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heme/themeOverride1.xml" ContentType="application/vnd.openxmlformats-officedocument.themeOverr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theme/themeOverride2.xml" ContentType="application/vnd.openxmlformats-officedocument.themeOverr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theme/themeOverride3.xml" ContentType="application/vnd.openxmlformats-officedocument.themeOverr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theme/themeOverride4.xml" ContentType="application/vnd.openxmlformats-officedocument.themeOverr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3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theme/themeOverride5.xml" ContentType="application/vnd.openxmlformats-officedocument.themeOverr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theme/themeOverride6.xml" ContentType="application/vnd.openxmlformats-officedocument.themeOverride+xml"/>
  <Override PartName="/ppt/charts/chart9.xml" ContentType="application/vnd.openxmlformats-officedocument.drawingml.chart+xml"/>
  <Override PartName="/ppt/theme/themeOverride7.xml" ContentType="application/vnd.openxmlformats-officedocument.themeOverride+xml"/>
  <Override PartName="/ppt/charts/chart10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theme/themeOverride8.xml" ContentType="application/vnd.openxmlformats-officedocument.themeOverride+xml"/>
  <Override PartName="/ppt/charts/chart11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theme/themeOverride9.xml" ContentType="application/vnd.openxmlformats-officedocument.themeOverride+xml"/>
  <Override PartName="/ppt/charts/chart12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3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theme/themeOverride10.xml" ContentType="application/vnd.openxmlformats-officedocument.themeOverride+xml"/>
  <Override PartName="/ppt/charts/chart14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theme/themeOverride11.xml" ContentType="application/vnd.openxmlformats-officedocument.themeOverride+xml"/>
  <Override PartName="/ppt/charts/chart15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theme/themeOverride12.xml" ContentType="application/vnd.openxmlformats-officedocument.themeOverride+xml"/>
  <Override PartName="/ppt/charts/chart16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theme/themeOverride13.xml" ContentType="application/vnd.openxmlformats-officedocument.themeOverr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780" r:id="rId1"/>
    <p:sldMasterId id="2147483791" r:id="rId2"/>
    <p:sldMasterId id="2147483798" r:id="rId3"/>
  </p:sldMasterIdLst>
  <p:notesMasterIdLst>
    <p:notesMasterId r:id="rId25"/>
  </p:notesMasterIdLst>
  <p:sldIdLst>
    <p:sldId id="256" r:id="rId4"/>
    <p:sldId id="281" r:id="rId5"/>
    <p:sldId id="308" r:id="rId6"/>
    <p:sldId id="314" r:id="rId7"/>
    <p:sldId id="296" r:id="rId8"/>
    <p:sldId id="305" r:id="rId9"/>
    <p:sldId id="262" r:id="rId10"/>
    <p:sldId id="299" r:id="rId11"/>
    <p:sldId id="260" r:id="rId12"/>
    <p:sldId id="306" r:id="rId13"/>
    <p:sldId id="292" r:id="rId14"/>
    <p:sldId id="291" r:id="rId15"/>
    <p:sldId id="302" r:id="rId16"/>
    <p:sldId id="313" r:id="rId17"/>
    <p:sldId id="316" r:id="rId18"/>
    <p:sldId id="317" r:id="rId19"/>
    <p:sldId id="310" r:id="rId20"/>
    <p:sldId id="297" r:id="rId21"/>
    <p:sldId id="312" r:id="rId22"/>
    <p:sldId id="319" r:id="rId23"/>
    <p:sldId id="283" r:id="rId24"/>
  </p:sldIdLst>
  <p:sldSz cx="12192000" cy="6858000"/>
  <p:notesSz cx="6797675" cy="9926638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999" userDrawn="1">
          <p15:clr>
            <a:srgbClr val="A4A3A4"/>
          </p15:clr>
        </p15:guide>
        <p15:guide id="3" pos="393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67B2"/>
    <a:srgbClr val="D3183D"/>
    <a:srgbClr val="4DB7C4"/>
    <a:srgbClr val="8C8C8C"/>
    <a:srgbClr val="A03C23"/>
    <a:srgbClr val="74C098"/>
    <a:srgbClr val="000000"/>
    <a:srgbClr val="2A2B2E"/>
    <a:srgbClr val="F08C4B"/>
    <a:srgbClr val="FADC6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8814" autoAdjust="0"/>
    <p:restoredTop sz="96327"/>
  </p:normalViewPr>
  <p:slideViewPr>
    <p:cSldViewPr snapToGrid="0">
      <p:cViewPr varScale="1">
        <p:scale>
          <a:sx n="80" d="100"/>
          <a:sy n="80" d="100"/>
        </p:scale>
        <p:origin x="994" y="62"/>
      </p:cViewPr>
      <p:guideLst>
        <p:guide orient="horz" pos="2160"/>
        <p:guide pos="3999"/>
        <p:guide pos="393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80" d="100"/>
        <a:sy n="8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theme" Target="theme/theme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8.xml"/><Relationship Id="rId2" Type="http://schemas.microsoft.com/office/2011/relationships/chartColorStyle" Target="colors9.xml"/><Relationship Id="rId1" Type="http://schemas.microsoft.com/office/2011/relationships/chartStyle" Target="style9.xml"/><Relationship Id="rId4" Type="http://schemas.openxmlformats.org/officeDocument/2006/relationships/package" Target="../embeddings/_____Microsoft_Excel5.xlsx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9.xml"/><Relationship Id="rId2" Type="http://schemas.microsoft.com/office/2011/relationships/chartColorStyle" Target="colors10.xml"/><Relationship Id="rId1" Type="http://schemas.microsoft.com/office/2011/relationships/chartStyle" Target="style10.xml"/><Relationship Id="rId4" Type="http://schemas.openxmlformats.org/officeDocument/2006/relationships/package" Target="../embeddings/_____Microsoft_Excel6.xlsx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7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0.xml"/><Relationship Id="rId2" Type="http://schemas.microsoft.com/office/2011/relationships/chartColorStyle" Target="colors12.xml"/><Relationship Id="rId1" Type="http://schemas.microsoft.com/office/2011/relationships/chartStyle" Target="style12.xml"/><Relationship Id="rId4" Type="http://schemas.openxmlformats.org/officeDocument/2006/relationships/oleObject" Target="&#1044;&#1080;&#1072;&#1075;&#1088;&#1072;&#1084;&#1084;&#1072;%20&#1074;%20Microsoft%20PowerPoint" TargetMode="Externa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1.xml"/><Relationship Id="rId2" Type="http://schemas.microsoft.com/office/2011/relationships/chartColorStyle" Target="colors13.xml"/><Relationship Id="rId1" Type="http://schemas.microsoft.com/office/2011/relationships/chartStyle" Target="style13.xml"/><Relationship Id="rId4" Type="http://schemas.openxmlformats.org/officeDocument/2006/relationships/oleObject" Target="&#1044;&#1080;&#1072;&#1075;&#1088;&#1072;&#1084;&#1084;&#1072;%20&#1074;%20Microsoft%20PowerPoint" TargetMode="Externa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2.xml"/><Relationship Id="rId2" Type="http://schemas.microsoft.com/office/2011/relationships/chartColorStyle" Target="colors14.xml"/><Relationship Id="rId1" Type="http://schemas.microsoft.com/office/2011/relationships/chartStyle" Target="style14.xml"/><Relationship Id="rId4" Type="http://schemas.openxmlformats.org/officeDocument/2006/relationships/oleObject" Target="&#1044;&#1080;&#1072;&#1075;&#1088;&#1072;&#1084;&#1084;&#1072;%20&#1074;%20Microsoft%20PowerPoint" TargetMode="Externa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3.xml"/><Relationship Id="rId2" Type="http://schemas.microsoft.com/office/2011/relationships/chartColorStyle" Target="colors15.xml"/><Relationship Id="rId1" Type="http://schemas.microsoft.com/office/2011/relationships/chartStyle" Target="style15.xml"/><Relationship Id="rId4" Type="http://schemas.openxmlformats.org/officeDocument/2006/relationships/oleObject" Target="&#1044;&#1080;&#1072;&#1075;&#1088;&#1072;&#1084;&#1084;&#1072;%20&#1074;%20Microsoft%20PowerPoint" TargetMode="Externa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oleObject" Target="&#1044;&#1080;&#1072;&#1075;&#1088;&#1072;&#1084;&#1084;&#1072;%20&#1074;%20Microsoft%20PowerPoint" TargetMode="Externa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.xml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oleObject" Target="&#1044;&#1080;&#1072;&#1075;&#1088;&#1072;&#1084;&#1084;&#1072;%20&#1074;%20Microsoft%20PowerPoint" TargetMode="Externa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.xml"/><Relationship Id="rId2" Type="http://schemas.microsoft.com/office/2011/relationships/chartColorStyle" Target="colors5.xml"/><Relationship Id="rId1" Type="http://schemas.microsoft.com/office/2011/relationships/chartStyle" Target="style5.xml"/><Relationship Id="rId4" Type="http://schemas.openxmlformats.org/officeDocument/2006/relationships/oleObject" Target="&#1044;&#1080;&#1072;&#1075;&#1088;&#1072;&#1084;&#1084;&#1072;%20&#1074;%20Microsoft%20PowerPoint" TargetMode="Externa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4.xml"/><Relationship Id="rId2" Type="http://schemas.microsoft.com/office/2011/relationships/chartColorStyle" Target="colors6.xml"/><Relationship Id="rId1" Type="http://schemas.microsoft.com/office/2011/relationships/chartStyle" Target="style6.xml"/><Relationship Id="rId4" Type="http://schemas.openxmlformats.org/officeDocument/2006/relationships/oleObject" Target="&#1044;&#1080;&#1072;&#1075;&#1088;&#1072;&#1084;&#1084;&#1072;%20&#1074;%20Microsoft%20PowerPoint" TargetMode="Externa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5.xml"/><Relationship Id="rId2" Type="http://schemas.microsoft.com/office/2011/relationships/chartColorStyle" Target="colors7.xml"/><Relationship Id="rId1" Type="http://schemas.microsoft.com/office/2011/relationships/chartStyle" Target="style7.xml"/><Relationship Id="rId4" Type="http://schemas.openxmlformats.org/officeDocument/2006/relationships/package" Target="../embeddings/_____Microsoft_Excel2.xlsx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6.xml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package" Target="../embeddings/_____Microsoft_Excel3.xlsx"/></Relationships>
</file>

<file path=ppt/charts/_rels/chart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_____Microsoft_Excel4.xlsx"/><Relationship Id="rId1" Type="http://schemas.openxmlformats.org/officeDocument/2006/relationships/themeOverride" Target="../theme/themeOverride7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5545838077577404E-2"/>
          <c:y val="2.3135190993670531E-2"/>
          <c:w val="0.59254419446909301"/>
          <c:h val="0.91927242556827782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Лист1!$A$15</c:f>
              <c:strCache>
                <c:ptCount val="1"/>
                <c:pt idx="0">
                  <c:v>Алмазы</c:v>
                </c:pt>
              </c:strCache>
            </c:strRef>
          </c:tx>
          <c:spPr>
            <a:solidFill>
              <a:srgbClr val="3CA0DC"/>
            </a:solidFill>
            <a:ln>
              <a:noFill/>
            </a:ln>
            <a:effectLst/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Лист1!$B$1:$H$1</c:f>
              <c:strCache>
                <c:ptCount val="7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</c:strCache>
            </c:strRef>
          </c:cat>
          <c:val>
            <c:numRef>
              <c:f>Лист1!$B$15:$H$15</c:f>
              <c:numCache>
                <c:formatCode>General</c:formatCode>
                <c:ptCount val="7"/>
                <c:pt idx="0">
                  <c:v>6.0308343899999999</c:v>
                </c:pt>
                <c:pt idx="1">
                  <c:v>5.846779124000002</c:v>
                </c:pt>
                <c:pt idx="2">
                  <c:v>5.9687336530000001</c:v>
                </c:pt>
                <c:pt idx="3">
                  <c:v>5.2328365699999999</c:v>
                </c:pt>
                <c:pt idx="4">
                  <c:v>5.3334715100000016</c:v>
                </c:pt>
                <c:pt idx="5">
                  <c:v>6.0716248499999992</c:v>
                </c:pt>
                <c:pt idx="6">
                  <c:v>5.799996880000001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DFD-41CE-B023-1856566381C9}"/>
            </c:ext>
          </c:extLst>
        </c:ser>
        <c:ser>
          <c:idx val="1"/>
          <c:order val="1"/>
          <c:tx>
            <c:strRef>
              <c:f>Лист1!$A$16</c:f>
              <c:strCache>
                <c:ptCount val="1"/>
                <c:pt idx="0">
                  <c:v>Благородные металлы (золото)</c:v>
                </c:pt>
              </c:strCache>
            </c:strRef>
          </c:tx>
          <c:spPr>
            <a:solidFill>
              <a:srgbClr val="FADC69"/>
            </a:solidFill>
            <a:ln>
              <a:noFill/>
            </a:ln>
            <a:effectLst/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Лист1!$B$1:$H$1</c:f>
              <c:strCache>
                <c:ptCount val="7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</c:strCache>
            </c:strRef>
          </c:cat>
          <c:val>
            <c:numRef>
              <c:f>Лист1!$B$16:$H$16</c:f>
              <c:numCache>
                <c:formatCode>General</c:formatCode>
                <c:ptCount val="7"/>
                <c:pt idx="0">
                  <c:v>19.043132547999996</c:v>
                </c:pt>
                <c:pt idx="1">
                  <c:v>21.268918852149987</c:v>
                </c:pt>
                <c:pt idx="2">
                  <c:v>24.081477537000001</c:v>
                </c:pt>
                <c:pt idx="3">
                  <c:v>26.612103149280024</c:v>
                </c:pt>
                <c:pt idx="4">
                  <c:v>28.667003449425003</c:v>
                </c:pt>
                <c:pt idx="5">
                  <c:v>36.282608149267048</c:v>
                </c:pt>
                <c:pt idx="6">
                  <c:v>40.900532146041989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DFD-41CE-B023-1856566381C9}"/>
            </c:ext>
          </c:extLst>
        </c:ser>
        <c:ser>
          <c:idx val="2"/>
          <c:order val="2"/>
          <c:tx>
            <c:strRef>
              <c:f>Лист1!$A$17</c:f>
              <c:strCache>
                <c:ptCount val="1"/>
                <c:pt idx="0">
                  <c:v>Неметаллы (сильвинит, брусит)</c:v>
                </c:pt>
              </c:strCache>
            </c:strRef>
          </c:tx>
          <c:spPr>
            <a:solidFill>
              <a:srgbClr val="F08C4B"/>
            </a:solidFill>
            <a:ln>
              <a:noFill/>
            </a:ln>
            <a:effectLst/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Лист1!$B$1:$H$1</c:f>
              <c:strCache>
                <c:ptCount val="7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</c:strCache>
            </c:strRef>
          </c:cat>
          <c:val>
            <c:numRef>
              <c:f>Лист1!$B$17:$H$17</c:f>
              <c:numCache>
                <c:formatCode>General</c:formatCode>
                <c:ptCount val="7"/>
                <c:pt idx="0">
                  <c:v>1.1646591450000001</c:v>
                </c:pt>
                <c:pt idx="1">
                  <c:v>1.9848627626200004</c:v>
                </c:pt>
                <c:pt idx="2">
                  <c:v>1.9700468360000001</c:v>
                </c:pt>
                <c:pt idx="3">
                  <c:v>2.4879851100000008</c:v>
                </c:pt>
                <c:pt idx="4">
                  <c:v>2.960796269999999</c:v>
                </c:pt>
                <c:pt idx="5">
                  <c:v>2.7651211510000011</c:v>
                </c:pt>
                <c:pt idx="6">
                  <c:v>3.0242135449999998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DFD-41CE-B023-1856566381C9}"/>
            </c:ext>
          </c:extLst>
        </c:ser>
        <c:ser>
          <c:idx val="3"/>
          <c:order val="3"/>
          <c:tx>
            <c:strRef>
              <c:f>Лист1!$A$18</c:f>
              <c:strCache>
                <c:ptCount val="1"/>
                <c:pt idx="0">
                  <c:v>Редкие металлы (РЗМ)</c:v>
                </c:pt>
              </c:strCache>
            </c:strRef>
          </c:tx>
          <c:spPr>
            <a:solidFill>
              <a:srgbClr val="4DB7C4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Лист1!$B$1:$H$1</c:f>
              <c:strCache>
                <c:ptCount val="7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</c:strCache>
            </c:strRef>
          </c:cat>
          <c:val>
            <c:numRef>
              <c:f>Лист1!$B$18:$H$18</c:f>
              <c:numCache>
                <c:formatCode>General</c:formatCode>
                <c:ptCount val="7"/>
                <c:pt idx="0">
                  <c:v>0.26584600000000003</c:v>
                </c:pt>
                <c:pt idx="1">
                  <c:v>0.41014646999999999</c:v>
                </c:pt>
                <c:pt idx="2">
                  <c:v>0.22978198999999999</c:v>
                </c:pt>
                <c:pt idx="3">
                  <c:v>0.11984789999999999</c:v>
                </c:pt>
                <c:pt idx="4">
                  <c:v>0.10173480999999999</c:v>
                </c:pt>
                <c:pt idx="5">
                  <c:v>4.1082E-2</c:v>
                </c:pt>
                <c:pt idx="6">
                  <c:v>3.5265570000000003E-2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9DFD-41CE-B023-1856566381C9}"/>
            </c:ext>
          </c:extLst>
        </c:ser>
        <c:ser>
          <c:idx val="4"/>
          <c:order val="4"/>
          <c:tx>
            <c:strRef>
              <c:f>Лист1!$A$19</c:f>
              <c:strCache>
                <c:ptCount val="1"/>
                <c:pt idx="0">
                  <c:v>Угли</c:v>
                </c:pt>
              </c:strCache>
            </c:strRef>
          </c:tx>
          <c:spPr>
            <a:solidFill>
              <a:srgbClr val="000000"/>
            </a:solidFill>
            <a:ln>
              <a:noFill/>
            </a:ln>
            <a:effectLst/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Лист1!$B$1:$H$1</c:f>
              <c:strCache>
                <c:ptCount val="7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</c:strCache>
            </c:strRef>
          </c:cat>
          <c:val>
            <c:numRef>
              <c:f>Лист1!$B$19:$H$19</c:f>
              <c:numCache>
                <c:formatCode>General</c:formatCode>
                <c:ptCount val="7"/>
                <c:pt idx="0">
                  <c:v>1.9530807699999997</c:v>
                </c:pt>
                <c:pt idx="1">
                  <c:v>3.5293096378</c:v>
                </c:pt>
                <c:pt idx="2">
                  <c:v>2.7970927064000004</c:v>
                </c:pt>
                <c:pt idx="3">
                  <c:v>1.9526122048399999</c:v>
                </c:pt>
                <c:pt idx="4">
                  <c:v>1.3071470269999999</c:v>
                </c:pt>
                <c:pt idx="5">
                  <c:v>1.1970555939999998</c:v>
                </c:pt>
                <c:pt idx="6">
                  <c:v>1.6701830579999999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DFD-41CE-B023-1856566381C9}"/>
            </c:ext>
          </c:extLst>
        </c:ser>
        <c:ser>
          <c:idx val="5"/>
          <c:order val="5"/>
          <c:tx>
            <c:strRef>
              <c:f>Лист1!$A$20</c:f>
              <c:strCache>
                <c:ptCount val="1"/>
                <c:pt idx="0">
                  <c:v>Уран</c:v>
                </c:pt>
              </c:strCache>
            </c:strRef>
          </c:tx>
          <c:spPr>
            <a:solidFill>
              <a:srgbClr val="74C098"/>
            </a:solidFill>
            <a:ln>
              <a:noFill/>
            </a:ln>
            <a:effectLst/>
          </c:spPr>
          <c:invertIfNegative val="0"/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9DFD-41CE-B023-1856566381C9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9DFD-41CE-B023-1856566381C9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9DFD-41CE-B023-1856566381C9}"/>
                </c:ext>
              </c:extLst>
            </c:dLbl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9DFD-41CE-B023-1856566381C9}"/>
                </c:ext>
              </c:extLst>
            </c:dLbl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9DFD-41CE-B023-1856566381C9}"/>
                </c:ext>
              </c:extLst>
            </c:dLbl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Лист1!$B$1:$H$1</c:f>
              <c:strCache>
                <c:ptCount val="7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</c:strCache>
            </c:strRef>
          </c:cat>
          <c:val>
            <c:numRef>
              <c:f>Лист1!$B$20:$H$20</c:f>
              <c:numCache>
                <c:formatCode>General</c:formatCode>
                <c:ptCount val="7"/>
                <c:pt idx="0">
                  <c:v>4.2372599999999996E-2</c:v>
                </c:pt>
                <c:pt idx="1">
                  <c:v>2.4962450000000001E-2</c:v>
                </c:pt>
                <c:pt idx="2">
                  <c:v>4.5960000000000001E-2</c:v>
                </c:pt>
                <c:pt idx="3">
                  <c:v>5.6682E-3</c:v>
                </c:pt>
                <c:pt idx="4">
                  <c:v>0.11255910000000001</c:v>
                </c:pt>
                <c:pt idx="5">
                  <c:v>1.4510935</c:v>
                </c:pt>
                <c:pt idx="6">
                  <c:v>0.85646940000000005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9DFD-41CE-B023-1856566381C9}"/>
            </c:ext>
          </c:extLst>
        </c:ser>
        <c:ser>
          <c:idx val="6"/>
          <c:order val="6"/>
          <c:tx>
            <c:strRef>
              <c:f>Лист1!$A$21</c:f>
              <c:strCache>
                <c:ptCount val="1"/>
                <c:pt idx="0">
                  <c:v>Цветные металлы (медь, никель, свинец, цинк)</c:v>
                </c:pt>
              </c:strCache>
            </c:strRef>
          </c:tx>
          <c:spPr>
            <a:solidFill>
              <a:srgbClr val="A03C23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Лист1!$B$1:$H$1</c:f>
              <c:strCache>
                <c:ptCount val="7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</c:strCache>
            </c:strRef>
          </c:cat>
          <c:val>
            <c:numRef>
              <c:f>Лист1!$B$21:$H$21</c:f>
              <c:numCache>
                <c:formatCode>General</c:formatCode>
                <c:ptCount val="7"/>
                <c:pt idx="0">
                  <c:v>5.8198685699999997</c:v>
                </c:pt>
                <c:pt idx="1">
                  <c:v>4.6218188479999993</c:v>
                </c:pt>
                <c:pt idx="2">
                  <c:v>3.1237395169999997</c:v>
                </c:pt>
                <c:pt idx="3">
                  <c:v>3.4383689120000005</c:v>
                </c:pt>
                <c:pt idx="4">
                  <c:v>3.2210806600000002</c:v>
                </c:pt>
                <c:pt idx="5">
                  <c:v>4.5177219740000005</c:v>
                </c:pt>
                <c:pt idx="6">
                  <c:v>5.1695634409999993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9DFD-41CE-B023-1856566381C9}"/>
            </c:ext>
          </c:extLst>
        </c:ser>
        <c:ser>
          <c:idx val="7"/>
          <c:order val="7"/>
          <c:tx>
            <c:strRef>
              <c:f>Лист1!$A$22</c:f>
              <c:strCache>
                <c:ptCount val="1"/>
                <c:pt idx="0">
                  <c:v>Черные металлы (железные руды)</c:v>
                </c:pt>
              </c:strCache>
            </c:strRef>
          </c:tx>
          <c:spPr>
            <a:solidFill>
              <a:srgbClr val="8C8C8C"/>
            </a:solidFill>
            <a:ln>
              <a:noFill/>
            </a:ln>
            <a:effectLst/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Лист1!$B$1:$H$1</c:f>
              <c:strCache>
                <c:ptCount val="7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</c:strCache>
            </c:strRef>
          </c:cat>
          <c:val>
            <c:numRef>
              <c:f>Лист1!$B$22:$H$22</c:f>
              <c:numCache>
                <c:formatCode>General</c:formatCode>
                <c:ptCount val="7"/>
                <c:pt idx="0">
                  <c:v>0.7307139399999999</c:v>
                </c:pt>
                <c:pt idx="1">
                  <c:v>0.64675885756000007</c:v>
                </c:pt>
                <c:pt idx="2">
                  <c:v>0.31335555000000004</c:v>
                </c:pt>
                <c:pt idx="3">
                  <c:v>0.30982301000000001</c:v>
                </c:pt>
                <c:pt idx="4">
                  <c:v>0.30424405254000003</c:v>
                </c:pt>
                <c:pt idx="5">
                  <c:v>0.55297359930000001</c:v>
                </c:pt>
                <c:pt idx="6">
                  <c:v>0.54331447329999993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9DFD-41CE-B023-1856566381C9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69"/>
        <c:overlap val="100"/>
        <c:axId val="473674560"/>
        <c:axId val="473677056"/>
      </c:barChart>
      <c:lineChart>
        <c:grouping val="standard"/>
        <c:varyColors val="0"/>
        <c:ser>
          <c:idx val="8"/>
          <c:order val="8"/>
          <c:tx>
            <c:strRef>
              <c:f>Лист1!$A$23</c:f>
              <c:strCache>
                <c:ptCount val="1"/>
                <c:pt idx="0">
                  <c:v>Общий итог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none"/>
          </c:marker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lt"/>
                    <a:ea typeface="+mn-ea"/>
                    <a:cs typeface="+mn-cs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Лист1!$B$1:$H$1</c:f>
              <c:strCache>
                <c:ptCount val="7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</c:strCache>
            </c:strRef>
          </c:cat>
          <c:val>
            <c:numRef>
              <c:f>Лист1!$B$23:$H$23</c:f>
              <c:numCache>
                <c:formatCode>General</c:formatCode>
                <c:ptCount val="7"/>
                <c:pt idx="0">
                  <c:v>35.050507963000008</c:v>
                </c:pt>
                <c:pt idx="1">
                  <c:v>38.33355700213</c:v>
                </c:pt>
                <c:pt idx="2">
                  <c:v>38.53018778939996</c:v>
                </c:pt>
                <c:pt idx="3">
                  <c:v>40.159245056120021</c:v>
                </c:pt>
                <c:pt idx="4">
                  <c:v>42.00803687896498</c:v>
                </c:pt>
                <c:pt idx="5">
                  <c:v>52.879280817567093</c:v>
                </c:pt>
                <c:pt idx="6">
                  <c:v>57.999538513341967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9DFD-41CE-B023-1856566381C9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473674560"/>
        <c:axId val="473677056"/>
      </c:lineChart>
      <c:catAx>
        <c:axId val="4736745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473677056"/>
        <c:crosses val="autoZero"/>
        <c:auto val="1"/>
        <c:lblAlgn val="ctr"/>
        <c:lblOffset val="100"/>
        <c:noMultiLvlLbl val="0"/>
      </c:catAx>
      <c:valAx>
        <c:axId val="473677056"/>
        <c:scaling>
          <c:orientation val="minMax"/>
        </c:scaling>
        <c:delete val="1"/>
        <c:axPos val="l"/>
        <c:numFmt formatCode="#,##0.0" sourceLinked="0"/>
        <c:majorTickMark val="none"/>
        <c:minorTickMark val="none"/>
        <c:tickLblPos val="nextTo"/>
        <c:crossAx val="4736745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egendEntry>
        <c:idx val="8"/>
        <c:delete val="1"/>
      </c:legendEntry>
      <c:layout>
        <c:manualLayout>
          <c:xMode val="edge"/>
          <c:yMode val="edge"/>
          <c:x val="0.65339894282429323"/>
          <c:y val="0.33650358868710689"/>
          <c:w val="0.3381215452491656"/>
          <c:h val="0.4973519563064510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spPr>
            <a:solidFill>
              <a:srgbClr val="D3183D"/>
            </a:solidFill>
            <a:ln w="2540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D3183D"/>
              </a:solidFill>
              <a:ln w="2540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021-452F-B618-CE7C5F827715}"/>
              </c:ext>
            </c:extLst>
          </c:dPt>
          <c:dPt>
            <c:idx val="1"/>
            <c:invertIfNegative val="0"/>
            <c:bubble3D val="0"/>
            <c:spPr>
              <a:solidFill>
                <a:srgbClr val="D3183D"/>
              </a:solidFill>
              <a:ln w="2540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021-452F-B618-CE7C5F827715}"/>
              </c:ext>
            </c:extLst>
          </c:dPt>
          <c:dLbls>
            <c:dLbl>
              <c:idx val="0"/>
              <c:layout>
                <c:manualLayout>
                  <c:x val="4.7672672672672669E-3"/>
                  <c:y val="-2.7275241510147978E-2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A021-452F-B618-CE7C5F827715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Лист1!$C$2</c:f>
              <c:numCache>
                <c:formatCode>0%</c:formatCode>
                <c:ptCount val="1"/>
                <c:pt idx="0">
                  <c:v>0.63507779349363502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021-452F-B618-CE7C5F827715}"/>
            </c:ext>
          </c:extLst>
        </c:ser>
        <c:ser>
          <c:idx val="1"/>
          <c:order val="1"/>
          <c:spPr>
            <a:solidFill>
              <a:schemeClr val="bg2"/>
            </a:solidFill>
            <a:ln w="2540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bg2"/>
              </a:solidFill>
              <a:ln w="2540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A021-452F-B618-CE7C5F827715}"/>
              </c:ext>
            </c:extLst>
          </c:dPt>
          <c:dLbls>
            <c:dLbl>
              <c:idx val="0"/>
              <c:layout>
                <c:manualLayout>
                  <c:x val="0"/>
                  <c:y val="-3.6972522913745337E-2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bg2">
                          <a:lumMod val="50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6-A021-452F-B618-CE7C5F827715}"/>
                </c:ext>
              </c:extLst>
            </c:dLbl>
            <c:numFmt formatCode="0.0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bg2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Лист1!$C$3</c:f>
              <c:numCache>
                <c:formatCode>0%</c:formatCode>
                <c:ptCount val="1"/>
                <c:pt idx="0">
                  <c:v>0.36492220650636492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A021-452F-B618-CE7C5F82771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100"/>
        <c:axId val="86934191"/>
        <c:axId val="86590207"/>
      </c:barChart>
      <c:valAx>
        <c:axId val="86590207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extTo"/>
        <c:crossAx val="86934191"/>
        <c:crosses val="autoZero"/>
        <c:crossBetween val="between"/>
      </c:valAx>
      <c:catAx>
        <c:axId val="86934191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86590207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4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spPr>
            <a:solidFill>
              <a:srgbClr val="D3183D"/>
            </a:solidFill>
            <a:ln w="2540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D3183D"/>
              </a:solidFill>
              <a:ln w="2540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021-452F-B618-CE7C5F827715}"/>
              </c:ext>
            </c:extLst>
          </c:dPt>
          <c:dPt>
            <c:idx val="1"/>
            <c:invertIfNegative val="0"/>
            <c:bubble3D val="0"/>
            <c:spPr>
              <a:solidFill>
                <a:srgbClr val="D3183D"/>
              </a:solidFill>
              <a:ln w="2540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021-452F-B618-CE7C5F827715}"/>
              </c:ext>
            </c:extLst>
          </c:dPt>
          <c:dLbls>
            <c:dLbl>
              <c:idx val="0"/>
              <c:layout>
                <c:manualLayout>
                  <c:x val="-8.7398890260461573E-17"/>
                  <c:y val="2.2021455708178966E-2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A021-452F-B618-CE7C5F827715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Лист1!$C$2</c:f>
              <c:numCache>
                <c:formatCode>0%</c:formatCode>
                <c:ptCount val="1"/>
                <c:pt idx="0">
                  <c:v>0.87331143462457972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021-452F-B618-CE7C5F827715}"/>
            </c:ext>
          </c:extLst>
        </c:ser>
        <c:ser>
          <c:idx val="1"/>
          <c:order val="1"/>
          <c:spPr>
            <a:solidFill>
              <a:schemeClr val="bg2"/>
            </a:solidFill>
            <a:ln w="2540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bg2"/>
              </a:solidFill>
              <a:ln w="2540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A021-452F-B618-CE7C5F827715}"/>
              </c:ext>
            </c:extLst>
          </c:dPt>
          <c:dLbls>
            <c:dLbl>
              <c:idx val="0"/>
              <c:layout>
                <c:manualLayout>
                  <c:x val="4.7672672672672669E-3"/>
                  <c:y val="2.4648348609163557E-2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bg2">
                          <a:lumMod val="50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6-A021-452F-B618-CE7C5F827715}"/>
                </c:ext>
              </c:extLst>
            </c:dLbl>
            <c:numFmt formatCode="0.0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bg2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Лист1!$C$3</c:f>
              <c:numCache>
                <c:formatCode>0%</c:formatCode>
                <c:ptCount val="1"/>
                <c:pt idx="0">
                  <c:v>0.12668856537542031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A021-452F-B618-CE7C5F82771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100"/>
        <c:axId val="86934191"/>
        <c:axId val="86590207"/>
      </c:barChart>
      <c:valAx>
        <c:axId val="86590207"/>
        <c:scaling>
          <c:orientation val="minMax"/>
          <c:min val="0"/>
        </c:scaling>
        <c:delete val="1"/>
        <c:axPos val="b"/>
        <c:numFmt formatCode="0%" sourceLinked="1"/>
        <c:majorTickMark val="out"/>
        <c:minorTickMark val="none"/>
        <c:tickLblPos val="nextTo"/>
        <c:crossAx val="86934191"/>
        <c:crosses val="autoZero"/>
        <c:crossBetween val="between"/>
      </c:valAx>
      <c:catAx>
        <c:axId val="86934191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86590207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4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"/>
          <c:y val="4.6871652024855371E-3"/>
          <c:w val="0.95480927739815791"/>
          <c:h val="0.99531283479751442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Эксплуатация</c:v>
                </c:pt>
              </c:strCache>
            </c:strRef>
          </c:tx>
          <c:spPr>
            <a:solidFill>
              <a:srgbClr val="D9E1E2"/>
            </a:solid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900" b="0" i="0" u="none" strike="noStrike" kern="1200" baseline="0">
                      <a:solidFill>
                        <a:srgbClr val="A1B4B7"/>
                      </a:solidFill>
                      <a:latin typeface="Franklin Gothic Book" panose="020B0503020102020204" pitchFamily="34" charset="0"/>
                      <a:ea typeface="+mn-ea"/>
                      <a:cs typeface="+mn-cs"/>
                    </a:defRPr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5E0-44F5-BECE-D9F61E77184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ACBDC0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Марганец</c:v>
                </c:pt>
              </c:strCache>
            </c:strRef>
          </c:cat>
          <c:val>
            <c:numRef>
              <c:f>Лист1!$B$2</c:f>
              <c:numCache>
                <c:formatCode>0%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5E0-44F5-BECE-D9F61E771843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Лист1!$A$2</c:f>
              <c:strCache>
                <c:ptCount val="1"/>
                <c:pt idx="0">
                  <c:v>Марганец</c:v>
                </c:pt>
              </c:strCache>
            </c:strRef>
          </c:cat>
          <c:val>
            <c:numRef>
              <c:f>Лист1!$C$2</c:f>
              <c:numCache>
                <c:formatCode>General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5E0-44F5-BECE-D9F61E77184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0"/>
        <c:overlap val="100"/>
        <c:axId val="1762117920"/>
        <c:axId val="1218306448"/>
      </c:barChart>
      <c:catAx>
        <c:axId val="176211792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18306448"/>
        <c:crosses val="autoZero"/>
        <c:auto val="1"/>
        <c:lblAlgn val="ctr"/>
        <c:lblOffset val="100"/>
        <c:noMultiLvlLbl val="0"/>
      </c:catAx>
      <c:valAx>
        <c:axId val="1218306448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17621179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2.0664506172839506E-2"/>
          <c:y val="6.2581699346405228E-2"/>
          <c:w val="0.92888003008505915"/>
          <c:h val="0.75920673575797792"/>
        </c:manualLayout>
      </c:layout>
      <c:barChart>
        <c:barDir val="bar"/>
        <c:grouping val="percentStack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9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DE3-4BE2-AA06-602C1D58084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'[Диаграмма в Microsoft PowerPoint]Лист1'!$C$2</c:f>
              <c:numCache>
                <c:formatCode>0%</c:formatCode>
                <c:ptCount val="1"/>
                <c:pt idx="0">
                  <c:v>0.11455778108280378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DE3-4BE2-AA06-602C1D58084B}"/>
            </c:ext>
          </c:extLst>
        </c:ser>
        <c:ser>
          <c:idx val="1"/>
          <c:order val="1"/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bg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DE3-4BE2-AA06-602C1D5808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bg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'[Диаграмма в Microsoft PowerPoint]Лист1'!$C$3</c:f>
              <c:numCache>
                <c:formatCode>0%</c:formatCode>
                <c:ptCount val="1"/>
                <c:pt idx="0">
                  <c:v>0.88544221891719621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DE3-4BE2-AA06-602C1D58084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824366640"/>
        <c:axId val="824368288"/>
      </c:barChart>
      <c:catAx>
        <c:axId val="824366640"/>
        <c:scaling>
          <c:orientation val="minMax"/>
        </c:scaling>
        <c:delete val="1"/>
        <c:axPos val="l"/>
        <c:majorTickMark val="none"/>
        <c:minorTickMark val="none"/>
        <c:tickLblPos val="nextTo"/>
        <c:crossAx val="824368288"/>
        <c:crosses val="autoZero"/>
        <c:auto val="1"/>
        <c:lblAlgn val="ctr"/>
        <c:lblOffset val="100"/>
        <c:noMultiLvlLbl val="0"/>
      </c:catAx>
      <c:valAx>
        <c:axId val="824368288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8243666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4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2.9932680218111588E-2"/>
          <c:y val="0.18854674313082392"/>
          <c:w val="0.95543486113513731"/>
          <c:h val="0.62653914332082539"/>
        </c:manualLayout>
      </c:layout>
      <c:barChart>
        <c:barDir val="bar"/>
        <c:grouping val="percentStack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"/>
                  <c:y val="-0.4756259719763369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900" b="0" i="0" u="none" strike="noStrike" kern="1200" baseline="0">
                      <a:solidFill>
                        <a:schemeClr val="accent2">
                          <a:lumMod val="7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0151-499A-8480-97020054E70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'[Диаграмма в Microsoft PowerPoint]Лист1'!$C$2</c:f>
              <c:numCache>
                <c:formatCode>0%</c:formatCode>
                <c:ptCount val="1"/>
                <c:pt idx="0">
                  <c:v>5.3185617475462613E-3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151-499A-8480-97020054E70F}"/>
            </c:ext>
          </c:extLst>
        </c:ser>
        <c:ser>
          <c:idx val="1"/>
          <c:order val="1"/>
          <c:spPr>
            <a:solidFill>
              <a:schemeClr val="bg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bg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'[Диаграмма в Microsoft PowerPoint]Лист1'!$C$3</c:f>
              <c:numCache>
                <c:formatCode>0%</c:formatCode>
                <c:ptCount val="1"/>
                <c:pt idx="0">
                  <c:v>0.9946814382524537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151-499A-8480-97020054E70F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100"/>
        <c:axId val="859018768"/>
        <c:axId val="859020976"/>
      </c:barChart>
      <c:catAx>
        <c:axId val="859018768"/>
        <c:scaling>
          <c:orientation val="minMax"/>
        </c:scaling>
        <c:delete val="1"/>
        <c:axPos val="l"/>
        <c:majorTickMark val="none"/>
        <c:minorTickMark val="none"/>
        <c:tickLblPos val="nextTo"/>
        <c:crossAx val="859020976"/>
        <c:crosses val="autoZero"/>
        <c:auto val="1"/>
        <c:lblAlgn val="ctr"/>
        <c:lblOffset val="100"/>
        <c:noMultiLvlLbl val="0"/>
      </c:catAx>
      <c:valAx>
        <c:axId val="859020976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8590187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4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5.2916666666666667E-2"/>
          <c:y val="0.2316424850557158"/>
          <c:w val="0.88856913363527323"/>
          <c:h val="0.64461411195912388"/>
        </c:manualLayout>
      </c:layout>
      <c:barChart>
        <c:barDir val="bar"/>
        <c:grouping val="percentStack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elete val="1"/>
          </c:dLbls>
          <c:val>
            <c:numRef>
              <c:f>'[Диаграмма в Microsoft PowerPoint]Лист1'!$C$2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9A5-4BD0-823A-95A0FE27D70C}"/>
            </c:ext>
          </c:extLst>
        </c:ser>
        <c:ser>
          <c:idx val="1"/>
          <c:order val="1"/>
          <c:spPr>
            <a:solidFill>
              <a:schemeClr val="bg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bg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'[Диаграмма в Microsoft PowerPoint]Лист1'!$C$3</c:f>
              <c:numCache>
                <c:formatCode>0%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9A5-4BD0-823A-95A0FE27D70C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100"/>
        <c:axId val="828645648"/>
        <c:axId val="829128368"/>
      </c:barChart>
      <c:catAx>
        <c:axId val="828645648"/>
        <c:scaling>
          <c:orientation val="minMax"/>
        </c:scaling>
        <c:delete val="1"/>
        <c:axPos val="l"/>
        <c:majorTickMark val="none"/>
        <c:minorTickMark val="none"/>
        <c:tickLblPos val="nextTo"/>
        <c:crossAx val="829128368"/>
        <c:crosses val="autoZero"/>
        <c:auto val="1"/>
        <c:lblAlgn val="ctr"/>
        <c:lblOffset val="100"/>
        <c:noMultiLvlLbl val="0"/>
      </c:catAx>
      <c:valAx>
        <c:axId val="829128368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8286456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4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2.6325330341078371E-2"/>
          <c:y val="0.1315207027692967"/>
          <c:w val="0.90722797106260722"/>
          <c:h val="0.66279817198593327"/>
        </c:manualLayout>
      </c:layout>
      <c:barChart>
        <c:barDir val="bar"/>
        <c:grouping val="percentStack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'[Диаграмма в Microsoft PowerPoint]Лист1'!$C$2</c:f>
              <c:numCache>
                <c:formatCode>0%</c:formatCode>
                <c:ptCount val="1"/>
                <c:pt idx="0">
                  <c:v>9.2129894585783662E-2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7FD-4A51-82BC-8E1A5836FE55}"/>
            </c:ext>
          </c:extLst>
        </c:ser>
        <c:ser>
          <c:idx val="1"/>
          <c:order val="1"/>
          <c:spPr>
            <a:solidFill>
              <a:schemeClr val="bg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bg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'[Диаграмма в Microsoft PowerPoint]Лист1'!$C$3</c:f>
              <c:numCache>
                <c:formatCode>0%</c:formatCode>
                <c:ptCount val="1"/>
                <c:pt idx="0">
                  <c:v>0.90787010541421631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7FD-4A51-82BC-8E1A5836FE5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100"/>
        <c:axId val="807244704"/>
        <c:axId val="807246352"/>
      </c:barChart>
      <c:catAx>
        <c:axId val="80724470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807246352"/>
        <c:crosses val="autoZero"/>
        <c:auto val="1"/>
        <c:lblAlgn val="ctr"/>
        <c:lblOffset val="100"/>
        <c:noMultiLvlLbl val="0"/>
      </c:catAx>
      <c:valAx>
        <c:axId val="807246352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8072447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4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"/>
          <c:y val="4.6871652024855371E-3"/>
          <c:w val="0.95480927739815791"/>
          <c:h val="0.99531283479751442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Эксплуатация</c:v>
                </c:pt>
              </c:strCache>
            </c:strRef>
          </c:tx>
          <c:spPr>
            <a:solidFill>
              <a:srgbClr val="D9E1E2"/>
            </a:solid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900" b="0" i="0" u="none" strike="noStrike" kern="1200" baseline="0">
                      <a:solidFill>
                        <a:srgbClr val="A1B4B7"/>
                      </a:solidFill>
                      <a:latin typeface="Franklin Gothic Book" panose="020B0503020102020204" pitchFamily="34" charset="0"/>
                      <a:ea typeface="+mn-ea"/>
                      <a:cs typeface="+mn-cs"/>
                    </a:defRPr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977-4017-B991-B281C2006A4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ACBDC0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Марганец</c:v>
                </c:pt>
              </c:strCache>
            </c:strRef>
          </c:cat>
          <c:val>
            <c:numRef>
              <c:f>Лист1!$B$2</c:f>
              <c:numCache>
                <c:formatCode>0%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977-4017-B991-B281C2006A42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Лист1!$A$2</c:f>
              <c:strCache>
                <c:ptCount val="1"/>
                <c:pt idx="0">
                  <c:v>Марганец</c:v>
                </c:pt>
              </c:strCache>
            </c:strRef>
          </c:cat>
          <c:val>
            <c:numRef>
              <c:f>Лист1!$C$2</c:f>
              <c:numCache>
                <c:formatCode>General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77-4017-B991-B281C2006A4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0"/>
        <c:overlap val="100"/>
        <c:axId val="1762117920"/>
        <c:axId val="1218306448"/>
      </c:barChart>
      <c:catAx>
        <c:axId val="176211792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18306448"/>
        <c:crosses val="autoZero"/>
        <c:auto val="1"/>
        <c:lblAlgn val="ctr"/>
        <c:lblOffset val="100"/>
        <c:noMultiLvlLbl val="0"/>
      </c:catAx>
      <c:valAx>
        <c:axId val="1218306448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17621179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2.0664506172839506E-2"/>
          <c:y val="6.2581699346405228E-2"/>
          <c:w val="0.92888003008505915"/>
          <c:h val="0.75920673575797792"/>
        </c:manualLayout>
      </c:layout>
      <c:barChart>
        <c:barDir val="bar"/>
        <c:grouping val="percentStack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9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097-4245-96FF-0352B1E4AD2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'[Диаграмма в Microsoft PowerPoint]Лист1'!$C$2</c:f>
              <c:numCache>
                <c:formatCode>0%</c:formatCode>
                <c:ptCount val="1"/>
                <c:pt idx="0">
                  <c:v>0.11455778108280378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097-4245-96FF-0352B1E4AD2A}"/>
            </c:ext>
          </c:extLst>
        </c:ser>
        <c:ser>
          <c:idx val="1"/>
          <c:order val="1"/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bg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097-4245-96FF-0352B1E4AD2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bg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'[Диаграмма в Microsoft PowerPoint]Лист1'!$C$3</c:f>
              <c:numCache>
                <c:formatCode>0%</c:formatCode>
                <c:ptCount val="1"/>
                <c:pt idx="0">
                  <c:v>0.88544221891719621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097-4245-96FF-0352B1E4AD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824366640"/>
        <c:axId val="824368288"/>
      </c:barChart>
      <c:catAx>
        <c:axId val="824366640"/>
        <c:scaling>
          <c:orientation val="minMax"/>
        </c:scaling>
        <c:delete val="1"/>
        <c:axPos val="l"/>
        <c:majorTickMark val="none"/>
        <c:minorTickMark val="none"/>
        <c:tickLblPos val="nextTo"/>
        <c:crossAx val="824368288"/>
        <c:crosses val="autoZero"/>
        <c:auto val="1"/>
        <c:lblAlgn val="ctr"/>
        <c:lblOffset val="100"/>
        <c:noMultiLvlLbl val="0"/>
      </c:catAx>
      <c:valAx>
        <c:axId val="824368288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8243666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4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2.9932680218111588E-2"/>
          <c:y val="0.18854674313082392"/>
          <c:w val="0.95543486113513731"/>
          <c:h val="0.62653914332082539"/>
        </c:manualLayout>
      </c:layout>
      <c:barChart>
        <c:barDir val="bar"/>
        <c:grouping val="percentStack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"/>
                  <c:y val="-0.4756259719763369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900" b="0" i="0" u="none" strike="noStrike" kern="1200" baseline="0">
                      <a:solidFill>
                        <a:schemeClr val="accent2">
                          <a:lumMod val="7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9B07-4F42-A1D7-A217A1774CB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'[Диаграмма в Microsoft PowerPoint]Лист1'!$C$2</c:f>
              <c:numCache>
                <c:formatCode>0%</c:formatCode>
                <c:ptCount val="1"/>
                <c:pt idx="0">
                  <c:v>5.3185617475462613E-3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B07-4F42-A1D7-A217A1774CBF}"/>
            </c:ext>
          </c:extLst>
        </c:ser>
        <c:ser>
          <c:idx val="1"/>
          <c:order val="1"/>
          <c:spPr>
            <a:solidFill>
              <a:schemeClr val="bg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bg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'[Диаграмма в Microsoft PowerPoint]Лист1'!$C$3</c:f>
              <c:numCache>
                <c:formatCode>0%</c:formatCode>
                <c:ptCount val="1"/>
                <c:pt idx="0">
                  <c:v>0.9946814382524537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B07-4F42-A1D7-A217A1774CBF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100"/>
        <c:axId val="859018768"/>
        <c:axId val="859020976"/>
      </c:barChart>
      <c:catAx>
        <c:axId val="859018768"/>
        <c:scaling>
          <c:orientation val="minMax"/>
        </c:scaling>
        <c:delete val="1"/>
        <c:axPos val="l"/>
        <c:majorTickMark val="none"/>
        <c:minorTickMark val="none"/>
        <c:tickLblPos val="nextTo"/>
        <c:crossAx val="859020976"/>
        <c:crosses val="autoZero"/>
        <c:auto val="1"/>
        <c:lblAlgn val="ctr"/>
        <c:lblOffset val="100"/>
        <c:noMultiLvlLbl val="0"/>
      </c:catAx>
      <c:valAx>
        <c:axId val="859020976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8590187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4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5.2916666666666667E-2"/>
          <c:y val="0.2316424850557158"/>
          <c:w val="0.88856913363527323"/>
          <c:h val="0.64461411195912388"/>
        </c:manualLayout>
      </c:layout>
      <c:barChart>
        <c:barDir val="bar"/>
        <c:grouping val="percentStack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elete val="1"/>
          </c:dLbls>
          <c:val>
            <c:numRef>
              <c:f>'[Диаграмма в Microsoft PowerPoint]Лист1'!$C$2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ADD-4A3C-8DBA-CBE1F3CD8676}"/>
            </c:ext>
          </c:extLst>
        </c:ser>
        <c:ser>
          <c:idx val="1"/>
          <c:order val="1"/>
          <c:spPr>
            <a:solidFill>
              <a:schemeClr val="bg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bg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'[Диаграмма в Microsoft PowerPoint]Лист1'!$C$3</c:f>
              <c:numCache>
                <c:formatCode>0%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ADD-4A3C-8DBA-CBE1F3CD8676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100"/>
        <c:axId val="828645648"/>
        <c:axId val="829128368"/>
      </c:barChart>
      <c:catAx>
        <c:axId val="828645648"/>
        <c:scaling>
          <c:orientation val="minMax"/>
        </c:scaling>
        <c:delete val="1"/>
        <c:axPos val="l"/>
        <c:majorTickMark val="none"/>
        <c:minorTickMark val="none"/>
        <c:tickLblPos val="nextTo"/>
        <c:crossAx val="829128368"/>
        <c:crosses val="autoZero"/>
        <c:auto val="1"/>
        <c:lblAlgn val="ctr"/>
        <c:lblOffset val="100"/>
        <c:noMultiLvlLbl val="0"/>
      </c:catAx>
      <c:valAx>
        <c:axId val="829128368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8286456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4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2.6325330341078371E-2"/>
          <c:y val="0.1315207027692967"/>
          <c:w val="0.90722797106260722"/>
          <c:h val="0.66279817198593327"/>
        </c:manualLayout>
      </c:layout>
      <c:barChart>
        <c:barDir val="bar"/>
        <c:grouping val="percentStack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'[Диаграмма в Microsoft PowerPoint]Лист1'!$C$2</c:f>
              <c:numCache>
                <c:formatCode>0%</c:formatCode>
                <c:ptCount val="1"/>
                <c:pt idx="0">
                  <c:v>9.2129894585783662E-2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C29-4493-AD23-4A0D7AA16C26}"/>
            </c:ext>
          </c:extLst>
        </c:ser>
        <c:ser>
          <c:idx val="1"/>
          <c:order val="1"/>
          <c:spPr>
            <a:solidFill>
              <a:schemeClr val="bg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bg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'[Диаграмма в Microsoft PowerPoint]Лист1'!$C$3</c:f>
              <c:numCache>
                <c:formatCode>0%</c:formatCode>
                <c:ptCount val="1"/>
                <c:pt idx="0">
                  <c:v>0.90787010541421631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C29-4493-AD23-4A0D7AA16C2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100"/>
        <c:axId val="807244704"/>
        <c:axId val="807246352"/>
      </c:barChart>
      <c:catAx>
        <c:axId val="80724470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807246352"/>
        <c:crosses val="autoZero"/>
        <c:auto val="1"/>
        <c:lblAlgn val="ctr"/>
        <c:lblOffset val="100"/>
        <c:noMultiLvlLbl val="0"/>
      </c:catAx>
      <c:valAx>
        <c:axId val="807246352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8072447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4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D3183D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C61-4B61-AC66-FD49162F94BC}"/>
              </c:ext>
            </c:extLst>
          </c:dPt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val>
            <c:numRef>
              <c:f>Лист1!$C$2</c:f>
              <c:numCache>
                <c:formatCode>0%</c:formatCode>
                <c:ptCount val="1"/>
                <c:pt idx="0">
                  <c:v>0.74073551509336799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195-497B-B672-1F259CDEF0E9}"/>
            </c:ext>
          </c:extLst>
        </c:ser>
        <c:ser>
          <c:idx val="1"/>
          <c:order val="1"/>
          <c:spPr>
            <a:solidFill>
              <a:schemeClr val="bg2"/>
            </a:solidFill>
            <a:ln w="19050"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4.7672672672672669E-3"/>
                  <c:y val="-2.4921458160403923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0195-497B-B672-1F259CDEF0E9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bg2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Лист1!$C$3</c:f>
              <c:numCache>
                <c:formatCode>0%</c:formatCode>
                <c:ptCount val="1"/>
                <c:pt idx="0">
                  <c:v>0.25926448490663206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195-497B-B672-1F259CDEF0E9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100"/>
        <c:axId val="18473039"/>
        <c:axId val="18228703"/>
      </c:barChart>
      <c:valAx>
        <c:axId val="18228703"/>
        <c:scaling>
          <c:orientation val="minMax"/>
          <c:min val="0"/>
        </c:scaling>
        <c:delete val="1"/>
        <c:axPos val="b"/>
        <c:numFmt formatCode="0%" sourceLinked="1"/>
        <c:majorTickMark val="out"/>
        <c:minorTickMark val="none"/>
        <c:tickLblPos val="nextTo"/>
        <c:crossAx val="18473039"/>
        <c:crosses val="autoZero"/>
        <c:crossBetween val="between"/>
      </c:valAx>
      <c:catAx>
        <c:axId val="18473039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18228703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4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5.2346976896509988E-2"/>
          <c:y val="0"/>
          <c:w val="0.89530604620698007"/>
          <c:h val="0.95792570408186939"/>
        </c:manualLayout>
      </c:layout>
      <c:barChart>
        <c:barDir val="bar"/>
        <c:grouping val="percentStacked"/>
        <c:varyColors val="0"/>
        <c:ser>
          <c:idx val="0"/>
          <c:order val="0"/>
          <c:spPr>
            <a:solidFill>
              <a:srgbClr val="D3183D"/>
            </a:solidFill>
            <a:ln w="19050">
              <a:solidFill>
                <a:schemeClr val="lt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D3183D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3DE4-42E8-AF64-6F74A5AFE047}"/>
              </c:ext>
            </c:extLst>
          </c:dPt>
          <c:dPt>
            <c:idx val="1"/>
            <c:invertIfNegative val="0"/>
            <c:bubble3D val="0"/>
            <c:spPr>
              <a:solidFill>
                <a:srgbClr val="D3183D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DE4-42E8-AF64-6F74A5AFE047}"/>
              </c:ext>
            </c:extLst>
          </c:dPt>
          <c:dLbls>
            <c:dLbl>
              <c:idx val="0"/>
              <c:layout>
                <c:manualLayout>
                  <c:x val="4.6403903903903905E-3"/>
                  <c:y val="-3.1502428445858849E-2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3DE4-42E8-AF64-6F74A5AFE047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Лист1!$C$2</c:f>
              <c:numCache>
                <c:formatCode>0.00%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DE4-42E8-AF64-6F74A5AFE047}"/>
            </c:ext>
          </c:extLst>
        </c:ser>
        <c:ser>
          <c:idx val="1"/>
          <c:order val="1"/>
          <c:spPr>
            <a:solidFill>
              <a:schemeClr val="bg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bg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3DE4-42E8-AF64-6F74A5AFE047}"/>
              </c:ext>
            </c:extLst>
          </c:dPt>
          <c:dLbls>
            <c:delete val="1"/>
          </c:dLbls>
          <c:val>
            <c:numRef>
              <c:f>Лист1!$C$3</c:f>
              <c:numCache>
                <c:formatCode>0.00%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3DE4-42E8-AF64-6F74A5AFE047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100"/>
        <c:axId val="305743311"/>
        <c:axId val="53996463"/>
      </c:barChart>
      <c:valAx>
        <c:axId val="53996463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extTo"/>
        <c:crossAx val="305743311"/>
        <c:crosses val="autoZero"/>
        <c:crossBetween val="between"/>
      </c:valAx>
      <c:catAx>
        <c:axId val="305743311"/>
        <c:scaling>
          <c:orientation val="minMax"/>
        </c:scaling>
        <c:delete val="1"/>
        <c:axPos val="l"/>
        <c:majorTickMark val="out"/>
        <c:minorTickMark val="none"/>
        <c:tickLblPos val="nextTo"/>
        <c:crossAx val="53996463"/>
        <c:crosses val="autoZero"/>
        <c:auto val="1"/>
        <c:lblAlgn val="ctr"/>
        <c:lblOffset val="100"/>
        <c:noMultiLvlLbl val="0"/>
      </c:cat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4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4023663672485645E-2"/>
          <c:y val="0.17781642764101743"/>
          <c:w val="0.84066965135502558"/>
          <c:h val="0.64436714471796519"/>
        </c:manualLayout>
      </c:layout>
      <c:barChart>
        <c:barDir val="bar"/>
        <c:grouping val="percentStacked"/>
        <c:varyColors val="0"/>
        <c:ser>
          <c:idx val="0"/>
          <c:order val="0"/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8E5E-46B1-BB5A-D2F22A0C85D2}"/>
              </c:ext>
            </c:extLst>
          </c:dPt>
          <c:dPt>
            <c:idx val="1"/>
            <c:invertIfNegative val="0"/>
            <c:bubble3D val="0"/>
            <c:spPr>
              <a:solidFill>
                <a:schemeClr val="bg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E5E-46B1-BB5A-D2F22A0C85D2}"/>
              </c:ext>
            </c:extLst>
          </c:dPt>
          <c:dLbls>
            <c:dLbl>
              <c:idx val="0"/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8E5E-46B1-BB5A-D2F22A0C85D2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Лист1!$C$2</c:f>
              <c:numCache>
                <c:formatCode>0%</c:formatCode>
                <c:ptCount val="1"/>
                <c:pt idx="0">
                  <c:v>0.42995008319467548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E5E-46B1-BB5A-D2F22A0C85D2}"/>
            </c:ext>
          </c:extLst>
        </c:ser>
        <c:ser>
          <c:idx val="1"/>
          <c:order val="1"/>
          <c:spPr>
            <a:solidFill>
              <a:schemeClr val="bg2"/>
            </a:solidFill>
            <a:ln w="19050">
              <a:solidFill>
                <a:schemeClr val="lt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bg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8E5E-46B1-BB5A-D2F22A0C85D2}"/>
              </c:ext>
            </c:extLst>
          </c:dPt>
          <c:dLbls>
            <c:dLbl>
              <c:idx val="0"/>
              <c:layout/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6-8E5E-46B1-BB5A-D2F22A0C85D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 rtl="0">
                  <a:defRPr lang="en-US" sz="1000" b="0" i="0" u="none" strike="noStrike" kern="1200" baseline="0">
                    <a:solidFill>
                      <a:srgbClr val="D9E1E2">
                        <a:lumMod val="50000"/>
                      </a:srgb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val>
            <c:numRef>
              <c:f>Лист1!$C$3</c:f>
              <c:numCache>
                <c:formatCode>0%</c:formatCode>
                <c:ptCount val="1"/>
                <c:pt idx="0">
                  <c:v>0.57004991680532446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8E5E-46B1-BB5A-D2F22A0C85D2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100"/>
        <c:axId val="55218319"/>
        <c:axId val="54615663"/>
      </c:barChart>
      <c:valAx>
        <c:axId val="54615663"/>
        <c:scaling>
          <c:orientation val="minMax"/>
          <c:min val="0"/>
        </c:scaling>
        <c:delete val="1"/>
        <c:axPos val="b"/>
        <c:numFmt formatCode="0%" sourceLinked="1"/>
        <c:majorTickMark val="out"/>
        <c:minorTickMark val="none"/>
        <c:tickLblPos val="nextTo"/>
        <c:crossAx val="55218319"/>
        <c:crosses val="autoZero"/>
        <c:crossBetween val="between"/>
      </c:valAx>
      <c:catAx>
        <c:axId val="55218319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54615663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2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withinLinear" id="15">
  <a:schemeClr val="accent2"/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B9BD0204-37F4-BF41-B973-38FAB90042FE}" type="doc">
      <dgm:prSet loTypeId="urn:microsoft.com/office/officeart/2005/8/layout/hProcess9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BCBCFC35-BEE6-9240-8B42-EB9D27680B80}">
      <dgm:prSet/>
      <dgm:spPr/>
      <dgm:t>
        <a:bodyPr/>
        <a:lstStyle/>
        <a:p>
          <a:r>
            <a:rPr lang="ru-RU" b="0" dirty="0">
              <a:latin typeface="Franklin Gothic Demi Cond" panose="020B0706030402020204" pitchFamily="34" charset="0"/>
            </a:rPr>
            <a:t>Минералого-технологические исследования</a:t>
          </a:r>
        </a:p>
      </dgm:t>
    </dgm:pt>
    <dgm:pt modelId="{909AC3C6-78ED-974F-BD99-03EA8C837697}" type="parTrans" cxnId="{70B88050-0653-5C4D-957E-506F63064860}">
      <dgm:prSet/>
      <dgm:spPr/>
      <dgm:t>
        <a:bodyPr/>
        <a:lstStyle/>
        <a:p>
          <a:endParaRPr lang="ru-RU"/>
        </a:p>
      </dgm:t>
    </dgm:pt>
    <dgm:pt modelId="{0989018C-2164-F347-844C-D28739A8AE5E}" type="sibTrans" cxnId="{70B88050-0653-5C4D-957E-506F63064860}">
      <dgm:prSet/>
      <dgm:spPr/>
      <dgm:t>
        <a:bodyPr/>
        <a:lstStyle/>
        <a:p>
          <a:endParaRPr lang="ru-RU"/>
        </a:p>
      </dgm:t>
    </dgm:pt>
    <dgm:pt modelId="{269F4BB3-2E81-6649-B9D0-55AAAF5E3478}">
      <dgm:prSet custT="1"/>
      <dgm:spPr/>
      <dgm:t>
        <a:bodyPr/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400" b="0" kern="1200" dirty="0">
              <a:solidFill>
                <a:srgbClr val="FFFFFF"/>
              </a:solidFill>
              <a:latin typeface="Franklin Gothic Demi Cond" panose="020B0706030402020204" pitchFamily="34" charset="0"/>
              <a:ea typeface="+mn-ea"/>
              <a:cs typeface="+mn-cs"/>
            </a:rPr>
            <a:t>Лабораторно-технологические испытания</a:t>
          </a:r>
        </a:p>
      </dgm:t>
    </dgm:pt>
    <dgm:pt modelId="{A37A0F6E-DAE9-B44E-AA88-1E2AAEEEC3EF}" type="parTrans" cxnId="{EEA4FEE9-C3F3-C94D-97A5-43110D9CF2C7}">
      <dgm:prSet/>
      <dgm:spPr/>
      <dgm:t>
        <a:bodyPr/>
        <a:lstStyle/>
        <a:p>
          <a:endParaRPr lang="ru-RU"/>
        </a:p>
      </dgm:t>
    </dgm:pt>
    <dgm:pt modelId="{3522545F-8A89-D045-AB0E-C8D0FA5E1BF5}" type="sibTrans" cxnId="{EEA4FEE9-C3F3-C94D-97A5-43110D9CF2C7}">
      <dgm:prSet/>
      <dgm:spPr/>
      <dgm:t>
        <a:bodyPr/>
        <a:lstStyle/>
        <a:p>
          <a:endParaRPr lang="ru-RU"/>
        </a:p>
      </dgm:t>
    </dgm:pt>
    <dgm:pt modelId="{66795EF6-377B-4247-A29A-35D48BE89E56}">
      <dgm:prSet custT="1"/>
      <dgm:spPr/>
      <dgm:t>
        <a:bodyPr/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400" b="0" kern="1200" dirty="0">
              <a:solidFill>
                <a:srgbClr val="FFFFFF"/>
              </a:solidFill>
              <a:latin typeface="Franklin Gothic Demi Cond" panose="020B0706030402020204" pitchFamily="34" charset="0"/>
              <a:ea typeface="+mn-ea"/>
              <a:cs typeface="+mn-cs"/>
            </a:rPr>
            <a:t>Укрупненные технологические испытания</a:t>
          </a:r>
        </a:p>
      </dgm:t>
    </dgm:pt>
    <dgm:pt modelId="{53CCE541-2B40-8B4B-88A1-F65FB6F64CD5}" type="parTrans" cxnId="{5FD2A5A5-7AD5-5A4D-964A-FE3C56D10231}">
      <dgm:prSet/>
      <dgm:spPr/>
      <dgm:t>
        <a:bodyPr/>
        <a:lstStyle/>
        <a:p>
          <a:endParaRPr lang="ru-RU"/>
        </a:p>
      </dgm:t>
    </dgm:pt>
    <dgm:pt modelId="{C127416A-EEDA-D649-B632-F756996CE8A4}" type="sibTrans" cxnId="{5FD2A5A5-7AD5-5A4D-964A-FE3C56D10231}">
      <dgm:prSet/>
      <dgm:spPr/>
      <dgm:t>
        <a:bodyPr/>
        <a:lstStyle/>
        <a:p>
          <a:endParaRPr lang="ru-RU"/>
        </a:p>
      </dgm:t>
    </dgm:pt>
    <dgm:pt modelId="{6F12B4E9-DC41-024E-A67E-3B8A717FA1D6}">
      <dgm:prSet custT="1"/>
      <dgm:spPr>
        <a:solidFill>
          <a:schemeClr val="tx2">
            <a:lumMod val="60000"/>
            <a:lumOff val="40000"/>
          </a:schemeClr>
        </a:solidFill>
      </dgm:spPr>
      <dgm:t>
        <a:bodyPr/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400" b="0" kern="1200" dirty="0">
              <a:solidFill>
                <a:srgbClr val="FFFFFF"/>
              </a:solidFill>
              <a:latin typeface="Franklin Gothic Demi Cond" panose="020B0706030402020204" pitchFamily="34" charset="0"/>
              <a:ea typeface="+mn-ea"/>
              <a:cs typeface="+mn-cs"/>
            </a:rPr>
            <a:t>Промышленные технологические испытания</a:t>
          </a:r>
        </a:p>
      </dgm:t>
    </dgm:pt>
    <dgm:pt modelId="{3BF10B1F-979E-E745-8916-8683289279B4}" type="parTrans" cxnId="{04F42E07-3EAD-4345-9B68-52FA3F7C7EFD}">
      <dgm:prSet/>
      <dgm:spPr/>
      <dgm:t>
        <a:bodyPr/>
        <a:lstStyle/>
        <a:p>
          <a:endParaRPr lang="ru-RU"/>
        </a:p>
      </dgm:t>
    </dgm:pt>
    <dgm:pt modelId="{EED83833-71B0-0844-9684-E451216EFDF6}" type="sibTrans" cxnId="{04F42E07-3EAD-4345-9B68-52FA3F7C7EFD}">
      <dgm:prSet/>
      <dgm:spPr/>
      <dgm:t>
        <a:bodyPr/>
        <a:lstStyle/>
        <a:p>
          <a:endParaRPr lang="ru-RU"/>
        </a:p>
      </dgm:t>
    </dgm:pt>
    <dgm:pt modelId="{535298EC-D496-314B-BC34-A1E171674A4B}" type="pres">
      <dgm:prSet presAssocID="{B9BD0204-37F4-BF41-B973-38FAB90042FE}" presName="CompostProcess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7EA80B22-56D9-EC47-920E-08CB22F8ACE2}" type="pres">
      <dgm:prSet presAssocID="{B9BD0204-37F4-BF41-B973-38FAB90042FE}" presName="arrow" presStyleLbl="bgShp" presStyleIdx="0" presStyleCnt="1"/>
      <dgm:spPr/>
    </dgm:pt>
    <dgm:pt modelId="{ACC8ED05-B2AA-D84B-B606-99534AF59D2D}" type="pres">
      <dgm:prSet presAssocID="{B9BD0204-37F4-BF41-B973-38FAB90042FE}" presName="linearProcess" presStyleCnt="0"/>
      <dgm:spPr/>
    </dgm:pt>
    <dgm:pt modelId="{C849BFE9-EF8D-6848-82E0-158452C90544}" type="pres">
      <dgm:prSet presAssocID="{BCBCFC35-BEE6-9240-8B42-EB9D27680B80}" presName="textNode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80386D68-3592-C148-B5F5-C434D6864C8B}" type="pres">
      <dgm:prSet presAssocID="{0989018C-2164-F347-844C-D28739A8AE5E}" presName="sibTrans" presStyleCnt="0"/>
      <dgm:spPr/>
    </dgm:pt>
    <dgm:pt modelId="{D906A82E-F8A3-9741-8ED4-2BDF65472955}" type="pres">
      <dgm:prSet presAssocID="{269F4BB3-2E81-6649-B9D0-55AAAF5E3478}" presName="textNode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E5BE0B37-E282-4F4B-BC4A-B4B1DA6C4655}" type="pres">
      <dgm:prSet presAssocID="{3522545F-8A89-D045-AB0E-C8D0FA5E1BF5}" presName="sibTrans" presStyleCnt="0"/>
      <dgm:spPr/>
    </dgm:pt>
    <dgm:pt modelId="{D79AEE0B-713E-3045-978B-4E8AD96566DD}" type="pres">
      <dgm:prSet presAssocID="{66795EF6-377B-4247-A29A-35D48BE89E56}" presName="textNode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37290917-32DA-F04C-ABED-327676819FC3}" type="pres">
      <dgm:prSet presAssocID="{C127416A-EEDA-D649-B632-F756996CE8A4}" presName="sibTrans" presStyleCnt="0"/>
      <dgm:spPr/>
    </dgm:pt>
    <dgm:pt modelId="{D40C06A7-3133-A849-837C-FDDA187F2135}" type="pres">
      <dgm:prSet presAssocID="{6F12B4E9-DC41-024E-A67E-3B8A717FA1D6}" presName="textNode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664B2DC7-792C-4C49-9C28-BECF383E5F89}" type="presOf" srcId="{B9BD0204-37F4-BF41-B973-38FAB90042FE}" destId="{535298EC-D496-314B-BC34-A1E171674A4B}" srcOrd="0" destOrd="0" presId="urn:microsoft.com/office/officeart/2005/8/layout/hProcess9"/>
    <dgm:cxn modelId="{45E83123-147F-314E-BC73-89C19B2BF2A4}" type="presOf" srcId="{6F12B4E9-DC41-024E-A67E-3B8A717FA1D6}" destId="{D40C06A7-3133-A849-837C-FDDA187F2135}" srcOrd="0" destOrd="0" presId="urn:microsoft.com/office/officeart/2005/8/layout/hProcess9"/>
    <dgm:cxn modelId="{04F42E07-3EAD-4345-9B68-52FA3F7C7EFD}" srcId="{B9BD0204-37F4-BF41-B973-38FAB90042FE}" destId="{6F12B4E9-DC41-024E-A67E-3B8A717FA1D6}" srcOrd="3" destOrd="0" parTransId="{3BF10B1F-979E-E745-8916-8683289279B4}" sibTransId="{EED83833-71B0-0844-9684-E451216EFDF6}"/>
    <dgm:cxn modelId="{8F616480-1D60-B748-B0F5-5926828D6F70}" type="presOf" srcId="{66795EF6-377B-4247-A29A-35D48BE89E56}" destId="{D79AEE0B-713E-3045-978B-4E8AD96566DD}" srcOrd="0" destOrd="0" presId="urn:microsoft.com/office/officeart/2005/8/layout/hProcess9"/>
    <dgm:cxn modelId="{70B88050-0653-5C4D-957E-506F63064860}" srcId="{B9BD0204-37F4-BF41-B973-38FAB90042FE}" destId="{BCBCFC35-BEE6-9240-8B42-EB9D27680B80}" srcOrd="0" destOrd="0" parTransId="{909AC3C6-78ED-974F-BD99-03EA8C837697}" sibTransId="{0989018C-2164-F347-844C-D28739A8AE5E}"/>
    <dgm:cxn modelId="{CDB70787-C496-CF42-B88F-174F84611F24}" type="presOf" srcId="{BCBCFC35-BEE6-9240-8B42-EB9D27680B80}" destId="{C849BFE9-EF8D-6848-82E0-158452C90544}" srcOrd="0" destOrd="0" presId="urn:microsoft.com/office/officeart/2005/8/layout/hProcess9"/>
    <dgm:cxn modelId="{0FF0D1BE-4C32-B743-9231-8394287E93E8}" type="presOf" srcId="{269F4BB3-2E81-6649-B9D0-55AAAF5E3478}" destId="{D906A82E-F8A3-9741-8ED4-2BDF65472955}" srcOrd="0" destOrd="0" presId="urn:microsoft.com/office/officeart/2005/8/layout/hProcess9"/>
    <dgm:cxn modelId="{EEA4FEE9-C3F3-C94D-97A5-43110D9CF2C7}" srcId="{B9BD0204-37F4-BF41-B973-38FAB90042FE}" destId="{269F4BB3-2E81-6649-B9D0-55AAAF5E3478}" srcOrd="1" destOrd="0" parTransId="{A37A0F6E-DAE9-B44E-AA88-1E2AAEEEC3EF}" sibTransId="{3522545F-8A89-D045-AB0E-C8D0FA5E1BF5}"/>
    <dgm:cxn modelId="{5FD2A5A5-7AD5-5A4D-964A-FE3C56D10231}" srcId="{B9BD0204-37F4-BF41-B973-38FAB90042FE}" destId="{66795EF6-377B-4247-A29A-35D48BE89E56}" srcOrd="2" destOrd="0" parTransId="{53CCE541-2B40-8B4B-88A1-F65FB6F64CD5}" sibTransId="{C127416A-EEDA-D649-B632-F756996CE8A4}"/>
    <dgm:cxn modelId="{67FA95C4-9879-D344-B908-3D5F1FB87476}" type="presParOf" srcId="{535298EC-D496-314B-BC34-A1E171674A4B}" destId="{7EA80B22-56D9-EC47-920E-08CB22F8ACE2}" srcOrd="0" destOrd="0" presId="urn:microsoft.com/office/officeart/2005/8/layout/hProcess9"/>
    <dgm:cxn modelId="{A2A453F9-09DF-2841-BEE8-D1DCB2E5A7C1}" type="presParOf" srcId="{535298EC-D496-314B-BC34-A1E171674A4B}" destId="{ACC8ED05-B2AA-D84B-B606-99534AF59D2D}" srcOrd="1" destOrd="0" presId="urn:microsoft.com/office/officeart/2005/8/layout/hProcess9"/>
    <dgm:cxn modelId="{ACE9723C-140F-264B-A31E-36CA508178CC}" type="presParOf" srcId="{ACC8ED05-B2AA-D84B-B606-99534AF59D2D}" destId="{C849BFE9-EF8D-6848-82E0-158452C90544}" srcOrd="0" destOrd="0" presId="urn:microsoft.com/office/officeart/2005/8/layout/hProcess9"/>
    <dgm:cxn modelId="{978D1C02-0527-5144-BA26-F2EB79EE6FAC}" type="presParOf" srcId="{ACC8ED05-B2AA-D84B-B606-99534AF59D2D}" destId="{80386D68-3592-C148-B5F5-C434D6864C8B}" srcOrd="1" destOrd="0" presId="urn:microsoft.com/office/officeart/2005/8/layout/hProcess9"/>
    <dgm:cxn modelId="{75D28831-6227-3D44-AF7B-40D136A599D9}" type="presParOf" srcId="{ACC8ED05-B2AA-D84B-B606-99534AF59D2D}" destId="{D906A82E-F8A3-9741-8ED4-2BDF65472955}" srcOrd="2" destOrd="0" presId="urn:microsoft.com/office/officeart/2005/8/layout/hProcess9"/>
    <dgm:cxn modelId="{00ADB1A4-C051-D14E-A5CC-BFDDCC07AC8A}" type="presParOf" srcId="{ACC8ED05-B2AA-D84B-B606-99534AF59D2D}" destId="{E5BE0B37-E282-4F4B-BC4A-B4B1DA6C4655}" srcOrd="3" destOrd="0" presId="urn:microsoft.com/office/officeart/2005/8/layout/hProcess9"/>
    <dgm:cxn modelId="{CF872049-2CCF-F446-99C6-B4A119FF6207}" type="presParOf" srcId="{ACC8ED05-B2AA-D84B-B606-99534AF59D2D}" destId="{D79AEE0B-713E-3045-978B-4E8AD96566DD}" srcOrd="4" destOrd="0" presId="urn:microsoft.com/office/officeart/2005/8/layout/hProcess9"/>
    <dgm:cxn modelId="{18665E08-56A8-9445-A636-9C04D7ECE238}" type="presParOf" srcId="{ACC8ED05-B2AA-D84B-B606-99534AF59D2D}" destId="{37290917-32DA-F04C-ABED-327676819FC3}" srcOrd="5" destOrd="0" presId="urn:microsoft.com/office/officeart/2005/8/layout/hProcess9"/>
    <dgm:cxn modelId="{9B21E28D-8247-F24E-AFCA-F0D5FC19FDFF}" type="presParOf" srcId="{ACC8ED05-B2AA-D84B-B606-99534AF59D2D}" destId="{D40C06A7-3133-A849-837C-FDDA187F2135}" srcOrd="6" destOrd="0" presId="urn:microsoft.com/office/officeart/2005/8/layout/hProcess9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4CDF4F93-01D4-4CA0-B61E-1972E6FA26CA}" type="doc">
      <dgm:prSet loTypeId="urn:microsoft.com/office/officeart/2005/8/layout/radial6" loCatId="relationship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B13363C5-771B-4D15-97BA-6F2277D842E2}">
      <dgm:prSet phldrT="[Текст]"/>
      <dgm:spPr/>
      <dgm:t>
        <a:bodyPr/>
        <a:lstStyle/>
        <a:p>
          <a:r>
            <a:rPr lang="ru-RU" dirty="0">
              <a:latin typeface="+mj-lt"/>
            </a:rPr>
            <a:t>ГЕОТЕХЦЕНТР</a:t>
          </a:r>
        </a:p>
      </dgm:t>
    </dgm:pt>
    <dgm:pt modelId="{000DB034-26C6-4997-A758-FD24A3237A8D}" type="parTrans" cxnId="{BDCA5E4F-24D1-4353-925D-9829EA1EEFE4}">
      <dgm:prSet/>
      <dgm:spPr/>
      <dgm:t>
        <a:bodyPr/>
        <a:lstStyle/>
        <a:p>
          <a:endParaRPr lang="ru-RU"/>
        </a:p>
      </dgm:t>
    </dgm:pt>
    <dgm:pt modelId="{1BD09501-B31B-4509-B321-A45E5DF0C9E1}" type="sibTrans" cxnId="{BDCA5E4F-24D1-4353-925D-9829EA1EEFE4}">
      <dgm:prSet/>
      <dgm:spPr/>
      <dgm:t>
        <a:bodyPr/>
        <a:lstStyle/>
        <a:p>
          <a:endParaRPr lang="ru-RU"/>
        </a:p>
      </dgm:t>
    </dgm:pt>
    <dgm:pt modelId="{0A4FF3EC-FD6F-4C42-B133-FCA2CAB55E75}">
      <dgm:prSet phldrT="[Текст]" custT="1"/>
      <dgm:spPr>
        <a:solidFill>
          <a:schemeClr val="accent2"/>
        </a:solidFill>
      </dgm:spPr>
      <dgm:t>
        <a:bodyPr/>
        <a:lstStyle/>
        <a:p>
          <a:endParaRPr lang="ru-RU" sz="1200" dirty="0"/>
        </a:p>
      </dgm:t>
    </dgm:pt>
    <dgm:pt modelId="{83E4FABA-6048-4276-886A-157C33B342B9}" type="parTrans" cxnId="{B6E4128D-4AC9-4870-97F6-949A7AE0BF61}">
      <dgm:prSet/>
      <dgm:spPr/>
      <dgm:t>
        <a:bodyPr/>
        <a:lstStyle/>
        <a:p>
          <a:endParaRPr lang="ru-RU"/>
        </a:p>
      </dgm:t>
    </dgm:pt>
    <dgm:pt modelId="{50DE0D11-59D5-4CBC-ABE4-98F0DDB5B49D}" type="sibTrans" cxnId="{B6E4128D-4AC9-4870-97F6-949A7AE0BF61}">
      <dgm:prSet/>
      <dgm:spPr/>
      <dgm:t>
        <a:bodyPr/>
        <a:lstStyle/>
        <a:p>
          <a:endParaRPr lang="ru-RU"/>
        </a:p>
      </dgm:t>
    </dgm:pt>
    <dgm:pt modelId="{7F602A16-A6B4-45FA-81A0-39862E5B2B61}">
      <dgm:prSet phldrT="[Текст]" custT="1"/>
      <dgm:spPr>
        <a:solidFill>
          <a:schemeClr val="accent2"/>
        </a:solidFill>
      </dgm:spPr>
      <dgm:t>
        <a:bodyPr/>
        <a:lstStyle/>
        <a:p>
          <a:r>
            <a:rPr lang="ru-RU" sz="1200" dirty="0"/>
            <a:t>Физико-механические исследования</a:t>
          </a:r>
        </a:p>
      </dgm:t>
    </dgm:pt>
    <dgm:pt modelId="{DF510E64-FDD8-491B-AFBB-D869AA390714}" type="parTrans" cxnId="{5BB0A59F-CDE9-4966-A953-0C24B0BE84A6}">
      <dgm:prSet/>
      <dgm:spPr/>
      <dgm:t>
        <a:bodyPr/>
        <a:lstStyle/>
        <a:p>
          <a:endParaRPr lang="ru-RU"/>
        </a:p>
      </dgm:t>
    </dgm:pt>
    <dgm:pt modelId="{C77A3F75-DD2D-43BC-A98B-81CDF5F0C632}" type="sibTrans" cxnId="{5BB0A59F-CDE9-4966-A953-0C24B0BE84A6}">
      <dgm:prSet/>
      <dgm:spPr/>
      <dgm:t>
        <a:bodyPr/>
        <a:lstStyle/>
        <a:p>
          <a:endParaRPr lang="ru-RU"/>
        </a:p>
      </dgm:t>
    </dgm:pt>
    <dgm:pt modelId="{C888C402-B401-4A4B-BB67-28E8B0C40439}">
      <dgm:prSet phldrT="[Текст]" custT="1"/>
      <dgm:spPr>
        <a:solidFill>
          <a:schemeClr val="accent2"/>
        </a:solidFill>
      </dgm:spPr>
      <dgm:t>
        <a:bodyPr/>
        <a:lstStyle/>
        <a:p>
          <a:endParaRPr lang="ru-RU" sz="1200" dirty="0"/>
        </a:p>
      </dgm:t>
    </dgm:pt>
    <dgm:pt modelId="{6AABDD76-1976-4C2A-8FB2-B55F8710A995}" type="parTrans" cxnId="{5E7BFCF3-617C-4BD2-8C1E-A1BA1C7A062B}">
      <dgm:prSet/>
      <dgm:spPr/>
      <dgm:t>
        <a:bodyPr/>
        <a:lstStyle/>
        <a:p>
          <a:endParaRPr lang="ru-RU"/>
        </a:p>
      </dgm:t>
    </dgm:pt>
    <dgm:pt modelId="{0EC1D5BD-EA56-4D13-84C3-11AC8EB57842}" type="sibTrans" cxnId="{5E7BFCF3-617C-4BD2-8C1E-A1BA1C7A062B}">
      <dgm:prSet/>
      <dgm:spPr/>
      <dgm:t>
        <a:bodyPr/>
        <a:lstStyle/>
        <a:p>
          <a:endParaRPr lang="ru-RU"/>
        </a:p>
      </dgm:t>
    </dgm:pt>
    <dgm:pt modelId="{27713892-86C0-4868-B5A8-A8A511081193}">
      <dgm:prSet phldrT="[Текст]" custT="1"/>
      <dgm:spPr>
        <a:solidFill>
          <a:schemeClr val="accent2"/>
        </a:solidFill>
      </dgm:spPr>
      <dgm:t>
        <a:bodyPr/>
        <a:lstStyle/>
        <a:p>
          <a:r>
            <a:rPr lang="ru-RU" sz="1200" dirty="0"/>
            <a:t>Лабораторно-аналитический комплекс</a:t>
          </a:r>
        </a:p>
      </dgm:t>
    </dgm:pt>
    <dgm:pt modelId="{D7C6843B-FD04-45ED-A13F-2F1764CD8FC6}" type="parTrans" cxnId="{AFBB51DD-392A-4010-BF5A-7368460DC8E9}">
      <dgm:prSet/>
      <dgm:spPr/>
      <dgm:t>
        <a:bodyPr/>
        <a:lstStyle/>
        <a:p>
          <a:endParaRPr lang="ru-RU"/>
        </a:p>
      </dgm:t>
    </dgm:pt>
    <dgm:pt modelId="{13DD81E6-160F-41A0-A96F-CF5B8EC4A4BC}" type="sibTrans" cxnId="{AFBB51DD-392A-4010-BF5A-7368460DC8E9}">
      <dgm:prSet/>
      <dgm:spPr/>
      <dgm:t>
        <a:bodyPr/>
        <a:lstStyle/>
        <a:p>
          <a:endParaRPr lang="ru-RU"/>
        </a:p>
      </dgm:t>
    </dgm:pt>
    <dgm:pt modelId="{81416AE7-1E4E-4DC1-B457-31D9D7AF53A0}">
      <dgm:prSet custT="1"/>
      <dgm:spPr>
        <a:solidFill>
          <a:schemeClr val="accent2"/>
        </a:solidFill>
      </dgm:spPr>
      <dgm:t>
        <a:bodyPr lIns="0" tIns="0" rIns="0" bIns="0"/>
        <a:lstStyle/>
        <a:p>
          <a:pPr marL="0" indent="0"/>
          <a:endParaRPr lang="ru-RU" sz="1200" dirty="0"/>
        </a:p>
      </dgm:t>
    </dgm:pt>
    <dgm:pt modelId="{B9018D51-0622-4D37-8835-AA7958690549}" type="parTrans" cxnId="{11BF5B1F-D2CE-4E95-AB77-D1BCE2AA4998}">
      <dgm:prSet/>
      <dgm:spPr/>
      <dgm:t>
        <a:bodyPr/>
        <a:lstStyle/>
        <a:p>
          <a:endParaRPr lang="ru-RU"/>
        </a:p>
      </dgm:t>
    </dgm:pt>
    <dgm:pt modelId="{B8C2B1CA-CC7D-46C5-8E74-585BD45E8C49}" type="sibTrans" cxnId="{11BF5B1F-D2CE-4E95-AB77-D1BCE2AA4998}">
      <dgm:prSet/>
      <dgm:spPr/>
      <dgm:t>
        <a:bodyPr/>
        <a:lstStyle/>
        <a:p>
          <a:endParaRPr lang="ru-RU"/>
        </a:p>
      </dgm:t>
    </dgm:pt>
    <dgm:pt modelId="{42016908-0DDD-4155-951F-14839C33548E}">
      <dgm:prSet custT="1"/>
      <dgm:spPr>
        <a:solidFill>
          <a:schemeClr val="accent2"/>
        </a:solidFill>
      </dgm:spPr>
      <dgm:t>
        <a:bodyPr/>
        <a:lstStyle/>
        <a:p>
          <a:r>
            <a:rPr lang="ru-RU" sz="1200" dirty="0"/>
            <a:t>Сырьевая аналитика</a:t>
          </a:r>
        </a:p>
      </dgm:t>
    </dgm:pt>
    <dgm:pt modelId="{DBA7A887-49D3-441F-9CC0-F6347E2F4A12}" type="parTrans" cxnId="{50E6398A-1BDE-43F5-B162-8E136B7C3F8E}">
      <dgm:prSet/>
      <dgm:spPr/>
      <dgm:t>
        <a:bodyPr/>
        <a:lstStyle/>
        <a:p>
          <a:endParaRPr lang="ru-RU"/>
        </a:p>
      </dgm:t>
    </dgm:pt>
    <dgm:pt modelId="{039D386C-FA02-4337-B1B6-F005F701097C}" type="sibTrans" cxnId="{50E6398A-1BDE-43F5-B162-8E136B7C3F8E}">
      <dgm:prSet/>
      <dgm:spPr/>
      <dgm:t>
        <a:bodyPr/>
        <a:lstStyle/>
        <a:p>
          <a:endParaRPr lang="ru-RU"/>
        </a:p>
      </dgm:t>
    </dgm:pt>
    <dgm:pt modelId="{2FA05971-A031-4DF1-B792-A0EF3ADBD4BC}">
      <dgm:prSet custT="1"/>
      <dgm:spPr>
        <a:solidFill>
          <a:schemeClr val="accent2"/>
        </a:solidFill>
      </dgm:spPr>
      <dgm:t>
        <a:bodyPr/>
        <a:lstStyle/>
        <a:p>
          <a:r>
            <a:rPr lang="ru-RU" sz="1200" dirty="0"/>
            <a:t>Геология минерального сырья</a:t>
          </a:r>
        </a:p>
      </dgm:t>
    </dgm:pt>
    <dgm:pt modelId="{FBA3F240-6386-4681-8A37-832795DEDF55}" type="parTrans" cxnId="{5D9ECDB5-AC67-4524-AC32-F2DDA03D8DEF}">
      <dgm:prSet/>
      <dgm:spPr/>
      <dgm:t>
        <a:bodyPr/>
        <a:lstStyle/>
        <a:p>
          <a:endParaRPr lang="ru-RU"/>
        </a:p>
      </dgm:t>
    </dgm:pt>
    <dgm:pt modelId="{F1647CFE-AAB9-4AF7-8DCF-9CA7EC17235B}" type="sibTrans" cxnId="{5D9ECDB5-AC67-4524-AC32-F2DDA03D8DEF}">
      <dgm:prSet/>
      <dgm:spPr/>
      <dgm:t>
        <a:bodyPr/>
        <a:lstStyle/>
        <a:p>
          <a:endParaRPr lang="ru-RU"/>
        </a:p>
      </dgm:t>
    </dgm:pt>
    <dgm:pt modelId="{8B2CBF15-B759-4916-AEDA-0451D15C912C}" type="pres">
      <dgm:prSet presAssocID="{4CDF4F93-01D4-4CA0-B61E-1972E6FA26CA}" presName="Name0" presStyleCnt="0">
        <dgm:presLayoutVars>
          <dgm:chMax val="1"/>
          <dgm:dir/>
          <dgm:animLvl val="ctr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F18CA01C-84FE-4B70-AF14-A6F6940BF060}" type="pres">
      <dgm:prSet presAssocID="{B13363C5-771B-4D15-97BA-6F2277D842E2}" presName="centerShape" presStyleLbl="node0" presStyleIdx="0" presStyleCnt="1" custScaleX="113187" custScaleY="113187"/>
      <dgm:spPr/>
      <dgm:t>
        <a:bodyPr/>
        <a:lstStyle/>
        <a:p>
          <a:endParaRPr lang="ru-RU"/>
        </a:p>
      </dgm:t>
    </dgm:pt>
    <dgm:pt modelId="{38A79AD0-8F69-4E86-8F9E-D2E12401FD6D}" type="pres">
      <dgm:prSet presAssocID="{0A4FF3EC-FD6F-4C42-B133-FCA2CAB55E75}" presName="node" presStyleLbl="node1" presStyleIdx="0" presStyleCnt="7" custScaleX="107797" custScaleY="107797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A0362C24-CF49-4EFF-BB07-19891B56E042}" type="pres">
      <dgm:prSet presAssocID="{0A4FF3EC-FD6F-4C42-B133-FCA2CAB55E75}" presName="dummy" presStyleCnt="0"/>
      <dgm:spPr/>
    </dgm:pt>
    <dgm:pt modelId="{2B9F2BE4-8599-4DD3-AC92-FB3CADB30593}" type="pres">
      <dgm:prSet presAssocID="{50DE0D11-59D5-4CBC-ABE4-98F0DDB5B49D}" presName="sibTrans" presStyleLbl="sibTrans2D1" presStyleIdx="0" presStyleCnt="7"/>
      <dgm:spPr/>
      <dgm:t>
        <a:bodyPr/>
        <a:lstStyle/>
        <a:p>
          <a:endParaRPr lang="ru-RU"/>
        </a:p>
      </dgm:t>
    </dgm:pt>
    <dgm:pt modelId="{C1C22044-0DBE-4926-8FD4-CF847BC281DF}" type="pres">
      <dgm:prSet presAssocID="{7F602A16-A6B4-45FA-81A0-39862E5B2B61}" presName="node" presStyleLbl="node1" presStyleIdx="1" presStyleCnt="7" custScaleX="107797" custScaleY="107797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D8974C4C-3D25-4F4A-ADC7-89C813D7708C}" type="pres">
      <dgm:prSet presAssocID="{7F602A16-A6B4-45FA-81A0-39862E5B2B61}" presName="dummy" presStyleCnt="0"/>
      <dgm:spPr/>
    </dgm:pt>
    <dgm:pt modelId="{B8571AD5-57BF-4773-BABC-DB2D399FACAE}" type="pres">
      <dgm:prSet presAssocID="{C77A3F75-DD2D-43BC-A98B-81CDF5F0C632}" presName="sibTrans" presStyleLbl="sibTrans2D1" presStyleIdx="1" presStyleCnt="7" custScaleX="104607" custLinFactNeighborX="0" custLinFactNeighborY="-3873"/>
      <dgm:spPr/>
      <dgm:t>
        <a:bodyPr/>
        <a:lstStyle/>
        <a:p>
          <a:endParaRPr lang="ru-RU"/>
        </a:p>
      </dgm:t>
    </dgm:pt>
    <dgm:pt modelId="{266F2F9F-224B-4C0D-BAB0-EEB2F890C451}" type="pres">
      <dgm:prSet presAssocID="{C888C402-B401-4A4B-BB67-28E8B0C40439}" presName="node" presStyleLbl="node1" presStyleIdx="2" presStyleCnt="7" custScaleX="107797" custScaleY="107797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CEC9D58D-CA84-435C-B13F-807A2ED54820}" type="pres">
      <dgm:prSet presAssocID="{C888C402-B401-4A4B-BB67-28E8B0C40439}" presName="dummy" presStyleCnt="0"/>
      <dgm:spPr/>
    </dgm:pt>
    <dgm:pt modelId="{4C28FD13-31C3-488F-B5C8-EC88379E79B1}" type="pres">
      <dgm:prSet presAssocID="{0EC1D5BD-EA56-4D13-84C3-11AC8EB57842}" presName="sibTrans" presStyleLbl="sibTrans2D1" presStyleIdx="2" presStyleCnt="7"/>
      <dgm:spPr/>
      <dgm:t>
        <a:bodyPr/>
        <a:lstStyle/>
        <a:p>
          <a:endParaRPr lang="ru-RU"/>
        </a:p>
      </dgm:t>
    </dgm:pt>
    <dgm:pt modelId="{AC1CEBAC-A72B-4E96-AEF7-5D9906628A94}" type="pres">
      <dgm:prSet presAssocID="{81416AE7-1E4E-4DC1-B457-31D9D7AF53A0}" presName="node" presStyleLbl="node1" presStyleIdx="3" presStyleCnt="7" custScaleX="107797" custScaleY="107797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4955FB11-37C6-4ACC-84F5-8CB47460D1EC}" type="pres">
      <dgm:prSet presAssocID="{81416AE7-1E4E-4DC1-B457-31D9D7AF53A0}" presName="dummy" presStyleCnt="0"/>
      <dgm:spPr/>
    </dgm:pt>
    <dgm:pt modelId="{9005094A-EB86-4254-9327-33D8CFD52F84}" type="pres">
      <dgm:prSet presAssocID="{B8C2B1CA-CC7D-46C5-8E74-585BD45E8C49}" presName="sibTrans" presStyleLbl="sibTrans2D1" presStyleIdx="3" presStyleCnt="7"/>
      <dgm:spPr/>
      <dgm:t>
        <a:bodyPr/>
        <a:lstStyle/>
        <a:p>
          <a:endParaRPr lang="ru-RU"/>
        </a:p>
      </dgm:t>
    </dgm:pt>
    <dgm:pt modelId="{7B6ED10B-A517-4BEB-86C2-97CE38248E6D}" type="pres">
      <dgm:prSet presAssocID="{42016908-0DDD-4155-951F-14839C33548E}" presName="node" presStyleLbl="node1" presStyleIdx="4" presStyleCnt="7" custScaleX="107797" custScaleY="107797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5D8CD49C-340E-424B-A048-DAD1580E8E5F}" type="pres">
      <dgm:prSet presAssocID="{42016908-0DDD-4155-951F-14839C33548E}" presName="dummy" presStyleCnt="0"/>
      <dgm:spPr/>
    </dgm:pt>
    <dgm:pt modelId="{4FF33A94-5A3C-40C5-B7E7-F00B6BC70E53}" type="pres">
      <dgm:prSet presAssocID="{039D386C-FA02-4337-B1B6-F005F701097C}" presName="sibTrans" presStyleLbl="sibTrans2D1" presStyleIdx="4" presStyleCnt="7"/>
      <dgm:spPr/>
      <dgm:t>
        <a:bodyPr/>
        <a:lstStyle/>
        <a:p>
          <a:endParaRPr lang="ru-RU"/>
        </a:p>
      </dgm:t>
    </dgm:pt>
    <dgm:pt modelId="{73600C57-45C4-478A-8030-3D5E323191B6}" type="pres">
      <dgm:prSet presAssocID="{2FA05971-A031-4DF1-B792-A0EF3ADBD4BC}" presName="node" presStyleLbl="node1" presStyleIdx="5" presStyleCnt="7" custScaleX="107797" custScaleY="107797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FD4B5401-D83F-4BB3-9779-D5E5536EF7BF}" type="pres">
      <dgm:prSet presAssocID="{2FA05971-A031-4DF1-B792-A0EF3ADBD4BC}" presName="dummy" presStyleCnt="0"/>
      <dgm:spPr/>
    </dgm:pt>
    <dgm:pt modelId="{BD52DC73-D4A2-41FE-92A1-E072053B8AED}" type="pres">
      <dgm:prSet presAssocID="{F1647CFE-AAB9-4AF7-8DCF-9CA7EC17235B}" presName="sibTrans" presStyleLbl="sibTrans2D1" presStyleIdx="5" presStyleCnt="7"/>
      <dgm:spPr/>
      <dgm:t>
        <a:bodyPr/>
        <a:lstStyle/>
        <a:p>
          <a:endParaRPr lang="ru-RU"/>
        </a:p>
      </dgm:t>
    </dgm:pt>
    <dgm:pt modelId="{337FCA9A-1319-40D2-811E-B29A3E3923F7}" type="pres">
      <dgm:prSet presAssocID="{27713892-86C0-4868-B5A8-A8A511081193}" presName="node" presStyleLbl="node1" presStyleIdx="6" presStyleCnt="7" custScaleX="107797" custScaleY="107797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2F50FF54-6A44-47A4-8396-887762534D4C}" type="pres">
      <dgm:prSet presAssocID="{27713892-86C0-4868-B5A8-A8A511081193}" presName="dummy" presStyleCnt="0"/>
      <dgm:spPr/>
    </dgm:pt>
    <dgm:pt modelId="{11C3063F-C887-4884-99FE-373956490C4D}" type="pres">
      <dgm:prSet presAssocID="{13DD81E6-160F-41A0-A96F-CF5B8EC4A4BC}" presName="sibTrans" presStyleLbl="sibTrans2D1" presStyleIdx="6" presStyleCnt="7"/>
      <dgm:spPr/>
      <dgm:t>
        <a:bodyPr/>
        <a:lstStyle/>
        <a:p>
          <a:endParaRPr lang="ru-RU"/>
        </a:p>
      </dgm:t>
    </dgm:pt>
  </dgm:ptLst>
  <dgm:cxnLst>
    <dgm:cxn modelId="{5B524CE2-C5A1-42B9-9054-0C1C7B6C9255}" type="presOf" srcId="{B13363C5-771B-4D15-97BA-6F2277D842E2}" destId="{F18CA01C-84FE-4B70-AF14-A6F6940BF060}" srcOrd="0" destOrd="0" presId="urn:microsoft.com/office/officeart/2005/8/layout/radial6"/>
    <dgm:cxn modelId="{AFBB51DD-392A-4010-BF5A-7368460DC8E9}" srcId="{B13363C5-771B-4D15-97BA-6F2277D842E2}" destId="{27713892-86C0-4868-B5A8-A8A511081193}" srcOrd="6" destOrd="0" parTransId="{D7C6843B-FD04-45ED-A13F-2F1764CD8FC6}" sibTransId="{13DD81E6-160F-41A0-A96F-CF5B8EC4A4BC}"/>
    <dgm:cxn modelId="{5E7BFCF3-617C-4BD2-8C1E-A1BA1C7A062B}" srcId="{B13363C5-771B-4D15-97BA-6F2277D842E2}" destId="{C888C402-B401-4A4B-BB67-28E8B0C40439}" srcOrd="2" destOrd="0" parTransId="{6AABDD76-1976-4C2A-8FB2-B55F8710A995}" sibTransId="{0EC1D5BD-EA56-4D13-84C3-11AC8EB57842}"/>
    <dgm:cxn modelId="{5EC6CB8C-AD5D-4193-8B84-DFDC477EDAD8}" type="presOf" srcId="{27713892-86C0-4868-B5A8-A8A511081193}" destId="{337FCA9A-1319-40D2-811E-B29A3E3923F7}" srcOrd="0" destOrd="0" presId="urn:microsoft.com/office/officeart/2005/8/layout/radial6"/>
    <dgm:cxn modelId="{E2EB7918-55CF-4D8D-AC53-79B019EAC8A1}" type="presOf" srcId="{4CDF4F93-01D4-4CA0-B61E-1972E6FA26CA}" destId="{8B2CBF15-B759-4916-AEDA-0451D15C912C}" srcOrd="0" destOrd="0" presId="urn:microsoft.com/office/officeart/2005/8/layout/radial6"/>
    <dgm:cxn modelId="{9AC26F43-6D37-41AC-BFEA-B5A2879C1075}" type="presOf" srcId="{50DE0D11-59D5-4CBC-ABE4-98F0DDB5B49D}" destId="{2B9F2BE4-8599-4DD3-AC92-FB3CADB30593}" srcOrd="0" destOrd="0" presId="urn:microsoft.com/office/officeart/2005/8/layout/radial6"/>
    <dgm:cxn modelId="{1D8E2D9F-F7AC-4C85-8B69-D1E4570AAA04}" type="presOf" srcId="{7F602A16-A6B4-45FA-81A0-39862E5B2B61}" destId="{C1C22044-0DBE-4926-8FD4-CF847BC281DF}" srcOrd="0" destOrd="0" presId="urn:microsoft.com/office/officeart/2005/8/layout/radial6"/>
    <dgm:cxn modelId="{B6E4128D-4AC9-4870-97F6-949A7AE0BF61}" srcId="{B13363C5-771B-4D15-97BA-6F2277D842E2}" destId="{0A4FF3EC-FD6F-4C42-B133-FCA2CAB55E75}" srcOrd="0" destOrd="0" parTransId="{83E4FABA-6048-4276-886A-157C33B342B9}" sibTransId="{50DE0D11-59D5-4CBC-ABE4-98F0DDB5B49D}"/>
    <dgm:cxn modelId="{1F45E299-0321-4747-8DC7-2A56C0D5EF32}" type="presOf" srcId="{B8C2B1CA-CC7D-46C5-8E74-585BD45E8C49}" destId="{9005094A-EB86-4254-9327-33D8CFD52F84}" srcOrd="0" destOrd="0" presId="urn:microsoft.com/office/officeart/2005/8/layout/radial6"/>
    <dgm:cxn modelId="{BB14B930-8171-4FA4-9BD6-E5C743E646BB}" type="presOf" srcId="{13DD81E6-160F-41A0-A96F-CF5B8EC4A4BC}" destId="{11C3063F-C887-4884-99FE-373956490C4D}" srcOrd="0" destOrd="0" presId="urn:microsoft.com/office/officeart/2005/8/layout/radial6"/>
    <dgm:cxn modelId="{5D9ECDB5-AC67-4524-AC32-F2DDA03D8DEF}" srcId="{B13363C5-771B-4D15-97BA-6F2277D842E2}" destId="{2FA05971-A031-4DF1-B792-A0EF3ADBD4BC}" srcOrd="5" destOrd="0" parTransId="{FBA3F240-6386-4681-8A37-832795DEDF55}" sibTransId="{F1647CFE-AAB9-4AF7-8DCF-9CA7EC17235B}"/>
    <dgm:cxn modelId="{AE39A7BD-5A64-4AAB-8A80-1F9504BD7DFD}" type="presOf" srcId="{0EC1D5BD-EA56-4D13-84C3-11AC8EB57842}" destId="{4C28FD13-31C3-488F-B5C8-EC88379E79B1}" srcOrd="0" destOrd="0" presId="urn:microsoft.com/office/officeart/2005/8/layout/radial6"/>
    <dgm:cxn modelId="{7BFF106D-5C99-4EB5-AA6B-DDA037C21DB5}" type="presOf" srcId="{2FA05971-A031-4DF1-B792-A0EF3ADBD4BC}" destId="{73600C57-45C4-478A-8030-3D5E323191B6}" srcOrd="0" destOrd="0" presId="urn:microsoft.com/office/officeart/2005/8/layout/radial6"/>
    <dgm:cxn modelId="{11BF5B1F-D2CE-4E95-AB77-D1BCE2AA4998}" srcId="{B13363C5-771B-4D15-97BA-6F2277D842E2}" destId="{81416AE7-1E4E-4DC1-B457-31D9D7AF53A0}" srcOrd="3" destOrd="0" parTransId="{B9018D51-0622-4D37-8835-AA7958690549}" sibTransId="{B8C2B1CA-CC7D-46C5-8E74-585BD45E8C49}"/>
    <dgm:cxn modelId="{50E6398A-1BDE-43F5-B162-8E136B7C3F8E}" srcId="{B13363C5-771B-4D15-97BA-6F2277D842E2}" destId="{42016908-0DDD-4155-951F-14839C33548E}" srcOrd="4" destOrd="0" parTransId="{DBA7A887-49D3-441F-9CC0-F6347E2F4A12}" sibTransId="{039D386C-FA02-4337-B1B6-F005F701097C}"/>
    <dgm:cxn modelId="{CFF65DC4-FE6B-43AA-9BD2-A83938AE5BC0}" type="presOf" srcId="{C77A3F75-DD2D-43BC-A98B-81CDF5F0C632}" destId="{B8571AD5-57BF-4773-BABC-DB2D399FACAE}" srcOrd="0" destOrd="0" presId="urn:microsoft.com/office/officeart/2005/8/layout/radial6"/>
    <dgm:cxn modelId="{8E9394C4-ECC2-488C-A18B-1DD9A158C78E}" type="presOf" srcId="{81416AE7-1E4E-4DC1-B457-31D9D7AF53A0}" destId="{AC1CEBAC-A72B-4E96-AEF7-5D9906628A94}" srcOrd="0" destOrd="0" presId="urn:microsoft.com/office/officeart/2005/8/layout/radial6"/>
    <dgm:cxn modelId="{15F9E3BB-52A1-4CBC-88E7-EE225EB840D7}" type="presOf" srcId="{0A4FF3EC-FD6F-4C42-B133-FCA2CAB55E75}" destId="{38A79AD0-8F69-4E86-8F9E-D2E12401FD6D}" srcOrd="0" destOrd="0" presId="urn:microsoft.com/office/officeart/2005/8/layout/radial6"/>
    <dgm:cxn modelId="{7913623D-827E-4229-92C5-9301A91063A3}" type="presOf" srcId="{039D386C-FA02-4337-B1B6-F005F701097C}" destId="{4FF33A94-5A3C-40C5-B7E7-F00B6BC70E53}" srcOrd="0" destOrd="0" presId="urn:microsoft.com/office/officeart/2005/8/layout/radial6"/>
    <dgm:cxn modelId="{5DAA09A2-E116-46C0-B345-E5D00BE32477}" type="presOf" srcId="{F1647CFE-AAB9-4AF7-8DCF-9CA7EC17235B}" destId="{BD52DC73-D4A2-41FE-92A1-E072053B8AED}" srcOrd="0" destOrd="0" presId="urn:microsoft.com/office/officeart/2005/8/layout/radial6"/>
    <dgm:cxn modelId="{BE749336-3D1E-41D1-A777-DCE6C7635D8B}" type="presOf" srcId="{C888C402-B401-4A4B-BB67-28E8B0C40439}" destId="{266F2F9F-224B-4C0D-BAB0-EEB2F890C451}" srcOrd="0" destOrd="0" presId="urn:microsoft.com/office/officeart/2005/8/layout/radial6"/>
    <dgm:cxn modelId="{5BB0A59F-CDE9-4966-A953-0C24B0BE84A6}" srcId="{B13363C5-771B-4D15-97BA-6F2277D842E2}" destId="{7F602A16-A6B4-45FA-81A0-39862E5B2B61}" srcOrd="1" destOrd="0" parTransId="{DF510E64-FDD8-491B-AFBB-D869AA390714}" sibTransId="{C77A3F75-DD2D-43BC-A98B-81CDF5F0C632}"/>
    <dgm:cxn modelId="{78001700-BB38-42F6-BD63-956FEA1459A6}" type="presOf" srcId="{42016908-0DDD-4155-951F-14839C33548E}" destId="{7B6ED10B-A517-4BEB-86C2-97CE38248E6D}" srcOrd="0" destOrd="0" presId="urn:microsoft.com/office/officeart/2005/8/layout/radial6"/>
    <dgm:cxn modelId="{BDCA5E4F-24D1-4353-925D-9829EA1EEFE4}" srcId="{4CDF4F93-01D4-4CA0-B61E-1972E6FA26CA}" destId="{B13363C5-771B-4D15-97BA-6F2277D842E2}" srcOrd="0" destOrd="0" parTransId="{000DB034-26C6-4997-A758-FD24A3237A8D}" sibTransId="{1BD09501-B31B-4509-B321-A45E5DF0C9E1}"/>
    <dgm:cxn modelId="{F63D26C6-BAA9-40FE-ACB5-5FA4B68F307E}" type="presParOf" srcId="{8B2CBF15-B759-4916-AEDA-0451D15C912C}" destId="{F18CA01C-84FE-4B70-AF14-A6F6940BF060}" srcOrd="0" destOrd="0" presId="urn:microsoft.com/office/officeart/2005/8/layout/radial6"/>
    <dgm:cxn modelId="{F4D632F7-4A3C-46D4-BE9C-6A3172F2FE21}" type="presParOf" srcId="{8B2CBF15-B759-4916-AEDA-0451D15C912C}" destId="{38A79AD0-8F69-4E86-8F9E-D2E12401FD6D}" srcOrd="1" destOrd="0" presId="urn:microsoft.com/office/officeart/2005/8/layout/radial6"/>
    <dgm:cxn modelId="{BEA358AB-BCC9-4223-9671-A74A5ACB7680}" type="presParOf" srcId="{8B2CBF15-B759-4916-AEDA-0451D15C912C}" destId="{A0362C24-CF49-4EFF-BB07-19891B56E042}" srcOrd="2" destOrd="0" presId="urn:microsoft.com/office/officeart/2005/8/layout/radial6"/>
    <dgm:cxn modelId="{25BBEDB5-4A83-472F-A22C-2D08373B8149}" type="presParOf" srcId="{8B2CBF15-B759-4916-AEDA-0451D15C912C}" destId="{2B9F2BE4-8599-4DD3-AC92-FB3CADB30593}" srcOrd="3" destOrd="0" presId="urn:microsoft.com/office/officeart/2005/8/layout/radial6"/>
    <dgm:cxn modelId="{105DFB54-9B71-4C3F-A1C8-6F6F0DAC3C17}" type="presParOf" srcId="{8B2CBF15-B759-4916-AEDA-0451D15C912C}" destId="{C1C22044-0DBE-4926-8FD4-CF847BC281DF}" srcOrd="4" destOrd="0" presId="urn:microsoft.com/office/officeart/2005/8/layout/radial6"/>
    <dgm:cxn modelId="{4A3E22BD-332A-4622-B4C8-121B932929D1}" type="presParOf" srcId="{8B2CBF15-B759-4916-AEDA-0451D15C912C}" destId="{D8974C4C-3D25-4F4A-ADC7-89C813D7708C}" srcOrd="5" destOrd="0" presId="urn:microsoft.com/office/officeart/2005/8/layout/radial6"/>
    <dgm:cxn modelId="{3D787E74-8F69-42C0-AA58-7A07D838DAAB}" type="presParOf" srcId="{8B2CBF15-B759-4916-AEDA-0451D15C912C}" destId="{B8571AD5-57BF-4773-BABC-DB2D399FACAE}" srcOrd="6" destOrd="0" presId="urn:microsoft.com/office/officeart/2005/8/layout/radial6"/>
    <dgm:cxn modelId="{097AED65-8E1A-4CC4-B169-514A3D98007E}" type="presParOf" srcId="{8B2CBF15-B759-4916-AEDA-0451D15C912C}" destId="{266F2F9F-224B-4C0D-BAB0-EEB2F890C451}" srcOrd="7" destOrd="0" presId="urn:microsoft.com/office/officeart/2005/8/layout/radial6"/>
    <dgm:cxn modelId="{FFA6D375-5CFD-43D8-B1D1-AFCE517C7E58}" type="presParOf" srcId="{8B2CBF15-B759-4916-AEDA-0451D15C912C}" destId="{CEC9D58D-CA84-435C-B13F-807A2ED54820}" srcOrd="8" destOrd="0" presId="urn:microsoft.com/office/officeart/2005/8/layout/radial6"/>
    <dgm:cxn modelId="{0D4504F6-7D96-437B-B51E-43629E9BA0EE}" type="presParOf" srcId="{8B2CBF15-B759-4916-AEDA-0451D15C912C}" destId="{4C28FD13-31C3-488F-B5C8-EC88379E79B1}" srcOrd="9" destOrd="0" presId="urn:microsoft.com/office/officeart/2005/8/layout/radial6"/>
    <dgm:cxn modelId="{A304889E-A8C6-4635-A969-CDD0A3A093F0}" type="presParOf" srcId="{8B2CBF15-B759-4916-AEDA-0451D15C912C}" destId="{AC1CEBAC-A72B-4E96-AEF7-5D9906628A94}" srcOrd="10" destOrd="0" presId="urn:microsoft.com/office/officeart/2005/8/layout/radial6"/>
    <dgm:cxn modelId="{AB345A58-644F-46CF-89AE-F2DEAC2294EA}" type="presParOf" srcId="{8B2CBF15-B759-4916-AEDA-0451D15C912C}" destId="{4955FB11-37C6-4ACC-84F5-8CB47460D1EC}" srcOrd="11" destOrd="0" presId="urn:microsoft.com/office/officeart/2005/8/layout/radial6"/>
    <dgm:cxn modelId="{6C111EFD-9903-48B0-B1BE-4EF5EC12DA16}" type="presParOf" srcId="{8B2CBF15-B759-4916-AEDA-0451D15C912C}" destId="{9005094A-EB86-4254-9327-33D8CFD52F84}" srcOrd="12" destOrd="0" presId="urn:microsoft.com/office/officeart/2005/8/layout/radial6"/>
    <dgm:cxn modelId="{736FEF5C-B398-4F80-BD0A-E55FB3BB7B02}" type="presParOf" srcId="{8B2CBF15-B759-4916-AEDA-0451D15C912C}" destId="{7B6ED10B-A517-4BEB-86C2-97CE38248E6D}" srcOrd="13" destOrd="0" presId="urn:microsoft.com/office/officeart/2005/8/layout/radial6"/>
    <dgm:cxn modelId="{E7A0698E-AA92-4A8E-8E85-80842CA83571}" type="presParOf" srcId="{8B2CBF15-B759-4916-AEDA-0451D15C912C}" destId="{5D8CD49C-340E-424B-A048-DAD1580E8E5F}" srcOrd="14" destOrd="0" presId="urn:microsoft.com/office/officeart/2005/8/layout/radial6"/>
    <dgm:cxn modelId="{4B8946A6-F79C-4084-A203-0C5FBB49CE30}" type="presParOf" srcId="{8B2CBF15-B759-4916-AEDA-0451D15C912C}" destId="{4FF33A94-5A3C-40C5-B7E7-F00B6BC70E53}" srcOrd="15" destOrd="0" presId="urn:microsoft.com/office/officeart/2005/8/layout/radial6"/>
    <dgm:cxn modelId="{BB7389D8-DA3F-4551-A433-E86A1502C357}" type="presParOf" srcId="{8B2CBF15-B759-4916-AEDA-0451D15C912C}" destId="{73600C57-45C4-478A-8030-3D5E323191B6}" srcOrd="16" destOrd="0" presId="urn:microsoft.com/office/officeart/2005/8/layout/radial6"/>
    <dgm:cxn modelId="{3814DFA2-B137-4B67-B60A-A8C2414EE2CC}" type="presParOf" srcId="{8B2CBF15-B759-4916-AEDA-0451D15C912C}" destId="{FD4B5401-D83F-4BB3-9779-D5E5536EF7BF}" srcOrd="17" destOrd="0" presId="urn:microsoft.com/office/officeart/2005/8/layout/radial6"/>
    <dgm:cxn modelId="{46463F23-8704-47BD-8F42-446F06F471BB}" type="presParOf" srcId="{8B2CBF15-B759-4916-AEDA-0451D15C912C}" destId="{BD52DC73-D4A2-41FE-92A1-E072053B8AED}" srcOrd="18" destOrd="0" presId="urn:microsoft.com/office/officeart/2005/8/layout/radial6"/>
    <dgm:cxn modelId="{397000CD-5611-45B0-BDDD-459964ACB73B}" type="presParOf" srcId="{8B2CBF15-B759-4916-AEDA-0451D15C912C}" destId="{337FCA9A-1319-40D2-811E-B29A3E3923F7}" srcOrd="19" destOrd="0" presId="urn:microsoft.com/office/officeart/2005/8/layout/radial6"/>
    <dgm:cxn modelId="{10873F4A-40B6-4BCE-AB7F-D381EEE9EC3D}" type="presParOf" srcId="{8B2CBF15-B759-4916-AEDA-0451D15C912C}" destId="{2F50FF54-6A44-47A4-8396-887762534D4C}" srcOrd="20" destOrd="0" presId="urn:microsoft.com/office/officeart/2005/8/layout/radial6"/>
    <dgm:cxn modelId="{C2DF05A6-BAA0-4C1D-88CF-2D7AE32BABAA}" type="presParOf" srcId="{8B2CBF15-B759-4916-AEDA-0451D15C912C}" destId="{11C3063F-C887-4884-99FE-373956490C4D}" srcOrd="21" destOrd="0" presId="urn:microsoft.com/office/officeart/2005/8/layout/radial6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EA80B22-56D9-EC47-920E-08CB22F8ACE2}">
      <dsp:nvSpPr>
        <dsp:cNvPr id="0" name=""/>
        <dsp:cNvSpPr/>
      </dsp:nvSpPr>
      <dsp:spPr>
        <a:xfrm>
          <a:off x="850073" y="0"/>
          <a:ext cx="9634160" cy="3099895"/>
        </a:xfrm>
        <a:prstGeom prst="rightArrow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849BFE9-EF8D-6848-82E0-158452C90544}">
      <dsp:nvSpPr>
        <dsp:cNvPr id="0" name=""/>
        <dsp:cNvSpPr/>
      </dsp:nvSpPr>
      <dsp:spPr>
        <a:xfrm>
          <a:off x="5672" y="929968"/>
          <a:ext cx="2728424" cy="123995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400" b="0" kern="1200" dirty="0">
              <a:latin typeface="Franklin Gothic Demi Cond" panose="020B0706030402020204" pitchFamily="34" charset="0"/>
            </a:rPr>
            <a:t>Минералого-технологические исследования</a:t>
          </a:r>
        </a:p>
      </dsp:txBody>
      <dsp:txXfrm>
        <a:off x="66202" y="990498"/>
        <a:ext cx="2607364" cy="1118898"/>
      </dsp:txXfrm>
    </dsp:sp>
    <dsp:sp modelId="{D906A82E-F8A3-9741-8ED4-2BDF65472955}">
      <dsp:nvSpPr>
        <dsp:cNvPr id="0" name=""/>
        <dsp:cNvSpPr/>
      </dsp:nvSpPr>
      <dsp:spPr>
        <a:xfrm>
          <a:off x="2870518" y="929968"/>
          <a:ext cx="2728424" cy="123995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400" b="0" kern="1200" dirty="0">
              <a:solidFill>
                <a:srgbClr val="FFFFFF"/>
              </a:solidFill>
              <a:latin typeface="Franklin Gothic Demi Cond" panose="020B0706030402020204" pitchFamily="34" charset="0"/>
              <a:ea typeface="+mn-ea"/>
              <a:cs typeface="+mn-cs"/>
            </a:rPr>
            <a:t>Лабораторно-технологические испытания</a:t>
          </a:r>
        </a:p>
      </dsp:txBody>
      <dsp:txXfrm>
        <a:off x="2931048" y="990498"/>
        <a:ext cx="2607364" cy="1118898"/>
      </dsp:txXfrm>
    </dsp:sp>
    <dsp:sp modelId="{D79AEE0B-713E-3045-978B-4E8AD96566DD}">
      <dsp:nvSpPr>
        <dsp:cNvPr id="0" name=""/>
        <dsp:cNvSpPr/>
      </dsp:nvSpPr>
      <dsp:spPr>
        <a:xfrm>
          <a:off x="5735364" y="929968"/>
          <a:ext cx="2728424" cy="123995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400" b="0" kern="1200" dirty="0">
              <a:solidFill>
                <a:srgbClr val="FFFFFF"/>
              </a:solidFill>
              <a:latin typeface="Franklin Gothic Demi Cond" panose="020B0706030402020204" pitchFamily="34" charset="0"/>
              <a:ea typeface="+mn-ea"/>
              <a:cs typeface="+mn-cs"/>
            </a:rPr>
            <a:t>Укрупненные технологические испытания</a:t>
          </a:r>
        </a:p>
      </dsp:txBody>
      <dsp:txXfrm>
        <a:off x="5795894" y="990498"/>
        <a:ext cx="2607364" cy="1118898"/>
      </dsp:txXfrm>
    </dsp:sp>
    <dsp:sp modelId="{D40C06A7-3133-A849-837C-FDDA187F2135}">
      <dsp:nvSpPr>
        <dsp:cNvPr id="0" name=""/>
        <dsp:cNvSpPr/>
      </dsp:nvSpPr>
      <dsp:spPr>
        <a:xfrm>
          <a:off x="8600209" y="929968"/>
          <a:ext cx="2728424" cy="1239958"/>
        </a:xfrm>
        <a:prstGeom prst="roundRect">
          <a:avLst/>
        </a:prstGeom>
        <a:solidFill>
          <a:schemeClr val="tx2">
            <a:lumMod val="60000"/>
            <a:lumOff val="4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400" b="0" kern="1200" dirty="0">
              <a:solidFill>
                <a:srgbClr val="FFFFFF"/>
              </a:solidFill>
              <a:latin typeface="Franklin Gothic Demi Cond" panose="020B0706030402020204" pitchFamily="34" charset="0"/>
              <a:ea typeface="+mn-ea"/>
              <a:cs typeface="+mn-cs"/>
            </a:rPr>
            <a:t>Промышленные технологические испытания</a:t>
          </a:r>
        </a:p>
      </dsp:txBody>
      <dsp:txXfrm>
        <a:off x="8660739" y="990498"/>
        <a:ext cx="2607364" cy="1118898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1C3063F-C887-4884-99FE-373956490C4D}">
      <dsp:nvSpPr>
        <dsp:cNvPr id="0" name=""/>
        <dsp:cNvSpPr/>
      </dsp:nvSpPr>
      <dsp:spPr>
        <a:xfrm>
          <a:off x="1848276" y="620907"/>
          <a:ext cx="4931065" cy="4931065"/>
        </a:xfrm>
        <a:prstGeom prst="blockArc">
          <a:avLst>
            <a:gd name="adj1" fmla="val 13114286"/>
            <a:gd name="adj2" fmla="val 16200000"/>
            <a:gd name="adj3" fmla="val 3901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D52DC73-D4A2-41FE-92A1-E072053B8AED}">
      <dsp:nvSpPr>
        <dsp:cNvPr id="0" name=""/>
        <dsp:cNvSpPr/>
      </dsp:nvSpPr>
      <dsp:spPr>
        <a:xfrm>
          <a:off x="1848276" y="620907"/>
          <a:ext cx="4931065" cy="4931065"/>
        </a:xfrm>
        <a:prstGeom prst="blockArc">
          <a:avLst>
            <a:gd name="adj1" fmla="val 10028571"/>
            <a:gd name="adj2" fmla="val 13114286"/>
            <a:gd name="adj3" fmla="val 3901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FF33A94-5A3C-40C5-B7E7-F00B6BC70E53}">
      <dsp:nvSpPr>
        <dsp:cNvPr id="0" name=""/>
        <dsp:cNvSpPr/>
      </dsp:nvSpPr>
      <dsp:spPr>
        <a:xfrm>
          <a:off x="1848276" y="620907"/>
          <a:ext cx="4931065" cy="4931065"/>
        </a:xfrm>
        <a:prstGeom prst="blockArc">
          <a:avLst>
            <a:gd name="adj1" fmla="val 6942857"/>
            <a:gd name="adj2" fmla="val 10028571"/>
            <a:gd name="adj3" fmla="val 3901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9005094A-EB86-4254-9327-33D8CFD52F84}">
      <dsp:nvSpPr>
        <dsp:cNvPr id="0" name=""/>
        <dsp:cNvSpPr/>
      </dsp:nvSpPr>
      <dsp:spPr>
        <a:xfrm>
          <a:off x="1848276" y="620907"/>
          <a:ext cx="4931065" cy="4931065"/>
        </a:xfrm>
        <a:prstGeom prst="blockArc">
          <a:avLst>
            <a:gd name="adj1" fmla="val 3857143"/>
            <a:gd name="adj2" fmla="val 6942857"/>
            <a:gd name="adj3" fmla="val 3901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C28FD13-31C3-488F-B5C8-EC88379E79B1}">
      <dsp:nvSpPr>
        <dsp:cNvPr id="0" name=""/>
        <dsp:cNvSpPr/>
      </dsp:nvSpPr>
      <dsp:spPr>
        <a:xfrm>
          <a:off x="1848276" y="620907"/>
          <a:ext cx="4931065" cy="4931065"/>
        </a:xfrm>
        <a:prstGeom prst="blockArc">
          <a:avLst>
            <a:gd name="adj1" fmla="val 771429"/>
            <a:gd name="adj2" fmla="val 3857143"/>
            <a:gd name="adj3" fmla="val 3901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8571AD5-57BF-4773-BABC-DB2D399FACAE}">
      <dsp:nvSpPr>
        <dsp:cNvPr id="0" name=""/>
        <dsp:cNvSpPr/>
      </dsp:nvSpPr>
      <dsp:spPr>
        <a:xfrm>
          <a:off x="1734689" y="429927"/>
          <a:ext cx="5158239" cy="4931065"/>
        </a:xfrm>
        <a:prstGeom prst="blockArc">
          <a:avLst>
            <a:gd name="adj1" fmla="val 19285714"/>
            <a:gd name="adj2" fmla="val 771429"/>
            <a:gd name="adj3" fmla="val 3901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B9F2BE4-8599-4DD3-AC92-FB3CADB30593}">
      <dsp:nvSpPr>
        <dsp:cNvPr id="0" name=""/>
        <dsp:cNvSpPr/>
      </dsp:nvSpPr>
      <dsp:spPr>
        <a:xfrm>
          <a:off x="1848276" y="620907"/>
          <a:ext cx="4931065" cy="4931065"/>
        </a:xfrm>
        <a:prstGeom prst="blockArc">
          <a:avLst>
            <a:gd name="adj1" fmla="val 16200000"/>
            <a:gd name="adj2" fmla="val 19285714"/>
            <a:gd name="adj3" fmla="val 3901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18CA01C-84FE-4B70-AF14-A6F6940BF060}">
      <dsp:nvSpPr>
        <dsp:cNvPr id="0" name=""/>
        <dsp:cNvSpPr/>
      </dsp:nvSpPr>
      <dsp:spPr>
        <a:xfrm>
          <a:off x="3233804" y="2006435"/>
          <a:ext cx="2160009" cy="2160009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4130" tIns="24130" rIns="24130" bIns="24130" numCol="1" spcCol="1270" anchor="ctr" anchorCtr="0">
          <a:noAutofit/>
        </a:bodyPr>
        <a:lstStyle/>
        <a:p>
          <a:pPr lvl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900" kern="1200" dirty="0">
              <a:latin typeface="+mj-lt"/>
            </a:rPr>
            <a:t>ГЕОТЕХЦЕНТР</a:t>
          </a:r>
        </a:p>
      </dsp:txBody>
      <dsp:txXfrm>
        <a:off x="3550130" y="2322761"/>
        <a:ext cx="1527357" cy="1527357"/>
      </dsp:txXfrm>
    </dsp:sp>
    <dsp:sp modelId="{38A79AD0-8F69-4E86-8F9E-D2E12401FD6D}">
      <dsp:nvSpPr>
        <dsp:cNvPr id="0" name=""/>
        <dsp:cNvSpPr/>
      </dsp:nvSpPr>
      <dsp:spPr>
        <a:xfrm>
          <a:off x="3593806" y="-51003"/>
          <a:ext cx="1440004" cy="1440004"/>
        </a:xfrm>
        <a:prstGeom prst="ellipse">
          <a:avLst/>
        </a:prstGeom>
        <a:solidFill>
          <a:schemeClr val="accent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200" kern="1200" dirty="0"/>
        </a:p>
      </dsp:txBody>
      <dsp:txXfrm>
        <a:off x="3804690" y="159881"/>
        <a:ext cx="1018236" cy="1018236"/>
      </dsp:txXfrm>
    </dsp:sp>
    <dsp:sp modelId="{C1C22044-0DBE-4926-8FD4-CF847BC281DF}">
      <dsp:nvSpPr>
        <dsp:cNvPr id="0" name=""/>
        <dsp:cNvSpPr/>
      </dsp:nvSpPr>
      <dsp:spPr>
        <a:xfrm>
          <a:off x="5483838" y="859187"/>
          <a:ext cx="1440004" cy="1440004"/>
        </a:xfrm>
        <a:prstGeom prst="ellipse">
          <a:avLst/>
        </a:prstGeom>
        <a:solidFill>
          <a:schemeClr val="accent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200" kern="1200" dirty="0"/>
            <a:t>Физико-механические исследования</a:t>
          </a:r>
        </a:p>
      </dsp:txBody>
      <dsp:txXfrm>
        <a:off x="5694722" y="1070071"/>
        <a:ext cx="1018236" cy="1018236"/>
      </dsp:txXfrm>
    </dsp:sp>
    <dsp:sp modelId="{266F2F9F-224B-4C0D-BAB0-EEB2F890C451}">
      <dsp:nvSpPr>
        <dsp:cNvPr id="0" name=""/>
        <dsp:cNvSpPr/>
      </dsp:nvSpPr>
      <dsp:spPr>
        <a:xfrm>
          <a:off x="5950638" y="2904369"/>
          <a:ext cx="1440004" cy="1440004"/>
        </a:xfrm>
        <a:prstGeom prst="ellipse">
          <a:avLst/>
        </a:prstGeom>
        <a:solidFill>
          <a:schemeClr val="accent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200" kern="1200" dirty="0"/>
        </a:p>
      </dsp:txBody>
      <dsp:txXfrm>
        <a:off x="6161522" y="3115253"/>
        <a:ext cx="1018236" cy="1018236"/>
      </dsp:txXfrm>
    </dsp:sp>
    <dsp:sp modelId="{AC1CEBAC-A72B-4E96-AEF7-5D9906628A94}">
      <dsp:nvSpPr>
        <dsp:cNvPr id="0" name=""/>
        <dsp:cNvSpPr/>
      </dsp:nvSpPr>
      <dsp:spPr>
        <a:xfrm>
          <a:off x="4642695" y="4544478"/>
          <a:ext cx="1440004" cy="1440004"/>
        </a:xfrm>
        <a:prstGeom prst="ellipse">
          <a:avLst/>
        </a:prstGeom>
        <a:solidFill>
          <a:schemeClr val="accent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200" kern="1200" dirty="0"/>
        </a:p>
      </dsp:txBody>
      <dsp:txXfrm>
        <a:off x="4853579" y="4755362"/>
        <a:ext cx="1018236" cy="1018236"/>
      </dsp:txXfrm>
    </dsp:sp>
    <dsp:sp modelId="{7B6ED10B-A517-4BEB-86C2-97CE38248E6D}">
      <dsp:nvSpPr>
        <dsp:cNvPr id="0" name=""/>
        <dsp:cNvSpPr/>
      </dsp:nvSpPr>
      <dsp:spPr>
        <a:xfrm>
          <a:off x="2544917" y="4544478"/>
          <a:ext cx="1440004" cy="1440004"/>
        </a:xfrm>
        <a:prstGeom prst="ellipse">
          <a:avLst/>
        </a:prstGeom>
        <a:solidFill>
          <a:schemeClr val="accent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200" kern="1200" dirty="0"/>
            <a:t>Сырьевая аналитика</a:t>
          </a:r>
        </a:p>
      </dsp:txBody>
      <dsp:txXfrm>
        <a:off x="2755801" y="4755362"/>
        <a:ext cx="1018236" cy="1018236"/>
      </dsp:txXfrm>
    </dsp:sp>
    <dsp:sp modelId="{73600C57-45C4-478A-8030-3D5E323191B6}">
      <dsp:nvSpPr>
        <dsp:cNvPr id="0" name=""/>
        <dsp:cNvSpPr/>
      </dsp:nvSpPr>
      <dsp:spPr>
        <a:xfrm>
          <a:off x="1236975" y="2904369"/>
          <a:ext cx="1440004" cy="1440004"/>
        </a:xfrm>
        <a:prstGeom prst="ellipse">
          <a:avLst/>
        </a:prstGeom>
        <a:solidFill>
          <a:schemeClr val="accent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200" kern="1200" dirty="0"/>
            <a:t>Геология минерального сырья</a:t>
          </a:r>
        </a:p>
      </dsp:txBody>
      <dsp:txXfrm>
        <a:off x="1447859" y="3115253"/>
        <a:ext cx="1018236" cy="1018236"/>
      </dsp:txXfrm>
    </dsp:sp>
    <dsp:sp modelId="{337FCA9A-1319-40D2-811E-B29A3E3923F7}">
      <dsp:nvSpPr>
        <dsp:cNvPr id="0" name=""/>
        <dsp:cNvSpPr/>
      </dsp:nvSpPr>
      <dsp:spPr>
        <a:xfrm>
          <a:off x="1703774" y="859187"/>
          <a:ext cx="1440004" cy="1440004"/>
        </a:xfrm>
        <a:prstGeom prst="ellipse">
          <a:avLst/>
        </a:prstGeom>
        <a:solidFill>
          <a:schemeClr val="accent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200" kern="1200" dirty="0"/>
            <a:t>Лабораторно-аналитический комплекс</a:t>
          </a:r>
        </a:p>
      </dsp:txBody>
      <dsp:txXfrm>
        <a:off x="1914658" y="1070071"/>
        <a:ext cx="1018236" cy="1018236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radial6">
  <dgm:title val=""/>
  <dgm:desc val=""/>
  <dgm:catLst>
    <dgm:cat type="cycle" pri="9000"/>
    <dgm:cat type="relationship" pri="2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Name0">
    <dgm:varLst>
      <dgm:chMax val="1"/>
      <dgm:dir/>
      <dgm:animLvl val="ctr"/>
      <dgm:resizeHandles val="exact"/>
    </dgm:varLst>
    <dgm:choose name="Name1">
      <dgm:if name="Name2" func="var" arg="dir" op="equ" val="norm">
        <dgm:choose name="Name3">
          <dgm:if name="Name4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5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6">
        <dgm:choose name="Name7">
          <dgm:if name="Name8" axis="ch ch" ptType="node node" st="1 1" cnt="1 0" func="cnt" op="lte" val="1">
            <dgm:alg type="cycle">
              <dgm:param type="stAng" val="-90"/>
              <dgm:param type="spanAng" val="360"/>
              <dgm:param type="ctrShpMap" val="fNode"/>
            </dgm:alg>
          </dgm:if>
          <dgm:else name="Name9">
            <dgm:alg type="cycle">
              <dgm:param type="stAng" val="0"/>
              <dgm:param type="spanAng" val="-360"/>
              <dgm:param type="ctrShpMap" val="fNode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10">
      <dgm:if name="Name11" func="var" arg="dir" op="equ" val="norm">
        <dgm:choose name="Name12">
          <dgm:if name="Name13" axis="ch ch" ptType="node node" st="1 1" cnt="1 0" func="cnt" op="equ" val="1">
            <dgm:constrLst>
              <dgm:constr type="diam" val="170"/>
              <dgm:constr type="w" for="ch" forName="centerShape" refType="w"/>
              <dgm:constr type="w" for="ch" forName="oneComp" refType="w" refFor="ch" refForName="centerShape" op="equ" fact="0.7"/>
              <dgm:constr type="sp" refType="w" refFor="ch" refForName="oneComp" fact="0.3"/>
              <dgm:constr type="sibSp" refType="w" refFor="ch" refForName="oneComp" fact="0.3"/>
              <dgm:constr type="primFontSz" for="ch" forName="centerShape" val="65"/>
              <dgm:constr type="primFontSz" for="des" forName="oneNode" refType="primFontSz" refFor="ch" refForName="centerShape" fact="0.95"/>
              <dgm:constr type="primFontSz" for="des" forName="oneNode" refType="primFontSz" refFor="ch" refForName="centerShape" op="lte" fact="0.95"/>
              <dgm:constr type="diam" for="ch" forName="singleconn" refType="diam" op="equ" fact="-1"/>
              <dgm:constr type="h" for="ch" forName="singleconn" refType="w" refFor="ch" refForName="oneComp" fact="0.24"/>
              <dgm:constr type="w" for="ch" forName="dummya" refType="w" refFor="ch" refForName="oneComp" op="equ"/>
              <dgm:constr type="w" for="ch" forName="dummyb" refType="w" refFor="ch" refForName="oneComp" op="equ"/>
              <dgm:constr type="w" for="ch" forName="dummyc" refType="w" refFor="ch" refForName="oneComp" op="equ"/>
            </dgm:constrLst>
          </dgm:if>
          <dgm:else name="Name14">
            <dgm:constrLst>
              <dgm:constr type="diam" val="170"/>
              <dgm:constr type="w" for="ch" forName="centerShape" refType="w"/>
              <dgm:constr type="w" for="ch" forName="node" refType="w" refFor="ch" refForName="centerShape" op="equ" fact="0.7"/>
              <dgm:constr type="sp" refType="w" refFor="ch" refForName="node" fact="0.3"/>
              <dgm:constr type="sibSp" refType="w" refFor="ch" refForName="node" fact="0.3"/>
              <dgm:constr type="primFontSz" for="ch" forName="centerShape" val="65"/>
              <dgm:constr type="primFontSz" for="des" forName="node" refType="primFontSz" refFor="ch" refForName="centerShape" fact="0.78"/>
              <dgm:constr type="primFontSz" for="ch" forName="node" refType="primFontSz" refFor="ch" refForName="centerShape" op="lte" fact="0.95"/>
              <dgm:constr type="diam" for="ch" forName="sibTrans" refType="diam" op="equ"/>
              <dgm:constr type="h" for="ch" forName="sibTrans" refType="w" refFor="ch" refForName="node" fact="0.24"/>
              <dgm:constr type="w" for="ch" forName="dummy" val="1"/>
            </dgm:constrLst>
          </dgm:else>
        </dgm:choose>
      </dgm:if>
      <dgm:else name="Name15">
        <dgm:choose name="Name16">
          <dgm:if name="Name17" axis="ch ch" ptType="node node" st="1 1" cnt="1 0" func="cnt" op="equ" val="1">
            <dgm:constrLst>
              <dgm:constr type="diam" val="170"/>
              <dgm:constr type="w" for="ch" forName="centerShape" refType="w"/>
              <dgm:constr type="w" for="ch" forName="oneComp" refType="w" refFor="ch" refForName="centerShape" op="equ" fact="0.7"/>
              <dgm:constr type="sp" refType="w" refFor="ch" refForName="oneComp" fact="0.3"/>
              <dgm:constr type="sibSp" refType="w" refFor="ch" refForName="oneComp" fact="0.3"/>
              <dgm:constr type="primFontSz" for="ch" forName="centerShape" val="65"/>
              <dgm:constr type="primFontSz" for="des" forName="oneNode" refType="primFontSz" refFor="ch" refForName="centerShape" fact="0.95"/>
              <dgm:constr type="primFontSz" for="ch" forName="oneNode" refType="primFontSz" refFor="ch" refForName="centerShape" op="lte" fact="0.95"/>
              <dgm:constr type="diam" for="ch" forName="singleconn" refType="diam"/>
              <dgm:constr type="h" for="ch" forName="singleconn" refType="w" refFor="ch" refForName="oneComp" fact="0.24"/>
              <dgm:constr type="diam" for="ch" refType="diam" op="equ"/>
              <dgm:constr type="w" for="ch" forName="dummya" refType="w" refFor="ch" refForName="oneComp" op="equ"/>
              <dgm:constr type="w" for="ch" forName="dummyb" refType="w" refFor="ch" refForName="oneComp" op="equ"/>
              <dgm:constr type="w" for="ch" forName="dummyc" refType="w" refFor="ch" refForName="oneComp" op="equ"/>
            </dgm:constrLst>
          </dgm:if>
          <dgm:else name="Name18">
            <dgm:constrLst>
              <dgm:constr type="diam" val="170"/>
              <dgm:constr type="w" for="ch" forName="centerShape" refType="w"/>
              <dgm:constr type="w" for="ch" forName="node" refType="w" refFor="ch" refForName="centerShape" op="equ" fact="0.7"/>
              <dgm:constr type="sp" refType="w" refFor="ch" refForName="node" fact="0.3"/>
              <dgm:constr type="sibSp" refType="w" refFor="ch" refForName="node" fact="0.3"/>
              <dgm:constr type="primFontSz" for="ch" forName="centerShape" val="65"/>
              <dgm:constr type="primFontSz" for="des" forName="node" refType="primFontSz" refFor="ch" refForName="centerShape" fact="0.78"/>
              <dgm:constr type="primFontSz" for="ch" forName="node" refType="primFontSz" refFor="ch" refForName="centerShape" op="lte" fact="0.95"/>
              <dgm:constr type="diam" for="ch" ptType="sibTrans" refType="diam" fact="-1"/>
              <dgm:constr type="h" for="ch" forName="sibTrans" refType="w" refFor="ch" refForName="node" fact="0.24"/>
              <dgm:constr type="diam" for="ch" refType="diam" op="equ" fact="-1"/>
              <dgm:constr type="w" for="ch" forName="dummy" val="1"/>
            </dgm:constrLst>
          </dgm:else>
        </dgm:choose>
      </dgm:else>
    </dgm:choose>
    <dgm:ruleLst>
      <dgm:rule type="diam" val="INF" fact="NaN" max="NaN"/>
    </dgm:ruleLst>
    <dgm:forEach name="Name19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forEach name="Name20" axis="ch">
        <dgm:forEach name="Name21" axis="self" ptType="node">
          <dgm:choose name="Name22">
            <dgm:if name="Name23" axis="par ch" ptType="node node" func="cnt" op="gt" val="1">
              <dgm:layoutNode name="node" styleLbl="node1">
                <dgm:varLst>
                  <dgm:bulletEnabled val="1"/>
                </dgm:varLst>
                <dgm:alg type="tx">
                  <dgm:param type="txAnchorVertCh" val="mid"/>
                </dgm:alg>
                <dgm:shape xmlns:r="http://schemas.openxmlformats.org/officeDocument/2006/relationships" type="ellipse" r:blip="">
                  <dgm:adjLst/>
                </dgm:shape>
                <dgm:presOf axis="desOrSelf" ptType="node"/>
                <dgm:constrLst>
                  <dgm:constr type="h" refType="w"/>
                  <dgm:constr type="tMarg" refType="primFontSz" fact="0.1"/>
                  <dgm:constr type="bMarg" refType="primFontSz" fact="0.1"/>
                  <dgm:constr type="lMarg" refType="primFontSz" fact="0.1"/>
                  <dgm:constr type="rMarg" refType="primFontSz" fact="0.1"/>
                </dgm:constrLst>
                <dgm:ruleLst>
                  <dgm:rule type="primFontSz" val="5" fact="NaN" max="NaN"/>
                </dgm:ruleLst>
              </dgm:layoutNode>
              <dgm:layoutNode name="dummy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forEach name="sibTransForEach" axis="followSib" ptType="sibTrans" hideLastTrans="0" cnt="1">
                <dgm:layoutNode name="sibTrans" styleLbl="sibTrans2D1">
                  <dgm:alg type="conn">
                    <dgm:param type="connRout" val="curve"/>
                    <dgm:param type="begPts" val="ctr"/>
                    <dgm:param type="endPts" val="ctr"/>
                    <dgm:param type="begSty" val="noArr"/>
                    <dgm:param type="endSty" val="noArr"/>
                    <dgm:param type="dstNode" val="node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</dgm:if>
            <dgm:if name="Name24" axis="par ch" ptType="node node" func="cnt" op="equ" val="1">
              <dgm:layoutNode name="oneComp">
                <dgm:alg type="composite">
                  <dgm:param type="ar" val="1"/>
                </dgm:alg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  <dgm:constr type="l" for="ch" forName="dummyConnPt" refType="w" fact="0.5"/>
                  <dgm:constr type="t" for="ch" forName="dummyConnPt" refType="w" fact="0.5"/>
                  <dgm:constr type="l" for="ch" forName="oneNode"/>
                  <dgm:constr type="t" for="ch" forName="oneNode"/>
                  <dgm:constr type="h" for="ch" forName="oneNode" refType="h"/>
                  <dgm:constr type="w" for="ch" forName="oneNode" refType="w"/>
                </dgm:constrLst>
                <dgm:ruleLst/>
                <dgm:layoutNode name="dummyConnPt" styleLbl="node1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val="1"/>
                    <dgm:constr type="h" val="1"/>
                  </dgm:constrLst>
                  <dgm:ruleLst/>
                </dgm:layoutNode>
                <dgm:layoutNode name="oneNode" styleLbl="node1">
                  <dgm:varLst>
                    <dgm:bulletEnabled val="1"/>
                  </dgm:varLst>
                  <dgm:alg type="tx">
                    <dgm:param type="txAnchorVertCh" val="mid"/>
                  </dgm:alg>
                  <dgm:shape xmlns:r="http://schemas.openxmlformats.org/officeDocument/2006/relationships" type="ellipse" r:blip="">
                    <dgm:adjLst/>
                  </dgm:shape>
                  <dgm:presOf axis="desOrSelf" ptType="node"/>
                  <dgm:constrLst>
                    <dgm:constr type="h" refType="w"/>
                    <dgm:constr type="tMarg" refType="primFontSz" fact="0.1"/>
                    <dgm:constr type="bMarg" refType="primFontSz" fact="0.1"/>
                    <dgm:constr type="lMarg" refType="primFontSz" fact="0.1"/>
                    <dgm:constr type="rMarg" refType="primFontSz" fact="0.1"/>
                  </dgm:constrLst>
                  <dgm:ruleLst>
                    <dgm:rule type="primFontSz" val="5" fact="NaN" max="NaN"/>
                  </dgm:ruleLst>
                </dgm:layoutNode>
              </dgm:layoutNode>
              <dgm:layoutNode name="dummya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layoutNode name="dummyb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layoutNode name="dummyc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forEach name="sibTransForEach1" axis="followSib" ptType="sibTrans" hideLastTrans="0" cnt="1">
                <dgm:layoutNode name="singleconn" styleLbl="sibTrans2D1">
                  <dgm:alg type="conn">
                    <dgm:param type="connRout" val="longCurve"/>
                    <dgm:param type="begPts" val="bCtr"/>
                    <dgm:param type="endPts" val="tCtr"/>
                    <dgm:param type="begSty" val="noArr"/>
                    <dgm:param type="endSty" val="noArr"/>
                    <dgm:param type="srcNode" val="dummyConnPt"/>
                    <dgm:param type="dstNode" val="dummyConnPt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</dgm:if>
            <dgm:else name="Name25"/>
          </dgm:choose>
        </dgm:forEach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0444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BB14477-620E-463C-A0D0-69642BB1E8EB}" type="datetimeFigureOut">
              <a:rPr lang="ru-RU" smtClean="0"/>
              <a:t>22.11.2022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312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768" y="4777194"/>
            <a:ext cx="5438140" cy="3908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28585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0444" y="9428585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B2C74D0-093C-48F7-80B3-6D3E80E0B3F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7991580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2C74D0-093C-48F7-80B3-6D3E80E0B3F4}" type="slidenum">
              <a:rPr lang="ru-RU" smtClean="0"/>
              <a:t>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5439732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2C74D0-093C-48F7-80B3-6D3E80E0B3F4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732296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2C74D0-093C-48F7-80B3-6D3E80E0B3F4}" type="slidenum">
              <a:rPr lang="ru-RU" smtClean="0"/>
              <a:t>19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1663552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2C74D0-093C-48F7-80B3-6D3E80E0B3F4}" type="slidenum">
              <a:rPr lang="ru-RU" smtClean="0"/>
              <a:t>20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5980485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 bwMode="blackWhite">
          <a:xfrm>
            <a:off x="1138645" y="1681346"/>
            <a:ext cx="9936000" cy="1655999"/>
          </a:xfrm>
          <a:prstGeom prst="rect">
            <a:avLst/>
          </a:prstGeom>
          <a:solidFill>
            <a:srgbClr val="FFFFFF"/>
          </a:solidFill>
          <a:ln w="19050" cap="sq">
            <a:solidFill>
              <a:schemeClr val="accent1"/>
            </a:solidFill>
            <a:miter lim="800000"/>
          </a:ln>
        </p:spPr>
        <p:txBody>
          <a:bodyPr vert="horz" lIns="182880" tIns="182880" rIns="182880" bIns="182880" rtlCol="0" anchor="b">
            <a:noAutofit/>
          </a:bodyPr>
          <a:lstStyle>
            <a:lvl1pPr marL="12700" indent="0">
              <a:tabLst/>
              <a:defRPr lang="en-US" sz="2800" dirty="0">
                <a:solidFill>
                  <a:schemeClr val="accent1"/>
                </a:solidFill>
              </a:defRPr>
            </a:lvl1pPr>
          </a:lstStyle>
          <a:p>
            <a:pPr lvl="0"/>
            <a:r>
              <a:rPr lang="ru-RU" dirty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38645" y="4467496"/>
            <a:ext cx="9936000" cy="1080000"/>
          </a:xfrm>
          <a:noFill/>
        </p:spPr>
        <p:txBody>
          <a:bodyPr>
            <a:noAutofit/>
          </a:bodyPr>
          <a:lstStyle>
            <a:lvl1pPr marL="0" indent="0" algn="l">
              <a:buNone/>
              <a:defRPr sz="2000" spc="20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410708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11479696" y="6480313"/>
            <a:ext cx="712304" cy="377687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A7A6979-0714-4377-B894-6BE4C2D6E202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2271440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11479696" y="6480313"/>
            <a:ext cx="712304" cy="377687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55FB256-9E4C-47FD-8CDE-E90417E0CF81}" type="slidenum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746180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479696" y="6480313"/>
            <a:ext cx="712304" cy="377687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55FB256-9E4C-47FD-8CDE-E90417E0CF81}" type="slidenum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270316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 bwMode="blackWhite">
          <a:xfrm>
            <a:off x="1138645" y="1681346"/>
            <a:ext cx="9936000" cy="1655999"/>
          </a:xfrm>
          <a:prstGeom prst="rect">
            <a:avLst/>
          </a:prstGeom>
          <a:solidFill>
            <a:srgbClr val="FFFFFF"/>
          </a:solidFill>
          <a:ln w="19050" cap="sq">
            <a:solidFill>
              <a:schemeClr val="accent1"/>
            </a:solidFill>
            <a:miter lim="800000"/>
          </a:ln>
        </p:spPr>
        <p:txBody>
          <a:bodyPr vert="horz" lIns="182880" tIns="182880" rIns="182880" bIns="182880" rtlCol="0" anchor="b">
            <a:noAutofit/>
          </a:bodyPr>
          <a:lstStyle>
            <a:lvl1pPr marL="12700" indent="0">
              <a:tabLst/>
              <a:defRPr lang="en-US" sz="2800" dirty="0">
                <a:solidFill>
                  <a:schemeClr val="accent1"/>
                </a:solidFill>
              </a:defRPr>
            </a:lvl1pPr>
          </a:lstStyle>
          <a:p>
            <a:pPr lvl="0"/>
            <a:r>
              <a:rPr lang="ru-RU" dirty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38645" y="4467496"/>
            <a:ext cx="9936000" cy="1080000"/>
          </a:xfrm>
          <a:noFill/>
        </p:spPr>
        <p:txBody>
          <a:bodyPr>
            <a:noAutofit/>
          </a:bodyPr>
          <a:lstStyle>
            <a:lvl1pPr marL="0" indent="0" algn="l">
              <a:buNone/>
              <a:defRPr sz="2000" spc="20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855879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 bwMode="blackWhite">
          <a:xfrm>
            <a:off x="-1" y="1149530"/>
            <a:ext cx="5400000" cy="1512000"/>
          </a:xfrm>
          <a:prstGeom prst="rect">
            <a:avLst/>
          </a:prstGeom>
          <a:solidFill>
            <a:srgbClr val="FFFFFF"/>
          </a:solidFill>
          <a:ln w="19050" cap="sq">
            <a:solidFill>
              <a:schemeClr val="tx2"/>
            </a:solidFill>
            <a:miter lim="800000"/>
          </a:ln>
        </p:spPr>
        <p:txBody>
          <a:bodyPr vert="horz" lIns="182880" tIns="182880" rIns="182880" bIns="182880" rtlCol="0" anchor="b">
            <a:noAutofit/>
          </a:bodyPr>
          <a:lstStyle>
            <a:lvl1pPr marL="12700" indent="0">
              <a:tabLst/>
              <a:defRPr lang="en-US" sz="2400" dirty="0"/>
            </a:lvl1pPr>
          </a:lstStyle>
          <a:p>
            <a:pPr lvl="0"/>
            <a:r>
              <a:rPr lang="ru-RU" dirty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095999" y="0"/>
            <a:ext cx="6102097" cy="6858000"/>
          </a:xfrm>
          <a:solidFill>
            <a:schemeClr val="bg1">
              <a:lumMod val="75000"/>
            </a:schemeClr>
          </a:solidFill>
        </p:spPr>
        <p:txBody>
          <a:bodyPr anchor="t"/>
          <a:lstStyle>
            <a:lvl1pPr marL="0" indent="0">
              <a:buNone/>
              <a:defRPr sz="3200">
                <a:solidFill>
                  <a:schemeClr val="bg1">
                    <a:lumMod val="85000"/>
                    <a:lumOff val="15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0" y="3429000"/>
            <a:ext cx="5399999" cy="1980000"/>
          </a:xfrm>
          <a:noFill/>
          <a:ln w="19050" cap="sq">
            <a:noFill/>
            <a:miter lim="800000"/>
          </a:ln>
        </p:spPr>
        <p:txBody>
          <a:bodyPr vert="horz" lIns="108000" tIns="180000" rIns="180000" bIns="180000" rtlCol="0" anchor="t">
            <a:noAutofit/>
          </a:bodyPr>
          <a:lstStyle>
            <a:lvl1pPr marL="12700" indent="0" algn="l">
              <a:tabLst/>
              <a:defRPr lang="ru-RU" sz="2000" b="0" cap="none" spc="200" baseline="0" dirty="0" smtClean="0">
                <a:solidFill>
                  <a:schemeClr val="bg1"/>
                </a:solidFill>
                <a:latin typeface="+mn-lt"/>
                <a:ea typeface="+mj-ea"/>
                <a:cs typeface="+mj-cs"/>
              </a:defRPr>
            </a:lvl1pPr>
          </a:lstStyle>
          <a:p>
            <a:pPr marL="266700" lvl="0" indent="0">
              <a:lnSpc>
                <a:spcPct val="90000"/>
              </a:lnSpc>
              <a:spcBef>
                <a:spcPct val="0"/>
              </a:spcBef>
              <a:buNone/>
              <a:tabLst/>
            </a:pPr>
            <a:r>
              <a:rPr lang="ru-RU" dirty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329484447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ECAB79B4-4C75-D571-2048-290D20820E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352183462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11479696" y="6480313"/>
            <a:ext cx="712304" cy="377687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55FB256-9E4C-47FD-8CDE-E90417E0CF81}" type="slidenum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762520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479696" y="6480313"/>
            <a:ext cx="712304" cy="377687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55FB256-9E4C-47FD-8CDE-E90417E0CF81}" type="slidenum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384657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userDrawn="1">
  <p:cSld name="Заголовок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97CD5C9C-5322-D740-AB31-21D2B1D42110}"/>
              </a:ext>
            </a:extLst>
          </p:cNvPr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5977BEF-921B-42E5-9066-8A9B062F83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0067B2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0067B2"/>
              </a:solidFill>
              <a:effectLst/>
              <a:uLnTx/>
              <a:uFillTx/>
              <a:latin typeface="Franklin Gothic Book" panose="020B050302010202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265067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5A16EC3-18B8-47D0-B2F2-CE7D78CE1A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A9C06C28-91FB-4C9E-A7F9-CF1F5764A74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A9CD3DFD-16DF-4403-8888-39CEB4AA17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400F2DA-D5BC-42EB-850D-799D352C7CD3}" type="datetime1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22.11.2022</a:t>
            </a:fld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3B0B712C-FC38-4065-8165-3345148288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8C19E5FE-0E5C-4AF7-A6B7-3D274BF3BB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DA92B4-1C1B-40D1-AB1C-00EA940685E7}" type="slidenum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686470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 bwMode="blackWhite">
          <a:xfrm>
            <a:off x="-1" y="1149530"/>
            <a:ext cx="5400000" cy="1512000"/>
          </a:xfrm>
          <a:prstGeom prst="rect">
            <a:avLst/>
          </a:prstGeom>
          <a:solidFill>
            <a:srgbClr val="FFFFFF"/>
          </a:solidFill>
          <a:ln w="19050" cap="sq">
            <a:solidFill>
              <a:schemeClr val="tx2"/>
            </a:solidFill>
            <a:miter lim="800000"/>
          </a:ln>
        </p:spPr>
        <p:txBody>
          <a:bodyPr vert="horz" lIns="182880" tIns="182880" rIns="182880" bIns="182880" rtlCol="0" anchor="b">
            <a:noAutofit/>
          </a:bodyPr>
          <a:lstStyle>
            <a:lvl1pPr marL="12700" indent="0">
              <a:tabLst/>
              <a:defRPr lang="en-US" sz="2400" dirty="0"/>
            </a:lvl1pPr>
          </a:lstStyle>
          <a:p>
            <a:pPr lvl="0"/>
            <a:r>
              <a:rPr lang="ru-RU" dirty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095999" y="0"/>
            <a:ext cx="6102097" cy="6858000"/>
          </a:xfrm>
          <a:solidFill>
            <a:schemeClr val="bg1">
              <a:lumMod val="75000"/>
            </a:schemeClr>
          </a:solidFill>
        </p:spPr>
        <p:txBody>
          <a:bodyPr anchor="t"/>
          <a:lstStyle>
            <a:lvl1pPr marL="0" indent="0">
              <a:buNone/>
              <a:defRPr sz="3200">
                <a:solidFill>
                  <a:schemeClr val="bg1">
                    <a:lumMod val="85000"/>
                    <a:lumOff val="15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0" y="3429000"/>
            <a:ext cx="5399999" cy="1980000"/>
          </a:xfrm>
          <a:noFill/>
          <a:ln w="19050" cap="sq">
            <a:noFill/>
            <a:miter lim="800000"/>
          </a:ln>
        </p:spPr>
        <p:txBody>
          <a:bodyPr vert="horz" lIns="108000" tIns="180000" rIns="180000" bIns="180000" rtlCol="0" anchor="t">
            <a:noAutofit/>
          </a:bodyPr>
          <a:lstStyle>
            <a:lvl1pPr marL="12700" indent="0" algn="l">
              <a:tabLst/>
              <a:defRPr lang="ru-RU" sz="2000" b="0" cap="none" spc="200" baseline="0" dirty="0" smtClean="0">
                <a:solidFill>
                  <a:schemeClr val="bg1"/>
                </a:solidFill>
                <a:latin typeface="+mn-lt"/>
                <a:ea typeface="+mj-ea"/>
                <a:cs typeface="+mj-cs"/>
              </a:defRPr>
            </a:lvl1pPr>
          </a:lstStyle>
          <a:p>
            <a:pPr marL="266700" lvl="0" indent="0">
              <a:lnSpc>
                <a:spcPct val="90000"/>
              </a:lnSpc>
              <a:spcBef>
                <a:spcPct val="0"/>
              </a:spcBef>
              <a:buNone/>
              <a:tabLst/>
            </a:pPr>
            <a:r>
              <a:rPr lang="ru-RU" dirty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282223825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ECAB79B4-4C75-D571-2048-290D20820E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66143443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11479696" y="6480313"/>
            <a:ext cx="712304" cy="377687"/>
          </a:xfrm>
          <a:prstGeom prst="rect">
            <a:avLst/>
          </a:prstGeom>
        </p:spPr>
        <p:txBody>
          <a:bodyPr/>
          <a:lstStyle/>
          <a:p>
            <a:fld id="{555FB256-9E4C-47FD-8CDE-E90417E0CF81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4100593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479696" y="6480313"/>
            <a:ext cx="712304" cy="377687"/>
          </a:xfrm>
          <a:prstGeom prst="rect">
            <a:avLst/>
          </a:prstGeom>
        </p:spPr>
        <p:txBody>
          <a:bodyPr/>
          <a:lstStyle/>
          <a:p>
            <a:fld id="{555FB256-9E4C-47FD-8CDE-E90417E0CF81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362880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userDrawn="1">
  <p:cSld name="Заголовок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97CD5C9C-5322-D740-AB31-21D2B1D42110}"/>
              </a:ext>
            </a:extLst>
          </p:cNvPr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5977BEF-921B-42E5-9066-8A9B062F83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0067B2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0067B2"/>
              </a:solidFill>
              <a:effectLst/>
              <a:uLnTx/>
              <a:uFillTx/>
              <a:latin typeface="Franklin Gothic Book" panose="020B050302010202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840538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5A16EC3-18B8-47D0-B2F2-CE7D78CE1A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A9C06C28-91FB-4C9E-A7F9-CF1F5764A74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A9CD3DFD-16DF-4403-8888-39CEB4AA17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00F2DA-D5BC-42EB-850D-799D352C7CD3}" type="datetime1">
              <a:rPr lang="ru-RU" smtClean="0"/>
              <a:t>22.11.2022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3B0B712C-FC38-4065-8165-3345148288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8C19E5FE-0E5C-4AF7-A6B7-3D274BF3BB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DA92B4-1C1B-40D1-AB1C-00EA940685E7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9741367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 bwMode="blackWhite">
          <a:xfrm>
            <a:off x="1138645" y="1681346"/>
            <a:ext cx="9936000" cy="1655999"/>
          </a:xfrm>
          <a:solidFill>
            <a:srgbClr val="FFFFFF"/>
          </a:solidFill>
          <a:ln w="19050" cap="sq">
            <a:solidFill>
              <a:schemeClr val="accent1"/>
            </a:solidFill>
            <a:miter lim="800000"/>
          </a:ln>
        </p:spPr>
        <p:txBody>
          <a:bodyPr vert="horz" lIns="182880" tIns="182880" rIns="182880" bIns="182880" rtlCol="0" anchor="b">
            <a:noAutofit/>
          </a:bodyPr>
          <a:lstStyle>
            <a:lvl1pPr marL="12700" indent="0">
              <a:tabLst/>
              <a:defRPr lang="en-US" sz="2800" dirty="0">
                <a:solidFill>
                  <a:schemeClr val="accent1"/>
                </a:solidFill>
              </a:defRPr>
            </a:lvl1pPr>
          </a:lstStyle>
          <a:p>
            <a:pPr lvl="0"/>
            <a:r>
              <a:rPr lang="ru-RU" dirty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38645" y="4467496"/>
            <a:ext cx="9936000" cy="1080000"/>
          </a:xfrm>
          <a:noFill/>
        </p:spPr>
        <p:txBody>
          <a:bodyPr>
            <a:noAutofit/>
          </a:bodyPr>
          <a:lstStyle>
            <a:lvl1pPr marL="0" indent="0" algn="l">
              <a:buNone/>
              <a:defRPr sz="2000" spc="20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059669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 bwMode="blackWhite">
          <a:xfrm>
            <a:off x="-1" y="1149530"/>
            <a:ext cx="5400000" cy="1512000"/>
          </a:xfrm>
          <a:solidFill>
            <a:srgbClr val="FFFFFF"/>
          </a:solidFill>
          <a:ln w="19050" cap="sq">
            <a:solidFill>
              <a:schemeClr val="tx2"/>
            </a:solidFill>
            <a:miter lim="800000"/>
          </a:ln>
        </p:spPr>
        <p:txBody>
          <a:bodyPr vert="horz" lIns="182880" tIns="182880" rIns="182880" bIns="182880" rtlCol="0" anchor="b">
            <a:noAutofit/>
          </a:bodyPr>
          <a:lstStyle>
            <a:lvl1pPr marL="12700" indent="0">
              <a:tabLst/>
              <a:defRPr lang="en-US" sz="2400" dirty="0"/>
            </a:lvl1pPr>
          </a:lstStyle>
          <a:p>
            <a:pPr lvl="0"/>
            <a:r>
              <a:rPr lang="ru-RU" dirty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095999" y="0"/>
            <a:ext cx="6102097" cy="6858000"/>
          </a:xfrm>
          <a:solidFill>
            <a:schemeClr val="bg1">
              <a:lumMod val="75000"/>
            </a:schemeClr>
          </a:solidFill>
        </p:spPr>
        <p:txBody>
          <a:bodyPr anchor="t"/>
          <a:lstStyle>
            <a:lvl1pPr marL="0" indent="0">
              <a:buNone/>
              <a:defRPr sz="3200">
                <a:solidFill>
                  <a:schemeClr val="bg1">
                    <a:lumMod val="85000"/>
                    <a:lumOff val="15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0" y="3429000"/>
            <a:ext cx="5399999" cy="1980000"/>
          </a:xfrm>
          <a:noFill/>
          <a:ln w="19050" cap="sq">
            <a:noFill/>
            <a:miter lim="800000"/>
          </a:ln>
        </p:spPr>
        <p:txBody>
          <a:bodyPr vert="horz" lIns="108000" tIns="180000" rIns="180000" bIns="180000" rtlCol="0" anchor="t">
            <a:noAutofit/>
          </a:bodyPr>
          <a:lstStyle>
            <a:lvl1pPr marL="12700" indent="0" algn="l">
              <a:tabLst/>
              <a:defRPr lang="ru-RU" sz="2000" b="0" cap="none" spc="200" baseline="0" dirty="0" smtClean="0">
                <a:solidFill>
                  <a:schemeClr val="bg1"/>
                </a:solidFill>
                <a:latin typeface="+mn-lt"/>
                <a:ea typeface="+mj-ea"/>
                <a:cs typeface="+mj-cs"/>
              </a:defRPr>
            </a:lvl1pPr>
          </a:lstStyle>
          <a:p>
            <a:pPr marL="266700" lvl="0" indent="0">
              <a:lnSpc>
                <a:spcPct val="90000"/>
              </a:lnSpc>
              <a:spcBef>
                <a:spcPct val="0"/>
              </a:spcBef>
              <a:buNone/>
              <a:tabLst/>
            </a:pPr>
            <a:r>
              <a:rPr lang="ru-RU" dirty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412397482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2" Type="http://schemas.openxmlformats.org/officeDocument/2006/relationships/slideLayout" Target="../slideLayouts/slideLayout9.xml"/><Relationship Id="rId1" Type="http://schemas.openxmlformats.org/officeDocument/2006/relationships/slideLayout" Target="../slideLayouts/slideLayout8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12.xml"/><Relationship Id="rId4" Type="http://schemas.openxmlformats.org/officeDocument/2006/relationships/slideLayout" Target="../slideLayouts/slideLayout1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theme" Target="../theme/theme3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5" Type="http://schemas.openxmlformats.org/officeDocument/2006/relationships/slideLayout" Target="../slideLayouts/slideLayout17.xml"/><Relationship Id="rId4" Type="http://schemas.openxmlformats.org/officeDocument/2006/relationships/slideLayout" Target="../slideLayouts/slideLayout1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61122" y="1104587"/>
            <a:ext cx="11469757" cy="495828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6" name="Заголовок 5">
            <a:extLst>
              <a:ext uri="{FF2B5EF4-FFF2-40B4-BE49-F238E27FC236}">
                <a16:creationId xmlns:a16="http://schemas.microsoft.com/office/drawing/2014/main" id="{9849E97F-5DE7-9C54-FF7B-38A2A0FDEF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"/>
            <a:ext cx="12192000" cy="87375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35225614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  <p:sldLayoutId id="2147483789" r:id="rId2"/>
    <p:sldLayoutId id="2147483782" r:id="rId3"/>
    <p:sldLayoutId id="2147483786" r:id="rId4"/>
    <p:sldLayoutId id="2147483787" r:id="rId5"/>
    <p:sldLayoutId id="2147483790" r:id="rId6"/>
    <p:sldLayoutId id="2147483797" r:id="rId7"/>
  </p:sldLayoutIdLst>
  <p:hf hdr="0" ftr="0" dt="0"/>
  <p:txStyles>
    <p:titleStyle>
      <a:lvl1pPr marL="266700" indent="0" algn="l" defTabSz="914400" rtl="0" eaLnBrk="1" latinLnBrk="0" hangingPunct="1">
        <a:lnSpc>
          <a:spcPct val="90000"/>
        </a:lnSpc>
        <a:spcBef>
          <a:spcPct val="0"/>
        </a:spcBef>
        <a:buNone/>
        <a:tabLst/>
        <a:defRPr sz="2000" kern="1200" cap="all" spc="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1pPr>
      <a:lvl2pPr marL="457200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2pPr>
      <a:lvl3pPr marL="685800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3pPr>
      <a:lvl4pPr marL="914400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1143000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1312863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1484313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1657350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1882775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 bwMode="black">
          <a:xfrm>
            <a:off x="0" y="0"/>
            <a:ext cx="10620000" cy="648000"/>
          </a:xfrm>
          <a:prstGeom prst="rect">
            <a:avLst/>
          </a:prstGeom>
          <a:noFill/>
          <a:ln w="19050" cap="sq">
            <a:noFill/>
            <a:miter lim="800000"/>
          </a:ln>
        </p:spPr>
        <p:txBody>
          <a:bodyPr vert="horz" lIns="182880" tIns="182880" rIns="182880" bIns="182880" rtlCol="0" anchor="ctr">
            <a:noAutofit/>
          </a:bodyPr>
          <a:lstStyle/>
          <a:p>
            <a:r>
              <a:rPr lang="ru-RU" dirty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61122" y="1104587"/>
            <a:ext cx="11469757" cy="495828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13214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2" r:id="rId1"/>
    <p:sldLayoutId id="2147483793" r:id="rId2"/>
    <p:sldLayoutId id="2147483794" r:id="rId3"/>
    <p:sldLayoutId id="2147483795" r:id="rId4"/>
    <p:sldLayoutId id="2147483796" r:id="rId5"/>
  </p:sldLayoutIdLst>
  <p:hf hdr="0" ftr="0" dt="0"/>
  <p:txStyles>
    <p:titleStyle>
      <a:lvl1pPr marL="266700" indent="0" algn="l" defTabSz="914400" rtl="0" eaLnBrk="1" latinLnBrk="0" hangingPunct="1">
        <a:lnSpc>
          <a:spcPct val="90000"/>
        </a:lnSpc>
        <a:spcBef>
          <a:spcPct val="0"/>
        </a:spcBef>
        <a:buNone/>
        <a:tabLst/>
        <a:defRPr sz="2000" kern="1200" cap="all" spc="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1pPr>
      <a:lvl2pPr marL="457200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2pPr>
      <a:lvl3pPr marL="685800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3pPr>
      <a:lvl4pPr marL="914400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1143000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1312863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1484313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1657350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1882775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61122" y="1104587"/>
            <a:ext cx="11469757" cy="495828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6" name="Заголовок 5">
            <a:extLst>
              <a:ext uri="{FF2B5EF4-FFF2-40B4-BE49-F238E27FC236}">
                <a16:creationId xmlns:a16="http://schemas.microsoft.com/office/drawing/2014/main" id="{9849E97F-5DE7-9C54-FF7B-38A2A0FDEF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"/>
            <a:ext cx="12192000" cy="87375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22737105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9" r:id="rId1"/>
    <p:sldLayoutId id="2147483800" r:id="rId2"/>
    <p:sldLayoutId id="2147483801" r:id="rId3"/>
    <p:sldLayoutId id="2147483802" r:id="rId4"/>
    <p:sldLayoutId id="2147483803" r:id="rId5"/>
    <p:sldLayoutId id="2147483804" r:id="rId6"/>
    <p:sldLayoutId id="2147483805" r:id="rId7"/>
  </p:sldLayoutIdLst>
  <p:hf hdr="0" ftr="0" dt="0"/>
  <p:txStyles>
    <p:titleStyle>
      <a:lvl1pPr marL="266700" indent="0" algn="l" defTabSz="914400" rtl="0" eaLnBrk="1" latinLnBrk="0" hangingPunct="1">
        <a:lnSpc>
          <a:spcPct val="90000"/>
        </a:lnSpc>
        <a:spcBef>
          <a:spcPct val="0"/>
        </a:spcBef>
        <a:buNone/>
        <a:tabLst/>
        <a:defRPr sz="2000" kern="1200" cap="all" spc="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1pPr>
      <a:lvl2pPr marL="457200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2pPr>
      <a:lvl3pPr marL="685800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3pPr>
      <a:lvl4pPr marL="914400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1143000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1312863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1484313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1657350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1882775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5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svg"/><Relationship Id="rId13" Type="http://schemas.openxmlformats.org/officeDocument/2006/relationships/image" Target="../media/image82.svg"/><Relationship Id="rId3" Type="http://schemas.openxmlformats.org/officeDocument/2006/relationships/image" Target="../media/image45.png"/><Relationship Id="rId7" Type="http://schemas.openxmlformats.org/officeDocument/2006/relationships/image" Target="../media/image47.png"/><Relationship Id="rId12" Type="http://schemas.openxmlformats.org/officeDocument/2006/relationships/image" Target="../media/image49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5.svg"/><Relationship Id="rId11" Type="http://schemas.openxmlformats.org/officeDocument/2006/relationships/image" Target="../media/image80.svg"/><Relationship Id="rId5" Type="http://schemas.openxmlformats.org/officeDocument/2006/relationships/image" Target="../media/image46.png"/><Relationship Id="rId10" Type="http://schemas.openxmlformats.org/officeDocument/2006/relationships/image" Target="../media/image48.png"/><Relationship Id="rId4" Type="http://schemas.openxmlformats.org/officeDocument/2006/relationships/image" Target="../media/image73.svg"/><Relationship Id="rId9" Type="http://schemas.openxmlformats.org/officeDocument/2006/relationships/image" Target="../media/image78.svg"/><Relationship Id="rId14" Type="http://schemas.openxmlformats.org/officeDocument/2006/relationships/image" Target="../media/image10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7" Type="http://schemas.openxmlformats.org/officeDocument/2006/relationships/chart" Target="../charts/chart6.xml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5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7" Type="http://schemas.openxmlformats.org/officeDocument/2006/relationships/image" Target="../media/image10.png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17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2.xml"/><Relationship Id="rId7" Type="http://schemas.microsoft.com/office/2007/relationships/diagramDrawing" Target="../diagrams/drawing2.xml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7.xml"/><Relationship Id="rId6" Type="http://schemas.openxmlformats.org/officeDocument/2006/relationships/diagramColors" Target="../diagrams/colors2.xml"/><Relationship Id="rId5" Type="http://schemas.openxmlformats.org/officeDocument/2006/relationships/diagramQuickStyle" Target="../diagrams/quickStyle2.xml"/><Relationship Id="rId4" Type="http://schemas.openxmlformats.org/officeDocument/2006/relationships/diagramLayout" Target="../diagrams/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1.xml"/><Relationship Id="rId13" Type="http://schemas.openxmlformats.org/officeDocument/2006/relationships/chart" Target="../charts/chart16.xml"/><Relationship Id="rId3" Type="http://schemas.openxmlformats.org/officeDocument/2006/relationships/image" Target="../media/image10.png"/><Relationship Id="rId7" Type="http://schemas.openxmlformats.org/officeDocument/2006/relationships/chart" Target="../charts/chart10.xml"/><Relationship Id="rId12" Type="http://schemas.openxmlformats.org/officeDocument/2006/relationships/chart" Target="../charts/chart15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9.xml"/><Relationship Id="rId11" Type="http://schemas.openxmlformats.org/officeDocument/2006/relationships/chart" Target="../charts/chart14.xml"/><Relationship Id="rId5" Type="http://schemas.openxmlformats.org/officeDocument/2006/relationships/chart" Target="../charts/chart8.xml"/><Relationship Id="rId10" Type="http://schemas.openxmlformats.org/officeDocument/2006/relationships/chart" Target="../charts/chart13.xml"/><Relationship Id="rId4" Type="http://schemas.openxmlformats.org/officeDocument/2006/relationships/chart" Target="../charts/chart7.xml"/><Relationship Id="rId9" Type="http://schemas.openxmlformats.org/officeDocument/2006/relationships/chart" Target="../charts/chart1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13" Type="http://schemas.openxmlformats.org/officeDocument/2006/relationships/image" Target="../media/image95.svg"/><Relationship Id="rId3" Type="http://schemas.openxmlformats.org/officeDocument/2006/relationships/image" Target="../media/image10.png"/><Relationship Id="rId7" Type="http://schemas.openxmlformats.org/officeDocument/2006/relationships/image" Target="../media/image89.svg"/><Relationship Id="rId12" Type="http://schemas.openxmlformats.org/officeDocument/2006/relationships/image" Target="../media/image5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4.png"/><Relationship Id="rId11" Type="http://schemas.openxmlformats.org/officeDocument/2006/relationships/image" Target="../media/image93.svg"/><Relationship Id="rId5" Type="http://schemas.openxmlformats.org/officeDocument/2006/relationships/image" Target="../media/image87.svg"/><Relationship Id="rId15" Type="http://schemas.openxmlformats.org/officeDocument/2006/relationships/image" Target="../media/image59.png"/><Relationship Id="rId10" Type="http://schemas.openxmlformats.org/officeDocument/2006/relationships/image" Target="../media/image56.png"/><Relationship Id="rId4" Type="http://schemas.openxmlformats.org/officeDocument/2006/relationships/image" Target="../media/image53.png"/><Relationship Id="rId9" Type="http://schemas.openxmlformats.org/officeDocument/2006/relationships/image" Target="../media/image91.svg"/><Relationship Id="rId14" Type="http://schemas.openxmlformats.org/officeDocument/2006/relationships/image" Target="../media/image58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svg"/><Relationship Id="rId13" Type="http://schemas.openxmlformats.org/officeDocument/2006/relationships/image" Target="../media/image17.png"/><Relationship Id="rId18" Type="http://schemas.openxmlformats.org/officeDocument/2006/relationships/image" Target="../media/image28.svg"/><Relationship Id="rId3" Type="http://schemas.openxmlformats.org/officeDocument/2006/relationships/image" Target="../media/image12.png"/><Relationship Id="rId21" Type="http://schemas.openxmlformats.org/officeDocument/2006/relationships/image" Target="../media/image10.png"/><Relationship Id="rId7" Type="http://schemas.openxmlformats.org/officeDocument/2006/relationships/image" Target="../media/image14.png"/><Relationship Id="rId12" Type="http://schemas.openxmlformats.org/officeDocument/2006/relationships/image" Target="../media/image22.svg"/><Relationship Id="rId17" Type="http://schemas.openxmlformats.org/officeDocument/2006/relationships/image" Target="../media/image19.png"/><Relationship Id="rId2" Type="http://schemas.openxmlformats.org/officeDocument/2006/relationships/image" Target="../media/image11.png"/><Relationship Id="rId16" Type="http://schemas.openxmlformats.org/officeDocument/2006/relationships/image" Target="../media/image26.svg"/><Relationship Id="rId20" Type="http://schemas.microsoft.com/office/2007/relationships/hdphoto" Target="../media/hdphoto1.wdp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.svg"/><Relationship Id="rId11" Type="http://schemas.openxmlformats.org/officeDocument/2006/relationships/image" Target="../media/image16.png"/><Relationship Id="rId5" Type="http://schemas.openxmlformats.org/officeDocument/2006/relationships/image" Target="../media/image13.png"/><Relationship Id="rId15" Type="http://schemas.openxmlformats.org/officeDocument/2006/relationships/image" Target="../media/image18.png"/><Relationship Id="rId10" Type="http://schemas.openxmlformats.org/officeDocument/2006/relationships/image" Target="../media/image20.svg"/><Relationship Id="rId19" Type="http://schemas.openxmlformats.org/officeDocument/2006/relationships/image" Target="../media/image20.png"/><Relationship Id="rId4" Type="http://schemas.openxmlformats.org/officeDocument/2006/relationships/image" Target="../media/image14.svg"/><Relationship Id="rId9" Type="http://schemas.openxmlformats.org/officeDocument/2006/relationships/image" Target="../media/image15.png"/><Relationship Id="rId14" Type="http://schemas.openxmlformats.org/officeDocument/2006/relationships/image" Target="../media/image24.sv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.png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svg"/><Relationship Id="rId3" Type="http://schemas.openxmlformats.org/officeDocument/2006/relationships/image" Target="../media/image26.png"/><Relationship Id="rId7" Type="http://schemas.openxmlformats.org/officeDocument/2006/relationships/image" Target="../media/image39.svg"/><Relationship Id="rId12" Type="http://schemas.openxmlformats.org/officeDocument/2006/relationships/image" Target="../media/image10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8.svg"/><Relationship Id="rId11" Type="http://schemas.openxmlformats.org/officeDocument/2006/relationships/image" Target="../media/image29.png"/><Relationship Id="rId5" Type="http://schemas.openxmlformats.org/officeDocument/2006/relationships/image" Target="../media/image27.png"/><Relationship Id="rId10" Type="http://schemas.openxmlformats.org/officeDocument/2006/relationships/image" Target="../media/image42.svg"/><Relationship Id="rId4" Type="http://schemas.openxmlformats.org/officeDocument/2006/relationships/image" Target="../media/image36.svg"/><Relationship Id="rId9" Type="http://schemas.openxmlformats.org/officeDocument/2006/relationships/image" Target="../media/image28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openxmlformats.org/officeDocument/2006/relationships/image" Target="../media/image54.svg"/><Relationship Id="rId3" Type="http://schemas.openxmlformats.org/officeDocument/2006/relationships/image" Target="../media/image30.png"/><Relationship Id="rId7" Type="http://schemas.openxmlformats.org/officeDocument/2006/relationships/image" Target="../media/image48.svg"/><Relationship Id="rId12" Type="http://schemas.openxmlformats.org/officeDocument/2006/relationships/image" Target="../media/image35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10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2.png"/><Relationship Id="rId11" Type="http://schemas.openxmlformats.org/officeDocument/2006/relationships/image" Target="../media/image52.svg"/><Relationship Id="rId5" Type="http://schemas.openxmlformats.org/officeDocument/2006/relationships/image" Target="../media/image46.svg"/><Relationship Id="rId15" Type="http://schemas.openxmlformats.org/officeDocument/2006/relationships/image" Target="../media/image56.svg"/><Relationship Id="rId10" Type="http://schemas.openxmlformats.org/officeDocument/2006/relationships/image" Target="../media/image34.png"/><Relationship Id="rId4" Type="http://schemas.openxmlformats.org/officeDocument/2006/relationships/image" Target="../media/image31.png"/><Relationship Id="rId9" Type="http://schemas.openxmlformats.org/officeDocument/2006/relationships/image" Target="../media/image50.svg"/><Relationship Id="rId14" Type="http://schemas.openxmlformats.org/officeDocument/2006/relationships/image" Target="../media/image36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svg"/><Relationship Id="rId13" Type="http://schemas.openxmlformats.org/officeDocument/2006/relationships/image" Target="../media/image13.png"/><Relationship Id="rId3" Type="http://schemas.openxmlformats.org/officeDocument/2006/relationships/image" Target="../media/image38.png"/><Relationship Id="rId7" Type="http://schemas.openxmlformats.org/officeDocument/2006/relationships/image" Target="../media/image40.png"/><Relationship Id="rId12" Type="http://schemas.openxmlformats.org/officeDocument/2006/relationships/image" Target="../media/image67.svg"/><Relationship Id="rId17" Type="http://schemas.openxmlformats.org/officeDocument/2006/relationships/image" Target="../media/image10.png"/><Relationship Id="rId2" Type="http://schemas.openxmlformats.org/officeDocument/2006/relationships/image" Target="../media/image37.png"/><Relationship Id="rId16" Type="http://schemas.openxmlformats.org/officeDocument/2006/relationships/image" Target="../media/image70.sv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svg"/><Relationship Id="rId11" Type="http://schemas.openxmlformats.org/officeDocument/2006/relationships/image" Target="../media/image42.png"/><Relationship Id="rId5" Type="http://schemas.openxmlformats.org/officeDocument/2006/relationships/image" Target="../media/image39.png"/><Relationship Id="rId15" Type="http://schemas.openxmlformats.org/officeDocument/2006/relationships/image" Target="../media/image43.png"/><Relationship Id="rId10" Type="http://schemas.openxmlformats.org/officeDocument/2006/relationships/image" Target="../media/image65.svg"/><Relationship Id="rId4" Type="http://schemas.openxmlformats.org/officeDocument/2006/relationships/image" Target="../media/image59.svg"/><Relationship Id="rId9" Type="http://schemas.openxmlformats.org/officeDocument/2006/relationships/image" Target="../media/image41.png"/><Relationship Id="rId14" Type="http://schemas.openxmlformats.org/officeDocument/2006/relationships/image" Target="../media/image68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Прямоугольник 16">
            <a:extLst>
              <a:ext uri="{FF2B5EF4-FFF2-40B4-BE49-F238E27FC236}">
                <a16:creationId xmlns:a16="http://schemas.microsoft.com/office/drawing/2014/main" id="{E56EBDE4-6244-F362-11C7-7B0517AEAA2B}"/>
              </a:ext>
            </a:extLst>
          </p:cNvPr>
          <p:cNvSpPr/>
          <p:nvPr/>
        </p:nvSpPr>
        <p:spPr>
          <a:xfrm flipH="1">
            <a:off x="6116607" y="-1"/>
            <a:ext cx="5958457" cy="685800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11" name="Рисунок 10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6" t="5003"/>
          <a:stretch/>
        </p:blipFill>
        <p:spPr>
          <a:xfrm>
            <a:off x="7051243" y="1406492"/>
            <a:ext cx="1024128" cy="1512000"/>
          </a:xfrm>
          <a:prstGeom prst="rect">
            <a:avLst/>
          </a:prstGeom>
        </p:spPr>
      </p:pic>
      <p:pic>
        <p:nvPicPr>
          <p:cNvPr id="16" name="Рисунок 15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43" t="634" r="3918"/>
          <a:stretch/>
        </p:blipFill>
        <p:spPr>
          <a:xfrm>
            <a:off x="7051243" y="4911470"/>
            <a:ext cx="1024129" cy="15120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18129" y="1505172"/>
            <a:ext cx="5760057" cy="3453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40000"/>
              </a:lnSpc>
            </a:pPr>
            <a:r>
              <a:rPr lang="ru-RU" sz="2600" dirty="0">
                <a:solidFill>
                  <a:srgbClr val="F1F5F6"/>
                </a:solidFill>
                <a:latin typeface="+mj-lt"/>
              </a:rPr>
              <a:t>ЗАДАЧИ РОСНЕДР И ФГБУ "ВИМС" </a:t>
            </a:r>
            <a:br>
              <a:rPr lang="ru-RU" sz="2600" dirty="0">
                <a:solidFill>
                  <a:srgbClr val="F1F5F6"/>
                </a:solidFill>
                <a:latin typeface="+mj-lt"/>
              </a:rPr>
            </a:br>
            <a:r>
              <a:rPr lang="ru-RU" sz="2600" dirty="0">
                <a:solidFill>
                  <a:srgbClr val="F1F5F6"/>
                </a:solidFill>
                <a:latin typeface="+mj-lt"/>
              </a:rPr>
              <a:t>ПО НАУЧНО-ТЕХНОЛОГИЧЕСКОМУ СОПРОВОЖДЕНИЮ РАЦИОНАЛЬНОГО ОСВОЕНИЯ ОТЕЧЕСТВЕННОЙ МИНЕРАЛЬНО-СЫРЬЕВОЙ БАЗЫ СТРАТЕГИЧЕСКОГО СЫРЬЯ</a:t>
            </a:r>
          </a:p>
        </p:txBody>
      </p:sp>
      <p:sp>
        <p:nvSpPr>
          <p:cNvPr id="13" name="Текст 4">
            <a:extLst>
              <a:ext uri="{FF2B5EF4-FFF2-40B4-BE49-F238E27FC236}">
                <a16:creationId xmlns:a16="http://schemas.microsoft.com/office/drawing/2014/main" id="{D61F7433-2828-C041-B64F-4276D2DA37D4}"/>
              </a:ext>
            </a:extLst>
          </p:cNvPr>
          <p:cNvSpPr txBox="1">
            <a:spLocks/>
          </p:cNvSpPr>
          <p:nvPr/>
        </p:nvSpPr>
        <p:spPr>
          <a:xfrm>
            <a:off x="8260098" y="5295516"/>
            <a:ext cx="2880000" cy="743907"/>
          </a:xfrm>
          <a:prstGeom prst="rect">
            <a:avLst/>
          </a:prstGeom>
          <a:solidFill>
            <a:schemeClr val="tx1"/>
          </a:solidFill>
        </p:spPr>
        <p:txBody>
          <a:bodyPr tIns="0"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>
              <a:spcBef>
                <a:spcPts val="0"/>
              </a:spcBef>
              <a:spcAft>
                <a:spcPts val="400"/>
              </a:spcAft>
              <a:buFont typeface="Arial" panose="020B0604020202020204" pitchFamily="34" charset="0"/>
              <a:buNone/>
            </a:pPr>
            <a:r>
              <a:rPr lang="ru-RU" sz="1600" dirty="0">
                <a:solidFill>
                  <a:schemeClr val="bg2"/>
                </a:solidFill>
                <a:latin typeface="+mj-lt"/>
              </a:rPr>
              <a:t>Казанов Олег Владимирович</a:t>
            </a:r>
          </a:p>
          <a:p>
            <a:pPr marL="0">
              <a:spcBef>
                <a:spcPts val="0"/>
              </a:spcBef>
              <a:spcAft>
                <a:spcPts val="1600"/>
              </a:spcAft>
              <a:buFont typeface="Arial" panose="020B0604020202020204" pitchFamily="34" charset="0"/>
              <a:buNone/>
            </a:pPr>
            <a:r>
              <a:rPr lang="ru-RU" sz="1200" dirty="0">
                <a:solidFill>
                  <a:schemeClr val="bg2"/>
                </a:solidFill>
              </a:rPr>
              <a:t>Генеральный директор ФГБУ «ВИМС»</a:t>
            </a:r>
            <a:endParaRPr lang="en-US" sz="1200" dirty="0">
              <a:solidFill>
                <a:schemeClr val="bg2"/>
              </a:solidFill>
            </a:endParaRPr>
          </a:p>
        </p:txBody>
      </p: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1A06B392-CF72-515C-930C-D7DEBFD79C4F}"/>
              </a:ext>
            </a:extLst>
          </p:cNvPr>
          <p:cNvGrpSpPr/>
          <p:nvPr/>
        </p:nvGrpSpPr>
        <p:grpSpPr>
          <a:xfrm>
            <a:off x="7934177" y="183579"/>
            <a:ext cx="4234290" cy="523220"/>
            <a:chOff x="7957327" y="183579"/>
            <a:chExt cx="4234290" cy="523220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8425327" y="183579"/>
              <a:ext cx="2094787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ru-RU" sz="1400" b="0" i="0" dirty="0">
                  <a:solidFill>
                    <a:schemeClr val="bg1"/>
                  </a:solidFill>
                  <a:effectLst/>
                </a:rPr>
                <a:t>Федеральное </a:t>
              </a:r>
              <a:r>
                <a:rPr lang="ru-RU" sz="1400" dirty="0">
                  <a:solidFill>
                    <a:schemeClr val="bg1"/>
                  </a:solidFill>
                </a:rPr>
                <a:t>а</a:t>
              </a:r>
              <a:r>
                <a:rPr lang="ru-RU" sz="1400" b="0" i="0" dirty="0">
                  <a:solidFill>
                    <a:schemeClr val="bg1"/>
                  </a:solidFill>
                  <a:effectLst/>
                </a:rPr>
                <a:t>гентство по недропользованию</a:t>
              </a:r>
              <a:endParaRPr lang="ru-RU" sz="1400" dirty="0">
                <a:solidFill>
                  <a:schemeClr val="bg1"/>
                </a:solidFill>
              </a:endParaRPr>
            </a:p>
          </p:txBody>
        </p:sp>
        <p:sp>
          <p:nvSpPr>
            <p:cNvPr id="10" name="Прямоугольник 9"/>
            <p:cNvSpPr/>
            <p:nvPr/>
          </p:nvSpPr>
          <p:spPr>
            <a:xfrm>
              <a:off x="10958972" y="291301"/>
              <a:ext cx="1232645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ru-RU" sz="1400" b="0" i="0" dirty="0">
                  <a:solidFill>
                    <a:schemeClr val="bg1"/>
                  </a:solidFill>
                  <a:effectLst/>
                </a:rPr>
                <a:t>ФГБУ «ВИМС»</a:t>
              </a:r>
              <a:endParaRPr lang="ru-RU" sz="1400" dirty="0">
                <a:solidFill>
                  <a:schemeClr val="bg1"/>
                </a:solidFill>
              </a:endParaRPr>
            </a:p>
          </p:txBody>
        </p:sp>
        <p:pic>
          <p:nvPicPr>
            <p:cNvPr id="3" name="Рисунок 2">
              <a:extLst>
                <a:ext uri="{FF2B5EF4-FFF2-40B4-BE49-F238E27FC236}">
                  <a16:creationId xmlns:a16="http://schemas.microsoft.com/office/drawing/2014/main" id="{4C5BB005-E6F1-7F5E-28B9-68423A05BFF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=""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562972" y="247189"/>
              <a:ext cx="396000" cy="396000"/>
            </a:xfrm>
            <a:prstGeom prst="rect">
              <a:avLst/>
            </a:prstGeom>
          </p:spPr>
        </p:pic>
        <p:pic>
          <p:nvPicPr>
            <p:cNvPr id="15" name="Рисунок 14">
              <a:extLst>
                <a:ext uri="{FF2B5EF4-FFF2-40B4-BE49-F238E27FC236}">
                  <a16:creationId xmlns:a16="http://schemas.microsoft.com/office/drawing/2014/main" id="{1FE5EB70-B7EA-D61C-C669-AA6B3CF0D3C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57327" y="211189"/>
              <a:ext cx="468000" cy="468000"/>
            </a:xfrm>
            <a:prstGeom prst="rect">
              <a:avLst/>
            </a:prstGeom>
          </p:spPr>
        </p:pic>
      </p:grpSp>
      <p:sp>
        <p:nvSpPr>
          <p:cNvPr id="14" name="Текст 4">
            <a:extLst>
              <a:ext uri="{FF2B5EF4-FFF2-40B4-BE49-F238E27FC236}">
                <a16:creationId xmlns:a16="http://schemas.microsoft.com/office/drawing/2014/main" id="{EA275E40-4199-B6B4-0F4D-FCFF03CCF7D0}"/>
              </a:ext>
            </a:extLst>
          </p:cNvPr>
          <p:cNvSpPr txBox="1">
            <a:spLocks/>
          </p:cNvSpPr>
          <p:nvPr/>
        </p:nvSpPr>
        <p:spPr>
          <a:xfrm>
            <a:off x="8260098" y="1745164"/>
            <a:ext cx="2880000" cy="834656"/>
          </a:xfrm>
          <a:prstGeom prst="rect">
            <a:avLst/>
          </a:prstGeom>
          <a:solidFill>
            <a:schemeClr val="tx1"/>
          </a:solidFill>
        </p:spPr>
        <p:txBody>
          <a:bodyPr tIns="0"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>
              <a:spcBef>
                <a:spcPts val="0"/>
              </a:spcBef>
              <a:spcAft>
                <a:spcPts val="400"/>
              </a:spcAft>
              <a:buNone/>
            </a:pPr>
            <a:r>
              <a:rPr lang="ru-RU" sz="1600" dirty="0">
                <a:solidFill>
                  <a:schemeClr val="bg2"/>
                </a:solidFill>
                <a:latin typeface="+mj-lt"/>
              </a:rPr>
              <a:t>Петров Евгений Игнатьевич </a:t>
            </a:r>
          </a:p>
          <a:p>
            <a:pPr marL="0">
              <a:spcBef>
                <a:spcPts val="0"/>
              </a:spcBef>
              <a:spcAft>
                <a:spcPts val="1600"/>
              </a:spcAft>
              <a:buNone/>
            </a:pPr>
            <a:r>
              <a:rPr lang="ru-RU" sz="1200" dirty="0">
                <a:solidFill>
                  <a:schemeClr val="bg2"/>
                </a:solidFill>
              </a:rPr>
              <a:t>Руководитель Федерального агентства по недропользованию</a:t>
            </a:r>
            <a:endParaRPr lang="en-US" sz="1200" dirty="0">
              <a:solidFill>
                <a:schemeClr val="bg2"/>
              </a:solidFill>
            </a:endParaRPr>
          </a:p>
        </p:txBody>
      </p:sp>
      <p:sp>
        <p:nvSpPr>
          <p:cNvPr id="18" name="Прямоугольник 17">
            <a:extLst>
              <a:ext uri="{FF2B5EF4-FFF2-40B4-BE49-F238E27FC236}">
                <a16:creationId xmlns:a16="http://schemas.microsoft.com/office/drawing/2014/main" id="{731D6D5B-37D7-E681-4C92-695580FD61FF}"/>
              </a:ext>
            </a:extLst>
          </p:cNvPr>
          <p:cNvSpPr/>
          <p:nvPr/>
        </p:nvSpPr>
        <p:spPr>
          <a:xfrm flipH="1">
            <a:off x="7855131" y="743"/>
            <a:ext cx="4234672" cy="891995"/>
          </a:xfrm>
          <a:prstGeom prst="rect">
            <a:avLst/>
          </a:prstGeom>
          <a:solidFill>
            <a:schemeClr val="tx1">
              <a:alpha val="4190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9" name="Текст 4">
            <a:extLst>
              <a:ext uri="{FF2B5EF4-FFF2-40B4-BE49-F238E27FC236}">
                <a16:creationId xmlns:a16="http://schemas.microsoft.com/office/drawing/2014/main" id="{EA275E40-4199-B6B4-0F4D-FCFF03CCF7D0}"/>
              </a:ext>
            </a:extLst>
          </p:cNvPr>
          <p:cNvSpPr txBox="1">
            <a:spLocks/>
          </p:cNvSpPr>
          <p:nvPr/>
        </p:nvSpPr>
        <p:spPr>
          <a:xfrm>
            <a:off x="8260098" y="3534295"/>
            <a:ext cx="3097463" cy="834656"/>
          </a:xfrm>
          <a:prstGeom prst="rect">
            <a:avLst/>
          </a:prstGeom>
          <a:solidFill>
            <a:schemeClr val="tx1"/>
          </a:solidFill>
        </p:spPr>
        <p:txBody>
          <a:bodyPr tIns="0"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>
              <a:spcBef>
                <a:spcPts val="0"/>
              </a:spcBef>
              <a:spcAft>
                <a:spcPts val="400"/>
              </a:spcAft>
              <a:buNone/>
            </a:pPr>
            <a:r>
              <a:rPr lang="ru-RU" sz="1600" dirty="0">
                <a:solidFill>
                  <a:schemeClr val="bg2"/>
                </a:solidFill>
                <a:latin typeface="+mj-lt"/>
              </a:rPr>
              <a:t>Руднев Алексей Вячеславович</a:t>
            </a:r>
          </a:p>
          <a:p>
            <a:pPr marL="0">
              <a:spcBef>
                <a:spcPts val="0"/>
              </a:spcBef>
              <a:spcAft>
                <a:spcPts val="1600"/>
              </a:spcAft>
              <a:buNone/>
            </a:pPr>
            <a:r>
              <a:rPr lang="ru-RU" sz="1200" dirty="0">
                <a:solidFill>
                  <a:schemeClr val="bg2"/>
                </a:solidFill>
              </a:rPr>
              <a:t>Начальник Управления геологии твёрдых полезных ископаемых Роснедра</a:t>
            </a:r>
            <a:endParaRPr lang="en-US" sz="1200" dirty="0">
              <a:solidFill>
                <a:schemeClr val="bg2"/>
              </a:solidFill>
            </a:endParaRPr>
          </a:p>
        </p:txBody>
      </p:sp>
      <p:pic>
        <p:nvPicPr>
          <p:cNvPr id="7" name="Рисунок 6"/>
          <p:cNvPicPr>
            <a:picLocks noChangeAspect="1"/>
          </p:cNvPicPr>
          <p:nvPr/>
        </p:nvPicPr>
        <p:blipFill rotWithShape="1">
          <a:blip r:embed="rId7"/>
          <a:srcRect t="14001" b="9834"/>
          <a:stretch/>
        </p:blipFill>
        <p:spPr>
          <a:xfrm>
            <a:off x="7051243" y="3189328"/>
            <a:ext cx="1024128" cy="15245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493342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" name="Рисунок 57">
            <a:extLst>
              <a:ext uri="{FF2B5EF4-FFF2-40B4-BE49-F238E27FC236}">
                <a16:creationId xmlns:a16="http://schemas.microsoft.com/office/drawing/2014/main" id="{2E536BF0-1BB1-B247-919F-752B504A765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96" y="0"/>
            <a:ext cx="12192000" cy="6858000"/>
          </a:xfrm>
          <a:prstGeom prst="rect">
            <a:avLst/>
          </a:prstGeom>
        </p:spPr>
      </p:pic>
      <p:cxnSp>
        <p:nvCxnSpPr>
          <p:cNvPr id="251" name="Прямая соединительная линия 250">
            <a:extLst>
              <a:ext uri="{FF2B5EF4-FFF2-40B4-BE49-F238E27FC236}">
                <a16:creationId xmlns:a16="http://schemas.microsoft.com/office/drawing/2014/main" id="{75A57609-C7A6-2746-94E1-29C15BC263B9}"/>
              </a:ext>
            </a:extLst>
          </p:cNvPr>
          <p:cNvCxnSpPr>
            <a:cxnSpLocks/>
          </p:cNvCxnSpPr>
          <p:nvPr/>
        </p:nvCxnSpPr>
        <p:spPr>
          <a:xfrm>
            <a:off x="0" y="648000"/>
            <a:ext cx="10620000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53" name="Прямоугольник 252">
            <a:extLst>
              <a:ext uri="{FF2B5EF4-FFF2-40B4-BE49-F238E27FC236}">
                <a16:creationId xmlns:a16="http://schemas.microsoft.com/office/drawing/2014/main" id="{852A42E2-C5D7-4849-97F4-6D29C4CB8ACA}"/>
              </a:ext>
            </a:extLst>
          </p:cNvPr>
          <p:cNvSpPr/>
          <p:nvPr/>
        </p:nvSpPr>
        <p:spPr>
          <a:xfrm>
            <a:off x="101252" y="749393"/>
            <a:ext cx="139380" cy="333965"/>
          </a:xfrm>
          <a:prstGeom prst="rect">
            <a:avLst/>
          </a:prstGeom>
          <a:solidFill>
            <a:srgbClr val="D827B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079F8A28-C363-7847-A841-7C2FEA48B72F}"/>
              </a:ext>
            </a:extLst>
          </p:cNvPr>
          <p:cNvSpPr txBox="1"/>
          <p:nvPr/>
        </p:nvSpPr>
        <p:spPr>
          <a:xfrm>
            <a:off x="333445" y="749393"/>
            <a:ext cx="3447907" cy="333964"/>
          </a:xfrm>
          <a:prstGeom prst="rect">
            <a:avLst/>
          </a:prstGeom>
          <a:noFill/>
        </p:spPr>
        <p:txBody>
          <a:bodyPr wrap="square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30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МАРГАНЕЦ</a:t>
            </a:r>
            <a:endParaRPr kumimoji="0" lang="en-US" sz="1600" b="0" i="0" u="none" strike="noStrike" kern="1200" cap="none" spc="30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Franklin Gothic Medium" panose="020B0603020102020204"/>
              <a:ea typeface="+mn-ea"/>
              <a:cs typeface="+mn-cs"/>
            </a:endParaRPr>
          </a:p>
        </p:txBody>
      </p:sp>
      <p:sp>
        <p:nvSpPr>
          <p:cNvPr id="256" name="Title 1">
            <a:extLst>
              <a:ext uri="{FF2B5EF4-FFF2-40B4-BE49-F238E27FC236}">
                <a16:creationId xmlns:a16="http://schemas.microsoft.com/office/drawing/2014/main" id="{3EF06316-9025-574C-BE7C-91EACFE76C60}"/>
              </a:ext>
            </a:extLst>
          </p:cNvPr>
          <p:cNvSpPr txBox="1">
            <a:spLocks/>
          </p:cNvSpPr>
          <p:nvPr/>
        </p:nvSpPr>
        <p:spPr bwMode="black">
          <a:xfrm>
            <a:off x="0" y="-10756"/>
            <a:ext cx="10620000" cy="648000"/>
          </a:xfrm>
          <a:prstGeom prst="rect">
            <a:avLst/>
          </a:prstGeom>
          <a:gradFill>
            <a:gsLst>
              <a:gs pos="100000">
                <a:srgbClr val="F1F5F6">
                  <a:alpha val="0"/>
                </a:srgbClr>
              </a:gs>
              <a:gs pos="65000">
                <a:srgbClr val="F1F5F6">
                  <a:alpha val="58029"/>
                </a:srgbClr>
              </a:gs>
              <a:gs pos="27000">
                <a:srgbClr val="F1F5F6"/>
              </a:gs>
            </a:gsLst>
            <a:lin ang="0" scaled="0"/>
          </a:gradFill>
          <a:ln w="19050" cap="sq">
            <a:noFill/>
            <a:miter lim="800000"/>
          </a:ln>
        </p:spPr>
        <p:txBody>
          <a:bodyPr vert="horz" lIns="182880" tIns="182880" rIns="182880" bIns="182880" rtlCol="0" anchor="ctr">
            <a:noAutofit/>
          </a:bodyPr>
          <a:lstStyle>
            <a:lvl1pPr marL="26670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tabLst/>
              <a:defRPr sz="2000" kern="12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26670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all" spc="20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Medium" panose="020B0603020102020204"/>
                <a:ea typeface="+mj-ea"/>
                <a:cs typeface="+mj-cs"/>
              </a:rPr>
              <a:t>ОСНОВНЫЕ НАПРАВЛЕНИЯ И ОБЪЕМЫ ИМПОРТНЫХ ПОСТАВОК. 2020 </a:t>
            </a:r>
            <a:r>
              <a:rPr kumimoji="0" lang="ru-RU" sz="2000" b="0" i="0" u="none" strike="noStrike" kern="1200" cap="none" spc="20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Medium" panose="020B0603020102020204"/>
                <a:ea typeface="+mj-ea"/>
                <a:cs typeface="+mj-cs"/>
              </a:rPr>
              <a:t>г.</a:t>
            </a:r>
            <a:endParaRPr kumimoji="0" lang="ru-RU" sz="2000" b="0" i="0" u="none" strike="noStrike" kern="1200" cap="all" spc="200" normalizeH="0" baseline="0" noProof="0" dirty="0">
              <a:ln>
                <a:noFill/>
              </a:ln>
              <a:solidFill>
                <a:srgbClr val="1B4E7D"/>
              </a:solidFill>
              <a:effectLst/>
              <a:uLnTx/>
              <a:uFillTx/>
              <a:latin typeface="Franklin Gothic Medium" panose="020B0603020102020204"/>
              <a:ea typeface="+mj-ea"/>
              <a:cs typeface="+mj-cs"/>
            </a:endParaRPr>
          </a:p>
        </p:txBody>
      </p:sp>
      <p:sp>
        <p:nvSpPr>
          <p:cNvPr id="314" name="TextBox 313">
            <a:extLst>
              <a:ext uri="{FF2B5EF4-FFF2-40B4-BE49-F238E27FC236}">
                <a16:creationId xmlns:a16="http://schemas.microsoft.com/office/drawing/2014/main" id="{E3867F21-4CF1-9D4D-9EB2-37EBF762E85E}"/>
              </a:ext>
            </a:extLst>
          </p:cNvPr>
          <p:cNvSpPr txBox="1"/>
          <p:nvPr/>
        </p:nvSpPr>
        <p:spPr>
          <a:xfrm>
            <a:off x="3330976" y="5514798"/>
            <a:ext cx="1321623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300" normalizeH="0" baseline="0" noProof="0" dirty="0">
                <a:ln>
                  <a:noFill/>
                </a:ln>
                <a:solidFill>
                  <a:srgbClr val="859BA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КАЗАХСТАН</a:t>
            </a: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D930FDBF-9C49-CA4C-A8BC-7F396D276A3A}"/>
              </a:ext>
            </a:extLst>
          </p:cNvPr>
          <p:cNvSpPr txBox="1"/>
          <p:nvPr/>
        </p:nvSpPr>
        <p:spPr>
          <a:xfrm>
            <a:off x="286784" y="4379456"/>
            <a:ext cx="99748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300" normalizeH="0" baseline="0" noProof="0" dirty="0">
                <a:ln>
                  <a:noFill/>
                </a:ln>
                <a:solidFill>
                  <a:srgbClr val="859BA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ГРУЗИЯ</a:t>
            </a:r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7EA9BAEB-B1BF-DF42-99DC-27E8531972F5}"/>
              </a:ext>
            </a:extLst>
          </p:cNvPr>
          <p:cNvSpPr txBox="1"/>
          <p:nvPr/>
        </p:nvSpPr>
        <p:spPr>
          <a:xfrm>
            <a:off x="346567" y="5309831"/>
            <a:ext cx="975766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300" normalizeH="0" baseline="0" noProof="0" dirty="0">
                <a:ln>
                  <a:noFill/>
                </a:ln>
                <a:solidFill>
                  <a:srgbClr val="859BA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ГАБОН</a:t>
            </a: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CC8C9A3D-0FAE-834F-A19D-EE9792EC4509}"/>
              </a:ext>
            </a:extLst>
          </p:cNvPr>
          <p:cNvSpPr txBox="1"/>
          <p:nvPr/>
        </p:nvSpPr>
        <p:spPr>
          <a:xfrm>
            <a:off x="254145" y="5979167"/>
            <a:ext cx="106276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300" normalizeH="0" baseline="0" noProof="0" dirty="0">
                <a:ln>
                  <a:noFill/>
                </a:ln>
                <a:solidFill>
                  <a:srgbClr val="859BA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ЮЖНАЯ </a:t>
            </a:r>
            <a:endParaRPr kumimoji="0" lang="en-US" sz="1200" b="0" i="0" u="none" strike="noStrike" kern="1200" cap="none" spc="300" normalizeH="0" baseline="0" noProof="0" dirty="0">
              <a:ln>
                <a:noFill/>
              </a:ln>
              <a:solidFill>
                <a:srgbClr val="859BA7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300" normalizeH="0" baseline="0" noProof="0" dirty="0">
                <a:ln>
                  <a:noFill/>
                </a:ln>
                <a:solidFill>
                  <a:srgbClr val="859BA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АФРИКА</a:t>
            </a:r>
          </a:p>
        </p:txBody>
      </p:sp>
      <p:sp>
        <p:nvSpPr>
          <p:cNvPr id="322" name="TextBox 321">
            <a:extLst>
              <a:ext uri="{FF2B5EF4-FFF2-40B4-BE49-F238E27FC236}">
                <a16:creationId xmlns:a16="http://schemas.microsoft.com/office/drawing/2014/main" id="{CEA69EDE-5C5E-4245-B2FB-633F89ABF5F8}"/>
              </a:ext>
            </a:extLst>
          </p:cNvPr>
          <p:cNvSpPr txBox="1"/>
          <p:nvPr/>
        </p:nvSpPr>
        <p:spPr>
          <a:xfrm rot="20034220">
            <a:off x="2383599" y="4780240"/>
            <a:ext cx="903445" cy="3152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201 тыс. т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A6F2E2C2-F6F9-CE48-86E9-6851A2E9AB03}"/>
              </a:ext>
            </a:extLst>
          </p:cNvPr>
          <p:cNvSpPr txBox="1"/>
          <p:nvPr/>
        </p:nvSpPr>
        <p:spPr>
          <a:xfrm>
            <a:off x="258209" y="2990854"/>
            <a:ext cx="2111758" cy="3831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ПАО «Косогорский металлургический завод»</a:t>
            </a:r>
          </a:p>
        </p:txBody>
      </p:sp>
      <p:sp>
        <p:nvSpPr>
          <p:cNvPr id="345" name="TextBox 344">
            <a:extLst>
              <a:ext uri="{FF2B5EF4-FFF2-40B4-BE49-F238E27FC236}">
                <a16:creationId xmlns:a16="http://schemas.microsoft.com/office/drawing/2014/main" id="{067FF22C-DB97-484D-A683-56BC8D1615BD}"/>
              </a:ext>
            </a:extLst>
          </p:cNvPr>
          <p:cNvSpPr txBox="1"/>
          <p:nvPr/>
        </p:nvSpPr>
        <p:spPr>
          <a:xfrm>
            <a:off x="6425629" y="4826168"/>
            <a:ext cx="2573337" cy="3831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ООО «Западно-Сибирский </a:t>
            </a:r>
          </a:p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электрометаллургический завод»</a:t>
            </a:r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F1A54D71-3CEC-6D43-9627-8F4867252B11}"/>
              </a:ext>
            </a:extLst>
          </p:cNvPr>
          <p:cNvSpPr txBox="1"/>
          <p:nvPr/>
        </p:nvSpPr>
        <p:spPr>
          <a:xfrm>
            <a:off x="5058269" y="4182829"/>
            <a:ext cx="3649212" cy="23775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algn="r">
              <a:lnSpc>
                <a:spcPct val="90000"/>
              </a:lnSpc>
              <a:defRPr sz="1050">
                <a:latin typeface="+mj-lt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АО «Челябинский электрометаллургический комбинат»</a:t>
            </a:r>
          </a:p>
        </p:txBody>
      </p:sp>
      <p:pic>
        <p:nvPicPr>
          <p:cNvPr id="350" name="Рисунок 349">
            <a:extLst>
              <a:ext uri="{FF2B5EF4-FFF2-40B4-BE49-F238E27FC236}">
                <a16:creationId xmlns:a16="http://schemas.microsoft.com/office/drawing/2014/main" id="{62083701-421D-5848-BCD4-2E9C75C4FDC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749303" y="4076102"/>
            <a:ext cx="269503" cy="269503"/>
          </a:xfrm>
          <a:prstGeom prst="rect">
            <a:avLst/>
          </a:prstGeom>
        </p:spPr>
      </p:pic>
      <p:pic>
        <p:nvPicPr>
          <p:cNvPr id="351" name="Рисунок 350">
            <a:extLst>
              <a:ext uri="{FF2B5EF4-FFF2-40B4-BE49-F238E27FC236}">
                <a16:creationId xmlns:a16="http://schemas.microsoft.com/office/drawing/2014/main" id="{A33C6CF2-951E-A34A-BBD0-9E1DD792F9F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351113" y="3036152"/>
            <a:ext cx="269503" cy="269503"/>
          </a:xfrm>
          <a:prstGeom prst="rect">
            <a:avLst/>
          </a:prstGeom>
        </p:spPr>
      </p:pic>
      <p:pic>
        <p:nvPicPr>
          <p:cNvPr id="352" name="Рисунок 351">
            <a:extLst>
              <a:ext uri="{FF2B5EF4-FFF2-40B4-BE49-F238E27FC236}">
                <a16:creationId xmlns:a16="http://schemas.microsoft.com/office/drawing/2014/main" id="{B440BF8D-855F-2C40-A4C5-10257D0B30E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204850" y="4772450"/>
            <a:ext cx="269503" cy="269503"/>
          </a:xfrm>
          <a:prstGeom prst="rect">
            <a:avLst/>
          </a:prstGeom>
        </p:spPr>
      </p:pic>
      <p:sp>
        <p:nvSpPr>
          <p:cNvPr id="354" name="TextBox 353">
            <a:extLst>
              <a:ext uri="{FF2B5EF4-FFF2-40B4-BE49-F238E27FC236}">
                <a16:creationId xmlns:a16="http://schemas.microsoft.com/office/drawing/2014/main" id="{94D9E668-5496-0549-9E63-920CE0BE5067}"/>
              </a:ext>
            </a:extLst>
          </p:cNvPr>
          <p:cNvSpPr txBox="1"/>
          <p:nvPr/>
        </p:nvSpPr>
        <p:spPr>
          <a:xfrm rot="18534075">
            <a:off x="3229558" y="4976696"/>
            <a:ext cx="87520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680</a:t>
            </a:r>
            <a:r>
              <a:rPr kumimoji="0" lang="ru-RU" sz="1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 тыс. т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B17A0D0-B963-C24D-AC19-8322B4EB06DD}"/>
              </a:ext>
            </a:extLst>
          </p:cNvPr>
          <p:cNvSpPr txBox="1"/>
          <p:nvPr/>
        </p:nvSpPr>
        <p:spPr>
          <a:xfrm rot="2340448">
            <a:off x="3325138" y="3468558"/>
            <a:ext cx="784895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0,5</a:t>
            </a: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 тыс.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 </a:t>
            </a: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т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89D21000-C762-DD46-94F2-CF1960A0F890}"/>
              </a:ext>
            </a:extLst>
          </p:cNvPr>
          <p:cNvSpPr txBox="1"/>
          <p:nvPr/>
        </p:nvSpPr>
        <p:spPr>
          <a:xfrm rot="21360290">
            <a:off x="2519197" y="4196433"/>
            <a:ext cx="697293" cy="2948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2 тыс. т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0D069FF0-6C20-D240-A769-1EA47C4EC899}"/>
              </a:ext>
            </a:extLst>
          </p:cNvPr>
          <p:cNvSpPr txBox="1"/>
          <p:nvPr/>
        </p:nvSpPr>
        <p:spPr>
          <a:xfrm>
            <a:off x="3242396" y="2607951"/>
            <a:ext cx="81869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13 тыс. т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41D1A1FF-A35D-274B-AB33-3E4A63C5FD4B}"/>
              </a:ext>
            </a:extLst>
          </p:cNvPr>
          <p:cNvSpPr txBox="1"/>
          <p:nvPr/>
        </p:nvSpPr>
        <p:spPr>
          <a:xfrm>
            <a:off x="3557301" y="2243692"/>
            <a:ext cx="703707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17 тыс. т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E4668EC8-A5E4-E04F-AF6D-33807B5DF313}"/>
              </a:ext>
            </a:extLst>
          </p:cNvPr>
          <p:cNvSpPr txBox="1"/>
          <p:nvPr/>
        </p:nvSpPr>
        <p:spPr>
          <a:xfrm rot="21438557">
            <a:off x="5308135" y="4708241"/>
            <a:ext cx="770931" cy="3050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59 тыс. т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971600D-C134-0046-AF4F-F0BDE17038EF}"/>
              </a:ext>
            </a:extLst>
          </p:cNvPr>
          <p:cNvSpPr txBox="1"/>
          <p:nvPr/>
        </p:nvSpPr>
        <p:spPr>
          <a:xfrm rot="17369584">
            <a:off x="3675530" y="4752465"/>
            <a:ext cx="68526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glow rad="63499">
                    <a:srgbClr val="FFFFFF"/>
                  </a:glow>
                </a:effectLst>
                <a:uLnTx/>
                <a:uFillTx/>
                <a:latin typeface="Franklin Gothic Book" panose="020B0503020102020204"/>
                <a:ea typeface="+mn-ea"/>
                <a:cs typeface="+mn-cs"/>
              </a:rPr>
              <a:t>23 тыс. т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2ABF44F7-A0DE-B649-A730-A5203A543ECB}"/>
              </a:ext>
            </a:extLst>
          </p:cNvPr>
          <p:cNvSpPr txBox="1"/>
          <p:nvPr/>
        </p:nvSpPr>
        <p:spPr>
          <a:xfrm rot="17451306">
            <a:off x="3924633" y="4588145"/>
            <a:ext cx="73035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glow rad="63499">
                    <a:srgbClr val="FFFFFF"/>
                  </a:glow>
                </a:effectLst>
                <a:uLnTx/>
                <a:uFillTx/>
                <a:latin typeface="Franklin Gothic Book" panose="020B0503020102020204"/>
                <a:ea typeface="+mn-ea"/>
                <a:cs typeface="+mn-cs"/>
              </a:rPr>
              <a:t>12 тыс. т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6511B17-05D0-FB49-B8EA-938126F6027F}"/>
              </a:ext>
            </a:extLst>
          </p:cNvPr>
          <p:cNvSpPr txBox="1"/>
          <p:nvPr/>
        </p:nvSpPr>
        <p:spPr>
          <a:xfrm rot="20584467">
            <a:off x="4860200" y="5622584"/>
            <a:ext cx="74308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65 тыс. т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6ADEF52A-93E2-4048-9DA8-B795E6DA5BDB}"/>
              </a:ext>
            </a:extLst>
          </p:cNvPr>
          <p:cNvSpPr txBox="1"/>
          <p:nvPr/>
        </p:nvSpPr>
        <p:spPr>
          <a:xfrm rot="16200000">
            <a:off x="2139393" y="3635449"/>
            <a:ext cx="845941" cy="2949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113 тыс. т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0FD79B71-760B-4FA2-A2D5-E31314313FFA}"/>
              </a:ext>
            </a:extLst>
          </p:cNvPr>
          <p:cNvSpPr txBox="1"/>
          <p:nvPr/>
        </p:nvSpPr>
        <p:spPr>
          <a:xfrm>
            <a:off x="2788616" y="3742422"/>
            <a:ext cx="8631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Челябинская 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область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E0F4D58D-2352-45FB-9D8F-E1C56F26AA74}"/>
              </a:ext>
            </a:extLst>
          </p:cNvPr>
          <p:cNvSpPr txBox="1"/>
          <p:nvPr/>
        </p:nvSpPr>
        <p:spPr>
          <a:xfrm>
            <a:off x="859285" y="2536279"/>
            <a:ext cx="1479370" cy="23083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>
            <a:defPPr>
              <a:defRPr lang="en-US"/>
            </a:defPPr>
            <a:lvl1pPr>
              <a:defRPr sz="900">
                <a:solidFill>
                  <a:schemeClr val="tx2"/>
                </a:solidFill>
              </a:defRPr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Тульская область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0E70AF4-F67B-48D9-A9FC-67928D4A8870}"/>
              </a:ext>
            </a:extLst>
          </p:cNvPr>
          <p:cNvSpPr txBox="1"/>
          <p:nvPr/>
        </p:nvSpPr>
        <p:spPr>
          <a:xfrm>
            <a:off x="2967038" y="2292461"/>
            <a:ext cx="604110" cy="23083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>
            <a:defPPr>
              <a:defRPr lang="en-US"/>
            </a:defPPr>
            <a:lvl1pPr>
              <a:defRPr sz="900">
                <a:solidFill>
                  <a:schemeClr val="tx2"/>
                </a:solidFill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Москва</a:t>
            </a:r>
          </a:p>
        </p:txBody>
      </p:sp>
      <p:cxnSp>
        <p:nvCxnSpPr>
          <p:cNvPr id="73" name="Прямая соединительная линия 72">
            <a:extLst>
              <a:ext uri="{FF2B5EF4-FFF2-40B4-BE49-F238E27FC236}">
                <a16:creationId xmlns:a16="http://schemas.microsoft.com/office/drawing/2014/main" id="{55447D38-CBC2-47DD-8BD8-0D10AEBF9967}"/>
              </a:ext>
            </a:extLst>
          </p:cNvPr>
          <p:cNvCxnSpPr>
            <a:cxnSpLocks/>
          </p:cNvCxnSpPr>
          <p:nvPr/>
        </p:nvCxnSpPr>
        <p:spPr>
          <a:xfrm>
            <a:off x="4313780" y="4301708"/>
            <a:ext cx="785060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8A3D7291-FC48-B541-84F3-4AC3452A4E5E}"/>
              </a:ext>
            </a:extLst>
          </p:cNvPr>
          <p:cNvSpPr txBox="1"/>
          <p:nvPr/>
        </p:nvSpPr>
        <p:spPr>
          <a:xfrm>
            <a:off x="333445" y="2269861"/>
            <a:ext cx="1125142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300" normalizeH="0" baseline="0" noProof="0" dirty="0">
                <a:ln>
                  <a:noFill/>
                </a:ln>
                <a:solidFill>
                  <a:srgbClr val="859BA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УКРАИНА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076B665-A72B-754A-B011-DE3BBFCC73F2}"/>
              </a:ext>
            </a:extLst>
          </p:cNvPr>
          <p:cNvSpPr txBox="1"/>
          <p:nvPr/>
        </p:nvSpPr>
        <p:spPr>
          <a:xfrm>
            <a:off x="5301398" y="3354053"/>
            <a:ext cx="1927439" cy="23083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Свердловская область</a:t>
            </a:r>
          </a:p>
        </p:txBody>
      </p:sp>
      <p:cxnSp>
        <p:nvCxnSpPr>
          <p:cNvPr id="7" name="Соединительная линия уступом 6">
            <a:extLst>
              <a:ext uri="{FF2B5EF4-FFF2-40B4-BE49-F238E27FC236}">
                <a16:creationId xmlns:a16="http://schemas.microsoft.com/office/drawing/2014/main" id="{E1421CC3-4521-DC48-9042-06AAF8C92083}"/>
              </a:ext>
            </a:extLst>
          </p:cNvPr>
          <p:cNvCxnSpPr>
            <a:cxnSpLocks/>
            <a:stCxn id="69" idx="1"/>
          </p:cNvCxnSpPr>
          <p:nvPr/>
        </p:nvCxnSpPr>
        <p:spPr>
          <a:xfrm rot="10800000" flipV="1">
            <a:off x="2740012" y="2407877"/>
            <a:ext cx="227026" cy="513746"/>
          </a:xfrm>
          <a:prstGeom prst="bentConnector2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Прямая соединительная линия 70">
            <a:extLst>
              <a:ext uri="{FF2B5EF4-FFF2-40B4-BE49-F238E27FC236}">
                <a16:creationId xmlns:a16="http://schemas.microsoft.com/office/drawing/2014/main" id="{78A77D56-D19F-C542-80BC-E1F32FA37FA7}"/>
              </a:ext>
            </a:extLst>
          </p:cNvPr>
          <p:cNvCxnSpPr>
            <a:cxnSpLocks/>
          </p:cNvCxnSpPr>
          <p:nvPr/>
        </p:nvCxnSpPr>
        <p:spPr>
          <a:xfrm>
            <a:off x="4602907" y="3472678"/>
            <a:ext cx="698491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0FE0AFC2-DA6D-6745-850E-77CC6A64527C}"/>
              </a:ext>
            </a:extLst>
          </p:cNvPr>
          <p:cNvSpPr txBox="1"/>
          <p:nvPr/>
        </p:nvSpPr>
        <p:spPr>
          <a:xfrm>
            <a:off x="6975366" y="5266374"/>
            <a:ext cx="1927439" cy="23083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Кемеровская область</a:t>
            </a:r>
          </a:p>
        </p:txBody>
      </p:sp>
      <p:cxnSp>
        <p:nvCxnSpPr>
          <p:cNvPr id="74" name="Прямая соединительная линия 73">
            <a:extLst>
              <a:ext uri="{FF2B5EF4-FFF2-40B4-BE49-F238E27FC236}">
                <a16:creationId xmlns:a16="http://schemas.microsoft.com/office/drawing/2014/main" id="{7E79D383-174C-734D-8126-5CF398A1A9C6}"/>
              </a:ext>
            </a:extLst>
          </p:cNvPr>
          <p:cNvCxnSpPr>
            <a:cxnSpLocks/>
          </p:cNvCxnSpPr>
          <p:nvPr/>
        </p:nvCxnSpPr>
        <p:spPr>
          <a:xfrm>
            <a:off x="6276875" y="5384999"/>
            <a:ext cx="698491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Соединительная линия уступом 76">
            <a:extLst>
              <a:ext uri="{FF2B5EF4-FFF2-40B4-BE49-F238E27FC236}">
                <a16:creationId xmlns:a16="http://schemas.microsoft.com/office/drawing/2014/main" id="{657990BE-B3CA-3240-A2EF-56D39F04F4CE}"/>
              </a:ext>
            </a:extLst>
          </p:cNvPr>
          <p:cNvCxnSpPr>
            <a:cxnSpLocks/>
            <a:stCxn id="65" idx="3"/>
          </p:cNvCxnSpPr>
          <p:nvPr/>
        </p:nvCxnSpPr>
        <p:spPr>
          <a:xfrm>
            <a:off x="2338655" y="2651695"/>
            <a:ext cx="221191" cy="368549"/>
          </a:xfrm>
          <a:prstGeom prst="bentConnector2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Соединительная линия уступом 80">
            <a:extLst>
              <a:ext uri="{FF2B5EF4-FFF2-40B4-BE49-F238E27FC236}">
                <a16:creationId xmlns:a16="http://schemas.microsoft.com/office/drawing/2014/main" id="{88C57772-D704-804B-831A-61F5CEE230E0}"/>
              </a:ext>
            </a:extLst>
          </p:cNvPr>
          <p:cNvCxnSpPr>
            <a:cxnSpLocks/>
          </p:cNvCxnSpPr>
          <p:nvPr/>
        </p:nvCxnSpPr>
        <p:spPr>
          <a:xfrm>
            <a:off x="3419031" y="3940291"/>
            <a:ext cx="523484" cy="195422"/>
          </a:xfrm>
          <a:prstGeom prst="bentConnector3">
            <a:avLst>
              <a:gd name="adj1" fmla="val 99907"/>
            </a:avLst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Прямоугольник 91">
            <a:extLst>
              <a:ext uri="{FF2B5EF4-FFF2-40B4-BE49-F238E27FC236}">
                <a16:creationId xmlns:a16="http://schemas.microsoft.com/office/drawing/2014/main" id="{56A90B9E-09EE-334C-8547-E57779378F36}"/>
              </a:ext>
            </a:extLst>
          </p:cNvPr>
          <p:cNvSpPr/>
          <p:nvPr/>
        </p:nvSpPr>
        <p:spPr>
          <a:xfrm>
            <a:off x="8589515" y="1360794"/>
            <a:ext cx="3600000" cy="1477060"/>
          </a:xfrm>
          <a:prstGeom prst="rect">
            <a:avLst/>
          </a:prstGeom>
          <a:solidFill>
            <a:srgbClr val="FFFFFF">
              <a:alpha val="5098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24B2BFF9-F6A2-0A4A-87E1-E072A20C57B9}"/>
              </a:ext>
            </a:extLst>
          </p:cNvPr>
          <p:cNvSpPr txBox="1"/>
          <p:nvPr/>
        </p:nvSpPr>
        <p:spPr>
          <a:xfrm>
            <a:off x="9391382" y="1608667"/>
            <a:ext cx="2340027" cy="269502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Основные перерабатывающие заводы</a:t>
            </a:r>
          </a:p>
        </p:txBody>
      </p:sp>
      <p:pic>
        <p:nvPicPr>
          <p:cNvPr id="97" name="Рисунок 96">
            <a:extLst>
              <a:ext uri="{FF2B5EF4-FFF2-40B4-BE49-F238E27FC236}">
                <a16:creationId xmlns:a16="http://schemas.microsoft.com/office/drawing/2014/main" id="{E68F7884-39CA-7248-8580-46E5F5B57DE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960385" y="1608667"/>
            <a:ext cx="269503" cy="269503"/>
          </a:xfrm>
          <a:prstGeom prst="rect">
            <a:avLst/>
          </a:prstGeom>
        </p:spPr>
      </p:pic>
      <p:sp>
        <p:nvSpPr>
          <p:cNvPr id="99" name="TextBox 98">
            <a:extLst>
              <a:ext uri="{FF2B5EF4-FFF2-40B4-BE49-F238E27FC236}">
                <a16:creationId xmlns:a16="http://schemas.microsoft.com/office/drawing/2014/main" id="{3EFD9341-01E3-8A4A-81D3-57689FCD7554}"/>
              </a:ext>
            </a:extLst>
          </p:cNvPr>
          <p:cNvSpPr txBox="1"/>
          <p:nvPr/>
        </p:nvSpPr>
        <p:spPr>
          <a:xfrm>
            <a:off x="9395906" y="2072910"/>
            <a:ext cx="2472625" cy="246221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>
            <a:defPPr>
              <a:defRPr lang="en-US"/>
            </a:defPPr>
            <a:lvl1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Руды и концентраты марганцевые</a:t>
            </a:r>
          </a:p>
        </p:txBody>
      </p:sp>
      <p:pic>
        <p:nvPicPr>
          <p:cNvPr id="100" name="Рисунок 99">
            <a:extLst>
              <a:ext uri="{FF2B5EF4-FFF2-40B4-BE49-F238E27FC236}">
                <a16:creationId xmlns:a16="http://schemas.microsoft.com/office/drawing/2014/main" id="{80611112-257B-2543-AE3A-5CAA2703D6AC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8964784" y="2072910"/>
            <a:ext cx="260705" cy="246221"/>
          </a:xfrm>
          <a:prstGeom prst="rect">
            <a:avLst/>
          </a:prstGeom>
        </p:spPr>
      </p:pic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B7B42DC4-3554-D841-A5B9-E26FABC8FD57}"/>
              </a:ext>
            </a:extLst>
          </p:cNvPr>
          <p:cNvSpPr/>
          <p:nvPr/>
        </p:nvSpPr>
        <p:spPr>
          <a:xfrm>
            <a:off x="2489506" y="4167064"/>
            <a:ext cx="248808" cy="139631"/>
          </a:xfrm>
          <a:prstGeom prst="rect">
            <a:avLst/>
          </a:prstGeom>
          <a:solidFill>
            <a:srgbClr val="F1F5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AFEEEB9D-30AA-A746-8779-4218199BDBA4}"/>
              </a:ext>
            </a:extLst>
          </p:cNvPr>
          <p:cNvSpPr txBox="1"/>
          <p:nvPr/>
        </p:nvSpPr>
        <p:spPr>
          <a:xfrm>
            <a:off x="934206" y="4111298"/>
            <a:ext cx="2851991" cy="2377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АО «Саткинский  чугуноплавильный завод»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326FE00-FA5C-1140-86E8-45668A23BB4B}"/>
              </a:ext>
            </a:extLst>
          </p:cNvPr>
          <p:cNvSpPr txBox="1"/>
          <p:nvPr/>
        </p:nvSpPr>
        <p:spPr>
          <a:xfrm>
            <a:off x="515679" y="3329438"/>
            <a:ext cx="2044161" cy="3831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ПАО «Новолипецкий металлургический комбинат» </a:t>
            </a:r>
          </a:p>
        </p:txBody>
      </p:sp>
      <p:pic>
        <p:nvPicPr>
          <p:cNvPr id="51" name="Рисунок 50">
            <a:extLst>
              <a:ext uri="{FF2B5EF4-FFF2-40B4-BE49-F238E27FC236}">
                <a16:creationId xmlns:a16="http://schemas.microsoft.com/office/drawing/2014/main" id="{CB25E3DD-35E6-A94A-8AB3-1242E72A755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559840" y="3228115"/>
            <a:ext cx="269503" cy="269503"/>
          </a:xfrm>
          <a:prstGeom prst="rect">
            <a:avLst/>
          </a:prstGeom>
        </p:spPr>
      </p:pic>
      <p:sp>
        <p:nvSpPr>
          <p:cNvPr id="60" name="TextBox 59">
            <a:extLst>
              <a:ext uri="{FF2B5EF4-FFF2-40B4-BE49-F238E27FC236}">
                <a16:creationId xmlns:a16="http://schemas.microsoft.com/office/drawing/2014/main" id="{7A0F1CC2-6B6B-CA42-933F-EE8603BCC3F4}"/>
              </a:ext>
            </a:extLst>
          </p:cNvPr>
          <p:cNvSpPr txBox="1"/>
          <p:nvPr/>
        </p:nvSpPr>
        <p:spPr>
          <a:xfrm>
            <a:off x="4585086" y="3913675"/>
            <a:ext cx="5331550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ОАО «Высокогорский горно-обогатительный комбинат»</a:t>
            </a:r>
          </a:p>
        </p:txBody>
      </p:sp>
      <p:pic>
        <p:nvPicPr>
          <p:cNvPr id="62" name="Рисунок 61">
            <a:extLst>
              <a:ext uri="{FF2B5EF4-FFF2-40B4-BE49-F238E27FC236}">
                <a16:creationId xmlns:a16="http://schemas.microsoft.com/office/drawing/2014/main" id="{C2E13893-D1FA-EE4B-8068-04D40213F77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360665" y="3861540"/>
            <a:ext cx="269503" cy="269503"/>
          </a:xfrm>
          <a:prstGeom prst="rect">
            <a:avLst/>
          </a:prstGeom>
        </p:spPr>
      </p:pic>
      <p:sp>
        <p:nvSpPr>
          <p:cNvPr id="66" name="TextBox 65">
            <a:extLst>
              <a:ext uri="{FF2B5EF4-FFF2-40B4-BE49-F238E27FC236}">
                <a16:creationId xmlns:a16="http://schemas.microsoft.com/office/drawing/2014/main" id="{E1829E38-5266-334A-BBB9-A1C775FD7720}"/>
              </a:ext>
            </a:extLst>
          </p:cNvPr>
          <p:cNvSpPr txBox="1"/>
          <p:nvPr/>
        </p:nvSpPr>
        <p:spPr>
          <a:xfrm rot="21169115">
            <a:off x="2917336" y="2875200"/>
            <a:ext cx="81869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31 тыс. т</a:t>
            </a:r>
          </a:p>
        </p:txBody>
      </p:sp>
      <p:sp>
        <p:nvSpPr>
          <p:cNvPr id="68" name="Овал 67">
            <a:extLst>
              <a:ext uri="{FF2B5EF4-FFF2-40B4-BE49-F238E27FC236}">
                <a16:creationId xmlns:a16="http://schemas.microsoft.com/office/drawing/2014/main" id="{6C0B6135-D461-4EB9-A21F-597E50DED38A}"/>
              </a:ext>
            </a:extLst>
          </p:cNvPr>
          <p:cNvSpPr/>
          <p:nvPr/>
        </p:nvSpPr>
        <p:spPr>
          <a:xfrm>
            <a:off x="6294601" y="5176374"/>
            <a:ext cx="90000" cy="900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0381970F-AC93-42F7-A2C2-9FB05267F946}"/>
              </a:ext>
            </a:extLst>
          </p:cNvPr>
          <p:cNvSpPr txBox="1"/>
          <p:nvPr/>
        </p:nvSpPr>
        <p:spPr>
          <a:xfrm>
            <a:off x="6377838" y="5094130"/>
            <a:ext cx="778148" cy="246221"/>
          </a:xfrm>
          <a:prstGeom prst="rect">
            <a:avLst/>
          </a:prstGeom>
          <a:noFill/>
          <a:ln>
            <a:noFill/>
          </a:ln>
        </p:spPr>
        <p:txBody>
          <a:bodyPr wrap="square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Усинское</a:t>
            </a:r>
          </a:p>
        </p:txBody>
      </p:sp>
      <p:sp>
        <p:nvSpPr>
          <p:cNvPr id="76" name="Овал 75">
            <a:extLst>
              <a:ext uri="{FF2B5EF4-FFF2-40B4-BE49-F238E27FC236}">
                <a16:creationId xmlns:a16="http://schemas.microsoft.com/office/drawing/2014/main" id="{082655D4-F1CF-46A9-9871-3A81C49E2BD3}"/>
              </a:ext>
            </a:extLst>
          </p:cNvPr>
          <p:cNvSpPr/>
          <p:nvPr/>
        </p:nvSpPr>
        <p:spPr>
          <a:xfrm>
            <a:off x="6558477" y="4695414"/>
            <a:ext cx="90000" cy="900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78" name="Овал 77">
            <a:extLst>
              <a:ext uri="{FF2B5EF4-FFF2-40B4-BE49-F238E27FC236}">
                <a16:creationId xmlns:a16="http://schemas.microsoft.com/office/drawing/2014/main" id="{FA39BE24-36BF-4C27-B25F-827A00FF184C}"/>
              </a:ext>
            </a:extLst>
          </p:cNvPr>
          <p:cNvSpPr/>
          <p:nvPr/>
        </p:nvSpPr>
        <p:spPr>
          <a:xfrm>
            <a:off x="6707054" y="4728135"/>
            <a:ext cx="90000" cy="900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14494E44-54A5-4178-B1D5-7F45C429ECC2}"/>
              </a:ext>
            </a:extLst>
          </p:cNvPr>
          <p:cNvSpPr txBox="1"/>
          <p:nvPr/>
        </p:nvSpPr>
        <p:spPr>
          <a:xfrm>
            <a:off x="6427388" y="4456014"/>
            <a:ext cx="1120699" cy="246221"/>
          </a:xfrm>
          <a:prstGeom prst="rect">
            <a:avLst/>
          </a:prstGeom>
          <a:noFill/>
          <a:ln>
            <a:noFill/>
          </a:ln>
        </p:spPr>
        <p:txBody>
          <a:bodyPr wrap="square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Порожинское</a:t>
            </a:r>
          </a:p>
        </p:txBody>
      </p:sp>
      <p:sp>
        <p:nvSpPr>
          <p:cNvPr id="80" name="Овал 79">
            <a:extLst>
              <a:ext uri="{FF2B5EF4-FFF2-40B4-BE49-F238E27FC236}">
                <a16:creationId xmlns:a16="http://schemas.microsoft.com/office/drawing/2014/main" id="{A4E5BC30-CC2F-49E2-B239-AF061211827A}"/>
              </a:ext>
            </a:extLst>
          </p:cNvPr>
          <p:cNvSpPr/>
          <p:nvPr/>
        </p:nvSpPr>
        <p:spPr>
          <a:xfrm>
            <a:off x="3968336" y="4334456"/>
            <a:ext cx="90000" cy="900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rgbClr val="C6D3E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cxnSp>
        <p:nvCxnSpPr>
          <p:cNvPr id="83" name="Прямая соединительная линия 82">
            <a:extLst>
              <a:ext uri="{FF2B5EF4-FFF2-40B4-BE49-F238E27FC236}">
                <a16:creationId xmlns:a16="http://schemas.microsoft.com/office/drawing/2014/main" id="{DFB6CCAC-CF97-41A0-B482-D4AC362AAC36}"/>
              </a:ext>
            </a:extLst>
          </p:cNvPr>
          <p:cNvCxnSpPr>
            <a:cxnSpLocks/>
          </p:cNvCxnSpPr>
          <p:nvPr/>
        </p:nvCxnSpPr>
        <p:spPr>
          <a:xfrm>
            <a:off x="4234657" y="3861655"/>
            <a:ext cx="157452" cy="0"/>
          </a:xfrm>
          <a:prstGeom prst="line">
            <a:avLst/>
          </a:prstGeom>
          <a:ln w="63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3EF3C971-4E6C-4CCE-A086-FA2E52778CF3}"/>
              </a:ext>
            </a:extLst>
          </p:cNvPr>
          <p:cNvSpPr txBox="1"/>
          <p:nvPr/>
        </p:nvSpPr>
        <p:spPr>
          <a:xfrm>
            <a:off x="6766912" y="4641091"/>
            <a:ext cx="1226557" cy="246221"/>
          </a:xfrm>
          <a:prstGeom prst="rect">
            <a:avLst/>
          </a:prstGeom>
          <a:noFill/>
          <a:ln>
            <a:noFill/>
          </a:ln>
        </p:spPr>
        <p:txBody>
          <a:bodyPr wrap="square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Большепитская пл.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FFAD8CED-54B2-4B79-B37F-F9342395A26F}"/>
              </a:ext>
            </a:extLst>
          </p:cNvPr>
          <p:cNvSpPr txBox="1"/>
          <p:nvPr/>
        </p:nvSpPr>
        <p:spPr>
          <a:xfrm>
            <a:off x="3897774" y="3519630"/>
            <a:ext cx="1226557" cy="246221"/>
          </a:xfrm>
          <a:prstGeom prst="rect">
            <a:avLst/>
          </a:prstGeom>
          <a:noFill/>
          <a:ln>
            <a:noFill/>
          </a:ln>
        </p:spPr>
        <p:txBody>
          <a:bodyPr wrap="square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Учалинская пл.</a:t>
            </a:r>
          </a:p>
        </p:txBody>
      </p:sp>
      <p:cxnSp>
        <p:nvCxnSpPr>
          <p:cNvPr id="87" name="Прямая соединительная линия 86">
            <a:extLst>
              <a:ext uri="{FF2B5EF4-FFF2-40B4-BE49-F238E27FC236}">
                <a16:creationId xmlns:a16="http://schemas.microsoft.com/office/drawing/2014/main" id="{5D909986-DB6E-4F6C-80E4-BE54317DFC5D}"/>
              </a:ext>
            </a:extLst>
          </p:cNvPr>
          <p:cNvCxnSpPr>
            <a:cxnSpLocks/>
          </p:cNvCxnSpPr>
          <p:nvPr/>
        </p:nvCxnSpPr>
        <p:spPr>
          <a:xfrm>
            <a:off x="4013336" y="3721738"/>
            <a:ext cx="0" cy="643513"/>
          </a:xfrm>
          <a:prstGeom prst="line">
            <a:avLst/>
          </a:prstGeom>
          <a:ln w="63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2" name="Рисунок 81">
            <a:extLst>
              <a:ext uri="{FF2B5EF4-FFF2-40B4-BE49-F238E27FC236}">
                <a16:creationId xmlns:a16="http://schemas.microsoft.com/office/drawing/2014/main" id="{0882F69A-FAD5-F74D-B28F-2C5730A6B4C6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4046346" y="4166957"/>
            <a:ext cx="269503" cy="269503"/>
          </a:xfrm>
          <a:prstGeom prst="rect">
            <a:avLst/>
          </a:prstGeom>
        </p:spPr>
      </p:pic>
      <p:graphicFrame>
        <p:nvGraphicFramePr>
          <p:cNvPr id="2" name="Таблица 2">
            <a:extLst>
              <a:ext uri="{FF2B5EF4-FFF2-40B4-BE49-F238E27FC236}">
                <a16:creationId xmlns:a16="http://schemas.microsoft.com/office/drawing/2014/main" id="{45B16F43-DB04-B34F-B71A-34BF80B07DD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1589238"/>
              </p:ext>
            </p:extLst>
          </p:nvPr>
        </p:nvGraphicFramePr>
        <p:xfrm>
          <a:off x="9408954" y="4826168"/>
          <a:ext cx="2780562" cy="1506049"/>
        </p:xfrm>
        <a:graphic>
          <a:graphicData uri="http://schemas.openxmlformats.org/drawingml/2006/table">
            <a:tbl>
              <a:tblPr>
                <a:solidFill>
                  <a:srgbClr val="FFFFFF">
                    <a:alpha val="58824"/>
                  </a:srgbClr>
                </a:solidFill>
                <a:tableStyleId>{5C22544A-7EE6-4342-B048-85BDC9FD1C3A}</a:tableStyleId>
              </a:tblPr>
              <a:tblGrid>
                <a:gridCol w="2021876">
                  <a:extLst>
                    <a:ext uri="{9D8B030D-6E8A-4147-A177-3AD203B41FA5}">
                      <a16:colId xmlns:a16="http://schemas.microsoft.com/office/drawing/2014/main" val="1132660238"/>
                    </a:ext>
                  </a:extLst>
                </a:gridCol>
                <a:gridCol w="758686">
                  <a:extLst>
                    <a:ext uri="{9D8B030D-6E8A-4147-A177-3AD203B41FA5}">
                      <a16:colId xmlns:a16="http://schemas.microsoft.com/office/drawing/2014/main" val="1747823142"/>
                    </a:ext>
                  </a:extLst>
                </a:gridCol>
              </a:tblGrid>
              <a:tr h="36346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Товарные марганцевые руды, тыс. т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35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85905821"/>
                  </a:ext>
                </a:extLst>
              </a:tr>
              <a:tr h="28564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Потребление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3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1189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3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0005"/>
                  </a:ext>
                </a:extLst>
              </a:tr>
              <a:tr h="28564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Внутреннее производство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3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3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0819947"/>
                  </a:ext>
                </a:extLst>
              </a:tr>
              <a:tr h="28564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Импорт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3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1189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3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6719581"/>
                  </a:ext>
                </a:extLst>
              </a:tr>
              <a:tr h="28564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Доля импорта в потреблении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3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100%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3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0926236"/>
                  </a:ext>
                </a:extLst>
              </a:tr>
            </a:tbl>
          </a:graphicData>
        </a:graphic>
      </p:graphicFrame>
      <p:sp>
        <p:nvSpPr>
          <p:cNvPr id="84" name="Овал 83">
            <a:extLst>
              <a:ext uri="{FF2B5EF4-FFF2-40B4-BE49-F238E27FC236}">
                <a16:creationId xmlns:a16="http://schemas.microsoft.com/office/drawing/2014/main" id="{8165FDCE-4C49-433B-B6BE-D67A3CB71DA5}"/>
              </a:ext>
            </a:extLst>
          </p:cNvPr>
          <p:cNvSpPr/>
          <p:nvPr/>
        </p:nvSpPr>
        <p:spPr>
          <a:xfrm>
            <a:off x="9050136" y="2590304"/>
            <a:ext cx="90000" cy="900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310042C9-B9A5-471E-A183-D0469E838122}"/>
              </a:ext>
            </a:extLst>
          </p:cNvPr>
          <p:cNvSpPr txBox="1"/>
          <p:nvPr/>
        </p:nvSpPr>
        <p:spPr>
          <a:xfrm>
            <a:off x="9395906" y="2476142"/>
            <a:ext cx="2472625" cy="246221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>
            <a:defPPr>
              <a:defRPr lang="en-US"/>
            </a:defPPr>
            <a:lvl1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Перспективные объекты</a:t>
            </a:r>
          </a:p>
        </p:txBody>
      </p:sp>
      <p:sp>
        <p:nvSpPr>
          <p:cNvPr id="90" name="Slide Number Placeholder 4">
            <a:extLst>
              <a:ext uri="{FF2B5EF4-FFF2-40B4-BE49-F238E27FC236}">
                <a16:creationId xmlns:a16="http://schemas.microsoft.com/office/drawing/2014/main" id="{A86F7E32-8E4C-0646-B614-A2CEDC2A1C13}"/>
              </a:ext>
            </a:extLst>
          </p:cNvPr>
          <p:cNvSpPr txBox="1">
            <a:spLocks/>
          </p:cNvSpPr>
          <p:nvPr/>
        </p:nvSpPr>
        <p:spPr>
          <a:xfrm>
            <a:off x="11574684" y="6480313"/>
            <a:ext cx="617316" cy="377687"/>
          </a:xfrm>
          <a:prstGeom prst="rect">
            <a:avLst/>
          </a:prstGeom>
          <a:gradFill>
            <a:gsLst>
              <a:gs pos="100000">
                <a:srgbClr val="F1F5F6">
                  <a:alpha val="0"/>
                </a:srgbClr>
              </a:gs>
              <a:gs pos="66000">
                <a:srgbClr val="F1F5F6">
                  <a:alpha val="58029"/>
                </a:srgbClr>
              </a:gs>
              <a:gs pos="21000">
                <a:srgbClr val="F1F5F6"/>
              </a:gs>
            </a:gsLst>
            <a:lin ang="10800000" scaled="0"/>
          </a:gradFill>
          <a:ln w="19050" cap="sq">
            <a:noFill/>
            <a:miter lim="800000"/>
          </a:ln>
        </p:spPr>
        <p:txBody>
          <a:bodyPr vert="horz" lIns="182880" tIns="182880" rIns="182880" bIns="182880" rtlCol="0" anchor="ctr">
            <a:noAutofit/>
          </a:bodyPr>
          <a:lstStyle>
            <a:defPPr>
              <a:defRPr lang="en-US"/>
            </a:defPPr>
            <a:lvl1pPr marL="266700" indent="0" defTabSz="914400">
              <a:lnSpc>
                <a:spcPct val="90000"/>
              </a:lnSpc>
              <a:spcBef>
                <a:spcPct val="0"/>
              </a:spcBef>
              <a:buNone/>
              <a:tabLst/>
              <a:defRPr sz="20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algn="r"/>
            <a:r>
              <a:rPr lang="ru-RU" sz="1100" dirty="0"/>
              <a:t>10</a:t>
            </a:r>
          </a:p>
        </p:txBody>
      </p:sp>
      <p:cxnSp>
        <p:nvCxnSpPr>
          <p:cNvPr id="91" name="Прямая соединительная линия 90">
            <a:extLst>
              <a:ext uri="{FF2B5EF4-FFF2-40B4-BE49-F238E27FC236}">
                <a16:creationId xmlns:a16="http://schemas.microsoft.com/office/drawing/2014/main" id="{9FD77008-0A00-934A-B040-0A8F103B8FA2}"/>
              </a:ext>
            </a:extLst>
          </p:cNvPr>
          <p:cNvCxnSpPr>
            <a:cxnSpLocks/>
          </p:cNvCxnSpPr>
          <p:nvPr/>
        </p:nvCxnSpPr>
        <p:spPr>
          <a:xfrm>
            <a:off x="11574684" y="6480314"/>
            <a:ext cx="625012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94" name="Рисунок 93" descr="Изображение выглядит как текст&#10;&#10;Автоматически созданное описание">
            <a:extLst>
              <a:ext uri="{FF2B5EF4-FFF2-40B4-BE49-F238E27FC236}">
                <a16:creationId xmlns:a16="http://schemas.microsoft.com/office/drawing/2014/main" id="{D059CC36-5AC0-48C7-8FE6-F2C923F7E017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9618" y="204855"/>
            <a:ext cx="1268222" cy="3205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767338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 descr="Изображение выглядит как текст&#10;&#10;Автоматически созданное описание">
            <a:extLst>
              <a:ext uri="{FF2B5EF4-FFF2-40B4-BE49-F238E27FC236}">
                <a16:creationId xmlns:a16="http://schemas.microsoft.com/office/drawing/2014/main" id="{3F3F3F86-6E5C-4455-8857-D1B64F60740A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9618" y="204855"/>
            <a:ext cx="1268222" cy="320540"/>
          </a:xfrm>
          <a:prstGeom prst="rect">
            <a:avLst/>
          </a:prstGeom>
        </p:spPr>
      </p:pic>
      <p:sp>
        <p:nvSpPr>
          <p:cNvPr id="7" name="Заголовок 2">
            <a:extLst>
              <a:ext uri="{FF2B5EF4-FFF2-40B4-BE49-F238E27FC236}">
                <a16:creationId xmlns:a16="http://schemas.microsoft.com/office/drawing/2014/main" id="{3FE63920-24DD-4F2D-B949-9E52618515CA}"/>
              </a:ext>
            </a:extLst>
          </p:cNvPr>
          <p:cNvSpPr txBox="1">
            <a:spLocks/>
          </p:cNvSpPr>
          <p:nvPr/>
        </p:nvSpPr>
        <p:spPr>
          <a:xfrm>
            <a:off x="181610" y="13177"/>
            <a:ext cx="11307221" cy="691515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266700">
              <a:lnSpc>
                <a:spcPct val="100000"/>
              </a:lnSpc>
              <a:defRPr/>
            </a:pPr>
            <a:r>
              <a:rPr lang="ru-RU" sz="2000" cap="all" spc="200" dirty="0">
                <a:solidFill>
                  <a:srgbClr val="1B4E7D"/>
                </a:solidFill>
                <a:latin typeface="Franklin Gothic Medium" panose="020B0603020102020204"/>
              </a:rPr>
              <a:t>Запасы минерального сырья российской федерации и их использование</a:t>
            </a:r>
          </a:p>
        </p:txBody>
      </p:sp>
      <p:cxnSp>
        <p:nvCxnSpPr>
          <p:cNvPr id="14" name="Прямая соединительная линия 13">
            <a:extLst>
              <a:ext uri="{FF2B5EF4-FFF2-40B4-BE49-F238E27FC236}">
                <a16:creationId xmlns:a16="http://schemas.microsoft.com/office/drawing/2014/main" id="{0702D631-B708-4F29-8861-0B691E2F3550}"/>
              </a:ext>
            </a:extLst>
          </p:cNvPr>
          <p:cNvCxnSpPr>
            <a:cxnSpLocks/>
          </p:cNvCxnSpPr>
          <p:nvPr/>
        </p:nvCxnSpPr>
        <p:spPr>
          <a:xfrm>
            <a:off x="0" y="648000"/>
            <a:ext cx="10620000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5" name="Slide Number Placeholder 4">
            <a:extLst>
              <a:ext uri="{FF2B5EF4-FFF2-40B4-BE49-F238E27FC236}">
                <a16:creationId xmlns:a16="http://schemas.microsoft.com/office/drawing/2014/main" id="{A86F7E32-8E4C-0646-B614-A2CEDC2A1C13}"/>
              </a:ext>
            </a:extLst>
          </p:cNvPr>
          <p:cNvSpPr txBox="1">
            <a:spLocks/>
          </p:cNvSpPr>
          <p:nvPr/>
        </p:nvSpPr>
        <p:spPr>
          <a:xfrm>
            <a:off x="11574684" y="6480313"/>
            <a:ext cx="617316" cy="377687"/>
          </a:xfrm>
          <a:prstGeom prst="rect">
            <a:avLst/>
          </a:prstGeom>
          <a:gradFill>
            <a:gsLst>
              <a:gs pos="100000">
                <a:srgbClr val="F1F5F6">
                  <a:alpha val="0"/>
                </a:srgbClr>
              </a:gs>
              <a:gs pos="66000">
                <a:srgbClr val="F1F5F6">
                  <a:alpha val="58029"/>
                </a:srgbClr>
              </a:gs>
              <a:gs pos="21000">
                <a:srgbClr val="F1F5F6"/>
              </a:gs>
            </a:gsLst>
            <a:lin ang="10800000" scaled="0"/>
          </a:gradFill>
          <a:ln w="19050" cap="sq">
            <a:noFill/>
            <a:miter lim="800000"/>
          </a:ln>
        </p:spPr>
        <p:txBody>
          <a:bodyPr vert="horz" lIns="182880" tIns="182880" rIns="182880" bIns="182880" rtlCol="0" anchor="ctr">
            <a:noAutofit/>
          </a:bodyPr>
          <a:lstStyle>
            <a:defPPr>
              <a:defRPr lang="en-US"/>
            </a:defPPr>
            <a:lvl1pPr marL="266700" indent="0" defTabSz="914400">
              <a:lnSpc>
                <a:spcPct val="90000"/>
              </a:lnSpc>
              <a:spcBef>
                <a:spcPct val="0"/>
              </a:spcBef>
              <a:buNone/>
              <a:tabLst/>
              <a:defRPr sz="20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algn="r"/>
            <a:r>
              <a:rPr lang="ru-RU" sz="1100" dirty="0"/>
              <a:t>11</a:t>
            </a:r>
          </a:p>
        </p:txBody>
      </p:sp>
      <p:cxnSp>
        <p:nvCxnSpPr>
          <p:cNvPr id="16" name="Прямая соединительная линия 15">
            <a:extLst>
              <a:ext uri="{FF2B5EF4-FFF2-40B4-BE49-F238E27FC236}">
                <a16:creationId xmlns:a16="http://schemas.microsoft.com/office/drawing/2014/main" id="{9FD77008-0A00-934A-B040-0A8F103B8FA2}"/>
              </a:ext>
            </a:extLst>
          </p:cNvPr>
          <p:cNvCxnSpPr>
            <a:cxnSpLocks/>
          </p:cNvCxnSpPr>
          <p:nvPr/>
        </p:nvCxnSpPr>
        <p:spPr>
          <a:xfrm>
            <a:off x="11574684" y="6480314"/>
            <a:ext cx="625012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aphicFrame>
        <p:nvGraphicFramePr>
          <p:cNvPr id="17" name="Таблица 16">
            <a:extLst>
              <a:ext uri="{FF2B5EF4-FFF2-40B4-BE49-F238E27FC236}">
                <a16:creationId xmlns:a16="http://schemas.microsoft.com/office/drawing/2014/main" id="{F2FD73BA-58A7-4C97-BC2C-4FEFB5BE0B2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3954255"/>
              </p:ext>
            </p:extLst>
          </p:nvPr>
        </p:nvGraphicFramePr>
        <p:xfrm>
          <a:off x="1276350" y="969436"/>
          <a:ext cx="8629650" cy="5510877"/>
        </p:xfrm>
        <a:graphic>
          <a:graphicData uri="http://schemas.openxmlformats.org/drawingml/2006/table">
            <a:tbl>
              <a:tblPr firstRow="1" bandRow="1"/>
              <a:tblGrid>
                <a:gridCol w="1272967">
                  <a:extLst>
                    <a:ext uri="{9D8B030D-6E8A-4147-A177-3AD203B41FA5}">
                      <a16:colId xmlns:a16="http://schemas.microsoft.com/office/drawing/2014/main" val="222233778"/>
                    </a:ext>
                  </a:extLst>
                </a:gridCol>
                <a:gridCol w="1611789">
                  <a:extLst>
                    <a:ext uri="{9D8B030D-6E8A-4147-A177-3AD203B41FA5}">
                      <a16:colId xmlns:a16="http://schemas.microsoft.com/office/drawing/2014/main" val="1995854547"/>
                    </a:ext>
                  </a:extLst>
                </a:gridCol>
                <a:gridCol w="1391124">
                  <a:extLst>
                    <a:ext uri="{9D8B030D-6E8A-4147-A177-3AD203B41FA5}">
                      <a16:colId xmlns:a16="http://schemas.microsoft.com/office/drawing/2014/main" val="4014929010"/>
                    </a:ext>
                  </a:extLst>
                </a:gridCol>
                <a:gridCol w="4353770">
                  <a:extLst>
                    <a:ext uri="{9D8B030D-6E8A-4147-A177-3AD203B41FA5}">
                      <a16:colId xmlns:a16="http://schemas.microsoft.com/office/drawing/2014/main" val="2826236020"/>
                    </a:ext>
                  </a:extLst>
                </a:gridCol>
              </a:tblGrid>
              <a:tr h="8081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lvl="0" algn="ctr"/>
                      <a:r>
                        <a:rPr lang="ru-RU" sz="1300" b="0" dirty="0">
                          <a:solidFill>
                            <a:schemeClr val="tx2"/>
                          </a:solidFill>
                        </a:rPr>
                        <a:t>Вид сырья</a:t>
                      </a:r>
                      <a:endParaRPr lang="ru-RU" sz="1300" b="0" dirty="0">
                        <a:solidFill>
                          <a:schemeClr val="tx2"/>
                        </a:solidFill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algn="ctr"/>
                      <a:r>
                        <a:rPr lang="ru-RU" sz="1300" b="0" dirty="0">
                          <a:solidFill>
                            <a:schemeClr val="tx2"/>
                          </a:solidFill>
                        </a:rPr>
                        <a:t>Доля импорта в объеме потребления</a:t>
                      </a:r>
                      <a:endParaRPr lang="ru-RU" sz="1300" b="0" dirty="0">
                        <a:solidFill>
                          <a:schemeClr val="tx2"/>
                        </a:solidFill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300" b="0" kern="1200" dirty="0" smtClean="0">
                          <a:solidFill>
                            <a:schemeClr val="tx2"/>
                          </a:solidFill>
                          <a:latin typeface="Franklin Gothic Book" panose="020B0503020102020204"/>
                          <a:ea typeface="+mn-ea"/>
                          <a:cs typeface="+mn-cs"/>
                        </a:rPr>
                        <a:t>Запасы РФ</a:t>
                      </a:r>
                      <a:endParaRPr lang="ru-RU" sz="1300" b="0" kern="1200" dirty="0">
                        <a:solidFill>
                          <a:schemeClr val="tx2"/>
                        </a:solidFill>
                        <a:latin typeface="Franklin Gothic Book" panose="020B0503020102020204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0" algn="ctr" defTabSz="914400" rtl="0" eaLnBrk="1" latinLnBrk="0" hangingPunct="1"/>
                      <a:r>
                        <a:rPr lang="ru-RU" sz="1300" b="0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Доля эксплуатируемых запасов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9865820"/>
                  </a:ext>
                </a:extLst>
              </a:tr>
              <a:tr h="8897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90488" lvl="0" indent="0" algn="ctr">
                        <a:tabLst/>
                      </a:pPr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Марганец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1077913" lvl="1" indent="-620713" algn="l" defTabSz="1080000"/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100%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1" indent="0" algn="ctr" defTabSz="1080000"/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283 млн т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algn="l"/>
                      <a:endParaRPr lang="ru-RU" sz="1400" dirty="0">
                        <a:solidFill>
                          <a:schemeClr val="tx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2805478"/>
                  </a:ext>
                </a:extLst>
              </a:tr>
              <a:tr h="108489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90488" lvl="0" indent="0" algn="ctr">
                        <a:tabLst/>
                      </a:pPr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Литий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lvl="1" algn="l" defTabSz="1080000"/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100%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1" indent="0" algn="ctr" defTabSz="1080000"/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3,5 млн т</a:t>
                      </a:r>
                    </a:p>
                    <a:p>
                      <a:pPr marL="0" lvl="1" indent="0" algn="ctr" defTabSz="1080000"/>
                      <a:r>
                        <a:rPr lang="en-US" sz="1400" dirty="0">
                          <a:solidFill>
                            <a:schemeClr val="tx2"/>
                          </a:solidFill>
                        </a:rPr>
                        <a:t>Li</a:t>
                      </a:r>
                      <a:r>
                        <a:rPr lang="en-US" sz="1400" baseline="-25000" dirty="0">
                          <a:solidFill>
                            <a:schemeClr val="tx2"/>
                          </a:solidFill>
                        </a:rPr>
                        <a:t>2</a:t>
                      </a:r>
                      <a:r>
                        <a:rPr lang="en-US" sz="1400" dirty="0">
                          <a:solidFill>
                            <a:schemeClr val="tx2"/>
                          </a:solidFill>
                        </a:rPr>
                        <a:t>O</a:t>
                      </a:r>
                      <a:endParaRPr lang="ru-RU" sz="1400" dirty="0">
                        <a:solidFill>
                          <a:schemeClr val="tx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endParaRPr lang="ru-RU" sz="1400" dirty="0">
                        <a:solidFill>
                          <a:schemeClr val="tx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2014110"/>
                  </a:ext>
                </a:extLst>
              </a:tr>
              <a:tr h="108489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90488" lvl="0" indent="0" algn="ctr">
                        <a:tabLst/>
                      </a:pPr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Титан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lvl="1" algn="l" defTabSz="1080000"/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96%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1" indent="0" algn="ctr" defTabSz="1080000"/>
                      <a:r>
                        <a:rPr lang="en-US" sz="1400" dirty="0">
                          <a:solidFill>
                            <a:schemeClr val="tx2"/>
                          </a:solidFill>
                        </a:rPr>
                        <a:t>60</a:t>
                      </a:r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1</a:t>
                      </a:r>
                      <a:r>
                        <a:rPr lang="en-US" sz="1400" dirty="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млн т</a:t>
                      </a:r>
                    </a:p>
                    <a:p>
                      <a:pPr marL="0" marR="0" lvl="1" indent="0" algn="ctr" defTabSz="10800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solidFill>
                            <a:schemeClr val="tx2"/>
                          </a:solidFill>
                        </a:rPr>
                        <a:t>TiO</a:t>
                      </a:r>
                      <a:r>
                        <a:rPr lang="en-US" sz="1400" baseline="-25000" dirty="0">
                          <a:solidFill>
                            <a:schemeClr val="tx2"/>
                          </a:solidFill>
                        </a:rPr>
                        <a:t>2</a:t>
                      </a:r>
                      <a:endParaRPr lang="ru-RU" sz="1400" baseline="-25000" dirty="0">
                        <a:solidFill>
                          <a:schemeClr val="tx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endParaRPr lang="ru-RU" sz="1400" dirty="0">
                        <a:solidFill>
                          <a:schemeClr val="tx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0504946"/>
                  </a:ext>
                </a:extLst>
              </a:tr>
              <a:tr h="84001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90488" lvl="0" indent="0" algn="ctr">
                        <a:tabLst/>
                      </a:pPr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Уран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468313" lvl="1" indent="0" algn="l" defTabSz="1080000">
                        <a:tabLst/>
                      </a:pPr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72%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1" indent="0" algn="ctr" defTabSz="1080000">
                        <a:tabLst/>
                      </a:pPr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707 тыс. т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endParaRPr lang="ru-RU" sz="1400" dirty="0">
                        <a:solidFill>
                          <a:schemeClr val="tx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2637696"/>
                  </a:ext>
                </a:extLst>
              </a:tr>
              <a:tr h="8031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90488" lvl="0" indent="0" algn="ctr">
                        <a:tabLst/>
                      </a:pPr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Хром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lvl="1" algn="l" defTabSz="1080000"/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34%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1" indent="0" algn="ctr" defTabSz="1080000"/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51 млн т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endParaRPr lang="ru-RU" sz="1400" dirty="0">
                        <a:solidFill>
                          <a:schemeClr val="tx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65920491"/>
                  </a:ext>
                </a:extLst>
              </a:tr>
            </a:tbl>
          </a:graphicData>
        </a:graphic>
      </p:graphicFrame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206D10E0-0D11-4A14-B04F-368100778DD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08021302"/>
              </p:ext>
            </p:extLst>
          </p:nvPr>
        </p:nvGraphicFramePr>
        <p:xfrm>
          <a:off x="6448991" y="1721986"/>
          <a:ext cx="2666966" cy="12094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Диаграмма 18">
            <a:extLst>
              <a:ext uri="{FF2B5EF4-FFF2-40B4-BE49-F238E27FC236}">
                <a16:creationId xmlns:a16="http://schemas.microsoft.com/office/drawing/2014/main" id="{DB1EBB6C-FB45-4EB3-9CB8-DC0BD632232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81049672"/>
              </p:ext>
            </p:extLst>
          </p:nvPr>
        </p:nvGraphicFramePr>
        <p:xfrm>
          <a:off x="6378803" y="5736887"/>
          <a:ext cx="2737154" cy="8528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0" name="Диаграмма 19">
            <a:extLst>
              <a:ext uri="{FF2B5EF4-FFF2-40B4-BE49-F238E27FC236}">
                <a16:creationId xmlns:a16="http://schemas.microsoft.com/office/drawing/2014/main" id="{FE950308-14EA-44F5-9D9D-08D290BB3F2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72924784"/>
              </p:ext>
            </p:extLst>
          </p:nvPr>
        </p:nvGraphicFramePr>
        <p:xfrm>
          <a:off x="6374555" y="3774725"/>
          <a:ext cx="2634506" cy="10263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1" name="Диаграмма 20">
            <a:extLst>
              <a:ext uri="{FF2B5EF4-FFF2-40B4-BE49-F238E27FC236}">
                <a16:creationId xmlns:a16="http://schemas.microsoft.com/office/drawing/2014/main" id="{5033A820-1146-4045-85C8-66C29EB6FA0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89767617"/>
              </p:ext>
            </p:extLst>
          </p:nvPr>
        </p:nvGraphicFramePr>
        <p:xfrm>
          <a:off x="6290825" y="2698554"/>
          <a:ext cx="2845457" cy="10263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2" name="Диаграмма 21">
            <a:extLst>
              <a:ext uri="{FF2B5EF4-FFF2-40B4-BE49-F238E27FC236}">
                <a16:creationId xmlns:a16="http://schemas.microsoft.com/office/drawing/2014/main" id="{E00131C3-9753-48FA-84F7-F86A78BBB2E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26035867"/>
              </p:ext>
            </p:extLst>
          </p:nvPr>
        </p:nvGraphicFramePr>
        <p:xfrm>
          <a:off x="6366933" y="4801047"/>
          <a:ext cx="2792851" cy="9645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153934129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Соединительная линия уступом 55">
            <a:extLst>
              <a:ext uri="{FF2B5EF4-FFF2-40B4-BE49-F238E27FC236}">
                <a16:creationId xmlns:a16="http://schemas.microsoft.com/office/drawing/2014/main" id="{DE8A61A8-2E6F-4583-9213-9441E69CB444}"/>
              </a:ext>
            </a:extLst>
          </p:cNvPr>
          <p:cNvCxnSpPr>
            <a:cxnSpLocks/>
            <a:stCxn id="14" idx="2"/>
          </p:cNvCxnSpPr>
          <p:nvPr/>
        </p:nvCxnSpPr>
        <p:spPr>
          <a:xfrm rot="16200000" flipH="1">
            <a:off x="2011309" y="3877731"/>
            <a:ext cx="958568" cy="1561278"/>
          </a:xfrm>
          <a:prstGeom prst="bentConnector2">
            <a:avLst/>
          </a:prstGeom>
          <a:noFill/>
          <a:ln w="31750" cap="flat" cmpd="sng" algn="ctr">
            <a:solidFill>
              <a:srgbClr val="026397"/>
            </a:solidFill>
            <a:prstDash val="solid"/>
            <a:miter lim="800000"/>
            <a:tailEnd type="triangle" w="med" len="lg"/>
          </a:ln>
          <a:effectLst/>
        </p:spPr>
      </p:cxnSp>
      <p:cxnSp>
        <p:nvCxnSpPr>
          <p:cNvPr id="5" name="Соединительная линия уступом 12">
            <a:extLst>
              <a:ext uri="{FF2B5EF4-FFF2-40B4-BE49-F238E27FC236}">
                <a16:creationId xmlns:a16="http://schemas.microsoft.com/office/drawing/2014/main" id="{EF398268-240E-47CE-ADD4-4591DDB5C56E}"/>
              </a:ext>
            </a:extLst>
          </p:cNvPr>
          <p:cNvCxnSpPr>
            <a:cxnSpLocks/>
            <a:stCxn id="14" idx="0"/>
            <a:endCxn id="6" idx="1"/>
          </p:cNvCxnSpPr>
          <p:nvPr/>
        </p:nvCxnSpPr>
        <p:spPr>
          <a:xfrm rot="5400000" flipH="1" flipV="1">
            <a:off x="1982187" y="2130181"/>
            <a:ext cx="1016813" cy="1561278"/>
          </a:xfrm>
          <a:prstGeom prst="bentConnector2">
            <a:avLst/>
          </a:prstGeom>
          <a:noFill/>
          <a:ln w="31750" cap="flat" cmpd="sng" algn="ctr">
            <a:solidFill>
              <a:srgbClr val="026397"/>
            </a:solidFill>
            <a:prstDash val="solid"/>
            <a:miter lim="800000"/>
            <a:tailEnd type="triangle"/>
          </a:ln>
          <a:effectLst/>
        </p:spPr>
      </p:cxn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458708C0-E6F8-4129-919B-5F17844110C5}"/>
              </a:ext>
            </a:extLst>
          </p:cNvPr>
          <p:cNvSpPr/>
          <p:nvPr/>
        </p:nvSpPr>
        <p:spPr>
          <a:xfrm>
            <a:off x="3271232" y="2058300"/>
            <a:ext cx="1800000" cy="688226"/>
          </a:xfrm>
          <a:prstGeom prst="rect">
            <a:avLst/>
          </a:prstGeom>
          <a:noFill/>
          <a:ln w="31750" cap="flat" cmpd="sng" algn="ctr">
            <a:solidFill>
              <a:srgbClr val="026397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0" cap="none" spc="0" normalizeH="0" baseline="0" noProof="0" dirty="0">
                <a:ln>
                  <a:noFill/>
                </a:ln>
                <a:solidFill>
                  <a:srgbClr val="02639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Переоценка неиспользуемого фонда недр</a:t>
            </a:r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6CD5C4D6-4F7F-4EE4-95D4-4D78B6382BF0}"/>
              </a:ext>
            </a:extLst>
          </p:cNvPr>
          <p:cNvSpPr/>
          <p:nvPr/>
        </p:nvSpPr>
        <p:spPr>
          <a:xfrm>
            <a:off x="3271232" y="4833957"/>
            <a:ext cx="1800000" cy="607393"/>
          </a:xfrm>
          <a:prstGeom prst="rect">
            <a:avLst/>
          </a:prstGeom>
          <a:noFill/>
          <a:ln w="31750" cap="flat" cmpd="sng" algn="ctr">
            <a:solidFill>
              <a:srgbClr val="026397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0" cap="none" spc="0" normalizeH="0" baseline="0" noProof="0" dirty="0">
                <a:ln>
                  <a:noFill/>
                </a:ln>
                <a:solidFill>
                  <a:srgbClr val="02639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Открытие новых месторождений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605B8387-FAF2-4027-BC32-E7C1362653E9}"/>
              </a:ext>
            </a:extLst>
          </p:cNvPr>
          <p:cNvSpPr/>
          <p:nvPr/>
        </p:nvSpPr>
        <p:spPr>
          <a:xfrm>
            <a:off x="7907791" y="3343865"/>
            <a:ext cx="1680028" cy="756044"/>
          </a:xfrm>
          <a:prstGeom prst="rect">
            <a:avLst/>
          </a:prstGeom>
          <a:noFill/>
          <a:ln w="31750" cap="flat" cmpd="sng" algn="ctr">
            <a:solidFill>
              <a:srgbClr val="026397"/>
            </a:solidFill>
            <a:prstDash val="solid"/>
            <a:miter lim="800000"/>
            <a:tailEnd type="triangle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0" cap="none" spc="0" normalizeH="0" baseline="0" noProof="0" dirty="0">
                <a:ln>
                  <a:noFill/>
                </a:ln>
                <a:solidFill>
                  <a:srgbClr val="02639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Технико-экономическая переоценка</a:t>
            </a: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3890C8BD-A8FF-446C-BD7D-0E3B5242D1E4}"/>
              </a:ext>
            </a:extLst>
          </p:cNvPr>
          <p:cNvSpPr/>
          <p:nvPr/>
        </p:nvSpPr>
        <p:spPr>
          <a:xfrm>
            <a:off x="10101726" y="3401015"/>
            <a:ext cx="1583706" cy="641744"/>
          </a:xfrm>
          <a:prstGeom prst="rect">
            <a:avLst/>
          </a:prstGeom>
          <a:noFill/>
          <a:ln w="31750" cap="flat" cmpd="sng" algn="ctr">
            <a:solidFill>
              <a:srgbClr val="026397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0" cap="none" spc="0" normalizeH="0" baseline="0" noProof="0" dirty="0">
                <a:ln>
                  <a:noFill/>
                </a:ln>
                <a:solidFill>
                  <a:srgbClr val="02639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Освоение месторождений</a:t>
            </a:r>
          </a:p>
        </p:txBody>
      </p:sp>
      <p:pic>
        <p:nvPicPr>
          <p:cNvPr id="10" name="Рисунок 9" descr="Изображение выглядит как текст&#10;&#10;Автоматически созданное описание">
            <a:extLst>
              <a:ext uri="{FF2B5EF4-FFF2-40B4-BE49-F238E27FC236}">
                <a16:creationId xmlns:a16="http://schemas.microsoft.com/office/drawing/2014/main" id="{7B0F1CC8-9A0E-4CB5-A2E9-AAB8781CBEE9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9618" y="204855"/>
            <a:ext cx="1268222" cy="320540"/>
          </a:xfrm>
          <a:prstGeom prst="rect">
            <a:avLst/>
          </a:prstGeom>
        </p:spPr>
      </p:pic>
      <p:sp>
        <p:nvSpPr>
          <p:cNvPr id="11" name="Заголовок 4">
            <a:extLst>
              <a:ext uri="{FF2B5EF4-FFF2-40B4-BE49-F238E27FC236}">
                <a16:creationId xmlns:a16="http://schemas.microsoft.com/office/drawing/2014/main" id="{DDB8B973-19DE-4BA0-BA10-C09006517356}"/>
              </a:ext>
            </a:extLst>
          </p:cNvPr>
          <p:cNvSpPr txBox="1">
            <a:spLocks/>
          </p:cNvSpPr>
          <p:nvPr/>
        </p:nvSpPr>
        <p:spPr>
          <a:xfrm>
            <a:off x="-161631" y="159584"/>
            <a:ext cx="11592560" cy="991107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266700" marR="0" lvl="0" indent="0" fontAlgn="auto">
              <a:spcAft>
                <a:spcPts val="0"/>
              </a:spcAft>
              <a:buClrTx/>
              <a:buSzTx/>
              <a:tabLst/>
              <a:defRPr/>
            </a:pPr>
            <a:r>
              <a:rPr lang="ru-RU" sz="2000" cap="all" spc="200" dirty="0">
                <a:solidFill>
                  <a:srgbClr val="1B4E7D"/>
                </a:solidFill>
                <a:latin typeface="Franklin Gothic Medium" panose="020B0603020102020204"/>
              </a:rPr>
              <a:t>Центр технологий обогащения и переработки минерального сырья </a:t>
            </a:r>
            <a:br>
              <a:rPr lang="ru-RU" sz="2000" cap="all" spc="200" dirty="0">
                <a:solidFill>
                  <a:srgbClr val="1B4E7D"/>
                </a:solidFill>
                <a:latin typeface="Franklin Gothic Medium" panose="020B0603020102020204"/>
              </a:rPr>
            </a:br>
            <a:r>
              <a:rPr lang="ru-RU" sz="2000" cap="all" spc="200" dirty="0">
                <a:solidFill>
                  <a:srgbClr val="1B4E7D"/>
                </a:solidFill>
                <a:latin typeface="Franklin Gothic Medium" panose="020B0603020102020204"/>
              </a:rPr>
              <a:t>(Геотехцентр) – важнейшее, но пока пропущенное звено в цепочке создания минерально-сырьевой базы твердых полезных ископаемых</a:t>
            </a:r>
          </a:p>
        </p:txBody>
      </p:sp>
      <p:cxnSp>
        <p:nvCxnSpPr>
          <p:cNvPr id="12" name="Соединительная линия уступом 12">
            <a:extLst>
              <a:ext uri="{FF2B5EF4-FFF2-40B4-BE49-F238E27FC236}">
                <a16:creationId xmlns:a16="http://schemas.microsoft.com/office/drawing/2014/main" id="{05B31700-0B65-4FEB-95ED-78077D91E93F}"/>
              </a:ext>
            </a:extLst>
          </p:cNvPr>
          <p:cNvCxnSpPr>
            <a:cxnSpLocks/>
            <a:stCxn id="6" idx="3"/>
            <a:endCxn id="22" idx="0"/>
          </p:cNvCxnSpPr>
          <p:nvPr/>
        </p:nvCxnSpPr>
        <p:spPr>
          <a:xfrm>
            <a:off x="5071232" y="2402413"/>
            <a:ext cx="1126835" cy="344113"/>
          </a:xfrm>
          <a:prstGeom prst="bentConnector2">
            <a:avLst/>
          </a:prstGeom>
          <a:noFill/>
          <a:ln w="31750" cap="flat" cmpd="sng" algn="ctr">
            <a:solidFill>
              <a:srgbClr val="026397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13" name="Соединительная линия уступом 12">
            <a:extLst>
              <a:ext uri="{FF2B5EF4-FFF2-40B4-BE49-F238E27FC236}">
                <a16:creationId xmlns:a16="http://schemas.microsoft.com/office/drawing/2014/main" id="{C6971085-3616-4644-AE4A-665B097EB2A9}"/>
              </a:ext>
            </a:extLst>
          </p:cNvPr>
          <p:cNvCxnSpPr>
            <a:cxnSpLocks/>
            <a:stCxn id="7" idx="3"/>
            <a:endCxn id="22" idx="4"/>
          </p:cNvCxnSpPr>
          <p:nvPr/>
        </p:nvCxnSpPr>
        <p:spPr>
          <a:xfrm flipV="1">
            <a:off x="5071232" y="4697248"/>
            <a:ext cx="1126835" cy="440406"/>
          </a:xfrm>
          <a:prstGeom prst="bentConnector2">
            <a:avLst/>
          </a:prstGeom>
          <a:noFill/>
          <a:ln w="31750" cap="flat" cmpd="sng" algn="ctr">
            <a:solidFill>
              <a:srgbClr val="026397"/>
            </a:solidFill>
            <a:prstDash val="solid"/>
            <a:miter lim="800000"/>
            <a:tailEnd type="triangle"/>
          </a:ln>
          <a:effectLst/>
        </p:spPr>
      </p:cxn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5C2621E3-7B06-42C5-859D-88D5BE0B1BD9}"/>
              </a:ext>
            </a:extLst>
          </p:cNvPr>
          <p:cNvSpPr/>
          <p:nvPr/>
        </p:nvSpPr>
        <p:spPr>
          <a:xfrm>
            <a:off x="506568" y="3419226"/>
            <a:ext cx="2406772" cy="759860"/>
          </a:xfrm>
          <a:prstGeom prst="rect">
            <a:avLst/>
          </a:prstGeom>
          <a:solidFill>
            <a:srgbClr val="FFFFFF"/>
          </a:solidFill>
          <a:ln w="31750" cap="flat" cmpd="sng" algn="ctr">
            <a:solidFill>
              <a:srgbClr val="026397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0" cap="none" spc="0" normalizeH="0" baseline="0" noProof="0" dirty="0">
                <a:ln>
                  <a:noFill/>
                </a:ln>
                <a:solidFill>
                  <a:srgbClr val="02639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Определение текущих           и перспективных потребностей экономики</a:t>
            </a:r>
          </a:p>
        </p:txBody>
      </p:sp>
      <p:cxnSp>
        <p:nvCxnSpPr>
          <p:cNvPr id="15" name="Прямая со стрелкой 14">
            <a:extLst>
              <a:ext uri="{FF2B5EF4-FFF2-40B4-BE49-F238E27FC236}">
                <a16:creationId xmlns:a16="http://schemas.microsoft.com/office/drawing/2014/main" id="{64985151-5CBF-45FA-95E1-854A7372518E}"/>
              </a:ext>
            </a:extLst>
          </p:cNvPr>
          <p:cNvCxnSpPr>
            <a:cxnSpLocks/>
            <a:stCxn id="22" idx="6"/>
            <a:endCxn id="8" idx="1"/>
          </p:cNvCxnSpPr>
          <p:nvPr/>
        </p:nvCxnSpPr>
        <p:spPr>
          <a:xfrm>
            <a:off x="7260253" y="3721887"/>
            <a:ext cx="647538" cy="0"/>
          </a:xfrm>
          <a:prstGeom prst="straightConnector1">
            <a:avLst/>
          </a:prstGeom>
          <a:noFill/>
          <a:ln w="31750" cap="flat" cmpd="sng" algn="ctr">
            <a:solidFill>
              <a:srgbClr val="026397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16" name="Прямая со стрелкой 15">
            <a:extLst>
              <a:ext uri="{FF2B5EF4-FFF2-40B4-BE49-F238E27FC236}">
                <a16:creationId xmlns:a16="http://schemas.microsoft.com/office/drawing/2014/main" id="{B434661F-61C0-4727-80F2-E521D5BAC8A6}"/>
              </a:ext>
            </a:extLst>
          </p:cNvPr>
          <p:cNvCxnSpPr>
            <a:cxnSpLocks/>
            <a:stCxn id="8" idx="3"/>
            <a:endCxn id="9" idx="1"/>
          </p:cNvCxnSpPr>
          <p:nvPr/>
        </p:nvCxnSpPr>
        <p:spPr>
          <a:xfrm>
            <a:off x="9587819" y="3721887"/>
            <a:ext cx="513907" cy="0"/>
          </a:xfrm>
          <a:prstGeom prst="straightConnector1">
            <a:avLst/>
          </a:prstGeom>
          <a:noFill/>
          <a:ln w="31750" cap="flat" cmpd="sng" algn="ctr">
            <a:solidFill>
              <a:srgbClr val="026397"/>
            </a:solidFill>
            <a:prstDash val="solid"/>
            <a:miter lim="800000"/>
            <a:tailEnd type="triangle"/>
          </a:ln>
          <a:effectLst/>
        </p:spPr>
      </p:cxnSp>
      <p:sp>
        <p:nvSpPr>
          <p:cNvPr id="22" name="Овал 21">
            <a:extLst>
              <a:ext uri="{FF2B5EF4-FFF2-40B4-BE49-F238E27FC236}">
                <a16:creationId xmlns:a16="http://schemas.microsoft.com/office/drawing/2014/main" id="{7B71038E-2204-48D8-915D-FC2D78FBB4CE}"/>
              </a:ext>
            </a:extLst>
          </p:cNvPr>
          <p:cNvSpPr/>
          <p:nvPr/>
        </p:nvSpPr>
        <p:spPr>
          <a:xfrm>
            <a:off x="5135880" y="2746526"/>
            <a:ext cx="2124373" cy="1950722"/>
          </a:xfrm>
          <a:prstGeom prst="ellipse">
            <a:avLst/>
          </a:prstGeom>
          <a:solidFill>
            <a:srgbClr val="0A233B">
              <a:lumMod val="10000"/>
              <a:lumOff val="90000"/>
              <a:alpha val="60000"/>
            </a:srgbClr>
          </a:solidFill>
          <a:ln w="57150" cap="flat" cmpd="sng" algn="ctr">
            <a:solidFill>
              <a:srgbClr val="0A233B">
                <a:lumMod val="75000"/>
                <a:lumOff val="25000"/>
              </a:srgbClr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b="0" i="0" u="none" strike="noStrike" kern="0" cap="none" spc="0" normalizeH="0" baseline="0" noProof="0" dirty="0">
                <a:ln>
                  <a:noFill/>
                </a:ln>
                <a:solidFill>
                  <a:srgbClr val="0A233B">
                    <a:lumMod val="75000"/>
                    <a:lumOff val="25000"/>
                  </a:srgbClr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Технологии переработки сырья</a:t>
            </a:r>
          </a:p>
        </p:txBody>
      </p:sp>
      <p:cxnSp>
        <p:nvCxnSpPr>
          <p:cNvPr id="18" name="Прямая соединительная линия 17">
            <a:extLst>
              <a:ext uri="{FF2B5EF4-FFF2-40B4-BE49-F238E27FC236}">
                <a16:creationId xmlns:a16="http://schemas.microsoft.com/office/drawing/2014/main" id="{F8917C3D-55D2-4911-84CB-DC312D130531}"/>
              </a:ext>
            </a:extLst>
          </p:cNvPr>
          <p:cNvCxnSpPr>
            <a:cxnSpLocks/>
          </p:cNvCxnSpPr>
          <p:nvPr/>
        </p:nvCxnSpPr>
        <p:spPr>
          <a:xfrm>
            <a:off x="0" y="1143300"/>
            <a:ext cx="10620000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7" name="Slide Number Placeholder 4">
            <a:extLst>
              <a:ext uri="{FF2B5EF4-FFF2-40B4-BE49-F238E27FC236}">
                <a16:creationId xmlns:a16="http://schemas.microsoft.com/office/drawing/2014/main" id="{A86F7E32-8E4C-0646-B614-A2CEDC2A1C13}"/>
              </a:ext>
            </a:extLst>
          </p:cNvPr>
          <p:cNvSpPr txBox="1">
            <a:spLocks/>
          </p:cNvSpPr>
          <p:nvPr/>
        </p:nvSpPr>
        <p:spPr>
          <a:xfrm>
            <a:off x="11574684" y="6480313"/>
            <a:ext cx="617316" cy="377687"/>
          </a:xfrm>
          <a:prstGeom prst="rect">
            <a:avLst/>
          </a:prstGeom>
          <a:gradFill>
            <a:gsLst>
              <a:gs pos="100000">
                <a:srgbClr val="F1F5F6">
                  <a:alpha val="0"/>
                </a:srgbClr>
              </a:gs>
              <a:gs pos="66000">
                <a:srgbClr val="F1F5F6">
                  <a:alpha val="58029"/>
                </a:srgbClr>
              </a:gs>
              <a:gs pos="21000">
                <a:srgbClr val="F1F5F6"/>
              </a:gs>
            </a:gsLst>
            <a:lin ang="10800000" scaled="0"/>
          </a:gradFill>
          <a:ln w="19050" cap="sq">
            <a:noFill/>
            <a:miter lim="800000"/>
          </a:ln>
        </p:spPr>
        <p:txBody>
          <a:bodyPr vert="horz" lIns="182880" tIns="182880" rIns="182880" bIns="182880" rtlCol="0" anchor="ctr">
            <a:noAutofit/>
          </a:bodyPr>
          <a:lstStyle>
            <a:defPPr>
              <a:defRPr lang="en-US"/>
            </a:defPPr>
            <a:lvl1pPr marL="266700" indent="0" defTabSz="914400">
              <a:lnSpc>
                <a:spcPct val="90000"/>
              </a:lnSpc>
              <a:spcBef>
                <a:spcPct val="0"/>
              </a:spcBef>
              <a:buNone/>
              <a:tabLst/>
              <a:defRPr sz="20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algn="r"/>
            <a:r>
              <a:rPr lang="ru-RU" sz="1100" dirty="0"/>
              <a:t>12</a:t>
            </a:r>
          </a:p>
        </p:txBody>
      </p:sp>
      <p:cxnSp>
        <p:nvCxnSpPr>
          <p:cNvPr id="19" name="Прямая соединительная линия 18">
            <a:extLst>
              <a:ext uri="{FF2B5EF4-FFF2-40B4-BE49-F238E27FC236}">
                <a16:creationId xmlns:a16="http://schemas.microsoft.com/office/drawing/2014/main" id="{9FD77008-0A00-934A-B040-0A8F103B8FA2}"/>
              </a:ext>
            </a:extLst>
          </p:cNvPr>
          <p:cNvCxnSpPr>
            <a:cxnSpLocks/>
          </p:cNvCxnSpPr>
          <p:nvPr/>
        </p:nvCxnSpPr>
        <p:spPr>
          <a:xfrm>
            <a:off x="11574684" y="6480314"/>
            <a:ext cx="625012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9052896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273" b="2958"/>
          <a:stretch/>
        </p:blipFill>
        <p:spPr>
          <a:xfrm>
            <a:off x="1242060" y="800100"/>
            <a:ext cx="9844093" cy="5918200"/>
          </a:xfrm>
          <a:prstGeom prst="rect">
            <a:avLst/>
          </a:prstGeom>
        </p:spPr>
      </p:pic>
      <p:sp>
        <p:nvSpPr>
          <p:cNvPr id="5" name="Заголовок 4">
            <a:extLst>
              <a:ext uri="{FF2B5EF4-FFF2-40B4-BE49-F238E27FC236}">
                <a16:creationId xmlns:a16="http://schemas.microsoft.com/office/drawing/2014/main" id="{DDB8B973-19DE-4BA0-BA10-C09006517356}"/>
              </a:ext>
            </a:extLst>
          </p:cNvPr>
          <p:cNvSpPr txBox="1">
            <a:spLocks/>
          </p:cNvSpPr>
          <p:nvPr/>
        </p:nvSpPr>
        <p:spPr>
          <a:xfrm>
            <a:off x="0" y="152193"/>
            <a:ext cx="11592560" cy="991107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266700" marR="0" lvl="0" indent="0" fontAlgn="auto">
              <a:spcAft>
                <a:spcPts val="0"/>
              </a:spcAft>
              <a:buClrTx/>
              <a:buSzTx/>
              <a:tabLst/>
              <a:defRPr/>
            </a:pPr>
            <a:r>
              <a:rPr lang="ru-RU" sz="2000" cap="all" spc="200" dirty="0">
                <a:solidFill>
                  <a:srgbClr val="1B4E7D"/>
                </a:solidFill>
                <a:latin typeface="Franklin Gothic Medium" panose="020B0603020102020204"/>
              </a:rPr>
              <a:t>Текущие Работы </a:t>
            </a:r>
            <a:r>
              <a:rPr lang="ru-RU" sz="2000" cap="all" spc="200" dirty="0" err="1">
                <a:solidFill>
                  <a:srgbClr val="1B4E7D"/>
                </a:solidFill>
                <a:latin typeface="Franklin Gothic Medium" panose="020B0603020102020204"/>
              </a:rPr>
              <a:t>фгбу</a:t>
            </a:r>
            <a:r>
              <a:rPr lang="ru-RU" sz="2000" cap="all" spc="200" dirty="0">
                <a:solidFill>
                  <a:srgbClr val="1B4E7D"/>
                </a:solidFill>
                <a:latin typeface="Franklin Gothic Medium" panose="020B0603020102020204"/>
              </a:rPr>
              <a:t> «</a:t>
            </a:r>
            <a:r>
              <a:rPr lang="ru-RU" sz="2000" cap="all" spc="200" dirty="0" err="1">
                <a:solidFill>
                  <a:srgbClr val="1B4E7D"/>
                </a:solidFill>
                <a:latin typeface="Franklin Gothic Medium" panose="020B0603020102020204"/>
              </a:rPr>
              <a:t>вимс</a:t>
            </a:r>
            <a:r>
              <a:rPr lang="ru-RU" sz="2000" cap="all" spc="200" dirty="0">
                <a:solidFill>
                  <a:srgbClr val="1B4E7D"/>
                </a:solidFill>
                <a:latin typeface="Franklin Gothic Medium" panose="020B0603020102020204"/>
              </a:rPr>
              <a:t>»</a:t>
            </a:r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F8917C3D-55D2-4911-84CB-DC312D130531}"/>
              </a:ext>
            </a:extLst>
          </p:cNvPr>
          <p:cNvCxnSpPr>
            <a:cxnSpLocks/>
          </p:cNvCxnSpPr>
          <p:nvPr/>
        </p:nvCxnSpPr>
        <p:spPr>
          <a:xfrm>
            <a:off x="0" y="724200"/>
            <a:ext cx="10620000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" name="Slide Number Placeholder 4">
            <a:extLst>
              <a:ext uri="{FF2B5EF4-FFF2-40B4-BE49-F238E27FC236}">
                <a16:creationId xmlns:a16="http://schemas.microsoft.com/office/drawing/2014/main" id="{A86F7E32-8E4C-0646-B614-A2CEDC2A1C13}"/>
              </a:ext>
            </a:extLst>
          </p:cNvPr>
          <p:cNvSpPr txBox="1">
            <a:spLocks/>
          </p:cNvSpPr>
          <p:nvPr/>
        </p:nvSpPr>
        <p:spPr>
          <a:xfrm>
            <a:off x="11574684" y="6480313"/>
            <a:ext cx="617316" cy="377687"/>
          </a:xfrm>
          <a:prstGeom prst="rect">
            <a:avLst/>
          </a:prstGeom>
          <a:gradFill>
            <a:gsLst>
              <a:gs pos="100000">
                <a:srgbClr val="F1F5F6">
                  <a:alpha val="0"/>
                </a:srgbClr>
              </a:gs>
              <a:gs pos="66000">
                <a:srgbClr val="F1F5F6">
                  <a:alpha val="58029"/>
                </a:srgbClr>
              </a:gs>
              <a:gs pos="21000">
                <a:srgbClr val="F1F5F6"/>
              </a:gs>
            </a:gsLst>
            <a:lin ang="10800000" scaled="0"/>
          </a:gradFill>
          <a:ln w="19050" cap="sq">
            <a:noFill/>
            <a:miter lim="800000"/>
          </a:ln>
        </p:spPr>
        <p:txBody>
          <a:bodyPr vert="horz" lIns="182880" tIns="182880" rIns="182880" bIns="182880" rtlCol="0" anchor="ctr">
            <a:noAutofit/>
          </a:bodyPr>
          <a:lstStyle>
            <a:defPPr>
              <a:defRPr lang="en-US"/>
            </a:defPPr>
            <a:lvl1pPr marL="266700" indent="0" defTabSz="914400">
              <a:lnSpc>
                <a:spcPct val="90000"/>
              </a:lnSpc>
              <a:spcBef>
                <a:spcPct val="0"/>
              </a:spcBef>
              <a:buNone/>
              <a:tabLst/>
              <a:defRPr sz="20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algn="r"/>
            <a:r>
              <a:rPr lang="ru-RU" sz="1100" dirty="0"/>
              <a:t>13</a:t>
            </a:r>
          </a:p>
        </p:txBody>
      </p: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9FD77008-0A00-934A-B040-0A8F103B8FA2}"/>
              </a:ext>
            </a:extLst>
          </p:cNvPr>
          <p:cNvCxnSpPr>
            <a:cxnSpLocks/>
          </p:cNvCxnSpPr>
          <p:nvPr/>
        </p:nvCxnSpPr>
        <p:spPr>
          <a:xfrm>
            <a:off x="11574684" y="6480314"/>
            <a:ext cx="625012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D18A97EA-2472-45A1-BFCF-1632A2BF967F}"/>
              </a:ext>
            </a:extLst>
          </p:cNvPr>
          <p:cNvSpPr/>
          <p:nvPr/>
        </p:nvSpPr>
        <p:spPr>
          <a:xfrm>
            <a:off x="1828800" y="4076700"/>
            <a:ext cx="1308100" cy="234950"/>
          </a:xfrm>
          <a:prstGeom prst="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1AC24F10-8FD3-4935-921B-86C654CA00C4}"/>
              </a:ext>
            </a:extLst>
          </p:cNvPr>
          <p:cNvSpPr/>
          <p:nvPr/>
        </p:nvSpPr>
        <p:spPr>
          <a:xfrm>
            <a:off x="4254500" y="4691062"/>
            <a:ext cx="1631950" cy="234950"/>
          </a:xfrm>
          <a:prstGeom prst="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F64D8CD8-0939-46F6-A042-A313167A50AB}"/>
              </a:ext>
            </a:extLst>
          </p:cNvPr>
          <p:cNvSpPr/>
          <p:nvPr/>
        </p:nvSpPr>
        <p:spPr>
          <a:xfrm>
            <a:off x="5070475" y="3913188"/>
            <a:ext cx="1046956" cy="234950"/>
          </a:xfrm>
          <a:prstGeom prst="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BF989A17-8BFF-4CF2-8DA5-07DEF0104389}"/>
              </a:ext>
            </a:extLst>
          </p:cNvPr>
          <p:cNvSpPr/>
          <p:nvPr/>
        </p:nvSpPr>
        <p:spPr>
          <a:xfrm>
            <a:off x="5968207" y="4686300"/>
            <a:ext cx="1477962" cy="234950"/>
          </a:xfrm>
          <a:prstGeom prst="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D7C2BA84-BD5C-4AE4-B866-EE4F7B81A0E3}"/>
              </a:ext>
            </a:extLst>
          </p:cNvPr>
          <p:cNvSpPr/>
          <p:nvPr/>
        </p:nvSpPr>
        <p:spPr>
          <a:xfrm>
            <a:off x="8133557" y="5114925"/>
            <a:ext cx="959643" cy="234950"/>
          </a:xfrm>
          <a:prstGeom prst="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id="{A3E6B2DF-2D0D-465E-92F2-AF15E8075387}"/>
              </a:ext>
            </a:extLst>
          </p:cNvPr>
          <p:cNvSpPr/>
          <p:nvPr/>
        </p:nvSpPr>
        <p:spPr>
          <a:xfrm>
            <a:off x="8139907" y="4616450"/>
            <a:ext cx="1121568" cy="234950"/>
          </a:xfrm>
          <a:prstGeom prst="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542827A4-47A5-401B-B2FC-42DA30196F86}"/>
              </a:ext>
            </a:extLst>
          </p:cNvPr>
          <p:cNvSpPr/>
          <p:nvPr/>
        </p:nvSpPr>
        <p:spPr>
          <a:xfrm>
            <a:off x="9459120" y="2973387"/>
            <a:ext cx="1451768" cy="234950"/>
          </a:xfrm>
          <a:prstGeom prst="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рямоугольник 14">
            <a:extLst>
              <a:ext uri="{FF2B5EF4-FFF2-40B4-BE49-F238E27FC236}">
                <a16:creationId xmlns:a16="http://schemas.microsoft.com/office/drawing/2014/main" id="{2737D971-917E-4D4D-AF0A-5557469F5FFE}"/>
              </a:ext>
            </a:extLst>
          </p:cNvPr>
          <p:cNvSpPr/>
          <p:nvPr/>
        </p:nvSpPr>
        <p:spPr>
          <a:xfrm>
            <a:off x="7471570" y="2919412"/>
            <a:ext cx="1202530" cy="234950"/>
          </a:xfrm>
          <a:prstGeom prst="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B1E576A3-05F4-41D6-A66C-78AAD6199530}"/>
              </a:ext>
            </a:extLst>
          </p:cNvPr>
          <p:cNvSpPr/>
          <p:nvPr/>
        </p:nvSpPr>
        <p:spPr>
          <a:xfrm>
            <a:off x="4356100" y="1985963"/>
            <a:ext cx="2854325" cy="234950"/>
          </a:xfrm>
          <a:prstGeom prst="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" name="Прямоугольник 16">
            <a:extLst>
              <a:ext uri="{FF2B5EF4-FFF2-40B4-BE49-F238E27FC236}">
                <a16:creationId xmlns:a16="http://schemas.microsoft.com/office/drawing/2014/main" id="{355A3C30-5C31-4F08-A81F-0578653ADB87}"/>
              </a:ext>
            </a:extLst>
          </p:cNvPr>
          <p:cNvSpPr/>
          <p:nvPr/>
        </p:nvSpPr>
        <p:spPr>
          <a:xfrm>
            <a:off x="4356100" y="1034857"/>
            <a:ext cx="1966119" cy="234950"/>
          </a:xfrm>
          <a:prstGeom prst="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8" name="Прямоугольник 17">
            <a:extLst>
              <a:ext uri="{FF2B5EF4-FFF2-40B4-BE49-F238E27FC236}">
                <a16:creationId xmlns:a16="http://schemas.microsoft.com/office/drawing/2014/main" id="{4CA5631B-876F-4459-8713-295E64C0005D}"/>
              </a:ext>
            </a:extLst>
          </p:cNvPr>
          <p:cNvSpPr/>
          <p:nvPr/>
        </p:nvSpPr>
        <p:spPr>
          <a:xfrm>
            <a:off x="4356101" y="1729087"/>
            <a:ext cx="1568450" cy="234950"/>
          </a:xfrm>
          <a:prstGeom prst="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942D8A3F-9084-44ED-B4BE-677FD9664609}"/>
              </a:ext>
            </a:extLst>
          </p:cNvPr>
          <p:cNvSpPr/>
          <p:nvPr/>
        </p:nvSpPr>
        <p:spPr>
          <a:xfrm>
            <a:off x="2263776" y="1817043"/>
            <a:ext cx="1628774" cy="234950"/>
          </a:xfrm>
          <a:prstGeom prst="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154FCA1B-7F5A-4AE6-8E66-942B0CCF724B}"/>
              </a:ext>
            </a:extLst>
          </p:cNvPr>
          <p:cNvSpPr/>
          <p:nvPr/>
        </p:nvSpPr>
        <p:spPr>
          <a:xfrm>
            <a:off x="2095500" y="1435100"/>
            <a:ext cx="1797049" cy="234950"/>
          </a:xfrm>
          <a:prstGeom prst="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1" name="Прямоугольник 20">
            <a:extLst>
              <a:ext uri="{FF2B5EF4-FFF2-40B4-BE49-F238E27FC236}">
                <a16:creationId xmlns:a16="http://schemas.microsoft.com/office/drawing/2014/main" id="{FFE9B898-FF73-4289-8805-6E8028E211C5}"/>
              </a:ext>
            </a:extLst>
          </p:cNvPr>
          <p:cNvSpPr/>
          <p:nvPr/>
        </p:nvSpPr>
        <p:spPr>
          <a:xfrm>
            <a:off x="2333626" y="1066607"/>
            <a:ext cx="1558924" cy="242301"/>
          </a:xfrm>
          <a:prstGeom prst="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Прямоугольник 21">
            <a:extLst>
              <a:ext uri="{FF2B5EF4-FFF2-40B4-BE49-F238E27FC236}">
                <a16:creationId xmlns:a16="http://schemas.microsoft.com/office/drawing/2014/main" id="{9C134C2E-9F40-4E54-A741-41AD45860AF6}"/>
              </a:ext>
            </a:extLst>
          </p:cNvPr>
          <p:cNvSpPr/>
          <p:nvPr/>
        </p:nvSpPr>
        <p:spPr>
          <a:xfrm>
            <a:off x="6096000" y="5384799"/>
            <a:ext cx="1412081" cy="234950"/>
          </a:xfrm>
          <a:prstGeom prst="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Прямоугольник 22">
            <a:extLst>
              <a:ext uri="{FF2B5EF4-FFF2-40B4-BE49-F238E27FC236}">
                <a16:creationId xmlns:a16="http://schemas.microsoft.com/office/drawing/2014/main" id="{E9B34EFC-987C-4E83-BA51-53FE03813289}"/>
              </a:ext>
            </a:extLst>
          </p:cNvPr>
          <p:cNvSpPr/>
          <p:nvPr/>
        </p:nvSpPr>
        <p:spPr>
          <a:xfrm>
            <a:off x="3960395" y="4259208"/>
            <a:ext cx="1110080" cy="234950"/>
          </a:xfrm>
          <a:prstGeom prst="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" name="Прямоугольник 2">
            <a:extLst>
              <a:ext uri="{FF2B5EF4-FFF2-40B4-BE49-F238E27FC236}">
                <a16:creationId xmlns:a16="http://schemas.microsoft.com/office/drawing/2014/main" id="{C267967F-41CA-4EA4-ADA8-D3CB06DDCBF4}"/>
              </a:ext>
            </a:extLst>
          </p:cNvPr>
          <p:cNvSpPr/>
          <p:nvPr/>
        </p:nvSpPr>
        <p:spPr>
          <a:xfrm>
            <a:off x="4876801" y="4288631"/>
            <a:ext cx="169445" cy="16495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24" name="Рисунок 23">
            <a:extLst>
              <a:ext uri="{FF2B5EF4-FFF2-40B4-BE49-F238E27FC236}">
                <a16:creationId xmlns:a16="http://schemas.microsoft.com/office/drawing/2014/main" id="{A7783BBC-0F87-4553-9BB8-30039C46FD3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164" t="87434" r="77513" b="9553"/>
          <a:stretch/>
        </p:blipFill>
        <p:spPr>
          <a:xfrm>
            <a:off x="4841875" y="4259208"/>
            <a:ext cx="228600" cy="2103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096118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CD0FE535-2B36-0804-3C28-1639C9100315}"/>
              </a:ext>
            </a:extLst>
          </p:cNvPr>
          <p:cNvSpPr txBox="1"/>
          <p:nvPr/>
        </p:nvSpPr>
        <p:spPr>
          <a:xfrm>
            <a:off x="1112423" y="1433027"/>
            <a:ext cx="108234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0" i="0" u="none" strike="noStrike" kern="1200" cap="none" spc="0" normalizeH="0" baseline="0" noProof="0" dirty="0">
                <a:ln>
                  <a:noFill/>
                </a:ln>
                <a:solidFill>
                  <a:srgbClr val="0067B2"/>
                </a:solidFill>
                <a:effectLst/>
                <a:uLnTx/>
                <a:uFillTx/>
                <a:latin typeface="Franklin Gothic Demi Cond" panose="020B0706030402020204" pitchFamily="34" charset="0"/>
                <a:ea typeface="+mn-ea"/>
                <a:cs typeface="+mn-cs"/>
              </a:rPr>
              <a:t>Поиски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2A6D7B1-2AB8-641F-F8E8-D72B2A02E0C1}"/>
              </a:ext>
            </a:extLst>
          </p:cNvPr>
          <p:cNvSpPr txBox="1"/>
          <p:nvPr/>
        </p:nvSpPr>
        <p:spPr>
          <a:xfrm>
            <a:off x="4126586" y="1447324"/>
            <a:ext cx="10874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0" i="0" u="none" strike="noStrike" kern="1200" cap="none" spc="0" normalizeH="0" baseline="0" noProof="0" dirty="0">
                <a:ln>
                  <a:noFill/>
                </a:ln>
                <a:solidFill>
                  <a:srgbClr val="0067B2"/>
                </a:solidFill>
                <a:effectLst/>
                <a:uLnTx/>
                <a:uFillTx/>
                <a:latin typeface="Franklin Gothic Demi Cond" panose="020B0706030402020204" pitchFamily="34" charset="0"/>
                <a:ea typeface="+mn-ea"/>
                <a:cs typeface="+mn-cs"/>
              </a:rPr>
              <a:t>Оценка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B9A1BE3-BF24-D923-CEB2-450A27E3EF79}"/>
              </a:ext>
            </a:extLst>
          </p:cNvPr>
          <p:cNvSpPr txBox="1"/>
          <p:nvPr/>
        </p:nvSpPr>
        <p:spPr>
          <a:xfrm>
            <a:off x="6976112" y="1497579"/>
            <a:ext cx="133145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0" i="0" u="none" strike="noStrike" kern="1200" cap="none" spc="0" normalizeH="0" baseline="0" noProof="0" dirty="0">
                <a:ln>
                  <a:noFill/>
                </a:ln>
                <a:solidFill>
                  <a:srgbClr val="0067B2"/>
                </a:solidFill>
                <a:effectLst/>
                <a:uLnTx/>
                <a:uFillTx/>
                <a:latin typeface="Franklin Gothic Demi Cond" panose="020B0706030402020204" pitchFamily="34" charset="0"/>
                <a:ea typeface="+mn-ea"/>
                <a:cs typeface="+mn-cs"/>
              </a:rPr>
              <a:t>Разведка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10EBD4A-4185-5FD4-7CD1-4ABB27F3F507}"/>
              </a:ext>
            </a:extLst>
          </p:cNvPr>
          <p:cNvSpPr txBox="1"/>
          <p:nvPr/>
        </p:nvSpPr>
        <p:spPr>
          <a:xfrm>
            <a:off x="9669692" y="1482395"/>
            <a:ext cx="18651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0" i="0" u="none" strike="noStrike" kern="1200" cap="none" spc="0" normalizeH="0" baseline="0" noProof="0" dirty="0">
                <a:ln>
                  <a:noFill/>
                </a:ln>
                <a:solidFill>
                  <a:srgbClr val="4E96D9"/>
                </a:solidFill>
                <a:effectLst/>
                <a:uLnTx/>
                <a:uFillTx/>
                <a:latin typeface="Franklin Gothic Demi Cond" panose="020B0706030402020204" pitchFamily="34" charset="0"/>
                <a:ea typeface="+mn-ea"/>
                <a:cs typeface="+mn-cs"/>
              </a:rPr>
              <a:t>Эксплуатация</a:t>
            </a:r>
          </a:p>
        </p:txBody>
      </p:sp>
      <p:graphicFrame>
        <p:nvGraphicFramePr>
          <p:cNvPr id="26" name="Схема 25">
            <a:extLst>
              <a:ext uri="{FF2B5EF4-FFF2-40B4-BE49-F238E27FC236}">
                <a16:creationId xmlns:a16="http://schemas.microsoft.com/office/drawing/2014/main" id="{DEE97D53-81C9-3967-8866-74D8C27C2F8E}"/>
              </a:ext>
            </a:extLst>
          </p:cNvPr>
          <p:cNvGraphicFramePr/>
          <p:nvPr/>
        </p:nvGraphicFramePr>
        <p:xfrm>
          <a:off x="435935" y="1802359"/>
          <a:ext cx="11334307" cy="309989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E4C6B146-8A69-A7D4-6714-496990E940FB}"/>
              </a:ext>
            </a:extLst>
          </p:cNvPr>
          <p:cNvSpPr txBox="1"/>
          <p:nvPr/>
        </p:nvSpPr>
        <p:spPr>
          <a:xfrm>
            <a:off x="611575" y="5772098"/>
            <a:ext cx="248801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Прогнозные ресурсы</a:t>
            </a:r>
            <a:b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</a:b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P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1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, P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2</a:t>
            </a:r>
            <a:endParaRPr kumimoji="0" lang="ru-RU" sz="1600" b="0" i="0" u="none" strike="noStrike" kern="1200" cap="none" spc="0" normalizeH="0" baseline="-25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0D833B5-8EEB-2F01-D3A2-E5CF9685FC33}"/>
              </a:ext>
            </a:extLst>
          </p:cNvPr>
          <p:cNvSpPr txBox="1"/>
          <p:nvPr/>
        </p:nvSpPr>
        <p:spPr>
          <a:xfrm>
            <a:off x="3250093" y="5386587"/>
            <a:ext cx="272105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Принципиальные технологические схемы</a:t>
            </a:r>
            <a:b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</a:b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/>
            </a:r>
            <a:b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</a:b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ТЭО временных кондиций</a:t>
            </a:r>
            <a:b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</a:b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Запасы С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1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, 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С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2</a:t>
            </a:r>
            <a:endParaRPr kumimoji="0" lang="ru-RU" sz="1600" b="0" i="0" u="none" strike="noStrike" kern="1200" cap="none" spc="0" normalizeH="0" baseline="-25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BD127F5-85D6-2BFB-726D-72F062A808A6}"/>
              </a:ext>
            </a:extLst>
          </p:cNvPr>
          <p:cNvSpPr txBox="1"/>
          <p:nvPr/>
        </p:nvSpPr>
        <p:spPr>
          <a:xfrm>
            <a:off x="6220854" y="5402767"/>
            <a:ext cx="284871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Технологические регламенты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/>
            </a:r>
            <a:b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</a:b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ТЭО постоянных кондиций</a:t>
            </a:r>
            <a:b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</a:b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Запасы С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1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, B</a:t>
            </a:r>
            <a:endParaRPr kumimoji="0" lang="ru-RU" sz="1600" b="0" i="0" u="none" strike="noStrike" kern="1200" cap="none" spc="0" normalizeH="0" baseline="-25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013322D-2E2C-EEA0-7A86-F0FB550A3D1D}"/>
              </a:ext>
            </a:extLst>
          </p:cNvPr>
          <p:cNvSpPr txBox="1"/>
          <p:nvPr/>
        </p:nvSpPr>
        <p:spPr>
          <a:xfrm>
            <a:off x="9550301" y="5755918"/>
            <a:ext cx="20599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Проектирование производств</a:t>
            </a:r>
            <a:endParaRPr kumimoji="0" lang="ru-RU" sz="1600" b="0" i="0" u="none" strike="noStrike" kern="1200" cap="none" spc="0" normalizeH="0" baseline="-25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0" name="Заголовок 2">
            <a:extLst>
              <a:ext uri="{FF2B5EF4-FFF2-40B4-BE49-F238E27FC236}">
                <a16:creationId xmlns:a16="http://schemas.microsoft.com/office/drawing/2014/main" id="{16B4747E-EDB6-80E7-E5D0-FD0A5FC3D08D}"/>
              </a:ext>
            </a:extLst>
          </p:cNvPr>
          <p:cNvSpPr txBox="1">
            <a:spLocks/>
          </p:cNvSpPr>
          <p:nvPr/>
        </p:nvSpPr>
        <p:spPr>
          <a:xfrm>
            <a:off x="0" y="176033"/>
            <a:ext cx="12192000" cy="873759"/>
          </a:xfrm>
          <a:prstGeom prst="rect">
            <a:avLst/>
          </a:prstGeom>
        </p:spPr>
        <p:txBody>
          <a:bodyPr/>
          <a:lstStyle>
            <a:lvl1pPr marL="26670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tabLst/>
              <a:defRPr sz="2000" kern="12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26670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0" i="0" u="none" strike="noStrike" kern="1200" cap="all" spc="20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Medium" panose="020B0603020102020204"/>
                <a:ea typeface="+mj-ea"/>
                <a:cs typeface="+mj-cs"/>
              </a:rPr>
              <a:t>Стадии технологических испытаний</a:t>
            </a:r>
          </a:p>
        </p:txBody>
      </p:sp>
      <p:cxnSp>
        <p:nvCxnSpPr>
          <p:cNvPr id="21" name="Прямая соединительная линия 20">
            <a:extLst>
              <a:ext uri="{FF2B5EF4-FFF2-40B4-BE49-F238E27FC236}">
                <a16:creationId xmlns:a16="http://schemas.microsoft.com/office/drawing/2014/main" id="{58654E54-5717-1915-351D-BC554918AEA7}"/>
              </a:ext>
            </a:extLst>
          </p:cNvPr>
          <p:cNvCxnSpPr>
            <a:cxnSpLocks/>
          </p:cNvCxnSpPr>
          <p:nvPr/>
        </p:nvCxnSpPr>
        <p:spPr>
          <a:xfrm>
            <a:off x="0" y="819450"/>
            <a:ext cx="10620000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9BF181B-3435-CA20-871B-3453EA8A31D1}"/>
              </a:ext>
            </a:extLst>
          </p:cNvPr>
          <p:cNvSpPr txBox="1"/>
          <p:nvPr/>
        </p:nvSpPr>
        <p:spPr>
          <a:xfrm>
            <a:off x="2191857" y="890490"/>
            <a:ext cx="574497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srgbClr val="0067B2"/>
                </a:solidFill>
                <a:effectLst/>
                <a:uLnTx/>
                <a:uFillTx/>
                <a:latin typeface="Franklin Gothic Heavy" panose="020B0903020102020204" pitchFamily="34" charset="0"/>
                <a:ea typeface="+mn-ea"/>
                <a:cs typeface="+mn-cs"/>
              </a:rPr>
              <a:t>Роснедра – Геотехнологический центр ВИМС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B8E86AA3-5EE3-27C6-B06B-4968719C1757}"/>
              </a:ext>
            </a:extLst>
          </p:cNvPr>
          <p:cNvSpPr txBox="1"/>
          <p:nvPr/>
        </p:nvSpPr>
        <p:spPr>
          <a:xfrm>
            <a:off x="9259612" y="898521"/>
            <a:ext cx="263540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srgbClr val="4E96D9"/>
                </a:solidFill>
                <a:effectLst/>
                <a:uLnTx/>
                <a:uFillTx/>
                <a:latin typeface="Franklin Gothic Heavy" panose="020B0903020102020204" pitchFamily="34" charset="0"/>
                <a:ea typeface="+mn-ea"/>
                <a:cs typeface="+mn-cs"/>
              </a:rPr>
              <a:t>Недропользователи</a:t>
            </a:r>
          </a:p>
        </p:txBody>
      </p:sp>
      <p:sp>
        <p:nvSpPr>
          <p:cNvPr id="28" name="Прямоугольник 27">
            <a:extLst>
              <a:ext uri="{FF2B5EF4-FFF2-40B4-BE49-F238E27FC236}">
                <a16:creationId xmlns:a16="http://schemas.microsoft.com/office/drawing/2014/main" id="{31B63E17-951C-7EF7-F34C-D9682D49ACEB}"/>
              </a:ext>
            </a:extLst>
          </p:cNvPr>
          <p:cNvSpPr/>
          <p:nvPr/>
        </p:nvSpPr>
        <p:spPr>
          <a:xfrm>
            <a:off x="0" y="4910077"/>
            <a:ext cx="12192000" cy="377688"/>
          </a:xfrm>
          <a:prstGeom prst="rect">
            <a:avLst/>
          </a:prstGeom>
          <a:solidFill>
            <a:schemeClr val="tx2">
              <a:lumMod val="20000"/>
              <a:lumOff val="8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0" i="0" u="none" strike="noStrike" kern="1200" cap="none" spc="100" normalizeH="0" baseline="0" noProof="0" dirty="0">
                <a:ln>
                  <a:noFill/>
                </a:ln>
                <a:solidFill>
                  <a:srgbClr val="0067B2"/>
                </a:solidFill>
                <a:effectLst/>
                <a:uLnTx/>
                <a:uFillTx/>
                <a:latin typeface="Franklin Gothic Demi Cond" panose="020B0706030402020204" pitchFamily="34" charset="0"/>
                <a:ea typeface="+mn-ea"/>
                <a:cs typeface="+mn-cs"/>
              </a:rPr>
              <a:t>РЕЗУЛЬТАТЫ</a:t>
            </a:r>
          </a:p>
        </p:txBody>
      </p:sp>
      <p:cxnSp>
        <p:nvCxnSpPr>
          <p:cNvPr id="4" name="Прямая соединительная линия 3">
            <a:extLst>
              <a:ext uri="{FF2B5EF4-FFF2-40B4-BE49-F238E27FC236}">
                <a16:creationId xmlns:a16="http://schemas.microsoft.com/office/drawing/2014/main" id="{587F690A-577D-CB25-2089-AC2CB5F5DE8B}"/>
              </a:ext>
            </a:extLst>
          </p:cNvPr>
          <p:cNvCxnSpPr/>
          <p:nvPr/>
        </p:nvCxnSpPr>
        <p:spPr>
          <a:xfrm>
            <a:off x="8968508" y="988291"/>
            <a:ext cx="0" cy="5624945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" name="Рисунок 18" descr="Изображение выглядит как текст&#10;&#10;Автоматически созданное описание">
            <a:extLst>
              <a:ext uri="{FF2B5EF4-FFF2-40B4-BE49-F238E27FC236}">
                <a16:creationId xmlns:a16="http://schemas.microsoft.com/office/drawing/2014/main" id="{9A772199-006F-E42A-67A1-2C7ED6A9E7DA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9618" y="204855"/>
            <a:ext cx="1268222" cy="320540"/>
          </a:xfrm>
          <a:prstGeom prst="rect">
            <a:avLst/>
          </a:prstGeom>
        </p:spPr>
      </p:pic>
      <p:sp>
        <p:nvSpPr>
          <p:cNvPr id="24" name="Slide Number Placeholder 4">
            <a:extLst>
              <a:ext uri="{FF2B5EF4-FFF2-40B4-BE49-F238E27FC236}">
                <a16:creationId xmlns:a16="http://schemas.microsoft.com/office/drawing/2014/main" id="{A86F7E32-8E4C-0646-B614-A2CEDC2A1C13}"/>
              </a:ext>
            </a:extLst>
          </p:cNvPr>
          <p:cNvSpPr txBox="1">
            <a:spLocks/>
          </p:cNvSpPr>
          <p:nvPr/>
        </p:nvSpPr>
        <p:spPr>
          <a:xfrm>
            <a:off x="11574684" y="6480313"/>
            <a:ext cx="617316" cy="377687"/>
          </a:xfrm>
          <a:prstGeom prst="rect">
            <a:avLst/>
          </a:prstGeom>
          <a:gradFill>
            <a:gsLst>
              <a:gs pos="100000">
                <a:srgbClr val="F1F5F6">
                  <a:alpha val="0"/>
                </a:srgbClr>
              </a:gs>
              <a:gs pos="66000">
                <a:srgbClr val="F1F5F6">
                  <a:alpha val="58029"/>
                </a:srgbClr>
              </a:gs>
              <a:gs pos="21000">
                <a:srgbClr val="F1F5F6"/>
              </a:gs>
            </a:gsLst>
            <a:lin ang="10800000" scaled="0"/>
          </a:gradFill>
          <a:ln w="19050" cap="sq">
            <a:noFill/>
            <a:miter lim="800000"/>
          </a:ln>
        </p:spPr>
        <p:txBody>
          <a:bodyPr vert="horz" lIns="182880" tIns="182880" rIns="182880" bIns="182880" rtlCol="0" anchor="ctr">
            <a:noAutofit/>
          </a:bodyPr>
          <a:lstStyle>
            <a:defPPr>
              <a:defRPr lang="en-US"/>
            </a:defPPr>
            <a:lvl1pPr marL="266700" indent="0" defTabSz="914400">
              <a:lnSpc>
                <a:spcPct val="90000"/>
              </a:lnSpc>
              <a:spcBef>
                <a:spcPct val="0"/>
              </a:spcBef>
              <a:buNone/>
              <a:tabLst/>
              <a:defRPr sz="20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algn="r"/>
            <a:r>
              <a:rPr lang="ru-RU" sz="1100" dirty="0"/>
              <a:t>14</a:t>
            </a:r>
          </a:p>
        </p:txBody>
      </p:sp>
      <p:cxnSp>
        <p:nvCxnSpPr>
          <p:cNvPr id="25" name="Прямая соединительная линия 24">
            <a:extLst>
              <a:ext uri="{FF2B5EF4-FFF2-40B4-BE49-F238E27FC236}">
                <a16:creationId xmlns:a16="http://schemas.microsoft.com/office/drawing/2014/main" id="{9FD77008-0A00-934A-B040-0A8F103B8FA2}"/>
              </a:ext>
            </a:extLst>
          </p:cNvPr>
          <p:cNvCxnSpPr>
            <a:cxnSpLocks/>
          </p:cNvCxnSpPr>
          <p:nvPr/>
        </p:nvCxnSpPr>
        <p:spPr>
          <a:xfrm>
            <a:off x="11574684" y="6480314"/>
            <a:ext cx="625012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4070287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Заголовок 2">
            <a:extLst>
              <a:ext uri="{FF2B5EF4-FFF2-40B4-BE49-F238E27FC236}">
                <a16:creationId xmlns:a16="http://schemas.microsoft.com/office/drawing/2014/main" id="{16B4747E-EDB6-80E7-E5D0-FD0A5FC3D08D}"/>
              </a:ext>
            </a:extLst>
          </p:cNvPr>
          <p:cNvSpPr txBox="1">
            <a:spLocks/>
          </p:cNvSpPr>
          <p:nvPr/>
        </p:nvSpPr>
        <p:spPr>
          <a:xfrm>
            <a:off x="0" y="176033"/>
            <a:ext cx="12192000" cy="873759"/>
          </a:xfrm>
          <a:prstGeom prst="rect">
            <a:avLst/>
          </a:prstGeom>
        </p:spPr>
        <p:txBody>
          <a:bodyPr/>
          <a:lstStyle>
            <a:lvl1pPr marL="26670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tabLst/>
              <a:defRPr sz="2000" kern="12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26670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0" i="0" u="none" strike="noStrike" kern="1200" cap="all" spc="20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Medium" panose="020B0603020102020204"/>
                <a:ea typeface="+mj-ea"/>
                <a:cs typeface="+mj-cs"/>
              </a:rPr>
              <a:t>Экосистема геотехцентра</a:t>
            </a:r>
          </a:p>
        </p:txBody>
      </p:sp>
      <p:cxnSp>
        <p:nvCxnSpPr>
          <p:cNvPr id="21" name="Прямая соединительная линия 20">
            <a:extLst>
              <a:ext uri="{FF2B5EF4-FFF2-40B4-BE49-F238E27FC236}">
                <a16:creationId xmlns:a16="http://schemas.microsoft.com/office/drawing/2014/main" id="{58654E54-5717-1915-351D-BC554918AEA7}"/>
              </a:ext>
            </a:extLst>
          </p:cNvPr>
          <p:cNvCxnSpPr>
            <a:cxnSpLocks/>
          </p:cNvCxnSpPr>
          <p:nvPr/>
        </p:nvCxnSpPr>
        <p:spPr>
          <a:xfrm>
            <a:off x="0" y="819450"/>
            <a:ext cx="10620000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19" name="Рисунок 18" descr="Изображение выглядит как текст&#10;&#10;Автоматически созданное описание">
            <a:extLst>
              <a:ext uri="{FF2B5EF4-FFF2-40B4-BE49-F238E27FC236}">
                <a16:creationId xmlns:a16="http://schemas.microsoft.com/office/drawing/2014/main" id="{9A772199-006F-E42A-67A1-2C7ED6A9E7DA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9618" y="204855"/>
            <a:ext cx="1268222" cy="320540"/>
          </a:xfrm>
          <a:prstGeom prst="rect">
            <a:avLst/>
          </a:prstGeom>
        </p:spPr>
      </p:pic>
      <p:sp>
        <p:nvSpPr>
          <p:cNvPr id="24" name="Slide Number Placeholder 4">
            <a:extLst>
              <a:ext uri="{FF2B5EF4-FFF2-40B4-BE49-F238E27FC236}">
                <a16:creationId xmlns:a16="http://schemas.microsoft.com/office/drawing/2014/main" id="{A86F7E32-8E4C-0646-B614-A2CEDC2A1C13}"/>
              </a:ext>
            </a:extLst>
          </p:cNvPr>
          <p:cNvSpPr txBox="1">
            <a:spLocks/>
          </p:cNvSpPr>
          <p:nvPr/>
        </p:nvSpPr>
        <p:spPr>
          <a:xfrm>
            <a:off x="11574684" y="6480313"/>
            <a:ext cx="617316" cy="377687"/>
          </a:xfrm>
          <a:prstGeom prst="rect">
            <a:avLst/>
          </a:prstGeom>
          <a:gradFill>
            <a:gsLst>
              <a:gs pos="100000">
                <a:srgbClr val="F1F5F6">
                  <a:alpha val="0"/>
                </a:srgbClr>
              </a:gs>
              <a:gs pos="66000">
                <a:srgbClr val="F1F5F6">
                  <a:alpha val="58029"/>
                </a:srgbClr>
              </a:gs>
              <a:gs pos="21000">
                <a:srgbClr val="F1F5F6"/>
              </a:gs>
            </a:gsLst>
            <a:lin ang="10800000" scaled="0"/>
          </a:gradFill>
          <a:ln w="19050" cap="sq">
            <a:noFill/>
            <a:miter lim="800000"/>
          </a:ln>
        </p:spPr>
        <p:txBody>
          <a:bodyPr vert="horz" lIns="182880" tIns="182880" rIns="182880" bIns="182880" rtlCol="0" anchor="ctr">
            <a:noAutofit/>
          </a:bodyPr>
          <a:lstStyle>
            <a:defPPr>
              <a:defRPr lang="en-US"/>
            </a:defPPr>
            <a:lvl1pPr marL="266700" indent="0" defTabSz="914400">
              <a:lnSpc>
                <a:spcPct val="90000"/>
              </a:lnSpc>
              <a:spcBef>
                <a:spcPct val="0"/>
              </a:spcBef>
              <a:buNone/>
              <a:tabLst/>
              <a:defRPr sz="20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algn="r"/>
            <a:r>
              <a:rPr lang="ru-RU" sz="1100" dirty="0"/>
              <a:t>14</a:t>
            </a:r>
          </a:p>
        </p:txBody>
      </p:sp>
      <p:cxnSp>
        <p:nvCxnSpPr>
          <p:cNvPr id="25" name="Прямая соединительная линия 24">
            <a:extLst>
              <a:ext uri="{FF2B5EF4-FFF2-40B4-BE49-F238E27FC236}">
                <a16:creationId xmlns:a16="http://schemas.microsoft.com/office/drawing/2014/main" id="{9FD77008-0A00-934A-B040-0A8F103B8FA2}"/>
              </a:ext>
            </a:extLst>
          </p:cNvPr>
          <p:cNvCxnSpPr>
            <a:cxnSpLocks/>
          </p:cNvCxnSpPr>
          <p:nvPr/>
        </p:nvCxnSpPr>
        <p:spPr>
          <a:xfrm>
            <a:off x="11574684" y="6480314"/>
            <a:ext cx="625012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aphicFrame>
        <p:nvGraphicFramePr>
          <p:cNvPr id="3" name="Схема 2">
            <a:extLst>
              <a:ext uri="{FF2B5EF4-FFF2-40B4-BE49-F238E27FC236}">
                <a16:creationId xmlns:a16="http://schemas.microsoft.com/office/drawing/2014/main" id="{8BE91245-6FEB-4B5F-9DCB-591C648D72B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08206311"/>
              </p:ext>
            </p:extLst>
          </p:nvPr>
        </p:nvGraphicFramePr>
        <p:xfrm>
          <a:off x="1782191" y="735677"/>
          <a:ext cx="8627618" cy="593347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DE85476B-EFF9-4208-90EF-1652B2223CB4}"/>
              </a:ext>
            </a:extLst>
          </p:cNvPr>
          <p:cNvSpPr txBox="1"/>
          <p:nvPr/>
        </p:nvSpPr>
        <p:spPr>
          <a:xfrm>
            <a:off x="6545575" y="5807717"/>
            <a:ext cx="12780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200" dirty="0">
                <a:solidFill>
                  <a:schemeClr val="bg1"/>
                </a:solidFill>
              </a:rPr>
              <a:t>Экономический </a:t>
            </a:r>
          </a:p>
          <a:p>
            <a:pPr algn="ctr"/>
            <a:r>
              <a:rPr lang="ru-RU" sz="1200" dirty="0">
                <a:solidFill>
                  <a:schemeClr val="bg1"/>
                </a:solidFill>
              </a:rPr>
              <a:t>анализ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1EFE371-F458-40D2-B111-569BCCDD4FE6}"/>
              </a:ext>
            </a:extLst>
          </p:cNvPr>
          <p:cNvSpPr txBox="1"/>
          <p:nvPr/>
        </p:nvSpPr>
        <p:spPr>
          <a:xfrm>
            <a:off x="7779908" y="4026568"/>
            <a:ext cx="141474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200" dirty="0" smtClean="0">
                <a:solidFill>
                  <a:schemeClr val="bg1"/>
                </a:solidFill>
              </a:rPr>
              <a:t>Стандартизация и </a:t>
            </a:r>
            <a:br>
              <a:rPr lang="ru-RU" sz="1200" dirty="0" smtClean="0">
                <a:solidFill>
                  <a:schemeClr val="bg1"/>
                </a:solidFill>
              </a:rPr>
            </a:br>
            <a:r>
              <a:rPr lang="ru-RU" sz="1200" dirty="0" smtClean="0">
                <a:solidFill>
                  <a:schemeClr val="bg1"/>
                </a:solidFill>
              </a:rPr>
              <a:t>метрологическое </a:t>
            </a:r>
            <a:endParaRPr lang="ru-RU" sz="1200" dirty="0">
              <a:solidFill>
                <a:schemeClr val="bg1"/>
              </a:solidFill>
            </a:endParaRPr>
          </a:p>
          <a:p>
            <a:pPr algn="ctr"/>
            <a:r>
              <a:rPr lang="ru-RU" sz="1200" dirty="0">
                <a:solidFill>
                  <a:schemeClr val="bg1"/>
                </a:solidFill>
              </a:rPr>
              <a:t>обеспечение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0AEA64D-7718-400F-9128-F39401CEC3DE}"/>
              </a:ext>
            </a:extLst>
          </p:cNvPr>
          <p:cNvSpPr txBox="1"/>
          <p:nvPr/>
        </p:nvSpPr>
        <p:spPr>
          <a:xfrm>
            <a:off x="5427387" y="1147771"/>
            <a:ext cx="13372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200" dirty="0">
                <a:solidFill>
                  <a:schemeClr val="bg1"/>
                </a:solidFill>
              </a:rPr>
              <a:t>Технологическая </a:t>
            </a:r>
          </a:p>
          <a:p>
            <a:pPr algn="ctr"/>
            <a:r>
              <a:rPr lang="ru-RU" sz="1200" dirty="0">
                <a:solidFill>
                  <a:schemeClr val="bg1"/>
                </a:solidFill>
              </a:rPr>
              <a:t>минералогия</a:t>
            </a:r>
          </a:p>
        </p:txBody>
      </p:sp>
    </p:spTree>
    <p:extLst>
      <p:ext uri="{BB962C8B-B14F-4D97-AF65-F5344CB8AC3E}">
        <p14:creationId xmlns:p14="http://schemas.microsoft.com/office/powerpoint/2010/main" val="24295123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Заголовок 2">
            <a:extLst>
              <a:ext uri="{FF2B5EF4-FFF2-40B4-BE49-F238E27FC236}">
                <a16:creationId xmlns:a16="http://schemas.microsoft.com/office/drawing/2014/main" id="{16B4747E-EDB6-80E7-E5D0-FD0A5FC3D08D}"/>
              </a:ext>
            </a:extLst>
          </p:cNvPr>
          <p:cNvSpPr txBox="1">
            <a:spLocks/>
          </p:cNvSpPr>
          <p:nvPr/>
        </p:nvSpPr>
        <p:spPr>
          <a:xfrm>
            <a:off x="0" y="176033"/>
            <a:ext cx="12192000" cy="873759"/>
          </a:xfrm>
          <a:prstGeom prst="rect">
            <a:avLst/>
          </a:prstGeom>
        </p:spPr>
        <p:txBody>
          <a:bodyPr/>
          <a:lstStyle>
            <a:lvl1pPr marL="26670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tabLst/>
              <a:defRPr sz="2000" kern="12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26670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0" i="0" u="none" strike="noStrike" kern="1200" cap="all" spc="20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Medium" panose="020B0603020102020204"/>
                <a:ea typeface="+mj-ea"/>
                <a:cs typeface="+mj-cs"/>
              </a:rPr>
              <a:t>Концепция создания геотехцентра</a:t>
            </a:r>
          </a:p>
        </p:txBody>
      </p:sp>
      <p:cxnSp>
        <p:nvCxnSpPr>
          <p:cNvPr id="21" name="Прямая соединительная линия 20">
            <a:extLst>
              <a:ext uri="{FF2B5EF4-FFF2-40B4-BE49-F238E27FC236}">
                <a16:creationId xmlns:a16="http://schemas.microsoft.com/office/drawing/2014/main" id="{58654E54-5717-1915-351D-BC554918AEA7}"/>
              </a:ext>
            </a:extLst>
          </p:cNvPr>
          <p:cNvCxnSpPr>
            <a:cxnSpLocks/>
          </p:cNvCxnSpPr>
          <p:nvPr/>
        </p:nvCxnSpPr>
        <p:spPr>
          <a:xfrm>
            <a:off x="0" y="819450"/>
            <a:ext cx="10620000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19" name="Рисунок 18" descr="Изображение выглядит как текст&#10;&#10;Автоматически созданное описание">
            <a:extLst>
              <a:ext uri="{FF2B5EF4-FFF2-40B4-BE49-F238E27FC236}">
                <a16:creationId xmlns:a16="http://schemas.microsoft.com/office/drawing/2014/main" id="{9A772199-006F-E42A-67A1-2C7ED6A9E7DA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9618" y="204855"/>
            <a:ext cx="1268222" cy="320540"/>
          </a:xfrm>
          <a:prstGeom prst="rect">
            <a:avLst/>
          </a:prstGeom>
        </p:spPr>
      </p:pic>
      <p:sp>
        <p:nvSpPr>
          <p:cNvPr id="24" name="Slide Number Placeholder 4">
            <a:extLst>
              <a:ext uri="{FF2B5EF4-FFF2-40B4-BE49-F238E27FC236}">
                <a16:creationId xmlns:a16="http://schemas.microsoft.com/office/drawing/2014/main" id="{A86F7E32-8E4C-0646-B614-A2CEDC2A1C13}"/>
              </a:ext>
            </a:extLst>
          </p:cNvPr>
          <p:cNvSpPr txBox="1">
            <a:spLocks/>
          </p:cNvSpPr>
          <p:nvPr/>
        </p:nvSpPr>
        <p:spPr>
          <a:xfrm>
            <a:off x="11574684" y="6480313"/>
            <a:ext cx="617316" cy="377687"/>
          </a:xfrm>
          <a:prstGeom prst="rect">
            <a:avLst/>
          </a:prstGeom>
          <a:gradFill>
            <a:gsLst>
              <a:gs pos="100000">
                <a:srgbClr val="F1F5F6">
                  <a:alpha val="0"/>
                </a:srgbClr>
              </a:gs>
              <a:gs pos="66000">
                <a:srgbClr val="F1F5F6">
                  <a:alpha val="58029"/>
                </a:srgbClr>
              </a:gs>
              <a:gs pos="21000">
                <a:srgbClr val="F1F5F6"/>
              </a:gs>
            </a:gsLst>
            <a:lin ang="10800000" scaled="0"/>
          </a:gradFill>
          <a:ln w="19050" cap="sq">
            <a:noFill/>
            <a:miter lim="800000"/>
          </a:ln>
        </p:spPr>
        <p:txBody>
          <a:bodyPr vert="horz" lIns="182880" tIns="182880" rIns="182880" bIns="182880" rtlCol="0" anchor="ctr">
            <a:noAutofit/>
          </a:bodyPr>
          <a:lstStyle>
            <a:defPPr>
              <a:defRPr lang="en-US"/>
            </a:defPPr>
            <a:lvl1pPr marL="266700" indent="0" defTabSz="914400">
              <a:lnSpc>
                <a:spcPct val="90000"/>
              </a:lnSpc>
              <a:spcBef>
                <a:spcPct val="0"/>
              </a:spcBef>
              <a:buNone/>
              <a:tabLst/>
              <a:defRPr sz="20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algn="r"/>
            <a:r>
              <a:rPr lang="ru-RU" sz="1100" dirty="0"/>
              <a:t>14</a:t>
            </a:r>
          </a:p>
        </p:txBody>
      </p:sp>
      <p:cxnSp>
        <p:nvCxnSpPr>
          <p:cNvPr id="25" name="Прямая соединительная линия 24">
            <a:extLst>
              <a:ext uri="{FF2B5EF4-FFF2-40B4-BE49-F238E27FC236}">
                <a16:creationId xmlns:a16="http://schemas.microsoft.com/office/drawing/2014/main" id="{9FD77008-0A00-934A-B040-0A8F103B8FA2}"/>
              </a:ext>
            </a:extLst>
          </p:cNvPr>
          <p:cNvCxnSpPr>
            <a:cxnSpLocks/>
          </p:cNvCxnSpPr>
          <p:nvPr/>
        </p:nvCxnSpPr>
        <p:spPr>
          <a:xfrm>
            <a:off x="11574684" y="6480314"/>
            <a:ext cx="625012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DE85476B-EFF9-4208-90EF-1652B2223CB4}"/>
              </a:ext>
            </a:extLst>
          </p:cNvPr>
          <p:cNvSpPr txBox="1"/>
          <p:nvPr/>
        </p:nvSpPr>
        <p:spPr>
          <a:xfrm>
            <a:off x="6545575" y="5807717"/>
            <a:ext cx="12780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200" dirty="0">
                <a:solidFill>
                  <a:schemeClr val="bg1"/>
                </a:solidFill>
              </a:rPr>
              <a:t>Экономический </a:t>
            </a:r>
          </a:p>
          <a:p>
            <a:pPr algn="ctr"/>
            <a:r>
              <a:rPr lang="ru-RU" sz="1200" dirty="0">
                <a:solidFill>
                  <a:schemeClr val="bg1"/>
                </a:solidFill>
              </a:rPr>
              <a:t>анализ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1EFE371-F458-40D2-B111-569BCCDD4FE6}"/>
              </a:ext>
            </a:extLst>
          </p:cNvPr>
          <p:cNvSpPr txBox="1"/>
          <p:nvPr/>
        </p:nvSpPr>
        <p:spPr>
          <a:xfrm>
            <a:off x="7823617" y="4111347"/>
            <a:ext cx="13878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200" dirty="0">
                <a:solidFill>
                  <a:schemeClr val="bg1"/>
                </a:solidFill>
              </a:rPr>
              <a:t>Метрологическое </a:t>
            </a:r>
          </a:p>
          <a:p>
            <a:pPr algn="ctr"/>
            <a:r>
              <a:rPr lang="ru-RU" sz="1200" dirty="0">
                <a:solidFill>
                  <a:schemeClr val="bg1"/>
                </a:solidFill>
              </a:rPr>
              <a:t>обеспечение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0AEA64D-7718-400F-9128-F39401CEC3DE}"/>
              </a:ext>
            </a:extLst>
          </p:cNvPr>
          <p:cNvSpPr txBox="1"/>
          <p:nvPr/>
        </p:nvSpPr>
        <p:spPr>
          <a:xfrm>
            <a:off x="5427387" y="1147771"/>
            <a:ext cx="13372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200" dirty="0">
                <a:solidFill>
                  <a:schemeClr val="bg1"/>
                </a:solidFill>
              </a:rPr>
              <a:t>Технологическая </a:t>
            </a:r>
          </a:p>
          <a:p>
            <a:pPr algn="ctr"/>
            <a:r>
              <a:rPr lang="ru-RU" sz="1200" dirty="0">
                <a:solidFill>
                  <a:schemeClr val="bg1"/>
                </a:solidFill>
              </a:rPr>
              <a:t>минералогия</a:t>
            </a:r>
          </a:p>
        </p:txBody>
      </p:sp>
      <p:sp>
        <p:nvSpPr>
          <p:cNvPr id="11" name="Скругленный прямоугольник 16">
            <a:extLst>
              <a:ext uri="{FF2B5EF4-FFF2-40B4-BE49-F238E27FC236}">
                <a16:creationId xmlns:a16="http://schemas.microsoft.com/office/drawing/2014/main" id="{F5E77CDA-B025-4CA7-907B-46E16C0094C8}"/>
              </a:ext>
            </a:extLst>
          </p:cNvPr>
          <p:cNvSpPr/>
          <p:nvPr/>
        </p:nvSpPr>
        <p:spPr>
          <a:xfrm>
            <a:off x="7320368" y="1930773"/>
            <a:ext cx="4871629" cy="42811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ru-RU" sz="1000"/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4CD24BFF-4E2F-444B-A863-4039881E24B3}"/>
              </a:ext>
            </a:extLst>
          </p:cNvPr>
          <p:cNvSpPr/>
          <p:nvPr/>
        </p:nvSpPr>
        <p:spPr>
          <a:xfrm>
            <a:off x="7406494" y="2013392"/>
            <a:ext cx="2896944" cy="307777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>
              <a:lnSpc>
                <a:spcPts val="1200"/>
              </a:lnSpc>
            </a:pPr>
            <a:r>
              <a:rPr lang="ru-RU" sz="1300" dirty="0">
                <a:ea typeface="Roboto Condensed" panose="02000000000000000000" pitchFamily="2" charset="0"/>
                <a:cs typeface="Calibri" panose="020F0502020204030204" pitchFamily="34" charset="0"/>
              </a:rPr>
              <a:t>Рудоподготовка: дробление, измельчение, классификация</a:t>
            </a:r>
          </a:p>
        </p:txBody>
      </p:sp>
      <p:grpSp>
        <p:nvGrpSpPr>
          <p:cNvPr id="13" name="Группа 12">
            <a:extLst>
              <a:ext uri="{FF2B5EF4-FFF2-40B4-BE49-F238E27FC236}">
                <a16:creationId xmlns:a16="http://schemas.microsoft.com/office/drawing/2014/main" id="{1EA13FFA-0CA9-4333-B6DB-CE48E35F5F63}"/>
              </a:ext>
            </a:extLst>
          </p:cNvPr>
          <p:cNvGrpSpPr/>
          <p:nvPr/>
        </p:nvGrpSpPr>
        <p:grpSpPr>
          <a:xfrm flipH="1">
            <a:off x="6822490" y="2108493"/>
            <a:ext cx="481189" cy="170655"/>
            <a:chOff x="3006130" y="2511269"/>
            <a:chExt cx="680387" cy="471802"/>
          </a:xfrm>
        </p:grpSpPr>
        <p:cxnSp>
          <p:nvCxnSpPr>
            <p:cNvPr id="14" name="Прямая соединительная линия 13">
              <a:extLst>
                <a:ext uri="{FF2B5EF4-FFF2-40B4-BE49-F238E27FC236}">
                  <a16:creationId xmlns:a16="http://schemas.microsoft.com/office/drawing/2014/main" id="{D283F229-17EE-4893-93BA-71726D28583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291954" y="2511269"/>
              <a:ext cx="394563" cy="471802"/>
            </a:xfrm>
            <a:prstGeom prst="line">
              <a:avLst/>
            </a:prstGeom>
            <a:ln w="25400" cap="rnd">
              <a:solidFill>
                <a:srgbClr val="0067B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Прямая соединительная линия 14">
              <a:extLst>
                <a:ext uri="{FF2B5EF4-FFF2-40B4-BE49-F238E27FC236}">
                  <a16:creationId xmlns:a16="http://schemas.microsoft.com/office/drawing/2014/main" id="{937709D3-811C-439E-BCAB-CC5672CD468B}"/>
                </a:ext>
              </a:extLst>
            </p:cNvPr>
            <p:cNvCxnSpPr/>
            <p:nvPr/>
          </p:nvCxnSpPr>
          <p:spPr>
            <a:xfrm flipH="1">
              <a:off x="3006130" y="2514600"/>
              <a:ext cx="265217" cy="0"/>
            </a:xfrm>
            <a:prstGeom prst="line">
              <a:avLst/>
            </a:prstGeom>
            <a:ln w="25400" cap="rnd">
              <a:solidFill>
                <a:srgbClr val="0067B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6" name="Прямая соединительная линия 15">
            <a:extLst>
              <a:ext uri="{FF2B5EF4-FFF2-40B4-BE49-F238E27FC236}">
                <a16:creationId xmlns:a16="http://schemas.microsoft.com/office/drawing/2014/main" id="{454EB82E-794B-421B-80ED-AE273F4F1941}"/>
              </a:ext>
            </a:extLst>
          </p:cNvPr>
          <p:cNvCxnSpPr>
            <a:cxnSpLocks/>
          </p:cNvCxnSpPr>
          <p:nvPr/>
        </p:nvCxnSpPr>
        <p:spPr>
          <a:xfrm>
            <a:off x="7316032" y="1930773"/>
            <a:ext cx="0" cy="426574"/>
          </a:xfrm>
          <a:prstGeom prst="line">
            <a:avLst/>
          </a:prstGeom>
          <a:ln w="41275">
            <a:solidFill>
              <a:srgbClr val="0067B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Скругленный прямоугольник 16">
            <a:extLst>
              <a:ext uri="{FF2B5EF4-FFF2-40B4-BE49-F238E27FC236}">
                <a16:creationId xmlns:a16="http://schemas.microsoft.com/office/drawing/2014/main" id="{D1525278-B1D3-4188-A17A-C35FA89A3372}"/>
              </a:ext>
            </a:extLst>
          </p:cNvPr>
          <p:cNvSpPr/>
          <p:nvPr/>
        </p:nvSpPr>
        <p:spPr>
          <a:xfrm>
            <a:off x="7823837" y="3215180"/>
            <a:ext cx="4368160" cy="36451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ru-RU" sz="1000" b="1" dirty="0"/>
          </a:p>
        </p:txBody>
      </p:sp>
      <p:cxnSp>
        <p:nvCxnSpPr>
          <p:cNvPr id="18" name="Прямая соединительная линия 17">
            <a:extLst>
              <a:ext uri="{FF2B5EF4-FFF2-40B4-BE49-F238E27FC236}">
                <a16:creationId xmlns:a16="http://schemas.microsoft.com/office/drawing/2014/main" id="{878BDF2C-EF24-4A07-B071-26B222FE0797}"/>
              </a:ext>
            </a:extLst>
          </p:cNvPr>
          <p:cNvCxnSpPr/>
          <p:nvPr/>
        </p:nvCxnSpPr>
        <p:spPr>
          <a:xfrm flipH="1">
            <a:off x="7548564" y="3382307"/>
            <a:ext cx="287421" cy="0"/>
          </a:xfrm>
          <a:prstGeom prst="line">
            <a:avLst/>
          </a:prstGeom>
          <a:ln w="25400">
            <a:solidFill>
              <a:srgbClr val="0067B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Прямая соединительная линия 21">
            <a:extLst>
              <a:ext uri="{FF2B5EF4-FFF2-40B4-BE49-F238E27FC236}">
                <a16:creationId xmlns:a16="http://schemas.microsoft.com/office/drawing/2014/main" id="{BC8724DF-8E5E-4D10-93A9-91C22F974F59}"/>
              </a:ext>
            </a:extLst>
          </p:cNvPr>
          <p:cNvCxnSpPr>
            <a:cxnSpLocks/>
          </p:cNvCxnSpPr>
          <p:nvPr/>
        </p:nvCxnSpPr>
        <p:spPr>
          <a:xfrm>
            <a:off x="7839864" y="3215180"/>
            <a:ext cx="0" cy="364510"/>
          </a:xfrm>
          <a:prstGeom prst="line">
            <a:avLst/>
          </a:prstGeom>
          <a:ln w="41275">
            <a:solidFill>
              <a:srgbClr val="0067B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Прямоугольник 22">
            <a:extLst>
              <a:ext uri="{FF2B5EF4-FFF2-40B4-BE49-F238E27FC236}">
                <a16:creationId xmlns:a16="http://schemas.microsoft.com/office/drawing/2014/main" id="{5FD09717-1816-4A3C-A76B-ACA619164D31}"/>
              </a:ext>
            </a:extLst>
          </p:cNvPr>
          <p:cNvSpPr/>
          <p:nvPr/>
        </p:nvSpPr>
        <p:spPr>
          <a:xfrm>
            <a:off x="7924155" y="3307687"/>
            <a:ext cx="1794163" cy="180049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90000"/>
              </a:lnSpc>
            </a:pPr>
            <a:r>
              <a:rPr lang="ru-RU" sz="1300" dirty="0">
                <a:ea typeface="Roboto Condensed" panose="02000000000000000000" pitchFamily="2" charset="0"/>
                <a:cs typeface="Calibri" panose="020F0502020204030204" pitchFamily="34" charset="0"/>
              </a:rPr>
              <a:t>Гравитационные методы</a:t>
            </a:r>
          </a:p>
        </p:txBody>
      </p:sp>
      <p:sp>
        <p:nvSpPr>
          <p:cNvPr id="26" name="Скругленный прямоугольник 16">
            <a:extLst>
              <a:ext uri="{FF2B5EF4-FFF2-40B4-BE49-F238E27FC236}">
                <a16:creationId xmlns:a16="http://schemas.microsoft.com/office/drawing/2014/main" id="{3BC7003D-36E4-4DFB-98A8-98654CCBE085}"/>
              </a:ext>
            </a:extLst>
          </p:cNvPr>
          <p:cNvSpPr/>
          <p:nvPr/>
        </p:nvSpPr>
        <p:spPr>
          <a:xfrm>
            <a:off x="1" y="3659614"/>
            <a:ext cx="4386672" cy="386364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ru-RU" sz="1000" b="1" dirty="0"/>
          </a:p>
        </p:txBody>
      </p:sp>
      <p:sp>
        <p:nvSpPr>
          <p:cNvPr id="28" name="Прямоугольник 27">
            <a:extLst>
              <a:ext uri="{FF2B5EF4-FFF2-40B4-BE49-F238E27FC236}">
                <a16:creationId xmlns:a16="http://schemas.microsoft.com/office/drawing/2014/main" id="{8D9377F3-0563-46B7-8117-D7E3E6A592EA}"/>
              </a:ext>
            </a:extLst>
          </p:cNvPr>
          <p:cNvSpPr/>
          <p:nvPr/>
        </p:nvSpPr>
        <p:spPr>
          <a:xfrm>
            <a:off x="1813786" y="3680520"/>
            <a:ext cx="2488069" cy="360099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90000"/>
              </a:lnSpc>
            </a:pPr>
            <a:r>
              <a:rPr lang="ru-RU" sz="1300" dirty="0">
                <a:ea typeface="Roboto Condensed" panose="02000000000000000000" pitchFamily="2" charset="0"/>
                <a:cs typeface="Calibri" panose="020F0502020204030204" pitchFamily="34" charset="0"/>
              </a:rPr>
              <a:t>Пилотные лабораторные технологические испытания </a:t>
            </a:r>
          </a:p>
        </p:txBody>
      </p:sp>
      <p:cxnSp>
        <p:nvCxnSpPr>
          <p:cNvPr id="30" name="Прямая соединительная линия 29">
            <a:extLst>
              <a:ext uri="{FF2B5EF4-FFF2-40B4-BE49-F238E27FC236}">
                <a16:creationId xmlns:a16="http://schemas.microsoft.com/office/drawing/2014/main" id="{0A90AD0E-8601-4C8D-B342-3C37E3C51FF6}"/>
              </a:ext>
            </a:extLst>
          </p:cNvPr>
          <p:cNvCxnSpPr/>
          <p:nvPr/>
        </p:nvCxnSpPr>
        <p:spPr>
          <a:xfrm flipH="1">
            <a:off x="4396312" y="3794086"/>
            <a:ext cx="328088" cy="0"/>
          </a:xfrm>
          <a:prstGeom prst="line">
            <a:avLst/>
          </a:prstGeom>
          <a:ln w="25400">
            <a:solidFill>
              <a:srgbClr val="0067B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id="{CB0DD85E-E0D6-4986-A3BD-0356C3269565}"/>
              </a:ext>
            </a:extLst>
          </p:cNvPr>
          <p:cNvCxnSpPr>
            <a:cxnSpLocks/>
          </p:cNvCxnSpPr>
          <p:nvPr/>
        </p:nvCxnSpPr>
        <p:spPr>
          <a:xfrm>
            <a:off x="4391323" y="3650087"/>
            <a:ext cx="0" cy="385458"/>
          </a:xfrm>
          <a:prstGeom prst="line">
            <a:avLst/>
          </a:prstGeom>
          <a:ln w="41275">
            <a:solidFill>
              <a:srgbClr val="0067B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Скругленный прямоугольник 16">
            <a:extLst>
              <a:ext uri="{FF2B5EF4-FFF2-40B4-BE49-F238E27FC236}">
                <a16:creationId xmlns:a16="http://schemas.microsoft.com/office/drawing/2014/main" id="{2ED197E6-F52E-45A8-8FC8-6663D6CF308E}"/>
              </a:ext>
            </a:extLst>
          </p:cNvPr>
          <p:cNvSpPr/>
          <p:nvPr/>
        </p:nvSpPr>
        <p:spPr>
          <a:xfrm>
            <a:off x="7782177" y="2551652"/>
            <a:ext cx="4409823" cy="439082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ru-RU" sz="1000"/>
          </a:p>
        </p:txBody>
      </p:sp>
      <p:sp>
        <p:nvSpPr>
          <p:cNvPr id="33" name="Прямоугольник 32">
            <a:extLst>
              <a:ext uri="{FF2B5EF4-FFF2-40B4-BE49-F238E27FC236}">
                <a16:creationId xmlns:a16="http://schemas.microsoft.com/office/drawing/2014/main" id="{2A11AD5C-FE2D-4449-9B82-CCF8E8EFC18E}"/>
              </a:ext>
            </a:extLst>
          </p:cNvPr>
          <p:cNvSpPr/>
          <p:nvPr/>
        </p:nvSpPr>
        <p:spPr>
          <a:xfrm>
            <a:off x="7843385" y="2631963"/>
            <a:ext cx="2770085" cy="307777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>
              <a:lnSpc>
                <a:spcPts val="1200"/>
              </a:lnSpc>
            </a:pPr>
            <a:r>
              <a:rPr lang="ru-RU" sz="1300" dirty="0">
                <a:ea typeface="Roboto Condensed" panose="02000000000000000000" pitchFamily="2" charset="0"/>
                <a:cs typeface="Calibri" panose="020F0502020204030204" pitchFamily="34" charset="0"/>
              </a:rPr>
              <a:t>Предварительное крупнокусковое обогащение</a:t>
            </a:r>
          </a:p>
        </p:txBody>
      </p:sp>
      <p:cxnSp>
        <p:nvCxnSpPr>
          <p:cNvPr id="34" name="Прямая соединительная линия 33">
            <a:extLst>
              <a:ext uri="{FF2B5EF4-FFF2-40B4-BE49-F238E27FC236}">
                <a16:creationId xmlns:a16="http://schemas.microsoft.com/office/drawing/2014/main" id="{20A334F2-A7E0-4FAE-A6A9-208D1FBD474D}"/>
              </a:ext>
            </a:extLst>
          </p:cNvPr>
          <p:cNvCxnSpPr>
            <a:cxnSpLocks/>
          </p:cNvCxnSpPr>
          <p:nvPr/>
        </p:nvCxnSpPr>
        <p:spPr>
          <a:xfrm>
            <a:off x="7766967" y="2553048"/>
            <a:ext cx="1306" cy="437686"/>
          </a:xfrm>
          <a:prstGeom prst="line">
            <a:avLst/>
          </a:prstGeom>
          <a:ln w="41275">
            <a:solidFill>
              <a:srgbClr val="0067B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Прямая соединительная линия 34">
            <a:extLst>
              <a:ext uri="{FF2B5EF4-FFF2-40B4-BE49-F238E27FC236}">
                <a16:creationId xmlns:a16="http://schemas.microsoft.com/office/drawing/2014/main" id="{233E23CF-A388-4A62-9656-ABFBBE56B582}"/>
              </a:ext>
            </a:extLst>
          </p:cNvPr>
          <p:cNvCxnSpPr/>
          <p:nvPr/>
        </p:nvCxnSpPr>
        <p:spPr>
          <a:xfrm flipH="1">
            <a:off x="7310439" y="2752611"/>
            <a:ext cx="446341" cy="0"/>
          </a:xfrm>
          <a:prstGeom prst="line">
            <a:avLst/>
          </a:prstGeom>
          <a:ln w="25400">
            <a:solidFill>
              <a:srgbClr val="0067B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Скругленный прямоугольник 23">
            <a:extLst>
              <a:ext uri="{FF2B5EF4-FFF2-40B4-BE49-F238E27FC236}">
                <a16:creationId xmlns:a16="http://schemas.microsoft.com/office/drawing/2014/main" id="{5BA79999-3FFF-483E-A2D3-D51B1F89FD11}"/>
              </a:ext>
            </a:extLst>
          </p:cNvPr>
          <p:cNvSpPr/>
          <p:nvPr/>
        </p:nvSpPr>
        <p:spPr>
          <a:xfrm>
            <a:off x="7823078" y="3804253"/>
            <a:ext cx="4376617" cy="442312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ru-RU" sz="1000"/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9FFB3D74-4643-429D-A08A-2A92F7CC417A}"/>
              </a:ext>
            </a:extLst>
          </p:cNvPr>
          <p:cNvSpPr/>
          <p:nvPr/>
        </p:nvSpPr>
        <p:spPr>
          <a:xfrm>
            <a:off x="7879608" y="3871521"/>
            <a:ext cx="2423827" cy="307777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>
              <a:lnSpc>
                <a:spcPts val="1200"/>
              </a:lnSpc>
            </a:pPr>
            <a:r>
              <a:rPr lang="ru-RU" sz="1300" dirty="0">
                <a:ea typeface="Roboto Condensed" panose="02000000000000000000" pitchFamily="2" charset="0"/>
                <a:cs typeface="Calibri" panose="020F0502020204030204" pitchFamily="34" charset="0"/>
              </a:rPr>
              <a:t>Электрические</a:t>
            </a:r>
          </a:p>
          <a:p>
            <a:pPr>
              <a:lnSpc>
                <a:spcPts val="1200"/>
              </a:lnSpc>
            </a:pPr>
            <a:r>
              <a:rPr lang="ru-RU" sz="1300" dirty="0">
                <a:ea typeface="Roboto Condensed" panose="02000000000000000000" pitchFamily="2" charset="0"/>
                <a:cs typeface="Calibri" panose="020F0502020204030204" pitchFamily="34" charset="0"/>
              </a:rPr>
              <a:t>и магнитные методы</a:t>
            </a:r>
          </a:p>
        </p:txBody>
      </p:sp>
      <p:cxnSp>
        <p:nvCxnSpPr>
          <p:cNvPr id="38" name="Прямая соединительная линия 37">
            <a:extLst>
              <a:ext uri="{FF2B5EF4-FFF2-40B4-BE49-F238E27FC236}">
                <a16:creationId xmlns:a16="http://schemas.microsoft.com/office/drawing/2014/main" id="{3C64B448-BB67-4BC7-BAE4-97C66D1717AE}"/>
              </a:ext>
            </a:extLst>
          </p:cNvPr>
          <p:cNvCxnSpPr>
            <a:cxnSpLocks/>
          </p:cNvCxnSpPr>
          <p:nvPr/>
        </p:nvCxnSpPr>
        <p:spPr>
          <a:xfrm>
            <a:off x="7801331" y="3804253"/>
            <a:ext cx="0" cy="442312"/>
          </a:xfrm>
          <a:prstGeom prst="line">
            <a:avLst/>
          </a:prstGeom>
          <a:ln w="41275">
            <a:solidFill>
              <a:srgbClr val="0067B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Прямая соединительная линия 38">
            <a:extLst>
              <a:ext uri="{FF2B5EF4-FFF2-40B4-BE49-F238E27FC236}">
                <a16:creationId xmlns:a16="http://schemas.microsoft.com/office/drawing/2014/main" id="{995E6A04-EBBB-4493-94CF-52F1C43080C8}"/>
              </a:ext>
            </a:extLst>
          </p:cNvPr>
          <p:cNvCxnSpPr/>
          <p:nvPr/>
        </p:nvCxnSpPr>
        <p:spPr>
          <a:xfrm flipH="1">
            <a:off x="7477126" y="4078644"/>
            <a:ext cx="307693" cy="0"/>
          </a:xfrm>
          <a:prstGeom prst="line">
            <a:avLst/>
          </a:prstGeom>
          <a:ln w="25400">
            <a:solidFill>
              <a:srgbClr val="0067B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Скругленный прямоугольник 16">
            <a:extLst>
              <a:ext uri="{FF2B5EF4-FFF2-40B4-BE49-F238E27FC236}">
                <a16:creationId xmlns:a16="http://schemas.microsoft.com/office/drawing/2014/main" id="{80974780-9E71-4D20-BAE3-CEA1D3B5DFBC}"/>
              </a:ext>
            </a:extLst>
          </p:cNvPr>
          <p:cNvSpPr/>
          <p:nvPr/>
        </p:nvSpPr>
        <p:spPr>
          <a:xfrm>
            <a:off x="7707092" y="4471129"/>
            <a:ext cx="4484901" cy="366052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ru-RU" sz="1000" b="1" dirty="0"/>
          </a:p>
        </p:txBody>
      </p:sp>
      <p:grpSp>
        <p:nvGrpSpPr>
          <p:cNvPr id="41" name="Группа 40">
            <a:extLst>
              <a:ext uri="{FF2B5EF4-FFF2-40B4-BE49-F238E27FC236}">
                <a16:creationId xmlns:a16="http://schemas.microsoft.com/office/drawing/2014/main" id="{0862042F-3CCD-4147-B444-6C6BA612DE51}"/>
              </a:ext>
            </a:extLst>
          </p:cNvPr>
          <p:cNvGrpSpPr/>
          <p:nvPr/>
        </p:nvGrpSpPr>
        <p:grpSpPr>
          <a:xfrm flipH="1" flipV="1">
            <a:off x="7183123" y="4608163"/>
            <a:ext cx="485010" cy="66985"/>
            <a:chOff x="3739509" y="1312468"/>
            <a:chExt cx="560371" cy="383123"/>
          </a:xfrm>
        </p:grpSpPr>
        <p:cxnSp>
          <p:nvCxnSpPr>
            <p:cNvPr id="42" name="Прямая соединительная линия 41">
              <a:extLst>
                <a:ext uri="{FF2B5EF4-FFF2-40B4-BE49-F238E27FC236}">
                  <a16:creationId xmlns:a16="http://schemas.microsoft.com/office/drawing/2014/main" id="{E6A075E4-33FB-4743-AEF4-054EAB735B21}"/>
                </a:ext>
              </a:extLst>
            </p:cNvPr>
            <p:cNvCxnSpPr/>
            <p:nvPr/>
          </p:nvCxnSpPr>
          <p:spPr>
            <a:xfrm flipH="1" flipV="1">
              <a:off x="4196511" y="1322403"/>
              <a:ext cx="103369" cy="373188"/>
            </a:xfrm>
            <a:prstGeom prst="line">
              <a:avLst/>
            </a:prstGeom>
            <a:ln w="25400" cap="rnd">
              <a:solidFill>
                <a:srgbClr val="0067B2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Прямая соединительная линия 42">
              <a:extLst>
                <a:ext uri="{FF2B5EF4-FFF2-40B4-BE49-F238E27FC236}">
                  <a16:creationId xmlns:a16="http://schemas.microsoft.com/office/drawing/2014/main" id="{8E6482A3-9E09-452A-9C15-CFD5AA43A6E1}"/>
                </a:ext>
              </a:extLst>
            </p:cNvPr>
            <p:cNvCxnSpPr/>
            <p:nvPr/>
          </p:nvCxnSpPr>
          <p:spPr>
            <a:xfrm flipH="1" flipV="1">
              <a:off x="3739509" y="1312468"/>
              <a:ext cx="448839" cy="0"/>
            </a:xfrm>
            <a:prstGeom prst="line">
              <a:avLst/>
            </a:prstGeom>
            <a:ln w="25400" cap="rnd">
              <a:solidFill>
                <a:srgbClr val="0067B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85157DCD-E8C4-46AD-95B2-B2B3F7E4F77D}"/>
              </a:ext>
            </a:extLst>
          </p:cNvPr>
          <p:cNvSpPr/>
          <p:nvPr/>
        </p:nvSpPr>
        <p:spPr>
          <a:xfrm>
            <a:off x="7778472" y="4570600"/>
            <a:ext cx="2067397" cy="180049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90000"/>
              </a:lnSpc>
            </a:pPr>
            <a:r>
              <a:rPr lang="ru-RU" sz="1300" dirty="0">
                <a:ea typeface="Roboto Condensed" panose="02000000000000000000" pitchFamily="2" charset="0"/>
                <a:cs typeface="Calibri" panose="020F0502020204030204" pitchFamily="34" charset="0"/>
              </a:rPr>
              <a:t>Флотационные методы</a:t>
            </a:r>
          </a:p>
        </p:txBody>
      </p:sp>
      <p:cxnSp>
        <p:nvCxnSpPr>
          <p:cNvPr id="45" name="Прямая соединительная линия 44">
            <a:extLst>
              <a:ext uri="{FF2B5EF4-FFF2-40B4-BE49-F238E27FC236}">
                <a16:creationId xmlns:a16="http://schemas.microsoft.com/office/drawing/2014/main" id="{36CB68A7-2131-446D-A9AB-0CB9169B7B48}"/>
              </a:ext>
            </a:extLst>
          </p:cNvPr>
          <p:cNvCxnSpPr>
            <a:cxnSpLocks/>
          </p:cNvCxnSpPr>
          <p:nvPr/>
        </p:nvCxnSpPr>
        <p:spPr>
          <a:xfrm>
            <a:off x="7691318" y="4471130"/>
            <a:ext cx="0" cy="365343"/>
          </a:xfrm>
          <a:prstGeom prst="line">
            <a:avLst/>
          </a:prstGeom>
          <a:ln w="41275">
            <a:solidFill>
              <a:srgbClr val="0067B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" name="Группа 45">
            <a:extLst>
              <a:ext uri="{FF2B5EF4-FFF2-40B4-BE49-F238E27FC236}">
                <a16:creationId xmlns:a16="http://schemas.microsoft.com/office/drawing/2014/main" id="{C404CD6D-15AD-4B93-BA5F-102126AEB35B}"/>
              </a:ext>
            </a:extLst>
          </p:cNvPr>
          <p:cNvGrpSpPr/>
          <p:nvPr/>
        </p:nvGrpSpPr>
        <p:grpSpPr>
          <a:xfrm>
            <a:off x="4805408" y="2120851"/>
            <a:ext cx="607954" cy="179022"/>
            <a:chOff x="3739509" y="1545645"/>
            <a:chExt cx="678662" cy="1414577"/>
          </a:xfrm>
        </p:grpSpPr>
        <p:cxnSp>
          <p:nvCxnSpPr>
            <p:cNvPr id="47" name="Прямая соединительная линия 46">
              <a:extLst>
                <a:ext uri="{FF2B5EF4-FFF2-40B4-BE49-F238E27FC236}">
                  <a16:creationId xmlns:a16="http://schemas.microsoft.com/office/drawing/2014/main" id="{C6960D17-FFE5-455C-A66D-4EE618AF57C6}"/>
                </a:ext>
              </a:extLst>
            </p:cNvPr>
            <p:cNvCxnSpPr/>
            <p:nvPr/>
          </p:nvCxnSpPr>
          <p:spPr>
            <a:xfrm flipH="1" flipV="1">
              <a:off x="4291014" y="1545645"/>
              <a:ext cx="127157" cy="1414577"/>
            </a:xfrm>
            <a:prstGeom prst="line">
              <a:avLst/>
            </a:prstGeom>
            <a:ln w="25400" cap="rnd">
              <a:solidFill>
                <a:srgbClr val="0067B2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Прямая соединительная линия 47">
              <a:extLst>
                <a:ext uri="{FF2B5EF4-FFF2-40B4-BE49-F238E27FC236}">
                  <a16:creationId xmlns:a16="http://schemas.microsoft.com/office/drawing/2014/main" id="{3922D00D-EC6F-448E-8ED9-68AA8A4BBF2A}"/>
                </a:ext>
              </a:extLst>
            </p:cNvPr>
            <p:cNvCxnSpPr/>
            <p:nvPr/>
          </p:nvCxnSpPr>
          <p:spPr>
            <a:xfrm flipH="1">
              <a:off x="3739509" y="1545645"/>
              <a:ext cx="551504" cy="0"/>
            </a:xfrm>
            <a:prstGeom prst="line">
              <a:avLst/>
            </a:prstGeom>
            <a:ln w="25400" cap="rnd">
              <a:solidFill>
                <a:srgbClr val="0067B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9" name="Скругленный прямоугольник 69">
            <a:extLst>
              <a:ext uri="{FF2B5EF4-FFF2-40B4-BE49-F238E27FC236}">
                <a16:creationId xmlns:a16="http://schemas.microsoft.com/office/drawing/2014/main" id="{673068B4-868F-4A3E-B120-5FED1AE0DE8E}"/>
              </a:ext>
            </a:extLst>
          </p:cNvPr>
          <p:cNvSpPr/>
          <p:nvPr/>
        </p:nvSpPr>
        <p:spPr>
          <a:xfrm>
            <a:off x="1" y="1922598"/>
            <a:ext cx="4808584" cy="581134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ru-RU" sz="1000"/>
          </a:p>
        </p:txBody>
      </p:sp>
      <p:sp>
        <p:nvSpPr>
          <p:cNvPr id="50" name="Прямоугольник 49">
            <a:extLst>
              <a:ext uri="{FF2B5EF4-FFF2-40B4-BE49-F238E27FC236}">
                <a16:creationId xmlns:a16="http://schemas.microsoft.com/office/drawing/2014/main" id="{A6FF3108-29DC-42C4-B240-0C6403359F48}"/>
              </a:ext>
            </a:extLst>
          </p:cNvPr>
          <p:cNvSpPr/>
          <p:nvPr/>
        </p:nvSpPr>
        <p:spPr>
          <a:xfrm>
            <a:off x="2472462" y="1905253"/>
            <a:ext cx="2219248" cy="615553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ts val="1200"/>
              </a:lnSpc>
            </a:pPr>
            <a:r>
              <a:rPr lang="ru-RU" sz="1300" dirty="0">
                <a:ea typeface="Roboto Condensed" panose="02000000000000000000" pitchFamily="2" charset="0"/>
                <a:cs typeface="Calibri" panose="020F0502020204030204" pitchFamily="34" charset="0"/>
              </a:rPr>
              <a:t>Определение требований промышленности к качеству минерального сырья и материалов</a:t>
            </a:r>
          </a:p>
        </p:txBody>
      </p:sp>
      <p:cxnSp>
        <p:nvCxnSpPr>
          <p:cNvPr id="51" name="Прямая соединительная линия 50">
            <a:extLst>
              <a:ext uri="{FF2B5EF4-FFF2-40B4-BE49-F238E27FC236}">
                <a16:creationId xmlns:a16="http://schemas.microsoft.com/office/drawing/2014/main" id="{AFF5E4A9-E986-4EB4-B2C8-DBAA701217A2}"/>
              </a:ext>
            </a:extLst>
          </p:cNvPr>
          <p:cNvCxnSpPr>
            <a:cxnSpLocks/>
          </p:cNvCxnSpPr>
          <p:nvPr/>
        </p:nvCxnSpPr>
        <p:spPr>
          <a:xfrm>
            <a:off x="4804897" y="1927622"/>
            <a:ext cx="0" cy="576111"/>
          </a:xfrm>
          <a:prstGeom prst="line">
            <a:avLst/>
          </a:prstGeom>
          <a:ln w="41275">
            <a:solidFill>
              <a:srgbClr val="0067B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Скругленный прямоугольник 23">
            <a:extLst>
              <a:ext uri="{FF2B5EF4-FFF2-40B4-BE49-F238E27FC236}">
                <a16:creationId xmlns:a16="http://schemas.microsoft.com/office/drawing/2014/main" id="{E0AB317B-ACFA-4E8A-9B08-B9B80FA13CE3}"/>
              </a:ext>
            </a:extLst>
          </p:cNvPr>
          <p:cNvSpPr/>
          <p:nvPr/>
        </p:nvSpPr>
        <p:spPr>
          <a:xfrm>
            <a:off x="0" y="4362894"/>
            <a:ext cx="4442033" cy="366316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ru-RU" sz="1000"/>
          </a:p>
        </p:txBody>
      </p:sp>
      <p:sp>
        <p:nvSpPr>
          <p:cNvPr id="53" name="Прямоугольник 52">
            <a:extLst>
              <a:ext uri="{FF2B5EF4-FFF2-40B4-BE49-F238E27FC236}">
                <a16:creationId xmlns:a16="http://schemas.microsoft.com/office/drawing/2014/main" id="{EE22E7CE-8820-49B5-98BC-1CA278A76D80}"/>
              </a:ext>
            </a:extLst>
          </p:cNvPr>
          <p:cNvSpPr/>
          <p:nvPr/>
        </p:nvSpPr>
        <p:spPr>
          <a:xfrm>
            <a:off x="2483113" y="4373340"/>
            <a:ext cx="1857583" cy="360099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90000"/>
              </a:lnSpc>
            </a:pPr>
            <a:r>
              <a:rPr lang="ru-RU" sz="1300" dirty="0">
                <a:ea typeface="Roboto Condensed" panose="02000000000000000000" pitchFamily="2" charset="0"/>
                <a:cs typeface="Calibri" panose="020F0502020204030204" pitchFamily="34" charset="0"/>
              </a:rPr>
              <a:t>Пирометаллургические методы</a:t>
            </a:r>
          </a:p>
        </p:txBody>
      </p:sp>
      <p:cxnSp>
        <p:nvCxnSpPr>
          <p:cNvPr id="54" name="Прямая соединительная линия 53">
            <a:extLst>
              <a:ext uri="{FF2B5EF4-FFF2-40B4-BE49-F238E27FC236}">
                <a16:creationId xmlns:a16="http://schemas.microsoft.com/office/drawing/2014/main" id="{E4AB4383-6C33-4781-8569-35F32017D5CF}"/>
              </a:ext>
            </a:extLst>
          </p:cNvPr>
          <p:cNvCxnSpPr>
            <a:cxnSpLocks/>
          </p:cNvCxnSpPr>
          <p:nvPr/>
        </p:nvCxnSpPr>
        <p:spPr>
          <a:xfrm>
            <a:off x="4433766" y="4357459"/>
            <a:ext cx="0" cy="366316"/>
          </a:xfrm>
          <a:prstGeom prst="line">
            <a:avLst/>
          </a:prstGeom>
          <a:ln w="41275">
            <a:solidFill>
              <a:srgbClr val="0067B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Скругленный прямоугольник 80">
            <a:extLst>
              <a:ext uri="{FF2B5EF4-FFF2-40B4-BE49-F238E27FC236}">
                <a16:creationId xmlns:a16="http://schemas.microsoft.com/office/drawing/2014/main" id="{80863D28-30BD-4ACD-93CD-242A9A253711}"/>
              </a:ext>
            </a:extLst>
          </p:cNvPr>
          <p:cNvSpPr/>
          <p:nvPr/>
        </p:nvSpPr>
        <p:spPr>
          <a:xfrm>
            <a:off x="0" y="2815200"/>
            <a:ext cx="4397261" cy="591335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ru-RU" sz="1000"/>
          </a:p>
        </p:txBody>
      </p:sp>
      <p:sp>
        <p:nvSpPr>
          <p:cNvPr id="57" name="Прямоугольник 56">
            <a:extLst>
              <a:ext uri="{FF2B5EF4-FFF2-40B4-BE49-F238E27FC236}">
                <a16:creationId xmlns:a16="http://schemas.microsoft.com/office/drawing/2014/main" id="{72C3E645-3DAB-4731-82C0-30DC8E01017F}"/>
              </a:ext>
            </a:extLst>
          </p:cNvPr>
          <p:cNvSpPr/>
          <p:nvPr/>
        </p:nvSpPr>
        <p:spPr>
          <a:xfrm>
            <a:off x="2472461" y="2886514"/>
            <a:ext cx="1827631" cy="464935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ts val="1200"/>
              </a:lnSpc>
            </a:pPr>
            <a:r>
              <a:rPr lang="ru-RU" sz="1300" dirty="0">
                <a:ea typeface="Roboto Condensed" panose="02000000000000000000" pitchFamily="2" charset="0"/>
                <a:cs typeface="Calibri" panose="020F0502020204030204" pitchFamily="34" charset="0"/>
              </a:rPr>
              <a:t>Пилотные укрупненные (полупромышленные) </a:t>
            </a:r>
          </a:p>
          <a:p>
            <a:pPr algn="r">
              <a:lnSpc>
                <a:spcPts val="1200"/>
              </a:lnSpc>
            </a:pPr>
            <a:r>
              <a:rPr lang="ru-RU" sz="1300" dirty="0">
                <a:ea typeface="Roboto Condensed" panose="02000000000000000000" pitchFamily="2" charset="0"/>
                <a:cs typeface="Calibri" panose="020F0502020204030204" pitchFamily="34" charset="0"/>
              </a:rPr>
              <a:t>испытания</a:t>
            </a:r>
          </a:p>
        </p:txBody>
      </p:sp>
      <p:cxnSp>
        <p:nvCxnSpPr>
          <p:cNvPr id="58" name="Прямая соединительная линия 57">
            <a:extLst>
              <a:ext uri="{FF2B5EF4-FFF2-40B4-BE49-F238E27FC236}">
                <a16:creationId xmlns:a16="http://schemas.microsoft.com/office/drawing/2014/main" id="{EC60A1FA-DCB6-41A0-A22B-09977A1D8B95}"/>
              </a:ext>
            </a:extLst>
          </p:cNvPr>
          <p:cNvCxnSpPr>
            <a:cxnSpLocks/>
          </p:cNvCxnSpPr>
          <p:nvPr/>
        </p:nvCxnSpPr>
        <p:spPr>
          <a:xfrm>
            <a:off x="4386672" y="2802263"/>
            <a:ext cx="0" cy="598353"/>
          </a:xfrm>
          <a:prstGeom prst="line">
            <a:avLst/>
          </a:prstGeom>
          <a:ln w="41275">
            <a:solidFill>
              <a:srgbClr val="0067B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Прямая соединительная линия 58">
            <a:extLst>
              <a:ext uri="{FF2B5EF4-FFF2-40B4-BE49-F238E27FC236}">
                <a16:creationId xmlns:a16="http://schemas.microsoft.com/office/drawing/2014/main" id="{22E0AAD0-E855-48A5-8E3C-D32B6A8F3044}"/>
              </a:ext>
            </a:extLst>
          </p:cNvPr>
          <p:cNvCxnSpPr/>
          <p:nvPr/>
        </p:nvCxnSpPr>
        <p:spPr>
          <a:xfrm flipH="1">
            <a:off x="4406901" y="3042084"/>
            <a:ext cx="498474" cy="0"/>
          </a:xfrm>
          <a:prstGeom prst="line">
            <a:avLst/>
          </a:prstGeom>
          <a:ln w="25400">
            <a:solidFill>
              <a:srgbClr val="0067B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Скругленный прямоугольник 16">
            <a:extLst>
              <a:ext uri="{FF2B5EF4-FFF2-40B4-BE49-F238E27FC236}">
                <a16:creationId xmlns:a16="http://schemas.microsoft.com/office/drawing/2014/main" id="{16216008-D772-42FC-84B1-20C1E9F8F120}"/>
              </a:ext>
            </a:extLst>
          </p:cNvPr>
          <p:cNvSpPr/>
          <p:nvPr/>
        </p:nvSpPr>
        <p:spPr>
          <a:xfrm>
            <a:off x="0" y="1356886"/>
            <a:ext cx="12188845" cy="448488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ru-RU" sz="1000" dirty="0"/>
          </a:p>
        </p:txBody>
      </p:sp>
      <p:cxnSp>
        <p:nvCxnSpPr>
          <p:cNvPr id="63" name="Прямая соединительная линия 62">
            <a:extLst>
              <a:ext uri="{FF2B5EF4-FFF2-40B4-BE49-F238E27FC236}">
                <a16:creationId xmlns:a16="http://schemas.microsoft.com/office/drawing/2014/main" id="{8E7A5C04-4F03-4306-97B6-8540289AA5C6}"/>
              </a:ext>
            </a:extLst>
          </p:cNvPr>
          <p:cNvCxnSpPr>
            <a:cxnSpLocks/>
          </p:cNvCxnSpPr>
          <p:nvPr/>
        </p:nvCxnSpPr>
        <p:spPr>
          <a:xfrm>
            <a:off x="6126486" y="1798933"/>
            <a:ext cx="787" cy="309558"/>
          </a:xfrm>
          <a:prstGeom prst="line">
            <a:avLst/>
          </a:prstGeom>
          <a:ln>
            <a:solidFill>
              <a:srgbClr val="0067B2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65" name="Скругленный прямоугольник 16">
            <a:extLst>
              <a:ext uri="{FF2B5EF4-FFF2-40B4-BE49-F238E27FC236}">
                <a16:creationId xmlns:a16="http://schemas.microsoft.com/office/drawing/2014/main" id="{91142060-8D64-4AD7-8515-1DBF97FF68ED}"/>
              </a:ext>
            </a:extLst>
          </p:cNvPr>
          <p:cNvSpPr/>
          <p:nvPr/>
        </p:nvSpPr>
        <p:spPr>
          <a:xfrm>
            <a:off x="6980393" y="5072409"/>
            <a:ext cx="5219302" cy="338024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ru-RU" sz="1000" b="1" dirty="0"/>
          </a:p>
        </p:txBody>
      </p:sp>
      <p:grpSp>
        <p:nvGrpSpPr>
          <p:cNvPr id="66" name="Группа 65">
            <a:extLst>
              <a:ext uri="{FF2B5EF4-FFF2-40B4-BE49-F238E27FC236}">
                <a16:creationId xmlns:a16="http://schemas.microsoft.com/office/drawing/2014/main" id="{EB94EC98-978D-4E74-ADE8-CACEEDCEC961}"/>
              </a:ext>
            </a:extLst>
          </p:cNvPr>
          <p:cNvGrpSpPr/>
          <p:nvPr/>
        </p:nvGrpSpPr>
        <p:grpSpPr>
          <a:xfrm flipH="1" flipV="1">
            <a:off x="6489194" y="5037110"/>
            <a:ext cx="473083" cy="241048"/>
            <a:chOff x="3731869" y="1191263"/>
            <a:chExt cx="496753" cy="1378678"/>
          </a:xfrm>
        </p:grpSpPr>
        <p:cxnSp>
          <p:nvCxnSpPr>
            <p:cNvPr id="67" name="Прямая соединительная линия 66">
              <a:extLst>
                <a:ext uri="{FF2B5EF4-FFF2-40B4-BE49-F238E27FC236}">
                  <a16:creationId xmlns:a16="http://schemas.microsoft.com/office/drawing/2014/main" id="{697ABEEF-7B4B-4FD2-AE03-DB0D330ECF9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106747" y="1216343"/>
              <a:ext cx="121875" cy="1353598"/>
            </a:xfrm>
            <a:prstGeom prst="line">
              <a:avLst/>
            </a:prstGeom>
            <a:ln w="25400" cap="rnd">
              <a:solidFill>
                <a:srgbClr val="0067B2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Прямая соединительная линия 67">
              <a:extLst>
                <a:ext uri="{FF2B5EF4-FFF2-40B4-BE49-F238E27FC236}">
                  <a16:creationId xmlns:a16="http://schemas.microsoft.com/office/drawing/2014/main" id="{CB6CE4C8-AEA1-4253-9104-C985902F7616}"/>
                </a:ext>
              </a:extLst>
            </p:cNvPr>
            <p:cNvCxnSpPr/>
            <p:nvPr/>
          </p:nvCxnSpPr>
          <p:spPr>
            <a:xfrm flipH="1" flipV="1">
              <a:off x="3731869" y="1191263"/>
              <a:ext cx="371263" cy="15019"/>
            </a:xfrm>
            <a:prstGeom prst="line">
              <a:avLst/>
            </a:prstGeom>
            <a:ln w="25400" cap="rnd">
              <a:solidFill>
                <a:srgbClr val="0067B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9" name="Прямоугольник 68">
            <a:extLst>
              <a:ext uri="{FF2B5EF4-FFF2-40B4-BE49-F238E27FC236}">
                <a16:creationId xmlns:a16="http://schemas.microsoft.com/office/drawing/2014/main" id="{05A7E1F1-A026-4732-9330-F112092F671E}"/>
              </a:ext>
            </a:extLst>
          </p:cNvPr>
          <p:cNvSpPr/>
          <p:nvPr/>
        </p:nvSpPr>
        <p:spPr>
          <a:xfrm>
            <a:off x="7059640" y="5069305"/>
            <a:ext cx="2067397" cy="360099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90000"/>
              </a:lnSpc>
            </a:pPr>
            <a:r>
              <a:rPr lang="ru-RU" sz="1300" dirty="0">
                <a:ea typeface="Roboto Condensed" panose="02000000000000000000" pitchFamily="2" charset="0"/>
                <a:cs typeface="Calibri" panose="020F0502020204030204" pitchFamily="34" charset="0"/>
              </a:rPr>
              <a:t>Гидрометаллургические методы</a:t>
            </a:r>
          </a:p>
        </p:txBody>
      </p:sp>
      <p:cxnSp>
        <p:nvCxnSpPr>
          <p:cNvPr id="70" name="Прямая соединительная линия 69">
            <a:extLst>
              <a:ext uri="{FF2B5EF4-FFF2-40B4-BE49-F238E27FC236}">
                <a16:creationId xmlns:a16="http://schemas.microsoft.com/office/drawing/2014/main" id="{C4453E7B-16A2-40F4-BA8B-4546C41FADA5}"/>
              </a:ext>
            </a:extLst>
          </p:cNvPr>
          <p:cNvCxnSpPr>
            <a:cxnSpLocks/>
          </p:cNvCxnSpPr>
          <p:nvPr/>
        </p:nvCxnSpPr>
        <p:spPr>
          <a:xfrm>
            <a:off x="6964618" y="5072409"/>
            <a:ext cx="0" cy="338024"/>
          </a:xfrm>
          <a:prstGeom prst="line">
            <a:avLst/>
          </a:prstGeom>
          <a:ln w="41275">
            <a:solidFill>
              <a:srgbClr val="0067B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Скругленный прямоугольник 16">
            <a:extLst>
              <a:ext uri="{FF2B5EF4-FFF2-40B4-BE49-F238E27FC236}">
                <a16:creationId xmlns:a16="http://schemas.microsoft.com/office/drawing/2014/main" id="{B975402C-CF2A-46B5-834D-4A325F3BEF24}"/>
              </a:ext>
            </a:extLst>
          </p:cNvPr>
          <p:cNvSpPr/>
          <p:nvPr/>
        </p:nvSpPr>
        <p:spPr>
          <a:xfrm>
            <a:off x="0" y="5063251"/>
            <a:ext cx="5413365" cy="338614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ru-RU" sz="1000" b="1" dirty="0"/>
          </a:p>
        </p:txBody>
      </p:sp>
      <p:grpSp>
        <p:nvGrpSpPr>
          <p:cNvPr id="72" name="Группа 71">
            <a:extLst>
              <a:ext uri="{FF2B5EF4-FFF2-40B4-BE49-F238E27FC236}">
                <a16:creationId xmlns:a16="http://schemas.microsoft.com/office/drawing/2014/main" id="{5168FD8C-F0E8-4FEF-A45F-4D1EC8116F41}"/>
              </a:ext>
            </a:extLst>
          </p:cNvPr>
          <p:cNvGrpSpPr/>
          <p:nvPr/>
        </p:nvGrpSpPr>
        <p:grpSpPr>
          <a:xfrm flipV="1">
            <a:off x="5423595" y="5032801"/>
            <a:ext cx="344611" cy="233702"/>
            <a:chOff x="740324" y="1545645"/>
            <a:chExt cx="1041489" cy="243549"/>
          </a:xfrm>
        </p:grpSpPr>
        <p:cxnSp>
          <p:nvCxnSpPr>
            <p:cNvPr id="73" name="Прямая соединительная линия 72">
              <a:extLst>
                <a:ext uri="{FF2B5EF4-FFF2-40B4-BE49-F238E27FC236}">
                  <a16:creationId xmlns:a16="http://schemas.microsoft.com/office/drawing/2014/main" id="{9FD999E6-21FA-450C-B919-67A32A568C1A}"/>
                </a:ext>
              </a:extLst>
            </p:cNvPr>
            <p:cNvCxnSpPr/>
            <p:nvPr/>
          </p:nvCxnSpPr>
          <p:spPr>
            <a:xfrm flipH="1" flipV="1">
              <a:off x="1487945" y="1547745"/>
              <a:ext cx="293868" cy="241449"/>
            </a:xfrm>
            <a:prstGeom prst="line">
              <a:avLst/>
            </a:prstGeom>
            <a:ln w="25400" cap="rnd">
              <a:solidFill>
                <a:srgbClr val="0067B2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Прямая соединительная линия 73">
              <a:extLst>
                <a:ext uri="{FF2B5EF4-FFF2-40B4-BE49-F238E27FC236}">
                  <a16:creationId xmlns:a16="http://schemas.microsoft.com/office/drawing/2014/main" id="{E9999BD5-142A-44CB-9028-2E2809ECED2F}"/>
                </a:ext>
              </a:extLst>
            </p:cNvPr>
            <p:cNvCxnSpPr/>
            <p:nvPr/>
          </p:nvCxnSpPr>
          <p:spPr>
            <a:xfrm flipH="1" flipV="1">
              <a:off x="740324" y="1545645"/>
              <a:ext cx="740480" cy="0"/>
            </a:xfrm>
            <a:prstGeom prst="line">
              <a:avLst/>
            </a:prstGeom>
            <a:ln w="25400" cap="rnd">
              <a:solidFill>
                <a:srgbClr val="0067B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5" name="Прямоугольник 74">
            <a:extLst>
              <a:ext uri="{FF2B5EF4-FFF2-40B4-BE49-F238E27FC236}">
                <a16:creationId xmlns:a16="http://schemas.microsoft.com/office/drawing/2014/main" id="{6AD97667-0BA1-478F-9C71-BE5DB322616C}"/>
              </a:ext>
            </a:extLst>
          </p:cNvPr>
          <p:cNvSpPr/>
          <p:nvPr/>
        </p:nvSpPr>
        <p:spPr>
          <a:xfrm>
            <a:off x="2945801" y="5057509"/>
            <a:ext cx="2359106" cy="360099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90000"/>
              </a:lnSpc>
            </a:pPr>
            <a:r>
              <a:rPr lang="ru-RU" sz="1300" dirty="0">
                <a:ea typeface="Roboto Condensed" panose="02000000000000000000" pitchFamily="2" charset="0"/>
                <a:cs typeface="Calibri" panose="020F0502020204030204" pitchFamily="34" charset="0"/>
              </a:rPr>
              <a:t>Геотехнологические </a:t>
            </a:r>
          </a:p>
          <a:p>
            <a:pPr algn="r">
              <a:lnSpc>
                <a:spcPct val="90000"/>
              </a:lnSpc>
            </a:pPr>
            <a:r>
              <a:rPr lang="ru-RU" sz="1300" dirty="0">
                <a:ea typeface="Roboto Condensed" panose="02000000000000000000" pitchFamily="2" charset="0"/>
                <a:cs typeface="Calibri" panose="020F0502020204030204" pitchFamily="34" charset="0"/>
              </a:rPr>
              <a:t>(КВ, ПВ, СГД) методы</a:t>
            </a:r>
          </a:p>
        </p:txBody>
      </p:sp>
      <p:cxnSp>
        <p:nvCxnSpPr>
          <p:cNvPr id="76" name="Прямая соединительная линия 75">
            <a:extLst>
              <a:ext uri="{FF2B5EF4-FFF2-40B4-BE49-F238E27FC236}">
                <a16:creationId xmlns:a16="http://schemas.microsoft.com/office/drawing/2014/main" id="{630D29B4-AFD8-48DD-B3DA-01BD48B7E20C}"/>
              </a:ext>
            </a:extLst>
          </p:cNvPr>
          <p:cNvCxnSpPr>
            <a:cxnSpLocks/>
          </p:cNvCxnSpPr>
          <p:nvPr/>
        </p:nvCxnSpPr>
        <p:spPr>
          <a:xfrm>
            <a:off x="5413363" y="5063250"/>
            <a:ext cx="0" cy="338024"/>
          </a:xfrm>
          <a:prstGeom prst="line">
            <a:avLst/>
          </a:prstGeom>
          <a:ln w="41275">
            <a:solidFill>
              <a:srgbClr val="0067B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Прямоугольник 60">
            <a:extLst>
              <a:ext uri="{FF2B5EF4-FFF2-40B4-BE49-F238E27FC236}">
                <a16:creationId xmlns:a16="http://schemas.microsoft.com/office/drawing/2014/main" id="{C0B9144F-082E-4949-8F1A-3E85F9270CEC}"/>
              </a:ext>
            </a:extLst>
          </p:cNvPr>
          <p:cNvSpPr/>
          <p:nvPr/>
        </p:nvSpPr>
        <p:spPr>
          <a:xfrm>
            <a:off x="4013203" y="1412685"/>
            <a:ext cx="4214656" cy="3600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1300" dirty="0" smtClean="0">
                <a:ea typeface="Roboto Condensed" panose="02000000000000000000" pitchFamily="2" charset="0"/>
                <a:cs typeface="Calibri" panose="020F0502020204030204" pitchFamily="34" charset="0"/>
              </a:rPr>
              <a:t>Химико-аналитические</a:t>
            </a:r>
            <a:r>
              <a:rPr lang="ru-RU" sz="1300" dirty="0">
                <a:ea typeface="Roboto Condensed" panose="02000000000000000000" pitchFamily="2" charset="0"/>
                <a:cs typeface="Calibri" panose="020F0502020204030204" pitchFamily="34" charset="0"/>
              </a:rPr>
              <a:t>, минералогические, </a:t>
            </a:r>
            <a:r>
              <a:rPr lang="ru-RU" sz="1300" dirty="0" smtClean="0">
                <a:ea typeface="Roboto Condensed" panose="02000000000000000000" pitchFamily="2" charset="0"/>
                <a:cs typeface="Calibri" panose="020F0502020204030204" pitchFamily="34" charset="0"/>
              </a:rPr>
              <a:t>физико-механические, радиологические исследования</a:t>
            </a:r>
            <a:endParaRPr lang="ru-RU" sz="1300" dirty="0"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02" name="Прямоугольник 101">
            <a:extLst>
              <a:ext uri="{FF2B5EF4-FFF2-40B4-BE49-F238E27FC236}">
                <a16:creationId xmlns:a16="http://schemas.microsoft.com/office/drawing/2014/main" id="{AE2ED988-04C4-4099-A9DA-133CD20A5D91}"/>
              </a:ext>
            </a:extLst>
          </p:cNvPr>
          <p:cNvSpPr/>
          <p:nvPr/>
        </p:nvSpPr>
        <p:spPr>
          <a:xfrm>
            <a:off x="4950731" y="3128860"/>
            <a:ext cx="237981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1200" dirty="0">
                <a:latin typeface="+mj-lt"/>
                <a:ea typeface="Roboto Condensed" panose="02000000000000000000" pitchFamily="2" charset="0"/>
                <a:cs typeface="Calibri" panose="020F0502020204030204" pitchFamily="34" charset="0"/>
              </a:rPr>
              <a:t>МНОГОФУНКЦИОНАЛЬНЫЙ</a:t>
            </a:r>
          </a:p>
          <a:p>
            <a:pPr algn="ctr">
              <a:lnSpc>
                <a:spcPct val="90000"/>
              </a:lnSpc>
            </a:pPr>
            <a:r>
              <a:rPr lang="ru-RU" sz="1200" dirty="0">
                <a:latin typeface="+mj-lt"/>
                <a:ea typeface="Roboto Condensed" panose="02000000000000000000" pitchFamily="2" charset="0"/>
                <a:cs typeface="Calibri" panose="020F0502020204030204" pitchFamily="34" charset="0"/>
              </a:rPr>
              <a:t>НАУЧНО-ИССЛЕДОВАТЕЛЬСКИЙ ТЕХНОЛОГИЧЕСКИЙ КОМПЛЕКС</a:t>
            </a:r>
          </a:p>
          <a:p>
            <a:pPr algn="ctr">
              <a:lnSpc>
                <a:spcPct val="90000"/>
              </a:lnSpc>
            </a:pPr>
            <a:r>
              <a:rPr lang="ru-RU" sz="1200" dirty="0">
                <a:latin typeface="+mj-lt"/>
                <a:ea typeface="Roboto Condensed" panose="02000000000000000000" pitchFamily="2" charset="0"/>
                <a:cs typeface="Calibri" panose="020F0502020204030204" pitchFamily="34" charset="0"/>
              </a:rPr>
              <a:t>С ОПЫТНО-ПРОМЫШЛЕННОЙ ФАБРИКОЙ</a:t>
            </a:r>
            <a:endParaRPr lang="ru-RU" sz="1200" i="1" dirty="0">
              <a:solidFill>
                <a:srgbClr val="C00000"/>
              </a:solidFill>
              <a:latin typeface="+mj-lt"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cxnSp>
        <p:nvCxnSpPr>
          <p:cNvPr id="126" name="Прямая соединительная линия 125">
            <a:extLst>
              <a:ext uri="{FF2B5EF4-FFF2-40B4-BE49-F238E27FC236}">
                <a16:creationId xmlns:a16="http://schemas.microsoft.com/office/drawing/2014/main" id="{ADF177E0-042B-48AD-9E0A-EE47F8558578}"/>
              </a:ext>
            </a:extLst>
          </p:cNvPr>
          <p:cNvCxnSpPr>
            <a:cxnSpLocks/>
          </p:cNvCxnSpPr>
          <p:nvPr/>
        </p:nvCxnSpPr>
        <p:spPr>
          <a:xfrm flipH="1">
            <a:off x="4459872" y="4540617"/>
            <a:ext cx="536579" cy="0"/>
          </a:xfrm>
          <a:prstGeom prst="line">
            <a:avLst/>
          </a:prstGeom>
          <a:ln w="25400">
            <a:solidFill>
              <a:srgbClr val="0067B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0" name="Круг: прозрачная заливка 129">
            <a:extLst>
              <a:ext uri="{FF2B5EF4-FFF2-40B4-BE49-F238E27FC236}">
                <a16:creationId xmlns:a16="http://schemas.microsoft.com/office/drawing/2014/main" id="{8D4028F5-8857-43A4-8710-FCCC40EC7E91}"/>
              </a:ext>
            </a:extLst>
          </p:cNvPr>
          <p:cNvSpPr/>
          <p:nvPr/>
        </p:nvSpPr>
        <p:spPr>
          <a:xfrm>
            <a:off x="4645787" y="2132598"/>
            <a:ext cx="2935263" cy="2935263"/>
          </a:xfrm>
          <a:prstGeom prst="donut">
            <a:avLst>
              <a:gd name="adj" fmla="val 8264"/>
            </a:avLst>
          </a:prstGeom>
          <a:solidFill>
            <a:srgbClr val="0067B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072464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Slide Number Placeholder 4">
            <a:extLst>
              <a:ext uri="{FF2B5EF4-FFF2-40B4-BE49-F238E27FC236}">
                <a16:creationId xmlns:a16="http://schemas.microsoft.com/office/drawing/2014/main" id="{A86F7E32-8E4C-0646-B614-A2CEDC2A1C13}"/>
              </a:ext>
            </a:extLst>
          </p:cNvPr>
          <p:cNvSpPr txBox="1">
            <a:spLocks/>
          </p:cNvSpPr>
          <p:nvPr/>
        </p:nvSpPr>
        <p:spPr>
          <a:xfrm>
            <a:off x="11574684" y="6480313"/>
            <a:ext cx="617316" cy="377687"/>
          </a:xfrm>
          <a:prstGeom prst="rect">
            <a:avLst/>
          </a:prstGeom>
          <a:gradFill>
            <a:gsLst>
              <a:gs pos="100000">
                <a:srgbClr val="F1F5F6">
                  <a:alpha val="0"/>
                </a:srgbClr>
              </a:gs>
              <a:gs pos="66000">
                <a:srgbClr val="F1F5F6">
                  <a:alpha val="58029"/>
                </a:srgbClr>
              </a:gs>
              <a:gs pos="21000">
                <a:srgbClr val="F1F5F6"/>
              </a:gs>
            </a:gsLst>
            <a:lin ang="10800000" scaled="0"/>
          </a:gradFill>
          <a:ln w="19050" cap="sq">
            <a:noFill/>
            <a:miter lim="800000"/>
          </a:ln>
        </p:spPr>
        <p:txBody>
          <a:bodyPr vert="horz" lIns="182880" tIns="182880" rIns="182880" bIns="182880" rtlCol="0" anchor="ctr">
            <a:noAutofit/>
          </a:bodyPr>
          <a:lstStyle>
            <a:defPPr>
              <a:defRPr lang="en-US"/>
            </a:defPPr>
            <a:lvl1pPr marL="266700" indent="0" defTabSz="914400">
              <a:lnSpc>
                <a:spcPct val="90000"/>
              </a:lnSpc>
              <a:spcBef>
                <a:spcPct val="0"/>
              </a:spcBef>
              <a:buNone/>
              <a:tabLst/>
              <a:defRPr sz="20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algn="r"/>
            <a:r>
              <a:rPr lang="ru-RU" sz="1100" dirty="0"/>
              <a:t>15</a:t>
            </a:r>
          </a:p>
        </p:txBody>
      </p:sp>
      <p:sp>
        <p:nvSpPr>
          <p:cNvPr id="3" name="Прямоугольник 2">
            <a:extLst>
              <a:ext uri="{FF2B5EF4-FFF2-40B4-BE49-F238E27FC236}">
                <a16:creationId xmlns:a16="http://schemas.microsoft.com/office/drawing/2014/main" id="{A233B7C0-C1FD-4888-859B-D45C3A023BE2}"/>
              </a:ext>
            </a:extLst>
          </p:cNvPr>
          <p:cNvSpPr/>
          <p:nvPr/>
        </p:nvSpPr>
        <p:spPr>
          <a:xfrm flipV="1">
            <a:off x="-1" y="4098"/>
            <a:ext cx="12192001" cy="2597219"/>
          </a:xfrm>
          <a:prstGeom prst="rect">
            <a:avLst/>
          </a:prstGeom>
          <a:solidFill>
            <a:srgbClr val="0A233B">
              <a:lumMod val="10000"/>
              <a:lumOff val="9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" name="Прямоугольник 3">
            <a:extLst>
              <a:ext uri="{FF2B5EF4-FFF2-40B4-BE49-F238E27FC236}">
                <a16:creationId xmlns:a16="http://schemas.microsoft.com/office/drawing/2014/main" id="{D2D0B51D-B415-4C3B-95C5-DE1CF1A14DAF}"/>
              </a:ext>
            </a:extLst>
          </p:cNvPr>
          <p:cNvSpPr/>
          <p:nvPr/>
        </p:nvSpPr>
        <p:spPr>
          <a:xfrm>
            <a:off x="-1" y="559767"/>
            <a:ext cx="12192000" cy="1425966"/>
          </a:xfrm>
          <a:prstGeom prst="rect">
            <a:avLst/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tlCol="0" anchor="t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4800" b="0" i="0" u="none" strike="noStrike" kern="0" cap="none" spc="2400" normalizeH="0" baseline="0" noProof="0" dirty="0">
                <a:ln w="0"/>
                <a:solidFill>
                  <a:srgbClr val="FFFFFF">
                    <a:alpha val="85031"/>
                  </a:srgbClr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ГЕОТЕХЦЕНТР</a:t>
            </a:r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24776E5D-7B17-45C0-B701-25E93641E904}"/>
              </a:ext>
            </a:extLst>
          </p:cNvPr>
          <p:cNvSpPr txBox="1">
            <a:spLocks/>
          </p:cNvSpPr>
          <p:nvPr/>
        </p:nvSpPr>
        <p:spPr>
          <a:xfrm>
            <a:off x="335280" y="48141"/>
            <a:ext cx="11592560" cy="69151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0" i="0" u="none" strike="noStrike" kern="1200" cap="none" spc="0" normalizeH="0" baseline="0" noProof="0" dirty="0">
                <a:ln>
                  <a:noFill/>
                </a:ln>
                <a:solidFill>
                  <a:srgbClr val="026397"/>
                </a:solidFill>
                <a:effectLst/>
                <a:uLnTx/>
                <a:uFillTx/>
                <a:latin typeface="Franklin Gothic Medium" panose="020B0603020102020204"/>
                <a:ea typeface="+mj-ea"/>
                <a:cs typeface="+mj-cs"/>
              </a:rPr>
              <a:t>Степень реализации Концепции Геотехцентра</a:t>
            </a:r>
          </a:p>
        </p:txBody>
      </p:sp>
      <p:pic>
        <p:nvPicPr>
          <p:cNvPr id="55" name="Рисунок 54" descr="Изображение выглядит как текст&#10;&#10;Автоматически созданное описание">
            <a:extLst>
              <a:ext uri="{FF2B5EF4-FFF2-40B4-BE49-F238E27FC236}">
                <a16:creationId xmlns:a16="http://schemas.microsoft.com/office/drawing/2014/main" id="{09A3420A-44BA-4022-B168-4F1EF04B7DF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9618" y="204899"/>
            <a:ext cx="1268222" cy="320540"/>
          </a:xfrm>
          <a:prstGeom prst="rect">
            <a:avLst/>
          </a:prstGeom>
        </p:spPr>
      </p:pic>
      <p:cxnSp>
        <p:nvCxnSpPr>
          <p:cNvPr id="63" name="Прямая соединительная линия 62">
            <a:extLst>
              <a:ext uri="{FF2B5EF4-FFF2-40B4-BE49-F238E27FC236}">
                <a16:creationId xmlns:a16="http://schemas.microsoft.com/office/drawing/2014/main" id="{9FD77008-0A00-934A-B040-0A8F103B8FA2}"/>
              </a:ext>
            </a:extLst>
          </p:cNvPr>
          <p:cNvCxnSpPr>
            <a:cxnSpLocks/>
          </p:cNvCxnSpPr>
          <p:nvPr/>
        </p:nvCxnSpPr>
        <p:spPr>
          <a:xfrm>
            <a:off x="11574684" y="6480314"/>
            <a:ext cx="625012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0" name="Прямоугольник 59">
            <a:extLst>
              <a:ext uri="{FF2B5EF4-FFF2-40B4-BE49-F238E27FC236}">
                <a16:creationId xmlns:a16="http://schemas.microsoft.com/office/drawing/2014/main" id="{46A6C00C-94B6-4BC5-B140-D5BBE0E56A40}"/>
              </a:ext>
            </a:extLst>
          </p:cNvPr>
          <p:cNvSpPr/>
          <p:nvPr/>
        </p:nvSpPr>
        <p:spPr>
          <a:xfrm>
            <a:off x="6890426" y="2715822"/>
            <a:ext cx="5031501" cy="3626901"/>
          </a:xfrm>
          <a:prstGeom prst="rect">
            <a:avLst/>
          </a:prstGeom>
          <a:solidFill>
            <a:srgbClr val="A1C9E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61" name="Прямоугольник 60">
            <a:extLst>
              <a:ext uri="{FF2B5EF4-FFF2-40B4-BE49-F238E27FC236}">
                <a16:creationId xmlns:a16="http://schemas.microsoft.com/office/drawing/2014/main" id="{272F8460-EE98-4BA2-8398-161CCBDAFEAF}"/>
              </a:ext>
            </a:extLst>
          </p:cNvPr>
          <p:cNvSpPr/>
          <p:nvPr/>
        </p:nvSpPr>
        <p:spPr>
          <a:xfrm flipH="1">
            <a:off x="8981390" y="2715822"/>
            <a:ext cx="2940535" cy="423518"/>
          </a:xfrm>
          <a:prstGeom prst="rect">
            <a:avLst/>
          </a:prstGeom>
          <a:solidFill>
            <a:srgbClr val="0A233B">
              <a:lumMod val="10000"/>
              <a:lumOff val="9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65" name="Прямоугольник 64">
            <a:extLst>
              <a:ext uri="{FF2B5EF4-FFF2-40B4-BE49-F238E27FC236}">
                <a16:creationId xmlns:a16="http://schemas.microsoft.com/office/drawing/2014/main" id="{915BE0C6-32FC-4FA4-A8DB-1A1171B6BD27}"/>
              </a:ext>
            </a:extLst>
          </p:cNvPr>
          <p:cNvSpPr/>
          <p:nvPr/>
        </p:nvSpPr>
        <p:spPr>
          <a:xfrm flipH="1">
            <a:off x="8573358" y="3167132"/>
            <a:ext cx="3361987" cy="453884"/>
          </a:xfrm>
          <a:prstGeom prst="rect">
            <a:avLst/>
          </a:prstGeom>
          <a:solidFill>
            <a:srgbClr val="0A233B">
              <a:lumMod val="10000"/>
              <a:lumOff val="9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66" name="Прямоугольник 65">
            <a:extLst>
              <a:ext uri="{FF2B5EF4-FFF2-40B4-BE49-F238E27FC236}">
                <a16:creationId xmlns:a16="http://schemas.microsoft.com/office/drawing/2014/main" id="{7A381E39-8E85-45A4-8A05-C4C0253D03D4}"/>
              </a:ext>
            </a:extLst>
          </p:cNvPr>
          <p:cNvSpPr/>
          <p:nvPr/>
        </p:nvSpPr>
        <p:spPr>
          <a:xfrm flipH="1">
            <a:off x="8373973" y="3592675"/>
            <a:ext cx="3561371" cy="465900"/>
          </a:xfrm>
          <a:prstGeom prst="rect">
            <a:avLst/>
          </a:prstGeom>
          <a:solidFill>
            <a:srgbClr val="0A233B">
              <a:lumMod val="10000"/>
              <a:lumOff val="9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67" name="Прямоугольник 66">
            <a:extLst>
              <a:ext uri="{FF2B5EF4-FFF2-40B4-BE49-F238E27FC236}">
                <a16:creationId xmlns:a16="http://schemas.microsoft.com/office/drawing/2014/main" id="{A9B65F06-7914-44F8-B2F4-57A665EBDD87}"/>
              </a:ext>
            </a:extLst>
          </p:cNvPr>
          <p:cNvSpPr/>
          <p:nvPr/>
        </p:nvSpPr>
        <p:spPr>
          <a:xfrm flipH="1">
            <a:off x="7729855" y="4079201"/>
            <a:ext cx="4212544" cy="419606"/>
          </a:xfrm>
          <a:prstGeom prst="rect">
            <a:avLst/>
          </a:prstGeom>
          <a:solidFill>
            <a:srgbClr val="0A233B">
              <a:lumMod val="10000"/>
              <a:lumOff val="9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68" name="Прямоугольник 67">
            <a:extLst>
              <a:ext uri="{FF2B5EF4-FFF2-40B4-BE49-F238E27FC236}">
                <a16:creationId xmlns:a16="http://schemas.microsoft.com/office/drawing/2014/main" id="{3FF9AE92-C2BF-4EEB-A259-118B1050A12D}"/>
              </a:ext>
            </a:extLst>
          </p:cNvPr>
          <p:cNvSpPr/>
          <p:nvPr/>
        </p:nvSpPr>
        <p:spPr>
          <a:xfrm flipH="1">
            <a:off x="7484973" y="5893863"/>
            <a:ext cx="4457424" cy="462487"/>
          </a:xfrm>
          <a:prstGeom prst="rect">
            <a:avLst/>
          </a:prstGeom>
          <a:solidFill>
            <a:srgbClr val="0A233B">
              <a:lumMod val="10000"/>
              <a:lumOff val="9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69" name="Прямоугольник 68">
            <a:extLst>
              <a:ext uri="{FF2B5EF4-FFF2-40B4-BE49-F238E27FC236}">
                <a16:creationId xmlns:a16="http://schemas.microsoft.com/office/drawing/2014/main" id="{FB686E0A-27FC-4F5A-B6DD-ED88AA8BDF1B}"/>
              </a:ext>
            </a:extLst>
          </p:cNvPr>
          <p:cNvSpPr/>
          <p:nvPr/>
        </p:nvSpPr>
        <p:spPr>
          <a:xfrm flipH="1">
            <a:off x="7626701" y="4515722"/>
            <a:ext cx="4315696" cy="458185"/>
          </a:xfrm>
          <a:prstGeom prst="rect">
            <a:avLst/>
          </a:prstGeom>
          <a:solidFill>
            <a:srgbClr val="0A233B">
              <a:lumMod val="10000"/>
              <a:lumOff val="9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70" name="Прямоугольник 69">
            <a:extLst>
              <a:ext uri="{FF2B5EF4-FFF2-40B4-BE49-F238E27FC236}">
                <a16:creationId xmlns:a16="http://schemas.microsoft.com/office/drawing/2014/main" id="{3774DE30-F2A0-4682-A811-F9FA7C7046EE}"/>
              </a:ext>
            </a:extLst>
          </p:cNvPr>
          <p:cNvSpPr/>
          <p:nvPr/>
        </p:nvSpPr>
        <p:spPr>
          <a:xfrm flipH="1">
            <a:off x="7528533" y="5421929"/>
            <a:ext cx="4406810" cy="444558"/>
          </a:xfrm>
          <a:prstGeom prst="rect">
            <a:avLst/>
          </a:prstGeom>
          <a:solidFill>
            <a:srgbClr val="0A233B">
              <a:lumMod val="10000"/>
              <a:lumOff val="9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71" name="Прямоугольник 70">
            <a:extLst>
              <a:ext uri="{FF2B5EF4-FFF2-40B4-BE49-F238E27FC236}">
                <a16:creationId xmlns:a16="http://schemas.microsoft.com/office/drawing/2014/main" id="{26F0B88E-33A7-4B2B-9C8A-D7D7060FDFFC}"/>
              </a:ext>
            </a:extLst>
          </p:cNvPr>
          <p:cNvSpPr/>
          <p:nvPr/>
        </p:nvSpPr>
        <p:spPr>
          <a:xfrm flipH="1">
            <a:off x="7576457" y="5000051"/>
            <a:ext cx="4365940" cy="405882"/>
          </a:xfrm>
          <a:prstGeom prst="rect">
            <a:avLst/>
          </a:prstGeom>
          <a:solidFill>
            <a:srgbClr val="0A233B">
              <a:lumMod val="10000"/>
              <a:lumOff val="9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73" name="Прямоугольник 72">
            <a:extLst>
              <a:ext uri="{FF2B5EF4-FFF2-40B4-BE49-F238E27FC236}">
                <a16:creationId xmlns:a16="http://schemas.microsoft.com/office/drawing/2014/main" id="{44DD5122-2752-4E7D-A728-EB7D16B176FB}"/>
              </a:ext>
            </a:extLst>
          </p:cNvPr>
          <p:cNvSpPr/>
          <p:nvPr/>
        </p:nvSpPr>
        <p:spPr>
          <a:xfrm>
            <a:off x="335543" y="1277017"/>
            <a:ext cx="5116291" cy="795289"/>
          </a:xfrm>
          <a:prstGeom prst="rect">
            <a:avLst/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tlCol="0" anchor="t"/>
          <a:lstStyle/>
          <a:p>
            <a:pPr marL="0" marR="0" lvl="0" indent="0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0" cap="none" spc="0" normalizeH="0" baseline="0" noProof="0" dirty="0">
                <a:ln>
                  <a:noFill/>
                </a:ln>
                <a:solidFill>
                  <a:srgbClr val="02639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КОМПЛЕКС ЛАБОРАТОРНЫХ ИСПЫТАНИЙ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0" cap="none" spc="0" normalizeH="0" baseline="0" noProof="0" dirty="0">
                <a:ln>
                  <a:noFill/>
                </a:ln>
                <a:solidFill>
                  <a:srgbClr val="02639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Назначение: разработка инновационных технологий и обеспечение ТЭО временных кондиций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5C1ABE55-F17B-42ED-8CCB-BF85412CDA12}"/>
              </a:ext>
            </a:extLst>
          </p:cNvPr>
          <p:cNvSpPr txBox="1"/>
          <p:nvPr/>
        </p:nvSpPr>
        <p:spPr>
          <a:xfrm>
            <a:off x="853888" y="2318895"/>
            <a:ext cx="9400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dirty="0">
                <a:solidFill>
                  <a:srgbClr val="026397"/>
                </a:solidFill>
                <a:latin typeface="Franklin Gothic Book" panose="020B0503020102020204"/>
              </a:rPr>
              <a:t>Годы</a:t>
            </a:r>
          </a:p>
        </p:txBody>
      </p:sp>
      <p:sp>
        <p:nvSpPr>
          <p:cNvPr id="75" name="Прямоугольник 74">
            <a:extLst>
              <a:ext uri="{FF2B5EF4-FFF2-40B4-BE49-F238E27FC236}">
                <a16:creationId xmlns:a16="http://schemas.microsoft.com/office/drawing/2014/main" id="{5ACEDDEC-C37E-48CE-84F1-D049DE968238}"/>
              </a:ext>
            </a:extLst>
          </p:cNvPr>
          <p:cNvSpPr/>
          <p:nvPr/>
        </p:nvSpPr>
        <p:spPr>
          <a:xfrm>
            <a:off x="867533" y="2709242"/>
            <a:ext cx="4680000" cy="3424610"/>
          </a:xfrm>
          <a:prstGeom prst="rect">
            <a:avLst/>
          </a:prstGeom>
          <a:solidFill>
            <a:srgbClr val="0A233B">
              <a:lumMod val="25000"/>
              <a:lumOff val="75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76" name="Прямоугольник 75">
            <a:extLst>
              <a:ext uri="{FF2B5EF4-FFF2-40B4-BE49-F238E27FC236}">
                <a16:creationId xmlns:a16="http://schemas.microsoft.com/office/drawing/2014/main" id="{989F71FB-141B-4F5F-8F85-D35577B6011B}"/>
              </a:ext>
            </a:extLst>
          </p:cNvPr>
          <p:cNvSpPr/>
          <p:nvPr/>
        </p:nvSpPr>
        <p:spPr>
          <a:xfrm>
            <a:off x="4440238" y="2712255"/>
            <a:ext cx="1107295" cy="432000"/>
          </a:xfrm>
          <a:prstGeom prst="rect">
            <a:avLst/>
          </a:prstGeom>
          <a:solidFill>
            <a:srgbClr val="0A233B">
              <a:lumMod val="10000"/>
              <a:lumOff val="9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77" name="Прямоугольник 76">
            <a:extLst>
              <a:ext uri="{FF2B5EF4-FFF2-40B4-BE49-F238E27FC236}">
                <a16:creationId xmlns:a16="http://schemas.microsoft.com/office/drawing/2014/main" id="{73090506-AED6-44ED-B3EA-CCFFB81D80D4}"/>
              </a:ext>
            </a:extLst>
          </p:cNvPr>
          <p:cNvSpPr/>
          <p:nvPr/>
        </p:nvSpPr>
        <p:spPr>
          <a:xfrm>
            <a:off x="4440238" y="3139340"/>
            <a:ext cx="1107295" cy="432000"/>
          </a:xfrm>
          <a:prstGeom prst="rect">
            <a:avLst/>
          </a:prstGeom>
          <a:solidFill>
            <a:srgbClr val="0A233B">
              <a:lumMod val="10000"/>
              <a:lumOff val="9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78" name="Прямоугольник 77">
            <a:extLst>
              <a:ext uri="{FF2B5EF4-FFF2-40B4-BE49-F238E27FC236}">
                <a16:creationId xmlns:a16="http://schemas.microsoft.com/office/drawing/2014/main" id="{D7DB0E25-7F22-4750-89EB-E6F31A4A6E78}"/>
              </a:ext>
            </a:extLst>
          </p:cNvPr>
          <p:cNvSpPr/>
          <p:nvPr/>
        </p:nvSpPr>
        <p:spPr>
          <a:xfrm>
            <a:off x="4229100" y="3566425"/>
            <a:ext cx="1318433" cy="432000"/>
          </a:xfrm>
          <a:prstGeom prst="rect">
            <a:avLst/>
          </a:prstGeom>
          <a:solidFill>
            <a:srgbClr val="0A233B">
              <a:lumMod val="10000"/>
              <a:lumOff val="9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79" name="Прямоугольник 78">
            <a:extLst>
              <a:ext uri="{FF2B5EF4-FFF2-40B4-BE49-F238E27FC236}">
                <a16:creationId xmlns:a16="http://schemas.microsoft.com/office/drawing/2014/main" id="{1E234588-552E-4131-9195-1465EBD67ED9}"/>
              </a:ext>
            </a:extLst>
          </p:cNvPr>
          <p:cNvSpPr/>
          <p:nvPr/>
        </p:nvSpPr>
        <p:spPr>
          <a:xfrm>
            <a:off x="4030980" y="3993510"/>
            <a:ext cx="1516553" cy="432000"/>
          </a:xfrm>
          <a:prstGeom prst="rect">
            <a:avLst/>
          </a:prstGeom>
          <a:solidFill>
            <a:srgbClr val="0A233B">
              <a:lumMod val="10000"/>
              <a:lumOff val="9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80" name="Прямоугольник 79">
            <a:extLst>
              <a:ext uri="{FF2B5EF4-FFF2-40B4-BE49-F238E27FC236}">
                <a16:creationId xmlns:a16="http://schemas.microsoft.com/office/drawing/2014/main" id="{CF6F4935-A8AC-4546-81E8-352250901667}"/>
              </a:ext>
            </a:extLst>
          </p:cNvPr>
          <p:cNvSpPr/>
          <p:nvPr/>
        </p:nvSpPr>
        <p:spPr>
          <a:xfrm>
            <a:off x="3093720" y="4420595"/>
            <a:ext cx="2453813" cy="432000"/>
          </a:xfrm>
          <a:prstGeom prst="rect">
            <a:avLst/>
          </a:prstGeom>
          <a:solidFill>
            <a:srgbClr val="0A233B">
              <a:lumMod val="10000"/>
              <a:lumOff val="9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81" name="Прямоугольник 80">
            <a:extLst>
              <a:ext uri="{FF2B5EF4-FFF2-40B4-BE49-F238E27FC236}">
                <a16:creationId xmlns:a16="http://schemas.microsoft.com/office/drawing/2014/main" id="{B03753BF-EA71-47E5-B7EB-7EF996567DDB}"/>
              </a:ext>
            </a:extLst>
          </p:cNvPr>
          <p:cNvSpPr/>
          <p:nvPr/>
        </p:nvSpPr>
        <p:spPr>
          <a:xfrm>
            <a:off x="2926080" y="4847680"/>
            <a:ext cx="2621452" cy="432000"/>
          </a:xfrm>
          <a:prstGeom prst="rect">
            <a:avLst/>
          </a:prstGeom>
          <a:solidFill>
            <a:srgbClr val="0A233B">
              <a:lumMod val="10000"/>
              <a:lumOff val="9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82" name="Прямоугольник 81">
            <a:extLst>
              <a:ext uri="{FF2B5EF4-FFF2-40B4-BE49-F238E27FC236}">
                <a16:creationId xmlns:a16="http://schemas.microsoft.com/office/drawing/2014/main" id="{61A4D053-7E36-4536-97E7-9C2AAFABDAB3}"/>
              </a:ext>
            </a:extLst>
          </p:cNvPr>
          <p:cNvSpPr/>
          <p:nvPr/>
        </p:nvSpPr>
        <p:spPr>
          <a:xfrm>
            <a:off x="2781300" y="5274765"/>
            <a:ext cx="2766233" cy="432000"/>
          </a:xfrm>
          <a:prstGeom prst="rect">
            <a:avLst/>
          </a:prstGeom>
          <a:solidFill>
            <a:srgbClr val="0A233B">
              <a:lumMod val="10000"/>
              <a:lumOff val="9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83" name="Прямоугольник 82">
            <a:extLst>
              <a:ext uri="{FF2B5EF4-FFF2-40B4-BE49-F238E27FC236}">
                <a16:creationId xmlns:a16="http://schemas.microsoft.com/office/drawing/2014/main" id="{008D0565-49D8-457F-8BDB-42DB95947A17}"/>
              </a:ext>
            </a:extLst>
          </p:cNvPr>
          <p:cNvSpPr/>
          <p:nvPr/>
        </p:nvSpPr>
        <p:spPr>
          <a:xfrm>
            <a:off x="2712720" y="5701852"/>
            <a:ext cx="2834813" cy="432000"/>
          </a:xfrm>
          <a:prstGeom prst="rect">
            <a:avLst/>
          </a:prstGeom>
          <a:solidFill>
            <a:srgbClr val="0A233B">
              <a:lumMod val="10000"/>
              <a:lumOff val="9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graphicFrame>
        <p:nvGraphicFramePr>
          <p:cNvPr id="84" name="Таблица 14">
            <a:extLst>
              <a:ext uri="{FF2B5EF4-FFF2-40B4-BE49-F238E27FC236}">
                <a16:creationId xmlns:a16="http://schemas.microsoft.com/office/drawing/2014/main" id="{01C0DE1D-5CB3-42E6-AE36-0AFFCFAEC487}"/>
              </a:ext>
            </a:extLst>
          </p:cNvPr>
          <p:cNvGraphicFramePr>
            <a:graphicFrameLocks noGrp="1"/>
          </p:cNvGraphicFramePr>
          <p:nvPr/>
        </p:nvGraphicFramePr>
        <p:xfrm>
          <a:off x="867532" y="2699008"/>
          <a:ext cx="4680000" cy="3499061"/>
        </p:xfrm>
        <a:graphic>
          <a:graphicData uri="http://schemas.openxmlformats.org/drawingml/2006/table">
            <a:tbl>
              <a:tblPr/>
              <a:tblGrid>
                <a:gridCol w="936000">
                  <a:extLst>
                    <a:ext uri="{9D8B030D-6E8A-4147-A177-3AD203B41FA5}">
                      <a16:colId xmlns:a16="http://schemas.microsoft.com/office/drawing/2014/main" val="3736631830"/>
                    </a:ext>
                  </a:extLst>
                </a:gridCol>
                <a:gridCol w="3744000">
                  <a:extLst>
                    <a:ext uri="{9D8B030D-6E8A-4147-A177-3AD203B41FA5}">
                      <a16:colId xmlns:a16="http://schemas.microsoft.com/office/drawing/2014/main" val="923269234"/>
                    </a:ext>
                  </a:extLst>
                </a:gridCol>
              </a:tblGrid>
              <a:tr h="4705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dirty="0">
                          <a:solidFill>
                            <a:schemeClr val="accent1"/>
                          </a:solidFill>
                          <a:latin typeface="+mj-lt"/>
                        </a:rPr>
                        <a:t>2022-2023</a:t>
                      </a:r>
                    </a:p>
                  </a:txBody>
                  <a:tcPr anchor="ctr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r>
                        <a:rPr lang="ru-RU" sz="1200" dirty="0"/>
                        <a:t>Гидрометаллургия (75%)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579250"/>
                  </a:ext>
                </a:extLst>
              </a:tr>
              <a:tr h="41044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algn="ctr"/>
                      <a:r>
                        <a:rPr lang="ru-RU" sz="1200" dirty="0">
                          <a:solidFill>
                            <a:schemeClr val="accent1"/>
                          </a:solidFill>
                          <a:latin typeface="+mj-lt"/>
                        </a:rPr>
                        <a:t>2019-2023</a:t>
                      </a:r>
                    </a:p>
                  </a:txBody>
                  <a:tcPr anchor="ctr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r>
                        <a:rPr lang="ru-RU" sz="1200" dirty="0"/>
                        <a:t>Флотационное обогащение (75%)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19313"/>
                  </a:ext>
                </a:extLst>
              </a:tr>
              <a:tr h="41044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dirty="0">
                          <a:solidFill>
                            <a:schemeClr val="accent1"/>
                          </a:solidFill>
                          <a:latin typeface="+mj-lt"/>
                        </a:rPr>
                        <a:t>2019-2023</a:t>
                      </a:r>
                    </a:p>
                  </a:txBody>
                  <a:tcPr anchor="ctr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r>
                        <a:rPr lang="ru-RU" sz="1200" dirty="0"/>
                        <a:t>Рудоподготовка (70%)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9715675"/>
                  </a:ext>
                </a:extLst>
              </a:tr>
              <a:tr h="41044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dirty="0">
                          <a:solidFill>
                            <a:schemeClr val="accent1"/>
                          </a:solidFill>
                          <a:latin typeface="+mj-lt"/>
                        </a:rPr>
                        <a:t>2019-2024</a:t>
                      </a:r>
                    </a:p>
                  </a:txBody>
                  <a:tcPr anchor="ctr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r>
                        <a:rPr lang="ru-RU" sz="1200" dirty="0"/>
                        <a:t>Предварительное обогащение (65%)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6319471"/>
                  </a:ext>
                </a:extLst>
              </a:tr>
              <a:tr h="41044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dirty="0">
                          <a:solidFill>
                            <a:schemeClr val="accent1"/>
                          </a:solidFill>
                          <a:latin typeface="+mj-lt"/>
                        </a:rPr>
                        <a:t>2019-2023</a:t>
                      </a:r>
                    </a:p>
                  </a:txBody>
                  <a:tcPr anchor="ctr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r>
                        <a:rPr lang="ru-RU" sz="1200" dirty="0"/>
                        <a:t>Физико-механические испытания (45%)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6573420"/>
                  </a:ext>
                </a:extLst>
              </a:tr>
              <a:tr h="45697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dirty="0">
                          <a:solidFill>
                            <a:schemeClr val="accent1"/>
                          </a:solidFill>
                          <a:latin typeface="+mj-lt"/>
                        </a:rPr>
                        <a:t>2019-2024</a:t>
                      </a:r>
                    </a:p>
                  </a:txBody>
                  <a:tcPr anchor="ctr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r>
                        <a:rPr lang="ru-RU" sz="1200" dirty="0"/>
                        <a:t>Оперативный химический и минералогический анализ (40%)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6852084"/>
                  </a:ext>
                </a:extLst>
              </a:tr>
              <a:tr h="4705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dirty="0">
                          <a:solidFill>
                            <a:schemeClr val="accent1"/>
                          </a:solidFill>
                          <a:latin typeface="+mj-lt"/>
                        </a:rPr>
                        <a:t>2019-2023</a:t>
                      </a:r>
                    </a:p>
                  </a:txBody>
                  <a:tcPr anchor="ctr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r>
                        <a:rPr lang="ru-RU" sz="1200" dirty="0"/>
                        <a:t>Гравитационное, магнитное и электростатическое обогащение (30%)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5851460"/>
                  </a:ext>
                </a:extLst>
              </a:tr>
              <a:tr h="45900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dirty="0">
                          <a:solidFill>
                            <a:schemeClr val="accent1"/>
                          </a:solidFill>
                          <a:latin typeface="+mj-lt"/>
                        </a:rPr>
                        <a:t>2019-2024</a:t>
                      </a:r>
                    </a:p>
                  </a:txBody>
                  <a:tcPr anchor="ctr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r>
                        <a:rPr lang="ru-RU" sz="1200" dirty="0" err="1"/>
                        <a:t>Геотехнология</a:t>
                      </a:r>
                      <a:r>
                        <a:rPr lang="ru-RU" sz="1200" dirty="0"/>
                        <a:t> (подземное и кучное выщелачивание) (25%)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550056"/>
                  </a:ext>
                </a:extLst>
              </a:tr>
            </a:tbl>
          </a:graphicData>
        </a:graphic>
      </p:graphicFrame>
      <p:cxnSp>
        <p:nvCxnSpPr>
          <p:cNvPr id="85" name="Прямая соединительная линия 84">
            <a:extLst>
              <a:ext uri="{FF2B5EF4-FFF2-40B4-BE49-F238E27FC236}">
                <a16:creationId xmlns:a16="http://schemas.microsoft.com/office/drawing/2014/main" id="{568A7F1A-3F5A-43D9-A043-7C7ED2A74721}"/>
              </a:ext>
            </a:extLst>
          </p:cNvPr>
          <p:cNvCxnSpPr>
            <a:cxnSpLocks/>
          </p:cNvCxnSpPr>
          <p:nvPr/>
        </p:nvCxnSpPr>
        <p:spPr>
          <a:xfrm>
            <a:off x="303644" y="1323510"/>
            <a:ext cx="0" cy="4653451"/>
          </a:xfrm>
          <a:prstGeom prst="line">
            <a:avLst/>
          </a:prstGeom>
          <a:noFill/>
          <a:ln w="19050" cap="flat" cmpd="sng" algn="ctr">
            <a:solidFill>
              <a:srgbClr val="026397"/>
            </a:solidFill>
            <a:prstDash val="solid"/>
            <a:miter lim="800000"/>
          </a:ln>
          <a:effectLst/>
        </p:spPr>
      </p:cxnSp>
      <p:cxnSp>
        <p:nvCxnSpPr>
          <p:cNvPr id="86" name="Прямая соединительная линия 85">
            <a:extLst>
              <a:ext uri="{FF2B5EF4-FFF2-40B4-BE49-F238E27FC236}">
                <a16:creationId xmlns:a16="http://schemas.microsoft.com/office/drawing/2014/main" id="{85424470-1811-47B8-B7FB-CB5BED5E7A95}"/>
              </a:ext>
            </a:extLst>
          </p:cNvPr>
          <p:cNvCxnSpPr>
            <a:cxnSpLocks/>
          </p:cNvCxnSpPr>
          <p:nvPr/>
        </p:nvCxnSpPr>
        <p:spPr>
          <a:xfrm>
            <a:off x="303644" y="2940339"/>
            <a:ext cx="594000" cy="0"/>
          </a:xfrm>
          <a:prstGeom prst="line">
            <a:avLst/>
          </a:prstGeom>
          <a:noFill/>
          <a:ln w="19050" cap="flat" cmpd="sng" algn="ctr">
            <a:solidFill>
              <a:srgbClr val="026397"/>
            </a:solidFill>
            <a:prstDash val="solid"/>
            <a:miter lim="800000"/>
          </a:ln>
          <a:effectLst/>
        </p:spPr>
      </p:cxnSp>
      <p:cxnSp>
        <p:nvCxnSpPr>
          <p:cNvPr id="87" name="Прямая соединительная линия 86">
            <a:extLst>
              <a:ext uri="{FF2B5EF4-FFF2-40B4-BE49-F238E27FC236}">
                <a16:creationId xmlns:a16="http://schemas.microsoft.com/office/drawing/2014/main" id="{60F36D9C-E8D4-4594-9854-14AF5315AC04}"/>
              </a:ext>
            </a:extLst>
          </p:cNvPr>
          <p:cNvCxnSpPr>
            <a:cxnSpLocks/>
          </p:cNvCxnSpPr>
          <p:nvPr/>
        </p:nvCxnSpPr>
        <p:spPr>
          <a:xfrm>
            <a:off x="303644" y="3368477"/>
            <a:ext cx="594000" cy="0"/>
          </a:xfrm>
          <a:prstGeom prst="line">
            <a:avLst/>
          </a:prstGeom>
          <a:noFill/>
          <a:ln w="19050" cap="flat" cmpd="sng" algn="ctr">
            <a:solidFill>
              <a:srgbClr val="026397"/>
            </a:solidFill>
            <a:prstDash val="solid"/>
            <a:miter lim="800000"/>
          </a:ln>
          <a:effectLst/>
        </p:spPr>
      </p:cxnSp>
      <p:cxnSp>
        <p:nvCxnSpPr>
          <p:cNvPr id="88" name="Прямая соединительная линия 87">
            <a:extLst>
              <a:ext uri="{FF2B5EF4-FFF2-40B4-BE49-F238E27FC236}">
                <a16:creationId xmlns:a16="http://schemas.microsoft.com/office/drawing/2014/main" id="{18648DAD-F107-49B1-9B2C-61F4FBCF7E57}"/>
              </a:ext>
            </a:extLst>
          </p:cNvPr>
          <p:cNvCxnSpPr>
            <a:cxnSpLocks/>
          </p:cNvCxnSpPr>
          <p:nvPr/>
        </p:nvCxnSpPr>
        <p:spPr>
          <a:xfrm>
            <a:off x="303644" y="3796615"/>
            <a:ext cx="594000" cy="0"/>
          </a:xfrm>
          <a:prstGeom prst="line">
            <a:avLst/>
          </a:prstGeom>
          <a:noFill/>
          <a:ln w="19050" cap="flat" cmpd="sng" algn="ctr">
            <a:solidFill>
              <a:srgbClr val="026397"/>
            </a:solidFill>
            <a:prstDash val="solid"/>
            <a:miter lim="800000"/>
          </a:ln>
          <a:effectLst/>
        </p:spPr>
      </p:cxnSp>
      <p:cxnSp>
        <p:nvCxnSpPr>
          <p:cNvPr id="89" name="Прямая соединительная линия 88">
            <a:extLst>
              <a:ext uri="{FF2B5EF4-FFF2-40B4-BE49-F238E27FC236}">
                <a16:creationId xmlns:a16="http://schemas.microsoft.com/office/drawing/2014/main" id="{95019C82-E668-4469-82E9-4A4FC8285604}"/>
              </a:ext>
            </a:extLst>
          </p:cNvPr>
          <p:cNvCxnSpPr>
            <a:cxnSpLocks/>
          </p:cNvCxnSpPr>
          <p:nvPr/>
        </p:nvCxnSpPr>
        <p:spPr>
          <a:xfrm>
            <a:off x="303644" y="4652891"/>
            <a:ext cx="594000" cy="0"/>
          </a:xfrm>
          <a:prstGeom prst="line">
            <a:avLst/>
          </a:prstGeom>
          <a:noFill/>
          <a:ln w="19050" cap="flat" cmpd="sng" algn="ctr">
            <a:solidFill>
              <a:srgbClr val="026397"/>
            </a:solidFill>
            <a:prstDash val="solid"/>
            <a:miter lim="800000"/>
          </a:ln>
          <a:effectLst/>
        </p:spPr>
      </p:cxnSp>
      <p:cxnSp>
        <p:nvCxnSpPr>
          <p:cNvPr id="90" name="Прямая соединительная линия 89">
            <a:extLst>
              <a:ext uri="{FF2B5EF4-FFF2-40B4-BE49-F238E27FC236}">
                <a16:creationId xmlns:a16="http://schemas.microsoft.com/office/drawing/2014/main" id="{C7E10B7C-213E-469A-8BDF-8B159782B05F}"/>
              </a:ext>
            </a:extLst>
          </p:cNvPr>
          <p:cNvCxnSpPr>
            <a:cxnSpLocks/>
          </p:cNvCxnSpPr>
          <p:nvPr/>
        </p:nvCxnSpPr>
        <p:spPr>
          <a:xfrm>
            <a:off x="303644" y="4224753"/>
            <a:ext cx="594000" cy="0"/>
          </a:xfrm>
          <a:prstGeom prst="line">
            <a:avLst/>
          </a:prstGeom>
          <a:noFill/>
          <a:ln w="19050" cap="flat" cmpd="sng" algn="ctr">
            <a:solidFill>
              <a:srgbClr val="026397"/>
            </a:solidFill>
            <a:prstDash val="solid"/>
            <a:miter lim="800000"/>
          </a:ln>
          <a:effectLst/>
        </p:spPr>
      </p:cxnSp>
      <p:cxnSp>
        <p:nvCxnSpPr>
          <p:cNvPr id="91" name="Прямая соединительная линия 90">
            <a:extLst>
              <a:ext uri="{FF2B5EF4-FFF2-40B4-BE49-F238E27FC236}">
                <a16:creationId xmlns:a16="http://schemas.microsoft.com/office/drawing/2014/main" id="{A02CCB1A-02EB-4212-BF9F-621484C09E72}"/>
              </a:ext>
            </a:extLst>
          </p:cNvPr>
          <p:cNvCxnSpPr>
            <a:cxnSpLocks/>
          </p:cNvCxnSpPr>
          <p:nvPr/>
        </p:nvCxnSpPr>
        <p:spPr>
          <a:xfrm>
            <a:off x="303644" y="5081027"/>
            <a:ext cx="593383" cy="0"/>
          </a:xfrm>
          <a:prstGeom prst="line">
            <a:avLst/>
          </a:prstGeom>
          <a:noFill/>
          <a:ln w="19050" cap="flat" cmpd="sng" algn="ctr">
            <a:solidFill>
              <a:srgbClr val="026397"/>
            </a:solidFill>
            <a:prstDash val="solid"/>
            <a:miter lim="800000"/>
          </a:ln>
          <a:effectLst/>
        </p:spPr>
      </p:cxnSp>
      <p:cxnSp>
        <p:nvCxnSpPr>
          <p:cNvPr id="92" name="Прямая соединительная линия 91">
            <a:extLst>
              <a:ext uri="{FF2B5EF4-FFF2-40B4-BE49-F238E27FC236}">
                <a16:creationId xmlns:a16="http://schemas.microsoft.com/office/drawing/2014/main" id="{2B3162D0-B378-4746-9E37-E47510EFBEAD}"/>
              </a:ext>
            </a:extLst>
          </p:cNvPr>
          <p:cNvCxnSpPr>
            <a:cxnSpLocks/>
          </p:cNvCxnSpPr>
          <p:nvPr/>
        </p:nvCxnSpPr>
        <p:spPr>
          <a:xfrm>
            <a:off x="303644" y="5501611"/>
            <a:ext cx="593383" cy="0"/>
          </a:xfrm>
          <a:prstGeom prst="line">
            <a:avLst/>
          </a:prstGeom>
          <a:noFill/>
          <a:ln w="19050" cap="flat" cmpd="sng" algn="ctr">
            <a:solidFill>
              <a:srgbClr val="026397"/>
            </a:solidFill>
            <a:prstDash val="solid"/>
            <a:miter lim="800000"/>
          </a:ln>
          <a:effectLst/>
        </p:spPr>
      </p:cxnSp>
      <p:cxnSp>
        <p:nvCxnSpPr>
          <p:cNvPr id="93" name="Прямая соединительная линия 92">
            <a:extLst>
              <a:ext uri="{FF2B5EF4-FFF2-40B4-BE49-F238E27FC236}">
                <a16:creationId xmlns:a16="http://schemas.microsoft.com/office/drawing/2014/main" id="{A0CBCD04-A16D-403D-ABF2-1F47BC5D259C}"/>
              </a:ext>
            </a:extLst>
          </p:cNvPr>
          <p:cNvCxnSpPr>
            <a:cxnSpLocks/>
          </p:cNvCxnSpPr>
          <p:nvPr/>
        </p:nvCxnSpPr>
        <p:spPr>
          <a:xfrm>
            <a:off x="303644" y="5966431"/>
            <a:ext cx="593383" cy="0"/>
          </a:xfrm>
          <a:prstGeom prst="line">
            <a:avLst/>
          </a:prstGeom>
          <a:noFill/>
          <a:ln w="19050" cap="flat" cmpd="sng" algn="ctr">
            <a:solidFill>
              <a:srgbClr val="026397"/>
            </a:solidFill>
            <a:prstDash val="solid"/>
            <a:miter lim="800000"/>
          </a:ln>
          <a:effectLst/>
        </p:spPr>
      </p:cxnSp>
      <p:sp>
        <p:nvSpPr>
          <p:cNvPr id="94" name="Прямоугольник 93">
            <a:extLst>
              <a:ext uri="{FF2B5EF4-FFF2-40B4-BE49-F238E27FC236}">
                <a16:creationId xmlns:a16="http://schemas.microsoft.com/office/drawing/2014/main" id="{B031799F-ADB1-44CC-B1FF-377159333417}"/>
              </a:ext>
            </a:extLst>
          </p:cNvPr>
          <p:cNvSpPr/>
          <p:nvPr/>
        </p:nvSpPr>
        <p:spPr>
          <a:xfrm>
            <a:off x="5976242" y="1320766"/>
            <a:ext cx="6158381" cy="1098072"/>
          </a:xfrm>
          <a:prstGeom prst="rect">
            <a:avLst/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tlCol="0" anchor="t"/>
          <a:lstStyle/>
          <a:p>
            <a:pPr marL="0" marR="0" lvl="0" indent="0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ru-RU" kern="0" dirty="0" smtClean="0">
                <a:solidFill>
                  <a:srgbClr val="026397"/>
                </a:solidFill>
                <a:latin typeface="Franklin Gothic Book" panose="020B0503020102020204"/>
              </a:rPr>
              <a:t>ПИЛОТНАЯ ТЕХНОЛОГИЧЕСКАЯ ФАБРИКА </a:t>
            </a:r>
            <a:r>
              <a:rPr kumimoji="0" lang="ru-RU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02639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ДЛЯ УКРУПНЕННЫХ ТЕХНОЛОГИЧЕСКИХ </a:t>
            </a:r>
            <a:r>
              <a:rPr kumimoji="0" lang="ru-RU" sz="1800" b="0" i="0" u="none" strike="noStrike" kern="0" cap="none" spc="0" normalizeH="0" baseline="0" noProof="0" dirty="0">
                <a:ln>
                  <a:noFill/>
                </a:ln>
                <a:solidFill>
                  <a:srgbClr val="02639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ИСПЫТАНИЙ </a:t>
            </a:r>
            <a:endParaRPr lang="ru-RU" kern="0" dirty="0">
              <a:solidFill>
                <a:srgbClr val="026397"/>
              </a:solidFill>
              <a:latin typeface="Franklin Gothic Book" panose="020B0503020102020204"/>
            </a:endParaRPr>
          </a:p>
          <a:p>
            <a:pPr marL="0" marR="0" lvl="0" indent="0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0" cap="none" spc="0" normalizeH="0" baseline="0" noProof="0" dirty="0" smtClean="0">
                <a:ln>
                  <a:noFill/>
                </a:ln>
                <a:solidFill>
                  <a:srgbClr val="02639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Назначение</a:t>
            </a:r>
            <a:r>
              <a:rPr kumimoji="0" lang="ru-RU" sz="1400" b="0" i="0" u="none" strike="noStrike" kern="0" cap="none" spc="0" normalizeH="0" baseline="0" noProof="0" dirty="0">
                <a:ln>
                  <a:noFill/>
                </a:ln>
                <a:solidFill>
                  <a:srgbClr val="02639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: укрупненные технологические испытания, разработка ТЭО постоянных кондиций и проектирование промышленных производств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55D6CCAF-2E68-4788-83A3-08F4C6799EAA}"/>
              </a:ext>
            </a:extLst>
          </p:cNvPr>
          <p:cNvSpPr txBox="1"/>
          <p:nvPr/>
        </p:nvSpPr>
        <p:spPr>
          <a:xfrm>
            <a:off x="6452756" y="2318894"/>
            <a:ext cx="9400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dirty="0">
                <a:solidFill>
                  <a:srgbClr val="026397"/>
                </a:solidFill>
                <a:latin typeface="Franklin Gothic Book" panose="020B0503020102020204"/>
              </a:rPr>
              <a:t>Годы</a:t>
            </a:r>
          </a:p>
        </p:txBody>
      </p:sp>
      <p:cxnSp>
        <p:nvCxnSpPr>
          <p:cNvPr id="96" name="Прямая соединительная линия 95">
            <a:extLst>
              <a:ext uri="{FF2B5EF4-FFF2-40B4-BE49-F238E27FC236}">
                <a16:creationId xmlns:a16="http://schemas.microsoft.com/office/drawing/2014/main" id="{67A33382-9D6B-47E5-B378-8175D0D504FC}"/>
              </a:ext>
            </a:extLst>
          </p:cNvPr>
          <p:cNvCxnSpPr>
            <a:cxnSpLocks/>
          </p:cNvCxnSpPr>
          <p:nvPr/>
        </p:nvCxnSpPr>
        <p:spPr>
          <a:xfrm>
            <a:off x="5896286" y="1335361"/>
            <a:ext cx="12252" cy="4792963"/>
          </a:xfrm>
          <a:prstGeom prst="line">
            <a:avLst/>
          </a:prstGeom>
          <a:noFill/>
          <a:ln w="19050" cap="flat" cmpd="sng" algn="ctr">
            <a:solidFill>
              <a:srgbClr val="026397"/>
            </a:solidFill>
            <a:prstDash val="solid"/>
            <a:miter lim="800000"/>
          </a:ln>
          <a:effectLst/>
        </p:spPr>
      </p:cxnSp>
      <p:cxnSp>
        <p:nvCxnSpPr>
          <p:cNvPr id="97" name="Прямая соединительная линия 96">
            <a:extLst>
              <a:ext uri="{FF2B5EF4-FFF2-40B4-BE49-F238E27FC236}">
                <a16:creationId xmlns:a16="http://schemas.microsoft.com/office/drawing/2014/main" id="{18D47092-A8F6-47BE-BF2B-CE241FD95819}"/>
              </a:ext>
            </a:extLst>
          </p:cNvPr>
          <p:cNvCxnSpPr>
            <a:cxnSpLocks/>
          </p:cNvCxnSpPr>
          <p:nvPr/>
        </p:nvCxnSpPr>
        <p:spPr>
          <a:xfrm>
            <a:off x="5896895" y="2877023"/>
            <a:ext cx="594000" cy="0"/>
          </a:xfrm>
          <a:prstGeom prst="line">
            <a:avLst/>
          </a:prstGeom>
          <a:noFill/>
          <a:ln w="19050" cap="flat" cmpd="sng" algn="ctr">
            <a:solidFill>
              <a:srgbClr val="026397"/>
            </a:solidFill>
            <a:prstDash val="solid"/>
            <a:miter lim="800000"/>
          </a:ln>
          <a:effectLst/>
        </p:spPr>
      </p:cxnSp>
      <p:cxnSp>
        <p:nvCxnSpPr>
          <p:cNvPr id="98" name="Прямая соединительная линия 97">
            <a:extLst>
              <a:ext uri="{FF2B5EF4-FFF2-40B4-BE49-F238E27FC236}">
                <a16:creationId xmlns:a16="http://schemas.microsoft.com/office/drawing/2014/main" id="{8C676A43-E0CD-44F9-9818-F3542507E2E2}"/>
              </a:ext>
            </a:extLst>
          </p:cNvPr>
          <p:cNvCxnSpPr>
            <a:cxnSpLocks/>
          </p:cNvCxnSpPr>
          <p:nvPr/>
        </p:nvCxnSpPr>
        <p:spPr>
          <a:xfrm>
            <a:off x="5909086" y="4270439"/>
            <a:ext cx="594000" cy="0"/>
          </a:xfrm>
          <a:prstGeom prst="line">
            <a:avLst/>
          </a:prstGeom>
          <a:noFill/>
          <a:ln w="19050" cap="flat" cmpd="sng" algn="ctr">
            <a:solidFill>
              <a:srgbClr val="026397"/>
            </a:solidFill>
            <a:prstDash val="solid"/>
            <a:miter lim="800000"/>
          </a:ln>
          <a:effectLst/>
        </p:spPr>
      </p:cxnSp>
      <p:cxnSp>
        <p:nvCxnSpPr>
          <p:cNvPr id="99" name="Прямая соединительная линия 98">
            <a:extLst>
              <a:ext uri="{FF2B5EF4-FFF2-40B4-BE49-F238E27FC236}">
                <a16:creationId xmlns:a16="http://schemas.microsoft.com/office/drawing/2014/main" id="{46CD2165-3405-46C7-86FE-4BC3536EF4DC}"/>
              </a:ext>
            </a:extLst>
          </p:cNvPr>
          <p:cNvCxnSpPr>
            <a:cxnSpLocks/>
          </p:cNvCxnSpPr>
          <p:nvPr/>
        </p:nvCxnSpPr>
        <p:spPr>
          <a:xfrm>
            <a:off x="5896895" y="3341495"/>
            <a:ext cx="594000" cy="0"/>
          </a:xfrm>
          <a:prstGeom prst="line">
            <a:avLst/>
          </a:prstGeom>
          <a:noFill/>
          <a:ln w="19050" cap="flat" cmpd="sng" algn="ctr">
            <a:solidFill>
              <a:srgbClr val="026397"/>
            </a:solidFill>
            <a:prstDash val="solid"/>
            <a:miter lim="800000"/>
          </a:ln>
          <a:effectLst/>
        </p:spPr>
      </p:cxnSp>
      <p:cxnSp>
        <p:nvCxnSpPr>
          <p:cNvPr id="100" name="Прямая соединительная линия 99">
            <a:extLst>
              <a:ext uri="{FF2B5EF4-FFF2-40B4-BE49-F238E27FC236}">
                <a16:creationId xmlns:a16="http://schemas.microsoft.com/office/drawing/2014/main" id="{B322E23A-9ED5-4537-B51E-E318D888FC69}"/>
              </a:ext>
            </a:extLst>
          </p:cNvPr>
          <p:cNvCxnSpPr>
            <a:cxnSpLocks/>
          </p:cNvCxnSpPr>
          <p:nvPr/>
        </p:nvCxnSpPr>
        <p:spPr>
          <a:xfrm>
            <a:off x="5909086" y="3805967"/>
            <a:ext cx="594000" cy="0"/>
          </a:xfrm>
          <a:prstGeom prst="line">
            <a:avLst/>
          </a:prstGeom>
          <a:noFill/>
          <a:ln w="19050" cap="flat" cmpd="sng" algn="ctr">
            <a:solidFill>
              <a:srgbClr val="026397"/>
            </a:solidFill>
            <a:prstDash val="solid"/>
            <a:miter lim="800000"/>
          </a:ln>
          <a:effectLst/>
        </p:spPr>
      </p:cxnSp>
      <p:cxnSp>
        <p:nvCxnSpPr>
          <p:cNvPr id="101" name="Прямая соединительная линия 100">
            <a:extLst>
              <a:ext uri="{FF2B5EF4-FFF2-40B4-BE49-F238E27FC236}">
                <a16:creationId xmlns:a16="http://schemas.microsoft.com/office/drawing/2014/main" id="{1053D350-B672-428E-A336-F6E466DC88E3}"/>
              </a:ext>
            </a:extLst>
          </p:cNvPr>
          <p:cNvCxnSpPr>
            <a:cxnSpLocks/>
          </p:cNvCxnSpPr>
          <p:nvPr/>
        </p:nvCxnSpPr>
        <p:spPr>
          <a:xfrm>
            <a:off x="5909086" y="4734911"/>
            <a:ext cx="594000" cy="0"/>
          </a:xfrm>
          <a:prstGeom prst="line">
            <a:avLst/>
          </a:prstGeom>
          <a:noFill/>
          <a:ln w="19050" cap="flat" cmpd="sng" algn="ctr">
            <a:solidFill>
              <a:srgbClr val="026397"/>
            </a:solidFill>
            <a:prstDash val="solid"/>
            <a:miter lim="800000"/>
          </a:ln>
          <a:effectLst/>
        </p:spPr>
      </p:cxnSp>
      <p:cxnSp>
        <p:nvCxnSpPr>
          <p:cNvPr id="102" name="Прямая соединительная линия 101">
            <a:extLst>
              <a:ext uri="{FF2B5EF4-FFF2-40B4-BE49-F238E27FC236}">
                <a16:creationId xmlns:a16="http://schemas.microsoft.com/office/drawing/2014/main" id="{054B46DD-C8F2-466D-9CEB-9FF0FADB3DB7}"/>
              </a:ext>
            </a:extLst>
          </p:cNvPr>
          <p:cNvCxnSpPr>
            <a:cxnSpLocks/>
          </p:cNvCxnSpPr>
          <p:nvPr/>
        </p:nvCxnSpPr>
        <p:spPr>
          <a:xfrm>
            <a:off x="5909086" y="5199383"/>
            <a:ext cx="594000" cy="0"/>
          </a:xfrm>
          <a:prstGeom prst="line">
            <a:avLst/>
          </a:prstGeom>
          <a:noFill/>
          <a:ln w="19050" cap="flat" cmpd="sng" algn="ctr">
            <a:solidFill>
              <a:srgbClr val="026397"/>
            </a:solidFill>
            <a:prstDash val="solid"/>
            <a:miter lim="800000"/>
          </a:ln>
          <a:effectLst/>
        </p:spPr>
      </p:cxnSp>
      <p:cxnSp>
        <p:nvCxnSpPr>
          <p:cNvPr id="103" name="Прямая соединительная линия 102">
            <a:extLst>
              <a:ext uri="{FF2B5EF4-FFF2-40B4-BE49-F238E27FC236}">
                <a16:creationId xmlns:a16="http://schemas.microsoft.com/office/drawing/2014/main" id="{3F27A098-00C2-41D7-A33D-E9A0E56F1D03}"/>
              </a:ext>
            </a:extLst>
          </p:cNvPr>
          <p:cNvCxnSpPr>
            <a:cxnSpLocks/>
          </p:cNvCxnSpPr>
          <p:nvPr/>
        </p:nvCxnSpPr>
        <p:spPr>
          <a:xfrm>
            <a:off x="5896895" y="5663855"/>
            <a:ext cx="594000" cy="0"/>
          </a:xfrm>
          <a:prstGeom prst="line">
            <a:avLst/>
          </a:prstGeom>
          <a:noFill/>
          <a:ln w="19050" cap="flat" cmpd="sng" algn="ctr">
            <a:solidFill>
              <a:srgbClr val="026397"/>
            </a:solidFill>
            <a:prstDash val="solid"/>
            <a:miter lim="800000"/>
          </a:ln>
          <a:effectLst/>
        </p:spPr>
      </p:cxnSp>
      <p:cxnSp>
        <p:nvCxnSpPr>
          <p:cNvPr id="104" name="Прямая соединительная линия 103">
            <a:extLst>
              <a:ext uri="{FF2B5EF4-FFF2-40B4-BE49-F238E27FC236}">
                <a16:creationId xmlns:a16="http://schemas.microsoft.com/office/drawing/2014/main" id="{7345AA0B-FA7F-443C-9F57-9EEF541E12C2}"/>
              </a:ext>
            </a:extLst>
          </p:cNvPr>
          <p:cNvCxnSpPr>
            <a:cxnSpLocks/>
          </p:cNvCxnSpPr>
          <p:nvPr/>
        </p:nvCxnSpPr>
        <p:spPr>
          <a:xfrm>
            <a:off x="5909086" y="6128324"/>
            <a:ext cx="644437" cy="0"/>
          </a:xfrm>
          <a:prstGeom prst="line">
            <a:avLst/>
          </a:prstGeom>
          <a:noFill/>
          <a:ln w="19050" cap="flat" cmpd="sng" algn="ctr">
            <a:solidFill>
              <a:srgbClr val="026397"/>
            </a:solidFill>
            <a:prstDash val="solid"/>
            <a:miter lim="800000"/>
          </a:ln>
          <a:effectLst/>
        </p:spPr>
      </p:cxnSp>
      <p:sp>
        <p:nvSpPr>
          <p:cNvPr id="105" name="Прямоугольник 104">
            <a:extLst>
              <a:ext uri="{FF2B5EF4-FFF2-40B4-BE49-F238E27FC236}">
                <a16:creationId xmlns:a16="http://schemas.microsoft.com/office/drawing/2014/main" id="{C341B3B0-0B03-4ACF-8AA4-C630F8AA6CC0}"/>
              </a:ext>
            </a:extLst>
          </p:cNvPr>
          <p:cNvSpPr/>
          <p:nvPr/>
        </p:nvSpPr>
        <p:spPr>
          <a:xfrm>
            <a:off x="1793984" y="6567486"/>
            <a:ext cx="1565170" cy="152193"/>
          </a:xfrm>
          <a:prstGeom prst="rect">
            <a:avLst/>
          </a:prstGeom>
          <a:solidFill>
            <a:srgbClr val="A1C9E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106" name="Прямоугольник 105">
            <a:extLst>
              <a:ext uri="{FF2B5EF4-FFF2-40B4-BE49-F238E27FC236}">
                <a16:creationId xmlns:a16="http://schemas.microsoft.com/office/drawing/2014/main" id="{1455FB47-0BEA-4CE0-86B5-67B5ABCBF0B2}"/>
              </a:ext>
            </a:extLst>
          </p:cNvPr>
          <p:cNvSpPr/>
          <p:nvPr/>
        </p:nvSpPr>
        <p:spPr>
          <a:xfrm>
            <a:off x="1729262" y="6217850"/>
            <a:ext cx="159370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200" dirty="0">
                <a:solidFill>
                  <a:schemeClr val="tx2">
                    <a:lumMod val="75000"/>
                  </a:schemeClr>
                </a:solidFill>
                <a:latin typeface="Franklin Gothic Book" panose="020B0503020102020204"/>
              </a:rPr>
              <a:t>% </a:t>
            </a:r>
            <a:r>
              <a:rPr lang="ru-RU" sz="1200" dirty="0" smtClean="0">
                <a:solidFill>
                  <a:schemeClr val="tx2">
                    <a:lumMod val="75000"/>
                  </a:schemeClr>
                </a:solidFill>
                <a:latin typeface="Franklin Gothic Book" panose="020B0503020102020204"/>
              </a:rPr>
              <a:t>реализации - 2022</a:t>
            </a:r>
            <a:endParaRPr lang="ru-RU" sz="1200" dirty="0">
              <a:solidFill>
                <a:schemeClr val="tx2">
                  <a:lumMod val="75000"/>
                </a:schemeClr>
              </a:solidFill>
              <a:latin typeface="Franklin Gothic Book" panose="020B0503020102020204"/>
            </a:endParaRPr>
          </a:p>
        </p:txBody>
      </p:sp>
      <p:sp>
        <p:nvSpPr>
          <p:cNvPr id="108" name="Прямоугольник 107">
            <a:extLst>
              <a:ext uri="{FF2B5EF4-FFF2-40B4-BE49-F238E27FC236}">
                <a16:creationId xmlns:a16="http://schemas.microsoft.com/office/drawing/2014/main" id="{304D65C5-2586-43A6-80CB-50D6F4B3B34B}"/>
              </a:ext>
            </a:extLst>
          </p:cNvPr>
          <p:cNvSpPr/>
          <p:nvPr/>
        </p:nvSpPr>
        <p:spPr>
          <a:xfrm>
            <a:off x="3348172" y="6567486"/>
            <a:ext cx="2150260" cy="152193"/>
          </a:xfrm>
          <a:prstGeom prst="rect">
            <a:avLst/>
          </a:prstGeom>
          <a:solidFill>
            <a:srgbClr val="D9E9F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109" name="Прямоугольник 108">
            <a:extLst>
              <a:ext uri="{FF2B5EF4-FFF2-40B4-BE49-F238E27FC236}">
                <a16:creationId xmlns:a16="http://schemas.microsoft.com/office/drawing/2014/main" id="{99F194BD-7276-4CF8-8F2F-6483D8C12794}"/>
              </a:ext>
            </a:extLst>
          </p:cNvPr>
          <p:cNvSpPr/>
          <p:nvPr/>
        </p:nvSpPr>
        <p:spPr>
          <a:xfrm>
            <a:off x="3476809" y="6197843"/>
            <a:ext cx="205780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200" dirty="0">
                <a:solidFill>
                  <a:schemeClr val="tx2">
                    <a:lumMod val="75000"/>
                  </a:schemeClr>
                </a:solidFill>
                <a:latin typeface="Franklin Gothic Book" panose="020B0503020102020204"/>
              </a:rPr>
              <a:t>необходимое дооснащение</a:t>
            </a:r>
          </a:p>
        </p:txBody>
      </p:sp>
      <p:sp>
        <p:nvSpPr>
          <p:cNvPr id="110" name="Левая круглая скобка 109">
            <a:extLst>
              <a:ext uri="{FF2B5EF4-FFF2-40B4-BE49-F238E27FC236}">
                <a16:creationId xmlns:a16="http://schemas.microsoft.com/office/drawing/2014/main" id="{BB4C3252-EC18-4442-BCBE-C4C29F9DB3ED}"/>
              </a:ext>
            </a:extLst>
          </p:cNvPr>
          <p:cNvSpPr/>
          <p:nvPr/>
        </p:nvSpPr>
        <p:spPr>
          <a:xfrm rot="5400000">
            <a:off x="2539372" y="5720514"/>
            <a:ext cx="56693" cy="1546823"/>
          </a:xfrm>
          <a:prstGeom prst="leftBracket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1" name="Левая круглая скобка 110">
            <a:extLst>
              <a:ext uri="{FF2B5EF4-FFF2-40B4-BE49-F238E27FC236}">
                <a16:creationId xmlns:a16="http://schemas.microsoft.com/office/drawing/2014/main" id="{EE12303E-5A5C-46DC-A96D-00D61A08710F}"/>
              </a:ext>
            </a:extLst>
          </p:cNvPr>
          <p:cNvSpPr/>
          <p:nvPr/>
        </p:nvSpPr>
        <p:spPr>
          <a:xfrm rot="5400000">
            <a:off x="4400446" y="5424287"/>
            <a:ext cx="56692" cy="2139279"/>
          </a:xfrm>
          <a:prstGeom prst="leftBracket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aphicFrame>
        <p:nvGraphicFramePr>
          <p:cNvPr id="112" name="Таблица 14">
            <a:extLst>
              <a:ext uri="{FF2B5EF4-FFF2-40B4-BE49-F238E27FC236}">
                <a16:creationId xmlns:a16="http://schemas.microsoft.com/office/drawing/2014/main" id="{1F7BEA16-FF9A-4E0F-940B-608791C7763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8521489"/>
              </p:ext>
            </p:extLst>
          </p:nvPr>
        </p:nvGraphicFramePr>
        <p:xfrm>
          <a:off x="6516505" y="2667067"/>
          <a:ext cx="5425895" cy="3675656"/>
        </p:xfrm>
        <a:graphic>
          <a:graphicData uri="http://schemas.openxmlformats.org/drawingml/2006/table">
            <a:tbl>
              <a:tblPr/>
              <a:tblGrid>
                <a:gridCol w="966861">
                  <a:extLst>
                    <a:ext uri="{9D8B030D-6E8A-4147-A177-3AD203B41FA5}">
                      <a16:colId xmlns:a16="http://schemas.microsoft.com/office/drawing/2014/main" val="3736631830"/>
                    </a:ext>
                  </a:extLst>
                </a:gridCol>
                <a:gridCol w="4459034">
                  <a:extLst>
                    <a:ext uri="{9D8B030D-6E8A-4147-A177-3AD203B41FA5}">
                      <a16:colId xmlns:a16="http://schemas.microsoft.com/office/drawing/2014/main" val="923269234"/>
                    </a:ext>
                  </a:extLst>
                </a:gridCol>
              </a:tblGrid>
              <a:tr h="4594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dirty="0">
                          <a:solidFill>
                            <a:schemeClr val="accent1"/>
                          </a:solidFill>
                          <a:latin typeface="+mj-lt"/>
                          <a:ea typeface="+mn-ea"/>
                          <a:cs typeface="+mn-cs"/>
                        </a:rPr>
                        <a:t>2020-2026</a:t>
                      </a:r>
                    </a:p>
                  </a:txBody>
                  <a:tcPr anchor="ctr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r>
                        <a:rPr lang="ru-RU" sz="1200" dirty="0">
                          <a:solidFill>
                            <a:schemeClr val="tx1"/>
                          </a:solidFill>
                        </a:rPr>
                        <a:t>Рудный склад и участок дробления (30%)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579250"/>
                  </a:ext>
                </a:extLst>
              </a:tr>
              <a:tr h="4594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dirty="0">
                          <a:solidFill>
                            <a:schemeClr val="accent1"/>
                          </a:solidFill>
                          <a:latin typeface="+mj-lt"/>
                          <a:ea typeface="+mn-ea"/>
                          <a:cs typeface="+mn-cs"/>
                        </a:rPr>
                        <a:t>2020-2026</a:t>
                      </a:r>
                    </a:p>
                  </a:txBody>
                  <a:tcPr anchor="ctr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dirty="0">
                          <a:solidFill>
                            <a:schemeClr val="tx1"/>
                          </a:solidFill>
                        </a:rPr>
                        <a:t>Сухих гравитационных, магнитных и электростатических методом обогащения (22%)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19313"/>
                  </a:ext>
                </a:extLst>
              </a:tr>
              <a:tr h="4594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dirty="0">
                          <a:solidFill>
                            <a:schemeClr val="accent1"/>
                          </a:solidFill>
                          <a:latin typeface="+mj-lt"/>
                          <a:ea typeface="+mn-ea"/>
                          <a:cs typeface="+mn-cs"/>
                        </a:rPr>
                        <a:t>2020-2027</a:t>
                      </a:r>
                    </a:p>
                  </a:txBody>
                  <a:tcPr anchor="ctr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dirty="0">
                          <a:solidFill>
                            <a:schemeClr val="tx1"/>
                          </a:solidFill>
                        </a:rPr>
                        <a:t>Оперативного химического и минералогического анализа (18%)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94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dirty="0">
                          <a:solidFill>
                            <a:schemeClr val="accent1"/>
                          </a:solidFill>
                          <a:latin typeface="+mj-lt"/>
                          <a:ea typeface="+mn-ea"/>
                          <a:cs typeface="+mn-cs"/>
                        </a:rPr>
                        <a:t>2022-2028</a:t>
                      </a:r>
                    </a:p>
                  </a:txBody>
                  <a:tcPr anchor="ctr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r>
                        <a:rPr lang="ru-RU" sz="1200" dirty="0">
                          <a:solidFill>
                            <a:schemeClr val="tx1"/>
                          </a:solidFill>
                        </a:rPr>
                        <a:t>Гидрометаллургии и геотехнологий (КВ, ПВ) </a:t>
                      </a:r>
                      <a:r>
                        <a:rPr lang="ru-RU" sz="1200" baseline="0" dirty="0">
                          <a:solidFill>
                            <a:schemeClr val="tx1"/>
                          </a:solidFill>
                        </a:rPr>
                        <a:t>(5%)</a:t>
                      </a:r>
                      <a:endParaRPr lang="ru-RU" sz="12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6573420"/>
                  </a:ext>
                </a:extLst>
              </a:tr>
              <a:tr h="4594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dirty="0">
                          <a:solidFill>
                            <a:schemeClr val="accent1"/>
                          </a:solidFill>
                          <a:latin typeface="+mj-lt"/>
                          <a:ea typeface="+mn-ea"/>
                          <a:cs typeface="+mn-cs"/>
                        </a:rPr>
                        <a:t>2024-2027</a:t>
                      </a:r>
                    </a:p>
                  </a:txBody>
                  <a:tcPr anchor="ctr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dirty="0">
                          <a:solidFill>
                            <a:schemeClr val="tx1"/>
                          </a:solidFill>
                        </a:rPr>
                        <a:t>Флотационных методов обогащения </a:t>
                      </a:r>
                      <a:r>
                        <a:rPr lang="ru-RU" sz="1200" baseline="0" dirty="0">
                          <a:solidFill>
                            <a:schemeClr val="tx1"/>
                          </a:solidFill>
                        </a:rPr>
                        <a:t>(3%)</a:t>
                      </a:r>
                      <a:endParaRPr lang="ru-RU" sz="12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6852084"/>
                  </a:ext>
                </a:extLst>
              </a:tr>
              <a:tr h="4594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dirty="0">
                          <a:solidFill>
                            <a:schemeClr val="accent1"/>
                          </a:solidFill>
                          <a:latin typeface="+mj-lt"/>
                          <a:ea typeface="+mn-ea"/>
                          <a:cs typeface="+mn-cs"/>
                        </a:rPr>
                        <a:t>2021-2026</a:t>
                      </a:r>
                    </a:p>
                  </a:txBody>
                  <a:tcPr anchor="ctr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dirty="0">
                          <a:solidFill>
                            <a:schemeClr val="tx1"/>
                          </a:solidFill>
                        </a:rPr>
                        <a:t>Предварительное крупнокусковое обогащение </a:t>
                      </a:r>
                      <a:r>
                        <a:rPr lang="ru-RU" sz="1200" baseline="0" dirty="0">
                          <a:solidFill>
                            <a:schemeClr val="tx1"/>
                          </a:solidFill>
                        </a:rPr>
                        <a:t>(2%)</a:t>
                      </a:r>
                      <a:r>
                        <a:rPr lang="ru-RU" sz="1200" dirty="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594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dirty="0">
                          <a:solidFill>
                            <a:schemeClr val="accent1"/>
                          </a:solidFill>
                          <a:latin typeface="+mj-lt"/>
                          <a:ea typeface="+mn-ea"/>
                          <a:cs typeface="+mn-cs"/>
                        </a:rPr>
                        <a:t>2022-2027</a:t>
                      </a:r>
                    </a:p>
                  </a:txBody>
                  <a:tcPr anchor="ctr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dirty="0">
                          <a:solidFill>
                            <a:schemeClr val="tx1"/>
                          </a:solidFill>
                        </a:rPr>
                        <a:t>Мокрых</a:t>
                      </a:r>
                      <a:r>
                        <a:rPr lang="ru-RU" sz="1200" baseline="0" dirty="0">
                          <a:solidFill>
                            <a:schemeClr val="tx1"/>
                          </a:solidFill>
                        </a:rPr>
                        <a:t> гравитационных методов обогащения (1%)</a:t>
                      </a:r>
                      <a:endParaRPr lang="ru-RU" sz="12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594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dirty="0">
                          <a:solidFill>
                            <a:schemeClr val="accent1"/>
                          </a:solidFill>
                          <a:latin typeface="+mj-lt"/>
                          <a:ea typeface="+mn-ea"/>
                          <a:cs typeface="+mn-cs"/>
                        </a:rPr>
                        <a:t>2022-2026</a:t>
                      </a:r>
                    </a:p>
                  </a:txBody>
                  <a:tcPr anchor="ctr">
                    <a:lnL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dirty="0">
                          <a:solidFill>
                            <a:schemeClr val="tx1"/>
                          </a:solidFill>
                        </a:rPr>
                        <a:t>Пирометаллургии </a:t>
                      </a:r>
                      <a:r>
                        <a:rPr lang="ru-RU" sz="1200" baseline="0" dirty="0">
                          <a:solidFill>
                            <a:schemeClr val="tx1"/>
                          </a:solidFill>
                        </a:rPr>
                        <a:t>(0%)</a:t>
                      </a:r>
                      <a:endParaRPr lang="ru-RU" sz="12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5248719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" name="Title 1">
            <a:extLst>
              <a:ext uri="{FF2B5EF4-FFF2-40B4-BE49-F238E27FC236}">
                <a16:creationId xmlns:a16="http://schemas.microsoft.com/office/drawing/2014/main" id="{9C4D744A-4739-814C-822C-9F431F6DA783}"/>
              </a:ext>
            </a:extLst>
          </p:cNvPr>
          <p:cNvSpPr txBox="1">
            <a:spLocks/>
          </p:cNvSpPr>
          <p:nvPr/>
        </p:nvSpPr>
        <p:spPr bwMode="black">
          <a:xfrm>
            <a:off x="-114300" y="41125"/>
            <a:ext cx="10382250" cy="648000"/>
          </a:xfrm>
          <a:prstGeom prst="rect">
            <a:avLst/>
          </a:prstGeom>
          <a:noFill/>
          <a:ln w="19050" cap="sq">
            <a:noFill/>
            <a:miter lim="800000"/>
          </a:ln>
        </p:spPr>
        <p:txBody>
          <a:bodyPr vert="horz" lIns="182880" tIns="182880" rIns="182880" bIns="182880" rtlCol="0" anchor="ctr">
            <a:noAutofit/>
          </a:bodyPr>
          <a:lstStyle>
            <a:lvl1pPr marL="26670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tabLst/>
              <a:defRPr sz="2000" kern="12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26670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>
                <a:solidFill>
                  <a:srgbClr val="1B4E7D"/>
                </a:solidFill>
                <a:latin typeface="Franklin Gothic Medium" panose="020B0603020102020204"/>
              </a:rPr>
              <a:t>Первоочередные объекты технологической и  геолого-экономической переоценки </a:t>
            </a:r>
            <a:endParaRPr kumimoji="0" lang="ru-RU" sz="2000" b="0" i="0" u="none" strike="noStrike" kern="1200" cap="all" spc="200" normalizeH="0" baseline="0" noProof="0" dirty="0">
              <a:ln>
                <a:noFill/>
              </a:ln>
              <a:solidFill>
                <a:srgbClr val="1B4E7D"/>
              </a:solidFill>
              <a:effectLst/>
              <a:uLnTx/>
              <a:uFillTx/>
              <a:latin typeface="Franklin Gothic Medium" panose="020B0603020102020204"/>
              <a:ea typeface="+mj-ea"/>
              <a:cs typeface="+mj-cs"/>
            </a:endParaRPr>
          </a:p>
        </p:txBody>
      </p:sp>
      <p:pic>
        <p:nvPicPr>
          <p:cNvPr id="89" name="Рисунок 88" descr="Изображение выглядит как текст&#10;&#10;Автоматически созданное описание">
            <a:extLst>
              <a:ext uri="{FF2B5EF4-FFF2-40B4-BE49-F238E27FC236}">
                <a16:creationId xmlns:a16="http://schemas.microsoft.com/office/drawing/2014/main" id="{80AD30FE-2570-4841-B63E-42485B0E361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07243" y="204855"/>
            <a:ext cx="1268222" cy="320540"/>
          </a:xfrm>
          <a:prstGeom prst="rect">
            <a:avLst/>
          </a:prstGeom>
        </p:spPr>
      </p:pic>
      <p:cxnSp>
        <p:nvCxnSpPr>
          <p:cNvPr id="90" name="Прямая соединительная линия 89">
            <a:extLst>
              <a:ext uri="{FF2B5EF4-FFF2-40B4-BE49-F238E27FC236}">
                <a16:creationId xmlns:a16="http://schemas.microsoft.com/office/drawing/2014/main" id="{F27E2A99-10F2-4849-8F7C-1587C7535039}"/>
              </a:ext>
            </a:extLst>
          </p:cNvPr>
          <p:cNvCxnSpPr>
            <a:cxnSpLocks/>
          </p:cNvCxnSpPr>
          <p:nvPr/>
        </p:nvCxnSpPr>
        <p:spPr>
          <a:xfrm>
            <a:off x="0" y="648000"/>
            <a:ext cx="10620000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" name="Slide Number Placeholder 4">
            <a:extLst>
              <a:ext uri="{FF2B5EF4-FFF2-40B4-BE49-F238E27FC236}">
                <a16:creationId xmlns:a16="http://schemas.microsoft.com/office/drawing/2014/main" id="{A86F7E32-8E4C-0646-B614-A2CEDC2A1C13}"/>
              </a:ext>
            </a:extLst>
          </p:cNvPr>
          <p:cNvSpPr txBox="1">
            <a:spLocks/>
          </p:cNvSpPr>
          <p:nvPr/>
        </p:nvSpPr>
        <p:spPr>
          <a:xfrm>
            <a:off x="11574684" y="6480313"/>
            <a:ext cx="617316" cy="377687"/>
          </a:xfrm>
          <a:prstGeom prst="rect">
            <a:avLst/>
          </a:prstGeom>
          <a:gradFill>
            <a:gsLst>
              <a:gs pos="100000">
                <a:srgbClr val="F1F5F6">
                  <a:alpha val="0"/>
                </a:srgbClr>
              </a:gs>
              <a:gs pos="66000">
                <a:srgbClr val="F1F5F6">
                  <a:alpha val="58029"/>
                </a:srgbClr>
              </a:gs>
              <a:gs pos="21000">
                <a:srgbClr val="F1F5F6"/>
              </a:gs>
            </a:gsLst>
            <a:lin ang="10800000" scaled="0"/>
          </a:gradFill>
          <a:ln w="19050" cap="sq">
            <a:noFill/>
            <a:miter lim="800000"/>
          </a:ln>
        </p:spPr>
        <p:txBody>
          <a:bodyPr vert="horz" lIns="182880" tIns="182880" rIns="182880" bIns="182880" rtlCol="0" anchor="ctr">
            <a:noAutofit/>
          </a:bodyPr>
          <a:lstStyle>
            <a:defPPr>
              <a:defRPr lang="en-US"/>
            </a:defPPr>
            <a:lvl1pPr marL="266700" indent="0" defTabSz="914400">
              <a:lnSpc>
                <a:spcPct val="90000"/>
              </a:lnSpc>
              <a:spcBef>
                <a:spcPct val="0"/>
              </a:spcBef>
              <a:buNone/>
              <a:tabLst/>
              <a:defRPr sz="20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algn="r"/>
            <a:r>
              <a:rPr lang="ru-RU" sz="1100" dirty="0"/>
              <a:t>17</a:t>
            </a:r>
          </a:p>
        </p:txBody>
      </p: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9FD77008-0A00-934A-B040-0A8F103B8FA2}"/>
              </a:ext>
            </a:extLst>
          </p:cNvPr>
          <p:cNvCxnSpPr>
            <a:cxnSpLocks/>
          </p:cNvCxnSpPr>
          <p:nvPr/>
        </p:nvCxnSpPr>
        <p:spPr>
          <a:xfrm>
            <a:off x="11574684" y="6480314"/>
            <a:ext cx="625012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808" b="5253"/>
          <a:stretch/>
        </p:blipFill>
        <p:spPr>
          <a:xfrm>
            <a:off x="461006" y="796432"/>
            <a:ext cx="10584461" cy="56838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763385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Таблица 12">
            <a:extLst>
              <a:ext uri="{FF2B5EF4-FFF2-40B4-BE49-F238E27FC236}">
                <a16:creationId xmlns:a16="http://schemas.microsoft.com/office/drawing/2014/main" id="{D8C2C6FE-805A-4636-8DB3-E6E015C647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1884070"/>
              </p:ext>
            </p:extLst>
          </p:nvPr>
        </p:nvGraphicFramePr>
        <p:xfrm>
          <a:off x="6606016" y="1162458"/>
          <a:ext cx="5440471" cy="5510877"/>
        </p:xfrm>
        <a:graphic>
          <a:graphicData uri="http://schemas.openxmlformats.org/drawingml/2006/table">
            <a:tbl>
              <a:tblPr firstRow="1" bandRow="1"/>
              <a:tblGrid>
                <a:gridCol w="2696400">
                  <a:extLst>
                    <a:ext uri="{9D8B030D-6E8A-4147-A177-3AD203B41FA5}">
                      <a16:colId xmlns:a16="http://schemas.microsoft.com/office/drawing/2014/main" val="222233778"/>
                    </a:ext>
                  </a:extLst>
                </a:gridCol>
                <a:gridCol w="1748252">
                  <a:extLst>
                    <a:ext uri="{9D8B030D-6E8A-4147-A177-3AD203B41FA5}">
                      <a16:colId xmlns:a16="http://schemas.microsoft.com/office/drawing/2014/main" val="1995854547"/>
                    </a:ext>
                  </a:extLst>
                </a:gridCol>
                <a:gridCol w="995819">
                  <a:extLst>
                    <a:ext uri="{9D8B030D-6E8A-4147-A177-3AD203B41FA5}">
                      <a16:colId xmlns:a16="http://schemas.microsoft.com/office/drawing/2014/main" val="2826236020"/>
                    </a:ext>
                  </a:extLst>
                </a:gridCol>
              </a:tblGrid>
              <a:tr h="8081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kern="1200" dirty="0">
                          <a:solidFill>
                            <a:schemeClr val="tx2"/>
                          </a:solidFill>
                          <a:latin typeface="Franklin Gothic Book" panose="020B0503020102020204"/>
                          <a:ea typeface="+mn-ea"/>
                          <a:cs typeface="+mn-cs"/>
                        </a:rPr>
                        <a:t>Доля эксплуатируемых запасов</a:t>
                      </a:r>
                      <a:endParaRPr lang="ru-RU" sz="1400" b="0" dirty="0">
                        <a:solidFill>
                          <a:schemeClr val="tx2"/>
                        </a:solidFill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algn="ctr"/>
                      <a:r>
                        <a:rPr lang="ru-RU" sz="1400" b="0" dirty="0">
                          <a:solidFill>
                            <a:schemeClr val="tx2"/>
                          </a:solidFill>
                        </a:rPr>
                        <a:t>Доля импорта в объеме потребления</a:t>
                      </a:r>
                      <a:endParaRPr lang="ru-RU" sz="1400" b="0" dirty="0">
                        <a:solidFill>
                          <a:schemeClr val="tx2"/>
                        </a:solidFill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lvl="0" algn="ctr"/>
                      <a:endParaRPr lang="ru-RU" sz="1400" b="0" dirty="0">
                        <a:solidFill>
                          <a:schemeClr val="tx2"/>
                        </a:solidFill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9865820"/>
                  </a:ext>
                </a:extLst>
              </a:tr>
              <a:tr h="8897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90488" lvl="0" indent="0" algn="l">
                        <a:tabLst/>
                      </a:pPr>
                      <a:endParaRPr lang="ru-RU" sz="1400" dirty="0">
                        <a:solidFill>
                          <a:schemeClr val="tx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lvl="1" algn="l" defTabSz="1080000"/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0%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90488" lvl="0" indent="0" algn="l">
                        <a:tabLst/>
                      </a:pPr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Марганец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2805478"/>
                  </a:ext>
                </a:extLst>
              </a:tr>
              <a:tr h="108489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90488" lvl="0" indent="0" algn="l">
                        <a:tabLst/>
                      </a:pPr>
                      <a:endParaRPr lang="ru-RU" sz="1400" dirty="0">
                        <a:solidFill>
                          <a:schemeClr val="tx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lvl="1" algn="l" defTabSz="1080000"/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0%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90488" lvl="0" indent="0" algn="l">
                        <a:tabLst/>
                      </a:pPr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Литий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2014110"/>
                  </a:ext>
                </a:extLst>
              </a:tr>
              <a:tr h="108489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90488" lvl="0" indent="0" algn="l">
                        <a:tabLst/>
                      </a:pPr>
                      <a:endParaRPr lang="ru-RU" sz="1400" dirty="0">
                        <a:solidFill>
                          <a:schemeClr val="tx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lvl="1" algn="l" defTabSz="1080000"/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0%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90488" lvl="0" indent="0" algn="l">
                        <a:tabLst/>
                      </a:pPr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Титан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0504946"/>
                  </a:ext>
                </a:extLst>
              </a:tr>
              <a:tr h="84001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90488" lvl="0" indent="0" algn="l">
                        <a:tabLst/>
                      </a:pPr>
                      <a:endParaRPr lang="ru-RU" sz="1400" dirty="0">
                        <a:solidFill>
                          <a:schemeClr val="tx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468313" lvl="1" indent="0" algn="l" defTabSz="1080000">
                        <a:tabLst/>
                      </a:pPr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17%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90488" lvl="0" indent="0" algn="l">
                        <a:tabLst/>
                      </a:pPr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Уран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2637696"/>
                  </a:ext>
                </a:extLst>
              </a:tr>
              <a:tr h="8031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90488" lvl="0" indent="0" algn="l">
                        <a:tabLst/>
                      </a:pPr>
                      <a:endParaRPr lang="ru-RU" sz="1400" dirty="0">
                        <a:solidFill>
                          <a:schemeClr val="tx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lvl="1" algn="l" defTabSz="1080000"/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0%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90488" lvl="0" indent="0" algn="l">
                        <a:tabLst/>
                      </a:pPr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Хром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65920491"/>
                  </a:ext>
                </a:extLst>
              </a:tr>
            </a:tbl>
          </a:graphicData>
        </a:graphic>
      </p:graphicFrame>
      <p:graphicFrame>
        <p:nvGraphicFramePr>
          <p:cNvPr id="5" name="Таблица 4">
            <a:extLst>
              <a:ext uri="{FF2B5EF4-FFF2-40B4-BE49-F238E27FC236}">
                <a16:creationId xmlns:a16="http://schemas.microsoft.com/office/drawing/2014/main" id="{ED60186D-A698-4489-9877-9A242CB1E62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9609566"/>
              </p:ext>
            </p:extLst>
          </p:nvPr>
        </p:nvGraphicFramePr>
        <p:xfrm>
          <a:off x="335280" y="1162458"/>
          <a:ext cx="5921471" cy="5510877"/>
        </p:xfrm>
        <a:graphic>
          <a:graphicData uri="http://schemas.openxmlformats.org/drawingml/2006/table">
            <a:tbl>
              <a:tblPr firstRow="1" bandRow="1"/>
              <a:tblGrid>
                <a:gridCol w="873482">
                  <a:extLst>
                    <a:ext uri="{9D8B030D-6E8A-4147-A177-3AD203B41FA5}">
                      <a16:colId xmlns:a16="http://schemas.microsoft.com/office/drawing/2014/main" val="222233778"/>
                    </a:ext>
                  </a:extLst>
                </a:gridCol>
                <a:gridCol w="1105973">
                  <a:extLst>
                    <a:ext uri="{9D8B030D-6E8A-4147-A177-3AD203B41FA5}">
                      <a16:colId xmlns:a16="http://schemas.microsoft.com/office/drawing/2014/main" val="1995854547"/>
                    </a:ext>
                  </a:extLst>
                </a:gridCol>
                <a:gridCol w="954558">
                  <a:extLst>
                    <a:ext uri="{9D8B030D-6E8A-4147-A177-3AD203B41FA5}">
                      <a16:colId xmlns:a16="http://schemas.microsoft.com/office/drawing/2014/main" val="4014929010"/>
                    </a:ext>
                  </a:extLst>
                </a:gridCol>
                <a:gridCol w="2987458">
                  <a:extLst>
                    <a:ext uri="{9D8B030D-6E8A-4147-A177-3AD203B41FA5}">
                      <a16:colId xmlns:a16="http://schemas.microsoft.com/office/drawing/2014/main" val="2826236020"/>
                    </a:ext>
                  </a:extLst>
                </a:gridCol>
              </a:tblGrid>
              <a:tr h="8081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lvl="0" algn="ctr"/>
                      <a:endParaRPr lang="ru-RU" sz="1300" b="0" dirty="0">
                        <a:solidFill>
                          <a:schemeClr val="tx2"/>
                        </a:solidFill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algn="ctr"/>
                      <a:r>
                        <a:rPr lang="ru-RU" sz="1300" b="0" dirty="0">
                          <a:solidFill>
                            <a:schemeClr val="tx2"/>
                          </a:solidFill>
                        </a:rPr>
                        <a:t>Доля импорта </a:t>
                      </a:r>
                    </a:p>
                    <a:p>
                      <a:pPr algn="ctr"/>
                      <a:r>
                        <a:rPr lang="ru-RU" sz="1300" b="0" dirty="0">
                          <a:solidFill>
                            <a:schemeClr val="tx2"/>
                          </a:solidFill>
                        </a:rPr>
                        <a:t>в объеме </a:t>
                      </a:r>
                    </a:p>
                    <a:p>
                      <a:pPr algn="ctr"/>
                      <a:r>
                        <a:rPr lang="ru-RU" sz="1300" b="0" dirty="0">
                          <a:solidFill>
                            <a:schemeClr val="tx2"/>
                          </a:solidFill>
                        </a:rPr>
                        <a:t>потребления</a:t>
                      </a:r>
                      <a:endParaRPr lang="ru-RU" sz="1300" b="0" dirty="0">
                        <a:solidFill>
                          <a:schemeClr val="tx2"/>
                        </a:solidFill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300" b="0" kern="1200" dirty="0">
                          <a:solidFill>
                            <a:schemeClr val="tx2"/>
                          </a:solidFill>
                          <a:latin typeface="Franklin Gothic Book" panose="020B0503020102020204"/>
                          <a:ea typeface="+mn-ea"/>
                          <a:cs typeface="+mn-cs"/>
                        </a:rPr>
                        <a:t>Запасы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0" algn="ctr" defTabSz="914400" rtl="0" eaLnBrk="1" latinLnBrk="0" hangingPunct="1"/>
                      <a:r>
                        <a:rPr lang="ru-RU" sz="1300" b="0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Доля эксплуатируемых запасов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9865820"/>
                  </a:ext>
                </a:extLst>
              </a:tr>
              <a:tr h="8897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90488" lvl="0" indent="0" algn="ctr">
                        <a:tabLst/>
                      </a:pPr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Марганец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1077913" lvl="1" indent="-620713" algn="l" defTabSz="1080000"/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100%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1" indent="0" algn="ctr" defTabSz="1080000"/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283 млн </a:t>
                      </a:r>
                      <a:r>
                        <a:rPr lang="ru-RU" sz="1400" dirty="0" smtClean="0">
                          <a:solidFill>
                            <a:schemeClr val="tx2"/>
                          </a:solidFill>
                        </a:rPr>
                        <a:t>т руды</a:t>
                      </a:r>
                      <a:endParaRPr lang="ru-RU" sz="1400" dirty="0">
                        <a:solidFill>
                          <a:schemeClr val="tx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algn="l"/>
                      <a:endParaRPr lang="ru-RU" sz="1400" dirty="0">
                        <a:solidFill>
                          <a:schemeClr val="tx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2805478"/>
                  </a:ext>
                </a:extLst>
              </a:tr>
              <a:tr h="108489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90488" lvl="0" indent="0" algn="ctr">
                        <a:tabLst/>
                      </a:pPr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Литий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lvl="1" algn="l" defTabSz="1080000"/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100%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1" indent="0" algn="ctr" defTabSz="1080000"/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3,5 млн т</a:t>
                      </a:r>
                    </a:p>
                    <a:p>
                      <a:pPr marL="0" lvl="1" indent="0" algn="ctr" defTabSz="1080000"/>
                      <a:r>
                        <a:rPr lang="en-US" sz="1400" dirty="0">
                          <a:solidFill>
                            <a:schemeClr val="tx2"/>
                          </a:solidFill>
                        </a:rPr>
                        <a:t>Li</a:t>
                      </a:r>
                      <a:r>
                        <a:rPr lang="en-US" sz="1400" baseline="-25000" dirty="0">
                          <a:solidFill>
                            <a:schemeClr val="tx2"/>
                          </a:solidFill>
                        </a:rPr>
                        <a:t>2</a:t>
                      </a:r>
                      <a:r>
                        <a:rPr lang="en-US" sz="1400" dirty="0">
                          <a:solidFill>
                            <a:schemeClr val="tx2"/>
                          </a:solidFill>
                        </a:rPr>
                        <a:t>O</a:t>
                      </a:r>
                      <a:endParaRPr lang="ru-RU" sz="1400" dirty="0">
                        <a:solidFill>
                          <a:schemeClr val="tx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endParaRPr lang="ru-RU" sz="1400" dirty="0">
                        <a:solidFill>
                          <a:schemeClr val="tx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2014110"/>
                  </a:ext>
                </a:extLst>
              </a:tr>
              <a:tr h="108489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90488" lvl="0" indent="0" algn="ctr">
                        <a:tabLst/>
                      </a:pPr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Титан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lvl="1" algn="l" defTabSz="1080000"/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96%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1" indent="0" algn="ctr" defTabSz="1080000"/>
                      <a:r>
                        <a:rPr lang="en-US" sz="1400" dirty="0">
                          <a:solidFill>
                            <a:schemeClr val="tx2"/>
                          </a:solidFill>
                        </a:rPr>
                        <a:t>60</a:t>
                      </a:r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1</a:t>
                      </a:r>
                      <a:r>
                        <a:rPr lang="en-US" sz="1400" dirty="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млн т</a:t>
                      </a:r>
                    </a:p>
                    <a:p>
                      <a:pPr marL="0" marR="0" lvl="1" indent="0" algn="ctr" defTabSz="10800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solidFill>
                            <a:schemeClr val="tx2"/>
                          </a:solidFill>
                        </a:rPr>
                        <a:t>TiO</a:t>
                      </a:r>
                      <a:r>
                        <a:rPr lang="en-US" sz="1400" baseline="-25000" dirty="0">
                          <a:solidFill>
                            <a:schemeClr val="tx2"/>
                          </a:solidFill>
                        </a:rPr>
                        <a:t>2</a:t>
                      </a:r>
                      <a:endParaRPr lang="ru-RU" sz="1400" baseline="-25000" dirty="0">
                        <a:solidFill>
                          <a:schemeClr val="tx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endParaRPr lang="ru-RU" sz="1400" dirty="0">
                        <a:solidFill>
                          <a:schemeClr val="tx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0504946"/>
                  </a:ext>
                </a:extLst>
              </a:tr>
              <a:tr h="84001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90488" lvl="0" indent="0" algn="ctr">
                        <a:tabLst/>
                      </a:pPr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Уран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468313" lvl="1" indent="0" algn="l" defTabSz="1080000">
                        <a:tabLst/>
                      </a:pPr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72%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1" indent="0" algn="ctr" defTabSz="1080000">
                        <a:tabLst/>
                      </a:pPr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707 тыс. </a:t>
                      </a:r>
                      <a:r>
                        <a:rPr lang="ru-RU" sz="1400" dirty="0" smtClean="0">
                          <a:solidFill>
                            <a:schemeClr val="tx2"/>
                          </a:solidFill>
                        </a:rPr>
                        <a:t>т урана</a:t>
                      </a:r>
                      <a:endParaRPr lang="ru-RU" sz="1400" dirty="0">
                        <a:solidFill>
                          <a:schemeClr val="tx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endParaRPr lang="ru-RU" sz="1400" dirty="0">
                        <a:solidFill>
                          <a:schemeClr val="tx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2637696"/>
                  </a:ext>
                </a:extLst>
              </a:tr>
              <a:tr h="8031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marL="90488" lvl="0" indent="0" algn="ctr">
                        <a:tabLst/>
                      </a:pPr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Хром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pPr lvl="1" algn="l" defTabSz="1080000"/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34%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1" indent="0" algn="ctr" defTabSz="1080000"/>
                      <a:r>
                        <a:rPr lang="ru-RU" sz="1400" dirty="0">
                          <a:solidFill>
                            <a:schemeClr val="tx2"/>
                          </a:solidFill>
                        </a:rPr>
                        <a:t>51 млн </a:t>
                      </a:r>
                      <a:r>
                        <a:rPr lang="ru-RU" sz="1400" dirty="0" smtClean="0">
                          <a:solidFill>
                            <a:schemeClr val="tx2"/>
                          </a:solidFill>
                        </a:rPr>
                        <a:t>т руды</a:t>
                      </a:r>
                      <a:endParaRPr lang="ru-RU" sz="1400" dirty="0">
                        <a:solidFill>
                          <a:schemeClr val="tx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Franklin Gothic Book" panose="020B0503020102020204"/>
                        </a:defRPr>
                      </a:lvl9pPr>
                    </a:lstStyle>
                    <a:p>
                      <a:endParaRPr lang="ru-RU" sz="1400" dirty="0">
                        <a:solidFill>
                          <a:schemeClr val="tx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65920491"/>
                  </a:ext>
                </a:extLst>
              </a:tr>
            </a:tbl>
          </a:graphicData>
        </a:graphic>
      </p:graphicFrame>
      <p:pic>
        <p:nvPicPr>
          <p:cNvPr id="6" name="Рисунок 5" descr="Изображение выглядит как текст&#10;&#10;Автоматически созданное описание">
            <a:extLst>
              <a:ext uri="{FF2B5EF4-FFF2-40B4-BE49-F238E27FC236}">
                <a16:creationId xmlns:a16="http://schemas.microsoft.com/office/drawing/2014/main" id="{3F3F3F86-6E5C-4455-8857-D1B64F60740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9618" y="204855"/>
            <a:ext cx="1268222" cy="320540"/>
          </a:xfrm>
          <a:prstGeom prst="rect">
            <a:avLst/>
          </a:prstGeom>
        </p:spPr>
      </p:pic>
      <p:sp>
        <p:nvSpPr>
          <p:cNvPr id="7" name="Заголовок 2">
            <a:extLst>
              <a:ext uri="{FF2B5EF4-FFF2-40B4-BE49-F238E27FC236}">
                <a16:creationId xmlns:a16="http://schemas.microsoft.com/office/drawing/2014/main" id="{3FE63920-24DD-4F2D-B949-9E52618515CA}"/>
              </a:ext>
            </a:extLst>
          </p:cNvPr>
          <p:cNvSpPr txBox="1">
            <a:spLocks/>
          </p:cNvSpPr>
          <p:nvPr/>
        </p:nvSpPr>
        <p:spPr>
          <a:xfrm>
            <a:off x="181610" y="13177"/>
            <a:ext cx="11307221" cy="691515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26670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all" spc="20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Medium" panose="020B0603020102020204"/>
                <a:ea typeface="+mj-ea"/>
                <a:cs typeface="+mj-cs"/>
              </a:rPr>
              <a:t>Эффект</a:t>
            </a:r>
            <a:r>
              <a:rPr kumimoji="0" lang="ru-RU" sz="2000" b="0" i="0" u="none" strike="noStrike" kern="1200" cap="all" spc="200" normalizeH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Medium" panose="020B0603020102020204"/>
                <a:ea typeface="+mj-ea"/>
                <a:cs typeface="+mj-cs"/>
              </a:rPr>
              <a:t> от внедренных технологических решений</a:t>
            </a:r>
            <a:endParaRPr kumimoji="0" lang="ru-RU" sz="2000" b="0" i="0" u="none" strike="noStrike" kern="1200" cap="all" spc="200" normalizeH="0" baseline="0" noProof="0" dirty="0">
              <a:ln>
                <a:noFill/>
              </a:ln>
              <a:solidFill>
                <a:srgbClr val="1B4E7D"/>
              </a:solidFill>
              <a:effectLst/>
              <a:uLnTx/>
              <a:uFillTx/>
              <a:latin typeface="Franklin Gothic Medium" panose="020B0603020102020204"/>
              <a:ea typeface="+mj-ea"/>
              <a:cs typeface="+mj-cs"/>
            </a:endParaRPr>
          </a:p>
        </p:txBody>
      </p:sp>
      <p:cxnSp>
        <p:nvCxnSpPr>
          <p:cNvPr id="14" name="Прямая соединительная линия 13">
            <a:extLst>
              <a:ext uri="{FF2B5EF4-FFF2-40B4-BE49-F238E27FC236}">
                <a16:creationId xmlns:a16="http://schemas.microsoft.com/office/drawing/2014/main" id="{0702D631-B708-4F29-8861-0B691E2F3550}"/>
              </a:ext>
            </a:extLst>
          </p:cNvPr>
          <p:cNvCxnSpPr>
            <a:cxnSpLocks/>
          </p:cNvCxnSpPr>
          <p:nvPr/>
        </p:nvCxnSpPr>
        <p:spPr>
          <a:xfrm>
            <a:off x="0" y="648000"/>
            <a:ext cx="10620000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aphicFrame>
        <p:nvGraphicFramePr>
          <p:cNvPr id="20" name="Диаграмма 19">
            <a:extLst>
              <a:ext uri="{FF2B5EF4-FFF2-40B4-BE49-F238E27FC236}">
                <a16:creationId xmlns:a16="http://schemas.microsoft.com/office/drawing/2014/main" id="{477883A3-062D-C7FF-58D7-4CF2D983AA1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78154425"/>
              </p:ext>
            </p:extLst>
          </p:nvPr>
        </p:nvGraphicFramePr>
        <p:xfrm>
          <a:off x="6606016" y="2021345"/>
          <a:ext cx="2664000" cy="9396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1" name="Диаграмма 20">
            <a:extLst>
              <a:ext uri="{FF2B5EF4-FFF2-40B4-BE49-F238E27FC236}">
                <a16:creationId xmlns:a16="http://schemas.microsoft.com/office/drawing/2014/main" id="{D3CF5755-38DD-34DE-0335-3EA19A50B0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39214429"/>
              </p:ext>
            </p:extLst>
          </p:nvPr>
        </p:nvGraphicFramePr>
        <p:xfrm>
          <a:off x="6606016" y="3126343"/>
          <a:ext cx="2664000" cy="7076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2" name="Диаграмма 21">
            <a:extLst>
              <a:ext uri="{FF2B5EF4-FFF2-40B4-BE49-F238E27FC236}">
                <a16:creationId xmlns:a16="http://schemas.microsoft.com/office/drawing/2014/main" id="{25DAAE56-3E76-0156-2439-61CCBD52BCF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64916284"/>
              </p:ext>
            </p:extLst>
          </p:nvPr>
        </p:nvGraphicFramePr>
        <p:xfrm>
          <a:off x="6569072" y="3980892"/>
          <a:ext cx="2800321" cy="10304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3" name="Диаграмма 22">
            <a:extLst>
              <a:ext uri="{FF2B5EF4-FFF2-40B4-BE49-F238E27FC236}">
                <a16:creationId xmlns:a16="http://schemas.microsoft.com/office/drawing/2014/main" id="{D2382FF6-7686-2648-BE2F-8D5437F081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58116590"/>
              </p:ext>
            </p:extLst>
          </p:nvPr>
        </p:nvGraphicFramePr>
        <p:xfrm>
          <a:off x="6606016" y="4980775"/>
          <a:ext cx="2664000" cy="9357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5" name="Диаграмма 24">
            <a:extLst>
              <a:ext uri="{FF2B5EF4-FFF2-40B4-BE49-F238E27FC236}">
                <a16:creationId xmlns:a16="http://schemas.microsoft.com/office/drawing/2014/main" id="{A2C98384-5A2D-DC83-28C7-00A214E2136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1447015"/>
              </p:ext>
            </p:extLst>
          </p:nvPr>
        </p:nvGraphicFramePr>
        <p:xfrm>
          <a:off x="6606016" y="5803315"/>
          <a:ext cx="2664000" cy="9396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A86F7E32-8E4C-0646-B614-A2CEDC2A1C13}"/>
              </a:ext>
            </a:extLst>
          </p:cNvPr>
          <p:cNvSpPr txBox="1">
            <a:spLocks/>
          </p:cNvSpPr>
          <p:nvPr/>
        </p:nvSpPr>
        <p:spPr>
          <a:xfrm>
            <a:off x="11574684" y="6480313"/>
            <a:ext cx="617316" cy="377687"/>
          </a:xfrm>
          <a:prstGeom prst="rect">
            <a:avLst/>
          </a:prstGeom>
          <a:gradFill>
            <a:gsLst>
              <a:gs pos="100000">
                <a:srgbClr val="F1F5F6">
                  <a:alpha val="0"/>
                </a:srgbClr>
              </a:gs>
              <a:gs pos="66000">
                <a:srgbClr val="F1F5F6">
                  <a:alpha val="58029"/>
                </a:srgbClr>
              </a:gs>
              <a:gs pos="21000">
                <a:srgbClr val="F1F5F6"/>
              </a:gs>
            </a:gsLst>
            <a:lin ang="10800000" scaled="0"/>
          </a:gradFill>
          <a:ln w="19050" cap="sq">
            <a:noFill/>
            <a:miter lim="800000"/>
          </a:ln>
        </p:spPr>
        <p:txBody>
          <a:bodyPr vert="horz" lIns="182880" tIns="182880" rIns="182880" bIns="182880" rtlCol="0" anchor="ctr">
            <a:noAutofit/>
          </a:bodyPr>
          <a:lstStyle>
            <a:defPPr>
              <a:defRPr lang="en-US"/>
            </a:defPPr>
            <a:lvl1pPr marL="266700" indent="0" defTabSz="914400">
              <a:lnSpc>
                <a:spcPct val="90000"/>
              </a:lnSpc>
              <a:spcBef>
                <a:spcPct val="0"/>
              </a:spcBef>
              <a:buNone/>
              <a:tabLst/>
              <a:defRPr sz="20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algn="r"/>
            <a:r>
              <a:rPr lang="ru-RU" sz="1100" dirty="0"/>
              <a:t>18</a:t>
            </a:r>
          </a:p>
        </p:txBody>
      </p:sp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id="{9FD77008-0A00-934A-B040-0A8F103B8FA2}"/>
              </a:ext>
            </a:extLst>
          </p:cNvPr>
          <p:cNvCxnSpPr>
            <a:cxnSpLocks/>
          </p:cNvCxnSpPr>
          <p:nvPr/>
        </p:nvCxnSpPr>
        <p:spPr>
          <a:xfrm>
            <a:off x="11574684" y="6480314"/>
            <a:ext cx="625012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aphicFrame>
        <p:nvGraphicFramePr>
          <p:cNvPr id="24" name="Диаграмма 23">
            <a:extLst>
              <a:ext uri="{FF2B5EF4-FFF2-40B4-BE49-F238E27FC236}">
                <a16:creationId xmlns:a16="http://schemas.microsoft.com/office/drawing/2014/main" id="{94223C8D-55D6-42EE-9187-881CBF2A29A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4428431"/>
              </p:ext>
            </p:extLst>
          </p:nvPr>
        </p:nvGraphicFramePr>
        <p:xfrm>
          <a:off x="3620066" y="1915008"/>
          <a:ext cx="2666966" cy="12094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6" name="Диаграмма 25">
            <a:extLst>
              <a:ext uri="{FF2B5EF4-FFF2-40B4-BE49-F238E27FC236}">
                <a16:creationId xmlns:a16="http://schemas.microsoft.com/office/drawing/2014/main" id="{F905271D-6C3F-44B4-8061-54DA33EBFFA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24580815"/>
              </p:ext>
            </p:extLst>
          </p:nvPr>
        </p:nvGraphicFramePr>
        <p:xfrm>
          <a:off x="3549878" y="5929909"/>
          <a:ext cx="2737154" cy="8528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7" name="Диаграмма 26">
            <a:extLst>
              <a:ext uri="{FF2B5EF4-FFF2-40B4-BE49-F238E27FC236}">
                <a16:creationId xmlns:a16="http://schemas.microsoft.com/office/drawing/2014/main" id="{D7A4A8B3-B96A-4967-9A9F-8C17E70853E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42305693"/>
              </p:ext>
            </p:extLst>
          </p:nvPr>
        </p:nvGraphicFramePr>
        <p:xfrm>
          <a:off x="3545630" y="3967747"/>
          <a:ext cx="2634506" cy="10263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28" name="Диаграмма 27">
            <a:extLst>
              <a:ext uri="{FF2B5EF4-FFF2-40B4-BE49-F238E27FC236}">
                <a16:creationId xmlns:a16="http://schemas.microsoft.com/office/drawing/2014/main" id="{53AEFF04-7B6C-4424-8B35-B6CFFEA3657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44777466"/>
              </p:ext>
            </p:extLst>
          </p:nvPr>
        </p:nvGraphicFramePr>
        <p:xfrm>
          <a:off x="3461900" y="2891576"/>
          <a:ext cx="2845457" cy="10263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29" name="Диаграмма 28">
            <a:extLst>
              <a:ext uri="{FF2B5EF4-FFF2-40B4-BE49-F238E27FC236}">
                <a16:creationId xmlns:a16="http://schemas.microsoft.com/office/drawing/2014/main" id="{0C7BDC2B-645E-49CE-88F4-4AAF8E28681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45512171"/>
              </p:ext>
            </p:extLst>
          </p:nvPr>
        </p:nvGraphicFramePr>
        <p:xfrm>
          <a:off x="3538008" y="4994069"/>
          <a:ext cx="2792851" cy="9645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2" name="Стрелка: шеврон 1">
            <a:extLst>
              <a:ext uri="{FF2B5EF4-FFF2-40B4-BE49-F238E27FC236}">
                <a16:creationId xmlns:a16="http://schemas.microsoft.com/office/drawing/2014/main" id="{19221E0D-E9A6-4CC0-ABE7-01B8069D95D5}"/>
              </a:ext>
            </a:extLst>
          </p:cNvPr>
          <p:cNvSpPr/>
          <p:nvPr/>
        </p:nvSpPr>
        <p:spPr>
          <a:xfrm>
            <a:off x="6260460" y="4169892"/>
            <a:ext cx="394340" cy="654945"/>
          </a:xfrm>
          <a:prstGeom prst="chevron">
            <a:avLst/>
          </a:prstGeom>
          <a:noFill/>
          <a:ln>
            <a:solidFill>
              <a:srgbClr val="D3183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30" name="Стрелка: шеврон 29">
            <a:extLst>
              <a:ext uri="{FF2B5EF4-FFF2-40B4-BE49-F238E27FC236}">
                <a16:creationId xmlns:a16="http://schemas.microsoft.com/office/drawing/2014/main" id="{31901069-9539-4508-AA60-6F7B0080FABB}"/>
              </a:ext>
            </a:extLst>
          </p:cNvPr>
          <p:cNvSpPr/>
          <p:nvPr/>
        </p:nvSpPr>
        <p:spPr>
          <a:xfrm>
            <a:off x="6260460" y="3140608"/>
            <a:ext cx="394340" cy="654945"/>
          </a:xfrm>
          <a:prstGeom prst="chevron">
            <a:avLst/>
          </a:prstGeom>
          <a:noFill/>
          <a:ln>
            <a:solidFill>
              <a:srgbClr val="D3183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31" name="Стрелка: шеврон 30">
            <a:extLst>
              <a:ext uri="{FF2B5EF4-FFF2-40B4-BE49-F238E27FC236}">
                <a16:creationId xmlns:a16="http://schemas.microsoft.com/office/drawing/2014/main" id="{A4FFD38F-4202-4B1D-A0AF-6CD98F641F15}"/>
              </a:ext>
            </a:extLst>
          </p:cNvPr>
          <p:cNvSpPr/>
          <p:nvPr/>
        </p:nvSpPr>
        <p:spPr>
          <a:xfrm>
            <a:off x="6260460" y="2209278"/>
            <a:ext cx="394340" cy="654945"/>
          </a:xfrm>
          <a:prstGeom prst="chevron">
            <a:avLst/>
          </a:prstGeom>
          <a:noFill/>
          <a:ln>
            <a:solidFill>
              <a:srgbClr val="D3183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32" name="Стрелка: шеврон 31">
            <a:extLst>
              <a:ext uri="{FF2B5EF4-FFF2-40B4-BE49-F238E27FC236}">
                <a16:creationId xmlns:a16="http://schemas.microsoft.com/office/drawing/2014/main" id="{7828EEFB-E5FB-460F-91A0-872D0D7B92D3}"/>
              </a:ext>
            </a:extLst>
          </p:cNvPr>
          <p:cNvSpPr/>
          <p:nvPr/>
        </p:nvSpPr>
        <p:spPr>
          <a:xfrm>
            <a:off x="6260460" y="5117305"/>
            <a:ext cx="394340" cy="654945"/>
          </a:xfrm>
          <a:prstGeom prst="chevron">
            <a:avLst/>
          </a:prstGeom>
          <a:noFill/>
          <a:ln>
            <a:solidFill>
              <a:srgbClr val="D3183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33" name="Стрелка: шеврон 32">
            <a:extLst>
              <a:ext uri="{FF2B5EF4-FFF2-40B4-BE49-F238E27FC236}">
                <a16:creationId xmlns:a16="http://schemas.microsoft.com/office/drawing/2014/main" id="{6AE6FAEF-C6CF-4600-BA07-2FFB442D8E5F}"/>
              </a:ext>
            </a:extLst>
          </p:cNvPr>
          <p:cNvSpPr/>
          <p:nvPr/>
        </p:nvSpPr>
        <p:spPr>
          <a:xfrm>
            <a:off x="6260460" y="5976727"/>
            <a:ext cx="394340" cy="654945"/>
          </a:xfrm>
          <a:prstGeom prst="chevron">
            <a:avLst/>
          </a:prstGeom>
          <a:noFill/>
          <a:ln>
            <a:solidFill>
              <a:srgbClr val="D3183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716818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54366" y="1161414"/>
            <a:ext cx="1168326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dirty="0">
                <a:solidFill>
                  <a:schemeClr val="accent1"/>
                </a:solidFill>
              </a:rPr>
              <a:t>Перечень поручений Президента Российской Федерации от 28.06.2022 № Пр-1130 по результатам проверки исполнения законодательства и решений Президента Российской Федерации, направленных на развитие минерально-сырьевой базы</a:t>
            </a:r>
          </a:p>
        </p:txBody>
      </p:sp>
      <p:sp>
        <p:nvSpPr>
          <p:cNvPr id="3" name="Заголовок 2">
            <a:extLst>
              <a:ext uri="{FF2B5EF4-FFF2-40B4-BE49-F238E27FC236}">
                <a16:creationId xmlns:a16="http://schemas.microsoft.com/office/drawing/2014/main" id="{4F3330E2-FDE3-ED5F-2779-AB315C4316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"/>
            <a:ext cx="10659618" cy="873759"/>
          </a:xfrm>
        </p:spPr>
        <p:txBody>
          <a:bodyPr/>
          <a:lstStyle/>
          <a:p>
            <a:r>
              <a:rPr lang="ru-RU" dirty="0">
                <a:solidFill>
                  <a:srgbClr val="1B4E7D"/>
                </a:solidFill>
              </a:rPr>
              <a:t>Развитие минерально-сырьевой базы для обеспечения экономики и стратегической безопасности российской федерации</a:t>
            </a:r>
            <a:endParaRPr lang="ru-RU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0092D9E-65A1-4654-B12C-DB0B19E34EC8}"/>
              </a:ext>
            </a:extLst>
          </p:cNvPr>
          <p:cNvSpPr txBox="1"/>
          <p:nvPr/>
        </p:nvSpPr>
        <p:spPr>
          <a:xfrm>
            <a:off x="1401956" y="1910449"/>
            <a:ext cx="10077226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600"/>
              </a:spcAft>
              <a:buClr>
                <a:schemeClr val="tx2"/>
              </a:buClr>
            </a:pPr>
            <a:r>
              <a:rPr lang="ru-RU" dirty="0"/>
              <a:t>Выработка инструментов поддержки создания российских производственных мощностей и технологий переработки, добычи, разведки полезных ископаемых, геологического изучения недр.</a:t>
            </a:r>
          </a:p>
          <a:p>
            <a:pPr>
              <a:spcAft>
                <a:spcPts val="3600"/>
              </a:spcAft>
              <a:buClr>
                <a:schemeClr val="tx2"/>
              </a:buClr>
            </a:pPr>
            <a:r>
              <a:rPr lang="ru-RU" dirty="0"/>
              <a:t>Проведение геолого-экономической переоценки учтенных государственных запасов (рентабельность извлечения, наличие необходимых технологий, себестоимость сырья).</a:t>
            </a:r>
          </a:p>
          <a:p>
            <a:pPr>
              <a:spcAft>
                <a:spcPts val="3600"/>
              </a:spcAft>
              <a:buClr>
                <a:schemeClr val="tx2"/>
              </a:buClr>
            </a:pPr>
            <a:r>
              <a:rPr lang="ru-RU" dirty="0"/>
              <a:t>Определить приоритеты развития минерально-сырьевой базы твердых полезных ископаемых в увязке с прогнозом научно-технологического развития Российской Федерации в целях создания перспективной высокотехнологичной продукции и материалов на долгосрочную перспективу.</a:t>
            </a:r>
          </a:p>
          <a:p>
            <a:pPr>
              <a:spcAft>
                <a:spcPts val="3600"/>
              </a:spcAft>
              <a:buClr>
                <a:schemeClr val="tx2"/>
              </a:buClr>
            </a:pPr>
            <a:r>
              <a:rPr lang="ru-RU" dirty="0"/>
              <a:t>Сформировать с привлечением ведущих организаций научно-исследовательский и производственный центр для создания и освоения технологий разработки различных типов месторождений, внедрения и масштабирования технологических цепочек получения продуктов глубокой переработки твердых полезных ископаемых, включая их утилизацию.</a:t>
            </a:r>
          </a:p>
        </p:txBody>
      </p:sp>
      <p:cxnSp>
        <p:nvCxnSpPr>
          <p:cNvPr id="20" name="Прямая соединительная линия 19">
            <a:extLst>
              <a:ext uri="{FF2B5EF4-FFF2-40B4-BE49-F238E27FC236}">
                <a16:creationId xmlns:a16="http://schemas.microsoft.com/office/drawing/2014/main" id="{A60D27B1-AF25-4C58-89FB-BA7150C37715}"/>
              </a:ext>
            </a:extLst>
          </p:cNvPr>
          <p:cNvCxnSpPr>
            <a:cxnSpLocks/>
          </p:cNvCxnSpPr>
          <p:nvPr/>
        </p:nvCxnSpPr>
        <p:spPr>
          <a:xfrm>
            <a:off x="0" y="819450"/>
            <a:ext cx="10620000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A09A317C-83CF-43F5-BD89-0D943EA44C0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0820" y="2890135"/>
            <a:ext cx="778068" cy="778068"/>
          </a:xfrm>
          <a:prstGeom prst="rect">
            <a:avLst/>
          </a:prstGeom>
        </p:spPr>
      </p:pic>
      <p:pic>
        <p:nvPicPr>
          <p:cNvPr id="11" name="Рисунок 10">
            <a:extLst>
              <a:ext uri="{FF2B5EF4-FFF2-40B4-BE49-F238E27FC236}">
                <a16:creationId xmlns:a16="http://schemas.microsoft.com/office/drawing/2014/main" id="{722567AF-E653-438A-ABC6-B9BFED2CEF0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832" y="3913251"/>
            <a:ext cx="898898" cy="898898"/>
          </a:xfrm>
          <a:prstGeom prst="rect">
            <a:avLst/>
          </a:prstGeom>
        </p:spPr>
      </p:pic>
      <p:pic>
        <p:nvPicPr>
          <p:cNvPr id="18" name="Рисунок 17">
            <a:extLst>
              <a:ext uri="{FF2B5EF4-FFF2-40B4-BE49-F238E27FC236}">
                <a16:creationId xmlns:a16="http://schemas.microsoft.com/office/drawing/2014/main" id="{081EACD8-38BC-4932-B9C8-321730B4868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832" y="2080657"/>
            <a:ext cx="791683" cy="475010"/>
          </a:xfrm>
          <a:prstGeom prst="rect">
            <a:avLst/>
          </a:prstGeom>
        </p:spPr>
      </p:pic>
      <p:sp>
        <p:nvSpPr>
          <p:cNvPr id="13" name="Slide Number Placeholder 4">
            <a:extLst>
              <a:ext uri="{FF2B5EF4-FFF2-40B4-BE49-F238E27FC236}">
                <a16:creationId xmlns:a16="http://schemas.microsoft.com/office/drawing/2014/main" id="{A86F7E32-8E4C-0646-B614-A2CEDC2A1C13}"/>
              </a:ext>
            </a:extLst>
          </p:cNvPr>
          <p:cNvSpPr txBox="1">
            <a:spLocks/>
          </p:cNvSpPr>
          <p:nvPr/>
        </p:nvSpPr>
        <p:spPr>
          <a:xfrm>
            <a:off x="11574684" y="6480313"/>
            <a:ext cx="617316" cy="377687"/>
          </a:xfrm>
          <a:prstGeom prst="rect">
            <a:avLst/>
          </a:prstGeom>
          <a:gradFill>
            <a:gsLst>
              <a:gs pos="100000">
                <a:srgbClr val="F1F5F6">
                  <a:alpha val="0"/>
                </a:srgbClr>
              </a:gs>
              <a:gs pos="66000">
                <a:srgbClr val="F1F5F6">
                  <a:alpha val="58029"/>
                </a:srgbClr>
              </a:gs>
              <a:gs pos="21000">
                <a:srgbClr val="F1F5F6"/>
              </a:gs>
            </a:gsLst>
            <a:lin ang="10800000" scaled="0"/>
          </a:gradFill>
          <a:ln w="19050" cap="sq">
            <a:noFill/>
            <a:miter lim="800000"/>
          </a:ln>
        </p:spPr>
        <p:txBody>
          <a:bodyPr vert="horz" lIns="182880" tIns="182880" rIns="182880" bIns="182880" rtlCol="0" anchor="ctr">
            <a:noAutofit/>
          </a:bodyPr>
          <a:lstStyle>
            <a:defPPr>
              <a:defRPr lang="en-US"/>
            </a:defPPr>
            <a:lvl1pPr marL="266700" indent="0" defTabSz="914400">
              <a:lnSpc>
                <a:spcPct val="90000"/>
              </a:lnSpc>
              <a:spcBef>
                <a:spcPct val="0"/>
              </a:spcBef>
              <a:buNone/>
              <a:tabLst/>
              <a:defRPr sz="20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algn="r"/>
            <a:r>
              <a:rPr lang="ru-RU" sz="1100" dirty="0"/>
              <a:t>2</a:t>
            </a:r>
          </a:p>
        </p:txBody>
      </p:sp>
      <p:cxnSp>
        <p:nvCxnSpPr>
          <p:cNvPr id="14" name="Прямая соединительная линия 13">
            <a:extLst>
              <a:ext uri="{FF2B5EF4-FFF2-40B4-BE49-F238E27FC236}">
                <a16:creationId xmlns:a16="http://schemas.microsoft.com/office/drawing/2014/main" id="{9FD77008-0A00-934A-B040-0A8F103B8FA2}"/>
              </a:ext>
            </a:extLst>
          </p:cNvPr>
          <p:cNvCxnSpPr>
            <a:cxnSpLocks/>
          </p:cNvCxnSpPr>
          <p:nvPr/>
        </p:nvCxnSpPr>
        <p:spPr>
          <a:xfrm>
            <a:off x="11574684" y="6480314"/>
            <a:ext cx="625012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10" name="Рисунок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5911" y="5273975"/>
            <a:ext cx="632977" cy="895758"/>
          </a:xfrm>
          <a:prstGeom prst="rect">
            <a:avLst/>
          </a:prstGeom>
        </p:spPr>
      </p:pic>
      <p:pic>
        <p:nvPicPr>
          <p:cNvPr id="16" name="Рисунок 15" descr="Изображение выглядит как текст&#10;&#10;Автоматически созданное описание">
            <a:extLst>
              <a:ext uri="{FF2B5EF4-FFF2-40B4-BE49-F238E27FC236}">
                <a16:creationId xmlns:a16="http://schemas.microsoft.com/office/drawing/2014/main" id="{D059CC36-5AC0-48C7-8FE6-F2C923F7E01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9618" y="204855"/>
            <a:ext cx="1268222" cy="3205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967808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 descr="Изображение выглядит как текст&#10;&#10;Автоматически созданное описание">
            <a:extLst>
              <a:ext uri="{FF2B5EF4-FFF2-40B4-BE49-F238E27FC236}">
                <a16:creationId xmlns:a16="http://schemas.microsoft.com/office/drawing/2014/main" id="{3F3F3F86-6E5C-4455-8857-D1B64F60740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9618" y="204855"/>
            <a:ext cx="1268222" cy="320540"/>
          </a:xfrm>
          <a:prstGeom prst="rect">
            <a:avLst/>
          </a:prstGeom>
        </p:spPr>
      </p:pic>
      <p:sp>
        <p:nvSpPr>
          <p:cNvPr id="7" name="Заголовок 2">
            <a:extLst>
              <a:ext uri="{FF2B5EF4-FFF2-40B4-BE49-F238E27FC236}">
                <a16:creationId xmlns:a16="http://schemas.microsoft.com/office/drawing/2014/main" id="{3FE63920-24DD-4F2D-B949-9E52618515CA}"/>
              </a:ext>
            </a:extLst>
          </p:cNvPr>
          <p:cNvSpPr txBox="1">
            <a:spLocks/>
          </p:cNvSpPr>
          <p:nvPr/>
        </p:nvSpPr>
        <p:spPr>
          <a:xfrm>
            <a:off x="181610" y="13177"/>
            <a:ext cx="11307221" cy="691515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26670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all" spc="20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Medium" panose="020B0603020102020204"/>
                <a:ea typeface="+mj-ea"/>
                <a:cs typeface="+mj-cs"/>
              </a:rPr>
              <a:t>Основные </a:t>
            </a:r>
            <a:r>
              <a:rPr kumimoji="0" lang="ru-RU" sz="2000" b="0" i="0" u="none" strike="noStrike" kern="1200" cap="all" spc="200" normalizeH="0" baseline="0" noProof="0" dirty="0" smtClean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Medium" panose="020B0603020102020204"/>
                <a:ea typeface="+mj-ea"/>
                <a:cs typeface="+mj-cs"/>
              </a:rPr>
              <a:t>партнеры и Потребители </a:t>
            </a:r>
            <a:r>
              <a:rPr kumimoji="0" lang="ru-RU" sz="2000" b="0" i="0" u="none" strike="noStrike" kern="1200" cap="all" spc="20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Medium" panose="020B0603020102020204"/>
                <a:ea typeface="+mj-ea"/>
                <a:cs typeface="+mj-cs"/>
              </a:rPr>
              <a:t>продукции </a:t>
            </a:r>
          </a:p>
        </p:txBody>
      </p:sp>
      <p:cxnSp>
        <p:nvCxnSpPr>
          <p:cNvPr id="14" name="Прямая соединительная линия 13">
            <a:extLst>
              <a:ext uri="{FF2B5EF4-FFF2-40B4-BE49-F238E27FC236}">
                <a16:creationId xmlns:a16="http://schemas.microsoft.com/office/drawing/2014/main" id="{0702D631-B708-4F29-8861-0B691E2F3550}"/>
              </a:ext>
            </a:extLst>
          </p:cNvPr>
          <p:cNvCxnSpPr>
            <a:cxnSpLocks/>
          </p:cNvCxnSpPr>
          <p:nvPr/>
        </p:nvCxnSpPr>
        <p:spPr>
          <a:xfrm>
            <a:off x="0" y="648000"/>
            <a:ext cx="10620000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A86F7E32-8E4C-0646-B614-A2CEDC2A1C13}"/>
              </a:ext>
            </a:extLst>
          </p:cNvPr>
          <p:cNvSpPr txBox="1">
            <a:spLocks/>
          </p:cNvSpPr>
          <p:nvPr/>
        </p:nvSpPr>
        <p:spPr>
          <a:xfrm>
            <a:off x="11574684" y="6480313"/>
            <a:ext cx="617316" cy="377687"/>
          </a:xfrm>
          <a:prstGeom prst="rect">
            <a:avLst/>
          </a:prstGeom>
          <a:gradFill>
            <a:gsLst>
              <a:gs pos="100000">
                <a:srgbClr val="F1F5F6">
                  <a:alpha val="0"/>
                </a:srgbClr>
              </a:gs>
              <a:gs pos="66000">
                <a:srgbClr val="F1F5F6">
                  <a:alpha val="58029"/>
                </a:srgbClr>
              </a:gs>
              <a:gs pos="21000">
                <a:srgbClr val="F1F5F6"/>
              </a:gs>
            </a:gsLst>
            <a:lin ang="10800000" scaled="0"/>
          </a:gradFill>
          <a:ln w="19050" cap="sq">
            <a:noFill/>
            <a:miter lim="800000"/>
          </a:ln>
        </p:spPr>
        <p:txBody>
          <a:bodyPr vert="horz" lIns="182880" tIns="182880" rIns="182880" bIns="182880" rtlCol="0" anchor="ctr">
            <a:noAutofit/>
          </a:bodyPr>
          <a:lstStyle>
            <a:defPPr>
              <a:defRPr lang="en-US"/>
            </a:defPPr>
            <a:lvl1pPr marL="266700" indent="0" defTabSz="914400">
              <a:lnSpc>
                <a:spcPct val="90000"/>
              </a:lnSpc>
              <a:spcBef>
                <a:spcPct val="0"/>
              </a:spcBef>
              <a:buNone/>
              <a:tabLst/>
              <a:defRPr sz="20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algn="r"/>
            <a:r>
              <a:rPr lang="ru-RU" sz="1100" dirty="0"/>
              <a:t>21</a:t>
            </a:r>
          </a:p>
        </p:txBody>
      </p:sp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id="{9FD77008-0A00-934A-B040-0A8F103B8FA2}"/>
              </a:ext>
            </a:extLst>
          </p:cNvPr>
          <p:cNvCxnSpPr>
            <a:cxnSpLocks/>
          </p:cNvCxnSpPr>
          <p:nvPr/>
        </p:nvCxnSpPr>
        <p:spPr>
          <a:xfrm>
            <a:off x="11574684" y="6480314"/>
            <a:ext cx="625012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B3C3651E-C755-4175-9A95-756881CB9860}"/>
              </a:ext>
            </a:extLst>
          </p:cNvPr>
          <p:cNvSpPr txBox="1"/>
          <p:nvPr/>
        </p:nvSpPr>
        <p:spPr>
          <a:xfrm>
            <a:off x="4096556" y="687122"/>
            <a:ext cx="264123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600" spc="300" dirty="0">
                <a:latin typeface="Franklin Gothic Medium" panose="020B0603020102020204" pitchFamily="34" charset="0"/>
              </a:rPr>
              <a:t>ГЕОТЕХЦЕНТР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B61B8AD-0B1D-48BE-A00E-1CFBA299400A}"/>
              </a:ext>
            </a:extLst>
          </p:cNvPr>
          <p:cNvSpPr txBox="1"/>
          <p:nvPr/>
        </p:nvSpPr>
        <p:spPr>
          <a:xfrm>
            <a:off x="7904580" y="4623551"/>
            <a:ext cx="33734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dirty="0"/>
              <a:t>Промышленные </a:t>
            </a:r>
            <a:r>
              <a:rPr lang="ru-RU" sz="1600" dirty="0" smtClean="0"/>
              <a:t>потребители сырья</a:t>
            </a:r>
            <a:endParaRPr lang="ru-RU" sz="1600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85C638C-E58A-4193-890F-8CA51BDAFE77}"/>
              </a:ext>
            </a:extLst>
          </p:cNvPr>
          <p:cNvSpPr txBox="1"/>
          <p:nvPr/>
        </p:nvSpPr>
        <p:spPr>
          <a:xfrm>
            <a:off x="7904580" y="3406080"/>
            <a:ext cx="192193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dirty="0"/>
              <a:t>Недропользователи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49681FA-BACC-4833-BF68-A31BED583991}"/>
              </a:ext>
            </a:extLst>
          </p:cNvPr>
          <p:cNvSpPr txBox="1"/>
          <p:nvPr/>
        </p:nvSpPr>
        <p:spPr>
          <a:xfrm>
            <a:off x="7904580" y="5556431"/>
            <a:ext cx="282975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dirty="0"/>
              <a:t>Госкорпорации </a:t>
            </a:r>
          </a:p>
          <a:p>
            <a:r>
              <a:rPr lang="ru-RU" sz="1600" dirty="0"/>
              <a:t>(Росатом, </a:t>
            </a:r>
            <a:r>
              <a:rPr lang="ru-RU" sz="1600" dirty="0" err="1"/>
              <a:t>Ростех</a:t>
            </a:r>
            <a:r>
              <a:rPr lang="ru-RU" sz="1600" dirty="0"/>
              <a:t> и др.)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A7B0203-8A41-48C5-A965-378808EA9031}"/>
              </a:ext>
            </a:extLst>
          </p:cNvPr>
          <p:cNvSpPr txBox="1"/>
          <p:nvPr/>
        </p:nvSpPr>
        <p:spPr>
          <a:xfrm>
            <a:off x="7904580" y="1061323"/>
            <a:ext cx="358425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dirty="0" smtClean="0"/>
              <a:t>Отраслевые органы управления и </a:t>
            </a:r>
            <a:r>
              <a:rPr lang="ru-RU" sz="1600" dirty="0"/>
              <a:t>экспертизы (Роснедра, ГКЗ, ЦКР) 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4A2BA5A-8A50-4CC9-AD4E-8E9FC21CFF0F}"/>
              </a:ext>
            </a:extLst>
          </p:cNvPr>
          <p:cNvSpPr txBox="1"/>
          <p:nvPr/>
        </p:nvSpPr>
        <p:spPr>
          <a:xfrm>
            <a:off x="7904580" y="2063482"/>
            <a:ext cx="306148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dirty="0"/>
              <a:t>Федеральные органы исполнительной власти (</a:t>
            </a:r>
            <a:r>
              <a:rPr lang="ru-RU" sz="1600" dirty="0" err="1"/>
              <a:t>ФОИВы</a:t>
            </a:r>
            <a:r>
              <a:rPr lang="ru-RU" sz="1600" dirty="0"/>
              <a:t>)</a:t>
            </a:r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id="{68EAFB74-261D-48C6-97DC-586E0918B78B}"/>
              </a:ext>
            </a:extLst>
          </p:cNvPr>
          <p:cNvCxnSpPr/>
          <p:nvPr/>
        </p:nvCxnSpPr>
        <p:spPr>
          <a:xfrm flipH="1">
            <a:off x="5357564" y="1741876"/>
            <a:ext cx="78221" cy="46134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69DE5DD0-79B6-3FD6-F5D1-C5D7CC99DE5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889656" y="4255473"/>
            <a:ext cx="660669" cy="783231"/>
          </a:xfrm>
          <a:prstGeom prst="rect">
            <a:avLst/>
          </a:prstGeom>
        </p:spPr>
      </p:pic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C4DDA3EE-6907-E0A8-FFE8-43A29403FB2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036021" y="2123625"/>
            <a:ext cx="454286" cy="575931"/>
          </a:xfrm>
          <a:prstGeom prst="rect">
            <a:avLst/>
          </a:prstGeom>
        </p:spPr>
      </p:pic>
      <p:pic>
        <p:nvPicPr>
          <p:cNvPr id="9" name="Рисунок 8">
            <a:extLst>
              <a:ext uri="{FF2B5EF4-FFF2-40B4-BE49-F238E27FC236}">
                <a16:creationId xmlns:a16="http://schemas.microsoft.com/office/drawing/2014/main" id="{CA6D576C-0B38-15CC-311B-82F1B1C136E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=""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7064714" y="3219762"/>
            <a:ext cx="550089" cy="667321"/>
          </a:xfrm>
          <a:prstGeom prst="rect">
            <a:avLst/>
          </a:prstGeom>
        </p:spPr>
      </p:pic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4BCA1740-9613-ADAD-75E7-286E08BE3E35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=""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7401376" y="5664244"/>
            <a:ext cx="353345" cy="481419"/>
          </a:xfrm>
          <a:prstGeom prst="rect">
            <a:avLst/>
          </a:prstGeom>
        </p:spPr>
      </p:pic>
      <p:pic>
        <p:nvPicPr>
          <p:cNvPr id="13" name="Рисунок 12">
            <a:extLst>
              <a:ext uri="{FF2B5EF4-FFF2-40B4-BE49-F238E27FC236}">
                <a16:creationId xmlns:a16="http://schemas.microsoft.com/office/drawing/2014/main" id="{55452788-F2FF-48F7-6EB9-980C74C68FC1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=""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6886162" y="5662413"/>
            <a:ext cx="373194" cy="478793"/>
          </a:xfrm>
          <a:prstGeom prst="rect">
            <a:avLst/>
          </a:prstGeom>
        </p:spPr>
      </p:pic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E3B199B4-6E1B-9A0F-C242-45C44649A168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6886162" y="1002497"/>
            <a:ext cx="952743" cy="567258"/>
          </a:xfrm>
          <a:prstGeom prst="rect">
            <a:avLst/>
          </a:prstGeom>
        </p:spPr>
      </p:pic>
      <p:pic>
        <p:nvPicPr>
          <p:cNvPr id="18" name="Рисунок 17">
            <a:extLst>
              <a:ext uri="{FF2B5EF4-FFF2-40B4-BE49-F238E27FC236}">
                <a16:creationId xmlns:a16="http://schemas.microsoft.com/office/drawing/2014/main" id="{890AABB5-627D-34B0-4E15-9F5058EFFCAB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820487" y="1550319"/>
            <a:ext cx="490464" cy="191557"/>
          </a:xfrm>
          <a:prstGeom prst="rect">
            <a:avLst/>
          </a:prstGeom>
        </p:spPr>
      </p:pic>
      <p:sp>
        <p:nvSpPr>
          <p:cNvPr id="21" name="Стрелка: вправо 20">
            <a:extLst>
              <a:ext uri="{FF2B5EF4-FFF2-40B4-BE49-F238E27FC236}">
                <a16:creationId xmlns:a16="http://schemas.microsoft.com/office/drawing/2014/main" id="{39518CF2-3B19-398F-BD03-78E7AF72D9AA}"/>
              </a:ext>
            </a:extLst>
          </p:cNvPr>
          <p:cNvSpPr/>
          <p:nvPr/>
        </p:nvSpPr>
        <p:spPr>
          <a:xfrm>
            <a:off x="5476550" y="3143102"/>
            <a:ext cx="1212183" cy="722413"/>
          </a:xfrm>
          <a:prstGeom prst="rightArrow">
            <a:avLst/>
          </a:prstGeom>
          <a:gradFill flip="none" rotWithShape="1">
            <a:gsLst>
              <a:gs pos="0">
                <a:srgbClr val="1A79BE"/>
              </a:gs>
              <a:gs pos="50000">
                <a:srgbClr val="1A79BE"/>
              </a:gs>
              <a:gs pos="100000">
                <a:schemeClr val="bg1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8" name="Прямоугольник 7"/>
          <p:cNvSpPr/>
          <p:nvPr/>
        </p:nvSpPr>
        <p:spPr>
          <a:xfrm>
            <a:off x="475557" y="1182239"/>
            <a:ext cx="3555324" cy="520084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ВНИИХТ</a:t>
            </a:r>
            <a:b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ru-RU" sz="1600" dirty="0" err="1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Иргиредмет</a:t>
            </a:r>
            <a: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/>
            </a:r>
            <a:b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ru-RU" sz="1600" dirty="0" err="1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ВНИПИпромтехнологии</a:t>
            </a:r>
            <a: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/>
            </a:r>
            <a:b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НПО </a:t>
            </a:r>
            <a:r>
              <a:rPr lang="ru-RU" sz="1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«РИВС</a:t>
            </a:r>
            <a: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»</a:t>
            </a:r>
            <a:b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ru-RU" sz="1600" dirty="0" err="1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ИрНИТУ</a:t>
            </a:r>
            <a: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/>
            </a:r>
            <a:b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ТОМС</a:t>
            </a:r>
            <a:b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ru-RU" sz="1600" dirty="0" err="1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Коралайна</a:t>
            </a:r>
            <a: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Инжиниринг</a:t>
            </a:r>
            <a:b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ВЭБ Инжиниринг</a:t>
            </a:r>
            <a:b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ru-RU" sz="1600" dirty="0" err="1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Норникель</a:t>
            </a:r>
            <a: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/>
            </a:r>
            <a:b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Красноярский ХМЗ</a:t>
            </a:r>
            <a:b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ru-RU" sz="1600" dirty="0" err="1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Халмек</a:t>
            </a:r>
            <a:endParaRPr lang="ru-RU" sz="1600" dirty="0" smtClean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ru-RU" sz="1600" dirty="0" err="1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МИСиС</a:t>
            </a:r>
            <a: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/>
            </a:r>
            <a:b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РХТУ </a:t>
            </a:r>
            <a:r>
              <a:rPr lang="ru-RU" sz="1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им. Д.И. </a:t>
            </a:r>
            <a: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Менделеева </a:t>
            </a:r>
            <a:b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ИПКОН РАН</a:t>
            </a:r>
            <a:b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ИХТРЭМС КНЦ </a:t>
            </a:r>
            <a:r>
              <a:rPr lang="ru-RU" sz="1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РАН, </a:t>
            </a:r>
            <a: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/>
            </a:r>
            <a:b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АК </a:t>
            </a:r>
            <a:r>
              <a:rPr lang="ru-RU" sz="1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АЛРОСА, ПАО ПОЛЮС, Полиметалл, </a:t>
            </a:r>
            <a: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ГДК </a:t>
            </a:r>
            <a:r>
              <a:rPr lang="ru-RU" sz="1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«Хром», УГМК, </a:t>
            </a:r>
            <a:r>
              <a:rPr lang="ru-RU" sz="1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РМК, ООО </a:t>
            </a:r>
            <a:r>
              <a:rPr lang="ru-RU" sz="1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«ЗДК», ООО НРК, ООО «ТИК», </a:t>
            </a:r>
            <a:r>
              <a:rPr lang="ru-RU" sz="1600" dirty="0" err="1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Русолово</a:t>
            </a:r>
            <a:r>
              <a:rPr lang="ru-RU" sz="1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sz="1600" dirty="0" err="1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Ловозерский</a:t>
            </a:r>
            <a:r>
              <a:rPr lang="ru-RU" sz="1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ГОК, СМЗ </a:t>
            </a:r>
          </a:p>
        </p:txBody>
      </p:sp>
      <p:sp>
        <p:nvSpPr>
          <p:cNvPr id="25" name="Стрелка: вправо 20">
            <a:extLst>
              <a:ext uri="{FF2B5EF4-FFF2-40B4-BE49-F238E27FC236}">
                <a16:creationId xmlns:a16="http://schemas.microsoft.com/office/drawing/2014/main" id="{39518CF2-3B19-398F-BD03-78E7AF72D9AA}"/>
              </a:ext>
            </a:extLst>
          </p:cNvPr>
          <p:cNvSpPr/>
          <p:nvPr/>
        </p:nvSpPr>
        <p:spPr>
          <a:xfrm rot="10800000">
            <a:off x="4007579" y="3143102"/>
            <a:ext cx="1212183" cy="722413"/>
          </a:xfrm>
          <a:prstGeom prst="rightArrow">
            <a:avLst/>
          </a:prstGeom>
          <a:gradFill flip="none" rotWithShape="1">
            <a:gsLst>
              <a:gs pos="0">
                <a:srgbClr val="1A79BE"/>
              </a:gs>
              <a:gs pos="50000">
                <a:srgbClr val="1A79BE"/>
              </a:gs>
              <a:gs pos="100000">
                <a:schemeClr val="bg1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1202016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B521D161-2EA4-F046-A238-88B7B67EF4B1}"/>
              </a:ext>
            </a:extLst>
          </p:cNvPr>
          <p:cNvSpPr txBox="1"/>
          <p:nvPr/>
        </p:nvSpPr>
        <p:spPr>
          <a:xfrm>
            <a:off x="319433" y="1394551"/>
            <a:ext cx="434781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defRPr sz="3200" spc="3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2800" spc="0" dirty="0">
                <a:solidFill>
                  <a:srgbClr val="1F497D"/>
                </a:solidFill>
                <a:latin typeface="Franklin Gothic Medium" panose="020B0603020102020204"/>
              </a:rPr>
              <a:t>Спасибо за внимание!</a:t>
            </a: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4000" y="0"/>
            <a:ext cx="6858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653589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0" name="TextBox 2389">
            <a:extLst>
              <a:ext uri="{FF2B5EF4-FFF2-40B4-BE49-F238E27FC236}">
                <a16:creationId xmlns:a16="http://schemas.microsoft.com/office/drawing/2014/main" id="{27A8974E-67E0-4DCF-93F9-362DA81F347A}"/>
              </a:ext>
            </a:extLst>
          </p:cNvPr>
          <p:cNvSpPr txBox="1"/>
          <p:nvPr/>
        </p:nvSpPr>
        <p:spPr>
          <a:xfrm>
            <a:off x="10073036" y="5359154"/>
            <a:ext cx="1614537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A233B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Стратегические виды минерального сырья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A233B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391" name="TextBox 2390">
            <a:extLst>
              <a:ext uri="{FF2B5EF4-FFF2-40B4-BE49-F238E27FC236}">
                <a16:creationId xmlns:a16="http://schemas.microsoft.com/office/drawing/2014/main" id="{B636F735-AF16-4EED-A1E0-B1D431680800}"/>
              </a:ext>
            </a:extLst>
          </p:cNvPr>
          <p:cNvSpPr txBox="1"/>
          <p:nvPr/>
        </p:nvSpPr>
        <p:spPr>
          <a:xfrm>
            <a:off x="10073036" y="6055625"/>
            <a:ext cx="1435521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A233B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в т.ч. импортируемые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A233B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pic>
        <p:nvPicPr>
          <p:cNvPr id="2392" name="Рисунок 2391" descr="Изображение выглядит как текст&#10;&#10;Автоматически созданное описание">
            <a:extLst>
              <a:ext uri="{FF2B5EF4-FFF2-40B4-BE49-F238E27FC236}">
                <a16:creationId xmlns:a16="http://schemas.microsoft.com/office/drawing/2014/main" id="{D059CC36-5AC0-48C7-8FE6-F2C923F7E01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9618" y="204855"/>
            <a:ext cx="1268222" cy="320540"/>
          </a:xfrm>
          <a:prstGeom prst="rect">
            <a:avLst/>
          </a:prstGeom>
        </p:spPr>
      </p:pic>
      <p:sp>
        <p:nvSpPr>
          <p:cNvPr id="2394" name="Freeform 28">
            <a:extLst>
              <a:ext uri="{FF2B5EF4-FFF2-40B4-BE49-F238E27FC236}">
                <a16:creationId xmlns:a16="http://schemas.microsoft.com/office/drawing/2014/main" id="{D8AF4C1B-BC43-4D0F-82DF-94481C78A703}"/>
              </a:ext>
            </a:extLst>
          </p:cNvPr>
          <p:cNvSpPr>
            <a:spLocks/>
          </p:cNvSpPr>
          <p:nvPr/>
        </p:nvSpPr>
        <p:spPr bwMode="auto">
          <a:xfrm>
            <a:off x="9530045" y="5967958"/>
            <a:ext cx="360000" cy="360000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395" name="Freeform 66">
            <a:extLst>
              <a:ext uri="{FF2B5EF4-FFF2-40B4-BE49-F238E27FC236}">
                <a16:creationId xmlns:a16="http://schemas.microsoft.com/office/drawing/2014/main" id="{7355926B-2946-45DB-9086-DDBBFD523826}"/>
              </a:ext>
            </a:extLst>
          </p:cNvPr>
          <p:cNvSpPr>
            <a:spLocks/>
          </p:cNvSpPr>
          <p:nvPr/>
        </p:nvSpPr>
        <p:spPr bwMode="auto">
          <a:xfrm>
            <a:off x="9525636" y="5363820"/>
            <a:ext cx="360000" cy="360000"/>
          </a:xfrm>
          <a:prstGeom prst="roundRect">
            <a:avLst/>
          </a:prstGeom>
          <a:solidFill>
            <a:srgbClr val="D3183D">
              <a:lumMod val="40000"/>
              <a:lumOff val="6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396" name="Freeform 5">
            <a:extLst>
              <a:ext uri="{FF2B5EF4-FFF2-40B4-BE49-F238E27FC236}">
                <a16:creationId xmlns:a16="http://schemas.microsoft.com/office/drawing/2014/main" id="{C6F6C04D-80EE-4875-A789-5CFFD5B936B1}"/>
              </a:ext>
            </a:extLst>
          </p:cNvPr>
          <p:cNvSpPr>
            <a:spLocks/>
          </p:cNvSpPr>
          <p:nvPr/>
        </p:nvSpPr>
        <p:spPr bwMode="auto">
          <a:xfrm>
            <a:off x="978930" y="1430521"/>
            <a:ext cx="415925" cy="487363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397" name="Freeform 17">
            <a:extLst>
              <a:ext uri="{FF2B5EF4-FFF2-40B4-BE49-F238E27FC236}">
                <a16:creationId xmlns:a16="http://schemas.microsoft.com/office/drawing/2014/main" id="{92B3886C-A3F6-4901-A507-B77E4820079F}"/>
              </a:ext>
            </a:extLst>
          </p:cNvPr>
          <p:cNvSpPr>
            <a:spLocks/>
          </p:cNvSpPr>
          <p:nvPr/>
        </p:nvSpPr>
        <p:spPr bwMode="auto">
          <a:xfrm>
            <a:off x="8456055" y="1430521"/>
            <a:ext cx="414338" cy="487363"/>
          </a:xfrm>
          <a:prstGeom prst="roundRect">
            <a:avLst/>
          </a:prstGeom>
          <a:solidFill>
            <a:srgbClr val="F49CA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398" name="Freeform 18">
            <a:extLst>
              <a:ext uri="{FF2B5EF4-FFF2-40B4-BE49-F238E27FC236}">
                <a16:creationId xmlns:a16="http://schemas.microsoft.com/office/drawing/2014/main" id="{7F221B02-EF88-4F6A-B1AD-C5E0C8BE24CF}"/>
              </a:ext>
            </a:extLst>
          </p:cNvPr>
          <p:cNvSpPr>
            <a:spLocks/>
          </p:cNvSpPr>
          <p:nvPr/>
        </p:nvSpPr>
        <p:spPr bwMode="auto">
          <a:xfrm>
            <a:off x="978930" y="1943283"/>
            <a:ext cx="415925" cy="485775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399" name="Freeform 19">
            <a:extLst>
              <a:ext uri="{FF2B5EF4-FFF2-40B4-BE49-F238E27FC236}">
                <a16:creationId xmlns:a16="http://schemas.microsoft.com/office/drawing/2014/main" id="{635E8587-4960-40D5-B594-04ABFC29206F}"/>
              </a:ext>
            </a:extLst>
          </p:cNvPr>
          <p:cNvSpPr>
            <a:spLocks/>
          </p:cNvSpPr>
          <p:nvPr/>
        </p:nvSpPr>
        <p:spPr bwMode="auto">
          <a:xfrm>
            <a:off x="1420255" y="1943283"/>
            <a:ext cx="414338" cy="485775"/>
          </a:xfrm>
          <a:prstGeom prst="roundRect">
            <a:avLst/>
          </a:prstGeom>
          <a:solidFill>
            <a:srgbClr val="F59CA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00" name="Freeform 20">
            <a:extLst>
              <a:ext uri="{FF2B5EF4-FFF2-40B4-BE49-F238E27FC236}">
                <a16:creationId xmlns:a16="http://schemas.microsoft.com/office/drawing/2014/main" id="{89A2CB3B-A70E-4547-BC61-0F7C7C66D237}"/>
              </a:ext>
            </a:extLst>
          </p:cNvPr>
          <p:cNvSpPr>
            <a:spLocks/>
          </p:cNvSpPr>
          <p:nvPr/>
        </p:nvSpPr>
        <p:spPr bwMode="auto">
          <a:xfrm>
            <a:off x="6255780" y="1943283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01" name="Freeform 21">
            <a:extLst>
              <a:ext uri="{FF2B5EF4-FFF2-40B4-BE49-F238E27FC236}">
                <a16:creationId xmlns:a16="http://schemas.microsoft.com/office/drawing/2014/main" id="{331C9112-E87E-46B4-A5A4-9640CEDF7A85}"/>
              </a:ext>
            </a:extLst>
          </p:cNvPr>
          <p:cNvSpPr>
            <a:spLocks/>
          </p:cNvSpPr>
          <p:nvPr/>
        </p:nvSpPr>
        <p:spPr bwMode="auto">
          <a:xfrm>
            <a:off x="6695518" y="1943283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02" name="Freeform 22">
            <a:extLst>
              <a:ext uri="{FF2B5EF4-FFF2-40B4-BE49-F238E27FC236}">
                <a16:creationId xmlns:a16="http://schemas.microsoft.com/office/drawing/2014/main" id="{EB3B0507-4640-4708-B37F-10349CCC833B}"/>
              </a:ext>
            </a:extLst>
          </p:cNvPr>
          <p:cNvSpPr>
            <a:spLocks/>
          </p:cNvSpPr>
          <p:nvPr/>
        </p:nvSpPr>
        <p:spPr bwMode="auto">
          <a:xfrm>
            <a:off x="7136843" y="1943283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03" name="Freeform 23">
            <a:extLst>
              <a:ext uri="{FF2B5EF4-FFF2-40B4-BE49-F238E27FC236}">
                <a16:creationId xmlns:a16="http://schemas.microsoft.com/office/drawing/2014/main" id="{4D1CC8D7-3B39-4823-97B2-7F6563B66273}"/>
              </a:ext>
            </a:extLst>
          </p:cNvPr>
          <p:cNvSpPr>
            <a:spLocks/>
          </p:cNvSpPr>
          <p:nvPr/>
        </p:nvSpPr>
        <p:spPr bwMode="auto">
          <a:xfrm>
            <a:off x="7576580" y="1943283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04" name="Freeform 24">
            <a:extLst>
              <a:ext uri="{FF2B5EF4-FFF2-40B4-BE49-F238E27FC236}">
                <a16:creationId xmlns:a16="http://schemas.microsoft.com/office/drawing/2014/main" id="{F8218B27-1A67-4987-935E-6A43B744FF71}"/>
              </a:ext>
            </a:extLst>
          </p:cNvPr>
          <p:cNvSpPr>
            <a:spLocks/>
          </p:cNvSpPr>
          <p:nvPr/>
        </p:nvSpPr>
        <p:spPr bwMode="auto">
          <a:xfrm>
            <a:off x="8014730" y="1943283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05" name="Freeform 25">
            <a:extLst>
              <a:ext uri="{FF2B5EF4-FFF2-40B4-BE49-F238E27FC236}">
                <a16:creationId xmlns:a16="http://schemas.microsoft.com/office/drawing/2014/main" id="{1D9E848F-CCCD-48FF-B0B7-8E66CDBCE742}"/>
              </a:ext>
            </a:extLst>
          </p:cNvPr>
          <p:cNvSpPr>
            <a:spLocks/>
          </p:cNvSpPr>
          <p:nvPr/>
        </p:nvSpPr>
        <p:spPr bwMode="auto">
          <a:xfrm>
            <a:off x="8456055" y="1943283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06" name="Freeform 26">
            <a:extLst>
              <a:ext uri="{FF2B5EF4-FFF2-40B4-BE49-F238E27FC236}">
                <a16:creationId xmlns:a16="http://schemas.microsoft.com/office/drawing/2014/main" id="{BBE70D39-9483-437E-BCB1-68390C29D57A}"/>
              </a:ext>
            </a:extLst>
          </p:cNvPr>
          <p:cNvSpPr>
            <a:spLocks/>
          </p:cNvSpPr>
          <p:nvPr/>
        </p:nvSpPr>
        <p:spPr bwMode="auto">
          <a:xfrm>
            <a:off x="978930" y="2457633"/>
            <a:ext cx="415925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07" name="Freeform 27">
            <a:extLst>
              <a:ext uri="{FF2B5EF4-FFF2-40B4-BE49-F238E27FC236}">
                <a16:creationId xmlns:a16="http://schemas.microsoft.com/office/drawing/2014/main" id="{7FD3B4CA-D2E3-4800-A415-76CF642A46C3}"/>
              </a:ext>
            </a:extLst>
          </p:cNvPr>
          <p:cNvSpPr>
            <a:spLocks/>
          </p:cNvSpPr>
          <p:nvPr/>
        </p:nvSpPr>
        <p:spPr bwMode="auto">
          <a:xfrm>
            <a:off x="1420255" y="2457633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08" name="Freeform 28">
            <a:extLst>
              <a:ext uri="{FF2B5EF4-FFF2-40B4-BE49-F238E27FC236}">
                <a16:creationId xmlns:a16="http://schemas.microsoft.com/office/drawing/2014/main" id="{948A8412-10BA-443D-90CA-5380BF28F68F}"/>
              </a:ext>
            </a:extLst>
          </p:cNvPr>
          <p:cNvSpPr>
            <a:spLocks/>
          </p:cNvSpPr>
          <p:nvPr/>
        </p:nvSpPr>
        <p:spPr bwMode="auto">
          <a:xfrm>
            <a:off x="6255780" y="2457633"/>
            <a:ext cx="414338" cy="485775"/>
          </a:xfrm>
          <a:prstGeom prst="roundRect">
            <a:avLst/>
          </a:pr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09" name="Freeform 29">
            <a:extLst>
              <a:ext uri="{FF2B5EF4-FFF2-40B4-BE49-F238E27FC236}">
                <a16:creationId xmlns:a16="http://schemas.microsoft.com/office/drawing/2014/main" id="{E7EF70D3-8748-4C42-8505-485615B2EE15}"/>
              </a:ext>
            </a:extLst>
          </p:cNvPr>
          <p:cNvSpPr>
            <a:spLocks/>
          </p:cNvSpPr>
          <p:nvPr/>
        </p:nvSpPr>
        <p:spPr bwMode="auto">
          <a:xfrm>
            <a:off x="6695518" y="2457633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10" name="Freeform 30">
            <a:extLst>
              <a:ext uri="{FF2B5EF4-FFF2-40B4-BE49-F238E27FC236}">
                <a16:creationId xmlns:a16="http://schemas.microsoft.com/office/drawing/2014/main" id="{864F5C2B-131C-41C7-8070-68EAA4C95C8A}"/>
              </a:ext>
            </a:extLst>
          </p:cNvPr>
          <p:cNvSpPr>
            <a:spLocks/>
          </p:cNvSpPr>
          <p:nvPr/>
        </p:nvSpPr>
        <p:spPr bwMode="auto">
          <a:xfrm>
            <a:off x="7136843" y="2457633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11" name="Freeform 31">
            <a:extLst>
              <a:ext uri="{FF2B5EF4-FFF2-40B4-BE49-F238E27FC236}">
                <a16:creationId xmlns:a16="http://schemas.microsoft.com/office/drawing/2014/main" id="{79592C39-42F7-472B-A63A-16427C864ADB}"/>
              </a:ext>
            </a:extLst>
          </p:cNvPr>
          <p:cNvSpPr>
            <a:spLocks/>
          </p:cNvSpPr>
          <p:nvPr/>
        </p:nvSpPr>
        <p:spPr bwMode="auto">
          <a:xfrm>
            <a:off x="7576580" y="2457633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12" name="Freeform 32">
            <a:extLst>
              <a:ext uri="{FF2B5EF4-FFF2-40B4-BE49-F238E27FC236}">
                <a16:creationId xmlns:a16="http://schemas.microsoft.com/office/drawing/2014/main" id="{2CEA2FA3-7DA6-4547-A696-4EF672EE7D2C}"/>
              </a:ext>
            </a:extLst>
          </p:cNvPr>
          <p:cNvSpPr>
            <a:spLocks/>
          </p:cNvSpPr>
          <p:nvPr/>
        </p:nvSpPr>
        <p:spPr bwMode="auto">
          <a:xfrm>
            <a:off x="8014730" y="2457633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13" name="Freeform 33">
            <a:extLst>
              <a:ext uri="{FF2B5EF4-FFF2-40B4-BE49-F238E27FC236}">
                <a16:creationId xmlns:a16="http://schemas.microsoft.com/office/drawing/2014/main" id="{178CA0E3-4350-4CA3-A157-491E990A0A84}"/>
              </a:ext>
            </a:extLst>
          </p:cNvPr>
          <p:cNvSpPr>
            <a:spLocks/>
          </p:cNvSpPr>
          <p:nvPr/>
        </p:nvSpPr>
        <p:spPr bwMode="auto">
          <a:xfrm>
            <a:off x="8456055" y="2457633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14" name="Freeform 34">
            <a:extLst>
              <a:ext uri="{FF2B5EF4-FFF2-40B4-BE49-F238E27FC236}">
                <a16:creationId xmlns:a16="http://schemas.microsoft.com/office/drawing/2014/main" id="{2058721F-1644-4DF7-9AEC-A6B30091F18D}"/>
              </a:ext>
            </a:extLst>
          </p:cNvPr>
          <p:cNvSpPr>
            <a:spLocks/>
          </p:cNvSpPr>
          <p:nvPr/>
        </p:nvSpPr>
        <p:spPr bwMode="auto">
          <a:xfrm>
            <a:off x="978930" y="2968808"/>
            <a:ext cx="415925" cy="487363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15" name="Freeform 35">
            <a:extLst>
              <a:ext uri="{FF2B5EF4-FFF2-40B4-BE49-F238E27FC236}">
                <a16:creationId xmlns:a16="http://schemas.microsoft.com/office/drawing/2014/main" id="{9EA9C7C8-5BB7-4D14-AE74-B3869ED59FBF}"/>
              </a:ext>
            </a:extLst>
          </p:cNvPr>
          <p:cNvSpPr>
            <a:spLocks/>
          </p:cNvSpPr>
          <p:nvPr/>
        </p:nvSpPr>
        <p:spPr bwMode="auto">
          <a:xfrm>
            <a:off x="1420255" y="2968808"/>
            <a:ext cx="414338" cy="487363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16" name="Freeform 36">
            <a:extLst>
              <a:ext uri="{FF2B5EF4-FFF2-40B4-BE49-F238E27FC236}">
                <a16:creationId xmlns:a16="http://schemas.microsoft.com/office/drawing/2014/main" id="{C039CC18-002A-44B0-966F-544FBA2D4C16}"/>
              </a:ext>
            </a:extLst>
          </p:cNvPr>
          <p:cNvSpPr>
            <a:spLocks/>
          </p:cNvSpPr>
          <p:nvPr/>
        </p:nvSpPr>
        <p:spPr bwMode="auto">
          <a:xfrm>
            <a:off x="1858405" y="2968808"/>
            <a:ext cx="414338" cy="487363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17" name="Freeform 37">
            <a:extLst>
              <a:ext uri="{FF2B5EF4-FFF2-40B4-BE49-F238E27FC236}">
                <a16:creationId xmlns:a16="http://schemas.microsoft.com/office/drawing/2014/main" id="{BFB8CC56-64D4-4B16-8CD6-6197D102D6F8}"/>
              </a:ext>
            </a:extLst>
          </p:cNvPr>
          <p:cNvSpPr>
            <a:spLocks/>
          </p:cNvSpPr>
          <p:nvPr/>
        </p:nvSpPr>
        <p:spPr bwMode="auto">
          <a:xfrm>
            <a:off x="2298143" y="2968808"/>
            <a:ext cx="414338" cy="487363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18" name="Freeform 38">
            <a:extLst>
              <a:ext uri="{FF2B5EF4-FFF2-40B4-BE49-F238E27FC236}">
                <a16:creationId xmlns:a16="http://schemas.microsoft.com/office/drawing/2014/main" id="{9AC08657-803D-4248-BF7A-A3D87E1207CA}"/>
              </a:ext>
            </a:extLst>
          </p:cNvPr>
          <p:cNvSpPr>
            <a:spLocks/>
          </p:cNvSpPr>
          <p:nvPr/>
        </p:nvSpPr>
        <p:spPr bwMode="auto">
          <a:xfrm>
            <a:off x="2739468" y="2968808"/>
            <a:ext cx="414338" cy="487363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19" name="Freeform 39">
            <a:extLst>
              <a:ext uri="{FF2B5EF4-FFF2-40B4-BE49-F238E27FC236}">
                <a16:creationId xmlns:a16="http://schemas.microsoft.com/office/drawing/2014/main" id="{74FD366F-4EB5-4073-A558-9B419C16E5ED}"/>
              </a:ext>
            </a:extLst>
          </p:cNvPr>
          <p:cNvSpPr>
            <a:spLocks/>
          </p:cNvSpPr>
          <p:nvPr/>
        </p:nvSpPr>
        <p:spPr bwMode="auto">
          <a:xfrm>
            <a:off x="3179205" y="2968808"/>
            <a:ext cx="414338" cy="487363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20" name="Freeform 40">
            <a:extLst>
              <a:ext uri="{FF2B5EF4-FFF2-40B4-BE49-F238E27FC236}">
                <a16:creationId xmlns:a16="http://schemas.microsoft.com/office/drawing/2014/main" id="{757532BE-00E5-485D-8A22-A2CA669C6516}"/>
              </a:ext>
            </a:extLst>
          </p:cNvPr>
          <p:cNvSpPr>
            <a:spLocks/>
          </p:cNvSpPr>
          <p:nvPr/>
        </p:nvSpPr>
        <p:spPr bwMode="auto">
          <a:xfrm>
            <a:off x="3617355" y="2968808"/>
            <a:ext cx="414338" cy="487363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21" name="Freeform 41">
            <a:extLst>
              <a:ext uri="{FF2B5EF4-FFF2-40B4-BE49-F238E27FC236}">
                <a16:creationId xmlns:a16="http://schemas.microsoft.com/office/drawing/2014/main" id="{354ADBC5-66DC-4D31-A79A-C3645181E6EF}"/>
              </a:ext>
            </a:extLst>
          </p:cNvPr>
          <p:cNvSpPr>
            <a:spLocks/>
          </p:cNvSpPr>
          <p:nvPr/>
        </p:nvSpPr>
        <p:spPr bwMode="auto">
          <a:xfrm>
            <a:off x="4058680" y="2968808"/>
            <a:ext cx="414338" cy="487363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22" name="Freeform 42">
            <a:extLst>
              <a:ext uri="{FF2B5EF4-FFF2-40B4-BE49-F238E27FC236}">
                <a16:creationId xmlns:a16="http://schemas.microsoft.com/office/drawing/2014/main" id="{0E28CA2D-D7F8-431A-A82D-CFF6279C8082}"/>
              </a:ext>
            </a:extLst>
          </p:cNvPr>
          <p:cNvSpPr>
            <a:spLocks/>
          </p:cNvSpPr>
          <p:nvPr/>
        </p:nvSpPr>
        <p:spPr bwMode="auto">
          <a:xfrm>
            <a:off x="4498418" y="2968808"/>
            <a:ext cx="414338" cy="487363"/>
          </a:xfrm>
          <a:prstGeom prst="roundRect">
            <a:avLst/>
          </a:prstGeom>
          <a:solidFill>
            <a:srgbClr val="F49CA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23" name="Freeform 43">
            <a:extLst>
              <a:ext uri="{FF2B5EF4-FFF2-40B4-BE49-F238E27FC236}">
                <a16:creationId xmlns:a16="http://schemas.microsoft.com/office/drawing/2014/main" id="{7F33ABF3-341B-4BA2-BC53-F3547D314D8C}"/>
              </a:ext>
            </a:extLst>
          </p:cNvPr>
          <p:cNvSpPr>
            <a:spLocks/>
          </p:cNvSpPr>
          <p:nvPr/>
        </p:nvSpPr>
        <p:spPr bwMode="auto">
          <a:xfrm>
            <a:off x="4936568" y="2968808"/>
            <a:ext cx="414338" cy="487363"/>
          </a:xfrm>
          <a:prstGeom prst="roundRect">
            <a:avLst/>
          </a:prstGeom>
          <a:solidFill>
            <a:srgbClr val="F49CA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24" name="Freeform 44">
            <a:extLst>
              <a:ext uri="{FF2B5EF4-FFF2-40B4-BE49-F238E27FC236}">
                <a16:creationId xmlns:a16="http://schemas.microsoft.com/office/drawing/2014/main" id="{76C25C55-C0A6-4D26-804C-7E407B000676}"/>
              </a:ext>
            </a:extLst>
          </p:cNvPr>
          <p:cNvSpPr>
            <a:spLocks/>
          </p:cNvSpPr>
          <p:nvPr/>
        </p:nvSpPr>
        <p:spPr bwMode="auto">
          <a:xfrm>
            <a:off x="5377893" y="2968808"/>
            <a:ext cx="414338" cy="487363"/>
          </a:xfrm>
          <a:prstGeom prst="roundRect">
            <a:avLst/>
          </a:prstGeom>
          <a:solidFill>
            <a:srgbClr val="F49CA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25" name="Freeform 45">
            <a:extLst>
              <a:ext uri="{FF2B5EF4-FFF2-40B4-BE49-F238E27FC236}">
                <a16:creationId xmlns:a16="http://schemas.microsoft.com/office/drawing/2014/main" id="{B8C07339-AFAC-4FD1-83E8-11243A31C052}"/>
              </a:ext>
            </a:extLst>
          </p:cNvPr>
          <p:cNvSpPr>
            <a:spLocks/>
          </p:cNvSpPr>
          <p:nvPr/>
        </p:nvSpPr>
        <p:spPr bwMode="auto">
          <a:xfrm>
            <a:off x="5817630" y="2968808"/>
            <a:ext cx="414338" cy="487363"/>
          </a:xfrm>
          <a:prstGeom prst="roundRect">
            <a:avLst/>
          </a:prstGeom>
          <a:solidFill>
            <a:srgbClr val="F49CA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26" name="Freeform 46">
            <a:extLst>
              <a:ext uri="{FF2B5EF4-FFF2-40B4-BE49-F238E27FC236}">
                <a16:creationId xmlns:a16="http://schemas.microsoft.com/office/drawing/2014/main" id="{D0474FB3-A6EB-447A-B8D7-BAF3BEE98CCA}"/>
              </a:ext>
            </a:extLst>
          </p:cNvPr>
          <p:cNvSpPr>
            <a:spLocks/>
          </p:cNvSpPr>
          <p:nvPr/>
        </p:nvSpPr>
        <p:spPr bwMode="auto">
          <a:xfrm>
            <a:off x="6255780" y="2968808"/>
            <a:ext cx="414338" cy="487363"/>
          </a:xfrm>
          <a:prstGeom prst="roundRect">
            <a:avLst/>
          </a:prstGeom>
          <a:solidFill>
            <a:srgbClr val="F49CA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27" name="Freeform 47">
            <a:extLst>
              <a:ext uri="{FF2B5EF4-FFF2-40B4-BE49-F238E27FC236}">
                <a16:creationId xmlns:a16="http://schemas.microsoft.com/office/drawing/2014/main" id="{ACA37826-68D1-45D2-AB6E-9788362517DC}"/>
              </a:ext>
            </a:extLst>
          </p:cNvPr>
          <p:cNvSpPr>
            <a:spLocks/>
          </p:cNvSpPr>
          <p:nvPr/>
        </p:nvSpPr>
        <p:spPr bwMode="auto">
          <a:xfrm>
            <a:off x="6695518" y="2968808"/>
            <a:ext cx="414338" cy="487363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28" name="Freeform 48">
            <a:extLst>
              <a:ext uri="{FF2B5EF4-FFF2-40B4-BE49-F238E27FC236}">
                <a16:creationId xmlns:a16="http://schemas.microsoft.com/office/drawing/2014/main" id="{A014CF9B-5207-44D3-A929-88E59763E96C}"/>
              </a:ext>
            </a:extLst>
          </p:cNvPr>
          <p:cNvSpPr>
            <a:spLocks/>
          </p:cNvSpPr>
          <p:nvPr/>
        </p:nvSpPr>
        <p:spPr bwMode="auto">
          <a:xfrm>
            <a:off x="7136843" y="2968808"/>
            <a:ext cx="414338" cy="487363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29" name="Freeform 49">
            <a:extLst>
              <a:ext uri="{FF2B5EF4-FFF2-40B4-BE49-F238E27FC236}">
                <a16:creationId xmlns:a16="http://schemas.microsoft.com/office/drawing/2014/main" id="{A2358195-B88F-4FD5-93C7-0B605E860BFF}"/>
              </a:ext>
            </a:extLst>
          </p:cNvPr>
          <p:cNvSpPr>
            <a:spLocks/>
          </p:cNvSpPr>
          <p:nvPr/>
        </p:nvSpPr>
        <p:spPr bwMode="auto">
          <a:xfrm>
            <a:off x="7576580" y="2968808"/>
            <a:ext cx="414338" cy="487363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30" name="Freeform 50">
            <a:extLst>
              <a:ext uri="{FF2B5EF4-FFF2-40B4-BE49-F238E27FC236}">
                <a16:creationId xmlns:a16="http://schemas.microsoft.com/office/drawing/2014/main" id="{2574E2D0-B57E-4D03-BE49-F9BC97FBBE23}"/>
              </a:ext>
            </a:extLst>
          </p:cNvPr>
          <p:cNvSpPr>
            <a:spLocks/>
          </p:cNvSpPr>
          <p:nvPr/>
        </p:nvSpPr>
        <p:spPr bwMode="auto">
          <a:xfrm>
            <a:off x="8014730" y="2968808"/>
            <a:ext cx="414338" cy="487363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31" name="Freeform 51">
            <a:extLst>
              <a:ext uri="{FF2B5EF4-FFF2-40B4-BE49-F238E27FC236}">
                <a16:creationId xmlns:a16="http://schemas.microsoft.com/office/drawing/2014/main" id="{B8335311-CE2D-4352-B2D7-E76C4FD73997}"/>
              </a:ext>
            </a:extLst>
          </p:cNvPr>
          <p:cNvSpPr>
            <a:spLocks/>
          </p:cNvSpPr>
          <p:nvPr/>
        </p:nvSpPr>
        <p:spPr bwMode="auto">
          <a:xfrm>
            <a:off x="8456055" y="2968808"/>
            <a:ext cx="414338" cy="487363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32" name="Freeform 52">
            <a:extLst>
              <a:ext uri="{FF2B5EF4-FFF2-40B4-BE49-F238E27FC236}">
                <a16:creationId xmlns:a16="http://schemas.microsoft.com/office/drawing/2014/main" id="{E139DDAC-BC6E-42D3-9368-B904CAA42F7A}"/>
              </a:ext>
            </a:extLst>
          </p:cNvPr>
          <p:cNvSpPr>
            <a:spLocks/>
          </p:cNvSpPr>
          <p:nvPr/>
        </p:nvSpPr>
        <p:spPr bwMode="auto">
          <a:xfrm>
            <a:off x="978930" y="3483158"/>
            <a:ext cx="415925" cy="487363"/>
          </a:xfrm>
          <a:prstGeom prst="roundRect">
            <a:avLst/>
          </a:prstGeom>
          <a:solidFill>
            <a:srgbClr val="F49CA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33" name="Freeform 53">
            <a:extLst>
              <a:ext uri="{FF2B5EF4-FFF2-40B4-BE49-F238E27FC236}">
                <a16:creationId xmlns:a16="http://schemas.microsoft.com/office/drawing/2014/main" id="{8BF15277-840F-421E-9DC0-18ACEAD6C11A}"/>
              </a:ext>
            </a:extLst>
          </p:cNvPr>
          <p:cNvSpPr>
            <a:spLocks/>
          </p:cNvSpPr>
          <p:nvPr/>
        </p:nvSpPr>
        <p:spPr bwMode="auto">
          <a:xfrm>
            <a:off x="1420255" y="3483158"/>
            <a:ext cx="414338" cy="487363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34" name="Freeform 54">
            <a:extLst>
              <a:ext uri="{FF2B5EF4-FFF2-40B4-BE49-F238E27FC236}">
                <a16:creationId xmlns:a16="http://schemas.microsoft.com/office/drawing/2014/main" id="{97025B11-B711-4767-B2EC-087EC471A653}"/>
              </a:ext>
            </a:extLst>
          </p:cNvPr>
          <p:cNvSpPr>
            <a:spLocks/>
          </p:cNvSpPr>
          <p:nvPr/>
        </p:nvSpPr>
        <p:spPr bwMode="auto">
          <a:xfrm>
            <a:off x="1858405" y="3483158"/>
            <a:ext cx="414338" cy="487363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35" name="Freeform 55">
            <a:extLst>
              <a:ext uri="{FF2B5EF4-FFF2-40B4-BE49-F238E27FC236}">
                <a16:creationId xmlns:a16="http://schemas.microsoft.com/office/drawing/2014/main" id="{D45D24AA-817D-4673-8C7C-1071546D1E2A}"/>
              </a:ext>
            </a:extLst>
          </p:cNvPr>
          <p:cNvSpPr>
            <a:spLocks/>
          </p:cNvSpPr>
          <p:nvPr/>
        </p:nvSpPr>
        <p:spPr bwMode="auto">
          <a:xfrm>
            <a:off x="2298143" y="3483158"/>
            <a:ext cx="414338" cy="487363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36" name="Freeform 56">
            <a:extLst>
              <a:ext uri="{FF2B5EF4-FFF2-40B4-BE49-F238E27FC236}">
                <a16:creationId xmlns:a16="http://schemas.microsoft.com/office/drawing/2014/main" id="{7CCD7ACC-3066-41BF-8B07-A69BD6368C71}"/>
              </a:ext>
            </a:extLst>
          </p:cNvPr>
          <p:cNvSpPr>
            <a:spLocks/>
          </p:cNvSpPr>
          <p:nvPr/>
        </p:nvSpPr>
        <p:spPr bwMode="auto">
          <a:xfrm>
            <a:off x="2739468" y="3483158"/>
            <a:ext cx="414338" cy="487363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37" name="Freeform 57">
            <a:extLst>
              <a:ext uri="{FF2B5EF4-FFF2-40B4-BE49-F238E27FC236}">
                <a16:creationId xmlns:a16="http://schemas.microsoft.com/office/drawing/2014/main" id="{22FBDF52-7D62-436E-8444-C7F540E61B7E}"/>
              </a:ext>
            </a:extLst>
          </p:cNvPr>
          <p:cNvSpPr>
            <a:spLocks/>
          </p:cNvSpPr>
          <p:nvPr/>
        </p:nvSpPr>
        <p:spPr bwMode="auto">
          <a:xfrm>
            <a:off x="3179205" y="3483158"/>
            <a:ext cx="414338" cy="487363"/>
          </a:xfrm>
          <a:prstGeom prst="roundRect">
            <a:avLst/>
          </a:prstGeom>
          <a:solidFill>
            <a:srgbClr val="F49CA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38" name="Freeform 58">
            <a:extLst>
              <a:ext uri="{FF2B5EF4-FFF2-40B4-BE49-F238E27FC236}">
                <a16:creationId xmlns:a16="http://schemas.microsoft.com/office/drawing/2014/main" id="{3EFF91E4-9BFB-4CDD-BE50-0FE0CC6DD7BE}"/>
              </a:ext>
            </a:extLst>
          </p:cNvPr>
          <p:cNvSpPr>
            <a:spLocks/>
          </p:cNvSpPr>
          <p:nvPr/>
        </p:nvSpPr>
        <p:spPr bwMode="auto">
          <a:xfrm>
            <a:off x="3617355" y="3483158"/>
            <a:ext cx="414338" cy="487363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39" name="Freeform 59">
            <a:extLst>
              <a:ext uri="{FF2B5EF4-FFF2-40B4-BE49-F238E27FC236}">
                <a16:creationId xmlns:a16="http://schemas.microsoft.com/office/drawing/2014/main" id="{B66CBB69-B53B-4ACD-BCF5-816FEA6E4072}"/>
              </a:ext>
            </a:extLst>
          </p:cNvPr>
          <p:cNvSpPr>
            <a:spLocks/>
          </p:cNvSpPr>
          <p:nvPr/>
        </p:nvSpPr>
        <p:spPr bwMode="auto">
          <a:xfrm>
            <a:off x="4058680" y="3483158"/>
            <a:ext cx="414338" cy="487363"/>
          </a:xfrm>
          <a:prstGeom prst="roundRect">
            <a:avLst/>
          </a:prstGeom>
          <a:solidFill>
            <a:srgbClr val="F49CA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40" name="Freeform 60">
            <a:extLst>
              <a:ext uri="{FF2B5EF4-FFF2-40B4-BE49-F238E27FC236}">
                <a16:creationId xmlns:a16="http://schemas.microsoft.com/office/drawing/2014/main" id="{651ACEDC-A49C-46B8-B79A-C9A0CA62C276}"/>
              </a:ext>
            </a:extLst>
          </p:cNvPr>
          <p:cNvSpPr>
            <a:spLocks/>
          </p:cNvSpPr>
          <p:nvPr/>
        </p:nvSpPr>
        <p:spPr bwMode="auto">
          <a:xfrm>
            <a:off x="4498418" y="3483158"/>
            <a:ext cx="414338" cy="487363"/>
          </a:xfrm>
          <a:prstGeom prst="roundRect">
            <a:avLst/>
          </a:prstGeom>
          <a:solidFill>
            <a:srgbClr val="F49CA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41" name="Freeform 61">
            <a:extLst>
              <a:ext uri="{FF2B5EF4-FFF2-40B4-BE49-F238E27FC236}">
                <a16:creationId xmlns:a16="http://schemas.microsoft.com/office/drawing/2014/main" id="{DC8AA262-65DF-4BFA-92E8-A369D7AA43EF}"/>
              </a:ext>
            </a:extLst>
          </p:cNvPr>
          <p:cNvSpPr>
            <a:spLocks/>
          </p:cNvSpPr>
          <p:nvPr/>
        </p:nvSpPr>
        <p:spPr bwMode="auto">
          <a:xfrm>
            <a:off x="4936568" y="3483158"/>
            <a:ext cx="414338" cy="487363"/>
          </a:xfrm>
          <a:prstGeom prst="roundRect">
            <a:avLst/>
          </a:prstGeom>
          <a:solidFill>
            <a:srgbClr val="F49CA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42" name="Freeform 62">
            <a:extLst>
              <a:ext uri="{FF2B5EF4-FFF2-40B4-BE49-F238E27FC236}">
                <a16:creationId xmlns:a16="http://schemas.microsoft.com/office/drawing/2014/main" id="{7B638D09-8E2C-42D8-B414-6E4489C2A3BB}"/>
              </a:ext>
            </a:extLst>
          </p:cNvPr>
          <p:cNvSpPr>
            <a:spLocks/>
          </p:cNvSpPr>
          <p:nvPr/>
        </p:nvSpPr>
        <p:spPr bwMode="auto">
          <a:xfrm>
            <a:off x="5377893" y="3483158"/>
            <a:ext cx="414338" cy="487363"/>
          </a:xfrm>
          <a:prstGeom prst="roundRect">
            <a:avLst/>
          </a:prstGeom>
          <a:solidFill>
            <a:srgbClr val="F49CA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43" name="Freeform 63">
            <a:extLst>
              <a:ext uri="{FF2B5EF4-FFF2-40B4-BE49-F238E27FC236}">
                <a16:creationId xmlns:a16="http://schemas.microsoft.com/office/drawing/2014/main" id="{84FEE511-BB88-48B7-97D9-15649A28E0FC}"/>
              </a:ext>
            </a:extLst>
          </p:cNvPr>
          <p:cNvSpPr>
            <a:spLocks/>
          </p:cNvSpPr>
          <p:nvPr/>
        </p:nvSpPr>
        <p:spPr bwMode="auto">
          <a:xfrm>
            <a:off x="5817630" y="3483158"/>
            <a:ext cx="414338" cy="487363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44" name="Freeform 64">
            <a:extLst>
              <a:ext uri="{FF2B5EF4-FFF2-40B4-BE49-F238E27FC236}">
                <a16:creationId xmlns:a16="http://schemas.microsoft.com/office/drawing/2014/main" id="{7EA761BD-4206-4524-9A9B-3EBC8B2F35D2}"/>
              </a:ext>
            </a:extLst>
          </p:cNvPr>
          <p:cNvSpPr>
            <a:spLocks/>
          </p:cNvSpPr>
          <p:nvPr/>
        </p:nvSpPr>
        <p:spPr bwMode="auto">
          <a:xfrm>
            <a:off x="6255780" y="3483158"/>
            <a:ext cx="414338" cy="487363"/>
          </a:xfrm>
          <a:prstGeom prst="roundRect">
            <a:avLst/>
          </a:prstGeom>
          <a:solidFill>
            <a:srgbClr val="F49CA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45" name="Freeform 65">
            <a:extLst>
              <a:ext uri="{FF2B5EF4-FFF2-40B4-BE49-F238E27FC236}">
                <a16:creationId xmlns:a16="http://schemas.microsoft.com/office/drawing/2014/main" id="{2ECA4868-4E4B-4EA0-AF88-FEAF1C86B3C2}"/>
              </a:ext>
            </a:extLst>
          </p:cNvPr>
          <p:cNvSpPr>
            <a:spLocks/>
          </p:cNvSpPr>
          <p:nvPr/>
        </p:nvSpPr>
        <p:spPr bwMode="auto">
          <a:xfrm>
            <a:off x="6695518" y="3483158"/>
            <a:ext cx="414338" cy="487363"/>
          </a:xfrm>
          <a:prstGeom prst="roundRect">
            <a:avLst/>
          </a:prstGeom>
          <a:solidFill>
            <a:srgbClr val="F49CA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46" name="Freeform 66">
            <a:extLst>
              <a:ext uri="{FF2B5EF4-FFF2-40B4-BE49-F238E27FC236}">
                <a16:creationId xmlns:a16="http://schemas.microsoft.com/office/drawing/2014/main" id="{7DF5FCF0-BD6E-49EB-B955-5F322AA48563}"/>
              </a:ext>
            </a:extLst>
          </p:cNvPr>
          <p:cNvSpPr>
            <a:spLocks/>
          </p:cNvSpPr>
          <p:nvPr/>
        </p:nvSpPr>
        <p:spPr bwMode="auto">
          <a:xfrm>
            <a:off x="7136843" y="3483158"/>
            <a:ext cx="414338" cy="487363"/>
          </a:xfrm>
          <a:prstGeom prst="roundRect">
            <a:avLst/>
          </a:prstGeom>
          <a:solidFill>
            <a:srgbClr val="F49CA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47" name="Freeform 67">
            <a:extLst>
              <a:ext uri="{FF2B5EF4-FFF2-40B4-BE49-F238E27FC236}">
                <a16:creationId xmlns:a16="http://schemas.microsoft.com/office/drawing/2014/main" id="{C20C64ED-1E67-4B3F-9975-C747FD6B0984}"/>
              </a:ext>
            </a:extLst>
          </p:cNvPr>
          <p:cNvSpPr>
            <a:spLocks/>
          </p:cNvSpPr>
          <p:nvPr/>
        </p:nvSpPr>
        <p:spPr bwMode="auto">
          <a:xfrm>
            <a:off x="7576580" y="3483158"/>
            <a:ext cx="414338" cy="487363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48" name="Freeform 68">
            <a:extLst>
              <a:ext uri="{FF2B5EF4-FFF2-40B4-BE49-F238E27FC236}">
                <a16:creationId xmlns:a16="http://schemas.microsoft.com/office/drawing/2014/main" id="{18C9D0DD-456F-4827-B653-CAF398962C88}"/>
              </a:ext>
            </a:extLst>
          </p:cNvPr>
          <p:cNvSpPr>
            <a:spLocks/>
          </p:cNvSpPr>
          <p:nvPr/>
        </p:nvSpPr>
        <p:spPr bwMode="auto">
          <a:xfrm>
            <a:off x="8014730" y="3483158"/>
            <a:ext cx="414338" cy="487363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49" name="Freeform 69">
            <a:extLst>
              <a:ext uri="{FF2B5EF4-FFF2-40B4-BE49-F238E27FC236}">
                <a16:creationId xmlns:a16="http://schemas.microsoft.com/office/drawing/2014/main" id="{FC9AF181-BC73-48CB-8984-44ED1DBD8C76}"/>
              </a:ext>
            </a:extLst>
          </p:cNvPr>
          <p:cNvSpPr>
            <a:spLocks/>
          </p:cNvSpPr>
          <p:nvPr/>
        </p:nvSpPr>
        <p:spPr bwMode="auto">
          <a:xfrm>
            <a:off x="8456055" y="3483158"/>
            <a:ext cx="414338" cy="487363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50" name="Freeform 70">
            <a:extLst>
              <a:ext uri="{FF2B5EF4-FFF2-40B4-BE49-F238E27FC236}">
                <a16:creationId xmlns:a16="http://schemas.microsoft.com/office/drawing/2014/main" id="{BBB6B31C-84AE-409A-B7A8-2D17EB4F48E8}"/>
              </a:ext>
            </a:extLst>
          </p:cNvPr>
          <p:cNvSpPr>
            <a:spLocks/>
          </p:cNvSpPr>
          <p:nvPr/>
        </p:nvSpPr>
        <p:spPr bwMode="auto">
          <a:xfrm>
            <a:off x="978930" y="3995921"/>
            <a:ext cx="415925" cy="485775"/>
          </a:xfrm>
          <a:prstGeom prst="roundRect">
            <a:avLst/>
          </a:prstGeom>
          <a:solidFill>
            <a:srgbClr val="F49CA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51" name="Freeform 71">
            <a:extLst>
              <a:ext uri="{FF2B5EF4-FFF2-40B4-BE49-F238E27FC236}">
                <a16:creationId xmlns:a16="http://schemas.microsoft.com/office/drawing/2014/main" id="{A4547DAF-AA01-4F54-A546-9E6097E904C3}"/>
              </a:ext>
            </a:extLst>
          </p:cNvPr>
          <p:cNvSpPr>
            <a:spLocks/>
          </p:cNvSpPr>
          <p:nvPr/>
        </p:nvSpPr>
        <p:spPr bwMode="auto">
          <a:xfrm>
            <a:off x="1420255" y="3995921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52" name="Freeform 72">
            <a:extLst>
              <a:ext uri="{FF2B5EF4-FFF2-40B4-BE49-F238E27FC236}">
                <a16:creationId xmlns:a16="http://schemas.microsoft.com/office/drawing/2014/main" id="{C306771B-25B7-495C-B0F1-FC48FDDCF2DF}"/>
              </a:ext>
            </a:extLst>
          </p:cNvPr>
          <p:cNvSpPr>
            <a:spLocks/>
          </p:cNvSpPr>
          <p:nvPr/>
        </p:nvSpPr>
        <p:spPr bwMode="auto">
          <a:xfrm>
            <a:off x="1858405" y="3995921"/>
            <a:ext cx="414338" cy="485775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53" name="Freeform 73">
            <a:extLst>
              <a:ext uri="{FF2B5EF4-FFF2-40B4-BE49-F238E27FC236}">
                <a16:creationId xmlns:a16="http://schemas.microsoft.com/office/drawing/2014/main" id="{D6E2BECE-8046-43B0-B3A4-E2136F81E044}"/>
              </a:ext>
            </a:extLst>
          </p:cNvPr>
          <p:cNvSpPr>
            <a:spLocks/>
          </p:cNvSpPr>
          <p:nvPr/>
        </p:nvSpPr>
        <p:spPr bwMode="auto">
          <a:xfrm>
            <a:off x="2298143" y="3995921"/>
            <a:ext cx="414338" cy="485775"/>
          </a:xfrm>
          <a:prstGeom prst="roundRect">
            <a:avLst/>
          </a:prstGeom>
          <a:solidFill>
            <a:srgbClr val="F49CA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54" name="Freeform 74">
            <a:extLst>
              <a:ext uri="{FF2B5EF4-FFF2-40B4-BE49-F238E27FC236}">
                <a16:creationId xmlns:a16="http://schemas.microsoft.com/office/drawing/2014/main" id="{439693DE-BF53-4B81-9902-3AD7658915A7}"/>
              </a:ext>
            </a:extLst>
          </p:cNvPr>
          <p:cNvSpPr>
            <a:spLocks/>
          </p:cNvSpPr>
          <p:nvPr/>
        </p:nvSpPr>
        <p:spPr bwMode="auto">
          <a:xfrm>
            <a:off x="2739468" y="3995921"/>
            <a:ext cx="414338" cy="485775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55" name="Freeform 75">
            <a:extLst>
              <a:ext uri="{FF2B5EF4-FFF2-40B4-BE49-F238E27FC236}">
                <a16:creationId xmlns:a16="http://schemas.microsoft.com/office/drawing/2014/main" id="{1C26E1AB-A59D-4DD1-866E-DEEF54BEFF73}"/>
              </a:ext>
            </a:extLst>
          </p:cNvPr>
          <p:cNvSpPr>
            <a:spLocks/>
          </p:cNvSpPr>
          <p:nvPr/>
        </p:nvSpPr>
        <p:spPr bwMode="auto">
          <a:xfrm>
            <a:off x="3179205" y="3995921"/>
            <a:ext cx="414338" cy="485775"/>
          </a:xfrm>
          <a:prstGeom prst="roundRect">
            <a:avLst/>
          </a:prstGeom>
          <a:solidFill>
            <a:srgbClr val="F49CA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56" name="Freeform 76">
            <a:extLst>
              <a:ext uri="{FF2B5EF4-FFF2-40B4-BE49-F238E27FC236}">
                <a16:creationId xmlns:a16="http://schemas.microsoft.com/office/drawing/2014/main" id="{5FFBE4DE-1BA6-4ED4-B1B7-090F146450F8}"/>
              </a:ext>
            </a:extLst>
          </p:cNvPr>
          <p:cNvSpPr>
            <a:spLocks/>
          </p:cNvSpPr>
          <p:nvPr/>
        </p:nvSpPr>
        <p:spPr bwMode="auto">
          <a:xfrm>
            <a:off x="3617355" y="3995921"/>
            <a:ext cx="414338" cy="485775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57" name="Freeform 77">
            <a:extLst>
              <a:ext uri="{FF2B5EF4-FFF2-40B4-BE49-F238E27FC236}">
                <a16:creationId xmlns:a16="http://schemas.microsoft.com/office/drawing/2014/main" id="{E8FD9972-70E9-4656-AB0E-8F9E5F0E6EC2}"/>
              </a:ext>
            </a:extLst>
          </p:cNvPr>
          <p:cNvSpPr>
            <a:spLocks/>
          </p:cNvSpPr>
          <p:nvPr/>
        </p:nvSpPr>
        <p:spPr bwMode="auto">
          <a:xfrm>
            <a:off x="4058680" y="3995921"/>
            <a:ext cx="414338" cy="485775"/>
          </a:xfrm>
          <a:prstGeom prst="roundRect">
            <a:avLst/>
          </a:prstGeom>
          <a:solidFill>
            <a:srgbClr val="F49CA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58" name="Freeform 78">
            <a:extLst>
              <a:ext uri="{FF2B5EF4-FFF2-40B4-BE49-F238E27FC236}">
                <a16:creationId xmlns:a16="http://schemas.microsoft.com/office/drawing/2014/main" id="{D6A1FB63-4F4A-4C30-8BD1-9475CEDBD9FD}"/>
              </a:ext>
            </a:extLst>
          </p:cNvPr>
          <p:cNvSpPr>
            <a:spLocks/>
          </p:cNvSpPr>
          <p:nvPr/>
        </p:nvSpPr>
        <p:spPr bwMode="auto">
          <a:xfrm>
            <a:off x="4498418" y="3995921"/>
            <a:ext cx="414338" cy="485775"/>
          </a:xfrm>
          <a:prstGeom prst="roundRect">
            <a:avLst/>
          </a:prstGeom>
          <a:solidFill>
            <a:srgbClr val="F49CA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59" name="Freeform 79">
            <a:extLst>
              <a:ext uri="{FF2B5EF4-FFF2-40B4-BE49-F238E27FC236}">
                <a16:creationId xmlns:a16="http://schemas.microsoft.com/office/drawing/2014/main" id="{30A5B3CD-5895-41A3-8972-E4B7568D650A}"/>
              </a:ext>
            </a:extLst>
          </p:cNvPr>
          <p:cNvSpPr>
            <a:spLocks/>
          </p:cNvSpPr>
          <p:nvPr/>
        </p:nvSpPr>
        <p:spPr bwMode="auto">
          <a:xfrm>
            <a:off x="4936568" y="3995921"/>
            <a:ext cx="414338" cy="485775"/>
          </a:xfrm>
          <a:prstGeom prst="roundRect">
            <a:avLst/>
          </a:prstGeom>
          <a:solidFill>
            <a:srgbClr val="F49CA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60" name="Freeform 80">
            <a:extLst>
              <a:ext uri="{FF2B5EF4-FFF2-40B4-BE49-F238E27FC236}">
                <a16:creationId xmlns:a16="http://schemas.microsoft.com/office/drawing/2014/main" id="{44837F74-C32C-462D-B72E-CAB049579C57}"/>
              </a:ext>
            </a:extLst>
          </p:cNvPr>
          <p:cNvSpPr>
            <a:spLocks/>
          </p:cNvSpPr>
          <p:nvPr/>
        </p:nvSpPr>
        <p:spPr bwMode="auto">
          <a:xfrm>
            <a:off x="5377893" y="3995921"/>
            <a:ext cx="414338" cy="485775"/>
          </a:xfrm>
          <a:prstGeom prst="roundRect">
            <a:avLst/>
          </a:prstGeom>
          <a:solidFill>
            <a:srgbClr val="F49CA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61" name="Freeform 81">
            <a:extLst>
              <a:ext uri="{FF2B5EF4-FFF2-40B4-BE49-F238E27FC236}">
                <a16:creationId xmlns:a16="http://schemas.microsoft.com/office/drawing/2014/main" id="{CC182245-B1F8-45B9-A6CD-2C35E1354479}"/>
              </a:ext>
            </a:extLst>
          </p:cNvPr>
          <p:cNvSpPr>
            <a:spLocks/>
          </p:cNvSpPr>
          <p:nvPr/>
        </p:nvSpPr>
        <p:spPr bwMode="auto">
          <a:xfrm>
            <a:off x="5817630" y="3995921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62" name="Freeform 82">
            <a:extLst>
              <a:ext uri="{FF2B5EF4-FFF2-40B4-BE49-F238E27FC236}">
                <a16:creationId xmlns:a16="http://schemas.microsoft.com/office/drawing/2014/main" id="{114F1A97-AE05-4A90-80F5-4303DAB56C92}"/>
              </a:ext>
            </a:extLst>
          </p:cNvPr>
          <p:cNvSpPr>
            <a:spLocks/>
          </p:cNvSpPr>
          <p:nvPr/>
        </p:nvSpPr>
        <p:spPr bwMode="auto">
          <a:xfrm>
            <a:off x="6255780" y="3995921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63" name="Freeform 83">
            <a:extLst>
              <a:ext uri="{FF2B5EF4-FFF2-40B4-BE49-F238E27FC236}">
                <a16:creationId xmlns:a16="http://schemas.microsoft.com/office/drawing/2014/main" id="{DFA33DA5-4F53-4197-A5DD-18C9CDC970D1}"/>
              </a:ext>
            </a:extLst>
          </p:cNvPr>
          <p:cNvSpPr>
            <a:spLocks/>
          </p:cNvSpPr>
          <p:nvPr/>
        </p:nvSpPr>
        <p:spPr bwMode="auto">
          <a:xfrm>
            <a:off x="6695518" y="3995921"/>
            <a:ext cx="414338" cy="485775"/>
          </a:xfrm>
          <a:prstGeom prst="roundRect">
            <a:avLst/>
          </a:prstGeom>
          <a:solidFill>
            <a:srgbClr val="F49CA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64" name="Freeform 84">
            <a:extLst>
              <a:ext uri="{FF2B5EF4-FFF2-40B4-BE49-F238E27FC236}">
                <a16:creationId xmlns:a16="http://schemas.microsoft.com/office/drawing/2014/main" id="{8585EB52-5768-41C4-A2B0-F8F67B48E68B}"/>
              </a:ext>
            </a:extLst>
          </p:cNvPr>
          <p:cNvSpPr>
            <a:spLocks/>
          </p:cNvSpPr>
          <p:nvPr/>
        </p:nvSpPr>
        <p:spPr bwMode="auto">
          <a:xfrm>
            <a:off x="7136843" y="3995921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65" name="Freeform 85">
            <a:extLst>
              <a:ext uri="{FF2B5EF4-FFF2-40B4-BE49-F238E27FC236}">
                <a16:creationId xmlns:a16="http://schemas.microsoft.com/office/drawing/2014/main" id="{65337744-99A8-4C49-A1C7-621ECBEA261E}"/>
              </a:ext>
            </a:extLst>
          </p:cNvPr>
          <p:cNvSpPr>
            <a:spLocks/>
          </p:cNvSpPr>
          <p:nvPr/>
        </p:nvSpPr>
        <p:spPr bwMode="auto">
          <a:xfrm>
            <a:off x="7576580" y="3995921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66" name="Freeform 86">
            <a:extLst>
              <a:ext uri="{FF2B5EF4-FFF2-40B4-BE49-F238E27FC236}">
                <a16:creationId xmlns:a16="http://schemas.microsoft.com/office/drawing/2014/main" id="{CFA63BB1-F371-4861-86C1-F47F99CA4477}"/>
              </a:ext>
            </a:extLst>
          </p:cNvPr>
          <p:cNvSpPr>
            <a:spLocks/>
          </p:cNvSpPr>
          <p:nvPr/>
        </p:nvSpPr>
        <p:spPr bwMode="auto">
          <a:xfrm>
            <a:off x="8014730" y="3995921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67" name="Freeform 87">
            <a:extLst>
              <a:ext uri="{FF2B5EF4-FFF2-40B4-BE49-F238E27FC236}">
                <a16:creationId xmlns:a16="http://schemas.microsoft.com/office/drawing/2014/main" id="{F62C75B8-CE4A-4FEA-8545-52E72D805684}"/>
              </a:ext>
            </a:extLst>
          </p:cNvPr>
          <p:cNvSpPr>
            <a:spLocks/>
          </p:cNvSpPr>
          <p:nvPr/>
        </p:nvSpPr>
        <p:spPr bwMode="auto">
          <a:xfrm>
            <a:off x="8456055" y="3995921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68" name="Freeform 88">
            <a:extLst>
              <a:ext uri="{FF2B5EF4-FFF2-40B4-BE49-F238E27FC236}">
                <a16:creationId xmlns:a16="http://schemas.microsoft.com/office/drawing/2014/main" id="{D323BA10-0A42-491B-BCD1-81CA50AD2FB6}"/>
              </a:ext>
            </a:extLst>
          </p:cNvPr>
          <p:cNvSpPr>
            <a:spLocks/>
          </p:cNvSpPr>
          <p:nvPr/>
        </p:nvSpPr>
        <p:spPr bwMode="auto">
          <a:xfrm>
            <a:off x="978930" y="4510271"/>
            <a:ext cx="415925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69" name="Freeform 89">
            <a:extLst>
              <a:ext uri="{FF2B5EF4-FFF2-40B4-BE49-F238E27FC236}">
                <a16:creationId xmlns:a16="http://schemas.microsoft.com/office/drawing/2014/main" id="{95B85FF3-214C-4A50-8CF2-8FE0C08928A7}"/>
              </a:ext>
            </a:extLst>
          </p:cNvPr>
          <p:cNvSpPr>
            <a:spLocks/>
          </p:cNvSpPr>
          <p:nvPr/>
        </p:nvSpPr>
        <p:spPr bwMode="auto">
          <a:xfrm>
            <a:off x="788430" y="4510271"/>
            <a:ext cx="158750" cy="485775"/>
          </a:xfrm>
          <a:custGeom>
            <a:avLst/>
            <a:gdLst>
              <a:gd name="T0" fmla="*/ 100 w 100"/>
              <a:gd name="T1" fmla="*/ 306 h 306"/>
              <a:gd name="T2" fmla="*/ 60 w 100"/>
              <a:gd name="T3" fmla="*/ 306 h 306"/>
              <a:gd name="T4" fmla="*/ 60 w 100"/>
              <a:gd name="T5" fmla="*/ 306 h 306"/>
              <a:gd name="T6" fmla="*/ 48 w 100"/>
              <a:gd name="T7" fmla="*/ 305 h 306"/>
              <a:gd name="T8" fmla="*/ 36 w 100"/>
              <a:gd name="T9" fmla="*/ 301 h 306"/>
              <a:gd name="T10" fmla="*/ 26 w 100"/>
              <a:gd name="T11" fmla="*/ 295 h 306"/>
              <a:gd name="T12" fmla="*/ 18 w 100"/>
              <a:gd name="T13" fmla="*/ 289 h 306"/>
              <a:gd name="T14" fmla="*/ 10 w 100"/>
              <a:gd name="T15" fmla="*/ 280 h 306"/>
              <a:gd name="T16" fmla="*/ 5 w 100"/>
              <a:gd name="T17" fmla="*/ 269 h 306"/>
              <a:gd name="T18" fmla="*/ 1 w 100"/>
              <a:gd name="T19" fmla="*/ 257 h 306"/>
              <a:gd name="T20" fmla="*/ 0 w 100"/>
              <a:gd name="T21" fmla="*/ 246 h 306"/>
              <a:gd name="T22" fmla="*/ 0 w 100"/>
              <a:gd name="T23" fmla="*/ 60 h 306"/>
              <a:gd name="T24" fmla="*/ 0 w 100"/>
              <a:gd name="T25" fmla="*/ 60 h 306"/>
              <a:gd name="T26" fmla="*/ 1 w 100"/>
              <a:gd name="T27" fmla="*/ 48 h 306"/>
              <a:gd name="T28" fmla="*/ 5 w 100"/>
              <a:gd name="T29" fmla="*/ 36 h 306"/>
              <a:gd name="T30" fmla="*/ 10 w 100"/>
              <a:gd name="T31" fmla="*/ 26 h 306"/>
              <a:gd name="T32" fmla="*/ 18 w 100"/>
              <a:gd name="T33" fmla="*/ 18 h 306"/>
              <a:gd name="T34" fmla="*/ 26 w 100"/>
              <a:gd name="T35" fmla="*/ 10 h 306"/>
              <a:gd name="T36" fmla="*/ 36 w 100"/>
              <a:gd name="T37" fmla="*/ 4 h 306"/>
              <a:gd name="T38" fmla="*/ 48 w 100"/>
              <a:gd name="T39" fmla="*/ 1 h 306"/>
              <a:gd name="T40" fmla="*/ 60 w 100"/>
              <a:gd name="T41" fmla="*/ 0 h 306"/>
              <a:gd name="T42" fmla="*/ 100 w 100"/>
              <a:gd name="T43" fmla="*/ 0 h 306"/>
              <a:gd name="T44" fmla="*/ 100 w 100"/>
              <a:gd name="T45" fmla="*/ 306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306">
                <a:moveTo>
                  <a:pt x="100" y="306"/>
                </a:moveTo>
                <a:lnTo>
                  <a:pt x="60" y="306"/>
                </a:lnTo>
                <a:lnTo>
                  <a:pt x="60" y="306"/>
                </a:lnTo>
                <a:lnTo>
                  <a:pt x="48" y="305"/>
                </a:lnTo>
                <a:lnTo>
                  <a:pt x="36" y="301"/>
                </a:lnTo>
                <a:lnTo>
                  <a:pt x="26" y="295"/>
                </a:lnTo>
                <a:lnTo>
                  <a:pt x="18" y="289"/>
                </a:lnTo>
                <a:lnTo>
                  <a:pt x="10" y="280"/>
                </a:lnTo>
                <a:lnTo>
                  <a:pt x="5" y="269"/>
                </a:lnTo>
                <a:lnTo>
                  <a:pt x="1" y="257"/>
                </a:lnTo>
                <a:lnTo>
                  <a:pt x="0" y="246"/>
                </a:lnTo>
                <a:lnTo>
                  <a:pt x="0" y="60"/>
                </a:lnTo>
                <a:lnTo>
                  <a:pt x="0" y="60"/>
                </a:lnTo>
                <a:lnTo>
                  <a:pt x="1" y="48"/>
                </a:lnTo>
                <a:lnTo>
                  <a:pt x="5" y="36"/>
                </a:lnTo>
                <a:lnTo>
                  <a:pt x="10" y="26"/>
                </a:lnTo>
                <a:lnTo>
                  <a:pt x="18" y="18"/>
                </a:lnTo>
                <a:lnTo>
                  <a:pt x="26" y="10"/>
                </a:lnTo>
                <a:lnTo>
                  <a:pt x="36" y="4"/>
                </a:lnTo>
                <a:lnTo>
                  <a:pt x="48" y="1"/>
                </a:lnTo>
                <a:lnTo>
                  <a:pt x="60" y="0"/>
                </a:lnTo>
                <a:lnTo>
                  <a:pt x="100" y="0"/>
                </a:lnTo>
                <a:lnTo>
                  <a:pt x="100" y="306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70" name="Freeform 90">
            <a:extLst>
              <a:ext uri="{FF2B5EF4-FFF2-40B4-BE49-F238E27FC236}">
                <a16:creationId xmlns:a16="http://schemas.microsoft.com/office/drawing/2014/main" id="{7A0CF045-A459-4E78-AC4C-9E4EBAB92051}"/>
              </a:ext>
            </a:extLst>
          </p:cNvPr>
          <p:cNvSpPr>
            <a:spLocks/>
          </p:cNvSpPr>
          <p:nvPr/>
        </p:nvSpPr>
        <p:spPr bwMode="auto">
          <a:xfrm>
            <a:off x="788430" y="4510271"/>
            <a:ext cx="158750" cy="485775"/>
          </a:xfrm>
          <a:custGeom>
            <a:avLst/>
            <a:gdLst>
              <a:gd name="T0" fmla="*/ 100 w 100"/>
              <a:gd name="T1" fmla="*/ 306 h 306"/>
              <a:gd name="T2" fmla="*/ 60 w 100"/>
              <a:gd name="T3" fmla="*/ 306 h 306"/>
              <a:gd name="T4" fmla="*/ 60 w 100"/>
              <a:gd name="T5" fmla="*/ 306 h 306"/>
              <a:gd name="T6" fmla="*/ 48 w 100"/>
              <a:gd name="T7" fmla="*/ 305 h 306"/>
              <a:gd name="T8" fmla="*/ 36 w 100"/>
              <a:gd name="T9" fmla="*/ 301 h 306"/>
              <a:gd name="T10" fmla="*/ 26 w 100"/>
              <a:gd name="T11" fmla="*/ 295 h 306"/>
              <a:gd name="T12" fmla="*/ 18 w 100"/>
              <a:gd name="T13" fmla="*/ 289 h 306"/>
              <a:gd name="T14" fmla="*/ 10 w 100"/>
              <a:gd name="T15" fmla="*/ 280 h 306"/>
              <a:gd name="T16" fmla="*/ 5 w 100"/>
              <a:gd name="T17" fmla="*/ 269 h 306"/>
              <a:gd name="T18" fmla="*/ 1 w 100"/>
              <a:gd name="T19" fmla="*/ 257 h 306"/>
              <a:gd name="T20" fmla="*/ 0 w 100"/>
              <a:gd name="T21" fmla="*/ 246 h 306"/>
              <a:gd name="T22" fmla="*/ 0 w 100"/>
              <a:gd name="T23" fmla="*/ 60 h 306"/>
              <a:gd name="T24" fmla="*/ 0 w 100"/>
              <a:gd name="T25" fmla="*/ 60 h 306"/>
              <a:gd name="T26" fmla="*/ 1 w 100"/>
              <a:gd name="T27" fmla="*/ 48 h 306"/>
              <a:gd name="T28" fmla="*/ 5 w 100"/>
              <a:gd name="T29" fmla="*/ 36 h 306"/>
              <a:gd name="T30" fmla="*/ 10 w 100"/>
              <a:gd name="T31" fmla="*/ 26 h 306"/>
              <a:gd name="T32" fmla="*/ 18 w 100"/>
              <a:gd name="T33" fmla="*/ 18 h 306"/>
              <a:gd name="T34" fmla="*/ 26 w 100"/>
              <a:gd name="T35" fmla="*/ 10 h 306"/>
              <a:gd name="T36" fmla="*/ 36 w 100"/>
              <a:gd name="T37" fmla="*/ 4 h 306"/>
              <a:gd name="T38" fmla="*/ 48 w 100"/>
              <a:gd name="T39" fmla="*/ 1 h 306"/>
              <a:gd name="T40" fmla="*/ 60 w 100"/>
              <a:gd name="T41" fmla="*/ 0 h 306"/>
              <a:gd name="T42" fmla="*/ 100 w 100"/>
              <a:gd name="T43" fmla="*/ 0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0" h="306">
                <a:moveTo>
                  <a:pt x="100" y="306"/>
                </a:moveTo>
                <a:lnTo>
                  <a:pt x="60" y="306"/>
                </a:lnTo>
                <a:lnTo>
                  <a:pt x="60" y="306"/>
                </a:lnTo>
                <a:lnTo>
                  <a:pt x="48" y="305"/>
                </a:lnTo>
                <a:lnTo>
                  <a:pt x="36" y="301"/>
                </a:lnTo>
                <a:lnTo>
                  <a:pt x="26" y="295"/>
                </a:lnTo>
                <a:lnTo>
                  <a:pt x="18" y="289"/>
                </a:lnTo>
                <a:lnTo>
                  <a:pt x="10" y="280"/>
                </a:lnTo>
                <a:lnTo>
                  <a:pt x="5" y="269"/>
                </a:lnTo>
                <a:lnTo>
                  <a:pt x="1" y="257"/>
                </a:lnTo>
                <a:lnTo>
                  <a:pt x="0" y="246"/>
                </a:lnTo>
                <a:lnTo>
                  <a:pt x="0" y="60"/>
                </a:lnTo>
                <a:lnTo>
                  <a:pt x="0" y="60"/>
                </a:lnTo>
                <a:lnTo>
                  <a:pt x="1" y="48"/>
                </a:lnTo>
                <a:lnTo>
                  <a:pt x="5" y="36"/>
                </a:lnTo>
                <a:lnTo>
                  <a:pt x="10" y="26"/>
                </a:lnTo>
                <a:lnTo>
                  <a:pt x="18" y="18"/>
                </a:lnTo>
                <a:lnTo>
                  <a:pt x="26" y="10"/>
                </a:lnTo>
                <a:lnTo>
                  <a:pt x="36" y="4"/>
                </a:lnTo>
                <a:lnTo>
                  <a:pt x="48" y="1"/>
                </a:lnTo>
                <a:lnTo>
                  <a:pt x="60" y="0"/>
                </a:lnTo>
                <a:lnTo>
                  <a:pt x="1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71" name="Freeform 91">
            <a:extLst>
              <a:ext uri="{FF2B5EF4-FFF2-40B4-BE49-F238E27FC236}">
                <a16:creationId xmlns:a16="http://schemas.microsoft.com/office/drawing/2014/main" id="{A9F0A2C7-E6CC-4101-B351-A2C9B4265A2D}"/>
              </a:ext>
            </a:extLst>
          </p:cNvPr>
          <p:cNvSpPr>
            <a:spLocks/>
          </p:cNvSpPr>
          <p:nvPr/>
        </p:nvSpPr>
        <p:spPr bwMode="auto">
          <a:xfrm>
            <a:off x="788430" y="3995921"/>
            <a:ext cx="158750" cy="485775"/>
          </a:xfrm>
          <a:custGeom>
            <a:avLst/>
            <a:gdLst>
              <a:gd name="T0" fmla="*/ 100 w 100"/>
              <a:gd name="T1" fmla="*/ 306 h 306"/>
              <a:gd name="T2" fmla="*/ 60 w 100"/>
              <a:gd name="T3" fmla="*/ 306 h 306"/>
              <a:gd name="T4" fmla="*/ 60 w 100"/>
              <a:gd name="T5" fmla="*/ 306 h 306"/>
              <a:gd name="T6" fmla="*/ 48 w 100"/>
              <a:gd name="T7" fmla="*/ 305 h 306"/>
              <a:gd name="T8" fmla="*/ 36 w 100"/>
              <a:gd name="T9" fmla="*/ 301 h 306"/>
              <a:gd name="T10" fmla="*/ 26 w 100"/>
              <a:gd name="T11" fmla="*/ 296 h 306"/>
              <a:gd name="T12" fmla="*/ 18 w 100"/>
              <a:gd name="T13" fmla="*/ 289 h 306"/>
              <a:gd name="T14" fmla="*/ 10 w 100"/>
              <a:gd name="T15" fmla="*/ 280 h 306"/>
              <a:gd name="T16" fmla="*/ 5 w 100"/>
              <a:gd name="T17" fmla="*/ 270 h 306"/>
              <a:gd name="T18" fmla="*/ 1 w 100"/>
              <a:gd name="T19" fmla="*/ 259 h 306"/>
              <a:gd name="T20" fmla="*/ 0 w 100"/>
              <a:gd name="T21" fmla="*/ 246 h 306"/>
              <a:gd name="T22" fmla="*/ 0 w 100"/>
              <a:gd name="T23" fmla="*/ 60 h 306"/>
              <a:gd name="T24" fmla="*/ 0 w 100"/>
              <a:gd name="T25" fmla="*/ 60 h 306"/>
              <a:gd name="T26" fmla="*/ 1 w 100"/>
              <a:gd name="T27" fmla="*/ 48 h 306"/>
              <a:gd name="T28" fmla="*/ 5 w 100"/>
              <a:gd name="T29" fmla="*/ 36 h 306"/>
              <a:gd name="T30" fmla="*/ 10 w 100"/>
              <a:gd name="T31" fmla="*/ 26 h 306"/>
              <a:gd name="T32" fmla="*/ 18 w 100"/>
              <a:gd name="T33" fmla="*/ 18 h 306"/>
              <a:gd name="T34" fmla="*/ 26 w 100"/>
              <a:gd name="T35" fmla="*/ 10 h 306"/>
              <a:gd name="T36" fmla="*/ 36 w 100"/>
              <a:gd name="T37" fmla="*/ 5 h 306"/>
              <a:gd name="T38" fmla="*/ 48 w 100"/>
              <a:gd name="T39" fmla="*/ 1 h 306"/>
              <a:gd name="T40" fmla="*/ 60 w 100"/>
              <a:gd name="T41" fmla="*/ 0 h 306"/>
              <a:gd name="T42" fmla="*/ 100 w 100"/>
              <a:gd name="T43" fmla="*/ 0 h 306"/>
              <a:gd name="T44" fmla="*/ 100 w 100"/>
              <a:gd name="T45" fmla="*/ 306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306">
                <a:moveTo>
                  <a:pt x="100" y="306"/>
                </a:moveTo>
                <a:lnTo>
                  <a:pt x="60" y="306"/>
                </a:lnTo>
                <a:lnTo>
                  <a:pt x="60" y="306"/>
                </a:lnTo>
                <a:lnTo>
                  <a:pt x="48" y="305"/>
                </a:lnTo>
                <a:lnTo>
                  <a:pt x="36" y="301"/>
                </a:lnTo>
                <a:lnTo>
                  <a:pt x="26" y="296"/>
                </a:lnTo>
                <a:lnTo>
                  <a:pt x="18" y="289"/>
                </a:lnTo>
                <a:lnTo>
                  <a:pt x="10" y="280"/>
                </a:lnTo>
                <a:lnTo>
                  <a:pt x="5" y="270"/>
                </a:lnTo>
                <a:lnTo>
                  <a:pt x="1" y="259"/>
                </a:lnTo>
                <a:lnTo>
                  <a:pt x="0" y="246"/>
                </a:lnTo>
                <a:lnTo>
                  <a:pt x="0" y="60"/>
                </a:lnTo>
                <a:lnTo>
                  <a:pt x="0" y="60"/>
                </a:lnTo>
                <a:lnTo>
                  <a:pt x="1" y="48"/>
                </a:lnTo>
                <a:lnTo>
                  <a:pt x="5" y="36"/>
                </a:lnTo>
                <a:lnTo>
                  <a:pt x="10" y="26"/>
                </a:lnTo>
                <a:lnTo>
                  <a:pt x="18" y="18"/>
                </a:lnTo>
                <a:lnTo>
                  <a:pt x="26" y="10"/>
                </a:lnTo>
                <a:lnTo>
                  <a:pt x="36" y="5"/>
                </a:lnTo>
                <a:lnTo>
                  <a:pt x="48" y="1"/>
                </a:lnTo>
                <a:lnTo>
                  <a:pt x="60" y="0"/>
                </a:lnTo>
                <a:lnTo>
                  <a:pt x="100" y="0"/>
                </a:lnTo>
                <a:lnTo>
                  <a:pt x="100" y="306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72" name="Freeform 92">
            <a:extLst>
              <a:ext uri="{FF2B5EF4-FFF2-40B4-BE49-F238E27FC236}">
                <a16:creationId xmlns:a16="http://schemas.microsoft.com/office/drawing/2014/main" id="{4C08E674-DD05-4FF8-9677-FDDDF801320A}"/>
              </a:ext>
            </a:extLst>
          </p:cNvPr>
          <p:cNvSpPr>
            <a:spLocks/>
          </p:cNvSpPr>
          <p:nvPr/>
        </p:nvSpPr>
        <p:spPr bwMode="auto">
          <a:xfrm>
            <a:off x="788430" y="3995921"/>
            <a:ext cx="158750" cy="485775"/>
          </a:xfrm>
          <a:custGeom>
            <a:avLst/>
            <a:gdLst>
              <a:gd name="T0" fmla="*/ 100 w 100"/>
              <a:gd name="T1" fmla="*/ 306 h 306"/>
              <a:gd name="T2" fmla="*/ 60 w 100"/>
              <a:gd name="T3" fmla="*/ 306 h 306"/>
              <a:gd name="T4" fmla="*/ 60 w 100"/>
              <a:gd name="T5" fmla="*/ 306 h 306"/>
              <a:gd name="T6" fmla="*/ 48 w 100"/>
              <a:gd name="T7" fmla="*/ 305 h 306"/>
              <a:gd name="T8" fmla="*/ 36 w 100"/>
              <a:gd name="T9" fmla="*/ 301 h 306"/>
              <a:gd name="T10" fmla="*/ 26 w 100"/>
              <a:gd name="T11" fmla="*/ 296 h 306"/>
              <a:gd name="T12" fmla="*/ 18 w 100"/>
              <a:gd name="T13" fmla="*/ 289 h 306"/>
              <a:gd name="T14" fmla="*/ 10 w 100"/>
              <a:gd name="T15" fmla="*/ 280 h 306"/>
              <a:gd name="T16" fmla="*/ 5 w 100"/>
              <a:gd name="T17" fmla="*/ 270 h 306"/>
              <a:gd name="T18" fmla="*/ 1 w 100"/>
              <a:gd name="T19" fmla="*/ 259 h 306"/>
              <a:gd name="T20" fmla="*/ 0 w 100"/>
              <a:gd name="T21" fmla="*/ 246 h 306"/>
              <a:gd name="T22" fmla="*/ 0 w 100"/>
              <a:gd name="T23" fmla="*/ 60 h 306"/>
              <a:gd name="T24" fmla="*/ 0 w 100"/>
              <a:gd name="T25" fmla="*/ 60 h 306"/>
              <a:gd name="T26" fmla="*/ 1 w 100"/>
              <a:gd name="T27" fmla="*/ 48 h 306"/>
              <a:gd name="T28" fmla="*/ 5 w 100"/>
              <a:gd name="T29" fmla="*/ 36 h 306"/>
              <a:gd name="T30" fmla="*/ 10 w 100"/>
              <a:gd name="T31" fmla="*/ 26 h 306"/>
              <a:gd name="T32" fmla="*/ 18 w 100"/>
              <a:gd name="T33" fmla="*/ 18 h 306"/>
              <a:gd name="T34" fmla="*/ 26 w 100"/>
              <a:gd name="T35" fmla="*/ 10 h 306"/>
              <a:gd name="T36" fmla="*/ 36 w 100"/>
              <a:gd name="T37" fmla="*/ 5 h 306"/>
              <a:gd name="T38" fmla="*/ 48 w 100"/>
              <a:gd name="T39" fmla="*/ 1 h 306"/>
              <a:gd name="T40" fmla="*/ 60 w 100"/>
              <a:gd name="T41" fmla="*/ 0 h 306"/>
              <a:gd name="T42" fmla="*/ 100 w 100"/>
              <a:gd name="T43" fmla="*/ 0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0" h="306">
                <a:moveTo>
                  <a:pt x="100" y="306"/>
                </a:moveTo>
                <a:lnTo>
                  <a:pt x="60" y="306"/>
                </a:lnTo>
                <a:lnTo>
                  <a:pt x="60" y="306"/>
                </a:lnTo>
                <a:lnTo>
                  <a:pt x="48" y="305"/>
                </a:lnTo>
                <a:lnTo>
                  <a:pt x="36" y="301"/>
                </a:lnTo>
                <a:lnTo>
                  <a:pt x="26" y="296"/>
                </a:lnTo>
                <a:lnTo>
                  <a:pt x="18" y="289"/>
                </a:lnTo>
                <a:lnTo>
                  <a:pt x="10" y="280"/>
                </a:lnTo>
                <a:lnTo>
                  <a:pt x="5" y="270"/>
                </a:lnTo>
                <a:lnTo>
                  <a:pt x="1" y="259"/>
                </a:lnTo>
                <a:lnTo>
                  <a:pt x="0" y="246"/>
                </a:lnTo>
                <a:lnTo>
                  <a:pt x="0" y="60"/>
                </a:lnTo>
                <a:lnTo>
                  <a:pt x="0" y="60"/>
                </a:lnTo>
                <a:lnTo>
                  <a:pt x="1" y="48"/>
                </a:lnTo>
                <a:lnTo>
                  <a:pt x="5" y="36"/>
                </a:lnTo>
                <a:lnTo>
                  <a:pt x="10" y="26"/>
                </a:lnTo>
                <a:lnTo>
                  <a:pt x="18" y="18"/>
                </a:lnTo>
                <a:lnTo>
                  <a:pt x="26" y="10"/>
                </a:lnTo>
                <a:lnTo>
                  <a:pt x="36" y="5"/>
                </a:lnTo>
                <a:lnTo>
                  <a:pt x="48" y="1"/>
                </a:lnTo>
                <a:lnTo>
                  <a:pt x="60" y="0"/>
                </a:lnTo>
                <a:lnTo>
                  <a:pt x="1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73" name="Freeform 93">
            <a:extLst>
              <a:ext uri="{FF2B5EF4-FFF2-40B4-BE49-F238E27FC236}">
                <a16:creationId xmlns:a16="http://schemas.microsoft.com/office/drawing/2014/main" id="{E0C75EAF-6416-4232-8299-1BD1BBF754F0}"/>
              </a:ext>
            </a:extLst>
          </p:cNvPr>
          <p:cNvSpPr>
            <a:spLocks/>
          </p:cNvSpPr>
          <p:nvPr/>
        </p:nvSpPr>
        <p:spPr bwMode="auto">
          <a:xfrm>
            <a:off x="788430" y="3483158"/>
            <a:ext cx="158750" cy="487363"/>
          </a:xfrm>
          <a:custGeom>
            <a:avLst/>
            <a:gdLst>
              <a:gd name="T0" fmla="*/ 100 w 100"/>
              <a:gd name="T1" fmla="*/ 307 h 307"/>
              <a:gd name="T2" fmla="*/ 60 w 100"/>
              <a:gd name="T3" fmla="*/ 307 h 307"/>
              <a:gd name="T4" fmla="*/ 60 w 100"/>
              <a:gd name="T5" fmla="*/ 307 h 307"/>
              <a:gd name="T6" fmla="*/ 48 w 100"/>
              <a:gd name="T7" fmla="*/ 305 h 307"/>
              <a:gd name="T8" fmla="*/ 36 w 100"/>
              <a:gd name="T9" fmla="*/ 302 h 307"/>
              <a:gd name="T10" fmla="*/ 26 w 100"/>
              <a:gd name="T11" fmla="*/ 297 h 307"/>
              <a:gd name="T12" fmla="*/ 18 w 100"/>
              <a:gd name="T13" fmla="*/ 289 h 307"/>
              <a:gd name="T14" fmla="*/ 10 w 100"/>
              <a:gd name="T15" fmla="*/ 280 h 307"/>
              <a:gd name="T16" fmla="*/ 5 w 100"/>
              <a:gd name="T17" fmla="*/ 270 h 307"/>
              <a:gd name="T18" fmla="*/ 1 w 100"/>
              <a:gd name="T19" fmla="*/ 259 h 307"/>
              <a:gd name="T20" fmla="*/ 0 w 100"/>
              <a:gd name="T21" fmla="*/ 246 h 307"/>
              <a:gd name="T22" fmla="*/ 0 w 100"/>
              <a:gd name="T23" fmla="*/ 61 h 307"/>
              <a:gd name="T24" fmla="*/ 0 w 100"/>
              <a:gd name="T25" fmla="*/ 61 h 307"/>
              <a:gd name="T26" fmla="*/ 1 w 100"/>
              <a:gd name="T27" fmla="*/ 48 h 307"/>
              <a:gd name="T28" fmla="*/ 5 w 100"/>
              <a:gd name="T29" fmla="*/ 37 h 307"/>
              <a:gd name="T30" fmla="*/ 10 w 100"/>
              <a:gd name="T31" fmla="*/ 27 h 307"/>
              <a:gd name="T32" fmla="*/ 18 w 100"/>
              <a:gd name="T33" fmla="*/ 18 h 307"/>
              <a:gd name="T34" fmla="*/ 26 w 100"/>
              <a:gd name="T35" fmla="*/ 10 h 307"/>
              <a:gd name="T36" fmla="*/ 36 w 100"/>
              <a:gd name="T37" fmla="*/ 5 h 307"/>
              <a:gd name="T38" fmla="*/ 48 w 100"/>
              <a:gd name="T39" fmla="*/ 2 h 307"/>
              <a:gd name="T40" fmla="*/ 60 w 100"/>
              <a:gd name="T41" fmla="*/ 0 h 307"/>
              <a:gd name="T42" fmla="*/ 100 w 100"/>
              <a:gd name="T43" fmla="*/ 0 h 307"/>
              <a:gd name="T44" fmla="*/ 100 w 100"/>
              <a:gd name="T45" fmla="*/ 307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307">
                <a:moveTo>
                  <a:pt x="100" y="307"/>
                </a:moveTo>
                <a:lnTo>
                  <a:pt x="60" y="307"/>
                </a:lnTo>
                <a:lnTo>
                  <a:pt x="60" y="307"/>
                </a:lnTo>
                <a:lnTo>
                  <a:pt x="48" y="305"/>
                </a:lnTo>
                <a:lnTo>
                  <a:pt x="36" y="302"/>
                </a:lnTo>
                <a:lnTo>
                  <a:pt x="26" y="297"/>
                </a:lnTo>
                <a:lnTo>
                  <a:pt x="18" y="289"/>
                </a:lnTo>
                <a:lnTo>
                  <a:pt x="10" y="280"/>
                </a:lnTo>
                <a:lnTo>
                  <a:pt x="5" y="270"/>
                </a:lnTo>
                <a:lnTo>
                  <a:pt x="1" y="259"/>
                </a:lnTo>
                <a:lnTo>
                  <a:pt x="0" y="246"/>
                </a:lnTo>
                <a:lnTo>
                  <a:pt x="0" y="61"/>
                </a:lnTo>
                <a:lnTo>
                  <a:pt x="0" y="61"/>
                </a:lnTo>
                <a:lnTo>
                  <a:pt x="1" y="48"/>
                </a:lnTo>
                <a:lnTo>
                  <a:pt x="5" y="37"/>
                </a:lnTo>
                <a:lnTo>
                  <a:pt x="10" y="27"/>
                </a:lnTo>
                <a:lnTo>
                  <a:pt x="18" y="18"/>
                </a:lnTo>
                <a:lnTo>
                  <a:pt x="26" y="10"/>
                </a:lnTo>
                <a:lnTo>
                  <a:pt x="36" y="5"/>
                </a:lnTo>
                <a:lnTo>
                  <a:pt x="48" y="2"/>
                </a:lnTo>
                <a:lnTo>
                  <a:pt x="60" y="0"/>
                </a:lnTo>
                <a:lnTo>
                  <a:pt x="100" y="0"/>
                </a:lnTo>
                <a:lnTo>
                  <a:pt x="100" y="307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74" name="Freeform 94">
            <a:extLst>
              <a:ext uri="{FF2B5EF4-FFF2-40B4-BE49-F238E27FC236}">
                <a16:creationId xmlns:a16="http://schemas.microsoft.com/office/drawing/2014/main" id="{12B22691-1758-4AFF-8C21-8CA526C34416}"/>
              </a:ext>
            </a:extLst>
          </p:cNvPr>
          <p:cNvSpPr>
            <a:spLocks/>
          </p:cNvSpPr>
          <p:nvPr/>
        </p:nvSpPr>
        <p:spPr bwMode="auto">
          <a:xfrm>
            <a:off x="788430" y="3483158"/>
            <a:ext cx="158750" cy="487363"/>
          </a:xfrm>
          <a:custGeom>
            <a:avLst/>
            <a:gdLst>
              <a:gd name="T0" fmla="*/ 100 w 100"/>
              <a:gd name="T1" fmla="*/ 307 h 307"/>
              <a:gd name="T2" fmla="*/ 60 w 100"/>
              <a:gd name="T3" fmla="*/ 307 h 307"/>
              <a:gd name="T4" fmla="*/ 60 w 100"/>
              <a:gd name="T5" fmla="*/ 307 h 307"/>
              <a:gd name="T6" fmla="*/ 48 w 100"/>
              <a:gd name="T7" fmla="*/ 305 h 307"/>
              <a:gd name="T8" fmla="*/ 36 w 100"/>
              <a:gd name="T9" fmla="*/ 302 h 307"/>
              <a:gd name="T10" fmla="*/ 26 w 100"/>
              <a:gd name="T11" fmla="*/ 297 h 307"/>
              <a:gd name="T12" fmla="*/ 18 w 100"/>
              <a:gd name="T13" fmla="*/ 289 h 307"/>
              <a:gd name="T14" fmla="*/ 10 w 100"/>
              <a:gd name="T15" fmla="*/ 280 h 307"/>
              <a:gd name="T16" fmla="*/ 5 w 100"/>
              <a:gd name="T17" fmla="*/ 270 h 307"/>
              <a:gd name="T18" fmla="*/ 1 w 100"/>
              <a:gd name="T19" fmla="*/ 259 h 307"/>
              <a:gd name="T20" fmla="*/ 0 w 100"/>
              <a:gd name="T21" fmla="*/ 246 h 307"/>
              <a:gd name="T22" fmla="*/ 0 w 100"/>
              <a:gd name="T23" fmla="*/ 61 h 307"/>
              <a:gd name="T24" fmla="*/ 0 w 100"/>
              <a:gd name="T25" fmla="*/ 61 h 307"/>
              <a:gd name="T26" fmla="*/ 1 w 100"/>
              <a:gd name="T27" fmla="*/ 48 h 307"/>
              <a:gd name="T28" fmla="*/ 5 w 100"/>
              <a:gd name="T29" fmla="*/ 37 h 307"/>
              <a:gd name="T30" fmla="*/ 10 w 100"/>
              <a:gd name="T31" fmla="*/ 27 h 307"/>
              <a:gd name="T32" fmla="*/ 18 w 100"/>
              <a:gd name="T33" fmla="*/ 18 h 307"/>
              <a:gd name="T34" fmla="*/ 26 w 100"/>
              <a:gd name="T35" fmla="*/ 10 h 307"/>
              <a:gd name="T36" fmla="*/ 36 w 100"/>
              <a:gd name="T37" fmla="*/ 5 h 307"/>
              <a:gd name="T38" fmla="*/ 48 w 100"/>
              <a:gd name="T39" fmla="*/ 2 h 307"/>
              <a:gd name="T40" fmla="*/ 60 w 100"/>
              <a:gd name="T41" fmla="*/ 0 h 307"/>
              <a:gd name="T42" fmla="*/ 100 w 100"/>
              <a:gd name="T43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0" h="307">
                <a:moveTo>
                  <a:pt x="100" y="307"/>
                </a:moveTo>
                <a:lnTo>
                  <a:pt x="60" y="307"/>
                </a:lnTo>
                <a:lnTo>
                  <a:pt x="60" y="307"/>
                </a:lnTo>
                <a:lnTo>
                  <a:pt x="48" y="305"/>
                </a:lnTo>
                <a:lnTo>
                  <a:pt x="36" y="302"/>
                </a:lnTo>
                <a:lnTo>
                  <a:pt x="26" y="297"/>
                </a:lnTo>
                <a:lnTo>
                  <a:pt x="18" y="289"/>
                </a:lnTo>
                <a:lnTo>
                  <a:pt x="10" y="280"/>
                </a:lnTo>
                <a:lnTo>
                  <a:pt x="5" y="270"/>
                </a:lnTo>
                <a:lnTo>
                  <a:pt x="1" y="259"/>
                </a:lnTo>
                <a:lnTo>
                  <a:pt x="0" y="246"/>
                </a:lnTo>
                <a:lnTo>
                  <a:pt x="0" y="61"/>
                </a:lnTo>
                <a:lnTo>
                  <a:pt x="0" y="61"/>
                </a:lnTo>
                <a:lnTo>
                  <a:pt x="1" y="48"/>
                </a:lnTo>
                <a:lnTo>
                  <a:pt x="5" y="37"/>
                </a:lnTo>
                <a:lnTo>
                  <a:pt x="10" y="27"/>
                </a:lnTo>
                <a:lnTo>
                  <a:pt x="18" y="18"/>
                </a:lnTo>
                <a:lnTo>
                  <a:pt x="26" y="10"/>
                </a:lnTo>
                <a:lnTo>
                  <a:pt x="36" y="5"/>
                </a:lnTo>
                <a:lnTo>
                  <a:pt x="48" y="2"/>
                </a:lnTo>
                <a:lnTo>
                  <a:pt x="60" y="0"/>
                </a:lnTo>
                <a:lnTo>
                  <a:pt x="1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75" name="Freeform 95">
            <a:extLst>
              <a:ext uri="{FF2B5EF4-FFF2-40B4-BE49-F238E27FC236}">
                <a16:creationId xmlns:a16="http://schemas.microsoft.com/office/drawing/2014/main" id="{6D974509-3498-4B6C-9F4B-E733B9E6A989}"/>
              </a:ext>
            </a:extLst>
          </p:cNvPr>
          <p:cNvSpPr>
            <a:spLocks/>
          </p:cNvSpPr>
          <p:nvPr/>
        </p:nvSpPr>
        <p:spPr bwMode="auto">
          <a:xfrm>
            <a:off x="788430" y="2968808"/>
            <a:ext cx="158750" cy="487363"/>
          </a:xfrm>
          <a:custGeom>
            <a:avLst/>
            <a:gdLst>
              <a:gd name="T0" fmla="*/ 100 w 100"/>
              <a:gd name="T1" fmla="*/ 307 h 307"/>
              <a:gd name="T2" fmla="*/ 60 w 100"/>
              <a:gd name="T3" fmla="*/ 307 h 307"/>
              <a:gd name="T4" fmla="*/ 60 w 100"/>
              <a:gd name="T5" fmla="*/ 307 h 307"/>
              <a:gd name="T6" fmla="*/ 48 w 100"/>
              <a:gd name="T7" fmla="*/ 306 h 307"/>
              <a:gd name="T8" fmla="*/ 36 w 100"/>
              <a:gd name="T9" fmla="*/ 303 h 307"/>
              <a:gd name="T10" fmla="*/ 26 w 100"/>
              <a:gd name="T11" fmla="*/ 297 h 307"/>
              <a:gd name="T12" fmla="*/ 18 w 100"/>
              <a:gd name="T13" fmla="*/ 289 h 307"/>
              <a:gd name="T14" fmla="*/ 10 w 100"/>
              <a:gd name="T15" fmla="*/ 280 h 307"/>
              <a:gd name="T16" fmla="*/ 5 w 100"/>
              <a:gd name="T17" fmla="*/ 270 h 307"/>
              <a:gd name="T18" fmla="*/ 1 w 100"/>
              <a:gd name="T19" fmla="*/ 259 h 307"/>
              <a:gd name="T20" fmla="*/ 0 w 100"/>
              <a:gd name="T21" fmla="*/ 247 h 307"/>
              <a:gd name="T22" fmla="*/ 0 w 100"/>
              <a:gd name="T23" fmla="*/ 61 h 307"/>
              <a:gd name="T24" fmla="*/ 0 w 100"/>
              <a:gd name="T25" fmla="*/ 61 h 307"/>
              <a:gd name="T26" fmla="*/ 1 w 100"/>
              <a:gd name="T27" fmla="*/ 49 h 307"/>
              <a:gd name="T28" fmla="*/ 5 w 100"/>
              <a:gd name="T29" fmla="*/ 38 h 307"/>
              <a:gd name="T30" fmla="*/ 10 w 100"/>
              <a:gd name="T31" fmla="*/ 27 h 307"/>
              <a:gd name="T32" fmla="*/ 18 w 100"/>
              <a:gd name="T33" fmla="*/ 18 h 307"/>
              <a:gd name="T34" fmla="*/ 26 w 100"/>
              <a:gd name="T35" fmla="*/ 12 h 307"/>
              <a:gd name="T36" fmla="*/ 36 w 100"/>
              <a:gd name="T37" fmla="*/ 5 h 307"/>
              <a:gd name="T38" fmla="*/ 48 w 100"/>
              <a:gd name="T39" fmla="*/ 2 h 307"/>
              <a:gd name="T40" fmla="*/ 60 w 100"/>
              <a:gd name="T41" fmla="*/ 0 h 307"/>
              <a:gd name="T42" fmla="*/ 100 w 100"/>
              <a:gd name="T43" fmla="*/ 0 h 307"/>
              <a:gd name="T44" fmla="*/ 100 w 100"/>
              <a:gd name="T45" fmla="*/ 307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307">
                <a:moveTo>
                  <a:pt x="100" y="307"/>
                </a:moveTo>
                <a:lnTo>
                  <a:pt x="60" y="307"/>
                </a:lnTo>
                <a:lnTo>
                  <a:pt x="60" y="307"/>
                </a:lnTo>
                <a:lnTo>
                  <a:pt x="48" y="306"/>
                </a:lnTo>
                <a:lnTo>
                  <a:pt x="36" y="303"/>
                </a:lnTo>
                <a:lnTo>
                  <a:pt x="26" y="297"/>
                </a:lnTo>
                <a:lnTo>
                  <a:pt x="18" y="289"/>
                </a:lnTo>
                <a:lnTo>
                  <a:pt x="10" y="280"/>
                </a:lnTo>
                <a:lnTo>
                  <a:pt x="5" y="270"/>
                </a:lnTo>
                <a:lnTo>
                  <a:pt x="1" y="259"/>
                </a:lnTo>
                <a:lnTo>
                  <a:pt x="0" y="247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5" y="38"/>
                </a:lnTo>
                <a:lnTo>
                  <a:pt x="10" y="27"/>
                </a:lnTo>
                <a:lnTo>
                  <a:pt x="18" y="18"/>
                </a:lnTo>
                <a:lnTo>
                  <a:pt x="26" y="12"/>
                </a:lnTo>
                <a:lnTo>
                  <a:pt x="36" y="5"/>
                </a:lnTo>
                <a:lnTo>
                  <a:pt x="48" y="2"/>
                </a:lnTo>
                <a:lnTo>
                  <a:pt x="60" y="0"/>
                </a:lnTo>
                <a:lnTo>
                  <a:pt x="100" y="0"/>
                </a:lnTo>
                <a:lnTo>
                  <a:pt x="100" y="307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76" name="Freeform 96">
            <a:extLst>
              <a:ext uri="{FF2B5EF4-FFF2-40B4-BE49-F238E27FC236}">
                <a16:creationId xmlns:a16="http://schemas.microsoft.com/office/drawing/2014/main" id="{0F5F2ADC-7A47-4691-8C26-DFA48939DD4C}"/>
              </a:ext>
            </a:extLst>
          </p:cNvPr>
          <p:cNvSpPr>
            <a:spLocks/>
          </p:cNvSpPr>
          <p:nvPr/>
        </p:nvSpPr>
        <p:spPr bwMode="auto">
          <a:xfrm>
            <a:off x="788430" y="2968808"/>
            <a:ext cx="158750" cy="487363"/>
          </a:xfrm>
          <a:custGeom>
            <a:avLst/>
            <a:gdLst>
              <a:gd name="T0" fmla="*/ 100 w 100"/>
              <a:gd name="T1" fmla="*/ 307 h 307"/>
              <a:gd name="T2" fmla="*/ 60 w 100"/>
              <a:gd name="T3" fmla="*/ 307 h 307"/>
              <a:gd name="T4" fmla="*/ 60 w 100"/>
              <a:gd name="T5" fmla="*/ 307 h 307"/>
              <a:gd name="T6" fmla="*/ 48 w 100"/>
              <a:gd name="T7" fmla="*/ 306 h 307"/>
              <a:gd name="T8" fmla="*/ 36 w 100"/>
              <a:gd name="T9" fmla="*/ 303 h 307"/>
              <a:gd name="T10" fmla="*/ 26 w 100"/>
              <a:gd name="T11" fmla="*/ 297 h 307"/>
              <a:gd name="T12" fmla="*/ 18 w 100"/>
              <a:gd name="T13" fmla="*/ 289 h 307"/>
              <a:gd name="T14" fmla="*/ 10 w 100"/>
              <a:gd name="T15" fmla="*/ 280 h 307"/>
              <a:gd name="T16" fmla="*/ 5 w 100"/>
              <a:gd name="T17" fmla="*/ 270 h 307"/>
              <a:gd name="T18" fmla="*/ 1 w 100"/>
              <a:gd name="T19" fmla="*/ 259 h 307"/>
              <a:gd name="T20" fmla="*/ 0 w 100"/>
              <a:gd name="T21" fmla="*/ 247 h 307"/>
              <a:gd name="T22" fmla="*/ 0 w 100"/>
              <a:gd name="T23" fmla="*/ 61 h 307"/>
              <a:gd name="T24" fmla="*/ 0 w 100"/>
              <a:gd name="T25" fmla="*/ 61 h 307"/>
              <a:gd name="T26" fmla="*/ 1 w 100"/>
              <a:gd name="T27" fmla="*/ 49 h 307"/>
              <a:gd name="T28" fmla="*/ 5 w 100"/>
              <a:gd name="T29" fmla="*/ 38 h 307"/>
              <a:gd name="T30" fmla="*/ 10 w 100"/>
              <a:gd name="T31" fmla="*/ 27 h 307"/>
              <a:gd name="T32" fmla="*/ 18 w 100"/>
              <a:gd name="T33" fmla="*/ 18 h 307"/>
              <a:gd name="T34" fmla="*/ 26 w 100"/>
              <a:gd name="T35" fmla="*/ 12 h 307"/>
              <a:gd name="T36" fmla="*/ 36 w 100"/>
              <a:gd name="T37" fmla="*/ 5 h 307"/>
              <a:gd name="T38" fmla="*/ 48 w 100"/>
              <a:gd name="T39" fmla="*/ 2 h 307"/>
              <a:gd name="T40" fmla="*/ 60 w 100"/>
              <a:gd name="T41" fmla="*/ 0 h 307"/>
              <a:gd name="T42" fmla="*/ 100 w 100"/>
              <a:gd name="T43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0" h="307">
                <a:moveTo>
                  <a:pt x="100" y="307"/>
                </a:moveTo>
                <a:lnTo>
                  <a:pt x="60" y="307"/>
                </a:lnTo>
                <a:lnTo>
                  <a:pt x="60" y="307"/>
                </a:lnTo>
                <a:lnTo>
                  <a:pt x="48" y="306"/>
                </a:lnTo>
                <a:lnTo>
                  <a:pt x="36" y="303"/>
                </a:lnTo>
                <a:lnTo>
                  <a:pt x="26" y="297"/>
                </a:lnTo>
                <a:lnTo>
                  <a:pt x="18" y="289"/>
                </a:lnTo>
                <a:lnTo>
                  <a:pt x="10" y="280"/>
                </a:lnTo>
                <a:lnTo>
                  <a:pt x="5" y="270"/>
                </a:lnTo>
                <a:lnTo>
                  <a:pt x="1" y="259"/>
                </a:lnTo>
                <a:lnTo>
                  <a:pt x="0" y="247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5" y="38"/>
                </a:lnTo>
                <a:lnTo>
                  <a:pt x="10" y="27"/>
                </a:lnTo>
                <a:lnTo>
                  <a:pt x="18" y="18"/>
                </a:lnTo>
                <a:lnTo>
                  <a:pt x="26" y="12"/>
                </a:lnTo>
                <a:lnTo>
                  <a:pt x="36" y="5"/>
                </a:lnTo>
                <a:lnTo>
                  <a:pt x="48" y="2"/>
                </a:lnTo>
                <a:lnTo>
                  <a:pt x="60" y="0"/>
                </a:lnTo>
                <a:lnTo>
                  <a:pt x="1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77" name="Freeform 97">
            <a:extLst>
              <a:ext uri="{FF2B5EF4-FFF2-40B4-BE49-F238E27FC236}">
                <a16:creationId xmlns:a16="http://schemas.microsoft.com/office/drawing/2014/main" id="{3BBFD548-5746-4651-B1C2-4E4ADE04CE5C}"/>
              </a:ext>
            </a:extLst>
          </p:cNvPr>
          <p:cNvSpPr>
            <a:spLocks/>
          </p:cNvSpPr>
          <p:nvPr/>
        </p:nvSpPr>
        <p:spPr bwMode="auto">
          <a:xfrm>
            <a:off x="788430" y="2457633"/>
            <a:ext cx="158750" cy="485775"/>
          </a:xfrm>
          <a:custGeom>
            <a:avLst/>
            <a:gdLst>
              <a:gd name="T0" fmla="*/ 100 w 100"/>
              <a:gd name="T1" fmla="*/ 306 h 306"/>
              <a:gd name="T2" fmla="*/ 60 w 100"/>
              <a:gd name="T3" fmla="*/ 306 h 306"/>
              <a:gd name="T4" fmla="*/ 60 w 100"/>
              <a:gd name="T5" fmla="*/ 306 h 306"/>
              <a:gd name="T6" fmla="*/ 48 w 100"/>
              <a:gd name="T7" fmla="*/ 305 h 306"/>
              <a:gd name="T8" fmla="*/ 36 w 100"/>
              <a:gd name="T9" fmla="*/ 301 h 306"/>
              <a:gd name="T10" fmla="*/ 26 w 100"/>
              <a:gd name="T11" fmla="*/ 296 h 306"/>
              <a:gd name="T12" fmla="*/ 18 w 100"/>
              <a:gd name="T13" fmla="*/ 289 h 306"/>
              <a:gd name="T14" fmla="*/ 10 w 100"/>
              <a:gd name="T15" fmla="*/ 280 h 306"/>
              <a:gd name="T16" fmla="*/ 5 w 100"/>
              <a:gd name="T17" fmla="*/ 270 h 306"/>
              <a:gd name="T18" fmla="*/ 1 w 100"/>
              <a:gd name="T19" fmla="*/ 258 h 306"/>
              <a:gd name="T20" fmla="*/ 0 w 100"/>
              <a:gd name="T21" fmla="*/ 246 h 306"/>
              <a:gd name="T22" fmla="*/ 0 w 100"/>
              <a:gd name="T23" fmla="*/ 60 h 306"/>
              <a:gd name="T24" fmla="*/ 0 w 100"/>
              <a:gd name="T25" fmla="*/ 60 h 306"/>
              <a:gd name="T26" fmla="*/ 1 w 100"/>
              <a:gd name="T27" fmla="*/ 48 h 306"/>
              <a:gd name="T28" fmla="*/ 5 w 100"/>
              <a:gd name="T29" fmla="*/ 36 h 306"/>
              <a:gd name="T30" fmla="*/ 10 w 100"/>
              <a:gd name="T31" fmla="*/ 26 h 306"/>
              <a:gd name="T32" fmla="*/ 18 w 100"/>
              <a:gd name="T33" fmla="*/ 17 h 306"/>
              <a:gd name="T34" fmla="*/ 26 w 100"/>
              <a:gd name="T35" fmla="*/ 10 h 306"/>
              <a:gd name="T36" fmla="*/ 36 w 100"/>
              <a:gd name="T37" fmla="*/ 5 h 306"/>
              <a:gd name="T38" fmla="*/ 48 w 100"/>
              <a:gd name="T39" fmla="*/ 1 h 306"/>
              <a:gd name="T40" fmla="*/ 60 w 100"/>
              <a:gd name="T41" fmla="*/ 0 h 306"/>
              <a:gd name="T42" fmla="*/ 100 w 100"/>
              <a:gd name="T43" fmla="*/ 0 h 306"/>
              <a:gd name="T44" fmla="*/ 100 w 100"/>
              <a:gd name="T45" fmla="*/ 306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306">
                <a:moveTo>
                  <a:pt x="100" y="306"/>
                </a:moveTo>
                <a:lnTo>
                  <a:pt x="60" y="306"/>
                </a:lnTo>
                <a:lnTo>
                  <a:pt x="60" y="306"/>
                </a:lnTo>
                <a:lnTo>
                  <a:pt x="48" y="305"/>
                </a:lnTo>
                <a:lnTo>
                  <a:pt x="36" y="301"/>
                </a:lnTo>
                <a:lnTo>
                  <a:pt x="26" y="296"/>
                </a:lnTo>
                <a:lnTo>
                  <a:pt x="18" y="289"/>
                </a:lnTo>
                <a:lnTo>
                  <a:pt x="10" y="280"/>
                </a:lnTo>
                <a:lnTo>
                  <a:pt x="5" y="270"/>
                </a:lnTo>
                <a:lnTo>
                  <a:pt x="1" y="258"/>
                </a:lnTo>
                <a:lnTo>
                  <a:pt x="0" y="246"/>
                </a:lnTo>
                <a:lnTo>
                  <a:pt x="0" y="60"/>
                </a:lnTo>
                <a:lnTo>
                  <a:pt x="0" y="60"/>
                </a:lnTo>
                <a:lnTo>
                  <a:pt x="1" y="48"/>
                </a:lnTo>
                <a:lnTo>
                  <a:pt x="5" y="36"/>
                </a:lnTo>
                <a:lnTo>
                  <a:pt x="10" y="26"/>
                </a:lnTo>
                <a:lnTo>
                  <a:pt x="18" y="17"/>
                </a:lnTo>
                <a:lnTo>
                  <a:pt x="26" y="10"/>
                </a:lnTo>
                <a:lnTo>
                  <a:pt x="36" y="5"/>
                </a:lnTo>
                <a:lnTo>
                  <a:pt x="48" y="1"/>
                </a:lnTo>
                <a:lnTo>
                  <a:pt x="60" y="0"/>
                </a:lnTo>
                <a:lnTo>
                  <a:pt x="100" y="0"/>
                </a:lnTo>
                <a:lnTo>
                  <a:pt x="100" y="306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78" name="Freeform 98">
            <a:extLst>
              <a:ext uri="{FF2B5EF4-FFF2-40B4-BE49-F238E27FC236}">
                <a16:creationId xmlns:a16="http://schemas.microsoft.com/office/drawing/2014/main" id="{77D249D3-475D-4F25-868D-1F6A5F27D1A1}"/>
              </a:ext>
            </a:extLst>
          </p:cNvPr>
          <p:cNvSpPr>
            <a:spLocks/>
          </p:cNvSpPr>
          <p:nvPr/>
        </p:nvSpPr>
        <p:spPr bwMode="auto">
          <a:xfrm>
            <a:off x="788430" y="2457633"/>
            <a:ext cx="158750" cy="485775"/>
          </a:xfrm>
          <a:custGeom>
            <a:avLst/>
            <a:gdLst>
              <a:gd name="T0" fmla="*/ 100 w 100"/>
              <a:gd name="T1" fmla="*/ 306 h 306"/>
              <a:gd name="T2" fmla="*/ 60 w 100"/>
              <a:gd name="T3" fmla="*/ 306 h 306"/>
              <a:gd name="T4" fmla="*/ 60 w 100"/>
              <a:gd name="T5" fmla="*/ 306 h 306"/>
              <a:gd name="T6" fmla="*/ 48 w 100"/>
              <a:gd name="T7" fmla="*/ 305 h 306"/>
              <a:gd name="T8" fmla="*/ 36 w 100"/>
              <a:gd name="T9" fmla="*/ 301 h 306"/>
              <a:gd name="T10" fmla="*/ 26 w 100"/>
              <a:gd name="T11" fmla="*/ 296 h 306"/>
              <a:gd name="T12" fmla="*/ 18 w 100"/>
              <a:gd name="T13" fmla="*/ 289 h 306"/>
              <a:gd name="T14" fmla="*/ 10 w 100"/>
              <a:gd name="T15" fmla="*/ 280 h 306"/>
              <a:gd name="T16" fmla="*/ 5 w 100"/>
              <a:gd name="T17" fmla="*/ 270 h 306"/>
              <a:gd name="T18" fmla="*/ 1 w 100"/>
              <a:gd name="T19" fmla="*/ 258 h 306"/>
              <a:gd name="T20" fmla="*/ 0 w 100"/>
              <a:gd name="T21" fmla="*/ 246 h 306"/>
              <a:gd name="T22" fmla="*/ 0 w 100"/>
              <a:gd name="T23" fmla="*/ 60 h 306"/>
              <a:gd name="T24" fmla="*/ 0 w 100"/>
              <a:gd name="T25" fmla="*/ 60 h 306"/>
              <a:gd name="T26" fmla="*/ 1 w 100"/>
              <a:gd name="T27" fmla="*/ 48 h 306"/>
              <a:gd name="T28" fmla="*/ 5 w 100"/>
              <a:gd name="T29" fmla="*/ 36 h 306"/>
              <a:gd name="T30" fmla="*/ 10 w 100"/>
              <a:gd name="T31" fmla="*/ 26 h 306"/>
              <a:gd name="T32" fmla="*/ 18 w 100"/>
              <a:gd name="T33" fmla="*/ 17 h 306"/>
              <a:gd name="T34" fmla="*/ 26 w 100"/>
              <a:gd name="T35" fmla="*/ 10 h 306"/>
              <a:gd name="T36" fmla="*/ 36 w 100"/>
              <a:gd name="T37" fmla="*/ 5 h 306"/>
              <a:gd name="T38" fmla="*/ 48 w 100"/>
              <a:gd name="T39" fmla="*/ 1 h 306"/>
              <a:gd name="T40" fmla="*/ 60 w 100"/>
              <a:gd name="T41" fmla="*/ 0 h 306"/>
              <a:gd name="T42" fmla="*/ 100 w 100"/>
              <a:gd name="T43" fmla="*/ 0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0" h="306">
                <a:moveTo>
                  <a:pt x="100" y="306"/>
                </a:moveTo>
                <a:lnTo>
                  <a:pt x="60" y="306"/>
                </a:lnTo>
                <a:lnTo>
                  <a:pt x="60" y="306"/>
                </a:lnTo>
                <a:lnTo>
                  <a:pt x="48" y="305"/>
                </a:lnTo>
                <a:lnTo>
                  <a:pt x="36" y="301"/>
                </a:lnTo>
                <a:lnTo>
                  <a:pt x="26" y="296"/>
                </a:lnTo>
                <a:lnTo>
                  <a:pt x="18" y="289"/>
                </a:lnTo>
                <a:lnTo>
                  <a:pt x="10" y="280"/>
                </a:lnTo>
                <a:lnTo>
                  <a:pt x="5" y="270"/>
                </a:lnTo>
                <a:lnTo>
                  <a:pt x="1" y="258"/>
                </a:lnTo>
                <a:lnTo>
                  <a:pt x="0" y="246"/>
                </a:lnTo>
                <a:lnTo>
                  <a:pt x="0" y="60"/>
                </a:lnTo>
                <a:lnTo>
                  <a:pt x="0" y="60"/>
                </a:lnTo>
                <a:lnTo>
                  <a:pt x="1" y="48"/>
                </a:lnTo>
                <a:lnTo>
                  <a:pt x="5" y="36"/>
                </a:lnTo>
                <a:lnTo>
                  <a:pt x="10" y="26"/>
                </a:lnTo>
                <a:lnTo>
                  <a:pt x="18" y="17"/>
                </a:lnTo>
                <a:lnTo>
                  <a:pt x="26" y="10"/>
                </a:lnTo>
                <a:lnTo>
                  <a:pt x="36" y="5"/>
                </a:lnTo>
                <a:lnTo>
                  <a:pt x="48" y="1"/>
                </a:lnTo>
                <a:lnTo>
                  <a:pt x="60" y="0"/>
                </a:lnTo>
                <a:lnTo>
                  <a:pt x="1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79" name="Freeform 99">
            <a:extLst>
              <a:ext uri="{FF2B5EF4-FFF2-40B4-BE49-F238E27FC236}">
                <a16:creationId xmlns:a16="http://schemas.microsoft.com/office/drawing/2014/main" id="{5BE680E5-69D7-4AE9-9F48-572AB1879934}"/>
              </a:ext>
            </a:extLst>
          </p:cNvPr>
          <p:cNvSpPr>
            <a:spLocks/>
          </p:cNvSpPr>
          <p:nvPr/>
        </p:nvSpPr>
        <p:spPr bwMode="auto">
          <a:xfrm>
            <a:off x="788430" y="1943283"/>
            <a:ext cx="158750" cy="485775"/>
          </a:xfrm>
          <a:custGeom>
            <a:avLst/>
            <a:gdLst>
              <a:gd name="T0" fmla="*/ 100 w 100"/>
              <a:gd name="T1" fmla="*/ 306 h 306"/>
              <a:gd name="T2" fmla="*/ 60 w 100"/>
              <a:gd name="T3" fmla="*/ 306 h 306"/>
              <a:gd name="T4" fmla="*/ 60 w 100"/>
              <a:gd name="T5" fmla="*/ 306 h 306"/>
              <a:gd name="T6" fmla="*/ 48 w 100"/>
              <a:gd name="T7" fmla="*/ 305 h 306"/>
              <a:gd name="T8" fmla="*/ 36 w 100"/>
              <a:gd name="T9" fmla="*/ 302 h 306"/>
              <a:gd name="T10" fmla="*/ 26 w 100"/>
              <a:gd name="T11" fmla="*/ 296 h 306"/>
              <a:gd name="T12" fmla="*/ 18 w 100"/>
              <a:gd name="T13" fmla="*/ 289 h 306"/>
              <a:gd name="T14" fmla="*/ 10 w 100"/>
              <a:gd name="T15" fmla="*/ 280 h 306"/>
              <a:gd name="T16" fmla="*/ 5 w 100"/>
              <a:gd name="T17" fmla="*/ 270 h 306"/>
              <a:gd name="T18" fmla="*/ 1 w 100"/>
              <a:gd name="T19" fmla="*/ 259 h 306"/>
              <a:gd name="T20" fmla="*/ 0 w 100"/>
              <a:gd name="T21" fmla="*/ 247 h 306"/>
              <a:gd name="T22" fmla="*/ 0 w 100"/>
              <a:gd name="T23" fmla="*/ 60 h 306"/>
              <a:gd name="T24" fmla="*/ 0 w 100"/>
              <a:gd name="T25" fmla="*/ 60 h 306"/>
              <a:gd name="T26" fmla="*/ 1 w 100"/>
              <a:gd name="T27" fmla="*/ 49 h 306"/>
              <a:gd name="T28" fmla="*/ 5 w 100"/>
              <a:gd name="T29" fmla="*/ 38 h 306"/>
              <a:gd name="T30" fmla="*/ 10 w 100"/>
              <a:gd name="T31" fmla="*/ 28 h 306"/>
              <a:gd name="T32" fmla="*/ 18 w 100"/>
              <a:gd name="T33" fmla="*/ 17 h 306"/>
              <a:gd name="T34" fmla="*/ 26 w 100"/>
              <a:gd name="T35" fmla="*/ 11 h 306"/>
              <a:gd name="T36" fmla="*/ 36 w 100"/>
              <a:gd name="T37" fmla="*/ 5 h 306"/>
              <a:gd name="T38" fmla="*/ 48 w 100"/>
              <a:gd name="T39" fmla="*/ 1 h 306"/>
              <a:gd name="T40" fmla="*/ 60 w 100"/>
              <a:gd name="T41" fmla="*/ 0 h 306"/>
              <a:gd name="T42" fmla="*/ 100 w 100"/>
              <a:gd name="T43" fmla="*/ 0 h 306"/>
              <a:gd name="T44" fmla="*/ 100 w 100"/>
              <a:gd name="T45" fmla="*/ 306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306">
                <a:moveTo>
                  <a:pt x="100" y="306"/>
                </a:moveTo>
                <a:lnTo>
                  <a:pt x="60" y="306"/>
                </a:lnTo>
                <a:lnTo>
                  <a:pt x="60" y="306"/>
                </a:lnTo>
                <a:lnTo>
                  <a:pt x="48" y="305"/>
                </a:lnTo>
                <a:lnTo>
                  <a:pt x="36" y="302"/>
                </a:lnTo>
                <a:lnTo>
                  <a:pt x="26" y="296"/>
                </a:lnTo>
                <a:lnTo>
                  <a:pt x="18" y="289"/>
                </a:lnTo>
                <a:lnTo>
                  <a:pt x="10" y="280"/>
                </a:lnTo>
                <a:lnTo>
                  <a:pt x="5" y="270"/>
                </a:lnTo>
                <a:lnTo>
                  <a:pt x="1" y="259"/>
                </a:lnTo>
                <a:lnTo>
                  <a:pt x="0" y="247"/>
                </a:lnTo>
                <a:lnTo>
                  <a:pt x="0" y="60"/>
                </a:lnTo>
                <a:lnTo>
                  <a:pt x="0" y="60"/>
                </a:lnTo>
                <a:lnTo>
                  <a:pt x="1" y="49"/>
                </a:lnTo>
                <a:lnTo>
                  <a:pt x="5" y="38"/>
                </a:lnTo>
                <a:lnTo>
                  <a:pt x="10" y="28"/>
                </a:lnTo>
                <a:lnTo>
                  <a:pt x="18" y="17"/>
                </a:lnTo>
                <a:lnTo>
                  <a:pt x="26" y="11"/>
                </a:lnTo>
                <a:lnTo>
                  <a:pt x="36" y="5"/>
                </a:lnTo>
                <a:lnTo>
                  <a:pt x="48" y="1"/>
                </a:lnTo>
                <a:lnTo>
                  <a:pt x="60" y="0"/>
                </a:lnTo>
                <a:lnTo>
                  <a:pt x="100" y="0"/>
                </a:lnTo>
                <a:lnTo>
                  <a:pt x="100" y="306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80" name="Freeform 100">
            <a:extLst>
              <a:ext uri="{FF2B5EF4-FFF2-40B4-BE49-F238E27FC236}">
                <a16:creationId xmlns:a16="http://schemas.microsoft.com/office/drawing/2014/main" id="{B2601EB3-4B38-47B5-A1B8-F70E0C8C71F9}"/>
              </a:ext>
            </a:extLst>
          </p:cNvPr>
          <p:cNvSpPr>
            <a:spLocks/>
          </p:cNvSpPr>
          <p:nvPr/>
        </p:nvSpPr>
        <p:spPr bwMode="auto">
          <a:xfrm>
            <a:off x="788430" y="1943283"/>
            <a:ext cx="158750" cy="485775"/>
          </a:xfrm>
          <a:custGeom>
            <a:avLst/>
            <a:gdLst>
              <a:gd name="T0" fmla="*/ 100 w 100"/>
              <a:gd name="T1" fmla="*/ 306 h 306"/>
              <a:gd name="T2" fmla="*/ 60 w 100"/>
              <a:gd name="T3" fmla="*/ 306 h 306"/>
              <a:gd name="T4" fmla="*/ 60 w 100"/>
              <a:gd name="T5" fmla="*/ 306 h 306"/>
              <a:gd name="T6" fmla="*/ 48 w 100"/>
              <a:gd name="T7" fmla="*/ 305 h 306"/>
              <a:gd name="T8" fmla="*/ 36 w 100"/>
              <a:gd name="T9" fmla="*/ 302 h 306"/>
              <a:gd name="T10" fmla="*/ 26 w 100"/>
              <a:gd name="T11" fmla="*/ 296 h 306"/>
              <a:gd name="T12" fmla="*/ 18 w 100"/>
              <a:gd name="T13" fmla="*/ 289 h 306"/>
              <a:gd name="T14" fmla="*/ 10 w 100"/>
              <a:gd name="T15" fmla="*/ 280 h 306"/>
              <a:gd name="T16" fmla="*/ 5 w 100"/>
              <a:gd name="T17" fmla="*/ 270 h 306"/>
              <a:gd name="T18" fmla="*/ 1 w 100"/>
              <a:gd name="T19" fmla="*/ 259 h 306"/>
              <a:gd name="T20" fmla="*/ 0 w 100"/>
              <a:gd name="T21" fmla="*/ 247 h 306"/>
              <a:gd name="T22" fmla="*/ 0 w 100"/>
              <a:gd name="T23" fmla="*/ 60 h 306"/>
              <a:gd name="T24" fmla="*/ 0 w 100"/>
              <a:gd name="T25" fmla="*/ 60 h 306"/>
              <a:gd name="T26" fmla="*/ 1 w 100"/>
              <a:gd name="T27" fmla="*/ 49 h 306"/>
              <a:gd name="T28" fmla="*/ 5 w 100"/>
              <a:gd name="T29" fmla="*/ 38 h 306"/>
              <a:gd name="T30" fmla="*/ 10 w 100"/>
              <a:gd name="T31" fmla="*/ 28 h 306"/>
              <a:gd name="T32" fmla="*/ 18 w 100"/>
              <a:gd name="T33" fmla="*/ 17 h 306"/>
              <a:gd name="T34" fmla="*/ 26 w 100"/>
              <a:gd name="T35" fmla="*/ 11 h 306"/>
              <a:gd name="T36" fmla="*/ 36 w 100"/>
              <a:gd name="T37" fmla="*/ 5 h 306"/>
              <a:gd name="T38" fmla="*/ 48 w 100"/>
              <a:gd name="T39" fmla="*/ 1 h 306"/>
              <a:gd name="T40" fmla="*/ 60 w 100"/>
              <a:gd name="T41" fmla="*/ 0 h 306"/>
              <a:gd name="T42" fmla="*/ 100 w 100"/>
              <a:gd name="T43" fmla="*/ 0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0" h="306">
                <a:moveTo>
                  <a:pt x="100" y="306"/>
                </a:moveTo>
                <a:lnTo>
                  <a:pt x="60" y="306"/>
                </a:lnTo>
                <a:lnTo>
                  <a:pt x="60" y="306"/>
                </a:lnTo>
                <a:lnTo>
                  <a:pt x="48" y="305"/>
                </a:lnTo>
                <a:lnTo>
                  <a:pt x="36" y="302"/>
                </a:lnTo>
                <a:lnTo>
                  <a:pt x="26" y="296"/>
                </a:lnTo>
                <a:lnTo>
                  <a:pt x="18" y="289"/>
                </a:lnTo>
                <a:lnTo>
                  <a:pt x="10" y="280"/>
                </a:lnTo>
                <a:lnTo>
                  <a:pt x="5" y="270"/>
                </a:lnTo>
                <a:lnTo>
                  <a:pt x="1" y="259"/>
                </a:lnTo>
                <a:lnTo>
                  <a:pt x="0" y="247"/>
                </a:lnTo>
                <a:lnTo>
                  <a:pt x="0" y="60"/>
                </a:lnTo>
                <a:lnTo>
                  <a:pt x="0" y="60"/>
                </a:lnTo>
                <a:lnTo>
                  <a:pt x="1" y="49"/>
                </a:lnTo>
                <a:lnTo>
                  <a:pt x="5" y="38"/>
                </a:lnTo>
                <a:lnTo>
                  <a:pt x="10" y="28"/>
                </a:lnTo>
                <a:lnTo>
                  <a:pt x="18" y="17"/>
                </a:lnTo>
                <a:lnTo>
                  <a:pt x="26" y="11"/>
                </a:lnTo>
                <a:lnTo>
                  <a:pt x="36" y="5"/>
                </a:lnTo>
                <a:lnTo>
                  <a:pt x="48" y="1"/>
                </a:lnTo>
                <a:lnTo>
                  <a:pt x="60" y="0"/>
                </a:lnTo>
                <a:lnTo>
                  <a:pt x="1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81" name="Freeform 101">
            <a:extLst>
              <a:ext uri="{FF2B5EF4-FFF2-40B4-BE49-F238E27FC236}">
                <a16:creationId xmlns:a16="http://schemas.microsoft.com/office/drawing/2014/main" id="{A30DB7D8-5666-485D-A34E-DC7CA8D5AA37}"/>
              </a:ext>
            </a:extLst>
          </p:cNvPr>
          <p:cNvSpPr>
            <a:spLocks/>
          </p:cNvSpPr>
          <p:nvPr/>
        </p:nvSpPr>
        <p:spPr bwMode="auto">
          <a:xfrm>
            <a:off x="788430" y="1430521"/>
            <a:ext cx="158750" cy="487363"/>
          </a:xfrm>
          <a:custGeom>
            <a:avLst/>
            <a:gdLst>
              <a:gd name="T0" fmla="*/ 100 w 100"/>
              <a:gd name="T1" fmla="*/ 307 h 307"/>
              <a:gd name="T2" fmla="*/ 60 w 100"/>
              <a:gd name="T3" fmla="*/ 307 h 307"/>
              <a:gd name="T4" fmla="*/ 60 w 100"/>
              <a:gd name="T5" fmla="*/ 307 h 307"/>
              <a:gd name="T6" fmla="*/ 48 w 100"/>
              <a:gd name="T7" fmla="*/ 305 h 307"/>
              <a:gd name="T8" fmla="*/ 36 w 100"/>
              <a:gd name="T9" fmla="*/ 302 h 307"/>
              <a:gd name="T10" fmla="*/ 26 w 100"/>
              <a:gd name="T11" fmla="*/ 297 h 307"/>
              <a:gd name="T12" fmla="*/ 18 w 100"/>
              <a:gd name="T13" fmla="*/ 289 h 307"/>
              <a:gd name="T14" fmla="*/ 10 w 100"/>
              <a:gd name="T15" fmla="*/ 280 h 307"/>
              <a:gd name="T16" fmla="*/ 5 w 100"/>
              <a:gd name="T17" fmla="*/ 270 h 307"/>
              <a:gd name="T18" fmla="*/ 1 w 100"/>
              <a:gd name="T19" fmla="*/ 259 h 307"/>
              <a:gd name="T20" fmla="*/ 0 w 100"/>
              <a:gd name="T21" fmla="*/ 246 h 307"/>
              <a:gd name="T22" fmla="*/ 0 w 100"/>
              <a:gd name="T23" fmla="*/ 60 h 307"/>
              <a:gd name="T24" fmla="*/ 0 w 100"/>
              <a:gd name="T25" fmla="*/ 60 h 307"/>
              <a:gd name="T26" fmla="*/ 1 w 100"/>
              <a:gd name="T27" fmla="*/ 48 h 307"/>
              <a:gd name="T28" fmla="*/ 5 w 100"/>
              <a:gd name="T29" fmla="*/ 37 h 307"/>
              <a:gd name="T30" fmla="*/ 10 w 100"/>
              <a:gd name="T31" fmla="*/ 27 h 307"/>
              <a:gd name="T32" fmla="*/ 18 w 100"/>
              <a:gd name="T33" fmla="*/ 18 h 307"/>
              <a:gd name="T34" fmla="*/ 26 w 100"/>
              <a:gd name="T35" fmla="*/ 10 h 307"/>
              <a:gd name="T36" fmla="*/ 36 w 100"/>
              <a:gd name="T37" fmla="*/ 5 h 307"/>
              <a:gd name="T38" fmla="*/ 48 w 100"/>
              <a:gd name="T39" fmla="*/ 1 h 307"/>
              <a:gd name="T40" fmla="*/ 60 w 100"/>
              <a:gd name="T41" fmla="*/ 0 h 307"/>
              <a:gd name="T42" fmla="*/ 100 w 100"/>
              <a:gd name="T43" fmla="*/ 0 h 307"/>
              <a:gd name="T44" fmla="*/ 100 w 100"/>
              <a:gd name="T45" fmla="*/ 307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307">
                <a:moveTo>
                  <a:pt x="100" y="307"/>
                </a:moveTo>
                <a:lnTo>
                  <a:pt x="60" y="307"/>
                </a:lnTo>
                <a:lnTo>
                  <a:pt x="60" y="307"/>
                </a:lnTo>
                <a:lnTo>
                  <a:pt x="48" y="305"/>
                </a:lnTo>
                <a:lnTo>
                  <a:pt x="36" y="302"/>
                </a:lnTo>
                <a:lnTo>
                  <a:pt x="26" y="297"/>
                </a:lnTo>
                <a:lnTo>
                  <a:pt x="18" y="289"/>
                </a:lnTo>
                <a:lnTo>
                  <a:pt x="10" y="280"/>
                </a:lnTo>
                <a:lnTo>
                  <a:pt x="5" y="270"/>
                </a:lnTo>
                <a:lnTo>
                  <a:pt x="1" y="259"/>
                </a:lnTo>
                <a:lnTo>
                  <a:pt x="0" y="246"/>
                </a:lnTo>
                <a:lnTo>
                  <a:pt x="0" y="60"/>
                </a:lnTo>
                <a:lnTo>
                  <a:pt x="0" y="60"/>
                </a:lnTo>
                <a:lnTo>
                  <a:pt x="1" y="48"/>
                </a:lnTo>
                <a:lnTo>
                  <a:pt x="5" y="37"/>
                </a:lnTo>
                <a:lnTo>
                  <a:pt x="10" y="27"/>
                </a:lnTo>
                <a:lnTo>
                  <a:pt x="18" y="18"/>
                </a:lnTo>
                <a:lnTo>
                  <a:pt x="26" y="10"/>
                </a:lnTo>
                <a:lnTo>
                  <a:pt x="36" y="5"/>
                </a:lnTo>
                <a:lnTo>
                  <a:pt x="48" y="1"/>
                </a:lnTo>
                <a:lnTo>
                  <a:pt x="60" y="0"/>
                </a:lnTo>
                <a:lnTo>
                  <a:pt x="100" y="0"/>
                </a:lnTo>
                <a:lnTo>
                  <a:pt x="100" y="307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82" name="Freeform 102">
            <a:extLst>
              <a:ext uri="{FF2B5EF4-FFF2-40B4-BE49-F238E27FC236}">
                <a16:creationId xmlns:a16="http://schemas.microsoft.com/office/drawing/2014/main" id="{4322A07D-EDFC-4B7B-B76D-D21F7A8DBB0B}"/>
              </a:ext>
            </a:extLst>
          </p:cNvPr>
          <p:cNvSpPr>
            <a:spLocks/>
          </p:cNvSpPr>
          <p:nvPr/>
        </p:nvSpPr>
        <p:spPr bwMode="auto">
          <a:xfrm>
            <a:off x="788430" y="1430521"/>
            <a:ext cx="158750" cy="487363"/>
          </a:xfrm>
          <a:custGeom>
            <a:avLst/>
            <a:gdLst>
              <a:gd name="T0" fmla="*/ 100 w 100"/>
              <a:gd name="T1" fmla="*/ 307 h 307"/>
              <a:gd name="T2" fmla="*/ 60 w 100"/>
              <a:gd name="T3" fmla="*/ 307 h 307"/>
              <a:gd name="T4" fmla="*/ 60 w 100"/>
              <a:gd name="T5" fmla="*/ 307 h 307"/>
              <a:gd name="T6" fmla="*/ 48 w 100"/>
              <a:gd name="T7" fmla="*/ 305 h 307"/>
              <a:gd name="T8" fmla="*/ 36 w 100"/>
              <a:gd name="T9" fmla="*/ 302 h 307"/>
              <a:gd name="T10" fmla="*/ 26 w 100"/>
              <a:gd name="T11" fmla="*/ 297 h 307"/>
              <a:gd name="T12" fmla="*/ 18 w 100"/>
              <a:gd name="T13" fmla="*/ 289 h 307"/>
              <a:gd name="T14" fmla="*/ 10 w 100"/>
              <a:gd name="T15" fmla="*/ 280 h 307"/>
              <a:gd name="T16" fmla="*/ 5 w 100"/>
              <a:gd name="T17" fmla="*/ 270 h 307"/>
              <a:gd name="T18" fmla="*/ 1 w 100"/>
              <a:gd name="T19" fmla="*/ 259 h 307"/>
              <a:gd name="T20" fmla="*/ 0 w 100"/>
              <a:gd name="T21" fmla="*/ 246 h 307"/>
              <a:gd name="T22" fmla="*/ 0 w 100"/>
              <a:gd name="T23" fmla="*/ 60 h 307"/>
              <a:gd name="T24" fmla="*/ 0 w 100"/>
              <a:gd name="T25" fmla="*/ 60 h 307"/>
              <a:gd name="T26" fmla="*/ 1 w 100"/>
              <a:gd name="T27" fmla="*/ 48 h 307"/>
              <a:gd name="T28" fmla="*/ 5 w 100"/>
              <a:gd name="T29" fmla="*/ 37 h 307"/>
              <a:gd name="T30" fmla="*/ 10 w 100"/>
              <a:gd name="T31" fmla="*/ 27 h 307"/>
              <a:gd name="T32" fmla="*/ 18 w 100"/>
              <a:gd name="T33" fmla="*/ 18 h 307"/>
              <a:gd name="T34" fmla="*/ 26 w 100"/>
              <a:gd name="T35" fmla="*/ 10 h 307"/>
              <a:gd name="T36" fmla="*/ 36 w 100"/>
              <a:gd name="T37" fmla="*/ 5 h 307"/>
              <a:gd name="T38" fmla="*/ 48 w 100"/>
              <a:gd name="T39" fmla="*/ 1 h 307"/>
              <a:gd name="T40" fmla="*/ 60 w 100"/>
              <a:gd name="T41" fmla="*/ 0 h 307"/>
              <a:gd name="T42" fmla="*/ 100 w 100"/>
              <a:gd name="T43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0" h="307">
                <a:moveTo>
                  <a:pt x="100" y="307"/>
                </a:moveTo>
                <a:lnTo>
                  <a:pt x="60" y="307"/>
                </a:lnTo>
                <a:lnTo>
                  <a:pt x="60" y="307"/>
                </a:lnTo>
                <a:lnTo>
                  <a:pt x="48" y="305"/>
                </a:lnTo>
                <a:lnTo>
                  <a:pt x="36" y="302"/>
                </a:lnTo>
                <a:lnTo>
                  <a:pt x="26" y="297"/>
                </a:lnTo>
                <a:lnTo>
                  <a:pt x="18" y="289"/>
                </a:lnTo>
                <a:lnTo>
                  <a:pt x="10" y="280"/>
                </a:lnTo>
                <a:lnTo>
                  <a:pt x="5" y="270"/>
                </a:lnTo>
                <a:lnTo>
                  <a:pt x="1" y="259"/>
                </a:lnTo>
                <a:lnTo>
                  <a:pt x="0" y="246"/>
                </a:lnTo>
                <a:lnTo>
                  <a:pt x="0" y="60"/>
                </a:lnTo>
                <a:lnTo>
                  <a:pt x="0" y="60"/>
                </a:lnTo>
                <a:lnTo>
                  <a:pt x="1" y="48"/>
                </a:lnTo>
                <a:lnTo>
                  <a:pt x="5" y="37"/>
                </a:lnTo>
                <a:lnTo>
                  <a:pt x="10" y="27"/>
                </a:lnTo>
                <a:lnTo>
                  <a:pt x="18" y="18"/>
                </a:lnTo>
                <a:lnTo>
                  <a:pt x="26" y="10"/>
                </a:lnTo>
                <a:lnTo>
                  <a:pt x="36" y="5"/>
                </a:lnTo>
                <a:lnTo>
                  <a:pt x="48" y="1"/>
                </a:lnTo>
                <a:lnTo>
                  <a:pt x="60" y="0"/>
                </a:lnTo>
                <a:lnTo>
                  <a:pt x="1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83" name="Freeform 103">
            <a:extLst>
              <a:ext uri="{FF2B5EF4-FFF2-40B4-BE49-F238E27FC236}">
                <a16:creationId xmlns:a16="http://schemas.microsoft.com/office/drawing/2014/main" id="{DE670D8C-2FE2-4EE0-8C7F-7E608B77262F}"/>
              </a:ext>
            </a:extLst>
          </p:cNvPr>
          <p:cNvSpPr>
            <a:spLocks/>
          </p:cNvSpPr>
          <p:nvPr/>
        </p:nvSpPr>
        <p:spPr bwMode="auto">
          <a:xfrm>
            <a:off x="978930" y="1247958"/>
            <a:ext cx="415925" cy="158750"/>
          </a:xfrm>
          <a:custGeom>
            <a:avLst/>
            <a:gdLst>
              <a:gd name="T0" fmla="*/ 0 w 262"/>
              <a:gd name="T1" fmla="*/ 100 h 100"/>
              <a:gd name="T2" fmla="*/ 0 w 262"/>
              <a:gd name="T3" fmla="*/ 60 h 100"/>
              <a:gd name="T4" fmla="*/ 0 w 262"/>
              <a:gd name="T5" fmla="*/ 60 h 100"/>
              <a:gd name="T6" fmla="*/ 2 w 262"/>
              <a:gd name="T7" fmla="*/ 47 h 100"/>
              <a:gd name="T8" fmla="*/ 6 w 262"/>
              <a:gd name="T9" fmla="*/ 36 h 100"/>
              <a:gd name="T10" fmla="*/ 11 w 262"/>
              <a:gd name="T11" fmla="*/ 26 h 100"/>
              <a:gd name="T12" fmla="*/ 18 w 262"/>
              <a:gd name="T13" fmla="*/ 17 h 100"/>
              <a:gd name="T14" fmla="*/ 27 w 262"/>
              <a:gd name="T15" fmla="*/ 10 h 100"/>
              <a:gd name="T16" fmla="*/ 37 w 262"/>
              <a:gd name="T17" fmla="*/ 5 h 100"/>
              <a:gd name="T18" fmla="*/ 48 w 262"/>
              <a:gd name="T19" fmla="*/ 1 h 100"/>
              <a:gd name="T20" fmla="*/ 61 w 262"/>
              <a:gd name="T21" fmla="*/ 0 h 100"/>
              <a:gd name="T22" fmla="*/ 201 w 262"/>
              <a:gd name="T23" fmla="*/ 0 h 100"/>
              <a:gd name="T24" fmla="*/ 201 w 262"/>
              <a:gd name="T25" fmla="*/ 0 h 100"/>
              <a:gd name="T26" fmla="*/ 214 w 262"/>
              <a:gd name="T27" fmla="*/ 1 h 100"/>
              <a:gd name="T28" fmla="*/ 225 w 262"/>
              <a:gd name="T29" fmla="*/ 5 h 100"/>
              <a:gd name="T30" fmla="*/ 235 w 262"/>
              <a:gd name="T31" fmla="*/ 10 h 100"/>
              <a:gd name="T32" fmla="*/ 244 w 262"/>
              <a:gd name="T33" fmla="*/ 17 h 100"/>
              <a:gd name="T34" fmla="*/ 252 w 262"/>
              <a:gd name="T35" fmla="*/ 26 h 100"/>
              <a:gd name="T36" fmla="*/ 257 w 262"/>
              <a:gd name="T37" fmla="*/ 36 h 100"/>
              <a:gd name="T38" fmla="*/ 260 w 262"/>
              <a:gd name="T39" fmla="*/ 47 h 100"/>
              <a:gd name="T40" fmla="*/ 262 w 262"/>
              <a:gd name="T41" fmla="*/ 60 h 100"/>
              <a:gd name="T42" fmla="*/ 262 w 262"/>
              <a:gd name="T43" fmla="*/ 100 h 100"/>
              <a:gd name="T44" fmla="*/ 0 w 262"/>
              <a:gd name="T45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62" h="100">
                <a:moveTo>
                  <a:pt x="0" y="100"/>
                </a:moveTo>
                <a:lnTo>
                  <a:pt x="0" y="60"/>
                </a:lnTo>
                <a:lnTo>
                  <a:pt x="0" y="60"/>
                </a:lnTo>
                <a:lnTo>
                  <a:pt x="2" y="47"/>
                </a:lnTo>
                <a:lnTo>
                  <a:pt x="6" y="36"/>
                </a:lnTo>
                <a:lnTo>
                  <a:pt x="11" y="26"/>
                </a:lnTo>
                <a:lnTo>
                  <a:pt x="18" y="17"/>
                </a:lnTo>
                <a:lnTo>
                  <a:pt x="27" y="10"/>
                </a:lnTo>
                <a:lnTo>
                  <a:pt x="37" y="5"/>
                </a:lnTo>
                <a:lnTo>
                  <a:pt x="48" y="1"/>
                </a:lnTo>
                <a:lnTo>
                  <a:pt x="61" y="0"/>
                </a:lnTo>
                <a:lnTo>
                  <a:pt x="201" y="0"/>
                </a:lnTo>
                <a:lnTo>
                  <a:pt x="201" y="0"/>
                </a:lnTo>
                <a:lnTo>
                  <a:pt x="214" y="1"/>
                </a:lnTo>
                <a:lnTo>
                  <a:pt x="225" y="5"/>
                </a:lnTo>
                <a:lnTo>
                  <a:pt x="235" y="10"/>
                </a:lnTo>
                <a:lnTo>
                  <a:pt x="244" y="17"/>
                </a:lnTo>
                <a:lnTo>
                  <a:pt x="252" y="26"/>
                </a:lnTo>
                <a:lnTo>
                  <a:pt x="257" y="36"/>
                </a:lnTo>
                <a:lnTo>
                  <a:pt x="260" y="47"/>
                </a:lnTo>
                <a:lnTo>
                  <a:pt x="262" y="60"/>
                </a:lnTo>
                <a:lnTo>
                  <a:pt x="262" y="100"/>
                </a:lnTo>
                <a:lnTo>
                  <a:pt x="0" y="100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84" name="Freeform 104">
            <a:extLst>
              <a:ext uri="{FF2B5EF4-FFF2-40B4-BE49-F238E27FC236}">
                <a16:creationId xmlns:a16="http://schemas.microsoft.com/office/drawing/2014/main" id="{FBD8725D-A9CB-4D69-9C91-BC23A559C965}"/>
              </a:ext>
            </a:extLst>
          </p:cNvPr>
          <p:cNvSpPr>
            <a:spLocks/>
          </p:cNvSpPr>
          <p:nvPr/>
        </p:nvSpPr>
        <p:spPr bwMode="auto">
          <a:xfrm>
            <a:off x="978930" y="1247958"/>
            <a:ext cx="415925" cy="158750"/>
          </a:xfrm>
          <a:custGeom>
            <a:avLst/>
            <a:gdLst>
              <a:gd name="T0" fmla="*/ 0 w 262"/>
              <a:gd name="T1" fmla="*/ 100 h 100"/>
              <a:gd name="T2" fmla="*/ 0 w 262"/>
              <a:gd name="T3" fmla="*/ 60 h 100"/>
              <a:gd name="T4" fmla="*/ 0 w 262"/>
              <a:gd name="T5" fmla="*/ 60 h 100"/>
              <a:gd name="T6" fmla="*/ 2 w 262"/>
              <a:gd name="T7" fmla="*/ 47 h 100"/>
              <a:gd name="T8" fmla="*/ 6 w 262"/>
              <a:gd name="T9" fmla="*/ 36 h 100"/>
              <a:gd name="T10" fmla="*/ 11 w 262"/>
              <a:gd name="T11" fmla="*/ 26 h 100"/>
              <a:gd name="T12" fmla="*/ 18 w 262"/>
              <a:gd name="T13" fmla="*/ 17 h 100"/>
              <a:gd name="T14" fmla="*/ 27 w 262"/>
              <a:gd name="T15" fmla="*/ 10 h 100"/>
              <a:gd name="T16" fmla="*/ 37 w 262"/>
              <a:gd name="T17" fmla="*/ 5 h 100"/>
              <a:gd name="T18" fmla="*/ 48 w 262"/>
              <a:gd name="T19" fmla="*/ 1 h 100"/>
              <a:gd name="T20" fmla="*/ 61 w 262"/>
              <a:gd name="T21" fmla="*/ 0 h 100"/>
              <a:gd name="T22" fmla="*/ 201 w 262"/>
              <a:gd name="T23" fmla="*/ 0 h 100"/>
              <a:gd name="T24" fmla="*/ 201 w 262"/>
              <a:gd name="T25" fmla="*/ 0 h 100"/>
              <a:gd name="T26" fmla="*/ 214 w 262"/>
              <a:gd name="T27" fmla="*/ 1 h 100"/>
              <a:gd name="T28" fmla="*/ 225 w 262"/>
              <a:gd name="T29" fmla="*/ 5 h 100"/>
              <a:gd name="T30" fmla="*/ 235 w 262"/>
              <a:gd name="T31" fmla="*/ 10 h 100"/>
              <a:gd name="T32" fmla="*/ 244 w 262"/>
              <a:gd name="T33" fmla="*/ 17 h 100"/>
              <a:gd name="T34" fmla="*/ 252 w 262"/>
              <a:gd name="T35" fmla="*/ 26 h 100"/>
              <a:gd name="T36" fmla="*/ 257 w 262"/>
              <a:gd name="T37" fmla="*/ 36 h 100"/>
              <a:gd name="T38" fmla="*/ 260 w 262"/>
              <a:gd name="T39" fmla="*/ 47 h 100"/>
              <a:gd name="T40" fmla="*/ 262 w 262"/>
              <a:gd name="T41" fmla="*/ 60 h 100"/>
              <a:gd name="T42" fmla="*/ 262 w 262"/>
              <a:gd name="T43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62" h="100">
                <a:moveTo>
                  <a:pt x="0" y="100"/>
                </a:moveTo>
                <a:lnTo>
                  <a:pt x="0" y="60"/>
                </a:lnTo>
                <a:lnTo>
                  <a:pt x="0" y="60"/>
                </a:lnTo>
                <a:lnTo>
                  <a:pt x="2" y="47"/>
                </a:lnTo>
                <a:lnTo>
                  <a:pt x="6" y="36"/>
                </a:lnTo>
                <a:lnTo>
                  <a:pt x="11" y="26"/>
                </a:lnTo>
                <a:lnTo>
                  <a:pt x="18" y="17"/>
                </a:lnTo>
                <a:lnTo>
                  <a:pt x="27" y="10"/>
                </a:lnTo>
                <a:lnTo>
                  <a:pt x="37" y="5"/>
                </a:lnTo>
                <a:lnTo>
                  <a:pt x="48" y="1"/>
                </a:lnTo>
                <a:lnTo>
                  <a:pt x="61" y="0"/>
                </a:lnTo>
                <a:lnTo>
                  <a:pt x="201" y="0"/>
                </a:lnTo>
                <a:lnTo>
                  <a:pt x="201" y="0"/>
                </a:lnTo>
                <a:lnTo>
                  <a:pt x="214" y="1"/>
                </a:lnTo>
                <a:lnTo>
                  <a:pt x="225" y="5"/>
                </a:lnTo>
                <a:lnTo>
                  <a:pt x="235" y="10"/>
                </a:lnTo>
                <a:lnTo>
                  <a:pt x="244" y="17"/>
                </a:lnTo>
                <a:lnTo>
                  <a:pt x="252" y="26"/>
                </a:lnTo>
                <a:lnTo>
                  <a:pt x="257" y="36"/>
                </a:lnTo>
                <a:lnTo>
                  <a:pt x="260" y="47"/>
                </a:lnTo>
                <a:lnTo>
                  <a:pt x="262" y="60"/>
                </a:lnTo>
                <a:lnTo>
                  <a:pt x="262" y="10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85" name="Freeform 105">
            <a:extLst>
              <a:ext uri="{FF2B5EF4-FFF2-40B4-BE49-F238E27FC236}">
                <a16:creationId xmlns:a16="http://schemas.microsoft.com/office/drawing/2014/main" id="{4058B5A7-F3B7-4466-ABD4-CA0997486030}"/>
              </a:ext>
            </a:extLst>
          </p:cNvPr>
          <p:cNvSpPr>
            <a:spLocks/>
          </p:cNvSpPr>
          <p:nvPr/>
        </p:nvSpPr>
        <p:spPr bwMode="auto">
          <a:xfrm>
            <a:off x="1420255" y="1759133"/>
            <a:ext cx="414338" cy="160338"/>
          </a:xfrm>
          <a:custGeom>
            <a:avLst/>
            <a:gdLst>
              <a:gd name="T0" fmla="*/ 0 w 261"/>
              <a:gd name="T1" fmla="*/ 101 h 101"/>
              <a:gd name="T2" fmla="*/ 0 w 261"/>
              <a:gd name="T3" fmla="*/ 61 h 101"/>
              <a:gd name="T4" fmla="*/ 0 w 261"/>
              <a:gd name="T5" fmla="*/ 61 h 101"/>
              <a:gd name="T6" fmla="*/ 1 w 261"/>
              <a:gd name="T7" fmla="*/ 49 h 101"/>
              <a:gd name="T8" fmla="*/ 5 w 261"/>
              <a:gd name="T9" fmla="*/ 38 h 101"/>
              <a:gd name="T10" fmla="*/ 10 w 261"/>
              <a:gd name="T11" fmla="*/ 27 h 101"/>
              <a:gd name="T12" fmla="*/ 17 w 261"/>
              <a:gd name="T13" fmla="*/ 18 h 101"/>
              <a:gd name="T14" fmla="*/ 26 w 261"/>
              <a:gd name="T15" fmla="*/ 12 h 101"/>
              <a:gd name="T16" fmla="*/ 36 w 261"/>
              <a:gd name="T17" fmla="*/ 5 h 101"/>
              <a:gd name="T18" fmla="*/ 48 w 261"/>
              <a:gd name="T19" fmla="*/ 2 h 101"/>
              <a:gd name="T20" fmla="*/ 60 w 261"/>
              <a:gd name="T21" fmla="*/ 0 h 101"/>
              <a:gd name="T22" fmla="*/ 201 w 261"/>
              <a:gd name="T23" fmla="*/ 0 h 101"/>
              <a:gd name="T24" fmla="*/ 201 w 261"/>
              <a:gd name="T25" fmla="*/ 0 h 101"/>
              <a:gd name="T26" fmla="*/ 213 w 261"/>
              <a:gd name="T27" fmla="*/ 2 h 101"/>
              <a:gd name="T28" fmla="*/ 225 w 261"/>
              <a:gd name="T29" fmla="*/ 5 h 101"/>
              <a:gd name="T30" fmla="*/ 235 w 261"/>
              <a:gd name="T31" fmla="*/ 12 h 101"/>
              <a:gd name="T32" fmla="*/ 243 w 261"/>
              <a:gd name="T33" fmla="*/ 18 h 101"/>
              <a:gd name="T34" fmla="*/ 251 w 261"/>
              <a:gd name="T35" fmla="*/ 27 h 101"/>
              <a:gd name="T36" fmla="*/ 256 w 261"/>
              <a:gd name="T37" fmla="*/ 38 h 101"/>
              <a:gd name="T38" fmla="*/ 260 w 261"/>
              <a:gd name="T39" fmla="*/ 49 h 101"/>
              <a:gd name="T40" fmla="*/ 261 w 261"/>
              <a:gd name="T41" fmla="*/ 61 h 101"/>
              <a:gd name="T42" fmla="*/ 261 w 261"/>
              <a:gd name="T43" fmla="*/ 101 h 101"/>
              <a:gd name="T44" fmla="*/ 0 w 261"/>
              <a:gd name="T45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61" h="101">
                <a:moveTo>
                  <a:pt x="0" y="101"/>
                </a:move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5" y="38"/>
                </a:lnTo>
                <a:lnTo>
                  <a:pt x="10" y="27"/>
                </a:lnTo>
                <a:lnTo>
                  <a:pt x="17" y="18"/>
                </a:lnTo>
                <a:lnTo>
                  <a:pt x="26" y="12"/>
                </a:lnTo>
                <a:lnTo>
                  <a:pt x="36" y="5"/>
                </a:lnTo>
                <a:lnTo>
                  <a:pt x="48" y="2"/>
                </a:lnTo>
                <a:lnTo>
                  <a:pt x="60" y="0"/>
                </a:lnTo>
                <a:lnTo>
                  <a:pt x="201" y="0"/>
                </a:lnTo>
                <a:lnTo>
                  <a:pt x="201" y="0"/>
                </a:lnTo>
                <a:lnTo>
                  <a:pt x="213" y="2"/>
                </a:lnTo>
                <a:lnTo>
                  <a:pt x="225" y="5"/>
                </a:lnTo>
                <a:lnTo>
                  <a:pt x="235" y="12"/>
                </a:lnTo>
                <a:lnTo>
                  <a:pt x="243" y="18"/>
                </a:lnTo>
                <a:lnTo>
                  <a:pt x="251" y="27"/>
                </a:lnTo>
                <a:lnTo>
                  <a:pt x="256" y="38"/>
                </a:lnTo>
                <a:lnTo>
                  <a:pt x="260" y="49"/>
                </a:lnTo>
                <a:lnTo>
                  <a:pt x="261" y="61"/>
                </a:lnTo>
                <a:lnTo>
                  <a:pt x="261" y="101"/>
                </a:lnTo>
                <a:lnTo>
                  <a:pt x="0" y="101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86" name="Freeform 106">
            <a:extLst>
              <a:ext uri="{FF2B5EF4-FFF2-40B4-BE49-F238E27FC236}">
                <a16:creationId xmlns:a16="http://schemas.microsoft.com/office/drawing/2014/main" id="{A959553E-7F48-42AF-93F4-BA98449BEFDC}"/>
              </a:ext>
            </a:extLst>
          </p:cNvPr>
          <p:cNvSpPr>
            <a:spLocks/>
          </p:cNvSpPr>
          <p:nvPr/>
        </p:nvSpPr>
        <p:spPr bwMode="auto">
          <a:xfrm>
            <a:off x="1420255" y="1759133"/>
            <a:ext cx="414338" cy="160338"/>
          </a:xfrm>
          <a:custGeom>
            <a:avLst/>
            <a:gdLst>
              <a:gd name="T0" fmla="*/ 0 w 261"/>
              <a:gd name="T1" fmla="*/ 101 h 101"/>
              <a:gd name="T2" fmla="*/ 0 w 261"/>
              <a:gd name="T3" fmla="*/ 61 h 101"/>
              <a:gd name="T4" fmla="*/ 0 w 261"/>
              <a:gd name="T5" fmla="*/ 61 h 101"/>
              <a:gd name="T6" fmla="*/ 1 w 261"/>
              <a:gd name="T7" fmla="*/ 49 h 101"/>
              <a:gd name="T8" fmla="*/ 5 w 261"/>
              <a:gd name="T9" fmla="*/ 38 h 101"/>
              <a:gd name="T10" fmla="*/ 10 w 261"/>
              <a:gd name="T11" fmla="*/ 27 h 101"/>
              <a:gd name="T12" fmla="*/ 17 w 261"/>
              <a:gd name="T13" fmla="*/ 18 h 101"/>
              <a:gd name="T14" fmla="*/ 26 w 261"/>
              <a:gd name="T15" fmla="*/ 12 h 101"/>
              <a:gd name="T16" fmla="*/ 36 w 261"/>
              <a:gd name="T17" fmla="*/ 5 h 101"/>
              <a:gd name="T18" fmla="*/ 48 w 261"/>
              <a:gd name="T19" fmla="*/ 2 h 101"/>
              <a:gd name="T20" fmla="*/ 60 w 261"/>
              <a:gd name="T21" fmla="*/ 0 h 101"/>
              <a:gd name="T22" fmla="*/ 201 w 261"/>
              <a:gd name="T23" fmla="*/ 0 h 101"/>
              <a:gd name="T24" fmla="*/ 201 w 261"/>
              <a:gd name="T25" fmla="*/ 0 h 101"/>
              <a:gd name="T26" fmla="*/ 213 w 261"/>
              <a:gd name="T27" fmla="*/ 2 h 101"/>
              <a:gd name="T28" fmla="*/ 225 w 261"/>
              <a:gd name="T29" fmla="*/ 5 h 101"/>
              <a:gd name="T30" fmla="*/ 235 w 261"/>
              <a:gd name="T31" fmla="*/ 12 h 101"/>
              <a:gd name="T32" fmla="*/ 243 w 261"/>
              <a:gd name="T33" fmla="*/ 18 h 101"/>
              <a:gd name="T34" fmla="*/ 251 w 261"/>
              <a:gd name="T35" fmla="*/ 27 h 101"/>
              <a:gd name="T36" fmla="*/ 256 w 261"/>
              <a:gd name="T37" fmla="*/ 38 h 101"/>
              <a:gd name="T38" fmla="*/ 260 w 261"/>
              <a:gd name="T39" fmla="*/ 49 h 101"/>
              <a:gd name="T40" fmla="*/ 261 w 261"/>
              <a:gd name="T41" fmla="*/ 61 h 101"/>
              <a:gd name="T42" fmla="*/ 261 w 261"/>
              <a:gd name="T43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61" h="101">
                <a:moveTo>
                  <a:pt x="0" y="101"/>
                </a:move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5" y="38"/>
                </a:lnTo>
                <a:lnTo>
                  <a:pt x="10" y="27"/>
                </a:lnTo>
                <a:lnTo>
                  <a:pt x="17" y="18"/>
                </a:lnTo>
                <a:lnTo>
                  <a:pt x="26" y="12"/>
                </a:lnTo>
                <a:lnTo>
                  <a:pt x="36" y="5"/>
                </a:lnTo>
                <a:lnTo>
                  <a:pt x="48" y="2"/>
                </a:lnTo>
                <a:lnTo>
                  <a:pt x="60" y="0"/>
                </a:lnTo>
                <a:lnTo>
                  <a:pt x="201" y="0"/>
                </a:lnTo>
                <a:lnTo>
                  <a:pt x="201" y="0"/>
                </a:lnTo>
                <a:lnTo>
                  <a:pt x="213" y="2"/>
                </a:lnTo>
                <a:lnTo>
                  <a:pt x="225" y="5"/>
                </a:lnTo>
                <a:lnTo>
                  <a:pt x="235" y="12"/>
                </a:lnTo>
                <a:lnTo>
                  <a:pt x="243" y="18"/>
                </a:lnTo>
                <a:lnTo>
                  <a:pt x="251" y="27"/>
                </a:lnTo>
                <a:lnTo>
                  <a:pt x="256" y="38"/>
                </a:lnTo>
                <a:lnTo>
                  <a:pt x="260" y="49"/>
                </a:lnTo>
                <a:lnTo>
                  <a:pt x="261" y="61"/>
                </a:lnTo>
                <a:lnTo>
                  <a:pt x="261" y="10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87" name="Freeform 107">
            <a:extLst>
              <a:ext uri="{FF2B5EF4-FFF2-40B4-BE49-F238E27FC236}">
                <a16:creationId xmlns:a16="http://schemas.microsoft.com/office/drawing/2014/main" id="{74743DB8-4976-4A32-A4EA-09C13491D597}"/>
              </a:ext>
            </a:extLst>
          </p:cNvPr>
          <p:cNvSpPr>
            <a:spLocks/>
          </p:cNvSpPr>
          <p:nvPr/>
        </p:nvSpPr>
        <p:spPr bwMode="auto">
          <a:xfrm>
            <a:off x="1858405" y="2786246"/>
            <a:ext cx="414338" cy="158750"/>
          </a:xfrm>
          <a:custGeom>
            <a:avLst/>
            <a:gdLst>
              <a:gd name="T0" fmla="*/ 0 w 261"/>
              <a:gd name="T1" fmla="*/ 100 h 100"/>
              <a:gd name="T2" fmla="*/ 0 w 261"/>
              <a:gd name="T3" fmla="*/ 60 h 100"/>
              <a:gd name="T4" fmla="*/ 0 w 261"/>
              <a:gd name="T5" fmla="*/ 60 h 100"/>
              <a:gd name="T6" fmla="*/ 1 w 261"/>
              <a:gd name="T7" fmla="*/ 48 h 100"/>
              <a:gd name="T8" fmla="*/ 5 w 261"/>
              <a:gd name="T9" fmla="*/ 36 h 100"/>
              <a:gd name="T10" fmla="*/ 11 w 261"/>
              <a:gd name="T11" fmla="*/ 26 h 100"/>
              <a:gd name="T12" fmla="*/ 18 w 261"/>
              <a:gd name="T13" fmla="*/ 18 h 100"/>
              <a:gd name="T14" fmla="*/ 28 w 261"/>
              <a:gd name="T15" fmla="*/ 10 h 100"/>
              <a:gd name="T16" fmla="*/ 38 w 261"/>
              <a:gd name="T17" fmla="*/ 5 h 100"/>
              <a:gd name="T18" fmla="*/ 49 w 261"/>
              <a:gd name="T19" fmla="*/ 1 h 100"/>
              <a:gd name="T20" fmla="*/ 60 w 261"/>
              <a:gd name="T21" fmla="*/ 0 h 100"/>
              <a:gd name="T22" fmla="*/ 202 w 261"/>
              <a:gd name="T23" fmla="*/ 0 h 100"/>
              <a:gd name="T24" fmla="*/ 202 w 261"/>
              <a:gd name="T25" fmla="*/ 0 h 100"/>
              <a:gd name="T26" fmla="*/ 213 w 261"/>
              <a:gd name="T27" fmla="*/ 1 h 100"/>
              <a:gd name="T28" fmla="*/ 225 w 261"/>
              <a:gd name="T29" fmla="*/ 5 h 100"/>
              <a:gd name="T30" fmla="*/ 235 w 261"/>
              <a:gd name="T31" fmla="*/ 10 h 100"/>
              <a:gd name="T32" fmla="*/ 243 w 261"/>
              <a:gd name="T33" fmla="*/ 18 h 100"/>
              <a:gd name="T34" fmla="*/ 251 w 261"/>
              <a:gd name="T35" fmla="*/ 26 h 100"/>
              <a:gd name="T36" fmla="*/ 257 w 261"/>
              <a:gd name="T37" fmla="*/ 36 h 100"/>
              <a:gd name="T38" fmla="*/ 260 w 261"/>
              <a:gd name="T39" fmla="*/ 48 h 100"/>
              <a:gd name="T40" fmla="*/ 261 w 261"/>
              <a:gd name="T41" fmla="*/ 60 h 100"/>
              <a:gd name="T42" fmla="*/ 261 w 261"/>
              <a:gd name="T43" fmla="*/ 100 h 100"/>
              <a:gd name="T44" fmla="*/ 0 w 261"/>
              <a:gd name="T45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61" h="100">
                <a:moveTo>
                  <a:pt x="0" y="100"/>
                </a:moveTo>
                <a:lnTo>
                  <a:pt x="0" y="60"/>
                </a:lnTo>
                <a:lnTo>
                  <a:pt x="0" y="60"/>
                </a:lnTo>
                <a:lnTo>
                  <a:pt x="1" y="48"/>
                </a:lnTo>
                <a:lnTo>
                  <a:pt x="5" y="36"/>
                </a:lnTo>
                <a:lnTo>
                  <a:pt x="11" y="26"/>
                </a:lnTo>
                <a:lnTo>
                  <a:pt x="18" y="18"/>
                </a:lnTo>
                <a:lnTo>
                  <a:pt x="28" y="10"/>
                </a:lnTo>
                <a:lnTo>
                  <a:pt x="38" y="5"/>
                </a:lnTo>
                <a:lnTo>
                  <a:pt x="49" y="1"/>
                </a:lnTo>
                <a:lnTo>
                  <a:pt x="60" y="0"/>
                </a:lnTo>
                <a:lnTo>
                  <a:pt x="202" y="0"/>
                </a:lnTo>
                <a:lnTo>
                  <a:pt x="202" y="0"/>
                </a:lnTo>
                <a:lnTo>
                  <a:pt x="213" y="1"/>
                </a:lnTo>
                <a:lnTo>
                  <a:pt x="225" y="5"/>
                </a:lnTo>
                <a:lnTo>
                  <a:pt x="235" y="10"/>
                </a:lnTo>
                <a:lnTo>
                  <a:pt x="243" y="18"/>
                </a:lnTo>
                <a:lnTo>
                  <a:pt x="251" y="26"/>
                </a:lnTo>
                <a:lnTo>
                  <a:pt x="257" y="36"/>
                </a:lnTo>
                <a:lnTo>
                  <a:pt x="260" y="48"/>
                </a:lnTo>
                <a:lnTo>
                  <a:pt x="261" y="60"/>
                </a:lnTo>
                <a:lnTo>
                  <a:pt x="261" y="100"/>
                </a:lnTo>
                <a:lnTo>
                  <a:pt x="0" y="100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88" name="Freeform 108">
            <a:extLst>
              <a:ext uri="{FF2B5EF4-FFF2-40B4-BE49-F238E27FC236}">
                <a16:creationId xmlns:a16="http://schemas.microsoft.com/office/drawing/2014/main" id="{3E87E3A3-66AB-4B97-8F8F-A8189F4AC7B2}"/>
              </a:ext>
            </a:extLst>
          </p:cNvPr>
          <p:cNvSpPr>
            <a:spLocks/>
          </p:cNvSpPr>
          <p:nvPr/>
        </p:nvSpPr>
        <p:spPr bwMode="auto">
          <a:xfrm>
            <a:off x="1858405" y="2786246"/>
            <a:ext cx="414338" cy="158750"/>
          </a:xfrm>
          <a:custGeom>
            <a:avLst/>
            <a:gdLst>
              <a:gd name="T0" fmla="*/ 0 w 261"/>
              <a:gd name="T1" fmla="*/ 100 h 100"/>
              <a:gd name="T2" fmla="*/ 0 w 261"/>
              <a:gd name="T3" fmla="*/ 60 h 100"/>
              <a:gd name="T4" fmla="*/ 0 w 261"/>
              <a:gd name="T5" fmla="*/ 60 h 100"/>
              <a:gd name="T6" fmla="*/ 1 w 261"/>
              <a:gd name="T7" fmla="*/ 48 h 100"/>
              <a:gd name="T8" fmla="*/ 5 w 261"/>
              <a:gd name="T9" fmla="*/ 36 h 100"/>
              <a:gd name="T10" fmla="*/ 11 w 261"/>
              <a:gd name="T11" fmla="*/ 26 h 100"/>
              <a:gd name="T12" fmla="*/ 18 w 261"/>
              <a:gd name="T13" fmla="*/ 18 h 100"/>
              <a:gd name="T14" fmla="*/ 28 w 261"/>
              <a:gd name="T15" fmla="*/ 10 h 100"/>
              <a:gd name="T16" fmla="*/ 38 w 261"/>
              <a:gd name="T17" fmla="*/ 5 h 100"/>
              <a:gd name="T18" fmla="*/ 49 w 261"/>
              <a:gd name="T19" fmla="*/ 1 h 100"/>
              <a:gd name="T20" fmla="*/ 60 w 261"/>
              <a:gd name="T21" fmla="*/ 0 h 100"/>
              <a:gd name="T22" fmla="*/ 202 w 261"/>
              <a:gd name="T23" fmla="*/ 0 h 100"/>
              <a:gd name="T24" fmla="*/ 202 w 261"/>
              <a:gd name="T25" fmla="*/ 0 h 100"/>
              <a:gd name="T26" fmla="*/ 213 w 261"/>
              <a:gd name="T27" fmla="*/ 1 h 100"/>
              <a:gd name="T28" fmla="*/ 225 w 261"/>
              <a:gd name="T29" fmla="*/ 5 h 100"/>
              <a:gd name="T30" fmla="*/ 235 w 261"/>
              <a:gd name="T31" fmla="*/ 10 h 100"/>
              <a:gd name="T32" fmla="*/ 243 w 261"/>
              <a:gd name="T33" fmla="*/ 18 h 100"/>
              <a:gd name="T34" fmla="*/ 251 w 261"/>
              <a:gd name="T35" fmla="*/ 26 h 100"/>
              <a:gd name="T36" fmla="*/ 257 w 261"/>
              <a:gd name="T37" fmla="*/ 36 h 100"/>
              <a:gd name="T38" fmla="*/ 260 w 261"/>
              <a:gd name="T39" fmla="*/ 48 h 100"/>
              <a:gd name="T40" fmla="*/ 261 w 261"/>
              <a:gd name="T41" fmla="*/ 60 h 100"/>
              <a:gd name="T42" fmla="*/ 261 w 261"/>
              <a:gd name="T43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61" h="100">
                <a:moveTo>
                  <a:pt x="0" y="100"/>
                </a:moveTo>
                <a:lnTo>
                  <a:pt x="0" y="60"/>
                </a:lnTo>
                <a:lnTo>
                  <a:pt x="0" y="60"/>
                </a:lnTo>
                <a:lnTo>
                  <a:pt x="1" y="48"/>
                </a:lnTo>
                <a:lnTo>
                  <a:pt x="5" y="36"/>
                </a:lnTo>
                <a:lnTo>
                  <a:pt x="11" y="26"/>
                </a:lnTo>
                <a:lnTo>
                  <a:pt x="18" y="18"/>
                </a:lnTo>
                <a:lnTo>
                  <a:pt x="28" y="10"/>
                </a:lnTo>
                <a:lnTo>
                  <a:pt x="38" y="5"/>
                </a:lnTo>
                <a:lnTo>
                  <a:pt x="49" y="1"/>
                </a:lnTo>
                <a:lnTo>
                  <a:pt x="60" y="0"/>
                </a:lnTo>
                <a:lnTo>
                  <a:pt x="202" y="0"/>
                </a:lnTo>
                <a:lnTo>
                  <a:pt x="202" y="0"/>
                </a:lnTo>
                <a:lnTo>
                  <a:pt x="213" y="1"/>
                </a:lnTo>
                <a:lnTo>
                  <a:pt x="225" y="5"/>
                </a:lnTo>
                <a:lnTo>
                  <a:pt x="235" y="10"/>
                </a:lnTo>
                <a:lnTo>
                  <a:pt x="243" y="18"/>
                </a:lnTo>
                <a:lnTo>
                  <a:pt x="251" y="26"/>
                </a:lnTo>
                <a:lnTo>
                  <a:pt x="257" y="36"/>
                </a:lnTo>
                <a:lnTo>
                  <a:pt x="260" y="48"/>
                </a:lnTo>
                <a:lnTo>
                  <a:pt x="261" y="60"/>
                </a:lnTo>
                <a:lnTo>
                  <a:pt x="261" y="10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89" name="Freeform 109">
            <a:extLst>
              <a:ext uri="{FF2B5EF4-FFF2-40B4-BE49-F238E27FC236}">
                <a16:creationId xmlns:a16="http://schemas.microsoft.com/office/drawing/2014/main" id="{7463E6B5-AA6B-421B-B06A-AFBC6A03E5E8}"/>
              </a:ext>
            </a:extLst>
          </p:cNvPr>
          <p:cNvSpPr>
            <a:spLocks/>
          </p:cNvSpPr>
          <p:nvPr/>
        </p:nvSpPr>
        <p:spPr bwMode="auto">
          <a:xfrm>
            <a:off x="2298143" y="2786246"/>
            <a:ext cx="414338" cy="158750"/>
          </a:xfrm>
          <a:custGeom>
            <a:avLst/>
            <a:gdLst>
              <a:gd name="T0" fmla="*/ 0 w 261"/>
              <a:gd name="T1" fmla="*/ 100 h 100"/>
              <a:gd name="T2" fmla="*/ 0 w 261"/>
              <a:gd name="T3" fmla="*/ 60 h 100"/>
              <a:gd name="T4" fmla="*/ 0 w 261"/>
              <a:gd name="T5" fmla="*/ 60 h 100"/>
              <a:gd name="T6" fmla="*/ 2 w 261"/>
              <a:gd name="T7" fmla="*/ 48 h 100"/>
              <a:gd name="T8" fmla="*/ 5 w 261"/>
              <a:gd name="T9" fmla="*/ 36 h 100"/>
              <a:gd name="T10" fmla="*/ 10 w 261"/>
              <a:gd name="T11" fmla="*/ 26 h 100"/>
              <a:gd name="T12" fmla="*/ 18 w 261"/>
              <a:gd name="T13" fmla="*/ 18 h 100"/>
              <a:gd name="T14" fmla="*/ 27 w 261"/>
              <a:gd name="T15" fmla="*/ 10 h 100"/>
              <a:gd name="T16" fmla="*/ 37 w 261"/>
              <a:gd name="T17" fmla="*/ 5 h 100"/>
              <a:gd name="T18" fmla="*/ 48 w 261"/>
              <a:gd name="T19" fmla="*/ 1 h 100"/>
              <a:gd name="T20" fmla="*/ 61 w 261"/>
              <a:gd name="T21" fmla="*/ 0 h 100"/>
              <a:gd name="T22" fmla="*/ 201 w 261"/>
              <a:gd name="T23" fmla="*/ 0 h 100"/>
              <a:gd name="T24" fmla="*/ 201 w 261"/>
              <a:gd name="T25" fmla="*/ 0 h 100"/>
              <a:gd name="T26" fmla="*/ 214 w 261"/>
              <a:gd name="T27" fmla="*/ 1 h 100"/>
              <a:gd name="T28" fmla="*/ 225 w 261"/>
              <a:gd name="T29" fmla="*/ 5 h 100"/>
              <a:gd name="T30" fmla="*/ 235 w 261"/>
              <a:gd name="T31" fmla="*/ 10 h 100"/>
              <a:gd name="T32" fmla="*/ 244 w 261"/>
              <a:gd name="T33" fmla="*/ 18 h 100"/>
              <a:gd name="T34" fmla="*/ 251 w 261"/>
              <a:gd name="T35" fmla="*/ 26 h 100"/>
              <a:gd name="T36" fmla="*/ 256 w 261"/>
              <a:gd name="T37" fmla="*/ 36 h 100"/>
              <a:gd name="T38" fmla="*/ 260 w 261"/>
              <a:gd name="T39" fmla="*/ 48 h 100"/>
              <a:gd name="T40" fmla="*/ 261 w 261"/>
              <a:gd name="T41" fmla="*/ 60 h 100"/>
              <a:gd name="T42" fmla="*/ 261 w 261"/>
              <a:gd name="T43" fmla="*/ 100 h 100"/>
              <a:gd name="T44" fmla="*/ 0 w 261"/>
              <a:gd name="T45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61" h="100">
                <a:moveTo>
                  <a:pt x="0" y="100"/>
                </a:moveTo>
                <a:lnTo>
                  <a:pt x="0" y="60"/>
                </a:lnTo>
                <a:lnTo>
                  <a:pt x="0" y="60"/>
                </a:lnTo>
                <a:lnTo>
                  <a:pt x="2" y="48"/>
                </a:lnTo>
                <a:lnTo>
                  <a:pt x="5" y="36"/>
                </a:lnTo>
                <a:lnTo>
                  <a:pt x="10" y="26"/>
                </a:lnTo>
                <a:lnTo>
                  <a:pt x="18" y="18"/>
                </a:lnTo>
                <a:lnTo>
                  <a:pt x="27" y="10"/>
                </a:lnTo>
                <a:lnTo>
                  <a:pt x="37" y="5"/>
                </a:lnTo>
                <a:lnTo>
                  <a:pt x="48" y="1"/>
                </a:lnTo>
                <a:lnTo>
                  <a:pt x="61" y="0"/>
                </a:lnTo>
                <a:lnTo>
                  <a:pt x="201" y="0"/>
                </a:lnTo>
                <a:lnTo>
                  <a:pt x="201" y="0"/>
                </a:lnTo>
                <a:lnTo>
                  <a:pt x="214" y="1"/>
                </a:lnTo>
                <a:lnTo>
                  <a:pt x="225" y="5"/>
                </a:lnTo>
                <a:lnTo>
                  <a:pt x="235" y="10"/>
                </a:lnTo>
                <a:lnTo>
                  <a:pt x="244" y="18"/>
                </a:lnTo>
                <a:lnTo>
                  <a:pt x="251" y="26"/>
                </a:lnTo>
                <a:lnTo>
                  <a:pt x="256" y="36"/>
                </a:lnTo>
                <a:lnTo>
                  <a:pt x="260" y="48"/>
                </a:lnTo>
                <a:lnTo>
                  <a:pt x="261" y="60"/>
                </a:lnTo>
                <a:lnTo>
                  <a:pt x="261" y="100"/>
                </a:lnTo>
                <a:lnTo>
                  <a:pt x="0" y="100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90" name="Freeform 110">
            <a:extLst>
              <a:ext uri="{FF2B5EF4-FFF2-40B4-BE49-F238E27FC236}">
                <a16:creationId xmlns:a16="http://schemas.microsoft.com/office/drawing/2014/main" id="{94ED6F98-0210-4969-AE09-609E7E22204D}"/>
              </a:ext>
            </a:extLst>
          </p:cNvPr>
          <p:cNvSpPr>
            <a:spLocks/>
          </p:cNvSpPr>
          <p:nvPr/>
        </p:nvSpPr>
        <p:spPr bwMode="auto">
          <a:xfrm>
            <a:off x="2298143" y="2786246"/>
            <a:ext cx="414338" cy="158750"/>
          </a:xfrm>
          <a:custGeom>
            <a:avLst/>
            <a:gdLst>
              <a:gd name="T0" fmla="*/ 0 w 261"/>
              <a:gd name="T1" fmla="*/ 100 h 100"/>
              <a:gd name="T2" fmla="*/ 0 w 261"/>
              <a:gd name="T3" fmla="*/ 60 h 100"/>
              <a:gd name="T4" fmla="*/ 0 w 261"/>
              <a:gd name="T5" fmla="*/ 60 h 100"/>
              <a:gd name="T6" fmla="*/ 2 w 261"/>
              <a:gd name="T7" fmla="*/ 48 h 100"/>
              <a:gd name="T8" fmla="*/ 5 w 261"/>
              <a:gd name="T9" fmla="*/ 36 h 100"/>
              <a:gd name="T10" fmla="*/ 10 w 261"/>
              <a:gd name="T11" fmla="*/ 26 h 100"/>
              <a:gd name="T12" fmla="*/ 18 w 261"/>
              <a:gd name="T13" fmla="*/ 18 h 100"/>
              <a:gd name="T14" fmla="*/ 27 w 261"/>
              <a:gd name="T15" fmla="*/ 10 h 100"/>
              <a:gd name="T16" fmla="*/ 37 w 261"/>
              <a:gd name="T17" fmla="*/ 5 h 100"/>
              <a:gd name="T18" fmla="*/ 48 w 261"/>
              <a:gd name="T19" fmla="*/ 1 h 100"/>
              <a:gd name="T20" fmla="*/ 61 w 261"/>
              <a:gd name="T21" fmla="*/ 0 h 100"/>
              <a:gd name="T22" fmla="*/ 201 w 261"/>
              <a:gd name="T23" fmla="*/ 0 h 100"/>
              <a:gd name="T24" fmla="*/ 201 w 261"/>
              <a:gd name="T25" fmla="*/ 0 h 100"/>
              <a:gd name="T26" fmla="*/ 214 w 261"/>
              <a:gd name="T27" fmla="*/ 1 h 100"/>
              <a:gd name="T28" fmla="*/ 225 w 261"/>
              <a:gd name="T29" fmla="*/ 5 h 100"/>
              <a:gd name="T30" fmla="*/ 235 w 261"/>
              <a:gd name="T31" fmla="*/ 10 h 100"/>
              <a:gd name="T32" fmla="*/ 244 w 261"/>
              <a:gd name="T33" fmla="*/ 18 h 100"/>
              <a:gd name="T34" fmla="*/ 251 w 261"/>
              <a:gd name="T35" fmla="*/ 26 h 100"/>
              <a:gd name="T36" fmla="*/ 256 w 261"/>
              <a:gd name="T37" fmla="*/ 36 h 100"/>
              <a:gd name="T38" fmla="*/ 260 w 261"/>
              <a:gd name="T39" fmla="*/ 48 h 100"/>
              <a:gd name="T40" fmla="*/ 261 w 261"/>
              <a:gd name="T41" fmla="*/ 60 h 100"/>
              <a:gd name="T42" fmla="*/ 261 w 261"/>
              <a:gd name="T43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61" h="100">
                <a:moveTo>
                  <a:pt x="0" y="100"/>
                </a:moveTo>
                <a:lnTo>
                  <a:pt x="0" y="60"/>
                </a:lnTo>
                <a:lnTo>
                  <a:pt x="0" y="60"/>
                </a:lnTo>
                <a:lnTo>
                  <a:pt x="2" y="48"/>
                </a:lnTo>
                <a:lnTo>
                  <a:pt x="5" y="36"/>
                </a:lnTo>
                <a:lnTo>
                  <a:pt x="10" y="26"/>
                </a:lnTo>
                <a:lnTo>
                  <a:pt x="18" y="18"/>
                </a:lnTo>
                <a:lnTo>
                  <a:pt x="27" y="10"/>
                </a:lnTo>
                <a:lnTo>
                  <a:pt x="37" y="5"/>
                </a:lnTo>
                <a:lnTo>
                  <a:pt x="48" y="1"/>
                </a:lnTo>
                <a:lnTo>
                  <a:pt x="61" y="0"/>
                </a:lnTo>
                <a:lnTo>
                  <a:pt x="201" y="0"/>
                </a:lnTo>
                <a:lnTo>
                  <a:pt x="201" y="0"/>
                </a:lnTo>
                <a:lnTo>
                  <a:pt x="214" y="1"/>
                </a:lnTo>
                <a:lnTo>
                  <a:pt x="225" y="5"/>
                </a:lnTo>
                <a:lnTo>
                  <a:pt x="235" y="10"/>
                </a:lnTo>
                <a:lnTo>
                  <a:pt x="244" y="18"/>
                </a:lnTo>
                <a:lnTo>
                  <a:pt x="251" y="26"/>
                </a:lnTo>
                <a:lnTo>
                  <a:pt x="256" y="36"/>
                </a:lnTo>
                <a:lnTo>
                  <a:pt x="260" y="48"/>
                </a:lnTo>
                <a:lnTo>
                  <a:pt x="261" y="60"/>
                </a:lnTo>
                <a:lnTo>
                  <a:pt x="261" y="10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91" name="Freeform 111">
            <a:extLst>
              <a:ext uri="{FF2B5EF4-FFF2-40B4-BE49-F238E27FC236}">
                <a16:creationId xmlns:a16="http://schemas.microsoft.com/office/drawing/2014/main" id="{72881037-7216-4B1A-946F-0889F7A7EF91}"/>
              </a:ext>
            </a:extLst>
          </p:cNvPr>
          <p:cNvSpPr>
            <a:spLocks/>
          </p:cNvSpPr>
          <p:nvPr/>
        </p:nvSpPr>
        <p:spPr bwMode="auto">
          <a:xfrm>
            <a:off x="2739468" y="2786246"/>
            <a:ext cx="414338" cy="158750"/>
          </a:xfrm>
          <a:custGeom>
            <a:avLst/>
            <a:gdLst>
              <a:gd name="T0" fmla="*/ 0 w 261"/>
              <a:gd name="T1" fmla="*/ 100 h 100"/>
              <a:gd name="T2" fmla="*/ 0 w 261"/>
              <a:gd name="T3" fmla="*/ 60 h 100"/>
              <a:gd name="T4" fmla="*/ 0 w 261"/>
              <a:gd name="T5" fmla="*/ 60 h 100"/>
              <a:gd name="T6" fmla="*/ 1 w 261"/>
              <a:gd name="T7" fmla="*/ 48 h 100"/>
              <a:gd name="T8" fmla="*/ 5 w 261"/>
              <a:gd name="T9" fmla="*/ 36 h 100"/>
              <a:gd name="T10" fmla="*/ 10 w 261"/>
              <a:gd name="T11" fmla="*/ 26 h 100"/>
              <a:gd name="T12" fmla="*/ 17 w 261"/>
              <a:gd name="T13" fmla="*/ 18 h 100"/>
              <a:gd name="T14" fmla="*/ 26 w 261"/>
              <a:gd name="T15" fmla="*/ 10 h 100"/>
              <a:gd name="T16" fmla="*/ 36 w 261"/>
              <a:gd name="T17" fmla="*/ 5 h 100"/>
              <a:gd name="T18" fmla="*/ 47 w 261"/>
              <a:gd name="T19" fmla="*/ 1 h 100"/>
              <a:gd name="T20" fmla="*/ 60 w 261"/>
              <a:gd name="T21" fmla="*/ 0 h 100"/>
              <a:gd name="T22" fmla="*/ 201 w 261"/>
              <a:gd name="T23" fmla="*/ 0 h 100"/>
              <a:gd name="T24" fmla="*/ 201 w 261"/>
              <a:gd name="T25" fmla="*/ 0 h 100"/>
              <a:gd name="T26" fmla="*/ 213 w 261"/>
              <a:gd name="T27" fmla="*/ 1 h 100"/>
              <a:gd name="T28" fmla="*/ 224 w 261"/>
              <a:gd name="T29" fmla="*/ 5 h 100"/>
              <a:gd name="T30" fmla="*/ 234 w 261"/>
              <a:gd name="T31" fmla="*/ 10 h 100"/>
              <a:gd name="T32" fmla="*/ 243 w 261"/>
              <a:gd name="T33" fmla="*/ 18 h 100"/>
              <a:gd name="T34" fmla="*/ 251 w 261"/>
              <a:gd name="T35" fmla="*/ 26 h 100"/>
              <a:gd name="T36" fmla="*/ 256 w 261"/>
              <a:gd name="T37" fmla="*/ 36 h 100"/>
              <a:gd name="T38" fmla="*/ 260 w 261"/>
              <a:gd name="T39" fmla="*/ 48 h 100"/>
              <a:gd name="T40" fmla="*/ 261 w 261"/>
              <a:gd name="T41" fmla="*/ 60 h 100"/>
              <a:gd name="T42" fmla="*/ 261 w 261"/>
              <a:gd name="T43" fmla="*/ 100 h 100"/>
              <a:gd name="T44" fmla="*/ 0 w 261"/>
              <a:gd name="T45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61" h="100">
                <a:moveTo>
                  <a:pt x="0" y="100"/>
                </a:moveTo>
                <a:lnTo>
                  <a:pt x="0" y="60"/>
                </a:lnTo>
                <a:lnTo>
                  <a:pt x="0" y="60"/>
                </a:lnTo>
                <a:lnTo>
                  <a:pt x="1" y="48"/>
                </a:lnTo>
                <a:lnTo>
                  <a:pt x="5" y="36"/>
                </a:lnTo>
                <a:lnTo>
                  <a:pt x="10" y="26"/>
                </a:lnTo>
                <a:lnTo>
                  <a:pt x="17" y="18"/>
                </a:lnTo>
                <a:lnTo>
                  <a:pt x="26" y="10"/>
                </a:lnTo>
                <a:lnTo>
                  <a:pt x="36" y="5"/>
                </a:lnTo>
                <a:lnTo>
                  <a:pt x="47" y="1"/>
                </a:lnTo>
                <a:lnTo>
                  <a:pt x="60" y="0"/>
                </a:lnTo>
                <a:lnTo>
                  <a:pt x="201" y="0"/>
                </a:lnTo>
                <a:lnTo>
                  <a:pt x="201" y="0"/>
                </a:lnTo>
                <a:lnTo>
                  <a:pt x="213" y="1"/>
                </a:lnTo>
                <a:lnTo>
                  <a:pt x="224" y="5"/>
                </a:lnTo>
                <a:lnTo>
                  <a:pt x="234" y="10"/>
                </a:lnTo>
                <a:lnTo>
                  <a:pt x="243" y="18"/>
                </a:lnTo>
                <a:lnTo>
                  <a:pt x="251" y="26"/>
                </a:lnTo>
                <a:lnTo>
                  <a:pt x="256" y="36"/>
                </a:lnTo>
                <a:lnTo>
                  <a:pt x="260" y="48"/>
                </a:lnTo>
                <a:lnTo>
                  <a:pt x="261" y="60"/>
                </a:lnTo>
                <a:lnTo>
                  <a:pt x="261" y="100"/>
                </a:lnTo>
                <a:lnTo>
                  <a:pt x="0" y="100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92" name="Freeform 112">
            <a:extLst>
              <a:ext uri="{FF2B5EF4-FFF2-40B4-BE49-F238E27FC236}">
                <a16:creationId xmlns:a16="http://schemas.microsoft.com/office/drawing/2014/main" id="{D1D4A4E7-43D9-4CE1-B6B5-88D93CD0FD6F}"/>
              </a:ext>
            </a:extLst>
          </p:cNvPr>
          <p:cNvSpPr>
            <a:spLocks/>
          </p:cNvSpPr>
          <p:nvPr/>
        </p:nvSpPr>
        <p:spPr bwMode="auto">
          <a:xfrm>
            <a:off x="2739468" y="2786246"/>
            <a:ext cx="414338" cy="158750"/>
          </a:xfrm>
          <a:custGeom>
            <a:avLst/>
            <a:gdLst>
              <a:gd name="T0" fmla="*/ 0 w 261"/>
              <a:gd name="T1" fmla="*/ 100 h 100"/>
              <a:gd name="T2" fmla="*/ 0 w 261"/>
              <a:gd name="T3" fmla="*/ 60 h 100"/>
              <a:gd name="T4" fmla="*/ 0 w 261"/>
              <a:gd name="T5" fmla="*/ 60 h 100"/>
              <a:gd name="T6" fmla="*/ 1 w 261"/>
              <a:gd name="T7" fmla="*/ 48 h 100"/>
              <a:gd name="T8" fmla="*/ 5 w 261"/>
              <a:gd name="T9" fmla="*/ 36 h 100"/>
              <a:gd name="T10" fmla="*/ 10 w 261"/>
              <a:gd name="T11" fmla="*/ 26 h 100"/>
              <a:gd name="T12" fmla="*/ 17 w 261"/>
              <a:gd name="T13" fmla="*/ 18 h 100"/>
              <a:gd name="T14" fmla="*/ 26 w 261"/>
              <a:gd name="T15" fmla="*/ 10 h 100"/>
              <a:gd name="T16" fmla="*/ 36 w 261"/>
              <a:gd name="T17" fmla="*/ 5 h 100"/>
              <a:gd name="T18" fmla="*/ 47 w 261"/>
              <a:gd name="T19" fmla="*/ 1 h 100"/>
              <a:gd name="T20" fmla="*/ 60 w 261"/>
              <a:gd name="T21" fmla="*/ 0 h 100"/>
              <a:gd name="T22" fmla="*/ 201 w 261"/>
              <a:gd name="T23" fmla="*/ 0 h 100"/>
              <a:gd name="T24" fmla="*/ 201 w 261"/>
              <a:gd name="T25" fmla="*/ 0 h 100"/>
              <a:gd name="T26" fmla="*/ 213 w 261"/>
              <a:gd name="T27" fmla="*/ 1 h 100"/>
              <a:gd name="T28" fmla="*/ 224 w 261"/>
              <a:gd name="T29" fmla="*/ 5 h 100"/>
              <a:gd name="T30" fmla="*/ 234 w 261"/>
              <a:gd name="T31" fmla="*/ 10 h 100"/>
              <a:gd name="T32" fmla="*/ 243 w 261"/>
              <a:gd name="T33" fmla="*/ 18 h 100"/>
              <a:gd name="T34" fmla="*/ 251 w 261"/>
              <a:gd name="T35" fmla="*/ 26 h 100"/>
              <a:gd name="T36" fmla="*/ 256 w 261"/>
              <a:gd name="T37" fmla="*/ 36 h 100"/>
              <a:gd name="T38" fmla="*/ 260 w 261"/>
              <a:gd name="T39" fmla="*/ 48 h 100"/>
              <a:gd name="T40" fmla="*/ 261 w 261"/>
              <a:gd name="T41" fmla="*/ 60 h 100"/>
              <a:gd name="T42" fmla="*/ 261 w 261"/>
              <a:gd name="T43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61" h="100">
                <a:moveTo>
                  <a:pt x="0" y="100"/>
                </a:moveTo>
                <a:lnTo>
                  <a:pt x="0" y="60"/>
                </a:lnTo>
                <a:lnTo>
                  <a:pt x="0" y="60"/>
                </a:lnTo>
                <a:lnTo>
                  <a:pt x="1" y="48"/>
                </a:lnTo>
                <a:lnTo>
                  <a:pt x="5" y="36"/>
                </a:lnTo>
                <a:lnTo>
                  <a:pt x="10" y="26"/>
                </a:lnTo>
                <a:lnTo>
                  <a:pt x="17" y="18"/>
                </a:lnTo>
                <a:lnTo>
                  <a:pt x="26" y="10"/>
                </a:lnTo>
                <a:lnTo>
                  <a:pt x="36" y="5"/>
                </a:lnTo>
                <a:lnTo>
                  <a:pt x="47" y="1"/>
                </a:lnTo>
                <a:lnTo>
                  <a:pt x="60" y="0"/>
                </a:lnTo>
                <a:lnTo>
                  <a:pt x="201" y="0"/>
                </a:lnTo>
                <a:lnTo>
                  <a:pt x="201" y="0"/>
                </a:lnTo>
                <a:lnTo>
                  <a:pt x="213" y="1"/>
                </a:lnTo>
                <a:lnTo>
                  <a:pt x="224" y="5"/>
                </a:lnTo>
                <a:lnTo>
                  <a:pt x="234" y="10"/>
                </a:lnTo>
                <a:lnTo>
                  <a:pt x="243" y="18"/>
                </a:lnTo>
                <a:lnTo>
                  <a:pt x="251" y="26"/>
                </a:lnTo>
                <a:lnTo>
                  <a:pt x="256" y="36"/>
                </a:lnTo>
                <a:lnTo>
                  <a:pt x="260" y="48"/>
                </a:lnTo>
                <a:lnTo>
                  <a:pt x="261" y="60"/>
                </a:lnTo>
                <a:lnTo>
                  <a:pt x="261" y="10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93" name="Freeform 113">
            <a:extLst>
              <a:ext uri="{FF2B5EF4-FFF2-40B4-BE49-F238E27FC236}">
                <a16:creationId xmlns:a16="http://schemas.microsoft.com/office/drawing/2014/main" id="{F28F7895-F6BA-411F-A620-9C46B4B9E1B1}"/>
              </a:ext>
            </a:extLst>
          </p:cNvPr>
          <p:cNvSpPr>
            <a:spLocks/>
          </p:cNvSpPr>
          <p:nvPr/>
        </p:nvSpPr>
        <p:spPr bwMode="auto">
          <a:xfrm>
            <a:off x="3179205" y="2786246"/>
            <a:ext cx="414338" cy="158750"/>
          </a:xfrm>
          <a:custGeom>
            <a:avLst/>
            <a:gdLst>
              <a:gd name="T0" fmla="*/ 0 w 261"/>
              <a:gd name="T1" fmla="*/ 100 h 100"/>
              <a:gd name="T2" fmla="*/ 0 w 261"/>
              <a:gd name="T3" fmla="*/ 60 h 100"/>
              <a:gd name="T4" fmla="*/ 0 w 261"/>
              <a:gd name="T5" fmla="*/ 60 h 100"/>
              <a:gd name="T6" fmla="*/ 1 w 261"/>
              <a:gd name="T7" fmla="*/ 48 h 100"/>
              <a:gd name="T8" fmla="*/ 4 w 261"/>
              <a:gd name="T9" fmla="*/ 36 h 100"/>
              <a:gd name="T10" fmla="*/ 10 w 261"/>
              <a:gd name="T11" fmla="*/ 26 h 100"/>
              <a:gd name="T12" fmla="*/ 18 w 261"/>
              <a:gd name="T13" fmla="*/ 18 h 100"/>
              <a:gd name="T14" fmla="*/ 26 w 261"/>
              <a:gd name="T15" fmla="*/ 10 h 100"/>
              <a:gd name="T16" fmla="*/ 37 w 261"/>
              <a:gd name="T17" fmla="*/ 5 h 100"/>
              <a:gd name="T18" fmla="*/ 48 w 261"/>
              <a:gd name="T19" fmla="*/ 1 h 100"/>
              <a:gd name="T20" fmla="*/ 59 w 261"/>
              <a:gd name="T21" fmla="*/ 0 h 100"/>
              <a:gd name="T22" fmla="*/ 201 w 261"/>
              <a:gd name="T23" fmla="*/ 0 h 100"/>
              <a:gd name="T24" fmla="*/ 201 w 261"/>
              <a:gd name="T25" fmla="*/ 0 h 100"/>
              <a:gd name="T26" fmla="*/ 212 w 261"/>
              <a:gd name="T27" fmla="*/ 1 h 100"/>
              <a:gd name="T28" fmla="*/ 224 w 261"/>
              <a:gd name="T29" fmla="*/ 5 h 100"/>
              <a:gd name="T30" fmla="*/ 234 w 261"/>
              <a:gd name="T31" fmla="*/ 10 h 100"/>
              <a:gd name="T32" fmla="*/ 244 w 261"/>
              <a:gd name="T33" fmla="*/ 18 h 100"/>
              <a:gd name="T34" fmla="*/ 250 w 261"/>
              <a:gd name="T35" fmla="*/ 26 h 100"/>
              <a:gd name="T36" fmla="*/ 256 w 261"/>
              <a:gd name="T37" fmla="*/ 36 h 100"/>
              <a:gd name="T38" fmla="*/ 260 w 261"/>
              <a:gd name="T39" fmla="*/ 48 h 100"/>
              <a:gd name="T40" fmla="*/ 261 w 261"/>
              <a:gd name="T41" fmla="*/ 60 h 100"/>
              <a:gd name="T42" fmla="*/ 261 w 261"/>
              <a:gd name="T43" fmla="*/ 100 h 100"/>
              <a:gd name="T44" fmla="*/ 0 w 261"/>
              <a:gd name="T45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61" h="100">
                <a:moveTo>
                  <a:pt x="0" y="100"/>
                </a:moveTo>
                <a:lnTo>
                  <a:pt x="0" y="60"/>
                </a:lnTo>
                <a:lnTo>
                  <a:pt x="0" y="60"/>
                </a:lnTo>
                <a:lnTo>
                  <a:pt x="1" y="48"/>
                </a:lnTo>
                <a:lnTo>
                  <a:pt x="4" y="36"/>
                </a:lnTo>
                <a:lnTo>
                  <a:pt x="10" y="26"/>
                </a:lnTo>
                <a:lnTo>
                  <a:pt x="18" y="18"/>
                </a:lnTo>
                <a:lnTo>
                  <a:pt x="26" y="10"/>
                </a:lnTo>
                <a:lnTo>
                  <a:pt x="37" y="5"/>
                </a:lnTo>
                <a:lnTo>
                  <a:pt x="48" y="1"/>
                </a:lnTo>
                <a:lnTo>
                  <a:pt x="59" y="0"/>
                </a:lnTo>
                <a:lnTo>
                  <a:pt x="201" y="0"/>
                </a:lnTo>
                <a:lnTo>
                  <a:pt x="201" y="0"/>
                </a:lnTo>
                <a:lnTo>
                  <a:pt x="212" y="1"/>
                </a:lnTo>
                <a:lnTo>
                  <a:pt x="224" y="5"/>
                </a:lnTo>
                <a:lnTo>
                  <a:pt x="234" y="10"/>
                </a:lnTo>
                <a:lnTo>
                  <a:pt x="244" y="18"/>
                </a:lnTo>
                <a:lnTo>
                  <a:pt x="250" y="26"/>
                </a:lnTo>
                <a:lnTo>
                  <a:pt x="256" y="36"/>
                </a:lnTo>
                <a:lnTo>
                  <a:pt x="260" y="48"/>
                </a:lnTo>
                <a:lnTo>
                  <a:pt x="261" y="60"/>
                </a:lnTo>
                <a:lnTo>
                  <a:pt x="261" y="100"/>
                </a:lnTo>
                <a:lnTo>
                  <a:pt x="0" y="100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94" name="Freeform 114">
            <a:extLst>
              <a:ext uri="{FF2B5EF4-FFF2-40B4-BE49-F238E27FC236}">
                <a16:creationId xmlns:a16="http://schemas.microsoft.com/office/drawing/2014/main" id="{D7925A38-8D52-40AD-8FFB-FE42F88F1D34}"/>
              </a:ext>
            </a:extLst>
          </p:cNvPr>
          <p:cNvSpPr>
            <a:spLocks/>
          </p:cNvSpPr>
          <p:nvPr/>
        </p:nvSpPr>
        <p:spPr bwMode="auto">
          <a:xfrm>
            <a:off x="3179205" y="2786246"/>
            <a:ext cx="414338" cy="158750"/>
          </a:xfrm>
          <a:custGeom>
            <a:avLst/>
            <a:gdLst>
              <a:gd name="T0" fmla="*/ 0 w 261"/>
              <a:gd name="T1" fmla="*/ 100 h 100"/>
              <a:gd name="T2" fmla="*/ 0 w 261"/>
              <a:gd name="T3" fmla="*/ 60 h 100"/>
              <a:gd name="T4" fmla="*/ 0 w 261"/>
              <a:gd name="T5" fmla="*/ 60 h 100"/>
              <a:gd name="T6" fmla="*/ 1 w 261"/>
              <a:gd name="T7" fmla="*/ 48 h 100"/>
              <a:gd name="T8" fmla="*/ 4 w 261"/>
              <a:gd name="T9" fmla="*/ 36 h 100"/>
              <a:gd name="T10" fmla="*/ 10 w 261"/>
              <a:gd name="T11" fmla="*/ 26 h 100"/>
              <a:gd name="T12" fmla="*/ 18 w 261"/>
              <a:gd name="T13" fmla="*/ 18 h 100"/>
              <a:gd name="T14" fmla="*/ 26 w 261"/>
              <a:gd name="T15" fmla="*/ 10 h 100"/>
              <a:gd name="T16" fmla="*/ 37 w 261"/>
              <a:gd name="T17" fmla="*/ 5 h 100"/>
              <a:gd name="T18" fmla="*/ 48 w 261"/>
              <a:gd name="T19" fmla="*/ 1 h 100"/>
              <a:gd name="T20" fmla="*/ 59 w 261"/>
              <a:gd name="T21" fmla="*/ 0 h 100"/>
              <a:gd name="T22" fmla="*/ 201 w 261"/>
              <a:gd name="T23" fmla="*/ 0 h 100"/>
              <a:gd name="T24" fmla="*/ 201 w 261"/>
              <a:gd name="T25" fmla="*/ 0 h 100"/>
              <a:gd name="T26" fmla="*/ 212 w 261"/>
              <a:gd name="T27" fmla="*/ 1 h 100"/>
              <a:gd name="T28" fmla="*/ 224 w 261"/>
              <a:gd name="T29" fmla="*/ 5 h 100"/>
              <a:gd name="T30" fmla="*/ 234 w 261"/>
              <a:gd name="T31" fmla="*/ 10 h 100"/>
              <a:gd name="T32" fmla="*/ 244 w 261"/>
              <a:gd name="T33" fmla="*/ 18 h 100"/>
              <a:gd name="T34" fmla="*/ 250 w 261"/>
              <a:gd name="T35" fmla="*/ 26 h 100"/>
              <a:gd name="T36" fmla="*/ 256 w 261"/>
              <a:gd name="T37" fmla="*/ 36 h 100"/>
              <a:gd name="T38" fmla="*/ 260 w 261"/>
              <a:gd name="T39" fmla="*/ 48 h 100"/>
              <a:gd name="T40" fmla="*/ 261 w 261"/>
              <a:gd name="T41" fmla="*/ 60 h 100"/>
              <a:gd name="T42" fmla="*/ 261 w 261"/>
              <a:gd name="T43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61" h="100">
                <a:moveTo>
                  <a:pt x="0" y="100"/>
                </a:moveTo>
                <a:lnTo>
                  <a:pt x="0" y="60"/>
                </a:lnTo>
                <a:lnTo>
                  <a:pt x="0" y="60"/>
                </a:lnTo>
                <a:lnTo>
                  <a:pt x="1" y="48"/>
                </a:lnTo>
                <a:lnTo>
                  <a:pt x="4" y="36"/>
                </a:lnTo>
                <a:lnTo>
                  <a:pt x="10" y="26"/>
                </a:lnTo>
                <a:lnTo>
                  <a:pt x="18" y="18"/>
                </a:lnTo>
                <a:lnTo>
                  <a:pt x="26" y="10"/>
                </a:lnTo>
                <a:lnTo>
                  <a:pt x="37" y="5"/>
                </a:lnTo>
                <a:lnTo>
                  <a:pt x="48" y="1"/>
                </a:lnTo>
                <a:lnTo>
                  <a:pt x="59" y="0"/>
                </a:lnTo>
                <a:lnTo>
                  <a:pt x="201" y="0"/>
                </a:lnTo>
                <a:lnTo>
                  <a:pt x="201" y="0"/>
                </a:lnTo>
                <a:lnTo>
                  <a:pt x="212" y="1"/>
                </a:lnTo>
                <a:lnTo>
                  <a:pt x="224" y="5"/>
                </a:lnTo>
                <a:lnTo>
                  <a:pt x="234" y="10"/>
                </a:lnTo>
                <a:lnTo>
                  <a:pt x="244" y="18"/>
                </a:lnTo>
                <a:lnTo>
                  <a:pt x="250" y="26"/>
                </a:lnTo>
                <a:lnTo>
                  <a:pt x="256" y="36"/>
                </a:lnTo>
                <a:lnTo>
                  <a:pt x="260" y="48"/>
                </a:lnTo>
                <a:lnTo>
                  <a:pt x="261" y="60"/>
                </a:lnTo>
                <a:lnTo>
                  <a:pt x="261" y="10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95" name="Freeform 115">
            <a:extLst>
              <a:ext uri="{FF2B5EF4-FFF2-40B4-BE49-F238E27FC236}">
                <a16:creationId xmlns:a16="http://schemas.microsoft.com/office/drawing/2014/main" id="{712BAF46-E698-41DE-A7AB-B5A77CA83EC8}"/>
              </a:ext>
            </a:extLst>
          </p:cNvPr>
          <p:cNvSpPr>
            <a:spLocks/>
          </p:cNvSpPr>
          <p:nvPr/>
        </p:nvSpPr>
        <p:spPr bwMode="auto">
          <a:xfrm>
            <a:off x="3617355" y="2786246"/>
            <a:ext cx="414338" cy="158750"/>
          </a:xfrm>
          <a:custGeom>
            <a:avLst/>
            <a:gdLst>
              <a:gd name="T0" fmla="*/ 0 w 261"/>
              <a:gd name="T1" fmla="*/ 100 h 100"/>
              <a:gd name="T2" fmla="*/ 0 w 261"/>
              <a:gd name="T3" fmla="*/ 60 h 100"/>
              <a:gd name="T4" fmla="*/ 0 w 261"/>
              <a:gd name="T5" fmla="*/ 60 h 100"/>
              <a:gd name="T6" fmla="*/ 2 w 261"/>
              <a:gd name="T7" fmla="*/ 48 h 100"/>
              <a:gd name="T8" fmla="*/ 5 w 261"/>
              <a:gd name="T9" fmla="*/ 36 h 100"/>
              <a:gd name="T10" fmla="*/ 10 w 261"/>
              <a:gd name="T11" fmla="*/ 26 h 100"/>
              <a:gd name="T12" fmla="*/ 18 w 261"/>
              <a:gd name="T13" fmla="*/ 18 h 100"/>
              <a:gd name="T14" fmla="*/ 27 w 261"/>
              <a:gd name="T15" fmla="*/ 10 h 100"/>
              <a:gd name="T16" fmla="*/ 37 w 261"/>
              <a:gd name="T17" fmla="*/ 5 h 100"/>
              <a:gd name="T18" fmla="*/ 48 w 261"/>
              <a:gd name="T19" fmla="*/ 1 h 100"/>
              <a:gd name="T20" fmla="*/ 61 w 261"/>
              <a:gd name="T21" fmla="*/ 0 h 100"/>
              <a:gd name="T22" fmla="*/ 201 w 261"/>
              <a:gd name="T23" fmla="*/ 0 h 100"/>
              <a:gd name="T24" fmla="*/ 201 w 261"/>
              <a:gd name="T25" fmla="*/ 0 h 100"/>
              <a:gd name="T26" fmla="*/ 214 w 261"/>
              <a:gd name="T27" fmla="*/ 1 h 100"/>
              <a:gd name="T28" fmla="*/ 225 w 261"/>
              <a:gd name="T29" fmla="*/ 5 h 100"/>
              <a:gd name="T30" fmla="*/ 235 w 261"/>
              <a:gd name="T31" fmla="*/ 10 h 100"/>
              <a:gd name="T32" fmla="*/ 244 w 261"/>
              <a:gd name="T33" fmla="*/ 18 h 100"/>
              <a:gd name="T34" fmla="*/ 251 w 261"/>
              <a:gd name="T35" fmla="*/ 26 h 100"/>
              <a:gd name="T36" fmla="*/ 256 w 261"/>
              <a:gd name="T37" fmla="*/ 36 h 100"/>
              <a:gd name="T38" fmla="*/ 260 w 261"/>
              <a:gd name="T39" fmla="*/ 48 h 100"/>
              <a:gd name="T40" fmla="*/ 261 w 261"/>
              <a:gd name="T41" fmla="*/ 60 h 100"/>
              <a:gd name="T42" fmla="*/ 261 w 261"/>
              <a:gd name="T43" fmla="*/ 100 h 100"/>
              <a:gd name="T44" fmla="*/ 0 w 261"/>
              <a:gd name="T45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61" h="100">
                <a:moveTo>
                  <a:pt x="0" y="100"/>
                </a:moveTo>
                <a:lnTo>
                  <a:pt x="0" y="60"/>
                </a:lnTo>
                <a:lnTo>
                  <a:pt x="0" y="60"/>
                </a:lnTo>
                <a:lnTo>
                  <a:pt x="2" y="48"/>
                </a:lnTo>
                <a:lnTo>
                  <a:pt x="5" y="36"/>
                </a:lnTo>
                <a:lnTo>
                  <a:pt x="10" y="26"/>
                </a:lnTo>
                <a:lnTo>
                  <a:pt x="18" y="18"/>
                </a:lnTo>
                <a:lnTo>
                  <a:pt x="27" y="10"/>
                </a:lnTo>
                <a:lnTo>
                  <a:pt x="37" y="5"/>
                </a:lnTo>
                <a:lnTo>
                  <a:pt x="48" y="1"/>
                </a:lnTo>
                <a:lnTo>
                  <a:pt x="61" y="0"/>
                </a:lnTo>
                <a:lnTo>
                  <a:pt x="201" y="0"/>
                </a:lnTo>
                <a:lnTo>
                  <a:pt x="201" y="0"/>
                </a:lnTo>
                <a:lnTo>
                  <a:pt x="214" y="1"/>
                </a:lnTo>
                <a:lnTo>
                  <a:pt x="225" y="5"/>
                </a:lnTo>
                <a:lnTo>
                  <a:pt x="235" y="10"/>
                </a:lnTo>
                <a:lnTo>
                  <a:pt x="244" y="18"/>
                </a:lnTo>
                <a:lnTo>
                  <a:pt x="251" y="26"/>
                </a:lnTo>
                <a:lnTo>
                  <a:pt x="256" y="36"/>
                </a:lnTo>
                <a:lnTo>
                  <a:pt x="260" y="48"/>
                </a:lnTo>
                <a:lnTo>
                  <a:pt x="261" y="60"/>
                </a:lnTo>
                <a:lnTo>
                  <a:pt x="261" y="100"/>
                </a:lnTo>
                <a:lnTo>
                  <a:pt x="0" y="100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96" name="Freeform 116">
            <a:extLst>
              <a:ext uri="{FF2B5EF4-FFF2-40B4-BE49-F238E27FC236}">
                <a16:creationId xmlns:a16="http://schemas.microsoft.com/office/drawing/2014/main" id="{2363A32B-F34F-44D2-941F-D61D4983CCB9}"/>
              </a:ext>
            </a:extLst>
          </p:cNvPr>
          <p:cNvSpPr>
            <a:spLocks/>
          </p:cNvSpPr>
          <p:nvPr/>
        </p:nvSpPr>
        <p:spPr bwMode="auto">
          <a:xfrm>
            <a:off x="3617355" y="2786246"/>
            <a:ext cx="414338" cy="158750"/>
          </a:xfrm>
          <a:custGeom>
            <a:avLst/>
            <a:gdLst>
              <a:gd name="T0" fmla="*/ 0 w 261"/>
              <a:gd name="T1" fmla="*/ 100 h 100"/>
              <a:gd name="T2" fmla="*/ 0 w 261"/>
              <a:gd name="T3" fmla="*/ 60 h 100"/>
              <a:gd name="T4" fmla="*/ 0 w 261"/>
              <a:gd name="T5" fmla="*/ 60 h 100"/>
              <a:gd name="T6" fmla="*/ 2 w 261"/>
              <a:gd name="T7" fmla="*/ 48 h 100"/>
              <a:gd name="T8" fmla="*/ 5 w 261"/>
              <a:gd name="T9" fmla="*/ 36 h 100"/>
              <a:gd name="T10" fmla="*/ 10 w 261"/>
              <a:gd name="T11" fmla="*/ 26 h 100"/>
              <a:gd name="T12" fmla="*/ 18 w 261"/>
              <a:gd name="T13" fmla="*/ 18 h 100"/>
              <a:gd name="T14" fmla="*/ 27 w 261"/>
              <a:gd name="T15" fmla="*/ 10 h 100"/>
              <a:gd name="T16" fmla="*/ 37 w 261"/>
              <a:gd name="T17" fmla="*/ 5 h 100"/>
              <a:gd name="T18" fmla="*/ 48 w 261"/>
              <a:gd name="T19" fmla="*/ 1 h 100"/>
              <a:gd name="T20" fmla="*/ 61 w 261"/>
              <a:gd name="T21" fmla="*/ 0 h 100"/>
              <a:gd name="T22" fmla="*/ 201 w 261"/>
              <a:gd name="T23" fmla="*/ 0 h 100"/>
              <a:gd name="T24" fmla="*/ 201 w 261"/>
              <a:gd name="T25" fmla="*/ 0 h 100"/>
              <a:gd name="T26" fmla="*/ 214 w 261"/>
              <a:gd name="T27" fmla="*/ 1 h 100"/>
              <a:gd name="T28" fmla="*/ 225 w 261"/>
              <a:gd name="T29" fmla="*/ 5 h 100"/>
              <a:gd name="T30" fmla="*/ 235 w 261"/>
              <a:gd name="T31" fmla="*/ 10 h 100"/>
              <a:gd name="T32" fmla="*/ 244 w 261"/>
              <a:gd name="T33" fmla="*/ 18 h 100"/>
              <a:gd name="T34" fmla="*/ 251 w 261"/>
              <a:gd name="T35" fmla="*/ 26 h 100"/>
              <a:gd name="T36" fmla="*/ 256 w 261"/>
              <a:gd name="T37" fmla="*/ 36 h 100"/>
              <a:gd name="T38" fmla="*/ 260 w 261"/>
              <a:gd name="T39" fmla="*/ 48 h 100"/>
              <a:gd name="T40" fmla="*/ 261 w 261"/>
              <a:gd name="T41" fmla="*/ 60 h 100"/>
              <a:gd name="T42" fmla="*/ 261 w 261"/>
              <a:gd name="T43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61" h="100">
                <a:moveTo>
                  <a:pt x="0" y="100"/>
                </a:moveTo>
                <a:lnTo>
                  <a:pt x="0" y="60"/>
                </a:lnTo>
                <a:lnTo>
                  <a:pt x="0" y="60"/>
                </a:lnTo>
                <a:lnTo>
                  <a:pt x="2" y="48"/>
                </a:lnTo>
                <a:lnTo>
                  <a:pt x="5" y="36"/>
                </a:lnTo>
                <a:lnTo>
                  <a:pt x="10" y="26"/>
                </a:lnTo>
                <a:lnTo>
                  <a:pt x="18" y="18"/>
                </a:lnTo>
                <a:lnTo>
                  <a:pt x="27" y="10"/>
                </a:lnTo>
                <a:lnTo>
                  <a:pt x="37" y="5"/>
                </a:lnTo>
                <a:lnTo>
                  <a:pt x="48" y="1"/>
                </a:lnTo>
                <a:lnTo>
                  <a:pt x="61" y="0"/>
                </a:lnTo>
                <a:lnTo>
                  <a:pt x="201" y="0"/>
                </a:lnTo>
                <a:lnTo>
                  <a:pt x="201" y="0"/>
                </a:lnTo>
                <a:lnTo>
                  <a:pt x="214" y="1"/>
                </a:lnTo>
                <a:lnTo>
                  <a:pt x="225" y="5"/>
                </a:lnTo>
                <a:lnTo>
                  <a:pt x="235" y="10"/>
                </a:lnTo>
                <a:lnTo>
                  <a:pt x="244" y="18"/>
                </a:lnTo>
                <a:lnTo>
                  <a:pt x="251" y="26"/>
                </a:lnTo>
                <a:lnTo>
                  <a:pt x="256" y="36"/>
                </a:lnTo>
                <a:lnTo>
                  <a:pt x="260" y="48"/>
                </a:lnTo>
                <a:lnTo>
                  <a:pt x="261" y="60"/>
                </a:lnTo>
                <a:lnTo>
                  <a:pt x="261" y="10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97" name="Freeform 117">
            <a:extLst>
              <a:ext uri="{FF2B5EF4-FFF2-40B4-BE49-F238E27FC236}">
                <a16:creationId xmlns:a16="http://schemas.microsoft.com/office/drawing/2014/main" id="{0499BD4A-CD98-4C33-9F46-956FFD081DD3}"/>
              </a:ext>
            </a:extLst>
          </p:cNvPr>
          <p:cNvSpPr>
            <a:spLocks/>
          </p:cNvSpPr>
          <p:nvPr/>
        </p:nvSpPr>
        <p:spPr bwMode="auto">
          <a:xfrm>
            <a:off x="4058680" y="2786246"/>
            <a:ext cx="414338" cy="158750"/>
          </a:xfrm>
          <a:custGeom>
            <a:avLst/>
            <a:gdLst>
              <a:gd name="T0" fmla="*/ 0 w 261"/>
              <a:gd name="T1" fmla="*/ 100 h 100"/>
              <a:gd name="T2" fmla="*/ 0 w 261"/>
              <a:gd name="T3" fmla="*/ 60 h 100"/>
              <a:gd name="T4" fmla="*/ 0 w 261"/>
              <a:gd name="T5" fmla="*/ 60 h 100"/>
              <a:gd name="T6" fmla="*/ 1 w 261"/>
              <a:gd name="T7" fmla="*/ 48 h 100"/>
              <a:gd name="T8" fmla="*/ 5 w 261"/>
              <a:gd name="T9" fmla="*/ 36 h 100"/>
              <a:gd name="T10" fmla="*/ 10 w 261"/>
              <a:gd name="T11" fmla="*/ 26 h 100"/>
              <a:gd name="T12" fmla="*/ 17 w 261"/>
              <a:gd name="T13" fmla="*/ 18 h 100"/>
              <a:gd name="T14" fmla="*/ 26 w 261"/>
              <a:gd name="T15" fmla="*/ 10 h 100"/>
              <a:gd name="T16" fmla="*/ 36 w 261"/>
              <a:gd name="T17" fmla="*/ 5 h 100"/>
              <a:gd name="T18" fmla="*/ 47 w 261"/>
              <a:gd name="T19" fmla="*/ 1 h 100"/>
              <a:gd name="T20" fmla="*/ 60 w 261"/>
              <a:gd name="T21" fmla="*/ 0 h 100"/>
              <a:gd name="T22" fmla="*/ 200 w 261"/>
              <a:gd name="T23" fmla="*/ 0 h 100"/>
              <a:gd name="T24" fmla="*/ 200 w 261"/>
              <a:gd name="T25" fmla="*/ 0 h 100"/>
              <a:gd name="T26" fmla="*/ 213 w 261"/>
              <a:gd name="T27" fmla="*/ 1 h 100"/>
              <a:gd name="T28" fmla="*/ 224 w 261"/>
              <a:gd name="T29" fmla="*/ 5 h 100"/>
              <a:gd name="T30" fmla="*/ 234 w 261"/>
              <a:gd name="T31" fmla="*/ 10 h 100"/>
              <a:gd name="T32" fmla="*/ 243 w 261"/>
              <a:gd name="T33" fmla="*/ 18 h 100"/>
              <a:gd name="T34" fmla="*/ 251 w 261"/>
              <a:gd name="T35" fmla="*/ 26 h 100"/>
              <a:gd name="T36" fmla="*/ 256 w 261"/>
              <a:gd name="T37" fmla="*/ 36 h 100"/>
              <a:gd name="T38" fmla="*/ 259 w 261"/>
              <a:gd name="T39" fmla="*/ 48 h 100"/>
              <a:gd name="T40" fmla="*/ 261 w 261"/>
              <a:gd name="T41" fmla="*/ 60 h 100"/>
              <a:gd name="T42" fmla="*/ 261 w 261"/>
              <a:gd name="T43" fmla="*/ 100 h 100"/>
              <a:gd name="T44" fmla="*/ 0 w 261"/>
              <a:gd name="T45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61" h="100">
                <a:moveTo>
                  <a:pt x="0" y="100"/>
                </a:moveTo>
                <a:lnTo>
                  <a:pt x="0" y="60"/>
                </a:lnTo>
                <a:lnTo>
                  <a:pt x="0" y="60"/>
                </a:lnTo>
                <a:lnTo>
                  <a:pt x="1" y="48"/>
                </a:lnTo>
                <a:lnTo>
                  <a:pt x="5" y="36"/>
                </a:lnTo>
                <a:lnTo>
                  <a:pt x="10" y="26"/>
                </a:lnTo>
                <a:lnTo>
                  <a:pt x="17" y="18"/>
                </a:lnTo>
                <a:lnTo>
                  <a:pt x="26" y="10"/>
                </a:lnTo>
                <a:lnTo>
                  <a:pt x="36" y="5"/>
                </a:lnTo>
                <a:lnTo>
                  <a:pt x="47" y="1"/>
                </a:lnTo>
                <a:lnTo>
                  <a:pt x="60" y="0"/>
                </a:lnTo>
                <a:lnTo>
                  <a:pt x="200" y="0"/>
                </a:lnTo>
                <a:lnTo>
                  <a:pt x="200" y="0"/>
                </a:lnTo>
                <a:lnTo>
                  <a:pt x="213" y="1"/>
                </a:lnTo>
                <a:lnTo>
                  <a:pt x="224" y="5"/>
                </a:lnTo>
                <a:lnTo>
                  <a:pt x="234" y="10"/>
                </a:lnTo>
                <a:lnTo>
                  <a:pt x="243" y="18"/>
                </a:lnTo>
                <a:lnTo>
                  <a:pt x="251" y="26"/>
                </a:lnTo>
                <a:lnTo>
                  <a:pt x="256" y="36"/>
                </a:lnTo>
                <a:lnTo>
                  <a:pt x="259" y="48"/>
                </a:lnTo>
                <a:lnTo>
                  <a:pt x="261" y="60"/>
                </a:lnTo>
                <a:lnTo>
                  <a:pt x="261" y="100"/>
                </a:lnTo>
                <a:lnTo>
                  <a:pt x="0" y="100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98" name="Freeform 118">
            <a:extLst>
              <a:ext uri="{FF2B5EF4-FFF2-40B4-BE49-F238E27FC236}">
                <a16:creationId xmlns:a16="http://schemas.microsoft.com/office/drawing/2014/main" id="{7B9A1674-5DDA-49EA-AEF8-225A5464F69A}"/>
              </a:ext>
            </a:extLst>
          </p:cNvPr>
          <p:cNvSpPr>
            <a:spLocks/>
          </p:cNvSpPr>
          <p:nvPr/>
        </p:nvSpPr>
        <p:spPr bwMode="auto">
          <a:xfrm>
            <a:off x="4058680" y="2786246"/>
            <a:ext cx="414338" cy="158750"/>
          </a:xfrm>
          <a:custGeom>
            <a:avLst/>
            <a:gdLst>
              <a:gd name="T0" fmla="*/ 0 w 261"/>
              <a:gd name="T1" fmla="*/ 100 h 100"/>
              <a:gd name="T2" fmla="*/ 0 w 261"/>
              <a:gd name="T3" fmla="*/ 60 h 100"/>
              <a:gd name="T4" fmla="*/ 0 w 261"/>
              <a:gd name="T5" fmla="*/ 60 h 100"/>
              <a:gd name="T6" fmla="*/ 1 w 261"/>
              <a:gd name="T7" fmla="*/ 48 h 100"/>
              <a:gd name="T8" fmla="*/ 5 w 261"/>
              <a:gd name="T9" fmla="*/ 36 h 100"/>
              <a:gd name="T10" fmla="*/ 10 w 261"/>
              <a:gd name="T11" fmla="*/ 26 h 100"/>
              <a:gd name="T12" fmla="*/ 17 w 261"/>
              <a:gd name="T13" fmla="*/ 18 h 100"/>
              <a:gd name="T14" fmla="*/ 26 w 261"/>
              <a:gd name="T15" fmla="*/ 10 h 100"/>
              <a:gd name="T16" fmla="*/ 36 w 261"/>
              <a:gd name="T17" fmla="*/ 5 h 100"/>
              <a:gd name="T18" fmla="*/ 47 w 261"/>
              <a:gd name="T19" fmla="*/ 1 h 100"/>
              <a:gd name="T20" fmla="*/ 60 w 261"/>
              <a:gd name="T21" fmla="*/ 0 h 100"/>
              <a:gd name="T22" fmla="*/ 200 w 261"/>
              <a:gd name="T23" fmla="*/ 0 h 100"/>
              <a:gd name="T24" fmla="*/ 200 w 261"/>
              <a:gd name="T25" fmla="*/ 0 h 100"/>
              <a:gd name="T26" fmla="*/ 213 w 261"/>
              <a:gd name="T27" fmla="*/ 1 h 100"/>
              <a:gd name="T28" fmla="*/ 224 w 261"/>
              <a:gd name="T29" fmla="*/ 5 h 100"/>
              <a:gd name="T30" fmla="*/ 234 w 261"/>
              <a:gd name="T31" fmla="*/ 10 h 100"/>
              <a:gd name="T32" fmla="*/ 243 w 261"/>
              <a:gd name="T33" fmla="*/ 18 h 100"/>
              <a:gd name="T34" fmla="*/ 251 w 261"/>
              <a:gd name="T35" fmla="*/ 26 h 100"/>
              <a:gd name="T36" fmla="*/ 256 w 261"/>
              <a:gd name="T37" fmla="*/ 36 h 100"/>
              <a:gd name="T38" fmla="*/ 259 w 261"/>
              <a:gd name="T39" fmla="*/ 48 h 100"/>
              <a:gd name="T40" fmla="*/ 261 w 261"/>
              <a:gd name="T41" fmla="*/ 60 h 100"/>
              <a:gd name="T42" fmla="*/ 261 w 261"/>
              <a:gd name="T43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61" h="100">
                <a:moveTo>
                  <a:pt x="0" y="100"/>
                </a:moveTo>
                <a:lnTo>
                  <a:pt x="0" y="60"/>
                </a:lnTo>
                <a:lnTo>
                  <a:pt x="0" y="60"/>
                </a:lnTo>
                <a:lnTo>
                  <a:pt x="1" y="48"/>
                </a:lnTo>
                <a:lnTo>
                  <a:pt x="5" y="36"/>
                </a:lnTo>
                <a:lnTo>
                  <a:pt x="10" y="26"/>
                </a:lnTo>
                <a:lnTo>
                  <a:pt x="17" y="18"/>
                </a:lnTo>
                <a:lnTo>
                  <a:pt x="26" y="10"/>
                </a:lnTo>
                <a:lnTo>
                  <a:pt x="36" y="5"/>
                </a:lnTo>
                <a:lnTo>
                  <a:pt x="47" y="1"/>
                </a:lnTo>
                <a:lnTo>
                  <a:pt x="60" y="0"/>
                </a:lnTo>
                <a:lnTo>
                  <a:pt x="200" y="0"/>
                </a:lnTo>
                <a:lnTo>
                  <a:pt x="200" y="0"/>
                </a:lnTo>
                <a:lnTo>
                  <a:pt x="213" y="1"/>
                </a:lnTo>
                <a:lnTo>
                  <a:pt x="224" y="5"/>
                </a:lnTo>
                <a:lnTo>
                  <a:pt x="234" y="10"/>
                </a:lnTo>
                <a:lnTo>
                  <a:pt x="243" y="18"/>
                </a:lnTo>
                <a:lnTo>
                  <a:pt x="251" y="26"/>
                </a:lnTo>
                <a:lnTo>
                  <a:pt x="256" y="36"/>
                </a:lnTo>
                <a:lnTo>
                  <a:pt x="259" y="48"/>
                </a:lnTo>
                <a:lnTo>
                  <a:pt x="261" y="60"/>
                </a:lnTo>
                <a:lnTo>
                  <a:pt x="261" y="10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499" name="Freeform 119">
            <a:extLst>
              <a:ext uri="{FF2B5EF4-FFF2-40B4-BE49-F238E27FC236}">
                <a16:creationId xmlns:a16="http://schemas.microsoft.com/office/drawing/2014/main" id="{65D7E3BE-8B19-40F1-945D-32AE6648F0CC}"/>
              </a:ext>
            </a:extLst>
          </p:cNvPr>
          <p:cNvSpPr>
            <a:spLocks/>
          </p:cNvSpPr>
          <p:nvPr/>
        </p:nvSpPr>
        <p:spPr bwMode="auto">
          <a:xfrm>
            <a:off x="4498418" y="2786246"/>
            <a:ext cx="414338" cy="158750"/>
          </a:xfrm>
          <a:custGeom>
            <a:avLst/>
            <a:gdLst>
              <a:gd name="T0" fmla="*/ 0 w 261"/>
              <a:gd name="T1" fmla="*/ 100 h 100"/>
              <a:gd name="T2" fmla="*/ 0 w 261"/>
              <a:gd name="T3" fmla="*/ 60 h 100"/>
              <a:gd name="T4" fmla="*/ 0 w 261"/>
              <a:gd name="T5" fmla="*/ 60 h 100"/>
              <a:gd name="T6" fmla="*/ 1 w 261"/>
              <a:gd name="T7" fmla="*/ 48 h 100"/>
              <a:gd name="T8" fmla="*/ 4 w 261"/>
              <a:gd name="T9" fmla="*/ 36 h 100"/>
              <a:gd name="T10" fmla="*/ 10 w 261"/>
              <a:gd name="T11" fmla="*/ 26 h 100"/>
              <a:gd name="T12" fmla="*/ 18 w 261"/>
              <a:gd name="T13" fmla="*/ 18 h 100"/>
              <a:gd name="T14" fmla="*/ 26 w 261"/>
              <a:gd name="T15" fmla="*/ 10 h 100"/>
              <a:gd name="T16" fmla="*/ 36 w 261"/>
              <a:gd name="T17" fmla="*/ 5 h 100"/>
              <a:gd name="T18" fmla="*/ 48 w 261"/>
              <a:gd name="T19" fmla="*/ 1 h 100"/>
              <a:gd name="T20" fmla="*/ 59 w 261"/>
              <a:gd name="T21" fmla="*/ 0 h 100"/>
              <a:gd name="T22" fmla="*/ 201 w 261"/>
              <a:gd name="T23" fmla="*/ 0 h 100"/>
              <a:gd name="T24" fmla="*/ 201 w 261"/>
              <a:gd name="T25" fmla="*/ 0 h 100"/>
              <a:gd name="T26" fmla="*/ 212 w 261"/>
              <a:gd name="T27" fmla="*/ 1 h 100"/>
              <a:gd name="T28" fmla="*/ 223 w 261"/>
              <a:gd name="T29" fmla="*/ 5 h 100"/>
              <a:gd name="T30" fmla="*/ 235 w 261"/>
              <a:gd name="T31" fmla="*/ 10 h 100"/>
              <a:gd name="T32" fmla="*/ 244 w 261"/>
              <a:gd name="T33" fmla="*/ 18 h 100"/>
              <a:gd name="T34" fmla="*/ 250 w 261"/>
              <a:gd name="T35" fmla="*/ 26 h 100"/>
              <a:gd name="T36" fmla="*/ 256 w 261"/>
              <a:gd name="T37" fmla="*/ 36 h 100"/>
              <a:gd name="T38" fmla="*/ 260 w 261"/>
              <a:gd name="T39" fmla="*/ 48 h 100"/>
              <a:gd name="T40" fmla="*/ 261 w 261"/>
              <a:gd name="T41" fmla="*/ 60 h 100"/>
              <a:gd name="T42" fmla="*/ 261 w 261"/>
              <a:gd name="T43" fmla="*/ 100 h 100"/>
              <a:gd name="T44" fmla="*/ 0 w 261"/>
              <a:gd name="T45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61" h="100">
                <a:moveTo>
                  <a:pt x="0" y="100"/>
                </a:moveTo>
                <a:lnTo>
                  <a:pt x="0" y="60"/>
                </a:lnTo>
                <a:lnTo>
                  <a:pt x="0" y="60"/>
                </a:lnTo>
                <a:lnTo>
                  <a:pt x="1" y="48"/>
                </a:lnTo>
                <a:lnTo>
                  <a:pt x="4" y="36"/>
                </a:lnTo>
                <a:lnTo>
                  <a:pt x="10" y="26"/>
                </a:lnTo>
                <a:lnTo>
                  <a:pt x="18" y="18"/>
                </a:lnTo>
                <a:lnTo>
                  <a:pt x="26" y="10"/>
                </a:lnTo>
                <a:lnTo>
                  <a:pt x="36" y="5"/>
                </a:lnTo>
                <a:lnTo>
                  <a:pt x="48" y="1"/>
                </a:lnTo>
                <a:lnTo>
                  <a:pt x="59" y="0"/>
                </a:lnTo>
                <a:lnTo>
                  <a:pt x="201" y="0"/>
                </a:lnTo>
                <a:lnTo>
                  <a:pt x="201" y="0"/>
                </a:lnTo>
                <a:lnTo>
                  <a:pt x="212" y="1"/>
                </a:lnTo>
                <a:lnTo>
                  <a:pt x="223" y="5"/>
                </a:lnTo>
                <a:lnTo>
                  <a:pt x="235" y="10"/>
                </a:lnTo>
                <a:lnTo>
                  <a:pt x="244" y="18"/>
                </a:lnTo>
                <a:lnTo>
                  <a:pt x="250" y="26"/>
                </a:lnTo>
                <a:lnTo>
                  <a:pt x="256" y="36"/>
                </a:lnTo>
                <a:lnTo>
                  <a:pt x="260" y="48"/>
                </a:lnTo>
                <a:lnTo>
                  <a:pt x="261" y="60"/>
                </a:lnTo>
                <a:lnTo>
                  <a:pt x="261" y="100"/>
                </a:lnTo>
                <a:lnTo>
                  <a:pt x="0" y="100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00" name="Freeform 120">
            <a:extLst>
              <a:ext uri="{FF2B5EF4-FFF2-40B4-BE49-F238E27FC236}">
                <a16:creationId xmlns:a16="http://schemas.microsoft.com/office/drawing/2014/main" id="{B7D5800C-416A-400A-81C2-EE83DB91D327}"/>
              </a:ext>
            </a:extLst>
          </p:cNvPr>
          <p:cNvSpPr>
            <a:spLocks/>
          </p:cNvSpPr>
          <p:nvPr/>
        </p:nvSpPr>
        <p:spPr bwMode="auto">
          <a:xfrm>
            <a:off x="4498418" y="2786246"/>
            <a:ext cx="414338" cy="158750"/>
          </a:xfrm>
          <a:custGeom>
            <a:avLst/>
            <a:gdLst>
              <a:gd name="T0" fmla="*/ 0 w 261"/>
              <a:gd name="T1" fmla="*/ 100 h 100"/>
              <a:gd name="T2" fmla="*/ 0 w 261"/>
              <a:gd name="T3" fmla="*/ 60 h 100"/>
              <a:gd name="T4" fmla="*/ 0 w 261"/>
              <a:gd name="T5" fmla="*/ 60 h 100"/>
              <a:gd name="T6" fmla="*/ 1 w 261"/>
              <a:gd name="T7" fmla="*/ 48 h 100"/>
              <a:gd name="T8" fmla="*/ 4 w 261"/>
              <a:gd name="T9" fmla="*/ 36 h 100"/>
              <a:gd name="T10" fmla="*/ 10 w 261"/>
              <a:gd name="T11" fmla="*/ 26 h 100"/>
              <a:gd name="T12" fmla="*/ 18 w 261"/>
              <a:gd name="T13" fmla="*/ 18 h 100"/>
              <a:gd name="T14" fmla="*/ 26 w 261"/>
              <a:gd name="T15" fmla="*/ 10 h 100"/>
              <a:gd name="T16" fmla="*/ 36 w 261"/>
              <a:gd name="T17" fmla="*/ 5 h 100"/>
              <a:gd name="T18" fmla="*/ 48 w 261"/>
              <a:gd name="T19" fmla="*/ 1 h 100"/>
              <a:gd name="T20" fmla="*/ 59 w 261"/>
              <a:gd name="T21" fmla="*/ 0 h 100"/>
              <a:gd name="T22" fmla="*/ 201 w 261"/>
              <a:gd name="T23" fmla="*/ 0 h 100"/>
              <a:gd name="T24" fmla="*/ 201 w 261"/>
              <a:gd name="T25" fmla="*/ 0 h 100"/>
              <a:gd name="T26" fmla="*/ 212 w 261"/>
              <a:gd name="T27" fmla="*/ 1 h 100"/>
              <a:gd name="T28" fmla="*/ 223 w 261"/>
              <a:gd name="T29" fmla="*/ 5 h 100"/>
              <a:gd name="T30" fmla="*/ 235 w 261"/>
              <a:gd name="T31" fmla="*/ 10 h 100"/>
              <a:gd name="T32" fmla="*/ 244 w 261"/>
              <a:gd name="T33" fmla="*/ 18 h 100"/>
              <a:gd name="T34" fmla="*/ 250 w 261"/>
              <a:gd name="T35" fmla="*/ 26 h 100"/>
              <a:gd name="T36" fmla="*/ 256 w 261"/>
              <a:gd name="T37" fmla="*/ 36 h 100"/>
              <a:gd name="T38" fmla="*/ 260 w 261"/>
              <a:gd name="T39" fmla="*/ 48 h 100"/>
              <a:gd name="T40" fmla="*/ 261 w 261"/>
              <a:gd name="T41" fmla="*/ 60 h 100"/>
              <a:gd name="T42" fmla="*/ 261 w 261"/>
              <a:gd name="T43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61" h="100">
                <a:moveTo>
                  <a:pt x="0" y="100"/>
                </a:moveTo>
                <a:lnTo>
                  <a:pt x="0" y="60"/>
                </a:lnTo>
                <a:lnTo>
                  <a:pt x="0" y="60"/>
                </a:lnTo>
                <a:lnTo>
                  <a:pt x="1" y="48"/>
                </a:lnTo>
                <a:lnTo>
                  <a:pt x="4" y="36"/>
                </a:lnTo>
                <a:lnTo>
                  <a:pt x="10" y="26"/>
                </a:lnTo>
                <a:lnTo>
                  <a:pt x="18" y="18"/>
                </a:lnTo>
                <a:lnTo>
                  <a:pt x="26" y="10"/>
                </a:lnTo>
                <a:lnTo>
                  <a:pt x="36" y="5"/>
                </a:lnTo>
                <a:lnTo>
                  <a:pt x="48" y="1"/>
                </a:lnTo>
                <a:lnTo>
                  <a:pt x="59" y="0"/>
                </a:lnTo>
                <a:lnTo>
                  <a:pt x="201" y="0"/>
                </a:lnTo>
                <a:lnTo>
                  <a:pt x="201" y="0"/>
                </a:lnTo>
                <a:lnTo>
                  <a:pt x="212" y="1"/>
                </a:lnTo>
                <a:lnTo>
                  <a:pt x="223" y="5"/>
                </a:lnTo>
                <a:lnTo>
                  <a:pt x="235" y="10"/>
                </a:lnTo>
                <a:lnTo>
                  <a:pt x="244" y="18"/>
                </a:lnTo>
                <a:lnTo>
                  <a:pt x="250" y="26"/>
                </a:lnTo>
                <a:lnTo>
                  <a:pt x="256" y="36"/>
                </a:lnTo>
                <a:lnTo>
                  <a:pt x="260" y="48"/>
                </a:lnTo>
                <a:lnTo>
                  <a:pt x="261" y="60"/>
                </a:lnTo>
                <a:lnTo>
                  <a:pt x="261" y="10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01" name="Freeform 121">
            <a:extLst>
              <a:ext uri="{FF2B5EF4-FFF2-40B4-BE49-F238E27FC236}">
                <a16:creationId xmlns:a16="http://schemas.microsoft.com/office/drawing/2014/main" id="{79BB5AB1-4B10-4292-8314-3A0443407FA5}"/>
              </a:ext>
            </a:extLst>
          </p:cNvPr>
          <p:cNvSpPr>
            <a:spLocks/>
          </p:cNvSpPr>
          <p:nvPr/>
        </p:nvSpPr>
        <p:spPr bwMode="auto">
          <a:xfrm>
            <a:off x="4936568" y="2786246"/>
            <a:ext cx="414338" cy="158750"/>
          </a:xfrm>
          <a:custGeom>
            <a:avLst/>
            <a:gdLst>
              <a:gd name="T0" fmla="*/ 0 w 261"/>
              <a:gd name="T1" fmla="*/ 100 h 100"/>
              <a:gd name="T2" fmla="*/ 0 w 261"/>
              <a:gd name="T3" fmla="*/ 60 h 100"/>
              <a:gd name="T4" fmla="*/ 0 w 261"/>
              <a:gd name="T5" fmla="*/ 60 h 100"/>
              <a:gd name="T6" fmla="*/ 1 w 261"/>
              <a:gd name="T7" fmla="*/ 48 h 100"/>
              <a:gd name="T8" fmla="*/ 5 w 261"/>
              <a:gd name="T9" fmla="*/ 36 h 100"/>
              <a:gd name="T10" fmla="*/ 11 w 261"/>
              <a:gd name="T11" fmla="*/ 26 h 100"/>
              <a:gd name="T12" fmla="*/ 18 w 261"/>
              <a:gd name="T13" fmla="*/ 18 h 100"/>
              <a:gd name="T14" fmla="*/ 27 w 261"/>
              <a:gd name="T15" fmla="*/ 10 h 100"/>
              <a:gd name="T16" fmla="*/ 38 w 261"/>
              <a:gd name="T17" fmla="*/ 5 h 100"/>
              <a:gd name="T18" fmla="*/ 49 w 261"/>
              <a:gd name="T19" fmla="*/ 1 h 100"/>
              <a:gd name="T20" fmla="*/ 60 w 261"/>
              <a:gd name="T21" fmla="*/ 0 h 100"/>
              <a:gd name="T22" fmla="*/ 202 w 261"/>
              <a:gd name="T23" fmla="*/ 0 h 100"/>
              <a:gd name="T24" fmla="*/ 202 w 261"/>
              <a:gd name="T25" fmla="*/ 0 h 100"/>
              <a:gd name="T26" fmla="*/ 214 w 261"/>
              <a:gd name="T27" fmla="*/ 1 h 100"/>
              <a:gd name="T28" fmla="*/ 225 w 261"/>
              <a:gd name="T29" fmla="*/ 5 h 100"/>
              <a:gd name="T30" fmla="*/ 235 w 261"/>
              <a:gd name="T31" fmla="*/ 10 h 100"/>
              <a:gd name="T32" fmla="*/ 244 w 261"/>
              <a:gd name="T33" fmla="*/ 18 h 100"/>
              <a:gd name="T34" fmla="*/ 251 w 261"/>
              <a:gd name="T35" fmla="*/ 26 h 100"/>
              <a:gd name="T36" fmla="*/ 257 w 261"/>
              <a:gd name="T37" fmla="*/ 36 h 100"/>
              <a:gd name="T38" fmla="*/ 260 w 261"/>
              <a:gd name="T39" fmla="*/ 48 h 100"/>
              <a:gd name="T40" fmla="*/ 261 w 261"/>
              <a:gd name="T41" fmla="*/ 60 h 100"/>
              <a:gd name="T42" fmla="*/ 261 w 261"/>
              <a:gd name="T43" fmla="*/ 100 h 100"/>
              <a:gd name="T44" fmla="*/ 0 w 261"/>
              <a:gd name="T45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61" h="100">
                <a:moveTo>
                  <a:pt x="0" y="100"/>
                </a:moveTo>
                <a:lnTo>
                  <a:pt x="0" y="60"/>
                </a:lnTo>
                <a:lnTo>
                  <a:pt x="0" y="60"/>
                </a:lnTo>
                <a:lnTo>
                  <a:pt x="1" y="48"/>
                </a:lnTo>
                <a:lnTo>
                  <a:pt x="5" y="36"/>
                </a:lnTo>
                <a:lnTo>
                  <a:pt x="11" y="26"/>
                </a:lnTo>
                <a:lnTo>
                  <a:pt x="18" y="18"/>
                </a:lnTo>
                <a:lnTo>
                  <a:pt x="27" y="10"/>
                </a:lnTo>
                <a:lnTo>
                  <a:pt x="38" y="5"/>
                </a:lnTo>
                <a:lnTo>
                  <a:pt x="49" y="1"/>
                </a:lnTo>
                <a:lnTo>
                  <a:pt x="60" y="0"/>
                </a:lnTo>
                <a:lnTo>
                  <a:pt x="202" y="0"/>
                </a:lnTo>
                <a:lnTo>
                  <a:pt x="202" y="0"/>
                </a:lnTo>
                <a:lnTo>
                  <a:pt x="214" y="1"/>
                </a:lnTo>
                <a:lnTo>
                  <a:pt x="225" y="5"/>
                </a:lnTo>
                <a:lnTo>
                  <a:pt x="235" y="10"/>
                </a:lnTo>
                <a:lnTo>
                  <a:pt x="244" y="18"/>
                </a:lnTo>
                <a:lnTo>
                  <a:pt x="251" y="26"/>
                </a:lnTo>
                <a:lnTo>
                  <a:pt x="257" y="36"/>
                </a:lnTo>
                <a:lnTo>
                  <a:pt x="260" y="48"/>
                </a:lnTo>
                <a:lnTo>
                  <a:pt x="261" y="60"/>
                </a:lnTo>
                <a:lnTo>
                  <a:pt x="261" y="100"/>
                </a:lnTo>
                <a:lnTo>
                  <a:pt x="0" y="100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02" name="Freeform 122">
            <a:extLst>
              <a:ext uri="{FF2B5EF4-FFF2-40B4-BE49-F238E27FC236}">
                <a16:creationId xmlns:a16="http://schemas.microsoft.com/office/drawing/2014/main" id="{663DA7A1-B9AF-4BE0-9DDC-0301B58FB9F0}"/>
              </a:ext>
            </a:extLst>
          </p:cNvPr>
          <p:cNvSpPr>
            <a:spLocks/>
          </p:cNvSpPr>
          <p:nvPr/>
        </p:nvSpPr>
        <p:spPr bwMode="auto">
          <a:xfrm>
            <a:off x="4936568" y="2786246"/>
            <a:ext cx="414338" cy="158750"/>
          </a:xfrm>
          <a:custGeom>
            <a:avLst/>
            <a:gdLst>
              <a:gd name="T0" fmla="*/ 0 w 261"/>
              <a:gd name="T1" fmla="*/ 100 h 100"/>
              <a:gd name="T2" fmla="*/ 0 w 261"/>
              <a:gd name="T3" fmla="*/ 60 h 100"/>
              <a:gd name="T4" fmla="*/ 0 w 261"/>
              <a:gd name="T5" fmla="*/ 60 h 100"/>
              <a:gd name="T6" fmla="*/ 1 w 261"/>
              <a:gd name="T7" fmla="*/ 48 h 100"/>
              <a:gd name="T8" fmla="*/ 5 w 261"/>
              <a:gd name="T9" fmla="*/ 36 h 100"/>
              <a:gd name="T10" fmla="*/ 11 w 261"/>
              <a:gd name="T11" fmla="*/ 26 h 100"/>
              <a:gd name="T12" fmla="*/ 18 w 261"/>
              <a:gd name="T13" fmla="*/ 18 h 100"/>
              <a:gd name="T14" fmla="*/ 27 w 261"/>
              <a:gd name="T15" fmla="*/ 10 h 100"/>
              <a:gd name="T16" fmla="*/ 38 w 261"/>
              <a:gd name="T17" fmla="*/ 5 h 100"/>
              <a:gd name="T18" fmla="*/ 49 w 261"/>
              <a:gd name="T19" fmla="*/ 1 h 100"/>
              <a:gd name="T20" fmla="*/ 60 w 261"/>
              <a:gd name="T21" fmla="*/ 0 h 100"/>
              <a:gd name="T22" fmla="*/ 202 w 261"/>
              <a:gd name="T23" fmla="*/ 0 h 100"/>
              <a:gd name="T24" fmla="*/ 202 w 261"/>
              <a:gd name="T25" fmla="*/ 0 h 100"/>
              <a:gd name="T26" fmla="*/ 214 w 261"/>
              <a:gd name="T27" fmla="*/ 1 h 100"/>
              <a:gd name="T28" fmla="*/ 225 w 261"/>
              <a:gd name="T29" fmla="*/ 5 h 100"/>
              <a:gd name="T30" fmla="*/ 235 w 261"/>
              <a:gd name="T31" fmla="*/ 10 h 100"/>
              <a:gd name="T32" fmla="*/ 244 w 261"/>
              <a:gd name="T33" fmla="*/ 18 h 100"/>
              <a:gd name="T34" fmla="*/ 251 w 261"/>
              <a:gd name="T35" fmla="*/ 26 h 100"/>
              <a:gd name="T36" fmla="*/ 257 w 261"/>
              <a:gd name="T37" fmla="*/ 36 h 100"/>
              <a:gd name="T38" fmla="*/ 260 w 261"/>
              <a:gd name="T39" fmla="*/ 48 h 100"/>
              <a:gd name="T40" fmla="*/ 261 w 261"/>
              <a:gd name="T41" fmla="*/ 60 h 100"/>
              <a:gd name="T42" fmla="*/ 261 w 261"/>
              <a:gd name="T43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61" h="100">
                <a:moveTo>
                  <a:pt x="0" y="100"/>
                </a:moveTo>
                <a:lnTo>
                  <a:pt x="0" y="60"/>
                </a:lnTo>
                <a:lnTo>
                  <a:pt x="0" y="60"/>
                </a:lnTo>
                <a:lnTo>
                  <a:pt x="1" y="48"/>
                </a:lnTo>
                <a:lnTo>
                  <a:pt x="5" y="36"/>
                </a:lnTo>
                <a:lnTo>
                  <a:pt x="11" y="26"/>
                </a:lnTo>
                <a:lnTo>
                  <a:pt x="18" y="18"/>
                </a:lnTo>
                <a:lnTo>
                  <a:pt x="27" y="10"/>
                </a:lnTo>
                <a:lnTo>
                  <a:pt x="38" y="5"/>
                </a:lnTo>
                <a:lnTo>
                  <a:pt x="49" y="1"/>
                </a:lnTo>
                <a:lnTo>
                  <a:pt x="60" y="0"/>
                </a:lnTo>
                <a:lnTo>
                  <a:pt x="202" y="0"/>
                </a:lnTo>
                <a:lnTo>
                  <a:pt x="202" y="0"/>
                </a:lnTo>
                <a:lnTo>
                  <a:pt x="214" y="1"/>
                </a:lnTo>
                <a:lnTo>
                  <a:pt x="225" y="5"/>
                </a:lnTo>
                <a:lnTo>
                  <a:pt x="235" y="10"/>
                </a:lnTo>
                <a:lnTo>
                  <a:pt x="244" y="18"/>
                </a:lnTo>
                <a:lnTo>
                  <a:pt x="251" y="26"/>
                </a:lnTo>
                <a:lnTo>
                  <a:pt x="257" y="36"/>
                </a:lnTo>
                <a:lnTo>
                  <a:pt x="260" y="48"/>
                </a:lnTo>
                <a:lnTo>
                  <a:pt x="261" y="60"/>
                </a:lnTo>
                <a:lnTo>
                  <a:pt x="261" y="10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03" name="Freeform 123">
            <a:extLst>
              <a:ext uri="{FF2B5EF4-FFF2-40B4-BE49-F238E27FC236}">
                <a16:creationId xmlns:a16="http://schemas.microsoft.com/office/drawing/2014/main" id="{3A09C954-3CD8-427D-8C98-1CD88DE8972A}"/>
              </a:ext>
            </a:extLst>
          </p:cNvPr>
          <p:cNvSpPr>
            <a:spLocks/>
          </p:cNvSpPr>
          <p:nvPr/>
        </p:nvSpPr>
        <p:spPr bwMode="auto">
          <a:xfrm>
            <a:off x="5377893" y="2786246"/>
            <a:ext cx="414338" cy="158750"/>
          </a:xfrm>
          <a:custGeom>
            <a:avLst/>
            <a:gdLst>
              <a:gd name="T0" fmla="*/ 0 w 261"/>
              <a:gd name="T1" fmla="*/ 100 h 100"/>
              <a:gd name="T2" fmla="*/ 0 w 261"/>
              <a:gd name="T3" fmla="*/ 60 h 100"/>
              <a:gd name="T4" fmla="*/ 0 w 261"/>
              <a:gd name="T5" fmla="*/ 60 h 100"/>
              <a:gd name="T6" fmla="*/ 1 w 261"/>
              <a:gd name="T7" fmla="*/ 48 h 100"/>
              <a:gd name="T8" fmla="*/ 5 w 261"/>
              <a:gd name="T9" fmla="*/ 36 h 100"/>
              <a:gd name="T10" fmla="*/ 10 w 261"/>
              <a:gd name="T11" fmla="*/ 26 h 100"/>
              <a:gd name="T12" fmla="*/ 17 w 261"/>
              <a:gd name="T13" fmla="*/ 18 h 100"/>
              <a:gd name="T14" fmla="*/ 26 w 261"/>
              <a:gd name="T15" fmla="*/ 10 h 100"/>
              <a:gd name="T16" fmla="*/ 36 w 261"/>
              <a:gd name="T17" fmla="*/ 5 h 100"/>
              <a:gd name="T18" fmla="*/ 47 w 261"/>
              <a:gd name="T19" fmla="*/ 1 h 100"/>
              <a:gd name="T20" fmla="*/ 60 w 261"/>
              <a:gd name="T21" fmla="*/ 0 h 100"/>
              <a:gd name="T22" fmla="*/ 200 w 261"/>
              <a:gd name="T23" fmla="*/ 0 h 100"/>
              <a:gd name="T24" fmla="*/ 200 w 261"/>
              <a:gd name="T25" fmla="*/ 0 h 100"/>
              <a:gd name="T26" fmla="*/ 213 w 261"/>
              <a:gd name="T27" fmla="*/ 1 h 100"/>
              <a:gd name="T28" fmla="*/ 224 w 261"/>
              <a:gd name="T29" fmla="*/ 5 h 100"/>
              <a:gd name="T30" fmla="*/ 234 w 261"/>
              <a:gd name="T31" fmla="*/ 10 h 100"/>
              <a:gd name="T32" fmla="*/ 243 w 261"/>
              <a:gd name="T33" fmla="*/ 18 h 100"/>
              <a:gd name="T34" fmla="*/ 251 w 261"/>
              <a:gd name="T35" fmla="*/ 26 h 100"/>
              <a:gd name="T36" fmla="*/ 256 w 261"/>
              <a:gd name="T37" fmla="*/ 36 h 100"/>
              <a:gd name="T38" fmla="*/ 259 w 261"/>
              <a:gd name="T39" fmla="*/ 48 h 100"/>
              <a:gd name="T40" fmla="*/ 261 w 261"/>
              <a:gd name="T41" fmla="*/ 60 h 100"/>
              <a:gd name="T42" fmla="*/ 261 w 261"/>
              <a:gd name="T43" fmla="*/ 100 h 100"/>
              <a:gd name="T44" fmla="*/ 0 w 261"/>
              <a:gd name="T45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61" h="100">
                <a:moveTo>
                  <a:pt x="0" y="100"/>
                </a:moveTo>
                <a:lnTo>
                  <a:pt x="0" y="60"/>
                </a:lnTo>
                <a:lnTo>
                  <a:pt x="0" y="60"/>
                </a:lnTo>
                <a:lnTo>
                  <a:pt x="1" y="48"/>
                </a:lnTo>
                <a:lnTo>
                  <a:pt x="5" y="36"/>
                </a:lnTo>
                <a:lnTo>
                  <a:pt x="10" y="26"/>
                </a:lnTo>
                <a:lnTo>
                  <a:pt x="17" y="18"/>
                </a:lnTo>
                <a:lnTo>
                  <a:pt x="26" y="10"/>
                </a:lnTo>
                <a:lnTo>
                  <a:pt x="36" y="5"/>
                </a:lnTo>
                <a:lnTo>
                  <a:pt x="47" y="1"/>
                </a:lnTo>
                <a:lnTo>
                  <a:pt x="60" y="0"/>
                </a:lnTo>
                <a:lnTo>
                  <a:pt x="200" y="0"/>
                </a:lnTo>
                <a:lnTo>
                  <a:pt x="200" y="0"/>
                </a:lnTo>
                <a:lnTo>
                  <a:pt x="213" y="1"/>
                </a:lnTo>
                <a:lnTo>
                  <a:pt x="224" y="5"/>
                </a:lnTo>
                <a:lnTo>
                  <a:pt x="234" y="10"/>
                </a:lnTo>
                <a:lnTo>
                  <a:pt x="243" y="18"/>
                </a:lnTo>
                <a:lnTo>
                  <a:pt x="251" y="26"/>
                </a:lnTo>
                <a:lnTo>
                  <a:pt x="256" y="36"/>
                </a:lnTo>
                <a:lnTo>
                  <a:pt x="259" y="48"/>
                </a:lnTo>
                <a:lnTo>
                  <a:pt x="261" y="60"/>
                </a:lnTo>
                <a:lnTo>
                  <a:pt x="261" y="100"/>
                </a:lnTo>
                <a:lnTo>
                  <a:pt x="0" y="100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04" name="Freeform 124">
            <a:extLst>
              <a:ext uri="{FF2B5EF4-FFF2-40B4-BE49-F238E27FC236}">
                <a16:creationId xmlns:a16="http://schemas.microsoft.com/office/drawing/2014/main" id="{41744E05-CD42-46C8-99AE-8A9C621BC155}"/>
              </a:ext>
            </a:extLst>
          </p:cNvPr>
          <p:cNvSpPr>
            <a:spLocks/>
          </p:cNvSpPr>
          <p:nvPr/>
        </p:nvSpPr>
        <p:spPr bwMode="auto">
          <a:xfrm>
            <a:off x="5377893" y="2786246"/>
            <a:ext cx="414338" cy="158750"/>
          </a:xfrm>
          <a:custGeom>
            <a:avLst/>
            <a:gdLst>
              <a:gd name="T0" fmla="*/ 0 w 261"/>
              <a:gd name="T1" fmla="*/ 100 h 100"/>
              <a:gd name="T2" fmla="*/ 0 w 261"/>
              <a:gd name="T3" fmla="*/ 60 h 100"/>
              <a:gd name="T4" fmla="*/ 0 w 261"/>
              <a:gd name="T5" fmla="*/ 60 h 100"/>
              <a:gd name="T6" fmla="*/ 1 w 261"/>
              <a:gd name="T7" fmla="*/ 48 h 100"/>
              <a:gd name="T8" fmla="*/ 5 w 261"/>
              <a:gd name="T9" fmla="*/ 36 h 100"/>
              <a:gd name="T10" fmla="*/ 10 w 261"/>
              <a:gd name="T11" fmla="*/ 26 h 100"/>
              <a:gd name="T12" fmla="*/ 17 w 261"/>
              <a:gd name="T13" fmla="*/ 18 h 100"/>
              <a:gd name="T14" fmla="*/ 26 w 261"/>
              <a:gd name="T15" fmla="*/ 10 h 100"/>
              <a:gd name="T16" fmla="*/ 36 w 261"/>
              <a:gd name="T17" fmla="*/ 5 h 100"/>
              <a:gd name="T18" fmla="*/ 47 w 261"/>
              <a:gd name="T19" fmla="*/ 1 h 100"/>
              <a:gd name="T20" fmla="*/ 60 w 261"/>
              <a:gd name="T21" fmla="*/ 0 h 100"/>
              <a:gd name="T22" fmla="*/ 200 w 261"/>
              <a:gd name="T23" fmla="*/ 0 h 100"/>
              <a:gd name="T24" fmla="*/ 200 w 261"/>
              <a:gd name="T25" fmla="*/ 0 h 100"/>
              <a:gd name="T26" fmla="*/ 213 w 261"/>
              <a:gd name="T27" fmla="*/ 1 h 100"/>
              <a:gd name="T28" fmla="*/ 224 w 261"/>
              <a:gd name="T29" fmla="*/ 5 h 100"/>
              <a:gd name="T30" fmla="*/ 234 w 261"/>
              <a:gd name="T31" fmla="*/ 10 h 100"/>
              <a:gd name="T32" fmla="*/ 243 w 261"/>
              <a:gd name="T33" fmla="*/ 18 h 100"/>
              <a:gd name="T34" fmla="*/ 251 w 261"/>
              <a:gd name="T35" fmla="*/ 26 h 100"/>
              <a:gd name="T36" fmla="*/ 256 w 261"/>
              <a:gd name="T37" fmla="*/ 36 h 100"/>
              <a:gd name="T38" fmla="*/ 259 w 261"/>
              <a:gd name="T39" fmla="*/ 48 h 100"/>
              <a:gd name="T40" fmla="*/ 261 w 261"/>
              <a:gd name="T41" fmla="*/ 60 h 100"/>
              <a:gd name="T42" fmla="*/ 261 w 261"/>
              <a:gd name="T43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61" h="100">
                <a:moveTo>
                  <a:pt x="0" y="100"/>
                </a:moveTo>
                <a:lnTo>
                  <a:pt x="0" y="60"/>
                </a:lnTo>
                <a:lnTo>
                  <a:pt x="0" y="60"/>
                </a:lnTo>
                <a:lnTo>
                  <a:pt x="1" y="48"/>
                </a:lnTo>
                <a:lnTo>
                  <a:pt x="5" y="36"/>
                </a:lnTo>
                <a:lnTo>
                  <a:pt x="10" y="26"/>
                </a:lnTo>
                <a:lnTo>
                  <a:pt x="17" y="18"/>
                </a:lnTo>
                <a:lnTo>
                  <a:pt x="26" y="10"/>
                </a:lnTo>
                <a:lnTo>
                  <a:pt x="36" y="5"/>
                </a:lnTo>
                <a:lnTo>
                  <a:pt x="47" y="1"/>
                </a:lnTo>
                <a:lnTo>
                  <a:pt x="60" y="0"/>
                </a:lnTo>
                <a:lnTo>
                  <a:pt x="200" y="0"/>
                </a:lnTo>
                <a:lnTo>
                  <a:pt x="200" y="0"/>
                </a:lnTo>
                <a:lnTo>
                  <a:pt x="213" y="1"/>
                </a:lnTo>
                <a:lnTo>
                  <a:pt x="224" y="5"/>
                </a:lnTo>
                <a:lnTo>
                  <a:pt x="234" y="10"/>
                </a:lnTo>
                <a:lnTo>
                  <a:pt x="243" y="18"/>
                </a:lnTo>
                <a:lnTo>
                  <a:pt x="251" y="26"/>
                </a:lnTo>
                <a:lnTo>
                  <a:pt x="256" y="36"/>
                </a:lnTo>
                <a:lnTo>
                  <a:pt x="259" y="48"/>
                </a:lnTo>
                <a:lnTo>
                  <a:pt x="261" y="60"/>
                </a:lnTo>
                <a:lnTo>
                  <a:pt x="261" y="10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05" name="Freeform 125">
            <a:extLst>
              <a:ext uri="{FF2B5EF4-FFF2-40B4-BE49-F238E27FC236}">
                <a16:creationId xmlns:a16="http://schemas.microsoft.com/office/drawing/2014/main" id="{88B9EAA9-06C5-4020-A9BC-ABC88D089030}"/>
              </a:ext>
            </a:extLst>
          </p:cNvPr>
          <p:cNvSpPr>
            <a:spLocks/>
          </p:cNvSpPr>
          <p:nvPr/>
        </p:nvSpPr>
        <p:spPr bwMode="auto">
          <a:xfrm>
            <a:off x="5817630" y="2786246"/>
            <a:ext cx="414338" cy="158750"/>
          </a:xfrm>
          <a:custGeom>
            <a:avLst/>
            <a:gdLst>
              <a:gd name="T0" fmla="*/ 0 w 261"/>
              <a:gd name="T1" fmla="*/ 100 h 100"/>
              <a:gd name="T2" fmla="*/ 0 w 261"/>
              <a:gd name="T3" fmla="*/ 60 h 100"/>
              <a:gd name="T4" fmla="*/ 0 w 261"/>
              <a:gd name="T5" fmla="*/ 60 h 100"/>
              <a:gd name="T6" fmla="*/ 1 w 261"/>
              <a:gd name="T7" fmla="*/ 48 h 100"/>
              <a:gd name="T8" fmla="*/ 5 w 261"/>
              <a:gd name="T9" fmla="*/ 36 h 100"/>
              <a:gd name="T10" fmla="*/ 10 w 261"/>
              <a:gd name="T11" fmla="*/ 26 h 100"/>
              <a:gd name="T12" fmla="*/ 17 w 261"/>
              <a:gd name="T13" fmla="*/ 18 h 100"/>
              <a:gd name="T14" fmla="*/ 26 w 261"/>
              <a:gd name="T15" fmla="*/ 10 h 100"/>
              <a:gd name="T16" fmla="*/ 36 w 261"/>
              <a:gd name="T17" fmla="*/ 5 h 100"/>
              <a:gd name="T18" fmla="*/ 48 w 261"/>
              <a:gd name="T19" fmla="*/ 1 h 100"/>
              <a:gd name="T20" fmla="*/ 60 w 261"/>
              <a:gd name="T21" fmla="*/ 0 h 100"/>
              <a:gd name="T22" fmla="*/ 201 w 261"/>
              <a:gd name="T23" fmla="*/ 0 h 100"/>
              <a:gd name="T24" fmla="*/ 201 w 261"/>
              <a:gd name="T25" fmla="*/ 0 h 100"/>
              <a:gd name="T26" fmla="*/ 213 w 261"/>
              <a:gd name="T27" fmla="*/ 1 h 100"/>
              <a:gd name="T28" fmla="*/ 225 w 261"/>
              <a:gd name="T29" fmla="*/ 5 h 100"/>
              <a:gd name="T30" fmla="*/ 235 w 261"/>
              <a:gd name="T31" fmla="*/ 10 h 100"/>
              <a:gd name="T32" fmla="*/ 243 w 261"/>
              <a:gd name="T33" fmla="*/ 18 h 100"/>
              <a:gd name="T34" fmla="*/ 251 w 261"/>
              <a:gd name="T35" fmla="*/ 26 h 100"/>
              <a:gd name="T36" fmla="*/ 256 w 261"/>
              <a:gd name="T37" fmla="*/ 36 h 100"/>
              <a:gd name="T38" fmla="*/ 260 w 261"/>
              <a:gd name="T39" fmla="*/ 48 h 100"/>
              <a:gd name="T40" fmla="*/ 261 w 261"/>
              <a:gd name="T41" fmla="*/ 60 h 100"/>
              <a:gd name="T42" fmla="*/ 261 w 261"/>
              <a:gd name="T43" fmla="*/ 100 h 100"/>
              <a:gd name="T44" fmla="*/ 0 w 261"/>
              <a:gd name="T45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61" h="100">
                <a:moveTo>
                  <a:pt x="0" y="100"/>
                </a:moveTo>
                <a:lnTo>
                  <a:pt x="0" y="60"/>
                </a:lnTo>
                <a:lnTo>
                  <a:pt x="0" y="60"/>
                </a:lnTo>
                <a:lnTo>
                  <a:pt x="1" y="48"/>
                </a:lnTo>
                <a:lnTo>
                  <a:pt x="5" y="36"/>
                </a:lnTo>
                <a:lnTo>
                  <a:pt x="10" y="26"/>
                </a:lnTo>
                <a:lnTo>
                  <a:pt x="17" y="18"/>
                </a:lnTo>
                <a:lnTo>
                  <a:pt x="26" y="10"/>
                </a:lnTo>
                <a:lnTo>
                  <a:pt x="36" y="5"/>
                </a:lnTo>
                <a:lnTo>
                  <a:pt x="48" y="1"/>
                </a:lnTo>
                <a:lnTo>
                  <a:pt x="60" y="0"/>
                </a:lnTo>
                <a:lnTo>
                  <a:pt x="201" y="0"/>
                </a:lnTo>
                <a:lnTo>
                  <a:pt x="201" y="0"/>
                </a:lnTo>
                <a:lnTo>
                  <a:pt x="213" y="1"/>
                </a:lnTo>
                <a:lnTo>
                  <a:pt x="225" y="5"/>
                </a:lnTo>
                <a:lnTo>
                  <a:pt x="235" y="10"/>
                </a:lnTo>
                <a:lnTo>
                  <a:pt x="243" y="18"/>
                </a:lnTo>
                <a:lnTo>
                  <a:pt x="251" y="26"/>
                </a:lnTo>
                <a:lnTo>
                  <a:pt x="256" y="36"/>
                </a:lnTo>
                <a:lnTo>
                  <a:pt x="260" y="48"/>
                </a:lnTo>
                <a:lnTo>
                  <a:pt x="261" y="60"/>
                </a:lnTo>
                <a:lnTo>
                  <a:pt x="261" y="100"/>
                </a:lnTo>
                <a:lnTo>
                  <a:pt x="0" y="100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06" name="Freeform 126">
            <a:extLst>
              <a:ext uri="{FF2B5EF4-FFF2-40B4-BE49-F238E27FC236}">
                <a16:creationId xmlns:a16="http://schemas.microsoft.com/office/drawing/2014/main" id="{D0D7ACB3-45AE-4798-B18F-BF1A58751B3C}"/>
              </a:ext>
            </a:extLst>
          </p:cNvPr>
          <p:cNvSpPr>
            <a:spLocks/>
          </p:cNvSpPr>
          <p:nvPr/>
        </p:nvSpPr>
        <p:spPr bwMode="auto">
          <a:xfrm>
            <a:off x="5817630" y="2786246"/>
            <a:ext cx="414338" cy="158750"/>
          </a:xfrm>
          <a:custGeom>
            <a:avLst/>
            <a:gdLst>
              <a:gd name="T0" fmla="*/ 0 w 261"/>
              <a:gd name="T1" fmla="*/ 100 h 100"/>
              <a:gd name="T2" fmla="*/ 0 w 261"/>
              <a:gd name="T3" fmla="*/ 60 h 100"/>
              <a:gd name="T4" fmla="*/ 0 w 261"/>
              <a:gd name="T5" fmla="*/ 60 h 100"/>
              <a:gd name="T6" fmla="*/ 1 w 261"/>
              <a:gd name="T7" fmla="*/ 48 h 100"/>
              <a:gd name="T8" fmla="*/ 5 w 261"/>
              <a:gd name="T9" fmla="*/ 36 h 100"/>
              <a:gd name="T10" fmla="*/ 10 w 261"/>
              <a:gd name="T11" fmla="*/ 26 h 100"/>
              <a:gd name="T12" fmla="*/ 17 w 261"/>
              <a:gd name="T13" fmla="*/ 18 h 100"/>
              <a:gd name="T14" fmla="*/ 26 w 261"/>
              <a:gd name="T15" fmla="*/ 10 h 100"/>
              <a:gd name="T16" fmla="*/ 36 w 261"/>
              <a:gd name="T17" fmla="*/ 5 h 100"/>
              <a:gd name="T18" fmla="*/ 48 w 261"/>
              <a:gd name="T19" fmla="*/ 1 h 100"/>
              <a:gd name="T20" fmla="*/ 60 w 261"/>
              <a:gd name="T21" fmla="*/ 0 h 100"/>
              <a:gd name="T22" fmla="*/ 201 w 261"/>
              <a:gd name="T23" fmla="*/ 0 h 100"/>
              <a:gd name="T24" fmla="*/ 201 w 261"/>
              <a:gd name="T25" fmla="*/ 0 h 100"/>
              <a:gd name="T26" fmla="*/ 213 w 261"/>
              <a:gd name="T27" fmla="*/ 1 h 100"/>
              <a:gd name="T28" fmla="*/ 225 w 261"/>
              <a:gd name="T29" fmla="*/ 5 h 100"/>
              <a:gd name="T30" fmla="*/ 235 w 261"/>
              <a:gd name="T31" fmla="*/ 10 h 100"/>
              <a:gd name="T32" fmla="*/ 243 w 261"/>
              <a:gd name="T33" fmla="*/ 18 h 100"/>
              <a:gd name="T34" fmla="*/ 251 w 261"/>
              <a:gd name="T35" fmla="*/ 26 h 100"/>
              <a:gd name="T36" fmla="*/ 256 w 261"/>
              <a:gd name="T37" fmla="*/ 36 h 100"/>
              <a:gd name="T38" fmla="*/ 260 w 261"/>
              <a:gd name="T39" fmla="*/ 48 h 100"/>
              <a:gd name="T40" fmla="*/ 261 w 261"/>
              <a:gd name="T41" fmla="*/ 60 h 100"/>
              <a:gd name="T42" fmla="*/ 261 w 261"/>
              <a:gd name="T43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61" h="100">
                <a:moveTo>
                  <a:pt x="0" y="100"/>
                </a:moveTo>
                <a:lnTo>
                  <a:pt x="0" y="60"/>
                </a:lnTo>
                <a:lnTo>
                  <a:pt x="0" y="60"/>
                </a:lnTo>
                <a:lnTo>
                  <a:pt x="1" y="48"/>
                </a:lnTo>
                <a:lnTo>
                  <a:pt x="5" y="36"/>
                </a:lnTo>
                <a:lnTo>
                  <a:pt x="10" y="26"/>
                </a:lnTo>
                <a:lnTo>
                  <a:pt x="17" y="18"/>
                </a:lnTo>
                <a:lnTo>
                  <a:pt x="26" y="10"/>
                </a:lnTo>
                <a:lnTo>
                  <a:pt x="36" y="5"/>
                </a:lnTo>
                <a:lnTo>
                  <a:pt x="48" y="1"/>
                </a:lnTo>
                <a:lnTo>
                  <a:pt x="60" y="0"/>
                </a:lnTo>
                <a:lnTo>
                  <a:pt x="201" y="0"/>
                </a:lnTo>
                <a:lnTo>
                  <a:pt x="201" y="0"/>
                </a:lnTo>
                <a:lnTo>
                  <a:pt x="213" y="1"/>
                </a:lnTo>
                <a:lnTo>
                  <a:pt x="225" y="5"/>
                </a:lnTo>
                <a:lnTo>
                  <a:pt x="235" y="10"/>
                </a:lnTo>
                <a:lnTo>
                  <a:pt x="243" y="18"/>
                </a:lnTo>
                <a:lnTo>
                  <a:pt x="251" y="26"/>
                </a:lnTo>
                <a:lnTo>
                  <a:pt x="256" y="36"/>
                </a:lnTo>
                <a:lnTo>
                  <a:pt x="260" y="48"/>
                </a:lnTo>
                <a:lnTo>
                  <a:pt x="261" y="60"/>
                </a:lnTo>
                <a:lnTo>
                  <a:pt x="261" y="10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07" name="Freeform 127">
            <a:extLst>
              <a:ext uri="{FF2B5EF4-FFF2-40B4-BE49-F238E27FC236}">
                <a16:creationId xmlns:a16="http://schemas.microsoft.com/office/drawing/2014/main" id="{20B61CAE-0B6F-484A-84E8-48807A8860B4}"/>
              </a:ext>
            </a:extLst>
          </p:cNvPr>
          <p:cNvSpPr>
            <a:spLocks/>
          </p:cNvSpPr>
          <p:nvPr/>
        </p:nvSpPr>
        <p:spPr bwMode="auto">
          <a:xfrm>
            <a:off x="6255780" y="1759133"/>
            <a:ext cx="414338" cy="160338"/>
          </a:xfrm>
          <a:custGeom>
            <a:avLst/>
            <a:gdLst>
              <a:gd name="T0" fmla="*/ 0 w 261"/>
              <a:gd name="T1" fmla="*/ 101 h 101"/>
              <a:gd name="T2" fmla="*/ 0 w 261"/>
              <a:gd name="T3" fmla="*/ 61 h 101"/>
              <a:gd name="T4" fmla="*/ 0 w 261"/>
              <a:gd name="T5" fmla="*/ 61 h 101"/>
              <a:gd name="T6" fmla="*/ 1 w 261"/>
              <a:gd name="T7" fmla="*/ 49 h 101"/>
              <a:gd name="T8" fmla="*/ 5 w 261"/>
              <a:gd name="T9" fmla="*/ 38 h 101"/>
              <a:gd name="T10" fmla="*/ 11 w 261"/>
              <a:gd name="T11" fmla="*/ 27 h 101"/>
              <a:gd name="T12" fmla="*/ 18 w 261"/>
              <a:gd name="T13" fmla="*/ 18 h 101"/>
              <a:gd name="T14" fmla="*/ 28 w 261"/>
              <a:gd name="T15" fmla="*/ 12 h 101"/>
              <a:gd name="T16" fmla="*/ 38 w 261"/>
              <a:gd name="T17" fmla="*/ 5 h 101"/>
              <a:gd name="T18" fmla="*/ 49 w 261"/>
              <a:gd name="T19" fmla="*/ 2 h 101"/>
              <a:gd name="T20" fmla="*/ 60 w 261"/>
              <a:gd name="T21" fmla="*/ 0 h 101"/>
              <a:gd name="T22" fmla="*/ 202 w 261"/>
              <a:gd name="T23" fmla="*/ 0 h 101"/>
              <a:gd name="T24" fmla="*/ 202 w 261"/>
              <a:gd name="T25" fmla="*/ 0 h 101"/>
              <a:gd name="T26" fmla="*/ 213 w 261"/>
              <a:gd name="T27" fmla="*/ 2 h 101"/>
              <a:gd name="T28" fmla="*/ 225 w 261"/>
              <a:gd name="T29" fmla="*/ 5 h 101"/>
              <a:gd name="T30" fmla="*/ 235 w 261"/>
              <a:gd name="T31" fmla="*/ 12 h 101"/>
              <a:gd name="T32" fmla="*/ 244 w 261"/>
              <a:gd name="T33" fmla="*/ 18 h 101"/>
              <a:gd name="T34" fmla="*/ 251 w 261"/>
              <a:gd name="T35" fmla="*/ 27 h 101"/>
              <a:gd name="T36" fmla="*/ 257 w 261"/>
              <a:gd name="T37" fmla="*/ 38 h 101"/>
              <a:gd name="T38" fmla="*/ 260 w 261"/>
              <a:gd name="T39" fmla="*/ 49 h 101"/>
              <a:gd name="T40" fmla="*/ 261 w 261"/>
              <a:gd name="T41" fmla="*/ 61 h 101"/>
              <a:gd name="T42" fmla="*/ 261 w 261"/>
              <a:gd name="T43" fmla="*/ 101 h 101"/>
              <a:gd name="T44" fmla="*/ 0 w 261"/>
              <a:gd name="T45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61" h="101">
                <a:moveTo>
                  <a:pt x="0" y="101"/>
                </a:move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5" y="38"/>
                </a:lnTo>
                <a:lnTo>
                  <a:pt x="11" y="27"/>
                </a:lnTo>
                <a:lnTo>
                  <a:pt x="18" y="18"/>
                </a:lnTo>
                <a:lnTo>
                  <a:pt x="28" y="12"/>
                </a:lnTo>
                <a:lnTo>
                  <a:pt x="38" y="5"/>
                </a:lnTo>
                <a:lnTo>
                  <a:pt x="49" y="2"/>
                </a:lnTo>
                <a:lnTo>
                  <a:pt x="60" y="0"/>
                </a:lnTo>
                <a:lnTo>
                  <a:pt x="202" y="0"/>
                </a:lnTo>
                <a:lnTo>
                  <a:pt x="202" y="0"/>
                </a:lnTo>
                <a:lnTo>
                  <a:pt x="213" y="2"/>
                </a:lnTo>
                <a:lnTo>
                  <a:pt x="225" y="5"/>
                </a:lnTo>
                <a:lnTo>
                  <a:pt x="235" y="12"/>
                </a:lnTo>
                <a:lnTo>
                  <a:pt x="244" y="18"/>
                </a:lnTo>
                <a:lnTo>
                  <a:pt x="251" y="27"/>
                </a:lnTo>
                <a:lnTo>
                  <a:pt x="257" y="38"/>
                </a:lnTo>
                <a:lnTo>
                  <a:pt x="260" y="49"/>
                </a:lnTo>
                <a:lnTo>
                  <a:pt x="261" y="61"/>
                </a:lnTo>
                <a:lnTo>
                  <a:pt x="261" y="101"/>
                </a:lnTo>
                <a:lnTo>
                  <a:pt x="0" y="101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08" name="Freeform 128">
            <a:extLst>
              <a:ext uri="{FF2B5EF4-FFF2-40B4-BE49-F238E27FC236}">
                <a16:creationId xmlns:a16="http://schemas.microsoft.com/office/drawing/2014/main" id="{C092AC5D-5781-4429-A295-4F20ECEDDCA9}"/>
              </a:ext>
            </a:extLst>
          </p:cNvPr>
          <p:cNvSpPr>
            <a:spLocks/>
          </p:cNvSpPr>
          <p:nvPr/>
        </p:nvSpPr>
        <p:spPr bwMode="auto">
          <a:xfrm>
            <a:off x="6255780" y="1759133"/>
            <a:ext cx="414338" cy="160338"/>
          </a:xfrm>
          <a:custGeom>
            <a:avLst/>
            <a:gdLst>
              <a:gd name="T0" fmla="*/ 0 w 261"/>
              <a:gd name="T1" fmla="*/ 101 h 101"/>
              <a:gd name="T2" fmla="*/ 0 w 261"/>
              <a:gd name="T3" fmla="*/ 61 h 101"/>
              <a:gd name="T4" fmla="*/ 0 w 261"/>
              <a:gd name="T5" fmla="*/ 61 h 101"/>
              <a:gd name="T6" fmla="*/ 1 w 261"/>
              <a:gd name="T7" fmla="*/ 49 h 101"/>
              <a:gd name="T8" fmla="*/ 5 w 261"/>
              <a:gd name="T9" fmla="*/ 38 h 101"/>
              <a:gd name="T10" fmla="*/ 11 w 261"/>
              <a:gd name="T11" fmla="*/ 27 h 101"/>
              <a:gd name="T12" fmla="*/ 18 w 261"/>
              <a:gd name="T13" fmla="*/ 18 h 101"/>
              <a:gd name="T14" fmla="*/ 28 w 261"/>
              <a:gd name="T15" fmla="*/ 12 h 101"/>
              <a:gd name="T16" fmla="*/ 38 w 261"/>
              <a:gd name="T17" fmla="*/ 5 h 101"/>
              <a:gd name="T18" fmla="*/ 49 w 261"/>
              <a:gd name="T19" fmla="*/ 2 h 101"/>
              <a:gd name="T20" fmla="*/ 60 w 261"/>
              <a:gd name="T21" fmla="*/ 0 h 101"/>
              <a:gd name="T22" fmla="*/ 202 w 261"/>
              <a:gd name="T23" fmla="*/ 0 h 101"/>
              <a:gd name="T24" fmla="*/ 202 w 261"/>
              <a:gd name="T25" fmla="*/ 0 h 101"/>
              <a:gd name="T26" fmla="*/ 213 w 261"/>
              <a:gd name="T27" fmla="*/ 2 h 101"/>
              <a:gd name="T28" fmla="*/ 225 w 261"/>
              <a:gd name="T29" fmla="*/ 5 h 101"/>
              <a:gd name="T30" fmla="*/ 235 w 261"/>
              <a:gd name="T31" fmla="*/ 12 h 101"/>
              <a:gd name="T32" fmla="*/ 244 w 261"/>
              <a:gd name="T33" fmla="*/ 18 h 101"/>
              <a:gd name="T34" fmla="*/ 251 w 261"/>
              <a:gd name="T35" fmla="*/ 27 h 101"/>
              <a:gd name="T36" fmla="*/ 257 w 261"/>
              <a:gd name="T37" fmla="*/ 38 h 101"/>
              <a:gd name="T38" fmla="*/ 260 w 261"/>
              <a:gd name="T39" fmla="*/ 49 h 101"/>
              <a:gd name="T40" fmla="*/ 261 w 261"/>
              <a:gd name="T41" fmla="*/ 61 h 101"/>
              <a:gd name="T42" fmla="*/ 261 w 261"/>
              <a:gd name="T43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61" h="101">
                <a:moveTo>
                  <a:pt x="0" y="101"/>
                </a:move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5" y="38"/>
                </a:lnTo>
                <a:lnTo>
                  <a:pt x="11" y="27"/>
                </a:lnTo>
                <a:lnTo>
                  <a:pt x="18" y="18"/>
                </a:lnTo>
                <a:lnTo>
                  <a:pt x="28" y="12"/>
                </a:lnTo>
                <a:lnTo>
                  <a:pt x="38" y="5"/>
                </a:lnTo>
                <a:lnTo>
                  <a:pt x="49" y="2"/>
                </a:lnTo>
                <a:lnTo>
                  <a:pt x="60" y="0"/>
                </a:lnTo>
                <a:lnTo>
                  <a:pt x="202" y="0"/>
                </a:lnTo>
                <a:lnTo>
                  <a:pt x="202" y="0"/>
                </a:lnTo>
                <a:lnTo>
                  <a:pt x="213" y="2"/>
                </a:lnTo>
                <a:lnTo>
                  <a:pt x="225" y="5"/>
                </a:lnTo>
                <a:lnTo>
                  <a:pt x="235" y="12"/>
                </a:lnTo>
                <a:lnTo>
                  <a:pt x="244" y="18"/>
                </a:lnTo>
                <a:lnTo>
                  <a:pt x="251" y="27"/>
                </a:lnTo>
                <a:lnTo>
                  <a:pt x="257" y="38"/>
                </a:lnTo>
                <a:lnTo>
                  <a:pt x="260" y="49"/>
                </a:lnTo>
                <a:lnTo>
                  <a:pt x="261" y="61"/>
                </a:lnTo>
                <a:lnTo>
                  <a:pt x="261" y="10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09" name="Freeform 129">
            <a:extLst>
              <a:ext uri="{FF2B5EF4-FFF2-40B4-BE49-F238E27FC236}">
                <a16:creationId xmlns:a16="http://schemas.microsoft.com/office/drawing/2014/main" id="{45B1436E-93E7-4D39-9E3C-E3F092506361}"/>
              </a:ext>
            </a:extLst>
          </p:cNvPr>
          <p:cNvSpPr>
            <a:spLocks/>
          </p:cNvSpPr>
          <p:nvPr/>
        </p:nvSpPr>
        <p:spPr bwMode="auto">
          <a:xfrm>
            <a:off x="6695518" y="1759133"/>
            <a:ext cx="414338" cy="160338"/>
          </a:xfrm>
          <a:custGeom>
            <a:avLst/>
            <a:gdLst>
              <a:gd name="T0" fmla="*/ 0 w 261"/>
              <a:gd name="T1" fmla="*/ 101 h 101"/>
              <a:gd name="T2" fmla="*/ 0 w 261"/>
              <a:gd name="T3" fmla="*/ 61 h 101"/>
              <a:gd name="T4" fmla="*/ 0 w 261"/>
              <a:gd name="T5" fmla="*/ 61 h 101"/>
              <a:gd name="T6" fmla="*/ 2 w 261"/>
              <a:gd name="T7" fmla="*/ 49 h 101"/>
              <a:gd name="T8" fmla="*/ 5 w 261"/>
              <a:gd name="T9" fmla="*/ 38 h 101"/>
              <a:gd name="T10" fmla="*/ 10 w 261"/>
              <a:gd name="T11" fmla="*/ 27 h 101"/>
              <a:gd name="T12" fmla="*/ 18 w 261"/>
              <a:gd name="T13" fmla="*/ 18 h 101"/>
              <a:gd name="T14" fmla="*/ 27 w 261"/>
              <a:gd name="T15" fmla="*/ 12 h 101"/>
              <a:gd name="T16" fmla="*/ 37 w 261"/>
              <a:gd name="T17" fmla="*/ 5 h 101"/>
              <a:gd name="T18" fmla="*/ 48 w 261"/>
              <a:gd name="T19" fmla="*/ 2 h 101"/>
              <a:gd name="T20" fmla="*/ 61 w 261"/>
              <a:gd name="T21" fmla="*/ 0 h 101"/>
              <a:gd name="T22" fmla="*/ 201 w 261"/>
              <a:gd name="T23" fmla="*/ 0 h 101"/>
              <a:gd name="T24" fmla="*/ 201 w 261"/>
              <a:gd name="T25" fmla="*/ 0 h 101"/>
              <a:gd name="T26" fmla="*/ 214 w 261"/>
              <a:gd name="T27" fmla="*/ 2 h 101"/>
              <a:gd name="T28" fmla="*/ 225 w 261"/>
              <a:gd name="T29" fmla="*/ 5 h 101"/>
              <a:gd name="T30" fmla="*/ 235 w 261"/>
              <a:gd name="T31" fmla="*/ 12 h 101"/>
              <a:gd name="T32" fmla="*/ 244 w 261"/>
              <a:gd name="T33" fmla="*/ 18 h 101"/>
              <a:gd name="T34" fmla="*/ 251 w 261"/>
              <a:gd name="T35" fmla="*/ 27 h 101"/>
              <a:gd name="T36" fmla="*/ 256 w 261"/>
              <a:gd name="T37" fmla="*/ 38 h 101"/>
              <a:gd name="T38" fmla="*/ 260 w 261"/>
              <a:gd name="T39" fmla="*/ 49 h 101"/>
              <a:gd name="T40" fmla="*/ 261 w 261"/>
              <a:gd name="T41" fmla="*/ 61 h 101"/>
              <a:gd name="T42" fmla="*/ 261 w 261"/>
              <a:gd name="T43" fmla="*/ 101 h 101"/>
              <a:gd name="T44" fmla="*/ 0 w 261"/>
              <a:gd name="T45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61" h="101">
                <a:moveTo>
                  <a:pt x="0" y="101"/>
                </a:moveTo>
                <a:lnTo>
                  <a:pt x="0" y="61"/>
                </a:lnTo>
                <a:lnTo>
                  <a:pt x="0" y="61"/>
                </a:lnTo>
                <a:lnTo>
                  <a:pt x="2" y="49"/>
                </a:lnTo>
                <a:lnTo>
                  <a:pt x="5" y="38"/>
                </a:lnTo>
                <a:lnTo>
                  <a:pt x="10" y="27"/>
                </a:lnTo>
                <a:lnTo>
                  <a:pt x="18" y="18"/>
                </a:lnTo>
                <a:lnTo>
                  <a:pt x="27" y="12"/>
                </a:lnTo>
                <a:lnTo>
                  <a:pt x="37" y="5"/>
                </a:lnTo>
                <a:lnTo>
                  <a:pt x="48" y="2"/>
                </a:lnTo>
                <a:lnTo>
                  <a:pt x="61" y="0"/>
                </a:lnTo>
                <a:lnTo>
                  <a:pt x="201" y="0"/>
                </a:lnTo>
                <a:lnTo>
                  <a:pt x="201" y="0"/>
                </a:lnTo>
                <a:lnTo>
                  <a:pt x="214" y="2"/>
                </a:lnTo>
                <a:lnTo>
                  <a:pt x="225" y="5"/>
                </a:lnTo>
                <a:lnTo>
                  <a:pt x="235" y="12"/>
                </a:lnTo>
                <a:lnTo>
                  <a:pt x="244" y="18"/>
                </a:lnTo>
                <a:lnTo>
                  <a:pt x="251" y="27"/>
                </a:lnTo>
                <a:lnTo>
                  <a:pt x="256" y="38"/>
                </a:lnTo>
                <a:lnTo>
                  <a:pt x="260" y="49"/>
                </a:lnTo>
                <a:lnTo>
                  <a:pt x="261" y="61"/>
                </a:lnTo>
                <a:lnTo>
                  <a:pt x="261" y="101"/>
                </a:lnTo>
                <a:lnTo>
                  <a:pt x="0" y="101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10" name="Freeform 130">
            <a:extLst>
              <a:ext uri="{FF2B5EF4-FFF2-40B4-BE49-F238E27FC236}">
                <a16:creationId xmlns:a16="http://schemas.microsoft.com/office/drawing/2014/main" id="{E1AE8B02-C5D6-42E9-9545-8A2C8F7355A1}"/>
              </a:ext>
            </a:extLst>
          </p:cNvPr>
          <p:cNvSpPr>
            <a:spLocks/>
          </p:cNvSpPr>
          <p:nvPr/>
        </p:nvSpPr>
        <p:spPr bwMode="auto">
          <a:xfrm>
            <a:off x="6695518" y="1759133"/>
            <a:ext cx="414338" cy="160338"/>
          </a:xfrm>
          <a:custGeom>
            <a:avLst/>
            <a:gdLst>
              <a:gd name="T0" fmla="*/ 0 w 261"/>
              <a:gd name="T1" fmla="*/ 101 h 101"/>
              <a:gd name="T2" fmla="*/ 0 w 261"/>
              <a:gd name="T3" fmla="*/ 61 h 101"/>
              <a:gd name="T4" fmla="*/ 0 w 261"/>
              <a:gd name="T5" fmla="*/ 61 h 101"/>
              <a:gd name="T6" fmla="*/ 2 w 261"/>
              <a:gd name="T7" fmla="*/ 49 h 101"/>
              <a:gd name="T8" fmla="*/ 5 w 261"/>
              <a:gd name="T9" fmla="*/ 38 h 101"/>
              <a:gd name="T10" fmla="*/ 10 w 261"/>
              <a:gd name="T11" fmla="*/ 27 h 101"/>
              <a:gd name="T12" fmla="*/ 18 w 261"/>
              <a:gd name="T13" fmla="*/ 18 h 101"/>
              <a:gd name="T14" fmla="*/ 27 w 261"/>
              <a:gd name="T15" fmla="*/ 12 h 101"/>
              <a:gd name="T16" fmla="*/ 37 w 261"/>
              <a:gd name="T17" fmla="*/ 5 h 101"/>
              <a:gd name="T18" fmla="*/ 48 w 261"/>
              <a:gd name="T19" fmla="*/ 2 h 101"/>
              <a:gd name="T20" fmla="*/ 61 w 261"/>
              <a:gd name="T21" fmla="*/ 0 h 101"/>
              <a:gd name="T22" fmla="*/ 201 w 261"/>
              <a:gd name="T23" fmla="*/ 0 h 101"/>
              <a:gd name="T24" fmla="*/ 201 w 261"/>
              <a:gd name="T25" fmla="*/ 0 h 101"/>
              <a:gd name="T26" fmla="*/ 214 w 261"/>
              <a:gd name="T27" fmla="*/ 2 h 101"/>
              <a:gd name="T28" fmla="*/ 225 w 261"/>
              <a:gd name="T29" fmla="*/ 5 h 101"/>
              <a:gd name="T30" fmla="*/ 235 w 261"/>
              <a:gd name="T31" fmla="*/ 12 h 101"/>
              <a:gd name="T32" fmla="*/ 244 w 261"/>
              <a:gd name="T33" fmla="*/ 18 h 101"/>
              <a:gd name="T34" fmla="*/ 251 w 261"/>
              <a:gd name="T35" fmla="*/ 27 h 101"/>
              <a:gd name="T36" fmla="*/ 256 w 261"/>
              <a:gd name="T37" fmla="*/ 38 h 101"/>
              <a:gd name="T38" fmla="*/ 260 w 261"/>
              <a:gd name="T39" fmla="*/ 49 h 101"/>
              <a:gd name="T40" fmla="*/ 261 w 261"/>
              <a:gd name="T41" fmla="*/ 61 h 101"/>
              <a:gd name="T42" fmla="*/ 261 w 261"/>
              <a:gd name="T43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61" h="101">
                <a:moveTo>
                  <a:pt x="0" y="101"/>
                </a:moveTo>
                <a:lnTo>
                  <a:pt x="0" y="61"/>
                </a:lnTo>
                <a:lnTo>
                  <a:pt x="0" y="61"/>
                </a:lnTo>
                <a:lnTo>
                  <a:pt x="2" y="49"/>
                </a:lnTo>
                <a:lnTo>
                  <a:pt x="5" y="38"/>
                </a:lnTo>
                <a:lnTo>
                  <a:pt x="10" y="27"/>
                </a:lnTo>
                <a:lnTo>
                  <a:pt x="18" y="18"/>
                </a:lnTo>
                <a:lnTo>
                  <a:pt x="27" y="12"/>
                </a:lnTo>
                <a:lnTo>
                  <a:pt x="37" y="5"/>
                </a:lnTo>
                <a:lnTo>
                  <a:pt x="48" y="2"/>
                </a:lnTo>
                <a:lnTo>
                  <a:pt x="61" y="0"/>
                </a:lnTo>
                <a:lnTo>
                  <a:pt x="201" y="0"/>
                </a:lnTo>
                <a:lnTo>
                  <a:pt x="201" y="0"/>
                </a:lnTo>
                <a:lnTo>
                  <a:pt x="214" y="2"/>
                </a:lnTo>
                <a:lnTo>
                  <a:pt x="225" y="5"/>
                </a:lnTo>
                <a:lnTo>
                  <a:pt x="235" y="12"/>
                </a:lnTo>
                <a:lnTo>
                  <a:pt x="244" y="18"/>
                </a:lnTo>
                <a:lnTo>
                  <a:pt x="251" y="27"/>
                </a:lnTo>
                <a:lnTo>
                  <a:pt x="256" y="38"/>
                </a:lnTo>
                <a:lnTo>
                  <a:pt x="260" y="49"/>
                </a:lnTo>
                <a:lnTo>
                  <a:pt x="261" y="61"/>
                </a:lnTo>
                <a:lnTo>
                  <a:pt x="261" y="10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11" name="Freeform 131">
            <a:extLst>
              <a:ext uri="{FF2B5EF4-FFF2-40B4-BE49-F238E27FC236}">
                <a16:creationId xmlns:a16="http://schemas.microsoft.com/office/drawing/2014/main" id="{9B99D22C-99DD-485C-9F86-51AC5B5AD6C2}"/>
              </a:ext>
            </a:extLst>
          </p:cNvPr>
          <p:cNvSpPr>
            <a:spLocks/>
          </p:cNvSpPr>
          <p:nvPr/>
        </p:nvSpPr>
        <p:spPr bwMode="auto">
          <a:xfrm>
            <a:off x="7136843" y="1759133"/>
            <a:ext cx="414338" cy="160338"/>
          </a:xfrm>
          <a:custGeom>
            <a:avLst/>
            <a:gdLst>
              <a:gd name="T0" fmla="*/ 0 w 261"/>
              <a:gd name="T1" fmla="*/ 101 h 101"/>
              <a:gd name="T2" fmla="*/ 0 w 261"/>
              <a:gd name="T3" fmla="*/ 61 h 101"/>
              <a:gd name="T4" fmla="*/ 0 w 261"/>
              <a:gd name="T5" fmla="*/ 61 h 101"/>
              <a:gd name="T6" fmla="*/ 1 w 261"/>
              <a:gd name="T7" fmla="*/ 49 h 101"/>
              <a:gd name="T8" fmla="*/ 5 w 261"/>
              <a:gd name="T9" fmla="*/ 38 h 101"/>
              <a:gd name="T10" fmla="*/ 10 w 261"/>
              <a:gd name="T11" fmla="*/ 27 h 101"/>
              <a:gd name="T12" fmla="*/ 17 w 261"/>
              <a:gd name="T13" fmla="*/ 18 h 101"/>
              <a:gd name="T14" fmla="*/ 26 w 261"/>
              <a:gd name="T15" fmla="*/ 12 h 101"/>
              <a:gd name="T16" fmla="*/ 36 w 261"/>
              <a:gd name="T17" fmla="*/ 5 h 101"/>
              <a:gd name="T18" fmla="*/ 47 w 261"/>
              <a:gd name="T19" fmla="*/ 2 h 101"/>
              <a:gd name="T20" fmla="*/ 60 w 261"/>
              <a:gd name="T21" fmla="*/ 0 h 101"/>
              <a:gd name="T22" fmla="*/ 201 w 261"/>
              <a:gd name="T23" fmla="*/ 0 h 101"/>
              <a:gd name="T24" fmla="*/ 201 w 261"/>
              <a:gd name="T25" fmla="*/ 0 h 101"/>
              <a:gd name="T26" fmla="*/ 213 w 261"/>
              <a:gd name="T27" fmla="*/ 2 h 101"/>
              <a:gd name="T28" fmla="*/ 224 w 261"/>
              <a:gd name="T29" fmla="*/ 5 h 101"/>
              <a:gd name="T30" fmla="*/ 235 w 261"/>
              <a:gd name="T31" fmla="*/ 12 h 101"/>
              <a:gd name="T32" fmla="*/ 243 w 261"/>
              <a:gd name="T33" fmla="*/ 18 h 101"/>
              <a:gd name="T34" fmla="*/ 251 w 261"/>
              <a:gd name="T35" fmla="*/ 27 h 101"/>
              <a:gd name="T36" fmla="*/ 256 w 261"/>
              <a:gd name="T37" fmla="*/ 38 h 101"/>
              <a:gd name="T38" fmla="*/ 260 w 261"/>
              <a:gd name="T39" fmla="*/ 49 h 101"/>
              <a:gd name="T40" fmla="*/ 261 w 261"/>
              <a:gd name="T41" fmla="*/ 61 h 101"/>
              <a:gd name="T42" fmla="*/ 261 w 261"/>
              <a:gd name="T43" fmla="*/ 101 h 101"/>
              <a:gd name="T44" fmla="*/ 0 w 261"/>
              <a:gd name="T45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61" h="101">
                <a:moveTo>
                  <a:pt x="0" y="101"/>
                </a:move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5" y="38"/>
                </a:lnTo>
                <a:lnTo>
                  <a:pt x="10" y="27"/>
                </a:lnTo>
                <a:lnTo>
                  <a:pt x="17" y="18"/>
                </a:lnTo>
                <a:lnTo>
                  <a:pt x="26" y="12"/>
                </a:lnTo>
                <a:lnTo>
                  <a:pt x="36" y="5"/>
                </a:lnTo>
                <a:lnTo>
                  <a:pt x="47" y="2"/>
                </a:lnTo>
                <a:lnTo>
                  <a:pt x="60" y="0"/>
                </a:lnTo>
                <a:lnTo>
                  <a:pt x="201" y="0"/>
                </a:lnTo>
                <a:lnTo>
                  <a:pt x="201" y="0"/>
                </a:lnTo>
                <a:lnTo>
                  <a:pt x="213" y="2"/>
                </a:lnTo>
                <a:lnTo>
                  <a:pt x="224" y="5"/>
                </a:lnTo>
                <a:lnTo>
                  <a:pt x="235" y="12"/>
                </a:lnTo>
                <a:lnTo>
                  <a:pt x="243" y="18"/>
                </a:lnTo>
                <a:lnTo>
                  <a:pt x="251" y="27"/>
                </a:lnTo>
                <a:lnTo>
                  <a:pt x="256" y="38"/>
                </a:lnTo>
                <a:lnTo>
                  <a:pt x="260" y="49"/>
                </a:lnTo>
                <a:lnTo>
                  <a:pt x="261" y="61"/>
                </a:lnTo>
                <a:lnTo>
                  <a:pt x="261" y="101"/>
                </a:lnTo>
                <a:lnTo>
                  <a:pt x="0" y="101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12" name="Freeform 132">
            <a:extLst>
              <a:ext uri="{FF2B5EF4-FFF2-40B4-BE49-F238E27FC236}">
                <a16:creationId xmlns:a16="http://schemas.microsoft.com/office/drawing/2014/main" id="{0ADD9746-48D8-4DE7-B9AD-16DD95F25131}"/>
              </a:ext>
            </a:extLst>
          </p:cNvPr>
          <p:cNvSpPr>
            <a:spLocks/>
          </p:cNvSpPr>
          <p:nvPr/>
        </p:nvSpPr>
        <p:spPr bwMode="auto">
          <a:xfrm>
            <a:off x="7136843" y="1759133"/>
            <a:ext cx="414338" cy="160338"/>
          </a:xfrm>
          <a:custGeom>
            <a:avLst/>
            <a:gdLst>
              <a:gd name="T0" fmla="*/ 0 w 261"/>
              <a:gd name="T1" fmla="*/ 101 h 101"/>
              <a:gd name="T2" fmla="*/ 0 w 261"/>
              <a:gd name="T3" fmla="*/ 61 h 101"/>
              <a:gd name="T4" fmla="*/ 0 w 261"/>
              <a:gd name="T5" fmla="*/ 61 h 101"/>
              <a:gd name="T6" fmla="*/ 1 w 261"/>
              <a:gd name="T7" fmla="*/ 49 h 101"/>
              <a:gd name="T8" fmla="*/ 5 w 261"/>
              <a:gd name="T9" fmla="*/ 38 h 101"/>
              <a:gd name="T10" fmla="*/ 10 w 261"/>
              <a:gd name="T11" fmla="*/ 27 h 101"/>
              <a:gd name="T12" fmla="*/ 17 w 261"/>
              <a:gd name="T13" fmla="*/ 18 h 101"/>
              <a:gd name="T14" fmla="*/ 26 w 261"/>
              <a:gd name="T15" fmla="*/ 12 h 101"/>
              <a:gd name="T16" fmla="*/ 36 w 261"/>
              <a:gd name="T17" fmla="*/ 5 h 101"/>
              <a:gd name="T18" fmla="*/ 47 w 261"/>
              <a:gd name="T19" fmla="*/ 2 h 101"/>
              <a:gd name="T20" fmla="*/ 60 w 261"/>
              <a:gd name="T21" fmla="*/ 0 h 101"/>
              <a:gd name="T22" fmla="*/ 201 w 261"/>
              <a:gd name="T23" fmla="*/ 0 h 101"/>
              <a:gd name="T24" fmla="*/ 201 w 261"/>
              <a:gd name="T25" fmla="*/ 0 h 101"/>
              <a:gd name="T26" fmla="*/ 213 w 261"/>
              <a:gd name="T27" fmla="*/ 2 h 101"/>
              <a:gd name="T28" fmla="*/ 224 w 261"/>
              <a:gd name="T29" fmla="*/ 5 h 101"/>
              <a:gd name="T30" fmla="*/ 235 w 261"/>
              <a:gd name="T31" fmla="*/ 12 h 101"/>
              <a:gd name="T32" fmla="*/ 243 w 261"/>
              <a:gd name="T33" fmla="*/ 18 h 101"/>
              <a:gd name="T34" fmla="*/ 251 w 261"/>
              <a:gd name="T35" fmla="*/ 27 h 101"/>
              <a:gd name="T36" fmla="*/ 256 w 261"/>
              <a:gd name="T37" fmla="*/ 38 h 101"/>
              <a:gd name="T38" fmla="*/ 260 w 261"/>
              <a:gd name="T39" fmla="*/ 49 h 101"/>
              <a:gd name="T40" fmla="*/ 261 w 261"/>
              <a:gd name="T41" fmla="*/ 61 h 101"/>
              <a:gd name="T42" fmla="*/ 261 w 261"/>
              <a:gd name="T43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61" h="101">
                <a:moveTo>
                  <a:pt x="0" y="101"/>
                </a:move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5" y="38"/>
                </a:lnTo>
                <a:lnTo>
                  <a:pt x="10" y="27"/>
                </a:lnTo>
                <a:lnTo>
                  <a:pt x="17" y="18"/>
                </a:lnTo>
                <a:lnTo>
                  <a:pt x="26" y="12"/>
                </a:lnTo>
                <a:lnTo>
                  <a:pt x="36" y="5"/>
                </a:lnTo>
                <a:lnTo>
                  <a:pt x="47" y="2"/>
                </a:lnTo>
                <a:lnTo>
                  <a:pt x="60" y="0"/>
                </a:lnTo>
                <a:lnTo>
                  <a:pt x="201" y="0"/>
                </a:lnTo>
                <a:lnTo>
                  <a:pt x="201" y="0"/>
                </a:lnTo>
                <a:lnTo>
                  <a:pt x="213" y="2"/>
                </a:lnTo>
                <a:lnTo>
                  <a:pt x="224" y="5"/>
                </a:lnTo>
                <a:lnTo>
                  <a:pt x="235" y="12"/>
                </a:lnTo>
                <a:lnTo>
                  <a:pt x="243" y="18"/>
                </a:lnTo>
                <a:lnTo>
                  <a:pt x="251" y="27"/>
                </a:lnTo>
                <a:lnTo>
                  <a:pt x="256" y="38"/>
                </a:lnTo>
                <a:lnTo>
                  <a:pt x="260" y="49"/>
                </a:lnTo>
                <a:lnTo>
                  <a:pt x="261" y="61"/>
                </a:lnTo>
                <a:lnTo>
                  <a:pt x="261" y="10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13" name="Freeform 133">
            <a:extLst>
              <a:ext uri="{FF2B5EF4-FFF2-40B4-BE49-F238E27FC236}">
                <a16:creationId xmlns:a16="http://schemas.microsoft.com/office/drawing/2014/main" id="{7CCC7DE5-3275-45A1-BCE0-995A6360869A}"/>
              </a:ext>
            </a:extLst>
          </p:cNvPr>
          <p:cNvSpPr>
            <a:spLocks/>
          </p:cNvSpPr>
          <p:nvPr/>
        </p:nvSpPr>
        <p:spPr bwMode="auto">
          <a:xfrm>
            <a:off x="7576580" y="1759133"/>
            <a:ext cx="414338" cy="160338"/>
          </a:xfrm>
          <a:custGeom>
            <a:avLst/>
            <a:gdLst>
              <a:gd name="T0" fmla="*/ 0 w 261"/>
              <a:gd name="T1" fmla="*/ 101 h 101"/>
              <a:gd name="T2" fmla="*/ 0 w 261"/>
              <a:gd name="T3" fmla="*/ 61 h 101"/>
              <a:gd name="T4" fmla="*/ 0 w 261"/>
              <a:gd name="T5" fmla="*/ 61 h 101"/>
              <a:gd name="T6" fmla="*/ 1 w 261"/>
              <a:gd name="T7" fmla="*/ 49 h 101"/>
              <a:gd name="T8" fmla="*/ 4 w 261"/>
              <a:gd name="T9" fmla="*/ 38 h 101"/>
              <a:gd name="T10" fmla="*/ 10 w 261"/>
              <a:gd name="T11" fmla="*/ 27 h 101"/>
              <a:gd name="T12" fmla="*/ 18 w 261"/>
              <a:gd name="T13" fmla="*/ 18 h 101"/>
              <a:gd name="T14" fmla="*/ 27 w 261"/>
              <a:gd name="T15" fmla="*/ 12 h 101"/>
              <a:gd name="T16" fmla="*/ 37 w 261"/>
              <a:gd name="T17" fmla="*/ 5 h 101"/>
              <a:gd name="T18" fmla="*/ 48 w 261"/>
              <a:gd name="T19" fmla="*/ 2 h 101"/>
              <a:gd name="T20" fmla="*/ 59 w 261"/>
              <a:gd name="T21" fmla="*/ 0 h 101"/>
              <a:gd name="T22" fmla="*/ 201 w 261"/>
              <a:gd name="T23" fmla="*/ 0 h 101"/>
              <a:gd name="T24" fmla="*/ 201 w 261"/>
              <a:gd name="T25" fmla="*/ 0 h 101"/>
              <a:gd name="T26" fmla="*/ 212 w 261"/>
              <a:gd name="T27" fmla="*/ 2 h 101"/>
              <a:gd name="T28" fmla="*/ 224 w 261"/>
              <a:gd name="T29" fmla="*/ 5 h 101"/>
              <a:gd name="T30" fmla="*/ 235 w 261"/>
              <a:gd name="T31" fmla="*/ 12 h 101"/>
              <a:gd name="T32" fmla="*/ 244 w 261"/>
              <a:gd name="T33" fmla="*/ 18 h 101"/>
              <a:gd name="T34" fmla="*/ 250 w 261"/>
              <a:gd name="T35" fmla="*/ 27 h 101"/>
              <a:gd name="T36" fmla="*/ 256 w 261"/>
              <a:gd name="T37" fmla="*/ 38 h 101"/>
              <a:gd name="T38" fmla="*/ 260 w 261"/>
              <a:gd name="T39" fmla="*/ 49 h 101"/>
              <a:gd name="T40" fmla="*/ 261 w 261"/>
              <a:gd name="T41" fmla="*/ 61 h 101"/>
              <a:gd name="T42" fmla="*/ 261 w 261"/>
              <a:gd name="T43" fmla="*/ 101 h 101"/>
              <a:gd name="T44" fmla="*/ 0 w 261"/>
              <a:gd name="T45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61" h="101">
                <a:moveTo>
                  <a:pt x="0" y="101"/>
                </a:move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10" y="27"/>
                </a:lnTo>
                <a:lnTo>
                  <a:pt x="18" y="18"/>
                </a:lnTo>
                <a:lnTo>
                  <a:pt x="27" y="12"/>
                </a:lnTo>
                <a:lnTo>
                  <a:pt x="37" y="5"/>
                </a:lnTo>
                <a:lnTo>
                  <a:pt x="48" y="2"/>
                </a:lnTo>
                <a:lnTo>
                  <a:pt x="59" y="0"/>
                </a:lnTo>
                <a:lnTo>
                  <a:pt x="201" y="0"/>
                </a:lnTo>
                <a:lnTo>
                  <a:pt x="201" y="0"/>
                </a:lnTo>
                <a:lnTo>
                  <a:pt x="212" y="2"/>
                </a:lnTo>
                <a:lnTo>
                  <a:pt x="224" y="5"/>
                </a:lnTo>
                <a:lnTo>
                  <a:pt x="235" y="12"/>
                </a:lnTo>
                <a:lnTo>
                  <a:pt x="244" y="18"/>
                </a:lnTo>
                <a:lnTo>
                  <a:pt x="250" y="27"/>
                </a:lnTo>
                <a:lnTo>
                  <a:pt x="256" y="38"/>
                </a:lnTo>
                <a:lnTo>
                  <a:pt x="260" y="49"/>
                </a:lnTo>
                <a:lnTo>
                  <a:pt x="261" y="61"/>
                </a:lnTo>
                <a:lnTo>
                  <a:pt x="261" y="101"/>
                </a:lnTo>
                <a:lnTo>
                  <a:pt x="0" y="101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14" name="Freeform 134">
            <a:extLst>
              <a:ext uri="{FF2B5EF4-FFF2-40B4-BE49-F238E27FC236}">
                <a16:creationId xmlns:a16="http://schemas.microsoft.com/office/drawing/2014/main" id="{E89FD425-C95A-4E23-9A3F-C44BB24618A1}"/>
              </a:ext>
            </a:extLst>
          </p:cNvPr>
          <p:cNvSpPr>
            <a:spLocks/>
          </p:cNvSpPr>
          <p:nvPr/>
        </p:nvSpPr>
        <p:spPr bwMode="auto">
          <a:xfrm>
            <a:off x="7576580" y="1759133"/>
            <a:ext cx="414338" cy="160338"/>
          </a:xfrm>
          <a:custGeom>
            <a:avLst/>
            <a:gdLst>
              <a:gd name="T0" fmla="*/ 0 w 261"/>
              <a:gd name="T1" fmla="*/ 101 h 101"/>
              <a:gd name="T2" fmla="*/ 0 w 261"/>
              <a:gd name="T3" fmla="*/ 61 h 101"/>
              <a:gd name="T4" fmla="*/ 0 w 261"/>
              <a:gd name="T5" fmla="*/ 61 h 101"/>
              <a:gd name="T6" fmla="*/ 1 w 261"/>
              <a:gd name="T7" fmla="*/ 49 h 101"/>
              <a:gd name="T8" fmla="*/ 4 w 261"/>
              <a:gd name="T9" fmla="*/ 38 h 101"/>
              <a:gd name="T10" fmla="*/ 10 w 261"/>
              <a:gd name="T11" fmla="*/ 27 h 101"/>
              <a:gd name="T12" fmla="*/ 18 w 261"/>
              <a:gd name="T13" fmla="*/ 18 h 101"/>
              <a:gd name="T14" fmla="*/ 27 w 261"/>
              <a:gd name="T15" fmla="*/ 12 h 101"/>
              <a:gd name="T16" fmla="*/ 37 w 261"/>
              <a:gd name="T17" fmla="*/ 5 h 101"/>
              <a:gd name="T18" fmla="*/ 48 w 261"/>
              <a:gd name="T19" fmla="*/ 2 h 101"/>
              <a:gd name="T20" fmla="*/ 59 w 261"/>
              <a:gd name="T21" fmla="*/ 0 h 101"/>
              <a:gd name="T22" fmla="*/ 201 w 261"/>
              <a:gd name="T23" fmla="*/ 0 h 101"/>
              <a:gd name="T24" fmla="*/ 201 w 261"/>
              <a:gd name="T25" fmla="*/ 0 h 101"/>
              <a:gd name="T26" fmla="*/ 212 w 261"/>
              <a:gd name="T27" fmla="*/ 2 h 101"/>
              <a:gd name="T28" fmla="*/ 224 w 261"/>
              <a:gd name="T29" fmla="*/ 5 h 101"/>
              <a:gd name="T30" fmla="*/ 235 w 261"/>
              <a:gd name="T31" fmla="*/ 12 h 101"/>
              <a:gd name="T32" fmla="*/ 244 w 261"/>
              <a:gd name="T33" fmla="*/ 18 h 101"/>
              <a:gd name="T34" fmla="*/ 250 w 261"/>
              <a:gd name="T35" fmla="*/ 27 h 101"/>
              <a:gd name="T36" fmla="*/ 256 w 261"/>
              <a:gd name="T37" fmla="*/ 38 h 101"/>
              <a:gd name="T38" fmla="*/ 260 w 261"/>
              <a:gd name="T39" fmla="*/ 49 h 101"/>
              <a:gd name="T40" fmla="*/ 261 w 261"/>
              <a:gd name="T41" fmla="*/ 61 h 101"/>
              <a:gd name="T42" fmla="*/ 261 w 261"/>
              <a:gd name="T43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61" h="101">
                <a:moveTo>
                  <a:pt x="0" y="101"/>
                </a:move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10" y="27"/>
                </a:lnTo>
                <a:lnTo>
                  <a:pt x="18" y="18"/>
                </a:lnTo>
                <a:lnTo>
                  <a:pt x="27" y="12"/>
                </a:lnTo>
                <a:lnTo>
                  <a:pt x="37" y="5"/>
                </a:lnTo>
                <a:lnTo>
                  <a:pt x="48" y="2"/>
                </a:lnTo>
                <a:lnTo>
                  <a:pt x="59" y="0"/>
                </a:lnTo>
                <a:lnTo>
                  <a:pt x="201" y="0"/>
                </a:lnTo>
                <a:lnTo>
                  <a:pt x="201" y="0"/>
                </a:lnTo>
                <a:lnTo>
                  <a:pt x="212" y="2"/>
                </a:lnTo>
                <a:lnTo>
                  <a:pt x="224" y="5"/>
                </a:lnTo>
                <a:lnTo>
                  <a:pt x="235" y="12"/>
                </a:lnTo>
                <a:lnTo>
                  <a:pt x="244" y="18"/>
                </a:lnTo>
                <a:lnTo>
                  <a:pt x="250" y="27"/>
                </a:lnTo>
                <a:lnTo>
                  <a:pt x="256" y="38"/>
                </a:lnTo>
                <a:lnTo>
                  <a:pt x="260" y="49"/>
                </a:lnTo>
                <a:lnTo>
                  <a:pt x="261" y="61"/>
                </a:lnTo>
                <a:lnTo>
                  <a:pt x="261" y="10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15" name="Freeform 135">
            <a:extLst>
              <a:ext uri="{FF2B5EF4-FFF2-40B4-BE49-F238E27FC236}">
                <a16:creationId xmlns:a16="http://schemas.microsoft.com/office/drawing/2014/main" id="{06673693-0E9D-4DC7-A120-6F5557CEF0EC}"/>
              </a:ext>
            </a:extLst>
          </p:cNvPr>
          <p:cNvSpPr>
            <a:spLocks/>
          </p:cNvSpPr>
          <p:nvPr/>
        </p:nvSpPr>
        <p:spPr bwMode="auto">
          <a:xfrm>
            <a:off x="8014730" y="1759133"/>
            <a:ext cx="414338" cy="160338"/>
          </a:xfrm>
          <a:custGeom>
            <a:avLst/>
            <a:gdLst>
              <a:gd name="T0" fmla="*/ 0 w 261"/>
              <a:gd name="T1" fmla="*/ 101 h 101"/>
              <a:gd name="T2" fmla="*/ 0 w 261"/>
              <a:gd name="T3" fmla="*/ 61 h 101"/>
              <a:gd name="T4" fmla="*/ 0 w 261"/>
              <a:gd name="T5" fmla="*/ 61 h 101"/>
              <a:gd name="T6" fmla="*/ 2 w 261"/>
              <a:gd name="T7" fmla="*/ 49 h 101"/>
              <a:gd name="T8" fmla="*/ 5 w 261"/>
              <a:gd name="T9" fmla="*/ 38 h 101"/>
              <a:gd name="T10" fmla="*/ 10 w 261"/>
              <a:gd name="T11" fmla="*/ 27 h 101"/>
              <a:gd name="T12" fmla="*/ 18 w 261"/>
              <a:gd name="T13" fmla="*/ 18 h 101"/>
              <a:gd name="T14" fmla="*/ 27 w 261"/>
              <a:gd name="T15" fmla="*/ 12 h 101"/>
              <a:gd name="T16" fmla="*/ 38 w 261"/>
              <a:gd name="T17" fmla="*/ 5 h 101"/>
              <a:gd name="T18" fmla="*/ 48 w 261"/>
              <a:gd name="T19" fmla="*/ 2 h 101"/>
              <a:gd name="T20" fmla="*/ 61 w 261"/>
              <a:gd name="T21" fmla="*/ 0 h 101"/>
              <a:gd name="T22" fmla="*/ 201 w 261"/>
              <a:gd name="T23" fmla="*/ 0 h 101"/>
              <a:gd name="T24" fmla="*/ 201 w 261"/>
              <a:gd name="T25" fmla="*/ 0 h 101"/>
              <a:gd name="T26" fmla="*/ 214 w 261"/>
              <a:gd name="T27" fmla="*/ 2 h 101"/>
              <a:gd name="T28" fmla="*/ 225 w 261"/>
              <a:gd name="T29" fmla="*/ 5 h 101"/>
              <a:gd name="T30" fmla="*/ 235 w 261"/>
              <a:gd name="T31" fmla="*/ 12 h 101"/>
              <a:gd name="T32" fmla="*/ 244 w 261"/>
              <a:gd name="T33" fmla="*/ 18 h 101"/>
              <a:gd name="T34" fmla="*/ 251 w 261"/>
              <a:gd name="T35" fmla="*/ 27 h 101"/>
              <a:gd name="T36" fmla="*/ 258 w 261"/>
              <a:gd name="T37" fmla="*/ 38 h 101"/>
              <a:gd name="T38" fmla="*/ 260 w 261"/>
              <a:gd name="T39" fmla="*/ 49 h 101"/>
              <a:gd name="T40" fmla="*/ 261 w 261"/>
              <a:gd name="T41" fmla="*/ 61 h 101"/>
              <a:gd name="T42" fmla="*/ 261 w 261"/>
              <a:gd name="T43" fmla="*/ 101 h 101"/>
              <a:gd name="T44" fmla="*/ 0 w 261"/>
              <a:gd name="T45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61" h="101">
                <a:moveTo>
                  <a:pt x="0" y="101"/>
                </a:moveTo>
                <a:lnTo>
                  <a:pt x="0" y="61"/>
                </a:lnTo>
                <a:lnTo>
                  <a:pt x="0" y="61"/>
                </a:lnTo>
                <a:lnTo>
                  <a:pt x="2" y="49"/>
                </a:lnTo>
                <a:lnTo>
                  <a:pt x="5" y="38"/>
                </a:lnTo>
                <a:lnTo>
                  <a:pt x="10" y="27"/>
                </a:lnTo>
                <a:lnTo>
                  <a:pt x="18" y="18"/>
                </a:lnTo>
                <a:lnTo>
                  <a:pt x="27" y="12"/>
                </a:lnTo>
                <a:lnTo>
                  <a:pt x="38" y="5"/>
                </a:lnTo>
                <a:lnTo>
                  <a:pt x="48" y="2"/>
                </a:lnTo>
                <a:lnTo>
                  <a:pt x="61" y="0"/>
                </a:lnTo>
                <a:lnTo>
                  <a:pt x="201" y="0"/>
                </a:lnTo>
                <a:lnTo>
                  <a:pt x="201" y="0"/>
                </a:lnTo>
                <a:lnTo>
                  <a:pt x="214" y="2"/>
                </a:lnTo>
                <a:lnTo>
                  <a:pt x="225" y="5"/>
                </a:lnTo>
                <a:lnTo>
                  <a:pt x="235" y="12"/>
                </a:lnTo>
                <a:lnTo>
                  <a:pt x="244" y="18"/>
                </a:lnTo>
                <a:lnTo>
                  <a:pt x="251" y="27"/>
                </a:lnTo>
                <a:lnTo>
                  <a:pt x="258" y="38"/>
                </a:lnTo>
                <a:lnTo>
                  <a:pt x="260" y="49"/>
                </a:lnTo>
                <a:lnTo>
                  <a:pt x="261" y="61"/>
                </a:lnTo>
                <a:lnTo>
                  <a:pt x="261" y="101"/>
                </a:lnTo>
                <a:lnTo>
                  <a:pt x="0" y="101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16" name="Freeform 136">
            <a:extLst>
              <a:ext uri="{FF2B5EF4-FFF2-40B4-BE49-F238E27FC236}">
                <a16:creationId xmlns:a16="http://schemas.microsoft.com/office/drawing/2014/main" id="{9B29AB06-8943-4346-B45B-72210D01010B}"/>
              </a:ext>
            </a:extLst>
          </p:cNvPr>
          <p:cNvSpPr>
            <a:spLocks/>
          </p:cNvSpPr>
          <p:nvPr/>
        </p:nvSpPr>
        <p:spPr bwMode="auto">
          <a:xfrm>
            <a:off x="8014730" y="1759133"/>
            <a:ext cx="414338" cy="160338"/>
          </a:xfrm>
          <a:custGeom>
            <a:avLst/>
            <a:gdLst>
              <a:gd name="T0" fmla="*/ 0 w 261"/>
              <a:gd name="T1" fmla="*/ 101 h 101"/>
              <a:gd name="T2" fmla="*/ 0 w 261"/>
              <a:gd name="T3" fmla="*/ 61 h 101"/>
              <a:gd name="T4" fmla="*/ 0 w 261"/>
              <a:gd name="T5" fmla="*/ 61 h 101"/>
              <a:gd name="T6" fmla="*/ 2 w 261"/>
              <a:gd name="T7" fmla="*/ 49 h 101"/>
              <a:gd name="T8" fmla="*/ 5 w 261"/>
              <a:gd name="T9" fmla="*/ 38 h 101"/>
              <a:gd name="T10" fmla="*/ 10 w 261"/>
              <a:gd name="T11" fmla="*/ 27 h 101"/>
              <a:gd name="T12" fmla="*/ 18 w 261"/>
              <a:gd name="T13" fmla="*/ 18 h 101"/>
              <a:gd name="T14" fmla="*/ 27 w 261"/>
              <a:gd name="T15" fmla="*/ 12 h 101"/>
              <a:gd name="T16" fmla="*/ 38 w 261"/>
              <a:gd name="T17" fmla="*/ 5 h 101"/>
              <a:gd name="T18" fmla="*/ 48 w 261"/>
              <a:gd name="T19" fmla="*/ 2 h 101"/>
              <a:gd name="T20" fmla="*/ 61 w 261"/>
              <a:gd name="T21" fmla="*/ 0 h 101"/>
              <a:gd name="T22" fmla="*/ 201 w 261"/>
              <a:gd name="T23" fmla="*/ 0 h 101"/>
              <a:gd name="T24" fmla="*/ 201 w 261"/>
              <a:gd name="T25" fmla="*/ 0 h 101"/>
              <a:gd name="T26" fmla="*/ 214 w 261"/>
              <a:gd name="T27" fmla="*/ 2 h 101"/>
              <a:gd name="T28" fmla="*/ 225 w 261"/>
              <a:gd name="T29" fmla="*/ 5 h 101"/>
              <a:gd name="T30" fmla="*/ 235 w 261"/>
              <a:gd name="T31" fmla="*/ 12 h 101"/>
              <a:gd name="T32" fmla="*/ 244 w 261"/>
              <a:gd name="T33" fmla="*/ 18 h 101"/>
              <a:gd name="T34" fmla="*/ 251 w 261"/>
              <a:gd name="T35" fmla="*/ 27 h 101"/>
              <a:gd name="T36" fmla="*/ 258 w 261"/>
              <a:gd name="T37" fmla="*/ 38 h 101"/>
              <a:gd name="T38" fmla="*/ 260 w 261"/>
              <a:gd name="T39" fmla="*/ 49 h 101"/>
              <a:gd name="T40" fmla="*/ 261 w 261"/>
              <a:gd name="T41" fmla="*/ 61 h 101"/>
              <a:gd name="T42" fmla="*/ 261 w 261"/>
              <a:gd name="T43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61" h="101">
                <a:moveTo>
                  <a:pt x="0" y="101"/>
                </a:moveTo>
                <a:lnTo>
                  <a:pt x="0" y="61"/>
                </a:lnTo>
                <a:lnTo>
                  <a:pt x="0" y="61"/>
                </a:lnTo>
                <a:lnTo>
                  <a:pt x="2" y="49"/>
                </a:lnTo>
                <a:lnTo>
                  <a:pt x="5" y="38"/>
                </a:lnTo>
                <a:lnTo>
                  <a:pt x="10" y="27"/>
                </a:lnTo>
                <a:lnTo>
                  <a:pt x="18" y="18"/>
                </a:lnTo>
                <a:lnTo>
                  <a:pt x="27" y="12"/>
                </a:lnTo>
                <a:lnTo>
                  <a:pt x="38" y="5"/>
                </a:lnTo>
                <a:lnTo>
                  <a:pt x="48" y="2"/>
                </a:lnTo>
                <a:lnTo>
                  <a:pt x="61" y="0"/>
                </a:lnTo>
                <a:lnTo>
                  <a:pt x="201" y="0"/>
                </a:lnTo>
                <a:lnTo>
                  <a:pt x="201" y="0"/>
                </a:lnTo>
                <a:lnTo>
                  <a:pt x="214" y="2"/>
                </a:lnTo>
                <a:lnTo>
                  <a:pt x="225" y="5"/>
                </a:lnTo>
                <a:lnTo>
                  <a:pt x="235" y="12"/>
                </a:lnTo>
                <a:lnTo>
                  <a:pt x="244" y="18"/>
                </a:lnTo>
                <a:lnTo>
                  <a:pt x="251" y="27"/>
                </a:lnTo>
                <a:lnTo>
                  <a:pt x="258" y="38"/>
                </a:lnTo>
                <a:lnTo>
                  <a:pt x="260" y="49"/>
                </a:lnTo>
                <a:lnTo>
                  <a:pt x="261" y="61"/>
                </a:lnTo>
                <a:lnTo>
                  <a:pt x="261" y="10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17" name="Freeform 137">
            <a:extLst>
              <a:ext uri="{FF2B5EF4-FFF2-40B4-BE49-F238E27FC236}">
                <a16:creationId xmlns:a16="http://schemas.microsoft.com/office/drawing/2014/main" id="{16E34422-275B-4A02-B6E9-5F1A744859EA}"/>
              </a:ext>
            </a:extLst>
          </p:cNvPr>
          <p:cNvSpPr>
            <a:spLocks/>
          </p:cNvSpPr>
          <p:nvPr/>
        </p:nvSpPr>
        <p:spPr bwMode="auto">
          <a:xfrm>
            <a:off x="8456055" y="1247958"/>
            <a:ext cx="414338" cy="158750"/>
          </a:xfrm>
          <a:custGeom>
            <a:avLst/>
            <a:gdLst>
              <a:gd name="T0" fmla="*/ 0 w 261"/>
              <a:gd name="T1" fmla="*/ 100 h 100"/>
              <a:gd name="T2" fmla="*/ 0 w 261"/>
              <a:gd name="T3" fmla="*/ 60 h 100"/>
              <a:gd name="T4" fmla="*/ 0 w 261"/>
              <a:gd name="T5" fmla="*/ 60 h 100"/>
              <a:gd name="T6" fmla="*/ 1 w 261"/>
              <a:gd name="T7" fmla="*/ 47 h 100"/>
              <a:gd name="T8" fmla="*/ 5 w 261"/>
              <a:gd name="T9" fmla="*/ 36 h 100"/>
              <a:gd name="T10" fmla="*/ 10 w 261"/>
              <a:gd name="T11" fmla="*/ 26 h 100"/>
              <a:gd name="T12" fmla="*/ 17 w 261"/>
              <a:gd name="T13" fmla="*/ 17 h 100"/>
              <a:gd name="T14" fmla="*/ 26 w 261"/>
              <a:gd name="T15" fmla="*/ 10 h 100"/>
              <a:gd name="T16" fmla="*/ 36 w 261"/>
              <a:gd name="T17" fmla="*/ 5 h 100"/>
              <a:gd name="T18" fmla="*/ 47 w 261"/>
              <a:gd name="T19" fmla="*/ 1 h 100"/>
              <a:gd name="T20" fmla="*/ 60 w 261"/>
              <a:gd name="T21" fmla="*/ 0 h 100"/>
              <a:gd name="T22" fmla="*/ 200 w 261"/>
              <a:gd name="T23" fmla="*/ 0 h 100"/>
              <a:gd name="T24" fmla="*/ 200 w 261"/>
              <a:gd name="T25" fmla="*/ 0 h 100"/>
              <a:gd name="T26" fmla="*/ 213 w 261"/>
              <a:gd name="T27" fmla="*/ 1 h 100"/>
              <a:gd name="T28" fmla="*/ 224 w 261"/>
              <a:gd name="T29" fmla="*/ 5 h 100"/>
              <a:gd name="T30" fmla="*/ 234 w 261"/>
              <a:gd name="T31" fmla="*/ 10 h 100"/>
              <a:gd name="T32" fmla="*/ 243 w 261"/>
              <a:gd name="T33" fmla="*/ 17 h 100"/>
              <a:gd name="T34" fmla="*/ 251 w 261"/>
              <a:gd name="T35" fmla="*/ 26 h 100"/>
              <a:gd name="T36" fmla="*/ 256 w 261"/>
              <a:gd name="T37" fmla="*/ 36 h 100"/>
              <a:gd name="T38" fmla="*/ 259 w 261"/>
              <a:gd name="T39" fmla="*/ 47 h 100"/>
              <a:gd name="T40" fmla="*/ 261 w 261"/>
              <a:gd name="T41" fmla="*/ 60 h 100"/>
              <a:gd name="T42" fmla="*/ 261 w 261"/>
              <a:gd name="T43" fmla="*/ 100 h 100"/>
              <a:gd name="T44" fmla="*/ 0 w 261"/>
              <a:gd name="T45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61" h="100">
                <a:moveTo>
                  <a:pt x="0" y="100"/>
                </a:moveTo>
                <a:lnTo>
                  <a:pt x="0" y="60"/>
                </a:lnTo>
                <a:lnTo>
                  <a:pt x="0" y="60"/>
                </a:lnTo>
                <a:lnTo>
                  <a:pt x="1" y="47"/>
                </a:lnTo>
                <a:lnTo>
                  <a:pt x="5" y="36"/>
                </a:lnTo>
                <a:lnTo>
                  <a:pt x="10" y="26"/>
                </a:lnTo>
                <a:lnTo>
                  <a:pt x="17" y="17"/>
                </a:lnTo>
                <a:lnTo>
                  <a:pt x="26" y="10"/>
                </a:lnTo>
                <a:lnTo>
                  <a:pt x="36" y="5"/>
                </a:lnTo>
                <a:lnTo>
                  <a:pt x="47" y="1"/>
                </a:lnTo>
                <a:lnTo>
                  <a:pt x="60" y="0"/>
                </a:lnTo>
                <a:lnTo>
                  <a:pt x="200" y="0"/>
                </a:lnTo>
                <a:lnTo>
                  <a:pt x="200" y="0"/>
                </a:lnTo>
                <a:lnTo>
                  <a:pt x="213" y="1"/>
                </a:lnTo>
                <a:lnTo>
                  <a:pt x="224" y="5"/>
                </a:lnTo>
                <a:lnTo>
                  <a:pt x="234" y="10"/>
                </a:lnTo>
                <a:lnTo>
                  <a:pt x="243" y="17"/>
                </a:lnTo>
                <a:lnTo>
                  <a:pt x="251" y="26"/>
                </a:lnTo>
                <a:lnTo>
                  <a:pt x="256" y="36"/>
                </a:lnTo>
                <a:lnTo>
                  <a:pt x="259" y="47"/>
                </a:lnTo>
                <a:lnTo>
                  <a:pt x="261" y="60"/>
                </a:lnTo>
                <a:lnTo>
                  <a:pt x="261" y="100"/>
                </a:lnTo>
                <a:lnTo>
                  <a:pt x="0" y="100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18" name="Freeform 138">
            <a:extLst>
              <a:ext uri="{FF2B5EF4-FFF2-40B4-BE49-F238E27FC236}">
                <a16:creationId xmlns:a16="http://schemas.microsoft.com/office/drawing/2014/main" id="{13F9D206-B711-45D7-98E3-5B3F6D8C1B65}"/>
              </a:ext>
            </a:extLst>
          </p:cNvPr>
          <p:cNvSpPr>
            <a:spLocks/>
          </p:cNvSpPr>
          <p:nvPr/>
        </p:nvSpPr>
        <p:spPr bwMode="auto">
          <a:xfrm>
            <a:off x="8456055" y="1247958"/>
            <a:ext cx="414338" cy="158750"/>
          </a:xfrm>
          <a:custGeom>
            <a:avLst/>
            <a:gdLst>
              <a:gd name="T0" fmla="*/ 0 w 261"/>
              <a:gd name="T1" fmla="*/ 100 h 100"/>
              <a:gd name="T2" fmla="*/ 0 w 261"/>
              <a:gd name="T3" fmla="*/ 60 h 100"/>
              <a:gd name="T4" fmla="*/ 0 w 261"/>
              <a:gd name="T5" fmla="*/ 60 h 100"/>
              <a:gd name="T6" fmla="*/ 1 w 261"/>
              <a:gd name="T7" fmla="*/ 47 h 100"/>
              <a:gd name="T8" fmla="*/ 5 w 261"/>
              <a:gd name="T9" fmla="*/ 36 h 100"/>
              <a:gd name="T10" fmla="*/ 10 w 261"/>
              <a:gd name="T11" fmla="*/ 26 h 100"/>
              <a:gd name="T12" fmla="*/ 17 w 261"/>
              <a:gd name="T13" fmla="*/ 17 h 100"/>
              <a:gd name="T14" fmla="*/ 26 w 261"/>
              <a:gd name="T15" fmla="*/ 10 h 100"/>
              <a:gd name="T16" fmla="*/ 36 w 261"/>
              <a:gd name="T17" fmla="*/ 5 h 100"/>
              <a:gd name="T18" fmla="*/ 47 w 261"/>
              <a:gd name="T19" fmla="*/ 1 h 100"/>
              <a:gd name="T20" fmla="*/ 60 w 261"/>
              <a:gd name="T21" fmla="*/ 0 h 100"/>
              <a:gd name="T22" fmla="*/ 200 w 261"/>
              <a:gd name="T23" fmla="*/ 0 h 100"/>
              <a:gd name="T24" fmla="*/ 200 w 261"/>
              <a:gd name="T25" fmla="*/ 0 h 100"/>
              <a:gd name="T26" fmla="*/ 213 w 261"/>
              <a:gd name="T27" fmla="*/ 1 h 100"/>
              <a:gd name="T28" fmla="*/ 224 w 261"/>
              <a:gd name="T29" fmla="*/ 5 h 100"/>
              <a:gd name="T30" fmla="*/ 234 w 261"/>
              <a:gd name="T31" fmla="*/ 10 h 100"/>
              <a:gd name="T32" fmla="*/ 243 w 261"/>
              <a:gd name="T33" fmla="*/ 17 h 100"/>
              <a:gd name="T34" fmla="*/ 251 w 261"/>
              <a:gd name="T35" fmla="*/ 26 h 100"/>
              <a:gd name="T36" fmla="*/ 256 w 261"/>
              <a:gd name="T37" fmla="*/ 36 h 100"/>
              <a:gd name="T38" fmla="*/ 259 w 261"/>
              <a:gd name="T39" fmla="*/ 47 h 100"/>
              <a:gd name="T40" fmla="*/ 261 w 261"/>
              <a:gd name="T41" fmla="*/ 60 h 100"/>
              <a:gd name="T42" fmla="*/ 261 w 261"/>
              <a:gd name="T43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61" h="100">
                <a:moveTo>
                  <a:pt x="0" y="100"/>
                </a:moveTo>
                <a:lnTo>
                  <a:pt x="0" y="60"/>
                </a:lnTo>
                <a:lnTo>
                  <a:pt x="0" y="60"/>
                </a:lnTo>
                <a:lnTo>
                  <a:pt x="1" y="47"/>
                </a:lnTo>
                <a:lnTo>
                  <a:pt x="5" y="36"/>
                </a:lnTo>
                <a:lnTo>
                  <a:pt x="10" y="26"/>
                </a:lnTo>
                <a:lnTo>
                  <a:pt x="17" y="17"/>
                </a:lnTo>
                <a:lnTo>
                  <a:pt x="26" y="10"/>
                </a:lnTo>
                <a:lnTo>
                  <a:pt x="36" y="5"/>
                </a:lnTo>
                <a:lnTo>
                  <a:pt x="47" y="1"/>
                </a:lnTo>
                <a:lnTo>
                  <a:pt x="60" y="0"/>
                </a:lnTo>
                <a:lnTo>
                  <a:pt x="200" y="0"/>
                </a:lnTo>
                <a:lnTo>
                  <a:pt x="200" y="0"/>
                </a:lnTo>
                <a:lnTo>
                  <a:pt x="213" y="1"/>
                </a:lnTo>
                <a:lnTo>
                  <a:pt x="224" y="5"/>
                </a:lnTo>
                <a:lnTo>
                  <a:pt x="234" y="10"/>
                </a:lnTo>
                <a:lnTo>
                  <a:pt x="243" y="17"/>
                </a:lnTo>
                <a:lnTo>
                  <a:pt x="251" y="26"/>
                </a:lnTo>
                <a:lnTo>
                  <a:pt x="256" y="36"/>
                </a:lnTo>
                <a:lnTo>
                  <a:pt x="259" y="47"/>
                </a:lnTo>
                <a:lnTo>
                  <a:pt x="261" y="60"/>
                </a:lnTo>
                <a:lnTo>
                  <a:pt x="261" y="10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19" name="Freeform 139">
            <a:extLst>
              <a:ext uri="{FF2B5EF4-FFF2-40B4-BE49-F238E27FC236}">
                <a16:creationId xmlns:a16="http://schemas.microsoft.com/office/drawing/2014/main" id="{45C497C0-2945-4211-8CBD-7E00F82D6189}"/>
              </a:ext>
            </a:extLst>
          </p:cNvPr>
          <p:cNvSpPr>
            <a:spLocks/>
          </p:cNvSpPr>
          <p:nvPr/>
        </p:nvSpPr>
        <p:spPr bwMode="auto">
          <a:xfrm>
            <a:off x="1420255" y="4510271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20" name="Freeform 140">
            <a:extLst>
              <a:ext uri="{FF2B5EF4-FFF2-40B4-BE49-F238E27FC236}">
                <a16:creationId xmlns:a16="http://schemas.microsoft.com/office/drawing/2014/main" id="{1744CDAB-CE5F-4976-A6CE-2FD798D8AD1D}"/>
              </a:ext>
            </a:extLst>
          </p:cNvPr>
          <p:cNvSpPr>
            <a:spLocks/>
          </p:cNvSpPr>
          <p:nvPr/>
        </p:nvSpPr>
        <p:spPr bwMode="auto">
          <a:xfrm>
            <a:off x="1858405" y="4510271"/>
            <a:ext cx="414338" cy="485775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21" name="Freeform 141">
            <a:extLst>
              <a:ext uri="{FF2B5EF4-FFF2-40B4-BE49-F238E27FC236}">
                <a16:creationId xmlns:a16="http://schemas.microsoft.com/office/drawing/2014/main" id="{9E948DFA-1D92-41CC-9EF7-FE76AF4FFE84}"/>
              </a:ext>
            </a:extLst>
          </p:cNvPr>
          <p:cNvSpPr>
            <a:spLocks/>
          </p:cNvSpPr>
          <p:nvPr/>
        </p:nvSpPr>
        <p:spPr bwMode="auto">
          <a:xfrm>
            <a:off x="2298143" y="4510271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22" name="Freeform 142">
            <a:extLst>
              <a:ext uri="{FF2B5EF4-FFF2-40B4-BE49-F238E27FC236}">
                <a16:creationId xmlns:a16="http://schemas.microsoft.com/office/drawing/2014/main" id="{45076CF6-9C1C-45B5-9FF1-318F33409CFA}"/>
              </a:ext>
            </a:extLst>
          </p:cNvPr>
          <p:cNvSpPr>
            <a:spLocks/>
          </p:cNvSpPr>
          <p:nvPr/>
        </p:nvSpPr>
        <p:spPr bwMode="auto">
          <a:xfrm>
            <a:off x="2739468" y="4510271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23" name="Freeform 143">
            <a:extLst>
              <a:ext uri="{FF2B5EF4-FFF2-40B4-BE49-F238E27FC236}">
                <a16:creationId xmlns:a16="http://schemas.microsoft.com/office/drawing/2014/main" id="{A34EC6E5-9905-426A-A5FF-D3DB54A5734C}"/>
              </a:ext>
            </a:extLst>
          </p:cNvPr>
          <p:cNvSpPr>
            <a:spLocks/>
          </p:cNvSpPr>
          <p:nvPr/>
        </p:nvSpPr>
        <p:spPr bwMode="auto">
          <a:xfrm>
            <a:off x="3179205" y="4510271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24" name="Freeform 144">
            <a:extLst>
              <a:ext uri="{FF2B5EF4-FFF2-40B4-BE49-F238E27FC236}">
                <a16:creationId xmlns:a16="http://schemas.microsoft.com/office/drawing/2014/main" id="{8385F75A-D550-4282-8F27-A612F63596A7}"/>
              </a:ext>
            </a:extLst>
          </p:cNvPr>
          <p:cNvSpPr>
            <a:spLocks/>
          </p:cNvSpPr>
          <p:nvPr/>
        </p:nvSpPr>
        <p:spPr bwMode="auto">
          <a:xfrm>
            <a:off x="3617355" y="4510271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25" name="Freeform 145">
            <a:extLst>
              <a:ext uri="{FF2B5EF4-FFF2-40B4-BE49-F238E27FC236}">
                <a16:creationId xmlns:a16="http://schemas.microsoft.com/office/drawing/2014/main" id="{B25988E4-B09B-4F49-BA33-8ECAA00051AA}"/>
              </a:ext>
            </a:extLst>
          </p:cNvPr>
          <p:cNvSpPr>
            <a:spLocks/>
          </p:cNvSpPr>
          <p:nvPr/>
        </p:nvSpPr>
        <p:spPr bwMode="auto">
          <a:xfrm>
            <a:off x="4058680" y="4510271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26" name="Freeform 146">
            <a:extLst>
              <a:ext uri="{FF2B5EF4-FFF2-40B4-BE49-F238E27FC236}">
                <a16:creationId xmlns:a16="http://schemas.microsoft.com/office/drawing/2014/main" id="{0EEED02E-C6F2-4063-815C-8F244D71EBF2}"/>
              </a:ext>
            </a:extLst>
          </p:cNvPr>
          <p:cNvSpPr>
            <a:spLocks/>
          </p:cNvSpPr>
          <p:nvPr/>
        </p:nvSpPr>
        <p:spPr bwMode="auto">
          <a:xfrm>
            <a:off x="4498418" y="4510271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27" name="Freeform 147">
            <a:extLst>
              <a:ext uri="{FF2B5EF4-FFF2-40B4-BE49-F238E27FC236}">
                <a16:creationId xmlns:a16="http://schemas.microsoft.com/office/drawing/2014/main" id="{7C89E937-E255-4364-9470-12E072EA3AC3}"/>
              </a:ext>
            </a:extLst>
          </p:cNvPr>
          <p:cNvSpPr>
            <a:spLocks/>
          </p:cNvSpPr>
          <p:nvPr/>
        </p:nvSpPr>
        <p:spPr bwMode="auto">
          <a:xfrm>
            <a:off x="4936568" y="4510271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28" name="Freeform 148">
            <a:extLst>
              <a:ext uri="{FF2B5EF4-FFF2-40B4-BE49-F238E27FC236}">
                <a16:creationId xmlns:a16="http://schemas.microsoft.com/office/drawing/2014/main" id="{0BD5B595-D9A9-4274-AC4C-5BC86DD093F4}"/>
              </a:ext>
            </a:extLst>
          </p:cNvPr>
          <p:cNvSpPr>
            <a:spLocks/>
          </p:cNvSpPr>
          <p:nvPr/>
        </p:nvSpPr>
        <p:spPr bwMode="auto">
          <a:xfrm>
            <a:off x="5377893" y="4510271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29" name="Freeform 149">
            <a:extLst>
              <a:ext uri="{FF2B5EF4-FFF2-40B4-BE49-F238E27FC236}">
                <a16:creationId xmlns:a16="http://schemas.microsoft.com/office/drawing/2014/main" id="{9614E87B-EE3F-4F6A-9B75-5021CDF16B67}"/>
              </a:ext>
            </a:extLst>
          </p:cNvPr>
          <p:cNvSpPr>
            <a:spLocks/>
          </p:cNvSpPr>
          <p:nvPr/>
        </p:nvSpPr>
        <p:spPr bwMode="auto">
          <a:xfrm>
            <a:off x="5817630" y="4510271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30" name="Freeform 150">
            <a:extLst>
              <a:ext uri="{FF2B5EF4-FFF2-40B4-BE49-F238E27FC236}">
                <a16:creationId xmlns:a16="http://schemas.microsoft.com/office/drawing/2014/main" id="{F5EEC890-046C-4638-87A4-F3E8A10286EF}"/>
              </a:ext>
            </a:extLst>
          </p:cNvPr>
          <p:cNvSpPr>
            <a:spLocks/>
          </p:cNvSpPr>
          <p:nvPr/>
        </p:nvSpPr>
        <p:spPr bwMode="auto">
          <a:xfrm>
            <a:off x="6255780" y="4510271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31" name="Freeform 151">
            <a:extLst>
              <a:ext uri="{FF2B5EF4-FFF2-40B4-BE49-F238E27FC236}">
                <a16:creationId xmlns:a16="http://schemas.microsoft.com/office/drawing/2014/main" id="{64C0BFFA-054B-4040-B89F-3C0B38F15A49}"/>
              </a:ext>
            </a:extLst>
          </p:cNvPr>
          <p:cNvSpPr>
            <a:spLocks/>
          </p:cNvSpPr>
          <p:nvPr/>
        </p:nvSpPr>
        <p:spPr bwMode="auto">
          <a:xfrm>
            <a:off x="6695518" y="4510271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32" name="Freeform 152">
            <a:extLst>
              <a:ext uri="{FF2B5EF4-FFF2-40B4-BE49-F238E27FC236}">
                <a16:creationId xmlns:a16="http://schemas.microsoft.com/office/drawing/2014/main" id="{8AE167D9-6D53-4FE2-9EEB-A3EC4DA0677C}"/>
              </a:ext>
            </a:extLst>
          </p:cNvPr>
          <p:cNvSpPr>
            <a:spLocks/>
          </p:cNvSpPr>
          <p:nvPr/>
        </p:nvSpPr>
        <p:spPr bwMode="auto">
          <a:xfrm>
            <a:off x="7136843" y="4510271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33" name="Freeform 153">
            <a:extLst>
              <a:ext uri="{FF2B5EF4-FFF2-40B4-BE49-F238E27FC236}">
                <a16:creationId xmlns:a16="http://schemas.microsoft.com/office/drawing/2014/main" id="{3E771525-F312-4CC1-8C2D-EC705E62734A}"/>
              </a:ext>
            </a:extLst>
          </p:cNvPr>
          <p:cNvSpPr>
            <a:spLocks/>
          </p:cNvSpPr>
          <p:nvPr/>
        </p:nvSpPr>
        <p:spPr bwMode="auto">
          <a:xfrm>
            <a:off x="2298143" y="5327833"/>
            <a:ext cx="414338" cy="485775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34" name="Freeform 154">
            <a:extLst>
              <a:ext uri="{FF2B5EF4-FFF2-40B4-BE49-F238E27FC236}">
                <a16:creationId xmlns:a16="http://schemas.microsoft.com/office/drawing/2014/main" id="{F310E40B-B551-4349-9BF0-620DC8030795}"/>
              </a:ext>
            </a:extLst>
          </p:cNvPr>
          <p:cNvSpPr>
            <a:spLocks/>
          </p:cNvSpPr>
          <p:nvPr/>
        </p:nvSpPr>
        <p:spPr bwMode="auto">
          <a:xfrm>
            <a:off x="2739468" y="5327833"/>
            <a:ext cx="414338" cy="485775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35" name="Freeform 155">
            <a:extLst>
              <a:ext uri="{FF2B5EF4-FFF2-40B4-BE49-F238E27FC236}">
                <a16:creationId xmlns:a16="http://schemas.microsoft.com/office/drawing/2014/main" id="{CBE5E5CE-DE9C-47C4-B662-C88D45938FF6}"/>
              </a:ext>
            </a:extLst>
          </p:cNvPr>
          <p:cNvSpPr>
            <a:spLocks/>
          </p:cNvSpPr>
          <p:nvPr/>
        </p:nvSpPr>
        <p:spPr bwMode="auto">
          <a:xfrm>
            <a:off x="3179205" y="5327833"/>
            <a:ext cx="414338" cy="485775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36" name="Freeform 156">
            <a:extLst>
              <a:ext uri="{FF2B5EF4-FFF2-40B4-BE49-F238E27FC236}">
                <a16:creationId xmlns:a16="http://schemas.microsoft.com/office/drawing/2014/main" id="{90CD869E-FB4B-4959-B12B-EF45A72C3BF1}"/>
              </a:ext>
            </a:extLst>
          </p:cNvPr>
          <p:cNvSpPr>
            <a:spLocks/>
          </p:cNvSpPr>
          <p:nvPr/>
        </p:nvSpPr>
        <p:spPr bwMode="auto">
          <a:xfrm>
            <a:off x="3617355" y="5327833"/>
            <a:ext cx="414338" cy="485775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37" name="Freeform 157">
            <a:extLst>
              <a:ext uri="{FF2B5EF4-FFF2-40B4-BE49-F238E27FC236}">
                <a16:creationId xmlns:a16="http://schemas.microsoft.com/office/drawing/2014/main" id="{FE71168A-13E6-4381-BAA8-834D91DBC8E0}"/>
              </a:ext>
            </a:extLst>
          </p:cNvPr>
          <p:cNvSpPr>
            <a:spLocks/>
          </p:cNvSpPr>
          <p:nvPr/>
        </p:nvSpPr>
        <p:spPr bwMode="auto">
          <a:xfrm>
            <a:off x="4058680" y="5327833"/>
            <a:ext cx="414338" cy="485775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38" name="Freeform 158">
            <a:extLst>
              <a:ext uri="{FF2B5EF4-FFF2-40B4-BE49-F238E27FC236}">
                <a16:creationId xmlns:a16="http://schemas.microsoft.com/office/drawing/2014/main" id="{5A7552F4-724E-47F2-9F63-CF96FF466418}"/>
              </a:ext>
            </a:extLst>
          </p:cNvPr>
          <p:cNvSpPr>
            <a:spLocks/>
          </p:cNvSpPr>
          <p:nvPr/>
        </p:nvSpPr>
        <p:spPr bwMode="auto">
          <a:xfrm>
            <a:off x="4498418" y="5327833"/>
            <a:ext cx="414338" cy="485775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39" name="Freeform 159">
            <a:extLst>
              <a:ext uri="{FF2B5EF4-FFF2-40B4-BE49-F238E27FC236}">
                <a16:creationId xmlns:a16="http://schemas.microsoft.com/office/drawing/2014/main" id="{6129F4F0-0660-4D5C-BBC0-47C15A386655}"/>
              </a:ext>
            </a:extLst>
          </p:cNvPr>
          <p:cNvSpPr>
            <a:spLocks/>
          </p:cNvSpPr>
          <p:nvPr/>
        </p:nvSpPr>
        <p:spPr bwMode="auto">
          <a:xfrm>
            <a:off x="4936568" y="5327833"/>
            <a:ext cx="414338" cy="485775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40" name="Freeform 160">
            <a:extLst>
              <a:ext uri="{FF2B5EF4-FFF2-40B4-BE49-F238E27FC236}">
                <a16:creationId xmlns:a16="http://schemas.microsoft.com/office/drawing/2014/main" id="{843B8029-69CB-4FA9-AD95-03B419C5BEBB}"/>
              </a:ext>
            </a:extLst>
          </p:cNvPr>
          <p:cNvSpPr>
            <a:spLocks/>
          </p:cNvSpPr>
          <p:nvPr/>
        </p:nvSpPr>
        <p:spPr bwMode="auto">
          <a:xfrm>
            <a:off x="5377893" y="5327833"/>
            <a:ext cx="414338" cy="485775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41" name="Freeform 161">
            <a:extLst>
              <a:ext uri="{FF2B5EF4-FFF2-40B4-BE49-F238E27FC236}">
                <a16:creationId xmlns:a16="http://schemas.microsoft.com/office/drawing/2014/main" id="{71E63F3E-AD25-4039-A5AA-CFC106307E71}"/>
              </a:ext>
            </a:extLst>
          </p:cNvPr>
          <p:cNvSpPr>
            <a:spLocks/>
          </p:cNvSpPr>
          <p:nvPr/>
        </p:nvSpPr>
        <p:spPr bwMode="auto">
          <a:xfrm>
            <a:off x="5817630" y="5327833"/>
            <a:ext cx="414338" cy="485775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42" name="Freeform 162">
            <a:extLst>
              <a:ext uri="{FF2B5EF4-FFF2-40B4-BE49-F238E27FC236}">
                <a16:creationId xmlns:a16="http://schemas.microsoft.com/office/drawing/2014/main" id="{18368BC7-7780-4F81-B4FD-B23894E118F9}"/>
              </a:ext>
            </a:extLst>
          </p:cNvPr>
          <p:cNvSpPr>
            <a:spLocks/>
          </p:cNvSpPr>
          <p:nvPr/>
        </p:nvSpPr>
        <p:spPr bwMode="auto">
          <a:xfrm>
            <a:off x="6255780" y="5327833"/>
            <a:ext cx="414338" cy="485775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43" name="Freeform 163">
            <a:extLst>
              <a:ext uri="{FF2B5EF4-FFF2-40B4-BE49-F238E27FC236}">
                <a16:creationId xmlns:a16="http://schemas.microsoft.com/office/drawing/2014/main" id="{02675BFA-529D-4A9E-98A5-5D63CD642BB1}"/>
              </a:ext>
            </a:extLst>
          </p:cNvPr>
          <p:cNvSpPr>
            <a:spLocks/>
          </p:cNvSpPr>
          <p:nvPr/>
        </p:nvSpPr>
        <p:spPr bwMode="auto">
          <a:xfrm>
            <a:off x="6695518" y="5327833"/>
            <a:ext cx="414338" cy="485775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44" name="Freeform 164">
            <a:extLst>
              <a:ext uri="{FF2B5EF4-FFF2-40B4-BE49-F238E27FC236}">
                <a16:creationId xmlns:a16="http://schemas.microsoft.com/office/drawing/2014/main" id="{1A165229-550E-4816-A709-200729573E63}"/>
              </a:ext>
            </a:extLst>
          </p:cNvPr>
          <p:cNvSpPr>
            <a:spLocks/>
          </p:cNvSpPr>
          <p:nvPr/>
        </p:nvSpPr>
        <p:spPr bwMode="auto">
          <a:xfrm>
            <a:off x="7136843" y="5327833"/>
            <a:ext cx="414338" cy="485775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45" name="Freeform 165">
            <a:extLst>
              <a:ext uri="{FF2B5EF4-FFF2-40B4-BE49-F238E27FC236}">
                <a16:creationId xmlns:a16="http://schemas.microsoft.com/office/drawing/2014/main" id="{E227D65E-6CB3-4A68-B604-540D142A2E9C}"/>
              </a:ext>
            </a:extLst>
          </p:cNvPr>
          <p:cNvSpPr>
            <a:spLocks/>
          </p:cNvSpPr>
          <p:nvPr/>
        </p:nvSpPr>
        <p:spPr bwMode="auto">
          <a:xfrm>
            <a:off x="7576580" y="5327833"/>
            <a:ext cx="414338" cy="485775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46" name="Freeform 166">
            <a:extLst>
              <a:ext uri="{FF2B5EF4-FFF2-40B4-BE49-F238E27FC236}">
                <a16:creationId xmlns:a16="http://schemas.microsoft.com/office/drawing/2014/main" id="{FD725322-FC2B-433E-8E41-A896AD6A3528}"/>
              </a:ext>
            </a:extLst>
          </p:cNvPr>
          <p:cNvSpPr>
            <a:spLocks/>
          </p:cNvSpPr>
          <p:nvPr/>
        </p:nvSpPr>
        <p:spPr bwMode="auto">
          <a:xfrm>
            <a:off x="8014730" y="5327833"/>
            <a:ext cx="414338" cy="485775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47" name="Freeform 167">
            <a:extLst>
              <a:ext uri="{FF2B5EF4-FFF2-40B4-BE49-F238E27FC236}">
                <a16:creationId xmlns:a16="http://schemas.microsoft.com/office/drawing/2014/main" id="{1F479DC9-725D-4254-8A19-596A39074DED}"/>
              </a:ext>
            </a:extLst>
          </p:cNvPr>
          <p:cNvSpPr>
            <a:spLocks/>
          </p:cNvSpPr>
          <p:nvPr/>
        </p:nvSpPr>
        <p:spPr bwMode="auto">
          <a:xfrm>
            <a:off x="8456055" y="5327833"/>
            <a:ext cx="414338" cy="485775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48" name="Freeform 168">
            <a:extLst>
              <a:ext uri="{FF2B5EF4-FFF2-40B4-BE49-F238E27FC236}">
                <a16:creationId xmlns:a16="http://schemas.microsoft.com/office/drawing/2014/main" id="{7CD2200E-F804-4BB5-9E97-56DAD13DA203}"/>
              </a:ext>
            </a:extLst>
          </p:cNvPr>
          <p:cNvSpPr>
            <a:spLocks/>
          </p:cNvSpPr>
          <p:nvPr/>
        </p:nvSpPr>
        <p:spPr bwMode="auto">
          <a:xfrm>
            <a:off x="2298143" y="5842183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49" name="Freeform 169">
            <a:extLst>
              <a:ext uri="{FF2B5EF4-FFF2-40B4-BE49-F238E27FC236}">
                <a16:creationId xmlns:a16="http://schemas.microsoft.com/office/drawing/2014/main" id="{30758217-9B3F-4EDC-BAAE-9E479C7263F0}"/>
              </a:ext>
            </a:extLst>
          </p:cNvPr>
          <p:cNvSpPr>
            <a:spLocks/>
          </p:cNvSpPr>
          <p:nvPr/>
        </p:nvSpPr>
        <p:spPr bwMode="auto">
          <a:xfrm>
            <a:off x="2739468" y="5842183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50" name="Freeform 170">
            <a:extLst>
              <a:ext uri="{FF2B5EF4-FFF2-40B4-BE49-F238E27FC236}">
                <a16:creationId xmlns:a16="http://schemas.microsoft.com/office/drawing/2014/main" id="{72A0E9F1-CF8E-4D98-AE8D-42383430001F}"/>
              </a:ext>
            </a:extLst>
          </p:cNvPr>
          <p:cNvSpPr>
            <a:spLocks/>
          </p:cNvSpPr>
          <p:nvPr/>
        </p:nvSpPr>
        <p:spPr bwMode="auto">
          <a:xfrm>
            <a:off x="3179205" y="5842183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51" name="Freeform 171">
            <a:extLst>
              <a:ext uri="{FF2B5EF4-FFF2-40B4-BE49-F238E27FC236}">
                <a16:creationId xmlns:a16="http://schemas.microsoft.com/office/drawing/2014/main" id="{40F2DF65-E794-415E-8518-FCA195757CE2}"/>
              </a:ext>
            </a:extLst>
          </p:cNvPr>
          <p:cNvSpPr>
            <a:spLocks/>
          </p:cNvSpPr>
          <p:nvPr/>
        </p:nvSpPr>
        <p:spPr bwMode="auto">
          <a:xfrm>
            <a:off x="3617355" y="5842183"/>
            <a:ext cx="414338" cy="485775"/>
          </a:xfrm>
          <a:prstGeom prst="roundRect">
            <a:avLst/>
          </a:prstGeom>
          <a:solidFill>
            <a:srgbClr val="D3183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52" name="Freeform 172">
            <a:extLst>
              <a:ext uri="{FF2B5EF4-FFF2-40B4-BE49-F238E27FC236}">
                <a16:creationId xmlns:a16="http://schemas.microsoft.com/office/drawing/2014/main" id="{00283638-00A2-4CB2-AA72-3700B10E87A9}"/>
              </a:ext>
            </a:extLst>
          </p:cNvPr>
          <p:cNvSpPr>
            <a:spLocks/>
          </p:cNvSpPr>
          <p:nvPr/>
        </p:nvSpPr>
        <p:spPr bwMode="auto">
          <a:xfrm>
            <a:off x="4058680" y="5842183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53" name="Freeform 173">
            <a:extLst>
              <a:ext uri="{FF2B5EF4-FFF2-40B4-BE49-F238E27FC236}">
                <a16:creationId xmlns:a16="http://schemas.microsoft.com/office/drawing/2014/main" id="{4896DD27-249F-430A-90BB-06E11C26D4DD}"/>
              </a:ext>
            </a:extLst>
          </p:cNvPr>
          <p:cNvSpPr>
            <a:spLocks/>
          </p:cNvSpPr>
          <p:nvPr/>
        </p:nvSpPr>
        <p:spPr bwMode="auto">
          <a:xfrm>
            <a:off x="4498418" y="5842183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54" name="Freeform 174">
            <a:extLst>
              <a:ext uri="{FF2B5EF4-FFF2-40B4-BE49-F238E27FC236}">
                <a16:creationId xmlns:a16="http://schemas.microsoft.com/office/drawing/2014/main" id="{66D97636-061C-42F8-BA3A-06137DADEAD4}"/>
              </a:ext>
            </a:extLst>
          </p:cNvPr>
          <p:cNvSpPr>
            <a:spLocks/>
          </p:cNvSpPr>
          <p:nvPr/>
        </p:nvSpPr>
        <p:spPr bwMode="auto">
          <a:xfrm>
            <a:off x="4936568" y="5842183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55" name="Freeform 175">
            <a:extLst>
              <a:ext uri="{FF2B5EF4-FFF2-40B4-BE49-F238E27FC236}">
                <a16:creationId xmlns:a16="http://schemas.microsoft.com/office/drawing/2014/main" id="{5FAADFAF-2F55-445B-9ABE-BA215D2B8897}"/>
              </a:ext>
            </a:extLst>
          </p:cNvPr>
          <p:cNvSpPr>
            <a:spLocks/>
          </p:cNvSpPr>
          <p:nvPr/>
        </p:nvSpPr>
        <p:spPr bwMode="auto">
          <a:xfrm>
            <a:off x="5377893" y="5842183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56" name="Freeform 176">
            <a:extLst>
              <a:ext uri="{FF2B5EF4-FFF2-40B4-BE49-F238E27FC236}">
                <a16:creationId xmlns:a16="http://schemas.microsoft.com/office/drawing/2014/main" id="{FE59F02D-DCA4-4FF6-B537-82D41641C5C8}"/>
              </a:ext>
            </a:extLst>
          </p:cNvPr>
          <p:cNvSpPr>
            <a:spLocks/>
          </p:cNvSpPr>
          <p:nvPr/>
        </p:nvSpPr>
        <p:spPr bwMode="auto">
          <a:xfrm>
            <a:off x="5817630" y="5842183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57" name="Freeform 177">
            <a:extLst>
              <a:ext uri="{FF2B5EF4-FFF2-40B4-BE49-F238E27FC236}">
                <a16:creationId xmlns:a16="http://schemas.microsoft.com/office/drawing/2014/main" id="{60AEEB02-630E-46D2-AB1E-4DB6C3CAA8CC}"/>
              </a:ext>
            </a:extLst>
          </p:cNvPr>
          <p:cNvSpPr>
            <a:spLocks/>
          </p:cNvSpPr>
          <p:nvPr/>
        </p:nvSpPr>
        <p:spPr bwMode="auto">
          <a:xfrm>
            <a:off x="6255780" y="5842183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58" name="Freeform 178">
            <a:extLst>
              <a:ext uri="{FF2B5EF4-FFF2-40B4-BE49-F238E27FC236}">
                <a16:creationId xmlns:a16="http://schemas.microsoft.com/office/drawing/2014/main" id="{D9ADBB84-25AF-4B89-A7FE-375970167D75}"/>
              </a:ext>
            </a:extLst>
          </p:cNvPr>
          <p:cNvSpPr>
            <a:spLocks/>
          </p:cNvSpPr>
          <p:nvPr/>
        </p:nvSpPr>
        <p:spPr bwMode="auto">
          <a:xfrm>
            <a:off x="6695518" y="5842183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59" name="Freeform 179">
            <a:extLst>
              <a:ext uri="{FF2B5EF4-FFF2-40B4-BE49-F238E27FC236}">
                <a16:creationId xmlns:a16="http://schemas.microsoft.com/office/drawing/2014/main" id="{782892F3-B14F-4BDE-B18D-28BA85DBF1AA}"/>
              </a:ext>
            </a:extLst>
          </p:cNvPr>
          <p:cNvSpPr>
            <a:spLocks/>
          </p:cNvSpPr>
          <p:nvPr/>
        </p:nvSpPr>
        <p:spPr bwMode="auto">
          <a:xfrm>
            <a:off x="7136843" y="5842183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60" name="Freeform 180">
            <a:extLst>
              <a:ext uri="{FF2B5EF4-FFF2-40B4-BE49-F238E27FC236}">
                <a16:creationId xmlns:a16="http://schemas.microsoft.com/office/drawing/2014/main" id="{8745C88D-FA38-4374-82A8-E14419B9BEBD}"/>
              </a:ext>
            </a:extLst>
          </p:cNvPr>
          <p:cNvSpPr>
            <a:spLocks/>
          </p:cNvSpPr>
          <p:nvPr/>
        </p:nvSpPr>
        <p:spPr bwMode="auto">
          <a:xfrm>
            <a:off x="7576580" y="5842183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61" name="Freeform 181">
            <a:extLst>
              <a:ext uri="{FF2B5EF4-FFF2-40B4-BE49-F238E27FC236}">
                <a16:creationId xmlns:a16="http://schemas.microsoft.com/office/drawing/2014/main" id="{A9803DCF-9E74-4CE0-9E80-8191328A0539}"/>
              </a:ext>
            </a:extLst>
          </p:cNvPr>
          <p:cNvSpPr>
            <a:spLocks/>
          </p:cNvSpPr>
          <p:nvPr/>
        </p:nvSpPr>
        <p:spPr bwMode="auto">
          <a:xfrm>
            <a:off x="8014730" y="5842183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62" name="Freeform 182">
            <a:extLst>
              <a:ext uri="{FF2B5EF4-FFF2-40B4-BE49-F238E27FC236}">
                <a16:creationId xmlns:a16="http://schemas.microsoft.com/office/drawing/2014/main" id="{C3296910-F3E5-4E6B-86DF-4B7642CB5227}"/>
              </a:ext>
            </a:extLst>
          </p:cNvPr>
          <p:cNvSpPr>
            <a:spLocks/>
          </p:cNvSpPr>
          <p:nvPr/>
        </p:nvSpPr>
        <p:spPr bwMode="auto">
          <a:xfrm>
            <a:off x="8456055" y="5842183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63" name="Freeform 183">
            <a:extLst>
              <a:ext uri="{FF2B5EF4-FFF2-40B4-BE49-F238E27FC236}">
                <a16:creationId xmlns:a16="http://schemas.microsoft.com/office/drawing/2014/main" id="{AE276EC7-1CE3-40B0-84DF-F8E02576D949}"/>
              </a:ext>
            </a:extLst>
          </p:cNvPr>
          <p:cNvSpPr>
            <a:spLocks/>
          </p:cNvSpPr>
          <p:nvPr/>
        </p:nvSpPr>
        <p:spPr bwMode="auto">
          <a:xfrm>
            <a:off x="1118630" y="1574983"/>
            <a:ext cx="138113" cy="122238"/>
          </a:xfrm>
          <a:custGeom>
            <a:avLst/>
            <a:gdLst>
              <a:gd name="T0" fmla="*/ 87 w 87"/>
              <a:gd name="T1" fmla="*/ 0 h 77"/>
              <a:gd name="T2" fmla="*/ 76 w 87"/>
              <a:gd name="T3" fmla="*/ 77 h 77"/>
              <a:gd name="T4" fmla="*/ 47 w 87"/>
              <a:gd name="T5" fmla="*/ 77 h 77"/>
              <a:gd name="T6" fmla="*/ 52 w 87"/>
              <a:gd name="T7" fmla="*/ 49 h 77"/>
              <a:gd name="T8" fmla="*/ 33 w 87"/>
              <a:gd name="T9" fmla="*/ 49 h 77"/>
              <a:gd name="T10" fmla="*/ 29 w 87"/>
              <a:gd name="T11" fmla="*/ 77 h 77"/>
              <a:gd name="T12" fmla="*/ 0 w 87"/>
              <a:gd name="T13" fmla="*/ 77 h 77"/>
              <a:gd name="T14" fmla="*/ 12 w 87"/>
              <a:gd name="T15" fmla="*/ 0 h 77"/>
              <a:gd name="T16" fmla="*/ 39 w 87"/>
              <a:gd name="T17" fmla="*/ 0 h 77"/>
              <a:gd name="T18" fmla="*/ 35 w 87"/>
              <a:gd name="T19" fmla="*/ 27 h 77"/>
              <a:gd name="T20" fmla="*/ 54 w 87"/>
              <a:gd name="T21" fmla="*/ 27 h 77"/>
              <a:gd name="T22" fmla="*/ 58 w 87"/>
              <a:gd name="T23" fmla="*/ 0 h 77"/>
              <a:gd name="T24" fmla="*/ 87 w 87"/>
              <a:gd name="T25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7" h="77">
                <a:moveTo>
                  <a:pt x="87" y="0"/>
                </a:moveTo>
                <a:lnTo>
                  <a:pt x="76" y="77"/>
                </a:lnTo>
                <a:lnTo>
                  <a:pt x="47" y="77"/>
                </a:lnTo>
                <a:lnTo>
                  <a:pt x="52" y="49"/>
                </a:lnTo>
                <a:lnTo>
                  <a:pt x="33" y="49"/>
                </a:lnTo>
                <a:lnTo>
                  <a:pt x="29" y="77"/>
                </a:lnTo>
                <a:lnTo>
                  <a:pt x="0" y="77"/>
                </a:lnTo>
                <a:lnTo>
                  <a:pt x="12" y="0"/>
                </a:lnTo>
                <a:lnTo>
                  <a:pt x="39" y="0"/>
                </a:lnTo>
                <a:lnTo>
                  <a:pt x="35" y="27"/>
                </a:lnTo>
                <a:lnTo>
                  <a:pt x="54" y="27"/>
                </a:lnTo>
                <a:lnTo>
                  <a:pt x="58" y="0"/>
                </a:lnTo>
                <a:lnTo>
                  <a:pt x="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64" name="Freeform 184">
            <a:extLst>
              <a:ext uri="{FF2B5EF4-FFF2-40B4-BE49-F238E27FC236}">
                <a16:creationId xmlns:a16="http://schemas.microsoft.com/office/drawing/2014/main" id="{F4D2C786-80D5-41CD-8CEF-78E3396E65A3}"/>
              </a:ext>
            </a:extLst>
          </p:cNvPr>
          <p:cNvSpPr>
            <a:spLocks/>
          </p:cNvSpPr>
          <p:nvPr/>
        </p:nvSpPr>
        <p:spPr bwMode="auto">
          <a:xfrm>
            <a:off x="1032905" y="1484496"/>
            <a:ext cx="19050" cy="68263"/>
          </a:xfrm>
          <a:custGeom>
            <a:avLst/>
            <a:gdLst>
              <a:gd name="T0" fmla="*/ 5 w 12"/>
              <a:gd name="T1" fmla="*/ 43 h 43"/>
              <a:gd name="T2" fmla="*/ 5 w 12"/>
              <a:gd name="T3" fmla="*/ 6 h 43"/>
              <a:gd name="T4" fmla="*/ 0 w 12"/>
              <a:gd name="T5" fmla="*/ 11 h 43"/>
              <a:gd name="T6" fmla="*/ 0 w 12"/>
              <a:gd name="T7" fmla="*/ 4 h 43"/>
              <a:gd name="T8" fmla="*/ 5 w 12"/>
              <a:gd name="T9" fmla="*/ 0 h 43"/>
              <a:gd name="T10" fmla="*/ 12 w 12"/>
              <a:gd name="T11" fmla="*/ 0 h 43"/>
              <a:gd name="T12" fmla="*/ 12 w 12"/>
              <a:gd name="T13" fmla="*/ 43 h 43"/>
              <a:gd name="T14" fmla="*/ 5 w 12"/>
              <a:gd name="T15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43">
                <a:moveTo>
                  <a:pt x="5" y="43"/>
                </a:moveTo>
                <a:lnTo>
                  <a:pt x="5" y="6"/>
                </a:lnTo>
                <a:lnTo>
                  <a:pt x="0" y="11"/>
                </a:lnTo>
                <a:lnTo>
                  <a:pt x="0" y="4"/>
                </a:lnTo>
                <a:lnTo>
                  <a:pt x="5" y="0"/>
                </a:lnTo>
                <a:lnTo>
                  <a:pt x="12" y="0"/>
                </a:lnTo>
                <a:lnTo>
                  <a:pt x="12" y="43"/>
                </a:lnTo>
                <a:lnTo>
                  <a:pt x="5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65" name="Freeform 185">
            <a:extLst>
              <a:ext uri="{FF2B5EF4-FFF2-40B4-BE49-F238E27FC236}">
                <a16:creationId xmlns:a16="http://schemas.microsoft.com/office/drawing/2014/main" id="{9C234398-336D-4D71-943C-8AECC607C770}"/>
              </a:ext>
            </a:extLst>
          </p:cNvPr>
          <p:cNvSpPr>
            <a:spLocks/>
          </p:cNvSpPr>
          <p:nvPr/>
        </p:nvSpPr>
        <p:spPr bwMode="auto">
          <a:xfrm>
            <a:off x="1031318" y="1995671"/>
            <a:ext cx="28575" cy="68263"/>
          </a:xfrm>
          <a:custGeom>
            <a:avLst/>
            <a:gdLst>
              <a:gd name="T0" fmla="*/ 6 w 18"/>
              <a:gd name="T1" fmla="*/ 18 h 43"/>
              <a:gd name="T2" fmla="*/ 10 w 18"/>
              <a:gd name="T3" fmla="*/ 17 h 43"/>
              <a:gd name="T4" fmla="*/ 11 w 18"/>
              <a:gd name="T5" fmla="*/ 15 h 43"/>
              <a:gd name="T6" fmla="*/ 11 w 18"/>
              <a:gd name="T7" fmla="*/ 8 h 43"/>
              <a:gd name="T8" fmla="*/ 11 w 18"/>
              <a:gd name="T9" fmla="*/ 7 h 43"/>
              <a:gd name="T10" fmla="*/ 9 w 18"/>
              <a:gd name="T11" fmla="*/ 6 h 43"/>
              <a:gd name="T12" fmla="*/ 6 w 18"/>
              <a:gd name="T13" fmla="*/ 7 h 43"/>
              <a:gd name="T14" fmla="*/ 6 w 18"/>
              <a:gd name="T15" fmla="*/ 12 h 43"/>
              <a:gd name="T16" fmla="*/ 0 w 18"/>
              <a:gd name="T17" fmla="*/ 8 h 43"/>
              <a:gd name="T18" fmla="*/ 0 w 18"/>
              <a:gd name="T19" fmla="*/ 6 h 43"/>
              <a:gd name="T20" fmla="*/ 3 w 18"/>
              <a:gd name="T21" fmla="*/ 2 h 43"/>
              <a:gd name="T22" fmla="*/ 5 w 18"/>
              <a:gd name="T23" fmla="*/ 1 h 43"/>
              <a:gd name="T24" fmla="*/ 9 w 18"/>
              <a:gd name="T25" fmla="*/ 0 h 43"/>
              <a:gd name="T26" fmla="*/ 13 w 18"/>
              <a:gd name="T27" fmla="*/ 1 h 43"/>
              <a:gd name="T28" fmla="*/ 15 w 18"/>
              <a:gd name="T29" fmla="*/ 3 h 43"/>
              <a:gd name="T30" fmla="*/ 16 w 18"/>
              <a:gd name="T31" fmla="*/ 5 h 43"/>
              <a:gd name="T32" fmla="*/ 18 w 18"/>
              <a:gd name="T33" fmla="*/ 6 h 43"/>
              <a:gd name="T34" fmla="*/ 18 w 18"/>
              <a:gd name="T35" fmla="*/ 12 h 43"/>
              <a:gd name="T36" fmla="*/ 18 w 18"/>
              <a:gd name="T37" fmla="*/ 16 h 43"/>
              <a:gd name="T38" fmla="*/ 18 w 18"/>
              <a:gd name="T39" fmla="*/ 17 h 43"/>
              <a:gd name="T40" fmla="*/ 16 w 18"/>
              <a:gd name="T41" fmla="*/ 20 h 43"/>
              <a:gd name="T42" fmla="*/ 14 w 18"/>
              <a:gd name="T43" fmla="*/ 21 h 43"/>
              <a:gd name="T44" fmla="*/ 16 w 18"/>
              <a:gd name="T45" fmla="*/ 22 h 43"/>
              <a:gd name="T46" fmla="*/ 18 w 18"/>
              <a:gd name="T47" fmla="*/ 25 h 43"/>
              <a:gd name="T48" fmla="*/ 18 w 18"/>
              <a:gd name="T49" fmla="*/ 27 h 43"/>
              <a:gd name="T50" fmla="*/ 18 w 18"/>
              <a:gd name="T51" fmla="*/ 31 h 43"/>
              <a:gd name="T52" fmla="*/ 18 w 18"/>
              <a:gd name="T53" fmla="*/ 35 h 43"/>
              <a:gd name="T54" fmla="*/ 18 w 18"/>
              <a:gd name="T55" fmla="*/ 36 h 43"/>
              <a:gd name="T56" fmla="*/ 18 w 18"/>
              <a:gd name="T57" fmla="*/ 38 h 43"/>
              <a:gd name="T58" fmla="*/ 16 w 18"/>
              <a:gd name="T59" fmla="*/ 40 h 43"/>
              <a:gd name="T60" fmla="*/ 14 w 18"/>
              <a:gd name="T61" fmla="*/ 42 h 43"/>
              <a:gd name="T62" fmla="*/ 9 w 18"/>
              <a:gd name="T63" fmla="*/ 43 h 43"/>
              <a:gd name="T64" fmla="*/ 5 w 18"/>
              <a:gd name="T65" fmla="*/ 43 h 43"/>
              <a:gd name="T66" fmla="*/ 3 w 18"/>
              <a:gd name="T67" fmla="*/ 41 h 43"/>
              <a:gd name="T68" fmla="*/ 0 w 18"/>
              <a:gd name="T69" fmla="*/ 38 h 43"/>
              <a:gd name="T70" fmla="*/ 0 w 18"/>
              <a:gd name="T71" fmla="*/ 35 h 43"/>
              <a:gd name="T72" fmla="*/ 6 w 18"/>
              <a:gd name="T73" fmla="*/ 31 h 43"/>
              <a:gd name="T74" fmla="*/ 6 w 18"/>
              <a:gd name="T75" fmla="*/ 33 h 43"/>
              <a:gd name="T76" fmla="*/ 6 w 18"/>
              <a:gd name="T77" fmla="*/ 36 h 43"/>
              <a:gd name="T78" fmla="*/ 9 w 18"/>
              <a:gd name="T79" fmla="*/ 37 h 43"/>
              <a:gd name="T80" fmla="*/ 11 w 18"/>
              <a:gd name="T81" fmla="*/ 36 h 43"/>
              <a:gd name="T82" fmla="*/ 11 w 18"/>
              <a:gd name="T83" fmla="*/ 27 h 43"/>
              <a:gd name="T84" fmla="*/ 11 w 18"/>
              <a:gd name="T85" fmla="*/ 25 h 43"/>
              <a:gd name="T86" fmla="*/ 9 w 18"/>
              <a:gd name="T87" fmla="*/ 23 h 43"/>
              <a:gd name="T88" fmla="*/ 6 w 18"/>
              <a:gd name="T89" fmla="*/ 2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8" h="43">
                <a:moveTo>
                  <a:pt x="6" y="18"/>
                </a:moveTo>
                <a:lnTo>
                  <a:pt x="6" y="18"/>
                </a:lnTo>
                <a:lnTo>
                  <a:pt x="10" y="17"/>
                </a:lnTo>
                <a:lnTo>
                  <a:pt x="10" y="17"/>
                </a:lnTo>
                <a:lnTo>
                  <a:pt x="11" y="16"/>
                </a:lnTo>
                <a:lnTo>
                  <a:pt x="11" y="15"/>
                </a:lnTo>
                <a:lnTo>
                  <a:pt x="11" y="8"/>
                </a:lnTo>
                <a:lnTo>
                  <a:pt x="11" y="8"/>
                </a:lnTo>
                <a:lnTo>
                  <a:pt x="11" y="7"/>
                </a:lnTo>
                <a:lnTo>
                  <a:pt x="11" y="7"/>
                </a:lnTo>
                <a:lnTo>
                  <a:pt x="9" y="6"/>
                </a:lnTo>
                <a:lnTo>
                  <a:pt x="9" y="6"/>
                </a:lnTo>
                <a:lnTo>
                  <a:pt x="6" y="7"/>
                </a:lnTo>
                <a:lnTo>
                  <a:pt x="6" y="7"/>
                </a:lnTo>
                <a:lnTo>
                  <a:pt x="6" y="8"/>
                </a:lnTo>
                <a:lnTo>
                  <a:pt x="6" y="12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3" y="2"/>
                </a:lnTo>
                <a:lnTo>
                  <a:pt x="3" y="2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3" y="1"/>
                </a:lnTo>
                <a:lnTo>
                  <a:pt x="13" y="1"/>
                </a:lnTo>
                <a:lnTo>
                  <a:pt x="15" y="3"/>
                </a:lnTo>
                <a:lnTo>
                  <a:pt x="15" y="3"/>
                </a:lnTo>
                <a:lnTo>
                  <a:pt x="16" y="5"/>
                </a:lnTo>
                <a:lnTo>
                  <a:pt x="16" y="5"/>
                </a:lnTo>
                <a:lnTo>
                  <a:pt x="18" y="6"/>
                </a:lnTo>
                <a:lnTo>
                  <a:pt x="18" y="6"/>
                </a:lnTo>
                <a:lnTo>
                  <a:pt x="18" y="12"/>
                </a:lnTo>
                <a:lnTo>
                  <a:pt x="18" y="12"/>
                </a:lnTo>
                <a:lnTo>
                  <a:pt x="18" y="16"/>
                </a:lnTo>
                <a:lnTo>
                  <a:pt x="18" y="16"/>
                </a:lnTo>
                <a:lnTo>
                  <a:pt x="18" y="17"/>
                </a:lnTo>
                <a:lnTo>
                  <a:pt x="18" y="17"/>
                </a:lnTo>
                <a:lnTo>
                  <a:pt x="16" y="20"/>
                </a:lnTo>
                <a:lnTo>
                  <a:pt x="16" y="20"/>
                </a:lnTo>
                <a:lnTo>
                  <a:pt x="14" y="21"/>
                </a:lnTo>
                <a:lnTo>
                  <a:pt x="14" y="21"/>
                </a:lnTo>
                <a:lnTo>
                  <a:pt x="16" y="22"/>
                </a:lnTo>
                <a:lnTo>
                  <a:pt x="16" y="22"/>
                </a:lnTo>
                <a:lnTo>
                  <a:pt x="18" y="25"/>
                </a:lnTo>
                <a:lnTo>
                  <a:pt x="18" y="25"/>
                </a:lnTo>
                <a:lnTo>
                  <a:pt x="18" y="27"/>
                </a:lnTo>
                <a:lnTo>
                  <a:pt x="18" y="27"/>
                </a:lnTo>
                <a:lnTo>
                  <a:pt x="18" y="31"/>
                </a:lnTo>
                <a:lnTo>
                  <a:pt x="18" y="31"/>
                </a:lnTo>
                <a:lnTo>
                  <a:pt x="18" y="35"/>
                </a:lnTo>
                <a:lnTo>
                  <a:pt x="18" y="35"/>
                </a:lnTo>
                <a:lnTo>
                  <a:pt x="18" y="36"/>
                </a:lnTo>
                <a:lnTo>
                  <a:pt x="18" y="36"/>
                </a:lnTo>
                <a:lnTo>
                  <a:pt x="18" y="38"/>
                </a:lnTo>
                <a:lnTo>
                  <a:pt x="18" y="38"/>
                </a:lnTo>
                <a:lnTo>
                  <a:pt x="16" y="40"/>
                </a:lnTo>
                <a:lnTo>
                  <a:pt x="16" y="40"/>
                </a:lnTo>
                <a:lnTo>
                  <a:pt x="14" y="42"/>
                </a:lnTo>
                <a:lnTo>
                  <a:pt x="14" y="42"/>
                </a:lnTo>
                <a:lnTo>
                  <a:pt x="9" y="43"/>
                </a:lnTo>
                <a:lnTo>
                  <a:pt x="9" y="43"/>
                </a:lnTo>
                <a:lnTo>
                  <a:pt x="5" y="43"/>
                </a:lnTo>
                <a:lnTo>
                  <a:pt x="5" y="43"/>
                </a:lnTo>
                <a:lnTo>
                  <a:pt x="3" y="41"/>
                </a:lnTo>
                <a:lnTo>
                  <a:pt x="3" y="41"/>
                </a:lnTo>
                <a:lnTo>
                  <a:pt x="0" y="38"/>
                </a:lnTo>
                <a:lnTo>
                  <a:pt x="0" y="38"/>
                </a:lnTo>
                <a:lnTo>
                  <a:pt x="0" y="35"/>
                </a:lnTo>
                <a:lnTo>
                  <a:pt x="0" y="31"/>
                </a:lnTo>
                <a:lnTo>
                  <a:pt x="6" y="31"/>
                </a:lnTo>
                <a:lnTo>
                  <a:pt x="6" y="33"/>
                </a:lnTo>
                <a:lnTo>
                  <a:pt x="6" y="33"/>
                </a:lnTo>
                <a:lnTo>
                  <a:pt x="6" y="36"/>
                </a:lnTo>
                <a:lnTo>
                  <a:pt x="6" y="36"/>
                </a:lnTo>
                <a:lnTo>
                  <a:pt x="9" y="37"/>
                </a:lnTo>
                <a:lnTo>
                  <a:pt x="9" y="37"/>
                </a:lnTo>
                <a:lnTo>
                  <a:pt x="11" y="36"/>
                </a:lnTo>
                <a:lnTo>
                  <a:pt x="11" y="36"/>
                </a:lnTo>
                <a:lnTo>
                  <a:pt x="11" y="33"/>
                </a:lnTo>
                <a:lnTo>
                  <a:pt x="11" y="27"/>
                </a:lnTo>
                <a:lnTo>
                  <a:pt x="11" y="27"/>
                </a:lnTo>
                <a:lnTo>
                  <a:pt x="11" y="25"/>
                </a:lnTo>
                <a:lnTo>
                  <a:pt x="11" y="25"/>
                </a:lnTo>
                <a:lnTo>
                  <a:pt x="9" y="23"/>
                </a:lnTo>
                <a:lnTo>
                  <a:pt x="9" y="23"/>
                </a:lnTo>
                <a:lnTo>
                  <a:pt x="6" y="23"/>
                </a:lnTo>
                <a:lnTo>
                  <a:pt x="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66" name="Freeform 186">
            <a:extLst>
              <a:ext uri="{FF2B5EF4-FFF2-40B4-BE49-F238E27FC236}">
                <a16:creationId xmlns:a16="http://schemas.microsoft.com/office/drawing/2014/main" id="{A3D91E7B-BCE8-4B40-9522-3F23C99F1329}"/>
              </a:ext>
            </a:extLst>
          </p:cNvPr>
          <p:cNvSpPr>
            <a:spLocks/>
          </p:cNvSpPr>
          <p:nvPr/>
        </p:nvSpPr>
        <p:spPr bwMode="auto">
          <a:xfrm>
            <a:off x="1032905" y="2506846"/>
            <a:ext cx="19050" cy="68263"/>
          </a:xfrm>
          <a:custGeom>
            <a:avLst/>
            <a:gdLst>
              <a:gd name="T0" fmla="*/ 5 w 12"/>
              <a:gd name="T1" fmla="*/ 43 h 43"/>
              <a:gd name="T2" fmla="*/ 5 w 12"/>
              <a:gd name="T3" fmla="*/ 6 h 43"/>
              <a:gd name="T4" fmla="*/ 0 w 12"/>
              <a:gd name="T5" fmla="*/ 11 h 43"/>
              <a:gd name="T6" fmla="*/ 0 w 12"/>
              <a:gd name="T7" fmla="*/ 5 h 43"/>
              <a:gd name="T8" fmla="*/ 5 w 12"/>
              <a:gd name="T9" fmla="*/ 0 h 43"/>
              <a:gd name="T10" fmla="*/ 12 w 12"/>
              <a:gd name="T11" fmla="*/ 0 h 43"/>
              <a:gd name="T12" fmla="*/ 12 w 12"/>
              <a:gd name="T13" fmla="*/ 43 h 43"/>
              <a:gd name="T14" fmla="*/ 5 w 12"/>
              <a:gd name="T15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43">
                <a:moveTo>
                  <a:pt x="5" y="43"/>
                </a:moveTo>
                <a:lnTo>
                  <a:pt x="5" y="6"/>
                </a:lnTo>
                <a:lnTo>
                  <a:pt x="0" y="11"/>
                </a:lnTo>
                <a:lnTo>
                  <a:pt x="0" y="5"/>
                </a:lnTo>
                <a:lnTo>
                  <a:pt x="5" y="0"/>
                </a:lnTo>
                <a:lnTo>
                  <a:pt x="12" y="0"/>
                </a:lnTo>
                <a:lnTo>
                  <a:pt x="12" y="43"/>
                </a:lnTo>
                <a:lnTo>
                  <a:pt x="5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67" name="Freeform 187">
            <a:extLst>
              <a:ext uri="{FF2B5EF4-FFF2-40B4-BE49-F238E27FC236}">
                <a16:creationId xmlns:a16="http://schemas.microsoft.com/office/drawing/2014/main" id="{DD4F3E32-872E-450F-ADD9-E48A13C3AED0}"/>
              </a:ext>
            </a:extLst>
          </p:cNvPr>
          <p:cNvSpPr>
            <a:spLocks/>
          </p:cNvSpPr>
          <p:nvPr/>
        </p:nvSpPr>
        <p:spPr bwMode="auto">
          <a:xfrm>
            <a:off x="1067830" y="2506846"/>
            <a:ext cx="19050" cy="68263"/>
          </a:xfrm>
          <a:custGeom>
            <a:avLst/>
            <a:gdLst>
              <a:gd name="T0" fmla="*/ 6 w 12"/>
              <a:gd name="T1" fmla="*/ 43 h 43"/>
              <a:gd name="T2" fmla="*/ 6 w 12"/>
              <a:gd name="T3" fmla="*/ 6 h 43"/>
              <a:gd name="T4" fmla="*/ 0 w 12"/>
              <a:gd name="T5" fmla="*/ 11 h 43"/>
              <a:gd name="T6" fmla="*/ 0 w 12"/>
              <a:gd name="T7" fmla="*/ 5 h 43"/>
              <a:gd name="T8" fmla="*/ 6 w 12"/>
              <a:gd name="T9" fmla="*/ 0 h 43"/>
              <a:gd name="T10" fmla="*/ 12 w 12"/>
              <a:gd name="T11" fmla="*/ 0 h 43"/>
              <a:gd name="T12" fmla="*/ 12 w 12"/>
              <a:gd name="T13" fmla="*/ 43 h 43"/>
              <a:gd name="T14" fmla="*/ 6 w 12"/>
              <a:gd name="T15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43">
                <a:moveTo>
                  <a:pt x="6" y="43"/>
                </a:moveTo>
                <a:lnTo>
                  <a:pt x="6" y="6"/>
                </a:lnTo>
                <a:lnTo>
                  <a:pt x="0" y="11"/>
                </a:lnTo>
                <a:lnTo>
                  <a:pt x="0" y="5"/>
                </a:lnTo>
                <a:lnTo>
                  <a:pt x="6" y="0"/>
                </a:lnTo>
                <a:lnTo>
                  <a:pt x="12" y="0"/>
                </a:lnTo>
                <a:lnTo>
                  <a:pt x="12" y="43"/>
                </a:lnTo>
                <a:lnTo>
                  <a:pt x="6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68" name="Freeform 188">
            <a:extLst>
              <a:ext uri="{FF2B5EF4-FFF2-40B4-BE49-F238E27FC236}">
                <a16:creationId xmlns:a16="http://schemas.microsoft.com/office/drawing/2014/main" id="{7117EF62-3D80-4709-9BBE-BEA3B75D5539}"/>
              </a:ext>
            </a:extLst>
          </p:cNvPr>
          <p:cNvSpPr>
            <a:spLocks/>
          </p:cNvSpPr>
          <p:nvPr/>
        </p:nvSpPr>
        <p:spPr bwMode="auto">
          <a:xfrm>
            <a:off x="1032905" y="3019608"/>
            <a:ext cx="19050" cy="68263"/>
          </a:xfrm>
          <a:custGeom>
            <a:avLst/>
            <a:gdLst>
              <a:gd name="T0" fmla="*/ 5 w 12"/>
              <a:gd name="T1" fmla="*/ 43 h 43"/>
              <a:gd name="T2" fmla="*/ 5 w 12"/>
              <a:gd name="T3" fmla="*/ 6 h 43"/>
              <a:gd name="T4" fmla="*/ 0 w 12"/>
              <a:gd name="T5" fmla="*/ 11 h 43"/>
              <a:gd name="T6" fmla="*/ 0 w 12"/>
              <a:gd name="T7" fmla="*/ 4 h 43"/>
              <a:gd name="T8" fmla="*/ 5 w 12"/>
              <a:gd name="T9" fmla="*/ 0 h 43"/>
              <a:gd name="T10" fmla="*/ 12 w 12"/>
              <a:gd name="T11" fmla="*/ 0 h 43"/>
              <a:gd name="T12" fmla="*/ 12 w 12"/>
              <a:gd name="T13" fmla="*/ 43 h 43"/>
              <a:gd name="T14" fmla="*/ 5 w 12"/>
              <a:gd name="T15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43">
                <a:moveTo>
                  <a:pt x="5" y="43"/>
                </a:moveTo>
                <a:lnTo>
                  <a:pt x="5" y="6"/>
                </a:lnTo>
                <a:lnTo>
                  <a:pt x="0" y="11"/>
                </a:lnTo>
                <a:lnTo>
                  <a:pt x="0" y="4"/>
                </a:lnTo>
                <a:lnTo>
                  <a:pt x="5" y="0"/>
                </a:lnTo>
                <a:lnTo>
                  <a:pt x="12" y="0"/>
                </a:lnTo>
                <a:lnTo>
                  <a:pt x="12" y="43"/>
                </a:lnTo>
                <a:lnTo>
                  <a:pt x="5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69" name="Freeform 189">
            <a:extLst>
              <a:ext uri="{FF2B5EF4-FFF2-40B4-BE49-F238E27FC236}">
                <a16:creationId xmlns:a16="http://schemas.microsoft.com/office/drawing/2014/main" id="{64ED617F-C1E7-4922-ADCA-21688F0A081E}"/>
              </a:ext>
            </a:extLst>
          </p:cNvPr>
          <p:cNvSpPr>
            <a:spLocks noEditPoints="1"/>
          </p:cNvSpPr>
          <p:nvPr/>
        </p:nvSpPr>
        <p:spPr bwMode="auto">
          <a:xfrm>
            <a:off x="1064655" y="3018021"/>
            <a:ext cx="30163" cy="69850"/>
          </a:xfrm>
          <a:custGeom>
            <a:avLst/>
            <a:gdLst>
              <a:gd name="T0" fmla="*/ 11 w 19"/>
              <a:gd name="T1" fmla="*/ 26 h 44"/>
              <a:gd name="T2" fmla="*/ 11 w 19"/>
              <a:gd name="T3" fmla="*/ 25 h 44"/>
              <a:gd name="T4" fmla="*/ 9 w 19"/>
              <a:gd name="T5" fmla="*/ 26 h 44"/>
              <a:gd name="T6" fmla="*/ 8 w 19"/>
              <a:gd name="T7" fmla="*/ 26 h 44"/>
              <a:gd name="T8" fmla="*/ 4 w 19"/>
              <a:gd name="T9" fmla="*/ 25 h 44"/>
              <a:gd name="T10" fmla="*/ 3 w 19"/>
              <a:gd name="T11" fmla="*/ 23 h 44"/>
              <a:gd name="T12" fmla="*/ 2 w 19"/>
              <a:gd name="T13" fmla="*/ 22 h 44"/>
              <a:gd name="T14" fmla="*/ 2 w 19"/>
              <a:gd name="T15" fmla="*/ 20 h 44"/>
              <a:gd name="T16" fmla="*/ 2 w 19"/>
              <a:gd name="T17" fmla="*/ 17 h 44"/>
              <a:gd name="T18" fmla="*/ 0 w 19"/>
              <a:gd name="T19" fmla="*/ 13 h 44"/>
              <a:gd name="T20" fmla="*/ 2 w 19"/>
              <a:gd name="T21" fmla="*/ 10 h 44"/>
              <a:gd name="T22" fmla="*/ 2 w 19"/>
              <a:gd name="T23" fmla="*/ 7 h 44"/>
              <a:gd name="T24" fmla="*/ 2 w 19"/>
              <a:gd name="T25" fmla="*/ 6 h 44"/>
              <a:gd name="T26" fmla="*/ 3 w 19"/>
              <a:gd name="T27" fmla="*/ 5 h 44"/>
              <a:gd name="T28" fmla="*/ 5 w 19"/>
              <a:gd name="T29" fmla="*/ 1 h 44"/>
              <a:gd name="T30" fmla="*/ 11 w 19"/>
              <a:gd name="T31" fmla="*/ 0 h 44"/>
              <a:gd name="T32" fmla="*/ 14 w 19"/>
              <a:gd name="T33" fmla="*/ 1 h 44"/>
              <a:gd name="T34" fmla="*/ 18 w 19"/>
              <a:gd name="T35" fmla="*/ 5 h 44"/>
              <a:gd name="T36" fmla="*/ 19 w 19"/>
              <a:gd name="T37" fmla="*/ 6 h 44"/>
              <a:gd name="T38" fmla="*/ 19 w 19"/>
              <a:gd name="T39" fmla="*/ 7 h 44"/>
              <a:gd name="T40" fmla="*/ 19 w 19"/>
              <a:gd name="T41" fmla="*/ 10 h 44"/>
              <a:gd name="T42" fmla="*/ 19 w 19"/>
              <a:gd name="T43" fmla="*/ 13 h 44"/>
              <a:gd name="T44" fmla="*/ 19 w 19"/>
              <a:gd name="T45" fmla="*/ 16 h 44"/>
              <a:gd name="T46" fmla="*/ 19 w 19"/>
              <a:gd name="T47" fmla="*/ 18 h 44"/>
              <a:gd name="T48" fmla="*/ 19 w 19"/>
              <a:gd name="T49" fmla="*/ 20 h 44"/>
              <a:gd name="T50" fmla="*/ 11 w 19"/>
              <a:gd name="T51" fmla="*/ 44 h 44"/>
              <a:gd name="T52" fmla="*/ 7 w 19"/>
              <a:gd name="T53" fmla="*/ 17 h 44"/>
              <a:gd name="T54" fmla="*/ 8 w 19"/>
              <a:gd name="T55" fmla="*/ 20 h 44"/>
              <a:gd name="T56" fmla="*/ 11 w 19"/>
              <a:gd name="T57" fmla="*/ 21 h 44"/>
              <a:gd name="T58" fmla="*/ 12 w 19"/>
              <a:gd name="T59" fmla="*/ 20 h 44"/>
              <a:gd name="T60" fmla="*/ 13 w 19"/>
              <a:gd name="T61" fmla="*/ 17 h 44"/>
              <a:gd name="T62" fmla="*/ 13 w 19"/>
              <a:gd name="T63" fmla="*/ 10 h 44"/>
              <a:gd name="T64" fmla="*/ 12 w 19"/>
              <a:gd name="T65" fmla="*/ 7 h 44"/>
              <a:gd name="T66" fmla="*/ 11 w 19"/>
              <a:gd name="T67" fmla="*/ 6 h 44"/>
              <a:gd name="T68" fmla="*/ 8 w 19"/>
              <a:gd name="T69" fmla="*/ 7 h 44"/>
              <a:gd name="T70" fmla="*/ 7 w 19"/>
              <a:gd name="T71" fmla="*/ 1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" h="44">
                <a:moveTo>
                  <a:pt x="3" y="44"/>
                </a:moveTo>
                <a:lnTo>
                  <a:pt x="11" y="26"/>
                </a:lnTo>
                <a:lnTo>
                  <a:pt x="11" y="25"/>
                </a:lnTo>
                <a:lnTo>
                  <a:pt x="11" y="25"/>
                </a:lnTo>
                <a:lnTo>
                  <a:pt x="9" y="26"/>
                </a:lnTo>
                <a:lnTo>
                  <a:pt x="9" y="26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3" y="23"/>
                </a:lnTo>
                <a:lnTo>
                  <a:pt x="3" y="23"/>
                </a:lnTo>
                <a:lnTo>
                  <a:pt x="2" y="22"/>
                </a:lnTo>
                <a:lnTo>
                  <a:pt x="2" y="22"/>
                </a:lnTo>
                <a:lnTo>
                  <a:pt x="2" y="20"/>
                </a:lnTo>
                <a:lnTo>
                  <a:pt x="2" y="20"/>
                </a:lnTo>
                <a:lnTo>
                  <a:pt x="2" y="17"/>
                </a:lnTo>
                <a:lnTo>
                  <a:pt x="2" y="17"/>
                </a:lnTo>
                <a:lnTo>
                  <a:pt x="0" y="13"/>
                </a:lnTo>
                <a:lnTo>
                  <a:pt x="0" y="13"/>
                </a:lnTo>
                <a:lnTo>
                  <a:pt x="2" y="10"/>
                </a:lnTo>
                <a:lnTo>
                  <a:pt x="2" y="10"/>
                </a:lnTo>
                <a:lnTo>
                  <a:pt x="2" y="7"/>
                </a:lnTo>
                <a:lnTo>
                  <a:pt x="2" y="7"/>
                </a:lnTo>
                <a:lnTo>
                  <a:pt x="2" y="6"/>
                </a:lnTo>
                <a:lnTo>
                  <a:pt x="2" y="6"/>
                </a:lnTo>
                <a:lnTo>
                  <a:pt x="3" y="5"/>
                </a:lnTo>
                <a:lnTo>
                  <a:pt x="3" y="5"/>
                </a:lnTo>
                <a:lnTo>
                  <a:pt x="5" y="1"/>
                </a:lnTo>
                <a:lnTo>
                  <a:pt x="5" y="1"/>
                </a:lnTo>
                <a:lnTo>
                  <a:pt x="11" y="0"/>
                </a:lnTo>
                <a:lnTo>
                  <a:pt x="11" y="0"/>
                </a:lnTo>
                <a:lnTo>
                  <a:pt x="14" y="1"/>
                </a:lnTo>
                <a:lnTo>
                  <a:pt x="14" y="1"/>
                </a:lnTo>
                <a:lnTo>
                  <a:pt x="18" y="5"/>
                </a:lnTo>
                <a:lnTo>
                  <a:pt x="18" y="5"/>
                </a:lnTo>
                <a:lnTo>
                  <a:pt x="19" y="6"/>
                </a:lnTo>
                <a:lnTo>
                  <a:pt x="19" y="6"/>
                </a:lnTo>
                <a:lnTo>
                  <a:pt x="19" y="7"/>
                </a:lnTo>
                <a:lnTo>
                  <a:pt x="19" y="7"/>
                </a:lnTo>
                <a:lnTo>
                  <a:pt x="19" y="10"/>
                </a:lnTo>
                <a:lnTo>
                  <a:pt x="19" y="10"/>
                </a:lnTo>
                <a:lnTo>
                  <a:pt x="19" y="13"/>
                </a:lnTo>
                <a:lnTo>
                  <a:pt x="19" y="13"/>
                </a:lnTo>
                <a:lnTo>
                  <a:pt x="19" y="16"/>
                </a:lnTo>
                <a:lnTo>
                  <a:pt x="19" y="16"/>
                </a:lnTo>
                <a:lnTo>
                  <a:pt x="19" y="18"/>
                </a:lnTo>
                <a:lnTo>
                  <a:pt x="19" y="18"/>
                </a:lnTo>
                <a:lnTo>
                  <a:pt x="19" y="20"/>
                </a:lnTo>
                <a:lnTo>
                  <a:pt x="19" y="20"/>
                </a:lnTo>
                <a:lnTo>
                  <a:pt x="18" y="22"/>
                </a:lnTo>
                <a:lnTo>
                  <a:pt x="11" y="44"/>
                </a:lnTo>
                <a:lnTo>
                  <a:pt x="3" y="44"/>
                </a:lnTo>
                <a:close/>
                <a:moveTo>
                  <a:pt x="7" y="17"/>
                </a:moveTo>
                <a:lnTo>
                  <a:pt x="7" y="17"/>
                </a:lnTo>
                <a:lnTo>
                  <a:pt x="8" y="20"/>
                </a:lnTo>
                <a:lnTo>
                  <a:pt x="8" y="20"/>
                </a:lnTo>
                <a:lnTo>
                  <a:pt x="11" y="21"/>
                </a:lnTo>
                <a:lnTo>
                  <a:pt x="11" y="21"/>
                </a:lnTo>
                <a:lnTo>
                  <a:pt x="12" y="20"/>
                </a:lnTo>
                <a:lnTo>
                  <a:pt x="12" y="20"/>
                </a:lnTo>
                <a:lnTo>
                  <a:pt x="13" y="17"/>
                </a:lnTo>
                <a:lnTo>
                  <a:pt x="13" y="10"/>
                </a:lnTo>
                <a:lnTo>
                  <a:pt x="13" y="10"/>
                </a:lnTo>
                <a:lnTo>
                  <a:pt x="12" y="7"/>
                </a:lnTo>
                <a:lnTo>
                  <a:pt x="12" y="7"/>
                </a:lnTo>
                <a:lnTo>
                  <a:pt x="11" y="6"/>
                </a:lnTo>
                <a:lnTo>
                  <a:pt x="11" y="6"/>
                </a:lnTo>
                <a:lnTo>
                  <a:pt x="8" y="7"/>
                </a:lnTo>
                <a:lnTo>
                  <a:pt x="8" y="7"/>
                </a:lnTo>
                <a:lnTo>
                  <a:pt x="7" y="10"/>
                </a:lnTo>
                <a:lnTo>
                  <a:pt x="7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70" name="Freeform 190">
            <a:extLst>
              <a:ext uri="{FF2B5EF4-FFF2-40B4-BE49-F238E27FC236}">
                <a16:creationId xmlns:a16="http://schemas.microsoft.com/office/drawing/2014/main" id="{BB267DA9-17D2-4048-B7FA-D4701C24D027}"/>
              </a:ext>
            </a:extLst>
          </p:cNvPr>
          <p:cNvSpPr>
            <a:spLocks/>
          </p:cNvSpPr>
          <p:nvPr/>
        </p:nvSpPr>
        <p:spPr bwMode="auto">
          <a:xfrm>
            <a:off x="1031318" y="3529196"/>
            <a:ext cx="28575" cy="69850"/>
          </a:xfrm>
          <a:custGeom>
            <a:avLst/>
            <a:gdLst>
              <a:gd name="T0" fmla="*/ 6 w 18"/>
              <a:gd name="T1" fmla="*/ 19 h 44"/>
              <a:gd name="T2" fmla="*/ 10 w 18"/>
              <a:gd name="T3" fmla="*/ 18 h 44"/>
              <a:gd name="T4" fmla="*/ 11 w 18"/>
              <a:gd name="T5" fmla="*/ 15 h 44"/>
              <a:gd name="T6" fmla="*/ 11 w 18"/>
              <a:gd name="T7" fmla="*/ 9 h 44"/>
              <a:gd name="T8" fmla="*/ 11 w 18"/>
              <a:gd name="T9" fmla="*/ 8 h 44"/>
              <a:gd name="T10" fmla="*/ 9 w 18"/>
              <a:gd name="T11" fmla="*/ 7 h 44"/>
              <a:gd name="T12" fmla="*/ 6 w 18"/>
              <a:gd name="T13" fmla="*/ 8 h 44"/>
              <a:gd name="T14" fmla="*/ 6 w 18"/>
              <a:gd name="T15" fmla="*/ 13 h 44"/>
              <a:gd name="T16" fmla="*/ 0 w 18"/>
              <a:gd name="T17" fmla="*/ 9 h 44"/>
              <a:gd name="T18" fmla="*/ 0 w 18"/>
              <a:gd name="T19" fmla="*/ 7 h 44"/>
              <a:gd name="T20" fmla="*/ 3 w 18"/>
              <a:gd name="T21" fmla="*/ 3 h 44"/>
              <a:gd name="T22" fmla="*/ 5 w 18"/>
              <a:gd name="T23" fmla="*/ 2 h 44"/>
              <a:gd name="T24" fmla="*/ 9 w 18"/>
              <a:gd name="T25" fmla="*/ 0 h 44"/>
              <a:gd name="T26" fmla="*/ 13 w 18"/>
              <a:gd name="T27" fmla="*/ 2 h 44"/>
              <a:gd name="T28" fmla="*/ 15 w 18"/>
              <a:gd name="T29" fmla="*/ 4 h 44"/>
              <a:gd name="T30" fmla="*/ 16 w 18"/>
              <a:gd name="T31" fmla="*/ 5 h 44"/>
              <a:gd name="T32" fmla="*/ 18 w 18"/>
              <a:gd name="T33" fmla="*/ 7 h 44"/>
              <a:gd name="T34" fmla="*/ 18 w 18"/>
              <a:gd name="T35" fmla="*/ 13 h 44"/>
              <a:gd name="T36" fmla="*/ 18 w 18"/>
              <a:gd name="T37" fmla="*/ 17 h 44"/>
              <a:gd name="T38" fmla="*/ 18 w 18"/>
              <a:gd name="T39" fmla="*/ 18 h 44"/>
              <a:gd name="T40" fmla="*/ 16 w 18"/>
              <a:gd name="T41" fmla="*/ 20 h 44"/>
              <a:gd name="T42" fmla="*/ 14 w 18"/>
              <a:gd name="T43" fmla="*/ 22 h 44"/>
              <a:gd name="T44" fmla="*/ 16 w 18"/>
              <a:gd name="T45" fmla="*/ 23 h 44"/>
              <a:gd name="T46" fmla="*/ 18 w 18"/>
              <a:gd name="T47" fmla="*/ 25 h 44"/>
              <a:gd name="T48" fmla="*/ 18 w 18"/>
              <a:gd name="T49" fmla="*/ 28 h 44"/>
              <a:gd name="T50" fmla="*/ 18 w 18"/>
              <a:gd name="T51" fmla="*/ 32 h 44"/>
              <a:gd name="T52" fmla="*/ 18 w 18"/>
              <a:gd name="T53" fmla="*/ 35 h 44"/>
              <a:gd name="T54" fmla="*/ 18 w 18"/>
              <a:gd name="T55" fmla="*/ 37 h 44"/>
              <a:gd name="T56" fmla="*/ 18 w 18"/>
              <a:gd name="T57" fmla="*/ 39 h 44"/>
              <a:gd name="T58" fmla="*/ 16 w 18"/>
              <a:gd name="T59" fmla="*/ 40 h 44"/>
              <a:gd name="T60" fmla="*/ 14 w 18"/>
              <a:gd name="T61" fmla="*/ 43 h 44"/>
              <a:gd name="T62" fmla="*/ 9 w 18"/>
              <a:gd name="T63" fmla="*/ 44 h 44"/>
              <a:gd name="T64" fmla="*/ 5 w 18"/>
              <a:gd name="T65" fmla="*/ 44 h 44"/>
              <a:gd name="T66" fmla="*/ 3 w 18"/>
              <a:gd name="T67" fmla="*/ 42 h 44"/>
              <a:gd name="T68" fmla="*/ 0 w 18"/>
              <a:gd name="T69" fmla="*/ 39 h 44"/>
              <a:gd name="T70" fmla="*/ 0 w 18"/>
              <a:gd name="T71" fmla="*/ 35 h 44"/>
              <a:gd name="T72" fmla="*/ 6 w 18"/>
              <a:gd name="T73" fmla="*/ 32 h 44"/>
              <a:gd name="T74" fmla="*/ 6 w 18"/>
              <a:gd name="T75" fmla="*/ 34 h 44"/>
              <a:gd name="T76" fmla="*/ 6 w 18"/>
              <a:gd name="T77" fmla="*/ 37 h 44"/>
              <a:gd name="T78" fmla="*/ 9 w 18"/>
              <a:gd name="T79" fmla="*/ 38 h 44"/>
              <a:gd name="T80" fmla="*/ 11 w 18"/>
              <a:gd name="T81" fmla="*/ 37 h 44"/>
              <a:gd name="T82" fmla="*/ 11 w 18"/>
              <a:gd name="T83" fmla="*/ 28 h 44"/>
              <a:gd name="T84" fmla="*/ 11 w 18"/>
              <a:gd name="T85" fmla="*/ 25 h 44"/>
              <a:gd name="T86" fmla="*/ 9 w 18"/>
              <a:gd name="T87" fmla="*/ 24 h 44"/>
              <a:gd name="T88" fmla="*/ 6 w 18"/>
              <a:gd name="T89" fmla="*/ 2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8" h="44">
                <a:moveTo>
                  <a:pt x="6" y="19"/>
                </a:moveTo>
                <a:lnTo>
                  <a:pt x="6" y="19"/>
                </a:lnTo>
                <a:lnTo>
                  <a:pt x="10" y="18"/>
                </a:lnTo>
                <a:lnTo>
                  <a:pt x="10" y="18"/>
                </a:lnTo>
                <a:lnTo>
                  <a:pt x="11" y="17"/>
                </a:lnTo>
                <a:lnTo>
                  <a:pt x="11" y="15"/>
                </a:lnTo>
                <a:lnTo>
                  <a:pt x="11" y="9"/>
                </a:lnTo>
                <a:lnTo>
                  <a:pt x="11" y="9"/>
                </a:lnTo>
                <a:lnTo>
                  <a:pt x="11" y="8"/>
                </a:lnTo>
                <a:lnTo>
                  <a:pt x="11" y="8"/>
                </a:lnTo>
                <a:lnTo>
                  <a:pt x="9" y="7"/>
                </a:lnTo>
                <a:lnTo>
                  <a:pt x="9" y="7"/>
                </a:lnTo>
                <a:lnTo>
                  <a:pt x="6" y="8"/>
                </a:lnTo>
                <a:lnTo>
                  <a:pt x="6" y="8"/>
                </a:lnTo>
                <a:lnTo>
                  <a:pt x="6" y="9"/>
                </a:lnTo>
                <a:lnTo>
                  <a:pt x="6" y="13"/>
                </a:lnTo>
                <a:lnTo>
                  <a:pt x="0" y="13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3" y="3"/>
                </a:lnTo>
                <a:lnTo>
                  <a:pt x="3" y="3"/>
                </a:lnTo>
                <a:lnTo>
                  <a:pt x="5" y="2"/>
                </a:lnTo>
                <a:lnTo>
                  <a:pt x="5" y="2"/>
                </a:lnTo>
                <a:lnTo>
                  <a:pt x="9" y="0"/>
                </a:lnTo>
                <a:lnTo>
                  <a:pt x="9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6" y="5"/>
                </a:lnTo>
                <a:lnTo>
                  <a:pt x="16" y="5"/>
                </a:lnTo>
                <a:lnTo>
                  <a:pt x="18" y="7"/>
                </a:lnTo>
                <a:lnTo>
                  <a:pt x="18" y="7"/>
                </a:lnTo>
                <a:lnTo>
                  <a:pt x="18" y="13"/>
                </a:lnTo>
                <a:lnTo>
                  <a:pt x="18" y="13"/>
                </a:lnTo>
                <a:lnTo>
                  <a:pt x="18" y="17"/>
                </a:lnTo>
                <a:lnTo>
                  <a:pt x="18" y="17"/>
                </a:lnTo>
                <a:lnTo>
                  <a:pt x="18" y="18"/>
                </a:lnTo>
                <a:lnTo>
                  <a:pt x="18" y="18"/>
                </a:lnTo>
                <a:lnTo>
                  <a:pt x="16" y="20"/>
                </a:lnTo>
                <a:lnTo>
                  <a:pt x="16" y="20"/>
                </a:lnTo>
                <a:lnTo>
                  <a:pt x="14" y="22"/>
                </a:lnTo>
                <a:lnTo>
                  <a:pt x="14" y="22"/>
                </a:lnTo>
                <a:lnTo>
                  <a:pt x="16" y="23"/>
                </a:lnTo>
                <a:lnTo>
                  <a:pt x="16" y="23"/>
                </a:lnTo>
                <a:lnTo>
                  <a:pt x="18" y="25"/>
                </a:lnTo>
                <a:lnTo>
                  <a:pt x="18" y="25"/>
                </a:lnTo>
                <a:lnTo>
                  <a:pt x="18" y="28"/>
                </a:lnTo>
                <a:lnTo>
                  <a:pt x="18" y="28"/>
                </a:lnTo>
                <a:lnTo>
                  <a:pt x="18" y="32"/>
                </a:lnTo>
                <a:lnTo>
                  <a:pt x="18" y="32"/>
                </a:lnTo>
                <a:lnTo>
                  <a:pt x="18" y="35"/>
                </a:lnTo>
                <a:lnTo>
                  <a:pt x="18" y="35"/>
                </a:lnTo>
                <a:lnTo>
                  <a:pt x="18" y="37"/>
                </a:lnTo>
                <a:lnTo>
                  <a:pt x="18" y="37"/>
                </a:lnTo>
                <a:lnTo>
                  <a:pt x="18" y="39"/>
                </a:lnTo>
                <a:lnTo>
                  <a:pt x="18" y="39"/>
                </a:lnTo>
                <a:lnTo>
                  <a:pt x="16" y="40"/>
                </a:lnTo>
                <a:lnTo>
                  <a:pt x="16" y="40"/>
                </a:lnTo>
                <a:lnTo>
                  <a:pt x="14" y="43"/>
                </a:lnTo>
                <a:lnTo>
                  <a:pt x="14" y="43"/>
                </a:lnTo>
                <a:lnTo>
                  <a:pt x="9" y="44"/>
                </a:lnTo>
                <a:lnTo>
                  <a:pt x="9" y="44"/>
                </a:lnTo>
                <a:lnTo>
                  <a:pt x="5" y="44"/>
                </a:lnTo>
                <a:lnTo>
                  <a:pt x="5" y="44"/>
                </a:lnTo>
                <a:lnTo>
                  <a:pt x="3" y="42"/>
                </a:lnTo>
                <a:lnTo>
                  <a:pt x="3" y="42"/>
                </a:lnTo>
                <a:lnTo>
                  <a:pt x="0" y="39"/>
                </a:lnTo>
                <a:lnTo>
                  <a:pt x="0" y="39"/>
                </a:lnTo>
                <a:lnTo>
                  <a:pt x="0" y="35"/>
                </a:lnTo>
                <a:lnTo>
                  <a:pt x="0" y="32"/>
                </a:lnTo>
                <a:lnTo>
                  <a:pt x="6" y="32"/>
                </a:lnTo>
                <a:lnTo>
                  <a:pt x="6" y="34"/>
                </a:lnTo>
                <a:lnTo>
                  <a:pt x="6" y="34"/>
                </a:lnTo>
                <a:lnTo>
                  <a:pt x="6" y="37"/>
                </a:lnTo>
                <a:lnTo>
                  <a:pt x="6" y="37"/>
                </a:lnTo>
                <a:lnTo>
                  <a:pt x="9" y="38"/>
                </a:lnTo>
                <a:lnTo>
                  <a:pt x="9" y="38"/>
                </a:lnTo>
                <a:lnTo>
                  <a:pt x="11" y="37"/>
                </a:lnTo>
                <a:lnTo>
                  <a:pt x="11" y="37"/>
                </a:lnTo>
                <a:lnTo>
                  <a:pt x="11" y="34"/>
                </a:lnTo>
                <a:lnTo>
                  <a:pt x="11" y="28"/>
                </a:lnTo>
                <a:lnTo>
                  <a:pt x="11" y="28"/>
                </a:lnTo>
                <a:lnTo>
                  <a:pt x="11" y="25"/>
                </a:lnTo>
                <a:lnTo>
                  <a:pt x="11" y="25"/>
                </a:lnTo>
                <a:lnTo>
                  <a:pt x="9" y="24"/>
                </a:lnTo>
                <a:lnTo>
                  <a:pt x="9" y="24"/>
                </a:lnTo>
                <a:lnTo>
                  <a:pt x="6" y="24"/>
                </a:lnTo>
                <a:lnTo>
                  <a:pt x="6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71" name="Freeform 191">
            <a:extLst>
              <a:ext uri="{FF2B5EF4-FFF2-40B4-BE49-F238E27FC236}">
                <a16:creationId xmlns:a16="http://schemas.microsoft.com/office/drawing/2014/main" id="{6F7502A6-36CD-4900-A9FD-041C24E65802}"/>
              </a:ext>
            </a:extLst>
          </p:cNvPr>
          <p:cNvSpPr>
            <a:spLocks/>
          </p:cNvSpPr>
          <p:nvPr/>
        </p:nvSpPr>
        <p:spPr bwMode="auto">
          <a:xfrm>
            <a:off x="1064655" y="3529196"/>
            <a:ext cx="30163" cy="69850"/>
          </a:xfrm>
          <a:custGeom>
            <a:avLst/>
            <a:gdLst>
              <a:gd name="T0" fmla="*/ 3 w 19"/>
              <a:gd name="T1" fmla="*/ 44 h 44"/>
              <a:gd name="T2" fmla="*/ 13 w 19"/>
              <a:gd name="T3" fmla="*/ 7 h 44"/>
              <a:gd name="T4" fmla="*/ 7 w 19"/>
              <a:gd name="T5" fmla="*/ 7 h 44"/>
              <a:gd name="T6" fmla="*/ 7 w 19"/>
              <a:gd name="T7" fmla="*/ 12 h 44"/>
              <a:gd name="T8" fmla="*/ 0 w 19"/>
              <a:gd name="T9" fmla="*/ 12 h 44"/>
              <a:gd name="T10" fmla="*/ 0 w 19"/>
              <a:gd name="T11" fmla="*/ 0 h 44"/>
              <a:gd name="T12" fmla="*/ 19 w 19"/>
              <a:gd name="T13" fmla="*/ 0 h 44"/>
              <a:gd name="T14" fmla="*/ 19 w 19"/>
              <a:gd name="T15" fmla="*/ 7 h 44"/>
              <a:gd name="T16" fmla="*/ 9 w 19"/>
              <a:gd name="T17" fmla="*/ 44 h 44"/>
              <a:gd name="T18" fmla="*/ 3 w 19"/>
              <a:gd name="T1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" h="44">
                <a:moveTo>
                  <a:pt x="3" y="44"/>
                </a:moveTo>
                <a:lnTo>
                  <a:pt x="13" y="7"/>
                </a:lnTo>
                <a:lnTo>
                  <a:pt x="7" y="7"/>
                </a:lnTo>
                <a:lnTo>
                  <a:pt x="7" y="12"/>
                </a:lnTo>
                <a:lnTo>
                  <a:pt x="0" y="12"/>
                </a:lnTo>
                <a:lnTo>
                  <a:pt x="0" y="0"/>
                </a:lnTo>
                <a:lnTo>
                  <a:pt x="19" y="0"/>
                </a:lnTo>
                <a:lnTo>
                  <a:pt x="19" y="7"/>
                </a:lnTo>
                <a:lnTo>
                  <a:pt x="9" y="44"/>
                </a:lnTo>
                <a:lnTo>
                  <a:pt x="3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72" name="Freeform 192">
            <a:extLst>
              <a:ext uri="{FF2B5EF4-FFF2-40B4-BE49-F238E27FC236}">
                <a16:creationId xmlns:a16="http://schemas.microsoft.com/office/drawing/2014/main" id="{7F6201A6-B85C-4079-9369-8594FC60103D}"/>
              </a:ext>
            </a:extLst>
          </p:cNvPr>
          <p:cNvSpPr>
            <a:spLocks/>
          </p:cNvSpPr>
          <p:nvPr/>
        </p:nvSpPr>
        <p:spPr bwMode="auto">
          <a:xfrm>
            <a:off x="1031318" y="4041958"/>
            <a:ext cx="28575" cy="69850"/>
          </a:xfrm>
          <a:custGeom>
            <a:avLst/>
            <a:gdLst>
              <a:gd name="T0" fmla="*/ 18 w 18"/>
              <a:gd name="T1" fmla="*/ 0 h 44"/>
              <a:gd name="T2" fmla="*/ 18 w 18"/>
              <a:gd name="T3" fmla="*/ 6 h 44"/>
              <a:gd name="T4" fmla="*/ 6 w 18"/>
              <a:gd name="T5" fmla="*/ 6 h 44"/>
              <a:gd name="T6" fmla="*/ 6 w 18"/>
              <a:gd name="T7" fmla="*/ 18 h 44"/>
              <a:gd name="T8" fmla="*/ 6 w 18"/>
              <a:gd name="T9" fmla="*/ 18 h 44"/>
              <a:gd name="T10" fmla="*/ 8 w 18"/>
              <a:gd name="T11" fmla="*/ 16 h 44"/>
              <a:gd name="T12" fmla="*/ 8 w 18"/>
              <a:gd name="T13" fmla="*/ 16 h 44"/>
              <a:gd name="T14" fmla="*/ 11 w 18"/>
              <a:gd name="T15" fmla="*/ 15 h 44"/>
              <a:gd name="T16" fmla="*/ 11 w 18"/>
              <a:gd name="T17" fmla="*/ 15 h 44"/>
              <a:gd name="T18" fmla="*/ 14 w 18"/>
              <a:gd name="T19" fmla="*/ 16 h 44"/>
              <a:gd name="T20" fmla="*/ 16 w 18"/>
              <a:gd name="T21" fmla="*/ 18 h 44"/>
              <a:gd name="T22" fmla="*/ 16 w 18"/>
              <a:gd name="T23" fmla="*/ 18 h 44"/>
              <a:gd name="T24" fmla="*/ 18 w 18"/>
              <a:gd name="T25" fmla="*/ 20 h 44"/>
              <a:gd name="T26" fmla="*/ 18 w 18"/>
              <a:gd name="T27" fmla="*/ 23 h 44"/>
              <a:gd name="T28" fmla="*/ 18 w 18"/>
              <a:gd name="T29" fmla="*/ 34 h 44"/>
              <a:gd name="T30" fmla="*/ 18 w 18"/>
              <a:gd name="T31" fmla="*/ 34 h 44"/>
              <a:gd name="T32" fmla="*/ 18 w 18"/>
              <a:gd name="T33" fmla="*/ 38 h 44"/>
              <a:gd name="T34" fmla="*/ 18 w 18"/>
              <a:gd name="T35" fmla="*/ 38 h 44"/>
              <a:gd name="T36" fmla="*/ 15 w 18"/>
              <a:gd name="T37" fmla="*/ 41 h 44"/>
              <a:gd name="T38" fmla="*/ 15 w 18"/>
              <a:gd name="T39" fmla="*/ 41 h 44"/>
              <a:gd name="T40" fmla="*/ 13 w 18"/>
              <a:gd name="T41" fmla="*/ 43 h 44"/>
              <a:gd name="T42" fmla="*/ 13 w 18"/>
              <a:gd name="T43" fmla="*/ 43 h 44"/>
              <a:gd name="T44" fmla="*/ 9 w 18"/>
              <a:gd name="T45" fmla="*/ 44 h 44"/>
              <a:gd name="T46" fmla="*/ 9 w 18"/>
              <a:gd name="T47" fmla="*/ 44 h 44"/>
              <a:gd name="T48" fmla="*/ 5 w 18"/>
              <a:gd name="T49" fmla="*/ 43 h 44"/>
              <a:gd name="T50" fmla="*/ 5 w 18"/>
              <a:gd name="T51" fmla="*/ 43 h 44"/>
              <a:gd name="T52" fmla="*/ 3 w 18"/>
              <a:gd name="T53" fmla="*/ 41 h 44"/>
              <a:gd name="T54" fmla="*/ 3 w 18"/>
              <a:gd name="T55" fmla="*/ 41 h 44"/>
              <a:gd name="T56" fmla="*/ 0 w 18"/>
              <a:gd name="T57" fmla="*/ 38 h 44"/>
              <a:gd name="T58" fmla="*/ 0 w 18"/>
              <a:gd name="T59" fmla="*/ 38 h 44"/>
              <a:gd name="T60" fmla="*/ 0 w 18"/>
              <a:gd name="T61" fmla="*/ 34 h 44"/>
              <a:gd name="T62" fmla="*/ 0 w 18"/>
              <a:gd name="T63" fmla="*/ 33 h 44"/>
              <a:gd name="T64" fmla="*/ 6 w 18"/>
              <a:gd name="T65" fmla="*/ 33 h 44"/>
              <a:gd name="T66" fmla="*/ 6 w 18"/>
              <a:gd name="T67" fmla="*/ 34 h 44"/>
              <a:gd name="T68" fmla="*/ 6 w 18"/>
              <a:gd name="T69" fmla="*/ 34 h 44"/>
              <a:gd name="T70" fmla="*/ 6 w 18"/>
              <a:gd name="T71" fmla="*/ 36 h 44"/>
              <a:gd name="T72" fmla="*/ 6 w 18"/>
              <a:gd name="T73" fmla="*/ 36 h 44"/>
              <a:gd name="T74" fmla="*/ 9 w 18"/>
              <a:gd name="T75" fmla="*/ 38 h 44"/>
              <a:gd name="T76" fmla="*/ 9 w 18"/>
              <a:gd name="T77" fmla="*/ 38 h 44"/>
              <a:gd name="T78" fmla="*/ 11 w 18"/>
              <a:gd name="T79" fmla="*/ 36 h 44"/>
              <a:gd name="T80" fmla="*/ 11 w 18"/>
              <a:gd name="T81" fmla="*/ 36 h 44"/>
              <a:gd name="T82" fmla="*/ 11 w 18"/>
              <a:gd name="T83" fmla="*/ 34 h 44"/>
              <a:gd name="T84" fmla="*/ 11 w 18"/>
              <a:gd name="T85" fmla="*/ 24 h 44"/>
              <a:gd name="T86" fmla="*/ 11 w 18"/>
              <a:gd name="T87" fmla="*/ 24 h 44"/>
              <a:gd name="T88" fmla="*/ 11 w 18"/>
              <a:gd name="T89" fmla="*/ 21 h 44"/>
              <a:gd name="T90" fmla="*/ 11 w 18"/>
              <a:gd name="T91" fmla="*/ 21 h 44"/>
              <a:gd name="T92" fmla="*/ 9 w 18"/>
              <a:gd name="T93" fmla="*/ 21 h 44"/>
              <a:gd name="T94" fmla="*/ 9 w 18"/>
              <a:gd name="T95" fmla="*/ 21 h 44"/>
              <a:gd name="T96" fmla="*/ 8 w 18"/>
              <a:gd name="T97" fmla="*/ 21 h 44"/>
              <a:gd name="T98" fmla="*/ 8 w 18"/>
              <a:gd name="T99" fmla="*/ 21 h 44"/>
              <a:gd name="T100" fmla="*/ 6 w 18"/>
              <a:gd name="T101" fmla="*/ 21 h 44"/>
              <a:gd name="T102" fmla="*/ 6 w 18"/>
              <a:gd name="T103" fmla="*/ 21 h 44"/>
              <a:gd name="T104" fmla="*/ 6 w 18"/>
              <a:gd name="T105" fmla="*/ 23 h 44"/>
              <a:gd name="T106" fmla="*/ 6 w 18"/>
              <a:gd name="T107" fmla="*/ 23 h 44"/>
              <a:gd name="T108" fmla="*/ 6 w 18"/>
              <a:gd name="T109" fmla="*/ 24 h 44"/>
              <a:gd name="T110" fmla="*/ 0 w 18"/>
              <a:gd name="T111" fmla="*/ 24 h 44"/>
              <a:gd name="T112" fmla="*/ 0 w 18"/>
              <a:gd name="T113" fmla="*/ 0 h 44"/>
              <a:gd name="T114" fmla="*/ 18 w 18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" h="44">
                <a:moveTo>
                  <a:pt x="18" y="0"/>
                </a:moveTo>
                <a:lnTo>
                  <a:pt x="18" y="6"/>
                </a:lnTo>
                <a:lnTo>
                  <a:pt x="6" y="6"/>
                </a:lnTo>
                <a:lnTo>
                  <a:pt x="6" y="18"/>
                </a:lnTo>
                <a:lnTo>
                  <a:pt x="6" y="18"/>
                </a:lnTo>
                <a:lnTo>
                  <a:pt x="8" y="16"/>
                </a:lnTo>
                <a:lnTo>
                  <a:pt x="8" y="16"/>
                </a:lnTo>
                <a:lnTo>
                  <a:pt x="11" y="15"/>
                </a:lnTo>
                <a:lnTo>
                  <a:pt x="11" y="15"/>
                </a:lnTo>
                <a:lnTo>
                  <a:pt x="14" y="16"/>
                </a:lnTo>
                <a:lnTo>
                  <a:pt x="16" y="18"/>
                </a:lnTo>
                <a:lnTo>
                  <a:pt x="16" y="18"/>
                </a:lnTo>
                <a:lnTo>
                  <a:pt x="18" y="20"/>
                </a:lnTo>
                <a:lnTo>
                  <a:pt x="18" y="23"/>
                </a:lnTo>
                <a:lnTo>
                  <a:pt x="18" y="34"/>
                </a:lnTo>
                <a:lnTo>
                  <a:pt x="18" y="34"/>
                </a:lnTo>
                <a:lnTo>
                  <a:pt x="18" y="38"/>
                </a:lnTo>
                <a:lnTo>
                  <a:pt x="18" y="38"/>
                </a:lnTo>
                <a:lnTo>
                  <a:pt x="15" y="41"/>
                </a:lnTo>
                <a:lnTo>
                  <a:pt x="15" y="41"/>
                </a:lnTo>
                <a:lnTo>
                  <a:pt x="13" y="43"/>
                </a:lnTo>
                <a:lnTo>
                  <a:pt x="13" y="43"/>
                </a:lnTo>
                <a:lnTo>
                  <a:pt x="9" y="44"/>
                </a:lnTo>
                <a:lnTo>
                  <a:pt x="9" y="44"/>
                </a:lnTo>
                <a:lnTo>
                  <a:pt x="5" y="43"/>
                </a:lnTo>
                <a:lnTo>
                  <a:pt x="5" y="43"/>
                </a:lnTo>
                <a:lnTo>
                  <a:pt x="3" y="41"/>
                </a:lnTo>
                <a:lnTo>
                  <a:pt x="3" y="41"/>
                </a:lnTo>
                <a:lnTo>
                  <a:pt x="0" y="38"/>
                </a:lnTo>
                <a:lnTo>
                  <a:pt x="0" y="38"/>
                </a:lnTo>
                <a:lnTo>
                  <a:pt x="0" y="34"/>
                </a:lnTo>
                <a:lnTo>
                  <a:pt x="0" y="33"/>
                </a:lnTo>
                <a:lnTo>
                  <a:pt x="6" y="33"/>
                </a:lnTo>
                <a:lnTo>
                  <a:pt x="6" y="34"/>
                </a:lnTo>
                <a:lnTo>
                  <a:pt x="6" y="34"/>
                </a:lnTo>
                <a:lnTo>
                  <a:pt x="6" y="36"/>
                </a:lnTo>
                <a:lnTo>
                  <a:pt x="6" y="36"/>
                </a:lnTo>
                <a:lnTo>
                  <a:pt x="9" y="38"/>
                </a:lnTo>
                <a:lnTo>
                  <a:pt x="9" y="38"/>
                </a:lnTo>
                <a:lnTo>
                  <a:pt x="11" y="36"/>
                </a:lnTo>
                <a:lnTo>
                  <a:pt x="11" y="36"/>
                </a:lnTo>
                <a:lnTo>
                  <a:pt x="11" y="34"/>
                </a:lnTo>
                <a:lnTo>
                  <a:pt x="11" y="24"/>
                </a:lnTo>
                <a:lnTo>
                  <a:pt x="11" y="24"/>
                </a:lnTo>
                <a:lnTo>
                  <a:pt x="11" y="21"/>
                </a:lnTo>
                <a:lnTo>
                  <a:pt x="11" y="21"/>
                </a:lnTo>
                <a:lnTo>
                  <a:pt x="9" y="21"/>
                </a:lnTo>
                <a:lnTo>
                  <a:pt x="9" y="21"/>
                </a:lnTo>
                <a:lnTo>
                  <a:pt x="8" y="21"/>
                </a:lnTo>
                <a:lnTo>
                  <a:pt x="8" y="21"/>
                </a:lnTo>
                <a:lnTo>
                  <a:pt x="6" y="21"/>
                </a:lnTo>
                <a:lnTo>
                  <a:pt x="6" y="21"/>
                </a:lnTo>
                <a:lnTo>
                  <a:pt x="6" y="23"/>
                </a:lnTo>
                <a:lnTo>
                  <a:pt x="6" y="23"/>
                </a:lnTo>
                <a:lnTo>
                  <a:pt x="6" y="24"/>
                </a:lnTo>
                <a:lnTo>
                  <a:pt x="0" y="24"/>
                </a:lnTo>
                <a:lnTo>
                  <a:pt x="0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73" name="Freeform 193">
            <a:extLst>
              <a:ext uri="{FF2B5EF4-FFF2-40B4-BE49-F238E27FC236}">
                <a16:creationId xmlns:a16="http://schemas.microsoft.com/office/drawing/2014/main" id="{33AFE3A6-07E7-4A99-B14D-C681492BD953}"/>
              </a:ext>
            </a:extLst>
          </p:cNvPr>
          <p:cNvSpPr>
            <a:spLocks/>
          </p:cNvSpPr>
          <p:nvPr/>
        </p:nvSpPr>
        <p:spPr bwMode="auto">
          <a:xfrm>
            <a:off x="1064655" y="4041958"/>
            <a:ext cx="30163" cy="69850"/>
          </a:xfrm>
          <a:custGeom>
            <a:avLst/>
            <a:gdLst>
              <a:gd name="T0" fmla="*/ 19 w 19"/>
              <a:gd name="T1" fmla="*/ 0 h 44"/>
              <a:gd name="T2" fmla="*/ 19 w 19"/>
              <a:gd name="T3" fmla="*/ 6 h 44"/>
              <a:gd name="T4" fmla="*/ 7 w 19"/>
              <a:gd name="T5" fmla="*/ 6 h 44"/>
              <a:gd name="T6" fmla="*/ 7 w 19"/>
              <a:gd name="T7" fmla="*/ 18 h 44"/>
              <a:gd name="T8" fmla="*/ 7 w 19"/>
              <a:gd name="T9" fmla="*/ 18 h 44"/>
              <a:gd name="T10" fmla="*/ 9 w 19"/>
              <a:gd name="T11" fmla="*/ 16 h 44"/>
              <a:gd name="T12" fmla="*/ 9 w 19"/>
              <a:gd name="T13" fmla="*/ 16 h 44"/>
              <a:gd name="T14" fmla="*/ 12 w 19"/>
              <a:gd name="T15" fmla="*/ 15 h 44"/>
              <a:gd name="T16" fmla="*/ 12 w 19"/>
              <a:gd name="T17" fmla="*/ 15 h 44"/>
              <a:gd name="T18" fmla="*/ 16 w 19"/>
              <a:gd name="T19" fmla="*/ 16 h 44"/>
              <a:gd name="T20" fmla="*/ 18 w 19"/>
              <a:gd name="T21" fmla="*/ 18 h 44"/>
              <a:gd name="T22" fmla="*/ 18 w 19"/>
              <a:gd name="T23" fmla="*/ 18 h 44"/>
              <a:gd name="T24" fmla="*/ 19 w 19"/>
              <a:gd name="T25" fmla="*/ 20 h 44"/>
              <a:gd name="T26" fmla="*/ 19 w 19"/>
              <a:gd name="T27" fmla="*/ 23 h 44"/>
              <a:gd name="T28" fmla="*/ 19 w 19"/>
              <a:gd name="T29" fmla="*/ 34 h 44"/>
              <a:gd name="T30" fmla="*/ 19 w 19"/>
              <a:gd name="T31" fmla="*/ 34 h 44"/>
              <a:gd name="T32" fmla="*/ 18 w 19"/>
              <a:gd name="T33" fmla="*/ 38 h 44"/>
              <a:gd name="T34" fmla="*/ 18 w 19"/>
              <a:gd name="T35" fmla="*/ 38 h 44"/>
              <a:gd name="T36" fmla="*/ 17 w 19"/>
              <a:gd name="T37" fmla="*/ 41 h 44"/>
              <a:gd name="T38" fmla="*/ 17 w 19"/>
              <a:gd name="T39" fmla="*/ 41 h 44"/>
              <a:gd name="T40" fmla="*/ 14 w 19"/>
              <a:gd name="T41" fmla="*/ 43 h 44"/>
              <a:gd name="T42" fmla="*/ 14 w 19"/>
              <a:gd name="T43" fmla="*/ 43 h 44"/>
              <a:gd name="T44" fmla="*/ 11 w 19"/>
              <a:gd name="T45" fmla="*/ 44 h 44"/>
              <a:gd name="T46" fmla="*/ 11 w 19"/>
              <a:gd name="T47" fmla="*/ 44 h 44"/>
              <a:gd name="T48" fmla="*/ 7 w 19"/>
              <a:gd name="T49" fmla="*/ 43 h 44"/>
              <a:gd name="T50" fmla="*/ 7 w 19"/>
              <a:gd name="T51" fmla="*/ 43 h 44"/>
              <a:gd name="T52" fmla="*/ 4 w 19"/>
              <a:gd name="T53" fmla="*/ 41 h 44"/>
              <a:gd name="T54" fmla="*/ 4 w 19"/>
              <a:gd name="T55" fmla="*/ 41 h 44"/>
              <a:gd name="T56" fmla="*/ 2 w 19"/>
              <a:gd name="T57" fmla="*/ 38 h 44"/>
              <a:gd name="T58" fmla="*/ 2 w 19"/>
              <a:gd name="T59" fmla="*/ 38 h 44"/>
              <a:gd name="T60" fmla="*/ 0 w 19"/>
              <a:gd name="T61" fmla="*/ 34 h 44"/>
              <a:gd name="T62" fmla="*/ 0 w 19"/>
              <a:gd name="T63" fmla="*/ 33 h 44"/>
              <a:gd name="T64" fmla="*/ 7 w 19"/>
              <a:gd name="T65" fmla="*/ 33 h 44"/>
              <a:gd name="T66" fmla="*/ 7 w 19"/>
              <a:gd name="T67" fmla="*/ 34 h 44"/>
              <a:gd name="T68" fmla="*/ 7 w 19"/>
              <a:gd name="T69" fmla="*/ 34 h 44"/>
              <a:gd name="T70" fmla="*/ 8 w 19"/>
              <a:gd name="T71" fmla="*/ 36 h 44"/>
              <a:gd name="T72" fmla="*/ 8 w 19"/>
              <a:gd name="T73" fmla="*/ 36 h 44"/>
              <a:gd name="T74" fmla="*/ 11 w 19"/>
              <a:gd name="T75" fmla="*/ 38 h 44"/>
              <a:gd name="T76" fmla="*/ 11 w 19"/>
              <a:gd name="T77" fmla="*/ 38 h 44"/>
              <a:gd name="T78" fmla="*/ 13 w 19"/>
              <a:gd name="T79" fmla="*/ 36 h 44"/>
              <a:gd name="T80" fmla="*/ 13 w 19"/>
              <a:gd name="T81" fmla="*/ 36 h 44"/>
              <a:gd name="T82" fmla="*/ 13 w 19"/>
              <a:gd name="T83" fmla="*/ 34 h 44"/>
              <a:gd name="T84" fmla="*/ 13 w 19"/>
              <a:gd name="T85" fmla="*/ 24 h 44"/>
              <a:gd name="T86" fmla="*/ 13 w 19"/>
              <a:gd name="T87" fmla="*/ 24 h 44"/>
              <a:gd name="T88" fmla="*/ 13 w 19"/>
              <a:gd name="T89" fmla="*/ 21 h 44"/>
              <a:gd name="T90" fmla="*/ 13 w 19"/>
              <a:gd name="T91" fmla="*/ 21 h 44"/>
              <a:gd name="T92" fmla="*/ 11 w 19"/>
              <a:gd name="T93" fmla="*/ 21 h 44"/>
              <a:gd name="T94" fmla="*/ 11 w 19"/>
              <a:gd name="T95" fmla="*/ 21 h 44"/>
              <a:gd name="T96" fmla="*/ 9 w 19"/>
              <a:gd name="T97" fmla="*/ 21 h 44"/>
              <a:gd name="T98" fmla="*/ 9 w 19"/>
              <a:gd name="T99" fmla="*/ 21 h 44"/>
              <a:gd name="T100" fmla="*/ 8 w 19"/>
              <a:gd name="T101" fmla="*/ 21 h 44"/>
              <a:gd name="T102" fmla="*/ 8 w 19"/>
              <a:gd name="T103" fmla="*/ 21 h 44"/>
              <a:gd name="T104" fmla="*/ 8 w 19"/>
              <a:gd name="T105" fmla="*/ 23 h 44"/>
              <a:gd name="T106" fmla="*/ 8 w 19"/>
              <a:gd name="T107" fmla="*/ 23 h 44"/>
              <a:gd name="T108" fmla="*/ 7 w 19"/>
              <a:gd name="T109" fmla="*/ 24 h 44"/>
              <a:gd name="T110" fmla="*/ 2 w 19"/>
              <a:gd name="T111" fmla="*/ 24 h 44"/>
              <a:gd name="T112" fmla="*/ 2 w 19"/>
              <a:gd name="T113" fmla="*/ 0 h 44"/>
              <a:gd name="T114" fmla="*/ 19 w 19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" h="44">
                <a:moveTo>
                  <a:pt x="19" y="0"/>
                </a:moveTo>
                <a:lnTo>
                  <a:pt x="19" y="6"/>
                </a:lnTo>
                <a:lnTo>
                  <a:pt x="7" y="6"/>
                </a:lnTo>
                <a:lnTo>
                  <a:pt x="7" y="18"/>
                </a:lnTo>
                <a:lnTo>
                  <a:pt x="7" y="18"/>
                </a:lnTo>
                <a:lnTo>
                  <a:pt x="9" y="16"/>
                </a:lnTo>
                <a:lnTo>
                  <a:pt x="9" y="16"/>
                </a:lnTo>
                <a:lnTo>
                  <a:pt x="12" y="15"/>
                </a:lnTo>
                <a:lnTo>
                  <a:pt x="12" y="15"/>
                </a:lnTo>
                <a:lnTo>
                  <a:pt x="16" y="16"/>
                </a:lnTo>
                <a:lnTo>
                  <a:pt x="18" y="18"/>
                </a:lnTo>
                <a:lnTo>
                  <a:pt x="18" y="18"/>
                </a:lnTo>
                <a:lnTo>
                  <a:pt x="19" y="20"/>
                </a:lnTo>
                <a:lnTo>
                  <a:pt x="19" y="23"/>
                </a:lnTo>
                <a:lnTo>
                  <a:pt x="19" y="34"/>
                </a:lnTo>
                <a:lnTo>
                  <a:pt x="19" y="34"/>
                </a:lnTo>
                <a:lnTo>
                  <a:pt x="18" y="38"/>
                </a:lnTo>
                <a:lnTo>
                  <a:pt x="18" y="38"/>
                </a:lnTo>
                <a:lnTo>
                  <a:pt x="17" y="41"/>
                </a:lnTo>
                <a:lnTo>
                  <a:pt x="17" y="41"/>
                </a:lnTo>
                <a:lnTo>
                  <a:pt x="14" y="43"/>
                </a:lnTo>
                <a:lnTo>
                  <a:pt x="14" y="43"/>
                </a:lnTo>
                <a:lnTo>
                  <a:pt x="11" y="44"/>
                </a:lnTo>
                <a:lnTo>
                  <a:pt x="11" y="44"/>
                </a:lnTo>
                <a:lnTo>
                  <a:pt x="7" y="43"/>
                </a:lnTo>
                <a:lnTo>
                  <a:pt x="7" y="43"/>
                </a:lnTo>
                <a:lnTo>
                  <a:pt x="4" y="41"/>
                </a:lnTo>
                <a:lnTo>
                  <a:pt x="4" y="41"/>
                </a:lnTo>
                <a:lnTo>
                  <a:pt x="2" y="38"/>
                </a:lnTo>
                <a:lnTo>
                  <a:pt x="2" y="38"/>
                </a:lnTo>
                <a:lnTo>
                  <a:pt x="0" y="34"/>
                </a:lnTo>
                <a:lnTo>
                  <a:pt x="0" y="33"/>
                </a:lnTo>
                <a:lnTo>
                  <a:pt x="7" y="33"/>
                </a:lnTo>
                <a:lnTo>
                  <a:pt x="7" y="34"/>
                </a:lnTo>
                <a:lnTo>
                  <a:pt x="7" y="34"/>
                </a:lnTo>
                <a:lnTo>
                  <a:pt x="8" y="36"/>
                </a:lnTo>
                <a:lnTo>
                  <a:pt x="8" y="36"/>
                </a:lnTo>
                <a:lnTo>
                  <a:pt x="11" y="38"/>
                </a:lnTo>
                <a:lnTo>
                  <a:pt x="11" y="38"/>
                </a:lnTo>
                <a:lnTo>
                  <a:pt x="13" y="36"/>
                </a:lnTo>
                <a:lnTo>
                  <a:pt x="13" y="36"/>
                </a:lnTo>
                <a:lnTo>
                  <a:pt x="13" y="34"/>
                </a:lnTo>
                <a:lnTo>
                  <a:pt x="13" y="24"/>
                </a:lnTo>
                <a:lnTo>
                  <a:pt x="13" y="24"/>
                </a:lnTo>
                <a:lnTo>
                  <a:pt x="13" y="21"/>
                </a:lnTo>
                <a:lnTo>
                  <a:pt x="13" y="21"/>
                </a:lnTo>
                <a:lnTo>
                  <a:pt x="11" y="21"/>
                </a:lnTo>
                <a:lnTo>
                  <a:pt x="11" y="21"/>
                </a:lnTo>
                <a:lnTo>
                  <a:pt x="9" y="21"/>
                </a:lnTo>
                <a:lnTo>
                  <a:pt x="9" y="21"/>
                </a:lnTo>
                <a:lnTo>
                  <a:pt x="8" y="21"/>
                </a:lnTo>
                <a:lnTo>
                  <a:pt x="8" y="21"/>
                </a:lnTo>
                <a:lnTo>
                  <a:pt x="8" y="23"/>
                </a:lnTo>
                <a:lnTo>
                  <a:pt x="8" y="23"/>
                </a:lnTo>
                <a:lnTo>
                  <a:pt x="7" y="24"/>
                </a:lnTo>
                <a:lnTo>
                  <a:pt x="2" y="24"/>
                </a:lnTo>
                <a:lnTo>
                  <a:pt x="2" y="0"/>
                </a:lnTo>
                <a:lnTo>
                  <a:pt x="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74" name="Freeform 194">
            <a:extLst>
              <a:ext uri="{FF2B5EF4-FFF2-40B4-BE49-F238E27FC236}">
                <a16:creationId xmlns:a16="http://schemas.microsoft.com/office/drawing/2014/main" id="{6F6B5340-D478-4995-B889-3EFC03D6CDD7}"/>
              </a:ext>
            </a:extLst>
          </p:cNvPr>
          <p:cNvSpPr>
            <a:spLocks noEditPoints="1"/>
          </p:cNvSpPr>
          <p:nvPr/>
        </p:nvSpPr>
        <p:spPr bwMode="auto">
          <a:xfrm>
            <a:off x="1031318" y="4543608"/>
            <a:ext cx="28575" cy="69850"/>
          </a:xfrm>
          <a:custGeom>
            <a:avLst/>
            <a:gdLst>
              <a:gd name="T0" fmla="*/ 0 w 18"/>
              <a:gd name="T1" fmla="*/ 13 h 44"/>
              <a:gd name="T2" fmla="*/ 0 w 18"/>
              <a:gd name="T3" fmla="*/ 9 h 44"/>
              <a:gd name="T4" fmla="*/ 0 w 18"/>
              <a:gd name="T5" fmla="*/ 8 h 44"/>
              <a:gd name="T6" fmla="*/ 1 w 18"/>
              <a:gd name="T7" fmla="*/ 5 h 44"/>
              <a:gd name="T8" fmla="*/ 1 w 18"/>
              <a:gd name="T9" fmla="*/ 4 h 44"/>
              <a:gd name="T10" fmla="*/ 5 w 18"/>
              <a:gd name="T11" fmla="*/ 2 h 44"/>
              <a:gd name="T12" fmla="*/ 9 w 18"/>
              <a:gd name="T13" fmla="*/ 0 h 44"/>
              <a:gd name="T14" fmla="*/ 13 w 18"/>
              <a:gd name="T15" fmla="*/ 2 h 44"/>
              <a:gd name="T16" fmla="*/ 15 w 18"/>
              <a:gd name="T17" fmla="*/ 4 h 44"/>
              <a:gd name="T18" fmla="*/ 16 w 18"/>
              <a:gd name="T19" fmla="*/ 5 h 44"/>
              <a:gd name="T20" fmla="*/ 18 w 18"/>
              <a:gd name="T21" fmla="*/ 8 h 44"/>
              <a:gd name="T22" fmla="*/ 18 w 18"/>
              <a:gd name="T23" fmla="*/ 9 h 44"/>
              <a:gd name="T24" fmla="*/ 18 w 18"/>
              <a:gd name="T25" fmla="*/ 13 h 44"/>
              <a:gd name="T26" fmla="*/ 18 w 18"/>
              <a:gd name="T27" fmla="*/ 15 h 44"/>
              <a:gd name="T28" fmla="*/ 18 w 18"/>
              <a:gd name="T29" fmla="*/ 18 h 44"/>
              <a:gd name="T30" fmla="*/ 16 w 18"/>
              <a:gd name="T31" fmla="*/ 20 h 44"/>
              <a:gd name="T32" fmla="*/ 15 w 18"/>
              <a:gd name="T33" fmla="*/ 22 h 44"/>
              <a:gd name="T34" fmla="*/ 16 w 18"/>
              <a:gd name="T35" fmla="*/ 23 h 44"/>
              <a:gd name="T36" fmla="*/ 18 w 18"/>
              <a:gd name="T37" fmla="*/ 25 h 44"/>
              <a:gd name="T38" fmla="*/ 18 w 18"/>
              <a:gd name="T39" fmla="*/ 28 h 44"/>
              <a:gd name="T40" fmla="*/ 18 w 18"/>
              <a:gd name="T41" fmla="*/ 32 h 44"/>
              <a:gd name="T42" fmla="*/ 18 w 18"/>
              <a:gd name="T43" fmla="*/ 35 h 44"/>
              <a:gd name="T44" fmla="*/ 18 w 18"/>
              <a:gd name="T45" fmla="*/ 38 h 44"/>
              <a:gd name="T46" fmla="*/ 18 w 18"/>
              <a:gd name="T47" fmla="*/ 39 h 44"/>
              <a:gd name="T48" fmla="*/ 16 w 18"/>
              <a:gd name="T49" fmla="*/ 40 h 44"/>
              <a:gd name="T50" fmla="*/ 14 w 18"/>
              <a:gd name="T51" fmla="*/ 43 h 44"/>
              <a:gd name="T52" fmla="*/ 9 w 18"/>
              <a:gd name="T53" fmla="*/ 44 h 44"/>
              <a:gd name="T54" fmla="*/ 4 w 18"/>
              <a:gd name="T55" fmla="*/ 43 h 44"/>
              <a:gd name="T56" fmla="*/ 1 w 18"/>
              <a:gd name="T57" fmla="*/ 40 h 44"/>
              <a:gd name="T58" fmla="*/ 0 w 18"/>
              <a:gd name="T59" fmla="*/ 39 h 44"/>
              <a:gd name="T60" fmla="*/ 0 w 18"/>
              <a:gd name="T61" fmla="*/ 38 h 44"/>
              <a:gd name="T62" fmla="*/ 0 w 18"/>
              <a:gd name="T63" fmla="*/ 35 h 44"/>
              <a:gd name="T64" fmla="*/ 0 w 18"/>
              <a:gd name="T65" fmla="*/ 32 h 44"/>
              <a:gd name="T66" fmla="*/ 0 w 18"/>
              <a:gd name="T67" fmla="*/ 28 h 44"/>
              <a:gd name="T68" fmla="*/ 0 w 18"/>
              <a:gd name="T69" fmla="*/ 25 h 44"/>
              <a:gd name="T70" fmla="*/ 1 w 18"/>
              <a:gd name="T71" fmla="*/ 23 h 44"/>
              <a:gd name="T72" fmla="*/ 3 w 18"/>
              <a:gd name="T73" fmla="*/ 22 h 44"/>
              <a:gd name="T74" fmla="*/ 1 w 18"/>
              <a:gd name="T75" fmla="*/ 20 h 44"/>
              <a:gd name="T76" fmla="*/ 0 w 18"/>
              <a:gd name="T77" fmla="*/ 18 h 44"/>
              <a:gd name="T78" fmla="*/ 0 w 18"/>
              <a:gd name="T79" fmla="*/ 15 h 44"/>
              <a:gd name="T80" fmla="*/ 0 w 18"/>
              <a:gd name="T81" fmla="*/ 13 h 44"/>
              <a:gd name="T82" fmla="*/ 11 w 18"/>
              <a:gd name="T83" fmla="*/ 10 h 44"/>
              <a:gd name="T84" fmla="*/ 11 w 18"/>
              <a:gd name="T85" fmla="*/ 8 h 44"/>
              <a:gd name="T86" fmla="*/ 9 w 18"/>
              <a:gd name="T87" fmla="*/ 7 h 44"/>
              <a:gd name="T88" fmla="*/ 6 w 18"/>
              <a:gd name="T89" fmla="*/ 8 h 44"/>
              <a:gd name="T90" fmla="*/ 6 w 18"/>
              <a:gd name="T91" fmla="*/ 17 h 44"/>
              <a:gd name="T92" fmla="*/ 6 w 18"/>
              <a:gd name="T93" fmla="*/ 18 h 44"/>
              <a:gd name="T94" fmla="*/ 9 w 18"/>
              <a:gd name="T95" fmla="*/ 19 h 44"/>
              <a:gd name="T96" fmla="*/ 11 w 18"/>
              <a:gd name="T97" fmla="*/ 18 h 44"/>
              <a:gd name="T98" fmla="*/ 11 w 18"/>
              <a:gd name="T99" fmla="*/ 17 h 44"/>
              <a:gd name="T100" fmla="*/ 11 w 18"/>
              <a:gd name="T101" fmla="*/ 27 h 44"/>
              <a:gd name="T102" fmla="*/ 11 w 18"/>
              <a:gd name="T103" fmla="*/ 25 h 44"/>
              <a:gd name="T104" fmla="*/ 9 w 18"/>
              <a:gd name="T105" fmla="*/ 24 h 44"/>
              <a:gd name="T106" fmla="*/ 6 w 18"/>
              <a:gd name="T107" fmla="*/ 25 h 44"/>
              <a:gd name="T108" fmla="*/ 6 w 18"/>
              <a:gd name="T109" fmla="*/ 27 h 44"/>
              <a:gd name="T110" fmla="*/ 6 w 18"/>
              <a:gd name="T111" fmla="*/ 35 h 44"/>
              <a:gd name="T112" fmla="*/ 6 w 18"/>
              <a:gd name="T113" fmla="*/ 38 h 44"/>
              <a:gd name="T114" fmla="*/ 9 w 18"/>
              <a:gd name="T115" fmla="*/ 38 h 44"/>
              <a:gd name="T116" fmla="*/ 11 w 18"/>
              <a:gd name="T117" fmla="*/ 38 h 44"/>
              <a:gd name="T118" fmla="*/ 11 w 18"/>
              <a:gd name="T119" fmla="*/ 2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" h="44">
                <a:moveTo>
                  <a:pt x="0" y="13"/>
                </a:moveTo>
                <a:lnTo>
                  <a:pt x="0" y="13"/>
                </a:lnTo>
                <a:lnTo>
                  <a:pt x="0" y="9"/>
                </a:lnTo>
                <a:lnTo>
                  <a:pt x="0" y="9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1" y="4"/>
                </a:lnTo>
                <a:lnTo>
                  <a:pt x="1" y="4"/>
                </a:lnTo>
                <a:lnTo>
                  <a:pt x="5" y="2"/>
                </a:lnTo>
                <a:lnTo>
                  <a:pt x="5" y="2"/>
                </a:lnTo>
                <a:lnTo>
                  <a:pt x="9" y="0"/>
                </a:lnTo>
                <a:lnTo>
                  <a:pt x="9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6" y="5"/>
                </a:lnTo>
                <a:lnTo>
                  <a:pt x="16" y="5"/>
                </a:lnTo>
                <a:lnTo>
                  <a:pt x="18" y="8"/>
                </a:lnTo>
                <a:lnTo>
                  <a:pt x="18" y="8"/>
                </a:lnTo>
                <a:lnTo>
                  <a:pt x="18" y="9"/>
                </a:lnTo>
                <a:lnTo>
                  <a:pt x="18" y="9"/>
                </a:lnTo>
                <a:lnTo>
                  <a:pt x="18" y="13"/>
                </a:lnTo>
                <a:lnTo>
                  <a:pt x="18" y="13"/>
                </a:lnTo>
                <a:lnTo>
                  <a:pt x="18" y="15"/>
                </a:lnTo>
                <a:lnTo>
                  <a:pt x="18" y="15"/>
                </a:lnTo>
                <a:lnTo>
                  <a:pt x="18" y="18"/>
                </a:lnTo>
                <a:lnTo>
                  <a:pt x="18" y="18"/>
                </a:lnTo>
                <a:lnTo>
                  <a:pt x="16" y="20"/>
                </a:lnTo>
                <a:lnTo>
                  <a:pt x="16" y="20"/>
                </a:lnTo>
                <a:lnTo>
                  <a:pt x="15" y="22"/>
                </a:lnTo>
                <a:lnTo>
                  <a:pt x="15" y="22"/>
                </a:lnTo>
                <a:lnTo>
                  <a:pt x="16" y="23"/>
                </a:lnTo>
                <a:lnTo>
                  <a:pt x="16" y="23"/>
                </a:lnTo>
                <a:lnTo>
                  <a:pt x="18" y="25"/>
                </a:lnTo>
                <a:lnTo>
                  <a:pt x="18" y="25"/>
                </a:lnTo>
                <a:lnTo>
                  <a:pt x="18" y="28"/>
                </a:lnTo>
                <a:lnTo>
                  <a:pt x="18" y="28"/>
                </a:lnTo>
                <a:lnTo>
                  <a:pt x="18" y="32"/>
                </a:lnTo>
                <a:lnTo>
                  <a:pt x="18" y="32"/>
                </a:lnTo>
                <a:lnTo>
                  <a:pt x="18" y="35"/>
                </a:lnTo>
                <a:lnTo>
                  <a:pt x="18" y="35"/>
                </a:lnTo>
                <a:lnTo>
                  <a:pt x="18" y="38"/>
                </a:lnTo>
                <a:lnTo>
                  <a:pt x="18" y="38"/>
                </a:lnTo>
                <a:lnTo>
                  <a:pt x="18" y="39"/>
                </a:lnTo>
                <a:lnTo>
                  <a:pt x="18" y="39"/>
                </a:lnTo>
                <a:lnTo>
                  <a:pt x="16" y="40"/>
                </a:lnTo>
                <a:lnTo>
                  <a:pt x="16" y="40"/>
                </a:lnTo>
                <a:lnTo>
                  <a:pt x="14" y="43"/>
                </a:lnTo>
                <a:lnTo>
                  <a:pt x="14" y="43"/>
                </a:lnTo>
                <a:lnTo>
                  <a:pt x="9" y="44"/>
                </a:lnTo>
                <a:lnTo>
                  <a:pt x="9" y="44"/>
                </a:lnTo>
                <a:lnTo>
                  <a:pt x="4" y="43"/>
                </a:lnTo>
                <a:lnTo>
                  <a:pt x="4" y="43"/>
                </a:lnTo>
                <a:lnTo>
                  <a:pt x="1" y="40"/>
                </a:lnTo>
                <a:lnTo>
                  <a:pt x="1" y="40"/>
                </a:lnTo>
                <a:lnTo>
                  <a:pt x="0" y="39"/>
                </a:lnTo>
                <a:lnTo>
                  <a:pt x="0" y="39"/>
                </a:lnTo>
                <a:lnTo>
                  <a:pt x="0" y="38"/>
                </a:lnTo>
                <a:lnTo>
                  <a:pt x="0" y="38"/>
                </a:lnTo>
                <a:lnTo>
                  <a:pt x="0" y="35"/>
                </a:lnTo>
                <a:lnTo>
                  <a:pt x="0" y="35"/>
                </a:lnTo>
                <a:lnTo>
                  <a:pt x="0" y="32"/>
                </a:lnTo>
                <a:lnTo>
                  <a:pt x="0" y="32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1" y="23"/>
                </a:lnTo>
                <a:lnTo>
                  <a:pt x="1" y="23"/>
                </a:lnTo>
                <a:lnTo>
                  <a:pt x="3" y="22"/>
                </a:lnTo>
                <a:lnTo>
                  <a:pt x="3" y="22"/>
                </a:lnTo>
                <a:lnTo>
                  <a:pt x="1" y="20"/>
                </a:lnTo>
                <a:lnTo>
                  <a:pt x="1" y="20"/>
                </a:lnTo>
                <a:lnTo>
                  <a:pt x="0" y="18"/>
                </a:lnTo>
                <a:lnTo>
                  <a:pt x="0" y="18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close/>
                <a:moveTo>
                  <a:pt x="11" y="10"/>
                </a:moveTo>
                <a:lnTo>
                  <a:pt x="11" y="10"/>
                </a:lnTo>
                <a:lnTo>
                  <a:pt x="11" y="8"/>
                </a:lnTo>
                <a:lnTo>
                  <a:pt x="11" y="8"/>
                </a:lnTo>
                <a:lnTo>
                  <a:pt x="9" y="7"/>
                </a:lnTo>
                <a:lnTo>
                  <a:pt x="9" y="7"/>
                </a:lnTo>
                <a:lnTo>
                  <a:pt x="6" y="8"/>
                </a:lnTo>
                <a:lnTo>
                  <a:pt x="6" y="8"/>
                </a:lnTo>
                <a:lnTo>
                  <a:pt x="6" y="10"/>
                </a:lnTo>
                <a:lnTo>
                  <a:pt x="6" y="17"/>
                </a:lnTo>
                <a:lnTo>
                  <a:pt x="6" y="17"/>
                </a:lnTo>
                <a:lnTo>
                  <a:pt x="6" y="18"/>
                </a:lnTo>
                <a:lnTo>
                  <a:pt x="6" y="18"/>
                </a:lnTo>
                <a:lnTo>
                  <a:pt x="9" y="19"/>
                </a:lnTo>
                <a:lnTo>
                  <a:pt x="9" y="19"/>
                </a:lnTo>
                <a:lnTo>
                  <a:pt x="11" y="18"/>
                </a:lnTo>
                <a:lnTo>
                  <a:pt x="11" y="18"/>
                </a:lnTo>
                <a:lnTo>
                  <a:pt x="11" y="17"/>
                </a:lnTo>
                <a:lnTo>
                  <a:pt x="11" y="10"/>
                </a:lnTo>
                <a:close/>
                <a:moveTo>
                  <a:pt x="11" y="27"/>
                </a:moveTo>
                <a:lnTo>
                  <a:pt x="11" y="27"/>
                </a:lnTo>
                <a:lnTo>
                  <a:pt x="11" y="25"/>
                </a:lnTo>
                <a:lnTo>
                  <a:pt x="11" y="25"/>
                </a:lnTo>
                <a:lnTo>
                  <a:pt x="9" y="24"/>
                </a:lnTo>
                <a:lnTo>
                  <a:pt x="9" y="24"/>
                </a:lnTo>
                <a:lnTo>
                  <a:pt x="6" y="25"/>
                </a:lnTo>
                <a:lnTo>
                  <a:pt x="6" y="25"/>
                </a:lnTo>
                <a:lnTo>
                  <a:pt x="6" y="27"/>
                </a:lnTo>
                <a:lnTo>
                  <a:pt x="6" y="35"/>
                </a:lnTo>
                <a:lnTo>
                  <a:pt x="6" y="35"/>
                </a:lnTo>
                <a:lnTo>
                  <a:pt x="6" y="38"/>
                </a:lnTo>
                <a:lnTo>
                  <a:pt x="6" y="38"/>
                </a:lnTo>
                <a:lnTo>
                  <a:pt x="9" y="38"/>
                </a:lnTo>
                <a:lnTo>
                  <a:pt x="9" y="38"/>
                </a:lnTo>
                <a:lnTo>
                  <a:pt x="11" y="38"/>
                </a:lnTo>
                <a:lnTo>
                  <a:pt x="11" y="38"/>
                </a:lnTo>
                <a:lnTo>
                  <a:pt x="11" y="35"/>
                </a:lnTo>
                <a:lnTo>
                  <a:pt x="11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75" name="Freeform 195">
            <a:extLst>
              <a:ext uri="{FF2B5EF4-FFF2-40B4-BE49-F238E27FC236}">
                <a16:creationId xmlns:a16="http://schemas.microsoft.com/office/drawing/2014/main" id="{B91A88FB-19C1-4187-8A0F-29C262078E19}"/>
              </a:ext>
            </a:extLst>
          </p:cNvPr>
          <p:cNvSpPr>
            <a:spLocks/>
          </p:cNvSpPr>
          <p:nvPr/>
        </p:nvSpPr>
        <p:spPr bwMode="auto">
          <a:xfrm>
            <a:off x="1064655" y="4546783"/>
            <a:ext cx="30163" cy="66675"/>
          </a:xfrm>
          <a:custGeom>
            <a:avLst/>
            <a:gdLst>
              <a:gd name="T0" fmla="*/ 3 w 19"/>
              <a:gd name="T1" fmla="*/ 42 h 42"/>
              <a:gd name="T2" fmla="*/ 13 w 19"/>
              <a:gd name="T3" fmla="*/ 5 h 42"/>
              <a:gd name="T4" fmla="*/ 7 w 19"/>
              <a:gd name="T5" fmla="*/ 5 h 42"/>
              <a:gd name="T6" fmla="*/ 7 w 19"/>
              <a:gd name="T7" fmla="*/ 10 h 42"/>
              <a:gd name="T8" fmla="*/ 0 w 19"/>
              <a:gd name="T9" fmla="*/ 10 h 42"/>
              <a:gd name="T10" fmla="*/ 0 w 19"/>
              <a:gd name="T11" fmla="*/ 0 h 42"/>
              <a:gd name="T12" fmla="*/ 19 w 19"/>
              <a:gd name="T13" fmla="*/ 0 h 42"/>
              <a:gd name="T14" fmla="*/ 19 w 19"/>
              <a:gd name="T15" fmla="*/ 6 h 42"/>
              <a:gd name="T16" fmla="*/ 9 w 19"/>
              <a:gd name="T17" fmla="*/ 42 h 42"/>
              <a:gd name="T18" fmla="*/ 3 w 19"/>
              <a:gd name="T19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" h="42">
                <a:moveTo>
                  <a:pt x="3" y="42"/>
                </a:moveTo>
                <a:lnTo>
                  <a:pt x="13" y="5"/>
                </a:lnTo>
                <a:lnTo>
                  <a:pt x="7" y="5"/>
                </a:lnTo>
                <a:lnTo>
                  <a:pt x="7" y="10"/>
                </a:lnTo>
                <a:lnTo>
                  <a:pt x="0" y="10"/>
                </a:lnTo>
                <a:lnTo>
                  <a:pt x="0" y="0"/>
                </a:lnTo>
                <a:lnTo>
                  <a:pt x="19" y="0"/>
                </a:lnTo>
                <a:lnTo>
                  <a:pt x="19" y="6"/>
                </a:lnTo>
                <a:lnTo>
                  <a:pt x="9" y="42"/>
                </a:lnTo>
                <a:lnTo>
                  <a:pt x="3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76" name="Freeform 196">
            <a:extLst>
              <a:ext uri="{FF2B5EF4-FFF2-40B4-BE49-F238E27FC236}">
                <a16:creationId xmlns:a16="http://schemas.microsoft.com/office/drawing/2014/main" id="{12CFAD61-1838-416F-89D1-AE2F02AB784D}"/>
              </a:ext>
            </a:extLst>
          </p:cNvPr>
          <p:cNvSpPr>
            <a:spLocks/>
          </p:cNvSpPr>
          <p:nvPr/>
        </p:nvSpPr>
        <p:spPr bwMode="auto">
          <a:xfrm>
            <a:off x="1467880" y="1995671"/>
            <a:ext cx="33338" cy="68263"/>
          </a:xfrm>
          <a:custGeom>
            <a:avLst/>
            <a:gdLst>
              <a:gd name="T0" fmla="*/ 13 w 21"/>
              <a:gd name="T1" fmla="*/ 43 h 43"/>
              <a:gd name="T2" fmla="*/ 13 w 21"/>
              <a:gd name="T3" fmla="*/ 37 h 43"/>
              <a:gd name="T4" fmla="*/ 0 w 21"/>
              <a:gd name="T5" fmla="*/ 37 h 43"/>
              <a:gd name="T6" fmla="*/ 0 w 21"/>
              <a:gd name="T7" fmla="*/ 31 h 43"/>
              <a:gd name="T8" fmla="*/ 9 w 21"/>
              <a:gd name="T9" fmla="*/ 0 h 43"/>
              <a:gd name="T10" fmla="*/ 15 w 21"/>
              <a:gd name="T11" fmla="*/ 0 h 43"/>
              <a:gd name="T12" fmla="*/ 6 w 21"/>
              <a:gd name="T13" fmla="*/ 31 h 43"/>
              <a:gd name="T14" fmla="*/ 13 w 21"/>
              <a:gd name="T15" fmla="*/ 31 h 43"/>
              <a:gd name="T16" fmla="*/ 13 w 21"/>
              <a:gd name="T17" fmla="*/ 18 h 43"/>
              <a:gd name="T18" fmla="*/ 19 w 21"/>
              <a:gd name="T19" fmla="*/ 18 h 43"/>
              <a:gd name="T20" fmla="*/ 19 w 21"/>
              <a:gd name="T21" fmla="*/ 31 h 43"/>
              <a:gd name="T22" fmla="*/ 21 w 21"/>
              <a:gd name="T23" fmla="*/ 31 h 43"/>
              <a:gd name="T24" fmla="*/ 21 w 21"/>
              <a:gd name="T25" fmla="*/ 37 h 43"/>
              <a:gd name="T26" fmla="*/ 19 w 21"/>
              <a:gd name="T27" fmla="*/ 37 h 43"/>
              <a:gd name="T28" fmla="*/ 19 w 21"/>
              <a:gd name="T29" fmla="*/ 43 h 43"/>
              <a:gd name="T30" fmla="*/ 13 w 21"/>
              <a:gd name="T31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" h="43">
                <a:moveTo>
                  <a:pt x="13" y="43"/>
                </a:moveTo>
                <a:lnTo>
                  <a:pt x="13" y="37"/>
                </a:lnTo>
                <a:lnTo>
                  <a:pt x="0" y="37"/>
                </a:lnTo>
                <a:lnTo>
                  <a:pt x="0" y="31"/>
                </a:lnTo>
                <a:lnTo>
                  <a:pt x="9" y="0"/>
                </a:lnTo>
                <a:lnTo>
                  <a:pt x="15" y="0"/>
                </a:lnTo>
                <a:lnTo>
                  <a:pt x="6" y="31"/>
                </a:lnTo>
                <a:lnTo>
                  <a:pt x="13" y="31"/>
                </a:lnTo>
                <a:lnTo>
                  <a:pt x="13" y="18"/>
                </a:lnTo>
                <a:lnTo>
                  <a:pt x="19" y="18"/>
                </a:lnTo>
                <a:lnTo>
                  <a:pt x="19" y="31"/>
                </a:lnTo>
                <a:lnTo>
                  <a:pt x="21" y="31"/>
                </a:lnTo>
                <a:lnTo>
                  <a:pt x="21" y="37"/>
                </a:lnTo>
                <a:lnTo>
                  <a:pt x="19" y="37"/>
                </a:lnTo>
                <a:lnTo>
                  <a:pt x="19" y="43"/>
                </a:lnTo>
                <a:lnTo>
                  <a:pt x="13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77" name="Freeform 197">
            <a:extLst>
              <a:ext uri="{FF2B5EF4-FFF2-40B4-BE49-F238E27FC236}">
                <a16:creationId xmlns:a16="http://schemas.microsoft.com/office/drawing/2014/main" id="{56E55CDF-E5E2-4516-84AE-2ADA2D11CEBA}"/>
              </a:ext>
            </a:extLst>
          </p:cNvPr>
          <p:cNvSpPr>
            <a:spLocks/>
          </p:cNvSpPr>
          <p:nvPr/>
        </p:nvSpPr>
        <p:spPr bwMode="auto">
          <a:xfrm>
            <a:off x="1472643" y="2506846"/>
            <a:ext cx="19050" cy="68263"/>
          </a:xfrm>
          <a:custGeom>
            <a:avLst/>
            <a:gdLst>
              <a:gd name="T0" fmla="*/ 6 w 12"/>
              <a:gd name="T1" fmla="*/ 43 h 43"/>
              <a:gd name="T2" fmla="*/ 6 w 12"/>
              <a:gd name="T3" fmla="*/ 6 h 43"/>
              <a:gd name="T4" fmla="*/ 0 w 12"/>
              <a:gd name="T5" fmla="*/ 11 h 43"/>
              <a:gd name="T6" fmla="*/ 0 w 12"/>
              <a:gd name="T7" fmla="*/ 5 h 43"/>
              <a:gd name="T8" fmla="*/ 6 w 12"/>
              <a:gd name="T9" fmla="*/ 0 h 43"/>
              <a:gd name="T10" fmla="*/ 12 w 12"/>
              <a:gd name="T11" fmla="*/ 0 h 43"/>
              <a:gd name="T12" fmla="*/ 12 w 12"/>
              <a:gd name="T13" fmla="*/ 43 h 43"/>
              <a:gd name="T14" fmla="*/ 6 w 12"/>
              <a:gd name="T15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43">
                <a:moveTo>
                  <a:pt x="6" y="43"/>
                </a:moveTo>
                <a:lnTo>
                  <a:pt x="6" y="6"/>
                </a:lnTo>
                <a:lnTo>
                  <a:pt x="0" y="11"/>
                </a:lnTo>
                <a:lnTo>
                  <a:pt x="0" y="5"/>
                </a:lnTo>
                <a:lnTo>
                  <a:pt x="6" y="0"/>
                </a:lnTo>
                <a:lnTo>
                  <a:pt x="12" y="0"/>
                </a:lnTo>
                <a:lnTo>
                  <a:pt x="12" y="43"/>
                </a:lnTo>
                <a:lnTo>
                  <a:pt x="6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78" name="Freeform 198">
            <a:extLst>
              <a:ext uri="{FF2B5EF4-FFF2-40B4-BE49-F238E27FC236}">
                <a16:creationId xmlns:a16="http://schemas.microsoft.com/office/drawing/2014/main" id="{0FF24C6A-144E-4B57-A043-C2AA98D9FEC6}"/>
              </a:ext>
            </a:extLst>
          </p:cNvPr>
          <p:cNvSpPr>
            <a:spLocks/>
          </p:cNvSpPr>
          <p:nvPr/>
        </p:nvSpPr>
        <p:spPr bwMode="auto">
          <a:xfrm>
            <a:off x="1505980" y="2506846"/>
            <a:ext cx="30163" cy="68263"/>
          </a:xfrm>
          <a:custGeom>
            <a:avLst/>
            <a:gdLst>
              <a:gd name="T0" fmla="*/ 0 w 19"/>
              <a:gd name="T1" fmla="*/ 43 h 43"/>
              <a:gd name="T2" fmla="*/ 0 w 19"/>
              <a:gd name="T3" fmla="*/ 38 h 43"/>
              <a:gd name="T4" fmla="*/ 11 w 19"/>
              <a:gd name="T5" fmla="*/ 17 h 43"/>
              <a:gd name="T6" fmla="*/ 11 w 19"/>
              <a:gd name="T7" fmla="*/ 17 h 43"/>
              <a:gd name="T8" fmla="*/ 12 w 19"/>
              <a:gd name="T9" fmla="*/ 14 h 43"/>
              <a:gd name="T10" fmla="*/ 12 w 19"/>
              <a:gd name="T11" fmla="*/ 14 h 43"/>
              <a:gd name="T12" fmla="*/ 12 w 19"/>
              <a:gd name="T13" fmla="*/ 10 h 43"/>
              <a:gd name="T14" fmla="*/ 12 w 19"/>
              <a:gd name="T15" fmla="*/ 10 h 43"/>
              <a:gd name="T16" fmla="*/ 12 w 19"/>
              <a:gd name="T17" fmla="*/ 9 h 43"/>
              <a:gd name="T18" fmla="*/ 12 w 19"/>
              <a:gd name="T19" fmla="*/ 9 h 43"/>
              <a:gd name="T20" fmla="*/ 12 w 19"/>
              <a:gd name="T21" fmla="*/ 8 h 43"/>
              <a:gd name="T22" fmla="*/ 12 w 19"/>
              <a:gd name="T23" fmla="*/ 8 h 43"/>
              <a:gd name="T24" fmla="*/ 11 w 19"/>
              <a:gd name="T25" fmla="*/ 6 h 43"/>
              <a:gd name="T26" fmla="*/ 11 w 19"/>
              <a:gd name="T27" fmla="*/ 6 h 43"/>
              <a:gd name="T28" fmla="*/ 9 w 19"/>
              <a:gd name="T29" fmla="*/ 6 h 43"/>
              <a:gd name="T30" fmla="*/ 9 w 19"/>
              <a:gd name="T31" fmla="*/ 6 h 43"/>
              <a:gd name="T32" fmla="*/ 7 w 19"/>
              <a:gd name="T33" fmla="*/ 6 h 43"/>
              <a:gd name="T34" fmla="*/ 7 w 19"/>
              <a:gd name="T35" fmla="*/ 6 h 43"/>
              <a:gd name="T36" fmla="*/ 6 w 19"/>
              <a:gd name="T37" fmla="*/ 9 h 43"/>
              <a:gd name="T38" fmla="*/ 6 w 19"/>
              <a:gd name="T39" fmla="*/ 13 h 43"/>
              <a:gd name="T40" fmla="*/ 0 w 19"/>
              <a:gd name="T41" fmla="*/ 13 h 43"/>
              <a:gd name="T42" fmla="*/ 0 w 19"/>
              <a:gd name="T43" fmla="*/ 9 h 43"/>
              <a:gd name="T44" fmla="*/ 0 w 19"/>
              <a:gd name="T45" fmla="*/ 9 h 43"/>
              <a:gd name="T46" fmla="*/ 1 w 19"/>
              <a:gd name="T47" fmla="*/ 5 h 43"/>
              <a:gd name="T48" fmla="*/ 1 w 19"/>
              <a:gd name="T49" fmla="*/ 5 h 43"/>
              <a:gd name="T50" fmla="*/ 2 w 19"/>
              <a:gd name="T51" fmla="*/ 3 h 43"/>
              <a:gd name="T52" fmla="*/ 2 w 19"/>
              <a:gd name="T53" fmla="*/ 3 h 43"/>
              <a:gd name="T54" fmla="*/ 6 w 19"/>
              <a:gd name="T55" fmla="*/ 0 h 43"/>
              <a:gd name="T56" fmla="*/ 6 w 19"/>
              <a:gd name="T57" fmla="*/ 0 h 43"/>
              <a:gd name="T58" fmla="*/ 10 w 19"/>
              <a:gd name="T59" fmla="*/ 0 h 43"/>
              <a:gd name="T60" fmla="*/ 10 w 19"/>
              <a:gd name="T61" fmla="*/ 0 h 43"/>
              <a:gd name="T62" fmla="*/ 14 w 19"/>
              <a:gd name="T63" fmla="*/ 0 h 43"/>
              <a:gd name="T64" fmla="*/ 14 w 19"/>
              <a:gd name="T65" fmla="*/ 0 h 43"/>
              <a:gd name="T66" fmla="*/ 16 w 19"/>
              <a:gd name="T67" fmla="*/ 3 h 43"/>
              <a:gd name="T68" fmla="*/ 16 w 19"/>
              <a:gd name="T69" fmla="*/ 3 h 43"/>
              <a:gd name="T70" fmla="*/ 17 w 19"/>
              <a:gd name="T71" fmla="*/ 6 h 43"/>
              <a:gd name="T72" fmla="*/ 17 w 19"/>
              <a:gd name="T73" fmla="*/ 6 h 43"/>
              <a:gd name="T74" fmla="*/ 19 w 19"/>
              <a:gd name="T75" fmla="*/ 10 h 43"/>
              <a:gd name="T76" fmla="*/ 19 w 19"/>
              <a:gd name="T77" fmla="*/ 10 h 43"/>
              <a:gd name="T78" fmla="*/ 19 w 19"/>
              <a:gd name="T79" fmla="*/ 13 h 43"/>
              <a:gd name="T80" fmla="*/ 19 w 19"/>
              <a:gd name="T81" fmla="*/ 13 h 43"/>
              <a:gd name="T82" fmla="*/ 19 w 19"/>
              <a:gd name="T83" fmla="*/ 15 h 43"/>
              <a:gd name="T84" fmla="*/ 19 w 19"/>
              <a:gd name="T85" fmla="*/ 15 h 43"/>
              <a:gd name="T86" fmla="*/ 17 w 19"/>
              <a:gd name="T87" fmla="*/ 18 h 43"/>
              <a:gd name="T88" fmla="*/ 17 w 19"/>
              <a:gd name="T89" fmla="*/ 18 h 43"/>
              <a:gd name="T90" fmla="*/ 16 w 19"/>
              <a:gd name="T91" fmla="*/ 19 h 43"/>
              <a:gd name="T92" fmla="*/ 7 w 19"/>
              <a:gd name="T93" fmla="*/ 37 h 43"/>
              <a:gd name="T94" fmla="*/ 19 w 19"/>
              <a:gd name="T95" fmla="*/ 37 h 43"/>
              <a:gd name="T96" fmla="*/ 19 w 19"/>
              <a:gd name="T97" fmla="*/ 43 h 43"/>
              <a:gd name="T98" fmla="*/ 0 w 19"/>
              <a:gd name="T99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" h="43">
                <a:moveTo>
                  <a:pt x="0" y="43"/>
                </a:moveTo>
                <a:lnTo>
                  <a:pt x="0" y="38"/>
                </a:lnTo>
                <a:lnTo>
                  <a:pt x="11" y="17"/>
                </a:lnTo>
                <a:lnTo>
                  <a:pt x="11" y="17"/>
                </a:lnTo>
                <a:lnTo>
                  <a:pt x="12" y="14"/>
                </a:lnTo>
                <a:lnTo>
                  <a:pt x="12" y="14"/>
                </a:lnTo>
                <a:lnTo>
                  <a:pt x="12" y="10"/>
                </a:lnTo>
                <a:lnTo>
                  <a:pt x="12" y="10"/>
                </a:lnTo>
                <a:lnTo>
                  <a:pt x="12" y="9"/>
                </a:lnTo>
                <a:lnTo>
                  <a:pt x="12" y="9"/>
                </a:lnTo>
                <a:lnTo>
                  <a:pt x="12" y="8"/>
                </a:lnTo>
                <a:lnTo>
                  <a:pt x="12" y="8"/>
                </a:lnTo>
                <a:lnTo>
                  <a:pt x="11" y="6"/>
                </a:lnTo>
                <a:lnTo>
                  <a:pt x="11" y="6"/>
                </a:lnTo>
                <a:lnTo>
                  <a:pt x="9" y="6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6" y="9"/>
                </a:lnTo>
                <a:lnTo>
                  <a:pt x="6" y="13"/>
                </a:lnTo>
                <a:lnTo>
                  <a:pt x="0" y="13"/>
                </a:lnTo>
                <a:lnTo>
                  <a:pt x="0" y="9"/>
                </a:lnTo>
                <a:lnTo>
                  <a:pt x="0" y="9"/>
                </a:lnTo>
                <a:lnTo>
                  <a:pt x="1" y="5"/>
                </a:lnTo>
                <a:lnTo>
                  <a:pt x="1" y="5"/>
                </a:lnTo>
                <a:lnTo>
                  <a:pt x="2" y="3"/>
                </a:lnTo>
                <a:lnTo>
                  <a:pt x="2" y="3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4" y="0"/>
                </a:lnTo>
                <a:lnTo>
                  <a:pt x="14" y="0"/>
                </a:lnTo>
                <a:lnTo>
                  <a:pt x="16" y="3"/>
                </a:lnTo>
                <a:lnTo>
                  <a:pt x="16" y="3"/>
                </a:lnTo>
                <a:lnTo>
                  <a:pt x="17" y="6"/>
                </a:lnTo>
                <a:lnTo>
                  <a:pt x="17" y="6"/>
                </a:lnTo>
                <a:lnTo>
                  <a:pt x="19" y="10"/>
                </a:lnTo>
                <a:lnTo>
                  <a:pt x="19" y="10"/>
                </a:lnTo>
                <a:lnTo>
                  <a:pt x="19" y="13"/>
                </a:lnTo>
                <a:lnTo>
                  <a:pt x="19" y="13"/>
                </a:lnTo>
                <a:lnTo>
                  <a:pt x="19" y="15"/>
                </a:lnTo>
                <a:lnTo>
                  <a:pt x="19" y="15"/>
                </a:lnTo>
                <a:lnTo>
                  <a:pt x="17" y="18"/>
                </a:lnTo>
                <a:lnTo>
                  <a:pt x="17" y="18"/>
                </a:lnTo>
                <a:lnTo>
                  <a:pt x="16" y="19"/>
                </a:lnTo>
                <a:lnTo>
                  <a:pt x="7" y="37"/>
                </a:lnTo>
                <a:lnTo>
                  <a:pt x="19" y="37"/>
                </a:lnTo>
                <a:lnTo>
                  <a:pt x="19" y="43"/>
                </a:lnTo>
                <a:lnTo>
                  <a:pt x="0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79" name="Freeform 199">
            <a:extLst>
              <a:ext uri="{FF2B5EF4-FFF2-40B4-BE49-F238E27FC236}">
                <a16:creationId xmlns:a16="http://schemas.microsoft.com/office/drawing/2014/main" id="{AF1C53BF-61A7-4012-B314-BE43BA18D315}"/>
              </a:ext>
            </a:extLst>
          </p:cNvPr>
          <p:cNvSpPr>
            <a:spLocks/>
          </p:cNvSpPr>
          <p:nvPr/>
        </p:nvSpPr>
        <p:spPr bwMode="auto">
          <a:xfrm>
            <a:off x="1469468" y="3018021"/>
            <a:ext cx="30163" cy="69850"/>
          </a:xfrm>
          <a:custGeom>
            <a:avLst/>
            <a:gdLst>
              <a:gd name="T0" fmla="*/ 0 w 19"/>
              <a:gd name="T1" fmla="*/ 44 h 44"/>
              <a:gd name="T2" fmla="*/ 0 w 19"/>
              <a:gd name="T3" fmla="*/ 37 h 44"/>
              <a:gd name="T4" fmla="*/ 12 w 19"/>
              <a:gd name="T5" fmla="*/ 17 h 44"/>
              <a:gd name="T6" fmla="*/ 12 w 19"/>
              <a:gd name="T7" fmla="*/ 17 h 44"/>
              <a:gd name="T8" fmla="*/ 13 w 19"/>
              <a:gd name="T9" fmla="*/ 13 h 44"/>
              <a:gd name="T10" fmla="*/ 13 w 19"/>
              <a:gd name="T11" fmla="*/ 13 h 44"/>
              <a:gd name="T12" fmla="*/ 13 w 19"/>
              <a:gd name="T13" fmla="*/ 11 h 44"/>
              <a:gd name="T14" fmla="*/ 13 w 19"/>
              <a:gd name="T15" fmla="*/ 11 h 44"/>
              <a:gd name="T16" fmla="*/ 13 w 19"/>
              <a:gd name="T17" fmla="*/ 10 h 44"/>
              <a:gd name="T18" fmla="*/ 13 w 19"/>
              <a:gd name="T19" fmla="*/ 10 h 44"/>
              <a:gd name="T20" fmla="*/ 13 w 19"/>
              <a:gd name="T21" fmla="*/ 8 h 44"/>
              <a:gd name="T22" fmla="*/ 13 w 19"/>
              <a:gd name="T23" fmla="*/ 8 h 44"/>
              <a:gd name="T24" fmla="*/ 12 w 19"/>
              <a:gd name="T25" fmla="*/ 7 h 44"/>
              <a:gd name="T26" fmla="*/ 12 w 19"/>
              <a:gd name="T27" fmla="*/ 7 h 44"/>
              <a:gd name="T28" fmla="*/ 10 w 19"/>
              <a:gd name="T29" fmla="*/ 6 h 44"/>
              <a:gd name="T30" fmla="*/ 10 w 19"/>
              <a:gd name="T31" fmla="*/ 6 h 44"/>
              <a:gd name="T32" fmla="*/ 8 w 19"/>
              <a:gd name="T33" fmla="*/ 7 h 44"/>
              <a:gd name="T34" fmla="*/ 8 w 19"/>
              <a:gd name="T35" fmla="*/ 7 h 44"/>
              <a:gd name="T36" fmla="*/ 7 w 19"/>
              <a:gd name="T37" fmla="*/ 10 h 44"/>
              <a:gd name="T38" fmla="*/ 7 w 19"/>
              <a:gd name="T39" fmla="*/ 13 h 44"/>
              <a:gd name="T40" fmla="*/ 0 w 19"/>
              <a:gd name="T41" fmla="*/ 13 h 44"/>
              <a:gd name="T42" fmla="*/ 0 w 19"/>
              <a:gd name="T43" fmla="*/ 10 h 44"/>
              <a:gd name="T44" fmla="*/ 0 w 19"/>
              <a:gd name="T45" fmla="*/ 10 h 44"/>
              <a:gd name="T46" fmla="*/ 2 w 19"/>
              <a:gd name="T47" fmla="*/ 6 h 44"/>
              <a:gd name="T48" fmla="*/ 2 w 19"/>
              <a:gd name="T49" fmla="*/ 6 h 44"/>
              <a:gd name="T50" fmla="*/ 4 w 19"/>
              <a:gd name="T51" fmla="*/ 3 h 44"/>
              <a:gd name="T52" fmla="*/ 4 w 19"/>
              <a:gd name="T53" fmla="*/ 3 h 44"/>
              <a:gd name="T54" fmla="*/ 7 w 19"/>
              <a:gd name="T55" fmla="*/ 1 h 44"/>
              <a:gd name="T56" fmla="*/ 7 w 19"/>
              <a:gd name="T57" fmla="*/ 1 h 44"/>
              <a:gd name="T58" fmla="*/ 10 w 19"/>
              <a:gd name="T59" fmla="*/ 0 h 44"/>
              <a:gd name="T60" fmla="*/ 10 w 19"/>
              <a:gd name="T61" fmla="*/ 0 h 44"/>
              <a:gd name="T62" fmla="*/ 14 w 19"/>
              <a:gd name="T63" fmla="*/ 1 h 44"/>
              <a:gd name="T64" fmla="*/ 14 w 19"/>
              <a:gd name="T65" fmla="*/ 1 h 44"/>
              <a:gd name="T66" fmla="*/ 17 w 19"/>
              <a:gd name="T67" fmla="*/ 3 h 44"/>
              <a:gd name="T68" fmla="*/ 17 w 19"/>
              <a:gd name="T69" fmla="*/ 3 h 44"/>
              <a:gd name="T70" fmla="*/ 19 w 19"/>
              <a:gd name="T71" fmla="*/ 7 h 44"/>
              <a:gd name="T72" fmla="*/ 19 w 19"/>
              <a:gd name="T73" fmla="*/ 7 h 44"/>
              <a:gd name="T74" fmla="*/ 19 w 19"/>
              <a:gd name="T75" fmla="*/ 11 h 44"/>
              <a:gd name="T76" fmla="*/ 19 w 19"/>
              <a:gd name="T77" fmla="*/ 11 h 44"/>
              <a:gd name="T78" fmla="*/ 19 w 19"/>
              <a:gd name="T79" fmla="*/ 13 h 44"/>
              <a:gd name="T80" fmla="*/ 19 w 19"/>
              <a:gd name="T81" fmla="*/ 13 h 44"/>
              <a:gd name="T82" fmla="*/ 19 w 19"/>
              <a:gd name="T83" fmla="*/ 16 h 44"/>
              <a:gd name="T84" fmla="*/ 19 w 19"/>
              <a:gd name="T85" fmla="*/ 16 h 44"/>
              <a:gd name="T86" fmla="*/ 18 w 19"/>
              <a:gd name="T87" fmla="*/ 17 h 44"/>
              <a:gd name="T88" fmla="*/ 18 w 19"/>
              <a:gd name="T89" fmla="*/ 17 h 44"/>
              <a:gd name="T90" fmla="*/ 17 w 19"/>
              <a:gd name="T91" fmla="*/ 20 h 44"/>
              <a:gd name="T92" fmla="*/ 8 w 19"/>
              <a:gd name="T93" fmla="*/ 37 h 44"/>
              <a:gd name="T94" fmla="*/ 19 w 19"/>
              <a:gd name="T95" fmla="*/ 37 h 44"/>
              <a:gd name="T96" fmla="*/ 19 w 19"/>
              <a:gd name="T97" fmla="*/ 44 h 44"/>
              <a:gd name="T98" fmla="*/ 0 w 19"/>
              <a:gd name="T9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" h="44">
                <a:moveTo>
                  <a:pt x="0" y="44"/>
                </a:moveTo>
                <a:lnTo>
                  <a:pt x="0" y="37"/>
                </a:lnTo>
                <a:lnTo>
                  <a:pt x="12" y="17"/>
                </a:lnTo>
                <a:lnTo>
                  <a:pt x="12" y="17"/>
                </a:lnTo>
                <a:lnTo>
                  <a:pt x="13" y="13"/>
                </a:lnTo>
                <a:lnTo>
                  <a:pt x="13" y="13"/>
                </a:lnTo>
                <a:lnTo>
                  <a:pt x="13" y="11"/>
                </a:lnTo>
                <a:lnTo>
                  <a:pt x="13" y="11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2" y="7"/>
                </a:lnTo>
                <a:lnTo>
                  <a:pt x="12" y="7"/>
                </a:lnTo>
                <a:lnTo>
                  <a:pt x="10" y="6"/>
                </a:lnTo>
                <a:lnTo>
                  <a:pt x="10" y="6"/>
                </a:lnTo>
                <a:lnTo>
                  <a:pt x="8" y="7"/>
                </a:lnTo>
                <a:lnTo>
                  <a:pt x="8" y="7"/>
                </a:lnTo>
                <a:lnTo>
                  <a:pt x="7" y="10"/>
                </a:lnTo>
                <a:lnTo>
                  <a:pt x="7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2" y="6"/>
                </a:lnTo>
                <a:lnTo>
                  <a:pt x="2" y="6"/>
                </a:lnTo>
                <a:lnTo>
                  <a:pt x="4" y="3"/>
                </a:lnTo>
                <a:lnTo>
                  <a:pt x="4" y="3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4" y="1"/>
                </a:lnTo>
                <a:lnTo>
                  <a:pt x="14" y="1"/>
                </a:lnTo>
                <a:lnTo>
                  <a:pt x="17" y="3"/>
                </a:lnTo>
                <a:lnTo>
                  <a:pt x="17" y="3"/>
                </a:lnTo>
                <a:lnTo>
                  <a:pt x="19" y="7"/>
                </a:lnTo>
                <a:lnTo>
                  <a:pt x="19" y="7"/>
                </a:lnTo>
                <a:lnTo>
                  <a:pt x="19" y="11"/>
                </a:lnTo>
                <a:lnTo>
                  <a:pt x="19" y="11"/>
                </a:lnTo>
                <a:lnTo>
                  <a:pt x="19" y="13"/>
                </a:lnTo>
                <a:lnTo>
                  <a:pt x="19" y="13"/>
                </a:lnTo>
                <a:lnTo>
                  <a:pt x="19" y="16"/>
                </a:lnTo>
                <a:lnTo>
                  <a:pt x="19" y="16"/>
                </a:lnTo>
                <a:lnTo>
                  <a:pt x="18" y="17"/>
                </a:lnTo>
                <a:lnTo>
                  <a:pt x="18" y="17"/>
                </a:lnTo>
                <a:lnTo>
                  <a:pt x="17" y="20"/>
                </a:lnTo>
                <a:lnTo>
                  <a:pt x="8" y="37"/>
                </a:lnTo>
                <a:lnTo>
                  <a:pt x="19" y="37"/>
                </a:lnTo>
                <a:lnTo>
                  <a:pt x="19" y="44"/>
                </a:lnTo>
                <a:lnTo>
                  <a:pt x="0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80" name="Freeform 200">
            <a:extLst>
              <a:ext uri="{FF2B5EF4-FFF2-40B4-BE49-F238E27FC236}">
                <a16:creationId xmlns:a16="http://schemas.microsoft.com/office/drawing/2014/main" id="{84944BA0-6BC8-4235-BE54-D536EE3E713D}"/>
              </a:ext>
            </a:extLst>
          </p:cNvPr>
          <p:cNvSpPr>
            <a:spLocks noEditPoints="1"/>
          </p:cNvSpPr>
          <p:nvPr/>
        </p:nvSpPr>
        <p:spPr bwMode="auto">
          <a:xfrm>
            <a:off x="1505980" y="3018021"/>
            <a:ext cx="30163" cy="69850"/>
          </a:xfrm>
          <a:custGeom>
            <a:avLst/>
            <a:gdLst>
              <a:gd name="T0" fmla="*/ 0 w 19"/>
              <a:gd name="T1" fmla="*/ 10 h 44"/>
              <a:gd name="T2" fmla="*/ 0 w 19"/>
              <a:gd name="T3" fmla="*/ 10 h 44"/>
              <a:gd name="T4" fmla="*/ 1 w 19"/>
              <a:gd name="T5" fmla="*/ 6 h 44"/>
              <a:gd name="T6" fmla="*/ 1 w 19"/>
              <a:gd name="T7" fmla="*/ 6 h 44"/>
              <a:gd name="T8" fmla="*/ 2 w 19"/>
              <a:gd name="T9" fmla="*/ 2 h 44"/>
              <a:gd name="T10" fmla="*/ 2 w 19"/>
              <a:gd name="T11" fmla="*/ 2 h 44"/>
              <a:gd name="T12" fmla="*/ 6 w 19"/>
              <a:gd name="T13" fmla="*/ 1 h 44"/>
              <a:gd name="T14" fmla="*/ 6 w 19"/>
              <a:gd name="T15" fmla="*/ 1 h 44"/>
              <a:gd name="T16" fmla="*/ 9 w 19"/>
              <a:gd name="T17" fmla="*/ 0 h 44"/>
              <a:gd name="T18" fmla="*/ 9 w 19"/>
              <a:gd name="T19" fmla="*/ 0 h 44"/>
              <a:gd name="T20" fmla="*/ 12 w 19"/>
              <a:gd name="T21" fmla="*/ 1 h 44"/>
              <a:gd name="T22" fmla="*/ 12 w 19"/>
              <a:gd name="T23" fmla="*/ 1 h 44"/>
              <a:gd name="T24" fmla="*/ 16 w 19"/>
              <a:gd name="T25" fmla="*/ 2 h 44"/>
              <a:gd name="T26" fmla="*/ 16 w 19"/>
              <a:gd name="T27" fmla="*/ 2 h 44"/>
              <a:gd name="T28" fmla="*/ 17 w 19"/>
              <a:gd name="T29" fmla="*/ 6 h 44"/>
              <a:gd name="T30" fmla="*/ 17 w 19"/>
              <a:gd name="T31" fmla="*/ 6 h 44"/>
              <a:gd name="T32" fmla="*/ 19 w 19"/>
              <a:gd name="T33" fmla="*/ 10 h 44"/>
              <a:gd name="T34" fmla="*/ 19 w 19"/>
              <a:gd name="T35" fmla="*/ 35 h 44"/>
              <a:gd name="T36" fmla="*/ 19 w 19"/>
              <a:gd name="T37" fmla="*/ 35 h 44"/>
              <a:gd name="T38" fmla="*/ 17 w 19"/>
              <a:gd name="T39" fmla="*/ 39 h 44"/>
              <a:gd name="T40" fmla="*/ 17 w 19"/>
              <a:gd name="T41" fmla="*/ 39 h 44"/>
              <a:gd name="T42" fmla="*/ 16 w 19"/>
              <a:gd name="T43" fmla="*/ 41 h 44"/>
              <a:gd name="T44" fmla="*/ 16 w 19"/>
              <a:gd name="T45" fmla="*/ 41 h 44"/>
              <a:gd name="T46" fmla="*/ 12 w 19"/>
              <a:gd name="T47" fmla="*/ 44 h 44"/>
              <a:gd name="T48" fmla="*/ 12 w 19"/>
              <a:gd name="T49" fmla="*/ 44 h 44"/>
              <a:gd name="T50" fmla="*/ 9 w 19"/>
              <a:gd name="T51" fmla="*/ 44 h 44"/>
              <a:gd name="T52" fmla="*/ 9 w 19"/>
              <a:gd name="T53" fmla="*/ 44 h 44"/>
              <a:gd name="T54" fmla="*/ 6 w 19"/>
              <a:gd name="T55" fmla="*/ 44 h 44"/>
              <a:gd name="T56" fmla="*/ 6 w 19"/>
              <a:gd name="T57" fmla="*/ 44 h 44"/>
              <a:gd name="T58" fmla="*/ 2 w 19"/>
              <a:gd name="T59" fmla="*/ 41 h 44"/>
              <a:gd name="T60" fmla="*/ 2 w 19"/>
              <a:gd name="T61" fmla="*/ 41 h 44"/>
              <a:gd name="T62" fmla="*/ 1 w 19"/>
              <a:gd name="T63" fmla="*/ 39 h 44"/>
              <a:gd name="T64" fmla="*/ 1 w 19"/>
              <a:gd name="T65" fmla="*/ 39 h 44"/>
              <a:gd name="T66" fmla="*/ 0 w 19"/>
              <a:gd name="T67" fmla="*/ 35 h 44"/>
              <a:gd name="T68" fmla="*/ 0 w 19"/>
              <a:gd name="T69" fmla="*/ 10 h 44"/>
              <a:gd name="T70" fmla="*/ 6 w 19"/>
              <a:gd name="T71" fmla="*/ 35 h 44"/>
              <a:gd name="T72" fmla="*/ 6 w 19"/>
              <a:gd name="T73" fmla="*/ 35 h 44"/>
              <a:gd name="T74" fmla="*/ 7 w 19"/>
              <a:gd name="T75" fmla="*/ 37 h 44"/>
              <a:gd name="T76" fmla="*/ 7 w 19"/>
              <a:gd name="T77" fmla="*/ 37 h 44"/>
              <a:gd name="T78" fmla="*/ 9 w 19"/>
              <a:gd name="T79" fmla="*/ 37 h 44"/>
              <a:gd name="T80" fmla="*/ 9 w 19"/>
              <a:gd name="T81" fmla="*/ 37 h 44"/>
              <a:gd name="T82" fmla="*/ 11 w 19"/>
              <a:gd name="T83" fmla="*/ 37 h 44"/>
              <a:gd name="T84" fmla="*/ 11 w 19"/>
              <a:gd name="T85" fmla="*/ 37 h 44"/>
              <a:gd name="T86" fmla="*/ 12 w 19"/>
              <a:gd name="T87" fmla="*/ 35 h 44"/>
              <a:gd name="T88" fmla="*/ 12 w 19"/>
              <a:gd name="T89" fmla="*/ 10 h 44"/>
              <a:gd name="T90" fmla="*/ 12 w 19"/>
              <a:gd name="T91" fmla="*/ 10 h 44"/>
              <a:gd name="T92" fmla="*/ 11 w 19"/>
              <a:gd name="T93" fmla="*/ 7 h 44"/>
              <a:gd name="T94" fmla="*/ 11 w 19"/>
              <a:gd name="T95" fmla="*/ 7 h 44"/>
              <a:gd name="T96" fmla="*/ 9 w 19"/>
              <a:gd name="T97" fmla="*/ 6 h 44"/>
              <a:gd name="T98" fmla="*/ 9 w 19"/>
              <a:gd name="T99" fmla="*/ 6 h 44"/>
              <a:gd name="T100" fmla="*/ 7 w 19"/>
              <a:gd name="T101" fmla="*/ 7 h 44"/>
              <a:gd name="T102" fmla="*/ 7 w 19"/>
              <a:gd name="T103" fmla="*/ 7 h 44"/>
              <a:gd name="T104" fmla="*/ 6 w 19"/>
              <a:gd name="T105" fmla="*/ 10 h 44"/>
              <a:gd name="T106" fmla="*/ 6 w 19"/>
              <a:gd name="T107" fmla="*/ 35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9" h="44">
                <a:moveTo>
                  <a:pt x="0" y="10"/>
                </a:moveTo>
                <a:lnTo>
                  <a:pt x="0" y="10"/>
                </a:lnTo>
                <a:lnTo>
                  <a:pt x="1" y="6"/>
                </a:lnTo>
                <a:lnTo>
                  <a:pt x="1" y="6"/>
                </a:lnTo>
                <a:lnTo>
                  <a:pt x="2" y="2"/>
                </a:lnTo>
                <a:lnTo>
                  <a:pt x="2" y="2"/>
                </a:lnTo>
                <a:lnTo>
                  <a:pt x="6" y="1"/>
                </a:lnTo>
                <a:lnTo>
                  <a:pt x="6" y="1"/>
                </a:lnTo>
                <a:lnTo>
                  <a:pt x="9" y="0"/>
                </a:lnTo>
                <a:lnTo>
                  <a:pt x="9" y="0"/>
                </a:lnTo>
                <a:lnTo>
                  <a:pt x="12" y="1"/>
                </a:lnTo>
                <a:lnTo>
                  <a:pt x="12" y="1"/>
                </a:lnTo>
                <a:lnTo>
                  <a:pt x="16" y="2"/>
                </a:lnTo>
                <a:lnTo>
                  <a:pt x="16" y="2"/>
                </a:lnTo>
                <a:lnTo>
                  <a:pt x="17" y="6"/>
                </a:lnTo>
                <a:lnTo>
                  <a:pt x="17" y="6"/>
                </a:lnTo>
                <a:lnTo>
                  <a:pt x="19" y="10"/>
                </a:lnTo>
                <a:lnTo>
                  <a:pt x="19" y="35"/>
                </a:lnTo>
                <a:lnTo>
                  <a:pt x="19" y="35"/>
                </a:lnTo>
                <a:lnTo>
                  <a:pt x="17" y="39"/>
                </a:lnTo>
                <a:lnTo>
                  <a:pt x="17" y="39"/>
                </a:lnTo>
                <a:lnTo>
                  <a:pt x="16" y="41"/>
                </a:lnTo>
                <a:lnTo>
                  <a:pt x="16" y="41"/>
                </a:lnTo>
                <a:lnTo>
                  <a:pt x="12" y="44"/>
                </a:lnTo>
                <a:lnTo>
                  <a:pt x="12" y="44"/>
                </a:lnTo>
                <a:lnTo>
                  <a:pt x="9" y="44"/>
                </a:lnTo>
                <a:lnTo>
                  <a:pt x="9" y="44"/>
                </a:lnTo>
                <a:lnTo>
                  <a:pt x="6" y="44"/>
                </a:lnTo>
                <a:lnTo>
                  <a:pt x="6" y="44"/>
                </a:lnTo>
                <a:lnTo>
                  <a:pt x="2" y="41"/>
                </a:lnTo>
                <a:lnTo>
                  <a:pt x="2" y="41"/>
                </a:lnTo>
                <a:lnTo>
                  <a:pt x="1" y="39"/>
                </a:lnTo>
                <a:lnTo>
                  <a:pt x="1" y="39"/>
                </a:lnTo>
                <a:lnTo>
                  <a:pt x="0" y="35"/>
                </a:lnTo>
                <a:lnTo>
                  <a:pt x="0" y="10"/>
                </a:lnTo>
                <a:close/>
                <a:moveTo>
                  <a:pt x="6" y="35"/>
                </a:moveTo>
                <a:lnTo>
                  <a:pt x="6" y="35"/>
                </a:lnTo>
                <a:lnTo>
                  <a:pt x="7" y="37"/>
                </a:lnTo>
                <a:lnTo>
                  <a:pt x="7" y="37"/>
                </a:lnTo>
                <a:lnTo>
                  <a:pt x="9" y="37"/>
                </a:lnTo>
                <a:lnTo>
                  <a:pt x="9" y="37"/>
                </a:lnTo>
                <a:lnTo>
                  <a:pt x="11" y="37"/>
                </a:lnTo>
                <a:lnTo>
                  <a:pt x="11" y="37"/>
                </a:lnTo>
                <a:lnTo>
                  <a:pt x="12" y="35"/>
                </a:lnTo>
                <a:lnTo>
                  <a:pt x="12" y="10"/>
                </a:lnTo>
                <a:lnTo>
                  <a:pt x="12" y="10"/>
                </a:lnTo>
                <a:lnTo>
                  <a:pt x="11" y="7"/>
                </a:lnTo>
                <a:lnTo>
                  <a:pt x="11" y="7"/>
                </a:lnTo>
                <a:lnTo>
                  <a:pt x="9" y="6"/>
                </a:lnTo>
                <a:lnTo>
                  <a:pt x="9" y="6"/>
                </a:lnTo>
                <a:lnTo>
                  <a:pt x="7" y="7"/>
                </a:lnTo>
                <a:lnTo>
                  <a:pt x="7" y="7"/>
                </a:lnTo>
                <a:lnTo>
                  <a:pt x="6" y="10"/>
                </a:lnTo>
                <a:lnTo>
                  <a:pt x="6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81" name="Freeform 201">
            <a:extLst>
              <a:ext uri="{FF2B5EF4-FFF2-40B4-BE49-F238E27FC236}">
                <a16:creationId xmlns:a16="http://schemas.microsoft.com/office/drawing/2014/main" id="{3CE3C1C5-1BCC-4F8F-A647-EDC01057F5E8}"/>
              </a:ext>
            </a:extLst>
          </p:cNvPr>
          <p:cNvSpPr>
            <a:spLocks/>
          </p:cNvSpPr>
          <p:nvPr/>
        </p:nvSpPr>
        <p:spPr bwMode="auto">
          <a:xfrm>
            <a:off x="1469468" y="3529196"/>
            <a:ext cx="30163" cy="69850"/>
          </a:xfrm>
          <a:custGeom>
            <a:avLst/>
            <a:gdLst>
              <a:gd name="T0" fmla="*/ 8 w 19"/>
              <a:gd name="T1" fmla="*/ 19 h 44"/>
              <a:gd name="T2" fmla="*/ 12 w 19"/>
              <a:gd name="T3" fmla="*/ 18 h 44"/>
              <a:gd name="T4" fmla="*/ 13 w 19"/>
              <a:gd name="T5" fmla="*/ 15 h 44"/>
              <a:gd name="T6" fmla="*/ 13 w 19"/>
              <a:gd name="T7" fmla="*/ 9 h 44"/>
              <a:gd name="T8" fmla="*/ 12 w 19"/>
              <a:gd name="T9" fmla="*/ 8 h 44"/>
              <a:gd name="T10" fmla="*/ 10 w 19"/>
              <a:gd name="T11" fmla="*/ 7 h 44"/>
              <a:gd name="T12" fmla="*/ 8 w 19"/>
              <a:gd name="T13" fmla="*/ 8 h 44"/>
              <a:gd name="T14" fmla="*/ 7 w 19"/>
              <a:gd name="T15" fmla="*/ 13 h 44"/>
              <a:gd name="T16" fmla="*/ 0 w 19"/>
              <a:gd name="T17" fmla="*/ 9 h 44"/>
              <a:gd name="T18" fmla="*/ 2 w 19"/>
              <a:gd name="T19" fmla="*/ 7 h 44"/>
              <a:gd name="T20" fmla="*/ 4 w 19"/>
              <a:gd name="T21" fmla="*/ 3 h 44"/>
              <a:gd name="T22" fmla="*/ 7 w 19"/>
              <a:gd name="T23" fmla="*/ 2 h 44"/>
              <a:gd name="T24" fmla="*/ 10 w 19"/>
              <a:gd name="T25" fmla="*/ 0 h 44"/>
              <a:gd name="T26" fmla="*/ 14 w 19"/>
              <a:gd name="T27" fmla="*/ 2 h 44"/>
              <a:gd name="T28" fmla="*/ 17 w 19"/>
              <a:gd name="T29" fmla="*/ 4 h 44"/>
              <a:gd name="T30" fmla="*/ 18 w 19"/>
              <a:gd name="T31" fmla="*/ 5 h 44"/>
              <a:gd name="T32" fmla="*/ 19 w 19"/>
              <a:gd name="T33" fmla="*/ 7 h 44"/>
              <a:gd name="T34" fmla="*/ 19 w 19"/>
              <a:gd name="T35" fmla="*/ 13 h 44"/>
              <a:gd name="T36" fmla="*/ 19 w 19"/>
              <a:gd name="T37" fmla="*/ 17 h 44"/>
              <a:gd name="T38" fmla="*/ 19 w 19"/>
              <a:gd name="T39" fmla="*/ 18 h 44"/>
              <a:gd name="T40" fmla="*/ 18 w 19"/>
              <a:gd name="T41" fmla="*/ 20 h 44"/>
              <a:gd name="T42" fmla="*/ 15 w 19"/>
              <a:gd name="T43" fmla="*/ 22 h 44"/>
              <a:gd name="T44" fmla="*/ 18 w 19"/>
              <a:gd name="T45" fmla="*/ 23 h 44"/>
              <a:gd name="T46" fmla="*/ 19 w 19"/>
              <a:gd name="T47" fmla="*/ 25 h 44"/>
              <a:gd name="T48" fmla="*/ 19 w 19"/>
              <a:gd name="T49" fmla="*/ 28 h 44"/>
              <a:gd name="T50" fmla="*/ 19 w 19"/>
              <a:gd name="T51" fmla="*/ 32 h 44"/>
              <a:gd name="T52" fmla="*/ 19 w 19"/>
              <a:gd name="T53" fmla="*/ 35 h 44"/>
              <a:gd name="T54" fmla="*/ 19 w 19"/>
              <a:gd name="T55" fmla="*/ 37 h 44"/>
              <a:gd name="T56" fmla="*/ 18 w 19"/>
              <a:gd name="T57" fmla="*/ 39 h 44"/>
              <a:gd name="T58" fmla="*/ 18 w 19"/>
              <a:gd name="T59" fmla="*/ 40 h 44"/>
              <a:gd name="T60" fmla="*/ 14 w 19"/>
              <a:gd name="T61" fmla="*/ 43 h 44"/>
              <a:gd name="T62" fmla="*/ 10 w 19"/>
              <a:gd name="T63" fmla="*/ 44 h 44"/>
              <a:gd name="T64" fmla="*/ 7 w 19"/>
              <a:gd name="T65" fmla="*/ 44 h 44"/>
              <a:gd name="T66" fmla="*/ 4 w 19"/>
              <a:gd name="T67" fmla="*/ 42 h 44"/>
              <a:gd name="T68" fmla="*/ 2 w 19"/>
              <a:gd name="T69" fmla="*/ 39 h 44"/>
              <a:gd name="T70" fmla="*/ 0 w 19"/>
              <a:gd name="T71" fmla="*/ 35 h 44"/>
              <a:gd name="T72" fmla="*/ 7 w 19"/>
              <a:gd name="T73" fmla="*/ 32 h 44"/>
              <a:gd name="T74" fmla="*/ 7 w 19"/>
              <a:gd name="T75" fmla="*/ 34 h 44"/>
              <a:gd name="T76" fmla="*/ 8 w 19"/>
              <a:gd name="T77" fmla="*/ 37 h 44"/>
              <a:gd name="T78" fmla="*/ 10 w 19"/>
              <a:gd name="T79" fmla="*/ 38 h 44"/>
              <a:gd name="T80" fmla="*/ 12 w 19"/>
              <a:gd name="T81" fmla="*/ 37 h 44"/>
              <a:gd name="T82" fmla="*/ 13 w 19"/>
              <a:gd name="T83" fmla="*/ 28 h 44"/>
              <a:gd name="T84" fmla="*/ 12 w 19"/>
              <a:gd name="T85" fmla="*/ 25 h 44"/>
              <a:gd name="T86" fmla="*/ 10 w 19"/>
              <a:gd name="T87" fmla="*/ 24 h 44"/>
              <a:gd name="T88" fmla="*/ 8 w 19"/>
              <a:gd name="T89" fmla="*/ 2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" h="44">
                <a:moveTo>
                  <a:pt x="8" y="19"/>
                </a:moveTo>
                <a:lnTo>
                  <a:pt x="8" y="19"/>
                </a:lnTo>
                <a:lnTo>
                  <a:pt x="12" y="18"/>
                </a:lnTo>
                <a:lnTo>
                  <a:pt x="12" y="18"/>
                </a:lnTo>
                <a:lnTo>
                  <a:pt x="13" y="17"/>
                </a:lnTo>
                <a:lnTo>
                  <a:pt x="13" y="15"/>
                </a:lnTo>
                <a:lnTo>
                  <a:pt x="13" y="9"/>
                </a:lnTo>
                <a:lnTo>
                  <a:pt x="13" y="9"/>
                </a:lnTo>
                <a:lnTo>
                  <a:pt x="12" y="8"/>
                </a:lnTo>
                <a:lnTo>
                  <a:pt x="12" y="8"/>
                </a:lnTo>
                <a:lnTo>
                  <a:pt x="10" y="7"/>
                </a:lnTo>
                <a:lnTo>
                  <a:pt x="10" y="7"/>
                </a:lnTo>
                <a:lnTo>
                  <a:pt x="8" y="8"/>
                </a:lnTo>
                <a:lnTo>
                  <a:pt x="8" y="8"/>
                </a:lnTo>
                <a:lnTo>
                  <a:pt x="7" y="9"/>
                </a:lnTo>
                <a:lnTo>
                  <a:pt x="7" y="13"/>
                </a:lnTo>
                <a:lnTo>
                  <a:pt x="0" y="13"/>
                </a:lnTo>
                <a:lnTo>
                  <a:pt x="0" y="9"/>
                </a:lnTo>
                <a:lnTo>
                  <a:pt x="0" y="9"/>
                </a:lnTo>
                <a:lnTo>
                  <a:pt x="2" y="7"/>
                </a:lnTo>
                <a:lnTo>
                  <a:pt x="2" y="7"/>
                </a:lnTo>
                <a:lnTo>
                  <a:pt x="4" y="3"/>
                </a:lnTo>
                <a:lnTo>
                  <a:pt x="4" y="3"/>
                </a:lnTo>
                <a:lnTo>
                  <a:pt x="7" y="2"/>
                </a:lnTo>
                <a:lnTo>
                  <a:pt x="7" y="2"/>
                </a:lnTo>
                <a:lnTo>
                  <a:pt x="10" y="0"/>
                </a:lnTo>
                <a:lnTo>
                  <a:pt x="10" y="0"/>
                </a:lnTo>
                <a:lnTo>
                  <a:pt x="14" y="2"/>
                </a:lnTo>
                <a:lnTo>
                  <a:pt x="14" y="2"/>
                </a:lnTo>
                <a:lnTo>
                  <a:pt x="17" y="4"/>
                </a:lnTo>
                <a:lnTo>
                  <a:pt x="17" y="4"/>
                </a:lnTo>
                <a:lnTo>
                  <a:pt x="18" y="5"/>
                </a:lnTo>
                <a:lnTo>
                  <a:pt x="18" y="5"/>
                </a:lnTo>
                <a:lnTo>
                  <a:pt x="19" y="7"/>
                </a:lnTo>
                <a:lnTo>
                  <a:pt x="19" y="7"/>
                </a:lnTo>
                <a:lnTo>
                  <a:pt x="19" y="13"/>
                </a:lnTo>
                <a:lnTo>
                  <a:pt x="19" y="13"/>
                </a:lnTo>
                <a:lnTo>
                  <a:pt x="19" y="17"/>
                </a:lnTo>
                <a:lnTo>
                  <a:pt x="19" y="17"/>
                </a:lnTo>
                <a:lnTo>
                  <a:pt x="19" y="18"/>
                </a:lnTo>
                <a:lnTo>
                  <a:pt x="19" y="18"/>
                </a:lnTo>
                <a:lnTo>
                  <a:pt x="18" y="20"/>
                </a:lnTo>
                <a:lnTo>
                  <a:pt x="18" y="20"/>
                </a:lnTo>
                <a:lnTo>
                  <a:pt x="15" y="22"/>
                </a:lnTo>
                <a:lnTo>
                  <a:pt x="15" y="22"/>
                </a:lnTo>
                <a:lnTo>
                  <a:pt x="18" y="23"/>
                </a:lnTo>
                <a:lnTo>
                  <a:pt x="18" y="23"/>
                </a:lnTo>
                <a:lnTo>
                  <a:pt x="19" y="25"/>
                </a:lnTo>
                <a:lnTo>
                  <a:pt x="19" y="25"/>
                </a:lnTo>
                <a:lnTo>
                  <a:pt x="19" y="28"/>
                </a:lnTo>
                <a:lnTo>
                  <a:pt x="19" y="28"/>
                </a:lnTo>
                <a:lnTo>
                  <a:pt x="19" y="32"/>
                </a:lnTo>
                <a:lnTo>
                  <a:pt x="19" y="32"/>
                </a:lnTo>
                <a:lnTo>
                  <a:pt x="19" y="35"/>
                </a:lnTo>
                <a:lnTo>
                  <a:pt x="19" y="35"/>
                </a:lnTo>
                <a:lnTo>
                  <a:pt x="19" y="37"/>
                </a:lnTo>
                <a:lnTo>
                  <a:pt x="19" y="37"/>
                </a:lnTo>
                <a:lnTo>
                  <a:pt x="18" y="39"/>
                </a:lnTo>
                <a:lnTo>
                  <a:pt x="18" y="39"/>
                </a:lnTo>
                <a:lnTo>
                  <a:pt x="18" y="40"/>
                </a:lnTo>
                <a:lnTo>
                  <a:pt x="18" y="40"/>
                </a:lnTo>
                <a:lnTo>
                  <a:pt x="14" y="43"/>
                </a:lnTo>
                <a:lnTo>
                  <a:pt x="14" y="43"/>
                </a:lnTo>
                <a:lnTo>
                  <a:pt x="10" y="44"/>
                </a:lnTo>
                <a:lnTo>
                  <a:pt x="10" y="44"/>
                </a:lnTo>
                <a:lnTo>
                  <a:pt x="7" y="44"/>
                </a:lnTo>
                <a:lnTo>
                  <a:pt x="7" y="44"/>
                </a:lnTo>
                <a:lnTo>
                  <a:pt x="4" y="42"/>
                </a:lnTo>
                <a:lnTo>
                  <a:pt x="4" y="42"/>
                </a:lnTo>
                <a:lnTo>
                  <a:pt x="2" y="39"/>
                </a:lnTo>
                <a:lnTo>
                  <a:pt x="2" y="39"/>
                </a:lnTo>
                <a:lnTo>
                  <a:pt x="0" y="35"/>
                </a:lnTo>
                <a:lnTo>
                  <a:pt x="0" y="32"/>
                </a:lnTo>
                <a:lnTo>
                  <a:pt x="7" y="32"/>
                </a:lnTo>
                <a:lnTo>
                  <a:pt x="7" y="34"/>
                </a:lnTo>
                <a:lnTo>
                  <a:pt x="7" y="34"/>
                </a:lnTo>
                <a:lnTo>
                  <a:pt x="8" y="37"/>
                </a:lnTo>
                <a:lnTo>
                  <a:pt x="8" y="37"/>
                </a:lnTo>
                <a:lnTo>
                  <a:pt x="10" y="38"/>
                </a:lnTo>
                <a:lnTo>
                  <a:pt x="10" y="38"/>
                </a:lnTo>
                <a:lnTo>
                  <a:pt x="12" y="37"/>
                </a:lnTo>
                <a:lnTo>
                  <a:pt x="12" y="37"/>
                </a:lnTo>
                <a:lnTo>
                  <a:pt x="13" y="34"/>
                </a:lnTo>
                <a:lnTo>
                  <a:pt x="13" y="28"/>
                </a:lnTo>
                <a:lnTo>
                  <a:pt x="13" y="28"/>
                </a:lnTo>
                <a:lnTo>
                  <a:pt x="12" y="25"/>
                </a:lnTo>
                <a:lnTo>
                  <a:pt x="12" y="25"/>
                </a:lnTo>
                <a:lnTo>
                  <a:pt x="10" y="24"/>
                </a:lnTo>
                <a:lnTo>
                  <a:pt x="10" y="24"/>
                </a:lnTo>
                <a:lnTo>
                  <a:pt x="8" y="24"/>
                </a:lnTo>
                <a:lnTo>
                  <a:pt x="8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82" name="Freeform 202">
            <a:extLst>
              <a:ext uri="{FF2B5EF4-FFF2-40B4-BE49-F238E27FC236}">
                <a16:creationId xmlns:a16="http://schemas.microsoft.com/office/drawing/2014/main" id="{640ADFFF-9732-4469-818B-33367AD0DC15}"/>
              </a:ext>
            </a:extLst>
          </p:cNvPr>
          <p:cNvSpPr>
            <a:spLocks noEditPoints="1"/>
          </p:cNvSpPr>
          <p:nvPr/>
        </p:nvSpPr>
        <p:spPr bwMode="auto">
          <a:xfrm>
            <a:off x="1505980" y="3529196"/>
            <a:ext cx="30163" cy="69850"/>
          </a:xfrm>
          <a:custGeom>
            <a:avLst/>
            <a:gdLst>
              <a:gd name="T0" fmla="*/ 0 w 19"/>
              <a:gd name="T1" fmla="*/ 12 h 44"/>
              <a:gd name="T2" fmla="*/ 0 w 19"/>
              <a:gd name="T3" fmla="*/ 9 h 44"/>
              <a:gd name="T4" fmla="*/ 1 w 19"/>
              <a:gd name="T5" fmla="*/ 7 h 44"/>
              <a:gd name="T6" fmla="*/ 1 w 19"/>
              <a:gd name="T7" fmla="*/ 5 h 44"/>
              <a:gd name="T8" fmla="*/ 2 w 19"/>
              <a:gd name="T9" fmla="*/ 4 h 44"/>
              <a:gd name="T10" fmla="*/ 5 w 19"/>
              <a:gd name="T11" fmla="*/ 2 h 44"/>
              <a:gd name="T12" fmla="*/ 9 w 19"/>
              <a:gd name="T13" fmla="*/ 0 h 44"/>
              <a:gd name="T14" fmla="*/ 14 w 19"/>
              <a:gd name="T15" fmla="*/ 2 h 44"/>
              <a:gd name="T16" fmla="*/ 16 w 19"/>
              <a:gd name="T17" fmla="*/ 4 h 44"/>
              <a:gd name="T18" fmla="*/ 17 w 19"/>
              <a:gd name="T19" fmla="*/ 5 h 44"/>
              <a:gd name="T20" fmla="*/ 17 w 19"/>
              <a:gd name="T21" fmla="*/ 7 h 44"/>
              <a:gd name="T22" fmla="*/ 19 w 19"/>
              <a:gd name="T23" fmla="*/ 9 h 44"/>
              <a:gd name="T24" fmla="*/ 19 w 19"/>
              <a:gd name="T25" fmla="*/ 12 h 44"/>
              <a:gd name="T26" fmla="*/ 19 w 19"/>
              <a:gd name="T27" fmla="*/ 15 h 44"/>
              <a:gd name="T28" fmla="*/ 17 w 19"/>
              <a:gd name="T29" fmla="*/ 18 h 44"/>
              <a:gd name="T30" fmla="*/ 17 w 19"/>
              <a:gd name="T31" fmla="*/ 19 h 44"/>
              <a:gd name="T32" fmla="*/ 15 w 19"/>
              <a:gd name="T33" fmla="*/ 22 h 44"/>
              <a:gd name="T34" fmla="*/ 17 w 19"/>
              <a:gd name="T35" fmla="*/ 23 h 44"/>
              <a:gd name="T36" fmla="*/ 17 w 19"/>
              <a:gd name="T37" fmla="*/ 25 h 44"/>
              <a:gd name="T38" fmla="*/ 19 w 19"/>
              <a:gd name="T39" fmla="*/ 28 h 44"/>
              <a:gd name="T40" fmla="*/ 19 w 19"/>
              <a:gd name="T41" fmla="*/ 32 h 44"/>
              <a:gd name="T42" fmla="*/ 19 w 19"/>
              <a:gd name="T43" fmla="*/ 35 h 44"/>
              <a:gd name="T44" fmla="*/ 17 w 19"/>
              <a:gd name="T45" fmla="*/ 37 h 44"/>
              <a:gd name="T46" fmla="*/ 17 w 19"/>
              <a:gd name="T47" fmla="*/ 39 h 44"/>
              <a:gd name="T48" fmla="*/ 16 w 19"/>
              <a:gd name="T49" fmla="*/ 40 h 44"/>
              <a:gd name="T50" fmla="*/ 14 w 19"/>
              <a:gd name="T51" fmla="*/ 43 h 44"/>
              <a:gd name="T52" fmla="*/ 9 w 19"/>
              <a:gd name="T53" fmla="*/ 44 h 44"/>
              <a:gd name="T54" fmla="*/ 5 w 19"/>
              <a:gd name="T55" fmla="*/ 43 h 44"/>
              <a:gd name="T56" fmla="*/ 2 w 19"/>
              <a:gd name="T57" fmla="*/ 40 h 44"/>
              <a:gd name="T58" fmla="*/ 1 w 19"/>
              <a:gd name="T59" fmla="*/ 39 h 44"/>
              <a:gd name="T60" fmla="*/ 0 w 19"/>
              <a:gd name="T61" fmla="*/ 37 h 44"/>
              <a:gd name="T62" fmla="*/ 0 w 19"/>
              <a:gd name="T63" fmla="*/ 35 h 44"/>
              <a:gd name="T64" fmla="*/ 0 w 19"/>
              <a:gd name="T65" fmla="*/ 32 h 44"/>
              <a:gd name="T66" fmla="*/ 0 w 19"/>
              <a:gd name="T67" fmla="*/ 28 h 44"/>
              <a:gd name="T68" fmla="*/ 1 w 19"/>
              <a:gd name="T69" fmla="*/ 25 h 44"/>
              <a:gd name="T70" fmla="*/ 1 w 19"/>
              <a:gd name="T71" fmla="*/ 23 h 44"/>
              <a:gd name="T72" fmla="*/ 4 w 19"/>
              <a:gd name="T73" fmla="*/ 22 h 44"/>
              <a:gd name="T74" fmla="*/ 1 w 19"/>
              <a:gd name="T75" fmla="*/ 19 h 44"/>
              <a:gd name="T76" fmla="*/ 1 w 19"/>
              <a:gd name="T77" fmla="*/ 18 h 44"/>
              <a:gd name="T78" fmla="*/ 0 w 19"/>
              <a:gd name="T79" fmla="*/ 15 h 44"/>
              <a:gd name="T80" fmla="*/ 0 w 19"/>
              <a:gd name="T81" fmla="*/ 12 h 44"/>
              <a:gd name="T82" fmla="*/ 12 w 19"/>
              <a:gd name="T83" fmla="*/ 9 h 44"/>
              <a:gd name="T84" fmla="*/ 11 w 19"/>
              <a:gd name="T85" fmla="*/ 8 h 44"/>
              <a:gd name="T86" fmla="*/ 9 w 19"/>
              <a:gd name="T87" fmla="*/ 7 h 44"/>
              <a:gd name="T88" fmla="*/ 7 w 19"/>
              <a:gd name="T89" fmla="*/ 8 h 44"/>
              <a:gd name="T90" fmla="*/ 6 w 19"/>
              <a:gd name="T91" fmla="*/ 15 h 44"/>
              <a:gd name="T92" fmla="*/ 7 w 19"/>
              <a:gd name="T93" fmla="*/ 18 h 44"/>
              <a:gd name="T94" fmla="*/ 9 w 19"/>
              <a:gd name="T95" fmla="*/ 19 h 44"/>
              <a:gd name="T96" fmla="*/ 11 w 19"/>
              <a:gd name="T97" fmla="*/ 18 h 44"/>
              <a:gd name="T98" fmla="*/ 12 w 19"/>
              <a:gd name="T99" fmla="*/ 15 h 44"/>
              <a:gd name="T100" fmla="*/ 12 w 19"/>
              <a:gd name="T101" fmla="*/ 27 h 44"/>
              <a:gd name="T102" fmla="*/ 11 w 19"/>
              <a:gd name="T103" fmla="*/ 24 h 44"/>
              <a:gd name="T104" fmla="*/ 9 w 19"/>
              <a:gd name="T105" fmla="*/ 23 h 44"/>
              <a:gd name="T106" fmla="*/ 7 w 19"/>
              <a:gd name="T107" fmla="*/ 24 h 44"/>
              <a:gd name="T108" fmla="*/ 6 w 19"/>
              <a:gd name="T109" fmla="*/ 27 h 44"/>
              <a:gd name="T110" fmla="*/ 6 w 19"/>
              <a:gd name="T111" fmla="*/ 35 h 44"/>
              <a:gd name="T112" fmla="*/ 7 w 19"/>
              <a:gd name="T113" fmla="*/ 37 h 44"/>
              <a:gd name="T114" fmla="*/ 9 w 19"/>
              <a:gd name="T115" fmla="*/ 38 h 44"/>
              <a:gd name="T116" fmla="*/ 11 w 19"/>
              <a:gd name="T117" fmla="*/ 37 h 44"/>
              <a:gd name="T118" fmla="*/ 12 w 19"/>
              <a:gd name="T119" fmla="*/ 2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9" h="44">
                <a:moveTo>
                  <a:pt x="0" y="12"/>
                </a:move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1" y="7"/>
                </a:lnTo>
                <a:lnTo>
                  <a:pt x="1" y="7"/>
                </a:lnTo>
                <a:lnTo>
                  <a:pt x="1" y="5"/>
                </a:lnTo>
                <a:lnTo>
                  <a:pt x="1" y="5"/>
                </a:lnTo>
                <a:lnTo>
                  <a:pt x="2" y="4"/>
                </a:lnTo>
                <a:lnTo>
                  <a:pt x="2" y="4"/>
                </a:lnTo>
                <a:lnTo>
                  <a:pt x="5" y="2"/>
                </a:lnTo>
                <a:lnTo>
                  <a:pt x="5" y="2"/>
                </a:lnTo>
                <a:lnTo>
                  <a:pt x="9" y="0"/>
                </a:lnTo>
                <a:lnTo>
                  <a:pt x="9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7" y="5"/>
                </a:lnTo>
                <a:lnTo>
                  <a:pt x="17" y="5"/>
                </a:lnTo>
                <a:lnTo>
                  <a:pt x="17" y="7"/>
                </a:lnTo>
                <a:lnTo>
                  <a:pt x="17" y="7"/>
                </a:lnTo>
                <a:lnTo>
                  <a:pt x="19" y="9"/>
                </a:lnTo>
                <a:lnTo>
                  <a:pt x="19" y="9"/>
                </a:lnTo>
                <a:lnTo>
                  <a:pt x="19" y="12"/>
                </a:lnTo>
                <a:lnTo>
                  <a:pt x="19" y="12"/>
                </a:lnTo>
                <a:lnTo>
                  <a:pt x="19" y="15"/>
                </a:lnTo>
                <a:lnTo>
                  <a:pt x="19" y="15"/>
                </a:lnTo>
                <a:lnTo>
                  <a:pt x="17" y="18"/>
                </a:lnTo>
                <a:lnTo>
                  <a:pt x="17" y="18"/>
                </a:lnTo>
                <a:lnTo>
                  <a:pt x="17" y="19"/>
                </a:lnTo>
                <a:lnTo>
                  <a:pt x="17" y="19"/>
                </a:lnTo>
                <a:lnTo>
                  <a:pt x="15" y="22"/>
                </a:lnTo>
                <a:lnTo>
                  <a:pt x="15" y="22"/>
                </a:lnTo>
                <a:lnTo>
                  <a:pt x="17" y="23"/>
                </a:lnTo>
                <a:lnTo>
                  <a:pt x="17" y="23"/>
                </a:lnTo>
                <a:lnTo>
                  <a:pt x="17" y="25"/>
                </a:lnTo>
                <a:lnTo>
                  <a:pt x="17" y="25"/>
                </a:lnTo>
                <a:lnTo>
                  <a:pt x="19" y="28"/>
                </a:lnTo>
                <a:lnTo>
                  <a:pt x="19" y="28"/>
                </a:lnTo>
                <a:lnTo>
                  <a:pt x="19" y="32"/>
                </a:lnTo>
                <a:lnTo>
                  <a:pt x="19" y="32"/>
                </a:lnTo>
                <a:lnTo>
                  <a:pt x="19" y="35"/>
                </a:lnTo>
                <a:lnTo>
                  <a:pt x="19" y="35"/>
                </a:lnTo>
                <a:lnTo>
                  <a:pt x="17" y="37"/>
                </a:lnTo>
                <a:lnTo>
                  <a:pt x="17" y="37"/>
                </a:lnTo>
                <a:lnTo>
                  <a:pt x="17" y="39"/>
                </a:lnTo>
                <a:lnTo>
                  <a:pt x="17" y="39"/>
                </a:lnTo>
                <a:lnTo>
                  <a:pt x="16" y="40"/>
                </a:lnTo>
                <a:lnTo>
                  <a:pt x="16" y="40"/>
                </a:lnTo>
                <a:lnTo>
                  <a:pt x="14" y="43"/>
                </a:lnTo>
                <a:lnTo>
                  <a:pt x="14" y="43"/>
                </a:lnTo>
                <a:lnTo>
                  <a:pt x="9" y="44"/>
                </a:lnTo>
                <a:lnTo>
                  <a:pt x="9" y="44"/>
                </a:lnTo>
                <a:lnTo>
                  <a:pt x="5" y="43"/>
                </a:lnTo>
                <a:lnTo>
                  <a:pt x="5" y="43"/>
                </a:lnTo>
                <a:lnTo>
                  <a:pt x="2" y="40"/>
                </a:lnTo>
                <a:lnTo>
                  <a:pt x="2" y="40"/>
                </a:lnTo>
                <a:lnTo>
                  <a:pt x="1" y="39"/>
                </a:lnTo>
                <a:lnTo>
                  <a:pt x="1" y="39"/>
                </a:lnTo>
                <a:lnTo>
                  <a:pt x="0" y="37"/>
                </a:lnTo>
                <a:lnTo>
                  <a:pt x="0" y="37"/>
                </a:lnTo>
                <a:lnTo>
                  <a:pt x="0" y="35"/>
                </a:lnTo>
                <a:lnTo>
                  <a:pt x="0" y="35"/>
                </a:lnTo>
                <a:lnTo>
                  <a:pt x="0" y="32"/>
                </a:lnTo>
                <a:lnTo>
                  <a:pt x="0" y="32"/>
                </a:lnTo>
                <a:lnTo>
                  <a:pt x="0" y="28"/>
                </a:lnTo>
                <a:lnTo>
                  <a:pt x="0" y="28"/>
                </a:lnTo>
                <a:lnTo>
                  <a:pt x="1" y="25"/>
                </a:lnTo>
                <a:lnTo>
                  <a:pt x="1" y="25"/>
                </a:lnTo>
                <a:lnTo>
                  <a:pt x="1" y="23"/>
                </a:lnTo>
                <a:lnTo>
                  <a:pt x="1" y="23"/>
                </a:lnTo>
                <a:lnTo>
                  <a:pt x="4" y="22"/>
                </a:lnTo>
                <a:lnTo>
                  <a:pt x="4" y="22"/>
                </a:lnTo>
                <a:lnTo>
                  <a:pt x="1" y="19"/>
                </a:lnTo>
                <a:lnTo>
                  <a:pt x="1" y="19"/>
                </a:lnTo>
                <a:lnTo>
                  <a:pt x="1" y="18"/>
                </a:lnTo>
                <a:lnTo>
                  <a:pt x="1" y="18"/>
                </a:lnTo>
                <a:lnTo>
                  <a:pt x="0" y="15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close/>
                <a:moveTo>
                  <a:pt x="12" y="9"/>
                </a:moveTo>
                <a:lnTo>
                  <a:pt x="12" y="9"/>
                </a:lnTo>
                <a:lnTo>
                  <a:pt x="11" y="8"/>
                </a:lnTo>
                <a:lnTo>
                  <a:pt x="11" y="8"/>
                </a:lnTo>
                <a:lnTo>
                  <a:pt x="9" y="7"/>
                </a:lnTo>
                <a:lnTo>
                  <a:pt x="9" y="7"/>
                </a:lnTo>
                <a:lnTo>
                  <a:pt x="7" y="8"/>
                </a:lnTo>
                <a:lnTo>
                  <a:pt x="7" y="8"/>
                </a:lnTo>
                <a:lnTo>
                  <a:pt x="6" y="9"/>
                </a:lnTo>
                <a:lnTo>
                  <a:pt x="6" y="15"/>
                </a:lnTo>
                <a:lnTo>
                  <a:pt x="6" y="15"/>
                </a:lnTo>
                <a:lnTo>
                  <a:pt x="7" y="18"/>
                </a:lnTo>
                <a:lnTo>
                  <a:pt x="7" y="18"/>
                </a:lnTo>
                <a:lnTo>
                  <a:pt x="9" y="19"/>
                </a:lnTo>
                <a:lnTo>
                  <a:pt x="9" y="19"/>
                </a:lnTo>
                <a:lnTo>
                  <a:pt x="11" y="18"/>
                </a:lnTo>
                <a:lnTo>
                  <a:pt x="11" y="18"/>
                </a:lnTo>
                <a:lnTo>
                  <a:pt x="12" y="15"/>
                </a:lnTo>
                <a:lnTo>
                  <a:pt x="12" y="9"/>
                </a:lnTo>
                <a:close/>
                <a:moveTo>
                  <a:pt x="12" y="27"/>
                </a:moveTo>
                <a:lnTo>
                  <a:pt x="12" y="27"/>
                </a:lnTo>
                <a:lnTo>
                  <a:pt x="11" y="24"/>
                </a:lnTo>
                <a:lnTo>
                  <a:pt x="11" y="24"/>
                </a:lnTo>
                <a:lnTo>
                  <a:pt x="9" y="23"/>
                </a:lnTo>
                <a:lnTo>
                  <a:pt x="9" y="23"/>
                </a:lnTo>
                <a:lnTo>
                  <a:pt x="7" y="24"/>
                </a:lnTo>
                <a:lnTo>
                  <a:pt x="7" y="24"/>
                </a:lnTo>
                <a:lnTo>
                  <a:pt x="6" y="27"/>
                </a:lnTo>
                <a:lnTo>
                  <a:pt x="6" y="35"/>
                </a:lnTo>
                <a:lnTo>
                  <a:pt x="6" y="35"/>
                </a:lnTo>
                <a:lnTo>
                  <a:pt x="7" y="37"/>
                </a:lnTo>
                <a:lnTo>
                  <a:pt x="7" y="37"/>
                </a:lnTo>
                <a:lnTo>
                  <a:pt x="9" y="38"/>
                </a:lnTo>
                <a:lnTo>
                  <a:pt x="9" y="38"/>
                </a:lnTo>
                <a:lnTo>
                  <a:pt x="11" y="37"/>
                </a:lnTo>
                <a:lnTo>
                  <a:pt x="11" y="37"/>
                </a:lnTo>
                <a:lnTo>
                  <a:pt x="12" y="35"/>
                </a:lnTo>
                <a:lnTo>
                  <a:pt x="12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83" name="Freeform 203">
            <a:extLst>
              <a:ext uri="{FF2B5EF4-FFF2-40B4-BE49-F238E27FC236}">
                <a16:creationId xmlns:a16="http://schemas.microsoft.com/office/drawing/2014/main" id="{8048FDC6-6120-4455-A551-353CCD23C7BE}"/>
              </a:ext>
            </a:extLst>
          </p:cNvPr>
          <p:cNvSpPr>
            <a:spLocks/>
          </p:cNvSpPr>
          <p:nvPr/>
        </p:nvSpPr>
        <p:spPr bwMode="auto">
          <a:xfrm>
            <a:off x="1469468" y="4041958"/>
            <a:ext cx="30163" cy="69850"/>
          </a:xfrm>
          <a:custGeom>
            <a:avLst/>
            <a:gdLst>
              <a:gd name="T0" fmla="*/ 19 w 19"/>
              <a:gd name="T1" fmla="*/ 0 h 44"/>
              <a:gd name="T2" fmla="*/ 19 w 19"/>
              <a:gd name="T3" fmla="*/ 6 h 44"/>
              <a:gd name="T4" fmla="*/ 7 w 19"/>
              <a:gd name="T5" fmla="*/ 6 h 44"/>
              <a:gd name="T6" fmla="*/ 7 w 19"/>
              <a:gd name="T7" fmla="*/ 18 h 44"/>
              <a:gd name="T8" fmla="*/ 7 w 19"/>
              <a:gd name="T9" fmla="*/ 18 h 44"/>
              <a:gd name="T10" fmla="*/ 9 w 19"/>
              <a:gd name="T11" fmla="*/ 16 h 44"/>
              <a:gd name="T12" fmla="*/ 9 w 19"/>
              <a:gd name="T13" fmla="*/ 16 h 44"/>
              <a:gd name="T14" fmla="*/ 12 w 19"/>
              <a:gd name="T15" fmla="*/ 15 h 44"/>
              <a:gd name="T16" fmla="*/ 12 w 19"/>
              <a:gd name="T17" fmla="*/ 15 h 44"/>
              <a:gd name="T18" fmla="*/ 15 w 19"/>
              <a:gd name="T19" fmla="*/ 16 h 44"/>
              <a:gd name="T20" fmla="*/ 17 w 19"/>
              <a:gd name="T21" fmla="*/ 18 h 44"/>
              <a:gd name="T22" fmla="*/ 17 w 19"/>
              <a:gd name="T23" fmla="*/ 18 h 44"/>
              <a:gd name="T24" fmla="*/ 19 w 19"/>
              <a:gd name="T25" fmla="*/ 20 h 44"/>
              <a:gd name="T26" fmla="*/ 19 w 19"/>
              <a:gd name="T27" fmla="*/ 23 h 44"/>
              <a:gd name="T28" fmla="*/ 19 w 19"/>
              <a:gd name="T29" fmla="*/ 34 h 44"/>
              <a:gd name="T30" fmla="*/ 19 w 19"/>
              <a:gd name="T31" fmla="*/ 34 h 44"/>
              <a:gd name="T32" fmla="*/ 18 w 19"/>
              <a:gd name="T33" fmla="*/ 38 h 44"/>
              <a:gd name="T34" fmla="*/ 18 w 19"/>
              <a:gd name="T35" fmla="*/ 38 h 44"/>
              <a:gd name="T36" fmla="*/ 17 w 19"/>
              <a:gd name="T37" fmla="*/ 41 h 44"/>
              <a:gd name="T38" fmla="*/ 17 w 19"/>
              <a:gd name="T39" fmla="*/ 41 h 44"/>
              <a:gd name="T40" fmla="*/ 13 w 19"/>
              <a:gd name="T41" fmla="*/ 43 h 44"/>
              <a:gd name="T42" fmla="*/ 13 w 19"/>
              <a:gd name="T43" fmla="*/ 43 h 44"/>
              <a:gd name="T44" fmla="*/ 10 w 19"/>
              <a:gd name="T45" fmla="*/ 44 h 44"/>
              <a:gd name="T46" fmla="*/ 10 w 19"/>
              <a:gd name="T47" fmla="*/ 44 h 44"/>
              <a:gd name="T48" fmla="*/ 7 w 19"/>
              <a:gd name="T49" fmla="*/ 43 h 44"/>
              <a:gd name="T50" fmla="*/ 7 w 19"/>
              <a:gd name="T51" fmla="*/ 43 h 44"/>
              <a:gd name="T52" fmla="*/ 4 w 19"/>
              <a:gd name="T53" fmla="*/ 41 h 44"/>
              <a:gd name="T54" fmla="*/ 4 w 19"/>
              <a:gd name="T55" fmla="*/ 41 h 44"/>
              <a:gd name="T56" fmla="*/ 2 w 19"/>
              <a:gd name="T57" fmla="*/ 38 h 44"/>
              <a:gd name="T58" fmla="*/ 2 w 19"/>
              <a:gd name="T59" fmla="*/ 38 h 44"/>
              <a:gd name="T60" fmla="*/ 0 w 19"/>
              <a:gd name="T61" fmla="*/ 34 h 44"/>
              <a:gd name="T62" fmla="*/ 0 w 19"/>
              <a:gd name="T63" fmla="*/ 33 h 44"/>
              <a:gd name="T64" fmla="*/ 7 w 19"/>
              <a:gd name="T65" fmla="*/ 33 h 44"/>
              <a:gd name="T66" fmla="*/ 7 w 19"/>
              <a:gd name="T67" fmla="*/ 34 h 44"/>
              <a:gd name="T68" fmla="*/ 7 w 19"/>
              <a:gd name="T69" fmla="*/ 34 h 44"/>
              <a:gd name="T70" fmla="*/ 8 w 19"/>
              <a:gd name="T71" fmla="*/ 36 h 44"/>
              <a:gd name="T72" fmla="*/ 8 w 19"/>
              <a:gd name="T73" fmla="*/ 36 h 44"/>
              <a:gd name="T74" fmla="*/ 10 w 19"/>
              <a:gd name="T75" fmla="*/ 38 h 44"/>
              <a:gd name="T76" fmla="*/ 10 w 19"/>
              <a:gd name="T77" fmla="*/ 38 h 44"/>
              <a:gd name="T78" fmla="*/ 12 w 19"/>
              <a:gd name="T79" fmla="*/ 36 h 44"/>
              <a:gd name="T80" fmla="*/ 12 w 19"/>
              <a:gd name="T81" fmla="*/ 36 h 44"/>
              <a:gd name="T82" fmla="*/ 13 w 19"/>
              <a:gd name="T83" fmla="*/ 34 h 44"/>
              <a:gd name="T84" fmla="*/ 13 w 19"/>
              <a:gd name="T85" fmla="*/ 24 h 44"/>
              <a:gd name="T86" fmla="*/ 13 w 19"/>
              <a:gd name="T87" fmla="*/ 24 h 44"/>
              <a:gd name="T88" fmla="*/ 12 w 19"/>
              <a:gd name="T89" fmla="*/ 21 h 44"/>
              <a:gd name="T90" fmla="*/ 12 w 19"/>
              <a:gd name="T91" fmla="*/ 21 h 44"/>
              <a:gd name="T92" fmla="*/ 10 w 19"/>
              <a:gd name="T93" fmla="*/ 21 h 44"/>
              <a:gd name="T94" fmla="*/ 10 w 19"/>
              <a:gd name="T95" fmla="*/ 21 h 44"/>
              <a:gd name="T96" fmla="*/ 9 w 19"/>
              <a:gd name="T97" fmla="*/ 21 h 44"/>
              <a:gd name="T98" fmla="*/ 9 w 19"/>
              <a:gd name="T99" fmla="*/ 21 h 44"/>
              <a:gd name="T100" fmla="*/ 8 w 19"/>
              <a:gd name="T101" fmla="*/ 21 h 44"/>
              <a:gd name="T102" fmla="*/ 8 w 19"/>
              <a:gd name="T103" fmla="*/ 21 h 44"/>
              <a:gd name="T104" fmla="*/ 8 w 19"/>
              <a:gd name="T105" fmla="*/ 23 h 44"/>
              <a:gd name="T106" fmla="*/ 8 w 19"/>
              <a:gd name="T107" fmla="*/ 23 h 44"/>
              <a:gd name="T108" fmla="*/ 7 w 19"/>
              <a:gd name="T109" fmla="*/ 24 h 44"/>
              <a:gd name="T110" fmla="*/ 2 w 19"/>
              <a:gd name="T111" fmla="*/ 24 h 44"/>
              <a:gd name="T112" fmla="*/ 2 w 19"/>
              <a:gd name="T113" fmla="*/ 0 h 44"/>
              <a:gd name="T114" fmla="*/ 19 w 19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" h="44">
                <a:moveTo>
                  <a:pt x="19" y="0"/>
                </a:moveTo>
                <a:lnTo>
                  <a:pt x="19" y="6"/>
                </a:lnTo>
                <a:lnTo>
                  <a:pt x="7" y="6"/>
                </a:lnTo>
                <a:lnTo>
                  <a:pt x="7" y="18"/>
                </a:lnTo>
                <a:lnTo>
                  <a:pt x="7" y="18"/>
                </a:lnTo>
                <a:lnTo>
                  <a:pt x="9" y="16"/>
                </a:lnTo>
                <a:lnTo>
                  <a:pt x="9" y="16"/>
                </a:lnTo>
                <a:lnTo>
                  <a:pt x="12" y="15"/>
                </a:lnTo>
                <a:lnTo>
                  <a:pt x="12" y="15"/>
                </a:lnTo>
                <a:lnTo>
                  <a:pt x="15" y="16"/>
                </a:lnTo>
                <a:lnTo>
                  <a:pt x="17" y="18"/>
                </a:lnTo>
                <a:lnTo>
                  <a:pt x="17" y="18"/>
                </a:lnTo>
                <a:lnTo>
                  <a:pt x="19" y="20"/>
                </a:lnTo>
                <a:lnTo>
                  <a:pt x="19" y="23"/>
                </a:lnTo>
                <a:lnTo>
                  <a:pt x="19" y="34"/>
                </a:lnTo>
                <a:lnTo>
                  <a:pt x="19" y="34"/>
                </a:lnTo>
                <a:lnTo>
                  <a:pt x="18" y="38"/>
                </a:lnTo>
                <a:lnTo>
                  <a:pt x="18" y="38"/>
                </a:lnTo>
                <a:lnTo>
                  <a:pt x="17" y="41"/>
                </a:lnTo>
                <a:lnTo>
                  <a:pt x="17" y="41"/>
                </a:lnTo>
                <a:lnTo>
                  <a:pt x="13" y="43"/>
                </a:lnTo>
                <a:lnTo>
                  <a:pt x="13" y="43"/>
                </a:lnTo>
                <a:lnTo>
                  <a:pt x="10" y="44"/>
                </a:lnTo>
                <a:lnTo>
                  <a:pt x="10" y="44"/>
                </a:lnTo>
                <a:lnTo>
                  <a:pt x="7" y="43"/>
                </a:lnTo>
                <a:lnTo>
                  <a:pt x="7" y="43"/>
                </a:lnTo>
                <a:lnTo>
                  <a:pt x="4" y="41"/>
                </a:lnTo>
                <a:lnTo>
                  <a:pt x="4" y="41"/>
                </a:lnTo>
                <a:lnTo>
                  <a:pt x="2" y="38"/>
                </a:lnTo>
                <a:lnTo>
                  <a:pt x="2" y="38"/>
                </a:lnTo>
                <a:lnTo>
                  <a:pt x="0" y="34"/>
                </a:lnTo>
                <a:lnTo>
                  <a:pt x="0" y="33"/>
                </a:lnTo>
                <a:lnTo>
                  <a:pt x="7" y="33"/>
                </a:lnTo>
                <a:lnTo>
                  <a:pt x="7" y="34"/>
                </a:lnTo>
                <a:lnTo>
                  <a:pt x="7" y="34"/>
                </a:lnTo>
                <a:lnTo>
                  <a:pt x="8" y="36"/>
                </a:lnTo>
                <a:lnTo>
                  <a:pt x="8" y="36"/>
                </a:lnTo>
                <a:lnTo>
                  <a:pt x="10" y="38"/>
                </a:lnTo>
                <a:lnTo>
                  <a:pt x="10" y="38"/>
                </a:lnTo>
                <a:lnTo>
                  <a:pt x="12" y="36"/>
                </a:lnTo>
                <a:lnTo>
                  <a:pt x="12" y="36"/>
                </a:lnTo>
                <a:lnTo>
                  <a:pt x="13" y="34"/>
                </a:lnTo>
                <a:lnTo>
                  <a:pt x="13" y="24"/>
                </a:lnTo>
                <a:lnTo>
                  <a:pt x="13" y="24"/>
                </a:lnTo>
                <a:lnTo>
                  <a:pt x="12" y="21"/>
                </a:lnTo>
                <a:lnTo>
                  <a:pt x="12" y="21"/>
                </a:lnTo>
                <a:lnTo>
                  <a:pt x="10" y="21"/>
                </a:lnTo>
                <a:lnTo>
                  <a:pt x="10" y="21"/>
                </a:lnTo>
                <a:lnTo>
                  <a:pt x="9" y="21"/>
                </a:lnTo>
                <a:lnTo>
                  <a:pt x="9" y="21"/>
                </a:lnTo>
                <a:lnTo>
                  <a:pt x="8" y="21"/>
                </a:lnTo>
                <a:lnTo>
                  <a:pt x="8" y="21"/>
                </a:lnTo>
                <a:lnTo>
                  <a:pt x="8" y="23"/>
                </a:lnTo>
                <a:lnTo>
                  <a:pt x="8" y="23"/>
                </a:lnTo>
                <a:lnTo>
                  <a:pt x="7" y="24"/>
                </a:lnTo>
                <a:lnTo>
                  <a:pt x="2" y="24"/>
                </a:lnTo>
                <a:lnTo>
                  <a:pt x="2" y="0"/>
                </a:lnTo>
                <a:lnTo>
                  <a:pt x="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84" name="Freeform 204">
            <a:extLst>
              <a:ext uri="{FF2B5EF4-FFF2-40B4-BE49-F238E27FC236}">
                <a16:creationId xmlns:a16="http://schemas.microsoft.com/office/drawing/2014/main" id="{CC223913-51EA-4CBE-834B-E3DB9C01A841}"/>
              </a:ext>
            </a:extLst>
          </p:cNvPr>
          <p:cNvSpPr>
            <a:spLocks noEditPoints="1"/>
          </p:cNvSpPr>
          <p:nvPr/>
        </p:nvSpPr>
        <p:spPr bwMode="auto">
          <a:xfrm>
            <a:off x="1505980" y="4041958"/>
            <a:ext cx="30163" cy="69850"/>
          </a:xfrm>
          <a:custGeom>
            <a:avLst/>
            <a:gdLst>
              <a:gd name="T0" fmla="*/ 9 w 19"/>
              <a:gd name="T1" fmla="*/ 18 h 44"/>
              <a:gd name="T2" fmla="*/ 10 w 19"/>
              <a:gd name="T3" fmla="*/ 19 h 44"/>
              <a:gd name="T4" fmla="*/ 10 w 19"/>
              <a:gd name="T5" fmla="*/ 18 h 44"/>
              <a:gd name="T6" fmla="*/ 12 w 19"/>
              <a:gd name="T7" fmla="*/ 18 h 44"/>
              <a:gd name="T8" fmla="*/ 15 w 19"/>
              <a:gd name="T9" fmla="*/ 19 h 44"/>
              <a:gd name="T10" fmla="*/ 17 w 19"/>
              <a:gd name="T11" fmla="*/ 20 h 44"/>
              <a:gd name="T12" fmla="*/ 17 w 19"/>
              <a:gd name="T13" fmla="*/ 21 h 44"/>
              <a:gd name="T14" fmla="*/ 19 w 19"/>
              <a:gd name="T15" fmla="*/ 24 h 44"/>
              <a:gd name="T16" fmla="*/ 19 w 19"/>
              <a:gd name="T17" fmla="*/ 26 h 44"/>
              <a:gd name="T18" fmla="*/ 19 w 19"/>
              <a:gd name="T19" fmla="*/ 30 h 44"/>
              <a:gd name="T20" fmla="*/ 19 w 19"/>
              <a:gd name="T21" fmla="*/ 34 h 44"/>
              <a:gd name="T22" fmla="*/ 19 w 19"/>
              <a:gd name="T23" fmla="*/ 36 h 44"/>
              <a:gd name="T24" fmla="*/ 17 w 19"/>
              <a:gd name="T25" fmla="*/ 38 h 44"/>
              <a:gd name="T26" fmla="*/ 17 w 19"/>
              <a:gd name="T27" fmla="*/ 39 h 44"/>
              <a:gd name="T28" fmla="*/ 14 w 19"/>
              <a:gd name="T29" fmla="*/ 43 h 44"/>
              <a:gd name="T30" fmla="*/ 9 w 19"/>
              <a:gd name="T31" fmla="*/ 44 h 44"/>
              <a:gd name="T32" fmla="*/ 5 w 19"/>
              <a:gd name="T33" fmla="*/ 43 h 44"/>
              <a:gd name="T34" fmla="*/ 1 w 19"/>
              <a:gd name="T35" fmla="*/ 39 h 44"/>
              <a:gd name="T36" fmla="*/ 1 w 19"/>
              <a:gd name="T37" fmla="*/ 38 h 44"/>
              <a:gd name="T38" fmla="*/ 0 w 19"/>
              <a:gd name="T39" fmla="*/ 36 h 44"/>
              <a:gd name="T40" fmla="*/ 0 w 19"/>
              <a:gd name="T41" fmla="*/ 34 h 44"/>
              <a:gd name="T42" fmla="*/ 0 w 19"/>
              <a:gd name="T43" fmla="*/ 30 h 44"/>
              <a:gd name="T44" fmla="*/ 0 w 19"/>
              <a:gd name="T45" fmla="*/ 28 h 44"/>
              <a:gd name="T46" fmla="*/ 0 w 19"/>
              <a:gd name="T47" fmla="*/ 25 h 44"/>
              <a:gd name="T48" fmla="*/ 1 w 19"/>
              <a:gd name="T49" fmla="*/ 24 h 44"/>
              <a:gd name="T50" fmla="*/ 10 w 19"/>
              <a:gd name="T51" fmla="*/ 0 h 44"/>
              <a:gd name="T52" fmla="*/ 12 w 19"/>
              <a:gd name="T53" fmla="*/ 26 h 44"/>
              <a:gd name="T54" fmla="*/ 11 w 19"/>
              <a:gd name="T55" fmla="*/ 24 h 44"/>
              <a:gd name="T56" fmla="*/ 9 w 19"/>
              <a:gd name="T57" fmla="*/ 23 h 44"/>
              <a:gd name="T58" fmla="*/ 7 w 19"/>
              <a:gd name="T59" fmla="*/ 24 h 44"/>
              <a:gd name="T60" fmla="*/ 6 w 19"/>
              <a:gd name="T61" fmla="*/ 26 h 44"/>
              <a:gd name="T62" fmla="*/ 6 w 19"/>
              <a:gd name="T63" fmla="*/ 34 h 44"/>
              <a:gd name="T64" fmla="*/ 7 w 19"/>
              <a:gd name="T65" fmla="*/ 36 h 44"/>
              <a:gd name="T66" fmla="*/ 9 w 19"/>
              <a:gd name="T67" fmla="*/ 38 h 44"/>
              <a:gd name="T68" fmla="*/ 11 w 19"/>
              <a:gd name="T69" fmla="*/ 36 h 44"/>
              <a:gd name="T70" fmla="*/ 12 w 19"/>
              <a:gd name="T71" fmla="*/ 2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" h="44">
                <a:moveTo>
                  <a:pt x="16" y="0"/>
                </a:moveTo>
                <a:lnTo>
                  <a:pt x="9" y="18"/>
                </a:lnTo>
                <a:lnTo>
                  <a:pt x="10" y="19"/>
                </a:lnTo>
                <a:lnTo>
                  <a:pt x="10" y="19"/>
                </a:lnTo>
                <a:lnTo>
                  <a:pt x="10" y="18"/>
                </a:lnTo>
                <a:lnTo>
                  <a:pt x="10" y="18"/>
                </a:lnTo>
                <a:lnTo>
                  <a:pt x="12" y="18"/>
                </a:lnTo>
                <a:lnTo>
                  <a:pt x="12" y="18"/>
                </a:lnTo>
                <a:lnTo>
                  <a:pt x="15" y="19"/>
                </a:lnTo>
                <a:lnTo>
                  <a:pt x="15" y="19"/>
                </a:lnTo>
                <a:lnTo>
                  <a:pt x="17" y="20"/>
                </a:lnTo>
                <a:lnTo>
                  <a:pt x="17" y="20"/>
                </a:lnTo>
                <a:lnTo>
                  <a:pt x="17" y="21"/>
                </a:lnTo>
                <a:lnTo>
                  <a:pt x="17" y="21"/>
                </a:lnTo>
                <a:lnTo>
                  <a:pt x="19" y="24"/>
                </a:lnTo>
                <a:lnTo>
                  <a:pt x="19" y="24"/>
                </a:lnTo>
                <a:lnTo>
                  <a:pt x="19" y="26"/>
                </a:lnTo>
                <a:lnTo>
                  <a:pt x="19" y="26"/>
                </a:lnTo>
                <a:lnTo>
                  <a:pt x="19" y="30"/>
                </a:lnTo>
                <a:lnTo>
                  <a:pt x="19" y="30"/>
                </a:lnTo>
                <a:lnTo>
                  <a:pt x="19" y="34"/>
                </a:lnTo>
                <a:lnTo>
                  <a:pt x="19" y="34"/>
                </a:lnTo>
                <a:lnTo>
                  <a:pt x="19" y="36"/>
                </a:lnTo>
                <a:lnTo>
                  <a:pt x="19" y="36"/>
                </a:lnTo>
                <a:lnTo>
                  <a:pt x="17" y="38"/>
                </a:lnTo>
                <a:lnTo>
                  <a:pt x="17" y="38"/>
                </a:lnTo>
                <a:lnTo>
                  <a:pt x="17" y="39"/>
                </a:lnTo>
                <a:lnTo>
                  <a:pt x="17" y="39"/>
                </a:lnTo>
                <a:lnTo>
                  <a:pt x="14" y="43"/>
                </a:lnTo>
                <a:lnTo>
                  <a:pt x="14" y="43"/>
                </a:lnTo>
                <a:lnTo>
                  <a:pt x="9" y="44"/>
                </a:lnTo>
                <a:lnTo>
                  <a:pt x="9" y="44"/>
                </a:lnTo>
                <a:lnTo>
                  <a:pt x="5" y="43"/>
                </a:lnTo>
                <a:lnTo>
                  <a:pt x="5" y="43"/>
                </a:lnTo>
                <a:lnTo>
                  <a:pt x="1" y="39"/>
                </a:lnTo>
                <a:lnTo>
                  <a:pt x="1" y="39"/>
                </a:lnTo>
                <a:lnTo>
                  <a:pt x="1" y="38"/>
                </a:lnTo>
                <a:lnTo>
                  <a:pt x="1" y="38"/>
                </a:lnTo>
                <a:lnTo>
                  <a:pt x="0" y="36"/>
                </a:lnTo>
                <a:lnTo>
                  <a:pt x="0" y="36"/>
                </a:lnTo>
                <a:lnTo>
                  <a:pt x="0" y="34"/>
                </a:lnTo>
                <a:lnTo>
                  <a:pt x="0" y="34"/>
                </a:lnTo>
                <a:lnTo>
                  <a:pt x="0" y="30"/>
                </a:lnTo>
                <a:lnTo>
                  <a:pt x="0" y="30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1" y="24"/>
                </a:lnTo>
                <a:lnTo>
                  <a:pt x="1" y="24"/>
                </a:lnTo>
                <a:lnTo>
                  <a:pt x="1" y="21"/>
                </a:lnTo>
                <a:lnTo>
                  <a:pt x="10" y="0"/>
                </a:lnTo>
                <a:lnTo>
                  <a:pt x="16" y="0"/>
                </a:lnTo>
                <a:close/>
                <a:moveTo>
                  <a:pt x="12" y="26"/>
                </a:moveTo>
                <a:lnTo>
                  <a:pt x="12" y="26"/>
                </a:lnTo>
                <a:lnTo>
                  <a:pt x="11" y="24"/>
                </a:lnTo>
                <a:lnTo>
                  <a:pt x="11" y="24"/>
                </a:lnTo>
                <a:lnTo>
                  <a:pt x="9" y="23"/>
                </a:lnTo>
                <a:lnTo>
                  <a:pt x="9" y="23"/>
                </a:lnTo>
                <a:lnTo>
                  <a:pt x="7" y="24"/>
                </a:lnTo>
                <a:lnTo>
                  <a:pt x="7" y="24"/>
                </a:lnTo>
                <a:lnTo>
                  <a:pt x="6" y="26"/>
                </a:lnTo>
                <a:lnTo>
                  <a:pt x="6" y="34"/>
                </a:lnTo>
                <a:lnTo>
                  <a:pt x="6" y="34"/>
                </a:lnTo>
                <a:lnTo>
                  <a:pt x="7" y="36"/>
                </a:lnTo>
                <a:lnTo>
                  <a:pt x="7" y="36"/>
                </a:lnTo>
                <a:lnTo>
                  <a:pt x="9" y="38"/>
                </a:lnTo>
                <a:lnTo>
                  <a:pt x="9" y="38"/>
                </a:lnTo>
                <a:lnTo>
                  <a:pt x="11" y="36"/>
                </a:lnTo>
                <a:lnTo>
                  <a:pt x="11" y="36"/>
                </a:lnTo>
                <a:lnTo>
                  <a:pt x="12" y="34"/>
                </a:lnTo>
                <a:lnTo>
                  <a:pt x="12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85" name="Freeform 206">
            <a:extLst>
              <a:ext uri="{FF2B5EF4-FFF2-40B4-BE49-F238E27FC236}">
                <a16:creationId xmlns:a16="http://schemas.microsoft.com/office/drawing/2014/main" id="{ED6BD52B-17CA-4559-8E5F-9E7A65CC52BA}"/>
              </a:ext>
            </a:extLst>
          </p:cNvPr>
          <p:cNvSpPr>
            <a:spLocks noEditPoints="1"/>
          </p:cNvSpPr>
          <p:nvPr/>
        </p:nvSpPr>
        <p:spPr bwMode="auto">
          <a:xfrm>
            <a:off x="1469468" y="4543608"/>
            <a:ext cx="30163" cy="69850"/>
          </a:xfrm>
          <a:custGeom>
            <a:avLst/>
            <a:gdLst>
              <a:gd name="T0" fmla="*/ 0 w 19"/>
              <a:gd name="T1" fmla="*/ 13 h 44"/>
              <a:gd name="T2" fmla="*/ 0 w 19"/>
              <a:gd name="T3" fmla="*/ 9 h 44"/>
              <a:gd name="T4" fmla="*/ 2 w 19"/>
              <a:gd name="T5" fmla="*/ 8 h 44"/>
              <a:gd name="T6" fmla="*/ 2 w 19"/>
              <a:gd name="T7" fmla="*/ 5 h 44"/>
              <a:gd name="T8" fmla="*/ 3 w 19"/>
              <a:gd name="T9" fmla="*/ 4 h 44"/>
              <a:gd name="T10" fmla="*/ 7 w 19"/>
              <a:gd name="T11" fmla="*/ 2 h 44"/>
              <a:gd name="T12" fmla="*/ 10 w 19"/>
              <a:gd name="T13" fmla="*/ 0 h 44"/>
              <a:gd name="T14" fmla="*/ 14 w 19"/>
              <a:gd name="T15" fmla="*/ 2 h 44"/>
              <a:gd name="T16" fmla="*/ 17 w 19"/>
              <a:gd name="T17" fmla="*/ 4 h 44"/>
              <a:gd name="T18" fmla="*/ 18 w 19"/>
              <a:gd name="T19" fmla="*/ 5 h 44"/>
              <a:gd name="T20" fmla="*/ 19 w 19"/>
              <a:gd name="T21" fmla="*/ 8 h 44"/>
              <a:gd name="T22" fmla="*/ 19 w 19"/>
              <a:gd name="T23" fmla="*/ 9 h 44"/>
              <a:gd name="T24" fmla="*/ 19 w 19"/>
              <a:gd name="T25" fmla="*/ 13 h 44"/>
              <a:gd name="T26" fmla="*/ 19 w 19"/>
              <a:gd name="T27" fmla="*/ 15 h 44"/>
              <a:gd name="T28" fmla="*/ 19 w 19"/>
              <a:gd name="T29" fmla="*/ 18 h 44"/>
              <a:gd name="T30" fmla="*/ 18 w 19"/>
              <a:gd name="T31" fmla="*/ 20 h 44"/>
              <a:gd name="T32" fmla="*/ 15 w 19"/>
              <a:gd name="T33" fmla="*/ 22 h 44"/>
              <a:gd name="T34" fmla="*/ 18 w 19"/>
              <a:gd name="T35" fmla="*/ 23 h 44"/>
              <a:gd name="T36" fmla="*/ 19 w 19"/>
              <a:gd name="T37" fmla="*/ 25 h 44"/>
              <a:gd name="T38" fmla="*/ 19 w 19"/>
              <a:gd name="T39" fmla="*/ 28 h 44"/>
              <a:gd name="T40" fmla="*/ 19 w 19"/>
              <a:gd name="T41" fmla="*/ 32 h 44"/>
              <a:gd name="T42" fmla="*/ 19 w 19"/>
              <a:gd name="T43" fmla="*/ 35 h 44"/>
              <a:gd name="T44" fmla="*/ 19 w 19"/>
              <a:gd name="T45" fmla="*/ 38 h 44"/>
              <a:gd name="T46" fmla="*/ 18 w 19"/>
              <a:gd name="T47" fmla="*/ 39 h 44"/>
              <a:gd name="T48" fmla="*/ 18 w 19"/>
              <a:gd name="T49" fmla="*/ 40 h 44"/>
              <a:gd name="T50" fmla="*/ 14 w 19"/>
              <a:gd name="T51" fmla="*/ 43 h 44"/>
              <a:gd name="T52" fmla="*/ 10 w 19"/>
              <a:gd name="T53" fmla="*/ 44 h 44"/>
              <a:gd name="T54" fmla="*/ 5 w 19"/>
              <a:gd name="T55" fmla="*/ 43 h 44"/>
              <a:gd name="T56" fmla="*/ 3 w 19"/>
              <a:gd name="T57" fmla="*/ 40 h 44"/>
              <a:gd name="T58" fmla="*/ 2 w 19"/>
              <a:gd name="T59" fmla="*/ 39 h 44"/>
              <a:gd name="T60" fmla="*/ 2 w 19"/>
              <a:gd name="T61" fmla="*/ 38 h 44"/>
              <a:gd name="T62" fmla="*/ 0 w 19"/>
              <a:gd name="T63" fmla="*/ 35 h 44"/>
              <a:gd name="T64" fmla="*/ 0 w 19"/>
              <a:gd name="T65" fmla="*/ 32 h 44"/>
              <a:gd name="T66" fmla="*/ 0 w 19"/>
              <a:gd name="T67" fmla="*/ 28 h 44"/>
              <a:gd name="T68" fmla="*/ 2 w 19"/>
              <a:gd name="T69" fmla="*/ 25 h 44"/>
              <a:gd name="T70" fmla="*/ 2 w 19"/>
              <a:gd name="T71" fmla="*/ 23 h 44"/>
              <a:gd name="T72" fmla="*/ 4 w 19"/>
              <a:gd name="T73" fmla="*/ 22 h 44"/>
              <a:gd name="T74" fmla="*/ 2 w 19"/>
              <a:gd name="T75" fmla="*/ 20 h 44"/>
              <a:gd name="T76" fmla="*/ 2 w 19"/>
              <a:gd name="T77" fmla="*/ 18 h 44"/>
              <a:gd name="T78" fmla="*/ 0 w 19"/>
              <a:gd name="T79" fmla="*/ 15 h 44"/>
              <a:gd name="T80" fmla="*/ 0 w 19"/>
              <a:gd name="T81" fmla="*/ 13 h 44"/>
              <a:gd name="T82" fmla="*/ 13 w 19"/>
              <a:gd name="T83" fmla="*/ 10 h 44"/>
              <a:gd name="T84" fmla="*/ 12 w 19"/>
              <a:gd name="T85" fmla="*/ 8 h 44"/>
              <a:gd name="T86" fmla="*/ 10 w 19"/>
              <a:gd name="T87" fmla="*/ 7 h 44"/>
              <a:gd name="T88" fmla="*/ 8 w 19"/>
              <a:gd name="T89" fmla="*/ 8 h 44"/>
              <a:gd name="T90" fmla="*/ 7 w 19"/>
              <a:gd name="T91" fmla="*/ 17 h 44"/>
              <a:gd name="T92" fmla="*/ 8 w 19"/>
              <a:gd name="T93" fmla="*/ 18 h 44"/>
              <a:gd name="T94" fmla="*/ 10 w 19"/>
              <a:gd name="T95" fmla="*/ 19 h 44"/>
              <a:gd name="T96" fmla="*/ 12 w 19"/>
              <a:gd name="T97" fmla="*/ 18 h 44"/>
              <a:gd name="T98" fmla="*/ 13 w 19"/>
              <a:gd name="T99" fmla="*/ 17 h 44"/>
              <a:gd name="T100" fmla="*/ 13 w 19"/>
              <a:gd name="T101" fmla="*/ 27 h 44"/>
              <a:gd name="T102" fmla="*/ 12 w 19"/>
              <a:gd name="T103" fmla="*/ 25 h 44"/>
              <a:gd name="T104" fmla="*/ 10 w 19"/>
              <a:gd name="T105" fmla="*/ 24 h 44"/>
              <a:gd name="T106" fmla="*/ 8 w 19"/>
              <a:gd name="T107" fmla="*/ 25 h 44"/>
              <a:gd name="T108" fmla="*/ 7 w 19"/>
              <a:gd name="T109" fmla="*/ 27 h 44"/>
              <a:gd name="T110" fmla="*/ 7 w 19"/>
              <a:gd name="T111" fmla="*/ 35 h 44"/>
              <a:gd name="T112" fmla="*/ 8 w 19"/>
              <a:gd name="T113" fmla="*/ 38 h 44"/>
              <a:gd name="T114" fmla="*/ 10 w 19"/>
              <a:gd name="T115" fmla="*/ 38 h 44"/>
              <a:gd name="T116" fmla="*/ 12 w 19"/>
              <a:gd name="T117" fmla="*/ 38 h 44"/>
              <a:gd name="T118" fmla="*/ 13 w 19"/>
              <a:gd name="T119" fmla="*/ 2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9" h="44">
                <a:moveTo>
                  <a:pt x="0" y="13"/>
                </a:moveTo>
                <a:lnTo>
                  <a:pt x="0" y="13"/>
                </a:lnTo>
                <a:lnTo>
                  <a:pt x="0" y="9"/>
                </a:lnTo>
                <a:lnTo>
                  <a:pt x="0" y="9"/>
                </a:lnTo>
                <a:lnTo>
                  <a:pt x="2" y="8"/>
                </a:lnTo>
                <a:lnTo>
                  <a:pt x="2" y="8"/>
                </a:lnTo>
                <a:lnTo>
                  <a:pt x="2" y="5"/>
                </a:lnTo>
                <a:lnTo>
                  <a:pt x="2" y="5"/>
                </a:lnTo>
                <a:lnTo>
                  <a:pt x="3" y="4"/>
                </a:lnTo>
                <a:lnTo>
                  <a:pt x="3" y="4"/>
                </a:lnTo>
                <a:lnTo>
                  <a:pt x="7" y="2"/>
                </a:lnTo>
                <a:lnTo>
                  <a:pt x="7" y="2"/>
                </a:lnTo>
                <a:lnTo>
                  <a:pt x="10" y="0"/>
                </a:lnTo>
                <a:lnTo>
                  <a:pt x="10" y="0"/>
                </a:lnTo>
                <a:lnTo>
                  <a:pt x="14" y="2"/>
                </a:lnTo>
                <a:lnTo>
                  <a:pt x="14" y="2"/>
                </a:lnTo>
                <a:lnTo>
                  <a:pt x="17" y="4"/>
                </a:lnTo>
                <a:lnTo>
                  <a:pt x="17" y="4"/>
                </a:lnTo>
                <a:lnTo>
                  <a:pt x="18" y="5"/>
                </a:lnTo>
                <a:lnTo>
                  <a:pt x="18" y="5"/>
                </a:lnTo>
                <a:lnTo>
                  <a:pt x="19" y="8"/>
                </a:lnTo>
                <a:lnTo>
                  <a:pt x="19" y="8"/>
                </a:lnTo>
                <a:lnTo>
                  <a:pt x="19" y="9"/>
                </a:lnTo>
                <a:lnTo>
                  <a:pt x="19" y="9"/>
                </a:lnTo>
                <a:lnTo>
                  <a:pt x="19" y="13"/>
                </a:lnTo>
                <a:lnTo>
                  <a:pt x="19" y="13"/>
                </a:lnTo>
                <a:lnTo>
                  <a:pt x="19" y="15"/>
                </a:lnTo>
                <a:lnTo>
                  <a:pt x="19" y="15"/>
                </a:lnTo>
                <a:lnTo>
                  <a:pt x="19" y="18"/>
                </a:lnTo>
                <a:lnTo>
                  <a:pt x="19" y="18"/>
                </a:lnTo>
                <a:lnTo>
                  <a:pt x="18" y="20"/>
                </a:lnTo>
                <a:lnTo>
                  <a:pt x="18" y="20"/>
                </a:lnTo>
                <a:lnTo>
                  <a:pt x="15" y="22"/>
                </a:lnTo>
                <a:lnTo>
                  <a:pt x="15" y="22"/>
                </a:lnTo>
                <a:lnTo>
                  <a:pt x="18" y="23"/>
                </a:lnTo>
                <a:lnTo>
                  <a:pt x="18" y="23"/>
                </a:lnTo>
                <a:lnTo>
                  <a:pt x="19" y="25"/>
                </a:lnTo>
                <a:lnTo>
                  <a:pt x="19" y="25"/>
                </a:lnTo>
                <a:lnTo>
                  <a:pt x="19" y="28"/>
                </a:lnTo>
                <a:lnTo>
                  <a:pt x="19" y="28"/>
                </a:lnTo>
                <a:lnTo>
                  <a:pt x="19" y="32"/>
                </a:lnTo>
                <a:lnTo>
                  <a:pt x="19" y="32"/>
                </a:lnTo>
                <a:lnTo>
                  <a:pt x="19" y="35"/>
                </a:lnTo>
                <a:lnTo>
                  <a:pt x="19" y="35"/>
                </a:lnTo>
                <a:lnTo>
                  <a:pt x="19" y="38"/>
                </a:lnTo>
                <a:lnTo>
                  <a:pt x="19" y="38"/>
                </a:lnTo>
                <a:lnTo>
                  <a:pt x="18" y="39"/>
                </a:lnTo>
                <a:lnTo>
                  <a:pt x="18" y="39"/>
                </a:lnTo>
                <a:lnTo>
                  <a:pt x="18" y="40"/>
                </a:lnTo>
                <a:lnTo>
                  <a:pt x="18" y="40"/>
                </a:lnTo>
                <a:lnTo>
                  <a:pt x="14" y="43"/>
                </a:lnTo>
                <a:lnTo>
                  <a:pt x="14" y="43"/>
                </a:lnTo>
                <a:lnTo>
                  <a:pt x="10" y="44"/>
                </a:lnTo>
                <a:lnTo>
                  <a:pt x="10" y="44"/>
                </a:lnTo>
                <a:lnTo>
                  <a:pt x="5" y="43"/>
                </a:lnTo>
                <a:lnTo>
                  <a:pt x="5" y="43"/>
                </a:lnTo>
                <a:lnTo>
                  <a:pt x="3" y="40"/>
                </a:lnTo>
                <a:lnTo>
                  <a:pt x="3" y="40"/>
                </a:lnTo>
                <a:lnTo>
                  <a:pt x="2" y="39"/>
                </a:lnTo>
                <a:lnTo>
                  <a:pt x="2" y="39"/>
                </a:lnTo>
                <a:lnTo>
                  <a:pt x="2" y="38"/>
                </a:lnTo>
                <a:lnTo>
                  <a:pt x="2" y="38"/>
                </a:lnTo>
                <a:lnTo>
                  <a:pt x="0" y="35"/>
                </a:lnTo>
                <a:lnTo>
                  <a:pt x="0" y="35"/>
                </a:lnTo>
                <a:lnTo>
                  <a:pt x="0" y="32"/>
                </a:lnTo>
                <a:lnTo>
                  <a:pt x="0" y="32"/>
                </a:lnTo>
                <a:lnTo>
                  <a:pt x="0" y="28"/>
                </a:lnTo>
                <a:lnTo>
                  <a:pt x="0" y="28"/>
                </a:lnTo>
                <a:lnTo>
                  <a:pt x="2" y="25"/>
                </a:lnTo>
                <a:lnTo>
                  <a:pt x="2" y="25"/>
                </a:lnTo>
                <a:lnTo>
                  <a:pt x="2" y="23"/>
                </a:lnTo>
                <a:lnTo>
                  <a:pt x="2" y="23"/>
                </a:lnTo>
                <a:lnTo>
                  <a:pt x="4" y="22"/>
                </a:lnTo>
                <a:lnTo>
                  <a:pt x="4" y="22"/>
                </a:lnTo>
                <a:lnTo>
                  <a:pt x="2" y="20"/>
                </a:lnTo>
                <a:lnTo>
                  <a:pt x="2" y="20"/>
                </a:lnTo>
                <a:lnTo>
                  <a:pt x="2" y="18"/>
                </a:lnTo>
                <a:lnTo>
                  <a:pt x="2" y="18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close/>
                <a:moveTo>
                  <a:pt x="13" y="10"/>
                </a:moveTo>
                <a:lnTo>
                  <a:pt x="13" y="10"/>
                </a:lnTo>
                <a:lnTo>
                  <a:pt x="12" y="8"/>
                </a:lnTo>
                <a:lnTo>
                  <a:pt x="12" y="8"/>
                </a:lnTo>
                <a:lnTo>
                  <a:pt x="10" y="7"/>
                </a:lnTo>
                <a:lnTo>
                  <a:pt x="10" y="7"/>
                </a:lnTo>
                <a:lnTo>
                  <a:pt x="8" y="8"/>
                </a:lnTo>
                <a:lnTo>
                  <a:pt x="8" y="8"/>
                </a:lnTo>
                <a:lnTo>
                  <a:pt x="7" y="10"/>
                </a:lnTo>
                <a:lnTo>
                  <a:pt x="7" y="17"/>
                </a:lnTo>
                <a:lnTo>
                  <a:pt x="7" y="17"/>
                </a:lnTo>
                <a:lnTo>
                  <a:pt x="8" y="18"/>
                </a:lnTo>
                <a:lnTo>
                  <a:pt x="8" y="18"/>
                </a:lnTo>
                <a:lnTo>
                  <a:pt x="10" y="19"/>
                </a:lnTo>
                <a:lnTo>
                  <a:pt x="10" y="19"/>
                </a:lnTo>
                <a:lnTo>
                  <a:pt x="12" y="18"/>
                </a:lnTo>
                <a:lnTo>
                  <a:pt x="12" y="18"/>
                </a:lnTo>
                <a:lnTo>
                  <a:pt x="13" y="17"/>
                </a:lnTo>
                <a:lnTo>
                  <a:pt x="13" y="10"/>
                </a:lnTo>
                <a:close/>
                <a:moveTo>
                  <a:pt x="13" y="27"/>
                </a:moveTo>
                <a:lnTo>
                  <a:pt x="13" y="27"/>
                </a:lnTo>
                <a:lnTo>
                  <a:pt x="12" y="25"/>
                </a:lnTo>
                <a:lnTo>
                  <a:pt x="12" y="25"/>
                </a:lnTo>
                <a:lnTo>
                  <a:pt x="10" y="24"/>
                </a:lnTo>
                <a:lnTo>
                  <a:pt x="10" y="24"/>
                </a:lnTo>
                <a:lnTo>
                  <a:pt x="8" y="25"/>
                </a:lnTo>
                <a:lnTo>
                  <a:pt x="8" y="25"/>
                </a:lnTo>
                <a:lnTo>
                  <a:pt x="7" y="27"/>
                </a:lnTo>
                <a:lnTo>
                  <a:pt x="7" y="35"/>
                </a:lnTo>
                <a:lnTo>
                  <a:pt x="7" y="35"/>
                </a:lnTo>
                <a:lnTo>
                  <a:pt x="8" y="38"/>
                </a:lnTo>
                <a:lnTo>
                  <a:pt x="8" y="38"/>
                </a:lnTo>
                <a:lnTo>
                  <a:pt x="10" y="38"/>
                </a:lnTo>
                <a:lnTo>
                  <a:pt x="10" y="38"/>
                </a:lnTo>
                <a:lnTo>
                  <a:pt x="12" y="38"/>
                </a:lnTo>
                <a:lnTo>
                  <a:pt x="12" y="38"/>
                </a:lnTo>
                <a:lnTo>
                  <a:pt x="13" y="35"/>
                </a:lnTo>
                <a:lnTo>
                  <a:pt x="13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86" name="Freeform 207">
            <a:extLst>
              <a:ext uri="{FF2B5EF4-FFF2-40B4-BE49-F238E27FC236}">
                <a16:creationId xmlns:a16="http://schemas.microsoft.com/office/drawing/2014/main" id="{4214474E-3A72-49AA-8DF5-596826B06344}"/>
              </a:ext>
            </a:extLst>
          </p:cNvPr>
          <p:cNvSpPr>
            <a:spLocks noEditPoints="1"/>
          </p:cNvSpPr>
          <p:nvPr/>
        </p:nvSpPr>
        <p:spPr bwMode="auto">
          <a:xfrm>
            <a:off x="1505980" y="4543608"/>
            <a:ext cx="30163" cy="69850"/>
          </a:xfrm>
          <a:custGeom>
            <a:avLst/>
            <a:gdLst>
              <a:gd name="T0" fmla="*/ 0 w 19"/>
              <a:gd name="T1" fmla="*/ 13 h 44"/>
              <a:gd name="T2" fmla="*/ 0 w 19"/>
              <a:gd name="T3" fmla="*/ 9 h 44"/>
              <a:gd name="T4" fmla="*/ 1 w 19"/>
              <a:gd name="T5" fmla="*/ 8 h 44"/>
              <a:gd name="T6" fmla="*/ 1 w 19"/>
              <a:gd name="T7" fmla="*/ 5 h 44"/>
              <a:gd name="T8" fmla="*/ 2 w 19"/>
              <a:gd name="T9" fmla="*/ 4 h 44"/>
              <a:gd name="T10" fmla="*/ 5 w 19"/>
              <a:gd name="T11" fmla="*/ 2 h 44"/>
              <a:gd name="T12" fmla="*/ 9 w 19"/>
              <a:gd name="T13" fmla="*/ 0 h 44"/>
              <a:gd name="T14" fmla="*/ 14 w 19"/>
              <a:gd name="T15" fmla="*/ 2 h 44"/>
              <a:gd name="T16" fmla="*/ 16 w 19"/>
              <a:gd name="T17" fmla="*/ 4 h 44"/>
              <a:gd name="T18" fmla="*/ 17 w 19"/>
              <a:gd name="T19" fmla="*/ 5 h 44"/>
              <a:gd name="T20" fmla="*/ 17 w 19"/>
              <a:gd name="T21" fmla="*/ 8 h 44"/>
              <a:gd name="T22" fmla="*/ 19 w 19"/>
              <a:gd name="T23" fmla="*/ 9 h 44"/>
              <a:gd name="T24" fmla="*/ 19 w 19"/>
              <a:gd name="T25" fmla="*/ 13 h 44"/>
              <a:gd name="T26" fmla="*/ 19 w 19"/>
              <a:gd name="T27" fmla="*/ 15 h 44"/>
              <a:gd name="T28" fmla="*/ 17 w 19"/>
              <a:gd name="T29" fmla="*/ 18 h 44"/>
              <a:gd name="T30" fmla="*/ 17 w 19"/>
              <a:gd name="T31" fmla="*/ 20 h 44"/>
              <a:gd name="T32" fmla="*/ 15 w 19"/>
              <a:gd name="T33" fmla="*/ 22 h 44"/>
              <a:gd name="T34" fmla="*/ 17 w 19"/>
              <a:gd name="T35" fmla="*/ 23 h 44"/>
              <a:gd name="T36" fmla="*/ 17 w 19"/>
              <a:gd name="T37" fmla="*/ 25 h 44"/>
              <a:gd name="T38" fmla="*/ 19 w 19"/>
              <a:gd name="T39" fmla="*/ 28 h 44"/>
              <a:gd name="T40" fmla="*/ 19 w 19"/>
              <a:gd name="T41" fmla="*/ 32 h 44"/>
              <a:gd name="T42" fmla="*/ 19 w 19"/>
              <a:gd name="T43" fmla="*/ 35 h 44"/>
              <a:gd name="T44" fmla="*/ 17 w 19"/>
              <a:gd name="T45" fmla="*/ 38 h 44"/>
              <a:gd name="T46" fmla="*/ 17 w 19"/>
              <a:gd name="T47" fmla="*/ 39 h 44"/>
              <a:gd name="T48" fmla="*/ 16 w 19"/>
              <a:gd name="T49" fmla="*/ 40 h 44"/>
              <a:gd name="T50" fmla="*/ 14 w 19"/>
              <a:gd name="T51" fmla="*/ 43 h 44"/>
              <a:gd name="T52" fmla="*/ 9 w 19"/>
              <a:gd name="T53" fmla="*/ 44 h 44"/>
              <a:gd name="T54" fmla="*/ 5 w 19"/>
              <a:gd name="T55" fmla="*/ 43 h 44"/>
              <a:gd name="T56" fmla="*/ 2 w 19"/>
              <a:gd name="T57" fmla="*/ 40 h 44"/>
              <a:gd name="T58" fmla="*/ 1 w 19"/>
              <a:gd name="T59" fmla="*/ 39 h 44"/>
              <a:gd name="T60" fmla="*/ 0 w 19"/>
              <a:gd name="T61" fmla="*/ 38 h 44"/>
              <a:gd name="T62" fmla="*/ 0 w 19"/>
              <a:gd name="T63" fmla="*/ 35 h 44"/>
              <a:gd name="T64" fmla="*/ 0 w 19"/>
              <a:gd name="T65" fmla="*/ 32 h 44"/>
              <a:gd name="T66" fmla="*/ 0 w 19"/>
              <a:gd name="T67" fmla="*/ 28 h 44"/>
              <a:gd name="T68" fmla="*/ 1 w 19"/>
              <a:gd name="T69" fmla="*/ 25 h 44"/>
              <a:gd name="T70" fmla="*/ 1 w 19"/>
              <a:gd name="T71" fmla="*/ 23 h 44"/>
              <a:gd name="T72" fmla="*/ 4 w 19"/>
              <a:gd name="T73" fmla="*/ 22 h 44"/>
              <a:gd name="T74" fmla="*/ 1 w 19"/>
              <a:gd name="T75" fmla="*/ 20 h 44"/>
              <a:gd name="T76" fmla="*/ 1 w 19"/>
              <a:gd name="T77" fmla="*/ 18 h 44"/>
              <a:gd name="T78" fmla="*/ 0 w 19"/>
              <a:gd name="T79" fmla="*/ 15 h 44"/>
              <a:gd name="T80" fmla="*/ 0 w 19"/>
              <a:gd name="T81" fmla="*/ 13 h 44"/>
              <a:gd name="T82" fmla="*/ 12 w 19"/>
              <a:gd name="T83" fmla="*/ 10 h 44"/>
              <a:gd name="T84" fmla="*/ 11 w 19"/>
              <a:gd name="T85" fmla="*/ 8 h 44"/>
              <a:gd name="T86" fmla="*/ 9 w 19"/>
              <a:gd name="T87" fmla="*/ 7 h 44"/>
              <a:gd name="T88" fmla="*/ 7 w 19"/>
              <a:gd name="T89" fmla="*/ 8 h 44"/>
              <a:gd name="T90" fmla="*/ 6 w 19"/>
              <a:gd name="T91" fmla="*/ 17 h 44"/>
              <a:gd name="T92" fmla="*/ 7 w 19"/>
              <a:gd name="T93" fmla="*/ 18 h 44"/>
              <a:gd name="T94" fmla="*/ 9 w 19"/>
              <a:gd name="T95" fmla="*/ 19 h 44"/>
              <a:gd name="T96" fmla="*/ 11 w 19"/>
              <a:gd name="T97" fmla="*/ 18 h 44"/>
              <a:gd name="T98" fmla="*/ 12 w 19"/>
              <a:gd name="T99" fmla="*/ 17 h 44"/>
              <a:gd name="T100" fmla="*/ 12 w 19"/>
              <a:gd name="T101" fmla="*/ 27 h 44"/>
              <a:gd name="T102" fmla="*/ 11 w 19"/>
              <a:gd name="T103" fmla="*/ 25 h 44"/>
              <a:gd name="T104" fmla="*/ 9 w 19"/>
              <a:gd name="T105" fmla="*/ 24 h 44"/>
              <a:gd name="T106" fmla="*/ 7 w 19"/>
              <a:gd name="T107" fmla="*/ 25 h 44"/>
              <a:gd name="T108" fmla="*/ 6 w 19"/>
              <a:gd name="T109" fmla="*/ 27 h 44"/>
              <a:gd name="T110" fmla="*/ 6 w 19"/>
              <a:gd name="T111" fmla="*/ 35 h 44"/>
              <a:gd name="T112" fmla="*/ 7 w 19"/>
              <a:gd name="T113" fmla="*/ 38 h 44"/>
              <a:gd name="T114" fmla="*/ 9 w 19"/>
              <a:gd name="T115" fmla="*/ 38 h 44"/>
              <a:gd name="T116" fmla="*/ 11 w 19"/>
              <a:gd name="T117" fmla="*/ 38 h 44"/>
              <a:gd name="T118" fmla="*/ 12 w 19"/>
              <a:gd name="T119" fmla="*/ 2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9" h="44">
                <a:moveTo>
                  <a:pt x="0" y="13"/>
                </a:moveTo>
                <a:lnTo>
                  <a:pt x="0" y="13"/>
                </a:lnTo>
                <a:lnTo>
                  <a:pt x="0" y="9"/>
                </a:lnTo>
                <a:lnTo>
                  <a:pt x="0" y="9"/>
                </a:lnTo>
                <a:lnTo>
                  <a:pt x="1" y="8"/>
                </a:lnTo>
                <a:lnTo>
                  <a:pt x="1" y="8"/>
                </a:lnTo>
                <a:lnTo>
                  <a:pt x="1" y="5"/>
                </a:lnTo>
                <a:lnTo>
                  <a:pt x="1" y="5"/>
                </a:lnTo>
                <a:lnTo>
                  <a:pt x="2" y="4"/>
                </a:lnTo>
                <a:lnTo>
                  <a:pt x="2" y="4"/>
                </a:lnTo>
                <a:lnTo>
                  <a:pt x="5" y="2"/>
                </a:lnTo>
                <a:lnTo>
                  <a:pt x="5" y="2"/>
                </a:lnTo>
                <a:lnTo>
                  <a:pt x="9" y="0"/>
                </a:lnTo>
                <a:lnTo>
                  <a:pt x="9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7" y="5"/>
                </a:lnTo>
                <a:lnTo>
                  <a:pt x="17" y="5"/>
                </a:lnTo>
                <a:lnTo>
                  <a:pt x="17" y="8"/>
                </a:lnTo>
                <a:lnTo>
                  <a:pt x="17" y="8"/>
                </a:lnTo>
                <a:lnTo>
                  <a:pt x="19" y="9"/>
                </a:lnTo>
                <a:lnTo>
                  <a:pt x="19" y="9"/>
                </a:lnTo>
                <a:lnTo>
                  <a:pt x="19" y="13"/>
                </a:lnTo>
                <a:lnTo>
                  <a:pt x="19" y="13"/>
                </a:lnTo>
                <a:lnTo>
                  <a:pt x="19" y="15"/>
                </a:lnTo>
                <a:lnTo>
                  <a:pt x="19" y="15"/>
                </a:lnTo>
                <a:lnTo>
                  <a:pt x="17" y="18"/>
                </a:lnTo>
                <a:lnTo>
                  <a:pt x="17" y="18"/>
                </a:lnTo>
                <a:lnTo>
                  <a:pt x="17" y="20"/>
                </a:lnTo>
                <a:lnTo>
                  <a:pt x="17" y="20"/>
                </a:lnTo>
                <a:lnTo>
                  <a:pt x="15" y="22"/>
                </a:lnTo>
                <a:lnTo>
                  <a:pt x="15" y="22"/>
                </a:lnTo>
                <a:lnTo>
                  <a:pt x="17" y="23"/>
                </a:lnTo>
                <a:lnTo>
                  <a:pt x="17" y="23"/>
                </a:lnTo>
                <a:lnTo>
                  <a:pt x="17" y="25"/>
                </a:lnTo>
                <a:lnTo>
                  <a:pt x="17" y="25"/>
                </a:lnTo>
                <a:lnTo>
                  <a:pt x="19" y="28"/>
                </a:lnTo>
                <a:lnTo>
                  <a:pt x="19" y="28"/>
                </a:lnTo>
                <a:lnTo>
                  <a:pt x="19" y="32"/>
                </a:lnTo>
                <a:lnTo>
                  <a:pt x="19" y="32"/>
                </a:lnTo>
                <a:lnTo>
                  <a:pt x="19" y="35"/>
                </a:lnTo>
                <a:lnTo>
                  <a:pt x="19" y="35"/>
                </a:lnTo>
                <a:lnTo>
                  <a:pt x="17" y="38"/>
                </a:lnTo>
                <a:lnTo>
                  <a:pt x="17" y="38"/>
                </a:lnTo>
                <a:lnTo>
                  <a:pt x="17" y="39"/>
                </a:lnTo>
                <a:lnTo>
                  <a:pt x="17" y="39"/>
                </a:lnTo>
                <a:lnTo>
                  <a:pt x="16" y="40"/>
                </a:lnTo>
                <a:lnTo>
                  <a:pt x="16" y="40"/>
                </a:lnTo>
                <a:lnTo>
                  <a:pt x="14" y="43"/>
                </a:lnTo>
                <a:lnTo>
                  <a:pt x="14" y="43"/>
                </a:lnTo>
                <a:lnTo>
                  <a:pt x="9" y="44"/>
                </a:lnTo>
                <a:lnTo>
                  <a:pt x="9" y="44"/>
                </a:lnTo>
                <a:lnTo>
                  <a:pt x="5" y="43"/>
                </a:lnTo>
                <a:lnTo>
                  <a:pt x="5" y="43"/>
                </a:lnTo>
                <a:lnTo>
                  <a:pt x="2" y="40"/>
                </a:lnTo>
                <a:lnTo>
                  <a:pt x="2" y="40"/>
                </a:lnTo>
                <a:lnTo>
                  <a:pt x="1" y="39"/>
                </a:lnTo>
                <a:lnTo>
                  <a:pt x="1" y="39"/>
                </a:lnTo>
                <a:lnTo>
                  <a:pt x="0" y="38"/>
                </a:lnTo>
                <a:lnTo>
                  <a:pt x="0" y="38"/>
                </a:lnTo>
                <a:lnTo>
                  <a:pt x="0" y="35"/>
                </a:lnTo>
                <a:lnTo>
                  <a:pt x="0" y="35"/>
                </a:lnTo>
                <a:lnTo>
                  <a:pt x="0" y="32"/>
                </a:lnTo>
                <a:lnTo>
                  <a:pt x="0" y="32"/>
                </a:lnTo>
                <a:lnTo>
                  <a:pt x="0" y="28"/>
                </a:lnTo>
                <a:lnTo>
                  <a:pt x="0" y="28"/>
                </a:lnTo>
                <a:lnTo>
                  <a:pt x="1" y="25"/>
                </a:lnTo>
                <a:lnTo>
                  <a:pt x="1" y="25"/>
                </a:lnTo>
                <a:lnTo>
                  <a:pt x="1" y="23"/>
                </a:lnTo>
                <a:lnTo>
                  <a:pt x="1" y="23"/>
                </a:lnTo>
                <a:lnTo>
                  <a:pt x="4" y="22"/>
                </a:lnTo>
                <a:lnTo>
                  <a:pt x="4" y="22"/>
                </a:lnTo>
                <a:lnTo>
                  <a:pt x="1" y="20"/>
                </a:lnTo>
                <a:lnTo>
                  <a:pt x="1" y="20"/>
                </a:lnTo>
                <a:lnTo>
                  <a:pt x="1" y="18"/>
                </a:lnTo>
                <a:lnTo>
                  <a:pt x="1" y="18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close/>
                <a:moveTo>
                  <a:pt x="12" y="10"/>
                </a:moveTo>
                <a:lnTo>
                  <a:pt x="12" y="10"/>
                </a:lnTo>
                <a:lnTo>
                  <a:pt x="11" y="8"/>
                </a:lnTo>
                <a:lnTo>
                  <a:pt x="11" y="8"/>
                </a:lnTo>
                <a:lnTo>
                  <a:pt x="9" y="7"/>
                </a:lnTo>
                <a:lnTo>
                  <a:pt x="9" y="7"/>
                </a:lnTo>
                <a:lnTo>
                  <a:pt x="7" y="8"/>
                </a:lnTo>
                <a:lnTo>
                  <a:pt x="7" y="8"/>
                </a:lnTo>
                <a:lnTo>
                  <a:pt x="6" y="10"/>
                </a:lnTo>
                <a:lnTo>
                  <a:pt x="6" y="17"/>
                </a:lnTo>
                <a:lnTo>
                  <a:pt x="6" y="17"/>
                </a:lnTo>
                <a:lnTo>
                  <a:pt x="7" y="18"/>
                </a:lnTo>
                <a:lnTo>
                  <a:pt x="7" y="18"/>
                </a:lnTo>
                <a:lnTo>
                  <a:pt x="9" y="19"/>
                </a:lnTo>
                <a:lnTo>
                  <a:pt x="9" y="19"/>
                </a:lnTo>
                <a:lnTo>
                  <a:pt x="11" y="18"/>
                </a:lnTo>
                <a:lnTo>
                  <a:pt x="11" y="18"/>
                </a:lnTo>
                <a:lnTo>
                  <a:pt x="12" y="17"/>
                </a:lnTo>
                <a:lnTo>
                  <a:pt x="12" y="10"/>
                </a:lnTo>
                <a:close/>
                <a:moveTo>
                  <a:pt x="12" y="27"/>
                </a:moveTo>
                <a:lnTo>
                  <a:pt x="12" y="27"/>
                </a:lnTo>
                <a:lnTo>
                  <a:pt x="11" y="25"/>
                </a:lnTo>
                <a:lnTo>
                  <a:pt x="11" y="25"/>
                </a:lnTo>
                <a:lnTo>
                  <a:pt x="9" y="24"/>
                </a:lnTo>
                <a:lnTo>
                  <a:pt x="9" y="24"/>
                </a:lnTo>
                <a:lnTo>
                  <a:pt x="7" y="25"/>
                </a:lnTo>
                <a:lnTo>
                  <a:pt x="7" y="25"/>
                </a:lnTo>
                <a:lnTo>
                  <a:pt x="6" y="27"/>
                </a:lnTo>
                <a:lnTo>
                  <a:pt x="6" y="35"/>
                </a:lnTo>
                <a:lnTo>
                  <a:pt x="6" y="35"/>
                </a:lnTo>
                <a:lnTo>
                  <a:pt x="7" y="38"/>
                </a:lnTo>
                <a:lnTo>
                  <a:pt x="7" y="38"/>
                </a:lnTo>
                <a:lnTo>
                  <a:pt x="9" y="38"/>
                </a:lnTo>
                <a:lnTo>
                  <a:pt x="9" y="38"/>
                </a:lnTo>
                <a:lnTo>
                  <a:pt x="11" y="38"/>
                </a:lnTo>
                <a:lnTo>
                  <a:pt x="11" y="38"/>
                </a:lnTo>
                <a:lnTo>
                  <a:pt x="12" y="35"/>
                </a:lnTo>
                <a:lnTo>
                  <a:pt x="12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87" name="Freeform 208">
            <a:extLst>
              <a:ext uri="{FF2B5EF4-FFF2-40B4-BE49-F238E27FC236}">
                <a16:creationId xmlns:a16="http://schemas.microsoft.com/office/drawing/2014/main" id="{B05063D3-98A8-4C69-9224-730807AB3525}"/>
              </a:ext>
            </a:extLst>
          </p:cNvPr>
          <p:cNvSpPr>
            <a:spLocks/>
          </p:cNvSpPr>
          <p:nvPr/>
        </p:nvSpPr>
        <p:spPr bwMode="auto">
          <a:xfrm>
            <a:off x="6308168" y="1995671"/>
            <a:ext cx="28575" cy="68263"/>
          </a:xfrm>
          <a:custGeom>
            <a:avLst/>
            <a:gdLst>
              <a:gd name="T0" fmla="*/ 18 w 18"/>
              <a:gd name="T1" fmla="*/ 0 h 43"/>
              <a:gd name="T2" fmla="*/ 18 w 18"/>
              <a:gd name="T3" fmla="*/ 6 h 43"/>
              <a:gd name="T4" fmla="*/ 6 w 18"/>
              <a:gd name="T5" fmla="*/ 6 h 43"/>
              <a:gd name="T6" fmla="*/ 6 w 18"/>
              <a:gd name="T7" fmla="*/ 17 h 43"/>
              <a:gd name="T8" fmla="*/ 6 w 18"/>
              <a:gd name="T9" fmla="*/ 17 h 43"/>
              <a:gd name="T10" fmla="*/ 8 w 18"/>
              <a:gd name="T11" fmla="*/ 16 h 43"/>
              <a:gd name="T12" fmla="*/ 8 w 18"/>
              <a:gd name="T13" fmla="*/ 16 h 43"/>
              <a:gd name="T14" fmla="*/ 11 w 18"/>
              <a:gd name="T15" fmla="*/ 16 h 43"/>
              <a:gd name="T16" fmla="*/ 11 w 18"/>
              <a:gd name="T17" fmla="*/ 16 h 43"/>
              <a:gd name="T18" fmla="*/ 13 w 18"/>
              <a:gd name="T19" fmla="*/ 16 h 43"/>
              <a:gd name="T20" fmla="*/ 16 w 18"/>
              <a:gd name="T21" fmla="*/ 17 h 43"/>
              <a:gd name="T22" fmla="*/ 16 w 18"/>
              <a:gd name="T23" fmla="*/ 17 h 43"/>
              <a:gd name="T24" fmla="*/ 17 w 18"/>
              <a:gd name="T25" fmla="*/ 20 h 43"/>
              <a:gd name="T26" fmla="*/ 18 w 18"/>
              <a:gd name="T27" fmla="*/ 23 h 43"/>
              <a:gd name="T28" fmla="*/ 18 w 18"/>
              <a:gd name="T29" fmla="*/ 35 h 43"/>
              <a:gd name="T30" fmla="*/ 18 w 18"/>
              <a:gd name="T31" fmla="*/ 35 h 43"/>
              <a:gd name="T32" fmla="*/ 17 w 18"/>
              <a:gd name="T33" fmla="*/ 38 h 43"/>
              <a:gd name="T34" fmla="*/ 17 w 18"/>
              <a:gd name="T35" fmla="*/ 38 h 43"/>
              <a:gd name="T36" fmla="*/ 15 w 18"/>
              <a:gd name="T37" fmla="*/ 41 h 43"/>
              <a:gd name="T38" fmla="*/ 15 w 18"/>
              <a:gd name="T39" fmla="*/ 41 h 43"/>
              <a:gd name="T40" fmla="*/ 12 w 18"/>
              <a:gd name="T41" fmla="*/ 42 h 43"/>
              <a:gd name="T42" fmla="*/ 12 w 18"/>
              <a:gd name="T43" fmla="*/ 42 h 43"/>
              <a:gd name="T44" fmla="*/ 8 w 18"/>
              <a:gd name="T45" fmla="*/ 43 h 43"/>
              <a:gd name="T46" fmla="*/ 8 w 18"/>
              <a:gd name="T47" fmla="*/ 43 h 43"/>
              <a:gd name="T48" fmla="*/ 6 w 18"/>
              <a:gd name="T49" fmla="*/ 42 h 43"/>
              <a:gd name="T50" fmla="*/ 6 w 18"/>
              <a:gd name="T51" fmla="*/ 42 h 43"/>
              <a:gd name="T52" fmla="*/ 2 w 18"/>
              <a:gd name="T53" fmla="*/ 41 h 43"/>
              <a:gd name="T54" fmla="*/ 2 w 18"/>
              <a:gd name="T55" fmla="*/ 41 h 43"/>
              <a:gd name="T56" fmla="*/ 1 w 18"/>
              <a:gd name="T57" fmla="*/ 38 h 43"/>
              <a:gd name="T58" fmla="*/ 1 w 18"/>
              <a:gd name="T59" fmla="*/ 38 h 43"/>
              <a:gd name="T60" fmla="*/ 0 w 18"/>
              <a:gd name="T61" fmla="*/ 35 h 43"/>
              <a:gd name="T62" fmla="*/ 0 w 18"/>
              <a:gd name="T63" fmla="*/ 32 h 43"/>
              <a:gd name="T64" fmla="*/ 6 w 18"/>
              <a:gd name="T65" fmla="*/ 32 h 43"/>
              <a:gd name="T66" fmla="*/ 6 w 18"/>
              <a:gd name="T67" fmla="*/ 33 h 43"/>
              <a:gd name="T68" fmla="*/ 6 w 18"/>
              <a:gd name="T69" fmla="*/ 33 h 43"/>
              <a:gd name="T70" fmla="*/ 7 w 18"/>
              <a:gd name="T71" fmla="*/ 36 h 43"/>
              <a:gd name="T72" fmla="*/ 7 w 18"/>
              <a:gd name="T73" fmla="*/ 36 h 43"/>
              <a:gd name="T74" fmla="*/ 8 w 18"/>
              <a:gd name="T75" fmla="*/ 37 h 43"/>
              <a:gd name="T76" fmla="*/ 8 w 18"/>
              <a:gd name="T77" fmla="*/ 37 h 43"/>
              <a:gd name="T78" fmla="*/ 11 w 18"/>
              <a:gd name="T79" fmla="*/ 36 h 43"/>
              <a:gd name="T80" fmla="*/ 11 w 18"/>
              <a:gd name="T81" fmla="*/ 36 h 43"/>
              <a:gd name="T82" fmla="*/ 12 w 18"/>
              <a:gd name="T83" fmla="*/ 33 h 43"/>
              <a:gd name="T84" fmla="*/ 12 w 18"/>
              <a:gd name="T85" fmla="*/ 23 h 43"/>
              <a:gd name="T86" fmla="*/ 12 w 18"/>
              <a:gd name="T87" fmla="*/ 23 h 43"/>
              <a:gd name="T88" fmla="*/ 11 w 18"/>
              <a:gd name="T89" fmla="*/ 22 h 43"/>
              <a:gd name="T90" fmla="*/ 11 w 18"/>
              <a:gd name="T91" fmla="*/ 22 h 43"/>
              <a:gd name="T92" fmla="*/ 8 w 18"/>
              <a:gd name="T93" fmla="*/ 21 h 43"/>
              <a:gd name="T94" fmla="*/ 8 w 18"/>
              <a:gd name="T95" fmla="*/ 21 h 43"/>
              <a:gd name="T96" fmla="*/ 7 w 18"/>
              <a:gd name="T97" fmla="*/ 21 h 43"/>
              <a:gd name="T98" fmla="*/ 7 w 18"/>
              <a:gd name="T99" fmla="*/ 21 h 43"/>
              <a:gd name="T100" fmla="*/ 7 w 18"/>
              <a:gd name="T101" fmla="*/ 22 h 43"/>
              <a:gd name="T102" fmla="*/ 7 w 18"/>
              <a:gd name="T103" fmla="*/ 22 h 43"/>
              <a:gd name="T104" fmla="*/ 6 w 18"/>
              <a:gd name="T105" fmla="*/ 22 h 43"/>
              <a:gd name="T106" fmla="*/ 6 w 18"/>
              <a:gd name="T107" fmla="*/ 22 h 43"/>
              <a:gd name="T108" fmla="*/ 6 w 18"/>
              <a:gd name="T109" fmla="*/ 23 h 43"/>
              <a:gd name="T110" fmla="*/ 1 w 18"/>
              <a:gd name="T111" fmla="*/ 23 h 43"/>
              <a:gd name="T112" fmla="*/ 1 w 18"/>
              <a:gd name="T113" fmla="*/ 0 h 43"/>
              <a:gd name="T114" fmla="*/ 18 w 18"/>
              <a:gd name="T115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" h="43">
                <a:moveTo>
                  <a:pt x="18" y="0"/>
                </a:moveTo>
                <a:lnTo>
                  <a:pt x="18" y="6"/>
                </a:lnTo>
                <a:lnTo>
                  <a:pt x="6" y="6"/>
                </a:lnTo>
                <a:lnTo>
                  <a:pt x="6" y="17"/>
                </a:lnTo>
                <a:lnTo>
                  <a:pt x="6" y="17"/>
                </a:lnTo>
                <a:lnTo>
                  <a:pt x="8" y="16"/>
                </a:lnTo>
                <a:lnTo>
                  <a:pt x="8" y="16"/>
                </a:lnTo>
                <a:lnTo>
                  <a:pt x="11" y="16"/>
                </a:lnTo>
                <a:lnTo>
                  <a:pt x="11" y="16"/>
                </a:lnTo>
                <a:lnTo>
                  <a:pt x="13" y="16"/>
                </a:lnTo>
                <a:lnTo>
                  <a:pt x="16" y="17"/>
                </a:lnTo>
                <a:lnTo>
                  <a:pt x="16" y="17"/>
                </a:lnTo>
                <a:lnTo>
                  <a:pt x="17" y="20"/>
                </a:lnTo>
                <a:lnTo>
                  <a:pt x="18" y="23"/>
                </a:lnTo>
                <a:lnTo>
                  <a:pt x="18" y="35"/>
                </a:lnTo>
                <a:lnTo>
                  <a:pt x="18" y="35"/>
                </a:lnTo>
                <a:lnTo>
                  <a:pt x="17" y="38"/>
                </a:lnTo>
                <a:lnTo>
                  <a:pt x="17" y="38"/>
                </a:lnTo>
                <a:lnTo>
                  <a:pt x="15" y="41"/>
                </a:lnTo>
                <a:lnTo>
                  <a:pt x="15" y="41"/>
                </a:lnTo>
                <a:lnTo>
                  <a:pt x="12" y="42"/>
                </a:lnTo>
                <a:lnTo>
                  <a:pt x="12" y="42"/>
                </a:lnTo>
                <a:lnTo>
                  <a:pt x="8" y="43"/>
                </a:lnTo>
                <a:lnTo>
                  <a:pt x="8" y="43"/>
                </a:lnTo>
                <a:lnTo>
                  <a:pt x="6" y="42"/>
                </a:lnTo>
                <a:lnTo>
                  <a:pt x="6" y="42"/>
                </a:lnTo>
                <a:lnTo>
                  <a:pt x="2" y="41"/>
                </a:lnTo>
                <a:lnTo>
                  <a:pt x="2" y="41"/>
                </a:lnTo>
                <a:lnTo>
                  <a:pt x="1" y="38"/>
                </a:lnTo>
                <a:lnTo>
                  <a:pt x="1" y="38"/>
                </a:lnTo>
                <a:lnTo>
                  <a:pt x="0" y="35"/>
                </a:lnTo>
                <a:lnTo>
                  <a:pt x="0" y="32"/>
                </a:lnTo>
                <a:lnTo>
                  <a:pt x="6" y="32"/>
                </a:lnTo>
                <a:lnTo>
                  <a:pt x="6" y="33"/>
                </a:lnTo>
                <a:lnTo>
                  <a:pt x="6" y="33"/>
                </a:lnTo>
                <a:lnTo>
                  <a:pt x="7" y="36"/>
                </a:lnTo>
                <a:lnTo>
                  <a:pt x="7" y="36"/>
                </a:lnTo>
                <a:lnTo>
                  <a:pt x="8" y="37"/>
                </a:lnTo>
                <a:lnTo>
                  <a:pt x="8" y="37"/>
                </a:lnTo>
                <a:lnTo>
                  <a:pt x="11" y="36"/>
                </a:lnTo>
                <a:lnTo>
                  <a:pt x="11" y="36"/>
                </a:lnTo>
                <a:lnTo>
                  <a:pt x="12" y="33"/>
                </a:lnTo>
                <a:lnTo>
                  <a:pt x="12" y="23"/>
                </a:lnTo>
                <a:lnTo>
                  <a:pt x="12" y="23"/>
                </a:lnTo>
                <a:lnTo>
                  <a:pt x="11" y="22"/>
                </a:lnTo>
                <a:lnTo>
                  <a:pt x="11" y="22"/>
                </a:lnTo>
                <a:lnTo>
                  <a:pt x="8" y="21"/>
                </a:lnTo>
                <a:lnTo>
                  <a:pt x="8" y="21"/>
                </a:lnTo>
                <a:lnTo>
                  <a:pt x="7" y="21"/>
                </a:lnTo>
                <a:lnTo>
                  <a:pt x="7" y="21"/>
                </a:lnTo>
                <a:lnTo>
                  <a:pt x="7" y="22"/>
                </a:lnTo>
                <a:lnTo>
                  <a:pt x="7" y="22"/>
                </a:lnTo>
                <a:lnTo>
                  <a:pt x="6" y="22"/>
                </a:lnTo>
                <a:lnTo>
                  <a:pt x="6" y="22"/>
                </a:lnTo>
                <a:lnTo>
                  <a:pt x="6" y="23"/>
                </a:lnTo>
                <a:lnTo>
                  <a:pt x="1" y="23"/>
                </a:lnTo>
                <a:lnTo>
                  <a:pt x="1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88" name="Freeform 209">
            <a:extLst>
              <a:ext uri="{FF2B5EF4-FFF2-40B4-BE49-F238E27FC236}">
                <a16:creationId xmlns:a16="http://schemas.microsoft.com/office/drawing/2014/main" id="{73B9355A-0054-419C-83CB-12018C143151}"/>
              </a:ext>
            </a:extLst>
          </p:cNvPr>
          <p:cNvSpPr>
            <a:spLocks/>
          </p:cNvSpPr>
          <p:nvPr/>
        </p:nvSpPr>
        <p:spPr bwMode="auto">
          <a:xfrm>
            <a:off x="6309755" y="2506846"/>
            <a:ext cx="19050" cy="68263"/>
          </a:xfrm>
          <a:custGeom>
            <a:avLst/>
            <a:gdLst>
              <a:gd name="T0" fmla="*/ 6 w 12"/>
              <a:gd name="T1" fmla="*/ 43 h 43"/>
              <a:gd name="T2" fmla="*/ 6 w 12"/>
              <a:gd name="T3" fmla="*/ 6 h 43"/>
              <a:gd name="T4" fmla="*/ 0 w 12"/>
              <a:gd name="T5" fmla="*/ 11 h 43"/>
              <a:gd name="T6" fmla="*/ 0 w 12"/>
              <a:gd name="T7" fmla="*/ 5 h 43"/>
              <a:gd name="T8" fmla="*/ 6 w 12"/>
              <a:gd name="T9" fmla="*/ 0 h 43"/>
              <a:gd name="T10" fmla="*/ 12 w 12"/>
              <a:gd name="T11" fmla="*/ 0 h 43"/>
              <a:gd name="T12" fmla="*/ 12 w 12"/>
              <a:gd name="T13" fmla="*/ 43 h 43"/>
              <a:gd name="T14" fmla="*/ 6 w 12"/>
              <a:gd name="T15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43">
                <a:moveTo>
                  <a:pt x="6" y="43"/>
                </a:moveTo>
                <a:lnTo>
                  <a:pt x="6" y="6"/>
                </a:lnTo>
                <a:lnTo>
                  <a:pt x="0" y="11"/>
                </a:lnTo>
                <a:lnTo>
                  <a:pt x="0" y="5"/>
                </a:lnTo>
                <a:lnTo>
                  <a:pt x="6" y="0"/>
                </a:lnTo>
                <a:lnTo>
                  <a:pt x="12" y="0"/>
                </a:lnTo>
                <a:lnTo>
                  <a:pt x="12" y="43"/>
                </a:lnTo>
                <a:lnTo>
                  <a:pt x="6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89" name="Freeform 210">
            <a:extLst>
              <a:ext uri="{FF2B5EF4-FFF2-40B4-BE49-F238E27FC236}">
                <a16:creationId xmlns:a16="http://schemas.microsoft.com/office/drawing/2014/main" id="{165B9ADE-086F-42B0-B293-CCCF4DF79A86}"/>
              </a:ext>
            </a:extLst>
          </p:cNvPr>
          <p:cNvSpPr>
            <a:spLocks/>
          </p:cNvSpPr>
          <p:nvPr/>
        </p:nvSpPr>
        <p:spPr bwMode="auto">
          <a:xfrm>
            <a:off x="6343093" y="2506846"/>
            <a:ext cx="30163" cy="69850"/>
          </a:xfrm>
          <a:custGeom>
            <a:avLst/>
            <a:gdLst>
              <a:gd name="T0" fmla="*/ 8 w 19"/>
              <a:gd name="T1" fmla="*/ 18 h 44"/>
              <a:gd name="T2" fmla="*/ 12 w 19"/>
              <a:gd name="T3" fmla="*/ 18 h 44"/>
              <a:gd name="T4" fmla="*/ 13 w 19"/>
              <a:gd name="T5" fmla="*/ 15 h 44"/>
              <a:gd name="T6" fmla="*/ 13 w 19"/>
              <a:gd name="T7" fmla="*/ 9 h 44"/>
              <a:gd name="T8" fmla="*/ 12 w 19"/>
              <a:gd name="T9" fmla="*/ 6 h 44"/>
              <a:gd name="T10" fmla="*/ 9 w 19"/>
              <a:gd name="T11" fmla="*/ 6 h 44"/>
              <a:gd name="T12" fmla="*/ 7 w 19"/>
              <a:gd name="T13" fmla="*/ 8 h 44"/>
              <a:gd name="T14" fmla="*/ 7 w 19"/>
              <a:gd name="T15" fmla="*/ 13 h 44"/>
              <a:gd name="T16" fmla="*/ 0 w 19"/>
              <a:gd name="T17" fmla="*/ 9 h 44"/>
              <a:gd name="T18" fmla="*/ 2 w 19"/>
              <a:gd name="T19" fmla="*/ 5 h 44"/>
              <a:gd name="T20" fmla="*/ 3 w 19"/>
              <a:gd name="T21" fmla="*/ 3 h 44"/>
              <a:gd name="T22" fmla="*/ 5 w 19"/>
              <a:gd name="T23" fmla="*/ 0 h 44"/>
              <a:gd name="T24" fmla="*/ 9 w 19"/>
              <a:gd name="T25" fmla="*/ 0 h 44"/>
              <a:gd name="T26" fmla="*/ 14 w 19"/>
              <a:gd name="T27" fmla="*/ 1 h 44"/>
              <a:gd name="T28" fmla="*/ 17 w 19"/>
              <a:gd name="T29" fmla="*/ 3 h 44"/>
              <a:gd name="T30" fmla="*/ 18 w 19"/>
              <a:gd name="T31" fmla="*/ 4 h 44"/>
              <a:gd name="T32" fmla="*/ 18 w 19"/>
              <a:gd name="T33" fmla="*/ 6 h 44"/>
              <a:gd name="T34" fmla="*/ 19 w 19"/>
              <a:gd name="T35" fmla="*/ 11 h 44"/>
              <a:gd name="T36" fmla="*/ 18 w 19"/>
              <a:gd name="T37" fmla="*/ 15 h 44"/>
              <a:gd name="T38" fmla="*/ 18 w 19"/>
              <a:gd name="T39" fmla="*/ 18 h 44"/>
              <a:gd name="T40" fmla="*/ 17 w 19"/>
              <a:gd name="T41" fmla="*/ 19 h 44"/>
              <a:gd name="T42" fmla="*/ 15 w 19"/>
              <a:gd name="T43" fmla="*/ 22 h 44"/>
              <a:gd name="T44" fmla="*/ 17 w 19"/>
              <a:gd name="T45" fmla="*/ 23 h 44"/>
              <a:gd name="T46" fmla="*/ 18 w 19"/>
              <a:gd name="T47" fmla="*/ 24 h 44"/>
              <a:gd name="T48" fmla="*/ 19 w 19"/>
              <a:gd name="T49" fmla="*/ 27 h 44"/>
              <a:gd name="T50" fmla="*/ 19 w 19"/>
              <a:gd name="T51" fmla="*/ 30 h 44"/>
              <a:gd name="T52" fmla="*/ 18 w 19"/>
              <a:gd name="T53" fmla="*/ 34 h 44"/>
              <a:gd name="T54" fmla="*/ 18 w 19"/>
              <a:gd name="T55" fmla="*/ 37 h 44"/>
              <a:gd name="T56" fmla="*/ 18 w 19"/>
              <a:gd name="T57" fmla="*/ 38 h 44"/>
              <a:gd name="T58" fmla="*/ 17 w 19"/>
              <a:gd name="T59" fmla="*/ 39 h 44"/>
              <a:gd name="T60" fmla="*/ 14 w 19"/>
              <a:gd name="T61" fmla="*/ 43 h 44"/>
              <a:gd name="T62" fmla="*/ 9 w 19"/>
              <a:gd name="T63" fmla="*/ 44 h 44"/>
              <a:gd name="T64" fmla="*/ 7 w 19"/>
              <a:gd name="T65" fmla="*/ 43 h 44"/>
              <a:gd name="T66" fmla="*/ 3 w 19"/>
              <a:gd name="T67" fmla="*/ 42 h 44"/>
              <a:gd name="T68" fmla="*/ 2 w 19"/>
              <a:gd name="T69" fmla="*/ 39 h 44"/>
              <a:gd name="T70" fmla="*/ 0 w 19"/>
              <a:gd name="T71" fmla="*/ 34 h 44"/>
              <a:gd name="T72" fmla="*/ 7 w 19"/>
              <a:gd name="T73" fmla="*/ 30 h 44"/>
              <a:gd name="T74" fmla="*/ 7 w 19"/>
              <a:gd name="T75" fmla="*/ 34 h 44"/>
              <a:gd name="T76" fmla="*/ 8 w 19"/>
              <a:gd name="T77" fmla="*/ 37 h 44"/>
              <a:gd name="T78" fmla="*/ 9 w 19"/>
              <a:gd name="T79" fmla="*/ 38 h 44"/>
              <a:gd name="T80" fmla="*/ 12 w 19"/>
              <a:gd name="T81" fmla="*/ 37 h 44"/>
              <a:gd name="T82" fmla="*/ 13 w 19"/>
              <a:gd name="T83" fmla="*/ 28 h 44"/>
              <a:gd name="T84" fmla="*/ 12 w 19"/>
              <a:gd name="T85" fmla="*/ 24 h 44"/>
              <a:gd name="T86" fmla="*/ 10 w 19"/>
              <a:gd name="T87" fmla="*/ 24 h 44"/>
              <a:gd name="T88" fmla="*/ 8 w 19"/>
              <a:gd name="T89" fmla="*/ 2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" h="44">
                <a:moveTo>
                  <a:pt x="8" y="18"/>
                </a:moveTo>
                <a:lnTo>
                  <a:pt x="8" y="18"/>
                </a:lnTo>
                <a:lnTo>
                  <a:pt x="12" y="18"/>
                </a:lnTo>
                <a:lnTo>
                  <a:pt x="12" y="18"/>
                </a:lnTo>
                <a:lnTo>
                  <a:pt x="12" y="17"/>
                </a:lnTo>
                <a:lnTo>
                  <a:pt x="13" y="15"/>
                </a:lnTo>
                <a:lnTo>
                  <a:pt x="13" y="9"/>
                </a:lnTo>
                <a:lnTo>
                  <a:pt x="13" y="9"/>
                </a:lnTo>
                <a:lnTo>
                  <a:pt x="12" y="6"/>
                </a:lnTo>
                <a:lnTo>
                  <a:pt x="12" y="6"/>
                </a:lnTo>
                <a:lnTo>
                  <a:pt x="9" y="6"/>
                </a:lnTo>
                <a:lnTo>
                  <a:pt x="9" y="6"/>
                </a:lnTo>
                <a:lnTo>
                  <a:pt x="7" y="8"/>
                </a:lnTo>
                <a:lnTo>
                  <a:pt x="7" y="8"/>
                </a:lnTo>
                <a:lnTo>
                  <a:pt x="7" y="9"/>
                </a:lnTo>
                <a:lnTo>
                  <a:pt x="7" y="13"/>
                </a:lnTo>
                <a:lnTo>
                  <a:pt x="0" y="13"/>
                </a:lnTo>
                <a:lnTo>
                  <a:pt x="0" y="9"/>
                </a:lnTo>
                <a:lnTo>
                  <a:pt x="0" y="9"/>
                </a:lnTo>
                <a:lnTo>
                  <a:pt x="2" y="5"/>
                </a:lnTo>
                <a:lnTo>
                  <a:pt x="2" y="5"/>
                </a:lnTo>
                <a:lnTo>
                  <a:pt x="3" y="3"/>
                </a:lnTo>
                <a:lnTo>
                  <a:pt x="3" y="3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4" y="1"/>
                </a:lnTo>
                <a:lnTo>
                  <a:pt x="14" y="1"/>
                </a:lnTo>
                <a:lnTo>
                  <a:pt x="17" y="3"/>
                </a:lnTo>
                <a:lnTo>
                  <a:pt x="17" y="3"/>
                </a:lnTo>
                <a:lnTo>
                  <a:pt x="18" y="4"/>
                </a:lnTo>
                <a:lnTo>
                  <a:pt x="18" y="4"/>
                </a:lnTo>
                <a:lnTo>
                  <a:pt x="18" y="6"/>
                </a:lnTo>
                <a:lnTo>
                  <a:pt x="18" y="6"/>
                </a:lnTo>
                <a:lnTo>
                  <a:pt x="19" y="11"/>
                </a:lnTo>
                <a:lnTo>
                  <a:pt x="19" y="11"/>
                </a:lnTo>
                <a:lnTo>
                  <a:pt x="18" y="15"/>
                </a:lnTo>
                <a:lnTo>
                  <a:pt x="18" y="15"/>
                </a:lnTo>
                <a:lnTo>
                  <a:pt x="18" y="18"/>
                </a:lnTo>
                <a:lnTo>
                  <a:pt x="18" y="18"/>
                </a:lnTo>
                <a:lnTo>
                  <a:pt x="17" y="19"/>
                </a:lnTo>
                <a:lnTo>
                  <a:pt x="17" y="19"/>
                </a:lnTo>
                <a:lnTo>
                  <a:pt x="15" y="22"/>
                </a:lnTo>
                <a:lnTo>
                  <a:pt x="15" y="22"/>
                </a:lnTo>
                <a:lnTo>
                  <a:pt x="17" y="23"/>
                </a:lnTo>
                <a:lnTo>
                  <a:pt x="17" y="23"/>
                </a:lnTo>
                <a:lnTo>
                  <a:pt x="18" y="24"/>
                </a:lnTo>
                <a:lnTo>
                  <a:pt x="18" y="24"/>
                </a:lnTo>
                <a:lnTo>
                  <a:pt x="19" y="27"/>
                </a:lnTo>
                <a:lnTo>
                  <a:pt x="19" y="27"/>
                </a:lnTo>
                <a:lnTo>
                  <a:pt x="19" y="30"/>
                </a:lnTo>
                <a:lnTo>
                  <a:pt x="19" y="30"/>
                </a:lnTo>
                <a:lnTo>
                  <a:pt x="18" y="34"/>
                </a:lnTo>
                <a:lnTo>
                  <a:pt x="18" y="34"/>
                </a:lnTo>
                <a:lnTo>
                  <a:pt x="18" y="37"/>
                </a:lnTo>
                <a:lnTo>
                  <a:pt x="18" y="37"/>
                </a:lnTo>
                <a:lnTo>
                  <a:pt x="18" y="38"/>
                </a:lnTo>
                <a:lnTo>
                  <a:pt x="18" y="38"/>
                </a:lnTo>
                <a:lnTo>
                  <a:pt x="17" y="39"/>
                </a:lnTo>
                <a:lnTo>
                  <a:pt x="17" y="39"/>
                </a:lnTo>
                <a:lnTo>
                  <a:pt x="14" y="43"/>
                </a:lnTo>
                <a:lnTo>
                  <a:pt x="14" y="43"/>
                </a:lnTo>
                <a:lnTo>
                  <a:pt x="9" y="44"/>
                </a:lnTo>
                <a:lnTo>
                  <a:pt x="9" y="44"/>
                </a:lnTo>
                <a:lnTo>
                  <a:pt x="7" y="43"/>
                </a:lnTo>
                <a:lnTo>
                  <a:pt x="7" y="43"/>
                </a:lnTo>
                <a:lnTo>
                  <a:pt x="3" y="42"/>
                </a:lnTo>
                <a:lnTo>
                  <a:pt x="3" y="42"/>
                </a:lnTo>
                <a:lnTo>
                  <a:pt x="2" y="39"/>
                </a:lnTo>
                <a:lnTo>
                  <a:pt x="2" y="39"/>
                </a:lnTo>
                <a:lnTo>
                  <a:pt x="0" y="34"/>
                </a:lnTo>
                <a:lnTo>
                  <a:pt x="0" y="30"/>
                </a:lnTo>
                <a:lnTo>
                  <a:pt x="7" y="30"/>
                </a:lnTo>
                <a:lnTo>
                  <a:pt x="7" y="34"/>
                </a:lnTo>
                <a:lnTo>
                  <a:pt x="7" y="34"/>
                </a:lnTo>
                <a:lnTo>
                  <a:pt x="8" y="37"/>
                </a:lnTo>
                <a:lnTo>
                  <a:pt x="8" y="37"/>
                </a:lnTo>
                <a:lnTo>
                  <a:pt x="9" y="38"/>
                </a:lnTo>
                <a:lnTo>
                  <a:pt x="9" y="38"/>
                </a:lnTo>
                <a:lnTo>
                  <a:pt x="12" y="37"/>
                </a:lnTo>
                <a:lnTo>
                  <a:pt x="12" y="37"/>
                </a:lnTo>
                <a:lnTo>
                  <a:pt x="13" y="34"/>
                </a:lnTo>
                <a:lnTo>
                  <a:pt x="13" y="28"/>
                </a:lnTo>
                <a:lnTo>
                  <a:pt x="13" y="28"/>
                </a:lnTo>
                <a:lnTo>
                  <a:pt x="12" y="24"/>
                </a:lnTo>
                <a:lnTo>
                  <a:pt x="12" y="24"/>
                </a:lnTo>
                <a:lnTo>
                  <a:pt x="10" y="24"/>
                </a:lnTo>
                <a:lnTo>
                  <a:pt x="10" y="24"/>
                </a:lnTo>
                <a:lnTo>
                  <a:pt x="8" y="24"/>
                </a:lnTo>
                <a:lnTo>
                  <a:pt x="8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90" name="Freeform 211">
            <a:extLst>
              <a:ext uri="{FF2B5EF4-FFF2-40B4-BE49-F238E27FC236}">
                <a16:creationId xmlns:a16="http://schemas.microsoft.com/office/drawing/2014/main" id="{521AC9A6-F185-4C4C-97BC-1FFA25C195BB}"/>
              </a:ext>
            </a:extLst>
          </p:cNvPr>
          <p:cNvSpPr>
            <a:spLocks/>
          </p:cNvSpPr>
          <p:nvPr/>
        </p:nvSpPr>
        <p:spPr bwMode="auto">
          <a:xfrm>
            <a:off x="6308168" y="3018021"/>
            <a:ext cx="28575" cy="69850"/>
          </a:xfrm>
          <a:custGeom>
            <a:avLst/>
            <a:gdLst>
              <a:gd name="T0" fmla="*/ 7 w 18"/>
              <a:gd name="T1" fmla="*/ 18 h 44"/>
              <a:gd name="T2" fmla="*/ 11 w 18"/>
              <a:gd name="T3" fmla="*/ 18 h 44"/>
              <a:gd name="T4" fmla="*/ 12 w 18"/>
              <a:gd name="T5" fmla="*/ 15 h 44"/>
              <a:gd name="T6" fmla="*/ 12 w 18"/>
              <a:gd name="T7" fmla="*/ 10 h 44"/>
              <a:gd name="T8" fmla="*/ 11 w 18"/>
              <a:gd name="T9" fmla="*/ 7 h 44"/>
              <a:gd name="T10" fmla="*/ 8 w 18"/>
              <a:gd name="T11" fmla="*/ 6 h 44"/>
              <a:gd name="T12" fmla="*/ 7 w 18"/>
              <a:gd name="T13" fmla="*/ 7 h 44"/>
              <a:gd name="T14" fmla="*/ 6 w 18"/>
              <a:gd name="T15" fmla="*/ 13 h 44"/>
              <a:gd name="T16" fmla="*/ 0 w 18"/>
              <a:gd name="T17" fmla="*/ 10 h 44"/>
              <a:gd name="T18" fmla="*/ 1 w 18"/>
              <a:gd name="T19" fmla="*/ 6 h 44"/>
              <a:gd name="T20" fmla="*/ 2 w 18"/>
              <a:gd name="T21" fmla="*/ 3 h 44"/>
              <a:gd name="T22" fmla="*/ 6 w 18"/>
              <a:gd name="T23" fmla="*/ 1 h 44"/>
              <a:gd name="T24" fmla="*/ 8 w 18"/>
              <a:gd name="T25" fmla="*/ 0 h 44"/>
              <a:gd name="T26" fmla="*/ 13 w 18"/>
              <a:gd name="T27" fmla="*/ 1 h 44"/>
              <a:gd name="T28" fmla="*/ 16 w 18"/>
              <a:gd name="T29" fmla="*/ 3 h 44"/>
              <a:gd name="T30" fmla="*/ 17 w 18"/>
              <a:gd name="T31" fmla="*/ 5 h 44"/>
              <a:gd name="T32" fmla="*/ 17 w 18"/>
              <a:gd name="T33" fmla="*/ 6 h 44"/>
              <a:gd name="T34" fmla="*/ 18 w 18"/>
              <a:gd name="T35" fmla="*/ 12 h 44"/>
              <a:gd name="T36" fmla="*/ 18 w 18"/>
              <a:gd name="T37" fmla="*/ 16 h 44"/>
              <a:gd name="T38" fmla="*/ 17 w 18"/>
              <a:gd name="T39" fmla="*/ 18 h 44"/>
              <a:gd name="T40" fmla="*/ 16 w 18"/>
              <a:gd name="T41" fmla="*/ 20 h 44"/>
              <a:gd name="T42" fmla="*/ 15 w 18"/>
              <a:gd name="T43" fmla="*/ 21 h 44"/>
              <a:gd name="T44" fmla="*/ 16 w 18"/>
              <a:gd name="T45" fmla="*/ 23 h 44"/>
              <a:gd name="T46" fmla="*/ 17 w 18"/>
              <a:gd name="T47" fmla="*/ 25 h 44"/>
              <a:gd name="T48" fmla="*/ 18 w 18"/>
              <a:gd name="T49" fmla="*/ 27 h 44"/>
              <a:gd name="T50" fmla="*/ 18 w 18"/>
              <a:gd name="T51" fmla="*/ 31 h 44"/>
              <a:gd name="T52" fmla="*/ 18 w 18"/>
              <a:gd name="T53" fmla="*/ 35 h 44"/>
              <a:gd name="T54" fmla="*/ 17 w 18"/>
              <a:gd name="T55" fmla="*/ 37 h 44"/>
              <a:gd name="T56" fmla="*/ 17 w 18"/>
              <a:gd name="T57" fmla="*/ 39 h 44"/>
              <a:gd name="T58" fmla="*/ 16 w 18"/>
              <a:gd name="T59" fmla="*/ 40 h 44"/>
              <a:gd name="T60" fmla="*/ 13 w 18"/>
              <a:gd name="T61" fmla="*/ 42 h 44"/>
              <a:gd name="T62" fmla="*/ 8 w 18"/>
              <a:gd name="T63" fmla="*/ 44 h 44"/>
              <a:gd name="T64" fmla="*/ 6 w 18"/>
              <a:gd name="T65" fmla="*/ 44 h 44"/>
              <a:gd name="T66" fmla="*/ 3 w 18"/>
              <a:gd name="T67" fmla="*/ 42 h 44"/>
              <a:gd name="T68" fmla="*/ 1 w 18"/>
              <a:gd name="T69" fmla="*/ 39 h 44"/>
              <a:gd name="T70" fmla="*/ 0 w 18"/>
              <a:gd name="T71" fmla="*/ 35 h 44"/>
              <a:gd name="T72" fmla="*/ 6 w 18"/>
              <a:gd name="T73" fmla="*/ 31 h 44"/>
              <a:gd name="T74" fmla="*/ 6 w 18"/>
              <a:gd name="T75" fmla="*/ 35 h 44"/>
              <a:gd name="T76" fmla="*/ 7 w 18"/>
              <a:gd name="T77" fmla="*/ 37 h 44"/>
              <a:gd name="T78" fmla="*/ 8 w 18"/>
              <a:gd name="T79" fmla="*/ 37 h 44"/>
              <a:gd name="T80" fmla="*/ 11 w 18"/>
              <a:gd name="T81" fmla="*/ 37 h 44"/>
              <a:gd name="T82" fmla="*/ 12 w 18"/>
              <a:gd name="T83" fmla="*/ 28 h 44"/>
              <a:gd name="T84" fmla="*/ 11 w 18"/>
              <a:gd name="T85" fmla="*/ 25 h 44"/>
              <a:gd name="T86" fmla="*/ 10 w 18"/>
              <a:gd name="T87" fmla="*/ 25 h 44"/>
              <a:gd name="T88" fmla="*/ 7 w 18"/>
              <a:gd name="T89" fmla="*/ 23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8" h="44">
                <a:moveTo>
                  <a:pt x="7" y="18"/>
                </a:moveTo>
                <a:lnTo>
                  <a:pt x="7" y="18"/>
                </a:lnTo>
                <a:lnTo>
                  <a:pt x="11" y="18"/>
                </a:lnTo>
                <a:lnTo>
                  <a:pt x="11" y="18"/>
                </a:lnTo>
                <a:lnTo>
                  <a:pt x="12" y="17"/>
                </a:lnTo>
                <a:lnTo>
                  <a:pt x="12" y="15"/>
                </a:lnTo>
                <a:lnTo>
                  <a:pt x="12" y="10"/>
                </a:lnTo>
                <a:lnTo>
                  <a:pt x="12" y="10"/>
                </a:lnTo>
                <a:lnTo>
                  <a:pt x="11" y="7"/>
                </a:lnTo>
                <a:lnTo>
                  <a:pt x="11" y="7"/>
                </a:lnTo>
                <a:lnTo>
                  <a:pt x="8" y="6"/>
                </a:lnTo>
                <a:lnTo>
                  <a:pt x="8" y="6"/>
                </a:lnTo>
                <a:lnTo>
                  <a:pt x="7" y="7"/>
                </a:lnTo>
                <a:lnTo>
                  <a:pt x="7" y="7"/>
                </a:lnTo>
                <a:lnTo>
                  <a:pt x="6" y="10"/>
                </a:lnTo>
                <a:lnTo>
                  <a:pt x="6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1" y="6"/>
                </a:lnTo>
                <a:lnTo>
                  <a:pt x="1" y="6"/>
                </a:lnTo>
                <a:lnTo>
                  <a:pt x="2" y="3"/>
                </a:lnTo>
                <a:lnTo>
                  <a:pt x="2" y="3"/>
                </a:lnTo>
                <a:lnTo>
                  <a:pt x="6" y="1"/>
                </a:lnTo>
                <a:lnTo>
                  <a:pt x="6" y="1"/>
                </a:lnTo>
                <a:lnTo>
                  <a:pt x="8" y="0"/>
                </a:lnTo>
                <a:lnTo>
                  <a:pt x="8" y="0"/>
                </a:lnTo>
                <a:lnTo>
                  <a:pt x="13" y="1"/>
                </a:lnTo>
                <a:lnTo>
                  <a:pt x="13" y="1"/>
                </a:lnTo>
                <a:lnTo>
                  <a:pt x="16" y="3"/>
                </a:lnTo>
                <a:lnTo>
                  <a:pt x="16" y="3"/>
                </a:lnTo>
                <a:lnTo>
                  <a:pt x="17" y="5"/>
                </a:lnTo>
                <a:lnTo>
                  <a:pt x="17" y="5"/>
                </a:lnTo>
                <a:lnTo>
                  <a:pt x="17" y="6"/>
                </a:lnTo>
                <a:lnTo>
                  <a:pt x="17" y="6"/>
                </a:lnTo>
                <a:lnTo>
                  <a:pt x="18" y="12"/>
                </a:lnTo>
                <a:lnTo>
                  <a:pt x="18" y="12"/>
                </a:lnTo>
                <a:lnTo>
                  <a:pt x="18" y="16"/>
                </a:lnTo>
                <a:lnTo>
                  <a:pt x="18" y="16"/>
                </a:lnTo>
                <a:lnTo>
                  <a:pt x="17" y="18"/>
                </a:lnTo>
                <a:lnTo>
                  <a:pt x="17" y="18"/>
                </a:lnTo>
                <a:lnTo>
                  <a:pt x="16" y="20"/>
                </a:lnTo>
                <a:lnTo>
                  <a:pt x="16" y="20"/>
                </a:lnTo>
                <a:lnTo>
                  <a:pt x="15" y="21"/>
                </a:lnTo>
                <a:lnTo>
                  <a:pt x="15" y="21"/>
                </a:lnTo>
                <a:lnTo>
                  <a:pt x="16" y="23"/>
                </a:lnTo>
                <a:lnTo>
                  <a:pt x="16" y="23"/>
                </a:lnTo>
                <a:lnTo>
                  <a:pt x="17" y="25"/>
                </a:lnTo>
                <a:lnTo>
                  <a:pt x="17" y="25"/>
                </a:lnTo>
                <a:lnTo>
                  <a:pt x="18" y="27"/>
                </a:lnTo>
                <a:lnTo>
                  <a:pt x="18" y="27"/>
                </a:lnTo>
                <a:lnTo>
                  <a:pt x="18" y="31"/>
                </a:lnTo>
                <a:lnTo>
                  <a:pt x="18" y="31"/>
                </a:lnTo>
                <a:lnTo>
                  <a:pt x="18" y="35"/>
                </a:lnTo>
                <a:lnTo>
                  <a:pt x="18" y="35"/>
                </a:lnTo>
                <a:lnTo>
                  <a:pt x="17" y="37"/>
                </a:lnTo>
                <a:lnTo>
                  <a:pt x="17" y="37"/>
                </a:lnTo>
                <a:lnTo>
                  <a:pt x="17" y="39"/>
                </a:lnTo>
                <a:lnTo>
                  <a:pt x="17" y="39"/>
                </a:lnTo>
                <a:lnTo>
                  <a:pt x="16" y="40"/>
                </a:lnTo>
                <a:lnTo>
                  <a:pt x="16" y="40"/>
                </a:lnTo>
                <a:lnTo>
                  <a:pt x="13" y="42"/>
                </a:lnTo>
                <a:lnTo>
                  <a:pt x="13" y="42"/>
                </a:lnTo>
                <a:lnTo>
                  <a:pt x="8" y="44"/>
                </a:lnTo>
                <a:lnTo>
                  <a:pt x="8" y="44"/>
                </a:lnTo>
                <a:lnTo>
                  <a:pt x="6" y="44"/>
                </a:lnTo>
                <a:lnTo>
                  <a:pt x="6" y="44"/>
                </a:lnTo>
                <a:lnTo>
                  <a:pt x="3" y="42"/>
                </a:lnTo>
                <a:lnTo>
                  <a:pt x="3" y="42"/>
                </a:lnTo>
                <a:lnTo>
                  <a:pt x="1" y="39"/>
                </a:lnTo>
                <a:lnTo>
                  <a:pt x="1" y="39"/>
                </a:lnTo>
                <a:lnTo>
                  <a:pt x="0" y="35"/>
                </a:lnTo>
                <a:lnTo>
                  <a:pt x="0" y="31"/>
                </a:lnTo>
                <a:lnTo>
                  <a:pt x="6" y="31"/>
                </a:lnTo>
                <a:lnTo>
                  <a:pt x="6" y="35"/>
                </a:lnTo>
                <a:lnTo>
                  <a:pt x="6" y="35"/>
                </a:lnTo>
                <a:lnTo>
                  <a:pt x="7" y="37"/>
                </a:lnTo>
                <a:lnTo>
                  <a:pt x="7" y="37"/>
                </a:lnTo>
                <a:lnTo>
                  <a:pt x="8" y="37"/>
                </a:lnTo>
                <a:lnTo>
                  <a:pt x="8" y="37"/>
                </a:lnTo>
                <a:lnTo>
                  <a:pt x="11" y="37"/>
                </a:lnTo>
                <a:lnTo>
                  <a:pt x="11" y="37"/>
                </a:lnTo>
                <a:lnTo>
                  <a:pt x="12" y="35"/>
                </a:lnTo>
                <a:lnTo>
                  <a:pt x="12" y="28"/>
                </a:lnTo>
                <a:lnTo>
                  <a:pt x="12" y="28"/>
                </a:lnTo>
                <a:lnTo>
                  <a:pt x="11" y="25"/>
                </a:lnTo>
                <a:lnTo>
                  <a:pt x="11" y="25"/>
                </a:lnTo>
                <a:lnTo>
                  <a:pt x="10" y="25"/>
                </a:lnTo>
                <a:lnTo>
                  <a:pt x="10" y="25"/>
                </a:lnTo>
                <a:lnTo>
                  <a:pt x="7" y="23"/>
                </a:lnTo>
                <a:lnTo>
                  <a:pt x="7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91" name="Freeform 212">
            <a:extLst>
              <a:ext uri="{FF2B5EF4-FFF2-40B4-BE49-F238E27FC236}">
                <a16:creationId xmlns:a16="http://schemas.microsoft.com/office/drawing/2014/main" id="{757D1659-7355-4669-A1D2-573EECB5D74F}"/>
              </a:ext>
            </a:extLst>
          </p:cNvPr>
          <p:cNvSpPr>
            <a:spLocks/>
          </p:cNvSpPr>
          <p:nvPr/>
        </p:nvSpPr>
        <p:spPr bwMode="auto">
          <a:xfrm>
            <a:off x="6346268" y="3019608"/>
            <a:ext cx="19050" cy="68263"/>
          </a:xfrm>
          <a:custGeom>
            <a:avLst/>
            <a:gdLst>
              <a:gd name="T0" fmla="*/ 6 w 12"/>
              <a:gd name="T1" fmla="*/ 43 h 43"/>
              <a:gd name="T2" fmla="*/ 6 w 12"/>
              <a:gd name="T3" fmla="*/ 6 h 43"/>
              <a:gd name="T4" fmla="*/ 0 w 12"/>
              <a:gd name="T5" fmla="*/ 11 h 43"/>
              <a:gd name="T6" fmla="*/ 0 w 12"/>
              <a:gd name="T7" fmla="*/ 4 h 43"/>
              <a:gd name="T8" fmla="*/ 6 w 12"/>
              <a:gd name="T9" fmla="*/ 0 h 43"/>
              <a:gd name="T10" fmla="*/ 12 w 12"/>
              <a:gd name="T11" fmla="*/ 0 h 43"/>
              <a:gd name="T12" fmla="*/ 12 w 12"/>
              <a:gd name="T13" fmla="*/ 43 h 43"/>
              <a:gd name="T14" fmla="*/ 6 w 12"/>
              <a:gd name="T15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43">
                <a:moveTo>
                  <a:pt x="6" y="43"/>
                </a:moveTo>
                <a:lnTo>
                  <a:pt x="6" y="6"/>
                </a:lnTo>
                <a:lnTo>
                  <a:pt x="0" y="11"/>
                </a:lnTo>
                <a:lnTo>
                  <a:pt x="0" y="4"/>
                </a:lnTo>
                <a:lnTo>
                  <a:pt x="6" y="0"/>
                </a:lnTo>
                <a:lnTo>
                  <a:pt x="12" y="0"/>
                </a:lnTo>
                <a:lnTo>
                  <a:pt x="12" y="43"/>
                </a:lnTo>
                <a:lnTo>
                  <a:pt x="6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92" name="Freeform 213">
            <a:extLst>
              <a:ext uri="{FF2B5EF4-FFF2-40B4-BE49-F238E27FC236}">
                <a16:creationId xmlns:a16="http://schemas.microsoft.com/office/drawing/2014/main" id="{788F0402-FC59-4CA3-A715-39A96EADA4A6}"/>
              </a:ext>
            </a:extLst>
          </p:cNvPr>
          <p:cNvSpPr>
            <a:spLocks/>
          </p:cNvSpPr>
          <p:nvPr/>
        </p:nvSpPr>
        <p:spPr bwMode="auto">
          <a:xfrm>
            <a:off x="6304993" y="3529196"/>
            <a:ext cx="34925" cy="69850"/>
          </a:xfrm>
          <a:custGeom>
            <a:avLst/>
            <a:gdLst>
              <a:gd name="T0" fmla="*/ 13 w 22"/>
              <a:gd name="T1" fmla="*/ 44 h 44"/>
              <a:gd name="T2" fmla="*/ 13 w 22"/>
              <a:gd name="T3" fmla="*/ 38 h 44"/>
              <a:gd name="T4" fmla="*/ 0 w 22"/>
              <a:gd name="T5" fmla="*/ 38 h 44"/>
              <a:gd name="T6" fmla="*/ 0 w 22"/>
              <a:gd name="T7" fmla="*/ 32 h 44"/>
              <a:gd name="T8" fmla="*/ 9 w 22"/>
              <a:gd name="T9" fmla="*/ 0 h 44"/>
              <a:gd name="T10" fmla="*/ 15 w 22"/>
              <a:gd name="T11" fmla="*/ 0 h 44"/>
              <a:gd name="T12" fmla="*/ 7 w 22"/>
              <a:gd name="T13" fmla="*/ 32 h 44"/>
              <a:gd name="T14" fmla="*/ 13 w 22"/>
              <a:gd name="T15" fmla="*/ 32 h 44"/>
              <a:gd name="T16" fmla="*/ 13 w 22"/>
              <a:gd name="T17" fmla="*/ 19 h 44"/>
              <a:gd name="T18" fmla="*/ 19 w 22"/>
              <a:gd name="T19" fmla="*/ 19 h 44"/>
              <a:gd name="T20" fmla="*/ 19 w 22"/>
              <a:gd name="T21" fmla="*/ 32 h 44"/>
              <a:gd name="T22" fmla="*/ 22 w 22"/>
              <a:gd name="T23" fmla="*/ 32 h 44"/>
              <a:gd name="T24" fmla="*/ 22 w 22"/>
              <a:gd name="T25" fmla="*/ 38 h 44"/>
              <a:gd name="T26" fmla="*/ 19 w 22"/>
              <a:gd name="T27" fmla="*/ 38 h 44"/>
              <a:gd name="T28" fmla="*/ 19 w 22"/>
              <a:gd name="T29" fmla="*/ 44 h 44"/>
              <a:gd name="T30" fmla="*/ 13 w 22"/>
              <a:gd name="T31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2" h="44">
                <a:moveTo>
                  <a:pt x="13" y="44"/>
                </a:moveTo>
                <a:lnTo>
                  <a:pt x="13" y="38"/>
                </a:lnTo>
                <a:lnTo>
                  <a:pt x="0" y="38"/>
                </a:lnTo>
                <a:lnTo>
                  <a:pt x="0" y="32"/>
                </a:lnTo>
                <a:lnTo>
                  <a:pt x="9" y="0"/>
                </a:lnTo>
                <a:lnTo>
                  <a:pt x="15" y="0"/>
                </a:lnTo>
                <a:lnTo>
                  <a:pt x="7" y="32"/>
                </a:lnTo>
                <a:lnTo>
                  <a:pt x="13" y="32"/>
                </a:lnTo>
                <a:lnTo>
                  <a:pt x="13" y="19"/>
                </a:lnTo>
                <a:lnTo>
                  <a:pt x="19" y="19"/>
                </a:lnTo>
                <a:lnTo>
                  <a:pt x="19" y="32"/>
                </a:lnTo>
                <a:lnTo>
                  <a:pt x="22" y="32"/>
                </a:lnTo>
                <a:lnTo>
                  <a:pt x="22" y="38"/>
                </a:lnTo>
                <a:lnTo>
                  <a:pt x="19" y="38"/>
                </a:lnTo>
                <a:lnTo>
                  <a:pt x="19" y="44"/>
                </a:lnTo>
                <a:lnTo>
                  <a:pt x="13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93" name="Freeform 214">
            <a:extLst>
              <a:ext uri="{FF2B5EF4-FFF2-40B4-BE49-F238E27FC236}">
                <a16:creationId xmlns:a16="http://schemas.microsoft.com/office/drawing/2014/main" id="{4AFF35D0-7DCC-4DCC-B580-740B84F1C2A5}"/>
              </a:ext>
            </a:extLst>
          </p:cNvPr>
          <p:cNvSpPr>
            <a:spLocks noEditPoints="1"/>
          </p:cNvSpPr>
          <p:nvPr/>
        </p:nvSpPr>
        <p:spPr bwMode="auto">
          <a:xfrm>
            <a:off x="6343093" y="3529196"/>
            <a:ext cx="30163" cy="69850"/>
          </a:xfrm>
          <a:custGeom>
            <a:avLst/>
            <a:gdLst>
              <a:gd name="T0" fmla="*/ 9 w 19"/>
              <a:gd name="T1" fmla="*/ 25 h 44"/>
              <a:gd name="T2" fmla="*/ 9 w 19"/>
              <a:gd name="T3" fmla="*/ 25 h 44"/>
              <a:gd name="T4" fmla="*/ 8 w 19"/>
              <a:gd name="T5" fmla="*/ 25 h 44"/>
              <a:gd name="T6" fmla="*/ 7 w 19"/>
              <a:gd name="T7" fmla="*/ 27 h 44"/>
              <a:gd name="T8" fmla="*/ 4 w 19"/>
              <a:gd name="T9" fmla="*/ 25 h 44"/>
              <a:gd name="T10" fmla="*/ 2 w 19"/>
              <a:gd name="T11" fmla="*/ 23 h 44"/>
              <a:gd name="T12" fmla="*/ 0 w 19"/>
              <a:gd name="T13" fmla="*/ 22 h 44"/>
              <a:gd name="T14" fmla="*/ 0 w 19"/>
              <a:gd name="T15" fmla="*/ 20 h 44"/>
              <a:gd name="T16" fmla="*/ 0 w 19"/>
              <a:gd name="T17" fmla="*/ 18 h 44"/>
              <a:gd name="T18" fmla="*/ 0 w 19"/>
              <a:gd name="T19" fmla="*/ 13 h 44"/>
              <a:gd name="T20" fmla="*/ 0 w 19"/>
              <a:gd name="T21" fmla="*/ 10 h 44"/>
              <a:gd name="T22" fmla="*/ 0 w 19"/>
              <a:gd name="T23" fmla="*/ 8 h 44"/>
              <a:gd name="T24" fmla="*/ 2 w 19"/>
              <a:gd name="T25" fmla="*/ 7 h 44"/>
              <a:gd name="T26" fmla="*/ 2 w 19"/>
              <a:gd name="T27" fmla="*/ 4 h 44"/>
              <a:gd name="T28" fmla="*/ 5 w 19"/>
              <a:gd name="T29" fmla="*/ 2 h 44"/>
              <a:gd name="T30" fmla="*/ 9 w 19"/>
              <a:gd name="T31" fmla="*/ 0 h 44"/>
              <a:gd name="T32" fmla="*/ 14 w 19"/>
              <a:gd name="T33" fmla="*/ 2 h 44"/>
              <a:gd name="T34" fmla="*/ 17 w 19"/>
              <a:gd name="T35" fmla="*/ 4 h 44"/>
              <a:gd name="T36" fmla="*/ 18 w 19"/>
              <a:gd name="T37" fmla="*/ 7 h 44"/>
              <a:gd name="T38" fmla="*/ 18 w 19"/>
              <a:gd name="T39" fmla="*/ 8 h 44"/>
              <a:gd name="T40" fmla="*/ 19 w 19"/>
              <a:gd name="T41" fmla="*/ 10 h 44"/>
              <a:gd name="T42" fmla="*/ 19 w 19"/>
              <a:gd name="T43" fmla="*/ 13 h 44"/>
              <a:gd name="T44" fmla="*/ 19 w 19"/>
              <a:gd name="T45" fmla="*/ 17 h 44"/>
              <a:gd name="T46" fmla="*/ 18 w 19"/>
              <a:gd name="T47" fmla="*/ 19 h 44"/>
              <a:gd name="T48" fmla="*/ 18 w 19"/>
              <a:gd name="T49" fmla="*/ 20 h 44"/>
              <a:gd name="T50" fmla="*/ 9 w 19"/>
              <a:gd name="T51" fmla="*/ 44 h 44"/>
              <a:gd name="T52" fmla="*/ 7 w 19"/>
              <a:gd name="T53" fmla="*/ 18 h 44"/>
              <a:gd name="T54" fmla="*/ 8 w 19"/>
              <a:gd name="T55" fmla="*/ 20 h 44"/>
              <a:gd name="T56" fmla="*/ 9 w 19"/>
              <a:gd name="T57" fmla="*/ 20 h 44"/>
              <a:gd name="T58" fmla="*/ 12 w 19"/>
              <a:gd name="T59" fmla="*/ 20 h 44"/>
              <a:gd name="T60" fmla="*/ 13 w 19"/>
              <a:gd name="T61" fmla="*/ 18 h 44"/>
              <a:gd name="T62" fmla="*/ 13 w 19"/>
              <a:gd name="T63" fmla="*/ 9 h 44"/>
              <a:gd name="T64" fmla="*/ 12 w 19"/>
              <a:gd name="T65" fmla="*/ 8 h 44"/>
              <a:gd name="T66" fmla="*/ 9 w 19"/>
              <a:gd name="T67" fmla="*/ 7 h 44"/>
              <a:gd name="T68" fmla="*/ 8 w 19"/>
              <a:gd name="T69" fmla="*/ 8 h 44"/>
              <a:gd name="T70" fmla="*/ 7 w 19"/>
              <a:gd name="T71" fmla="*/ 1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" h="44">
                <a:moveTo>
                  <a:pt x="3" y="44"/>
                </a:moveTo>
                <a:lnTo>
                  <a:pt x="9" y="25"/>
                </a:lnTo>
                <a:lnTo>
                  <a:pt x="9" y="25"/>
                </a:lnTo>
                <a:lnTo>
                  <a:pt x="9" y="25"/>
                </a:lnTo>
                <a:lnTo>
                  <a:pt x="8" y="25"/>
                </a:lnTo>
                <a:lnTo>
                  <a:pt x="8" y="25"/>
                </a:lnTo>
                <a:lnTo>
                  <a:pt x="7" y="27"/>
                </a:lnTo>
                <a:lnTo>
                  <a:pt x="7" y="27"/>
                </a:lnTo>
                <a:lnTo>
                  <a:pt x="4" y="25"/>
                </a:lnTo>
                <a:lnTo>
                  <a:pt x="4" y="25"/>
                </a:lnTo>
                <a:lnTo>
                  <a:pt x="2" y="23"/>
                </a:lnTo>
                <a:lnTo>
                  <a:pt x="2" y="23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2" y="7"/>
                </a:lnTo>
                <a:lnTo>
                  <a:pt x="2" y="7"/>
                </a:lnTo>
                <a:lnTo>
                  <a:pt x="2" y="4"/>
                </a:lnTo>
                <a:lnTo>
                  <a:pt x="2" y="4"/>
                </a:lnTo>
                <a:lnTo>
                  <a:pt x="5" y="2"/>
                </a:lnTo>
                <a:lnTo>
                  <a:pt x="5" y="2"/>
                </a:lnTo>
                <a:lnTo>
                  <a:pt x="9" y="0"/>
                </a:lnTo>
                <a:lnTo>
                  <a:pt x="9" y="0"/>
                </a:lnTo>
                <a:lnTo>
                  <a:pt x="14" y="2"/>
                </a:lnTo>
                <a:lnTo>
                  <a:pt x="14" y="2"/>
                </a:lnTo>
                <a:lnTo>
                  <a:pt x="17" y="4"/>
                </a:lnTo>
                <a:lnTo>
                  <a:pt x="17" y="4"/>
                </a:lnTo>
                <a:lnTo>
                  <a:pt x="18" y="7"/>
                </a:lnTo>
                <a:lnTo>
                  <a:pt x="18" y="7"/>
                </a:lnTo>
                <a:lnTo>
                  <a:pt x="18" y="8"/>
                </a:lnTo>
                <a:lnTo>
                  <a:pt x="18" y="8"/>
                </a:lnTo>
                <a:lnTo>
                  <a:pt x="19" y="10"/>
                </a:lnTo>
                <a:lnTo>
                  <a:pt x="19" y="10"/>
                </a:lnTo>
                <a:lnTo>
                  <a:pt x="19" y="13"/>
                </a:lnTo>
                <a:lnTo>
                  <a:pt x="19" y="13"/>
                </a:lnTo>
                <a:lnTo>
                  <a:pt x="19" y="17"/>
                </a:lnTo>
                <a:lnTo>
                  <a:pt x="19" y="17"/>
                </a:lnTo>
                <a:lnTo>
                  <a:pt x="18" y="19"/>
                </a:lnTo>
                <a:lnTo>
                  <a:pt x="18" y="19"/>
                </a:lnTo>
                <a:lnTo>
                  <a:pt x="18" y="20"/>
                </a:lnTo>
                <a:lnTo>
                  <a:pt x="18" y="20"/>
                </a:lnTo>
                <a:lnTo>
                  <a:pt x="18" y="22"/>
                </a:lnTo>
                <a:lnTo>
                  <a:pt x="9" y="44"/>
                </a:lnTo>
                <a:lnTo>
                  <a:pt x="3" y="44"/>
                </a:lnTo>
                <a:close/>
                <a:moveTo>
                  <a:pt x="7" y="18"/>
                </a:moveTo>
                <a:lnTo>
                  <a:pt x="7" y="18"/>
                </a:lnTo>
                <a:lnTo>
                  <a:pt x="8" y="20"/>
                </a:lnTo>
                <a:lnTo>
                  <a:pt x="8" y="20"/>
                </a:lnTo>
                <a:lnTo>
                  <a:pt x="9" y="20"/>
                </a:lnTo>
                <a:lnTo>
                  <a:pt x="9" y="20"/>
                </a:lnTo>
                <a:lnTo>
                  <a:pt x="12" y="20"/>
                </a:lnTo>
                <a:lnTo>
                  <a:pt x="12" y="20"/>
                </a:lnTo>
                <a:lnTo>
                  <a:pt x="13" y="18"/>
                </a:lnTo>
                <a:lnTo>
                  <a:pt x="13" y="9"/>
                </a:lnTo>
                <a:lnTo>
                  <a:pt x="13" y="9"/>
                </a:lnTo>
                <a:lnTo>
                  <a:pt x="12" y="8"/>
                </a:lnTo>
                <a:lnTo>
                  <a:pt x="12" y="8"/>
                </a:lnTo>
                <a:lnTo>
                  <a:pt x="9" y="7"/>
                </a:lnTo>
                <a:lnTo>
                  <a:pt x="9" y="7"/>
                </a:lnTo>
                <a:lnTo>
                  <a:pt x="8" y="8"/>
                </a:lnTo>
                <a:lnTo>
                  <a:pt x="8" y="8"/>
                </a:lnTo>
                <a:lnTo>
                  <a:pt x="7" y="9"/>
                </a:lnTo>
                <a:lnTo>
                  <a:pt x="7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94" name="Freeform 215">
            <a:extLst>
              <a:ext uri="{FF2B5EF4-FFF2-40B4-BE49-F238E27FC236}">
                <a16:creationId xmlns:a16="http://schemas.microsoft.com/office/drawing/2014/main" id="{64A979C3-B64F-4970-89A5-3EC48719E69F}"/>
              </a:ext>
            </a:extLst>
          </p:cNvPr>
          <p:cNvSpPr>
            <a:spLocks noEditPoints="1"/>
          </p:cNvSpPr>
          <p:nvPr/>
        </p:nvSpPr>
        <p:spPr bwMode="auto">
          <a:xfrm>
            <a:off x="6308168" y="4041958"/>
            <a:ext cx="28575" cy="69850"/>
          </a:xfrm>
          <a:custGeom>
            <a:avLst/>
            <a:gdLst>
              <a:gd name="T0" fmla="*/ 0 w 18"/>
              <a:gd name="T1" fmla="*/ 11 h 44"/>
              <a:gd name="T2" fmla="*/ 0 w 18"/>
              <a:gd name="T3" fmla="*/ 9 h 44"/>
              <a:gd name="T4" fmla="*/ 1 w 18"/>
              <a:gd name="T5" fmla="*/ 6 h 44"/>
              <a:gd name="T6" fmla="*/ 1 w 18"/>
              <a:gd name="T7" fmla="*/ 5 h 44"/>
              <a:gd name="T8" fmla="*/ 2 w 18"/>
              <a:gd name="T9" fmla="*/ 2 h 44"/>
              <a:gd name="T10" fmla="*/ 5 w 18"/>
              <a:gd name="T11" fmla="*/ 0 h 44"/>
              <a:gd name="T12" fmla="*/ 8 w 18"/>
              <a:gd name="T13" fmla="*/ 0 h 44"/>
              <a:gd name="T14" fmla="*/ 13 w 18"/>
              <a:gd name="T15" fmla="*/ 0 h 44"/>
              <a:gd name="T16" fmla="*/ 16 w 18"/>
              <a:gd name="T17" fmla="*/ 2 h 44"/>
              <a:gd name="T18" fmla="*/ 17 w 18"/>
              <a:gd name="T19" fmla="*/ 5 h 44"/>
              <a:gd name="T20" fmla="*/ 17 w 18"/>
              <a:gd name="T21" fmla="*/ 6 h 44"/>
              <a:gd name="T22" fmla="*/ 18 w 18"/>
              <a:gd name="T23" fmla="*/ 9 h 44"/>
              <a:gd name="T24" fmla="*/ 18 w 18"/>
              <a:gd name="T25" fmla="*/ 11 h 44"/>
              <a:gd name="T26" fmla="*/ 18 w 18"/>
              <a:gd name="T27" fmla="*/ 15 h 44"/>
              <a:gd name="T28" fmla="*/ 17 w 18"/>
              <a:gd name="T29" fmla="*/ 16 h 44"/>
              <a:gd name="T30" fmla="*/ 17 w 18"/>
              <a:gd name="T31" fmla="*/ 19 h 44"/>
              <a:gd name="T32" fmla="*/ 15 w 18"/>
              <a:gd name="T33" fmla="*/ 20 h 44"/>
              <a:gd name="T34" fmla="*/ 17 w 18"/>
              <a:gd name="T35" fmla="*/ 23 h 44"/>
              <a:gd name="T36" fmla="*/ 17 w 18"/>
              <a:gd name="T37" fmla="*/ 24 h 44"/>
              <a:gd name="T38" fmla="*/ 18 w 18"/>
              <a:gd name="T39" fmla="*/ 26 h 44"/>
              <a:gd name="T40" fmla="*/ 18 w 18"/>
              <a:gd name="T41" fmla="*/ 31 h 44"/>
              <a:gd name="T42" fmla="*/ 18 w 18"/>
              <a:gd name="T43" fmla="*/ 34 h 44"/>
              <a:gd name="T44" fmla="*/ 17 w 18"/>
              <a:gd name="T45" fmla="*/ 36 h 44"/>
              <a:gd name="T46" fmla="*/ 17 w 18"/>
              <a:gd name="T47" fmla="*/ 38 h 44"/>
              <a:gd name="T48" fmla="*/ 16 w 18"/>
              <a:gd name="T49" fmla="*/ 40 h 44"/>
              <a:gd name="T50" fmla="*/ 13 w 18"/>
              <a:gd name="T51" fmla="*/ 43 h 44"/>
              <a:gd name="T52" fmla="*/ 8 w 18"/>
              <a:gd name="T53" fmla="*/ 44 h 44"/>
              <a:gd name="T54" fmla="*/ 5 w 18"/>
              <a:gd name="T55" fmla="*/ 43 h 44"/>
              <a:gd name="T56" fmla="*/ 1 w 18"/>
              <a:gd name="T57" fmla="*/ 40 h 44"/>
              <a:gd name="T58" fmla="*/ 1 w 18"/>
              <a:gd name="T59" fmla="*/ 38 h 44"/>
              <a:gd name="T60" fmla="*/ 0 w 18"/>
              <a:gd name="T61" fmla="*/ 36 h 44"/>
              <a:gd name="T62" fmla="*/ 0 w 18"/>
              <a:gd name="T63" fmla="*/ 34 h 44"/>
              <a:gd name="T64" fmla="*/ 0 w 18"/>
              <a:gd name="T65" fmla="*/ 31 h 44"/>
              <a:gd name="T66" fmla="*/ 0 w 18"/>
              <a:gd name="T67" fmla="*/ 26 h 44"/>
              <a:gd name="T68" fmla="*/ 0 w 18"/>
              <a:gd name="T69" fmla="*/ 24 h 44"/>
              <a:gd name="T70" fmla="*/ 1 w 18"/>
              <a:gd name="T71" fmla="*/ 23 h 44"/>
              <a:gd name="T72" fmla="*/ 3 w 18"/>
              <a:gd name="T73" fmla="*/ 20 h 44"/>
              <a:gd name="T74" fmla="*/ 1 w 18"/>
              <a:gd name="T75" fmla="*/ 19 h 44"/>
              <a:gd name="T76" fmla="*/ 0 w 18"/>
              <a:gd name="T77" fmla="*/ 16 h 44"/>
              <a:gd name="T78" fmla="*/ 0 w 18"/>
              <a:gd name="T79" fmla="*/ 15 h 44"/>
              <a:gd name="T80" fmla="*/ 0 w 18"/>
              <a:gd name="T81" fmla="*/ 11 h 44"/>
              <a:gd name="T82" fmla="*/ 12 w 18"/>
              <a:gd name="T83" fmla="*/ 9 h 44"/>
              <a:gd name="T84" fmla="*/ 11 w 18"/>
              <a:gd name="T85" fmla="*/ 6 h 44"/>
              <a:gd name="T86" fmla="*/ 8 w 18"/>
              <a:gd name="T87" fmla="*/ 6 h 44"/>
              <a:gd name="T88" fmla="*/ 7 w 18"/>
              <a:gd name="T89" fmla="*/ 6 h 44"/>
              <a:gd name="T90" fmla="*/ 6 w 18"/>
              <a:gd name="T91" fmla="*/ 15 h 44"/>
              <a:gd name="T92" fmla="*/ 7 w 18"/>
              <a:gd name="T93" fmla="*/ 18 h 44"/>
              <a:gd name="T94" fmla="*/ 8 w 18"/>
              <a:gd name="T95" fmla="*/ 18 h 44"/>
              <a:gd name="T96" fmla="*/ 11 w 18"/>
              <a:gd name="T97" fmla="*/ 18 h 44"/>
              <a:gd name="T98" fmla="*/ 12 w 18"/>
              <a:gd name="T99" fmla="*/ 15 h 44"/>
              <a:gd name="T100" fmla="*/ 12 w 18"/>
              <a:gd name="T101" fmla="*/ 26 h 44"/>
              <a:gd name="T102" fmla="*/ 11 w 18"/>
              <a:gd name="T103" fmla="*/ 24 h 44"/>
              <a:gd name="T104" fmla="*/ 8 w 18"/>
              <a:gd name="T105" fmla="*/ 23 h 44"/>
              <a:gd name="T106" fmla="*/ 7 w 18"/>
              <a:gd name="T107" fmla="*/ 24 h 44"/>
              <a:gd name="T108" fmla="*/ 6 w 18"/>
              <a:gd name="T109" fmla="*/ 26 h 44"/>
              <a:gd name="T110" fmla="*/ 6 w 18"/>
              <a:gd name="T111" fmla="*/ 34 h 44"/>
              <a:gd name="T112" fmla="*/ 7 w 18"/>
              <a:gd name="T113" fmla="*/ 36 h 44"/>
              <a:gd name="T114" fmla="*/ 8 w 18"/>
              <a:gd name="T115" fmla="*/ 38 h 44"/>
              <a:gd name="T116" fmla="*/ 11 w 18"/>
              <a:gd name="T117" fmla="*/ 36 h 44"/>
              <a:gd name="T118" fmla="*/ 12 w 18"/>
              <a:gd name="T119" fmla="*/ 2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" h="44">
                <a:moveTo>
                  <a:pt x="0" y="11"/>
                </a:move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lnTo>
                  <a:pt x="1" y="6"/>
                </a:lnTo>
                <a:lnTo>
                  <a:pt x="1" y="6"/>
                </a:lnTo>
                <a:lnTo>
                  <a:pt x="1" y="5"/>
                </a:lnTo>
                <a:lnTo>
                  <a:pt x="1" y="5"/>
                </a:lnTo>
                <a:lnTo>
                  <a:pt x="2" y="2"/>
                </a:lnTo>
                <a:lnTo>
                  <a:pt x="2" y="2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3" y="0"/>
                </a:lnTo>
                <a:lnTo>
                  <a:pt x="13" y="0"/>
                </a:lnTo>
                <a:lnTo>
                  <a:pt x="16" y="2"/>
                </a:lnTo>
                <a:lnTo>
                  <a:pt x="16" y="2"/>
                </a:lnTo>
                <a:lnTo>
                  <a:pt x="17" y="5"/>
                </a:lnTo>
                <a:lnTo>
                  <a:pt x="17" y="5"/>
                </a:lnTo>
                <a:lnTo>
                  <a:pt x="17" y="6"/>
                </a:lnTo>
                <a:lnTo>
                  <a:pt x="17" y="6"/>
                </a:lnTo>
                <a:lnTo>
                  <a:pt x="18" y="9"/>
                </a:lnTo>
                <a:lnTo>
                  <a:pt x="18" y="9"/>
                </a:lnTo>
                <a:lnTo>
                  <a:pt x="18" y="11"/>
                </a:lnTo>
                <a:lnTo>
                  <a:pt x="18" y="11"/>
                </a:lnTo>
                <a:lnTo>
                  <a:pt x="18" y="15"/>
                </a:lnTo>
                <a:lnTo>
                  <a:pt x="18" y="15"/>
                </a:lnTo>
                <a:lnTo>
                  <a:pt x="17" y="16"/>
                </a:lnTo>
                <a:lnTo>
                  <a:pt x="17" y="16"/>
                </a:lnTo>
                <a:lnTo>
                  <a:pt x="17" y="19"/>
                </a:lnTo>
                <a:lnTo>
                  <a:pt x="17" y="19"/>
                </a:lnTo>
                <a:lnTo>
                  <a:pt x="15" y="20"/>
                </a:lnTo>
                <a:lnTo>
                  <a:pt x="15" y="20"/>
                </a:lnTo>
                <a:lnTo>
                  <a:pt x="17" y="23"/>
                </a:lnTo>
                <a:lnTo>
                  <a:pt x="17" y="23"/>
                </a:lnTo>
                <a:lnTo>
                  <a:pt x="17" y="24"/>
                </a:lnTo>
                <a:lnTo>
                  <a:pt x="17" y="24"/>
                </a:lnTo>
                <a:lnTo>
                  <a:pt x="18" y="26"/>
                </a:lnTo>
                <a:lnTo>
                  <a:pt x="18" y="26"/>
                </a:lnTo>
                <a:lnTo>
                  <a:pt x="18" y="31"/>
                </a:lnTo>
                <a:lnTo>
                  <a:pt x="18" y="31"/>
                </a:lnTo>
                <a:lnTo>
                  <a:pt x="18" y="34"/>
                </a:lnTo>
                <a:lnTo>
                  <a:pt x="18" y="34"/>
                </a:lnTo>
                <a:lnTo>
                  <a:pt x="17" y="36"/>
                </a:lnTo>
                <a:lnTo>
                  <a:pt x="17" y="36"/>
                </a:lnTo>
                <a:lnTo>
                  <a:pt x="17" y="38"/>
                </a:lnTo>
                <a:lnTo>
                  <a:pt x="17" y="38"/>
                </a:lnTo>
                <a:lnTo>
                  <a:pt x="16" y="40"/>
                </a:lnTo>
                <a:lnTo>
                  <a:pt x="16" y="40"/>
                </a:lnTo>
                <a:lnTo>
                  <a:pt x="13" y="43"/>
                </a:lnTo>
                <a:lnTo>
                  <a:pt x="13" y="43"/>
                </a:lnTo>
                <a:lnTo>
                  <a:pt x="8" y="44"/>
                </a:lnTo>
                <a:lnTo>
                  <a:pt x="8" y="44"/>
                </a:lnTo>
                <a:lnTo>
                  <a:pt x="5" y="43"/>
                </a:lnTo>
                <a:lnTo>
                  <a:pt x="5" y="43"/>
                </a:lnTo>
                <a:lnTo>
                  <a:pt x="1" y="40"/>
                </a:lnTo>
                <a:lnTo>
                  <a:pt x="1" y="40"/>
                </a:lnTo>
                <a:lnTo>
                  <a:pt x="1" y="38"/>
                </a:lnTo>
                <a:lnTo>
                  <a:pt x="1" y="38"/>
                </a:lnTo>
                <a:lnTo>
                  <a:pt x="0" y="36"/>
                </a:lnTo>
                <a:lnTo>
                  <a:pt x="0" y="36"/>
                </a:lnTo>
                <a:lnTo>
                  <a:pt x="0" y="34"/>
                </a:lnTo>
                <a:lnTo>
                  <a:pt x="0" y="34"/>
                </a:lnTo>
                <a:lnTo>
                  <a:pt x="0" y="31"/>
                </a:lnTo>
                <a:lnTo>
                  <a:pt x="0" y="31"/>
                </a:lnTo>
                <a:lnTo>
                  <a:pt x="0" y="26"/>
                </a:lnTo>
                <a:lnTo>
                  <a:pt x="0" y="26"/>
                </a:lnTo>
                <a:lnTo>
                  <a:pt x="0" y="24"/>
                </a:lnTo>
                <a:lnTo>
                  <a:pt x="0" y="24"/>
                </a:lnTo>
                <a:lnTo>
                  <a:pt x="1" y="23"/>
                </a:lnTo>
                <a:lnTo>
                  <a:pt x="1" y="23"/>
                </a:lnTo>
                <a:lnTo>
                  <a:pt x="3" y="20"/>
                </a:lnTo>
                <a:lnTo>
                  <a:pt x="3" y="20"/>
                </a:lnTo>
                <a:lnTo>
                  <a:pt x="1" y="19"/>
                </a:lnTo>
                <a:lnTo>
                  <a:pt x="1" y="19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close/>
                <a:moveTo>
                  <a:pt x="12" y="9"/>
                </a:moveTo>
                <a:lnTo>
                  <a:pt x="12" y="9"/>
                </a:lnTo>
                <a:lnTo>
                  <a:pt x="11" y="6"/>
                </a:lnTo>
                <a:lnTo>
                  <a:pt x="11" y="6"/>
                </a:lnTo>
                <a:lnTo>
                  <a:pt x="8" y="6"/>
                </a:lnTo>
                <a:lnTo>
                  <a:pt x="8" y="6"/>
                </a:lnTo>
                <a:lnTo>
                  <a:pt x="7" y="6"/>
                </a:lnTo>
                <a:lnTo>
                  <a:pt x="7" y="6"/>
                </a:lnTo>
                <a:lnTo>
                  <a:pt x="6" y="9"/>
                </a:lnTo>
                <a:lnTo>
                  <a:pt x="6" y="15"/>
                </a:lnTo>
                <a:lnTo>
                  <a:pt x="6" y="15"/>
                </a:lnTo>
                <a:lnTo>
                  <a:pt x="7" y="18"/>
                </a:lnTo>
                <a:lnTo>
                  <a:pt x="7" y="18"/>
                </a:lnTo>
                <a:lnTo>
                  <a:pt x="8" y="18"/>
                </a:lnTo>
                <a:lnTo>
                  <a:pt x="8" y="18"/>
                </a:lnTo>
                <a:lnTo>
                  <a:pt x="11" y="18"/>
                </a:lnTo>
                <a:lnTo>
                  <a:pt x="11" y="18"/>
                </a:lnTo>
                <a:lnTo>
                  <a:pt x="12" y="15"/>
                </a:lnTo>
                <a:lnTo>
                  <a:pt x="12" y="9"/>
                </a:lnTo>
                <a:close/>
                <a:moveTo>
                  <a:pt x="12" y="26"/>
                </a:moveTo>
                <a:lnTo>
                  <a:pt x="12" y="26"/>
                </a:lnTo>
                <a:lnTo>
                  <a:pt x="11" y="24"/>
                </a:lnTo>
                <a:lnTo>
                  <a:pt x="11" y="24"/>
                </a:lnTo>
                <a:lnTo>
                  <a:pt x="8" y="23"/>
                </a:lnTo>
                <a:lnTo>
                  <a:pt x="8" y="23"/>
                </a:lnTo>
                <a:lnTo>
                  <a:pt x="7" y="24"/>
                </a:lnTo>
                <a:lnTo>
                  <a:pt x="7" y="24"/>
                </a:lnTo>
                <a:lnTo>
                  <a:pt x="6" y="26"/>
                </a:lnTo>
                <a:lnTo>
                  <a:pt x="6" y="34"/>
                </a:lnTo>
                <a:lnTo>
                  <a:pt x="6" y="34"/>
                </a:lnTo>
                <a:lnTo>
                  <a:pt x="7" y="36"/>
                </a:lnTo>
                <a:lnTo>
                  <a:pt x="7" y="36"/>
                </a:lnTo>
                <a:lnTo>
                  <a:pt x="8" y="38"/>
                </a:lnTo>
                <a:lnTo>
                  <a:pt x="8" y="38"/>
                </a:lnTo>
                <a:lnTo>
                  <a:pt x="11" y="36"/>
                </a:lnTo>
                <a:lnTo>
                  <a:pt x="11" y="36"/>
                </a:lnTo>
                <a:lnTo>
                  <a:pt x="12" y="34"/>
                </a:lnTo>
                <a:lnTo>
                  <a:pt x="12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95" name="Freeform 216">
            <a:extLst>
              <a:ext uri="{FF2B5EF4-FFF2-40B4-BE49-F238E27FC236}">
                <a16:creationId xmlns:a16="http://schemas.microsoft.com/office/drawing/2014/main" id="{8E537589-677E-4781-A814-FE79C4210FEA}"/>
              </a:ext>
            </a:extLst>
          </p:cNvPr>
          <p:cNvSpPr>
            <a:spLocks/>
          </p:cNvSpPr>
          <p:nvPr/>
        </p:nvSpPr>
        <p:spPr bwMode="auto">
          <a:xfrm>
            <a:off x="6346268" y="4041958"/>
            <a:ext cx="19050" cy="68263"/>
          </a:xfrm>
          <a:custGeom>
            <a:avLst/>
            <a:gdLst>
              <a:gd name="T0" fmla="*/ 6 w 12"/>
              <a:gd name="T1" fmla="*/ 43 h 43"/>
              <a:gd name="T2" fmla="*/ 6 w 12"/>
              <a:gd name="T3" fmla="*/ 6 h 43"/>
              <a:gd name="T4" fmla="*/ 0 w 12"/>
              <a:gd name="T5" fmla="*/ 11 h 43"/>
              <a:gd name="T6" fmla="*/ 0 w 12"/>
              <a:gd name="T7" fmla="*/ 5 h 43"/>
              <a:gd name="T8" fmla="*/ 6 w 12"/>
              <a:gd name="T9" fmla="*/ 0 h 43"/>
              <a:gd name="T10" fmla="*/ 12 w 12"/>
              <a:gd name="T11" fmla="*/ 0 h 43"/>
              <a:gd name="T12" fmla="*/ 12 w 12"/>
              <a:gd name="T13" fmla="*/ 43 h 43"/>
              <a:gd name="T14" fmla="*/ 6 w 12"/>
              <a:gd name="T15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43">
                <a:moveTo>
                  <a:pt x="6" y="43"/>
                </a:moveTo>
                <a:lnTo>
                  <a:pt x="6" y="6"/>
                </a:lnTo>
                <a:lnTo>
                  <a:pt x="0" y="11"/>
                </a:lnTo>
                <a:lnTo>
                  <a:pt x="0" y="5"/>
                </a:lnTo>
                <a:lnTo>
                  <a:pt x="6" y="0"/>
                </a:lnTo>
                <a:lnTo>
                  <a:pt x="12" y="0"/>
                </a:lnTo>
                <a:lnTo>
                  <a:pt x="12" y="43"/>
                </a:lnTo>
                <a:lnTo>
                  <a:pt x="6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96" name="Freeform 217">
            <a:extLst>
              <a:ext uri="{FF2B5EF4-FFF2-40B4-BE49-F238E27FC236}">
                <a16:creationId xmlns:a16="http://schemas.microsoft.com/office/drawing/2014/main" id="{D7B8E976-D049-478B-86EC-E4CEFC00BE9F}"/>
              </a:ext>
            </a:extLst>
          </p:cNvPr>
          <p:cNvSpPr>
            <a:spLocks/>
          </p:cNvSpPr>
          <p:nvPr/>
        </p:nvSpPr>
        <p:spPr bwMode="auto">
          <a:xfrm>
            <a:off x="6309755" y="4554721"/>
            <a:ext cx="19050" cy="66675"/>
          </a:xfrm>
          <a:custGeom>
            <a:avLst/>
            <a:gdLst>
              <a:gd name="T0" fmla="*/ 6 w 12"/>
              <a:gd name="T1" fmla="*/ 42 h 42"/>
              <a:gd name="T2" fmla="*/ 6 w 12"/>
              <a:gd name="T3" fmla="*/ 6 h 42"/>
              <a:gd name="T4" fmla="*/ 0 w 12"/>
              <a:gd name="T5" fmla="*/ 11 h 42"/>
              <a:gd name="T6" fmla="*/ 0 w 12"/>
              <a:gd name="T7" fmla="*/ 3 h 42"/>
              <a:gd name="T8" fmla="*/ 6 w 12"/>
              <a:gd name="T9" fmla="*/ 0 h 42"/>
              <a:gd name="T10" fmla="*/ 12 w 12"/>
              <a:gd name="T11" fmla="*/ 0 h 42"/>
              <a:gd name="T12" fmla="*/ 12 w 12"/>
              <a:gd name="T13" fmla="*/ 42 h 42"/>
              <a:gd name="T14" fmla="*/ 6 w 12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42">
                <a:moveTo>
                  <a:pt x="6" y="42"/>
                </a:moveTo>
                <a:lnTo>
                  <a:pt x="6" y="6"/>
                </a:lnTo>
                <a:lnTo>
                  <a:pt x="0" y="11"/>
                </a:lnTo>
                <a:lnTo>
                  <a:pt x="0" y="3"/>
                </a:lnTo>
                <a:lnTo>
                  <a:pt x="6" y="0"/>
                </a:lnTo>
                <a:lnTo>
                  <a:pt x="12" y="0"/>
                </a:lnTo>
                <a:lnTo>
                  <a:pt x="12" y="42"/>
                </a:lnTo>
                <a:lnTo>
                  <a:pt x="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97" name="Freeform 218">
            <a:extLst>
              <a:ext uri="{FF2B5EF4-FFF2-40B4-BE49-F238E27FC236}">
                <a16:creationId xmlns:a16="http://schemas.microsoft.com/office/drawing/2014/main" id="{611929E4-FD8E-4EA9-A72F-59173061363C}"/>
              </a:ext>
            </a:extLst>
          </p:cNvPr>
          <p:cNvSpPr>
            <a:spLocks/>
          </p:cNvSpPr>
          <p:nvPr/>
        </p:nvSpPr>
        <p:spPr bwMode="auto">
          <a:xfrm>
            <a:off x="6346268" y="4554721"/>
            <a:ext cx="19050" cy="66675"/>
          </a:xfrm>
          <a:custGeom>
            <a:avLst/>
            <a:gdLst>
              <a:gd name="T0" fmla="*/ 6 w 12"/>
              <a:gd name="T1" fmla="*/ 42 h 42"/>
              <a:gd name="T2" fmla="*/ 6 w 12"/>
              <a:gd name="T3" fmla="*/ 6 h 42"/>
              <a:gd name="T4" fmla="*/ 0 w 12"/>
              <a:gd name="T5" fmla="*/ 11 h 42"/>
              <a:gd name="T6" fmla="*/ 0 w 12"/>
              <a:gd name="T7" fmla="*/ 3 h 42"/>
              <a:gd name="T8" fmla="*/ 6 w 12"/>
              <a:gd name="T9" fmla="*/ 0 h 42"/>
              <a:gd name="T10" fmla="*/ 12 w 12"/>
              <a:gd name="T11" fmla="*/ 0 h 42"/>
              <a:gd name="T12" fmla="*/ 12 w 12"/>
              <a:gd name="T13" fmla="*/ 42 h 42"/>
              <a:gd name="T14" fmla="*/ 6 w 12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42">
                <a:moveTo>
                  <a:pt x="6" y="42"/>
                </a:moveTo>
                <a:lnTo>
                  <a:pt x="6" y="6"/>
                </a:lnTo>
                <a:lnTo>
                  <a:pt x="0" y="11"/>
                </a:lnTo>
                <a:lnTo>
                  <a:pt x="0" y="3"/>
                </a:lnTo>
                <a:lnTo>
                  <a:pt x="6" y="0"/>
                </a:lnTo>
                <a:lnTo>
                  <a:pt x="12" y="0"/>
                </a:lnTo>
                <a:lnTo>
                  <a:pt x="12" y="42"/>
                </a:lnTo>
                <a:lnTo>
                  <a:pt x="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98" name="Freeform 219">
            <a:extLst>
              <a:ext uri="{FF2B5EF4-FFF2-40B4-BE49-F238E27FC236}">
                <a16:creationId xmlns:a16="http://schemas.microsoft.com/office/drawing/2014/main" id="{6E7F141D-3123-432D-91CF-F48DC6FDE02A}"/>
              </a:ext>
            </a:extLst>
          </p:cNvPr>
          <p:cNvSpPr>
            <a:spLocks/>
          </p:cNvSpPr>
          <p:nvPr/>
        </p:nvSpPr>
        <p:spPr bwMode="auto">
          <a:xfrm>
            <a:off x="6379605" y="4551546"/>
            <a:ext cx="26988" cy="69850"/>
          </a:xfrm>
          <a:custGeom>
            <a:avLst/>
            <a:gdLst>
              <a:gd name="T0" fmla="*/ 7 w 17"/>
              <a:gd name="T1" fmla="*/ 19 h 44"/>
              <a:gd name="T2" fmla="*/ 11 w 17"/>
              <a:gd name="T3" fmla="*/ 19 h 44"/>
              <a:gd name="T4" fmla="*/ 12 w 17"/>
              <a:gd name="T5" fmla="*/ 15 h 44"/>
              <a:gd name="T6" fmla="*/ 12 w 17"/>
              <a:gd name="T7" fmla="*/ 10 h 44"/>
              <a:gd name="T8" fmla="*/ 11 w 17"/>
              <a:gd name="T9" fmla="*/ 8 h 44"/>
              <a:gd name="T10" fmla="*/ 9 w 17"/>
              <a:gd name="T11" fmla="*/ 7 h 44"/>
              <a:gd name="T12" fmla="*/ 6 w 17"/>
              <a:gd name="T13" fmla="*/ 8 h 44"/>
              <a:gd name="T14" fmla="*/ 6 w 17"/>
              <a:gd name="T15" fmla="*/ 14 h 44"/>
              <a:gd name="T16" fmla="*/ 0 w 17"/>
              <a:gd name="T17" fmla="*/ 10 h 44"/>
              <a:gd name="T18" fmla="*/ 0 w 17"/>
              <a:gd name="T19" fmla="*/ 7 h 44"/>
              <a:gd name="T20" fmla="*/ 2 w 17"/>
              <a:gd name="T21" fmla="*/ 4 h 44"/>
              <a:gd name="T22" fmla="*/ 5 w 17"/>
              <a:gd name="T23" fmla="*/ 2 h 44"/>
              <a:gd name="T24" fmla="*/ 9 w 17"/>
              <a:gd name="T25" fmla="*/ 0 h 44"/>
              <a:gd name="T26" fmla="*/ 14 w 17"/>
              <a:gd name="T27" fmla="*/ 2 h 44"/>
              <a:gd name="T28" fmla="*/ 16 w 17"/>
              <a:gd name="T29" fmla="*/ 4 h 44"/>
              <a:gd name="T30" fmla="*/ 16 w 17"/>
              <a:gd name="T31" fmla="*/ 5 h 44"/>
              <a:gd name="T32" fmla="*/ 17 w 17"/>
              <a:gd name="T33" fmla="*/ 7 h 44"/>
              <a:gd name="T34" fmla="*/ 17 w 17"/>
              <a:gd name="T35" fmla="*/ 13 h 44"/>
              <a:gd name="T36" fmla="*/ 17 w 17"/>
              <a:gd name="T37" fmla="*/ 17 h 44"/>
              <a:gd name="T38" fmla="*/ 17 w 17"/>
              <a:gd name="T39" fmla="*/ 19 h 44"/>
              <a:gd name="T40" fmla="*/ 16 w 17"/>
              <a:gd name="T41" fmla="*/ 20 h 44"/>
              <a:gd name="T42" fmla="*/ 14 w 17"/>
              <a:gd name="T43" fmla="*/ 22 h 44"/>
              <a:gd name="T44" fmla="*/ 16 w 17"/>
              <a:gd name="T45" fmla="*/ 24 h 44"/>
              <a:gd name="T46" fmla="*/ 17 w 17"/>
              <a:gd name="T47" fmla="*/ 25 h 44"/>
              <a:gd name="T48" fmla="*/ 17 w 17"/>
              <a:gd name="T49" fmla="*/ 28 h 44"/>
              <a:gd name="T50" fmla="*/ 17 w 17"/>
              <a:gd name="T51" fmla="*/ 32 h 44"/>
              <a:gd name="T52" fmla="*/ 17 w 17"/>
              <a:gd name="T53" fmla="*/ 35 h 44"/>
              <a:gd name="T54" fmla="*/ 17 w 17"/>
              <a:gd name="T55" fmla="*/ 38 h 44"/>
              <a:gd name="T56" fmla="*/ 17 w 17"/>
              <a:gd name="T57" fmla="*/ 39 h 44"/>
              <a:gd name="T58" fmla="*/ 16 w 17"/>
              <a:gd name="T59" fmla="*/ 41 h 44"/>
              <a:gd name="T60" fmla="*/ 14 w 17"/>
              <a:gd name="T61" fmla="*/ 43 h 44"/>
              <a:gd name="T62" fmla="*/ 9 w 17"/>
              <a:gd name="T63" fmla="*/ 44 h 44"/>
              <a:gd name="T64" fmla="*/ 6 w 17"/>
              <a:gd name="T65" fmla="*/ 44 h 44"/>
              <a:gd name="T66" fmla="*/ 2 w 17"/>
              <a:gd name="T67" fmla="*/ 43 h 44"/>
              <a:gd name="T68" fmla="*/ 1 w 17"/>
              <a:gd name="T69" fmla="*/ 39 h 44"/>
              <a:gd name="T70" fmla="*/ 0 w 17"/>
              <a:gd name="T71" fmla="*/ 35 h 44"/>
              <a:gd name="T72" fmla="*/ 6 w 17"/>
              <a:gd name="T73" fmla="*/ 32 h 44"/>
              <a:gd name="T74" fmla="*/ 6 w 17"/>
              <a:gd name="T75" fmla="*/ 35 h 44"/>
              <a:gd name="T76" fmla="*/ 6 w 17"/>
              <a:gd name="T77" fmla="*/ 38 h 44"/>
              <a:gd name="T78" fmla="*/ 9 w 17"/>
              <a:gd name="T79" fmla="*/ 38 h 44"/>
              <a:gd name="T80" fmla="*/ 11 w 17"/>
              <a:gd name="T81" fmla="*/ 38 h 44"/>
              <a:gd name="T82" fmla="*/ 12 w 17"/>
              <a:gd name="T83" fmla="*/ 29 h 44"/>
              <a:gd name="T84" fmla="*/ 11 w 17"/>
              <a:gd name="T85" fmla="*/ 25 h 44"/>
              <a:gd name="T86" fmla="*/ 10 w 17"/>
              <a:gd name="T87" fmla="*/ 25 h 44"/>
              <a:gd name="T88" fmla="*/ 7 w 17"/>
              <a:gd name="T89" fmla="*/ 2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7" h="44">
                <a:moveTo>
                  <a:pt x="7" y="19"/>
                </a:moveTo>
                <a:lnTo>
                  <a:pt x="7" y="19"/>
                </a:lnTo>
                <a:lnTo>
                  <a:pt x="11" y="19"/>
                </a:lnTo>
                <a:lnTo>
                  <a:pt x="11" y="19"/>
                </a:lnTo>
                <a:lnTo>
                  <a:pt x="11" y="18"/>
                </a:lnTo>
                <a:lnTo>
                  <a:pt x="12" y="15"/>
                </a:lnTo>
                <a:lnTo>
                  <a:pt x="12" y="10"/>
                </a:lnTo>
                <a:lnTo>
                  <a:pt x="12" y="10"/>
                </a:lnTo>
                <a:lnTo>
                  <a:pt x="11" y="8"/>
                </a:lnTo>
                <a:lnTo>
                  <a:pt x="11" y="8"/>
                </a:lnTo>
                <a:lnTo>
                  <a:pt x="9" y="7"/>
                </a:lnTo>
                <a:lnTo>
                  <a:pt x="9" y="7"/>
                </a:lnTo>
                <a:lnTo>
                  <a:pt x="6" y="8"/>
                </a:lnTo>
                <a:lnTo>
                  <a:pt x="6" y="8"/>
                </a:lnTo>
                <a:lnTo>
                  <a:pt x="6" y="10"/>
                </a:lnTo>
                <a:lnTo>
                  <a:pt x="6" y="14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2" y="4"/>
                </a:lnTo>
                <a:lnTo>
                  <a:pt x="2" y="4"/>
                </a:lnTo>
                <a:lnTo>
                  <a:pt x="5" y="2"/>
                </a:lnTo>
                <a:lnTo>
                  <a:pt x="5" y="2"/>
                </a:lnTo>
                <a:lnTo>
                  <a:pt x="9" y="0"/>
                </a:lnTo>
                <a:lnTo>
                  <a:pt x="9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6" y="5"/>
                </a:lnTo>
                <a:lnTo>
                  <a:pt x="16" y="5"/>
                </a:lnTo>
                <a:lnTo>
                  <a:pt x="17" y="7"/>
                </a:lnTo>
                <a:lnTo>
                  <a:pt x="17" y="7"/>
                </a:lnTo>
                <a:lnTo>
                  <a:pt x="17" y="13"/>
                </a:lnTo>
                <a:lnTo>
                  <a:pt x="17" y="13"/>
                </a:lnTo>
                <a:lnTo>
                  <a:pt x="17" y="17"/>
                </a:lnTo>
                <a:lnTo>
                  <a:pt x="17" y="17"/>
                </a:lnTo>
                <a:lnTo>
                  <a:pt x="17" y="19"/>
                </a:lnTo>
                <a:lnTo>
                  <a:pt x="17" y="19"/>
                </a:lnTo>
                <a:lnTo>
                  <a:pt x="16" y="20"/>
                </a:lnTo>
                <a:lnTo>
                  <a:pt x="16" y="20"/>
                </a:lnTo>
                <a:lnTo>
                  <a:pt x="14" y="22"/>
                </a:lnTo>
                <a:lnTo>
                  <a:pt x="14" y="22"/>
                </a:lnTo>
                <a:lnTo>
                  <a:pt x="16" y="24"/>
                </a:lnTo>
                <a:lnTo>
                  <a:pt x="16" y="24"/>
                </a:lnTo>
                <a:lnTo>
                  <a:pt x="17" y="25"/>
                </a:lnTo>
                <a:lnTo>
                  <a:pt x="17" y="25"/>
                </a:lnTo>
                <a:lnTo>
                  <a:pt x="17" y="28"/>
                </a:lnTo>
                <a:lnTo>
                  <a:pt x="17" y="28"/>
                </a:lnTo>
                <a:lnTo>
                  <a:pt x="17" y="32"/>
                </a:lnTo>
                <a:lnTo>
                  <a:pt x="17" y="32"/>
                </a:lnTo>
                <a:lnTo>
                  <a:pt x="17" y="35"/>
                </a:lnTo>
                <a:lnTo>
                  <a:pt x="17" y="35"/>
                </a:lnTo>
                <a:lnTo>
                  <a:pt x="17" y="38"/>
                </a:lnTo>
                <a:lnTo>
                  <a:pt x="17" y="38"/>
                </a:lnTo>
                <a:lnTo>
                  <a:pt x="17" y="39"/>
                </a:lnTo>
                <a:lnTo>
                  <a:pt x="17" y="39"/>
                </a:lnTo>
                <a:lnTo>
                  <a:pt x="16" y="41"/>
                </a:lnTo>
                <a:lnTo>
                  <a:pt x="16" y="41"/>
                </a:lnTo>
                <a:lnTo>
                  <a:pt x="14" y="43"/>
                </a:lnTo>
                <a:lnTo>
                  <a:pt x="14" y="43"/>
                </a:lnTo>
                <a:lnTo>
                  <a:pt x="9" y="44"/>
                </a:lnTo>
                <a:lnTo>
                  <a:pt x="9" y="44"/>
                </a:lnTo>
                <a:lnTo>
                  <a:pt x="6" y="44"/>
                </a:lnTo>
                <a:lnTo>
                  <a:pt x="6" y="44"/>
                </a:lnTo>
                <a:lnTo>
                  <a:pt x="2" y="43"/>
                </a:lnTo>
                <a:lnTo>
                  <a:pt x="2" y="43"/>
                </a:lnTo>
                <a:lnTo>
                  <a:pt x="1" y="39"/>
                </a:lnTo>
                <a:lnTo>
                  <a:pt x="1" y="39"/>
                </a:lnTo>
                <a:lnTo>
                  <a:pt x="0" y="35"/>
                </a:lnTo>
                <a:lnTo>
                  <a:pt x="0" y="32"/>
                </a:lnTo>
                <a:lnTo>
                  <a:pt x="6" y="32"/>
                </a:lnTo>
                <a:lnTo>
                  <a:pt x="6" y="35"/>
                </a:lnTo>
                <a:lnTo>
                  <a:pt x="6" y="35"/>
                </a:lnTo>
                <a:lnTo>
                  <a:pt x="6" y="38"/>
                </a:lnTo>
                <a:lnTo>
                  <a:pt x="6" y="38"/>
                </a:lnTo>
                <a:lnTo>
                  <a:pt x="9" y="38"/>
                </a:lnTo>
                <a:lnTo>
                  <a:pt x="9" y="38"/>
                </a:lnTo>
                <a:lnTo>
                  <a:pt x="11" y="38"/>
                </a:lnTo>
                <a:lnTo>
                  <a:pt x="11" y="38"/>
                </a:lnTo>
                <a:lnTo>
                  <a:pt x="12" y="35"/>
                </a:lnTo>
                <a:lnTo>
                  <a:pt x="12" y="29"/>
                </a:lnTo>
                <a:lnTo>
                  <a:pt x="12" y="29"/>
                </a:lnTo>
                <a:lnTo>
                  <a:pt x="11" y="25"/>
                </a:lnTo>
                <a:lnTo>
                  <a:pt x="11" y="25"/>
                </a:lnTo>
                <a:lnTo>
                  <a:pt x="10" y="25"/>
                </a:lnTo>
                <a:lnTo>
                  <a:pt x="10" y="25"/>
                </a:lnTo>
                <a:lnTo>
                  <a:pt x="7" y="24"/>
                </a:lnTo>
                <a:lnTo>
                  <a:pt x="7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99" name="Freeform 220">
            <a:extLst>
              <a:ext uri="{FF2B5EF4-FFF2-40B4-BE49-F238E27FC236}">
                <a16:creationId xmlns:a16="http://schemas.microsoft.com/office/drawing/2014/main" id="{771B1600-99FE-405D-B40F-BB6BB77FDAC2}"/>
              </a:ext>
            </a:extLst>
          </p:cNvPr>
          <p:cNvSpPr>
            <a:spLocks noEditPoints="1"/>
          </p:cNvSpPr>
          <p:nvPr/>
        </p:nvSpPr>
        <p:spPr bwMode="auto">
          <a:xfrm>
            <a:off x="6747905" y="1995671"/>
            <a:ext cx="28575" cy="68263"/>
          </a:xfrm>
          <a:custGeom>
            <a:avLst/>
            <a:gdLst>
              <a:gd name="T0" fmla="*/ 9 w 18"/>
              <a:gd name="T1" fmla="*/ 18 h 43"/>
              <a:gd name="T2" fmla="*/ 9 w 18"/>
              <a:gd name="T3" fmla="*/ 18 h 43"/>
              <a:gd name="T4" fmla="*/ 10 w 18"/>
              <a:gd name="T5" fmla="*/ 18 h 43"/>
              <a:gd name="T6" fmla="*/ 11 w 18"/>
              <a:gd name="T7" fmla="*/ 17 h 43"/>
              <a:gd name="T8" fmla="*/ 15 w 18"/>
              <a:gd name="T9" fmla="*/ 18 h 43"/>
              <a:gd name="T10" fmla="*/ 16 w 18"/>
              <a:gd name="T11" fmla="*/ 21 h 43"/>
              <a:gd name="T12" fmla="*/ 18 w 18"/>
              <a:gd name="T13" fmla="*/ 22 h 43"/>
              <a:gd name="T14" fmla="*/ 18 w 18"/>
              <a:gd name="T15" fmla="*/ 23 h 43"/>
              <a:gd name="T16" fmla="*/ 18 w 18"/>
              <a:gd name="T17" fmla="*/ 26 h 43"/>
              <a:gd name="T18" fmla="*/ 18 w 18"/>
              <a:gd name="T19" fmla="*/ 31 h 43"/>
              <a:gd name="T20" fmla="*/ 18 w 18"/>
              <a:gd name="T21" fmla="*/ 33 h 43"/>
              <a:gd name="T22" fmla="*/ 18 w 18"/>
              <a:gd name="T23" fmla="*/ 36 h 43"/>
              <a:gd name="T24" fmla="*/ 18 w 18"/>
              <a:gd name="T25" fmla="*/ 37 h 43"/>
              <a:gd name="T26" fmla="*/ 16 w 18"/>
              <a:gd name="T27" fmla="*/ 40 h 43"/>
              <a:gd name="T28" fmla="*/ 14 w 18"/>
              <a:gd name="T29" fmla="*/ 42 h 43"/>
              <a:gd name="T30" fmla="*/ 9 w 18"/>
              <a:gd name="T31" fmla="*/ 43 h 43"/>
              <a:gd name="T32" fmla="*/ 5 w 18"/>
              <a:gd name="T33" fmla="*/ 42 h 43"/>
              <a:gd name="T34" fmla="*/ 1 w 18"/>
              <a:gd name="T35" fmla="*/ 40 h 43"/>
              <a:gd name="T36" fmla="*/ 0 w 18"/>
              <a:gd name="T37" fmla="*/ 37 h 43"/>
              <a:gd name="T38" fmla="*/ 0 w 18"/>
              <a:gd name="T39" fmla="*/ 36 h 43"/>
              <a:gd name="T40" fmla="*/ 0 w 18"/>
              <a:gd name="T41" fmla="*/ 33 h 43"/>
              <a:gd name="T42" fmla="*/ 0 w 18"/>
              <a:gd name="T43" fmla="*/ 31 h 43"/>
              <a:gd name="T44" fmla="*/ 0 w 18"/>
              <a:gd name="T45" fmla="*/ 27 h 43"/>
              <a:gd name="T46" fmla="*/ 0 w 18"/>
              <a:gd name="T47" fmla="*/ 25 h 43"/>
              <a:gd name="T48" fmla="*/ 0 w 18"/>
              <a:gd name="T49" fmla="*/ 23 h 43"/>
              <a:gd name="T50" fmla="*/ 9 w 18"/>
              <a:gd name="T51" fmla="*/ 0 h 43"/>
              <a:gd name="T52" fmla="*/ 13 w 18"/>
              <a:gd name="T53" fmla="*/ 26 h 43"/>
              <a:gd name="T54" fmla="*/ 11 w 18"/>
              <a:gd name="T55" fmla="*/ 23 h 43"/>
              <a:gd name="T56" fmla="*/ 9 w 18"/>
              <a:gd name="T57" fmla="*/ 23 h 43"/>
              <a:gd name="T58" fmla="*/ 6 w 18"/>
              <a:gd name="T59" fmla="*/ 23 h 43"/>
              <a:gd name="T60" fmla="*/ 6 w 18"/>
              <a:gd name="T61" fmla="*/ 26 h 43"/>
              <a:gd name="T62" fmla="*/ 6 w 18"/>
              <a:gd name="T63" fmla="*/ 35 h 43"/>
              <a:gd name="T64" fmla="*/ 6 w 18"/>
              <a:gd name="T65" fmla="*/ 36 h 43"/>
              <a:gd name="T66" fmla="*/ 9 w 18"/>
              <a:gd name="T67" fmla="*/ 37 h 43"/>
              <a:gd name="T68" fmla="*/ 11 w 18"/>
              <a:gd name="T69" fmla="*/ 36 h 43"/>
              <a:gd name="T70" fmla="*/ 13 w 18"/>
              <a:gd name="T71" fmla="*/ 26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" h="43">
                <a:moveTo>
                  <a:pt x="16" y="0"/>
                </a:moveTo>
                <a:lnTo>
                  <a:pt x="9" y="18"/>
                </a:lnTo>
                <a:lnTo>
                  <a:pt x="9" y="18"/>
                </a:lnTo>
                <a:lnTo>
                  <a:pt x="9" y="18"/>
                </a:lnTo>
                <a:lnTo>
                  <a:pt x="10" y="18"/>
                </a:lnTo>
                <a:lnTo>
                  <a:pt x="10" y="18"/>
                </a:lnTo>
                <a:lnTo>
                  <a:pt x="11" y="17"/>
                </a:lnTo>
                <a:lnTo>
                  <a:pt x="11" y="17"/>
                </a:lnTo>
                <a:lnTo>
                  <a:pt x="15" y="18"/>
                </a:lnTo>
                <a:lnTo>
                  <a:pt x="15" y="18"/>
                </a:lnTo>
                <a:lnTo>
                  <a:pt x="16" y="21"/>
                </a:lnTo>
                <a:lnTo>
                  <a:pt x="16" y="21"/>
                </a:lnTo>
                <a:lnTo>
                  <a:pt x="18" y="22"/>
                </a:lnTo>
                <a:lnTo>
                  <a:pt x="18" y="22"/>
                </a:lnTo>
                <a:lnTo>
                  <a:pt x="18" y="23"/>
                </a:lnTo>
                <a:lnTo>
                  <a:pt x="18" y="23"/>
                </a:lnTo>
                <a:lnTo>
                  <a:pt x="18" y="26"/>
                </a:lnTo>
                <a:lnTo>
                  <a:pt x="18" y="26"/>
                </a:lnTo>
                <a:lnTo>
                  <a:pt x="18" y="31"/>
                </a:lnTo>
                <a:lnTo>
                  <a:pt x="18" y="31"/>
                </a:lnTo>
                <a:lnTo>
                  <a:pt x="18" y="33"/>
                </a:lnTo>
                <a:lnTo>
                  <a:pt x="18" y="33"/>
                </a:lnTo>
                <a:lnTo>
                  <a:pt x="18" y="36"/>
                </a:lnTo>
                <a:lnTo>
                  <a:pt x="18" y="36"/>
                </a:lnTo>
                <a:lnTo>
                  <a:pt x="18" y="37"/>
                </a:lnTo>
                <a:lnTo>
                  <a:pt x="18" y="37"/>
                </a:lnTo>
                <a:lnTo>
                  <a:pt x="16" y="40"/>
                </a:lnTo>
                <a:lnTo>
                  <a:pt x="16" y="40"/>
                </a:lnTo>
                <a:lnTo>
                  <a:pt x="14" y="42"/>
                </a:lnTo>
                <a:lnTo>
                  <a:pt x="14" y="42"/>
                </a:lnTo>
                <a:lnTo>
                  <a:pt x="9" y="43"/>
                </a:lnTo>
                <a:lnTo>
                  <a:pt x="9" y="43"/>
                </a:lnTo>
                <a:lnTo>
                  <a:pt x="5" y="42"/>
                </a:lnTo>
                <a:lnTo>
                  <a:pt x="5" y="42"/>
                </a:lnTo>
                <a:lnTo>
                  <a:pt x="1" y="40"/>
                </a:lnTo>
                <a:lnTo>
                  <a:pt x="1" y="40"/>
                </a:lnTo>
                <a:lnTo>
                  <a:pt x="0" y="37"/>
                </a:lnTo>
                <a:lnTo>
                  <a:pt x="0" y="37"/>
                </a:lnTo>
                <a:lnTo>
                  <a:pt x="0" y="36"/>
                </a:lnTo>
                <a:lnTo>
                  <a:pt x="0" y="36"/>
                </a:lnTo>
                <a:lnTo>
                  <a:pt x="0" y="33"/>
                </a:lnTo>
                <a:lnTo>
                  <a:pt x="0" y="33"/>
                </a:lnTo>
                <a:lnTo>
                  <a:pt x="0" y="31"/>
                </a:lnTo>
                <a:lnTo>
                  <a:pt x="0" y="31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0" y="25"/>
                </a:lnTo>
                <a:lnTo>
                  <a:pt x="0" y="23"/>
                </a:lnTo>
                <a:lnTo>
                  <a:pt x="0" y="23"/>
                </a:lnTo>
                <a:lnTo>
                  <a:pt x="1" y="22"/>
                </a:lnTo>
                <a:lnTo>
                  <a:pt x="9" y="0"/>
                </a:lnTo>
                <a:lnTo>
                  <a:pt x="16" y="0"/>
                </a:lnTo>
                <a:close/>
                <a:moveTo>
                  <a:pt x="13" y="26"/>
                </a:moveTo>
                <a:lnTo>
                  <a:pt x="13" y="26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9" y="23"/>
                </a:lnTo>
                <a:lnTo>
                  <a:pt x="6" y="23"/>
                </a:lnTo>
                <a:lnTo>
                  <a:pt x="6" y="23"/>
                </a:lnTo>
                <a:lnTo>
                  <a:pt x="6" y="26"/>
                </a:lnTo>
                <a:lnTo>
                  <a:pt x="6" y="35"/>
                </a:lnTo>
                <a:lnTo>
                  <a:pt x="6" y="35"/>
                </a:lnTo>
                <a:lnTo>
                  <a:pt x="6" y="36"/>
                </a:lnTo>
                <a:lnTo>
                  <a:pt x="6" y="36"/>
                </a:lnTo>
                <a:lnTo>
                  <a:pt x="9" y="37"/>
                </a:lnTo>
                <a:lnTo>
                  <a:pt x="9" y="37"/>
                </a:lnTo>
                <a:lnTo>
                  <a:pt x="11" y="36"/>
                </a:lnTo>
                <a:lnTo>
                  <a:pt x="11" y="36"/>
                </a:lnTo>
                <a:lnTo>
                  <a:pt x="13" y="35"/>
                </a:lnTo>
                <a:lnTo>
                  <a:pt x="13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00" name="Freeform 221">
            <a:extLst>
              <a:ext uri="{FF2B5EF4-FFF2-40B4-BE49-F238E27FC236}">
                <a16:creationId xmlns:a16="http://schemas.microsoft.com/office/drawing/2014/main" id="{851703B4-9667-44C9-8811-960C3A1F4852}"/>
              </a:ext>
            </a:extLst>
          </p:cNvPr>
          <p:cNvSpPr>
            <a:spLocks/>
          </p:cNvSpPr>
          <p:nvPr/>
        </p:nvSpPr>
        <p:spPr bwMode="auto">
          <a:xfrm>
            <a:off x="6749493" y="2506846"/>
            <a:ext cx="20638" cy="68263"/>
          </a:xfrm>
          <a:custGeom>
            <a:avLst/>
            <a:gdLst>
              <a:gd name="T0" fmla="*/ 7 w 13"/>
              <a:gd name="T1" fmla="*/ 43 h 43"/>
              <a:gd name="T2" fmla="*/ 7 w 13"/>
              <a:gd name="T3" fmla="*/ 6 h 43"/>
              <a:gd name="T4" fmla="*/ 0 w 13"/>
              <a:gd name="T5" fmla="*/ 11 h 43"/>
              <a:gd name="T6" fmla="*/ 0 w 13"/>
              <a:gd name="T7" fmla="*/ 5 h 43"/>
              <a:gd name="T8" fmla="*/ 7 w 13"/>
              <a:gd name="T9" fmla="*/ 0 h 43"/>
              <a:gd name="T10" fmla="*/ 13 w 13"/>
              <a:gd name="T11" fmla="*/ 0 h 43"/>
              <a:gd name="T12" fmla="*/ 13 w 13"/>
              <a:gd name="T13" fmla="*/ 43 h 43"/>
              <a:gd name="T14" fmla="*/ 7 w 13"/>
              <a:gd name="T15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43">
                <a:moveTo>
                  <a:pt x="7" y="43"/>
                </a:moveTo>
                <a:lnTo>
                  <a:pt x="7" y="6"/>
                </a:lnTo>
                <a:lnTo>
                  <a:pt x="0" y="11"/>
                </a:lnTo>
                <a:lnTo>
                  <a:pt x="0" y="5"/>
                </a:lnTo>
                <a:lnTo>
                  <a:pt x="7" y="0"/>
                </a:lnTo>
                <a:lnTo>
                  <a:pt x="13" y="0"/>
                </a:lnTo>
                <a:lnTo>
                  <a:pt x="13" y="43"/>
                </a:lnTo>
                <a:lnTo>
                  <a:pt x="7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01" name="Freeform 222">
            <a:extLst>
              <a:ext uri="{FF2B5EF4-FFF2-40B4-BE49-F238E27FC236}">
                <a16:creationId xmlns:a16="http://schemas.microsoft.com/office/drawing/2014/main" id="{46A20057-26BF-48CF-94C3-6B85E6246EF8}"/>
              </a:ext>
            </a:extLst>
          </p:cNvPr>
          <p:cNvSpPr>
            <a:spLocks/>
          </p:cNvSpPr>
          <p:nvPr/>
        </p:nvSpPr>
        <p:spPr bwMode="auto">
          <a:xfrm>
            <a:off x="6779655" y="2506846"/>
            <a:ext cx="33338" cy="68263"/>
          </a:xfrm>
          <a:custGeom>
            <a:avLst/>
            <a:gdLst>
              <a:gd name="T0" fmla="*/ 13 w 21"/>
              <a:gd name="T1" fmla="*/ 43 h 43"/>
              <a:gd name="T2" fmla="*/ 13 w 21"/>
              <a:gd name="T3" fmla="*/ 37 h 43"/>
              <a:gd name="T4" fmla="*/ 0 w 21"/>
              <a:gd name="T5" fmla="*/ 37 h 43"/>
              <a:gd name="T6" fmla="*/ 0 w 21"/>
              <a:gd name="T7" fmla="*/ 32 h 43"/>
              <a:gd name="T8" fmla="*/ 10 w 21"/>
              <a:gd name="T9" fmla="*/ 0 h 43"/>
              <a:gd name="T10" fmla="*/ 16 w 21"/>
              <a:gd name="T11" fmla="*/ 0 h 43"/>
              <a:gd name="T12" fmla="*/ 6 w 21"/>
              <a:gd name="T13" fmla="*/ 32 h 43"/>
              <a:gd name="T14" fmla="*/ 13 w 21"/>
              <a:gd name="T15" fmla="*/ 32 h 43"/>
              <a:gd name="T16" fmla="*/ 13 w 21"/>
              <a:gd name="T17" fmla="*/ 19 h 43"/>
              <a:gd name="T18" fmla="*/ 19 w 21"/>
              <a:gd name="T19" fmla="*/ 19 h 43"/>
              <a:gd name="T20" fmla="*/ 19 w 21"/>
              <a:gd name="T21" fmla="*/ 32 h 43"/>
              <a:gd name="T22" fmla="*/ 21 w 21"/>
              <a:gd name="T23" fmla="*/ 32 h 43"/>
              <a:gd name="T24" fmla="*/ 21 w 21"/>
              <a:gd name="T25" fmla="*/ 37 h 43"/>
              <a:gd name="T26" fmla="*/ 19 w 21"/>
              <a:gd name="T27" fmla="*/ 37 h 43"/>
              <a:gd name="T28" fmla="*/ 19 w 21"/>
              <a:gd name="T29" fmla="*/ 43 h 43"/>
              <a:gd name="T30" fmla="*/ 13 w 21"/>
              <a:gd name="T31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" h="43">
                <a:moveTo>
                  <a:pt x="13" y="43"/>
                </a:moveTo>
                <a:lnTo>
                  <a:pt x="13" y="37"/>
                </a:lnTo>
                <a:lnTo>
                  <a:pt x="0" y="37"/>
                </a:lnTo>
                <a:lnTo>
                  <a:pt x="0" y="32"/>
                </a:lnTo>
                <a:lnTo>
                  <a:pt x="10" y="0"/>
                </a:lnTo>
                <a:lnTo>
                  <a:pt x="16" y="0"/>
                </a:lnTo>
                <a:lnTo>
                  <a:pt x="6" y="32"/>
                </a:lnTo>
                <a:lnTo>
                  <a:pt x="13" y="32"/>
                </a:lnTo>
                <a:lnTo>
                  <a:pt x="13" y="19"/>
                </a:lnTo>
                <a:lnTo>
                  <a:pt x="19" y="19"/>
                </a:lnTo>
                <a:lnTo>
                  <a:pt x="19" y="32"/>
                </a:lnTo>
                <a:lnTo>
                  <a:pt x="21" y="32"/>
                </a:lnTo>
                <a:lnTo>
                  <a:pt x="21" y="37"/>
                </a:lnTo>
                <a:lnTo>
                  <a:pt x="19" y="37"/>
                </a:lnTo>
                <a:lnTo>
                  <a:pt x="19" y="43"/>
                </a:lnTo>
                <a:lnTo>
                  <a:pt x="13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02" name="Freeform 223">
            <a:extLst>
              <a:ext uri="{FF2B5EF4-FFF2-40B4-BE49-F238E27FC236}">
                <a16:creationId xmlns:a16="http://schemas.microsoft.com/office/drawing/2014/main" id="{A721168C-DE48-442A-9A78-78E2B09C48D1}"/>
              </a:ext>
            </a:extLst>
          </p:cNvPr>
          <p:cNvSpPr>
            <a:spLocks/>
          </p:cNvSpPr>
          <p:nvPr/>
        </p:nvSpPr>
        <p:spPr bwMode="auto">
          <a:xfrm>
            <a:off x="6747905" y="3018021"/>
            <a:ext cx="28575" cy="69850"/>
          </a:xfrm>
          <a:custGeom>
            <a:avLst/>
            <a:gdLst>
              <a:gd name="T0" fmla="*/ 8 w 18"/>
              <a:gd name="T1" fmla="*/ 18 h 44"/>
              <a:gd name="T2" fmla="*/ 11 w 18"/>
              <a:gd name="T3" fmla="*/ 18 h 44"/>
              <a:gd name="T4" fmla="*/ 13 w 18"/>
              <a:gd name="T5" fmla="*/ 15 h 44"/>
              <a:gd name="T6" fmla="*/ 13 w 18"/>
              <a:gd name="T7" fmla="*/ 10 h 44"/>
              <a:gd name="T8" fmla="*/ 11 w 18"/>
              <a:gd name="T9" fmla="*/ 7 h 44"/>
              <a:gd name="T10" fmla="*/ 9 w 18"/>
              <a:gd name="T11" fmla="*/ 6 h 44"/>
              <a:gd name="T12" fmla="*/ 6 w 18"/>
              <a:gd name="T13" fmla="*/ 7 h 44"/>
              <a:gd name="T14" fmla="*/ 6 w 18"/>
              <a:gd name="T15" fmla="*/ 13 h 44"/>
              <a:gd name="T16" fmla="*/ 0 w 18"/>
              <a:gd name="T17" fmla="*/ 10 h 44"/>
              <a:gd name="T18" fmla="*/ 0 w 18"/>
              <a:gd name="T19" fmla="*/ 6 h 44"/>
              <a:gd name="T20" fmla="*/ 3 w 18"/>
              <a:gd name="T21" fmla="*/ 3 h 44"/>
              <a:gd name="T22" fmla="*/ 5 w 18"/>
              <a:gd name="T23" fmla="*/ 1 h 44"/>
              <a:gd name="T24" fmla="*/ 9 w 18"/>
              <a:gd name="T25" fmla="*/ 0 h 44"/>
              <a:gd name="T26" fmla="*/ 14 w 18"/>
              <a:gd name="T27" fmla="*/ 1 h 44"/>
              <a:gd name="T28" fmla="*/ 16 w 18"/>
              <a:gd name="T29" fmla="*/ 3 h 44"/>
              <a:gd name="T30" fmla="*/ 16 w 18"/>
              <a:gd name="T31" fmla="*/ 5 h 44"/>
              <a:gd name="T32" fmla="*/ 18 w 18"/>
              <a:gd name="T33" fmla="*/ 6 h 44"/>
              <a:gd name="T34" fmla="*/ 18 w 18"/>
              <a:gd name="T35" fmla="*/ 12 h 44"/>
              <a:gd name="T36" fmla="*/ 18 w 18"/>
              <a:gd name="T37" fmla="*/ 16 h 44"/>
              <a:gd name="T38" fmla="*/ 18 w 18"/>
              <a:gd name="T39" fmla="*/ 18 h 44"/>
              <a:gd name="T40" fmla="*/ 16 w 18"/>
              <a:gd name="T41" fmla="*/ 20 h 44"/>
              <a:gd name="T42" fmla="*/ 14 w 18"/>
              <a:gd name="T43" fmla="*/ 21 h 44"/>
              <a:gd name="T44" fmla="*/ 16 w 18"/>
              <a:gd name="T45" fmla="*/ 23 h 44"/>
              <a:gd name="T46" fmla="*/ 18 w 18"/>
              <a:gd name="T47" fmla="*/ 25 h 44"/>
              <a:gd name="T48" fmla="*/ 18 w 18"/>
              <a:gd name="T49" fmla="*/ 27 h 44"/>
              <a:gd name="T50" fmla="*/ 18 w 18"/>
              <a:gd name="T51" fmla="*/ 31 h 44"/>
              <a:gd name="T52" fmla="*/ 18 w 18"/>
              <a:gd name="T53" fmla="*/ 35 h 44"/>
              <a:gd name="T54" fmla="*/ 18 w 18"/>
              <a:gd name="T55" fmla="*/ 37 h 44"/>
              <a:gd name="T56" fmla="*/ 18 w 18"/>
              <a:gd name="T57" fmla="*/ 39 h 44"/>
              <a:gd name="T58" fmla="*/ 16 w 18"/>
              <a:gd name="T59" fmla="*/ 40 h 44"/>
              <a:gd name="T60" fmla="*/ 14 w 18"/>
              <a:gd name="T61" fmla="*/ 42 h 44"/>
              <a:gd name="T62" fmla="*/ 9 w 18"/>
              <a:gd name="T63" fmla="*/ 44 h 44"/>
              <a:gd name="T64" fmla="*/ 6 w 18"/>
              <a:gd name="T65" fmla="*/ 44 h 44"/>
              <a:gd name="T66" fmla="*/ 3 w 18"/>
              <a:gd name="T67" fmla="*/ 42 h 44"/>
              <a:gd name="T68" fmla="*/ 1 w 18"/>
              <a:gd name="T69" fmla="*/ 39 h 44"/>
              <a:gd name="T70" fmla="*/ 0 w 18"/>
              <a:gd name="T71" fmla="*/ 35 h 44"/>
              <a:gd name="T72" fmla="*/ 6 w 18"/>
              <a:gd name="T73" fmla="*/ 31 h 44"/>
              <a:gd name="T74" fmla="*/ 6 w 18"/>
              <a:gd name="T75" fmla="*/ 35 h 44"/>
              <a:gd name="T76" fmla="*/ 6 w 18"/>
              <a:gd name="T77" fmla="*/ 37 h 44"/>
              <a:gd name="T78" fmla="*/ 9 w 18"/>
              <a:gd name="T79" fmla="*/ 37 h 44"/>
              <a:gd name="T80" fmla="*/ 11 w 18"/>
              <a:gd name="T81" fmla="*/ 37 h 44"/>
              <a:gd name="T82" fmla="*/ 13 w 18"/>
              <a:gd name="T83" fmla="*/ 28 h 44"/>
              <a:gd name="T84" fmla="*/ 11 w 18"/>
              <a:gd name="T85" fmla="*/ 25 h 44"/>
              <a:gd name="T86" fmla="*/ 10 w 18"/>
              <a:gd name="T87" fmla="*/ 25 h 44"/>
              <a:gd name="T88" fmla="*/ 8 w 18"/>
              <a:gd name="T89" fmla="*/ 23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8" h="44">
                <a:moveTo>
                  <a:pt x="8" y="18"/>
                </a:moveTo>
                <a:lnTo>
                  <a:pt x="8" y="18"/>
                </a:lnTo>
                <a:lnTo>
                  <a:pt x="11" y="18"/>
                </a:lnTo>
                <a:lnTo>
                  <a:pt x="11" y="18"/>
                </a:lnTo>
                <a:lnTo>
                  <a:pt x="11" y="17"/>
                </a:lnTo>
                <a:lnTo>
                  <a:pt x="13" y="15"/>
                </a:lnTo>
                <a:lnTo>
                  <a:pt x="13" y="10"/>
                </a:lnTo>
                <a:lnTo>
                  <a:pt x="13" y="10"/>
                </a:lnTo>
                <a:lnTo>
                  <a:pt x="11" y="7"/>
                </a:lnTo>
                <a:lnTo>
                  <a:pt x="11" y="7"/>
                </a:lnTo>
                <a:lnTo>
                  <a:pt x="9" y="6"/>
                </a:lnTo>
                <a:lnTo>
                  <a:pt x="9" y="6"/>
                </a:lnTo>
                <a:lnTo>
                  <a:pt x="6" y="7"/>
                </a:lnTo>
                <a:lnTo>
                  <a:pt x="6" y="7"/>
                </a:lnTo>
                <a:lnTo>
                  <a:pt x="6" y="10"/>
                </a:lnTo>
                <a:lnTo>
                  <a:pt x="6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3" y="3"/>
                </a:lnTo>
                <a:lnTo>
                  <a:pt x="3" y="3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4" y="1"/>
                </a:lnTo>
                <a:lnTo>
                  <a:pt x="14" y="1"/>
                </a:lnTo>
                <a:lnTo>
                  <a:pt x="16" y="3"/>
                </a:lnTo>
                <a:lnTo>
                  <a:pt x="16" y="3"/>
                </a:lnTo>
                <a:lnTo>
                  <a:pt x="16" y="5"/>
                </a:lnTo>
                <a:lnTo>
                  <a:pt x="16" y="5"/>
                </a:lnTo>
                <a:lnTo>
                  <a:pt x="18" y="6"/>
                </a:lnTo>
                <a:lnTo>
                  <a:pt x="18" y="6"/>
                </a:lnTo>
                <a:lnTo>
                  <a:pt x="18" y="12"/>
                </a:lnTo>
                <a:lnTo>
                  <a:pt x="18" y="12"/>
                </a:lnTo>
                <a:lnTo>
                  <a:pt x="18" y="16"/>
                </a:lnTo>
                <a:lnTo>
                  <a:pt x="18" y="16"/>
                </a:lnTo>
                <a:lnTo>
                  <a:pt x="18" y="18"/>
                </a:lnTo>
                <a:lnTo>
                  <a:pt x="18" y="18"/>
                </a:lnTo>
                <a:lnTo>
                  <a:pt x="16" y="20"/>
                </a:lnTo>
                <a:lnTo>
                  <a:pt x="16" y="20"/>
                </a:lnTo>
                <a:lnTo>
                  <a:pt x="14" y="21"/>
                </a:lnTo>
                <a:lnTo>
                  <a:pt x="14" y="21"/>
                </a:lnTo>
                <a:lnTo>
                  <a:pt x="16" y="23"/>
                </a:lnTo>
                <a:lnTo>
                  <a:pt x="16" y="23"/>
                </a:lnTo>
                <a:lnTo>
                  <a:pt x="18" y="25"/>
                </a:lnTo>
                <a:lnTo>
                  <a:pt x="18" y="25"/>
                </a:lnTo>
                <a:lnTo>
                  <a:pt x="18" y="27"/>
                </a:lnTo>
                <a:lnTo>
                  <a:pt x="18" y="27"/>
                </a:lnTo>
                <a:lnTo>
                  <a:pt x="18" y="31"/>
                </a:lnTo>
                <a:lnTo>
                  <a:pt x="18" y="31"/>
                </a:lnTo>
                <a:lnTo>
                  <a:pt x="18" y="35"/>
                </a:lnTo>
                <a:lnTo>
                  <a:pt x="18" y="35"/>
                </a:lnTo>
                <a:lnTo>
                  <a:pt x="18" y="37"/>
                </a:lnTo>
                <a:lnTo>
                  <a:pt x="18" y="37"/>
                </a:lnTo>
                <a:lnTo>
                  <a:pt x="18" y="39"/>
                </a:lnTo>
                <a:lnTo>
                  <a:pt x="18" y="39"/>
                </a:lnTo>
                <a:lnTo>
                  <a:pt x="16" y="40"/>
                </a:lnTo>
                <a:lnTo>
                  <a:pt x="16" y="40"/>
                </a:lnTo>
                <a:lnTo>
                  <a:pt x="14" y="42"/>
                </a:lnTo>
                <a:lnTo>
                  <a:pt x="14" y="42"/>
                </a:lnTo>
                <a:lnTo>
                  <a:pt x="9" y="44"/>
                </a:lnTo>
                <a:lnTo>
                  <a:pt x="9" y="44"/>
                </a:lnTo>
                <a:lnTo>
                  <a:pt x="6" y="44"/>
                </a:lnTo>
                <a:lnTo>
                  <a:pt x="6" y="44"/>
                </a:lnTo>
                <a:lnTo>
                  <a:pt x="3" y="42"/>
                </a:lnTo>
                <a:lnTo>
                  <a:pt x="3" y="42"/>
                </a:lnTo>
                <a:lnTo>
                  <a:pt x="1" y="39"/>
                </a:lnTo>
                <a:lnTo>
                  <a:pt x="1" y="39"/>
                </a:lnTo>
                <a:lnTo>
                  <a:pt x="0" y="35"/>
                </a:lnTo>
                <a:lnTo>
                  <a:pt x="0" y="31"/>
                </a:lnTo>
                <a:lnTo>
                  <a:pt x="6" y="31"/>
                </a:lnTo>
                <a:lnTo>
                  <a:pt x="6" y="35"/>
                </a:lnTo>
                <a:lnTo>
                  <a:pt x="6" y="35"/>
                </a:lnTo>
                <a:lnTo>
                  <a:pt x="6" y="37"/>
                </a:lnTo>
                <a:lnTo>
                  <a:pt x="6" y="37"/>
                </a:lnTo>
                <a:lnTo>
                  <a:pt x="9" y="37"/>
                </a:lnTo>
                <a:lnTo>
                  <a:pt x="9" y="37"/>
                </a:lnTo>
                <a:lnTo>
                  <a:pt x="11" y="37"/>
                </a:lnTo>
                <a:lnTo>
                  <a:pt x="11" y="37"/>
                </a:lnTo>
                <a:lnTo>
                  <a:pt x="13" y="35"/>
                </a:lnTo>
                <a:lnTo>
                  <a:pt x="13" y="28"/>
                </a:lnTo>
                <a:lnTo>
                  <a:pt x="13" y="28"/>
                </a:lnTo>
                <a:lnTo>
                  <a:pt x="11" y="25"/>
                </a:lnTo>
                <a:lnTo>
                  <a:pt x="11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8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03" name="Freeform 224">
            <a:extLst>
              <a:ext uri="{FF2B5EF4-FFF2-40B4-BE49-F238E27FC236}">
                <a16:creationId xmlns:a16="http://schemas.microsoft.com/office/drawing/2014/main" id="{C9ABDF0D-73F1-43F9-8745-8CB1B61ACDFA}"/>
              </a:ext>
            </a:extLst>
          </p:cNvPr>
          <p:cNvSpPr>
            <a:spLocks/>
          </p:cNvSpPr>
          <p:nvPr/>
        </p:nvSpPr>
        <p:spPr bwMode="auto">
          <a:xfrm>
            <a:off x="6784418" y="3018021"/>
            <a:ext cx="26988" cy="69850"/>
          </a:xfrm>
          <a:custGeom>
            <a:avLst/>
            <a:gdLst>
              <a:gd name="T0" fmla="*/ 0 w 17"/>
              <a:gd name="T1" fmla="*/ 44 h 44"/>
              <a:gd name="T2" fmla="*/ 0 w 17"/>
              <a:gd name="T3" fmla="*/ 37 h 44"/>
              <a:gd name="T4" fmla="*/ 11 w 17"/>
              <a:gd name="T5" fmla="*/ 17 h 44"/>
              <a:gd name="T6" fmla="*/ 11 w 17"/>
              <a:gd name="T7" fmla="*/ 17 h 44"/>
              <a:gd name="T8" fmla="*/ 11 w 17"/>
              <a:gd name="T9" fmla="*/ 13 h 44"/>
              <a:gd name="T10" fmla="*/ 11 w 17"/>
              <a:gd name="T11" fmla="*/ 13 h 44"/>
              <a:gd name="T12" fmla="*/ 11 w 17"/>
              <a:gd name="T13" fmla="*/ 11 h 44"/>
              <a:gd name="T14" fmla="*/ 11 w 17"/>
              <a:gd name="T15" fmla="*/ 11 h 44"/>
              <a:gd name="T16" fmla="*/ 11 w 17"/>
              <a:gd name="T17" fmla="*/ 10 h 44"/>
              <a:gd name="T18" fmla="*/ 11 w 17"/>
              <a:gd name="T19" fmla="*/ 10 h 44"/>
              <a:gd name="T20" fmla="*/ 11 w 17"/>
              <a:gd name="T21" fmla="*/ 8 h 44"/>
              <a:gd name="T22" fmla="*/ 11 w 17"/>
              <a:gd name="T23" fmla="*/ 8 h 44"/>
              <a:gd name="T24" fmla="*/ 10 w 17"/>
              <a:gd name="T25" fmla="*/ 7 h 44"/>
              <a:gd name="T26" fmla="*/ 10 w 17"/>
              <a:gd name="T27" fmla="*/ 7 h 44"/>
              <a:gd name="T28" fmla="*/ 8 w 17"/>
              <a:gd name="T29" fmla="*/ 6 h 44"/>
              <a:gd name="T30" fmla="*/ 8 w 17"/>
              <a:gd name="T31" fmla="*/ 6 h 44"/>
              <a:gd name="T32" fmla="*/ 6 w 17"/>
              <a:gd name="T33" fmla="*/ 7 h 44"/>
              <a:gd name="T34" fmla="*/ 6 w 17"/>
              <a:gd name="T35" fmla="*/ 7 h 44"/>
              <a:gd name="T36" fmla="*/ 6 w 17"/>
              <a:gd name="T37" fmla="*/ 10 h 44"/>
              <a:gd name="T38" fmla="*/ 6 w 17"/>
              <a:gd name="T39" fmla="*/ 13 h 44"/>
              <a:gd name="T40" fmla="*/ 0 w 17"/>
              <a:gd name="T41" fmla="*/ 13 h 44"/>
              <a:gd name="T42" fmla="*/ 0 w 17"/>
              <a:gd name="T43" fmla="*/ 10 h 44"/>
              <a:gd name="T44" fmla="*/ 0 w 17"/>
              <a:gd name="T45" fmla="*/ 10 h 44"/>
              <a:gd name="T46" fmla="*/ 0 w 17"/>
              <a:gd name="T47" fmla="*/ 6 h 44"/>
              <a:gd name="T48" fmla="*/ 0 w 17"/>
              <a:gd name="T49" fmla="*/ 6 h 44"/>
              <a:gd name="T50" fmla="*/ 2 w 17"/>
              <a:gd name="T51" fmla="*/ 3 h 44"/>
              <a:gd name="T52" fmla="*/ 2 w 17"/>
              <a:gd name="T53" fmla="*/ 3 h 44"/>
              <a:gd name="T54" fmla="*/ 5 w 17"/>
              <a:gd name="T55" fmla="*/ 1 h 44"/>
              <a:gd name="T56" fmla="*/ 5 w 17"/>
              <a:gd name="T57" fmla="*/ 1 h 44"/>
              <a:gd name="T58" fmla="*/ 8 w 17"/>
              <a:gd name="T59" fmla="*/ 0 h 44"/>
              <a:gd name="T60" fmla="*/ 8 w 17"/>
              <a:gd name="T61" fmla="*/ 0 h 44"/>
              <a:gd name="T62" fmla="*/ 12 w 17"/>
              <a:gd name="T63" fmla="*/ 1 h 44"/>
              <a:gd name="T64" fmla="*/ 12 w 17"/>
              <a:gd name="T65" fmla="*/ 1 h 44"/>
              <a:gd name="T66" fmla="*/ 16 w 17"/>
              <a:gd name="T67" fmla="*/ 3 h 44"/>
              <a:gd name="T68" fmla="*/ 16 w 17"/>
              <a:gd name="T69" fmla="*/ 3 h 44"/>
              <a:gd name="T70" fmla="*/ 17 w 17"/>
              <a:gd name="T71" fmla="*/ 7 h 44"/>
              <a:gd name="T72" fmla="*/ 17 w 17"/>
              <a:gd name="T73" fmla="*/ 7 h 44"/>
              <a:gd name="T74" fmla="*/ 17 w 17"/>
              <a:gd name="T75" fmla="*/ 11 h 44"/>
              <a:gd name="T76" fmla="*/ 17 w 17"/>
              <a:gd name="T77" fmla="*/ 11 h 44"/>
              <a:gd name="T78" fmla="*/ 17 w 17"/>
              <a:gd name="T79" fmla="*/ 13 h 44"/>
              <a:gd name="T80" fmla="*/ 17 w 17"/>
              <a:gd name="T81" fmla="*/ 13 h 44"/>
              <a:gd name="T82" fmla="*/ 17 w 17"/>
              <a:gd name="T83" fmla="*/ 16 h 44"/>
              <a:gd name="T84" fmla="*/ 17 w 17"/>
              <a:gd name="T85" fmla="*/ 16 h 44"/>
              <a:gd name="T86" fmla="*/ 17 w 17"/>
              <a:gd name="T87" fmla="*/ 17 h 44"/>
              <a:gd name="T88" fmla="*/ 17 w 17"/>
              <a:gd name="T89" fmla="*/ 17 h 44"/>
              <a:gd name="T90" fmla="*/ 16 w 17"/>
              <a:gd name="T91" fmla="*/ 20 h 44"/>
              <a:gd name="T92" fmla="*/ 6 w 17"/>
              <a:gd name="T93" fmla="*/ 37 h 44"/>
              <a:gd name="T94" fmla="*/ 17 w 17"/>
              <a:gd name="T95" fmla="*/ 37 h 44"/>
              <a:gd name="T96" fmla="*/ 17 w 17"/>
              <a:gd name="T97" fmla="*/ 44 h 44"/>
              <a:gd name="T98" fmla="*/ 0 w 17"/>
              <a:gd name="T9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" h="44">
                <a:moveTo>
                  <a:pt x="0" y="44"/>
                </a:moveTo>
                <a:lnTo>
                  <a:pt x="0" y="37"/>
                </a:lnTo>
                <a:lnTo>
                  <a:pt x="11" y="17"/>
                </a:lnTo>
                <a:lnTo>
                  <a:pt x="11" y="17"/>
                </a:lnTo>
                <a:lnTo>
                  <a:pt x="11" y="13"/>
                </a:lnTo>
                <a:lnTo>
                  <a:pt x="11" y="13"/>
                </a:lnTo>
                <a:lnTo>
                  <a:pt x="11" y="11"/>
                </a:lnTo>
                <a:lnTo>
                  <a:pt x="11" y="11"/>
                </a:lnTo>
                <a:lnTo>
                  <a:pt x="11" y="10"/>
                </a:lnTo>
                <a:lnTo>
                  <a:pt x="11" y="10"/>
                </a:lnTo>
                <a:lnTo>
                  <a:pt x="11" y="8"/>
                </a:lnTo>
                <a:lnTo>
                  <a:pt x="11" y="8"/>
                </a:lnTo>
                <a:lnTo>
                  <a:pt x="10" y="7"/>
                </a:lnTo>
                <a:lnTo>
                  <a:pt x="10" y="7"/>
                </a:lnTo>
                <a:lnTo>
                  <a:pt x="8" y="6"/>
                </a:lnTo>
                <a:lnTo>
                  <a:pt x="8" y="6"/>
                </a:lnTo>
                <a:lnTo>
                  <a:pt x="6" y="7"/>
                </a:lnTo>
                <a:lnTo>
                  <a:pt x="6" y="7"/>
                </a:lnTo>
                <a:lnTo>
                  <a:pt x="6" y="10"/>
                </a:lnTo>
                <a:lnTo>
                  <a:pt x="6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2" y="3"/>
                </a:lnTo>
                <a:lnTo>
                  <a:pt x="2" y="3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2" y="1"/>
                </a:lnTo>
                <a:lnTo>
                  <a:pt x="12" y="1"/>
                </a:lnTo>
                <a:lnTo>
                  <a:pt x="16" y="3"/>
                </a:lnTo>
                <a:lnTo>
                  <a:pt x="16" y="3"/>
                </a:lnTo>
                <a:lnTo>
                  <a:pt x="17" y="7"/>
                </a:lnTo>
                <a:lnTo>
                  <a:pt x="17" y="7"/>
                </a:lnTo>
                <a:lnTo>
                  <a:pt x="17" y="11"/>
                </a:lnTo>
                <a:lnTo>
                  <a:pt x="17" y="11"/>
                </a:lnTo>
                <a:lnTo>
                  <a:pt x="17" y="13"/>
                </a:lnTo>
                <a:lnTo>
                  <a:pt x="17" y="13"/>
                </a:lnTo>
                <a:lnTo>
                  <a:pt x="17" y="16"/>
                </a:lnTo>
                <a:lnTo>
                  <a:pt x="17" y="16"/>
                </a:lnTo>
                <a:lnTo>
                  <a:pt x="17" y="17"/>
                </a:lnTo>
                <a:lnTo>
                  <a:pt x="17" y="17"/>
                </a:lnTo>
                <a:lnTo>
                  <a:pt x="16" y="20"/>
                </a:lnTo>
                <a:lnTo>
                  <a:pt x="6" y="37"/>
                </a:lnTo>
                <a:lnTo>
                  <a:pt x="17" y="37"/>
                </a:lnTo>
                <a:lnTo>
                  <a:pt x="17" y="44"/>
                </a:lnTo>
                <a:lnTo>
                  <a:pt x="0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04" name="Freeform 225">
            <a:extLst>
              <a:ext uri="{FF2B5EF4-FFF2-40B4-BE49-F238E27FC236}">
                <a16:creationId xmlns:a16="http://schemas.microsoft.com/office/drawing/2014/main" id="{A0D4A602-4C26-4ACE-A796-34B510FDF9CD}"/>
              </a:ext>
            </a:extLst>
          </p:cNvPr>
          <p:cNvSpPr>
            <a:spLocks/>
          </p:cNvSpPr>
          <p:nvPr/>
        </p:nvSpPr>
        <p:spPr bwMode="auto">
          <a:xfrm>
            <a:off x="6747905" y="3529196"/>
            <a:ext cx="28575" cy="69850"/>
          </a:xfrm>
          <a:custGeom>
            <a:avLst/>
            <a:gdLst>
              <a:gd name="T0" fmla="*/ 18 w 18"/>
              <a:gd name="T1" fmla="*/ 0 h 44"/>
              <a:gd name="T2" fmla="*/ 18 w 18"/>
              <a:gd name="T3" fmla="*/ 7 h 44"/>
              <a:gd name="T4" fmla="*/ 6 w 18"/>
              <a:gd name="T5" fmla="*/ 7 h 44"/>
              <a:gd name="T6" fmla="*/ 6 w 18"/>
              <a:gd name="T7" fmla="*/ 18 h 44"/>
              <a:gd name="T8" fmla="*/ 6 w 18"/>
              <a:gd name="T9" fmla="*/ 18 h 44"/>
              <a:gd name="T10" fmla="*/ 8 w 18"/>
              <a:gd name="T11" fmla="*/ 17 h 44"/>
              <a:gd name="T12" fmla="*/ 8 w 18"/>
              <a:gd name="T13" fmla="*/ 17 h 44"/>
              <a:gd name="T14" fmla="*/ 11 w 18"/>
              <a:gd name="T15" fmla="*/ 17 h 44"/>
              <a:gd name="T16" fmla="*/ 11 w 18"/>
              <a:gd name="T17" fmla="*/ 17 h 44"/>
              <a:gd name="T18" fmla="*/ 14 w 18"/>
              <a:gd name="T19" fmla="*/ 17 h 44"/>
              <a:gd name="T20" fmla="*/ 16 w 18"/>
              <a:gd name="T21" fmla="*/ 18 h 44"/>
              <a:gd name="T22" fmla="*/ 16 w 18"/>
              <a:gd name="T23" fmla="*/ 18 h 44"/>
              <a:gd name="T24" fmla="*/ 18 w 18"/>
              <a:gd name="T25" fmla="*/ 20 h 44"/>
              <a:gd name="T26" fmla="*/ 18 w 18"/>
              <a:gd name="T27" fmla="*/ 24 h 44"/>
              <a:gd name="T28" fmla="*/ 18 w 18"/>
              <a:gd name="T29" fmla="*/ 35 h 44"/>
              <a:gd name="T30" fmla="*/ 18 w 18"/>
              <a:gd name="T31" fmla="*/ 35 h 44"/>
              <a:gd name="T32" fmla="*/ 18 w 18"/>
              <a:gd name="T33" fmla="*/ 39 h 44"/>
              <a:gd name="T34" fmla="*/ 18 w 18"/>
              <a:gd name="T35" fmla="*/ 39 h 44"/>
              <a:gd name="T36" fmla="*/ 15 w 18"/>
              <a:gd name="T37" fmla="*/ 42 h 44"/>
              <a:gd name="T38" fmla="*/ 15 w 18"/>
              <a:gd name="T39" fmla="*/ 42 h 44"/>
              <a:gd name="T40" fmla="*/ 13 w 18"/>
              <a:gd name="T41" fmla="*/ 43 h 44"/>
              <a:gd name="T42" fmla="*/ 13 w 18"/>
              <a:gd name="T43" fmla="*/ 43 h 44"/>
              <a:gd name="T44" fmla="*/ 9 w 18"/>
              <a:gd name="T45" fmla="*/ 44 h 44"/>
              <a:gd name="T46" fmla="*/ 9 w 18"/>
              <a:gd name="T47" fmla="*/ 44 h 44"/>
              <a:gd name="T48" fmla="*/ 5 w 18"/>
              <a:gd name="T49" fmla="*/ 43 h 44"/>
              <a:gd name="T50" fmla="*/ 5 w 18"/>
              <a:gd name="T51" fmla="*/ 43 h 44"/>
              <a:gd name="T52" fmla="*/ 3 w 18"/>
              <a:gd name="T53" fmla="*/ 42 h 44"/>
              <a:gd name="T54" fmla="*/ 3 w 18"/>
              <a:gd name="T55" fmla="*/ 42 h 44"/>
              <a:gd name="T56" fmla="*/ 0 w 18"/>
              <a:gd name="T57" fmla="*/ 39 h 44"/>
              <a:gd name="T58" fmla="*/ 0 w 18"/>
              <a:gd name="T59" fmla="*/ 39 h 44"/>
              <a:gd name="T60" fmla="*/ 0 w 18"/>
              <a:gd name="T61" fmla="*/ 35 h 44"/>
              <a:gd name="T62" fmla="*/ 0 w 18"/>
              <a:gd name="T63" fmla="*/ 33 h 44"/>
              <a:gd name="T64" fmla="*/ 6 w 18"/>
              <a:gd name="T65" fmla="*/ 33 h 44"/>
              <a:gd name="T66" fmla="*/ 6 w 18"/>
              <a:gd name="T67" fmla="*/ 34 h 44"/>
              <a:gd name="T68" fmla="*/ 6 w 18"/>
              <a:gd name="T69" fmla="*/ 34 h 44"/>
              <a:gd name="T70" fmla="*/ 6 w 18"/>
              <a:gd name="T71" fmla="*/ 37 h 44"/>
              <a:gd name="T72" fmla="*/ 6 w 18"/>
              <a:gd name="T73" fmla="*/ 37 h 44"/>
              <a:gd name="T74" fmla="*/ 9 w 18"/>
              <a:gd name="T75" fmla="*/ 38 h 44"/>
              <a:gd name="T76" fmla="*/ 9 w 18"/>
              <a:gd name="T77" fmla="*/ 38 h 44"/>
              <a:gd name="T78" fmla="*/ 11 w 18"/>
              <a:gd name="T79" fmla="*/ 37 h 44"/>
              <a:gd name="T80" fmla="*/ 11 w 18"/>
              <a:gd name="T81" fmla="*/ 37 h 44"/>
              <a:gd name="T82" fmla="*/ 13 w 18"/>
              <a:gd name="T83" fmla="*/ 34 h 44"/>
              <a:gd name="T84" fmla="*/ 13 w 18"/>
              <a:gd name="T85" fmla="*/ 24 h 44"/>
              <a:gd name="T86" fmla="*/ 13 w 18"/>
              <a:gd name="T87" fmla="*/ 24 h 44"/>
              <a:gd name="T88" fmla="*/ 11 w 18"/>
              <a:gd name="T89" fmla="*/ 23 h 44"/>
              <a:gd name="T90" fmla="*/ 11 w 18"/>
              <a:gd name="T91" fmla="*/ 23 h 44"/>
              <a:gd name="T92" fmla="*/ 9 w 18"/>
              <a:gd name="T93" fmla="*/ 22 h 44"/>
              <a:gd name="T94" fmla="*/ 9 w 18"/>
              <a:gd name="T95" fmla="*/ 22 h 44"/>
              <a:gd name="T96" fmla="*/ 8 w 18"/>
              <a:gd name="T97" fmla="*/ 22 h 44"/>
              <a:gd name="T98" fmla="*/ 8 w 18"/>
              <a:gd name="T99" fmla="*/ 22 h 44"/>
              <a:gd name="T100" fmla="*/ 6 w 18"/>
              <a:gd name="T101" fmla="*/ 23 h 44"/>
              <a:gd name="T102" fmla="*/ 6 w 18"/>
              <a:gd name="T103" fmla="*/ 23 h 44"/>
              <a:gd name="T104" fmla="*/ 6 w 18"/>
              <a:gd name="T105" fmla="*/ 23 h 44"/>
              <a:gd name="T106" fmla="*/ 6 w 18"/>
              <a:gd name="T107" fmla="*/ 23 h 44"/>
              <a:gd name="T108" fmla="*/ 6 w 18"/>
              <a:gd name="T109" fmla="*/ 24 h 44"/>
              <a:gd name="T110" fmla="*/ 0 w 18"/>
              <a:gd name="T111" fmla="*/ 24 h 44"/>
              <a:gd name="T112" fmla="*/ 0 w 18"/>
              <a:gd name="T113" fmla="*/ 0 h 44"/>
              <a:gd name="T114" fmla="*/ 18 w 18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" h="44">
                <a:moveTo>
                  <a:pt x="18" y="0"/>
                </a:moveTo>
                <a:lnTo>
                  <a:pt x="18" y="7"/>
                </a:lnTo>
                <a:lnTo>
                  <a:pt x="6" y="7"/>
                </a:lnTo>
                <a:lnTo>
                  <a:pt x="6" y="18"/>
                </a:lnTo>
                <a:lnTo>
                  <a:pt x="6" y="18"/>
                </a:lnTo>
                <a:lnTo>
                  <a:pt x="8" y="17"/>
                </a:lnTo>
                <a:lnTo>
                  <a:pt x="8" y="17"/>
                </a:lnTo>
                <a:lnTo>
                  <a:pt x="11" y="17"/>
                </a:lnTo>
                <a:lnTo>
                  <a:pt x="11" y="17"/>
                </a:lnTo>
                <a:lnTo>
                  <a:pt x="14" y="17"/>
                </a:lnTo>
                <a:lnTo>
                  <a:pt x="16" y="18"/>
                </a:lnTo>
                <a:lnTo>
                  <a:pt x="16" y="18"/>
                </a:lnTo>
                <a:lnTo>
                  <a:pt x="18" y="20"/>
                </a:lnTo>
                <a:lnTo>
                  <a:pt x="18" y="24"/>
                </a:lnTo>
                <a:lnTo>
                  <a:pt x="18" y="35"/>
                </a:lnTo>
                <a:lnTo>
                  <a:pt x="18" y="35"/>
                </a:lnTo>
                <a:lnTo>
                  <a:pt x="18" y="39"/>
                </a:lnTo>
                <a:lnTo>
                  <a:pt x="18" y="39"/>
                </a:lnTo>
                <a:lnTo>
                  <a:pt x="15" y="42"/>
                </a:lnTo>
                <a:lnTo>
                  <a:pt x="15" y="42"/>
                </a:lnTo>
                <a:lnTo>
                  <a:pt x="13" y="43"/>
                </a:lnTo>
                <a:lnTo>
                  <a:pt x="13" y="43"/>
                </a:lnTo>
                <a:lnTo>
                  <a:pt x="9" y="44"/>
                </a:lnTo>
                <a:lnTo>
                  <a:pt x="9" y="44"/>
                </a:lnTo>
                <a:lnTo>
                  <a:pt x="5" y="43"/>
                </a:lnTo>
                <a:lnTo>
                  <a:pt x="5" y="43"/>
                </a:lnTo>
                <a:lnTo>
                  <a:pt x="3" y="42"/>
                </a:lnTo>
                <a:lnTo>
                  <a:pt x="3" y="42"/>
                </a:lnTo>
                <a:lnTo>
                  <a:pt x="0" y="39"/>
                </a:lnTo>
                <a:lnTo>
                  <a:pt x="0" y="39"/>
                </a:lnTo>
                <a:lnTo>
                  <a:pt x="0" y="35"/>
                </a:lnTo>
                <a:lnTo>
                  <a:pt x="0" y="33"/>
                </a:lnTo>
                <a:lnTo>
                  <a:pt x="6" y="33"/>
                </a:lnTo>
                <a:lnTo>
                  <a:pt x="6" y="34"/>
                </a:lnTo>
                <a:lnTo>
                  <a:pt x="6" y="34"/>
                </a:lnTo>
                <a:lnTo>
                  <a:pt x="6" y="37"/>
                </a:lnTo>
                <a:lnTo>
                  <a:pt x="6" y="37"/>
                </a:lnTo>
                <a:lnTo>
                  <a:pt x="9" y="38"/>
                </a:lnTo>
                <a:lnTo>
                  <a:pt x="9" y="38"/>
                </a:lnTo>
                <a:lnTo>
                  <a:pt x="11" y="37"/>
                </a:lnTo>
                <a:lnTo>
                  <a:pt x="11" y="37"/>
                </a:lnTo>
                <a:lnTo>
                  <a:pt x="13" y="34"/>
                </a:lnTo>
                <a:lnTo>
                  <a:pt x="13" y="24"/>
                </a:lnTo>
                <a:lnTo>
                  <a:pt x="13" y="24"/>
                </a:lnTo>
                <a:lnTo>
                  <a:pt x="11" y="23"/>
                </a:lnTo>
                <a:lnTo>
                  <a:pt x="11" y="23"/>
                </a:lnTo>
                <a:lnTo>
                  <a:pt x="9" y="22"/>
                </a:lnTo>
                <a:lnTo>
                  <a:pt x="9" y="22"/>
                </a:lnTo>
                <a:lnTo>
                  <a:pt x="8" y="22"/>
                </a:lnTo>
                <a:lnTo>
                  <a:pt x="8" y="22"/>
                </a:lnTo>
                <a:lnTo>
                  <a:pt x="6" y="23"/>
                </a:lnTo>
                <a:lnTo>
                  <a:pt x="6" y="23"/>
                </a:lnTo>
                <a:lnTo>
                  <a:pt x="6" y="23"/>
                </a:lnTo>
                <a:lnTo>
                  <a:pt x="6" y="23"/>
                </a:lnTo>
                <a:lnTo>
                  <a:pt x="6" y="24"/>
                </a:lnTo>
                <a:lnTo>
                  <a:pt x="0" y="24"/>
                </a:lnTo>
                <a:lnTo>
                  <a:pt x="0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05" name="Freeform 226">
            <a:extLst>
              <a:ext uri="{FF2B5EF4-FFF2-40B4-BE49-F238E27FC236}">
                <a16:creationId xmlns:a16="http://schemas.microsoft.com/office/drawing/2014/main" id="{47B70D32-1127-45D7-8913-15A9322E2C85}"/>
              </a:ext>
            </a:extLst>
          </p:cNvPr>
          <p:cNvSpPr>
            <a:spLocks noEditPoints="1"/>
          </p:cNvSpPr>
          <p:nvPr/>
        </p:nvSpPr>
        <p:spPr bwMode="auto">
          <a:xfrm>
            <a:off x="6784418" y="3529196"/>
            <a:ext cx="26988" cy="69850"/>
          </a:xfrm>
          <a:custGeom>
            <a:avLst/>
            <a:gdLst>
              <a:gd name="T0" fmla="*/ 0 w 17"/>
              <a:gd name="T1" fmla="*/ 9 h 44"/>
              <a:gd name="T2" fmla="*/ 0 w 17"/>
              <a:gd name="T3" fmla="*/ 9 h 44"/>
              <a:gd name="T4" fmla="*/ 0 w 17"/>
              <a:gd name="T5" fmla="*/ 5 h 44"/>
              <a:gd name="T6" fmla="*/ 0 w 17"/>
              <a:gd name="T7" fmla="*/ 5 h 44"/>
              <a:gd name="T8" fmla="*/ 2 w 17"/>
              <a:gd name="T9" fmla="*/ 3 h 44"/>
              <a:gd name="T10" fmla="*/ 2 w 17"/>
              <a:gd name="T11" fmla="*/ 3 h 44"/>
              <a:gd name="T12" fmla="*/ 5 w 17"/>
              <a:gd name="T13" fmla="*/ 2 h 44"/>
              <a:gd name="T14" fmla="*/ 5 w 17"/>
              <a:gd name="T15" fmla="*/ 2 h 44"/>
              <a:gd name="T16" fmla="*/ 8 w 17"/>
              <a:gd name="T17" fmla="*/ 0 h 44"/>
              <a:gd name="T18" fmla="*/ 8 w 17"/>
              <a:gd name="T19" fmla="*/ 0 h 44"/>
              <a:gd name="T20" fmla="*/ 12 w 17"/>
              <a:gd name="T21" fmla="*/ 2 h 44"/>
              <a:gd name="T22" fmla="*/ 12 w 17"/>
              <a:gd name="T23" fmla="*/ 2 h 44"/>
              <a:gd name="T24" fmla="*/ 15 w 17"/>
              <a:gd name="T25" fmla="*/ 3 h 44"/>
              <a:gd name="T26" fmla="*/ 15 w 17"/>
              <a:gd name="T27" fmla="*/ 3 h 44"/>
              <a:gd name="T28" fmla="*/ 17 w 17"/>
              <a:gd name="T29" fmla="*/ 5 h 44"/>
              <a:gd name="T30" fmla="*/ 17 w 17"/>
              <a:gd name="T31" fmla="*/ 5 h 44"/>
              <a:gd name="T32" fmla="*/ 17 w 17"/>
              <a:gd name="T33" fmla="*/ 9 h 44"/>
              <a:gd name="T34" fmla="*/ 17 w 17"/>
              <a:gd name="T35" fmla="*/ 35 h 44"/>
              <a:gd name="T36" fmla="*/ 17 w 17"/>
              <a:gd name="T37" fmla="*/ 35 h 44"/>
              <a:gd name="T38" fmla="*/ 17 w 17"/>
              <a:gd name="T39" fmla="*/ 39 h 44"/>
              <a:gd name="T40" fmla="*/ 17 w 17"/>
              <a:gd name="T41" fmla="*/ 39 h 44"/>
              <a:gd name="T42" fmla="*/ 15 w 17"/>
              <a:gd name="T43" fmla="*/ 42 h 44"/>
              <a:gd name="T44" fmla="*/ 15 w 17"/>
              <a:gd name="T45" fmla="*/ 42 h 44"/>
              <a:gd name="T46" fmla="*/ 12 w 17"/>
              <a:gd name="T47" fmla="*/ 43 h 44"/>
              <a:gd name="T48" fmla="*/ 12 w 17"/>
              <a:gd name="T49" fmla="*/ 43 h 44"/>
              <a:gd name="T50" fmla="*/ 8 w 17"/>
              <a:gd name="T51" fmla="*/ 44 h 44"/>
              <a:gd name="T52" fmla="*/ 8 w 17"/>
              <a:gd name="T53" fmla="*/ 44 h 44"/>
              <a:gd name="T54" fmla="*/ 5 w 17"/>
              <a:gd name="T55" fmla="*/ 43 h 44"/>
              <a:gd name="T56" fmla="*/ 5 w 17"/>
              <a:gd name="T57" fmla="*/ 43 h 44"/>
              <a:gd name="T58" fmla="*/ 2 w 17"/>
              <a:gd name="T59" fmla="*/ 42 h 44"/>
              <a:gd name="T60" fmla="*/ 2 w 17"/>
              <a:gd name="T61" fmla="*/ 42 h 44"/>
              <a:gd name="T62" fmla="*/ 0 w 17"/>
              <a:gd name="T63" fmla="*/ 39 h 44"/>
              <a:gd name="T64" fmla="*/ 0 w 17"/>
              <a:gd name="T65" fmla="*/ 39 h 44"/>
              <a:gd name="T66" fmla="*/ 0 w 17"/>
              <a:gd name="T67" fmla="*/ 35 h 44"/>
              <a:gd name="T68" fmla="*/ 0 w 17"/>
              <a:gd name="T69" fmla="*/ 9 h 44"/>
              <a:gd name="T70" fmla="*/ 6 w 17"/>
              <a:gd name="T71" fmla="*/ 35 h 44"/>
              <a:gd name="T72" fmla="*/ 6 w 17"/>
              <a:gd name="T73" fmla="*/ 35 h 44"/>
              <a:gd name="T74" fmla="*/ 6 w 17"/>
              <a:gd name="T75" fmla="*/ 37 h 44"/>
              <a:gd name="T76" fmla="*/ 6 w 17"/>
              <a:gd name="T77" fmla="*/ 37 h 44"/>
              <a:gd name="T78" fmla="*/ 8 w 17"/>
              <a:gd name="T79" fmla="*/ 38 h 44"/>
              <a:gd name="T80" fmla="*/ 8 w 17"/>
              <a:gd name="T81" fmla="*/ 38 h 44"/>
              <a:gd name="T82" fmla="*/ 11 w 17"/>
              <a:gd name="T83" fmla="*/ 37 h 44"/>
              <a:gd name="T84" fmla="*/ 11 w 17"/>
              <a:gd name="T85" fmla="*/ 37 h 44"/>
              <a:gd name="T86" fmla="*/ 11 w 17"/>
              <a:gd name="T87" fmla="*/ 35 h 44"/>
              <a:gd name="T88" fmla="*/ 11 w 17"/>
              <a:gd name="T89" fmla="*/ 9 h 44"/>
              <a:gd name="T90" fmla="*/ 11 w 17"/>
              <a:gd name="T91" fmla="*/ 9 h 44"/>
              <a:gd name="T92" fmla="*/ 11 w 17"/>
              <a:gd name="T93" fmla="*/ 8 h 44"/>
              <a:gd name="T94" fmla="*/ 11 w 17"/>
              <a:gd name="T95" fmla="*/ 8 h 44"/>
              <a:gd name="T96" fmla="*/ 8 w 17"/>
              <a:gd name="T97" fmla="*/ 7 h 44"/>
              <a:gd name="T98" fmla="*/ 8 w 17"/>
              <a:gd name="T99" fmla="*/ 7 h 44"/>
              <a:gd name="T100" fmla="*/ 6 w 17"/>
              <a:gd name="T101" fmla="*/ 8 h 44"/>
              <a:gd name="T102" fmla="*/ 6 w 17"/>
              <a:gd name="T103" fmla="*/ 8 h 44"/>
              <a:gd name="T104" fmla="*/ 6 w 17"/>
              <a:gd name="T105" fmla="*/ 9 h 44"/>
              <a:gd name="T106" fmla="*/ 6 w 17"/>
              <a:gd name="T107" fmla="*/ 35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" h="44">
                <a:moveTo>
                  <a:pt x="0" y="9"/>
                </a:move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2" y="2"/>
                </a:lnTo>
                <a:lnTo>
                  <a:pt x="12" y="2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5"/>
                </a:lnTo>
                <a:lnTo>
                  <a:pt x="17" y="9"/>
                </a:lnTo>
                <a:lnTo>
                  <a:pt x="17" y="35"/>
                </a:lnTo>
                <a:lnTo>
                  <a:pt x="17" y="35"/>
                </a:lnTo>
                <a:lnTo>
                  <a:pt x="17" y="39"/>
                </a:lnTo>
                <a:lnTo>
                  <a:pt x="17" y="39"/>
                </a:lnTo>
                <a:lnTo>
                  <a:pt x="15" y="42"/>
                </a:lnTo>
                <a:lnTo>
                  <a:pt x="15" y="42"/>
                </a:lnTo>
                <a:lnTo>
                  <a:pt x="12" y="43"/>
                </a:lnTo>
                <a:lnTo>
                  <a:pt x="12" y="43"/>
                </a:lnTo>
                <a:lnTo>
                  <a:pt x="8" y="44"/>
                </a:lnTo>
                <a:lnTo>
                  <a:pt x="8" y="44"/>
                </a:lnTo>
                <a:lnTo>
                  <a:pt x="5" y="43"/>
                </a:lnTo>
                <a:lnTo>
                  <a:pt x="5" y="43"/>
                </a:lnTo>
                <a:lnTo>
                  <a:pt x="2" y="42"/>
                </a:lnTo>
                <a:lnTo>
                  <a:pt x="2" y="42"/>
                </a:lnTo>
                <a:lnTo>
                  <a:pt x="0" y="39"/>
                </a:lnTo>
                <a:lnTo>
                  <a:pt x="0" y="39"/>
                </a:lnTo>
                <a:lnTo>
                  <a:pt x="0" y="35"/>
                </a:lnTo>
                <a:lnTo>
                  <a:pt x="0" y="9"/>
                </a:lnTo>
                <a:close/>
                <a:moveTo>
                  <a:pt x="6" y="35"/>
                </a:moveTo>
                <a:lnTo>
                  <a:pt x="6" y="35"/>
                </a:lnTo>
                <a:lnTo>
                  <a:pt x="6" y="37"/>
                </a:lnTo>
                <a:lnTo>
                  <a:pt x="6" y="37"/>
                </a:lnTo>
                <a:lnTo>
                  <a:pt x="8" y="38"/>
                </a:lnTo>
                <a:lnTo>
                  <a:pt x="8" y="38"/>
                </a:lnTo>
                <a:lnTo>
                  <a:pt x="11" y="37"/>
                </a:lnTo>
                <a:lnTo>
                  <a:pt x="11" y="37"/>
                </a:lnTo>
                <a:lnTo>
                  <a:pt x="11" y="35"/>
                </a:lnTo>
                <a:lnTo>
                  <a:pt x="11" y="9"/>
                </a:lnTo>
                <a:lnTo>
                  <a:pt x="11" y="9"/>
                </a:lnTo>
                <a:lnTo>
                  <a:pt x="11" y="8"/>
                </a:lnTo>
                <a:lnTo>
                  <a:pt x="11" y="8"/>
                </a:lnTo>
                <a:lnTo>
                  <a:pt x="8" y="7"/>
                </a:lnTo>
                <a:lnTo>
                  <a:pt x="8" y="7"/>
                </a:lnTo>
                <a:lnTo>
                  <a:pt x="6" y="8"/>
                </a:lnTo>
                <a:lnTo>
                  <a:pt x="6" y="8"/>
                </a:lnTo>
                <a:lnTo>
                  <a:pt x="6" y="9"/>
                </a:lnTo>
                <a:lnTo>
                  <a:pt x="6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06" name="Freeform 227">
            <a:extLst>
              <a:ext uri="{FF2B5EF4-FFF2-40B4-BE49-F238E27FC236}">
                <a16:creationId xmlns:a16="http://schemas.microsoft.com/office/drawing/2014/main" id="{318DE5BB-7A59-451B-974A-DB0ABC9F801C}"/>
              </a:ext>
            </a:extLst>
          </p:cNvPr>
          <p:cNvSpPr>
            <a:spLocks noEditPoints="1"/>
          </p:cNvSpPr>
          <p:nvPr/>
        </p:nvSpPr>
        <p:spPr bwMode="auto">
          <a:xfrm>
            <a:off x="6747905" y="4041958"/>
            <a:ext cx="28575" cy="69850"/>
          </a:xfrm>
          <a:custGeom>
            <a:avLst/>
            <a:gdLst>
              <a:gd name="T0" fmla="*/ 0 w 18"/>
              <a:gd name="T1" fmla="*/ 11 h 44"/>
              <a:gd name="T2" fmla="*/ 0 w 18"/>
              <a:gd name="T3" fmla="*/ 9 h 44"/>
              <a:gd name="T4" fmla="*/ 0 w 18"/>
              <a:gd name="T5" fmla="*/ 6 h 44"/>
              <a:gd name="T6" fmla="*/ 1 w 18"/>
              <a:gd name="T7" fmla="*/ 5 h 44"/>
              <a:gd name="T8" fmla="*/ 3 w 18"/>
              <a:gd name="T9" fmla="*/ 2 h 44"/>
              <a:gd name="T10" fmla="*/ 5 w 18"/>
              <a:gd name="T11" fmla="*/ 0 h 44"/>
              <a:gd name="T12" fmla="*/ 9 w 18"/>
              <a:gd name="T13" fmla="*/ 0 h 44"/>
              <a:gd name="T14" fmla="*/ 13 w 18"/>
              <a:gd name="T15" fmla="*/ 0 h 44"/>
              <a:gd name="T16" fmla="*/ 16 w 18"/>
              <a:gd name="T17" fmla="*/ 2 h 44"/>
              <a:gd name="T18" fmla="*/ 16 w 18"/>
              <a:gd name="T19" fmla="*/ 5 h 44"/>
              <a:gd name="T20" fmla="*/ 18 w 18"/>
              <a:gd name="T21" fmla="*/ 6 h 44"/>
              <a:gd name="T22" fmla="*/ 18 w 18"/>
              <a:gd name="T23" fmla="*/ 9 h 44"/>
              <a:gd name="T24" fmla="*/ 18 w 18"/>
              <a:gd name="T25" fmla="*/ 11 h 44"/>
              <a:gd name="T26" fmla="*/ 18 w 18"/>
              <a:gd name="T27" fmla="*/ 15 h 44"/>
              <a:gd name="T28" fmla="*/ 18 w 18"/>
              <a:gd name="T29" fmla="*/ 16 h 44"/>
              <a:gd name="T30" fmla="*/ 16 w 18"/>
              <a:gd name="T31" fmla="*/ 19 h 44"/>
              <a:gd name="T32" fmla="*/ 15 w 18"/>
              <a:gd name="T33" fmla="*/ 20 h 44"/>
              <a:gd name="T34" fmla="*/ 16 w 18"/>
              <a:gd name="T35" fmla="*/ 23 h 44"/>
              <a:gd name="T36" fmla="*/ 18 w 18"/>
              <a:gd name="T37" fmla="*/ 24 h 44"/>
              <a:gd name="T38" fmla="*/ 18 w 18"/>
              <a:gd name="T39" fmla="*/ 26 h 44"/>
              <a:gd name="T40" fmla="*/ 18 w 18"/>
              <a:gd name="T41" fmla="*/ 31 h 44"/>
              <a:gd name="T42" fmla="*/ 18 w 18"/>
              <a:gd name="T43" fmla="*/ 34 h 44"/>
              <a:gd name="T44" fmla="*/ 18 w 18"/>
              <a:gd name="T45" fmla="*/ 36 h 44"/>
              <a:gd name="T46" fmla="*/ 18 w 18"/>
              <a:gd name="T47" fmla="*/ 38 h 44"/>
              <a:gd name="T48" fmla="*/ 16 w 18"/>
              <a:gd name="T49" fmla="*/ 40 h 44"/>
              <a:gd name="T50" fmla="*/ 14 w 18"/>
              <a:gd name="T51" fmla="*/ 43 h 44"/>
              <a:gd name="T52" fmla="*/ 9 w 18"/>
              <a:gd name="T53" fmla="*/ 44 h 44"/>
              <a:gd name="T54" fmla="*/ 4 w 18"/>
              <a:gd name="T55" fmla="*/ 43 h 44"/>
              <a:gd name="T56" fmla="*/ 1 w 18"/>
              <a:gd name="T57" fmla="*/ 40 h 44"/>
              <a:gd name="T58" fmla="*/ 1 w 18"/>
              <a:gd name="T59" fmla="*/ 38 h 44"/>
              <a:gd name="T60" fmla="*/ 0 w 18"/>
              <a:gd name="T61" fmla="*/ 36 h 44"/>
              <a:gd name="T62" fmla="*/ 0 w 18"/>
              <a:gd name="T63" fmla="*/ 34 h 44"/>
              <a:gd name="T64" fmla="*/ 0 w 18"/>
              <a:gd name="T65" fmla="*/ 31 h 44"/>
              <a:gd name="T66" fmla="*/ 0 w 18"/>
              <a:gd name="T67" fmla="*/ 26 h 44"/>
              <a:gd name="T68" fmla="*/ 0 w 18"/>
              <a:gd name="T69" fmla="*/ 24 h 44"/>
              <a:gd name="T70" fmla="*/ 1 w 18"/>
              <a:gd name="T71" fmla="*/ 23 h 44"/>
              <a:gd name="T72" fmla="*/ 3 w 18"/>
              <a:gd name="T73" fmla="*/ 20 h 44"/>
              <a:gd name="T74" fmla="*/ 1 w 18"/>
              <a:gd name="T75" fmla="*/ 19 h 44"/>
              <a:gd name="T76" fmla="*/ 0 w 18"/>
              <a:gd name="T77" fmla="*/ 16 h 44"/>
              <a:gd name="T78" fmla="*/ 0 w 18"/>
              <a:gd name="T79" fmla="*/ 15 h 44"/>
              <a:gd name="T80" fmla="*/ 0 w 18"/>
              <a:gd name="T81" fmla="*/ 11 h 44"/>
              <a:gd name="T82" fmla="*/ 13 w 18"/>
              <a:gd name="T83" fmla="*/ 9 h 44"/>
              <a:gd name="T84" fmla="*/ 11 w 18"/>
              <a:gd name="T85" fmla="*/ 6 h 44"/>
              <a:gd name="T86" fmla="*/ 9 w 18"/>
              <a:gd name="T87" fmla="*/ 6 h 44"/>
              <a:gd name="T88" fmla="*/ 6 w 18"/>
              <a:gd name="T89" fmla="*/ 6 h 44"/>
              <a:gd name="T90" fmla="*/ 6 w 18"/>
              <a:gd name="T91" fmla="*/ 15 h 44"/>
              <a:gd name="T92" fmla="*/ 6 w 18"/>
              <a:gd name="T93" fmla="*/ 18 h 44"/>
              <a:gd name="T94" fmla="*/ 9 w 18"/>
              <a:gd name="T95" fmla="*/ 18 h 44"/>
              <a:gd name="T96" fmla="*/ 11 w 18"/>
              <a:gd name="T97" fmla="*/ 18 h 44"/>
              <a:gd name="T98" fmla="*/ 13 w 18"/>
              <a:gd name="T99" fmla="*/ 15 h 44"/>
              <a:gd name="T100" fmla="*/ 13 w 18"/>
              <a:gd name="T101" fmla="*/ 26 h 44"/>
              <a:gd name="T102" fmla="*/ 11 w 18"/>
              <a:gd name="T103" fmla="*/ 24 h 44"/>
              <a:gd name="T104" fmla="*/ 9 w 18"/>
              <a:gd name="T105" fmla="*/ 23 h 44"/>
              <a:gd name="T106" fmla="*/ 6 w 18"/>
              <a:gd name="T107" fmla="*/ 24 h 44"/>
              <a:gd name="T108" fmla="*/ 6 w 18"/>
              <a:gd name="T109" fmla="*/ 26 h 44"/>
              <a:gd name="T110" fmla="*/ 6 w 18"/>
              <a:gd name="T111" fmla="*/ 34 h 44"/>
              <a:gd name="T112" fmla="*/ 6 w 18"/>
              <a:gd name="T113" fmla="*/ 36 h 44"/>
              <a:gd name="T114" fmla="*/ 9 w 18"/>
              <a:gd name="T115" fmla="*/ 38 h 44"/>
              <a:gd name="T116" fmla="*/ 11 w 18"/>
              <a:gd name="T117" fmla="*/ 36 h 44"/>
              <a:gd name="T118" fmla="*/ 13 w 18"/>
              <a:gd name="T119" fmla="*/ 2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" h="44">
                <a:moveTo>
                  <a:pt x="0" y="11"/>
                </a:move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1" y="5"/>
                </a:ln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3" y="0"/>
                </a:lnTo>
                <a:lnTo>
                  <a:pt x="13" y="0"/>
                </a:lnTo>
                <a:lnTo>
                  <a:pt x="16" y="2"/>
                </a:lnTo>
                <a:lnTo>
                  <a:pt x="16" y="2"/>
                </a:lnTo>
                <a:lnTo>
                  <a:pt x="16" y="5"/>
                </a:lnTo>
                <a:lnTo>
                  <a:pt x="16" y="5"/>
                </a:lnTo>
                <a:lnTo>
                  <a:pt x="18" y="6"/>
                </a:lnTo>
                <a:lnTo>
                  <a:pt x="18" y="6"/>
                </a:lnTo>
                <a:lnTo>
                  <a:pt x="18" y="9"/>
                </a:lnTo>
                <a:lnTo>
                  <a:pt x="18" y="9"/>
                </a:lnTo>
                <a:lnTo>
                  <a:pt x="18" y="11"/>
                </a:lnTo>
                <a:lnTo>
                  <a:pt x="18" y="11"/>
                </a:lnTo>
                <a:lnTo>
                  <a:pt x="18" y="15"/>
                </a:lnTo>
                <a:lnTo>
                  <a:pt x="18" y="15"/>
                </a:lnTo>
                <a:lnTo>
                  <a:pt x="18" y="16"/>
                </a:lnTo>
                <a:lnTo>
                  <a:pt x="18" y="16"/>
                </a:lnTo>
                <a:lnTo>
                  <a:pt x="16" y="19"/>
                </a:lnTo>
                <a:lnTo>
                  <a:pt x="16" y="19"/>
                </a:lnTo>
                <a:lnTo>
                  <a:pt x="15" y="20"/>
                </a:lnTo>
                <a:lnTo>
                  <a:pt x="15" y="20"/>
                </a:lnTo>
                <a:lnTo>
                  <a:pt x="16" y="23"/>
                </a:lnTo>
                <a:lnTo>
                  <a:pt x="16" y="23"/>
                </a:lnTo>
                <a:lnTo>
                  <a:pt x="18" y="24"/>
                </a:lnTo>
                <a:lnTo>
                  <a:pt x="18" y="24"/>
                </a:lnTo>
                <a:lnTo>
                  <a:pt x="18" y="26"/>
                </a:lnTo>
                <a:lnTo>
                  <a:pt x="18" y="26"/>
                </a:lnTo>
                <a:lnTo>
                  <a:pt x="18" y="31"/>
                </a:lnTo>
                <a:lnTo>
                  <a:pt x="18" y="31"/>
                </a:lnTo>
                <a:lnTo>
                  <a:pt x="18" y="34"/>
                </a:lnTo>
                <a:lnTo>
                  <a:pt x="18" y="34"/>
                </a:lnTo>
                <a:lnTo>
                  <a:pt x="18" y="36"/>
                </a:lnTo>
                <a:lnTo>
                  <a:pt x="18" y="36"/>
                </a:lnTo>
                <a:lnTo>
                  <a:pt x="18" y="38"/>
                </a:lnTo>
                <a:lnTo>
                  <a:pt x="18" y="38"/>
                </a:lnTo>
                <a:lnTo>
                  <a:pt x="16" y="40"/>
                </a:lnTo>
                <a:lnTo>
                  <a:pt x="16" y="40"/>
                </a:lnTo>
                <a:lnTo>
                  <a:pt x="14" y="43"/>
                </a:lnTo>
                <a:lnTo>
                  <a:pt x="14" y="43"/>
                </a:lnTo>
                <a:lnTo>
                  <a:pt x="9" y="44"/>
                </a:lnTo>
                <a:lnTo>
                  <a:pt x="9" y="44"/>
                </a:lnTo>
                <a:lnTo>
                  <a:pt x="4" y="43"/>
                </a:lnTo>
                <a:lnTo>
                  <a:pt x="4" y="43"/>
                </a:lnTo>
                <a:lnTo>
                  <a:pt x="1" y="40"/>
                </a:lnTo>
                <a:lnTo>
                  <a:pt x="1" y="40"/>
                </a:lnTo>
                <a:lnTo>
                  <a:pt x="1" y="38"/>
                </a:lnTo>
                <a:lnTo>
                  <a:pt x="1" y="38"/>
                </a:lnTo>
                <a:lnTo>
                  <a:pt x="0" y="36"/>
                </a:lnTo>
                <a:lnTo>
                  <a:pt x="0" y="36"/>
                </a:lnTo>
                <a:lnTo>
                  <a:pt x="0" y="34"/>
                </a:lnTo>
                <a:lnTo>
                  <a:pt x="0" y="34"/>
                </a:lnTo>
                <a:lnTo>
                  <a:pt x="0" y="31"/>
                </a:lnTo>
                <a:lnTo>
                  <a:pt x="0" y="31"/>
                </a:lnTo>
                <a:lnTo>
                  <a:pt x="0" y="26"/>
                </a:lnTo>
                <a:lnTo>
                  <a:pt x="0" y="26"/>
                </a:lnTo>
                <a:lnTo>
                  <a:pt x="0" y="24"/>
                </a:lnTo>
                <a:lnTo>
                  <a:pt x="0" y="24"/>
                </a:lnTo>
                <a:lnTo>
                  <a:pt x="1" y="23"/>
                </a:lnTo>
                <a:lnTo>
                  <a:pt x="1" y="23"/>
                </a:lnTo>
                <a:lnTo>
                  <a:pt x="3" y="20"/>
                </a:lnTo>
                <a:lnTo>
                  <a:pt x="3" y="20"/>
                </a:lnTo>
                <a:lnTo>
                  <a:pt x="1" y="19"/>
                </a:lnTo>
                <a:lnTo>
                  <a:pt x="1" y="19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close/>
                <a:moveTo>
                  <a:pt x="13" y="9"/>
                </a:moveTo>
                <a:lnTo>
                  <a:pt x="13" y="9"/>
                </a:lnTo>
                <a:lnTo>
                  <a:pt x="11" y="6"/>
                </a:lnTo>
                <a:lnTo>
                  <a:pt x="11" y="6"/>
                </a:lnTo>
                <a:lnTo>
                  <a:pt x="9" y="6"/>
                </a:lnTo>
                <a:lnTo>
                  <a:pt x="9" y="6"/>
                </a:lnTo>
                <a:lnTo>
                  <a:pt x="6" y="6"/>
                </a:lnTo>
                <a:lnTo>
                  <a:pt x="6" y="6"/>
                </a:lnTo>
                <a:lnTo>
                  <a:pt x="6" y="9"/>
                </a:lnTo>
                <a:lnTo>
                  <a:pt x="6" y="15"/>
                </a:lnTo>
                <a:lnTo>
                  <a:pt x="6" y="15"/>
                </a:lnTo>
                <a:lnTo>
                  <a:pt x="6" y="18"/>
                </a:lnTo>
                <a:lnTo>
                  <a:pt x="6" y="18"/>
                </a:lnTo>
                <a:lnTo>
                  <a:pt x="9" y="18"/>
                </a:lnTo>
                <a:lnTo>
                  <a:pt x="9" y="18"/>
                </a:lnTo>
                <a:lnTo>
                  <a:pt x="11" y="18"/>
                </a:lnTo>
                <a:lnTo>
                  <a:pt x="11" y="18"/>
                </a:lnTo>
                <a:lnTo>
                  <a:pt x="13" y="15"/>
                </a:lnTo>
                <a:lnTo>
                  <a:pt x="13" y="9"/>
                </a:lnTo>
                <a:close/>
                <a:moveTo>
                  <a:pt x="13" y="26"/>
                </a:moveTo>
                <a:lnTo>
                  <a:pt x="13" y="26"/>
                </a:lnTo>
                <a:lnTo>
                  <a:pt x="11" y="24"/>
                </a:lnTo>
                <a:lnTo>
                  <a:pt x="11" y="24"/>
                </a:lnTo>
                <a:lnTo>
                  <a:pt x="9" y="23"/>
                </a:lnTo>
                <a:lnTo>
                  <a:pt x="9" y="23"/>
                </a:lnTo>
                <a:lnTo>
                  <a:pt x="6" y="24"/>
                </a:lnTo>
                <a:lnTo>
                  <a:pt x="6" y="24"/>
                </a:lnTo>
                <a:lnTo>
                  <a:pt x="6" y="26"/>
                </a:lnTo>
                <a:lnTo>
                  <a:pt x="6" y="34"/>
                </a:lnTo>
                <a:lnTo>
                  <a:pt x="6" y="34"/>
                </a:lnTo>
                <a:lnTo>
                  <a:pt x="6" y="36"/>
                </a:lnTo>
                <a:lnTo>
                  <a:pt x="6" y="36"/>
                </a:lnTo>
                <a:lnTo>
                  <a:pt x="9" y="38"/>
                </a:lnTo>
                <a:lnTo>
                  <a:pt x="9" y="38"/>
                </a:lnTo>
                <a:lnTo>
                  <a:pt x="11" y="36"/>
                </a:lnTo>
                <a:lnTo>
                  <a:pt x="11" y="36"/>
                </a:lnTo>
                <a:lnTo>
                  <a:pt x="13" y="34"/>
                </a:lnTo>
                <a:lnTo>
                  <a:pt x="13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07" name="Freeform 228">
            <a:extLst>
              <a:ext uri="{FF2B5EF4-FFF2-40B4-BE49-F238E27FC236}">
                <a16:creationId xmlns:a16="http://schemas.microsoft.com/office/drawing/2014/main" id="{85917F68-AF14-4308-BFFF-56935CD87568}"/>
              </a:ext>
            </a:extLst>
          </p:cNvPr>
          <p:cNvSpPr>
            <a:spLocks/>
          </p:cNvSpPr>
          <p:nvPr/>
        </p:nvSpPr>
        <p:spPr bwMode="auto">
          <a:xfrm>
            <a:off x="6784418" y="4041958"/>
            <a:ext cx="26988" cy="68263"/>
          </a:xfrm>
          <a:custGeom>
            <a:avLst/>
            <a:gdLst>
              <a:gd name="T0" fmla="*/ 0 w 17"/>
              <a:gd name="T1" fmla="*/ 43 h 43"/>
              <a:gd name="T2" fmla="*/ 0 w 17"/>
              <a:gd name="T3" fmla="*/ 38 h 43"/>
              <a:gd name="T4" fmla="*/ 11 w 17"/>
              <a:gd name="T5" fmla="*/ 16 h 43"/>
              <a:gd name="T6" fmla="*/ 11 w 17"/>
              <a:gd name="T7" fmla="*/ 16 h 43"/>
              <a:gd name="T8" fmla="*/ 11 w 17"/>
              <a:gd name="T9" fmla="*/ 14 h 43"/>
              <a:gd name="T10" fmla="*/ 11 w 17"/>
              <a:gd name="T11" fmla="*/ 14 h 43"/>
              <a:gd name="T12" fmla="*/ 11 w 17"/>
              <a:gd name="T13" fmla="*/ 10 h 43"/>
              <a:gd name="T14" fmla="*/ 11 w 17"/>
              <a:gd name="T15" fmla="*/ 10 h 43"/>
              <a:gd name="T16" fmla="*/ 11 w 17"/>
              <a:gd name="T17" fmla="*/ 9 h 43"/>
              <a:gd name="T18" fmla="*/ 11 w 17"/>
              <a:gd name="T19" fmla="*/ 9 h 43"/>
              <a:gd name="T20" fmla="*/ 11 w 17"/>
              <a:gd name="T21" fmla="*/ 7 h 43"/>
              <a:gd name="T22" fmla="*/ 11 w 17"/>
              <a:gd name="T23" fmla="*/ 7 h 43"/>
              <a:gd name="T24" fmla="*/ 10 w 17"/>
              <a:gd name="T25" fmla="*/ 6 h 43"/>
              <a:gd name="T26" fmla="*/ 10 w 17"/>
              <a:gd name="T27" fmla="*/ 6 h 43"/>
              <a:gd name="T28" fmla="*/ 8 w 17"/>
              <a:gd name="T29" fmla="*/ 6 h 43"/>
              <a:gd name="T30" fmla="*/ 8 w 17"/>
              <a:gd name="T31" fmla="*/ 6 h 43"/>
              <a:gd name="T32" fmla="*/ 6 w 17"/>
              <a:gd name="T33" fmla="*/ 6 h 43"/>
              <a:gd name="T34" fmla="*/ 6 w 17"/>
              <a:gd name="T35" fmla="*/ 6 h 43"/>
              <a:gd name="T36" fmla="*/ 6 w 17"/>
              <a:gd name="T37" fmla="*/ 9 h 43"/>
              <a:gd name="T38" fmla="*/ 6 w 17"/>
              <a:gd name="T39" fmla="*/ 12 h 43"/>
              <a:gd name="T40" fmla="*/ 0 w 17"/>
              <a:gd name="T41" fmla="*/ 12 h 43"/>
              <a:gd name="T42" fmla="*/ 0 w 17"/>
              <a:gd name="T43" fmla="*/ 9 h 43"/>
              <a:gd name="T44" fmla="*/ 0 w 17"/>
              <a:gd name="T45" fmla="*/ 9 h 43"/>
              <a:gd name="T46" fmla="*/ 0 w 17"/>
              <a:gd name="T47" fmla="*/ 5 h 43"/>
              <a:gd name="T48" fmla="*/ 0 w 17"/>
              <a:gd name="T49" fmla="*/ 5 h 43"/>
              <a:gd name="T50" fmla="*/ 2 w 17"/>
              <a:gd name="T51" fmla="*/ 2 h 43"/>
              <a:gd name="T52" fmla="*/ 2 w 17"/>
              <a:gd name="T53" fmla="*/ 2 h 43"/>
              <a:gd name="T54" fmla="*/ 5 w 17"/>
              <a:gd name="T55" fmla="*/ 0 h 43"/>
              <a:gd name="T56" fmla="*/ 5 w 17"/>
              <a:gd name="T57" fmla="*/ 0 h 43"/>
              <a:gd name="T58" fmla="*/ 8 w 17"/>
              <a:gd name="T59" fmla="*/ 0 h 43"/>
              <a:gd name="T60" fmla="*/ 8 w 17"/>
              <a:gd name="T61" fmla="*/ 0 h 43"/>
              <a:gd name="T62" fmla="*/ 12 w 17"/>
              <a:gd name="T63" fmla="*/ 0 h 43"/>
              <a:gd name="T64" fmla="*/ 12 w 17"/>
              <a:gd name="T65" fmla="*/ 0 h 43"/>
              <a:gd name="T66" fmla="*/ 16 w 17"/>
              <a:gd name="T67" fmla="*/ 2 h 43"/>
              <a:gd name="T68" fmla="*/ 16 w 17"/>
              <a:gd name="T69" fmla="*/ 2 h 43"/>
              <a:gd name="T70" fmla="*/ 17 w 17"/>
              <a:gd name="T71" fmla="*/ 6 h 43"/>
              <a:gd name="T72" fmla="*/ 17 w 17"/>
              <a:gd name="T73" fmla="*/ 6 h 43"/>
              <a:gd name="T74" fmla="*/ 17 w 17"/>
              <a:gd name="T75" fmla="*/ 10 h 43"/>
              <a:gd name="T76" fmla="*/ 17 w 17"/>
              <a:gd name="T77" fmla="*/ 10 h 43"/>
              <a:gd name="T78" fmla="*/ 17 w 17"/>
              <a:gd name="T79" fmla="*/ 12 h 43"/>
              <a:gd name="T80" fmla="*/ 17 w 17"/>
              <a:gd name="T81" fmla="*/ 12 h 43"/>
              <a:gd name="T82" fmla="*/ 17 w 17"/>
              <a:gd name="T83" fmla="*/ 15 h 43"/>
              <a:gd name="T84" fmla="*/ 17 w 17"/>
              <a:gd name="T85" fmla="*/ 15 h 43"/>
              <a:gd name="T86" fmla="*/ 17 w 17"/>
              <a:gd name="T87" fmla="*/ 18 h 43"/>
              <a:gd name="T88" fmla="*/ 17 w 17"/>
              <a:gd name="T89" fmla="*/ 18 h 43"/>
              <a:gd name="T90" fmla="*/ 16 w 17"/>
              <a:gd name="T91" fmla="*/ 19 h 43"/>
              <a:gd name="T92" fmla="*/ 6 w 17"/>
              <a:gd name="T93" fmla="*/ 36 h 43"/>
              <a:gd name="T94" fmla="*/ 17 w 17"/>
              <a:gd name="T95" fmla="*/ 36 h 43"/>
              <a:gd name="T96" fmla="*/ 17 w 17"/>
              <a:gd name="T97" fmla="*/ 43 h 43"/>
              <a:gd name="T98" fmla="*/ 0 w 17"/>
              <a:gd name="T99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" h="43">
                <a:moveTo>
                  <a:pt x="0" y="43"/>
                </a:moveTo>
                <a:lnTo>
                  <a:pt x="0" y="38"/>
                </a:lnTo>
                <a:lnTo>
                  <a:pt x="11" y="16"/>
                </a:lnTo>
                <a:lnTo>
                  <a:pt x="11" y="16"/>
                </a:lnTo>
                <a:lnTo>
                  <a:pt x="11" y="14"/>
                </a:lnTo>
                <a:lnTo>
                  <a:pt x="11" y="14"/>
                </a:lnTo>
                <a:lnTo>
                  <a:pt x="11" y="10"/>
                </a:lnTo>
                <a:lnTo>
                  <a:pt x="11" y="10"/>
                </a:lnTo>
                <a:lnTo>
                  <a:pt x="11" y="9"/>
                </a:lnTo>
                <a:lnTo>
                  <a:pt x="11" y="9"/>
                </a:lnTo>
                <a:lnTo>
                  <a:pt x="11" y="7"/>
                </a:lnTo>
                <a:lnTo>
                  <a:pt x="11" y="7"/>
                </a:lnTo>
                <a:lnTo>
                  <a:pt x="10" y="6"/>
                </a:lnTo>
                <a:lnTo>
                  <a:pt x="10" y="6"/>
                </a:lnTo>
                <a:lnTo>
                  <a:pt x="8" y="6"/>
                </a:lnTo>
                <a:lnTo>
                  <a:pt x="8" y="6"/>
                </a:lnTo>
                <a:lnTo>
                  <a:pt x="6" y="6"/>
                </a:lnTo>
                <a:lnTo>
                  <a:pt x="6" y="6"/>
                </a:lnTo>
                <a:lnTo>
                  <a:pt x="6" y="9"/>
                </a:lnTo>
                <a:lnTo>
                  <a:pt x="6" y="12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2" y="2"/>
                </a:lnTo>
                <a:lnTo>
                  <a:pt x="2" y="2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16" y="2"/>
                </a:lnTo>
                <a:lnTo>
                  <a:pt x="16" y="2"/>
                </a:lnTo>
                <a:lnTo>
                  <a:pt x="17" y="6"/>
                </a:lnTo>
                <a:lnTo>
                  <a:pt x="17" y="6"/>
                </a:lnTo>
                <a:lnTo>
                  <a:pt x="17" y="10"/>
                </a:lnTo>
                <a:lnTo>
                  <a:pt x="17" y="10"/>
                </a:lnTo>
                <a:lnTo>
                  <a:pt x="17" y="12"/>
                </a:lnTo>
                <a:lnTo>
                  <a:pt x="17" y="12"/>
                </a:lnTo>
                <a:lnTo>
                  <a:pt x="17" y="15"/>
                </a:lnTo>
                <a:lnTo>
                  <a:pt x="17" y="15"/>
                </a:lnTo>
                <a:lnTo>
                  <a:pt x="17" y="18"/>
                </a:lnTo>
                <a:lnTo>
                  <a:pt x="17" y="18"/>
                </a:lnTo>
                <a:lnTo>
                  <a:pt x="16" y="19"/>
                </a:lnTo>
                <a:lnTo>
                  <a:pt x="6" y="36"/>
                </a:lnTo>
                <a:lnTo>
                  <a:pt x="17" y="36"/>
                </a:lnTo>
                <a:lnTo>
                  <a:pt x="17" y="43"/>
                </a:lnTo>
                <a:lnTo>
                  <a:pt x="0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08" name="Freeform 229">
            <a:extLst>
              <a:ext uri="{FF2B5EF4-FFF2-40B4-BE49-F238E27FC236}">
                <a16:creationId xmlns:a16="http://schemas.microsoft.com/office/drawing/2014/main" id="{004F47BA-8434-4D8D-8ECA-039CD2B8F474}"/>
              </a:ext>
            </a:extLst>
          </p:cNvPr>
          <p:cNvSpPr>
            <a:spLocks/>
          </p:cNvSpPr>
          <p:nvPr/>
        </p:nvSpPr>
        <p:spPr bwMode="auto">
          <a:xfrm>
            <a:off x="6749493" y="4554721"/>
            <a:ext cx="20638" cy="66675"/>
          </a:xfrm>
          <a:custGeom>
            <a:avLst/>
            <a:gdLst>
              <a:gd name="T0" fmla="*/ 7 w 13"/>
              <a:gd name="T1" fmla="*/ 42 h 42"/>
              <a:gd name="T2" fmla="*/ 7 w 13"/>
              <a:gd name="T3" fmla="*/ 6 h 42"/>
              <a:gd name="T4" fmla="*/ 0 w 13"/>
              <a:gd name="T5" fmla="*/ 11 h 42"/>
              <a:gd name="T6" fmla="*/ 0 w 13"/>
              <a:gd name="T7" fmla="*/ 3 h 42"/>
              <a:gd name="T8" fmla="*/ 7 w 13"/>
              <a:gd name="T9" fmla="*/ 0 h 42"/>
              <a:gd name="T10" fmla="*/ 13 w 13"/>
              <a:gd name="T11" fmla="*/ 0 h 42"/>
              <a:gd name="T12" fmla="*/ 13 w 13"/>
              <a:gd name="T13" fmla="*/ 42 h 42"/>
              <a:gd name="T14" fmla="*/ 7 w 13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42">
                <a:moveTo>
                  <a:pt x="7" y="42"/>
                </a:moveTo>
                <a:lnTo>
                  <a:pt x="7" y="6"/>
                </a:lnTo>
                <a:lnTo>
                  <a:pt x="0" y="11"/>
                </a:lnTo>
                <a:lnTo>
                  <a:pt x="0" y="3"/>
                </a:lnTo>
                <a:lnTo>
                  <a:pt x="7" y="0"/>
                </a:lnTo>
                <a:lnTo>
                  <a:pt x="13" y="0"/>
                </a:lnTo>
                <a:lnTo>
                  <a:pt x="13" y="42"/>
                </a:lnTo>
                <a:lnTo>
                  <a:pt x="7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09" name="Freeform 230">
            <a:extLst>
              <a:ext uri="{FF2B5EF4-FFF2-40B4-BE49-F238E27FC236}">
                <a16:creationId xmlns:a16="http://schemas.microsoft.com/office/drawing/2014/main" id="{FC0FE3BC-6EFF-4FB5-978A-878A0F3EF503}"/>
              </a:ext>
            </a:extLst>
          </p:cNvPr>
          <p:cNvSpPr>
            <a:spLocks/>
          </p:cNvSpPr>
          <p:nvPr/>
        </p:nvSpPr>
        <p:spPr bwMode="auto">
          <a:xfrm>
            <a:off x="6786005" y="4554721"/>
            <a:ext cx="17463" cy="66675"/>
          </a:xfrm>
          <a:custGeom>
            <a:avLst/>
            <a:gdLst>
              <a:gd name="T0" fmla="*/ 5 w 11"/>
              <a:gd name="T1" fmla="*/ 42 h 42"/>
              <a:gd name="T2" fmla="*/ 5 w 11"/>
              <a:gd name="T3" fmla="*/ 6 h 42"/>
              <a:gd name="T4" fmla="*/ 0 w 11"/>
              <a:gd name="T5" fmla="*/ 11 h 42"/>
              <a:gd name="T6" fmla="*/ 0 w 11"/>
              <a:gd name="T7" fmla="*/ 3 h 42"/>
              <a:gd name="T8" fmla="*/ 5 w 11"/>
              <a:gd name="T9" fmla="*/ 0 h 42"/>
              <a:gd name="T10" fmla="*/ 11 w 11"/>
              <a:gd name="T11" fmla="*/ 0 h 42"/>
              <a:gd name="T12" fmla="*/ 11 w 11"/>
              <a:gd name="T13" fmla="*/ 42 h 42"/>
              <a:gd name="T14" fmla="*/ 5 w 11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42">
                <a:moveTo>
                  <a:pt x="5" y="42"/>
                </a:moveTo>
                <a:lnTo>
                  <a:pt x="5" y="6"/>
                </a:lnTo>
                <a:lnTo>
                  <a:pt x="0" y="11"/>
                </a:lnTo>
                <a:lnTo>
                  <a:pt x="0" y="3"/>
                </a:lnTo>
                <a:lnTo>
                  <a:pt x="5" y="0"/>
                </a:lnTo>
                <a:lnTo>
                  <a:pt x="11" y="0"/>
                </a:lnTo>
                <a:lnTo>
                  <a:pt x="11" y="42"/>
                </a:lnTo>
                <a:lnTo>
                  <a:pt x="5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10" name="Freeform 231">
            <a:extLst>
              <a:ext uri="{FF2B5EF4-FFF2-40B4-BE49-F238E27FC236}">
                <a16:creationId xmlns:a16="http://schemas.microsoft.com/office/drawing/2014/main" id="{12E10EEA-8367-41A9-B454-F8A9C98203E9}"/>
              </a:ext>
            </a:extLst>
          </p:cNvPr>
          <p:cNvSpPr>
            <a:spLocks/>
          </p:cNvSpPr>
          <p:nvPr/>
        </p:nvSpPr>
        <p:spPr bwMode="auto">
          <a:xfrm>
            <a:off x="6816168" y="4554721"/>
            <a:ext cx="33338" cy="66675"/>
          </a:xfrm>
          <a:custGeom>
            <a:avLst/>
            <a:gdLst>
              <a:gd name="T0" fmla="*/ 12 w 21"/>
              <a:gd name="T1" fmla="*/ 42 h 42"/>
              <a:gd name="T2" fmla="*/ 12 w 21"/>
              <a:gd name="T3" fmla="*/ 36 h 42"/>
              <a:gd name="T4" fmla="*/ 0 w 21"/>
              <a:gd name="T5" fmla="*/ 36 h 42"/>
              <a:gd name="T6" fmla="*/ 0 w 21"/>
              <a:gd name="T7" fmla="*/ 30 h 42"/>
              <a:gd name="T8" fmla="*/ 9 w 21"/>
              <a:gd name="T9" fmla="*/ 0 h 42"/>
              <a:gd name="T10" fmla="*/ 16 w 21"/>
              <a:gd name="T11" fmla="*/ 0 h 42"/>
              <a:gd name="T12" fmla="*/ 6 w 21"/>
              <a:gd name="T13" fmla="*/ 30 h 42"/>
              <a:gd name="T14" fmla="*/ 12 w 21"/>
              <a:gd name="T15" fmla="*/ 30 h 42"/>
              <a:gd name="T16" fmla="*/ 12 w 21"/>
              <a:gd name="T17" fmla="*/ 17 h 42"/>
              <a:gd name="T18" fmla="*/ 19 w 21"/>
              <a:gd name="T19" fmla="*/ 17 h 42"/>
              <a:gd name="T20" fmla="*/ 19 w 21"/>
              <a:gd name="T21" fmla="*/ 30 h 42"/>
              <a:gd name="T22" fmla="*/ 21 w 21"/>
              <a:gd name="T23" fmla="*/ 30 h 42"/>
              <a:gd name="T24" fmla="*/ 21 w 21"/>
              <a:gd name="T25" fmla="*/ 36 h 42"/>
              <a:gd name="T26" fmla="*/ 19 w 21"/>
              <a:gd name="T27" fmla="*/ 36 h 42"/>
              <a:gd name="T28" fmla="*/ 19 w 21"/>
              <a:gd name="T29" fmla="*/ 42 h 42"/>
              <a:gd name="T30" fmla="*/ 12 w 21"/>
              <a:gd name="T31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" h="42">
                <a:moveTo>
                  <a:pt x="12" y="42"/>
                </a:moveTo>
                <a:lnTo>
                  <a:pt x="12" y="36"/>
                </a:lnTo>
                <a:lnTo>
                  <a:pt x="0" y="36"/>
                </a:lnTo>
                <a:lnTo>
                  <a:pt x="0" y="30"/>
                </a:lnTo>
                <a:lnTo>
                  <a:pt x="9" y="0"/>
                </a:lnTo>
                <a:lnTo>
                  <a:pt x="16" y="0"/>
                </a:lnTo>
                <a:lnTo>
                  <a:pt x="6" y="30"/>
                </a:lnTo>
                <a:lnTo>
                  <a:pt x="12" y="30"/>
                </a:lnTo>
                <a:lnTo>
                  <a:pt x="12" y="17"/>
                </a:lnTo>
                <a:lnTo>
                  <a:pt x="19" y="17"/>
                </a:lnTo>
                <a:lnTo>
                  <a:pt x="19" y="30"/>
                </a:lnTo>
                <a:lnTo>
                  <a:pt x="21" y="30"/>
                </a:lnTo>
                <a:lnTo>
                  <a:pt x="21" y="36"/>
                </a:lnTo>
                <a:lnTo>
                  <a:pt x="19" y="36"/>
                </a:lnTo>
                <a:lnTo>
                  <a:pt x="19" y="42"/>
                </a:lnTo>
                <a:lnTo>
                  <a:pt x="12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11" name="Freeform 232">
            <a:extLst>
              <a:ext uri="{FF2B5EF4-FFF2-40B4-BE49-F238E27FC236}">
                <a16:creationId xmlns:a16="http://schemas.microsoft.com/office/drawing/2014/main" id="{E8447E89-8A07-4B9A-9F7F-E4430321EA4C}"/>
              </a:ext>
            </a:extLst>
          </p:cNvPr>
          <p:cNvSpPr>
            <a:spLocks/>
          </p:cNvSpPr>
          <p:nvPr/>
        </p:nvSpPr>
        <p:spPr bwMode="auto">
          <a:xfrm>
            <a:off x="7187643" y="1995671"/>
            <a:ext cx="28575" cy="68263"/>
          </a:xfrm>
          <a:custGeom>
            <a:avLst/>
            <a:gdLst>
              <a:gd name="T0" fmla="*/ 2 w 18"/>
              <a:gd name="T1" fmla="*/ 43 h 43"/>
              <a:gd name="T2" fmla="*/ 12 w 18"/>
              <a:gd name="T3" fmla="*/ 6 h 43"/>
              <a:gd name="T4" fmla="*/ 5 w 18"/>
              <a:gd name="T5" fmla="*/ 6 h 43"/>
              <a:gd name="T6" fmla="*/ 5 w 18"/>
              <a:gd name="T7" fmla="*/ 11 h 43"/>
              <a:gd name="T8" fmla="*/ 0 w 18"/>
              <a:gd name="T9" fmla="*/ 11 h 43"/>
              <a:gd name="T10" fmla="*/ 0 w 18"/>
              <a:gd name="T11" fmla="*/ 0 h 43"/>
              <a:gd name="T12" fmla="*/ 18 w 18"/>
              <a:gd name="T13" fmla="*/ 0 h 43"/>
              <a:gd name="T14" fmla="*/ 18 w 18"/>
              <a:gd name="T15" fmla="*/ 6 h 43"/>
              <a:gd name="T16" fmla="*/ 8 w 18"/>
              <a:gd name="T17" fmla="*/ 43 h 43"/>
              <a:gd name="T18" fmla="*/ 2 w 18"/>
              <a:gd name="T19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43">
                <a:moveTo>
                  <a:pt x="2" y="43"/>
                </a:moveTo>
                <a:lnTo>
                  <a:pt x="12" y="6"/>
                </a:lnTo>
                <a:lnTo>
                  <a:pt x="5" y="6"/>
                </a:lnTo>
                <a:lnTo>
                  <a:pt x="5" y="11"/>
                </a:lnTo>
                <a:lnTo>
                  <a:pt x="0" y="11"/>
                </a:lnTo>
                <a:lnTo>
                  <a:pt x="0" y="0"/>
                </a:lnTo>
                <a:lnTo>
                  <a:pt x="18" y="0"/>
                </a:lnTo>
                <a:lnTo>
                  <a:pt x="18" y="6"/>
                </a:lnTo>
                <a:lnTo>
                  <a:pt x="8" y="43"/>
                </a:lnTo>
                <a:lnTo>
                  <a:pt x="2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12" name="Freeform 233">
            <a:extLst>
              <a:ext uri="{FF2B5EF4-FFF2-40B4-BE49-F238E27FC236}">
                <a16:creationId xmlns:a16="http://schemas.microsoft.com/office/drawing/2014/main" id="{0EB16D7A-52D7-44C0-9C7B-DA346BD647E7}"/>
              </a:ext>
            </a:extLst>
          </p:cNvPr>
          <p:cNvSpPr>
            <a:spLocks/>
          </p:cNvSpPr>
          <p:nvPr/>
        </p:nvSpPr>
        <p:spPr bwMode="auto">
          <a:xfrm>
            <a:off x="7187643" y="2506846"/>
            <a:ext cx="20638" cy="68263"/>
          </a:xfrm>
          <a:custGeom>
            <a:avLst/>
            <a:gdLst>
              <a:gd name="T0" fmla="*/ 7 w 13"/>
              <a:gd name="T1" fmla="*/ 43 h 43"/>
              <a:gd name="T2" fmla="*/ 7 w 13"/>
              <a:gd name="T3" fmla="*/ 6 h 43"/>
              <a:gd name="T4" fmla="*/ 0 w 13"/>
              <a:gd name="T5" fmla="*/ 11 h 43"/>
              <a:gd name="T6" fmla="*/ 0 w 13"/>
              <a:gd name="T7" fmla="*/ 5 h 43"/>
              <a:gd name="T8" fmla="*/ 7 w 13"/>
              <a:gd name="T9" fmla="*/ 0 h 43"/>
              <a:gd name="T10" fmla="*/ 13 w 13"/>
              <a:gd name="T11" fmla="*/ 0 h 43"/>
              <a:gd name="T12" fmla="*/ 13 w 13"/>
              <a:gd name="T13" fmla="*/ 43 h 43"/>
              <a:gd name="T14" fmla="*/ 7 w 13"/>
              <a:gd name="T15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43">
                <a:moveTo>
                  <a:pt x="7" y="43"/>
                </a:moveTo>
                <a:lnTo>
                  <a:pt x="7" y="6"/>
                </a:lnTo>
                <a:lnTo>
                  <a:pt x="0" y="11"/>
                </a:lnTo>
                <a:lnTo>
                  <a:pt x="0" y="5"/>
                </a:lnTo>
                <a:lnTo>
                  <a:pt x="7" y="0"/>
                </a:lnTo>
                <a:lnTo>
                  <a:pt x="13" y="0"/>
                </a:lnTo>
                <a:lnTo>
                  <a:pt x="13" y="43"/>
                </a:lnTo>
                <a:lnTo>
                  <a:pt x="7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13" name="Freeform 234">
            <a:extLst>
              <a:ext uri="{FF2B5EF4-FFF2-40B4-BE49-F238E27FC236}">
                <a16:creationId xmlns:a16="http://schemas.microsoft.com/office/drawing/2014/main" id="{59F605BC-5C07-47CD-B567-D112A9E315A5}"/>
              </a:ext>
            </a:extLst>
          </p:cNvPr>
          <p:cNvSpPr>
            <a:spLocks/>
          </p:cNvSpPr>
          <p:nvPr/>
        </p:nvSpPr>
        <p:spPr bwMode="auto">
          <a:xfrm>
            <a:off x="7222568" y="2506846"/>
            <a:ext cx="30163" cy="69850"/>
          </a:xfrm>
          <a:custGeom>
            <a:avLst/>
            <a:gdLst>
              <a:gd name="T0" fmla="*/ 19 w 19"/>
              <a:gd name="T1" fmla="*/ 0 h 44"/>
              <a:gd name="T2" fmla="*/ 19 w 19"/>
              <a:gd name="T3" fmla="*/ 6 h 44"/>
              <a:gd name="T4" fmla="*/ 6 w 19"/>
              <a:gd name="T5" fmla="*/ 6 h 44"/>
              <a:gd name="T6" fmla="*/ 6 w 19"/>
              <a:gd name="T7" fmla="*/ 18 h 44"/>
              <a:gd name="T8" fmla="*/ 6 w 19"/>
              <a:gd name="T9" fmla="*/ 18 h 44"/>
              <a:gd name="T10" fmla="*/ 9 w 19"/>
              <a:gd name="T11" fmla="*/ 17 h 44"/>
              <a:gd name="T12" fmla="*/ 9 w 19"/>
              <a:gd name="T13" fmla="*/ 17 h 44"/>
              <a:gd name="T14" fmla="*/ 11 w 19"/>
              <a:gd name="T15" fmla="*/ 15 h 44"/>
              <a:gd name="T16" fmla="*/ 11 w 19"/>
              <a:gd name="T17" fmla="*/ 15 h 44"/>
              <a:gd name="T18" fmla="*/ 15 w 19"/>
              <a:gd name="T19" fmla="*/ 17 h 44"/>
              <a:gd name="T20" fmla="*/ 16 w 19"/>
              <a:gd name="T21" fmla="*/ 18 h 44"/>
              <a:gd name="T22" fmla="*/ 16 w 19"/>
              <a:gd name="T23" fmla="*/ 18 h 44"/>
              <a:gd name="T24" fmla="*/ 19 w 19"/>
              <a:gd name="T25" fmla="*/ 20 h 44"/>
              <a:gd name="T26" fmla="*/ 19 w 19"/>
              <a:gd name="T27" fmla="*/ 23 h 44"/>
              <a:gd name="T28" fmla="*/ 19 w 19"/>
              <a:gd name="T29" fmla="*/ 34 h 44"/>
              <a:gd name="T30" fmla="*/ 19 w 19"/>
              <a:gd name="T31" fmla="*/ 34 h 44"/>
              <a:gd name="T32" fmla="*/ 17 w 19"/>
              <a:gd name="T33" fmla="*/ 38 h 44"/>
              <a:gd name="T34" fmla="*/ 17 w 19"/>
              <a:gd name="T35" fmla="*/ 38 h 44"/>
              <a:gd name="T36" fmla="*/ 16 w 19"/>
              <a:gd name="T37" fmla="*/ 42 h 44"/>
              <a:gd name="T38" fmla="*/ 16 w 19"/>
              <a:gd name="T39" fmla="*/ 42 h 44"/>
              <a:gd name="T40" fmla="*/ 12 w 19"/>
              <a:gd name="T41" fmla="*/ 43 h 44"/>
              <a:gd name="T42" fmla="*/ 12 w 19"/>
              <a:gd name="T43" fmla="*/ 43 h 44"/>
              <a:gd name="T44" fmla="*/ 10 w 19"/>
              <a:gd name="T45" fmla="*/ 44 h 44"/>
              <a:gd name="T46" fmla="*/ 10 w 19"/>
              <a:gd name="T47" fmla="*/ 44 h 44"/>
              <a:gd name="T48" fmla="*/ 6 w 19"/>
              <a:gd name="T49" fmla="*/ 43 h 44"/>
              <a:gd name="T50" fmla="*/ 6 w 19"/>
              <a:gd name="T51" fmla="*/ 43 h 44"/>
              <a:gd name="T52" fmla="*/ 4 w 19"/>
              <a:gd name="T53" fmla="*/ 42 h 44"/>
              <a:gd name="T54" fmla="*/ 4 w 19"/>
              <a:gd name="T55" fmla="*/ 42 h 44"/>
              <a:gd name="T56" fmla="*/ 1 w 19"/>
              <a:gd name="T57" fmla="*/ 38 h 44"/>
              <a:gd name="T58" fmla="*/ 1 w 19"/>
              <a:gd name="T59" fmla="*/ 38 h 44"/>
              <a:gd name="T60" fmla="*/ 0 w 19"/>
              <a:gd name="T61" fmla="*/ 34 h 44"/>
              <a:gd name="T62" fmla="*/ 0 w 19"/>
              <a:gd name="T63" fmla="*/ 33 h 44"/>
              <a:gd name="T64" fmla="*/ 6 w 19"/>
              <a:gd name="T65" fmla="*/ 33 h 44"/>
              <a:gd name="T66" fmla="*/ 6 w 19"/>
              <a:gd name="T67" fmla="*/ 34 h 44"/>
              <a:gd name="T68" fmla="*/ 6 w 19"/>
              <a:gd name="T69" fmla="*/ 34 h 44"/>
              <a:gd name="T70" fmla="*/ 7 w 19"/>
              <a:gd name="T71" fmla="*/ 37 h 44"/>
              <a:gd name="T72" fmla="*/ 7 w 19"/>
              <a:gd name="T73" fmla="*/ 37 h 44"/>
              <a:gd name="T74" fmla="*/ 10 w 19"/>
              <a:gd name="T75" fmla="*/ 38 h 44"/>
              <a:gd name="T76" fmla="*/ 10 w 19"/>
              <a:gd name="T77" fmla="*/ 38 h 44"/>
              <a:gd name="T78" fmla="*/ 11 w 19"/>
              <a:gd name="T79" fmla="*/ 37 h 44"/>
              <a:gd name="T80" fmla="*/ 11 w 19"/>
              <a:gd name="T81" fmla="*/ 37 h 44"/>
              <a:gd name="T82" fmla="*/ 12 w 19"/>
              <a:gd name="T83" fmla="*/ 34 h 44"/>
              <a:gd name="T84" fmla="*/ 12 w 19"/>
              <a:gd name="T85" fmla="*/ 24 h 44"/>
              <a:gd name="T86" fmla="*/ 12 w 19"/>
              <a:gd name="T87" fmla="*/ 24 h 44"/>
              <a:gd name="T88" fmla="*/ 11 w 19"/>
              <a:gd name="T89" fmla="*/ 22 h 44"/>
              <a:gd name="T90" fmla="*/ 11 w 19"/>
              <a:gd name="T91" fmla="*/ 22 h 44"/>
              <a:gd name="T92" fmla="*/ 10 w 19"/>
              <a:gd name="T93" fmla="*/ 22 h 44"/>
              <a:gd name="T94" fmla="*/ 10 w 19"/>
              <a:gd name="T95" fmla="*/ 22 h 44"/>
              <a:gd name="T96" fmla="*/ 9 w 19"/>
              <a:gd name="T97" fmla="*/ 22 h 44"/>
              <a:gd name="T98" fmla="*/ 9 w 19"/>
              <a:gd name="T99" fmla="*/ 22 h 44"/>
              <a:gd name="T100" fmla="*/ 7 w 19"/>
              <a:gd name="T101" fmla="*/ 22 h 44"/>
              <a:gd name="T102" fmla="*/ 7 w 19"/>
              <a:gd name="T103" fmla="*/ 22 h 44"/>
              <a:gd name="T104" fmla="*/ 7 w 19"/>
              <a:gd name="T105" fmla="*/ 23 h 44"/>
              <a:gd name="T106" fmla="*/ 7 w 19"/>
              <a:gd name="T107" fmla="*/ 23 h 44"/>
              <a:gd name="T108" fmla="*/ 6 w 19"/>
              <a:gd name="T109" fmla="*/ 24 h 44"/>
              <a:gd name="T110" fmla="*/ 1 w 19"/>
              <a:gd name="T111" fmla="*/ 24 h 44"/>
              <a:gd name="T112" fmla="*/ 1 w 19"/>
              <a:gd name="T113" fmla="*/ 0 h 44"/>
              <a:gd name="T114" fmla="*/ 19 w 19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" h="44">
                <a:moveTo>
                  <a:pt x="19" y="0"/>
                </a:moveTo>
                <a:lnTo>
                  <a:pt x="19" y="6"/>
                </a:lnTo>
                <a:lnTo>
                  <a:pt x="6" y="6"/>
                </a:lnTo>
                <a:lnTo>
                  <a:pt x="6" y="18"/>
                </a:lnTo>
                <a:lnTo>
                  <a:pt x="6" y="18"/>
                </a:lnTo>
                <a:lnTo>
                  <a:pt x="9" y="17"/>
                </a:lnTo>
                <a:lnTo>
                  <a:pt x="9" y="17"/>
                </a:lnTo>
                <a:lnTo>
                  <a:pt x="11" y="15"/>
                </a:lnTo>
                <a:lnTo>
                  <a:pt x="11" y="15"/>
                </a:lnTo>
                <a:lnTo>
                  <a:pt x="15" y="17"/>
                </a:lnTo>
                <a:lnTo>
                  <a:pt x="16" y="18"/>
                </a:lnTo>
                <a:lnTo>
                  <a:pt x="16" y="18"/>
                </a:lnTo>
                <a:lnTo>
                  <a:pt x="19" y="20"/>
                </a:lnTo>
                <a:lnTo>
                  <a:pt x="19" y="23"/>
                </a:lnTo>
                <a:lnTo>
                  <a:pt x="19" y="34"/>
                </a:lnTo>
                <a:lnTo>
                  <a:pt x="19" y="34"/>
                </a:lnTo>
                <a:lnTo>
                  <a:pt x="17" y="38"/>
                </a:lnTo>
                <a:lnTo>
                  <a:pt x="17" y="38"/>
                </a:lnTo>
                <a:lnTo>
                  <a:pt x="16" y="42"/>
                </a:lnTo>
                <a:lnTo>
                  <a:pt x="16" y="42"/>
                </a:lnTo>
                <a:lnTo>
                  <a:pt x="12" y="43"/>
                </a:lnTo>
                <a:lnTo>
                  <a:pt x="12" y="43"/>
                </a:lnTo>
                <a:lnTo>
                  <a:pt x="10" y="44"/>
                </a:lnTo>
                <a:lnTo>
                  <a:pt x="10" y="44"/>
                </a:lnTo>
                <a:lnTo>
                  <a:pt x="6" y="43"/>
                </a:lnTo>
                <a:lnTo>
                  <a:pt x="6" y="43"/>
                </a:lnTo>
                <a:lnTo>
                  <a:pt x="4" y="42"/>
                </a:lnTo>
                <a:lnTo>
                  <a:pt x="4" y="42"/>
                </a:lnTo>
                <a:lnTo>
                  <a:pt x="1" y="38"/>
                </a:lnTo>
                <a:lnTo>
                  <a:pt x="1" y="38"/>
                </a:lnTo>
                <a:lnTo>
                  <a:pt x="0" y="34"/>
                </a:lnTo>
                <a:lnTo>
                  <a:pt x="0" y="33"/>
                </a:lnTo>
                <a:lnTo>
                  <a:pt x="6" y="33"/>
                </a:lnTo>
                <a:lnTo>
                  <a:pt x="6" y="34"/>
                </a:lnTo>
                <a:lnTo>
                  <a:pt x="6" y="34"/>
                </a:lnTo>
                <a:lnTo>
                  <a:pt x="7" y="37"/>
                </a:lnTo>
                <a:lnTo>
                  <a:pt x="7" y="37"/>
                </a:lnTo>
                <a:lnTo>
                  <a:pt x="10" y="38"/>
                </a:lnTo>
                <a:lnTo>
                  <a:pt x="10" y="38"/>
                </a:lnTo>
                <a:lnTo>
                  <a:pt x="11" y="37"/>
                </a:lnTo>
                <a:lnTo>
                  <a:pt x="11" y="37"/>
                </a:lnTo>
                <a:lnTo>
                  <a:pt x="12" y="34"/>
                </a:lnTo>
                <a:lnTo>
                  <a:pt x="12" y="24"/>
                </a:lnTo>
                <a:lnTo>
                  <a:pt x="12" y="24"/>
                </a:lnTo>
                <a:lnTo>
                  <a:pt x="11" y="22"/>
                </a:lnTo>
                <a:lnTo>
                  <a:pt x="11" y="22"/>
                </a:lnTo>
                <a:lnTo>
                  <a:pt x="10" y="22"/>
                </a:lnTo>
                <a:lnTo>
                  <a:pt x="10" y="22"/>
                </a:lnTo>
                <a:lnTo>
                  <a:pt x="9" y="22"/>
                </a:lnTo>
                <a:lnTo>
                  <a:pt x="9" y="22"/>
                </a:lnTo>
                <a:lnTo>
                  <a:pt x="7" y="22"/>
                </a:lnTo>
                <a:lnTo>
                  <a:pt x="7" y="22"/>
                </a:lnTo>
                <a:lnTo>
                  <a:pt x="7" y="23"/>
                </a:lnTo>
                <a:lnTo>
                  <a:pt x="7" y="23"/>
                </a:lnTo>
                <a:lnTo>
                  <a:pt x="6" y="24"/>
                </a:lnTo>
                <a:lnTo>
                  <a:pt x="1" y="24"/>
                </a:lnTo>
                <a:lnTo>
                  <a:pt x="1" y="0"/>
                </a:lnTo>
                <a:lnTo>
                  <a:pt x="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14" name="Freeform 235">
            <a:extLst>
              <a:ext uri="{FF2B5EF4-FFF2-40B4-BE49-F238E27FC236}">
                <a16:creationId xmlns:a16="http://schemas.microsoft.com/office/drawing/2014/main" id="{014DAA3B-3039-4B23-B0E7-8E2A1FC43035}"/>
              </a:ext>
            </a:extLst>
          </p:cNvPr>
          <p:cNvSpPr>
            <a:spLocks/>
          </p:cNvSpPr>
          <p:nvPr/>
        </p:nvSpPr>
        <p:spPr bwMode="auto">
          <a:xfrm>
            <a:off x="7187643" y="3018021"/>
            <a:ext cx="28575" cy="69850"/>
          </a:xfrm>
          <a:custGeom>
            <a:avLst/>
            <a:gdLst>
              <a:gd name="T0" fmla="*/ 7 w 18"/>
              <a:gd name="T1" fmla="*/ 18 h 44"/>
              <a:gd name="T2" fmla="*/ 10 w 18"/>
              <a:gd name="T3" fmla="*/ 18 h 44"/>
              <a:gd name="T4" fmla="*/ 12 w 18"/>
              <a:gd name="T5" fmla="*/ 15 h 44"/>
              <a:gd name="T6" fmla="*/ 12 w 18"/>
              <a:gd name="T7" fmla="*/ 10 h 44"/>
              <a:gd name="T8" fmla="*/ 12 w 18"/>
              <a:gd name="T9" fmla="*/ 7 h 44"/>
              <a:gd name="T10" fmla="*/ 9 w 18"/>
              <a:gd name="T11" fmla="*/ 6 h 44"/>
              <a:gd name="T12" fmla="*/ 7 w 18"/>
              <a:gd name="T13" fmla="*/ 7 h 44"/>
              <a:gd name="T14" fmla="*/ 5 w 18"/>
              <a:gd name="T15" fmla="*/ 13 h 44"/>
              <a:gd name="T16" fmla="*/ 0 w 18"/>
              <a:gd name="T17" fmla="*/ 10 h 44"/>
              <a:gd name="T18" fmla="*/ 0 w 18"/>
              <a:gd name="T19" fmla="*/ 6 h 44"/>
              <a:gd name="T20" fmla="*/ 3 w 18"/>
              <a:gd name="T21" fmla="*/ 3 h 44"/>
              <a:gd name="T22" fmla="*/ 5 w 18"/>
              <a:gd name="T23" fmla="*/ 1 h 44"/>
              <a:gd name="T24" fmla="*/ 9 w 18"/>
              <a:gd name="T25" fmla="*/ 0 h 44"/>
              <a:gd name="T26" fmla="*/ 13 w 18"/>
              <a:gd name="T27" fmla="*/ 1 h 44"/>
              <a:gd name="T28" fmla="*/ 15 w 18"/>
              <a:gd name="T29" fmla="*/ 3 h 44"/>
              <a:gd name="T30" fmla="*/ 17 w 18"/>
              <a:gd name="T31" fmla="*/ 5 h 44"/>
              <a:gd name="T32" fmla="*/ 18 w 18"/>
              <a:gd name="T33" fmla="*/ 6 h 44"/>
              <a:gd name="T34" fmla="*/ 18 w 18"/>
              <a:gd name="T35" fmla="*/ 12 h 44"/>
              <a:gd name="T36" fmla="*/ 18 w 18"/>
              <a:gd name="T37" fmla="*/ 16 h 44"/>
              <a:gd name="T38" fmla="*/ 18 w 18"/>
              <a:gd name="T39" fmla="*/ 18 h 44"/>
              <a:gd name="T40" fmla="*/ 17 w 18"/>
              <a:gd name="T41" fmla="*/ 20 h 44"/>
              <a:gd name="T42" fmla="*/ 14 w 18"/>
              <a:gd name="T43" fmla="*/ 21 h 44"/>
              <a:gd name="T44" fmla="*/ 17 w 18"/>
              <a:gd name="T45" fmla="*/ 23 h 44"/>
              <a:gd name="T46" fmla="*/ 18 w 18"/>
              <a:gd name="T47" fmla="*/ 25 h 44"/>
              <a:gd name="T48" fmla="*/ 18 w 18"/>
              <a:gd name="T49" fmla="*/ 27 h 44"/>
              <a:gd name="T50" fmla="*/ 18 w 18"/>
              <a:gd name="T51" fmla="*/ 31 h 44"/>
              <a:gd name="T52" fmla="*/ 18 w 18"/>
              <a:gd name="T53" fmla="*/ 35 h 44"/>
              <a:gd name="T54" fmla="*/ 18 w 18"/>
              <a:gd name="T55" fmla="*/ 37 h 44"/>
              <a:gd name="T56" fmla="*/ 17 w 18"/>
              <a:gd name="T57" fmla="*/ 39 h 44"/>
              <a:gd name="T58" fmla="*/ 17 w 18"/>
              <a:gd name="T59" fmla="*/ 40 h 44"/>
              <a:gd name="T60" fmla="*/ 13 w 18"/>
              <a:gd name="T61" fmla="*/ 42 h 44"/>
              <a:gd name="T62" fmla="*/ 9 w 18"/>
              <a:gd name="T63" fmla="*/ 44 h 44"/>
              <a:gd name="T64" fmla="*/ 5 w 18"/>
              <a:gd name="T65" fmla="*/ 44 h 44"/>
              <a:gd name="T66" fmla="*/ 3 w 18"/>
              <a:gd name="T67" fmla="*/ 42 h 44"/>
              <a:gd name="T68" fmla="*/ 0 w 18"/>
              <a:gd name="T69" fmla="*/ 39 h 44"/>
              <a:gd name="T70" fmla="*/ 0 w 18"/>
              <a:gd name="T71" fmla="*/ 35 h 44"/>
              <a:gd name="T72" fmla="*/ 5 w 18"/>
              <a:gd name="T73" fmla="*/ 31 h 44"/>
              <a:gd name="T74" fmla="*/ 5 w 18"/>
              <a:gd name="T75" fmla="*/ 35 h 44"/>
              <a:gd name="T76" fmla="*/ 7 w 18"/>
              <a:gd name="T77" fmla="*/ 37 h 44"/>
              <a:gd name="T78" fmla="*/ 9 w 18"/>
              <a:gd name="T79" fmla="*/ 37 h 44"/>
              <a:gd name="T80" fmla="*/ 12 w 18"/>
              <a:gd name="T81" fmla="*/ 37 h 44"/>
              <a:gd name="T82" fmla="*/ 12 w 18"/>
              <a:gd name="T83" fmla="*/ 28 h 44"/>
              <a:gd name="T84" fmla="*/ 10 w 18"/>
              <a:gd name="T85" fmla="*/ 25 h 44"/>
              <a:gd name="T86" fmla="*/ 9 w 18"/>
              <a:gd name="T87" fmla="*/ 25 h 44"/>
              <a:gd name="T88" fmla="*/ 7 w 18"/>
              <a:gd name="T89" fmla="*/ 23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8" h="44">
                <a:moveTo>
                  <a:pt x="7" y="18"/>
                </a:moveTo>
                <a:lnTo>
                  <a:pt x="7" y="18"/>
                </a:lnTo>
                <a:lnTo>
                  <a:pt x="10" y="18"/>
                </a:lnTo>
                <a:lnTo>
                  <a:pt x="10" y="18"/>
                </a:lnTo>
                <a:lnTo>
                  <a:pt x="12" y="17"/>
                </a:lnTo>
                <a:lnTo>
                  <a:pt x="12" y="15"/>
                </a:lnTo>
                <a:lnTo>
                  <a:pt x="12" y="10"/>
                </a:lnTo>
                <a:lnTo>
                  <a:pt x="12" y="10"/>
                </a:lnTo>
                <a:lnTo>
                  <a:pt x="12" y="7"/>
                </a:lnTo>
                <a:lnTo>
                  <a:pt x="12" y="7"/>
                </a:lnTo>
                <a:lnTo>
                  <a:pt x="9" y="6"/>
                </a:lnTo>
                <a:lnTo>
                  <a:pt x="9" y="6"/>
                </a:lnTo>
                <a:lnTo>
                  <a:pt x="7" y="7"/>
                </a:lnTo>
                <a:lnTo>
                  <a:pt x="7" y="7"/>
                </a:lnTo>
                <a:lnTo>
                  <a:pt x="5" y="10"/>
                </a:lnTo>
                <a:lnTo>
                  <a:pt x="5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3" y="3"/>
                </a:lnTo>
                <a:lnTo>
                  <a:pt x="3" y="3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3" y="1"/>
                </a:lnTo>
                <a:lnTo>
                  <a:pt x="13" y="1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5"/>
                </a:lnTo>
                <a:lnTo>
                  <a:pt x="18" y="6"/>
                </a:lnTo>
                <a:lnTo>
                  <a:pt x="18" y="6"/>
                </a:lnTo>
                <a:lnTo>
                  <a:pt x="18" y="12"/>
                </a:lnTo>
                <a:lnTo>
                  <a:pt x="18" y="12"/>
                </a:lnTo>
                <a:lnTo>
                  <a:pt x="18" y="16"/>
                </a:lnTo>
                <a:lnTo>
                  <a:pt x="18" y="16"/>
                </a:lnTo>
                <a:lnTo>
                  <a:pt x="18" y="18"/>
                </a:lnTo>
                <a:lnTo>
                  <a:pt x="18" y="18"/>
                </a:lnTo>
                <a:lnTo>
                  <a:pt x="17" y="20"/>
                </a:lnTo>
                <a:lnTo>
                  <a:pt x="17" y="20"/>
                </a:lnTo>
                <a:lnTo>
                  <a:pt x="14" y="21"/>
                </a:lnTo>
                <a:lnTo>
                  <a:pt x="14" y="21"/>
                </a:lnTo>
                <a:lnTo>
                  <a:pt x="17" y="23"/>
                </a:lnTo>
                <a:lnTo>
                  <a:pt x="17" y="23"/>
                </a:lnTo>
                <a:lnTo>
                  <a:pt x="18" y="25"/>
                </a:lnTo>
                <a:lnTo>
                  <a:pt x="18" y="25"/>
                </a:lnTo>
                <a:lnTo>
                  <a:pt x="18" y="27"/>
                </a:lnTo>
                <a:lnTo>
                  <a:pt x="18" y="27"/>
                </a:lnTo>
                <a:lnTo>
                  <a:pt x="18" y="31"/>
                </a:lnTo>
                <a:lnTo>
                  <a:pt x="18" y="31"/>
                </a:lnTo>
                <a:lnTo>
                  <a:pt x="18" y="35"/>
                </a:lnTo>
                <a:lnTo>
                  <a:pt x="18" y="35"/>
                </a:lnTo>
                <a:lnTo>
                  <a:pt x="18" y="37"/>
                </a:lnTo>
                <a:lnTo>
                  <a:pt x="18" y="37"/>
                </a:lnTo>
                <a:lnTo>
                  <a:pt x="17" y="39"/>
                </a:lnTo>
                <a:lnTo>
                  <a:pt x="17" y="39"/>
                </a:lnTo>
                <a:lnTo>
                  <a:pt x="17" y="40"/>
                </a:lnTo>
                <a:lnTo>
                  <a:pt x="17" y="40"/>
                </a:lnTo>
                <a:lnTo>
                  <a:pt x="13" y="42"/>
                </a:lnTo>
                <a:lnTo>
                  <a:pt x="13" y="42"/>
                </a:lnTo>
                <a:lnTo>
                  <a:pt x="9" y="44"/>
                </a:lnTo>
                <a:lnTo>
                  <a:pt x="9" y="44"/>
                </a:lnTo>
                <a:lnTo>
                  <a:pt x="5" y="44"/>
                </a:lnTo>
                <a:lnTo>
                  <a:pt x="5" y="44"/>
                </a:lnTo>
                <a:lnTo>
                  <a:pt x="3" y="42"/>
                </a:lnTo>
                <a:lnTo>
                  <a:pt x="3" y="42"/>
                </a:lnTo>
                <a:lnTo>
                  <a:pt x="0" y="39"/>
                </a:lnTo>
                <a:lnTo>
                  <a:pt x="0" y="39"/>
                </a:lnTo>
                <a:lnTo>
                  <a:pt x="0" y="35"/>
                </a:lnTo>
                <a:lnTo>
                  <a:pt x="0" y="31"/>
                </a:lnTo>
                <a:lnTo>
                  <a:pt x="5" y="31"/>
                </a:lnTo>
                <a:lnTo>
                  <a:pt x="5" y="35"/>
                </a:lnTo>
                <a:lnTo>
                  <a:pt x="5" y="35"/>
                </a:lnTo>
                <a:lnTo>
                  <a:pt x="7" y="37"/>
                </a:lnTo>
                <a:lnTo>
                  <a:pt x="7" y="37"/>
                </a:lnTo>
                <a:lnTo>
                  <a:pt x="9" y="37"/>
                </a:lnTo>
                <a:lnTo>
                  <a:pt x="9" y="37"/>
                </a:lnTo>
                <a:lnTo>
                  <a:pt x="12" y="37"/>
                </a:lnTo>
                <a:lnTo>
                  <a:pt x="12" y="37"/>
                </a:lnTo>
                <a:lnTo>
                  <a:pt x="12" y="35"/>
                </a:lnTo>
                <a:lnTo>
                  <a:pt x="12" y="28"/>
                </a:lnTo>
                <a:lnTo>
                  <a:pt x="12" y="28"/>
                </a:lnTo>
                <a:lnTo>
                  <a:pt x="10" y="25"/>
                </a:lnTo>
                <a:lnTo>
                  <a:pt x="10" y="25"/>
                </a:lnTo>
                <a:lnTo>
                  <a:pt x="9" y="25"/>
                </a:lnTo>
                <a:lnTo>
                  <a:pt x="9" y="25"/>
                </a:lnTo>
                <a:lnTo>
                  <a:pt x="7" y="23"/>
                </a:lnTo>
                <a:lnTo>
                  <a:pt x="7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15" name="Freeform 236">
            <a:extLst>
              <a:ext uri="{FF2B5EF4-FFF2-40B4-BE49-F238E27FC236}">
                <a16:creationId xmlns:a16="http://schemas.microsoft.com/office/drawing/2014/main" id="{7C26DCD8-F00A-402B-ADDA-61FFFCD6064F}"/>
              </a:ext>
            </a:extLst>
          </p:cNvPr>
          <p:cNvSpPr>
            <a:spLocks/>
          </p:cNvSpPr>
          <p:nvPr/>
        </p:nvSpPr>
        <p:spPr bwMode="auto">
          <a:xfrm>
            <a:off x="7222568" y="3018021"/>
            <a:ext cx="30163" cy="69850"/>
          </a:xfrm>
          <a:custGeom>
            <a:avLst/>
            <a:gdLst>
              <a:gd name="T0" fmla="*/ 7 w 19"/>
              <a:gd name="T1" fmla="*/ 18 h 44"/>
              <a:gd name="T2" fmla="*/ 11 w 19"/>
              <a:gd name="T3" fmla="*/ 18 h 44"/>
              <a:gd name="T4" fmla="*/ 12 w 19"/>
              <a:gd name="T5" fmla="*/ 15 h 44"/>
              <a:gd name="T6" fmla="*/ 12 w 19"/>
              <a:gd name="T7" fmla="*/ 10 h 44"/>
              <a:gd name="T8" fmla="*/ 11 w 19"/>
              <a:gd name="T9" fmla="*/ 7 h 44"/>
              <a:gd name="T10" fmla="*/ 10 w 19"/>
              <a:gd name="T11" fmla="*/ 6 h 44"/>
              <a:gd name="T12" fmla="*/ 7 w 19"/>
              <a:gd name="T13" fmla="*/ 7 h 44"/>
              <a:gd name="T14" fmla="*/ 6 w 19"/>
              <a:gd name="T15" fmla="*/ 13 h 44"/>
              <a:gd name="T16" fmla="*/ 0 w 19"/>
              <a:gd name="T17" fmla="*/ 10 h 44"/>
              <a:gd name="T18" fmla="*/ 1 w 19"/>
              <a:gd name="T19" fmla="*/ 6 h 44"/>
              <a:gd name="T20" fmla="*/ 4 w 19"/>
              <a:gd name="T21" fmla="*/ 3 h 44"/>
              <a:gd name="T22" fmla="*/ 6 w 19"/>
              <a:gd name="T23" fmla="*/ 1 h 44"/>
              <a:gd name="T24" fmla="*/ 10 w 19"/>
              <a:gd name="T25" fmla="*/ 0 h 44"/>
              <a:gd name="T26" fmla="*/ 14 w 19"/>
              <a:gd name="T27" fmla="*/ 1 h 44"/>
              <a:gd name="T28" fmla="*/ 16 w 19"/>
              <a:gd name="T29" fmla="*/ 3 h 44"/>
              <a:gd name="T30" fmla="*/ 17 w 19"/>
              <a:gd name="T31" fmla="*/ 5 h 44"/>
              <a:gd name="T32" fmla="*/ 19 w 19"/>
              <a:gd name="T33" fmla="*/ 6 h 44"/>
              <a:gd name="T34" fmla="*/ 19 w 19"/>
              <a:gd name="T35" fmla="*/ 12 h 44"/>
              <a:gd name="T36" fmla="*/ 19 w 19"/>
              <a:gd name="T37" fmla="*/ 16 h 44"/>
              <a:gd name="T38" fmla="*/ 19 w 19"/>
              <a:gd name="T39" fmla="*/ 18 h 44"/>
              <a:gd name="T40" fmla="*/ 17 w 19"/>
              <a:gd name="T41" fmla="*/ 20 h 44"/>
              <a:gd name="T42" fmla="*/ 15 w 19"/>
              <a:gd name="T43" fmla="*/ 21 h 44"/>
              <a:gd name="T44" fmla="*/ 17 w 19"/>
              <a:gd name="T45" fmla="*/ 23 h 44"/>
              <a:gd name="T46" fmla="*/ 19 w 19"/>
              <a:gd name="T47" fmla="*/ 25 h 44"/>
              <a:gd name="T48" fmla="*/ 19 w 19"/>
              <a:gd name="T49" fmla="*/ 27 h 44"/>
              <a:gd name="T50" fmla="*/ 19 w 19"/>
              <a:gd name="T51" fmla="*/ 31 h 44"/>
              <a:gd name="T52" fmla="*/ 19 w 19"/>
              <a:gd name="T53" fmla="*/ 35 h 44"/>
              <a:gd name="T54" fmla="*/ 19 w 19"/>
              <a:gd name="T55" fmla="*/ 37 h 44"/>
              <a:gd name="T56" fmla="*/ 17 w 19"/>
              <a:gd name="T57" fmla="*/ 39 h 44"/>
              <a:gd name="T58" fmla="*/ 17 w 19"/>
              <a:gd name="T59" fmla="*/ 40 h 44"/>
              <a:gd name="T60" fmla="*/ 14 w 19"/>
              <a:gd name="T61" fmla="*/ 42 h 44"/>
              <a:gd name="T62" fmla="*/ 10 w 19"/>
              <a:gd name="T63" fmla="*/ 44 h 44"/>
              <a:gd name="T64" fmla="*/ 6 w 19"/>
              <a:gd name="T65" fmla="*/ 44 h 44"/>
              <a:gd name="T66" fmla="*/ 4 w 19"/>
              <a:gd name="T67" fmla="*/ 42 h 44"/>
              <a:gd name="T68" fmla="*/ 1 w 19"/>
              <a:gd name="T69" fmla="*/ 39 h 44"/>
              <a:gd name="T70" fmla="*/ 0 w 19"/>
              <a:gd name="T71" fmla="*/ 35 h 44"/>
              <a:gd name="T72" fmla="*/ 6 w 19"/>
              <a:gd name="T73" fmla="*/ 31 h 44"/>
              <a:gd name="T74" fmla="*/ 6 w 19"/>
              <a:gd name="T75" fmla="*/ 35 h 44"/>
              <a:gd name="T76" fmla="*/ 7 w 19"/>
              <a:gd name="T77" fmla="*/ 37 h 44"/>
              <a:gd name="T78" fmla="*/ 10 w 19"/>
              <a:gd name="T79" fmla="*/ 37 h 44"/>
              <a:gd name="T80" fmla="*/ 11 w 19"/>
              <a:gd name="T81" fmla="*/ 37 h 44"/>
              <a:gd name="T82" fmla="*/ 12 w 19"/>
              <a:gd name="T83" fmla="*/ 28 h 44"/>
              <a:gd name="T84" fmla="*/ 11 w 19"/>
              <a:gd name="T85" fmla="*/ 25 h 44"/>
              <a:gd name="T86" fmla="*/ 10 w 19"/>
              <a:gd name="T87" fmla="*/ 25 h 44"/>
              <a:gd name="T88" fmla="*/ 7 w 19"/>
              <a:gd name="T89" fmla="*/ 23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" h="44">
                <a:moveTo>
                  <a:pt x="7" y="18"/>
                </a:moveTo>
                <a:lnTo>
                  <a:pt x="7" y="18"/>
                </a:lnTo>
                <a:lnTo>
                  <a:pt x="11" y="18"/>
                </a:lnTo>
                <a:lnTo>
                  <a:pt x="11" y="18"/>
                </a:lnTo>
                <a:lnTo>
                  <a:pt x="12" y="17"/>
                </a:lnTo>
                <a:lnTo>
                  <a:pt x="12" y="15"/>
                </a:lnTo>
                <a:lnTo>
                  <a:pt x="12" y="10"/>
                </a:lnTo>
                <a:lnTo>
                  <a:pt x="12" y="10"/>
                </a:lnTo>
                <a:lnTo>
                  <a:pt x="11" y="7"/>
                </a:lnTo>
                <a:lnTo>
                  <a:pt x="11" y="7"/>
                </a:lnTo>
                <a:lnTo>
                  <a:pt x="10" y="6"/>
                </a:lnTo>
                <a:lnTo>
                  <a:pt x="10" y="6"/>
                </a:lnTo>
                <a:lnTo>
                  <a:pt x="7" y="7"/>
                </a:lnTo>
                <a:lnTo>
                  <a:pt x="7" y="7"/>
                </a:lnTo>
                <a:lnTo>
                  <a:pt x="6" y="10"/>
                </a:lnTo>
                <a:lnTo>
                  <a:pt x="6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1" y="6"/>
                </a:lnTo>
                <a:lnTo>
                  <a:pt x="1" y="6"/>
                </a:lnTo>
                <a:lnTo>
                  <a:pt x="4" y="3"/>
                </a:lnTo>
                <a:lnTo>
                  <a:pt x="4" y="3"/>
                </a:lnTo>
                <a:lnTo>
                  <a:pt x="6" y="1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4" y="1"/>
                </a:lnTo>
                <a:lnTo>
                  <a:pt x="14" y="1"/>
                </a:lnTo>
                <a:lnTo>
                  <a:pt x="16" y="3"/>
                </a:lnTo>
                <a:lnTo>
                  <a:pt x="16" y="3"/>
                </a:lnTo>
                <a:lnTo>
                  <a:pt x="17" y="5"/>
                </a:lnTo>
                <a:lnTo>
                  <a:pt x="17" y="5"/>
                </a:lnTo>
                <a:lnTo>
                  <a:pt x="19" y="6"/>
                </a:lnTo>
                <a:lnTo>
                  <a:pt x="19" y="6"/>
                </a:lnTo>
                <a:lnTo>
                  <a:pt x="19" y="12"/>
                </a:lnTo>
                <a:lnTo>
                  <a:pt x="19" y="12"/>
                </a:lnTo>
                <a:lnTo>
                  <a:pt x="19" y="16"/>
                </a:lnTo>
                <a:lnTo>
                  <a:pt x="19" y="16"/>
                </a:lnTo>
                <a:lnTo>
                  <a:pt x="19" y="18"/>
                </a:lnTo>
                <a:lnTo>
                  <a:pt x="19" y="18"/>
                </a:lnTo>
                <a:lnTo>
                  <a:pt x="17" y="20"/>
                </a:lnTo>
                <a:lnTo>
                  <a:pt x="17" y="20"/>
                </a:lnTo>
                <a:lnTo>
                  <a:pt x="15" y="21"/>
                </a:lnTo>
                <a:lnTo>
                  <a:pt x="15" y="21"/>
                </a:lnTo>
                <a:lnTo>
                  <a:pt x="17" y="23"/>
                </a:lnTo>
                <a:lnTo>
                  <a:pt x="17" y="23"/>
                </a:lnTo>
                <a:lnTo>
                  <a:pt x="19" y="25"/>
                </a:lnTo>
                <a:lnTo>
                  <a:pt x="19" y="25"/>
                </a:lnTo>
                <a:lnTo>
                  <a:pt x="19" y="27"/>
                </a:lnTo>
                <a:lnTo>
                  <a:pt x="19" y="27"/>
                </a:lnTo>
                <a:lnTo>
                  <a:pt x="19" y="31"/>
                </a:lnTo>
                <a:lnTo>
                  <a:pt x="19" y="31"/>
                </a:lnTo>
                <a:lnTo>
                  <a:pt x="19" y="35"/>
                </a:lnTo>
                <a:lnTo>
                  <a:pt x="19" y="35"/>
                </a:lnTo>
                <a:lnTo>
                  <a:pt x="19" y="37"/>
                </a:lnTo>
                <a:lnTo>
                  <a:pt x="19" y="37"/>
                </a:lnTo>
                <a:lnTo>
                  <a:pt x="17" y="39"/>
                </a:lnTo>
                <a:lnTo>
                  <a:pt x="17" y="39"/>
                </a:lnTo>
                <a:lnTo>
                  <a:pt x="17" y="40"/>
                </a:lnTo>
                <a:lnTo>
                  <a:pt x="17" y="40"/>
                </a:lnTo>
                <a:lnTo>
                  <a:pt x="14" y="42"/>
                </a:lnTo>
                <a:lnTo>
                  <a:pt x="14" y="42"/>
                </a:lnTo>
                <a:lnTo>
                  <a:pt x="10" y="44"/>
                </a:lnTo>
                <a:lnTo>
                  <a:pt x="10" y="44"/>
                </a:lnTo>
                <a:lnTo>
                  <a:pt x="6" y="44"/>
                </a:lnTo>
                <a:lnTo>
                  <a:pt x="6" y="44"/>
                </a:lnTo>
                <a:lnTo>
                  <a:pt x="4" y="42"/>
                </a:lnTo>
                <a:lnTo>
                  <a:pt x="4" y="42"/>
                </a:lnTo>
                <a:lnTo>
                  <a:pt x="1" y="39"/>
                </a:lnTo>
                <a:lnTo>
                  <a:pt x="1" y="39"/>
                </a:lnTo>
                <a:lnTo>
                  <a:pt x="0" y="35"/>
                </a:lnTo>
                <a:lnTo>
                  <a:pt x="0" y="31"/>
                </a:lnTo>
                <a:lnTo>
                  <a:pt x="6" y="31"/>
                </a:lnTo>
                <a:lnTo>
                  <a:pt x="6" y="35"/>
                </a:lnTo>
                <a:lnTo>
                  <a:pt x="6" y="35"/>
                </a:lnTo>
                <a:lnTo>
                  <a:pt x="7" y="37"/>
                </a:lnTo>
                <a:lnTo>
                  <a:pt x="7" y="37"/>
                </a:lnTo>
                <a:lnTo>
                  <a:pt x="10" y="37"/>
                </a:lnTo>
                <a:lnTo>
                  <a:pt x="10" y="37"/>
                </a:lnTo>
                <a:lnTo>
                  <a:pt x="11" y="37"/>
                </a:lnTo>
                <a:lnTo>
                  <a:pt x="11" y="37"/>
                </a:lnTo>
                <a:lnTo>
                  <a:pt x="12" y="35"/>
                </a:lnTo>
                <a:lnTo>
                  <a:pt x="12" y="28"/>
                </a:lnTo>
                <a:lnTo>
                  <a:pt x="12" y="28"/>
                </a:lnTo>
                <a:lnTo>
                  <a:pt x="11" y="25"/>
                </a:lnTo>
                <a:lnTo>
                  <a:pt x="11" y="25"/>
                </a:lnTo>
                <a:lnTo>
                  <a:pt x="10" y="25"/>
                </a:lnTo>
                <a:lnTo>
                  <a:pt x="10" y="25"/>
                </a:lnTo>
                <a:lnTo>
                  <a:pt x="7" y="23"/>
                </a:lnTo>
                <a:lnTo>
                  <a:pt x="7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16" name="Freeform 237">
            <a:extLst>
              <a:ext uri="{FF2B5EF4-FFF2-40B4-BE49-F238E27FC236}">
                <a16:creationId xmlns:a16="http://schemas.microsoft.com/office/drawing/2014/main" id="{FC118651-2E68-46AA-BFC9-38400010F6B2}"/>
              </a:ext>
            </a:extLst>
          </p:cNvPr>
          <p:cNvSpPr>
            <a:spLocks/>
          </p:cNvSpPr>
          <p:nvPr/>
        </p:nvSpPr>
        <p:spPr bwMode="auto">
          <a:xfrm>
            <a:off x="7187643" y="3529196"/>
            <a:ext cx="28575" cy="69850"/>
          </a:xfrm>
          <a:custGeom>
            <a:avLst/>
            <a:gdLst>
              <a:gd name="T0" fmla="*/ 18 w 18"/>
              <a:gd name="T1" fmla="*/ 0 h 44"/>
              <a:gd name="T2" fmla="*/ 18 w 18"/>
              <a:gd name="T3" fmla="*/ 7 h 44"/>
              <a:gd name="T4" fmla="*/ 5 w 18"/>
              <a:gd name="T5" fmla="*/ 7 h 44"/>
              <a:gd name="T6" fmla="*/ 5 w 18"/>
              <a:gd name="T7" fmla="*/ 18 h 44"/>
              <a:gd name="T8" fmla="*/ 5 w 18"/>
              <a:gd name="T9" fmla="*/ 18 h 44"/>
              <a:gd name="T10" fmla="*/ 8 w 18"/>
              <a:gd name="T11" fmla="*/ 17 h 44"/>
              <a:gd name="T12" fmla="*/ 8 w 18"/>
              <a:gd name="T13" fmla="*/ 17 h 44"/>
              <a:gd name="T14" fmla="*/ 10 w 18"/>
              <a:gd name="T15" fmla="*/ 17 h 44"/>
              <a:gd name="T16" fmla="*/ 10 w 18"/>
              <a:gd name="T17" fmla="*/ 17 h 44"/>
              <a:gd name="T18" fmla="*/ 14 w 18"/>
              <a:gd name="T19" fmla="*/ 17 h 44"/>
              <a:gd name="T20" fmla="*/ 17 w 18"/>
              <a:gd name="T21" fmla="*/ 18 h 44"/>
              <a:gd name="T22" fmla="*/ 17 w 18"/>
              <a:gd name="T23" fmla="*/ 18 h 44"/>
              <a:gd name="T24" fmla="*/ 18 w 18"/>
              <a:gd name="T25" fmla="*/ 20 h 44"/>
              <a:gd name="T26" fmla="*/ 18 w 18"/>
              <a:gd name="T27" fmla="*/ 24 h 44"/>
              <a:gd name="T28" fmla="*/ 18 w 18"/>
              <a:gd name="T29" fmla="*/ 35 h 44"/>
              <a:gd name="T30" fmla="*/ 18 w 18"/>
              <a:gd name="T31" fmla="*/ 35 h 44"/>
              <a:gd name="T32" fmla="*/ 18 w 18"/>
              <a:gd name="T33" fmla="*/ 39 h 44"/>
              <a:gd name="T34" fmla="*/ 18 w 18"/>
              <a:gd name="T35" fmla="*/ 39 h 44"/>
              <a:gd name="T36" fmla="*/ 15 w 18"/>
              <a:gd name="T37" fmla="*/ 42 h 44"/>
              <a:gd name="T38" fmla="*/ 15 w 18"/>
              <a:gd name="T39" fmla="*/ 42 h 44"/>
              <a:gd name="T40" fmla="*/ 13 w 18"/>
              <a:gd name="T41" fmla="*/ 43 h 44"/>
              <a:gd name="T42" fmla="*/ 13 w 18"/>
              <a:gd name="T43" fmla="*/ 43 h 44"/>
              <a:gd name="T44" fmla="*/ 9 w 18"/>
              <a:gd name="T45" fmla="*/ 44 h 44"/>
              <a:gd name="T46" fmla="*/ 9 w 18"/>
              <a:gd name="T47" fmla="*/ 44 h 44"/>
              <a:gd name="T48" fmla="*/ 5 w 18"/>
              <a:gd name="T49" fmla="*/ 43 h 44"/>
              <a:gd name="T50" fmla="*/ 5 w 18"/>
              <a:gd name="T51" fmla="*/ 43 h 44"/>
              <a:gd name="T52" fmla="*/ 3 w 18"/>
              <a:gd name="T53" fmla="*/ 42 h 44"/>
              <a:gd name="T54" fmla="*/ 3 w 18"/>
              <a:gd name="T55" fmla="*/ 42 h 44"/>
              <a:gd name="T56" fmla="*/ 0 w 18"/>
              <a:gd name="T57" fmla="*/ 39 h 44"/>
              <a:gd name="T58" fmla="*/ 0 w 18"/>
              <a:gd name="T59" fmla="*/ 39 h 44"/>
              <a:gd name="T60" fmla="*/ 0 w 18"/>
              <a:gd name="T61" fmla="*/ 35 h 44"/>
              <a:gd name="T62" fmla="*/ 0 w 18"/>
              <a:gd name="T63" fmla="*/ 33 h 44"/>
              <a:gd name="T64" fmla="*/ 5 w 18"/>
              <a:gd name="T65" fmla="*/ 33 h 44"/>
              <a:gd name="T66" fmla="*/ 5 w 18"/>
              <a:gd name="T67" fmla="*/ 34 h 44"/>
              <a:gd name="T68" fmla="*/ 5 w 18"/>
              <a:gd name="T69" fmla="*/ 34 h 44"/>
              <a:gd name="T70" fmla="*/ 7 w 18"/>
              <a:gd name="T71" fmla="*/ 37 h 44"/>
              <a:gd name="T72" fmla="*/ 7 w 18"/>
              <a:gd name="T73" fmla="*/ 37 h 44"/>
              <a:gd name="T74" fmla="*/ 9 w 18"/>
              <a:gd name="T75" fmla="*/ 38 h 44"/>
              <a:gd name="T76" fmla="*/ 9 w 18"/>
              <a:gd name="T77" fmla="*/ 38 h 44"/>
              <a:gd name="T78" fmla="*/ 12 w 18"/>
              <a:gd name="T79" fmla="*/ 37 h 44"/>
              <a:gd name="T80" fmla="*/ 12 w 18"/>
              <a:gd name="T81" fmla="*/ 37 h 44"/>
              <a:gd name="T82" fmla="*/ 12 w 18"/>
              <a:gd name="T83" fmla="*/ 34 h 44"/>
              <a:gd name="T84" fmla="*/ 12 w 18"/>
              <a:gd name="T85" fmla="*/ 24 h 44"/>
              <a:gd name="T86" fmla="*/ 12 w 18"/>
              <a:gd name="T87" fmla="*/ 24 h 44"/>
              <a:gd name="T88" fmla="*/ 12 w 18"/>
              <a:gd name="T89" fmla="*/ 23 h 44"/>
              <a:gd name="T90" fmla="*/ 12 w 18"/>
              <a:gd name="T91" fmla="*/ 23 h 44"/>
              <a:gd name="T92" fmla="*/ 9 w 18"/>
              <a:gd name="T93" fmla="*/ 22 h 44"/>
              <a:gd name="T94" fmla="*/ 9 w 18"/>
              <a:gd name="T95" fmla="*/ 22 h 44"/>
              <a:gd name="T96" fmla="*/ 8 w 18"/>
              <a:gd name="T97" fmla="*/ 22 h 44"/>
              <a:gd name="T98" fmla="*/ 8 w 18"/>
              <a:gd name="T99" fmla="*/ 22 h 44"/>
              <a:gd name="T100" fmla="*/ 7 w 18"/>
              <a:gd name="T101" fmla="*/ 23 h 44"/>
              <a:gd name="T102" fmla="*/ 7 w 18"/>
              <a:gd name="T103" fmla="*/ 23 h 44"/>
              <a:gd name="T104" fmla="*/ 7 w 18"/>
              <a:gd name="T105" fmla="*/ 23 h 44"/>
              <a:gd name="T106" fmla="*/ 7 w 18"/>
              <a:gd name="T107" fmla="*/ 23 h 44"/>
              <a:gd name="T108" fmla="*/ 5 w 18"/>
              <a:gd name="T109" fmla="*/ 24 h 44"/>
              <a:gd name="T110" fmla="*/ 0 w 18"/>
              <a:gd name="T111" fmla="*/ 24 h 44"/>
              <a:gd name="T112" fmla="*/ 0 w 18"/>
              <a:gd name="T113" fmla="*/ 0 h 44"/>
              <a:gd name="T114" fmla="*/ 18 w 18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" h="44">
                <a:moveTo>
                  <a:pt x="18" y="0"/>
                </a:moveTo>
                <a:lnTo>
                  <a:pt x="18" y="7"/>
                </a:lnTo>
                <a:lnTo>
                  <a:pt x="5" y="7"/>
                </a:lnTo>
                <a:lnTo>
                  <a:pt x="5" y="18"/>
                </a:lnTo>
                <a:lnTo>
                  <a:pt x="5" y="18"/>
                </a:lnTo>
                <a:lnTo>
                  <a:pt x="8" y="17"/>
                </a:lnTo>
                <a:lnTo>
                  <a:pt x="8" y="17"/>
                </a:lnTo>
                <a:lnTo>
                  <a:pt x="10" y="17"/>
                </a:lnTo>
                <a:lnTo>
                  <a:pt x="10" y="17"/>
                </a:lnTo>
                <a:lnTo>
                  <a:pt x="14" y="17"/>
                </a:lnTo>
                <a:lnTo>
                  <a:pt x="17" y="18"/>
                </a:lnTo>
                <a:lnTo>
                  <a:pt x="17" y="18"/>
                </a:lnTo>
                <a:lnTo>
                  <a:pt x="18" y="20"/>
                </a:lnTo>
                <a:lnTo>
                  <a:pt x="18" y="24"/>
                </a:lnTo>
                <a:lnTo>
                  <a:pt x="18" y="35"/>
                </a:lnTo>
                <a:lnTo>
                  <a:pt x="18" y="35"/>
                </a:lnTo>
                <a:lnTo>
                  <a:pt x="18" y="39"/>
                </a:lnTo>
                <a:lnTo>
                  <a:pt x="18" y="39"/>
                </a:lnTo>
                <a:lnTo>
                  <a:pt x="15" y="42"/>
                </a:lnTo>
                <a:lnTo>
                  <a:pt x="15" y="42"/>
                </a:lnTo>
                <a:lnTo>
                  <a:pt x="13" y="43"/>
                </a:lnTo>
                <a:lnTo>
                  <a:pt x="13" y="43"/>
                </a:lnTo>
                <a:lnTo>
                  <a:pt x="9" y="44"/>
                </a:lnTo>
                <a:lnTo>
                  <a:pt x="9" y="44"/>
                </a:lnTo>
                <a:lnTo>
                  <a:pt x="5" y="43"/>
                </a:lnTo>
                <a:lnTo>
                  <a:pt x="5" y="43"/>
                </a:lnTo>
                <a:lnTo>
                  <a:pt x="3" y="42"/>
                </a:lnTo>
                <a:lnTo>
                  <a:pt x="3" y="42"/>
                </a:lnTo>
                <a:lnTo>
                  <a:pt x="0" y="39"/>
                </a:lnTo>
                <a:lnTo>
                  <a:pt x="0" y="39"/>
                </a:lnTo>
                <a:lnTo>
                  <a:pt x="0" y="35"/>
                </a:lnTo>
                <a:lnTo>
                  <a:pt x="0" y="33"/>
                </a:lnTo>
                <a:lnTo>
                  <a:pt x="5" y="33"/>
                </a:lnTo>
                <a:lnTo>
                  <a:pt x="5" y="34"/>
                </a:lnTo>
                <a:lnTo>
                  <a:pt x="5" y="34"/>
                </a:lnTo>
                <a:lnTo>
                  <a:pt x="7" y="37"/>
                </a:lnTo>
                <a:lnTo>
                  <a:pt x="7" y="37"/>
                </a:lnTo>
                <a:lnTo>
                  <a:pt x="9" y="38"/>
                </a:lnTo>
                <a:lnTo>
                  <a:pt x="9" y="38"/>
                </a:lnTo>
                <a:lnTo>
                  <a:pt x="12" y="37"/>
                </a:lnTo>
                <a:lnTo>
                  <a:pt x="12" y="37"/>
                </a:lnTo>
                <a:lnTo>
                  <a:pt x="12" y="34"/>
                </a:lnTo>
                <a:lnTo>
                  <a:pt x="12" y="24"/>
                </a:lnTo>
                <a:lnTo>
                  <a:pt x="12" y="24"/>
                </a:lnTo>
                <a:lnTo>
                  <a:pt x="12" y="23"/>
                </a:lnTo>
                <a:lnTo>
                  <a:pt x="12" y="23"/>
                </a:lnTo>
                <a:lnTo>
                  <a:pt x="9" y="22"/>
                </a:lnTo>
                <a:lnTo>
                  <a:pt x="9" y="22"/>
                </a:lnTo>
                <a:lnTo>
                  <a:pt x="8" y="22"/>
                </a:lnTo>
                <a:lnTo>
                  <a:pt x="8" y="22"/>
                </a:lnTo>
                <a:lnTo>
                  <a:pt x="7" y="23"/>
                </a:lnTo>
                <a:lnTo>
                  <a:pt x="7" y="23"/>
                </a:lnTo>
                <a:lnTo>
                  <a:pt x="7" y="23"/>
                </a:lnTo>
                <a:lnTo>
                  <a:pt x="7" y="23"/>
                </a:lnTo>
                <a:lnTo>
                  <a:pt x="5" y="24"/>
                </a:lnTo>
                <a:lnTo>
                  <a:pt x="0" y="24"/>
                </a:lnTo>
                <a:lnTo>
                  <a:pt x="0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17" name="Freeform 238">
            <a:extLst>
              <a:ext uri="{FF2B5EF4-FFF2-40B4-BE49-F238E27FC236}">
                <a16:creationId xmlns:a16="http://schemas.microsoft.com/office/drawing/2014/main" id="{9D63903A-AD8B-4068-9CE4-CF4F249B31DF}"/>
              </a:ext>
            </a:extLst>
          </p:cNvPr>
          <p:cNvSpPr>
            <a:spLocks/>
          </p:cNvSpPr>
          <p:nvPr/>
        </p:nvSpPr>
        <p:spPr bwMode="auto">
          <a:xfrm>
            <a:off x="7224155" y="3529196"/>
            <a:ext cx="20638" cy="69850"/>
          </a:xfrm>
          <a:custGeom>
            <a:avLst/>
            <a:gdLst>
              <a:gd name="T0" fmla="*/ 6 w 13"/>
              <a:gd name="T1" fmla="*/ 44 h 44"/>
              <a:gd name="T2" fmla="*/ 6 w 13"/>
              <a:gd name="T3" fmla="*/ 8 h 44"/>
              <a:gd name="T4" fmla="*/ 0 w 13"/>
              <a:gd name="T5" fmla="*/ 12 h 44"/>
              <a:gd name="T6" fmla="*/ 0 w 13"/>
              <a:gd name="T7" fmla="*/ 5 h 44"/>
              <a:gd name="T8" fmla="*/ 6 w 13"/>
              <a:gd name="T9" fmla="*/ 0 h 44"/>
              <a:gd name="T10" fmla="*/ 13 w 13"/>
              <a:gd name="T11" fmla="*/ 0 h 44"/>
              <a:gd name="T12" fmla="*/ 13 w 13"/>
              <a:gd name="T13" fmla="*/ 44 h 44"/>
              <a:gd name="T14" fmla="*/ 6 w 13"/>
              <a:gd name="T15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44">
                <a:moveTo>
                  <a:pt x="6" y="44"/>
                </a:moveTo>
                <a:lnTo>
                  <a:pt x="6" y="8"/>
                </a:lnTo>
                <a:lnTo>
                  <a:pt x="0" y="12"/>
                </a:lnTo>
                <a:lnTo>
                  <a:pt x="0" y="5"/>
                </a:lnTo>
                <a:lnTo>
                  <a:pt x="6" y="0"/>
                </a:lnTo>
                <a:lnTo>
                  <a:pt x="13" y="0"/>
                </a:lnTo>
                <a:lnTo>
                  <a:pt x="13" y="44"/>
                </a:lnTo>
                <a:lnTo>
                  <a:pt x="6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18" name="Freeform 239">
            <a:extLst>
              <a:ext uri="{FF2B5EF4-FFF2-40B4-BE49-F238E27FC236}">
                <a16:creationId xmlns:a16="http://schemas.microsoft.com/office/drawing/2014/main" id="{53299C37-F4BF-4022-9BEC-E547ECEB477A}"/>
              </a:ext>
            </a:extLst>
          </p:cNvPr>
          <p:cNvSpPr>
            <a:spLocks noEditPoints="1"/>
          </p:cNvSpPr>
          <p:nvPr/>
        </p:nvSpPr>
        <p:spPr bwMode="auto">
          <a:xfrm>
            <a:off x="7187643" y="4041958"/>
            <a:ext cx="28575" cy="69850"/>
          </a:xfrm>
          <a:custGeom>
            <a:avLst/>
            <a:gdLst>
              <a:gd name="T0" fmla="*/ 0 w 18"/>
              <a:gd name="T1" fmla="*/ 11 h 44"/>
              <a:gd name="T2" fmla="*/ 0 w 18"/>
              <a:gd name="T3" fmla="*/ 9 h 44"/>
              <a:gd name="T4" fmla="*/ 0 w 18"/>
              <a:gd name="T5" fmla="*/ 6 h 44"/>
              <a:gd name="T6" fmla="*/ 2 w 18"/>
              <a:gd name="T7" fmla="*/ 5 h 44"/>
              <a:gd name="T8" fmla="*/ 2 w 18"/>
              <a:gd name="T9" fmla="*/ 2 h 44"/>
              <a:gd name="T10" fmla="*/ 5 w 18"/>
              <a:gd name="T11" fmla="*/ 0 h 44"/>
              <a:gd name="T12" fmla="*/ 9 w 18"/>
              <a:gd name="T13" fmla="*/ 0 h 44"/>
              <a:gd name="T14" fmla="*/ 13 w 18"/>
              <a:gd name="T15" fmla="*/ 0 h 44"/>
              <a:gd name="T16" fmla="*/ 15 w 18"/>
              <a:gd name="T17" fmla="*/ 2 h 44"/>
              <a:gd name="T18" fmla="*/ 17 w 18"/>
              <a:gd name="T19" fmla="*/ 5 h 44"/>
              <a:gd name="T20" fmla="*/ 18 w 18"/>
              <a:gd name="T21" fmla="*/ 6 h 44"/>
              <a:gd name="T22" fmla="*/ 18 w 18"/>
              <a:gd name="T23" fmla="*/ 9 h 44"/>
              <a:gd name="T24" fmla="*/ 18 w 18"/>
              <a:gd name="T25" fmla="*/ 11 h 44"/>
              <a:gd name="T26" fmla="*/ 18 w 18"/>
              <a:gd name="T27" fmla="*/ 15 h 44"/>
              <a:gd name="T28" fmla="*/ 18 w 18"/>
              <a:gd name="T29" fmla="*/ 16 h 44"/>
              <a:gd name="T30" fmla="*/ 17 w 18"/>
              <a:gd name="T31" fmla="*/ 19 h 44"/>
              <a:gd name="T32" fmla="*/ 15 w 18"/>
              <a:gd name="T33" fmla="*/ 20 h 44"/>
              <a:gd name="T34" fmla="*/ 17 w 18"/>
              <a:gd name="T35" fmla="*/ 23 h 44"/>
              <a:gd name="T36" fmla="*/ 18 w 18"/>
              <a:gd name="T37" fmla="*/ 24 h 44"/>
              <a:gd name="T38" fmla="*/ 18 w 18"/>
              <a:gd name="T39" fmla="*/ 26 h 44"/>
              <a:gd name="T40" fmla="*/ 18 w 18"/>
              <a:gd name="T41" fmla="*/ 31 h 44"/>
              <a:gd name="T42" fmla="*/ 18 w 18"/>
              <a:gd name="T43" fmla="*/ 34 h 44"/>
              <a:gd name="T44" fmla="*/ 18 w 18"/>
              <a:gd name="T45" fmla="*/ 36 h 44"/>
              <a:gd name="T46" fmla="*/ 17 w 18"/>
              <a:gd name="T47" fmla="*/ 38 h 44"/>
              <a:gd name="T48" fmla="*/ 17 w 18"/>
              <a:gd name="T49" fmla="*/ 40 h 44"/>
              <a:gd name="T50" fmla="*/ 13 w 18"/>
              <a:gd name="T51" fmla="*/ 43 h 44"/>
              <a:gd name="T52" fmla="*/ 9 w 18"/>
              <a:gd name="T53" fmla="*/ 44 h 44"/>
              <a:gd name="T54" fmla="*/ 4 w 18"/>
              <a:gd name="T55" fmla="*/ 43 h 44"/>
              <a:gd name="T56" fmla="*/ 2 w 18"/>
              <a:gd name="T57" fmla="*/ 40 h 44"/>
              <a:gd name="T58" fmla="*/ 0 w 18"/>
              <a:gd name="T59" fmla="*/ 38 h 44"/>
              <a:gd name="T60" fmla="*/ 0 w 18"/>
              <a:gd name="T61" fmla="*/ 36 h 44"/>
              <a:gd name="T62" fmla="*/ 0 w 18"/>
              <a:gd name="T63" fmla="*/ 34 h 44"/>
              <a:gd name="T64" fmla="*/ 0 w 18"/>
              <a:gd name="T65" fmla="*/ 31 h 44"/>
              <a:gd name="T66" fmla="*/ 0 w 18"/>
              <a:gd name="T67" fmla="*/ 26 h 44"/>
              <a:gd name="T68" fmla="*/ 0 w 18"/>
              <a:gd name="T69" fmla="*/ 24 h 44"/>
              <a:gd name="T70" fmla="*/ 2 w 18"/>
              <a:gd name="T71" fmla="*/ 23 h 44"/>
              <a:gd name="T72" fmla="*/ 3 w 18"/>
              <a:gd name="T73" fmla="*/ 20 h 44"/>
              <a:gd name="T74" fmla="*/ 2 w 18"/>
              <a:gd name="T75" fmla="*/ 19 h 44"/>
              <a:gd name="T76" fmla="*/ 0 w 18"/>
              <a:gd name="T77" fmla="*/ 16 h 44"/>
              <a:gd name="T78" fmla="*/ 0 w 18"/>
              <a:gd name="T79" fmla="*/ 15 h 44"/>
              <a:gd name="T80" fmla="*/ 0 w 18"/>
              <a:gd name="T81" fmla="*/ 11 h 44"/>
              <a:gd name="T82" fmla="*/ 12 w 18"/>
              <a:gd name="T83" fmla="*/ 9 h 44"/>
              <a:gd name="T84" fmla="*/ 10 w 18"/>
              <a:gd name="T85" fmla="*/ 6 h 44"/>
              <a:gd name="T86" fmla="*/ 9 w 18"/>
              <a:gd name="T87" fmla="*/ 6 h 44"/>
              <a:gd name="T88" fmla="*/ 7 w 18"/>
              <a:gd name="T89" fmla="*/ 6 h 44"/>
              <a:gd name="T90" fmla="*/ 5 w 18"/>
              <a:gd name="T91" fmla="*/ 15 h 44"/>
              <a:gd name="T92" fmla="*/ 7 w 18"/>
              <a:gd name="T93" fmla="*/ 18 h 44"/>
              <a:gd name="T94" fmla="*/ 9 w 18"/>
              <a:gd name="T95" fmla="*/ 18 h 44"/>
              <a:gd name="T96" fmla="*/ 10 w 18"/>
              <a:gd name="T97" fmla="*/ 18 h 44"/>
              <a:gd name="T98" fmla="*/ 12 w 18"/>
              <a:gd name="T99" fmla="*/ 15 h 44"/>
              <a:gd name="T100" fmla="*/ 12 w 18"/>
              <a:gd name="T101" fmla="*/ 26 h 44"/>
              <a:gd name="T102" fmla="*/ 10 w 18"/>
              <a:gd name="T103" fmla="*/ 24 h 44"/>
              <a:gd name="T104" fmla="*/ 9 w 18"/>
              <a:gd name="T105" fmla="*/ 23 h 44"/>
              <a:gd name="T106" fmla="*/ 7 w 18"/>
              <a:gd name="T107" fmla="*/ 24 h 44"/>
              <a:gd name="T108" fmla="*/ 5 w 18"/>
              <a:gd name="T109" fmla="*/ 26 h 44"/>
              <a:gd name="T110" fmla="*/ 5 w 18"/>
              <a:gd name="T111" fmla="*/ 34 h 44"/>
              <a:gd name="T112" fmla="*/ 7 w 18"/>
              <a:gd name="T113" fmla="*/ 36 h 44"/>
              <a:gd name="T114" fmla="*/ 9 w 18"/>
              <a:gd name="T115" fmla="*/ 38 h 44"/>
              <a:gd name="T116" fmla="*/ 10 w 18"/>
              <a:gd name="T117" fmla="*/ 36 h 44"/>
              <a:gd name="T118" fmla="*/ 12 w 18"/>
              <a:gd name="T119" fmla="*/ 2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" h="44">
                <a:moveTo>
                  <a:pt x="0" y="11"/>
                </a:move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2" y="5"/>
                </a:lnTo>
                <a:lnTo>
                  <a:pt x="2" y="5"/>
                </a:lnTo>
                <a:lnTo>
                  <a:pt x="2" y="2"/>
                </a:lnTo>
                <a:lnTo>
                  <a:pt x="2" y="2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3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5"/>
                </a:lnTo>
                <a:lnTo>
                  <a:pt x="17" y="5"/>
                </a:lnTo>
                <a:lnTo>
                  <a:pt x="18" y="6"/>
                </a:lnTo>
                <a:lnTo>
                  <a:pt x="18" y="6"/>
                </a:lnTo>
                <a:lnTo>
                  <a:pt x="18" y="9"/>
                </a:lnTo>
                <a:lnTo>
                  <a:pt x="18" y="9"/>
                </a:lnTo>
                <a:lnTo>
                  <a:pt x="18" y="11"/>
                </a:lnTo>
                <a:lnTo>
                  <a:pt x="18" y="11"/>
                </a:lnTo>
                <a:lnTo>
                  <a:pt x="18" y="15"/>
                </a:lnTo>
                <a:lnTo>
                  <a:pt x="18" y="15"/>
                </a:lnTo>
                <a:lnTo>
                  <a:pt x="18" y="16"/>
                </a:lnTo>
                <a:lnTo>
                  <a:pt x="18" y="16"/>
                </a:lnTo>
                <a:lnTo>
                  <a:pt x="17" y="19"/>
                </a:lnTo>
                <a:lnTo>
                  <a:pt x="17" y="19"/>
                </a:lnTo>
                <a:lnTo>
                  <a:pt x="15" y="20"/>
                </a:lnTo>
                <a:lnTo>
                  <a:pt x="15" y="20"/>
                </a:lnTo>
                <a:lnTo>
                  <a:pt x="17" y="23"/>
                </a:lnTo>
                <a:lnTo>
                  <a:pt x="17" y="23"/>
                </a:lnTo>
                <a:lnTo>
                  <a:pt x="18" y="24"/>
                </a:lnTo>
                <a:lnTo>
                  <a:pt x="18" y="24"/>
                </a:lnTo>
                <a:lnTo>
                  <a:pt x="18" y="26"/>
                </a:lnTo>
                <a:lnTo>
                  <a:pt x="18" y="26"/>
                </a:lnTo>
                <a:lnTo>
                  <a:pt x="18" y="31"/>
                </a:lnTo>
                <a:lnTo>
                  <a:pt x="18" y="31"/>
                </a:lnTo>
                <a:lnTo>
                  <a:pt x="18" y="34"/>
                </a:lnTo>
                <a:lnTo>
                  <a:pt x="18" y="34"/>
                </a:lnTo>
                <a:lnTo>
                  <a:pt x="18" y="36"/>
                </a:lnTo>
                <a:lnTo>
                  <a:pt x="18" y="36"/>
                </a:lnTo>
                <a:lnTo>
                  <a:pt x="17" y="38"/>
                </a:lnTo>
                <a:lnTo>
                  <a:pt x="17" y="38"/>
                </a:lnTo>
                <a:lnTo>
                  <a:pt x="17" y="40"/>
                </a:lnTo>
                <a:lnTo>
                  <a:pt x="17" y="40"/>
                </a:lnTo>
                <a:lnTo>
                  <a:pt x="13" y="43"/>
                </a:lnTo>
                <a:lnTo>
                  <a:pt x="13" y="43"/>
                </a:lnTo>
                <a:lnTo>
                  <a:pt x="9" y="44"/>
                </a:lnTo>
                <a:lnTo>
                  <a:pt x="9" y="44"/>
                </a:lnTo>
                <a:lnTo>
                  <a:pt x="4" y="43"/>
                </a:lnTo>
                <a:lnTo>
                  <a:pt x="4" y="43"/>
                </a:lnTo>
                <a:lnTo>
                  <a:pt x="2" y="40"/>
                </a:lnTo>
                <a:lnTo>
                  <a:pt x="2" y="40"/>
                </a:lnTo>
                <a:lnTo>
                  <a:pt x="0" y="38"/>
                </a:lnTo>
                <a:lnTo>
                  <a:pt x="0" y="38"/>
                </a:lnTo>
                <a:lnTo>
                  <a:pt x="0" y="36"/>
                </a:lnTo>
                <a:lnTo>
                  <a:pt x="0" y="36"/>
                </a:lnTo>
                <a:lnTo>
                  <a:pt x="0" y="34"/>
                </a:lnTo>
                <a:lnTo>
                  <a:pt x="0" y="34"/>
                </a:lnTo>
                <a:lnTo>
                  <a:pt x="0" y="31"/>
                </a:lnTo>
                <a:lnTo>
                  <a:pt x="0" y="31"/>
                </a:lnTo>
                <a:lnTo>
                  <a:pt x="0" y="26"/>
                </a:lnTo>
                <a:lnTo>
                  <a:pt x="0" y="26"/>
                </a:lnTo>
                <a:lnTo>
                  <a:pt x="0" y="24"/>
                </a:lnTo>
                <a:lnTo>
                  <a:pt x="0" y="24"/>
                </a:lnTo>
                <a:lnTo>
                  <a:pt x="2" y="23"/>
                </a:lnTo>
                <a:lnTo>
                  <a:pt x="2" y="23"/>
                </a:lnTo>
                <a:lnTo>
                  <a:pt x="3" y="20"/>
                </a:lnTo>
                <a:lnTo>
                  <a:pt x="3" y="20"/>
                </a:lnTo>
                <a:lnTo>
                  <a:pt x="2" y="19"/>
                </a:lnTo>
                <a:lnTo>
                  <a:pt x="2" y="19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close/>
                <a:moveTo>
                  <a:pt x="12" y="9"/>
                </a:moveTo>
                <a:lnTo>
                  <a:pt x="12" y="9"/>
                </a:lnTo>
                <a:lnTo>
                  <a:pt x="10" y="6"/>
                </a:lnTo>
                <a:lnTo>
                  <a:pt x="10" y="6"/>
                </a:lnTo>
                <a:lnTo>
                  <a:pt x="9" y="6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5" y="9"/>
                </a:lnTo>
                <a:lnTo>
                  <a:pt x="5" y="15"/>
                </a:lnTo>
                <a:lnTo>
                  <a:pt x="5" y="15"/>
                </a:lnTo>
                <a:lnTo>
                  <a:pt x="7" y="18"/>
                </a:lnTo>
                <a:lnTo>
                  <a:pt x="7" y="18"/>
                </a:lnTo>
                <a:lnTo>
                  <a:pt x="9" y="18"/>
                </a:lnTo>
                <a:lnTo>
                  <a:pt x="9" y="18"/>
                </a:lnTo>
                <a:lnTo>
                  <a:pt x="10" y="18"/>
                </a:lnTo>
                <a:lnTo>
                  <a:pt x="10" y="18"/>
                </a:lnTo>
                <a:lnTo>
                  <a:pt x="12" y="15"/>
                </a:lnTo>
                <a:lnTo>
                  <a:pt x="12" y="9"/>
                </a:lnTo>
                <a:close/>
                <a:moveTo>
                  <a:pt x="12" y="26"/>
                </a:moveTo>
                <a:lnTo>
                  <a:pt x="12" y="26"/>
                </a:lnTo>
                <a:lnTo>
                  <a:pt x="10" y="24"/>
                </a:lnTo>
                <a:lnTo>
                  <a:pt x="10" y="24"/>
                </a:lnTo>
                <a:lnTo>
                  <a:pt x="9" y="23"/>
                </a:lnTo>
                <a:lnTo>
                  <a:pt x="9" y="23"/>
                </a:lnTo>
                <a:lnTo>
                  <a:pt x="7" y="24"/>
                </a:lnTo>
                <a:lnTo>
                  <a:pt x="7" y="24"/>
                </a:lnTo>
                <a:lnTo>
                  <a:pt x="5" y="26"/>
                </a:lnTo>
                <a:lnTo>
                  <a:pt x="5" y="34"/>
                </a:lnTo>
                <a:lnTo>
                  <a:pt x="5" y="34"/>
                </a:lnTo>
                <a:lnTo>
                  <a:pt x="7" y="36"/>
                </a:lnTo>
                <a:lnTo>
                  <a:pt x="7" y="36"/>
                </a:lnTo>
                <a:lnTo>
                  <a:pt x="9" y="38"/>
                </a:lnTo>
                <a:lnTo>
                  <a:pt x="9" y="38"/>
                </a:lnTo>
                <a:lnTo>
                  <a:pt x="10" y="36"/>
                </a:lnTo>
                <a:lnTo>
                  <a:pt x="10" y="36"/>
                </a:lnTo>
                <a:lnTo>
                  <a:pt x="12" y="34"/>
                </a:lnTo>
                <a:lnTo>
                  <a:pt x="12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19" name="Freeform 240">
            <a:extLst>
              <a:ext uri="{FF2B5EF4-FFF2-40B4-BE49-F238E27FC236}">
                <a16:creationId xmlns:a16="http://schemas.microsoft.com/office/drawing/2014/main" id="{BD077E99-8B6E-408E-9E9D-A72C4F707F5E}"/>
              </a:ext>
            </a:extLst>
          </p:cNvPr>
          <p:cNvSpPr>
            <a:spLocks/>
          </p:cNvSpPr>
          <p:nvPr/>
        </p:nvSpPr>
        <p:spPr bwMode="auto">
          <a:xfrm>
            <a:off x="7222568" y="4041958"/>
            <a:ext cx="30163" cy="69850"/>
          </a:xfrm>
          <a:custGeom>
            <a:avLst/>
            <a:gdLst>
              <a:gd name="T0" fmla="*/ 7 w 19"/>
              <a:gd name="T1" fmla="*/ 18 h 44"/>
              <a:gd name="T2" fmla="*/ 11 w 19"/>
              <a:gd name="T3" fmla="*/ 18 h 44"/>
              <a:gd name="T4" fmla="*/ 12 w 19"/>
              <a:gd name="T5" fmla="*/ 15 h 44"/>
              <a:gd name="T6" fmla="*/ 12 w 19"/>
              <a:gd name="T7" fmla="*/ 9 h 44"/>
              <a:gd name="T8" fmla="*/ 11 w 19"/>
              <a:gd name="T9" fmla="*/ 6 h 44"/>
              <a:gd name="T10" fmla="*/ 10 w 19"/>
              <a:gd name="T11" fmla="*/ 6 h 44"/>
              <a:gd name="T12" fmla="*/ 7 w 19"/>
              <a:gd name="T13" fmla="*/ 7 h 44"/>
              <a:gd name="T14" fmla="*/ 6 w 19"/>
              <a:gd name="T15" fmla="*/ 12 h 44"/>
              <a:gd name="T16" fmla="*/ 0 w 19"/>
              <a:gd name="T17" fmla="*/ 9 h 44"/>
              <a:gd name="T18" fmla="*/ 1 w 19"/>
              <a:gd name="T19" fmla="*/ 5 h 44"/>
              <a:gd name="T20" fmla="*/ 4 w 19"/>
              <a:gd name="T21" fmla="*/ 2 h 44"/>
              <a:gd name="T22" fmla="*/ 6 w 19"/>
              <a:gd name="T23" fmla="*/ 0 h 44"/>
              <a:gd name="T24" fmla="*/ 10 w 19"/>
              <a:gd name="T25" fmla="*/ 0 h 44"/>
              <a:gd name="T26" fmla="*/ 14 w 19"/>
              <a:gd name="T27" fmla="*/ 1 h 44"/>
              <a:gd name="T28" fmla="*/ 16 w 19"/>
              <a:gd name="T29" fmla="*/ 2 h 44"/>
              <a:gd name="T30" fmla="*/ 17 w 19"/>
              <a:gd name="T31" fmla="*/ 4 h 44"/>
              <a:gd name="T32" fmla="*/ 19 w 19"/>
              <a:gd name="T33" fmla="*/ 6 h 44"/>
              <a:gd name="T34" fmla="*/ 19 w 19"/>
              <a:gd name="T35" fmla="*/ 11 h 44"/>
              <a:gd name="T36" fmla="*/ 19 w 19"/>
              <a:gd name="T37" fmla="*/ 15 h 44"/>
              <a:gd name="T38" fmla="*/ 19 w 19"/>
              <a:gd name="T39" fmla="*/ 18 h 44"/>
              <a:gd name="T40" fmla="*/ 17 w 19"/>
              <a:gd name="T41" fmla="*/ 19 h 44"/>
              <a:gd name="T42" fmla="*/ 15 w 19"/>
              <a:gd name="T43" fmla="*/ 21 h 44"/>
              <a:gd name="T44" fmla="*/ 17 w 19"/>
              <a:gd name="T45" fmla="*/ 23 h 44"/>
              <a:gd name="T46" fmla="*/ 19 w 19"/>
              <a:gd name="T47" fmla="*/ 24 h 44"/>
              <a:gd name="T48" fmla="*/ 19 w 19"/>
              <a:gd name="T49" fmla="*/ 26 h 44"/>
              <a:gd name="T50" fmla="*/ 19 w 19"/>
              <a:gd name="T51" fmla="*/ 30 h 44"/>
              <a:gd name="T52" fmla="*/ 19 w 19"/>
              <a:gd name="T53" fmla="*/ 34 h 44"/>
              <a:gd name="T54" fmla="*/ 19 w 19"/>
              <a:gd name="T55" fmla="*/ 36 h 44"/>
              <a:gd name="T56" fmla="*/ 17 w 19"/>
              <a:gd name="T57" fmla="*/ 38 h 44"/>
              <a:gd name="T58" fmla="*/ 17 w 19"/>
              <a:gd name="T59" fmla="*/ 39 h 44"/>
              <a:gd name="T60" fmla="*/ 14 w 19"/>
              <a:gd name="T61" fmla="*/ 43 h 44"/>
              <a:gd name="T62" fmla="*/ 10 w 19"/>
              <a:gd name="T63" fmla="*/ 44 h 44"/>
              <a:gd name="T64" fmla="*/ 6 w 19"/>
              <a:gd name="T65" fmla="*/ 43 h 44"/>
              <a:gd name="T66" fmla="*/ 4 w 19"/>
              <a:gd name="T67" fmla="*/ 41 h 44"/>
              <a:gd name="T68" fmla="*/ 1 w 19"/>
              <a:gd name="T69" fmla="*/ 39 h 44"/>
              <a:gd name="T70" fmla="*/ 0 w 19"/>
              <a:gd name="T71" fmla="*/ 34 h 44"/>
              <a:gd name="T72" fmla="*/ 6 w 19"/>
              <a:gd name="T73" fmla="*/ 30 h 44"/>
              <a:gd name="T74" fmla="*/ 6 w 19"/>
              <a:gd name="T75" fmla="*/ 34 h 44"/>
              <a:gd name="T76" fmla="*/ 7 w 19"/>
              <a:gd name="T77" fmla="*/ 36 h 44"/>
              <a:gd name="T78" fmla="*/ 10 w 19"/>
              <a:gd name="T79" fmla="*/ 38 h 44"/>
              <a:gd name="T80" fmla="*/ 11 w 19"/>
              <a:gd name="T81" fmla="*/ 36 h 44"/>
              <a:gd name="T82" fmla="*/ 12 w 19"/>
              <a:gd name="T83" fmla="*/ 28 h 44"/>
              <a:gd name="T84" fmla="*/ 11 w 19"/>
              <a:gd name="T85" fmla="*/ 24 h 44"/>
              <a:gd name="T86" fmla="*/ 10 w 19"/>
              <a:gd name="T87" fmla="*/ 24 h 44"/>
              <a:gd name="T88" fmla="*/ 7 w 19"/>
              <a:gd name="T89" fmla="*/ 2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" h="44">
                <a:moveTo>
                  <a:pt x="7" y="18"/>
                </a:moveTo>
                <a:lnTo>
                  <a:pt x="7" y="18"/>
                </a:lnTo>
                <a:lnTo>
                  <a:pt x="11" y="18"/>
                </a:lnTo>
                <a:lnTo>
                  <a:pt x="11" y="18"/>
                </a:lnTo>
                <a:lnTo>
                  <a:pt x="12" y="16"/>
                </a:lnTo>
                <a:lnTo>
                  <a:pt x="12" y="15"/>
                </a:lnTo>
                <a:lnTo>
                  <a:pt x="12" y="9"/>
                </a:lnTo>
                <a:lnTo>
                  <a:pt x="12" y="9"/>
                </a:lnTo>
                <a:lnTo>
                  <a:pt x="11" y="6"/>
                </a:lnTo>
                <a:lnTo>
                  <a:pt x="11" y="6"/>
                </a:lnTo>
                <a:lnTo>
                  <a:pt x="10" y="6"/>
                </a:lnTo>
                <a:lnTo>
                  <a:pt x="10" y="6"/>
                </a:lnTo>
                <a:lnTo>
                  <a:pt x="7" y="7"/>
                </a:lnTo>
                <a:lnTo>
                  <a:pt x="7" y="7"/>
                </a:lnTo>
                <a:lnTo>
                  <a:pt x="6" y="9"/>
                </a:lnTo>
                <a:lnTo>
                  <a:pt x="6" y="12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1" y="5"/>
                </a:lnTo>
                <a:lnTo>
                  <a:pt x="1" y="5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4" y="1"/>
                </a:lnTo>
                <a:lnTo>
                  <a:pt x="14" y="1"/>
                </a:lnTo>
                <a:lnTo>
                  <a:pt x="16" y="2"/>
                </a:lnTo>
                <a:lnTo>
                  <a:pt x="16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19" y="11"/>
                </a:lnTo>
                <a:lnTo>
                  <a:pt x="19" y="11"/>
                </a:lnTo>
                <a:lnTo>
                  <a:pt x="19" y="15"/>
                </a:lnTo>
                <a:lnTo>
                  <a:pt x="19" y="15"/>
                </a:lnTo>
                <a:lnTo>
                  <a:pt x="19" y="18"/>
                </a:lnTo>
                <a:lnTo>
                  <a:pt x="19" y="18"/>
                </a:lnTo>
                <a:lnTo>
                  <a:pt x="17" y="19"/>
                </a:lnTo>
                <a:lnTo>
                  <a:pt x="17" y="19"/>
                </a:lnTo>
                <a:lnTo>
                  <a:pt x="15" y="21"/>
                </a:lnTo>
                <a:lnTo>
                  <a:pt x="15" y="21"/>
                </a:lnTo>
                <a:lnTo>
                  <a:pt x="17" y="23"/>
                </a:lnTo>
                <a:lnTo>
                  <a:pt x="17" y="23"/>
                </a:lnTo>
                <a:lnTo>
                  <a:pt x="19" y="24"/>
                </a:lnTo>
                <a:lnTo>
                  <a:pt x="19" y="24"/>
                </a:lnTo>
                <a:lnTo>
                  <a:pt x="19" y="26"/>
                </a:lnTo>
                <a:lnTo>
                  <a:pt x="19" y="26"/>
                </a:lnTo>
                <a:lnTo>
                  <a:pt x="19" y="30"/>
                </a:lnTo>
                <a:lnTo>
                  <a:pt x="19" y="30"/>
                </a:lnTo>
                <a:lnTo>
                  <a:pt x="19" y="34"/>
                </a:lnTo>
                <a:lnTo>
                  <a:pt x="19" y="34"/>
                </a:lnTo>
                <a:lnTo>
                  <a:pt x="19" y="36"/>
                </a:lnTo>
                <a:lnTo>
                  <a:pt x="19" y="36"/>
                </a:lnTo>
                <a:lnTo>
                  <a:pt x="17" y="38"/>
                </a:lnTo>
                <a:lnTo>
                  <a:pt x="17" y="38"/>
                </a:lnTo>
                <a:lnTo>
                  <a:pt x="17" y="39"/>
                </a:lnTo>
                <a:lnTo>
                  <a:pt x="17" y="39"/>
                </a:lnTo>
                <a:lnTo>
                  <a:pt x="14" y="43"/>
                </a:lnTo>
                <a:lnTo>
                  <a:pt x="14" y="43"/>
                </a:lnTo>
                <a:lnTo>
                  <a:pt x="10" y="44"/>
                </a:lnTo>
                <a:lnTo>
                  <a:pt x="10" y="44"/>
                </a:lnTo>
                <a:lnTo>
                  <a:pt x="6" y="43"/>
                </a:lnTo>
                <a:lnTo>
                  <a:pt x="6" y="43"/>
                </a:lnTo>
                <a:lnTo>
                  <a:pt x="4" y="41"/>
                </a:lnTo>
                <a:lnTo>
                  <a:pt x="4" y="41"/>
                </a:lnTo>
                <a:lnTo>
                  <a:pt x="1" y="39"/>
                </a:lnTo>
                <a:lnTo>
                  <a:pt x="1" y="39"/>
                </a:lnTo>
                <a:lnTo>
                  <a:pt x="0" y="34"/>
                </a:lnTo>
                <a:lnTo>
                  <a:pt x="0" y="30"/>
                </a:lnTo>
                <a:lnTo>
                  <a:pt x="6" y="30"/>
                </a:lnTo>
                <a:lnTo>
                  <a:pt x="6" y="34"/>
                </a:lnTo>
                <a:lnTo>
                  <a:pt x="6" y="34"/>
                </a:lnTo>
                <a:lnTo>
                  <a:pt x="7" y="36"/>
                </a:lnTo>
                <a:lnTo>
                  <a:pt x="7" y="36"/>
                </a:lnTo>
                <a:lnTo>
                  <a:pt x="10" y="38"/>
                </a:lnTo>
                <a:lnTo>
                  <a:pt x="10" y="38"/>
                </a:lnTo>
                <a:lnTo>
                  <a:pt x="11" y="36"/>
                </a:lnTo>
                <a:lnTo>
                  <a:pt x="11" y="36"/>
                </a:lnTo>
                <a:lnTo>
                  <a:pt x="12" y="34"/>
                </a:lnTo>
                <a:lnTo>
                  <a:pt x="12" y="28"/>
                </a:lnTo>
                <a:lnTo>
                  <a:pt x="12" y="28"/>
                </a:lnTo>
                <a:lnTo>
                  <a:pt x="11" y="24"/>
                </a:lnTo>
                <a:lnTo>
                  <a:pt x="11" y="24"/>
                </a:lnTo>
                <a:lnTo>
                  <a:pt x="10" y="24"/>
                </a:lnTo>
                <a:lnTo>
                  <a:pt x="10" y="24"/>
                </a:lnTo>
                <a:lnTo>
                  <a:pt x="7" y="24"/>
                </a:lnTo>
                <a:lnTo>
                  <a:pt x="7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20" name="Freeform 241">
            <a:extLst>
              <a:ext uri="{FF2B5EF4-FFF2-40B4-BE49-F238E27FC236}">
                <a16:creationId xmlns:a16="http://schemas.microsoft.com/office/drawing/2014/main" id="{1409F0E1-671C-49AB-92A5-37F771BA7F45}"/>
              </a:ext>
            </a:extLst>
          </p:cNvPr>
          <p:cNvSpPr>
            <a:spLocks/>
          </p:cNvSpPr>
          <p:nvPr/>
        </p:nvSpPr>
        <p:spPr bwMode="auto">
          <a:xfrm>
            <a:off x="7187643" y="4554721"/>
            <a:ext cx="20638" cy="66675"/>
          </a:xfrm>
          <a:custGeom>
            <a:avLst/>
            <a:gdLst>
              <a:gd name="T0" fmla="*/ 7 w 13"/>
              <a:gd name="T1" fmla="*/ 42 h 42"/>
              <a:gd name="T2" fmla="*/ 7 w 13"/>
              <a:gd name="T3" fmla="*/ 6 h 42"/>
              <a:gd name="T4" fmla="*/ 0 w 13"/>
              <a:gd name="T5" fmla="*/ 11 h 42"/>
              <a:gd name="T6" fmla="*/ 0 w 13"/>
              <a:gd name="T7" fmla="*/ 3 h 42"/>
              <a:gd name="T8" fmla="*/ 7 w 13"/>
              <a:gd name="T9" fmla="*/ 0 h 42"/>
              <a:gd name="T10" fmla="*/ 13 w 13"/>
              <a:gd name="T11" fmla="*/ 0 h 42"/>
              <a:gd name="T12" fmla="*/ 13 w 13"/>
              <a:gd name="T13" fmla="*/ 42 h 42"/>
              <a:gd name="T14" fmla="*/ 7 w 13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42">
                <a:moveTo>
                  <a:pt x="7" y="42"/>
                </a:moveTo>
                <a:lnTo>
                  <a:pt x="7" y="6"/>
                </a:lnTo>
                <a:lnTo>
                  <a:pt x="0" y="11"/>
                </a:lnTo>
                <a:lnTo>
                  <a:pt x="0" y="3"/>
                </a:lnTo>
                <a:lnTo>
                  <a:pt x="7" y="0"/>
                </a:lnTo>
                <a:lnTo>
                  <a:pt x="13" y="0"/>
                </a:lnTo>
                <a:lnTo>
                  <a:pt x="13" y="42"/>
                </a:lnTo>
                <a:lnTo>
                  <a:pt x="7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21" name="Freeform 242">
            <a:extLst>
              <a:ext uri="{FF2B5EF4-FFF2-40B4-BE49-F238E27FC236}">
                <a16:creationId xmlns:a16="http://schemas.microsoft.com/office/drawing/2014/main" id="{B859392C-B1BE-4191-A987-F7280DD65DEF}"/>
              </a:ext>
            </a:extLst>
          </p:cNvPr>
          <p:cNvSpPr>
            <a:spLocks/>
          </p:cNvSpPr>
          <p:nvPr/>
        </p:nvSpPr>
        <p:spPr bwMode="auto">
          <a:xfrm>
            <a:off x="7224155" y="4554721"/>
            <a:ext cx="20638" cy="66675"/>
          </a:xfrm>
          <a:custGeom>
            <a:avLst/>
            <a:gdLst>
              <a:gd name="T0" fmla="*/ 6 w 13"/>
              <a:gd name="T1" fmla="*/ 42 h 42"/>
              <a:gd name="T2" fmla="*/ 6 w 13"/>
              <a:gd name="T3" fmla="*/ 6 h 42"/>
              <a:gd name="T4" fmla="*/ 0 w 13"/>
              <a:gd name="T5" fmla="*/ 11 h 42"/>
              <a:gd name="T6" fmla="*/ 0 w 13"/>
              <a:gd name="T7" fmla="*/ 3 h 42"/>
              <a:gd name="T8" fmla="*/ 6 w 13"/>
              <a:gd name="T9" fmla="*/ 0 h 42"/>
              <a:gd name="T10" fmla="*/ 13 w 13"/>
              <a:gd name="T11" fmla="*/ 0 h 42"/>
              <a:gd name="T12" fmla="*/ 13 w 13"/>
              <a:gd name="T13" fmla="*/ 42 h 42"/>
              <a:gd name="T14" fmla="*/ 6 w 13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42">
                <a:moveTo>
                  <a:pt x="6" y="42"/>
                </a:moveTo>
                <a:lnTo>
                  <a:pt x="6" y="6"/>
                </a:lnTo>
                <a:lnTo>
                  <a:pt x="0" y="11"/>
                </a:lnTo>
                <a:lnTo>
                  <a:pt x="0" y="3"/>
                </a:lnTo>
                <a:lnTo>
                  <a:pt x="6" y="0"/>
                </a:lnTo>
                <a:lnTo>
                  <a:pt x="13" y="0"/>
                </a:lnTo>
                <a:lnTo>
                  <a:pt x="13" y="42"/>
                </a:lnTo>
                <a:lnTo>
                  <a:pt x="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22" name="Freeform 243">
            <a:extLst>
              <a:ext uri="{FF2B5EF4-FFF2-40B4-BE49-F238E27FC236}">
                <a16:creationId xmlns:a16="http://schemas.microsoft.com/office/drawing/2014/main" id="{43CEB8D9-579C-44E8-B779-DE24B2569171}"/>
              </a:ext>
            </a:extLst>
          </p:cNvPr>
          <p:cNvSpPr>
            <a:spLocks/>
          </p:cNvSpPr>
          <p:nvPr/>
        </p:nvSpPr>
        <p:spPr bwMode="auto">
          <a:xfrm>
            <a:off x="7257493" y="4554721"/>
            <a:ext cx="30163" cy="66675"/>
          </a:xfrm>
          <a:custGeom>
            <a:avLst/>
            <a:gdLst>
              <a:gd name="T0" fmla="*/ 19 w 19"/>
              <a:gd name="T1" fmla="*/ 0 h 42"/>
              <a:gd name="T2" fmla="*/ 19 w 19"/>
              <a:gd name="T3" fmla="*/ 5 h 42"/>
              <a:gd name="T4" fmla="*/ 7 w 19"/>
              <a:gd name="T5" fmla="*/ 5 h 42"/>
              <a:gd name="T6" fmla="*/ 7 w 19"/>
              <a:gd name="T7" fmla="*/ 17 h 42"/>
              <a:gd name="T8" fmla="*/ 7 w 19"/>
              <a:gd name="T9" fmla="*/ 17 h 42"/>
              <a:gd name="T10" fmla="*/ 9 w 19"/>
              <a:gd name="T11" fmla="*/ 15 h 42"/>
              <a:gd name="T12" fmla="*/ 9 w 19"/>
              <a:gd name="T13" fmla="*/ 15 h 42"/>
              <a:gd name="T14" fmla="*/ 12 w 19"/>
              <a:gd name="T15" fmla="*/ 15 h 42"/>
              <a:gd name="T16" fmla="*/ 12 w 19"/>
              <a:gd name="T17" fmla="*/ 15 h 42"/>
              <a:gd name="T18" fmla="*/ 14 w 19"/>
              <a:gd name="T19" fmla="*/ 15 h 42"/>
              <a:gd name="T20" fmla="*/ 17 w 19"/>
              <a:gd name="T21" fmla="*/ 17 h 42"/>
              <a:gd name="T22" fmla="*/ 17 w 19"/>
              <a:gd name="T23" fmla="*/ 17 h 42"/>
              <a:gd name="T24" fmla="*/ 18 w 19"/>
              <a:gd name="T25" fmla="*/ 18 h 42"/>
              <a:gd name="T26" fmla="*/ 19 w 19"/>
              <a:gd name="T27" fmla="*/ 22 h 42"/>
              <a:gd name="T28" fmla="*/ 19 w 19"/>
              <a:gd name="T29" fmla="*/ 33 h 42"/>
              <a:gd name="T30" fmla="*/ 19 w 19"/>
              <a:gd name="T31" fmla="*/ 33 h 42"/>
              <a:gd name="T32" fmla="*/ 18 w 19"/>
              <a:gd name="T33" fmla="*/ 37 h 42"/>
              <a:gd name="T34" fmla="*/ 18 w 19"/>
              <a:gd name="T35" fmla="*/ 37 h 42"/>
              <a:gd name="T36" fmla="*/ 17 w 19"/>
              <a:gd name="T37" fmla="*/ 40 h 42"/>
              <a:gd name="T38" fmla="*/ 17 w 19"/>
              <a:gd name="T39" fmla="*/ 40 h 42"/>
              <a:gd name="T40" fmla="*/ 13 w 19"/>
              <a:gd name="T41" fmla="*/ 42 h 42"/>
              <a:gd name="T42" fmla="*/ 13 w 19"/>
              <a:gd name="T43" fmla="*/ 42 h 42"/>
              <a:gd name="T44" fmla="*/ 10 w 19"/>
              <a:gd name="T45" fmla="*/ 42 h 42"/>
              <a:gd name="T46" fmla="*/ 10 w 19"/>
              <a:gd name="T47" fmla="*/ 42 h 42"/>
              <a:gd name="T48" fmla="*/ 7 w 19"/>
              <a:gd name="T49" fmla="*/ 42 h 42"/>
              <a:gd name="T50" fmla="*/ 7 w 19"/>
              <a:gd name="T51" fmla="*/ 42 h 42"/>
              <a:gd name="T52" fmla="*/ 3 w 19"/>
              <a:gd name="T53" fmla="*/ 40 h 42"/>
              <a:gd name="T54" fmla="*/ 3 w 19"/>
              <a:gd name="T55" fmla="*/ 40 h 42"/>
              <a:gd name="T56" fmla="*/ 2 w 19"/>
              <a:gd name="T57" fmla="*/ 37 h 42"/>
              <a:gd name="T58" fmla="*/ 2 w 19"/>
              <a:gd name="T59" fmla="*/ 37 h 42"/>
              <a:gd name="T60" fmla="*/ 0 w 19"/>
              <a:gd name="T61" fmla="*/ 33 h 42"/>
              <a:gd name="T62" fmla="*/ 0 w 19"/>
              <a:gd name="T63" fmla="*/ 31 h 42"/>
              <a:gd name="T64" fmla="*/ 7 w 19"/>
              <a:gd name="T65" fmla="*/ 31 h 42"/>
              <a:gd name="T66" fmla="*/ 7 w 19"/>
              <a:gd name="T67" fmla="*/ 33 h 42"/>
              <a:gd name="T68" fmla="*/ 7 w 19"/>
              <a:gd name="T69" fmla="*/ 33 h 42"/>
              <a:gd name="T70" fmla="*/ 8 w 19"/>
              <a:gd name="T71" fmla="*/ 36 h 42"/>
              <a:gd name="T72" fmla="*/ 8 w 19"/>
              <a:gd name="T73" fmla="*/ 36 h 42"/>
              <a:gd name="T74" fmla="*/ 10 w 19"/>
              <a:gd name="T75" fmla="*/ 36 h 42"/>
              <a:gd name="T76" fmla="*/ 10 w 19"/>
              <a:gd name="T77" fmla="*/ 36 h 42"/>
              <a:gd name="T78" fmla="*/ 12 w 19"/>
              <a:gd name="T79" fmla="*/ 36 h 42"/>
              <a:gd name="T80" fmla="*/ 12 w 19"/>
              <a:gd name="T81" fmla="*/ 36 h 42"/>
              <a:gd name="T82" fmla="*/ 13 w 19"/>
              <a:gd name="T83" fmla="*/ 33 h 42"/>
              <a:gd name="T84" fmla="*/ 13 w 19"/>
              <a:gd name="T85" fmla="*/ 23 h 42"/>
              <a:gd name="T86" fmla="*/ 13 w 19"/>
              <a:gd name="T87" fmla="*/ 23 h 42"/>
              <a:gd name="T88" fmla="*/ 12 w 19"/>
              <a:gd name="T89" fmla="*/ 21 h 42"/>
              <a:gd name="T90" fmla="*/ 12 w 19"/>
              <a:gd name="T91" fmla="*/ 21 h 42"/>
              <a:gd name="T92" fmla="*/ 10 w 19"/>
              <a:gd name="T93" fmla="*/ 20 h 42"/>
              <a:gd name="T94" fmla="*/ 10 w 19"/>
              <a:gd name="T95" fmla="*/ 20 h 42"/>
              <a:gd name="T96" fmla="*/ 9 w 19"/>
              <a:gd name="T97" fmla="*/ 21 h 42"/>
              <a:gd name="T98" fmla="*/ 9 w 19"/>
              <a:gd name="T99" fmla="*/ 21 h 42"/>
              <a:gd name="T100" fmla="*/ 8 w 19"/>
              <a:gd name="T101" fmla="*/ 21 h 42"/>
              <a:gd name="T102" fmla="*/ 8 w 19"/>
              <a:gd name="T103" fmla="*/ 21 h 42"/>
              <a:gd name="T104" fmla="*/ 7 w 19"/>
              <a:gd name="T105" fmla="*/ 22 h 42"/>
              <a:gd name="T106" fmla="*/ 7 w 19"/>
              <a:gd name="T107" fmla="*/ 22 h 42"/>
              <a:gd name="T108" fmla="*/ 7 w 19"/>
              <a:gd name="T109" fmla="*/ 22 h 42"/>
              <a:gd name="T110" fmla="*/ 2 w 19"/>
              <a:gd name="T111" fmla="*/ 22 h 42"/>
              <a:gd name="T112" fmla="*/ 2 w 19"/>
              <a:gd name="T113" fmla="*/ 0 h 42"/>
              <a:gd name="T114" fmla="*/ 19 w 19"/>
              <a:gd name="T115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" h="42">
                <a:moveTo>
                  <a:pt x="19" y="0"/>
                </a:moveTo>
                <a:lnTo>
                  <a:pt x="19" y="5"/>
                </a:lnTo>
                <a:lnTo>
                  <a:pt x="7" y="5"/>
                </a:lnTo>
                <a:lnTo>
                  <a:pt x="7" y="17"/>
                </a:lnTo>
                <a:lnTo>
                  <a:pt x="7" y="17"/>
                </a:lnTo>
                <a:lnTo>
                  <a:pt x="9" y="15"/>
                </a:lnTo>
                <a:lnTo>
                  <a:pt x="9" y="15"/>
                </a:lnTo>
                <a:lnTo>
                  <a:pt x="12" y="15"/>
                </a:lnTo>
                <a:lnTo>
                  <a:pt x="12" y="15"/>
                </a:lnTo>
                <a:lnTo>
                  <a:pt x="14" y="15"/>
                </a:lnTo>
                <a:lnTo>
                  <a:pt x="17" y="17"/>
                </a:lnTo>
                <a:lnTo>
                  <a:pt x="17" y="17"/>
                </a:lnTo>
                <a:lnTo>
                  <a:pt x="18" y="18"/>
                </a:lnTo>
                <a:lnTo>
                  <a:pt x="19" y="22"/>
                </a:lnTo>
                <a:lnTo>
                  <a:pt x="19" y="33"/>
                </a:lnTo>
                <a:lnTo>
                  <a:pt x="19" y="33"/>
                </a:lnTo>
                <a:lnTo>
                  <a:pt x="18" y="37"/>
                </a:lnTo>
                <a:lnTo>
                  <a:pt x="18" y="37"/>
                </a:lnTo>
                <a:lnTo>
                  <a:pt x="17" y="40"/>
                </a:lnTo>
                <a:lnTo>
                  <a:pt x="17" y="40"/>
                </a:lnTo>
                <a:lnTo>
                  <a:pt x="13" y="42"/>
                </a:lnTo>
                <a:lnTo>
                  <a:pt x="13" y="42"/>
                </a:lnTo>
                <a:lnTo>
                  <a:pt x="10" y="42"/>
                </a:lnTo>
                <a:lnTo>
                  <a:pt x="10" y="42"/>
                </a:lnTo>
                <a:lnTo>
                  <a:pt x="7" y="42"/>
                </a:lnTo>
                <a:lnTo>
                  <a:pt x="7" y="42"/>
                </a:lnTo>
                <a:lnTo>
                  <a:pt x="3" y="40"/>
                </a:lnTo>
                <a:lnTo>
                  <a:pt x="3" y="40"/>
                </a:lnTo>
                <a:lnTo>
                  <a:pt x="2" y="37"/>
                </a:lnTo>
                <a:lnTo>
                  <a:pt x="2" y="37"/>
                </a:lnTo>
                <a:lnTo>
                  <a:pt x="0" y="33"/>
                </a:lnTo>
                <a:lnTo>
                  <a:pt x="0" y="31"/>
                </a:lnTo>
                <a:lnTo>
                  <a:pt x="7" y="31"/>
                </a:lnTo>
                <a:lnTo>
                  <a:pt x="7" y="33"/>
                </a:lnTo>
                <a:lnTo>
                  <a:pt x="7" y="33"/>
                </a:lnTo>
                <a:lnTo>
                  <a:pt x="8" y="36"/>
                </a:lnTo>
                <a:lnTo>
                  <a:pt x="8" y="36"/>
                </a:lnTo>
                <a:lnTo>
                  <a:pt x="10" y="36"/>
                </a:lnTo>
                <a:lnTo>
                  <a:pt x="10" y="36"/>
                </a:lnTo>
                <a:lnTo>
                  <a:pt x="12" y="36"/>
                </a:lnTo>
                <a:lnTo>
                  <a:pt x="12" y="36"/>
                </a:lnTo>
                <a:lnTo>
                  <a:pt x="13" y="33"/>
                </a:lnTo>
                <a:lnTo>
                  <a:pt x="13" y="23"/>
                </a:lnTo>
                <a:lnTo>
                  <a:pt x="13" y="23"/>
                </a:lnTo>
                <a:lnTo>
                  <a:pt x="12" y="21"/>
                </a:lnTo>
                <a:lnTo>
                  <a:pt x="12" y="21"/>
                </a:lnTo>
                <a:lnTo>
                  <a:pt x="10" y="20"/>
                </a:lnTo>
                <a:lnTo>
                  <a:pt x="10" y="20"/>
                </a:lnTo>
                <a:lnTo>
                  <a:pt x="9" y="21"/>
                </a:lnTo>
                <a:lnTo>
                  <a:pt x="9" y="21"/>
                </a:lnTo>
                <a:lnTo>
                  <a:pt x="8" y="21"/>
                </a:lnTo>
                <a:lnTo>
                  <a:pt x="8" y="21"/>
                </a:lnTo>
                <a:lnTo>
                  <a:pt x="7" y="22"/>
                </a:lnTo>
                <a:lnTo>
                  <a:pt x="7" y="22"/>
                </a:lnTo>
                <a:lnTo>
                  <a:pt x="7" y="22"/>
                </a:lnTo>
                <a:lnTo>
                  <a:pt x="2" y="22"/>
                </a:lnTo>
                <a:lnTo>
                  <a:pt x="2" y="0"/>
                </a:lnTo>
                <a:lnTo>
                  <a:pt x="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23" name="Freeform 244">
            <a:extLst>
              <a:ext uri="{FF2B5EF4-FFF2-40B4-BE49-F238E27FC236}">
                <a16:creationId xmlns:a16="http://schemas.microsoft.com/office/drawing/2014/main" id="{FF62D80C-1B6C-44B3-9455-62A7BF6BE388}"/>
              </a:ext>
            </a:extLst>
          </p:cNvPr>
          <p:cNvSpPr>
            <a:spLocks noEditPoints="1"/>
          </p:cNvSpPr>
          <p:nvPr/>
        </p:nvSpPr>
        <p:spPr bwMode="auto">
          <a:xfrm>
            <a:off x="7627380" y="1995671"/>
            <a:ext cx="28575" cy="68263"/>
          </a:xfrm>
          <a:custGeom>
            <a:avLst/>
            <a:gdLst>
              <a:gd name="T0" fmla="*/ 0 w 18"/>
              <a:gd name="T1" fmla="*/ 11 h 43"/>
              <a:gd name="T2" fmla="*/ 0 w 18"/>
              <a:gd name="T3" fmla="*/ 8 h 43"/>
              <a:gd name="T4" fmla="*/ 1 w 18"/>
              <a:gd name="T5" fmla="*/ 6 h 43"/>
              <a:gd name="T6" fmla="*/ 1 w 18"/>
              <a:gd name="T7" fmla="*/ 5 h 43"/>
              <a:gd name="T8" fmla="*/ 2 w 18"/>
              <a:gd name="T9" fmla="*/ 3 h 43"/>
              <a:gd name="T10" fmla="*/ 5 w 18"/>
              <a:gd name="T11" fmla="*/ 1 h 43"/>
              <a:gd name="T12" fmla="*/ 10 w 18"/>
              <a:gd name="T13" fmla="*/ 0 h 43"/>
              <a:gd name="T14" fmla="*/ 13 w 18"/>
              <a:gd name="T15" fmla="*/ 1 h 43"/>
              <a:gd name="T16" fmla="*/ 16 w 18"/>
              <a:gd name="T17" fmla="*/ 3 h 43"/>
              <a:gd name="T18" fmla="*/ 17 w 18"/>
              <a:gd name="T19" fmla="*/ 5 h 43"/>
              <a:gd name="T20" fmla="*/ 17 w 18"/>
              <a:gd name="T21" fmla="*/ 6 h 43"/>
              <a:gd name="T22" fmla="*/ 18 w 18"/>
              <a:gd name="T23" fmla="*/ 8 h 43"/>
              <a:gd name="T24" fmla="*/ 18 w 18"/>
              <a:gd name="T25" fmla="*/ 11 h 43"/>
              <a:gd name="T26" fmla="*/ 18 w 18"/>
              <a:gd name="T27" fmla="*/ 15 h 43"/>
              <a:gd name="T28" fmla="*/ 17 w 18"/>
              <a:gd name="T29" fmla="*/ 17 h 43"/>
              <a:gd name="T30" fmla="*/ 17 w 18"/>
              <a:gd name="T31" fmla="*/ 18 h 43"/>
              <a:gd name="T32" fmla="*/ 15 w 18"/>
              <a:gd name="T33" fmla="*/ 21 h 43"/>
              <a:gd name="T34" fmla="*/ 17 w 18"/>
              <a:gd name="T35" fmla="*/ 22 h 43"/>
              <a:gd name="T36" fmla="*/ 17 w 18"/>
              <a:gd name="T37" fmla="*/ 25 h 43"/>
              <a:gd name="T38" fmla="*/ 18 w 18"/>
              <a:gd name="T39" fmla="*/ 27 h 43"/>
              <a:gd name="T40" fmla="*/ 18 w 18"/>
              <a:gd name="T41" fmla="*/ 31 h 43"/>
              <a:gd name="T42" fmla="*/ 18 w 18"/>
              <a:gd name="T43" fmla="*/ 35 h 43"/>
              <a:gd name="T44" fmla="*/ 18 w 18"/>
              <a:gd name="T45" fmla="*/ 36 h 43"/>
              <a:gd name="T46" fmla="*/ 17 w 18"/>
              <a:gd name="T47" fmla="*/ 38 h 43"/>
              <a:gd name="T48" fmla="*/ 16 w 18"/>
              <a:gd name="T49" fmla="*/ 40 h 43"/>
              <a:gd name="T50" fmla="*/ 13 w 18"/>
              <a:gd name="T51" fmla="*/ 42 h 43"/>
              <a:gd name="T52" fmla="*/ 10 w 18"/>
              <a:gd name="T53" fmla="*/ 43 h 43"/>
              <a:gd name="T54" fmla="*/ 5 w 18"/>
              <a:gd name="T55" fmla="*/ 42 h 43"/>
              <a:gd name="T56" fmla="*/ 2 w 18"/>
              <a:gd name="T57" fmla="*/ 40 h 43"/>
              <a:gd name="T58" fmla="*/ 1 w 18"/>
              <a:gd name="T59" fmla="*/ 38 h 43"/>
              <a:gd name="T60" fmla="*/ 1 w 18"/>
              <a:gd name="T61" fmla="*/ 36 h 43"/>
              <a:gd name="T62" fmla="*/ 0 w 18"/>
              <a:gd name="T63" fmla="*/ 35 h 43"/>
              <a:gd name="T64" fmla="*/ 0 w 18"/>
              <a:gd name="T65" fmla="*/ 31 h 43"/>
              <a:gd name="T66" fmla="*/ 0 w 18"/>
              <a:gd name="T67" fmla="*/ 27 h 43"/>
              <a:gd name="T68" fmla="*/ 1 w 18"/>
              <a:gd name="T69" fmla="*/ 25 h 43"/>
              <a:gd name="T70" fmla="*/ 1 w 18"/>
              <a:gd name="T71" fmla="*/ 22 h 43"/>
              <a:gd name="T72" fmla="*/ 3 w 18"/>
              <a:gd name="T73" fmla="*/ 21 h 43"/>
              <a:gd name="T74" fmla="*/ 1 w 18"/>
              <a:gd name="T75" fmla="*/ 18 h 43"/>
              <a:gd name="T76" fmla="*/ 1 w 18"/>
              <a:gd name="T77" fmla="*/ 17 h 43"/>
              <a:gd name="T78" fmla="*/ 0 w 18"/>
              <a:gd name="T79" fmla="*/ 15 h 43"/>
              <a:gd name="T80" fmla="*/ 0 w 18"/>
              <a:gd name="T81" fmla="*/ 11 h 43"/>
              <a:gd name="T82" fmla="*/ 12 w 18"/>
              <a:gd name="T83" fmla="*/ 8 h 43"/>
              <a:gd name="T84" fmla="*/ 11 w 18"/>
              <a:gd name="T85" fmla="*/ 7 h 43"/>
              <a:gd name="T86" fmla="*/ 10 w 18"/>
              <a:gd name="T87" fmla="*/ 6 h 43"/>
              <a:gd name="T88" fmla="*/ 7 w 18"/>
              <a:gd name="T89" fmla="*/ 7 h 43"/>
              <a:gd name="T90" fmla="*/ 6 w 18"/>
              <a:gd name="T91" fmla="*/ 15 h 43"/>
              <a:gd name="T92" fmla="*/ 7 w 18"/>
              <a:gd name="T93" fmla="*/ 17 h 43"/>
              <a:gd name="T94" fmla="*/ 10 w 18"/>
              <a:gd name="T95" fmla="*/ 18 h 43"/>
              <a:gd name="T96" fmla="*/ 11 w 18"/>
              <a:gd name="T97" fmla="*/ 17 h 43"/>
              <a:gd name="T98" fmla="*/ 12 w 18"/>
              <a:gd name="T99" fmla="*/ 15 h 43"/>
              <a:gd name="T100" fmla="*/ 12 w 18"/>
              <a:gd name="T101" fmla="*/ 26 h 43"/>
              <a:gd name="T102" fmla="*/ 11 w 18"/>
              <a:gd name="T103" fmla="*/ 23 h 43"/>
              <a:gd name="T104" fmla="*/ 10 w 18"/>
              <a:gd name="T105" fmla="*/ 22 h 43"/>
              <a:gd name="T106" fmla="*/ 7 w 18"/>
              <a:gd name="T107" fmla="*/ 23 h 43"/>
              <a:gd name="T108" fmla="*/ 6 w 18"/>
              <a:gd name="T109" fmla="*/ 26 h 43"/>
              <a:gd name="T110" fmla="*/ 6 w 18"/>
              <a:gd name="T111" fmla="*/ 35 h 43"/>
              <a:gd name="T112" fmla="*/ 7 w 18"/>
              <a:gd name="T113" fmla="*/ 36 h 43"/>
              <a:gd name="T114" fmla="*/ 10 w 18"/>
              <a:gd name="T115" fmla="*/ 37 h 43"/>
              <a:gd name="T116" fmla="*/ 11 w 18"/>
              <a:gd name="T117" fmla="*/ 36 h 43"/>
              <a:gd name="T118" fmla="*/ 12 w 18"/>
              <a:gd name="T119" fmla="*/ 26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" h="43">
                <a:moveTo>
                  <a:pt x="0" y="11"/>
                </a:move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lnTo>
                  <a:pt x="1" y="6"/>
                </a:lnTo>
                <a:lnTo>
                  <a:pt x="1" y="6"/>
                </a:lnTo>
                <a:lnTo>
                  <a:pt x="1" y="5"/>
                </a:lnTo>
                <a:lnTo>
                  <a:pt x="1" y="5"/>
                </a:lnTo>
                <a:lnTo>
                  <a:pt x="2" y="3"/>
                </a:lnTo>
                <a:lnTo>
                  <a:pt x="2" y="3"/>
                </a:lnTo>
                <a:lnTo>
                  <a:pt x="5" y="1"/>
                </a:lnTo>
                <a:lnTo>
                  <a:pt x="5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6" y="3"/>
                </a:lnTo>
                <a:lnTo>
                  <a:pt x="16" y="3"/>
                </a:lnTo>
                <a:lnTo>
                  <a:pt x="17" y="5"/>
                </a:lnTo>
                <a:lnTo>
                  <a:pt x="17" y="5"/>
                </a:lnTo>
                <a:lnTo>
                  <a:pt x="17" y="6"/>
                </a:lnTo>
                <a:lnTo>
                  <a:pt x="17" y="6"/>
                </a:lnTo>
                <a:lnTo>
                  <a:pt x="18" y="8"/>
                </a:lnTo>
                <a:lnTo>
                  <a:pt x="18" y="8"/>
                </a:lnTo>
                <a:lnTo>
                  <a:pt x="18" y="11"/>
                </a:lnTo>
                <a:lnTo>
                  <a:pt x="18" y="11"/>
                </a:lnTo>
                <a:lnTo>
                  <a:pt x="18" y="15"/>
                </a:lnTo>
                <a:lnTo>
                  <a:pt x="18" y="15"/>
                </a:lnTo>
                <a:lnTo>
                  <a:pt x="17" y="17"/>
                </a:lnTo>
                <a:lnTo>
                  <a:pt x="17" y="17"/>
                </a:lnTo>
                <a:lnTo>
                  <a:pt x="17" y="18"/>
                </a:lnTo>
                <a:lnTo>
                  <a:pt x="17" y="18"/>
                </a:lnTo>
                <a:lnTo>
                  <a:pt x="15" y="21"/>
                </a:lnTo>
                <a:lnTo>
                  <a:pt x="15" y="21"/>
                </a:lnTo>
                <a:lnTo>
                  <a:pt x="17" y="22"/>
                </a:lnTo>
                <a:lnTo>
                  <a:pt x="17" y="22"/>
                </a:lnTo>
                <a:lnTo>
                  <a:pt x="17" y="25"/>
                </a:lnTo>
                <a:lnTo>
                  <a:pt x="17" y="25"/>
                </a:lnTo>
                <a:lnTo>
                  <a:pt x="18" y="27"/>
                </a:lnTo>
                <a:lnTo>
                  <a:pt x="18" y="27"/>
                </a:lnTo>
                <a:lnTo>
                  <a:pt x="18" y="31"/>
                </a:lnTo>
                <a:lnTo>
                  <a:pt x="18" y="31"/>
                </a:lnTo>
                <a:lnTo>
                  <a:pt x="18" y="35"/>
                </a:lnTo>
                <a:lnTo>
                  <a:pt x="18" y="35"/>
                </a:lnTo>
                <a:lnTo>
                  <a:pt x="18" y="36"/>
                </a:lnTo>
                <a:lnTo>
                  <a:pt x="18" y="36"/>
                </a:lnTo>
                <a:lnTo>
                  <a:pt x="17" y="38"/>
                </a:lnTo>
                <a:lnTo>
                  <a:pt x="17" y="38"/>
                </a:lnTo>
                <a:lnTo>
                  <a:pt x="16" y="40"/>
                </a:lnTo>
                <a:lnTo>
                  <a:pt x="16" y="40"/>
                </a:lnTo>
                <a:lnTo>
                  <a:pt x="13" y="42"/>
                </a:lnTo>
                <a:lnTo>
                  <a:pt x="13" y="42"/>
                </a:lnTo>
                <a:lnTo>
                  <a:pt x="10" y="43"/>
                </a:lnTo>
                <a:lnTo>
                  <a:pt x="10" y="43"/>
                </a:lnTo>
                <a:lnTo>
                  <a:pt x="5" y="42"/>
                </a:lnTo>
                <a:lnTo>
                  <a:pt x="5" y="42"/>
                </a:lnTo>
                <a:lnTo>
                  <a:pt x="2" y="40"/>
                </a:lnTo>
                <a:lnTo>
                  <a:pt x="2" y="40"/>
                </a:lnTo>
                <a:lnTo>
                  <a:pt x="1" y="38"/>
                </a:lnTo>
                <a:lnTo>
                  <a:pt x="1" y="38"/>
                </a:lnTo>
                <a:lnTo>
                  <a:pt x="1" y="36"/>
                </a:lnTo>
                <a:lnTo>
                  <a:pt x="1" y="36"/>
                </a:lnTo>
                <a:lnTo>
                  <a:pt x="0" y="35"/>
                </a:lnTo>
                <a:lnTo>
                  <a:pt x="0" y="35"/>
                </a:lnTo>
                <a:lnTo>
                  <a:pt x="0" y="31"/>
                </a:lnTo>
                <a:lnTo>
                  <a:pt x="0" y="31"/>
                </a:lnTo>
                <a:lnTo>
                  <a:pt x="0" y="27"/>
                </a:lnTo>
                <a:lnTo>
                  <a:pt x="0" y="27"/>
                </a:lnTo>
                <a:lnTo>
                  <a:pt x="1" y="25"/>
                </a:lnTo>
                <a:lnTo>
                  <a:pt x="1" y="25"/>
                </a:lnTo>
                <a:lnTo>
                  <a:pt x="1" y="22"/>
                </a:lnTo>
                <a:lnTo>
                  <a:pt x="1" y="22"/>
                </a:lnTo>
                <a:lnTo>
                  <a:pt x="3" y="21"/>
                </a:lnTo>
                <a:lnTo>
                  <a:pt x="3" y="21"/>
                </a:lnTo>
                <a:lnTo>
                  <a:pt x="1" y="18"/>
                </a:lnTo>
                <a:lnTo>
                  <a:pt x="1" y="18"/>
                </a:lnTo>
                <a:lnTo>
                  <a:pt x="1" y="17"/>
                </a:lnTo>
                <a:lnTo>
                  <a:pt x="1" y="17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close/>
                <a:moveTo>
                  <a:pt x="12" y="8"/>
                </a:moveTo>
                <a:lnTo>
                  <a:pt x="12" y="8"/>
                </a:lnTo>
                <a:lnTo>
                  <a:pt x="11" y="7"/>
                </a:lnTo>
                <a:lnTo>
                  <a:pt x="11" y="7"/>
                </a:lnTo>
                <a:lnTo>
                  <a:pt x="10" y="6"/>
                </a:lnTo>
                <a:lnTo>
                  <a:pt x="10" y="6"/>
                </a:lnTo>
                <a:lnTo>
                  <a:pt x="7" y="7"/>
                </a:lnTo>
                <a:lnTo>
                  <a:pt x="7" y="7"/>
                </a:lnTo>
                <a:lnTo>
                  <a:pt x="6" y="8"/>
                </a:lnTo>
                <a:lnTo>
                  <a:pt x="6" y="15"/>
                </a:lnTo>
                <a:lnTo>
                  <a:pt x="6" y="15"/>
                </a:lnTo>
                <a:lnTo>
                  <a:pt x="7" y="17"/>
                </a:lnTo>
                <a:lnTo>
                  <a:pt x="7" y="17"/>
                </a:lnTo>
                <a:lnTo>
                  <a:pt x="10" y="18"/>
                </a:lnTo>
                <a:lnTo>
                  <a:pt x="10" y="18"/>
                </a:lnTo>
                <a:lnTo>
                  <a:pt x="11" y="17"/>
                </a:lnTo>
                <a:lnTo>
                  <a:pt x="11" y="17"/>
                </a:lnTo>
                <a:lnTo>
                  <a:pt x="12" y="15"/>
                </a:lnTo>
                <a:lnTo>
                  <a:pt x="12" y="8"/>
                </a:lnTo>
                <a:close/>
                <a:moveTo>
                  <a:pt x="12" y="26"/>
                </a:moveTo>
                <a:lnTo>
                  <a:pt x="12" y="26"/>
                </a:lnTo>
                <a:lnTo>
                  <a:pt x="11" y="23"/>
                </a:lnTo>
                <a:lnTo>
                  <a:pt x="11" y="23"/>
                </a:lnTo>
                <a:lnTo>
                  <a:pt x="10" y="22"/>
                </a:lnTo>
                <a:lnTo>
                  <a:pt x="10" y="22"/>
                </a:lnTo>
                <a:lnTo>
                  <a:pt x="7" y="23"/>
                </a:lnTo>
                <a:lnTo>
                  <a:pt x="7" y="23"/>
                </a:lnTo>
                <a:lnTo>
                  <a:pt x="6" y="26"/>
                </a:lnTo>
                <a:lnTo>
                  <a:pt x="6" y="35"/>
                </a:lnTo>
                <a:lnTo>
                  <a:pt x="6" y="35"/>
                </a:lnTo>
                <a:lnTo>
                  <a:pt x="7" y="36"/>
                </a:lnTo>
                <a:lnTo>
                  <a:pt x="7" y="36"/>
                </a:lnTo>
                <a:lnTo>
                  <a:pt x="10" y="37"/>
                </a:lnTo>
                <a:lnTo>
                  <a:pt x="10" y="37"/>
                </a:lnTo>
                <a:lnTo>
                  <a:pt x="11" y="36"/>
                </a:lnTo>
                <a:lnTo>
                  <a:pt x="11" y="36"/>
                </a:lnTo>
                <a:lnTo>
                  <a:pt x="12" y="35"/>
                </a:lnTo>
                <a:lnTo>
                  <a:pt x="12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24" name="Freeform 245">
            <a:extLst>
              <a:ext uri="{FF2B5EF4-FFF2-40B4-BE49-F238E27FC236}">
                <a16:creationId xmlns:a16="http://schemas.microsoft.com/office/drawing/2014/main" id="{02449BA4-D278-439D-B5DE-232B5454F74E}"/>
              </a:ext>
            </a:extLst>
          </p:cNvPr>
          <p:cNvSpPr>
            <a:spLocks/>
          </p:cNvSpPr>
          <p:nvPr/>
        </p:nvSpPr>
        <p:spPr bwMode="auto">
          <a:xfrm>
            <a:off x="7628968" y="2506846"/>
            <a:ext cx="19050" cy="68263"/>
          </a:xfrm>
          <a:custGeom>
            <a:avLst/>
            <a:gdLst>
              <a:gd name="T0" fmla="*/ 6 w 12"/>
              <a:gd name="T1" fmla="*/ 43 h 43"/>
              <a:gd name="T2" fmla="*/ 6 w 12"/>
              <a:gd name="T3" fmla="*/ 6 h 43"/>
              <a:gd name="T4" fmla="*/ 0 w 12"/>
              <a:gd name="T5" fmla="*/ 11 h 43"/>
              <a:gd name="T6" fmla="*/ 0 w 12"/>
              <a:gd name="T7" fmla="*/ 5 h 43"/>
              <a:gd name="T8" fmla="*/ 6 w 12"/>
              <a:gd name="T9" fmla="*/ 0 h 43"/>
              <a:gd name="T10" fmla="*/ 12 w 12"/>
              <a:gd name="T11" fmla="*/ 0 h 43"/>
              <a:gd name="T12" fmla="*/ 12 w 12"/>
              <a:gd name="T13" fmla="*/ 43 h 43"/>
              <a:gd name="T14" fmla="*/ 6 w 12"/>
              <a:gd name="T15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43">
                <a:moveTo>
                  <a:pt x="6" y="43"/>
                </a:moveTo>
                <a:lnTo>
                  <a:pt x="6" y="6"/>
                </a:lnTo>
                <a:lnTo>
                  <a:pt x="0" y="11"/>
                </a:lnTo>
                <a:lnTo>
                  <a:pt x="0" y="5"/>
                </a:lnTo>
                <a:lnTo>
                  <a:pt x="6" y="0"/>
                </a:lnTo>
                <a:lnTo>
                  <a:pt x="12" y="0"/>
                </a:lnTo>
                <a:lnTo>
                  <a:pt x="12" y="43"/>
                </a:lnTo>
                <a:lnTo>
                  <a:pt x="6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25" name="Freeform 246">
            <a:extLst>
              <a:ext uri="{FF2B5EF4-FFF2-40B4-BE49-F238E27FC236}">
                <a16:creationId xmlns:a16="http://schemas.microsoft.com/office/drawing/2014/main" id="{7C8BF687-96D1-475E-82EC-4050AE6DC758}"/>
              </a:ext>
            </a:extLst>
          </p:cNvPr>
          <p:cNvSpPr>
            <a:spLocks noEditPoints="1"/>
          </p:cNvSpPr>
          <p:nvPr/>
        </p:nvSpPr>
        <p:spPr bwMode="auto">
          <a:xfrm>
            <a:off x="7662305" y="2506846"/>
            <a:ext cx="30163" cy="69850"/>
          </a:xfrm>
          <a:custGeom>
            <a:avLst/>
            <a:gdLst>
              <a:gd name="T0" fmla="*/ 9 w 19"/>
              <a:gd name="T1" fmla="*/ 18 h 44"/>
              <a:gd name="T2" fmla="*/ 9 w 19"/>
              <a:gd name="T3" fmla="*/ 19 h 44"/>
              <a:gd name="T4" fmla="*/ 10 w 19"/>
              <a:gd name="T5" fmla="*/ 18 h 44"/>
              <a:gd name="T6" fmla="*/ 11 w 19"/>
              <a:gd name="T7" fmla="*/ 18 h 44"/>
              <a:gd name="T8" fmla="*/ 15 w 19"/>
              <a:gd name="T9" fmla="*/ 19 h 44"/>
              <a:gd name="T10" fmla="*/ 18 w 19"/>
              <a:gd name="T11" fmla="*/ 20 h 44"/>
              <a:gd name="T12" fmla="*/ 18 w 19"/>
              <a:gd name="T13" fmla="*/ 22 h 44"/>
              <a:gd name="T14" fmla="*/ 18 w 19"/>
              <a:gd name="T15" fmla="*/ 24 h 44"/>
              <a:gd name="T16" fmla="*/ 19 w 19"/>
              <a:gd name="T17" fmla="*/ 27 h 44"/>
              <a:gd name="T18" fmla="*/ 19 w 19"/>
              <a:gd name="T19" fmla="*/ 30 h 44"/>
              <a:gd name="T20" fmla="*/ 19 w 19"/>
              <a:gd name="T21" fmla="*/ 34 h 44"/>
              <a:gd name="T22" fmla="*/ 18 w 19"/>
              <a:gd name="T23" fmla="*/ 37 h 44"/>
              <a:gd name="T24" fmla="*/ 18 w 19"/>
              <a:gd name="T25" fmla="*/ 38 h 44"/>
              <a:gd name="T26" fmla="*/ 18 w 19"/>
              <a:gd name="T27" fmla="*/ 39 h 44"/>
              <a:gd name="T28" fmla="*/ 14 w 19"/>
              <a:gd name="T29" fmla="*/ 43 h 44"/>
              <a:gd name="T30" fmla="*/ 9 w 19"/>
              <a:gd name="T31" fmla="*/ 44 h 44"/>
              <a:gd name="T32" fmla="*/ 5 w 19"/>
              <a:gd name="T33" fmla="*/ 43 h 44"/>
              <a:gd name="T34" fmla="*/ 1 w 19"/>
              <a:gd name="T35" fmla="*/ 39 h 44"/>
              <a:gd name="T36" fmla="*/ 1 w 19"/>
              <a:gd name="T37" fmla="*/ 38 h 44"/>
              <a:gd name="T38" fmla="*/ 0 w 19"/>
              <a:gd name="T39" fmla="*/ 37 h 44"/>
              <a:gd name="T40" fmla="*/ 0 w 19"/>
              <a:gd name="T41" fmla="*/ 34 h 44"/>
              <a:gd name="T42" fmla="*/ 0 w 19"/>
              <a:gd name="T43" fmla="*/ 30 h 44"/>
              <a:gd name="T44" fmla="*/ 0 w 19"/>
              <a:gd name="T45" fmla="*/ 28 h 44"/>
              <a:gd name="T46" fmla="*/ 0 w 19"/>
              <a:gd name="T47" fmla="*/ 25 h 44"/>
              <a:gd name="T48" fmla="*/ 1 w 19"/>
              <a:gd name="T49" fmla="*/ 24 h 44"/>
              <a:gd name="T50" fmla="*/ 9 w 19"/>
              <a:gd name="T51" fmla="*/ 0 h 44"/>
              <a:gd name="T52" fmla="*/ 13 w 19"/>
              <a:gd name="T53" fmla="*/ 27 h 44"/>
              <a:gd name="T54" fmla="*/ 11 w 19"/>
              <a:gd name="T55" fmla="*/ 24 h 44"/>
              <a:gd name="T56" fmla="*/ 9 w 19"/>
              <a:gd name="T57" fmla="*/ 23 h 44"/>
              <a:gd name="T58" fmla="*/ 8 w 19"/>
              <a:gd name="T59" fmla="*/ 24 h 44"/>
              <a:gd name="T60" fmla="*/ 6 w 19"/>
              <a:gd name="T61" fmla="*/ 27 h 44"/>
              <a:gd name="T62" fmla="*/ 6 w 19"/>
              <a:gd name="T63" fmla="*/ 34 h 44"/>
              <a:gd name="T64" fmla="*/ 8 w 19"/>
              <a:gd name="T65" fmla="*/ 37 h 44"/>
              <a:gd name="T66" fmla="*/ 9 w 19"/>
              <a:gd name="T67" fmla="*/ 38 h 44"/>
              <a:gd name="T68" fmla="*/ 11 w 19"/>
              <a:gd name="T69" fmla="*/ 37 h 44"/>
              <a:gd name="T70" fmla="*/ 13 w 19"/>
              <a:gd name="T71" fmla="*/ 2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" h="44">
                <a:moveTo>
                  <a:pt x="16" y="0"/>
                </a:moveTo>
                <a:lnTo>
                  <a:pt x="9" y="18"/>
                </a:lnTo>
                <a:lnTo>
                  <a:pt x="9" y="19"/>
                </a:lnTo>
                <a:lnTo>
                  <a:pt x="9" y="19"/>
                </a:lnTo>
                <a:lnTo>
                  <a:pt x="10" y="18"/>
                </a:lnTo>
                <a:lnTo>
                  <a:pt x="10" y="18"/>
                </a:lnTo>
                <a:lnTo>
                  <a:pt x="11" y="18"/>
                </a:lnTo>
                <a:lnTo>
                  <a:pt x="11" y="18"/>
                </a:lnTo>
                <a:lnTo>
                  <a:pt x="15" y="19"/>
                </a:lnTo>
                <a:lnTo>
                  <a:pt x="15" y="19"/>
                </a:lnTo>
                <a:lnTo>
                  <a:pt x="18" y="20"/>
                </a:lnTo>
                <a:lnTo>
                  <a:pt x="18" y="20"/>
                </a:lnTo>
                <a:lnTo>
                  <a:pt x="18" y="22"/>
                </a:lnTo>
                <a:lnTo>
                  <a:pt x="18" y="22"/>
                </a:lnTo>
                <a:lnTo>
                  <a:pt x="18" y="24"/>
                </a:lnTo>
                <a:lnTo>
                  <a:pt x="18" y="24"/>
                </a:lnTo>
                <a:lnTo>
                  <a:pt x="19" y="27"/>
                </a:lnTo>
                <a:lnTo>
                  <a:pt x="19" y="27"/>
                </a:lnTo>
                <a:lnTo>
                  <a:pt x="19" y="30"/>
                </a:lnTo>
                <a:lnTo>
                  <a:pt x="19" y="30"/>
                </a:lnTo>
                <a:lnTo>
                  <a:pt x="19" y="34"/>
                </a:lnTo>
                <a:lnTo>
                  <a:pt x="19" y="34"/>
                </a:lnTo>
                <a:lnTo>
                  <a:pt x="18" y="37"/>
                </a:lnTo>
                <a:lnTo>
                  <a:pt x="18" y="37"/>
                </a:lnTo>
                <a:lnTo>
                  <a:pt x="18" y="38"/>
                </a:lnTo>
                <a:lnTo>
                  <a:pt x="18" y="38"/>
                </a:lnTo>
                <a:lnTo>
                  <a:pt x="18" y="39"/>
                </a:lnTo>
                <a:lnTo>
                  <a:pt x="18" y="39"/>
                </a:lnTo>
                <a:lnTo>
                  <a:pt x="14" y="43"/>
                </a:lnTo>
                <a:lnTo>
                  <a:pt x="14" y="43"/>
                </a:lnTo>
                <a:lnTo>
                  <a:pt x="9" y="44"/>
                </a:lnTo>
                <a:lnTo>
                  <a:pt x="9" y="44"/>
                </a:lnTo>
                <a:lnTo>
                  <a:pt x="5" y="43"/>
                </a:lnTo>
                <a:lnTo>
                  <a:pt x="5" y="43"/>
                </a:lnTo>
                <a:lnTo>
                  <a:pt x="1" y="39"/>
                </a:lnTo>
                <a:lnTo>
                  <a:pt x="1" y="39"/>
                </a:lnTo>
                <a:lnTo>
                  <a:pt x="1" y="38"/>
                </a:lnTo>
                <a:lnTo>
                  <a:pt x="1" y="38"/>
                </a:lnTo>
                <a:lnTo>
                  <a:pt x="0" y="37"/>
                </a:lnTo>
                <a:lnTo>
                  <a:pt x="0" y="37"/>
                </a:lnTo>
                <a:lnTo>
                  <a:pt x="0" y="34"/>
                </a:lnTo>
                <a:lnTo>
                  <a:pt x="0" y="34"/>
                </a:lnTo>
                <a:lnTo>
                  <a:pt x="0" y="30"/>
                </a:lnTo>
                <a:lnTo>
                  <a:pt x="0" y="30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1" y="24"/>
                </a:lnTo>
                <a:lnTo>
                  <a:pt x="1" y="24"/>
                </a:lnTo>
                <a:lnTo>
                  <a:pt x="1" y="22"/>
                </a:lnTo>
                <a:lnTo>
                  <a:pt x="9" y="0"/>
                </a:lnTo>
                <a:lnTo>
                  <a:pt x="16" y="0"/>
                </a:lnTo>
                <a:close/>
                <a:moveTo>
                  <a:pt x="13" y="27"/>
                </a:moveTo>
                <a:lnTo>
                  <a:pt x="13" y="27"/>
                </a:lnTo>
                <a:lnTo>
                  <a:pt x="11" y="24"/>
                </a:lnTo>
                <a:lnTo>
                  <a:pt x="11" y="24"/>
                </a:lnTo>
                <a:lnTo>
                  <a:pt x="9" y="23"/>
                </a:lnTo>
                <a:lnTo>
                  <a:pt x="9" y="23"/>
                </a:lnTo>
                <a:lnTo>
                  <a:pt x="8" y="24"/>
                </a:lnTo>
                <a:lnTo>
                  <a:pt x="8" y="24"/>
                </a:lnTo>
                <a:lnTo>
                  <a:pt x="6" y="27"/>
                </a:lnTo>
                <a:lnTo>
                  <a:pt x="6" y="34"/>
                </a:lnTo>
                <a:lnTo>
                  <a:pt x="6" y="34"/>
                </a:lnTo>
                <a:lnTo>
                  <a:pt x="8" y="37"/>
                </a:lnTo>
                <a:lnTo>
                  <a:pt x="8" y="37"/>
                </a:lnTo>
                <a:lnTo>
                  <a:pt x="9" y="38"/>
                </a:lnTo>
                <a:lnTo>
                  <a:pt x="9" y="38"/>
                </a:lnTo>
                <a:lnTo>
                  <a:pt x="11" y="37"/>
                </a:lnTo>
                <a:lnTo>
                  <a:pt x="11" y="37"/>
                </a:lnTo>
                <a:lnTo>
                  <a:pt x="13" y="34"/>
                </a:lnTo>
                <a:lnTo>
                  <a:pt x="13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26" name="Freeform 247">
            <a:extLst>
              <a:ext uri="{FF2B5EF4-FFF2-40B4-BE49-F238E27FC236}">
                <a16:creationId xmlns:a16="http://schemas.microsoft.com/office/drawing/2014/main" id="{15EBFBE9-D573-4D00-BC4E-F5103D8D2D4D}"/>
              </a:ext>
            </a:extLst>
          </p:cNvPr>
          <p:cNvSpPr>
            <a:spLocks/>
          </p:cNvSpPr>
          <p:nvPr/>
        </p:nvSpPr>
        <p:spPr bwMode="auto">
          <a:xfrm>
            <a:off x="7627380" y="3018021"/>
            <a:ext cx="28575" cy="69850"/>
          </a:xfrm>
          <a:custGeom>
            <a:avLst/>
            <a:gdLst>
              <a:gd name="T0" fmla="*/ 7 w 18"/>
              <a:gd name="T1" fmla="*/ 18 h 44"/>
              <a:gd name="T2" fmla="*/ 11 w 18"/>
              <a:gd name="T3" fmla="*/ 18 h 44"/>
              <a:gd name="T4" fmla="*/ 12 w 18"/>
              <a:gd name="T5" fmla="*/ 15 h 44"/>
              <a:gd name="T6" fmla="*/ 12 w 18"/>
              <a:gd name="T7" fmla="*/ 10 h 44"/>
              <a:gd name="T8" fmla="*/ 11 w 18"/>
              <a:gd name="T9" fmla="*/ 7 h 44"/>
              <a:gd name="T10" fmla="*/ 10 w 18"/>
              <a:gd name="T11" fmla="*/ 6 h 44"/>
              <a:gd name="T12" fmla="*/ 7 w 18"/>
              <a:gd name="T13" fmla="*/ 7 h 44"/>
              <a:gd name="T14" fmla="*/ 6 w 18"/>
              <a:gd name="T15" fmla="*/ 13 h 44"/>
              <a:gd name="T16" fmla="*/ 0 w 18"/>
              <a:gd name="T17" fmla="*/ 10 h 44"/>
              <a:gd name="T18" fmla="*/ 1 w 18"/>
              <a:gd name="T19" fmla="*/ 6 h 44"/>
              <a:gd name="T20" fmla="*/ 2 w 18"/>
              <a:gd name="T21" fmla="*/ 3 h 44"/>
              <a:gd name="T22" fmla="*/ 6 w 18"/>
              <a:gd name="T23" fmla="*/ 1 h 44"/>
              <a:gd name="T24" fmla="*/ 10 w 18"/>
              <a:gd name="T25" fmla="*/ 0 h 44"/>
              <a:gd name="T26" fmla="*/ 13 w 18"/>
              <a:gd name="T27" fmla="*/ 1 h 44"/>
              <a:gd name="T28" fmla="*/ 16 w 18"/>
              <a:gd name="T29" fmla="*/ 3 h 44"/>
              <a:gd name="T30" fmla="*/ 17 w 18"/>
              <a:gd name="T31" fmla="*/ 5 h 44"/>
              <a:gd name="T32" fmla="*/ 17 w 18"/>
              <a:gd name="T33" fmla="*/ 6 h 44"/>
              <a:gd name="T34" fmla="*/ 18 w 18"/>
              <a:gd name="T35" fmla="*/ 12 h 44"/>
              <a:gd name="T36" fmla="*/ 18 w 18"/>
              <a:gd name="T37" fmla="*/ 16 h 44"/>
              <a:gd name="T38" fmla="*/ 17 w 18"/>
              <a:gd name="T39" fmla="*/ 18 h 44"/>
              <a:gd name="T40" fmla="*/ 16 w 18"/>
              <a:gd name="T41" fmla="*/ 20 h 44"/>
              <a:gd name="T42" fmla="*/ 15 w 18"/>
              <a:gd name="T43" fmla="*/ 21 h 44"/>
              <a:gd name="T44" fmla="*/ 17 w 18"/>
              <a:gd name="T45" fmla="*/ 23 h 44"/>
              <a:gd name="T46" fmla="*/ 17 w 18"/>
              <a:gd name="T47" fmla="*/ 25 h 44"/>
              <a:gd name="T48" fmla="*/ 18 w 18"/>
              <a:gd name="T49" fmla="*/ 27 h 44"/>
              <a:gd name="T50" fmla="*/ 18 w 18"/>
              <a:gd name="T51" fmla="*/ 31 h 44"/>
              <a:gd name="T52" fmla="*/ 18 w 18"/>
              <a:gd name="T53" fmla="*/ 35 h 44"/>
              <a:gd name="T54" fmla="*/ 18 w 18"/>
              <a:gd name="T55" fmla="*/ 37 h 44"/>
              <a:gd name="T56" fmla="*/ 17 w 18"/>
              <a:gd name="T57" fmla="*/ 39 h 44"/>
              <a:gd name="T58" fmla="*/ 17 w 18"/>
              <a:gd name="T59" fmla="*/ 40 h 44"/>
              <a:gd name="T60" fmla="*/ 13 w 18"/>
              <a:gd name="T61" fmla="*/ 42 h 44"/>
              <a:gd name="T62" fmla="*/ 8 w 18"/>
              <a:gd name="T63" fmla="*/ 44 h 44"/>
              <a:gd name="T64" fmla="*/ 6 w 18"/>
              <a:gd name="T65" fmla="*/ 44 h 44"/>
              <a:gd name="T66" fmla="*/ 3 w 18"/>
              <a:gd name="T67" fmla="*/ 42 h 44"/>
              <a:gd name="T68" fmla="*/ 1 w 18"/>
              <a:gd name="T69" fmla="*/ 39 h 44"/>
              <a:gd name="T70" fmla="*/ 0 w 18"/>
              <a:gd name="T71" fmla="*/ 35 h 44"/>
              <a:gd name="T72" fmla="*/ 6 w 18"/>
              <a:gd name="T73" fmla="*/ 31 h 44"/>
              <a:gd name="T74" fmla="*/ 6 w 18"/>
              <a:gd name="T75" fmla="*/ 35 h 44"/>
              <a:gd name="T76" fmla="*/ 7 w 18"/>
              <a:gd name="T77" fmla="*/ 37 h 44"/>
              <a:gd name="T78" fmla="*/ 10 w 18"/>
              <a:gd name="T79" fmla="*/ 37 h 44"/>
              <a:gd name="T80" fmla="*/ 11 w 18"/>
              <a:gd name="T81" fmla="*/ 37 h 44"/>
              <a:gd name="T82" fmla="*/ 12 w 18"/>
              <a:gd name="T83" fmla="*/ 28 h 44"/>
              <a:gd name="T84" fmla="*/ 11 w 18"/>
              <a:gd name="T85" fmla="*/ 25 h 44"/>
              <a:gd name="T86" fmla="*/ 10 w 18"/>
              <a:gd name="T87" fmla="*/ 25 h 44"/>
              <a:gd name="T88" fmla="*/ 7 w 18"/>
              <a:gd name="T89" fmla="*/ 23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8" h="44">
                <a:moveTo>
                  <a:pt x="7" y="18"/>
                </a:moveTo>
                <a:lnTo>
                  <a:pt x="7" y="18"/>
                </a:lnTo>
                <a:lnTo>
                  <a:pt x="11" y="18"/>
                </a:lnTo>
                <a:lnTo>
                  <a:pt x="11" y="18"/>
                </a:lnTo>
                <a:lnTo>
                  <a:pt x="12" y="17"/>
                </a:lnTo>
                <a:lnTo>
                  <a:pt x="12" y="15"/>
                </a:lnTo>
                <a:lnTo>
                  <a:pt x="12" y="10"/>
                </a:lnTo>
                <a:lnTo>
                  <a:pt x="12" y="10"/>
                </a:lnTo>
                <a:lnTo>
                  <a:pt x="11" y="7"/>
                </a:lnTo>
                <a:lnTo>
                  <a:pt x="11" y="7"/>
                </a:lnTo>
                <a:lnTo>
                  <a:pt x="10" y="6"/>
                </a:lnTo>
                <a:lnTo>
                  <a:pt x="10" y="6"/>
                </a:lnTo>
                <a:lnTo>
                  <a:pt x="7" y="7"/>
                </a:lnTo>
                <a:lnTo>
                  <a:pt x="7" y="7"/>
                </a:lnTo>
                <a:lnTo>
                  <a:pt x="6" y="10"/>
                </a:lnTo>
                <a:lnTo>
                  <a:pt x="6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1" y="6"/>
                </a:lnTo>
                <a:lnTo>
                  <a:pt x="1" y="6"/>
                </a:lnTo>
                <a:lnTo>
                  <a:pt x="2" y="3"/>
                </a:lnTo>
                <a:lnTo>
                  <a:pt x="2" y="3"/>
                </a:lnTo>
                <a:lnTo>
                  <a:pt x="6" y="1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6" y="3"/>
                </a:lnTo>
                <a:lnTo>
                  <a:pt x="16" y="3"/>
                </a:lnTo>
                <a:lnTo>
                  <a:pt x="17" y="5"/>
                </a:lnTo>
                <a:lnTo>
                  <a:pt x="17" y="5"/>
                </a:lnTo>
                <a:lnTo>
                  <a:pt x="17" y="6"/>
                </a:lnTo>
                <a:lnTo>
                  <a:pt x="17" y="6"/>
                </a:lnTo>
                <a:lnTo>
                  <a:pt x="18" y="12"/>
                </a:lnTo>
                <a:lnTo>
                  <a:pt x="18" y="12"/>
                </a:lnTo>
                <a:lnTo>
                  <a:pt x="18" y="16"/>
                </a:lnTo>
                <a:lnTo>
                  <a:pt x="18" y="16"/>
                </a:lnTo>
                <a:lnTo>
                  <a:pt x="17" y="18"/>
                </a:lnTo>
                <a:lnTo>
                  <a:pt x="17" y="18"/>
                </a:lnTo>
                <a:lnTo>
                  <a:pt x="16" y="20"/>
                </a:lnTo>
                <a:lnTo>
                  <a:pt x="16" y="20"/>
                </a:lnTo>
                <a:lnTo>
                  <a:pt x="15" y="21"/>
                </a:lnTo>
                <a:lnTo>
                  <a:pt x="15" y="21"/>
                </a:lnTo>
                <a:lnTo>
                  <a:pt x="17" y="23"/>
                </a:lnTo>
                <a:lnTo>
                  <a:pt x="17" y="23"/>
                </a:lnTo>
                <a:lnTo>
                  <a:pt x="17" y="25"/>
                </a:lnTo>
                <a:lnTo>
                  <a:pt x="17" y="25"/>
                </a:lnTo>
                <a:lnTo>
                  <a:pt x="18" y="27"/>
                </a:lnTo>
                <a:lnTo>
                  <a:pt x="18" y="27"/>
                </a:lnTo>
                <a:lnTo>
                  <a:pt x="18" y="31"/>
                </a:lnTo>
                <a:lnTo>
                  <a:pt x="18" y="31"/>
                </a:lnTo>
                <a:lnTo>
                  <a:pt x="18" y="35"/>
                </a:lnTo>
                <a:lnTo>
                  <a:pt x="18" y="35"/>
                </a:lnTo>
                <a:lnTo>
                  <a:pt x="18" y="37"/>
                </a:lnTo>
                <a:lnTo>
                  <a:pt x="18" y="37"/>
                </a:lnTo>
                <a:lnTo>
                  <a:pt x="17" y="39"/>
                </a:lnTo>
                <a:lnTo>
                  <a:pt x="17" y="39"/>
                </a:lnTo>
                <a:lnTo>
                  <a:pt x="17" y="40"/>
                </a:lnTo>
                <a:lnTo>
                  <a:pt x="17" y="40"/>
                </a:lnTo>
                <a:lnTo>
                  <a:pt x="13" y="42"/>
                </a:lnTo>
                <a:lnTo>
                  <a:pt x="13" y="42"/>
                </a:lnTo>
                <a:lnTo>
                  <a:pt x="8" y="44"/>
                </a:lnTo>
                <a:lnTo>
                  <a:pt x="8" y="44"/>
                </a:lnTo>
                <a:lnTo>
                  <a:pt x="6" y="44"/>
                </a:lnTo>
                <a:lnTo>
                  <a:pt x="6" y="44"/>
                </a:lnTo>
                <a:lnTo>
                  <a:pt x="3" y="42"/>
                </a:lnTo>
                <a:lnTo>
                  <a:pt x="3" y="42"/>
                </a:lnTo>
                <a:lnTo>
                  <a:pt x="1" y="39"/>
                </a:lnTo>
                <a:lnTo>
                  <a:pt x="1" y="39"/>
                </a:lnTo>
                <a:lnTo>
                  <a:pt x="0" y="35"/>
                </a:lnTo>
                <a:lnTo>
                  <a:pt x="0" y="31"/>
                </a:lnTo>
                <a:lnTo>
                  <a:pt x="6" y="31"/>
                </a:lnTo>
                <a:lnTo>
                  <a:pt x="6" y="35"/>
                </a:lnTo>
                <a:lnTo>
                  <a:pt x="6" y="35"/>
                </a:lnTo>
                <a:lnTo>
                  <a:pt x="7" y="37"/>
                </a:lnTo>
                <a:lnTo>
                  <a:pt x="7" y="37"/>
                </a:lnTo>
                <a:lnTo>
                  <a:pt x="10" y="37"/>
                </a:lnTo>
                <a:lnTo>
                  <a:pt x="10" y="37"/>
                </a:lnTo>
                <a:lnTo>
                  <a:pt x="11" y="37"/>
                </a:lnTo>
                <a:lnTo>
                  <a:pt x="11" y="37"/>
                </a:lnTo>
                <a:lnTo>
                  <a:pt x="12" y="35"/>
                </a:lnTo>
                <a:lnTo>
                  <a:pt x="12" y="28"/>
                </a:lnTo>
                <a:lnTo>
                  <a:pt x="12" y="28"/>
                </a:lnTo>
                <a:lnTo>
                  <a:pt x="11" y="25"/>
                </a:lnTo>
                <a:lnTo>
                  <a:pt x="11" y="25"/>
                </a:lnTo>
                <a:lnTo>
                  <a:pt x="10" y="25"/>
                </a:lnTo>
                <a:lnTo>
                  <a:pt x="10" y="25"/>
                </a:lnTo>
                <a:lnTo>
                  <a:pt x="7" y="23"/>
                </a:lnTo>
                <a:lnTo>
                  <a:pt x="7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27" name="Freeform 248">
            <a:extLst>
              <a:ext uri="{FF2B5EF4-FFF2-40B4-BE49-F238E27FC236}">
                <a16:creationId xmlns:a16="http://schemas.microsoft.com/office/drawing/2014/main" id="{D46B242F-9FDD-4807-90A5-3A5AA9688D57}"/>
              </a:ext>
            </a:extLst>
          </p:cNvPr>
          <p:cNvSpPr>
            <a:spLocks/>
          </p:cNvSpPr>
          <p:nvPr/>
        </p:nvSpPr>
        <p:spPr bwMode="auto">
          <a:xfrm>
            <a:off x="7660718" y="3019608"/>
            <a:ext cx="33338" cy="68263"/>
          </a:xfrm>
          <a:custGeom>
            <a:avLst/>
            <a:gdLst>
              <a:gd name="T0" fmla="*/ 12 w 21"/>
              <a:gd name="T1" fmla="*/ 43 h 43"/>
              <a:gd name="T2" fmla="*/ 12 w 21"/>
              <a:gd name="T3" fmla="*/ 36 h 43"/>
              <a:gd name="T4" fmla="*/ 0 w 21"/>
              <a:gd name="T5" fmla="*/ 36 h 43"/>
              <a:gd name="T6" fmla="*/ 0 w 21"/>
              <a:gd name="T7" fmla="*/ 30 h 43"/>
              <a:gd name="T8" fmla="*/ 9 w 21"/>
              <a:gd name="T9" fmla="*/ 0 h 43"/>
              <a:gd name="T10" fmla="*/ 15 w 21"/>
              <a:gd name="T11" fmla="*/ 0 h 43"/>
              <a:gd name="T12" fmla="*/ 6 w 21"/>
              <a:gd name="T13" fmla="*/ 30 h 43"/>
              <a:gd name="T14" fmla="*/ 12 w 21"/>
              <a:gd name="T15" fmla="*/ 30 h 43"/>
              <a:gd name="T16" fmla="*/ 12 w 21"/>
              <a:gd name="T17" fmla="*/ 17 h 43"/>
              <a:gd name="T18" fmla="*/ 19 w 21"/>
              <a:gd name="T19" fmla="*/ 17 h 43"/>
              <a:gd name="T20" fmla="*/ 19 w 21"/>
              <a:gd name="T21" fmla="*/ 30 h 43"/>
              <a:gd name="T22" fmla="*/ 21 w 21"/>
              <a:gd name="T23" fmla="*/ 30 h 43"/>
              <a:gd name="T24" fmla="*/ 21 w 21"/>
              <a:gd name="T25" fmla="*/ 36 h 43"/>
              <a:gd name="T26" fmla="*/ 19 w 21"/>
              <a:gd name="T27" fmla="*/ 36 h 43"/>
              <a:gd name="T28" fmla="*/ 19 w 21"/>
              <a:gd name="T29" fmla="*/ 43 h 43"/>
              <a:gd name="T30" fmla="*/ 12 w 21"/>
              <a:gd name="T31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" h="43">
                <a:moveTo>
                  <a:pt x="12" y="43"/>
                </a:moveTo>
                <a:lnTo>
                  <a:pt x="12" y="36"/>
                </a:lnTo>
                <a:lnTo>
                  <a:pt x="0" y="36"/>
                </a:lnTo>
                <a:lnTo>
                  <a:pt x="0" y="30"/>
                </a:lnTo>
                <a:lnTo>
                  <a:pt x="9" y="0"/>
                </a:lnTo>
                <a:lnTo>
                  <a:pt x="15" y="0"/>
                </a:lnTo>
                <a:lnTo>
                  <a:pt x="6" y="30"/>
                </a:lnTo>
                <a:lnTo>
                  <a:pt x="12" y="30"/>
                </a:lnTo>
                <a:lnTo>
                  <a:pt x="12" y="17"/>
                </a:lnTo>
                <a:lnTo>
                  <a:pt x="19" y="17"/>
                </a:lnTo>
                <a:lnTo>
                  <a:pt x="19" y="30"/>
                </a:lnTo>
                <a:lnTo>
                  <a:pt x="21" y="30"/>
                </a:lnTo>
                <a:lnTo>
                  <a:pt x="21" y="36"/>
                </a:lnTo>
                <a:lnTo>
                  <a:pt x="19" y="36"/>
                </a:lnTo>
                <a:lnTo>
                  <a:pt x="19" y="43"/>
                </a:lnTo>
                <a:lnTo>
                  <a:pt x="12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28" name="Freeform 249">
            <a:extLst>
              <a:ext uri="{FF2B5EF4-FFF2-40B4-BE49-F238E27FC236}">
                <a16:creationId xmlns:a16="http://schemas.microsoft.com/office/drawing/2014/main" id="{915548E4-ACC5-44DF-8B55-6F8B071E8481}"/>
              </a:ext>
            </a:extLst>
          </p:cNvPr>
          <p:cNvSpPr>
            <a:spLocks/>
          </p:cNvSpPr>
          <p:nvPr/>
        </p:nvSpPr>
        <p:spPr bwMode="auto">
          <a:xfrm>
            <a:off x="7627380" y="3529196"/>
            <a:ext cx="28575" cy="69850"/>
          </a:xfrm>
          <a:custGeom>
            <a:avLst/>
            <a:gdLst>
              <a:gd name="T0" fmla="*/ 18 w 18"/>
              <a:gd name="T1" fmla="*/ 0 h 44"/>
              <a:gd name="T2" fmla="*/ 18 w 18"/>
              <a:gd name="T3" fmla="*/ 7 h 44"/>
              <a:gd name="T4" fmla="*/ 6 w 18"/>
              <a:gd name="T5" fmla="*/ 7 h 44"/>
              <a:gd name="T6" fmla="*/ 6 w 18"/>
              <a:gd name="T7" fmla="*/ 18 h 44"/>
              <a:gd name="T8" fmla="*/ 6 w 18"/>
              <a:gd name="T9" fmla="*/ 18 h 44"/>
              <a:gd name="T10" fmla="*/ 8 w 18"/>
              <a:gd name="T11" fmla="*/ 17 h 44"/>
              <a:gd name="T12" fmla="*/ 8 w 18"/>
              <a:gd name="T13" fmla="*/ 17 h 44"/>
              <a:gd name="T14" fmla="*/ 11 w 18"/>
              <a:gd name="T15" fmla="*/ 17 h 44"/>
              <a:gd name="T16" fmla="*/ 11 w 18"/>
              <a:gd name="T17" fmla="*/ 17 h 44"/>
              <a:gd name="T18" fmla="*/ 13 w 18"/>
              <a:gd name="T19" fmla="*/ 17 h 44"/>
              <a:gd name="T20" fmla="*/ 16 w 18"/>
              <a:gd name="T21" fmla="*/ 18 h 44"/>
              <a:gd name="T22" fmla="*/ 16 w 18"/>
              <a:gd name="T23" fmla="*/ 18 h 44"/>
              <a:gd name="T24" fmla="*/ 17 w 18"/>
              <a:gd name="T25" fmla="*/ 20 h 44"/>
              <a:gd name="T26" fmla="*/ 18 w 18"/>
              <a:gd name="T27" fmla="*/ 24 h 44"/>
              <a:gd name="T28" fmla="*/ 18 w 18"/>
              <a:gd name="T29" fmla="*/ 35 h 44"/>
              <a:gd name="T30" fmla="*/ 18 w 18"/>
              <a:gd name="T31" fmla="*/ 35 h 44"/>
              <a:gd name="T32" fmla="*/ 17 w 18"/>
              <a:gd name="T33" fmla="*/ 39 h 44"/>
              <a:gd name="T34" fmla="*/ 17 w 18"/>
              <a:gd name="T35" fmla="*/ 39 h 44"/>
              <a:gd name="T36" fmla="*/ 16 w 18"/>
              <a:gd name="T37" fmla="*/ 42 h 44"/>
              <a:gd name="T38" fmla="*/ 16 w 18"/>
              <a:gd name="T39" fmla="*/ 42 h 44"/>
              <a:gd name="T40" fmla="*/ 12 w 18"/>
              <a:gd name="T41" fmla="*/ 43 h 44"/>
              <a:gd name="T42" fmla="*/ 12 w 18"/>
              <a:gd name="T43" fmla="*/ 43 h 44"/>
              <a:gd name="T44" fmla="*/ 10 w 18"/>
              <a:gd name="T45" fmla="*/ 44 h 44"/>
              <a:gd name="T46" fmla="*/ 10 w 18"/>
              <a:gd name="T47" fmla="*/ 44 h 44"/>
              <a:gd name="T48" fmla="*/ 6 w 18"/>
              <a:gd name="T49" fmla="*/ 43 h 44"/>
              <a:gd name="T50" fmla="*/ 6 w 18"/>
              <a:gd name="T51" fmla="*/ 43 h 44"/>
              <a:gd name="T52" fmla="*/ 2 w 18"/>
              <a:gd name="T53" fmla="*/ 42 h 44"/>
              <a:gd name="T54" fmla="*/ 2 w 18"/>
              <a:gd name="T55" fmla="*/ 42 h 44"/>
              <a:gd name="T56" fmla="*/ 1 w 18"/>
              <a:gd name="T57" fmla="*/ 39 h 44"/>
              <a:gd name="T58" fmla="*/ 1 w 18"/>
              <a:gd name="T59" fmla="*/ 39 h 44"/>
              <a:gd name="T60" fmla="*/ 0 w 18"/>
              <a:gd name="T61" fmla="*/ 35 h 44"/>
              <a:gd name="T62" fmla="*/ 0 w 18"/>
              <a:gd name="T63" fmla="*/ 33 h 44"/>
              <a:gd name="T64" fmla="*/ 6 w 18"/>
              <a:gd name="T65" fmla="*/ 33 h 44"/>
              <a:gd name="T66" fmla="*/ 6 w 18"/>
              <a:gd name="T67" fmla="*/ 34 h 44"/>
              <a:gd name="T68" fmla="*/ 6 w 18"/>
              <a:gd name="T69" fmla="*/ 34 h 44"/>
              <a:gd name="T70" fmla="*/ 7 w 18"/>
              <a:gd name="T71" fmla="*/ 37 h 44"/>
              <a:gd name="T72" fmla="*/ 7 w 18"/>
              <a:gd name="T73" fmla="*/ 37 h 44"/>
              <a:gd name="T74" fmla="*/ 10 w 18"/>
              <a:gd name="T75" fmla="*/ 38 h 44"/>
              <a:gd name="T76" fmla="*/ 10 w 18"/>
              <a:gd name="T77" fmla="*/ 38 h 44"/>
              <a:gd name="T78" fmla="*/ 11 w 18"/>
              <a:gd name="T79" fmla="*/ 37 h 44"/>
              <a:gd name="T80" fmla="*/ 11 w 18"/>
              <a:gd name="T81" fmla="*/ 37 h 44"/>
              <a:gd name="T82" fmla="*/ 12 w 18"/>
              <a:gd name="T83" fmla="*/ 34 h 44"/>
              <a:gd name="T84" fmla="*/ 12 w 18"/>
              <a:gd name="T85" fmla="*/ 24 h 44"/>
              <a:gd name="T86" fmla="*/ 12 w 18"/>
              <a:gd name="T87" fmla="*/ 24 h 44"/>
              <a:gd name="T88" fmla="*/ 11 w 18"/>
              <a:gd name="T89" fmla="*/ 23 h 44"/>
              <a:gd name="T90" fmla="*/ 11 w 18"/>
              <a:gd name="T91" fmla="*/ 23 h 44"/>
              <a:gd name="T92" fmla="*/ 10 w 18"/>
              <a:gd name="T93" fmla="*/ 22 h 44"/>
              <a:gd name="T94" fmla="*/ 10 w 18"/>
              <a:gd name="T95" fmla="*/ 22 h 44"/>
              <a:gd name="T96" fmla="*/ 8 w 18"/>
              <a:gd name="T97" fmla="*/ 22 h 44"/>
              <a:gd name="T98" fmla="*/ 8 w 18"/>
              <a:gd name="T99" fmla="*/ 22 h 44"/>
              <a:gd name="T100" fmla="*/ 7 w 18"/>
              <a:gd name="T101" fmla="*/ 23 h 44"/>
              <a:gd name="T102" fmla="*/ 7 w 18"/>
              <a:gd name="T103" fmla="*/ 23 h 44"/>
              <a:gd name="T104" fmla="*/ 6 w 18"/>
              <a:gd name="T105" fmla="*/ 23 h 44"/>
              <a:gd name="T106" fmla="*/ 6 w 18"/>
              <a:gd name="T107" fmla="*/ 23 h 44"/>
              <a:gd name="T108" fmla="*/ 6 w 18"/>
              <a:gd name="T109" fmla="*/ 24 h 44"/>
              <a:gd name="T110" fmla="*/ 1 w 18"/>
              <a:gd name="T111" fmla="*/ 24 h 44"/>
              <a:gd name="T112" fmla="*/ 1 w 18"/>
              <a:gd name="T113" fmla="*/ 0 h 44"/>
              <a:gd name="T114" fmla="*/ 18 w 18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" h="44">
                <a:moveTo>
                  <a:pt x="18" y="0"/>
                </a:moveTo>
                <a:lnTo>
                  <a:pt x="18" y="7"/>
                </a:lnTo>
                <a:lnTo>
                  <a:pt x="6" y="7"/>
                </a:lnTo>
                <a:lnTo>
                  <a:pt x="6" y="18"/>
                </a:lnTo>
                <a:lnTo>
                  <a:pt x="6" y="18"/>
                </a:lnTo>
                <a:lnTo>
                  <a:pt x="8" y="17"/>
                </a:lnTo>
                <a:lnTo>
                  <a:pt x="8" y="17"/>
                </a:lnTo>
                <a:lnTo>
                  <a:pt x="11" y="17"/>
                </a:lnTo>
                <a:lnTo>
                  <a:pt x="11" y="17"/>
                </a:lnTo>
                <a:lnTo>
                  <a:pt x="13" y="17"/>
                </a:lnTo>
                <a:lnTo>
                  <a:pt x="16" y="18"/>
                </a:lnTo>
                <a:lnTo>
                  <a:pt x="16" y="18"/>
                </a:lnTo>
                <a:lnTo>
                  <a:pt x="17" y="20"/>
                </a:lnTo>
                <a:lnTo>
                  <a:pt x="18" y="24"/>
                </a:lnTo>
                <a:lnTo>
                  <a:pt x="18" y="35"/>
                </a:lnTo>
                <a:lnTo>
                  <a:pt x="18" y="35"/>
                </a:lnTo>
                <a:lnTo>
                  <a:pt x="17" y="39"/>
                </a:lnTo>
                <a:lnTo>
                  <a:pt x="17" y="39"/>
                </a:lnTo>
                <a:lnTo>
                  <a:pt x="16" y="42"/>
                </a:lnTo>
                <a:lnTo>
                  <a:pt x="16" y="42"/>
                </a:lnTo>
                <a:lnTo>
                  <a:pt x="12" y="43"/>
                </a:lnTo>
                <a:lnTo>
                  <a:pt x="12" y="43"/>
                </a:lnTo>
                <a:lnTo>
                  <a:pt x="10" y="44"/>
                </a:lnTo>
                <a:lnTo>
                  <a:pt x="10" y="44"/>
                </a:lnTo>
                <a:lnTo>
                  <a:pt x="6" y="43"/>
                </a:lnTo>
                <a:lnTo>
                  <a:pt x="6" y="43"/>
                </a:lnTo>
                <a:lnTo>
                  <a:pt x="2" y="42"/>
                </a:lnTo>
                <a:lnTo>
                  <a:pt x="2" y="42"/>
                </a:lnTo>
                <a:lnTo>
                  <a:pt x="1" y="39"/>
                </a:lnTo>
                <a:lnTo>
                  <a:pt x="1" y="39"/>
                </a:lnTo>
                <a:lnTo>
                  <a:pt x="0" y="35"/>
                </a:lnTo>
                <a:lnTo>
                  <a:pt x="0" y="33"/>
                </a:lnTo>
                <a:lnTo>
                  <a:pt x="6" y="33"/>
                </a:lnTo>
                <a:lnTo>
                  <a:pt x="6" y="34"/>
                </a:lnTo>
                <a:lnTo>
                  <a:pt x="6" y="34"/>
                </a:lnTo>
                <a:lnTo>
                  <a:pt x="7" y="37"/>
                </a:lnTo>
                <a:lnTo>
                  <a:pt x="7" y="37"/>
                </a:lnTo>
                <a:lnTo>
                  <a:pt x="10" y="38"/>
                </a:lnTo>
                <a:lnTo>
                  <a:pt x="10" y="38"/>
                </a:lnTo>
                <a:lnTo>
                  <a:pt x="11" y="37"/>
                </a:lnTo>
                <a:lnTo>
                  <a:pt x="11" y="37"/>
                </a:lnTo>
                <a:lnTo>
                  <a:pt x="12" y="34"/>
                </a:lnTo>
                <a:lnTo>
                  <a:pt x="12" y="24"/>
                </a:lnTo>
                <a:lnTo>
                  <a:pt x="12" y="24"/>
                </a:lnTo>
                <a:lnTo>
                  <a:pt x="11" y="23"/>
                </a:lnTo>
                <a:lnTo>
                  <a:pt x="11" y="23"/>
                </a:lnTo>
                <a:lnTo>
                  <a:pt x="10" y="22"/>
                </a:lnTo>
                <a:lnTo>
                  <a:pt x="10" y="22"/>
                </a:lnTo>
                <a:lnTo>
                  <a:pt x="8" y="22"/>
                </a:lnTo>
                <a:lnTo>
                  <a:pt x="8" y="22"/>
                </a:lnTo>
                <a:lnTo>
                  <a:pt x="7" y="23"/>
                </a:lnTo>
                <a:lnTo>
                  <a:pt x="7" y="23"/>
                </a:lnTo>
                <a:lnTo>
                  <a:pt x="6" y="23"/>
                </a:lnTo>
                <a:lnTo>
                  <a:pt x="6" y="23"/>
                </a:lnTo>
                <a:lnTo>
                  <a:pt x="6" y="24"/>
                </a:lnTo>
                <a:lnTo>
                  <a:pt x="1" y="24"/>
                </a:lnTo>
                <a:lnTo>
                  <a:pt x="1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29" name="Freeform 250">
            <a:extLst>
              <a:ext uri="{FF2B5EF4-FFF2-40B4-BE49-F238E27FC236}">
                <a16:creationId xmlns:a16="http://schemas.microsoft.com/office/drawing/2014/main" id="{0812F671-CE05-484D-B06F-B111AD0C46AD}"/>
              </a:ext>
            </a:extLst>
          </p:cNvPr>
          <p:cNvSpPr>
            <a:spLocks/>
          </p:cNvSpPr>
          <p:nvPr/>
        </p:nvSpPr>
        <p:spPr bwMode="auto">
          <a:xfrm>
            <a:off x="7662305" y="3529196"/>
            <a:ext cx="30163" cy="69850"/>
          </a:xfrm>
          <a:custGeom>
            <a:avLst/>
            <a:gdLst>
              <a:gd name="T0" fmla="*/ 0 w 19"/>
              <a:gd name="T1" fmla="*/ 44 h 44"/>
              <a:gd name="T2" fmla="*/ 0 w 19"/>
              <a:gd name="T3" fmla="*/ 38 h 44"/>
              <a:gd name="T4" fmla="*/ 11 w 19"/>
              <a:gd name="T5" fmla="*/ 17 h 44"/>
              <a:gd name="T6" fmla="*/ 11 w 19"/>
              <a:gd name="T7" fmla="*/ 17 h 44"/>
              <a:gd name="T8" fmla="*/ 13 w 19"/>
              <a:gd name="T9" fmla="*/ 14 h 44"/>
              <a:gd name="T10" fmla="*/ 13 w 19"/>
              <a:gd name="T11" fmla="*/ 14 h 44"/>
              <a:gd name="T12" fmla="*/ 13 w 19"/>
              <a:gd name="T13" fmla="*/ 12 h 44"/>
              <a:gd name="T14" fmla="*/ 13 w 19"/>
              <a:gd name="T15" fmla="*/ 12 h 44"/>
              <a:gd name="T16" fmla="*/ 13 w 19"/>
              <a:gd name="T17" fmla="*/ 10 h 44"/>
              <a:gd name="T18" fmla="*/ 13 w 19"/>
              <a:gd name="T19" fmla="*/ 10 h 44"/>
              <a:gd name="T20" fmla="*/ 11 w 19"/>
              <a:gd name="T21" fmla="*/ 8 h 44"/>
              <a:gd name="T22" fmla="*/ 11 w 19"/>
              <a:gd name="T23" fmla="*/ 8 h 44"/>
              <a:gd name="T24" fmla="*/ 11 w 19"/>
              <a:gd name="T25" fmla="*/ 7 h 44"/>
              <a:gd name="T26" fmla="*/ 11 w 19"/>
              <a:gd name="T27" fmla="*/ 7 h 44"/>
              <a:gd name="T28" fmla="*/ 9 w 19"/>
              <a:gd name="T29" fmla="*/ 7 h 44"/>
              <a:gd name="T30" fmla="*/ 9 w 19"/>
              <a:gd name="T31" fmla="*/ 7 h 44"/>
              <a:gd name="T32" fmla="*/ 8 w 19"/>
              <a:gd name="T33" fmla="*/ 8 h 44"/>
              <a:gd name="T34" fmla="*/ 8 w 19"/>
              <a:gd name="T35" fmla="*/ 8 h 44"/>
              <a:gd name="T36" fmla="*/ 6 w 19"/>
              <a:gd name="T37" fmla="*/ 9 h 44"/>
              <a:gd name="T38" fmla="*/ 6 w 19"/>
              <a:gd name="T39" fmla="*/ 13 h 44"/>
              <a:gd name="T40" fmla="*/ 0 w 19"/>
              <a:gd name="T41" fmla="*/ 13 h 44"/>
              <a:gd name="T42" fmla="*/ 0 w 19"/>
              <a:gd name="T43" fmla="*/ 10 h 44"/>
              <a:gd name="T44" fmla="*/ 0 w 19"/>
              <a:gd name="T45" fmla="*/ 10 h 44"/>
              <a:gd name="T46" fmla="*/ 1 w 19"/>
              <a:gd name="T47" fmla="*/ 7 h 44"/>
              <a:gd name="T48" fmla="*/ 1 w 19"/>
              <a:gd name="T49" fmla="*/ 7 h 44"/>
              <a:gd name="T50" fmla="*/ 3 w 19"/>
              <a:gd name="T51" fmla="*/ 3 h 44"/>
              <a:gd name="T52" fmla="*/ 3 w 19"/>
              <a:gd name="T53" fmla="*/ 3 h 44"/>
              <a:gd name="T54" fmla="*/ 6 w 19"/>
              <a:gd name="T55" fmla="*/ 2 h 44"/>
              <a:gd name="T56" fmla="*/ 6 w 19"/>
              <a:gd name="T57" fmla="*/ 2 h 44"/>
              <a:gd name="T58" fmla="*/ 9 w 19"/>
              <a:gd name="T59" fmla="*/ 0 h 44"/>
              <a:gd name="T60" fmla="*/ 9 w 19"/>
              <a:gd name="T61" fmla="*/ 0 h 44"/>
              <a:gd name="T62" fmla="*/ 14 w 19"/>
              <a:gd name="T63" fmla="*/ 2 h 44"/>
              <a:gd name="T64" fmla="*/ 14 w 19"/>
              <a:gd name="T65" fmla="*/ 2 h 44"/>
              <a:gd name="T66" fmla="*/ 16 w 19"/>
              <a:gd name="T67" fmla="*/ 4 h 44"/>
              <a:gd name="T68" fmla="*/ 16 w 19"/>
              <a:gd name="T69" fmla="*/ 4 h 44"/>
              <a:gd name="T70" fmla="*/ 18 w 19"/>
              <a:gd name="T71" fmla="*/ 7 h 44"/>
              <a:gd name="T72" fmla="*/ 18 w 19"/>
              <a:gd name="T73" fmla="*/ 7 h 44"/>
              <a:gd name="T74" fmla="*/ 19 w 19"/>
              <a:gd name="T75" fmla="*/ 12 h 44"/>
              <a:gd name="T76" fmla="*/ 19 w 19"/>
              <a:gd name="T77" fmla="*/ 12 h 44"/>
              <a:gd name="T78" fmla="*/ 19 w 19"/>
              <a:gd name="T79" fmla="*/ 14 h 44"/>
              <a:gd name="T80" fmla="*/ 19 w 19"/>
              <a:gd name="T81" fmla="*/ 14 h 44"/>
              <a:gd name="T82" fmla="*/ 18 w 19"/>
              <a:gd name="T83" fmla="*/ 15 h 44"/>
              <a:gd name="T84" fmla="*/ 18 w 19"/>
              <a:gd name="T85" fmla="*/ 15 h 44"/>
              <a:gd name="T86" fmla="*/ 18 w 19"/>
              <a:gd name="T87" fmla="*/ 18 h 44"/>
              <a:gd name="T88" fmla="*/ 18 w 19"/>
              <a:gd name="T89" fmla="*/ 18 h 44"/>
              <a:gd name="T90" fmla="*/ 16 w 19"/>
              <a:gd name="T91" fmla="*/ 20 h 44"/>
              <a:gd name="T92" fmla="*/ 8 w 19"/>
              <a:gd name="T93" fmla="*/ 38 h 44"/>
              <a:gd name="T94" fmla="*/ 19 w 19"/>
              <a:gd name="T95" fmla="*/ 38 h 44"/>
              <a:gd name="T96" fmla="*/ 19 w 19"/>
              <a:gd name="T97" fmla="*/ 44 h 44"/>
              <a:gd name="T98" fmla="*/ 0 w 19"/>
              <a:gd name="T9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" h="44">
                <a:moveTo>
                  <a:pt x="0" y="44"/>
                </a:moveTo>
                <a:lnTo>
                  <a:pt x="0" y="38"/>
                </a:lnTo>
                <a:lnTo>
                  <a:pt x="11" y="17"/>
                </a:lnTo>
                <a:lnTo>
                  <a:pt x="11" y="17"/>
                </a:lnTo>
                <a:lnTo>
                  <a:pt x="13" y="14"/>
                </a:lnTo>
                <a:lnTo>
                  <a:pt x="13" y="14"/>
                </a:lnTo>
                <a:lnTo>
                  <a:pt x="13" y="12"/>
                </a:lnTo>
                <a:lnTo>
                  <a:pt x="13" y="12"/>
                </a:lnTo>
                <a:lnTo>
                  <a:pt x="13" y="10"/>
                </a:lnTo>
                <a:lnTo>
                  <a:pt x="13" y="10"/>
                </a:lnTo>
                <a:lnTo>
                  <a:pt x="11" y="8"/>
                </a:lnTo>
                <a:lnTo>
                  <a:pt x="11" y="8"/>
                </a:lnTo>
                <a:lnTo>
                  <a:pt x="11" y="7"/>
                </a:lnTo>
                <a:lnTo>
                  <a:pt x="11" y="7"/>
                </a:lnTo>
                <a:lnTo>
                  <a:pt x="9" y="7"/>
                </a:lnTo>
                <a:lnTo>
                  <a:pt x="9" y="7"/>
                </a:lnTo>
                <a:lnTo>
                  <a:pt x="8" y="8"/>
                </a:lnTo>
                <a:lnTo>
                  <a:pt x="8" y="8"/>
                </a:lnTo>
                <a:lnTo>
                  <a:pt x="6" y="9"/>
                </a:lnTo>
                <a:lnTo>
                  <a:pt x="6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1" y="7"/>
                </a:lnTo>
                <a:lnTo>
                  <a:pt x="1" y="7"/>
                </a:lnTo>
                <a:lnTo>
                  <a:pt x="3" y="3"/>
                </a:lnTo>
                <a:lnTo>
                  <a:pt x="3" y="3"/>
                </a:lnTo>
                <a:lnTo>
                  <a:pt x="6" y="2"/>
                </a:lnTo>
                <a:lnTo>
                  <a:pt x="6" y="2"/>
                </a:lnTo>
                <a:lnTo>
                  <a:pt x="9" y="0"/>
                </a:lnTo>
                <a:lnTo>
                  <a:pt x="9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7"/>
                </a:lnTo>
                <a:lnTo>
                  <a:pt x="18" y="7"/>
                </a:lnTo>
                <a:lnTo>
                  <a:pt x="19" y="12"/>
                </a:lnTo>
                <a:lnTo>
                  <a:pt x="19" y="12"/>
                </a:lnTo>
                <a:lnTo>
                  <a:pt x="19" y="14"/>
                </a:lnTo>
                <a:lnTo>
                  <a:pt x="19" y="14"/>
                </a:lnTo>
                <a:lnTo>
                  <a:pt x="18" y="15"/>
                </a:lnTo>
                <a:lnTo>
                  <a:pt x="18" y="15"/>
                </a:lnTo>
                <a:lnTo>
                  <a:pt x="18" y="18"/>
                </a:lnTo>
                <a:lnTo>
                  <a:pt x="18" y="18"/>
                </a:lnTo>
                <a:lnTo>
                  <a:pt x="16" y="20"/>
                </a:lnTo>
                <a:lnTo>
                  <a:pt x="8" y="38"/>
                </a:lnTo>
                <a:lnTo>
                  <a:pt x="19" y="38"/>
                </a:lnTo>
                <a:lnTo>
                  <a:pt x="19" y="44"/>
                </a:lnTo>
                <a:lnTo>
                  <a:pt x="0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30" name="Freeform 251">
            <a:extLst>
              <a:ext uri="{FF2B5EF4-FFF2-40B4-BE49-F238E27FC236}">
                <a16:creationId xmlns:a16="http://schemas.microsoft.com/office/drawing/2014/main" id="{F71918D9-B593-48FA-9FB8-B0494F9E7EC2}"/>
              </a:ext>
            </a:extLst>
          </p:cNvPr>
          <p:cNvSpPr>
            <a:spLocks noEditPoints="1"/>
          </p:cNvSpPr>
          <p:nvPr/>
        </p:nvSpPr>
        <p:spPr bwMode="auto">
          <a:xfrm>
            <a:off x="7627380" y="4041958"/>
            <a:ext cx="28575" cy="69850"/>
          </a:xfrm>
          <a:custGeom>
            <a:avLst/>
            <a:gdLst>
              <a:gd name="T0" fmla="*/ 0 w 18"/>
              <a:gd name="T1" fmla="*/ 11 h 44"/>
              <a:gd name="T2" fmla="*/ 0 w 18"/>
              <a:gd name="T3" fmla="*/ 9 h 44"/>
              <a:gd name="T4" fmla="*/ 1 w 18"/>
              <a:gd name="T5" fmla="*/ 6 h 44"/>
              <a:gd name="T6" fmla="*/ 1 w 18"/>
              <a:gd name="T7" fmla="*/ 5 h 44"/>
              <a:gd name="T8" fmla="*/ 2 w 18"/>
              <a:gd name="T9" fmla="*/ 2 h 44"/>
              <a:gd name="T10" fmla="*/ 5 w 18"/>
              <a:gd name="T11" fmla="*/ 0 h 44"/>
              <a:gd name="T12" fmla="*/ 10 w 18"/>
              <a:gd name="T13" fmla="*/ 0 h 44"/>
              <a:gd name="T14" fmla="*/ 13 w 18"/>
              <a:gd name="T15" fmla="*/ 0 h 44"/>
              <a:gd name="T16" fmla="*/ 16 w 18"/>
              <a:gd name="T17" fmla="*/ 2 h 44"/>
              <a:gd name="T18" fmla="*/ 17 w 18"/>
              <a:gd name="T19" fmla="*/ 5 h 44"/>
              <a:gd name="T20" fmla="*/ 17 w 18"/>
              <a:gd name="T21" fmla="*/ 6 h 44"/>
              <a:gd name="T22" fmla="*/ 18 w 18"/>
              <a:gd name="T23" fmla="*/ 9 h 44"/>
              <a:gd name="T24" fmla="*/ 18 w 18"/>
              <a:gd name="T25" fmla="*/ 11 h 44"/>
              <a:gd name="T26" fmla="*/ 18 w 18"/>
              <a:gd name="T27" fmla="*/ 15 h 44"/>
              <a:gd name="T28" fmla="*/ 17 w 18"/>
              <a:gd name="T29" fmla="*/ 16 h 44"/>
              <a:gd name="T30" fmla="*/ 17 w 18"/>
              <a:gd name="T31" fmla="*/ 19 h 44"/>
              <a:gd name="T32" fmla="*/ 15 w 18"/>
              <a:gd name="T33" fmla="*/ 20 h 44"/>
              <a:gd name="T34" fmla="*/ 17 w 18"/>
              <a:gd name="T35" fmla="*/ 23 h 44"/>
              <a:gd name="T36" fmla="*/ 17 w 18"/>
              <a:gd name="T37" fmla="*/ 24 h 44"/>
              <a:gd name="T38" fmla="*/ 18 w 18"/>
              <a:gd name="T39" fmla="*/ 26 h 44"/>
              <a:gd name="T40" fmla="*/ 18 w 18"/>
              <a:gd name="T41" fmla="*/ 31 h 44"/>
              <a:gd name="T42" fmla="*/ 18 w 18"/>
              <a:gd name="T43" fmla="*/ 34 h 44"/>
              <a:gd name="T44" fmla="*/ 18 w 18"/>
              <a:gd name="T45" fmla="*/ 36 h 44"/>
              <a:gd name="T46" fmla="*/ 17 w 18"/>
              <a:gd name="T47" fmla="*/ 38 h 44"/>
              <a:gd name="T48" fmla="*/ 16 w 18"/>
              <a:gd name="T49" fmla="*/ 40 h 44"/>
              <a:gd name="T50" fmla="*/ 13 w 18"/>
              <a:gd name="T51" fmla="*/ 43 h 44"/>
              <a:gd name="T52" fmla="*/ 10 w 18"/>
              <a:gd name="T53" fmla="*/ 44 h 44"/>
              <a:gd name="T54" fmla="*/ 5 w 18"/>
              <a:gd name="T55" fmla="*/ 43 h 44"/>
              <a:gd name="T56" fmla="*/ 2 w 18"/>
              <a:gd name="T57" fmla="*/ 40 h 44"/>
              <a:gd name="T58" fmla="*/ 1 w 18"/>
              <a:gd name="T59" fmla="*/ 38 h 44"/>
              <a:gd name="T60" fmla="*/ 1 w 18"/>
              <a:gd name="T61" fmla="*/ 36 h 44"/>
              <a:gd name="T62" fmla="*/ 0 w 18"/>
              <a:gd name="T63" fmla="*/ 34 h 44"/>
              <a:gd name="T64" fmla="*/ 0 w 18"/>
              <a:gd name="T65" fmla="*/ 31 h 44"/>
              <a:gd name="T66" fmla="*/ 0 w 18"/>
              <a:gd name="T67" fmla="*/ 26 h 44"/>
              <a:gd name="T68" fmla="*/ 1 w 18"/>
              <a:gd name="T69" fmla="*/ 24 h 44"/>
              <a:gd name="T70" fmla="*/ 1 w 18"/>
              <a:gd name="T71" fmla="*/ 23 h 44"/>
              <a:gd name="T72" fmla="*/ 3 w 18"/>
              <a:gd name="T73" fmla="*/ 20 h 44"/>
              <a:gd name="T74" fmla="*/ 1 w 18"/>
              <a:gd name="T75" fmla="*/ 19 h 44"/>
              <a:gd name="T76" fmla="*/ 1 w 18"/>
              <a:gd name="T77" fmla="*/ 16 h 44"/>
              <a:gd name="T78" fmla="*/ 0 w 18"/>
              <a:gd name="T79" fmla="*/ 15 h 44"/>
              <a:gd name="T80" fmla="*/ 0 w 18"/>
              <a:gd name="T81" fmla="*/ 11 h 44"/>
              <a:gd name="T82" fmla="*/ 12 w 18"/>
              <a:gd name="T83" fmla="*/ 9 h 44"/>
              <a:gd name="T84" fmla="*/ 11 w 18"/>
              <a:gd name="T85" fmla="*/ 6 h 44"/>
              <a:gd name="T86" fmla="*/ 10 w 18"/>
              <a:gd name="T87" fmla="*/ 6 h 44"/>
              <a:gd name="T88" fmla="*/ 7 w 18"/>
              <a:gd name="T89" fmla="*/ 6 h 44"/>
              <a:gd name="T90" fmla="*/ 6 w 18"/>
              <a:gd name="T91" fmla="*/ 15 h 44"/>
              <a:gd name="T92" fmla="*/ 7 w 18"/>
              <a:gd name="T93" fmla="*/ 18 h 44"/>
              <a:gd name="T94" fmla="*/ 10 w 18"/>
              <a:gd name="T95" fmla="*/ 18 h 44"/>
              <a:gd name="T96" fmla="*/ 11 w 18"/>
              <a:gd name="T97" fmla="*/ 18 h 44"/>
              <a:gd name="T98" fmla="*/ 12 w 18"/>
              <a:gd name="T99" fmla="*/ 15 h 44"/>
              <a:gd name="T100" fmla="*/ 12 w 18"/>
              <a:gd name="T101" fmla="*/ 26 h 44"/>
              <a:gd name="T102" fmla="*/ 11 w 18"/>
              <a:gd name="T103" fmla="*/ 24 h 44"/>
              <a:gd name="T104" fmla="*/ 10 w 18"/>
              <a:gd name="T105" fmla="*/ 23 h 44"/>
              <a:gd name="T106" fmla="*/ 7 w 18"/>
              <a:gd name="T107" fmla="*/ 24 h 44"/>
              <a:gd name="T108" fmla="*/ 6 w 18"/>
              <a:gd name="T109" fmla="*/ 26 h 44"/>
              <a:gd name="T110" fmla="*/ 6 w 18"/>
              <a:gd name="T111" fmla="*/ 34 h 44"/>
              <a:gd name="T112" fmla="*/ 7 w 18"/>
              <a:gd name="T113" fmla="*/ 36 h 44"/>
              <a:gd name="T114" fmla="*/ 10 w 18"/>
              <a:gd name="T115" fmla="*/ 38 h 44"/>
              <a:gd name="T116" fmla="*/ 11 w 18"/>
              <a:gd name="T117" fmla="*/ 36 h 44"/>
              <a:gd name="T118" fmla="*/ 12 w 18"/>
              <a:gd name="T119" fmla="*/ 2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" h="44">
                <a:moveTo>
                  <a:pt x="0" y="11"/>
                </a:move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lnTo>
                  <a:pt x="1" y="6"/>
                </a:lnTo>
                <a:lnTo>
                  <a:pt x="1" y="6"/>
                </a:lnTo>
                <a:lnTo>
                  <a:pt x="1" y="5"/>
                </a:lnTo>
                <a:lnTo>
                  <a:pt x="1" y="5"/>
                </a:lnTo>
                <a:lnTo>
                  <a:pt x="2" y="2"/>
                </a:lnTo>
                <a:lnTo>
                  <a:pt x="2" y="2"/>
                </a:lnTo>
                <a:lnTo>
                  <a:pt x="5" y="0"/>
                </a:lnTo>
                <a:lnTo>
                  <a:pt x="5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6" y="2"/>
                </a:lnTo>
                <a:lnTo>
                  <a:pt x="16" y="2"/>
                </a:lnTo>
                <a:lnTo>
                  <a:pt x="17" y="5"/>
                </a:lnTo>
                <a:lnTo>
                  <a:pt x="17" y="5"/>
                </a:lnTo>
                <a:lnTo>
                  <a:pt x="17" y="6"/>
                </a:lnTo>
                <a:lnTo>
                  <a:pt x="17" y="6"/>
                </a:lnTo>
                <a:lnTo>
                  <a:pt x="18" y="9"/>
                </a:lnTo>
                <a:lnTo>
                  <a:pt x="18" y="9"/>
                </a:lnTo>
                <a:lnTo>
                  <a:pt x="18" y="11"/>
                </a:lnTo>
                <a:lnTo>
                  <a:pt x="18" y="11"/>
                </a:lnTo>
                <a:lnTo>
                  <a:pt x="18" y="15"/>
                </a:lnTo>
                <a:lnTo>
                  <a:pt x="18" y="15"/>
                </a:lnTo>
                <a:lnTo>
                  <a:pt x="17" y="16"/>
                </a:lnTo>
                <a:lnTo>
                  <a:pt x="17" y="16"/>
                </a:lnTo>
                <a:lnTo>
                  <a:pt x="17" y="19"/>
                </a:lnTo>
                <a:lnTo>
                  <a:pt x="17" y="19"/>
                </a:lnTo>
                <a:lnTo>
                  <a:pt x="15" y="20"/>
                </a:lnTo>
                <a:lnTo>
                  <a:pt x="15" y="20"/>
                </a:lnTo>
                <a:lnTo>
                  <a:pt x="17" y="23"/>
                </a:lnTo>
                <a:lnTo>
                  <a:pt x="17" y="23"/>
                </a:lnTo>
                <a:lnTo>
                  <a:pt x="17" y="24"/>
                </a:lnTo>
                <a:lnTo>
                  <a:pt x="17" y="24"/>
                </a:lnTo>
                <a:lnTo>
                  <a:pt x="18" y="26"/>
                </a:lnTo>
                <a:lnTo>
                  <a:pt x="18" y="26"/>
                </a:lnTo>
                <a:lnTo>
                  <a:pt x="18" y="31"/>
                </a:lnTo>
                <a:lnTo>
                  <a:pt x="18" y="31"/>
                </a:lnTo>
                <a:lnTo>
                  <a:pt x="18" y="34"/>
                </a:lnTo>
                <a:lnTo>
                  <a:pt x="18" y="34"/>
                </a:lnTo>
                <a:lnTo>
                  <a:pt x="18" y="36"/>
                </a:lnTo>
                <a:lnTo>
                  <a:pt x="18" y="36"/>
                </a:lnTo>
                <a:lnTo>
                  <a:pt x="17" y="38"/>
                </a:lnTo>
                <a:lnTo>
                  <a:pt x="17" y="38"/>
                </a:lnTo>
                <a:lnTo>
                  <a:pt x="16" y="40"/>
                </a:lnTo>
                <a:lnTo>
                  <a:pt x="16" y="40"/>
                </a:lnTo>
                <a:lnTo>
                  <a:pt x="13" y="43"/>
                </a:lnTo>
                <a:lnTo>
                  <a:pt x="13" y="43"/>
                </a:lnTo>
                <a:lnTo>
                  <a:pt x="10" y="44"/>
                </a:lnTo>
                <a:lnTo>
                  <a:pt x="10" y="44"/>
                </a:lnTo>
                <a:lnTo>
                  <a:pt x="5" y="43"/>
                </a:lnTo>
                <a:lnTo>
                  <a:pt x="5" y="43"/>
                </a:lnTo>
                <a:lnTo>
                  <a:pt x="2" y="40"/>
                </a:lnTo>
                <a:lnTo>
                  <a:pt x="2" y="40"/>
                </a:lnTo>
                <a:lnTo>
                  <a:pt x="1" y="38"/>
                </a:lnTo>
                <a:lnTo>
                  <a:pt x="1" y="38"/>
                </a:lnTo>
                <a:lnTo>
                  <a:pt x="1" y="36"/>
                </a:lnTo>
                <a:lnTo>
                  <a:pt x="1" y="36"/>
                </a:lnTo>
                <a:lnTo>
                  <a:pt x="0" y="34"/>
                </a:lnTo>
                <a:lnTo>
                  <a:pt x="0" y="34"/>
                </a:lnTo>
                <a:lnTo>
                  <a:pt x="0" y="31"/>
                </a:lnTo>
                <a:lnTo>
                  <a:pt x="0" y="31"/>
                </a:lnTo>
                <a:lnTo>
                  <a:pt x="0" y="26"/>
                </a:lnTo>
                <a:lnTo>
                  <a:pt x="0" y="26"/>
                </a:lnTo>
                <a:lnTo>
                  <a:pt x="1" y="24"/>
                </a:lnTo>
                <a:lnTo>
                  <a:pt x="1" y="24"/>
                </a:lnTo>
                <a:lnTo>
                  <a:pt x="1" y="23"/>
                </a:lnTo>
                <a:lnTo>
                  <a:pt x="1" y="23"/>
                </a:lnTo>
                <a:lnTo>
                  <a:pt x="3" y="20"/>
                </a:lnTo>
                <a:lnTo>
                  <a:pt x="3" y="20"/>
                </a:lnTo>
                <a:lnTo>
                  <a:pt x="1" y="19"/>
                </a:lnTo>
                <a:lnTo>
                  <a:pt x="1" y="19"/>
                </a:lnTo>
                <a:lnTo>
                  <a:pt x="1" y="16"/>
                </a:lnTo>
                <a:lnTo>
                  <a:pt x="1" y="16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close/>
                <a:moveTo>
                  <a:pt x="12" y="9"/>
                </a:moveTo>
                <a:lnTo>
                  <a:pt x="12" y="9"/>
                </a:lnTo>
                <a:lnTo>
                  <a:pt x="11" y="6"/>
                </a:lnTo>
                <a:lnTo>
                  <a:pt x="11" y="6"/>
                </a:lnTo>
                <a:lnTo>
                  <a:pt x="10" y="6"/>
                </a:lnTo>
                <a:lnTo>
                  <a:pt x="10" y="6"/>
                </a:lnTo>
                <a:lnTo>
                  <a:pt x="7" y="6"/>
                </a:lnTo>
                <a:lnTo>
                  <a:pt x="7" y="6"/>
                </a:lnTo>
                <a:lnTo>
                  <a:pt x="6" y="9"/>
                </a:lnTo>
                <a:lnTo>
                  <a:pt x="6" y="15"/>
                </a:lnTo>
                <a:lnTo>
                  <a:pt x="6" y="15"/>
                </a:lnTo>
                <a:lnTo>
                  <a:pt x="7" y="18"/>
                </a:lnTo>
                <a:lnTo>
                  <a:pt x="7" y="18"/>
                </a:lnTo>
                <a:lnTo>
                  <a:pt x="10" y="18"/>
                </a:lnTo>
                <a:lnTo>
                  <a:pt x="10" y="18"/>
                </a:lnTo>
                <a:lnTo>
                  <a:pt x="11" y="18"/>
                </a:lnTo>
                <a:lnTo>
                  <a:pt x="11" y="18"/>
                </a:lnTo>
                <a:lnTo>
                  <a:pt x="12" y="15"/>
                </a:lnTo>
                <a:lnTo>
                  <a:pt x="12" y="9"/>
                </a:lnTo>
                <a:close/>
                <a:moveTo>
                  <a:pt x="12" y="26"/>
                </a:moveTo>
                <a:lnTo>
                  <a:pt x="12" y="26"/>
                </a:lnTo>
                <a:lnTo>
                  <a:pt x="11" y="24"/>
                </a:lnTo>
                <a:lnTo>
                  <a:pt x="11" y="24"/>
                </a:lnTo>
                <a:lnTo>
                  <a:pt x="10" y="23"/>
                </a:lnTo>
                <a:lnTo>
                  <a:pt x="10" y="23"/>
                </a:lnTo>
                <a:lnTo>
                  <a:pt x="7" y="24"/>
                </a:lnTo>
                <a:lnTo>
                  <a:pt x="7" y="24"/>
                </a:lnTo>
                <a:lnTo>
                  <a:pt x="6" y="26"/>
                </a:lnTo>
                <a:lnTo>
                  <a:pt x="6" y="34"/>
                </a:lnTo>
                <a:lnTo>
                  <a:pt x="6" y="34"/>
                </a:lnTo>
                <a:lnTo>
                  <a:pt x="7" y="36"/>
                </a:lnTo>
                <a:lnTo>
                  <a:pt x="7" y="36"/>
                </a:lnTo>
                <a:lnTo>
                  <a:pt x="10" y="38"/>
                </a:lnTo>
                <a:lnTo>
                  <a:pt x="10" y="38"/>
                </a:lnTo>
                <a:lnTo>
                  <a:pt x="11" y="36"/>
                </a:lnTo>
                <a:lnTo>
                  <a:pt x="11" y="36"/>
                </a:lnTo>
                <a:lnTo>
                  <a:pt x="12" y="34"/>
                </a:lnTo>
                <a:lnTo>
                  <a:pt x="12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31" name="Freeform 252">
            <a:extLst>
              <a:ext uri="{FF2B5EF4-FFF2-40B4-BE49-F238E27FC236}">
                <a16:creationId xmlns:a16="http://schemas.microsoft.com/office/drawing/2014/main" id="{3063A592-25DC-4EB5-8AF5-889FC93DCEB5}"/>
              </a:ext>
            </a:extLst>
          </p:cNvPr>
          <p:cNvSpPr>
            <a:spLocks/>
          </p:cNvSpPr>
          <p:nvPr/>
        </p:nvSpPr>
        <p:spPr bwMode="auto">
          <a:xfrm>
            <a:off x="7660718" y="4041958"/>
            <a:ext cx="33338" cy="68263"/>
          </a:xfrm>
          <a:custGeom>
            <a:avLst/>
            <a:gdLst>
              <a:gd name="T0" fmla="*/ 12 w 21"/>
              <a:gd name="T1" fmla="*/ 43 h 43"/>
              <a:gd name="T2" fmla="*/ 12 w 21"/>
              <a:gd name="T3" fmla="*/ 36 h 43"/>
              <a:gd name="T4" fmla="*/ 0 w 21"/>
              <a:gd name="T5" fmla="*/ 36 h 43"/>
              <a:gd name="T6" fmla="*/ 0 w 21"/>
              <a:gd name="T7" fmla="*/ 31 h 43"/>
              <a:gd name="T8" fmla="*/ 9 w 21"/>
              <a:gd name="T9" fmla="*/ 0 h 43"/>
              <a:gd name="T10" fmla="*/ 15 w 21"/>
              <a:gd name="T11" fmla="*/ 0 h 43"/>
              <a:gd name="T12" fmla="*/ 6 w 21"/>
              <a:gd name="T13" fmla="*/ 31 h 43"/>
              <a:gd name="T14" fmla="*/ 12 w 21"/>
              <a:gd name="T15" fmla="*/ 31 h 43"/>
              <a:gd name="T16" fmla="*/ 12 w 21"/>
              <a:gd name="T17" fmla="*/ 19 h 43"/>
              <a:gd name="T18" fmla="*/ 19 w 21"/>
              <a:gd name="T19" fmla="*/ 19 h 43"/>
              <a:gd name="T20" fmla="*/ 19 w 21"/>
              <a:gd name="T21" fmla="*/ 31 h 43"/>
              <a:gd name="T22" fmla="*/ 21 w 21"/>
              <a:gd name="T23" fmla="*/ 31 h 43"/>
              <a:gd name="T24" fmla="*/ 21 w 21"/>
              <a:gd name="T25" fmla="*/ 36 h 43"/>
              <a:gd name="T26" fmla="*/ 19 w 21"/>
              <a:gd name="T27" fmla="*/ 36 h 43"/>
              <a:gd name="T28" fmla="*/ 19 w 21"/>
              <a:gd name="T29" fmla="*/ 43 h 43"/>
              <a:gd name="T30" fmla="*/ 12 w 21"/>
              <a:gd name="T31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" h="43">
                <a:moveTo>
                  <a:pt x="12" y="43"/>
                </a:moveTo>
                <a:lnTo>
                  <a:pt x="12" y="36"/>
                </a:lnTo>
                <a:lnTo>
                  <a:pt x="0" y="36"/>
                </a:lnTo>
                <a:lnTo>
                  <a:pt x="0" y="31"/>
                </a:lnTo>
                <a:lnTo>
                  <a:pt x="9" y="0"/>
                </a:lnTo>
                <a:lnTo>
                  <a:pt x="15" y="0"/>
                </a:lnTo>
                <a:lnTo>
                  <a:pt x="6" y="31"/>
                </a:lnTo>
                <a:lnTo>
                  <a:pt x="12" y="31"/>
                </a:lnTo>
                <a:lnTo>
                  <a:pt x="12" y="19"/>
                </a:lnTo>
                <a:lnTo>
                  <a:pt x="19" y="19"/>
                </a:lnTo>
                <a:lnTo>
                  <a:pt x="19" y="31"/>
                </a:lnTo>
                <a:lnTo>
                  <a:pt x="21" y="31"/>
                </a:lnTo>
                <a:lnTo>
                  <a:pt x="21" y="36"/>
                </a:lnTo>
                <a:lnTo>
                  <a:pt x="19" y="36"/>
                </a:lnTo>
                <a:lnTo>
                  <a:pt x="19" y="43"/>
                </a:lnTo>
                <a:lnTo>
                  <a:pt x="12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32" name="Freeform 253">
            <a:extLst>
              <a:ext uri="{FF2B5EF4-FFF2-40B4-BE49-F238E27FC236}">
                <a16:creationId xmlns:a16="http://schemas.microsoft.com/office/drawing/2014/main" id="{944C9AE0-CBB3-4A91-9724-9F3A234900F5}"/>
              </a:ext>
            </a:extLst>
          </p:cNvPr>
          <p:cNvSpPr>
            <a:spLocks noEditPoints="1"/>
          </p:cNvSpPr>
          <p:nvPr/>
        </p:nvSpPr>
        <p:spPr bwMode="auto">
          <a:xfrm>
            <a:off x="8067118" y="1995671"/>
            <a:ext cx="30163" cy="68263"/>
          </a:xfrm>
          <a:custGeom>
            <a:avLst/>
            <a:gdLst>
              <a:gd name="T0" fmla="*/ 9 w 19"/>
              <a:gd name="T1" fmla="*/ 25 h 43"/>
              <a:gd name="T2" fmla="*/ 9 w 19"/>
              <a:gd name="T3" fmla="*/ 25 h 43"/>
              <a:gd name="T4" fmla="*/ 7 w 19"/>
              <a:gd name="T5" fmla="*/ 25 h 43"/>
              <a:gd name="T6" fmla="*/ 6 w 19"/>
              <a:gd name="T7" fmla="*/ 26 h 43"/>
              <a:gd name="T8" fmla="*/ 4 w 19"/>
              <a:gd name="T9" fmla="*/ 25 h 43"/>
              <a:gd name="T10" fmla="*/ 1 w 19"/>
              <a:gd name="T11" fmla="*/ 22 h 43"/>
              <a:gd name="T12" fmla="*/ 0 w 19"/>
              <a:gd name="T13" fmla="*/ 21 h 43"/>
              <a:gd name="T14" fmla="*/ 0 w 19"/>
              <a:gd name="T15" fmla="*/ 20 h 43"/>
              <a:gd name="T16" fmla="*/ 0 w 19"/>
              <a:gd name="T17" fmla="*/ 17 h 43"/>
              <a:gd name="T18" fmla="*/ 0 w 19"/>
              <a:gd name="T19" fmla="*/ 12 h 43"/>
              <a:gd name="T20" fmla="*/ 0 w 19"/>
              <a:gd name="T21" fmla="*/ 10 h 43"/>
              <a:gd name="T22" fmla="*/ 0 w 19"/>
              <a:gd name="T23" fmla="*/ 7 h 43"/>
              <a:gd name="T24" fmla="*/ 0 w 19"/>
              <a:gd name="T25" fmla="*/ 6 h 43"/>
              <a:gd name="T26" fmla="*/ 1 w 19"/>
              <a:gd name="T27" fmla="*/ 3 h 43"/>
              <a:gd name="T28" fmla="*/ 5 w 19"/>
              <a:gd name="T29" fmla="*/ 1 h 43"/>
              <a:gd name="T30" fmla="*/ 9 w 19"/>
              <a:gd name="T31" fmla="*/ 0 h 43"/>
              <a:gd name="T32" fmla="*/ 14 w 19"/>
              <a:gd name="T33" fmla="*/ 1 h 43"/>
              <a:gd name="T34" fmla="*/ 16 w 19"/>
              <a:gd name="T35" fmla="*/ 3 h 43"/>
              <a:gd name="T36" fmla="*/ 18 w 19"/>
              <a:gd name="T37" fmla="*/ 6 h 43"/>
              <a:gd name="T38" fmla="*/ 18 w 19"/>
              <a:gd name="T39" fmla="*/ 7 h 43"/>
              <a:gd name="T40" fmla="*/ 18 w 19"/>
              <a:gd name="T41" fmla="*/ 10 h 43"/>
              <a:gd name="T42" fmla="*/ 19 w 19"/>
              <a:gd name="T43" fmla="*/ 12 h 43"/>
              <a:gd name="T44" fmla="*/ 18 w 19"/>
              <a:gd name="T45" fmla="*/ 16 h 43"/>
              <a:gd name="T46" fmla="*/ 18 w 19"/>
              <a:gd name="T47" fmla="*/ 18 h 43"/>
              <a:gd name="T48" fmla="*/ 18 w 19"/>
              <a:gd name="T49" fmla="*/ 20 h 43"/>
              <a:gd name="T50" fmla="*/ 9 w 19"/>
              <a:gd name="T51" fmla="*/ 43 h 43"/>
              <a:gd name="T52" fmla="*/ 6 w 19"/>
              <a:gd name="T53" fmla="*/ 17 h 43"/>
              <a:gd name="T54" fmla="*/ 7 w 19"/>
              <a:gd name="T55" fmla="*/ 20 h 43"/>
              <a:gd name="T56" fmla="*/ 9 w 19"/>
              <a:gd name="T57" fmla="*/ 20 h 43"/>
              <a:gd name="T58" fmla="*/ 11 w 19"/>
              <a:gd name="T59" fmla="*/ 20 h 43"/>
              <a:gd name="T60" fmla="*/ 12 w 19"/>
              <a:gd name="T61" fmla="*/ 17 h 43"/>
              <a:gd name="T62" fmla="*/ 12 w 19"/>
              <a:gd name="T63" fmla="*/ 8 h 43"/>
              <a:gd name="T64" fmla="*/ 11 w 19"/>
              <a:gd name="T65" fmla="*/ 7 h 43"/>
              <a:gd name="T66" fmla="*/ 9 w 19"/>
              <a:gd name="T67" fmla="*/ 6 h 43"/>
              <a:gd name="T68" fmla="*/ 7 w 19"/>
              <a:gd name="T69" fmla="*/ 7 h 43"/>
              <a:gd name="T70" fmla="*/ 6 w 19"/>
              <a:gd name="T71" fmla="*/ 17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" h="43">
                <a:moveTo>
                  <a:pt x="2" y="43"/>
                </a:moveTo>
                <a:lnTo>
                  <a:pt x="9" y="25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5"/>
                </a:lnTo>
                <a:lnTo>
                  <a:pt x="6" y="26"/>
                </a:lnTo>
                <a:lnTo>
                  <a:pt x="6" y="26"/>
                </a:lnTo>
                <a:lnTo>
                  <a:pt x="4" y="25"/>
                </a:lnTo>
                <a:lnTo>
                  <a:pt x="4" y="25"/>
                </a:lnTo>
                <a:lnTo>
                  <a:pt x="1" y="22"/>
                </a:lnTo>
                <a:lnTo>
                  <a:pt x="1" y="22"/>
                </a:lnTo>
                <a:lnTo>
                  <a:pt x="0" y="21"/>
                </a:lnTo>
                <a:lnTo>
                  <a:pt x="0" y="21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7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1" y="3"/>
                </a:lnTo>
                <a:lnTo>
                  <a:pt x="1" y="3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4" y="1"/>
                </a:lnTo>
                <a:lnTo>
                  <a:pt x="14" y="1"/>
                </a:lnTo>
                <a:lnTo>
                  <a:pt x="16" y="3"/>
                </a:lnTo>
                <a:lnTo>
                  <a:pt x="16" y="3"/>
                </a:lnTo>
                <a:lnTo>
                  <a:pt x="18" y="6"/>
                </a:lnTo>
                <a:lnTo>
                  <a:pt x="18" y="6"/>
                </a:lnTo>
                <a:lnTo>
                  <a:pt x="18" y="7"/>
                </a:lnTo>
                <a:lnTo>
                  <a:pt x="18" y="7"/>
                </a:lnTo>
                <a:lnTo>
                  <a:pt x="18" y="10"/>
                </a:lnTo>
                <a:lnTo>
                  <a:pt x="18" y="10"/>
                </a:lnTo>
                <a:lnTo>
                  <a:pt x="19" y="12"/>
                </a:lnTo>
                <a:lnTo>
                  <a:pt x="19" y="12"/>
                </a:lnTo>
                <a:lnTo>
                  <a:pt x="18" y="16"/>
                </a:lnTo>
                <a:lnTo>
                  <a:pt x="18" y="16"/>
                </a:lnTo>
                <a:lnTo>
                  <a:pt x="18" y="18"/>
                </a:lnTo>
                <a:lnTo>
                  <a:pt x="18" y="18"/>
                </a:lnTo>
                <a:lnTo>
                  <a:pt x="18" y="20"/>
                </a:lnTo>
                <a:lnTo>
                  <a:pt x="18" y="20"/>
                </a:lnTo>
                <a:lnTo>
                  <a:pt x="18" y="21"/>
                </a:lnTo>
                <a:lnTo>
                  <a:pt x="9" y="43"/>
                </a:lnTo>
                <a:lnTo>
                  <a:pt x="2" y="43"/>
                </a:lnTo>
                <a:close/>
                <a:moveTo>
                  <a:pt x="6" y="17"/>
                </a:moveTo>
                <a:lnTo>
                  <a:pt x="6" y="17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1" y="20"/>
                </a:lnTo>
                <a:lnTo>
                  <a:pt x="11" y="20"/>
                </a:lnTo>
                <a:lnTo>
                  <a:pt x="12" y="17"/>
                </a:lnTo>
                <a:lnTo>
                  <a:pt x="12" y="8"/>
                </a:lnTo>
                <a:lnTo>
                  <a:pt x="12" y="8"/>
                </a:lnTo>
                <a:lnTo>
                  <a:pt x="11" y="7"/>
                </a:lnTo>
                <a:lnTo>
                  <a:pt x="11" y="7"/>
                </a:lnTo>
                <a:lnTo>
                  <a:pt x="9" y="6"/>
                </a:lnTo>
                <a:lnTo>
                  <a:pt x="9" y="6"/>
                </a:lnTo>
                <a:lnTo>
                  <a:pt x="7" y="7"/>
                </a:lnTo>
                <a:lnTo>
                  <a:pt x="7" y="7"/>
                </a:lnTo>
                <a:lnTo>
                  <a:pt x="6" y="8"/>
                </a:lnTo>
                <a:lnTo>
                  <a:pt x="6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33" name="Freeform 254">
            <a:extLst>
              <a:ext uri="{FF2B5EF4-FFF2-40B4-BE49-F238E27FC236}">
                <a16:creationId xmlns:a16="http://schemas.microsoft.com/office/drawing/2014/main" id="{CD77078E-E0ED-4A75-8A6E-360E25404FE1}"/>
              </a:ext>
            </a:extLst>
          </p:cNvPr>
          <p:cNvSpPr>
            <a:spLocks/>
          </p:cNvSpPr>
          <p:nvPr/>
        </p:nvSpPr>
        <p:spPr bwMode="auto">
          <a:xfrm>
            <a:off x="8068705" y="2506846"/>
            <a:ext cx="20638" cy="68263"/>
          </a:xfrm>
          <a:custGeom>
            <a:avLst/>
            <a:gdLst>
              <a:gd name="T0" fmla="*/ 6 w 13"/>
              <a:gd name="T1" fmla="*/ 43 h 43"/>
              <a:gd name="T2" fmla="*/ 6 w 13"/>
              <a:gd name="T3" fmla="*/ 6 h 43"/>
              <a:gd name="T4" fmla="*/ 0 w 13"/>
              <a:gd name="T5" fmla="*/ 11 h 43"/>
              <a:gd name="T6" fmla="*/ 0 w 13"/>
              <a:gd name="T7" fmla="*/ 5 h 43"/>
              <a:gd name="T8" fmla="*/ 6 w 13"/>
              <a:gd name="T9" fmla="*/ 0 h 43"/>
              <a:gd name="T10" fmla="*/ 13 w 13"/>
              <a:gd name="T11" fmla="*/ 0 h 43"/>
              <a:gd name="T12" fmla="*/ 13 w 13"/>
              <a:gd name="T13" fmla="*/ 43 h 43"/>
              <a:gd name="T14" fmla="*/ 6 w 13"/>
              <a:gd name="T15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43">
                <a:moveTo>
                  <a:pt x="6" y="43"/>
                </a:moveTo>
                <a:lnTo>
                  <a:pt x="6" y="6"/>
                </a:lnTo>
                <a:lnTo>
                  <a:pt x="0" y="11"/>
                </a:lnTo>
                <a:lnTo>
                  <a:pt x="0" y="5"/>
                </a:lnTo>
                <a:lnTo>
                  <a:pt x="6" y="0"/>
                </a:lnTo>
                <a:lnTo>
                  <a:pt x="13" y="0"/>
                </a:lnTo>
                <a:lnTo>
                  <a:pt x="13" y="43"/>
                </a:lnTo>
                <a:lnTo>
                  <a:pt x="6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34" name="Freeform 255">
            <a:extLst>
              <a:ext uri="{FF2B5EF4-FFF2-40B4-BE49-F238E27FC236}">
                <a16:creationId xmlns:a16="http://schemas.microsoft.com/office/drawing/2014/main" id="{F2ADFF0A-EA27-4761-9898-71AE8E12AE6A}"/>
              </a:ext>
            </a:extLst>
          </p:cNvPr>
          <p:cNvSpPr>
            <a:spLocks/>
          </p:cNvSpPr>
          <p:nvPr/>
        </p:nvSpPr>
        <p:spPr bwMode="auto">
          <a:xfrm>
            <a:off x="8103630" y="2506846"/>
            <a:ext cx="26988" cy="68263"/>
          </a:xfrm>
          <a:custGeom>
            <a:avLst/>
            <a:gdLst>
              <a:gd name="T0" fmla="*/ 1 w 17"/>
              <a:gd name="T1" fmla="*/ 43 h 43"/>
              <a:gd name="T2" fmla="*/ 11 w 17"/>
              <a:gd name="T3" fmla="*/ 6 h 43"/>
              <a:gd name="T4" fmla="*/ 5 w 17"/>
              <a:gd name="T5" fmla="*/ 6 h 43"/>
              <a:gd name="T6" fmla="*/ 5 w 17"/>
              <a:gd name="T7" fmla="*/ 11 h 43"/>
              <a:gd name="T8" fmla="*/ 0 w 17"/>
              <a:gd name="T9" fmla="*/ 11 h 43"/>
              <a:gd name="T10" fmla="*/ 0 w 17"/>
              <a:gd name="T11" fmla="*/ 0 h 43"/>
              <a:gd name="T12" fmla="*/ 17 w 17"/>
              <a:gd name="T13" fmla="*/ 0 h 43"/>
              <a:gd name="T14" fmla="*/ 17 w 17"/>
              <a:gd name="T15" fmla="*/ 6 h 43"/>
              <a:gd name="T16" fmla="*/ 7 w 17"/>
              <a:gd name="T17" fmla="*/ 43 h 43"/>
              <a:gd name="T18" fmla="*/ 1 w 17"/>
              <a:gd name="T19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" h="43">
                <a:moveTo>
                  <a:pt x="1" y="43"/>
                </a:moveTo>
                <a:lnTo>
                  <a:pt x="11" y="6"/>
                </a:lnTo>
                <a:lnTo>
                  <a:pt x="5" y="6"/>
                </a:lnTo>
                <a:lnTo>
                  <a:pt x="5" y="11"/>
                </a:lnTo>
                <a:lnTo>
                  <a:pt x="0" y="11"/>
                </a:lnTo>
                <a:lnTo>
                  <a:pt x="0" y="0"/>
                </a:lnTo>
                <a:lnTo>
                  <a:pt x="17" y="0"/>
                </a:lnTo>
                <a:lnTo>
                  <a:pt x="17" y="6"/>
                </a:lnTo>
                <a:lnTo>
                  <a:pt x="7" y="43"/>
                </a:lnTo>
                <a:lnTo>
                  <a:pt x="1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35" name="Freeform 256">
            <a:extLst>
              <a:ext uri="{FF2B5EF4-FFF2-40B4-BE49-F238E27FC236}">
                <a16:creationId xmlns:a16="http://schemas.microsoft.com/office/drawing/2014/main" id="{D4BF8F1E-1CD9-44D0-AA90-D5208CAE72F1}"/>
              </a:ext>
            </a:extLst>
          </p:cNvPr>
          <p:cNvSpPr>
            <a:spLocks/>
          </p:cNvSpPr>
          <p:nvPr/>
        </p:nvSpPr>
        <p:spPr bwMode="auto">
          <a:xfrm>
            <a:off x="8067118" y="3018021"/>
            <a:ext cx="30163" cy="69850"/>
          </a:xfrm>
          <a:custGeom>
            <a:avLst/>
            <a:gdLst>
              <a:gd name="T0" fmla="*/ 7 w 19"/>
              <a:gd name="T1" fmla="*/ 18 h 44"/>
              <a:gd name="T2" fmla="*/ 11 w 19"/>
              <a:gd name="T3" fmla="*/ 18 h 44"/>
              <a:gd name="T4" fmla="*/ 12 w 19"/>
              <a:gd name="T5" fmla="*/ 15 h 44"/>
              <a:gd name="T6" fmla="*/ 12 w 19"/>
              <a:gd name="T7" fmla="*/ 10 h 44"/>
              <a:gd name="T8" fmla="*/ 11 w 19"/>
              <a:gd name="T9" fmla="*/ 7 h 44"/>
              <a:gd name="T10" fmla="*/ 9 w 19"/>
              <a:gd name="T11" fmla="*/ 6 h 44"/>
              <a:gd name="T12" fmla="*/ 6 w 19"/>
              <a:gd name="T13" fmla="*/ 7 h 44"/>
              <a:gd name="T14" fmla="*/ 6 w 19"/>
              <a:gd name="T15" fmla="*/ 13 h 44"/>
              <a:gd name="T16" fmla="*/ 0 w 19"/>
              <a:gd name="T17" fmla="*/ 10 h 44"/>
              <a:gd name="T18" fmla="*/ 1 w 19"/>
              <a:gd name="T19" fmla="*/ 6 h 44"/>
              <a:gd name="T20" fmla="*/ 2 w 19"/>
              <a:gd name="T21" fmla="*/ 3 h 44"/>
              <a:gd name="T22" fmla="*/ 5 w 19"/>
              <a:gd name="T23" fmla="*/ 1 h 44"/>
              <a:gd name="T24" fmla="*/ 9 w 19"/>
              <a:gd name="T25" fmla="*/ 0 h 44"/>
              <a:gd name="T26" fmla="*/ 14 w 19"/>
              <a:gd name="T27" fmla="*/ 1 h 44"/>
              <a:gd name="T28" fmla="*/ 16 w 19"/>
              <a:gd name="T29" fmla="*/ 3 h 44"/>
              <a:gd name="T30" fmla="*/ 16 w 19"/>
              <a:gd name="T31" fmla="*/ 5 h 44"/>
              <a:gd name="T32" fmla="*/ 18 w 19"/>
              <a:gd name="T33" fmla="*/ 6 h 44"/>
              <a:gd name="T34" fmla="*/ 19 w 19"/>
              <a:gd name="T35" fmla="*/ 12 h 44"/>
              <a:gd name="T36" fmla="*/ 18 w 19"/>
              <a:gd name="T37" fmla="*/ 16 h 44"/>
              <a:gd name="T38" fmla="*/ 18 w 19"/>
              <a:gd name="T39" fmla="*/ 18 h 44"/>
              <a:gd name="T40" fmla="*/ 16 w 19"/>
              <a:gd name="T41" fmla="*/ 20 h 44"/>
              <a:gd name="T42" fmla="*/ 14 w 19"/>
              <a:gd name="T43" fmla="*/ 21 h 44"/>
              <a:gd name="T44" fmla="*/ 16 w 19"/>
              <a:gd name="T45" fmla="*/ 23 h 44"/>
              <a:gd name="T46" fmla="*/ 18 w 19"/>
              <a:gd name="T47" fmla="*/ 25 h 44"/>
              <a:gd name="T48" fmla="*/ 18 w 19"/>
              <a:gd name="T49" fmla="*/ 27 h 44"/>
              <a:gd name="T50" fmla="*/ 19 w 19"/>
              <a:gd name="T51" fmla="*/ 31 h 44"/>
              <a:gd name="T52" fmla="*/ 18 w 19"/>
              <a:gd name="T53" fmla="*/ 35 h 44"/>
              <a:gd name="T54" fmla="*/ 18 w 19"/>
              <a:gd name="T55" fmla="*/ 37 h 44"/>
              <a:gd name="T56" fmla="*/ 18 w 19"/>
              <a:gd name="T57" fmla="*/ 39 h 44"/>
              <a:gd name="T58" fmla="*/ 16 w 19"/>
              <a:gd name="T59" fmla="*/ 40 h 44"/>
              <a:gd name="T60" fmla="*/ 14 w 19"/>
              <a:gd name="T61" fmla="*/ 42 h 44"/>
              <a:gd name="T62" fmla="*/ 9 w 19"/>
              <a:gd name="T63" fmla="*/ 44 h 44"/>
              <a:gd name="T64" fmla="*/ 6 w 19"/>
              <a:gd name="T65" fmla="*/ 44 h 44"/>
              <a:gd name="T66" fmla="*/ 2 w 19"/>
              <a:gd name="T67" fmla="*/ 42 h 44"/>
              <a:gd name="T68" fmla="*/ 1 w 19"/>
              <a:gd name="T69" fmla="*/ 39 h 44"/>
              <a:gd name="T70" fmla="*/ 0 w 19"/>
              <a:gd name="T71" fmla="*/ 35 h 44"/>
              <a:gd name="T72" fmla="*/ 6 w 19"/>
              <a:gd name="T73" fmla="*/ 31 h 44"/>
              <a:gd name="T74" fmla="*/ 6 w 19"/>
              <a:gd name="T75" fmla="*/ 35 h 44"/>
              <a:gd name="T76" fmla="*/ 6 w 19"/>
              <a:gd name="T77" fmla="*/ 37 h 44"/>
              <a:gd name="T78" fmla="*/ 9 w 19"/>
              <a:gd name="T79" fmla="*/ 37 h 44"/>
              <a:gd name="T80" fmla="*/ 11 w 19"/>
              <a:gd name="T81" fmla="*/ 37 h 44"/>
              <a:gd name="T82" fmla="*/ 12 w 19"/>
              <a:gd name="T83" fmla="*/ 28 h 44"/>
              <a:gd name="T84" fmla="*/ 11 w 19"/>
              <a:gd name="T85" fmla="*/ 25 h 44"/>
              <a:gd name="T86" fmla="*/ 10 w 19"/>
              <a:gd name="T87" fmla="*/ 25 h 44"/>
              <a:gd name="T88" fmla="*/ 7 w 19"/>
              <a:gd name="T89" fmla="*/ 23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" h="44">
                <a:moveTo>
                  <a:pt x="7" y="18"/>
                </a:moveTo>
                <a:lnTo>
                  <a:pt x="7" y="18"/>
                </a:lnTo>
                <a:lnTo>
                  <a:pt x="11" y="18"/>
                </a:lnTo>
                <a:lnTo>
                  <a:pt x="11" y="18"/>
                </a:lnTo>
                <a:lnTo>
                  <a:pt x="11" y="17"/>
                </a:lnTo>
                <a:lnTo>
                  <a:pt x="12" y="15"/>
                </a:lnTo>
                <a:lnTo>
                  <a:pt x="12" y="10"/>
                </a:lnTo>
                <a:lnTo>
                  <a:pt x="12" y="10"/>
                </a:lnTo>
                <a:lnTo>
                  <a:pt x="11" y="7"/>
                </a:lnTo>
                <a:lnTo>
                  <a:pt x="11" y="7"/>
                </a:lnTo>
                <a:lnTo>
                  <a:pt x="9" y="6"/>
                </a:lnTo>
                <a:lnTo>
                  <a:pt x="9" y="6"/>
                </a:lnTo>
                <a:lnTo>
                  <a:pt x="6" y="7"/>
                </a:lnTo>
                <a:lnTo>
                  <a:pt x="6" y="7"/>
                </a:lnTo>
                <a:lnTo>
                  <a:pt x="6" y="10"/>
                </a:lnTo>
                <a:lnTo>
                  <a:pt x="6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1" y="6"/>
                </a:lnTo>
                <a:lnTo>
                  <a:pt x="1" y="6"/>
                </a:lnTo>
                <a:lnTo>
                  <a:pt x="2" y="3"/>
                </a:lnTo>
                <a:lnTo>
                  <a:pt x="2" y="3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4" y="1"/>
                </a:lnTo>
                <a:lnTo>
                  <a:pt x="14" y="1"/>
                </a:lnTo>
                <a:lnTo>
                  <a:pt x="16" y="3"/>
                </a:lnTo>
                <a:lnTo>
                  <a:pt x="16" y="3"/>
                </a:lnTo>
                <a:lnTo>
                  <a:pt x="16" y="5"/>
                </a:lnTo>
                <a:lnTo>
                  <a:pt x="16" y="5"/>
                </a:lnTo>
                <a:lnTo>
                  <a:pt x="18" y="6"/>
                </a:lnTo>
                <a:lnTo>
                  <a:pt x="18" y="6"/>
                </a:lnTo>
                <a:lnTo>
                  <a:pt x="19" y="12"/>
                </a:lnTo>
                <a:lnTo>
                  <a:pt x="19" y="12"/>
                </a:lnTo>
                <a:lnTo>
                  <a:pt x="18" y="16"/>
                </a:lnTo>
                <a:lnTo>
                  <a:pt x="18" y="16"/>
                </a:lnTo>
                <a:lnTo>
                  <a:pt x="18" y="18"/>
                </a:lnTo>
                <a:lnTo>
                  <a:pt x="18" y="18"/>
                </a:lnTo>
                <a:lnTo>
                  <a:pt x="16" y="20"/>
                </a:lnTo>
                <a:lnTo>
                  <a:pt x="16" y="20"/>
                </a:lnTo>
                <a:lnTo>
                  <a:pt x="14" y="21"/>
                </a:lnTo>
                <a:lnTo>
                  <a:pt x="14" y="21"/>
                </a:lnTo>
                <a:lnTo>
                  <a:pt x="16" y="23"/>
                </a:lnTo>
                <a:lnTo>
                  <a:pt x="16" y="23"/>
                </a:lnTo>
                <a:lnTo>
                  <a:pt x="18" y="25"/>
                </a:lnTo>
                <a:lnTo>
                  <a:pt x="18" y="25"/>
                </a:lnTo>
                <a:lnTo>
                  <a:pt x="18" y="27"/>
                </a:lnTo>
                <a:lnTo>
                  <a:pt x="18" y="27"/>
                </a:lnTo>
                <a:lnTo>
                  <a:pt x="19" y="31"/>
                </a:lnTo>
                <a:lnTo>
                  <a:pt x="19" y="31"/>
                </a:lnTo>
                <a:lnTo>
                  <a:pt x="18" y="35"/>
                </a:lnTo>
                <a:lnTo>
                  <a:pt x="18" y="35"/>
                </a:lnTo>
                <a:lnTo>
                  <a:pt x="18" y="37"/>
                </a:lnTo>
                <a:lnTo>
                  <a:pt x="18" y="37"/>
                </a:lnTo>
                <a:lnTo>
                  <a:pt x="18" y="39"/>
                </a:lnTo>
                <a:lnTo>
                  <a:pt x="18" y="39"/>
                </a:lnTo>
                <a:lnTo>
                  <a:pt x="16" y="40"/>
                </a:lnTo>
                <a:lnTo>
                  <a:pt x="16" y="40"/>
                </a:lnTo>
                <a:lnTo>
                  <a:pt x="14" y="42"/>
                </a:lnTo>
                <a:lnTo>
                  <a:pt x="14" y="42"/>
                </a:lnTo>
                <a:lnTo>
                  <a:pt x="9" y="44"/>
                </a:lnTo>
                <a:lnTo>
                  <a:pt x="9" y="44"/>
                </a:lnTo>
                <a:lnTo>
                  <a:pt x="6" y="44"/>
                </a:lnTo>
                <a:lnTo>
                  <a:pt x="6" y="44"/>
                </a:lnTo>
                <a:lnTo>
                  <a:pt x="2" y="42"/>
                </a:lnTo>
                <a:lnTo>
                  <a:pt x="2" y="42"/>
                </a:lnTo>
                <a:lnTo>
                  <a:pt x="1" y="39"/>
                </a:lnTo>
                <a:lnTo>
                  <a:pt x="1" y="39"/>
                </a:lnTo>
                <a:lnTo>
                  <a:pt x="0" y="35"/>
                </a:lnTo>
                <a:lnTo>
                  <a:pt x="0" y="31"/>
                </a:lnTo>
                <a:lnTo>
                  <a:pt x="6" y="31"/>
                </a:lnTo>
                <a:lnTo>
                  <a:pt x="6" y="35"/>
                </a:lnTo>
                <a:lnTo>
                  <a:pt x="6" y="35"/>
                </a:lnTo>
                <a:lnTo>
                  <a:pt x="6" y="37"/>
                </a:lnTo>
                <a:lnTo>
                  <a:pt x="6" y="37"/>
                </a:lnTo>
                <a:lnTo>
                  <a:pt x="9" y="37"/>
                </a:lnTo>
                <a:lnTo>
                  <a:pt x="9" y="37"/>
                </a:lnTo>
                <a:lnTo>
                  <a:pt x="11" y="37"/>
                </a:lnTo>
                <a:lnTo>
                  <a:pt x="11" y="37"/>
                </a:lnTo>
                <a:lnTo>
                  <a:pt x="12" y="35"/>
                </a:lnTo>
                <a:lnTo>
                  <a:pt x="12" y="28"/>
                </a:lnTo>
                <a:lnTo>
                  <a:pt x="12" y="28"/>
                </a:lnTo>
                <a:lnTo>
                  <a:pt x="11" y="25"/>
                </a:lnTo>
                <a:lnTo>
                  <a:pt x="11" y="25"/>
                </a:lnTo>
                <a:lnTo>
                  <a:pt x="10" y="25"/>
                </a:lnTo>
                <a:lnTo>
                  <a:pt x="10" y="25"/>
                </a:lnTo>
                <a:lnTo>
                  <a:pt x="7" y="23"/>
                </a:lnTo>
                <a:lnTo>
                  <a:pt x="7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36" name="Freeform 257">
            <a:extLst>
              <a:ext uri="{FF2B5EF4-FFF2-40B4-BE49-F238E27FC236}">
                <a16:creationId xmlns:a16="http://schemas.microsoft.com/office/drawing/2014/main" id="{3539ED1C-A6FC-41E1-8CBC-D9874C5A8F34}"/>
              </a:ext>
            </a:extLst>
          </p:cNvPr>
          <p:cNvSpPr>
            <a:spLocks/>
          </p:cNvSpPr>
          <p:nvPr/>
        </p:nvSpPr>
        <p:spPr bwMode="auto">
          <a:xfrm>
            <a:off x="8103630" y="3019608"/>
            <a:ext cx="26988" cy="68263"/>
          </a:xfrm>
          <a:custGeom>
            <a:avLst/>
            <a:gdLst>
              <a:gd name="T0" fmla="*/ 17 w 17"/>
              <a:gd name="T1" fmla="*/ 0 h 43"/>
              <a:gd name="T2" fmla="*/ 17 w 17"/>
              <a:gd name="T3" fmla="*/ 5 h 43"/>
              <a:gd name="T4" fmla="*/ 6 w 17"/>
              <a:gd name="T5" fmla="*/ 5 h 43"/>
              <a:gd name="T6" fmla="*/ 6 w 17"/>
              <a:gd name="T7" fmla="*/ 17 h 43"/>
              <a:gd name="T8" fmla="*/ 6 w 17"/>
              <a:gd name="T9" fmla="*/ 17 h 43"/>
              <a:gd name="T10" fmla="*/ 7 w 17"/>
              <a:gd name="T11" fmla="*/ 15 h 43"/>
              <a:gd name="T12" fmla="*/ 7 w 17"/>
              <a:gd name="T13" fmla="*/ 15 h 43"/>
              <a:gd name="T14" fmla="*/ 11 w 17"/>
              <a:gd name="T15" fmla="*/ 15 h 43"/>
              <a:gd name="T16" fmla="*/ 11 w 17"/>
              <a:gd name="T17" fmla="*/ 15 h 43"/>
              <a:gd name="T18" fmla="*/ 13 w 17"/>
              <a:gd name="T19" fmla="*/ 15 h 43"/>
              <a:gd name="T20" fmla="*/ 16 w 17"/>
              <a:gd name="T21" fmla="*/ 17 h 43"/>
              <a:gd name="T22" fmla="*/ 16 w 17"/>
              <a:gd name="T23" fmla="*/ 17 h 43"/>
              <a:gd name="T24" fmla="*/ 17 w 17"/>
              <a:gd name="T25" fmla="*/ 19 h 43"/>
              <a:gd name="T26" fmla="*/ 17 w 17"/>
              <a:gd name="T27" fmla="*/ 22 h 43"/>
              <a:gd name="T28" fmla="*/ 17 w 17"/>
              <a:gd name="T29" fmla="*/ 34 h 43"/>
              <a:gd name="T30" fmla="*/ 17 w 17"/>
              <a:gd name="T31" fmla="*/ 34 h 43"/>
              <a:gd name="T32" fmla="*/ 17 w 17"/>
              <a:gd name="T33" fmla="*/ 38 h 43"/>
              <a:gd name="T34" fmla="*/ 17 w 17"/>
              <a:gd name="T35" fmla="*/ 38 h 43"/>
              <a:gd name="T36" fmla="*/ 15 w 17"/>
              <a:gd name="T37" fmla="*/ 40 h 43"/>
              <a:gd name="T38" fmla="*/ 15 w 17"/>
              <a:gd name="T39" fmla="*/ 40 h 43"/>
              <a:gd name="T40" fmla="*/ 12 w 17"/>
              <a:gd name="T41" fmla="*/ 43 h 43"/>
              <a:gd name="T42" fmla="*/ 12 w 17"/>
              <a:gd name="T43" fmla="*/ 43 h 43"/>
              <a:gd name="T44" fmla="*/ 8 w 17"/>
              <a:gd name="T45" fmla="*/ 43 h 43"/>
              <a:gd name="T46" fmla="*/ 8 w 17"/>
              <a:gd name="T47" fmla="*/ 43 h 43"/>
              <a:gd name="T48" fmla="*/ 5 w 17"/>
              <a:gd name="T49" fmla="*/ 43 h 43"/>
              <a:gd name="T50" fmla="*/ 5 w 17"/>
              <a:gd name="T51" fmla="*/ 43 h 43"/>
              <a:gd name="T52" fmla="*/ 2 w 17"/>
              <a:gd name="T53" fmla="*/ 40 h 43"/>
              <a:gd name="T54" fmla="*/ 2 w 17"/>
              <a:gd name="T55" fmla="*/ 40 h 43"/>
              <a:gd name="T56" fmla="*/ 0 w 17"/>
              <a:gd name="T57" fmla="*/ 38 h 43"/>
              <a:gd name="T58" fmla="*/ 0 w 17"/>
              <a:gd name="T59" fmla="*/ 38 h 43"/>
              <a:gd name="T60" fmla="*/ 0 w 17"/>
              <a:gd name="T61" fmla="*/ 34 h 43"/>
              <a:gd name="T62" fmla="*/ 0 w 17"/>
              <a:gd name="T63" fmla="*/ 31 h 43"/>
              <a:gd name="T64" fmla="*/ 6 w 17"/>
              <a:gd name="T65" fmla="*/ 31 h 43"/>
              <a:gd name="T66" fmla="*/ 6 w 17"/>
              <a:gd name="T67" fmla="*/ 34 h 43"/>
              <a:gd name="T68" fmla="*/ 6 w 17"/>
              <a:gd name="T69" fmla="*/ 34 h 43"/>
              <a:gd name="T70" fmla="*/ 6 w 17"/>
              <a:gd name="T71" fmla="*/ 36 h 43"/>
              <a:gd name="T72" fmla="*/ 6 w 17"/>
              <a:gd name="T73" fmla="*/ 36 h 43"/>
              <a:gd name="T74" fmla="*/ 8 w 17"/>
              <a:gd name="T75" fmla="*/ 36 h 43"/>
              <a:gd name="T76" fmla="*/ 8 w 17"/>
              <a:gd name="T77" fmla="*/ 36 h 43"/>
              <a:gd name="T78" fmla="*/ 11 w 17"/>
              <a:gd name="T79" fmla="*/ 36 h 43"/>
              <a:gd name="T80" fmla="*/ 11 w 17"/>
              <a:gd name="T81" fmla="*/ 36 h 43"/>
              <a:gd name="T82" fmla="*/ 11 w 17"/>
              <a:gd name="T83" fmla="*/ 34 h 43"/>
              <a:gd name="T84" fmla="*/ 11 w 17"/>
              <a:gd name="T85" fmla="*/ 24 h 43"/>
              <a:gd name="T86" fmla="*/ 11 w 17"/>
              <a:gd name="T87" fmla="*/ 24 h 43"/>
              <a:gd name="T88" fmla="*/ 11 w 17"/>
              <a:gd name="T89" fmla="*/ 21 h 43"/>
              <a:gd name="T90" fmla="*/ 11 w 17"/>
              <a:gd name="T91" fmla="*/ 21 h 43"/>
              <a:gd name="T92" fmla="*/ 8 w 17"/>
              <a:gd name="T93" fmla="*/ 20 h 43"/>
              <a:gd name="T94" fmla="*/ 8 w 17"/>
              <a:gd name="T95" fmla="*/ 20 h 43"/>
              <a:gd name="T96" fmla="*/ 7 w 17"/>
              <a:gd name="T97" fmla="*/ 21 h 43"/>
              <a:gd name="T98" fmla="*/ 7 w 17"/>
              <a:gd name="T99" fmla="*/ 21 h 43"/>
              <a:gd name="T100" fmla="*/ 6 w 17"/>
              <a:gd name="T101" fmla="*/ 21 h 43"/>
              <a:gd name="T102" fmla="*/ 6 w 17"/>
              <a:gd name="T103" fmla="*/ 21 h 43"/>
              <a:gd name="T104" fmla="*/ 6 w 17"/>
              <a:gd name="T105" fmla="*/ 22 h 43"/>
              <a:gd name="T106" fmla="*/ 6 w 17"/>
              <a:gd name="T107" fmla="*/ 22 h 43"/>
              <a:gd name="T108" fmla="*/ 6 w 17"/>
              <a:gd name="T109" fmla="*/ 22 h 43"/>
              <a:gd name="T110" fmla="*/ 0 w 17"/>
              <a:gd name="T111" fmla="*/ 22 h 43"/>
              <a:gd name="T112" fmla="*/ 0 w 17"/>
              <a:gd name="T113" fmla="*/ 0 h 43"/>
              <a:gd name="T114" fmla="*/ 17 w 17"/>
              <a:gd name="T115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" h="43">
                <a:moveTo>
                  <a:pt x="17" y="0"/>
                </a:moveTo>
                <a:lnTo>
                  <a:pt x="17" y="5"/>
                </a:lnTo>
                <a:lnTo>
                  <a:pt x="6" y="5"/>
                </a:lnTo>
                <a:lnTo>
                  <a:pt x="6" y="17"/>
                </a:lnTo>
                <a:lnTo>
                  <a:pt x="6" y="17"/>
                </a:lnTo>
                <a:lnTo>
                  <a:pt x="7" y="15"/>
                </a:lnTo>
                <a:lnTo>
                  <a:pt x="7" y="15"/>
                </a:lnTo>
                <a:lnTo>
                  <a:pt x="11" y="15"/>
                </a:lnTo>
                <a:lnTo>
                  <a:pt x="11" y="15"/>
                </a:lnTo>
                <a:lnTo>
                  <a:pt x="13" y="15"/>
                </a:lnTo>
                <a:lnTo>
                  <a:pt x="16" y="17"/>
                </a:lnTo>
                <a:lnTo>
                  <a:pt x="16" y="17"/>
                </a:lnTo>
                <a:lnTo>
                  <a:pt x="17" y="19"/>
                </a:lnTo>
                <a:lnTo>
                  <a:pt x="17" y="22"/>
                </a:lnTo>
                <a:lnTo>
                  <a:pt x="17" y="34"/>
                </a:lnTo>
                <a:lnTo>
                  <a:pt x="17" y="34"/>
                </a:lnTo>
                <a:lnTo>
                  <a:pt x="17" y="38"/>
                </a:lnTo>
                <a:lnTo>
                  <a:pt x="17" y="38"/>
                </a:lnTo>
                <a:lnTo>
                  <a:pt x="15" y="40"/>
                </a:lnTo>
                <a:lnTo>
                  <a:pt x="15" y="40"/>
                </a:lnTo>
                <a:lnTo>
                  <a:pt x="12" y="43"/>
                </a:lnTo>
                <a:lnTo>
                  <a:pt x="12" y="43"/>
                </a:lnTo>
                <a:lnTo>
                  <a:pt x="8" y="43"/>
                </a:lnTo>
                <a:lnTo>
                  <a:pt x="8" y="43"/>
                </a:lnTo>
                <a:lnTo>
                  <a:pt x="5" y="43"/>
                </a:lnTo>
                <a:lnTo>
                  <a:pt x="5" y="43"/>
                </a:lnTo>
                <a:lnTo>
                  <a:pt x="2" y="40"/>
                </a:lnTo>
                <a:lnTo>
                  <a:pt x="2" y="40"/>
                </a:lnTo>
                <a:lnTo>
                  <a:pt x="0" y="38"/>
                </a:lnTo>
                <a:lnTo>
                  <a:pt x="0" y="38"/>
                </a:lnTo>
                <a:lnTo>
                  <a:pt x="0" y="34"/>
                </a:lnTo>
                <a:lnTo>
                  <a:pt x="0" y="31"/>
                </a:lnTo>
                <a:lnTo>
                  <a:pt x="6" y="31"/>
                </a:lnTo>
                <a:lnTo>
                  <a:pt x="6" y="34"/>
                </a:lnTo>
                <a:lnTo>
                  <a:pt x="6" y="34"/>
                </a:lnTo>
                <a:lnTo>
                  <a:pt x="6" y="36"/>
                </a:lnTo>
                <a:lnTo>
                  <a:pt x="6" y="36"/>
                </a:lnTo>
                <a:lnTo>
                  <a:pt x="8" y="36"/>
                </a:lnTo>
                <a:lnTo>
                  <a:pt x="8" y="36"/>
                </a:lnTo>
                <a:lnTo>
                  <a:pt x="11" y="36"/>
                </a:lnTo>
                <a:lnTo>
                  <a:pt x="11" y="36"/>
                </a:lnTo>
                <a:lnTo>
                  <a:pt x="11" y="34"/>
                </a:lnTo>
                <a:lnTo>
                  <a:pt x="11" y="24"/>
                </a:lnTo>
                <a:lnTo>
                  <a:pt x="11" y="24"/>
                </a:lnTo>
                <a:lnTo>
                  <a:pt x="11" y="21"/>
                </a:lnTo>
                <a:lnTo>
                  <a:pt x="11" y="21"/>
                </a:lnTo>
                <a:lnTo>
                  <a:pt x="8" y="20"/>
                </a:lnTo>
                <a:lnTo>
                  <a:pt x="8" y="20"/>
                </a:lnTo>
                <a:lnTo>
                  <a:pt x="7" y="21"/>
                </a:lnTo>
                <a:lnTo>
                  <a:pt x="7" y="21"/>
                </a:lnTo>
                <a:lnTo>
                  <a:pt x="6" y="21"/>
                </a:lnTo>
                <a:lnTo>
                  <a:pt x="6" y="21"/>
                </a:lnTo>
                <a:lnTo>
                  <a:pt x="6" y="22"/>
                </a:lnTo>
                <a:lnTo>
                  <a:pt x="6" y="22"/>
                </a:lnTo>
                <a:lnTo>
                  <a:pt x="6" y="22"/>
                </a:lnTo>
                <a:lnTo>
                  <a:pt x="0" y="22"/>
                </a:lnTo>
                <a:lnTo>
                  <a:pt x="0" y="0"/>
                </a:lnTo>
                <a:lnTo>
                  <a:pt x="1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37" name="Freeform 258">
            <a:extLst>
              <a:ext uri="{FF2B5EF4-FFF2-40B4-BE49-F238E27FC236}">
                <a16:creationId xmlns:a16="http://schemas.microsoft.com/office/drawing/2014/main" id="{5BC7DB3A-D809-440C-8C24-CA1B4084E88C}"/>
              </a:ext>
            </a:extLst>
          </p:cNvPr>
          <p:cNvSpPr>
            <a:spLocks/>
          </p:cNvSpPr>
          <p:nvPr/>
        </p:nvSpPr>
        <p:spPr bwMode="auto">
          <a:xfrm>
            <a:off x="8067118" y="3529196"/>
            <a:ext cx="30163" cy="69850"/>
          </a:xfrm>
          <a:custGeom>
            <a:avLst/>
            <a:gdLst>
              <a:gd name="T0" fmla="*/ 19 w 19"/>
              <a:gd name="T1" fmla="*/ 0 h 44"/>
              <a:gd name="T2" fmla="*/ 19 w 19"/>
              <a:gd name="T3" fmla="*/ 7 h 44"/>
              <a:gd name="T4" fmla="*/ 6 w 19"/>
              <a:gd name="T5" fmla="*/ 7 h 44"/>
              <a:gd name="T6" fmla="*/ 6 w 19"/>
              <a:gd name="T7" fmla="*/ 18 h 44"/>
              <a:gd name="T8" fmla="*/ 6 w 19"/>
              <a:gd name="T9" fmla="*/ 18 h 44"/>
              <a:gd name="T10" fmla="*/ 9 w 19"/>
              <a:gd name="T11" fmla="*/ 17 h 44"/>
              <a:gd name="T12" fmla="*/ 9 w 19"/>
              <a:gd name="T13" fmla="*/ 17 h 44"/>
              <a:gd name="T14" fmla="*/ 11 w 19"/>
              <a:gd name="T15" fmla="*/ 17 h 44"/>
              <a:gd name="T16" fmla="*/ 11 w 19"/>
              <a:gd name="T17" fmla="*/ 17 h 44"/>
              <a:gd name="T18" fmla="*/ 14 w 19"/>
              <a:gd name="T19" fmla="*/ 17 h 44"/>
              <a:gd name="T20" fmla="*/ 16 w 19"/>
              <a:gd name="T21" fmla="*/ 18 h 44"/>
              <a:gd name="T22" fmla="*/ 16 w 19"/>
              <a:gd name="T23" fmla="*/ 18 h 44"/>
              <a:gd name="T24" fmla="*/ 18 w 19"/>
              <a:gd name="T25" fmla="*/ 20 h 44"/>
              <a:gd name="T26" fmla="*/ 19 w 19"/>
              <a:gd name="T27" fmla="*/ 24 h 44"/>
              <a:gd name="T28" fmla="*/ 19 w 19"/>
              <a:gd name="T29" fmla="*/ 35 h 44"/>
              <a:gd name="T30" fmla="*/ 19 w 19"/>
              <a:gd name="T31" fmla="*/ 35 h 44"/>
              <a:gd name="T32" fmla="*/ 18 w 19"/>
              <a:gd name="T33" fmla="*/ 39 h 44"/>
              <a:gd name="T34" fmla="*/ 18 w 19"/>
              <a:gd name="T35" fmla="*/ 39 h 44"/>
              <a:gd name="T36" fmla="*/ 15 w 19"/>
              <a:gd name="T37" fmla="*/ 42 h 44"/>
              <a:gd name="T38" fmla="*/ 15 w 19"/>
              <a:gd name="T39" fmla="*/ 42 h 44"/>
              <a:gd name="T40" fmla="*/ 12 w 19"/>
              <a:gd name="T41" fmla="*/ 43 h 44"/>
              <a:gd name="T42" fmla="*/ 12 w 19"/>
              <a:gd name="T43" fmla="*/ 43 h 44"/>
              <a:gd name="T44" fmla="*/ 9 w 19"/>
              <a:gd name="T45" fmla="*/ 44 h 44"/>
              <a:gd name="T46" fmla="*/ 9 w 19"/>
              <a:gd name="T47" fmla="*/ 44 h 44"/>
              <a:gd name="T48" fmla="*/ 5 w 19"/>
              <a:gd name="T49" fmla="*/ 43 h 44"/>
              <a:gd name="T50" fmla="*/ 5 w 19"/>
              <a:gd name="T51" fmla="*/ 43 h 44"/>
              <a:gd name="T52" fmla="*/ 2 w 19"/>
              <a:gd name="T53" fmla="*/ 42 h 44"/>
              <a:gd name="T54" fmla="*/ 2 w 19"/>
              <a:gd name="T55" fmla="*/ 42 h 44"/>
              <a:gd name="T56" fmla="*/ 1 w 19"/>
              <a:gd name="T57" fmla="*/ 39 h 44"/>
              <a:gd name="T58" fmla="*/ 1 w 19"/>
              <a:gd name="T59" fmla="*/ 39 h 44"/>
              <a:gd name="T60" fmla="*/ 0 w 19"/>
              <a:gd name="T61" fmla="*/ 35 h 44"/>
              <a:gd name="T62" fmla="*/ 0 w 19"/>
              <a:gd name="T63" fmla="*/ 33 h 44"/>
              <a:gd name="T64" fmla="*/ 6 w 19"/>
              <a:gd name="T65" fmla="*/ 33 h 44"/>
              <a:gd name="T66" fmla="*/ 6 w 19"/>
              <a:gd name="T67" fmla="*/ 34 h 44"/>
              <a:gd name="T68" fmla="*/ 6 w 19"/>
              <a:gd name="T69" fmla="*/ 34 h 44"/>
              <a:gd name="T70" fmla="*/ 7 w 19"/>
              <a:gd name="T71" fmla="*/ 37 h 44"/>
              <a:gd name="T72" fmla="*/ 7 w 19"/>
              <a:gd name="T73" fmla="*/ 37 h 44"/>
              <a:gd name="T74" fmla="*/ 9 w 19"/>
              <a:gd name="T75" fmla="*/ 38 h 44"/>
              <a:gd name="T76" fmla="*/ 9 w 19"/>
              <a:gd name="T77" fmla="*/ 38 h 44"/>
              <a:gd name="T78" fmla="*/ 11 w 19"/>
              <a:gd name="T79" fmla="*/ 37 h 44"/>
              <a:gd name="T80" fmla="*/ 11 w 19"/>
              <a:gd name="T81" fmla="*/ 37 h 44"/>
              <a:gd name="T82" fmla="*/ 12 w 19"/>
              <a:gd name="T83" fmla="*/ 34 h 44"/>
              <a:gd name="T84" fmla="*/ 12 w 19"/>
              <a:gd name="T85" fmla="*/ 24 h 44"/>
              <a:gd name="T86" fmla="*/ 12 w 19"/>
              <a:gd name="T87" fmla="*/ 24 h 44"/>
              <a:gd name="T88" fmla="*/ 11 w 19"/>
              <a:gd name="T89" fmla="*/ 23 h 44"/>
              <a:gd name="T90" fmla="*/ 11 w 19"/>
              <a:gd name="T91" fmla="*/ 23 h 44"/>
              <a:gd name="T92" fmla="*/ 9 w 19"/>
              <a:gd name="T93" fmla="*/ 22 h 44"/>
              <a:gd name="T94" fmla="*/ 9 w 19"/>
              <a:gd name="T95" fmla="*/ 22 h 44"/>
              <a:gd name="T96" fmla="*/ 7 w 19"/>
              <a:gd name="T97" fmla="*/ 22 h 44"/>
              <a:gd name="T98" fmla="*/ 7 w 19"/>
              <a:gd name="T99" fmla="*/ 22 h 44"/>
              <a:gd name="T100" fmla="*/ 7 w 19"/>
              <a:gd name="T101" fmla="*/ 23 h 44"/>
              <a:gd name="T102" fmla="*/ 7 w 19"/>
              <a:gd name="T103" fmla="*/ 23 h 44"/>
              <a:gd name="T104" fmla="*/ 6 w 19"/>
              <a:gd name="T105" fmla="*/ 23 h 44"/>
              <a:gd name="T106" fmla="*/ 6 w 19"/>
              <a:gd name="T107" fmla="*/ 23 h 44"/>
              <a:gd name="T108" fmla="*/ 6 w 19"/>
              <a:gd name="T109" fmla="*/ 24 h 44"/>
              <a:gd name="T110" fmla="*/ 1 w 19"/>
              <a:gd name="T111" fmla="*/ 24 h 44"/>
              <a:gd name="T112" fmla="*/ 1 w 19"/>
              <a:gd name="T113" fmla="*/ 0 h 44"/>
              <a:gd name="T114" fmla="*/ 19 w 19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" h="44">
                <a:moveTo>
                  <a:pt x="19" y="0"/>
                </a:moveTo>
                <a:lnTo>
                  <a:pt x="19" y="7"/>
                </a:lnTo>
                <a:lnTo>
                  <a:pt x="6" y="7"/>
                </a:lnTo>
                <a:lnTo>
                  <a:pt x="6" y="18"/>
                </a:lnTo>
                <a:lnTo>
                  <a:pt x="6" y="18"/>
                </a:lnTo>
                <a:lnTo>
                  <a:pt x="9" y="17"/>
                </a:lnTo>
                <a:lnTo>
                  <a:pt x="9" y="17"/>
                </a:lnTo>
                <a:lnTo>
                  <a:pt x="11" y="17"/>
                </a:lnTo>
                <a:lnTo>
                  <a:pt x="11" y="17"/>
                </a:lnTo>
                <a:lnTo>
                  <a:pt x="14" y="17"/>
                </a:lnTo>
                <a:lnTo>
                  <a:pt x="16" y="18"/>
                </a:lnTo>
                <a:lnTo>
                  <a:pt x="16" y="18"/>
                </a:lnTo>
                <a:lnTo>
                  <a:pt x="18" y="20"/>
                </a:lnTo>
                <a:lnTo>
                  <a:pt x="19" y="24"/>
                </a:lnTo>
                <a:lnTo>
                  <a:pt x="19" y="35"/>
                </a:lnTo>
                <a:lnTo>
                  <a:pt x="19" y="35"/>
                </a:lnTo>
                <a:lnTo>
                  <a:pt x="18" y="39"/>
                </a:lnTo>
                <a:lnTo>
                  <a:pt x="18" y="39"/>
                </a:lnTo>
                <a:lnTo>
                  <a:pt x="15" y="42"/>
                </a:lnTo>
                <a:lnTo>
                  <a:pt x="15" y="42"/>
                </a:lnTo>
                <a:lnTo>
                  <a:pt x="12" y="43"/>
                </a:lnTo>
                <a:lnTo>
                  <a:pt x="12" y="43"/>
                </a:lnTo>
                <a:lnTo>
                  <a:pt x="9" y="44"/>
                </a:lnTo>
                <a:lnTo>
                  <a:pt x="9" y="44"/>
                </a:lnTo>
                <a:lnTo>
                  <a:pt x="5" y="43"/>
                </a:lnTo>
                <a:lnTo>
                  <a:pt x="5" y="43"/>
                </a:lnTo>
                <a:lnTo>
                  <a:pt x="2" y="42"/>
                </a:lnTo>
                <a:lnTo>
                  <a:pt x="2" y="42"/>
                </a:lnTo>
                <a:lnTo>
                  <a:pt x="1" y="39"/>
                </a:lnTo>
                <a:lnTo>
                  <a:pt x="1" y="39"/>
                </a:lnTo>
                <a:lnTo>
                  <a:pt x="0" y="35"/>
                </a:lnTo>
                <a:lnTo>
                  <a:pt x="0" y="33"/>
                </a:lnTo>
                <a:lnTo>
                  <a:pt x="6" y="33"/>
                </a:lnTo>
                <a:lnTo>
                  <a:pt x="6" y="34"/>
                </a:lnTo>
                <a:lnTo>
                  <a:pt x="6" y="34"/>
                </a:lnTo>
                <a:lnTo>
                  <a:pt x="7" y="37"/>
                </a:lnTo>
                <a:lnTo>
                  <a:pt x="7" y="37"/>
                </a:lnTo>
                <a:lnTo>
                  <a:pt x="9" y="38"/>
                </a:lnTo>
                <a:lnTo>
                  <a:pt x="9" y="38"/>
                </a:lnTo>
                <a:lnTo>
                  <a:pt x="11" y="37"/>
                </a:lnTo>
                <a:lnTo>
                  <a:pt x="11" y="37"/>
                </a:lnTo>
                <a:lnTo>
                  <a:pt x="12" y="34"/>
                </a:lnTo>
                <a:lnTo>
                  <a:pt x="12" y="24"/>
                </a:lnTo>
                <a:lnTo>
                  <a:pt x="12" y="24"/>
                </a:lnTo>
                <a:lnTo>
                  <a:pt x="11" y="23"/>
                </a:lnTo>
                <a:lnTo>
                  <a:pt x="11" y="23"/>
                </a:lnTo>
                <a:lnTo>
                  <a:pt x="9" y="22"/>
                </a:lnTo>
                <a:lnTo>
                  <a:pt x="9" y="22"/>
                </a:lnTo>
                <a:lnTo>
                  <a:pt x="7" y="22"/>
                </a:lnTo>
                <a:lnTo>
                  <a:pt x="7" y="22"/>
                </a:lnTo>
                <a:lnTo>
                  <a:pt x="7" y="23"/>
                </a:lnTo>
                <a:lnTo>
                  <a:pt x="7" y="23"/>
                </a:lnTo>
                <a:lnTo>
                  <a:pt x="6" y="23"/>
                </a:lnTo>
                <a:lnTo>
                  <a:pt x="6" y="23"/>
                </a:lnTo>
                <a:lnTo>
                  <a:pt x="6" y="24"/>
                </a:lnTo>
                <a:lnTo>
                  <a:pt x="1" y="24"/>
                </a:lnTo>
                <a:lnTo>
                  <a:pt x="1" y="0"/>
                </a:lnTo>
                <a:lnTo>
                  <a:pt x="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38" name="Freeform 259">
            <a:extLst>
              <a:ext uri="{FF2B5EF4-FFF2-40B4-BE49-F238E27FC236}">
                <a16:creationId xmlns:a16="http://schemas.microsoft.com/office/drawing/2014/main" id="{690158D8-A0F6-490B-8ED6-733EF9B6DC3B}"/>
              </a:ext>
            </a:extLst>
          </p:cNvPr>
          <p:cNvSpPr>
            <a:spLocks/>
          </p:cNvSpPr>
          <p:nvPr/>
        </p:nvSpPr>
        <p:spPr bwMode="auto">
          <a:xfrm>
            <a:off x="8103630" y="3529196"/>
            <a:ext cx="26988" cy="69850"/>
          </a:xfrm>
          <a:custGeom>
            <a:avLst/>
            <a:gdLst>
              <a:gd name="T0" fmla="*/ 7 w 17"/>
              <a:gd name="T1" fmla="*/ 19 h 44"/>
              <a:gd name="T2" fmla="*/ 11 w 17"/>
              <a:gd name="T3" fmla="*/ 18 h 44"/>
              <a:gd name="T4" fmla="*/ 11 w 17"/>
              <a:gd name="T5" fmla="*/ 15 h 44"/>
              <a:gd name="T6" fmla="*/ 11 w 17"/>
              <a:gd name="T7" fmla="*/ 9 h 44"/>
              <a:gd name="T8" fmla="*/ 11 w 17"/>
              <a:gd name="T9" fmla="*/ 8 h 44"/>
              <a:gd name="T10" fmla="*/ 8 w 17"/>
              <a:gd name="T11" fmla="*/ 7 h 44"/>
              <a:gd name="T12" fmla="*/ 6 w 17"/>
              <a:gd name="T13" fmla="*/ 8 h 44"/>
              <a:gd name="T14" fmla="*/ 6 w 17"/>
              <a:gd name="T15" fmla="*/ 13 h 44"/>
              <a:gd name="T16" fmla="*/ 0 w 17"/>
              <a:gd name="T17" fmla="*/ 9 h 44"/>
              <a:gd name="T18" fmla="*/ 0 w 17"/>
              <a:gd name="T19" fmla="*/ 7 h 44"/>
              <a:gd name="T20" fmla="*/ 2 w 17"/>
              <a:gd name="T21" fmla="*/ 3 h 44"/>
              <a:gd name="T22" fmla="*/ 5 w 17"/>
              <a:gd name="T23" fmla="*/ 2 h 44"/>
              <a:gd name="T24" fmla="*/ 8 w 17"/>
              <a:gd name="T25" fmla="*/ 0 h 44"/>
              <a:gd name="T26" fmla="*/ 13 w 17"/>
              <a:gd name="T27" fmla="*/ 2 h 44"/>
              <a:gd name="T28" fmla="*/ 16 w 17"/>
              <a:gd name="T29" fmla="*/ 4 h 44"/>
              <a:gd name="T30" fmla="*/ 16 w 17"/>
              <a:gd name="T31" fmla="*/ 5 h 44"/>
              <a:gd name="T32" fmla="*/ 17 w 17"/>
              <a:gd name="T33" fmla="*/ 7 h 44"/>
              <a:gd name="T34" fmla="*/ 17 w 17"/>
              <a:gd name="T35" fmla="*/ 13 h 44"/>
              <a:gd name="T36" fmla="*/ 17 w 17"/>
              <a:gd name="T37" fmla="*/ 17 h 44"/>
              <a:gd name="T38" fmla="*/ 17 w 17"/>
              <a:gd name="T39" fmla="*/ 18 h 44"/>
              <a:gd name="T40" fmla="*/ 16 w 17"/>
              <a:gd name="T41" fmla="*/ 20 h 44"/>
              <a:gd name="T42" fmla="*/ 13 w 17"/>
              <a:gd name="T43" fmla="*/ 22 h 44"/>
              <a:gd name="T44" fmla="*/ 16 w 17"/>
              <a:gd name="T45" fmla="*/ 23 h 44"/>
              <a:gd name="T46" fmla="*/ 17 w 17"/>
              <a:gd name="T47" fmla="*/ 25 h 44"/>
              <a:gd name="T48" fmla="*/ 17 w 17"/>
              <a:gd name="T49" fmla="*/ 28 h 44"/>
              <a:gd name="T50" fmla="*/ 17 w 17"/>
              <a:gd name="T51" fmla="*/ 32 h 44"/>
              <a:gd name="T52" fmla="*/ 17 w 17"/>
              <a:gd name="T53" fmla="*/ 35 h 44"/>
              <a:gd name="T54" fmla="*/ 17 w 17"/>
              <a:gd name="T55" fmla="*/ 37 h 44"/>
              <a:gd name="T56" fmla="*/ 17 w 17"/>
              <a:gd name="T57" fmla="*/ 39 h 44"/>
              <a:gd name="T58" fmla="*/ 16 w 17"/>
              <a:gd name="T59" fmla="*/ 40 h 44"/>
              <a:gd name="T60" fmla="*/ 13 w 17"/>
              <a:gd name="T61" fmla="*/ 43 h 44"/>
              <a:gd name="T62" fmla="*/ 8 w 17"/>
              <a:gd name="T63" fmla="*/ 44 h 44"/>
              <a:gd name="T64" fmla="*/ 6 w 17"/>
              <a:gd name="T65" fmla="*/ 44 h 44"/>
              <a:gd name="T66" fmla="*/ 2 w 17"/>
              <a:gd name="T67" fmla="*/ 42 h 44"/>
              <a:gd name="T68" fmla="*/ 0 w 17"/>
              <a:gd name="T69" fmla="*/ 39 h 44"/>
              <a:gd name="T70" fmla="*/ 0 w 17"/>
              <a:gd name="T71" fmla="*/ 35 h 44"/>
              <a:gd name="T72" fmla="*/ 6 w 17"/>
              <a:gd name="T73" fmla="*/ 32 h 44"/>
              <a:gd name="T74" fmla="*/ 6 w 17"/>
              <a:gd name="T75" fmla="*/ 34 h 44"/>
              <a:gd name="T76" fmla="*/ 6 w 17"/>
              <a:gd name="T77" fmla="*/ 37 h 44"/>
              <a:gd name="T78" fmla="*/ 8 w 17"/>
              <a:gd name="T79" fmla="*/ 38 h 44"/>
              <a:gd name="T80" fmla="*/ 11 w 17"/>
              <a:gd name="T81" fmla="*/ 37 h 44"/>
              <a:gd name="T82" fmla="*/ 11 w 17"/>
              <a:gd name="T83" fmla="*/ 28 h 44"/>
              <a:gd name="T84" fmla="*/ 11 w 17"/>
              <a:gd name="T85" fmla="*/ 25 h 44"/>
              <a:gd name="T86" fmla="*/ 10 w 17"/>
              <a:gd name="T87" fmla="*/ 24 h 44"/>
              <a:gd name="T88" fmla="*/ 7 w 17"/>
              <a:gd name="T89" fmla="*/ 2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7" h="44">
                <a:moveTo>
                  <a:pt x="7" y="19"/>
                </a:moveTo>
                <a:lnTo>
                  <a:pt x="7" y="19"/>
                </a:lnTo>
                <a:lnTo>
                  <a:pt x="11" y="18"/>
                </a:lnTo>
                <a:lnTo>
                  <a:pt x="11" y="18"/>
                </a:lnTo>
                <a:lnTo>
                  <a:pt x="11" y="17"/>
                </a:lnTo>
                <a:lnTo>
                  <a:pt x="11" y="15"/>
                </a:lnTo>
                <a:lnTo>
                  <a:pt x="11" y="9"/>
                </a:lnTo>
                <a:lnTo>
                  <a:pt x="11" y="9"/>
                </a:lnTo>
                <a:lnTo>
                  <a:pt x="11" y="8"/>
                </a:lnTo>
                <a:lnTo>
                  <a:pt x="11" y="8"/>
                </a:lnTo>
                <a:lnTo>
                  <a:pt x="8" y="7"/>
                </a:lnTo>
                <a:lnTo>
                  <a:pt x="8" y="7"/>
                </a:lnTo>
                <a:lnTo>
                  <a:pt x="6" y="8"/>
                </a:lnTo>
                <a:lnTo>
                  <a:pt x="6" y="8"/>
                </a:lnTo>
                <a:lnTo>
                  <a:pt x="6" y="9"/>
                </a:lnTo>
                <a:lnTo>
                  <a:pt x="6" y="13"/>
                </a:lnTo>
                <a:lnTo>
                  <a:pt x="0" y="13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2" y="3"/>
                </a:lnTo>
                <a:lnTo>
                  <a:pt x="2" y="3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3" y="2"/>
                </a:lnTo>
                <a:lnTo>
                  <a:pt x="13" y="2"/>
                </a:lnTo>
                <a:lnTo>
                  <a:pt x="16" y="4"/>
                </a:lnTo>
                <a:lnTo>
                  <a:pt x="16" y="4"/>
                </a:lnTo>
                <a:lnTo>
                  <a:pt x="16" y="5"/>
                </a:lnTo>
                <a:lnTo>
                  <a:pt x="16" y="5"/>
                </a:lnTo>
                <a:lnTo>
                  <a:pt x="17" y="7"/>
                </a:lnTo>
                <a:lnTo>
                  <a:pt x="17" y="7"/>
                </a:lnTo>
                <a:lnTo>
                  <a:pt x="17" y="13"/>
                </a:lnTo>
                <a:lnTo>
                  <a:pt x="17" y="13"/>
                </a:lnTo>
                <a:lnTo>
                  <a:pt x="17" y="17"/>
                </a:lnTo>
                <a:lnTo>
                  <a:pt x="17" y="17"/>
                </a:lnTo>
                <a:lnTo>
                  <a:pt x="17" y="18"/>
                </a:lnTo>
                <a:lnTo>
                  <a:pt x="17" y="18"/>
                </a:lnTo>
                <a:lnTo>
                  <a:pt x="16" y="20"/>
                </a:lnTo>
                <a:lnTo>
                  <a:pt x="16" y="20"/>
                </a:lnTo>
                <a:lnTo>
                  <a:pt x="13" y="22"/>
                </a:lnTo>
                <a:lnTo>
                  <a:pt x="13" y="22"/>
                </a:lnTo>
                <a:lnTo>
                  <a:pt x="16" y="23"/>
                </a:lnTo>
                <a:lnTo>
                  <a:pt x="16" y="23"/>
                </a:lnTo>
                <a:lnTo>
                  <a:pt x="17" y="25"/>
                </a:lnTo>
                <a:lnTo>
                  <a:pt x="17" y="25"/>
                </a:lnTo>
                <a:lnTo>
                  <a:pt x="17" y="28"/>
                </a:lnTo>
                <a:lnTo>
                  <a:pt x="17" y="28"/>
                </a:lnTo>
                <a:lnTo>
                  <a:pt x="17" y="32"/>
                </a:lnTo>
                <a:lnTo>
                  <a:pt x="17" y="32"/>
                </a:lnTo>
                <a:lnTo>
                  <a:pt x="17" y="35"/>
                </a:lnTo>
                <a:lnTo>
                  <a:pt x="17" y="35"/>
                </a:lnTo>
                <a:lnTo>
                  <a:pt x="17" y="37"/>
                </a:lnTo>
                <a:lnTo>
                  <a:pt x="17" y="37"/>
                </a:lnTo>
                <a:lnTo>
                  <a:pt x="17" y="39"/>
                </a:lnTo>
                <a:lnTo>
                  <a:pt x="17" y="39"/>
                </a:lnTo>
                <a:lnTo>
                  <a:pt x="16" y="40"/>
                </a:lnTo>
                <a:lnTo>
                  <a:pt x="16" y="40"/>
                </a:lnTo>
                <a:lnTo>
                  <a:pt x="13" y="43"/>
                </a:lnTo>
                <a:lnTo>
                  <a:pt x="13" y="43"/>
                </a:lnTo>
                <a:lnTo>
                  <a:pt x="8" y="44"/>
                </a:lnTo>
                <a:lnTo>
                  <a:pt x="8" y="44"/>
                </a:lnTo>
                <a:lnTo>
                  <a:pt x="6" y="44"/>
                </a:lnTo>
                <a:lnTo>
                  <a:pt x="6" y="44"/>
                </a:lnTo>
                <a:lnTo>
                  <a:pt x="2" y="42"/>
                </a:lnTo>
                <a:lnTo>
                  <a:pt x="2" y="42"/>
                </a:lnTo>
                <a:lnTo>
                  <a:pt x="0" y="39"/>
                </a:lnTo>
                <a:lnTo>
                  <a:pt x="0" y="39"/>
                </a:lnTo>
                <a:lnTo>
                  <a:pt x="0" y="35"/>
                </a:lnTo>
                <a:lnTo>
                  <a:pt x="0" y="32"/>
                </a:lnTo>
                <a:lnTo>
                  <a:pt x="6" y="32"/>
                </a:lnTo>
                <a:lnTo>
                  <a:pt x="6" y="34"/>
                </a:lnTo>
                <a:lnTo>
                  <a:pt x="6" y="34"/>
                </a:lnTo>
                <a:lnTo>
                  <a:pt x="6" y="37"/>
                </a:lnTo>
                <a:lnTo>
                  <a:pt x="6" y="37"/>
                </a:lnTo>
                <a:lnTo>
                  <a:pt x="8" y="38"/>
                </a:lnTo>
                <a:lnTo>
                  <a:pt x="8" y="38"/>
                </a:lnTo>
                <a:lnTo>
                  <a:pt x="11" y="37"/>
                </a:lnTo>
                <a:lnTo>
                  <a:pt x="11" y="37"/>
                </a:lnTo>
                <a:lnTo>
                  <a:pt x="11" y="34"/>
                </a:lnTo>
                <a:lnTo>
                  <a:pt x="11" y="28"/>
                </a:lnTo>
                <a:lnTo>
                  <a:pt x="11" y="28"/>
                </a:lnTo>
                <a:lnTo>
                  <a:pt x="11" y="25"/>
                </a:lnTo>
                <a:lnTo>
                  <a:pt x="11" y="25"/>
                </a:lnTo>
                <a:lnTo>
                  <a:pt x="10" y="24"/>
                </a:lnTo>
                <a:lnTo>
                  <a:pt x="10" y="24"/>
                </a:lnTo>
                <a:lnTo>
                  <a:pt x="7" y="24"/>
                </a:lnTo>
                <a:lnTo>
                  <a:pt x="7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39" name="Freeform 260">
            <a:extLst>
              <a:ext uri="{FF2B5EF4-FFF2-40B4-BE49-F238E27FC236}">
                <a16:creationId xmlns:a16="http://schemas.microsoft.com/office/drawing/2014/main" id="{D3B9185A-307F-41DE-A551-C1864AC6F799}"/>
              </a:ext>
            </a:extLst>
          </p:cNvPr>
          <p:cNvSpPr>
            <a:spLocks noEditPoints="1"/>
          </p:cNvSpPr>
          <p:nvPr/>
        </p:nvSpPr>
        <p:spPr bwMode="auto">
          <a:xfrm>
            <a:off x="8067118" y="4041958"/>
            <a:ext cx="30163" cy="69850"/>
          </a:xfrm>
          <a:custGeom>
            <a:avLst/>
            <a:gdLst>
              <a:gd name="T0" fmla="*/ 0 w 19"/>
              <a:gd name="T1" fmla="*/ 11 h 44"/>
              <a:gd name="T2" fmla="*/ 0 w 19"/>
              <a:gd name="T3" fmla="*/ 9 h 44"/>
              <a:gd name="T4" fmla="*/ 0 w 19"/>
              <a:gd name="T5" fmla="*/ 6 h 44"/>
              <a:gd name="T6" fmla="*/ 1 w 19"/>
              <a:gd name="T7" fmla="*/ 5 h 44"/>
              <a:gd name="T8" fmla="*/ 2 w 19"/>
              <a:gd name="T9" fmla="*/ 2 h 44"/>
              <a:gd name="T10" fmla="*/ 5 w 19"/>
              <a:gd name="T11" fmla="*/ 0 h 44"/>
              <a:gd name="T12" fmla="*/ 9 w 19"/>
              <a:gd name="T13" fmla="*/ 0 h 44"/>
              <a:gd name="T14" fmla="*/ 12 w 19"/>
              <a:gd name="T15" fmla="*/ 0 h 44"/>
              <a:gd name="T16" fmla="*/ 16 w 19"/>
              <a:gd name="T17" fmla="*/ 2 h 44"/>
              <a:gd name="T18" fmla="*/ 18 w 19"/>
              <a:gd name="T19" fmla="*/ 5 h 44"/>
              <a:gd name="T20" fmla="*/ 18 w 19"/>
              <a:gd name="T21" fmla="*/ 6 h 44"/>
              <a:gd name="T22" fmla="*/ 18 w 19"/>
              <a:gd name="T23" fmla="*/ 9 h 44"/>
              <a:gd name="T24" fmla="*/ 19 w 19"/>
              <a:gd name="T25" fmla="*/ 11 h 44"/>
              <a:gd name="T26" fmla="*/ 18 w 19"/>
              <a:gd name="T27" fmla="*/ 15 h 44"/>
              <a:gd name="T28" fmla="*/ 18 w 19"/>
              <a:gd name="T29" fmla="*/ 16 h 44"/>
              <a:gd name="T30" fmla="*/ 16 w 19"/>
              <a:gd name="T31" fmla="*/ 19 h 44"/>
              <a:gd name="T32" fmla="*/ 15 w 19"/>
              <a:gd name="T33" fmla="*/ 20 h 44"/>
              <a:gd name="T34" fmla="*/ 16 w 19"/>
              <a:gd name="T35" fmla="*/ 23 h 44"/>
              <a:gd name="T36" fmla="*/ 18 w 19"/>
              <a:gd name="T37" fmla="*/ 24 h 44"/>
              <a:gd name="T38" fmla="*/ 18 w 19"/>
              <a:gd name="T39" fmla="*/ 26 h 44"/>
              <a:gd name="T40" fmla="*/ 19 w 19"/>
              <a:gd name="T41" fmla="*/ 31 h 44"/>
              <a:gd name="T42" fmla="*/ 18 w 19"/>
              <a:gd name="T43" fmla="*/ 34 h 44"/>
              <a:gd name="T44" fmla="*/ 18 w 19"/>
              <a:gd name="T45" fmla="*/ 36 h 44"/>
              <a:gd name="T46" fmla="*/ 18 w 19"/>
              <a:gd name="T47" fmla="*/ 38 h 44"/>
              <a:gd name="T48" fmla="*/ 16 w 19"/>
              <a:gd name="T49" fmla="*/ 40 h 44"/>
              <a:gd name="T50" fmla="*/ 14 w 19"/>
              <a:gd name="T51" fmla="*/ 43 h 44"/>
              <a:gd name="T52" fmla="*/ 9 w 19"/>
              <a:gd name="T53" fmla="*/ 44 h 44"/>
              <a:gd name="T54" fmla="*/ 5 w 19"/>
              <a:gd name="T55" fmla="*/ 43 h 44"/>
              <a:gd name="T56" fmla="*/ 1 w 19"/>
              <a:gd name="T57" fmla="*/ 40 h 44"/>
              <a:gd name="T58" fmla="*/ 1 w 19"/>
              <a:gd name="T59" fmla="*/ 38 h 44"/>
              <a:gd name="T60" fmla="*/ 0 w 19"/>
              <a:gd name="T61" fmla="*/ 36 h 44"/>
              <a:gd name="T62" fmla="*/ 0 w 19"/>
              <a:gd name="T63" fmla="*/ 34 h 44"/>
              <a:gd name="T64" fmla="*/ 0 w 19"/>
              <a:gd name="T65" fmla="*/ 31 h 44"/>
              <a:gd name="T66" fmla="*/ 0 w 19"/>
              <a:gd name="T67" fmla="*/ 26 h 44"/>
              <a:gd name="T68" fmla="*/ 0 w 19"/>
              <a:gd name="T69" fmla="*/ 24 h 44"/>
              <a:gd name="T70" fmla="*/ 1 w 19"/>
              <a:gd name="T71" fmla="*/ 23 h 44"/>
              <a:gd name="T72" fmla="*/ 2 w 19"/>
              <a:gd name="T73" fmla="*/ 20 h 44"/>
              <a:gd name="T74" fmla="*/ 1 w 19"/>
              <a:gd name="T75" fmla="*/ 19 h 44"/>
              <a:gd name="T76" fmla="*/ 0 w 19"/>
              <a:gd name="T77" fmla="*/ 16 h 44"/>
              <a:gd name="T78" fmla="*/ 0 w 19"/>
              <a:gd name="T79" fmla="*/ 15 h 44"/>
              <a:gd name="T80" fmla="*/ 0 w 19"/>
              <a:gd name="T81" fmla="*/ 11 h 44"/>
              <a:gd name="T82" fmla="*/ 12 w 19"/>
              <a:gd name="T83" fmla="*/ 9 h 44"/>
              <a:gd name="T84" fmla="*/ 11 w 19"/>
              <a:gd name="T85" fmla="*/ 6 h 44"/>
              <a:gd name="T86" fmla="*/ 9 w 19"/>
              <a:gd name="T87" fmla="*/ 6 h 44"/>
              <a:gd name="T88" fmla="*/ 7 w 19"/>
              <a:gd name="T89" fmla="*/ 6 h 44"/>
              <a:gd name="T90" fmla="*/ 6 w 19"/>
              <a:gd name="T91" fmla="*/ 15 h 44"/>
              <a:gd name="T92" fmla="*/ 7 w 19"/>
              <a:gd name="T93" fmla="*/ 18 h 44"/>
              <a:gd name="T94" fmla="*/ 9 w 19"/>
              <a:gd name="T95" fmla="*/ 18 h 44"/>
              <a:gd name="T96" fmla="*/ 11 w 19"/>
              <a:gd name="T97" fmla="*/ 18 h 44"/>
              <a:gd name="T98" fmla="*/ 12 w 19"/>
              <a:gd name="T99" fmla="*/ 15 h 44"/>
              <a:gd name="T100" fmla="*/ 12 w 19"/>
              <a:gd name="T101" fmla="*/ 26 h 44"/>
              <a:gd name="T102" fmla="*/ 11 w 19"/>
              <a:gd name="T103" fmla="*/ 24 h 44"/>
              <a:gd name="T104" fmla="*/ 9 w 19"/>
              <a:gd name="T105" fmla="*/ 23 h 44"/>
              <a:gd name="T106" fmla="*/ 7 w 19"/>
              <a:gd name="T107" fmla="*/ 24 h 44"/>
              <a:gd name="T108" fmla="*/ 6 w 19"/>
              <a:gd name="T109" fmla="*/ 26 h 44"/>
              <a:gd name="T110" fmla="*/ 6 w 19"/>
              <a:gd name="T111" fmla="*/ 34 h 44"/>
              <a:gd name="T112" fmla="*/ 7 w 19"/>
              <a:gd name="T113" fmla="*/ 36 h 44"/>
              <a:gd name="T114" fmla="*/ 9 w 19"/>
              <a:gd name="T115" fmla="*/ 38 h 44"/>
              <a:gd name="T116" fmla="*/ 11 w 19"/>
              <a:gd name="T117" fmla="*/ 36 h 44"/>
              <a:gd name="T118" fmla="*/ 12 w 19"/>
              <a:gd name="T119" fmla="*/ 2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9" h="44">
                <a:moveTo>
                  <a:pt x="0" y="11"/>
                </a:move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1" y="5"/>
                </a:lnTo>
                <a:lnTo>
                  <a:pt x="2" y="2"/>
                </a:lnTo>
                <a:lnTo>
                  <a:pt x="2" y="2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2" y="0"/>
                </a:lnTo>
                <a:lnTo>
                  <a:pt x="16" y="2"/>
                </a:lnTo>
                <a:lnTo>
                  <a:pt x="16" y="2"/>
                </a:lnTo>
                <a:lnTo>
                  <a:pt x="18" y="5"/>
                </a:lnTo>
                <a:lnTo>
                  <a:pt x="18" y="5"/>
                </a:lnTo>
                <a:lnTo>
                  <a:pt x="18" y="6"/>
                </a:lnTo>
                <a:lnTo>
                  <a:pt x="18" y="6"/>
                </a:lnTo>
                <a:lnTo>
                  <a:pt x="18" y="9"/>
                </a:lnTo>
                <a:lnTo>
                  <a:pt x="18" y="9"/>
                </a:lnTo>
                <a:lnTo>
                  <a:pt x="19" y="11"/>
                </a:lnTo>
                <a:lnTo>
                  <a:pt x="19" y="11"/>
                </a:lnTo>
                <a:lnTo>
                  <a:pt x="18" y="15"/>
                </a:lnTo>
                <a:lnTo>
                  <a:pt x="18" y="15"/>
                </a:lnTo>
                <a:lnTo>
                  <a:pt x="18" y="16"/>
                </a:lnTo>
                <a:lnTo>
                  <a:pt x="18" y="16"/>
                </a:lnTo>
                <a:lnTo>
                  <a:pt x="16" y="19"/>
                </a:lnTo>
                <a:lnTo>
                  <a:pt x="16" y="19"/>
                </a:lnTo>
                <a:lnTo>
                  <a:pt x="15" y="20"/>
                </a:lnTo>
                <a:lnTo>
                  <a:pt x="15" y="20"/>
                </a:lnTo>
                <a:lnTo>
                  <a:pt x="16" y="23"/>
                </a:lnTo>
                <a:lnTo>
                  <a:pt x="16" y="23"/>
                </a:lnTo>
                <a:lnTo>
                  <a:pt x="18" y="24"/>
                </a:lnTo>
                <a:lnTo>
                  <a:pt x="18" y="24"/>
                </a:lnTo>
                <a:lnTo>
                  <a:pt x="18" y="26"/>
                </a:lnTo>
                <a:lnTo>
                  <a:pt x="18" y="26"/>
                </a:lnTo>
                <a:lnTo>
                  <a:pt x="19" y="31"/>
                </a:lnTo>
                <a:lnTo>
                  <a:pt x="19" y="31"/>
                </a:lnTo>
                <a:lnTo>
                  <a:pt x="18" y="34"/>
                </a:lnTo>
                <a:lnTo>
                  <a:pt x="18" y="34"/>
                </a:lnTo>
                <a:lnTo>
                  <a:pt x="18" y="36"/>
                </a:lnTo>
                <a:lnTo>
                  <a:pt x="18" y="36"/>
                </a:lnTo>
                <a:lnTo>
                  <a:pt x="18" y="38"/>
                </a:lnTo>
                <a:lnTo>
                  <a:pt x="18" y="38"/>
                </a:lnTo>
                <a:lnTo>
                  <a:pt x="16" y="40"/>
                </a:lnTo>
                <a:lnTo>
                  <a:pt x="16" y="40"/>
                </a:lnTo>
                <a:lnTo>
                  <a:pt x="14" y="43"/>
                </a:lnTo>
                <a:lnTo>
                  <a:pt x="14" y="43"/>
                </a:lnTo>
                <a:lnTo>
                  <a:pt x="9" y="44"/>
                </a:lnTo>
                <a:lnTo>
                  <a:pt x="9" y="44"/>
                </a:lnTo>
                <a:lnTo>
                  <a:pt x="5" y="43"/>
                </a:lnTo>
                <a:lnTo>
                  <a:pt x="5" y="43"/>
                </a:lnTo>
                <a:lnTo>
                  <a:pt x="1" y="40"/>
                </a:lnTo>
                <a:lnTo>
                  <a:pt x="1" y="40"/>
                </a:lnTo>
                <a:lnTo>
                  <a:pt x="1" y="38"/>
                </a:lnTo>
                <a:lnTo>
                  <a:pt x="1" y="38"/>
                </a:lnTo>
                <a:lnTo>
                  <a:pt x="0" y="36"/>
                </a:lnTo>
                <a:lnTo>
                  <a:pt x="0" y="36"/>
                </a:lnTo>
                <a:lnTo>
                  <a:pt x="0" y="34"/>
                </a:lnTo>
                <a:lnTo>
                  <a:pt x="0" y="34"/>
                </a:lnTo>
                <a:lnTo>
                  <a:pt x="0" y="31"/>
                </a:lnTo>
                <a:lnTo>
                  <a:pt x="0" y="31"/>
                </a:lnTo>
                <a:lnTo>
                  <a:pt x="0" y="26"/>
                </a:lnTo>
                <a:lnTo>
                  <a:pt x="0" y="26"/>
                </a:lnTo>
                <a:lnTo>
                  <a:pt x="0" y="24"/>
                </a:lnTo>
                <a:lnTo>
                  <a:pt x="0" y="24"/>
                </a:lnTo>
                <a:lnTo>
                  <a:pt x="1" y="23"/>
                </a:lnTo>
                <a:lnTo>
                  <a:pt x="1" y="23"/>
                </a:lnTo>
                <a:lnTo>
                  <a:pt x="2" y="20"/>
                </a:lnTo>
                <a:lnTo>
                  <a:pt x="2" y="20"/>
                </a:lnTo>
                <a:lnTo>
                  <a:pt x="1" y="19"/>
                </a:lnTo>
                <a:lnTo>
                  <a:pt x="1" y="19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close/>
                <a:moveTo>
                  <a:pt x="12" y="9"/>
                </a:moveTo>
                <a:lnTo>
                  <a:pt x="12" y="9"/>
                </a:lnTo>
                <a:lnTo>
                  <a:pt x="11" y="6"/>
                </a:lnTo>
                <a:lnTo>
                  <a:pt x="11" y="6"/>
                </a:lnTo>
                <a:lnTo>
                  <a:pt x="9" y="6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6" y="9"/>
                </a:lnTo>
                <a:lnTo>
                  <a:pt x="6" y="15"/>
                </a:lnTo>
                <a:lnTo>
                  <a:pt x="6" y="15"/>
                </a:lnTo>
                <a:lnTo>
                  <a:pt x="7" y="18"/>
                </a:lnTo>
                <a:lnTo>
                  <a:pt x="7" y="18"/>
                </a:lnTo>
                <a:lnTo>
                  <a:pt x="9" y="18"/>
                </a:lnTo>
                <a:lnTo>
                  <a:pt x="9" y="18"/>
                </a:lnTo>
                <a:lnTo>
                  <a:pt x="11" y="18"/>
                </a:lnTo>
                <a:lnTo>
                  <a:pt x="11" y="18"/>
                </a:lnTo>
                <a:lnTo>
                  <a:pt x="12" y="15"/>
                </a:lnTo>
                <a:lnTo>
                  <a:pt x="12" y="9"/>
                </a:lnTo>
                <a:close/>
                <a:moveTo>
                  <a:pt x="12" y="26"/>
                </a:moveTo>
                <a:lnTo>
                  <a:pt x="12" y="26"/>
                </a:lnTo>
                <a:lnTo>
                  <a:pt x="11" y="24"/>
                </a:lnTo>
                <a:lnTo>
                  <a:pt x="11" y="24"/>
                </a:lnTo>
                <a:lnTo>
                  <a:pt x="9" y="23"/>
                </a:lnTo>
                <a:lnTo>
                  <a:pt x="9" y="23"/>
                </a:lnTo>
                <a:lnTo>
                  <a:pt x="7" y="24"/>
                </a:lnTo>
                <a:lnTo>
                  <a:pt x="7" y="24"/>
                </a:lnTo>
                <a:lnTo>
                  <a:pt x="6" y="26"/>
                </a:lnTo>
                <a:lnTo>
                  <a:pt x="6" y="34"/>
                </a:lnTo>
                <a:lnTo>
                  <a:pt x="6" y="34"/>
                </a:lnTo>
                <a:lnTo>
                  <a:pt x="7" y="36"/>
                </a:lnTo>
                <a:lnTo>
                  <a:pt x="7" y="36"/>
                </a:lnTo>
                <a:lnTo>
                  <a:pt x="9" y="38"/>
                </a:lnTo>
                <a:lnTo>
                  <a:pt x="9" y="38"/>
                </a:lnTo>
                <a:lnTo>
                  <a:pt x="11" y="36"/>
                </a:lnTo>
                <a:lnTo>
                  <a:pt x="11" y="36"/>
                </a:lnTo>
                <a:lnTo>
                  <a:pt x="12" y="34"/>
                </a:lnTo>
                <a:lnTo>
                  <a:pt x="12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40" name="Freeform 261">
            <a:extLst>
              <a:ext uri="{FF2B5EF4-FFF2-40B4-BE49-F238E27FC236}">
                <a16:creationId xmlns:a16="http://schemas.microsoft.com/office/drawing/2014/main" id="{59B5C528-D6EF-4DD3-9247-854A6D927F63}"/>
              </a:ext>
            </a:extLst>
          </p:cNvPr>
          <p:cNvSpPr>
            <a:spLocks/>
          </p:cNvSpPr>
          <p:nvPr/>
        </p:nvSpPr>
        <p:spPr bwMode="auto">
          <a:xfrm>
            <a:off x="8103630" y="4041958"/>
            <a:ext cx="26988" cy="69850"/>
          </a:xfrm>
          <a:custGeom>
            <a:avLst/>
            <a:gdLst>
              <a:gd name="T0" fmla="*/ 17 w 17"/>
              <a:gd name="T1" fmla="*/ 0 h 44"/>
              <a:gd name="T2" fmla="*/ 17 w 17"/>
              <a:gd name="T3" fmla="*/ 6 h 44"/>
              <a:gd name="T4" fmla="*/ 6 w 17"/>
              <a:gd name="T5" fmla="*/ 6 h 44"/>
              <a:gd name="T6" fmla="*/ 6 w 17"/>
              <a:gd name="T7" fmla="*/ 18 h 44"/>
              <a:gd name="T8" fmla="*/ 6 w 17"/>
              <a:gd name="T9" fmla="*/ 18 h 44"/>
              <a:gd name="T10" fmla="*/ 7 w 17"/>
              <a:gd name="T11" fmla="*/ 16 h 44"/>
              <a:gd name="T12" fmla="*/ 7 w 17"/>
              <a:gd name="T13" fmla="*/ 16 h 44"/>
              <a:gd name="T14" fmla="*/ 11 w 17"/>
              <a:gd name="T15" fmla="*/ 15 h 44"/>
              <a:gd name="T16" fmla="*/ 11 w 17"/>
              <a:gd name="T17" fmla="*/ 15 h 44"/>
              <a:gd name="T18" fmla="*/ 13 w 17"/>
              <a:gd name="T19" fmla="*/ 16 h 44"/>
              <a:gd name="T20" fmla="*/ 16 w 17"/>
              <a:gd name="T21" fmla="*/ 18 h 44"/>
              <a:gd name="T22" fmla="*/ 16 w 17"/>
              <a:gd name="T23" fmla="*/ 18 h 44"/>
              <a:gd name="T24" fmla="*/ 17 w 17"/>
              <a:gd name="T25" fmla="*/ 20 h 44"/>
              <a:gd name="T26" fmla="*/ 17 w 17"/>
              <a:gd name="T27" fmla="*/ 23 h 44"/>
              <a:gd name="T28" fmla="*/ 17 w 17"/>
              <a:gd name="T29" fmla="*/ 34 h 44"/>
              <a:gd name="T30" fmla="*/ 17 w 17"/>
              <a:gd name="T31" fmla="*/ 34 h 44"/>
              <a:gd name="T32" fmla="*/ 17 w 17"/>
              <a:gd name="T33" fmla="*/ 38 h 44"/>
              <a:gd name="T34" fmla="*/ 17 w 17"/>
              <a:gd name="T35" fmla="*/ 38 h 44"/>
              <a:gd name="T36" fmla="*/ 15 w 17"/>
              <a:gd name="T37" fmla="*/ 41 h 44"/>
              <a:gd name="T38" fmla="*/ 15 w 17"/>
              <a:gd name="T39" fmla="*/ 41 h 44"/>
              <a:gd name="T40" fmla="*/ 12 w 17"/>
              <a:gd name="T41" fmla="*/ 43 h 44"/>
              <a:gd name="T42" fmla="*/ 12 w 17"/>
              <a:gd name="T43" fmla="*/ 43 h 44"/>
              <a:gd name="T44" fmla="*/ 8 w 17"/>
              <a:gd name="T45" fmla="*/ 44 h 44"/>
              <a:gd name="T46" fmla="*/ 8 w 17"/>
              <a:gd name="T47" fmla="*/ 44 h 44"/>
              <a:gd name="T48" fmla="*/ 5 w 17"/>
              <a:gd name="T49" fmla="*/ 43 h 44"/>
              <a:gd name="T50" fmla="*/ 5 w 17"/>
              <a:gd name="T51" fmla="*/ 43 h 44"/>
              <a:gd name="T52" fmla="*/ 2 w 17"/>
              <a:gd name="T53" fmla="*/ 41 h 44"/>
              <a:gd name="T54" fmla="*/ 2 w 17"/>
              <a:gd name="T55" fmla="*/ 41 h 44"/>
              <a:gd name="T56" fmla="*/ 0 w 17"/>
              <a:gd name="T57" fmla="*/ 38 h 44"/>
              <a:gd name="T58" fmla="*/ 0 w 17"/>
              <a:gd name="T59" fmla="*/ 38 h 44"/>
              <a:gd name="T60" fmla="*/ 0 w 17"/>
              <a:gd name="T61" fmla="*/ 34 h 44"/>
              <a:gd name="T62" fmla="*/ 0 w 17"/>
              <a:gd name="T63" fmla="*/ 33 h 44"/>
              <a:gd name="T64" fmla="*/ 6 w 17"/>
              <a:gd name="T65" fmla="*/ 33 h 44"/>
              <a:gd name="T66" fmla="*/ 6 w 17"/>
              <a:gd name="T67" fmla="*/ 34 h 44"/>
              <a:gd name="T68" fmla="*/ 6 w 17"/>
              <a:gd name="T69" fmla="*/ 34 h 44"/>
              <a:gd name="T70" fmla="*/ 6 w 17"/>
              <a:gd name="T71" fmla="*/ 36 h 44"/>
              <a:gd name="T72" fmla="*/ 6 w 17"/>
              <a:gd name="T73" fmla="*/ 36 h 44"/>
              <a:gd name="T74" fmla="*/ 8 w 17"/>
              <a:gd name="T75" fmla="*/ 38 h 44"/>
              <a:gd name="T76" fmla="*/ 8 w 17"/>
              <a:gd name="T77" fmla="*/ 38 h 44"/>
              <a:gd name="T78" fmla="*/ 11 w 17"/>
              <a:gd name="T79" fmla="*/ 36 h 44"/>
              <a:gd name="T80" fmla="*/ 11 w 17"/>
              <a:gd name="T81" fmla="*/ 36 h 44"/>
              <a:gd name="T82" fmla="*/ 11 w 17"/>
              <a:gd name="T83" fmla="*/ 34 h 44"/>
              <a:gd name="T84" fmla="*/ 11 w 17"/>
              <a:gd name="T85" fmla="*/ 24 h 44"/>
              <a:gd name="T86" fmla="*/ 11 w 17"/>
              <a:gd name="T87" fmla="*/ 24 h 44"/>
              <a:gd name="T88" fmla="*/ 11 w 17"/>
              <a:gd name="T89" fmla="*/ 21 h 44"/>
              <a:gd name="T90" fmla="*/ 11 w 17"/>
              <a:gd name="T91" fmla="*/ 21 h 44"/>
              <a:gd name="T92" fmla="*/ 8 w 17"/>
              <a:gd name="T93" fmla="*/ 21 h 44"/>
              <a:gd name="T94" fmla="*/ 8 w 17"/>
              <a:gd name="T95" fmla="*/ 21 h 44"/>
              <a:gd name="T96" fmla="*/ 7 w 17"/>
              <a:gd name="T97" fmla="*/ 21 h 44"/>
              <a:gd name="T98" fmla="*/ 7 w 17"/>
              <a:gd name="T99" fmla="*/ 21 h 44"/>
              <a:gd name="T100" fmla="*/ 6 w 17"/>
              <a:gd name="T101" fmla="*/ 21 h 44"/>
              <a:gd name="T102" fmla="*/ 6 w 17"/>
              <a:gd name="T103" fmla="*/ 21 h 44"/>
              <a:gd name="T104" fmla="*/ 6 w 17"/>
              <a:gd name="T105" fmla="*/ 23 h 44"/>
              <a:gd name="T106" fmla="*/ 6 w 17"/>
              <a:gd name="T107" fmla="*/ 23 h 44"/>
              <a:gd name="T108" fmla="*/ 6 w 17"/>
              <a:gd name="T109" fmla="*/ 24 h 44"/>
              <a:gd name="T110" fmla="*/ 0 w 17"/>
              <a:gd name="T111" fmla="*/ 24 h 44"/>
              <a:gd name="T112" fmla="*/ 0 w 17"/>
              <a:gd name="T113" fmla="*/ 0 h 44"/>
              <a:gd name="T114" fmla="*/ 17 w 17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" h="44">
                <a:moveTo>
                  <a:pt x="17" y="0"/>
                </a:moveTo>
                <a:lnTo>
                  <a:pt x="17" y="6"/>
                </a:lnTo>
                <a:lnTo>
                  <a:pt x="6" y="6"/>
                </a:lnTo>
                <a:lnTo>
                  <a:pt x="6" y="18"/>
                </a:lnTo>
                <a:lnTo>
                  <a:pt x="6" y="18"/>
                </a:lnTo>
                <a:lnTo>
                  <a:pt x="7" y="16"/>
                </a:lnTo>
                <a:lnTo>
                  <a:pt x="7" y="16"/>
                </a:lnTo>
                <a:lnTo>
                  <a:pt x="11" y="15"/>
                </a:lnTo>
                <a:lnTo>
                  <a:pt x="11" y="15"/>
                </a:lnTo>
                <a:lnTo>
                  <a:pt x="13" y="16"/>
                </a:lnTo>
                <a:lnTo>
                  <a:pt x="16" y="18"/>
                </a:lnTo>
                <a:lnTo>
                  <a:pt x="16" y="18"/>
                </a:lnTo>
                <a:lnTo>
                  <a:pt x="17" y="20"/>
                </a:lnTo>
                <a:lnTo>
                  <a:pt x="17" y="23"/>
                </a:lnTo>
                <a:lnTo>
                  <a:pt x="17" y="34"/>
                </a:lnTo>
                <a:lnTo>
                  <a:pt x="17" y="34"/>
                </a:lnTo>
                <a:lnTo>
                  <a:pt x="17" y="38"/>
                </a:lnTo>
                <a:lnTo>
                  <a:pt x="17" y="38"/>
                </a:lnTo>
                <a:lnTo>
                  <a:pt x="15" y="41"/>
                </a:lnTo>
                <a:lnTo>
                  <a:pt x="15" y="41"/>
                </a:lnTo>
                <a:lnTo>
                  <a:pt x="12" y="43"/>
                </a:lnTo>
                <a:lnTo>
                  <a:pt x="12" y="43"/>
                </a:lnTo>
                <a:lnTo>
                  <a:pt x="8" y="44"/>
                </a:lnTo>
                <a:lnTo>
                  <a:pt x="8" y="44"/>
                </a:lnTo>
                <a:lnTo>
                  <a:pt x="5" y="43"/>
                </a:lnTo>
                <a:lnTo>
                  <a:pt x="5" y="43"/>
                </a:lnTo>
                <a:lnTo>
                  <a:pt x="2" y="41"/>
                </a:lnTo>
                <a:lnTo>
                  <a:pt x="2" y="41"/>
                </a:lnTo>
                <a:lnTo>
                  <a:pt x="0" y="38"/>
                </a:lnTo>
                <a:lnTo>
                  <a:pt x="0" y="38"/>
                </a:lnTo>
                <a:lnTo>
                  <a:pt x="0" y="34"/>
                </a:lnTo>
                <a:lnTo>
                  <a:pt x="0" y="33"/>
                </a:lnTo>
                <a:lnTo>
                  <a:pt x="6" y="33"/>
                </a:lnTo>
                <a:lnTo>
                  <a:pt x="6" y="34"/>
                </a:lnTo>
                <a:lnTo>
                  <a:pt x="6" y="34"/>
                </a:lnTo>
                <a:lnTo>
                  <a:pt x="6" y="36"/>
                </a:lnTo>
                <a:lnTo>
                  <a:pt x="6" y="36"/>
                </a:lnTo>
                <a:lnTo>
                  <a:pt x="8" y="38"/>
                </a:lnTo>
                <a:lnTo>
                  <a:pt x="8" y="38"/>
                </a:lnTo>
                <a:lnTo>
                  <a:pt x="11" y="36"/>
                </a:lnTo>
                <a:lnTo>
                  <a:pt x="11" y="36"/>
                </a:lnTo>
                <a:lnTo>
                  <a:pt x="11" y="34"/>
                </a:lnTo>
                <a:lnTo>
                  <a:pt x="11" y="24"/>
                </a:lnTo>
                <a:lnTo>
                  <a:pt x="11" y="24"/>
                </a:lnTo>
                <a:lnTo>
                  <a:pt x="11" y="21"/>
                </a:lnTo>
                <a:lnTo>
                  <a:pt x="11" y="21"/>
                </a:lnTo>
                <a:lnTo>
                  <a:pt x="8" y="21"/>
                </a:lnTo>
                <a:lnTo>
                  <a:pt x="8" y="21"/>
                </a:lnTo>
                <a:lnTo>
                  <a:pt x="7" y="21"/>
                </a:lnTo>
                <a:lnTo>
                  <a:pt x="7" y="21"/>
                </a:lnTo>
                <a:lnTo>
                  <a:pt x="6" y="21"/>
                </a:lnTo>
                <a:lnTo>
                  <a:pt x="6" y="21"/>
                </a:lnTo>
                <a:lnTo>
                  <a:pt x="6" y="23"/>
                </a:lnTo>
                <a:lnTo>
                  <a:pt x="6" y="23"/>
                </a:lnTo>
                <a:lnTo>
                  <a:pt x="6" y="24"/>
                </a:lnTo>
                <a:lnTo>
                  <a:pt x="0" y="24"/>
                </a:lnTo>
                <a:lnTo>
                  <a:pt x="0" y="0"/>
                </a:lnTo>
                <a:lnTo>
                  <a:pt x="1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41" name="Freeform 262">
            <a:extLst>
              <a:ext uri="{FF2B5EF4-FFF2-40B4-BE49-F238E27FC236}">
                <a16:creationId xmlns:a16="http://schemas.microsoft.com/office/drawing/2014/main" id="{CF1BFEBD-CB3D-415F-93BB-4CE3C89E25B3}"/>
              </a:ext>
            </a:extLst>
          </p:cNvPr>
          <p:cNvSpPr>
            <a:spLocks/>
          </p:cNvSpPr>
          <p:nvPr/>
        </p:nvSpPr>
        <p:spPr bwMode="auto">
          <a:xfrm>
            <a:off x="8510030" y="1995671"/>
            <a:ext cx="17463" cy="68263"/>
          </a:xfrm>
          <a:custGeom>
            <a:avLst/>
            <a:gdLst>
              <a:gd name="T0" fmla="*/ 5 w 11"/>
              <a:gd name="T1" fmla="*/ 43 h 43"/>
              <a:gd name="T2" fmla="*/ 5 w 11"/>
              <a:gd name="T3" fmla="*/ 7 h 43"/>
              <a:gd name="T4" fmla="*/ 0 w 11"/>
              <a:gd name="T5" fmla="*/ 11 h 43"/>
              <a:gd name="T6" fmla="*/ 0 w 11"/>
              <a:gd name="T7" fmla="*/ 5 h 43"/>
              <a:gd name="T8" fmla="*/ 5 w 11"/>
              <a:gd name="T9" fmla="*/ 0 h 43"/>
              <a:gd name="T10" fmla="*/ 11 w 11"/>
              <a:gd name="T11" fmla="*/ 0 h 43"/>
              <a:gd name="T12" fmla="*/ 11 w 11"/>
              <a:gd name="T13" fmla="*/ 43 h 43"/>
              <a:gd name="T14" fmla="*/ 5 w 11"/>
              <a:gd name="T15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43">
                <a:moveTo>
                  <a:pt x="5" y="43"/>
                </a:moveTo>
                <a:lnTo>
                  <a:pt x="5" y="7"/>
                </a:lnTo>
                <a:lnTo>
                  <a:pt x="0" y="11"/>
                </a:lnTo>
                <a:lnTo>
                  <a:pt x="0" y="5"/>
                </a:lnTo>
                <a:lnTo>
                  <a:pt x="5" y="0"/>
                </a:lnTo>
                <a:lnTo>
                  <a:pt x="11" y="0"/>
                </a:lnTo>
                <a:lnTo>
                  <a:pt x="11" y="43"/>
                </a:lnTo>
                <a:lnTo>
                  <a:pt x="5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42" name="Freeform 263">
            <a:extLst>
              <a:ext uri="{FF2B5EF4-FFF2-40B4-BE49-F238E27FC236}">
                <a16:creationId xmlns:a16="http://schemas.microsoft.com/office/drawing/2014/main" id="{49E2B972-B38D-4442-A8E9-C5299A270B08}"/>
              </a:ext>
            </a:extLst>
          </p:cNvPr>
          <p:cNvSpPr>
            <a:spLocks noEditPoints="1"/>
          </p:cNvSpPr>
          <p:nvPr/>
        </p:nvSpPr>
        <p:spPr bwMode="auto">
          <a:xfrm>
            <a:off x="8541780" y="1995671"/>
            <a:ext cx="28575" cy="68263"/>
          </a:xfrm>
          <a:custGeom>
            <a:avLst/>
            <a:gdLst>
              <a:gd name="T0" fmla="*/ 0 w 18"/>
              <a:gd name="T1" fmla="*/ 8 h 43"/>
              <a:gd name="T2" fmla="*/ 0 w 18"/>
              <a:gd name="T3" fmla="*/ 8 h 43"/>
              <a:gd name="T4" fmla="*/ 1 w 18"/>
              <a:gd name="T5" fmla="*/ 5 h 43"/>
              <a:gd name="T6" fmla="*/ 1 w 18"/>
              <a:gd name="T7" fmla="*/ 5 h 43"/>
              <a:gd name="T8" fmla="*/ 3 w 18"/>
              <a:gd name="T9" fmla="*/ 2 h 43"/>
              <a:gd name="T10" fmla="*/ 3 w 18"/>
              <a:gd name="T11" fmla="*/ 2 h 43"/>
              <a:gd name="T12" fmla="*/ 6 w 18"/>
              <a:gd name="T13" fmla="*/ 1 h 43"/>
              <a:gd name="T14" fmla="*/ 6 w 18"/>
              <a:gd name="T15" fmla="*/ 1 h 43"/>
              <a:gd name="T16" fmla="*/ 10 w 18"/>
              <a:gd name="T17" fmla="*/ 0 h 43"/>
              <a:gd name="T18" fmla="*/ 10 w 18"/>
              <a:gd name="T19" fmla="*/ 0 h 43"/>
              <a:gd name="T20" fmla="*/ 13 w 18"/>
              <a:gd name="T21" fmla="*/ 1 h 43"/>
              <a:gd name="T22" fmla="*/ 13 w 18"/>
              <a:gd name="T23" fmla="*/ 1 h 43"/>
              <a:gd name="T24" fmla="*/ 16 w 18"/>
              <a:gd name="T25" fmla="*/ 2 h 43"/>
              <a:gd name="T26" fmla="*/ 16 w 18"/>
              <a:gd name="T27" fmla="*/ 2 h 43"/>
              <a:gd name="T28" fmla="*/ 17 w 18"/>
              <a:gd name="T29" fmla="*/ 5 h 43"/>
              <a:gd name="T30" fmla="*/ 17 w 18"/>
              <a:gd name="T31" fmla="*/ 5 h 43"/>
              <a:gd name="T32" fmla="*/ 18 w 18"/>
              <a:gd name="T33" fmla="*/ 8 h 43"/>
              <a:gd name="T34" fmla="*/ 18 w 18"/>
              <a:gd name="T35" fmla="*/ 35 h 43"/>
              <a:gd name="T36" fmla="*/ 18 w 18"/>
              <a:gd name="T37" fmla="*/ 35 h 43"/>
              <a:gd name="T38" fmla="*/ 17 w 18"/>
              <a:gd name="T39" fmla="*/ 38 h 43"/>
              <a:gd name="T40" fmla="*/ 17 w 18"/>
              <a:gd name="T41" fmla="*/ 38 h 43"/>
              <a:gd name="T42" fmla="*/ 16 w 18"/>
              <a:gd name="T43" fmla="*/ 41 h 43"/>
              <a:gd name="T44" fmla="*/ 16 w 18"/>
              <a:gd name="T45" fmla="*/ 41 h 43"/>
              <a:gd name="T46" fmla="*/ 13 w 18"/>
              <a:gd name="T47" fmla="*/ 42 h 43"/>
              <a:gd name="T48" fmla="*/ 13 w 18"/>
              <a:gd name="T49" fmla="*/ 42 h 43"/>
              <a:gd name="T50" fmla="*/ 10 w 18"/>
              <a:gd name="T51" fmla="*/ 43 h 43"/>
              <a:gd name="T52" fmla="*/ 10 w 18"/>
              <a:gd name="T53" fmla="*/ 43 h 43"/>
              <a:gd name="T54" fmla="*/ 6 w 18"/>
              <a:gd name="T55" fmla="*/ 42 h 43"/>
              <a:gd name="T56" fmla="*/ 6 w 18"/>
              <a:gd name="T57" fmla="*/ 42 h 43"/>
              <a:gd name="T58" fmla="*/ 3 w 18"/>
              <a:gd name="T59" fmla="*/ 41 h 43"/>
              <a:gd name="T60" fmla="*/ 3 w 18"/>
              <a:gd name="T61" fmla="*/ 41 h 43"/>
              <a:gd name="T62" fmla="*/ 1 w 18"/>
              <a:gd name="T63" fmla="*/ 38 h 43"/>
              <a:gd name="T64" fmla="*/ 1 w 18"/>
              <a:gd name="T65" fmla="*/ 38 h 43"/>
              <a:gd name="T66" fmla="*/ 0 w 18"/>
              <a:gd name="T67" fmla="*/ 35 h 43"/>
              <a:gd name="T68" fmla="*/ 0 w 18"/>
              <a:gd name="T69" fmla="*/ 8 h 43"/>
              <a:gd name="T70" fmla="*/ 6 w 18"/>
              <a:gd name="T71" fmla="*/ 35 h 43"/>
              <a:gd name="T72" fmla="*/ 6 w 18"/>
              <a:gd name="T73" fmla="*/ 35 h 43"/>
              <a:gd name="T74" fmla="*/ 7 w 18"/>
              <a:gd name="T75" fmla="*/ 36 h 43"/>
              <a:gd name="T76" fmla="*/ 7 w 18"/>
              <a:gd name="T77" fmla="*/ 36 h 43"/>
              <a:gd name="T78" fmla="*/ 10 w 18"/>
              <a:gd name="T79" fmla="*/ 37 h 43"/>
              <a:gd name="T80" fmla="*/ 10 w 18"/>
              <a:gd name="T81" fmla="*/ 37 h 43"/>
              <a:gd name="T82" fmla="*/ 12 w 18"/>
              <a:gd name="T83" fmla="*/ 36 h 43"/>
              <a:gd name="T84" fmla="*/ 12 w 18"/>
              <a:gd name="T85" fmla="*/ 36 h 43"/>
              <a:gd name="T86" fmla="*/ 12 w 18"/>
              <a:gd name="T87" fmla="*/ 35 h 43"/>
              <a:gd name="T88" fmla="*/ 12 w 18"/>
              <a:gd name="T89" fmla="*/ 8 h 43"/>
              <a:gd name="T90" fmla="*/ 12 w 18"/>
              <a:gd name="T91" fmla="*/ 8 h 43"/>
              <a:gd name="T92" fmla="*/ 12 w 18"/>
              <a:gd name="T93" fmla="*/ 7 h 43"/>
              <a:gd name="T94" fmla="*/ 12 w 18"/>
              <a:gd name="T95" fmla="*/ 7 h 43"/>
              <a:gd name="T96" fmla="*/ 10 w 18"/>
              <a:gd name="T97" fmla="*/ 6 h 43"/>
              <a:gd name="T98" fmla="*/ 10 w 18"/>
              <a:gd name="T99" fmla="*/ 6 h 43"/>
              <a:gd name="T100" fmla="*/ 7 w 18"/>
              <a:gd name="T101" fmla="*/ 7 h 43"/>
              <a:gd name="T102" fmla="*/ 7 w 18"/>
              <a:gd name="T103" fmla="*/ 7 h 43"/>
              <a:gd name="T104" fmla="*/ 6 w 18"/>
              <a:gd name="T105" fmla="*/ 8 h 43"/>
              <a:gd name="T106" fmla="*/ 6 w 18"/>
              <a:gd name="T107" fmla="*/ 35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8" h="43">
                <a:moveTo>
                  <a:pt x="0" y="8"/>
                </a:move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3" y="2"/>
                </a:lnTo>
                <a:lnTo>
                  <a:pt x="3" y="2"/>
                </a:lnTo>
                <a:lnTo>
                  <a:pt x="6" y="1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6" y="2"/>
                </a:lnTo>
                <a:lnTo>
                  <a:pt x="16" y="2"/>
                </a:lnTo>
                <a:lnTo>
                  <a:pt x="17" y="5"/>
                </a:lnTo>
                <a:lnTo>
                  <a:pt x="17" y="5"/>
                </a:lnTo>
                <a:lnTo>
                  <a:pt x="18" y="8"/>
                </a:lnTo>
                <a:lnTo>
                  <a:pt x="18" y="35"/>
                </a:lnTo>
                <a:lnTo>
                  <a:pt x="18" y="35"/>
                </a:lnTo>
                <a:lnTo>
                  <a:pt x="17" y="38"/>
                </a:lnTo>
                <a:lnTo>
                  <a:pt x="17" y="38"/>
                </a:lnTo>
                <a:lnTo>
                  <a:pt x="16" y="41"/>
                </a:lnTo>
                <a:lnTo>
                  <a:pt x="16" y="41"/>
                </a:lnTo>
                <a:lnTo>
                  <a:pt x="13" y="42"/>
                </a:lnTo>
                <a:lnTo>
                  <a:pt x="13" y="42"/>
                </a:lnTo>
                <a:lnTo>
                  <a:pt x="10" y="43"/>
                </a:lnTo>
                <a:lnTo>
                  <a:pt x="10" y="43"/>
                </a:lnTo>
                <a:lnTo>
                  <a:pt x="6" y="42"/>
                </a:lnTo>
                <a:lnTo>
                  <a:pt x="6" y="42"/>
                </a:lnTo>
                <a:lnTo>
                  <a:pt x="3" y="41"/>
                </a:lnTo>
                <a:lnTo>
                  <a:pt x="3" y="41"/>
                </a:lnTo>
                <a:lnTo>
                  <a:pt x="1" y="38"/>
                </a:lnTo>
                <a:lnTo>
                  <a:pt x="1" y="38"/>
                </a:lnTo>
                <a:lnTo>
                  <a:pt x="0" y="35"/>
                </a:lnTo>
                <a:lnTo>
                  <a:pt x="0" y="8"/>
                </a:lnTo>
                <a:close/>
                <a:moveTo>
                  <a:pt x="6" y="35"/>
                </a:moveTo>
                <a:lnTo>
                  <a:pt x="6" y="35"/>
                </a:lnTo>
                <a:lnTo>
                  <a:pt x="7" y="36"/>
                </a:lnTo>
                <a:lnTo>
                  <a:pt x="7" y="36"/>
                </a:lnTo>
                <a:lnTo>
                  <a:pt x="10" y="37"/>
                </a:lnTo>
                <a:lnTo>
                  <a:pt x="10" y="37"/>
                </a:lnTo>
                <a:lnTo>
                  <a:pt x="12" y="36"/>
                </a:lnTo>
                <a:lnTo>
                  <a:pt x="12" y="36"/>
                </a:lnTo>
                <a:lnTo>
                  <a:pt x="12" y="35"/>
                </a:lnTo>
                <a:lnTo>
                  <a:pt x="12" y="8"/>
                </a:lnTo>
                <a:lnTo>
                  <a:pt x="12" y="8"/>
                </a:lnTo>
                <a:lnTo>
                  <a:pt x="12" y="7"/>
                </a:lnTo>
                <a:lnTo>
                  <a:pt x="12" y="7"/>
                </a:lnTo>
                <a:lnTo>
                  <a:pt x="10" y="6"/>
                </a:lnTo>
                <a:lnTo>
                  <a:pt x="10" y="6"/>
                </a:lnTo>
                <a:lnTo>
                  <a:pt x="7" y="7"/>
                </a:lnTo>
                <a:lnTo>
                  <a:pt x="7" y="7"/>
                </a:lnTo>
                <a:lnTo>
                  <a:pt x="6" y="8"/>
                </a:lnTo>
                <a:lnTo>
                  <a:pt x="6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43" name="Freeform 264">
            <a:extLst>
              <a:ext uri="{FF2B5EF4-FFF2-40B4-BE49-F238E27FC236}">
                <a16:creationId xmlns:a16="http://schemas.microsoft.com/office/drawing/2014/main" id="{50D32C4F-E21B-4452-B349-6153C0A31A2F}"/>
              </a:ext>
            </a:extLst>
          </p:cNvPr>
          <p:cNvSpPr>
            <a:spLocks/>
          </p:cNvSpPr>
          <p:nvPr/>
        </p:nvSpPr>
        <p:spPr bwMode="auto">
          <a:xfrm>
            <a:off x="8506855" y="1482908"/>
            <a:ext cx="28575" cy="69850"/>
          </a:xfrm>
          <a:custGeom>
            <a:avLst/>
            <a:gdLst>
              <a:gd name="T0" fmla="*/ 0 w 18"/>
              <a:gd name="T1" fmla="*/ 44 h 44"/>
              <a:gd name="T2" fmla="*/ 0 w 18"/>
              <a:gd name="T3" fmla="*/ 38 h 44"/>
              <a:gd name="T4" fmla="*/ 10 w 18"/>
              <a:gd name="T5" fmla="*/ 17 h 44"/>
              <a:gd name="T6" fmla="*/ 10 w 18"/>
              <a:gd name="T7" fmla="*/ 17 h 44"/>
              <a:gd name="T8" fmla="*/ 12 w 18"/>
              <a:gd name="T9" fmla="*/ 14 h 44"/>
              <a:gd name="T10" fmla="*/ 12 w 18"/>
              <a:gd name="T11" fmla="*/ 14 h 44"/>
              <a:gd name="T12" fmla="*/ 12 w 18"/>
              <a:gd name="T13" fmla="*/ 11 h 44"/>
              <a:gd name="T14" fmla="*/ 12 w 18"/>
              <a:gd name="T15" fmla="*/ 11 h 44"/>
              <a:gd name="T16" fmla="*/ 12 w 18"/>
              <a:gd name="T17" fmla="*/ 10 h 44"/>
              <a:gd name="T18" fmla="*/ 12 w 18"/>
              <a:gd name="T19" fmla="*/ 10 h 44"/>
              <a:gd name="T20" fmla="*/ 12 w 18"/>
              <a:gd name="T21" fmla="*/ 9 h 44"/>
              <a:gd name="T22" fmla="*/ 12 w 18"/>
              <a:gd name="T23" fmla="*/ 9 h 44"/>
              <a:gd name="T24" fmla="*/ 10 w 18"/>
              <a:gd name="T25" fmla="*/ 7 h 44"/>
              <a:gd name="T26" fmla="*/ 10 w 18"/>
              <a:gd name="T27" fmla="*/ 7 h 44"/>
              <a:gd name="T28" fmla="*/ 9 w 18"/>
              <a:gd name="T29" fmla="*/ 6 h 44"/>
              <a:gd name="T30" fmla="*/ 9 w 18"/>
              <a:gd name="T31" fmla="*/ 6 h 44"/>
              <a:gd name="T32" fmla="*/ 7 w 18"/>
              <a:gd name="T33" fmla="*/ 7 h 44"/>
              <a:gd name="T34" fmla="*/ 7 w 18"/>
              <a:gd name="T35" fmla="*/ 7 h 44"/>
              <a:gd name="T36" fmla="*/ 7 w 18"/>
              <a:gd name="T37" fmla="*/ 10 h 44"/>
              <a:gd name="T38" fmla="*/ 7 w 18"/>
              <a:gd name="T39" fmla="*/ 14 h 44"/>
              <a:gd name="T40" fmla="*/ 0 w 18"/>
              <a:gd name="T41" fmla="*/ 14 h 44"/>
              <a:gd name="T42" fmla="*/ 0 w 18"/>
              <a:gd name="T43" fmla="*/ 10 h 44"/>
              <a:gd name="T44" fmla="*/ 0 w 18"/>
              <a:gd name="T45" fmla="*/ 10 h 44"/>
              <a:gd name="T46" fmla="*/ 0 w 18"/>
              <a:gd name="T47" fmla="*/ 6 h 44"/>
              <a:gd name="T48" fmla="*/ 0 w 18"/>
              <a:gd name="T49" fmla="*/ 6 h 44"/>
              <a:gd name="T50" fmla="*/ 3 w 18"/>
              <a:gd name="T51" fmla="*/ 4 h 44"/>
              <a:gd name="T52" fmla="*/ 3 w 18"/>
              <a:gd name="T53" fmla="*/ 4 h 44"/>
              <a:gd name="T54" fmla="*/ 5 w 18"/>
              <a:gd name="T55" fmla="*/ 1 h 44"/>
              <a:gd name="T56" fmla="*/ 5 w 18"/>
              <a:gd name="T57" fmla="*/ 1 h 44"/>
              <a:gd name="T58" fmla="*/ 9 w 18"/>
              <a:gd name="T59" fmla="*/ 0 h 44"/>
              <a:gd name="T60" fmla="*/ 9 w 18"/>
              <a:gd name="T61" fmla="*/ 0 h 44"/>
              <a:gd name="T62" fmla="*/ 13 w 18"/>
              <a:gd name="T63" fmla="*/ 1 h 44"/>
              <a:gd name="T64" fmla="*/ 13 w 18"/>
              <a:gd name="T65" fmla="*/ 1 h 44"/>
              <a:gd name="T66" fmla="*/ 17 w 18"/>
              <a:gd name="T67" fmla="*/ 4 h 44"/>
              <a:gd name="T68" fmla="*/ 17 w 18"/>
              <a:gd name="T69" fmla="*/ 4 h 44"/>
              <a:gd name="T70" fmla="*/ 18 w 18"/>
              <a:gd name="T71" fmla="*/ 7 h 44"/>
              <a:gd name="T72" fmla="*/ 18 w 18"/>
              <a:gd name="T73" fmla="*/ 7 h 44"/>
              <a:gd name="T74" fmla="*/ 18 w 18"/>
              <a:gd name="T75" fmla="*/ 11 h 44"/>
              <a:gd name="T76" fmla="*/ 18 w 18"/>
              <a:gd name="T77" fmla="*/ 11 h 44"/>
              <a:gd name="T78" fmla="*/ 18 w 18"/>
              <a:gd name="T79" fmla="*/ 14 h 44"/>
              <a:gd name="T80" fmla="*/ 18 w 18"/>
              <a:gd name="T81" fmla="*/ 14 h 44"/>
              <a:gd name="T82" fmla="*/ 18 w 18"/>
              <a:gd name="T83" fmla="*/ 16 h 44"/>
              <a:gd name="T84" fmla="*/ 18 w 18"/>
              <a:gd name="T85" fmla="*/ 16 h 44"/>
              <a:gd name="T86" fmla="*/ 18 w 18"/>
              <a:gd name="T87" fmla="*/ 17 h 44"/>
              <a:gd name="T88" fmla="*/ 18 w 18"/>
              <a:gd name="T89" fmla="*/ 17 h 44"/>
              <a:gd name="T90" fmla="*/ 17 w 18"/>
              <a:gd name="T91" fmla="*/ 20 h 44"/>
              <a:gd name="T92" fmla="*/ 7 w 18"/>
              <a:gd name="T93" fmla="*/ 38 h 44"/>
              <a:gd name="T94" fmla="*/ 18 w 18"/>
              <a:gd name="T95" fmla="*/ 38 h 44"/>
              <a:gd name="T96" fmla="*/ 18 w 18"/>
              <a:gd name="T97" fmla="*/ 44 h 44"/>
              <a:gd name="T98" fmla="*/ 0 w 18"/>
              <a:gd name="T9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8" h="44">
                <a:moveTo>
                  <a:pt x="0" y="44"/>
                </a:moveTo>
                <a:lnTo>
                  <a:pt x="0" y="38"/>
                </a:lnTo>
                <a:lnTo>
                  <a:pt x="10" y="17"/>
                </a:lnTo>
                <a:lnTo>
                  <a:pt x="10" y="17"/>
                </a:lnTo>
                <a:lnTo>
                  <a:pt x="12" y="14"/>
                </a:lnTo>
                <a:lnTo>
                  <a:pt x="12" y="14"/>
                </a:lnTo>
                <a:lnTo>
                  <a:pt x="12" y="11"/>
                </a:lnTo>
                <a:lnTo>
                  <a:pt x="12" y="11"/>
                </a:lnTo>
                <a:lnTo>
                  <a:pt x="12" y="10"/>
                </a:lnTo>
                <a:lnTo>
                  <a:pt x="12" y="10"/>
                </a:lnTo>
                <a:lnTo>
                  <a:pt x="12" y="9"/>
                </a:lnTo>
                <a:lnTo>
                  <a:pt x="12" y="9"/>
                </a:lnTo>
                <a:lnTo>
                  <a:pt x="10" y="7"/>
                </a:lnTo>
                <a:lnTo>
                  <a:pt x="10" y="7"/>
                </a:lnTo>
                <a:lnTo>
                  <a:pt x="9" y="6"/>
                </a:lnTo>
                <a:lnTo>
                  <a:pt x="9" y="6"/>
                </a:lnTo>
                <a:lnTo>
                  <a:pt x="7" y="7"/>
                </a:lnTo>
                <a:lnTo>
                  <a:pt x="7" y="7"/>
                </a:lnTo>
                <a:lnTo>
                  <a:pt x="7" y="10"/>
                </a:lnTo>
                <a:lnTo>
                  <a:pt x="7" y="14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3" y="4"/>
                </a:lnTo>
                <a:lnTo>
                  <a:pt x="3" y="4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3" y="1"/>
                </a:lnTo>
                <a:lnTo>
                  <a:pt x="13" y="1"/>
                </a:lnTo>
                <a:lnTo>
                  <a:pt x="17" y="4"/>
                </a:lnTo>
                <a:lnTo>
                  <a:pt x="17" y="4"/>
                </a:lnTo>
                <a:lnTo>
                  <a:pt x="18" y="7"/>
                </a:lnTo>
                <a:lnTo>
                  <a:pt x="18" y="7"/>
                </a:lnTo>
                <a:lnTo>
                  <a:pt x="18" y="11"/>
                </a:lnTo>
                <a:lnTo>
                  <a:pt x="18" y="11"/>
                </a:lnTo>
                <a:lnTo>
                  <a:pt x="18" y="14"/>
                </a:lnTo>
                <a:lnTo>
                  <a:pt x="18" y="14"/>
                </a:lnTo>
                <a:lnTo>
                  <a:pt x="18" y="16"/>
                </a:lnTo>
                <a:lnTo>
                  <a:pt x="18" y="16"/>
                </a:lnTo>
                <a:lnTo>
                  <a:pt x="18" y="17"/>
                </a:lnTo>
                <a:lnTo>
                  <a:pt x="18" y="17"/>
                </a:lnTo>
                <a:lnTo>
                  <a:pt x="17" y="20"/>
                </a:lnTo>
                <a:lnTo>
                  <a:pt x="7" y="38"/>
                </a:lnTo>
                <a:lnTo>
                  <a:pt x="18" y="38"/>
                </a:lnTo>
                <a:lnTo>
                  <a:pt x="18" y="44"/>
                </a:lnTo>
                <a:lnTo>
                  <a:pt x="0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44" name="Freeform 265">
            <a:extLst>
              <a:ext uri="{FF2B5EF4-FFF2-40B4-BE49-F238E27FC236}">
                <a16:creationId xmlns:a16="http://schemas.microsoft.com/office/drawing/2014/main" id="{ECD59F0F-9B5D-4241-AC88-3A3D896D6778}"/>
              </a:ext>
            </a:extLst>
          </p:cNvPr>
          <p:cNvSpPr>
            <a:spLocks/>
          </p:cNvSpPr>
          <p:nvPr/>
        </p:nvSpPr>
        <p:spPr bwMode="auto">
          <a:xfrm>
            <a:off x="8510030" y="2506846"/>
            <a:ext cx="17463" cy="68263"/>
          </a:xfrm>
          <a:custGeom>
            <a:avLst/>
            <a:gdLst>
              <a:gd name="T0" fmla="*/ 5 w 11"/>
              <a:gd name="T1" fmla="*/ 43 h 43"/>
              <a:gd name="T2" fmla="*/ 5 w 11"/>
              <a:gd name="T3" fmla="*/ 6 h 43"/>
              <a:gd name="T4" fmla="*/ 0 w 11"/>
              <a:gd name="T5" fmla="*/ 11 h 43"/>
              <a:gd name="T6" fmla="*/ 0 w 11"/>
              <a:gd name="T7" fmla="*/ 5 h 43"/>
              <a:gd name="T8" fmla="*/ 5 w 11"/>
              <a:gd name="T9" fmla="*/ 0 h 43"/>
              <a:gd name="T10" fmla="*/ 11 w 11"/>
              <a:gd name="T11" fmla="*/ 0 h 43"/>
              <a:gd name="T12" fmla="*/ 11 w 11"/>
              <a:gd name="T13" fmla="*/ 43 h 43"/>
              <a:gd name="T14" fmla="*/ 5 w 11"/>
              <a:gd name="T15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43">
                <a:moveTo>
                  <a:pt x="5" y="43"/>
                </a:moveTo>
                <a:lnTo>
                  <a:pt x="5" y="6"/>
                </a:lnTo>
                <a:lnTo>
                  <a:pt x="0" y="11"/>
                </a:lnTo>
                <a:lnTo>
                  <a:pt x="0" y="5"/>
                </a:lnTo>
                <a:lnTo>
                  <a:pt x="5" y="0"/>
                </a:lnTo>
                <a:lnTo>
                  <a:pt x="11" y="0"/>
                </a:lnTo>
                <a:lnTo>
                  <a:pt x="11" y="43"/>
                </a:lnTo>
                <a:lnTo>
                  <a:pt x="5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45" name="Freeform 266">
            <a:extLst>
              <a:ext uri="{FF2B5EF4-FFF2-40B4-BE49-F238E27FC236}">
                <a16:creationId xmlns:a16="http://schemas.microsoft.com/office/drawing/2014/main" id="{A7B47D0A-51FB-4CED-ABE6-E4419CC088A7}"/>
              </a:ext>
            </a:extLst>
          </p:cNvPr>
          <p:cNvSpPr>
            <a:spLocks noEditPoints="1"/>
          </p:cNvSpPr>
          <p:nvPr/>
        </p:nvSpPr>
        <p:spPr bwMode="auto">
          <a:xfrm>
            <a:off x="8541780" y="2506846"/>
            <a:ext cx="28575" cy="69850"/>
          </a:xfrm>
          <a:custGeom>
            <a:avLst/>
            <a:gdLst>
              <a:gd name="T0" fmla="*/ 0 w 18"/>
              <a:gd name="T1" fmla="*/ 11 h 44"/>
              <a:gd name="T2" fmla="*/ 1 w 18"/>
              <a:gd name="T3" fmla="*/ 9 h 44"/>
              <a:gd name="T4" fmla="*/ 1 w 18"/>
              <a:gd name="T5" fmla="*/ 6 h 44"/>
              <a:gd name="T6" fmla="*/ 1 w 18"/>
              <a:gd name="T7" fmla="*/ 5 h 44"/>
              <a:gd name="T8" fmla="*/ 2 w 18"/>
              <a:gd name="T9" fmla="*/ 3 h 44"/>
              <a:gd name="T10" fmla="*/ 6 w 18"/>
              <a:gd name="T11" fmla="*/ 0 h 44"/>
              <a:gd name="T12" fmla="*/ 10 w 18"/>
              <a:gd name="T13" fmla="*/ 0 h 44"/>
              <a:gd name="T14" fmla="*/ 13 w 18"/>
              <a:gd name="T15" fmla="*/ 0 h 44"/>
              <a:gd name="T16" fmla="*/ 16 w 18"/>
              <a:gd name="T17" fmla="*/ 3 h 44"/>
              <a:gd name="T18" fmla="*/ 17 w 18"/>
              <a:gd name="T19" fmla="*/ 5 h 44"/>
              <a:gd name="T20" fmla="*/ 18 w 18"/>
              <a:gd name="T21" fmla="*/ 6 h 44"/>
              <a:gd name="T22" fmla="*/ 18 w 18"/>
              <a:gd name="T23" fmla="*/ 9 h 44"/>
              <a:gd name="T24" fmla="*/ 18 w 18"/>
              <a:gd name="T25" fmla="*/ 11 h 44"/>
              <a:gd name="T26" fmla="*/ 18 w 18"/>
              <a:gd name="T27" fmla="*/ 15 h 44"/>
              <a:gd name="T28" fmla="*/ 18 w 18"/>
              <a:gd name="T29" fmla="*/ 17 h 44"/>
              <a:gd name="T30" fmla="*/ 17 w 18"/>
              <a:gd name="T31" fmla="*/ 19 h 44"/>
              <a:gd name="T32" fmla="*/ 16 w 18"/>
              <a:gd name="T33" fmla="*/ 20 h 44"/>
              <a:gd name="T34" fmla="*/ 17 w 18"/>
              <a:gd name="T35" fmla="*/ 23 h 44"/>
              <a:gd name="T36" fmla="*/ 18 w 18"/>
              <a:gd name="T37" fmla="*/ 24 h 44"/>
              <a:gd name="T38" fmla="*/ 18 w 18"/>
              <a:gd name="T39" fmla="*/ 27 h 44"/>
              <a:gd name="T40" fmla="*/ 18 w 18"/>
              <a:gd name="T41" fmla="*/ 32 h 44"/>
              <a:gd name="T42" fmla="*/ 18 w 18"/>
              <a:gd name="T43" fmla="*/ 34 h 44"/>
              <a:gd name="T44" fmla="*/ 18 w 18"/>
              <a:gd name="T45" fmla="*/ 37 h 44"/>
              <a:gd name="T46" fmla="*/ 17 w 18"/>
              <a:gd name="T47" fmla="*/ 38 h 44"/>
              <a:gd name="T48" fmla="*/ 17 w 18"/>
              <a:gd name="T49" fmla="*/ 40 h 44"/>
              <a:gd name="T50" fmla="*/ 13 w 18"/>
              <a:gd name="T51" fmla="*/ 43 h 44"/>
              <a:gd name="T52" fmla="*/ 10 w 18"/>
              <a:gd name="T53" fmla="*/ 44 h 44"/>
              <a:gd name="T54" fmla="*/ 5 w 18"/>
              <a:gd name="T55" fmla="*/ 43 h 44"/>
              <a:gd name="T56" fmla="*/ 2 w 18"/>
              <a:gd name="T57" fmla="*/ 40 h 44"/>
              <a:gd name="T58" fmla="*/ 1 w 18"/>
              <a:gd name="T59" fmla="*/ 38 h 44"/>
              <a:gd name="T60" fmla="*/ 1 w 18"/>
              <a:gd name="T61" fmla="*/ 37 h 44"/>
              <a:gd name="T62" fmla="*/ 1 w 18"/>
              <a:gd name="T63" fmla="*/ 34 h 44"/>
              <a:gd name="T64" fmla="*/ 0 w 18"/>
              <a:gd name="T65" fmla="*/ 32 h 44"/>
              <a:gd name="T66" fmla="*/ 1 w 18"/>
              <a:gd name="T67" fmla="*/ 27 h 44"/>
              <a:gd name="T68" fmla="*/ 1 w 18"/>
              <a:gd name="T69" fmla="*/ 24 h 44"/>
              <a:gd name="T70" fmla="*/ 2 w 18"/>
              <a:gd name="T71" fmla="*/ 23 h 44"/>
              <a:gd name="T72" fmla="*/ 3 w 18"/>
              <a:gd name="T73" fmla="*/ 20 h 44"/>
              <a:gd name="T74" fmla="*/ 2 w 18"/>
              <a:gd name="T75" fmla="*/ 19 h 44"/>
              <a:gd name="T76" fmla="*/ 1 w 18"/>
              <a:gd name="T77" fmla="*/ 17 h 44"/>
              <a:gd name="T78" fmla="*/ 1 w 18"/>
              <a:gd name="T79" fmla="*/ 15 h 44"/>
              <a:gd name="T80" fmla="*/ 0 w 18"/>
              <a:gd name="T81" fmla="*/ 11 h 44"/>
              <a:gd name="T82" fmla="*/ 12 w 18"/>
              <a:gd name="T83" fmla="*/ 9 h 44"/>
              <a:gd name="T84" fmla="*/ 11 w 18"/>
              <a:gd name="T85" fmla="*/ 6 h 44"/>
              <a:gd name="T86" fmla="*/ 10 w 18"/>
              <a:gd name="T87" fmla="*/ 6 h 44"/>
              <a:gd name="T88" fmla="*/ 7 w 18"/>
              <a:gd name="T89" fmla="*/ 6 h 44"/>
              <a:gd name="T90" fmla="*/ 6 w 18"/>
              <a:gd name="T91" fmla="*/ 15 h 44"/>
              <a:gd name="T92" fmla="*/ 7 w 18"/>
              <a:gd name="T93" fmla="*/ 18 h 44"/>
              <a:gd name="T94" fmla="*/ 10 w 18"/>
              <a:gd name="T95" fmla="*/ 18 h 44"/>
              <a:gd name="T96" fmla="*/ 11 w 18"/>
              <a:gd name="T97" fmla="*/ 18 h 44"/>
              <a:gd name="T98" fmla="*/ 12 w 18"/>
              <a:gd name="T99" fmla="*/ 15 h 44"/>
              <a:gd name="T100" fmla="*/ 12 w 18"/>
              <a:gd name="T101" fmla="*/ 27 h 44"/>
              <a:gd name="T102" fmla="*/ 11 w 18"/>
              <a:gd name="T103" fmla="*/ 24 h 44"/>
              <a:gd name="T104" fmla="*/ 10 w 18"/>
              <a:gd name="T105" fmla="*/ 23 h 44"/>
              <a:gd name="T106" fmla="*/ 7 w 18"/>
              <a:gd name="T107" fmla="*/ 24 h 44"/>
              <a:gd name="T108" fmla="*/ 6 w 18"/>
              <a:gd name="T109" fmla="*/ 27 h 44"/>
              <a:gd name="T110" fmla="*/ 6 w 18"/>
              <a:gd name="T111" fmla="*/ 34 h 44"/>
              <a:gd name="T112" fmla="*/ 7 w 18"/>
              <a:gd name="T113" fmla="*/ 37 h 44"/>
              <a:gd name="T114" fmla="*/ 10 w 18"/>
              <a:gd name="T115" fmla="*/ 38 h 44"/>
              <a:gd name="T116" fmla="*/ 11 w 18"/>
              <a:gd name="T117" fmla="*/ 37 h 44"/>
              <a:gd name="T118" fmla="*/ 12 w 18"/>
              <a:gd name="T119" fmla="*/ 2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" h="44">
                <a:moveTo>
                  <a:pt x="0" y="11"/>
                </a:moveTo>
                <a:lnTo>
                  <a:pt x="0" y="11"/>
                </a:lnTo>
                <a:lnTo>
                  <a:pt x="1" y="9"/>
                </a:lnTo>
                <a:lnTo>
                  <a:pt x="1" y="9"/>
                </a:lnTo>
                <a:lnTo>
                  <a:pt x="1" y="6"/>
                </a:lnTo>
                <a:lnTo>
                  <a:pt x="1" y="6"/>
                </a:lnTo>
                <a:lnTo>
                  <a:pt x="1" y="5"/>
                </a:lnTo>
                <a:lnTo>
                  <a:pt x="1" y="5"/>
                </a:lnTo>
                <a:lnTo>
                  <a:pt x="2" y="3"/>
                </a:lnTo>
                <a:lnTo>
                  <a:pt x="2" y="3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6" y="3"/>
                </a:lnTo>
                <a:lnTo>
                  <a:pt x="16" y="3"/>
                </a:lnTo>
                <a:lnTo>
                  <a:pt x="17" y="5"/>
                </a:lnTo>
                <a:lnTo>
                  <a:pt x="17" y="5"/>
                </a:lnTo>
                <a:lnTo>
                  <a:pt x="18" y="6"/>
                </a:lnTo>
                <a:lnTo>
                  <a:pt x="18" y="6"/>
                </a:lnTo>
                <a:lnTo>
                  <a:pt x="18" y="9"/>
                </a:lnTo>
                <a:lnTo>
                  <a:pt x="18" y="9"/>
                </a:lnTo>
                <a:lnTo>
                  <a:pt x="18" y="11"/>
                </a:lnTo>
                <a:lnTo>
                  <a:pt x="18" y="11"/>
                </a:lnTo>
                <a:lnTo>
                  <a:pt x="18" y="15"/>
                </a:lnTo>
                <a:lnTo>
                  <a:pt x="18" y="15"/>
                </a:lnTo>
                <a:lnTo>
                  <a:pt x="18" y="17"/>
                </a:lnTo>
                <a:lnTo>
                  <a:pt x="18" y="17"/>
                </a:lnTo>
                <a:lnTo>
                  <a:pt x="17" y="19"/>
                </a:lnTo>
                <a:lnTo>
                  <a:pt x="17" y="19"/>
                </a:lnTo>
                <a:lnTo>
                  <a:pt x="16" y="20"/>
                </a:lnTo>
                <a:lnTo>
                  <a:pt x="16" y="20"/>
                </a:lnTo>
                <a:lnTo>
                  <a:pt x="17" y="23"/>
                </a:lnTo>
                <a:lnTo>
                  <a:pt x="17" y="23"/>
                </a:lnTo>
                <a:lnTo>
                  <a:pt x="18" y="24"/>
                </a:lnTo>
                <a:lnTo>
                  <a:pt x="18" y="24"/>
                </a:lnTo>
                <a:lnTo>
                  <a:pt x="18" y="27"/>
                </a:lnTo>
                <a:lnTo>
                  <a:pt x="18" y="27"/>
                </a:lnTo>
                <a:lnTo>
                  <a:pt x="18" y="32"/>
                </a:lnTo>
                <a:lnTo>
                  <a:pt x="18" y="32"/>
                </a:lnTo>
                <a:lnTo>
                  <a:pt x="18" y="34"/>
                </a:lnTo>
                <a:lnTo>
                  <a:pt x="18" y="34"/>
                </a:lnTo>
                <a:lnTo>
                  <a:pt x="18" y="37"/>
                </a:lnTo>
                <a:lnTo>
                  <a:pt x="18" y="37"/>
                </a:lnTo>
                <a:lnTo>
                  <a:pt x="17" y="38"/>
                </a:lnTo>
                <a:lnTo>
                  <a:pt x="17" y="38"/>
                </a:lnTo>
                <a:lnTo>
                  <a:pt x="17" y="40"/>
                </a:lnTo>
                <a:lnTo>
                  <a:pt x="17" y="40"/>
                </a:lnTo>
                <a:lnTo>
                  <a:pt x="13" y="43"/>
                </a:lnTo>
                <a:lnTo>
                  <a:pt x="13" y="43"/>
                </a:lnTo>
                <a:lnTo>
                  <a:pt x="10" y="44"/>
                </a:lnTo>
                <a:lnTo>
                  <a:pt x="10" y="44"/>
                </a:lnTo>
                <a:lnTo>
                  <a:pt x="5" y="43"/>
                </a:lnTo>
                <a:lnTo>
                  <a:pt x="5" y="43"/>
                </a:lnTo>
                <a:lnTo>
                  <a:pt x="2" y="40"/>
                </a:lnTo>
                <a:lnTo>
                  <a:pt x="2" y="40"/>
                </a:lnTo>
                <a:lnTo>
                  <a:pt x="1" y="38"/>
                </a:lnTo>
                <a:lnTo>
                  <a:pt x="1" y="38"/>
                </a:lnTo>
                <a:lnTo>
                  <a:pt x="1" y="37"/>
                </a:lnTo>
                <a:lnTo>
                  <a:pt x="1" y="37"/>
                </a:lnTo>
                <a:lnTo>
                  <a:pt x="1" y="34"/>
                </a:lnTo>
                <a:lnTo>
                  <a:pt x="1" y="34"/>
                </a:lnTo>
                <a:lnTo>
                  <a:pt x="0" y="32"/>
                </a:lnTo>
                <a:lnTo>
                  <a:pt x="0" y="32"/>
                </a:lnTo>
                <a:lnTo>
                  <a:pt x="1" y="27"/>
                </a:lnTo>
                <a:lnTo>
                  <a:pt x="1" y="27"/>
                </a:lnTo>
                <a:lnTo>
                  <a:pt x="1" y="24"/>
                </a:lnTo>
                <a:lnTo>
                  <a:pt x="1" y="24"/>
                </a:lnTo>
                <a:lnTo>
                  <a:pt x="2" y="23"/>
                </a:lnTo>
                <a:lnTo>
                  <a:pt x="2" y="23"/>
                </a:lnTo>
                <a:lnTo>
                  <a:pt x="3" y="20"/>
                </a:lnTo>
                <a:lnTo>
                  <a:pt x="3" y="20"/>
                </a:lnTo>
                <a:lnTo>
                  <a:pt x="2" y="19"/>
                </a:lnTo>
                <a:lnTo>
                  <a:pt x="2" y="19"/>
                </a:lnTo>
                <a:lnTo>
                  <a:pt x="1" y="17"/>
                </a:lnTo>
                <a:lnTo>
                  <a:pt x="1" y="17"/>
                </a:lnTo>
                <a:lnTo>
                  <a:pt x="1" y="15"/>
                </a:lnTo>
                <a:lnTo>
                  <a:pt x="1" y="15"/>
                </a:lnTo>
                <a:lnTo>
                  <a:pt x="0" y="11"/>
                </a:lnTo>
                <a:lnTo>
                  <a:pt x="0" y="11"/>
                </a:lnTo>
                <a:close/>
                <a:moveTo>
                  <a:pt x="12" y="9"/>
                </a:moveTo>
                <a:lnTo>
                  <a:pt x="12" y="9"/>
                </a:lnTo>
                <a:lnTo>
                  <a:pt x="11" y="6"/>
                </a:lnTo>
                <a:lnTo>
                  <a:pt x="11" y="6"/>
                </a:lnTo>
                <a:lnTo>
                  <a:pt x="10" y="6"/>
                </a:lnTo>
                <a:lnTo>
                  <a:pt x="10" y="6"/>
                </a:lnTo>
                <a:lnTo>
                  <a:pt x="7" y="6"/>
                </a:lnTo>
                <a:lnTo>
                  <a:pt x="7" y="6"/>
                </a:lnTo>
                <a:lnTo>
                  <a:pt x="6" y="9"/>
                </a:lnTo>
                <a:lnTo>
                  <a:pt x="6" y="15"/>
                </a:lnTo>
                <a:lnTo>
                  <a:pt x="6" y="15"/>
                </a:lnTo>
                <a:lnTo>
                  <a:pt x="7" y="18"/>
                </a:lnTo>
                <a:lnTo>
                  <a:pt x="7" y="18"/>
                </a:lnTo>
                <a:lnTo>
                  <a:pt x="10" y="18"/>
                </a:lnTo>
                <a:lnTo>
                  <a:pt x="10" y="18"/>
                </a:lnTo>
                <a:lnTo>
                  <a:pt x="11" y="18"/>
                </a:lnTo>
                <a:lnTo>
                  <a:pt x="11" y="18"/>
                </a:lnTo>
                <a:lnTo>
                  <a:pt x="12" y="15"/>
                </a:lnTo>
                <a:lnTo>
                  <a:pt x="12" y="9"/>
                </a:lnTo>
                <a:close/>
                <a:moveTo>
                  <a:pt x="12" y="27"/>
                </a:moveTo>
                <a:lnTo>
                  <a:pt x="12" y="27"/>
                </a:lnTo>
                <a:lnTo>
                  <a:pt x="11" y="24"/>
                </a:lnTo>
                <a:lnTo>
                  <a:pt x="11" y="24"/>
                </a:lnTo>
                <a:lnTo>
                  <a:pt x="10" y="23"/>
                </a:lnTo>
                <a:lnTo>
                  <a:pt x="10" y="23"/>
                </a:lnTo>
                <a:lnTo>
                  <a:pt x="7" y="24"/>
                </a:lnTo>
                <a:lnTo>
                  <a:pt x="7" y="24"/>
                </a:lnTo>
                <a:lnTo>
                  <a:pt x="6" y="27"/>
                </a:lnTo>
                <a:lnTo>
                  <a:pt x="6" y="34"/>
                </a:lnTo>
                <a:lnTo>
                  <a:pt x="6" y="34"/>
                </a:lnTo>
                <a:lnTo>
                  <a:pt x="7" y="37"/>
                </a:lnTo>
                <a:lnTo>
                  <a:pt x="7" y="37"/>
                </a:lnTo>
                <a:lnTo>
                  <a:pt x="10" y="38"/>
                </a:lnTo>
                <a:lnTo>
                  <a:pt x="10" y="38"/>
                </a:lnTo>
                <a:lnTo>
                  <a:pt x="11" y="37"/>
                </a:lnTo>
                <a:lnTo>
                  <a:pt x="11" y="37"/>
                </a:lnTo>
                <a:lnTo>
                  <a:pt x="12" y="34"/>
                </a:lnTo>
                <a:lnTo>
                  <a:pt x="12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46" name="Freeform 267">
            <a:extLst>
              <a:ext uri="{FF2B5EF4-FFF2-40B4-BE49-F238E27FC236}">
                <a16:creationId xmlns:a16="http://schemas.microsoft.com/office/drawing/2014/main" id="{73F65536-F869-47A2-BC81-90643D54655D}"/>
              </a:ext>
            </a:extLst>
          </p:cNvPr>
          <p:cNvSpPr>
            <a:spLocks/>
          </p:cNvSpPr>
          <p:nvPr/>
        </p:nvSpPr>
        <p:spPr bwMode="auto">
          <a:xfrm>
            <a:off x="8506855" y="3018021"/>
            <a:ext cx="28575" cy="69850"/>
          </a:xfrm>
          <a:custGeom>
            <a:avLst/>
            <a:gdLst>
              <a:gd name="T0" fmla="*/ 7 w 18"/>
              <a:gd name="T1" fmla="*/ 18 h 44"/>
              <a:gd name="T2" fmla="*/ 10 w 18"/>
              <a:gd name="T3" fmla="*/ 18 h 44"/>
              <a:gd name="T4" fmla="*/ 12 w 18"/>
              <a:gd name="T5" fmla="*/ 15 h 44"/>
              <a:gd name="T6" fmla="*/ 12 w 18"/>
              <a:gd name="T7" fmla="*/ 10 h 44"/>
              <a:gd name="T8" fmla="*/ 12 w 18"/>
              <a:gd name="T9" fmla="*/ 7 h 44"/>
              <a:gd name="T10" fmla="*/ 9 w 18"/>
              <a:gd name="T11" fmla="*/ 6 h 44"/>
              <a:gd name="T12" fmla="*/ 7 w 18"/>
              <a:gd name="T13" fmla="*/ 7 h 44"/>
              <a:gd name="T14" fmla="*/ 7 w 18"/>
              <a:gd name="T15" fmla="*/ 13 h 44"/>
              <a:gd name="T16" fmla="*/ 0 w 18"/>
              <a:gd name="T17" fmla="*/ 10 h 44"/>
              <a:gd name="T18" fmla="*/ 0 w 18"/>
              <a:gd name="T19" fmla="*/ 6 h 44"/>
              <a:gd name="T20" fmla="*/ 3 w 18"/>
              <a:gd name="T21" fmla="*/ 3 h 44"/>
              <a:gd name="T22" fmla="*/ 5 w 18"/>
              <a:gd name="T23" fmla="*/ 1 h 44"/>
              <a:gd name="T24" fmla="*/ 9 w 18"/>
              <a:gd name="T25" fmla="*/ 0 h 44"/>
              <a:gd name="T26" fmla="*/ 13 w 18"/>
              <a:gd name="T27" fmla="*/ 1 h 44"/>
              <a:gd name="T28" fmla="*/ 15 w 18"/>
              <a:gd name="T29" fmla="*/ 3 h 44"/>
              <a:gd name="T30" fmla="*/ 17 w 18"/>
              <a:gd name="T31" fmla="*/ 5 h 44"/>
              <a:gd name="T32" fmla="*/ 18 w 18"/>
              <a:gd name="T33" fmla="*/ 6 h 44"/>
              <a:gd name="T34" fmla="*/ 18 w 18"/>
              <a:gd name="T35" fmla="*/ 12 h 44"/>
              <a:gd name="T36" fmla="*/ 18 w 18"/>
              <a:gd name="T37" fmla="*/ 16 h 44"/>
              <a:gd name="T38" fmla="*/ 18 w 18"/>
              <a:gd name="T39" fmla="*/ 18 h 44"/>
              <a:gd name="T40" fmla="*/ 17 w 18"/>
              <a:gd name="T41" fmla="*/ 20 h 44"/>
              <a:gd name="T42" fmla="*/ 14 w 18"/>
              <a:gd name="T43" fmla="*/ 21 h 44"/>
              <a:gd name="T44" fmla="*/ 17 w 18"/>
              <a:gd name="T45" fmla="*/ 23 h 44"/>
              <a:gd name="T46" fmla="*/ 18 w 18"/>
              <a:gd name="T47" fmla="*/ 25 h 44"/>
              <a:gd name="T48" fmla="*/ 18 w 18"/>
              <a:gd name="T49" fmla="*/ 27 h 44"/>
              <a:gd name="T50" fmla="*/ 18 w 18"/>
              <a:gd name="T51" fmla="*/ 31 h 44"/>
              <a:gd name="T52" fmla="*/ 18 w 18"/>
              <a:gd name="T53" fmla="*/ 35 h 44"/>
              <a:gd name="T54" fmla="*/ 18 w 18"/>
              <a:gd name="T55" fmla="*/ 37 h 44"/>
              <a:gd name="T56" fmla="*/ 18 w 18"/>
              <a:gd name="T57" fmla="*/ 39 h 44"/>
              <a:gd name="T58" fmla="*/ 17 w 18"/>
              <a:gd name="T59" fmla="*/ 40 h 44"/>
              <a:gd name="T60" fmla="*/ 14 w 18"/>
              <a:gd name="T61" fmla="*/ 42 h 44"/>
              <a:gd name="T62" fmla="*/ 9 w 18"/>
              <a:gd name="T63" fmla="*/ 44 h 44"/>
              <a:gd name="T64" fmla="*/ 5 w 18"/>
              <a:gd name="T65" fmla="*/ 44 h 44"/>
              <a:gd name="T66" fmla="*/ 3 w 18"/>
              <a:gd name="T67" fmla="*/ 42 h 44"/>
              <a:gd name="T68" fmla="*/ 0 w 18"/>
              <a:gd name="T69" fmla="*/ 39 h 44"/>
              <a:gd name="T70" fmla="*/ 0 w 18"/>
              <a:gd name="T71" fmla="*/ 35 h 44"/>
              <a:gd name="T72" fmla="*/ 7 w 18"/>
              <a:gd name="T73" fmla="*/ 31 h 44"/>
              <a:gd name="T74" fmla="*/ 7 w 18"/>
              <a:gd name="T75" fmla="*/ 35 h 44"/>
              <a:gd name="T76" fmla="*/ 7 w 18"/>
              <a:gd name="T77" fmla="*/ 37 h 44"/>
              <a:gd name="T78" fmla="*/ 9 w 18"/>
              <a:gd name="T79" fmla="*/ 37 h 44"/>
              <a:gd name="T80" fmla="*/ 12 w 18"/>
              <a:gd name="T81" fmla="*/ 37 h 44"/>
              <a:gd name="T82" fmla="*/ 12 w 18"/>
              <a:gd name="T83" fmla="*/ 28 h 44"/>
              <a:gd name="T84" fmla="*/ 12 w 18"/>
              <a:gd name="T85" fmla="*/ 25 h 44"/>
              <a:gd name="T86" fmla="*/ 9 w 18"/>
              <a:gd name="T87" fmla="*/ 25 h 44"/>
              <a:gd name="T88" fmla="*/ 7 w 18"/>
              <a:gd name="T89" fmla="*/ 23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8" h="44">
                <a:moveTo>
                  <a:pt x="7" y="18"/>
                </a:moveTo>
                <a:lnTo>
                  <a:pt x="7" y="18"/>
                </a:lnTo>
                <a:lnTo>
                  <a:pt x="10" y="18"/>
                </a:lnTo>
                <a:lnTo>
                  <a:pt x="10" y="18"/>
                </a:lnTo>
                <a:lnTo>
                  <a:pt x="12" y="17"/>
                </a:lnTo>
                <a:lnTo>
                  <a:pt x="12" y="15"/>
                </a:lnTo>
                <a:lnTo>
                  <a:pt x="12" y="10"/>
                </a:lnTo>
                <a:lnTo>
                  <a:pt x="12" y="10"/>
                </a:lnTo>
                <a:lnTo>
                  <a:pt x="12" y="7"/>
                </a:lnTo>
                <a:lnTo>
                  <a:pt x="12" y="7"/>
                </a:lnTo>
                <a:lnTo>
                  <a:pt x="9" y="6"/>
                </a:lnTo>
                <a:lnTo>
                  <a:pt x="9" y="6"/>
                </a:lnTo>
                <a:lnTo>
                  <a:pt x="7" y="7"/>
                </a:lnTo>
                <a:lnTo>
                  <a:pt x="7" y="7"/>
                </a:lnTo>
                <a:lnTo>
                  <a:pt x="7" y="10"/>
                </a:lnTo>
                <a:lnTo>
                  <a:pt x="7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3" y="3"/>
                </a:lnTo>
                <a:lnTo>
                  <a:pt x="3" y="3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3" y="1"/>
                </a:lnTo>
                <a:lnTo>
                  <a:pt x="13" y="1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5"/>
                </a:lnTo>
                <a:lnTo>
                  <a:pt x="18" y="6"/>
                </a:lnTo>
                <a:lnTo>
                  <a:pt x="18" y="6"/>
                </a:lnTo>
                <a:lnTo>
                  <a:pt x="18" y="12"/>
                </a:lnTo>
                <a:lnTo>
                  <a:pt x="18" y="12"/>
                </a:lnTo>
                <a:lnTo>
                  <a:pt x="18" y="16"/>
                </a:lnTo>
                <a:lnTo>
                  <a:pt x="18" y="16"/>
                </a:lnTo>
                <a:lnTo>
                  <a:pt x="18" y="18"/>
                </a:lnTo>
                <a:lnTo>
                  <a:pt x="18" y="18"/>
                </a:lnTo>
                <a:lnTo>
                  <a:pt x="17" y="20"/>
                </a:lnTo>
                <a:lnTo>
                  <a:pt x="17" y="20"/>
                </a:lnTo>
                <a:lnTo>
                  <a:pt x="14" y="21"/>
                </a:lnTo>
                <a:lnTo>
                  <a:pt x="14" y="21"/>
                </a:lnTo>
                <a:lnTo>
                  <a:pt x="17" y="23"/>
                </a:lnTo>
                <a:lnTo>
                  <a:pt x="17" y="23"/>
                </a:lnTo>
                <a:lnTo>
                  <a:pt x="18" y="25"/>
                </a:lnTo>
                <a:lnTo>
                  <a:pt x="18" y="25"/>
                </a:lnTo>
                <a:lnTo>
                  <a:pt x="18" y="27"/>
                </a:lnTo>
                <a:lnTo>
                  <a:pt x="18" y="27"/>
                </a:lnTo>
                <a:lnTo>
                  <a:pt x="18" y="31"/>
                </a:lnTo>
                <a:lnTo>
                  <a:pt x="18" y="31"/>
                </a:lnTo>
                <a:lnTo>
                  <a:pt x="18" y="35"/>
                </a:lnTo>
                <a:lnTo>
                  <a:pt x="18" y="35"/>
                </a:lnTo>
                <a:lnTo>
                  <a:pt x="18" y="37"/>
                </a:lnTo>
                <a:lnTo>
                  <a:pt x="18" y="37"/>
                </a:lnTo>
                <a:lnTo>
                  <a:pt x="18" y="39"/>
                </a:lnTo>
                <a:lnTo>
                  <a:pt x="18" y="39"/>
                </a:lnTo>
                <a:lnTo>
                  <a:pt x="17" y="40"/>
                </a:lnTo>
                <a:lnTo>
                  <a:pt x="17" y="40"/>
                </a:lnTo>
                <a:lnTo>
                  <a:pt x="14" y="42"/>
                </a:lnTo>
                <a:lnTo>
                  <a:pt x="14" y="42"/>
                </a:lnTo>
                <a:lnTo>
                  <a:pt x="9" y="44"/>
                </a:lnTo>
                <a:lnTo>
                  <a:pt x="9" y="44"/>
                </a:lnTo>
                <a:lnTo>
                  <a:pt x="5" y="44"/>
                </a:lnTo>
                <a:lnTo>
                  <a:pt x="5" y="44"/>
                </a:lnTo>
                <a:lnTo>
                  <a:pt x="3" y="42"/>
                </a:lnTo>
                <a:lnTo>
                  <a:pt x="3" y="42"/>
                </a:lnTo>
                <a:lnTo>
                  <a:pt x="0" y="39"/>
                </a:lnTo>
                <a:lnTo>
                  <a:pt x="0" y="39"/>
                </a:lnTo>
                <a:lnTo>
                  <a:pt x="0" y="35"/>
                </a:lnTo>
                <a:lnTo>
                  <a:pt x="0" y="31"/>
                </a:lnTo>
                <a:lnTo>
                  <a:pt x="7" y="31"/>
                </a:lnTo>
                <a:lnTo>
                  <a:pt x="7" y="35"/>
                </a:lnTo>
                <a:lnTo>
                  <a:pt x="7" y="35"/>
                </a:lnTo>
                <a:lnTo>
                  <a:pt x="7" y="37"/>
                </a:lnTo>
                <a:lnTo>
                  <a:pt x="7" y="37"/>
                </a:lnTo>
                <a:lnTo>
                  <a:pt x="9" y="37"/>
                </a:lnTo>
                <a:lnTo>
                  <a:pt x="9" y="37"/>
                </a:lnTo>
                <a:lnTo>
                  <a:pt x="12" y="37"/>
                </a:lnTo>
                <a:lnTo>
                  <a:pt x="12" y="37"/>
                </a:lnTo>
                <a:lnTo>
                  <a:pt x="12" y="35"/>
                </a:lnTo>
                <a:lnTo>
                  <a:pt x="12" y="28"/>
                </a:lnTo>
                <a:lnTo>
                  <a:pt x="12" y="28"/>
                </a:lnTo>
                <a:lnTo>
                  <a:pt x="12" y="25"/>
                </a:lnTo>
                <a:lnTo>
                  <a:pt x="12" y="25"/>
                </a:lnTo>
                <a:lnTo>
                  <a:pt x="9" y="25"/>
                </a:lnTo>
                <a:lnTo>
                  <a:pt x="9" y="25"/>
                </a:lnTo>
                <a:lnTo>
                  <a:pt x="7" y="23"/>
                </a:lnTo>
                <a:lnTo>
                  <a:pt x="7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47" name="Freeform 268">
            <a:extLst>
              <a:ext uri="{FF2B5EF4-FFF2-40B4-BE49-F238E27FC236}">
                <a16:creationId xmlns:a16="http://schemas.microsoft.com/office/drawing/2014/main" id="{47476347-C23B-432A-9FF6-D97F7AB8578F}"/>
              </a:ext>
            </a:extLst>
          </p:cNvPr>
          <p:cNvSpPr>
            <a:spLocks noEditPoints="1"/>
          </p:cNvSpPr>
          <p:nvPr/>
        </p:nvSpPr>
        <p:spPr bwMode="auto">
          <a:xfrm>
            <a:off x="8541780" y="3019608"/>
            <a:ext cx="28575" cy="68263"/>
          </a:xfrm>
          <a:custGeom>
            <a:avLst/>
            <a:gdLst>
              <a:gd name="T0" fmla="*/ 10 w 18"/>
              <a:gd name="T1" fmla="*/ 17 h 43"/>
              <a:gd name="T2" fmla="*/ 10 w 18"/>
              <a:gd name="T3" fmla="*/ 17 h 43"/>
              <a:gd name="T4" fmla="*/ 11 w 18"/>
              <a:gd name="T5" fmla="*/ 17 h 43"/>
              <a:gd name="T6" fmla="*/ 12 w 18"/>
              <a:gd name="T7" fmla="*/ 17 h 43"/>
              <a:gd name="T8" fmla="*/ 15 w 18"/>
              <a:gd name="T9" fmla="*/ 17 h 43"/>
              <a:gd name="T10" fmla="*/ 17 w 18"/>
              <a:gd name="T11" fmla="*/ 20 h 43"/>
              <a:gd name="T12" fmla="*/ 18 w 18"/>
              <a:gd name="T13" fmla="*/ 21 h 43"/>
              <a:gd name="T14" fmla="*/ 18 w 18"/>
              <a:gd name="T15" fmla="*/ 22 h 43"/>
              <a:gd name="T16" fmla="*/ 18 w 18"/>
              <a:gd name="T17" fmla="*/ 26 h 43"/>
              <a:gd name="T18" fmla="*/ 18 w 18"/>
              <a:gd name="T19" fmla="*/ 30 h 43"/>
              <a:gd name="T20" fmla="*/ 18 w 18"/>
              <a:gd name="T21" fmla="*/ 34 h 43"/>
              <a:gd name="T22" fmla="*/ 18 w 18"/>
              <a:gd name="T23" fmla="*/ 36 h 43"/>
              <a:gd name="T24" fmla="*/ 18 w 18"/>
              <a:gd name="T25" fmla="*/ 38 h 43"/>
              <a:gd name="T26" fmla="*/ 17 w 18"/>
              <a:gd name="T27" fmla="*/ 39 h 43"/>
              <a:gd name="T28" fmla="*/ 13 w 18"/>
              <a:gd name="T29" fmla="*/ 41 h 43"/>
              <a:gd name="T30" fmla="*/ 10 w 18"/>
              <a:gd name="T31" fmla="*/ 43 h 43"/>
              <a:gd name="T32" fmla="*/ 5 w 18"/>
              <a:gd name="T33" fmla="*/ 41 h 43"/>
              <a:gd name="T34" fmla="*/ 2 w 18"/>
              <a:gd name="T35" fmla="*/ 39 h 43"/>
              <a:gd name="T36" fmla="*/ 1 w 18"/>
              <a:gd name="T37" fmla="*/ 38 h 43"/>
              <a:gd name="T38" fmla="*/ 1 w 18"/>
              <a:gd name="T39" fmla="*/ 36 h 43"/>
              <a:gd name="T40" fmla="*/ 1 w 18"/>
              <a:gd name="T41" fmla="*/ 34 h 43"/>
              <a:gd name="T42" fmla="*/ 0 w 18"/>
              <a:gd name="T43" fmla="*/ 30 h 43"/>
              <a:gd name="T44" fmla="*/ 1 w 18"/>
              <a:gd name="T45" fmla="*/ 26 h 43"/>
              <a:gd name="T46" fmla="*/ 1 w 18"/>
              <a:gd name="T47" fmla="*/ 25 h 43"/>
              <a:gd name="T48" fmla="*/ 1 w 18"/>
              <a:gd name="T49" fmla="*/ 22 h 43"/>
              <a:gd name="T50" fmla="*/ 10 w 18"/>
              <a:gd name="T51" fmla="*/ 0 h 43"/>
              <a:gd name="T52" fmla="*/ 12 w 18"/>
              <a:gd name="T53" fmla="*/ 26 h 43"/>
              <a:gd name="T54" fmla="*/ 11 w 18"/>
              <a:gd name="T55" fmla="*/ 24 h 43"/>
              <a:gd name="T56" fmla="*/ 10 w 18"/>
              <a:gd name="T57" fmla="*/ 22 h 43"/>
              <a:gd name="T58" fmla="*/ 7 w 18"/>
              <a:gd name="T59" fmla="*/ 24 h 43"/>
              <a:gd name="T60" fmla="*/ 6 w 18"/>
              <a:gd name="T61" fmla="*/ 26 h 43"/>
              <a:gd name="T62" fmla="*/ 6 w 18"/>
              <a:gd name="T63" fmla="*/ 34 h 43"/>
              <a:gd name="T64" fmla="*/ 7 w 18"/>
              <a:gd name="T65" fmla="*/ 36 h 43"/>
              <a:gd name="T66" fmla="*/ 10 w 18"/>
              <a:gd name="T67" fmla="*/ 36 h 43"/>
              <a:gd name="T68" fmla="*/ 11 w 18"/>
              <a:gd name="T69" fmla="*/ 36 h 43"/>
              <a:gd name="T70" fmla="*/ 12 w 18"/>
              <a:gd name="T71" fmla="*/ 26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" h="43">
                <a:moveTo>
                  <a:pt x="16" y="0"/>
                </a:moveTo>
                <a:lnTo>
                  <a:pt x="10" y="17"/>
                </a:lnTo>
                <a:lnTo>
                  <a:pt x="10" y="17"/>
                </a:lnTo>
                <a:lnTo>
                  <a:pt x="10" y="17"/>
                </a:lnTo>
                <a:lnTo>
                  <a:pt x="11" y="17"/>
                </a:lnTo>
                <a:lnTo>
                  <a:pt x="11" y="17"/>
                </a:lnTo>
                <a:lnTo>
                  <a:pt x="12" y="17"/>
                </a:lnTo>
                <a:lnTo>
                  <a:pt x="12" y="17"/>
                </a:lnTo>
                <a:lnTo>
                  <a:pt x="15" y="17"/>
                </a:lnTo>
                <a:lnTo>
                  <a:pt x="15" y="17"/>
                </a:lnTo>
                <a:lnTo>
                  <a:pt x="17" y="20"/>
                </a:lnTo>
                <a:lnTo>
                  <a:pt x="17" y="20"/>
                </a:lnTo>
                <a:lnTo>
                  <a:pt x="18" y="21"/>
                </a:lnTo>
                <a:lnTo>
                  <a:pt x="18" y="21"/>
                </a:lnTo>
                <a:lnTo>
                  <a:pt x="18" y="22"/>
                </a:lnTo>
                <a:lnTo>
                  <a:pt x="18" y="22"/>
                </a:lnTo>
                <a:lnTo>
                  <a:pt x="18" y="26"/>
                </a:lnTo>
                <a:lnTo>
                  <a:pt x="18" y="26"/>
                </a:lnTo>
                <a:lnTo>
                  <a:pt x="18" y="30"/>
                </a:lnTo>
                <a:lnTo>
                  <a:pt x="18" y="30"/>
                </a:lnTo>
                <a:lnTo>
                  <a:pt x="18" y="34"/>
                </a:lnTo>
                <a:lnTo>
                  <a:pt x="18" y="34"/>
                </a:lnTo>
                <a:lnTo>
                  <a:pt x="18" y="36"/>
                </a:lnTo>
                <a:lnTo>
                  <a:pt x="18" y="36"/>
                </a:lnTo>
                <a:lnTo>
                  <a:pt x="18" y="38"/>
                </a:lnTo>
                <a:lnTo>
                  <a:pt x="18" y="38"/>
                </a:lnTo>
                <a:lnTo>
                  <a:pt x="17" y="39"/>
                </a:lnTo>
                <a:lnTo>
                  <a:pt x="17" y="39"/>
                </a:lnTo>
                <a:lnTo>
                  <a:pt x="13" y="41"/>
                </a:lnTo>
                <a:lnTo>
                  <a:pt x="13" y="41"/>
                </a:lnTo>
                <a:lnTo>
                  <a:pt x="10" y="43"/>
                </a:lnTo>
                <a:lnTo>
                  <a:pt x="10" y="43"/>
                </a:lnTo>
                <a:lnTo>
                  <a:pt x="5" y="41"/>
                </a:lnTo>
                <a:lnTo>
                  <a:pt x="5" y="41"/>
                </a:lnTo>
                <a:lnTo>
                  <a:pt x="2" y="39"/>
                </a:lnTo>
                <a:lnTo>
                  <a:pt x="2" y="39"/>
                </a:lnTo>
                <a:lnTo>
                  <a:pt x="1" y="38"/>
                </a:lnTo>
                <a:lnTo>
                  <a:pt x="1" y="38"/>
                </a:lnTo>
                <a:lnTo>
                  <a:pt x="1" y="36"/>
                </a:lnTo>
                <a:lnTo>
                  <a:pt x="1" y="36"/>
                </a:lnTo>
                <a:lnTo>
                  <a:pt x="1" y="34"/>
                </a:lnTo>
                <a:lnTo>
                  <a:pt x="1" y="34"/>
                </a:lnTo>
                <a:lnTo>
                  <a:pt x="0" y="30"/>
                </a:lnTo>
                <a:lnTo>
                  <a:pt x="0" y="30"/>
                </a:lnTo>
                <a:lnTo>
                  <a:pt x="1" y="26"/>
                </a:lnTo>
                <a:lnTo>
                  <a:pt x="1" y="26"/>
                </a:lnTo>
                <a:lnTo>
                  <a:pt x="1" y="25"/>
                </a:lnTo>
                <a:lnTo>
                  <a:pt x="1" y="25"/>
                </a:lnTo>
                <a:lnTo>
                  <a:pt x="1" y="22"/>
                </a:lnTo>
                <a:lnTo>
                  <a:pt x="1" y="22"/>
                </a:lnTo>
                <a:lnTo>
                  <a:pt x="1" y="21"/>
                </a:lnTo>
                <a:lnTo>
                  <a:pt x="10" y="0"/>
                </a:lnTo>
                <a:lnTo>
                  <a:pt x="16" y="0"/>
                </a:lnTo>
                <a:close/>
                <a:moveTo>
                  <a:pt x="12" y="26"/>
                </a:moveTo>
                <a:lnTo>
                  <a:pt x="12" y="26"/>
                </a:lnTo>
                <a:lnTo>
                  <a:pt x="11" y="24"/>
                </a:lnTo>
                <a:lnTo>
                  <a:pt x="11" y="24"/>
                </a:lnTo>
                <a:lnTo>
                  <a:pt x="10" y="22"/>
                </a:lnTo>
                <a:lnTo>
                  <a:pt x="10" y="22"/>
                </a:lnTo>
                <a:lnTo>
                  <a:pt x="7" y="24"/>
                </a:lnTo>
                <a:lnTo>
                  <a:pt x="7" y="24"/>
                </a:lnTo>
                <a:lnTo>
                  <a:pt x="6" y="26"/>
                </a:lnTo>
                <a:lnTo>
                  <a:pt x="6" y="34"/>
                </a:lnTo>
                <a:lnTo>
                  <a:pt x="6" y="34"/>
                </a:lnTo>
                <a:lnTo>
                  <a:pt x="7" y="36"/>
                </a:lnTo>
                <a:lnTo>
                  <a:pt x="7" y="36"/>
                </a:lnTo>
                <a:lnTo>
                  <a:pt x="10" y="36"/>
                </a:lnTo>
                <a:lnTo>
                  <a:pt x="10" y="36"/>
                </a:lnTo>
                <a:lnTo>
                  <a:pt x="11" y="36"/>
                </a:lnTo>
                <a:lnTo>
                  <a:pt x="11" y="36"/>
                </a:lnTo>
                <a:lnTo>
                  <a:pt x="12" y="34"/>
                </a:lnTo>
                <a:lnTo>
                  <a:pt x="12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48" name="Freeform 269">
            <a:extLst>
              <a:ext uri="{FF2B5EF4-FFF2-40B4-BE49-F238E27FC236}">
                <a16:creationId xmlns:a16="http://schemas.microsoft.com/office/drawing/2014/main" id="{740787EB-0351-450A-96D3-521F274DD5E1}"/>
              </a:ext>
            </a:extLst>
          </p:cNvPr>
          <p:cNvSpPr>
            <a:spLocks/>
          </p:cNvSpPr>
          <p:nvPr/>
        </p:nvSpPr>
        <p:spPr bwMode="auto">
          <a:xfrm>
            <a:off x="8506855" y="3529196"/>
            <a:ext cx="28575" cy="69850"/>
          </a:xfrm>
          <a:custGeom>
            <a:avLst/>
            <a:gdLst>
              <a:gd name="T0" fmla="*/ 18 w 18"/>
              <a:gd name="T1" fmla="*/ 0 h 44"/>
              <a:gd name="T2" fmla="*/ 18 w 18"/>
              <a:gd name="T3" fmla="*/ 7 h 44"/>
              <a:gd name="T4" fmla="*/ 7 w 18"/>
              <a:gd name="T5" fmla="*/ 7 h 44"/>
              <a:gd name="T6" fmla="*/ 7 w 18"/>
              <a:gd name="T7" fmla="*/ 18 h 44"/>
              <a:gd name="T8" fmla="*/ 7 w 18"/>
              <a:gd name="T9" fmla="*/ 18 h 44"/>
              <a:gd name="T10" fmla="*/ 8 w 18"/>
              <a:gd name="T11" fmla="*/ 17 h 44"/>
              <a:gd name="T12" fmla="*/ 8 w 18"/>
              <a:gd name="T13" fmla="*/ 17 h 44"/>
              <a:gd name="T14" fmla="*/ 12 w 18"/>
              <a:gd name="T15" fmla="*/ 17 h 44"/>
              <a:gd name="T16" fmla="*/ 12 w 18"/>
              <a:gd name="T17" fmla="*/ 17 h 44"/>
              <a:gd name="T18" fmla="*/ 14 w 18"/>
              <a:gd name="T19" fmla="*/ 17 h 44"/>
              <a:gd name="T20" fmla="*/ 17 w 18"/>
              <a:gd name="T21" fmla="*/ 18 h 44"/>
              <a:gd name="T22" fmla="*/ 17 w 18"/>
              <a:gd name="T23" fmla="*/ 18 h 44"/>
              <a:gd name="T24" fmla="*/ 18 w 18"/>
              <a:gd name="T25" fmla="*/ 20 h 44"/>
              <a:gd name="T26" fmla="*/ 18 w 18"/>
              <a:gd name="T27" fmla="*/ 24 h 44"/>
              <a:gd name="T28" fmla="*/ 18 w 18"/>
              <a:gd name="T29" fmla="*/ 35 h 44"/>
              <a:gd name="T30" fmla="*/ 18 w 18"/>
              <a:gd name="T31" fmla="*/ 35 h 44"/>
              <a:gd name="T32" fmla="*/ 18 w 18"/>
              <a:gd name="T33" fmla="*/ 39 h 44"/>
              <a:gd name="T34" fmla="*/ 18 w 18"/>
              <a:gd name="T35" fmla="*/ 39 h 44"/>
              <a:gd name="T36" fmla="*/ 15 w 18"/>
              <a:gd name="T37" fmla="*/ 42 h 44"/>
              <a:gd name="T38" fmla="*/ 15 w 18"/>
              <a:gd name="T39" fmla="*/ 42 h 44"/>
              <a:gd name="T40" fmla="*/ 13 w 18"/>
              <a:gd name="T41" fmla="*/ 43 h 44"/>
              <a:gd name="T42" fmla="*/ 13 w 18"/>
              <a:gd name="T43" fmla="*/ 43 h 44"/>
              <a:gd name="T44" fmla="*/ 9 w 18"/>
              <a:gd name="T45" fmla="*/ 44 h 44"/>
              <a:gd name="T46" fmla="*/ 9 w 18"/>
              <a:gd name="T47" fmla="*/ 44 h 44"/>
              <a:gd name="T48" fmla="*/ 5 w 18"/>
              <a:gd name="T49" fmla="*/ 43 h 44"/>
              <a:gd name="T50" fmla="*/ 5 w 18"/>
              <a:gd name="T51" fmla="*/ 43 h 44"/>
              <a:gd name="T52" fmla="*/ 3 w 18"/>
              <a:gd name="T53" fmla="*/ 42 h 44"/>
              <a:gd name="T54" fmla="*/ 3 w 18"/>
              <a:gd name="T55" fmla="*/ 42 h 44"/>
              <a:gd name="T56" fmla="*/ 0 w 18"/>
              <a:gd name="T57" fmla="*/ 39 h 44"/>
              <a:gd name="T58" fmla="*/ 0 w 18"/>
              <a:gd name="T59" fmla="*/ 39 h 44"/>
              <a:gd name="T60" fmla="*/ 0 w 18"/>
              <a:gd name="T61" fmla="*/ 35 h 44"/>
              <a:gd name="T62" fmla="*/ 0 w 18"/>
              <a:gd name="T63" fmla="*/ 33 h 44"/>
              <a:gd name="T64" fmla="*/ 7 w 18"/>
              <a:gd name="T65" fmla="*/ 33 h 44"/>
              <a:gd name="T66" fmla="*/ 7 w 18"/>
              <a:gd name="T67" fmla="*/ 34 h 44"/>
              <a:gd name="T68" fmla="*/ 7 w 18"/>
              <a:gd name="T69" fmla="*/ 34 h 44"/>
              <a:gd name="T70" fmla="*/ 7 w 18"/>
              <a:gd name="T71" fmla="*/ 37 h 44"/>
              <a:gd name="T72" fmla="*/ 7 w 18"/>
              <a:gd name="T73" fmla="*/ 37 h 44"/>
              <a:gd name="T74" fmla="*/ 9 w 18"/>
              <a:gd name="T75" fmla="*/ 38 h 44"/>
              <a:gd name="T76" fmla="*/ 9 w 18"/>
              <a:gd name="T77" fmla="*/ 38 h 44"/>
              <a:gd name="T78" fmla="*/ 12 w 18"/>
              <a:gd name="T79" fmla="*/ 37 h 44"/>
              <a:gd name="T80" fmla="*/ 12 w 18"/>
              <a:gd name="T81" fmla="*/ 37 h 44"/>
              <a:gd name="T82" fmla="*/ 12 w 18"/>
              <a:gd name="T83" fmla="*/ 34 h 44"/>
              <a:gd name="T84" fmla="*/ 12 w 18"/>
              <a:gd name="T85" fmla="*/ 24 h 44"/>
              <a:gd name="T86" fmla="*/ 12 w 18"/>
              <a:gd name="T87" fmla="*/ 24 h 44"/>
              <a:gd name="T88" fmla="*/ 12 w 18"/>
              <a:gd name="T89" fmla="*/ 23 h 44"/>
              <a:gd name="T90" fmla="*/ 12 w 18"/>
              <a:gd name="T91" fmla="*/ 23 h 44"/>
              <a:gd name="T92" fmla="*/ 9 w 18"/>
              <a:gd name="T93" fmla="*/ 22 h 44"/>
              <a:gd name="T94" fmla="*/ 9 w 18"/>
              <a:gd name="T95" fmla="*/ 22 h 44"/>
              <a:gd name="T96" fmla="*/ 8 w 18"/>
              <a:gd name="T97" fmla="*/ 22 h 44"/>
              <a:gd name="T98" fmla="*/ 8 w 18"/>
              <a:gd name="T99" fmla="*/ 22 h 44"/>
              <a:gd name="T100" fmla="*/ 7 w 18"/>
              <a:gd name="T101" fmla="*/ 23 h 44"/>
              <a:gd name="T102" fmla="*/ 7 w 18"/>
              <a:gd name="T103" fmla="*/ 23 h 44"/>
              <a:gd name="T104" fmla="*/ 7 w 18"/>
              <a:gd name="T105" fmla="*/ 23 h 44"/>
              <a:gd name="T106" fmla="*/ 7 w 18"/>
              <a:gd name="T107" fmla="*/ 23 h 44"/>
              <a:gd name="T108" fmla="*/ 7 w 18"/>
              <a:gd name="T109" fmla="*/ 24 h 44"/>
              <a:gd name="T110" fmla="*/ 0 w 18"/>
              <a:gd name="T111" fmla="*/ 24 h 44"/>
              <a:gd name="T112" fmla="*/ 0 w 18"/>
              <a:gd name="T113" fmla="*/ 0 h 44"/>
              <a:gd name="T114" fmla="*/ 18 w 18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" h="44">
                <a:moveTo>
                  <a:pt x="18" y="0"/>
                </a:moveTo>
                <a:lnTo>
                  <a:pt x="18" y="7"/>
                </a:lnTo>
                <a:lnTo>
                  <a:pt x="7" y="7"/>
                </a:lnTo>
                <a:lnTo>
                  <a:pt x="7" y="18"/>
                </a:lnTo>
                <a:lnTo>
                  <a:pt x="7" y="18"/>
                </a:lnTo>
                <a:lnTo>
                  <a:pt x="8" y="17"/>
                </a:lnTo>
                <a:lnTo>
                  <a:pt x="8" y="17"/>
                </a:lnTo>
                <a:lnTo>
                  <a:pt x="12" y="17"/>
                </a:lnTo>
                <a:lnTo>
                  <a:pt x="12" y="17"/>
                </a:lnTo>
                <a:lnTo>
                  <a:pt x="14" y="17"/>
                </a:lnTo>
                <a:lnTo>
                  <a:pt x="17" y="18"/>
                </a:lnTo>
                <a:lnTo>
                  <a:pt x="17" y="18"/>
                </a:lnTo>
                <a:lnTo>
                  <a:pt x="18" y="20"/>
                </a:lnTo>
                <a:lnTo>
                  <a:pt x="18" y="24"/>
                </a:lnTo>
                <a:lnTo>
                  <a:pt x="18" y="35"/>
                </a:lnTo>
                <a:lnTo>
                  <a:pt x="18" y="35"/>
                </a:lnTo>
                <a:lnTo>
                  <a:pt x="18" y="39"/>
                </a:lnTo>
                <a:lnTo>
                  <a:pt x="18" y="39"/>
                </a:lnTo>
                <a:lnTo>
                  <a:pt x="15" y="42"/>
                </a:lnTo>
                <a:lnTo>
                  <a:pt x="15" y="42"/>
                </a:lnTo>
                <a:lnTo>
                  <a:pt x="13" y="43"/>
                </a:lnTo>
                <a:lnTo>
                  <a:pt x="13" y="43"/>
                </a:lnTo>
                <a:lnTo>
                  <a:pt x="9" y="44"/>
                </a:lnTo>
                <a:lnTo>
                  <a:pt x="9" y="44"/>
                </a:lnTo>
                <a:lnTo>
                  <a:pt x="5" y="43"/>
                </a:lnTo>
                <a:lnTo>
                  <a:pt x="5" y="43"/>
                </a:lnTo>
                <a:lnTo>
                  <a:pt x="3" y="42"/>
                </a:lnTo>
                <a:lnTo>
                  <a:pt x="3" y="42"/>
                </a:lnTo>
                <a:lnTo>
                  <a:pt x="0" y="39"/>
                </a:lnTo>
                <a:lnTo>
                  <a:pt x="0" y="39"/>
                </a:lnTo>
                <a:lnTo>
                  <a:pt x="0" y="35"/>
                </a:lnTo>
                <a:lnTo>
                  <a:pt x="0" y="33"/>
                </a:lnTo>
                <a:lnTo>
                  <a:pt x="7" y="33"/>
                </a:lnTo>
                <a:lnTo>
                  <a:pt x="7" y="34"/>
                </a:lnTo>
                <a:lnTo>
                  <a:pt x="7" y="34"/>
                </a:lnTo>
                <a:lnTo>
                  <a:pt x="7" y="37"/>
                </a:lnTo>
                <a:lnTo>
                  <a:pt x="7" y="37"/>
                </a:lnTo>
                <a:lnTo>
                  <a:pt x="9" y="38"/>
                </a:lnTo>
                <a:lnTo>
                  <a:pt x="9" y="38"/>
                </a:lnTo>
                <a:lnTo>
                  <a:pt x="12" y="37"/>
                </a:lnTo>
                <a:lnTo>
                  <a:pt x="12" y="37"/>
                </a:lnTo>
                <a:lnTo>
                  <a:pt x="12" y="34"/>
                </a:lnTo>
                <a:lnTo>
                  <a:pt x="12" y="24"/>
                </a:lnTo>
                <a:lnTo>
                  <a:pt x="12" y="24"/>
                </a:lnTo>
                <a:lnTo>
                  <a:pt x="12" y="23"/>
                </a:lnTo>
                <a:lnTo>
                  <a:pt x="12" y="23"/>
                </a:lnTo>
                <a:lnTo>
                  <a:pt x="9" y="22"/>
                </a:lnTo>
                <a:lnTo>
                  <a:pt x="9" y="22"/>
                </a:lnTo>
                <a:lnTo>
                  <a:pt x="8" y="22"/>
                </a:lnTo>
                <a:lnTo>
                  <a:pt x="8" y="22"/>
                </a:lnTo>
                <a:lnTo>
                  <a:pt x="7" y="23"/>
                </a:lnTo>
                <a:lnTo>
                  <a:pt x="7" y="23"/>
                </a:lnTo>
                <a:lnTo>
                  <a:pt x="7" y="23"/>
                </a:lnTo>
                <a:lnTo>
                  <a:pt x="7" y="23"/>
                </a:lnTo>
                <a:lnTo>
                  <a:pt x="7" y="24"/>
                </a:lnTo>
                <a:lnTo>
                  <a:pt x="0" y="24"/>
                </a:lnTo>
                <a:lnTo>
                  <a:pt x="0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49" name="Freeform 270">
            <a:extLst>
              <a:ext uri="{FF2B5EF4-FFF2-40B4-BE49-F238E27FC236}">
                <a16:creationId xmlns:a16="http://schemas.microsoft.com/office/drawing/2014/main" id="{0801979B-97BE-4020-9296-5ACFBD4ADD18}"/>
              </a:ext>
            </a:extLst>
          </p:cNvPr>
          <p:cNvSpPr>
            <a:spLocks/>
          </p:cNvSpPr>
          <p:nvPr/>
        </p:nvSpPr>
        <p:spPr bwMode="auto">
          <a:xfrm>
            <a:off x="8538605" y="3529196"/>
            <a:ext cx="34925" cy="69850"/>
          </a:xfrm>
          <a:custGeom>
            <a:avLst/>
            <a:gdLst>
              <a:gd name="T0" fmla="*/ 13 w 22"/>
              <a:gd name="T1" fmla="*/ 44 h 44"/>
              <a:gd name="T2" fmla="*/ 13 w 22"/>
              <a:gd name="T3" fmla="*/ 38 h 44"/>
              <a:gd name="T4" fmla="*/ 0 w 22"/>
              <a:gd name="T5" fmla="*/ 38 h 44"/>
              <a:gd name="T6" fmla="*/ 0 w 22"/>
              <a:gd name="T7" fmla="*/ 32 h 44"/>
              <a:gd name="T8" fmla="*/ 9 w 22"/>
              <a:gd name="T9" fmla="*/ 0 h 44"/>
              <a:gd name="T10" fmla="*/ 17 w 22"/>
              <a:gd name="T11" fmla="*/ 0 h 44"/>
              <a:gd name="T12" fmla="*/ 7 w 22"/>
              <a:gd name="T13" fmla="*/ 32 h 44"/>
              <a:gd name="T14" fmla="*/ 13 w 22"/>
              <a:gd name="T15" fmla="*/ 32 h 44"/>
              <a:gd name="T16" fmla="*/ 13 w 22"/>
              <a:gd name="T17" fmla="*/ 19 h 44"/>
              <a:gd name="T18" fmla="*/ 19 w 22"/>
              <a:gd name="T19" fmla="*/ 19 h 44"/>
              <a:gd name="T20" fmla="*/ 19 w 22"/>
              <a:gd name="T21" fmla="*/ 32 h 44"/>
              <a:gd name="T22" fmla="*/ 22 w 22"/>
              <a:gd name="T23" fmla="*/ 32 h 44"/>
              <a:gd name="T24" fmla="*/ 22 w 22"/>
              <a:gd name="T25" fmla="*/ 38 h 44"/>
              <a:gd name="T26" fmla="*/ 19 w 22"/>
              <a:gd name="T27" fmla="*/ 38 h 44"/>
              <a:gd name="T28" fmla="*/ 19 w 22"/>
              <a:gd name="T29" fmla="*/ 44 h 44"/>
              <a:gd name="T30" fmla="*/ 13 w 22"/>
              <a:gd name="T31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2" h="44">
                <a:moveTo>
                  <a:pt x="13" y="44"/>
                </a:moveTo>
                <a:lnTo>
                  <a:pt x="13" y="38"/>
                </a:lnTo>
                <a:lnTo>
                  <a:pt x="0" y="38"/>
                </a:lnTo>
                <a:lnTo>
                  <a:pt x="0" y="32"/>
                </a:lnTo>
                <a:lnTo>
                  <a:pt x="9" y="0"/>
                </a:lnTo>
                <a:lnTo>
                  <a:pt x="17" y="0"/>
                </a:lnTo>
                <a:lnTo>
                  <a:pt x="7" y="32"/>
                </a:lnTo>
                <a:lnTo>
                  <a:pt x="13" y="32"/>
                </a:lnTo>
                <a:lnTo>
                  <a:pt x="13" y="19"/>
                </a:lnTo>
                <a:lnTo>
                  <a:pt x="19" y="19"/>
                </a:lnTo>
                <a:lnTo>
                  <a:pt x="19" y="32"/>
                </a:lnTo>
                <a:lnTo>
                  <a:pt x="22" y="32"/>
                </a:lnTo>
                <a:lnTo>
                  <a:pt x="22" y="38"/>
                </a:lnTo>
                <a:lnTo>
                  <a:pt x="19" y="38"/>
                </a:lnTo>
                <a:lnTo>
                  <a:pt x="19" y="44"/>
                </a:lnTo>
                <a:lnTo>
                  <a:pt x="13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50" name="Freeform 271">
            <a:extLst>
              <a:ext uri="{FF2B5EF4-FFF2-40B4-BE49-F238E27FC236}">
                <a16:creationId xmlns:a16="http://schemas.microsoft.com/office/drawing/2014/main" id="{F05931B7-80FD-42E3-AB21-8DAE82EB6E51}"/>
              </a:ext>
            </a:extLst>
          </p:cNvPr>
          <p:cNvSpPr>
            <a:spLocks noEditPoints="1"/>
          </p:cNvSpPr>
          <p:nvPr/>
        </p:nvSpPr>
        <p:spPr bwMode="auto">
          <a:xfrm>
            <a:off x="8506855" y="4041958"/>
            <a:ext cx="28575" cy="69850"/>
          </a:xfrm>
          <a:custGeom>
            <a:avLst/>
            <a:gdLst>
              <a:gd name="T0" fmla="*/ 0 w 18"/>
              <a:gd name="T1" fmla="*/ 11 h 44"/>
              <a:gd name="T2" fmla="*/ 0 w 18"/>
              <a:gd name="T3" fmla="*/ 9 h 44"/>
              <a:gd name="T4" fmla="*/ 0 w 18"/>
              <a:gd name="T5" fmla="*/ 6 h 44"/>
              <a:gd name="T6" fmla="*/ 2 w 18"/>
              <a:gd name="T7" fmla="*/ 5 h 44"/>
              <a:gd name="T8" fmla="*/ 2 w 18"/>
              <a:gd name="T9" fmla="*/ 2 h 44"/>
              <a:gd name="T10" fmla="*/ 5 w 18"/>
              <a:gd name="T11" fmla="*/ 0 h 44"/>
              <a:gd name="T12" fmla="*/ 9 w 18"/>
              <a:gd name="T13" fmla="*/ 0 h 44"/>
              <a:gd name="T14" fmla="*/ 13 w 18"/>
              <a:gd name="T15" fmla="*/ 0 h 44"/>
              <a:gd name="T16" fmla="*/ 15 w 18"/>
              <a:gd name="T17" fmla="*/ 2 h 44"/>
              <a:gd name="T18" fmla="*/ 17 w 18"/>
              <a:gd name="T19" fmla="*/ 5 h 44"/>
              <a:gd name="T20" fmla="*/ 18 w 18"/>
              <a:gd name="T21" fmla="*/ 6 h 44"/>
              <a:gd name="T22" fmla="*/ 18 w 18"/>
              <a:gd name="T23" fmla="*/ 9 h 44"/>
              <a:gd name="T24" fmla="*/ 18 w 18"/>
              <a:gd name="T25" fmla="*/ 11 h 44"/>
              <a:gd name="T26" fmla="*/ 18 w 18"/>
              <a:gd name="T27" fmla="*/ 15 h 44"/>
              <a:gd name="T28" fmla="*/ 18 w 18"/>
              <a:gd name="T29" fmla="*/ 16 h 44"/>
              <a:gd name="T30" fmla="*/ 17 w 18"/>
              <a:gd name="T31" fmla="*/ 19 h 44"/>
              <a:gd name="T32" fmla="*/ 15 w 18"/>
              <a:gd name="T33" fmla="*/ 20 h 44"/>
              <a:gd name="T34" fmla="*/ 17 w 18"/>
              <a:gd name="T35" fmla="*/ 23 h 44"/>
              <a:gd name="T36" fmla="*/ 18 w 18"/>
              <a:gd name="T37" fmla="*/ 24 h 44"/>
              <a:gd name="T38" fmla="*/ 18 w 18"/>
              <a:gd name="T39" fmla="*/ 26 h 44"/>
              <a:gd name="T40" fmla="*/ 18 w 18"/>
              <a:gd name="T41" fmla="*/ 31 h 44"/>
              <a:gd name="T42" fmla="*/ 18 w 18"/>
              <a:gd name="T43" fmla="*/ 34 h 44"/>
              <a:gd name="T44" fmla="*/ 18 w 18"/>
              <a:gd name="T45" fmla="*/ 36 h 44"/>
              <a:gd name="T46" fmla="*/ 18 w 18"/>
              <a:gd name="T47" fmla="*/ 38 h 44"/>
              <a:gd name="T48" fmla="*/ 17 w 18"/>
              <a:gd name="T49" fmla="*/ 40 h 44"/>
              <a:gd name="T50" fmla="*/ 14 w 18"/>
              <a:gd name="T51" fmla="*/ 43 h 44"/>
              <a:gd name="T52" fmla="*/ 9 w 18"/>
              <a:gd name="T53" fmla="*/ 44 h 44"/>
              <a:gd name="T54" fmla="*/ 4 w 18"/>
              <a:gd name="T55" fmla="*/ 43 h 44"/>
              <a:gd name="T56" fmla="*/ 2 w 18"/>
              <a:gd name="T57" fmla="*/ 40 h 44"/>
              <a:gd name="T58" fmla="*/ 0 w 18"/>
              <a:gd name="T59" fmla="*/ 38 h 44"/>
              <a:gd name="T60" fmla="*/ 0 w 18"/>
              <a:gd name="T61" fmla="*/ 36 h 44"/>
              <a:gd name="T62" fmla="*/ 0 w 18"/>
              <a:gd name="T63" fmla="*/ 34 h 44"/>
              <a:gd name="T64" fmla="*/ 0 w 18"/>
              <a:gd name="T65" fmla="*/ 31 h 44"/>
              <a:gd name="T66" fmla="*/ 0 w 18"/>
              <a:gd name="T67" fmla="*/ 26 h 44"/>
              <a:gd name="T68" fmla="*/ 0 w 18"/>
              <a:gd name="T69" fmla="*/ 24 h 44"/>
              <a:gd name="T70" fmla="*/ 2 w 18"/>
              <a:gd name="T71" fmla="*/ 23 h 44"/>
              <a:gd name="T72" fmla="*/ 3 w 18"/>
              <a:gd name="T73" fmla="*/ 20 h 44"/>
              <a:gd name="T74" fmla="*/ 2 w 18"/>
              <a:gd name="T75" fmla="*/ 19 h 44"/>
              <a:gd name="T76" fmla="*/ 0 w 18"/>
              <a:gd name="T77" fmla="*/ 16 h 44"/>
              <a:gd name="T78" fmla="*/ 0 w 18"/>
              <a:gd name="T79" fmla="*/ 15 h 44"/>
              <a:gd name="T80" fmla="*/ 0 w 18"/>
              <a:gd name="T81" fmla="*/ 11 h 44"/>
              <a:gd name="T82" fmla="*/ 12 w 18"/>
              <a:gd name="T83" fmla="*/ 9 h 44"/>
              <a:gd name="T84" fmla="*/ 12 w 18"/>
              <a:gd name="T85" fmla="*/ 6 h 44"/>
              <a:gd name="T86" fmla="*/ 9 w 18"/>
              <a:gd name="T87" fmla="*/ 6 h 44"/>
              <a:gd name="T88" fmla="*/ 7 w 18"/>
              <a:gd name="T89" fmla="*/ 6 h 44"/>
              <a:gd name="T90" fmla="*/ 7 w 18"/>
              <a:gd name="T91" fmla="*/ 15 h 44"/>
              <a:gd name="T92" fmla="*/ 7 w 18"/>
              <a:gd name="T93" fmla="*/ 18 h 44"/>
              <a:gd name="T94" fmla="*/ 9 w 18"/>
              <a:gd name="T95" fmla="*/ 18 h 44"/>
              <a:gd name="T96" fmla="*/ 12 w 18"/>
              <a:gd name="T97" fmla="*/ 18 h 44"/>
              <a:gd name="T98" fmla="*/ 12 w 18"/>
              <a:gd name="T99" fmla="*/ 15 h 44"/>
              <a:gd name="T100" fmla="*/ 12 w 18"/>
              <a:gd name="T101" fmla="*/ 26 h 44"/>
              <a:gd name="T102" fmla="*/ 12 w 18"/>
              <a:gd name="T103" fmla="*/ 24 h 44"/>
              <a:gd name="T104" fmla="*/ 9 w 18"/>
              <a:gd name="T105" fmla="*/ 23 h 44"/>
              <a:gd name="T106" fmla="*/ 7 w 18"/>
              <a:gd name="T107" fmla="*/ 24 h 44"/>
              <a:gd name="T108" fmla="*/ 7 w 18"/>
              <a:gd name="T109" fmla="*/ 26 h 44"/>
              <a:gd name="T110" fmla="*/ 7 w 18"/>
              <a:gd name="T111" fmla="*/ 34 h 44"/>
              <a:gd name="T112" fmla="*/ 7 w 18"/>
              <a:gd name="T113" fmla="*/ 36 h 44"/>
              <a:gd name="T114" fmla="*/ 9 w 18"/>
              <a:gd name="T115" fmla="*/ 38 h 44"/>
              <a:gd name="T116" fmla="*/ 12 w 18"/>
              <a:gd name="T117" fmla="*/ 36 h 44"/>
              <a:gd name="T118" fmla="*/ 12 w 18"/>
              <a:gd name="T119" fmla="*/ 2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" h="44">
                <a:moveTo>
                  <a:pt x="0" y="11"/>
                </a:move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2" y="5"/>
                </a:lnTo>
                <a:lnTo>
                  <a:pt x="2" y="5"/>
                </a:lnTo>
                <a:lnTo>
                  <a:pt x="2" y="2"/>
                </a:lnTo>
                <a:lnTo>
                  <a:pt x="2" y="2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3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5"/>
                </a:lnTo>
                <a:lnTo>
                  <a:pt x="17" y="5"/>
                </a:lnTo>
                <a:lnTo>
                  <a:pt x="18" y="6"/>
                </a:lnTo>
                <a:lnTo>
                  <a:pt x="18" y="6"/>
                </a:lnTo>
                <a:lnTo>
                  <a:pt x="18" y="9"/>
                </a:lnTo>
                <a:lnTo>
                  <a:pt x="18" y="9"/>
                </a:lnTo>
                <a:lnTo>
                  <a:pt x="18" y="11"/>
                </a:lnTo>
                <a:lnTo>
                  <a:pt x="18" y="11"/>
                </a:lnTo>
                <a:lnTo>
                  <a:pt x="18" y="15"/>
                </a:lnTo>
                <a:lnTo>
                  <a:pt x="18" y="15"/>
                </a:lnTo>
                <a:lnTo>
                  <a:pt x="18" y="16"/>
                </a:lnTo>
                <a:lnTo>
                  <a:pt x="18" y="16"/>
                </a:lnTo>
                <a:lnTo>
                  <a:pt x="17" y="19"/>
                </a:lnTo>
                <a:lnTo>
                  <a:pt x="17" y="19"/>
                </a:lnTo>
                <a:lnTo>
                  <a:pt x="15" y="20"/>
                </a:lnTo>
                <a:lnTo>
                  <a:pt x="15" y="20"/>
                </a:lnTo>
                <a:lnTo>
                  <a:pt x="17" y="23"/>
                </a:lnTo>
                <a:lnTo>
                  <a:pt x="17" y="23"/>
                </a:lnTo>
                <a:lnTo>
                  <a:pt x="18" y="24"/>
                </a:lnTo>
                <a:lnTo>
                  <a:pt x="18" y="24"/>
                </a:lnTo>
                <a:lnTo>
                  <a:pt x="18" y="26"/>
                </a:lnTo>
                <a:lnTo>
                  <a:pt x="18" y="26"/>
                </a:lnTo>
                <a:lnTo>
                  <a:pt x="18" y="31"/>
                </a:lnTo>
                <a:lnTo>
                  <a:pt x="18" y="31"/>
                </a:lnTo>
                <a:lnTo>
                  <a:pt x="18" y="34"/>
                </a:lnTo>
                <a:lnTo>
                  <a:pt x="18" y="34"/>
                </a:lnTo>
                <a:lnTo>
                  <a:pt x="18" y="36"/>
                </a:lnTo>
                <a:lnTo>
                  <a:pt x="18" y="36"/>
                </a:lnTo>
                <a:lnTo>
                  <a:pt x="18" y="38"/>
                </a:lnTo>
                <a:lnTo>
                  <a:pt x="18" y="38"/>
                </a:lnTo>
                <a:lnTo>
                  <a:pt x="17" y="40"/>
                </a:lnTo>
                <a:lnTo>
                  <a:pt x="17" y="40"/>
                </a:lnTo>
                <a:lnTo>
                  <a:pt x="14" y="43"/>
                </a:lnTo>
                <a:lnTo>
                  <a:pt x="14" y="43"/>
                </a:lnTo>
                <a:lnTo>
                  <a:pt x="9" y="44"/>
                </a:lnTo>
                <a:lnTo>
                  <a:pt x="9" y="44"/>
                </a:lnTo>
                <a:lnTo>
                  <a:pt x="4" y="43"/>
                </a:lnTo>
                <a:lnTo>
                  <a:pt x="4" y="43"/>
                </a:lnTo>
                <a:lnTo>
                  <a:pt x="2" y="40"/>
                </a:lnTo>
                <a:lnTo>
                  <a:pt x="2" y="40"/>
                </a:lnTo>
                <a:lnTo>
                  <a:pt x="0" y="38"/>
                </a:lnTo>
                <a:lnTo>
                  <a:pt x="0" y="38"/>
                </a:lnTo>
                <a:lnTo>
                  <a:pt x="0" y="36"/>
                </a:lnTo>
                <a:lnTo>
                  <a:pt x="0" y="36"/>
                </a:lnTo>
                <a:lnTo>
                  <a:pt x="0" y="34"/>
                </a:lnTo>
                <a:lnTo>
                  <a:pt x="0" y="34"/>
                </a:lnTo>
                <a:lnTo>
                  <a:pt x="0" y="31"/>
                </a:lnTo>
                <a:lnTo>
                  <a:pt x="0" y="31"/>
                </a:lnTo>
                <a:lnTo>
                  <a:pt x="0" y="26"/>
                </a:lnTo>
                <a:lnTo>
                  <a:pt x="0" y="26"/>
                </a:lnTo>
                <a:lnTo>
                  <a:pt x="0" y="24"/>
                </a:lnTo>
                <a:lnTo>
                  <a:pt x="0" y="24"/>
                </a:lnTo>
                <a:lnTo>
                  <a:pt x="2" y="23"/>
                </a:lnTo>
                <a:lnTo>
                  <a:pt x="2" y="23"/>
                </a:lnTo>
                <a:lnTo>
                  <a:pt x="3" y="20"/>
                </a:lnTo>
                <a:lnTo>
                  <a:pt x="3" y="20"/>
                </a:lnTo>
                <a:lnTo>
                  <a:pt x="2" y="19"/>
                </a:lnTo>
                <a:lnTo>
                  <a:pt x="2" y="19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close/>
                <a:moveTo>
                  <a:pt x="12" y="9"/>
                </a:moveTo>
                <a:lnTo>
                  <a:pt x="12" y="9"/>
                </a:lnTo>
                <a:lnTo>
                  <a:pt x="12" y="6"/>
                </a:lnTo>
                <a:lnTo>
                  <a:pt x="12" y="6"/>
                </a:lnTo>
                <a:lnTo>
                  <a:pt x="9" y="6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7" y="9"/>
                </a:lnTo>
                <a:lnTo>
                  <a:pt x="7" y="15"/>
                </a:lnTo>
                <a:lnTo>
                  <a:pt x="7" y="15"/>
                </a:lnTo>
                <a:lnTo>
                  <a:pt x="7" y="18"/>
                </a:lnTo>
                <a:lnTo>
                  <a:pt x="7" y="18"/>
                </a:lnTo>
                <a:lnTo>
                  <a:pt x="9" y="18"/>
                </a:lnTo>
                <a:lnTo>
                  <a:pt x="9" y="18"/>
                </a:lnTo>
                <a:lnTo>
                  <a:pt x="12" y="18"/>
                </a:lnTo>
                <a:lnTo>
                  <a:pt x="12" y="18"/>
                </a:lnTo>
                <a:lnTo>
                  <a:pt x="12" y="15"/>
                </a:lnTo>
                <a:lnTo>
                  <a:pt x="12" y="9"/>
                </a:lnTo>
                <a:close/>
                <a:moveTo>
                  <a:pt x="12" y="26"/>
                </a:moveTo>
                <a:lnTo>
                  <a:pt x="12" y="26"/>
                </a:lnTo>
                <a:lnTo>
                  <a:pt x="12" y="24"/>
                </a:lnTo>
                <a:lnTo>
                  <a:pt x="12" y="24"/>
                </a:lnTo>
                <a:lnTo>
                  <a:pt x="9" y="23"/>
                </a:lnTo>
                <a:lnTo>
                  <a:pt x="9" y="23"/>
                </a:lnTo>
                <a:lnTo>
                  <a:pt x="7" y="24"/>
                </a:lnTo>
                <a:lnTo>
                  <a:pt x="7" y="24"/>
                </a:lnTo>
                <a:lnTo>
                  <a:pt x="7" y="26"/>
                </a:lnTo>
                <a:lnTo>
                  <a:pt x="7" y="34"/>
                </a:lnTo>
                <a:lnTo>
                  <a:pt x="7" y="34"/>
                </a:lnTo>
                <a:lnTo>
                  <a:pt x="7" y="36"/>
                </a:lnTo>
                <a:lnTo>
                  <a:pt x="7" y="36"/>
                </a:lnTo>
                <a:lnTo>
                  <a:pt x="9" y="38"/>
                </a:lnTo>
                <a:lnTo>
                  <a:pt x="9" y="38"/>
                </a:lnTo>
                <a:lnTo>
                  <a:pt x="12" y="36"/>
                </a:lnTo>
                <a:lnTo>
                  <a:pt x="12" y="36"/>
                </a:lnTo>
                <a:lnTo>
                  <a:pt x="12" y="34"/>
                </a:lnTo>
                <a:lnTo>
                  <a:pt x="12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51" name="Freeform 272">
            <a:extLst>
              <a:ext uri="{FF2B5EF4-FFF2-40B4-BE49-F238E27FC236}">
                <a16:creationId xmlns:a16="http://schemas.microsoft.com/office/drawing/2014/main" id="{F843ABA8-B933-4579-B8F4-7A035A4ED046}"/>
              </a:ext>
            </a:extLst>
          </p:cNvPr>
          <p:cNvSpPr>
            <a:spLocks noEditPoints="1"/>
          </p:cNvSpPr>
          <p:nvPr/>
        </p:nvSpPr>
        <p:spPr bwMode="auto">
          <a:xfrm>
            <a:off x="8541780" y="4041958"/>
            <a:ext cx="28575" cy="69850"/>
          </a:xfrm>
          <a:custGeom>
            <a:avLst/>
            <a:gdLst>
              <a:gd name="T0" fmla="*/ 10 w 18"/>
              <a:gd name="T1" fmla="*/ 18 h 44"/>
              <a:gd name="T2" fmla="*/ 10 w 18"/>
              <a:gd name="T3" fmla="*/ 19 h 44"/>
              <a:gd name="T4" fmla="*/ 11 w 18"/>
              <a:gd name="T5" fmla="*/ 18 h 44"/>
              <a:gd name="T6" fmla="*/ 12 w 18"/>
              <a:gd name="T7" fmla="*/ 18 h 44"/>
              <a:gd name="T8" fmla="*/ 15 w 18"/>
              <a:gd name="T9" fmla="*/ 19 h 44"/>
              <a:gd name="T10" fmla="*/ 17 w 18"/>
              <a:gd name="T11" fmla="*/ 20 h 44"/>
              <a:gd name="T12" fmla="*/ 18 w 18"/>
              <a:gd name="T13" fmla="*/ 21 h 44"/>
              <a:gd name="T14" fmla="*/ 18 w 18"/>
              <a:gd name="T15" fmla="*/ 24 h 44"/>
              <a:gd name="T16" fmla="*/ 18 w 18"/>
              <a:gd name="T17" fmla="*/ 26 h 44"/>
              <a:gd name="T18" fmla="*/ 18 w 18"/>
              <a:gd name="T19" fmla="*/ 30 h 44"/>
              <a:gd name="T20" fmla="*/ 18 w 18"/>
              <a:gd name="T21" fmla="*/ 34 h 44"/>
              <a:gd name="T22" fmla="*/ 18 w 18"/>
              <a:gd name="T23" fmla="*/ 36 h 44"/>
              <a:gd name="T24" fmla="*/ 18 w 18"/>
              <a:gd name="T25" fmla="*/ 38 h 44"/>
              <a:gd name="T26" fmla="*/ 17 w 18"/>
              <a:gd name="T27" fmla="*/ 39 h 44"/>
              <a:gd name="T28" fmla="*/ 13 w 18"/>
              <a:gd name="T29" fmla="*/ 43 h 44"/>
              <a:gd name="T30" fmla="*/ 10 w 18"/>
              <a:gd name="T31" fmla="*/ 44 h 44"/>
              <a:gd name="T32" fmla="*/ 5 w 18"/>
              <a:gd name="T33" fmla="*/ 43 h 44"/>
              <a:gd name="T34" fmla="*/ 2 w 18"/>
              <a:gd name="T35" fmla="*/ 39 h 44"/>
              <a:gd name="T36" fmla="*/ 1 w 18"/>
              <a:gd name="T37" fmla="*/ 38 h 44"/>
              <a:gd name="T38" fmla="*/ 1 w 18"/>
              <a:gd name="T39" fmla="*/ 36 h 44"/>
              <a:gd name="T40" fmla="*/ 1 w 18"/>
              <a:gd name="T41" fmla="*/ 34 h 44"/>
              <a:gd name="T42" fmla="*/ 0 w 18"/>
              <a:gd name="T43" fmla="*/ 30 h 44"/>
              <a:gd name="T44" fmla="*/ 1 w 18"/>
              <a:gd name="T45" fmla="*/ 28 h 44"/>
              <a:gd name="T46" fmla="*/ 1 w 18"/>
              <a:gd name="T47" fmla="*/ 25 h 44"/>
              <a:gd name="T48" fmla="*/ 1 w 18"/>
              <a:gd name="T49" fmla="*/ 24 h 44"/>
              <a:gd name="T50" fmla="*/ 10 w 18"/>
              <a:gd name="T51" fmla="*/ 0 h 44"/>
              <a:gd name="T52" fmla="*/ 12 w 18"/>
              <a:gd name="T53" fmla="*/ 26 h 44"/>
              <a:gd name="T54" fmla="*/ 11 w 18"/>
              <a:gd name="T55" fmla="*/ 24 h 44"/>
              <a:gd name="T56" fmla="*/ 10 w 18"/>
              <a:gd name="T57" fmla="*/ 23 h 44"/>
              <a:gd name="T58" fmla="*/ 7 w 18"/>
              <a:gd name="T59" fmla="*/ 24 h 44"/>
              <a:gd name="T60" fmla="*/ 6 w 18"/>
              <a:gd name="T61" fmla="*/ 26 h 44"/>
              <a:gd name="T62" fmla="*/ 6 w 18"/>
              <a:gd name="T63" fmla="*/ 34 h 44"/>
              <a:gd name="T64" fmla="*/ 7 w 18"/>
              <a:gd name="T65" fmla="*/ 36 h 44"/>
              <a:gd name="T66" fmla="*/ 10 w 18"/>
              <a:gd name="T67" fmla="*/ 38 h 44"/>
              <a:gd name="T68" fmla="*/ 11 w 18"/>
              <a:gd name="T69" fmla="*/ 36 h 44"/>
              <a:gd name="T70" fmla="*/ 12 w 18"/>
              <a:gd name="T71" fmla="*/ 2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" h="44">
                <a:moveTo>
                  <a:pt x="16" y="0"/>
                </a:moveTo>
                <a:lnTo>
                  <a:pt x="10" y="18"/>
                </a:lnTo>
                <a:lnTo>
                  <a:pt x="10" y="19"/>
                </a:lnTo>
                <a:lnTo>
                  <a:pt x="10" y="19"/>
                </a:lnTo>
                <a:lnTo>
                  <a:pt x="11" y="18"/>
                </a:lnTo>
                <a:lnTo>
                  <a:pt x="11" y="18"/>
                </a:lnTo>
                <a:lnTo>
                  <a:pt x="12" y="18"/>
                </a:lnTo>
                <a:lnTo>
                  <a:pt x="12" y="18"/>
                </a:lnTo>
                <a:lnTo>
                  <a:pt x="15" y="19"/>
                </a:lnTo>
                <a:lnTo>
                  <a:pt x="15" y="19"/>
                </a:lnTo>
                <a:lnTo>
                  <a:pt x="17" y="20"/>
                </a:lnTo>
                <a:lnTo>
                  <a:pt x="17" y="20"/>
                </a:lnTo>
                <a:lnTo>
                  <a:pt x="18" y="21"/>
                </a:lnTo>
                <a:lnTo>
                  <a:pt x="18" y="21"/>
                </a:lnTo>
                <a:lnTo>
                  <a:pt x="18" y="24"/>
                </a:lnTo>
                <a:lnTo>
                  <a:pt x="18" y="24"/>
                </a:lnTo>
                <a:lnTo>
                  <a:pt x="18" y="26"/>
                </a:lnTo>
                <a:lnTo>
                  <a:pt x="18" y="26"/>
                </a:lnTo>
                <a:lnTo>
                  <a:pt x="18" y="30"/>
                </a:lnTo>
                <a:lnTo>
                  <a:pt x="18" y="30"/>
                </a:lnTo>
                <a:lnTo>
                  <a:pt x="18" y="34"/>
                </a:lnTo>
                <a:lnTo>
                  <a:pt x="18" y="34"/>
                </a:lnTo>
                <a:lnTo>
                  <a:pt x="18" y="36"/>
                </a:lnTo>
                <a:lnTo>
                  <a:pt x="18" y="36"/>
                </a:lnTo>
                <a:lnTo>
                  <a:pt x="18" y="38"/>
                </a:lnTo>
                <a:lnTo>
                  <a:pt x="18" y="38"/>
                </a:lnTo>
                <a:lnTo>
                  <a:pt x="17" y="39"/>
                </a:lnTo>
                <a:lnTo>
                  <a:pt x="17" y="39"/>
                </a:lnTo>
                <a:lnTo>
                  <a:pt x="13" y="43"/>
                </a:lnTo>
                <a:lnTo>
                  <a:pt x="13" y="43"/>
                </a:lnTo>
                <a:lnTo>
                  <a:pt x="10" y="44"/>
                </a:lnTo>
                <a:lnTo>
                  <a:pt x="10" y="44"/>
                </a:lnTo>
                <a:lnTo>
                  <a:pt x="5" y="43"/>
                </a:lnTo>
                <a:lnTo>
                  <a:pt x="5" y="43"/>
                </a:lnTo>
                <a:lnTo>
                  <a:pt x="2" y="39"/>
                </a:lnTo>
                <a:lnTo>
                  <a:pt x="2" y="39"/>
                </a:lnTo>
                <a:lnTo>
                  <a:pt x="1" y="38"/>
                </a:lnTo>
                <a:lnTo>
                  <a:pt x="1" y="38"/>
                </a:lnTo>
                <a:lnTo>
                  <a:pt x="1" y="36"/>
                </a:lnTo>
                <a:lnTo>
                  <a:pt x="1" y="36"/>
                </a:lnTo>
                <a:lnTo>
                  <a:pt x="1" y="34"/>
                </a:lnTo>
                <a:lnTo>
                  <a:pt x="1" y="34"/>
                </a:lnTo>
                <a:lnTo>
                  <a:pt x="0" y="30"/>
                </a:lnTo>
                <a:lnTo>
                  <a:pt x="0" y="30"/>
                </a:lnTo>
                <a:lnTo>
                  <a:pt x="1" y="28"/>
                </a:lnTo>
                <a:lnTo>
                  <a:pt x="1" y="28"/>
                </a:lnTo>
                <a:lnTo>
                  <a:pt x="1" y="25"/>
                </a:lnTo>
                <a:lnTo>
                  <a:pt x="1" y="25"/>
                </a:lnTo>
                <a:lnTo>
                  <a:pt x="1" y="24"/>
                </a:lnTo>
                <a:lnTo>
                  <a:pt x="1" y="24"/>
                </a:lnTo>
                <a:lnTo>
                  <a:pt x="1" y="21"/>
                </a:lnTo>
                <a:lnTo>
                  <a:pt x="10" y="0"/>
                </a:lnTo>
                <a:lnTo>
                  <a:pt x="16" y="0"/>
                </a:lnTo>
                <a:close/>
                <a:moveTo>
                  <a:pt x="12" y="26"/>
                </a:moveTo>
                <a:lnTo>
                  <a:pt x="12" y="26"/>
                </a:lnTo>
                <a:lnTo>
                  <a:pt x="11" y="24"/>
                </a:lnTo>
                <a:lnTo>
                  <a:pt x="11" y="24"/>
                </a:lnTo>
                <a:lnTo>
                  <a:pt x="10" y="23"/>
                </a:lnTo>
                <a:lnTo>
                  <a:pt x="10" y="23"/>
                </a:lnTo>
                <a:lnTo>
                  <a:pt x="7" y="24"/>
                </a:lnTo>
                <a:lnTo>
                  <a:pt x="7" y="24"/>
                </a:lnTo>
                <a:lnTo>
                  <a:pt x="6" y="26"/>
                </a:lnTo>
                <a:lnTo>
                  <a:pt x="6" y="34"/>
                </a:lnTo>
                <a:lnTo>
                  <a:pt x="6" y="34"/>
                </a:lnTo>
                <a:lnTo>
                  <a:pt x="7" y="36"/>
                </a:lnTo>
                <a:lnTo>
                  <a:pt x="7" y="36"/>
                </a:lnTo>
                <a:lnTo>
                  <a:pt x="10" y="38"/>
                </a:lnTo>
                <a:lnTo>
                  <a:pt x="10" y="38"/>
                </a:lnTo>
                <a:lnTo>
                  <a:pt x="11" y="36"/>
                </a:lnTo>
                <a:lnTo>
                  <a:pt x="11" y="36"/>
                </a:lnTo>
                <a:lnTo>
                  <a:pt x="12" y="34"/>
                </a:lnTo>
                <a:lnTo>
                  <a:pt x="12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52" name="Freeform 273">
            <a:extLst>
              <a:ext uri="{FF2B5EF4-FFF2-40B4-BE49-F238E27FC236}">
                <a16:creationId xmlns:a16="http://schemas.microsoft.com/office/drawing/2014/main" id="{2E8921FA-FD15-47B2-A206-1BCF8E98A069}"/>
              </a:ext>
            </a:extLst>
          </p:cNvPr>
          <p:cNvSpPr>
            <a:spLocks/>
          </p:cNvSpPr>
          <p:nvPr/>
        </p:nvSpPr>
        <p:spPr bwMode="auto">
          <a:xfrm>
            <a:off x="1910793" y="3018021"/>
            <a:ext cx="28575" cy="69850"/>
          </a:xfrm>
          <a:custGeom>
            <a:avLst/>
            <a:gdLst>
              <a:gd name="T0" fmla="*/ 0 w 18"/>
              <a:gd name="T1" fmla="*/ 44 h 44"/>
              <a:gd name="T2" fmla="*/ 0 w 18"/>
              <a:gd name="T3" fmla="*/ 37 h 44"/>
              <a:gd name="T4" fmla="*/ 11 w 18"/>
              <a:gd name="T5" fmla="*/ 17 h 44"/>
              <a:gd name="T6" fmla="*/ 11 w 18"/>
              <a:gd name="T7" fmla="*/ 17 h 44"/>
              <a:gd name="T8" fmla="*/ 12 w 18"/>
              <a:gd name="T9" fmla="*/ 13 h 44"/>
              <a:gd name="T10" fmla="*/ 12 w 18"/>
              <a:gd name="T11" fmla="*/ 13 h 44"/>
              <a:gd name="T12" fmla="*/ 12 w 18"/>
              <a:gd name="T13" fmla="*/ 11 h 44"/>
              <a:gd name="T14" fmla="*/ 12 w 18"/>
              <a:gd name="T15" fmla="*/ 11 h 44"/>
              <a:gd name="T16" fmla="*/ 12 w 18"/>
              <a:gd name="T17" fmla="*/ 10 h 44"/>
              <a:gd name="T18" fmla="*/ 12 w 18"/>
              <a:gd name="T19" fmla="*/ 10 h 44"/>
              <a:gd name="T20" fmla="*/ 11 w 18"/>
              <a:gd name="T21" fmla="*/ 8 h 44"/>
              <a:gd name="T22" fmla="*/ 11 w 18"/>
              <a:gd name="T23" fmla="*/ 8 h 44"/>
              <a:gd name="T24" fmla="*/ 11 w 18"/>
              <a:gd name="T25" fmla="*/ 7 h 44"/>
              <a:gd name="T26" fmla="*/ 11 w 18"/>
              <a:gd name="T27" fmla="*/ 7 h 44"/>
              <a:gd name="T28" fmla="*/ 8 w 18"/>
              <a:gd name="T29" fmla="*/ 6 h 44"/>
              <a:gd name="T30" fmla="*/ 8 w 18"/>
              <a:gd name="T31" fmla="*/ 6 h 44"/>
              <a:gd name="T32" fmla="*/ 7 w 18"/>
              <a:gd name="T33" fmla="*/ 7 h 44"/>
              <a:gd name="T34" fmla="*/ 7 w 18"/>
              <a:gd name="T35" fmla="*/ 7 h 44"/>
              <a:gd name="T36" fmla="*/ 6 w 18"/>
              <a:gd name="T37" fmla="*/ 10 h 44"/>
              <a:gd name="T38" fmla="*/ 6 w 18"/>
              <a:gd name="T39" fmla="*/ 13 h 44"/>
              <a:gd name="T40" fmla="*/ 0 w 18"/>
              <a:gd name="T41" fmla="*/ 13 h 44"/>
              <a:gd name="T42" fmla="*/ 0 w 18"/>
              <a:gd name="T43" fmla="*/ 10 h 44"/>
              <a:gd name="T44" fmla="*/ 0 w 18"/>
              <a:gd name="T45" fmla="*/ 10 h 44"/>
              <a:gd name="T46" fmla="*/ 1 w 18"/>
              <a:gd name="T47" fmla="*/ 6 h 44"/>
              <a:gd name="T48" fmla="*/ 1 w 18"/>
              <a:gd name="T49" fmla="*/ 6 h 44"/>
              <a:gd name="T50" fmla="*/ 2 w 18"/>
              <a:gd name="T51" fmla="*/ 3 h 44"/>
              <a:gd name="T52" fmla="*/ 2 w 18"/>
              <a:gd name="T53" fmla="*/ 3 h 44"/>
              <a:gd name="T54" fmla="*/ 6 w 18"/>
              <a:gd name="T55" fmla="*/ 1 h 44"/>
              <a:gd name="T56" fmla="*/ 6 w 18"/>
              <a:gd name="T57" fmla="*/ 1 h 44"/>
              <a:gd name="T58" fmla="*/ 8 w 18"/>
              <a:gd name="T59" fmla="*/ 0 h 44"/>
              <a:gd name="T60" fmla="*/ 8 w 18"/>
              <a:gd name="T61" fmla="*/ 0 h 44"/>
              <a:gd name="T62" fmla="*/ 13 w 18"/>
              <a:gd name="T63" fmla="*/ 1 h 44"/>
              <a:gd name="T64" fmla="*/ 13 w 18"/>
              <a:gd name="T65" fmla="*/ 1 h 44"/>
              <a:gd name="T66" fmla="*/ 16 w 18"/>
              <a:gd name="T67" fmla="*/ 3 h 44"/>
              <a:gd name="T68" fmla="*/ 16 w 18"/>
              <a:gd name="T69" fmla="*/ 3 h 44"/>
              <a:gd name="T70" fmla="*/ 17 w 18"/>
              <a:gd name="T71" fmla="*/ 7 h 44"/>
              <a:gd name="T72" fmla="*/ 17 w 18"/>
              <a:gd name="T73" fmla="*/ 7 h 44"/>
              <a:gd name="T74" fmla="*/ 18 w 18"/>
              <a:gd name="T75" fmla="*/ 11 h 44"/>
              <a:gd name="T76" fmla="*/ 18 w 18"/>
              <a:gd name="T77" fmla="*/ 11 h 44"/>
              <a:gd name="T78" fmla="*/ 18 w 18"/>
              <a:gd name="T79" fmla="*/ 13 h 44"/>
              <a:gd name="T80" fmla="*/ 18 w 18"/>
              <a:gd name="T81" fmla="*/ 13 h 44"/>
              <a:gd name="T82" fmla="*/ 17 w 18"/>
              <a:gd name="T83" fmla="*/ 16 h 44"/>
              <a:gd name="T84" fmla="*/ 17 w 18"/>
              <a:gd name="T85" fmla="*/ 16 h 44"/>
              <a:gd name="T86" fmla="*/ 17 w 18"/>
              <a:gd name="T87" fmla="*/ 17 h 44"/>
              <a:gd name="T88" fmla="*/ 17 w 18"/>
              <a:gd name="T89" fmla="*/ 17 h 44"/>
              <a:gd name="T90" fmla="*/ 16 w 18"/>
              <a:gd name="T91" fmla="*/ 20 h 44"/>
              <a:gd name="T92" fmla="*/ 7 w 18"/>
              <a:gd name="T93" fmla="*/ 37 h 44"/>
              <a:gd name="T94" fmla="*/ 18 w 18"/>
              <a:gd name="T95" fmla="*/ 37 h 44"/>
              <a:gd name="T96" fmla="*/ 18 w 18"/>
              <a:gd name="T97" fmla="*/ 44 h 44"/>
              <a:gd name="T98" fmla="*/ 0 w 18"/>
              <a:gd name="T9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8" h="44">
                <a:moveTo>
                  <a:pt x="0" y="44"/>
                </a:moveTo>
                <a:lnTo>
                  <a:pt x="0" y="37"/>
                </a:lnTo>
                <a:lnTo>
                  <a:pt x="11" y="17"/>
                </a:lnTo>
                <a:lnTo>
                  <a:pt x="11" y="17"/>
                </a:lnTo>
                <a:lnTo>
                  <a:pt x="12" y="13"/>
                </a:lnTo>
                <a:lnTo>
                  <a:pt x="12" y="13"/>
                </a:lnTo>
                <a:lnTo>
                  <a:pt x="12" y="11"/>
                </a:lnTo>
                <a:lnTo>
                  <a:pt x="12" y="11"/>
                </a:lnTo>
                <a:lnTo>
                  <a:pt x="12" y="10"/>
                </a:lnTo>
                <a:lnTo>
                  <a:pt x="12" y="10"/>
                </a:lnTo>
                <a:lnTo>
                  <a:pt x="11" y="8"/>
                </a:lnTo>
                <a:lnTo>
                  <a:pt x="11" y="8"/>
                </a:lnTo>
                <a:lnTo>
                  <a:pt x="11" y="7"/>
                </a:lnTo>
                <a:lnTo>
                  <a:pt x="11" y="7"/>
                </a:lnTo>
                <a:lnTo>
                  <a:pt x="8" y="6"/>
                </a:lnTo>
                <a:lnTo>
                  <a:pt x="8" y="6"/>
                </a:lnTo>
                <a:lnTo>
                  <a:pt x="7" y="7"/>
                </a:lnTo>
                <a:lnTo>
                  <a:pt x="7" y="7"/>
                </a:lnTo>
                <a:lnTo>
                  <a:pt x="6" y="10"/>
                </a:lnTo>
                <a:lnTo>
                  <a:pt x="6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1" y="6"/>
                </a:lnTo>
                <a:lnTo>
                  <a:pt x="1" y="6"/>
                </a:lnTo>
                <a:lnTo>
                  <a:pt x="2" y="3"/>
                </a:lnTo>
                <a:lnTo>
                  <a:pt x="2" y="3"/>
                </a:lnTo>
                <a:lnTo>
                  <a:pt x="6" y="1"/>
                </a:lnTo>
                <a:lnTo>
                  <a:pt x="6" y="1"/>
                </a:lnTo>
                <a:lnTo>
                  <a:pt x="8" y="0"/>
                </a:lnTo>
                <a:lnTo>
                  <a:pt x="8" y="0"/>
                </a:lnTo>
                <a:lnTo>
                  <a:pt x="13" y="1"/>
                </a:lnTo>
                <a:lnTo>
                  <a:pt x="13" y="1"/>
                </a:lnTo>
                <a:lnTo>
                  <a:pt x="16" y="3"/>
                </a:lnTo>
                <a:lnTo>
                  <a:pt x="16" y="3"/>
                </a:lnTo>
                <a:lnTo>
                  <a:pt x="17" y="7"/>
                </a:lnTo>
                <a:lnTo>
                  <a:pt x="17" y="7"/>
                </a:lnTo>
                <a:lnTo>
                  <a:pt x="18" y="11"/>
                </a:lnTo>
                <a:lnTo>
                  <a:pt x="18" y="11"/>
                </a:lnTo>
                <a:lnTo>
                  <a:pt x="18" y="13"/>
                </a:lnTo>
                <a:lnTo>
                  <a:pt x="18" y="13"/>
                </a:lnTo>
                <a:lnTo>
                  <a:pt x="17" y="16"/>
                </a:lnTo>
                <a:lnTo>
                  <a:pt x="17" y="16"/>
                </a:lnTo>
                <a:lnTo>
                  <a:pt x="17" y="17"/>
                </a:lnTo>
                <a:lnTo>
                  <a:pt x="17" y="17"/>
                </a:lnTo>
                <a:lnTo>
                  <a:pt x="16" y="20"/>
                </a:lnTo>
                <a:lnTo>
                  <a:pt x="7" y="37"/>
                </a:lnTo>
                <a:lnTo>
                  <a:pt x="18" y="37"/>
                </a:lnTo>
                <a:lnTo>
                  <a:pt x="18" y="44"/>
                </a:lnTo>
                <a:lnTo>
                  <a:pt x="0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53" name="Freeform 274">
            <a:extLst>
              <a:ext uri="{FF2B5EF4-FFF2-40B4-BE49-F238E27FC236}">
                <a16:creationId xmlns:a16="http://schemas.microsoft.com/office/drawing/2014/main" id="{18D7428C-0713-403B-AC61-9C83B58AE932}"/>
              </a:ext>
            </a:extLst>
          </p:cNvPr>
          <p:cNvSpPr>
            <a:spLocks/>
          </p:cNvSpPr>
          <p:nvPr/>
        </p:nvSpPr>
        <p:spPr bwMode="auto">
          <a:xfrm>
            <a:off x="1947305" y="3019608"/>
            <a:ext cx="20638" cy="68263"/>
          </a:xfrm>
          <a:custGeom>
            <a:avLst/>
            <a:gdLst>
              <a:gd name="T0" fmla="*/ 7 w 13"/>
              <a:gd name="T1" fmla="*/ 43 h 43"/>
              <a:gd name="T2" fmla="*/ 7 w 13"/>
              <a:gd name="T3" fmla="*/ 6 h 43"/>
              <a:gd name="T4" fmla="*/ 0 w 13"/>
              <a:gd name="T5" fmla="*/ 11 h 43"/>
              <a:gd name="T6" fmla="*/ 0 w 13"/>
              <a:gd name="T7" fmla="*/ 4 h 43"/>
              <a:gd name="T8" fmla="*/ 7 w 13"/>
              <a:gd name="T9" fmla="*/ 0 h 43"/>
              <a:gd name="T10" fmla="*/ 13 w 13"/>
              <a:gd name="T11" fmla="*/ 0 h 43"/>
              <a:gd name="T12" fmla="*/ 13 w 13"/>
              <a:gd name="T13" fmla="*/ 43 h 43"/>
              <a:gd name="T14" fmla="*/ 7 w 13"/>
              <a:gd name="T15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43">
                <a:moveTo>
                  <a:pt x="7" y="43"/>
                </a:moveTo>
                <a:lnTo>
                  <a:pt x="7" y="6"/>
                </a:lnTo>
                <a:lnTo>
                  <a:pt x="0" y="11"/>
                </a:lnTo>
                <a:lnTo>
                  <a:pt x="0" y="4"/>
                </a:lnTo>
                <a:lnTo>
                  <a:pt x="7" y="0"/>
                </a:lnTo>
                <a:lnTo>
                  <a:pt x="13" y="0"/>
                </a:lnTo>
                <a:lnTo>
                  <a:pt x="13" y="43"/>
                </a:lnTo>
                <a:lnTo>
                  <a:pt x="7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54" name="Freeform 275">
            <a:extLst>
              <a:ext uri="{FF2B5EF4-FFF2-40B4-BE49-F238E27FC236}">
                <a16:creationId xmlns:a16="http://schemas.microsoft.com/office/drawing/2014/main" id="{7327371F-B270-43C9-955B-DA2D33E9F60E}"/>
              </a:ext>
            </a:extLst>
          </p:cNvPr>
          <p:cNvSpPr>
            <a:spLocks/>
          </p:cNvSpPr>
          <p:nvPr/>
        </p:nvSpPr>
        <p:spPr bwMode="auto">
          <a:xfrm>
            <a:off x="1910793" y="3529196"/>
            <a:ext cx="28575" cy="69850"/>
          </a:xfrm>
          <a:custGeom>
            <a:avLst/>
            <a:gdLst>
              <a:gd name="T0" fmla="*/ 7 w 18"/>
              <a:gd name="T1" fmla="*/ 19 h 44"/>
              <a:gd name="T2" fmla="*/ 11 w 18"/>
              <a:gd name="T3" fmla="*/ 18 h 44"/>
              <a:gd name="T4" fmla="*/ 12 w 18"/>
              <a:gd name="T5" fmla="*/ 15 h 44"/>
              <a:gd name="T6" fmla="*/ 12 w 18"/>
              <a:gd name="T7" fmla="*/ 9 h 44"/>
              <a:gd name="T8" fmla="*/ 11 w 18"/>
              <a:gd name="T9" fmla="*/ 8 h 44"/>
              <a:gd name="T10" fmla="*/ 8 w 18"/>
              <a:gd name="T11" fmla="*/ 7 h 44"/>
              <a:gd name="T12" fmla="*/ 6 w 18"/>
              <a:gd name="T13" fmla="*/ 8 h 44"/>
              <a:gd name="T14" fmla="*/ 6 w 18"/>
              <a:gd name="T15" fmla="*/ 13 h 44"/>
              <a:gd name="T16" fmla="*/ 0 w 18"/>
              <a:gd name="T17" fmla="*/ 9 h 44"/>
              <a:gd name="T18" fmla="*/ 1 w 18"/>
              <a:gd name="T19" fmla="*/ 7 h 44"/>
              <a:gd name="T20" fmla="*/ 2 w 18"/>
              <a:gd name="T21" fmla="*/ 3 h 44"/>
              <a:gd name="T22" fmla="*/ 6 w 18"/>
              <a:gd name="T23" fmla="*/ 2 h 44"/>
              <a:gd name="T24" fmla="*/ 8 w 18"/>
              <a:gd name="T25" fmla="*/ 0 h 44"/>
              <a:gd name="T26" fmla="*/ 13 w 18"/>
              <a:gd name="T27" fmla="*/ 2 h 44"/>
              <a:gd name="T28" fmla="*/ 16 w 18"/>
              <a:gd name="T29" fmla="*/ 4 h 44"/>
              <a:gd name="T30" fmla="*/ 17 w 18"/>
              <a:gd name="T31" fmla="*/ 5 h 44"/>
              <a:gd name="T32" fmla="*/ 17 w 18"/>
              <a:gd name="T33" fmla="*/ 7 h 44"/>
              <a:gd name="T34" fmla="*/ 18 w 18"/>
              <a:gd name="T35" fmla="*/ 13 h 44"/>
              <a:gd name="T36" fmla="*/ 18 w 18"/>
              <a:gd name="T37" fmla="*/ 17 h 44"/>
              <a:gd name="T38" fmla="*/ 17 w 18"/>
              <a:gd name="T39" fmla="*/ 18 h 44"/>
              <a:gd name="T40" fmla="*/ 16 w 18"/>
              <a:gd name="T41" fmla="*/ 20 h 44"/>
              <a:gd name="T42" fmla="*/ 15 w 18"/>
              <a:gd name="T43" fmla="*/ 22 h 44"/>
              <a:gd name="T44" fmla="*/ 16 w 18"/>
              <a:gd name="T45" fmla="*/ 23 h 44"/>
              <a:gd name="T46" fmla="*/ 17 w 18"/>
              <a:gd name="T47" fmla="*/ 25 h 44"/>
              <a:gd name="T48" fmla="*/ 18 w 18"/>
              <a:gd name="T49" fmla="*/ 28 h 44"/>
              <a:gd name="T50" fmla="*/ 18 w 18"/>
              <a:gd name="T51" fmla="*/ 32 h 44"/>
              <a:gd name="T52" fmla="*/ 18 w 18"/>
              <a:gd name="T53" fmla="*/ 35 h 44"/>
              <a:gd name="T54" fmla="*/ 17 w 18"/>
              <a:gd name="T55" fmla="*/ 37 h 44"/>
              <a:gd name="T56" fmla="*/ 17 w 18"/>
              <a:gd name="T57" fmla="*/ 39 h 44"/>
              <a:gd name="T58" fmla="*/ 16 w 18"/>
              <a:gd name="T59" fmla="*/ 40 h 44"/>
              <a:gd name="T60" fmla="*/ 13 w 18"/>
              <a:gd name="T61" fmla="*/ 43 h 44"/>
              <a:gd name="T62" fmla="*/ 8 w 18"/>
              <a:gd name="T63" fmla="*/ 44 h 44"/>
              <a:gd name="T64" fmla="*/ 6 w 18"/>
              <a:gd name="T65" fmla="*/ 44 h 44"/>
              <a:gd name="T66" fmla="*/ 2 w 18"/>
              <a:gd name="T67" fmla="*/ 42 h 44"/>
              <a:gd name="T68" fmla="*/ 1 w 18"/>
              <a:gd name="T69" fmla="*/ 39 h 44"/>
              <a:gd name="T70" fmla="*/ 0 w 18"/>
              <a:gd name="T71" fmla="*/ 35 h 44"/>
              <a:gd name="T72" fmla="*/ 6 w 18"/>
              <a:gd name="T73" fmla="*/ 32 h 44"/>
              <a:gd name="T74" fmla="*/ 6 w 18"/>
              <a:gd name="T75" fmla="*/ 34 h 44"/>
              <a:gd name="T76" fmla="*/ 7 w 18"/>
              <a:gd name="T77" fmla="*/ 37 h 44"/>
              <a:gd name="T78" fmla="*/ 8 w 18"/>
              <a:gd name="T79" fmla="*/ 38 h 44"/>
              <a:gd name="T80" fmla="*/ 11 w 18"/>
              <a:gd name="T81" fmla="*/ 37 h 44"/>
              <a:gd name="T82" fmla="*/ 12 w 18"/>
              <a:gd name="T83" fmla="*/ 28 h 44"/>
              <a:gd name="T84" fmla="*/ 11 w 18"/>
              <a:gd name="T85" fmla="*/ 25 h 44"/>
              <a:gd name="T86" fmla="*/ 10 w 18"/>
              <a:gd name="T87" fmla="*/ 24 h 44"/>
              <a:gd name="T88" fmla="*/ 7 w 18"/>
              <a:gd name="T89" fmla="*/ 2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8" h="44">
                <a:moveTo>
                  <a:pt x="7" y="19"/>
                </a:moveTo>
                <a:lnTo>
                  <a:pt x="7" y="19"/>
                </a:lnTo>
                <a:lnTo>
                  <a:pt x="11" y="18"/>
                </a:lnTo>
                <a:lnTo>
                  <a:pt x="11" y="18"/>
                </a:lnTo>
                <a:lnTo>
                  <a:pt x="12" y="17"/>
                </a:lnTo>
                <a:lnTo>
                  <a:pt x="12" y="15"/>
                </a:lnTo>
                <a:lnTo>
                  <a:pt x="12" y="9"/>
                </a:lnTo>
                <a:lnTo>
                  <a:pt x="12" y="9"/>
                </a:lnTo>
                <a:lnTo>
                  <a:pt x="11" y="8"/>
                </a:lnTo>
                <a:lnTo>
                  <a:pt x="11" y="8"/>
                </a:lnTo>
                <a:lnTo>
                  <a:pt x="8" y="7"/>
                </a:lnTo>
                <a:lnTo>
                  <a:pt x="8" y="7"/>
                </a:lnTo>
                <a:lnTo>
                  <a:pt x="6" y="8"/>
                </a:lnTo>
                <a:lnTo>
                  <a:pt x="6" y="8"/>
                </a:lnTo>
                <a:lnTo>
                  <a:pt x="6" y="9"/>
                </a:lnTo>
                <a:lnTo>
                  <a:pt x="6" y="13"/>
                </a:lnTo>
                <a:lnTo>
                  <a:pt x="0" y="13"/>
                </a:lnTo>
                <a:lnTo>
                  <a:pt x="0" y="9"/>
                </a:lnTo>
                <a:lnTo>
                  <a:pt x="0" y="9"/>
                </a:lnTo>
                <a:lnTo>
                  <a:pt x="1" y="7"/>
                </a:lnTo>
                <a:lnTo>
                  <a:pt x="1" y="7"/>
                </a:lnTo>
                <a:lnTo>
                  <a:pt x="2" y="3"/>
                </a:lnTo>
                <a:lnTo>
                  <a:pt x="2" y="3"/>
                </a:ln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3" y="2"/>
                </a:lnTo>
                <a:lnTo>
                  <a:pt x="13" y="2"/>
                </a:lnTo>
                <a:lnTo>
                  <a:pt x="16" y="4"/>
                </a:lnTo>
                <a:lnTo>
                  <a:pt x="16" y="4"/>
                </a:lnTo>
                <a:lnTo>
                  <a:pt x="17" y="5"/>
                </a:lnTo>
                <a:lnTo>
                  <a:pt x="17" y="5"/>
                </a:lnTo>
                <a:lnTo>
                  <a:pt x="17" y="7"/>
                </a:lnTo>
                <a:lnTo>
                  <a:pt x="17" y="7"/>
                </a:lnTo>
                <a:lnTo>
                  <a:pt x="18" y="13"/>
                </a:lnTo>
                <a:lnTo>
                  <a:pt x="18" y="13"/>
                </a:lnTo>
                <a:lnTo>
                  <a:pt x="18" y="17"/>
                </a:lnTo>
                <a:lnTo>
                  <a:pt x="18" y="17"/>
                </a:lnTo>
                <a:lnTo>
                  <a:pt x="17" y="18"/>
                </a:lnTo>
                <a:lnTo>
                  <a:pt x="17" y="18"/>
                </a:lnTo>
                <a:lnTo>
                  <a:pt x="16" y="20"/>
                </a:lnTo>
                <a:lnTo>
                  <a:pt x="16" y="20"/>
                </a:lnTo>
                <a:lnTo>
                  <a:pt x="15" y="22"/>
                </a:lnTo>
                <a:lnTo>
                  <a:pt x="15" y="22"/>
                </a:lnTo>
                <a:lnTo>
                  <a:pt x="16" y="23"/>
                </a:lnTo>
                <a:lnTo>
                  <a:pt x="16" y="23"/>
                </a:lnTo>
                <a:lnTo>
                  <a:pt x="17" y="25"/>
                </a:lnTo>
                <a:lnTo>
                  <a:pt x="17" y="25"/>
                </a:lnTo>
                <a:lnTo>
                  <a:pt x="18" y="28"/>
                </a:lnTo>
                <a:lnTo>
                  <a:pt x="18" y="28"/>
                </a:lnTo>
                <a:lnTo>
                  <a:pt x="18" y="32"/>
                </a:lnTo>
                <a:lnTo>
                  <a:pt x="18" y="32"/>
                </a:lnTo>
                <a:lnTo>
                  <a:pt x="18" y="35"/>
                </a:lnTo>
                <a:lnTo>
                  <a:pt x="18" y="35"/>
                </a:lnTo>
                <a:lnTo>
                  <a:pt x="17" y="37"/>
                </a:lnTo>
                <a:lnTo>
                  <a:pt x="17" y="37"/>
                </a:lnTo>
                <a:lnTo>
                  <a:pt x="17" y="39"/>
                </a:lnTo>
                <a:lnTo>
                  <a:pt x="17" y="39"/>
                </a:lnTo>
                <a:lnTo>
                  <a:pt x="16" y="40"/>
                </a:lnTo>
                <a:lnTo>
                  <a:pt x="16" y="40"/>
                </a:lnTo>
                <a:lnTo>
                  <a:pt x="13" y="43"/>
                </a:lnTo>
                <a:lnTo>
                  <a:pt x="13" y="43"/>
                </a:lnTo>
                <a:lnTo>
                  <a:pt x="8" y="44"/>
                </a:lnTo>
                <a:lnTo>
                  <a:pt x="8" y="44"/>
                </a:lnTo>
                <a:lnTo>
                  <a:pt x="6" y="44"/>
                </a:lnTo>
                <a:lnTo>
                  <a:pt x="6" y="44"/>
                </a:lnTo>
                <a:lnTo>
                  <a:pt x="2" y="42"/>
                </a:lnTo>
                <a:lnTo>
                  <a:pt x="2" y="42"/>
                </a:lnTo>
                <a:lnTo>
                  <a:pt x="1" y="39"/>
                </a:lnTo>
                <a:lnTo>
                  <a:pt x="1" y="39"/>
                </a:lnTo>
                <a:lnTo>
                  <a:pt x="0" y="35"/>
                </a:lnTo>
                <a:lnTo>
                  <a:pt x="0" y="32"/>
                </a:lnTo>
                <a:lnTo>
                  <a:pt x="6" y="32"/>
                </a:lnTo>
                <a:lnTo>
                  <a:pt x="6" y="34"/>
                </a:lnTo>
                <a:lnTo>
                  <a:pt x="6" y="34"/>
                </a:lnTo>
                <a:lnTo>
                  <a:pt x="7" y="37"/>
                </a:lnTo>
                <a:lnTo>
                  <a:pt x="7" y="37"/>
                </a:lnTo>
                <a:lnTo>
                  <a:pt x="8" y="38"/>
                </a:lnTo>
                <a:lnTo>
                  <a:pt x="8" y="38"/>
                </a:lnTo>
                <a:lnTo>
                  <a:pt x="11" y="37"/>
                </a:lnTo>
                <a:lnTo>
                  <a:pt x="11" y="37"/>
                </a:lnTo>
                <a:lnTo>
                  <a:pt x="12" y="34"/>
                </a:lnTo>
                <a:lnTo>
                  <a:pt x="12" y="28"/>
                </a:lnTo>
                <a:lnTo>
                  <a:pt x="12" y="28"/>
                </a:lnTo>
                <a:lnTo>
                  <a:pt x="11" y="25"/>
                </a:lnTo>
                <a:lnTo>
                  <a:pt x="11" y="25"/>
                </a:lnTo>
                <a:lnTo>
                  <a:pt x="10" y="24"/>
                </a:lnTo>
                <a:lnTo>
                  <a:pt x="10" y="24"/>
                </a:lnTo>
                <a:lnTo>
                  <a:pt x="7" y="24"/>
                </a:lnTo>
                <a:lnTo>
                  <a:pt x="7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55" name="Freeform 276">
            <a:extLst>
              <a:ext uri="{FF2B5EF4-FFF2-40B4-BE49-F238E27FC236}">
                <a16:creationId xmlns:a16="http://schemas.microsoft.com/office/drawing/2014/main" id="{5BE76164-8378-474C-8709-A5659950C9A2}"/>
              </a:ext>
            </a:extLst>
          </p:cNvPr>
          <p:cNvSpPr>
            <a:spLocks noEditPoints="1"/>
          </p:cNvSpPr>
          <p:nvPr/>
        </p:nvSpPr>
        <p:spPr bwMode="auto">
          <a:xfrm>
            <a:off x="1945718" y="3529196"/>
            <a:ext cx="28575" cy="69850"/>
          </a:xfrm>
          <a:custGeom>
            <a:avLst/>
            <a:gdLst>
              <a:gd name="T0" fmla="*/ 9 w 18"/>
              <a:gd name="T1" fmla="*/ 25 h 44"/>
              <a:gd name="T2" fmla="*/ 9 w 18"/>
              <a:gd name="T3" fmla="*/ 25 h 44"/>
              <a:gd name="T4" fmla="*/ 8 w 18"/>
              <a:gd name="T5" fmla="*/ 25 h 44"/>
              <a:gd name="T6" fmla="*/ 6 w 18"/>
              <a:gd name="T7" fmla="*/ 27 h 44"/>
              <a:gd name="T8" fmla="*/ 4 w 18"/>
              <a:gd name="T9" fmla="*/ 25 h 44"/>
              <a:gd name="T10" fmla="*/ 1 w 18"/>
              <a:gd name="T11" fmla="*/ 23 h 44"/>
              <a:gd name="T12" fmla="*/ 0 w 18"/>
              <a:gd name="T13" fmla="*/ 22 h 44"/>
              <a:gd name="T14" fmla="*/ 0 w 18"/>
              <a:gd name="T15" fmla="*/ 20 h 44"/>
              <a:gd name="T16" fmla="*/ 0 w 18"/>
              <a:gd name="T17" fmla="*/ 18 h 44"/>
              <a:gd name="T18" fmla="*/ 0 w 18"/>
              <a:gd name="T19" fmla="*/ 13 h 44"/>
              <a:gd name="T20" fmla="*/ 0 w 18"/>
              <a:gd name="T21" fmla="*/ 10 h 44"/>
              <a:gd name="T22" fmla="*/ 0 w 18"/>
              <a:gd name="T23" fmla="*/ 8 h 44"/>
              <a:gd name="T24" fmla="*/ 0 w 18"/>
              <a:gd name="T25" fmla="*/ 7 h 44"/>
              <a:gd name="T26" fmla="*/ 1 w 18"/>
              <a:gd name="T27" fmla="*/ 4 h 44"/>
              <a:gd name="T28" fmla="*/ 5 w 18"/>
              <a:gd name="T29" fmla="*/ 2 h 44"/>
              <a:gd name="T30" fmla="*/ 9 w 18"/>
              <a:gd name="T31" fmla="*/ 0 h 44"/>
              <a:gd name="T32" fmla="*/ 14 w 18"/>
              <a:gd name="T33" fmla="*/ 2 h 44"/>
              <a:gd name="T34" fmla="*/ 17 w 18"/>
              <a:gd name="T35" fmla="*/ 4 h 44"/>
              <a:gd name="T36" fmla="*/ 18 w 18"/>
              <a:gd name="T37" fmla="*/ 7 h 44"/>
              <a:gd name="T38" fmla="*/ 18 w 18"/>
              <a:gd name="T39" fmla="*/ 8 h 44"/>
              <a:gd name="T40" fmla="*/ 18 w 18"/>
              <a:gd name="T41" fmla="*/ 10 h 44"/>
              <a:gd name="T42" fmla="*/ 18 w 18"/>
              <a:gd name="T43" fmla="*/ 13 h 44"/>
              <a:gd name="T44" fmla="*/ 18 w 18"/>
              <a:gd name="T45" fmla="*/ 17 h 44"/>
              <a:gd name="T46" fmla="*/ 18 w 18"/>
              <a:gd name="T47" fmla="*/ 19 h 44"/>
              <a:gd name="T48" fmla="*/ 18 w 18"/>
              <a:gd name="T49" fmla="*/ 20 h 44"/>
              <a:gd name="T50" fmla="*/ 9 w 18"/>
              <a:gd name="T51" fmla="*/ 44 h 44"/>
              <a:gd name="T52" fmla="*/ 6 w 18"/>
              <a:gd name="T53" fmla="*/ 18 h 44"/>
              <a:gd name="T54" fmla="*/ 8 w 18"/>
              <a:gd name="T55" fmla="*/ 20 h 44"/>
              <a:gd name="T56" fmla="*/ 9 w 18"/>
              <a:gd name="T57" fmla="*/ 20 h 44"/>
              <a:gd name="T58" fmla="*/ 12 w 18"/>
              <a:gd name="T59" fmla="*/ 20 h 44"/>
              <a:gd name="T60" fmla="*/ 13 w 18"/>
              <a:gd name="T61" fmla="*/ 18 h 44"/>
              <a:gd name="T62" fmla="*/ 13 w 18"/>
              <a:gd name="T63" fmla="*/ 9 h 44"/>
              <a:gd name="T64" fmla="*/ 12 w 18"/>
              <a:gd name="T65" fmla="*/ 8 h 44"/>
              <a:gd name="T66" fmla="*/ 9 w 18"/>
              <a:gd name="T67" fmla="*/ 7 h 44"/>
              <a:gd name="T68" fmla="*/ 8 w 18"/>
              <a:gd name="T69" fmla="*/ 8 h 44"/>
              <a:gd name="T70" fmla="*/ 6 w 18"/>
              <a:gd name="T71" fmla="*/ 1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" h="44">
                <a:moveTo>
                  <a:pt x="3" y="44"/>
                </a:moveTo>
                <a:lnTo>
                  <a:pt x="9" y="25"/>
                </a:lnTo>
                <a:lnTo>
                  <a:pt x="9" y="25"/>
                </a:lnTo>
                <a:lnTo>
                  <a:pt x="9" y="25"/>
                </a:lnTo>
                <a:lnTo>
                  <a:pt x="8" y="25"/>
                </a:lnTo>
                <a:lnTo>
                  <a:pt x="8" y="25"/>
                </a:lnTo>
                <a:lnTo>
                  <a:pt x="6" y="27"/>
                </a:lnTo>
                <a:lnTo>
                  <a:pt x="6" y="27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1" y="4"/>
                </a:lnTo>
                <a:lnTo>
                  <a:pt x="1" y="4"/>
                </a:lnTo>
                <a:lnTo>
                  <a:pt x="5" y="2"/>
                </a:lnTo>
                <a:lnTo>
                  <a:pt x="5" y="2"/>
                </a:lnTo>
                <a:lnTo>
                  <a:pt x="9" y="0"/>
                </a:lnTo>
                <a:lnTo>
                  <a:pt x="9" y="0"/>
                </a:lnTo>
                <a:lnTo>
                  <a:pt x="14" y="2"/>
                </a:lnTo>
                <a:lnTo>
                  <a:pt x="14" y="2"/>
                </a:lnTo>
                <a:lnTo>
                  <a:pt x="17" y="4"/>
                </a:lnTo>
                <a:lnTo>
                  <a:pt x="17" y="4"/>
                </a:lnTo>
                <a:lnTo>
                  <a:pt x="18" y="7"/>
                </a:lnTo>
                <a:lnTo>
                  <a:pt x="18" y="7"/>
                </a:lnTo>
                <a:lnTo>
                  <a:pt x="18" y="8"/>
                </a:lnTo>
                <a:lnTo>
                  <a:pt x="18" y="8"/>
                </a:lnTo>
                <a:lnTo>
                  <a:pt x="18" y="10"/>
                </a:lnTo>
                <a:lnTo>
                  <a:pt x="18" y="10"/>
                </a:lnTo>
                <a:lnTo>
                  <a:pt x="18" y="13"/>
                </a:lnTo>
                <a:lnTo>
                  <a:pt x="18" y="13"/>
                </a:lnTo>
                <a:lnTo>
                  <a:pt x="18" y="17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0"/>
                </a:lnTo>
                <a:lnTo>
                  <a:pt x="18" y="20"/>
                </a:lnTo>
                <a:lnTo>
                  <a:pt x="18" y="22"/>
                </a:lnTo>
                <a:lnTo>
                  <a:pt x="9" y="44"/>
                </a:lnTo>
                <a:lnTo>
                  <a:pt x="3" y="44"/>
                </a:lnTo>
                <a:close/>
                <a:moveTo>
                  <a:pt x="6" y="18"/>
                </a:moveTo>
                <a:lnTo>
                  <a:pt x="6" y="18"/>
                </a:lnTo>
                <a:lnTo>
                  <a:pt x="8" y="20"/>
                </a:lnTo>
                <a:lnTo>
                  <a:pt x="8" y="20"/>
                </a:lnTo>
                <a:lnTo>
                  <a:pt x="9" y="20"/>
                </a:lnTo>
                <a:lnTo>
                  <a:pt x="9" y="20"/>
                </a:lnTo>
                <a:lnTo>
                  <a:pt x="12" y="20"/>
                </a:lnTo>
                <a:lnTo>
                  <a:pt x="12" y="20"/>
                </a:lnTo>
                <a:lnTo>
                  <a:pt x="13" y="18"/>
                </a:lnTo>
                <a:lnTo>
                  <a:pt x="13" y="9"/>
                </a:lnTo>
                <a:lnTo>
                  <a:pt x="13" y="9"/>
                </a:lnTo>
                <a:lnTo>
                  <a:pt x="12" y="8"/>
                </a:lnTo>
                <a:lnTo>
                  <a:pt x="12" y="8"/>
                </a:lnTo>
                <a:lnTo>
                  <a:pt x="9" y="7"/>
                </a:lnTo>
                <a:lnTo>
                  <a:pt x="9" y="7"/>
                </a:lnTo>
                <a:lnTo>
                  <a:pt x="8" y="8"/>
                </a:lnTo>
                <a:lnTo>
                  <a:pt x="8" y="8"/>
                </a:lnTo>
                <a:lnTo>
                  <a:pt x="6" y="9"/>
                </a:lnTo>
                <a:lnTo>
                  <a:pt x="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56" name="Freeform 277">
            <a:extLst>
              <a:ext uri="{FF2B5EF4-FFF2-40B4-BE49-F238E27FC236}">
                <a16:creationId xmlns:a16="http://schemas.microsoft.com/office/drawing/2014/main" id="{F04B98E7-19CF-4D5B-85F4-DDB0A3A71C69}"/>
              </a:ext>
            </a:extLst>
          </p:cNvPr>
          <p:cNvSpPr>
            <a:spLocks/>
          </p:cNvSpPr>
          <p:nvPr/>
        </p:nvSpPr>
        <p:spPr bwMode="auto">
          <a:xfrm>
            <a:off x="1910793" y="4041958"/>
            <a:ext cx="28575" cy="69850"/>
          </a:xfrm>
          <a:custGeom>
            <a:avLst/>
            <a:gdLst>
              <a:gd name="T0" fmla="*/ 18 w 18"/>
              <a:gd name="T1" fmla="*/ 0 h 44"/>
              <a:gd name="T2" fmla="*/ 18 w 18"/>
              <a:gd name="T3" fmla="*/ 6 h 44"/>
              <a:gd name="T4" fmla="*/ 6 w 18"/>
              <a:gd name="T5" fmla="*/ 6 h 44"/>
              <a:gd name="T6" fmla="*/ 6 w 18"/>
              <a:gd name="T7" fmla="*/ 18 h 44"/>
              <a:gd name="T8" fmla="*/ 6 w 18"/>
              <a:gd name="T9" fmla="*/ 18 h 44"/>
              <a:gd name="T10" fmla="*/ 8 w 18"/>
              <a:gd name="T11" fmla="*/ 16 h 44"/>
              <a:gd name="T12" fmla="*/ 8 w 18"/>
              <a:gd name="T13" fmla="*/ 16 h 44"/>
              <a:gd name="T14" fmla="*/ 11 w 18"/>
              <a:gd name="T15" fmla="*/ 15 h 44"/>
              <a:gd name="T16" fmla="*/ 11 w 18"/>
              <a:gd name="T17" fmla="*/ 15 h 44"/>
              <a:gd name="T18" fmla="*/ 13 w 18"/>
              <a:gd name="T19" fmla="*/ 16 h 44"/>
              <a:gd name="T20" fmla="*/ 16 w 18"/>
              <a:gd name="T21" fmla="*/ 18 h 44"/>
              <a:gd name="T22" fmla="*/ 16 w 18"/>
              <a:gd name="T23" fmla="*/ 18 h 44"/>
              <a:gd name="T24" fmla="*/ 17 w 18"/>
              <a:gd name="T25" fmla="*/ 20 h 44"/>
              <a:gd name="T26" fmla="*/ 18 w 18"/>
              <a:gd name="T27" fmla="*/ 23 h 44"/>
              <a:gd name="T28" fmla="*/ 18 w 18"/>
              <a:gd name="T29" fmla="*/ 34 h 44"/>
              <a:gd name="T30" fmla="*/ 18 w 18"/>
              <a:gd name="T31" fmla="*/ 34 h 44"/>
              <a:gd name="T32" fmla="*/ 17 w 18"/>
              <a:gd name="T33" fmla="*/ 38 h 44"/>
              <a:gd name="T34" fmla="*/ 17 w 18"/>
              <a:gd name="T35" fmla="*/ 38 h 44"/>
              <a:gd name="T36" fmla="*/ 15 w 18"/>
              <a:gd name="T37" fmla="*/ 41 h 44"/>
              <a:gd name="T38" fmla="*/ 15 w 18"/>
              <a:gd name="T39" fmla="*/ 41 h 44"/>
              <a:gd name="T40" fmla="*/ 12 w 18"/>
              <a:gd name="T41" fmla="*/ 43 h 44"/>
              <a:gd name="T42" fmla="*/ 12 w 18"/>
              <a:gd name="T43" fmla="*/ 43 h 44"/>
              <a:gd name="T44" fmla="*/ 8 w 18"/>
              <a:gd name="T45" fmla="*/ 44 h 44"/>
              <a:gd name="T46" fmla="*/ 8 w 18"/>
              <a:gd name="T47" fmla="*/ 44 h 44"/>
              <a:gd name="T48" fmla="*/ 6 w 18"/>
              <a:gd name="T49" fmla="*/ 43 h 44"/>
              <a:gd name="T50" fmla="*/ 6 w 18"/>
              <a:gd name="T51" fmla="*/ 43 h 44"/>
              <a:gd name="T52" fmla="*/ 2 w 18"/>
              <a:gd name="T53" fmla="*/ 41 h 44"/>
              <a:gd name="T54" fmla="*/ 2 w 18"/>
              <a:gd name="T55" fmla="*/ 41 h 44"/>
              <a:gd name="T56" fmla="*/ 1 w 18"/>
              <a:gd name="T57" fmla="*/ 38 h 44"/>
              <a:gd name="T58" fmla="*/ 1 w 18"/>
              <a:gd name="T59" fmla="*/ 38 h 44"/>
              <a:gd name="T60" fmla="*/ 0 w 18"/>
              <a:gd name="T61" fmla="*/ 34 h 44"/>
              <a:gd name="T62" fmla="*/ 0 w 18"/>
              <a:gd name="T63" fmla="*/ 33 h 44"/>
              <a:gd name="T64" fmla="*/ 6 w 18"/>
              <a:gd name="T65" fmla="*/ 33 h 44"/>
              <a:gd name="T66" fmla="*/ 6 w 18"/>
              <a:gd name="T67" fmla="*/ 34 h 44"/>
              <a:gd name="T68" fmla="*/ 6 w 18"/>
              <a:gd name="T69" fmla="*/ 34 h 44"/>
              <a:gd name="T70" fmla="*/ 7 w 18"/>
              <a:gd name="T71" fmla="*/ 36 h 44"/>
              <a:gd name="T72" fmla="*/ 7 w 18"/>
              <a:gd name="T73" fmla="*/ 36 h 44"/>
              <a:gd name="T74" fmla="*/ 8 w 18"/>
              <a:gd name="T75" fmla="*/ 38 h 44"/>
              <a:gd name="T76" fmla="*/ 8 w 18"/>
              <a:gd name="T77" fmla="*/ 38 h 44"/>
              <a:gd name="T78" fmla="*/ 11 w 18"/>
              <a:gd name="T79" fmla="*/ 36 h 44"/>
              <a:gd name="T80" fmla="*/ 11 w 18"/>
              <a:gd name="T81" fmla="*/ 36 h 44"/>
              <a:gd name="T82" fmla="*/ 12 w 18"/>
              <a:gd name="T83" fmla="*/ 34 h 44"/>
              <a:gd name="T84" fmla="*/ 12 w 18"/>
              <a:gd name="T85" fmla="*/ 24 h 44"/>
              <a:gd name="T86" fmla="*/ 12 w 18"/>
              <a:gd name="T87" fmla="*/ 24 h 44"/>
              <a:gd name="T88" fmla="*/ 11 w 18"/>
              <a:gd name="T89" fmla="*/ 21 h 44"/>
              <a:gd name="T90" fmla="*/ 11 w 18"/>
              <a:gd name="T91" fmla="*/ 21 h 44"/>
              <a:gd name="T92" fmla="*/ 8 w 18"/>
              <a:gd name="T93" fmla="*/ 21 h 44"/>
              <a:gd name="T94" fmla="*/ 8 w 18"/>
              <a:gd name="T95" fmla="*/ 21 h 44"/>
              <a:gd name="T96" fmla="*/ 7 w 18"/>
              <a:gd name="T97" fmla="*/ 21 h 44"/>
              <a:gd name="T98" fmla="*/ 7 w 18"/>
              <a:gd name="T99" fmla="*/ 21 h 44"/>
              <a:gd name="T100" fmla="*/ 7 w 18"/>
              <a:gd name="T101" fmla="*/ 21 h 44"/>
              <a:gd name="T102" fmla="*/ 7 w 18"/>
              <a:gd name="T103" fmla="*/ 21 h 44"/>
              <a:gd name="T104" fmla="*/ 6 w 18"/>
              <a:gd name="T105" fmla="*/ 23 h 44"/>
              <a:gd name="T106" fmla="*/ 6 w 18"/>
              <a:gd name="T107" fmla="*/ 23 h 44"/>
              <a:gd name="T108" fmla="*/ 6 w 18"/>
              <a:gd name="T109" fmla="*/ 24 h 44"/>
              <a:gd name="T110" fmla="*/ 1 w 18"/>
              <a:gd name="T111" fmla="*/ 24 h 44"/>
              <a:gd name="T112" fmla="*/ 1 w 18"/>
              <a:gd name="T113" fmla="*/ 0 h 44"/>
              <a:gd name="T114" fmla="*/ 18 w 18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" h="44">
                <a:moveTo>
                  <a:pt x="18" y="0"/>
                </a:moveTo>
                <a:lnTo>
                  <a:pt x="18" y="6"/>
                </a:lnTo>
                <a:lnTo>
                  <a:pt x="6" y="6"/>
                </a:lnTo>
                <a:lnTo>
                  <a:pt x="6" y="18"/>
                </a:lnTo>
                <a:lnTo>
                  <a:pt x="6" y="18"/>
                </a:lnTo>
                <a:lnTo>
                  <a:pt x="8" y="16"/>
                </a:lnTo>
                <a:lnTo>
                  <a:pt x="8" y="16"/>
                </a:lnTo>
                <a:lnTo>
                  <a:pt x="11" y="15"/>
                </a:lnTo>
                <a:lnTo>
                  <a:pt x="11" y="15"/>
                </a:lnTo>
                <a:lnTo>
                  <a:pt x="13" y="16"/>
                </a:lnTo>
                <a:lnTo>
                  <a:pt x="16" y="18"/>
                </a:lnTo>
                <a:lnTo>
                  <a:pt x="16" y="18"/>
                </a:lnTo>
                <a:lnTo>
                  <a:pt x="17" y="20"/>
                </a:lnTo>
                <a:lnTo>
                  <a:pt x="18" y="23"/>
                </a:lnTo>
                <a:lnTo>
                  <a:pt x="18" y="34"/>
                </a:lnTo>
                <a:lnTo>
                  <a:pt x="18" y="34"/>
                </a:lnTo>
                <a:lnTo>
                  <a:pt x="17" y="38"/>
                </a:lnTo>
                <a:lnTo>
                  <a:pt x="17" y="38"/>
                </a:lnTo>
                <a:lnTo>
                  <a:pt x="15" y="41"/>
                </a:lnTo>
                <a:lnTo>
                  <a:pt x="15" y="41"/>
                </a:lnTo>
                <a:lnTo>
                  <a:pt x="12" y="43"/>
                </a:lnTo>
                <a:lnTo>
                  <a:pt x="12" y="43"/>
                </a:lnTo>
                <a:lnTo>
                  <a:pt x="8" y="44"/>
                </a:lnTo>
                <a:lnTo>
                  <a:pt x="8" y="44"/>
                </a:lnTo>
                <a:lnTo>
                  <a:pt x="6" y="43"/>
                </a:lnTo>
                <a:lnTo>
                  <a:pt x="6" y="43"/>
                </a:lnTo>
                <a:lnTo>
                  <a:pt x="2" y="41"/>
                </a:lnTo>
                <a:lnTo>
                  <a:pt x="2" y="41"/>
                </a:lnTo>
                <a:lnTo>
                  <a:pt x="1" y="38"/>
                </a:lnTo>
                <a:lnTo>
                  <a:pt x="1" y="38"/>
                </a:lnTo>
                <a:lnTo>
                  <a:pt x="0" y="34"/>
                </a:lnTo>
                <a:lnTo>
                  <a:pt x="0" y="33"/>
                </a:lnTo>
                <a:lnTo>
                  <a:pt x="6" y="33"/>
                </a:lnTo>
                <a:lnTo>
                  <a:pt x="6" y="34"/>
                </a:lnTo>
                <a:lnTo>
                  <a:pt x="6" y="34"/>
                </a:lnTo>
                <a:lnTo>
                  <a:pt x="7" y="36"/>
                </a:lnTo>
                <a:lnTo>
                  <a:pt x="7" y="36"/>
                </a:lnTo>
                <a:lnTo>
                  <a:pt x="8" y="38"/>
                </a:lnTo>
                <a:lnTo>
                  <a:pt x="8" y="38"/>
                </a:lnTo>
                <a:lnTo>
                  <a:pt x="11" y="36"/>
                </a:lnTo>
                <a:lnTo>
                  <a:pt x="11" y="36"/>
                </a:lnTo>
                <a:lnTo>
                  <a:pt x="12" y="34"/>
                </a:lnTo>
                <a:lnTo>
                  <a:pt x="12" y="24"/>
                </a:lnTo>
                <a:lnTo>
                  <a:pt x="12" y="24"/>
                </a:lnTo>
                <a:lnTo>
                  <a:pt x="11" y="21"/>
                </a:lnTo>
                <a:lnTo>
                  <a:pt x="11" y="21"/>
                </a:lnTo>
                <a:lnTo>
                  <a:pt x="8" y="21"/>
                </a:lnTo>
                <a:lnTo>
                  <a:pt x="8" y="21"/>
                </a:lnTo>
                <a:lnTo>
                  <a:pt x="7" y="21"/>
                </a:lnTo>
                <a:lnTo>
                  <a:pt x="7" y="21"/>
                </a:lnTo>
                <a:lnTo>
                  <a:pt x="7" y="21"/>
                </a:lnTo>
                <a:lnTo>
                  <a:pt x="7" y="21"/>
                </a:lnTo>
                <a:lnTo>
                  <a:pt x="6" y="23"/>
                </a:lnTo>
                <a:lnTo>
                  <a:pt x="6" y="23"/>
                </a:lnTo>
                <a:lnTo>
                  <a:pt x="6" y="24"/>
                </a:lnTo>
                <a:lnTo>
                  <a:pt x="1" y="24"/>
                </a:lnTo>
                <a:lnTo>
                  <a:pt x="1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57" name="Freeform 278">
            <a:extLst>
              <a:ext uri="{FF2B5EF4-FFF2-40B4-BE49-F238E27FC236}">
                <a16:creationId xmlns:a16="http://schemas.microsoft.com/office/drawing/2014/main" id="{7374B77C-7507-4EF1-A797-5DD029A9D1AA}"/>
              </a:ext>
            </a:extLst>
          </p:cNvPr>
          <p:cNvSpPr>
            <a:spLocks/>
          </p:cNvSpPr>
          <p:nvPr/>
        </p:nvSpPr>
        <p:spPr bwMode="auto">
          <a:xfrm>
            <a:off x="1945718" y="4041958"/>
            <a:ext cx="28575" cy="68263"/>
          </a:xfrm>
          <a:custGeom>
            <a:avLst/>
            <a:gdLst>
              <a:gd name="T0" fmla="*/ 1 w 18"/>
              <a:gd name="T1" fmla="*/ 43 h 43"/>
              <a:gd name="T2" fmla="*/ 13 w 18"/>
              <a:gd name="T3" fmla="*/ 6 h 43"/>
              <a:gd name="T4" fmla="*/ 5 w 18"/>
              <a:gd name="T5" fmla="*/ 6 h 43"/>
              <a:gd name="T6" fmla="*/ 5 w 18"/>
              <a:gd name="T7" fmla="*/ 11 h 43"/>
              <a:gd name="T8" fmla="*/ 0 w 18"/>
              <a:gd name="T9" fmla="*/ 11 h 43"/>
              <a:gd name="T10" fmla="*/ 0 w 18"/>
              <a:gd name="T11" fmla="*/ 0 h 43"/>
              <a:gd name="T12" fmla="*/ 18 w 18"/>
              <a:gd name="T13" fmla="*/ 0 h 43"/>
              <a:gd name="T14" fmla="*/ 18 w 18"/>
              <a:gd name="T15" fmla="*/ 6 h 43"/>
              <a:gd name="T16" fmla="*/ 8 w 18"/>
              <a:gd name="T17" fmla="*/ 43 h 43"/>
              <a:gd name="T18" fmla="*/ 1 w 18"/>
              <a:gd name="T19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43">
                <a:moveTo>
                  <a:pt x="1" y="43"/>
                </a:moveTo>
                <a:lnTo>
                  <a:pt x="13" y="6"/>
                </a:lnTo>
                <a:lnTo>
                  <a:pt x="5" y="6"/>
                </a:lnTo>
                <a:lnTo>
                  <a:pt x="5" y="11"/>
                </a:lnTo>
                <a:lnTo>
                  <a:pt x="0" y="11"/>
                </a:lnTo>
                <a:lnTo>
                  <a:pt x="0" y="0"/>
                </a:lnTo>
                <a:lnTo>
                  <a:pt x="18" y="0"/>
                </a:lnTo>
                <a:lnTo>
                  <a:pt x="18" y="6"/>
                </a:lnTo>
                <a:lnTo>
                  <a:pt x="8" y="43"/>
                </a:lnTo>
                <a:lnTo>
                  <a:pt x="1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58" name="Rectangle 279">
            <a:extLst>
              <a:ext uri="{FF2B5EF4-FFF2-40B4-BE49-F238E27FC236}">
                <a16:creationId xmlns:a16="http://schemas.microsoft.com/office/drawing/2014/main" id="{ADEFDC04-C6B4-46DF-8C8F-F74503FEEE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2230" y="4080058"/>
            <a:ext cx="30163" cy="79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59" name="Freeform 280">
            <a:extLst>
              <a:ext uri="{FF2B5EF4-FFF2-40B4-BE49-F238E27FC236}">
                <a16:creationId xmlns:a16="http://schemas.microsoft.com/office/drawing/2014/main" id="{296DFEBB-4912-4031-BF97-4AFD47FF55C5}"/>
              </a:ext>
            </a:extLst>
          </p:cNvPr>
          <p:cNvSpPr>
            <a:spLocks/>
          </p:cNvSpPr>
          <p:nvPr/>
        </p:nvSpPr>
        <p:spPr bwMode="auto">
          <a:xfrm>
            <a:off x="2017155" y="4041958"/>
            <a:ext cx="30163" cy="68263"/>
          </a:xfrm>
          <a:custGeom>
            <a:avLst/>
            <a:gdLst>
              <a:gd name="T0" fmla="*/ 3 w 19"/>
              <a:gd name="T1" fmla="*/ 43 h 43"/>
              <a:gd name="T2" fmla="*/ 13 w 19"/>
              <a:gd name="T3" fmla="*/ 6 h 43"/>
              <a:gd name="T4" fmla="*/ 7 w 19"/>
              <a:gd name="T5" fmla="*/ 6 h 43"/>
              <a:gd name="T6" fmla="*/ 7 w 19"/>
              <a:gd name="T7" fmla="*/ 11 h 43"/>
              <a:gd name="T8" fmla="*/ 0 w 19"/>
              <a:gd name="T9" fmla="*/ 11 h 43"/>
              <a:gd name="T10" fmla="*/ 0 w 19"/>
              <a:gd name="T11" fmla="*/ 0 h 43"/>
              <a:gd name="T12" fmla="*/ 19 w 19"/>
              <a:gd name="T13" fmla="*/ 0 h 43"/>
              <a:gd name="T14" fmla="*/ 19 w 19"/>
              <a:gd name="T15" fmla="*/ 6 h 43"/>
              <a:gd name="T16" fmla="*/ 9 w 19"/>
              <a:gd name="T17" fmla="*/ 43 h 43"/>
              <a:gd name="T18" fmla="*/ 3 w 19"/>
              <a:gd name="T19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" h="43">
                <a:moveTo>
                  <a:pt x="3" y="43"/>
                </a:moveTo>
                <a:lnTo>
                  <a:pt x="13" y="6"/>
                </a:lnTo>
                <a:lnTo>
                  <a:pt x="7" y="6"/>
                </a:lnTo>
                <a:lnTo>
                  <a:pt x="7" y="11"/>
                </a:lnTo>
                <a:lnTo>
                  <a:pt x="0" y="11"/>
                </a:lnTo>
                <a:lnTo>
                  <a:pt x="0" y="0"/>
                </a:lnTo>
                <a:lnTo>
                  <a:pt x="19" y="0"/>
                </a:lnTo>
                <a:lnTo>
                  <a:pt x="19" y="6"/>
                </a:lnTo>
                <a:lnTo>
                  <a:pt x="9" y="43"/>
                </a:lnTo>
                <a:lnTo>
                  <a:pt x="3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60" name="Freeform 281">
            <a:extLst>
              <a:ext uri="{FF2B5EF4-FFF2-40B4-BE49-F238E27FC236}">
                <a16:creationId xmlns:a16="http://schemas.microsoft.com/office/drawing/2014/main" id="{E239A7E4-0178-4CE5-8E52-4A08D4686419}"/>
              </a:ext>
            </a:extLst>
          </p:cNvPr>
          <p:cNvSpPr>
            <a:spLocks/>
          </p:cNvSpPr>
          <p:nvPr/>
        </p:nvSpPr>
        <p:spPr bwMode="auto">
          <a:xfrm>
            <a:off x="2055255" y="4041958"/>
            <a:ext cx="20638" cy="68263"/>
          </a:xfrm>
          <a:custGeom>
            <a:avLst/>
            <a:gdLst>
              <a:gd name="T0" fmla="*/ 7 w 13"/>
              <a:gd name="T1" fmla="*/ 43 h 43"/>
              <a:gd name="T2" fmla="*/ 7 w 13"/>
              <a:gd name="T3" fmla="*/ 6 h 43"/>
              <a:gd name="T4" fmla="*/ 0 w 13"/>
              <a:gd name="T5" fmla="*/ 11 h 43"/>
              <a:gd name="T6" fmla="*/ 0 w 13"/>
              <a:gd name="T7" fmla="*/ 5 h 43"/>
              <a:gd name="T8" fmla="*/ 7 w 13"/>
              <a:gd name="T9" fmla="*/ 0 h 43"/>
              <a:gd name="T10" fmla="*/ 13 w 13"/>
              <a:gd name="T11" fmla="*/ 0 h 43"/>
              <a:gd name="T12" fmla="*/ 13 w 13"/>
              <a:gd name="T13" fmla="*/ 43 h 43"/>
              <a:gd name="T14" fmla="*/ 7 w 13"/>
              <a:gd name="T15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43">
                <a:moveTo>
                  <a:pt x="7" y="43"/>
                </a:moveTo>
                <a:lnTo>
                  <a:pt x="7" y="6"/>
                </a:lnTo>
                <a:lnTo>
                  <a:pt x="0" y="11"/>
                </a:lnTo>
                <a:lnTo>
                  <a:pt x="0" y="5"/>
                </a:lnTo>
                <a:lnTo>
                  <a:pt x="7" y="0"/>
                </a:lnTo>
                <a:lnTo>
                  <a:pt x="13" y="0"/>
                </a:lnTo>
                <a:lnTo>
                  <a:pt x="13" y="43"/>
                </a:lnTo>
                <a:lnTo>
                  <a:pt x="7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61" name="Freeform 282">
            <a:extLst>
              <a:ext uri="{FF2B5EF4-FFF2-40B4-BE49-F238E27FC236}">
                <a16:creationId xmlns:a16="http://schemas.microsoft.com/office/drawing/2014/main" id="{48B8FB49-EEDC-4CAD-8FDE-0ADDFBE4D717}"/>
              </a:ext>
            </a:extLst>
          </p:cNvPr>
          <p:cNvSpPr>
            <a:spLocks noEditPoints="1"/>
          </p:cNvSpPr>
          <p:nvPr/>
        </p:nvSpPr>
        <p:spPr bwMode="auto">
          <a:xfrm>
            <a:off x="1910793" y="4543608"/>
            <a:ext cx="28575" cy="69850"/>
          </a:xfrm>
          <a:custGeom>
            <a:avLst/>
            <a:gdLst>
              <a:gd name="T0" fmla="*/ 0 w 18"/>
              <a:gd name="T1" fmla="*/ 13 h 44"/>
              <a:gd name="T2" fmla="*/ 0 w 18"/>
              <a:gd name="T3" fmla="*/ 9 h 44"/>
              <a:gd name="T4" fmla="*/ 0 w 18"/>
              <a:gd name="T5" fmla="*/ 8 h 44"/>
              <a:gd name="T6" fmla="*/ 1 w 18"/>
              <a:gd name="T7" fmla="*/ 5 h 44"/>
              <a:gd name="T8" fmla="*/ 2 w 18"/>
              <a:gd name="T9" fmla="*/ 4 h 44"/>
              <a:gd name="T10" fmla="*/ 5 w 18"/>
              <a:gd name="T11" fmla="*/ 2 h 44"/>
              <a:gd name="T12" fmla="*/ 8 w 18"/>
              <a:gd name="T13" fmla="*/ 0 h 44"/>
              <a:gd name="T14" fmla="*/ 12 w 18"/>
              <a:gd name="T15" fmla="*/ 2 h 44"/>
              <a:gd name="T16" fmla="*/ 16 w 18"/>
              <a:gd name="T17" fmla="*/ 4 h 44"/>
              <a:gd name="T18" fmla="*/ 17 w 18"/>
              <a:gd name="T19" fmla="*/ 5 h 44"/>
              <a:gd name="T20" fmla="*/ 17 w 18"/>
              <a:gd name="T21" fmla="*/ 8 h 44"/>
              <a:gd name="T22" fmla="*/ 18 w 18"/>
              <a:gd name="T23" fmla="*/ 9 h 44"/>
              <a:gd name="T24" fmla="*/ 18 w 18"/>
              <a:gd name="T25" fmla="*/ 13 h 44"/>
              <a:gd name="T26" fmla="*/ 18 w 18"/>
              <a:gd name="T27" fmla="*/ 15 h 44"/>
              <a:gd name="T28" fmla="*/ 17 w 18"/>
              <a:gd name="T29" fmla="*/ 18 h 44"/>
              <a:gd name="T30" fmla="*/ 17 w 18"/>
              <a:gd name="T31" fmla="*/ 20 h 44"/>
              <a:gd name="T32" fmla="*/ 15 w 18"/>
              <a:gd name="T33" fmla="*/ 22 h 44"/>
              <a:gd name="T34" fmla="*/ 17 w 18"/>
              <a:gd name="T35" fmla="*/ 23 h 44"/>
              <a:gd name="T36" fmla="*/ 17 w 18"/>
              <a:gd name="T37" fmla="*/ 25 h 44"/>
              <a:gd name="T38" fmla="*/ 18 w 18"/>
              <a:gd name="T39" fmla="*/ 28 h 44"/>
              <a:gd name="T40" fmla="*/ 18 w 18"/>
              <a:gd name="T41" fmla="*/ 32 h 44"/>
              <a:gd name="T42" fmla="*/ 18 w 18"/>
              <a:gd name="T43" fmla="*/ 35 h 44"/>
              <a:gd name="T44" fmla="*/ 17 w 18"/>
              <a:gd name="T45" fmla="*/ 38 h 44"/>
              <a:gd name="T46" fmla="*/ 17 w 18"/>
              <a:gd name="T47" fmla="*/ 39 h 44"/>
              <a:gd name="T48" fmla="*/ 16 w 18"/>
              <a:gd name="T49" fmla="*/ 40 h 44"/>
              <a:gd name="T50" fmla="*/ 13 w 18"/>
              <a:gd name="T51" fmla="*/ 43 h 44"/>
              <a:gd name="T52" fmla="*/ 8 w 18"/>
              <a:gd name="T53" fmla="*/ 44 h 44"/>
              <a:gd name="T54" fmla="*/ 5 w 18"/>
              <a:gd name="T55" fmla="*/ 43 h 44"/>
              <a:gd name="T56" fmla="*/ 1 w 18"/>
              <a:gd name="T57" fmla="*/ 40 h 44"/>
              <a:gd name="T58" fmla="*/ 1 w 18"/>
              <a:gd name="T59" fmla="*/ 39 h 44"/>
              <a:gd name="T60" fmla="*/ 0 w 18"/>
              <a:gd name="T61" fmla="*/ 38 h 44"/>
              <a:gd name="T62" fmla="*/ 0 w 18"/>
              <a:gd name="T63" fmla="*/ 35 h 44"/>
              <a:gd name="T64" fmla="*/ 0 w 18"/>
              <a:gd name="T65" fmla="*/ 32 h 44"/>
              <a:gd name="T66" fmla="*/ 0 w 18"/>
              <a:gd name="T67" fmla="*/ 28 h 44"/>
              <a:gd name="T68" fmla="*/ 0 w 18"/>
              <a:gd name="T69" fmla="*/ 25 h 44"/>
              <a:gd name="T70" fmla="*/ 1 w 18"/>
              <a:gd name="T71" fmla="*/ 23 h 44"/>
              <a:gd name="T72" fmla="*/ 2 w 18"/>
              <a:gd name="T73" fmla="*/ 22 h 44"/>
              <a:gd name="T74" fmla="*/ 1 w 18"/>
              <a:gd name="T75" fmla="*/ 20 h 44"/>
              <a:gd name="T76" fmla="*/ 0 w 18"/>
              <a:gd name="T77" fmla="*/ 18 h 44"/>
              <a:gd name="T78" fmla="*/ 0 w 18"/>
              <a:gd name="T79" fmla="*/ 15 h 44"/>
              <a:gd name="T80" fmla="*/ 0 w 18"/>
              <a:gd name="T81" fmla="*/ 13 h 44"/>
              <a:gd name="T82" fmla="*/ 12 w 18"/>
              <a:gd name="T83" fmla="*/ 10 h 44"/>
              <a:gd name="T84" fmla="*/ 11 w 18"/>
              <a:gd name="T85" fmla="*/ 8 h 44"/>
              <a:gd name="T86" fmla="*/ 8 w 18"/>
              <a:gd name="T87" fmla="*/ 7 h 44"/>
              <a:gd name="T88" fmla="*/ 7 w 18"/>
              <a:gd name="T89" fmla="*/ 8 h 44"/>
              <a:gd name="T90" fmla="*/ 6 w 18"/>
              <a:gd name="T91" fmla="*/ 17 h 44"/>
              <a:gd name="T92" fmla="*/ 7 w 18"/>
              <a:gd name="T93" fmla="*/ 18 h 44"/>
              <a:gd name="T94" fmla="*/ 8 w 18"/>
              <a:gd name="T95" fmla="*/ 19 h 44"/>
              <a:gd name="T96" fmla="*/ 11 w 18"/>
              <a:gd name="T97" fmla="*/ 18 h 44"/>
              <a:gd name="T98" fmla="*/ 12 w 18"/>
              <a:gd name="T99" fmla="*/ 17 h 44"/>
              <a:gd name="T100" fmla="*/ 12 w 18"/>
              <a:gd name="T101" fmla="*/ 27 h 44"/>
              <a:gd name="T102" fmla="*/ 11 w 18"/>
              <a:gd name="T103" fmla="*/ 25 h 44"/>
              <a:gd name="T104" fmla="*/ 8 w 18"/>
              <a:gd name="T105" fmla="*/ 24 h 44"/>
              <a:gd name="T106" fmla="*/ 7 w 18"/>
              <a:gd name="T107" fmla="*/ 25 h 44"/>
              <a:gd name="T108" fmla="*/ 6 w 18"/>
              <a:gd name="T109" fmla="*/ 27 h 44"/>
              <a:gd name="T110" fmla="*/ 6 w 18"/>
              <a:gd name="T111" fmla="*/ 35 h 44"/>
              <a:gd name="T112" fmla="*/ 7 w 18"/>
              <a:gd name="T113" fmla="*/ 38 h 44"/>
              <a:gd name="T114" fmla="*/ 8 w 18"/>
              <a:gd name="T115" fmla="*/ 38 h 44"/>
              <a:gd name="T116" fmla="*/ 11 w 18"/>
              <a:gd name="T117" fmla="*/ 38 h 44"/>
              <a:gd name="T118" fmla="*/ 12 w 18"/>
              <a:gd name="T119" fmla="*/ 2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" h="44">
                <a:moveTo>
                  <a:pt x="0" y="13"/>
                </a:moveTo>
                <a:lnTo>
                  <a:pt x="0" y="13"/>
                </a:lnTo>
                <a:lnTo>
                  <a:pt x="0" y="9"/>
                </a:lnTo>
                <a:lnTo>
                  <a:pt x="0" y="9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2" y="4"/>
                </a:lnTo>
                <a:lnTo>
                  <a:pt x="2" y="4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2" y="2"/>
                </a:lnTo>
                <a:lnTo>
                  <a:pt x="12" y="2"/>
                </a:lnTo>
                <a:lnTo>
                  <a:pt x="16" y="4"/>
                </a:lnTo>
                <a:lnTo>
                  <a:pt x="16" y="4"/>
                </a:lnTo>
                <a:lnTo>
                  <a:pt x="17" y="5"/>
                </a:lnTo>
                <a:lnTo>
                  <a:pt x="17" y="5"/>
                </a:lnTo>
                <a:lnTo>
                  <a:pt x="17" y="8"/>
                </a:lnTo>
                <a:lnTo>
                  <a:pt x="17" y="8"/>
                </a:lnTo>
                <a:lnTo>
                  <a:pt x="18" y="9"/>
                </a:lnTo>
                <a:lnTo>
                  <a:pt x="18" y="9"/>
                </a:lnTo>
                <a:lnTo>
                  <a:pt x="18" y="13"/>
                </a:lnTo>
                <a:lnTo>
                  <a:pt x="18" y="13"/>
                </a:lnTo>
                <a:lnTo>
                  <a:pt x="18" y="15"/>
                </a:lnTo>
                <a:lnTo>
                  <a:pt x="18" y="15"/>
                </a:lnTo>
                <a:lnTo>
                  <a:pt x="17" y="18"/>
                </a:lnTo>
                <a:lnTo>
                  <a:pt x="17" y="18"/>
                </a:lnTo>
                <a:lnTo>
                  <a:pt x="17" y="20"/>
                </a:lnTo>
                <a:lnTo>
                  <a:pt x="17" y="20"/>
                </a:lnTo>
                <a:lnTo>
                  <a:pt x="15" y="22"/>
                </a:lnTo>
                <a:lnTo>
                  <a:pt x="15" y="22"/>
                </a:lnTo>
                <a:lnTo>
                  <a:pt x="17" y="23"/>
                </a:lnTo>
                <a:lnTo>
                  <a:pt x="17" y="23"/>
                </a:lnTo>
                <a:lnTo>
                  <a:pt x="17" y="25"/>
                </a:lnTo>
                <a:lnTo>
                  <a:pt x="17" y="25"/>
                </a:lnTo>
                <a:lnTo>
                  <a:pt x="18" y="28"/>
                </a:lnTo>
                <a:lnTo>
                  <a:pt x="18" y="28"/>
                </a:lnTo>
                <a:lnTo>
                  <a:pt x="18" y="32"/>
                </a:lnTo>
                <a:lnTo>
                  <a:pt x="18" y="32"/>
                </a:lnTo>
                <a:lnTo>
                  <a:pt x="18" y="35"/>
                </a:lnTo>
                <a:lnTo>
                  <a:pt x="18" y="35"/>
                </a:lnTo>
                <a:lnTo>
                  <a:pt x="17" y="38"/>
                </a:lnTo>
                <a:lnTo>
                  <a:pt x="17" y="38"/>
                </a:lnTo>
                <a:lnTo>
                  <a:pt x="17" y="39"/>
                </a:lnTo>
                <a:lnTo>
                  <a:pt x="17" y="39"/>
                </a:lnTo>
                <a:lnTo>
                  <a:pt x="16" y="40"/>
                </a:lnTo>
                <a:lnTo>
                  <a:pt x="16" y="40"/>
                </a:lnTo>
                <a:lnTo>
                  <a:pt x="13" y="43"/>
                </a:lnTo>
                <a:lnTo>
                  <a:pt x="13" y="43"/>
                </a:lnTo>
                <a:lnTo>
                  <a:pt x="8" y="44"/>
                </a:lnTo>
                <a:lnTo>
                  <a:pt x="8" y="44"/>
                </a:lnTo>
                <a:lnTo>
                  <a:pt x="5" y="43"/>
                </a:lnTo>
                <a:lnTo>
                  <a:pt x="5" y="43"/>
                </a:lnTo>
                <a:lnTo>
                  <a:pt x="1" y="40"/>
                </a:lnTo>
                <a:lnTo>
                  <a:pt x="1" y="40"/>
                </a:lnTo>
                <a:lnTo>
                  <a:pt x="1" y="39"/>
                </a:lnTo>
                <a:lnTo>
                  <a:pt x="1" y="39"/>
                </a:lnTo>
                <a:lnTo>
                  <a:pt x="0" y="38"/>
                </a:lnTo>
                <a:lnTo>
                  <a:pt x="0" y="38"/>
                </a:lnTo>
                <a:lnTo>
                  <a:pt x="0" y="35"/>
                </a:lnTo>
                <a:lnTo>
                  <a:pt x="0" y="35"/>
                </a:lnTo>
                <a:lnTo>
                  <a:pt x="0" y="32"/>
                </a:lnTo>
                <a:lnTo>
                  <a:pt x="0" y="32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1" y="23"/>
                </a:lnTo>
                <a:lnTo>
                  <a:pt x="1" y="23"/>
                </a:lnTo>
                <a:lnTo>
                  <a:pt x="2" y="22"/>
                </a:lnTo>
                <a:lnTo>
                  <a:pt x="2" y="22"/>
                </a:lnTo>
                <a:lnTo>
                  <a:pt x="1" y="20"/>
                </a:lnTo>
                <a:lnTo>
                  <a:pt x="1" y="20"/>
                </a:lnTo>
                <a:lnTo>
                  <a:pt x="0" y="18"/>
                </a:lnTo>
                <a:lnTo>
                  <a:pt x="0" y="18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close/>
                <a:moveTo>
                  <a:pt x="12" y="10"/>
                </a:moveTo>
                <a:lnTo>
                  <a:pt x="12" y="10"/>
                </a:lnTo>
                <a:lnTo>
                  <a:pt x="11" y="8"/>
                </a:lnTo>
                <a:lnTo>
                  <a:pt x="11" y="8"/>
                </a:lnTo>
                <a:lnTo>
                  <a:pt x="8" y="7"/>
                </a:lnTo>
                <a:lnTo>
                  <a:pt x="8" y="7"/>
                </a:lnTo>
                <a:lnTo>
                  <a:pt x="7" y="8"/>
                </a:lnTo>
                <a:lnTo>
                  <a:pt x="7" y="8"/>
                </a:lnTo>
                <a:lnTo>
                  <a:pt x="6" y="10"/>
                </a:lnTo>
                <a:lnTo>
                  <a:pt x="6" y="17"/>
                </a:lnTo>
                <a:lnTo>
                  <a:pt x="6" y="17"/>
                </a:lnTo>
                <a:lnTo>
                  <a:pt x="7" y="18"/>
                </a:lnTo>
                <a:lnTo>
                  <a:pt x="7" y="18"/>
                </a:lnTo>
                <a:lnTo>
                  <a:pt x="8" y="19"/>
                </a:lnTo>
                <a:lnTo>
                  <a:pt x="8" y="19"/>
                </a:lnTo>
                <a:lnTo>
                  <a:pt x="11" y="18"/>
                </a:lnTo>
                <a:lnTo>
                  <a:pt x="11" y="18"/>
                </a:lnTo>
                <a:lnTo>
                  <a:pt x="12" y="17"/>
                </a:lnTo>
                <a:lnTo>
                  <a:pt x="12" y="10"/>
                </a:lnTo>
                <a:close/>
                <a:moveTo>
                  <a:pt x="12" y="27"/>
                </a:moveTo>
                <a:lnTo>
                  <a:pt x="12" y="27"/>
                </a:lnTo>
                <a:lnTo>
                  <a:pt x="11" y="25"/>
                </a:lnTo>
                <a:lnTo>
                  <a:pt x="11" y="25"/>
                </a:lnTo>
                <a:lnTo>
                  <a:pt x="8" y="24"/>
                </a:lnTo>
                <a:lnTo>
                  <a:pt x="8" y="24"/>
                </a:lnTo>
                <a:lnTo>
                  <a:pt x="7" y="25"/>
                </a:lnTo>
                <a:lnTo>
                  <a:pt x="7" y="25"/>
                </a:lnTo>
                <a:lnTo>
                  <a:pt x="6" y="27"/>
                </a:lnTo>
                <a:lnTo>
                  <a:pt x="6" y="35"/>
                </a:lnTo>
                <a:lnTo>
                  <a:pt x="6" y="35"/>
                </a:lnTo>
                <a:lnTo>
                  <a:pt x="7" y="38"/>
                </a:lnTo>
                <a:lnTo>
                  <a:pt x="7" y="38"/>
                </a:lnTo>
                <a:lnTo>
                  <a:pt x="8" y="38"/>
                </a:lnTo>
                <a:lnTo>
                  <a:pt x="8" y="38"/>
                </a:lnTo>
                <a:lnTo>
                  <a:pt x="11" y="38"/>
                </a:lnTo>
                <a:lnTo>
                  <a:pt x="11" y="38"/>
                </a:lnTo>
                <a:lnTo>
                  <a:pt x="12" y="35"/>
                </a:lnTo>
                <a:lnTo>
                  <a:pt x="12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62" name="Freeform 283">
            <a:extLst>
              <a:ext uri="{FF2B5EF4-FFF2-40B4-BE49-F238E27FC236}">
                <a16:creationId xmlns:a16="http://schemas.microsoft.com/office/drawing/2014/main" id="{DE6BDED0-5353-4727-8490-0157EEF2F503}"/>
              </a:ext>
            </a:extLst>
          </p:cNvPr>
          <p:cNvSpPr>
            <a:spLocks noEditPoints="1"/>
          </p:cNvSpPr>
          <p:nvPr/>
        </p:nvSpPr>
        <p:spPr bwMode="auto">
          <a:xfrm>
            <a:off x="1945718" y="4543608"/>
            <a:ext cx="28575" cy="69850"/>
          </a:xfrm>
          <a:custGeom>
            <a:avLst/>
            <a:gdLst>
              <a:gd name="T0" fmla="*/ 9 w 18"/>
              <a:gd name="T1" fmla="*/ 27 h 44"/>
              <a:gd name="T2" fmla="*/ 9 w 18"/>
              <a:gd name="T3" fmla="*/ 25 h 44"/>
              <a:gd name="T4" fmla="*/ 8 w 18"/>
              <a:gd name="T5" fmla="*/ 27 h 44"/>
              <a:gd name="T6" fmla="*/ 6 w 18"/>
              <a:gd name="T7" fmla="*/ 27 h 44"/>
              <a:gd name="T8" fmla="*/ 4 w 18"/>
              <a:gd name="T9" fmla="*/ 25 h 44"/>
              <a:gd name="T10" fmla="*/ 1 w 18"/>
              <a:gd name="T11" fmla="*/ 24 h 44"/>
              <a:gd name="T12" fmla="*/ 0 w 18"/>
              <a:gd name="T13" fmla="*/ 23 h 44"/>
              <a:gd name="T14" fmla="*/ 0 w 18"/>
              <a:gd name="T15" fmla="*/ 20 h 44"/>
              <a:gd name="T16" fmla="*/ 0 w 18"/>
              <a:gd name="T17" fmla="*/ 18 h 44"/>
              <a:gd name="T18" fmla="*/ 0 w 18"/>
              <a:gd name="T19" fmla="*/ 14 h 44"/>
              <a:gd name="T20" fmla="*/ 0 w 18"/>
              <a:gd name="T21" fmla="*/ 10 h 44"/>
              <a:gd name="T22" fmla="*/ 0 w 18"/>
              <a:gd name="T23" fmla="*/ 8 h 44"/>
              <a:gd name="T24" fmla="*/ 0 w 18"/>
              <a:gd name="T25" fmla="*/ 7 h 44"/>
              <a:gd name="T26" fmla="*/ 1 w 18"/>
              <a:gd name="T27" fmla="*/ 5 h 44"/>
              <a:gd name="T28" fmla="*/ 5 w 18"/>
              <a:gd name="T29" fmla="*/ 2 h 44"/>
              <a:gd name="T30" fmla="*/ 9 w 18"/>
              <a:gd name="T31" fmla="*/ 0 h 44"/>
              <a:gd name="T32" fmla="*/ 14 w 18"/>
              <a:gd name="T33" fmla="*/ 2 h 44"/>
              <a:gd name="T34" fmla="*/ 17 w 18"/>
              <a:gd name="T35" fmla="*/ 5 h 44"/>
              <a:gd name="T36" fmla="*/ 18 w 18"/>
              <a:gd name="T37" fmla="*/ 7 h 44"/>
              <a:gd name="T38" fmla="*/ 18 w 18"/>
              <a:gd name="T39" fmla="*/ 8 h 44"/>
              <a:gd name="T40" fmla="*/ 18 w 18"/>
              <a:gd name="T41" fmla="*/ 10 h 44"/>
              <a:gd name="T42" fmla="*/ 18 w 18"/>
              <a:gd name="T43" fmla="*/ 14 h 44"/>
              <a:gd name="T44" fmla="*/ 18 w 18"/>
              <a:gd name="T45" fmla="*/ 17 h 44"/>
              <a:gd name="T46" fmla="*/ 18 w 18"/>
              <a:gd name="T47" fmla="*/ 19 h 44"/>
              <a:gd name="T48" fmla="*/ 18 w 18"/>
              <a:gd name="T49" fmla="*/ 20 h 44"/>
              <a:gd name="T50" fmla="*/ 9 w 18"/>
              <a:gd name="T51" fmla="*/ 44 h 44"/>
              <a:gd name="T52" fmla="*/ 6 w 18"/>
              <a:gd name="T53" fmla="*/ 18 h 44"/>
              <a:gd name="T54" fmla="*/ 8 w 18"/>
              <a:gd name="T55" fmla="*/ 20 h 44"/>
              <a:gd name="T56" fmla="*/ 9 w 18"/>
              <a:gd name="T57" fmla="*/ 22 h 44"/>
              <a:gd name="T58" fmla="*/ 12 w 18"/>
              <a:gd name="T59" fmla="*/ 20 h 44"/>
              <a:gd name="T60" fmla="*/ 13 w 18"/>
              <a:gd name="T61" fmla="*/ 18 h 44"/>
              <a:gd name="T62" fmla="*/ 13 w 18"/>
              <a:gd name="T63" fmla="*/ 10 h 44"/>
              <a:gd name="T64" fmla="*/ 12 w 18"/>
              <a:gd name="T65" fmla="*/ 8 h 44"/>
              <a:gd name="T66" fmla="*/ 9 w 18"/>
              <a:gd name="T67" fmla="*/ 7 h 44"/>
              <a:gd name="T68" fmla="*/ 8 w 18"/>
              <a:gd name="T69" fmla="*/ 8 h 44"/>
              <a:gd name="T70" fmla="*/ 6 w 18"/>
              <a:gd name="T71" fmla="*/ 1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" h="44">
                <a:moveTo>
                  <a:pt x="3" y="44"/>
                </a:moveTo>
                <a:lnTo>
                  <a:pt x="9" y="27"/>
                </a:lnTo>
                <a:lnTo>
                  <a:pt x="9" y="25"/>
                </a:lnTo>
                <a:lnTo>
                  <a:pt x="9" y="25"/>
                </a:lnTo>
                <a:lnTo>
                  <a:pt x="8" y="27"/>
                </a:lnTo>
                <a:lnTo>
                  <a:pt x="8" y="27"/>
                </a:lnTo>
                <a:lnTo>
                  <a:pt x="6" y="27"/>
                </a:lnTo>
                <a:lnTo>
                  <a:pt x="6" y="27"/>
                </a:lnTo>
                <a:lnTo>
                  <a:pt x="4" y="25"/>
                </a:lnTo>
                <a:lnTo>
                  <a:pt x="4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4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1" y="5"/>
                </a:lnTo>
                <a:lnTo>
                  <a:pt x="1" y="5"/>
                </a:lnTo>
                <a:lnTo>
                  <a:pt x="5" y="2"/>
                </a:lnTo>
                <a:lnTo>
                  <a:pt x="5" y="2"/>
                </a:lnTo>
                <a:lnTo>
                  <a:pt x="9" y="0"/>
                </a:lnTo>
                <a:lnTo>
                  <a:pt x="9" y="0"/>
                </a:lnTo>
                <a:lnTo>
                  <a:pt x="14" y="2"/>
                </a:lnTo>
                <a:lnTo>
                  <a:pt x="14" y="2"/>
                </a:lnTo>
                <a:lnTo>
                  <a:pt x="17" y="5"/>
                </a:lnTo>
                <a:lnTo>
                  <a:pt x="17" y="5"/>
                </a:lnTo>
                <a:lnTo>
                  <a:pt x="18" y="7"/>
                </a:lnTo>
                <a:lnTo>
                  <a:pt x="18" y="7"/>
                </a:lnTo>
                <a:lnTo>
                  <a:pt x="18" y="8"/>
                </a:lnTo>
                <a:lnTo>
                  <a:pt x="18" y="8"/>
                </a:lnTo>
                <a:lnTo>
                  <a:pt x="18" y="10"/>
                </a:lnTo>
                <a:lnTo>
                  <a:pt x="18" y="10"/>
                </a:lnTo>
                <a:lnTo>
                  <a:pt x="18" y="14"/>
                </a:lnTo>
                <a:lnTo>
                  <a:pt x="18" y="14"/>
                </a:lnTo>
                <a:lnTo>
                  <a:pt x="18" y="17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0"/>
                </a:lnTo>
                <a:lnTo>
                  <a:pt x="18" y="20"/>
                </a:lnTo>
                <a:lnTo>
                  <a:pt x="18" y="23"/>
                </a:lnTo>
                <a:lnTo>
                  <a:pt x="9" y="44"/>
                </a:lnTo>
                <a:lnTo>
                  <a:pt x="3" y="44"/>
                </a:lnTo>
                <a:close/>
                <a:moveTo>
                  <a:pt x="6" y="18"/>
                </a:moveTo>
                <a:lnTo>
                  <a:pt x="6" y="18"/>
                </a:lnTo>
                <a:lnTo>
                  <a:pt x="8" y="20"/>
                </a:lnTo>
                <a:lnTo>
                  <a:pt x="8" y="20"/>
                </a:lnTo>
                <a:lnTo>
                  <a:pt x="9" y="22"/>
                </a:lnTo>
                <a:lnTo>
                  <a:pt x="9" y="22"/>
                </a:lnTo>
                <a:lnTo>
                  <a:pt x="12" y="20"/>
                </a:lnTo>
                <a:lnTo>
                  <a:pt x="12" y="20"/>
                </a:lnTo>
                <a:lnTo>
                  <a:pt x="13" y="18"/>
                </a:lnTo>
                <a:lnTo>
                  <a:pt x="13" y="10"/>
                </a:lnTo>
                <a:lnTo>
                  <a:pt x="13" y="10"/>
                </a:lnTo>
                <a:lnTo>
                  <a:pt x="12" y="8"/>
                </a:lnTo>
                <a:lnTo>
                  <a:pt x="12" y="8"/>
                </a:lnTo>
                <a:lnTo>
                  <a:pt x="9" y="7"/>
                </a:lnTo>
                <a:lnTo>
                  <a:pt x="9" y="7"/>
                </a:lnTo>
                <a:lnTo>
                  <a:pt x="8" y="8"/>
                </a:lnTo>
                <a:lnTo>
                  <a:pt x="8" y="8"/>
                </a:lnTo>
                <a:lnTo>
                  <a:pt x="6" y="10"/>
                </a:lnTo>
                <a:lnTo>
                  <a:pt x="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63" name="Rectangle 284">
            <a:extLst>
              <a:ext uri="{FF2B5EF4-FFF2-40B4-BE49-F238E27FC236}">
                <a16:creationId xmlns:a16="http://schemas.microsoft.com/office/drawing/2014/main" id="{7E7F9AB5-5D0E-41D9-A05E-B7B805488C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2230" y="4581708"/>
            <a:ext cx="30163" cy="95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64" name="Freeform 285">
            <a:extLst>
              <a:ext uri="{FF2B5EF4-FFF2-40B4-BE49-F238E27FC236}">
                <a16:creationId xmlns:a16="http://schemas.microsoft.com/office/drawing/2014/main" id="{ADEC07B6-73D6-447B-9C8E-3FEC36BA09B5}"/>
              </a:ext>
            </a:extLst>
          </p:cNvPr>
          <p:cNvSpPr>
            <a:spLocks/>
          </p:cNvSpPr>
          <p:nvPr/>
        </p:nvSpPr>
        <p:spPr bwMode="auto">
          <a:xfrm>
            <a:off x="2020330" y="4546783"/>
            <a:ext cx="19050" cy="66675"/>
          </a:xfrm>
          <a:custGeom>
            <a:avLst/>
            <a:gdLst>
              <a:gd name="T0" fmla="*/ 6 w 12"/>
              <a:gd name="T1" fmla="*/ 42 h 42"/>
              <a:gd name="T2" fmla="*/ 6 w 12"/>
              <a:gd name="T3" fmla="*/ 6 h 42"/>
              <a:gd name="T4" fmla="*/ 0 w 12"/>
              <a:gd name="T5" fmla="*/ 11 h 42"/>
              <a:gd name="T6" fmla="*/ 0 w 12"/>
              <a:gd name="T7" fmla="*/ 3 h 42"/>
              <a:gd name="T8" fmla="*/ 6 w 12"/>
              <a:gd name="T9" fmla="*/ 0 h 42"/>
              <a:gd name="T10" fmla="*/ 12 w 12"/>
              <a:gd name="T11" fmla="*/ 0 h 42"/>
              <a:gd name="T12" fmla="*/ 12 w 12"/>
              <a:gd name="T13" fmla="*/ 42 h 42"/>
              <a:gd name="T14" fmla="*/ 6 w 12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42">
                <a:moveTo>
                  <a:pt x="6" y="42"/>
                </a:moveTo>
                <a:lnTo>
                  <a:pt x="6" y="6"/>
                </a:lnTo>
                <a:lnTo>
                  <a:pt x="0" y="11"/>
                </a:lnTo>
                <a:lnTo>
                  <a:pt x="0" y="3"/>
                </a:lnTo>
                <a:lnTo>
                  <a:pt x="6" y="0"/>
                </a:lnTo>
                <a:lnTo>
                  <a:pt x="12" y="0"/>
                </a:lnTo>
                <a:lnTo>
                  <a:pt x="12" y="42"/>
                </a:lnTo>
                <a:lnTo>
                  <a:pt x="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65" name="Freeform 286">
            <a:extLst>
              <a:ext uri="{FF2B5EF4-FFF2-40B4-BE49-F238E27FC236}">
                <a16:creationId xmlns:a16="http://schemas.microsoft.com/office/drawing/2014/main" id="{707882AE-2194-432D-B8AD-B169CFFD5E23}"/>
              </a:ext>
            </a:extLst>
          </p:cNvPr>
          <p:cNvSpPr>
            <a:spLocks noEditPoints="1"/>
          </p:cNvSpPr>
          <p:nvPr/>
        </p:nvSpPr>
        <p:spPr bwMode="auto">
          <a:xfrm>
            <a:off x="2053668" y="4543608"/>
            <a:ext cx="30163" cy="69850"/>
          </a:xfrm>
          <a:custGeom>
            <a:avLst/>
            <a:gdLst>
              <a:gd name="T0" fmla="*/ 0 w 19"/>
              <a:gd name="T1" fmla="*/ 10 h 44"/>
              <a:gd name="T2" fmla="*/ 0 w 19"/>
              <a:gd name="T3" fmla="*/ 10 h 44"/>
              <a:gd name="T4" fmla="*/ 1 w 19"/>
              <a:gd name="T5" fmla="*/ 7 h 44"/>
              <a:gd name="T6" fmla="*/ 1 w 19"/>
              <a:gd name="T7" fmla="*/ 7 h 44"/>
              <a:gd name="T8" fmla="*/ 3 w 19"/>
              <a:gd name="T9" fmla="*/ 3 h 44"/>
              <a:gd name="T10" fmla="*/ 3 w 19"/>
              <a:gd name="T11" fmla="*/ 3 h 44"/>
              <a:gd name="T12" fmla="*/ 6 w 19"/>
              <a:gd name="T13" fmla="*/ 2 h 44"/>
              <a:gd name="T14" fmla="*/ 6 w 19"/>
              <a:gd name="T15" fmla="*/ 2 h 44"/>
              <a:gd name="T16" fmla="*/ 10 w 19"/>
              <a:gd name="T17" fmla="*/ 0 h 44"/>
              <a:gd name="T18" fmla="*/ 10 w 19"/>
              <a:gd name="T19" fmla="*/ 0 h 44"/>
              <a:gd name="T20" fmla="*/ 13 w 19"/>
              <a:gd name="T21" fmla="*/ 2 h 44"/>
              <a:gd name="T22" fmla="*/ 13 w 19"/>
              <a:gd name="T23" fmla="*/ 2 h 44"/>
              <a:gd name="T24" fmla="*/ 16 w 19"/>
              <a:gd name="T25" fmla="*/ 3 h 44"/>
              <a:gd name="T26" fmla="*/ 16 w 19"/>
              <a:gd name="T27" fmla="*/ 3 h 44"/>
              <a:gd name="T28" fmla="*/ 18 w 19"/>
              <a:gd name="T29" fmla="*/ 7 h 44"/>
              <a:gd name="T30" fmla="*/ 18 w 19"/>
              <a:gd name="T31" fmla="*/ 7 h 44"/>
              <a:gd name="T32" fmla="*/ 19 w 19"/>
              <a:gd name="T33" fmla="*/ 10 h 44"/>
              <a:gd name="T34" fmla="*/ 19 w 19"/>
              <a:gd name="T35" fmla="*/ 35 h 44"/>
              <a:gd name="T36" fmla="*/ 19 w 19"/>
              <a:gd name="T37" fmla="*/ 35 h 44"/>
              <a:gd name="T38" fmla="*/ 18 w 19"/>
              <a:gd name="T39" fmla="*/ 39 h 44"/>
              <a:gd name="T40" fmla="*/ 18 w 19"/>
              <a:gd name="T41" fmla="*/ 39 h 44"/>
              <a:gd name="T42" fmla="*/ 16 w 19"/>
              <a:gd name="T43" fmla="*/ 42 h 44"/>
              <a:gd name="T44" fmla="*/ 16 w 19"/>
              <a:gd name="T45" fmla="*/ 42 h 44"/>
              <a:gd name="T46" fmla="*/ 13 w 19"/>
              <a:gd name="T47" fmla="*/ 44 h 44"/>
              <a:gd name="T48" fmla="*/ 13 w 19"/>
              <a:gd name="T49" fmla="*/ 44 h 44"/>
              <a:gd name="T50" fmla="*/ 10 w 19"/>
              <a:gd name="T51" fmla="*/ 44 h 44"/>
              <a:gd name="T52" fmla="*/ 10 w 19"/>
              <a:gd name="T53" fmla="*/ 44 h 44"/>
              <a:gd name="T54" fmla="*/ 6 w 19"/>
              <a:gd name="T55" fmla="*/ 44 h 44"/>
              <a:gd name="T56" fmla="*/ 6 w 19"/>
              <a:gd name="T57" fmla="*/ 44 h 44"/>
              <a:gd name="T58" fmla="*/ 3 w 19"/>
              <a:gd name="T59" fmla="*/ 42 h 44"/>
              <a:gd name="T60" fmla="*/ 3 w 19"/>
              <a:gd name="T61" fmla="*/ 42 h 44"/>
              <a:gd name="T62" fmla="*/ 1 w 19"/>
              <a:gd name="T63" fmla="*/ 39 h 44"/>
              <a:gd name="T64" fmla="*/ 1 w 19"/>
              <a:gd name="T65" fmla="*/ 39 h 44"/>
              <a:gd name="T66" fmla="*/ 0 w 19"/>
              <a:gd name="T67" fmla="*/ 35 h 44"/>
              <a:gd name="T68" fmla="*/ 0 w 19"/>
              <a:gd name="T69" fmla="*/ 10 h 44"/>
              <a:gd name="T70" fmla="*/ 6 w 19"/>
              <a:gd name="T71" fmla="*/ 35 h 44"/>
              <a:gd name="T72" fmla="*/ 6 w 19"/>
              <a:gd name="T73" fmla="*/ 35 h 44"/>
              <a:gd name="T74" fmla="*/ 8 w 19"/>
              <a:gd name="T75" fmla="*/ 38 h 44"/>
              <a:gd name="T76" fmla="*/ 8 w 19"/>
              <a:gd name="T77" fmla="*/ 38 h 44"/>
              <a:gd name="T78" fmla="*/ 10 w 19"/>
              <a:gd name="T79" fmla="*/ 38 h 44"/>
              <a:gd name="T80" fmla="*/ 10 w 19"/>
              <a:gd name="T81" fmla="*/ 38 h 44"/>
              <a:gd name="T82" fmla="*/ 11 w 19"/>
              <a:gd name="T83" fmla="*/ 38 h 44"/>
              <a:gd name="T84" fmla="*/ 11 w 19"/>
              <a:gd name="T85" fmla="*/ 38 h 44"/>
              <a:gd name="T86" fmla="*/ 13 w 19"/>
              <a:gd name="T87" fmla="*/ 35 h 44"/>
              <a:gd name="T88" fmla="*/ 13 w 19"/>
              <a:gd name="T89" fmla="*/ 10 h 44"/>
              <a:gd name="T90" fmla="*/ 13 w 19"/>
              <a:gd name="T91" fmla="*/ 10 h 44"/>
              <a:gd name="T92" fmla="*/ 11 w 19"/>
              <a:gd name="T93" fmla="*/ 8 h 44"/>
              <a:gd name="T94" fmla="*/ 11 w 19"/>
              <a:gd name="T95" fmla="*/ 8 h 44"/>
              <a:gd name="T96" fmla="*/ 10 w 19"/>
              <a:gd name="T97" fmla="*/ 7 h 44"/>
              <a:gd name="T98" fmla="*/ 10 w 19"/>
              <a:gd name="T99" fmla="*/ 7 h 44"/>
              <a:gd name="T100" fmla="*/ 8 w 19"/>
              <a:gd name="T101" fmla="*/ 8 h 44"/>
              <a:gd name="T102" fmla="*/ 8 w 19"/>
              <a:gd name="T103" fmla="*/ 8 h 44"/>
              <a:gd name="T104" fmla="*/ 6 w 19"/>
              <a:gd name="T105" fmla="*/ 10 h 44"/>
              <a:gd name="T106" fmla="*/ 6 w 19"/>
              <a:gd name="T107" fmla="*/ 35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9" h="44">
                <a:moveTo>
                  <a:pt x="0" y="10"/>
                </a:moveTo>
                <a:lnTo>
                  <a:pt x="0" y="10"/>
                </a:lnTo>
                <a:lnTo>
                  <a:pt x="1" y="7"/>
                </a:lnTo>
                <a:lnTo>
                  <a:pt x="1" y="7"/>
                </a:lnTo>
                <a:lnTo>
                  <a:pt x="3" y="3"/>
                </a:lnTo>
                <a:lnTo>
                  <a:pt x="3" y="3"/>
                </a:lnTo>
                <a:lnTo>
                  <a:pt x="6" y="2"/>
                </a:lnTo>
                <a:lnTo>
                  <a:pt x="6" y="2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6" y="3"/>
                </a:lnTo>
                <a:lnTo>
                  <a:pt x="16" y="3"/>
                </a:lnTo>
                <a:lnTo>
                  <a:pt x="18" y="7"/>
                </a:lnTo>
                <a:lnTo>
                  <a:pt x="18" y="7"/>
                </a:lnTo>
                <a:lnTo>
                  <a:pt x="19" y="10"/>
                </a:lnTo>
                <a:lnTo>
                  <a:pt x="19" y="35"/>
                </a:lnTo>
                <a:lnTo>
                  <a:pt x="19" y="35"/>
                </a:lnTo>
                <a:lnTo>
                  <a:pt x="18" y="39"/>
                </a:lnTo>
                <a:lnTo>
                  <a:pt x="18" y="39"/>
                </a:lnTo>
                <a:lnTo>
                  <a:pt x="16" y="42"/>
                </a:lnTo>
                <a:lnTo>
                  <a:pt x="16" y="42"/>
                </a:lnTo>
                <a:lnTo>
                  <a:pt x="13" y="44"/>
                </a:lnTo>
                <a:lnTo>
                  <a:pt x="13" y="44"/>
                </a:lnTo>
                <a:lnTo>
                  <a:pt x="10" y="44"/>
                </a:lnTo>
                <a:lnTo>
                  <a:pt x="10" y="44"/>
                </a:lnTo>
                <a:lnTo>
                  <a:pt x="6" y="44"/>
                </a:lnTo>
                <a:lnTo>
                  <a:pt x="6" y="44"/>
                </a:lnTo>
                <a:lnTo>
                  <a:pt x="3" y="42"/>
                </a:lnTo>
                <a:lnTo>
                  <a:pt x="3" y="42"/>
                </a:lnTo>
                <a:lnTo>
                  <a:pt x="1" y="39"/>
                </a:lnTo>
                <a:lnTo>
                  <a:pt x="1" y="39"/>
                </a:lnTo>
                <a:lnTo>
                  <a:pt x="0" y="35"/>
                </a:lnTo>
                <a:lnTo>
                  <a:pt x="0" y="10"/>
                </a:lnTo>
                <a:close/>
                <a:moveTo>
                  <a:pt x="6" y="35"/>
                </a:moveTo>
                <a:lnTo>
                  <a:pt x="6" y="35"/>
                </a:lnTo>
                <a:lnTo>
                  <a:pt x="8" y="38"/>
                </a:lnTo>
                <a:lnTo>
                  <a:pt x="8" y="38"/>
                </a:lnTo>
                <a:lnTo>
                  <a:pt x="10" y="38"/>
                </a:lnTo>
                <a:lnTo>
                  <a:pt x="10" y="38"/>
                </a:lnTo>
                <a:lnTo>
                  <a:pt x="11" y="38"/>
                </a:lnTo>
                <a:lnTo>
                  <a:pt x="11" y="38"/>
                </a:lnTo>
                <a:lnTo>
                  <a:pt x="13" y="35"/>
                </a:lnTo>
                <a:lnTo>
                  <a:pt x="13" y="10"/>
                </a:lnTo>
                <a:lnTo>
                  <a:pt x="13" y="10"/>
                </a:lnTo>
                <a:lnTo>
                  <a:pt x="11" y="8"/>
                </a:lnTo>
                <a:lnTo>
                  <a:pt x="11" y="8"/>
                </a:lnTo>
                <a:lnTo>
                  <a:pt x="10" y="7"/>
                </a:lnTo>
                <a:lnTo>
                  <a:pt x="10" y="7"/>
                </a:lnTo>
                <a:lnTo>
                  <a:pt x="8" y="8"/>
                </a:lnTo>
                <a:lnTo>
                  <a:pt x="8" y="8"/>
                </a:lnTo>
                <a:lnTo>
                  <a:pt x="6" y="10"/>
                </a:lnTo>
                <a:lnTo>
                  <a:pt x="6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66" name="Freeform 287">
            <a:extLst>
              <a:ext uri="{FF2B5EF4-FFF2-40B4-BE49-F238E27FC236}">
                <a16:creationId xmlns:a16="http://schemas.microsoft.com/office/drawing/2014/main" id="{33914D62-A675-427B-9CEE-4704A038A794}"/>
              </a:ext>
            </a:extLst>
          </p:cNvPr>
          <p:cNvSpPr>
            <a:spLocks/>
          </p:cNvSpPr>
          <p:nvPr/>
        </p:nvSpPr>
        <p:spPr bwMode="auto">
          <a:xfrm>
            <a:off x="2090180" y="4543608"/>
            <a:ext cx="28575" cy="69850"/>
          </a:xfrm>
          <a:custGeom>
            <a:avLst/>
            <a:gdLst>
              <a:gd name="T0" fmla="*/ 7 w 18"/>
              <a:gd name="T1" fmla="*/ 19 h 44"/>
              <a:gd name="T2" fmla="*/ 11 w 18"/>
              <a:gd name="T3" fmla="*/ 19 h 44"/>
              <a:gd name="T4" fmla="*/ 12 w 18"/>
              <a:gd name="T5" fmla="*/ 15 h 44"/>
              <a:gd name="T6" fmla="*/ 12 w 18"/>
              <a:gd name="T7" fmla="*/ 10 h 44"/>
              <a:gd name="T8" fmla="*/ 11 w 18"/>
              <a:gd name="T9" fmla="*/ 8 h 44"/>
              <a:gd name="T10" fmla="*/ 8 w 18"/>
              <a:gd name="T11" fmla="*/ 7 h 44"/>
              <a:gd name="T12" fmla="*/ 7 w 18"/>
              <a:gd name="T13" fmla="*/ 8 h 44"/>
              <a:gd name="T14" fmla="*/ 6 w 18"/>
              <a:gd name="T15" fmla="*/ 14 h 44"/>
              <a:gd name="T16" fmla="*/ 0 w 18"/>
              <a:gd name="T17" fmla="*/ 10 h 44"/>
              <a:gd name="T18" fmla="*/ 1 w 18"/>
              <a:gd name="T19" fmla="*/ 7 h 44"/>
              <a:gd name="T20" fmla="*/ 2 w 18"/>
              <a:gd name="T21" fmla="*/ 4 h 44"/>
              <a:gd name="T22" fmla="*/ 6 w 18"/>
              <a:gd name="T23" fmla="*/ 2 h 44"/>
              <a:gd name="T24" fmla="*/ 10 w 18"/>
              <a:gd name="T25" fmla="*/ 0 h 44"/>
              <a:gd name="T26" fmla="*/ 13 w 18"/>
              <a:gd name="T27" fmla="*/ 2 h 44"/>
              <a:gd name="T28" fmla="*/ 16 w 18"/>
              <a:gd name="T29" fmla="*/ 4 h 44"/>
              <a:gd name="T30" fmla="*/ 17 w 18"/>
              <a:gd name="T31" fmla="*/ 5 h 44"/>
              <a:gd name="T32" fmla="*/ 17 w 18"/>
              <a:gd name="T33" fmla="*/ 7 h 44"/>
              <a:gd name="T34" fmla="*/ 18 w 18"/>
              <a:gd name="T35" fmla="*/ 13 h 44"/>
              <a:gd name="T36" fmla="*/ 18 w 18"/>
              <a:gd name="T37" fmla="*/ 17 h 44"/>
              <a:gd name="T38" fmla="*/ 17 w 18"/>
              <a:gd name="T39" fmla="*/ 19 h 44"/>
              <a:gd name="T40" fmla="*/ 16 w 18"/>
              <a:gd name="T41" fmla="*/ 20 h 44"/>
              <a:gd name="T42" fmla="*/ 15 w 18"/>
              <a:gd name="T43" fmla="*/ 22 h 44"/>
              <a:gd name="T44" fmla="*/ 16 w 18"/>
              <a:gd name="T45" fmla="*/ 24 h 44"/>
              <a:gd name="T46" fmla="*/ 17 w 18"/>
              <a:gd name="T47" fmla="*/ 25 h 44"/>
              <a:gd name="T48" fmla="*/ 18 w 18"/>
              <a:gd name="T49" fmla="*/ 28 h 44"/>
              <a:gd name="T50" fmla="*/ 18 w 18"/>
              <a:gd name="T51" fmla="*/ 32 h 44"/>
              <a:gd name="T52" fmla="*/ 18 w 18"/>
              <a:gd name="T53" fmla="*/ 35 h 44"/>
              <a:gd name="T54" fmla="*/ 17 w 18"/>
              <a:gd name="T55" fmla="*/ 38 h 44"/>
              <a:gd name="T56" fmla="*/ 17 w 18"/>
              <a:gd name="T57" fmla="*/ 39 h 44"/>
              <a:gd name="T58" fmla="*/ 16 w 18"/>
              <a:gd name="T59" fmla="*/ 40 h 44"/>
              <a:gd name="T60" fmla="*/ 13 w 18"/>
              <a:gd name="T61" fmla="*/ 43 h 44"/>
              <a:gd name="T62" fmla="*/ 8 w 18"/>
              <a:gd name="T63" fmla="*/ 44 h 44"/>
              <a:gd name="T64" fmla="*/ 6 w 18"/>
              <a:gd name="T65" fmla="*/ 44 h 44"/>
              <a:gd name="T66" fmla="*/ 3 w 18"/>
              <a:gd name="T67" fmla="*/ 43 h 44"/>
              <a:gd name="T68" fmla="*/ 1 w 18"/>
              <a:gd name="T69" fmla="*/ 39 h 44"/>
              <a:gd name="T70" fmla="*/ 0 w 18"/>
              <a:gd name="T71" fmla="*/ 35 h 44"/>
              <a:gd name="T72" fmla="*/ 6 w 18"/>
              <a:gd name="T73" fmla="*/ 32 h 44"/>
              <a:gd name="T74" fmla="*/ 6 w 18"/>
              <a:gd name="T75" fmla="*/ 35 h 44"/>
              <a:gd name="T76" fmla="*/ 7 w 18"/>
              <a:gd name="T77" fmla="*/ 38 h 44"/>
              <a:gd name="T78" fmla="*/ 8 w 18"/>
              <a:gd name="T79" fmla="*/ 38 h 44"/>
              <a:gd name="T80" fmla="*/ 11 w 18"/>
              <a:gd name="T81" fmla="*/ 38 h 44"/>
              <a:gd name="T82" fmla="*/ 12 w 18"/>
              <a:gd name="T83" fmla="*/ 29 h 44"/>
              <a:gd name="T84" fmla="*/ 11 w 18"/>
              <a:gd name="T85" fmla="*/ 25 h 44"/>
              <a:gd name="T86" fmla="*/ 10 w 18"/>
              <a:gd name="T87" fmla="*/ 25 h 44"/>
              <a:gd name="T88" fmla="*/ 7 w 18"/>
              <a:gd name="T89" fmla="*/ 2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8" h="44">
                <a:moveTo>
                  <a:pt x="7" y="19"/>
                </a:moveTo>
                <a:lnTo>
                  <a:pt x="7" y="19"/>
                </a:lnTo>
                <a:lnTo>
                  <a:pt x="11" y="19"/>
                </a:lnTo>
                <a:lnTo>
                  <a:pt x="11" y="19"/>
                </a:lnTo>
                <a:lnTo>
                  <a:pt x="12" y="18"/>
                </a:lnTo>
                <a:lnTo>
                  <a:pt x="12" y="15"/>
                </a:lnTo>
                <a:lnTo>
                  <a:pt x="12" y="10"/>
                </a:lnTo>
                <a:lnTo>
                  <a:pt x="12" y="10"/>
                </a:lnTo>
                <a:lnTo>
                  <a:pt x="11" y="8"/>
                </a:lnTo>
                <a:lnTo>
                  <a:pt x="11" y="8"/>
                </a:lnTo>
                <a:lnTo>
                  <a:pt x="8" y="7"/>
                </a:lnTo>
                <a:lnTo>
                  <a:pt x="8" y="7"/>
                </a:lnTo>
                <a:lnTo>
                  <a:pt x="7" y="8"/>
                </a:lnTo>
                <a:lnTo>
                  <a:pt x="7" y="8"/>
                </a:lnTo>
                <a:lnTo>
                  <a:pt x="6" y="10"/>
                </a:lnTo>
                <a:lnTo>
                  <a:pt x="6" y="14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1" y="7"/>
                </a:lnTo>
                <a:lnTo>
                  <a:pt x="1" y="7"/>
                </a:lnTo>
                <a:lnTo>
                  <a:pt x="2" y="4"/>
                </a:lnTo>
                <a:lnTo>
                  <a:pt x="2" y="4"/>
                </a:lnTo>
                <a:lnTo>
                  <a:pt x="6" y="2"/>
                </a:lnTo>
                <a:lnTo>
                  <a:pt x="6" y="2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6" y="4"/>
                </a:lnTo>
                <a:lnTo>
                  <a:pt x="16" y="4"/>
                </a:lnTo>
                <a:lnTo>
                  <a:pt x="17" y="5"/>
                </a:lnTo>
                <a:lnTo>
                  <a:pt x="17" y="5"/>
                </a:lnTo>
                <a:lnTo>
                  <a:pt x="17" y="7"/>
                </a:lnTo>
                <a:lnTo>
                  <a:pt x="17" y="7"/>
                </a:lnTo>
                <a:lnTo>
                  <a:pt x="18" y="13"/>
                </a:lnTo>
                <a:lnTo>
                  <a:pt x="18" y="13"/>
                </a:lnTo>
                <a:lnTo>
                  <a:pt x="18" y="17"/>
                </a:lnTo>
                <a:lnTo>
                  <a:pt x="18" y="17"/>
                </a:lnTo>
                <a:lnTo>
                  <a:pt x="17" y="19"/>
                </a:lnTo>
                <a:lnTo>
                  <a:pt x="17" y="19"/>
                </a:lnTo>
                <a:lnTo>
                  <a:pt x="16" y="20"/>
                </a:lnTo>
                <a:lnTo>
                  <a:pt x="16" y="20"/>
                </a:lnTo>
                <a:lnTo>
                  <a:pt x="15" y="22"/>
                </a:lnTo>
                <a:lnTo>
                  <a:pt x="15" y="22"/>
                </a:lnTo>
                <a:lnTo>
                  <a:pt x="16" y="24"/>
                </a:lnTo>
                <a:lnTo>
                  <a:pt x="16" y="24"/>
                </a:lnTo>
                <a:lnTo>
                  <a:pt x="17" y="25"/>
                </a:lnTo>
                <a:lnTo>
                  <a:pt x="17" y="25"/>
                </a:lnTo>
                <a:lnTo>
                  <a:pt x="18" y="28"/>
                </a:lnTo>
                <a:lnTo>
                  <a:pt x="18" y="28"/>
                </a:lnTo>
                <a:lnTo>
                  <a:pt x="18" y="32"/>
                </a:lnTo>
                <a:lnTo>
                  <a:pt x="18" y="32"/>
                </a:lnTo>
                <a:lnTo>
                  <a:pt x="18" y="35"/>
                </a:lnTo>
                <a:lnTo>
                  <a:pt x="18" y="35"/>
                </a:lnTo>
                <a:lnTo>
                  <a:pt x="17" y="38"/>
                </a:lnTo>
                <a:lnTo>
                  <a:pt x="17" y="38"/>
                </a:lnTo>
                <a:lnTo>
                  <a:pt x="17" y="39"/>
                </a:lnTo>
                <a:lnTo>
                  <a:pt x="17" y="39"/>
                </a:lnTo>
                <a:lnTo>
                  <a:pt x="16" y="40"/>
                </a:lnTo>
                <a:lnTo>
                  <a:pt x="16" y="40"/>
                </a:lnTo>
                <a:lnTo>
                  <a:pt x="13" y="43"/>
                </a:lnTo>
                <a:lnTo>
                  <a:pt x="13" y="43"/>
                </a:lnTo>
                <a:lnTo>
                  <a:pt x="8" y="44"/>
                </a:lnTo>
                <a:lnTo>
                  <a:pt x="8" y="44"/>
                </a:lnTo>
                <a:lnTo>
                  <a:pt x="6" y="44"/>
                </a:lnTo>
                <a:lnTo>
                  <a:pt x="6" y="44"/>
                </a:lnTo>
                <a:lnTo>
                  <a:pt x="3" y="43"/>
                </a:lnTo>
                <a:lnTo>
                  <a:pt x="3" y="43"/>
                </a:lnTo>
                <a:lnTo>
                  <a:pt x="1" y="39"/>
                </a:lnTo>
                <a:lnTo>
                  <a:pt x="1" y="39"/>
                </a:lnTo>
                <a:lnTo>
                  <a:pt x="0" y="35"/>
                </a:lnTo>
                <a:lnTo>
                  <a:pt x="0" y="32"/>
                </a:lnTo>
                <a:lnTo>
                  <a:pt x="6" y="32"/>
                </a:lnTo>
                <a:lnTo>
                  <a:pt x="6" y="35"/>
                </a:lnTo>
                <a:lnTo>
                  <a:pt x="6" y="35"/>
                </a:lnTo>
                <a:lnTo>
                  <a:pt x="7" y="38"/>
                </a:lnTo>
                <a:lnTo>
                  <a:pt x="7" y="38"/>
                </a:lnTo>
                <a:lnTo>
                  <a:pt x="8" y="38"/>
                </a:lnTo>
                <a:lnTo>
                  <a:pt x="8" y="38"/>
                </a:lnTo>
                <a:lnTo>
                  <a:pt x="11" y="38"/>
                </a:lnTo>
                <a:lnTo>
                  <a:pt x="11" y="38"/>
                </a:lnTo>
                <a:lnTo>
                  <a:pt x="12" y="35"/>
                </a:lnTo>
                <a:lnTo>
                  <a:pt x="12" y="29"/>
                </a:lnTo>
                <a:lnTo>
                  <a:pt x="12" y="29"/>
                </a:lnTo>
                <a:lnTo>
                  <a:pt x="11" y="25"/>
                </a:lnTo>
                <a:lnTo>
                  <a:pt x="11" y="25"/>
                </a:lnTo>
                <a:lnTo>
                  <a:pt x="10" y="25"/>
                </a:lnTo>
                <a:lnTo>
                  <a:pt x="10" y="25"/>
                </a:lnTo>
                <a:lnTo>
                  <a:pt x="7" y="24"/>
                </a:lnTo>
                <a:lnTo>
                  <a:pt x="7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67" name="Freeform 288">
            <a:extLst>
              <a:ext uri="{FF2B5EF4-FFF2-40B4-BE49-F238E27FC236}">
                <a16:creationId xmlns:a16="http://schemas.microsoft.com/office/drawing/2014/main" id="{222D5CDC-35E1-4FCB-93F1-77CE5131C0AF}"/>
              </a:ext>
            </a:extLst>
          </p:cNvPr>
          <p:cNvSpPr>
            <a:spLocks/>
          </p:cNvSpPr>
          <p:nvPr/>
        </p:nvSpPr>
        <p:spPr bwMode="auto">
          <a:xfrm>
            <a:off x="2350530" y="3018021"/>
            <a:ext cx="28575" cy="69850"/>
          </a:xfrm>
          <a:custGeom>
            <a:avLst/>
            <a:gdLst>
              <a:gd name="T0" fmla="*/ 0 w 18"/>
              <a:gd name="T1" fmla="*/ 44 h 44"/>
              <a:gd name="T2" fmla="*/ 0 w 18"/>
              <a:gd name="T3" fmla="*/ 37 h 44"/>
              <a:gd name="T4" fmla="*/ 11 w 18"/>
              <a:gd name="T5" fmla="*/ 17 h 44"/>
              <a:gd name="T6" fmla="*/ 11 w 18"/>
              <a:gd name="T7" fmla="*/ 17 h 44"/>
              <a:gd name="T8" fmla="*/ 11 w 18"/>
              <a:gd name="T9" fmla="*/ 13 h 44"/>
              <a:gd name="T10" fmla="*/ 11 w 18"/>
              <a:gd name="T11" fmla="*/ 13 h 44"/>
              <a:gd name="T12" fmla="*/ 11 w 18"/>
              <a:gd name="T13" fmla="*/ 11 h 44"/>
              <a:gd name="T14" fmla="*/ 11 w 18"/>
              <a:gd name="T15" fmla="*/ 11 h 44"/>
              <a:gd name="T16" fmla="*/ 11 w 18"/>
              <a:gd name="T17" fmla="*/ 10 h 44"/>
              <a:gd name="T18" fmla="*/ 11 w 18"/>
              <a:gd name="T19" fmla="*/ 10 h 44"/>
              <a:gd name="T20" fmla="*/ 11 w 18"/>
              <a:gd name="T21" fmla="*/ 8 h 44"/>
              <a:gd name="T22" fmla="*/ 11 w 18"/>
              <a:gd name="T23" fmla="*/ 8 h 44"/>
              <a:gd name="T24" fmla="*/ 10 w 18"/>
              <a:gd name="T25" fmla="*/ 7 h 44"/>
              <a:gd name="T26" fmla="*/ 10 w 18"/>
              <a:gd name="T27" fmla="*/ 7 h 44"/>
              <a:gd name="T28" fmla="*/ 9 w 18"/>
              <a:gd name="T29" fmla="*/ 6 h 44"/>
              <a:gd name="T30" fmla="*/ 9 w 18"/>
              <a:gd name="T31" fmla="*/ 6 h 44"/>
              <a:gd name="T32" fmla="*/ 6 w 18"/>
              <a:gd name="T33" fmla="*/ 7 h 44"/>
              <a:gd name="T34" fmla="*/ 6 w 18"/>
              <a:gd name="T35" fmla="*/ 7 h 44"/>
              <a:gd name="T36" fmla="*/ 6 w 18"/>
              <a:gd name="T37" fmla="*/ 10 h 44"/>
              <a:gd name="T38" fmla="*/ 6 w 18"/>
              <a:gd name="T39" fmla="*/ 13 h 44"/>
              <a:gd name="T40" fmla="*/ 0 w 18"/>
              <a:gd name="T41" fmla="*/ 13 h 44"/>
              <a:gd name="T42" fmla="*/ 0 w 18"/>
              <a:gd name="T43" fmla="*/ 10 h 44"/>
              <a:gd name="T44" fmla="*/ 0 w 18"/>
              <a:gd name="T45" fmla="*/ 10 h 44"/>
              <a:gd name="T46" fmla="*/ 0 w 18"/>
              <a:gd name="T47" fmla="*/ 6 h 44"/>
              <a:gd name="T48" fmla="*/ 0 w 18"/>
              <a:gd name="T49" fmla="*/ 6 h 44"/>
              <a:gd name="T50" fmla="*/ 3 w 18"/>
              <a:gd name="T51" fmla="*/ 3 h 44"/>
              <a:gd name="T52" fmla="*/ 3 w 18"/>
              <a:gd name="T53" fmla="*/ 3 h 44"/>
              <a:gd name="T54" fmla="*/ 5 w 18"/>
              <a:gd name="T55" fmla="*/ 1 h 44"/>
              <a:gd name="T56" fmla="*/ 5 w 18"/>
              <a:gd name="T57" fmla="*/ 1 h 44"/>
              <a:gd name="T58" fmla="*/ 9 w 18"/>
              <a:gd name="T59" fmla="*/ 0 h 44"/>
              <a:gd name="T60" fmla="*/ 9 w 18"/>
              <a:gd name="T61" fmla="*/ 0 h 44"/>
              <a:gd name="T62" fmla="*/ 13 w 18"/>
              <a:gd name="T63" fmla="*/ 1 h 44"/>
              <a:gd name="T64" fmla="*/ 13 w 18"/>
              <a:gd name="T65" fmla="*/ 1 h 44"/>
              <a:gd name="T66" fmla="*/ 16 w 18"/>
              <a:gd name="T67" fmla="*/ 3 h 44"/>
              <a:gd name="T68" fmla="*/ 16 w 18"/>
              <a:gd name="T69" fmla="*/ 3 h 44"/>
              <a:gd name="T70" fmla="*/ 18 w 18"/>
              <a:gd name="T71" fmla="*/ 7 h 44"/>
              <a:gd name="T72" fmla="*/ 18 w 18"/>
              <a:gd name="T73" fmla="*/ 7 h 44"/>
              <a:gd name="T74" fmla="*/ 18 w 18"/>
              <a:gd name="T75" fmla="*/ 11 h 44"/>
              <a:gd name="T76" fmla="*/ 18 w 18"/>
              <a:gd name="T77" fmla="*/ 11 h 44"/>
              <a:gd name="T78" fmla="*/ 18 w 18"/>
              <a:gd name="T79" fmla="*/ 13 h 44"/>
              <a:gd name="T80" fmla="*/ 18 w 18"/>
              <a:gd name="T81" fmla="*/ 13 h 44"/>
              <a:gd name="T82" fmla="*/ 18 w 18"/>
              <a:gd name="T83" fmla="*/ 16 h 44"/>
              <a:gd name="T84" fmla="*/ 18 w 18"/>
              <a:gd name="T85" fmla="*/ 16 h 44"/>
              <a:gd name="T86" fmla="*/ 18 w 18"/>
              <a:gd name="T87" fmla="*/ 17 h 44"/>
              <a:gd name="T88" fmla="*/ 18 w 18"/>
              <a:gd name="T89" fmla="*/ 17 h 44"/>
              <a:gd name="T90" fmla="*/ 16 w 18"/>
              <a:gd name="T91" fmla="*/ 20 h 44"/>
              <a:gd name="T92" fmla="*/ 8 w 18"/>
              <a:gd name="T93" fmla="*/ 37 h 44"/>
              <a:gd name="T94" fmla="*/ 18 w 18"/>
              <a:gd name="T95" fmla="*/ 37 h 44"/>
              <a:gd name="T96" fmla="*/ 18 w 18"/>
              <a:gd name="T97" fmla="*/ 44 h 44"/>
              <a:gd name="T98" fmla="*/ 0 w 18"/>
              <a:gd name="T9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8" h="44">
                <a:moveTo>
                  <a:pt x="0" y="44"/>
                </a:moveTo>
                <a:lnTo>
                  <a:pt x="0" y="37"/>
                </a:lnTo>
                <a:lnTo>
                  <a:pt x="11" y="17"/>
                </a:lnTo>
                <a:lnTo>
                  <a:pt x="11" y="17"/>
                </a:lnTo>
                <a:lnTo>
                  <a:pt x="11" y="13"/>
                </a:lnTo>
                <a:lnTo>
                  <a:pt x="11" y="13"/>
                </a:lnTo>
                <a:lnTo>
                  <a:pt x="11" y="11"/>
                </a:lnTo>
                <a:lnTo>
                  <a:pt x="11" y="11"/>
                </a:lnTo>
                <a:lnTo>
                  <a:pt x="11" y="10"/>
                </a:lnTo>
                <a:lnTo>
                  <a:pt x="11" y="10"/>
                </a:lnTo>
                <a:lnTo>
                  <a:pt x="11" y="8"/>
                </a:lnTo>
                <a:lnTo>
                  <a:pt x="11" y="8"/>
                </a:lnTo>
                <a:lnTo>
                  <a:pt x="10" y="7"/>
                </a:lnTo>
                <a:lnTo>
                  <a:pt x="10" y="7"/>
                </a:lnTo>
                <a:lnTo>
                  <a:pt x="9" y="6"/>
                </a:lnTo>
                <a:lnTo>
                  <a:pt x="9" y="6"/>
                </a:lnTo>
                <a:lnTo>
                  <a:pt x="6" y="7"/>
                </a:lnTo>
                <a:lnTo>
                  <a:pt x="6" y="7"/>
                </a:lnTo>
                <a:lnTo>
                  <a:pt x="6" y="10"/>
                </a:lnTo>
                <a:lnTo>
                  <a:pt x="6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3" y="3"/>
                </a:lnTo>
                <a:lnTo>
                  <a:pt x="3" y="3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3" y="1"/>
                </a:lnTo>
                <a:lnTo>
                  <a:pt x="13" y="1"/>
                </a:lnTo>
                <a:lnTo>
                  <a:pt x="16" y="3"/>
                </a:lnTo>
                <a:lnTo>
                  <a:pt x="16" y="3"/>
                </a:lnTo>
                <a:lnTo>
                  <a:pt x="18" y="7"/>
                </a:lnTo>
                <a:lnTo>
                  <a:pt x="18" y="7"/>
                </a:lnTo>
                <a:lnTo>
                  <a:pt x="18" y="11"/>
                </a:lnTo>
                <a:lnTo>
                  <a:pt x="18" y="11"/>
                </a:lnTo>
                <a:lnTo>
                  <a:pt x="18" y="13"/>
                </a:lnTo>
                <a:lnTo>
                  <a:pt x="18" y="13"/>
                </a:lnTo>
                <a:lnTo>
                  <a:pt x="18" y="16"/>
                </a:lnTo>
                <a:lnTo>
                  <a:pt x="18" y="16"/>
                </a:lnTo>
                <a:lnTo>
                  <a:pt x="18" y="17"/>
                </a:lnTo>
                <a:lnTo>
                  <a:pt x="18" y="17"/>
                </a:lnTo>
                <a:lnTo>
                  <a:pt x="16" y="20"/>
                </a:lnTo>
                <a:lnTo>
                  <a:pt x="8" y="37"/>
                </a:lnTo>
                <a:lnTo>
                  <a:pt x="18" y="37"/>
                </a:lnTo>
                <a:lnTo>
                  <a:pt x="18" y="44"/>
                </a:lnTo>
                <a:lnTo>
                  <a:pt x="0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68" name="Freeform 289">
            <a:extLst>
              <a:ext uri="{FF2B5EF4-FFF2-40B4-BE49-F238E27FC236}">
                <a16:creationId xmlns:a16="http://schemas.microsoft.com/office/drawing/2014/main" id="{A21F84E3-0F09-43FA-A044-27580F735822}"/>
              </a:ext>
            </a:extLst>
          </p:cNvPr>
          <p:cNvSpPr>
            <a:spLocks/>
          </p:cNvSpPr>
          <p:nvPr/>
        </p:nvSpPr>
        <p:spPr bwMode="auto">
          <a:xfrm>
            <a:off x="2387043" y="3018021"/>
            <a:ext cx="26988" cy="69850"/>
          </a:xfrm>
          <a:custGeom>
            <a:avLst/>
            <a:gdLst>
              <a:gd name="T0" fmla="*/ 0 w 17"/>
              <a:gd name="T1" fmla="*/ 44 h 44"/>
              <a:gd name="T2" fmla="*/ 0 w 17"/>
              <a:gd name="T3" fmla="*/ 37 h 44"/>
              <a:gd name="T4" fmla="*/ 10 w 17"/>
              <a:gd name="T5" fmla="*/ 17 h 44"/>
              <a:gd name="T6" fmla="*/ 10 w 17"/>
              <a:gd name="T7" fmla="*/ 17 h 44"/>
              <a:gd name="T8" fmla="*/ 11 w 17"/>
              <a:gd name="T9" fmla="*/ 13 h 44"/>
              <a:gd name="T10" fmla="*/ 11 w 17"/>
              <a:gd name="T11" fmla="*/ 13 h 44"/>
              <a:gd name="T12" fmla="*/ 11 w 17"/>
              <a:gd name="T13" fmla="*/ 11 h 44"/>
              <a:gd name="T14" fmla="*/ 11 w 17"/>
              <a:gd name="T15" fmla="*/ 11 h 44"/>
              <a:gd name="T16" fmla="*/ 11 w 17"/>
              <a:gd name="T17" fmla="*/ 10 h 44"/>
              <a:gd name="T18" fmla="*/ 11 w 17"/>
              <a:gd name="T19" fmla="*/ 10 h 44"/>
              <a:gd name="T20" fmla="*/ 11 w 17"/>
              <a:gd name="T21" fmla="*/ 8 h 44"/>
              <a:gd name="T22" fmla="*/ 11 w 17"/>
              <a:gd name="T23" fmla="*/ 8 h 44"/>
              <a:gd name="T24" fmla="*/ 10 w 17"/>
              <a:gd name="T25" fmla="*/ 7 h 44"/>
              <a:gd name="T26" fmla="*/ 10 w 17"/>
              <a:gd name="T27" fmla="*/ 7 h 44"/>
              <a:gd name="T28" fmla="*/ 8 w 17"/>
              <a:gd name="T29" fmla="*/ 6 h 44"/>
              <a:gd name="T30" fmla="*/ 8 w 17"/>
              <a:gd name="T31" fmla="*/ 6 h 44"/>
              <a:gd name="T32" fmla="*/ 6 w 17"/>
              <a:gd name="T33" fmla="*/ 7 h 44"/>
              <a:gd name="T34" fmla="*/ 6 w 17"/>
              <a:gd name="T35" fmla="*/ 7 h 44"/>
              <a:gd name="T36" fmla="*/ 6 w 17"/>
              <a:gd name="T37" fmla="*/ 10 h 44"/>
              <a:gd name="T38" fmla="*/ 6 w 17"/>
              <a:gd name="T39" fmla="*/ 13 h 44"/>
              <a:gd name="T40" fmla="*/ 0 w 17"/>
              <a:gd name="T41" fmla="*/ 13 h 44"/>
              <a:gd name="T42" fmla="*/ 0 w 17"/>
              <a:gd name="T43" fmla="*/ 10 h 44"/>
              <a:gd name="T44" fmla="*/ 0 w 17"/>
              <a:gd name="T45" fmla="*/ 10 h 44"/>
              <a:gd name="T46" fmla="*/ 0 w 17"/>
              <a:gd name="T47" fmla="*/ 6 h 44"/>
              <a:gd name="T48" fmla="*/ 0 w 17"/>
              <a:gd name="T49" fmla="*/ 6 h 44"/>
              <a:gd name="T50" fmla="*/ 2 w 17"/>
              <a:gd name="T51" fmla="*/ 3 h 44"/>
              <a:gd name="T52" fmla="*/ 2 w 17"/>
              <a:gd name="T53" fmla="*/ 3 h 44"/>
              <a:gd name="T54" fmla="*/ 5 w 17"/>
              <a:gd name="T55" fmla="*/ 1 h 44"/>
              <a:gd name="T56" fmla="*/ 5 w 17"/>
              <a:gd name="T57" fmla="*/ 1 h 44"/>
              <a:gd name="T58" fmla="*/ 8 w 17"/>
              <a:gd name="T59" fmla="*/ 0 h 44"/>
              <a:gd name="T60" fmla="*/ 8 w 17"/>
              <a:gd name="T61" fmla="*/ 0 h 44"/>
              <a:gd name="T62" fmla="*/ 12 w 17"/>
              <a:gd name="T63" fmla="*/ 1 h 44"/>
              <a:gd name="T64" fmla="*/ 12 w 17"/>
              <a:gd name="T65" fmla="*/ 1 h 44"/>
              <a:gd name="T66" fmla="*/ 16 w 17"/>
              <a:gd name="T67" fmla="*/ 3 h 44"/>
              <a:gd name="T68" fmla="*/ 16 w 17"/>
              <a:gd name="T69" fmla="*/ 3 h 44"/>
              <a:gd name="T70" fmla="*/ 17 w 17"/>
              <a:gd name="T71" fmla="*/ 7 h 44"/>
              <a:gd name="T72" fmla="*/ 17 w 17"/>
              <a:gd name="T73" fmla="*/ 7 h 44"/>
              <a:gd name="T74" fmla="*/ 17 w 17"/>
              <a:gd name="T75" fmla="*/ 11 h 44"/>
              <a:gd name="T76" fmla="*/ 17 w 17"/>
              <a:gd name="T77" fmla="*/ 11 h 44"/>
              <a:gd name="T78" fmla="*/ 17 w 17"/>
              <a:gd name="T79" fmla="*/ 13 h 44"/>
              <a:gd name="T80" fmla="*/ 17 w 17"/>
              <a:gd name="T81" fmla="*/ 13 h 44"/>
              <a:gd name="T82" fmla="*/ 17 w 17"/>
              <a:gd name="T83" fmla="*/ 16 h 44"/>
              <a:gd name="T84" fmla="*/ 17 w 17"/>
              <a:gd name="T85" fmla="*/ 16 h 44"/>
              <a:gd name="T86" fmla="*/ 16 w 17"/>
              <a:gd name="T87" fmla="*/ 17 h 44"/>
              <a:gd name="T88" fmla="*/ 16 w 17"/>
              <a:gd name="T89" fmla="*/ 17 h 44"/>
              <a:gd name="T90" fmla="*/ 16 w 17"/>
              <a:gd name="T91" fmla="*/ 20 h 44"/>
              <a:gd name="T92" fmla="*/ 6 w 17"/>
              <a:gd name="T93" fmla="*/ 37 h 44"/>
              <a:gd name="T94" fmla="*/ 17 w 17"/>
              <a:gd name="T95" fmla="*/ 37 h 44"/>
              <a:gd name="T96" fmla="*/ 17 w 17"/>
              <a:gd name="T97" fmla="*/ 44 h 44"/>
              <a:gd name="T98" fmla="*/ 0 w 17"/>
              <a:gd name="T9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" h="44">
                <a:moveTo>
                  <a:pt x="0" y="44"/>
                </a:moveTo>
                <a:lnTo>
                  <a:pt x="0" y="37"/>
                </a:lnTo>
                <a:lnTo>
                  <a:pt x="10" y="17"/>
                </a:lnTo>
                <a:lnTo>
                  <a:pt x="10" y="17"/>
                </a:lnTo>
                <a:lnTo>
                  <a:pt x="11" y="13"/>
                </a:lnTo>
                <a:lnTo>
                  <a:pt x="11" y="13"/>
                </a:lnTo>
                <a:lnTo>
                  <a:pt x="11" y="11"/>
                </a:lnTo>
                <a:lnTo>
                  <a:pt x="11" y="11"/>
                </a:lnTo>
                <a:lnTo>
                  <a:pt x="11" y="10"/>
                </a:lnTo>
                <a:lnTo>
                  <a:pt x="11" y="10"/>
                </a:lnTo>
                <a:lnTo>
                  <a:pt x="11" y="8"/>
                </a:lnTo>
                <a:lnTo>
                  <a:pt x="11" y="8"/>
                </a:lnTo>
                <a:lnTo>
                  <a:pt x="10" y="7"/>
                </a:lnTo>
                <a:lnTo>
                  <a:pt x="10" y="7"/>
                </a:lnTo>
                <a:lnTo>
                  <a:pt x="8" y="6"/>
                </a:lnTo>
                <a:lnTo>
                  <a:pt x="8" y="6"/>
                </a:lnTo>
                <a:lnTo>
                  <a:pt x="6" y="7"/>
                </a:lnTo>
                <a:lnTo>
                  <a:pt x="6" y="7"/>
                </a:lnTo>
                <a:lnTo>
                  <a:pt x="6" y="10"/>
                </a:lnTo>
                <a:lnTo>
                  <a:pt x="6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2" y="3"/>
                </a:lnTo>
                <a:lnTo>
                  <a:pt x="2" y="3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2" y="1"/>
                </a:lnTo>
                <a:lnTo>
                  <a:pt x="12" y="1"/>
                </a:lnTo>
                <a:lnTo>
                  <a:pt x="16" y="3"/>
                </a:lnTo>
                <a:lnTo>
                  <a:pt x="16" y="3"/>
                </a:lnTo>
                <a:lnTo>
                  <a:pt x="17" y="7"/>
                </a:lnTo>
                <a:lnTo>
                  <a:pt x="17" y="7"/>
                </a:lnTo>
                <a:lnTo>
                  <a:pt x="17" y="11"/>
                </a:lnTo>
                <a:lnTo>
                  <a:pt x="17" y="11"/>
                </a:lnTo>
                <a:lnTo>
                  <a:pt x="17" y="13"/>
                </a:lnTo>
                <a:lnTo>
                  <a:pt x="17" y="13"/>
                </a:lnTo>
                <a:lnTo>
                  <a:pt x="17" y="16"/>
                </a:lnTo>
                <a:lnTo>
                  <a:pt x="17" y="16"/>
                </a:lnTo>
                <a:lnTo>
                  <a:pt x="16" y="17"/>
                </a:lnTo>
                <a:lnTo>
                  <a:pt x="16" y="17"/>
                </a:lnTo>
                <a:lnTo>
                  <a:pt x="16" y="20"/>
                </a:lnTo>
                <a:lnTo>
                  <a:pt x="6" y="37"/>
                </a:lnTo>
                <a:lnTo>
                  <a:pt x="17" y="37"/>
                </a:lnTo>
                <a:lnTo>
                  <a:pt x="17" y="44"/>
                </a:lnTo>
                <a:lnTo>
                  <a:pt x="0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69" name="Freeform 290">
            <a:extLst>
              <a:ext uri="{FF2B5EF4-FFF2-40B4-BE49-F238E27FC236}">
                <a16:creationId xmlns:a16="http://schemas.microsoft.com/office/drawing/2014/main" id="{80BD13AA-0AD0-4975-9393-04EE9186A0E5}"/>
              </a:ext>
            </a:extLst>
          </p:cNvPr>
          <p:cNvSpPr>
            <a:spLocks/>
          </p:cNvSpPr>
          <p:nvPr/>
        </p:nvSpPr>
        <p:spPr bwMode="auto">
          <a:xfrm>
            <a:off x="2348943" y="3529196"/>
            <a:ext cx="33338" cy="69850"/>
          </a:xfrm>
          <a:custGeom>
            <a:avLst/>
            <a:gdLst>
              <a:gd name="T0" fmla="*/ 11 w 21"/>
              <a:gd name="T1" fmla="*/ 44 h 44"/>
              <a:gd name="T2" fmla="*/ 11 w 21"/>
              <a:gd name="T3" fmla="*/ 38 h 44"/>
              <a:gd name="T4" fmla="*/ 0 w 21"/>
              <a:gd name="T5" fmla="*/ 38 h 44"/>
              <a:gd name="T6" fmla="*/ 0 w 21"/>
              <a:gd name="T7" fmla="*/ 32 h 44"/>
              <a:gd name="T8" fmla="*/ 9 w 21"/>
              <a:gd name="T9" fmla="*/ 0 h 44"/>
              <a:gd name="T10" fmla="*/ 15 w 21"/>
              <a:gd name="T11" fmla="*/ 0 h 44"/>
              <a:gd name="T12" fmla="*/ 5 w 21"/>
              <a:gd name="T13" fmla="*/ 32 h 44"/>
              <a:gd name="T14" fmla="*/ 11 w 21"/>
              <a:gd name="T15" fmla="*/ 32 h 44"/>
              <a:gd name="T16" fmla="*/ 11 w 21"/>
              <a:gd name="T17" fmla="*/ 19 h 44"/>
              <a:gd name="T18" fmla="*/ 17 w 21"/>
              <a:gd name="T19" fmla="*/ 19 h 44"/>
              <a:gd name="T20" fmla="*/ 17 w 21"/>
              <a:gd name="T21" fmla="*/ 32 h 44"/>
              <a:gd name="T22" fmla="*/ 21 w 21"/>
              <a:gd name="T23" fmla="*/ 32 h 44"/>
              <a:gd name="T24" fmla="*/ 21 w 21"/>
              <a:gd name="T25" fmla="*/ 38 h 44"/>
              <a:gd name="T26" fmla="*/ 17 w 21"/>
              <a:gd name="T27" fmla="*/ 38 h 44"/>
              <a:gd name="T28" fmla="*/ 17 w 21"/>
              <a:gd name="T29" fmla="*/ 44 h 44"/>
              <a:gd name="T30" fmla="*/ 11 w 21"/>
              <a:gd name="T31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" h="44">
                <a:moveTo>
                  <a:pt x="11" y="44"/>
                </a:moveTo>
                <a:lnTo>
                  <a:pt x="11" y="38"/>
                </a:lnTo>
                <a:lnTo>
                  <a:pt x="0" y="38"/>
                </a:lnTo>
                <a:lnTo>
                  <a:pt x="0" y="32"/>
                </a:lnTo>
                <a:lnTo>
                  <a:pt x="9" y="0"/>
                </a:lnTo>
                <a:lnTo>
                  <a:pt x="15" y="0"/>
                </a:lnTo>
                <a:lnTo>
                  <a:pt x="5" y="32"/>
                </a:lnTo>
                <a:lnTo>
                  <a:pt x="11" y="32"/>
                </a:lnTo>
                <a:lnTo>
                  <a:pt x="11" y="19"/>
                </a:lnTo>
                <a:lnTo>
                  <a:pt x="17" y="19"/>
                </a:lnTo>
                <a:lnTo>
                  <a:pt x="17" y="32"/>
                </a:lnTo>
                <a:lnTo>
                  <a:pt x="21" y="32"/>
                </a:lnTo>
                <a:lnTo>
                  <a:pt x="21" y="38"/>
                </a:lnTo>
                <a:lnTo>
                  <a:pt x="17" y="38"/>
                </a:lnTo>
                <a:lnTo>
                  <a:pt x="17" y="44"/>
                </a:lnTo>
                <a:lnTo>
                  <a:pt x="11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70" name="Freeform 291">
            <a:extLst>
              <a:ext uri="{FF2B5EF4-FFF2-40B4-BE49-F238E27FC236}">
                <a16:creationId xmlns:a16="http://schemas.microsoft.com/office/drawing/2014/main" id="{A83F450E-111E-4277-80E2-1DA9E03DBADE}"/>
              </a:ext>
            </a:extLst>
          </p:cNvPr>
          <p:cNvSpPr>
            <a:spLocks noEditPoints="1"/>
          </p:cNvSpPr>
          <p:nvPr/>
        </p:nvSpPr>
        <p:spPr bwMode="auto">
          <a:xfrm>
            <a:off x="2387043" y="3529196"/>
            <a:ext cx="26988" cy="69850"/>
          </a:xfrm>
          <a:custGeom>
            <a:avLst/>
            <a:gdLst>
              <a:gd name="T0" fmla="*/ 0 w 17"/>
              <a:gd name="T1" fmla="*/ 9 h 44"/>
              <a:gd name="T2" fmla="*/ 0 w 17"/>
              <a:gd name="T3" fmla="*/ 9 h 44"/>
              <a:gd name="T4" fmla="*/ 0 w 17"/>
              <a:gd name="T5" fmla="*/ 5 h 44"/>
              <a:gd name="T6" fmla="*/ 0 w 17"/>
              <a:gd name="T7" fmla="*/ 5 h 44"/>
              <a:gd name="T8" fmla="*/ 2 w 17"/>
              <a:gd name="T9" fmla="*/ 3 h 44"/>
              <a:gd name="T10" fmla="*/ 2 w 17"/>
              <a:gd name="T11" fmla="*/ 3 h 44"/>
              <a:gd name="T12" fmla="*/ 5 w 17"/>
              <a:gd name="T13" fmla="*/ 2 h 44"/>
              <a:gd name="T14" fmla="*/ 5 w 17"/>
              <a:gd name="T15" fmla="*/ 2 h 44"/>
              <a:gd name="T16" fmla="*/ 8 w 17"/>
              <a:gd name="T17" fmla="*/ 0 h 44"/>
              <a:gd name="T18" fmla="*/ 8 w 17"/>
              <a:gd name="T19" fmla="*/ 0 h 44"/>
              <a:gd name="T20" fmla="*/ 12 w 17"/>
              <a:gd name="T21" fmla="*/ 2 h 44"/>
              <a:gd name="T22" fmla="*/ 12 w 17"/>
              <a:gd name="T23" fmla="*/ 2 h 44"/>
              <a:gd name="T24" fmla="*/ 15 w 17"/>
              <a:gd name="T25" fmla="*/ 3 h 44"/>
              <a:gd name="T26" fmla="*/ 15 w 17"/>
              <a:gd name="T27" fmla="*/ 3 h 44"/>
              <a:gd name="T28" fmla="*/ 17 w 17"/>
              <a:gd name="T29" fmla="*/ 5 h 44"/>
              <a:gd name="T30" fmla="*/ 17 w 17"/>
              <a:gd name="T31" fmla="*/ 5 h 44"/>
              <a:gd name="T32" fmla="*/ 17 w 17"/>
              <a:gd name="T33" fmla="*/ 9 h 44"/>
              <a:gd name="T34" fmla="*/ 17 w 17"/>
              <a:gd name="T35" fmla="*/ 35 h 44"/>
              <a:gd name="T36" fmla="*/ 17 w 17"/>
              <a:gd name="T37" fmla="*/ 35 h 44"/>
              <a:gd name="T38" fmla="*/ 17 w 17"/>
              <a:gd name="T39" fmla="*/ 39 h 44"/>
              <a:gd name="T40" fmla="*/ 17 w 17"/>
              <a:gd name="T41" fmla="*/ 39 h 44"/>
              <a:gd name="T42" fmla="*/ 15 w 17"/>
              <a:gd name="T43" fmla="*/ 42 h 44"/>
              <a:gd name="T44" fmla="*/ 15 w 17"/>
              <a:gd name="T45" fmla="*/ 42 h 44"/>
              <a:gd name="T46" fmla="*/ 12 w 17"/>
              <a:gd name="T47" fmla="*/ 43 h 44"/>
              <a:gd name="T48" fmla="*/ 12 w 17"/>
              <a:gd name="T49" fmla="*/ 43 h 44"/>
              <a:gd name="T50" fmla="*/ 8 w 17"/>
              <a:gd name="T51" fmla="*/ 44 h 44"/>
              <a:gd name="T52" fmla="*/ 8 w 17"/>
              <a:gd name="T53" fmla="*/ 44 h 44"/>
              <a:gd name="T54" fmla="*/ 5 w 17"/>
              <a:gd name="T55" fmla="*/ 43 h 44"/>
              <a:gd name="T56" fmla="*/ 5 w 17"/>
              <a:gd name="T57" fmla="*/ 43 h 44"/>
              <a:gd name="T58" fmla="*/ 2 w 17"/>
              <a:gd name="T59" fmla="*/ 42 h 44"/>
              <a:gd name="T60" fmla="*/ 2 w 17"/>
              <a:gd name="T61" fmla="*/ 42 h 44"/>
              <a:gd name="T62" fmla="*/ 0 w 17"/>
              <a:gd name="T63" fmla="*/ 39 h 44"/>
              <a:gd name="T64" fmla="*/ 0 w 17"/>
              <a:gd name="T65" fmla="*/ 39 h 44"/>
              <a:gd name="T66" fmla="*/ 0 w 17"/>
              <a:gd name="T67" fmla="*/ 35 h 44"/>
              <a:gd name="T68" fmla="*/ 0 w 17"/>
              <a:gd name="T69" fmla="*/ 9 h 44"/>
              <a:gd name="T70" fmla="*/ 6 w 17"/>
              <a:gd name="T71" fmla="*/ 35 h 44"/>
              <a:gd name="T72" fmla="*/ 6 w 17"/>
              <a:gd name="T73" fmla="*/ 35 h 44"/>
              <a:gd name="T74" fmla="*/ 6 w 17"/>
              <a:gd name="T75" fmla="*/ 37 h 44"/>
              <a:gd name="T76" fmla="*/ 6 w 17"/>
              <a:gd name="T77" fmla="*/ 37 h 44"/>
              <a:gd name="T78" fmla="*/ 8 w 17"/>
              <a:gd name="T79" fmla="*/ 38 h 44"/>
              <a:gd name="T80" fmla="*/ 8 w 17"/>
              <a:gd name="T81" fmla="*/ 38 h 44"/>
              <a:gd name="T82" fmla="*/ 11 w 17"/>
              <a:gd name="T83" fmla="*/ 37 h 44"/>
              <a:gd name="T84" fmla="*/ 11 w 17"/>
              <a:gd name="T85" fmla="*/ 37 h 44"/>
              <a:gd name="T86" fmla="*/ 11 w 17"/>
              <a:gd name="T87" fmla="*/ 35 h 44"/>
              <a:gd name="T88" fmla="*/ 11 w 17"/>
              <a:gd name="T89" fmla="*/ 9 h 44"/>
              <a:gd name="T90" fmla="*/ 11 w 17"/>
              <a:gd name="T91" fmla="*/ 9 h 44"/>
              <a:gd name="T92" fmla="*/ 11 w 17"/>
              <a:gd name="T93" fmla="*/ 8 h 44"/>
              <a:gd name="T94" fmla="*/ 11 w 17"/>
              <a:gd name="T95" fmla="*/ 8 h 44"/>
              <a:gd name="T96" fmla="*/ 8 w 17"/>
              <a:gd name="T97" fmla="*/ 7 h 44"/>
              <a:gd name="T98" fmla="*/ 8 w 17"/>
              <a:gd name="T99" fmla="*/ 7 h 44"/>
              <a:gd name="T100" fmla="*/ 6 w 17"/>
              <a:gd name="T101" fmla="*/ 8 h 44"/>
              <a:gd name="T102" fmla="*/ 6 w 17"/>
              <a:gd name="T103" fmla="*/ 8 h 44"/>
              <a:gd name="T104" fmla="*/ 6 w 17"/>
              <a:gd name="T105" fmla="*/ 9 h 44"/>
              <a:gd name="T106" fmla="*/ 6 w 17"/>
              <a:gd name="T107" fmla="*/ 35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" h="44">
                <a:moveTo>
                  <a:pt x="0" y="9"/>
                </a:move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2" y="2"/>
                </a:lnTo>
                <a:lnTo>
                  <a:pt x="12" y="2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5"/>
                </a:lnTo>
                <a:lnTo>
                  <a:pt x="17" y="9"/>
                </a:lnTo>
                <a:lnTo>
                  <a:pt x="17" y="35"/>
                </a:lnTo>
                <a:lnTo>
                  <a:pt x="17" y="35"/>
                </a:lnTo>
                <a:lnTo>
                  <a:pt x="17" y="39"/>
                </a:lnTo>
                <a:lnTo>
                  <a:pt x="17" y="39"/>
                </a:lnTo>
                <a:lnTo>
                  <a:pt x="15" y="42"/>
                </a:lnTo>
                <a:lnTo>
                  <a:pt x="15" y="42"/>
                </a:lnTo>
                <a:lnTo>
                  <a:pt x="12" y="43"/>
                </a:lnTo>
                <a:lnTo>
                  <a:pt x="12" y="43"/>
                </a:lnTo>
                <a:lnTo>
                  <a:pt x="8" y="44"/>
                </a:lnTo>
                <a:lnTo>
                  <a:pt x="8" y="44"/>
                </a:lnTo>
                <a:lnTo>
                  <a:pt x="5" y="43"/>
                </a:lnTo>
                <a:lnTo>
                  <a:pt x="5" y="43"/>
                </a:lnTo>
                <a:lnTo>
                  <a:pt x="2" y="42"/>
                </a:lnTo>
                <a:lnTo>
                  <a:pt x="2" y="42"/>
                </a:lnTo>
                <a:lnTo>
                  <a:pt x="0" y="39"/>
                </a:lnTo>
                <a:lnTo>
                  <a:pt x="0" y="39"/>
                </a:lnTo>
                <a:lnTo>
                  <a:pt x="0" y="35"/>
                </a:lnTo>
                <a:lnTo>
                  <a:pt x="0" y="9"/>
                </a:lnTo>
                <a:close/>
                <a:moveTo>
                  <a:pt x="6" y="35"/>
                </a:moveTo>
                <a:lnTo>
                  <a:pt x="6" y="35"/>
                </a:lnTo>
                <a:lnTo>
                  <a:pt x="6" y="37"/>
                </a:lnTo>
                <a:lnTo>
                  <a:pt x="6" y="37"/>
                </a:lnTo>
                <a:lnTo>
                  <a:pt x="8" y="38"/>
                </a:lnTo>
                <a:lnTo>
                  <a:pt x="8" y="38"/>
                </a:lnTo>
                <a:lnTo>
                  <a:pt x="11" y="37"/>
                </a:lnTo>
                <a:lnTo>
                  <a:pt x="11" y="37"/>
                </a:lnTo>
                <a:lnTo>
                  <a:pt x="11" y="35"/>
                </a:lnTo>
                <a:lnTo>
                  <a:pt x="11" y="9"/>
                </a:lnTo>
                <a:lnTo>
                  <a:pt x="11" y="9"/>
                </a:lnTo>
                <a:lnTo>
                  <a:pt x="11" y="8"/>
                </a:lnTo>
                <a:lnTo>
                  <a:pt x="11" y="8"/>
                </a:lnTo>
                <a:lnTo>
                  <a:pt x="8" y="7"/>
                </a:lnTo>
                <a:lnTo>
                  <a:pt x="8" y="7"/>
                </a:lnTo>
                <a:lnTo>
                  <a:pt x="6" y="8"/>
                </a:lnTo>
                <a:lnTo>
                  <a:pt x="6" y="8"/>
                </a:lnTo>
                <a:lnTo>
                  <a:pt x="6" y="9"/>
                </a:lnTo>
                <a:lnTo>
                  <a:pt x="6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71" name="Freeform 292">
            <a:extLst>
              <a:ext uri="{FF2B5EF4-FFF2-40B4-BE49-F238E27FC236}">
                <a16:creationId xmlns:a16="http://schemas.microsoft.com/office/drawing/2014/main" id="{A0836F0F-65C2-4764-8B94-CAFFDB1C94D0}"/>
              </a:ext>
            </a:extLst>
          </p:cNvPr>
          <p:cNvSpPr>
            <a:spLocks/>
          </p:cNvSpPr>
          <p:nvPr/>
        </p:nvSpPr>
        <p:spPr bwMode="auto">
          <a:xfrm>
            <a:off x="2350530" y="4041958"/>
            <a:ext cx="28575" cy="68263"/>
          </a:xfrm>
          <a:custGeom>
            <a:avLst/>
            <a:gdLst>
              <a:gd name="T0" fmla="*/ 1 w 18"/>
              <a:gd name="T1" fmla="*/ 43 h 43"/>
              <a:gd name="T2" fmla="*/ 11 w 18"/>
              <a:gd name="T3" fmla="*/ 6 h 43"/>
              <a:gd name="T4" fmla="*/ 5 w 18"/>
              <a:gd name="T5" fmla="*/ 6 h 43"/>
              <a:gd name="T6" fmla="*/ 5 w 18"/>
              <a:gd name="T7" fmla="*/ 11 h 43"/>
              <a:gd name="T8" fmla="*/ 0 w 18"/>
              <a:gd name="T9" fmla="*/ 11 h 43"/>
              <a:gd name="T10" fmla="*/ 0 w 18"/>
              <a:gd name="T11" fmla="*/ 0 h 43"/>
              <a:gd name="T12" fmla="*/ 18 w 18"/>
              <a:gd name="T13" fmla="*/ 0 h 43"/>
              <a:gd name="T14" fmla="*/ 18 w 18"/>
              <a:gd name="T15" fmla="*/ 6 h 43"/>
              <a:gd name="T16" fmla="*/ 8 w 18"/>
              <a:gd name="T17" fmla="*/ 43 h 43"/>
              <a:gd name="T18" fmla="*/ 1 w 18"/>
              <a:gd name="T19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43">
                <a:moveTo>
                  <a:pt x="1" y="43"/>
                </a:moveTo>
                <a:lnTo>
                  <a:pt x="11" y="6"/>
                </a:lnTo>
                <a:lnTo>
                  <a:pt x="5" y="6"/>
                </a:lnTo>
                <a:lnTo>
                  <a:pt x="5" y="11"/>
                </a:lnTo>
                <a:lnTo>
                  <a:pt x="0" y="11"/>
                </a:lnTo>
                <a:lnTo>
                  <a:pt x="0" y="0"/>
                </a:lnTo>
                <a:lnTo>
                  <a:pt x="18" y="0"/>
                </a:lnTo>
                <a:lnTo>
                  <a:pt x="18" y="6"/>
                </a:lnTo>
                <a:lnTo>
                  <a:pt x="8" y="43"/>
                </a:lnTo>
                <a:lnTo>
                  <a:pt x="1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72" name="Freeform 293">
            <a:extLst>
              <a:ext uri="{FF2B5EF4-FFF2-40B4-BE49-F238E27FC236}">
                <a16:creationId xmlns:a16="http://schemas.microsoft.com/office/drawing/2014/main" id="{24778F8B-A0FA-407E-9362-26AEF56E594F}"/>
              </a:ext>
            </a:extLst>
          </p:cNvPr>
          <p:cNvSpPr>
            <a:spLocks/>
          </p:cNvSpPr>
          <p:nvPr/>
        </p:nvSpPr>
        <p:spPr bwMode="auto">
          <a:xfrm>
            <a:off x="2387043" y="4041958"/>
            <a:ext cx="26988" cy="68263"/>
          </a:xfrm>
          <a:custGeom>
            <a:avLst/>
            <a:gdLst>
              <a:gd name="T0" fmla="*/ 0 w 17"/>
              <a:gd name="T1" fmla="*/ 43 h 43"/>
              <a:gd name="T2" fmla="*/ 0 w 17"/>
              <a:gd name="T3" fmla="*/ 38 h 43"/>
              <a:gd name="T4" fmla="*/ 10 w 17"/>
              <a:gd name="T5" fmla="*/ 16 h 43"/>
              <a:gd name="T6" fmla="*/ 10 w 17"/>
              <a:gd name="T7" fmla="*/ 16 h 43"/>
              <a:gd name="T8" fmla="*/ 11 w 17"/>
              <a:gd name="T9" fmla="*/ 14 h 43"/>
              <a:gd name="T10" fmla="*/ 11 w 17"/>
              <a:gd name="T11" fmla="*/ 14 h 43"/>
              <a:gd name="T12" fmla="*/ 11 w 17"/>
              <a:gd name="T13" fmla="*/ 10 h 43"/>
              <a:gd name="T14" fmla="*/ 11 w 17"/>
              <a:gd name="T15" fmla="*/ 10 h 43"/>
              <a:gd name="T16" fmla="*/ 11 w 17"/>
              <a:gd name="T17" fmla="*/ 9 h 43"/>
              <a:gd name="T18" fmla="*/ 11 w 17"/>
              <a:gd name="T19" fmla="*/ 9 h 43"/>
              <a:gd name="T20" fmla="*/ 11 w 17"/>
              <a:gd name="T21" fmla="*/ 7 h 43"/>
              <a:gd name="T22" fmla="*/ 11 w 17"/>
              <a:gd name="T23" fmla="*/ 7 h 43"/>
              <a:gd name="T24" fmla="*/ 10 w 17"/>
              <a:gd name="T25" fmla="*/ 6 h 43"/>
              <a:gd name="T26" fmla="*/ 10 w 17"/>
              <a:gd name="T27" fmla="*/ 6 h 43"/>
              <a:gd name="T28" fmla="*/ 8 w 17"/>
              <a:gd name="T29" fmla="*/ 6 h 43"/>
              <a:gd name="T30" fmla="*/ 8 w 17"/>
              <a:gd name="T31" fmla="*/ 6 h 43"/>
              <a:gd name="T32" fmla="*/ 6 w 17"/>
              <a:gd name="T33" fmla="*/ 6 h 43"/>
              <a:gd name="T34" fmla="*/ 6 w 17"/>
              <a:gd name="T35" fmla="*/ 6 h 43"/>
              <a:gd name="T36" fmla="*/ 6 w 17"/>
              <a:gd name="T37" fmla="*/ 9 h 43"/>
              <a:gd name="T38" fmla="*/ 6 w 17"/>
              <a:gd name="T39" fmla="*/ 12 h 43"/>
              <a:gd name="T40" fmla="*/ 0 w 17"/>
              <a:gd name="T41" fmla="*/ 12 h 43"/>
              <a:gd name="T42" fmla="*/ 0 w 17"/>
              <a:gd name="T43" fmla="*/ 9 h 43"/>
              <a:gd name="T44" fmla="*/ 0 w 17"/>
              <a:gd name="T45" fmla="*/ 9 h 43"/>
              <a:gd name="T46" fmla="*/ 0 w 17"/>
              <a:gd name="T47" fmla="*/ 5 h 43"/>
              <a:gd name="T48" fmla="*/ 0 w 17"/>
              <a:gd name="T49" fmla="*/ 5 h 43"/>
              <a:gd name="T50" fmla="*/ 2 w 17"/>
              <a:gd name="T51" fmla="*/ 2 h 43"/>
              <a:gd name="T52" fmla="*/ 2 w 17"/>
              <a:gd name="T53" fmla="*/ 2 h 43"/>
              <a:gd name="T54" fmla="*/ 5 w 17"/>
              <a:gd name="T55" fmla="*/ 0 h 43"/>
              <a:gd name="T56" fmla="*/ 5 w 17"/>
              <a:gd name="T57" fmla="*/ 0 h 43"/>
              <a:gd name="T58" fmla="*/ 8 w 17"/>
              <a:gd name="T59" fmla="*/ 0 h 43"/>
              <a:gd name="T60" fmla="*/ 8 w 17"/>
              <a:gd name="T61" fmla="*/ 0 h 43"/>
              <a:gd name="T62" fmla="*/ 12 w 17"/>
              <a:gd name="T63" fmla="*/ 0 h 43"/>
              <a:gd name="T64" fmla="*/ 12 w 17"/>
              <a:gd name="T65" fmla="*/ 0 h 43"/>
              <a:gd name="T66" fmla="*/ 16 w 17"/>
              <a:gd name="T67" fmla="*/ 2 h 43"/>
              <a:gd name="T68" fmla="*/ 16 w 17"/>
              <a:gd name="T69" fmla="*/ 2 h 43"/>
              <a:gd name="T70" fmla="*/ 17 w 17"/>
              <a:gd name="T71" fmla="*/ 6 h 43"/>
              <a:gd name="T72" fmla="*/ 17 w 17"/>
              <a:gd name="T73" fmla="*/ 6 h 43"/>
              <a:gd name="T74" fmla="*/ 17 w 17"/>
              <a:gd name="T75" fmla="*/ 10 h 43"/>
              <a:gd name="T76" fmla="*/ 17 w 17"/>
              <a:gd name="T77" fmla="*/ 10 h 43"/>
              <a:gd name="T78" fmla="*/ 17 w 17"/>
              <a:gd name="T79" fmla="*/ 12 h 43"/>
              <a:gd name="T80" fmla="*/ 17 w 17"/>
              <a:gd name="T81" fmla="*/ 12 h 43"/>
              <a:gd name="T82" fmla="*/ 17 w 17"/>
              <a:gd name="T83" fmla="*/ 15 h 43"/>
              <a:gd name="T84" fmla="*/ 17 w 17"/>
              <a:gd name="T85" fmla="*/ 15 h 43"/>
              <a:gd name="T86" fmla="*/ 16 w 17"/>
              <a:gd name="T87" fmla="*/ 18 h 43"/>
              <a:gd name="T88" fmla="*/ 16 w 17"/>
              <a:gd name="T89" fmla="*/ 18 h 43"/>
              <a:gd name="T90" fmla="*/ 16 w 17"/>
              <a:gd name="T91" fmla="*/ 19 h 43"/>
              <a:gd name="T92" fmla="*/ 6 w 17"/>
              <a:gd name="T93" fmla="*/ 36 h 43"/>
              <a:gd name="T94" fmla="*/ 17 w 17"/>
              <a:gd name="T95" fmla="*/ 36 h 43"/>
              <a:gd name="T96" fmla="*/ 17 w 17"/>
              <a:gd name="T97" fmla="*/ 43 h 43"/>
              <a:gd name="T98" fmla="*/ 0 w 17"/>
              <a:gd name="T99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" h="43">
                <a:moveTo>
                  <a:pt x="0" y="43"/>
                </a:moveTo>
                <a:lnTo>
                  <a:pt x="0" y="38"/>
                </a:lnTo>
                <a:lnTo>
                  <a:pt x="10" y="16"/>
                </a:lnTo>
                <a:lnTo>
                  <a:pt x="10" y="16"/>
                </a:lnTo>
                <a:lnTo>
                  <a:pt x="11" y="14"/>
                </a:lnTo>
                <a:lnTo>
                  <a:pt x="11" y="14"/>
                </a:lnTo>
                <a:lnTo>
                  <a:pt x="11" y="10"/>
                </a:lnTo>
                <a:lnTo>
                  <a:pt x="11" y="10"/>
                </a:lnTo>
                <a:lnTo>
                  <a:pt x="11" y="9"/>
                </a:lnTo>
                <a:lnTo>
                  <a:pt x="11" y="9"/>
                </a:lnTo>
                <a:lnTo>
                  <a:pt x="11" y="7"/>
                </a:lnTo>
                <a:lnTo>
                  <a:pt x="11" y="7"/>
                </a:lnTo>
                <a:lnTo>
                  <a:pt x="10" y="6"/>
                </a:lnTo>
                <a:lnTo>
                  <a:pt x="10" y="6"/>
                </a:lnTo>
                <a:lnTo>
                  <a:pt x="8" y="6"/>
                </a:lnTo>
                <a:lnTo>
                  <a:pt x="8" y="6"/>
                </a:lnTo>
                <a:lnTo>
                  <a:pt x="6" y="6"/>
                </a:lnTo>
                <a:lnTo>
                  <a:pt x="6" y="6"/>
                </a:lnTo>
                <a:lnTo>
                  <a:pt x="6" y="9"/>
                </a:lnTo>
                <a:lnTo>
                  <a:pt x="6" y="12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2" y="2"/>
                </a:lnTo>
                <a:lnTo>
                  <a:pt x="2" y="2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16" y="2"/>
                </a:lnTo>
                <a:lnTo>
                  <a:pt x="16" y="2"/>
                </a:lnTo>
                <a:lnTo>
                  <a:pt x="17" y="6"/>
                </a:lnTo>
                <a:lnTo>
                  <a:pt x="17" y="6"/>
                </a:lnTo>
                <a:lnTo>
                  <a:pt x="17" y="10"/>
                </a:lnTo>
                <a:lnTo>
                  <a:pt x="17" y="10"/>
                </a:lnTo>
                <a:lnTo>
                  <a:pt x="17" y="12"/>
                </a:lnTo>
                <a:lnTo>
                  <a:pt x="17" y="12"/>
                </a:lnTo>
                <a:lnTo>
                  <a:pt x="17" y="15"/>
                </a:lnTo>
                <a:lnTo>
                  <a:pt x="17" y="15"/>
                </a:lnTo>
                <a:lnTo>
                  <a:pt x="16" y="18"/>
                </a:lnTo>
                <a:lnTo>
                  <a:pt x="16" y="18"/>
                </a:lnTo>
                <a:lnTo>
                  <a:pt x="16" y="19"/>
                </a:lnTo>
                <a:lnTo>
                  <a:pt x="6" y="36"/>
                </a:lnTo>
                <a:lnTo>
                  <a:pt x="17" y="36"/>
                </a:lnTo>
                <a:lnTo>
                  <a:pt x="17" y="43"/>
                </a:lnTo>
                <a:lnTo>
                  <a:pt x="0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73" name="Freeform 294">
            <a:extLst>
              <a:ext uri="{FF2B5EF4-FFF2-40B4-BE49-F238E27FC236}">
                <a16:creationId xmlns:a16="http://schemas.microsoft.com/office/drawing/2014/main" id="{C928E3FA-8082-4CAD-A6BC-6862EE53F847}"/>
              </a:ext>
            </a:extLst>
          </p:cNvPr>
          <p:cNvSpPr>
            <a:spLocks/>
          </p:cNvSpPr>
          <p:nvPr/>
        </p:nvSpPr>
        <p:spPr bwMode="auto">
          <a:xfrm>
            <a:off x="2352118" y="4546783"/>
            <a:ext cx="19050" cy="66675"/>
          </a:xfrm>
          <a:custGeom>
            <a:avLst/>
            <a:gdLst>
              <a:gd name="T0" fmla="*/ 7 w 12"/>
              <a:gd name="T1" fmla="*/ 42 h 42"/>
              <a:gd name="T2" fmla="*/ 7 w 12"/>
              <a:gd name="T3" fmla="*/ 6 h 42"/>
              <a:gd name="T4" fmla="*/ 0 w 12"/>
              <a:gd name="T5" fmla="*/ 11 h 42"/>
              <a:gd name="T6" fmla="*/ 0 w 12"/>
              <a:gd name="T7" fmla="*/ 3 h 42"/>
              <a:gd name="T8" fmla="*/ 7 w 12"/>
              <a:gd name="T9" fmla="*/ 0 h 42"/>
              <a:gd name="T10" fmla="*/ 12 w 12"/>
              <a:gd name="T11" fmla="*/ 0 h 42"/>
              <a:gd name="T12" fmla="*/ 12 w 12"/>
              <a:gd name="T13" fmla="*/ 42 h 42"/>
              <a:gd name="T14" fmla="*/ 7 w 12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42">
                <a:moveTo>
                  <a:pt x="7" y="42"/>
                </a:moveTo>
                <a:lnTo>
                  <a:pt x="7" y="6"/>
                </a:lnTo>
                <a:lnTo>
                  <a:pt x="0" y="11"/>
                </a:lnTo>
                <a:lnTo>
                  <a:pt x="0" y="3"/>
                </a:lnTo>
                <a:lnTo>
                  <a:pt x="7" y="0"/>
                </a:lnTo>
                <a:lnTo>
                  <a:pt x="12" y="0"/>
                </a:lnTo>
                <a:lnTo>
                  <a:pt x="12" y="42"/>
                </a:lnTo>
                <a:lnTo>
                  <a:pt x="7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74" name="Freeform 295">
            <a:extLst>
              <a:ext uri="{FF2B5EF4-FFF2-40B4-BE49-F238E27FC236}">
                <a16:creationId xmlns:a16="http://schemas.microsoft.com/office/drawing/2014/main" id="{8B62A9ED-25D6-4F87-9D3A-EF1FA12904B6}"/>
              </a:ext>
            </a:extLst>
          </p:cNvPr>
          <p:cNvSpPr>
            <a:spLocks noEditPoints="1"/>
          </p:cNvSpPr>
          <p:nvPr/>
        </p:nvSpPr>
        <p:spPr bwMode="auto">
          <a:xfrm>
            <a:off x="2387043" y="4543608"/>
            <a:ext cx="26988" cy="69850"/>
          </a:xfrm>
          <a:custGeom>
            <a:avLst/>
            <a:gdLst>
              <a:gd name="T0" fmla="*/ 0 w 17"/>
              <a:gd name="T1" fmla="*/ 10 h 44"/>
              <a:gd name="T2" fmla="*/ 0 w 17"/>
              <a:gd name="T3" fmla="*/ 10 h 44"/>
              <a:gd name="T4" fmla="*/ 0 w 17"/>
              <a:gd name="T5" fmla="*/ 7 h 44"/>
              <a:gd name="T6" fmla="*/ 0 w 17"/>
              <a:gd name="T7" fmla="*/ 7 h 44"/>
              <a:gd name="T8" fmla="*/ 2 w 17"/>
              <a:gd name="T9" fmla="*/ 3 h 44"/>
              <a:gd name="T10" fmla="*/ 2 w 17"/>
              <a:gd name="T11" fmla="*/ 3 h 44"/>
              <a:gd name="T12" fmla="*/ 5 w 17"/>
              <a:gd name="T13" fmla="*/ 2 h 44"/>
              <a:gd name="T14" fmla="*/ 5 w 17"/>
              <a:gd name="T15" fmla="*/ 2 h 44"/>
              <a:gd name="T16" fmla="*/ 8 w 17"/>
              <a:gd name="T17" fmla="*/ 0 h 44"/>
              <a:gd name="T18" fmla="*/ 8 w 17"/>
              <a:gd name="T19" fmla="*/ 0 h 44"/>
              <a:gd name="T20" fmla="*/ 12 w 17"/>
              <a:gd name="T21" fmla="*/ 2 h 44"/>
              <a:gd name="T22" fmla="*/ 12 w 17"/>
              <a:gd name="T23" fmla="*/ 2 h 44"/>
              <a:gd name="T24" fmla="*/ 15 w 17"/>
              <a:gd name="T25" fmla="*/ 3 h 44"/>
              <a:gd name="T26" fmla="*/ 15 w 17"/>
              <a:gd name="T27" fmla="*/ 3 h 44"/>
              <a:gd name="T28" fmla="*/ 17 w 17"/>
              <a:gd name="T29" fmla="*/ 7 h 44"/>
              <a:gd name="T30" fmla="*/ 17 w 17"/>
              <a:gd name="T31" fmla="*/ 7 h 44"/>
              <a:gd name="T32" fmla="*/ 17 w 17"/>
              <a:gd name="T33" fmla="*/ 10 h 44"/>
              <a:gd name="T34" fmla="*/ 17 w 17"/>
              <a:gd name="T35" fmla="*/ 35 h 44"/>
              <a:gd name="T36" fmla="*/ 17 w 17"/>
              <a:gd name="T37" fmla="*/ 35 h 44"/>
              <a:gd name="T38" fmla="*/ 17 w 17"/>
              <a:gd name="T39" fmla="*/ 39 h 44"/>
              <a:gd name="T40" fmla="*/ 17 w 17"/>
              <a:gd name="T41" fmla="*/ 39 h 44"/>
              <a:gd name="T42" fmla="*/ 15 w 17"/>
              <a:gd name="T43" fmla="*/ 42 h 44"/>
              <a:gd name="T44" fmla="*/ 15 w 17"/>
              <a:gd name="T45" fmla="*/ 42 h 44"/>
              <a:gd name="T46" fmla="*/ 12 w 17"/>
              <a:gd name="T47" fmla="*/ 44 h 44"/>
              <a:gd name="T48" fmla="*/ 12 w 17"/>
              <a:gd name="T49" fmla="*/ 44 h 44"/>
              <a:gd name="T50" fmla="*/ 8 w 17"/>
              <a:gd name="T51" fmla="*/ 44 h 44"/>
              <a:gd name="T52" fmla="*/ 8 w 17"/>
              <a:gd name="T53" fmla="*/ 44 h 44"/>
              <a:gd name="T54" fmla="*/ 5 w 17"/>
              <a:gd name="T55" fmla="*/ 44 h 44"/>
              <a:gd name="T56" fmla="*/ 5 w 17"/>
              <a:gd name="T57" fmla="*/ 44 h 44"/>
              <a:gd name="T58" fmla="*/ 2 w 17"/>
              <a:gd name="T59" fmla="*/ 42 h 44"/>
              <a:gd name="T60" fmla="*/ 2 w 17"/>
              <a:gd name="T61" fmla="*/ 42 h 44"/>
              <a:gd name="T62" fmla="*/ 0 w 17"/>
              <a:gd name="T63" fmla="*/ 39 h 44"/>
              <a:gd name="T64" fmla="*/ 0 w 17"/>
              <a:gd name="T65" fmla="*/ 39 h 44"/>
              <a:gd name="T66" fmla="*/ 0 w 17"/>
              <a:gd name="T67" fmla="*/ 35 h 44"/>
              <a:gd name="T68" fmla="*/ 0 w 17"/>
              <a:gd name="T69" fmla="*/ 10 h 44"/>
              <a:gd name="T70" fmla="*/ 6 w 17"/>
              <a:gd name="T71" fmla="*/ 35 h 44"/>
              <a:gd name="T72" fmla="*/ 6 w 17"/>
              <a:gd name="T73" fmla="*/ 35 h 44"/>
              <a:gd name="T74" fmla="*/ 6 w 17"/>
              <a:gd name="T75" fmla="*/ 38 h 44"/>
              <a:gd name="T76" fmla="*/ 6 w 17"/>
              <a:gd name="T77" fmla="*/ 38 h 44"/>
              <a:gd name="T78" fmla="*/ 8 w 17"/>
              <a:gd name="T79" fmla="*/ 38 h 44"/>
              <a:gd name="T80" fmla="*/ 8 w 17"/>
              <a:gd name="T81" fmla="*/ 38 h 44"/>
              <a:gd name="T82" fmla="*/ 11 w 17"/>
              <a:gd name="T83" fmla="*/ 38 h 44"/>
              <a:gd name="T84" fmla="*/ 11 w 17"/>
              <a:gd name="T85" fmla="*/ 38 h 44"/>
              <a:gd name="T86" fmla="*/ 11 w 17"/>
              <a:gd name="T87" fmla="*/ 35 h 44"/>
              <a:gd name="T88" fmla="*/ 11 w 17"/>
              <a:gd name="T89" fmla="*/ 10 h 44"/>
              <a:gd name="T90" fmla="*/ 11 w 17"/>
              <a:gd name="T91" fmla="*/ 10 h 44"/>
              <a:gd name="T92" fmla="*/ 11 w 17"/>
              <a:gd name="T93" fmla="*/ 8 h 44"/>
              <a:gd name="T94" fmla="*/ 11 w 17"/>
              <a:gd name="T95" fmla="*/ 8 h 44"/>
              <a:gd name="T96" fmla="*/ 8 w 17"/>
              <a:gd name="T97" fmla="*/ 7 h 44"/>
              <a:gd name="T98" fmla="*/ 8 w 17"/>
              <a:gd name="T99" fmla="*/ 7 h 44"/>
              <a:gd name="T100" fmla="*/ 6 w 17"/>
              <a:gd name="T101" fmla="*/ 8 h 44"/>
              <a:gd name="T102" fmla="*/ 6 w 17"/>
              <a:gd name="T103" fmla="*/ 8 h 44"/>
              <a:gd name="T104" fmla="*/ 6 w 17"/>
              <a:gd name="T105" fmla="*/ 10 h 44"/>
              <a:gd name="T106" fmla="*/ 6 w 17"/>
              <a:gd name="T107" fmla="*/ 35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" h="44">
                <a:moveTo>
                  <a:pt x="0" y="10"/>
                </a:move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2" y="3"/>
                </a:lnTo>
                <a:lnTo>
                  <a:pt x="2" y="3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2" y="2"/>
                </a:lnTo>
                <a:lnTo>
                  <a:pt x="12" y="2"/>
                </a:lnTo>
                <a:lnTo>
                  <a:pt x="15" y="3"/>
                </a:lnTo>
                <a:lnTo>
                  <a:pt x="15" y="3"/>
                </a:lnTo>
                <a:lnTo>
                  <a:pt x="17" y="7"/>
                </a:lnTo>
                <a:lnTo>
                  <a:pt x="17" y="7"/>
                </a:lnTo>
                <a:lnTo>
                  <a:pt x="17" y="10"/>
                </a:lnTo>
                <a:lnTo>
                  <a:pt x="17" y="35"/>
                </a:lnTo>
                <a:lnTo>
                  <a:pt x="17" y="35"/>
                </a:lnTo>
                <a:lnTo>
                  <a:pt x="17" y="39"/>
                </a:lnTo>
                <a:lnTo>
                  <a:pt x="17" y="39"/>
                </a:lnTo>
                <a:lnTo>
                  <a:pt x="15" y="42"/>
                </a:lnTo>
                <a:lnTo>
                  <a:pt x="15" y="42"/>
                </a:lnTo>
                <a:lnTo>
                  <a:pt x="12" y="44"/>
                </a:lnTo>
                <a:lnTo>
                  <a:pt x="12" y="44"/>
                </a:lnTo>
                <a:lnTo>
                  <a:pt x="8" y="44"/>
                </a:lnTo>
                <a:lnTo>
                  <a:pt x="8" y="44"/>
                </a:lnTo>
                <a:lnTo>
                  <a:pt x="5" y="44"/>
                </a:lnTo>
                <a:lnTo>
                  <a:pt x="5" y="44"/>
                </a:lnTo>
                <a:lnTo>
                  <a:pt x="2" y="42"/>
                </a:lnTo>
                <a:lnTo>
                  <a:pt x="2" y="42"/>
                </a:lnTo>
                <a:lnTo>
                  <a:pt x="0" y="39"/>
                </a:lnTo>
                <a:lnTo>
                  <a:pt x="0" y="39"/>
                </a:lnTo>
                <a:lnTo>
                  <a:pt x="0" y="35"/>
                </a:lnTo>
                <a:lnTo>
                  <a:pt x="0" y="10"/>
                </a:lnTo>
                <a:close/>
                <a:moveTo>
                  <a:pt x="6" y="35"/>
                </a:moveTo>
                <a:lnTo>
                  <a:pt x="6" y="35"/>
                </a:lnTo>
                <a:lnTo>
                  <a:pt x="6" y="38"/>
                </a:lnTo>
                <a:lnTo>
                  <a:pt x="6" y="38"/>
                </a:lnTo>
                <a:lnTo>
                  <a:pt x="8" y="38"/>
                </a:lnTo>
                <a:lnTo>
                  <a:pt x="8" y="38"/>
                </a:lnTo>
                <a:lnTo>
                  <a:pt x="11" y="38"/>
                </a:lnTo>
                <a:lnTo>
                  <a:pt x="11" y="38"/>
                </a:lnTo>
                <a:lnTo>
                  <a:pt x="11" y="35"/>
                </a:lnTo>
                <a:lnTo>
                  <a:pt x="11" y="10"/>
                </a:lnTo>
                <a:lnTo>
                  <a:pt x="11" y="10"/>
                </a:lnTo>
                <a:lnTo>
                  <a:pt x="11" y="8"/>
                </a:lnTo>
                <a:lnTo>
                  <a:pt x="11" y="8"/>
                </a:lnTo>
                <a:lnTo>
                  <a:pt x="8" y="7"/>
                </a:lnTo>
                <a:lnTo>
                  <a:pt x="8" y="7"/>
                </a:lnTo>
                <a:lnTo>
                  <a:pt x="6" y="8"/>
                </a:lnTo>
                <a:lnTo>
                  <a:pt x="6" y="8"/>
                </a:lnTo>
                <a:lnTo>
                  <a:pt x="6" y="10"/>
                </a:lnTo>
                <a:lnTo>
                  <a:pt x="6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75" name="Freeform 296">
            <a:extLst>
              <a:ext uri="{FF2B5EF4-FFF2-40B4-BE49-F238E27FC236}">
                <a16:creationId xmlns:a16="http://schemas.microsoft.com/office/drawing/2014/main" id="{FD8AD3A4-58AE-4221-9EEA-FAD938033D59}"/>
              </a:ext>
            </a:extLst>
          </p:cNvPr>
          <p:cNvSpPr>
            <a:spLocks/>
          </p:cNvSpPr>
          <p:nvPr/>
        </p:nvSpPr>
        <p:spPr bwMode="auto">
          <a:xfrm>
            <a:off x="2418793" y="4546783"/>
            <a:ext cx="33338" cy="66675"/>
          </a:xfrm>
          <a:custGeom>
            <a:avLst/>
            <a:gdLst>
              <a:gd name="T0" fmla="*/ 12 w 21"/>
              <a:gd name="T1" fmla="*/ 42 h 42"/>
              <a:gd name="T2" fmla="*/ 12 w 21"/>
              <a:gd name="T3" fmla="*/ 36 h 42"/>
              <a:gd name="T4" fmla="*/ 0 w 21"/>
              <a:gd name="T5" fmla="*/ 36 h 42"/>
              <a:gd name="T6" fmla="*/ 0 w 21"/>
              <a:gd name="T7" fmla="*/ 30 h 42"/>
              <a:gd name="T8" fmla="*/ 8 w 21"/>
              <a:gd name="T9" fmla="*/ 0 h 42"/>
              <a:gd name="T10" fmla="*/ 16 w 21"/>
              <a:gd name="T11" fmla="*/ 0 h 42"/>
              <a:gd name="T12" fmla="*/ 6 w 21"/>
              <a:gd name="T13" fmla="*/ 30 h 42"/>
              <a:gd name="T14" fmla="*/ 12 w 21"/>
              <a:gd name="T15" fmla="*/ 30 h 42"/>
              <a:gd name="T16" fmla="*/ 12 w 21"/>
              <a:gd name="T17" fmla="*/ 17 h 42"/>
              <a:gd name="T18" fmla="*/ 19 w 21"/>
              <a:gd name="T19" fmla="*/ 17 h 42"/>
              <a:gd name="T20" fmla="*/ 19 w 21"/>
              <a:gd name="T21" fmla="*/ 30 h 42"/>
              <a:gd name="T22" fmla="*/ 21 w 21"/>
              <a:gd name="T23" fmla="*/ 30 h 42"/>
              <a:gd name="T24" fmla="*/ 21 w 21"/>
              <a:gd name="T25" fmla="*/ 36 h 42"/>
              <a:gd name="T26" fmla="*/ 19 w 21"/>
              <a:gd name="T27" fmla="*/ 36 h 42"/>
              <a:gd name="T28" fmla="*/ 19 w 21"/>
              <a:gd name="T29" fmla="*/ 42 h 42"/>
              <a:gd name="T30" fmla="*/ 12 w 21"/>
              <a:gd name="T31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" h="42">
                <a:moveTo>
                  <a:pt x="12" y="42"/>
                </a:moveTo>
                <a:lnTo>
                  <a:pt x="12" y="36"/>
                </a:lnTo>
                <a:lnTo>
                  <a:pt x="0" y="36"/>
                </a:lnTo>
                <a:lnTo>
                  <a:pt x="0" y="30"/>
                </a:lnTo>
                <a:lnTo>
                  <a:pt x="8" y="0"/>
                </a:lnTo>
                <a:lnTo>
                  <a:pt x="16" y="0"/>
                </a:lnTo>
                <a:lnTo>
                  <a:pt x="6" y="30"/>
                </a:lnTo>
                <a:lnTo>
                  <a:pt x="12" y="30"/>
                </a:lnTo>
                <a:lnTo>
                  <a:pt x="12" y="17"/>
                </a:lnTo>
                <a:lnTo>
                  <a:pt x="19" y="17"/>
                </a:lnTo>
                <a:lnTo>
                  <a:pt x="19" y="30"/>
                </a:lnTo>
                <a:lnTo>
                  <a:pt x="21" y="30"/>
                </a:lnTo>
                <a:lnTo>
                  <a:pt x="21" y="36"/>
                </a:lnTo>
                <a:lnTo>
                  <a:pt x="19" y="36"/>
                </a:lnTo>
                <a:lnTo>
                  <a:pt x="19" y="42"/>
                </a:lnTo>
                <a:lnTo>
                  <a:pt x="12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76" name="Freeform 297">
            <a:extLst>
              <a:ext uri="{FF2B5EF4-FFF2-40B4-BE49-F238E27FC236}">
                <a16:creationId xmlns:a16="http://schemas.microsoft.com/office/drawing/2014/main" id="{BB451258-C187-4004-90A7-AD76DC63A397}"/>
              </a:ext>
            </a:extLst>
          </p:cNvPr>
          <p:cNvSpPr>
            <a:spLocks/>
          </p:cNvSpPr>
          <p:nvPr/>
        </p:nvSpPr>
        <p:spPr bwMode="auto">
          <a:xfrm>
            <a:off x="2788680" y="3018021"/>
            <a:ext cx="30163" cy="69850"/>
          </a:xfrm>
          <a:custGeom>
            <a:avLst/>
            <a:gdLst>
              <a:gd name="T0" fmla="*/ 0 w 19"/>
              <a:gd name="T1" fmla="*/ 44 h 44"/>
              <a:gd name="T2" fmla="*/ 0 w 19"/>
              <a:gd name="T3" fmla="*/ 37 h 44"/>
              <a:gd name="T4" fmla="*/ 11 w 19"/>
              <a:gd name="T5" fmla="*/ 17 h 44"/>
              <a:gd name="T6" fmla="*/ 11 w 19"/>
              <a:gd name="T7" fmla="*/ 17 h 44"/>
              <a:gd name="T8" fmla="*/ 13 w 19"/>
              <a:gd name="T9" fmla="*/ 13 h 44"/>
              <a:gd name="T10" fmla="*/ 13 w 19"/>
              <a:gd name="T11" fmla="*/ 13 h 44"/>
              <a:gd name="T12" fmla="*/ 13 w 19"/>
              <a:gd name="T13" fmla="*/ 11 h 44"/>
              <a:gd name="T14" fmla="*/ 13 w 19"/>
              <a:gd name="T15" fmla="*/ 11 h 44"/>
              <a:gd name="T16" fmla="*/ 13 w 19"/>
              <a:gd name="T17" fmla="*/ 10 h 44"/>
              <a:gd name="T18" fmla="*/ 13 w 19"/>
              <a:gd name="T19" fmla="*/ 10 h 44"/>
              <a:gd name="T20" fmla="*/ 13 w 19"/>
              <a:gd name="T21" fmla="*/ 8 h 44"/>
              <a:gd name="T22" fmla="*/ 13 w 19"/>
              <a:gd name="T23" fmla="*/ 8 h 44"/>
              <a:gd name="T24" fmla="*/ 11 w 19"/>
              <a:gd name="T25" fmla="*/ 7 h 44"/>
              <a:gd name="T26" fmla="*/ 11 w 19"/>
              <a:gd name="T27" fmla="*/ 7 h 44"/>
              <a:gd name="T28" fmla="*/ 10 w 19"/>
              <a:gd name="T29" fmla="*/ 6 h 44"/>
              <a:gd name="T30" fmla="*/ 10 w 19"/>
              <a:gd name="T31" fmla="*/ 6 h 44"/>
              <a:gd name="T32" fmla="*/ 8 w 19"/>
              <a:gd name="T33" fmla="*/ 7 h 44"/>
              <a:gd name="T34" fmla="*/ 8 w 19"/>
              <a:gd name="T35" fmla="*/ 7 h 44"/>
              <a:gd name="T36" fmla="*/ 6 w 19"/>
              <a:gd name="T37" fmla="*/ 10 h 44"/>
              <a:gd name="T38" fmla="*/ 6 w 19"/>
              <a:gd name="T39" fmla="*/ 13 h 44"/>
              <a:gd name="T40" fmla="*/ 0 w 19"/>
              <a:gd name="T41" fmla="*/ 13 h 44"/>
              <a:gd name="T42" fmla="*/ 0 w 19"/>
              <a:gd name="T43" fmla="*/ 10 h 44"/>
              <a:gd name="T44" fmla="*/ 0 w 19"/>
              <a:gd name="T45" fmla="*/ 10 h 44"/>
              <a:gd name="T46" fmla="*/ 1 w 19"/>
              <a:gd name="T47" fmla="*/ 6 h 44"/>
              <a:gd name="T48" fmla="*/ 1 w 19"/>
              <a:gd name="T49" fmla="*/ 6 h 44"/>
              <a:gd name="T50" fmla="*/ 4 w 19"/>
              <a:gd name="T51" fmla="*/ 3 h 44"/>
              <a:gd name="T52" fmla="*/ 4 w 19"/>
              <a:gd name="T53" fmla="*/ 3 h 44"/>
              <a:gd name="T54" fmla="*/ 6 w 19"/>
              <a:gd name="T55" fmla="*/ 1 h 44"/>
              <a:gd name="T56" fmla="*/ 6 w 19"/>
              <a:gd name="T57" fmla="*/ 1 h 44"/>
              <a:gd name="T58" fmla="*/ 10 w 19"/>
              <a:gd name="T59" fmla="*/ 0 h 44"/>
              <a:gd name="T60" fmla="*/ 10 w 19"/>
              <a:gd name="T61" fmla="*/ 0 h 44"/>
              <a:gd name="T62" fmla="*/ 14 w 19"/>
              <a:gd name="T63" fmla="*/ 1 h 44"/>
              <a:gd name="T64" fmla="*/ 14 w 19"/>
              <a:gd name="T65" fmla="*/ 1 h 44"/>
              <a:gd name="T66" fmla="*/ 16 w 19"/>
              <a:gd name="T67" fmla="*/ 3 h 44"/>
              <a:gd name="T68" fmla="*/ 16 w 19"/>
              <a:gd name="T69" fmla="*/ 3 h 44"/>
              <a:gd name="T70" fmla="*/ 19 w 19"/>
              <a:gd name="T71" fmla="*/ 7 h 44"/>
              <a:gd name="T72" fmla="*/ 19 w 19"/>
              <a:gd name="T73" fmla="*/ 7 h 44"/>
              <a:gd name="T74" fmla="*/ 19 w 19"/>
              <a:gd name="T75" fmla="*/ 11 h 44"/>
              <a:gd name="T76" fmla="*/ 19 w 19"/>
              <a:gd name="T77" fmla="*/ 11 h 44"/>
              <a:gd name="T78" fmla="*/ 19 w 19"/>
              <a:gd name="T79" fmla="*/ 13 h 44"/>
              <a:gd name="T80" fmla="*/ 19 w 19"/>
              <a:gd name="T81" fmla="*/ 13 h 44"/>
              <a:gd name="T82" fmla="*/ 19 w 19"/>
              <a:gd name="T83" fmla="*/ 16 h 44"/>
              <a:gd name="T84" fmla="*/ 19 w 19"/>
              <a:gd name="T85" fmla="*/ 16 h 44"/>
              <a:gd name="T86" fmla="*/ 18 w 19"/>
              <a:gd name="T87" fmla="*/ 17 h 44"/>
              <a:gd name="T88" fmla="*/ 18 w 19"/>
              <a:gd name="T89" fmla="*/ 17 h 44"/>
              <a:gd name="T90" fmla="*/ 16 w 19"/>
              <a:gd name="T91" fmla="*/ 20 h 44"/>
              <a:gd name="T92" fmla="*/ 8 w 19"/>
              <a:gd name="T93" fmla="*/ 37 h 44"/>
              <a:gd name="T94" fmla="*/ 19 w 19"/>
              <a:gd name="T95" fmla="*/ 37 h 44"/>
              <a:gd name="T96" fmla="*/ 19 w 19"/>
              <a:gd name="T97" fmla="*/ 44 h 44"/>
              <a:gd name="T98" fmla="*/ 0 w 19"/>
              <a:gd name="T9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" h="44">
                <a:moveTo>
                  <a:pt x="0" y="44"/>
                </a:moveTo>
                <a:lnTo>
                  <a:pt x="0" y="37"/>
                </a:lnTo>
                <a:lnTo>
                  <a:pt x="11" y="17"/>
                </a:lnTo>
                <a:lnTo>
                  <a:pt x="11" y="17"/>
                </a:lnTo>
                <a:lnTo>
                  <a:pt x="13" y="13"/>
                </a:lnTo>
                <a:lnTo>
                  <a:pt x="13" y="13"/>
                </a:lnTo>
                <a:lnTo>
                  <a:pt x="13" y="11"/>
                </a:lnTo>
                <a:lnTo>
                  <a:pt x="13" y="11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1" y="7"/>
                </a:lnTo>
                <a:lnTo>
                  <a:pt x="11" y="7"/>
                </a:lnTo>
                <a:lnTo>
                  <a:pt x="10" y="6"/>
                </a:lnTo>
                <a:lnTo>
                  <a:pt x="10" y="6"/>
                </a:lnTo>
                <a:lnTo>
                  <a:pt x="8" y="7"/>
                </a:lnTo>
                <a:lnTo>
                  <a:pt x="8" y="7"/>
                </a:lnTo>
                <a:lnTo>
                  <a:pt x="6" y="10"/>
                </a:lnTo>
                <a:lnTo>
                  <a:pt x="6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1" y="6"/>
                </a:lnTo>
                <a:lnTo>
                  <a:pt x="1" y="6"/>
                </a:lnTo>
                <a:lnTo>
                  <a:pt x="4" y="3"/>
                </a:lnTo>
                <a:lnTo>
                  <a:pt x="4" y="3"/>
                </a:lnTo>
                <a:lnTo>
                  <a:pt x="6" y="1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4" y="1"/>
                </a:lnTo>
                <a:lnTo>
                  <a:pt x="14" y="1"/>
                </a:lnTo>
                <a:lnTo>
                  <a:pt x="16" y="3"/>
                </a:lnTo>
                <a:lnTo>
                  <a:pt x="16" y="3"/>
                </a:lnTo>
                <a:lnTo>
                  <a:pt x="19" y="7"/>
                </a:lnTo>
                <a:lnTo>
                  <a:pt x="19" y="7"/>
                </a:lnTo>
                <a:lnTo>
                  <a:pt x="19" y="11"/>
                </a:lnTo>
                <a:lnTo>
                  <a:pt x="19" y="11"/>
                </a:lnTo>
                <a:lnTo>
                  <a:pt x="19" y="13"/>
                </a:lnTo>
                <a:lnTo>
                  <a:pt x="19" y="13"/>
                </a:lnTo>
                <a:lnTo>
                  <a:pt x="19" y="16"/>
                </a:lnTo>
                <a:lnTo>
                  <a:pt x="19" y="16"/>
                </a:lnTo>
                <a:lnTo>
                  <a:pt x="18" y="17"/>
                </a:lnTo>
                <a:lnTo>
                  <a:pt x="18" y="17"/>
                </a:lnTo>
                <a:lnTo>
                  <a:pt x="16" y="20"/>
                </a:lnTo>
                <a:lnTo>
                  <a:pt x="8" y="37"/>
                </a:lnTo>
                <a:lnTo>
                  <a:pt x="19" y="37"/>
                </a:lnTo>
                <a:lnTo>
                  <a:pt x="19" y="44"/>
                </a:lnTo>
                <a:lnTo>
                  <a:pt x="0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77" name="Freeform 298">
            <a:extLst>
              <a:ext uri="{FF2B5EF4-FFF2-40B4-BE49-F238E27FC236}">
                <a16:creationId xmlns:a16="http://schemas.microsoft.com/office/drawing/2014/main" id="{0AE86021-EC3A-4BC5-AB5D-1FE609FDCAA6}"/>
              </a:ext>
            </a:extLst>
          </p:cNvPr>
          <p:cNvSpPr>
            <a:spLocks/>
          </p:cNvSpPr>
          <p:nvPr/>
        </p:nvSpPr>
        <p:spPr bwMode="auto">
          <a:xfrm>
            <a:off x="2825193" y="3018021"/>
            <a:ext cx="30163" cy="69850"/>
          </a:xfrm>
          <a:custGeom>
            <a:avLst/>
            <a:gdLst>
              <a:gd name="T0" fmla="*/ 7 w 19"/>
              <a:gd name="T1" fmla="*/ 18 h 44"/>
              <a:gd name="T2" fmla="*/ 11 w 19"/>
              <a:gd name="T3" fmla="*/ 18 h 44"/>
              <a:gd name="T4" fmla="*/ 12 w 19"/>
              <a:gd name="T5" fmla="*/ 15 h 44"/>
              <a:gd name="T6" fmla="*/ 12 w 19"/>
              <a:gd name="T7" fmla="*/ 10 h 44"/>
              <a:gd name="T8" fmla="*/ 11 w 19"/>
              <a:gd name="T9" fmla="*/ 7 h 44"/>
              <a:gd name="T10" fmla="*/ 10 w 19"/>
              <a:gd name="T11" fmla="*/ 6 h 44"/>
              <a:gd name="T12" fmla="*/ 7 w 19"/>
              <a:gd name="T13" fmla="*/ 7 h 44"/>
              <a:gd name="T14" fmla="*/ 6 w 19"/>
              <a:gd name="T15" fmla="*/ 13 h 44"/>
              <a:gd name="T16" fmla="*/ 0 w 19"/>
              <a:gd name="T17" fmla="*/ 10 h 44"/>
              <a:gd name="T18" fmla="*/ 1 w 19"/>
              <a:gd name="T19" fmla="*/ 6 h 44"/>
              <a:gd name="T20" fmla="*/ 2 w 19"/>
              <a:gd name="T21" fmla="*/ 3 h 44"/>
              <a:gd name="T22" fmla="*/ 6 w 19"/>
              <a:gd name="T23" fmla="*/ 1 h 44"/>
              <a:gd name="T24" fmla="*/ 10 w 19"/>
              <a:gd name="T25" fmla="*/ 0 h 44"/>
              <a:gd name="T26" fmla="*/ 14 w 19"/>
              <a:gd name="T27" fmla="*/ 1 h 44"/>
              <a:gd name="T28" fmla="*/ 16 w 19"/>
              <a:gd name="T29" fmla="*/ 3 h 44"/>
              <a:gd name="T30" fmla="*/ 17 w 19"/>
              <a:gd name="T31" fmla="*/ 5 h 44"/>
              <a:gd name="T32" fmla="*/ 17 w 19"/>
              <a:gd name="T33" fmla="*/ 6 h 44"/>
              <a:gd name="T34" fmla="*/ 19 w 19"/>
              <a:gd name="T35" fmla="*/ 12 h 44"/>
              <a:gd name="T36" fmla="*/ 19 w 19"/>
              <a:gd name="T37" fmla="*/ 16 h 44"/>
              <a:gd name="T38" fmla="*/ 17 w 19"/>
              <a:gd name="T39" fmla="*/ 18 h 44"/>
              <a:gd name="T40" fmla="*/ 17 w 19"/>
              <a:gd name="T41" fmla="*/ 20 h 44"/>
              <a:gd name="T42" fmla="*/ 15 w 19"/>
              <a:gd name="T43" fmla="*/ 21 h 44"/>
              <a:gd name="T44" fmla="*/ 17 w 19"/>
              <a:gd name="T45" fmla="*/ 23 h 44"/>
              <a:gd name="T46" fmla="*/ 19 w 19"/>
              <a:gd name="T47" fmla="*/ 25 h 44"/>
              <a:gd name="T48" fmla="*/ 19 w 19"/>
              <a:gd name="T49" fmla="*/ 27 h 44"/>
              <a:gd name="T50" fmla="*/ 19 w 19"/>
              <a:gd name="T51" fmla="*/ 31 h 44"/>
              <a:gd name="T52" fmla="*/ 19 w 19"/>
              <a:gd name="T53" fmla="*/ 35 h 44"/>
              <a:gd name="T54" fmla="*/ 19 w 19"/>
              <a:gd name="T55" fmla="*/ 37 h 44"/>
              <a:gd name="T56" fmla="*/ 17 w 19"/>
              <a:gd name="T57" fmla="*/ 39 h 44"/>
              <a:gd name="T58" fmla="*/ 17 w 19"/>
              <a:gd name="T59" fmla="*/ 40 h 44"/>
              <a:gd name="T60" fmla="*/ 14 w 19"/>
              <a:gd name="T61" fmla="*/ 42 h 44"/>
              <a:gd name="T62" fmla="*/ 10 w 19"/>
              <a:gd name="T63" fmla="*/ 44 h 44"/>
              <a:gd name="T64" fmla="*/ 6 w 19"/>
              <a:gd name="T65" fmla="*/ 44 h 44"/>
              <a:gd name="T66" fmla="*/ 3 w 19"/>
              <a:gd name="T67" fmla="*/ 42 h 44"/>
              <a:gd name="T68" fmla="*/ 1 w 19"/>
              <a:gd name="T69" fmla="*/ 39 h 44"/>
              <a:gd name="T70" fmla="*/ 0 w 19"/>
              <a:gd name="T71" fmla="*/ 35 h 44"/>
              <a:gd name="T72" fmla="*/ 6 w 19"/>
              <a:gd name="T73" fmla="*/ 31 h 44"/>
              <a:gd name="T74" fmla="*/ 6 w 19"/>
              <a:gd name="T75" fmla="*/ 35 h 44"/>
              <a:gd name="T76" fmla="*/ 7 w 19"/>
              <a:gd name="T77" fmla="*/ 37 h 44"/>
              <a:gd name="T78" fmla="*/ 10 w 19"/>
              <a:gd name="T79" fmla="*/ 37 h 44"/>
              <a:gd name="T80" fmla="*/ 11 w 19"/>
              <a:gd name="T81" fmla="*/ 37 h 44"/>
              <a:gd name="T82" fmla="*/ 12 w 19"/>
              <a:gd name="T83" fmla="*/ 28 h 44"/>
              <a:gd name="T84" fmla="*/ 11 w 19"/>
              <a:gd name="T85" fmla="*/ 25 h 44"/>
              <a:gd name="T86" fmla="*/ 10 w 19"/>
              <a:gd name="T87" fmla="*/ 25 h 44"/>
              <a:gd name="T88" fmla="*/ 7 w 19"/>
              <a:gd name="T89" fmla="*/ 23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" h="44">
                <a:moveTo>
                  <a:pt x="7" y="18"/>
                </a:moveTo>
                <a:lnTo>
                  <a:pt x="7" y="18"/>
                </a:lnTo>
                <a:lnTo>
                  <a:pt x="11" y="18"/>
                </a:lnTo>
                <a:lnTo>
                  <a:pt x="11" y="18"/>
                </a:lnTo>
                <a:lnTo>
                  <a:pt x="12" y="17"/>
                </a:lnTo>
                <a:lnTo>
                  <a:pt x="12" y="15"/>
                </a:lnTo>
                <a:lnTo>
                  <a:pt x="12" y="10"/>
                </a:lnTo>
                <a:lnTo>
                  <a:pt x="12" y="10"/>
                </a:lnTo>
                <a:lnTo>
                  <a:pt x="11" y="7"/>
                </a:lnTo>
                <a:lnTo>
                  <a:pt x="11" y="7"/>
                </a:lnTo>
                <a:lnTo>
                  <a:pt x="10" y="6"/>
                </a:lnTo>
                <a:lnTo>
                  <a:pt x="10" y="6"/>
                </a:lnTo>
                <a:lnTo>
                  <a:pt x="7" y="7"/>
                </a:lnTo>
                <a:lnTo>
                  <a:pt x="7" y="7"/>
                </a:lnTo>
                <a:lnTo>
                  <a:pt x="6" y="10"/>
                </a:lnTo>
                <a:lnTo>
                  <a:pt x="6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1" y="6"/>
                </a:lnTo>
                <a:lnTo>
                  <a:pt x="1" y="6"/>
                </a:lnTo>
                <a:lnTo>
                  <a:pt x="2" y="3"/>
                </a:lnTo>
                <a:lnTo>
                  <a:pt x="2" y="3"/>
                </a:lnTo>
                <a:lnTo>
                  <a:pt x="6" y="1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4" y="1"/>
                </a:lnTo>
                <a:lnTo>
                  <a:pt x="14" y="1"/>
                </a:lnTo>
                <a:lnTo>
                  <a:pt x="16" y="3"/>
                </a:lnTo>
                <a:lnTo>
                  <a:pt x="16" y="3"/>
                </a:lnTo>
                <a:lnTo>
                  <a:pt x="17" y="5"/>
                </a:lnTo>
                <a:lnTo>
                  <a:pt x="17" y="5"/>
                </a:lnTo>
                <a:lnTo>
                  <a:pt x="17" y="6"/>
                </a:lnTo>
                <a:lnTo>
                  <a:pt x="17" y="6"/>
                </a:lnTo>
                <a:lnTo>
                  <a:pt x="19" y="12"/>
                </a:lnTo>
                <a:lnTo>
                  <a:pt x="19" y="12"/>
                </a:lnTo>
                <a:lnTo>
                  <a:pt x="19" y="16"/>
                </a:lnTo>
                <a:lnTo>
                  <a:pt x="19" y="16"/>
                </a:lnTo>
                <a:lnTo>
                  <a:pt x="17" y="18"/>
                </a:lnTo>
                <a:lnTo>
                  <a:pt x="17" y="18"/>
                </a:lnTo>
                <a:lnTo>
                  <a:pt x="17" y="20"/>
                </a:lnTo>
                <a:lnTo>
                  <a:pt x="17" y="20"/>
                </a:lnTo>
                <a:lnTo>
                  <a:pt x="15" y="21"/>
                </a:lnTo>
                <a:lnTo>
                  <a:pt x="15" y="21"/>
                </a:lnTo>
                <a:lnTo>
                  <a:pt x="17" y="23"/>
                </a:lnTo>
                <a:lnTo>
                  <a:pt x="17" y="23"/>
                </a:lnTo>
                <a:lnTo>
                  <a:pt x="19" y="25"/>
                </a:lnTo>
                <a:lnTo>
                  <a:pt x="19" y="25"/>
                </a:lnTo>
                <a:lnTo>
                  <a:pt x="19" y="27"/>
                </a:lnTo>
                <a:lnTo>
                  <a:pt x="19" y="27"/>
                </a:lnTo>
                <a:lnTo>
                  <a:pt x="19" y="31"/>
                </a:lnTo>
                <a:lnTo>
                  <a:pt x="19" y="31"/>
                </a:lnTo>
                <a:lnTo>
                  <a:pt x="19" y="35"/>
                </a:lnTo>
                <a:lnTo>
                  <a:pt x="19" y="35"/>
                </a:lnTo>
                <a:lnTo>
                  <a:pt x="19" y="37"/>
                </a:lnTo>
                <a:lnTo>
                  <a:pt x="19" y="37"/>
                </a:lnTo>
                <a:lnTo>
                  <a:pt x="17" y="39"/>
                </a:lnTo>
                <a:lnTo>
                  <a:pt x="17" y="39"/>
                </a:lnTo>
                <a:lnTo>
                  <a:pt x="17" y="40"/>
                </a:lnTo>
                <a:lnTo>
                  <a:pt x="17" y="40"/>
                </a:lnTo>
                <a:lnTo>
                  <a:pt x="14" y="42"/>
                </a:lnTo>
                <a:lnTo>
                  <a:pt x="14" y="42"/>
                </a:lnTo>
                <a:lnTo>
                  <a:pt x="10" y="44"/>
                </a:lnTo>
                <a:lnTo>
                  <a:pt x="10" y="44"/>
                </a:lnTo>
                <a:lnTo>
                  <a:pt x="6" y="44"/>
                </a:lnTo>
                <a:lnTo>
                  <a:pt x="6" y="44"/>
                </a:lnTo>
                <a:lnTo>
                  <a:pt x="3" y="42"/>
                </a:lnTo>
                <a:lnTo>
                  <a:pt x="3" y="42"/>
                </a:lnTo>
                <a:lnTo>
                  <a:pt x="1" y="39"/>
                </a:lnTo>
                <a:lnTo>
                  <a:pt x="1" y="39"/>
                </a:lnTo>
                <a:lnTo>
                  <a:pt x="0" y="35"/>
                </a:lnTo>
                <a:lnTo>
                  <a:pt x="0" y="31"/>
                </a:lnTo>
                <a:lnTo>
                  <a:pt x="6" y="31"/>
                </a:lnTo>
                <a:lnTo>
                  <a:pt x="6" y="35"/>
                </a:lnTo>
                <a:lnTo>
                  <a:pt x="6" y="35"/>
                </a:lnTo>
                <a:lnTo>
                  <a:pt x="7" y="37"/>
                </a:lnTo>
                <a:lnTo>
                  <a:pt x="7" y="37"/>
                </a:lnTo>
                <a:lnTo>
                  <a:pt x="10" y="37"/>
                </a:lnTo>
                <a:lnTo>
                  <a:pt x="10" y="37"/>
                </a:lnTo>
                <a:lnTo>
                  <a:pt x="11" y="37"/>
                </a:lnTo>
                <a:lnTo>
                  <a:pt x="11" y="37"/>
                </a:lnTo>
                <a:lnTo>
                  <a:pt x="12" y="35"/>
                </a:lnTo>
                <a:lnTo>
                  <a:pt x="12" y="28"/>
                </a:lnTo>
                <a:lnTo>
                  <a:pt x="12" y="28"/>
                </a:lnTo>
                <a:lnTo>
                  <a:pt x="11" y="25"/>
                </a:lnTo>
                <a:lnTo>
                  <a:pt x="11" y="25"/>
                </a:lnTo>
                <a:lnTo>
                  <a:pt x="10" y="25"/>
                </a:lnTo>
                <a:lnTo>
                  <a:pt x="10" y="25"/>
                </a:lnTo>
                <a:lnTo>
                  <a:pt x="7" y="23"/>
                </a:lnTo>
                <a:lnTo>
                  <a:pt x="7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78" name="Freeform 299">
            <a:extLst>
              <a:ext uri="{FF2B5EF4-FFF2-40B4-BE49-F238E27FC236}">
                <a16:creationId xmlns:a16="http://schemas.microsoft.com/office/drawing/2014/main" id="{109473DC-5A3B-4A0C-B91B-B38A184A2DC7}"/>
              </a:ext>
            </a:extLst>
          </p:cNvPr>
          <p:cNvSpPr>
            <a:spLocks/>
          </p:cNvSpPr>
          <p:nvPr/>
        </p:nvSpPr>
        <p:spPr bwMode="auto">
          <a:xfrm>
            <a:off x="2787093" y="3529196"/>
            <a:ext cx="33338" cy="69850"/>
          </a:xfrm>
          <a:custGeom>
            <a:avLst/>
            <a:gdLst>
              <a:gd name="T0" fmla="*/ 12 w 21"/>
              <a:gd name="T1" fmla="*/ 44 h 44"/>
              <a:gd name="T2" fmla="*/ 12 w 21"/>
              <a:gd name="T3" fmla="*/ 38 h 44"/>
              <a:gd name="T4" fmla="*/ 0 w 21"/>
              <a:gd name="T5" fmla="*/ 38 h 44"/>
              <a:gd name="T6" fmla="*/ 0 w 21"/>
              <a:gd name="T7" fmla="*/ 32 h 44"/>
              <a:gd name="T8" fmla="*/ 9 w 21"/>
              <a:gd name="T9" fmla="*/ 0 h 44"/>
              <a:gd name="T10" fmla="*/ 15 w 21"/>
              <a:gd name="T11" fmla="*/ 0 h 44"/>
              <a:gd name="T12" fmla="*/ 6 w 21"/>
              <a:gd name="T13" fmla="*/ 32 h 44"/>
              <a:gd name="T14" fmla="*/ 12 w 21"/>
              <a:gd name="T15" fmla="*/ 32 h 44"/>
              <a:gd name="T16" fmla="*/ 12 w 21"/>
              <a:gd name="T17" fmla="*/ 19 h 44"/>
              <a:gd name="T18" fmla="*/ 19 w 21"/>
              <a:gd name="T19" fmla="*/ 19 h 44"/>
              <a:gd name="T20" fmla="*/ 19 w 21"/>
              <a:gd name="T21" fmla="*/ 32 h 44"/>
              <a:gd name="T22" fmla="*/ 21 w 21"/>
              <a:gd name="T23" fmla="*/ 32 h 44"/>
              <a:gd name="T24" fmla="*/ 21 w 21"/>
              <a:gd name="T25" fmla="*/ 38 h 44"/>
              <a:gd name="T26" fmla="*/ 19 w 21"/>
              <a:gd name="T27" fmla="*/ 38 h 44"/>
              <a:gd name="T28" fmla="*/ 19 w 21"/>
              <a:gd name="T29" fmla="*/ 44 h 44"/>
              <a:gd name="T30" fmla="*/ 12 w 21"/>
              <a:gd name="T31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" h="44">
                <a:moveTo>
                  <a:pt x="12" y="44"/>
                </a:moveTo>
                <a:lnTo>
                  <a:pt x="12" y="38"/>
                </a:lnTo>
                <a:lnTo>
                  <a:pt x="0" y="38"/>
                </a:lnTo>
                <a:lnTo>
                  <a:pt x="0" y="32"/>
                </a:lnTo>
                <a:lnTo>
                  <a:pt x="9" y="0"/>
                </a:lnTo>
                <a:lnTo>
                  <a:pt x="15" y="0"/>
                </a:lnTo>
                <a:lnTo>
                  <a:pt x="6" y="32"/>
                </a:lnTo>
                <a:lnTo>
                  <a:pt x="12" y="32"/>
                </a:lnTo>
                <a:lnTo>
                  <a:pt x="12" y="19"/>
                </a:lnTo>
                <a:lnTo>
                  <a:pt x="19" y="19"/>
                </a:lnTo>
                <a:lnTo>
                  <a:pt x="19" y="32"/>
                </a:lnTo>
                <a:lnTo>
                  <a:pt x="21" y="32"/>
                </a:lnTo>
                <a:lnTo>
                  <a:pt x="21" y="38"/>
                </a:lnTo>
                <a:lnTo>
                  <a:pt x="19" y="38"/>
                </a:lnTo>
                <a:lnTo>
                  <a:pt x="19" y="44"/>
                </a:lnTo>
                <a:lnTo>
                  <a:pt x="12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79" name="Freeform 300">
            <a:extLst>
              <a:ext uri="{FF2B5EF4-FFF2-40B4-BE49-F238E27FC236}">
                <a16:creationId xmlns:a16="http://schemas.microsoft.com/office/drawing/2014/main" id="{6BFC319F-297F-4C11-AE50-93308AB487BA}"/>
              </a:ext>
            </a:extLst>
          </p:cNvPr>
          <p:cNvSpPr>
            <a:spLocks/>
          </p:cNvSpPr>
          <p:nvPr/>
        </p:nvSpPr>
        <p:spPr bwMode="auto">
          <a:xfrm>
            <a:off x="2826780" y="3529196"/>
            <a:ext cx="20638" cy="69850"/>
          </a:xfrm>
          <a:custGeom>
            <a:avLst/>
            <a:gdLst>
              <a:gd name="T0" fmla="*/ 6 w 13"/>
              <a:gd name="T1" fmla="*/ 44 h 44"/>
              <a:gd name="T2" fmla="*/ 6 w 13"/>
              <a:gd name="T3" fmla="*/ 8 h 44"/>
              <a:gd name="T4" fmla="*/ 0 w 13"/>
              <a:gd name="T5" fmla="*/ 12 h 44"/>
              <a:gd name="T6" fmla="*/ 0 w 13"/>
              <a:gd name="T7" fmla="*/ 5 h 44"/>
              <a:gd name="T8" fmla="*/ 6 w 13"/>
              <a:gd name="T9" fmla="*/ 0 h 44"/>
              <a:gd name="T10" fmla="*/ 13 w 13"/>
              <a:gd name="T11" fmla="*/ 0 h 44"/>
              <a:gd name="T12" fmla="*/ 13 w 13"/>
              <a:gd name="T13" fmla="*/ 44 h 44"/>
              <a:gd name="T14" fmla="*/ 6 w 13"/>
              <a:gd name="T15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44">
                <a:moveTo>
                  <a:pt x="6" y="44"/>
                </a:moveTo>
                <a:lnTo>
                  <a:pt x="6" y="8"/>
                </a:lnTo>
                <a:lnTo>
                  <a:pt x="0" y="12"/>
                </a:lnTo>
                <a:lnTo>
                  <a:pt x="0" y="5"/>
                </a:lnTo>
                <a:lnTo>
                  <a:pt x="6" y="0"/>
                </a:lnTo>
                <a:lnTo>
                  <a:pt x="13" y="0"/>
                </a:lnTo>
                <a:lnTo>
                  <a:pt x="13" y="44"/>
                </a:lnTo>
                <a:lnTo>
                  <a:pt x="6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80" name="Freeform 301">
            <a:extLst>
              <a:ext uri="{FF2B5EF4-FFF2-40B4-BE49-F238E27FC236}">
                <a16:creationId xmlns:a16="http://schemas.microsoft.com/office/drawing/2014/main" id="{91387684-5271-45A8-A85B-6AE3E6D56EC5}"/>
              </a:ext>
            </a:extLst>
          </p:cNvPr>
          <p:cNvSpPr>
            <a:spLocks/>
          </p:cNvSpPr>
          <p:nvPr/>
        </p:nvSpPr>
        <p:spPr bwMode="auto">
          <a:xfrm>
            <a:off x="2788680" y="4041958"/>
            <a:ext cx="30163" cy="68263"/>
          </a:xfrm>
          <a:custGeom>
            <a:avLst/>
            <a:gdLst>
              <a:gd name="T0" fmla="*/ 3 w 19"/>
              <a:gd name="T1" fmla="*/ 43 h 43"/>
              <a:gd name="T2" fmla="*/ 13 w 19"/>
              <a:gd name="T3" fmla="*/ 6 h 43"/>
              <a:gd name="T4" fmla="*/ 6 w 19"/>
              <a:gd name="T5" fmla="*/ 6 h 43"/>
              <a:gd name="T6" fmla="*/ 6 w 19"/>
              <a:gd name="T7" fmla="*/ 11 h 43"/>
              <a:gd name="T8" fmla="*/ 0 w 19"/>
              <a:gd name="T9" fmla="*/ 11 h 43"/>
              <a:gd name="T10" fmla="*/ 0 w 19"/>
              <a:gd name="T11" fmla="*/ 0 h 43"/>
              <a:gd name="T12" fmla="*/ 19 w 19"/>
              <a:gd name="T13" fmla="*/ 0 h 43"/>
              <a:gd name="T14" fmla="*/ 19 w 19"/>
              <a:gd name="T15" fmla="*/ 6 h 43"/>
              <a:gd name="T16" fmla="*/ 9 w 19"/>
              <a:gd name="T17" fmla="*/ 43 h 43"/>
              <a:gd name="T18" fmla="*/ 3 w 19"/>
              <a:gd name="T19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" h="43">
                <a:moveTo>
                  <a:pt x="3" y="43"/>
                </a:moveTo>
                <a:lnTo>
                  <a:pt x="13" y="6"/>
                </a:lnTo>
                <a:lnTo>
                  <a:pt x="6" y="6"/>
                </a:lnTo>
                <a:lnTo>
                  <a:pt x="6" y="11"/>
                </a:lnTo>
                <a:lnTo>
                  <a:pt x="0" y="11"/>
                </a:lnTo>
                <a:lnTo>
                  <a:pt x="0" y="0"/>
                </a:lnTo>
                <a:lnTo>
                  <a:pt x="19" y="0"/>
                </a:lnTo>
                <a:lnTo>
                  <a:pt x="19" y="6"/>
                </a:lnTo>
                <a:lnTo>
                  <a:pt x="9" y="43"/>
                </a:lnTo>
                <a:lnTo>
                  <a:pt x="3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81" name="Freeform 302">
            <a:extLst>
              <a:ext uri="{FF2B5EF4-FFF2-40B4-BE49-F238E27FC236}">
                <a16:creationId xmlns:a16="http://schemas.microsoft.com/office/drawing/2014/main" id="{9430DF6C-F420-43C2-B48F-6CFD2AA5405D}"/>
              </a:ext>
            </a:extLst>
          </p:cNvPr>
          <p:cNvSpPr>
            <a:spLocks/>
          </p:cNvSpPr>
          <p:nvPr/>
        </p:nvSpPr>
        <p:spPr bwMode="auto">
          <a:xfrm>
            <a:off x="2825193" y="4041958"/>
            <a:ext cx="30163" cy="69850"/>
          </a:xfrm>
          <a:custGeom>
            <a:avLst/>
            <a:gdLst>
              <a:gd name="T0" fmla="*/ 7 w 19"/>
              <a:gd name="T1" fmla="*/ 18 h 44"/>
              <a:gd name="T2" fmla="*/ 11 w 19"/>
              <a:gd name="T3" fmla="*/ 18 h 44"/>
              <a:gd name="T4" fmla="*/ 12 w 19"/>
              <a:gd name="T5" fmla="*/ 15 h 44"/>
              <a:gd name="T6" fmla="*/ 12 w 19"/>
              <a:gd name="T7" fmla="*/ 9 h 44"/>
              <a:gd name="T8" fmla="*/ 11 w 19"/>
              <a:gd name="T9" fmla="*/ 6 h 44"/>
              <a:gd name="T10" fmla="*/ 10 w 19"/>
              <a:gd name="T11" fmla="*/ 6 h 44"/>
              <a:gd name="T12" fmla="*/ 7 w 19"/>
              <a:gd name="T13" fmla="*/ 7 h 44"/>
              <a:gd name="T14" fmla="*/ 6 w 19"/>
              <a:gd name="T15" fmla="*/ 12 h 44"/>
              <a:gd name="T16" fmla="*/ 0 w 19"/>
              <a:gd name="T17" fmla="*/ 9 h 44"/>
              <a:gd name="T18" fmla="*/ 1 w 19"/>
              <a:gd name="T19" fmla="*/ 5 h 44"/>
              <a:gd name="T20" fmla="*/ 2 w 19"/>
              <a:gd name="T21" fmla="*/ 2 h 44"/>
              <a:gd name="T22" fmla="*/ 6 w 19"/>
              <a:gd name="T23" fmla="*/ 0 h 44"/>
              <a:gd name="T24" fmla="*/ 10 w 19"/>
              <a:gd name="T25" fmla="*/ 0 h 44"/>
              <a:gd name="T26" fmla="*/ 14 w 19"/>
              <a:gd name="T27" fmla="*/ 1 h 44"/>
              <a:gd name="T28" fmla="*/ 16 w 19"/>
              <a:gd name="T29" fmla="*/ 2 h 44"/>
              <a:gd name="T30" fmla="*/ 17 w 19"/>
              <a:gd name="T31" fmla="*/ 4 h 44"/>
              <a:gd name="T32" fmla="*/ 17 w 19"/>
              <a:gd name="T33" fmla="*/ 6 h 44"/>
              <a:gd name="T34" fmla="*/ 19 w 19"/>
              <a:gd name="T35" fmla="*/ 11 h 44"/>
              <a:gd name="T36" fmla="*/ 19 w 19"/>
              <a:gd name="T37" fmla="*/ 15 h 44"/>
              <a:gd name="T38" fmla="*/ 17 w 19"/>
              <a:gd name="T39" fmla="*/ 18 h 44"/>
              <a:gd name="T40" fmla="*/ 17 w 19"/>
              <a:gd name="T41" fmla="*/ 19 h 44"/>
              <a:gd name="T42" fmla="*/ 15 w 19"/>
              <a:gd name="T43" fmla="*/ 21 h 44"/>
              <a:gd name="T44" fmla="*/ 17 w 19"/>
              <a:gd name="T45" fmla="*/ 23 h 44"/>
              <a:gd name="T46" fmla="*/ 19 w 19"/>
              <a:gd name="T47" fmla="*/ 24 h 44"/>
              <a:gd name="T48" fmla="*/ 19 w 19"/>
              <a:gd name="T49" fmla="*/ 26 h 44"/>
              <a:gd name="T50" fmla="*/ 19 w 19"/>
              <a:gd name="T51" fmla="*/ 30 h 44"/>
              <a:gd name="T52" fmla="*/ 19 w 19"/>
              <a:gd name="T53" fmla="*/ 34 h 44"/>
              <a:gd name="T54" fmla="*/ 19 w 19"/>
              <a:gd name="T55" fmla="*/ 36 h 44"/>
              <a:gd name="T56" fmla="*/ 17 w 19"/>
              <a:gd name="T57" fmla="*/ 38 h 44"/>
              <a:gd name="T58" fmla="*/ 17 w 19"/>
              <a:gd name="T59" fmla="*/ 39 h 44"/>
              <a:gd name="T60" fmla="*/ 14 w 19"/>
              <a:gd name="T61" fmla="*/ 43 h 44"/>
              <a:gd name="T62" fmla="*/ 10 w 19"/>
              <a:gd name="T63" fmla="*/ 44 h 44"/>
              <a:gd name="T64" fmla="*/ 6 w 19"/>
              <a:gd name="T65" fmla="*/ 43 h 44"/>
              <a:gd name="T66" fmla="*/ 3 w 19"/>
              <a:gd name="T67" fmla="*/ 41 h 44"/>
              <a:gd name="T68" fmla="*/ 1 w 19"/>
              <a:gd name="T69" fmla="*/ 39 h 44"/>
              <a:gd name="T70" fmla="*/ 0 w 19"/>
              <a:gd name="T71" fmla="*/ 34 h 44"/>
              <a:gd name="T72" fmla="*/ 6 w 19"/>
              <a:gd name="T73" fmla="*/ 30 h 44"/>
              <a:gd name="T74" fmla="*/ 6 w 19"/>
              <a:gd name="T75" fmla="*/ 34 h 44"/>
              <a:gd name="T76" fmla="*/ 7 w 19"/>
              <a:gd name="T77" fmla="*/ 36 h 44"/>
              <a:gd name="T78" fmla="*/ 10 w 19"/>
              <a:gd name="T79" fmla="*/ 38 h 44"/>
              <a:gd name="T80" fmla="*/ 11 w 19"/>
              <a:gd name="T81" fmla="*/ 36 h 44"/>
              <a:gd name="T82" fmla="*/ 12 w 19"/>
              <a:gd name="T83" fmla="*/ 28 h 44"/>
              <a:gd name="T84" fmla="*/ 11 w 19"/>
              <a:gd name="T85" fmla="*/ 24 h 44"/>
              <a:gd name="T86" fmla="*/ 10 w 19"/>
              <a:gd name="T87" fmla="*/ 24 h 44"/>
              <a:gd name="T88" fmla="*/ 7 w 19"/>
              <a:gd name="T89" fmla="*/ 2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" h="44">
                <a:moveTo>
                  <a:pt x="7" y="18"/>
                </a:moveTo>
                <a:lnTo>
                  <a:pt x="7" y="18"/>
                </a:lnTo>
                <a:lnTo>
                  <a:pt x="11" y="18"/>
                </a:lnTo>
                <a:lnTo>
                  <a:pt x="11" y="18"/>
                </a:lnTo>
                <a:lnTo>
                  <a:pt x="12" y="16"/>
                </a:lnTo>
                <a:lnTo>
                  <a:pt x="12" y="15"/>
                </a:lnTo>
                <a:lnTo>
                  <a:pt x="12" y="9"/>
                </a:lnTo>
                <a:lnTo>
                  <a:pt x="12" y="9"/>
                </a:lnTo>
                <a:lnTo>
                  <a:pt x="11" y="6"/>
                </a:lnTo>
                <a:lnTo>
                  <a:pt x="11" y="6"/>
                </a:lnTo>
                <a:lnTo>
                  <a:pt x="10" y="6"/>
                </a:lnTo>
                <a:lnTo>
                  <a:pt x="10" y="6"/>
                </a:lnTo>
                <a:lnTo>
                  <a:pt x="7" y="7"/>
                </a:lnTo>
                <a:lnTo>
                  <a:pt x="7" y="7"/>
                </a:lnTo>
                <a:lnTo>
                  <a:pt x="6" y="9"/>
                </a:lnTo>
                <a:lnTo>
                  <a:pt x="6" y="12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1" y="5"/>
                </a:lnTo>
                <a:lnTo>
                  <a:pt x="1" y="5"/>
                </a:lnTo>
                <a:lnTo>
                  <a:pt x="2" y="2"/>
                </a:lnTo>
                <a:lnTo>
                  <a:pt x="2" y="2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4" y="1"/>
                </a:lnTo>
                <a:lnTo>
                  <a:pt x="14" y="1"/>
                </a:lnTo>
                <a:lnTo>
                  <a:pt x="16" y="2"/>
                </a:lnTo>
                <a:lnTo>
                  <a:pt x="16" y="2"/>
                </a:lnTo>
                <a:lnTo>
                  <a:pt x="17" y="4"/>
                </a:lnTo>
                <a:lnTo>
                  <a:pt x="17" y="4"/>
                </a:lnTo>
                <a:lnTo>
                  <a:pt x="17" y="6"/>
                </a:lnTo>
                <a:lnTo>
                  <a:pt x="17" y="6"/>
                </a:lnTo>
                <a:lnTo>
                  <a:pt x="19" y="11"/>
                </a:lnTo>
                <a:lnTo>
                  <a:pt x="19" y="11"/>
                </a:lnTo>
                <a:lnTo>
                  <a:pt x="19" y="15"/>
                </a:lnTo>
                <a:lnTo>
                  <a:pt x="19" y="15"/>
                </a:lnTo>
                <a:lnTo>
                  <a:pt x="17" y="18"/>
                </a:lnTo>
                <a:lnTo>
                  <a:pt x="17" y="18"/>
                </a:lnTo>
                <a:lnTo>
                  <a:pt x="17" y="19"/>
                </a:lnTo>
                <a:lnTo>
                  <a:pt x="17" y="19"/>
                </a:lnTo>
                <a:lnTo>
                  <a:pt x="15" y="21"/>
                </a:lnTo>
                <a:lnTo>
                  <a:pt x="15" y="21"/>
                </a:lnTo>
                <a:lnTo>
                  <a:pt x="17" y="23"/>
                </a:lnTo>
                <a:lnTo>
                  <a:pt x="17" y="23"/>
                </a:lnTo>
                <a:lnTo>
                  <a:pt x="19" y="24"/>
                </a:lnTo>
                <a:lnTo>
                  <a:pt x="19" y="24"/>
                </a:lnTo>
                <a:lnTo>
                  <a:pt x="19" y="26"/>
                </a:lnTo>
                <a:lnTo>
                  <a:pt x="19" y="26"/>
                </a:lnTo>
                <a:lnTo>
                  <a:pt x="19" y="30"/>
                </a:lnTo>
                <a:lnTo>
                  <a:pt x="19" y="30"/>
                </a:lnTo>
                <a:lnTo>
                  <a:pt x="19" y="34"/>
                </a:lnTo>
                <a:lnTo>
                  <a:pt x="19" y="34"/>
                </a:lnTo>
                <a:lnTo>
                  <a:pt x="19" y="36"/>
                </a:lnTo>
                <a:lnTo>
                  <a:pt x="19" y="36"/>
                </a:lnTo>
                <a:lnTo>
                  <a:pt x="17" y="38"/>
                </a:lnTo>
                <a:lnTo>
                  <a:pt x="17" y="38"/>
                </a:lnTo>
                <a:lnTo>
                  <a:pt x="17" y="39"/>
                </a:lnTo>
                <a:lnTo>
                  <a:pt x="17" y="39"/>
                </a:lnTo>
                <a:lnTo>
                  <a:pt x="14" y="43"/>
                </a:lnTo>
                <a:lnTo>
                  <a:pt x="14" y="43"/>
                </a:lnTo>
                <a:lnTo>
                  <a:pt x="10" y="44"/>
                </a:lnTo>
                <a:lnTo>
                  <a:pt x="10" y="44"/>
                </a:lnTo>
                <a:lnTo>
                  <a:pt x="6" y="43"/>
                </a:lnTo>
                <a:lnTo>
                  <a:pt x="6" y="43"/>
                </a:lnTo>
                <a:lnTo>
                  <a:pt x="3" y="41"/>
                </a:lnTo>
                <a:lnTo>
                  <a:pt x="3" y="41"/>
                </a:lnTo>
                <a:lnTo>
                  <a:pt x="1" y="39"/>
                </a:lnTo>
                <a:lnTo>
                  <a:pt x="1" y="39"/>
                </a:lnTo>
                <a:lnTo>
                  <a:pt x="0" y="34"/>
                </a:lnTo>
                <a:lnTo>
                  <a:pt x="0" y="30"/>
                </a:lnTo>
                <a:lnTo>
                  <a:pt x="6" y="30"/>
                </a:lnTo>
                <a:lnTo>
                  <a:pt x="6" y="34"/>
                </a:lnTo>
                <a:lnTo>
                  <a:pt x="6" y="34"/>
                </a:lnTo>
                <a:lnTo>
                  <a:pt x="7" y="36"/>
                </a:lnTo>
                <a:lnTo>
                  <a:pt x="7" y="36"/>
                </a:lnTo>
                <a:lnTo>
                  <a:pt x="10" y="38"/>
                </a:lnTo>
                <a:lnTo>
                  <a:pt x="10" y="38"/>
                </a:lnTo>
                <a:lnTo>
                  <a:pt x="11" y="36"/>
                </a:lnTo>
                <a:lnTo>
                  <a:pt x="11" y="36"/>
                </a:lnTo>
                <a:lnTo>
                  <a:pt x="12" y="34"/>
                </a:lnTo>
                <a:lnTo>
                  <a:pt x="12" y="28"/>
                </a:lnTo>
                <a:lnTo>
                  <a:pt x="12" y="28"/>
                </a:lnTo>
                <a:lnTo>
                  <a:pt x="11" y="24"/>
                </a:lnTo>
                <a:lnTo>
                  <a:pt x="11" y="24"/>
                </a:lnTo>
                <a:lnTo>
                  <a:pt x="10" y="24"/>
                </a:lnTo>
                <a:lnTo>
                  <a:pt x="10" y="24"/>
                </a:lnTo>
                <a:lnTo>
                  <a:pt x="7" y="24"/>
                </a:lnTo>
                <a:lnTo>
                  <a:pt x="7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82" name="Freeform 303">
            <a:extLst>
              <a:ext uri="{FF2B5EF4-FFF2-40B4-BE49-F238E27FC236}">
                <a16:creationId xmlns:a16="http://schemas.microsoft.com/office/drawing/2014/main" id="{26FDC2DC-C15A-4007-AB48-45E1F1D72A66}"/>
              </a:ext>
            </a:extLst>
          </p:cNvPr>
          <p:cNvSpPr>
            <a:spLocks/>
          </p:cNvSpPr>
          <p:nvPr/>
        </p:nvSpPr>
        <p:spPr bwMode="auto">
          <a:xfrm>
            <a:off x="2790268" y="4554721"/>
            <a:ext cx="20638" cy="66675"/>
          </a:xfrm>
          <a:custGeom>
            <a:avLst/>
            <a:gdLst>
              <a:gd name="T0" fmla="*/ 7 w 13"/>
              <a:gd name="T1" fmla="*/ 42 h 42"/>
              <a:gd name="T2" fmla="*/ 7 w 13"/>
              <a:gd name="T3" fmla="*/ 6 h 42"/>
              <a:gd name="T4" fmla="*/ 0 w 13"/>
              <a:gd name="T5" fmla="*/ 11 h 42"/>
              <a:gd name="T6" fmla="*/ 0 w 13"/>
              <a:gd name="T7" fmla="*/ 3 h 42"/>
              <a:gd name="T8" fmla="*/ 7 w 13"/>
              <a:gd name="T9" fmla="*/ 0 h 42"/>
              <a:gd name="T10" fmla="*/ 13 w 13"/>
              <a:gd name="T11" fmla="*/ 0 h 42"/>
              <a:gd name="T12" fmla="*/ 13 w 13"/>
              <a:gd name="T13" fmla="*/ 42 h 42"/>
              <a:gd name="T14" fmla="*/ 7 w 13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42">
                <a:moveTo>
                  <a:pt x="7" y="42"/>
                </a:moveTo>
                <a:lnTo>
                  <a:pt x="7" y="6"/>
                </a:lnTo>
                <a:lnTo>
                  <a:pt x="0" y="11"/>
                </a:lnTo>
                <a:lnTo>
                  <a:pt x="0" y="3"/>
                </a:lnTo>
                <a:lnTo>
                  <a:pt x="7" y="0"/>
                </a:lnTo>
                <a:lnTo>
                  <a:pt x="13" y="0"/>
                </a:lnTo>
                <a:lnTo>
                  <a:pt x="13" y="42"/>
                </a:lnTo>
                <a:lnTo>
                  <a:pt x="7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83" name="Freeform 304">
            <a:extLst>
              <a:ext uri="{FF2B5EF4-FFF2-40B4-BE49-F238E27FC236}">
                <a16:creationId xmlns:a16="http://schemas.microsoft.com/office/drawing/2014/main" id="{E1A97365-1B4A-433B-ADB7-56A1EBF52F9F}"/>
              </a:ext>
            </a:extLst>
          </p:cNvPr>
          <p:cNvSpPr>
            <a:spLocks noEditPoints="1"/>
          </p:cNvSpPr>
          <p:nvPr/>
        </p:nvSpPr>
        <p:spPr bwMode="auto">
          <a:xfrm>
            <a:off x="2825193" y="4551546"/>
            <a:ext cx="30163" cy="69850"/>
          </a:xfrm>
          <a:custGeom>
            <a:avLst/>
            <a:gdLst>
              <a:gd name="T0" fmla="*/ 0 w 19"/>
              <a:gd name="T1" fmla="*/ 10 h 44"/>
              <a:gd name="T2" fmla="*/ 0 w 19"/>
              <a:gd name="T3" fmla="*/ 10 h 44"/>
              <a:gd name="T4" fmla="*/ 1 w 19"/>
              <a:gd name="T5" fmla="*/ 7 h 44"/>
              <a:gd name="T6" fmla="*/ 1 w 19"/>
              <a:gd name="T7" fmla="*/ 7 h 44"/>
              <a:gd name="T8" fmla="*/ 3 w 19"/>
              <a:gd name="T9" fmla="*/ 3 h 44"/>
              <a:gd name="T10" fmla="*/ 3 w 19"/>
              <a:gd name="T11" fmla="*/ 3 h 44"/>
              <a:gd name="T12" fmla="*/ 6 w 19"/>
              <a:gd name="T13" fmla="*/ 2 h 44"/>
              <a:gd name="T14" fmla="*/ 6 w 19"/>
              <a:gd name="T15" fmla="*/ 2 h 44"/>
              <a:gd name="T16" fmla="*/ 10 w 19"/>
              <a:gd name="T17" fmla="*/ 0 h 44"/>
              <a:gd name="T18" fmla="*/ 10 w 19"/>
              <a:gd name="T19" fmla="*/ 0 h 44"/>
              <a:gd name="T20" fmla="*/ 12 w 19"/>
              <a:gd name="T21" fmla="*/ 2 h 44"/>
              <a:gd name="T22" fmla="*/ 12 w 19"/>
              <a:gd name="T23" fmla="*/ 2 h 44"/>
              <a:gd name="T24" fmla="*/ 16 w 19"/>
              <a:gd name="T25" fmla="*/ 3 h 44"/>
              <a:gd name="T26" fmla="*/ 16 w 19"/>
              <a:gd name="T27" fmla="*/ 3 h 44"/>
              <a:gd name="T28" fmla="*/ 17 w 19"/>
              <a:gd name="T29" fmla="*/ 7 h 44"/>
              <a:gd name="T30" fmla="*/ 17 w 19"/>
              <a:gd name="T31" fmla="*/ 7 h 44"/>
              <a:gd name="T32" fmla="*/ 19 w 19"/>
              <a:gd name="T33" fmla="*/ 10 h 44"/>
              <a:gd name="T34" fmla="*/ 19 w 19"/>
              <a:gd name="T35" fmla="*/ 35 h 44"/>
              <a:gd name="T36" fmla="*/ 19 w 19"/>
              <a:gd name="T37" fmla="*/ 35 h 44"/>
              <a:gd name="T38" fmla="*/ 17 w 19"/>
              <a:gd name="T39" fmla="*/ 39 h 44"/>
              <a:gd name="T40" fmla="*/ 17 w 19"/>
              <a:gd name="T41" fmla="*/ 39 h 44"/>
              <a:gd name="T42" fmla="*/ 16 w 19"/>
              <a:gd name="T43" fmla="*/ 42 h 44"/>
              <a:gd name="T44" fmla="*/ 16 w 19"/>
              <a:gd name="T45" fmla="*/ 42 h 44"/>
              <a:gd name="T46" fmla="*/ 12 w 19"/>
              <a:gd name="T47" fmla="*/ 44 h 44"/>
              <a:gd name="T48" fmla="*/ 12 w 19"/>
              <a:gd name="T49" fmla="*/ 44 h 44"/>
              <a:gd name="T50" fmla="*/ 10 w 19"/>
              <a:gd name="T51" fmla="*/ 44 h 44"/>
              <a:gd name="T52" fmla="*/ 10 w 19"/>
              <a:gd name="T53" fmla="*/ 44 h 44"/>
              <a:gd name="T54" fmla="*/ 6 w 19"/>
              <a:gd name="T55" fmla="*/ 44 h 44"/>
              <a:gd name="T56" fmla="*/ 6 w 19"/>
              <a:gd name="T57" fmla="*/ 44 h 44"/>
              <a:gd name="T58" fmla="*/ 3 w 19"/>
              <a:gd name="T59" fmla="*/ 42 h 44"/>
              <a:gd name="T60" fmla="*/ 3 w 19"/>
              <a:gd name="T61" fmla="*/ 42 h 44"/>
              <a:gd name="T62" fmla="*/ 1 w 19"/>
              <a:gd name="T63" fmla="*/ 39 h 44"/>
              <a:gd name="T64" fmla="*/ 1 w 19"/>
              <a:gd name="T65" fmla="*/ 39 h 44"/>
              <a:gd name="T66" fmla="*/ 0 w 19"/>
              <a:gd name="T67" fmla="*/ 35 h 44"/>
              <a:gd name="T68" fmla="*/ 0 w 19"/>
              <a:gd name="T69" fmla="*/ 10 h 44"/>
              <a:gd name="T70" fmla="*/ 6 w 19"/>
              <a:gd name="T71" fmla="*/ 35 h 44"/>
              <a:gd name="T72" fmla="*/ 6 w 19"/>
              <a:gd name="T73" fmla="*/ 35 h 44"/>
              <a:gd name="T74" fmla="*/ 7 w 19"/>
              <a:gd name="T75" fmla="*/ 38 h 44"/>
              <a:gd name="T76" fmla="*/ 7 w 19"/>
              <a:gd name="T77" fmla="*/ 38 h 44"/>
              <a:gd name="T78" fmla="*/ 10 w 19"/>
              <a:gd name="T79" fmla="*/ 38 h 44"/>
              <a:gd name="T80" fmla="*/ 10 w 19"/>
              <a:gd name="T81" fmla="*/ 38 h 44"/>
              <a:gd name="T82" fmla="*/ 11 w 19"/>
              <a:gd name="T83" fmla="*/ 38 h 44"/>
              <a:gd name="T84" fmla="*/ 11 w 19"/>
              <a:gd name="T85" fmla="*/ 38 h 44"/>
              <a:gd name="T86" fmla="*/ 12 w 19"/>
              <a:gd name="T87" fmla="*/ 35 h 44"/>
              <a:gd name="T88" fmla="*/ 12 w 19"/>
              <a:gd name="T89" fmla="*/ 10 h 44"/>
              <a:gd name="T90" fmla="*/ 12 w 19"/>
              <a:gd name="T91" fmla="*/ 10 h 44"/>
              <a:gd name="T92" fmla="*/ 11 w 19"/>
              <a:gd name="T93" fmla="*/ 8 h 44"/>
              <a:gd name="T94" fmla="*/ 11 w 19"/>
              <a:gd name="T95" fmla="*/ 8 h 44"/>
              <a:gd name="T96" fmla="*/ 10 w 19"/>
              <a:gd name="T97" fmla="*/ 7 h 44"/>
              <a:gd name="T98" fmla="*/ 10 w 19"/>
              <a:gd name="T99" fmla="*/ 7 h 44"/>
              <a:gd name="T100" fmla="*/ 7 w 19"/>
              <a:gd name="T101" fmla="*/ 8 h 44"/>
              <a:gd name="T102" fmla="*/ 7 w 19"/>
              <a:gd name="T103" fmla="*/ 8 h 44"/>
              <a:gd name="T104" fmla="*/ 6 w 19"/>
              <a:gd name="T105" fmla="*/ 10 h 44"/>
              <a:gd name="T106" fmla="*/ 6 w 19"/>
              <a:gd name="T107" fmla="*/ 35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9" h="44">
                <a:moveTo>
                  <a:pt x="0" y="10"/>
                </a:moveTo>
                <a:lnTo>
                  <a:pt x="0" y="10"/>
                </a:lnTo>
                <a:lnTo>
                  <a:pt x="1" y="7"/>
                </a:lnTo>
                <a:lnTo>
                  <a:pt x="1" y="7"/>
                </a:lnTo>
                <a:lnTo>
                  <a:pt x="3" y="3"/>
                </a:lnTo>
                <a:lnTo>
                  <a:pt x="3" y="3"/>
                </a:lnTo>
                <a:lnTo>
                  <a:pt x="6" y="2"/>
                </a:lnTo>
                <a:lnTo>
                  <a:pt x="6" y="2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6" y="3"/>
                </a:lnTo>
                <a:lnTo>
                  <a:pt x="16" y="3"/>
                </a:lnTo>
                <a:lnTo>
                  <a:pt x="17" y="7"/>
                </a:lnTo>
                <a:lnTo>
                  <a:pt x="17" y="7"/>
                </a:lnTo>
                <a:lnTo>
                  <a:pt x="19" y="10"/>
                </a:lnTo>
                <a:lnTo>
                  <a:pt x="19" y="35"/>
                </a:lnTo>
                <a:lnTo>
                  <a:pt x="19" y="35"/>
                </a:lnTo>
                <a:lnTo>
                  <a:pt x="17" y="39"/>
                </a:lnTo>
                <a:lnTo>
                  <a:pt x="17" y="39"/>
                </a:lnTo>
                <a:lnTo>
                  <a:pt x="16" y="42"/>
                </a:lnTo>
                <a:lnTo>
                  <a:pt x="16" y="42"/>
                </a:lnTo>
                <a:lnTo>
                  <a:pt x="12" y="44"/>
                </a:lnTo>
                <a:lnTo>
                  <a:pt x="12" y="44"/>
                </a:lnTo>
                <a:lnTo>
                  <a:pt x="10" y="44"/>
                </a:lnTo>
                <a:lnTo>
                  <a:pt x="10" y="44"/>
                </a:lnTo>
                <a:lnTo>
                  <a:pt x="6" y="44"/>
                </a:lnTo>
                <a:lnTo>
                  <a:pt x="6" y="44"/>
                </a:lnTo>
                <a:lnTo>
                  <a:pt x="3" y="42"/>
                </a:lnTo>
                <a:lnTo>
                  <a:pt x="3" y="42"/>
                </a:lnTo>
                <a:lnTo>
                  <a:pt x="1" y="39"/>
                </a:lnTo>
                <a:lnTo>
                  <a:pt x="1" y="39"/>
                </a:lnTo>
                <a:lnTo>
                  <a:pt x="0" y="35"/>
                </a:lnTo>
                <a:lnTo>
                  <a:pt x="0" y="10"/>
                </a:lnTo>
                <a:close/>
                <a:moveTo>
                  <a:pt x="6" y="35"/>
                </a:moveTo>
                <a:lnTo>
                  <a:pt x="6" y="35"/>
                </a:lnTo>
                <a:lnTo>
                  <a:pt x="7" y="38"/>
                </a:lnTo>
                <a:lnTo>
                  <a:pt x="7" y="38"/>
                </a:lnTo>
                <a:lnTo>
                  <a:pt x="10" y="38"/>
                </a:lnTo>
                <a:lnTo>
                  <a:pt x="10" y="38"/>
                </a:lnTo>
                <a:lnTo>
                  <a:pt x="11" y="38"/>
                </a:lnTo>
                <a:lnTo>
                  <a:pt x="11" y="38"/>
                </a:lnTo>
                <a:lnTo>
                  <a:pt x="12" y="35"/>
                </a:lnTo>
                <a:lnTo>
                  <a:pt x="12" y="10"/>
                </a:lnTo>
                <a:lnTo>
                  <a:pt x="12" y="10"/>
                </a:lnTo>
                <a:lnTo>
                  <a:pt x="11" y="8"/>
                </a:lnTo>
                <a:lnTo>
                  <a:pt x="11" y="8"/>
                </a:lnTo>
                <a:lnTo>
                  <a:pt x="10" y="7"/>
                </a:lnTo>
                <a:lnTo>
                  <a:pt x="10" y="7"/>
                </a:lnTo>
                <a:lnTo>
                  <a:pt x="7" y="8"/>
                </a:lnTo>
                <a:lnTo>
                  <a:pt x="7" y="8"/>
                </a:lnTo>
                <a:lnTo>
                  <a:pt x="6" y="10"/>
                </a:lnTo>
                <a:lnTo>
                  <a:pt x="6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84" name="Freeform 305">
            <a:extLst>
              <a:ext uri="{FF2B5EF4-FFF2-40B4-BE49-F238E27FC236}">
                <a16:creationId xmlns:a16="http://schemas.microsoft.com/office/drawing/2014/main" id="{A977B724-78B4-41B2-8C2E-AE89A837C607}"/>
              </a:ext>
            </a:extLst>
          </p:cNvPr>
          <p:cNvSpPr>
            <a:spLocks/>
          </p:cNvSpPr>
          <p:nvPr/>
        </p:nvSpPr>
        <p:spPr bwMode="auto">
          <a:xfrm>
            <a:off x="2860118" y="4554721"/>
            <a:ext cx="30163" cy="66675"/>
          </a:xfrm>
          <a:custGeom>
            <a:avLst/>
            <a:gdLst>
              <a:gd name="T0" fmla="*/ 19 w 19"/>
              <a:gd name="T1" fmla="*/ 0 h 42"/>
              <a:gd name="T2" fmla="*/ 19 w 19"/>
              <a:gd name="T3" fmla="*/ 5 h 42"/>
              <a:gd name="T4" fmla="*/ 7 w 19"/>
              <a:gd name="T5" fmla="*/ 5 h 42"/>
              <a:gd name="T6" fmla="*/ 7 w 19"/>
              <a:gd name="T7" fmla="*/ 17 h 42"/>
              <a:gd name="T8" fmla="*/ 7 w 19"/>
              <a:gd name="T9" fmla="*/ 17 h 42"/>
              <a:gd name="T10" fmla="*/ 9 w 19"/>
              <a:gd name="T11" fmla="*/ 15 h 42"/>
              <a:gd name="T12" fmla="*/ 9 w 19"/>
              <a:gd name="T13" fmla="*/ 15 h 42"/>
              <a:gd name="T14" fmla="*/ 12 w 19"/>
              <a:gd name="T15" fmla="*/ 15 h 42"/>
              <a:gd name="T16" fmla="*/ 12 w 19"/>
              <a:gd name="T17" fmla="*/ 15 h 42"/>
              <a:gd name="T18" fmla="*/ 14 w 19"/>
              <a:gd name="T19" fmla="*/ 15 h 42"/>
              <a:gd name="T20" fmla="*/ 17 w 19"/>
              <a:gd name="T21" fmla="*/ 17 h 42"/>
              <a:gd name="T22" fmla="*/ 17 w 19"/>
              <a:gd name="T23" fmla="*/ 17 h 42"/>
              <a:gd name="T24" fmla="*/ 18 w 19"/>
              <a:gd name="T25" fmla="*/ 18 h 42"/>
              <a:gd name="T26" fmla="*/ 19 w 19"/>
              <a:gd name="T27" fmla="*/ 22 h 42"/>
              <a:gd name="T28" fmla="*/ 19 w 19"/>
              <a:gd name="T29" fmla="*/ 33 h 42"/>
              <a:gd name="T30" fmla="*/ 19 w 19"/>
              <a:gd name="T31" fmla="*/ 33 h 42"/>
              <a:gd name="T32" fmla="*/ 18 w 19"/>
              <a:gd name="T33" fmla="*/ 37 h 42"/>
              <a:gd name="T34" fmla="*/ 18 w 19"/>
              <a:gd name="T35" fmla="*/ 37 h 42"/>
              <a:gd name="T36" fmla="*/ 17 w 19"/>
              <a:gd name="T37" fmla="*/ 40 h 42"/>
              <a:gd name="T38" fmla="*/ 17 w 19"/>
              <a:gd name="T39" fmla="*/ 40 h 42"/>
              <a:gd name="T40" fmla="*/ 13 w 19"/>
              <a:gd name="T41" fmla="*/ 42 h 42"/>
              <a:gd name="T42" fmla="*/ 13 w 19"/>
              <a:gd name="T43" fmla="*/ 42 h 42"/>
              <a:gd name="T44" fmla="*/ 9 w 19"/>
              <a:gd name="T45" fmla="*/ 42 h 42"/>
              <a:gd name="T46" fmla="*/ 9 w 19"/>
              <a:gd name="T47" fmla="*/ 42 h 42"/>
              <a:gd name="T48" fmla="*/ 7 w 19"/>
              <a:gd name="T49" fmla="*/ 42 h 42"/>
              <a:gd name="T50" fmla="*/ 7 w 19"/>
              <a:gd name="T51" fmla="*/ 42 h 42"/>
              <a:gd name="T52" fmla="*/ 3 w 19"/>
              <a:gd name="T53" fmla="*/ 40 h 42"/>
              <a:gd name="T54" fmla="*/ 3 w 19"/>
              <a:gd name="T55" fmla="*/ 40 h 42"/>
              <a:gd name="T56" fmla="*/ 2 w 19"/>
              <a:gd name="T57" fmla="*/ 37 h 42"/>
              <a:gd name="T58" fmla="*/ 2 w 19"/>
              <a:gd name="T59" fmla="*/ 37 h 42"/>
              <a:gd name="T60" fmla="*/ 0 w 19"/>
              <a:gd name="T61" fmla="*/ 33 h 42"/>
              <a:gd name="T62" fmla="*/ 0 w 19"/>
              <a:gd name="T63" fmla="*/ 31 h 42"/>
              <a:gd name="T64" fmla="*/ 7 w 19"/>
              <a:gd name="T65" fmla="*/ 31 h 42"/>
              <a:gd name="T66" fmla="*/ 7 w 19"/>
              <a:gd name="T67" fmla="*/ 33 h 42"/>
              <a:gd name="T68" fmla="*/ 7 w 19"/>
              <a:gd name="T69" fmla="*/ 33 h 42"/>
              <a:gd name="T70" fmla="*/ 8 w 19"/>
              <a:gd name="T71" fmla="*/ 36 h 42"/>
              <a:gd name="T72" fmla="*/ 8 w 19"/>
              <a:gd name="T73" fmla="*/ 36 h 42"/>
              <a:gd name="T74" fmla="*/ 10 w 19"/>
              <a:gd name="T75" fmla="*/ 36 h 42"/>
              <a:gd name="T76" fmla="*/ 10 w 19"/>
              <a:gd name="T77" fmla="*/ 36 h 42"/>
              <a:gd name="T78" fmla="*/ 12 w 19"/>
              <a:gd name="T79" fmla="*/ 36 h 42"/>
              <a:gd name="T80" fmla="*/ 12 w 19"/>
              <a:gd name="T81" fmla="*/ 36 h 42"/>
              <a:gd name="T82" fmla="*/ 13 w 19"/>
              <a:gd name="T83" fmla="*/ 33 h 42"/>
              <a:gd name="T84" fmla="*/ 13 w 19"/>
              <a:gd name="T85" fmla="*/ 23 h 42"/>
              <a:gd name="T86" fmla="*/ 13 w 19"/>
              <a:gd name="T87" fmla="*/ 23 h 42"/>
              <a:gd name="T88" fmla="*/ 12 w 19"/>
              <a:gd name="T89" fmla="*/ 21 h 42"/>
              <a:gd name="T90" fmla="*/ 12 w 19"/>
              <a:gd name="T91" fmla="*/ 21 h 42"/>
              <a:gd name="T92" fmla="*/ 10 w 19"/>
              <a:gd name="T93" fmla="*/ 20 h 42"/>
              <a:gd name="T94" fmla="*/ 10 w 19"/>
              <a:gd name="T95" fmla="*/ 20 h 42"/>
              <a:gd name="T96" fmla="*/ 9 w 19"/>
              <a:gd name="T97" fmla="*/ 21 h 42"/>
              <a:gd name="T98" fmla="*/ 9 w 19"/>
              <a:gd name="T99" fmla="*/ 21 h 42"/>
              <a:gd name="T100" fmla="*/ 8 w 19"/>
              <a:gd name="T101" fmla="*/ 21 h 42"/>
              <a:gd name="T102" fmla="*/ 8 w 19"/>
              <a:gd name="T103" fmla="*/ 21 h 42"/>
              <a:gd name="T104" fmla="*/ 7 w 19"/>
              <a:gd name="T105" fmla="*/ 22 h 42"/>
              <a:gd name="T106" fmla="*/ 7 w 19"/>
              <a:gd name="T107" fmla="*/ 22 h 42"/>
              <a:gd name="T108" fmla="*/ 7 w 19"/>
              <a:gd name="T109" fmla="*/ 22 h 42"/>
              <a:gd name="T110" fmla="*/ 2 w 19"/>
              <a:gd name="T111" fmla="*/ 22 h 42"/>
              <a:gd name="T112" fmla="*/ 2 w 19"/>
              <a:gd name="T113" fmla="*/ 0 h 42"/>
              <a:gd name="T114" fmla="*/ 19 w 19"/>
              <a:gd name="T115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" h="42">
                <a:moveTo>
                  <a:pt x="19" y="0"/>
                </a:moveTo>
                <a:lnTo>
                  <a:pt x="19" y="5"/>
                </a:lnTo>
                <a:lnTo>
                  <a:pt x="7" y="5"/>
                </a:lnTo>
                <a:lnTo>
                  <a:pt x="7" y="17"/>
                </a:lnTo>
                <a:lnTo>
                  <a:pt x="7" y="17"/>
                </a:lnTo>
                <a:lnTo>
                  <a:pt x="9" y="15"/>
                </a:lnTo>
                <a:lnTo>
                  <a:pt x="9" y="15"/>
                </a:lnTo>
                <a:lnTo>
                  <a:pt x="12" y="15"/>
                </a:lnTo>
                <a:lnTo>
                  <a:pt x="12" y="15"/>
                </a:lnTo>
                <a:lnTo>
                  <a:pt x="14" y="15"/>
                </a:lnTo>
                <a:lnTo>
                  <a:pt x="17" y="17"/>
                </a:lnTo>
                <a:lnTo>
                  <a:pt x="17" y="17"/>
                </a:lnTo>
                <a:lnTo>
                  <a:pt x="18" y="18"/>
                </a:lnTo>
                <a:lnTo>
                  <a:pt x="19" y="22"/>
                </a:lnTo>
                <a:lnTo>
                  <a:pt x="19" y="33"/>
                </a:lnTo>
                <a:lnTo>
                  <a:pt x="19" y="33"/>
                </a:lnTo>
                <a:lnTo>
                  <a:pt x="18" y="37"/>
                </a:lnTo>
                <a:lnTo>
                  <a:pt x="18" y="37"/>
                </a:lnTo>
                <a:lnTo>
                  <a:pt x="17" y="40"/>
                </a:lnTo>
                <a:lnTo>
                  <a:pt x="17" y="40"/>
                </a:lnTo>
                <a:lnTo>
                  <a:pt x="13" y="42"/>
                </a:lnTo>
                <a:lnTo>
                  <a:pt x="13" y="42"/>
                </a:lnTo>
                <a:lnTo>
                  <a:pt x="9" y="42"/>
                </a:lnTo>
                <a:lnTo>
                  <a:pt x="9" y="42"/>
                </a:lnTo>
                <a:lnTo>
                  <a:pt x="7" y="42"/>
                </a:lnTo>
                <a:lnTo>
                  <a:pt x="7" y="42"/>
                </a:lnTo>
                <a:lnTo>
                  <a:pt x="3" y="40"/>
                </a:lnTo>
                <a:lnTo>
                  <a:pt x="3" y="40"/>
                </a:lnTo>
                <a:lnTo>
                  <a:pt x="2" y="37"/>
                </a:lnTo>
                <a:lnTo>
                  <a:pt x="2" y="37"/>
                </a:lnTo>
                <a:lnTo>
                  <a:pt x="0" y="33"/>
                </a:lnTo>
                <a:lnTo>
                  <a:pt x="0" y="31"/>
                </a:lnTo>
                <a:lnTo>
                  <a:pt x="7" y="31"/>
                </a:lnTo>
                <a:lnTo>
                  <a:pt x="7" y="33"/>
                </a:lnTo>
                <a:lnTo>
                  <a:pt x="7" y="33"/>
                </a:lnTo>
                <a:lnTo>
                  <a:pt x="8" y="36"/>
                </a:lnTo>
                <a:lnTo>
                  <a:pt x="8" y="36"/>
                </a:lnTo>
                <a:lnTo>
                  <a:pt x="10" y="36"/>
                </a:lnTo>
                <a:lnTo>
                  <a:pt x="10" y="36"/>
                </a:lnTo>
                <a:lnTo>
                  <a:pt x="12" y="36"/>
                </a:lnTo>
                <a:lnTo>
                  <a:pt x="12" y="36"/>
                </a:lnTo>
                <a:lnTo>
                  <a:pt x="13" y="33"/>
                </a:lnTo>
                <a:lnTo>
                  <a:pt x="13" y="23"/>
                </a:lnTo>
                <a:lnTo>
                  <a:pt x="13" y="23"/>
                </a:lnTo>
                <a:lnTo>
                  <a:pt x="12" y="21"/>
                </a:lnTo>
                <a:lnTo>
                  <a:pt x="12" y="21"/>
                </a:lnTo>
                <a:lnTo>
                  <a:pt x="10" y="20"/>
                </a:lnTo>
                <a:lnTo>
                  <a:pt x="10" y="20"/>
                </a:lnTo>
                <a:lnTo>
                  <a:pt x="9" y="21"/>
                </a:lnTo>
                <a:lnTo>
                  <a:pt x="9" y="21"/>
                </a:lnTo>
                <a:lnTo>
                  <a:pt x="8" y="21"/>
                </a:lnTo>
                <a:lnTo>
                  <a:pt x="8" y="21"/>
                </a:lnTo>
                <a:lnTo>
                  <a:pt x="7" y="22"/>
                </a:lnTo>
                <a:lnTo>
                  <a:pt x="7" y="22"/>
                </a:lnTo>
                <a:lnTo>
                  <a:pt x="7" y="22"/>
                </a:lnTo>
                <a:lnTo>
                  <a:pt x="2" y="22"/>
                </a:lnTo>
                <a:lnTo>
                  <a:pt x="2" y="0"/>
                </a:lnTo>
                <a:lnTo>
                  <a:pt x="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85" name="Freeform 306">
            <a:extLst>
              <a:ext uri="{FF2B5EF4-FFF2-40B4-BE49-F238E27FC236}">
                <a16:creationId xmlns:a16="http://schemas.microsoft.com/office/drawing/2014/main" id="{253992C8-A583-433E-AE79-62DC7963A521}"/>
              </a:ext>
            </a:extLst>
          </p:cNvPr>
          <p:cNvSpPr>
            <a:spLocks/>
          </p:cNvSpPr>
          <p:nvPr/>
        </p:nvSpPr>
        <p:spPr bwMode="auto">
          <a:xfrm>
            <a:off x="3230005" y="3018021"/>
            <a:ext cx="28575" cy="69850"/>
          </a:xfrm>
          <a:custGeom>
            <a:avLst/>
            <a:gdLst>
              <a:gd name="T0" fmla="*/ 0 w 18"/>
              <a:gd name="T1" fmla="*/ 44 h 44"/>
              <a:gd name="T2" fmla="*/ 0 w 18"/>
              <a:gd name="T3" fmla="*/ 37 h 44"/>
              <a:gd name="T4" fmla="*/ 11 w 18"/>
              <a:gd name="T5" fmla="*/ 17 h 44"/>
              <a:gd name="T6" fmla="*/ 11 w 18"/>
              <a:gd name="T7" fmla="*/ 17 h 44"/>
              <a:gd name="T8" fmla="*/ 12 w 18"/>
              <a:gd name="T9" fmla="*/ 13 h 44"/>
              <a:gd name="T10" fmla="*/ 12 w 18"/>
              <a:gd name="T11" fmla="*/ 13 h 44"/>
              <a:gd name="T12" fmla="*/ 12 w 18"/>
              <a:gd name="T13" fmla="*/ 11 h 44"/>
              <a:gd name="T14" fmla="*/ 12 w 18"/>
              <a:gd name="T15" fmla="*/ 11 h 44"/>
              <a:gd name="T16" fmla="*/ 12 w 18"/>
              <a:gd name="T17" fmla="*/ 10 h 44"/>
              <a:gd name="T18" fmla="*/ 12 w 18"/>
              <a:gd name="T19" fmla="*/ 10 h 44"/>
              <a:gd name="T20" fmla="*/ 12 w 18"/>
              <a:gd name="T21" fmla="*/ 8 h 44"/>
              <a:gd name="T22" fmla="*/ 12 w 18"/>
              <a:gd name="T23" fmla="*/ 8 h 44"/>
              <a:gd name="T24" fmla="*/ 11 w 18"/>
              <a:gd name="T25" fmla="*/ 7 h 44"/>
              <a:gd name="T26" fmla="*/ 11 w 18"/>
              <a:gd name="T27" fmla="*/ 7 h 44"/>
              <a:gd name="T28" fmla="*/ 8 w 18"/>
              <a:gd name="T29" fmla="*/ 6 h 44"/>
              <a:gd name="T30" fmla="*/ 8 w 18"/>
              <a:gd name="T31" fmla="*/ 6 h 44"/>
              <a:gd name="T32" fmla="*/ 7 w 18"/>
              <a:gd name="T33" fmla="*/ 7 h 44"/>
              <a:gd name="T34" fmla="*/ 7 w 18"/>
              <a:gd name="T35" fmla="*/ 7 h 44"/>
              <a:gd name="T36" fmla="*/ 6 w 18"/>
              <a:gd name="T37" fmla="*/ 10 h 44"/>
              <a:gd name="T38" fmla="*/ 6 w 18"/>
              <a:gd name="T39" fmla="*/ 13 h 44"/>
              <a:gd name="T40" fmla="*/ 0 w 18"/>
              <a:gd name="T41" fmla="*/ 13 h 44"/>
              <a:gd name="T42" fmla="*/ 0 w 18"/>
              <a:gd name="T43" fmla="*/ 10 h 44"/>
              <a:gd name="T44" fmla="*/ 0 w 18"/>
              <a:gd name="T45" fmla="*/ 10 h 44"/>
              <a:gd name="T46" fmla="*/ 1 w 18"/>
              <a:gd name="T47" fmla="*/ 6 h 44"/>
              <a:gd name="T48" fmla="*/ 1 w 18"/>
              <a:gd name="T49" fmla="*/ 6 h 44"/>
              <a:gd name="T50" fmla="*/ 2 w 18"/>
              <a:gd name="T51" fmla="*/ 3 h 44"/>
              <a:gd name="T52" fmla="*/ 2 w 18"/>
              <a:gd name="T53" fmla="*/ 3 h 44"/>
              <a:gd name="T54" fmla="*/ 6 w 18"/>
              <a:gd name="T55" fmla="*/ 1 h 44"/>
              <a:gd name="T56" fmla="*/ 6 w 18"/>
              <a:gd name="T57" fmla="*/ 1 h 44"/>
              <a:gd name="T58" fmla="*/ 10 w 18"/>
              <a:gd name="T59" fmla="*/ 0 h 44"/>
              <a:gd name="T60" fmla="*/ 10 w 18"/>
              <a:gd name="T61" fmla="*/ 0 h 44"/>
              <a:gd name="T62" fmla="*/ 13 w 18"/>
              <a:gd name="T63" fmla="*/ 1 h 44"/>
              <a:gd name="T64" fmla="*/ 13 w 18"/>
              <a:gd name="T65" fmla="*/ 1 h 44"/>
              <a:gd name="T66" fmla="*/ 16 w 18"/>
              <a:gd name="T67" fmla="*/ 3 h 44"/>
              <a:gd name="T68" fmla="*/ 16 w 18"/>
              <a:gd name="T69" fmla="*/ 3 h 44"/>
              <a:gd name="T70" fmla="*/ 17 w 18"/>
              <a:gd name="T71" fmla="*/ 7 h 44"/>
              <a:gd name="T72" fmla="*/ 17 w 18"/>
              <a:gd name="T73" fmla="*/ 7 h 44"/>
              <a:gd name="T74" fmla="*/ 18 w 18"/>
              <a:gd name="T75" fmla="*/ 11 h 44"/>
              <a:gd name="T76" fmla="*/ 18 w 18"/>
              <a:gd name="T77" fmla="*/ 11 h 44"/>
              <a:gd name="T78" fmla="*/ 18 w 18"/>
              <a:gd name="T79" fmla="*/ 13 h 44"/>
              <a:gd name="T80" fmla="*/ 18 w 18"/>
              <a:gd name="T81" fmla="*/ 13 h 44"/>
              <a:gd name="T82" fmla="*/ 18 w 18"/>
              <a:gd name="T83" fmla="*/ 16 h 44"/>
              <a:gd name="T84" fmla="*/ 18 w 18"/>
              <a:gd name="T85" fmla="*/ 16 h 44"/>
              <a:gd name="T86" fmla="*/ 17 w 18"/>
              <a:gd name="T87" fmla="*/ 17 h 44"/>
              <a:gd name="T88" fmla="*/ 17 w 18"/>
              <a:gd name="T89" fmla="*/ 17 h 44"/>
              <a:gd name="T90" fmla="*/ 16 w 18"/>
              <a:gd name="T91" fmla="*/ 20 h 44"/>
              <a:gd name="T92" fmla="*/ 7 w 18"/>
              <a:gd name="T93" fmla="*/ 37 h 44"/>
              <a:gd name="T94" fmla="*/ 18 w 18"/>
              <a:gd name="T95" fmla="*/ 37 h 44"/>
              <a:gd name="T96" fmla="*/ 18 w 18"/>
              <a:gd name="T97" fmla="*/ 44 h 44"/>
              <a:gd name="T98" fmla="*/ 0 w 18"/>
              <a:gd name="T9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8" h="44">
                <a:moveTo>
                  <a:pt x="0" y="44"/>
                </a:moveTo>
                <a:lnTo>
                  <a:pt x="0" y="37"/>
                </a:lnTo>
                <a:lnTo>
                  <a:pt x="11" y="17"/>
                </a:lnTo>
                <a:lnTo>
                  <a:pt x="11" y="17"/>
                </a:lnTo>
                <a:lnTo>
                  <a:pt x="12" y="13"/>
                </a:lnTo>
                <a:lnTo>
                  <a:pt x="12" y="13"/>
                </a:lnTo>
                <a:lnTo>
                  <a:pt x="12" y="11"/>
                </a:lnTo>
                <a:lnTo>
                  <a:pt x="12" y="11"/>
                </a:lnTo>
                <a:lnTo>
                  <a:pt x="12" y="10"/>
                </a:lnTo>
                <a:lnTo>
                  <a:pt x="12" y="10"/>
                </a:lnTo>
                <a:lnTo>
                  <a:pt x="12" y="8"/>
                </a:lnTo>
                <a:lnTo>
                  <a:pt x="12" y="8"/>
                </a:lnTo>
                <a:lnTo>
                  <a:pt x="11" y="7"/>
                </a:lnTo>
                <a:lnTo>
                  <a:pt x="11" y="7"/>
                </a:lnTo>
                <a:lnTo>
                  <a:pt x="8" y="6"/>
                </a:lnTo>
                <a:lnTo>
                  <a:pt x="8" y="6"/>
                </a:lnTo>
                <a:lnTo>
                  <a:pt x="7" y="7"/>
                </a:lnTo>
                <a:lnTo>
                  <a:pt x="7" y="7"/>
                </a:lnTo>
                <a:lnTo>
                  <a:pt x="6" y="10"/>
                </a:lnTo>
                <a:lnTo>
                  <a:pt x="6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1" y="6"/>
                </a:lnTo>
                <a:lnTo>
                  <a:pt x="1" y="6"/>
                </a:lnTo>
                <a:lnTo>
                  <a:pt x="2" y="3"/>
                </a:lnTo>
                <a:lnTo>
                  <a:pt x="2" y="3"/>
                </a:lnTo>
                <a:lnTo>
                  <a:pt x="6" y="1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6" y="3"/>
                </a:lnTo>
                <a:lnTo>
                  <a:pt x="16" y="3"/>
                </a:lnTo>
                <a:lnTo>
                  <a:pt x="17" y="7"/>
                </a:lnTo>
                <a:lnTo>
                  <a:pt x="17" y="7"/>
                </a:lnTo>
                <a:lnTo>
                  <a:pt x="18" y="11"/>
                </a:lnTo>
                <a:lnTo>
                  <a:pt x="18" y="11"/>
                </a:lnTo>
                <a:lnTo>
                  <a:pt x="18" y="13"/>
                </a:lnTo>
                <a:lnTo>
                  <a:pt x="18" y="13"/>
                </a:lnTo>
                <a:lnTo>
                  <a:pt x="18" y="16"/>
                </a:lnTo>
                <a:lnTo>
                  <a:pt x="18" y="16"/>
                </a:lnTo>
                <a:lnTo>
                  <a:pt x="17" y="17"/>
                </a:lnTo>
                <a:lnTo>
                  <a:pt x="17" y="17"/>
                </a:lnTo>
                <a:lnTo>
                  <a:pt x="16" y="20"/>
                </a:lnTo>
                <a:lnTo>
                  <a:pt x="7" y="37"/>
                </a:lnTo>
                <a:lnTo>
                  <a:pt x="18" y="37"/>
                </a:lnTo>
                <a:lnTo>
                  <a:pt x="18" y="44"/>
                </a:lnTo>
                <a:lnTo>
                  <a:pt x="0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86" name="Freeform 307">
            <a:extLst>
              <a:ext uri="{FF2B5EF4-FFF2-40B4-BE49-F238E27FC236}">
                <a16:creationId xmlns:a16="http://schemas.microsoft.com/office/drawing/2014/main" id="{8A4CD385-A45C-4D7C-B4AC-940B2062A01C}"/>
              </a:ext>
            </a:extLst>
          </p:cNvPr>
          <p:cNvSpPr>
            <a:spLocks/>
          </p:cNvSpPr>
          <p:nvPr/>
        </p:nvSpPr>
        <p:spPr bwMode="auto">
          <a:xfrm>
            <a:off x="3263343" y="3019608"/>
            <a:ext cx="33338" cy="68263"/>
          </a:xfrm>
          <a:custGeom>
            <a:avLst/>
            <a:gdLst>
              <a:gd name="T0" fmla="*/ 12 w 21"/>
              <a:gd name="T1" fmla="*/ 43 h 43"/>
              <a:gd name="T2" fmla="*/ 12 w 21"/>
              <a:gd name="T3" fmla="*/ 36 h 43"/>
              <a:gd name="T4" fmla="*/ 0 w 21"/>
              <a:gd name="T5" fmla="*/ 36 h 43"/>
              <a:gd name="T6" fmla="*/ 0 w 21"/>
              <a:gd name="T7" fmla="*/ 30 h 43"/>
              <a:gd name="T8" fmla="*/ 9 w 21"/>
              <a:gd name="T9" fmla="*/ 0 h 43"/>
              <a:gd name="T10" fmla="*/ 15 w 21"/>
              <a:gd name="T11" fmla="*/ 0 h 43"/>
              <a:gd name="T12" fmla="*/ 6 w 21"/>
              <a:gd name="T13" fmla="*/ 30 h 43"/>
              <a:gd name="T14" fmla="*/ 12 w 21"/>
              <a:gd name="T15" fmla="*/ 30 h 43"/>
              <a:gd name="T16" fmla="*/ 12 w 21"/>
              <a:gd name="T17" fmla="*/ 17 h 43"/>
              <a:gd name="T18" fmla="*/ 17 w 21"/>
              <a:gd name="T19" fmla="*/ 17 h 43"/>
              <a:gd name="T20" fmla="*/ 17 w 21"/>
              <a:gd name="T21" fmla="*/ 30 h 43"/>
              <a:gd name="T22" fmla="*/ 21 w 21"/>
              <a:gd name="T23" fmla="*/ 30 h 43"/>
              <a:gd name="T24" fmla="*/ 21 w 21"/>
              <a:gd name="T25" fmla="*/ 36 h 43"/>
              <a:gd name="T26" fmla="*/ 17 w 21"/>
              <a:gd name="T27" fmla="*/ 36 h 43"/>
              <a:gd name="T28" fmla="*/ 17 w 21"/>
              <a:gd name="T29" fmla="*/ 43 h 43"/>
              <a:gd name="T30" fmla="*/ 12 w 21"/>
              <a:gd name="T31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" h="43">
                <a:moveTo>
                  <a:pt x="12" y="43"/>
                </a:moveTo>
                <a:lnTo>
                  <a:pt x="12" y="36"/>
                </a:lnTo>
                <a:lnTo>
                  <a:pt x="0" y="36"/>
                </a:lnTo>
                <a:lnTo>
                  <a:pt x="0" y="30"/>
                </a:lnTo>
                <a:lnTo>
                  <a:pt x="9" y="0"/>
                </a:lnTo>
                <a:lnTo>
                  <a:pt x="15" y="0"/>
                </a:lnTo>
                <a:lnTo>
                  <a:pt x="6" y="30"/>
                </a:lnTo>
                <a:lnTo>
                  <a:pt x="12" y="30"/>
                </a:lnTo>
                <a:lnTo>
                  <a:pt x="12" y="17"/>
                </a:lnTo>
                <a:lnTo>
                  <a:pt x="17" y="17"/>
                </a:lnTo>
                <a:lnTo>
                  <a:pt x="17" y="30"/>
                </a:lnTo>
                <a:lnTo>
                  <a:pt x="21" y="30"/>
                </a:lnTo>
                <a:lnTo>
                  <a:pt x="21" y="36"/>
                </a:lnTo>
                <a:lnTo>
                  <a:pt x="17" y="36"/>
                </a:lnTo>
                <a:lnTo>
                  <a:pt x="17" y="43"/>
                </a:lnTo>
                <a:lnTo>
                  <a:pt x="12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87" name="Freeform 308">
            <a:extLst>
              <a:ext uri="{FF2B5EF4-FFF2-40B4-BE49-F238E27FC236}">
                <a16:creationId xmlns:a16="http://schemas.microsoft.com/office/drawing/2014/main" id="{6992389F-7AAB-4529-9441-B0AC6ECD5344}"/>
              </a:ext>
            </a:extLst>
          </p:cNvPr>
          <p:cNvSpPr>
            <a:spLocks/>
          </p:cNvSpPr>
          <p:nvPr/>
        </p:nvSpPr>
        <p:spPr bwMode="auto">
          <a:xfrm>
            <a:off x="3226830" y="3529196"/>
            <a:ext cx="34925" cy="69850"/>
          </a:xfrm>
          <a:custGeom>
            <a:avLst/>
            <a:gdLst>
              <a:gd name="T0" fmla="*/ 13 w 22"/>
              <a:gd name="T1" fmla="*/ 44 h 44"/>
              <a:gd name="T2" fmla="*/ 13 w 22"/>
              <a:gd name="T3" fmla="*/ 38 h 44"/>
              <a:gd name="T4" fmla="*/ 0 w 22"/>
              <a:gd name="T5" fmla="*/ 38 h 44"/>
              <a:gd name="T6" fmla="*/ 0 w 22"/>
              <a:gd name="T7" fmla="*/ 32 h 44"/>
              <a:gd name="T8" fmla="*/ 9 w 22"/>
              <a:gd name="T9" fmla="*/ 0 h 44"/>
              <a:gd name="T10" fmla="*/ 15 w 22"/>
              <a:gd name="T11" fmla="*/ 0 h 44"/>
              <a:gd name="T12" fmla="*/ 7 w 22"/>
              <a:gd name="T13" fmla="*/ 32 h 44"/>
              <a:gd name="T14" fmla="*/ 13 w 22"/>
              <a:gd name="T15" fmla="*/ 32 h 44"/>
              <a:gd name="T16" fmla="*/ 13 w 22"/>
              <a:gd name="T17" fmla="*/ 19 h 44"/>
              <a:gd name="T18" fmla="*/ 19 w 22"/>
              <a:gd name="T19" fmla="*/ 19 h 44"/>
              <a:gd name="T20" fmla="*/ 19 w 22"/>
              <a:gd name="T21" fmla="*/ 32 h 44"/>
              <a:gd name="T22" fmla="*/ 22 w 22"/>
              <a:gd name="T23" fmla="*/ 32 h 44"/>
              <a:gd name="T24" fmla="*/ 22 w 22"/>
              <a:gd name="T25" fmla="*/ 38 h 44"/>
              <a:gd name="T26" fmla="*/ 19 w 22"/>
              <a:gd name="T27" fmla="*/ 38 h 44"/>
              <a:gd name="T28" fmla="*/ 19 w 22"/>
              <a:gd name="T29" fmla="*/ 44 h 44"/>
              <a:gd name="T30" fmla="*/ 13 w 22"/>
              <a:gd name="T31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2" h="44">
                <a:moveTo>
                  <a:pt x="13" y="44"/>
                </a:moveTo>
                <a:lnTo>
                  <a:pt x="13" y="38"/>
                </a:lnTo>
                <a:lnTo>
                  <a:pt x="0" y="38"/>
                </a:lnTo>
                <a:lnTo>
                  <a:pt x="0" y="32"/>
                </a:lnTo>
                <a:lnTo>
                  <a:pt x="9" y="0"/>
                </a:lnTo>
                <a:lnTo>
                  <a:pt x="15" y="0"/>
                </a:lnTo>
                <a:lnTo>
                  <a:pt x="7" y="32"/>
                </a:lnTo>
                <a:lnTo>
                  <a:pt x="13" y="32"/>
                </a:lnTo>
                <a:lnTo>
                  <a:pt x="13" y="19"/>
                </a:lnTo>
                <a:lnTo>
                  <a:pt x="19" y="19"/>
                </a:lnTo>
                <a:lnTo>
                  <a:pt x="19" y="32"/>
                </a:lnTo>
                <a:lnTo>
                  <a:pt x="22" y="32"/>
                </a:lnTo>
                <a:lnTo>
                  <a:pt x="22" y="38"/>
                </a:lnTo>
                <a:lnTo>
                  <a:pt x="19" y="38"/>
                </a:lnTo>
                <a:lnTo>
                  <a:pt x="19" y="44"/>
                </a:lnTo>
                <a:lnTo>
                  <a:pt x="13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88" name="Freeform 309">
            <a:extLst>
              <a:ext uri="{FF2B5EF4-FFF2-40B4-BE49-F238E27FC236}">
                <a16:creationId xmlns:a16="http://schemas.microsoft.com/office/drawing/2014/main" id="{2F9841B5-EFC0-4C8E-92CE-0B244FB20432}"/>
              </a:ext>
            </a:extLst>
          </p:cNvPr>
          <p:cNvSpPr>
            <a:spLocks/>
          </p:cNvSpPr>
          <p:nvPr/>
        </p:nvSpPr>
        <p:spPr bwMode="auto">
          <a:xfrm>
            <a:off x="3264930" y="3529196"/>
            <a:ext cx="30163" cy="69850"/>
          </a:xfrm>
          <a:custGeom>
            <a:avLst/>
            <a:gdLst>
              <a:gd name="T0" fmla="*/ 0 w 19"/>
              <a:gd name="T1" fmla="*/ 44 h 44"/>
              <a:gd name="T2" fmla="*/ 0 w 19"/>
              <a:gd name="T3" fmla="*/ 38 h 44"/>
              <a:gd name="T4" fmla="*/ 11 w 19"/>
              <a:gd name="T5" fmla="*/ 17 h 44"/>
              <a:gd name="T6" fmla="*/ 11 w 19"/>
              <a:gd name="T7" fmla="*/ 17 h 44"/>
              <a:gd name="T8" fmla="*/ 13 w 19"/>
              <a:gd name="T9" fmla="*/ 14 h 44"/>
              <a:gd name="T10" fmla="*/ 13 w 19"/>
              <a:gd name="T11" fmla="*/ 14 h 44"/>
              <a:gd name="T12" fmla="*/ 13 w 19"/>
              <a:gd name="T13" fmla="*/ 12 h 44"/>
              <a:gd name="T14" fmla="*/ 13 w 19"/>
              <a:gd name="T15" fmla="*/ 12 h 44"/>
              <a:gd name="T16" fmla="*/ 13 w 19"/>
              <a:gd name="T17" fmla="*/ 10 h 44"/>
              <a:gd name="T18" fmla="*/ 13 w 19"/>
              <a:gd name="T19" fmla="*/ 10 h 44"/>
              <a:gd name="T20" fmla="*/ 11 w 19"/>
              <a:gd name="T21" fmla="*/ 8 h 44"/>
              <a:gd name="T22" fmla="*/ 11 w 19"/>
              <a:gd name="T23" fmla="*/ 8 h 44"/>
              <a:gd name="T24" fmla="*/ 11 w 19"/>
              <a:gd name="T25" fmla="*/ 7 h 44"/>
              <a:gd name="T26" fmla="*/ 11 w 19"/>
              <a:gd name="T27" fmla="*/ 7 h 44"/>
              <a:gd name="T28" fmla="*/ 9 w 19"/>
              <a:gd name="T29" fmla="*/ 7 h 44"/>
              <a:gd name="T30" fmla="*/ 9 w 19"/>
              <a:gd name="T31" fmla="*/ 7 h 44"/>
              <a:gd name="T32" fmla="*/ 8 w 19"/>
              <a:gd name="T33" fmla="*/ 8 h 44"/>
              <a:gd name="T34" fmla="*/ 8 w 19"/>
              <a:gd name="T35" fmla="*/ 8 h 44"/>
              <a:gd name="T36" fmla="*/ 6 w 19"/>
              <a:gd name="T37" fmla="*/ 9 h 44"/>
              <a:gd name="T38" fmla="*/ 6 w 19"/>
              <a:gd name="T39" fmla="*/ 13 h 44"/>
              <a:gd name="T40" fmla="*/ 0 w 19"/>
              <a:gd name="T41" fmla="*/ 13 h 44"/>
              <a:gd name="T42" fmla="*/ 0 w 19"/>
              <a:gd name="T43" fmla="*/ 10 h 44"/>
              <a:gd name="T44" fmla="*/ 0 w 19"/>
              <a:gd name="T45" fmla="*/ 10 h 44"/>
              <a:gd name="T46" fmla="*/ 1 w 19"/>
              <a:gd name="T47" fmla="*/ 7 h 44"/>
              <a:gd name="T48" fmla="*/ 1 w 19"/>
              <a:gd name="T49" fmla="*/ 7 h 44"/>
              <a:gd name="T50" fmla="*/ 3 w 19"/>
              <a:gd name="T51" fmla="*/ 3 h 44"/>
              <a:gd name="T52" fmla="*/ 3 w 19"/>
              <a:gd name="T53" fmla="*/ 3 h 44"/>
              <a:gd name="T54" fmla="*/ 5 w 19"/>
              <a:gd name="T55" fmla="*/ 2 h 44"/>
              <a:gd name="T56" fmla="*/ 5 w 19"/>
              <a:gd name="T57" fmla="*/ 2 h 44"/>
              <a:gd name="T58" fmla="*/ 9 w 19"/>
              <a:gd name="T59" fmla="*/ 0 h 44"/>
              <a:gd name="T60" fmla="*/ 9 w 19"/>
              <a:gd name="T61" fmla="*/ 0 h 44"/>
              <a:gd name="T62" fmla="*/ 14 w 19"/>
              <a:gd name="T63" fmla="*/ 2 h 44"/>
              <a:gd name="T64" fmla="*/ 14 w 19"/>
              <a:gd name="T65" fmla="*/ 2 h 44"/>
              <a:gd name="T66" fmla="*/ 16 w 19"/>
              <a:gd name="T67" fmla="*/ 4 h 44"/>
              <a:gd name="T68" fmla="*/ 16 w 19"/>
              <a:gd name="T69" fmla="*/ 4 h 44"/>
              <a:gd name="T70" fmla="*/ 18 w 19"/>
              <a:gd name="T71" fmla="*/ 7 h 44"/>
              <a:gd name="T72" fmla="*/ 18 w 19"/>
              <a:gd name="T73" fmla="*/ 7 h 44"/>
              <a:gd name="T74" fmla="*/ 19 w 19"/>
              <a:gd name="T75" fmla="*/ 12 h 44"/>
              <a:gd name="T76" fmla="*/ 19 w 19"/>
              <a:gd name="T77" fmla="*/ 12 h 44"/>
              <a:gd name="T78" fmla="*/ 19 w 19"/>
              <a:gd name="T79" fmla="*/ 14 h 44"/>
              <a:gd name="T80" fmla="*/ 19 w 19"/>
              <a:gd name="T81" fmla="*/ 14 h 44"/>
              <a:gd name="T82" fmla="*/ 18 w 19"/>
              <a:gd name="T83" fmla="*/ 15 h 44"/>
              <a:gd name="T84" fmla="*/ 18 w 19"/>
              <a:gd name="T85" fmla="*/ 15 h 44"/>
              <a:gd name="T86" fmla="*/ 18 w 19"/>
              <a:gd name="T87" fmla="*/ 18 h 44"/>
              <a:gd name="T88" fmla="*/ 18 w 19"/>
              <a:gd name="T89" fmla="*/ 18 h 44"/>
              <a:gd name="T90" fmla="*/ 16 w 19"/>
              <a:gd name="T91" fmla="*/ 20 h 44"/>
              <a:gd name="T92" fmla="*/ 8 w 19"/>
              <a:gd name="T93" fmla="*/ 38 h 44"/>
              <a:gd name="T94" fmla="*/ 19 w 19"/>
              <a:gd name="T95" fmla="*/ 38 h 44"/>
              <a:gd name="T96" fmla="*/ 19 w 19"/>
              <a:gd name="T97" fmla="*/ 44 h 44"/>
              <a:gd name="T98" fmla="*/ 0 w 19"/>
              <a:gd name="T9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" h="44">
                <a:moveTo>
                  <a:pt x="0" y="44"/>
                </a:moveTo>
                <a:lnTo>
                  <a:pt x="0" y="38"/>
                </a:lnTo>
                <a:lnTo>
                  <a:pt x="11" y="17"/>
                </a:lnTo>
                <a:lnTo>
                  <a:pt x="11" y="17"/>
                </a:lnTo>
                <a:lnTo>
                  <a:pt x="13" y="14"/>
                </a:lnTo>
                <a:lnTo>
                  <a:pt x="13" y="14"/>
                </a:lnTo>
                <a:lnTo>
                  <a:pt x="13" y="12"/>
                </a:lnTo>
                <a:lnTo>
                  <a:pt x="13" y="12"/>
                </a:lnTo>
                <a:lnTo>
                  <a:pt x="13" y="10"/>
                </a:lnTo>
                <a:lnTo>
                  <a:pt x="13" y="10"/>
                </a:lnTo>
                <a:lnTo>
                  <a:pt x="11" y="8"/>
                </a:lnTo>
                <a:lnTo>
                  <a:pt x="11" y="8"/>
                </a:lnTo>
                <a:lnTo>
                  <a:pt x="11" y="7"/>
                </a:lnTo>
                <a:lnTo>
                  <a:pt x="11" y="7"/>
                </a:lnTo>
                <a:lnTo>
                  <a:pt x="9" y="7"/>
                </a:lnTo>
                <a:lnTo>
                  <a:pt x="9" y="7"/>
                </a:lnTo>
                <a:lnTo>
                  <a:pt x="8" y="8"/>
                </a:lnTo>
                <a:lnTo>
                  <a:pt x="8" y="8"/>
                </a:lnTo>
                <a:lnTo>
                  <a:pt x="6" y="9"/>
                </a:lnTo>
                <a:lnTo>
                  <a:pt x="6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1" y="7"/>
                </a:lnTo>
                <a:lnTo>
                  <a:pt x="1" y="7"/>
                </a:lnTo>
                <a:lnTo>
                  <a:pt x="3" y="3"/>
                </a:lnTo>
                <a:lnTo>
                  <a:pt x="3" y="3"/>
                </a:lnTo>
                <a:lnTo>
                  <a:pt x="5" y="2"/>
                </a:lnTo>
                <a:lnTo>
                  <a:pt x="5" y="2"/>
                </a:lnTo>
                <a:lnTo>
                  <a:pt x="9" y="0"/>
                </a:lnTo>
                <a:lnTo>
                  <a:pt x="9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7"/>
                </a:lnTo>
                <a:lnTo>
                  <a:pt x="18" y="7"/>
                </a:lnTo>
                <a:lnTo>
                  <a:pt x="19" y="12"/>
                </a:lnTo>
                <a:lnTo>
                  <a:pt x="19" y="12"/>
                </a:lnTo>
                <a:lnTo>
                  <a:pt x="19" y="14"/>
                </a:lnTo>
                <a:lnTo>
                  <a:pt x="19" y="14"/>
                </a:lnTo>
                <a:lnTo>
                  <a:pt x="18" y="15"/>
                </a:lnTo>
                <a:lnTo>
                  <a:pt x="18" y="15"/>
                </a:lnTo>
                <a:lnTo>
                  <a:pt x="18" y="18"/>
                </a:lnTo>
                <a:lnTo>
                  <a:pt x="18" y="18"/>
                </a:lnTo>
                <a:lnTo>
                  <a:pt x="16" y="20"/>
                </a:lnTo>
                <a:lnTo>
                  <a:pt x="8" y="38"/>
                </a:lnTo>
                <a:lnTo>
                  <a:pt x="19" y="38"/>
                </a:lnTo>
                <a:lnTo>
                  <a:pt x="19" y="44"/>
                </a:lnTo>
                <a:lnTo>
                  <a:pt x="0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89" name="Freeform 310">
            <a:extLst>
              <a:ext uri="{FF2B5EF4-FFF2-40B4-BE49-F238E27FC236}">
                <a16:creationId xmlns:a16="http://schemas.microsoft.com/office/drawing/2014/main" id="{962C5F07-CBC8-4AD1-AA9D-6A5E296AA830}"/>
              </a:ext>
            </a:extLst>
          </p:cNvPr>
          <p:cNvSpPr>
            <a:spLocks/>
          </p:cNvSpPr>
          <p:nvPr/>
        </p:nvSpPr>
        <p:spPr bwMode="auto">
          <a:xfrm>
            <a:off x="3230005" y="4041958"/>
            <a:ext cx="28575" cy="68263"/>
          </a:xfrm>
          <a:custGeom>
            <a:avLst/>
            <a:gdLst>
              <a:gd name="T0" fmla="*/ 1 w 18"/>
              <a:gd name="T1" fmla="*/ 43 h 43"/>
              <a:gd name="T2" fmla="*/ 12 w 18"/>
              <a:gd name="T3" fmla="*/ 6 h 43"/>
              <a:gd name="T4" fmla="*/ 5 w 18"/>
              <a:gd name="T5" fmla="*/ 6 h 43"/>
              <a:gd name="T6" fmla="*/ 5 w 18"/>
              <a:gd name="T7" fmla="*/ 11 h 43"/>
              <a:gd name="T8" fmla="*/ 0 w 18"/>
              <a:gd name="T9" fmla="*/ 11 h 43"/>
              <a:gd name="T10" fmla="*/ 0 w 18"/>
              <a:gd name="T11" fmla="*/ 0 h 43"/>
              <a:gd name="T12" fmla="*/ 18 w 18"/>
              <a:gd name="T13" fmla="*/ 0 h 43"/>
              <a:gd name="T14" fmla="*/ 18 w 18"/>
              <a:gd name="T15" fmla="*/ 6 h 43"/>
              <a:gd name="T16" fmla="*/ 7 w 18"/>
              <a:gd name="T17" fmla="*/ 43 h 43"/>
              <a:gd name="T18" fmla="*/ 1 w 18"/>
              <a:gd name="T19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43">
                <a:moveTo>
                  <a:pt x="1" y="43"/>
                </a:moveTo>
                <a:lnTo>
                  <a:pt x="12" y="6"/>
                </a:lnTo>
                <a:lnTo>
                  <a:pt x="5" y="6"/>
                </a:lnTo>
                <a:lnTo>
                  <a:pt x="5" y="11"/>
                </a:lnTo>
                <a:lnTo>
                  <a:pt x="0" y="11"/>
                </a:lnTo>
                <a:lnTo>
                  <a:pt x="0" y="0"/>
                </a:lnTo>
                <a:lnTo>
                  <a:pt x="18" y="0"/>
                </a:lnTo>
                <a:lnTo>
                  <a:pt x="18" y="6"/>
                </a:lnTo>
                <a:lnTo>
                  <a:pt x="7" y="43"/>
                </a:lnTo>
                <a:lnTo>
                  <a:pt x="1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90" name="Freeform 311">
            <a:extLst>
              <a:ext uri="{FF2B5EF4-FFF2-40B4-BE49-F238E27FC236}">
                <a16:creationId xmlns:a16="http://schemas.microsoft.com/office/drawing/2014/main" id="{EEF0F813-DA0A-4F3F-9BD7-B4DCCC4A77B8}"/>
              </a:ext>
            </a:extLst>
          </p:cNvPr>
          <p:cNvSpPr>
            <a:spLocks/>
          </p:cNvSpPr>
          <p:nvPr/>
        </p:nvSpPr>
        <p:spPr bwMode="auto">
          <a:xfrm>
            <a:off x="3263343" y="4041958"/>
            <a:ext cx="33338" cy="68263"/>
          </a:xfrm>
          <a:custGeom>
            <a:avLst/>
            <a:gdLst>
              <a:gd name="T0" fmla="*/ 12 w 21"/>
              <a:gd name="T1" fmla="*/ 43 h 43"/>
              <a:gd name="T2" fmla="*/ 12 w 21"/>
              <a:gd name="T3" fmla="*/ 36 h 43"/>
              <a:gd name="T4" fmla="*/ 0 w 21"/>
              <a:gd name="T5" fmla="*/ 36 h 43"/>
              <a:gd name="T6" fmla="*/ 0 w 21"/>
              <a:gd name="T7" fmla="*/ 31 h 43"/>
              <a:gd name="T8" fmla="*/ 9 w 21"/>
              <a:gd name="T9" fmla="*/ 0 h 43"/>
              <a:gd name="T10" fmla="*/ 15 w 21"/>
              <a:gd name="T11" fmla="*/ 0 h 43"/>
              <a:gd name="T12" fmla="*/ 6 w 21"/>
              <a:gd name="T13" fmla="*/ 31 h 43"/>
              <a:gd name="T14" fmla="*/ 12 w 21"/>
              <a:gd name="T15" fmla="*/ 31 h 43"/>
              <a:gd name="T16" fmla="*/ 12 w 21"/>
              <a:gd name="T17" fmla="*/ 19 h 43"/>
              <a:gd name="T18" fmla="*/ 17 w 21"/>
              <a:gd name="T19" fmla="*/ 19 h 43"/>
              <a:gd name="T20" fmla="*/ 17 w 21"/>
              <a:gd name="T21" fmla="*/ 31 h 43"/>
              <a:gd name="T22" fmla="*/ 21 w 21"/>
              <a:gd name="T23" fmla="*/ 31 h 43"/>
              <a:gd name="T24" fmla="*/ 21 w 21"/>
              <a:gd name="T25" fmla="*/ 36 h 43"/>
              <a:gd name="T26" fmla="*/ 17 w 21"/>
              <a:gd name="T27" fmla="*/ 36 h 43"/>
              <a:gd name="T28" fmla="*/ 17 w 21"/>
              <a:gd name="T29" fmla="*/ 43 h 43"/>
              <a:gd name="T30" fmla="*/ 12 w 21"/>
              <a:gd name="T31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" h="43">
                <a:moveTo>
                  <a:pt x="12" y="43"/>
                </a:moveTo>
                <a:lnTo>
                  <a:pt x="12" y="36"/>
                </a:lnTo>
                <a:lnTo>
                  <a:pt x="0" y="36"/>
                </a:lnTo>
                <a:lnTo>
                  <a:pt x="0" y="31"/>
                </a:lnTo>
                <a:lnTo>
                  <a:pt x="9" y="0"/>
                </a:lnTo>
                <a:lnTo>
                  <a:pt x="15" y="0"/>
                </a:lnTo>
                <a:lnTo>
                  <a:pt x="6" y="31"/>
                </a:lnTo>
                <a:lnTo>
                  <a:pt x="12" y="31"/>
                </a:lnTo>
                <a:lnTo>
                  <a:pt x="12" y="19"/>
                </a:lnTo>
                <a:lnTo>
                  <a:pt x="17" y="19"/>
                </a:lnTo>
                <a:lnTo>
                  <a:pt x="17" y="31"/>
                </a:lnTo>
                <a:lnTo>
                  <a:pt x="21" y="31"/>
                </a:lnTo>
                <a:lnTo>
                  <a:pt x="21" y="36"/>
                </a:lnTo>
                <a:lnTo>
                  <a:pt x="17" y="36"/>
                </a:lnTo>
                <a:lnTo>
                  <a:pt x="17" y="43"/>
                </a:lnTo>
                <a:lnTo>
                  <a:pt x="12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91" name="Freeform 312">
            <a:extLst>
              <a:ext uri="{FF2B5EF4-FFF2-40B4-BE49-F238E27FC236}">
                <a16:creationId xmlns:a16="http://schemas.microsoft.com/office/drawing/2014/main" id="{918FA51C-D267-45E1-A5C7-BA576FD3E267}"/>
              </a:ext>
            </a:extLst>
          </p:cNvPr>
          <p:cNvSpPr>
            <a:spLocks/>
          </p:cNvSpPr>
          <p:nvPr/>
        </p:nvSpPr>
        <p:spPr bwMode="auto">
          <a:xfrm>
            <a:off x="3231593" y="4554721"/>
            <a:ext cx="19050" cy="66675"/>
          </a:xfrm>
          <a:custGeom>
            <a:avLst/>
            <a:gdLst>
              <a:gd name="T0" fmla="*/ 6 w 12"/>
              <a:gd name="T1" fmla="*/ 42 h 42"/>
              <a:gd name="T2" fmla="*/ 6 w 12"/>
              <a:gd name="T3" fmla="*/ 6 h 42"/>
              <a:gd name="T4" fmla="*/ 0 w 12"/>
              <a:gd name="T5" fmla="*/ 11 h 42"/>
              <a:gd name="T6" fmla="*/ 0 w 12"/>
              <a:gd name="T7" fmla="*/ 3 h 42"/>
              <a:gd name="T8" fmla="*/ 6 w 12"/>
              <a:gd name="T9" fmla="*/ 0 h 42"/>
              <a:gd name="T10" fmla="*/ 12 w 12"/>
              <a:gd name="T11" fmla="*/ 0 h 42"/>
              <a:gd name="T12" fmla="*/ 12 w 12"/>
              <a:gd name="T13" fmla="*/ 42 h 42"/>
              <a:gd name="T14" fmla="*/ 6 w 12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42">
                <a:moveTo>
                  <a:pt x="6" y="42"/>
                </a:moveTo>
                <a:lnTo>
                  <a:pt x="6" y="6"/>
                </a:lnTo>
                <a:lnTo>
                  <a:pt x="0" y="11"/>
                </a:lnTo>
                <a:lnTo>
                  <a:pt x="0" y="3"/>
                </a:lnTo>
                <a:lnTo>
                  <a:pt x="6" y="0"/>
                </a:lnTo>
                <a:lnTo>
                  <a:pt x="12" y="0"/>
                </a:lnTo>
                <a:lnTo>
                  <a:pt x="12" y="42"/>
                </a:lnTo>
                <a:lnTo>
                  <a:pt x="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92" name="Freeform 313">
            <a:extLst>
              <a:ext uri="{FF2B5EF4-FFF2-40B4-BE49-F238E27FC236}">
                <a16:creationId xmlns:a16="http://schemas.microsoft.com/office/drawing/2014/main" id="{1FE3CBE6-640B-4416-96B1-4B6D0607F872}"/>
              </a:ext>
            </a:extLst>
          </p:cNvPr>
          <p:cNvSpPr>
            <a:spLocks noEditPoints="1"/>
          </p:cNvSpPr>
          <p:nvPr/>
        </p:nvSpPr>
        <p:spPr bwMode="auto">
          <a:xfrm>
            <a:off x="3264930" y="4551546"/>
            <a:ext cx="30163" cy="69850"/>
          </a:xfrm>
          <a:custGeom>
            <a:avLst/>
            <a:gdLst>
              <a:gd name="T0" fmla="*/ 0 w 19"/>
              <a:gd name="T1" fmla="*/ 10 h 44"/>
              <a:gd name="T2" fmla="*/ 0 w 19"/>
              <a:gd name="T3" fmla="*/ 10 h 44"/>
              <a:gd name="T4" fmla="*/ 1 w 19"/>
              <a:gd name="T5" fmla="*/ 7 h 44"/>
              <a:gd name="T6" fmla="*/ 1 w 19"/>
              <a:gd name="T7" fmla="*/ 7 h 44"/>
              <a:gd name="T8" fmla="*/ 3 w 19"/>
              <a:gd name="T9" fmla="*/ 3 h 44"/>
              <a:gd name="T10" fmla="*/ 3 w 19"/>
              <a:gd name="T11" fmla="*/ 3 h 44"/>
              <a:gd name="T12" fmla="*/ 6 w 19"/>
              <a:gd name="T13" fmla="*/ 2 h 44"/>
              <a:gd name="T14" fmla="*/ 6 w 19"/>
              <a:gd name="T15" fmla="*/ 2 h 44"/>
              <a:gd name="T16" fmla="*/ 9 w 19"/>
              <a:gd name="T17" fmla="*/ 0 h 44"/>
              <a:gd name="T18" fmla="*/ 9 w 19"/>
              <a:gd name="T19" fmla="*/ 0 h 44"/>
              <a:gd name="T20" fmla="*/ 13 w 19"/>
              <a:gd name="T21" fmla="*/ 2 h 44"/>
              <a:gd name="T22" fmla="*/ 13 w 19"/>
              <a:gd name="T23" fmla="*/ 2 h 44"/>
              <a:gd name="T24" fmla="*/ 15 w 19"/>
              <a:gd name="T25" fmla="*/ 3 h 44"/>
              <a:gd name="T26" fmla="*/ 15 w 19"/>
              <a:gd name="T27" fmla="*/ 3 h 44"/>
              <a:gd name="T28" fmla="*/ 18 w 19"/>
              <a:gd name="T29" fmla="*/ 7 h 44"/>
              <a:gd name="T30" fmla="*/ 18 w 19"/>
              <a:gd name="T31" fmla="*/ 7 h 44"/>
              <a:gd name="T32" fmla="*/ 19 w 19"/>
              <a:gd name="T33" fmla="*/ 10 h 44"/>
              <a:gd name="T34" fmla="*/ 19 w 19"/>
              <a:gd name="T35" fmla="*/ 35 h 44"/>
              <a:gd name="T36" fmla="*/ 19 w 19"/>
              <a:gd name="T37" fmla="*/ 35 h 44"/>
              <a:gd name="T38" fmla="*/ 18 w 19"/>
              <a:gd name="T39" fmla="*/ 39 h 44"/>
              <a:gd name="T40" fmla="*/ 18 w 19"/>
              <a:gd name="T41" fmla="*/ 39 h 44"/>
              <a:gd name="T42" fmla="*/ 15 w 19"/>
              <a:gd name="T43" fmla="*/ 42 h 44"/>
              <a:gd name="T44" fmla="*/ 15 w 19"/>
              <a:gd name="T45" fmla="*/ 42 h 44"/>
              <a:gd name="T46" fmla="*/ 13 w 19"/>
              <a:gd name="T47" fmla="*/ 44 h 44"/>
              <a:gd name="T48" fmla="*/ 13 w 19"/>
              <a:gd name="T49" fmla="*/ 44 h 44"/>
              <a:gd name="T50" fmla="*/ 9 w 19"/>
              <a:gd name="T51" fmla="*/ 44 h 44"/>
              <a:gd name="T52" fmla="*/ 9 w 19"/>
              <a:gd name="T53" fmla="*/ 44 h 44"/>
              <a:gd name="T54" fmla="*/ 6 w 19"/>
              <a:gd name="T55" fmla="*/ 44 h 44"/>
              <a:gd name="T56" fmla="*/ 6 w 19"/>
              <a:gd name="T57" fmla="*/ 44 h 44"/>
              <a:gd name="T58" fmla="*/ 3 w 19"/>
              <a:gd name="T59" fmla="*/ 42 h 44"/>
              <a:gd name="T60" fmla="*/ 3 w 19"/>
              <a:gd name="T61" fmla="*/ 42 h 44"/>
              <a:gd name="T62" fmla="*/ 1 w 19"/>
              <a:gd name="T63" fmla="*/ 39 h 44"/>
              <a:gd name="T64" fmla="*/ 1 w 19"/>
              <a:gd name="T65" fmla="*/ 39 h 44"/>
              <a:gd name="T66" fmla="*/ 0 w 19"/>
              <a:gd name="T67" fmla="*/ 35 h 44"/>
              <a:gd name="T68" fmla="*/ 0 w 19"/>
              <a:gd name="T69" fmla="*/ 10 h 44"/>
              <a:gd name="T70" fmla="*/ 6 w 19"/>
              <a:gd name="T71" fmla="*/ 35 h 44"/>
              <a:gd name="T72" fmla="*/ 6 w 19"/>
              <a:gd name="T73" fmla="*/ 35 h 44"/>
              <a:gd name="T74" fmla="*/ 8 w 19"/>
              <a:gd name="T75" fmla="*/ 38 h 44"/>
              <a:gd name="T76" fmla="*/ 8 w 19"/>
              <a:gd name="T77" fmla="*/ 38 h 44"/>
              <a:gd name="T78" fmla="*/ 9 w 19"/>
              <a:gd name="T79" fmla="*/ 38 h 44"/>
              <a:gd name="T80" fmla="*/ 9 w 19"/>
              <a:gd name="T81" fmla="*/ 38 h 44"/>
              <a:gd name="T82" fmla="*/ 11 w 19"/>
              <a:gd name="T83" fmla="*/ 38 h 44"/>
              <a:gd name="T84" fmla="*/ 11 w 19"/>
              <a:gd name="T85" fmla="*/ 38 h 44"/>
              <a:gd name="T86" fmla="*/ 13 w 19"/>
              <a:gd name="T87" fmla="*/ 35 h 44"/>
              <a:gd name="T88" fmla="*/ 13 w 19"/>
              <a:gd name="T89" fmla="*/ 10 h 44"/>
              <a:gd name="T90" fmla="*/ 13 w 19"/>
              <a:gd name="T91" fmla="*/ 10 h 44"/>
              <a:gd name="T92" fmla="*/ 11 w 19"/>
              <a:gd name="T93" fmla="*/ 8 h 44"/>
              <a:gd name="T94" fmla="*/ 11 w 19"/>
              <a:gd name="T95" fmla="*/ 8 h 44"/>
              <a:gd name="T96" fmla="*/ 9 w 19"/>
              <a:gd name="T97" fmla="*/ 7 h 44"/>
              <a:gd name="T98" fmla="*/ 9 w 19"/>
              <a:gd name="T99" fmla="*/ 7 h 44"/>
              <a:gd name="T100" fmla="*/ 8 w 19"/>
              <a:gd name="T101" fmla="*/ 8 h 44"/>
              <a:gd name="T102" fmla="*/ 8 w 19"/>
              <a:gd name="T103" fmla="*/ 8 h 44"/>
              <a:gd name="T104" fmla="*/ 6 w 19"/>
              <a:gd name="T105" fmla="*/ 10 h 44"/>
              <a:gd name="T106" fmla="*/ 6 w 19"/>
              <a:gd name="T107" fmla="*/ 35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9" h="44">
                <a:moveTo>
                  <a:pt x="0" y="10"/>
                </a:moveTo>
                <a:lnTo>
                  <a:pt x="0" y="10"/>
                </a:lnTo>
                <a:lnTo>
                  <a:pt x="1" y="7"/>
                </a:lnTo>
                <a:lnTo>
                  <a:pt x="1" y="7"/>
                </a:lnTo>
                <a:lnTo>
                  <a:pt x="3" y="3"/>
                </a:lnTo>
                <a:lnTo>
                  <a:pt x="3" y="3"/>
                </a:lnTo>
                <a:lnTo>
                  <a:pt x="6" y="2"/>
                </a:lnTo>
                <a:lnTo>
                  <a:pt x="6" y="2"/>
                </a:lnTo>
                <a:lnTo>
                  <a:pt x="9" y="0"/>
                </a:lnTo>
                <a:lnTo>
                  <a:pt x="9" y="0"/>
                </a:lnTo>
                <a:lnTo>
                  <a:pt x="13" y="2"/>
                </a:lnTo>
                <a:lnTo>
                  <a:pt x="13" y="2"/>
                </a:lnTo>
                <a:lnTo>
                  <a:pt x="15" y="3"/>
                </a:lnTo>
                <a:lnTo>
                  <a:pt x="15" y="3"/>
                </a:lnTo>
                <a:lnTo>
                  <a:pt x="18" y="7"/>
                </a:lnTo>
                <a:lnTo>
                  <a:pt x="18" y="7"/>
                </a:lnTo>
                <a:lnTo>
                  <a:pt x="19" y="10"/>
                </a:lnTo>
                <a:lnTo>
                  <a:pt x="19" y="35"/>
                </a:lnTo>
                <a:lnTo>
                  <a:pt x="19" y="35"/>
                </a:lnTo>
                <a:lnTo>
                  <a:pt x="18" y="39"/>
                </a:lnTo>
                <a:lnTo>
                  <a:pt x="18" y="39"/>
                </a:lnTo>
                <a:lnTo>
                  <a:pt x="15" y="42"/>
                </a:lnTo>
                <a:lnTo>
                  <a:pt x="15" y="42"/>
                </a:lnTo>
                <a:lnTo>
                  <a:pt x="13" y="44"/>
                </a:lnTo>
                <a:lnTo>
                  <a:pt x="13" y="44"/>
                </a:lnTo>
                <a:lnTo>
                  <a:pt x="9" y="44"/>
                </a:lnTo>
                <a:lnTo>
                  <a:pt x="9" y="44"/>
                </a:lnTo>
                <a:lnTo>
                  <a:pt x="6" y="44"/>
                </a:lnTo>
                <a:lnTo>
                  <a:pt x="6" y="44"/>
                </a:lnTo>
                <a:lnTo>
                  <a:pt x="3" y="42"/>
                </a:lnTo>
                <a:lnTo>
                  <a:pt x="3" y="42"/>
                </a:lnTo>
                <a:lnTo>
                  <a:pt x="1" y="39"/>
                </a:lnTo>
                <a:lnTo>
                  <a:pt x="1" y="39"/>
                </a:lnTo>
                <a:lnTo>
                  <a:pt x="0" y="35"/>
                </a:lnTo>
                <a:lnTo>
                  <a:pt x="0" y="10"/>
                </a:lnTo>
                <a:close/>
                <a:moveTo>
                  <a:pt x="6" y="35"/>
                </a:moveTo>
                <a:lnTo>
                  <a:pt x="6" y="35"/>
                </a:lnTo>
                <a:lnTo>
                  <a:pt x="8" y="38"/>
                </a:lnTo>
                <a:lnTo>
                  <a:pt x="8" y="38"/>
                </a:lnTo>
                <a:lnTo>
                  <a:pt x="9" y="38"/>
                </a:lnTo>
                <a:lnTo>
                  <a:pt x="9" y="38"/>
                </a:lnTo>
                <a:lnTo>
                  <a:pt x="11" y="38"/>
                </a:lnTo>
                <a:lnTo>
                  <a:pt x="11" y="38"/>
                </a:lnTo>
                <a:lnTo>
                  <a:pt x="13" y="35"/>
                </a:lnTo>
                <a:lnTo>
                  <a:pt x="13" y="10"/>
                </a:lnTo>
                <a:lnTo>
                  <a:pt x="13" y="10"/>
                </a:lnTo>
                <a:lnTo>
                  <a:pt x="11" y="8"/>
                </a:lnTo>
                <a:lnTo>
                  <a:pt x="11" y="8"/>
                </a:lnTo>
                <a:lnTo>
                  <a:pt x="9" y="7"/>
                </a:lnTo>
                <a:lnTo>
                  <a:pt x="9" y="7"/>
                </a:lnTo>
                <a:lnTo>
                  <a:pt x="8" y="8"/>
                </a:lnTo>
                <a:lnTo>
                  <a:pt x="8" y="8"/>
                </a:lnTo>
                <a:lnTo>
                  <a:pt x="6" y="10"/>
                </a:lnTo>
                <a:lnTo>
                  <a:pt x="6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93" name="Freeform 314">
            <a:extLst>
              <a:ext uri="{FF2B5EF4-FFF2-40B4-BE49-F238E27FC236}">
                <a16:creationId xmlns:a16="http://schemas.microsoft.com/office/drawing/2014/main" id="{B249CC27-BB50-4B12-86E5-321404395596}"/>
              </a:ext>
            </a:extLst>
          </p:cNvPr>
          <p:cNvSpPr>
            <a:spLocks noEditPoints="1"/>
          </p:cNvSpPr>
          <p:nvPr/>
        </p:nvSpPr>
        <p:spPr bwMode="auto">
          <a:xfrm>
            <a:off x="3301443" y="4554721"/>
            <a:ext cx="26988" cy="66675"/>
          </a:xfrm>
          <a:custGeom>
            <a:avLst/>
            <a:gdLst>
              <a:gd name="T0" fmla="*/ 8 w 17"/>
              <a:gd name="T1" fmla="*/ 17 h 42"/>
              <a:gd name="T2" fmla="*/ 8 w 17"/>
              <a:gd name="T3" fmla="*/ 17 h 42"/>
              <a:gd name="T4" fmla="*/ 10 w 17"/>
              <a:gd name="T5" fmla="*/ 17 h 42"/>
              <a:gd name="T6" fmla="*/ 11 w 17"/>
              <a:gd name="T7" fmla="*/ 17 h 42"/>
              <a:gd name="T8" fmla="*/ 15 w 17"/>
              <a:gd name="T9" fmla="*/ 17 h 42"/>
              <a:gd name="T10" fmla="*/ 16 w 17"/>
              <a:gd name="T11" fmla="*/ 20 h 42"/>
              <a:gd name="T12" fmla="*/ 17 w 17"/>
              <a:gd name="T13" fmla="*/ 21 h 42"/>
              <a:gd name="T14" fmla="*/ 17 w 17"/>
              <a:gd name="T15" fmla="*/ 22 h 42"/>
              <a:gd name="T16" fmla="*/ 17 w 17"/>
              <a:gd name="T17" fmla="*/ 26 h 42"/>
              <a:gd name="T18" fmla="*/ 17 w 17"/>
              <a:gd name="T19" fmla="*/ 30 h 42"/>
              <a:gd name="T20" fmla="*/ 17 w 17"/>
              <a:gd name="T21" fmla="*/ 33 h 42"/>
              <a:gd name="T22" fmla="*/ 17 w 17"/>
              <a:gd name="T23" fmla="*/ 36 h 42"/>
              <a:gd name="T24" fmla="*/ 17 w 17"/>
              <a:gd name="T25" fmla="*/ 37 h 42"/>
              <a:gd name="T26" fmla="*/ 16 w 17"/>
              <a:gd name="T27" fmla="*/ 39 h 42"/>
              <a:gd name="T28" fmla="*/ 14 w 17"/>
              <a:gd name="T29" fmla="*/ 41 h 42"/>
              <a:gd name="T30" fmla="*/ 8 w 17"/>
              <a:gd name="T31" fmla="*/ 42 h 42"/>
              <a:gd name="T32" fmla="*/ 5 w 17"/>
              <a:gd name="T33" fmla="*/ 41 h 42"/>
              <a:gd name="T34" fmla="*/ 1 w 17"/>
              <a:gd name="T35" fmla="*/ 39 h 42"/>
              <a:gd name="T36" fmla="*/ 0 w 17"/>
              <a:gd name="T37" fmla="*/ 37 h 42"/>
              <a:gd name="T38" fmla="*/ 0 w 17"/>
              <a:gd name="T39" fmla="*/ 36 h 42"/>
              <a:gd name="T40" fmla="*/ 0 w 17"/>
              <a:gd name="T41" fmla="*/ 33 h 42"/>
              <a:gd name="T42" fmla="*/ 0 w 17"/>
              <a:gd name="T43" fmla="*/ 30 h 42"/>
              <a:gd name="T44" fmla="*/ 0 w 17"/>
              <a:gd name="T45" fmla="*/ 26 h 42"/>
              <a:gd name="T46" fmla="*/ 0 w 17"/>
              <a:gd name="T47" fmla="*/ 25 h 42"/>
              <a:gd name="T48" fmla="*/ 0 w 17"/>
              <a:gd name="T49" fmla="*/ 22 h 42"/>
              <a:gd name="T50" fmla="*/ 8 w 17"/>
              <a:gd name="T51" fmla="*/ 0 h 42"/>
              <a:gd name="T52" fmla="*/ 12 w 17"/>
              <a:gd name="T53" fmla="*/ 26 h 42"/>
              <a:gd name="T54" fmla="*/ 11 w 17"/>
              <a:gd name="T55" fmla="*/ 23 h 42"/>
              <a:gd name="T56" fmla="*/ 8 w 17"/>
              <a:gd name="T57" fmla="*/ 22 h 42"/>
              <a:gd name="T58" fmla="*/ 6 w 17"/>
              <a:gd name="T59" fmla="*/ 23 h 42"/>
              <a:gd name="T60" fmla="*/ 6 w 17"/>
              <a:gd name="T61" fmla="*/ 26 h 42"/>
              <a:gd name="T62" fmla="*/ 6 w 17"/>
              <a:gd name="T63" fmla="*/ 33 h 42"/>
              <a:gd name="T64" fmla="*/ 6 w 17"/>
              <a:gd name="T65" fmla="*/ 36 h 42"/>
              <a:gd name="T66" fmla="*/ 8 w 17"/>
              <a:gd name="T67" fmla="*/ 36 h 42"/>
              <a:gd name="T68" fmla="*/ 11 w 17"/>
              <a:gd name="T69" fmla="*/ 36 h 42"/>
              <a:gd name="T70" fmla="*/ 12 w 17"/>
              <a:gd name="T71" fmla="*/ 26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" h="42">
                <a:moveTo>
                  <a:pt x="16" y="0"/>
                </a:moveTo>
                <a:lnTo>
                  <a:pt x="8" y="17"/>
                </a:lnTo>
                <a:lnTo>
                  <a:pt x="8" y="17"/>
                </a:lnTo>
                <a:lnTo>
                  <a:pt x="8" y="17"/>
                </a:lnTo>
                <a:lnTo>
                  <a:pt x="10" y="17"/>
                </a:lnTo>
                <a:lnTo>
                  <a:pt x="10" y="17"/>
                </a:lnTo>
                <a:lnTo>
                  <a:pt x="11" y="17"/>
                </a:lnTo>
                <a:lnTo>
                  <a:pt x="11" y="17"/>
                </a:lnTo>
                <a:lnTo>
                  <a:pt x="15" y="17"/>
                </a:lnTo>
                <a:lnTo>
                  <a:pt x="15" y="17"/>
                </a:lnTo>
                <a:lnTo>
                  <a:pt x="16" y="20"/>
                </a:lnTo>
                <a:lnTo>
                  <a:pt x="16" y="20"/>
                </a:lnTo>
                <a:lnTo>
                  <a:pt x="17" y="21"/>
                </a:lnTo>
                <a:lnTo>
                  <a:pt x="17" y="21"/>
                </a:lnTo>
                <a:lnTo>
                  <a:pt x="17" y="22"/>
                </a:lnTo>
                <a:lnTo>
                  <a:pt x="17" y="22"/>
                </a:lnTo>
                <a:lnTo>
                  <a:pt x="17" y="26"/>
                </a:lnTo>
                <a:lnTo>
                  <a:pt x="17" y="26"/>
                </a:lnTo>
                <a:lnTo>
                  <a:pt x="17" y="30"/>
                </a:lnTo>
                <a:lnTo>
                  <a:pt x="17" y="30"/>
                </a:lnTo>
                <a:lnTo>
                  <a:pt x="17" y="33"/>
                </a:lnTo>
                <a:lnTo>
                  <a:pt x="17" y="33"/>
                </a:lnTo>
                <a:lnTo>
                  <a:pt x="17" y="36"/>
                </a:lnTo>
                <a:lnTo>
                  <a:pt x="17" y="36"/>
                </a:lnTo>
                <a:lnTo>
                  <a:pt x="17" y="37"/>
                </a:lnTo>
                <a:lnTo>
                  <a:pt x="17" y="37"/>
                </a:lnTo>
                <a:lnTo>
                  <a:pt x="16" y="39"/>
                </a:lnTo>
                <a:lnTo>
                  <a:pt x="16" y="39"/>
                </a:lnTo>
                <a:lnTo>
                  <a:pt x="14" y="41"/>
                </a:lnTo>
                <a:lnTo>
                  <a:pt x="14" y="41"/>
                </a:lnTo>
                <a:lnTo>
                  <a:pt x="8" y="42"/>
                </a:lnTo>
                <a:lnTo>
                  <a:pt x="8" y="42"/>
                </a:lnTo>
                <a:lnTo>
                  <a:pt x="5" y="41"/>
                </a:lnTo>
                <a:lnTo>
                  <a:pt x="5" y="41"/>
                </a:lnTo>
                <a:lnTo>
                  <a:pt x="1" y="39"/>
                </a:lnTo>
                <a:lnTo>
                  <a:pt x="1" y="39"/>
                </a:lnTo>
                <a:lnTo>
                  <a:pt x="0" y="37"/>
                </a:lnTo>
                <a:lnTo>
                  <a:pt x="0" y="37"/>
                </a:lnTo>
                <a:lnTo>
                  <a:pt x="0" y="36"/>
                </a:lnTo>
                <a:lnTo>
                  <a:pt x="0" y="36"/>
                </a:lnTo>
                <a:lnTo>
                  <a:pt x="0" y="33"/>
                </a:lnTo>
                <a:lnTo>
                  <a:pt x="0" y="33"/>
                </a:lnTo>
                <a:lnTo>
                  <a:pt x="0" y="30"/>
                </a:lnTo>
                <a:lnTo>
                  <a:pt x="0" y="30"/>
                </a:lnTo>
                <a:lnTo>
                  <a:pt x="0" y="26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1" y="21"/>
                </a:lnTo>
                <a:lnTo>
                  <a:pt x="8" y="0"/>
                </a:lnTo>
                <a:lnTo>
                  <a:pt x="16" y="0"/>
                </a:lnTo>
                <a:close/>
                <a:moveTo>
                  <a:pt x="12" y="26"/>
                </a:moveTo>
                <a:lnTo>
                  <a:pt x="12" y="26"/>
                </a:lnTo>
                <a:lnTo>
                  <a:pt x="11" y="23"/>
                </a:lnTo>
                <a:lnTo>
                  <a:pt x="11" y="23"/>
                </a:lnTo>
                <a:lnTo>
                  <a:pt x="8" y="22"/>
                </a:lnTo>
                <a:lnTo>
                  <a:pt x="8" y="22"/>
                </a:lnTo>
                <a:lnTo>
                  <a:pt x="6" y="23"/>
                </a:lnTo>
                <a:lnTo>
                  <a:pt x="6" y="23"/>
                </a:lnTo>
                <a:lnTo>
                  <a:pt x="6" y="26"/>
                </a:lnTo>
                <a:lnTo>
                  <a:pt x="6" y="33"/>
                </a:lnTo>
                <a:lnTo>
                  <a:pt x="6" y="33"/>
                </a:lnTo>
                <a:lnTo>
                  <a:pt x="6" y="36"/>
                </a:lnTo>
                <a:lnTo>
                  <a:pt x="6" y="36"/>
                </a:lnTo>
                <a:lnTo>
                  <a:pt x="8" y="36"/>
                </a:lnTo>
                <a:lnTo>
                  <a:pt x="8" y="36"/>
                </a:lnTo>
                <a:lnTo>
                  <a:pt x="11" y="36"/>
                </a:lnTo>
                <a:lnTo>
                  <a:pt x="11" y="36"/>
                </a:lnTo>
                <a:lnTo>
                  <a:pt x="12" y="33"/>
                </a:lnTo>
                <a:lnTo>
                  <a:pt x="12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94" name="Freeform 315">
            <a:extLst>
              <a:ext uri="{FF2B5EF4-FFF2-40B4-BE49-F238E27FC236}">
                <a16:creationId xmlns:a16="http://schemas.microsoft.com/office/drawing/2014/main" id="{777835F7-BA95-4DD6-9891-B4627A9D3709}"/>
              </a:ext>
            </a:extLst>
          </p:cNvPr>
          <p:cNvSpPr>
            <a:spLocks/>
          </p:cNvSpPr>
          <p:nvPr/>
        </p:nvSpPr>
        <p:spPr bwMode="auto">
          <a:xfrm>
            <a:off x="3669743" y="3018021"/>
            <a:ext cx="26988" cy="69850"/>
          </a:xfrm>
          <a:custGeom>
            <a:avLst/>
            <a:gdLst>
              <a:gd name="T0" fmla="*/ 0 w 17"/>
              <a:gd name="T1" fmla="*/ 44 h 44"/>
              <a:gd name="T2" fmla="*/ 0 w 17"/>
              <a:gd name="T3" fmla="*/ 37 h 44"/>
              <a:gd name="T4" fmla="*/ 11 w 17"/>
              <a:gd name="T5" fmla="*/ 17 h 44"/>
              <a:gd name="T6" fmla="*/ 11 w 17"/>
              <a:gd name="T7" fmla="*/ 17 h 44"/>
              <a:gd name="T8" fmla="*/ 11 w 17"/>
              <a:gd name="T9" fmla="*/ 13 h 44"/>
              <a:gd name="T10" fmla="*/ 11 w 17"/>
              <a:gd name="T11" fmla="*/ 13 h 44"/>
              <a:gd name="T12" fmla="*/ 12 w 17"/>
              <a:gd name="T13" fmla="*/ 11 h 44"/>
              <a:gd name="T14" fmla="*/ 12 w 17"/>
              <a:gd name="T15" fmla="*/ 11 h 44"/>
              <a:gd name="T16" fmla="*/ 12 w 17"/>
              <a:gd name="T17" fmla="*/ 10 h 44"/>
              <a:gd name="T18" fmla="*/ 12 w 17"/>
              <a:gd name="T19" fmla="*/ 10 h 44"/>
              <a:gd name="T20" fmla="*/ 11 w 17"/>
              <a:gd name="T21" fmla="*/ 8 h 44"/>
              <a:gd name="T22" fmla="*/ 11 w 17"/>
              <a:gd name="T23" fmla="*/ 8 h 44"/>
              <a:gd name="T24" fmla="*/ 11 w 17"/>
              <a:gd name="T25" fmla="*/ 7 h 44"/>
              <a:gd name="T26" fmla="*/ 11 w 17"/>
              <a:gd name="T27" fmla="*/ 7 h 44"/>
              <a:gd name="T28" fmla="*/ 9 w 17"/>
              <a:gd name="T29" fmla="*/ 6 h 44"/>
              <a:gd name="T30" fmla="*/ 9 w 17"/>
              <a:gd name="T31" fmla="*/ 6 h 44"/>
              <a:gd name="T32" fmla="*/ 6 w 17"/>
              <a:gd name="T33" fmla="*/ 7 h 44"/>
              <a:gd name="T34" fmla="*/ 6 w 17"/>
              <a:gd name="T35" fmla="*/ 7 h 44"/>
              <a:gd name="T36" fmla="*/ 6 w 17"/>
              <a:gd name="T37" fmla="*/ 10 h 44"/>
              <a:gd name="T38" fmla="*/ 6 w 17"/>
              <a:gd name="T39" fmla="*/ 13 h 44"/>
              <a:gd name="T40" fmla="*/ 0 w 17"/>
              <a:gd name="T41" fmla="*/ 13 h 44"/>
              <a:gd name="T42" fmla="*/ 0 w 17"/>
              <a:gd name="T43" fmla="*/ 10 h 44"/>
              <a:gd name="T44" fmla="*/ 0 w 17"/>
              <a:gd name="T45" fmla="*/ 10 h 44"/>
              <a:gd name="T46" fmla="*/ 0 w 17"/>
              <a:gd name="T47" fmla="*/ 6 h 44"/>
              <a:gd name="T48" fmla="*/ 0 w 17"/>
              <a:gd name="T49" fmla="*/ 6 h 44"/>
              <a:gd name="T50" fmla="*/ 2 w 17"/>
              <a:gd name="T51" fmla="*/ 3 h 44"/>
              <a:gd name="T52" fmla="*/ 2 w 17"/>
              <a:gd name="T53" fmla="*/ 3 h 44"/>
              <a:gd name="T54" fmla="*/ 5 w 17"/>
              <a:gd name="T55" fmla="*/ 1 h 44"/>
              <a:gd name="T56" fmla="*/ 5 w 17"/>
              <a:gd name="T57" fmla="*/ 1 h 44"/>
              <a:gd name="T58" fmla="*/ 9 w 17"/>
              <a:gd name="T59" fmla="*/ 0 h 44"/>
              <a:gd name="T60" fmla="*/ 9 w 17"/>
              <a:gd name="T61" fmla="*/ 0 h 44"/>
              <a:gd name="T62" fmla="*/ 14 w 17"/>
              <a:gd name="T63" fmla="*/ 1 h 44"/>
              <a:gd name="T64" fmla="*/ 14 w 17"/>
              <a:gd name="T65" fmla="*/ 1 h 44"/>
              <a:gd name="T66" fmla="*/ 16 w 17"/>
              <a:gd name="T67" fmla="*/ 3 h 44"/>
              <a:gd name="T68" fmla="*/ 16 w 17"/>
              <a:gd name="T69" fmla="*/ 3 h 44"/>
              <a:gd name="T70" fmla="*/ 17 w 17"/>
              <a:gd name="T71" fmla="*/ 7 h 44"/>
              <a:gd name="T72" fmla="*/ 17 w 17"/>
              <a:gd name="T73" fmla="*/ 7 h 44"/>
              <a:gd name="T74" fmla="*/ 17 w 17"/>
              <a:gd name="T75" fmla="*/ 11 h 44"/>
              <a:gd name="T76" fmla="*/ 17 w 17"/>
              <a:gd name="T77" fmla="*/ 11 h 44"/>
              <a:gd name="T78" fmla="*/ 17 w 17"/>
              <a:gd name="T79" fmla="*/ 13 h 44"/>
              <a:gd name="T80" fmla="*/ 17 w 17"/>
              <a:gd name="T81" fmla="*/ 13 h 44"/>
              <a:gd name="T82" fmla="*/ 17 w 17"/>
              <a:gd name="T83" fmla="*/ 16 h 44"/>
              <a:gd name="T84" fmla="*/ 17 w 17"/>
              <a:gd name="T85" fmla="*/ 16 h 44"/>
              <a:gd name="T86" fmla="*/ 17 w 17"/>
              <a:gd name="T87" fmla="*/ 17 h 44"/>
              <a:gd name="T88" fmla="*/ 17 w 17"/>
              <a:gd name="T89" fmla="*/ 17 h 44"/>
              <a:gd name="T90" fmla="*/ 16 w 17"/>
              <a:gd name="T91" fmla="*/ 20 h 44"/>
              <a:gd name="T92" fmla="*/ 7 w 17"/>
              <a:gd name="T93" fmla="*/ 37 h 44"/>
              <a:gd name="T94" fmla="*/ 17 w 17"/>
              <a:gd name="T95" fmla="*/ 37 h 44"/>
              <a:gd name="T96" fmla="*/ 17 w 17"/>
              <a:gd name="T97" fmla="*/ 44 h 44"/>
              <a:gd name="T98" fmla="*/ 0 w 17"/>
              <a:gd name="T9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" h="44">
                <a:moveTo>
                  <a:pt x="0" y="44"/>
                </a:moveTo>
                <a:lnTo>
                  <a:pt x="0" y="37"/>
                </a:lnTo>
                <a:lnTo>
                  <a:pt x="11" y="17"/>
                </a:lnTo>
                <a:lnTo>
                  <a:pt x="11" y="17"/>
                </a:lnTo>
                <a:lnTo>
                  <a:pt x="11" y="13"/>
                </a:lnTo>
                <a:lnTo>
                  <a:pt x="11" y="13"/>
                </a:lnTo>
                <a:lnTo>
                  <a:pt x="12" y="11"/>
                </a:lnTo>
                <a:lnTo>
                  <a:pt x="12" y="11"/>
                </a:lnTo>
                <a:lnTo>
                  <a:pt x="12" y="10"/>
                </a:lnTo>
                <a:lnTo>
                  <a:pt x="12" y="10"/>
                </a:lnTo>
                <a:lnTo>
                  <a:pt x="11" y="8"/>
                </a:lnTo>
                <a:lnTo>
                  <a:pt x="11" y="8"/>
                </a:lnTo>
                <a:lnTo>
                  <a:pt x="11" y="7"/>
                </a:lnTo>
                <a:lnTo>
                  <a:pt x="11" y="7"/>
                </a:lnTo>
                <a:lnTo>
                  <a:pt x="9" y="6"/>
                </a:lnTo>
                <a:lnTo>
                  <a:pt x="9" y="6"/>
                </a:lnTo>
                <a:lnTo>
                  <a:pt x="6" y="7"/>
                </a:lnTo>
                <a:lnTo>
                  <a:pt x="6" y="7"/>
                </a:lnTo>
                <a:lnTo>
                  <a:pt x="6" y="10"/>
                </a:lnTo>
                <a:lnTo>
                  <a:pt x="6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2" y="3"/>
                </a:lnTo>
                <a:lnTo>
                  <a:pt x="2" y="3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4" y="1"/>
                </a:lnTo>
                <a:lnTo>
                  <a:pt x="14" y="1"/>
                </a:lnTo>
                <a:lnTo>
                  <a:pt x="16" y="3"/>
                </a:lnTo>
                <a:lnTo>
                  <a:pt x="16" y="3"/>
                </a:lnTo>
                <a:lnTo>
                  <a:pt x="17" y="7"/>
                </a:lnTo>
                <a:lnTo>
                  <a:pt x="17" y="7"/>
                </a:lnTo>
                <a:lnTo>
                  <a:pt x="17" y="11"/>
                </a:lnTo>
                <a:lnTo>
                  <a:pt x="17" y="11"/>
                </a:lnTo>
                <a:lnTo>
                  <a:pt x="17" y="13"/>
                </a:lnTo>
                <a:lnTo>
                  <a:pt x="17" y="13"/>
                </a:lnTo>
                <a:lnTo>
                  <a:pt x="17" y="16"/>
                </a:lnTo>
                <a:lnTo>
                  <a:pt x="17" y="16"/>
                </a:lnTo>
                <a:lnTo>
                  <a:pt x="17" y="17"/>
                </a:lnTo>
                <a:lnTo>
                  <a:pt x="17" y="17"/>
                </a:lnTo>
                <a:lnTo>
                  <a:pt x="16" y="20"/>
                </a:lnTo>
                <a:lnTo>
                  <a:pt x="7" y="37"/>
                </a:lnTo>
                <a:lnTo>
                  <a:pt x="17" y="37"/>
                </a:lnTo>
                <a:lnTo>
                  <a:pt x="17" y="44"/>
                </a:lnTo>
                <a:lnTo>
                  <a:pt x="0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95" name="Freeform 316">
            <a:extLst>
              <a:ext uri="{FF2B5EF4-FFF2-40B4-BE49-F238E27FC236}">
                <a16:creationId xmlns:a16="http://schemas.microsoft.com/office/drawing/2014/main" id="{7B4B31B2-88A3-481B-9FC2-0CDB0A5AB46D}"/>
              </a:ext>
            </a:extLst>
          </p:cNvPr>
          <p:cNvSpPr>
            <a:spLocks/>
          </p:cNvSpPr>
          <p:nvPr/>
        </p:nvSpPr>
        <p:spPr bwMode="auto">
          <a:xfrm>
            <a:off x="3704668" y="3019608"/>
            <a:ext cx="28575" cy="68263"/>
          </a:xfrm>
          <a:custGeom>
            <a:avLst/>
            <a:gdLst>
              <a:gd name="T0" fmla="*/ 18 w 18"/>
              <a:gd name="T1" fmla="*/ 0 h 43"/>
              <a:gd name="T2" fmla="*/ 18 w 18"/>
              <a:gd name="T3" fmla="*/ 5 h 43"/>
              <a:gd name="T4" fmla="*/ 7 w 18"/>
              <a:gd name="T5" fmla="*/ 5 h 43"/>
              <a:gd name="T6" fmla="*/ 7 w 18"/>
              <a:gd name="T7" fmla="*/ 17 h 43"/>
              <a:gd name="T8" fmla="*/ 7 w 18"/>
              <a:gd name="T9" fmla="*/ 17 h 43"/>
              <a:gd name="T10" fmla="*/ 8 w 18"/>
              <a:gd name="T11" fmla="*/ 15 h 43"/>
              <a:gd name="T12" fmla="*/ 8 w 18"/>
              <a:gd name="T13" fmla="*/ 15 h 43"/>
              <a:gd name="T14" fmla="*/ 12 w 18"/>
              <a:gd name="T15" fmla="*/ 15 h 43"/>
              <a:gd name="T16" fmla="*/ 12 w 18"/>
              <a:gd name="T17" fmla="*/ 15 h 43"/>
              <a:gd name="T18" fmla="*/ 14 w 18"/>
              <a:gd name="T19" fmla="*/ 15 h 43"/>
              <a:gd name="T20" fmla="*/ 17 w 18"/>
              <a:gd name="T21" fmla="*/ 17 h 43"/>
              <a:gd name="T22" fmla="*/ 17 w 18"/>
              <a:gd name="T23" fmla="*/ 17 h 43"/>
              <a:gd name="T24" fmla="*/ 18 w 18"/>
              <a:gd name="T25" fmla="*/ 19 h 43"/>
              <a:gd name="T26" fmla="*/ 18 w 18"/>
              <a:gd name="T27" fmla="*/ 22 h 43"/>
              <a:gd name="T28" fmla="*/ 18 w 18"/>
              <a:gd name="T29" fmla="*/ 34 h 43"/>
              <a:gd name="T30" fmla="*/ 18 w 18"/>
              <a:gd name="T31" fmla="*/ 34 h 43"/>
              <a:gd name="T32" fmla="*/ 18 w 18"/>
              <a:gd name="T33" fmla="*/ 38 h 43"/>
              <a:gd name="T34" fmla="*/ 18 w 18"/>
              <a:gd name="T35" fmla="*/ 38 h 43"/>
              <a:gd name="T36" fmla="*/ 16 w 18"/>
              <a:gd name="T37" fmla="*/ 40 h 43"/>
              <a:gd name="T38" fmla="*/ 16 w 18"/>
              <a:gd name="T39" fmla="*/ 40 h 43"/>
              <a:gd name="T40" fmla="*/ 13 w 18"/>
              <a:gd name="T41" fmla="*/ 43 h 43"/>
              <a:gd name="T42" fmla="*/ 13 w 18"/>
              <a:gd name="T43" fmla="*/ 43 h 43"/>
              <a:gd name="T44" fmla="*/ 9 w 18"/>
              <a:gd name="T45" fmla="*/ 43 h 43"/>
              <a:gd name="T46" fmla="*/ 9 w 18"/>
              <a:gd name="T47" fmla="*/ 43 h 43"/>
              <a:gd name="T48" fmla="*/ 6 w 18"/>
              <a:gd name="T49" fmla="*/ 43 h 43"/>
              <a:gd name="T50" fmla="*/ 6 w 18"/>
              <a:gd name="T51" fmla="*/ 43 h 43"/>
              <a:gd name="T52" fmla="*/ 3 w 18"/>
              <a:gd name="T53" fmla="*/ 40 h 43"/>
              <a:gd name="T54" fmla="*/ 3 w 18"/>
              <a:gd name="T55" fmla="*/ 40 h 43"/>
              <a:gd name="T56" fmla="*/ 0 w 18"/>
              <a:gd name="T57" fmla="*/ 38 h 43"/>
              <a:gd name="T58" fmla="*/ 0 w 18"/>
              <a:gd name="T59" fmla="*/ 38 h 43"/>
              <a:gd name="T60" fmla="*/ 0 w 18"/>
              <a:gd name="T61" fmla="*/ 34 h 43"/>
              <a:gd name="T62" fmla="*/ 0 w 18"/>
              <a:gd name="T63" fmla="*/ 31 h 43"/>
              <a:gd name="T64" fmla="*/ 7 w 18"/>
              <a:gd name="T65" fmla="*/ 31 h 43"/>
              <a:gd name="T66" fmla="*/ 7 w 18"/>
              <a:gd name="T67" fmla="*/ 34 h 43"/>
              <a:gd name="T68" fmla="*/ 7 w 18"/>
              <a:gd name="T69" fmla="*/ 34 h 43"/>
              <a:gd name="T70" fmla="*/ 7 w 18"/>
              <a:gd name="T71" fmla="*/ 36 h 43"/>
              <a:gd name="T72" fmla="*/ 7 w 18"/>
              <a:gd name="T73" fmla="*/ 36 h 43"/>
              <a:gd name="T74" fmla="*/ 9 w 18"/>
              <a:gd name="T75" fmla="*/ 36 h 43"/>
              <a:gd name="T76" fmla="*/ 9 w 18"/>
              <a:gd name="T77" fmla="*/ 36 h 43"/>
              <a:gd name="T78" fmla="*/ 12 w 18"/>
              <a:gd name="T79" fmla="*/ 36 h 43"/>
              <a:gd name="T80" fmla="*/ 12 w 18"/>
              <a:gd name="T81" fmla="*/ 36 h 43"/>
              <a:gd name="T82" fmla="*/ 12 w 18"/>
              <a:gd name="T83" fmla="*/ 34 h 43"/>
              <a:gd name="T84" fmla="*/ 12 w 18"/>
              <a:gd name="T85" fmla="*/ 24 h 43"/>
              <a:gd name="T86" fmla="*/ 12 w 18"/>
              <a:gd name="T87" fmla="*/ 24 h 43"/>
              <a:gd name="T88" fmla="*/ 12 w 18"/>
              <a:gd name="T89" fmla="*/ 21 h 43"/>
              <a:gd name="T90" fmla="*/ 12 w 18"/>
              <a:gd name="T91" fmla="*/ 21 h 43"/>
              <a:gd name="T92" fmla="*/ 9 w 18"/>
              <a:gd name="T93" fmla="*/ 20 h 43"/>
              <a:gd name="T94" fmla="*/ 9 w 18"/>
              <a:gd name="T95" fmla="*/ 20 h 43"/>
              <a:gd name="T96" fmla="*/ 8 w 18"/>
              <a:gd name="T97" fmla="*/ 21 h 43"/>
              <a:gd name="T98" fmla="*/ 8 w 18"/>
              <a:gd name="T99" fmla="*/ 21 h 43"/>
              <a:gd name="T100" fmla="*/ 7 w 18"/>
              <a:gd name="T101" fmla="*/ 21 h 43"/>
              <a:gd name="T102" fmla="*/ 7 w 18"/>
              <a:gd name="T103" fmla="*/ 21 h 43"/>
              <a:gd name="T104" fmla="*/ 7 w 18"/>
              <a:gd name="T105" fmla="*/ 22 h 43"/>
              <a:gd name="T106" fmla="*/ 7 w 18"/>
              <a:gd name="T107" fmla="*/ 22 h 43"/>
              <a:gd name="T108" fmla="*/ 7 w 18"/>
              <a:gd name="T109" fmla="*/ 22 h 43"/>
              <a:gd name="T110" fmla="*/ 0 w 18"/>
              <a:gd name="T111" fmla="*/ 22 h 43"/>
              <a:gd name="T112" fmla="*/ 0 w 18"/>
              <a:gd name="T113" fmla="*/ 0 h 43"/>
              <a:gd name="T114" fmla="*/ 18 w 18"/>
              <a:gd name="T115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" h="43">
                <a:moveTo>
                  <a:pt x="18" y="0"/>
                </a:moveTo>
                <a:lnTo>
                  <a:pt x="18" y="5"/>
                </a:lnTo>
                <a:lnTo>
                  <a:pt x="7" y="5"/>
                </a:lnTo>
                <a:lnTo>
                  <a:pt x="7" y="17"/>
                </a:lnTo>
                <a:lnTo>
                  <a:pt x="7" y="17"/>
                </a:lnTo>
                <a:lnTo>
                  <a:pt x="8" y="15"/>
                </a:lnTo>
                <a:lnTo>
                  <a:pt x="8" y="15"/>
                </a:lnTo>
                <a:lnTo>
                  <a:pt x="12" y="15"/>
                </a:lnTo>
                <a:lnTo>
                  <a:pt x="12" y="15"/>
                </a:lnTo>
                <a:lnTo>
                  <a:pt x="14" y="15"/>
                </a:lnTo>
                <a:lnTo>
                  <a:pt x="17" y="17"/>
                </a:lnTo>
                <a:lnTo>
                  <a:pt x="17" y="17"/>
                </a:lnTo>
                <a:lnTo>
                  <a:pt x="18" y="19"/>
                </a:lnTo>
                <a:lnTo>
                  <a:pt x="18" y="22"/>
                </a:lnTo>
                <a:lnTo>
                  <a:pt x="18" y="34"/>
                </a:lnTo>
                <a:lnTo>
                  <a:pt x="18" y="34"/>
                </a:lnTo>
                <a:lnTo>
                  <a:pt x="18" y="38"/>
                </a:lnTo>
                <a:lnTo>
                  <a:pt x="18" y="38"/>
                </a:lnTo>
                <a:lnTo>
                  <a:pt x="16" y="40"/>
                </a:lnTo>
                <a:lnTo>
                  <a:pt x="16" y="40"/>
                </a:lnTo>
                <a:lnTo>
                  <a:pt x="13" y="43"/>
                </a:lnTo>
                <a:lnTo>
                  <a:pt x="13" y="43"/>
                </a:lnTo>
                <a:lnTo>
                  <a:pt x="9" y="43"/>
                </a:lnTo>
                <a:lnTo>
                  <a:pt x="9" y="43"/>
                </a:lnTo>
                <a:lnTo>
                  <a:pt x="6" y="43"/>
                </a:lnTo>
                <a:lnTo>
                  <a:pt x="6" y="43"/>
                </a:lnTo>
                <a:lnTo>
                  <a:pt x="3" y="40"/>
                </a:lnTo>
                <a:lnTo>
                  <a:pt x="3" y="40"/>
                </a:lnTo>
                <a:lnTo>
                  <a:pt x="0" y="38"/>
                </a:lnTo>
                <a:lnTo>
                  <a:pt x="0" y="38"/>
                </a:lnTo>
                <a:lnTo>
                  <a:pt x="0" y="34"/>
                </a:lnTo>
                <a:lnTo>
                  <a:pt x="0" y="31"/>
                </a:lnTo>
                <a:lnTo>
                  <a:pt x="7" y="31"/>
                </a:lnTo>
                <a:lnTo>
                  <a:pt x="7" y="34"/>
                </a:lnTo>
                <a:lnTo>
                  <a:pt x="7" y="34"/>
                </a:lnTo>
                <a:lnTo>
                  <a:pt x="7" y="36"/>
                </a:lnTo>
                <a:lnTo>
                  <a:pt x="7" y="36"/>
                </a:lnTo>
                <a:lnTo>
                  <a:pt x="9" y="36"/>
                </a:lnTo>
                <a:lnTo>
                  <a:pt x="9" y="36"/>
                </a:lnTo>
                <a:lnTo>
                  <a:pt x="12" y="36"/>
                </a:lnTo>
                <a:lnTo>
                  <a:pt x="12" y="36"/>
                </a:lnTo>
                <a:lnTo>
                  <a:pt x="12" y="34"/>
                </a:lnTo>
                <a:lnTo>
                  <a:pt x="12" y="24"/>
                </a:lnTo>
                <a:lnTo>
                  <a:pt x="12" y="24"/>
                </a:lnTo>
                <a:lnTo>
                  <a:pt x="12" y="21"/>
                </a:lnTo>
                <a:lnTo>
                  <a:pt x="12" y="21"/>
                </a:lnTo>
                <a:lnTo>
                  <a:pt x="9" y="20"/>
                </a:lnTo>
                <a:lnTo>
                  <a:pt x="9" y="20"/>
                </a:lnTo>
                <a:lnTo>
                  <a:pt x="8" y="21"/>
                </a:lnTo>
                <a:lnTo>
                  <a:pt x="8" y="21"/>
                </a:lnTo>
                <a:lnTo>
                  <a:pt x="7" y="21"/>
                </a:lnTo>
                <a:lnTo>
                  <a:pt x="7" y="21"/>
                </a:lnTo>
                <a:lnTo>
                  <a:pt x="7" y="22"/>
                </a:lnTo>
                <a:lnTo>
                  <a:pt x="7" y="22"/>
                </a:lnTo>
                <a:lnTo>
                  <a:pt x="7" y="22"/>
                </a:lnTo>
                <a:lnTo>
                  <a:pt x="0" y="22"/>
                </a:lnTo>
                <a:lnTo>
                  <a:pt x="0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96" name="Freeform 317">
            <a:extLst>
              <a:ext uri="{FF2B5EF4-FFF2-40B4-BE49-F238E27FC236}">
                <a16:creationId xmlns:a16="http://schemas.microsoft.com/office/drawing/2014/main" id="{46D92C16-821C-41B2-A29F-5A3CFA613441}"/>
              </a:ext>
            </a:extLst>
          </p:cNvPr>
          <p:cNvSpPr>
            <a:spLocks/>
          </p:cNvSpPr>
          <p:nvPr/>
        </p:nvSpPr>
        <p:spPr bwMode="auto">
          <a:xfrm>
            <a:off x="3668155" y="3529196"/>
            <a:ext cx="33338" cy="69850"/>
          </a:xfrm>
          <a:custGeom>
            <a:avLst/>
            <a:gdLst>
              <a:gd name="T0" fmla="*/ 11 w 21"/>
              <a:gd name="T1" fmla="*/ 44 h 44"/>
              <a:gd name="T2" fmla="*/ 11 w 21"/>
              <a:gd name="T3" fmla="*/ 38 h 44"/>
              <a:gd name="T4" fmla="*/ 0 w 21"/>
              <a:gd name="T5" fmla="*/ 38 h 44"/>
              <a:gd name="T6" fmla="*/ 0 w 21"/>
              <a:gd name="T7" fmla="*/ 32 h 44"/>
              <a:gd name="T8" fmla="*/ 8 w 21"/>
              <a:gd name="T9" fmla="*/ 0 h 44"/>
              <a:gd name="T10" fmla="*/ 15 w 21"/>
              <a:gd name="T11" fmla="*/ 0 h 44"/>
              <a:gd name="T12" fmla="*/ 6 w 21"/>
              <a:gd name="T13" fmla="*/ 32 h 44"/>
              <a:gd name="T14" fmla="*/ 11 w 21"/>
              <a:gd name="T15" fmla="*/ 32 h 44"/>
              <a:gd name="T16" fmla="*/ 11 w 21"/>
              <a:gd name="T17" fmla="*/ 19 h 44"/>
              <a:gd name="T18" fmla="*/ 17 w 21"/>
              <a:gd name="T19" fmla="*/ 19 h 44"/>
              <a:gd name="T20" fmla="*/ 17 w 21"/>
              <a:gd name="T21" fmla="*/ 32 h 44"/>
              <a:gd name="T22" fmla="*/ 21 w 21"/>
              <a:gd name="T23" fmla="*/ 32 h 44"/>
              <a:gd name="T24" fmla="*/ 21 w 21"/>
              <a:gd name="T25" fmla="*/ 38 h 44"/>
              <a:gd name="T26" fmla="*/ 17 w 21"/>
              <a:gd name="T27" fmla="*/ 38 h 44"/>
              <a:gd name="T28" fmla="*/ 17 w 21"/>
              <a:gd name="T29" fmla="*/ 44 h 44"/>
              <a:gd name="T30" fmla="*/ 11 w 21"/>
              <a:gd name="T31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" h="44">
                <a:moveTo>
                  <a:pt x="11" y="44"/>
                </a:moveTo>
                <a:lnTo>
                  <a:pt x="11" y="38"/>
                </a:lnTo>
                <a:lnTo>
                  <a:pt x="0" y="38"/>
                </a:lnTo>
                <a:lnTo>
                  <a:pt x="0" y="32"/>
                </a:lnTo>
                <a:lnTo>
                  <a:pt x="8" y="0"/>
                </a:lnTo>
                <a:lnTo>
                  <a:pt x="15" y="0"/>
                </a:lnTo>
                <a:lnTo>
                  <a:pt x="6" y="32"/>
                </a:lnTo>
                <a:lnTo>
                  <a:pt x="11" y="32"/>
                </a:lnTo>
                <a:lnTo>
                  <a:pt x="11" y="19"/>
                </a:lnTo>
                <a:lnTo>
                  <a:pt x="17" y="19"/>
                </a:lnTo>
                <a:lnTo>
                  <a:pt x="17" y="32"/>
                </a:lnTo>
                <a:lnTo>
                  <a:pt x="21" y="32"/>
                </a:lnTo>
                <a:lnTo>
                  <a:pt x="21" y="38"/>
                </a:lnTo>
                <a:lnTo>
                  <a:pt x="17" y="38"/>
                </a:lnTo>
                <a:lnTo>
                  <a:pt x="17" y="44"/>
                </a:lnTo>
                <a:lnTo>
                  <a:pt x="11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97" name="Freeform 318">
            <a:extLst>
              <a:ext uri="{FF2B5EF4-FFF2-40B4-BE49-F238E27FC236}">
                <a16:creationId xmlns:a16="http://schemas.microsoft.com/office/drawing/2014/main" id="{9652DB47-090F-4078-A4D4-FC0E22DE84A5}"/>
              </a:ext>
            </a:extLst>
          </p:cNvPr>
          <p:cNvSpPr>
            <a:spLocks/>
          </p:cNvSpPr>
          <p:nvPr/>
        </p:nvSpPr>
        <p:spPr bwMode="auto">
          <a:xfrm>
            <a:off x="3704668" y="3529196"/>
            <a:ext cx="28575" cy="69850"/>
          </a:xfrm>
          <a:custGeom>
            <a:avLst/>
            <a:gdLst>
              <a:gd name="T0" fmla="*/ 8 w 18"/>
              <a:gd name="T1" fmla="*/ 19 h 44"/>
              <a:gd name="T2" fmla="*/ 12 w 18"/>
              <a:gd name="T3" fmla="*/ 18 h 44"/>
              <a:gd name="T4" fmla="*/ 12 w 18"/>
              <a:gd name="T5" fmla="*/ 15 h 44"/>
              <a:gd name="T6" fmla="*/ 12 w 18"/>
              <a:gd name="T7" fmla="*/ 9 h 44"/>
              <a:gd name="T8" fmla="*/ 12 w 18"/>
              <a:gd name="T9" fmla="*/ 8 h 44"/>
              <a:gd name="T10" fmla="*/ 9 w 18"/>
              <a:gd name="T11" fmla="*/ 7 h 44"/>
              <a:gd name="T12" fmla="*/ 7 w 18"/>
              <a:gd name="T13" fmla="*/ 8 h 44"/>
              <a:gd name="T14" fmla="*/ 7 w 18"/>
              <a:gd name="T15" fmla="*/ 13 h 44"/>
              <a:gd name="T16" fmla="*/ 0 w 18"/>
              <a:gd name="T17" fmla="*/ 9 h 44"/>
              <a:gd name="T18" fmla="*/ 0 w 18"/>
              <a:gd name="T19" fmla="*/ 7 h 44"/>
              <a:gd name="T20" fmla="*/ 3 w 18"/>
              <a:gd name="T21" fmla="*/ 3 h 44"/>
              <a:gd name="T22" fmla="*/ 6 w 18"/>
              <a:gd name="T23" fmla="*/ 2 h 44"/>
              <a:gd name="T24" fmla="*/ 9 w 18"/>
              <a:gd name="T25" fmla="*/ 0 h 44"/>
              <a:gd name="T26" fmla="*/ 13 w 18"/>
              <a:gd name="T27" fmla="*/ 2 h 44"/>
              <a:gd name="T28" fmla="*/ 16 w 18"/>
              <a:gd name="T29" fmla="*/ 4 h 44"/>
              <a:gd name="T30" fmla="*/ 17 w 18"/>
              <a:gd name="T31" fmla="*/ 5 h 44"/>
              <a:gd name="T32" fmla="*/ 18 w 18"/>
              <a:gd name="T33" fmla="*/ 7 h 44"/>
              <a:gd name="T34" fmla="*/ 18 w 18"/>
              <a:gd name="T35" fmla="*/ 13 h 44"/>
              <a:gd name="T36" fmla="*/ 18 w 18"/>
              <a:gd name="T37" fmla="*/ 17 h 44"/>
              <a:gd name="T38" fmla="*/ 18 w 18"/>
              <a:gd name="T39" fmla="*/ 18 h 44"/>
              <a:gd name="T40" fmla="*/ 17 w 18"/>
              <a:gd name="T41" fmla="*/ 20 h 44"/>
              <a:gd name="T42" fmla="*/ 14 w 18"/>
              <a:gd name="T43" fmla="*/ 22 h 44"/>
              <a:gd name="T44" fmla="*/ 17 w 18"/>
              <a:gd name="T45" fmla="*/ 23 h 44"/>
              <a:gd name="T46" fmla="*/ 18 w 18"/>
              <a:gd name="T47" fmla="*/ 25 h 44"/>
              <a:gd name="T48" fmla="*/ 18 w 18"/>
              <a:gd name="T49" fmla="*/ 28 h 44"/>
              <a:gd name="T50" fmla="*/ 18 w 18"/>
              <a:gd name="T51" fmla="*/ 32 h 44"/>
              <a:gd name="T52" fmla="*/ 18 w 18"/>
              <a:gd name="T53" fmla="*/ 35 h 44"/>
              <a:gd name="T54" fmla="*/ 18 w 18"/>
              <a:gd name="T55" fmla="*/ 37 h 44"/>
              <a:gd name="T56" fmla="*/ 18 w 18"/>
              <a:gd name="T57" fmla="*/ 39 h 44"/>
              <a:gd name="T58" fmla="*/ 17 w 18"/>
              <a:gd name="T59" fmla="*/ 40 h 44"/>
              <a:gd name="T60" fmla="*/ 14 w 18"/>
              <a:gd name="T61" fmla="*/ 43 h 44"/>
              <a:gd name="T62" fmla="*/ 9 w 18"/>
              <a:gd name="T63" fmla="*/ 44 h 44"/>
              <a:gd name="T64" fmla="*/ 7 w 18"/>
              <a:gd name="T65" fmla="*/ 44 h 44"/>
              <a:gd name="T66" fmla="*/ 3 w 18"/>
              <a:gd name="T67" fmla="*/ 42 h 44"/>
              <a:gd name="T68" fmla="*/ 0 w 18"/>
              <a:gd name="T69" fmla="*/ 39 h 44"/>
              <a:gd name="T70" fmla="*/ 0 w 18"/>
              <a:gd name="T71" fmla="*/ 35 h 44"/>
              <a:gd name="T72" fmla="*/ 7 w 18"/>
              <a:gd name="T73" fmla="*/ 32 h 44"/>
              <a:gd name="T74" fmla="*/ 7 w 18"/>
              <a:gd name="T75" fmla="*/ 34 h 44"/>
              <a:gd name="T76" fmla="*/ 7 w 18"/>
              <a:gd name="T77" fmla="*/ 37 h 44"/>
              <a:gd name="T78" fmla="*/ 9 w 18"/>
              <a:gd name="T79" fmla="*/ 38 h 44"/>
              <a:gd name="T80" fmla="*/ 12 w 18"/>
              <a:gd name="T81" fmla="*/ 37 h 44"/>
              <a:gd name="T82" fmla="*/ 12 w 18"/>
              <a:gd name="T83" fmla="*/ 28 h 44"/>
              <a:gd name="T84" fmla="*/ 12 w 18"/>
              <a:gd name="T85" fmla="*/ 25 h 44"/>
              <a:gd name="T86" fmla="*/ 9 w 18"/>
              <a:gd name="T87" fmla="*/ 24 h 44"/>
              <a:gd name="T88" fmla="*/ 8 w 18"/>
              <a:gd name="T89" fmla="*/ 2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8" h="44">
                <a:moveTo>
                  <a:pt x="8" y="19"/>
                </a:moveTo>
                <a:lnTo>
                  <a:pt x="8" y="19"/>
                </a:lnTo>
                <a:lnTo>
                  <a:pt x="12" y="18"/>
                </a:lnTo>
                <a:lnTo>
                  <a:pt x="12" y="18"/>
                </a:lnTo>
                <a:lnTo>
                  <a:pt x="12" y="17"/>
                </a:lnTo>
                <a:lnTo>
                  <a:pt x="12" y="15"/>
                </a:lnTo>
                <a:lnTo>
                  <a:pt x="12" y="9"/>
                </a:lnTo>
                <a:lnTo>
                  <a:pt x="12" y="9"/>
                </a:lnTo>
                <a:lnTo>
                  <a:pt x="12" y="8"/>
                </a:lnTo>
                <a:lnTo>
                  <a:pt x="12" y="8"/>
                </a:lnTo>
                <a:lnTo>
                  <a:pt x="9" y="7"/>
                </a:lnTo>
                <a:lnTo>
                  <a:pt x="9" y="7"/>
                </a:lnTo>
                <a:lnTo>
                  <a:pt x="7" y="8"/>
                </a:lnTo>
                <a:lnTo>
                  <a:pt x="7" y="8"/>
                </a:lnTo>
                <a:lnTo>
                  <a:pt x="7" y="9"/>
                </a:lnTo>
                <a:lnTo>
                  <a:pt x="7" y="13"/>
                </a:lnTo>
                <a:lnTo>
                  <a:pt x="0" y="13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3" y="3"/>
                </a:lnTo>
                <a:lnTo>
                  <a:pt x="3" y="3"/>
                </a:lnTo>
                <a:lnTo>
                  <a:pt x="6" y="2"/>
                </a:lnTo>
                <a:lnTo>
                  <a:pt x="6" y="2"/>
                </a:lnTo>
                <a:lnTo>
                  <a:pt x="9" y="0"/>
                </a:lnTo>
                <a:lnTo>
                  <a:pt x="9" y="0"/>
                </a:lnTo>
                <a:lnTo>
                  <a:pt x="13" y="2"/>
                </a:lnTo>
                <a:lnTo>
                  <a:pt x="13" y="2"/>
                </a:lnTo>
                <a:lnTo>
                  <a:pt x="16" y="4"/>
                </a:lnTo>
                <a:lnTo>
                  <a:pt x="16" y="4"/>
                </a:lnTo>
                <a:lnTo>
                  <a:pt x="17" y="5"/>
                </a:lnTo>
                <a:lnTo>
                  <a:pt x="17" y="5"/>
                </a:lnTo>
                <a:lnTo>
                  <a:pt x="18" y="7"/>
                </a:lnTo>
                <a:lnTo>
                  <a:pt x="18" y="7"/>
                </a:lnTo>
                <a:lnTo>
                  <a:pt x="18" y="13"/>
                </a:lnTo>
                <a:lnTo>
                  <a:pt x="18" y="13"/>
                </a:lnTo>
                <a:lnTo>
                  <a:pt x="18" y="17"/>
                </a:lnTo>
                <a:lnTo>
                  <a:pt x="18" y="17"/>
                </a:lnTo>
                <a:lnTo>
                  <a:pt x="18" y="18"/>
                </a:lnTo>
                <a:lnTo>
                  <a:pt x="18" y="18"/>
                </a:lnTo>
                <a:lnTo>
                  <a:pt x="17" y="20"/>
                </a:lnTo>
                <a:lnTo>
                  <a:pt x="17" y="20"/>
                </a:lnTo>
                <a:lnTo>
                  <a:pt x="14" y="22"/>
                </a:lnTo>
                <a:lnTo>
                  <a:pt x="14" y="22"/>
                </a:lnTo>
                <a:lnTo>
                  <a:pt x="17" y="23"/>
                </a:lnTo>
                <a:lnTo>
                  <a:pt x="17" y="23"/>
                </a:lnTo>
                <a:lnTo>
                  <a:pt x="18" y="25"/>
                </a:lnTo>
                <a:lnTo>
                  <a:pt x="18" y="25"/>
                </a:lnTo>
                <a:lnTo>
                  <a:pt x="18" y="28"/>
                </a:lnTo>
                <a:lnTo>
                  <a:pt x="18" y="28"/>
                </a:lnTo>
                <a:lnTo>
                  <a:pt x="18" y="32"/>
                </a:lnTo>
                <a:lnTo>
                  <a:pt x="18" y="32"/>
                </a:lnTo>
                <a:lnTo>
                  <a:pt x="18" y="35"/>
                </a:lnTo>
                <a:lnTo>
                  <a:pt x="18" y="35"/>
                </a:lnTo>
                <a:lnTo>
                  <a:pt x="18" y="37"/>
                </a:lnTo>
                <a:lnTo>
                  <a:pt x="18" y="37"/>
                </a:lnTo>
                <a:lnTo>
                  <a:pt x="18" y="39"/>
                </a:lnTo>
                <a:lnTo>
                  <a:pt x="18" y="39"/>
                </a:lnTo>
                <a:lnTo>
                  <a:pt x="17" y="40"/>
                </a:lnTo>
                <a:lnTo>
                  <a:pt x="17" y="40"/>
                </a:lnTo>
                <a:lnTo>
                  <a:pt x="14" y="43"/>
                </a:lnTo>
                <a:lnTo>
                  <a:pt x="14" y="43"/>
                </a:lnTo>
                <a:lnTo>
                  <a:pt x="9" y="44"/>
                </a:lnTo>
                <a:lnTo>
                  <a:pt x="9" y="44"/>
                </a:lnTo>
                <a:lnTo>
                  <a:pt x="7" y="44"/>
                </a:lnTo>
                <a:lnTo>
                  <a:pt x="7" y="44"/>
                </a:lnTo>
                <a:lnTo>
                  <a:pt x="3" y="42"/>
                </a:lnTo>
                <a:lnTo>
                  <a:pt x="3" y="42"/>
                </a:lnTo>
                <a:lnTo>
                  <a:pt x="0" y="39"/>
                </a:lnTo>
                <a:lnTo>
                  <a:pt x="0" y="39"/>
                </a:lnTo>
                <a:lnTo>
                  <a:pt x="0" y="35"/>
                </a:lnTo>
                <a:lnTo>
                  <a:pt x="0" y="32"/>
                </a:lnTo>
                <a:lnTo>
                  <a:pt x="7" y="32"/>
                </a:lnTo>
                <a:lnTo>
                  <a:pt x="7" y="34"/>
                </a:lnTo>
                <a:lnTo>
                  <a:pt x="7" y="34"/>
                </a:lnTo>
                <a:lnTo>
                  <a:pt x="7" y="37"/>
                </a:lnTo>
                <a:lnTo>
                  <a:pt x="7" y="37"/>
                </a:lnTo>
                <a:lnTo>
                  <a:pt x="9" y="38"/>
                </a:lnTo>
                <a:lnTo>
                  <a:pt x="9" y="38"/>
                </a:lnTo>
                <a:lnTo>
                  <a:pt x="12" y="37"/>
                </a:lnTo>
                <a:lnTo>
                  <a:pt x="12" y="37"/>
                </a:lnTo>
                <a:lnTo>
                  <a:pt x="12" y="34"/>
                </a:lnTo>
                <a:lnTo>
                  <a:pt x="12" y="28"/>
                </a:lnTo>
                <a:lnTo>
                  <a:pt x="12" y="28"/>
                </a:lnTo>
                <a:lnTo>
                  <a:pt x="12" y="25"/>
                </a:lnTo>
                <a:lnTo>
                  <a:pt x="12" y="25"/>
                </a:lnTo>
                <a:lnTo>
                  <a:pt x="9" y="24"/>
                </a:lnTo>
                <a:lnTo>
                  <a:pt x="9" y="24"/>
                </a:lnTo>
                <a:lnTo>
                  <a:pt x="8" y="24"/>
                </a:lnTo>
                <a:lnTo>
                  <a:pt x="8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98" name="Freeform 319">
            <a:extLst>
              <a:ext uri="{FF2B5EF4-FFF2-40B4-BE49-F238E27FC236}">
                <a16:creationId xmlns:a16="http://schemas.microsoft.com/office/drawing/2014/main" id="{E539D3A4-EEDE-4684-8829-450E81FA3AAD}"/>
              </a:ext>
            </a:extLst>
          </p:cNvPr>
          <p:cNvSpPr>
            <a:spLocks/>
          </p:cNvSpPr>
          <p:nvPr/>
        </p:nvSpPr>
        <p:spPr bwMode="auto">
          <a:xfrm>
            <a:off x="3669743" y="4041958"/>
            <a:ext cx="26988" cy="68263"/>
          </a:xfrm>
          <a:custGeom>
            <a:avLst/>
            <a:gdLst>
              <a:gd name="T0" fmla="*/ 1 w 17"/>
              <a:gd name="T1" fmla="*/ 43 h 43"/>
              <a:gd name="T2" fmla="*/ 12 w 17"/>
              <a:gd name="T3" fmla="*/ 6 h 43"/>
              <a:gd name="T4" fmla="*/ 5 w 17"/>
              <a:gd name="T5" fmla="*/ 6 h 43"/>
              <a:gd name="T6" fmla="*/ 5 w 17"/>
              <a:gd name="T7" fmla="*/ 11 h 43"/>
              <a:gd name="T8" fmla="*/ 0 w 17"/>
              <a:gd name="T9" fmla="*/ 11 h 43"/>
              <a:gd name="T10" fmla="*/ 0 w 17"/>
              <a:gd name="T11" fmla="*/ 0 h 43"/>
              <a:gd name="T12" fmla="*/ 17 w 17"/>
              <a:gd name="T13" fmla="*/ 0 h 43"/>
              <a:gd name="T14" fmla="*/ 17 w 17"/>
              <a:gd name="T15" fmla="*/ 6 h 43"/>
              <a:gd name="T16" fmla="*/ 7 w 17"/>
              <a:gd name="T17" fmla="*/ 43 h 43"/>
              <a:gd name="T18" fmla="*/ 1 w 17"/>
              <a:gd name="T19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" h="43">
                <a:moveTo>
                  <a:pt x="1" y="43"/>
                </a:moveTo>
                <a:lnTo>
                  <a:pt x="12" y="6"/>
                </a:lnTo>
                <a:lnTo>
                  <a:pt x="5" y="6"/>
                </a:lnTo>
                <a:lnTo>
                  <a:pt x="5" y="11"/>
                </a:lnTo>
                <a:lnTo>
                  <a:pt x="0" y="11"/>
                </a:lnTo>
                <a:lnTo>
                  <a:pt x="0" y="0"/>
                </a:lnTo>
                <a:lnTo>
                  <a:pt x="17" y="0"/>
                </a:lnTo>
                <a:lnTo>
                  <a:pt x="17" y="6"/>
                </a:lnTo>
                <a:lnTo>
                  <a:pt x="7" y="43"/>
                </a:lnTo>
                <a:lnTo>
                  <a:pt x="1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699" name="Freeform 320">
            <a:extLst>
              <a:ext uri="{FF2B5EF4-FFF2-40B4-BE49-F238E27FC236}">
                <a16:creationId xmlns:a16="http://schemas.microsoft.com/office/drawing/2014/main" id="{E2CB2FB9-1778-46F3-83E0-6FBFF344D2EC}"/>
              </a:ext>
            </a:extLst>
          </p:cNvPr>
          <p:cNvSpPr>
            <a:spLocks/>
          </p:cNvSpPr>
          <p:nvPr/>
        </p:nvSpPr>
        <p:spPr bwMode="auto">
          <a:xfrm>
            <a:off x="3704668" y="4041958"/>
            <a:ext cx="28575" cy="69850"/>
          </a:xfrm>
          <a:custGeom>
            <a:avLst/>
            <a:gdLst>
              <a:gd name="T0" fmla="*/ 18 w 18"/>
              <a:gd name="T1" fmla="*/ 0 h 44"/>
              <a:gd name="T2" fmla="*/ 18 w 18"/>
              <a:gd name="T3" fmla="*/ 6 h 44"/>
              <a:gd name="T4" fmla="*/ 7 w 18"/>
              <a:gd name="T5" fmla="*/ 6 h 44"/>
              <a:gd name="T6" fmla="*/ 7 w 18"/>
              <a:gd name="T7" fmla="*/ 18 h 44"/>
              <a:gd name="T8" fmla="*/ 7 w 18"/>
              <a:gd name="T9" fmla="*/ 18 h 44"/>
              <a:gd name="T10" fmla="*/ 8 w 18"/>
              <a:gd name="T11" fmla="*/ 16 h 44"/>
              <a:gd name="T12" fmla="*/ 8 w 18"/>
              <a:gd name="T13" fmla="*/ 16 h 44"/>
              <a:gd name="T14" fmla="*/ 12 w 18"/>
              <a:gd name="T15" fmla="*/ 15 h 44"/>
              <a:gd name="T16" fmla="*/ 12 w 18"/>
              <a:gd name="T17" fmla="*/ 15 h 44"/>
              <a:gd name="T18" fmla="*/ 14 w 18"/>
              <a:gd name="T19" fmla="*/ 16 h 44"/>
              <a:gd name="T20" fmla="*/ 17 w 18"/>
              <a:gd name="T21" fmla="*/ 18 h 44"/>
              <a:gd name="T22" fmla="*/ 17 w 18"/>
              <a:gd name="T23" fmla="*/ 18 h 44"/>
              <a:gd name="T24" fmla="*/ 18 w 18"/>
              <a:gd name="T25" fmla="*/ 20 h 44"/>
              <a:gd name="T26" fmla="*/ 18 w 18"/>
              <a:gd name="T27" fmla="*/ 23 h 44"/>
              <a:gd name="T28" fmla="*/ 18 w 18"/>
              <a:gd name="T29" fmla="*/ 34 h 44"/>
              <a:gd name="T30" fmla="*/ 18 w 18"/>
              <a:gd name="T31" fmla="*/ 34 h 44"/>
              <a:gd name="T32" fmla="*/ 18 w 18"/>
              <a:gd name="T33" fmla="*/ 38 h 44"/>
              <a:gd name="T34" fmla="*/ 18 w 18"/>
              <a:gd name="T35" fmla="*/ 38 h 44"/>
              <a:gd name="T36" fmla="*/ 16 w 18"/>
              <a:gd name="T37" fmla="*/ 41 h 44"/>
              <a:gd name="T38" fmla="*/ 16 w 18"/>
              <a:gd name="T39" fmla="*/ 41 h 44"/>
              <a:gd name="T40" fmla="*/ 13 w 18"/>
              <a:gd name="T41" fmla="*/ 43 h 44"/>
              <a:gd name="T42" fmla="*/ 13 w 18"/>
              <a:gd name="T43" fmla="*/ 43 h 44"/>
              <a:gd name="T44" fmla="*/ 9 w 18"/>
              <a:gd name="T45" fmla="*/ 44 h 44"/>
              <a:gd name="T46" fmla="*/ 9 w 18"/>
              <a:gd name="T47" fmla="*/ 44 h 44"/>
              <a:gd name="T48" fmla="*/ 6 w 18"/>
              <a:gd name="T49" fmla="*/ 43 h 44"/>
              <a:gd name="T50" fmla="*/ 6 w 18"/>
              <a:gd name="T51" fmla="*/ 43 h 44"/>
              <a:gd name="T52" fmla="*/ 3 w 18"/>
              <a:gd name="T53" fmla="*/ 41 h 44"/>
              <a:gd name="T54" fmla="*/ 3 w 18"/>
              <a:gd name="T55" fmla="*/ 41 h 44"/>
              <a:gd name="T56" fmla="*/ 0 w 18"/>
              <a:gd name="T57" fmla="*/ 38 h 44"/>
              <a:gd name="T58" fmla="*/ 0 w 18"/>
              <a:gd name="T59" fmla="*/ 38 h 44"/>
              <a:gd name="T60" fmla="*/ 0 w 18"/>
              <a:gd name="T61" fmla="*/ 34 h 44"/>
              <a:gd name="T62" fmla="*/ 0 w 18"/>
              <a:gd name="T63" fmla="*/ 33 h 44"/>
              <a:gd name="T64" fmla="*/ 7 w 18"/>
              <a:gd name="T65" fmla="*/ 33 h 44"/>
              <a:gd name="T66" fmla="*/ 7 w 18"/>
              <a:gd name="T67" fmla="*/ 34 h 44"/>
              <a:gd name="T68" fmla="*/ 7 w 18"/>
              <a:gd name="T69" fmla="*/ 34 h 44"/>
              <a:gd name="T70" fmla="*/ 7 w 18"/>
              <a:gd name="T71" fmla="*/ 36 h 44"/>
              <a:gd name="T72" fmla="*/ 7 w 18"/>
              <a:gd name="T73" fmla="*/ 36 h 44"/>
              <a:gd name="T74" fmla="*/ 9 w 18"/>
              <a:gd name="T75" fmla="*/ 38 h 44"/>
              <a:gd name="T76" fmla="*/ 9 w 18"/>
              <a:gd name="T77" fmla="*/ 38 h 44"/>
              <a:gd name="T78" fmla="*/ 12 w 18"/>
              <a:gd name="T79" fmla="*/ 36 h 44"/>
              <a:gd name="T80" fmla="*/ 12 w 18"/>
              <a:gd name="T81" fmla="*/ 36 h 44"/>
              <a:gd name="T82" fmla="*/ 12 w 18"/>
              <a:gd name="T83" fmla="*/ 34 h 44"/>
              <a:gd name="T84" fmla="*/ 12 w 18"/>
              <a:gd name="T85" fmla="*/ 24 h 44"/>
              <a:gd name="T86" fmla="*/ 12 w 18"/>
              <a:gd name="T87" fmla="*/ 24 h 44"/>
              <a:gd name="T88" fmla="*/ 12 w 18"/>
              <a:gd name="T89" fmla="*/ 21 h 44"/>
              <a:gd name="T90" fmla="*/ 12 w 18"/>
              <a:gd name="T91" fmla="*/ 21 h 44"/>
              <a:gd name="T92" fmla="*/ 9 w 18"/>
              <a:gd name="T93" fmla="*/ 21 h 44"/>
              <a:gd name="T94" fmla="*/ 9 w 18"/>
              <a:gd name="T95" fmla="*/ 21 h 44"/>
              <a:gd name="T96" fmla="*/ 8 w 18"/>
              <a:gd name="T97" fmla="*/ 21 h 44"/>
              <a:gd name="T98" fmla="*/ 8 w 18"/>
              <a:gd name="T99" fmla="*/ 21 h 44"/>
              <a:gd name="T100" fmla="*/ 7 w 18"/>
              <a:gd name="T101" fmla="*/ 21 h 44"/>
              <a:gd name="T102" fmla="*/ 7 w 18"/>
              <a:gd name="T103" fmla="*/ 21 h 44"/>
              <a:gd name="T104" fmla="*/ 7 w 18"/>
              <a:gd name="T105" fmla="*/ 23 h 44"/>
              <a:gd name="T106" fmla="*/ 7 w 18"/>
              <a:gd name="T107" fmla="*/ 23 h 44"/>
              <a:gd name="T108" fmla="*/ 7 w 18"/>
              <a:gd name="T109" fmla="*/ 24 h 44"/>
              <a:gd name="T110" fmla="*/ 0 w 18"/>
              <a:gd name="T111" fmla="*/ 24 h 44"/>
              <a:gd name="T112" fmla="*/ 0 w 18"/>
              <a:gd name="T113" fmla="*/ 0 h 44"/>
              <a:gd name="T114" fmla="*/ 18 w 18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" h="44">
                <a:moveTo>
                  <a:pt x="18" y="0"/>
                </a:moveTo>
                <a:lnTo>
                  <a:pt x="18" y="6"/>
                </a:lnTo>
                <a:lnTo>
                  <a:pt x="7" y="6"/>
                </a:lnTo>
                <a:lnTo>
                  <a:pt x="7" y="18"/>
                </a:lnTo>
                <a:lnTo>
                  <a:pt x="7" y="18"/>
                </a:lnTo>
                <a:lnTo>
                  <a:pt x="8" y="16"/>
                </a:lnTo>
                <a:lnTo>
                  <a:pt x="8" y="16"/>
                </a:lnTo>
                <a:lnTo>
                  <a:pt x="12" y="15"/>
                </a:lnTo>
                <a:lnTo>
                  <a:pt x="12" y="15"/>
                </a:lnTo>
                <a:lnTo>
                  <a:pt x="14" y="16"/>
                </a:lnTo>
                <a:lnTo>
                  <a:pt x="17" y="18"/>
                </a:lnTo>
                <a:lnTo>
                  <a:pt x="17" y="18"/>
                </a:lnTo>
                <a:lnTo>
                  <a:pt x="18" y="20"/>
                </a:lnTo>
                <a:lnTo>
                  <a:pt x="18" y="23"/>
                </a:lnTo>
                <a:lnTo>
                  <a:pt x="18" y="34"/>
                </a:lnTo>
                <a:lnTo>
                  <a:pt x="18" y="34"/>
                </a:lnTo>
                <a:lnTo>
                  <a:pt x="18" y="38"/>
                </a:lnTo>
                <a:lnTo>
                  <a:pt x="18" y="38"/>
                </a:lnTo>
                <a:lnTo>
                  <a:pt x="16" y="41"/>
                </a:lnTo>
                <a:lnTo>
                  <a:pt x="16" y="41"/>
                </a:lnTo>
                <a:lnTo>
                  <a:pt x="13" y="43"/>
                </a:lnTo>
                <a:lnTo>
                  <a:pt x="13" y="43"/>
                </a:lnTo>
                <a:lnTo>
                  <a:pt x="9" y="44"/>
                </a:lnTo>
                <a:lnTo>
                  <a:pt x="9" y="44"/>
                </a:lnTo>
                <a:lnTo>
                  <a:pt x="6" y="43"/>
                </a:lnTo>
                <a:lnTo>
                  <a:pt x="6" y="43"/>
                </a:lnTo>
                <a:lnTo>
                  <a:pt x="3" y="41"/>
                </a:lnTo>
                <a:lnTo>
                  <a:pt x="3" y="41"/>
                </a:lnTo>
                <a:lnTo>
                  <a:pt x="0" y="38"/>
                </a:lnTo>
                <a:lnTo>
                  <a:pt x="0" y="38"/>
                </a:lnTo>
                <a:lnTo>
                  <a:pt x="0" y="34"/>
                </a:lnTo>
                <a:lnTo>
                  <a:pt x="0" y="33"/>
                </a:lnTo>
                <a:lnTo>
                  <a:pt x="7" y="33"/>
                </a:lnTo>
                <a:lnTo>
                  <a:pt x="7" y="34"/>
                </a:lnTo>
                <a:lnTo>
                  <a:pt x="7" y="34"/>
                </a:lnTo>
                <a:lnTo>
                  <a:pt x="7" y="36"/>
                </a:lnTo>
                <a:lnTo>
                  <a:pt x="7" y="36"/>
                </a:lnTo>
                <a:lnTo>
                  <a:pt x="9" y="38"/>
                </a:lnTo>
                <a:lnTo>
                  <a:pt x="9" y="38"/>
                </a:lnTo>
                <a:lnTo>
                  <a:pt x="12" y="36"/>
                </a:lnTo>
                <a:lnTo>
                  <a:pt x="12" y="36"/>
                </a:lnTo>
                <a:lnTo>
                  <a:pt x="12" y="34"/>
                </a:lnTo>
                <a:lnTo>
                  <a:pt x="12" y="24"/>
                </a:lnTo>
                <a:lnTo>
                  <a:pt x="12" y="24"/>
                </a:lnTo>
                <a:lnTo>
                  <a:pt x="12" y="21"/>
                </a:lnTo>
                <a:lnTo>
                  <a:pt x="12" y="21"/>
                </a:lnTo>
                <a:lnTo>
                  <a:pt x="9" y="21"/>
                </a:lnTo>
                <a:lnTo>
                  <a:pt x="9" y="21"/>
                </a:lnTo>
                <a:lnTo>
                  <a:pt x="8" y="21"/>
                </a:lnTo>
                <a:lnTo>
                  <a:pt x="8" y="21"/>
                </a:lnTo>
                <a:lnTo>
                  <a:pt x="7" y="21"/>
                </a:lnTo>
                <a:lnTo>
                  <a:pt x="7" y="21"/>
                </a:lnTo>
                <a:lnTo>
                  <a:pt x="7" y="23"/>
                </a:lnTo>
                <a:lnTo>
                  <a:pt x="7" y="23"/>
                </a:lnTo>
                <a:lnTo>
                  <a:pt x="7" y="24"/>
                </a:lnTo>
                <a:lnTo>
                  <a:pt x="0" y="24"/>
                </a:lnTo>
                <a:lnTo>
                  <a:pt x="0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00" name="Freeform 321">
            <a:extLst>
              <a:ext uri="{FF2B5EF4-FFF2-40B4-BE49-F238E27FC236}">
                <a16:creationId xmlns:a16="http://schemas.microsoft.com/office/drawing/2014/main" id="{1732188E-97B4-4178-BD8B-41090DFA843B}"/>
              </a:ext>
            </a:extLst>
          </p:cNvPr>
          <p:cNvSpPr>
            <a:spLocks/>
          </p:cNvSpPr>
          <p:nvPr/>
        </p:nvSpPr>
        <p:spPr bwMode="auto">
          <a:xfrm>
            <a:off x="3671330" y="4554721"/>
            <a:ext cx="20638" cy="66675"/>
          </a:xfrm>
          <a:custGeom>
            <a:avLst/>
            <a:gdLst>
              <a:gd name="T0" fmla="*/ 6 w 13"/>
              <a:gd name="T1" fmla="*/ 42 h 42"/>
              <a:gd name="T2" fmla="*/ 6 w 13"/>
              <a:gd name="T3" fmla="*/ 6 h 42"/>
              <a:gd name="T4" fmla="*/ 0 w 13"/>
              <a:gd name="T5" fmla="*/ 11 h 42"/>
              <a:gd name="T6" fmla="*/ 0 w 13"/>
              <a:gd name="T7" fmla="*/ 3 h 42"/>
              <a:gd name="T8" fmla="*/ 6 w 13"/>
              <a:gd name="T9" fmla="*/ 0 h 42"/>
              <a:gd name="T10" fmla="*/ 13 w 13"/>
              <a:gd name="T11" fmla="*/ 0 h 42"/>
              <a:gd name="T12" fmla="*/ 13 w 13"/>
              <a:gd name="T13" fmla="*/ 42 h 42"/>
              <a:gd name="T14" fmla="*/ 6 w 13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42">
                <a:moveTo>
                  <a:pt x="6" y="42"/>
                </a:moveTo>
                <a:lnTo>
                  <a:pt x="6" y="6"/>
                </a:lnTo>
                <a:lnTo>
                  <a:pt x="0" y="11"/>
                </a:lnTo>
                <a:lnTo>
                  <a:pt x="0" y="3"/>
                </a:lnTo>
                <a:lnTo>
                  <a:pt x="6" y="0"/>
                </a:lnTo>
                <a:lnTo>
                  <a:pt x="13" y="0"/>
                </a:lnTo>
                <a:lnTo>
                  <a:pt x="13" y="42"/>
                </a:lnTo>
                <a:lnTo>
                  <a:pt x="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01" name="Freeform 322">
            <a:extLst>
              <a:ext uri="{FF2B5EF4-FFF2-40B4-BE49-F238E27FC236}">
                <a16:creationId xmlns:a16="http://schemas.microsoft.com/office/drawing/2014/main" id="{DC9C4EF9-3C32-4183-9F2D-B3F265B8D663}"/>
              </a:ext>
            </a:extLst>
          </p:cNvPr>
          <p:cNvSpPr>
            <a:spLocks noEditPoints="1"/>
          </p:cNvSpPr>
          <p:nvPr/>
        </p:nvSpPr>
        <p:spPr bwMode="auto">
          <a:xfrm>
            <a:off x="3704668" y="4551546"/>
            <a:ext cx="28575" cy="69850"/>
          </a:xfrm>
          <a:custGeom>
            <a:avLst/>
            <a:gdLst>
              <a:gd name="T0" fmla="*/ 0 w 18"/>
              <a:gd name="T1" fmla="*/ 10 h 44"/>
              <a:gd name="T2" fmla="*/ 0 w 18"/>
              <a:gd name="T3" fmla="*/ 10 h 44"/>
              <a:gd name="T4" fmla="*/ 0 w 18"/>
              <a:gd name="T5" fmla="*/ 7 h 44"/>
              <a:gd name="T6" fmla="*/ 0 w 18"/>
              <a:gd name="T7" fmla="*/ 7 h 44"/>
              <a:gd name="T8" fmla="*/ 3 w 18"/>
              <a:gd name="T9" fmla="*/ 3 h 44"/>
              <a:gd name="T10" fmla="*/ 3 w 18"/>
              <a:gd name="T11" fmla="*/ 3 h 44"/>
              <a:gd name="T12" fmla="*/ 6 w 18"/>
              <a:gd name="T13" fmla="*/ 2 h 44"/>
              <a:gd name="T14" fmla="*/ 6 w 18"/>
              <a:gd name="T15" fmla="*/ 2 h 44"/>
              <a:gd name="T16" fmla="*/ 9 w 18"/>
              <a:gd name="T17" fmla="*/ 0 h 44"/>
              <a:gd name="T18" fmla="*/ 9 w 18"/>
              <a:gd name="T19" fmla="*/ 0 h 44"/>
              <a:gd name="T20" fmla="*/ 13 w 18"/>
              <a:gd name="T21" fmla="*/ 2 h 44"/>
              <a:gd name="T22" fmla="*/ 13 w 18"/>
              <a:gd name="T23" fmla="*/ 2 h 44"/>
              <a:gd name="T24" fmla="*/ 16 w 18"/>
              <a:gd name="T25" fmla="*/ 3 h 44"/>
              <a:gd name="T26" fmla="*/ 16 w 18"/>
              <a:gd name="T27" fmla="*/ 3 h 44"/>
              <a:gd name="T28" fmla="*/ 18 w 18"/>
              <a:gd name="T29" fmla="*/ 7 h 44"/>
              <a:gd name="T30" fmla="*/ 18 w 18"/>
              <a:gd name="T31" fmla="*/ 7 h 44"/>
              <a:gd name="T32" fmla="*/ 18 w 18"/>
              <a:gd name="T33" fmla="*/ 10 h 44"/>
              <a:gd name="T34" fmla="*/ 18 w 18"/>
              <a:gd name="T35" fmla="*/ 35 h 44"/>
              <a:gd name="T36" fmla="*/ 18 w 18"/>
              <a:gd name="T37" fmla="*/ 35 h 44"/>
              <a:gd name="T38" fmla="*/ 18 w 18"/>
              <a:gd name="T39" fmla="*/ 39 h 44"/>
              <a:gd name="T40" fmla="*/ 18 w 18"/>
              <a:gd name="T41" fmla="*/ 39 h 44"/>
              <a:gd name="T42" fmla="*/ 16 w 18"/>
              <a:gd name="T43" fmla="*/ 42 h 44"/>
              <a:gd name="T44" fmla="*/ 16 w 18"/>
              <a:gd name="T45" fmla="*/ 42 h 44"/>
              <a:gd name="T46" fmla="*/ 13 w 18"/>
              <a:gd name="T47" fmla="*/ 44 h 44"/>
              <a:gd name="T48" fmla="*/ 13 w 18"/>
              <a:gd name="T49" fmla="*/ 44 h 44"/>
              <a:gd name="T50" fmla="*/ 9 w 18"/>
              <a:gd name="T51" fmla="*/ 44 h 44"/>
              <a:gd name="T52" fmla="*/ 9 w 18"/>
              <a:gd name="T53" fmla="*/ 44 h 44"/>
              <a:gd name="T54" fmla="*/ 6 w 18"/>
              <a:gd name="T55" fmla="*/ 44 h 44"/>
              <a:gd name="T56" fmla="*/ 6 w 18"/>
              <a:gd name="T57" fmla="*/ 44 h 44"/>
              <a:gd name="T58" fmla="*/ 3 w 18"/>
              <a:gd name="T59" fmla="*/ 42 h 44"/>
              <a:gd name="T60" fmla="*/ 3 w 18"/>
              <a:gd name="T61" fmla="*/ 42 h 44"/>
              <a:gd name="T62" fmla="*/ 0 w 18"/>
              <a:gd name="T63" fmla="*/ 39 h 44"/>
              <a:gd name="T64" fmla="*/ 0 w 18"/>
              <a:gd name="T65" fmla="*/ 39 h 44"/>
              <a:gd name="T66" fmla="*/ 0 w 18"/>
              <a:gd name="T67" fmla="*/ 35 h 44"/>
              <a:gd name="T68" fmla="*/ 0 w 18"/>
              <a:gd name="T69" fmla="*/ 10 h 44"/>
              <a:gd name="T70" fmla="*/ 7 w 18"/>
              <a:gd name="T71" fmla="*/ 35 h 44"/>
              <a:gd name="T72" fmla="*/ 7 w 18"/>
              <a:gd name="T73" fmla="*/ 35 h 44"/>
              <a:gd name="T74" fmla="*/ 7 w 18"/>
              <a:gd name="T75" fmla="*/ 38 h 44"/>
              <a:gd name="T76" fmla="*/ 7 w 18"/>
              <a:gd name="T77" fmla="*/ 38 h 44"/>
              <a:gd name="T78" fmla="*/ 9 w 18"/>
              <a:gd name="T79" fmla="*/ 38 h 44"/>
              <a:gd name="T80" fmla="*/ 9 w 18"/>
              <a:gd name="T81" fmla="*/ 38 h 44"/>
              <a:gd name="T82" fmla="*/ 12 w 18"/>
              <a:gd name="T83" fmla="*/ 38 h 44"/>
              <a:gd name="T84" fmla="*/ 12 w 18"/>
              <a:gd name="T85" fmla="*/ 38 h 44"/>
              <a:gd name="T86" fmla="*/ 12 w 18"/>
              <a:gd name="T87" fmla="*/ 35 h 44"/>
              <a:gd name="T88" fmla="*/ 12 w 18"/>
              <a:gd name="T89" fmla="*/ 10 h 44"/>
              <a:gd name="T90" fmla="*/ 12 w 18"/>
              <a:gd name="T91" fmla="*/ 10 h 44"/>
              <a:gd name="T92" fmla="*/ 12 w 18"/>
              <a:gd name="T93" fmla="*/ 8 h 44"/>
              <a:gd name="T94" fmla="*/ 12 w 18"/>
              <a:gd name="T95" fmla="*/ 8 h 44"/>
              <a:gd name="T96" fmla="*/ 9 w 18"/>
              <a:gd name="T97" fmla="*/ 7 h 44"/>
              <a:gd name="T98" fmla="*/ 9 w 18"/>
              <a:gd name="T99" fmla="*/ 7 h 44"/>
              <a:gd name="T100" fmla="*/ 7 w 18"/>
              <a:gd name="T101" fmla="*/ 8 h 44"/>
              <a:gd name="T102" fmla="*/ 7 w 18"/>
              <a:gd name="T103" fmla="*/ 8 h 44"/>
              <a:gd name="T104" fmla="*/ 7 w 18"/>
              <a:gd name="T105" fmla="*/ 10 h 44"/>
              <a:gd name="T106" fmla="*/ 7 w 18"/>
              <a:gd name="T107" fmla="*/ 35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8" h="44">
                <a:moveTo>
                  <a:pt x="0" y="10"/>
                </a:move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3" y="3"/>
                </a:lnTo>
                <a:lnTo>
                  <a:pt x="3" y="3"/>
                </a:lnTo>
                <a:lnTo>
                  <a:pt x="6" y="2"/>
                </a:lnTo>
                <a:lnTo>
                  <a:pt x="6" y="2"/>
                </a:lnTo>
                <a:lnTo>
                  <a:pt x="9" y="0"/>
                </a:lnTo>
                <a:lnTo>
                  <a:pt x="9" y="0"/>
                </a:lnTo>
                <a:lnTo>
                  <a:pt x="13" y="2"/>
                </a:lnTo>
                <a:lnTo>
                  <a:pt x="13" y="2"/>
                </a:lnTo>
                <a:lnTo>
                  <a:pt x="16" y="3"/>
                </a:lnTo>
                <a:lnTo>
                  <a:pt x="16" y="3"/>
                </a:lnTo>
                <a:lnTo>
                  <a:pt x="18" y="7"/>
                </a:lnTo>
                <a:lnTo>
                  <a:pt x="18" y="7"/>
                </a:lnTo>
                <a:lnTo>
                  <a:pt x="18" y="10"/>
                </a:lnTo>
                <a:lnTo>
                  <a:pt x="18" y="35"/>
                </a:lnTo>
                <a:lnTo>
                  <a:pt x="18" y="35"/>
                </a:lnTo>
                <a:lnTo>
                  <a:pt x="18" y="39"/>
                </a:lnTo>
                <a:lnTo>
                  <a:pt x="18" y="39"/>
                </a:lnTo>
                <a:lnTo>
                  <a:pt x="16" y="42"/>
                </a:lnTo>
                <a:lnTo>
                  <a:pt x="16" y="42"/>
                </a:lnTo>
                <a:lnTo>
                  <a:pt x="13" y="44"/>
                </a:lnTo>
                <a:lnTo>
                  <a:pt x="13" y="44"/>
                </a:lnTo>
                <a:lnTo>
                  <a:pt x="9" y="44"/>
                </a:lnTo>
                <a:lnTo>
                  <a:pt x="9" y="44"/>
                </a:lnTo>
                <a:lnTo>
                  <a:pt x="6" y="44"/>
                </a:lnTo>
                <a:lnTo>
                  <a:pt x="6" y="44"/>
                </a:lnTo>
                <a:lnTo>
                  <a:pt x="3" y="42"/>
                </a:lnTo>
                <a:lnTo>
                  <a:pt x="3" y="42"/>
                </a:lnTo>
                <a:lnTo>
                  <a:pt x="0" y="39"/>
                </a:lnTo>
                <a:lnTo>
                  <a:pt x="0" y="39"/>
                </a:lnTo>
                <a:lnTo>
                  <a:pt x="0" y="35"/>
                </a:lnTo>
                <a:lnTo>
                  <a:pt x="0" y="10"/>
                </a:lnTo>
                <a:close/>
                <a:moveTo>
                  <a:pt x="7" y="35"/>
                </a:moveTo>
                <a:lnTo>
                  <a:pt x="7" y="35"/>
                </a:lnTo>
                <a:lnTo>
                  <a:pt x="7" y="38"/>
                </a:lnTo>
                <a:lnTo>
                  <a:pt x="7" y="38"/>
                </a:lnTo>
                <a:lnTo>
                  <a:pt x="9" y="38"/>
                </a:lnTo>
                <a:lnTo>
                  <a:pt x="9" y="38"/>
                </a:lnTo>
                <a:lnTo>
                  <a:pt x="12" y="38"/>
                </a:lnTo>
                <a:lnTo>
                  <a:pt x="12" y="38"/>
                </a:lnTo>
                <a:lnTo>
                  <a:pt x="12" y="35"/>
                </a:lnTo>
                <a:lnTo>
                  <a:pt x="12" y="10"/>
                </a:lnTo>
                <a:lnTo>
                  <a:pt x="12" y="10"/>
                </a:lnTo>
                <a:lnTo>
                  <a:pt x="12" y="8"/>
                </a:lnTo>
                <a:lnTo>
                  <a:pt x="12" y="8"/>
                </a:lnTo>
                <a:lnTo>
                  <a:pt x="9" y="7"/>
                </a:lnTo>
                <a:lnTo>
                  <a:pt x="9" y="7"/>
                </a:lnTo>
                <a:lnTo>
                  <a:pt x="7" y="8"/>
                </a:lnTo>
                <a:lnTo>
                  <a:pt x="7" y="8"/>
                </a:lnTo>
                <a:lnTo>
                  <a:pt x="7" y="10"/>
                </a:lnTo>
                <a:lnTo>
                  <a:pt x="7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02" name="Freeform 323">
            <a:extLst>
              <a:ext uri="{FF2B5EF4-FFF2-40B4-BE49-F238E27FC236}">
                <a16:creationId xmlns:a16="http://schemas.microsoft.com/office/drawing/2014/main" id="{25021488-DEAD-4B70-9221-6EA3EF024E75}"/>
              </a:ext>
            </a:extLst>
          </p:cNvPr>
          <p:cNvSpPr>
            <a:spLocks/>
          </p:cNvSpPr>
          <p:nvPr/>
        </p:nvSpPr>
        <p:spPr bwMode="auto">
          <a:xfrm>
            <a:off x="3741180" y="4554721"/>
            <a:ext cx="28575" cy="66675"/>
          </a:xfrm>
          <a:custGeom>
            <a:avLst/>
            <a:gdLst>
              <a:gd name="T0" fmla="*/ 1 w 18"/>
              <a:gd name="T1" fmla="*/ 42 h 42"/>
              <a:gd name="T2" fmla="*/ 11 w 18"/>
              <a:gd name="T3" fmla="*/ 5 h 42"/>
              <a:gd name="T4" fmla="*/ 5 w 18"/>
              <a:gd name="T5" fmla="*/ 5 h 42"/>
              <a:gd name="T6" fmla="*/ 5 w 18"/>
              <a:gd name="T7" fmla="*/ 10 h 42"/>
              <a:gd name="T8" fmla="*/ 0 w 18"/>
              <a:gd name="T9" fmla="*/ 10 h 42"/>
              <a:gd name="T10" fmla="*/ 0 w 18"/>
              <a:gd name="T11" fmla="*/ 0 h 42"/>
              <a:gd name="T12" fmla="*/ 18 w 18"/>
              <a:gd name="T13" fmla="*/ 0 h 42"/>
              <a:gd name="T14" fmla="*/ 18 w 18"/>
              <a:gd name="T15" fmla="*/ 6 h 42"/>
              <a:gd name="T16" fmla="*/ 8 w 18"/>
              <a:gd name="T17" fmla="*/ 42 h 42"/>
              <a:gd name="T18" fmla="*/ 1 w 18"/>
              <a:gd name="T19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42">
                <a:moveTo>
                  <a:pt x="1" y="42"/>
                </a:moveTo>
                <a:lnTo>
                  <a:pt x="11" y="5"/>
                </a:lnTo>
                <a:lnTo>
                  <a:pt x="5" y="5"/>
                </a:lnTo>
                <a:lnTo>
                  <a:pt x="5" y="10"/>
                </a:lnTo>
                <a:lnTo>
                  <a:pt x="0" y="10"/>
                </a:lnTo>
                <a:lnTo>
                  <a:pt x="0" y="0"/>
                </a:lnTo>
                <a:lnTo>
                  <a:pt x="18" y="0"/>
                </a:lnTo>
                <a:lnTo>
                  <a:pt x="18" y="6"/>
                </a:lnTo>
                <a:lnTo>
                  <a:pt x="8" y="42"/>
                </a:lnTo>
                <a:lnTo>
                  <a:pt x="1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03" name="Freeform 324">
            <a:extLst>
              <a:ext uri="{FF2B5EF4-FFF2-40B4-BE49-F238E27FC236}">
                <a16:creationId xmlns:a16="http://schemas.microsoft.com/office/drawing/2014/main" id="{43EB397B-30FE-4755-BD8E-2581CA51FE07}"/>
              </a:ext>
            </a:extLst>
          </p:cNvPr>
          <p:cNvSpPr>
            <a:spLocks/>
          </p:cNvSpPr>
          <p:nvPr/>
        </p:nvSpPr>
        <p:spPr bwMode="auto">
          <a:xfrm>
            <a:off x="4109480" y="3018021"/>
            <a:ext cx="28575" cy="69850"/>
          </a:xfrm>
          <a:custGeom>
            <a:avLst/>
            <a:gdLst>
              <a:gd name="T0" fmla="*/ 0 w 18"/>
              <a:gd name="T1" fmla="*/ 44 h 44"/>
              <a:gd name="T2" fmla="*/ 0 w 18"/>
              <a:gd name="T3" fmla="*/ 37 h 44"/>
              <a:gd name="T4" fmla="*/ 10 w 18"/>
              <a:gd name="T5" fmla="*/ 17 h 44"/>
              <a:gd name="T6" fmla="*/ 10 w 18"/>
              <a:gd name="T7" fmla="*/ 17 h 44"/>
              <a:gd name="T8" fmla="*/ 12 w 18"/>
              <a:gd name="T9" fmla="*/ 13 h 44"/>
              <a:gd name="T10" fmla="*/ 12 w 18"/>
              <a:gd name="T11" fmla="*/ 13 h 44"/>
              <a:gd name="T12" fmla="*/ 12 w 18"/>
              <a:gd name="T13" fmla="*/ 11 h 44"/>
              <a:gd name="T14" fmla="*/ 12 w 18"/>
              <a:gd name="T15" fmla="*/ 11 h 44"/>
              <a:gd name="T16" fmla="*/ 12 w 18"/>
              <a:gd name="T17" fmla="*/ 10 h 44"/>
              <a:gd name="T18" fmla="*/ 12 w 18"/>
              <a:gd name="T19" fmla="*/ 10 h 44"/>
              <a:gd name="T20" fmla="*/ 12 w 18"/>
              <a:gd name="T21" fmla="*/ 8 h 44"/>
              <a:gd name="T22" fmla="*/ 12 w 18"/>
              <a:gd name="T23" fmla="*/ 8 h 44"/>
              <a:gd name="T24" fmla="*/ 10 w 18"/>
              <a:gd name="T25" fmla="*/ 7 h 44"/>
              <a:gd name="T26" fmla="*/ 10 w 18"/>
              <a:gd name="T27" fmla="*/ 7 h 44"/>
              <a:gd name="T28" fmla="*/ 9 w 18"/>
              <a:gd name="T29" fmla="*/ 6 h 44"/>
              <a:gd name="T30" fmla="*/ 9 w 18"/>
              <a:gd name="T31" fmla="*/ 6 h 44"/>
              <a:gd name="T32" fmla="*/ 7 w 18"/>
              <a:gd name="T33" fmla="*/ 7 h 44"/>
              <a:gd name="T34" fmla="*/ 7 w 18"/>
              <a:gd name="T35" fmla="*/ 7 h 44"/>
              <a:gd name="T36" fmla="*/ 5 w 18"/>
              <a:gd name="T37" fmla="*/ 10 h 44"/>
              <a:gd name="T38" fmla="*/ 5 w 18"/>
              <a:gd name="T39" fmla="*/ 13 h 44"/>
              <a:gd name="T40" fmla="*/ 0 w 18"/>
              <a:gd name="T41" fmla="*/ 13 h 44"/>
              <a:gd name="T42" fmla="*/ 0 w 18"/>
              <a:gd name="T43" fmla="*/ 10 h 44"/>
              <a:gd name="T44" fmla="*/ 0 w 18"/>
              <a:gd name="T45" fmla="*/ 10 h 44"/>
              <a:gd name="T46" fmla="*/ 0 w 18"/>
              <a:gd name="T47" fmla="*/ 6 h 44"/>
              <a:gd name="T48" fmla="*/ 0 w 18"/>
              <a:gd name="T49" fmla="*/ 6 h 44"/>
              <a:gd name="T50" fmla="*/ 3 w 18"/>
              <a:gd name="T51" fmla="*/ 3 h 44"/>
              <a:gd name="T52" fmla="*/ 3 w 18"/>
              <a:gd name="T53" fmla="*/ 3 h 44"/>
              <a:gd name="T54" fmla="*/ 5 w 18"/>
              <a:gd name="T55" fmla="*/ 1 h 44"/>
              <a:gd name="T56" fmla="*/ 5 w 18"/>
              <a:gd name="T57" fmla="*/ 1 h 44"/>
              <a:gd name="T58" fmla="*/ 9 w 18"/>
              <a:gd name="T59" fmla="*/ 0 h 44"/>
              <a:gd name="T60" fmla="*/ 9 w 18"/>
              <a:gd name="T61" fmla="*/ 0 h 44"/>
              <a:gd name="T62" fmla="*/ 13 w 18"/>
              <a:gd name="T63" fmla="*/ 1 h 44"/>
              <a:gd name="T64" fmla="*/ 13 w 18"/>
              <a:gd name="T65" fmla="*/ 1 h 44"/>
              <a:gd name="T66" fmla="*/ 15 w 18"/>
              <a:gd name="T67" fmla="*/ 3 h 44"/>
              <a:gd name="T68" fmla="*/ 15 w 18"/>
              <a:gd name="T69" fmla="*/ 3 h 44"/>
              <a:gd name="T70" fmla="*/ 18 w 18"/>
              <a:gd name="T71" fmla="*/ 7 h 44"/>
              <a:gd name="T72" fmla="*/ 18 w 18"/>
              <a:gd name="T73" fmla="*/ 7 h 44"/>
              <a:gd name="T74" fmla="*/ 18 w 18"/>
              <a:gd name="T75" fmla="*/ 11 h 44"/>
              <a:gd name="T76" fmla="*/ 18 w 18"/>
              <a:gd name="T77" fmla="*/ 11 h 44"/>
              <a:gd name="T78" fmla="*/ 18 w 18"/>
              <a:gd name="T79" fmla="*/ 13 h 44"/>
              <a:gd name="T80" fmla="*/ 18 w 18"/>
              <a:gd name="T81" fmla="*/ 13 h 44"/>
              <a:gd name="T82" fmla="*/ 18 w 18"/>
              <a:gd name="T83" fmla="*/ 16 h 44"/>
              <a:gd name="T84" fmla="*/ 18 w 18"/>
              <a:gd name="T85" fmla="*/ 16 h 44"/>
              <a:gd name="T86" fmla="*/ 17 w 18"/>
              <a:gd name="T87" fmla="*/ 17 h 44"/>
              <a:gd name="T88" fmla="*/ 17 w 18"/>
              <a:gd name="T89" fmla="*/ 17 h 44"/>
              <a:gd name="T90" fmla="*/ 17 w 18"/>
              <a:gd name="T91" fmla="*/ 20 h 44"/>
              <a:gd name="T92" fmla="*/ 7 w 18"/>
              <a:gd name="T93" fmla="*/ 37 h 44"/>
              <a:gd name="T94" fmla="*/ 18 w 18"/>
              <a:gd name="T95" fmla="*/ 37 h 44"/>
              <a:gd name="T96" fmla="*/ 18 w 18"/>
              <a:gd name="T97" fmla="*/ 44 h 44"/>
              <a:gd name="T98" fmla="*/ 0 w 18"/>
              <a:gd name="T9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8" h="44">
                <a:moveTo>
                  <a:pt x="0" y="44"/>
                </a:moveTo>
                <a:lnTo>
                  <a:pt x="0" y="37"/>
                </a:lnTo>
                <a:lnTo>
                  <a:pt x="10" y="17"/>
                </a:lnTo>
                <a:lnTo>
                  <a:pt x="10" y="17"/>
                </a:lnTo>
                <a:lnTo>
                  <a:pt x="12" y="13"/>
                </a:lnTo>
                <a:lnTo>
                  <a:pt x="12" y="13"/>
                </a:lnTo>
                <a:lnTo>
                  <a:pt x="12" y="11"/>
                </a:lnTo>
                <a:lnTo>
                  <a:pt x="12" y="11"/>
                </a:lnTo>
                <a:lnTo>
                  <a:pt x="12" y="10"/>
                </a:lnTo>
                <a:lnTo>
                  <a:pt x="12" y="10"/>
                </a:lnTo>
                <a:lnTo>
                  <a:pt x="12" y="8"/>
                </a:lnTo>
                <a:lnTo>
                  <a:pt x="12" y="8"/>
                </a:lnTo>
                <a:lnTo>
                  <a:pt x="10" y="7"/>
                </a:lnTo>
                <a:lnTo>
                  <a:pt x="10" y="7"/>
                </a:lnTo>
                <a:lnTo>
                  <a:pt x="9" y="6"/>
                </a:lnTo>
                <a:lnTo>
                  <a:pt x="9" y="6"/>
                </a:lnTo>
                <a:lnTo>
                  <a:pt x="7" y="7"/>
                </a:lnTo>
                <a:lnTo>
                  <a:pt x="7" y="7"/>
                </a:lnTo>
                <a:lnTo>
                  <a:pt x="5" y="10"/>
                </a:lnTo>
                <a:lnTo>
                  <a:pt x="5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3" y="3"/>
                </a:lnTo>
                <a:lnTo>
                  <a:pt x="3" y="3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3" y="1"/>
                </a:lnTo>
                <a:lnTo>
                  <a:pt x="13" y="1"/>
                </a:lnTo>
                <a:lnTo>
                  <a:pt x="15" y="3"/>
                </a:lnTo>
                <a:lnTo>
                  <a:pt x="15" y="3"/>
                </a:lnTo>
                <a:lnTo>
                  <a:pt x="18" y="7"/>
                </a:lnTo>
                <a:lnTo>
                  <a:pt x="18" y="7"/>
                </a:lnTo>
                <a:lnTo>
                  <a:pt x="18" y="11"/>
                </a:lnTo>
                <a:lnTo>
                  <a:pt x="18" y="11"/>
                </a:lnTo>
                <a:lnTo>
                  <a:pt x="18" y="13"/>
                </a:lnTo>
                <a:lnTo>
                  <a:pt x="18" y="13"/>
                </a:lnTo>
                <a:lnTo>
                  <a:pt x="18" y="16"/>
                </a:lnTo>
                <a:lnTo>
                  <a:pt x="18" y="16"/>
                </a:lnTo>
                <a:lnTo>
                  <a:pt x="17" y="17"/>
                </a:lnTo>
                <a:lnTo>
                  <a:pt x="17" y="17"/>
                </a:lnTo>
                <a:lnTo>
                  <a:pt x="17" y="20"/>
                </a:lnTo>
                <a:lnTo>
                  <a:pt x="7" y="37"/>
                </a:lnTo>
                <a:lnTo>
                  <a:pt x="18" y="37"/>
                </a:lnTo>
                <a:lnTo>
                  <a:pt x="18" y="44"/>
                </a:lnTo>
                <a:lnTo>
                  <a:pt x="0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04" name="Freeform 325">
            <a:extLst>
              <a:ext uri="{FF2B5EF4-FFF2-40B4-BE49-F238E27FC236}">
                <a16:creationId xmlns:a16="http://schemas.microsoft.com/office/drawing/2014/main" id="{EC20E581-27AD-48CA-A11F-000973724CEC}"/>
              </a:ext>
            </a:extLst>
          </p:cNvPr>
          <p:cNvSpPr>
            <a:spLocks noEditPoints="1"/>
          </p:cNvSpPr>
          <p:nvPr/>
        </p:nvSpPr>
        <p:spPr bwMode="auto">
          <a:xfrm>
            <a:off x="4144405" y="3019608"/>
            <a:ext cx="28575" cy="68263"/>
          </a:xfrm>
          <a:custGeom>
            <a:avLst/>
            <a:gdLst>
              <a:gd name="T0" fmla="*/ 10 w 18"/>
              <a:gd name="T1" fmla="*/ 17 h 43"/>
              <a:gd name="T2" fmla="*/ 10 w 18"/>
              <a:gd name="T3" fmla="*/ 17 h 43"/>
              <a:gd name="T4" fmla="*/ 11 w 18"/>
              <a:gd name="T5" fmla="*/ 17 h 43"/>
              <a:gd name="T6" fmla="*/ 12 w 18"/>
              <a:gd name="T7" fmla="*/ 17 h 43"/>
              <a:gd name="T8" fmla="*/ 15 w 18"/>
              <a:gd name="T9" fmla="*/ 17 h 43"/>
              <a:gd name="T10" fmla="*/ 17 w 18"/>
              <a:gd name="T11" fmla="*/ 20 h 43"/>
              <a:gd name="T12" fmla="*/ 17 w 18"/>
              <a:gd name="T13" fmla="*/ 21 h 43"/>
              <a:gd name="T14" fmla="*/ 18 w 18"/>
              <a:gd name="T15" fmla="*/ 22 h 43"/>
              <a:gd name="T16" fmla="*/ 18 w 18"/>
              <a:gd name="T17" fmla="*/ 26 h 43"/>
              <a:gd name="T18" fmla="*/ 18 w 18"/>
              <a:gd name="T19" fmla="*/ 30 h 43"/>
              <a:gd name="T20" fmla="*/ 18 w 18"/>
              <a:gd name="T21" fmla="*/ 34 h 43"/>
              <a:gd name="T22" fmla="*/ 18 w 18"/>
              <a:gd name="T23" fmla="*/ 36 h 43"/>
              <a:gd name="T24" fmla="*/ 17 w 18"/>
              <a:gd name="T25" fmla="*/ 38 h 43"/>
              <a:gd name="T26" fmla="*/ 17 w 18"/>
              <a:gd name="T27" fmla="*/ 39 h 43"/>
              <a:gd name="T28" fmla="*/ 13 w 18"/>
              <a:gd name="T29" fmla="*/ 41 h 43"/>
              <a:gd name="T30" fmla="*/ 10 w 18"/>
              <a:gd name="T31" fmla="*/ 43 h 43"/>
              <a:gd name="T32" fmla="*/ 5 w 18"/>
              <a:gd name="T33" fmla="*/ 41 h 43"/>
              <a:gd name="T34" fmla="*/ 2 w 18"/>
              <a:gd name="T35" fmla="*/ 39 h 43"/>
              <a:gd name="T36" fmla="*/ 1 w 18"/>
              <a:gd name="T37" fmla="*/ 38 h 43"/>
              <a:gd name="T38" fmla="*/ 1 w 18"/>
              <a:gd name="T39" fmla="*/ 36 h 43"/>
              <a:gd name="T40" fmla="*/ 0 w 18"/>
              <a:gd name="T41" fmla="*/ 34 h 43"/>
              <a:gd name="T42" fmla="*/ 0 w 18"/>
              <a:gd name="T43" fmla="*/ 30 h 43"/>
              <a:gd name="T44" fmla="*/ 0 w 18"/>
              <a:gd name="T45" fmla="*/ 26 h 43"/>
              <a:gd name="T46" fmla="*/ 1 w 18"/>
              <a:gd name="T47" fmla="*/ 25 h 43"/>
              <a:gd name="T48" fmla="*/ 1 w 18"/>
              <a:gd name="T49" fmla="*/ 22 h 43"/>
              <a:gd name="T50" fmla="*/ 10 w 18"/>
              <a:gd name="T51" fmla="*/ 0 h 43"/>
              <a:gd name="T52" fmla="*/ 12 w 18"/>
              <a:gd name="T53" fmla="*/ 26 h 43"/>
              <a:gd name="T54" fmla="*/ 11 w 18"/>
              <a:gd name="T55" fmla="*/ 24 h 43"/>
              <a:gd name="T56" fmla="*/ 10 w 18"/>
              <a:gd name="T57" fmla="*/ 22 h 43"/>
              <a:gd name="T58" fmla="*/ 7 w 18"/>
              <a:gd name="T59" fmla="*/ 24 h 43"/>
              <a:gd name="T60" fmla="*/ 6 w 18"/>
              <a:gd name="T61" fmla="*/ 26 h 43"/>
              <a:gd name="T62" fmla="*/ 6 w 18"/>
              <a:gd name="T63" fmla="*/ 34 h 43"/>
              <a:gd name="T64" fmla="*/ 7 w 18"/>
              <a:gd name="T65" fmla="*/ 36 h 43"/>
              <a:gd name="T66" fmla="*/ 10 w 18"/>
              <a:gd name="T67" fmla="*/ 36 h 43"/>
              <a:gd name="T68" fmla="*/ 11 w 18"/>
              <a:gd name="T69" fmla="*/ 36 h 43"/>
              <a:gd name="T70" fmla="*/ 12 w 18"/>
              <a:gd name="T71" fmla="*/ 26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" h="43">
                <a:moveTo>
                  <a:pt x="16" y="0"/>
                </a:moveTo>
                <a:lnTo>
                  <a:pt x="10" y="17"/>
                </a:lnTo>
                <a:lnTo>
                  <a:pt x="10" y="17"/>
                </a:lnTo>
                <a:lnTo>
                  <a:pt x="10" y="17"/>
                </a:lnTo>
                <a:lnTo>
                  <a:pt x="11" y="17"/>
                </a:lnTo>
                <a:lnTo>
                  <a:pt x="11" y="17"/>
                </a:lnTo>
                <a:lnTo>
                  <a:pt x="12" y="17"/>
                </a:lnTo>
                <a:lnTo>
                  <a:pt x="12" y="17"/>
                </a:lnTo>
                <a:lnTo>
                  <a:pt x="15" y="17"/>
                </a:lnTo>
                <a:lnTo>
                  <a:pt x="15" y="17"/>
                </a:lnTo>
                <a:lnTo>
                  <a:pt x="17" y="20"/>
                </a:lnTo>
                <a:lnTo>
                  <a:pt x="17" y="20"/>
                </a:lnTo>
                <a:lnTo>
                  <a:pt x="17" y="21"/>
                </a:lnTo>
                <a:lnTo>
                  <a:pt x="17" y="21"/>
                </a:lnTo>
                <a:lnTo>
                  <a:pt x="18" y="22"/>
                </a:lnTo>
                <a:lnTo>
                  <a:pt x="18" y="22"/>
                </a:lnTo>
                <a:lnTo>
                  <a:pt x="18" y="26"/>
                </a:lnTo>
                <a:lnTo>
                  <a:pt x="18" y="26"/>
                </a:lnTo>
                <a:lnTo>
                  <a:pt x="18" y="30"/>
                </a:lnTo>
                <a:lnTo>
                  <a:pt x="18" y="30"/>
                </a:lnTo>
                <a:lnTo>
                  <a:pt x="18" y="34"/>
                </a:lnTo>
                <a:lnTo>
                  <a:pt x="18" y="34"/>
                </a:lnTo>
                <a:lnTo>
                  <a:pt x="18" y="36"/>
                </a:lnTo>
                <a:lnTo>
                  <a:pt x="18" y="36"/>
                </a:lnTo>
                <a:lnTo>
                  <a:pt x="17" y="38"/>
                </a:lnTo>
                <a:lnTo>
                  <a:pt x="17" y="38"/>
                </a:lnTo>
                <a:lnTo>
                  <a:pt x="17" y="39"/>
                </a:lnTo>
                <a:lnTo>
                  <a:pt x="17" y="39"/>
                </a:lnTo>
                <a:lnTo>
                  <a:pt x="13" y="41"/>
                </a:lnTo>
                <a:lnTo>
                  <a:pt x="13" y="41"/>
                </a:lnTo>
                <a:lnTo>
                  <a:pt x="10" y="43"/>
                </a:lnTo>
                <a:lnTo>
                  <a:pt x="10" y="43"/>
                </a:lnTo>
                <a:lnTo>
                  <a:pt x="5" y="41"/>
                </a:lnTo>
                <a:lnTo>
                  <a:pt x="5" y="41"/>
                </a:lnTo>
                <a:lnTo>
                  <a:pt x="2" y="39"/>
                </a:lnTo>
                <a:lnTo>
                  <a:pt x="2" y="39"/>
                </a:lnTo>
                <a:lnTo>
                  <a:pt x="1" y="38"/>
                </a:lnTo>
                <a:lnTo>
                  <a:pt x="1" y="38"/>
                </a:lnTo>
                <a:lnTo>
                  <a:pt x="1" y="36"/>
                </a:lnTo>
                <a:lnTo>
                  <a:pt x="1" y="36"/>
                </a:lnTo>
                <a:lnTo>
                  <a:pt x="0" y="34"/>
                </a:lnTo>
                <a:lnTo>
                  <a:pt x="0" y="34"/>
                </a:lnTo>
                <a:lnTo>
                  <a:pt x="0" y="30"/>
                </a:lnTo>
                <a:lnTo>
                  <a:pt x="0" y="30"/>
                </a:lnTo>
                <a:lnTo>
                  <a:pt x="0" y="26"/>
                </a:lnTo>
                <a:lnTo>
                  <a:pt x="0" y="26"/>
                </a:lnTo>
                <a:lnTo>
                  <a:pt x="1" y="25"/>
                </a:lnTo>
                <a:lnTo>
                  <a:pt x="1" y="25"/>
                </a:lnTo>
                <a:lnTo>
                  <a:pt x="1" y="22"/>
                </a:lnTo>
                <a:lnTo>
                  <a:pt x="1" y="22"/>
                </a:lnTo>
                <a:lnTo>
                  <a:pt x="1" y="21"/>
                </a:lnTo>
                <a:lnTo>
                  <a:pt x="10" y="0"/>
                </a:lnTo>
                <a:lnTo>
                  <a:pt x="16" y="0"/>
                </a:lnTo>
                <a:close/>
                <a:moveTo>
                  <a:pt x="12" y="26"/>
                </a:moveTo>
                <a:lnTo>
                  <a:pt x="12" y="26"/>
                </a:lnTo>
                <a:lnTo>
                  <a:pt x="11" y="24"/>
                </a:lnTo>
                <a:lnTo>
                  <a:pt x="11" y="24"/>
                </a:lnTo>
                <a:lnTo>
                  <a:pt x="10" y="22"/>
                </a:lnTo>
                <a:lnTo>
                  <a:pt x="10" y="22"/>
                </a:lnTo>
                <a:lnTo>
                  <a:pt x="7" y="24"/>
                </a:lnTo>
                <a:lnTo>
                  <a:pt x="7" y="24"/>
                </a:lnTo>
                <a:lnTo>
                  <a:pt x="6" y="26"/>
                </a:lnTo>
                <a:lnTo>
                  <a:pt x="6" y="34"/>
                </a:lnTo>
                <a:lnTo>
                  <a:pt x="6" y="34"/>
                </a:lnTo>
                <a:lnTo>
                  <a:pt x="7" y="36"/>
                </a:lnTo>
                <a:lnTo>
                  <a:pt x="7" y="36"/>
                </a:lnTo>
                <a:lnTo>
                  <a:pt x="10" y="36"/>
                </a:lnTo>
                <a:lnTo>
                  <a:pt x="10" y="36"/>
                </a:lnTo>
                <a:lnTo>
                  <a:pt x="11" y="36"/>
                </a:lnTo>
                <a:lnTo>
                  <a:pt x="11" y="36"/>
                </a:lnTo>
                <a:lnTo>
                  <a:pt x="12" y="34"/>
                </a:lnTo>
                <a:lnTo>
                  <a:pt x="12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05" name="Freeform 326">
            <a:extLst>
              <a:ext uri="{FF2B5EF4-FFF2-40B4-BE49-F238E27FC236}">
                <a16:creationId xmlns:a16="http://schemas.microsoft.com/office/drawing/2014/main" id="{A82FFE7C-1235-47AC-BD6F-8218504E0C1B}"/>
              </a:ext>
            </a:extLst>
          </p:cNvPr>
          <p:cNvSpPr>
            <a:spLocks/>
          </p:cNvSpPr>
          <p:nvPr/>
        </p:nvSpPr>
        <p:spPr bwMode="auto">
          <a:xfrm>
            <a:off x="4106305" y="3529196"/>
            <a:ext cx="33338" cy="69850"/>
          </a:xfrm>
          <a:custGeom>
            <a:avLst/>
            <a:gdLst>
              <a:gd name="T0" fmla="*/ 12 w 21"/>
              <a:gd name="T1" fmla="*/ 44 h 44"/>
              <a:gd name="T2" fmla="*/ 12 w 21"/>
              <a:gd name="T3" fmla="*/ 38 h 44"/>
              <a:gd name="T4" fmla="*/ 0 w 21"/>
              <a:gd name="T5" fmla="*/ 38 h 44"/>
              <a:gd name="T6" fmla="*/ 0 w 21"/>
              <a:gd name="T7" fmla="*/ 32 h 44"/>
              <a:gd name="T8" fmla="*/ 9 w 21"/>
              <a:gd name="T9" fmla="*/ 0 h 44"/>
              <a:gd name="T10" fmla="*/ 16 w 21"/>
              <a:gd name="T11" fmla="*/ 0 h 44"/>
              <a:gd name="T12" fmla="*/ 6 w 21"/>
              <a:gd name="T13" fmla="*/ 32 h 44"/>
              <a:gd name="T14" fmla="*/ 12 w 21"/>
              <a:gd name="T15" fmla="*/ 32 h 44"/>
              <a:gd name="T16" fmla="*/ 12 w 21"/>
              <a:gd name="T17" fmla="*/ 19 h 44"/>
              <a:gd name="T18" fmla="*/ 19 w 21"/>
              <a:gd name="T19" fmla="*/ 19 h 44"/>
              <a:gd name="T20" fmla="*/ 19 w 21"/>
              <a:gd name="T21" fmla="*/ 32 h 44"/>
              <a:gd name="T22" fmla="*/ 21 w 21"/>
              <a:gd name="T23" fmla="*/ 32 h 44"/>
              <a:gd name="T24" fmla="*/ 21 w 21"/>
              <a:gd name="T25" fmla="*/ 38 h 44"/>
              <a:gd name="T26" fmla="*/ 19 w 21"/>
              <a:gd name="T27" fmla="*/ 38 h 44"/>
              <a:gd name="T28" fmla="*/ 19 w 21"/>
              <a:gd name="T29" fmla="*/ 44 h 44"/>
              <a:gd name="T30" fmla="*/ 12 w 21"/>
              <a:gd name="T31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" h="44">
                <a:moveTo>
                  <a:pt x="12" y="44"/>
                </a:moveTo>
                <a:lnTo>
                  <a:pt x="12" y="38"/>
                </a:lnTo>
                <a:lnTo>
                  <a:pt x="0" y="38"/>
                </a:lnTo>
                <a:lnTo>
                  <a:pt x="0" y="32"/>
                </a:lnTo>
                <a:lnTo>
                  <a:pt x="9" y="0"/>
                </a:lnTo>
                <a:lnTo>
                  <a:pt x="16" y="0"/>
                </a:lnTo>
                <a:lnTo>
                  <a:pt x="6" y="32"/>
                </a:lnTo>
                <a:lnTo>
                  <a:pt x="12" y="32"/>
                </a:lnTo>
                <a:lnTo>
                  <a:pt x="12" y="19"/>
                </a:lnTo>
                <a:lnTo>
                  <a:pt x="19" y="19"/>
                </a:lnTo>
                <a:lnTo>
                  <a:pt x="19" y="32"/>
                </a:lnTo>
                <a:lnTo>
                  <a:pt x="21" y="32"/>
                </a:lnTo>
                <a:lnTo>
                  <a:pt x="21" y="38"/>
                </a:lnTo>
                <a:lnTo>
                  <a:pt x="19" y="38"/>
                </a:lnTo>
                <a:lnTo>
                  <a:pt x="19" y="44"/>
                </a:lnTo>
                <a:lnTo>
                  <a:pt x="12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06" name="Freeform 327">
            <a:extLst>
              <a:ext uri="{FF2B5EF4-FFF2-40B4-BE49-F238E27FC236}">
                <a16:creationId xmlns:a16="http://schemas.microsoft.com/office/drawing/2014/main" id="{532859BF-2F0C-451A-8FEB-A8412795153F}"/>
              </a:ext>
            </a:extLst>
          </p:cNvPr>
          <p:cNvSpPr>
            <a:spLocks/>
          </p:cNvSpPr>
          <p:nvPr/>
        </p:nvSpPr>
        <p:spPr bwMode="auto">
          <a:xfrm>
            <a:off x="4141230" y="3529196"/>
            <a:ext cx="34925" cy="69850"/>
          </a:xfrm>
          <a:custGeom>
            <a:avLst/>
            <a:gdLst>
              <a:gd name="T0" fmla="*/ 13 w 22"/>
              <a:gd name="T1" fmla="*/ 44 h 44"/>
              <a:gd name="T2" fmla="*/ 13 w 22"/>
              <a:gd name="T3" fmla="*/ 38 h 44"/>
              <a:gd name="T4" fmla="*/ 0 w 22"/>
              <a:gd name="T5" fmla="*/ 38 h 44"/>
              <a:gd name="T6" fmla="*/ 0 w 22"/>
              <a:gd name="T7" fmla="*/ 32 h 44"/>
              <a:gd name="T8" fmla="*/ 9 w 22"/>
              <a:gd name="T9" fmla="*/ 0 h 44"/>
              <a:gd name="T10" fmla="*/ 15 w 22"/>
              <a:gd name="T11" fmla="*/ 0 h 44"/>
              <a:gd name="T12" fmla="*/ 7 w 22"/>
              <a:gd name="T13" fmla="*/ 32 h 44"/>
              <a:gd name="T14" fmla="*/ 13 w 22"/>
              <a:gd name="T15" fmla="*/ 32 h 44"/>
              <a:gd name="T16" fmla="*/ 13 w 22"/>
              <a:gd name="T17" fmla="*/ 19 h 44"/>
              <a:gd name="T18" fmla="*/ 19 w 22"/>
              <a:gd name="T19" fmla="*/ 19 h 44"/>
              <a:gd name="T20" fmla="*/ 19 w 22"/>
              <a:gd name="T21" fmla="*/ 32 h 44"/>
              <a:gd name="T22" fmla="*/ 22 w 22"/>
              <a:gd name="T23" fmla="*/ 32 h 44"/>
              <a:gd name="T24" fmla="*/ 22 w 22"/>
              <a:gd name="T25" fmla="*/ 38 h 44"/>
              <a:gd name="T26" fmla="*/ 19 w 22"/>
              <a:gd name="T27" fmla="*/ 38 h 44"/>
              <a:gd name="T28" fmla="*/ 19 w 22"/>
              <a:gd name="T29" fmla="*/ 44 h 44"/>
              <a:gd name="T30" fmla="*/ 13 w 22"/>
              <a:gd name="T31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2" h="44">
                <a:moveTo>
                  <a:pt x="13" y="44"/>
                </a:moveTo>
                <a:lnTo>
                  <a:pt x="13" y="38"/>
                </a:lnTo>
                <a:lnTo>
                  <a:pt x="0" y="38"/>
                </a:lnTo>
                <a:lnTo>
                  <a:pt x="0" y="32"/>
                </a:lnTo>
                <a:lnTo>
                  <a:pt x="9" y="0"/>
                </a:lnTo>
                <a:lnTo>
                  <a:pt x="15" y="0"/>
                </a:lnTo>
                <a:lnTo>
                  <a:pt x="7" y="32"/>
                </a:lnTo>
                <a:lnTo>
                  <a:pt x="13" y="32"/>
                </a:lnTo>
                <a:lnTo>
                  <a:pt x="13" y="19"/>
                </a:lnTo>
                <a:lnTo>
                  <a:pt x="19" y="19"/>
                </a:lnTo>
                <a:lnTo>
                  <a:pt x="19" y="32"/>
                </a:lnTo>
                <a:lnTo>
                  <a:pt x="22" y="32"/>
                </a:lnTo>
                <a:lnTo>
                  <a:pt x="22" y="38"/>
                </a:lnTo>
                <a:lnTo>
                  <a:pt x="19" y="38"/>
                </a:lnTo>
                <a:lnTo>
                  <a:pt x="19" y="44"/>
                </a:lnTo>
                <a:lnTo>
                  <a:pt x="13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07" name="Freeform 328">
            <a:extLst>
              <a:ext uri="{FF2B5EF4-FFF2-40B4-BE49-F238E27FC236}">
                <a16:creationId xmlns:a16="http://schemas.microsoft.com/office/drawing/2014/main" id="{E5EC7014-BC24-43FD-8BB3-7B1193FC8680}"/>
              </a:ext>
            </a:extLst>
          </p:cNvPr>
          <p:cNvSpPr>
            <a:spLocks/>
          </p:cNvSpPr>
          <p:nvPr/>
        </p:nvSpPr>
        <p:spPr bwMode="auto">
          <a:xfrm>
            <a:off x="4109480" y="4041958"/>
            <a:ext cx="28575" cy="68263"/>
          </a:xfrm>
          <a:custGeom>
            <a:avLst/>
            <a:gdLst>
              <a:gd name="T0" fmla="*/ 2 w 18"/>
              <a:gd name="T1" fmla="*/ 43 h 43"/>
              <a:gd name="T2" fmla="*/ 12 w 18"/>
              <a:gd name="T3" fmla="*/ 6 h 43"/>
              <a:gd name="T4" fmla="*/ 5 w 18"/>
              <a:gd name="T5" fmla="*/ 6 h 43"/>
              <a:gd name="T6" fmla="*/ 5 w 18"/>
              <a:gd name="T7" fmla="*/ 11 h 43"/>
              <a:gd name="T8" fmla="*/ 0 w 18"/>
              <a:gd name="T9" fmla="*/ 11 h 43"/>
              <a:gd name="T10" fmla="*/ 0 w 18"/>
              <a:gd name="T11" fmla="*/ 0 h 43"/>
              <a:gd name="T12" fmla="*/ 18 w 18"/>
              <a:gd name="T13" fmla="*/ 0 h 43"/>
              <a:gd name="T14" fmla="*/ 18 w 18"/>
              <a:gd name="T15" fmla="*/ 6 h 43"/>
              <a:gd name="T16" fmla="*/ 8 w 18"/>
              <a:gd name="T17" fmla="*/ 43 h 43"/>
              <a:gd name="T18" fmla="*/ 2 w 18"/>
              <a:gd name="T19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43">
                <a:moveTo>
                  <a:pt x="2" y="43"/>
                </a:moveTo>
                <a:lnTo>
                  <a:pt x="12" y="6"/>
                </a:lnTo>
                <a:lnTo>
                  <a:pt x="5" y="6"/>
                </a:lnTo>
                <a:lnTo>
                  <a:pt x="5" y="11"/>
                </a:lnTo>
                <a:lnTo>
                  <a:pt x="0" y="11"/>
                </a:lnTo>
                <a:lnTo>
                  <a:pt x="0" y="0"/>
                </a:lnTo>
                <a:lnTo>
                  <a:pt x="18" y="0"/>
                </a:lnTo>
                <a:lnTo>
                  <a:pt x="18" y="6"/>
                </a:lnTo>
                <a:lnTo>
                  <a:pt x="8" y="43"/>
                </a:lnTo>
                <a:lnTo>
                  <a:pt x="2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08" name="Freeform 329">
            <a:extLst>
              <a:ext uri="{FF2B5EF4-FFF2-40B4-BE49-F238E27FC236}">
                <a16:creationId xmlns:a16="http://schemas.microsoft.com/office/drawing/2014/main" id="{AE77ABE8-6D70-46FA-ADCB-D95639FF3F42}"/>
              </a:ext>
            </a:extLst>
          </p:cNvPr>
          <p:cNvSpPr>
            <a:spLocks noEditPoints="1"/>
          </p:cNvSpPr>
          <p:nvPr/>
        </p:nvSpPr>
        <p:spPr bwMode="auto">
          <a:xfrm>
            <a:off x="4144405" y="4041958"/>
            <a:ext cx="28575" cy="69850"/>
          </a:xfrm>
          <a:custGeom>
            <a:avLst/>
            <a:gdLst>
              <a:gd name="T0" fmla="*/ 10 w 18"/>
              <a:gd name="T1" fmla="*/ 18 h 44"/>
              <a:gd name="T2" fmla="*/ 10 w 18"/>
              <a:gd name="T3" fmla="*/ 19 h 44"/>
              <a:gd name="T4" fmla="*/ 11 w 18"/>
              <a:gd name="T5" fmla="*/ 18 h 44"/>
              <a:gd name="T6" fmla="*/ 12 w 18"/>
              <a:gd name="T7" fmla="*/ 18 h 44"/>
              <a:gd name="T8" fmla="*/ 15 w 18"/>
              <a:gd name="T9" fmla="*/ 19 h 44"/>
              <a:gd name="T10" fmla="*/ 17 w 18"/>
              <a:gd name="T11" fmla="*/ 20 h 44"/>
              <a:gd name="T12" fmla="*/ 17 w 18"/>
              <a:gd name="T13" fmla="*/ 21 h 44"/>
              <a:gd name="T14" fmla="*/ 18 w 18"/>
              <a:gd name="T15" fmla="*/ 24 h 44"/>
              <a:gd name="T16" fmla="*/ 18 w 18"/>
              <a:gd name="T17" fmla="*/ 26 h 44"/>
              <a:gd name="T18" fmla="*/ 18 w 18"/>
              <a:gd name="T19" fmla="*/ 30 h 44"/>
              <a:gd name="T20" fmla="*/ 18 w 18"/>
              <a:gd name="T21" fmla="*/ 34 h 44"/>
              <a:gd name="T22" fmla="*/ 18 w 18"/>
              <a:gd name="T23" fmla="*/ 36 h 44"/>
              <a:gd name="T24" fmla="*/ 17 w 18"/>
              <a:gd name="T25" fmla="*/ 38 h 44"/>
              <a:gd name="T26" fmla="*/ 17 w 18"/>
              <a:gd name="T27" fmla="*/ 39 h 44"/>
              <a:gd name="T28" fmla="*/ 13 w 18"/>
              <a:gd name="T29" fmla="*/ 43 h 44"/>
              <a:gd name="T30" fmla="*/ 10 w 18"/>
              <a:gd name="T31" fmla="*/ 44 h 44"/>
              <a:gd name="T32" fmla="*/ 5 w 18"/>
              <a:gd name="T33" fmla="*/ 43 h 44"/>
              <a:gd name="T34" fmla="*/ 2 w 18"/>
              <a:gd name="T35" fmla="*/ 39 h 44"/>
              <a:gd name="T36" fmla="*/ 1 w 18"/>
              <a:gd name="T37" fmla="*/ 38 h 44"/>
              <a:gd name="T38" fmla="*/ 1 w 18"/>
              <a:gd name="T39" fmla="*/ 36 h 44"/>
              <a:gd name="T40" fmla="*/ 0 w 18"/>
              <a:gd name="T41" fmla="*/ 34 h 44"/>
              <a:gd name="T42" fmla="*/ 0 w 18"/>
              <a:gd name="T43" fmla="*/ 30 h 44"/>
              <a:gd name="T44" fmla="*/ 0 w 18"/>
              <a:gd name="T45" fmla="*/ 28 h 44"/>
              <a:gd name="T46" fmla="*/ 1 w 18"/>
              <a:gd name="T47" fmla="*/ 25 h 44"/>
              <a:gd name="T48" fmla="*/ 1 w 18"/>
              <a:gd name="T49" fmla="*/ 24 h 44"/>
              <a:gd name="T50" fmla="*/ 10 w 18"/>
              <a:gd name="T51" fmla="*/ 0 h 44"/>
              <a:gd name="T52" fmla="*/ 12 w 18"/>
              <a:gd name="T53" fmla="*/ 26 h 44"/>
              <a:gd name="T54" fmla="*/ 11 w 18"/>
              <a:gd name="T55" fmla="*/ 24 h 44"/>
              <a:gd name="T56" fmla="*/ 10 w 18"/>
              <a:gd name="T57" fmla="*/ 23 h 44"/>
              <a:gd name="T58" fmla="*/ 7 w 18"/>
              <a:gd name="T59" fmla="*/ 24 h 44"/>
              <a:gd name="T60" fmla="*/ 6 w 18"/>
              <a:gd name="T61" fmla="*/ 26 h 44"/>
              <a:gd name="T62" fmla="*/ 6 w 18"/>
              <a:gd name="T63" fmla="*/ 34 h 44"/>
              <a:gd name="T64" fmla="*/ 7 w 18"/>
              <a:gd name="T65" fmla="*/ 36 h 44"/>
              <a:gd name="T66" fmla="*/ 10 w 18"/>
              <a:gd name="T67" fmla="*/ 38 h 44"/>
              <a:gd name="T68" fmla="*/ 11 w 18"/>
              <a:gd name="T69" fmla="*/ 36 h 44"/>
              <a:gd name="T70" fmla="*/ 12 w 18"/>
              <a:gd name="T71" fmla="*/ 2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" h="44">
                <a:moveTo>
                  <a:pt x="16" y="0"/>
                </a:moveTo>
                <a:lnTo>
                  <a:pt x="10" y="18"/>
                </a:lnTo>
                <a:lnTo>
                  <a:pt x="10" y="19"/>
                </a:lnTo>
                <a:lnTo>
                  <a:pt x="10" y="19"/>
                </a:lnTo>
                <a:lnTo>
                  <a:pt x="11" y="18"/>
                </a:lnTo>
                <a:lnTo>
                  <a:pt x="11" y="18"/>
                </a:lnTo>
                <a:lnTo>
                  <a:pt x="12" y="18"/>
                </a:lnTo>
                <a:lnTo>
                  <a:pt x="12" y="18"/>
                </a:lnTo>
                <a:lnTo>
                  <a:pt x="15" y="19"/>
                </a:lnTo>
                <a:lnTo>
                  <a:pt x="15" y="19"/>
                </a:lnTo>
                <a:lnTo>
                  <a:pt x="17" y="20"/>
                </a:lnTo>
                <a:lnTo>
                  <a:pt x="17" y="20"/>
                </a:lnTo>
                <a:lnTo>
                  <a:pt x="17" y="21"/>
                </a:lnTo>
                <a:lnTo>
                  <a:pt x="17" y="21"/>
                </a:lnTo>
                <a:lnTo>
                  <a:pt x="18" y="24"/>
                </a:lnTo>
                <a:lnTo>
                  <a:pt x="18" y="24"/>
                </a:lnTo>
                <a:lnTo>
                  <a:pt x="18" y="26"/>
                </a:lnTo>
                <a:lnTo>
                  <a:pt x="18" y="26"/>
                </a:lnTo>
                <a:lnTo>
                  <a:pt x="18" y="30"/>
                </a:lnTo>
                <a:lnTo>
                  <a:pt x="18" y="30"/>
                </a:lnTo>
                <a:lnTo>
                  <a:pt x="18" y="34"/>
                </a:lnTo>
                <a:lnTo>
                  <a:pt x="18" y="34"/>
                </a:lnTo>
                <a:lnTo>
                  <a:pt x="18" y="36"/>
                </a:lnTo>
                <a:lnTo>
                  <a:pt x="18" y="36"/>
                </a:lnTo>
                <a:lnTo>
                  <a:pt x="17" y="38"/>
                </a:lnTo>
                <a:lnTo>
                  <a:pt x="17" y="38"/>
                </a:lnTo>
                <a:lnTo>
                  <a:pt x="17" y="39"/>
                </a:lnTo>
                <a:lnTo>
                  <a:pt x="17" y="39"/>
                </a:lnTo>
                <a:lnTo>
                  <a:pt x="13" y="43"/>
                </a:lnTo>
                <a:lnTo>
                  <a:pt x="13" y="43"/>
                </a:lnTo>
                <a:lnTo>
                  <a:pt x="10" y="44"/>
                </a:lnTo>
                <a:lnTo>
                  <a:pt x="10" y="44"/>
                </a:lnTo>
                <a:lnTo>
                  <a:pt x="5" y="43"/>
                </a:lnTo>
                <a:lnTo>
                  <a:pt x="5" y="43"/>
                </a:lnTo>
                <a:lnTo>
                  <a:pt x="2" y="39"/>
                </a:lnTo>
                <a:lnTo>
                  <a:pt x="2" y="39"/>
                </a:lnTo>
                <a:lnTo>
                  <a:pt x="1" y="38"/>
                </a:lnTo>
                <a:lnTo>
                  <a:pt x="1" y="38"/>
                </a:lnTo>
                <a:lnTo>
                  <a:pt x="1" y="36"/>
                </a:lnTo>
                <a:lnTo>
                  <a:pt x="1" y="36"/>
                </a:lnTo>
                <a:lnTo>
                  <a:pt x="0" y="34"/>
                </a:lnTo>
                <a:lnTo>
                  <a:pt x="0" y="34"/>
                </a:lnTo>
                <a:lnTo>
                  <a:pt x="0" y="30"/>
                </a:lnTo>
                <a:lnTo>
                  <a:pt x="0" y="30"/>
                </a:lnTo>
                <a:lnTo>
                  <a:pt x="0" y="28"/>
                </a:lnTo>
                <a:lnTo>
                  <a:pt x="0" y="28"/>
                </a:lnTo>
                <a:lnTo>
                  <a:pt x="1" y="25"/>
                </a:lnTo>
                <a:lnTo>
                  <a:pt x="1" y="25"/>
                </a:lnTo>
                <a:lnTo>
                  <a:pt x="1" y="24"/>
                </a:lnTo>
                <a:lnTo>
                  <a:pt x="1" y="24"/>
                </a:lnTo>
                <a:lnTo>
                  <a:pt x="1" y="21"/>
                </a:lnTo>
                <a:lnTo>
                  <a:pt x="10" y="0"/>
                </a:lnTo>
                <a:lnTo>
                  <a:pt x="16" y="0"/>
                </a:lnTo>
                <a:close/>
                <a:moveTo>
                  <a:pt x="12" y="26"/>
                </a:moveTo>
                <a:lnTo>
                  <a:pt x="12" y="26"/>
                </a:lnTo>
                <a:lnTo>
                  <a:pt x="11" y="24"/>
                </a:lnTo>
                <a:lnTo>
                  <a:pt x="11" y="24"/>
                </a:lnTo>
                <a:lnTo>
                  <a:pt x="10" y="23"/>
                </a:lnTo>
                <a:lnTo>
                  <a:pt x="10" y="23"/>
                </a:lnTo>
                <a:lnTo>
                  <a:pt x="7" y="24"/>
                </a:lnTo>
                <a:lnTo>
                  <a:pt x="7" y="24"/>
                </a:lnTo>
                <a:lnTo>
                  <a:pt x="6" y="26"/>
                </a:lnTo>
                <a:lnTo>
                  <a:pt x="6" y="34"/>
                </a:lnTo>
                <a:lnTo>
                  <a:pt x="6" y="34"/>
                </a:lnTo>
                <a:lnTo>
                  <a:pt x="7" y="36"/>
                </a:lnTo>
                <a:lnTo>
                  <a:pt x="7" y="36"/>
                </a:lnTo>
                <a:lnTo>
                  <a:pt x="10" y="38"/>
                </a:lnTo>
                <a:lnTo>
                  <a:pt x="10" y="38"/>
                </a:lnTo>
                <a:lnTo>
                  <a:pt x="11" y="36"/>
                </a:lnTo>
                <a:lnTo>
                  <a:pt x="11" y="36"/>
                </a:lnTo>
                <a:lnTo>
                  <a:pt x="12" y="34"/>
                </a:lnTo>
                <a:lnTo>
                  <a:pt x="12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09" name="Freeform 330">
            <a:extLst>
              <a:ext uri="{FF2B5EF4-FFF2-40B4-BE49-F238E27FC236}">
                <a16:creationId xmlns:a16="http://schemas.microsoft.com/office/drawing/2014/main" id="{8EFEE0DD-8F32-42F3-81C9-C76CD82C1AA2}"/>
              </a:ext>
            </a:extLst>
          </p:cNvPr>
          <p:cNvSpPr>
            <a:spLocks/>
          </p:cNvSpPr>
          <p:nvPr/>
        </p:nvSpPr>
        <p:spPr bwMode="auto">
          <a:xfrm>
            <a:off x="4109480" y="4554721"/>
            <a:ext cx="20638" cy="66675"/>
          </a:xfrm>
          <a:custGeom>
            <a:avLst/>
            <a:gdLst>
              <a:gd name="T0" fmla="*/ 7 w 13"/>
              <a:gd name="T1" fmla="*/ 42 h 42"/>
              <a:gd name="T2" fmla="*/ 7 w 13"/>
              <a:gd name="T3" fmla="*/ 6 h 42"/>
              <a:gd name="T4" fmla="*/ 0 w 13"/>
              <a:gd name="T5" fmla="*/ 11 h 42"/>
              <a:gd name="T6" fmla="*/ 0 w 13"/>
              <a:gd name="T7" fmla="*/ 3 h 42"/>
              <a:gd name="T8" fmla="*/ 7 w 13"/>
              <a:gd name="T9" fmla="*/ 0 h 42"/>
              <a:gd name="T10" fmla="*/ 13 w 13"/>
              <a:gd name="T11" fmla="*/ 0 h 42"/>
              <a:gd name="T12" fmla="*/ 13 w 13"/>
              <a:gd name="T13" fmla="*/ 42 h 42"/>
              <a:gd name="T14" fmla="*/ 7 w 13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42">
                <a:moveTo>
                  <a:pt x="7" y="42"/>
                </a:moveTo>
                <a:lnTo>
                  <a:pt x="7" y="6"/>
                </a:lnTo>
                <a:lnTo>
                  <a:pt x="0" y="11"/>
                </a:lnTo>
                <a:lnTo>
                  <a:pt x="0" y="3"/>
                </a:lnTo>
                <a:lnTo>
                  <a:pt x="7" y="0"/>
                </a:lnTo>
                <a:lnTo>
                  <a:pt x="13" y="0"/>
                </a:lnTo>
                <a:lnTo>
                  <a:pt x="13" y="42"/>
                </a:lnTo>
                <a:lnTo>
                  <a:pt x="7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10" name="Freeform 331">
            <a:extLst>
              <a:ext uri="{FF2B5EF4-FFF2-40B4-BE49-F238E27FC236}">
                <a16:creationId xmlns:a16="http://schemas.microsoft.com/office/drawing/2014/main" id="{42F8DEB9-4B31-4E21-A0AD-04D7D0B01E70}"/>
              </a:ext>
            </a:extLst>
          </p:cNvPr>
          <p:cNvSpPr>
            <a:spLocks noEditPoints="1"/>
          </p:cNvSpPr>
          <p:nvPr/>
        </p:nvSpPr>
        <p:spPr bwMode="auto">
          <a:xfrm>
            <a:off x="4144405" y="4551546"/>
            <a:ext cx="28575" cy="69850"/>
          </a:xfrm>
          <a:custGeom>
            <a:avLst/>
            <a:gdLst>
              <a:gd name="T0" fmla="*/ 0 w 18"/>
              <a:gd name="T1" fmla="*/ 10 h 44"/>
              <a:gd name="T2" fmla="*/ 0 w 18"/>
              <a:gd name="T3" fmla="*/ 10 h 44"/>
              <a:gd name="T4" fmla="*/ 1 w 18"/>
              <a:gd name="T5" fmla="*/ 7 h 44"/>
              <a:gd name="T6" fmla="*/ 1 w 18"/>
              <a:gd name="T7" fmla="*/ 7 h 44"/>
              <a:gd name="T8" fmla="*/ 3 w 18"/>
              <a:gd name="T9" fmla="*/ 3 h 44"/>
              <a:gd name="T10" fmla="*/ 3 w 18"/>
              <a:gd name="T11" fmla="*/ 3 h 44"/>
              <a:gd name="T12" fmla="*/ 6 w 18"/>
              <a:gd name="T13" fmla="*/ 2 h 44"/>
              <a:gd name="T14" fmla="*/ 6 w 18"/>
              <a:gd name="T15" fmla="*/ 2 h 44"/>
              <a:gd name="T16" fmla="*/ 10 w 18"/>
              <a:gd name="T17" fmla="*/ 0 h 44"/>
              <a:gd name="T18" fmla="*/ 10 w 18"/>
              <a:gd name="T19" fmla="*/ 0 h 44"/>
              <a:gd name="T20" fmla="*/ 12 w 18"/>
              <a:gd name="T21" fmla="*/ 2 h 44"/>
              <a:gd name="T22" fmla="*/ 12 w 18"/>
              <a:gd name="T23" fmla="*/ 2 h 44"/>
              <a:gd name="T24" fmla="*/ 16 w 18"/>
              <a:gd name="T25" fmla="*/ 3 h 44"/>
              <a:gd name="T26" fmla="*/ 16 w 18"/>
              <a:gd name="T27" fmla="*/ 3 h 44"/>
              <a:gd name="T28" fmla="*/ 17 w 18"/>
              <a:gd name="T29" fmla="*/ 7 h 44"/>
              <a:gd name="T30" fmla="*/ 17 w 18"/>
              <a:gd name="T31" fmla="*/ 7 h 44"/>
              <a:gd name="T32" fmla="*/ 18 w 18"/>
              <a:gd name="T33" fmla="*/ 10 h 44"/>
              <a:gd name="T34" fmla="*/ 18 w 18"/>
              <a:gd name="T35" fmla="*/ 35 h 44"/>
              <a:gd name="T36" fmla="*/ 18 w 18"/>
              <a:gd name="T37" fmla="*/ 35 h 44"/>
              <a:gd name="T38" fmla="*/ 17 w 18"/>
              <a:gd name="T39" fmla="*/ 39 h 44"/>
              <a:gd name="T40" fmla="*/ 17 w 18"/>
              <a:gd name="T41" fmla="*/ 39 h 44"/>
              <a:gd name="T42" fmla="*/ 16 w 18"/>
              <a:gd name="T43" fmla="*/ 42 h 44"/>
              <a:gd name="T44" fmla="*/ 16 w 18"/>
              <a:gd name="T45" fmla="*/ 42 h 44"/>
              <a:gd name="T46" fmla="*/ 12 w 18"/>
              <a:gd name="T47" fmla="*/ 44 h 44"/>
              <a:gd name="T48" fmla="*/ 12 w 18"/>
              <a:gd name="T49" fmla="*/ 44 h 44"/>
              <a:gd name="T50" fmla="*/ 10 w 18"/>
              <a:gd name="T51" fmla="*/ 44 h 44"/>
              <a:gd name="T52" fmla="*/ 10 w 18"/>
              <a:gd name="T53" fmla="*/ 44 h 44"/>
              <a:gd name="T54" fmla="*/ 6 w 18"/>
              <a:gd name="T55" fmla="*/ 44 h 44"/>
              <a:gd name="T56" fmla="*/ 6 w 18"/>
              <a:gd name="T57" fmla="*/ 44 h 44"/>
              <a:gd name="T58" fmla="*/ 3 w 18"/>
              <a:gd name="T59" fmla="*/ 42 h 44"/>
              <a:gd name="T60" fmla="*/ 3 w 18"/>
              <a:gd name="T61" fmla="*/ 42 h 44"/>
              <a:gd name="T62" fmla="*/ 1 w 18"/>
              <a:gd name="T63" fmla="*/ 39 h 44"/>
              <a:gd name="T64" fmla="*/ 1 w 18"/>
              <a:gd name="T65" fmla="*/ 39 h 44"/>
              <a:gd name="T66" fmla="*/ 0 w 18"/>
              <a:gd name="T67" fmla="*/ 35 h 44"/>
              <a:gd name="T68" fmla="*/ 0 w 18"/>
              <a:gd name="T69" fmla="*/ 10 h 44"/>
              <a:gd name="T70" fmla="*/ 6 w 18"/>
              <a:gd name="T71" fmla="*/ 35 h 44"/>
              <a:gd name="T72" fmla="*/ 6 w 18"/>
              <a:gd name="T73" fmla="*/ 35 h 44"/>
              <a:gd name="T74" fmla="*/ 7 w 18"/>
              <a:gd name="T75" fmla="*/ 38 h 44"/>
              <a:gd name="T76" fmla="*/ 7 w 18"/>
              <a:gd name="T77" fmla="*/ 38 h 44"/>
              <a:gd name="T78" fmla="*/ 10 w 18"/>
              <a:gd name="T79" fmla="*/ 38 h 44"/>
              <a:gd name="T80" fmla="*/ 10 w 18"/>
              <a:gd name="T81" fmla="*/ 38 h 44"/>
              <a:gd name="T82" fmla="*/ 11 w 18"/>
              <a:gd name="T83" fmla="*/ 38 h 44"/>
              <a:gd name="T84" fmla="*/ 11 w 18"/>
              <a:gd name="T85" fmla="*/ 38 h 44"/>
              <a:gd name="T86" fmla="*/ 12 w 18"/>
              <a:gd name="T87" fmla="*/ 35 h 44"/>
              <a:gd name="T88" fmla="*/ 12 w 18"/>
              <a:gd name="T89" fmla="*/ 10 h 44"/>
              <a:gd name="T90" fmla="*/ 12 w 18"/>
              <a:gd name="T91" fmla="*/ 10 h 44"/>
              <a:gd name="T92" fmla="*/ 11 w 18"/>
              <a:gd name="T93" fmla="*/ 8 h 44"/>
              <a:gd name="T94" fmla="*/ 11 w 18"/>
              <a:gd name="T95" fmla="*/ 8 h 44"/>
              <a:gd name="T96" fmla="*/ 10 w 18"/>
              <a:gd name="T97" fmla="*/ 7 h 44"/>
              <a:gd name="T98" fmla="*/ 10 w 18"/>
              <a:gd name="T99" fmla="*/ 7 h 44"/>
              <a:gd name="T100" fmla="*/ 7 w 18"/>
              <a:gd name="T101" fmla="*/ 8 h 44"/>
              <a:gd name="T102" fmla="*/ 7 w 18"/>
              <a:gd name="T103" fmla="*/ 8 h 44"/>
              <a:gd name="T104" fmla="*/ 6 w 18"/>
              <a:gd name="T105" fmla="*/ 10 h 44"/>
              <a:gd name="T106" fmla="*/ 6 w 18"/>
              <a:gd name="T107" fmla="*/ 35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8" h="44">
                <a:moveTo>
                  <a:pt x="0" y="10"/>
                </a:moveTo>
                <a:lnTo>
                  <a:pt x="0" y="10"/>
                </a:lnTo>
                <a:lnTo>
                  <a:pt x="1" y="7"/>
                </a:lnTo>
                <a:lnTo>
                  <a:pt x="1" y="7"/>
                </a:lnTo>
                <a:lnTo>
                  <a:pt x="3" y="3"/>
                </a:lnTo>
                <a:lnTo>
                  <a:pt x="3" y="3"/>
                </a:lnTo>
                <a:lnTo>
                  <a:pt x="6" y="2"/>
                </a:lnTo>
                <a:lnTo>
                  <a:pt x="6" y="2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6" y="3"/>
                </a:lnTo>
                <a:lnTo>
                  <a:pt x="16" y="3"/>
                </a:lnTo>
                <a:lnTo>
                  <a:pt x="17" y="7"/>
                </a:lnTo>
                <a:lnTo>
                  <a:pt x="17" y="7"/>
                </a:lnTo>
                <a:lnTo>
                  <a:pt x="18" y="10"/>
                </a:lnTo>
                <a:lnTo>
                  <a:pt x="18" y="35"/>
                </a:lnTo>
                <a:lnTo>
                  <a:pt x="18" y="35"/>
                </a:lnTo>
                <a:lnTo>
                  <a:pt x="17" y="39"/>
                </a:lnTo>
                <a:lnTo>
                  <a:pt x="17" y="39"/>
                </a:lnTo>
                <a:lnTo>
                  <a:pt x="16" y="42"/>
                </a:lnTo>
                <a:lnTo>
                  <a:pt x="16" y="42"/>
                </a:lnTo>
                <a:lnTo>
                  <a:pt x="12" y="44"/>
                </a:lnTo>
                <a:lnTo>
                  <a:pt x="12" y="44"/>
                </a:lnTo>
                <a:lnTo>
                  <a:pt x="10" y="44"/>
                </a:lnTo>
                <a:lnTo>
                  <a:pt x="10" y="44"/>
                </a:lnTo>
                <a:lnTo>
                  <a:pt x="6" y="44"/>
                </a:lnTo>
                <a:lnTo>
                  <a:pt x="6" y="44"/>
                </a:lnTo>
                <a:lnTo>
                  <a:pt x="3" y="42"/>
                </a:lnTo>
                <a:lnTo>
                  <a:pt x="3" y="42"/>
                </a:lnTo>
                <a:lnTo>
                  <a:pt x="1" y="39"/>
                </a:lnTo>
                <a:lnTo>
                  <a:pt x="1" y="39"/>
                </a:lnTo>
                <a:lnTo>
                  <a:pt x="0" y="35"/>
                </a:lnTo>
                <a:lnTo>
                  <a:pt x="0" y="10"/>
                </a:lnTo>
                <a:close/>
                <a:moveTo>
                  <a:pt x="6" y="35"/>
                </a:moveTo>
                <a:lnTo>
                  <a:pt x="6" y="35"/>
                </a:lnTo>
                <a:lnTo>
                  <a:pt x="7" y="38"/>
                </a:lnTo>
                <a:lnTo>
                  <a:pt x="7" y="38"/>
                </a:lnTo>
                <a:lnTo>
                  <a:pt x="10" y="38"/>
                </a:lnTo>
                <a:lnTo>
                  <a:pt x="10" y="38"/>
                </a:lnTo>
                <a:lnTo>
                  <a:pt x="11" y="38"/>
                </a:lnTo>
                <a:lnTo>
                  <a:pt x="11" y="38"/>
                </a:lnTo>
                <a:lnTo>
                  <a:pt x="12" y="35"/>
                </a:lnTo>
                <a:lnTo>
                  <a:pt x="12" y="10"/>
                </a:lnTo>
                <a:lnTo>
                  <a:pt x="12" y="10"/>
                </a:lnTo>
                <a:lnTo>
                  <a:pt x="11" y="8"/>
                </a:lnTo>
                <a:lnTo>
                  <a:pt x="11" y="8"/>
                </a:lnTo>
                <a:lnTo>
                  <a:pt x="10" y="7"/>
                </a:lnTo>
                <a:lnTo>
                  <a:pt x="10" y="7"/>
                </a:lnTo>
                <a:lnTo>
                  <a:pt x="7" y="8"/>
                </a:lnTo>
                <a:lnTo>
                  <a:pt x="7" y="8"/>
                </a:lnTo>
                <a:lnTo>
                  <a:pt x="6" y="10"/>
                </a:lnTo>
                <a:lnTo>
                  <a:pt x="6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11" name="Freeform 332">
            <a:extLst>
              <a:ext uri="{FF2B5EF4-FFF2-40B4-BE49-F238E27FC236}">
                <a16:creationId xmlns:a16="http://schemas.microsoft.com/office/drawing/2014/main" id="{B3ECE3B3-06B7-48CC-9B88-086DDE3F58DB}"/>
              </a:ext>
            </a:extLst>
          </p:cNvPr>
          <p:cNvSpPr>
            <a:spLocks noEditPoints="1"/>
          </p:cNvSpPr>
          <p:nvPr/>
        </p:nvSpPr>
        <p:spPr bwMode="auto">
          <a:xfrm>
            <a:off x="4179330" y="4551546"/>
            <a:ext cx="30163" cy="69850"/>
          </a:xfrm>
          <a:custGeom>
            <a:avLst/>
            <a:gdLst>
              <a:gd name="T0" fmla="*/ 0 w 19"/>
              <a:gd name="T1" fmla="*/ 13 h 44"/>
              <a:gd name="T2" fmla="*/ 0 w 19"/>
              <a:gd name="T3" fmla="*/ 9 h 44"/>
              <a:gd name="T4" fmla="*/ 1 w 19"/>
              <a:gd name="T5" fmla="*/ 8 h 44"/>
              <a:gd name="T6" fmla="*/ 1 w 19"/>
              <a:gd name="T7" fmla="*/ 5 h 44"/>
              <a:gd name="T8" fmla="*/ 3 w 19"/>
              <a:gd name="T9" fmla="*/ 4 h 44"/>
              <a:gd name="T10" fmla="*/ 5 w 19"/>
              <a:gd name="T11" fmla="*/ 2 h 44"/>
              <a:gd name="T12" fmla="*/ 10 w 19"/>
              <a:gd name="T13" fmla="*/ 0 h 44"/>
              <a:gd name="T14" fmla="*/ 14 w 19"/>
              <a:gd name="T15" fmla="*/ 2 h 44"/>
              <a:gd name="T16" fmla="*/ 17 w 19"/>
              <a:gd name="T17" fmla="*/ 4 h 44"/>
              <a:gd name="T18" fmla="*/ 18 w 19"/>
              <a:gd name="T19" fmla="*/ 5 h 44"/>
              <a:gd name="T20" fmla="*/ 18 w 19"/>
              <a:gd name="T21" fmla="*/ 8 h 44"/>
              <a:gd name="T22" fmla="*/ 19 w 19"/>
              <a:gd name="T23" fmla="*/ 9 h 44"/>
              <a:gd name="T24" fmla="*/ 19 w 19"/>
              <a:gd name="T25" fmla="*/ 13 h 44"/>
              <a:gd name="T26" fmla="*/ 19 w 19"/>
              <a:gd name="T27" fmla="*/ 15 h 44"/>
              <a:gd name="T28" fmla="*/ 19 w 19"/>
              <a:gd name="T29" fmla="*/ 18 h 44"/>
              <a:gd name="T30" fmla="*/ 18 w 19"/>
              <a:gd name="T31" fmla="*/ 20 h 44"/>
              <a:gd name="T32" fmla="*/ 15 w 19"/>
              <a:gd name="T33" fmla="*/ 22 h 44"/>
              <a:gd name="T34" fmla="*/ 18 w 19"/>
              <a:gd name="T35" fmla="*/ 23 h 44"/>
              <a:gd name="T36" fmla="*/ 19 w 19"/>
              <a:gd name="T37" fmla="*/ 25 h 44"/>
              <a:gd name="T38" fmla="*/ 19 w 19"/>
              <a:gd name="T39" fmla="*/ 28 h 44"/>
              <a:gd name="T40" fmla="*/ 19 w 19"/>
              <a:gd name="T41" fmla="*/ 32 h 44"/>
              <a:gd name="T42" fmla="*/ 19 w 19"/>
              <a:gd name="T43" fmla="*/ 35 h 44"/>
              <a:gd name="T44" fmla="*/ 19 w 19"/>
              <a:gd name="T45" fmla="*/ 38 h 44"/>
              <a:gd name="T46" fmla="*/ 18 w 19"/>
              <a:gd name="T47" fmla="*/ 39 h 44"/>
              <a:gd name="T48" fmla="*/ 18 w 19"/>
              <a:gd name="T49" fmla="*/ 41 h 44"/>
              <a:gd name="T50" fmla="*/ 14 w 19"/>
              <a:gd name="T51" fmla="*/ 43 h 44"/>
              <a:gd name="T52" fmla="*/ 10 w 19"/>
              <a:gd name="T53" fmla="*/ 44 h 44"/>
              <a:gd name="T54" fmla="*/ 5 w 19"/>
              <a:gd name="T55" fmla="*/ 43 h 44"/>
              <a:gd name="T56" fmla="*/ 3 w 19"/>
              <a:gd name="T57" fmla="*/ 41 h 44"/>
              <a:gd name="T58" fmla="*/ 1 w 19"/>
              <a:gd name="T59" fmla="*/ 39 h 44"/>
              <a:gd name="T60" fmla="*/ 1 w 19"/>
              <a:gd name="T61" fmla="*/ 38 h 44"/>
              <a:gd name="T62" fmla="*/ 0 w 19"/>
              <a:gd name="T63" fmla="*/ 35 h 44"/>
              <a:gd name="T64" fmla="*/ 0 w 19"/>
              <a:gd name="T65" fmla="*/ 32 h 44"/>
              <a:gd name="T66" fmla="*/ 0 w 19"/>
              <a:gd name="T67" fmla="*/ 28 h 44"/>
              <a:gd name="T68" fmla="*/ 1 w 19"/>
              <a:gd name="T69" fmla="*/ 25 h 44"/>
              <a:gd name="T70" fmla="*/ 1 w 19"/>
              <a:gd name="T71" fmla="*/ 23 h 44"/>
              <a:gd name="T72" fmla="*/ 4 w 19"/>
              <a:gd name="T73" fmla="*/ 22 h 44"/>
              <a:gd name="T74" fmla="*/ 1 w 19"/>
              <a:gd name="T75" fmla="*/ 20 h 44"/>
              <a:gd name="T76" fmla="*/ 1 w 19"/>
              <a:gd name="T77" fmla="*/ 18 h 44"/>
              <a:gd name="T78" fmla="*/ 0 w 19"/>
              <a:gd name="T79" fmla="*/ 15 h 44"/>
              <a:gd name="T80" fmla="*/ 0 w 19"/>
              <a:gd name="T81" fmla="*/ 13 h 44"/>
              <a:gd name="T82" fmla="*/ 13 w 19"/>
              <a:gd name="T83" fmla="*/ 10 h 44"/>
              <a:gd name="T84" fmla="*/ 12 w 19"/>
              <a:gd name="T85" fmla="*/ 8 h 44"/>
              <a:gd name="T86" fmla="*/ 10 w 19"/>
              <a:gd name="T87" fmla="*/ 7 h 44"/>
              <a:gd name="T88" fmla="*/ 8 w 19"/>
              <a:gd name="T89" fmla="*/ 8 h 44"/>
              <a:gd name="T90" fmla="*/ 6 w 19"/>
              <a:gd name="T91" fmla="*/ 17 h 44"/>
              <a:gd name="T92" fmla="*/ 8 w 19"/>
              <a:gd name="T93" fmla="*/ 18 h 44"/>
              <a:gd name="T94" fmla="*/ 10 w 19"/>
              <a:gd name="T95" fmla="*/ 19 h 44"/>
              <a:gd name="T96" fmla="*/ 12 w 19"/>
              <a:gd name="T97" fmla="*/ 18 h 44"/>
              <a:gd name="T98" fmla="*/ 13 w 19"/>
              <a:gd name="T99" fmla="*/ 17 h 44"/>
              <a:gd name="T100" fmla="*/ 13 w 19"/>
              <a:gd name="T101" fmla="*/ 27 h 44"/>
              <a:gd name="T102" fmla="*/ 12 w 19"/>
              <a:gd name="T103" fmla="*/ 25 h 44"/>
              <a:gd name="T104" fmla="*/ 10 w 19"/>
              <a:gd name="T105" fmla="*/ 24 h 44"/>
              <a:gd name="T106" fmla="*/ 8 w 19"/>
              <a:gd name="T107" fmla="*/ 25 h 44"/>
              <a:gd name="T108" fmla="*/ 6 w 19"/>
              <a:gd name="T109" fmla="*/ 27 h 44"/>
              <a:gd name="T110" fmla="*/ 6 w 19"/>
              <a:gd name="T111" fmla="*/ 35 h 44"/>
              <a:gd name="T112" fmla="*/ 8 w 19"/>
              <a:gd name="T113" fmla="*/ 38 h 44"/>
              <a:gd name="T114" fmla="*/ 10 w 19"/>
              <a:gd name="T115" fmla="*/ 38 h 44"/>
              <a:gd name="T116" fmla="*/ 12 w 19"/>
              <a:gd name="T117" fmla="*/ 38 h 44"/>
              <a:gd name="T118" fmla="*/ 13 w 19"/>
              <a:gd name="T119" fmla="*/ 2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9" h="44">
                <a:moveTo>
                  <a:pt x="0" y="13"/>
                </a:moveTo>
                <a:lnTo>
                  <a:pt x="0" y="13"/>
                </a:lnTo>
                <a:lnTo>
                  <a:pt x="0" y="9"/>
                </a:lnTo>
                <a:lnTo>
                  <a:pt x="0" y="9"/>
                </a:lnTo>
                <a:lnTo>
                  <a:pt x="1" y="8"/>
                </a:lnTo>
                <a:lnTo>
                  <a:pt x="1" y="8"/>
                </a:lnTo>
                <a:lnTo>
                  <a:pt x="1" y="5"/>
                </a:lnTo>
                <a:lnTo>
                  <a:pt x="1" y="5"/>
                </a:lnTo>
                <a:lnTo>
                  <a:pt x="3" y="4"/>
                </a:lnTo>
                <a:lnTo>
                  <a:pt x="3" y="4"/>
                </a:lnTo>
                <a:lnTo>
                  <a:pt x="5" y="2"/>
                </a:lnTo>
                <a:lnTo>
                  <a:pt x="5" y="2"/>
                </a:lnTo>
                <a:lnTo>
                  <a:pt x="10" y="0"/>
                </a:lnTo>
                <a:lnTo>
                  <a:pt x="10" y="0"/>
                </a:lnTo>
                <a:lnTo>
                  <a:pt x="14" y="2"/>
                </a:lnTo>
                <a:lnTo>
                  <a:pt x="14" y="2"/>
                </a:lnTo>
                <a:lnTo>
                  <a:pt x="17" y="4"/>
                </a:lnTo>
                <a:lnTo>
                  <a:pt x="17" y="4"/>
                </a:lnTo>
                <a:lnTo>
                  <a:pt x="18" y="5"/>
                </a:lnTo>
                <a:lnTo>
                  <a:pt x="18" y="5"/>
                </a:lnTo>
                <a:lnTo>
                  <a:pt x="18" y="8"/>
                </a:lnTo>
                <a:lnTo>
                  <a:pt x="18" y="8"/>
                </a:lnTo>
                <a:lnTo>
                  <a:pt x="19" y="9"/>
                </a:lnTo>
                <a:lnTo>
                  <a:pt x="19" y="9"/>
                </a:lnTo>
                <a:lnTo>
                  <a:pt x="19" y="13"/>
                </a:lnTo>
                <a:lnTo>
                  <a:pt x="19" y="13"/>
                </a:lnTo>
                <a:lnTo>
                  <a:pt x="19" y="15"/>
                </a:lnTo>
                <a:lnTo>
                  <a:pt x="19" y="15"/>
                </a:lnTo>
                <a:lnTo>
                  <a:pt x="19" y="18"/>
                </a:lnTo>
                <a:lnTo>
                  <a:pt x="19" y="18"/>
                </a:lnTo>
                <a:lnTo>
                  <a:pt x="18" y="20"/>
                </a:lnTo>
                <a:lnTo>
                  <a:pt x="18" y="20"/>
                </a:lnTo>
                <a:lnTo>
                  <a:pt x="15" y="22"/>
                </a:lnTo>
                <a:lnTo>
                  <a:pt x="15" y="22"/>
                </a:lnTo>
                <a:lnTo>
                  <a:pt x="18" y="23"/>
                </a:lnTo>
                <a:lnTo>
                  <a:pt x="18" y="23"/>
                </a:lnTo>
                <a:lnTo>
                  <a:pt x="19" y="25"/>
                </a:lnTo>
                <a:lnTo>
                  <a:pt x="19" y="25"/>
                </a:lnTo>
                <a:lnTo>
                  <a:pt x="19" y="28"/>
                </a:lnTo>
                <a:lnTo>
                  <a:pt x="19" y="28"/>
                </a:lnTo>
                <a:lnTo>
                  <a:pt x="19" y="32"/>
                </a:lnTo>
                <a:lnTo>
                  <a:pt x="19" y="32"/>
                </a:lnTo>
                <a:lnTo>
                  <a:pt x="19" y="35"/>
                </a:lnTo>
                <a:lnTo>
                  <a:pt x="19" y="35"/>
                </a:lnTo>
                <a:lnTo>
                  <a:pt x="19" y="38"/>
                </a:lnTo>
                <a:lnTo>
                  <a:pt x="19" y="38"/>
                </a:lnTo>
                <a:lnTo>
                  <a:pt x="18" y="39"/>
                </a:lnTo>
                <a:lnTo>
                  <a:pt x="18" y="39"/>
                </a:lnTo>
                <a:lnTo>
                  <a:pt x="18" y="41"/>
                </a:lnTo>
                <a:lnTo>
                  <a:pt x="18" y="41"/>
                </a:lnTo>
                <a:lnTo>
                  <a:pt x="14" y="43"/>
                </a:lnTo>
                <a:lnTo>
                  <a:pt x="14" y="43"/>
                </a:lnTo>
                <a:lnTo>
                  <a:pt x="10" y="44"/>
                </a:lnTo>
                <a:lnTo>
                  <a:pt x="10" y="44"/>
                </a:lnTo>
                <a:lnTo>
                  <a:pt x="5" y="43"/>
                </a:lnTo>
                <a:lnTo>
                  <a:pt x="5" y="43"/>
                </a:lnTo>
                <a:lnTo>
                  <a:pt x="3" y="41"/>
                </a:lnTo>
                <a:lnTo>
                  <a:pt x="3" y="41"/>
                </a:lnTo>
                <a:lnTo>
                  <a:pt x="1" y="39"/>
                </a:lnTo>
                <a:lnTo>
                  <a:pt x="1" y="39"/>
                </a:lnTo>
                <a:lnTo>
                  <a:pt x="1" y="38"/>
                </a:lnTo>
                <a:lnTo>
                  <a:pt x="1" y="38"/>
                </a:lnTo>
                <a:lnTo>
                  <a:pt x="0" y="35"/>
                </a:lnTo>
                <a:lnTo>
                  <a:pt x="0" y="35"/>
                </a:lnTo>
                <a:lnTo>
                  <a:pt x="0" y="32"/>
                </a:lnTo>
                <a:lnTo>
                  <a:pt x="0" y="32"/>
                </a:lnTo>
                <a:lnTo>
                  <a:pt x="0" y="28"/>
                </a:lnTo>
                <a:lnTo>
                  <a:pt x="0" y="28"/>
                </a:lnTo>
                <a:lnTo>
                  <a:pt x="1" y="25"/>
                </a:lnTo>
                <a:lnTo>
                  <a:pt x="1" y="25"/>
                </a:lnTo>
                <a:lnTo>
                  <a:pt x="1" y="23"/>
                </a:lnTo>
                <a:lnTo>
                  <a:pt x="1" y="23"/>
                </a:lnTo>
                <a:lnTo>
                  <a:pt x="4" y="22"/>
                </a:lnTo>
                <a:lnTo>
                  <a:pt x="4" y="22"/>
                </a:lnTo>
                <a:lnTo>
                  <a:pt x="1" y="20"/>
                </a:lnTo>
                <a:lnTo>
                  <a:pt x="1" y="20"/>
                </a:lnTo>
                <a:lnTo>
                  <a:pt x="1" y="18"/>
                </a:lnTo>
                <a:lnTo>
                  <a:pt x="1" y="18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close/>
                <a:moveTo>
                  <a:pt x="13" y="10"/>
                </a:moveTo>
                <a:lnTo>
                  <a:pt x="13" y="10"/>
                </a:lnTo>
                <a:lnTo>
                  <a:pt x="12" y="8"/>
                </a:lnTo>
                <a:lnTo>
                  <a:pt x="12" y="8"/>
                </a:lnTo>
                <a:lnTo>
                  <a:pt x="10" y="7"/>
                </a:lnTo>
                <a:lnTo>
                  <a:pt x="10" y="7"/>
                </a:lnTo>
                <a:lnTo>
                  <a:pt x="8" y="8"/>
                </a:lnTo>
                <a:lnTo>
                  <a:pt x="8" y="8"/>
                </a:lnTo>
                <a:lnTo>
                  <a:pt x="6" y="10"/>
                </a:lnTo>
                <a:lnTo>
                  <a:pt x="6" y="17"/>
                </a:lnTo>
                <a:lnTo>
                  <a:pt x="6" y="17"/>
                </a:lnTo>
                <a:lnTo>
                  <a:pt x="8" y="18"/>
                </a:lnTo>
                <a:lnTo>
                  <a:pt x="8" y="18"/>
                </a:lnTo>
                <a:lnTo>
                  <a:pt x="10" y="19"/>
                </a:lnTo>
                <a:lnTo>
                  <a:pt x="10" y="19"/>
                </a:lnTo>
                <a:lnTo>
                  <a:pt x="12" y="18"/>
                </a:lnTo>
                <a:lnTo>
                  <a:pt x="12" y="18"/>
                </a:lnTo>
                <a:lnTo>
                  <a:pt x="13" y="17"/>
                </a:lnTo>
                <a:lnTo>
                  <a:pt x="13" y="10"/>
                </a:lnTo>
                <a:close/>
                <a:moveTo>
                  <a:pt x="13" y="27"/>
                </a:moveTo>
                <a:lnTo>
                  <a:pt x="13" y="27"/>
                </a:lnTo>
                <a:lnTo>
                  <a:pt x="12" y="25"/>
                </a:lnTo>
                <a:lnTo>
                  <a:pt x="12" y="25"/>
                </a:lnTo>
                <a:lnTo>
                  <a:pt x="10" y="24"/>
                </a:lnTo>
                <a:lnTo>
                  <a:pt x="10" y="24"/>
                </a:lnTo>
                <a:lnTo>
                  <a:pt x="8" y="25"/>
                </a:lnTo>
                <a:lnTo>
                  <a:pt x="8" y="25"/>
                </a:lnTo>
                <a:lnTo>
                  <a:pt x="6" y="27"/>
                </a:lnTo>
                <a:lnTo>
                  <a:pt x="6" y="35"/>
                </a:lnTo>
                <a:lnTo>
                  <a:pt x="6" y="35"/>
                </a:lnTo>
                <a:lnTo>
                  <a:pt x="8" y="38"/>
                </a:lnTo>
                <a:lnTo>
                  <a:pt x="8" y="38"/>
                </a:lnTo>
                <a:lnTo>
                  <a:pt x="10" y="38"/>
                </a:lnTo>
                <a:lnTo>
                  <a:pt x="10" y="38"/>
                </a:lnTo>
                <a:lnTo>
                  <a:pt x="12" y="38"/>
                </a:lnTo>
                <a:lnTo>
                  <a:pt x="12" y="38"/>
                </a:lnTo>
                <a:lnTo>
                  <a:pt x="13" y="35"/>
                </a:lnTo>
                <a:lnTo>
                  <a:pt x="13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12" name="Freeform 333">
            <a:extLst>
              <a:ext uri="{FF2B5EF4-FFF2-40B4-BE49-F238E27FC236}">
                <a16:creationId xmlns:a16="http://schemas.microsoft.com/office/drawing/2014/main" id="{781F6C7C-FD80-49BD-B84D-77D250FDD8F2}"/>
              </a:ext>
            </a:extLst>
          </p:cNvPr>
          <p:cNvSpPr>
            <a:spLocks/>
          </p:cNvSpPr>
          <p:nvPr/>
        </p:nvSpPr>
        <p:spPr bwMode="auto">
          <a:xfrm>
            <a:off x="4547630" y="3018021"/>
            <a:ext cx="30163" cy="69850"/>
          </a:xfrm>
          <a:custGeom>
            <a:avLst/>
            <a:gdLst>
              <a:gd name="T0" fmla="*/ 0 w 19"/>
              <a:gd name="T1" fmla="*/ 44 h 44"/>
              <a:gd name="T2" fmla="*/ 0 w 19"/>
              <a:gd name="T3" fmla="*/ 37 h 44"/>
              <a:gd name="T4" fmla="*/ 12 w 19"/>
              <a:gd name="T5" fmla="*/ 17 h 44"/>
              <a:gd name="T6" fmla="*/ 12 w 19"/>
              <a:gd name="T7" fmla="*/ 17 h 44"/>
              <a:gd name="T8" fmla="*/ 13 w 19"/>
              <a:gd name="T9" fmla="*/ 13 h 44"/>
              <a:gd name="T10" fmla="*/ 13 w 19"/>
              <a:gd name="T11" fmla="*/ 13 h 44"/>
              <a:gd name="T12" fmla="*/ 13 w 19"/>
              <a:gd name="T13" fmla="*/ 11 h 44"/>
              <a:gd name="T14" fmla="*/ 13 w 19"/>
              <a:gd name="T15" fmla="*/ 11 h 44"/>
              <a:gd name="T16" fmla="*/ 13 w 19"/>
              <a:gd name="T17" fmla="*/ 10 h 44"/>
              <a:gd name="T18" fmla="*/ 13 w 19"/>
              <a:gd name="T19" fmla="*/ 10 h 44"/>
              <a:gd name="T20" fmla="*/ 13 w 19"/>
              <a:gd name="T21" fmla="*/ 8 h 44"/>
              <a:gd name="T22" fmla="*/ 13 w 19"/>
              <a:gd name="T23" fmla="*/ 8 h 44"/>
              <a:gd name="T24" fmla="*/ 12 w 19"/>
              <a:gd name="T25" fmla="*/ 7 h 44"/>
              <a:gd name="T26" fmla="*/ 12 w 19"/>
              <a:gd name="T27" fmla="*/ 7 h 44"/>
              <a:gd name="T28" fmla="*/ 10 w 19"/>
              <a:gd name="T29" fmla="*/ 6 h 44"/>
              <a:gd name="T30" fmla="*/ 10 w 19"/>
              <a:gd name="T31" fmla="*/ 6 h 44"/>
              <a:gd name="T32" fmla="*/ 8 w 19"/>
              <a:gd name="T33" fmla="*/ 7 h 44"/>
              <a:gd name="T34" fmla="*/ 8 w 19"/>
              <a:gd name="T35" fmla="*/ 7 h 44"/>
              <a:gd name="T36" fmla="*/ 7 w 19"/>
              <a:gd name="T37" fmla="*/ 10 h 44"/>
              <a:gd name="T38" fmla="*/ 7 w 19"/>
              <a:gd name="T39" fmla="*/ 13 h 44"/>
              <a:gd name="T40" fmla="*/ 0 w 19"/>
              <a:gd name="T41" fmla="*/ 13 h 44"/>
              <a:gd name="T42" fmla="*/ 0 w 19"/>
              <a:gd name="T43" fmla="*/ 10 h 44"/>
              <a:gd name="T44" fmla="*/ 0 w 19"/>
              <a:gd name="T45" fmla="*/ 10 h 44"/>
              <a:gd name="T46" fmla="*/ 2 w 19"/>
              <a:gd name="T47" fmla="*/ 6 h 44"/>
              <a:gd name="T48" fmla="*/ 2 w 19"/>
              <a:gd name="T49" fmla="*/ 6 h 44"/>
              <a:gd name="T50" fmla="*/ 3 w 19"/>
              <a:gd name="T51" fmla="*/ 3 h 44"/>
              <a:gd name="T52" fmla="*/ 3 w 19"/>
              <a:gd name="T53" fmla="*/ 3 h 44"/>
              <a:gd name="T54" fmla="*/ 7 w 19"/>
              <a:gd name="T55" fmla="*/ 1 h 44"/>
              <a:gd name="T56" fmla="*/ 7 w 19"/>
              <a:gd name="T57" fmla="*/ 1 h 44"/>
              <a:gd name="T58" fmla="*/ 10 w 19"/>
              <a:gd name="T59" fmla="*/ 0 h 44"/>
              <a:gd name="T60" fmla="*/ 10 w 19"/>
              <a:gd name="T61" fmla="*/ 0 h 44"/>
              <a:gd name="T62" fmla="*/ 14 w 19"/>
              <a:gd name="T63" fmla="*/ 1 h 44"/>
              <a:gd name="T64" fmla="*/ 14 w 19"/>
              <a:gd name="T65" fmla="*/ 1 h 44"/>
              <a:gd name="T66" fmla="*/ 17 w 19"/>
              <a:gd name="T67" fmla="*/ 3 h 44"/>
              <a:gd name="T68" fmla="*/ 17 w 19"/>
              <a:gd name="T69" fmla="*/ 3 h 44"/>
              <a:gd name="T70" fmla="*/ 18 w 19"/>
              <a:gd name="T71" fmla="*/ 7 h 44"/>
              <a:gd name="T72" fmla="*/ 18 w 19"/>
              <a:gd name="T73" fmla="*/ 7 h 44"/>
              <a:gd name="T74" fmla="*/ 19 w 19"/>
              <a:gd name="T75" fmla="*/ 11 h 44"/>
              <a:gd name="T76" fmla="*/ 19 w 19"/>
              <a:gd name="T77" fmla="*/ 11 h 44"/>
              <a:gd name="T78" fmla="*/ 19 w 19"/>
              <a:gd name="T79" fmla="*/ 13 h 44"/>
              <a:gd name="T80" fmla="*/ 19 w 19"/>
              <a:gd name="T81" fmla="*/ 13 h 44"/>
              <a:gd name="T82" fmla="*/ 19 w 19"/>
              <a:gd name="T83" fmla="*/ 16 h 44"/>
              <a:gd name="T84" fmla="*/ 19 w 19"/>
              <a:gd name="T85" fmla="*/ 16 h 44"/>
              <a:gd name="T86" fmla="*/ 18 w 19"/>
              <a:gd name="T87" fmla="*/ 17 h 44"/>
              <a:gd name="T88" fmla="*/ 18 w 19"/>
              <a:gd name="T89" fmla="*/ 17 h 44"/>
              <a:gd name="T90" fmla="*/ 17 w 19"/>
              <a:gd name="T91" fmla="*/ 20 h 44"/>
              <a:gd name="T92" fmla="*/ 8 w 19"/>
              <a:gd name="T93" fmla="*/ 37 h 44"/>
              <a:gd name="T94" fmla="*/ 19 w 19"/>
              <a:gd name="T95" fmla="*/ 37 h 44"/>
              <a:gd name="T96" fmla="*/ 19 w 19"/>
              <a:gd name="T97" fmla="*/ 44 h 44"/>
              <a:gd name="T98" fmla="*/ 0 w 19"/>
              <a:gd name="T9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" h="44">
                <a:moveTo>
                  <a:pt x="0" y="44"/>
                </a:moveTo>
                <a:lnTo>
                  <a:pt x="0" y="37"/>
                </a:lnTo>
                <a:lnTo>
                  <a:pt x="12" y="17"/>
                </a:lnTo>
                <a:lnTo>
                  <a:pt x="12" y="17"/>
                </a:lnTo>
                <a:lnTo>
                  <a:pt x="13" y="13"/>
                </a:lnTo>
                <a:lnTo>
                  <a:pt x="13" y="13"/>
                </a:lnTo>
                <a:lnTo>
                  <a:pt x="13" y="11"/>
                </a:lnTo>
                <a:lnTo>
                  <a:pt x="13" y="11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2" y="7"/>
                </a:lnTo>
                <a:lnTo>
                  <a:pt x="12" y="7"/>
                </a:lnTo>
                <a:lnTo>
                  <a:pt x="10" y="6"/>
                </a:lnTo>
                <a:lnTo>
                  <a:pt x="10" y="6"/>
                </a:lnTo>
                <a:lnTo>
                  <a:pt x="8" y="7"/>
                </a:lnTo>
                <a:lnTo>
                  <a:pt x="8" y="7"/>
                </a:lnTo>
                <a:lnTo>
                  <a:pt x="7" y="10"/>
                </a:lnTo>
                <a:lnTo>
                  <a:pt x="7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2" y="6"/>
                </a:lnTo>
                <a:lnTo>
                  <a:pt x="2" y="6"/>
                </a:lnTo>
                <a:lnTo>
                  <a:pt x="3" y="3"/>
                </a:lnTo>
                <a:lnTo>
                  <a:pt x="3" y="3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4" y="1"/>
                </a:lnTo>
                <a:lnTo>
                  <a:pt x="14" y="1"/>
                </a:lnTo>
                <a:lnTo>
                  <a:pt x="17" y="3"/>
                </a:lnTo>
                <a:lnTo>
                  <a:pt x="17" y="3"/>
                </a:lnTo>
                <a:lnTo>
                  <a:pt x="18" y="7"/>
                </a:lnTo>
                <a:lnTo>
                  <a:pt x="18" y="7"/>
                </a:lnTo>
                <a:lnTo>
                  <a:pt x="19" y="11"/>
                </a:lnTo>
                <a:lnTo>
                  <a:pt x="19" y="11"/>
                </a:lnTo>
                <a:lnTo>
                  <a:pt x="19" y="13"/>
                </a:lnTo>
                <a:lnTo>
                  <a:pt x="19" y="13"/>
                </a:lnTo>
                <a:lnTo>
                  <a:pt x="19" y="16"/>
                </a:lnTo>
                <a:lnTo>
                  <a:pt x="19" y="16"/>
                </a:lnTo>
                <a:lnTo>
                  <a:pt x="18" y="17"/>
                </a:lnTo>
                <a:lnTo>
                  <a:pt x="18" y="17"/>
                </a:lnTo>
                <a:lnTo>
                  <a:pt x="17" y="20"/>
                </a:lnTo>
                <a:lnTo>
                  <a:pt x="8" y="37"/>
                </a:lnTo>
                <a:lnTo>
                  <a:pt x="19" y="37"/>
                </a:lnTo>
                <a:lnTo>
                  <a:pt x="19" y="44"/>
                </a:lnTo>
                <a:lnTo>
                  <a:pt x="0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13" name="Freeform 334">
            <a:extLst>
              <a:ext uri="{FF2B5EF4-FFF2-40B4-BE49-F238E27FC236}">
                <a16:creationId xmlns:a16="http://schemas.microsoft.com/office/drawing/2014/main" id="{47229F3A-4F47-47D4-87E7-CAD46ECE654D}"/>
              </a:ext>
            </a:extLst>
          </p:cNvPr>
          <p:cNvSpPr>
            <a:spLocks/>
          </p:cNvSpPr>
          <p:nvPr/>
        </p:nvSpPr>
        <p:spPr bwMode="auto">
          <a:xfrm>
            <a:off x="4584143" y="3019608"/>
            <a:ext cx="30163" cy="68263"/>
          </a:xfrm>
          <a:custGeom>
            <a:avLst/>
            <a:gdLst>
              <a:gd name="T0" fmla="*/ 1 w 19"/>
              <a:gd name="T1" fmla="*/ 43 h 43"/>
              <a:gd name="T2" fmla="*/ 13 w 19"/>
              <a:gd name="T3" fmla="*/ 5 h 43"/>
              <a:gd name="T4" fmla="*/ 5 w 19"/>
              <a:gd name="T5" fmla="*/ 5 h 43"/>
              <a:gd name="T6" fmla="*/ 5 w 19"/>
              <a:gd name="T7" fmla="*/ 10 h 43"/>
              <a:gd name="T8" fmla="*/ 0 w 19"/>
              <a:gd name="T9" fmla="*/ 10 h 43"/>
              <a:gd name="T10" fmla="*/ 0 w 19"/>
              <a:gd name="T11" fmla="*/ 0 h 43"/>
              <a:gd name="T12" fmla="*/ 19 w 19"/>
              <a:gd name="T13" fmla="*/ 0 h 43"/>
              <a:gd name="T14" fmla="*/ 19 w 19"/>
              <a:gd name="T15" fmla="*/ 6 h 43"/>
              <a:gd name="T16" fmla="*/ 8 w 19"/>
              <a:gd name="T17" fmla="*/ 43 h 43"/>
              <a:gd name="T18" fmla="*/ 1 w 19"/>
              <a:gd name="T19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" h="43">
                <a:moveTo>
                  <a:pt x="1" y="43"/>
                </a:moveTo>
                <a:lnTo>
                  <a:pt x="13" y="5"/>
                </a:lnTo>
                <a:lnTo>
                  <a:pt x="5" y="5"/>
                </a:lnTo>
                <a:lnTo>
                  <a:pt x="5" y="10"/>
                </a:lnTo>
                <a:lnTo>
                  <a:pt x="0" y="10"/>
                </a:lnTo>
                <a:lnTo>
                  <a:pt x="0" y="0"/>
                </a:lnTo>
                <a:lnTo>
                  <a:pt x="19" y="0"/>
                </a:lnTo>
                <a:lnTo>
                  <a:pt x="19" y="6"/>
                </a:lnTo>
                <a:lnTo>
                  <a:pt x="8" y="43"/>
                </a:lnTo>
                <a:lnTo>
                  <a:pt x="1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14" name="Freeform 335">
            <a:extLst>
              <a:ext uri="{FF2B5EF4-FFF2-40B4-BE49-F238E27FC236}">
                <a16:creationId xmlns:a16="http://schemas.microsoft.com/office/drawing/2014/main" id="{8B8C75AF-CB97-4BDD-A1B9-BD073C3ACEEC}"/>
              </a:ext>
            </a:extLst>
          </p:cNvPr>
          <p:cNvSpPr>
            <a:spLocks/>
          </p:cNvSpPr>
          <p:nvPr/>
        </p:nvSpPr>
        <p:spPr bwMode="auto">
          <a:xfrm>
            <a:off x="4546043" y="3529196"/>
            <a:ext cx="33338" cy="69850"/>
          </a:xfrm>
          <a:custGeom>
            <a:avLst/>
            <a:gdLst>
              <a:gd name="T0" fmla="*/ 13 w 21"/>
              <a:gd name="T1" fmla="*/ 44 h 44"/>
              <a:gd name="T2" fmla="*/ 13 w 21"/>
              <a:gd name="T3" fmla="*/ 38 h 44"/>
              <a:gd name="T4" fmla="*/ 0 w 21"/>
              <a:gd name="T5" fmla="*/ 38 h 44"/>
              <a:gd name="T6" fmla="*/ 0 w 21"/>
              <a:gd name="T7" fmla="*/ 32 h 44"/>
              <a:gd name="T8" fmla="*/ 9 w 21"/>
              <a:gd name="T9" fmla="*/ 0 h 44"/>
              <a:gd name="T10" fmla="*/ 15 w 21"/>
              <a:gd name="T11" fmla="*/ 0 h 44"/>
              <a:gd name="T12" fmla="*/ 6 w 21"/>
              <a:gd name="T13" fmla="*/ 32 h 44"/>
              <a:gd name="T14" fmla="*/ 13 w 21"/>
              <a:gd name="T15" fmla="*/ 32 h 44"/>
              <a:gd name="T16" fmla="*/ 13 w 21"/>
              <a:gd name="T17" fmla="*/ 19 h 44"/>
              <a:gd name="T18" fmla="*/ 19 w 21"/>
              <a:gd name="T19" fmla="*/ 19 h 44"/>
              <a:gd name="T20" fmla="*/ 19 w 21"/>
              <a:gd name="T21" fmla="*/ 32 h 44"/>
              <a:gd name="T22" fmla="*/ 21 w 21"/>
              <a:gd name="T23" fmla="*/ 32 h 44"/>
              <a:gd name="T24" fmla="*/ 21 w 21"/>
              <a:gd name="T25" fmla="*/ 38 h 44"/>
              <a:gd name="T26" fmla="*/ 19 w 21"/>
              <a:gd name="T27" fmla="*/ 38 h 44"/>
              <a:gd name="T28" fmla="*/ 19 w 21"/>
              <a:gd name="T29" fmla="*/ 44 h 44"/>
              <a:gd name="T30" fmla="*/ 13 w 21"/>
              <a:gd name="T31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" h="44">
                <a:moveTo>
                  <a:pt x="13" y="44"/>
                </a:moveTo>
                <a:lnTo>
                  <a:pt x="13" y="38"/>
                </a:lnTo>
                <a:lnTo>
                  <a:pt x="0" y="38"/>
                </a:lnTo>
                <a:lnTo>
                  <a:pt x="0" y="32"/>
                </a:lnTo>
                <a:lnTo>
                  <a:pt x="9" y="0"/>
                </a:lnTo>
                <a:lnTo>
                  <a:pt x="15" y="0"/>
                </a:lnTo>
                <a:lnTo>
                  <a:pt x="6" y="32"/>
                </a:lnTo>
                <a:lnTo>
                  <a:pt x="13" y="32"/>
                </a:lnTo>
                <a:lnTo>
                  <a:pt x="13" y="19"/>
                </a:lnTo>
                <a:lnTo>
                  <a:pt x="19" y="19"/>
                </a:lnTo>
                <a:lnTo>
                  <a:pt x="19" y="32"/>
                </a:lnTo>
                <a:lnTo>
                  <a:pt x="21" y="32"/>
                </a:lnTo>
                <a:lnTo>
                  <a:pt x="21" y="38"/>
                </a:lnTo>
                <a:lnTo>
                  <a:pt x="19" y="38"/>
                </a:lnTo>
                <a:lnTo>
                  <a:pt x="19" y="44"/>
                </a:lnTo>
                <a:lnTo>
                  <a:pt x="13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15" name="Freeform 336">
            <a:extLst>
              <a:ext uri="{FF2B5EF4-FFF2-40B4-BE49-F238E27FC236}">
                <a16:creationId xmlns:a16="http://schemas.microsoft.com/office/drawing/2014/main" id="{5975583A-1591-4207-83C1-DB8037530C0D}"/>
              </a:ext>
            </a:extLst>
          </p:cNvPr>
          <p:cNvSpPr>
            <a:spLocks/>
          </p:cNvSpPr>
          <p:nvPr/>
        </p:nvSpPr>
        <p:spPr bwMode="auto">
          <a:xfrm>
            <a:off x="4584143" y="3529196"/>
            <a:ext cx="30163" cy="69850"/>
          </a:xfrm>
          <a:custGeom>
            <a:avLst/>
            <a:gdLst>
              <a:gd name="T0" fmla="*/ 19 w 19"/>
              <a:gd name="T1" fmla="*/ 0 h 44"/>
              <a:gd name="T2" fmla="*/ 19 w 19"/>
              <a:gd name="T3" fmla="*/ 7 h 44"/>
              <a:gd name="T4" fmla="*/ 6 w 19"/>
              <a:gd name="T5" fmla="*/ 7 h 44"/>
              <a:gd name="T6" fmla="*/ 6 w 19"/>
              <a:gd name="T7" fmla="*/ 18 h 44"/>
              <a:gd name="T8" fmla="*/ 6 w 19"/>
              <a:gd name="T9" fmla="*/ 18 h 44"/>
              <a:gd name="T10" fmla="*/ 9 w 19"/>
              <a:gd name="T11" fmla="*/ 17 h 44"/>
              <a:gd name="T12" fmla="*/ 9 w 19"/>
              <a:gd name="T13" fmla="*/ 17 h 44"/>
              <a:gd name="T14" fmla="*/ 11 w 19"/>
              <a:gd name="T15" fmla="*/ 17 h 44"/>
              <a:gd name="T16" fmla="*/ 11 w 19"/>
              <a:gd name="T17" fmla="*/ 17 h 44"/>
              <a:gd name="T18" fmla="*/ 14 w 19"/>
              <a:gd name="T19" fmla="*/ 17 h 44"/>
              <a:gd name="T20" fmla="*/ 16 w 19"/>
              <a:gd name="T21" fmla="*/ 18 h 44"/>
              <a:gd name="T22" fmla="*/ 16 w 19"/>
              <a:gd name="T23" fmla="*/ 18 h 44"/>
              <a:gd name="T24" fmla="*/ 18 w 19"/>
              <a:gd name="T25" fmla="*/ 20 h 44"/>
              <a:gd name="T26" fmla="*/ 19 w 19"/>
              <a:gd name="T27" fmla="*/ 24 h 44"/>
              <a:gd name="T28" fmla="*/ 19 w 19"/>
              <a:gd name="T29" fmla="*/ 35 h 44"/>
              <a:gd name="T30" fmla="*/ 19 w 19"/>
              <a:gd name="T31" fmla="*/ 35 h 44"/>
              <a:gd name="T32" fmla="*/ 18 w 19"/>
              <a:gd name="T33" fmla="*/ 39 h 44"/>
              <a:gd name="T34" fmla="*/ 18 w 19"/>
              <a:gd name="T35" fmla="*/ 39 h 44"/>
              <a:gd name="T36" fmla="*/ 16 w 19"/>
              <a:gd name="T37" fmla="*/ 42 h 44"/>
              <a:gd name="T38" fmla="*/ 16 w 19"/>
              <a:gd name="T39" fmla="*/ 42 h 44"/>
              <a:gd name="T40" fmla="*/ 13 w 19"/>
              <a:gd name="T41" fmla="*/ 43 h 44"/>
              <a:gd name="T42" fmla="*/ 13 w 19"/>
              <a:gd name="T43" fmla="*/ 43 h 44"/>
              <a:gd name="T44" fmla="*/ 9 w 19"/>
              <a:gd name="T45" fmla="*/ 44 h 44"/>
              <a:gd name="T46" fmla="*/ 9 w 19"/>
              <a:gd name="T47" fmla="*/ 44 h 44"/>
              <a:gd name="T48" fmla="*/ 6 w 19"/>
              <a:gd name="T49" fmla="*/ 43 h 44"/>
              <a:gd name="T50" fmla="*/ 6 w 19"/>
              <a:gd name="T51" fmla="*/ 43 h 44"/>
              <a:gd name="T52" fmla="*/ 3 w 19"/>
              <a:gd name="T53" fmla="*/ 42 h 44"/>
              <a:gd name="T54" fmla="*/ 3 w 19"/>
              <a:gd name="T55" fmla="*/ 42 h 44"/>
              <a:gd name="T56" fmla="*/ 1 w 19"/>
              <a:gd name="T57" fmla="*/ 39 h 44"/>
              <a:gd name="T58" fmla="*/ 1 w 19"/>
              <a:gd name="T59" fmla="*/ 39 h 44"/>
              <a:gd name="T60" fmla="*/ 0 w 19"/>
              <a:gd name="T61" fmla="*/ 35 h 44"/>
              <a:gd name="T62" fmla="*/ 0 w 19"/>
              <a:gd name="T63" fmla="*/ 33 h 44"/>
              <a:gd name="T64" fmla="*/ 6 w 19"/>
              <a:gd name="T65" fmla="*/ 33 h 44"/>
              <a:gd name="T66" fmla="*/ 6 w 19"/>
              <a:gd name="T67" fmla="*/ 34 h 44"/>
              <a:gd name="T68" fmla="*/ 6 w 19"/>
              <a:gd name="T69" fmla="*/ 34 h 44"/>
              <a:gd name="T70" fmla="*/ 8 w 19"/>
              <a:gd name="T71" fmla="*/ 37 h 44"/>
              <a:gd name="T72" fmla="*/ 8 w 19"/>
              <a:gd name="T73" fmla="*/ 37 h 44"/>
              <a:gd name="T74" fmla="*/ 10 w 19"/>
              <a:gd name="T75" fmla="*/ 38 h 44"/>
              <a:gd name="T76" fmla="*/ 10 w 19"/>
              <a:gd name="T77" fmla="*/ 38 h 44"/>
              <a:gd name="T78" fmla="*/ 11 w 19"/>
              <a:gd name="T79" fmla="*/ 37 h 44"/>
              <a:gd name="T80" fmla="*/ 11 w 19"/>
              <a:gd name="T81" fmla="*/ 37 h 44"/>
              <a:gd name="T82" fmla="*/ 13 w 19"/>
              <a:gd name="T83" fmla="*/ 34 h 44"/>
              <a:gd name="T84" fmla="*/ 13 w 19"/>
              <a:gd name="T85" fmla="*/ 24 h 44"/>
              <a:gd name="T86" fmla="*/ 13 w 19"/>
              <a:gd name="T87" fmla="*/ 24 h 44"/>
              <a:gd name="T88" fmla="*/ 11 w 19"/>
              <a:gd name="T89" fmla="*/ 23 h 44"/>
              <a:gd name="T90" fmla="*/ 11 w 19"/>
              <a:gd name="T91" fmla="*/ 23 h 44"/>
              <a:gd name="T92" fmla="*/ 10 w 19"/>
              <a:gd name="T93" fmla="*/ 22 h 44"/>
              <a:gd name="T94" fmla="*/ 10 w 19"/>
              <a:gd name="T95" fmla="*/ 22 h 44"/>
              <a:gd name="T96" fmla="*/ 8 w 19"/>
              <a:gd name="T97" fmla="*/ 22 h 44"/>
              <a:gd name="T98" fmla="*/ 8 w 19"/>
              <a:gd name="T99" fmla="*/ 22 h 44"/>
              <a:gd name="T100" fmla="*/ 8 w 19"/>
              <a:gd name="T101" fmla="*/ 23 h 44"/>
              <a:gd name="T102" fmla="*/ 8 w 19"/>
              <a:gd name="T103" fmla="*/ 23 h 44"/>
              <a:gd name="T104" fmla="*/ 6 w 19"/>
              <a:gd name="T105" fmla="*/ 23 h 44"/>
              <a:gd name="T106" fmla="*/ 6 w 19"/>
              <a:gd name="T107" fmla="*/ 23 h 44"/>
              <a:gd name="T108" fmla="*/ 6 w 19"/>
              <a:gd name="T109" fmla="*/ 24 h 44"/>
              <a:gd name="T110" fmla="*/ 1 w 19"/>
              <a:gd name="T111" fmla="*/ 24 h 44"/>
              <a:gd name="T112" fmla="*/ 1 w 19"/>
              <a:gd name="T113" fmla="*/ 0 h 44"/>
              <a:gd name="T114" fmla="*/ 19 w 19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" h="44">
                <a:moveTo>
                  <a:pt x="19" y="0"/>
                </a:moveTo>
                <a:lnTo>
                  <a:pt x="19" y="7"/>
                </a:lnTo>
                <a:lnTo>
                  <a:pt x="6" y="7"/>
                </a:lnTo>
                <a:lnTo>
                  <a:pt x="6" y="18"/>
                </a:lnTo>
                <a:lnTo>
                  <a:pt x="6" y="18"/>
                </a:lnTo>
                <a:lnTo>
                  <a:pt x="9" y="17"/>
                </a:lnTo>
                <a:lnTo>
                  <a:pt x="9" y="17"/>
                </a:lnTo>
                <a:lnTo>
                  <a:pt x="11" y="17"/>
                </a:lnTo>
                <a:lnTo>
                  <a:pt x="11" y="17"/>
                </a:lnTo>
                <a:lnTo>
                  <a:pt x="14" y="17"/>
                </a:lnTo>
                <a:lnTo>
                  <a:pt x="16" y="18"/>
                </a:lnTo>
                <a:lnTo>
                  <a:pt x="16" y="18"/>
                </a:lnTo>
                <a:lnTo>
                  <a:pt x="18" y="20"/>
                </a:lnTo>
                <a:lnTo>
                  <a:pt x="19" y="24"/>
                </a:lnTo>
                <a:lnTo>
                  <a:pt x="19" y="35"/>
                </a:lnTo>
                <a:lnTo>
                  <a:pt x="19" y="35"/>
                </a:lnTo>
                <a:lnTo>
                  <a:pt x="18" y="39"/>
                </a:lnTo>
                <a:lnTo>
                  <a:pt x="18" y="39"/>
                </a:lnTo>
                <a:lnTo>
                  <a:pt x="16" y="42"/>
                </a:lnTo>
                <a:lnTo>
                  <a:pt x="16" y="42"/>
                </a:lnTo>
                <a:lnTo>
                  <a:pt x="13" y="43"/>
                </a:lnTo>
                <a:lnTo>
                  <a:pt x="13" y="43"/>
                </a:lnTo>
                <a:lnTo>
                  <a:pt x="9" y="44"/>
                </a:lnTo>
                <a:lnTo>
                  <a:pt x="9" y="44"/>
                </a:lnTo>
                <a:lnTo>
                  <a:pt x="6" y="43"/>
                </a:lnTo>
                <a:lnTo>
                  <a:pt x="6" y="43"/>
                </a:lnTo>
                <a:lnTo>
                  <a:pt x="3" y="42"/>
                </a:lnTo>
                <a:lnTo>
                  <a:pt x="3" y="42"/>
                </a:lnTo>
                <a:lnTo>
                  <a:pt x="1" y="39"/>
                </a:lnTo>
                <a:lnTo>
                  <a:pt x="1" y="39"/>
                </a:lnTo>
                <a:lnTo>
                  <a:pt x="0" y="35"/>
                </a:lnTo>
                <a:lnTo>
                  <a:pt x="0" y="33"/>
                </a:lnTo>
                <a:lnTo>
                  <a:pt x="6" y="33"/>
                </a:lnTo>
                <a:lnTo>
                  <a:pt x="6" y="34"/>
                </a:lnTo>
                <a:lnTo>
                  <a:pt x="6" y="34"/>
                </a:lnTo>
                <a:lnTo>
                  <a:pt x="8" y="37"/>
                </a:lnTo>
                <a:lnTo>
                  <a:pt x="8" y="37"/>
                </a:lnTo>
                <a:lnTo>
                  <a:pt x="10" y="38"/>
                </a:lnTo>
                <a:lnTo>
                  <a:pt x="10" y="38"/>
                </a:lnTo>
                <a:lnTo>
                  <a:pt x="11" y="37"/>
                </a:lnTo>
                <a:lnTo>
                  <a:pt x="11" y="37"/>
                </a:lnTo>
                <a:lnTo>
                  <a:pt x="13" y="34"/>
                </a:lnTo>
                <a:lnTo>
                  <a:pt x="13" y="24"/>
                </a:lnTo>
                <a:lnTo>
                  <a:pt x="13" y="24"/>
                </a:lnTo>
                <a:lnTo>
                  <a:pt x="11" y="23"/>
                </a:lnTo>
                <a:lnTo>
                  <a:pt x="11" y="23"/>
                </a:lnTo>
                <a:lnTo>
                  <a:pt x="10" y="22"/>
                </a:lnTo>
                <a:lnTo>
                  <a:pt x="10" y="22"/>
                </a:lnTo>
                <a:lnTo>
                  <a:pt x="8" y="22"/>
                </a:lnTo>
                <a:lnTo>
                  <a:pt x="8" y="22"/>
                </a:lnTo>
                <a:lnTo>
                  <a:pt x="8" y="23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6" y="24"/>
                </a:lnTo>
                <a:lnTo>
                  <a:pt x="1" y="24"/>
                </a:lnTo>
                <a:lnTo>
                  <a:pt x="1" y="0"/>
                </a:lnTo>
                <a:lnTo>
                  <a:pt x="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16" name="Freeform 337">
            <a:extLst>
              <a:ext uri="{FF2B5EF4-FFF2-40B4-BE49-F238E27FC236}">
                <a16:creationId xmlns:a16="http://schemas.microsoft.com/office/drawing/2014/main" id="{CA495DC3-9046-451D-9F0A-C6980802BE0B}"/>
              </a:ext>
            </a:extLst>
          </p:cNvPr>
          <p:cNvSpPr>
            <a:spLocks/>
          </p:cNvSpPr>
          <p:nvPr/>
        </p:nvSpPr>
        <p:spPr bwMode="auto">
          <a:xfrm>
            <a:off x="4547630" y="4041958"/>
            <a:ext cx="30163" cy="68263"/>
          </a:xfrm>
          <a:custGeom>
            <a:avLst/>
            <a:gdLst>
              <a:gd name="T0" fmla="*/ 2 w 19"/>
              <a:gd name="T1" fmla="*/ 43 h 43"/>
              <a:gd name="T2" fmla="*/ 13 w 19"/>
              <a:gd name="T3" fmla="*/ 6 h 43"/>
              <a:gd name="T4" fmla="*/ 7 w 19"/>
              <a:gd name="T5" fmla="*/ 6 h 43"/>
              <a:gd name="T6" fmla="*/ 7 w 19"/>
              <a:gd name="T7" fmla="*/ 11 h 43"/>
              <a:gd name="T8" fmla="*/ 0 w 19"/>
              <a:gd name="T9" fmla="*/ 11 h 43"/>
              <a:gd name="T10" fmla="*/ 0 w 19"/>
              <a:gd name="T11" fmla="*/ 0 h 43"/>
              <a:gd name="T12" fmla="*/ 19 w 19"/>
              <a:gd name="T13" fmla="*/ 0 h 43"/>
              <a:gd name="T14" fmla="*/ 19 w 19"/>
              <a:gd name="T15" fmla="*/ 6 h 43"/>
              <a:gd name="T16" fmla="*/ 9 w 19"/>
              <a:gd name="T17" fmla="*/ 43 h 43"/>
              <a:gd name="T18" fmla="*/ 2 w 19"/>
              <a:gd name="T19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" h="43">
                <a:moveTo>
                  <a:pt x="2" y="43"/>
                </a:moveTo>
                <a:lnTo>
                  <a:pt x="13" y="6"/>
                </a:lnTo>
                <a:lnTo>
                  <a:pt x="7" y="6"/>
                </a:lnTo>
                <a:lnTo>
                  <a:pt x="7" y="11"/>
                </a:lnTo>
                <a:lnTo>
                  <a:pt x="0" y="11"/>
                </a:lnTo>
                <a:lnTo>
                  <a:pt x="0" y="0"/>
                </a:lnTo>
                <a:lnTo>
                  <a:pt x="19" y="0"/>
                </a:lnTo>
                <a:lnTo>
                  <a:pt x="19" y="6"/>
                </a:lnTo>
                <a:lnTo>
                  <a:pt x="9" y="43"/>
                </a:lnTo>
                <a:lnTo>
                  <a:pt x="2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17" name="Freeform 338">
            <a:extLst>
              <a:ext uri="{FF2B5EF4-FFF2-40B4-BE49-F238E27FC236}">
                <a16:creationId xmlns:a16="http://schemas.microsoft.com/office/drawing/2014/main" id="{834F2C67-42D8-46EF-8CB8-9C9358EB73AE}"/>
              </a:ext>
            </a:extLst>
          </p:cNvPr>
          <p:cNvSpPr>
            <a:spLocks/>
          </p:cNvSpPr>
          <p:nvPr/>
        </p:nvSpPr>
        <p:spPr bwMode="auto">
          <a:xfrm>
            <a:off x="4584143" y="4041958"/>
            <a:ext cx="30163" cy="68263"/>
          </a:xfrm>
          <a:custGeom>
            <a:avLst/>
            <a:gdLst>
              <a:gd name="T0" fmla="*/ 1 w 19"/>
              <a:gd name="T1" fmla="*/ 43 h 43"/>
              <a:gd name="T2" fmla="*/ 13 w 19"/>
              <a:gd name="T3" fmla="*/ 6 h 43"/>
              <a:gd name="T4" fmla="*/ 5 w 19"/>
              <a:gd name="T5" fmla="*/ 6 h 43"/>
              <a:gd name="T6" fmla="*/ 5 w 19"/>
              <a:gd name="T7" fmla="*/ 11 h 43"/>
              <a:gd name="T8" fmla="*/ 0 w 19"/>
              <a:gd name="T9" fmla="*/ 11 h 43"/>
              <a:gd name="T10" fmla="*/ 0 w 19"/>
              <a:gd name="T11" fmla="*/ 0 h 43"/>
              <a:gd name="T12" fmla="*/ 19 w 19"/>
              <a:gd name="T13" fmla="*/ 0 h 43"/>
              <a:gd name="T14" fmla="*/ 19 w 19"/>
              <a:gd name="T15" fmla="*/ 6 h 43"/>
              <a:gd name="T16" fmla="*/ 8 w 19"/>
              <a:gd name="T17" fmla="*/ 43 h 43"/>
              <a:gd name="T18" fmla="*/ 1 w 19"/>
              <a:gd name="T19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" h="43">
                <a:moveTo>
                  <a:pt x="1" y="43"/>
                </a:moveTo>
                <a:lnTo>
                  <a:pt x="13" y="6"/>
                </a:lnTo>
                <a:lnTo>
                  <a:pt x="5" y="6"/>
                </a:lnTo>
                <a:lnTo>
                  <a:pt x="5" y="11"/>
                </a:lnTo>
                <a:lnTo>
                  <a:pt x="0" y="11"/>
                </a:lnTo>
                <a:lnTo>
                  <a:pt x="0" y="0"/>
                </a:lnTo>
                <a:lnTo>
                  <a:pt x="19" y="0"/>
                </a:lnTo>
                <a:lnTo>
                  <a:pt x="19" y="6"/>
                </a:lnTo>
                <a:lnTo>
                  <a:pt x="8" y="43"/>
                </a:lnTo>
                <a:lnTo>
                  <a:pt x="1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18" name="Freeform 339">
            <a:extLst>
              <a:ext uri="{FF2B5EF4-FFF2-40B4-BE49-F238E27FC236}">
                <a16:creationId xmlns:a16="http://schemas.microsoft.com/office/drawing/2014/main" id="{BD6039B7-A4C0-4151-9118-210DC2A322BA}"/>
              </a:ext>
            </a:extLst>
          </p:cNvPr>
          <p:cNvSpPr>
            <a:spLocks/>
          </p:cNvSpPr>
          <p:nvPr/>
        </p:nvSpPr>
        <p:spPr bwMode="auto">
          <a:xfrm>
            <a:off x="4550805" y="4554721"/>
            <a:ext cx="19050" cy="66675"/>
          </a:xfrm>
          <a:custGeom>
            <a:avLst/>
            <a:gdLst>
              <a:gd name="T0" fmla="*/ 6 w 12"/>
              <a:gd name="T1" fmla="*/ 42 h 42"/>
              <a:gd name="T2" fmla="*/ 6 w 12"/>
              <a:gd name="T3" fmla="*/ 6 h 42"/>
              <a:gd name="T4" fmla="*/ 0 w 12"/>
              <a:gd name="T5" fmla="*/ 11 h 42"/>
              <a:gd name="T6" fmla="*/ 0 w 12"/>
              <a:gd name="T7" fmla="*/ 3 h 42"/>
              <a:gd name="T8" fmla="*/ 6 w 12"/>
              <a:gd name="T9" fmla="*/ 0 h 42"/>
              <a:gd name="T10" fmla="*/ 12 w 12"/>
              <a:gd name="T11" fmla="*/ 0 h 42"/>
              <a:gd name="T12" fmla="*/ 12 w 12"/>
              <a:gd name="T13" fmla="*/ 42 h 42"/>
              <a:gd name="T14" fmla="*/ 6 w 12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42">
                <a:moveTo>
                  <a:pt x="6" y="42"/>
                </a:moveTo>
                <a:lnTo>
                  <a:pt x="6" y="6"/>
                </a:lnTo>
                <a:lnTo>
                  <a:pt x="0" y="11"/>
                </a:lnTo>
                <a:lnTo>
                  <a:pt x="0" y="3"/>
                </a:lnTo>
                <a:lnTo>
                  <a:pt x="6" y="0"/>
                </a:lnTo>
                <a:lnTo>
                  <a:pt x="12" y="0"/>
                </a:lnTo>
                <a:lnTo>
                  <a:pt x="12" y="42"/>
                </a:lnTo>
                <a:lnTo>
                  <a:pt x="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19" name="Freeform 340">
            <a:extLst>
              <a:ext uri="{FF2B5EF4-FFF2-40B4-BE49-F238E27FC236}">
                <a16:creationId xmlns:a16="http://schemas.microsoft.com/office/drawing/2014/main" id="{9F83FCE9-9A3E-4D97-861A-338209E4E01A}"/>
              </a:ext>
            </a:extLst>
          </p:cNvPr>
          <p:cNvSpPr>
            <a:spLocks noEditPoints="1"/>
          </p:cNvSpPr>
          <p:nvPr/>
        </p:nvSpPr>
        <p:spPr bwMode="auto">
          <a:xfrm>
            <a:off x="4584143" y="4551546"/>
            <a:ext cx="30163" cy="69850"/>
          </a:xfrm>
          <a:custGeom>
            <a:avLst/>
            <a:gdLst>
              <a:gd name="T0" fmla="*/ 0 w 19"/>
              <a:gd name="T1" fmla="*/ 10 h 44"/>
              <a:gd name="T2" fmla="*/ 0 w 19"/>
              <a:gd name="T3" fmla="*/ 10 h 44"/>
              <a:gd name="T4" fmla="*/ 1 w 19"/>
              <a:gd name="T5" fmla="*/ 7 h 44"/>
              <a:gd name="T6" fmla="*/ 1 w 19"/>
              <a:gd name="T7" fmla="*/ 7 h 44"/>
              <a:gd name="T8" fmla="*/ 3 w 19"/>
              <a:gd name="T9" fmla="*/ 3 h 44"/>
              <a:gd name="T10" fmla="*/ 3 w 19"/>
              <a:gd name="T11" fmla="*/ 3 h 44"/>
              <a:gd name="T12" fmla="*/ 6 w 19"/>
              <a:gd name="T13" fmla="*/ 2 h 44"/>
              <a:gd name="T14" fmla="*/ 6 w 19"/>
              <a:gd name="T15" fmla="*/ 2 h 44"/>
              <a:gd name="T16" fmla="*/ 9 w 19"/>
              <a:gd name="T17" fmla="*/ 0 h 44"/>
              <a:gd name="T18" fmla="*/ 9 w 19"/>
              <a:gd name="T19" fmla="*/ 0 h 44"/>
              <a:gd name="T20" fmla="*/ 13 w 19"/>
              <a:gd name="T21" fmla="*/ 2 h 44"/>
              <a:gd name="T22" fmla="*/ 13 w 19"/>
              <a:gd name="T23" fmla="*/ 2 h 44"/>
              <a:gd name="T24" fmla="*/ 16 w 19"/>
              <a:gd name="T25" fmla="*/ 3 h 44"/>
              <a:gd name="T26" fmla="*/ 16 w 19"/>
              <a:gd name="T27" fmla="*/ 3 h 44"/>
              <a:gd name="T28" fmla="*/ 18 w 19"/>
              <a:gd name="T29" fmla="*/ 7 h 44"/>
              <a:gd name="T30" fmla="*/ 18 w 19"/>
              <a:gd name="T31" fmla="*/ 7 h 44"/>
              <a:gd name="T32" fmla="*/ 19 w 19"/>
              <a:gd name="T33" fmla="*/ 10 h 44"/>
              <a:gd name="T34" fmla="*/ 19 w 19"/>
              <a:gd name="T35" fmla="*/ 35 h 44"/>
              <a:gd name="T36" fmla="*/ 19 w 19"/>
              <a:gd name="T37" fmla="*/ 35 h 44"/>
              <a:gd name="T38" fmla="*/ 18 w 19"/>
              <a:gd name="T39" fmla="*/ 39 h 44"/>
              <a:gd name="T40" fmla="*/ 18 w 19"/>
              <a:gd name="T41" fmla="*/ 39 h 44"/>
              <a:gd name="T42" fmla="*/ 16 w 19"/>
              <a:gd name="T43" fmla="*/ 42 h 44"/>
              <a:gd name="T44" fmla="*/ 16 w 19"/>
              <a:gd name="T45" fmla="*/ 42 h 44"/>
              <a:gd name="T46" fmla="*/ 13 w 19"/>
              <a:gd name="T47" fmla="*/ 44 h 44"/>
              <a:gd name="T48" fmla="*/ 13 w 19"/>
              <a:gd name="T49" fmla="*/ 44 h 44"/>
              <a:gd name="T50" fmla="*/ 9 w 19"/>
              <a:gd name="T51" fmla="*/ 44 h 44"/>
              <a:gd name="T52" fmla="*/ 9 w 19"/>
              <a:gd name="T53" fmla="*/ 44 h 44"/>
              <a:gd name="T54" fmla="*/ 6 w 19"/>
              <a:gd name="T55" fmla="*/ 44 h 44"/>
              <a:gd name="T56" fmla="*/ 6 w 19"/>
              <a:gd name="T57" fmla="*/ 44 h 44"/>
              <a:gd name="T58" fmla="*/ 3 w 19"/>
              <a:gd name="T59" fmla="*/ 42 h 44"/>
              <a:gd name="T60" fmla="*/ 3 w 19"/>
              <a:gd name="T61" fmla="*/ 42 h 44"/>
              <a:gd name="T62" fmla="*/ 1 w 19"/>
              <a:gd name="T63" fmla="*/ 39 h 44"/>
              <a:gd name="T64" fmla="*/ 1 w 19"/>
              <a:gd name="T65" fmla="*/ 39 h 44"/>
              <a:gd name="T66" fmla="*/ 0 w 19"/>
              <a:gd name="T67" fmla="*/ 35 h 44"/>
              <a:gd name="T68" fmla="*/ 0 w 19"/>
              <a:gd name="T69" fmla="*/ 10 h 44"/>
              <a:gd name="T70" fmla="*/ 6 w 19"/>
              <a:gd name="T71" fmla="*/ 35 h 44"/>
              <a:gd name="T72" fmla="*/ 6 w 19"/>
              <a:gd name="T73" fmla="*/ 35 h 44"/>
              <a:gd name="T74" fmla="*/ 8 w 19"/>
              <a:gd name="T75" fmla="*/ 38 h 44"/>
              <a:gd name="T76" fmla="*/ 8 w 19"/>
              <a:gd name="T77" fmla="*/ 38 h 44"/>
              <a:gd name="T78" fmla="*/ 9 w 19"/>
              <a:gd name="T79" fmla="*/ 38 h 44"/>
              <a:gd name="T80" fmla="*/ 9 w 19"/>
              <a:gd name="T81" fmla="*/ 38 h 44"/>
              <a:gd name="T82" fmla="*/ 11 w 19"/>
              <a:gd name="T83" fmla="*/ 38 h 44"/>
              <a:gd name="T84" fmla="*/ 11 w 19"/>
              <a:gd name="T85" fmla="*/ 38 h 44"/>
              <a:gd name="T86" fmla="*/ 13 w 19"/>
              <a:gd name="T87" fmla="*/ 35 h 44"/>
              <a:gd name="T88" fmla="*/ 13 w 19"/>
              <a:gd name="T89" fmla="*/ 10 h 44"/>
              <a:gd name="T90" fmla="*/ 13 w 19"/>
              <a:gd name="T91" fmla="*/ 10 h 44"/>
              <a:gd name="T92" fmla="*/ 11 w 19"/>
              <a:gd name="T93" fmla="*/ 8 h 44"/>
              <a:gd name="T94" fmla="*/ 11 w 19"/>
              <a:gd name="T95" fmla="*/ 8 h 44"/>
              <a:gd name="T96" fmla="*/ 9 w 19"/>
              <a:gd name="T97" fmla="*/ 7 h 44"/>
              <a:gd name="T98" fmla="*/ 9 w 19"/>
              <a:gd name="T99" fmla="*/ 7 h 44"/>
              <a:gd name="T100" fmla="*/ 8 w 19"/>
              <a:gd name="T101" fmla="*/ 8 h 44"/>
              <a:gd name="T102" fmla="*/ 8 w 19"/>
              <a:gd name="T103" fmla="*/ 8 h 44"/>
              <a:gd name="T104" fmla="*/ 6 w 19"/>
              <a:gd name="T105" fmla="*/ 10 h 44"/>
              <a:gd name="T106" fmla="*/ 6 w 19"/>
              <a:gd name="T107" fmla="*/ 35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9" h="44">
                <a:moveTo>
                  <a:pt x="0" y="10"/>
                </a:moveTo>
                <a:lnTo>
                  <a:pt x="0" y="10"/>
                </a:lnTo>
                <a:lnTo>
                  <a:pt x="1" y="7"/>
                </a:lnTo>
                <a:lnTo>
                  <a:pt x="1" y="7"/>
                </a:lnTo>
                <a:lnTo>
                  <a:pt x="3" y="3"/>
                </a:lnTo>
                <a:lnTo>
                  <a:pt x="3" y="3"/>
                </a:lnTo>
                <a:lnTo>
                  <a:pt x="6" y="2"/>
                </a:lnTo>
                <a:lnTo>
                  <a:pt x="6" y="2"/>
                </a:lnTo>
                <a:lnTo>
                  <a:pt x="9" y="0"/>
                </a:lnTo>
                <a:lnTo>
                  <a:pt x="9" y="0"/>
                </a:lnTo>
                <a:lnTo>
                  <a:pt x="13" y="2"/>
                </a:lnTo>
                <a:lnTo>
                  <a:pt x="13" y="2"/>
                </a:lnTo>
                <a:lnTo>
                  <a:pt x="16" y="3"/>
                </a:lnTo>
                <a:lnTo>
                  <a:pt x="16" y="3"/>
                </a:lnTo>
                <a:lnTo>
                  <a:pt x="18" y="7"/>
                </a:lnTo>
                <a:lnTo>
                  <a:pt x="18" y="7"/>
                </a:lnTo>
                <a:lnTo>
                  <a:pt x="19" y="10"/>
                </a:lnTo>
                <a:lnTo>
                  <a:pt x="19" y="35"/>
                </a:lnTo>
                <a:lnTo>
                  <a:pt x="19" y="35"/>
                </a:lnTo>
                <a:lnTo>
                  <a:pt x="18" y="39"/>
                </a:lnTo>
                <a:lnTo>
                  <a:pt x="18" y="39"/>
                </a:lnTo>
                <a:lnTo>
                  <a:pt x="16" y="42"/>
                </a:lnTo>
                <a:lnTo>
                  <a:pt x="16" y="42"/>
                </a:lnTo>
                <a:lnTo>
                  <a:pt x="13" y="44"/>
                </a:lnTo>
                <a:lnTo>
                  <a:pt x="13" y="44"/>
                </a:lnTo>
                <a:lnTo>
                  <a:pt x="9" y="44"/>
                </a:lnTo>
                <a:lnTo>
                  <a:pt x="9" y="44"/>
                </a:lnTo>
                <a:lnTo>
                  <a:pt x="6" y="44"/>
                </a:lnTo>
                <a:lnTo>
                  <a:pt x="6" y="44"/>
                </a:lnTo>
                <a:lnTo>
                  <a:pt x="3" y="42"/>
                </a:lnTo>
                <a:lnTo>
                  <a:pt x="3" y="42"/>
                </a:lnTo>
                <a:lnTo>
                  <a:pt x="1" y="39"/>
                </a:lnTo>
                <a:lnTo>
                  <a:pt x="1" y="39"/>
                </a:lnTo>
                <a:lnTo>
                  <a:pt x="0" y="35"/>
                </a:lnTo>
                <a:lnTo>
                  <a:pt x="0" y="10"/>
                </a:lnTo>
                <a:close/>
                <a:moveTo>
                  <a:pt x="6" y="35"/>
                </a:moveTo>
                <a:lnTo>
                  <a:pt x="6" y="35"/>
                </a:lnTo>
                <a:lnTo>
                  <a:pt x="8" y="38"/>
                </a:lnTo>
                <a:lnTo>
                  <a:pt x="8" y="38"/>
                </a:lnTo>
                <a:lnTo>
                  <a:pt x="9" y="38"/>
                </a:lnTo>
                <a:lnTo>
                  <a:pt x="9" y="38"/>
                </a:lnTo>
                <a:lnTo>
                  <a:pt x="11" y="38"/>
                </a:lnTo>
                <a:lnTo>
                  <a:pt x="11" y="38"/>
                </a:lnTo>
                <a:lnTo>
                  <a:pt x="13" y="35"/>
                </a:lnTo>
                <a:lnTo>
                  <a:pt x="13" y="10"/>
                </a:lnTo>
                <a:lnTo>
                  <a:pt x="13" y="10"/>
                </a:lnTo>
                <a:lnTo>
                  <a:pt x="11" y="8"/>
                </a:lnTo>
                <a:lnTo>
                  <a:pt x="11" y="8"/>
                </a:lnTo>
                <a:lnTo>
                  <a:pt x="9" y="7"/>
                </a:lnTo>
                <a:lnTo>
                  <a:pt x="9" y="7"/>
                </a:lnTo>
                <a:lnTo>
                  <a:pt x="8" y="8"/>
                </a:lnTo>
                <a:lnTo>
                  <a:pt x="8" y="8"/>
                </a:lnTo>
                <a:lnTo>
                  <a:pt x="6" y="10"/>
                </a:lnTo>
                <a:lnTo>
                  <a:pt x="6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20" name="Freeform 341">
            <a:extLst>
              <a:ext uri="{FF2B5EF4-FFF2-40B4-BE49-F238E27FC236}">
                <a16:creationId xmlns:a16="http://schemas.microsoft.com/office/drawing/2014/main" id="{4F26A434-CCCD-4CBB-A7F5-23147B506391}"/>
              </a:ext>
            </a:extLst>
          </p:cNvPr>
          <p:cNvSpPr>
            <a:spLocks noEditPoints="1"/>
          </p:cNvSpPr>
          <p:nvPr/>
        </p:nvSpPr>
        <p:spPr bwMode="auto">
          <a:xfrm>
            <a:off x="4620655" y="4551546"/>
            <a:ext cx="28575" cy="69850"/>
          </a:xfrm>
          <a:custGeom>
            <a:avLst/>
            <a:gdLst>
              <a:gd name="T0" fmla="*/ 8 w 18"/>
              <a:gd name="T1" fmla="*/ 27 h 44"/>
              <a:gd name="T2" fmla="*/ 8 w 18"/>
              <a:gd name="T3" fmla="*/ 25 h 44"/>
              <a:gd name="T4" fmla="*/ 7 w 18"/>
              <a:gd name="T5" fmla="*/ 27 h 44"/>
              <a:gd name="T6" fmla="*/ 6 w 18"/>
              <a:gd name="T7" fmla="*/ 27 h 44"/>
              <a:gd name="T8" fmla="*/ 3 w 18"/>
              <a:gd name="T9" fmla="*/ 25 h 44"/>
              <a:gd name="T10" fmla="*/ 1 w 18"/>
              <a:gd name="T11" fmla="*/ 24 h 44"/>
              <a:gd name="T12" fmla="*/ 1 w 18"/>
              <a:gd name="T13" fmla="*/ 23 h 44"/>
              <a:gd name="T14" fmla="*/ 0 w 18"/>
              <a:gd name="T15" fmla="*/ 20 h 44"/>
              <a:gd name="T16" fmla="*/ 0 w 18"/>
              <a:gd name="T17" fmla="*/ 18 h 44"/>
              <a:gd name="T18" fmla="*/ 0 w 18"/>
              <a:gd name="T19" fmla="*/ 14 h 44"/>
              <a:gd name="T20" fmla="*/ 0 w 18"/>
              <a:gd name="T21" fmla="*/ 10 h 44"/>
              <a:gd name="T22" fmla="*/ 0 w 18"/>
              <a:gd name="T23" fmla="*/ 8 h 44"/>
              <a:gd name="T24" fmla="*/ 1 w 18"/>
              <a:gd name="T25" fmla="*/ 7 h 44"/>
              <a:gd name="T26" fmla="*/ 1 w 18"/>
              <a:gd name="T27" fmla="*/ 5 h 44"/>
              <a:gd name="T28" fmla="*/ 5 w 18"/>
              <a:gd name="T29" fmla="*/ 2 h 44"/>
              <a:gd name="T30" fmla="*/ 8 w 18"/>
              <a:gd name="T31" fmla="*/ 0 h 44"/>
              <a:gd name="T32" fmla="*/ 13 w 18"/>
              <a:gd name="T33" fmla="*/ 2 h 44"/>
              <a:gd name="T34" fmla="*/ 16 w 18"/>
              <a:gd name="T35" fmla="*/ 5 h 44"/>
              <a:gd name="T36" fmla="*/ 17 w 18"/>
              <a:gd name="T37" fmla="*/ 7 h 44"/>
              <a:gd name="T38" fmla="*/ 17 w 18"/>
              <a:gd name="T39" fmla="*/ 8 h 44"/>
              <a:gd name="T40" fmla="*/ 18 w 18"/>
              <a:gd name="T41" fmla="*/ 10 h 44"/>
              <a:gd name="T42" fmla="*/ 18 w 18"/>
              <a:gd name="T43" fmla="*/ 14 h 44"/>
              <a:gd name="T44" fmla="*/ 18 w 18"/>
              <a:gd name="T45" fmla="*/ 17 h 44"/>
              <a:gd name="T46" fmla="*/ 17 w 18"/>
              <a:gd name="T47" fmla="*/ 19 h 44"/>
              <a:gd name="T48" fmla="*/ 17 w 18"/>
              <a:gd name="T49" fmla="*/ 20 h 44"/>
              <a:gd name="T50" fmla="*/ 8 w 18"/>
              <a:gd name="T51" fmla="*/ 44 h 44"/>
              <a:gd name="T52" fmla="*/ 6 w 18"/>
              <a:gd name="T53" fmla="*/ 18 h 44"/>
              <a:gd name="T54" fmla="*/ 7 w 18"/>
              <a:gd name="T55" fmla="*/ 20 h 44"/>
              <a:gd name="T56" fmla="*/ 8 w 18"/>
              <a:gd name="T57" fmla="*/ 22 h 44"/>
              <a:gd name="T58" fmla="*/ 11 w 18"/>
              <a:gd name="T59" fmla="*/ 20 h 44"/>
              <a:gd name="T60" fmla="*/ 12 w 18"/>
              <a:gd name="T61" fmla="*/ 18 h 44"/>
              <a:gd name="T62" fmla="*/ 12 w 18"/>
              <a:gd name="T63" fmla="*/ 10 h 44"/>
              <a:gd name="T64" fmla="*/ 11 w 18"/>
              <a:gd name="T65" fmla="*/ 8 h 44"/>
              <a:gd name="T66" fmla="*/ 8 w 18"/>
              <a:gd name="T67" fmla="*/ 7 h 44"/>
              <a:gd name="T68" fmla="*/ 7 w 18"/>
              <a:gd name="T69" fmla="*/ 8 h 44"/>
              <a:gd name="T70" fmla="*/ 6 w 18"/>
              <a:gd name="T71" fmla="*/ 1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" h="44">
                <a:moveTo>
                  <a:pt x="2" y="44"/>
                </a:moveTo>
                <a:lnTo>
                  <a:pt x="8" y="27"/>
                </a:lnTo>
                <a:lnTo>
                  <a:pt x="8" y="25"/>
                </a:lnTo>
                <a:lnTo>
                  <a:pt x="8" y="25"/>
                </a:lnTo>
                <a:lnTo>
                  <a:pt x="7" y="27"/>
                </a:lnTo>
                <a:lnTo>
                  <a:pt x="7" y="27"/>
                </a:lnTo>
                <a:lnTo>
                  <a:pt x="6" y="27"/>
                </a:lnTo>
                <a:lnTo>
                  <a:pt x="6" y="27"/>
                </a:lnTo>
                <a:lnTo>
                  <a:pt x="3" y="25"/>
                </a:lnTo>
                <a:lnTo>
                  <a:pt x="3" y="25"/>
                </a:lnTo>
                <a:lnTo>
                  <a:pt x="1" y="24"/>
                </a:lnTo>
                <a:lnTo>
                  <a:pt x="1" y="24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4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7"/>
                </a:lnTo>
                <a:lnTo>
                  <a:pt x="1" y="7"/>
                </a:lnTo>
                <a:lnTo>
                  <a:pt x="1" y="5"/>
                </a:lnTo>
                <a:lnTo>
                  <a:pt x="1" y="5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3" y="2"/>
                </a:lnTo>
                <a:lnTo>
                  <a:pt x="13" y="2"/>
                </a:lnTo>
                <a:lnTo>
                  <a:pt x="16" y="5"/>
                </a:lnTo>
                <a:lnTo>
                  <a:pt x="16" y="5"/>
                </a:lnTo>
                <a:lnTo>
                  <a:pt x="17" y="7"/>
                </a:lnTo>
                <a:lnTo>
                  <a:pt x="17" y="7"/>
                </a:lnTo>
                <a:lnTo>
                  <a:pt x="17" y="8"/>
                </a:lnTo>
                <a:lnTo>
                  <a:pt x="17" y="8"/>
                </a:lnTo>
                <a:lnTo>
                  <a:pt x="18" y="10"/>
                </a:lnTo>
                <a:lnTo>
                  <a:pt x="18" y="10"/>
                </a:lnTo>
                <a:lnTo>
                  <a:pt x="18" y="14"/>
                </a:lnTo>
                <a:lnTo>
                  <a:pt x="18" y="14"/>
                </a:lnTo>
                <a:lnTo>
                  <a:pt x="18" y="17"/>
                </a:lnTo>
                <a:lnTo>
                  <a:pt x="18" y="17"/>
                </a:lnTo>
                <a:lnTo>
                  <a:pt x="17" y="19"/>
                </a:lnTo>
                <a:lnTo>
                  <a:pt x="17" y="19"/>
                </a:lnTo>
                <a:lnTo>
                  <a:pt x="17" y="20"/>
                </a:lnTo>
                <a:lnTo>
                  <a:pt x="17" y="20"/>
                </a:lnTo>
                <a:lnTo>
                  <a:pt x="17" y="23"/>
                </a:lnTo>
                <a:lnTo>
                  <a:pt x="8" y="44"/>
                </a:lnTo>
                <a:lnTo>
                  <a:pt x="2" y="44"/>
                </a:lnTo>
                <a:close/>
                <a:moveTo>
                  <a:pt x="6" y="18"/>
                </a:moveTo>
                <a:lnTo>
                  <a:pt x="6" y="18"/>
                </a:lnTo>
                <a:lnTo>
                  <a:pt x="7" y="20"/>
                </a:lnTo>
                <a:lnTo>
                  <a:pt x="7" y="20"/>
                </a:lnTo>
                <a:lnTo>
                  <a:pt x="8" y="22"/>
                </a:lnTo>
                <a:lnTo>
                  <a:pt x="8" y="22"/>
                </a:lnTo>
                <a:lnTo>
                  <a:pt x="11" y="20"/>
                </a:lnTo>
                <a:lnTo>
                  <a:pt x="11" y="20"/>
                </a:lnTo>
                <a:lnTo>
                  <a:pt x="12" y="18"/>
                </a:lnTo>
                <a:lnTo>
                  <a:pt x="12" y="10"/>
                </a:lnTo>
                <a:lnTo>
                  <a:pt x="12" y="10"/>
                </a:lnTo>
                <a:lnTo>
                  <a:pt x="11" y="8"/>
                </a:lnTo>
                <a:lnTo>
                  <a:pt x="11" y="8"/>
                </a:lnTo>
                <a:lnTo>
                  <a:pt x="8" y="7"/>
                </a:lnTo>
                <a:lnTo>
                  <a:pt x="8" y="7"/>
                </a:lnTo>
                <a:lnTo>
                  <a:pt x="7" y="8"/>
                </a:lnTo>
                <a:lnTo>
                  <a:pt x="7" y="8"/>
                </a:lnTo>
                <a:lnTo>
                  <a:pt x="6" y="10"/>
                </a:lnTo>
                <a:lnTo>
                  <a:pt x="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21" name="Freeform 342">
            <a:extLst>
              <a:ext uri="{FF2B5EF4-FFF2-40B4-BE49-F238E27FC236}">
                <a16:creationId xmlns:a16="http://schemas.microsoft.com/office/drawing/2014/main" id="{A68830AD-0840-4FE0-B86F-DFF3197A702C}"/>
              </a:ext>
            </a:extLst>
          </p:cNvPr>
          <p:cNvSpPr>
            <a:spLocks/>
          </p:cNvSpPr>
          <p:nvPr/>
        </p:nvSpPr>
        <p:spPr bwMode="auto">
          <a:xfrm>
            <a:off x="4988955" y="3018021"/>
            <a:ext cx="30163" cy="69850"/>
          </a:xfrm>
          <a:custGeom>
            <a:avLst/>
            <a:gdLst>
              <a:gd name="T0" fmla="*/ 0 w 19"/>
              <a:gd name="T1" fmla="*/ 44 h 44"/>
              <a:gd name="T2" fmla="*/ 0 w 19"/>
              <a:gd name="T3" fmla="*/ 37 h 44"/>
              <a:gd name="T4" fmla="*/ 11 w 19"/>
              <a:gd name="T5" fmla="*/ 17 h 44"/>
              <a:gd name="T6" fmla="*/ 11 w 19"/>
              <a:gd name="T7" fmla="*/ 17 h 44"/>
              <a:gd name="T8" fmla="*/ 12 w 19"/>
              <a:gd name="T9" fmla="*/ 13 h 44"/>
              <a:gd name="T10" fmla="*/ 12 w 19"/>
              <a:gd name="T11" fmla="*/ 13 h 44"/>
              <a:gd name="T12" fmla="*/ 12 w 19"/>
              <a:gd name="T13" fmla="*/ 11 h 44"/>
              <a:gd name="T14" fmla="*/ 12 w 19"/>
              <a:gd name="T15" fmla="*/ 11 h 44"/>
              <a:gd name="T16" fmla="*/ 12 w 19"/>
              <a:gd name="T17" fmla="*/ 10 h 44"/>
              <a:gd name="T18" fmla="*/ 12 w 19"/>
              <a:gd name="T19" fmla="*/ 10 h 44"/>
              <a:gd name="T20" fmla="*/ 11 w 19"/>
              <a:gd name="T21" fmla="*/ 8 h 44"/>
              <a:gd name="T22" fmla="*/ 11 w 19"/>
              <a:gd name="T23" fmla="*/ 8 h 44"/>
              <a:gd name="T24" fmla="*/ 11 w 19"/>
              <a:gd name="T25" fmla="*/ 7 h 44"/>
              <a:gd name="T26" fmla="*/ 11 w 19"/>
              <a:gd name="T27" fmla="*/ 7 h 44"/>
              <a:gd name="T28" fmla="*/ 9 w 19"/>
              <a:gd name="T29" fmla="*/ 6 h 44"/>
              <a:gd name="T30" fmla="*/ 9 w 19"/>
              <a:gd name="T31" fmla="*/ 6 h 44"/>
              <a:gd name="T32" fmla="*/ 7 w 19"/>
              <a:gd name="T33" fmla="*/ 7 h 44"/>
              <a:gd name="T34" fmla="*/ 7 w 19"/>
              <a:gd name="T35" fmla="*/ 7 h 44"/>
              <a:gd name="T36" fmla="*/ 6 w 19"/>
              <a:gd name="T37" fmla="*/ 10 h 44"/>
              <a:gd name="T38" fmla="*/ 6 w 19"/>
              <a:gd name="T39" fmla="*/ 13 h 44"/>
              <a:gd name="T40" fmla="*/ 0 w 19"/>
              <a:gd name="T41" fmla="*/ 13 h 44"/>
              <a:gd name="T42" fmla="*/ 0 w 19"/>
              <a:gd name="T43" fmla="*/ 10 h 44"/>
              <a:gd name="T44" fmla="*/ 0 w 19"/>
              <a:gd name="T45" fmla="*/ 10 h 44"/>
              <a:gd name="T46" fmla="*/ 1 w 19"/>
              <a:gd name="T47" fmla="*/ 6 h 44"/>
              <a:gd name="T48" fmla="*/ 1 w 19"/>
              <a:gd name="T49" fmla="*/ 6 h 44"/>
              <a:gd name="T50" fmla="*/ 2 w 19"/>
              <a:gd name="T51" fmla="*/ 3 h 44"/>
              <a:gd name="T52" fmla="*/ 2 w 19"/>
              <a:gd name="T53" fmla="*/ 3 h 44"/>
              <a:gd name="T54" fmla="*/ 5 w 19"/>
              <a:gd name="T55" fmla="*/ 1 h 44"/>
              <a:gd name="T56" fmla="*/ 5 w 19"/>
              <a:gd name="T57" fmla="*/ 1 h 44"/>
              <a:gd name="T58" fmla="*/ 9 w 19"/>
              <a:gd name="T59" fmla="*/ 0 h 44"/>
              <a:gd name="T60" fmla="*/ 9 w 19"/>
              <a:gd name="T61" fmla="*/ 0 h 44"/>
              <a:gd name="T62" fmla="*/ 14 w 19"/>
              <a:gd name="T63" fmla="*/ 1 h 44"/>
              <a:gd name="T64" fmla="*/ 14 w 19"/>
              <a:gd name="T65" fmla="*/ 1 h 44"/>
              <a:gd name="T66" fmla="*/ 16 w 19"/>
              <a:gd name="T67" fmla="*/ 3 h 44"/>
              <a:gd name="T68" fmla="*/ 16 w 19"/>
              <a:gd name="T69" fmla="*/ 3 h 44"/>
              <a:gd name="T70" fmla="*/ 17 w 19"/>
              <a:gd name="T71" fmla="*/ 7 h 44"/>
              <a:gd name="T72" fmla="*/ 17 w 19"/>
              <a:gd name="T73" fmla="*/ 7 h 44"/>
              <a:gd name="T74" fmla="*/ 19 w 19"/>
              <a:gd name="T75" fmla="*/ 11 h 44"/>
              <a:gd name="T76" fmla="*/ 19 w 19"/>
              <a:gd name="T77" fmla="*/ 11 h 44"/>
              <a:gd name="T78" fmla="*/ 19 w 19"/>
              <a:gd name="T79" fmla="*/ 13 h 44"/>
              <a:gd name="T80" fmla="*/ 19 w 19"/>
              <a:gd name="T81" fmla="*/ 13 h 44"/>
              <a:gd name="T82" fmla="*/ 17 w 19"/>
              <a:gd name="T83" fmla="*/ 16 h 44"/>
              <a:gd name="T84" fmla="*/ 17 w 19"/>
              <a:gd name="T85" fmla="*/ 16 h 44"/>
              <a:gd name="T86" fmla="*/ 17 w 19"/>
              <a:gd name="T87" fmla="*/ 17 h 44"/>
              <a:gd name="T88" fmla="*/ 17 w 19"/>
              <a:gd name="T89" fmla="*/ 17 h 44"/>
              <a:gd name="T90" fmla="*/ 16 w 19"/>
              <a:gd name="T91" fmla="*/ 20 h 44"/>
              <a:gd name="T92" fmla="*/ 7 w 19"/>
              <a:gd name="T93" fmla="*/ 37 h 44"/>
              <a:gd name="T94" fmla="*/ 19 w 19"/>
              <a:gd name="T95" fmla="*/ 37 h 44"/>
              <a:gd name="T96" fmla="*/ 19 w 19"/>
              <a:gd name="T97" fmla="*/ 44 h 44"/>
              <a:gd name="T98" fmla="*/ 0 w 19"/>
              <a:gd name="T9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" h="44">
                <a:moveTo>
                  <a:pt x="0" y="44"/>
                </a:moveTo>
                <a:lnTo>
                  <a:pt x="0" y="37"/>
                </a:lnTo>
                <a:lnTo>
                  <a:pt x="11" y="17"/>
                </a:lnTo>
                <a:lnTo>
                  <a:pt x="11" y="17"/>
                </a:lnTo>
                <a:lnTo>
                  <a:pt x="12" y="13"/>
                </a:lnTo>
                <a:lnTo>
                  <a:pt x="12" y="13"/>
                </a:lnTo>
                <a:lnTo>
                  <a:pt x="12" y="11"/>
                </a:lnTo>
                <a:lnTo>
                  <a:pt x="12" y="11"/>
                </a:lnTo>
                <a:lnTo>
                  <a:pt x="12" y="10"/>
                </a:lnTo>
                <a:lnTo>
                  <a:pt x="12" y="10"/>
                </a:lnTo>
                <a:lnTo>
                  <a:pt x="11" y="8"/>
                </a:lnTo>
                <a:lnTo>
                  <a:pt x="11" y="8"/>
                </a:lnTo>
                <a:lnTo>
                  <a:pt x="11" y="7"/>
                </a:lnTo>
                <a:lnTo>
                  <a:pt x="11" y="7"/>
                </a:lnTo>
                <a:lnTo>
                  <a:pt x="9" y="6"/>
                </a:lnTo>
                <a:lnTo>
                  <a:pt x="9" y="6"/>
                </a:lnTo>
                <a:lnTo>
                  <a:pt x="7" y="7"/>
                </a:lnTo>
                <a:lnTo>
                  <a:pt x="7" y="7"/>
                </a:lnTo>
                <a:lnTo>
                  <a:pt x="6" y="10"/>
                </a:lnTo>
                <a:lnTo>
                  <a:pt x="6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1" y="6"/>
                </a:lnTo>
                <a:lnTo>
                  <a:pt x="1" y="6"/>
                </a:lnTo>
                <a:lnTo>
                  <a:pt x="2" y="3"/>
                </a:lnTo>
                <a:lnTo>
                  <a:pt x="2" y="3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4" y="1"/>
                </a:lnTo>
                <a:lnTo>
                  <a:pt x="14" y="1"/>
                </a:lnTo>
                <a:lnTo>
                  <a:pt x="16" y="3"/>
                </a:lnTo>
                <a:lnTo>
                  <a:pt x="16" y="3"/>
                </a:lnTo>
                <a:lnTo>
                  <a:pt x="17" y="7"/>
                </a:lnTo>
                <a:lnTo>
                  <a:pt x="17" y="7"/>
                </a:lnTo>
                <a:lnTo>
                  <a:pt x="19" y="11"/>
                </a:lnTo>
                <a:lnTo>
                  <a:pt x="19" y="11"/>
                </a:lnTo>
                <a:lnTo>
                  <a:pt x="19" y="13"/>
                </a:lnTo>
                <a:lnTo>
                  <a:pt x="19" y="13"/>
                </a:lnTo>
                <a:lnTo>
                  <a:pt x="17" y="16"/>
                </a:lnTo>
                <a:lnTo>
                  <a:pt x="17" y="16"/>
                </a:lnTo>
                <a:lnTo>
                  <a:pt x="17" y="17"/>
                </a:lnTo>
                <a:lnTo>
                  <a:pt x="17" y="17"/>
                </a:lnTo>
                <a:lnTo>
                  <a:pt x="16" y="20"/>
                </a:lnTo>
                <a:lnTo>
                  <a:pt x="7" y="37"/>
                </a:lnTo>
                <a:lnTo>
                  <a:pt x="19" y="37"/>
                </a:lnTo>
                <a:lnTo>
                  <a:pt x="19" y="44"/>
                </a:lnTo>
                <a:lnTo>
                  <a:pt x="0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22" name="Freeform 343">
            <a:extLst>
              <a:ext uri="{FF2B5EF4-FFF2-40B4-BE49-F238E27FC236}">
                <a16:creationId xmlns:a16="http://schemas.microsoft.com/office/drawing/2014/main" id="{AE9A47A1-93CA-4F9D-AF43-B8038126FEAC}"/>
              </a:ext>
            </a:extLst>
          </p:cNvPr>
          <p:cNvSpPr>
            <a:spLocks noEditPoints="1"/>
          </p:cNvSpPr>
          <p:nvPr/>
        </p:nvSpPr>
        <p:spPr bwMode="auto">
          <a:xfrm>
            <a:off x="5023880" y="3018021"/>
            <a:ext cx="28575" cy="69850"/>
          </a:xfrm>
          <a:custGeom>
            <a:avLst/>
            <a:gdLst>
              <a:gd name="T0" fmla="*/ 0 w 18"/>
              <a:gd name="T1" fmla="*/ 12 h 44"/>
              <a:gd name="T2" fmla="*/ 0 w 18"/>
              <a:gd name="T3" fmla="*/ 8 h 44"/>
              <a:gd name="T4" fmla="*/ 0 w 18"/>
              <a:gd name="T5" fmla="*/ 7 h 44"/>
              <a:gd name="T6" fmla="*/ 2 w 18"/>
              <a:gd name="T7" fmla="*/ 5 h 44"/>
              <a:gd name="T8" fmla="*/ 3 w 18"/>
              <a:gd name="T9" fmla="*/ 3 h 44"/>
              <a:gd name="T10" fmla="*/ 5 w 18"/>
              <a:gd name="T11" fmla="*/ 1 h 44"/>
              <a:gd name="T12" fmla="*/ 9 w 18"/>
              <a:gd name="T13" fmla="*/ 0 h 44"/>
              <a:gd name="T14" fmla="*/ 13 w 18"/>
              <a:gd name="T15" fmla="*/ 1 h 44"/>
              <a:gd name="T16" fmla="*/ 17 w 18"/>
              <a:gd name="T17" fmla="*/ 3 h 44"/>
              <a:gd name="T18" fmla="*/ 17 w 18"/>
              <a:gd name="T19" fmla="*/ 5 h 44"/>
              <a:gd name="T20" fmla="*/ 18 w 18"/>
              <a:gd name="T21" fmla="*/ 7 h 44"/>
              <a:gd name="T22" fmla="*/ 18 w 18"/>
              <a:gd name="T23" fmla="*/ 8 h 44"/>
              <a:gd name="T24" fmla="*/ 18 w 18"/>
              <a:gd name="T25" fmla="*/ 12 h 44"/>
              <a:gd name="T26" fmla="*/ 18 w 18"/>
              <a:gd name="T27" fmla="*/ 15 h 44"/>
              <a:gd name="T28" fmla="*/ 18 w 18"/>
              <a:gd name="T29" fmla="*/ 17 h 44"/>
              <a:gd name="T30" fmla="*/ 17 w 18"/>
              <a:gd name="T31" fmla="*/ 20 h 44"/>
              <a:gd name="T32" fmla="*/ 15 w 18"/>
              <a:gd name="T33" fmla="*/ 21 h 44"/>
              <a:gd name="T34" fmla="*/ 17 w 18"/>
              <a:gd name="T35" fmla="*/ 22 h 44"/>
              <a:gd name="T36" fmla="*/ 18 w 18"/>
              <a:gd name="T37" fmla="*/ 25 h 44"/>
              <a:gd name="T38" fmla="*/ 18 w 18"/>
              <a:gd name="T39" fmla="*/ 27 h 44"/>
              <a:gd name="T40" fmla="*/ 18 w 18"/>
              <a:gd name="T41" fmla="*/ 31 h 44"/>
              <a:gd name="T42" fmla="*/ 18 w 18"/>
              <a:gd name="T43" fmla="*/ 35 h 44"/>
              <a:gd name="T44" fmla="*/ 18 w 18"/>
              <a:gd name="T45" fmla="*/ 37 h 44"/>
              <a:gd name="T46" fmla="*/ 18 w 18"/>
              <a:gd name="T47" fmla="*/ 39 h 44"/>
              <a:gd name="T48" fmla="*/ 17 w 18"/>
              <a:gd name="T49" fmla="*/ 40 h 44"/>
              <a:gd name="T50" fmla="*/ 14 w 18"/>
              <a:gd name="T51" fmla="*/ 42 h 44"/>
              <a:gd name="T52" fmla="*/ 9 w 18"/>
              <a:gd name="T53" fmla="*/ 44 h 44"/>
              <a:gd name="T54" fmla="*/ 4 w 18"/>
              <a:gd name="T55" fmla="*/ 42 h 44"/>
              <a:gd name="T56" fmla="*/ 2 w 18"/>
              <a:gd name="T57" fmla="*/ 40 h 44"/>
              <a:gd name="T58" fmla="*/ 2 w 18"/>
              <a:gd name="T59" fmla="*/ 39 h 44"/>
              <a:gd name="T60" fmla="*/ 0 w 18"/>
              <a:gd name="T61" fmla="*/ 37 h 44"/>
              <a:gd name="T62" fmla="*/ 0 w 18"/>
              <a:gd name="T63" fmla="*/ 35 h 44"/>
              <a:gd name="T64" fmla="*/ 0 w 18"/>
              <a:gd name="T65" fmla="*/ 31 h 44"/>
              <a:gd name="T66" fmla="*/ 0 w 18"/>
              <a:gd name="T67" fmla="*/ 27 h 44"/>
              <a:gd name="T68" fmla="*/ 0 w 18"/>
              <a:gd name="T69" fmla="*/ 25 h 44"/>
              <a:gd name="T70" fmla="*/ 2 w 18"/>
              <a:gd name="T71" fmla="*/ 22 h 44"/>
              <a:gd name="T72" fmla="*/ 3 w 18"/>
              <a:gd name="T73" fmla="*/ 21 h 44"/>
              <a:gd name="T74" fmla="*/ 2 w 18"/>
              <a:gd name="T75" fmla="*/ 20 h 44"/>
              <a:gd name="T76" fmla="*/ 0 w 18"/>
              <a:gd name="T77" fmla="*/ 17 h 44"/>
              <a:gd name="T78" fmla="*/ 0 w 18"/>
              <a:gd name="T79" fmla="*/ 15 h 44"/>
              <a:gd name="T80" fmla="*/ 0 w 18"/>
              <a:gd name="T81" fmla="*/ 12 h 44"/>
              <a:gd name="T82" fmla="*/ 13 w 18"/>
              <a:gd name="T83" fmla="*/ 10 h 44"/>
              <a:gd name="T84" fmla="*/ 12 w 18"/>
              <a:gd name="T85" fmla="*/ 7 h 44"/>
              <a:gd name="T86" fmla="*/ 9 w 18"/>
              <a:gd name="T87" fmla="*/ 6 h 44"/>
              <a:gd name="T88" fmla="*/ 7 w 18"/>
              <a:gd name="T89" fmla="*/ 7 h 44"/>
              <a:gd name="T90" fmla="*/ 7 w 18"/>
              <a:gd name="T91" fmla="*/ 16 h 44"/>
              <a:gd name="T92" fmla="*/ 7 w 18"/>
              <a:gd name="T93" fmla="*/ 17 h 44"/>
              <a:gd name="T94" fmla="*/ 9 w 18"/>
              <a:gd name="T95" fmla="*/ 18 h 44"/>
              <a:gd name="T96" fmla="*/ 12 w 18"/>
              <a:gd name="T97" fmla="*/ 17 h 44"/>
              <a:gd name="T98" fmla="*/ 13 w 18"/>
              <a:gd name="T99" fmla="*/ 16 h 44"/>
              <a:gd name="T100" fmla="*/ 13 w 18"/>
              <a:gd name="T101" fmla="*/ 26 h 44"/>
              <a:gd name="T102" fmla="*/ 12 w 18"/>
              <a:gd name="T103" fmla="*/ 25 h 44"/>
              <a:gd name="T104" fmla="*/ 9 w 18"/>
              <a:gd name="T105" fmla="*/ 23 h 44"/>
              <a:gd name="T106" fmla="*/ 7 w 18"/>
              <a:gd name="T107" fmla="*/ 25 h 44"/>
              <a:gd name="T108" fmla="*/ 7 w 18"/>
              <a:gd name="T109" fmla="*/ 26 h 44"/>
              <a:gd name="T110" fmla="*/ 7 w 18"/>
              <a:gd name="T111" fmla="*/ 35 h 44"/>
              <a:gd name="T112" fmla="*/ 7 w 18"/>
              <a:gd name="T113" fmla="*/ 37 h 44"/>
              <a:gd name="T114" fmla="*/ 9 w 18"/>
              <a:gd name="T115" fmla="*/ 37 h 44"/>
              <a:gd name="T116" fmla="*/ 12 w 18"/>
              <a:gd name="T117" fmla="*/ 37 h 44"/>
              <a:gd name="T118" fmla="*/ 13 w 18"/>
              <a:gd name="T119" fmla="*/ 2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" h="44">
                <a:moveTo>
                  <a:pt x="0" y="12"/>
                </a:move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2" y="5"/>
                </a:lnTo>
                <a:lnTo>
                  <a:pt x="2" y="5"/>
                </a:lnTo>
                <a:lnTo>
                  <a:pt x="3" y="3"/>
                </a:lnTo>
                <a:lnTo>
                  <a:pt x="3" y="3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3" y="1"/>
                </a:lnTo>
                <a:lnTo>
                  <a:pt x="13" y="1"/>
                </a:lnTo>
                <a:lnTo>
                  <a:pt x="17" y="3"/>
                </a:lnTo>
                <a:lnTo>
                  <a:pt x="17" y="3"/>
                </a:lnTo>
                <a:lnTo>
                  <a:pt x="17" y="5"/>
                </a:lnTo>
                <a:lnTo>
                  <a:pt x="17" y="5"/>
                </a:lnTo>
                <a:lnTo>
                  <a:pt x="18" y="7"/>
                </a:lnTo>
                <a:lnTo>
                  <a:pt x="18" y="7"/>
                </a:lnTo>
                <a:lnTo>
                  <a:pt x="18" y="8"/>
                </a:lnTo>
                <a:lnTo>
                  <a:pt x="18" y="8"/>
                </a:lnTo>
                <a:lnTo>
                  <a:pt x="18" y="12"/>
                </a:lnTo>
                <a:lnTo>
                  <a:pt x="18" y="12"/>
                </a:lnTo>
                <a:lnTo>
                  <a:pt x="18" y="15"/>
                </a:lnTo>
                <a:lnTo>
                  <a:pt x="18" y="15"/>
                </a:lnTo>
                <a:lnTo>
                  <a:pt x="18" y="17"/>
                </a:lnTo>
                <a:lnTo>
                  <a:pt x="18" y="17"/>
                </a:lnTo>
                <a:lnTo>
                  <a:pt x="17" y="20"/>
                </a:lnTo>
                <a:lnTo>
                  <a:pt x="17" y="20"/>
                </a:lnTo>
                <a:lnTo>
                  <a:pt x="15" y="21"/>
                </a:lnTo>
                <a:lnTo>
                  <a:pt x="15" y="21"/>
                </a:lnTo>
                <a:lnTo>
                  <a:pt x="17" y="22"/>
                </a:lnTo>
                <a:lnTo>
                  <a:pt x="17" y="22"/>
                </a:lnTo>
                <a:lnTo>
                  <a:pt x="18" y="25"/>
                </a:lnTo>
                <a:lnTo>
                  <a:pt x="18" y="25"/>
                </a:lnTo>
                <a:lnTo>
                  <a:pt x="18" y="27"/>
                </a:lnTo>
                <a:lnTo>
                  <a:pt x="18" y="27"/>
                </a:lnTo>
                <a:lnTo>
                  <a:pt x="18" y="31"/>
                </a:lnTo>
                <a:lnTo>
                  <a:pt x="18" y="31"/>
                </a:lnTo>
                <a:lnTo>
                  <a:pt x="18" y="35"/>
                </a:lnTo>
                <a:lnTo>
                  <a:pt x="18" y="35"/>
                </a:lnTo>
                <a:lnTo>
                  <a:pt x="18" y="37"/>
                </a:lnTo>
                <a:lnTo>
                  <a:pt x="18" y="37"/>
                </a:lnTo>
                <a:lnTo>
                  <a:pt x="18" y="39"/>
                </a:lnTo>
                <a:lnTo>
                  <a:pt x="18" y="39"/>
                </a:lnTo>
                <a:lnTo>
                  <a:pt x="17" y="40"/>
                </a:lnTo>
                <a:lnTo>
                  <a:pt x="17" y="40"/>
                </a:lnTo>
                <a:lnTo>
                  <a:pt x="14" y="42"/>
                </a:lnTo>
                <a:lnTo>
                  <a:pt x="14" y="42"/>
                </a:lnTo>
                <a:lnTo>
                  <a:pt x="9" y="44"/>
                </a:lnTo>
                <a:lnTo>
                  <a:pt x="9" y="44"/>
                </a:lnTo>
                <a:lnTo>
                  <a:pt x="4" y="42"/>
                </a:lnTo>
                <a:lnTo>
                  <a:pt x="4" y="42"/>
                </a:lnTo>
                <a:lnTo>
                  <a:pt x="2" y="40"/>
                </a:lnTo>
                <a:lnTo>
                  <a:pt x="2" y="40"/>
                </a:lnTo>
                <a:lnTo>
                  <a:pt x="2" y="39"/>
                </a:lnTo>
                <a:lnTo>
                  <a:pt x="2" y="39"/>
                </a:lnTo>
                <a:lnTo>
                  <a:pt x="0" y="37"/>
                </a:lnTo>
                <a:lnTo>
                  <a:pt x="0" y="37"/>
                </a:lnTo>
                <a:lnTo>
                  <a:pt x="0" y="35"/>
                </a:lnTo>
                <a:lnTo>
                  <a:pt x="0" y="35"/>
                </a:lnTo>
                <a:lnTo>
                  <a:pt x="0" y="31"/>
                </a:lnTo>
                <a:lnTo>
                  <a:pt x="0" y="31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0" y="25"/>
                </a:lnTo>
                <a:lnTo>
                  <a:pt x="2" y="22"/>
                </a:lnTo>
                <a:lnTo>
                  <a:pt x="2" y="22"/>
                </a:lnTo>
                <a:lnTo>
                  <a:pt x="3" y="21"/>
                </a:lnTo>
                <a:lnTo>
                  <a:pt x="3" y="21"/>
                </a:lnTo>
                <a:lnTo>
                  <a:pt x="2" y="20"/>
                </a:lnTo>
                <a:lnTo>
                  <a:pt x="2" y="20"/>
                </a:lnTo>
                <a:lnTo>
                  <a:pt x="0" y="17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close/>
                <a:moveTo>
                  <a:pt x="13" y="10"/>
                </a:moveTo>
                <a:lnTo>
                  <a:pt x="13" y="10"/>
                </a:lnTo>
                <a:lnTo>
                  <a:pt x="12" y="7"/>
                </a:lnTo>
                <a:lnTo>
                  <a:pt x="12" y="7"/>
                </a:lnTo>
                <a:lnTo>
                  <a:pt x="9" y="6"/>
                </a:lnTo>
                <a:lnTo>
                  <a:pt x="9" y="6"/>
                </a:lnTo>
                <a:lnTo>
                  <a:pt x="7" y="7"/>
                </a:lnTo>
                <a:lnTo>
                  <a:pt x="7" y="7"/>
                </a:lnTo>
                <a:lnTo>
                  <a:pt x="7" y="10"/>
                </a:lnTo>
                <a:lnTo>
                  <a:pt x="7" y="16"/>
                </a:lnTo>
                <a:lnTo>
                  <a:pt x="7" y="16"/>
                </a:lnTo>
                <a:lnTo>
                  <a:pt x="7" y="17"/>
                </a:lnTo>
                <a:lnTo>
                  <a:pt x="7" y="17"/>
                </a:lnTo>
                <a:lnTo>
                  <a:pt x="9" y="18"/>
                </a:lnTo>
                <a:lnTo>
                  <a:pt x="9" y="18"/>
                </a:lnTo>
                <a:lnTo>
                  <a:pt x="12" y="17"/>
                </a:lnTo>
                <a:lnTo>
                  <a:pt x="12" y="17"/>
                </a:lnTo>
                <a:lnTo>
                  <a:pt x="13" y="16"/>
                </a:lnTo>
                <a:lnTo>
                  <a:pt x="13" y="10"/>
                </a:lnTo>
                <a:close/>
                <a:moveTo>
                  <a:pt x="13" y="26"/>
                </a:moveTo>
                <a:lnTo>
                  <a:pt x="13" y="26"/>
                </a:lnTo>
                <a:lnTo>
                  <a:pt x="12" y="25"/>
                </a:lnTo>
                <a:lnTo>
                  <a:pt x="12" y="25"/>
                </a:lnTo>
                <a:lnTo>
                  <a:pt x="9" y="23"/>
                </a:lnTo>
                <a:lnTo>
                  <a:pt x="9" y="23"/>
                </a:lnTo>
                <a:lnTo>
                  <a:pt x="7" y="25"/>
                </a:lnTo>
                <a:lnTo>
                  <a:pt x="7" y="25"/>
                </a:lnTo>
                <a:lnTo>
                  <a:pt x="7" y="26"/>
                </a:lnTo>
                <a:lnTo>
                  <a:pt x="7" y="35"/>
                </a:lnTo>
                <a:lnTo>
                  <a:pt x="7" y="35"/>
                </a:lnTo>
                <a:lnTo>
                  <a:pt x="7" y="37"/>
                </a:lnTo>
                <a:lnTo>
                  <a:pt x="7" y="37"/>
                </a:lnTo>
                <a:lnTo>
                  <a:pt x="9" y="37"/>
                </a:lnTo>
                <a:lnTo>
                  <a:pt x="9" y="37"/>
                </a:lnTo>
                <a:lnTo>
                  <a:pt x="12" y="37"/>
                </a:lnTo>
                <a:lnTo>
                  <a:pt x="12" y="37"/>
                </a:lnTo>
                <a:lnTo>
                  <a:pt x="13" y="35"/>
                </a:lnTo>
                <a:lnTo>
                  <a:pt x="13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23" name="Freeform 344">
            <a:extLst>
              <a:ext uri="{FF2B5EF4-FFF2-40B4-BE49-F238E27FC236}">
                <a16:creationId xmlns:a16="http://schemas.microsoft.com/office/drawing/2014/main" id="{CBDE981D-06AB-4D16-9195-4FA2A8D45FBD}"/>
              </a:ext>
            </a:extLst>
          </p:cNvPr>
          <p:cNvSpPr>
            <a:spLocks/>
          </p:cNvSpPr>
          <p:nvPr/>
        </p:nvSpPr>
        <p:spPr bwMode="auto">
          <a:xfrm>
            <a:off x="4987368" y="3529196"/>
            <a:ext cx="33338" cy="69850"/>
          </a:xfrm>
          <a:custGeom>
            <a:avLst/>
            <a:gdLst>
              <a:gd name="T0" fmla="*/ 12 w 21"/>
              <a:gd name="T1" fmla="*/ 44 h 44"/>
              <a:gd name="T2" fmla="*/ 12 w 21"/>
              <a:gd name="T3" fmla="*/ 38 h 44"/>
              <a:gd name="T4" fmla="*/ 0 w 21"/>
              <a:gd name="T5" fmla="*/ 38 h 44"/>
              <a:gd name="T6" fmla="*/ 0 w 21"/>
              <a:gd name="T7" fmla="*/ 32 h 44"/>
              <a:gd name="T8" fmla="*/ 8 w 21"/>
              <a:gd name="T9" fmla="*/ 0 h 44"/>
              <a:gd name="T10" fmla="*/ 15 w 21"/>
              <a:gd name="T11" fmla="*/ 0 h 44"/>
              <a:gd name="T12" fmla="*/ 6 w 21"/>
              <a:gd name="T13" fmla="*/ 32 h 44"/>
              <a:gd name="T14" fmla="*/ 12 w 21"/>
              <a:gd name="T15" fmla="*/ 32 h 44"/>
              <a:gd name="T16" fmla="*/ 12 w 21"/>
              <a:gd name="T17" fmla="*/ 19 h 44"/>
              <a:gd name="T18" fmla="*/ 17 w 21"/>
              <a:gd name="T19" fmla="*/ 19 h 44"/>
              <a:gd name="T20" fmla="*/ 17 w 21"/>
              <a:gd name="T21" fmla="*/ 32 h 44"/>
              <a:gd name="T22" fmla="*/ 21 w 21"/>
              <a:gd name="T23" fmla="*/ 32 h 44"/>
              <a:gd name="T24" fmla="*/ 21 w 21"/>
              <a:gd name="T25" fmla="*/ 38 h 44"/>
              <a:gd name="T26" fmla="*/ 17 w 21"/>
              <a:gd name="T27" fmla="*/ 38 h 44"/>
              <a:gd name="T28" fmla="*/ 17 w 21"/>
              <a:gd name="T29" fmla="*/ 44 h 44"/>
              <a:gd name="T30" fmla="*/ 12 w 21"/>
              <a:gd name="T31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" h="44">
                <a:moveTo>
                  <a:pt x="12" y="44"/>
                </a:moveTo>
                <a:lnTo>
                  <a:pt x="12" y="38"/>
                </a:lnTo>
                <a:lnTo>
                  <a:pt x="0" y="38"/>
                </a:lnTo>
                <a:lnTo>
                  <a:pt x="0" y="32"/>
                </a:lnTo>
                <a:lnTo>
                  <a:pt x="8" y="0"/>
                </a:lnTo>
                <a:lnTo>
                  <a:pt x="15" y="0"/>
                </a:lnTo>
                <a:lnTo>
                  <a:pt x="6" y="32"/>
                </a:lnTo>
                <a:lnTo>
                  <a:pt x="12" y="32"/>
                </a:lnTo>
                <a:lnTo>
                  <a:pt x="12" y="19"/>
                </a:lnTo>
                <a:lnTo>
                  <a:pt x="17" y="19"/>
                </a:lnTo>
                <a:lnTo>
                  <a:pt x="17" y="32"/>
                </a:lnTo>
                <a:lnTo>
                  <a:pt x="21" y="32"/>
                </a:lnTo>
                <a:lnTo>
                  <a:pt x="21" y="38"/>
                </a:lnTo>
                <a:lnTo>
                  <a:pt x="17" y="38"/>
                </a:lnTo>
                <a:lnTo>
                  <a:pt x="17" y="44"/>
                </a:lnTo>
                <a:lnTo>
                  <a:pt x="12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24" name="Freeform 345">
            <a:extLst>
              <a:ext uri="{FF2B5EF4-FFF2-40B4-BE49-F238E27FC236}">
                <a16:creationId xmlns:a16="http://schemas.microsoft.com/office/drawing/2014/main" id="{F2DB7099-6D56-48AE-B288-51B3682759BD}"/>
              </a:ext>
            </a:extLst>
          </p:cNvPr>
          <p:cNvSpPr>
            <a:spLocks noEditPoints="1"/>
          </p:cNvSpPr>
          <p:nvPr/>
        </p:nvSpPr>
        <p:spPr bwMode="auto">
          <a:xfrm>
            <a:off x="5023880" y="3529196"/>
            <a:ext cx="28575" cy="69850"/>
          </a:xfrm>
          <a:custGeom>
            <a:avLst/>
            <a:gdLst>
              <a:gd name="T0" fmla="*/ 9 w 18"/>
              <a:gd name="T1" fmla="*/ 19 h 44"/>
              <a:gd name="T2" fmla="*/ 9 w 18"/>
              <a:gd name="T3" fmla="*/ 19 h 44"/>
              <a:gd name="T4" fmla="*/ 10 w 18"/>
              <a:gd name="T5" fmla="*/ 19 h 44"/>
              <a:gd name="T6" fmla="*/ 12 w 18"/>
              <a:gd name="T7" fmla="*/ 18 h 44"/>
              <a:gd name="T8" fmla="*/ 15 w 18"/>
              <a:gd name="T9" fmla="*/ 19 h 44"/>
              <a:gd name="T10" fmla="*/ 17 w 18"/>
              <a:gd name="T11" fmla="*/ 22 h 44"/>
              <a:gd name="T12" fmla="*/ 18 w 18"/>
              <a:gd name="T13" fmla="*/ 23 h 44"/>
              <a:gd name="T14" fmla="*/ 18 w 18"/>
              <a:gd name="T15" fmla="*/ 24 h 44"/>
              <a:gd name="T16" fmla="*/ 18 w 18"/>
              <a:gd name="T17" fmla="*/ 27 h 44"/>
              <a:gd name="T18" fmla="*/ 18 w 18"/>
              <a:gd name="T19" fmla="*/ 32 h 44"/>
              <a:gd name="T20" fmla="*/ 18 w 18"/>
              <a:gd name="T21" fmla="*/ 34 h 44"/>
              <a:gd name="T22" fmla="*/ 18 w 18"/>
              <a:gd name="T23" fmla="*/ 37 h 44"/>
              <a:gd name="T24" fmla="*/ 18 w 18"/>
              <a:gd name="T25" fmla="*/ 38 h 44"/>
              <a:gd name="T26" fmla="*/ 17 w 18"/>
              <a:gd name="T27" fmla="*/ 40 h 44"/>
              <a:gd name="T28" fmla="*/ 14 w 18"/>
              <a:gd name="T29" fmla="*/ 43 h 44"/>
              <a:gd name="T30" fmla="*/ 9 w 18"/>
              <a:gd name="T31" fmla="*/ 44 h 44"/>
              <a:gd name="T32" fmla="*/ 5 w 18"/>
              <a:gd name="T33" fmla="*/ 43 h 44"/>
              <a:gd name="T34" fmla="*/ 2 w 18"/>
              <a:gd name="T35" fmla="*/ 40 h 44"/>
              <a:gd name="T36" fmla="*/ 0 w 18"/>
              <a:gd name="T37" fmla="*/ 38 h 44"/>
              <a:gd name="T38" fmla="*/ 0 w 18"/>
              <a:gd name="T39" fmla="*/ 37 h 44"/>
              <a:gd name="T40" fmla="*/ 0 w 18"/>
              <a:gd name="T41" fmla="*/ 34 h 44"/>
              <a:gd name="T42" fmla="*/ 0 w 18"/>
              <a:gd name="T43" fmla="*/ 32 h 44"/>
              <a:gd name="T44" fmla="*/ 0 w 18"/>
              <a:gd name="T45" fmla="*/ 28 h 44"/>
              <a:gd name="T46" fmla="*/ 0 w 18"/>
              <a:gd name="T47" fmla="*/ 25 h 44"/>
              <a:gd name="T48" fmla="*/ 0 w 18"/>
              <a:gd name="T49" fmla="*/ 24 h 44"/>
              <a:gd name="T50" fmla="*/ 9 w 18"/>
              <a:gd name="T51" fmla="*/ 0 h 44"/>
              <a:gd name="T52" fmla="*/ 13 w 18"/>
              <a:gd name="T53" fmla="*/ 27 h 44"/>
              <a:gd name="T54" fmla="*/ 12 w 18"/>
              <a:gd name="T55" fmla="*/ 24 h 44"/>
              <a:gd name="T56" fmla="*/ 9 w 18"/>
              <a:gd name="T57" fmla="*/ 24 h 44"/>
              <a:gd name="T58" fmla="*/ 7 w 18"/>
              <a:gd name="T59" fmla="*/ 24 h 44"/>
              <a:gd name="T60" fmla="*/ 7 w 18"/>
              <a:gd name="T61" fmla="*/ 27 h 44"/>
              <a:gd name="T62" fmla="*/ 7 w 18"/>
              <a:gd name="T63" fmla="*/ 35 h 44"/>
              <a:gd name="T64" fmla="*/ 7 w 18"/>
              <a:gd name="T65" fmla="*/ 37 h 44"/>
              <a:gd name="T66" fmla="*/ 9 w 18"/>
              <a:gd name="T67" fmla="*/ 38 h 44"/>
              <a:gd name="T68" fmla="*/ 12 w 18"/>
              <a:gd name="T69" fmla="*/ 37 h 44"/>
              <a:gd name="T70" fmla="*/ 13 w 18"/>
              <a:gd name="T71" fmla="*/ 2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" h="44">
                <a:moveTo>
                  <a:pt x="17" y="0"/>
                </a:moveTo>
                <a:lnTo>
                  <a:pt x="9" y="19"/>
                </a:lnTo>
                <a:lnTo>
                  <a:pt x="9" y="19"/>
                </a:lnTo>
                <a:lnTo>
                  <a:pt x="9" y="19"/>
                </a:lnTo>
                <a:lnTo>
                  <a:pt x="10" y="19"/>
                </a:lnTo>
                <a:lnTo>
                  <a:pt x="10" y="19"/>
                </a:lnTo>
                <a:lnTo>
                  <a:pt x="12" y="18"/>
                </a:lnTo>
                <a:lnTo>
                  <a:pt x="12" y="18"/>
                </a:lnTo>
                <a:lnTo>
                  <a:pt x="15" y="19"/>
                </a:lnTo>
                <a:lnTo>
                  <a:pt x="15" y="19"/>
                </a:lnTo>
                <a:lnTo>
                  <a:pt x="17" y="22"/>
                </a:lnTo>
                <a:lnTo>
                  <a:pt x="17" y="22"/>
                </a:lnTo>
                <a:lnTo>
                  <a:pt x="18" y="23"/>
                </a:lnTo>
                <a:lnTo>
                  <a:pt x="18" y="23"/>
                </a:lnTo>
                <a:lnTo>
                  <a:pt x="18" y="24"/>
                </a:lnTo>
                <a:lnTo>
                  <a:pt x="18" y="24"/>
                </a:lnTo>
                <a:lnTo>
                  <a:pt x="18" y="27"/>
                </a:lnTo>
                <a:lnTo>
                  <a:pt x="18" y="27"/>
                </a:lnTo>
                <a:lnTo>
                  <a:pt x="18" y="32"/>
                </a:lnTo>
                <a:lnTo>
                  <a:pt x="18" y="32"/>
                </a:lnTo>
                <a:lnTo>
                  <a:pt x="18" y="34"/>
                </a:lnTo>
                <a:lnTo>
                  <a:pt x="18" y="34"/>
                </a:lnTo>
                <a:lnTo>
                  <a:pt x="18" y="37"/>
                </a:lnTo>
                <a:lnTo>
                  <a:pt x="18" y="37"/>
                </a:lnTo>
                <a:lnTo>
                  <a:pt x="18" y="38"/>
                </a:lnTo>
                <a:lnTo>
                  <a:pt x="18" y="38"/>
                </a:lnTo>
                <a:lnTo>
                  <a:pt x="17" y="40"/>
                </a:lnTo>
                <a:lnTo>
                  <a:pt x="17" y="40"/>
                </a:lnTo>
                <a:lnTo>
                  <a:pt x="14" y="43"/>
                </a:lnTo>
                <a:lnTo>
                  <a:pt x="14" y="43"/>
                </a:lnTo>
                <a:lnTo>
                  <a:pt x="9" y="44"/>
                </a:lnTo>
                <a:lnTo>
                  <a:pt x="9" y="44"/>
                </a:lnTo>
                <a:lnTo>
                  <a:pt x="5" y="43"/>
                </a:lnTo>
                <a:lnTo>
                  <a:pt x="5" y="43"/>
                </a:lnTo>
                <a:lnTo>
                  <a:pt x="2" y="40"/>
                </a:lnTo>
                <a:lnTo>
                  <a:pt x="2" y="40"/>
                </a:lnTo>
                <a:lnTo>
                  <a:pt x="0" y="38"/>
                </a:lnTo>
                <a:lnTo>
                  <a:pt x="0" y="38"/>
                </a:lnTo>
                <a:lnTo>
                  <a:pt x="0" y="37"/>
                </a:lnTo>
                <a:lnTo>
                  <a:pt x="0" y="37"/>
                </a:lnTo>
                <a:lnTo>
                  <a:pt x="0" y="34"/>
                </a:lnTo>
                <a:lnTo>
                  <a:pt x="0" y="34"/>
                </a:lnTo>
                <a:lnTo>
                  <a:pt x="0" y="32"/>
                </a:lnTo>
                <a:lnTo>
                  <a:pt x="0" y="32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0" y="24"/>
                </a:lnTo>
                <a:lnTo>
                  <a:pt x="0" y="24"/>
                </a:lnTo>
                <a:lnTo>
                  <a:pt x="2" y="23"/>
                </a:lnTo>
                <a:lnTo>
                  <a:pt x="9" y="0"/>
                </a:lnTo>
                <a:lnTo>
                  <a:pt x="17" y="0"/>
                </a:lnTo>
                <a:close/>
                <a:moveTo>
                  <a:pt x="13" y="27"/>
                </a:moveTo>
                <a:lnTo>
                  <a:pt x="13" y="27"/>
                </a:lnTo>
                <a:lnTo>
                  <a:pt x="12" y="24"/>
                </a:lnTo>
                <a:lnTo>
                  <a:pt x="12" y="24"/>
                </a:lnTo>
                <a:lnTo>
                  <a:pt x="9" y="24"/>
                </a:lnTo>
                <a:lnTo>
                  <a:pt x="9" y="24"/>
                </a:lnTo>
                <a:lnTo>
                  <a:pt x="7" y="24"/>
                </a:lnTo>
                <a:lnTo>
                  <a:pt x="7" y="24"/>
                </a:lnTo>
                <a:lnTo>
                  <a:pt x="7" y="27"/>
                </a:lnTo>
                <a:lnTo>
                  <a:pt x="7" y="35"/>
                </a:lnTo>
                <a:lnTo>
                  <a:pt x="7" y="35"/>
                </a:lnTo>
                <a:lnTo>
                  <a:pt x="7" y="37"/>
                </a:lnTo>
                <a:lnTo>
                  <a:pt x="7" y="37"/>
                </a:lnTo>
                <a:lnTo>
                  <a:pt x="9" y="38"/>
                </a:lnTo>
                <a:lnTo>
                  <a:pt x="9" y="38"/>
                </a:lnTo>
                <a:lnTo>
                  <a:pt x="12" y="37"/>
                </a:lnTo>
                <a:lnTo>
                  <a:pt x="12" y="37"/>
                </a:lnTo>
                <a:lnTo>
                  <a:pt x="13" y="35"/>
                </a:lnTo>
                <a:lnTo>
                  <a:pt x="13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25" name="Freeform 346">
            <a:extLst>
              <a:ext uri="{FF2B5EF4-FFF2-40B4-BE49-F238E27FC236}">
                <a16:creationId xmlns:a16="http://schemas.microsoft.com/office/drawing/2014/main" id="{83226B95-5470-4004-A8FC-18238576BB95}"/>
              </a:ext>
            </a:extLst>
          </p:cNvPr>
          <p:cNvSpPr>
            <a:spLocks/>
          </p:cNvSpPr>
          <p:nvPr/>
        </p:nvSpPr>
        <p:spPr bwMode="auto">
          <a:xfrm>
            <a:off x="4988955" y="4041958"/>
            <a:ext cx="30163" cy="68263"/>
          </a:xfrm>
          <a:custGeom>
            <a:avLst/>
            <a:gdLst>
              <a:gd name="T0" fmla="*/ 1 w 19"/>
              <a:gd name="T1" fmla="*/ 43 h 43"/>
              <a:gd name="T2" fmla="*/ 12 w 19"/>
              <a:gd name="T3" fmla="*/ 6 h 43"/>
              <a:gd name="T4" fmla="*/ 5 w 19"/>
              <a:gd name="T5" fmla="*/ 6 h 43"/>
              <a:gd name="T6" fmla="*/ 5 w 19"/>
              <a:gd name="T7" fmla="*/ 11 h 43"/>
              <a:gd name="T8" fmla="*/ 0 w 19"/>
              <a:gd name="T9" fmla="*/ 11 h 43"/>
              <a:gd name="T10" fmla="*/ 0 w 19"/>
              <a:gd name="T11" fmla="*/ 0 h 43"/>
              <a:gd name="T12" fmla="*/ 19 w 19"/>
              <a:gd name="T13" fmla="*/ 0 h 43"/>
              <a:gd name="T14" fmla="*/ 19 w 19"/>
              <a:gd name="T15" fmla="*/ 6 h 43"/>
              <a:gd name="T16" fmla="*/ 7 w 19"/>
              <a:gd name="T17" fmla="*/ 43 h 43"/>
              <a:gd name="T18" fmla="*/ 1 w 19"/>
              <a:gd name="T19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" h="43">
                <a:moveTo>
                  <a:pt x="1" y="43"/>
                </a:moveTo>
                <a:lnTo>
                  <a:pt x="12" y="6"/>
                </a:lnTo>
                <a:lnTo>
                  <a:pt x="5" y="6"/>
                </a:lnTo>
                <a:lnTo>
                  <a:pt x="5" y="11"/>
                </a:lnTo>
                <a:lnTo>
                  <a:pt x="0" y="11"/>
                </a:lnTo>
                <a:lnTo>
                  <a:pt x="0" y="0"/>
                </a:lnTo>
                <a:lnTo>
                  <a:pt x="19" y="0"/>
                </a:lnTo>
                <a:lnTo>
                  <a:pt x="19" y="6"/>
                </a:lnTo>
                <a:lnTo>
                  <a:pt x="7" y="43"/>
                </a:lnTo>
                <a:lnTo>
                  <a:pt x="1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26" name="Freeform 347">
            <a:extLst>
              <a:ext uri="{FF2B5EF4-FFF2-40B4-BE49-F238E27FC236}">
                <a16:creationId xmlns:a16="http://schemas.microsoft.com/office/drawing/2014/main" id="{B8865C19-1352-47EF-943D-3B33131A7BD1}"/>
              </a:ext>
            </a:extLst>
          </p:cNvPr>
          <p:cNvSpPr>
            <a:spLocks noEditPoints="1"/>
          </p:cNvSpPr>
          <p:nvPr/>
        </p:nvSpPr>
        <p:spPr bwMode="auto">
          <a:xfrm>
            <a:off x="5023880" y="4041958"/>
            <a:ext cx="28575" cy="69850"/>
          </a:xfrm>
          <a:custGeom>
            <a:avLst/>
            <a:gdLst>
              <a:gd name="T0" fmla="*/ 0 w 18"/>
              <a:gd name="T1" fmla="*/ 11 h 44"/>
              <a:gd name="T2" fmla="*/ 0 w 18"/>
              <a:gd name="T3" fmla="*/ 9 h 44"/>
              <a:gd name="T4" fmla="*/ 0 w 18"/>
              <a:gd name="T5" fmla="*/ 6 h 44"/>
              <a:gd name="T6" fmla="*/ 2 w 18"/>
              <a:gd name="T7" fmla="*/ 5 h 44"/>
              <a:gd name="T8" fmla="*/ 3 w 18"/>
              <a:gd name="T9" fmla="*/ 2 h 44"/>
              <a:gd name="T10" fmla="*/ 5 w 18"/>
              <a:gd name="T11" fmla="*/ 0 h 44"/>
              <a:gd name="T12" fmla="*/ 9 w 18"/>
              <a:gd name="T13" fmla="*/ 0 h 44"/>
              <a:gd name="T14" fmla="*/ 13 w 18"/>
              <a:gd name="T15" fmla="*/ 0 h 44"/>
              <a:gd name="T16" fmla="*/ 17 w 18"/>
              <a:gd name="T17" fmla="*/ 2 h 44"/>
              <a:gd name="T18" fmla="*/ 17 w 18"/>
              <a:gd name="T19" fmla="*/ 5 h 44"/>
              <a:gd name="T20" fmla="*/ 18 w 18"/>
              <a:gd name="T21" fmla="*/ 6 h 44"/>
              <a:gd name="T22" fmla="*/ 18 w 18"/>
              <a:gd name="T23" fmla="*/ 9 h 44"/>
              <a:gd name="T24" fmla="*/ 18 w 18"/>
              <a:gd name="T25" fmla="*/ 11 h 44"/>
              <a:gd name="T26" fmla="*/ 18 w 18"/>
              <a:gd name="T27" fmla="*/ 15 h 44"/>
              <a:gd name="T28" fmla="*/ 18 w 18"/>
              <a:gd name="T29" fmla="*/ 16 h 44"/>
              <a:gd name="T30" fmla="*/ 17 w 18"/>
              <a:gd name="T31" fmla="*/ 19 h 44"/>
              <a:gd name="T32" fmla="*/ 15 w 18"/>
              <a:gd name="T33" fmla="*/ 20 h 44"/>
              <a:gd name="T34" fmla="*/ 17 w 18"/>
              <a:gd name="T35" fmla="*/ 23 h 44"/>
              <a:gd name="T36" fmla="*/ 18 w 18"/>
              <a:gd name="T37" fmla="*/ 24 h 44"/>
              <a:gd name="T38" fmla="*/ 18 w 18"/>
              <a:gd name="T39" fmla="*/ 26 h 44"/>
              <a:gd name="T40" fmla="*/ 18 w 18"/>
              <a:gd name="T41" fmla="*/ 31 h 44"/>
              <a:gd name="T42" fmla="*/ 18 w 18"/>
              <a:gd name="T43" fmla="*/ 34 h 44"/>
              <a:gd name="T44" fmla="*/ 18 w 18"/>
              <a:gd name="T45" fmla="*/ 36 h 44"/>
              <a:gd name="T46" fmla="*/ 18 w 18"/>
              <a:gd name="T47" fmla="*/ 38 h 44"/>
              <a:gd name="T48" fmla="*/ 17 w 18"/>
              <a:gd name="T49" fmla="*/ 40 h 44"/>
              <a:gd name="T50" fmla="*/ 14 w 18"/>
              <a:gd name="T51" fmla="*/ 43 h 44"/>
              <a:gd name="T52" fmla="*/ 9 w 18"/>
              <a:gd name="T53" fmla="*/ 44 h 44"/>
              <a:gd name="T54" fmla="*/ 4 w 18"/>
              <a:gd name="T55" fmla="*/ 43 h 44"/>
              <a:gd name="T56" fmla="*/ 2 w 18"/>
              <a:gd name="T57" fmla="*/ 40 h 44"/>
              <a:gd name="T58" fmla="*/ 2 w 18"/>
              <a:gd name="T59" fmla="*/ 38 h 44"/>
              <a:gd name="T60" fmla="*/ 0 w 18"/>
              <a:gd name="T61" fmla="*/ 36 h 44"/>
              <a:gd name="T62" fmla="*/ 0 w 18"/>
              <a:gd name="T63" fmla="*/ 34 h 44"/>
              <a:gd name="T64" fmla="*/ 0 w 18"/>
              <a:gd name="T65" fmla="*/ 31 h 44"/>
              <a:gd name="T66" fmla="*/ 0 w 18"/>
              <a:gd name="T67" fmla="*/ 26 h 44"/>
              <a:gd name="T68" fmla="*/ 0 w 18"/>
              <a:gd name="T69" fmla="*/ 24 h 44"/>
              <a:gd name="T70" fmla="*/ 2 w 18"/>
              <a:gd name="T71" fmla="*/ 23 h 44"/>
              <a:gd name="T72" fmla="*/ 3 w 18"/>
              <a:gd name="T73" fmla="*/ 20 h 44"/>
              <a:gd name="T74" fmla="*/ 2 w 18"/>
              <a:gd name="T75" fmla="*/ 19 h 44"/>
              <a:gd name="T76" fmla="*/ 0 w 18"/>
              <a:gd name="T77" fmla="*/ 16 h 44"/>
              <a:gd name="T78" fmla="*/ 0 w 18"/>
              <a:gd name="T79" fmla="*/ 15 h 44"/>
              <a:gd name="T80" fmla="*/ 0 w 18"/>
              <a:gd name="T81" fmla="*/ 11 h 44"/>
              <a:gd name="T82" fmla="*/ 13 w 18"/>
              <a:gd name="T83" fmla="*/ 9 h 44"/>
              <a:gd name="T84" fmla="*/ 12 w 18"/>
              <a:gd name="T85" fmla="*/ 6 h 44"/>
              <a:gd name="T86" fmla="*/ 9 w 18"/>
              <a:gd name="T87" fmla="*/ 6 h 44"/>
              <a:gd name="T88" fmla="*/ 7 w 18"/>
              <a:gd name="T89" fmla="*/ 6 h 44"/>
              <a:gd name="T90" fmla="*/ 7 w 18"/>
              <a:gd name="T91" fmla="*/ 15 h 44"/>
              <a:gd name="T92" fmla="*/ 7 w 18"/>
              <a:gd name="T93" fmla="*/ 18 h 44"/>
              <a:gd name="T94" fmla="*/ 9 w 18"/>
              <a:gd name="T95" fmla="*/ 18 h 44"/>
              <a:gd name="T96" fmla="*/ 12 w 18"/>
              <a:gd name="T97" fmla="*/ 18 h 44"/>
              <a:gd name="T98" fmla="*/ 13 w 18"/>
              <a:gd name="T99" fmla="*/ 15 h 44"/>
              <a:gd name="T100" fmla="*/ 13 w 18"/>
              <a:gd name="T101" fmla="*/ 26 h 44"/>
              <a:gd name="T102" fmla="*/ 12 w 18"/>
              <a:gd name="T103" fmla="*/ 24 h 44"/>
              <a:gd name="T104" fmla="*/ 9 w 18"/>
              <a:gd name="T105" fmla="*/ 23 h 44"/>
              <a:gd name="T106" fmla="*/ 7 w 18"/>
              <a:gd name="T107" fmla="*/ 24 h 44"/>
              <a:gd name="T108" fmla="*/ 7 w 18"/>
              <a:gd name="T109" fmla="*/ 26 h 44"/>
              <a:gd name="T110" fmla="*/ 7 w 18"/>
              <a:gd name="T111" fmla="*/ 34 h 44"/>
              <a:gd name="T112" fmla="*/ 7 w 18"/>
              <a:gd name="T113" fmla="*/ 36 h 44"/>
              <a:gd name="T114" fmla="*/ 9 w 18"/>
              <a:gd name="T115" fmla="*/ 38 h 44"/>
              <a:gd name="T116" fmla="*/ 12 w 18"/>
              <a:gd name="T117" fmla="*/ 36 h 44"/>
              <a:gd name="T118" fmla="*/ 13 w 18"/>
              <a:gd name="T119" fmla="*/ 2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" h="44">
                <a:moveTo>
                  <a:pt x="0" y="11"/>
                </a:move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2" y="5"/>
                </a:lnTo>
                <a:lnTo>
                  <a:pt x="2" y="5"/>
                </a:ln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3" y="0"/>
                </a:lnTo>
                <a:lnTo>
                  <a:pt x="13" y="0"/>
                </a:lnTo>
                <a:lnTo>
                  <a:pt x="17" y="2"/>
                </a:lnTo>
                <a:lnTo>
                  <a:pt x="17" y="2"/>
                </a:lnTo>
                <a:lnTo>
                  <a:pt x="17" y="5"/>
                </a:lnTo>
                <a:lnTo>
                  <a:pt x="17" y="5"/>
                </a:lnTo>
                <a:lnTo>
                  <a:pt x="18" y="6"/>
                </a:lnTo>
                <a:lnTo>
                  <a:pt x="18" y="6"/>
                </a:lnTo>
                <a:lnTo>
                  <a:pt x="18" y="9"/>
                </a:lnTo>
                <a:lnTo>
                  <a:pt x="18" y="9"/>
                </a:lnTo>
                <a:lnTo>
                  <a:pt x="18" y="11"/>
                </a:lnTo>
                <a:lnTo>
                  <a:pt x="18" y="11"/>
                </a:lnTo>
                <a:lnTo>
                  <a:pt x="18" y="15"/>
                </a:lnTo>
                <a:lnTo>
                  <a:pt x="18" y="15"/>
                </a:lnTo>
                <a:lnTo>
                  <a:pt x="18" y="16"/>
                </a:lnTo>
                <a:lnTo>
                  <a:pt x="18" y="16"/>
                </a:lnTo>
                <a:lnTo>
                  <a:pt x="17" y="19"/>
                </a:lnTo>
                <a:lnTo>
                  <a:pt x="17" y="19"/>
                </a:lnTo>
                <a:lnTo>
                  <a:pt x="15" y="20"/>
                </a:lnTo>
                <a:lnTo>
                  <a:pt x="15" y="20"/>
                </a:lnTo>
                <a:lnTo>
                  <a:pt x="17" y="23"/>
                </a:lnTo>
                <a:lnTo>
                  <a:pt x="17" y="23"/>
                </a:lnTo>
                <a:lnTo>
                  <a:pt x="18" y="24"/>
                </a:lnTo>
                <a:lnTo>
                  <a:pt x="18" y="24"/>
                </a:lnTo>
                <a:lnTo>
                  <a:pt x="18" y="26"/>
                </a:lnTo>
                <a:lnTo>
                  <a:pt x="18" y="26"/>
                </a:lnTo>
                <a:lnTo>
                  <a:pt x="18" y="31"/>
                </a:lnTo>
                <a:lnTo>
                  <a:pt x="18" y="31"/>
                </a:lnTo>
                <a:lnTo>
                  <a:pt x="18" y="34"/>
                </a:lnTo>
                <a:lnTo>
                  <a:pt x="18" y="34"/>
                </a:lnTo>
                <a:lnTo>
                  <a:pt x="18" y="36"/>
                </a:lnTo>
                <a:lnTo>
                  <a:pt x="18" y="36"/>
                </a:lnTo>
                <a:lnTo>
                  <a:pt x="18" y="38"/>
                </a:lnTo>
                <a:lnTo>
                  <a:pt x="18" y="38"/>
                </a:lnTo>
                <a:lnTo>
                  <a:pt x="17" y="40"/>
                </a:lnTo>
                <a:lnTo>
                  <a:pt x="17" y="40"/>
                </a:lnTo>
                <a:lnTo>
                  <a:pt x="14" y="43"/>
                </a:lnTo>
                <a:lnTo>
                  <a:pt x="14" y="43"/>
                </a:lnTo>
                <a:lnTo>
                  <a:pt x="9" y="44"/>
                </a:lnTo>
                <a:lnTo>
                  <a:pt x="9" y="44"/>
                </a:lnTo>
                <a:lnTo>
                  <a:pt x="4" y="43"/>
                </a:lnTo>
                <a:lnTo>
                  <a:pt x="4" y="43"/>
                </a:lnTo>
                <a:lnTo>
                  <a:pt x="2" y="40"/>
                </a:lnTo>
                <a:lnTo>
                  <a:pt x="2" y="40"/>
                </a:lnTo>
                <a:lnTo>
                  <a:pt x="2" y="38"/>
                </a:lnTo>
                <a:lnTo>
                  <a:pt x="2" y="38"/>
                </a:lnTo>
                <a:lnTo>
                  <a:pt x="0" y="36"/>
                </a:lnTo>
                <a:lnTo>
                  <a:pt x="0" y="36"/>
                </a:lnTo>
                <a:lnTo>
                  <a:pt x="0" y="34"/>
                </a:lnTo>
                <a:lnTo>
                  <a:pt x="0" y="34"/>
                </a:lnTo>
                <a:lnTo>
                  <a:pt x="0" y="31"/>
                </a:lnTo>
                <a:lnTo>
                  <a:pt x="0" y="31"/>
                </a:lnTo>
                <a:lnTo>
                  <a:pt x="0" y="26"/>
                </a:lnTo>
                <a:lnTo>
                  <a:pt x="0" y="26"/>
                </a:lnTo>
                <a:lnTo>
                  <a:pt x="0" y="24"/>
                </a:lnTo>
                <a:lnTo>
                  <a:pt x="0" y="24"/>
                </a:lnTo>
                <a:lnTo>
                  <a:pt x="2" y="23"/>
                </a:lnTo>
                <a:lnTo>
                  <a:pt x="2" y="23"/>
                </a:lnTo>
                <a:lnTo>
                  <a:pt x="3" y="20"/>
                </a:lnTo>
                <a:lnTo>
                  <a:pt x="3" y="20"/>
                </a:lnTo>
                <a:lnTo>
                  <a:pt x="2" y="19"/>
                </a:lnTo>
                <a:lnTo>
                  <a:pt x="2" y="19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close/>
                <a:moveTo>
                  <a:pt x="13" y="9"/>
                </a:moveTo>
                <a:lnTo>
                  <a:pt x="13" y="9"/>
                </a:lnTo>
                <a:lnTo>
                  <a:pt x="12" y="6"/>
                </a:lnTo>
                <a:lnTo>
                  <a:pt x="12" y="6"/>
                </a:lnTo>
                <a:lnTo>
                  <a:pt x="9" y="6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7" y="9"/>
                </a:lnTo>
                <a:lnTo>
                  <a:pt x="7" y="15"/>
                </a:lnTo>
                <a:lnTo>
                  <a:pt x="7" y="15"/>
                </a:lnTo>
                <a:lnTo>
                  <a:pt x="7" y="18"/>
                </a:lnTo>
                <a:lnTo>
                  <a:pt x="7" y="18"/>
                </a:lnTo>
                <a:lnTo>
                  <a:pt x="9" y="18"/>
                </a:lnTo>
                <a:lnTo>
                  <a:pt x="9" y="18"/>
                </a:lnTo>
                <a:lnTo>
                  <a:pt x="12" y="18"/>
                </a:lnTo>
                <a:lnTo>
                  <a:pt x="12" y="18"/>
                </a:lnTo>
                <a:lnTo>
                  <a:pt x="13" y="15"/>
                </a:lnTo>
                <a:lnTo>
                  <a:pt x="13" y="9"/>
                </a:lnTo>
                <a:close/>
                <a:moveTo>
                  <a:pt x="13" y="26"/>
                </a:moveTo>
                <a:lnTo>
                  <a:pt x="13" y="26"/>
                </a:lnTo>
                <a:lnTo>
                  <a:pt x="12" y="24"/>
                </a:lnTo>
                <a:lnTo>
                  <a:pt x="12" y="24"/>
                </a:lnTo>
                <a:lnTo>
                  <a:pt x="9" y="23"/>
                </a:lnTo>
                <a:lnTo>
                  <a:pt x="9" y="23"/>
                </a:lnTo>
                <a:lnTo>
                  <a:pt x="7" y="24"/>
                </a:lnTo>
                <a:lnTo>
                  <a:pt x="7" y="24"/>
                </a:lnTo>
                <a:lnTo>
                  <a:pt x="7" y="26"/>
                </a:lnTo>
                <a:lnTo>
                  <a:pt x="7" y="34"/>
                </a:lnTo>
                <a:lnTo>
                  <a:pt x="7" y="34"/>
                </a:lnTo>
                <a:lnTo>
                  <a:pt x="7" y="36"/>
                </a:lnTo>
                <a:lnTo>
                  <a:pt x="7" y="36"/>
                </a:lnTo>
                <a:lnTo>
                  <a:pt x="9" y="38"/>
                </a:lnTo>
                <a:lnTo>
                  <a:pt x="9" y="38"/>
                </a:lnTo>
                <a:lnTo>
                  <a:pt x="12" y="36"/>
                </a:lnTo>
                <a:lnTo>
                  <a:pt x="12" y="36"/>
                </a:lnTo>
                <a:lnTo>
                  <a:pt x="13" y="34"/>
                </a:lnTo>
                <a:lnTo>
                  <a:pt x="13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27" name="Freeform 348">
            <a:extLst>
              <a:ext uri="{FF2B5EF4-FFF2-40B4-BE49-F238E27FC236}">
                <a16:creationId xmlns:a16="http://schemas.microsoft.com/office/drawing/2014/main" id="{8A18ACED-188A-4296-9621-429A920D1610}"/>
              </a:ext>
            </a:extLst>
          </p:cNvPr>
          <p:cNvSpPr>
            <a:spLocks/>
          </p:cNvSpPr>
          <p:nvPr/>
        </p:nvSpPr>
        <p:spPr bwMode="auto">
          <a:xfrm>
            <a:off x="4990543" y="4554721"/>
            <a:ext cx="20638" cy="66675"/>
          </a:xfrm>
          <a:custGeom>
            <a:avLst/>
            <a:gdLst>
              <a:gd name="T0" fmla="*/ 6 w 13"/>
              <a:gd name="T1" fmla="*/ 42 h 42"/>
              <a:gd name="T2" fmla="*/ 6 w 13"/>
              <a:gd name="T3" fmla="*/ 6 h 42"/>
              <a:gd name="T4" fmla="*/ 0 w 13"/>
              <a:gd name="T5" fmla="*/ 11 h 42"/>
              <a:gd name="T6" fmla="*/ 0 w 13"/>
              <a:gd name="T7" fmla="*/ 3 h 42"/>
              <a:gd name="T8" fmla="*/ 6 w 13"/>
              <a:gd name="T9" fmla="*/ 0 h 42"/>
              <a:gd name="T10" fmla="*/ 13 w 13"/>
              <a:gd name="T11" fmla="*/ 0 h 42"/>
              <a:gd name="T12" fmla="*/ 13 w 13"/>
              <a:gd name="T13" fmla="*/ 42 h 42"/>
              <a:gd name="T14" fmla="*/ 6 w 13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42">
                <a:moveTo>
                  <a:pt x="6" y="42"/>
                </a:moveTo>
                <a:lnTo>
                  <a:pt x="6" y="6"/>
                </a:lnTo>
                <a:lnTo>
                  <a:pt x="0" y="11"/>
                </a:lnTo>
                <a:lnTo>
                  <a:pt x="0" y="3"/>
                </a:lnTo>
                <a:lnTo>
                  <a:pt x="6" y="0"/>
                </a:lnTo>
                <a:lnTo>
                  <a:pt x="13" y="0"/>
                </a:lnTo>
                <a:lnTo>
                  <a:pt x="13" y="42"/>
                </a:lnTo>
                <a:lnTo>
                  <a:pt x="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28" name="Freeform 349">
            <a:extLst>
              <a:ext uri="{FF2B5EF4-FFF2-40B4-BE49-F238E27FC236}">
                <a16:creationId xmlns:a16="http://schemas.microsoft.com/office/drawing/2014/main" id="{243CCBF2-D941-49DD-83F3-E501F2F3EA06}"/>
              </a:ext>
            </a:extLst>
          </p:cNvPr>
          <p:cNvSpPr>
            <a:spLocks/>
          </p:cNvSpPr>
          <p:nvPr/>
        </p:nvSpPr>
        <p:spPr bwMode="auto">
          <a:xfrm>
            <a:off x="5027055" y="4554721"/>
            <a:ext cx="19050" cy="66675"/>
          </a:xfrm>
          <a:custGeom>
            <a:avLst/>
            <a:gdLst>
              <a:gd name="T0" fmla="*/ 6 w 12"/>
              <a:gd name="T1" fmla="*/ 42 h 42"/>
              <a:gd name="T2" fmla="*/ 6 w 12"/>
              <a:gd name="T3" fmla="*/ 6 h 42"/>
              <a:gd name="T4" fmla="*/ 0 w 12"/>
              <a:gd name="T5" fmla="*/ 11 h 42"/>
              <a:gd name="T6" fmla="*/ 0 w 12"/>
              <a:gd name="T7" fmla="*/ 3 h 42"/>
              <a:gd name="T8" fmla="*/ 6 w 12"/>
              <a:gd name="T9" fmla="*/ 0 h 42"/>
              <a:gd name="T10" fmla="*/ 12 w 12"/>
              <a:gd name="T11" fmla="*/ 0 h 42"/>
              <a:gd name="T12" fmla="*/ 12 w 12"/>
              <a:gd name="T13" fmla="*/ 42 h 42"/>
              <a:gd name="T14" fmla="*/ 6 w 12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42">
                <a:moveTo>
                  <a:pt x="6" y="42"/>
                </a:moveTo>
                <a:lnTo>
                  <a:pt x="6" y="6"/>
                </a:lnTo>
                <a:lnTo>
                  <a:pt x="0" y="11"/>
                </a:lnTo>
                <a:lnTo>
                  <a:pt x="0" y="3"/>
                </a:lnTo>
                <a:lnTo>
                  <a:pt x="6" y="0"/>
                </a:lnTo>
                <a:lnTo>
                  <a:pt x="12" y="0"/>
                </a:lnTo>
                <a:lnTo>
                  <a:pt x="12" y="42"/>
                </a:lnTo>
                <a:lnTo>
                  <a:pt x="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29" name="Freeform 350">
            <a:extLst>
              <a:ext uri="{FF2B5EF4-FFF2-40B4-BE49-F238E27FC236}">
                <a16:creationId xmlns:a16="http://schemas.microsoft.com/office/drawing/2014/main" id="{DBDEA133-CE48-432D-A649-8C13599BBC52}"/>
              </a:ext>
            </a:extLst>
          </p:cNvPr>
          <p:cNvSpPr>
            <a:spLocks noEditPoints="1"/>
          </p:cNvSpPr>
          <p:nvPr/>
        </p:nvSpPr>
        <p:spPr bwMode="auto">
          <a:xfrm>
            <a:off x="5060393" y="4551546"/>
            <a:ext cx="28575" cy="69850"/>
          </a:xfrm>
          <a:custGeom>
            <a:avLst/>
            <a:gdLst>
              <a:gd name="T0" fmla="*/ 0 w 18"/>
              <a:gd name="T1" fmla="*/ 10 h 44"/>
              <a:gd name="T2" fmla="*/ 0 w 18"/>
              <a:gd name="T3" fmla="*/ 10 h 44"/>
              <a:gd name="T4" fmla="*/ 0 w 18"/>
              <a:gd name="T5" fmla="*/ 7 h 44"/>
              <a:gd name="T6" fmla="*/ 0 w 18"/>
              <a:gd name="T7" fmla="*/ 7 h 44"/>
              <a:gd name="T8" fmla="*/ 2 w 18"/>
              <a:gd name="T9" fmla="*/ 3 h 44"/>
              <a:gd name="T10" fmla="*/ 2 w 18"/>
              <a:gd name="T11" fmla="*/ 3 h 44"/>
              <a:gd name="T12" fmla="*/ 5 w 18"/>
              <a:gd name="T13" fmla="*/ 2 h 44"/>
              <a:gd name="T14" fmla="*/ 5 w 18"/>
              <a:gd name="T15" fmla="*/ 2 h 44"/>
              <a:gd name="T16" fmla="*/ 9 w 18"/>
              <a:gd name="T17" fmla="*/ 0 h 44"/>
              <a:gd name="T18" fmla="*/ 9 w 18"/>
              <a:gd name="T19" fmla="*/ 0 h 44"/>
              <a:gd name="T20" fmla="*/ 13 w 18"/>
              <a:gd name="T21" fmla="*/ 2 h 44"/>
              <a:gd name="T22" fmla="*/ 13 w 18"/>
              <a:gd name="T23" fmla="*/ 2 h 44"/>
              <a:gd name="T24" fmla="*/ 15 w 18"/>
              <a:gd name="T25" fmla="*/ 3 h 44"/>
              <a:gd name="T26" fmla="*/ 15 w 18"/>
              <a:gd name="T27" fmla="*/ 3 h 44"/>
              <a:gd name="T28" fmla="*/ 18 w 18"/>
              <a:gd name="T29" fmla="*/ 7 h 44"/>
              <a:gd name="T30" fmla="*/ 18 w 18"/>
              <a:gd name="T31" fmla="*/ 7 h 44"/>
              <a:gd name="T32" fmla="*/ 18 w 18"/>
              <a:gd name="T33" fmla="*/ 10 h 44"/>
              <a:gd name="T34" fmla="*/ 18 w 18"/>
              <a:gd name="T35" fmla="*/ 35 h 44"/>
              <a:gd name="T36" fmla="*/ 18 w 18"/>
              <a:gd name="T37" fmla="*/ 35 h 44"/>
              <a:gd name="T38" fmla="*/ 18 w 18"/>
              <a:gd name="T39" fmla="*/ 39 h 44"/>
              <a:gd name="T40" fmla="*/ 18 w 18"/>
              <a:gd name="T41" fmla="*/ 39 h 44"/>
              <a:gd name="T42" fmla="*/ 15 w 18"/>
              <a:gd name="T43" fmla="*/ 42 h 44"/>
              <a:gd name="T44" fmla="*/ 15 w 18"/>
              <a:gd name="T45" fmla="*/ 42 h 44"/>
              <a:gd name="T46" fmla="*/ 13 w 18"/>
              <a:gd name="T47" fmla="*/ 44 h 44"/>
              <a:gd name="T48" fmla="*/ 13 w 18"/>
              <a:gd name="T49" fmla="*/ 44 h 44"/>
              <a:gd name="T50" fmla="*/ 9 w 18"/>
              <a:gd name="T51" fmla="*/ 44 h 44"/>
              <a:gd name="T52" fmla="*/ 9 w 18"/>
              <a:gd name="T53" fmla="*/ 44 h 44"/>
              <a:gd name="T54" fmla="*/ 5 w 18"/>
              <a:gd name="T55" fmla="*/ 44 h 44"/>
              <a:gd name="T56" fmla="*/ 5 w 18"/>
              <a:gd name="T57" fmla="*/ 44 h 44"/>
              <a:gd name="T58" fmla="*/ 2 w 18"/>
              <a:gd name="T59" fmla="*/ 42 h 44"/>
              <a:gd name="T60" fmla="*/ 2 w 18"/>
              <a:gd name="T61" fmla="*/ 42 h 44"/>
              <a:gd name="T62" fmla="*/ 0 w 18"/>
              <a:gd name="T63" fmla="*/ 39 h 44"/>
              <a:gd name="T64" fmla="*/ 0 w 18"/>
              <a:gd name="T65" fmla="*/ 39 h 44"/>
              <a:gd name="T66" fmla="*/ 0 w 18"/>
              <a:gd name="T67" fmla="*/ 35 h 44"/>
              <a:gd name="T68" fmla="*/ 0 w 18"/>
              <a:gd name="T69" fmla="*/ 10 h 44"/>
              <a:gd name="T70" fmla="*/ 6 w 18"/>
              <a:gd name="T71" fmla="*/ 35 h 44"/>
              <a:gd name="T72" fmla="*/ 6 w 18"/>
              <a:gd name="T73" fmla="*/ 35 h 44"/>
              <a:gd name="T74" fmla="*/ 6 w 18"/>
              <a:gd name="T75" fmla="*/ 38 h 44"/>
              <a:gd name="T76" fmla="*/ 6 w 18"/>
              <a:gd name="T77" fmla="*/ 38 h 44"/>
              <a:gd name="T78" fmla="*/ 9 w 18"/>
              <a:gd name="T79" fmla="*/ 38 h 44"/>
              <a:gd name="T80" fmla="*/ 9 w 18"/>
              <a:gd name="T81" fmla="*/ 38 h 44"/>
              <a:gd name="T82" fmla="*/ 11 w 18"/>
              <a:gd name="T83" fmla="*/ 38 h 44"/>
              <a:gd name="T84" fmla="*/ 11 w 18"/>
              <a:gd name="T85" fmla="*/ 38 h 44"/>
              <a:gd name="T86" fmla="*/ 11 w 18"/>
              <a:gd name="T87" fmla="*/ 35 h 44"/>
              <a:gd name="T88" fmla="*/ 11 w 18"/>
              <a:gd name="T89" fmla="*/ 10 h 44"/>
              <a:gd name="T90" fmla="*/ 11 w 18"/>
              <a:gd name="T91" fmla="*/ 10 h 44"/>
              <a:gd name="T92" fmla="*/ 11 w 18"/>
              <a:gd name="T93" fmla="*/ 8 h 44"/>
              <a:gd name="T94" fmla="*/ 11 w 18"/>
              <a:gd name="T95" fmla="*/ 8 h 44"/>
              <a:gd name="T96" fmla="*/ 9 w 18"/>
              <a:gd name="T97" fmla="*/ 7 h 44"/>
              <a:gd name="T98" fmla="*/ 9 w 18"/>
              <a:gd name="T99" fmla="*/ 7 h 44"/>
              <a:gd name="T100" fmla="*/ 6 w 18"/>
              <a:gd name="T101" fmla="*/ 8 h 44"/>
              <a:gd name="T102" fmla="*/ 6 w 18"/>
              <a:gd name="T103" fmla="*/ 8 h 44"/>
              <a:gd name="T104" fmla="*/ 6 w 18"/>
              <a:gd name="T105" fmla="*/ 10 h 44"/>
              <a:gd name="T106" fmla="*/ 6 w 18"/>
              <a:gd name="T107" fmla="*/ 35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8" h="44">
                <a:moveTo>
                  <a:pt x="0" y="10"/>
                </a:move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2" y="3"/>
                </a:lnTo>
                <a:lnTo>
                  <a:pt x="2" y="3"/>
                </a:lnTo>
                <a:lnTo>
                  <a:pt x="5" y="2"/>
                </a:lnTo>
                <a:lnTo>
                  <a:pt x="5" y="2"/>
                </a:lnTo>
                <a:lnTo>
                  <a:pt x="9" y="0"/>
                </a:lnTo>
                <a:lnTo>
                  <a:pt x="9" y="0"/>
                </a:lnTo>
                <a:lnTo>
                  <a:pt x="13" y="2"/>
                </a:lnTo>
                <a:lnTo>
                  <a:pt x="13" y="2"/>
                </a:lnTo>
                <a:lnTo>
                  <a:pt x="15" y="3"/>
                </a:lnTo>
                <a:lnTo>
                  <a:pt x="15" y="3"/>
                </a:lnTo>
                <a:lnTo>
                  <a:pt x="18" y="7"/>
                </a:lnTo>
                <a:lnTo>
                  <a:pt x="18" y="7"/>
                </a:lnTo>
                <a:lnTo>
                  <a:pt x="18" y="10"/>
                </a:lnTo>
                <a:lnTo>
                  <a:pt x="18" y="35"/>
                </a:lnTo>
                <a:lnTo>
                  <a:pt x="18" y="35"/>
                </a:lnTo>
                <a:lnTo>
                  <a:pt x="18" y="39"/>
                </a:lnTo>
                <a:lnTo>
                  <a:pt x="18" y="39"/>
                </a:lnTo>
                <a:lnTo>
                  <a:pt x="15" y="42"/>
                </a:lnTo>
                <a:lnTo>
                  <a:pt x="15" y="42"/>
                </a:lnTo>
                <a:lnTo>
                  <a:pt x="13" y="44"/>
                </a:lnTo>
                <a:lnTo>
                  <a:pt x="13" y="44"/>
                </a:lnTo>
                <a:lnTo>
                  <a:pt x="9" y="44"/>
                </a:lnTo>
                <a:lnTo>
                  <a:pt x="9" y="44"/>
                </a:lnTo>
                <a:lnTo>
                  <a:pt x="5" y="44"/>
                </a:lnTo>
                <a:lnTo>
                  <a:pt x="5" y="44"/>
                </a:lnTo>
                <a:lnTo>
                  <a:pt x="2" y="42"/>
                </a:lnTo>
                <a:lnTo>
                  <a:pt x="2" y="42"/>
                </a:lnTo>
                <a:lnTo>
                  <a:pt x="0" y="39"/>
                </a:lnTo>
                <a:lnTo>
                  <a:pt x="0" y="39"/>
                </a:lnTo>
                <a:lnTo>
                  <a:pt x="0" y="35"/>
                </a:lnTo>
                <a:lnTo>
                  <a:pt x="0" y="10"/>
                </a:lnTo>
                <a:close/>
                <a:moveTo>
                  <a:pt x="6" y="35"/>
                </a:moveTo>
                <a:lnTo>
                  <a:pt x="6" y="35"/>
                </a:lnTo>
                <a:lnTo>
                  <a:pt x="6" y="38"/>
                </a:lnTo>
                <a:lnTo>
                  <a:pt x="6" y="38"/>
                </a:lnTo>
                <a:lnTo>
                  <a:pt x="9" y="38"/>
                </a:lnTo>
                <a:lnTo>
                  <a:pt x="9" y="38"/>
                </a:lnTo>
                <a:lnTo>
                  <a:pt x="11" y="38"/>
                </a:lnTo>
                <a:lnTo>
                  <a:pt x="11" y="38"/>
                </a:lnTo>
                <a:lnTo>
                  <a:pt x="11" y="35"/>
                </a:lnTo>
                <a:lnTo>
                  <a:pt x="11" y="10"/>
                </a:lnTo>
                <a:lnTo>
                  <a:pt x="11" y="10"/>
                </a:lnTo>
                <a:lnTo>
                  <a:pt x="11" y="8"/>
                </a:lnTo>
                <a:lnTo>
                  <a:pt x="11" y="8"/>
                </a:lnTo>
                <a:lnTo>
                  <a:pt x="9" y="7"/>
                </a:lnTo>
                <a:lnTo>
                  <a:pt x="9" y="7"/>
                </a:lnTo>
                <a:lnTo>
                  <a:pt x="6" y="8"/>
                </a:lnTo>
                <a:lnTo>
                  <a:pt x="6" y="8"/>
                </a:lnTo>
                <a:lnTo>
                  <a:pt x="6" y="10"/>
                </a:lnTo>
                <a:lnTo>
                  <a:pt x="6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30" name="Freeform 351">
            <a:extLst>
              <a:ext uri="{FF2B5EF4-FFF2-40B4-BE49-F238E27FC236}">
                <a16:creationId xmlns:a16="http://schemas.microsoft.com/office/drawing/2014/main" id="{C2781424-1433-47D9-B8AB-EE2B2EA5DABB}"/>
              </a:ext>
            </a:extLst>
          </p:cNvPr>
          <p:cNvSpPr>
            <a:spLocks/>
          </p:cNvSpPr>
          <p:nvPr/>
        </p:nvSpPr>
        <p:spPr bwMode="auto">
          <a:xfrm>
            <a:off x="5428693" y="3018021"/>
            <a:ext cx="28575" cy="69850"/>
          </a:xfrm>
          <a:custGeom>
            <a:avLst/>
            <a:gdLst>
              <a:gd name="T0" fmla="*/ 0 w 18"/>
              <a:gd name="T1" fmla="*/ 44 h 44"/>
              <a:gd name="T2" fmla="*/ 0 w 18"/>
              <a:gd name="T3" fmla="*/ 37 h 44"/>
              <a:gd name="T4" fmla="*/ 11 w 18"/>
              <a:gd name="T5" fmla="*/ 17 h 44"/>
              <a:gd name="T6" fmla="*/ 11 w 18"/>
              <a:gd name="T7" fmla="*/ 17 h 44"/>
              <a:gd name="T8" fmla="*/ 11 w 18"/>
              <a:gd name="T9" fmla="*/ 13 h 44"/>
              <a:gd name="T10" fmla="*/ 11 w 18"/>
              <a:gd name="T11" fmla="*/ 13 h 44"/>
              <a:gd name="T12" fmla="*/ 11 w 18"/>
              <a:gd name="T13" fmla="*/ 11 h 44"/>
              <a:gd name="T14" fmla="*/ 11 w 18"/>
              <a:gd name="T15" fmla="*/ 11 h 44"/>
              <a:gd name="T16" fmla="*/ 11 w 18"/>
              <a:gd name="T17" fmla="*/ 10 h 44"/>
              <a:gd name="T18" fmla="*/ 11 w 18"/>
              <a:gd name="T19" fmla="*/ 10 h 44"/>
              <a:gd name="T20" fmla="*/ 11 w 18"/>
              <a:gd name="T21" fmla="*/ 8 h 44"/>
              <a:gd name="T22" fmla="*/ 11 w 18"/>
              <a:gd name="T23" fmla="*/ 8 h 44"/>
              <a:gd name="T24" fmla="*/ 10 w 18"/>
              <a:gd name="T25" fmla="*/ 7 h 44"/>
              <a:gd name="T26" fmla="*/ 10 w 18"/>
              <a:gd name="T27" fmla="*/ 7 h 44"/>
              <a:gd name="T28" fmla="*/ 9 w 18"/>
              <a:gd name="T29" fmla="*/ 6 h 44"/>
              <a:gd name="T30" fmla="*/ 9 w 18"/>
              <a:gd name="T31" fmla="*/ 6 h 44"/>
              <a:gd name="T32" fmla="*/ 6 w 18"/>
              <a:gd name="T33" fmla="*/ 7 h 44"/>
              <a:gd name="T34" fmla="*/ 6 w 18"/>
              <a:gd name="T35" fmla="*/ 7 h 44"/>
              <a:gd name="T36" fmla="*/ 6 w 18"/>
              <a:gd name="T37" fmla="*/ 10 h 44"/>
              <a:gd name="T38" fmla="*/ 6 w 18"/>
              <a:gd name="T39" fmla="*/ 13 h 44"/>
              <a:gd name="T40" fmla="*/ 0 w 18"/>
              <a:gd name="T41" fmla="*/ 13 h 44"/>
              <a:gd name="T42" fmla="*/ 0 w 18"/>
              <a:gd name="T43" fmla="*/ 10 h 44"/>
              <a:gd name="T44" fmla="*/ 0 w 18"/>
              <a:gd name="T45" fmla="*/ 10 h 44"/>
              <a:gd name="T46" fmla="*/ 0 w 18"/>
              <a:gd name="T47" fmla="*/ 6 h 44"/>
              <a:gd name="T48" fmla="*/ 0 w 18"/>
              <a:gd name="T49" fmla="*/ 6 h 44"/>
              <a:gd name="T50" fmla="*/ 3 w 18"/>
              <a:gd name="T51" fmla="*/ 3 h 44"/>
              <a:gd name="T52" fmla="*/ 3 w 18"/>
              <a:gd name="T53" fmla="*/ 3 h 44"/>
              <a:gd name="T54" fmla="*/ 5 w 18"/>
              <a:gd name="T55" fmla="*/ 1 h 44"/>
              <a:gd name="T56" fmla="*/ 5 w 18"/>
              <a:gd name="T57" fmla="*/ 1 h 44"/>
              <a:gd name="T58" fmla="*/ 9 w 18"/>
              <a:gd name="T59" fmla="*/ 0 h 44"/>
              <a:gd name="T60" fmla="*/ 9 w 18"/>
              <a:gd name="T61" fmla="*/ 0 h 44"/>
              <a:gd name="T62" fmla="*/ 13 w 18"/>
              <a:gd name="T63" fmla="*/ 1 h 44"/>
              <a:gd name="T64" fmla="*/ 13 w 18"/>
              <a:gd name="T65" fmla="*/ 1 h 44"/>
              <a:gd name="T66" fmla="*/ 16 w 18"/>
              <a:gd name="T67" fmla="*/ 3 h 44"/>
              <a:gd name="T68" fmla="*/ 16 w 18"/>
              <a:gd name="T69" fmla="*/ 3 h 44"/>
              <a:gd name="T70" fmla="*/ 18 w 18"/>
              <a:gd name="T71" fmla="*/ 7 h 44"/>
              <a:gd name="T72" fmla="*/ 18 w 18"/>
              <a:gd name="T73" fmla="*/ 7 h 44"/>
              <a:gd name="T74" fmla="*/ 18 w 18"/>
              <a:gd name="T75" fmla="*/ 11 h 44"/>
              <a:gd name="T76" fmla="*/ 18 w 18"/>
              <a:gd name="T77" fmla="*/ 11 h 44"/>
              <a:gd name="T78" fmla="*/ 18 w 18"/>
              <a:gd name="T79" fmla="*/ 13 h 44"/>
              <a:gd name="T80" fmla="*/ 18 w 18"/>
              <a:gd name="T81" fmla="*/ 13 h 44"/>
              <a:gd name="T82" fmla="*/ 18 w 18"/>
              <a:gd name="T83" fmla="*/ 16 h 44"/>
              <a:gd name="T84" fmla="*/ 18 w 18"/>
              <a:gd name="T85" fmla="*/ 16 h 44"/>
              <a:gd name="T86" fmla="*/ 18 w 18"/>
              <a:gd name="T87" fmla="*/ 17 h 44"/>
              <a:gd name="T88" fmla="*/ 18 w 18"/>
              <a:gd name="T89" fmla="*/ 17 h 44"/>
              <a:gd name="T90" fmla="*/ 16 w 18"/>
              <a:gd name="T91" fmla="*/ 20 h 44"/>
              <a:gd name="T92" fmla="*/ 6 w 18"/>
              <a:gd name="T93" fmla="*/ 37 h 44"/>
              <a:gd name="T94" fmla="*/ 18 w 18"/>
              <a:gd name="T95" fmla="*/ 37 h 44"/>
              <a:gd name="T96" fmla="*/ 18 w 18"/>
              <a:gd name="T97" fmla="*/ 44 h 44"/>
              <a:gd name="T98" fmla="*/ 0 w 18"/>
              <a:gd name="T9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8" h="44">
                <a:moveTo>
                  <a:pt x="0" y="44"/>
                </a:moveTo>
                <a:lnTo>
                  <a:pt x="0" y="37"/>
                </a:lnTo>
                <a:lnTo>
                  <a:pt x="11" y="17"/>
                </a:lnTo>
                <a:lnTo>
                  <a:pt x="11" y="17"/>
                </a:lnTo>
                <a:lnTo>
                  <a:pt x="11" y="13"/>
                </a:lnTo>
                <a:lnTo>
                  <a:pt x="11" y="13"/>
                </a:lnTo>
                <a:lnTo>
                  <a:pt x="11" y="11"/>
                </a:lnTo>
                <a:lnTo>
                  <a:pt x="11" y="11"/>
                </a:lnTo>
                <a:lnTo>
                  <a:pt x="11" y="10"/>
                </a:lnTo>
                <a:lnTo>
                  <a:pt x="11" y="10"/>
                </a:lnTo>
                <a:lnTo>
                  <a:pt x="11" y="8"/>
                </a:lnTo>
                <a:lnTo>
                  <a:pt x="11" y="8"/>
                </a:lnTo>
                <a:lnTo>
                  <a:pt x="10" y="7"/>
                </a:lnTo>
                <a:lnTo>
                  <a:pt x="10" y="7"/>
                </a:lnTo>
                <a:lnTo>
                  <a:pt x="9" y="6"/>
                </a:lnTo>
                <a:lnTo>
                  <a:pt x="9" y="6"/>
                </a:lnTo>
                <a:lnTo>
                  <a:pt x="6" y="7"/>
                </a:lnTo>
                <a:lnTo>
                  <a:pt x="6" y="7"/>
                </a:lnTo>
                <a:lnTo>
                  <a:pt x="6" y="10"/>
                </a:lnTo>
                <a:lnTo>
                  <a:pt x="6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3" y="3"/>
                </a:lnTo>
                <a:lnTo>
                  <a:pt x="3" y="3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3" y="1"/>
                </a:lnTo>
                <a:lnTo>
                  <a:pt x="13" y="1"/>
                </a:lnTo>
                <a:lnTo>
                  <a:pt x="16" y="3"/>
                </a:lnTo>
                <a:lnTo>
                  <a:pt x="16" y="3"/>
                </a:lnTo>
                <a:lnTo>
                  <a:pt x="18" y="7"/>
                </a:lnTo>
                <a:lnTo>
                  <a:pt x="18" y="7"/>
                </a:lnTo>
                <a:lnTo>
                  <a:pt x="18" y="11"/>
                </a:lnTo>
                <a:lnTo>
                  <a:pt x="18" y="11"/>
                </a:lnTo>
                <a:lnTo>
                  <a:pt x="18" y="13"/>
                </a:lnTo>
                <a:lnTo>
                  <a:pt x="18" y="13"/>
                </a:lnTo>
                <a:lnTo>
                  <a:pt x="18" y="16"/>
                </a:lnTo>
                <a:lnTo>
                  <a:pt x="18" y="16"/>
                </a:lnTo>
                <a:lnTo>
                  <a:pt x="18" y="17"/>
                </a:lnTo>
                <a:lnTo>
                  <a:pt x="18" y="17"/>
                </a:lnTo>
                <a:lnTo>
                  <a:pt x="16" y="20"/>
                </a:lnTo>
                <a:lnTo>
                  <a:pt x="6" y="37"/>
                </a:lnTo>
                <a:lnTo>
                  <a:pt x="18" y="37"/>
                </a:lnTo>
                <a:lnTo>
                  <a:pt x="18" y="44"/>
                </a:lnTo>
                <a:lnTo>
                  <a:pt x="0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31" name="Freeform 352">
            <a:extLst>
              <a:ext uri="{FF2B5EF4-FFF2-40B4-BE49-F238E27FC236}">
                <a16:creationId xmlns:a16="http://schemas.microsoft.com/office/drawing/2014/main" id="{058F9A52-C922-4861-B380-AC50AD86E9F2}"/>
              </a:ext>
            </a:extLst>
          </p:cNvPr>
          <p:cNvSpPr>
            <a:spLocks noEditPoints="1"/>
          </p:cNvSpPr>
          <p:nvPr/>
        </p:nvSpPr>
        <p:spPr bwMode="auto">
          <a:xfrm>
            <a:off x="5465205" y="3018021"/>
            <a:ext cx="26988" cy="69850"/>
          </a:xfrm>
          <a:custGeom>
            <a:avLst/>
            <a:gdLst>
              <a:gd name="T0" fmla="*/ 9 w 17"/>
              <a:gd name="T1" fmla="*/ 26 h 44"/>
              <a:gd name="T2" fmla="*/ 9 w 17"/>
              <a:gd name="T3" fmla="*/ 25 h 44"/>
              <a:gd name="T4" fmla="*/ 7 w 17"/>
              <a:gd name="T5" fmla="*/ 26 h 44"/>
              <a:gd name="T6" fmla="*/ 6 w 17"/>
              <a:gd name="T7" fmla="*/ 26 h 44"/>
              <a:gd name="T8" fmla="*/ 2 w 17"/>
              <a:gd name="T9" fmla="*/ 25 h 44"/>
              <a:gd name="T10" fmla="*/ 1 w 17"/>
              <a:gd name="T11" fmla="*/ 23 h 44"/>
              <a:gd name="T12" fmla="*/ 0 w 17"/>
              <a:gd name="T13" fmla="*/ 22 h 44"/>
              <a:gd name="T14" fmla="*/ 0 w 17"/>
              <a:gd name="T15" fmla="*/ 20 h 44"/>
              <a:gd name="T16" fmla="*/ 0 w 17"/>
              <a:gd name="T17" fmla="*/ 17 h 44"/>
              <a:gd name="T18" fmla="*/ 0 w 17"/>
              <a:gd name="T19" fmla="*/ 13 h 44"/>
              <a:gd name="T20" fmla="*/ 0 w 17"/>
              <a:gd name="T21" fmla="*/ 10 h 44"/>
              <a:gd name="T22" fmla="*/ 0 w 17"/>
              <a:gd name="T23" fmla="*/ 7 h 44"/>
              <a:gd name="T24" fmla="*/ 0 w 17"/>
              <a:gd name="T25" fmla="*/ 6 h 44"/>
              <a:gd name="T26" fmla="*/ 1 w 17"/>
              <a:gd name="T27" fmla="*/ 5 h 44"/>
              <a:gd name="T28" fmla="*/ 4 w 17"/>
              <a:gd name="T29" fmla="*/ 1 h 44"/>
              <a:gd name="T30" fmla="*/ 9 w 17"/>
              <a:gd name="T31" fmla="*/ 0 h 44"/>
              <a:gd name="T32" fmla="*/ 12 w 17"/>
              <a:gd name="T33" fmla="*/ 1 h 44"/>
              <a:gd name="T34" fmla="*/ 16 w 17"/>
              <a:gd name="T35" fmla="*/ 5 h 44"/>
              <a:gd name="T36" fmla="*/ 17 w 17"/>
              <a:gd name="T37" fmla="*/ 6 h 44"/>
              <a:gd name="T38" fmla="*/ 17 w 17"/>
              <a:gd name="T39" fmla="*/ 7 h 44"/>
              <a:gd name="T40" fmla="*/ 17 w 17"/>
              <a:gd name="T41" fmla="*/ 10 h 44"/>
              <a:gd name="T42" fmla="*/ 17 w 17"/>
              <a:gd name="T43" fmla="*/ 13 h 44"/>
              <a:gd name="T44" fmla="*/ 17 w 17"/>
              <a:gd name="T45" fmla="*/ 16 h 44"/>
              <a:gd name="T46" fmla="*/ 17 w 17"/>
              <a:gd name="T47" fmla="*/ 18 h 44"/>
              <a:gd name="T48" fmla="*/ 17 w 17"/>
              <a:gd name="T49" fmla="*/ 20 h 44"/>
              <a:gd name="T50" fmla="*/ 9 w 17"/>
              <a:gd name="T51" fmla="*/ 44 h 44"/>
              <a:gd name="T52" fmla="*/ 5 w 17"/>
              <a:gd name="T53" fmla="*/ 17 h 44"/>
              <a:gd name="T54" fmla="*/ 6 w 17"/>
              <a:gd name="T55" fmla="*/ 20 h 44"/>
              <a:gd name="T56" fmla="*/ 9 w 17"/>
              <a:gd name="T57" fmla="*/ 21 h 44"/>
              <a:gd name="T58" fmla="*/ 11 w 17"/>
              <a:gd name="T59" fmla="*/ 20 h 44"/>
              <a:gd name="T60" fmla="*/ 11 w 17"/>
              <a:gd name="T61" fmla="*/ 17 h 44"/>
              <a:gd name="T62" fmla="*/ 11 w 17"/>
              <a:gd name="T63" fmla="*/ 10 h 44"/>
              <a:gd name="T64" fmla="*/ 11 w 17"/>
              <a:gd name="T65" fmla="*/ 7 h 44"/>
              <a:gd name="T66" fmla="*/ 9 w 17"/>
              <a:gd name="T67" fmla="*/ 6 h 44"/>
              <a:gd name="T68" fmla="*/ 6 w 17"/>
              <a:gd name="T69" fmla="*/ 7 h 44"/>
              <a:gd name="T70" fmla="*/ 5 w 17"/>
              <a:gd name="T71" fmla="*/ 1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" h="44">
                <a:moveTo>
                  <a:pt x="1" y="44"/>
                </a:moveTo>
                <a:lnTo>
                  <a:pt x="9" y="26"/>
                </a:lnTo>
                <a:lnTo>
                  <a:pt x="9" y="25"/>
                </a:lnTo>
                <a:lnTo>
                  <a:pt x="9" y="25"/>
                </a:lnTo>
                <a:lnTo>
                  <a:pt x="7" y="26"/>
                </a:lnTo>
                <a:lnTo>
                  <a:pt x="7" y="26"/>
                </a:lnTo>
                <a:lnTo>
                  <a:pt x="6" y="26"/>
                </a:lnTo>
                <a:lnTo>
                  <a:pt x="6" y="26"/>
                </a:lnTo>
                <a:lnTo>
                  <a:pt x="2" y="25"/>
                </a:lnTo>
                <a:lnTo>
                  <a:pt x="2" y="25"/>
                </a:lnTo>
                <a:lnTo>
                  <a:pt x="1" y="23"/>
                </a:lnTo>
                <a:lnTo>
                  <a:pt x="1" y="23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1" y="5"/>
                </a:lnTo>
                <a:lnTo>
                  <a:pt x="4" y="1"/>
                </a:lnTo>
                <a:lnTo>
                  <a:pt x="4" y="1"/>
                </a:lnTo>
                <a:lnTo>
                  <a:pt x="9" y="0"/>
                </a:lnTo>
                <a:lnTo>
                  <a:pt x="9" y="0"/>
                </a:lnTo>
                <a:lnTo>
                  <a:pt x="12" y="1"/>
                </a:lnTo>
                <a:lnTo>
                  <a:pt x="12" y="1"/>
                </a:lnTo>
                <a:lnTo>
                  <a:pt x="16" y="5"/>
                </a:lnTo>
                <a:lnTo>
                  <a:pt x="16" y="5"/>
                </a:lnTo>
                <a:lnTo>
                  <a:pt x="17" y="6"/>
                </a:lnTo>
                <a:lnTo>
                  <a:pt x="17" y="6"/>
                </a:lnTo>
                <a:lnTo>
                  <a:pt x="17" y="7"/>
                </a:lnTo>
                <a:lnTo>
                  <a:pt x="17" y="7"/>
                </a:lnTo>
                <a:lnTo>
                  <a:pt x="17" y="10"/>
                </a:lnTo>
                <a:lnTo>
                  <a:pt x="17" y="10"/>
                </a:lnTo>
                <a:lnTo>
                  <a:pt x="17" y="13"/>
                </a:lnTo>
                <a:lnTo>
                  <a:pt x="17" y="13"/>
                </a:lnTo>
                <a:lnTo>
                  <a:pt x="17" y="16"/>
                </a:lnTo>
                <a:lnTo>
                  <a:pt x="17" y="16"/>
                </a:lnTo>
                <a:lnTo>
                  <a:pt x="17" y="18"/>
                </a:lnTo>
                <a:lnTo>
                  <a:pt x="17" y="18"/>
                </a:lnTo>
                <a:lnTo>
                  <a:pt x="17" y="20"/>
                </a:lnTo>
                <a:lnTo>
                  <a:pt x="17" y="20"/>
                </a:lnTo>
                <a:lnTo>
                  <a:pt x="16" y="22"/>
                </a:lnTo>
                <a:lnTo>
                  <a:pt x="9" y="44"/>
                </a:lnTo>
                <a:lnTo>
                  <a:pt x="1" y="44"/>
                </a:lnTo>
                <a:close/>
                <a:moveTo>
                  <a:pt x="5" y="17"/>
                </a:moveTo>
                <a:lnTo>
                  <a:pt x="5" y="17"/>
                </a:lnTo>
                <a:lnTo>
                  <a:pt x="6" y="20"/>
                </a:lnTo>
                <a:lnTo>
                  <a:pt x="6" y="20"/>
                </a:lnTo>
                <a:lnTo>
                  <a:pt x="9" y="21"/>
                </a:lnTo>
                <a:lnTo>
                  <a:pt x="9" y="21"/>
                </a:lnTo>
                <a:lnTo>
                  <a:pt x="11" y="20"/>
                </a:lnTo>
                <a:lnTo>
                  <a:pt x="11" y="20"/>
                </a:lnTo>
                <a:lnTo>
                  <a:pt x="11" y="17"/>
                </a:lnTo>
                <a:lnTo>
                  <a:pt x="11" y="10"/>
                </a:lnTo>
                <a:lnTo>
                  <a:pt x="11" y="10"/>
                </a:lnTo>
                <a:lnTo>
                  <a:pt x="11" y="7"/>
                </a:lnTo>
                <a:lnTo>
                  <a:pt x="11" y="7"/>
                </a:lnTo>
                <a:lnTo>
                  <a:pt x="9" y="6"/>
                </a:lnTo>
                <a:lnTo>
                  <a:pt x="9" y="6"/>
                </a:lnTo>
                <a:lnTo>
                  <a:pt x="6" y="7"/>
                </a:lnTo>
                <a:lnTo>
                  <a:pt x="6" y="7"/>
                </a:lnTo>
                <a:lnTo>
                  <a:pt x="5" y="10"/>
                </a:lnTo>
                <a:lnTo>
                  <a:pt x="5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32" name="Freeform 353">
            <a:extLst>
              <a:ext uri="{FF2B5EF4-FFF2-40B4-BE49-F238E27FC236}">
                <a16:creationId xmlns:a16="http://schemas.microsoft.com/office/drawing/2014/main" id="{418BA489-33A9-4C51-ABA8-DD4097B6241F}"/>
              </a:ext>
            </a:extLst>
          </p:cNvPr>
          <p:cNvSpPr>
            <a:spLocks/>
          </p:cNvSpPr>
          <p:nvPr/>
        </p:nvSpPr>
        <p:spPr bwMode="auto">
          <a:xfrm>
            <a:off x="5425518" y="3529196"/>
            <a:ext cx="33338" cy="69850"/>
          </a:xfrm>
          <a:custGeom>
            <a:avLst/>
            <a:gdLst>
              <a:gd name="T0" fmla="*/ 12 w 21"/>
              <a:gd name="T1" fmla="*/ 44 h 44"/>
              <a:gd name="T2" fmla="*/ 12 w 21"/>
              <a:gd name="T3" fmla="*/ 38 h 44"/>
              <a:gd name="T4" fmla="*/ 0 w 21"/>
              <a:gd name="T5" fmla="*/ 38 h 44"/>
              <a:gd name="T6" fmla="*/ 0 w 21"/>
              <a:gd name="T7" fmla="*/ 32 h 44"/>
              <a:gd name="T8" fmla="*/ 10 w 21"/>
              <a:gd name="T9" fmla="*/ 0 h 44"/>
              <a:gd name="T10" fmla="*/ 16 w 21"/>
              <a:gd name="T11" fmla="*/ 0 h 44"/>
              <a:gd name="T12" fmla="*/ 6 w 21"/>
              <a:gd name="T13" fmla="*/ 32 h 44"/>
              <a:gd name="T14" fmla="*/ 12 w 21"/>
              <a:gd name="T15" fmla="*/ 32 h 44"/>
              <a:gd name="T16" fmla="*/ 12 w 21"/>
              <a:gd name="T17" fmla="*/ 19 h 44"/>
              <a:gd name="T18" fmla="*/ 18 w 21"/>
              <a:gd name="T19" fmla="*/ 19 h 44"/>
              <a:gd name="T20" fmla="*/ 18 w 21"/>
              <a:gd name="T21" fmla="*/ 32 h 44"/>
              <a:gd name="T22" fmla="*/ 21 w 21"/>
              <a:gd name="T23" fmla="*/ 32 h 44"/>
              <a:gd name="T24" fmla="*/ 21 w 21"/>
              <a:gd name="T25" fmla="*/ 38 h 44"/>
              <a:gd name="T26" fmla="*/ 18 w 21"/>
              <a:gd name="T27" fmla="*/ 38 h 44"/>
              <a:gd name="T28" fmla="*/ 18 w 21"/>
              <a:gd name="T29" fmla="*/ 44 h 44"/>
              <a:gd name="T30" fmla="*/ 12 w 21"/>
              <a:gd name="T31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" h="44">
                <a:moveTo>
                  <a:pt x="12" y="44"/>
                </a:moveTo>
                <a:lnTo>
                  <a:pt x="12" y="38"/>
                </a:lnTo>
                <a:lnTo>
                  <a:pt x="0" y="38"/>
                </a:lnTo>
                <a:lnTo>
                  <a:pt x="0" y="32"/>
                </a:lnTo>
                <a:lnTo>
                  <a:pt x="10" y="0"/>
                </a:lnTo>
                <a:lnTo>
                  <a:pt x="16" y="0"/>
                </a:lnTo>
                <a:lnTo>
                  <a:pt x="6" y="32"/>
                </a:lnTo>
                <a:lnTo>
                  <a:pt x="12" y="32"/>
                </a:lnTo>
                <a:lnTo>
                  <a:pt x="12" y="19"/>
                </a:lnTo>
                <a:lnTo>
                  <a:pt x="18" y="19"/>
                </a:lnTo>
                <a:lnTo>
                  <a:pt x="18" y="32"/>
                </a:lnTo>
                <a:lnTo>
                  <a:pt x="21" y="32"/>
                </a:lnTo>
                <a:lnTo>
                  <a:pt x="21" y="38"/>
                </a:lnTo>
                <a:lnTo>
                  <a:pt x="18" y="38"/>
                </a:lnTo>
                <a:lnTo>
                  <a:pt x="18" y="44"/>
                </a:lnTo>
                <a:lnTo>
                  <a:pt x="12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33" name="Freeform 354">
            <a:extLst>
              <a:ext uri="{FF2B5EF4-FFF2-40B4-BE49-F238E27FC236}">
                <a16:creationId xmlns:a16="http://schemas.microsoft.com/office/drawing/2014/main" id="{F9D8B5D6-C291-414A-9C85-A7CAE0451913}"/>
              </a:ext>
            </a:extLst>
          </p:cNvPr>
          <p:cNvSpPr>
            <a:spLocks/>
          </p:cNvSpPr>
          <p:nvPr/>
        </p:nvSpPr>
        <p:spPr bwMode="auto">
          <a:xfrm>
            <a:off x="5465205" y="3529196"/>
            <a:ext cx="26988" cy="69850"/>
          </a:xfrm>
          <a:custGeom>
            <a:avLst/>
            <a:gdLst>
              <a:gd name="T0" fmla="*/ 1 w 17"/>
              <a:gd name="T1" fmla="*/ 44 h 44"/>
              <a:gd name="T2" fmla="*/ 11 w 17"/>
              <a:gd name="T3" fmla="*/ 7 h 44"/>
              <a:gd name="T4" fmla="*/ 5 w 17"/>
              <a:gd name="T5" fmla="*/ 7 h 44"/>
              <a:gd name="T6" fmla="*/ 5 w 17"/>
              <a:gd name="T7" fmla="*/ 12 h 44"/>
              <a:gd name="T8" fmla="*/ 0 w 17"/>
              <a:gd name="T9" fmla="*/ 12 h 44"/>
              <a:gd name="T10" fmla="*/ 0 w 17"/>
              <a:gd name="T11" fmla="*/ 0 h 44"/>
              <a:gd name="T12" fmla="*/ 17 w 17"/>
              <a:gd name="T13" fmla="*/ 0 h 44"/>
              <a:gd name="T14" fmla="*/ 17 w 17"/>
              <a:gd name="T15" fmla="*/ 7 h 44"/>
              <a:gd name="T16" fmla="*/ 7 w 17"/>
              <a:gd name="T17" fmla="*/ 44 h 44"/>
              <a:gd name="T18" fmla="*/ 1 w 17"/>
              <a:gd name="T1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" h="44">
                <a:moveTo>
                  <a:pt x="1" y="44"/>
                </a:moveTo>
                <a:lnTo>
                  <a:pt x="11" y="7"/>
                </a:lnTo>
                <a:lnTo>
                  <a:pt x="5" y="7"/>
                </a:lnTo>
                <a:lnTo>
                  <a:pt x="5" y="12"/>
                </a:lnTo>
                <a:lnTo>
                  <a:pt x="0" y="12"/>
                </a:lnTo>
                <a:lnTo>
                  <a:pt x="0" y="0"/>
                </a:lnTo>
                <a:lnTo>
                  <a:pt x="17" y="0"/>
                </a:lnTo>
                <a:lnTo>
                  <a:pt x="17" y="7"/>
                </a:lnTo>
                <a:lnTo>
                  <a:pt x="7" y="44"/>
                </a:lnTo>
                <a:lnTo>
                  <a:pt x="1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34" name="Freeform 355">
            <a:extLst>
              <a:ext uri="{FF2B5EF4-FFF2-40B4-BE49-F238E27FC236}">
                <a16:creationId xmlns:a16="http://schemas.microsoft.com/office/drawing/2014/main" id="{E802D6AA-E9F9-4217-8553-D2D235F4B3A5}"/>
              </a:ext>
            </a:extLst>
          </p:cNvPr>
          <p:cNvSpPr>
            <a:spLocks/>
          </p:cNvSpPr>
          <p:nvPr/>
        </p:nvSpPr>
        <p:spPr bwMode="auto">
          <a:xfrm>
            <a:off x="5428693" y="4041958"/>
            <a:ext cx="28575" cy="68263"/>
          </a:xfrm>
          <a:custGeom>
            <a:avLst/>
            <a:gdLst>
              <a:gd name="T0" fmla="*/ 1 w 18"/>
              <a:gd name="T1" fmla="*/ 43 h 43"/>
              <a:gd name="T2" fmla="*/ 11 w 18"/>
              <a:gd name="T3" fmla="*/ 6 h 43"/>
              <a:gd name="T4" fmla="*/ 5 w 18"/>
              <a:gd name="T5" fmla="*/ 6 h 43"/>
              <a:gd name="T6" fmla="*/ 5 w 18"/>
              <a:gd name="T7" fmla="*/ 11 h 43"/>
              <a:gd name="T8" fmla="*/ 0 w 18"/>
              <a:gd name="T9" fmla="*/ 11 h 43"/>
              <a:gd name="T10" fmla="*/ 0 w 18"/>
              <a:gd name="T11" fmla="*/ 0 h 43"/>
              <a:gd name="T12" fmla="*/ 18 w 18"/>
              <a:gd name="T13" fmla="*/ 0 h 43"/>
              <a:gd name="T14" fmla="*/ 18 w 18"/>
              <a:gd name="T15" fmla="*/ 6 h 43"/>
              <a:gd name="T16" fmla="*/ 8 w 18"/>
              <a:gd name="T17" fmla="*/ 43 h 43"/>
              <a:gd name="T18" fmla="*/ 1 w 18"/>
              <a:gd name="T19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43">
                <a:moveTo>
                  <a:pt x="1" y="43"/>
                </a:moveTo>
                <a:lnTo>
                  <a:pt x="11" y="6"/>
                </a:lnTo>
                <a:lnTo>
                  <a:pt x="5" y="6"/>
                </a:lnTo>
                <a:lnTo>
                  <a:pt x="5" y="11"/>
                </a:lnTo>
                <a:lnTo>
                  <a:pt x="0" y="11"/>
                </a:lnTo>
                <a:lnTo>
                  <a:pt x="0" y="0"/>
                </a:lnTo>
                <a:lnTo>
                  <a:pt x="18" y="0"/>
                </a:lnTo>
                <a:lnTo>
                  <a:pt x="18" y="6"/>
                </a:lnTo>
                <a:lnTo>
                  <a:pt x="8" y="43"/>
                </a:lnTo>
                <a:lnTo>
                  <a:pt x="1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35" name="Freeform 356">
            <a:extLst>
              <a:ext uri="{FF2B5EF4-FFF2-40B4-BE49-F238E27FC236}">
                <a16:creationId xmlns:a16="http://schemas.microsoft.com/office/drawing/2014/main" id="{0CEFAE02-23C7-46ED-BE31-A9926FE832DB}"/>
              </a:ext>
            </a:extLst>
          </p:cNvPr>
          <p:cNvSpPr>
            <a:spLocks noEditPoints="1"/>
          </p:cNvSpPr>
          <p:nvPr/>
        </p:nvSpPr>
        <p:spPr bwMode="auto">
          <a:xfrm>
            <a:off x="5465205" y="4041958"/>
            <a:ext cx="26988" cy="68263"/>
          </a:xfrm>
          <a:custGeom>
            <a:avLst/>
            <a:gdLst>
              <a:gd name="T0" fmla="*/ 9 w 17"/>
              <a:gd name="T1" fmla="*/ 25 h 43"/>
              <a:gd name="T2" fmla="*/ 9 w 17"/>
              <a:gd name="T3" fmla="*/ 25 h 43"/>
              <a:gd name="T4" fmla="*/ 7 w 17"/>
              <a:gd name="T5" fmla="*/ 25 h 43"/>
              <a:gd name="T6" fmla="*/ 6 w 17"/>
              <a:gd name="T7" fmla="*/ 25 h 43"/>
              <a:gd name="T8" fmla="*/ 2 w 17"/>
              <a:gd name="T9" fmla="*/ 25 h 43"/>
              <a:gd name="T10" fmla="*/ 1 w 17"/>
              <a:gd name="T11" fmla="*/ 23 h 43"/>
              <a:gd name="T12" fmla="*/ 0 w 17"/>
              <a:gd name="T13" fmla="*/ 21 h 43"/>
              <a:gd name="T14" fmla="*/ 0 w 17"/>
              <a:gd name="T15" fmla="*/ 20 h 43"/>
              <a:gd name="T16" fmla="*/ 0 w 17"/>
              <a:gd name="T17" fmla="*/ 16 h 43"/>
              <a:gd name="T18" fmla="*/ 0 w 17"/>
              <a:gd name="T19" fmla="*/ 12 h 43"/>
              <a:gd name="T20" fmla="*/ 0 w 17"/>
              <a:gd name="T21" fmla="*/ 9 h 43"/>
              <a:gd name="T22" fmla="*/ 0 w 17"/>
              <a:gd name="T23" fmla="*/ 6 h 43"/>
              <a:gd name="T24" fmla="*/ 0 w 17"/>
              <a:gd name="T25" fmla="*/ 5 h 43"/>
              <a:gd name="T26" fmla="*/ 1 w 17"/>
              <a:gd name="T27" fmla="*/ 4 h 43"/>
              <a:gd name="T28" fmla="*/ 4 w 17"/>
              <a:gd name="T29" fmla="*/ 1 h 43"/>
              <a:gd name="T30" fmla="*/ 9 w 17"/>
              <a:gd name="T31" fmla="*/ 0 h 43"/>
              <a:gd name="T32" fmla="*/ 12 w 17"/>
              <a:gd name="T33" fmla="*/ 1 h 43"/>
              <a:gd name="T34" fmla="*/ 16 w 17"/>
              <a:gd name="T35" fmla="*/ 4 h 43"/>
              <a:gd name="T36" fmla="*/ 17 w 17"/>
              <a:gd name="T37" fmla="*/ 5 h 43"/>
              <a:gd name="T38" fmla="*/ 17 w 17"/>
              <a:gd name="T39" fmla="*/ 6 h 43"/>
              <a:gd name="T40" fmla="*/ 17 w 17"/>
              <a:gd name="T41" fmla="*/ 9 h 43"/>
              <a:gd name="T42" fmla="*/ 17 w 17"/>
              <a:gd name="T43" fmla="*/ 12 h 43"/>
              <a:gd name="T44" fmla="*/ 17 w 17"/>
              <a:gd name="T45" fmla="*/ 16 h 43"/>
              <a:gd name="T46" fmla="*/ 17 w 17"/>
              <a:gd name="T47" fmla="*/ 18 h 43"/>
              <a:gd name="T48" fmla="*/ 17 w 17"/>
              <a:gd name="T49" fmla="*/ 20 h 43"/>
              <a:gd name="T50" fmla="*/ 9 w 17"/>
              <a:gd name="T51" fmla="*/ 43 h 43"/>
              <a:gd name="T52" fmla="*/ 5 w 17"/>
              <a:gd name="T53" fmla="*/ 16 h 43"/>
              <a:gd name="T54" fmla="*/ 6 w 17"/>
              <a:gd name="T55" fmla="*/ 19 h 43"/>
              <a:gd name="T56" fmla="*/ 9 w 17"/>
              <a:gd name="T57" fmla="*/ 20 h 43"/>
              <a:gd name="T58" fmla="*/ 11 w 17"/>
              <a:gd name="T59" fmla="*/ 19 h 43"/>
              <a:gd name="T60" fmla="*/ 11 w 17"/>
              <a:gd name="T61" fmla="*/ 16 h 43"/>
              <a:gd name="T62" fmla="*/ 11 w 17"/>
              <a:gd name="T63" fmla="*/ 9 h 43"/>
              <a:gd name="T64" fmla="*/ 11 w 17"/>
              <a:gd name="T65" fmla="*/ 6 h 43"/>
              <a:gd name="T66" fmla="*/ 9 w 17"/>
              <a:gd name="T67" fmla="*/ 6 h 43"/>
              <a:gd name="T68" fmla="*/ 6 w 17"/>
              <a:gd name="T69" fmla="*/ 6 h 43"/>
              <a:gd name="T70" fmla="*/ 5 w 17"/>
              <a:gd name="T71" fmla="*/ 16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" h="43">
                <a:moveTo>
                  <a:pt x="1" y="43"/>
                </a:moveTo>
                <a:lnTo>
                  <a:pt x="9" y="25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5"/>
                </a:lnTo>
                <a:lnTo>
                  <a:pt x="6" y="25"/>
                </a:lnTo>
                <a:lnTo>
                  <a:pt x="6" y="25"/>
                </a:lnTo>
                <a:lnTo>
                  <a:pt x="2" y="25"/>
                </a:lnTo>
                <a:lnTo>
                  <a:pt x="2" y="25"/>
                </a:lnTo>
                <a:lnTo>
                  <a:pt x="1" y="23"/>
                </a:lnTo>
                <a:lnTo>
                  <a:pt x="1" y="23"/>
                </a:lnTo>
                <a:lnTo>
                  <a:pt x="0" y="21"/>
                </a:lnTo>
                <a:lnTo>
                  <a:pt x="0" y="21"/>
                </a:lnTo>
                <a:lnTo>
                  <a:pt x="0" y="20"/>
                </a:lnTo>
                <a:lnTo>
                  <a:pt x="0" y="20"/>
                </a:lnTo>
                <a:lnTo>
                  <a:pt x="0" y="16"/>
                </a:lnTo>
                <a:lnTo>
                  <a:pt x="0" y="16"/>
                </a:lnTo>
                <a:lnTo>
                  <a:pt x="0" y="12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4" y="1"/>
                </a:lnTo>
                <a:lnTo>
                  <a:pt x="4" y="1"/>
                </a:lnTo>
                <a:lnTo>
                  <a:pt x="9" y="0"/>
                </a:lnTo>
                <a:lnTo>
                  <a:pt x="9" y="0"/>
                </a:lnTo>
                <a:lnTo>
                  <a:pt x="12" y="1"/>
                </a:lnTo>
                <a:lnTo>
                  <a:pt x="12" y="1"/>
                </a:lnTo>
                <a:lnTo>
                  <a:pt x="16" y="4"/>
                </a:lnTo>
                <a:lnTo>
                  <a:pt x="16" y="4"/>
                </a:lnTo>
                <a:lnTo>
                  <a:pt x="17" y="5"/>
                </a:lnTo>
                <a:lnTo>
                  <a:pt x="17" y="5"/>
                </a:lnTo>
                <a:lnTo>
                  <a:pt x="17" y="6"/>
                </a:lnTo>
                <a:lnTo>
                  <a:pt x="17" y="6"/>
                </a:lnTo>
                <a:lnTo>
                  <a:pt x="17" y="9"/>
                </a:lnTo>
                <a:lnTo>
                  <a:pt x="17" y="9"/>
                </a:lnTo>
                <a:lnTo>
                  <a:pt x="17" y="12"/>
                </a:lnTo>
                <a:lnTo>
                  <a:pt x="17" y="12"/>
                </a:lnTo>
                <a:lnTo>
                  <a:pt x="17" y="16"/>
                </a:lnTo>
                <a:lnTo>
                  <a:pt x="17" y="16"/>
                </a:lnTo>
                <a:lnTo>
                  <a:pt x="17" y="18"/>
                </a:lnTo>
                <a:lnTo>
                  <a:pt x="17" y="18"/>
                </a:lnTo>
                <a:lnTo>
                  <a:pt x="17" y="20"/>
                </a:lnTo>
                <a:lnTo>
                  <a:pt x="17" y="20"/>
                </a:lnTo>
                <a:lnTo>
                  <a:pt x="16" y="21"/>
                </a:lnTo>
                <a:lnTo>
                  <a:pt x="9" y="43"/>
                </a:lnTo>
                <a:lnTo>
                  <a:pt x="1" y="43"/>
                </a:lnTo>
                <a:close/>
                <a:moveTo>
                  <a:pt x="5" y="16"/>
                </a:moveTo>
                <a:lnTo>
                  <a:pt x="5" y="16"/>
                </a:lnTo>
                <a:lnTo>
                  <a:pt x="6" y="19"/>
                </a:lnTo>
                <a:lnTo>
                  <a:pt x="6" y="19"/>
                </a:lnTo>
                <a:lnTo>
                  <a:pt x="9" y="20"/>
                </a:lnTo>
                <a:lnTo>
                  <a:pt x="9" y="20"/>
                </a:lnTo>
                <a:lnTo>
                  <a:pt x="11" y="19"/>
                </a:lnTo>
                <a:lnTo>
                  <a:pt x="11" y="19"/>
                </a:lnTo>
                <a:lnTo>
                  <a:pt x="11" y="16"/>
                </a:lnTo>
                <a:lnTo>
                  <a:pt x="11" y="9"/>
                </a:lnTo>
                <a:lnTo>
                  <a:pt x="11" y="9"/>
                </a:lnTo>
                <a:lnTo>
                  <a:pt x="11" y="6"/>
                </a:lnTo>
                <a:lnTo>
                  <a:pt x="11" y="6"/>
                </a:lnTo>
                <a:lnTo>
                  <a:pt x="9" y="6"/>
                </a:lnTo>
                <a:lnTo>
                  <a:pt x="9" y="6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36" name="Freeform 357">
            <a:extLst>
              <a:ext uri="{FF2B5EF4-FFF2-40B4-BE49-F238E27FC236}">
                <a16:creationId xmlns:a16="http://schemas.microsoft.com/office/drawing/2014/main" id="{DE70D09D-88BA-403B-A9C3-E6358B28B21C}"/>
              </a:ext>
            </a:extLst>
          </p:cNvPr>
          <p:cNvSpPr>
            <a:spLocks/>
          </p:cNvSpPr>
          <p:nvPr/>
        </p:nvSpPr>
        <p:spPr bwMode="auto">
          <a:xfrm>
            <a:off x="5430280" y="4554721"/>
            <a:ext cx="19050" cy="66675"/>
          </a:xfrm>
          <a:custGeom>
            <a:avLst/>
            <a:gdLst>
              <a:gd name="T0" fmla="*/ 7 w 12"/>
              <a:gd name="T1" fmla="*/ 42 h 42"/>
              <a:gd name="T2" fmla="*/ 7 w 12"/>
              <a:gd name="T3" fmla="*/ 6 h 42"/>
              <a:gd name="T4" fmla="*/ 0 w 12"/>
              <a:gd name="T5" fmla="*/ 11 h 42"/>
              <a:gd name="T6" fmla="*/ 0 w 12"/>
              <a:gd name="T7" fmla="*/ 3 h 42"/>
              <a:gd name="T8" fmla="*/ 7 w 12"/>
              <a:gd name="T9" fmla="*/ 0 h 42"/>
              <a:gd name="T10" fmla="*/ 12 w 12"/>
              <a:gd name="T11" fmla="*/ 0 h 42"/>
              <a:gd name="T12" fmla="*/ 12 w 12"/>
              <a:gd name="T13" fmla="*/ 42 h 42"/>
              <a:gd name="T14" fmla="*/ 7 w 12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42">
                <a:moveTo>
                  <a:pt x="7" y="42"/>
                </a:moveTo>
                <a:lnTo>
                  <a:pt x="7" y="6"/>
                </a:lnTo>
                <a:lnTo>
                  <a:pt x="0" y="11"/>
                </a:lnTo>
                <a:lnTo>
                  <a:pt x="0" y="3"/>
                </a:lnTo>
                <a:lnTo>
                  <a:pt x="7" y="0"/>
                </a:lnTo>
                <a:lnTo>
                  <a:pt x="12" y="0"/>
                </a:lnTo>
                <a:lnTo>
                  <a:pt x="12" y="42"/>
                </a:lnTo>
                <a:lnTo>
                  <a:pt x="7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37" name="Freeform 358">
            <a:extLst>
              <a:ext uri="{FF2B5EF4-FFF2-40B4-BE49-F238E27FC236}">
                <a16:creationId xmlns:a16="http://schemas.microsoft.com/office/drawing/2014/main" id="{B4C31736-791D-45C6-9949-5EFC9FEF89F3}"/>
              </a:ext>
            </a:extLst>
          </p:cNvPr>
          <p:cNvSpPr>
            <a:spLocks/>
          </p:cNvSpPr>
          <p:nvPr/>
        </p:nvSpPr>
        <p:spPr bwMode="auto">
          <a:xfrm>
            <a:off x="5465205" y="4554721"/>
            <a:ext cx="19050" cy="66675"/>
          </a:xfrm>
          <a:custGeom>
            <a:avLst/>
            <a:gdLst>
              <a:gd name="T0" fmla="*/ 6 w 12"/>
              <a:gd name="T1" fmla="*/ 42 h 42"/>
              <a:gd name="T2" fmla="*/ 6 w 12"/>
              <a:gd name="T3" fmla="*/ 6 h 42"/>
              <a:gd name="T4" fmla="*/ 0 w 12"/>
              <a:gd name="T5" fmla="*/ 11 h 42"/>
              <a:gd name="T6" fmla="*/ 0 w 12"/>
              <a:gd name="T7" fmla="*/ 3 h 42"/>
              <a:gd name="T8" fmla="*/ 6 w 12"/>
              <a:gd name="T9" fmla="*/ 0 h 42"/>
              <a:gd name="T10" fmla="*/ 12 w 12"/>
              <a:gd name="T11" fmla="*/ 0 h 42"/>
              <a:gd name="T12" fmla="*/ 12 w 12"/>
              <a:gd name="T13" fmla="*/ 42 h 42"/>
              <a:gd name="T14" fmla="*/ 6 w 12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42">
                <a:moveTo>
                  <a:pt x="6" y="42"/>
                </a:moveTo>
                <a:lnTo>
                  <a:pt x="6" y="6"/>
                </a:lnTo>
                <a:lnTo>
                  <a:pt x="0" y="11"/>
                </a:lnTo>
                <a:lnTo>
                  <a:pt x="0" y="3"/>
                </a:lnTo>
                <a:lnTo>
                  <a:pt x="6" y="0"/>
                </a:lnTo>
                <a:lnTo>
                  <a:pt x="12" y="0"/>
                </a:lnTo>
                <a:lnTo>
                  <a:pt x="12" y="42"/>
                </a:lnTo>
                <a:lnTo>
                  <a:pt x="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38" name="Freeform 359">
            <a:extLst>
              <a:ext uri="{FF2B5EF4-FFF2-40B4-BE49-F238E27FC236}">
                <a16:creationId xmlns:a16="http://schemas.microsoft.com/office/drawing/2014/main" id="{77D7CC4B-19C9-4089-AE29-9BA962F896AD}"/>
              </a:ext>
            </a:extLst>
          </p:cNvPr>
          <p:cNvSpPr>
            <a:spLocks/>
          </p:cNvSpPr>
          <p:nvPr/>
        </p:nvSpPr>
        <p:spPr bwMode="auto">
          <a:xfrm>
            <a:off x="5500130" y="4554721"/>
            <a:ext cx="20638" cy="66675"/>
          </a:xfrm>
          <a:custGeom>
            <a:avLst/>
            <a:gdLst>
              <a:gd name="T0" fmla="*/ 7 w 13"/>
              <a:gd name="T1" fmla="*/ 42 h 42"/>
              <a:gd name="T2" fmla="*/ 7 w 13"/>
              <a:gd name="T3" fmla="*/ 6 h 42"/>
              <a:gd name="T4" fmla="*/ 0 w 13"/>
              <a:gd name="T5" fmla="*/ 11 h 42"/>
              <a:gd name="T6" fmla="*/ 0 w 13"/>
              <a:gd name="T7" fmla="*/ 3 h 42"/>
              <a:gd name="T8" fmla="*/ 7 w 13"/>
              <a:gd name="T9" fmla="*/ 0 h 42"/>
              <a:gd name="T10" fmla="*/ 13 w 13"/>
              <a:gd name="T11" fmla="*/ 0 h 42"/>
              <a:gd name="T12" fmla="*/ 13 w 13"/>
              <a:gd name="T13" fmla="*/ 42 h 42"/>
              <a:gd name="T14" fmla="*/ 7 w 13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42">
                <a:moveTo>
                  <a:pt x="7" y="42"/>
                </a:moveTo>
                <a:lnTo>
                  <a:pt x="7" y="6"/>
                </a:lnTo>
                <a:lnTo>
                  <a:pt x="0" y="11"/>
                </a:lnTo>
                <a:lnTo>
                  <a:pt x="0" y="3"/>
                </a:lnTo>
                <a:lnTo>
                  <a:pt x="7" y="0"/>
                </a:lnTo>
                <a:lnTo>
                  <a:pt x="13" y="0"/>
                </a:lnTo>
                <a:lnTo>
                  <a:pt x="13" y="42"/>
                </a:lnTo>
                <a:lnTo>
                  <a:pt x="7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39" name="Freeform 360">
            <a:extLst>
              <a:ext uri="{FF2B5EF4-FFF2-40B4-BE49-F238E27FC236}">
                <a16:creationId xmlns:a16="http://schemas.microsoft.com/office/drawing/2014/main" id="{700DCA59-684D-43F1-B405-FB2782DDC344}"/>
              </a:ext>
            </a:extLst>
          </p:cNvPr>
          <p:cNvSpPr>
            <a:spLocks/>
          </p:cNvSpPr>
          <p:nvPr/>
        </p:nvSpPr>
        <p:spPr bwMode="auto">
          <a:xfrm>
            <a:off x="5866843" y="3018021"/>
            <a:ext cx="30163" cy="69850"/>
          </a:xfrm>
          <a:custGeom>
            <a:avLst/>
            <a:gdLst>
              <a:gd name="T0" fmla="*/ 8 w 19"/>
              <a:gd name="T1" fmla="*/ 18 h 44"/>
              <a:gd name="T2" fmla="*/ 12 w 19"/>
              <a:gd name="T3" fmla="*/ 18 h 44"/>
              <a:gd name="T4" fmla="*/ 13 w 19"/>
              <a:gd name="T5" fmla="*/ 15 h 44"/>
              <a:gd name="T6" fmla="*/ 13 w 19"/>
              <a:gd name="T7" fmla="*/ 10 h 44"/>
              <a:gd name="T8" fmla="*/ 12 w 19"/>
              <a:gd name="T9" fmla="*/ 7 h 44"/>
              <a:gd name="T10" fmla="*/ 10 w 19"/>
              <a:gd name="T11" fmla="*/ 6 h 44"/>
              <a:gd name="T12" fmla="*/ 8 w 19"/>
              <a:gd name="T13" fmla="*/ 7 h 44"/>
              <a:gd name="T14" fmla="*/ 7 w 19"/>
              <a:gd name="T15" fmla="*/ 13 h 44"/>
              <a:gd name="T16" fmla="*/ 0 w 19"/>
              <a:gd name="T17" fmla="*/ 10 h 44"/>
              <a:gd name="T18" fmla="*/ 2 w 19"/>
              <a:gd name="T19" fmla="*/ 6 h 44"/>
              <a:gd name="T20" fmla="*/ 4 w 19"/>
              <a:gd name="T21" fmla="*/ 3 h 44"/>
              <a:gd name="T22" fmla="*/ 7 w 19"/>
              <a:gd name="T23" fmla="*/ 1 h 44"/>
              <a:gd name="T24" fmla="*/ 10 w 19"/>
              <a:gd name="T25" fmla="*/ 0 h 44"/>
              <a:gd name="T26" fmla="*/ 14 w 19"/>
              <a:gd name="T27" fmla="*/ 1 h 44"/>
              <a:gd name="T28" fmla="*/ 17 w 19"/>
              <a:gd name="T29" fmla="*/ 3 h 44"/>
              <a:gd name="T30" fmla="*/ 18 w 19"/>
              <a:gd name="T31" fmla="*/ 5 h 44"/>
              <a:gd name="T32" fmla="*/ 19 w 19"/>
              <a:gd name="T33" fmla="*/ 6 h 44"/>
              <a:gd name="T34" fmla="*/ 19 w 19"/>
              <a:gd name="T35" fmla="*/ 12 h 44"/>
              <a:gd name="T36" fmla="*/ 19 w 19"/>
              <a:gd name="T37" fmla="*/ 16 h 44"/>
              <a:gd name="T38" fmla="*/ 19 w 19"/>
              <a:gd name="T39" fmla="*/ 18 h 44"/>
              <a:gd name="T40" fmla="*/ 18 w 19"/>
              <a:gd name="T41" fmla="*/ 20 h 44"/>
              <a:gd name="T42" fmla="*/ 15 w 19"/>
              <a:gd name="T43" fmla="*/ 21 h 44"/>
              <a:gd name="T44" fmla="*/ 18 w 19"/>
              <a:gd name="T45" fmla="*/ 23 h 44"/>
              <a:gd name="T46" fmla="*/ 19 w 19"/>
              <a:gd name="T47" fmla="*/ 25 h 44"/>
              <a:gd name="T48" fmla="*/ 19 w 19"/>
              <a:gd name="T49" fmla="*/ 27 h 44"/>
              <a:gd name="T50" fmla="*/ 19 w 19"/>
              <a:gd name="T51" fmla="*/ 31 h 44"/>
              <a:gd name="T52" fmla="*/ 19 w 19"/>
              <a:gd name="T53" fmla="*/ 35 h 44"/>
              <a:gd name="T54" fmla="*/ 19 w 19"/>
              <a:gd name="T55" fmla="*/ 37 h 44"/>
              <a:gd name="T56" fmla="*/ 18 w 19"/>
              <a:gd name="T57" fmla="*/ 39 h 44"/>
              <a:gd name="T58" fmla="*/ 18 w 19"/>
              <a:gd name="T59" fmla="*/ 40 h 44"/>
              <a:gd name="T60" fmla="*/ 14 w 19"/>
              <a:gd name="T61" fmla="*/ 42 h 44"/>
              <a:gd name="T62" fmla="*/ 10 w 19"/>
              <a:gd name="T63" fmla="*/ 44 h 44"/>
              <a:gd name="T64" fmla="*/ 7 w 19"/>
              <a:gd name="T65" fmla="*/ 44 h 44"/>
              <a:gd name="T66" fmla="*/ 4 w 19"/>
              <a:gd name="T67" fmla="*/ 42 h 44"/>
              <a:gd name="T68" fmla="*/ 2 w 19"/>
              <a:gd name="T69" fmla="*/ 39 h 44"/>
              <a:gd name="T70" fmla="*/ 0 w 19"/>
              <a:gd name="T71" fmla="*/ 35 h 44"/>
              <a:gd name="T72" fmla="*/ 7 w 19"/>
              <a:gd name="T73" fmla="*/ 31 h 44"/>
              <a:gd name="T74" fmla="*/ 7 w 19"/>
              <a:gd name="T75" fmla="*/ 35 h 44"/>
              <a:gd name="T76" fmla="*/ 8 w 19"/>
              <a:gd name="T77" fmla="*/ 37 h 44"/>
              <a:gd name="T78" fmla="*/ 10 w 19"/>
              <a:gd name="T79" fmla="*/ 37 h 44"/>
              <a:gd name="T80" fmla="*/ 12 w 19"/>
              <a:gd name="T81" fmla="*/ 37 h 44"/>
              <a:gd name="T82" fmla="*/ 13 w 19"/>
              <a:gd name="T83" fmla="*/ 28 h 44"/>
              <a:gd name="T84" fmla="*/ 12 w 19"/>
              <a:gd name="T85" fmla="*/ 25 h 44"/>
              <a:gd name="T86" fmla="*/ 10 w 19"/>
              <a:gd name="T87" fmla="*/ 25 h 44"/>
              <a:gd name="T88" fmla="*/ 8 w 19"/>
              <a:gd name="T89" fmla="*/ 23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" h="44">
                <a:moveTo>
                  <a:pt x="8" y="18"/>
                </a:moveTo>
                <a:lnTo>
                  <a:pt x="8" y="18"/>
                </a:lnTo>
                <a:lnTo>
                  <a:pt x="12" y="18"/>
                </a:lnTo>
                <a:lnTo>
                  <a:pt x="12" y="18"/>
                </a:lnTo>
                <a:lnTo>
                  <a:pt x="13" y="17"/>
                </a:lnTo>
                <a:lnTo>
                  <a:pt x="13" y="15"/>
                </a:lnTo>
                <a:lnTo>
                  <a:pt x="13" y="10"/>
                </a:lnTo>
                <a:lnTo>
                  <a:pt x="13" y="10"/>
                </a:lnTo>
                <a:lnTo>
                  <a:pt x="12" y="7"/>
                </a:lnTo>
                <a:lnTo>
                  <a:pt x="12" y="7"/>
                </a:lnTo>
                <a:lnTo>
                  <a:pt x="10" y="6"/>
                </a:lnTo>
                <a:lnTo>
                  <a:pt x="10" y="6"/>
                </a:lnTo>
                <a:lnTo>
                  <a:pt x="8" y="7"/>
                </a:lnTo>
                <a:lnTo>
                  <a:pt x="8" y="7"/>
                </a:lnTo>
                <a:lnTo>
                  <a:pt x="7" y="10"/>
                </a:lnTo>
                <a:lnTo>
                  <a:pt x="7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2" y="6"/>
                </a:lnTo>
                <a:lnTo>
                  <a:pt x="2" y="6"/>
                </a:lnTo>
                <a:lnTo>
                  <a:pt x="4" y="3"/>
                </a:lnTo>
                <a:lnTo>
                  <a:pt x="4" y="3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4" y="1"/>
                </a:lnTo>
                <a:lnTo>
                  <a:pt x="14" y="1"/>
                </a:lnTo>
                <a:lnTo>
                  <a:pt x="17" y="3"/>
                </a:lnTo>
                <a:lnTo>
                  <a:pt x="17" y="3"/>
                </a:lnTo>
                <a:lnTo>
                  <a:pt x="18" y="5"/>
                </a:lnTo>
                <a:lnTo>
                  <a:pt x="18" y="5"/>
                </a:lnTo>
                <a:lnTo>
                  <a:pt x="19" y="6"/>
                </a:lnTo>
                <a:lnTo>
                  <a:pt x="19" y="6"/>
                </a:lnTo>
                <a:lnTo>
                  <a:pt x="19" y="12"/>
                </a:lnTo>
                <a:lnTo>
                  <a:pt x="19" y="12"/>
                </a:lnTo>
                <a:lnTo>
                  <a:pt x="19" y="16"/>
                </a:lnTo>
                <a:lnTo>
                  <a:pt x="19" y="16"/>
                </a:lnTo>
                <a:lnTo>
                  <a:pt x="19" y="18"/>
                </a:lnTo>
                <a:lnTo>
                  <a:pt x="19" y="18"/>
                </a:lnTo>
                <a:lnTo>
                  <a:pt x="18" y="20"/>
                </a:lnTo>
                <a:lnTo>
                  <a:pt x="18" y="20"/>
                </a:lnTo>
                <a:lnTo>
                  <a:pt x="15" y="21"/>
                </a:lnTo>
                <a:lnTo>
                  <a:pt x="15" y="21"/>
                </a:lnTo>
                <a:lnTo>
                  <a:pt x="18" y="23"/>
                </a:lnTo>
                <a:lnTo>
                  <a:pt x="18" y="23"/>
                </a:lnTo>
                <a:lnTo>
                  <a:pt x="19" y="25"/>
                </a:lnTo>
                <a:lnTo>
                  <a:pt x="19" y="25"/>
                </a:lnTo>
                <a:lnTo>
                  <a:pt x="19" y="27"/>
                </a:lnTo>
                <a:lnTo>
                  <a:pt x="19" y="27"/>
                </a:lnTo>
                <a:lnTo>
                  <a:pt x="19" y="31"/>
                </a:lnTo>
                <a:lnTo>
                  <a:pt x="19" y="31"/>
                </a:lnTo>
                <a:lnTo>
                  <a:pt x="19" y="35"/>
                </a:lnTo>
                <a:lnTo>
                  <a:pt x="19" y="35"/>
                </a:lnTo>
                <a:lnTo>
                  <a:pt x="19" y="37"/>
                </a:lnTo>
                <a:lnTo>
                  <a:pt x="19" y="37"/>
                </a:lnTo>
                <a:lnTo>
                  <a:pt x="18" y="39"/>
                </a:lnTo>
                <a:lnTo>
                  <a:pt x="18" y="39"/>
                </a:lnTo>
                <a:lnTo>
                  <a:pt x="18" y="40"/>
                </a:lnTo>
                <a:lnTo>
                  <a:pt x="18" y="40"/>
                </a:lnTo>
                <a:lnTo>
                  <a:pt x="14" y="42"/>
                </a:lnTo>
                <a:lnTo>
                  <a:pt x="14" y="42"/>
                </a:lnTo>
                <a:lnTo>
                  <a:pt x="10" y="44"/>
                </a:lnTo>
                <a:lnTo>
                  <a:pt x="10" y="44"/>
                </a:lnTo>
                <a:lnTo>
                  <a:pt x="7" y="44"/>
                </a:lnTo>
                <a:lnTo>
                  <a:pt x="7" y="44"/>
                </a:lnTo>
                <a:lnTo>
                  <a:pt x="4" y="42"/>
                </a:lnTo>
                <a:lnTo>
                  <a:pt x="4" y="42"/>
                </a:lnTo>
                <a:lnTo>
                  <a:pt x="2" y="39"/>
                </a:lnTo>
                <a:lnTo>
                  <a:pt x="2" y="39"/>
                </a:lnTo>
                <a:lnTo>
                  <a:pt x="0" y="35"/>
                </a:lnTo>
                <a:lnTo>
                  <a:pt x="0" y="31"/>
                </a:lnTo>
                <a:lnTo>
                  <a:pt x="7" y="31"/>
                </a:lnTo>
                <a:lnTo>
                  <a:pt x="7" y="35"/>
                </a:lnTo>
                <a:lnTo>
                  <a:pt x="7" y="35"/>
                </a:lnTo>
                <a:lnTo>
                  <a:pt x="8" y="37"/>
                </a:lnTo>
                <a:lnTo>
                  <a:pt x="8" y="37"/>
                </a:lnTo>
                <a:lnTo>
                  <a:pt x="10" y="37"/>
                </a:lnTo>
                <a:lnTo>
                  <a:pt x="10" y="37"/>
                </a:lnTo>
                <a:lnTo>
                  <a:pt x="12" y="37"/>
                </a:lnTo>
                <a:lnTo>
                  <a:pt x="12" y="37"/>
                </a:lnTo>
                <a:lnTo>
                  <a:pt x="13" y="35"/>
                </a:lnTo>
                <a:lnTo>
                  <a:pt x="13" y="28"/>
                </a:lnTo>
                <a:lnTo>
                  <a:pt x="13" y="28"/>
                </a:lnTo>
                <a:lnTo>
                  <a:pt x="12" y="25"/>
                </a:lnTo>
                <a:lnTo>
                  <a:pt x="12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8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40" name="Freeform 361">
            <a:extLst>
              <a:ext uri="{FF2B5EF4-FFF2-40B4-BE49-F238E27FC236}">
                <a16:creationId xmlns:a16="http://schemas.microsoft.com/office/drawing/2014/main" id="{15C94DED-DECE-4F85-BDD8-BDE8BBD3FCAC}"/>
              </a:ext>
            </a:extLst>
          </p:cNvPr>
          <p:cNvSpPr>
            <a:spLocks noEditPoints="1"/>
          </p:cNvSpPr>
          <p:nvPr/>
        </p:nvSpPr>
        <p:spPr bwMode="auto">
          <a:xfrm>
            <a:off x="5903355" y="3018021"/>
            <a:ext cx="30163" cy="69850"/>
          </a:xfrm>
          <a:custGeom>
            <a:avLst/>
            <a:gdLst>
              <a:gd name="T0" fmla="*/ 0 w 19"/>
              <a:gd name="T1" fmla="*/ 10 h 44"/>
              <a:gd name="T2" fmla="*/ 0 w 19"/>
              <a:gd name="T3" fmla="*/ 10 h 44"/>
              <a:gd name="T4" fmla="*/ 1 w 19"/>
              <a:gd name="T5" fmla="*/ 6 h 44"/>
              <a:gd name="T6" fmla="*/ 1 w 19"/>
              <a:gd name="T7" fmla="*/ 6 h 44"/>
              <a:gd name="T8" fmla="*/ 2 w 19"/>
              <a:gd name="T9" fmla="*/ 2 h 44"/>
              <a:gd name="T10" fmla="*/ 2 w 19"/>
              <a:gd name="T11" fmla="*/ 2 h 44"/>
              <a:gd name="T12" fmla="*/ 6 w 19"/>
              <a:gd name="T13" fmla="*/ 1 h 44"/>
              <a:gd name="T14" fmla="*/ 6 w 19"/>
              <a:gd name="T15" fmla="*/ 1 h 44"/>
              <a:gd name="T16" fmla="*/ 10 w 19"/>
              <a:gd name="T17" fmla="*/ 0 h 44"/>
              <a:gd name="T18" fmla="*/ 10 w 19"/>
              <a:gd name="T19" fmla="*/ 0 h 44"/>
              <a:gd name="T20" fmla="*/ 12 w 19"/>
              <a:gd name="T21" fmla="*/ 1 h 44"/>
              <a:gd name="T22" fmla="*/ 12 w 19"/>
              <a:gd name="T23" fmla="*/ 1 h 44"/>
              <a:gd name="T24" fmla="*/ 16 w 19"/>
              <a:gd name="T25" fmla="*/ 2 h 44"/>
              <a:gd name="T26" fmla="*/ 16 w 19"/>
              <a:gd name="T27" fmla="*/ 2 h 44"/>
              <a:gd name="T28" fmla="*/ 17 w 19"/>
              <a:gd name="T29" fmla="*/ 6 h 44"/>
              <a:gd name="T30" fmla="*/ 17 w 19"/>
              <a:gd name="T31" fmla="*/ 6 h 44"/>
              <a:gd name="T32" fmla="*/ 19 w 19"/>
              <a:gd name="T33" fmla="*/ 10 h 44"/>
              <a:gd name="T34" fmla="*/ 19 w 19"/>
              <a:gd name="T35" fmla="*/ 35 h 44"/>
              <a:gd name="T36" fmla="*/ 19 w 19"/>
              <a:gd name="T37" fmla="*/ 35 h 44"/>
              <a:gd name="T38" fmla="*/ 17 w 19"/>
              <a:gd name="T39" fmla="*/ 39 h 44"/>
              <a:gd name="T40" fmla="*/ 17 w 19"/>
              <a:gd name="T41" fmla="*/ 39 h 44"/>
              <a:gd name="T42" fmla="*/ 16 w 19"/>
              <a:gd name="T43" fmla="*/ 41 h 44"/>
              <a:gd name="T44" fmla="*/ 16 w 19"/>
              <a:gd name="T45" fmla="*/ 41 h 44"/>
              <a:gd name="T46" fmla="*/ 12 w 19"/>
              <a:gd name="T47" fmla="*/ 44 h 44"/>
              <a:gd name="T48" fmla="*/ 12 w 19"/>
              <a:gd name="T49" fmla="*/ 44 h 44"/>
              <a:gd name="T50" fmla="*/ 10 w 19"/>
              <a:gd name="T51" fmla="*/ 44 h 44"/>
              <a:gd name="T52" fmla="*/ 10 w 19"/>
              <a:gd name="T53" fmla="*/ 44 h 44"/>
              <a:gd name="T54" fmla="*/ 6 w 19"/>
              <a:gd name="T55" fmla="*/ 44 h 44"/>
              <a:gd name="T56" fmla="*/ 6 w 19"/>
              <a:gd name="T57" fmla="*/ 44 h 44"/>
              <a:gd name="T58" fmla="*/ 2 w 19"/>
              <a:gd name="T59" fmla="*/ 41 h 44"/>
              <a:gd name="T60" fmla="*/ 2 w 19"/>
              <a:gd name="T61" fmla="*/ 41 h 44"/>
              <a:gd name="T62" fmla="*/ 1 w 19"/>
              <a:gd name="T63" fmla="*/ 39 h 44"/>
              <a:gd name="T64" fmla="*/ 1 w 19"/>
              <a:gd name="T65" fmla="*/ 39 h 44"/>
              <a:gd name="T66" fmla="*/ 0 w 19"/>
              <a:gd name="T67" fmla="*/ 35 h 44"/>
              <a:gd name="T68" fmla="*/ 0 w 19"/>
              <a:gd name="T69" fmla="*/ 10 h 44"/>
              <a:gd name="T70" fmla="*/ 6 w 19"/>
              <a:gd name="T71" fmla="*/ 35 h 44"/>
              <a:gd name="T72" fmla="*/ 6 w 19"/>
              <a:gd name="T73" fmla="*/ 35 h 44"/>
              <a:gd name="T74" fmla="*/ 7 w 19"/>
              <a:gd name="T75" fmla="*/ 37 h 44"/>
              <a:gd name="T76" fmla="*/ 7 w 19"/>
              <a:gd name="T77" fmla="*/ 37 h 44"/>
              <a:gd name="T78" fmla="*/ 10 w 19"/>
              <a:gd name="T79" fmla="*/ 37 h 44"/>
              <a:gd name="T80" fmla="*/ 10 w 19"/>
              <a:gd name="T81" fmla="*/ 37 h 44"/>
              <a:gd name="T82" fmla="*/ 11 w 19"/>
              <a:gd name="T83" fmla="*/ 37 h 44"/>
              <a:gd name="T84" fmla="*/ 11 w 19"/>
              <a:gd name="T85" fmla="*/ 37 h 44"/>
              <a:gd name="T86" fmla="*/ 12 w 19"/>
              <a:gd name="T87" fmla="*/ 35 h 44"/>
              <a:gd name="T88" fmla="*/ 12 w 19"/>
              <a:gd name="T89" fmla="*/ 10 h 44"/>
              <a:gd name="T90" fmla="*/ 12 w 19"/>
              <a:gd name="T91" fmla="*/ 10 h 44"/>
              <a:gd name="T92" fmla="*/ 11 w 19"/>
              <a:gd name="T93" fmla="*/ 7 h 44"/>
              <a:gd name="T94" fmla="*/ 11 w 19"/>
              <a:gd name="T95" fmla="*/ 7 h 44"/>
              <a:gd name="T96" fmla="*/ 10 w 19"/>
              <a:gd name="T97" fmla="*/ 6 h 44"/>
              <a:gd name="T98" fmla="*/ 10 w 19"/>
              <a:gd name="T99" fmla="*/ 6 h 44"/>
              <a:gd name="T100" fmla="*/ 7 w 19"/>
              <a:gd name="T101" fmla="*/ 7 h 44"/>
              <a:gd name="T102" fmla="*/ 7 w 19"/>
              <a:gd name="T103" fmla="*/ 7 h 44"/>
              <a:gd name="T104" fmla="*/ 6 w 19"/>
              <a:gd name="T105" fmla="*/ 10 h 44"/>
              <a:gd name="T106" fmla="*/ 6 w 19"/>
              <a:gd name="T107" fmla="*/ 35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9" h="44">
                <a:moveTo>
                  <a:pt x="0" y="10"/>
                </a:moveTo>
                <a:lnTo>
                  <a:pt x="0" y="10"/>
                </a:lnTo>
                <a:lnTo>
                  <a:pt x="1" y="6"/>
                </a:lnTo>
                <a:lnTo>
                  <a:pt x="1" y="6"/>
                </a:lnTo>
                <a:lnTo>
                  <a:pt x="2" y="2"/>
                </a:lnTo>
                <a:lnTo>
                  <a:pt x="2" y="2"/>
                </a:lnTo>
                <a:lnTo>
                  <a:pt x="6" y="1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6" y="2"/>
                </a:lnTo>
                <a:lnTo>
                  <a:pt x="16" y="2"/>
                </a:lnTo>
                <a:lnTo>
                  <a:pt x="17" y="6"/>
                </a:lnTo>
                <a:lnTo>
                  <a:pt x="17" y="6"/>
                </a:lnTo>
                <a:lnTo>
                  <a:pt x="19" y="10"/>
                </a:lnTo>
                <a:lnTo>
                  <a:pt x="19" y="35"/>
                </a:lnTo>
                <a:lnTo>
                  <a:pt x="19" y="35"/>
                </a:lnTo>
                <a:lnTo>
                  <a:pt x="17" y="39"/>
                </a:lnTo>
                <a:lnTo>
                  <a:pt x="17" y="39"/>
                </a:lnTo>
                <a:lnTo>
                  <a:pt x="16" y="41"/>
                </a:lnTo>
                <a:lnTo>
                  <a:pt x="16" y="41"/>
                </a:lnTo>
                <a:lnTo>
                  <a:pt x="12" y="44"/>
                </a:lnTo>
                <a:lnTo>
                  <a:pt x="12" y="44"/>
                </a:lnTo>
                <a:lnTo>
                  <a:pt x="10" y="44"/>
                </a:lnTo>
                <a:lnTo>
                  <a:pt x="10" y="44"/>
                </a:lnTo>
                <a:lnTo>
                  <a:pt x="6" y="44"/>
                </a:lnTo>
                <a:lnTo>
                  <a:pt x="6" y="44"/>
                </a:lnTo>
                <a:lnTo>
                  <a:pt x="2" y="41"/>
                </a:lnTo>
                <a:lnTo>
                  <a:pt x="2" y="41"/>
                </a:lnTo>
                <a:lnTo>
                  <a:pt x="1" y="39"/>
                </a:lnTo>
                <a:lnTo>
                  <a:pt x="1" y="39"/>
                </a:lnTo>
                <a:lnTo>
                  <a:pt x="0" y="35"/>
                </a:lnTo>
                <a:lnTo>
                  <a:pt x="0" y="10"/>
                </a:lnTo>
                <a:close/>
                <a:moveTo>
                  <a:pt x="6" y="35"/>
                </a:moveTo>
                <a:lnTo>
                  <a:pt x="6" y="35"/>
                </a:lnTo>
                <a:lnTo>
                  <a:pt x="7" y="37"/>
                </a:lnTo>
                <a:lnTo>
                  <a:pt x="7" y="37"/>
                </a:lnTo>
                <a:lnTo>
                  <a:pt x="10" y="37"/>
                </a:lnTo>
                <a:lnTo>
                  <a:pt x="10" y="37"/>
                </a:lnTo>
                <a:lnTo>
                  <a:pt x="11" y="37"/>
                </a:lnTo>
                <a:lnTo>
                  <a:pt x="11" y="37"/>
                </a:lnTo>
                <a:lnTo>
                  <a:pt x="12" y="35"/>
                </a:lnTo>
                <a:lnTo>
                  <a:pt x="12" y="10"/>
                </a:lnTo>
                <a:lnTo>
                  <a:pt x="12" y="10"/>
                </a:lnTo>
                <a:lnTo>
                  <a:pt x="11" y="7"/>
                </a:lnTo>
                <a:lnTo>
                  <a:pt x="11" y="7"/>
                </a:lnTo>
                <a:lnTo>
                  <a:pt x="10" y="6"/>
                </a:lnTo>
                <a:lnTo>
                  <a:pt x="10" y="6"/>
                </a:lnTo>
                <a:lnTo>
                  <a:pt x="7" y="7"/>
                </a:lnTo>
                <a:lnTo>
                  <a:pt x="7" y="7"/>
                </a:lnTo>
                <a:lnTo>
                  <a:pt x="6" y="10"/>
                </a:lnTo>
                <a:lnTo>
                  <a:pt x="6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41" name="Freeform 362">
            <a:extLst>
              <a:ext uri="{FF2B5EF4-FFF2-40B4-BE49-F238E27FC236}">
                <a16:creationId xmlns:a16="http://schemas.microsoft.com/office/drawing/2014/main" id="{0FA55C0D-16E8-47DE-A70F-281FED28E8E2}"/>
              </a:ext>
            </a:extLst>
          </p:cNvPr>
          <p:cNvSpPr>
            <a:spLocks/>
          </p:cNvSpPr>
          <p:nvPr/>
        </p:nvSpPr>
        <p:spPr bwMode="auto">
          <a:xfrm>
            <a:off x="5865255" y="3529196"/>
            <a:ext cx="33338" cy="69850"/>
          </a:xfrm>
          <a:custGeom>
            <a:avLst/>
            <a:gdLst>
              <a:gd name="T0" fmla="*/ 13 w 21"/>
              <a:gd name="T1" fmla="*/ 44 h 44"/>
              <a:gd name="T2" fmla="*/ 13 w 21"/>
              <a:gd name="T3" fmla="*/ 38 h 44"/>
              <a:gd name="T4" fmla="*/ 0 w 21"/>
              <a:gd name="T5" fmla="*/ 38 h 44"/>
              <a:gd name="T6" fmla="*/ 0 w 21"/>
              <a:gd name="T7" fmla="*/ 32 h 44"/>
              <a:gd name="T8" fmla="*/ 9 w 21"/>
              <a:gd name="T9" fmla="*/ 0 h 44"/>
              <a:gd name="T10" fmla="*/ 15 w 21"/>
              <a:gd name="T11" fmla="*/ 0 h 44"/>
              <a:gd name="T12" fmla="*/ 6 w 21"/>
              <a:gd name="T13" fmla="*/ 32 h 44"/>
              <a:gd name="T14" fmla="*/ 13 w 21"/>
              <a:gd name="T15" fmla="*/ 32 h 44"/>
              <a:gd name="T16" fmla="*/ 13 w 21"/>
              <a:gd name="T17" fmla="*/ 19 h 44"/>
              <a:gd name="T18" fmla="*/ 19 w 21"/>
              <a:gd name="T19" fmla="*/ 19 h 44"/>
              <a:gd name="T20" fmla="*/ 19 w 21"/>
              <a:gd name="T21" fmla="*/ 32 h 44"/>
              <a:gd name="T22" fmla="*/ 21 w 21"/>
              <a:gd name="T23" fmla="*/ 32 h 44"/>
              <a:gd name="T24" fmla="*/ 21 w 21"/>
              <a:gd name="T25" fmla="*/ 38 h 44"/>
              <a:gd name="T26" fmla="*/ 19 w 21"/>
              <a:gd name="T27" fmla="*/ 38 h 44"/>
              <a:gd name="T28" fmla="*/ 19 w 21"/>
              <a:gd name="T29" fmla="*/ 44 h 44"/>
              <a:gd name="T30" fmla="*/ 13 w 21"/>
              <a:gd name="T31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" h="44">
                <a:moveTo>
                  <a:pt x="13" y="44"/>
                </a:moveTo>
                <a:lnTo>
                  <a:pt x="13" y="38"/>
                </a:lnTo>
                <a:lnTo>
                  <a:pt x="0" y="38"/>
                </a:lnTo>
                <a:lnTo>
                  <a:pt x="0" y="32"/>
                </a:lnTo>
                <a:lnTo>
                  <a:pt x="9" y="0"/>
                </a:lnTo>
                <a:lnTo>
                  <a:pt x="15" y="0"/>
                </a:lnTo>
                <a:lnTo>
                  <a:pt x="6" y="32"/>
                </a:lnTo>
                <a:lnTo>
                  <a:pt x="13" y="32"/>
                </a:lnTo>
                <a:lnTo>
                  <a:pt x="13" y="19"/>
                </a:lnTo>
                <a:lnTo>
                  <a:pt x="19" y="19"/>
                </a:lnTo>
                <a:lnTo>
                  <a:pt x="19" y="32"/>
                </a:lnTo>
                <a:lnTo>
                  <a:pt x="21" y="32"/>
                </a:lnTo>
                <a:lnTo>
                  <a:pt x="21" y="38"/>
                </a:lnTo>
                <a:lnTo>
                  <a:pt x="19" y="38"/>
                </a:lnTo>
                <a:lnTo>
                  <a:pt x="19" y="44"/>
                </a:lnTo>
                <a:lnTo>
                  <a:pt x="13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42" name="Freeform 363">
            <a:extLst>
              <a:ext uri="{FF2B5EF4-FFF2-40B4-BE49-F238E27FC236}">
                <a16:creationId xmlns:a16="http://schemas.microsoft.com/office/drawing/2014/main" id="{AB599C55-CBB5-4DBC-8DDA-4FACCF8F585E}"/>
              </a:ext>
            </a:extLst>
          </p:cNvPr>
          <p:cNvSpPr>
            <a:spLocks noEditPoints="1"/>
          </p:cNvSpPr>
          <p:nvPr/>
        </p:nvSpPr>
        <p:spPr bwMode="auto">
          <a:xfrm>
            <a:off x="5903355" y="3529196"/>
            <a:ext cx="30163" cy="69850"/>
          </a:xfrm>
          <a:custGeom>
            <a:avLst/>
            <a:gdLst>
              <a:gd name="T0" fmla="*/ 0 w 19"/>
              <a:gd name="T1" fmla="*/ 12 h 44"/>
              <a:gd name="T2" fmla="*/ 0 w 19"/>
              <a:gd name="T3" fmla="*/ 9 h 44"/>
              <a:gd name="T4" fmla="*/ 1 w 19"/>
              <a:gd name="T5" fmla="*/ 7 h 44"/>
              <a:gd name="T6" fmla="*/ 1 w 19"/>
              <a:gd name="T7" fmla="*/ 5 h 44"/>
              <a:gd name="T8" fmla="*/ 2 w 19"/>
              <a:gd name="T9" fmla="*/ 4 h 44"/>
              <a:gd name="T10" fmla="*/ 5 w 19"/>
              <a:gd name="T11" fmla="*/ 2 h 44"/>
              <a:gd name="T12" fmla="*/ 10 w 19"/>
              <a:gd name="T13" fmla="*/ 0 h 44"/>
              <a:gd name="T14" fmla="*/ 14 w 19"/>
              <a:gd name="T15" fmla="*/ 2 h 44"/>
              <a:gd name="T16" fmla="*/ 16 w 19"/>
              <a:gd name="T17" fmla="*/ 4 h 44"/>
              <a:gd name="T18" fmla="*/ 17 w 19"/>
              <a:gd name="T19" fmla="*/ 5 h 44"/>
              <a:gd name="T20" fmla="*/ 17 w 19"/>
              <a:gd name="T21" fmla="*/ 7 h 44"/>
              <a:gd name="T22" fmla="*/ 19 w 19"/>
              <a:gd name="T23" fmla="*/ 9 h 44"/>
              <a:gd name="T24" fmla="*/ 19 w 19"/>
              <a:gd name="T25" fmla="*/ 12 h 44"/>
              <a:gd name="T26" fmla="*/ 19 w 19"/>
              <a:gd name="T27" fmla="*/ 15 h 44"/>
              <a:gd name="T28" fmla="*/ 19 w 19"/>
              <a:gd name="T29" fmla="*/ 18 h 44"/>
              <a:gd name="T30" fmla="*/ 17 w 19"/>
              <a:gd name="T31" fmla="*/ 19 h 44"/>
              <a:gd name="T32" fmla="*/ 15 w 19"/>
              <a:gd name="T33" fmla="*/ 22 h 44"/>
              <a:gd name="T34" fmla="*/ 17 w 19"/>
              <a:gd name="T35" fmla="*/ 23 h 44"/>
              <a:gd name="T36" fmla="*/ 19 w 19"/>
              <a:gd name="T37" fmla="*/ 25 h 44"/>
              <a:gd name="T38" fmla="*/ 19 w 19"/>
              <a:gd name="T39" fmla="*/ 28 h 44"/>
              <a:gd name="T40" fmla="*/ 19 w 19"/>
              <a:gd name="T41" fmla="*/ 32 h 44"/>
              <a:gd name="T42" fmla="*/ 19 w 19"/>
              <a:gd name="T43" fmla="*/ 35 h 44"/>
              <a:gd name="T44" fmla="*/ 19 w 19"/>
              <a:gd name="T45" fmla="*/ 37 h 44"/>
              <a:gd name="T46" fmla="*/ 17 w 19"/>
              <a:gd name="T47" fmla="*/ 39 h 44"/>
              <a:gd name="T48" fmla="*/ 17 w 19"/>
              <a:gd name="T49" fmla="*/ 40 h 44"/>
              <a:gd name="T50" fmla="*/ 14 w 19"/>
              <a:gd name="T51" fmla="*/ 43 h 44"/>
              <a:gd name="T52" fmla="*/ 10 w 19"/>
              <a:gd name="T53" fmla="*/ 44 h 44"/>
              <a:gd name="T54" fmla="*/ 5 w 19"/>
              <a:gd name="T55" fmla="*/ 43 h 44"/>
              <a:gd name="T56" fmla="*/ 2 w 19"/>
              <a:gd name="T57" fmla="*/ 40 h 44"/>
              <a:gd name="T58" fmla="*/ 1 w 19"/>
              <a:gd name="T59" fmla="*/ 39 h 44"/>
              <a:gd name="T60" fmla="*/ 1 w 19"/>
              <a:gd name="T61" fmla="*/ 37 h 44"/>
              <a:gd name="T62" fmla="*/ 0 w 19"/>
              <a:gd name="T63" fmla="*/ 35 h 44"/>
              <a:gd name="T64" fmla="*/ 0 w 19"/>
              <a:gd name="T65" fmla="*/ 32 h 44"/>
              <a:gd name="T66" fmla="*/ 0 w 19"/>
              <a:gd name="T67" fmla="*/ 28 h 44"/>
              <a:gd name="T68" fmla="*/ 1 w 19"/>
              <a:gd name="T69" fmla="*/ 25 h 44"/>
              <a:gd name="T70" fmla="*/ 1 w 19"/>
              <a:gd name="T71" fmla="*/ 23 h 44"/>
              <a:gd name="T72" fmla="*/ 4 w 19"/>
              <a:gd name="T73" fmla="*/ 22 h 44"/>
              <a:gd name="T74" fmla="*/ 1 w 19"/>
              <a:gd name="T75" fmla="*/ 19 h 44"/>
              <a:gd name="T76" fmla="*/ 1 w 19"/>
              <a:gd name="T77" fmla="*/ 18 h 44"/>
              <a:gd name="T78" fmla="*/ 0 w 19"/>
              <a:gd name="T79" fmla="*/ 15 h 44"/>
              <a:gd name="T80" fmla="*/ 0 w 19"/>
              <a:gd name="T81" fmla="*/ 12 h 44"/>
              <a:gd name="T82" fmla="*/ 12 w 19"/>
              <a:gd name="T83" fmla="*/ 9 h 44"/>
              <a:gd name="T84" fmla="*/ 11 w 19"/>
              <a:gd name="T85" fmla="*/ 8 h 44"/>
              <a:gd name="T86" fmla="*/ 10 w 19"/>
              <a:gd name="T87" fmla="*/ 7 h 44"/>
              <a:gd name="T88" fmla="*/ 7 w 19"/>
              <a:gd name="T89" fmla="*/ 8 h 44"/>
              <a:gd name="T90" fmla="*/ 6 w 19"/>
              <a:gd name="T91" fmla="*/ 15 h 44"/>
              <a:gd name="T92" fmla="*/ 7 w 19"/>
              <a:gd name="T93" fmla="*/ 18 h 44"/>
              <a:gd name="T94" fmla="*/ 10 w 19"/>
              <a:gd name="T95" fmla="*/ 19 h 44"/>
              <a:gd name="T96" fmla="*/ 11 w 19"/>
              <a:gd name="T97" fmla="*/ 18 h 44"/>
              <a:gd name="T98" fmla="*/ 12 w 19"/>
              <a:gd name="T99" fmla="*/ 15 h 44"/>
              <a:gd name="T100" fmla="*/ 12 w 19"/>
              <a:gd name="T101" fmla="*/ 27 h 44"/>
              <a:gd name="T102" fmla="*/ 11 w 19"/>
              <a:gd name="T103" fmla="*/ 24 h 44"/>
              <a:gd name="T104" fmla="*/ 10 w 19"/>
              <a:gd name="T105" fmla="*/ 23 h 44"/>
              <a:gd name="T106" fmla="*/ 7 w 19"/>
              <a:gd name="T107" fmla="*/ 24 h 44"/>
              <a:gd name="T108" fmla="*/ 6 w 19"/>
              <a:gd name="T109" fmla="*/ 27 h 44"/>
              <a:gd name="T110" fmla="*/ 6 w 19"/>
              <a:gd name="T111" fmla="*/ 35 h 44"/>
              <a:gd name="T112" fmla="*/ 7 w 19"/>
              <a:gd name="T113" fmla="*/ 37 h 44"/>
              <a:gd name="T114" fmla="*/ 10 w 19"/>
              <a:gd name="T115" fmla="*/ 38 h 44"/>
              <a:gd name="T116" fmla="*/ 11 w 19"/>
              <a:gd name="T117" fmla="*/ 37 h 44"/>
              <a:gd name="T118" fmla="*/ 12 w 19"/>
              <a:gd name="T119" fmla="*/ 2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9" h="44">
                <a:moveTo>
                  <a:pt x="0" y="12"/>
                </a:move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1" y="7"/>
                </a:lnTo>
                <a:lnTo>
                  <a:pt x="1" y="7"/>
                </a:lnTo>
                <a:lnTo>
                  <a:pt x="1" y="5"/>
                </a:lnTo>
                <a:lnTo>
                  <a:pt x="1" y="5"/>
                </a:lnTo>
                <a:lnTo>
                  <a:pt x="2" y="4"/>
                </a:lnTo>
                <a:lnTo>
                  <a:pt x="2" y="4"/>
                </a:lnTo>
                <a:lnTo>
                  <a:pt x="5" y="2"/>
                </a:lnTo>
                <a:lnTo>
                  <a:pt x="5" y="2"/>
                </a:lnTo>
                <a:lnTo>
                  <a:pt x="10" y="0"/>
                </a:lnTo>
                <a:lnTo>
                  <a:pt x="10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7" y="5"/>
                </a:lnTo>
                <a:lnTo>
                  <a:pt x="17" y="5"/>
                </a:lnTo>
                <a:lnTo>
                  <a:pt x="17" y="7"/>
                </a:lnTo>
                <a:lnTo>
                  <a:pt x="17" y="7"/>
                </a:lnTo>
                <a:lnTo>
                  <a:pt x="19" y="9"/>
                </a:lnTo>
                <a:lnTo>
                  <a:pt x="19" y="9"/>
                </a:lnTo>
                <a:lnTo>
                  <a:pt x="19" y="12"/>
                </a:lnTo>
                <a:lnTo>
                  <a:pt x="19" y="12"/>
                </a:lnTo>
                <a:lnTo>
                  <a:pt x="19" y="15"/>
                </a:lnTo>
                <a:lnTo>
                  <a:pt x="19" y="15"/>
                </a:lnTo>
                <a:lnTo>
                  <a:pt x="19" y="18"/>
                </a:lnTo>
                <a:lnTo>
                  <a:pt x="19" y="18"/>
                </a:lnTo>
                <a:lnTo>
                  <a:pt x="17" y="19"/>
                </a:lnTo>
                <a:lnTo>
                  <a:pt x="17" y="19"/>
                </a:lnTo>
                <a:lnTo>
                  <a:pt x="15" y="22"/>
                </a:lnTo>
                <a:lnTo>
                  <a:pt x="15" y="22"/>
                </a:lnTo>
                <a:lnTo>
                  <a:pt x="17" y="23"/>
                </a:lnTo>
                <a:lnTo>
                  <a:pt x="17" y="23"/>
                </a:lnTo>
                <a:lnTo>
                  <a:pt x="19" y="25"/>
                </a:lnTo>
                <a:lnTo>
                  <a:pt x="19" y="25"/>
                </a:lnTo>
                <a:lnTo>
                  <a:pt x="19" y="28"/>
                </a:lnTo>
                <a:lnTo>
                  <a:pt x="19" y="28"/>
                </a:lnTo>
                <a:lnTo>
                  <a:pt x="19" y="32"/>
                </a:lnTo>
                <a:lnTo>
                  <a:pt x="19" y="32"/>
                </a:lnTo>
                <a:lnTo>
                  <a:pt x="19" y="35"/>
                </a:lnTo>
                <a:lnTo>
                  <a:pt x="19" y="35"/>
                </a:lnTo>
                <a:lnTo>
                  <a:pt x="19" y="37"/>
                </a:lnTo>
                <a:lnTo>
                  <a:pt x="19" y="37"/>
                </a:lnTo>
                <a:lnTo>
                  <a:pt x="17" y="39"/>
                </a:lnTo>
                <a:lnTo>
                  <a:pt x="17" y="39"/>
                </a:lnTo>
                <a:lnTo>
                  <a:pt x="17" y="40"/>
                </a:lnTo>
                <a:lnTo>
                  <a:pt x="17" y="40"/>
                </a:lnTo>
                <a:lnTo>
                  <a:pt x="14" y="43"/>
                </a:lnTo>
                <a:lnTo>
                  <a:pt x="14" y="43"/>
                </a:lnTo>
                <a:lnTo>
                  <a:pt x="10" y="44"/>
                </a:lnTo>
                <a:lnTo>
                  <a:pt x="10" y="44"/>
                </a:lnTo>
                <a:lnTo>
                  <a:pt x="5" y="43"/>
                </a:lnTo>
                <a:lnTo>
                  <a:pt x="5" y="43"/>
                </a:lnTo>
                <a:lnTo>
                  <a:pt x="2" y="40"/>
                </a:lnTo>
                <a:lnTo>
                  <a:pt x="2" y="40"/>
                </a:lnTo>
                <a:lnTo>
                  <a:pt x="1" y="39"/>
                </a:lnTo>
                <a:lnTo>
                  <a:pt x="1" y="39"/>
                </a:lnTo>
                <a:lnTo>
                  <a:pt x="1" y="37"/>
                </a:lnTo>
                <a:lnTo>
                  <a:pt x="1" y="37"/>
                </a:lnTo>
                <a:lnTo>
                  <a:pt x="0" y="35"/>
                </a:lnTo>
                <a:lnTo>
                  <a:pt x="0" y="35"/>
                </a:lnTo>
                <a:lnTo>
                  <a:pt x="0" y="32"/>
                </a:lnTo>
                <a:lnTo>
                  <a:pt x="0" y="32"/>
                </a:lnTo>
                <a:lnTo>
                  <a:pt x="0" y="28"/>
                </a:lnTo>
                <a:lnTo>
                  <a:pt x="0" y="28"/>
                </a:lnTo>
                <a:lnTo>
                  <a:pt x="1" y="25"/>
                </a:lnTo>
                <a:lnTo>
                  <a:pt x="1" y="25"/>
                </a:lnTo>
                <a:lnTo>
                  <a:pt x="1" y="23"/>
                </a:lnTo>
                <a:lnTo>
                  <a:pt x="1" y="23"/>
                </a:lnTo>
                <a:lnTo>
                  <a:pt x="4" y="22"/>
                </a:lnTo>
                <a:lnTo>
                  <a:pt x="4" y="22"/>
                </a:lnTo>
                <a:lnTo>
                  <a:pt x="1" y="19"/>
                </a:lnTo>
                <a:lnTo>
                  <a:pt x="1" y="19"/>
                </a:lnTo>
                <a:lnTo>
                  <a:pt x="1" y="18"/>
                </a:lnTo>
                <a:lnTo>
                  <a:pt x="1" y="18"/>
                </a:lnTo>
                <a:lnTo>
                  <a:pt x="0" y="15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close/>
                <a:moveTo>
                  <a:pt x="12" y="9"/>
                </a:moveTo>
                <a:lnTo>
                  <a:pt x="12" y="9"/>
                </a:lnTo>
                <a:lnTo>
                  <a:pt x="11" y="8"/>
                </a:lnTo>
                <a:lnTo>
                  <a:pt x="11" y="8"/>
                </a:lnTo>
                <a:lnTo>
                  <a:pt x="10" y="7"/>
                </a:lnTo>
                <a:lnTo>
                  <a:pt x="10" y="7"/>
                </a:lnTo>
                <a:lnTo>
                  <a:pt x="7" y="8"/>
                </a:lnTo>
                <a:lnTo>
                  <a:pt x="7" y="8"/>
                </a:lnTo>
                <a:lnTo>
                  <a:pt x="6" y="9"/>
                </a:lnTo>
                <a:lnTo>
                  <a:pt x="6" y="15"/>
                </a:lnTo>
                <a:lnTo>
                  <a:pt x="6" y="15"/>
                </a:lnTo>
                <a:lnTo>
                  <a:pt x="7" y="18"/>
                </a:lnTo>
                <a:lnTo>
                  <a:pt x="7" y="18"/>
                </a:lnTo>
                <a:lnTo>
                  <a:pt x="10" y="19"/>
                </a:lnTo>
                <a:lnTo>
                  <a:pt x="10" y="19"/>
                </a:lnTo>
                <a:lnTo>
                  <a:pt x="11" y="18"/>
                </a:lnTo>
                <a:lnTo>
                  <a:pt x="11" y="18"/>
                </a:lnTo>
                <a:lnTo>
                  <a:pt x="12" y="15"/>
                </a:lnTo>
                <a:lnTo>
                  <a:pt x="12" y="9"/>
                </a:lnTo>
                <a:close/>
                <a:moveTo>
                  <a:pt x="12" y="27"/>
                </a:moveTo>
                <a:lnTo>
                  <a:pt x="12" y="27"/>
                </a:lnTo>
                <a:lnTo>
                  <a:pt x="11" y="24"/>
                </a:lnTo>
                <a:lnTo>
                  <a:pt x="11" y="24"/>
                </a:lnTo>
                <a:lnTo>
                  <a:pt x="10" y="23"/>
                </a:lnTo>
                <a:lnTo>
                  <a:pt x="10" y="23"/>
                </a:lnTo>
                <a:lnTo>
                  <a:pt x="7" y="24"/>
                </a:lnTo>
                <a:lnTo>
                  <a:pt x="7" y="24"/>
                </a:lnTo>
                <a:lnTo>
                  <a:pt x="6" y="27"/>
                </a:lnTo>
                <a:lnTo>
                  <a:pt x="6" y="35"/>
                </a:lnTo>
                <a:lnTo>
                  <a:pt x="6" y="35"/>
                </a:lnTo>
                <a:lnTo>
                  <a:pt x="7" y="37"/>
                </a:lnTo>
                <a:lnTo>
                  <a:pt x="7" y="37"/>
                </a:lnTo>
                <a:lnTo>
                  <a:pt x="10" y="38"/>
                </a:lnTo>
                <a:lnTo>
                  <a:pt x="10" y="38"/>
                </a:lnTo>
                <a:lnTo>
                  <a:pt x="11" y="37"/>
                </a:lnTo>
                <a:lnTo>
                  <a:pt x="11" y="37"/>
                </a:lnTo>
                <a:lnTo>
                  <a:pt x="12" y="35"/>
                </a:lnTo>
                <a:lnTo>
                  <a:pt x="12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43" name="Freeform 364">
            <a:extLst>
              <a:ext uri="{FF2B5EF4-FFF2-40B4-BE49-F238E27FC236}">
                <a16:creationId xmlns:a16="http://schemas.microsoft.com/office/drawing/2014/main" id="{1F743BA7-0BEC-4EAD-841D-B0AE1C47280B}"/>
              </a:ext>
            </a:extLst>
          </p:cNvPr>
          <p:cNvSpPr>
            <a:spLocks noEditPoints="1"/>
          </p:cNvSpPr>
          <p:nvPr/>
        </p:nvSpPr>
        <p:spPr bwMode="auto">
          <a:xfrm>
            <a:off x="5866843" y="4041958"/>
            <a:ext cx="30163" cy="69850"/>
          </a:xfrm>
          <a:custGeom>
            <a:avLst/>
            <a:gdLst>
              <a:gd name="T0" fmla="*/ 0 w 19"/>
              <a:gd name="T1" fmla="*/ 11 h 44"/>
              <a:gd name="T2" fmla="*/ 0 w 19"/>
              <a:gd name="T3" fmla="*/ 9 h 44"/>
              <a:gd name="T4" fmla="*/ 2 w 19"/>
              <a:gd name="T5" fmla="*/ 6 h 44"/>
              <a:gd name="T6" fmla="*/ 2 w 19"/>
              <a:gd name="T7" fmla="*/ 5 h 44"/>
              <a:gd name="T8" fmla="*/ 3 w 19"/>
              <a:gd name="T9" fmla="*/ 2 h 44"/>
              <a:gd name="T10" fmla="*/ 7 w 19"/>
              <a:gd name="T11" fmla="*/ 0 h 44"/>
              <a:gd name="T12" fmla="*/ 10 w 19"/>
              <a:gd name="T13" fmla="*/ 0 h 44"/>
              <a:gd name="T14" fmla="*/ 14 w 19"/>
              <a:gd name="T15" fmla="*/ 0 h 44"/>
              <a:gd name="T16" fmla="*/ 17 w 19"/>
              <a:gd name="T17" fmla="*/ 2 h 44"/>
              <a:gd name="T18" fmla="*/ 18 w 19"/>
              <a:gd name="T19" fmla="*/ 5 h 44"/>
              <a:gd name="T20" fmla="*/ 19 w 19"/>
              <a:gd name="T21" fmla="*/ 6 h 44"/>
              <a:gd name="T22" fmla="*/ 19 w 19"/>
              <a:gd name="T23" fmla="*/ 9 h 44"/>
              <a:gd name="T24" fmla="*/ 19 w 19"/>
              <a:gd name="T25" fmla="*/ 11 h 44"/>
              <a:gd name="T26" fmla="*/ 19 w 19"/>
              <a:gd name="T27" fmla="*/ 15 h 44"/>
              <a:gd name="T28" fmla="*/ 19 w 19"/>
              <a:gd name="T29" fmla="*/ 16 h 44"/>
              <a:gd name="T30" fmla="*/ 18 w 19"/>
              <a:gd name="T31" fmla="*/ 19 h 44"/>
              <a:gd name="T32" fmla="*/ 17 w 19"/>
              <a:gd name="T33" fmla="*/ 20 h 44"/>
              <a:gd name="T34" fmla="*/ 18 w 19"/>
              <a:gd name="T35" fmla="*/ 23 h 44"/>
              <a:gd name="T36" fmla="*/ 19 w 19"/>
              <a:gd name="T37" fmla="*/ 24 h 44"/>
              <a:gd name="T38" fmla="*/ 19 w 19"/>
              <a:gd name="T39" fmla="*/ 26 h 44"/>
              <a:gd name="T40" fmla="*/ 19 w 19"/>
              <a:gd name="T41" fmla="*/ 31 h 44"/>
              <a:gd name="T42" fmla="*/ 19 w 19"/>
              <a:gd name="T43" fmla="*/ 34 h 44"/>
              <a:gd name="T44" fmla="*/ 19 w 19"/>
              <a:gd name="T45" fmla="*/ 36 h 44"/>
              <a:gd name="T46" fmla="*/ 18 w 19"/>
              <a:gd name="T47" fmla="*/ 38 h 44"/>
              <a:gd name="T48" fmla="*/ 18 w 19"/>
              <a:gd name="T49" fmla="*/ 40 h 44"/>
              <a:gd name="T50" fmla="*/ 14 w 19"/>
              <a:gd name="T51" fmla="*/ 43 h 44"/>
              <a:gd name="T52" fmla="*/ 10 w 19"/>
              <a:gd name="T53" fmla="*/ 44 h 44"/>
              <a:gd name="T54" fmla="*/ 5 w 19"/>
              <a:gd name="T55" fmla="*/ 43 h 44"/>
              <a:gd name="T56" fmla="*/ 3 w 19"/>
              <a:gd name="T57" fmla="*/ 40 h 44"/>
              <a:gd name="T58" fmla="*/ 2 w 19"/>
              <a:gd name="T59" fmla="*/ 38 h 44"/>
              <a:gd name="T60" fmla="*/ 2 w 19"/>
              <a:gd name="T61" fmla="*/ 36 h 44"/>
              <a:gd name="T62" fmla="*/ 0 w 19"/>
              <a:gd name="T63" fmla="*/ 34 h 44"/>
              <a:gd name="T64" fmla="*/ 0 w 19"/>
              <a:gd name="T65" fmla="*/ 31 h 44"/>
              <a:gd name="T66" fmla="*/ 0 w 19"/>
              <a:gd name="T67" fmla="*/ 26 h 44"/>
              <a:gd name="T68" fmla="*/ 2 w 19"/>
              <a:gd name="T69" fmla="*/ 24 h 44"/>
              <a:gd name="T70" fmla="*/ 2 w 19"/>
              <a:gd name="T71" fmla="*/ 23 h 44"/>
              <a:gd name="T72" fmla="*/ 4 w 19"/>
              <a:gd name="T73" fmla="*/ 20 h 44"/>
              <a:gd name="T74" fmla="*/ 2 w 19"/>
              <a:gd name="T75" fmla="*/ 19 h 44"/>
              <a:gd name="T76" fmla="*/ 2 w 19"/>
              <a:gd name="T77" fmla="*/ 16 h 44"/>
              <a:gd name="T78" fmla="*/ 0 w 19"/>
              <a:gd name="T79" fmla="*/ 15 h 44"/>
              <a:gd name="T80" fmla="*/ 0 w 19"/>
              <a:gd name="T81" fmla="*/ 11 h 44"/>
              <a:gd name="T82" fmla="*/ 13 w 19"/>
              <a:gd name="T83" fmla="*/ 9 h 44"/>
              <a:gd name="T84" fmla="*/ 12 w 19"/>
              <a:gd name="T85" fmla="*/ 6 h 44"/>
              <a:gd name="T86" fmla="*/ 10 w 19"/>
              <a:gd name="T87" fmla="*/ 6 h 44"/>
              <a:gd name="T88" fmla="*/ 8 w 19"/>
              <a:gd name="T89" fmla="*/ 6 h 44"/>
              <a:gd name="T90" fmla="*/ 7 w 19"/>
              <a:gd name="T91" fmla="*/ 15 h 44"/>
              <a:gd name="T92" fmla="*/ 8 w 19"/>
              <a:gd name="T93" fmla="*/ 18 h 44"/>
              <a:gd name="T94" fmla="*/ 10 w 19"/>
              <a:gd name="T95" fmla="*/ 18 h 44"/>
              <a:gd name="T96" fmla="*/ 12 w 19"/>
              <a:gd name="T97" fmla="*/ 18 h 44"/>
              <a:gd name="T98" fmla="*/ 13 w 19"/>
              <a:gd name="T99" fmla="*/ 15 h 44"/>
              <a:gd name="T100" fmla="*/ 13 w 19"/>
              <a:gd name="T101" fmla="*/ 26 h 44"/>
              <a:gd name="T102" fmla="*/ 12 w 19"/>
              <a:gd name="T103" fmla="*/ 24 h 44"/>
              <a:gd name="T104" fmla="*/ 10 w 19"/>
              <a:gd name="T105" fmla="*/ 23 h 44"/>
              <a:gd name="T106" fmla="*/ 8 w 19"/>
              <a:gd name="T107" fmla="*/ 24 h 44"/>
              <a:gd name="T108" fmla="*/ 7 w 19"/>
              <a:gd name="T109" fmla="*/ 26 h 44"/>
              <a:gd name="T110" fmla="*/ 7 w 19"/>
              <a:gd name="T111" fmla="*/ 34 h 44"/>
              <a:gd name="T112" fmla="*/ 8 w 19"/>
              <a:gd name="T113" fmla="*/ 36 h 44"/>
              <a:gd name="T114" fmla="*/ 10 w 19"/>
              <a:gd name="T115" fmla="*/ 38 h 44"/>
              <a:gd name="T116" fmla="*/ 12 w 19"/>
              <a:gd name="T117" fmla="*/ 36 h 44"/>
              <a:gd name="T118" fmla="*/ 13 w 19"/>
              <a:gd name="T119" fmla="*/ 2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9" h="44">
                <a:moveTo>
                  <a:pt x="0" y="11"/>
                </a:move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lnTo>
                  <a:pt x="2" y="6"/>
                </a:lnTo>
                <a:lnTo>
                  <a:pt x="2" y="6"/>
                </a:lnTo>
                <a:lnTo>
                  <a:pt x="2" y="5"/>
                </a:lnTo>
                <a:lnTo>
                  <a:pt x="2" y="5"/>
                </a:lnTo>
                <a:lnTo>
                  <a:pt x="3" y="2"/>
                </a:lnTo>
                <a:lnTo>
                  <a:pt x="3" y="2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4" y="0"/>
                </a:lnTo>
                <a:lnTo>
                  <a:pt x="14" y="0"/>
                </a:lnTo>
                <a:lnTo>
                  <a:pt x="17" y="2"/>
                </a:lnTo>
                <a:lnTo>
                  <a:pt x="17" y="2"/>
                </a:lnTo>
                <a:lnTo>
                  <a:pt x="18" y="5"/>
                </a:lnTo>
                <a:lnTo>
                  <a:pt x="18" y="5"/>
                </a:lnTo>
                <a:lnTo>
                  <a:pt x="19" y="6"/>
                </a:lnTo>
                <a:lnTo>
                  <a:pt x="19" y="6"/>
                </a:lnTo>
                <a:lnTo>
                  <a:pt x="19" y="9"/>
                </a:lnTo>
                <a:lnTo>
                  <a:pt x="19" y="9"/>
                </a:lnTo>
                <a:lnTo>
                  <a:pt x="19" y="11"/>
                </a:lnTo>
                <a:lnTo>
                  <a:pt x="19" y="11"/>
                </a:lnTo>
                <a:lnTo>
                  <a:pt x="19" y="15"/>
                </a:lnTo>
                <a:lnTo>
                  <a:pt x="19" y="15"/>
                </a:lnTo>
                <a:lnTo>
                  <a:pt x="19" y="16"/>
                </a:lnTo>
                <a:lnTo>
                  <a:pt x="19" y="16"/>
                </a:lnTo>
                <a:lnTo>
                  <a:pt x="18" y="19"/>
                </a:lnTo>
                <a:lnTo>
                  <a:pt x="18" y="19"/>
                </a:lnTo>
                <a:lnTo>
                  <a:pt x="17" y="20"/>
                </a:lnTo>
                <a:lnTo>
                  <a:pt x="17" y="20"/>
                </a:lnTo>
                <a:lnTo>
                  <a:pt x="18" y="23"/>
                </a:lnTo>
                <a:lnTo>
                  <a:pt x="18" y="23"/>
                </a:lnTo>
                <a:lnTo>
                  <a:pt x="19" y="24"/>
                </a:lnTo>
                <a:lnTo>
                  <a:pt x="19" y="24"/>
                </a:lnTo>
                <a:lnTo>
                  <a:pt x="19" y="26"/>
                </a:lnTo>
                <a:lnTo>
                  <a:pt x="19" y="26"/>
                </a:lnTo>
                <a:lnTo>
                  <a:pt x="19" y="31"/>
                </a:lnTo>
                <a:lnTo>
                  <a:pt x="19" y="31"/>
                </a:lnTo>
                <a:lnTo>
                  <a:pt x="19" y="34"/>
                </a:lnTo>
                <a:lnTo>
                  <a:pt x="19" y="34"/>
                </a:lnTo>
                <a:lnTo>
                  <a:pt x="19" y="36"/>
                </a:lnTo>
                <a:lnTo>
                  <a:pt x="19" y="36"/>
                </a:lnTo>
                <a:lnTo>
                  <a:pt x="18" y="38"/>
                </a:lnTo>
                <a:lnTo>
                  <a:pt x="18" y="38"/>
                </a:lnTo>
                <a:lnTo>
                  <a:pt x="18" y="40"/>
                </a:lnTo>
                <a:lnTo>
                  <a:pt x="18" y="40"/>
                </a:lnTo>
                <a:lnTo>
                  <a:pt x="14" y="43"/>
                </a:lnTo>
                <a:lnTo>
                  <a:pt x="14" y="43"/>
                </a:lnTo>
                <a:lnTo>
                  <a:pt x="10" y="44"/>
                </a:lnTo>
                <a:lnTo>
                  <a:pt x="10" y="44"/>
                </a:lnTo>
                <a:lnTo>
                  <a:pt x="5" y="43"/>
                </a:lnTo>
                <a:lnTo>
                  <a:pt x="5" y="43"/>
                </a:lnTo>
                <a:lnTo>
                  <a:pt x="3" y="40"/>
                </a:lnTo>
                <a:lnTo>
                  <a:pt x="3" y="40"/>
                </a:lnTo>
                <a:lnTo>
                  <a:pt x="2" y="38"/>
                </a:lnTo>
                <a:lnTo>
                  <a:pt x="2" y="38"/>
                </a:lnTo>
                <a:lnTo>
                  <a:pt x="2" y="36"/>
                </a:lnTo>
                <a:lnTo>
                  <a:pt x="2" y="36"/>
                </a:lnTo>
                <a:lnTo>
                  <a:pt x="0" y="34"/>
                </a:lnTo>
                <a:lnTo>
                  <a:pt x="0" y="34"/>
                </a:lnTo>
                <a:lnTo>
                  <a:pt x="0" y="31"/>
                </a:lnTo>
                <a:lnTo>
                  <a:pt x="0" y="31"/>
                </a:lnTo>
                <a:lnTo>
                  <a:pt x="0" y="26"/>
                </a:lnTo>
                <a:lnTo>
                  <a:pt x="0" y="26"/>
                </a:lnTo>
                <a:lnTo>
                  <a:pt x="2" y="24"/>
                </a:lnTo>
                <a:lnTo>
                  <a:pt x="2" y="24"/>
                </a:lnTo>
                <a:lnTo>
                  <a:pt x="2" y="23"/>
                </a:lnTo>
                <a:lnTo>
                  <a:pt x="2" y="23"/>
                </a:lnTo>
                <a:lnTo>
                  <a:pt x="4" y="20"/>
                </a:lnTo>
                <a:lnTo>
                  <a:pt x="4" y="20"/>
                </a:lnTo>
                <a:lnTo>
                  <a:pt x="2" y="19"/>
                </a:lnTo>
                <a:lnTo>
                  <a:pt x="2" y="19"/>
                </a:lnTo>
                <a:lnTo>
                  <a:pt x="2" y="16"/>
                </a:lnTo>
                <a:lnTo>
                  <a:pt x="2" y="16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close/>
                <a:moveTo>
                  <a:pt x="13" y="9"/>
                </a:moveTo>
                <a:lnTo>
                  <a:pt x="13" y="9"/>
                </a:lnTo>
                <a:lnTo>
                  <a:pt x="12" y="6"/>
                </a:lnTo>
                <a:lnTo>
                  <a:pt x="12" y="6"/>
                </a:lnTo>
                <a:lnTo>
                  <a:pt x="10" y="6"/>
                </a:lnTo>
                <a:lnTo>
                  <a:pt x="10" y="6"/>
                </a:lnTo>
                <a:lnTo>
                  <a:pt x="8" y="6"/>
                </a:lnTo>
                <a:lnTo>
                  <a:pt x="8" y="6"/>
                </a:lnTo>
                <a:lnTo>
                  <a:pt x="7" y="9"/>
                </a:lnTo>
                <a:lnTo>
                  <a:pt x="7" y="15"/>
                </a:lnTo>
                <a:lnTo>
                  <a:pt x="7" y="15"/>
                </a:lnTo>
                <a:lnTo>
                  <a:pt x="8" y="18"/>
                </a:lnTo>
                <a:lnTo>
                  <a:pt x="8" y="18"/>
                </a:lnTo>
                <a:lnTo>
                  <a:pt x="10" y="18"/>
                </a:lnTo>
                <a:lnTo>
                  <a:pt x="10" y="18"/>
                </a:lnTo>
                <a:lnTo>
                  <a:pt x="12" y="18"/>
                </a:lnTo>
                <a:lnTo>
                  <a:pt x="12" y="18"/>
                </a:lnTo>
                <a:lnTo>
                  <a:pt x="13" y="15"/>
                </a:lnTo>
                <a:lnTo>
                  <a:pt x="13" y="9"/>
                </a:lnTo>
                <a:close/>
                <a:moveTo>
                  <a:pt x="13" y="26"/>
                </a:moveTo>
                <a:lnTo>
                  <a:pt x="13" y="26"/>
                </a:lnTo>
                <a:lnTo>
                  <a:pt x="12" y="24"/>
                </a:lnTo>
                <a:lnTo>
                  <a:pt x="12" y="24"/>
                </a:lnTo>
                <a:lnTo>
                  <a:pt x="10" y="23"/>
                </a:lnTo>
                <a:lnTo>
                  <a:pt x="10" y="23"/>
                </a:lnTo>
                <a:lnTo>
                  <a:pt x="8" y="24"/>
                </a:lnTo>
                <a:lnTo>
                  <a:pt x="8" y="24"/>
                </a:lnTo>
                <a:lnTo>
                  <a:pt x="7" y="26"/>
                </a:lnTo>
                <a:lnTo>
                  <a:pt x="7" y="34"/>
                </a:lnTo>
                <a:lnTo>
                  <a:pt x="7" y="34"/>
                </a:lnTo>
                <a:lnTo>
                  <a:pt x="8" y="36"/>
                </a:lnTo>
                <a:lnTo>
                  <a:pt x="8" y="36"/>
                </a:lnTo>
                <a:lnTo>
                  <a:pt x="10" y="38"/>
                </a:lnTo>
                <a:lnTo>
                  <a:pt x="10" y="38"/>
                </a:lnTo>
                <a:lnTo>
                  <a:pt x="12" y="36"/>
                </a:lnTo>
                <a:lnTo>
                  <a:pt x="12" y="36"/>
                </a:lnTo>
                <a:lnTo>
                  <a:pt x="13" y="34"/>
                </a:lnTo>
                <a:lnTo>
                  <a:pt x="13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44" name="Freeform 365">
            <a:extLst>
              <a:ext uri="{FF2B5EF4-FFF2-40B4-BE49-F238E27FC236}">
                <a16:creationId xmlns:a16="http://schemas.microsoft.com/office/drawing/2014/main" id="{90DC3A63-10AD-4E6E-9AA5-9D356D807D85}"/>
              </a:ext>
            </a:extLst>
          </p:cNvPr>
          <p:cNvSpPr>
            <a:spLocks noEditPoints="1"/>
          </p:cNvSpPr>
          <p:nvPr/>
        </p:nvSpPr>
        <p:spPr bwMode="auto">
          <a:xfrm>
            <a:off x="5903355" y="4041958"/>
            <a:ext cx="30163" cy="69850"/>
          </a:xfrm>
          <a:custGeom>
            <a:avLst/>
            <a:gdLst>
              <a:gd name="T0" fmla="*/ 0 w 19"/>
              <a:gd name="T1" fmla="*/ 9 h 44"/>
              <a:gd name="T2" fmla="*/ 0 w 19"/>
              <a:gd name="T3" fmla="*/ 9 h 44"/>
              <a:gd name="T4" fmla="*/ 1 w 19"/>
              <a:gd name="T5" fmla="*/ 5 h 44"/>
              <a:gd name="T6" fmla="*/ 1 w 19"/>
              <a:gd name="T7" fmla="*/ 5 h 44"/>
              <a:gd name="T8" fmla="*/ 2 w 19"/>
              <a:gd name="T9" fmla="*/ 2 h 44"/>
              <a:gd name="T10" fmla="*/ 2 w 19"/>
              <a:gd name="T11" fmla="*/ 2 h 44"/>
              <a:gd name="T12" fmla="*/ 6 w 19"/>
              <a:gd name="T13" fmla="*/ 0 h 44"/>
              <a:gd name="T14" fmla="*/ 6 w 19"/>
              <a:gd name="T15" fmla="*/ 0 h 44"/>
              <a:gd name="T16" fmla="*/ 10 w 19"/>
              <a:gd name="T17" fmla="*/ 0 h 44"/>
              <a:gd name="T18" fmla="*/ 10 w 19"/>
              <a:gd name="T19" fmla="*/ 0 h 44"/>
              <a:gd name="T20" fmla="*/ 12 w 19"/>
              <a:gd name="T21" fmla="*/ 0 h 44"/>
              <a:gd name="T22" fmla="*/ 12 w 19"/>
              <a:gd name="T23" fmla="*/ 0 h 44"/>
              <a:gd name="T24" fmla="*/ 16 w 19"/>
              <a:gd name="T25" fmla="*/ 2 h 44"/>
              <a:gd name="T26" fmla="*/ 16 w 19"/>
              <a:gd name="T27" fmla="*/ 2 h 44"/>
              <a:gd name="T28" fmla="*/ 17 w 19"/>
              <a:gd name="T29" fmla="*/ 5 h 44"/>
              <a:gd name="T30" fmla="*/ 17 w 19"/>
              <a:gd name="T31" fmla="*/ 5 h 44"/>
              <a:gd name="T32" fmla="*/ 19 w 19"/>
              <a:gd name="T33" fmla="*/ 9 h 44"/>
              <a:gd name="T34" fmla="*/ 19 w 19"/>
              <a:gd name="T35" fmla="*/ 34 h 44"/>
              <a:gd name="T36" fmla="*/ 19 w 19"/>
              <a:gd name="T37" fmla="*/ 34 h 44"/>
              <a:gd name="T38" fmla="*/ 17 w 19"/>
              <a:gd name="T39" fmla="*/ 38 h 44"/>
              <a:gd name="T40" fmla="*/ 17 w 19"/>
              <a:gd name="T41" fmla="*/ 38 h 44"/>
              <a:gd name="T42" fmla="*/ 16 w 19"/>
              <a:gd name="T43" fmla="*/ 41 h 44"/>
              <a:gd name="T44" fmla="*/ 16 w 19"/>
              <a:gd name="T45" fmla="*/ 41 h 44"/>
              <a:gd name="T46" fmla="*/ 12 w 19"/>
              <a:gd name="T47" fmla="*/ 43 h 44"/>
              <a:gd name="T48" fmla="*/ 12 w 19"/>
              <a:gd name="T49" fmla="*/ 43 h 44"/>
              <a:gd name="T50" fmla="*/ 10 w 19"/>
              <a:gd name="T51" fmla="*/ 44 h 44"/>
              <a:gd name="T52" fmla="*/ 10 w 19"/>
              <a:gd name="T53" fmla="*/ 44 h 44"/>
              <a:gd name="T54" fmla="*/ 6 w 19"/>
              <a:gd name="T55" fmla="*/ 43 h 44"/>
              <a:gd name="T56" fmla="*/ 6 w 19"/>
              <a:gd name="T57" fmla="*/ 43 h 44"/>
              <a:gd name="T58" fmla="*/ 2 w 19"/>
              <a:gd name="T59" fmla="*/ 41 h 44"/>
              <a:gd name="T60" fmla="*/ 2 w 19"/>
              <a:gd name="T61" fmla="*/ 41 h 44"/>
              <a:gd name="T62" fmla="*/ 1 w 19"/>
              <a:gd name="T63" fmla="*/ 38 h 44"/>
              <a:gd name="T64" fmla="*/ 1 w 19"/>
              <a:gd name="T65" fmla="*/ 38 h 44"/>
              <a:gd name="T66" fmla="*/ 0 w 19"/>
              <a:gd name="T67" fmla="*/ 34 h 44"/>
              <a:gd name="T68" fmla="*/ 0 w 19"/>
              <a:gd name="T69" fmla="*/ 9 h 44"/>
              <a:gd name="T70" fmla="*/ 6 w 19"/>
              <a:gd name="T71" fmla="*/ 34 h 44"/>
              <a:gd name="T72" fmla="*/ 6 w 19"/>
              <a:gd name="T73" fmla="*/ 34 h 44"/>
              <a:gd name="T74" fmla="*/ 7 w 19"/>
              <a:gd name="T75" fmla="*/ 36 h 44"/>
              <a:gd name="T76" fmla="*/ 7 w 19"/>
              <a:gd name="T77" fmla="*/ 36 h 44"/>
              <a:gd name="T78" fmla="*/ 10 w 19"/>
              <a:gd name="T79" fmla="*/ 38 h 44"/>
              <a:gd name="T80" fmla="*/ 10 w 19"/>
              <a:gd name="T81" fmla="*/ 38 h 44"/>
              <a:gd name="T82" fmla="*/ 11 w 19"/>
              <a:gd name="T83" fmla="*/ 36 h 44"/>
              <a:gd name="T84" fmla="*/ 11 w 19"/>
              <a:gd name="T85" fmla="*/ 36 h 44"/>
              <a:gd name="T86" fmla="*/ 12 w 19"/>
              <a:gd name="T87" fmla="*/ 34 h 44"/>
              <a:gd name="T88" fmla="*/ 12 w 19"/>
              <a:gd name="T89" fmla="*/ 9 h 44"/>
              <a:gd name="T90" fmla="*/ 12 w 19"/>
              <a:gd name="T91" fmla="*/ 9 h 44"/>
              <a:gd name="T92" fmla="*/ 11 w 19"/>
              <a:gd name="T93" fmla="*/ 6 h 44"/>
              <a:gd name="T94" fmla="*/ 11 w 19"/>
              <a:gd name="T95" fmla="*/ 6 h 44"/>
              <a:gd name="T96" fmla="*/ 10 w 19"/>
              <a:gd name="T97" fmla="*/ 6 h 44"/>
              <a:gd name="T98" fmla="*/ 10 w 19"/>
              <a:gd name="T99" fmla="*/ 6 h 44"/>
              <a:gd name="T100" fmla="*/ 7 w 19"/>
              <a:gd name="T101" fmla="*/ 6 h 44"/>
              <a:gd name="T102" fmla="*/ 7 w 19"/>
              <a:gd name="T103" fmla="*/ 6 h 44"/>
              <a:gd name="T104" fmla="*/ 6 w 19"/>
              <a:gd name="T105" fmla="*/ 9 h 44"/>
              <a:gd name="T106" fmla="*/ 6 w 19"/>
              <a:gd name="T107" fmla="*/ 3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9" h="44">
                <a:moveTo>
                  <a:pt x="0" y="9"/>
                </a:moveTo>
                <a:lnTo>
                  <a:pt x="0" y="9"/>
                </a:lnTo>
                <a:lnTo>
                  <a:pt x="1" y="5"/>
                </a:lnTo>
                <a:lnTo>
                  <a:pt x="1" y="5"/>
                </a:lnTo>
                <a:lnTo>
                  <a:pt x="2" y="2"/>
                </a:lnTo>
                <a:lnTo>
                  <a:pt x="2" y="2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6" y="2"/>
                </a:lnTo>
                <a:lnTo>
                  <a:pt x="16" y="2"/>
                </a:lnTo>
                <a:lnTo>
                  <a:pt x="17" y="5"/>
                </a:lnTo>
                <a:lnTo>
                  <a:pt x="17" y="5"/>
                </a:lnTo>
                <a:lnTo>
                  <a:pt x="19" y="9"/>
                </a:lnTo>
                <a:lnTo>
                  <a:pt x="19" y="34"/>
                </a:lnTo>
                <a:lnTo>
                  <a:pt x="19" y="34"/>
                </a:lnTo>
                <a:lnTo>
                  <a:pt x="17" y="38"/>
                </a:lnTo>
                <a:lnTo>
                  <a:pt x="17" y="38"/>
                </a:lnTo>
                <a:lnTo>
                  <a:pt x="16" y="41"/>
                </a:lnTo>
                <a:lnTo>
                  <a:pt x="16" y="41"/>
                </a:lnTo>
                <a:lnTo>
                  <a:pt x="12" y="43"/>
                </a:lnTo>
                <a:lnTo>
                  <a:pt x="12" y="43"/>
                </a:lnTo>
                <a:lnTo>
                  <a:pt x="10" y="44"/>
                </a:lnTo>
                <a:lnTo>
                  <a:pt x="10" y="44"/>
                </a:lnTo>
                <a:lnTo>
                  <a:pt x="6" y="43"/>
                </a:lnTo>
                <a:lnTo>
                  <a:pt x="6" y="43"/>
                </a:lnTo>
                <a:lnTo>
                  <a:pt x="2" y="41"/>
                </a:lnTo>
                <a:lnTo>
                  <a:pt x="2" y="41"/>
                </a:lnTo>
                <a:lnTo>
                  <a:pt x="1" y="38"/>
                </a:lnTo>
                <a:lnTo>
                  <a:pt x="1" y="38"/>
                </a:lnTo>
                <a:lnTo>
                  <a:pt x="0" y="34"/>
                </a:lnTo>
                <a:lnTo>
                  <a:pt x="0" y="9"/>
                </a:lnTo>
                <a:close/>
                <a:moveTo>
                  <a:pt x="6" y="34"/>
                </a:moveTo>
                <a:lnTo>
                  <a:pt x="6" y="34"/>
                </a:lnTo>
                <a:lnTo>
                  <a:pt x="7" y="36"/>
                </a:lnTo>
                <a:lnTo>
                  <a:pt x="7" y="36"/>
                </a:lnTo>
                <a:lnTo>
                  <a:pt x="10" y="38"/>
                </a:lnTo>
                <a:lnTo>
                  <a:pt x="10" y="38"/>
                </a:lnTo>
                <a:lnTo>
                  <a:pt x="11" y="36"/>
                </a:lnTo>
                <a:lnTo>
                  <a:pt x="11" y="36"/>
                </a:lnTo>
                <a:lnTo>
                  <a:pt x="12" y="34"/>
                </a:lnTo>
                <a:lnTo>
                  <a:pt x="12" y="9"/>
                </a:lnTo>
                <a:lnTo>
                  <a:pt x="12" y="9"/>
                </a:lnTo>
                <a:lnTo>
                  <a:pt x="11" y="6"/>
                </a:lnTo>
                <a:lnTo>
                  <a:pt x="11" y="6"/>
                </a:lnTo>
                <a:lnTo>
                  <a:pt x="10" y="6"/>
                </a:lnTo>
                <a:lnTo>
                  <a:pt x="10" y="6"/>
                </a:lnTo>
                <a:lnTo>
                  <a:pt x="7" y="6"/>
                </a:lnTo>
                <a:lnTo>
                  <a:pt x="7" y="6"/>
                </a:lnTo>
                <a:lnTo>
                  <a:pt x="6" y="9"/>
                </a:lnTo>
                <a:lnTo>
                  <a:pt x="6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45" name="Freeform 366">
            <a:extLst>
              <a:ext uri="{FF2B5EF4-FFF2-40B4-BE49-F238E27FC236}">
                <a16:creationId xmlns:a16="http://schemas.microsoft.com/office/drawing/2014/main" id="{C5C983D0-6F6B-4502-973E-548A52D67EE8}"/>
              </a:ext>
            </a:extLst>
          </p:cNvPr>
          <p:cNvSpPr>
            <a:spLocks/>
          </p:cNvSpPr>
          <p:nvPr/>
        </p:nvSpPr>
        <p:spPr bwMode="auto">
          <a:xfrm>
            <a:off x="5870018" y="4554721"/>
            <a:ext cx="19050" cy="66675"/>
          </a:xfrm>
          <a:custGeom>
            <a:avLst/>
            <a:gdLst>
              <a:gd name="T0" fmla="*/ 6 w 12"/>
              <a:gd name="T1" fmla="*/ 42 h 42"/>
              <a:gd name="T2" fmla="*/ 6 w 12"/>
              <a:gd name="T3" fmla="*/ 6 h 42"/>
              <a:gd name="T4" fmla="*/ 0 w 12"/>
              <a:gd name="T5" fmla="*/ 11 h 42"/>
              <a:gd name="T6" fmla="*/ 0 w 12"/>
              <a:gd name="T7" fmla="*/ 3 h 42"/>
              <a:gd name="T8" fmla="*/ 6 w 12"/>
              <a:gd name="T9" fmla="*/ 0 h 42"/>
              <a:gd name="T10" fmla="*/ 12 w 12"/>
              <a:gd name="T11" fmla="*/ 0 h 42"/>
              <a:gd name="T12" fmla="*/ 12 w 12"/>
              <a:gd name="T13" fmla="*/ 42 h 42"/>
              <a:gd name="T14" fmla="*/ 6 w 12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42">
                <a:moveTo>
                  <a:pt x="6" y="42"/>
                </a:moveTo>
                <a:lnTo>
                  <a:pt x="6" y="6"/>
                </a:lnTo>
                <a:lnTo>
                  <a:pt x="0" y="11"/>
                </a:lnTo>
                <a:lnTo>
                  <a:pt x="0" y="3"/>
                </a:lnTo>
                <a:lnTo>
                  <a:pt x="6" y="0"/>
                </a:lnTo>
                <a:lnTo>
                  <a:pt x="12" y="0"/>
                </a:lnTo>
                <a:lnTo>
                  <a:pt x="12" y="42"/>
                </a:lnTo>
                <a:lnTo>
                  <a:pt x="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46" name="Freeform 367">
            <a:extLst>
              <a:ext uri="{FF2B5EF4-FFF2-40B4-BE49-F238E27FC236}">
                <a16:creationId xmlns:a16="http://schemas.microsoft.com/office/drawing/2014/main" id="{2A37D9DA-E26C-45FF-9EA0-61BDCB9049F9}"/>
              </a:ext>
            </a:extLst>
          </p:cNvPr>
          <p:cNvSpPr>
            <a:spLocks/>
          </p:cNvSpPr>
          <p:nvPr/>
        </p:nvSpPr>
        <p:spPr bwMode="auto">
          <a:xfrm>
            <a:off x="5904943" y="4554721"/>
            <a:ext cx="20638" cy="66675"/>
          </a:xfrm>
          <a:custGeom>
            <a:avLst/>
            <a:gdLst>
              <a:gd name="T0" fmla="*/ 6 w 13"/>
              <a:gd name="T1" fmla="*/ 42 h 42"/>
              <a:gd name="T2" fmla="*/ 6 w 13"/>
              <a:gd name="T3" fmla="*/ 6 h 42"/>
              <a:gd name="T4" fmla="*/ 0 w 13"/>
              <a:gd name="T5" fmla="*/ 11 h 42"/>
              <a:gd name="T6" fmla="*/ 0 w 13"/>
              <a:gd name="T7" fmla="*/ 3 h 42"/>
              <a:gd name="T8" fmla="*/ 6 w 13"/>
              <a:gd name="T9" fmla="*/ 0 h 42"/>
              <a:gd name="T10" fmla="*/ 13 w 13"/>
              <a:gd name="T11" fmla="*/ 0 h 42"/>
              <a:gd name="T12" fmla="*/ 13 w 13"/>
              <a:gd name="T13" fmla="*/ 42 h 42"/>
              <a:gd name="T14" fmla="*/ 6 w 13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42">
                <a:moveTo>
                  <a:pt x="6" y="42"/>
                </a:moveTo>
                <a:lnTo>
                  <a:pt x="6" y="6"/>
                </a:lnTo>
                <a:lnTo>
                  <a:pt x="0" y="11"/>
                </a:lnTo>
                <a:lnTo>
                  <a:pt x="0" y="3"/>
                </a:lnTo>
                <a:lnTo>
                  <a:pt x="6" y="0"/>
                </a:lnTo>
                <a:lnTo>
                  <a:pt x="13" y="0"/>
                </a:lnTo>
                <a:lnTo>
                  <a:pt x="13" y="42"/>
                </a:lnTo>
                <a:lnTo>
                  <a:pt x="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47" name="Freeform 368">
            <a:extLst>
              <a:ext uri="{FF2B5EF4-FFF2-40B4-BE49-F238E27FC236}">
                <a16:creationId xmlns:a16="http://schemas.microsoft.com/office/drawing/2014/main" id="{E0980700-1366-4AF3-A556-87CB3106978C}"/>
              </a:ext>
            </a:extLst>
          </p:cNvPr>
          <p:cNvSpPr>
            <a:spLocks/>
          </p:cNvSpPr>
          <p:nvPr/>
        </p:nvSpPr>
        <p:spPr bwMode="auto">
          <a:xfrm>
            <a:off x="5938280" y="4551546"/>
            <a:ext cx="30163" cy="69850"/>
          </a:xfrm>
          <a:custGeom>
            <a:avLst/>
            <a:gdLst>
              <a:gd name="T0" fmla="*/ 0 w 19"/>
              <a:gd name="T1" fmla="*/ 44 h 44"/>
              <a:gd name="T2" fmla="*/ 0 w 19"/>
              <a:gd name="T3" fmla="*/ 38 h 44"/>
              <a:gd name="T4" fmla="*/ 12 w 19"/>
              <a:gd name="T5" fmla="*/ 18 h 44"/>
              <a:gd name="T6" fmla="*/ 12 w 19"/>
              <a:gd name="T7" fmla="*/ 18 h 44"/>
              <a:gd name="T8" fmla="*/ 13 w 19"/>
              <a:gd name="T9" fmla="*/ 14 h 44"/>
              <a:gd name="T10" fmla="*/ 13 w 19"/>
              <a:gd name="T11" fmla="*/ 14 h 44"/>
              <a:gd name="T12" fmla="*/ 13 w 19"/>
              <a:gd name="T13" fmla="*/ 12 h 44"/>
              <a:gd name="T14" fmla="*/ 13 w 19"/>
              <a:gd name="T15" fmla="*/ 12 h 44"/>
              <a:gd name="T16" fmla="*/ 13 w 19"/>
              <a:gd name="T17" fmla="*/ 10 h 44"/>
              <a:gd name="T18" fmla="*/ 13 w 19"/>
              <a:gd name="T19" fmla="*/ 10 h 44"/>
              <a:gd name="T20" fmla="*/ 13 w 19"/>
              <a:gd name="T21" fmla="*/ 9 h 44"/>
              <a:gd name="T22" fmla="*/ 13 w 19"/>
              <a:gd name="T23" fmla="*/ 9 h 44"/>
              <a:gd name="T24" fmla="*/ 12 w 19"/>
              <a:gd name="T25" fmla="*/ 8 h 44"/>
              <a:gd name="T26" fmla="*/ 12 w 19"/>
              <a:gd name="T27" fmla="*/ 8 h 44"/>
              <a:gd name="T28" fmla="*/ 9 w 19"/>
              <a:gd name="T29" fmla="*/ 7 h 44"/>
              <a:gd name="T30" fmla="*/ 9 w 19"/>
              <a:gd name="T31" fmla="*/ 7 h 44"/>
              <a:gd name="T32" fmla="*/ 8 w 19"/>
              <a:gd name="T33" fmla="*/ 8 h 44"/>
              <a:gd name="T34" fmla="*/ 8 w 19"/>
              <a:gd name="T35" fmla="*/ 8 h 44"/>
              <a:gd name="T36" fmla="*/ 7 w 19"/>
              <a:gd name="T37" fmla="*/ 10 h 44"/>
              <a:gd name="T38" fmla="*/ 7 w 19"/>
              <a:gd name="T39" fmla="*/ 14 h 44"/>
              <a:gd name="T40" fmla="*/ 0 w 19"/>
              <a:gd name="T41" fmla="*/ 14 h 44"/>
              <a:gd name="T42" fmla="*/ 0 w 19"/>
              <a:gd name="T43" fmla="*/ 10 h 44"/>
              <a:gd name="T44" fmla="*/ 0 w 19"/>
              <a:gd name="T45" fmla="*/ 10 h 44"/>
              <a:gd name="T46" fmla="*/ 2 w 19"/>
              <a:gd name="T47" fmla="*/ 7 h 44"/>
              <a:gd name="T48" fmla="*/ 2 w 19"/>
              <a:gd name="T49" fmla="*/ 7 h 44"/>
              <a:gd name="T50" fmla="*/ 3 w 19"/>
              <a:gd name="T51" fmla="*/ 4 h 44"/>
              <a:gd name="T52" fmla="*/ 3 w 19"/>
              <a:gd name="T53" fmla="*/ 4 h 44"/>
              <a:gd name="T54" fmla="*/ 7 w 19"/>
              <a:gd name="T55" fmla="*/ 2 h 44"/>
              <a:gd name="T56" fmla="*/ 7 w 19"/>
              <a:gd name="T57" fmla="*/ 2 h 44"/>
              <a:gd name="T58" fmla="*/ 9 w 19"/>
              <a:gd name="T59" fmla="*/ 0 h 44"/>
              <a:gd name="T60" fmla="*/ 9 w 19"/>
              <a:gd name="T61" fmla="*/ 0 h 44"/>
              <a:gd name="T62" fmla="*/ 14 w 19"/>
              <a:gd name="T63" fmla="*/ 2 h 44"/>
              <a:gd name="T64" fmla="*/ 14 w 19"/>
              <a:gd name="T65" fmla="*/ 2 h 44"/>
              <a:gd name="T66" fmla="*/ 17 w 19"/>
              <a:gd name="T67" fmla="*/ 4 h 44"/>
              <a:gd name="T68" fmla="*/ 17 w 19"/>
              <a:gd name="T69" fmla="*/ 4 h 44"/>
              <a:gd name="T70" fmla="*/ 18 w 19"/>
              <a:gd name="T71" fmla="*/ 8 h 44"/>
              <a:gd name="T72" fmla="*/ 18 w 19"/>
              <a:gd name="T73" fmla="*/ 8 h 44"/>
              <a:gd name="T74" fmla="*/ 19 w 19"/>
              <a:gd name="T75" fmla="*/ 12 h 44"/>
              <a:gd name="T76" fmla="*/ 19 w 19"/>
              <a:gd name="T77" fmla="*/ 12 h 44"/>
              <a:gd name="T78" fmla="*/ 19 w 19"/>
              <a:gd name="T79" fmla="*/ 14 h 44"/>
              <a:gd name="T80" fmla="*/ 19 w 19"/>
              <a:gd name="T81" fmla="*/ 14 h 44"/>
              <a:gd name="T82" fmla="*/ 18 w 19"/>
              <a:gd name="T83" fmla="*/ 17 h 44"/>
              <a:gd name="T84" fmla="*/ 18 w 19"/>
              <a:gd name="T85" fmla="*/ 17 h 44"/>
              <a:gd name="T86" fmla="*/ 18 w 19"/>
              <a:gd name="T87" fmla="*/ 18 h 44"/>
              <a:gd name="T88" fmla="*/ 18 w 19"/>
              <a:gd name="T89" fmla="*/ 18 h 44"/>
              <a:gd name="T90" fmla="*/ 17 w 19"/>
              <a:gd name="T91" fmla="*/ 20 h 44"/>
              <a:gd name="T92" fmla="*/ 8 w 19"/>
              <a:gd name="T93" fmla="*/ 38 h 44"/>
              <a:gd name="T94" fmla="*/ 19 w 19"/>
              <a:gd name="T95" fmla="*/ 38 h 44"/>
              <a:gd name="T96" fmla="*/ 19 w 19"/>
              <a:gd name="T97" fmla="*/ 44 h 44"/>
              <a:gd name="T98" fmla="*/ 0 w 19"/>
              <a:gd name="T9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" h="44">
                <a:moveTo>
                  <a:pt x="0" y="44"/>
                </a:moveTo>
                <a:lnTo>
                  <a:pt x="0" y="38"/>
                </a:lnTo>
                <a:lnTo>
                  <a:pt x="12" y="18"/>
                </a:lnTo>
                <a:lnTo>
                  <a:pt x="12" y="18"/>
                </a:lnTo>
                <a:lnTo>
                  <a:pt x="13" y="14"/>
                </a:lnTo>
                <a:lnTo>
                  <a:pt x="13" y="14"/>
                </a:lnTo>
                <a:lnTo>
                  <a:pt x="13" y="12"/>
                </a:lnTo>
                <a:lnTo>
                  <a:pt x="13" y="12"/>
                </a:lnTo>
                <a:lnTo>
                  <a:pt x="13" y="10"/>
                </a:lnTo>
                <a:lnTo>
                  <a:pt x="13" y="10"/>
                </a:lnTo>
                <a:lnTo>
                  <a:pt x="13" y="9"/>
                </a:lnTo>
                <a:lnTo>
                  <a:pt x="13" y="9"/>
                </a:lnTo>
                <a:lnTo>
                  <a:pt x="12" y="8"/>
                </a:lnTo>
                <a:lnTo>
                  <a:pt x="12" y="8"/>
                </a:lnTo>
                <a:lnTo>
                  <a:pt x="9" y="7"/>
                </a:lnTo>
                <a:lnTo>
                  <a:pt x="9" y="7"/>
                </a:lnTo>
                <a:lnTo>
                  <a:pt x="8" y="8"/>
                </a:lnTo>
                <a:lnTo>
                  <a:pt x="8" y="8"/>
                </a:lnTo>
                <a:lnTo>
                  <a:pt x="7" y="10"/>
                </a:lnTo>
                <a:lnTo>
                  <a:pt x="7" y="14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2" y="7"/>
                </a:lnTo>
                <a:lnTo>
                  <a:pt x="2" y="7"/>
                </a:lnTo>
                <a:lnTo>
                  <a:pt x="3" y="4"/>
                </a:lnTo>
                <a:lnTo>
                  <a:pt x="3" y="4"/>
                </a:lnTo>
                <a:lnTo>
                  <a:pt x="7" y="2"/>
                </a:lnTo>
                <a:lnTo>
                  <a:pt x="7" y="2"/>
                </a:lnTo>
                <a:lnTo>
                  <a:pt x="9" y="0"/>
                </a:lnTo>
                <a:lnTo>
                  <a:pt x="9" y="0"/>
                </a:lnTo>
                <a:lnTo>
                  <a:pt x="14" y="2"/>
                </a:lnTo>
                <a:lnTo>
                  <a:pt x="14" y="2"/>
                </a:lnTo>
                <a:lnTo>
                  <a:pt x="17" y="4"/>
                </a:lnTo>
                <a:lnTo>
                  <a:pt x="17" y="4"/>
                </a:lnTo>
                <a:lnTo>
                  <a:pt x="18" y="8"/>
                </a:lnTo>
                <a:lnTo>
                  <a:pt x="18" y="8"/>
                </a:lnTo>
                <a:lnTo>
                  <a:pt x="19" y="12"/>
                </a:lnTo>
                <a:lnTo>
                  <a:pt x="19" y="12"/>
                </a:lnTo>
                <a:lnTo>
                  <a:pt x="19" y="14"/>
                </a:lnTo>
                <a:lnTo>
                  <a:pt x="19" y="14"/>
                </a:lnTo>
                <a:lnTo>
                  <a:pt x="18" y="17"/>
                </a:lnTo>
                <a:lnTo>
                  <a:pt x="18" y="17"/>
                </a:lnTo>
                <a:lnTo>
                  <a:pt x="18" y="18"/>
                </a:lnTo>
                <a:lnTo>
                  <a:pt x="18" y="18"/>
                </a:lnTo>
                <a:lnTo>
                  <a:pt x="17" y="20"/>
                </a:lnTo>
                <a:lnTo>
                  <a:pt x="8" y="38"/>
                </a:lnTo>
                <a:lnTo>
                  <a:pt x="19" y="38"/>
                </a:lnTo>
                <a:lnTo>
                  <a:pt x="19" y="44"/>
                </a:lnTo>
                <a:lnTo>
                  <a:pt x="0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48" name="Freeform 369">
            <a:extLst>
              <a:ext uri="{FF2B5EF4-FFF2-40B4-BE49-F238E27FC236}">
                <a16:creationId xmlns:a16="http://schemas.microsoft.com/office/drawing/2014/main" id="{D598208B-B022-4B43-A304-0B1F51A040AE}"/>
              </a:ext>
            </a:extLst>
          </p:cNvPr>
          <p:cNvSpPr>
            <a:spLocks/>
          </p:cNvSpPr>
          <p:nvPr/>
        </p:nvSpPr>
        <p:spPr bwMode="auto">
          <a:xfrm>
            <a:off x="1055130" y="1824221"/>
            <a:ext cx="28575" cy="55563"/>
          </a:xfrm>
          <a:custGeom>
            <a:avLst/>
            <a:gdLst>
              <a:gd name="T0" fmla="*/ 0 w 18"/>
              <a:gd name="T1" fmla="*/ 35 h 35"/>
              <a:gd name="T2" fmla="*/ 0 w 18"/>
              <a:gd name="T3" fmla="*/ 0 h 35"/>
              <a:gd name="T4" fmla="*/ 6 w 18"/>
              <a:gd name="T5" fmla="*/ 0 h 35"/>
              <a:gd name="T6" fmla="*/ 6 w 18"/>
              <a:gd name="T7" fmla="*/ 15 h 35"/>
              <a:gd name="T8" fmla="*/ 13 w 18"/>
              <a:gd name="T9" fmla="*/ 15 h 35"/>
              <a:gd name="T10" fmla="*/ 13 w 18"/>
              <a:gd name="T11" fmla="*/ 0 h 35"/>
              <a:gd name="T12" fmla="*/ 18 w 18"/>
              <a:gd name="T13" fmla="*/ 0 h 35"/>
              <a:gd name="T14" fmla="*/ 18 w 18"/>
              <a:gd name="T15" fmla="*/ 35 h 35"/>
              <a:gd name="T16" fmla="*/ 13 w 18"/>
              <a:gd name="T17" fmla="*/ 35 h 35"/>
              <a:gd name="T18" fmla="*/ 13 w 18"/>
              <a:gd name="T19" fmla="*/ 20 h 35"/>
              <a:gd name="T20" fmla="*/ 6 w 18"/>
              <a:gd name="T21" fmla="*/ 20 h 35"/>
              <a:gd name="T22" fmla="*/ 6 w 18"/>
              <a:gd name="T23" fmla="*/ 35 h 35"/>
              <a:gd name="T24" fmla="*/ 0 w 18"/>
              <a:gd name="T25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" h="35">
                <a:moveTo>
                  <a:pt x="0" y="35"/>
                </a:moveTo>
                <a:lnTo>
                  <a:pt x="0" y="0"/>
                </a:lnTo>
                <a:lnTo>
                  <a:pt x="6" y="0"/>
                </a:lnTo>
                <a:lnTo>
                  <a:pt x="6" y="15"/>
                </a:lnTo>
                <a:lnTo>
                  <a:pt x="13" y="15"/>
                </a:lnTo>
                <a:lnTo>
                  <a:pt x="13" y="0"/>
                </a:lnTo>
                <a:lnTo>
                  <a:pt x="18" y="0"/>
                </a:lnTo>
                <a:lnTo>
                  <a:pt x="18" y="35"/>
                </a:lnTo>
                <a:lnTo>
                  <a:pt x="13" y="35"/>
                </a:lnTo>
                <a:lnTo>
                  <a:pt x="13" y="20"/>
                </a:lnTo>
                <a:lnTo>
                  <a:pt x="6" y="20"/>
                </a:lnTo>
                <a:lnTo>
                  <a:pt x="6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49" name="Freeform 370">
            <a:extLst>
              <a:ext uri="{FF2B5EF4-FFF2-40B4-BE49-F238E27FC236}">
                <a16:creationId xmlns:a16="http://schemas.microsoft.com/office/drawing/2014/main" id="{07408C13-9728-4710-B162-1267992CD855}"/>
              </a:ext>
            </a:extLst>
          </p:cNvPr>
          <p:cNvSpPr>
            <a:spLocks/>
          </p:cNvSpPr>
          <p:nvPr/>
        </p:nvSpPr>
        <p:spPr bwMode="auto">
          <a:xfrm>
            <a:off x="1086880" y="1840096"/>
            <a:ext cx="28575" cy="57150"/>
          </a:xfrm>
          <a:custGeom>
            <a:avLst/>
            <a:gdLst>
              <a:gd name="T0" fmla="*/ 0 w 18"/>
              <a:gd name="T1" fmla="*/ 0 h 36"/>
              <a:gd name="T2" fmla="*/ 5 w 18"/>
              <a:gd name="T3" fmla="*/ 0 h 36"/>
              <a:gd name="T4" fmla="*/ 9 w 18"/>
              <a:gd name="T5" fmla="*/ 16 h 36"/>
              <a:gd name="T6" fmla="*/ 9 w 18"/>
              <a:gd name="T7" fmla="*/ 16 h 36"/>
              <a:gd name="T8" fmla="*/ 12 w 18"/>
              <a:gd name="T9" fmla="*/ 0 h 36"/>
              <a:gd name="T10" fmla="*/ 18 w 18"/>
              <a:gd name="T11" fmla="*/ 0 h 36"/>
              <a:gd name="T12" fmla="*/ 10 w 18"/>
              <a:gd name="T13" fmla="*/ 30 h 36"/>
              <a:gd name="T14" fmla="*/ 10 w 18"/>
              <a:gd name="T15" fmla="*/ 30 h 36"/>
              <a:gd name="T16" fmla="*/ 9 w 18"/>
              <a:gd name="T17" fmla="*/ 32 h 36"/>
              <a:gd name="T18" fmla="*/ 9 w 18"/>
              <a:gd name="T19" fmla="*/ 32 h 36"/>
              <a:gd name="T20" fmla="*/ 8 w 18"/>
              <a:gd name="T21" fmla="*/ 35 h 36"/>
              <a:gd name="T22" fmla="*/ 8 w 18"/>
              <a:gd name="T23" fmla="*/ 35 h 36"/>
              <a:gd name="T24" fmla="*/ 5 w 18"/>
              <a:gd name="T25" fmla="*/ 35 h 36"/>
              <a:gd name="T26" fmla="*/ 5 w 18"/>
              <a:gd name="T27" fmla="*/ 35 h 36"/>
              <a:gd name="T28" fmla="*/ 3 w 18"/>
              <a:gd name="T29" fmla="*/ 36 h 36"/>
              <a:gd name="T30" fmla="*/ 2 w 18"/>
              <a:gd name="T31" fmla="*/ 36 h 36"/>
              <a:gd name="T32" fmla="*/ 2 w 18"/>
              <a:gd name="T33" fmla="*/ 31 h 36"/>
              <a:gd name="T34" fmla="*/ 3 w 18"/>
              <a:gd name="T35" fmla="*/ 31 h 36"/>
              <a:gd name="T36" fmla="*/ 3 w 18"/>
              <a:gd name="T37" fmla="*/ 31 h 36"/>
              <a:gd name="T38" fmla="*/ 4 w 18"/>
              <a:gd name="T39" fmla="*/ 31 h 36"/>
              <a:gd name="T40" fmla="*/ 4 w 18"/>
              <a:gd name="T41" fmla="*/ 31 h 36"/>
              <a:gd name="T42" fmla="*/ 5 w 18"/>
              <a:gd name="T43" fmla="*/ 30 h 36"/>
              <a:gd name="T44" fmla="*/ 5 w 18"/>
              <a:gd name="T45" fmla="*/ 30 h 36"/>
              <a:gd name="T46" fmla="*/ 5 w 18"/>
              <a:gd name="T47" fmla="*/ 27 h 36"/>
              <a:gd name="T48" fmla="*/ 5 w 18"/>
              <a:gd name="T49" fmla="*/ 27 h 36"/>
              <a:gd name="T50" fmla="*/ 7 w 18"/>
              <a:gd name="T51" fmla="*/ 23 h 36"/>
              <a:gd name="T52" fmla="*/ 0 w 18"/>
              <a:gd name="T53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8" h="36">
                <a:moveTo>
                  <a:pt x="0" y="0"/>
                </a:moveTo>
                <a:lnTo>
                  <a:pt x="5" y="0"/>
                </a:lnTo>
                <a:lnTo>
                  <a:pt x="9" y="16"/>
                </a:lnTo>
                <a:lnTo>
                  <a:pt x="9" y="16"/>
                </a:lnTo>
                <a:lnTo>
                  <a:pt x="12" y="0"/>
                </a:lnTo>
                <a:lnTo>
                  <a:pt x="18" y="0"/>
                </a:lnTo>
                <a:lnTo>
                  <a:pt x="10" y="30"/>
                </a:lnTo>
                <a:lnTo>
                  <a:pt x="10" y="30"/>
                </a:lnTo>
                <a:lnTo>
                  <a:pt x="9" y="32"/>
                </a:lnTo>
                <a:lnTo>
                  <a:pt x="9" y="32"/>
                </a:lnTo>
                <a:lnTo>
                  <a:pt x="8" y="35"/>
                </a:lnTo>
                <a:lnTo>
                  <a:pt x="8" y="35"/>
                </a:lnTo>
                <a:lnTo>
                  <a:pt x="5" y="35"/>
                </a:lnTo>
                <a:lnTo>
                  <a:pt x="5" y="35"/>
                </a:lnTo>
                <a:lnTo>
                  <a:pt x="3" y="36"/>
                </a:lnTo>
                <a:lnTo>
                  <a:pt x="2" y="36"/>
                </a:lnTo>
                <a:lnTo>
                  <a:pt x="2" y="31"/>
                </a:lnTo>
                <a:lnTo>
                  <a:pt x="3" y="31"/>
                </a:lnTo>
                <a:lnTo>
                  <a:pt x="3" y="31"/>
                </a:lnTo>
                <a:lnTo>
                  <a:pt x="4" y="31"/>
                </a:lnTo>
                <a:lnTo>
                  <a:pt x="4" y="31"/>
                </a:lnTo>
                <a:lnTo>
                  <a:pt x="5" y="30"/>
                </a:lnTo>
                <a:lnTo>
                  <a:pt x="5" y="30"/>
                </a:lnTo>
                <a:lnTo>
                  <a:pt x="5" y="27"/>
                </a:lnTo>
                <a:lnTo>
                  <a:pt x="5" y="27"/>
                </a:lnTo>
                <a:lnTo>
                  <a:pt x="7" y="23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50" name="Freeform 371">
            <a:extLst>
              <a:ext uri="{FF2B5EF4-FFF2-40B4-BE49-F238E27FC236}">
                <a16:creationId xmlns:a16="http://schemas.microsoft.com/office/drawing/2014/main" id="{E5921F8E-D5C8-431F-9F4D-9724BB99E87C}"/>
              </a:ext>
            </a:extLst>
          </p:cNvPr>
          <p:cNvSpPr>
            <a:spLocks noEditPoints="1"/>
          </p:cNvSpPr>
          <p:nvPr/>
        </p:nvSpPr>
        <p:spPr bwMode="auto">
          <a:xfrm>
            <a:off x="1117043" y="1824221"/>
            <a:ext cx="25400" cy="57150"/>
          </a:xfrm>
          <a:custGeom>
            <a:avLst/>
            <a:gdLst>
              <a:gd name="T0" fmla="*/ 10 w 16"/>
              <a:gd name="T1" fmla="*/ 35 h 36"/>
              <a:gd name="T2" fmla="*/ 10 w 16"/>
              <a:gd name="T3" fmla="*/ 32 h 36"/>
              <a:gd name="T4" fmla="*/ 10 w 16"/>
              <a:gd name="T5" fmla="*/ 32 h 36"/>
              <a:gd name="T6" fmla="*/ 10 w 16"/>
              <a:gd name="T7" fmla="*/ 33 h 36"/>
              <a:gd name="T8" fmla="*/ 10 w 16"/>
              <a:gd name="T9" fmla="*/ 33 h 36"/>
              <a:gd name="T10" fmla="*/ 9 w 16"/>
              <a:gd name="T11" fmla="*/ 35 h 36"/>
              <a:gd name="T12" fmla="*/ 9 w 16"/>
              <a:gd name="T13" fmla="*/ 35 h 36"/>
              <a:gd name="T14" fmla="*/ 8 w 16"/>
              <a:gd name="T15" fmla="*/ 35 h 36"/>
              <a:gd name="T16" fmla="*/ 8 w 16"/>
              <a:gd name="T17" fmla="*/ 35 h 36"/>
              <a:gd name="T18" fmla="*/ 6 w 16"/>
              <a:gd name="T19" fmla="*/ 36 h 36"/>
              <a:gd name="T20" fmla="*/ 6 w 16"/>
              <a:gd name="T21" fmla="*/ 36 h 36"/>
              <a:gd name="T22" fmla="*/ 3 w 16"/>
              <a:gd name="T23" fmla="*/ 35 h 36"/>
              <a:gd name="T24" fmla="*/ 1 w 16"/>
              <a:gd name="T25" fmla="*/ 33 h 36"/>
              <a:gd name="T26" fmla="*/ 1 w 16"/>
              <a:gd name="T27" fmla="*/ 33 h 36"/>
              <a:gd name="T28" fmla="*/ 0 w 16"/>
              <a:gd name="T29" fmla="*/ 31 h 36"/>
              <a:gd name="T30" fmla="*/ 0 w 16"/>
              <a:gd name="T31" fmla="*/ 31 h 36"/>
              <a:gd name="T32" fmla="*/ 0 w 16"/>
              <a:gd name="T33" fmla="*/ 27 h 36"/>
              <a:gd name="T34" fmla="*/ 0 w 16"/>
              <a:gd name="T35" fmla="*/ 18 h 36"/>
              <a:gd name="T36" fmla="*/ 0 w 16"/>
              <a:gd name="T37" fmla="*/ 18 h 36"/>
              <a:gd name="T38" fmla="*/ 0 w 16"/>
              <a:gd name="T39" fmla="*/ 13 h 36"/>
              <a:gd name="T40" fmla="*/ 0 w 16"/>
              <a:gd name="T41" fmla="*/ 13 h 36"/>
              <a:gd name="T42" fmla="*/ 1 w 16"/>
              <a:gd name="T43" fmla="*/ 12 h 36"/>
              <a:gd name="T44" fmla="*/ 3 w 16"/>
              <a:gd name="T45" fmla="*/ 10 h 36"/>
              <a:gd name="T46" fmla="*/ 3 w 16"/>
              <a:gd name="T47" fmla="*/ 10 h 36"/>
              <a:gd name="T48" fmla="*/ 6 w 16"/>
              <a:gd name="T49" fmla="*/ 10 h 36"/>
              <a:gd name="T50" fmla="*/ 6 w 16"/>
              <a:gd name="T51" fmla="*/ 10 h 36"/>
              <a:gd name="T52" fmla="*/ 9 w 16"/>
              <a:gd name="T53" fmla="*/ 10 h 36"/>
              <a:gd name="T54" fmla="*/ 9 w 16"/>
              <a:gd name="T55" fmla="*/ 10 h 36"/>
              <a:gd name="T56" fmla="*/ 10 w 16"/>
              <a:gd name="T57" fmla="*/ 12 h 36"/>
              <a:gd name="T58" fmla="*/ 10 w 16"/>
              <a:gd name="T59" fmla="*/ 12 h 36"/>
              <a:gd name="T60" fmla="*/ 10 w 16"/>
              <a:gd name="T61" fmla="*/ 0 h 36"/>
              <a:gd name="T62" fmla="*/ 16 w 16"/>
              <a:gd name="T63" fmla="*/ 0 h 36"/>
              <a:gd name="T64" fmla="*/ 16 w 16"/>
              <a:gd name="T65" fmla="*/ 35 h 36"/>
              <a:gd name="T66" fmla="*/ 10 w 16"/>
              <a:gd name="T67" fmla="*/ 35 h 36"/>
              <a:gd name="T68" fmla="*/ 5 w 16"/>
              <a:gd name="T69" fmla="*/ 27 h 36"/>
              <a:gd name="T70" fmla="*/ 5 w 16"/>
              <a:gd name="T71" fmla="*/ 27 h 36"/>
              <a:gd name="T72" fmla="*/ 6 w 16"/>
              <a:gd name="T73" fmla="*/ 30 h 36"/>
              <a:gd name="T74" fmla="*/ 6 w 16"/>
              <a:gd name="T75" fmla="*/ 30 h 36"/>
              <a:gd name="T76" fmla="*/ 8 w 16"/>
              <a:gd name="T77" fmla="*/ 30 h 36"/>
              <a:gd name="T78" fmla="*/ 8 w 16"/>
              <a:gd name="T79" fmla="*/ 30 h 36"/>
              <a:gd name="T80" fmla="*/ 10 w 16"/>
              <a:gd name="T81" fmla="*/ 30 h 36"/>
              <a:gd name="T82" fmla="*/ 10 w 16"/>
              <a:gd name="T83" fmla="*/ 30 h 36"/>
              <a:gd name="T84" fmla="*/ 10 w 16"/>
              <a:gd name="T85" fmla="*/ 27 h 36"/>
              <a:gd name="T86" fmla="*/ 10 w 16"/>
              <a:gd name="T87" fmla="*/ 17 h 36"/>
              <a:gd name="T88" fmla="*/ 10 w 16"/>
              <a:gd name="T89" fmla="*/ 17 h 36"/>
              <a:gd name="T90" fmla="*/ 10 w 16"/>
              <a:gd name="T91" fmla="*/ 16 h 36"/>
              <a:gd name="T92" fmla="*/ 10 w 16"/>
              <a:gd name="T93" fmla="*/ 16 h 36"/>
              <a:gd name="T94" fmla="*/ 8 w 16"/>
              <a:gd name="T95" fmla="*/ 15 h 36"/>
              <a:gd name="T96" fmla="*/ 8 w 16"/>
              <a:gd name="T97" fmla="*/ 15 h 36"/>
              <a:gd name="T98" fmla="*/ 6 w 16"/>
              <a:gd name="T99" fmla="*/ 16 h 36"/>
              <a:gd name="T100" fmla="*/ 6 w 16"/>
              <a:gd name="T101" fmla="*/ 16 h 36"/>
              <a:gd name="T102" fmla="*/ 5 w 16"/>
              <a:gd name="T103" fmla="*/ 17 h 36"/>
              <a:gd name="T104" fmla="*/ 5 w 16"/>
              <a:gd name="T105" fmla="*/ 27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" h="36">
                <a:moveTo>
                  <a:pt x="10" y="35"/>
                </a:moveTo>
                <a:lnTo>
                  <a:pt x="10" y="32"/>
                </a:lnTo>
                <a:lnTo>
                  <a:pt x="10" y="32"/>
                </a:lnTo>
                <a:lnTo>
                  <a:pt x="10" y="33"/>
                </a:lnTo>
                <a:lnTo>
                  <a:pt x="10" y="33"/>
                </a:lnTo>
                <a:lnTo>
                  <a:pt x="9" y="35"/>
                </a:lnTo>
                <a:lnTo>
                  <a:pt x="9" y="35"/>
                </a:lnTo>
                <a:lnTo>
                  <a:pt x="8" y="35"/>
                </a:lnTo>
                <a:lnTo>
                  <a:pt x="8" y="35"/>
                </a:lnTo>
                <a:lnTo>
                  <a:pt x="6" y="36"/>
                </a:lnTo>
                <a:lnTo>
                  <a:pt x="6" y="36"/>
                </a:lnTo>
                <a:lnTo>
                  <a:pt x="3" y="35"/>
                </a:lnTo>
                <a:lnTo>
                  <a:pt x="1" y="33"/>
                </a:lnTo>
                <a:lnTo>
                  <a:pt x="1" y="33"/>
                </a:lnTo>
                <a:lnTo>
                  <a:pt x="0" y="31"/>
                </a:lnTo>
                <a:lnTo>
                  <a:pt x="0" y="31"/>
                </a:lnTo>
                <a:lnTo>
                  <a:pt x="0" y="27"/>
                </a:lnTo>
                <a:lnTo>
                  <a:pt x="0" y="18"/>
                </a:lnTo>
                <a:lnTo>
                  <a:pt x="0" y="18"/>
                </a:lnTo>
                <a:lnTo>
                  <a:pt x="0" y="13"/>
                </a:lnTo>
                <a:lnTo>
                  <a:pt x="0" y="13"/>
                </a:lnTo>
                <a:lnTo>
                  <a:pt x="1" y="12"/>
                </a:lnTo>
                <a:lnTo>
                  <a:pt x="3" y="10"/>
                </a:lnTo>
                <a:lnTo>
                  <a:pt x="3" y="10"/>
                </a:lnTo>
                <a:lnTo>
                  <a:pt x="6" y="10"/>
                </a:lnTo>
                <a:lnTo>
                  <a:pt x="6" y="10"/>
                </a:lnTo>
                <a:lnTo>
                  <a:pt x="9" y="10"/>
                </a:lnTo>
                <a:lnTo>
                  <a:pt x="9" y="10"/>
                </a:lnTo>
                <a:lnTo>
                  <a:pt x="10" y="12"/>
                </a:lnTo>
                <a:lnTo>
                  <a:pt x="10" y="12"/>
                </a:lnTo>
                <a:lnTo>
                  <a:pt x="10" y="0"/>
                </a:lnTo>
                <a:lnTo>
                  <a:pt x="16" y="0"/>
                </a:lnTo>
                <a:lnTo>
                  <a:pt x="16" y="35"/>
                </a:lnTo>
                <a:lnTo>
                  <a:pt x="10" y="35"/>
                </a:lnTo>
                <a:close/>
                <a:moveTo>
                  <a:pt x="5" y="27"/>
                </a:moveTo>
                <a:lnTo>
                  <a:pt x="5" y="27"/>
                </a:lnTo>
                <a:lnTo>
                  <a:pt x="6" y="30"/>
                </a:lnTo>
                <a:lnTo>
                  <a:pt x="6" y="30"/>
                </a:lnTo>
                <a:lnTo>
                  <a:pt x="8" y="30"/>
                </a:lnTo>
                <a:lnTo>
                  <a:pt x="8" y="30"/>
                </a:lnTo>
                <a:lnTo>
                  <a:pt x="10" y="30"/>
                </a:lnTo>
                <a:lnTo>
                  <a:pt x="10" y="30"/>
                </a:lnTo>
                <a:lnTo>
                  <a:pt x="10" y="27"/>
                </a:lnTo>
                <a:lnTo>
                  <a:pt x="10" y="17"/>
                </a:lnTo>
                <a:lnTo>
                  <a:pt x="10" y="17"/>
                </a:lnTo>
                <a:lnTo>
                  <a:pt x="10" y="16"/>
                </a:lnTo>
                <a:lnTo>
                  <a:pt x="10" y="16"/>
                </a:lnTo>
                <a:lnTo>
                  <a:pt x="8" y="15"/>
                </a:lnTo>
                <a:lnTo>
                  <a:pt x="8" y="15"/>
                </a:lnTo>
                <a:lnTo>
                  <a:pt x="6" y="16"/>
                </a:lnTo>
                <a:lnTo>
                  <a:pt x="6" y="16"/>
                </a:lnTo>
                <a:lnTo>
                  <a:pt x="5" y="17"/>
                </a:lnTo>
                <a:lnTo>
                  <a:pt x="5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51" name="Freeform 372">
            <a:extLst>
              <a:ext uri="{FF2B5EF4-FFF2-40B4-BE49-F238E27FC236}">
                <a16:creationId xmlns:a16="http://schemas.microsoft.com/office/drawing/2014/main" id="{B4654554-4138-4428-B280-3B53B73E5DFB}"/>
              </a:ext>
            </a:extLst>
          </p:cNvPr>
          <p:cNvSpPr>
            <a:spLocks/>
          </p:cNvSpPr>
          <p:nvPr/>
        </p:nvSpPr>
        <p:spPr bwMode="auto">
          <a:xfrm>
            <a:off x="1148793" y="1840096"/>
            <a:ext cx="17463" cy="39688"/>
          </a:xfrm>
          <a:custGeom>
            <a:avLst/>
            <a:gdLst>
              <a:gd name="T0" fmla="*/ 0 w 11"/>
              <a:gd name="T1" fmla="*/ 25 h 25"/>
              <a:gd name="T2" fmla="*/ 0 w 11"/>
              <a:gd name="T3" fmla="*/ 0 h 25"/>
              <a:gd name="T4" fmla="*/ 5 w 11"/>
              <a:gd name="T5" fmla="*/ 0 h 25"/>
              <a:gd name="T6" fmla="*/ 5 w 11"/>
              <a:gd name="T7" fmla="*/ 2 h 25"/>
              <a:gd name="T8" fmla="*/ 5 w 11"/>
              <a:gd name="T9" fmla="*/ 2 h 25"/>
              <a:gd name="T10" fmla="*/ 8 w 11"/>
              <a:gd name="T11" fmla="*/ 0 h 25"/>
              <a:gd name="T12" fmla="*/ 8 w 11"/>
              <a:gd name="T13" fmla="*/ 0 h 25"/>
              <a:gd name="T14" fmla="*/ 11 w 11"/>
              <a:gd name="T15" fmla="*/ 0 h 25"/>
              <a:gd name="T16" fmla="*/ 11 w 11"/>
              <a:gd name="T17" fmla="*/ 5 h 25"/>
              <a:gd name="T18" fmla="*/ 11 w 11"/>
              <a:gd name="T19" fmla="*/ 5 h 25"/>
              <a:gd name="T20" fmla="*/ 10 w 11"/>
              <a:gd name="T21" fmla="*/ 5 h 25"/>
              <a:gd name="T22" fmla="*/ 10 w 11"/>
              <a:gd name="T23" fmla="*/ 5 h 25"/>
              <a:gd name="T24" fmla="*/ 9 w 11"/>
              <a:gd name="T25" fmla="*/ 5 h 25"/>
              <a:gd name="T26" fmla="*/ 9 w 11"/>
              <a:gd name="T27" fmla="*/ 5 h 25"/>
              <a:gd name="T28" fmla="*/ 6 w 11"/>
              <a:gd name="T29" fmla="*/ 6 h 25"/>
              <a:gd name="T30" fmla="*/ 6 w 11"/>
              <a:gd name="T31" fmla="*/ 6 h 25"/>
              <a:gd name="T32" fmla="*/ 5 w 11"/>
              <a:gd name="T33" fmla="*/ 7 h 25"/>
              <a:gd name="T34" fmla="*/ 5 w 11"/>
              <a:gd name="T35" fmla="*/ 7 h 25"/>
              <a:gd name="T36" fmla="*/ 5 w 11"/>
              <a:gd name="T37" fmla="*/ 10 h 25"/>
              <a:gd name="T38" fmla="*/ 5 w 11"/>
              <a:gd name="T39" fmla="*/ 25 h 25"/>
              <a:gd name="T40" fmla="*/ 0 w 11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1" y="0"/>
                </a:lnTo>
                <a:lnTo>
                  <a:pt x="11" y="5"/>
                </a:lnTo>
                <a:lnTo>
                  <a:pt x="11" y="5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6" y="6"/>
                </a:lnTo>
                <a:lnTo>
                  <a:pt x="6" y="6"/>
                </a:lnTo>
                <a:lnTo>
                  <a:pt x="5" y="7"/>
                </a:lnTo>
                <a:lnTo>
                  <a:pt x="5" y="7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52" name="Freeform 373">
            <a:extLst>
              <a:ext uri="{FF2B5EF4-FFF2-40B4-BE49-F238E27FC236}">
                <a16:creationId xmlns:a16="http://schemas.microsoft.com/office/drawing/2014/main" id="{8388847B-2479-4207-BC10-89C81DFBBE19}"/>
              </a:ext>
            </a:extLst>
          </p:cNvPr>
          <p:cNvSpPr>
            <a:spLocks noEditPoints="1"/>
          </p:cNvSpPr>
          <p:nvPr/>
        </p:nvSpPr>
        <p:spPr bwMode="auto">
          <a:xfrm>
            <a:off x="1169430" y="1840096"/>
            <a:ext cx="25400" cy="41275"/>
          </a:xfrm>
          <a:custGeom>
            <a:avLst/>
            <a:gdLst>
              <a:gd name="T0" fmla="*/ 0 w 16"/>
              <a:gd name="T1" fmla="*/ 8 h 26"/>
              <a:gd name="T2" fmla="*/ 0 w 16"/>
              <a:gd name="T3" fmla="*/ 8 h 26"/>
              <a:gd name="T4" fmla="*/ 1 w 16"/>
              <a:gd name="T5" fmla="*/ 6 h 26"/>
              <a:gd name="T6" fmla="*/ 1 w 16"/>
              <a:gd name="T7" fmla="*/ 6 h 26"/>
              <a:gd name="T8" fmla="*/ 1 w 16"/>
              <a:gd name="T9" fmla="*/ 3 h 26"/>
              <a:gd name="T10" fmla="*/ 1 w 16"/>
              <a:gd name="T11" fmla="*/ 3 h 26"/>
              <a:gd name="T12" fmla="*/ 3 w 16"/>
              <a:gd name="T13" fmla="*/ 1 h 26"/>
              <a:gd name="T14" fmla="*/ 3 w 16"/>
              <a:gd name="T15" fmla="*/ 1 h 26"/>
              <a:gd name="T16" fmla="*/ 7 w 16"/>
              <a:gd name="T17" fmla="*/ 0 h 26"/>
              <a:gd name="T18" fmla="*/ 7 w 16"/>
              <a:gd name="T19" fmla="*/ 0 h 26"/>
              <a:gd name="T20" fmla="*/ 12 w 16"/>
              <a:gd name="T21" fmla="*/ 1 h 26"/>
              <a:gd name="T22" fmla="*/ 12 w 16"/>
              <a:gd name="T23" fmla="*/ 1 h 26"/>
              <a:gd name="T24" fmla="*/ 15 w 16"/>
              <a:gd name="T25" fmla="*/ 3 h 26"/>
              <a:gd name="T26" fmla="*/ 15 w 16"/>
              <a:gd name="T27" fmla="*/ 3 h 26"/>
              <a:gd name="T28" fmla="*/ 15 w 16"/>
              <a:gd name="T29" fmla="*/ 6 h 26"/>
              <a:gd name="T30" fmla="*/ 15 w 16"/>
              <a:gd name="T31" fmla="*/ 6 h 26"/>
              <a:gd name="T32" fmla="*/ 16 w 16"/>
              <a:gd name="T33" fmla="*/ 8 h 26"/>
              <a:gd name="T34" fmla="*/ 16 w 16"/>
              <a:gd name="T35" fmla="*/ 17 h 26"/>
              <a:gd name="T36" fmla="*/ 16 w 16"/>
              <a:gd name="T37" fmla="*/ 17 h 26"/>
              <a:gd name="T38" fmla="*/ 15 w 16"/>
              <a:gd name="T39" fmla="*/ 20 h 26"/>
              <a:gd name="T40" fmla="*/ 15 w 16"/>
              <a:gd name="T41" fmla="*/ 20 h 26"/>
              <a:gd name="T42" fmla="*/ 15 w 16"/>
              <a:gd name="T43" fmla="*/ 22 h 26"/>
              <a:gd name="T44" fmla="*/ 15 w 16"/>
              <a:gd name="T45" fmla="*/ 22 h 26"/>
              <a:gd name="T46" fmla="*/ 12 w 16"/>
              <a:gd name="T47" fmla="*/ 25 h 26"/>
              <a:gd name="T48" fmla="*/ 12 w 16"/>
              <a:gd name="T49" fmla="*/ 25 h 26"/>
              <a:gd name="T50" fmla="*/ 7 w 16"/>
              <a:gd name="T51" fmla="*/ 26 h 26"/>
              <a:gd name="T52" fmla="*/ 7 w 16"/>
              <a:gd name="T53" fmla="*/ 26 h 26"/>
              <a:gd name="T54" fmla="*/ 3 w 16"/>
              <a:gd name="T55" fmla="*/ 25 h 26"/>
              <a:gd name="T56" fmla="*/ 3 w 16"/>
              <a:gd name="T57" fmla="*/ 25 h 26"/>
              <a:gd name="T58" fmla="*/ 1 w 16"/>
              <a:gd name="T59" fmla="*/ 22 h 26"/>
              <a:gd name="T60" fmla="*/ 1 w 16"/>
              <a:gd name="T61" fmla="*/ 22 h 26"/>
              <a:gd name="T62" fmla="*/ 1 w 16"/>
              <a:gd name="T63" fmla="*/ 20 h 26"/>
              <a:gd name="T64" fmla="*/ 1 w 16"/>
              <a:gd name="T65" fmla="*/ 20 h 26"/>
              <a:gd name="T66" fmla="*/ 0 w 16"/>
              <a:gd name="T67" fmla="*/ 17 h 26"/>
              <a:gd name="T68" fmla="*/ 0 w 16"/>
              <a:gd name="T69" fmla="*/ 8 h 26"/>
              <a:gd name="T70" fmla="*/ 5 w 16"/>
              <a:gd name="T71" fmla="*/ 17 h 26"/>
              <a:gd name="T72" fmla="*/ 5 w 16"/>
              <a:gd name="T73" fmla="*/ 17 h 26"/>
              <a:gd name="T74" fmla="*/ 6 w 16"/>
              <a:gd name="T75" fmla="*/ 20 h 26"/>
              <a:gd name="T76" fmla="*/ 6 w 16"/>
              <a:gd name="T77" fmla="*/ 20 h 26"/>
              <a:gd name="T78" fmla="*/ 7 w 16"/>
              <a:gd name="T79" fmla="*/ 20 h 26"/>
              <a:gd name="T80" fmla="*/ 7 w 16"/>
              <a:gd name="T81" fmla="*/ 20 h 26"/>
              <a:gd name="T82" fmla="*/ 10 w 16"/>
              <a:gd name="T83" fmla="*/ 20 h 26"/>
              <a:gd name="T84" fmla="*/ 10 w 16"/>
              <a:gd name="T85" fmla="*/ 20 h 26"/>
              <a:gd name="T86" fmla="*/ 10 w 16"/>
              <a:gd name="T87" fmla="*/ 17 h 26"/>
              <a:gd name="T88" fmla="*/ 10 w 16"/>
              <a:gd name="T89" fmla="*/ 7 h 26"/>
              <a:gd name="T90" fmla="*/ 10 w 16"/>
              <a:gd name="T91" fmla="*/ 7 h 26"/>
              <a:gd name="T92" fmla="*/ 10 w 16"/>
              <a:gd name="T93" fmla="*/ 5 h 26"/>
              <a:gd name="T94" fmla="*/ 10 w 16"/>
              <a:gd name="T95" fmla="*/ 5 h 26"/>
              <a:gd name="T96" fmla="*/ 7 w 16"/>
              <a:gd name="T97" fmla="*/ 5 h 26"/>
              <a:gd name="T98" fmla="*/ 7 w 16"/>
              <a:gd name="T99" fmla="*/ 5 h 26"/>
              <a:gd name="T100" fmla="*/ 6 w 16"/>
              <a:gd name="T101" fmla="*/ 5 h 26"/>
              <a:gd name="T102" fmla="*/ 6 w 16"/>
              <a:gd name="T103" fmla="*/ 5 h 26"/>
              <a:gd name="T104" fmla="*/ 5 w 16"/>
              <a:gd name="T105" fmla="*/ 7 h 26"/>
              <a:gd name="T106" fmla="*/ 5 w 16"/>
              <a:gd name="T107" fmla="*/ 17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" h="26">
                <a:moveTo>
                  <a:pt x="0" y="8"/>
                </a:moveTo>
                <a:lnTo>
                  <a:pt x="0" y="8"/>
                </a:lnTo>
                <a:lnTo>
                  <a:pt x="1" y="6"/>
                </a:lnTo>
                <a:lnTo>
                  <a:pt x="1" y="6"/>
                </a:lnTo>
                <a:lnTo>
                  <a:pt x="1" y="3"/>
                </a:lnTo>
                <a:lnTo>
                  <a:pt x="1" y="3"/>
                </a:lnTo>
                <a:lnTo>
                  <a:pt x="3" y="1"/>
                </a:lnTo>
                <a:lnTo>
                  <a:pt x="3" y="1"/>
                </a:lnTo>
                <a:lnTo>
                  <a:pt x="7" y="0"/>
                </a:lnTo>
                <a:lnTo>
                  <a:pt x="7" y="0"/>
                </a:lnTo>
                <a:lnTo>
                  <a:pt x="12" y="1"/>
                </a:lnTo>
                <a:lnTo>
                  <a:pt x="12" y="1"/>
                </a:lnTo>
                <a:lnTo>
                  <a:pt x="15" y="3"/>
                </a:lnTo>
                <a:lnTo>
                  <a:pt x="15" y="3"/>
                </a:lnTo>
                <a:lnTo>
                  <a:pt x="15" y="6"/>
                </a:lnTo>
                <a:lnTo>
                  <a:pt x="15" y="6"/>
                </a:lnTo>
                <a:lnTo>
                  <a:pt x="16" y="8"/>
                </a:lnTo>
                <a:lnTo>
                  <a:pt x="16" y="17"/>
                </a:lnTo>
                <a:lnTo>
                  <a:pt x="16" y="17"/>
                </a:lnTo>
                <a:lnTo>
                  <a:pt x="15" y="20"/>
                </a:lnTo>
                <a:lnTo>
                  <a:pt x="15" y="20"/>
                </a:lnTo>
                <a:lnTo>
                  <a:pt x="15" y="22"/>
                </a:lnTo>
                <a:lnTo>
                  <a:pt x="15" y="22"/>
                </a:lnTo>
                <a:lnTo>
                  <a:pt x="12" y="25"/>
                </a:lnTo>
                <a:lnTo>
                  <a:pt x="12" y="25"/>
                </a:lnTo>
                <a:lnTo>
                  <a:pt x="7" y="26"/>
                </a:lnTo>
                <a:lnTo>
                  <a:pt x="7" y="26"/>
                </a:lnTo>
                <a:lnTo>
                  <a:pt x="3" y="25"/>
                </a:lnTo>
                <a:lnTo>
                  <a:pt x="3" y="25"/>
                </a:lnTo>
                <a:lnTo>
                  <a:pt x="1" y="22"/>
                </a:lnTo>
                <a:lnTo>
                  <a:pt x="1" y="22"/>
                </a:lnTo>
                <a:lnTo>
                  <a:pt x="1" y="20"/>
                </a:lnTo>
                <a:lnTo>
                  <a:pt x="1" y="20"/>
                </a:lnTo>
                <a:lnTo>
                  <a:pt x="0" y="17"/>
                </a:lnTo>
                <a:lnTo>
                  <a:pt x="0" y="8"/>
                </a:lnTo>
                <a:close/>
                <a:moveTo>
                  <a:pt x="5" y="17"/>
                </a:moveTo>
                <a:lnTo>
                  <a:pt x="5" y="17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53" name="Freeform 374">
            <a:extLst>
              <a:ext uri="{FF2B5EF4-FFF2-40B4-BE49-F238E27FC236}">
                <a16:creationId xmlns:a16="http://schemas.microsoft.com/office/drawing/2014/main" id="{E8801836-D16A-41BF-B7C9-B8C84DCC4081}"/>
              </a:ext>
            </a:extLst>
          </p:cNvPr>
          <p:cNvSpPr>
            <a:spLocks noEditPoints="1"/>
          </p:cNvSpPr>
          <p:nvPr/>
        </p:nvSpPr>
        <p:spPr bwMode="auto">
          <a:xfrm>
            <a:off x="1201180" y="1840096"/>
            <a:ext cx="23813" cy="57150"/>
          </a:xfrm>
          <a:custGeom>
            <a:avLst/>
            <a:gdLst>
              <a:gd name="T0" fmla="*/ 5 w 15"/>
              <a:gd name="T1" fmla="*/ 28 h 36"/>
              <a:gd name="T2" fmla="*/ 5 w 15"/>
              <a:gd name="T3" fmla="*/ 30 h 36"/>
              <a:gd name="T4" fmla="*/ 7 w 15"/>
              <a:gd name="T5" fmla="*/ 31 h 36"/>
              <a:gd name="T6" fmla="*/ 9 w 15"/>
              <a:gd name="T7" fmla="*/ 30 h 36"/>
              <a:gd name="T8" fmla="*/ 10 w 15"/>
              <a:gd name="T9" fmla="*/ 22 h 36"/>
              <a:gd name="T10" fmla="*/ 10 w 15"/>
              <a:gd name="T11" fmla="*/ 22 h 36"/>
              <a:gd name="T12" fmla="*/ 7 w 15"/>
              <a:gd name="T13" fmla="*/ 25 h 36"/>
              <a:gd name="T14" fmla="*/ 5 w 15"/>
              <a:gd name="T15" fmla="*/ 26 h 36"/>
              <a:gd name="T16" fmla="*/ 0 w 15"/>
              <a:gd name="T17" fmla="*/ 23 h 36"/>
              <a:gd name="T18" fmla="*/ 0 w 15"/>
              <a:gd name="T19" fmla="*/ 21 h 36"/>
              <a:gd name="T20" fmla="*/ 0 w 15"/>
              <a:gd name="T21" fmla="*/ 17 h 36"/>
              <a:gd name="T22" fmla="*/ 0 w 15"/>
              <a:gd name="T23" fmla="*/ 8 h 36"/>
              <a:gd name="T24" fmla="*/ 0 w 15"/>
              <a:gd name="T25" fmla="*/ 3 h 36"/>
              <a:gd name="T26" fmla="*/ 2 w 15"/>
              <a:gd name="T27" fmla="*/ 0 h 36"/>
              <a:gd name="T28" fmla="*/ 5 w 15"/>
              <a:gd name="T29" fmla="*/ 0 h 36"/>
              <a:gd name="T30" fmla="*/ 6 w 15"/>
              <a:gd name="T31" fmla="*/ 0 h 36"/>
              <a:gd name="T32" fmla="*/ 7 w 15"/>
              <a:gd name="T33" fmla="*/ 0 h 36"/>
              <a:gd name="T34" fmla="*/ 9 w 15"/>
              <a:gd name="T35" fmla="*/ 1 h 36"/>
              <a:gd name="T36" fmla="*/ 10 w 15"/>
              <a:gd name="T37" fmla="*/ 2 h 36"/>
              <a:gd name="T38" fmla="*/ 15 w 15"/>
              <a:gd name="T39" fmla="*/ 0 h 36"/>
              <a:gd name="T40" fmla="*/ 15 w 15"/>
              <a:gd name="T41" fmla="*/ 28 h 36"/>
              <a:gd name="T42" fmla="*/ 14 w 15"/>
              <a:gd name="T43" fmla="*/ 31 h 36"/>
              <a:gd name="T44" fmla="*/ 12 w 15"/>
              <a:gd name="T45" fmla="*/ 33 h 36"/>
              <a:gd name="T46" fmla="*/ 10 w 15"/>
              <a:gd name="T47" fmla="*/ 35 h 36"/>
              <a:gd name="T48" fmla="*/ 7 w 15"/>
              <a:gd name="T49" fmla="*/ 36 h 36"/>
              <a:gd name="T50" fmla="*/ 5 w 15"/>
              <a:gd name="T51" fmla="*/ 35 h 36"/>
              <a:gd name="T52" fmla="*/ 2 w 15"/>
              <a:gd name="T53" fmla="*/ 33 h 36"/>
              <a:gd name="T54" fmla="*/ 0 w 15"/>
              <a:gd name="T55" fmla="*/ 32 h 36"/>
              <a:gd name="T56" fmla="*/ 5 w 15"/>
              <a:gd name="T57" fmla="*/ 28 h 36"/>
              <a:gd name="T58" fmla="*/ 5 w 15"/>
              <a:gd name="T59" fmla="*/ 17 h 36"/>
              <a:gd name="T60" fmla="*/ 5 w 15"/>
              <a:gd name="T61" fmla="*/ 20 h 36"/>
              <a:gd name="T62" fmla="*/ 7 w 15"/>
              <a:gd name="T63" fmla="*/ 20 h 36"/>
              <a:gd name="T64" fmla="*/ 9 w 15"/>
              <a:gd name="T65" fmla="*/ 20 h 36"/>
              <a:gd name="T66" fmla="*/ 10 w 15"/>
              <a:gd name="T67" fmla="*/ 7 h 36"/>
              <a:gd name="T68" fmla="*/ 9 w 15"/>
              <a:gd name="T69" fmla="*/ 6 h 36"/>
              <a:gd name="T70" fmla="*/ 7 w 15"/>
              <a:gd name="T71" fmla="*/ 5 h 36"/>
              <a:gd name="T72" fmla="*/ 5 w 15"/>
              <a:gd name="T73" fmla="*/ 6 h 36"/>
              <a:gd name="T74" fmla="*/ 5 w 15"/>
              <a:gd name="T75" fmla="*/ 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" h="36">
                <a:moveTo>
                  <a:pt x="5" y="28"/>
                </a:moveTo>
                <a:lnTo>
                  <a:pt x="5" y="28"/>
                </a:lnTo>
                <a:lnTo>
                  <a:pt x="5" y="30"/>
                </a:lnTo>
                <a:lnTo>
                  <a:pt x="5" y="30"/>
                </a:lnTo>
                <a:lnTo>
                  <a:pt x="7" y="31"/>
                </a:lnTo>
                <a:lnTo>
                  <a:pt x="7" y="31"/>
                </a:lnTo>
                <a:lnTo>
                  <a:pt x="9" y="30"/>
                </a:lnTo>
                <a:lnTo>
                  <a:pt x="9" y="30"/>
                </a:lnTo>
                <a:lnTo>
                  <a:pt x="10" y="27"/>
                </a:ln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7" y="25"/>
                </a:lnTo>
                <a:lnTo>
                  <a:pt x="7" y="25"/>
                </a:lnTo>
                <a:lnTo>
                  <a:pt x="5" y="26"/>
                </a:lnTo>
                <a:lnTo>
                  <a:pt x="5" y="26"/>
                </a:lnTo>
                <a:lnTo>
                  <a:pt x="2" y="25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7"/>
                </a:lnTo>
                <a:lnTo>
                  <a:pt x="0" y="8"/>
                </a:lnTo>
                <a:lnTo>
                  <a:pt x="0" y="8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1"/>
                </a:lnTo>
                <a:lnTo>
                  <a:pt x="9" y="1"/>
                </a:lnTo>
                <a:lnTo>
                  <a:pt x="10" y="2"/>
                </a:lnTo>
                <a:lnTo>
                  <a:pt x="10" y="0"/>
                </a:lnTo>
                <a:lnTo>
                  <a:pt x="15" y="0"/>
                </a:lnTo>
                <a:lnTo>
                  <a:pt x="15" y="28"/>
                </a:lnTo>
                <a:lnTo>
                  <a:pt x="15" y="28"/>
                </a:lnTo>
                <a:lnTo>
                  <a:pt x="14" y="31"/>
                </a:lnTo>
                <a:lnTo>
                  <a:pt x="14" y="31"/>
                </a:lnTo>
                <a:lnTo>
                  <a:pt x="12" y="33"/>
                </a:lnTo>
                <a:lnTo>
                  <a:pt x="12" y="33"/>
                </a:lnTo>
                <a:lnTo>
                  <a:pt x="10" y="35"/>
                </a:lnTo>
                <a:lnTo>
                  <a:pt x="10" y="35"/>
                </a:lnTo>
                <a:lnTo>
                  <a:pt x="7" y="36"/>
                </a:lnTo>
                <a:lnTo>
                  <a:pt x="7" y="36"/>
                </a:lnTo>
                <a:lnTo>
                  <a:pt x="5" y="35"/>
                </a:lnTo>
                <a:lnTo>
                  <a:pt x="5" y="35"/>
                </a:lnTo>
                <a:lnTo>
                  <a:pt x="2" y="33"/>
                </a:lnTo>
                <a:lnTo>
                  <a:pt x="2" y="33"/>
                </a:lnTo>
                <a:lnTo>
                  <a:pt x="0" y="32"/>
                </a:lnTo>
                <a:lnTo>
                  <a:pt x="0" y="32"/>
                </a:lnTo>
                <a:lnTo>
                  <a:pt x="0" y="28"/>
                </a:lnTo>
                <a:lnTo>
                  <a:pt x="5" y="28"/>
                </a:lnTo>
                <a:close/>
                <a:moveTo>
                  <a:pt x="5" y="17"/>
                </a:moveTo>
                <a:lnTo>
                  <a:pt x="5" y="17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0" y="17"/>
                </a:lnTo>
                <a:lnTo>
                  <a:pt x="10" y="7"/>
                </a:lnTo>
                <a:lnTo>
                  <a:pt x="10" y="7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54" name="Freeform 375">
            <a:extLst>
              <a:ext uri="{FF2B5EF4-FFF2-40B4-BE49-F238E27FC236}">
                <a16:creationId xmlns:a16="http://schemas.microsoft.com/office/drawing/2014/main" id="{56E11D29-4663-4CB2-B5F3-4F96744F82DE}"/>
              </a:ext>
            </a:extLst>
          </p:cNvPr>
          <p:cNvSpPr>
            <a:spLocks noEditPoints="1"/>
          </p:cNvSpPr>
          <p:nvPr/>
        </p:nvSpPr>
        <p:spPr bwMode="auto">
          <a:xfrm>
            <a:off x="1231343" y="1840096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7 h 26"/>
              <a:gd name="T6" fmla="*/ 5 w 15"/>
              <a:gd name="T7" fmla="*/ 17 h 26"/>
              <a:gd name="T8" fmla="*/ 5 w 15"/>
              <a:gd name="T9" fmla="*/ 20 h 26"/>
              <a:gd name="T10" fmla="*/ 5 w 15"/>
              <a:gd name="T11" fmla="*/ 20 h 26"/>
              <a:gd name="T12" fmla="*/ 7 w 15"/>
              <a:gd name="T13" fmla="*/ 20 h 26"/>
              <a:gd name="T14" fmla="*/ 7 w 15"/>
              <a:gd name="T15" fmla="*/ 20 h 26"/>
              <a:gd name="T16" fmla="*/ 8 w 15"/>
              <a:gd name="T17" fmla="*/ 20 h 26"/>
              <a:gd name="T18" fmla="*/ 8 w 15"/>
              <a:gd name="T19" fmla="*/ 20 h 26"/>
              <a:gd name="T20" fmla="*/ 10 w 15"/>
              <a:gd name="T21" fmla="*/ 17 h 26"/>
              <a:gd name="T22" fmla="*/ 15 w 15"/>
              <a:gd name="T23" fmla="*/ 17 h 26"/>
              <a:gd name="T24" fmla="*/ 15 w 15"/>
              <a:gd name="T25" fmla="*/ 17 h 26"/>
              <a:gd name="T26" fmla="*/ 13 w 15"/>
              <a:gd name="T27" fmla="*/ 21 h 26"/>
              <a:gd name="T28" fmla="*/ 12 w 15"/>
              <a:gd name="T29" fmla="*/ 23 h 26"/>
              <a:gd name="T30" fmla="*/ 12 w 15"/>
              <a:gd name="T31" fmla="*/ 23 h 26"/>
              <a:gd name="T32" fmla="*/ 10 w 15"/>
              <a:gd name="T33" fmla="*/ 25 h 26"/>
              <a:gd name="T34" fmla="*/ 10 w 15"/>
              <a:gd name="T35" fmla="*/ 25 h 26"/>
              <a:gd name="T36" fmla="*/ 7 w 15"/>
              <a:gd name="T37" fmla="*/ 26 h 26"/>
              <a:gd name="T38" fmla="*/ 7 w 15"/>
              <a:gd name="T39" fmla="*/ 26 h 26"/>
              <a:gd name="T40" fmla="*/ 3 w 15"/>
              <a:gd name="T41" fmla="*/ 25 h 26"/>
              <a:gd name="T42" fmla="*/ 3 w 15"/>
              <a:gd name="T43" fmla="*/ 25 h 26"/>
              <a:gd name="T44" fmla="*/ 1 w 15"/>
              <a:gd name="T45" fmla="*/ 22 h 26"/>
              <a:gd name="T46" fmla="*/ 1 w 15"/>
              <a:gd name="T47" fmla="*/ 22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7 h 26"/>
              <a:gd name="T54" fmla="*/ 0 w 15"/>
              <a:gd name="T55" fmla="*/ 8 h 26"/>
              <a:gd name="T56" fmla="*/ 0 w 15"/>
              <a:gd name="T57" fmla="*/ 8 h 26"/>
              <a:gd name="T58" fmla="*/ 0 w 15"/>
              <a:gd name="T59" fmla="*/ 6 h 26"/>
              <a:gd name="T60" fmla="*/ 0 w 15"/>
              <a:gd name="T61" fmla="*/ 6 h 26"/>
              <a:gd name="T62" fmla="*/ 1 w 15"/>
              <a:gd name="T63" fmla="*/ 3 h 26"/>
              <a:gd name="T64" fmla="*/ 1 w 15"/>
              <a:gd name="T65" fmla="*/ 3 h 26"/>
              <a:gd name="T66" fmla="*/ 3 w 15"/>
              <a:gd name="T67" fmla="*/ 1 h 26"/>
              <a:gd name="T68" fmla="*/ 3 w 15"/>
              <a:gd name="T69" fmla="*/ 1 h 26"/>
              <a:gd name="T70" fmla="*/ 7 w 15"/>
              <a:gd name="T71" fmla="*/ 0 h 26"/>
              <a:gd name="T72" fmla="*/ 7 w 15"/>
              <a:gd name="T73" fmla="*/ 0 h 26"/>
              <a:gd name="T74" fmla="*/ 10 w 15"/>
              <a:gd name="T75" fmla="*/ 0 h 26"/>
              <a:gd name="T76" fmla="*/ 10 w 15"/>
              <a:gd name="T77" fmla="*/ 0 h 26"/>
              <a:gd name="T78" fmla="*/ 12 w 15"/>
              <a:gd name="T79" fmla="*/ 2 h 26"/>
              <a:gd name="T80" fmla="*/ 12 w 15"/>
              <a:gd name="T81" fmla="*/ 2 h 26"/>
              <a:gd name="T82" fmla="*/ 15 w 15"/>
              <a:gd name="T83" fmla="*/ 5 h 26"/>
              <a:gd name="T84" fmla="*/ 15 w 15"/>
              <a:gd name="T85" fmla="*/ 7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7 h 26"/>
              <a:gd name="T94" fmla="*/ 10 w 15"/>
              <a:gd name="T95" fmla="*/ 7 h 26"/>
              <a:gd name="T96" fmla="*/ 8 w 15"/>
              <a:gd name="T97" fmla="*/ 5 h 26"/>
              <a:gd name="T98" fmla="*/ 8 w 15"/>
              <a:gd name="T99" fmla="*/ 5 h 26"/>
              <a:gd name="T100" fmla="*/ 7 w 15"/>
              <a:gd name="T101" fmla="*/ 5 h 26"/>
              <a:gd name="T102" fmla="*/ 7 w 15"/>
              <a:gd name="T103" fmla="*/ 5 h 26"/>
              <a:gd name="T104" fmla="*/ 5 w 15"/>
              <a:gd name="T105" fmla="*/ 5 h 26"/>
              <a:gd name="T106" fmla="*/ 5 w 15"/>
              <a:gd name="T107" fmla="*/ 5 h 26"/>
              <a:gd name="T108" fmla="*/ 5 w 15"/>
              <a:gd name="T109" fmla="*/ 7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7"/>
                </a:lnTo>
                <a:lnTo>
                  <a:pt x="5" y="17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0" y="17"/>
                </a:lnTo>
                <a:lnTo>
                  <a:pt x="15" y="17"/>
                </a:lnTo>
                <a:lnTo>
                  <a:pt x="15" y="17"/>
                </a:lnTo>
                <a:lnTo>
                  <a:pt x="13" y="21"/>
                </a:lnTo>
                <a:lnTo>
                  <a:pt x="12" y="23"/>
                </a:lnTo>
                <a:lnTo>
                  <a:pt x="12" y="23"/>
                </a:lnTo>
                <a:lnTo>
                  <a:pt x="10" y="25"/>
                </a:lnTo>
                <a:lnTo>
                  <a:pt x="10" y="25"/>
                </a:lnTo>
                <a:lnTo>
                  <a:pt x="7" y="26"/>
                </a:lnTo>
                <a:lnTo>
                  <a:pt x="7" y="26"/>
                </a:lnTo>
                <a:lnTo>
                  <a:pt x="3" y="25"/>
                </a:lnTo>
                <a:lnTo>
                  <a:pt x="3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1" y="3"/>
                </a:lnTo>
                <a:lnTo>
                  <a:pt x="1" y="3"/>
                </a:lnTo>
                <a:lnTo>
                  <a:pt x="3" y="1"/>
                </a:lnTo>
                <a:lnTo>
                  <a:pt x="3" y="1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5" y="5"/>
                </a:lnTo>
                <a:lnTo>
                  <a:pt x="15" y="7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7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55" name="Freeform 376">
            <a:extLst>
              <a:ext uri="{FF2B5EF4-FFF2-40B4-BE49-F238E27FC236}">
                <a16:creationId xmlns:a16="http://schemas.microsoft.com/office/drawing/2014/main" id="{9741E49E-49A1-476D-AA33-E5FFBF99746E}"/>
              </a:ext>
            </a:extLst>
          </p:cNvPr>
          <p:cNvSpPr>
            <a:spLocks/>
          </p:cNvSpPr>
          <p:nvPr/>
        </p:nvSpPr>
        <p:spPr bwMode="auto">
          <a:xfrm>
            <a:off x="1259918" y="1840096"/>
            <a:ext cx="25400" cy="39688"/>
          </a:xfrm>
          <a:custGeom>
            <a:avLst/>
            <a:gdLst>
              <a:gd name="T0" fmla="*/ 0 w 16"/>
              <a:gd name="T1" fmla="*/ 25 h 25"/>
              <a:gd name="T2" fmla="*/ 0 w 16"/>
              <a:gd name="T3" fmla="*/ 0 h 25"/>
              <a:gd name="T4" fmla="*/ 5 w 16"/>
              <a:gd name="T5" fmla="*/ 0 h 25"/>
              <a:gd name="T6" fmla="*/ 5 w 16"/>
              <a:gd name="T7" fmla="*/ 2 h 25"/>
              <a:gd name="T8" fmla="*/ 5 w 16"/>
              <a:gd name="T9" fmla="*/ 2 h 25"/>
              <a:gd name="T10" fmla="*/ 5 w 16"/>
              <a:gd name="T11" fmla="*/ 2 h 25"/>
              <a:gd name="T12" fmla="*/ 8 w 16"/>
              <a:gd name="T13" fmla="*/ 0 h 25"/>
              <a:gd name="T14" fmla="*/ 8 w 16"/>
              <a:gd name="T15" fmla="*/ 0 h 25"/>
              <a:gd name="T16" fmla="*/ 11 w 16"/>
              <a:gd name="T17" fmla="*/ 0 h 25"/>
              <a:gd name="T18" fmla="*/ 11 w 16"/>
              <a:gd name="T19" fmla="*/ 0 h 25"/>
              <a:gd name="T20" fmla="*/ 12 w 16"/>
              <a:gd name="T21" fmla="*/ 0 h 25"/>
              <a:gd name="T22" fmla="*/ 12 w 16"/>
              <a:gd name="T23" fmla="*/ 0 h 25"/>
              <a:gd name="T24" fmla="*/ 14 w 16"/>
              <a:gd name="T25" fmla="*/ 1 h 25"/>
              <a:gd name="T26" fmla="*/ 14 w 16"/>
              <a:gd name="T27" fmla="*/ 1 h 25"/>
              <a:gd name="T28" fmla="*/ 16 w 16"/>
              <a:gd name="T29" fmla="*/ 2 h 25"/>
              <a:gd name="T30" fmla="*/ 16 w 16"/>
              <a:gd name="T31" fmla="*/ 2 h 25"/>
              <a:gd name="T32" fmla="*/ 16 w 16"/>
              <a:gd name="T33" fmla="*/ 6 h 25"/>
              <a:gd name="T34" fmla="*/ 16 w 16"/>
              <a:gd name="T35" fmla="*/ 25 h 25"/>
              <a:gd name="T36" fmla="*/ 11 w 16"/>
              <a:gd name="T37" fmla="*/ 25 h 25"/>
              <a:gd name="T38" fmla="*/ 11 w 16"/>
              <a:gd name="T39" fmla="*/ 7 h 25"/>
              <a:gd name="T40" fmla="*/ 11 w 16"/>
              <a:gd name="T41" fmla="*/ 7 h 25"/>
              <a:gd name="T42" fmla="*/ 11 w 16"/>
              <a:gd name="T43" fmla="*/ 6 h 25"/>
              <a:gd name="T44" fmla="*/ 11 w 16"/>
              <a:gd name="T45" fmla="*/ 6 h 25"/>
              <a:gd name="T46" fmla="*/ 8 w 16"/>
              <a:gd name="T47" fmla="*/ 5 h 25"/>
              <a:gd name="T48" fmla="*/ 8 w 16"/>
              <a:gd name="T49" fmla="*/ 5 h 25"/>
              <a:gd name="T50" fmla="*/ 5 w 16"/>
              <a:gd name="T51" fmla="*/ 6 h 25"/>
              <a:gd name="T52" fmla="*/ 5 w 16"/>
              <a:gd name="T53" fmla="*/ 6 h 25"/>
              <a:gd name="T54" fmla="*/ 5 w 16"/>
              <a:gd name="T55" fmla="*/ 8 h 25"/>
              <a:gd name="T56" fmla="*/ 5 w 16"/>
              <a:gd name="T57" fmla="*/ 25 h 25"/>
              <a:gd name="T58" fmla="*/ 0 w 16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1" y="0"/>
                </a:lnTo>
                <a:lnTo>
                  <a:pt x="11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6" y="2"/>
                </a:lnTo>
                <a:lnTo>
                  <a:pt x="16" y="2"/>
                </a:lnTo>
                <a:lnTo>
                  <a:pt x="16" y="6"/>
                </a:lnTo>
                <a:lnTo>
                  <a:pt x="16" y="25"/>
                </a:lnTo>
                <a:lnTo>
                  <a:pt x="11" y="25"/>
                </a:lnTo>
                <a:lnTo>
                  <a:pt x="11" y="7"/>
                </a:lnTo>
                <a:lnTo>
                  <a:pt x="11" y="7"/>
                </a:lnTo>
                <a:lnTo>
                  <a:pt x="11" y="6"/>
                </a:lnTo>
                <a:lnTo>
                  <a:pt x="11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56" name="Freeform 377">
            <a:extLst>
              <a:ext uri="{FF2B5EF4-FFF2-40B4-BE49-F238E27FC236}">
                <a16:creationId xmlns:a16="http://schemas.microsoft.com/office/drawing/2014/main" id="{ADA411A1-096C-458D-BC15-A3779B302042}"/>
              </a:ext>
            </a:extLst>
          </p:cNvPr>
          <p:cNvSpPr>
            <a:spLocks/>
          </p:cNvSpPr>
          <p:nvPr/>
        </p:nvSpPr>
        <p:spPr bwMode="auto">
          <a:xfrm>
            <a:off x="1082118" y="2335396"/>
            <a:ext cx="23813" cy="55563"/>
          </a:xfrm>
          <a:custGeom>
            <a:avLst/>
            <a:gdLst>
              <a:gd name="T0" fmla="*/ 0 w 15"/>
              <a:gd name="T1" fmla="*/ 35 h 35"/>
              <a:gd name="T2" fmla="*/ 0 w 15"/>
              <a:gd name="T3" fmla="*/ 0 h 35"/>
              <a:gd name="T4" fmla="*/ 5 w 15"/>
              <a:gd name="T5" fmla="*/ 0 h 35"/>
              <a:gd name="T6" fmla="*/ 5 w 15"/>
              <a:gd name="T7" fmla="*/ 30 h 35"/>
              <a:gd name="T8" fmla="*/ 15 w 15"/>
              <a:gd name="T9" fmla="*/ 30 h 35"/>
              <a:gd name="T10" fmla="*/ 15 w 15"/>
              <a:gd name="T11" fmla="*/ 35 h 35"/>
              <a:gd name="T12" fmla="*/ 0 w 15"/>
              <a:gd name="T13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35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5" y="30"/>
                </a:lnTo>
                <a:lnTo>
                  <a:pt x="15" y="30"/>
                </a:lnTo>
                <a:lnTo>
                  <a:pt x="1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57" name="Freeform 378">
            <a:extLst>
              <a:ext uri="{FF2B5EF4-FFF2-40B4-BE49-F238E27FC236}">
                <a16:creationId xmlns:a16="http://schemas.microsoft.com/office/drawing/2014/main" id="{4E0580C1-4065-4B42-A0E8-B0B6C9CD9A12}"/>
              </a:ext>
            </a:extLst>
          </p:cNvPr>
          <p:cNvSpPr>
            <a:spLocks noEditPoints="1"/>
          </p:cNvSpPr>
          <p:nvPr/>
        </p:nvSpPr>
        <p:spPr bwMode="auto">
          <a:xfrm>
            <a:off x="1110693" y="2335396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58" name="Freeform 379">
            <a:extLst>
              <a:ext uri="{FF2B5EF4-FFF2-40B4-BE49-F238E27FC236}">
                <a16:creationId xmlns:a16="http://schemas.microsoft.com/office/drawing/2014/main" id="{0CB55931-466D-40EB-8CC3-F51B1ED8C925}"/>
              </a:ext>
            </a:extLst>
          </p:cNvPr>
          <p:cNvSpPr>
            <a:spLocks/>
          </p:cNvSpPr>
          <p:nvPr/>
        </p:nvSpPr>
        <p:spPr bwMode="auto">
          <a:xfrm>
            <a:off x="1121805" y="2340158"/>
            <a:ext cx="17463" cy="50800"/>
          </a:xfrm>
          <a:custGeom>
            <a:avLst/>
            <a:gdLst>
              <a:gd name="T0" fmla="*/ 2 w 11"/>
              <a:gd name="T1" fmla="*/ 7 h 32"/>
              <a:gd name="T2" fmla="*/ 2 w 11"/>
              <a:gd name="T3" fmla="*/ 0 h 32"/>
              <a:gd name="T4" fmla="*/ 7 w 11"/>
              <a:gd name="T5" fmla="*/ 0 h 32"/>
              <a:gd name="T6" fmla="*/ 7 w 11"/>
              <a:gd name="T7" fmla="*/ 7 h 32"/>
              <a:gd name="T8" fmla="*/ 11 w 11"/>
              <a:gd name="T9" fmla="*/ 7 h 32"/>
              <a:gd name="T10" fmla="*/ 11 w 11"/>
              <a:gd name="T11" fmla="*/ 11 h 32"/>
              <a:gd name="T12" fmla="*/ 7 w 11"/>
              <a:gd name="T13" fmla="*/ 11 h 32"/>
              <a:gd name="T14" fmla="*/ 7 w 11"/>
              <a:gd name="T15" fmla="*/ 25 h 32"/>
              <a:gd name="T16" fmla="*/ 7 w 11"/>
              <a:gd name="T17" fmla="*/ 25 h 32"/>
              <a:gd name="T18" fmla="*/ 7 w 11"/>
              <a:gd name="T19" fmla="*/ 26 h 32"/>
              <a:gd name="T20" fmla="*/ 7 w 11"/>
              <a:gd name="T21" fmla="*/ 26 h 32"/>
              <a:gd name="T22" fmla="*/ 8 w 11"/>
              <a:gd name="T23" fmla="*/ 27 h 32"/>
              <a:gd name="T24" fmla="*/ 8 w 11"/>
              <a:gd name="T25" fmla="*/ 27 h 32"/>
              <a:gd name="T26" fmla="*/ 10 w 11"/>
              <a:gd name="T27" fmla="*/ 27 h 32"/>
              <a:gd name="T28" fmla="*/ 10 w 11"/>
              <a:gd name="T29" fmla="*/ 27 h 32"/>
              <a:gd name="T30" fmla="*/ 11 w 11"/>
              <a:gd name="T31" fmla="*/ 27 h 32"/>
              <a:gd name="T32" fmla="*/ 11 w 11"/>
              <a:gd name="T33" fmla="*/ 32 h 32"/>
              <a:gd name="T34" fmla="*/ 8 w 11"/>
              <a:gd name="T35" fmla="*/ 32 h 32"/>
              <a:gd name="T36" fmla="*/ 8 w 11"/>
              <a:gd name="T37" fmla="*/ 32 h 32"/>
              <a:gd name="T38" fmla="*/ 6 w 11"/>
              <a:gd name="T39" fmla="*/ 32 h 32"/>
              <a:gd name="T40" fmla="*/ 6 w 11"/>
              <a:gd name="T41" fmla="*/ 32 h 32"/>
              <a:gd name="T42" fmla="*/ 3 w 11"/>
              <a:gd name="T43" fmla="*/ 30 h 32"/>
              <a:gd name="T44" fmla="*/ 3 w 11"/>
              <a:gd name="T45" fmla="*/ 30 h 32"/>
              <a:gd name="T46" fmla="*/ 3 w 11"/>
              <a:gd name="T47" fmla="*/ 29 h 32"/>
              <a:gd name="T48" fmla="*/ 3 w 11"/>
              <a:gd name="T49" fmla="*/ 29 h 32"/>
              <a:gd name="T50" fmla="*/ 2 w 11"/>
              <a:gd name="T51" fmla="*/ 26 h 32"/>
              <a:gd name="T52" fmla="*/ 2 w 11"/>
              <a:gd name="T53" fmla="*/ 11 h 32"/>
              <a:gd name="T54" fmla="*/ 0 w 11"/>
              <a:gd name="T55" fmla="*/ 11 h 32"/>
              <a:gd name="T56" fmla="*/ 0 w 11"/>
              <a:gd name="T57" fmla="*/ 7 h 32"/>
              <a:gd name="T58" fmla="*/ 2 w 11"/>
              <a:gd name="T59" fmla="*/ 7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" h="32">
                <a:moveTo>
                  <a:pt x="2" y="7"/>
                </a:moveTo>
                <a:lnTo>
                  <a:pt x="2" y="0"/>
                </a:lnTo>
                <a:lnTo>
                  <a:pt x="7" y="0"/>
                </a:lnTo>
                <a:lnTo>
                  <a:pt x="7" y="7"/>
                </a:lnTo>
                <a:lnTo>
                  <a:pt x="11" y="7"/>
                </a:lnTo>
                <a:lnTo>
                  <a:pt x="11" y="11"/>
                </a:lnTo>
                <a:lnTo>
                  <a:pt x="7" y="11"/>
                </a:lnTo>
                <a:lnTo>
                  <a:pt x="7" y="25"/>
                </a:lnTo>
                <a:lnTo>
                  <a:pt x="7" y="25"/>
                </a:lnTo>
                <a:lnTo>
                  <a:pt x="7" y="26"/>
                </a:lnTo>
                <a:lnTo>
                  <a:pt x="7" y="26"/>
                </a:lnTo>
                <a:lnTo>
                  <a:pt x="8" y="27"/>
                </a:lnTo>
                <a:lnTo>
                  <a:pt x="8" y="27"/>
                </a:lnTo>
                <a:lnTo>
                  <a:pt x="10" y="27"/>
                </a:lnTo>
                <a:lnTo>
                  <a:pt x="10" y="27"/>
                </a:lnTo>
                <a:lnTo>
                  <a:pt x="11" y="27"/>
                </a:lnTo>
                <a:lnTo>
                  <a:pt x="11" y="32"/>
                </a:lnTo>
                <a:lnTo>
                  <a:pt x="8" y="32"/>
                </a:lnTo>
                <a:lnTo>
                  <a:pt x="8" y="32"/>
                </a:lnTo>
                <a:lnTo>
                  <a:pt x="6" y="32"/>
                </a:lnTo>
                <a:lnTo>
                  <a:pt x="6" y="32"/>
                </a:lnTo>
                <a:lnTo>
                  <a:pt x="3" y="30"/>
                </a:lnTo>
                <a:lnTo>
                  <a:pt x="3" y="30"/>
                </a:lnTo>
                <a:lnTo>
                  <a:pt x="3" y="29"/>
                </a:lnTo>
                <a:lnTo>
                  <a:pt x="3" y="29"/>
                </a:lnTo>
                <a:lnTo>
                  <a:pt x="2" y="26"/>
                </a:lnTo>
                <a:lnTo>
                  <a:pt x="2" y="11"/>
                </a:lnTo>
                <a:lnTo>
                  <a:pt x="0" y="11"/>
                </a:lnTo>
                <a:lnTo>
                  <a:pt x="0" y="7"/>
                </a:lnTo>
                <a:lnTo>
                  <a:pt x="2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59" name="Freeform 380">
            <a:extLst>
              <a:ext uri="{FF2B5EF4-FFF2-40B4-BE49-F238E27FC236}">
                <a16:creationId xmlns:a16="http://schemas.microsoft.com/office/drawing/2014/main" id="{D7A7A1A7-0F7F-40F4-ABE1-0F8DB62EE5A5}"/>
              </a:ext>
            </a:extLst>
          </p:cNvPr>
          <p:cNvSpPr>
            <a:spLocks/>
          </p:cNvSpPr>
          <p:nvPr/>
        </p:nvSpPr>
        <p:spPr bwMode="auto">
          <a:xfrm>
            <a:off x="1140855" y="2335396"/>
            <a:ext cx="25400" cy="55563"/>
          </a:xfrm>
          <a:custGeom>
            <a:avLst/>
            <a:gdLst>
              <a:gd name="T0" fmla="*/ 0 w 16"/>
              <a:gd name="T1" fmla="*/ 35 h 35"/>
              <a:gd name="T2" fmla="*/ 0 w 16"/>
              <a:gd name="T3" fmla="*/ 0 h 35"/>
              <a:gd name="T4" fmla="*/ 5 w 16"/>
              <a:gd name="T5" fmla="*/ 0 h 35"/>
              <a:gd name="T6" fmla="*/ 5 w 16"/>
              <a:gd name="T7" fmla="*/ 13 h 35"/>
              <a:gd name="T8" fmla="*/ 6 w 16"/>
              <a:gd name="T9" fmla="*/ 13 h 35"/>
              <a:gd name="T10" fmla="*/ 6 w 16"/>
              <a:gd name="T11" fmla="*/ 13 h 35"/>
              <a:gd name="T12" fmla="*/ 8 w 16"/>
              <a:gd name="T13" fmla="*/ 10 h 35"/>
              <a:gd name="T14" fmla="*/ 8 w 16"/>
              <a:gd name="T15" fmla="*/ 10 h 35"/>
              <a:gd name="T16" fmla="*/ 10 w 16"/>
              <a:gd name="T17" fmla="*/ 9 h 35"/>
              <a:gd name="T18" fmla="*/ 10 w 16"/>
              <a:gd name="T19" fmla="*/ 9 h 35"/>
              <a:gd name="T20" fmla="*/ 13 w 16"/>
              <a:gd name="T21" fmla="*/ 10 h 35"/>
              <a:gd name="T22" fmla="*/ 13 w 16"/>
              <a:gd name="T23" fmla="*/ 10 h 35"/>
              <a:gd name="T24" fmla="*/ 14 w 16"/>
              <a:gd name="T25" fmla="*/ 12 h 35"/>
              <a:gd name="T26" fmla="*/ 14 w 16"/>
              <a:gd name="T27" fmla="*/ 12 h 35"/>
              <a:gd name="T28" fmla="*/ 15 w 16"/>
              <a:gd name="T29" fmla="*/ 13 h 35"/>
              <a:gd name="T30" fmla="*/ 15 w 16"/>
              <a:gd name="T31" fmla="*/ 13 h 35"/>
              <a:gd name="T32" fmla="*/ 16 w 16"/>
              <a:gd name="T33" fmla="*/ 15 h 35"/>
              <a:gd name="T34" fmla="*/ 16 w 16"/>
              <a:gd name="T35" fmla="*/ 35 h 35"/>
              <a:gd name="T36" fmla="*/ 11 w 16"/>
              <a:gd name="T37" fmla="*/ 35 h 35"/>
              <a:gd name="T38" fmla="*/ 11 w 16"/>
              <a:gd name="T39" fmla="*/ 18 h 35"/>
              <a:gd name="T40" fmla="*/ 11 w 16"/>
              <a:gd name="T41" fmla="*/ 18 h 35"/>
              <a:gd name="T42" fmla="*/ 10 w 16"/>
              <a:gd name="T43" fmla="*/ 15 h 35"/>
              <a:gd name="T44" fmla="*/ 10 w 16"/>
              <a:gd name="T45" fmla="*/ 15 h 35"/>
              <a:gd name="T46" fmla="*/ 9 w 16"/>
              <a:gd name="T47" fmla="*/ 15 h 35"/>
              <a:gd name="T48" fmla="*/ 9 w 16"/>
              <a:gd name="T49" fmla="*/ 15 h 35"/>
              <a:gd name="T50" fmla="*/ 6 w 16"/>
              <a:gd name="T51" fmla="*/ 15 h 35"/>
              <a:gd name="T52" fmla="*/ 6 w 16"/>
              <a:gd name="T53" fmla="*/ 15 h 35"/>
              <a:gd name="T54" fmla="*/ 5 w 16"/>
              <a:gd name="T55" fmla="*/ 18 h 35"/>
              <a:gd name="T56" fmla="*/ 5 w 16"/>
              <a:gd name="T57" fmla="*/ 35 h 35"/>
              <a:gd name="T58" fmla="*/ 0 w 16"/>
              <a:gd name="T5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35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5" y="13"/>
                </a:lnTo>
                <a:lnTo>
                  <a:pt x="6" y="13"/>
                </a:lnTo>
                <a:lnTo>
                  <a:pt x="6" y="13"/>
                </a:lnTo>
                <a:lnTo>
                  <a:pt x="8" y="10"/>
                </a:lnTo>
                <a:lnTo>
                  <a:pt x="8" y="10"/>
                </a:lnTo>
                <a:lnTo>
                  <a:pt x="10" y="9"/>
                </a:lnTo>
                <a:lnTo>
                  <a:pt x="10" y="9"/>
                </a:lnTo>
                <a:lnTo>
                  <a:pt x="13" y="10"/>
                </a:lnTo>
                <a:lnTo>
                  <a:pt x="13" y="10"/>
                </a:lnTo>
                <a:lnTo>
                  <a:pt x="14" y="12"/>
                </a:lnTo>
                <a:lnTo>
                  <a:pt x="14" y="12"/>
                </a:lnTo>
                <a:lnTo>
                  <a:pt x="15" y="13"/>
                </a:lnTo>
                <a:lnTo>
                  <a:pt x="15" y="13"/>
                </a:lnTo>
                <a:lnTo>
                  <a:pt x="16" y="15"/>
                </a:lnTo>
                <a:lnTo>
                  <a:pt x="16" y="35"/>
                </a:lnTo>
                <a:lnTo>
                  <a:pt x="11" y="35"/>
                </a:lnTo>
                <a:lnTo>
                  <a:pt x="11" y="18"/>
                </a:lnTo>
                <a:lnTo>
                  <a:pt x="11" y="18"/>
                </a:lnTo>
                <a:lnTo>
                  <a:pt x="10" y="15"/>
                </a:lnTo>
                <a:lnTo>
                  <a:pt x="10" y="15"/>
                </a:lnTo>
                <a:lnTo>
                  <a:pt x="9" y="15"/>
                </a:lnTo>
                <a:lnTo>
                  <a:pt x="9" y="15"/>
                </a:lnTo>
                <a:lnTo>
                  <a:pt x="6" y="15"/>
                </a:lnTo>
                <a:lnTo>
                  <a:pt x="6" y="15"/>
                </a:lnTo>
                <a:lnTo>
                  <a:pt x="5" y="18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60" name="Freeform 381">
            <a:extLst>
              <a:ext uri="{FF2B5EF4-FFF2-40B4-BE49-F238E27FC236}">
                <a16:creationId xmlns:a16="http://schemas.microsoft.com/office/drawing/2014/main" id="{1FCEE823-2CB2-4C93-B13F-DA44D457E14C}"/>
              </a:ext>
            </a:extLst>
          </p:cNvPr>
          <p:cNvSpPr>
            <a:spLocks noEditPoints="1"/>
          </p:cNvSpPr>
          <p:nvPr/>
        </p:nvSpPr>
        <p:spPr bwMode="auto">
          <a:xfrm>
            <a:off x="1172605" y="2335396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61" name="Freeform 382">
            <a:extLst>
              <a:ext uri="{FF2B5EF4-FFF2-40B4-BE49-F238E27FC236}">
                <a16:creationId xmlns:a16="http://schemas.microsoft.com/office/drawing/2014/main" id="{797238F9-7D24-4428-B747-C6F7AE754B0F}"/>
              </a:ext>
            </a:extLst>
          </p:cNvPr>
          <p:cNvSpPr>
            <a:spLocks/>
          </p:cNvSpPr>
          <p:nvPr/>
        </p:nvSpPr>
        <p:spPr bwMode="auto">
          <a:xfrm>
            <a:off x="1186893" y="2351271"/>
            <a:ext cx="25400" cy="39688"/>
          </a:xfrm>
          <a:custGeom>
            <a:avLst/>
            <a:gdLst>
              <a:gd name="T0" fmla="*/ 16 w 16"/>
              <a:gd name="T1" fmla="*/ 0 h 25"/>
              <a:gd name="T2" fmla="*/ 16 w 16"/>
              <a:gd name="T3" fmla="*/ 25 h 25"/>
              <a:gd name="T4" fmla="*/ 11 w 16"/>
              <a:gd name="T5" fmla="*/ 25 h 25"/>
              <a:gd name="T6" fmla="*/ 11 w 16"/>
              <a:gd name="T7" fmla="*/ 23 h 25"/>
              <a:gd name="T8" fmla="*/ 10 w 16"/>
              <a:gd name="T9" fmla="*/ 23 h 25"/>
              <a:gd name="T10" fmla="*/ 10 w 16"/>
              <a:gd name="T11" fmla="*/ 23 h 25"/>
              <a:gd name="T12" fmla="*/ 9 w 16"/>
              <a:gd name="T13" fmla="*/ 25 h 25"/>
              <a:gd name="T14" fmla="*/ 9 w 16"/>
              <a:gd name="T15" fmla="*/ 25 h 25"/>
              <a:gd name="T16" fmla="*/ 6 w 16"/>
              <a:gd name="T17" fmla="*/ 25 h 25"/>
              <a:gd name="T18" fmla="*/ 6 w 16"/>
              <a:gd name="T19" fmla="*/ 25 h 25"/>
              <a:gd name="T20" fmla="*/ 4 w 16"/>
              <a:gd name="T21" fmla="*/ 25 h 25"/>
              <a:gd name="T22" fmla="*/ 4 w 16"/>
              <a:gd name="T23" fmla="*/ 25 h 25"/>
              <a:gd name="T24" fmla="*/ 3 w 16"/>
              <a:gd name="T25" fmla="*/ 24 h 25"/>
              <a:gd name="T26" fmla="*/ 3 w 16"/>
              <a:gd name="T27" fmla="*/ 24 h 25"/>
              <a:gd name="T28" fmla="*/ 1 w 16"/>
              <a:gd name="T29" fmla="*/ 23 h 25"/>
              <a:gd name="T30" fmla="*/ 1 w 16"/>
              <a:gd name="T31" fmla="*/ 23 h 25"/>
              <a:gd name="T32" fmla="*/ 0 w 16"/>
              <a:gd name="T33" fmla="*/ 19 h 25"/>
              <a:gd name="T34" fmla="*/ 0 w 16"/>
              <a:gd name="T35" fmla="*/ 0 h 25"/>
              <a:gd name="T36" fmla="*/ 5 w 16"/>
              <a:gd name="T37" fmla="*/ 0 h 25"/>
              <a:gd name="T38" fmla="*/ 5 w 16"/>
              <a:gd name="T39" fmla="*/ 18 h 25"/>
              <a:gd name="T40" fmla="*/ 5 w 16"/>
              <a:gd name="T41" fmla="*/ 18 h 25"/>
              <a:gd name="T42" fmla="*/ 6 w 16"/>
              <a:gd name="T43" fmla="*/ 20 h 25"/>
              <a:gd name="T44" fmla="*/ 6 w 16"/>
              <a:gd name="T45" fmla="*/ 20 h 25"/>
              <a:gd name="T46" fmla="*/ 8 w 16"/>
              <a:gd name="T47" fmla="*/ 20 h 25"/>
              <a:gd name="T48" fmla="*/ 8 w 16"/>
              <a:gd name="T49" fmla="*/ 20 h 25"/>
              <a:gd name="T50" fmla="*/ 10 w 16"/>
              <a:gd name="T51" fmla="*/ 19 h 25"/>
              <a:gd name="T52" fmla="*/ 10 w 16"/>
              <a:gd name="T53" fmla="*/ 19 h 25"/>
              <a:gd name="T54" fmla="*/ 11 w 16"/>
              <a:gd name="T55" fmla="*/ 17 h 25"/>
              <a:gd name="T56" fmla="*/ 11 w 16"/>
              <a:gd name="T57" fmla="*/ 0 h 25"/>
              <a:gd name="T58" fmla="*/ 16 w 16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5">
                <a:moveTo>
                  <a:pt x="16" y="0"/>
                </a:moveTo>
                <a:lnTo>
                  <a:pt x="16" y="25"/>
                </a:lnTo>
                <a:lnTo>
                  <a:pt x="11" y="25"/>
                </a:lnTo>
                <a:lnTo>
                  <a:pt x="11" y="23"/>
                </a:lnTo>
                <a:lnTo>
                  <a:pt x="10" y="23"/>
                </a:lnTo>
                <a:lnTo>
                  <a:pt x="10" y="23"/>
                </a:lnTo>
                <a:lnTo>
                  <a:pt x="9" y="25"/>
                </a:lnTo>
                <a:lnTo>
                  <a:pt x="9" y="25"/>
                </a:lnTo>
                <a:lnTo>
                  <a:pt x="6" y="25"/>
                </a:lnTo>
                <a:lnTo>
                  <a:pt x="6" y="25"/>
                </a:lnTo>
                <a:lnTo>
                  <a:pt x="4" y="25"/>
                </a:lnTo>
                <a:lnTo>
                  <a:pt x="4" y="25"/>
                </a:lnTo>
                <a:lnTo>
                  <a:pt x="3" y="24"/>
                </a:lnTo>
                <a:lnTo>
                  <a:pt x="3" y="24"/>
                </a:lnTo>
                <a:lnTo>
                  <a:pt x="1" y="23"/>
                </a:lnTo>
                <a:lnTo>
                  <a:pt x="1" y="23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19"/>
                </a:lnTo>
                <a:lnTo>
                  <a:pt x="10" y="19"/>
                </a:lnTo>
                <a:lnTo>
                  <a:pt x="11" y="17"/>
                </a:lnTo>
                <a:lnTo>
                  <a:pt x="11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62" name="Freeform 383">
            <a:extLst>
              <a:ext uri="{FF2B5EF4-FFF2-40B4-BE49-F238E27FC236}">
                <a16:creationId xmlns:a16="http://schemas.microsoft.com/office/drawing/2014/main" id="{62A63260-C2D1-4A6F-A4DA-7F642C16DF85}"/>
              </a:ext>
            </a:extLst>
          </p:cNvPr>
          <p:cNvSpPr>
            <a:spLocks/>
          </p:cNvSpPr>
          <p:nvPr/>
        </p:nvSpPr>
        <p:spPr bwMode="auto">
          <a:xfrm>
            <a:off x="1218643" y="2349683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1 h 26"/>
              <a:gd name="T4" fmla="*/ 5 w 25"/>
              <a:gd name="T5" fmla="*/ 1 h 26"/>
              <a:gd name="T6" fmla="*/ 5 w 25"/>
              <a:gd name="T7" fmla="*/ 4 h 26"/>
              <a:gd name="T8" fmla="*/ 5 w 25"/>
              <a:gd name="T9" fmla="*/ 4 h 26"/>
              <a:gd name="T10" fmla="*/ 5 w 25"/>
              <a:gd name="T11" fmla="*/ 4 h 26"/>
              <a:gd name="T12" fmla="*/ 8 w 25"/>
              <a:gd name="T13" fmla="*/ 1 h 26"/>
              <a:gd name="T14" fmla="*/ 8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3 w 25"/>
              <a:gd name="T21" fmla="*/ 1 h 26"/>
              <a:gd name="T22" fmla="*/ 13 w 25"/>
              <a:gd name="T23" fmla="*/ 1 h 26"/>
              <a:gd name="T24" fmla="*/ 15 w 25"/>
              <a:gd name="T25" fmla="*/ 4 h 26"/>
              <a:gd name="T26" fmla="*/ 15 w 25"/>
              <a:gd name="T27" fmla="*/ 4 h 26"/>
              <a:gd name="T28" fmla="*/ 16 w 25"/>
              <a:gd name="T29" fmla="*/ 1 h 26"/>
              <a:gd name="T30" fmla="*/ 16 w 25"/>
              <a:gd name="T31" fmla="*/ 1 h 26"/>
              <a:gd name="T32" fmla="*/ 20 w 25"/>
              <a:gd name="T33" fmla="*/ 0 h 26"/>
              <a:gd name="T34" fmla="*/ 20 w 25"/>
              <a:gd name="T35" fmla="*/ 0 h 26"/>
              <a:gd name="T36" fmla="*/ 21 w 25"/>
              <a:gd name="T37" fmla="*/ 1 h 26"/>
              <a:gd name="T38" fmla="*/ 21 w 25"/>
              <a:gd name="T39" fmla="*/ 1 h 26"/>
              <a:gd name="T40" fmla="*/ 24 w 25"/>
              <a:gd name="T41" fmla="*/ 3 h 26"/>
              <a:gd name="T42" fmla="*/ 24 w 25"/>
              <a:gd name="T43" fmla="*/ 3 h 26"/>
              <a:gd name="T44" fmla="*/ 25 w 25"/>
              <a:gd name="T45" fmla="*/ 4 h 26"/>
              <a:gd name="T46" fmla="*/ 25 w 25"/>
              <a:gd name="T47" fmla="*/ 4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9 h 26"/>
              <a:gd name="T56" fmla="*/ 20 w 25"/>
              <a:gd name="T57" fmla="*/ 9 h 26"/>
              <a:gd name="T58" fmla="*/ 20 w 25"/>
              <a:gd name="T59" fmla="*/ 6 h 26"/>
              <a:gd name="T60" fmla="*/ 20 w 25"/>
              <a:gd name="T61" fmla="*/ 6 h 26"/>
              <a:gd name="T62" fmla="*/ 18 w 25"/>
              <a:gd name="T63" fmla="*/ 6 h 26"/>
              <a:gd name="T64" fmla="*/ 18 w 25"/>
              <a:gd name="T65" fmla="*/ 6 h 26"/>
              <a:gd name="T66" fmla="*/ 16 w 25"/>
              <a:gd name="T67" fmla="*/ 6 h 26"/>
              <a:gd name="T68" fmla="*/ 16 w 25"/>
              <a:gd name="T69" fmla="*/ 6 h 26"/>
              <a:gd name="T70" fmla="*/ 15 w 25"/>
              <a:gd name="T71" fmla="*/ 9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9 h 26"/>
              <a:gd name="T78" fmla="*/ 10 w 25"/>
              <a:gd name="T79" fmla="*/ 9 h 26"/>
              <a:gd name="T80" fmla="*/ 10 w 25"/>
              <a:gd name="T81" fmla="*/ 6 h 26"/>
              <a:gd name="T82" fmla="*/ 10 w 25"/>
              <a:gd name="T83" fmla="*/ 6 h 26"/>
              <a:gd name="T84" fmla="*/ 8 w 25"/>
              <a:gd name="T85" fmla="*/ 6 h 26"/>
              <a:gd name="T86" fmla="*/ 8 w 25"/>
              <a:gd name="T87" fmla="*/ 6 h 26"/>
              <a:gd name="T88" fmla="*/ 5 w 25"/>
              <a:gd name="T89" fmla="*/ 6 h 26"/>
              <a:gd name="T90" fmla="*/ 5 w 25"/>
              <a:gd name="T91" fmla="*/ 6 h 26"/>
              <a:gd name="T92" fmla="*/ 5 w 25"/>
              <a:gd name="T93" fmla="*/ 9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8" y="1"/>
                </a:lnTo>
                <a:lnTo>
                  <a:pt x="8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5" y="4"/>
                </a:lnTo>
                <a:lnTo>
                  <a:pt x="15" y="4"/>
                </a:lnTo>
                <a:lnTo>
                  <a:pt x="16" y="1"/>
                </a:lnTo>
                <a:lnTo>
                  <a:pt x="16" y="1"/>
                </a:lnTo>
                <a:lnTo>
                  <a:pt x="20" y="0"/>
                </a:lnTo>
                <a:lnTo>
                  <a:pt x="20" y="0"/>
                </a:lnTo>
                <a:lnTo>
                  <a:pt x="21" y="1"/>
                </a:lnTo>
                <a:lnTo>
                  <a:pt x="21" y="1"/>
                </a:lnTo>
                <a:lnTo>
                  <a:pt x="24" y="3"/>
                </a:lnTo>
                <a:lnTo>
                  <a:pt x="24" y="3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20" y="6"/>
                </a:lnTo>
                <a:lnTo>
                  <a:pt x="20" y="6"/>
                </a:lnTo>
                <a:lnTo>
                  <a:pt x="18" y="6"/>
                </a:lnTo>
                <a:lnTo>
                  <a:pt x="18" y="6"/>
                </a:lnTo>
                <a:lnTo>
                  <a:pt x="16" y="6"/>
                </a:lnTo>
                <a:lnTo>
                  <a:pt x="16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8" y="6"/>
                </a:lnTo>
                <a:lnTo>
                  <a:pt x="8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63" name="Freeform 384">
            <a:extLst>
              <a:ext uri="{FF2B5EF4-FFF2-40B4-BE49-F238E27FC236}">
                <a16:creationId xmlns:a16="http://schemas.microsoft.com/office/drawing/2014/main" id="{C29C4E4D-214C-48F7-8B2F-67B070F4C0F5}"/>
              </a:ext>
            </a:extLst>
          </p:cNvPr>
          <p:cNvSpPr>
            <a:spLocks/>
          </p:cNvSpPr>
          <p:nvPr/>
        </p:nvSpPr>
        <p:spPr bwMode="auto">
          <a:xfrm>
            <a:off x="1078943" y="2846571"/>
            <a:ext cx="28575" cy="57150"/>
          </a:xfrm>
          <a:custGeom>
            <a:avLst/>
            <a:gdLst>
              <a:gd name="T0" fmla="*/ 13 w 18"/>
              <a:gd name="T1" fmla="*/ 10 h 36"/>
              <a:gd name="T2" fmla="*/ 13 w 18"/>
              <a:gd name="T3" fmla="*/ 8 h 36"/>
              <a:gd name="T4" fmla="*/ 12 w 18"/>
              <a:gd name="T5" fmla="*/ 6 h 36"/>
              <a:gd name="T6" fmla="*/ 9 w 18"/>
              <a:gd name="T7" fmla="*/ 5 h 36"/>
              <a:gd name="T8" fmla="*/ 8 w 18"/>
              <a:gd name="T9" fmla="*/ 5 h 36"/>
              <a:gd name="T10" fmla="*/ 7 w 18"/>
              <a:gd name="T11" fmla="*/ 6 h 36"/>
              <a:gd name="T12" fmla="*/ 7 w 18"/>
              <a:gd name="T13" fmla="*/ 7 h 36"/>
              <a:gd name="T14" fmla="*/ 5 w 18"/>
              <a:gd name="T15" fmla="*/ 10 h 36"/>
              <a:gd name="T16" fmla="*/ 5 w 18"/>
              <a:gd name="T17" fmla="*/ 11 h 36"/>
              <a:gd name="T18" fmla="*/ 7 w 18"/>
              <a:gd name="T19" fmla="*/ 12 h 36"/>
              <a:gd name="T20" fmla="*/ 7 w 18"/>
              <a:gd name="T21" fmla="*/ 13 h 36"/>
              <a:gd name="T22" fmla="*/ 9 w 18"/>
              <a:gd name="T23" fmla="*/ 15 h 36"/>
              <a:gd name="T24" fmla="*/ 13 w 18"/>
              <a:gd name="T25" fmla="*/ 16 h 36"/>
              <a:gd name="T26" fmla="*/ 15 w 18"/>
              <a:gd name="T27" fmla="*/ 17 h 36"/>
              <a:gd name="T28" fmla="*/ 17 w 18"/>
              <a:gd name="T29" fmla="*/ 20 h 36"/>
              <a:gd name="T30" fmla="*/ 18 w 18"/>
              <a:gd name="T31" fmla="*/ 22 h 36"/>
              <a:gd name="T32" fmla="*/ 18 w 18"/>
              <a:gd name="T33" fmla="*/ 26 h 36"/>
              <a:gd name="T34" fmla="*/ 18 w 18"/>
              <a:gd name="T35" fmla="*/ 30 h 36"/>
              <a:gd name="T36" fmla="*/ 17 w 18"/>
              <a:gd name="T37" fmla="*/ 34 h 36"/>
              <a:gd name="T38" fmla="*/ 13 w 18"/>
              <a:gd name="T39" fmla="*/ 35 h 36"/>
              <a:gd name="T40" fmla="*/ 9 w 18"/>
              <a:gd name="T41" fmla="*/ 36 h 36"/>
              <a:gd name="T42" fmla="*/ 5 w 18"/>
              <a:gd name="T43" fmla="*/ 35 h 36"/>
              <a:gd name="T44" fmla="*/ 3 w 18"/>
              <a:gd name="T45" fmla="*/ 34 h 36"/>
              <a:gd name="T46" fmla="*/ 2 w 18"/>
              <a:gd name="T47" fmla="*/ 31 h 36"/>
              <a:gd name="T48" fmla="*/ 0 w 18"/>
              <a:gd name="T49" fmla="*/ 26 h 36"/>
              <a:gd name="T50" fmla="*/ 5 w 18"/>
              <a:gd name="T51" fmla="*/ 27 h 36"/>
              <a:gd name="T52" fmla="*/ 7 w 18"/>
              <a:gd name="T53" fmla="*/ 30 h 36"/>
              <a:gd name="T54" fmla="*/ 9 w 18"/>
              <a:gd name="T55" fmla="*/ 31 h 36"/>
              <a:gd name="T56" fmla="*/ 12 w 18"/>
              <a:gd name="T57" fmla="*/ 31 h 36"/>
              <a:gd name="T58" fmla="*/ 13 w 18"/>
              <a:gd name="T59" fmla="*/ 30 h 36"/>
              <a:gd name="T60" fmla="*/ 13 w 18"/>
              <a:gd name="T61" fmla="*/ 27 h 36"/>
              <a:gd name="T62" fmla="*/ 13 w 18"/>
              <a:gd name="T63" fmla="*/ 26 h 36"/>
              <a:gd name="T64" fmla="*/ 13 w 18"/>
              <a:gd name="T65" fmla="*/ 23 h 36"/>
              <a:gd name="T66" fmla="*/ 13 w 18"/>
              <a:gd name="T67" fmla="*/ 22 h 36"/>
              <a:gd name="T68" fmla="*/ 12 w 18"/>
              <a:gd name="T69" fmla="*/ 21 h 36"/>
              <a:gd name="T70" fmla="*/ 10 w 18"/>
              <a:gd name="T71" fmla="*/ 20 h 36"/>
              <a:gd name="T72" fmla="*/ 7 w 18"/>
              <a:gd name="T73" fmla="*/ 18 h 36"/>
              <a:gd name="T74" fmla="*/ 2 w 18"/>
              <a:gd name="T75" fmla="*/ 15 h 36"/>
              <a:gd name="T76" fmla="*/ 0 w 18"/>
              <a:gd name="T77" fmla="*/ 10 h 36"/>
              <a:gd name="T78" fmla="*/ 2 w 18"/>
              <a:gd name="T79" fmla="*/ 6 h 36"/>
              <a:gd name="T80" fmla="*/ 3 w 18"/>
              <a:gd name="T81" fmla="*/ 2 h 36"/>
              <a:gd name="T82" fmla="*/ 5 w 18"/>
              <a:gd name="T83" fmla="*/ 1 h 36"/>
              <a:gd name="T84" fmla="*/ 9 w 18"/>
              <a:gd name="T85" fmla="*/ 0 h 36"/>
              <a:gd name="T86" fmla="*/ 13 w 18"/>
              <a:gd name="T87" fmla="*/ 1 h 36"/>
              <a:gd name="T88" fmla="*/ 15 w 18"/>
              <a:gd name="T89" fmla="*/ 2 h 36"/>
              <a:gd name="T90" fmla="*/ 18 w 18"/>
              <a:gd name="T91" fmla="*/ 5 h 36"/>
              <a:gd name="T92" fmla="*/ 18 w 18"/>
              <a:gd name="T93" fmla="*/ 1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8" h="36">
                <a:moveTo>
                  <a:pt x="18" y="10"/>
                </a:move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2" y="6"/>
                </a:lnTo>
                <a:lnTo>
                  <a:pt x="12" y="6"/>
                </a:lnTo>
                <a:lnTo>
                  <a:pt x="12" y="5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7" y="7"/>
                </a:lnTo>
                <a:lnTo>
                  <a:pt x="7" y="7"/>
                </a:lnTo>
                <a:lnTo>
                  <a:pt x="5" y="10"/>
                </a:lnTo>
                <a:lnTo>
                  <a:pt x="5" y="10"/>
                </a:lnTo>
                <a:lnTo>
                  <a:pt x="5" y="11"/>
                </a:lnTo>
                <a:lnTo>
                  <a:pt x="5" y="11"/>
                </a:lnTo>
                <a:lnTo>
                  <a:pt x="7" y="12"/>
                </a:lnTo>
                <a:lnTo>
                  <a:pt x="7" y="12"/>
                </a:lnTo>
                <a:lnTo>
                  <a:pt x="7" y="13"/>
                </a:lnTo>
                <a:lnTo>
                  <a:pt x="7" y="13"/>
                </a:lnTo>
                <a:lnTo>
                  <a:pt x="9" y="15"/>
                </a:lnTo>
                <a:lnTo>
                  <a:pt x="13" y="16"/>
                </a:lnTo>
                <a:lnTo>
                  <a:pt x="13" y="16"/>
                </a:lnTo>
                <a:lnTo>
                  <a:pt x="15" y="17"/>
                </a:lnTo>
                <a:lnTo>
                  <a:pt x="15" y="17"/>
                </a:lnTo>
                <a:lnTo>
                  <a:pt x="17" y="20"/>
                </a:lnTo>
                <a:lnTo>
                  <a:pt x="17" y="20"/>
                </a:lnTo>
                <a:lnTo>
                  <a:pt x="18" y="22"/>
                </a:lnTo>
                <a:lnTo>
                  <a:pt x="18" y="22"/>
                </a:lnTo>
                <a:lnTo>
                  <a:pt x="18" y="26"/>
                </a:lnTo>
                <a:lnTo>
                  <a:pt x="18" y="26"/>
                </a:lnTo>
                <a:lnTo>
                  <a:pt x="18" y="30"/>
                </a:lnTo>
                <a:lnTo>
                  <a:pt x="18" y="30"/>
                </a:lnTo>
                <a:lnTo>
                  <a:pt x="17" y="34"/>
                </a:lnTo>
                <a:lnTo>
                  <a:pt x="17" y="34"/>
                </a:lnTo>
                <a:lnTo>
                  <a:pt x="13" y="35"/>
                </a:lnTo>
                <a:lnTo>
                  <a:pt x="13" y="35"/>
                </a:lnTo>
                <a:lnTo>
                  <a:pt x="9" y="36"/>
                </a:lnTo>
                <a:lnTo>
                  <a:pt x="9" y="36"/>
                </a:lnTo>
                <a:lnTo>
                  <a:pt x="5" y="35"/>
                </a:lnTo>
                <a:lnTo>
                  <a:pt x="5" y="35"/>
                </a:lnTo>
                <a:lnTo>
                  <a:pt x="3" y="34"/>
                </a:lnTo>
                <a:lnTo>
                  <a:pt x="3" y="34"/>
                </a:lnTo>
                <a:lnTo>
                  <a:pt x="2" y="31"/>
                </a:lnTo>
                <a:lnTo>
                  <a:pt x="2" y="31"/>
                </a:lnTo>
                <a:lnTo>
                  <a:pt x="0" y="27"/>
                </a:lnTo>
                <a:lnTo>
                  <a:pt x="0" y="26"/>
                </a:ln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7" y="30"/>
                </a:lnTo>
                <a:lnTo>
                  <a:pt x="7" y="30"/>
                </a:lnTo>
                <a:lnTo>
                  <a:pt x="9" y="31"/>
                </a:lnTo>
                <a:lnTo>
                  <a:pt x="9" y="31"/>
                </a:lnTo>
                <a:lnTo>
                  <a:pt x="12" y="31"/>
                </a:lnTo>
                <a:lnTo>
                  <a:pt x="12" y="31"/>
                </a:lnTo>
                <a:lnTo>
                  <a:pt x="13" y="30"/>
                </a:lnTo>
                <a:lnTo>
                  <a:pt x="13" y="30"/>
                </a:lnTo>
                <a:lnTo>
                  <a:pt x="13" y="27"/>
                </a:lnTo>
                <a:lnTo>
                  <a:pt x="13" y="27"/>
                </a:lnTo>
                <a:lnTo>
                  <a:pt x="13" y="26"/>
                </a:lnTo>
                <a:lnTo>
                  <a:pt x="13" y="26"/>
                </a:lnTo>
                <a:lnTo>
                  <a:pt x="13" y="23"/>
                </a:lnTo>
                <a:lnTo>
                  <a:pt x="13" y="23"/>
                </a:lnTo>
                <a:lnTo>
                  <a:pt x="13" y="22"/>
                </a:lnTo>
                <a:lnTo>
                  <a:pt x="13" y="22"/>
                </a:lnTo>
                <a:lnTo>
                  <a:pt x="12" y="21"/>
                </a:lnTo>
                <a:lnTo>
                  <a:pt x="12" y="21"/>
                </a:lnTo>
                <a:lnTo>
                  <a:pt x="10" y="20"/>
                </a:lnTo>
                <a:lnTo>
                  <a:pt x="7" y="18"/>
                </a:lnTo>
                <a:lnTo>
                  <a:pt x="7" y="18"/>
                </a:lnTo>
                <a:lnTo>
                  <a:pt x="4" y="17"/>
                </a:lnTo>
                <a:lnTo>
                  <a:pt x="2" y="15"/>
                </a:lnTo>
                <a:lnTo>
                  <a:pt x="2" y="15"/>
                </a:lnTo>
                <a:lnTo>
                  <a:pt x="0" y="10"/>
                </a:lnTo>
                <a:lnTo>
                  <a:pt x="0" y="10"/>
                </a:lnTo>
                <a:lnTo>
                  <a:pt x="2" y="6"/>
                </a:lnTo>
                <a:lnTo>
                  <a:pt x="2" y="6"/>
                </a:lnTo>
                <a:lnTo>
                  <a:pt x="3" y="2"/>
                </a:lnTo>
                <a:lnTo>
                  <a:pt x="3" y="2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3" y="1"/>
                </a:lnTo>
                <a:lnTo>
                  <a:pt x="13" y="1"/>
                </a:lnTo>
                <a:lnTo>
                  <a:pt x="15" y="2"/>
                </a:lnTo>
                <a:lnTo>
                  <a:pt x="15" y="2"/>
                </a:lnTo>
                <a:lnTo>
                  <a:pt x="18" y="5"/>
                </a:lnTo>
                <a:lnTo>
                  <a:pt x="18" y="7"/>
                </a:lnTo>
                <a:lnTo>
                  <a:pt x="18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64" name="Freeform 385">
            <a:extLst>
              <a:ext uri="{FF2B5EF4-FFF2-40B4-BE49-F238E27FC236}">
                <a16:creationId xmlns:a16="http://schemas.microsoft.com/office/drawing/2014/main" id="{6A122A46-F624-4730-9E24-E6D844D18606}"/>
              </a:ext>
            </a:extLst>
          </p:cNvPr>
          <p:cNvSpPr>
            <a:spLocks noEditPoints="1"/>
          </p:cNvSpPr>
          <p:nvPr/>
        </p:nvSpPr>
        <p:spPr bwMode="auto">
          <a:xfrm>
            <a:off x="1113868" y="2862446"/>
            <a:ext cx="23813" cy="41275"/>
          </a:xfrm>
          <a:custGeom>
            <a:avLst/>
            <a:gdLst>
              <a:gd name="T0" fmla="*/ 0 w 15"/>
              <a:gd name="T1" fmla="*/ 8 h 26"/>
              <a:gd name="T2" fmla="*/ 0 w 15"/>
              <a:gd name="T3" fmla="*/ 8 h 26"/>
              <a:gd name="T4" fmla="*/ 0 w 15"/>
              <a:gd name="T5" fmla="*/ 6 h 26"/>
              <a:gd name="T6" fmla="*/ 0 w 15"/>
              <a:gd name="T7" fmla="*/ 6 h 26"/>
              <a:gd name="T8" fmla="*/ 0 w 15"/>
              <a:gd name="T9" fmla="*/ 3 h 26"/>
              <a:gd name="T10" fmla="*/ 0 w 15"/>
              <a:gd name="T11" fmla="*/ 3 h 26"/>
              <a:gd name="T12" fmla="*/ 2 w 15"/>
              <a:gd name="T13" fmla="*/ 1 h 26"/>
              <a:gd name="T14" fmla="*/ 2 w 15"/>
              <a:gd name="T15" fmla="*/ 1 h 26"/>
              <a:gd name="T16" fmla="*/ 7 w 15"/>
              <a:gd name="T17" fmla="*/ 0 h 26"/>
              <a:gd name="T18" fmla="*/ 7 w 15"/>
              <a:gd name="T19" fmla="*/ 0 h 26"/>
              <a:gd name="T20" fmla="*/ 11 w 15"/>
              <a:gd name="T21" fmla="*/ 1 h 26"/>
              <a:gd name="T22" fmla="*/ 11 w 15"/>
              <a:gd name="T23" fmla="*/ 1 h 26"/>
              <a:gd name="T24" fmla="*/ 13 w 15"/>
              <a:gd name="T25" fmla="*/ 3 h 26"/>
              <a:gd name="T26" fmla="*/ 13 w 15"/>
              <a:gd name="T27" fmla="*/ 3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8 h 26"/>
              <a:gd name="T34" fmla="*/ 15 w 15"/>
              <a:gd name="T35" fmla="*/ 17 h 26"/>
              <a:gd name="T36" fmla="*/ 15 w 15"/>
              <a:gd name="T37" fmla="*/ 17 h 26"/>
              <a:gd name="T38" fmla="*/ 15 w 15"/>
              <a:gd name="T39" fmla="*/ 20 h 26"/>
              <a:gd name="T40" fmla="*/ 15 w 15"/>
              <a:gd name="T41" fmla="*/ 20 h 26"/>
              <a:gd name="T42" fmla="*/ 13 w 15"/>
              <a:gd name="T43" fmla="*/ 22 h 26"/>
              <a:gd name="T44" fmla="*/ 13 w 15"/>
              <a:gd name="T45" fmla="*/ 22 h 26"/>
              <a:gd name="T46" fmla="*/ 11 w 15"/>
              <a:gd name="T47" fmla="*/ 25 h 26"/>
              <a:gd name="T48" fmla="*/ 11 w 15"/>
              <a:gd name="T49" fmla="*/ 25 h 26"/>
              <a:gd name="T50" fmla="*/ 7 w 15"/>
              <a:gd name="T51" fmla="*/ 26 h 26"/>
              <a:gd name="T52" fmla="*/ 7 w 15"/>
              <a:gd name="T53" fmla="*/ 26 h 26"/>
              <a:gd name="T54" fmla="*/ 2 w 15"/>
              <a:gd name="T55" fmla="*/ 25 h 26"/>
              <a:gd name="T56" fmla="*/ 2 w 15"/>
              <a:gd name="T57" fmla="*/ 25 h 26"/>
              <a:gd name="T58" fmla="*/ 0 w 15"/>
              <a:gd name="T59" fmla="*/ 22 h 26"/>
              <a:gd name="T60" fmla="*/ 0 w 15"/>
              <a:gd name="T61" fmla="*/ 22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7 h 26"/>
              <a:gd name="T68" fmla="*/ 0 w 15"/>
              <a:gd name="T69" fmla="*/ 8 h 26"/>
              <a:gd name="T70" fmla="*/ 5 w 15"/>
              <a:gd name="T71" fmla="*/ 19 h 26"/>
              <a:gd name="T72" fmla="*/ 5 w 15"/>
              <a:gd name="T73" fmla="*/ 19 h 26"/>
              <a:gd name="T74" fmla="*/ 5 w 15"/>
              <a:gd name="T75" fmla="*/ 20 h 26"/>
              <a:gd name="T76" fmla="*/ 5 w 15"/>
              <a:gd name="T77" fmla="*/ 20 h 26"/>
              <a:gd name="T78" fmla="*/ 7 w 15"/>
              <a:gd name="T79" fmla="*/ 21 h 26"/>
              <a:gd name="T80" fmla="*/ 7 w 15"/>
              <a:gd name="T81" fmla="*/ 21 h 26"/>
              <a:gd name="T82" fmla="*/ 8 w 15"/>
              <a:gd name="T83" fmla="*/ 20 h 26"/>
              <a:gd name="T84" fmla="*/ 8 w 15"/>
              <a:gd name="T85" fmla="*/ 20 h 26"/>
              <a:gd name="T86" fmla="*/ 10 w 15"/>
              <a:gd name="T87" fmla="*/ 19 h 26"/>
              <a:gd name="T88" fmla="*/ 10 w 15"/>
              <a:gd name="T89" fmla="*/ 8 h 26"/>
              <a:gd name="T90" fmla="*/ 10 w 15"/>
              <a:gd name="T91" fmla="*/ 8 h 26"/>
              <a:gd name="T92" fmla="*/ 8 w 15"/>
              <a:gd name="T93" fmla="*/ 6 h 26"/>
              <a:gd name="T94" fmla="*/ 8 w 15"/>
              <a:gd name="T95" fmla="*/ 6 h 26"/>
              <a:gd name="T96" fmla="*/ 7 w 15"/>
              <a:gd name="T97" fmla="*/ 5 h 26"/>
              <a:gd name="T98" fmla="*/ 7 w 15"/>
              <a:gd name="T99" fmla="*/ 5 h 26"/>
              <a:gd name="T100" fmla="*/ 5 w 15"/>
              <a:gd name="T101" fmla="*/ 6 h 26"/>
              <a:gd name="T102" fmla="*/ 5 w 15"/>
              <a:gd name="T103" fmla="*/ 6 h 26"/>
              <a:gd name="T104" fmla="*/ 5 w 15"/>
              <a:gd name="T105" fmla="*/ 8 h 26"/>
              <a:gd name="T106" fmla="*/ 5 w 15"/>
              <a:gd name="T107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8"/>
                </a:move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2" y="1"/>
                </a:lnTo>
                <a:lnTo>
                  <a:pt x="2" y="1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3" y="3"/>
                </a:lnTo>
                <a:lnTo>
                  <a:pt x="13" y="3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5" y="17"/>
                </a:lnTo>
                <a:lnTo>
                  <a:pt x="15" y="17"/>
                </a:lnTo>
                <a:lnTo>
                  <a:pt x="15" y="20"/>
                </a:lnTo>
                <a:lnTo>
                  <a:pt x="15" y="20"/>
                </a:lnTo>
                <a:lnTo>
                  <a:pt x="13" y="22"/>
                </a:lnTo>
                <a:lnTo>
                  <a:pt x="13" y="22"/>
                </a:lnTo>
                <a:lnTo>
                  <a:pt x="11" y="25"/>
                </a:lnTo>
                <a:lnTo>
                  <a:pt x="11" y="25"/>
                </a:lnTo>
                <a:lnTo>
                  <a:pt x="7" y="26"/>
                </a:lnTo>
                <a:lnTo>
                  <a:pt x="7" y="26"/>
                </a:lnTo>
                <a:lnTo>
                  <a:pt x="2" y="25"/>
                </a:lnTo>
                <a:lnTo>
                  <a:pt x="2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8"/>
                </a:lnTo>
                <a:close/>
                <a:moveTo>
                  <a:pt x="5" y="19"/>
                </a:moveTo>
                <a:lnTo>
                  <a:pt x="5" y="19"/>
                </a:lnTo>
                <a:lnTo>
                  <a:pt x="5" y="20"/>
                </a:lnTo>
                <a:lnTo>
                  <a:pt x="5" y="20"/>
                </a:lnTo>
                <a:lnTo>
                  <a:pt x="7" y="21"/>
                </a:lnTo>
                <a:lnTo>
                  <a:pt x="7" y="21"/>
                </a:lnTo>
                <a:lnTo>
                  <a:pt x="8" y="20"/>
                </a:lnTo>
                <a:lnTo>
                  <a:pt x="8" y="20"/>
                </a:lnTo>
                <a:lnTo>
                  <a:pt x="10" y="19"/>
                </a:lnTo>
                <a:lnTo>
                  <a:pt x="10" y="8"/>
                </a:lnTo>
                <a:lnTo>
                  <a:pt x="10" y="8"/>
                </a:lnTo>
                <a:lnTo>
                  <a:pt x="8" y="6"/>
                </a:lnTo>
                <a:lnTo>
                  <a:pt x="8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65" name="Freeform 386">
            <a:extLst>
              <a:ext uri="{FF2B5EF4-FFF2-40B4-BE49-F238E27FC236}">
                <a16:creationId xmlns:a16="http://schemas.microsoft.com/office/drawing/2014/main" id="{ED78FC6D-2C97-4258-9F82-6E2DDF7C9341}"/>
              </a:ext>
            </a:extLst>
          </p:cNvPr>
          <p:cNvSpPr>
            <a:spLocks noEditPoints="1"/>
          </p:cNvSpPr>
          <p:nvPr/>
        </p:nvSpPr>
        <p:spPr bwMode="auto">
          <a:xfrm>
            <a:off x="1142443" y="2846571"/>
            <a:ext cx="23813" cy="57150"/>
          </a:xfrm>
          <a:custGeom>
            <a:avLst/>
            <a:gdLst>
              <a:gd name="T0" fmla="*/ 10 w 15"/>
              <a:gd name="T1" fmla="*/ 36 h 36"/>
              <a:gd name="T2" fmla="*/ 10 w 15"/>
              <a:gd name="T3" fmla="*/ 34 h 36"/>
              <a:gd name="T4" fmla="*/ 10 w 15"/>
              <a:gd name="T5" fmla="*/ 34 h 36"/>
              <a:gd name="T6" fmla="*/ 9 w 15"/>
              <a:gd name="T7" fmla="*/ 35 h 36"/>
              <a:gd name="T8" fmla="*/ 9 w 15"/>
              <a:gd name="T9" fmla="*/ 35 h 36"/>
              <a:gd name="T10" fmla="*/ 8 w 15"/>
              <a:gd name="T11" fmla="*/ 35 h 36"/>
              <a:gd name="T12" fmla="*/ 8 w 15"/>
              <a:gd name="T13" fmla="*/ 35 h 36"/>
              <a:gd name="T14" fmla="*/ 7 w 15"/>
              <a:gd name="T15" fmla="*/ 36 h 36"/>
              <a:gd name="T16" fmla="*/ 7 w 15"/>
              <a:gd name="T17" fmla="*/ 36 h 36"/>
              <a:gd name="T18" fmla="*/ 5 w 15"/>
              <a:gd name="T19" fmla="*/ 36 h 36"/>
              <a:gd name="T20" fmla="*/ 5 w 15"/>
              <a:gd name="T21" fmla="*/ 36 h 36"/>
              <a:gd name="T22" fmla="*/ 3 w 15"/>
              <a:gd name="T23" fmla="*/ 35 h 36"/>
              <a:gd name="T24" fmla="*/ 0 w 15"/>
              <a:gd name="T25" fmla="*/ 34 h 36"/>
              <a:gd name="T26" fmla="*/ 0 w 15"/>
              <a:gd name="T27" fmla="*/ 34 h 36"/>
              <a:gd name="T28" fmla="*/ 0 w 15"/>
              <a:gd name="T29" fmla="*/ 31 h 36"/>
              <a:gd name="T30" fmla="*/ 0 w 15"/>
              <a:gd name="T31" fmla="*/ 31 h 36"/>
              <a:gd name="T32" fmla="*/ 0 w 15"/>
              <a:gd name="T33" fmla="*/ 29 h 36"/>
              <a:gd name="T34" fmla="*/ 0 w 15"/>
              <a:gd name="T35" fmla="*/ 18 h 36"/>
              <a:gd name="T36" fmla="*/ 0 w 15"/>
              <a:gd name="T37" fmla="*/ 18 h 36"/>
              <a:gd name="T38" fmla="*/ 0 w 15"/>
              <a:gd name="T39" fmla="*/ 15 h 36"/>
              <a:gd name="T40" fmla="*/ 0 w 15"/>
              <a:gd name="T41" fmla="*/ 15 h 36"/>
              <a:gd name="T42" fmla="*/ 0 w 15"/>
              <a:gd name="T43" fmla="*/ 12 h 36"/>
              <a:gd name="T44" fmla="*/ 3 w 15"/>
              <a:gd name="T45" fmla="*/ 11 h 36"/>
              <a:gd name="T46" fmla="*/ 3 w 15"/>
              <a:gd name="T47" fmla="*/ 11 h 36"/>
              <a:gd name="T48" fmla="*/ 5 w 15"/>
              <a:gd name="T49" fmla="*/ 10 h 36"/>
              <a:gd name="T50" fmla="*/ 5 w 15"/>
              <a:gd name="T51" fmla="*/ 10 h 36"/>
              <a:gd name="T52" fmla="*/ 8 w 15"/>
              <a:gd name="T53" fmla="*/ 11 h 36"/>
              <a:gd name="T54" fmla="*/ 8 w 15"/>
              <a:gd name="T55" fmla="*/ 11 h 36"/>
              <a:gd name="T56" fmla="*/ 10 w 15"/>
              <a:gd name="T57" fmla="*/ 12 h 36"/>
              <a:gd name="T58" fmla="*/ 10 w 15"/>
              <a:gd name="T59" fmla="*/ 12 h 36"/>
              <a:gd name="T60" fmla="*/ 10 w 15"/>
              <a:gd name="T61" fmla="*/ 0 h 36"/>
              <a:gd name="T62" fmla="*/ 15 w 15"/>
              <a:gd name="T63" fmla="*/ 0 h 36"/>
              <a:gd name="T64" fmla="*/ 15 w 15"/>
              <a:gd name="T65" fmla="*/ 36 h 36"/>
              <a:gd name="T66" fmla="*/ 10 w 15"/>
              <a:gd name="T67" fmla="*/ 36 h 36"/>
              <a:gd name="T68" fmla="*/ 5 w 15"/>
              <a:gd name="T69" fmla="*/ 27 h 36"/>
              <a:gd name="T70" fmla="*/ 5 w 15"/>
              <a:gd name="T71" fmla="*/ 27 h 36"/>
              <a:gd name="T72" fmla="*/ 5 w 15"/>
              <a:gd name="T73" fmla="*/ 30 h 36"/>
              <a:gd name="T74" fmla="*/ 5 w 15"/>
              <a:gd name="T75" fmla="*/ 30 h 36"/>
              <a:gd name="T76" fmla="*/ 8 w 15"/>
              <a:gd name="T77" fmla="*/ 31 h 36"/>
              <a:gd name="T78" fmla="*/ 8 w 15"/>
              <a:gd name="T79" fmla="*/ 31 h 36"/>
              <a:gd name="T80" fmla="*/ 9 w 15"/>
              <a:gd name="T81" fmla="*/ 30 h 36"/>
              <a:gd name="T82" fmla="*/ 9 w 15"/>
              <a:gd name="T83" fmla="*/ 30 h 36"/>
              <a:gd name="T84" fmla="*/ 10 w 15"/>
              <a:gd name="T85" fmla="*/ 27 h 36"/>
              <a:gd name="T86" fmla="*/ 10 w 15"/>
              <a:gd name="T87" fmla="*/ 17 h 36"/>
              <a:gd name="T88" fmla="*/ 10 w 15"/>
              <a:gd name="T89" fmla="*/ 17 h 36"/>
              <a:gd name="T90" fmla="*/ 9 w 15"/>
              <a:gd name="T91" fmla="*/ 16 h 36"/>
              <a:gd name="T92" fmla="*/ 9 w 15"/>
              <a:gd name="T93" fmla="*/ 16 h 36"/>
              <a:gd name="T94" fmla="*/ 8 w 15"/>
              <a:gd name="T95" fmla="*/ 15 h 36"/>
              <a:gd name="T96" fmla="*/ 8 w 15"/>
              <a:gd name="T97" fmla="*/ 15 h 36"/>
              <a:gd name="T98" fmla="*/ 5 w 15"/>
              <a:gd name="T99" fmla="*/ 16 h 36"/>
              <a:gd name="T100" fmla="*/ 5 w 15"/>
              <a:gd name="T101" fmla="*/ 16 h 36"/>
              <a:gd name="T102" fmla="*/ 5 w 15"/>
              <a:gd name="T103" fmla="*/ 18 h 36"/>
              <a:gd name="T104" fmla="*/ 5 w 15"/>
              <a:gd name="T105" fmla="*/ 27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" h="36">
                <a:moveTo>
                  <a:pt x="10" y="36"/>
                </a:moveTo>
                <a:lnTo>
                  <a:pt x="10" y="34"/>
                </a:lnTo>
                <a:lnTo>
                  <a:pt x="10" y="34"/>
                </a:lnTo>
                <a:lnTo>
                  <a:pt x="9" y="35"/>
                </a:lnTo>
                <a:lnTo>
                  <a:pt x="9" y="35"/>
                </a:lnTo>
                <a:lnTo>
                  <a:pt x="8" y="35"/>
                </a:lnTo>
                <a:lnTo>
                  <a:pt x="8" y="35"/>
                </a:lnTo>
                <a:lnTo>
                  <a:pt x="7" y="36"/>
                </a:lnTo>
                <a:lnTo>
                  <a:pt x="7" y="36"/>
                </a:lnTo>
                <a:lnTo>
                  <a:pt x="5" y="36"/>
                </a:lnTo>
                <a:lnTo>
                  <a:pt x="5" y="36"/>
                </a:lnTo>
                <a:lnTo>
                  <a:pt x="3" y="35"/>
                </a:lnTo>
                <a:lnTo>
                  <a:pt x="0" y="34"/>
                </a:lnTo>
                <a:lnTo>
                  <a:pt x="0" y="34"/>
                </a:lnTo>
                <a:lnTo>
                  <a:pt x="0" y="31"/>
                </a:lnTo>
                <a:lnTo>
                  <a:pt x="0" y="31"/>
                </a:lnTo>
                <a:lnTo>
                  <a:pt x="0" y="29"/>
                </a:lnTo>
                <a:lnTo>
                  <a:pt x="0" y="18"/>
                </a:lnTo>
                <a:lnTo>
                  <a:pt x="0" y="18"/>
                </a:lnTo>
                <a:lnTo>
                  <a:pt x="0" y="15"/>
                </a:lnTo>
                <a:lnTo>
                  <a:pt x="0" y="15"/>
                </a:lnTo>
                <a:lnTo>
                  <a:pt x="0" y="12"/>
                </a:lnTo>
                <a:lnTo>
                  <a:pt x="3" y="11"/>
                </a:lnTo>
                <a:lnTo>
                  <a:pt x="3" y="11"/>
                </a:lnTo>
                <a:lnTo>
                  <a:pt x="5" y="10"/>
                </a:lnTo>
                <a:lnTo>
                  <a:pt x="5" y="10"/>
                </a:lnTo>
                <a:lnTo>
                  <a:pt x="8" y="11"/>
                </a:lnTo>
                <a:lnTo>
                  <a:pt x="8" y="11"/>
                </a:lnTo>
                <a:lnTo>
                  <a:pt x="10" y="12"/>
                </a:lnTo>
                <a:lnTo>
                  <a:pt x="10" y="12"/>
                </a:lnTo>
                <a:lnTo>
                  <a:pt x="10" y="0"/>
                </a:lnTo>
                <a:lnTo>
                  <a:pt x="15" y="0"/>
                </a:lnTo>
                <a:lnTo>
                  <a:pt x="15" y="36"/>
                </a:lnTo>
                <a:lnTo>
                  <a:pt x="10" y="36"/>
                </a:lnTo>
                <a:close/>
                <a:moveTo>
                  <a:pt x="5" y="27"/>
                </a:moveTo>
                <a:lnTo>
                  <a:pt x="5" y="27"/>
                </a:lnTo>
                <a:lnTo>
                  <a:pt x="5" y="30"/>
                </a:lnTo>
                <a:lnTo>
                  <a:pt x="5" y="30"/>
                </a:lnTo>
                <a:lnTo>
                  <a:pt x="8" y="31"/>
                </a:lnTo>
                <a:lnTo>
                  <a:pt x="8" y="31"/>
                </a:lnTo>
                <a:lnTo>
                  <a:pt x="9" y="30"/>
                </a:lnTo>
                <a:lnTo>
                  <a:pt x="9" y="30"/>
                </a:lnTo>
                <a:lnTo>
                  <a:pt x="10" y="27"/>
                </a:lnTo>
                <a:lnTo>
                  <a:pt x="10" y="17"/>
                </a:lnTo>
                <a:lnTo>
                  <a:pt x="10" y="17"/>
                </a:lnTo>
                <a:lnTo>
                  <a:pt x="9" y="16"/>
                </a:lnTo>
                <a:lnTo>
                  <a:pt x="9" y="16"/>
                </a:lnTo>
                <a:lnTo>
                  <a:pt x="8" y="15"/>
                </a:lnTo>
                <a:lnTo>
                  <a:pt x="8" y="15"/>
                </a:lnTo>
                <a:lnTo>
                  <a:pt x="5" y="16"/>
                </a:lnTo>
                <a:lnTo>
                  <a:pt x="5" y="16"/>
                </a:lnTo>
                <a:lnTo>
                  <a:pt x="5" y="18"/>
                </a:lnTo>
                <a:lnTo>
                  <a:pt x="5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66" name="Freeform 387">
            <a:extLst>
              <a:ext uri="{FF2B5EF4-FFF2-40B4-BE49-F238E27FC236}">
                <a16:creationId xmlns:a16="http://schemas.microsoft.com/office/drawing/2014/main" id="{16D80D69-D8F1-4B65-BF10-A392198BA58C}"/>
              </a:ext>
            </a:extLst>
          </p:cNvPr>
          <p:cNvSpPr>
            <a:spLocks noEditPoints="1"/>
          </p:cNvSpPr>
          <p:nvPr/>
        </p:nvSpPr>
        <p:spPr bwMode="auto">
          <a:xfrm>
            <a:off x="1172605" y="2846571"/>
            <a:ext cx="7938" cy="57150"/>
          </a:xfrm>
          <a:custGeom>
            <a:avLst/>
            <a:gdLst>
              <a:gd name="T0" fmla="*/ 0 w 5"/>
              <a:gd name="T1" fmla="*/ 5 h 36"/>
              <a:gd name="T2" fmla="*/ 0 w 5"/>
              <a:gd name="T3" fmla="*/ 0 h 36"/>
              <a:gd name="T4" fmla="*/ 5 w 5"/>
              <a:gd name="T5" fmla="*/ 0 h 36"/>
              <a:gd name="T6" fmla="*/ 5 w 5"/>
              <a:gd name="T7" fmla="*/ 5 h 36"/>
              <a:gd name="T8" fmla="*/ 0 w 5"/>
              <a:gd name="T9" fmla="*/ 5 h 36"/>
              <a:gd name="T10" fmla="*/ 0 w 5"/>
              <a:gd name="T11" fmla="*/ 36 h 36"/>
              <a:gd name="T12" fmla="*/ 0 w 5"/>
              <a:gd name="T13" fmla="*/ 10 h 36"/>
              <a:gd name="T14" fmla="*/ 5 w 5"/>
              <a:gd name="T15" fmla="*/ 10 h 36"/>
              <a:gd name="T16" fmla="*/ 5 w 5"/>
              <a:gd name="T17" fmla="*/ 36 h 36"/>
              <a:gd name="T18" fmla="*/ 0 w 5"/>
              <a:gd name="T1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6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6"/>
                </a:moveTo>
                <a:lnTo>
                  <a:pt x="0" y="10"/>
                </a:lnTo>
                <a:lnTo>
                  <a:pt x="5" y="10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67" name="Freeform 388">
            <a:extLst>
              <a:ext uri="{FF2B5EF4-FFF2-40B4-BE49-F238E27FC236}">
                <a16:creationId xmlns:a16="http://schemas.microsoft.com/office/drawing/2014/main" id="{B81ECEFA-3BEE-4313-A1FF-A2BCE4A40C1F}"/>
              </a:ext>
            </a:extLst>
          </p:cNvPr>
          <p:cNvSpPr>
            <a:spLocks/>
          </p:cNvSpPr>
          <p:nvPr/>
        </p:nvSpPr>
        <p:spPr bwMode="auto">
          <a:xfrm>
            <a:off x="1188480" y="2862446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6 h 26"/>
              <a:gd name="T4" fmla="*/ 10 w 15"/>
              <a:gd name="T5" fmla="*/ 26 h 26"/>
              <a:gd name="T6" fmla="*/ 10 w 15"/>
              <a:gd name="T7" fmla="*/ 24 h 26"/>
              <a:gd name="T8" fmla="*/ 10 w 15"/>
              <a:gd name="T9" fmla="*/ 24 h 26"/>
              <a:gd name="T10" fmla="*/ 10 w 15"/>
              <a:gd name="T11" fmla="*/ 24 h 26"/>
              <a:gd name="T12" fmla="*/ 8 w 15"/>
              <a:gd name="T13" fmla="*/ 25 h 26"/>
              <a:gd name="T14" fmla="*/ 8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3 w 15"/>
              <a:gd name="T21" fmla="*/ 26 h 26"/>
              <a:gd name="T22" fmla="*/ 3 w 15"/>
              <a:gd name="T23" fmla="*/ 26 h 26"/>
              <a:gd name="T24" fmla="*/ 2 w 15"/>
              <a:gd name="T25" fmla="*/ 25 h 26"/>
              <a:gd name="T26" fmla="*/ 2 w 15"/>
              <a:gd name="T27" fmla="*/ 25 h 26"/>
              <a:gd name="T28" fmla="*/ 0 w 15"/>
              <a:gd name="T29" fmla="*/ 22 h 26"/>
              <a:gd name="T30" fmla="*/ 0 w 15"/>
              <a:gd name="T31" fmla="*/ 22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7 h 26"/>
              <a:gd name="T40" fmla="*/ 5 w 15"/>
              <a:gd name="T41" fmla="*/ 17 h 26"/>
              <a:gd name="T42" fmla="*/ 5 w 15"/>
              <a:gd name="T43" fmla="*/ 20 h 26"/>
              <a:gd name="T44" fmla="*/ 5 w 15"/>
              <a:gd name="T45" fmla="*/ 20 h 26"/>
              <a:gd name="T46" fmla="*/ 8 w 15"/>
              <a:gd name="T47" fmla="*/ 21 h 26"/>
              <a:gd name="T48" fmla="*/ 8 w 15"/>
              <a:gd name="T49" fmla="*/ 21 h 26"/>
              <a:gd name="T50" fmla="*/ 9 w 15"/>
              <a:gd name="T51" fmla="*/ 20 h 26"/>
              <a:gd name="T52" fmla="*/ 9 w 15"/>
              <a:gd name="T53" fmla="*/ 20 h 26"/>
              <a:gd name="T54" fmla="*/ 10 w 15"/>
              <a:gd name="T55" fmla="*/ 17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6"/>
                </a:lnTo>
                <a:lnTo>
                  <a:pt x="10" y="26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8" y="25"/>
                </a:lnTo>
                <a:lnTo>
                  <a:pt x="8" y="25"/>
                </a:lnTo>
                <a:lnTo>
                  <a:pt x="5" y="26"/>
                </a:lnTo>
                <a:lnTo>
                  <a:pt x="5" y="26"/>
                </a:lnTo>
                <a:lnTo>
                  <a:pt x="3" y="26"/>
                </a:lnTo>
                <a:lnTo>
                  <a:pt x="3" y="26"/>
                </a:lnTo>
                <a:lnTo>
                  <a:pt x="2" y="25"/>
                </a:lnTo>
                <a:lnTo>
                  <a:pt x="2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7"/>
                </a:lnTo>
                <a:lnTo>
                  <a:pt x="5" y="17"/>
                </a:lnTo>
                <a:lnTo>
                  <a:pt x="5" y="20"/>
                </a:lnTo>
                <a:lnTo>
                  <a:pt x="5" y="20"/>
                </a:lnTo>
                <a:lnTo>
                  <a:pt x="8" y="21"/>
                </a:lnTo>
                <a:lnTo>
                  <a:pt x="8" y="21"/>
                </a:lnTo>
                <a:lnTo>
                  <a:pt x="9" y="20"/>
                </a:lnTo>
                <a:lnTo>
                  <a:pt x="9" y="20"/>
                </a:lnTo>
                <a:lnTo>
                  <a:pt x="10" y="17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68" name="Freeform 389">
            <a:extLst>
              <a:ext uri="{FF2B5EF4-FFF2-40B4-BE49-F238E27FC236}">
                <a16:creationId xmlns:a16="http://schemas.microsoft.com/office/drawing/2014/main" id="{1D06CB64-71FF-4B61-80A7-2CF742E9C6DC}"/>
              </a:ext>
            </a:extLst>
          </p:cNvPr>
          <p:cNvSpPr>
            <a:spLocks/>
          </p:cNvSpPr>
          <p:nvPr/>
        </p:nvSpPr>
        <p:spPr bwMode="auto">
          <a:xfrm>
            <a:off x="1218643" y="2862446"/>
            <a:ext cx="41275" cy="41275"/>
          </a:xfrm>
          <a:custGeom>
            <a:avLst/>
            <a:gdLst>
              <a:gd name="T0" fmla="*/ 0 w 26"/>
              <a:gd name="T1" fmla="*/ 26 h 26"/>
              <a:gd name="T2" fmla="*/ 0 w 26"/>
              <a:gd name="T3" fmla="*/ 0 h 26"/>
              <a:gd name="T4" fmla="*/ 5 w 26"/>
              <a:gd name="T5" fmla="*/ 0 h 26"/>
              <a:gd name="T6" fmla="*/ 5 w 26"/>
              <a:gd name="T7" fmla="*/ 2 h 26"/>
              <a:gd name="T8" fmla="*/ 5 w 26"/>
              <a:gd name="T9" fmla="*/ 2 h 26"/>
              <a:gd name="T10" fmla="*/ 5 w 26"/>
              <a:gd name="T11" fmla="*/ 2 h 26"/>
              <a:gd name="T12" fmla="*/ 8 w 26"/>
              <a:gd name="T13" fmla="*/ 1 h 26"/>
              <a:gd name="T14" fmla="*/ 8 w 26"/>
              <a:gd name="T15" fmla="*/ 1 h 26"/>
              <a:gd name="T16" fmla="*/ 10 w 26"/>
              <a:gd name="T17" fmla="*/ 0 h 26"/>
              <a:gd name="T18" fmla="*/ 10 w 26"/>
              <a:gd name="T19" fmla="*/ 0 h 26"/>
              <a:gd name="T20" fmla="*/ 13 w 26"/>
              <a:gd name="T21" fmla="*/ 1 h 26"/>
              <a:gd name="T22" fmla="*/ 13 w 26"/>
              <a:gd name="T23" fmla="*/ 1 h 26"/>
              <a:gd name="T24" fmla="*/ 15 w 26"/>
              <a:gd name="T25" fmla="*/ 2 h 26"/>
              <a:gd name="T26" fmla="*/ 15 w 26"/>
              <a:gd name="T27" fmla="*/ 2 h 26"/>
              <a:gd name="T28" fmla="*/ 18 w 26"/>
              <a:gd name="T29" fmla="*/ 1 h 26"/>
              <a:gd name="T30" fmla="*/ 18 w 26"/>
              <a:gd name="T31" fmla="*/ 1 h 26"/>
              <a:gd name="T32" fmla="*/ 20 w 26"/>
              <a:gd name="T33" fmla="*/ 0 h 26"/>
              <a:gd name="T34" fmla="*/ 20 w 26"/>
              <a:gd name="T35" fmla="*/ 0 h 26"/>
              <a:gd name="T36" fmla="*/ 23 w 26"/>
              <a:gd name="T37" fmla="*/ 0 h 26"/>
              <a:gd name="T38" fmla="*/ 23 w 26"/>
              <a:gd name="T39" fmla="*/ 0 h 26"/>
              <a:gd name="T40" fmla="*/ 24 w 26"/>
              <a:gd name="T41" fmla="*/ 1 h 26"/>
              <a:gd name="T42" fmla="*/ 24 w 26"/>
              <a:gd name="T43" fmla="*/ 1 h 26"/>
              <a:gd name="T44" fmla="*/ 25 w 26"/>
              <a:gd name="T45" fmla="*/ 3 h 26"/>
              <a:gd name="T46" fmla="*/ 25 w 26"/>
              <a:gd name="T47" fmla="*/ 3 h 26"/>
              <a:gd name="T48" fmla="*/ 26 w 26"/>
              <a:gd name="T49" fmla="*/ 6 h 26"/>
              <a:gd name="T50" fmla="*/ 26 w 26"/>
              <a:gd name="T51" fmla="*/ 26 h 26"/>
              <a:gd name="T52" fmla="*/ 21 w 26"/>
              <a:gd name="T53" fmla="*/ 26 h 26"/>
              <a:gd name="T54" fmla="*/ 21 w 26"/>
              <a:gd name="T55" fmla="*/ 8 h 26"/>
              <a:gd name="T56" fmla="*/ 21 w 26"/>
              <a:gd name="T57" fmla="*/ 8 h 26"/>
              <a:gd name="T58" fmla="*/ 20 w 26"/>
              <a:gd name="T59" fmla="*/ 6 h 26"/>
              <a:gd name="T60" fmla="*/ 20 w 26"/>
              <a:gd name="T61" fmla="*/ 6 h 26"/>
              <a:gd name="T62" fmla="*/ 19 w 26"/>
              <a:gd name="T63" fmla="*/ 5 h 26"/>
              <a:gd name="T64" fmla="*/ 19 w 26"/>
              <a:gd name="T65" fmla="*/ 5 h 26"/>
              <a:gd name="T66" fmla="*/ 16 w 26"/>
              <a:gd name="T67" fmla="*/ 6 h 26"/>
              <a:gd name="T68" fmla="*/ 16 w 26"/>
              <a:gd name="T69" fmla="*/ 6 h 26"/>
              <a:gd name="T70" fmla="*/ 15 w 26"/>
              <a:gd name="T71" fmla="*/ 8 h 26"/>
              <a:gd name="T72" fmla="*/ 15 w 26"/>
              <a:gd name="T73" fmla="*/ 26 h 26"/>
              <a:gd name="T74" fmla="*/ 10 w 26"/>
              <a:gd name="T75" fmla="*/ 26 h 26"/>
              <a:gd name="T76" fmla="*/ 10 w 26"/>
              <a:gd name="T77" fmla="*/ 8 h 26"/>
              <a:gd name="T78" fmla="*/ 10 w 26"/>
              <a:gd name="T79" fmla="*/ 8 h 26"/>
              <a:gd name="T80" fmla="*/ 10 w 26"/>
              <a:gd name="T81" fmla="*/ 6 h 26"/>
              <a:gd name="T82" fmla="*/ 10 w 26"/>
              <a:gd name="T83" fmla="*/ 6 h 26"/>
              <a:gd name="T84" fmla="*/ 8 w 26"/>
              <a:gd name="T85" fmla="*/ 5 h 26"/>
              <a:gd name="T86" fmla="*/ 8 w 26"/>
              <a:gd name="T87" fmla="*/ 5 h 26"/>
              <a:gd name="T88" fmla="*/ 6 w 26"/>
              <a:gd name="T89" fmla="*/ 6 h 26"/>
              <a:gd name="T90" fmla="*/ 6 w 26"/>
              <a:gd name="T91" fmla="*/ 6 h 26"/>
              <a:gd name="T92" fmla="*/ 5 w 26"/>
              <a:gd name="T93" fmla="*/ 8 h 26"/>
              <a:gd name="T94" fmla="*/ 5 w 26"/>
              <a:gd name="T95" fmla="*/ 26 h 26"/>
              <a:gd name="T96" fmla="*/ 0 w 26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8" y="1"/>
                </a:lnTo>
                <a:lnTo>
                  <a:pt x="8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5" y="2"/>
                </a:lnTo>
                <a:lnTo>
                  <a:pt x="15" y="2"/>
                </a:lnTo>
                <a:lnTo>
                  <a:pt x="18" y="1"/>
                </a:lnTo>
                <a:lnTo>
                  <a:pt x="18" y="1"/>
                </a:lnTo>
                <a:lnTo>
                  <a:pt x="20" y="0"/>
                </a:lnTo>
                <a:lnTo>
                  <a:pt x="20" y="0"/>
                </a:lnTo>
                <a:lnTo>
                  <a:pt x="23" y="0"/>
                </a:lnTo>
                <a:lnTo>
                  <a:pt x="23" y="0"/>
                </a:lnTo>
                <a:lnTo>
                  <a:pt x="24" y="1"/>
                </a:lnTo>
                <a:lnTo>
                  <a:pt x="24" y="1"/>
                </a:lnTo>
                <a:lnTo>
                  <a:pt x="25" y="3"/>
                </a:lnTo>
                <a:lnTo>
                  <a:pt x="25" y="3"/>
                </a:lnTo>
                <a:lnTo>
                  <a:pt x="26" y="6"/>
                </a:lnTo>
                <a:lnTo>
                  <a:pt x="26" y="26"/>
                </a:lnTo>
                <a:lnTo>
                  <a:pt x="21" y="26"/>
                </a:lnTo>
                <a:lnTo>
                  <a:pt x="21" y="8"/>
                </a:lnTo>
                <a:lnTo>
                  <a:pt x="21" y="8"/>
                </a:lnTo>
                <a:lnTo>
                  <a:pt x="20" y="6"/>
                </a:lnTo>
                <a:lnTo>
                  <a:pt x="20" y="6"/>
                </a:lnTo>
                <a:lnTo>
                  <a:pt x="19" y="5"/>
                </a:lnTo>
                <a:lnTo>
                  <a:pt x="19" y="5"/>
                </a:lnTo>
                <a:lnTo>
                  <a:pt x="16" y="6"/>
                </a:lnTo>
                <a:lnTo>
                  <a:pt x="16" y="6"/>
                </a:lnTo>
                <a:lnTo>
                  <a:pt x="15" y="8"/>
                </a:lnTo>
                <a:lnTo>
                  <a:pt x="15" y="26"/>
                </a:lnTo>
                <a:lnTo>
                  <a:pt x="10" y="26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69" name="Freeform 390">
            <a:extLst>
              <a:ext uri="{FF2B5EF4-FFF2-40B4-BE49-F238E27FC236}">
                <a16:creationId xmlns:a16="http://schemas.microsoft.com/office/drawing/2014/main" id="{B844FFF8-533C-4461-8B28-915D7F5F4A2B}"/>
              </a:ext>
            </a:extLst>
          </p:cNvPr>
          <p:cNvSpPr>
            <a:spLocks noEditPoints="1"/>
          </p:cNvSpPr>
          <p:nvPr/>
        </p:nvSpPr>
        <p:spPr bwMode="auto">
          <a:xfrm>
            <a:off x="1045605" y="3357746"/>
            <a:ext cx="26988" cy="55563"/>
          </a:xfrm>
          <a:custGeom>
            <a:avLst/>
            <a:gdLst>
              <a:gd name="T0" fmla="*/ 0 w 17"/>
              <a:gd name="T1" fmla="*/ 35 h 35"/>
              <a:gd name="T2" fmla="*/ 0 w 17"/>
              <a:gd name="T3" fmla="*/ 0 h 35"/>
              <a:gd name="T4" fmla="*/ 7 w 17"/>
              <a:gd name="T5" fmla="*/ 0 h 35"/>
              <a:gd name="T6" fmla="*/ 7 w 17"/>
              <a:gd name="T7" fmla="*/ 0 h 35"/>
              <a:gd name="T8" fmla="*/ 11 w 17"/>
              <a:gd name="T9" fmla="*/ 0 h 35"/>
              <a:gd name="T10" fmla="*/ 11 w 17"/>
              <a:gd name="T11" fmla="*/ 0 h 35"/>
              <a:gd name="T12" fmla="*/ 15 w 17"/>
              <a:gd name="T13" fmla="*/ 3 h 35"/>
              <a:gd name="T14" fmla="*/ 15 w 17"/>
              <a:gd name="T15" fmla="*/ 3 h 35"/>
              <a:gd name="T16" fmla="*/ 16 w 17"/>
              <a:gd name="T17" fmla="*/ 5 h 35"/>
              <a:gd name="T18" fmla="*/ 16 w 17"/>
              <a:gd name="T19" fmla="*/ 5 h 35"/>
              <a:gd name="T20" fmla="*/ 17 w 17"/>
              <a:gd name="T21" fmla="*/ 12 h 35"/>
              <a:gd name="T22" fmla="*/ 17 w 17"/>
              <a:gd name="T23" fmla="*/ 12 h 35"/>
              <a:gd name="T24" fmla="*/ 16 w 17"/>
              <a:gd name="T25" fmla="*/ 15 h 35"/>
              <a:gd name="T26" fmla="*/ 16 w 17"/>
              <a:gd name="T27" fmla="*/ 15 h 35"/>
              <a:gd name="T28" fmla="*/ 15 w 17"/>
              <a:gd name="T29" fmla="*/ 18 h 35"/>
              <a:gd name="T30" fmla="*/ 15 w 17"/>
              <a:gd name="T31" fmla="*/ 18 h 35"/>
              <a:gd name="T32" fmla="*/ 12 w 17"/>
              <a:gd name="T33" fmla="*/ 20 h 35"/>
              <a:gd name="T34" fmla="*/ 12 w 17"/>
              <a:gd name="T35" fmla="*/ 20 h 35"/>
              <a:gd name="T36" fmla="*/ 9 w 17"/>
              <a:gd name="T37" fmla="*/ 22 h 35"/>
              <a:gd name="T38" fmla="*/ 5 w 17"/>
              <a:gd name="T39" fmla="*/ 22 h 35"/>
              <a:gd name="T40" fmla="*/ 5 w 17"/>
              <a:gd name="T41" fmla="*/ 35 h 35"/>
              <a:gd name="T42" fmla="*/ 0 w 17"/>
              <a:gd name="T43" fmla="*/ 35 h 35"/>
              <a:gd name="T44" fmla="*/ 5 w 17"/>
              <a:gd name="T45" fmla="*/ 5 h 35"/>
              <a:gd name="T46" fmla="*/ 5 w 17"/>
              <a:gd name="T47" fmla="*/ 17 h 35"/>
              <a:gd name="T48" fmla="*/ 7 w 17"/>
              <a:gd name="T49" fmla="*/ 17 h 35"/>
              <a:gd name="T50" fmla="*/ 7 w 17"/>
              <a:gd name="T51" fmla="*/ 17 h 35"/>
              <a:gd name="T52" fmla="*/ 10 w 17"/>
              <a:gd name="T53" fmla="*/ 17 h 35"/>
              <a:gd name="T54" fmla="*/ 10 w 17"/>
              <a:gd name="T55" fmla="*/ 17 h 35"/>
              <a:gd name="T56" fmla="*/ 11 w 17"/>
              <a:gd name="T57" fmla="*/ 15 h 35"/>
              <a:gd name="T58" fmla="*/ 11 w 17"/>
              <a:gd name="T59" fmla="*/ 15 h 35"/>
              <a:gd name="T60" fmla="*/ 12 w 17"/>
              <a:gd name="T61" fmla="*/ 14 h 35"/>
              <a:gd name="T62" fmla="*/ 12 w 17"/>
              <a:gd name="T63" fmla="*/ 14 h 35"/>
              <a:gd name="T64" fmla="*/ 12 w 17"/>
              <a:gd name="T65" fmla="*/ 12 h 35"/>
              <a:gd name="T66" fmla="*/ 12 w 17"/>
              <a:gd name="T67" fmla="*/ 12 h 35"/>
              <a:gd name="T68" fmla="*/ 12 w 17"/>
              <a:gd name="T69" fmla="*/ 9 h 35"/>
              <a:gd name="T70" fmla="*/ 12 w 17"/>
              <a:gd name="T71" fmla="*/ 9 h 35"/>
              <a:gd name="T72" fmla="*/ 11 w 17"/>
              <a:gd name="T73" fmla="*/ 7 h 35"/>
              <a:gd name="T74" fmla="*/ 11 w 17"/>
              <a:gd name="T75" fmla="*/ 7 h 35"/>
              <a:gd name="T76" fmla="*/ 10 w 17"/>
              <a:gd name="T77" fmla="*/ 5 h 35"/>
              <a:gd name="T78" fmla="*/ 10 w 17"/>
              <a:gd name="T79" fmla="*/ 5 h 35"/>
              <a:gd name="T80" fmla="*/ 9 w 17"/>
              <a:gd name="T81" fmla="*/ 5 h 35"/>
              <a:gd name="T82" fmla="*/ 5 w 17"/>
              <a:gd name="T83" fmla="*/ 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7" h="35">
                <a:moveTo>
                  <a:pt x="0" y="35"/>
                </a:moveTo>
                <a:lnTo>
                  <a:pt x="0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5" y="3"/>
                </a:lnTo>
                <a:lnTo>
                  <a:pt x="15" y="3"/>
                </a:lnTo>
                <a:lnTo>
                  <a:pt x="16" y="5"/>
                </a:lnTo>
                <a:lnTo>
                  <a:pt x="16" y="5"/>
                </a:lnTo>
                <a:lnTo>
                  <a:pt x="17" y="12"/>
                </a:lnTo>
                <a:lnTo>
                  <a:pt x="17" y="12"/>
                </a:lnTo>
                <a:lnTo>
                  <a:pt x="16" y="15"/>
                </a:lnTo>
                <a:lnTo>
                  <a:pt x="16" y="15"/>
                </a:lnTo>
                <a:lnTo>
                  <a:pt x="15" y="18"/>
                </a:lnTo>
                <a:lnTo>
                  <a:pt x="15" y="18"/>
                </a:lnTo>
                <a:lnTo>
                  <a:pt x="12" y="20"/>
                </a:lnTo>
                <a:lnTo>
                  <a:pt x="12" y="20"/>
                </a:lnTo>
                <a:lnTo>
                  <a:pt x="9" y="22"/>
                </a:lnTo>
                <a:lnTo>
                  <a:pt x="5" y="22"/>
                </a:lnTo>
                <a:lnTo>
                  <a:pt x="5" y="35"/>
                </a:lnTo>
                <a:lnTo>
                  <a:pt x="0" y="35"/>
                </a:lnTo>
                <a:close/>
                <a:moveTo>
                  <a:pt x="5" y="5"/>
                </a:moveTo>
                <a:lnTo>
                  <a:pt x="5" y="17"/>
                </a:lnTo>
                <a:lnTo>
                  <a:pt x="7" y="17"/>
                </a:lnTo>
                <a:lnTo>
                  <a:pt x="7" y="17"/>
                </a:lnTo>
                <a:lnTo>
                  <a:pt x="10" y="17"/>
                </a:lnTo>
                <a:lnTo>
                  <a:pt x="10" y="17"/>
                </a:lnTo>
                <a:lnTo>
                  <a:pt x="11" y="15"/>
                </a:lnTo>
                <a:lnTo>
                  <a:pt x="11" y="15"/>
                </a:lnTo>
                <a:lnTo>
                  <a:pt x="12" y="14"/>
                </a:lnTo>
                <a:lnTo>
                  <a:pt x="12" y="14"/>
                </a:lnTo>
                <a:lnTo>
                  <a:pt x="12" y="12"/>
                </a:lnTo>
                <a:lnTo>
                  <a:pt x="12" y="12"/>
                </a:lnTo>
                <a:lnTo>
                  <a:pt x="12" y="9"/>
                </a:lnTo>
                <a:lnTo>
                  <a:pt x="12" y="9"/>
                </a:lnTo>
                <a:lnTo>
                  <a:pt x="11" y="7"/>
                </a:lnTo>
                <a:lnTo>
                  <a:pt x="11" y="7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5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70" name="Freeform 391">
            <a:extLst>
              <a:ext uri="{FF2B5EF4-FFF2-40B4-BE49-F238E27FC236}">
                <a16:creationId xmlns:a16="http://schemas.microsoft.com/office/drawing/2014/main" id="{2D0E8002-DFB0-4342-9BB8-91DE51BAC34E}"/>
              </a:ext>
            </a:extLst>
          </p:cNvPr>
          <p:cNvSpPr>
            <a:spLocks noEditPoints="1"/>
          </p:cNvSpPr>
          <p:nvPr/>
        </p:nvSpPr>
        <p:spPr bwMode="auto">
          <a:xfrm>
            <a:off x="1077355" y="3373621"/>
            <a:ext cx="23813" cy="42863"/>
          </a:xfrm>
          <a:custGeom>
            <a:avLst/>
            <a:gdLst>
              <a:gd name="T0" fmla="*/ 0 w 15"/>
              <a:gd name="T1" fmla="*/ 9 h 27"/>
              <a:gd name="T2" fmla="*/ 0 w 15"/>
              <a:gd name="T3" fmla="*/ 9 h 27"/>
              <a:gd name="T4" fmla="*/ 0 w 15"/>
              <a:gd name="T5" fmla="*/ 7 h 27"/>
              <a:gd name="T6" fmla="*/ 0 w 15"/>
              <a:gd name="T7" fmla="*/ 7 h 27"/>
              <a:gd name="T8" fmla="*/ 0 w 15"/>
              <a:gd name="T9" fmla="*/ 4 h 27"/>
              <a:gd name="T10" fmla="*/ 0 w 15"/>
              <a:gd name="T11" fmla="*/ 4 h 27"/>
              <a:gd name="T12" fmla="*/ 3 w 15"/>
              <a:gd name="T13" fmla="*/ 2 h 27"/>
              <a:gd name="T14" fmla="*/ 3 w 15"/>
              <a:gd name="T15" fmla="*/ 2 h 27"/>
              <a:gd name="T16" fmla="*/ 8 w 15"/>
              <a:gd name="T17" fmla="*/ 0 h 27"/>
              <a:gd name="T18" fmla="*/ 8 w 15"/>
              <a:gd name="T19" fmla="*/ 0 h 27"/>
              <a:gd name="T20" fmla="*/ 11 w 15"/>
              <a:gd name="T21" fmla="*/ 2 h 27"/>
              <a:gd name="T22" fmla="*/ 11 w 15"/>
              <a:gd name="T23" fmla="*/ 2 h 27"/>
              <a:gd name="T24" fmla="*/ 14 w 15"/>
              <a:gd name="T25" fmla="*/ 4 h 27"/>
              <a:gd name="T26" fmla="*/ 14 w 15"/>
              <a:gd name="T27" fmla="*/ 4 h 27"/>
              <a:gd name="T28" fmla="*/ 15 w 15"/>
              <a:gd name="T29" fmla="*/ 7 h 27"/>
              <a:gd name="T30" fmla="*/ 15 w 15"/>
              <a:gd name="T31" fmla="*/ 7 h 27"/>
              <a:gd name="T32" fmla="*/ 15 w 15"/>
              <a:gd name="T33" fmla="*/ 9 h 27"/>
              <a:gd name="T34" fmla="*/ 15 w 15"/>
              <a:gd name="T35" fmla="*/ 18 h 27"/>
              <a:gd name="T36" fmla="*/ 15 w 15"/>
              <a:gd name="T37" fmla="*/ 18 h 27"/>
              <a:gd name="T38" fmla="*/ 15 w 15"/>
              <a:gd name="T39" fmla="*/ 20 h 27"/>
              <a:gd name="T40" fmla="*/ 15 w 15"/>
              <a:gd name="T41" fmla="*/ 20 h 27"/>
              <a:gd name="T42" fmla="*/ 14 w 15"/>
              <a:gd name="T43" fmla="*/ 23 h 27"/>
              <a:gd name="T44" fmla="*/ 14 w 15"/>
              <a:gd name="T45" fmla="*/ 23 h 27"/>
              <a:gd name="T46" fmla="*/ 11 w 15"/>
              <a:gd name="T47" fmla="*/ 25 h 27"/>
              <a:gd name="T48" fmla="*/ 11 w 15"/>
              <a:gd name="T49" fmla="*/ 25 h 27"/>
              <a:gd name="T50" fmla="*/ 8 w 15"/>
              <a:gd name="T51" fmla="*/ 27 h 27"/>
              <a:gd name="T52" fmla="*/ 8 w 15"/>
              <a:gd name="T53" fmla="*/ 27 h 27"/>
              <a:gd name="T54" fmla="*/ 3 w 15"/>
              <a:gd name="T55" fmla="*/ 25 h 27"/>
              <a:gd name="T56" fmla="*/ 3 w 15"/>
              <a:gd name="T57" fmla="*/ 25 h 27"/>
              <a:gd name="T58" fmla="*/ 0 w 15"/>
              <a:gd name="T59" fmla="*/ 23 h 27"/>
              <a:gd name="T60" fmla="*/ 0 w 15"/>
              <a:gd name="T61" fmla="*/ 23 h 27"/>
              <a:gd name="T62" fmla="*/ 0 w 15"/>
              <a:gd name="T63" fmla="*/ 20 h 27"/>
              <a:gd name="T64" fmla="*/ 0 w 15"/>
              <a:gd name="T65" fmla="*/ 20 h 27"/>
              <a:gd name="T66" fmla="*/ 0 w 15"/>
              <a:gd name="T67" fmla="*/ 18 h 27"/>
              <a:gd name="T68" fmla="*/ 0 w 15"/>
              <a:gd name="T69" fmla="*/ 9 h 27"/>
              <a:gd name="T70" fmla="*/ 5 w 15"/>
              <a:gd name="T71" fmla="*/ 18 h 27"/>
              <a:gd name="T72" fmla="*/ 5 w 15"/>
              <a:gd name="T73" fmla="*/ 18 h 27"/>
              <a:gd name="T74" fmla="*/ 5 w 15"/>
              <a:gd name="T75" fmla="*/ 20 h 27"/>
              <a:gd name="T76" fmla="*/ 5 w 15"/>
              <a:gd name="T77" fmla="*/ 20 h 27"/>
              <a:gd name="T78" fmla="*/ 8 w 15"/>
              <a:gd name="T79" fmla="*/ 20 h 27"/>
              <a:gd name="T80" fmla="*/ 8 w 15"/>
              <a:gd name="T81" fmla="*/ 20 h 27"/>
              <a:gd name="T82" fmla="*/ 9 w 15"/>
              <a:gd name="T83" fmla="*/ 20 h 27"/>
              <a:gd name="T84" fmla="*/ 9 w 15"/>
              <a:gd name="T85" fmla="*/ 20 h 27"/>
              <a:gd name="T86" fmla="*/ 10 w 15"/>
              <a:gd name="T87" fmla="*/ 18 h 27"/>
              <a:gd name="T88" fmla="*/ 10 w 15"/>
              <a:gd name="T89" fmla="*/ 8 h 27"/>
              <a:gd name="T90" fmla="*/ 10 w 15"/>
              <a:gd name="T91" fmla="*/ 8 h 27"/>
              <a:gd name="T92" fmla="*/ 9 w 15"/>
              <a:gd name="T93" fmla="*/ 5 h 27"/>
              <a:gd name="T94" fmla="*/ 9 w 15"/>
              <a:gd name="T95" fmla="*/ 5 h 27"/>
              <a:gd name="T96" fmla="*/ 8 w 15"/>
              <a:gd name="T97" fmla="*/ 5 h 27"/>
              <a:gd name="T98" fmla="*/ 8 w 15"/>
              <a:gd name="T99" fmla="*/ 5 h 27"/>
              <a:gd name="T100" fmla="*/ 5 w 15"/>
              <a:gd name="T101" fmla="*/ 5 h 27"/>
              <a:gd name="T102" fmla="*/ 5 w 15"/>
              <a:gd name="T103" fmla="*/ 5 h 27"/>
              <a:gd name="T104" fmla="*/ 5 w 15"/>
              <a:gd name="T105" fmla="*/ 8 h 27"/>
              <a:gd name="T106" fmla="*/ 5 w 15"/>
              <a:gd name="T107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7">
                <a:moveTo>
                  <a:pt x="0" y="9"/>
                </a:move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3" y="2"/>
                </a:lnTo>
                <a:lnTo>
                  <a:pt x="3" y="2"/>
                </a:lnTo>
                <a:lnTo>
                  <a:pt x="8" y="0"/>
                </a:lnTo>
                <a:lnTo>
                  <a:pt x="8" y="0"/>
                </a:lnTo>
                <a:lnTo>
                  <a:pt x="11" y="2"/>
                </a:lnTo>
                <a:lnTo>
                  <a:pt x="11" y="2"/>
                </a:lnTo>
                <a:lnTo>
                  <a:pt x="14" y="4"/>
                </a:lnTo>
                <a:lnTo>
                  <a:pt x="14" y="4"/>
                </a:lnTo>
                <a:lnTo>
                  <a:pt x="15" y="7"/>
                </a:lnTo>
                <a:lnTo>
                  <a:pt x="15" y="7"/>
                </a:lnTo>
                <a:lnTo>
                  <a:pt x="15" y="9"/>
                </a:lnTo>
                <a:lnTo>
                  <a:pt x="15" y="18"/>
                </a:lnTo>
                <a:lnTo>
                  <a:pt x="15" y="18"/>
                </a:lnTo>
                <a:lnTo>
                  <a:pt x="15" y="20"/>
                </a:lnTo>
                <a:lnTo>
                  <a:pt x="15" y="20"/>
                </a:lnTo>
                <a:lnTo>
                  <a:pt x="14" y="23"/>
                </a:lnTo>
                <a:lnTo>
                  <a:pt x="14" y="23"/>
                </a:lnTo>
                <a:lnTo>
                  <a:pt x="11" y="25"/>
                </a:lnTo>
                <a:lnTo>
                  <a:pt x="11" y="25"/>
                </a:lnTo>
                <a:lnTo>
                  <a:pt x="8" y="27"/>
                </a:lnTo>
                <a:lnTo>
                  <a:pt x="8" y="27"/>
                </a:lnTo>
                <a:lnTo>
                  <a:pt x="3" y="25"/>
                </a:lnTo>
                <a:lnTo>
                  <a:pt x="3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close/>
                <a:moveTo>
                  <a:pt x="5" y="18"/>
                </a:move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0"/>
                </a:lnTo>
                <a:lnTo>
                  <a:pt x="8" y="20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0" y="8"/>
                </a:ln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71" name="Freeform 392">
            <a:extLst>
              <a:ext uri="{FF2B5EF4-FFF2-40B4-BE49-F238E27FC236}">
                <a16:creationId xmlns:a16="http://schemas.microsoft.com/office/drawing/2014/main" id="{0CF61A8F-BD87-4E33-9DA5-62A76C22155B}"/>
              </a:ext>
            </a:extLst>
          </p:cNvPr>
          <p:cNvSpPr>
            <a:spLocks/>
          </p:cNvSpPr>
          <p:nvPr/>
        </p:nvSpPr>
        <p:spPr bwMode="auto">
          <a:xfrm>
            <a:off x="1102755" y="3362508"/>
            <a:ext cx="15875" cy="50800"/>
          </a:xfrm>
          <a:custGeom>
            <a:avLst/>
            <a:gdLst>
              <a:gd name="T0" fmla="*/ 3 w 10"/>
              <a:gd name="T1" fmla="*/ 7 h 32"/>
              <a:gd name="T2" fmla="*/ 3 w 10"/>
              <a:gd name="T3" fmla="*/ 0 h 32"/>
              <a:gd name="T4" fmla="*/ 8 w 10"/>
              <a:gd name="T5" fmla="*/ 0 h 32"/>
              <a:gd name="T6" fmla="*/ 8 w 10"/>
              <a:gd name="T7" fmla="*/ 7 h 32"/>
              <a:gd name="T8" fmla="*/ 10 w 10"/>
              <a:gd name="T9" fmla="*/ 7 h 32"/>
              <a:gd name="T10" fmla="*/ 10 w 10"/>
              <a:gd name="T11" fmla="*/ 11 h 32"/>
              <a:gd name="T12" fmla="*/ 8 w 10"/>
              <a:gd name="T13" fmla="*/ 11 h 32"/>
              <a:gd name="T14" fmla="*/ 8 w 10"/>
              <a:gd name="T15" fmla="*/ 25 h 32"/>
              <a:gd name="T16" fmla="*/ 8 w 10"/>
              <a:gd name="T17" fmla="*/ 25 h 32"/>
              <a:gd name="T18" fmla="*/ 8 w 10"/>
              <a:gd name="T19" fmla="*/ 27 h 32"/>
              <a:gd name="T20" fmla="*/ 8 w 10"/>
              <a:gd name="T21" fmla="*/ 27 h 32"/>
              <a:gd name="T22" fmla="*/ 8 w 10"/>
              <a:gd name="T23" fmla="*/ 27 h 32"/>
              <a:gd name="T24" fmla="*/ 8 w 10"/>
              <a:gd name="T25" fmla="*/ 27 h 32"/>
              <a:gd name="T26" fmla="*/ 9 w 10"/>
              <a:gd name="T27" fmla="*/ 27 h 32"/>
              <a:gd name="T28" fmla="*/ 9 w 10"/>
              <a:gd name="T29" fmla="*/ 27 h 32"/>
              <a:gd name="T30" fmla="*/ 10 w 10"/>
              <a:gd name="T31" fmla="*/ 27 h 32"/>
              <a:gd name="T32" fmla="*/ 10 w 10"/>
              <a:gd name="T33" fmla="*/ 32 h 32"/>
              <a:gd name="T34" fmla="*/ 9 w 10"/>
              <a:gd name="T35" fmla="*/ 32 h 32"/>
              <a:gd name="T36" fmla="*/ 9 w 10"/>
              <a:gd name="T37" fmla="*/ 32 h 32"/>
              <a:gd name="T38" fmla="*/ 5 w 10"/>
              <a:gd name="T39" fmla="*/ 32 h 32"/>
              <a:gd name="T40" fmla="*/ 5 w 10"/>
              <a:gd name="T41" fmla="*/ 32 h 32"/>
              <a:gd name="T42" fmla="*/ 4 w 10"/>
              <a:gd name="T43" fmla="*/ 31 h 32"/>
              <a:gd name="T44" fmla="*/ 4 w 10"/>
              <a:gd name="T45" fmla="*/ 31 h 32"/>
              <a:gd name="T46" fmla="*/ 3 w 10"/>
              <a:gd name="T47" fmla="*/ 29 h 32"/>
              <a:gd name="T48" fmla="*/ 3 w 10"/>
              <a:gd name="T49" fmla="*/ 29 h 32"/>
              <a:gd name="T50" fmla="*/ 3 w 10"/>
              <a:gd name="T51" fmla="*/ 27 h 32"/>
              <a:gd name="T52" fmla="*/ 3 w 10"/>
              <a:gd name="T53" fmla="*/ 11 h 32"/>
              <a:gd name="T54" fmla="*/ 0 w 10"/>
              <a:gd name="T55" fmla="*/ 11 h 32"/>
              <a:gd name="T56" fmla="*/ 0 w 10"/>
              <a:gd name="T57" fmla="*/ 7 h 32"/>
              <a:gd name="T58" fmla="*/ 3 w 10"/>
              <a:gd name="T59" fmla="*/ 7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" h="32">
                <a:moveTo>
                  <a:pt x="3" y="7"/>
                </a:moveTo>
                <a:lnTo>
                  <a:pt x="3" y="0"/>
                </a:lnTo>
                <a:lnTo>
                  <a:pt x="8" y="0"/>
                </a:lnTo>
                <a:lnTo>
                  <a:pt x="8" y="7"/>
                </a:lnTo>
                <a:lnTo>
                  <a:pt x="10" y="7"/>
                </a:lnTo>
                <a:lnTo>
                  <a:pt x="10" y="11"/>
                </a:lnTo>
                <a:lnTo>
                  <a:pt x="8" y="11"/>
                </a:lnTo>
                <a:lnTo>
                  <a:pt x="8" y="25"/>
                </a:lnTo>
                <a:lnTo>
                  <a:pt x="8" y="25"/>
                </a:lnTo>
                <a:lnTo>
                  <a:pt x="8" y="27"/>
                </a:lnTo>
                <a:lnTo>
                  <a:pt x="8" y="27"/>
                </a:lnTo>
                <a:lnTo>
                  <a:pt x="8" y="27"/>
                </a:lnTo>
                <a:lnTo>
                  <a:pt x="8" y="27"/>
                </a:lnTo>
                <a:lnTo>
                  <a:pt x="9" y="27"/>
                </a:lnTo>
                <a:lnTo>
                  <a:pt x="9" y="27"/>
                </a:lnTo>
                <a:lnTo>
                  <a:pt x="10" y="27"/>
                </a:lnTo>
                <a:lnTo>
                  <a:pt x="10" y="32"/>
                </a:lnTo>
                <a:lnTo>
                  <a:pt x="9" y="32"/>
                </a:lnTo>
                <a:lnTo>
                  <a:pt x="9" y="32"/>
                </a:lnTo>
                <a:lnTo>
                  <a:pt x="5" y="32"/>
                </a:lnTo>
                <a:lnTo>
                  <a:pt x="5" y="32"/>
                </a:lnTo>
                <a:lnTo>
                  <a:pt x="4" y="31"/>
                </a:lnTo>
                <a:lnTo>
                  <a:pt x="4" y="31"/>
                </a:lnTo>
                <a:lnTo>
                  <a:pt x="3" y="29"/>
                </a:lnTo>
                <a:lnTo>
                  <a:pt x="3" y="29"/>
                </a:lnTo>
                <a:lnTo>
                  <a:pt x="3" y="27"/>
                </a:lnTo>
                <a:lnTo>
                  <a:pt x="3" y="11"/>
                </a:lnTo>
                <a:lnTo>
                  <a:pt x="0" y="11"/>
                </a:lnTo>
                <a:lnTo>
                  <a:pt x="0" y="7"/>
                </a:lnTo>
                <a:lnTo>
                  <a:pt x="3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72" name="Freeform 393">
            <a:extLst>
              <a:ext uri="{FF2B5EF4-FFF2-40B4-BE49-F238E27FC236}">
                <a16:creationId xmlns:a16="http://schemas.microsoft.com/office/drawing/2014/main" id="{2C8CE3A7-4548-4E44-8843-244439D080F7}"/>
              </a:ext>
            </a:extLst>
          </p:cNvPr>
          <p:cNvSpPr>
            <a:spLocks noEditPoints="1"/>
          </p:cNvSpPr>
          <p:nvPr/>
        </p:nvSpPr>
        <p:spPr bwMode="auto">
          <a:xfrm>
            <a:off x="1121805" y="3373621"/>
            <a:ext cx="25400" cy="42863"/>
          </a:xfrm>
          <a:custGeom>
            <a:avLst/>
            <a:gdLst>
              <a:gd name="T0" fmla="*/ 11 w 16"/>
              <a:gd name="T1" fmla="*/ 23 h 27"/>
              <a:gd name="T2" fmla="*/ 11 w 16"/>
              <a:gd name="T3" fmla="*/ 23 h 27"/>
              <a:gd name="T4" fmla="*/ 8 w 16"/>
              <a:gd name="T5" fmla="*/ 25 h 27"/>
              <a:gd name="T6" fmla="*/ 6 w 16"/>
              <a:gd name="T7" fmla="*/ 27 h 27"/>
              <a:gd name="T8" fmla="*/ 3 w 16"/>
              <a:gd name="T9" fmla="*/ 25 h 27"/>
              <a:gd name="T10" fmla="*/ 2 w 16"/>
              <a:gd name="T11" fmla="*/ 25 h 27"/>
              <a:gd name="T12" fmla="*/ 1 w 16"/>
              <a:gd name="T13" fmla="*/ 23 h 27"/>
              <a:gd name="T14" fmla="*/ 0 w 16"/>
              <a:gd name="T15" fmla="*/ 19 h 27"/>
              <a:gd name="T16" fmla="*/ 0 w 16"/>
              <a:gd name="T17" fmla="*/ 15 h 27"/>
              <a:gd name="T18" fmla="*/ 2 w 16"/>
              <a:gd name="T19" fmla="*/ 13 h 27"/>
              <a:gd name="T20" fmla="*/ 3 w 16"/>
              <a:gd name="T21" fmla="*/ 12 h 27"/>
              <a:gd name="T22" fmla="*/ 8 w 16"/>
              <a:gd name="T23" fmla="*/ 10 h 27"/>
              <a:gd name="T24" fmla="*/ 8 w 16"/>
              <a:gd name="T25" fmla="*/ 10 h 27"/>
              <a:gd name="T26" fmla="*/ 10 w 16"/>
              <a:gd name="T27" fmla="*/ 10 h 27"/>
              <a:gd name="T28" fmla="*/ 10 w 16"/>
              <a:gd name="T29" fmla="*/ 10 h 27"/>
              <a:gd name="T30" fmla="*/ 11 w 16"/>
              <a:gd name="T31" fmla="*/ 8 h 27"/>
              <a:gd name="T32" fmla="*/ 10 w 16"/>
              <a:gd name="T33" fmla="*/ 7 h 27"/>
              <a:gd name="T34" fmla="*/ 8 w 16"/>
              <a:gd name="T35" fmla="*/ 5 h 27"/>
              <a:gd name="T36" fmla="*/ 6 w 16"/>
              <a:gd name="T37" fmla="*/ 5 h 27"/>
              <a:gd name="T38" fmla="*/ 5 w 16"/>
              <a:gd name="T39" fmla="*/ 8 h 27"/>
              <a:gd name="T40" fmla="*/ 0 w 16"/>
              <a:gd name="T41" fmla="*/ 8 h 27"/>
              <a:gd name="T42" fmla="*/ 2 w 16"/>
              <a:gd name="T43" fmla="*/ 3 h 27"/>
              <a:gd name="T44" fmla="*/ 5 w 16"/>
              <a:gd name="T45" fmla="*/ 0 h 27"/>
              <a:gd name="T46" fmla="*/ 8 w 16"/>
              <a:gd name="T47" fmla="*/ 0 h 27"/>
              <a:gd name="T48" fmla="*/ 11 w 16"/>
              <a:gd name="T49" fmla="*/ 0 h 27"/>
              <a:gd name="T50" fmla="*/ 13 w 16"/>
              <a:gd name="T51" fmla="*/ 2 h 27"/>
              <a:gd name="T52" fmla="*/ 15 w 16"/>
              <a:gd name="T53" fmla="*/ 4 h 27"/>
              <a:gd name="T54" fmla="*/ 16 w 16"/>
              <a:gd name="T55" fmla="*/ 8 h 27"/>
              <a:gd name="T56" fmla="*/ 11 w 16"/>
              <a:gd name="T57" fmla="*/ 25 h 27"/>
              <a:gd name="T58" fmla="*/ 11 w 16"/>
              <a:gd name="T59" fmla="*/ 15 h 27"/>
              <a:gd name="T60" fmla="*/ 8 w 16"/>
              <a:gd name="T61" fmla="*/ 14 h 27"/>
              <a:gd name="T62" fmla="*/ 6 w 16"/>
              <a:gd name="T63" fmla="*/ 15 h 27"/>
              <a:gd name="T64" fmla="*/ 5 w 16"/>
              <a:gd name="T65" fmla="*/ 18 h 27"/>
              <a:gd name="T66" fmla="*/ 6 w 16"/>
              <a:gd name="T67" fmla="*/ 20 h 27"/>
              <a:gd name="T68" fmla="*/ 7 w 16"/>
              <a:gd name="T69" fmla="*/ 22 h 27"/>
              <a:gd name="T70" fmla="*/ 10 w 16"/>
              <a:gd name="T71" fmla="*/ 20 h 27"/>
              <a:gd name="T72" fmla="*/ 11 w 16"/>
              <a:gd name="T73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" h="27">
                <a:moveTo>
                  <a:pt x="11" y="25"/>
                </a:moveTo>
                <a:lnTo>
                  <a:pt x="11" y="23"/>
                </a:lnTo>
                <a:lnTo>
                  <a:pt x="11" y="23"/>
                </a:lnTo>
                <a:lnTo>
                  <a:pt x="11" y="23"/>
                </a:lnTo>
                <a:lnTo>
                  <a:pt x="8" y="25"/>
                </a:lnTo>
                <a:lnTo>
                  <a:pt x="8" y="25"/>
                </a:lnTo>
                <a:lnTo>
                  <a:pt x="6" y="27"/>
                </a:lnTo>
                <a:lnTo>
                  <a:pt x="6" y="27"/>
                </a:lnTo>
                <a:lnTo>
                  <a:pt x="3" y="25"/>
                </a:lnTo>
                <a:lnTo>
                  <a:pt x="3" y="25"/>
                </a:lnTo>
                <a:lnTo>
                  <a:pt x="2" y="25"/>
                </a:lnTo>
                <a:lnTo>
                  <a:pt x="2" y="25"/>
                </a:lnTo>
                <a:lnTo>
                  <a:pt x="1" y="23"/>
                </a:lnTo>
                <a:lnTo>
                  <a:pt x="1" y="23"/>
                </a:lnTo>
                <a:lnTo>
                  <a:pt x="0" y="19"/>
                </a:lnTo>
                <a:lnTo>
                  <a:pt x="0" y="19"/>
                </a:lnTo>
                <a:lnTo>
                  <a:pt x="0" y="15"/>
                </a:lnTo>
                <a:lnTo>
                  <a:pt x="0" y="15"/>
                </a:lnTo>
                <a:lnTo>
                  <a:pt x="2" y="13"/>
                </a:lnTo>
                <a:lnTo>
                  <a:pt x="2" y="13"/>
                </a:lnTo>
                <a:lnTo>
                  <a:pt x="3" y="12"/>
                </a:lnTo>
                <a:lnTo>
                  <a:pt x="3" y="12"/>
                </a:lnTo>
                <a:lnTo>
                  <a:pt x="8" y="10"/>
                </a:lnTo>
                <a:lnTo>
                  <a:pt x="8" y="10"/>
                </a:lnTo>
                <a:lnTo>
                  <a:pt x="8" y="10"/>
                </a:lnTo>
                <a:lnTo>
                  <a:pt x="8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1" y="10"/>
                </a:lnTo>
                <a:lnTo>
                  <a:pt x="11" y="8"/>
                </a:lnTo>
                <a:lnTo>
                  <a:pt x="11" y="8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1" y="4"/>
                </a:lnTo>
                <a:lnTo>
                  <a:pt x="2" y="3"/>
                </a:lnTo>
                <a:lnTo>
                  <a:pt x="2" y="3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6" y="8"/>
                </a:lnTo>
                <a:lnTo>
                  <a:pt x="16" y="25"/>
                </a:lnTo>
                <a:lnTo>
                  <a:pt x="11" y="25"/>
                </a:lnTo>
                <a:close/>
                <a:moveTo>
                  <a:pt x="11" y="15"/>
                </a:moveTo>
                <a:lnTo>
                  <a:pt x="11" y="15"/>
                </a:lnTo>
                <a:lnTo>
                  <a:pt x="8" y="14"/>
                </a:lnTo>
                <a:lnTo>
                  <a:pt x="8" y="14"/>
                </a:lnTo>
                <a:lnTo>
                  <a:pt x="6" y="15"/>
                </a:lnTo>
                <a:lnTo>
                  <a:pt x="6" y="15"/>
                </a:lnTo>
                <a:lnTo>
                  <a:pt x="6" y="17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2"/>
                </a:lnTo>
                <a:lnTo>
                  <a:pt x="7" y="22"/>
                </a:lnTo>
                <a:lnTo>
                  <a:pt x="10" y="20"/>
                </a:lnTo>
                <a:lnTo>
                  <a:pt x="10" y="20"/>
                </a:lnTo>
                <a:lnTo>
                  <a:pt x="11" y="18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73" name="Freeform 394">
            <a:extLst>
              <a:ext uri="{FF2B5EF4-FFF2-40B4-BE49-F238E27FC236}">
                <a16:creationId xmlns:a16="http://schemas.microsoft.com/office/drawing/2014/main" id="{FEC34591-ACB7-47B8-B529-DE8D43451FC0}"/>
              </a:ext>
            </a:extLst>
          </p:cNvPr>
          <p:cNvSpPr>
            <a:spLocks/>
          </p:cNvSpPr>
          <p:nvPr/>
        </p:nvSpPr>
        <p:spPr bwMode="auto">
          <a:xfrm>
            <a:off x="1150380" y="3373621"/>
            <a:ext cx="23813" cy="42863"/>
          </a:xfrm>
          <a:custGeom>
            <a:avLst/>
            <a:gdLst>
              <a:gd name="T0" fmla="*/ 10 w 15"/>
              <a:gd name="T1" fmla="*/ 8 h 27"/>
              <a:gd name="T2" fmla="*/ 9 w 15"/>
              <a:gd name="T3" fmla="*/ 5 h 27"/>
              <a:gd name="T4" fmla="*/ 8 w 15"/>
              <a:gd name="T5" fmla="*/ 5 h 27"/>
              <a:gd name="T6" fmla="*/ 7 w 15"/>
              <a:gd name="T7" fmla="*/ 5 h 27"/>
              <a:gd name="T8" fmla="*/ 5 w 15"/>
              <a:gd name="T9" fmla="*/ 8 h 27"/>
              <a:gd name="T10" fmla="*/ 5 w 15"/>
              <a:gd name="T11" fmla="*/ 9 h 27"/>
              <a:gd name="T12" fmla="*/ 10 w 15"/>
              <a:gd name="T13" fmla="*/ 12 h 27"/>
              <a:gd name="T14" fmla="*/ 13 w 15"/>
              <a:gd name="T15" fmla="*/ 13 h 27"/>
              <a:gd name="T16" fmla="*/ 14 w 15"/>
              <a:gd name="T17" fmla="*/ 14 h 27"/>
              <a:gd name="T18" fmla="*/ 15 w 15"/>
              <a:gd name="T19" fmla="*/ 18 h 27"/>
              <a:gd name="T20" fmla="*/ 15 w 15"/>
              <a:gd name="T21" fmla="*/ 22 h 27"/>
              <a:gd name="T22" fmla="*/ 13 w 15"/>
              <a:gd name="T23" fmla="*/ 24 h 27"/>
              <a:gd name="T24" fmla="*/ 10 w 15"/>
              <a:gd name="T25" fmla="*/ 25 h 27"/>
              <a:gd name="T26" fmla="*/ 8 w 15"/>
              <a:gd name="T27" fmla="*/ 27 h 27"/>
              <a:gd name="T28" fmla="*/ 3 w 15"/>
              <a:gd name="T29" fmla="*/ 24 h 27"/>
              <a:gd name="T30" fmla="*/ 2 w 15"/>
              <a:gd name="T31" fmla="*/ 22 h 27"/>
              <a:gd name="T32" fmla="*/ 0 w 15"/>
              <a:gd name="T33" fmla="*/ 18 h 27"/>
              <a:gd name="T34" fmla="*/ 5 w 15"/>
              <a:gd name="T35" fmla="*/ 18 h 27"/>
              <a:gd name="T36" fmla="*/ 5 w 15"/>
              <a:gd name="T37" fmla="*/ 20 h 27"/>
              <a:gd name="T38" fmla="*/ 8 w 15"/>
              <a:gd name="T39" fmla="*/ 22 h 27"/>
              <a:gd name="T40" fmla="*/ 10 w 15"/>
              <a:gd name="T41" fmla="*/ 20 h 27"/>
              <a:gd name="T42" fmla="*/ 10 w 15"/>
              <a:gd name="T43" fmla="*/ 19 h 27"/>
              <a:gd name="T44" fmla="*/ 10 w 15"/>
              <a:gd name="T45" fmla="*/ 17 h 27"/>
              <a:gd name="T46" fmla="*/ 5 w 15"/>
              <a:gd name="T47" fmla="*/ 14 h 27"/>
              <a:gd name="T48" fmla="*/ 2 w 15"/>
              <a:gd name="T49" fmla="*/ 12 h 27"/>
              <a:gd name="T50" fmla="*/ 0 w 15"/>
              <a:gd name="T51" fmla="*/ 10 h 27"/>
              <a:gd name="T52" fmla="*/ 0 w 15"/>
              <a:gd name="T53" fmla="*/ 8 h 27"/>
              <a:gd name="T54" fmla="*/ 2 w 15"/>
              <a:gd name="T55" fmla="*/ 4 h 27"/>
              <a:gd name="T56" fmla="*/ 3 w 15"/>
              <a:gd name="T57" fmla="*/ 2 h 27"/>
              <a:gd name="T58" fmla="*/ 5 w 15"/>
              <a:gd name="T59" fmla="*/ 0 h 27"/>
              <a:gd name="T60" fmla="*/ 8 w 15"/>
              <a:gd name="T61" fmla="*/ 0 h 27"/>
              <a:gd name="T62" fmla="*/ 10 w 15"/>
              <a:gd name="T63" fmla="*/ 0 h 27"/>
              <a:gd name="T64" fmla="*/ 13 w 15"/>
              <a:gd name="T65" fmla="*/ 2 h 27"/>
              <a:gd name="T66" fmla="*/ 14 w 15"/>
              <a:gd name="T67" fmla="*/ 4 h 27"/>
              <a:gd name="T68" fmla="*/ 10 w 15"/>
              <a:gd name="T69" fmla="*/ 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" h="27">
                <a:moveTo>
                  <a:pt x="10" y="8"/>
                </a:move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8"/>
                </a:lnTo>
                <a:lnTo>
                  <a:pt x="5" y="8"/>
                </a:lnTo>
                <a:lnTo>
                  <a:pt x="5" y="9"/>
                </a:lnTo>
                <a:lnTo>
                  <a:pt x="5" y="9"/>
                </a:lnTo>
                <a:lnTo>
                  <a:pt x="8" y="10"/>
                </a:lnTo>
                <a:lnTo>
                  <a:pt x="10" y="12"/>
                </a:lnTo>
                <a:lnTo>
                  <a:pt x="10" y="12"/>
                </a:lnTo>
                <a:lnTo>
                  <a:pt x="13" y="13"/>
                </a:lnTo>
                <a:lnTo>
                  <a:pt x="14" y="14"/>
                </a:lnTo>
                <a:lnTo>
                  <a:pt x="14" y="14"/>
                </a:lnTo>
                <a:lnTo>
                  <a:pt x="15" y="18"/>
                </a:lnTo>
                <a:lnTo>
                  <a:pt x="15" y="18"/>
                </a:lnTo>
                <a:lnTo>
                  <a:pt x="15" y="22"/>
                </a:lnTo>
                <a:lnTo>
                  <a:pt x="15" y="22"/>
                </a:lnTo>
                <a:lnTo>
                  <a:pt x="13" y="24"/>
                </a:lnTo>
                <a:lnTo>
                  <a:pt x="13" y="24"/>
                </a:lnTo>
                <a:lnTo>
                  <a:pt x="10" y="25"/>
                </a:lnTo>
                <a:lnTo>
                  <a:pt x="10" y="25"/>
                </a:lnTo>
                <a:lnTo>
                  <a:pt x="8" y="27"/>
                </a:lnTo>
                <a:lnTo>
                  <a:pt x="8" y="27"/>
                </a:lnTo>
                <a:lnTo>
                  <a:pt x="5" y="25"/>
                </a:lnTo>
                <a:lnTo>
                  <a:pt x="3" y="24"/>
                </a:lnTo>
                <a:lnTo>
                  <a:pt x="3" y="24"/>
                </a:lnTo>
                <a:lnTo>
                  <a:pt x="2" y="22"/>
                </a:lnTo>
                <a:lnTo>
                  <a:pt x="2" y="22"/>
                </a:lnTo>
                <a:lnTo>
                  <a:pt x="0" y="18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2"/>
                </a:lnTo>
                <a:lnTo>
                  <a:pt x="8" y="22"/>
                </a:lnTo>
                <a:lnTo>
                  <a:pt x="10" y="20"/>
                </a:lnTo>
                <a:lnTo>
                  <a:pt x="10" y="20"/>
                </a:lnTo>
                <a:lnTo>
                  <a:pt x="10" y="19"/>
                </a:lnTo>
                <a:lnTo>
                  <a:pt x="10" y="19"/>
                </a:lnTo>
                <a:lnTo>
                  <a:pt x="10" y="17"/>
                </a:lnTo>
                <a:lnTo>
                  <a:pt x="10" y="17"/>
                </a:lnTo>
                <a:lnTo>
                  <a:pt x="8" y="15"/>
                </a:lnTo>
                <a:lnTo>
                  <a:pt x="5" y="14"/>
                </a:lnTo>
                <a:lnTo>
                  <a:pt x="5" y="14"/>
                </a:lnTo>
                <a:lnTo>
                  <a:pt x="2" y="12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2" y="4"/>
                </a:lnTo>
                <a:lnTo>
                  <a:pt x="2" y="4"/>
                </a:ln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4" y="4"/>
                </a:lnTo>
                <a:lnTo>
                  <a:pt x="14" y="4"/>
                </a:lnTo>
                <a:lnTo>
                  <a:pt x="15" y="8"/>
                </a:lnTo>
                <a:lnTo>
                  <a:pt x="1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74" name="Freeform 395">
            <a:extLst>
              <a:ext uri="{FF2B5EF4-FFF2-40B4-BE49-F238E27FC236}">
                <a16:creationId xmlns:a16="http://schemas.microsoft.com/office/drawing/2014/main" id="{F01E31BC-8FEC-4B4D-872A-CEE9E6E55B1D}"/>
              </a:ext>
            </a:extLst>
          </p:cNvPr>
          <p:cNvSpPr>
            <a:spLocks/>
          </p:cNvSpPr>
          <p:nvPr/>
        </p:nvSpPr>
        <p:spPr bwMode="auto">
          <a:xfrm>
            <a:off x="1178955" y="3373621"/>
            <a:ext cx="23813" cy="42863"/>
          </a:xfrm>
          <a:custGeom>
            <a:avLst/>
            <a:gdLst>
              <a:gd name="T0" fmla="*/ 10 w 15"/>
              <a:gd name="T1" fmla="*/ 8 h 27"/>
              <a:gd name="T2" fmla="*/ 10 w 15"/>
              <a:gd name="T3" fmla="*/ 5 h 27"/>
              <a:gd name="T4" fmla="*/ 8 w 15"/>
              <a:gd name="T5" fmla="*/ 5 h 27"/>
              <a:gd name="T6" fmla="*/ 6 w 15"/>
              <a:gd name="T7" fmla="*/ 5 h 27"/>
              <a:gd name="T8" fmla="*/ 5 w 15"/>
              <a:gd name="T9" fmla="*/ 8 h 27"/>
              <a:gd name="T10" fmla="*/ 5 w 15"/>
              <a:gd name="T11" fmla="*/ 9 h 27"/>
              <a:gd name="T12" fmla="*/ 10 w 15"/>
              <a:gd name="T13" fmla="*/ 12 h 27"/>
              <a:gd name="T14" fmla="*/ 13 w 15"/>
              <a:gd name="T15" fmla="*/ 13 h 27"/>
              <a:gd name="T16" fmla="*/ 14 w 15"/>
              <a:gd name="T17" fmla="*/ 14 h 27"/>
              <a:gd name="T18" fmla="*/ 15 w 15"/>
              <a:gd name="T19" fmla="*/ 18 h 27"/>
              <a:gd name="T20" fmla="*/ 15 w 15"/>
              <a:gd name="T21" fmla="*/ 22 h 27"/>
              <a:gd name="T22" fmla="*/ 13 w 15"/>
              <a:gd name="T23" fmla="*/ 24 h 27"/>
              <a:gd name="T24" fmla="*/ 11 w 15"/>
              <a:gd name="T25" fmla="*/ 25 h 27"/>
              <a:gd name="T26" fmla="*/ 8 w 15"/>
              <a:gd name="T27" fmla="*/ 27 h 27"/>
              <a:gd name="T28" fmla="*/ 3 w 15"/>
              <a:gd name="T29" fmla="*/ 24 h 27"/>
              <a:gd name="T30" fmla="*/ 1 w 15"/>
              <a:gd name="T31" fmla="*/ 22 h 27"/>
              <a:gd name="T32" fmla="*/ 0 w 15"/>
              <a:gd name="T33" fmla="*/ 18 h 27"/>
              <a:gd name="T34" fmla="*/ 5 w 15"/>
              <a:gd name="T35" fmla="*/ 18 h 27"/>
              <a:gd name="T36" fmla="*/ 5 w 15"/>
              <a:gd name="T37" fmla="*/ 20 h 27"/>
              <a:gd name="T38" fmla="*/ 8 w 15"/>
              <a:gd name="T39" fmla="*/ 22 h 27"/>
              <a:gd name="T40" fmla="*/ 10 w 15"/>
              <a:gd name="T41" fmla="*/ 20 h 27"/>
              <a:gd name="T42" fmla="*/ 10 w 15"/>
              <a:gd name="T43" fmla="*/ 19 h 27"/>
              <a:gd name="T44" fmla="*/ 10 w 15"/>
              <a:gd name="T45" fmla="*/ 17 h 27"/>
              <a:gd name="T46" fmla="*/ 5 w 15"/>
              <a:gd name="T47" fmla="*/ 14 h 27"/>
              <a:gd name="T48" fmla="*/ 1 w 15"/>
              <a:gd name="T49" fmla="*/ 12 h 27"/>
              <a:gd name="T50" fmla="*/ 1 w 15"/>
              <a:gd name="T51" fmla="*/ 10 h 27"/>
              <a:gd name="T52" fmla="*/ 0 w 15"/>
              <a:gd name="T53" fmla="*/ 8 h 27"/>
              <a:gd name="T54" fmla="*/ 1 w 15"/>
              <a:gd name="T55" fmla="*/ 4 h 27"/>
              <a:gd name="T56" fmla="*/ 3 w 15"/>
              <a:gd name="T57" fmla="*/ 2 h 27"/>
              <a:gd name="T58" fmla="*/ 5 w 15"/>
              <a:gd name="T59" fmla="*/ 0 h 27"/>
              <a:gd name="T60" fmla="*/ 8 w 15"/>
              <a:gd name="T61" fmla="*/ 0 h 27"/>
              <a:gd name="T62" fmla="*/ 11 w 15"/>
              <a:gd name="T63" fmla="*/ 0 h 27"/>
              <a:gd name="T64" fmla="*/ 13 w 15"/>
              <a:gd name="T65" fmla="*/ 2 h 27"/>
              <a:gd name="T66" fmla="*/ 15 w 15"/>
              <a:gd name="T67" fmla="*/ 4 h 27"/>
              <a:gd name="T68" fmla="*/ 10 w 15"/>
              <a:gd name="T69" fmla="*/ 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" h="27">
                <a:moveTo>
                  <a:pt x="10" y="8"/>
                </a:moveTo>
                <a:lnTo>
                  <a:pt x="10" y="8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8"/>
                </a:lnTo>
                <a:lnTo>
                  <a:pt x="5" y="9"/>
                </a:lnTo>
                <a:lnTo>
                  <a:pt x="5" y="9"/>
                </a:lnTo>
                <a:lnTo>
                  <a:pt x="8" y="10"/>
                </a:lnTo>
                <a:lnTo>
                  <a:pt x="10" y="12"/>
                </a:lnTo>
                <a:lnTo>
                  <a:pt x="10" y="12"/>
                </a:lnTo>
                <a:lnTo>
                  <a:pt x="13" y="13"/>
                </a:lnTo>
                <a:lnTo>
                  <a:pt x="14" y="14"/>
                </a:lnTo>
                <a:lnTo>
                  <a:pt x="14" y="14"/>
                </a:lnTo>
                <a:lnTo>
                  <a:pt x="15" y="18"/>
                </a:lnTo>
                <a:lnTo>
                  <a:pt x="15" y="18"/>
                </a:lnTo>
                <a:lnTo>
                  <a:pt x="15" y="22"/>
                </a:lnTo>
                <a:lnTo>
                  <a:pt x="15" y="22"/>
                </a:lnTo>
                <a:lnTo>
                  <a:pt x="13" y="24"/>
                </a:lnTo>
                <a:lnTo>
                  <a:pt x="13" y="24"/>
                </a:lnTo>
                <a:lnTo>
                  <a:pt x="11" y="25"/>
                </a:lnTo>
                <a:lnTo>
                  <a:pt x="11" y="25"/>
                </a:lnTo>
                <a:lnTo>
                  <a:pt x="8" y="27"/>
                </a:lnTo>
                <a:lnTo>
                  <a:pt x="8" y="27"/>
                </a:lnTo>
                <a:lnTo>
                  <a:pt x="5" y="25"/>
                </a:lnTo>
                <a:lnTo>
                  <a:pt x="3" y="24"/>
                </a:lnTo>
                <a:lnTo>
                  <a:pt x="3" y="24"/>
                </a:lnTo>
                <a:lnTo>
                  <a:pt x="1" y="22"/>
                </a:lnTo>
                <a:lnTo>
                  <a:pt x="1" y="22"/>
                </a:lnTo>
                <a:lnTo>
                  <a:pt x="0" y="18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2"/>
                </a:lnTo>
                <a:lnTo>
                  <a:pt x="8" y="22"/>
                </a:lnTo>
                <a:lnTo>
                  <a:pt x="10" y="20"/>
                </a:lnTo>
                <a:lnTo>
                  <a:pt x="10" y="20"/>
                </a:lnTo>
                <a:lnTo>
                  <a:pt x="10" y="19"/>
                </a:lnTo>
                <a:lnTo>
                  <a:pt x="10" y="19"/>
                </a:lnTo>
                <a:lnTo>
                  <a:pt x="10" y="17"/>
                </a:lnTo>
                <a:lnTo>
                  <a:pt x="10" y="17"/>
                </a:lnTo>
                <a:lnTo>
                  <a:pt x="8" y="15"/>
                </a:lnTo>
                <a:lnTo>
                  <a:pt x="5" y="14"/>
                </a:lnTo>
                <a:lnTo>
                  <a:pt x="5" y="14"/>
                </a:lnTo>
                <a:lnTo>
                  <a:pt x="1" y="12"/>
                </a:lnTo>
                <a:lnTo>
                  <a:pt x="1" y="12"/>
                </a:lnTo>
                <a:lnTo>
                  <a:pt x="1" y="10"/>
                </a:lnTo>
                <a:lnTo>
                  <a:pt x="0" y="8"/>
                </a:lnTo>
                <a:lnTo>
                  <a:pt x="0" y="8"/>
                </a:ln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5" y="8"/>
                </a:lnTo>
                <a:lnTo>
                  <a:pt x="1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75" name="Freeform 396">
            <a:extLst>
              <a:ext uri="{FF2B5EF4-FFF2-40B4-BE49-F238E27FC236}">
                <a16:creationId xmlns:a16="http://schemas.microsoft.com/office/drawing/2014/main" id="{BA09838D-9857-4176-A3AB-7BAA4C9D7BA7}"/>
              </a:ext>
            </a:extLst>
          </p:cNvPr>
          <p:cNvSpPr>
            <a:spLocks noEditPoints="1"/>
          </p:cNvSpPr>
          <p:nvPr/>
        </p:nvSpPr>
        <p:spPr bwMode="auto">
          <a:xfrm>
            <a:off x="1209118" y="3357746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76" name="Freeform 397">
            <a:extLst>
              <a:ext uri="{FF2B5EF4-FFF2-40B4-BE49-F238E27FC236}">
                <a16:creationId xmlns:a16="http://schemas.microsoft.com/office/drawing/2014/main" id="{08A88E84-A021-4222-9CA8-6BB7B63CDC37}"/>
              </a:ext>
            </a:extLst>
          </p:cNvPr>
          <p:cNvSpPr>
            <a:spLocks/>
          </p:cNvSpPr>
          <p:nvPr/>
        </p:nvSpPr>
        <p:spPr bwMode="auto">
          <a:xfrm>
            <a:off x="1223405" y="3373621"/>
            <a:ext cx="23813" cy="42863"/>
          </a:xfrm>
          <a:custGeom>
            <a:avLst/>
            <a:gdLst>
              <a:gd name="T0" fmla="*/ 15 w 15"/>
              <a:gd name="T1" fmla="*/ 0 h 27"/>
              <a:gd name="T2" fmla="*/ 15 w 15"/>
              <a:gd name="T3" fmla="*/ 25 h 27"/>
              <a:gd name="T4" fmla="*/ 10 w 15"/>
              <a:gd name="T5" fmla="*/ 25 h 27"/>
              <a:gd name="T6" fmla="*/ 10 w 15"/>
              <a:gd name="T7" fmla="*/ 23 h 27"/>
              <a:gd name="T8" fmla="*/ 10 w 15"/>
              <a:gd name="T9" fmla="*/ 23 h 27"/>
              <a:gd name="T10" fmla="*/ 10 w 15"/>
              <a:gd name="T11" fmla="*/ 23 h 27"/>
              <a:gd name="T12" fmla="*/ 8 w 15"/>
              <a:gd name="T13" fmla="*/ 25 h 27"/>
              <a:gd name="T14" fmla="*/ 8 w 15"/>
              <a:gd name="T15" fmla="*/ 25 h 27"/>
              <a:gd name="T16" fmla="*/ 5 w 15"/>
              <a:gd name="T17" fmla="*/ 27 h 27"/>
              <a:gd name="T18" fmla="*/ 5 w 15"/>
              <a:gd name="T19" fmla="*/ 27 h 27"/>
              <a:gd name="T20" fmla="*/ 3 w 15"/>
              <a:gd name="T21" fmla="*/ 25 h 27"/>
              <a:gd name="T22" fmla="*/ 3 w 15"/>
              <a:gd name="T23" fmla="*/ 25 h 27"/>
              <a:gd name="T24" fmla="*/ 2 w 15"/>
              <a:gd name="T25" fmla="*/ 24 h 27"/>
              <a:gd name="T26" fmla="*/ 2 w 15"/>
              <a:gd name="T27" fmla="*/ 24 h 27"/>
              <a:gd name="T28" fmla="*/ 1 w 15"/>
              <a:gd name="T29" fmla="*/ 23 h 27"/>
              <a:gd name="T30" fmla="*/ 1 w 15"/>
              <a:gd name="T31" fmla="*/ 23 h 27"/>
              <a:gd name="T32" fmla="*/ 0 w 15"/>
              <a:gd name="T33" fmla="*/ 20 h 27"/>
              <a:gd name="T34" fmla="*/ 0 w 15"/>
              <a:gd name="T35" fmla="*/ 0 h 27"/>
              <a:gd name="T36" fmla="*/ 5 w 15"/>
              <a:gd name="T37" fmla="*/ 0 h 27"/>
              <a:gd name="T38" fmla="*/ 5 w 15"/>
              <a:gd name="T39" fmla="*/ 18 h 27"/>
              <a:gd name="T40" fmla="*/ 5 w 15"/>
              <a:gd name="T41" fmla="*/ 18 h 27"/>
              <a:gd name="T42" fmla="*/ 6 w 15"/>
              <a:gd name="T43" fmla="*/ 20 h 27"/>
              <a:gd name="T44" fmla="*/ 6 w 15"/>
              <a:gd name="T45" fmla="*/ 20 h 27"/>
              <a:gd name="T46" fmla="*/ 7 w 15"/>
              <a:gd name="T47" fmla="*/ 20 h 27"/>
              <a:gd name="T48" fmla="*/ 7 w 15"/>
              <a:gd name="T49" fmla="*/ 20 h 27"/>
              <a:gd name="T50" fmla="*/ 10 w 15"/>
              <a:gd name="T51" fmla="*/ 20 h 27"/>
              <a:gd name="T52" fmla="*/ 10 w 15"/>
              <a:gd name="T53" fmla="*/ 20 h 27"/>
              <a:gd name="T54" fmla="*/ 10 w 15"/>
              <a:gd name="T55" fmla="*/ 18 h 27"/>
              <a:gd name="T56" fmla="*/ 10 w 15"/>
              <a:gd name="T57" fmla="*/ 0 h 27"/>
              <a:gd name="T58" fmla="*/ 15 w 15"/>
              <a:gd name="T5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7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8" y="25"/>
                </a:lnTo>
                <a:lnTo>
                  <a:pt x="8" y="25"/>
                </a:lnTo>
                <a:lnTo>
                  <a:pt x="5" y="27"/>
                </a:lnTo>
                <a:lnTo>
                  <a:pt x="5" y="27"/>
                </a:lnTo>
                <a:lnTo>
                  <a:pt x="3" y="25"/>
                </a:lnTo>
                <a:lnTo>
                  <a:pt x="3" y="25"/>
                </a:lnTo>
                <a:lnTo>
                  <a:pt x="2" y="24"/>
                </a:lnTo>
                <a:lnTo>
                  <a:pt x="2" y="24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77" name="Freeform 398">
            <a:extLst>
              <a:ext uri="{FF2B5EF4-FFF2-40B4-BE49-F238E27FC236}">
                <a16:creationId xmlns:a16="http://schemas.microsoft.com/office/drawing/2014/main" id="{C26248CD-FA8F-4BEE-81C6-E736C39A7DB3}"/>
              </a:ext>
            </a:extLst>
          </p:cNvPr>
          <p:cNvSpPr>
            <a:spLocks/>
          </p:cNvSpPr>
          <p:nvPr/>
        </p:nvSpPr>
        <p:spPr bwMode="auto">
          <a:xfrm>
            <a:off x="1255155" y="3373621"/>
            <a:ext cx="39688" cy="39688"/>
          </a:xfrm>
          <a:custGeom>
            <a:avLst/>
            <a:gdLst>
              <a:gd name="T0" fmla="*/ 0 w 25"/>
              <a:gd name="T1" fmla="*/ 25 h 25"/>
              <a:gd name="T2" fmla="*/ 0 w 25"/>
              <a:gd name="T3" fmla="*/ 0 h 25"/>
              <a:gd name="T4" fmla="*/ 5 w 25"/>
              <a:gd name="T5" fmla="*/ 0 h 25"/>
              <a:gd name="T6" fmla="*/ 5 w 25"/>
              <a:gd name="T7" fmla="*/ 3 h 25"/>
              <a:gd name="T8" fmla="*/ 5 w 25"/>
              <a:gd name="T9" fmla="*/ 3 h 25"/>
              <a:gd name="T10" fmla="*/ 5 w 25"/>
              <a:gd name="T11" fmla="*/ 3 h 25"/>
              <a:gd name="T12" fmla="*/ 7 w 25"/>
              <a:gd name="T13" fmla="*/ 0 h 25"/>
              <a:gd name="T14" fmla="*/ 7 w 25"/>
              <a:gd name="T15" fmla="*/ 0 h 25"/>
              <a:gd name="T16" fmla="*/ 10 w 25"/>
              <a:gd name="T17" fmla="*/ 0 h 25"/>
              <a:gd name="T18" fmla="*/ 10 w 25"/>
              <a:gd name="T19" fmla="*/ 0 h 25"/>
              <a:gd name="T20" fmla="*/ 12 w 25"/>
              <a:gd name="T21" fmla="*/ 0 h 25"/>
              <a:gd name="T22" fmla="*/ 12 w 25"/>
              <a:gd name="T23" fmla="*/ 0 h 25"/>
              <a:gd name="T24" fmla="*/ 14 w 25"/>
              <a:gd name="T25" fmla="*/ 3 h 25"/>
              <a:gd name="T26" fmla="*/ 14 w 25"/>
              <a:gd name="T27" fmla="*/ 3 h 25"/>
              <a:gd name="T28" fmla="*/ 16 w 25"/>
              <a:gd name="T29" fmla="*/ 0 h 25"/>
              <a:gd name="T30" fmla="*/ 16 w 25"/>
              <a:gd name="T31" fmla="*/ 0 h 25"/>
              <a:gd name="T32" fmla="*/ 20 w 25"/>
              <a:gd name="T33" fmla="*/ 0 h 25"/>
              <a:gd name="T34" fmla="*/ 20 w 25"/>
              <a:gd name="T35" fmla="*/ 0 h 25"/>
              <a:gd name="T36" fmla="*/ 21 w 25"/>
              <a:gd name="T37" fmla="*/ 0 h 25"/>
              <a:gd name="T38" fmla="*/ 21 w 25"/>
              <a:gd name="T39" fmla="*/ 0 h 25"/>
              <a:gd name="T40" fmla="*/ 24 w 25"/>
              <a:gd name="T41" fmla="*/ 2 h 25"/>
              <a:gd name="T42" fmla="*/ 24 w 25"/>
              <a:gd name="T43" fmla="*/ 2 h 25"/>
              <a:gd name="T44" fmla="*/ 25 w 25"/>
              <a:gd name="T45" fmla="*/ 3 h 25"/>
              <a:gd name="T46" fmla="*/ 25 w 25"/>
              <a:gd name="T47" fmla="*/ 3 h 25"/>
              <a:gd name="T48" fmla="*/ 25 w 25"/>
              <a:gd name="T49" fmla="*/ 7 h 25"/>
              <a:gd name="T50" fmla="*/ 25 w 25"/>
              <a:gd name="T51" fmla="*/ 25 h 25"/>
              <a:gd name="T52" fmla="*/ 20 w 25"/>
              <a:gd name="T53" fmla="*/ 25 h 25"/>
              <a:gd name="T54" fmla="*/ 20 w 25"/>
              <a:gd name="T55" fmla="*/ 8 h 25"/>
              <a:gd name="T56" fmla="*/ 20 w 25"/>
              <a:gd name="T57" fmla="*/ 8 h 25"/>
              <a:gd name="T58" fmla="*/ 20 w 25"/>
              <a:gd name="T59" fmla="*/ 7 h 25"/>
              <a:gd name="T60" fmla="*/ 20 w 25"/>
              <a:gd name="T61" fmla="*/ 7 h 25"/>
              <a:gd name="T62" fmla="*/ 17 w 25"/>
              <a:gd name="T63" fmla="*/ 5 h 25"/>
              <a:gd name="T64" fmla="*/ 17 w 25"/>
              <a:gd name="T65" fmla="*/ 5 h 25"/>
              <a:gd name="T66" fmla="*/ 15 w 25"/>
              <a:gd name="T67" fmla="*/ 7 h 25"/>
              <a:gd name="T68" fmla="*/ 15 w 25"/>
              <a:gd name="T69" fmla="*/ 7 h 25"/>
              <a:gd name="T70" fmla="*/ 15 w 25"/>
              <a:gd name="T71" fmla="*/ 9 h 25"/>
              <a:gd name="T72" fmla="*/ 15 w 25"/>
              <a:gd name="T73" fmla="*/ 25 h 25"/>
              <a:gd name="T74" fmla="*/ 10 w 25"/>
              <a:gd name="T75" fmla="*/ 25 h 25"/>
              <a:gd name="T76" fmla="*/ 10 w 25"/>
              <a:gd name="T77" fmla="*/ 8 h 25"/>
              <a:gd name="T78" fmla="*/ 10 w 25"/>
              <a:gd name="T79" fmla="*/ 8 h 25"/>
              <a:gd name="T80" fmla="*/ 8 w 25"/>
              <a:gd name="T81" fmla="*/ 7 h 25"/>
              <a:gd name="T82" fmla="*/ 8 w 25"/>
              <a:gd name="T83" fmla="*/ 7 h 25"/>
              <a:gd name="T84" fmla="*/ 7 w 25"/>
              <a:gd name="T85" fmla="*/ 5 h 25"/>
              <a:gd name="T86" fmla="*/ 7 w 25"/>
              <a:gd name="T87" fmla="*/ 5 h 25"/>
              <a:gd name="T88" fmla="*/ 5 w 25"/>
              <a:gd name="T89" fmla="*/ 7 h 25"/>
              <a:gd name="T90" fmla="*/ 5 w 25"/>
              <a:gd name="T91" fmla="*/ 7 h 25"/>
              <a:gd name="T92" fmla="*/ 5 w 25"/>
              <a:gd name="T93" fmla="*/ 9 h 25"/>
              <a:gd name="T94" fmla="*/ 5 w 25"/>
              <a:gd name="T95" fmla="*/ 25 h 25"/>
              <a:gd name="T96" fmla="*/ 0 w 25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3"/>
                </a:lnTo>
                <a:lnTo>
                  <a:pt x="14" y="3"/>
                </a:lnTo>
                <a:lnTo>
                  <a:pt x="16" y="0"/>
                </a:lnTo>
                <a:lnTo>
                  <a:pt x="16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4" y="2"/>
                </a:lnTo>
                <a:lnTo>
                  <a:pt x="24" y="2"/>
                </a:lnTo>
                <a:lnTo>
                  <a:pt x="25" y="3"/>
                </a:lnTo>
                <a:lnTo>
                  <a:pt x="25" y="3"/>
                </a:lnTo>
                <a:lnTo>
                  <a:pt x="25" y="7"/>
                </a:lnTo>
                <a:lnTo>
                  <a:pt x="25" y="25"/>
                </a:lnTo>
                <a:lnTo>
                  <a:pt x="20" y="25"/>
                </a:lnTo>
                <a:lnTo>
                  <a:pt x="20" y="8"/>
                </a:lnTo>
                <a:lnTo>
                  <a:pt x="20" y="8"/>
                </a:lnTo>
                <a:lnTo>
                  <a:pt x="20" y="7"/>
                </a:lnTo>
                <a:lnTo>
                  <a:pt x="20" y="7"/>
                </a:lnTo>
                <a:lnTo>
                  <a:pt x="17" y="5"/>
                </a:lnTo>
                <a:lnTo>
                  <a:pt x="17" y="5"/>
                </a:lnTo>
                <a:lnTo>
                  <a:pt x="15" y="7"/>
                </a:lnTo>
                <a:lnTo>
                  <a:pt x="15" y="7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8" y="7"/>
                </a:lnTo>
                <a:lnTo>
                  <a:pt x="8" y="7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78" name="Freeform 399">
            <a:extLst>
              <a:ext uri="{FF2B5EF4-FFF2-40B4-BE49-F238E27FC236}">
                <a16:creationId xmlns:a16="http://schemas.microsoft.com/office/drawing/2014/main" id="{21867754-AD55-4A80-902D-3594FAD9BA56}"/>
              </a:ext>
            </a:extLst>
          </p:cNvPr>
          <p:cNvSpPr>
            <a:spLocks noEditPoints="1"/>
          </p:cNvSpPr>
          <p:nvPr/>
        </p:nvSpPr>
        <p:spPr bwMode="auto">
          <a:xfrm>
            <a:off x="1056718" y="3870508"/>
            <a:ext cx="28575" cy="55563"/>
          </a:xfrm>
          <a:custGeom>
            <a:avLst/>
            <a:gdLst>
              <a:gd name="T0" fmla="*/ 0 w 18"/>
              <a:gd name="T1" fmla="*/ 35 h 35"/>
              <a:gd name="T2" fmla="*/ 0 w 18"/>
              <a:gd name="T3" fmla="*/ 0 h 35"/>
              <a:gd name="T4" fmla="*/ 8 w 18"/>
              <a:gd name="T5" fmla="*/ 0 h 35"/>
              <a:gd name="T6" fmla="*/ 8 w 18"/>
              <a:gd name="T7" fmla="*/ 0 h 35"/>
              <a:gd name="T8" fmla="*/ 12 w 18"/>
              <a:gd name="T9" fmla="*/ 0 h 35"/>
              <a:gd name="T10" fmla="*/ 16 w 18"/>
              <a:gd name="T11" fmla="*/ 2 h 35"/>
              <a:gd name="T12" fmla="*/ 17 w 18"/>
              <a:gd name="T13" fmla="*/ 5 h 35"/>
              <a:gd name="T14" fmla="*/ 17 w 18"/>
              <a:gd name="T15" fmla="*/ 10 h 35"/>
              <a:gd name="T16" fmla="*/ 17 w 18"/>
              <a:gd name="T17" fmla="*/ 10 h 35"/>
              <a:gd name="T18" fmla="*/ 17 w 18"/>
              <a:gd name="T19" fmla="*/ 15 h 35"/>
              <a:gd name="T20" fmla="*/ 17 w 18"/>
              <a:gd name="T21" fmla="*/ 15 h 35"/>
              <a:gd name="T22" fmla="*/ 16 w 18"/>
              <a:gd name="T23" fmla="*/ 18 h 35"/>
              <a:gd name="T24" fmla="*/ 13 w 18"/>
              <a:gd name="T25" fmla="*/ 19 h 35"/>
              <a:gd name="T26" fmla="*/ 18 w 18"/>
              <a:gd name="T27" fmla="*/ 35 h 35"/>
              <a:gd name="T28" fmla="*/ 13 w 18"/>
              <a:gd name="T29" fmla="*/ 35 h 35"/>
              <a:gd name="T30" fmla="*/ 8 w 18"/>
              <a:gd name="T31" fmla="*/ 20 h 35"/>
              <a:gd name="T32" fmla="*/ 5 w 18"/>
              <a:gd name="T33" fmla="*/ 20 h 35"/>
              <a:gd name="T34" fmla="*/ 5 w 18"/>
              <a:gd name="T35" fmla="*/ 35 h 35"/>
              <a:gd name="T36" fmla="*/ 0 w 18"/>
              <a:gd name="T37" fmla="*/ 35 h 35"/>
              <a:gd name="T38" fmla="*/ 5 w 18"/>
              <a:gd name="T39" fmla="*/ 4 h 35"/>
              <a:gd name="T40" fmla="*/ 5 w 18"/>
              <a:gd name="T41" fmla="*/ 15 h 35"/>
              <a:gd name="T42" fmla="*/ 8 w 18"/>
              <a:gd name="T43" fmla="*/ 15 h 35"/>
              <a:gd name="T44" fmla="*/ 8 w 18"/>
              <a:gd name="T45" fmla="*/ 15 h 35"/>
              <a:gd name="T46" fmla="*/ 10 w 18"/>
              <a:gd name="T47" fmla="*/ 15 h 35"/>
              <a:gd name="T48" fmla="*/ 10 w 18"/>
              <a:gd name="T49" fmla="*/ 15 h 35"/>
              <a:gd name="T50" fmla="*/ 12 w 18"/>
              <a:gd name="T51" fmla="*/ 14 h 35"/>
              <a:gd name="T52" fmla="*/ 12 w 18"/>
              <a:gd name="T53" fmla="*/ 14 h 35"/>
              <a:gd name="T54" fmla="*/ 12 w 18"/>
              <a:gd name="T55" fmla="*/ 13 h 35"/>
              <a:gd name="T56" fmla="*/ 12 w 18"/>
              <a:gd name="T57" fmla="*/ 13 h 35"/>
              <a:gd name="T58" fmla="*/ 12 w 18"/>
              <a:gd name="T59" fmla="*/ 10 h 35"/>
              <a:gd name="T60" fmla="*/ 12 w 18"/>
              <a:gd name="T61" fmla="*/ 10 h 35"/>
              <a:gd name="T62" fmla="*/ 12 w 18"/>
              <a:gd name="T63" fmla="*/ 7 h 35"/>
              <a:gd name="T64" fmla="*/ 12 w 18"/>
              <a:gd name="T65" fmla="*/ 7 h 35"/>
              <a:gd name="T66" fmla="*/ 12 w 18"/>
              <a:gd name="T67" fmla="*/ 5 h 35"/>
              <a:gd name="T68" fmla="*/ 12 w 18"/>
              <a:gd name="T69" fmla="*/ 5 h 35"/>
              <a:gd name="T70" fmla="*/ 10 w 18"/>
              <a:gd name="T71" fmla="*/ 5 h 35"/>
              <a:gd name="T72" fmla="*/ 8 w 18"/>
              <a:gd name="T73" fmla="*/ 4 h 35"/>
              <a:gd name="T74" fmla="*/ 5 w 18"/>
              <a:gd name="T75" fmla="*/ 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8" h="35">
                <a:moveTo>
                  <a:pt x="0" y="35"/>
                </a:moveTo>
                <a:lnTo>
                  <a:pt x="0" y="0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6" y="2"/>
                </a:lnTo>
                <a:lnTo>
                  <a:pt x="17" y="5"/>
                </a:lnTo>
                <a:lnTo>
                  <a:pt x="17" y="10"/>
                </a:lnTo>
                <a:lnTo>
                  <a:pt x="17" y="10"/>
                </a:lnTo>
                <a:lnTo>
                  <a:pt x="17" y="15"/>
                </a:lnTo>
                <a:lnTo>
                  <a:pt x="17" y="15"/>
                </a:lnTo>
                <a:lnTo>
                  <a:pt x="16" y="18"/>
                </a:lnTo>
                <a:lnTo>
                  <a:pt x="13" y="19"/>
                </a:lnTo>
                <a:lnTo>
                  <a:pt x="18" y="35"/>
                </a:lnTo>
                <a:lnTo>
                  <a:pt x="13" y="35"/>
                </a:lnTo>
                <a:lnTo>
                  <a:pt x="8" y="20"/>
                </a:lnTo>
                <a:lnTo>
                  <a:pt x="5" y="20"/>
                </a:lnTo>
                <a:lnTo>
                  <a:pt x="5" y="35"/>
                </a:lnTo>
                <a:lnTo>
                  <a:pt x="0" y="35"/>
                </a:lnTo>
                <a:close/>
                <a:moveTo>
                  <a:pt x="5" y="4"/>
                </a:moveTo>
                <a:lnTo>
                  <a:pt x="5" y="15"/>
                </a:lnTo>
                <a:lnTo>
                  <a:pt x="8" y="15"/>
                </a:lnTo>
                <a:lnTo>
                  <a:pt x="8" y="15"/>
                </a:lnTo>
                <a:lnTo>
                  <a:pt x="10" y="15"/>
                </a:lnTo>
                <a:lnTo>
                  <a:pt x="10" y="15"/>
                </a:lnTo>
                <a:lnTo>
                  <a:pt x="12" y="14"/>
                </a:lnTo>
                <a:lnTo>
                  <a:pt x="12" y="14"/>
                </a:lnTo>
                <a:lnTo>
                  <a:pt x="12" y="13"/>
                </a:lnTo>
                <a:lnTo>
                  <a:pt x="12" y="13"/>
                </a:lnTo>
                <a:lnTo>
                  <a:pt x="12" y="10"/>
                </a:lnTo>
                <a:lnTo>
                  <a:pt x="12" y="10"/>
                </a:lnTo>
                <a:lnTo>
                  <a:pt x="12" y="7"/>
                </a:lnTo>
                <a:lnTo>
                  <a:pt x="12" y="7"/>
                </a:lnTo>
                <a:lnTo>
                  <a:pt x="12" y="5"/>
                </a:lnTo>
                <a:lnTo>
                  <a:pt x="12" y="5"/>
                </a:lnTo>
                <a:lnTo>
                  <a:pt x="10" y="5"/>
                </a:lnTo>
                <a:lnTo>
                  <a:pt x="8" y="4"/>
                </a:lnTo>
                <a:lnTo>
                  <a:pt x="5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79" name="Freeform 400">
            <a:extLst>
              <a:ext uri="{FF2B5EF4-FFF2-40B4-BE49-F238E27FC236}">
                <a16:creationId xmlns:a16="http://schemas.microsoft.com/office/drawing/2014/main" id="{97ECBC20-F504-4997-AB58-F0740802E485}"/>
              </a:ext>
            </a:extLst>
          </p:cNvPr>
          <p:cNvSpPr>
            <a:spLocks/>
          </p:cNvSpPr>
          <p:nvPr/>
        </p:nvSpPr>
        <p:spPr bwMode="auto">
          <a:xfrm>
            <a:off x="1090055" y="3886383"/>
            <a:ext cx="25400" cy="39688"/>
          </a:xfrm>
          <a:custGeom>
            <a:avLst/>
            <a:gdLst>
              <a:gd name="T0" fmla="*/ 16 w 16"/>
              <a:gd name="T1" fmla="*/ 0 h 25"/>
              <a:gd name="T2" fmla="*/ 16 w 16"/>
              <a:gd name="T3" fmla="*/ 25 h 25"/>
              <a:gd name="T4" fmla="*/ 11 w 16"/>
              <a:gd name="T5" fmla="*/ 25 h 25"/>
              <a:gd name="T6" fmla="*/ 11 w 16"/>
              <a:gd name="T7" fmla="*/ 23 h 25"/>
              <a:gd name="T8" fmla="*/ 10 w 16"/>
              <a:gd name="T9" fmla="*/ 23 h 25"/>
              <a:gd name="T10" fmla="*/ 10 w 16"/>
              <a:gd name="T11" fmla="*/ 23 h 25"/>
              <a:gd name="T12" fmla="*/ 8 w 16"/>
              <a:gd name="T13" fmla="*/ 25 h 25"/>
              <a:gd name="T14" fmla="*/ 8 w 16"/>
              <a:gd name="T15" fmla="*/ 25 h 25"/>
              <a:gd name="T16" fmla="*/ 6 w 16"/>
              <a:gd name="T17" fmla="*/ 25 h 25"/>
              <a:gd name="T18" fmla="*/ 6 w 16"/>
              <a:gd name="T19" fmla="*/ 25 h 25"/>
              <a:gd name="T20" fmla="*/ 3 w 16"/>
              <a:gd name="T21" fmla="*/ 25 h 25"/>
              <a:gd name="T22" fmla="*/ 3 w 16"/>
              <a:gd name="T23" fmla="*/ 25 h 25"/>
              <a:gd name="T24" fmla="*/ 2 w 16"/>
              <a:gd name="T25" fmla="*/ 24 h 25"/>
              <a:gd name="T26" fmla="*/ 2 w 16"/>
              <a:gd name="T27" fmla="*/ 24 h 25"/>
              <a:gd name="T28" fmla="*/ 1 w 16"/>
              <a:gd name="T29" fmla="*/ 23 h 25"/>
              <a:gd name="T30" fmla="*/ 1 w 16"/>
              <a:gd name="T31" fmla="*/ 23 h 25"/>
              <a:gd name="T32" fmla="*/ 0 w 16"/>
              <a:gd name="T33" fmla="*/ 19 h 25"/>
              <a:gd name="T34" fmla="*/ 0 w 16"/>
              <a:gd name="T35" fmla="*/ 0 h 25"/>
              <a:gd name="T36" fmla="*/ 6 w 16"/>
              <a:gd name="T37" fmla="*/ 0 h 25"/>
              <a:gd name="T38" fmla="*/ 6 w 16"/>
              <a:gd name="T39" fmla="*/ 18 h 25"/>
              <a:gd name="T40" fmla="*/ 6 w 16"/>
              <a:gd name="T41" fmla="*/ 18 h 25"/>
              <a:gd name="T42" fmla="*/ 6 w 16"/>
              <a:gd name="T43" fmla="*/ 20 h 25"/>
              <a:gd name="T44" fmla="*/ 6 w 16"/>
              <a:gd name="T45" fmla="*/ 20 h 25"/>
              <a:gd name="T46" fmla="*/ 8 w 16"/>
              <a:gd name="T47" fmla="*/ 20 h 25"/>
              <a:gd name="T48" fmla="*/ 8 w 16"/>
              <a:gd name="T49" fmla="*/ 20 h 25"/>
              <a:gd name="T50" fmla="*/ 10 w 16"/>
              <a:gd name="T51" fmla="*/ 19 h 25"/>
              <a:gd name="T52" fmla="*/ 10 w 16"/>
              <a:gd name="T53" fmla="*/ 19 h 25"/>
              <a:gd name="T54" fmla="*/ 11 w 16"/>
              <a:gd name="T55" fmla="*/ 16 h 25"/>
              <a:gd name="T56" fmla="*/ 11 w 16"/>
              <a:gd name="T57" fmla="*/ 0 h 25"/>
              <a:gd name="T58" fmla="*/ 16 w 16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5">
                <a:moveTo>
                  <a:pt x="16" y="0"/>
                </a:moveTo>
                <a:lnTo>
                  <a:pt x="16" y="25"/>
                </a:lnTo>
                <a:lnTo>
                  <a:pt x="11" y="25"/>
                </a:lnTo>
                <a:lnTo>
                  <a:pt x="11" y="23"/>
                </a:lnTo>
                <a:lnTo>
                  <a:pt x="10" y="23"/>
                </a:lnTo>
                <a:lnTo>
                  <a:pt x="10" y="23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5"/>
                </a:lnTo>
                <a:lnTo>
                  <a:pt x="3" y="25"/>
                </a:lnTo>
                <a:lnTo>
                  <a:pt x="3" y="25"/>
                </a:lnTo>
                <a:lnTo>
                  <a:pt x="2" y="24"/>
                </a:lnTo>
                <a:lnTo>
                  <a:pt x="2" y="24"/>
                </a:lnTo>
                <a:lnTo>
                  <a:pt x="1" y="23"/>
                </a:lnTo>
                <a:lnTo>
                  <a:pt x="1" y="23"/>
                </a:lnTo>
                <a:lnTo>
                  <a:pt x="0" y="19"/>
                </a:lnTo>
                <a:lnTo>
                  <a:pt x="0" y="0"/>
                </a:lnTo>
                <a:lnTo>
                  <a:pt x="6" y="0"/>
                </a:lnTo>
                <a:lnTo>
                  <a:pt x="6" y="18"/>
                </a:lnTo>
                <a:lnTo>
                  <a:pt x="6" y="18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19"/>
                </a:lnTo>
                <a:lnTo>
                  <a:pt x="10" y="19"/>
                </a:lnTo>
                <a:lnTo>
                  <a:pt x="11" y="16"/>
                </a:lnTo>
                <a:lnTo>
                  <a:pt x="11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80" name="Freeform 401">
            <a:extLst>
              <a:ext uri="{FF2B5EF4-FFF2-40B4-BE49-F238E27FC236}">
                <a16:creationId xmlns:a16="http://schemas.microsoft.com/office/drawing/2014/main" id="{BC09BF58-B3E9-45B4-A4B7-7D90CCD1C9C5}"/>
              </a:ext>
            </a:extLst>
          </p:cNvPr>
          <p:cNvSpPr>
            <a:spLocks noEditPoints="1"/>
          </p:cNvSpPr>
          <p:nvPr/>
        </p:nvSpPr>
        <p:spPr bwMode="auto">
          <a:xfrm>
            <a:off x="1121805" y="3870508"/>
            <a:ext cx="23813" cy="55563"/>
          </a:xfrm>
          <a:custGeom>
            <a:avLst/>
            <a:gdLst>
              <a:gd name="T0" fmla="*/ 0 w 15"/>
              <a:gd name="T1" fmla="*/ 35 h 35"/>
              <a:gd name="T2" fmla="*/ 0 w 15"/>
              <a:gd name="T3" fmla="*/ 0 h 35"/>
              <a:gd name="T4" fmla="*/ 5 w 15"/>
              <a:gd name="T5" fmla="*/ 0 h 35"/>
              <a:gd name="T6" fmla="*/ 5 w 15"/>
              <a:gd name="T7" fmla="*/ 13 h 35"/>
              <a:gd name="T8" fmla="*/ 5 w 15"/>
              <a:gd name="T9" fmla="*/ 13 h 35"/>
              <a:gd name="T10" fmla="*/ 5 w 15"/>
              <a:gd name="T11" fmla="*/ 13 h 35"/>
              <a:gd name="T12" fmla="*/ 7 w 15"/>
              <a:gd name="T13" fmla="*/ 10 h 35"/>
              <a:gd name="T14" fmla="*/ 7 w 15"/>
              <a:gd name="T15" fmla="*/ 10 h 35"/>
              <a:gd name="T16" fmla="*/ 10 w 15"/>
              <a:gd name="T17" fmla="*/ 9 h 35"/>
              <a:gd name="T18" fmla="*/ 10 w 15"/>
              <a:gd name="T19" fmla="*/ 9 h 35"/>
              <a:gd name="T20" fmla="*/ 12 w 15"/>
              <a:gd name="T21" fmla="*/ 10 h 35"/>
              <a:gd name="T22" fmla="*/ 12 w 15"/>
              <a:gd name="T23" fmla="*/ 10 h 35"/>
              <a:gd name="T24" fmla="*/ 15 w 15"/>
              <a:gd name="T25" fmla="*/ 11 h 35"/>
              <a:gd name="T26" fmla="*/ 15 w 15"/>
              <a:gd name="T27" fmla="*/ 11 h 35"/>
              <a:gd name="T28" fmla="*/ 15 w 15"/>
              <a:gd name="T29" fmla="*/ 14 h 35"/>
              <a:gd name="T30" fmla="*/ 15 w 15"/>
              <a:gd name="T31" fmla="*/ 14 h 35"/>
              <a:gd name="T32" fmla="*/ 15 w 15"/>
              <a:gd name="T33" fmla="*/ 18 h 35"/>
              <a:gd name="T34" fmla="*/ 15 w 15"/>
              <a:gd name="T35" fmla="*/ 28 h 35"/>
              <a:gd name="T36" fmla="*/ 15 w 15"/>
              <a:gd name="T37" fmla="*/ 28 h 35"/>
              <a:gd name="T38" fmla="*/ 15 w 15"/>
              <a:gd name="T39" fmla="*/ 31 h 35"/>
              <a:gd name="T40" fmla="*/ 15 w 15"/>
              <a:gd name="T41" fmla="*/ 31 h 35"/>
              <a:gd name="T42" fmla="*/ 15 w 15"/>
              <a:gd name="T43" fmla="*/ 33 h 35"/>
              <a:gd name="T44" fmla="*/ 15 w 15"/>
              <a:gd name="T45" fmla="*/ 33 h 35"/>
              <a:gd name="T46" fmla="*/ 12 w 15"/>
              <a:gd name="T47" fmla="*/ 35 h 35"/>
              <a:gd name="T48" fmla="*/ 10 w 15"/>
              <a:gd name="T49" fmla="*/ 35 h 35"/>
              <a:gd name="T50" fmla="*/ 10 w 15"/>
              <a:gd name="T51" fmla="*/ 35 h 35"/>
              <a:gd name="T52" fmla="*/ 7 w 15"/>
              <a:gd name="T53" fmla="*/ 35 h 35"/>
              <a:gd name="T54" fmla="*/ 7 w 15"/>
              <a:gd name="T55" fmla="*/ 35 h 35"/>
              <a:gd name="T56" fmla="*/ 5 w 15"/>
              <a:gd name="T57" fmla="*/ 33 h 35"/>
              <a:gd name="T58" fmla="*/ 5 w 15"/>
              <a:gd name="T59" fmla="*/ 35 h 35"/>
              <a:gd name="T60" fmla="*/ 0 w 15"/>
              <a:gd name="T61" fmla="*/ 35 h 35"/>
              <a:gd name="T62" fmla="*/ 10 w 15"/>
              <a:gd name="T63" fmla="*/ 18 h 35"/>
              <a:gd name="T64" fmla="*/ 10 w 15"/>
              <a:gd name="T65" fmla="*/ 18 h 35"/>
              <a:gd name="T66" fmla="*/ 10 w 15"/>
              <a:gd name="T67" fmla="*/ 15 h 35"/>
              <a:gd name="T68" fmla="*/ 10 w 15"/>
              <a:gd name="T69" fmla="*/ 15 h 35"/>
              <a:gd name="T70" fmla="*/ 7 w 15"/>
              <a:gd name="T71" fmla="*/ 15 h 35"/>
              <a:gd name="T72" fmla="*/ 7 w 15"/>
              <a:gd name="T73" fmla="*/ 15 h 35"/>
              <a:gd name="T74" fmla="*/ 6 w 15"/>
              <a:gd name="T75" fmla="*/ 15 h 35"/>
              <a:gd name="T76" fmla="*/ 6 w 15"/>
              <a:gd name="T77" fmla="*/ 15 h 35"/>
              <a:gd name="T78" fmla="*/ 5 w 15"/>
              <a:gd name="T79" fmla="*/ 18 h 35"/>
              <a:gd name="T80" fmla="*/ 5 w 15"/>
              <a:gd name="T81" fmla="*/ 28 h 35"/>
              <a:gd name="T82" fmla="*/ 5 w 15"/>
              <a:gd name="T83" fmla="*/ 28 h 35"/>
              <a:gd name="T84" fmla="*/ 6 w 15"/>
              <a:gd name="T85" fmla="*/ 29 h 35"/>
              <a:gd name="T86" fmla="*/ 6 w 15"/>
              <a:gd name="T87" fmla="*/ 29 h 35"/>
              <a:gd name="T88" fmla="*/ 7 w 15"/>
              <a:gd name="T89" fmla="*/ 30 h 35"/>
              <a:gd name="T90" fmla="*/ 7 w 15"/>
              <a:gd name="T91" fmla="*/ 30 h 35"/>
              <a:gd name="T92" fmla="*/ 10 w 15"/>
              <a:gd name="T93" fmla="*/ 29 h 35"/>
              <a:gd name="T94" fmla="*/ 10 w 15"/>
              <a:gd name="T95" fmla="*/ 29 h 35"/>
              <a:gd name="T96" fmla="*/ 10 w 15"/>
              <a:gd name="T97" fmla="*/ 26 h 35"/>
              <a:gd name="T98" fmla="*/ 10 w 15"/>
              <a:gd name="T99" fmla="*/ 18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" h="35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0"/>
                </a:lnTo>
                <a:lnTo>
                  <a:pt x="7" y="10"/>
                </a:lnTo>
                <a:lnTo>
                  <a:pt x="10" y="9"/>
                </a:lnTo>
                <a:lnTo>
                  <a:pt x="10" y="9"/>
                </a:lnTo>
                <a:lnTo>
                  <a:pt x="12" y="10"/>
                </a:lnTo>
                <a:lnTo>
                  <a:pt x="12" y="10"/>
                </a:lnTo>
                <a:lnTo>
                  <a:pt x="15" y="11"/>
                </a:lnTo>
                <a:lnTo>
                  <a:pt x="15" y="11"/>
                </a:lnTo>
                <a:lnTo>
                  <a:pt x="15" y="14"/>
                </a:lnTo>
                <a:lnTo>
                  <a:pt x="15" y="14"/>
                </a:lnTo>
                <a:lnTo>
                  <a:pt x="15" y="18"/>
                </a:lnTo>
                <a:lnTo>
                  <a:pt x="15" y="28"/>
                </a:lnTo>
                <a:lnTo>
                  <a:pt x="15" y="28"/>
                </a:lnTo>
                <a:lnTo>
                  <a:pt x="15" y="31"/>
                </a:lnTo>
                <a:lnTo>
                  <a:pt x="15" y="31"/>
                </a:lnTo>
                <a:lnTo>
                  <a:pt x="15" y="33"/>
                </a:lnTo>
                <a:lnTo>
                  <a:pt x="15" y="33"/>
                </a:lnTo>
                <a:lnTo>
                  <a:pt x="12" y="35"/>
                </a:lnTo>
                <a:lnTo>
                  <a:pt x="10" y="35"/>
                </a:lnTo>
                <a:lnTo>
                  <a:pt x="10" y="35"/>
                </a:lnTo>
                <a:lnTo>
                  <a:pt x="7" y="35"/>
                </a:lnTo>
                <a:lnTo>
                  <a:pt x="7" y="35"/>
                </a:lnTo>
                <a:lnTo>
                  <a:pt x="5" y="33"/>
                </a:lnTo>
                <a:lnTo>
                  <a:pt x="5" y="35"/>
                </a:lnTo>
                <a:lnTo>
                  <a:pt x="0" y="35"/>
                </a:lnTo>
                <a:close/>
                <a:moveTo>
                  <a:pt x="10" y="18"/>
                </a:moveTo>
                <a:lnTo>
                  <a:pt x="10" y="18"/>
                </a:lnTo>
                <a:lnTo>
                  <a:pt x="10" y="15"/>
                </a:lnTo>
                <a:lnTo>
                  <a:pt x="10" y="15"/>
                </a:lnTo>
                <a:lnTo>
                  <a:pt x="7" y="15"/>
                </a:lnTo>
                <a:lnTo>
                  <a:pt x="7" y="15"/>
                </a:lnTo>
                <a:lnTo>
                  <a:pt x="6" y="15"/>
                </a:lnTo>
                <a:lnTo>
                  <a:pt x="6" y="15"/>
                </a:lnTo>
                <a:lnTo>
                  <a:pt x="5" y="18"/>
                </a:lnTo>
                <a:lnTo>
                  <a:pt x="5" y="28"/>
                </a:lnTo>
                <a:lnTo>
                  <a:pt x="5" y="28"/>
                </a:lnTo>
                <a:lnTo>
                  <a:pt x="6" y="29"/>
                </a:lnTo>
                <a:lnTo>
                  <a:pt x="6" y="29"/>
                </a:lnTo>
                <a:lnTo>
                  <a:pt x="7" y="30"/>
                </a:lnTo>
                <a:lnTo>
                  <a:pt x="7" y="30"/>
                </a:lnTo>
                <a:lnTo>
                  <a:pt x="10" y="29"/>
                </a:lnTo>
                <a:lnTo>
                  <a:pt x="10" y="29"/>
                </a:lnTo>
                <a:lnTo>
                  <a:pt x="10" y="26"/>
                </a:lnTo>
                <a:lnTo>
                  <a:pt x="1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81" name="Freeform 402">
            <a:extLst>
              <a:ext uri="{FF2B5EF4-FFF2-40B4-BE49-F238E27FC236}">
                <a16:creationId xmlns:a16="http://schemas.microsoft.com/office/drawing/2014/main" id="{53C5B6EB-57E0-4E8E-8FF6-F79712BBB288}"/>
              </a:ext>
            </a:extLst>
          </p:cNvPr>
          <p:cNvSpPr>
            <a:spLocks noEditPoints="1"/>
          </p:cNvSpPr>
          <p:nvPr/>
        </p:nvSpPr>
        <p:spPr bwMode="auto">
          <a:xfrm>
            <a:off x="1153555" y="3870508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82" name="Freeform 403">
            <a:extLst>
              <a:ext uri="{FF2B5EF4-FFF2-40B4-BE49-F238E27FC236}">
                <a16:creationId xmlns:a16="http://schemas.microsoft.com/office/drawing/2014/main" id="{209DA921-EEF4-4C07-8B4E-A271480BB529}"/>
              </a:ext>
            </a:extLst>
          </p:cNvPr>
          <p:cNvSpPr>
            <a:spLocks noEditPoints="1"/>
          </p:cNvSpPr>
          <p:nvPr/>
        </p:nvSpPr>
        <p:spPr bwMode="auto">
          <a:xfrm>
            <a:off x="1166255" y="3870508"/>
            <a:ext cx="25400" cy="55563"/>
          </a:xfrm>
          <a:custGeom>
            <a:avLst/>
            <a:gdLst>
              <a:gd name="T0" fmla="*/ 11 w 16"/>
              <a:gd name="T1" fmla="*/ 35 h 35"/>
              <a:gd name="T2" fmla="*/ 11 w 16"/>
              <a:gd name="T3" fmla="*/ 33 h 35"/>
              <a:gd name="T4" fmla="*/ 11 w 16"/>
              <a:gd name="T5" fmla="*/ 33 h 35"/>
              <a:gd name="T6" fmla="*/ 9 w 16"/>
              <a:gd name="T7" fmla="*/ 34 h 35"/>
              <a:gd name="T8" fmla="*/ 9 w 16"/>
              <a:gd name="T9" fmla="*/ 34 h 35"/>
              <a:gd name="T10" fmla="*/ 9 w 16"/>
              <a:gd name="T11" fmla="*/ 35 h 35"/>
              <a:gd name="T12" fmla="*/ 9 w 16"/>
              <a:gd name="T13" fmla="*/ 35 h 35"/>
              <a:gd name="T14" fmla="*/ 8 w 16"/>
              <a:gd name="T15" fmla="*/ 35 h 35"/>
              <a:gd name="T16" fmla="*/ 8 w 16"/>
              <a:gd name="T17" fmla="*/ 35 h 35"/>
              <a:gd name="T18" fmla="*/ 5 w 16"/>
              <a:gd name="T19" fmla="*/ 35 h 35"/>
              <a:gd name="T20" fmla="*/ 5 w 16"/>
              <a:gd name="T21" fmla="*/ 35 h 35"/>
              <a:gd name="T22" fmla="*/ 3 w 16"/>
              <a:gd name="T23" fmla="*/ 35 h 35"/>
              <a:gd name="T24" fmla="*/ 2 w 16"/>
              <a:gd name="T25" fmla="*/ 33 h 35"/>
              <a:gd name="T26" fmla="*/ 2 w 16"/>
              <a:gd name="T27" fmla="*/ 33 h 35"/>
              <a:gd name="T28" fmla="*/ 0 w 16"/>
              <a:gd name="T29" fmla="*/ 31 h 35"/>
              <a:gd name="T30" fmla="*/ 0 w 16"/>
              <a:gd name="T31" fmla="*/ 31 h 35"/>
              <a:gd name="T32" fmla="*/ 0 w 16"/>
              <a:gd name="T33" fmla="*/ 28 h 35"/>
              <a:gd name="T34" fmla="*/ 0 w 16"/>
              <a:gd name="T35" fmla="*/ 18 h 35"/>
              <a:gd name="T36" fmla="*/ 0 w 16"/>
              <a:gd name="T37" fmla="*/ 18 h 35"/>
              <a:gd name="T38" fmla="*/ 0 w 16"/>
              <a:gd name="T39" fmla="*/ 14 h 35"/>
              <a:gd name="T40" fmla="*/ 0 w 16"/>
              <a:gd name="T41" fmla="*/ 14 h 35"/>
              <a:gd name="T42" fmla="*/ 2 w 16"/>
              <a:gd name="T43" fmla="*/ 11 h 35"/>
              <a:gd name="T44" fmla="*/ 3 w 16"/>
              <a:gd name="T45" fmla="*/ 10 h 35"/>
              <a:gd name="T46" fmla="*/ 3 w 16"/>
              <a:gd name="T47" fmla="*/ 10 h 35"/>
              <a:gd name="T48" fmla="*/ 5 w 16"/>
              <a:gd name="T49" fmla="*/ 9 h 35"/>
              <a:gd name="T50" fmla="*/ 5 w 16"/>
              <a:gd name="T51" fmla="*/ 9 h 35"/>
              <a:gd name="T52" fmla="*/ 8 w 16"/>
              <a:gd name="T53" fmla="*/ 10 h 35"/>
              <a:gd name="T54" fmla="*/ 8 w 16"/>
              <a:gd name="T55" fmla="*/ 10 h 35"/>
              <a:gd name="T56" fmla="*/ 11 w 16"/>
              <a:gd name="T57" fmla="*/ 13 h 35"/>
              <a:gd name="T58" fmla="*/ 11 w 16"/>
              <a:gd name="T59" fmla="*/ 13 h 35"/>
              <a:gd name="T60" fmla="*/ 11 w 16"/>
              <a:gd name="T61" fmla="*/ 0 h 35"/>
              <a:gd name="T62" fmla="*/ 16 w 16"/>
              <a:gd name="T63" fmla="*/ 0 h 35"/>
              <a:gd name="T64" fmla="*/ 16 w 16"/>
              <a:gd name="T65" fmla="*/ 35 h 35"/>
              <a:gd name="T66" fmla="*/ 11 w 16"/>
              <a:gd name="T67" fmla="*/ 35 h 35"/>
              <a:gd name="T68" fmla="*/ 5 w 16"/>
              <a:gd name="T69" fmla="*/ 26 h 35"/>
              <a:gd name="T70" fmla="*/ 5 w 16"/>
              <a:gd name="T71" fmla="*/ 26 h 35"/>
              <a:gd name="T72" fmla="*/ 7 w 16"/>
              <a:gd name="T73" fmla="*/ 29 h 35"/>
              <a:gd name="T74" fmla="*/ 7 w 16"/>
              <a:gd name="T75" fmla="*/ 29 h 35"/>
              <a:gd name="T76" fmla="*/ 8 w 16"/>
              <a:gd name="T77" fmla="*/ 30 h 35"/>
              <a:gd name="T78" fmla="*/ 8 w 16"/>
              <a:gd name="T79" fmla="*/ 30 h 35"/>
              <a:gd name="T80" fmla="*/ 11 w 16"/>
              <a:gd name="T81" fmla="*/ 29 h 35"/>
              <a:gd name="T82" fmla="*/ 11 w 16"/>
              <a:gd name="T83" fmla="*/ 29 h 35"/>
              <a:gd name="T84" fmla="*/ 11 w 16"/>
              <a:gd name="T85" fmla="*/ 28 h 35"/>
              <a:gd name="T86" fmla="*/ 11 w 16"/>
              <a:gd name="T87" fmla="*/ 18 h 35"/>
              <a:gd name="T88" fmla="*/ 11 w 16"/>
              <a:gd name="T89" fmla="*/ 18 h 35"/>
              <a:gd name="T90" fmla="*/ 11 w 16"/>
              <a:gd name="T91" fmla="*/ 15 h 35"/>
              <a:gd name="T92" fmla="*/ 11 w 16"/>
              <a:gd name="T93" fmla="*/ 15 h 35"/>
              <a:gd name="T94" fmla="*/ 8 w 16"/>
              <a:gd name="T95" fmla="*/ 15 h 35"/>
              <a:gd name="T96" fmla="*/ 8 w 16"/>
              <a:gd name="T97" fmla="*/ 15 h 35"/>
              <a:gd name="T98" fmla="*/ 7 w 16"/>
              <a:gd name="T99" fmla="*/ 15 h 35"/>
              <a:gd name="T100" fmla="*/ 7 w 16"/>
              <a:gd name="T101" fmla="*/ 15 h 35"/>
              <a:gd name="T102" fmla="*/ 5 w 16"/>
              <a:gd name="T103" fmla="*/ 18 h 35"/>
              <a:gd name="T104" fmla="*/ 5 w 16"/>
              <a:gd name="T105" fmla="*/ 26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" h="35">
                <a:moveTo>
                  <a:pt x="11" y="35"/>
                </a:moveTo>
                <a:lnTo>
                  <a:pt x="11" y="33"/>
                </a:lnTo>
                <a:lnTo>
                  <a:pt x="11" y="33"/>
                </a:lnTo>
                <a:lnTo>
                  <a:pt x="9" y="34"/>
                </a:lnTo>
                <a:lnTo>
                  <a:pt x="9" y="34"/>
                </a:lnTo>
                <a:lnTo>
                  <a:pt x="9" y="35"/>
                </a:lnTo>
                <a:lnTo>
                  <a:pt x="9" y="35"/>
                </a:lnTo>
                <a:lnTo>
                  <a:pt x="8" y="35"/>
                </a:lnTo>
                <a:lnTo>
                  <a:pt x="8" y="35"/>
                </a:lnTo>
                <a:lnTo>
                  <a:pt x="5" y="35"/>
                </a:lnTo>
                <a:lnTo>
                  <a:pt x="5" y="35"/>
                </a:lnTo>
                <a:lnTo>
                  <a:pt x="3" y="35"/>
                </a:lnTo>
                <a:lnTo>
                  <a:pt x="2" y="33"/>
                </a:lnTo>
                <a:lnTo>
                  <a:pt x="2" y="33"/>
                </a:lnTo>
                <a:lnTo>
                  <a:pt x="0" y="31"/>
                </a:lnTo>
                <a:lnTo>
                  <a:pt x="0" y="31"/>
                </a:lnTo>
                <a:lnTo>
                  <a:pt x="0" y="28"/>
                </a:lnTo>
                <a:lnTo>
                  <a:pt x="0" y="18"/>
                </a:lnTo>
                <a:lnTo>
                  <a:pt x="0" y="18"/>
                </a:lnTo>
                <a:lnTo>
                  <a:pt x="0" y="14"/>
                </a:lnTo>
                <a:lnTo>
                  <a:pt x="0" y="14"/>
                </a:lnTo>
                <a:lnTo>
                  <a:pt x="2" y="11"/>
                </a:lnTo>
                <a:lnTo>
                  <a:pt x="3" y="10"/>
                </a:lnTo>
                <a:lnTo>
                  <a:pt x="3" y="10"/>
                </a:lnTo>
                <a:lnTo>
                  <a:pt x="5" y="9"/>
                </a:lnTo>
                <a:lnTo>
                  <a:pt x="5" y="9"/>
                </a:lnTo>
                <a:lnTo>
                  <a:pt x="8" y="10"/>
                </a:lnTo>
                <a:lnTo>
                  <a:pt x="8" y="10"/>
                </a:lnTo>
                <a:lnTo>
                  <a:pt x="11" y="13"/>
                </a:lnTo>
                <a:lnTo>
                  <a:pt x="11" y="13"/>
                </a:lnTo>
                <a:lnTo>
                  <a:pt x="11" y="0"/>
                </a:lnTo>
                <a:lnTo>
                  <a:pt x="16" y="0"/>
                </a:lnTo>
                <a:lnTo>
                  <a:pt x="16" y="35"/>
                </a:lnTo>
                <a:lnTo>
                  <a:pt x="11" y="35"/>
                </a:lnTo>
                <a:close/>
                <a:moveTo>
                  <a:pt x="5" y="26"/>
                </a:moveTo>
                <a:lnTo>
                  <a:pt x="5" y="26"/>
                </a:lnTo>
                <a:lnTo>
                  <a:pt x="7" y="29"/>
                </a:lnTo>
                <a:lnTo>
                  <a:pt x="7" y="29"/>
                </a:lnTo>
                <a:lnTo>
                  <a:pt x="8" y="30"/>
                </a:lnTo>
                <a:lnTo>
                  <a:pt x="8" y="30"/>
                </a:lnTo>
                <a:lnTo>
                  <a:pt x="11" y="29"/>
                </a:lnTo>
                <a:lnTo>
                  <a:pt x="11" y="29"/>
                </a:lnTo>
                <a:lnTo>
                  <a:pt x="11" y="28"/>
                </a:lnTo>
                <a:lnTo>
                  <a:pt x="11" y="18"/>
                </a:lnTo>
                <a:lnTo>
                  <a:pt x="11" y="18"/>
                </a:lnTo>
                <a:lnTo>
                  <a:pt x="11" y="15"/>
                </a:lnTo>
                <a:lnTo>
                  <a:pt x="11" y="15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5" y="18"/>
                </a:lnTo>
                <a:lnTo>
                  <a:pt x="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83" name="Freeform 404">
            <a:extLst>
              <a:ext uri="{FF2B5EF4-FFF2-40B4-BE49-F238E27FC236}">
                <a16:creationId xmlns:a16="http://schemas.microsoft.com/office/drawing/2014/main" id="{87438F73-C99E-42F1-8EF3-4282048CBE0B}"/>
              </a:ext>
            </a:extLst>
          </p:cNvPr>
          <p:cNvSpPr>
            <a:spLocks noEditPoints="1"/>
          </p:cNvSpPr>
          <p:nvPr/>
        </p:nvSpPr>
        <p:spPr bwMode="auto">
          <a:xfrm>
            <a:off x="1199593" y="3870508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84" name="Freeform 405">
            <a:extLst>
              <a:ext uri="{FF2B5EF4-FFF2-40B4-BE49-F238E27FC236}">
                <a16:creationId xmlns:a16="http://schemas.microsoft.com/office/drawing/2014/main" id="{F5695F8C-E675-4981-B734-3470A76473B0}"/>
              </a:ext>
            </a:extLst>
          </p:cNvPr>
          <p:cNvSpPr>
            <a:spLocks/>
          </p:cNvSpPr>
          <p:nvPr/>
        </p:nvSpPr>
        <p:spPr bwMode="auto">
          <a:xfrm>
            <a:off x="1212293" y="3886383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3 h 25"/>
              <a:gd name="T8" fmla="*/ 10 w 15"/>
              <a:gd name="T9" fmla="*/ 23 h 25"/>
              <a:gd name="T10" fmla="*/ 10 w 15"/>
              <a:gd name="T11" fmla="*/ 23 h 25"/>
              <a:gd name="T12" fmla="*/ 9 w 15"/>
              <a:gd name="T13" fmla="*/ 25 h 25"/>
              <a:gd name="T14" fmla="*/ 9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4 w 15"/>
              <a:gd name="T21" fmla="*/ 25 h 25"/>
              <a:gd name="T22" fmla="*/ 4 w 15"/>
              <a:gd name="T23" fmla="*/ 25 h 25"/>
              <a:gd name="T24" fmla="*/ 2 w 15"/>
              <a:gd name="T25" fmla="*/ 24 h 25"/>
              <a:gd name="T26" fmla="*/ 2 w 15"/>
              <a:gd name="T27" fmla="*/ 24 h 25"/>
              <a:gd name="T28" fmla="*/ 0 w 15"/>
              <a:gd name="T29" fmla="*/ 23 h 25"/>
              <a:gd name="T30" fmla="*/ 0 w 15"/>
              <a:gd name="T31" fmla="*/ 23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8 h 25"/>
              <a:gd name="T40" fmla="*/ 5 w 15"/>
              <a:gd name="T41" fmla="*/ 18 h 25"/>
              <a:gd name="T42" fmla="*/ 7 w 15"/>
              <a:gd name="T43" fmla="*/ 20 h 25"/>
              <a:gd name="T44" fmla="*/ 7 w 15"/>
              <a:gd name="T45" fmla="*/ 20 h 25"/>
              <a:gd name="T46" fmla="*/ 8 w 15"/>
              <a:gd name="T47" fmla="*/ 20 h 25"/>
              <a:gd name="T48" fmla="*/ 8 w 15"/>
              <a:gd name="T49" fmla="*/ 20 h 25"/>
              <a:gd name="T50" fmla="*/ 10 w 15"/>
              <a:gd name="T51" fmla="*/ 19 h 25"/>
              <a:gd name="T52" fmla="*/ 10 w 15"/>
              <a:gd name="T53" fmla="*/ 19 h 25"/>
              <a:gd name="T54" fmla="*/ 10 w 15"/>
              <a:gd name="T55" fmla="*/ 16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9" y="25"/>
                </a:lnTo>
                <a:lnTo>
                  <a:pt x="9" y="25"/>
                </a:lnTo>
                <a:lnTo>
                  <a:pt x="5" y="25"/>
                </a:lnTo>
                <a:lnTo>
                  <a:pt x="5" y="25"/>
                </a:lnTo>
                <a:lnTo>
                  <a:pt x="4" y="25"/>
                </a:lnTo>
                <a:lnTo>
                  <a:pt x="4" y="25"/>
                </a:lnTo>
                <a:lnTo>
                  <a:pt x="2" y="24"/>
                </a:lnTo>
                <a:lnTo>
                  <a:pt x="2" y="24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0" y="19"/>
                </a:lnTo>
                <a:lnTo>
                  <a:pt x="10" y="19"/>
                </a:lnTo>
                <a:lnTo>
                  <a:pt x="10" y="16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85" name="Freeform 407">
            <a:extLst>
              <a:ext uri="{FF2B5EF4-FFF2-40B4-BE49-F238E27FC236}">
                <a16:creationId xmlns:a16="http://schemas.microsoft.com/office/drawing/2014/main" id="{56FA0060-3822-4C72-89EC-E0AE966DFC52}"/>
              </a:ext>
            </a:extLst>
          </p:cNvPr>
          <p:cNvSpPr>
            <a:spLocks/>
          </p:cNvSpPr>
          <p:nvPr/>
        </p:nvSpPr>
        <p:spPr bwMode="auto">
          <a:xfrm>
            <a:off x="1244043" y="3884796"/>
            <a:ext cx="41275" cy="41275"/>
          </a:xfrm>
          <a:custGeom>
            <a:avLst/>
            <a:gdLst>
              <a:gd name="T0" fmla="*/ 0 w 26"/>
              <a:gd name="T1" fmla="*/ 26 h 26"/>
              <a:gd name="T2" fmla="*/ 0 w 26"/>
              <a:gd name="T3" fmla="*/ 1 h 26"/>
              <a:gd name="T4" fmla="*/ 5 w 26"/>
              <a:gd name="T5" fmla="*/ 1 h 26"/>
              <a:gd name="T6" fmla="*/ 5 w 26"/>
              <a:gd name="T7" fmla="*/ 4 h 26"/>
              <a:gd name="T8" fmla="*/ 5 w 26"/>
              <a:gd name="T9" fmla="*/ 4 h 26"/>
              <a:gd name="T10" fmla="*/ 5 w 26"/>
              <a:gd name="T11" fmla="*/ 4 h 26"/>
              <a:gd name="T12" fmla="*/ 7 w 26"/>
              <a:gd name="T13" fmla="*/ 1 h 26"/>
              <a:gd name="T14" fmla="*/ 7 w 26"/>
              <a:gd name="T15" fmla="*/ 1 h 26"/>
              <a:gd name="T16" fmla="*/ 10 w 26"/>
              <a:gd name="T17" fmla="*/ 0 h 26"/>
              <a:gd name="T18" fmla="*/ 10 w 26"/>
              <a:gd name="T19" fmla="*/ 0 h 26"/>
              <a:gd name="T20" fmla="*/ 13 w 26"/>
              <a:gd name="T21" fmla="*/ 1 h 26"/>
              <a:gd name="T22" fmla="*/ 13 w 26"/>
              <a:gd name="T23" fmla="*/ 1 h 26"/>
              <a:gd name="T24" fmla="*/ 14 w 26"/>
              <a:gd name="T25" fmla="*/ 4 h 26"/>
              <a:gd name="T26" fmla="*/ 14 w 26"/>
              <a:gd name="T27" fmla="*/ 4 h 26"/>
              <a:gd name="T28" fmla="*/ 17 w 26"/>
              <a:gd name="T29" fmla="*/ 1 h 26"/>
              <a:gd name="T30" fmla="*/ 17 w 26"/>
              <a:gd name="T31" fmla="*/ 1 h 26"/>
              <a:gd name="T32" fmla="*/ 19 w 26"/>
              <a:gd name="T33" fmla="*/ 0 h 26"/>
              <a:gd name="T34" fmla="*/ 19 w 26"/>
              <a:gd name="T35" fmla="*/ 0 h 26"/>
              <a:gd name="T36" fmla="*/ 22 w 26"/>
              <a:gd name="T37" fmla="*/ 1 h 26"/>
              <a:gd name="T38" fmla="*/ 22 w 26"/>
              <a:gd name="T39" fmla="*/ 1 h 26"/>
              <a:gd name="T40" fmla="*/ 23 w 26"/>
              <a:gd name="T41" fmla="*/ 2 h 26"/>
              <a:gd name="T42" fmla="*/ 23 w 26"/>
              <a:gd name="T43" fmla="*/ 2 h 26"/>
              <a:gd name="T44" fmla="*/ 24 w 26"/>
              <a:gd name="T45" fmla="*/ 4 h 26"/>
              <a:gd name="T46" fmla="*/ 24 w 26"/>
              <a:gd name="T47" fmla="*/ 4 h 26"/>
              <a:gd name="T48" fmla="*/ 26 w 26"/>
              <a:gd name="T49" fmla="*/ 6 h 26"/>
              <a:gd name="T50" fmla="*/ 26 w 26"/>
              <a:gd name="T51" fmla="*/ 26 h 26"/>
              <a:gd name="T52" fmla="*/ 21 w 26"/>
              <a:gd name="T53" fmla="*/ 26 h 26"/>
              <a:gd name="T54" fmla="*/ 21 w 26"/>
              <a:gd name="T55" fmla="*/ 9 h 26"/>
              <a:gd name="T56" fmla="*/ 21 w 26"/>
              <a:gd name="T57" fmla="*/ 9 h 26"/>
              <a:gd name="T58" fmla="*/ 19 w 26"/>
              <a:gd name="T59" fmla="*/ 6 h 26"/>
              <a:gd name="T60" fmla="*/ 19 w 26"/>
              <a:gd name="T61" fmla="*/ 6 h 26"/>
              <a:gd name="T62" fmla="*/ 18 w 26"/>
              <a:gd name="T63" fmla="*/ 6 h 26"/>
              <a:gd name="T64" fmla="*/ 18 w 26"/>
              <a:gd name="T65" fmla="*/ 6 h 26"/>
              <a:gd name="T66" fmla="*/ 15 w 26"/>
              <a:gd name="T67" fmla="*/ 6 h 26"/>
              <a:gd name="T68" fmla="*/ 15 w 26"/>
              <a:gd name="T69" fmla="*/ 6 h 26"/>
              <a:gd name="T70" fmla="*/ 15 w 26"/>
              <a:gd name="T71" fmla="*/ 9 h 26"/>
              <a:gd name="T72" fmla="*/ 15 w 26"/>
              <a:gd name="T73" fmla="*/ 26 h 26"/>
              <a:gd name="T74" fmla="*/ 10 w 26"/>
              <a:gd name="T75" fmla="*/ 26 h 26"/>
              <a:gd name="T76" fmla="*/ 10 w 26"/>
              <a:gd name="T77" fmla="*/ 9 h 26"/>
              <a:gd name="T78" fmla="*/ 10 w 26"/>
              <a:gd name="T79" fmla="*/ 9 h 26"/>
              <a:gd name="T80" fmla="*/ 9 w 26"/>
              <a:gd name="T81" fmla="*/ 6 h 26"/>
              <a:gd name="T82" fmla="*/ 9 w 26"/>
              <a:gd name="T83" fmla="*/ 6 h 26"/>
              <a:gd name="T84" fmla="*/ 8 w 26"/>
              <a:gd name="T85" fmla="*/ 6 h 26"/>
              <a:gd name="T86" fmla="*/ 8 w 26"/>
              <a:gd name="T87" fmla="*/ 6 h 26"/>
              <a:gd name="T88" fmla="*/ 5 w 26"/>
              <a:gd name="T89" fmla="*/ 6 h 26"/>
              <a:gd name="T90" fmla="*/ 5 w 26"/>
              <a:gd name="T91" fmla="*/ 6 h 26"/>
              <a:gd name="T92" fmla="*/ 5 w 26"/>
              <a:gd name="T93" fmla="*/ 9 h 26"/>
              <a:gd name="T94" fmla="*/ 5 w 26"/>
              <a:gd name="T95" fmla="*/ 26 h 26"/>
              <a:gd name="T96" fmla="*/ 0 w 26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4" y="4"/>
                </a:lnTo>
                <a:lnTo>
                  <a:pt x="14" y="4"/>
                </a:lnTo>
                <a:lnTo>
                  <a:pt x="17" y="1"/>
                </a:lnTo>
                <a:lnTo>
                  <a:pt x="17" y="1"/>
                </a:lnTo>
                <a:lnTo>
                  <a:pt x="19" y="0"/>
                </a:lnTo>
                <a:lnTo>
                  <a:pt x="19" y="0"/>
                </a:lnTo>
                <a:lnTo>
                  <a:pt x="22" y="1"/>
                </a:lnTo>
                <a:lnTo>
                  <a:pt x="22" y="1"/>
                </a:lnTo>
                <a:lnTo>
                  <a:pt x="23" y="2"/>
                </a:lnTo>
                <a:lnTo>
                  <a:pt x="23" y="2"/>
                </a:lnTo>
                <a:lnTo>
                  <a:pt x="24" y="4"/>
                </a:lnTo>
                <a:lnTo>
                  <a:pt x="24" y="4"/>
                </a:lnTo>
                <a:lnTo>
                  <a:pt x="26" y="6"/>
                </a:lnTo>
                <a:lnTo>
                  <a:pt x="26" y="26"/>
                </a:lnTo>
                <a:lnTo>
                  <a:pt x="21" y="26"/>
                </a:lnTo>
                <a:lnTo>
                  <a:pt x="21" y="9"/>
                </a:lnTo>
                <a:lnTo>
                  <a:pt x="21" y="9"/>
                </a:lnTo>
                <a:lnTo>
                  <a:pt x="19" y="6"/>
                </a:lnTo>
                <a:lnTo>
                  <a:pt x="19" y="6"/>
                </a:lnTo>
                <a:lnTo>
                  <a:pt x="18" y="6"/>
                </a:lnTo>
                <a:lnTo>
                  <a:pt x="18" y="6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8" y="6"/>
                </a:lnTo>
                <a:lnTo>
                  <a:pt x="8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86" name="Freeform 408">
            <a:extLst>
              <a:ext uri="{FF2B5EF4-FFF2-40B4-BE49-F238E27FC236}">
                <a16:creationId xmlns:a16="http://schemas.microsoft.com/office/drawing/2014/main" id="{6AB66BB5-A9CC-42E7-BAF0-1928C6D6AF68}"/>
              </a:ext>
            </a:extLst>
          </p:cNvPr>
          <p:cNvSpPr>
            <a:spLocks/>
          </p:cNvSpPr>
          <p:nvPr/>
        </p:nvSpPr>
        <p:spPr bwMode="auto">
          <a:xfrm>
            <a:off x="1067831" y="4380096"/>
            <a:ext cx="25400" cy="58738"/>
          </a:xfrm>
          <a:custGeom>
            <a:avLst/>
            <a:gdLst>
              <a:gd name="T0" fmla="*/ 16 w 16"/>
              <a:gd name="T1" fmla="*/ 27 h 37"/>
              <a:gd name="T2" fmla="*/ 16 w 16"/>
              <a:gd name="T3" fmla="*/ 28 h 37"/>
              <a:gd name="T4" fmla="*/ 16 w 16"/>
              <a:gd name="T5" fmla="*/ 28 h 37"/>
              <a:gd name="T6" fmla="*/ 16 w 16"/>
              <a:gd name="T7" fmla="*/ 32 h 37"/>
              <a:gd name="T8" fmla="*/ 16 w 16"/>
              <a:gd name="T9" fmla="*/ 32 h 37"/>
              <a:gd name="T10" fmla="*/ 14 w 16"/>
              <a:gd name="T11" fmla="*/ 34 h 37"/>
              <a:gd name="T12" fmla="*/ 14 w 16"/>
              <a:gd name="T13" fmla="*/ 34 h 37"/>
              <a:gd name="T14" fmla="*/ 11 w 16"/>
              <a:gd name="T15" fmla="*/ 36 h 37"/>
              <a:gd name="T16" fmla="*/ 11 w 16"/>
              <a:gd name="T17" fmla="*/ 36 h 37"/>
              <a:gd name="T18" fmla="*/ 9 w 16"/>
              <a:gd name="T19" fmla="*/ 37 h 37"/>
              <a:gd name="T20" fmla="*/ 9 w 16"/>
              <a:gd name="T21" fmla="*/ 37 h 37"/>
              <a:gd name="T22" fmla="*/ 5 w 16"/>
              <a:gd name="T23" fmla="*/ 37 h 37"/>
              <a:gd name="T24" fmla="*/ 5 w 16"/>
              <a:gd name="T25" fmla="*/ 37 h 37"/>
              <a:gd name="T26" fmla="*/ 2 w 16"/>
              <a:gd name="T27" fmla="*/ 34 h 37"/>
              <a:gd name="T28" fmla="*/ 2 w 16"/>
              <a:gd name="T29" fmla="*/ 34 h 37"/>
              <a:gd name="T30" fmla="*/ 1 w 16"/>
              <a:gd name="T31" fmla="*/ 32 h 37"/>
              <a:gd name="T32" fmla="*/ 1 w 16"/>
              <a:gd name="T33" fmla="*/ 32 h 37"/>
              <a:gd name="T34" fmla="*/ 0 w 16"/>
              <a:gd name="T35" fmla="*/ 28 h 37"/>
              <a:gd name="T36" fmla="*/ 0 w 16"/>
              <a:gd name="T37" fmla="*/ 9 h 37"/>
              <a:gd name="T38" fmla="*/ 0 w 16"/>
              <a:gd name="T39" fmla="*/ 9 h 37"/>
              <a:gd name="T40" fmla="*/ 0 w 16"/>
              <a:gd name="T41" fmla="*/ 5 h 37"/>
              <a:gd name="T42" fmla="*/ 0 w 16"/>
              <a:gd name="T43" fmla="*/ 5 h 37"/>
              <a:gd name="T44" fmla="*/ 2 w 16"/>
              <a:gd name="T45" fmla="*/ 3 h 37"/>
              <a:gd name="T46" fmla="*/ 2 w 16"/>
              <a:gd name="T47" fmla="*/ 3 h 37"/>
              <a:gd name="T48" fmla="*/ 5 w 16"/>
              <a:gd name="T49" fmla="*/ 0 h 37"/>
              <a:gd name="T50" fmla="*/ 5 w 16"/>
              <a:gd name="T51" fmla="*/ 0 h 37"/>
              <a:gd name="T52" fmla="*/ 9 w 16"/>
              <a:gd name="T53" fmla="*/ 0 h 37"/>
              <a:gd name="T54" fmla="*/ 9 w 16"/>
              <a:gd name="T55" fmla="*/ 0 h 37"/>
              <a:gd name="T56" fmla="*/ 11 w 16"/>
              <a:gd name="T57" fmla="*/ 0 h 37"/>
              <a:gd name="T58" fmla="*/ 14 w 16"/>
              <a:gd name="T59" fmla="*/ 3 h 37"/>
              <a:gd name="T60" fmla="*/ 14 w 16"/>
              <a:gd name="T61" fmla="*/ 3 h 37"/>
              <a:gd name="T62" fmla="*/ 16 w 16"/>
              <a:gd name="T63" fmla="*/ 5 h 37"/>
              <a:gd name="T64" fmla="*/ 16 w 16"/>
              <a:gd name="T65" fmla="*/ 5 h 37"/>
              <a:gd name="T66" fmla="*/ 16 w 16"/>
              <a:gd name="T67" fmla="*/ 9 h 37"/>
              <a:gd name="T68" fmla="*/ 16 w 16"/>
              <a:gd name="T69" fmla="*/ 10 h 37"/>
              <a:gd name="T70" fmla="*/ 11 w 16"/>
              <a:gd name="T71" fmla="*/ 10 h 37"/>
              <a:gd name="T72" fmla="*/ 11 w 16"/>
              <a:gd name="T73" fmla="*/ 9 h 37"/>
              <a:gd name="T74" fmla="*/ 11 w 16"/>
              <a:gd name="T75" fmla="*/ 9 h 37"/>
              <a:gd name="T76" fmla="*/ 10 w 16"/>
              <a:gd name="T77" fmla="*/ 7 h 37"/>
              <a:gd name="T78" fmla="*/ 10 w 16"/>
              <a:gd name="T79" fmla="*/ 7 h 37"/>
              <a:gd name="T80" fmla="*/ 9 w 16"/>
              <a:gd name="T81" fmla="*/ 5 h 37"/>
              <a:gd name="T82" fmla="*/ 9 w 16"/>
              <a:gd name="T83" fmla="*/ 5 h 37"/>
              <a:gd name="T84" fmla="*/ 6 w 16"/>
              <a:gd name="T85" fmla="*/ 5 h 37"/>
              <a:gd name="T86" fmla="*/ 6 w 16"/>
              <a:gd name="T87" fmla="*/ 7 h 37"/>
              <a:gd name="T88" fmla="*/ 6 w 16"/>
              <a:gd name="T89" fmla="*/ 7 h 37"/>
              <a:gd name="T90" fmla="*/ 5 w 16"/>
              <a:gd name="T91" fmla="*/ 9 h 37"/>
              <a:gd name="T92" fmla="*/ 5 w 16"/>
              <a:gd name="T93" fmla="*/ 28 h 37"/>
              <a:gd name="T94" fmla="*/ 5 w 16"/>
              <a:gd name="T95" fmla="*/ 28 h 37"/>
              <a:gd name="T96" fmla="*/ 6 w 16"/>
              <a:gd name="T97" fmla="*/ 31 h 37"/>
              <a:gd name="T98" fmla="*/ 6 w 16"/>
              <a:gd name="T99" fmla="*/ 31 h 37"/>
              <a:gd name="T100" fmla="*/ 9 w 16"/>
              <a:gd name="T101" fmla="*/ 32 h 37"/>
              <a:gd name="T102" fmla="*/ 9 w 16"/>
              <a:gd name="T103" fmla="*/ 32 h 37"/>
              <a:gd name="T104" fmla="*/ 9 w 16"/>
              <a:gd name="T105" fmla="*/ 32 h 37"/>
              <a:gd name="T106" fmla="*/ 9 w 16"/>
              <a:gd name="T107" fmla="*/ 32 h 37"/>
              <a:gd name="T108" fmla="*/ 10 w 16"/>
              <a:gd name="T109" fmla="*/ 31 h 37"/>
              <a:gd name="T110" fmla="*/ 10 w 16"/>
              <a:gd name="T111" fmla="*/ 31 h 37"/>
              <a:gd name="T112" fmla="*/ 11 w 16"/>
              <a:gd name="T113" fmla="*/ 29 h 37"/>
              <a:gd name="T114" fmla="*/ 11 w 16"/>
              <a:gd name="T115" fmla="*/ 29 h 37"/>
              <a:gd name="T116" fmla="*/ 11 w 16"/>
              <a:gd name="T117" fmla="*/ 28 h 37"/>
              <a:gd name="T118" fmla="*/ 11 w 16"/>
              <a:gd name="T119" fmla="*/ 27 h 37"/>
              <a:gd name="T120" fmla="*/ 16 w 16"/>
              <a:gd name="T121" fmla="*/ 2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" h="37">
                <a:moveTo>
                  <a:pt x="16" y="27"/>
                </a:moveTo>
                <a:lnTo>
                  <a:pt x="16" y="28"/>
                </a:lnTo>
                <a:lnTo>
                  <a:pt x="16" y="28"/>
                </a:lnTo>
                <a:lnTo>
                  <a:pt x="16" y="32"/>
                </a:lnTo>
                <a:lnTo>
                  <a:pt x="16" y="32"/>
                </a:lnTo>
                <a:lnTo>
                  <a:pt x="14" y="34"/>
                </a:lnTo>
                <a:lnTo>
                  <a:pt x="14" y="34"/>
                </a:lnTo>
                <a:lnTo>
                  <a:pt x="11" y="36"/>
                </a:lnTo>
                <a:lnTo>
                  <a:pt x="11" y="36"/>
                </a:lnTo>
                <a:lnTo>
                  <a:pt x="9" y="37"/>
                </a:lnTo>
                <a:lnTo>
                  <a:pt x="9" y="37"/>
                </a:lnTo>
                <a:lnTo>
                  <a:pt x="5" y="37"/>
                </a:lnTo>
                <a:lnTo>
                  <a:pt x="5" y="37"/>
                </a:lnTo>
                <a:lnTo>
                  <a:pt x="2" y="34"/>
                </a:lnTo>
                <a:lnTo>
                  <a:pt x="2" y="34"/>
                </a:lnTo>
                <a:lnTo>
                  <a:pt x="1" y="32"/>
                </a:lnTo>
                <a:lnTo>
                  <a:pt x="1" y="32"/>
                </a:lnTo>
                <a:lnTo>
                  <a:pt x="0" y="28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4" y="3"/>
                </a:lnTo>
                <a:lnTo>
                  <a:pt x="14" y="3"/>
                </a:lnTo>
                <a:lnTo>
                  <a:pt x="16" y="5"/>
                </a:lnTo>
                <a:lnTo>
                  <a:pt x="16" y="5"/>
                </a:lnTo>
                <a:lnTo>
                  <a:pt x="16" y="9"/>
                </a:lnTo>
                <a:lnTo>
                  <a:pt x="16" y="10"/>
                </a:lnTo>
                <a:lnTo>
                  <a:pt x="11" y="10"/>
                </a:lnTo>
                <a:lnTo>
                  <a:pt x="11" y="9"/>
                </a:lnTo>
                <a:lnTo>
                  <a:pt x="11" y="9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6" y="5"/>
                </a:lnTo>
                <a:lnTo>
                  <a:pt x="6" y="7"/>
                </a:lnTo>
                <a:lnTo>
                  <a:pt x="6" y="7"/>
                </a:lnTo>
                <a:lnTo>
                  <a:pt x="5" y="9"/>
                </a:lnTo>
                <a:lnTo>
                  <a:pt x="5" y="28"/>
                </a:lnTo>
                <a:lnTo>
                  <a:pt x="5" y="28"/>
                </a:lnTo>
                <a:lnTo>
                  <a:pt x="6" y="31"/>
                </a:lnTo>
                <a:lnTo>
                  <a:pt x="6" y="31"/>
                </a:lnTo>
                <a:lnTo>
                  <a:pt x="9" y="32"/>
                </a:lnTo>
                <a:lnTo>
                  <a:pt x="9" y="32"/>
                </a:lnTo>
                <a:lnTo>
                  <a:pt x="9" y="32"/>
                </a:lnTo>
                <a:lnTo>
                  <a:pt x="9" y="32"/>
                </a:lnTo>
                <a:lnTo>
                  <a:pt x="10" y="31"/>
                </a:lnTo>
                <a:lnTo>
                  <a:pt x="10" y="31"/>
                </a:lnTo>
                <a:lnTo>
                  <a:pt x="11" y="29"/>
                </a:lnTo>
                <a:lnTo>
                  <a:pt x="11" y="29"/>
                </a:lnTo>
                <a:lnTo>
                  <a:pt x="11" y="28"/>
                </a:lnTo>
                <a:lnTo>
                  <a:pt x="11" y="27"/>
                </a:lnTo>
                <a:lnTo>
                  <a:pt x="16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87" name="Freeform 409">
            <a:extLst>
              <a:ext uri="{FF2B5EF4-FFF2-40B4-BE49-F238E27FC236}">
                <a16:creationId xmlns:a16="http://schemas.microsoft.com/office/drawing/2014/main" id="{EB251BBA-3330-4D65-9B96-E0F61831F288}"/>
              </a:ext>
            </a:extLst>
          </p:cNvPr>
          <p:cNvSpPr>
            <a:spLocks noEditPoints="1"/>
          </p:cNvSpPr>
          <p:nvPr/>
        </p:nvSpPr>
        <p:spPr bwMode="auto">
          <a:xfrm>
            <a:off x="1099581" y="4395971"/>
            <a:ext cx="23813" cy="42863"/>
          </a:xfrm>
          <a:custGeom>
            <a:avLst/>
            <a:gdLst>
              <a:gd name="T0" fmla="*/ 10 w 15"/>
              <a:gd name="T1" fmla="*/ 24 h 27"/>
              <a:gd name="T2" fmla="*/ 10 w 15"/>
              <a:gd name="T3" fmla="*/ 24 h 27"/>
              <a:gd name="T4" fmla="*/ 7 w 15"/>
              <a:gd name="T5" fmla="*/ 26 h 27"/>
              <a:gd name="T6" fmla="*/ 5 w 15"/>
              <a:gd name="T7" fmla="*/ 27 h 27"/>
              <a:gd name="T8" fmla="*/ 4 w 15"/>
              <a:gd name="T9" fmla="*/ 27 h 27"/>
              <a:gd name="T10" fmla="*/ 1 w 15"/>
              <a:gd name="T11" fmla="*/ 26 h 27"/>
              <a:gd name="T12" fmla="*/ 0 w 15"/>
              <a:gd name="T13" fmla="*/ 23 h 27"/>
              <a:gd name="T14" fmla="*/ 0 w 15"/>
              <a:gd name="T15" fmla="*/ 21 h 27"/>
              <a:gd name="T16" fmla="*/ 0 w 15"/>
              <a:gd name="T17" fmla="*/ 15 h 27"/>
              <a:gd name="T18" fmla="*/ 1 w 15"/>
              <a:gd name="T19" fmla="*/ 13 h 27"/>
              <a:gd name="T20" fmla="*/ 4 w 15"/>
              <a:gd name="T21" fmla="*/ 12 h 27"/>
              <a:gd name="T22" fmla="*/ 7 w 15"/>
              <a:gd name="T23" fmla="*/ 12 h 27"/>
              <a:gd name="T24" fmla="*/ 7 w 15"/>
              <a:gd name="T25" fmla="*/ 12 h 27"/>
              <a:gd name="T26" fmla="*/ 9 w 15"/>
              <a:gd name="T27" fmla="*/ 12 h 27"/>
              <a:gd name="T28" fmla="*/ 9 w 15"/>
              <a:gd name="T29" fmla="*/ 12 h 27"/>
              <a:gd name="T30" fmla="*/ 10 w 15"/>
              <a:gd name="T31" fmla="*/ 9 h 27"/>
              <a:gd name="T32" fmla="*/ 10 w 15"/>
              <a:gd name="T33" fmla="*/ 7 h 27"/>
              <a:gd name="T34" fmla="*/ 7 w 15"/>
              <a:gd name="T35" fmla="*/ 5 h 27"/>
              <a:gd name="T36" fmla="*/ 6 w 15"/>
              <a:gd name="T37" fmla="*/ 7 h 27"/>
              <a:gd name="T38" fmla="*/ 5 w 15"/>
              <a:gd name="T39" fmla="*/ 8 h 27"/>
              <a:gd name="T40" fmla="*/ 0 w 15"/>
              <a:gd name="T41" fmla="*/ 8 h 27"/>
              <a:gd name="T42" fmla="*/ 2 w 15"/>
              <a:gd name="T43" fmla="*/ 3 h 27"/>
              <a:gd name="T44" fmla="*/ 4 w 15"/>
              <a:gd name="T45" fmla="*/ 2 h 27"/>
              <a:gd name="T46" fmla="*/ 7 w 15"/>
              <a:gd name="T47" fmla="*/ 0 h 27"/>
              <a:gd name="T48" fmla="*/ 10 w 15"/>
              <a:gd name="T49" fmla="*/ 2 h 27"/>
              <a:gd name="T50" fmla="*/ 12 w 15"/>
              <a:gd name="T51" fmla="*/ 3 h 27"/>
              <a:gd name="T52" fmla="*/ 15 w 15"/>
              <a:gd name="T53" fmla="*/ 5 h 27"/>
              <a:gd name="T54" fmla="*/ 15 w 15"/>
              <a:gd name="T55" fmla="*/ 9 h 27"/>
              <a:gd name="T56" fmla="*/ 10 w 15"/>
              <a:gd name="T57" fmla="*/ 27 h 27"/>
              <a:gd name="T58" fmla="*/ 10 w 15"/>
              <a:gd name="T59" fmla="*/ 15 h 27"/>
              <a:gd name="T60" fmla="*/ 9 w 15"/>
              <a:gd name="T61" fmla="*/ 15 h 27"/>
              <a:gd name="T62" fmla="*/ 6 w 15"/>
              <a:gd name="T63" fmla="*/ 15 h 27"/>
              <a:gd name="T64" fmla="*/ 5 w 15"/>
              <a:gd name="T65" fmla="*/ 19 h 27"/>
              <a:gd name="T66" fmla="*/ 5 w 15"/>
              <a:gd name="T67" fmla="*/ 22 h 27"/>
              <a:gd name="T68" fmla="*/ 7 w 15"/>
              <a:gd name="T69" fmla="*/ 22 h 27"/>
              <a:gd name="T70" fmla="*/ 9 w 15"/>
              <a:gd name="T71" fmla="*/ 22 h 27"/>
              <a:gd name="T72" fmla="*/ 10 w 15"/>
              <a:gd name="T73" fmla="*/ 1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" h="27">
                <a:moveTo>
                  <a:pt x="10" y="27"/>
                </a:move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7" y="26"/>
                </a:lnTo>
                <a:lnTo>
                  <a:pt x="7" y="26"/>
                </a:lnTo>
                <a:lnTo>
                  <a:pt x="5" y="27"/>
                </a:lnTo>
                <a:lnTo>
                  <a:pt x="5" y="27"/>
                </a:lnTo>
                <a:lnTo>
                  <a:pt x="4" y="27"/>
                </a:lnTo>
                <a:lnTo>
                  <a:pt x="4" y="27"/>
                </a:lnTo>
                <a:lnTo>
                  <a:pt x="1" y="26"/>
                </a:lnTo>
                <a:lnTo>
                  <a:pt x="1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5"/>
                </a:lnTo>
                <a:lnTo>
                  <a:pt x="0" y="15"/>
                </a:lnTo>
                <a:lnTo>
                  <a:pt x="1" y="13"/>
                </a:lnTo>
                <a:lnTo>
                  <a:pt x="1" y="13"/>
                </a:lnTo>
                <a:lnTo>
                  <a:pt x="4" y="12"/>
                </a:lnTo>
                <a:lnTo>
                  <a:pt x="4" y="12"/>
                </a:lnTo>
                <a:lnTo>
                  <a:pt x="7" y="12"/>
                </a:lnTo>
                <a:lnTo>
                  <a:pt x="7" y="12"/>
                </a:lnTo>
                <a:lnTo>
                  <a:pt x="7" y="12"/>
                </a:lnTo>
                <a:lnTo>
                  <a:pt x="7" y="12"/>
                </a:lnTo>
                <a:lnTo>
                  <a:pt x="9" y="12"/>
                </a:lnTo>
                <a:lnTo>
                  <a:pt x="9" y="12"/>
                </a:lnTo>
                <a:lnTo>
                  <a:pt x="9" y="12"/>
                </a:lnTo>
                <a:lnTo>
                  <a:pt x="9" y="12"/>
                </a:lnTo>
                <a:lnTo>
                  <a:pt x="10" y="12"/>
                </a:lnTo>
                <a:lnTo>
                  <a:pt x="10" y="9"/>
                </a:lnTo>
                <a:lnTo>
                  <a:pt x="10" y="9"/>
                </a:lnTo>
                <a:lnTo>
                  <a:pt x="10" y="7"/>
                </a:lnTo>
                <a:lnTo>
                  <a:pt x="10" y="7"/>
                </a:lnTo>
                <a:lnTo>
                  <a:pt x="7" y="5"/>
                </a:lnTo>
                <a:lnTo>
                  <a:pt x="7" y="5"/>
                </a:lnTo>
                <a:lnTo>
                  <a:pt x="6" y="7"/>
                </a:lnTo>
                <a:lnTo>
                  <a:pt x="6" y="7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4" y="2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0" y="2"/>
                </a:lnTo>
                <a:lnTo>
                  <a:pt x="12" y="3"/>
                </a:lnTo>
                <a:lnTo>
                  <a:pt x="12" y="3"/>
                </a:lnTo>
                <a:lnTo>
                  <a:pt x="15" y="5"/>
                </a:lnTo>
                <a:lnTo>
                  <a:pt x="15" y="5"/>
                </a:lnTo>
                <a:lnTo>
                  <a:pt x="15" y="9"/>
                </a:lnTo>
                <a:lnTo>
                  <a:pt x="15" y="27"/>
                </a:lnTo>
                <a:lnTo>
                  <a:pt x="10" y="27"/>
                </a:lnTo>
                <a:close/>
                <a:moveTo>
                  <a:pt x="10" y="15"/>
                </a:moveTo>
                <a:lnTo>
                  <a:pt x="10" y="15"/>
                </a:lnTo>
                <a:lnTo>
                  <a:pt x="9" y="15"/>
                </a:lnTo>
                <a:lnTo>
                  <a:pt x="9" y="15"/>
                </a:lnTo>
                <a:lnTo>
                  <a:pt x="6" y="15"/>
                </a:lnTo>
                <a:lnTo>
                  <a:pt x="6" y="15"/>
                </a:lnTo>
                <a:lnTo>
                  <a:pt x="5" y="17"/>
                </a:lnTo>
                <a:lnTo>
                  <a:pt x="5" y="19"/>
                </a:lnTo>
                <a:lnTo>
                  <a:pt x="5" y="19"/>
                </a:lnTo>
                <a:lnTo>
                  <a:pt x="5" y="22"/>
                </a:lnTo>
                <a:lnTo>
                  <a:pt x="5" y="22"/>
                </a:lnTo>
                <a:lnTo>
                  <a:pt x="7" y="22"/>
                </a:lnTo>
                <a:lnTo>
                  <a:pt x="7" y="22"/>
                </a:lnTo>
                <a:lnTo>
                  <a:pt x="9" y="22"/>
                </a:lnTo>
                <a:lnTo>
                  <a:pt x="9" y="22"/>
                </a:lnTo>
                <a:lnTo>
                  <a:pt x="10" y="19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88" name="Freeform 410">
            <a:extLst>
              <a:ext uri="{FF2B5EF4-FFF2-40B4-BE49-F238E27FC236}">
                <a16:creationId xmlns:a16="http://schemas.microsoft.com/office/drawing/2014/main" id="{C607ABFA-6AFF-4B05-BDC9-7BD7110C715E}"/>
              </a:ext>
            </a:extLst>
          </p:cNvPr>
          <p:cNvSpPr>
            <a:spLocks noEditPoints="1"/>
          </p:cNvSpPr>
          <p:nvPr/>
        </p:nvSpPr>
        <p:spPr bwMode="auto">
          <a:xfrm>
            <a:off x="1129743" y="4395971"/>
            <a:ext cx="23813" cy="42863"/>
          </a:xfrm>
          <a:custGeom>
            <a:avLst/>
            <a:gdLst>
              <a:gd name="T0" fmla="*/ 15 w 15"/>
              <a:gd name="T1" fmla="*/ 15 h 27"/>
              <a:gd name="T2" fmla="*/ 5 w 15"/>
              <a:gd name="T3" fmla="*/ 15 h 27"/>
              <a:gd name="T4" fmla="*/ 5 w 15"/>
              <a:gd name="T5" fmla="*/ 19 h 27"/>
              <a:gd name="T6" fmla="*/ 5 w 15"/>
              <a:gd name="T7" fmla="*/ 19 h 27"/>
              <a:gd name="T8" fmla="*/ 5 w 15"/>
              <a:gd name="T9" fmla="*/ 21 h 27"/>
              <a:gd name="T10" fmla="*/ 5 w 15"/>
              <a:gd name="T11" fmla="*/ 21 h 27"/>
              <a:gd name="T12" fmla="*/ 7 w 15"/>
              <a:gd name="T13" fmla="*/ 22 h 27"/>
              <a:gd name="T14" fmla="*/ 7 w 15"/>
              <a:gd name="T15" fmla="*/ 22 h 27"/>
              <a:gd name="T16" fmla="*/ 8 w 15"/>
              <a:gd name="T17" fmla="*/ 21 h 27"/>
              <a:gd name="T18" fmla="*/ 8 w 15"/>
              <a:gd name="T19" fmla="*/ 21 h 27"/>
              <a:gd name="T20" fmla="*/ 10 w 15"/>
              <a:gd name="T21" fmla="*/ 19 h 27"/>
              <a:gd name="T22" fmla="*/ 15 w 15"/>
              <a:gd name="T23" fmla="*/ 19 h 27"/>
              <a:gd name="T24" fmla="*/ 15 w 15"/>
              <a:gd name="T25" fmla="*/ 19 h 27"/>
              <a:gd name="T26" fmla="*/ 13 w 15"/>
              <a:gd name="T27" fmla="*/ 22 h 27"/>
              <a:gd name="T28" fmla="*/ 12 w 15"/>
              <a:gd name="T29" fmla="*/ 24 h 27"/>
              <a:gd name="T30" fmla="*/ 12 w 15"/>
              <a:gd name="T31" fmla="*/ 24 h 27"/>
              <a:gd name="T32" fmla="*/ 10 w 15"/>
              <a:gd name="T33" fmla="*/ 26 h 27"/>
              <a:gd name="T34" fmla="*/ 10 w 15"/>
              <a:gd name="T35" fmla="*/ 26 h 27"/>
              <a:gd name="T36" fmla="*/ 7 w 15"/>
              <a:gd name="T37" fmla="*/ 27 h 27"/>
              <a:gd name="T38" fmla="*/ 7 w 15"/>
              <a:gd name="T39" fmla="*/ 27 h 27"/>
              <a:gd name="T40" fmla="*/ 3 w 15"/>
              <a:gd name="T41" fmla="*/ 26 h 27"/>
              <a:gd name="T42" fmla="*/ 3 w 15"/>
              <a:gd name="T43" fmla="*/ 26 h 27"/>
              <a:gd name="T44" fmla="*/ 0 w 15"/>
              <a:gd name="T45" fmla="*/ 23 h 27"/>
              <a:gd name="T46" fmla="*/ 0 w 15"/>
              <a:gd name="T47" fmla="*/ 23 h 27"/>
              <a:gd name="T48" fmla="*/ 0 w 15"/>
              <a:gd name="T49" fmla="*/ 21 h 27"/>
              <a:gd name="T50" fmla="*/ 0 w 15"/>
              <a:gd name="T51" fmla="*/ 21 h 27"/>
              <a:gd name="T52" fmla="*/ 0 w 15"/>
              <a:gd name="T53" fmla="*/ 18 h 27"/>
              <a:gd name="T54" fmla="*/ 0 w 15"/>
              <a:gd name="T55" fmla="*/ 9 h 27"/>
              <a:gd name="T56" fmla="*/ 0 w 15"/>
              <a:gd name="T57" fmla="*/ 9 h 27"/>
              <a:gd name="T58" fmla="*/ 0 w 15"/>
              <a:gd name="T59" fmla="*/ 7 h 27"/>
              <a:gd name="T60" fmla="*/ 0 w 15"/>
              <a:gd name="T61" fmla="*/ 7 h 27"/>
              <a:gd name="T62" fmla="*/ 0 w 15"/>
              <a:gd name="T63" fmla="*/ 4 h 27"/>
              <a:gd name="T64" fmla="*/ 0 w 15"/>
              <a:gd name="T65" fmla="*/ 4 h 27"/>
              <a:gd name="T66" fmla="*/ 3 w 15"/>
              <a:gd name="T67" fmla="*/ 2 h 27"/>
              <a:gd name="T68" fmla="*/ 3 w 15"/>
              <a:gd name="T69" fmla="*/ 2 h 27"/>
              <a:gd name="T70" fmla="*/ 7 w 15"/>
              <a:gd name="T71" fmla="*/ 0 h 27"/>
              <a:gd name="T72" fmla="*/ 7 w 15"/>
              <a:gd name="T73" fmla="*/ 0 h 27"/>
              <a:gd name="T74" fmla="*/ 10 w 15"/>
              <a:gd name="T75" fmla="*/ 2 h 27"/>
              <a:gd name="T76" fmla="*/ 10 w 15"/>
              <a:gd name="T77" fmla="*/ 2 h 27"/>
              <a:gd name="T78" fmla="*/ 12 w 15"/>
              <a:gd name="T79" fmla="*/ 3 h 27"/>
              <a:gd name="T80" fmla="*/ 12 w 15"/>
              <a:gd name="T81" fmla="*/ 3 h 27"/>
              <a:gd name="T82" fmla="*/ 13 w 15"/>
              <a:gd name="T83" fmla="*/ 5 h 27"/>
              <a:gd name="T84" fmla="*/ 15 w 15"/>
              <a:gd name="T85" fmla="*/ 8 h 27"/>
              <a:gd name="T86" fmla="*/ 15 w 15"/>
              <a:gd name="T87" fmla="*/ 15 h 27"/>
              <a:gd name="T88" fmla="*/ 5 w 15"/>
              <a:gd name="T89" fmla="*/ 12 h 27"/>
              <a:gd name="T90" fmla="*/ 10 w 15"/>
              <a:gd name="T91" fmla="*/ 12 h 27"/>
              <a:gd name="T92" fmla="*/ 10 w 15"/>
              <a:gd name="T93" fmla="*/ 9 h 27"/>
              <a:gd name="T94" fmla="*/ 10 w 15"/>
              <a:gd name="T95" fmla="*/ 9 h 27"/>
              <a:gd name="T96" fmla="*/ 8 w 15"/>
              <a:gd name="T97" fmla="*/ 7 h 27"/>
              <a:gd name="T98" fmla="*/ 8 w 15"/>
              <a:gd name="T99" fmla="*/ 7 h 27"/>
              <a:gd name="T100" fmla="*/ 7 w 15"/>
              <a:gd name="T101" fmla="*/ 5 h 27"/>
              <a:gd name="T102" fmla="*/ 7 w 15"/>
              <a:gd name="T103" fmla="*/ 5 h 27"/>
              <a:gd name="T104" fmla="*/ 5 w 15"/>
              <a:gd name="T105" fmla="*/ 7 h 27"/>
              <a:gd name="T106" fmla="*/ 5 w 15"/>
              <a:gd name="T107" fmla="*/ 7 h 27"/>
              <a:gd name="T108" fmla="*/ 5 w 15"/>
              <a:gd name="T109" fmla="*/ 9 h 27"/>
              <a:gd name="T110" fmla="*/ 5 w 15"/>
              <a:gd name="T111" fmla="*/ 1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7">
                <a:moveTo>
                  <a:pt x="15" y="15"/>
                </a:moveTo>
                <a:lnTo>
                  <a:pt x="5" y="15"/>
                </a:lnTo>
                <a:lnTo>
                  <a:pt x="5" y="19"/>
                </a:lnTo>
                <a:lnTo>
                  <a:pt x="5" y="19"/>
                </a:lnTo>
                <a:lnTo>
                  <a:pt x="5" y="21"/>
                </a:lnTo>
                <a:lnTo>
                  <a:pt x="5" y="21"/>
                </a:lnTo>
                <a:lnTo>
                  <a:pt x="7" y="22"/>
                </a:lnTo>
                <a:lnTo>
                  <a:pt x="7" y="22"/>
                </a:lnTo>
                <a:lnTo>
                  <a:pt x="8" y="21"/>
                </a:lnTo>
                <a:lnTo>
                  <a:pt x="8" y="21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3" y="22"/>
                </a:lnTo>
                <a:lnTo>
                  <a:pt x="12" y="24"/>
                </a:lnTo>
                <a:lnTo>
                  <a:pt x="12" y="24"/>
                </a:lnTo>
                <a:lnTo>
                  <a:pt x="10" y="26"/>
                </a:lnTo>
                <a:lnTo>
                  <a:pt x="10" y="26"/>
                </a:lnTo>
                <a:lnTo>
                  <a:pt x="7" y="27"/>
                </a:lnTo>
                <a:lnTo>
                  <a:pt x="7" y="27"/>
                </a:lnTo>
                <a:lnTo>
                  <a:pt x="3" y="26"/>
                </a:lnTo>
                <a:lnTo>
                  <a:pt x="3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3" y="2"/>
                </a:lnTo>
                <a:lnTo>
                  <a:pt x="3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0" y="2"/>
                </a:lnTo>
                <a:lnTo>
                  <a:pt x="12" y="3"/>
                </a:lnTo>
                <a:lnTo>
                  <a:pt x="12" y="3"/>
                </a:lnTo>
                <a:lnTo>
                  <a:pt x="13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2"/>
                </a:moveTo>
                <a:lnTo>
                  <a:pt x="10" y="12"/>
                </a:lnTo>
                <a:lnTo>
                  <a:pt x="10" y="9"/>
                </a:lnTo>
                <a:lnTo>
                  <a:pt x="10" y="9"/>
                </a:lnTo>
                <a:lnTo>
                  <a:pt x="8" y="7"/>
                </a:lnTo>
                <a:lnTo>
                  <a:pt x="8" y="7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89" name="Freeform 411">
            <a:extLst>
              <a:ext uri="{FF2B5EF4-FFF2-40B4-BE49-F238E27FC236}">
                <a16:creationId xmlns:a16="http://schemas.microsoft.com/office/drawing/2014/main" id="{7E8CABFA-DECC-4E58-9E21-4FE007BC2C08}"/>
              </a:ext>
            </a:extLst>
          </p:cNvPr>
          <p:cNvSpPr>
            <a:spLocks/>
          </p:cNvSpPr>
          <p:nvPr/>
        </p:nvSpPr>
        <p:spPr bwMode="auto">
          <a:xfrm>
            <a:off x="1156731" y="4395971"/>
            <a:ext cx="23813" cy="42863"/>
          </a:xfrm>
          <a:custGeom>
            <a:avLst/>
            <a:gdLst>
              <a:gd name="T0" fmla="*/ 10 w 15"/>
              <a:gd name="T1" fmla="*/ 8 h 27"/>
              <a:gd name="T2" fmla="*/ 10 w 15"/>
              <a:gd name="T3" fmla="*/ 7 h 27"/>
              <a:gd name="T4" fmla="*/ 8 w 15"/>
              <a:gd name="T5" fmla="*/ 5 h 27"/>
              <a:gd name="T6" fmla="*/ 6 w 15"/>
              <a:gd name="T7" fmla="*/ 7 h 27"/>
              <a:gd name="T8" fmla="*/ 5 w 15"/>
              <a:gd name="T9" fmla="*/ 8 h 27"/>
              <a:gd name="T10" fmla="*/ 5 w 15"/>
              <a:gd name="T11" fmla="*/ 9 h 27"/>
              <a:gd name="T12" fmla="*/ 10 w 15"/>
              <a:gd name="T13" fmla="*/ 12 h 27"/>
              <a:gd name="T14" fmla="*/ 13 w 15"/>
              <a:gd name="T15" fmla="*/ 13 h 27"/>
              <a:gd name="T16" fmla="*/ 14 w 15"/>
              <a:gd name="T17" fmla="*/ 14 h 27"/>
              <a:gd name="T18" fmla="*/ 15 w 15"/>
              <a:gd name="T19" fmla="*/ 19 h 27"/>
              <a:gd name="T20" fmla="*/ 15 w 15"/>
              <a:gd name="T21" fmla="*/ 22 h 27"/>
              <a:gd name="T22" fmla="*/ 14 w 15"/>
              <a:gd name="T23" fmla="*/ 24 h 27"/>
              <a:gd name="T24" fmla="*/ 11 w 15"/>
              <a:gd name="T25" fmla="*/ 26 h 27"/>
              <a:gd name="T26" fmla="*/ 8 w 15"/>
              <a:gd name="T27" fmla="*/ 27 h 27"/>
              <a:gd name="T28" fmla="*/ 3 w 15"/>
              <a:gd name="T29" fmla="*/ 24 h 27"/>
              <a:gd name="T30" fmla="*/ 1 w 15"/>
              <a:gd name="T31" fmla="*/ 22 h 27"/>
              <a:gd name="T32" fmla="*/ 0 w 15"/>
              <a:gd name="T33" fmla="*/ 19 h 27"/>
              <a:gd name="T34" fmla="*/ 5 w 15"/>
              <a:gd name="T35" fmla="*/ 19 h 27"/>
              <a:gd name="T36" fmla="*/ 6 w 15"/>
              <a:gd name="T37" fmla="*/ 21 h 27"/>
              <a:gd name="T38" fmla="*/ 8 w 15"/>
              <a:gd name="T39" fmla="*/ 22 h 27"/>
              <a:gd name="T40" fmla="*/ 10 w 15"/>
              <a:gd name="T41" fmla="*/ 21 h 27"/>
              <a:gd name="T42" fmla="*/ 10 w 15"/>
              <a:gd name="T43" fmla="*/ 19 h 27"/>
              <a:gd name="T44" fmla="*/ 10 w 15"/>
              <a:gd name="T45" fmla="*/ 17 h 27"/>
              <a:gd name="T46" fmla="*/ 5 w 15"/>
              <a:gd name="T47" fmla="*/ 15 h 27"/>
              <a:gd name="T48" fmla="*/ 1 w 15"/>
              <a:gd name="T49" fmla="*/ 13 h 27"/>
              <a:gd name="T50" fmla="*/ 1 w 15"/>
              <a:gd name="T51" fmla="*/ 10 h 27"/>
              <a:gd name="T52" fmla="*/ 0 w 15"/>
              <a:gd name="T53" fmla="*/ 8 h 27"/>
              <a:gd name="T54" fmla="*/ 1 w 15"/>
              <a:gd name="T55" fmla="*/ 5 h 27"/>
              <a:gd name="T56" fmla="*/ 3 w 15"/>
              <a:gd name="T57" fmla="*/ 3 h 27"/>
              <a:gd name="T58" fmla="*/ 5 w 15"/>
              <a:gd name="T59" fmla="*/ 2 h 27"/>
              <a:gd name="T60" fmla="*/ 8 w 15"/>
              <a:gd name="T61" fmla="*/ 0 h 27"/>
              <a:gd name="T62" fmla="*/ 11 w 15"/>
              <a:gd name="T63" fmla="*/ 2 h 27"/>
              <a:gd name="T64" fmla="*/ 13 w 15"/>
              <a:gd name="T65" fmla="*/ 3 h 27"/>
              <a:gd name="T66" fmla="*/ 15 w 15"/>
              <a:gd name="T67" fmla="*/ 5 h 27"/>
              <a:gd name="T68" fmla="*/ 10 w 15"/>
              <a:gd name="T69" fmla="*/ 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" h="27">
                <a:moveTo>
                  <a:pt x="10" y="8"/>
                </a:moveTo>
                <a:lnTo>
                  <a:pt x="10" y="8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6" y="7"/>
                </a:lnTo>
                <a:lnTo>
                  <a:pt x="6" y="7"/>
                </a:lnTo>
                <a:lnTo>
                  <a:pt x="5" y="8"/>
                </a:lnTo>
                <a:lnTo>
                  <a:pt x="5" y="8"/>
                </a:lnTo>
                <a:lnTo>
                  <a:pt x="5" y="9"/>
                </a:lnTo>
                <a:lnTo>
                  <a:pt x="5" y="9"/>
                </a:lnTo>
                <a:lnTo>
                  <a:pt x="8" y="10"/>
                </a:lnTo>
                <a:lnTo>
                  <a:pt x="10" y="12"/>
                </a:lnTo>
                <a:lnTo>
                  <a:pt x="10" y="12"/>
                </a:lnTo>
                <a:lnTo>
                  <a:pt x="13" y="13"/>
                </a:lnTo>
                <a:lnTo>
                  <a:pt x="14" y="14"/>
                </a:lnTo>
                <a:lnTo>
                  <a:pt x="14" y="14"/>
                </a:lnTo>
                <a:lnTo>
                  <a:pt x="15" y="19"/>
                </a:lnTo>
                <a:lnTo>
                  <a:pt x="15" y="19"/>
                </a:lnTo>
                <a:lnTo>
                  <a:pt x="15" y="22"/>
                </a:lnTo>
                <a:lnTo>
                  <a:pt x="15" y="22"/>
                </a:lnTo>
                <a:lnTo>
                  <a:pt x="14" y="24"/>
                </a:lnTo>
                <a:lnTo>
                  <a:pt x="14" y="24"/>
                </a:lnTo>
                <a:lnTo>
                  <a:pt x="11" y="26"/>
                </a:lnTo>
                <a:lnTo>
                  <a:pt x="11" y="26"/>
                </a:lnTo>
                <a:lnTo>
                  <a:pt x="8" y="27"/>
                </a:lnTo>
                <a:lnTo>
                  <a:pt x="8" y="27"/>
                </a:lnTo>
                <a:lnTo>
                  <a:pt x="5" y="27"/>
                </a:lnTo>
                <a:lnTo>
                  <a:pt x="3" y="24"/>
                </a:lnTo>
                <a:lnTo>
                  <a:pt x="3" y="24"/>
                </a:lnTo>
                <a:lnTo>
                  <a:pt x="1" y="22"/>
                </a:lnTo>
                <a:lnTo>
                  <a:pt x="1" y="22"/>
                </a:lnTo>
                <a:lnTo>
                  <a:pt x="0" y="19"/>
                </a:lnTo>
                <a:lnTo>
                  <a:pt x="5" y="19"/>
                </a:lnTo>
                <a:lnTo>
                  <a:pt x="5" y="19"/>
                </a:lnTo>
                <a:lnTo>
                  <a:pt x="6" y="21"/>
                </a:lnTo>
                <a:lnTo>
                  <a:pt x="6" y="21"/>
                </a:lnTo>
                <a:lnTo>
                  <a:pt x="8" y="22"/>
                </a:lnTo>
                <a:lnTo>
                  <a:pt x="8" y="22"/>
                </a:lnTo>
                <a:lnTo>
                  <a:pt x="10" y="21"/>
                </a:lnTo>
                <a:lnTo>
                  <a:pt x="10" y="21"/>
                </a:lnTo>
                <a:lnTo>
                  <a:pt x="10" y="19"/>
                </a:lnTo>
                <a:lnTo>
                  <a:pt x="10" y="19"/>
                </a:lnTo>
                <a:lnTo>
                  <a:pt x="10" y="17"/>
                </a:lnTo>
                <a:lnTo>
                  <a:pt x="10" y="17"/>
                </a:lnTo>
                <a:lnTo>
                  <a:pt x="8" y="15"/>
                </a:lnTo>
                <a:lnTo>
                  <a:pt x="5" y="15"/>
                </a:lnTo>
                <a:lnTo>
                  <a:pt x="5" y="15"/>
                </a:lnTo>
                <a:lnTo>
                  <a:pt x="1" y="13"/>
                </a:lnTo>
                <a:lnTo>
                  <a:pt x="1" y="13"/>
                </a:lnTo>
                <a:lnTo>
                  <a:pt x="1" y="10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3" y="3"/>
                </a:lnTo>
                <a:lnTo>
                  <a:pt x="3" y="3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1" y="2"/>
                </a:lnTo>
                <a:lnTo>
                  <a:pt x="11" y="2"/>
                </a:lnTo>
                <a:lnTo>
                  <a:pt x="13" y="3"/>
                </a:lnTo>
                <a:lnTo>
                  <a:pt x="13" y="3"/>
                </a:lnTo>
                <a:lnTo>
                  <a:pt x="15" y="5"/>
                </a:lnTo>
                <a:lnTo>
                  <a:pt x="15" y="5"/>
                </a:lnTo>
                <a:lnTo>
                  <a:pt x="15" y="8"/>
                </a:lnTo>
                <a:lnTo>
                  <a:pt x="1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90" name="Freeform 412">
            <a:extLst>
              <a:ext uri="{FF2B5EF4-FFF2-40B4-BE49-F238E27FC236}">
                <a16:creationId xmlns:a16="http://schemas.microsoft.com/office/drawing/2014/main" id="{372468E9-E75C-4A88-87B4-69FED40DB146}"/>
              </a:ext>
            </a:extLst>
          </p:cNvPr>
          <p:cNvSpPr>
            <a:spLocks noEditPoints="1"/>
          </p:cNvSpPr>
          <p:nvPr/>
        </p:nvSpPr>
        <p:spPr bwMode="auto">
          <a:xfrm>
            <a:off x="1186893" y="4380096"/>
            <a:ext cx="7938" cy="58738"/>
          </a:xfrm>
          <a:custGeom>
            <a:avLst/>
            <a:gdLst>
              <a:gd name="T0" fmla="*/ 0 w 5"/>
              <a:gd name="T1" fmla="*/ 5 h 37"/>
              <a:gd name="T2" fmla="*/ 0 w 5"/>
              <a:gd name="T3" fmla="*/ 0 h 37"/>
              <a:gd name="T4" fmla="*/ 5 w 5"/>
              <a:gd name="T5" fmla="*/ 0 h 37"/>
              <a:gd name="T6" fmla="*/ 5 w 5"/>
              <a:gd name="T7" fmla="*/ 5 h 37"/>
              <a:gd name="T8" fmla="*/ 0 w 5"/>
              <a:gd name="T9" fmla="*/ 5 h 37"/>
              <a:gd name="T10" fmla="*/ 0 w 5"/>
              <a:gd name="T11" fmla="*/ 37 h 37"/>
              <a:gd name="T12" fmla="*/ 0 w 5"/>
              <a:gd name="T13" fmla="*/ 10 h 37"/>
              <a:gd name="T14" fmla="*/ 5 w 5"/>
              <a:gd name="T15" fmla="*/ 10 h 37"/>
              <a:gd name="T16" fmla="*/ 5 w 5"/>
              <a:gd name="T17" fmla="*/ 37 h 37"/>
              <a:gd name="T18" fmla="*/ 0 w 5"/>
              <a:gd name="T19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7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7"/>
                </a:moveTo>
                <a:lnTo>
                  <a:pt x="0" y="10"/>
                </a:lnTo>
                <a:lnTo>
                  <a:pt x="5" y="10"/>
                </a:lnTo>
                <a:lnTo>
                  <a:pt x="5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91" name="Freeform 413">
            <a:extLst>
              <a:ext uri="{FF2B5EF4-FFF2-40B4-BE49-F238E27FC236}">
                <a16:creationId xmlns:a16="http://schemas.microsoft.com/office/drawing/2014/main" id="{0D5B88A6-4654-4A92-B1C8-0FE9CE3FCDA5}"/>
              </a:ext>
            </a:extLst>
          </p:cNvPr>
          <p:cNvSpPr>
            <a:spLocks/>
          </p:cNvSpPr>
          <p:nvPr/>
        </p:nvSpPr>
        <p:spPr bwMode="auto">
          <a:xfrm>
            <a:off x="1201181" y="4395971"/>
            <a:ext cx="25400" cy="42863"/>
          </a:xfrm>
          <a:custGeom>
            <a:avLst/>
            <a:gdLst>
              <a:gd name="T0" fmla="*/ 16 w 16"/>
              <a:gd name="T1" fmla="*/ 0 h 27"/>
              <a:gd name="T2" fmla="*/ 16 w 16"/>
              <a:gd name="T3" fmla="*/ 27 h 27"/>
              <a:gd name="T4" fmla="*/ 11 w 16"/>
              <a:gd name="T5" fmla="*/ 27 h 27"/>
              <a:gd name="T6" fmla="*/ 11 w 16"/>
              <a:gd name="T7" fmla="*/ 24 h 27"/>
              <a:gd name="T8" fmla="*/ 10 w 16"/>
              <a:gd name="T9" fmla="*/ 24 h 27"/>
              <a:gd name="T10" fmla="*/ 10 w 16"/>
              <a:gd name="T11" fmla="*/ 24 h 27"/>
              <a:gd name="T12" fmla="*/ 9 w 16"/>
              <a:gd name="T13" fmla="*/ 26 h 27"/>
              <a:gd name="T14" fmla="*/ 9 w 16"/>
              <a:gd name="T15" fmla="*/ 26 h 27"/>
              <a:gd name="T16" fmla="*/ 6 w 16"/>
              <a:gd name="T17" fmla="*/ 27 h 27"/>
              <a:gd name="T18" fmla="*/ 6 w 16"/>
              <a:gd name="T19" fmla="*/ 27 h 27"/>
              <a:gd name="T20" fmla="*/ 4 w 16"/>
              <a:gd name="T21" fmla="*/ 27 h 27"/>
              <a:gd name="T22" fmla="*/ 4 w 16"/>
              <a:gd name="T23" fmla="*/ 27 h 27"/>
              <a:gd name="T24" fmla="*/ 2 w 16"/>
              <a:gd name="T25" fmla="*/ 26 h 27"/>
              <a:gd name="T26" fmla="*/ 2 w 16"/>
              <a:gd name="T27" fmla="*/ 26 h 27"/>
              <a:gd name="T28" fmla="*/ 1 w 16"/>
              <a:gd name="T29" fmla="*/ 23 h 27"/>
              <a:gd name="T30" fmla="*/ 1 w 16"/>
              <a:gd name="T31" fmla="*/ 23 h 27"/>
              <a:gd name="T32" fmla="*/ 0 w 16"/>
              <a:gd name="T33" fmla="*/ 21 h 27"/>
              <a:gd name="T34" fmla="*/ 0 w 16"/>
              <a:gd name="T35" fmla="*/ 0 h 27"/>
              <a:gd name="T36" fmla="*/ 5 w 16"/>
              <a:gd name="T37" fmla="*/ 0 h 27"/>
              <a:gd name="T38" fmla="*/ 5 w 16"/>
              <a:gd name="T39" fmla="*/ 18 h 27"/>
              <a:gd name="T40" fmla="*/ 5 w 16"/>
              <a:gd name="T41" fmla="*/ 18 h 27"/>
              <a:gd name="T42" fmla="*/ 6 w 16"/>
              <a:gd name="T43" fmla="*/ 21 h 27"/>
              <a:gd name="T44" fmla="*/ 6 w 16"/>
              <a:gd name="T45" fmla="*/ 21 h 27"/>
              <a:gd name="T46" fmla="*/ 7 w 16"/>
              <a:gd name="T47" fmla="*/ 22 h 27"/>
              <a:gd name="T48" fmla="*/ 7 w 16"/>
              <a:gd name="T49" fmla="*/ 22 h 27"/>
              <a:gd name="T50" fmla="*/ 10 w 16"/>
              <a:gd name="T51" fmla="*/ 21 h 27"/>
              <a:gd name="T52" fmla="*/ 10 w 16"/>
              <a:gd name="T53" fmla="*/ 21 h 27"/>
              <a:gd name="T54" fmla="*/ 11 w 16"/>
              <a:gd name="T55" fmla="*/ 18 h 27"/>
              <a:gd name="T56" fmla="*/ 11 w 16"/>
              <a:gd name="T57" fmla="*/ 0 h 27"/>
              <a:gd name="T58" fmla="*/ 16 w 16"/>
              <a:gd name="T5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7">
                <a:moveTo>
                  <a:pt x="16" y="0"/>
                </a:moveTo>
                <a:lnTo>
                  <a:pt x="16" y="27"/>
                </a:lnTo>
                <a:lnTo>
                  <a:pt x="11" y="27"/>
                </a:lnTo>
                <a:lnTo>
                  <a:pt x="11" y="24"/>
                </a:lnTo>
                <a:lnTo>
                  <a:pt x="10" y="24"/>
                </a:lnTo>
                <a:lnTo>
                  <a:pt x="10" y="24"/>
                </a:lnTo>
                <a:lnTo>
                  <a:pt x="9" y="26"/>
                </a:lnTo>
                <a:lnTo>
                  <a:pt x="9" y="26"/>
                </a:lnTo>
                <a:lnTo>
                  <a:pt x="6" y="27"/>
                </a:lnTo>
                <a:lnTo>
                  <a:pt x="6" y="27"/>
                </a:lnTo>
                <a:lnTo>
                  <a:pt x="4" y="27"/>
                </a:lnTo>
                <a:lnTo>
                  <a:pt x="4" y="27"/>
                </a:lnTo>
                <a:lnTo>
                  <a:pt x="2" y="26"/>
                </a:lnTo>
                <a:lnTo>
                  <a:pt x="2" y="26"/>
                </a:lnTo>
                <a:lnTo>
                  <a:pt x="1" y="23"/>
                </a:lnTo>
                <a:lnTo>
                  <a:pt x="1" y="23"/>
                </a:lnTo>
                <a:lnTo>
                  <a:pt x="0" y="21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1"/>
                </a:lnTo>
                <a:lnTo>
                  <a:pt x="6" y="21"/>
                </a:lnTo>
                <a:lnTo>
                  <a:pt x="7" y="22"/>
                </a:lnTo>
                <a:lnTo>
                  <a:pt x="7" y="22"/>
                </a:lnTo>
                <a:lnTo>
                  <a:pt x="10" y="21"/>
                </a:lnTo>
                <a:lnTo>
                  <a:pt x="10" y="21"/>
                </a:lnTo>
                <a:lnTo>
                  <a:pt x="11" y="18"/>
                </a:lnTo>
                <a:lnTo>
                  <a:pt x="11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92" name="Freeform 414">
            <a:extLst>
              <a:ext uri="{FF2B5EF4-FFF2-40B4-BE49-F238E27FC236}">
                <a16:creationId xmlns:a16="http://schemas.microsoft.com/office/drawing/2014/main" id="{DA3653C7-7396-448A-9B8F-7CEA7DFCF6A5}"/>
              </a:ext>
            </a:extLst>
          </p:cNvPr>
          <p:cNvSpPr>
            <a:spLocks/>
          </p:cNvSpPr>
          <p:nvPr/>
        </p:nvSpPr>
        <p:spPr bwMode="auto">
          <a:xfrm>
            <a:off x="1232931" y="4395971"/>
            <a:ext cx="39688" cy="42863"/>
          </a:xfrm>
          <a:custGeom>
            <a:avLst/>
            <a:gdLst>
              <a:gd name="T0" fmla="*/ 0 w 25"/>
              <a:gd name="T1" fmla="*/ 27 h 27"/>
              <a:gd name="T2" fmla="*/ 0 w 25"/>
              <a:gd name="T3" fmla="*/ 0 h 27"/>
              <a:gd name="T4" fmla="*/ 5 w 25"/>
              <a:gd name="T5" fmla="*/ 0 h 27"/>
              <a:gd name="T6" fmla="*/ 5 w 25"/>
              <a:gd name="T7" fmla="*/ 3 h 27"/>
              <a:gd name="T8" fmla="*/ 5 w 25"/>
              <a:gd name="T9" fmla="*/ 3 h 27"/>
              <a:gd name="T10" fmla="*/ 5 w 25"/>
              <a:gd name="T11" fmla="*/ 3 h 27"/>
              <a:gd name="T12" fmla="*/ 7 w 25"/>
              <a:gd name="T13" fmla="*/ 2 h 27"/>
              <a:gd name="T14" fmla="*/ 7 w 25"/>
              <a:gd name="T15" fmla="*/ 2 h 27"/>
              <a:gd name="T16" fmla="*/ 10 w 25"/>
              <a:gd name="T17" fmla="*/ 0 h 27"/>
              <a:gd name="T18" fmla="*/ 10 w 25"/>
              <a:gd name="T19" fmla="*/ 0 h 27"/>
              <a:gd name="T20" fmla="*/ 12 w 25"/>
              <a:gd name="T21" fmla="*/ 2 h 27"/>
              <a:gd name="T22" fmla="*/ 12 w 25"/>
              <a:gd name="T23" fmla="*/ 2 h 27"/>
              <a:gd name="T24" fmla="*/ 15 w 25"/>
              <a:gd name="T25" fmla="*/ 3 h 27"/>
              <a:gd name="T26" fmla="*/ 15 w 25"/>
              <a:gd name="T27" fmla="*/ 3 h 27"/>
              <a:gd name="T28" fmla="*/ 16 w 25"/>
              <a:gd name="T29" fmla="*/ 2 h 27"/>
              <a:gd name="T30" fmla="*/ 16 w 25"/>
              <a:gd name="T31" fmla="*/ 2 h 27"/>
              <a:gd name="T32" fmla="*/ 20 w 25"/>
              <a:gd name="T33" fmla="*/ 0 h 27"/>
              <a:gd name="T34" fmla="*/ 20 w 25"/>
              <a:gd name="T35" fmla="*/ 0 h 27"/>
              <a:gd name="T36" fmla="*/ 21 w 25"/>
              <a:gd name="T37" fmla="*/ 0 h 27"/>
              <a:gd name="T38" fmla="*/ 21 w 25"/>
              <a:gd name="T39" fmla="*/ 0 h 27"/>
              <a:gd name="T40" fmla="*/ 24 w 25"/>
              <a:gd name="T41" fmla="*/ 2 h 27"/>
              <a:gd name="T42" fmla="*/ 24 w 25"/>
              <a:gd name="T43" fmla="*/ 2 h 27"/>
              <a:gd name="T44" fmla="*/ 25 w 25"/>
              <a:gd name="T45" fmla="*/ 4 h 27"/>
              <a:gd name="T46" fmla="*/ 25 w 25"/>
              <a:gd name="T47" fmla="*/ 4 h 27"/>
              <a:gd name="T48" fmla="*/ 25 w 25"/>
              <a:gd name="T49" fmla="*/ 7 h 27"/>
              <a:gd name="T50" fmla="*/ 25 w 25"/>
              <a:gd name="T51" fmla="*/ 27 h 27"/>
              <a:gd name="T52" fmla="*/ 20 w 25"/>
              <a:gd name="T53" fmla="*/ 27 h 27"/>
              <a:gd name="T54" fmla="*/ 20 w 25"/>
              <a:gd name="T55" fmla="*/ 9 h 27"/>
              <a:gd name="T56" fmla="*/ 20 w 25"/>
              <a:gd name="T57" fmla="*/ 9 h 27"/>
              <a:gd name="T58" fmla="*/ 20 w 25"/>
              <a:gd name="T59" fmla="*/ 7 h 27"/>
              <a:gd name="T60" fmla="*/ 20 w 25"/>
              <a:gd name="T61" fmla="*/ 7 h 27"/>
              <a:gd name="T62" fmla="*/ 17 w 25"/>
              <a:gd name="T63" fmla="*/ 5 h 27"/>
              <a:gd name="T64" fmla="*/ 17 w 25"/>
              <a:gd name="T65" fmla="*/ 5 h 27"/>
              <a:gd name="T66" fmla="*/ 16 w 25"/>
              <a:gd name="T67" fmla="*/ 7 h 27"/>
              <a:gd name="T68" fmla="*/ 16 w 25"/>
              <a:gd name="T69" fmla="*/ 7 h 27"/>
              <a:gd name="T70" fmla="*/ 15 w 25"/>
              <a:gd name="T71" fmla="*/ 9 h 27"/>
              <a:gd name="T72" fmla="*/ 15 w 25"/>
              <a:gd name="T73" fmla="*/ 27 h 27"/>
              <a:gd name="T74" fmla="*/ 10 w 25"/>
              <a:gd name="T75" fmla="*/ 27 h 27"/>
              <a:gd name="T76" fmla="*/ 10 w 25"/>
              <a:gd name="T77" fmla="*/ 9 h 27"/>
              <a:gd name="T78" fmla="*/ 10 w 25"/>
              <a:gd name="T79" fmla="*/ 9 h 27"/>
              <a:gd name="T80" fmla="*/ 10 w 25"/>
              <a:gd name="T81" fmla="*/ 7 h 27"/>
              <a:gd name="T82" fmla="*/ 10 w 25"/>
              <a:gd name="T83" fmla="*/ 7 h 27"/>
              <a:gd name="T84" fmla="*/ 7 w 25"/>
              <a:gd name="T85" fmla="*/ 5 h 27"/>
              <a:gd name="T86" fmla="*/ 7 w 25"/>
              <a:gd name="T87" fmla="*/ 5 h 27"/>
              <a:gd name="T88" fmla="*/ 5 w 25"/>
              <a:gd name="T89" fmla="*/ 7 h 27"/>
              <a:gd name="T90" fmla="*/ 5 w 25"/>
              <a:gd name="T91" fmla="*/ 7 h 27"/>
              <a:gd name="T92" fmla="*/ 5 w 25"/>
              <a:gd name="T93" fmla="*/ 9 h 27"/>
              <a:gd name="T94" fmla="*/ 5 w 25"/>
              <a:gd name="T95" fmla="*/ 27 h 27"/>
              <a:gd name="T96" fmla="*/ 0 w 25"/>
              <a:gd name="T97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0" y="27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2"/>
                </a:lnTo>
                <a:lnTo>
                  <a:pt x="7" y="2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5" y="3"/>
                </a:lnTo>
                <a:lnTo>
                  <a:pt x="15" y="3"/>
                </a:lnTo>
                <a:lnTo>
                  <a:pt x="16" y="2"/>
                </a:lnTo>
                <a:lnTo>
                  <a:pt x="16" y="2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4" y="2"/>
                </a:lnTo>
                <a:lnTo>
                  <a:pt x="24" y="2"/>
                </a:lnTo>
                <a:lnTo>
                  <a:pt x="25" y="4"/>
                </a:lnTo>
                <a:lnTo>
                  <a:pt x="25" y="4"/>
                </a:lnTo>
                <a:lnTo>
                  <a:pt x="25" y="7"/>
                </a:lnTo>
                <a:lnTo>
                  <a:pt x="25" y="27"/>
                </a:lnTo>
                <a:lnTo>
                  <a:pt x="20" y="27"/>
                </a:lnTo>
                <a:lnTo>
                  <a:pt x="20" y="9"/>
                </a:lnTo>
                <a:lnTo>
                  <a:pt x="20" y="9"/>
                </a:lnTo>
                <a:lnTo>
                  <a:pt x="20" y="7"/>
                </a:lnTo>
                <a:lnTo>
                  <a:pt x="20" y="7"/>
                </a:lnTo>
                <a:lnTo>
                  <a:pt x="17" y="5"/>
                </a:lnTo>
                <a:lnTo>
                  <a:pt x="17" y="5"/>
                </a:lnTo>
                <a:lnTo>
                  <a:pt x="16" y="7"/>
                </a:lnTo>
                <a:lnTo>
                  <a:pt x="16" y="7"/>
                </a:lnTo>
                <a:lnTo>
                  <a:pt x="15" y="9"/>
                </a:lnTo>
                <a:lnTo>
                  <a:pt x="15" y="27"/>
                </a:lnTo>
                <a:lnTo>
                  <a:pt x="10" y="27"/>
                </a:lnTo>
                <a:lnTo>
                  <a:pt x="10" y="9"/>
                </a:lnTo>
                <a:lnTo>
                  <a:pt x="10" y="9"/>
                </a:lnTo>
                <a:lnTo>
                  <a:pt x="10" y="7"/>
                </a:lnTo>
                <a:lnTo>
                  <a:pt x="10" y="7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93" name="Freeform 415">
            <a:extLst>
              <a:ext uri="{FF2B5EF4-FFF2-40B4-BE49-F238E27FC236}">
                <a16:creationId xmlns:a16="http://schemas.microsoft.com/office/drawing/2014/main" id="{D63664B9-8AB7-42FC-8CA7-B06A9095A106}"/>
              </a:ext>
            </a:extLst>
          </p:cNvPr>
          <p:cNvSpPr>
            <a:spLocks/>
          </p:cNvSpPr>
          <p:nvPr/>
        </p:nvSpPr>
        <p:spPr bwMode="auto">
          <a:xfrm>
            <a:off x="1056718" y="4892858"/>
            <a:ext cx="25400" cy="55563"/>
          </a:xfrm>
          <a:custGeom>
            <a:avLst/>
            <a:gdLst>
              <a:gd name="T0" fmla="*/ 0 w 16"/>
              <a:gd name="T1" fmla="*/ 35 h 35"/>
              <a:gd name="T2" fmla="*/ 0 w 16"/>
              <a:gd name="T3" fmla="*/ 0 h 35"/>
              <a:gd name="T4" fmla="*/ 16 w 16"/>
              <a:gd name="T5" fmla="*/ 0 h 35"/>
              <a:gd name="T6" fmla="*/ 16 w 16"/>
              <a:gd name="T7" fmla="*/ 5 h 35"/>
              <a:gd name="T8" fmla="*/ 5 w 16"/>
              <a:gd name="T9" fmla="*/ 5 h 35"/>
              <a:gd name="T10" fmla="*/ 5 w 16"/>
              <a:gd name="T11" fmla="*/ 15 h 35"/>
              <a:gd name="T12" fmla="*/ 14 w 16"/>
              <a:gd name="T13" fmla="*/ 15 h 35"/>
              <a:gd name="T14" fmla="*/ 14 w 16"/>
              <a:gd name="T15" fmla="*/ 20 h 35"/>
              <a:gd name="T16" fmla="*/ 5 w 16"/>
              <a:gd name="T17" fmla="*/ 20 h 35"/>
              <a:gd name="T18" fmla="*/ 5 w 16"/>
              <a:gd name="T19" fmla="*/ 35 h 35"/>
              <a:gd name="T20" fmla="*/ 0 w 16"/>
              <a:gd name="T21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35">
                <a:moveTo>
                  <a:pt x="0" y="35"/>
                </a:moveTo>
                <a:lnTo>
                  <a:pt x="0" y="0"/>
                </a:lnTo>
                <a:lnTo>
                  <a:pt x="16" y="0"/>
                </a:lnTo>
                <a:lnTo>
                  <a:pt x="16" y="5"/>
                </a:lnTo>
                <a:lnTo>
                  <a:pt x="5" y="5"/>
                </a:lnTo>
                <a:lnTo>
                  <a:pt x="5" y="15"/>
                </a:lnTo>
                <a:lnTo>
                  <a:pt x="14" y="15"/>
                </a:lnTo>
                <a:lnTo>
                  <a:pt x="14" y="20"/>
                </a:lnTo>
                <a:lnTo>
                  <a:pt x="5" y="2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94" name="Freeform 416">
            <a:extLst>
              <a:ext uri="{FF2B5EF4-FFF2-40B4-BE49-F238E27FC236}">
                <a16:creationId xmlns:a16="http://schemas.microsoft.com/office/drawing/2014/main" id="{C744A8B2-0D1E-4F9F-9AB6-921EF02FE6B2}"/>
              </a:ext>
            </a:extLst>
          </p:cNvPr>
          <p:cNvSpPr>
            <a:spLocks/>
          </p:cNvSpPr>
          <p:nvPr/>
        </p:nvSpPr>
        <p:spPr bwMode="auto">
          <a:xfrm>
            <a:off x="1085293" y="4908733"/>
            <a:ext cx="17463" cy="39688"/>
          </a:xfrm>
          <a:custGeom>
            <a:avLst/>
            <a:gdLst>
              <a:gd name="T0" fmla="*/ 0 w 11"/>
              <a:gd name="T1" fmla="*/ 25 h 25"/>
              <a:gd name="T2" fmla="*/ 0 w 11"/>
              <a:gd name="T3" fmla="*/ 0 h 25"/>
              <a:gd name="T4" fmla="*/ 5 w 11"/>
              <a:gd name="T5" fmla="*/ 0 h 25"/>
              <a:gd name="T6" fmla="*/ 5 w 11"/>
              <a:gd name="T7" fmla="*/ 3 h 25"/>
              <a:gd name="T8" fmla="*/ 5 w 11"/>
              <a:gd name="T9" fmla="*/ 3 h 25"/>
              <a:gd name="T10" fmla="*/ 9 w 11"/>
              <a:gd name="T11" fmla="*/ 0 h 25"/>
              <a:gd name="T12" fmla="*/ 9 w 11"/>
              <a:gd name="T13" fmla="*/ 0 h 25"/>
              <a:gd name="T14" fmla="*/ 11 w 11"/>
              <a:gd name="T15" fmla="*/ 0 h 25"/>
              <a:gd name="T16" fmla="*/ 11 w 11"/>
              <a:gd name="T17" fmla="*/ 5 h 25"/>
              <a:gd name="T18" fmla="*/ 11 w 11"/>
              <a:gd name="T19" fmla="*/ 5 h 25"/>
              <a:gd name="T20" fmla="*/ 10 w 11"/>
              <a:gd name="T21" fmla="*/ 5 h 25"/>
              <a:gd name="T22" fmla="*/ 10 w 11"/>
              <a:gd name="T23" fmla="*/ 5 h 25"/>
              <a:gd name="T24" fmla="*/ 9 w 11"/>
              <a:gd name="T25" fmla="*/ 5 h 25"/>
              <a:gd name="T26" fmla="*/ 9 w 11"/>
              <a:gd name="T27" fmla="*/ 5 h 25"/>
              <a:gd name="T28" fmla="*/ 8 w 11"/>
              <a:gd name="T29" fmla="*/ 6 h 25"/>
              <a:gd name="T30" fmla="*/ 8 w 11"/>
              <a:gd name="T31" fmla="*/ 6 h 25"/>
              <a:gd name="T32" fmla="*/ 5 w 11"/>
              <a:gd name="T33" fmla="*/ 8 h 25"/>
              <a:gd name="T34" fmla="*/ 5 w 11"/>
              <a:gd name="T35" fmla="*/ 8 h 25"/>
              <a:gd name="T36" fmla="*/ 5 w 11"/>
              <a:gd name="T37" fmla="*/ 10 h 25"/>
              <a:gd name="T38" fmla="*/ 5 w 11"/>
              <a:gd name="T39" fmla="*/ 25 h 25"/>
              <a:gd name="T40" fmla="*/ 0 w 11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5"/>
                </a:lnTo>
                <a:lnTo>
                  <a:pt x="11" y="5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8" y="6"/>
                </a:lnTo>
                <a:lnTo>
                  <a:pt x="8" y="6"/>
                </a:lnTo>
                <a:lnTo>
                  <a:pt x="5" y="8"/>
                </a:lnTo>
                <a:lnTo>
                  <a:pt x="5" y="8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95" name="Freeform 417">
            <a:extLst>
              <a:ext uri="{FF2B5EF4-FFF2-40B4-BE49-F238E27FC236}">
                <a16:creationId xmlns:a16="http://schemas.microsoft.com/office/drawing/2014/main" id="{D03FA9D6-9EE3-4978-9B3C-4B54A1387E7C}"/>
              </a:ext>
            </a:extLst>
          </p:cNvPr>
          <p:cNvSpPr>
            <a:spLocks noEditPoints="1"/>
          </p:cNvSpPr>
          <p:nvPr/>
        </p:nvSpPr>
        <p:spPr bwMode="auto">
          <a:xfrm>
            <a:off x="1105931" y="4908733"/>
            <a:ext cx="25400" cy="41275"/>
          </a:xfrm>
          <a:custGeom>
            <a:avLst/>
            <a:gdLst>
              <a:gd name="T0" fmla="*/ 11 w 16"/>
              <a:gd name="T1" fmla="*/ 23 h 26"/>
              <a:gd name="T2" fmla="*/ 11 w 16"/>
              <a:gd name="T3" fmla="*/ 23 h 26"/>
              <a:gd name="T4" fmla="*/ 8 w 16"/>
              <a:gd name="T5" fmla="*/ 25 h 26"/>
              <a:gd name="T6" fmla="*/ 6 w 16"/>
              <a:gd name="T7" fmla="*/ 26 h 26"/>
              <a:gd name="T8" fmla="*/ 3 w 16"/>
              <a:gd name="T9" fmla="*/ 25 h 26"/>
              <a:gd name="T10" fmla="*/ 2 w 16"/>
              <a:gd name="T11" fmla="*/ 25 h 26"/>
              <a:gd name="T12" fmla="*/ 1 w 16"/>
              <a:gd name="T13" fmla="*/ 23 h 26"/>
              <a:gd name="T14" fmla="*/ 0 w 16"/>
              <a:gd name="T15" fmla="*/ 19 h 26"/>
              <a:gd name="T16" fmla="*/ 0 w 16"/>
              <a:gd name="T17" fmla="*/ 15 h 26"/>
              <a:gd name="T18" fmla="*/ 2 w 16"/>
              <a:gd name="T19" fmla="*/ 13 h 26"/>
              <a:gd name="T20" fmla="*/ 3 w 16"/>
              <a:gd name="T21" fmla="*/ 11 h 26"/>
              <a:gd name="T22" fmla="*/ 8 w 16"/>
              <a:gd name="T23" fmla="*/ 10 h 26"/>
              <a:gd name="T24" fmla="*/ 8 w 16"/>
              <a:gd name="T25" fmla="*/ 10 h 26"/>
              <a:gd name="T26" fmla="*/ 10 w 16"/>
              <a:gd name="T27" fmla="*/ 10 h 26"/>
              <a:gd name="T28" fmla="*/ 10 w 16"/>
              <a:gd name="T29" fmla="*/ 10 h 26"/>
              <a:gd name="T30" fmla="*/ 11 w 16"/>
              <a:gd name="T31" fmla="*/ 8 h 26"/>
              <a:gd name="T32" fmla="*/ 10 w 16"/>
              <a:gd name="T33" fmla="*/ 6 h 26"/>
              <a:gd name="T34" fmla="*/ 8 w 16"/>
              <a:gd name="T35" fmla="*/ 5 h 26"/>
              <a:gd name="T36" fmla="*/ 6 w 16"/>
              <a:gd name="T37" fmla="*/ 5 h 26"/>
              <a:gd name="T38" fmla="*/ 5 w 16"/>
              <a:gd name="T39" fmla="*/ 8 h 26"/>
              <a:gd name="T40" fmla="*/ 0 w 16"/>
              <a:gd name="T41" fmla="*/ 8 h 26"/>
              <a:gd name="T42" fmla="*/ 2 w 16"/>
              <a:gd name="T43" fmla="*/ 3 h 26"/>
              <a:gd name="T44" fmla="*/ 5 w 16"/>
              <a:gd name="T45" fmla="*/ 0 h 26"/>
              <a:gd name="T46" fmla="*/ 8 w 16"/>
              <a:gd name="T47" fmla="*/ 0 h 26"/>
              <a:gd name="T48" fmla="*/ 11 w 16"/>
              <a:gd name="T49" fmla="*/ 0 h 26"/>
              <a:gd name="T50" fmla="*/ 13 w 16"/>
              <a:gd name="T51" fmla="*/ 1 h 26"/>
              <a:gd name="T52" fmla="*/ 15 w 16"/>
              <a:gd name="T53" fmla="*/ 4 h 26"/>
              <a:gd name="T54" fmla="*/ 16 w 16"/>
              <a:gd name="T55" fmla="*/ 8 h 26"/>
              <a:gd name="T56" fmla="*/ 11 w 16"/>
              <a:gd name="T57" fmla="*/ 25 h 26"/>
              <a:gd name="T58" fmla="*/ 11 w 16"/>
              <a:gd name="T59" fmla="*/ 15 h 26"/>
              <a:gd name="T60" fmla="*/ 8 w 16"/>
              <a:gd name="T61" fmla="*/ 14 h 26"/>
              <a:gd name="T62" fmla="*/ 6 w 16"/>
              <a:gd name="T63" fmla="*/ 15 h 26"/>
              <a:gd name="T64" fmla="*/ 5 w 16"/>
              <a:gd name="T65" fmla="*/ 18 h 26"/>
              <a:gd name="T66" fmla="*/ 6 w 16"/>
              <a:gd name="T67" fmla="*/ 20 h 26"/>
              <a:gd name="T68" fmla="*/ 7 w 16"/>
              <a:gd name="T69" fmla="*/ 21 h 26"/>
              <a:gd name="T70" fmla="*/ 10 w 16"/>
              <a:gd name="T71" fmla="*/ 20 h 26"/>
              <a:gd name="T72" fmla="*/ 11 w 16"/>
              <a:gd name="T73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" h="26">
                <a:moveTo>
                  <a:pt x="11" y="25"/>
                </a:moveTo>
                <a:lnTo>
                  <a:pt x="11" y="23"/>
                </a:lnTo>
                <a:lnTo>
                  <a:pt x="11" y="23"/>
                </a:lnTo>
                <a:lnTo>
                  <a:pt x="11" y="23"/>
                </a:lnTo>
                <a:lnTo>
                  <a:pt x="8" y="25"/>
                </a:lnTo>
                <a:lnTo>
                  <a:pt x="8" y="25"/>
                </a:lnTo>
                <a:lnTo>
                  <a:pt x="6" y="26"/>
                </a:lnTo>
                <a:lnTo>
                  <a:pt x="6" y="26"/>
                </a:lnTo>
                <a:lnTo>
                  <a:pt x="3" y="25"/>
                </a:lnTo>
                <a:lnTo>
                  <a:pt x="3" y="25"/>
                </a:lnTo>
                <a:lnTo>
                  <a:pt x="2" y="25"/>
                </a:lnTo>
                <a:lnTo>
                  <a:pt x="2" y="25"/>
                </a:lnTo>
                <a:lnTo>
                  <a:pt x="1" y="23"/>
                </a:lnTo>
                <a:lnTo>
                  <a:pt x="1" y="23"/>
                </a:lnTo>
                <a:lnTo>
                  <a:pt x="0" y="19"/>
                </a:lnTo>
                <a:lnTo>
                  <a:pt x="0" y="19"/>
                </a:lnTo>
                <a:lnTo>
                  <a:pt x="0" y="15"/>
                </a:lnTo>
                <a:lnTo>
                  <a:pt x="0" y="15"/>
                </a:lnTo>
                <a:lnTo>
                  <a:pt x="2" y="13"/>
                </a:lnTo>
                <a:lnTo>
                  <a:pt x="2" y="13"/>
                </a:lnTo>
                <a:lnTo>
                  <a:pt x="3" y="11"/>
                </a:lnTo>
                <a:lnTo>
                  <a:pt x="3" y="11"/>
                </a:lnTo>
                <a:lnTo>
                  <a:pt x="8" y="10"/>
                </a:lnTo>
                <a:lnTo>
                  <a:pt x="8" y="10"/>
                </a:lnTo>
                <a:lnTo>
                  <a:pt x="8" y="10"/>
                </a:lnTo>
                <a:lnTo>
                  <a:pt x="8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1" y="10"/>
                </a:lnTo>
                <a:lnTo>
                  <a:pt x="11" y="8"/>
                </a:lnTo>
                <a:lnTo>
                  <a:pt x="11" y="8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1" y="4"/>
                </a:lnTo>
                <a:lnTo>
                  <a:pt x="2" y="3"/>
                </a:lnTo>
                <a:lnTo>
                  <a:pt x="2" y="3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1" y="0"/>
                </a:lnTo>
                <a:lnTo>
                  <a:pt x="11" y="0"/>
                </a:lnTo>
                <a:lnTo>
                  <a:pt x="13" y="1"/>
                </a:lnTo>
                <a:lnTo>
                  <a:pt x="13" y="1"/>
                </a:lnTo>
                <a:lnTo>
                  <a:pt x="15" y="4"/>
                </a:lnTo>
                <a:lnTo>
                  <a:pt x="15" y="4"/>
                </a:lnTo>
                <a:lnTo>
                  <a:pt x="16" y="8"/>
                </a:lnTo>
                <a:lnTo>
                  <a:pt x="16" y="25"/>
                </a:lnTo>
                <a:lnTo>
                  <a:pt x="11" y="25"/>
                </a:lnTo>
                <a:close/>
                <a:moveTo>
                  <a:pt x="11" y="15"/>
                </a:moveTo>
                <a:lnTo>
                  <a:pt x="11" y="15"/>
                </a:lnTo>
                <a:lnTo>
                  <a:pt x="8" y="14"/>
                </a:lnTo>
                <a:lnTo>
                  <a:pt x="8" y="14"/>
                </a:lnTo>
                <a:lnTo>
                  <a:pt x="6" y="15"/>
                </a:lnTo>
                <a:lnTo>
                  <a:pt x="6" y="15"/>
                </a:lnTo>
                <a:lnTo>
                  <a:pt x="6" y="16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1"/>
                </a:lnTo>
                <a:lnTo>
                  <a:pt x="7" y="21"/>
                </a:lnTo>
                <a:lnTo>
                  <a:pt x="10" y="20"/>
                </a:lnTo>
                <a:lnTo>
                  <a:pt x="10" y="20"/>
                </a:lnTo>
                <a:lnTo>
                  <a:pt x="11" y="18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96" name="Freeform 418">
            <a:extLst>
              <a:ext uri="{FF2B5EF4-FFF2-40B4-BE49-F238E27FC236}">
                <a16:creationId xmlns:a16="http://schemas.microsoft.com/office/drawing/2014/main" id="{B2A477EA-4CE1-44C4-B384-669377CCB45C}"/>
              </a:ext>
            </a:extLst>
          </p:cNvPr>
          <p:cNvSpPr>
            <a:spLocks/>
          </p:cNvSpPr>
          <p:nvPr/>
        </p:nvSpPr>
        <p:spPr bwMode="auto">
          <a:xfrm>
            <a:off x="1137681" y="4908733"/>
            <a:ext cx="23813" cy="39688"/>
          </a:xfrm>
          <a:custGeom>
            <a:avLst/>
            <a:gdLst>
              <a:gd name="T0" fmla="*/ 0 w 15"/>
              <a:gd name="T1" fmla="*/ 25 h 25"/>
              <a:gd name="T2" fmla="*/ 0 w 15"/>
              <a:gd name="T3" fmla="*/ 0 h 25"/>
              <a:gd name="T4" fmla="*/ 5 w 15"/>
              <a:gd name="T5" fmla="*/ 0 h 25"/>
              <a:gd name="T6" fmla="*/ 5 w 15"/>
              <a:gd name="T7" fmla="*/ 3 h 25"/>
              <a:gd name="T8" fmla="*/ 5 w 15"/>
              <a:gd name="T9" fmla="*/ 3 h 25"/>
              <a:gd name="T10" fmla="*/ 5 w 15"/>
              <a:gd name="T11" fmla="*/ 3 h 25"/>
              <a:gd name="T12" fmla="*/ 6 w 15"/>
              <a:gd name="T13" fmla="*/ 0 h 25"/>
              <a:gd name="T14" fmla="*/ 6 w 15"/>
              <a:gd name="T15" fmla="*/ 0 h 25"/>
              <a:gd name="T16" fmla="*/ 10 w 15"/>
              <a:gd name="T17" fmla="*/ 0 h 25"/>
              <a:gd name="T18" fmla="*/ 10 w 15"/>
              <a:gd name="T19" fmla="*/ 0 h 25"/>
              <a:gd name="T20" fmla="*/ 11 w 15"/>
              <a:gd name="T21" fmla="*/ 0 h 25"/>
              <a:gd name="T22" fmla="*/ 11 w 15"/>
              <a:gd name="T23" fmla="*/ 0 h 25"/>
              <a:gd name="T24" fmla="*/ 13 w 15"/>
              <a:gd name="T25" fmla="*/ 1 h 25"/>
              <a:gd name="T26" fmla="*/ 13 w 15"/>
              <a:gd name="T27" fmla="*/ 1 h 25"/>
              <a:gd name="T28" fmla="*/ 15 w 15"/>
              <a:gd name="T29" fmla="*/ 3 h 25"/>
              <a:gd name="T30" fmla="*/ 15 w 15"/>
              <a:gd name="T31" fmla="*/ 3 h 25"/>
              <a:gd name="T32" fmla="*/ 15 w 15"/>
              <a:gd name="T33" fmla="*/ 6 h 25"/>
              <a:gd name="T34" fmla="*/ 15 w 15"/>
              <a:gd name="T35" fmla="*/ 25 h 25"/>
              <a:gd name="T36" fmla="*/ 10 w 15"/>
              <a:gd name="T37" fmla="*/ 25 h 25"/>
              <a:gd name="T38" fmla="*/ 10 w 15"/>
              <a:gd name="T39" fmla="*/ 8 h 25"/>
              <a:gd name="T40" fmla="*/ 10 w 15"/>
              <a:gd name="T41" fmla="*/ 8 h 25"/>
              <a:gd name="T42" fmla="*/ 8 w 15"/>
              <a:gd name="T43" fmla="*/ 6 h 25"/>
              <a:gd name="T44" fmla="*/ 8 w 15"/>
              <a:gd name="T45" fmla="*/ 6 h 25"/>
              <a:gd name="T46" fmla="*/ 7 w 15"/>
              <a:gd name="T47" fmla="*/ 5 h 25"/>
              <a:gd name="T48" fmla="*/ 7 w 15"/>
              <a:gd name="T49" fmla="*/ 5 h 25"/>
              <a:gd name="T50" fmla="*/ 5 w 15"/>
              <a:gd name="T51" fmla="*/ 6 h 25"/>
              <a:gd name="T52" fmla="*/ 5 w 15"/>
              <a:gd name="T53" fmla="*/ 6 h 25"/>
              <a:gd name="T54" fmla="*/ 5 w 15"/>
              <a:gd name="T55" fmla="*/ 9 h 25"/>
              <a:gd name="T56" fmla="*/ 5 w 15"/>
              <a:gd name="T57" fmla="*/ 25 h 25"/>
              <a:gd name="T58" fmla="*/ 0 w 15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1"/>
                </a:lnTo>
                <a:lnTo>
                  <a:pt x="13" y="1"/>
                </a:lnTo>
                <a:lnTo>
                  <a:pt x="15" y="3"/>
                </a:lnTo>
                <a:lnTo>
                  <a:pt x="15" y="3"/>
                </a:lnTo>
                <a:lnTo>
                  <a:pt x="15" y="6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8" y="6"/>
                </a:lnTo>
                <a:lnTo>
                  <a:pt x="8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97" name="Freeform 419">
            <a:extLst>
              <a:ext uri="{FF2B5EF4-FFF2-40B4-BE49-F238E27FC236}">
                <a16:creationId xmlns:a16="http://schemas.microsoft.com/office/drawing/2014/main" id="{A41C8C17-510C-4601-A84D-47DCE42B06CA}"/>
              </a:ext>
            </a:extLst>
          </p:cNvPr>
          <p:cNvSpPr>
            <a:spLocks/>
          </p:cNvSpPr>
          <p:nvPr/>
        </p:nvSpPr>
        <p:spPr bwMode="auto">
          <a:xfrm>
            <a:off x="1166256" y="4908733"/>
            <a:ext cx="26988" cy="41275"/>
          </a:xfrm>
          <a:custGeom>
            <a:avLst/>
            <a:gdLst>
              <a:gd name="T0" fmla="*/ 7 w 17"/>
              <a:gd name="T1" fmla="*/ 18 h 26"/>
              <a:gd name="T2" fmla="*/ 7 w 17"/>
              <a:gd name="T3" fmla="*/ 18 h 26"/>
              <a:gd name="T4" fmla="*/ 7 w 17"/>
              <a:gd name="T5" fmla="*/ 20 h 26"/>
              <a:gd name="T6" fmla="*/ 7 w 17"/>
              <a:gd name="T7" fmla="*/ 20 h 26"/>
              <a:gd name="T8" fmla="*/ 9 w 17"/>
              <a:gd name="T9" fmla="*/ 20 h 26"/>
              <a:gd name="T10" fmla="*/ 9 w 17"/>
              <a:gd name="T11" fmla="*/ 20 h 26"/>
              <a:gd name="T12" fmla="*/ 11 w 17"/>
              <a:gd name="T13" fmla="*/ 20 h 26"/>
              <a:gd name="T14" fmla="*/ 11 w 17"/>
              <a:gd name="T15" fmla="*/ 20 h 26"/>
              <a:gd name="T16" fmla="*/ 12 w 17"/>
              <a:gd name="T17" fmla="*/ 18 h 26"/>
              <a:gd name="T18" fmla="*/ 17 w 17"/>
              <a:gd name="T19" fmla="*/ 18 h 26"/>
              <a:gd name="T20" fmla="*/ 17 w 17"/>
              <a:gd name="T21" fmla="*/ 18 h 26"/>
              <a:gd name="T22" fmla="*/ 16 w 17"/>
              <a:gd name="T23" fmla="*/ 21 h 26"/>
              <a:gd name="T24" fmla="*/ 14 w 17"/>
              <a:gd name="T25" fmla="*/ 24 h 26"/>
              <a:gd name="T26" fmla="*/ 14 w 17"/>
              <a:gd name="T27" fmla="*/ 24 h 26"/>
              <a:gd name="T28" fmla="*/ 12 w 17"/>
              <a:gd name="T29" fmla="*/ 25 h 26"/>
              <a:gd name="T30" fmla="*/ 12 w 17"/>
              <a:gd name="T31" fmla="*/ 25 h 26"/>
              <a:gd name="T32" fmla="*/ 9 w 17"/>
              <a:gd name="T33" fmla="*/ 26 h 26"/>
              <a:gd name="T34" fmla="*/ 9 w 17"/>
              <a:gd name="T35" fmla="*/ 26 h 26"/>
              <a:gd name="T36" fmla="*/ 4 w 17"/>
              <a:gd name="T37" fmla="*/ 25 h 26"/>
              <a:gd name="T38" fmla="*/ 4 w 17"/>
              <a:gd name="T39" fmla="*/ 25 h 26"/>
              <a:gd name="T40" fmla="*/ 2 w 17"/>
              <a:gd name="T41" fmla="*/ 23 h 26"/>
              <a:gd name="T42" fmla="*/ 2 w 17"/>
              <a:gd name="T43" fmla="*/ 23 h 26"/>
              <a:gd name="T44" fmla="*/ 2 w 17"/>
              <a:gd name="T45" fmla="*/ 20 h 26"/>
              <a:gd name="T46" fmla="*/ 2 w 17"/>
              <a:gd name="T47" fmla="*/ 20 h 26"/>
              <a:gd name="T48" fmla="*/ 0 w 17"/>
              <a:gd name="T49" fmla="*/ 18 h 26"/>
              <a:gd name="T50" fmla="*/ 0 w 17"/>
              <a:gd name="T51" fmla="*/ 9 h 26"/>
              <a:gd name="T52" fmla="*/ 0 w 17"/>
              <a:gd name="T53" fmla="*/ 9 h 26"/>
              <a:gd name="T54" fmla="*/ 2 w 17"/>
              <a:gd name="T55" fmla="*/ 6 h 26"/>
              <a:gd name="T56" fmla="*/ 2 w 17"/>
              <a:gd name="T57" fmla="*/ 6 h 26"/>
              <a:gd name="T58" fmla="*/ 2 w 17"/>
              <a:gd name="T59" fmla="*/ 4 h 26"/>
              <a:gd name="T60" fmla="*/ 2 w 17"/>
              <a:gd name="T61" fmla="*/ 4 h 26"/>
              <a:gd name="T62" fmla="*/ 4 w 17"/>
              <a:gd name="T63" fmla="*/ 1 h 26"/>
              <a:gd name="T64" fmla="*/ 4 w 17"/>
              <a:gd name="T65" fmla="*/ 1 h 26"/>
              <a:gd name="T66" fmla="*/ 9 w 17"/>
              <a:gd name="T67" fmla="*/ 0 h 26"/>
              <a:gd name="T68" fmla="*/ 9 w 17"/>
              <a:gd name="T69" fmla="*/ 0 h 26"/>
              <a:gd name="T70" fmla="*/ 12 w 17"/>
              <a:gd name="T71" fmla="*/ 0 h 26"/>
              <a:gd name="T72" fmla="*/ 12 w 17"/>
              <a:gd name="T73" fmla="*/ 0 h 26"/>
              <a:gd name="T74" fmla="*/ 14 w 17"/>
              <a:gd name="T75" fmla="*/ 3 h 26"/>
              <a:gd name="T76" fmla="*/ 14 w 17"/>
              <a:gd name="T77" fmla="*/ 3 h 26"/>
              <a:gd name="T78" fmla="*/ 16 w 17"/>
              <a:gd name="T79" fmla="*/ 5 h 26"/>
              <a:gd name="T80" fmla="*/ 17 w 17"/>
              <a:gd name="T81" fmla="*/ 8 h 26"/>
              <a:gd name="T82" fmla="*/ 12 w 17"/>
              <a:gd name="T83" fmla="*/ 8 h 26"/>
              <a:gd name="T84" fmla="*/ 12 w 17"/>
              <a:gd name="T85" fmla="*/ 8 h 26"/>
              <a:gd name="T86" fmla="*/ 11 w 17"/>
              <a:gd name="T87" fmla="*/ 5 h 26"/>
              <a:gd name="T88" fmla="*/ 11 w 17"/>
              <a:gd name="T89" fmla="*/ 5 h 26"/>
              <a:gd name="T90" fmla="*/ 9 w 17"/>
              <a:gd name="T91" fmla="*/ 5 h 26"/>
              <a:gd name="T92" fmla="*/ 9 w 17"/>
              <a:gd name="T93" fmla="*/ 5 h 26"/>
              <a:gd name="T94" fmla="*/ 7 w 17"/>
              <a:gd name="T95" fmla="*/ 5 h 26"/>
              <a:gd name="T96" fmla="*/ 7 w 17"/>
              <a:gd name="T97" fmla="*/ 5 h 26"/>
              <a:gd name="T98" fmla="*/ 7 w 17"/>
              <a:gd name="T99" fmla="*/ 8 h 26"/>
              <a:gd name="T100" fmla="*/ 7 w 17"/>
              <a:gd name="T101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" h="26">
                <a:moveTo>
                  <a:pt x="7" y="18"/>
                </a:moveTo>
                <a:lnTo>
                  <a:pt x="7" y="18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1" y="20"/>
                </a:lnTo>
                <a:lnTo>
                  <a:pt x="11" y="20"/>
                </a:lnTo>
                <a:lnTo>
                  <a:pt x="12" y="18"/>
                </a:lnTo>
                <a:lnTo>
                  <a:pt x="17" y="18"/>
                </a:lnTo>
                <a:lnTo>
                  <a:pt x="17" y="18"/>
                </a:lnTo>
                <a:lnTo>
                  <a:pt x="16" y="21"/>
                </a:lnTo>
                <a:lnTo>
                  <a:pt x="14" y="24"/>
                </a:lnTo>
                <a:lnTo>
                  <a:pt x="14" y="24"/>
                </a:lnTo>
                <a:lnTo>
                  <a:pt x="12" y="25"/>
                </a:lnTo>
                <a:lnTo>
                  <a:pt x="12" y="25"/>
                </a:lnTo>
                <a:lnTo>
                  <a:pt x="9" y="26"/>
                </a:lnTo>
                <a:lnTo>
                  <a:pt x="9" y="26"/>
                </a:lnTo>
                <a:lnTo>
                  <a:pt x="4" y="25"/>
                </a:lnTo>
                <a:lnTo>
                  <a:pt x="4" y="25"/>
                </a:lnTo>
                <a:lnTo>
                  <a:pt x="2" y="23"/>
                </a:lnTo>
                <a:lnTo>
                  <a:pt x="2" y="23"/>
                </a:lnTo>
                <a:lnTo>
                  <a:pt x="2" y="20"/>
                </a:lnTo>
                <a:lnTo>
                  <a:pt x="2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2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1"/>
                </a:lnTo>
                <a:lnTo>
                  <a:pt x="4" y="1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2" y="0"/>
                </a:lnTo>
                <a:lnTo>
                  <a:pt x="14" y="3"/>
                </a:lnTo>
                <a:lnTo>
                  <a:pt x="14" y="3"/>
                </a:lnTo>
                <a:lnTo>
                  <a:pt x="16" y="5"/>
                </a:lnTo>
                <a:lnTo>
                  <a:pt x="17" y="8"/>
                </a:lnTo>
                <a:lnTo>
                  <a:pt x="12" y="8"/>
                </a:lnTo>
                <a:lnTo>
                  <a:pt x="12" y="8"/>
                </a:lnTo>
                <a:lnTo>
                  <a:pt x="11" y="5"/>
                </a:lnTo>
                <a:lnTo>
                  <a:pt x="11" y="5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7" y="8"/>
                </a:lnTo>
                <a:lnTo>
                  <a:pt x="7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98" name="Freeform 420">
            <a:extLst>
              <a:ext uri="{FF2B5EF4-FFF2-40B4-BE49-F238E27FC236}">
                <a16:creationId xmlns:a16="http://schemas.microsoft.com/office/drawing/2014/main" id="{8CCF81F4-C5B2-4A98-8CF7-FA3471494D71}"/>
              </a:ext>
            </a:extLst>
          </p:cNvPr>
          <p:cNvSpPr>
            <a:spLocks noEditPoints="1"/>
          </p:cNvSpPr>
          <p:nvPr/>
        </p:nvSpPr>
        <p:spPr bwMode="auto">
          <a:xfrm>
            <a:off x="1196418" y="4892858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799" name="Freeform 421">
            <a:extLst>
              <a:ext uri="{FF2B5EF4-FFF2-40B4-BE49-F238E27FC236}">
                <a16:creationId xmlns:a16="http://schemas.microsoft.com/office/drawing/2014/main" id="{5A07486B-6E5E-4F83-9812-C936B63C975B}"/>
              </a:ext>
            </a:extLst>
          </p:cNvPr>
          <p:cNvSpPr>
            <a:spLocks/>
          </p:cNvSpPr>
          <p:nvPr/>
        </p:nvSpPr>
        <p:spPr bwMode="auto">
          <a:xfrm>
            <a:off x="1210706" y="4908733"/>
            <a:ext cx="25400" cy="41275"/>
          </a:xfrm>
          <a:custGeom>
            <a:avLst/>
            <a:gdLst>
              <a:gd name="T0" fmla="*/ 16 w 16"/>
              <a:gd name="T1" fmla="*/ 0 h 26"/>
              <a:gd name="T2" fmla="*/ 16 w 16"/>
              <a:gd name="T3" fmla="*/ 25 h 26"/>
              <a:gd name="T4" fmla="*/ 11 w 16"/>
              <a:gd name="T5" fmla="*/ 25 h 26"/>
              <a:gd name="T6" fmla="*/ 11 w 16"/>
              <a:gd name="T7" fmla="*/ 23 h 26"/>
              <a:gd name="T8" fmla="*/ 11 w 16"/>
              <a:gd name="T9" fmla="*/ 23 h 26"/>
              <a:gd name="T10" fmla="*/ 11 w 16"/>
              <a:gd name="T11" fmla="*/ 23 h 26"/>
              <a:gd name="T12" fmla="*/ 9 w 16"/>
              <a:gd name="T13" fmla="*/ 25 h 26"/>
              <a:gd name="T14" fmla="*/ 9 w 16"/>
              <a:gd name="T15" fmla="*/ 25 h 26"/>
              <a:gd name="T16" fmla="*/ 6 w 16"/>
              <a:gd name="T17" fmla="*/ 26 h 26"/>
              <a:gd name="T18" fmla="*/ 6 w 16"/>
              <a:gd name="T19" fmla="*/ 26 h 26"/>
              <a:gd name="T20" fmla="*/ 4 w 16"/>
              <a:gd name="T21" fmla="*/ 25 h 26"/>
              <a:gd name="T22" fmla="*/ 4 w 16"/>
              <a:gd name="T23" fmla="*/ 25 h 26"/>
              <a:gd name="T24" fmla="*/ 3 w 16"/>
              <a:gd name="T25" fmla="*/ 24 h 26"/>
              <a:gd name="T26" fmla="*/ 3 w 16"/>
              <a:gd name="T27" fmla="*/ 24 h 26"/>
              <a:gd name="T28" fmla="*/ 1 w 16"/>
              <a:gd name="T29" fmla="*/ 23 h 26"/>
              <a:gd name="T30" fmla="*/ 1 w 16"/>
              <a:gd name="T31" fmla="*/ 23 h 26"/>
              <a:gd name="T32" fmla="*/ 0 w 16"/>
              <a:gd name="T33" fmla="*/ 20 h 26"/>
              <a:gd name="T34" fmla="*/ 0 w 16"/>
              <a:gd name="T35" fmla="*/ 0 h 26"/>
              <a:gd name="T36" fmla="*/ 6 w 16"/>
              <a:gd name="T37" fmla="*/ 0 h 26"/>
              <a:gd name="T38" fmla="*/ 6 w 16"/>
              <a:gd name="T39" fmla="*/ 18 h 26"/>
              <a:gd name="T40" fmla="*/ 6 w 16"/>
              <a:gd name="T41" fmla="*/ 18 h 26"/>
              <a:gd name="T42" fmla="*/ 6 w 16"/>
              <a:gd name="T43" fmla="*/ 20 h 26"/>
              <a:gd name="T44" fmla="*/ 6 w 16"/>
              <a:gd name="T45" fmla="*/ 20 h 26"/>
              <a:gd name="T46" fmla="*/ 9 w 16"/>
              <a:gd name="T47" fmla="*/ 20 h 26"/>
              <a:gd name="T48" fmla="*/ 9 w 16"/>
              <a:gd name="T49" fmla="*/ 20 h 26"/>
              <a:gd name="T50" fmla="*/ 10 w 16"/>
              <a:gd name="T51" fmla="*/ 20 h 26"/>
              <a:gd name="T52" fmla="*/ 10 w 16"/>
              <a:gd name="T53" fmla="*/ 20 h 26"/>
              <a:gd name="T54" fmla="*/ 11 w 16"/>
              <a:gd name="T55" fmla="*/ 18 h 26"/>
              <a:gd name="T56" fmla="*/ 11 w 16"/>
              <a:gd name="T57" fmla="*/ 0 h 26"/>
              <a:gd name="T58" fmla="*/ 16 w 16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6">
                <a:moveTo>
                  <a:pt x="16" y="0"/>
                </a:moveTo>
                <a:lnTo>
                  <a:pt x="16" y="25"/>
                </a:lnTo>
                <a:lnTo>
                  <a:pt x="11" y="25"/>
                </a:lnTo>
                <a:lnTo>
                  <a:pt x="11" y="23"/>
                </a:lnTo>
                <a:lnTo>
                  <a:pt x="11" y="23"/>
                </a:lnTo>
                <a:lnTo>
                  <a:pt x="11" y="23"/>
                </a:lnTo>
                <a:lnTo>
                  <a:pt x="9" y="25"/>
                </a:lnTo>
                <a:lnTo>
                  <a:pt x="9" y="25"/>
                </a:lnTo>
                <a:lnTo>
                  <a:pt x="6" y="26"/>
                </a:lnTo>
                <a:lnTo>
                  <a:pt x="6" y="26"/>
                </a:lnTo>
                <a:lnTo>
                  <a:pt x="4" y="25"/>
                </a:lnTo>
                <a:lnTo>
                  <a:pt x="4" y="25"/>
                </a:lnTo>
                <a:lnTo>
                  <a:pt x="3" y="24"/>
                </a:lnTo>
                <a:lnTo>
                  <a:pt x="3" y="24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0"/>
                </a:lnTo>
                <a:lnTo>
                  <a:pt x="6" y="0"/>
                </a:lnTo>
                <a:lnTo>
                  <a:pt x="6" y="18"/>
                </a:lnTo>
                <a:lnTo>
                  <a:pt x="6" y="18"/>
                </a:lnTo>
                <a:lnTo>
                  <a:pt x="6" y="20"/>
                </a:lnTo>
                <a:lnTo>
                  <a:pt x="6" y="20"/>
                </a:lnTo>
                <a:lnTo>
                  <a:pt x="9" y="20"/>
                </a:lnTo>
                <a:lnTo>
                  <a:pt x="9" y="20"/>
                </a:lnTo>
                <a:lnTo>
                  <a:pt x="10" y="20"/>
                </a:lnTo>
                <a:lnTo>
                  <a:pt x="10" y="20"/>
                </a:lnTo>
                <a:lnTo>
                  <a:pt x="11" y="18"/>
                </a:lnTo>
                <a:lnTo>
                  <a:pt x="11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00" name="Freeform 422">
            <a:extLst>
              <a:ext uri="{FF2B5EF4-FFF2-40B4-BE49-F238E27FC236}">
                <a16:creationId xmlns:a16="http://schemas.microsoft.com/office/drawing/2014/main" id="{67C5FDA8-8BBA-43A8-AD0B-BE4A02DF29A5}"/>
              </a:ext>
            </a:extLst>
          </p:cNvPr>
          <p:cNvSpPr>
            <a:spLocks/>
          </p:cNvSpPr>
          <p:nvPr/>
        </p:nvSpPr>
        <p:spPr bwMode="auto">
          <a:xfrm>
            <a:off x="1242456" y="4908733"/>
            <a:ext cx="39688" cy="39688"/>
          </a:xfrm>
          <a:custGeom>
            <a:avLst/>
            <a:gdLst>
              <a:gd name="T0" fmla="*/ 0 w 25"/>
              <a:gd name="T1" fmla="*/ 25 h 25"/>
              <a:gd name="T2" fmla="*/ 0 w 25"/>
              <a:gd name="T3" fmla="*/ 0 h 25"/>
              <a:gd name="T4" fmla="*/ 5 w 25"/>
              <a:gd name="T5" fmla="*/ 0 h 25"/>
              <a:gd name="T6" fmla="*/ 5 w 25"/>
              <a:gd name="T7" fmla="*/ 3 h 25"/>
              <a:gd name="T8" fmla="*/ 5 w 25"/>
              <a:gd name="T9" fmla="*/ 3 h 25"/>
              <a:gd name="T10" fmla="*/ 5 w 25"/>
              <a:gd name="T11" fmla="*/ 3 h 25"/>
              <a:gd name="T12" fmla="*/ 8 w 25"/>
              <a:gd name="T13" fmla="*/ 0 h 25"/>
              <a:gd name="T14" fmla="*/ 8 w 25"/>
              <a:gd name="T15" fmla="*/ 0 h 25"/>
              <a:gd name="T16" fmla="*/ 10 w 25"/>
              <a:gd name="T17" fmla="*/ 0 h 25"/>
              <a:gd name="T18" fmla="*/ 10 w 25"/>
              <a:gd name="T19" fmla="*/ 0 h 25"/>
              <a:gd name="T20" fmla="*/ 13 w 25"/>
              <a:gd name="T21" fmla="*/ 0 h 25"/>
              <a:gd name="T22" fmla="*/ 13 w 25"/>
              <a:gd name="T23" fmla="*/ 0 h 25"/>
              <a:gd name="T24" fmla="*/ 15 w 25"/>
              <a:gd name="T25" fmla="*/ 3 h 25"/>
              <a:gd name="T26" fmla="*/ 15 w 25"/>
              <a:gd name="T27" fmla="*/ 3 h 25"/>
              <a:gd name="T28" fmla="*/ 16 w 25"/>
              <a:gd name="T29" fmla="*/ 0 h 25"/>
              <a:gd name="T30" fmla="*/ 16 w 25"/>
              <a:gd name="T31" fmla="*/ 0 h 25"/>
              <a:gd name="T32" fmla="*/ 20 w 25"/>
              <a:gd name="T33" fmla="*/ 0 h 25"/>
              <a:gd name="T34" fmla="*/ 20 w 25"/>
              <a:gd name="T35" fmla="*/ 0 h 25"/>
              <a:gd name="T36" fmla="*/ 22 w 25"/>
              <a:gd name="T37" fmla="*/ 0 h 25"/>
              <a:gd name="T38" fmla="*/ 22 w 25"/>
              <a:gd name="T39" fmla="*/ 0 h 25"/>
              <a:gd name="T40" fmla="*/ 24 w 25"/>
              <a:gd name="T41" fmla="*/ 1 h 25"/>
              <a:gd name="T42" fmla="*/ 24 w 25"/>
              <a:gd name="T43" fmla="*/ 1 h 25"/>
              <a:gd name="T44" fmla="*/ 25 w 25"/>
              <a:gd name="T45" fmla="*/ 3 h 25"/>
              <a:gd name="T46" fmla="*/ 25 w 25"/>
              <a:gd name="T47" fmla="*/ 3 h 25"/>
              <a:gd name="T48" fmla="*/ 25 w 25"/>
              <a:gd name="T49" fmla="*/ 6 h 25"/>
              <a:gd name="T50" fmla="*/ 25 w 25"/>
              <a:gd name="T51" fmla="*/ 25 h 25"/>
              <a:gd name="T52" fmla="*/ 20 w 25"/>
              <a:gd name="T53" fmla="*/ 25 h 25"/>
              <a:gd name="T54" fmla="*/ 20 w 25"/>
              <a:gd name="T55" fmla="*/ 8 h 25"/>
              <a:gd name="T56" fmla="*/ 20 w 25"/>
              <a:gd name="T57" fmla="*/ 8 h 25"/>
              <a:gd name="T58" fmla="*/ 20 w 25"/>
              <a:gd name="T59" fmla="*/ 6 h 25"/>
              <a:gd name="T60" fmla="*/ 20 w 25"/>
              <a:gd name="T61" fmla="*/ 6 h 25"/>
              <a:gd name="T62" fmla="*/ 18 w 25"/>
              <a:gd name="T63" fmla="*/ 5 h 25"/>
              <a:gd name="T64" fmla="*/ 18 w 25"/>
              <a:gd name="T65" fmla="*/ 5 h 25"/>
              <a:gd name="T66" fmla="*/ 16 w 25"/>
              <a:gd name="T67" fmla="*/ 6 h 25"/>
              <a:gd name="T68" fmla="*/ 16 w 25"/>
              <a:gd name="T69" fmla="*/ 6 h 25"/>
              <a:gd name="T70" fmla="*/ 15 w 25"/>
              <a:gd name="T71" fmla="*/ 9 h 25"/>
              <a:gd name="T72" fmla="*/ 15 w 25"/>
              <a:gd name="T73" fmla="*/ 25 h 25"/>
              <a:gd name="T74" fmla="*/ 10 w 25"/>
              <a:gd name="T75" fmla="*/ 25 h 25"/>
              <a:gd name="T76" fmla="*/ 10 w 25"/>
              <a:gd name="T77" fmla="*/ 8 h 25"/>
              <a:gd name="T78" fmla="*/ 10 w 25"/>
              <a:gd name="T79" fmla="*/ 8 h 25"/>
              <a:gd name="T80" fmla="*/ 10 w 25"/>
              <a:gd name="T81" fmla="*/ 6 h 25"/>
              <a:gd name="T82" fmla="*/ 10 w 25"/>
              <a:gd name="T83" fmla="*/ 6 h 25"/>
              <a:gd name="T84" fmla="*/ 8 w 25"/>
              <a:gd name="T85" fmla="*/ 5 h 25"/>
              <a:gd name="T86" fmla="*/ 8 w 25"/>
              <a:gd name="T87" fmla="*/ 5 h 25"/>
              <a:gd name="T88" fmla="*/ 6 w 25"/>
              <a:gd name="T89" fmla="*/ 6 h 25"/>
              <a:gd name="T90" fmla="*/ 6 w 25"/>
              <a:gd name="T91" fmla="*/ 6 h 25"/>
              <a:gd name="T92" fmla="*/ 5 w 25"/>
              <a:gd name="T93" fmla="*/ 9 h 25"/>
              <a:gd name="T94" fmla="*/ 5 w 25"/>
              <a:gd name="T95" fmla="*/ 25 h 25"/>
              <a:gd name="T96" fmla="*/ 0 w 25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5" y="3"/>
                </a:lnTo>
                <a:lnTo>
                  <a:pt x="15" y="3"/>
                </a:lnTo>
                <a:lnTo>
                  <a:pt x="16" y="0"/>
                </a:lnTo>
                <a:lnTo>
                  <a:pt x="16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1"/>
                </a:lnTo>
                <a:lnTo>
                  <a:pt x="24" y="1"/>
                </a:lnTo>
                <a:lnTo>
                  <a:pt x="25" y="3"/>
                </a:lnTo>
                <a:lnTo>
                  <a:pt x="25" y="3"/>
                </a:lnTo>
                <a:lnTo>
                  <a:pt x="25" y="6"/>
                </a:lnTo>
                <a:lnTo>
                  <a:pt x="25" y="25"/>
                </a:lnTo>
                <a:lnTo>
                  <a:pt x="20" y="25"/>
                </a:lnTo>
                <a:lnTo>
                  <a:pt x="20" y="8"/>
                </a:lnTo>
                <a:lnTo>
                  <a:pt x="20" y="8"/>
                </a:lnTo>
                <a:lnTo>
                  <a:pt x="20" y="6"/>
                </a:lnTo>
                <a:lnTo>
                  <a:pt x="20" y="6"/>
                </a:lnTo>
                <a:lnTo>
                  <a:pt x="18" y="5"/>
                </a:lnTo>
                <a:lnTo>
                  <a:pt x="18" y="5"/>
                </a:lnTo>
                <a:lnTo>
                  <a:pt x="16" y="6"/>
                </a:lnTo>
                <a:lnTo>
                  <a:pt x="16" y="6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01" name="Freeform 423">
            <a:extLst>
              <a:ext uri="{FF2B5EF4-FFF2-40B4-BE49-F238E27FC236}">
                <a16:creationId xmlns:a16="http://schemas.microsoft.com/office/drawing/2014/main" id="{62372333-583D-4E93-A17A-F935FD0D96A3}"/>
              </a:ext>
            </a:extLst>
          </p:cNvPr>
          <p:cNvSpPr>
            <a:spLocks noEditPoints="1"/>
          </p:cNvSpPr>
          <p:nvPr/>
        </p:nvSpPr>
        <p:spPr bwMode="auto">
          <a:xfrm>
            <a:off x="1507568" y="2335396"/>
            <a:ext cx="25400" cy="55563"/>
          </a:xfrm>
          <a:custGeom>
            <a:avLst/>
            <a:gdLst>
              <a:gd name="T0" fmla="*/ 0 w 16"/>
              <a:gd name="T1" fmla="*/ 0 h 35"/>
              <a:gd name="T2" fmla="*/ 8 w 16"/>
              <a:gd name="T3" fmla="*/ 0 h 35"/>
              <a:gd name="T4" fmla="*/ 11 w 16"/>
              <a:gd name="T5" fmla="*/ 0 h 35"/>
              <a:gd name="T6" fmla="*/ 14 w 16"/>
              <a:gd name="T7" fmla="*/ 3 h 35"/>
              <a:gd name="T8" fmla="*/ 15 w 16"/>
              <a:gd name="T9" fmla="*/ 5 h 35"/>
              <a:gd name="T10" fmla="*/ 16 w 16"/>
              <a:gd name="T11" fmla="*/ 10 h 35"/>
              <a:gd name="T12" fmla="*/ 16 w 16"/>
              <a:gd name="T13" fmla="*/ 13 h 35"/>
              <a:gd name="T14" fmla="*/ 15 w 16"/>
              <a:gd name="T15" fmla="*/ 14 h 35"/>
              <a:gd name="T16" fmla="*/ 13 w 16"/>
              <a:gd name="T17" fmla="*/ 17 h 35"/>
              <a:gd name="T18" fmla="*/ 15 w 16"/>
              <a:gd name="T19" fmla="*/ 19 h 35"/>
              <a:gd name="T20" fmla="*/ 16 w 16"/>
              <a:gd name="T21" fmla="*/ 24 h 35"/>
              <a:gd name="T22" fmla="*/ 16 w 16"/>
              <a:gd name="T23" fmla="*/ 25 h 35"/>
              <a:gd name="T24" fmla="*/ 14 w 16"/>
              <a:gd name="T25" fmla="*/ 33 h 35"/>
              <a:gd name="T26" fmla="*/ 11 w 16"/>
              <a:gd name="T27" fmla="*/ 35 h 35"/>
              <a:gd name="T28" fmla="*/ 0 w 16"/>
              <a:gd name="T29" fmla="*/ 35 h 35"/>
              <a:gd name="T30" fmla="*/ 5 w 16"/>
              <a:gd name="T31" fmla="*/ 14 h 35"/>
              <a:gd name="T32" fmla="*/ 8 w 16"/>
              <a:gd name="T33" fmla="*/ 14 h 35"/>
              <a:gd name="T34" fmla="*/ 10 w 16"/>
              <a:gd name="T35" fmla="*/ 13 h 35"/>
              <a:gd name="T36" fmla="*/ 11 w 16"/>
              <a:gd name="T37" fmla="*/ 9 h 35"/>
              <a:gd name="T38" fmla="*/ 10 w 16"/>
              <a:gd name="T39" fmla="*/ 5 h 35"/>
              <a:gd name="T40" fmla="*/ 9 w 16"/>
              <a:gd name="T41" fmla="*/ 5 h 35"/>
              <a:gd name="T42" fmla="*/ 5 w 16"/>
              <a:gd name="T43" fmla="*/ 4 h 35"/>
              <a:gd name="T44" fmla="*/ 5 w 16"/>
              <a:gd name="T45" fmla="*/ 30 h 35"/>
              <a:gd name="T46" fmla="*/ 6 w 16"/>
              <a:gd name="T47" fmla="*/ 30 h 35"/>
              <a:gd name="T48" fmla="*/ 9 w 16"/>
              <a:gd name="T49" fmla="*/ 30 h 35"/>
              <a:gd name="T50" fmla="*/ 10 w 16"/>
              <a:gd name="T51" fmla="*/ 29 h 35"/>
              <a:gd name="T52" fmla="*/ 11 w 16"/>
              <a:gd name="T53" fmla="*/ 27 h 35"/>
              <a:gd name="T54" fmla="*/ 11 w 16"/>
              <a:gd name="T55" fmla="*/ 24 h 35"/>
              <a:gd name="T56" fmla="*/ 11 w 16"/>
              <a:gd name="T57" fmla="*/ 22 h 35"/>
              <a:gd name="T58" fmla="*/ 10 w 16"/>
              <a:gd name="T59" fmla="*/ 20 h 35"/>
              <a:gd name="T60" fmla="*/ 9 w 16"/>
              <a:gd name="T61" fmla="*/ 19 h 35"/>
              <a:gd name="T62" fmla="*/ 5 w 16"/>
              <a:gd name="T63" fmla="*/ 1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" h="35">
                <a:moveTo>
                  <a:pt x="0" y="35"/>
                </a:moveTo>
                <a:lnTo>
                  <a:pt x="0" y="0"/>
                </a:lnTo>
                <a:lnTo>
                  <a:pt x="8" y="0"/>
                </a:lnTo>
                <a:lnTo>
                  <a:pt x="8" y="0"/>
                </a:lnTo>
                <a:lnTo>
                  <a:pt x="11" y="0"/>
                </a:lnTo>
                <a:lnTo>
                  <a:pt x="11" y="0"/>
                </a:lnTo>
                <a:lnTo>
                  <a:pt x="14" y="3"/>
                </a:lnTo>
                <a:lnTo>
                  <a:pt x="14" y="3"/>
                </a:lnTo>
                <a:lnTo>
                  <a:pt x="15" y="5"/>
                </a:lnTo>
                <a:lnTo>
                  <a:pt x="15" y="5"/>
                </a:lnTo>
                <a:lnTo>
                  <a:pt x="16" y="9"/>
                </a:lnTo>
                <a:lnTo>
                  <a:pt x="16" y="10"/>
                </a:lnTo>
                <a:lnTo>
                  <a:pt x="16" y="10"/>
                </a:lnTo>
                <a:lnTo>
                  <a:pt x="16" y="13"/>
                </a:lnTo>
                <a:lnTo>
                  <a:pt x="16" y="13"/>
                </a:lnTo>
                <a:lnTo>
                  <a:pt x="15" y="14"/>
                </a:lnTo>
                <a:lnTo>
                  <a:pt x="15" y="14"/>
                </a:lnTo>
                <a:lnTo>
                  <a:pt x="13" y="17"/>
                </a:lnTo>
                <a:lnTo>
                  <a:pt x="13" y="17"/>
                </a:lnTo>
                <a:lnTo>
                  <a:pt x="15" y="19"/>
                </a:lnTo>
                <a:lnTo>
                  <a:pt x="15" y="19"/>
                </a:lnTo>
                <a:lnTo>
                  <a:pt x="16" y="24"/>
                </a:lnTo>
                <a:lnTo>
                  <a:pt x="16" y="25"/>
                </a:lnTo>
                <a:lnTo>
                  <a:pt x="16" y="25"/>
                </a:lnTo>
                <a:lnTo>
                  <a:pt x="15" y="30"/>
                </a:lnTo>
                <a:lnTo>
                  <a:pt x="14" y="33"/>
                </a:lnTo>
                <a:lnTo>
                  <a:pt x="14" y="33"/>
                </a:lnTo>
                <a:lnTo>
                  <a:pt x="11" y="35"/>
                </a:lnTo>
                <a:lnTo>
                  <a:pt x="6" y="35"/>
                </a:lnTo>
                <a:lnTo>
                  <a:pt x="0" y="35"/>
                </a:lnTo>
                <a:close/>
                <a:moveTo>
                  <a:pt x="5" y="4"/>
                </a:moveTo>
                <a:lnTo>
                  <a:pt x="5" y="14"/>
                </a:lnTo>
                <a:lnTo>
                  <a:pt x="8" y="14"/>
                </a:lnTo>
                <a:lnTo>
                  <a:pt x="8" y="14"/>
                </a:lnTo>
                <a:lnTo>
                  <a:pt x="9" y="14"/>
                </a:lnTo>
                <a:lnTo>
                  <a:pt x="10" y="13"/>
                </a:lnTo>
                <a:lnTo>
                  <a:pt x="10" y="13"/>
                </a:lnTo>
                <a:lnTo>
                  <a:pt x="11" y="9"/>
                </a:lnTo>
                <a:lnTo>
                  <a:pt x="11" y="9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6" y="4"/>
                </a:lnTo>
                <a:lnTo>
                  <a:pt x="5" y="4"/>
                </a:lnTo>
                <a:close/>
                <a:moveTo>
                  <a:pt x="5" y="19"/>
                </a:moveTo>
                <a:lnTo>
                  <a:pt x="5" y="30"/>
                </a:lnTo>
                <a:lnTo>
                  <a:pt x="6" y="30"/>
                </a:lnTo>
                <a:lnTo>
                  <a:pt x="6" y="30"/>
                </a:lnTo>
                <a:lnTo>
                  <a:pt x="9" y="30"/>
                </a:lnTo>
                <a:lnTo>
                  <a:pt x="9" y="30"/>
                </a:lnTo>
                <a:lnTo>
                  <a:pt x="10" y="29"/>
                </a:lnTo>
                <a:lnTo>
                  <a:pt x="10" y="29"/>
                </a:lnTo>
                <a:lnTo>
                  <a:pt x="11" y="27"/>
                </a:lnTo>
                <a:lnTo>
                  <a:pt x="11" y="27"/>
                </a:lnTo>
                <a:lnTo>
                  <a:pt x="11" y="24"/>
                </a:lnTo>
                <a:lnTo>
                  <a:pt x="11" y="24"/>
                </a:lnTo>
                <a:lnTo>
                  <a:pt x="11" y="22"/>
                </a:lnTo>
                <a:lnTo>
                  <a:pt x="11" y="22"/>
                </a:lnTo>
                <a:lnTo>
                  <a:pt x="10" y="20"/>
                </a:lnTo>
                <a:lnTo>
                  <a:pt x="10" y="20"/>
                </a:lnTo>
                <a:lnTo>
                  <a:pt x="9" y="19"/>
                </a:lnTo>
                <a:lnTo>
                  <a:pt x="9" y="19"/>
                </a:lnTo>
                <a:lnTo>
                  <a:pt x="6" y="19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02" name="Freeform 424">
            <a:extLst>
              <a:ext uri="{FF2B5EF4-FFF2-40B4-BE49-F238E27FC236}">
                <a16:creationId xmlns:a16="http://schemas.microsoft.com/office/drawing/2014/main" id="{F1B6B108-E5E8-4C3C-9738-D8B90AFCB115}"/>
              </a:ext>
            </a:extLst>
          </p:cNvPr>
          <p:cNvSpPr>
            <a:spLocks noEditPoints="1"/>
          </p:cNvSpPr>
          <p:nvPr/>
        </p:nvSpPr>
        <p:spPr bwMode="auto">
          <a:xfrm>
            <a:off x="1539318" y="2349683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9 h 26"/>
              <a:gd name="T6" fmla="*/ 5 w 15"/>
              <a:gd name="T7" fmla="*/ 19 h 26"/>
              <a:gd name="T8" fmla="*/ 6 w 15"/>
              <a:gd name="T9" fmla="*/ 21 h 26"/>
              <a:gd name="T10" fmla="*/ 6 w 15"/>
              <a:gd name="T11" fmla="*/ 21 h 26"/>
              <a:gd name="T12" fmla="*/ 8 w 15"/>
              <a:gd name="T13" fmla="*/ 21 h 26"/>
              <a:gd name="T14" fmla="*/ 8 w 15"/>
              <a:gd name="T15" fmla="*/ 21 h 26"/>
              <a:gd name="T16" fmla="*/ 10 w 15"/>
              <a:gd name="T17" fmla="*/ 20 h 26"/>
              <a:gd name="T18" fmla="*/ 10 w 15"/>
              <a:gd name="T19" fmla="*/ 20 h 26"/>
              <a:gd name="T20" fmla="*/ 10 w 15"/>
              <a:gd name="T21" fmla="*/ 19 h 26"/>
              <a:gd name="T22" fmla="*/ 15 w 15"/>
              <a:gd name="T23" fmla="*/ 19 h 26"/>
              <a:gd name="T24" fmla="*/ 15 w 15"/>
              <a:gd name="T25" fmla="*/ 19 h 26"/>
              <a:gd name="T26" fmla="*/ 15 w 15"/>
              <a:gd name="T27" fmla="*/ 23 h 26"/>
              <a:gd name="T28" fmla="*/ 14 w 15"/>
              <a:gd name="T29" fmla="*/ 24 h 26"/>
              <a:gd name="T30" fmla="*/ 14 w 15"/>
              <a:gd name="T31" fmla="*/ 24 h 26"/>
              <a:gd name="T32" fmla="*/ 11 w 15"/>
              <a:gd name="T33" fmla="*/ 26 h 26"/>
              <a:gd name="T34" fmla="*/ 11 w 15"/>
              <a:gd name="T35" fmla="*/ 26 h 26"/>
              <a:gd name="T36" fmla="*/ 8 w 15"/>
              <a:gd name="T37" fmla="*/ 26 h 26"/>
              <a:gd name="T38" fmla="*/ 8 w 15"/>
              <a:gd name="T39" fmla="*/ 26 h 26"/>
              <a:gd name="T40" fmla="*/ 4 w 15"/>
              <a:gd name="T41" fmla="*/ 25 h 26"/>
              <a:gd name="T42" fmla="*/ 4 w 15"/>
              <a:gd name="T43" fmla="*/ 25 h 26"/>
              <a:gd name="T44" fmla="*/ 1 w 15"/>
              <a:gd name="T45" fmla="*/ 23 h 26"/>
              <a:gd name="T46" fmla="*/ 1 w 15"/>
              <a:gd name="T47" fmla="*/ 23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8 h 26"/>
              <a:gd name="T54" fmla="*/ 0 w 15"/>
              <a:gd name="T55" fmla="*/ 10 h 26"/>
              <a:gd name="T56" fmla="*/ 0 w 15"/>
              <a:gd name="T57" fmla="*/ 10 h 26"/>
              <a:gd name="T58" fmla="*/ 0 w 15"/>
              <a:gd name="T59" fmla="*/ 6 h 26"/>
              <a:gd name="T60" fmla="*/ 0 w 15"/>
              <a:gd name="T61" fmla="*/ 6 h 26"/>
              <a:gd name="T62" fmla="*/ 1 w 15"/>
              <a:gd name="T63" fmla="*/ 4 h 26"/>
              <a:gd name="T64" fmla="*/ 1 w 15"/>
              <a:gd name="T65" fmla="*/ 4 h 26"/>
              <a:gd name="T66" fmla="*/ 4 w 15"/>
              <a:gd name="T67" fmla="*/ 1 h 26"/>
              <a:gd name="T68" fmla="*/ 4 w 15"/>
              <a:gd name="T69" fmla="*/ 1 h 26"/>
              <a:gd name="T70" fmla="*/ 8 w 15"/>
              <a:gd name="T71" fmla="*/ 0 h 26"/>
              <a:gd name="T72" fmla="*/ 8 w 15"/>
              <a:gd name="T73" fmla="*/ 0 h 26"/>
              <a:gd name="T74" fmla="*/ 11 w 15"/>
              <a:gd name="T75" fmla="*/ 1 h 26"/>
              <a:gd name="T76" fmla="*/ 11 w 15"/>
              <a:gd name="T77" fmla="*/ 1 h 26"/>
              <a:gd name="T78" fmla="*/ 14 w 15"/>
              <a:gd name="T79" fmla="*/ 3 h 26"/>
              <a:gd name="T80" fmla="*/ 14 w 15"/>
              <a:gd name="T81" fmla="*/ 3 h 26"/>
              <a:gd name="T82" fmla="*/ 15 w 15"/>
              <a:gd name="T83" fmla="*/ 5 h 26"/>
              <a:gd name="T84" fmla="*/ 15 w 15"/>
              <a:gd name="T85" fmla="*/ 9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9 h 26"/>
              <a:gd name="T94" fmla="*/ 10 w 15"/>
              <a:gd name="T95" fmla="*/ 9 h 26"/>
              <a:gd name="T96" fmla="*/ 10 w 15"/>
              <a:gd name="T97" fmla="*/ 6 h 26"/>
              <a:gd name="T98" fmla="*/ 10 w 15"/>
              <a:gd name="T99" fmla="*/ 6 h 26"/>
              <a:gd name="T100" fmla="*/ 8 w 15"/>
              <a:gd name="T101" fmla="*/ 6 h 26"/>
              <a:gd name="T102" fmla="*/ 8 w 15"/>
              <a:gd name="T103" fmla="*/ 6 h 26"/>
              <a:gd name="T104" fmla="*/ 6 w 15"/>
              <a:gd name="T105" fmla="*/ 6 h 26"/>
              <a:gd name="T106" fmla="*/ 6 w 15"/>
              <a:gd name="T107" fmla="*/ 6 h 26"/>
              <a:gd name="T108" fmla="*/ 5 w 15"/>
              <a:gd name="T109" fmla="*/ 9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9"/>
                </a:lnTo>
                <a:lnTo>
                  <a:pt x="5" y="19"/>
                </a:lnTo>
                <a:lnTo>
                  <a:pt x="6" y="21"/>
                </a:lnTo>
                <a:lnTo>
                  <a:pt x="6" y="21"/>
                </a:lnTo>
                <a:lnTo>
                  <a:pt x="8" y="21"/>
                </a:ln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5" y="23"/>
                </a:lnTo>
                <a:lnTo>
                  <a:pt x="14" y="24"/>
                </a:lnTo>
                <a:lnTo>
                  <a:pt x="14" y="24"/>
                </a:lnTo>
                <a:lnTo>
                  <a:pt x="11" y="26"/>
                </a:lnTo>
                <a:lnTo>
                  <a:pt x="11" y="26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4" y="3"/>
                </a:lnTo>
                <a:lnTo>
                  <a:pt x="14" y="3"/>
                </a:lnTo>
                <a:lnTo>
                  <a:pt x="15" y="5"/>
                </a:lnTo>
                <a:lnTo>
                  <a:pt x="15" y="9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8" y="6"/>
                </a:lnTo>
                <a:lnTo>
                  <a:pt x="8" y="6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03" name="Freeform 425">
            <a:extLst>
              <a:ext uri="{FF2B5EF4-FFF2-40B4-BE49-F238E27FC236}">
                <a16:creationId xmlns:a16="http://schemas.microsoft.com/office/drawing/2014/main" id="{231F6BC3-E279-4A23-87D1-90CC39B7943E}"/>
              </a:ext>
            </a:extLst>
          </p:cNvPr>
          <p:cNvSpPr>
            <a:spLocks/>
          </p:cNvSpPr>
          <p:nvPr/>
        </p:nvSpPr>
        <p:spPr bwMode="auto">
          <a:xfrm>
            <a:off x="1569481" y="2349683"/>
            <a:ext cx="20638" cy="41275"/>
          </a:xfrm>
          <a:custGeom>
            <a:avLst/>
            <a:gdLst>
              <a:gd name="T0" fmla="*/ 0 w 13"/>
              <a:gd name="T1" fmla="*/ 26 h 26"/>
              <a:gd name="T2" fmla="*/ 0 w 13"/>
              <a:gd name="T3" fmla="*/ 1 h 26"/>
              <a:gd name="T4" fmla="*/ 5 w 13"/>
              <a:gd name="T5" fmla="*/ 1 h 26"/>
              <a:gd name="T6" fmla="*/ 5 w 13"/>
              <a:gd name="T7" fmla="*/ 4 h 26"/>
              <a:gd name="T8" fmla="*/ 5 w 13"/>
              <a:gd name="T9" fmla="*/ 4 h 26"/>
              <a:gd name="T10" fmla="*/ 9 w 13"/>
              <a:gd name="T11" fmla="*/ 1 h 26"/>
              <a:gd name="T12" fmla="*/ 9 w 13"/>
              <a:gd name="T13" fmla="*/ 1 h 26"/>
              <a:gd name="T14" fmla="*/ 13 w 13"/>
              <a:gd name="T15" fmla="*/ 0 h 26"/>
              <a:gd name="T16" fmla="*/ 13 w 13"/>
              <a:gd name="T17" fmla="*/ 6 h 26"/>
              <a:gd name="T18" fmla="*/ 13 w 13"/>
              <a:gd name="T19" fmla="*/ 6 h 26"/>
              <a:gd name="T20" fmla="*/ 10 w 13"/>
              <a:gd name="T21" fmla="*/ 6 h 26"/>
              <a:gd name="T22" fmla="*/ 10 w 13"/>
              <a:gd name="T23" fmla="*/ 6 h 26"/>
              <a:gd name="T24" fmla="*/ 9 w 13"/>
              <a:gd name="T25" fmla="*/ 6 h 26"/>
              <a:gd name="T26" fmla="*/ 9 w 13"/>
              <a:gd name="T27" fmla="*/ 6 h 26"/>
              <a:gd name="T28" fmla="*/ 8 w 13"/>
              <a:gd name="T29" fmla="*/ 8 h 26"/>
              <a:gd name="T30" fmla="*/ 8 w 13"/>
              <a:gd name="T31" fmla="*/ 8 h 26"/>
              <a:gd name="T32" fmla="*/ 6 w 13"/>
              <a:gd name="T33" fmla="*/ 9 h 26"/>
              <a:gd name="T34" fmla="*/ 6 w 13"/>
              <a:gd name="T35" fmla="*/ 9 h 26"/>
              <a:gd name="T36" fmla="*/ 5 w 13"/>
              <a:gd name="T37" fmla="*/ 11 h 26"/>
              <a:gd name="T38" fmla="*/ 5 w 13"/>
              <a:gd name="T39" fmla="*/ 26 h 26"/>
              <a:gd name="T40" fmla="*/ 0 w 13"/>
              <a:gd name="T41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9" y="1"/>
                </a:lnTo>
                <a:lnTo>
                  <a:pt x="9" y="1"/>
                </a:lnTo>
                <a:lnTo>
                  <a:pt x="13" y="0"/>
                </a:lnTo>
                <a:lnTo>
                  <a:pt x="13" y="6"/>
                </a:lnTo>
                <a:lnTo>
                  <a:pt x="13" y="6"/>
                </a:lnTo>
                <a:lnTo>
                  <a:pt x="10" y="6"/>
                </a:lnTo>
                <a:lnTo>
                  <a:pt x="10" y="6"/>
                </a:lnTo>
                <a:lnTo>
                  <a:pt x="9" y="6"/>
                </a:lnTo>
                <a:lnTo>
                  <a:pt x="9" y="6"/>
                </a:lnTo>
                <a:lnTo>
                  <a:pt x="8" y="8"/>
                </a:lnTo>
                <a:lnTo>
                  <a:pt x="8" y="8"/>
                </a:lnTo>
                <a:lnTo>
                  <a:pt x="6" y="9"/>
                </a:lnTo>
                <a:lnTo>
                  <a:pt x="6" y="9"/>
                </a:lnTo>
                <a:lnTo>
                  <a:pt x="5" y="11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04" name="Freeform 426">
            <a:extLst>
              <a:ext uri="{FF2B5EF4-FFF2-40B4-BE49-F238E27FC236}">
                <a16:creationId xmlns:a16="http://schemas.microsoft.com/office/drawing/2014/main" id="{6E0E9644-5481-415F-A710-EF9741F5D6BF}"/>
              </a:ext>
            </a:extLst>
          </p:cNvPr>
          <p:cNvSpPr>
            <a:spLocks/>
          </p:cNvSpPr>
          <p:nvPr/>
        </p:nvSpPr>
        <p:spPr bwMode="auto">
          <a:xfrm>
            <a:off x="1590118" y="2351271"/>
            <a:ext cx="26988" cy="55563"/>
          </a:xfrm>
          <a:custGeom>
            <a:avLst/>
            <a:gdLst>
              <a:gd name="T0" fmla="*/ 0 w 17"/>
              <a:gd name="T1" fmla="*/ 0 h 35"/>
              <a:gd name="T2" fmla="*/ 6 w 17"/>
              <a:gd name="T3" fmla="*/ 0 h 35"/>
              <a:gd name="T4" fmla="*/ 8 w 17"/>
              <a:gd name="T5" fmla="*/ 15 h 35"/>
              <a:gd name="T6" fmla="*/ 10 w 17"/>
              <a:gd name="T7" fmla="*/ 15 h 35"/>
              <a:gd name="T8" fmla="*/ 12 w 17"/>
              <a:gd name="T9" fmla="*/ 0 h 35"/>
              <a:gd name="T10" fmla="*/ 17 w 17"/>
              <a:gd name="T11" fmla="*/ 0 h 35"/>
              <a:gd name="T12" fmla="*/ 11 w 17"/>
              <a:gd name="T13" fmla="*/ 30 h 35"/>
              <a:gd name="T14" fmla="*/ 11 w 17"/>
              <a:gd name="T15" fmla="*/ 30 h 35"/>
              <a:gd name="T16" fmla="*/ 10 w 17"/>
              <a:gd name="T17" fmla="*/ 33 h 35"/>
              <a:gd name="T18" fmla="*/ 10 w 17"/>
              <a:gd name="T19" fmla="*/ 33 h 35"/>
              <a:gd name="T20" fmla="*/ 7 w 17"/>
              <a:gd name="T21" fmla="*/ 34 h 35"/>
              <a:gd name="T22" fmla="*/ 7 w 17"/>
              <a:gd name="T23" fmla="*/ 34 h 35"/>
              <a:gd name="T24" fmla="*/ 6 w 17"/>
              <a:gd name="T25" fmla="*/ 35 h 35"/>
              <a:gd name="T26" fmla="*/ 6 w 17"/>
              <a:gd name="T27" fmla="*/ 35 h 35"/>
              <a:gd name="T28" fmla="*/ 3 w 17"/>
              <a:gd name="T29" fmla="*/ 35 h 35"/>
              <a:gd name="T30" fmla="*/ 2 w 17"/>
              <a:gd name="T31" fmla="*/ 35 h 35"/>
              <a:gd name="T32" fmla="*/ 2 w 17"/>
              <a:gd name="T33" fmla="*/ 30 h 35"/>
              <a:gd name="T34" fmla="*/ 3 w 17"/>
              <a:gd name="T35" fmla="*/ 30 h 35"/>
              <a:gd name="T36" fmla="*/ 3 w 17"/>
              <a:gd name="T37" fmla="*/ 30 h 35"/>
              <a:gd name="T38" fmla="*/ 5 w 17"/>
              <a:gd name="T39" fmla="*/ 30 h 35"/>
              <a:gd name="T40" fmla="*/ 5 w 17"/>
              <a:gd name="T41" fmla="*/ 30 h 35"/>
              <a:gd name="T42" fmla="*/ 6 w 17"/>
              <a:gd name="T43" fmla="*/ 29 h 35"/>
              <a:gd name="T44" fmla="*/ 6 w 17"/>
              <a:gd name="T45" fmla="*/ 29 h 35"/>
              <a:gd name="T46" fmla="*/ 6 w 17"/>
              <a:gd name="T47" fmla="*/ 28 h 35"/>
              <a:gd name="T48" fmla="*/ 6 w 17"/>
              <a:gd name="T49" fmla="*/ 28 h 35"/>
              <a:gd name="T50" fmla="*/ 7 w 17"/>
              <a:gd name="T51" fmla="*/ 24 h 35"/>
              <a:gd name="T52" fmla="*/ 0 w 17"/>
              <a:gd name="T5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7" h="35">
                <a:moveTo>
                  <a:pt x="0" y="0"/>
                </a:moveTo>
                <a:lnTo>
                  <a:pt x="6" y="0"/>
                </a:lnTo>
                <a:lnTo>
                  <a:pt x="8" y="15"/>
                </a:lnTo>
                <a:lnTo>
                  <a:pt x="10" y="15"/>
                </a:lnTo>
                <a:lnTo>
                  <a:pt x="12" y="0"/>
                </a:lnTo>
                <a:lnTo>
                  <a:pt x="17" y="0"/>
                </a:lnTo>
                <a:lnTo>
                  <a:pt x="11" y="30"/>
                </a:lnTo>
                <a:lnTo>
                  <a:pt x="11" y="30"/>
                </a:lnTo>
                <a:lnTo>
                  <a:pt x="10" y="33"/>
                </a:lnTo>
                <a:lnTo>
                  <a:pt x="10" y="33"/>
                </a:lnTo>
                <a:lnTo>
                  <a:pt x="7" y="34"/>
                </a:lnTo>
                <a:lnTo>
                  <a:pt x="7" y="34"/>
                </a:lnTo>
                <a:lnTo>
                  <a:pt x="6" y="35"/>
                </a:lnTo>
                <a:lnTo>
                  <a:pt x="6" y="35"/>
                </a:lnTo>
                <a:lnTo>
                  <a:pt x="3" y="35"/>
                </a:lnTo>
                <a:lnTo>
                  <a:pt x="2" y="35"/>
                </a:lnTo>
                <a:lnTo>
                  <a:pt x="2" y="30"/>
                </a:lnTo>
                <a:lnTo>
                  <a:pt x="3" y="30"/>
                </a:lnTo>
                <a:lnTo>
                  <a:pt x="3" y="30"/>
                </a:lnTo>
                <a:lnTo>
                  <a:pt x="5" y="30"/>
                </a:lnTo>
                <a:lnTo>
                  <a:pt x="5" y="30"/>
                </a:lnTo>
                <a:lnTo>
                  <a:pt x="6" y="29"/>
                </a:lnTo>
                <a:lnTo>
                  <a:pt x="6" y="29"/>
                </a:lnTo>
                <a:lnTo>
                  <a:pt x="6" y="28"/>
                </a:lnTo>
                <a:lnTo>
                  <a:pt x="6" y="28"/>
                </a:lnTo>
                <a:lnTo>
                  <a:pt x="7" y="2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05" name="Freeform 427">
            <a:extLst>
              <a:ext uri="{FF2B5EF4-FFF2-40B4-BE49-F238E27FC236}">
                <a16:creationId xmlns:a16="http://schemas.microsoft.com/office/drawing/2014/main" id="{AFCF3C2B-7B2E-413F-8B44-ACFE69F3995E}"/>
              </a:ext>
            </a:extLst>
          </p:cNvPr>
          <p:cNvSpPr>
            <a:spLocks/>
          </p:cNvSpPr>
          <p:nvPr/>
        </p:nvSpPr>
        <p:spPr bwMode="auto">
          <a:xfrm>
            <a:off x="1621868" y="2335396"/>
            <a:ext cx="11113" cy="55563"/>
          </a:xfrm>
          <a:custGeom>
            <a:avLst/>
            <a:gdLst>
              <a:gd name="T0" fmla="*/ 0 w 7"/>
              <a:gd name="T1" fmla="*/ 0 h 35"/>
              <a:gd name="T2" fmla="*/ 5 w 7"/>
              <a:gd name="T3" fmla="*/ 0 h 35"/>
              <a:gd name="T4" fmla="*/ 5 w 7"/>
              <a:gd name="T5" fmla="*/ 28 h 35"/>
              <a:gd name="T6" fmla="*/ 5 w 7"/>
              <a:gd name="T7" fmla="*/ 28 h 35"/>
              <a:gd name="T8" fmla="*/ 5 w 7"/>
              <a:gd name="T9" fmla="*/ 30 h 35"/>
              <a:gd name="T10" fmla="*/ 5 w 7"/>
              <a:gd name="T11" fmla="*/ 30 h 35"/>
              <a:gd name="T12" fmla="*/ 7 w 7"/>
              <a:gd name="T13" fmla="*/ 30 h 35"/>
              <a:gd name="T14" fmla="*/ 7 w 7"/>
              <a:gd name="T15" fmla="*/ 35 h 35"/>
              <a:gd name="T16" fmla="*/ 7 w 7"/>
              <a:gd name="T17" fmla="*/ 35 h 35"/>
              <a:gd name="T18" fmla="*/ 3 w 7"/>
              <a:gd name="T19" fmla="*/ 35 h 35"/>
              <a:gd name="T20" fmla="*/ 3 w 7"/>
              <a:gd name="T21" fmla="*/ 35 h 35"/>
              <a:gd name="T22" fmla="*/ 2 w 7"/>
              <a:gd name="T23" fmla="*/ 34 h 35"/>
              <a:gd name="T24" fmla="*/ 2 w 7"/>
              <a:gd name="T25" fmla="*/ 34 h 35"/>
              <a:gd name="T26" fmla="*/ 0 w 7"/>
              <a:gd name="T27" fmla="*/ 32 h 35"/>
              <a:gd name="T28" fmla="*/ 0 w 7"/>
              <a:gd name="T29" fmla="*/ 32 h 35"/>
              <a:gd name="T30" fmla="*/ 0 w 7"/>
              <a:gd name="T31" fmla="*/ 29 h 35"/>
              <a:gd name="T32" fmla="*/ 0 w 7"/>
              <a:gd name="T3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35">
                <a:moveTo>
                  <a:pt x="0" y="0"/>
                </a:moveTo>
                <a:lnTo>
                  <a:pt x="5" y="0"/>
                </a:lnTo>
                <a:lnTo>
                  <a:pt x="5" y="28"/>
                </a:lnTo>
                <a:lnTo>
                  <a:pt x="5" y="28"/>
                </a:lnTo>
                <a:lnTo>
                  <a:pt x="5" y="30"/>
                </a:lnTo>
                <a:lnTo>
                  <a:pt x="5" y="30"/>
                </a:lnTo>
                <a:lnTo>
                  <a:pt x="7" y="30"/>
                </a:lnTo>
                <a:lnTo>
                  <a:pt x="7" y="35"/>
                </a:lnTo>
                <a:lnTo>
                  <a:pt x="7" y="35"/>
                </a:lnTo>
                <a:lnTo>
                  <a:pt x="3" y="35"/>
                </a:lnTo>
                <a:lnTo>
                  <a:pt x="3" y="35"/>
                </a:lnTo>
                <a:lnTo>
                  <a:pt x="2" y="34"/>
                </a:lnTo>
                <a:lnTo>
                  <a:pt x="2" y="34"/>
                </a:lnTo>
                <a:lnTo>
                  <a:pt x="0" y="32"/>
                </a:lnTo>
                <a:lnTo>
                  <a:pt x="0" y="32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06" name="Freeform 428">
            <a:extLst>
              <a:ext uri="{FF2B5EF4-FFF2-40B4-BE49-F238E27FC236}">
                <a16:creationId xmlns:a16="http://schemas.microsoft.com/office/drawing/2014/main" id="{0BBBBA60-3044-4851-B696-9A432ED19DA4}"/>
              </a:ext>
            </a:extLst>
          </p:cNvPr>
          <p:cNvSpPr>
            <a:spLocks/>
          </p:cNvSpPr>
          <p:nvPr/>
        </p:nvSpPr>
        <p:spPr bwMode="auto">
          <a:xfrm>
            <a:off x="1634568" y="2335396"/>
            <a:ext cx="12700" cy="55563"/>
          </a:xfrm>
          <a:custGeom>
            <a:avLst/>
            <a:gdLst>
              <a:gd name="T0" fmla="*/ 0 w 8"/>
              <a:gd name="T1" fmla="*/ 0 h 35"/>
              <a:gd name="T2" fmla="*/ 5 w 8"/>
              <a:gd name="T3" fmla="*/ 0 h 35"/>
              <a:gd name="T4" fmla="*/ 5 w 8"/>
              <a:gd name="T5" fmla="*/ 28 h 35"/>
              <a:gd name="T6" fmla="*/ 5 w 8"/>
              <a:gd name="T7" fmla="*/ 28 h 35"/>
              <a:gd name="T8" fmla="*/ 7 w 8"/>
              <a:gd name="T9" fmla="*/ 30 h 35"/>
              <a:gd name="T10" fmla="*/ 7 w 8"/>
              <a:gd name="T11" fmla="*/ 30 h 35"/>
              <a:gd name="T12" fmla="*/ 8 w 8"/>
              <a:gd name="T13" fmla="*/ 30 h 35"/>
              <a:gd name="T14" fmla="*/ 8 w 8"/>
              <a:gd name="T15" fmla="*/ 35 h 35"/>
              <a:gd name="T16" fmla="*/ 8 w 8"/>
              <a:gd name="T17" fmla="*/ 35 h 35"/>
              <a:gd name="T18" fmla="*/ 5 w 8"/>
              <a:gd name="T19" fmla="*/ 35 h 35"/>
              <a:gd name="T20" fmla="*/ 5 w 8"/>
              <a:gd name="T21" fmla="*/ 35 h 35"/>
              <a:gd name="T22" fmla="*/ 3 w 8"/>
              <a:gd name="T23" fmla="*/ 34 h 35"/>
              <a:gd name="T24" fmla="*/ 3 w 8"/>
              <a:gd name="T25" fmla="*/ 34 h 35"/>
              <a:gd name="T26" fmla="*/ 2 w 8"/>
              <a:gd name="T27" fmla="*/ 32 h 35"/>
              <a:gd name="T28" fmla="*/ 2 w 8"/>
              <a:gd name="T29" fmla="*/ 32 h 35"/>
              <a:gd name="T30" fmla="*/ 0 w 8"/>
              <a:gd name="T31" fmla="*/ 29 h 35"/>
              <a:gd name="T32" fmla="*/ 0 w 8"/>
              <a:gd name="T3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35">
                <a:moveTo>
                  <a:pt x="0" y="0"/>
                </a:moveTo>
                <a:lnTo>
                  <a:pt x="5" y="0"/>
                </a:lnTo>
                <a:lnTo>
                  <a:pt x="5" y="28"/>
                </a:lnTo>
                <a:lnTo>
                  <a:pt x="5" y="28"/>
                </a:lnTo>
                <a:lnTo>
                  <a:pt x="7" y="30"/>
                </a:lnTo>
                <a:lnTo>
                  <a:pt x="7" y="30"/>
                </a:lnTo>
                <a:lnTo>
                  <a:pt x="8" y="30"/>
                </a:lnTo>
                <a:lnTo>
                  <a:pt x="8" y="35"/>
                </a:lnTo>
                <a:lnTo>
                  <a:pt x="8" y="35"/>
                </a:lnTo>
                <a:lnTo>
                  <a:pt x="5" y="35"/>
                </a:lnTo>
                <a:lnTo>
                  <a:pt x="5" y="35"/>
                </a:lnTo>
                <a:lnTo>
                  <a:pt x="3" y="34"/>
                </a:lnTo>
                <a:lnTo>
                  <a:pt x="3" y="34"/>
                </a:lnTo>
                <a:lnTo>
                  <a:pt x="2" y="32"/>
                </a:lnTo>
                <a:lnTo>
                  <a:pt x="2" y="32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07" name="Freeform 429">
            <a:extLst>
              <a:ext uri="{FF2B5EF4-FFF2-40B4-BE49-F238E27FC236}">
                <a16:creationId xmlns:a16="http://schemas.microsoft.com/office/drawing/2014/main" id="{80E69632-1C15-4D12-9B45-20540338F50E}"/>
              </a:ext>
            </a:extLst>
          </p:cNvPr>
          <p:cNvSpPr>
            <a:spLocks noEditPoints="1"/>
          </p:cNvSpPr>
          <p:nvPr/>
        </p:nvSpPr>
        <p:spPr bwMode="auto">
          <a:xfrm>
            <a:off x="1650443" y="2335396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08" name="Freeform 430">
            <a:extLst>
              <a:ext uri="{FF2B5EF4-FFF2-40B4-BE49-F238E27FC236}">
                <a16:creationId xmlns:a16="http://schemas.microsoft.com/office/drawing/2014/main" id="{3BCC878A-8C19-4CB2-A3D5-629B3F20E321}"/>
              </a:ext>
            </a:extLst>
          </p:cNvPr>
          <p:cNvSpPr>
            <a:spLocks/>
          </p:cNvSpPr>
          <p:nvPr/>
        </p:nvSpPr>
        <p:spPr bwMode="auto">
          <a:xfrm>
            <a:off x="1664731" y="2351271"/>
            <a:ext cx="26988" cy="39688"/>
          </a:xfrm>
          <a:custGeom>
            <a:avLst/>
            <a:gdLst>
              <a:gd name="T0" fmla="*/ 17 w 17"/>
              <a:gd name="T1" fmla="*/ 0 h 25"/>
              <a:gd name="T2" fmla="*/ 17 w 17"/>
              <a:gd name="T3" fmla="*/ 25 h 25"/>
              <a:gd name="T4" fmla="*/ 12 w 17"/>
              <a:gd name="T5" fmla="*/ 25 h 25"/>
              <a:gd name="T6" fmla="*/ 12 w 17"/>
              <a:gd name="T7" fmla="*/ 23 h 25"/>
              <a:gd name="T8" fmla="*/ 10 w 17"/>
              <a:gd name="T9" fmla="*/ 23 h 25"/>
              <a:gd name="T10" fmla="*/ 10 w 17"/>
              <a:gd name="T11" fmla="*/ 23 h 25"/>
              <a:gd name="T12" fmla="*/ 9 w 17"/>
              <a:gd name="T13" fmla="*/ 25 h 25"/>
              <a:gd name="T14" fmla="*/ 9 w 17"/>
              <a:gd name="T15" fmla="*/ 25 h 25"/>
              <a:gd name="T16" fmla="*/ 7 w 17"/>
              <a:gd name="T17" fmla="*/ 25 h 25"/>
              <a:gd name="T18" fmla="*/ 7 w 17"/>
              <a:gd name="T19" fmla="*/ 25 h 25"/>
              <a:gd name="T20" fmla="*/ 4 w 17"/>
              <a:gd name="T21" fmla="*/ 25 h 25"/>
              <a:gd name="T22" fmla="*/ 4 w 17"/>
              <a:gd name="T23" fmla="*/ 25 h 25"/>
              <a:gd name="T24" fmla="*/ 3 w 17"/>
              <a:gd name="T25" fmla="*/ 24 h 25"/>
              <a:gd name="T26" fmla="*/ 3 w 17"/>
              <a:gd name="T27" fmla="*/ 24 h 25"/>
              <a:gd name="T28" fmla="*/ 2 w 17"/>
              <a:gd name="T29" fmla="*/ 23 h 25"/>
              <a:gd name="T30" fmla="*/ 2 w 17"/>
              <a:gd name="T31" fmla="*/ 23 h 25"/>
              <a:gd name="T32" fmla="*/ 0 w 17"/>
              <a:gd name="T33" fmla="*/ 19 h 25"/>
              <a:gd name="T34" fmla="*/ 0 w 17"/>
              <a:gd name="T35" fmla="*/ 0 h 25"/>
              <a:gd name="T36" fmla="*/ 7 w 17"/>
              <a:gd name="T37" fmla="*/ 0 h 25"/>
              <a:gd name="T38" fmla="*/ 7 w 17"/>
              <a:gd name="T39" fmla="*/ 18 h 25"/>
              <a:gd name="T40" fmla="*/ 7 w 17"/>
              <a:gd name="T41" fmla="*/ 18 h 25"/>
              <a:gd name="T42" fmla="*/ 7 w 17"/>
              <a:gd name="T43" fmla="*/ 20 h 25"/>
              <a:gd name="T44" fmla="*/ 7 w 17"/>
              <a:gd name="T45" fmla="*/ 20 h 25"/>
              <a:gd name="T46" fmla="*/ 9 w 17"/>
              <a:gd name="T47" fmla="*/ 20 h 25"/>
              <a:gd name="T48" fmla="*/ 9 w 17"/>
              <a:gd name="T49" fmla="*/ 20 h 25"/>
              <a:gd name="T50" fmla="*/ 10 w 17"/>
              <a:gd name="T51" fmla="*/ 19 h 25"/>
              <a:gd name="T52" fmla="*/ 10 w 17"/>
              <a:gd name="T53" fmla="*/ 19 h 25"/>
              <a:gd name="T54" fmla="*/ 12 w 17"/>
              <a:gd name="T55" fmla="*/ 17 h 25"/>
              <a:gd name="T56" fmla="*/ 12 w 17"/>
              <a:gd name="T57" fmla="*/ 0 h 25"/>
              <a:gd name="T58" fmla="*/ 17 w 17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7" h="25">
                <a:moveTo>
                  <a:pt x="17" y="0"/>
                </a:moveTo>
                <a:lnTo>
                  <a:pt x="17" y="25"/>
                </a:lnTo>
                <a:lnTo>
                  <a:pt x="12" y="25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5"/>
                </a:lnTo>
                <a:lnTo>
                  <a:pt x="4" y="25"/>
                </a:lnTo>
                <a:lnTo>
                  <a:pt x="4" y="25"/>
                </a:lnTo>
                <a:lnTo>
                  <a:pt x="3" y="24"/>
                </a:lnTo>
                <a:lnTo>
                  <a:pt x="3" y="24"/>
                </a:lnTo>
                <a:lnTo>
                  <a:pt x="2" y="23"/>
                </a:lnTo>
                <a:lnTo>
                  <a:pt x="2" y="23"/>
                </a:lnTo>
                <a:lnTo>
                  <a:pt x="0" y="19"/>
                </a:lnTo>
                <a:lnTo>
                  <a:pt x="0" y="0"/>
                </a:lnTo>
                <a:lnTo>
                  <a:pt x="7" y="0"/>
                </a:lnTo>
                <a:lnTo>
                  <a:pt x="7" y="18"/>
                </a:lnTo>
                <a:lnTo>
                  <a:pt x="7" y="18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0" y="19"/>
                </a:lnTo>
                <a:lnTo>
                  <a:pt x="10" y="19"/>
                </a:lnTo>
                <a:lnTo>
                  <a:pt x="12" y="17"/>
                </a:lnTo>
                <a:lnTo>
                  <a:pt x="12" y="0"/>
                </a:lnTo>
                <a:lnTo>
                  <a:pt x="1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09" name="Freeform 431">
            <a:extLst>
              <a:ext uri="{FF2B5EF4-FFF2-40B4-BE49-F238E27FC236}">
                <a16:creationId xmlns:a16="http://schemas.microsoft.com/office/drawing/2014/main" id="{68271165-81E9-49C6-B032-654027B48D26}"/>
              </a:ext>
            </a:extLst>
          </p:cNvPr>
          <p:cNvSpPr>
            <a:spLocks/>
          </p:cNvSpPr>
          <p:nvPr/>
        </p:nvSpPr>
        <p:spPr bwMode="auto">
          <a:xfrm>
            <a:off x="1696481" y="2349683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1 h 26"/>
              <a:gd name="T4" fmla="*/ 5 w 25"/>
              <a:gd name="T5" fmla="*/ 1 h 26"/>
              <a:gd name="T6" fmla="*/ 5 w 25"/>
              <a:gd name="T7" fmla="*/ 4 h 26"/>
              <a:gd name="T8" fmla="*/ 5 w 25"/>
              <a:gd name="T9" fmla="*/ 4 h 26"/>
              <a:gd name="T10" fmla="*/ 5 w 25"/>
              <a:gd name="T11" fmla="*/ 4 h 26"/>
              <a:gd name="T12" fmla="*/ 8 w 25"/>
              <a:gd name="T13" fmla="*/ 1 h 26"/>
              <a:gd name="T14" fmla="*/ 8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3 w 25"/>
              <a:gd name="T21" fmla="*/ 1 h 26"/>
              <a:gd name="T22" fmla="*/ 13 w 25"/>
              <a:gd name="T23" fmla="*/ 1 h 26"/>
              <a:gd name="T24" fmla="*/ 15 w 25"/>
              <a:gd name="T25" fmla="*/ 4 h 26"/>
              <a:gd name="T26" fmla="*/ 15 w 25"/>
              <a:gd name="T27" fmla="*/ 4 h 26"/>
              <a:gd name="T28" fmla="*/ 17 w 25"/>
              <a:gd name="T29" fmla="*/ 1 h 26"/>
              <a:gd name="T30" fmla="*/ 17 w 25"/>
              <a:gd name="T31" fmla="*/ 1 h 26"/>
              <a:gd name="T32" fmla="*/ 20 w 25"/>
              <a:gd name="T33" fmla="*/ 0 h 26"/>
              <a:gd name="T34" fmla="*/ 20 w 25"/>
              <a:gd name="T35" fmla="*/ 0 h 26"/>
              <a:gd name="T36" fmla="*/ 22 w 25"/>
              <a:gd name="T37" fmla="*/ 1 h 26"/>
              <a:gd name="T38" fmla="*/ 22 w 25"/>
              <a:gd name="T39" fmla="*/ 1 h 26"/>
              <a:gd name="T40" fmla="*/ 24 w 25"/>
              <a:gd name="T41" fmla="*/ 3 h 26"/>
              <a:gd name="T42" fmla="*/ 24 w 25"/>
              <a:gd name="T43" fmla="*/ 3 h 26"/>
              <a:gd name="T44" fmla="*/ 25 w 25"/>
              <a:gd name="T45" fmla="*/ 4 h 26"/>
              <a:gd name="T46" fmla="*/ 25 w 25"/>
              <a:gd name="T47" fmla="*/ 4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9 h 26"/>
              <a:gd name="T56" fmla="*/ 20 w 25"/>
              <a:gd name="T57" fmla="*/ 9 h 26"/>
              <a:gd name="T58" fmla="*/ 20 w 25"/>
              <a:gd name="T59" fmla="*/ 6 h 26"/>
              <a:gd name="T60" fmla="*/ 20 w 25"/>
              <a:gd name="T61" fmla="*/ 6 h 26"/>
              <a:gd name="T62" fmla="*/ 18 w 25"/>
              <a:gd name="T63" fmla="*/ 6 h 26"/>
              <a:gd name="T64" fmla="*/ 18 w 25"/>
              <a:gd name="T65" fmla="*/ 6 h 26"/>
              <a:gd name="T66" fmla="*/ 17 w 25"/>
              <a:gd name="T67" fmla="*/ 6 h 26"/>
              <a:gd name="T68" fmla="*/ 17 w 25"/>
              <a:gd name="T69" fmla="*/ 6 h 26"/>
              <a:gd name="T70" fmla="*/ 15 w 25"/>
              <a:gd name="T71" fmla="*/ 9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9 h 26"/>
              <a:gd name="T78" fmla="*/ 10 w 25"/>
              <a:gd name="T79" fmla="*/ 9 h 26"/>
              <a:gd name="T80" fmla="*/ 10 w 25"/>
              <a:gd name="T81" fmla="*/ 6 h 26"/>
              <a:gd name="T82" fmla="*/ 10 w 25"/>
              <a:gd name="T83" fmla="*/ 6 h 26"/>
              <a:gd name="T84" fmla="*/ 8 w 25"/>
              <a:gd name="T85" fmla="*/ 6 h 26"/>
              <a:gd name="T86" fmla="*/ 8 w 25"/>
              <a:gd name="T87" fmla="*/ 6 h 26"/>
              <a:gd name="T88" fmla="*/ 7 w 25"/>
              <a:gd name="T89" fmla="*/ 6 h 26"/>
              <a:gd name="T90" fmla="*/ 7 w 25"/>
              <a:gd name="T91" fmla="*/ 6 h 26"/>
              <a:gd name="T92" fmla="*/ 5 w 25"/>
              <a:gd name="T93" fmla="*/ 9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8" y="1"/>
                </a:lnTo>
                <a:lnTo>
                  <a:pt x="8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5" y="4"/>
                </a:lnTo>
                <a:lnTo>
                  <a:pt x="15" y="4"/>
                </a:lnTo>
                <a:lnTo>
                  <a:pt x="17" y="1"/>
                </a:lnTo>
                <a:lnTo>
                  <a:pt x="17" y="1"/>
                </a:lnTo>
                <a:lnTo>
                  <a:pt x="20" y="0"/>
                </a:lnTo>
                <a:lnTo>
                  <a:pt x="20" y="0"/>
                </a:lnTo>
                <a:lnTo>
                  <a:pt x="22" y="1"/>
                </a:lnTo>
                <a:lnTo>
                  <a:pt x="22" y="1"/>
                </a:lnTo>
                <a:lnTo>
                  <a:pt x="24" y="3"/>
                </a:lnTo>
                <a:lnTo>
                  <a:pt x="24" y="3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20" y="6"/>
                </a:lnTo>
                <a:lnTo>
                  <a:pt x="20" y="6"/>
                </a:lnTo>
                <a:lnTo>
                  <a:pt x="18" y="6"/>
                </a:lnTo>
                <a:lnTo>
                  <a:pt x="18" y="6"/>
                </a:lnTo>
                <a:lnTo>
                  <a:pt x="17" y="6"/>
                </a:lnTo>
                <a:lnTo>
                  <a:pt x="17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8" y="6"/>
                </a:lnTo>
                <a:lnTo>
                  <a:pt x="8" y="6"/>
                </a:lnTo>
                <a:lnTo>
                  <a:pt x="7" y="6"/>
                </a:lnTo>
                <a:lnTo>
                  <a:pt x="7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10" name="Freeform 432">
            <a:extLst>
              <a:ext uri="{FF2B5EF4-FFF2-40B4-BE49-F238E27FC236}">
                <a16:creationId xmlns:a16="http://schemas.microsoft.com/office/drawing/2014/main" id="{FE47732B-7DE7-4533-B636-44AB98FD8D71}"/>
              </a:ext>
            </a:extLst>
          </p:cNvPr>
          <p:cNvSpPr>
            <a:spLocks/>
          </p:cNvSpPr>
          <p:nvPr/>
        </p:nvSpPr>
        <p:spPr bwMode="auto">
          <a:xfrm>
            <a:off x="1482168" y="2846571"/>
            <a:ext cx="38100" cy="57150"/>
          </a:xfrm>
          <a:custGeom>
            <a:avLst/>
            <a:gdLst>
              <a:gd name="T0" fmla="*/ 0 w 24"/>
              <a:gd name="T1" fmla="*/ 36 h 36"/>
              <a:gd name="T2" fmla="*/ 0 w 24"/>
              <a:gd name="T3" fmla="*/ 0 h 36"/>
              <a:gd name="T4" fmla="*/ 5 w 24"/>
              <a:gd name="T5" fmla="*/ 0 h 36"/>
              <a:gd name="T6" fmla="*/ 12 w 24"/>
              <a:gd name="T7" fmla="*/ 18 h 36"/>
              <a:gd name="T8" fmla="*/ 12 w 24"/>
              <a:gd name="T9" fmla="*/ 18 h 36"/>
              <a:gd name="T10" fmla="*/ 19 w 24"/>
              <a:gd name="T11" fmla="*/ 0 h 36"/>
              <a:gd name="T12" fmla="*/ 24 w 24"/>
              <a:gd name="T13" fmla="*/ 0 h 36"/>
              <a:gd name="T14" fmla="*/ 24 w 24"/>
              <a:gd name="T15" fmla="*/ 36 h 36"/>
              <a:gd name="T16" fmla="*/ 19 w 24"/>
              <a:gd name="T17" fmla="*/ 36 h 36"/>
              <a:gd name="T18" fmla="*/ 19 w 24"/>
              <a:gd name="T19" fmla="*/ 13 h 36"/>
              <a:gd name="T20" fmla="*/ 19 w 24"/>
              <a:gd name="T21" fmla="*/ 13 h 36"/>
              <a:gd name="T22" fmla="*/ 14 w 24"/>
              <a:gd name="T23" fmla="*/ 30 h 36"/>
              <a:gd name="T24" fmla="*/ 11 w 24"/>
              <a:gd name="T25" fmla="*/ 30 h 36"/>
              <a:gd name="T26" fmla="*/ 6 w 24"/>
              <a:gd name="T27" fmla="*/ 13 h 36"/>
              <a:gd name="T28" fmla="*/ 5 w 24"/>
              <a:gd name="T29" fmla="*/ 13 h 36"/>
              <a:gd name="T30" fmla="*/ 5 w 24"/>
              <a:gd name="T31" fmla="*/ 36 h 36"/>
              <a:gd name="T32" fmla="*/ 0 w 24"/>
              <a:gd name="T3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" h="36">
                <a:moveTo>
                  <a:pt x="0" y="36"/>
                </a:moveTo>
                <a:lnTo>
                  <a:pt x="0" y="0"/>
                </a:lnTo>
                <a:lnTo>
                  <a:pt x="5" y="0"/>
                </a:lnTo>
                <a:lnTo>
                  <a:pt x="12" y="18"/>
                </a:lnTo>
                <a:lnTo>
                  <a:pt x="12" y="18"/>
                </a:lnTo>
                <a:lnTo>
                  <a:pt x="19" y="0"/>
                </a:lnTo>
                <a:lnTo>
                  <a:pt x="24" y="0"/>
                </a:lnTo>
                <a:lnTo>
                  <a:pt x="24" y="36"/>
                </a:lnTo>
                <a:lnTo>
                  <a:pt x="19" y="36"/>
                </a:lnTo>
                <a:lnTo>
                  <a:pt x="19" y="13"/>
                </a:lnTo>
                <a:lnTo>
                  <a:pt x="19" y="13"/>
                </a:lnTo>
                <a:lnTo>
                  <a:pt x="14" y="30"/>
                </a:lnTo>
                <a:lnTo>
                  <a:pt x="11" y="30"/>
                </a:lnTo>
                <a:lnTo>
                  <a:pt x="6" y="13"/>
                </a:lnTo>
                <a:lnTo>
                  <a:pt x="5" y="13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11" name="Freeform 433">
            <a:extLst>
              <a:ext uri="{FF2B5EF4-FFF2-40B4-BE49-F238E27FC236}">
                <a16:creationId xmlns:a16="http://schemas.microsoft.com/office/drawing/2014/main" id="{8DA7352F-CDBB-467C-82FC-E1B645904209}"/>
              </a:ext>
            </a:extLst>
          </p:cNvPr>
          <p:cNvSpPr>
            <a:spLocks noEditPoints="1"/>
          </p:cNvSpPr>
          <p:nvPr/>
        </p:nvSpPr>
        <p:spPr bwMode="auto">
          <a:xfrm>
            <a:off x="1525031" y="2862446"/>
            <a:ext cx="23813" cy="41275"/>
          </a:xfrm>
          <a:custGeom>
            <a:avLst/>
            <a:gdLst>
              <a:gd name="T0" fmla="*/ 10 w 15"/>
              <a:gd name="T1" fmla="*/ 24 h 26"/>
              <a:gd name="T2" fmla="*/ 10 w 15"/>
              <a:gd name="T3" fmla="*/ 24 h 26"/>
              <a:gd name="T4" fmla="*/ 8 w 15"/>
              <a:gd name="T5" fmla="*/ 25 h 26"/>
              <a:gd name="T6" fmla="*/ 5 w 15"/>
              <a:gd name="T7" fmla="*/ 26 h 26"/>
              <a:gd name="T8" fmla="*/ 4 w 15"/>
              <a:gd name="T9" fmla="*/ 26 h 26"/>
              <a:gd name="T10" fmla="*/ 2 w 15"/>
              <a:gd name="T11" fmla="*/ 25 h 26"/>
              <a:gd name="T12" fmla="*/ 0 w 15"/>
              <a:gd name="T13" fmla="*/ 22 h 26"/>
              <a:gd name="T14" fmla="*/ 0 w 15"/>
              <a:gd name="T15" fmla="*/ 20 h 26"/>
              <a:gd name="T16" fmla="*/ 0 w 15"/>
              <a:gd name="T17" fmla="*/ 15 h 26"/>
              <a:gd name="T18" fmla="*/ 2 w 15"/>
              <a:gd name="T19" fmla="*/ 12 h 26"/>
              <a:gd name="T20" fmla="*/ 4 w 15"/>
              <a:gd name="T21" fmla="*/ 11 h 26"/>
              <a:gd name="T22" fmla="*/ 8 w 15"/>
              <a:gd name="T23" fmla="*/ 11 h 26"/>
              <a:gd name="T24" fmla="*/ 9 w 15"/>
              <a:gd name="T25" fmla="*/ 11 h 26"/>
              <a:gd name="T26" fmla="*/ 9 w 15"/>
              <a:gd name="T27" fmla="*/ 11 h 26"/>
              <a:gd name="T28" fmla="*/ 10 w 15"/>
              <a:gd name="T29" fmla="*/ 11 h 26"/>
              <a:gd name="T30" fmla="*/ 10 w 15"/>
              <a:gd name="T31" fmla="*/ 8 h 26"/>
              <a:gd name="T32" fmla="*/ 10 w 15"/>
              <a:gd name="T33" fmla="*/ 6 h 26"/>
              <a:gd name="T34" fmla="*/ 8 w 15"/>
              <a:gd name="T35" fmla="*/ 5 h 26"/>
              <a:gd name="T36" fmla="*/ 7 w 15"/>
              <a:gd name="T37" fmla="*/ 6 h 26"/>
              <a:gd name="T38" fmla="*/ 5 w 15"/>
              <a:gd name="T39" fmla="*/ 7 h 26"/>
              <a:gd name="T40" fmla="*/ 0 w 15"/>
              <a:gd name="T41" fmla="*/ 7 h 26"/>
              <a:gd name="T42" fmla="*/ 3 w 15"/>
              <a:gd name="T43" fmla="*/ 2 h 26"/>
              <a:gd name="T44" fmla="*/ 5 w 15"/>
              <a:gd name="T45" fmla="*/ 1 h 26"/>
              <a:gd name="T46" fmla="*/ 8 w 15"/>
              <a:gd name="T47" fmla="*/ 0 h 26"/>
              <a:gd name="T48" fmla="*/ 10 w 15"/>
              <a:gd name="T49" fmla="*/ 1 h 26"/>
              <a:gd name="T50" fmla="*/ 13 w 15"/>
              <a:gd name="T51" fmla="*/ 2 h 26"/>
              <a:gd name="T52" fmla="*/ 15 w 15"/>
              <a:gd name="T53" fmla="*/ 5 h 26"/>
              <a:gd name="T54" fmla="*/ 15 w 15"/>
              <a:gd name="T55" fmla="*/ 8 h 26"/>
              <a:gd name="T56" fmla="*/ 10 w 15"/>
              <a:gd name="T57" fmla="*/ 26 h 26"/>
              <a:gd name="T58" fmla="*/ 10 w 15"/>
              <a:gd name="T59" fmla="*/ 15 h 26"/>
              <a:gd name="T60" fmla="*/ 9 w 15"/>
              <a:gd name="T61" fmla="*/ 15 h 26"/>
              <a:gd name="T62" fmla="*/ 7 w 15"/>
              <a:gd name="T63" fmla="*/ 15 h 26"/>
              <a:gd name="T64" fmla="*/ 5 w 15"/>
              <a:gd name="T65" fmla="*/ 19 h 26"/>
              <a:gd name="T66" fmla="*/ 5 w 15"/>
              <a:gd name="T67" fmla="*/ 21 h 26"/>
              <a:gd name="T68" fmla="*/ 8 w 15"/>
              <a:gd name="T69" fmla="*/ 21 h 26"/>
              <a:gd name="T70" fmla="*/ 10 w 15"/>
              <a:gd name="T71" fmla="*/ 21 h 26"/>
              <a:gd name="T72" fmla="*/ 10 w 15"/>
              <a:gd name="T73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" h="26">
                <a:moveTo>
                  <a:pt x="10" y="26"/>
                </a:move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8" y="25"/>
                </a:lnTo>
                <a:lnTo>
                  <a:pt x="8" y="25"/>
                </a:lnTo>
                <a:lnTo>
                  <a:pt x="5" y="26"/>
                </a:lnTo>
                <a:lnTo>
                  <a:pt x="5" y="26"/>
                </a:lnTo>
                <a:lnTo>
                  <a:pt x="4" y="26"/>
                </a:lnTo>
                <a:lnTo>
                  <a:pt x="4" y="26"/>
                </a:lnTo>
                <a:lnTo>
                  <a:pt x="2" y="25"/>
                </a:lnTo>
                <a:lnTo>
                  <a:pt x="2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5"/>
                </a:lnTo>
                <a:lnTo>
                  <a:pt x="0" y="15"/>
                </a:lnTo>
                <a:lnTo>
                  <a:pt x="2" y="12"/>
                </a:lnTo>
                <a:lnTo>
                  <a:pt x="2" y="12"/>
                </a:lnTo>
                <a:lnTo>
                  <a:pt x="4" y="11"/>
                </a:lnTo>
                <a:lnTo>
                  <a:pt x="4" y="11"/>
                </a:lnTo>
                <a:lnTo>
                  <a:pt x="8" y="11"/>
                </a:lnTo>
                <a:lnTo>
                  <a:pt x="8" y="11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10" y="11"/>
                </a:lnTo>
                <a:lnTo>
                  <a:pt x="10" y="11"/>
                </a:lnTo>
                <a:lnTo>
                  <a:pt x="10" y="11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5" y="7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3" y="2"/>
                </a:lnTo>
                <a:lnTo>
                  <a:pt x="3" y="2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2"/>
                </a:lnTo>
                <a:lnTo>
                  <a:pt x="13" y="2"/>
                </a:lnTo>
                <a:lnTo>
                  <a:pt x="15" y="5"/>
                </a:lnTo>
                <a:lnTo>
                  <a:pt x="15" y="5"/>
                </a:lnTo>
                <a:lnTo>
                  <a:pt x="15" y="8"/>
                </a:lnTo>
                <a:lnTo>
                  <a:pt x="15" y="26"/>
                </a:lnTo>
                <a:lnTo>
                  <a:pt x="10" y="26"/>
                </a:lnTo>
                <a:close/>
                <a:moveTo>
                  <a:pt x="10" y="15"/>
                </a:moveTo>
                <a:lnTo>
                  <a:pt x="10" y="15"/>
                </a:lnTo>
                <a:lnTo>
                  <a:pt x="9" y="15"/>
                </a:lnTo>
                <a:lnTo>
                  <a:pt x="9" y="15"/>
                </a:lnTo>
                <a:lnTo>
                  <a:pt x="7" y="15"/>
                </a:lnTo>
                <a:lnTo>
                  <a:pt x="7" y="15"/>
                </a:lnTo>
                <a:lnTo>
                  <a:pt x="5" y="16"/>
                </a:lnTo>
                <a:lnTo>
                  <a:pt x="5" y="19"/>
                </a:lnTo>
                <a:lnTo>
                  <a:pt x="5" y="19"/>
                </a:lnTo>
                <a:lnTo>
                  <a:pt x="5" y="21"/>
                </a:lnTo>
                <a:lnTo>
                  <a:pt x="5" y="21"/>
                </a:lnTo>
                <a:lnTo>
                  <a:pt x="8" y="21"/>
                </a:lnTo>
                <a:lnTo>
                  <a:pt x="8" y="21"/>
                </a:lnTo>
                <a:lnTo>
                  <a:pt x="10" y="21"/>
                </a:lnTo>
                <a:lnTo>
                  <a:pt x="10" y="21"/>
                </a:lnTo>
                <a:lnTo>
                  <a:pt x="10" y="19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12" name="Freeform 434">
            <a:extLst>
              <a:ext uri="{FF2B5EF4-FFF2-40B4-BE49-F238E27FC236}">
                <a16:creationId xmlns:a16="http://schemas.microsoft.com/office/drawing/2014/main" id="{FCD92F06-C762-4C8F-9FC7-5E3E8687893B}"/>
              </a:ext>
            </a:extLst>
          </p:cNvPr>
          <p:cNvSpPr>
            <a:spLocks noEditPoints="1"/>
          </p:cNvSpPr>
          <p:nvPr/>
        </p:nvSpPr>
        <p:spPr bwMode="auto">
          <a:xfrm>
            <a:off x="1555193" y="2862446"/>
            <a:ext cx="23813" cy="57150"/>
          </a:xfrm>
          <a:custGeom>
            <a:avLst/>
            <a:gdLst>
              <a:gd name="T0" fmla="*/ 5 w 15"/>
              <a:gd name="T1" fmla="*/ 29 h 36"/>
              <a:gd name="T2" fmla="*/ 6 w 15"/>
              <a:gd name="T3" fmla="*/ 30 h 36"/>
              <a:gd name="T4" fmla="*/ 8 w 15"/>
              <a:gd name="T5" fmla="*/ 31 h 36"/>
              <a:gd name="T6" fmla="*/ 10 w 15"/>
              <a:gd name="T7" fmla="*/ 30 h 36"/>
              <a:gd name="T8" fmla="*/ 10 w 15"/>
              <a:gd name="T9" fmla="*/ 24 h 36"/>
              <a:gd name="T10" fmla="*/ 10 w 15"/>
              <a:gd name="T11" fmla="*/ 24 h 36"/>
              <a:gd name="T12" fmla="*/ 9 w 15"/>
              <a:gd name="T13" fmla="*/ 25 h 36"/>
              <a:gd name="T14" fmla="*/ 5 w 15"/>
              <a:gd name="T15" fmla="*/ 26 h 36"/>
              <a:gd name="T16" fmla="*/ 1 w 15"/>
              <a:gd name="T17" fmla="*/ 24 h 36"/>
              <a:gd name="T18" fmla="*/ 0 w 15"/>
              <a:gd name="T19" fmla="*/ 21 h 36"/>
              <a:gd name="T20" fmla="*/ 0 w 15"/>
              <a:gd name="T21" fmla="*/ 19 h 36"/>
              <a:gd name="T22" fmla="*/ 0 w 15"/>
              <a:gd name="T23" fmla="*/ 8 h 36"/>
              <a:gd name="T24" fmla="*/ 0 w 15"/>
              <a:gd name="T25" fmla="*/ 5 h 36"/>
              <a:gd name="T26" fmla="*/ 3 w 15"/>
              <a:gd name="T27" fmla="*/ 1 h 36"/>
              <a:gd name="T28" fmla="*/ 5 w 15"/>
              <a:gd name="T29" fmla="*/ 0 h 36"/>
              <a:gd name="T30" fmla="*/ 8 w 15"/>
              <a:gd name="T31" fmla="*/ 0 h 36"/>
              <a:gd name="T32" fmla="*/ 9 w 15"/>
              <a:gd name="T33" fmla="*/ 1 h 36"/>
              <a:gd name="T34" fmla="*/ 10 w 15"/>
              <a:gd name="T35" fmla="*/ 1 h 36"/>
              <a:gd name="T36" fmla="*/ 10 w 15"/>
              <a:gd name="T37" fmla="*/ 2 h 36"/>
              <a:gd name="T38" fmla="*/ 15 w 15"/>
              <a:gd name="T39" fmla="*/ 0 h 36"/>
              <a:gd name="T40" fmla="*/ 15 w 15"/>
              <a:gd name="T41" fmla="*/ 29 h 36"/>
              <a:gd name="T42" fmla="*/ 15 w 15"/>
              <a:gd name="T43" fmla="*/ 31 h 36"/>
              <a:gd name="T44" fmla="*/ 14 w 15"/>
              <a:gd name="T45" fmla="*/ 34 h 36"/>
              <a:gd name="T46" fmla="*/ 12 w 15"/>
              <a:gd name="T47" fmla="*/ 36 h 36"/>
              <a:gd name="T48" fmla="*/ 8 w 15"/>
              <a:gd name="T49" fmla="*/ 36 h 36"/>
              <a:gd name="T50" fmla="*/ 5 w 15"/>
              <a:gd name="T51" fmla="*/ 36 h 36"/>
              <a:gd name="T52" fmla="*/ 4 w 15"/>
              <a:gd name="T53" fmla="*/ 35 h 36"/>
              <a:gd name="T54" fmla="*/ 1 w 15"/>
              <a:gd name="T55" fmla="*/ 32 h 36"/>
              <a:gd name="T56" fmla="*/ 5 w 15"/>
              <a:gd name="T57" fmla="*/ 29 h 36"/>
              <a:gd name="T58" fmla="*/ 5 w 15"/>
              <a:gd name="T59" fmla="*/ 17 h 36"/>
              <a:gd name="T60" fmla="*/ 6 w 15"/>
              <a:gd name="T61" fmla="*/ 20 h 36"/>
              <a:gd name="T62" fmla="*/ 8 w 15"/>
              <a:gd name="T63" fmla="*/ 21 h 36"/>
              <a:gd name="T64" fmla="*/ 10 w 15"/>
              <a:gd name="T65" fmla="*/ 20 h 36"/>
              <a:gd name="T66" fmla="*/ 10 w 15"/>
              <a:gd name="T67" fmla="*/ 8 h 36"/>
              <a:gd name="T68" fmla="*/ 10 w 15"/>
              <a:gd name="T69" fmla="*/ 6 h 36"/>
              <a:gd name="T70" fmla="*/ 8 w 15"/>
              <a:gd name="T71" fmla="*/ 5 h 36"/>
              <a:gd name="T72" fmla="*/ 6 w 15"/>
              <a:gd name="T73" fmla="*/ 6 h 36"/>
              <a:gd name="T74" fmla="*/ 5 w 15"/>
              <a:gd name="T75" fmla="*/ 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" h="36">
                <a:moveTo>
                  <a:pt x="5" y="29"/>
                </a:moveTo>
                <a:lnTo>
                  <a:pt x="5" y="29"/>
                </a:lnTo>
                <a:lnTo>
                  <a:pt x="6" y="30"/>
                </a:lnTo>
                <a:lnTo>
                  <a:pt x="6" y="30"/>
                </a:lnTo>
                <a:lnTo>
                  <a:pt x="8" y="31"/>
                </a:lnTo>
                <a:lnTo>
                  <a:pt x="8" y="31"/>
                </a:lnTo>
                <a:lnTo>
                  <a:pt x="10" y="30"/>
                </a:lnTo>
                <a:lnTo>
                  <a:pt x="10" y="30"/>
                </a:lnTo>
                <a:lnTo>
                  <a:pt x="10" y="29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9" y="25"/>
                </a:lnTo>
                <a:lnTo>
                  <a:pt x="9" y="25"/>
                </a:lnTo>
                <a:lnTo>
                  <a:pt x="5" y="26"/>
                </a:lnTo>
                <a:lnTo>
                  <a:pt x="5" y="26"/>
                </a:lnTo>
                <a:lnTo>
                  <a:pt x="3" y="25"/>
                </a:lnTo>
                <a:lnTo>
                  <a:pt x="1" y="24"/>
                </a:lnTo>
                <a:lnTo>
                  <a:pt x="1" y="24"/>
                </a:lnTo>
                <a:lnTo>
                  <a:pt x="0" y="21"/>
                </a:lnTo>
                <a:lnTo>
                  <a:pt x="0" y="21"/>
                </a:lnTo>
                <a:lnTo>
                  <a:pt x="0" y="19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1" y="2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9" y="1"/>
                </a:lnTo>
                <a:lnTo>
                  <a:pt x="9" y="1"/>
                </a:lnTo>
                <a:lnTo>
                  <a:pt x="10" y="1"/>
                </a:lnTo>
                <a:lnTo>
                  <a:pt x="10" y="1"/>
                </a:lnTo>
                <a:lnTo>
                  <a:pt x="10" y="2"/>
                </a:lnTo>
                <a:lnTo>
                  <a:pt x="10" y="0"/>
                </a:lnTo>
                <a:lnTo>
                  <a:pt x="15" y="0"/>
                </a:lnTo>
                <a:lnTo>
                  <a:pt x="15" y="29"/>
                </a:lnTo>
                <a:lnTo>
                  <a:pt x="15" y="29"/>
                </a:lnTo>
                <a:lnTo>
                  <a:pt x="15" y="31"/>
                </a:lnTo>
                <a:lnTo>
                  <a:pt x="15" y="31"/>
                </a:lnTo>
                <a:lnTo>
                  <a:pt x="14" y="34"/>
                </a:lnTo>
                <a:lnTo>
                  <a:pt x="14" y="34"/>
                </a:lnTo>
                <a:lnTo>
                  <a:pt x="12" y="36"/>
                </a:lnTo>
                <a:lnTo>
                  <a:pt x="12" y="36"/>
                </a:lnTo>
                <a:lnTo>
                  <a:pt x="8" y="36"/>
                </a:lnTo>
                <a:lnTo>
                  <a:pt x="8" y="36"/>
                </a:lnTo>
                <a:lnTo>
                  <a:pt x="5" y="36"/>
                </a:lnTo>
                <a:lnTo>
                  <a:pt x="5" y="36"/>
                </a:lnTo>
                <a:lnTo>
                  <a:pt x="4" y="35"/>
                </a:lnTo>
                <a:lnTo>
                  <a:pt x="4" y="35"/>
                </a:lnTo>
                <a:lnTo>
                  <a:pt x="1" y="32"/>
                </a:lnTo>
                <a:lnTo>
                  <a:pt x="1" y="32"/>
                </a:lnTo>
                <a:lnTo>
                  <a:pt x="0" y="29"/>
                </a:lnTo>
                <a:lnTo>
                  <a:pt x="5" y="29"/>
                </a:lnTo>
                <a:close/>
                <a:moveTo>
                  <a:pt x="5" y="17"/>
                </a:moveTo>
                <a:lnTo>
                  <a:pt x="5" y="17"/>
                </a:lnTo>
                <a:lnTo>
                  <a:pt x="6" y="20"/>
                </a:lnTo>
                <a:lnTo>
                  <a:pt x="6" y="20"/>
                </a:lnTo>
                <a:lnTo>
                  <a:pt x="8" y="21"/>
                </a:ln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0" y="19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13" name="Freeform 435">
            <a:extLst>
              <a:ext uri="{FF2B5EF4-FFF2-40B4-BE49-F238E27FC236}">
                <a16:creationId xmlns:a16="http://schemas.microsoft.com/office/drawing/2014/main" id="{94F1EBFA-2AE9-4F59-A981-DC0BD57A59A3}"/>
              </a:ext>
            </a:extLst>
          </p:cNvPr>
          <p:cNvSpPr>
            <a:spLocks/>
          </p:cNvSpPr>
          <p:nvPr/>
        </p:nvSpPr>
        <p:spPr bwMode="auto">
          <a:xfrm>
            <a:off x="1586943" y="2862446"/>
            <a:ext cx="23813" cy="41275"/>
          </a:xfrm>
          <a:custGeom>
            <a:avLst/>
            <a:gdLst>
              <a:gd name="T0" fmla="*/ 0 w 15"/>
              <a:gd name="T1" fmla="*/ 26 h 26"/>
              <a:gd name="T2" fmla="*/ 0 w 15"/>
              <a:gd name="T3" fmla="*/ 0 h 26"/>
              <a:gd name="T4" fmla="*/ 5 w 15"/>
              <a:gd name="T5" fmla="*/ 0 h 26"/>
              <a:gd name="T6" fmla="*/ 5 w 15"/>
              <a:gd name="T7" fmla="*/ 2 h 26"/>
              <a:gd name="T8" fmla="*/ 5 w 15"/>
              <a:gd name="T9" fmla="*/ 2 h 26"/>
              <a:gd name="T10" fmla="*/ 5 w 15"/>
              <a:gd name="T11" fmla="*/ 2 h 26"/>
              <a:gd name="T12" fmla="*/ 7 w 15"/>
              <a:gd name="T13" fmla="*/ 1 h 26"/>
              <a:gd name="T14" fmla="*/ 7 w 15"/>
              <a:gd name="T15" fmla="*/ 1 h 26"/>
              <a:gd name="T16" fmla="*/ 10 w 15"/>
              <a:gd name="T17" fmla="*/ 0 h 26"/>
              <a:gd name="T18" fmla="*/ 10 w 15"/>
              <a:gd name="T19" fmla="*/ 0 h 26"/>
              <a:gd name="T20" fmla="*/ 12 w 15"/>
              <a:gd name="T21" fmla="*/ 0 h 26"/>
              <a:gd name="T22" fmla="*/ 12 w 15"/>
              <a:gd name="T23" fmla="*/ 0 h 26"/>
              <a:gd name="T24" fmla="*/ 14 w 15"/>
              <a:gd name="T25" fmla="*/ 1 h 26"/>
              <a:gd name="T26" fmla="*/ 14 w 15"/>
              <a:gd name="T27" fmla="*/ 1 h 26"/>
              <a:gd name="T28" fmla="*/ 15 w 15"/>
              <a:gd name="T29" fmla="*/ 3 h 26"/>
              <a:gd name="T30" fmla="*/ 15 w 15"/>
              <a:gd name="T31" fmla="*/ 3 h 26"/>
              <a:gd name="T32" fmla="*/ 15 w 15"/>
              <a:gd name="T33" fmla="*/ 6 h 26"/>
              <a:gd name="T34" fmla="*/ 15 w 15"/>
              <a:gd name="T35" fmla="*/ 26 h 26"/>
              <a:gd name="T36" fmla="*/ 10 w 15"/>
              <a:gd name="T37" fmla="*/ 26 h 26"/>
              <a:gd name="T38" fmla="*/ 10 w 15"/>
              <a:gd name="T39" fmla="*/ 8 h 26"/>
              <a:gd name="T40" fmla="*/ 10 w 15"/>
              <a:gd name="T41" fmla="*/ 8 h 26"/>
              <a:gd name="T42" fmla="*/ 9 w 15"/>
              <a:gd name="T43" fmla="*/ 6 h 26"/>
              <a:gd name="T44" fmla="*/ 9 w 15"/>
              <a:gd name="T45" fmla="*/ 6 h 26"/>
              <a:gd name="T46" fmla="*/ 8 w 15"/>
              <a:gd name="T47" fmla="*/ 5 h 26"/>
              <a:gd name="T48" fmla="*/ 8 w 15"/>
              <a:gd name="T49" fmla="*/ 5 h 26"/>
              <a:gd name="T50" fmla="*/ 5 w 15"/>
              <a:gd name="T51" fmla="*/ 6 h 26"/>
              <a:gd name="T52" fmla="*/ 5 w 15"/>
              <a:gd name="T53" fmla="*/ 6 h 26"/>
              <a:gd name="T54" fmla="*/ 5 w 15"/>
              <a:gd name="T55" fmla="*/ 8 h 26"/>
              <a:gd name="T56" fmla="*/ 5 w 15"/>
              <a:gd name="T57" fmla="*/ 26 h 26"/>
              <a:gd name="T58" fmla="*/ 0 w 15"/>
              <a:gd name="T5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5" y="3"/>
                </a:lnTo>
                <a:lnTo>
                  <a:pt x="15" y="3"/>
                </a:lnTo>
                <a:lnTo>
                  <a:pt x="15" y="6"/>
                </a:lnTo>
                <a:lnTo>
                  <a:pt x="15" y="26"/>
                </a:lnTo>
                <a:lnTo>
                  <a:pt x="10" y="26"/>
                </a:lnTo>
                <a:lnTo>
                  <a:pt x="10" y="8"/>
                </a:lnTo>
                <a:lnTo>
                  <a:pt x="10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14" name="Freeform 436">
            <a:extLst>
              <a:ext uri="{FF2B5EF4-FFF2-40B4-BE49-F238E27FC236}">
                <a16:creationId xmlns:a16="http://schemas.microsoft.com/office/drawing/2014/main" id="{ACD90570-AA6D-4409-A897-1996F4453D38}"/>
              </a:ext>
            </a:extLst>
          </p:cNvPr>
          <p:cNvSpPr>
            <a:spLocks noEditPoints="1"/>
          </p:cNvSpPr>
          <p:nvPr/>
        </p:nvSpPr>
        <p:spPr bwMode="auto">
          <a:xfrm>
            <a:off x="1617106" y="2862446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9 h 26"/>
              <a:gd name="T6" fmla="*/ 5 w 15"/>
              <a:gd name="T7" fmla="*/ 19 h 26"/>
              <a:gd name="T8" fmla="*/ 6 w 15"/>
              <a:gd name="T9" fmla="*/ 20 h 26"/>
              <a:gd name="T10" fmla="*/ 6 w 15"/>
              <a:gd name="T11" fmla="*/ 20 h 26"/>
              <a:gd name="T12" fmla="*/ 8 w 15"/>
              <a:gd name="T13" fmla="*/ 21 h 26"/>
              <a:gd name="T14" fmla="*/ 8 w 15"/>
              <a:gd name="T15" fmla="*/ 21 h 26"/>
              <a:gd name="T16" fmla="*/ 10 w 15"/>
              <a:gd name="T17" fmla="*/ 20 h 26"/>
              <a:gd name="T18" fmla="*/ 10 w 15"/>
              <a:gd name="T19" fmla="*/ 20 h 26"/>
              <a:gd name="T20" fmla="*/ 10 w 15"/>
              <a:gd name="T21" fmla="*/ 19 h 26"/>
              <a:gd name="T22" fmla="*/ 15 w 15"/>
              <a:gd name="T23" fmla="*/ 19 h 26"/>
              <a:gd name="T24" fmla="*/ 15 w 15"/>
              <a:gd name="T25" fmla="*/ 19 h 26"/>
              <a:gd name="T26" fmla="*/ 15 w 15"/>
              <a:gd name="T27" fmla="*/ 21 h 26"/>
              <a:gd name="T28" fmla="*/ 13 w 15"/>
              <a:gd name="T29" fmla="*/ 24 h 26"/>
              <a:gd name="T30" fmla="*/ 13 w 15"/>
              <a:gd name="T31" fmla="*/ 24 h 26"/>
              <a:gd name="T32" fmla="*/ 11 w 15"/>
              <a:gd name="T33" fmla="*/ 25 h 26"/>
              <a:gd name="T34" fmla="*/ 11 w 15"/>
              <a:gd name="T35" fmla="*/ 25 h 26"/>
              <a:gd name="T36" fmla="*/ 8 w 15"/>
              <a:gd name="T37" fmla="*/ 26 h 26"/>
              <a:gd name="T38" fmla="*/ 8 w 15"/>
              <a:gd name="T39" fmla="*/ 26 h 26"/>
              <a:gd name="T40" fmla="*/ 4 w 15"/>
              <a:gd name="T41" fmla="*/ 25 h 26"/>
              <a:gd name="T42" fmla="*/ 4 w 15"/>
              <a:gd name="T43" fmla="*/ 25 h 26"/>
              <a:gd name="T44" fmla="*/ 1 w 15"/>
              <a:gd name="T45" fmla="*/ 22 h 26"/>
              <a:gd name="T46" fmla="*/ 1 w 15"/>
              <a:gd name="T47" fmla="*/ 22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7 h 26"/>
              <a:gd name="T54" fmla="*/ 0 w 15"/>
              <a:gd name="T55" fmla="*/ 8 h 26"/>
              <a:gd name="T56" fmla="*/ 0 w 15"/>
              <a:gd name="T57" fmla="*/ 8 h 26"/>
              <a:gd name="T58" fmla="*/ 0 w 15"/>
              <a:gd name="T59" fmla="*/ 6 h 26"/>
              <a:gd name="T60" fmla="*/ 0 w 15"/>
              <a:gd name="T61" fmla="*/ 6 h 26"/>
              <a:gd name="T62" fmla="*/ 1 w 15"/>
              <a:gd name="T63" fmla="*/ 3 h 26"/>
              <a:gd name="T64" fmla="*/ 1 w 15"/>
              <a:gd name="T65" fmla="*/ 3 h 26"/>
              <a:gd name="T66" fmla="*/ 4 w 15"/>
              <a:gd name="T67" fmla="*/ 1 h 26"/>
              <a:gd name="T68" fmla="*/ 4 w 15"/>
              <a:gd name="T69" fmla="*/ 1 h 26"/>
              <a:gd name="T70" fmla="*/ 8 w 15"/>
              <a:gd name="T71" fmla="*/ 0 h 26"/>
              <a:gd name="T72" fmla="*/ 8 w 15"/>
              <a:gd name="T73" fmla="*/ 0 h 26"/>
              <a:gd name="T74" fmla="*/ 11 w 15"/>
              <a:gd name="T75" fmla="*/ 1 h 26"/>
              <a:gd name="T76" fmla="*/ 11 w 15"/>
              <a:gd name="T77" fmla="*/ 1 h 26"/>
              <a:gd name="T78" fmla="*/ 14 w 15"/>
              <a:gd name="T79" fmla="*/ 2 h 26"/>
              <a:gd name="T80" fmla="*/ 14 w 15"/>
              <a:gd name="T81" fmla="*/ 2 h 26"/>
              <a:gd name="T82" fmla="*/ 15 w 15"/>
              <a:gd name="T83" fmla="*/ 5 h 26"/>
              <a:gd name="T84" fmla="*/ 15 w 15"/>
              <a:gd name="T85" fmla="*/ 7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8 h 26"/>
              <a:gd name="T94" fmla="*/ 10 w 15"/>
              <a:gd name="T95" fmla="*/ 8 h 26"/>
              <a:gd name="T96" fmla="*/ 10 w 15"/>
              <a:gd name="T97" fmla="*/ 6 h 26"/>
              <a:gd name="T98" fmla="*/ 10 w 15"/>
              <a:gd name="T99" fmla="*/ 6 h 26"/>
              <a:gd name="T100" fmla="*/ 8 w 15"/>
              <a:gd name="T101" fmla="*/ 5 h 26"/>
              <a:gd name="T102" fmla="*/ 8 w 15"/>
              <a:gd name="T103" fmla="*/ 5 h 26"/>
              <a:gd name="T104" fmla="*/ 6 w 15"/>
              <a:gd name="T105" fmla="*/ 6 h 26"/>
              <a:gd name="T106" fmla="*/ 6 w 15"/>
              <a:gd name="T107" fmla="*/ 6 h 26"/>
              <a:gd name="T108" fmla="*/ 5 w 15"/>
              <a:gd name="T109" fmla="*/ 8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9"/>
                </a:lnTo>
                <a:lnTo>
                  <a:pt x="5" y="19"/>
                </a:lnTo>
                <a:lnTo>
                  <a:pt x="6" y="20"/>
                </a:lnTo>
                <a:lnTo>
                  <a:pt x="6" y="20"/>
                </a:lnTo>
                <a:lnTo>
                  <a:pt x="8" y="21"/>
                </a:ln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5" y="21"/>
                </a:lnTo>
                <a:lnTo>
                  <a:pt x="13" y="24"/>
                </a:lnTo>
                <a:lnTo>
                  <a:pt x="13" y="24"/>
                </a:lnTo>
                <a:lnTo>
                  <a:pt x="11" y="25"/>
                </a:lnTo>
                <a:lnTo>
                  <a:pt x="11" y="25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1" y="3"/>
                </a:lnTo>
                <a:lnTo>
                  <a:pt x="1" y="3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4" y="2"/>
                </a:lnTo>
                <a:lnTo>
                  <a:pt x="14" y="2"/>
                </a:lnTo>
                <a:lnTo>
                  <a:pt x="15" y="5"/>
                </a:lnTo>
                <a:lnTo>
                  <a:pt x="15" y="7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15" name="Freeform 437">
            <a:extLst>
              <a:ext uri="{FF2B5EF4-FFF2-40B4-BE49-F238E27FC236}">
                <a16:creationId xmlns:a16="http://schemas.microsoft.com/office/drawing/2014/main" id="{CB2AD250-5A3E-4856-A452-B9B833642F5F}"/>
              </a:ext>
            </a:extLst>
          </p:cNvPr>
          <p:cNvSpPr>
            <a:spLocks/>
          </p:cNvSpPr>
          <p:nvPr/>
        </p:nvSpPr>
        <p:spPr bwMode="auto">
          <a:xfrm>
            <a:off x="1645681" y="2862446"/>
            <a:ext cx="25400" cy="41275"/>
          </a:xfrm>
          <a:custGeom>
            <a:avLst/>
            <a:gdLst>
              <a:gd name="T0" fmla="*/ 11 w 16"/>
              <a:gd name="T1" fmla="*/ 7 h 26"/>
              <a:gd name="T2" fmla="*/ 10 w 16"/>
              <a:gd name="T3" fmla="*/ 6 h 26"/>
              <a:gd name="T4" fmla="*/ 7 w 16"/>
              <a:gd name="T5" fmla="*/ 5 h 26"/>
              <a:gd name="T6" fmla="*/ 6 w 16"/>
              <a:gd name="T7" fmla="*/ 6 h 26"/>
              <a:gd name="T8" fmla="*/ 5 w 16"/>
              <a:gd name="T9" fmla="*/ 7 h 26"/>
              <a:gd name="T10" fmla="*/ 6 w 16"/>
              <a:gd name="T11" fmla="*/ 8 h 26"/>
              <a:gd name="T12" fmla="*/ 11 w 16"/>
              <a:gd name="T13" fmla="*/ 11 h 26"/>
              <a:gd name="T14" fmla="*/ 12 w 16"/>
              <a:gd name="T15" fmla="*/ 12 h 26"/>
              <a:gd name="T16" fmla="*/ 15 w 16"/>
              <a:gd name="T17" fmla="*/ 13 h 26"/>
              <a:gd name="T18" fmla="*/ 16 w 16"/>
              <a:gd name="T19" fmla="*/ 19 h 26"/>
              <a:gd name="T20" fmla="*/ 15 w 16"/>
              <a:gd name="T21" fmla="*/ 21 h 26"/>
              <a:gd name="T22" fmla="*/ 14 w 16"/>
              <a:gd name="T23" fmla="*/ 24 h 26"/>
              <a:gd name="T24" fmla="*/ 11 w 16"/>
              <a:gd name="T25" fmla="*/ 25 h 26"/>
              <a:gd name="T26" fmla="*/ 7 w 16"/>
              <a:gd name="T27" fmla="*/ 26 h 26"/>
              <a:gd name="T28" fmla="*/ 2 w 16"/>
              <a:gd name="T29" fmla="*/ 24 h 26"/>
              <a:gd name="T30" fmla="*/ 1 w 16"/>
              <a:gd name="T31" fmla="*/ 21 h 26"/>
              <a:gd name="T32" fmla="*/ 0 w 16"/>
              <a:gd name="T33" fmla="*/ 19 h 26"/>
              <a:gd name="T34" fmla="*/ 5 w 16"/>
              <a:gd name="T35" fmla="*/ 19 h 26"/>
              <a:gd name="T36" fmla="*/ 6 w 16"/>
              <a:gd name="T37" fmla="*/ 20 h 26"/>
              <a:gd name="T38" fmla="*/ 7 w 16"/>
              <a:gd name="T39" fmla="*/ 21 h 26"/>
              <a:gd name="T40" fmla="*/ 10 w 16"/>
              <a:gd name="T41" fmla="*/ 20 h 26"/>
              <a:gd name="T42" fmla="*/ 11 w 16"/>
              <a:gd name="T43" fmla="*/ 19 h 26"/>
              <a:gd name="T44" fmla="*/ 10 w 16"/>
              <a:gd name="T45" fmla="*/ 16 h 26"/>
              <a:gd name="T46" fmla="*/ 6 w 16"/>
              <a:gd name="T47" fmla="*/ 15 h 26"/>
              <a:gd name="T48" fmla="*/ 2 w 16"/>
              <a:gd name="T49" fmla="*/ 12 h 26"/>
              <a:gd name="T50" fmla="*/ 1 w 16"/>
              <a:gd name="T51" fmla="*/ 10 h 26"/>
              <a:gd name="T52" fmla="*/ 1 w 16"/>
              <a:gd name="T53" fmla="*/ 7 h 26"/>
              <a:gd name="T54" fmla="*/ 1 w 16"/>
              <a:gd name="T55" fmla="*/ 5 h 26"/>
              <a:gd name="T56" fmla="*/ 2 w 16"/>
              <a:gd name="T57" fmla="*/ 2 h 26"/>
              <a:gd name="T58" fmla="*/ 5 w 16"/>
              <a:gd name="T59" fmla="*/ 1 h 26"/>
              <a:gd name="T60" fmla="*/ 8 w 16"/>
              <a:gd name="T61" fmla="*/ 0 h 26"/>
              <a:gd name="T62" fmla="*/ 11 w 16"/>
              <a:gd name="T63" fmla="*/ 1 h 26"/>
              <a:gd name="T64" fmla="*/ 14 w 16"/>
              <a:gd name="T65" fmla="*/ 2 h 26"/>
              <a:gd name="T66" fmla="*/ 15 w 16"/>
              <a:gd name="T67" fmla="*/ 5 h 26"/>
              <a:gd name="T68" fmla="*/ 11 w 16"/>
              <a:gd name="T69" fmla="*/ 7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" h="26">
                <a:moveTo>
                  <a:pt x="11" y="7"/>
                </a:moveTo>
                <a:lnTo>
                  <a:pt x="11" y="7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7"/>
                </a:lnTo>
                <a:lnTo>
                  <a:pt x="5" y="7"/>
                </a:lnTo>
                <a:lnTo>
                  <a:pt x="6" y="8"/>
                </a:lnTo>
                <a:lnTo>
                  <a:pt x="6" y="8"/>
                </a:lnTo>
                <a:lnTo>
                  <a:pt x="7" y="10"/>
                </a:lnTo>
                <a:lnTo>
                  <a:pt x="11" y="11"/>
                </a:lnTo>
                <a:lnTo>
                  <a:pt x="11" y="11"/>
                </a:lnTo>
                <a:lnTo>
                  <a:pt x="12" y="12"/>
                </a:lnTo>
                <a:lnTo>
                  <a:pt x="15" y="13"/>
                </a:lnTo>
                <a:lnTo>
                  <a:pt x="15" y="13"/>
                </a:lnTo>
                <a:lnTo>
                  <a:pt x="16" y="19"/>
                </a:lnTo>
                <a:lnTo>
                  <a:pt x="16" y="19"/>
                </a:lnTo>
                <a:lnTo>
                  <a:pt x="15" y="21"/>
                </a:lnTo>
                <a:lnTo>
                  <a:pt x="15" y="21"/>
                </a:lnTo>
                <a:lnTo>
                  <a:pt x="14" y="24"/>
                </a:lnTo>
                <a:lnTo>
                  <a:pt x="14" y="24"/>
                </a:lnTo>
                <a:lnTo>
                  <a:pt x="11" y="25"/>
                </a:lnTo>
                <a:lnTo>
                  <a:pt x="11" y="25"/>
                </a:lnTo>
                <a:lnTo>
                  <a:pt x="7" y="26"/>
                </a:lnTo>
                <a:lnTo>
                  <a:pt x="7" y="26"/>
                </a:lnTo>
                <a:lnTo>
                  <a:pt x="5" y="26"/>
                </a:lnTo>
                <a:lnTo>
                  <a:pt x="2" y="24"/>
                </a:lnTo>
                <a:lnTo>
                  <a:pt x="2" y="24"/>
                </a:lnTo>
                <a:lnTo>
                  <a:pt x="1" y="21"/>
                </a:lnTo>
                <a:lnTo>
                  <a:pt x="1" y="21"/>
                </a:lnTo>
                <a:lnTo>
                  <a:pt x="0" y="19"/>
                </a:lnTo>
                <a:lnTo>
                  <a:pt x="5" y="19"/>
                </a:lnTo>
                <a:lnTo>
                  <a:pt x="5" y="19"/>
                </a:lnTo>
                <a:lnTo>
                  <a:pt x="6" y="20"/>
                </a:lnTo>
                <a:lnTo>
                  <a:pt x="6" y="20"/>
                </a:lnTo>
                <a:lnTo>
                  <a:pt x="7" y="21"/>
                </a:lnTo>
                <a:lnTo>
                  <a:pt x="7" y="21"/>
                </a:lnTo>
                <a:lnTo>
                  <a:pt x="10" y="20"/>
                </a:lnTo>
                <a:lnTo>
                  <a:pt x="10" y="20"/>
                </a:lnTo>
                <a:lnTo>
                  <a:pt x="11" y="19"/>
                </a:lnTo>
                <a:lnTo>
                  <a:pt x="11" y="19"/>
                </a:lnTo>
                <a:lnTo>
                  <a:pt x="10" y="16"/>
                </a:lnTo>
                <a:lnTo>
                  <a:pt x="10" y="16"/>
                </a:lnTo>
                <a:lnTo>
                  <a:pt x="8" y="15"/>
                </a:lnTo>
                <a:lnTo>
                  <a:pt x="6" y="15"/>
                </a:lnTo>
                <a:lnTo>
                  <a:pt x="6" y="15"/>
                </a:lnTo>
                <a:lnTo>
                  <a:pt x="2" y="12"/>
                </a:lnTo>
                <a:lnTo>
                  <a:pt x="2" y="12"/>
                </a:lnTo>
                <a:lnTo>
                  <a:pt x="1" y="10"/>
                </a:lnTo>
                <a:lnTo>
                  <a:pt x="1" y="7"/>
                </a:lnTo>
                <a:lnTo>
                  <a:pt x="1" y="7"/>
                </a:lnTo>
                <a:lnTo>
                  <a:pt x="1" y="5"/>
                </a:lnTo>
                <a:lnTo>
                  <a:pt x="1" y="5"/>
                </a:lnTo>
                <a:lnTo>
                  <a:pt x="2" y="2"/>
                </a:lnTo>
                <a:lnTo>
                  <a:pt x="2" y="2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4" y="2"/>
                </a:lnTo>
                <a:lnTo>
                  <a:pt x="14" y="2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1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16" name="Freeform 438">
            <a:extLst>
              <a:ext uri="{FF2B5EF4-FFF2-40B4-BE49-F238E27FC236}">
                <a16:creationId xmlns:a16="http://schemas.microsoft.com/office/drawing/2014/main" id="{E9013C60-2F05-4026-B888-1F5C2550A414}"/>
              </a:ext>
            </a:extLst>
          </p:cNvPr>
          <p:cNvSpPr>
            <a:spLocks noEditPoints="1"/>
          </p:cNvSpPr>
          <p:nvPr/>
        </p:nvSpPr>
        <p:spPr bwMode="auto">
          <a:xfrm>
            <a:off x="1675843" y="2846571"/>
            <a:ext cx="7938" cy="57150"/>
          </a:xfrm>
          <a:custGeom>
            <a:avLst/>
            <a:gdLst>
              <a:gd name="T0" fmla="*/ 0 w 5"/>
              <a:gd name="T1" fmla="*/ 5 h 36"/>
              <a:gd name="T2" fmla="*/ 0 w 5"/>
              <a:gd name="T3" fmla="*/ 0 h 36"/>
              <a:gd name="T4" fmla="*/ 5 w 5"/>
              <a:gd name="T5" fmla="*/ 0 h 36"/>
              <a:gd name="T6" fmla="*/ 5 w 5"/>
              <a:gd name="T7" fmla="*/ 5 h 36"/>
              <a:gd name="T8" fmla="*/ 0 w 5"/>
              <a:gd name="T9" fmla="*/ 5 h 36"/>
              <a:gd name="T10" fmla="*/ 0 w 5"/>
              <a:gd name="T11" fmla="*/ 36 h 36"/>
              <a:gd name="T12" fmla="*/ 0 w 5"/>
              <a:gd name="T13" fmla="*/ 10 h 36"/>
              <a:gd name="T14" fmla="*/ 5 w 5"/>
              <a:gd name="T15" fmla="*/ 10 h 36"/>
              <a:gd name="T16" fmla="*/ 5 w 5"/>
              <a:gd name="T17" fmla="*/ 36 h 36"/>
              <a:gd name="T18" fmla="*/ 0 w 5"/>
              <a:gd name="T1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6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6"/>
                </a:moveTo>
                <a:lnTo>
                  <a:pt x="0" y="10"/>
                </a:lnTo>
                <a:lnTo>
                  <a:pt x="5" y="10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17" name="Freeform 439">
            <a:extLst>
              <a:ext uri="{FF2B5EF4-FFF2-40B4-BE49-F238E27FC236}">
                <a16:creationId xmlns:a16="http://schemas.microsoft.com/office/drawing/2014/main" id="{65E39BAF-339B-4858-A38F-B056BF46F938}"/>
              </a:ext>
            </a:extLst>
          </p:cNvPr>
          <p:cNvSpPr>
            <a:spLocks/>
          </p:cNvSpPr>
          <p:nvPr/>
        </p:nvSpPr>
        <p:spPr bwMode="auto">
          <a:xfrm>
            <a:off x="1691718" y="2862446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6 h 26"/>
              <a:gd name="T4" fmla="*/ 10 w 15"/>
              <a:gd name="T5" fmla="*/ 26 h 26"/>
              <a:gd name="T6" fmla="*/ 10 w 15"/>
              <a:gd name="T7" fmla="*/ 24 h 26"/>
              <a:gd name="T8" fmla="*/ 10 w 15"/>
              <a:gd name="T9" fmla="*/ 24 h 26"/>
              <a:gd name="T10" fmla="*/ 10 w 15"/>
              <a:gd name="T11" fmla="*/ 24 h 26"/>
              <a:gd name="T12" fmla="*/ 7 w 15"/>
              <a:gd name="T13" fmla="*/ 25 h 26"/>
              <a:gd name="T14" fmla="*/ 7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2 w 15"/>
              <a:gd name="T21" fmla="*/ 26 h 26"/>
              <a:gd name="T22" fmla="*/ 2 w 15"/>
              <a:gd name="T23" fmla="*/ 26 h 26"/>
              <a:gd name="T24" fmla="*/ 1 w 15"/>
              <a:gd name="T25" fmla="*/ 25 h 26"/>
              <a:gd name="T26" fmla="*/ 1 w 15"/>
              <a:gd name="T27" fmla="*/ 25 h 26"/>
              <a:gd name="T28" fmla="*/ 0 w 15"/>
              <a:gd name="T29" fmla="*/ 22 h 26"/>
              <a:gd name="T30" fmla="*/ 0 w 15"/>
              <a:gd name="T31" fmla="*/ 22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7 h 26"/>
              <a:gd name="T40" fmla="*/ 5 w 15"/>
              <a:gd name="T41" fmla="*/ 17 h 26"/>
              <a:gd name="T42" fmla="*/ 5 w 15"/>
              <a:gd name="T43" fmla="*/ 20 h 26"/>
              <a:gd name="T44" fmla="*/ 5 w 15"/>
              <a:gd name="T45" fmla="*/ 20 h 26"/>
              <a:gd name="T46" fmla="*/ 7 w 15"/>
              <a:gd name="T47" fmla="*/ 21 h 26"/>
              <a:gd name="T48" fmla="*/ 7 w 15"/>
              <a:gd name="T49" fmla="*/ 21 h 26"/>
              <a:gd name="T50" fmla="*/ 8 w 15"/>
              <a:gd name="T51" fmla="*/ 20 h 26"/>
              <a:gd name="T52" fmla="*/ 8 w 15"/>
              <a:gd name="T53" fmla="*/ 20 h 26"/>
              <a:gd name="T54" fmla="*/ 10 w 15"/>
              <a:gd name="T55" fmla="*/ 17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6"/>
                </a:lnTo>
                <a:lnTo>
                  <a:pt x="10" y="26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7" y="25"/>
                </a:lnTo>
                <a:lnTo>
                  <a:pt x="7" y="25"/>
                </a:lnTo>
                <a:lnTo>
                  <a:pt x="5" y="26"/>
                </a:lnTo>
                <a:lnTo>
                  <a:pt x="5" y="26"/>
                </a:lnTo>
                <a:lnTo>
                  <a:pt x="2" y="26"/>
                </a:lnTo>
                <a:lnTo>
                  <a:pt x="2" y="26"/>
                </a:lnTo>
                <a:lnTo>
                  <a:pt x="1" y="25"/>
                </a:lnTo>
                <a:lnTo>
                  <a:pt x="1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7"/>
                </a:lnTo>
                <a:lnTo>
                  <a:pt x="5" y="17"/>
                </a:lnTo>
                <a:lnTo>
                  <a:pt x="5" y="20"/>
                </a:lnTo>
                <a:lnTo>
                  <a:pt x="5" y="20"/>
                </a:lnTo>
                <a:lnTo>
                  <a:pt x="7" y="21"/>
                </a:lnTo>
                <a:lnTo>
                  <a:pt x="7" y="21"/>
                </a:lnTo>
                <a:lnTo>
                  <a:pt x="8" y="20"/>
                </a:lnTo>
                <a:lnTo>
                  <a:pt x="8" y="20"/>
                </a:lnTo>
                <a:lnTo>
                  <a:pt x="10" y="17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18" name="Freeform 440">
            <a:extLst>
              <a:ext uri="{FF2B5EF4-FFF2-40B4-BE49-F238E27FC236}">
                <a16:creationId xmlns:a16="http://schemas.microsoft.com/office/drawing/2014/main" id="{CCC529F9-E52F-4A62-B50D-3A064FC1F52E}"/>
              </a:ext>
            </a:extLst>
          </p:cNvPr>
          <p:cNvSpPr>
            <a:spLocks/>
          </p:cNvSpPr>
          <p:nvPr/>
        </p:nvSpPr>
        <p:spPr bwMode="auto">
          <a:xfrm>
            <a:off x="1720293" y="2862446"/>
            <a:ext cx="42863" cy="41275"/>
          </a:xfrm>
          <a:custGeom>
            <a:avLst/>
            <a:gdLst>
              <a:gd name="T0" fmla="*/ 0 w 27"/>
              <a:gd name="T1" fmla="*/ 26 h 26"/>
              <a:gd name="T2" fmla="*/ 0 w 27"/>
              <a:gd name="T3" fmla="*/ 0 h 26"/>
              <a:gd name="T4" fmla="*/ 5 w 27"/>
              <a:gd name="T5" fmla="*/ 0 h 26"/>
              <a:gd name="T6" fmla="*/ 5 w 27"/>
              <a:gd name="T7" fmla="*/ 2 h 26"/>
              <a:gd name="T8" fmla="*/ 5 w 27"/>
              <a:gd name="T9" fmla="*/ 2 h 26"/>
              <a:gd name="T10" fmla="*/ 5 w 27"/>
              <a:gd name="T11" fmla="*/ 2 h 26"/>
              <a:gd name="T12" fmla="*/ 8 w 27"/>
              <a:gd name="T13" fmla="*/ 1 h 26"/>
              <a:gd name="T14" fmla="*/ 8 w 27"/>
              <a:gd name="T15" fmla="*/ 1 h 26"/>
              <a:gd name="T16" fmla="*/ 10 w 27"/>
              <a:gd name="T17" fmla="*/ 0 h 26"/>
              <a:gd name="T18" fmla="*/ 10 w 27"/>
              <a:gd name="T19" fmla="*/ 0 h 26"/>
              <a:gd name="T20" fmla="*/ 13 w 27"/>
              <a:gd name="T21" fmla="*/ 1 h 26"/>
              <a:gd name="T22" fmla="*/ 13 w 27"/>
              <a:gd name="T23" fmla="*/ 1 h 26"/>
              <a:gd name="T24" fmla="*/ 15 w 27"/>
              <a:gd name="T25" fmla="*/ 2 h 26"/>
              <a:gd name="T26" fmla="*/ 15 w 27"/>
              <a:gd name="T27" fmla="*/ 2 h 26"/>
              <a:gd name="T28" fmla="*/ 18 w 27"/>
              <a:gd name="T29" fmla="*/ 1 h 26"/>
              <a:gd name="T30" fmla="*/ 18 w 27"/>
              <a:gd name="T31" fmla="*/ 1 h 26"/>
              <a:gd name="T32" fmla="*/ 20 w 27"/>
              <a:gd name="T33" fmla="*/ 0 h 26"/>
              <a:gd name="T34" fmla="*/ 20 w 27"/>
              <a:gd name="T35" fmla="*/ 0 h 26"/>
              <a:gd name="T36" fmla="*/ 23 w 27"/>
              <a:gd name="T37" fmla="*/ 0 h 26"/>
              <a:gd name="T38" fmla="*/ 23 w 27"/>
              <a:gd name="T39" fmla="*/ 0 h 26"/>
              <a:gd name="T40" fmla="*/ 24 w 27"/>
              <a:gd name="T41" fmla="*/ 1 h 26"/>
              <a:gd name="T42" fmla="*/ 24 w 27"/>
              <a:gd name="T43" fmla="*/ 1 h 26"/>
              <a:gd name="T44" fmla="*/ 25 w 27"/>
              <a:gd name="T45" fmla="*/ 3 h 26"/>
              <a:gd name="T46" fmla="*/ 25 w 27"/>
              <a:gd name="T47" fmla="*/ 3 h 26"/>
              <a:gd name="T48" fmla="*/ 27 w 27"/>
              <a:gd name="T49" fmla="*/ 6 h 26"/>
              <a:gd name="T50" fmla="*/ 27 w 27"/>
              <a:gd name="T51" fmla="*/ 26 h 26"/>
              <a:gd name="T52" fmla="*/ 20 w 27"/>
              <a:gd name="T53" fmla="*/ 26 h 26"/>
              <a:gd name="T54" fmla="*/ 20 w 27"/>
              <a:gd name="T55" fmla="*/ 8 h 26"/>
              <a:gd name="T56" fmla="*/ 20 w 27"/>
              <a:gd name="T57" fmla="*/ 8 h 26"/>
              <a:gd name="T58" fmla="*/ 20 w 27"/>
              <a:gd name="T59" fmla="*/ 6 h 26"/>
              <a:gd name="T60" fmla="*/ 20 w 27"/>
              <a:gd name="T61" fmla="*/ 6 h 26"/>
              <a:gd name="T62" fmla="*/ 18 w 27"/>
              <a:gd name="T63" fmla="*/ 5 h 26"/>
              <a:gd name="T64" fmla="*/ 18 w 27"/>
              <a:gd name="T65" fmla="*/ 5 h 26"/>
              <a:gd name="T66" fmla="*/ 17 w 27"/>
              <a:gd name="T67" fmla="*/ 6 h 26"/>
              <a:gd name="T68" fmla="*/ 17 w 27"/>
              <a:gd name="T69" fmla="*/ 6 h 26"/>
              <a:gd name="T70" fmla="*/ 15 w 27"/>
              <a:gd name="T71" fmla="*/ 8 h 26"/>
              <a:gd name="T72" fmla="*/ 15 w 27"/>
              <a:gd name="T73" fmla="*/ 26 h 26"/>
              <a:gd name="T74" fmla="*/ 10 w 27"/>
              <a:gd name="T75" fmla="*/ 26 h 26"/>
              <a:gd name="T76" fmla="*/ 10 w 27"/>
              <a:gd name="T77" fmla="*/ 8 h 26"/>
              <a:gd name="T78" fmla="*/ 10 w 27"/>
              <a:gd name="T79" fmla="*/ 8 h 26"/>
              <a:gd name="T80" fmla="*/ 10 w 27"/>
              <a:gd name="T81" fmla="*/ 6 h 26"/>
              <a:gd name="T82" fmla="*/ 10 w 27"/>
              <a:gd name="T83" fmla="*/ 6 h 26"/>
              <a:gd name="T84" fmla="*/ 8 w 27"/>
              <a:gd name="T85" fmla="*/ 5 h 26"/>
              <a:gd name="T86" fmla="*/ 8 w 27"/>
              <a:gd name="T87" fmla="*/ 5 h 26"/>
              <a:gd name="T88" fmla="*/ 7 w 27"/>
              <a:gd name="T89" fmla="*/ 6 h 26"/>
              <a:gd name="T90" fmla="*/ 7 w 27"/>
              <a:gd name="T91" fmla="*/ 6 h 26"/>
              <a:gd name="T92" fmla="*/ 5 w 27"/>
              <a:gd name="T93" fmla="*/ 8 h 26"/>
              <a:gd name="T94" fmla="*/ 5 w 27"/>
              <a:gd name="T95" fmla="*/ 26 h 26"/>
              <a:gd name="T96" fmla="*/ 0 w 27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8" y="1"/>
                </a:lnTo>
                <a:lnTo>
                  <a:pt x="8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5" y="2"/>
                </a:lnTo>
                <a:lnTo>
                  <a:pt x="15" y="2"/>
                </a:lnTo>
                <a:lnTo>
                  <a:pt x="18" y="1"/>
                </a:lnTo>
                <a:lnTo>
                  <a:pt x="18" y="1"/>
                </a:lnTo>
                <a:lnTo>
                  <a:pt x="20" y="0"/>
                </a:lnTo>
                <a:lnTo>
                  <a:pt x="20" y="0"/>
                </a:lnTo>
                <a:lnTo>
                  <a:pt x="23" y="0"/>
                </a:lnTo>
                <a:lnTo>
                  <a:pt x="23" y="0"/>
                </a:lnTo>
                <a:lnTo>
                  <a:pt x="24" y="1"/>
                </a:lnTo>
                <a:lnTo>
                  <a:pt x="24" y="1"/>
                </a:lnTo>
                <a:lnTo>
                  <a:pt x="25" y="3"/>
                </a:lnTo>
                <a:lnTo>
                  <a:pt x="25" y="3"/>
                </a:lnTo>
                <a:lnTo>
                  <a:pt x="27" y="6"/>
                </a:lnTo>
                <a:lnTo>
                  <a:pt x="27" y="26"/>
                </a:lnTo>
                <a:lnTo>
                  <a:pt x="20" y="26"/>
                </a:lnTo>
                <a:lnTo>
                  <a:pt x="20" y="8"/>
                </a:lnTo>
                <a:lnTo>
                  <a:pt x="20" y="8"/>
                </a:lnTo>
                <a:lnTo>
                  <a:pt x="20" y="6"/>
                </a:lnTo>
                <a:lnTo>
                  <a:pt x="20" y="6"/>
                </a:lnTo>
                <a:lnTo>
                  <a:pt x="18" y="5"/>
                </a:lnTo>
                <a:lnTo>
                  <a:pt x="18" y="5"/>
                </a:lnTo>
                <a:lnTo>
                  <a:pt x="17" y="6"/>
                </a:lnTo>
                <a:lnTo>
                  <a:pt x="17" y="6"/>
                </a:lnTo>
                <a:lnTo>
                  <a:pt x="15" y="8"/>
                </a:lnTo>
                <a:lnTo>
                  <a:pt x="15" y="26"/>
                </a:lnTo>
                <a:lnTo>
                  <a:pt x="10" y="26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5" y="8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19" name="Freeform 441">
            <a:extLst>
              <a:ext uri="{FF2B5EF4-FFF2-40B4-BE49-F238E27FC236}">
                <a16:creationId xmlns:a16="http://schemas.microsoft.com/office/drawing/2014/main" id="{C4BF9BF5-2C0B-4CB8-A755-2343CE9A7AA8}"/>
              </a:ext>
            </a:extLst>
          </p:cNvPr>
          <p:cNvSpPr>
            <a:spLocks/>
          </p:cNvSpPr>
          <p:nvPr/>
        </p:nvSpPr>
        <p:spPr bwMode="auto">
          <a:xfrm>
            <a:off x="1525031" y="3357746"/>
            <a:ext cx="26988" cy="58738"/>
          </a:xfrm>
          <a:custGeom>
            <a:avLst/>
            <a:gdLst>
              <a:gd name="T0" fmla="*/ 17 w 17"/>
              <a:gd name="T1" fmla="*/ 25 h 37"/>
              <a:gd name="T2" fmla="*/ 17 w 17"/>
              <a:gd name="T3" fmla="*/ 28 h 37"/>
              <a:gd name="T4" fmla="*/ 17 w 17"/>
              <a:gd name="T5" fmla="*/ 28 h 37"/>
              <a:gd name="T6" fmla="*/ 17 w 17"/>
              <a:gd name="T7" fmla="*/ 30 h 37"/>
              <a:gd name="T8" fmla="*/ 17 w 17"/>
              <a:gd name="T9" fmla="*/ 30 h 37"/>
              <a:gd name="T10" fmla="*/ 14 w 17"/>
              <a:gd name="T11" fmla="*/ 34 h 37"/>
              <a:gd name="T12" fmla="*/ 14 w 17"/>
              <a:gd name="T13" fmla="*/ 34 h 37"/>
              <a:gd name="T14" fmla="*/ 12 w 17"/>
              <a:gd name="T15" fmla="*/ 35 h 37"/>
              <a:gd name="T16" fmla="*/ 12 w 17"/>
              <a:gd name="T17" fmla="*/ 35 h 37"/>
              <a:gd name="T18" fmla="*/ 9 w 17"/>
              <a:gd name="T19" fmla="*/ 37 h 37"/>
              <a:gd name="T20" fmla="*/ 9 w 17"/>
              <a:gd name="T21" fmla="*/ 37 h 37"/>
              <a:gd name="T22" fmla="*/ 5 w 17"/>
              <a:gd name="T23" fmla="*/ 35 h 37"/>
              <a:gd name="T24" fmla="*/ 5 w 17"/>
              <a:gd name="T25" fmla="*/ 35 h 37"/>
              <a:gd name="T26" fmla="*/ 3 w 17"/>
              <a:gd name="T27" fmla="*/ 34 h 37"/>
              <a:gd name="T28" fmla="*/ 3 w 17"/>
              <a:gd name="T29" fmla="*/ 34 h 37"/>
              <a:gd name="T30" fmla="*/ 2 w 17"/>
              <a:gd name="T31" fmla="*/ 32 h 37"/>
              <a:gd name="T32" fmla="*/ 2 w 17"/>
              <a:gd name="T33" fmla="*/ 32 h 37"/>
              <a:gd name="T34" fmla="*/ 0 w 17"/>
              <a:gd name="T35" fmla="*/ 28 h 37"/>
              <a:gd name="T36" fmla="*/ 0 w 17"/>
              <a:gd name="T37" fmla="*/ 8 h 37"/>
              <a:gd name="T38" fmla="*/ 0 w 17"/>
              <a:gd name="T39" fmla="*/ 8 h 37"/>
              <a:gd name="T40" fmla="*/ 2 w 17"/>
              <a:gd name="T41" fmla="*/ 5 h 37"/>
              <a:gd name="T42" fmla="*/ 2 w 17"/>
              <a:gd name="T43" fmla="*/ 5 h 37"/>
              <a:gd name="T44" fmla="*/ 3 w 17"/>
              <a:gd name="T45" fmla="*/ 2 h 37"/>
              <a:gd name="T46" fmla="*/ 3 w 17"/>
              <a:gd name="T47" fmla="*/ 2 h 37"/>
              <a:gd name="T48" fmla="*/ 5 w 17"/>
              <a:gd name="T49" fmla="*/ 0 h 37"/>
              <a:gd name="T50" fmla="*/ 5 w 17"/>
              <a:gd name="T51" fmla="*/ 0 h 37"/>
              <a:gd name="T52" fmla="*/ 9 w 17"/>
              <a:gd name="T53" fmla="*/ 0 h 37"/>
              <a:gd name="T54" fmla="*/ 9 w 17"/>
              <a:gd name="T55" fmla="*/ 0 h 37"/>
              <a:gd name="T56" fmla="*/ 12 w 17"/>
              <a:gd name="T57" fmla="*/ 0 h 37"/>
              <a:gd name="T58" fmla="*/ 14 w 17"/>
              <a:gd name="T59" fmla="*/ 2 h 37"/>
              <a:gd name="T60" fmla="*/ 14 w 17"/>
              <a:gd name="T61" fmla="*/ 2 h 37"/>
              <a:gd name="T62" fmla="*/ 17 w 17"/>
              <a:gd name="T63" fmla="*/ 5 h 37"/>
              <a:gd name="T64" fmla="*/ 17 w 17"/>
              <a:gd name="T65" fmla="*/ 5 h 37"/>
              <a:gd name="T66" fmla="*/ 17 w 17"/>
              <a:gd name="T67" fmla="*/ 8 h 37"/>
              <a:gd name="T68" fmla="*/ 17 w 17"/>
              <a:gd name="T69" fmla="*/ 10 h 37"/>
              <a:gd name="T70" fmla="*/ 12 w 17"/>
              <a:gd name="T71" fmla="*/ 10 h 37"/>
              <a:gd name="T72" fmla="*/ 12 w 17"/>
              <a:gd name="T73" fmla="*/ 9 h 37"/>
              <a:gd name="T74" fmla="*/ 12 w 17"/>
              <a:gd name="T75" fmla="*/ 9 h 37"/>
              <a:gd name="T76" fmla="*/ 10 w 17"/>
              <a:gd name="T77" fmla="*/ 7 h 37"/>
              <a:gd name="T78" fmla="*/ 10 w 17"/>
              <a:gd name="T79" fmla="*/ 7 h 37"/>
              <a:gd name="T80" fmla="*/ 9 w 17"/>
              <a:gd name="T81" fmla="*/ 5 h 37"/>
              <a:gd name="T82" fmla="*/ 9 w 17"/>
              <a:gd name="T83" fmla="*/ 5 h 37"/>
              <a:gd name="T84" fmla="*/ 7 w 17"/>
              <a:gd name="T85" fmla="*/ 5 h 37"/>
              <a:gd name="T86" fmla="*/ 7 w 17"/>
              <a:gd name="T87" fmla="*/ 7 h 37"/>
              <a:gd name="T88" fmla="*/ 7 w 17"/>
              <a:gd name="T89" fmla="*/ 7 h 37"/>
              <a:gd name="T90" fmla="*/ 5 w 17"/>
              <a:gd name="T91" fmla="*/ 9 h 37"/>
              <a:gd name="T92" fmla="*/ 5 w 17"/>
              <a:gd name="T93" fmla="*/ 28 h 37"/>
              <a:gd name="T94" fmla="*/ 5 w 17"/>
              <a:gd name="T95" fmla="*/ 28 h 37"/>
              <a:gd name="T96" fmla="*/ 7 w 17"/>
              <a:gd name="T97" fmla="*/ 30 h 37"/>
              <a:gd name="T98" fmla="*/ 7 w 17"/>
              <a:gd name="T99" fmla="*/ 30 h 37"/>
              <a:gd name="T100" fmla="*/ 9 w 17"/>
              <a:gd name="T101" fmla="*/ 30 h 37"/>
              <a:gd name="T102" fmla="*/ 9 w 17"/>
              <a:gd name="T103" fmla="*/ 30 h 37"/>
              <a:gd name="T104" fmla="*/ 9 w 17"/>
              <a:gd name="T105" fmla="*/ 30 h 37"/>
              <a:gd name="T106" fmla="*/ 9 w 17"/>
              <a:gd name="T107" fmla="*/ 30 h 37"/>
              <a:gd name="T108" fmla="*/ 10 w 17"/>
              <a:gd name="T109" fmla="*/ 30 h 37"/>
              <a:gd name="T110" fmla="*/ 10 w 17"/>
              <a:gd name="T111" fmla="*/ 30 h 37"/>
              <a:gd name="T112" fmla="*/ 12 w 17"/>
              <a:gd name="T113" fmla="*/ 29 h 37"/>
              <a:gd name="T114" fmla="*/ 12 w 17"/>
              <a:gd name="T115" fmla="*/ 29 h 37"/>
              <a:gd name="T116" fmla="*/ 12 w 17"/>
              <a:gd name="T117" fmla="*/ 28 h 37"/>
              <a:gd name="T118" fmla="*/ 12 w 17"/>
              <a:gd name="T119" fmla="*/ 25 h 37"/>
              <a:gd name="T120" fmla="*/ 17 w 17"/>
              <a:gd name="T121" fmla="*/ 2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" h="37">
                <a:moveTo>
                  <a:pt x="17" y="25"/>
                </a:moveTo>
                <a:lnTo>
                  <a:pt x="17" y="28"/>
                </a:lnTo>
                <a:lnTo>
                  <a:pt x="17" y="28"/>
                </a:lnTo>
                <a:lnTo>
                  <a:pt x="17" y="30"/>
                </a:lnTo>
                <a:lnTo>
                  <a:pt x="17" y="30"/>
                </a:lnTo>
                <a:lnTo>
                  <a:pt x="14" y="34"/>
                </a:lnTo>
                <a:lnTo>
                  <a:pt x="14" y="34"/>
                </a:lnTo>
                <a:lnTo>
                  <a:pt x="12" y="35"/>
                </a:lnTo>
                <a:lnTo>
                  <a:pt x="12" y="35"/>
                </a:lnTo>
                <a:lnTo>
                  <a:pt x="9" y="37"/>
                </a:lnTo>
                <a:lnTo>
                  <a:pt x="9" y="37"/>
                </a:lnTo>
                <a:lnTo>
                  <a:pt x="5" y="35"/>
                </a:lnTo>
                <a:lnTo>
                  <a:pt x="5" y="35"/>
                </a:lnTo>
                <a:lnTo>
                  <a:pt x="3" y="34"/>
                </a:lnTo>
                <a:lnTo>
                  <a:pt x="3" y="34"/>
                </a:lnTo>
                <a:lnTo>
                  <a:pt x="2" y="32"/>
                </a:lnTo>
                <a:lnTo>
                  <a:pt x="2" y="32"/>
                </a:lnTo>
                <a:lnTo>
                  <a:pt x="0" y="28"/>
                </a:lnTo>
                <a:lnTo>
                  <a:pt x="0" y="8"/>
                </a:lnTo>
                <a:lnTo>
                  <a:pt x="0" y="8"/>
                </a:lnTo>
                <a:lnTo>
                  <a:pt x="2" y="5"/>
                </a:lnTo>
                <a:lnTo>
                  <a:pt x="2" y="5"/>
                </a:ln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7" y="5"/>
                </a:lnTo>
                <a:lnTo>
                  <a:pt x="17" y="5"/>
                </a:lnTo>
                <a:lnTo>
                  <a:pt x="17" y="8"/>
                </a:lnTo>
                <a:lnTo>
                  <a:pt x="17" y="10"/>
                </a:lnTo>
                <a:lnTo>
                  <a:pt x="12" y="10"/>
                </a:lnTo>
                <a:lnTo>
                  <a:pt x="12" y="9"/>
                </a:lnTo>
                <a:lnTo>
                  <a:pt x="12" y="9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7"/>
                </a:lnTo>
                <a:lnTo>
                  <a:pt x="7" y="7"/>
                </a:lnTo>
                <a:lnTo>
                  <a:pt x="5" y="9"/>
                </a:lnTo>
                <a:lnTo>
                  <a:pt x="5" y="28"/>
                </a:lnTo>
                <a:lnTo>
                  <a:pt x="5" y="28"/>
                </a:lnTo>
                <a:lnTo>
                  <a:pt x="7" y="30"/>
                </a:lnTo>
                <a:lnTo>
                  <a:pt x="7" y="30"/>
                </a:lnTo>
                <a:lnTo>
                  <a:pt x="9" y="30"/>
                </a:lnTo>
                <a:lnTo>
                  <a:pt x="9" y="30"/>
                </a:lnTo>
                <a:lnTo>
                  <a:pt x="9" y="30"/>
                </a:lnTo>
                <a:lnTo>
                  <a:pt x="9" y="30"/>
                </a:lnTo>
                <a:lnTo>
                  <a:pt x="10" y="30"/>
                </a:lnTo>
                <a:lnTo>
                  <a:pt x="10" y="30"/>
                </a:lnTo>
                <a:lnTo>
                  <a:pt x="12" y="29"/>
                </a:lnTo>
                <a:lnTo>
                  <a:pt x="12" y="29"/>
                </a:lnTo>
                <a:lnTo>
                  <a:pt x="12" y="28"/>
                </a:lnTo>
                <a:lnTo>
                  <a:pt x="12" y="25"/>
                </a:lnTo>
                <a:lnTo>
                  <a:pt x="17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20" name="Freeform 442">
            <a:extLst>
              <a:ext uri="{FF2B5EF4-FFF2-40B4-BE49-F238E27FC236}">
                <a16:creationId xmlns:a16="http://schemas.microsoft.com/office/drawing/2014/main" id="{6F90A2AD-5A05-48FB-8C1C-10CD34E70671}"/>
              </a:ext>
            </a:extLst>
          </p:cNvPr>
          <p:cNvSpPr>
            <a:spLocks noEditPoints="1"/>
          </p:cNvSpPr>
          <p:nvPr/>
        </p:nvSpPr>
        <p:spPr bwMode="auto">
          <a:xfrm>
            <a:off x="1556781" y="3373621"/>
            <a:ext cx="25400" cy="42863"/>
          </a:xfrm>
          <a:custGeom>
            <a:avLst/>
            <a:gdLst>
              <a:gd name="T0" fmla="*/ 11 w 16"/>
              <a:gd name="T1" fmla="*/ 23 h 27"/>
              <a:gd name="T2" fmla="*/ 11 w 16"/>
              <a:gd name="T3" fmla="*/ 23 h 27"/>
              <a:gd name="T4" fmla="*/ 8 w 16"/>
              <a:gd name="T5" fmla="*/ 25 h 27"/>
              <a:gd name="T6" fmla="*/ 5 w 16"/>
              <a:gd name="T7" fmla="*/ 27 h 27"/>
              <a:gd name="T8" fmla="*/ 4 w 16"/>
              <a:gd name="T9" fmla="*/ 25 h 27"/>
              <a:gd name="T10" fmla="*/ 2 w 16"/>
              <a:gd name="T11" fmla="*/ 25 h 27"/>
              <a:gd name="T12" fmla="*/ 0 w 16"/>
              <a:gd name="T13" fmla="*/ 23 h 27"/>
              <a:gd name="T14" fmla="*/ 0 w 16"/>
              <a:gd name="T15" fmla="*/ 19 h 27"/>
              <a:gd name="T16" fmla="*/ 0 w 16"/>
              <a:gd name="T17" fmla="*/ 15 h 27"/>
              <a:gd name="T18" fmla="*/ 2 w 16"/>
              <a:gd name="T19" fmla="*/ 13 h 27"/>
              <a:gd name="T20" fmla="*/ 4 w 16"/>
              <a:gd name="T21" fmla="*/ 12 h 27"/>
              <a:gd name="T22" fmla="*/ 8 w 16"/>
              <a:gd name="T23" fmla="*/ 10 h 27"/>
              <a:gd name="T24" fmla="*/ 9 w 16"/>
              <a:gd name="T25" fmla="*/ 10 h 27"/>
              <a:gd name="T26" fmla="*/ 9 w 16"/>
              <a:gd name="T27" fmla="*/ 10 h 27"/>
              <a:gd name="T28" fmla="*/ 9 w 16"/>
              <a:gd name="T29" fmla="*/ 10 h 27"/>
              <a:gd name="T30" fmla="*/ 11 w 16"/>
              <a:gd name="T31" fmla="*/ 8 h 27"/>
              <a:gd name="T32" fmla="*/ 11 w 16"/>
              <a:gd name="T33" fmla="*/ 7 h 27"/>
              <a:gd name="T34" fmla="*/ 8 w 16"/>
              <a:gd name="T35" fmla="*/ 5 h 27"/>
              <a:gd name="T36" fmla="*/ 7 w 16"/>
              <a:gd name="T37" fmla="*/ 5 h 27"/>
              <a:gd name="T38" fmla="*/ 5 w 16"/>
              <a:gd name="T39" fmla="*/ 8 h 27"/>
              <a:gd name="T40" fmla="*/ 0 w 16"/>
              <a:gd name="T41" fmla="*/ 8 h 27"/>
              <a:gd name="T42" fmla="*/ 3 w 16"/>
              <a:gd name="T43" fmla="*/ 3 h 27"/>
              <a:gd name="T44" fmla="*/ 4 w 16"/>
              <a:gd name="T45" fmla="*/ 0 h 27"/>
              <a:gd name="T46" fmla="*/ 8 w 16"/>
              <a:gd name="T47" fmla="*/ 0 h 27"/>
              <a:gd name="T48" fmla="*/ 11 w 16"/>
              <a:gd name="T49" fmla="*/ 0 h 27"/>
              <a:gd name="T50" fmla="*/ 13 w 16"/>
              <a:gd name="T51" fmla="*/ 2 h 27"/>
              <a:gd name="T52" fmla="*/ 16 w 16"/>
              <a:gd name="T53" fmla="*/ 4 h 27"/>
              <a:gd name="T54" fmla="*/ 16 w 16"/>
              <a:gd name="T55" fmla="*/ 8 h 27"/>
              <a:gd name="T56" fmla="*/ 11 w 16"/>
              <a:gd name="T57" fmla="*/ 25 h 27"/>
              <a:gd name="T58" fmla="*/ 11 w 16"/>
              <a:gd name="T59" fmla="*/ 15 h 27"/>
              <a:gd name="T60" fmla="*/ 9 w 16"/>
              <a:gd name="T61" fmla="*/ 14 h 27"/>
              <a:gd name="T62" fmla="*/ 7 w 16"/>
              <a:gd name="T63" fmla="*/ 15 h 27"/>
              <a:gd name="T64" fmla="*/ 5 w 16"/>
              <a:gd name="T65" fmla="*/ 18 h 27"/>
              <a:gd name="T66" fmla="*/ 5 w 16"/>
              <a:gd name="T67" fmla="*/ 20 h 27"/>
              <a:gd name="T68" fmla="*/ 8 w 16"/>
              <a:gd name="T69" fmla="*/ 22 h 27"/>
              <a:gd name="T70" fmla="*/ 9 w 16"/>
              <a:gd name="T71" fmla="*/ 20 h 27"/>
              <a:gd name="T72" fmla="*/ 11 w 16"/>
              <a:gd name="T73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" h="27">
                <a:moveTo>
                  <a:pt x="11" y="25"/>
                </a:moveTo>
                <a:lnTo>
                  <a:pt x="11" y="23"/>
                </a:lnTo>
                <a:lnTo>
                  <a:pt x="11" y="23"/>
                </a:lnTo>
                <a:lnTo>
                  <a:pt x="11" y="23"/>
                </a:lnTo>
                <a:lnTo>
                  <a:pt x="8" y="25"/>
                </a:lnTo>
                <a:lnTo>
                  <a:pt x="8" y="25"/>
                </a:lnTo>
                <a:lnTo>
                  <a:pt x="5" y="27"/>
                </a:lnTo>
                <a:lnTo>
                  <a:pt x="5" y="27"/>
                </a:lnTo>
                <a:lnTo>
                  <a:pt x="4" y="25"/>
                </a:lnTo>
                <a:lnTo>
                  <a:pt x="4" y="25"/>
                </a:lnTo>
                <a:lnTo>
                  <a:pt x="2" y="25"/>
                </a:lnTo>
                <a:lnTo>
                  <a:pt x="2" y="25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19"/>
                </a:lnTo>
                <a:lnTo>
                  <a:pt x="0" y="15"/>
                </a:lnTo>
                <a:lnTo>
                  <a:pt x="0" y="15"/>
                </a:lnTo>
                <a:lnTo>
                  <a:pt x="2" y="13"/>
                </a:lnTo>
                <a:lnTo>
                  <a:pt x="2" y="13"/>
                </a:lnTo>
                <a:lnTo>
                  <a:pt x="4" y="12"/>
                </a:lnTo>
                <a:lnTo>
                  <a:pt x="4" y="12"/>
                </a:lnTo>
                <a:lnTo>
                  <a:pt x="8" y="10"/>
                </a:lnTo>
                <a:lnTo>
                  <a:pt x="8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11" y="10"/>
                </a:lnTo>
                <a:lnTo>
                  <a:pt x="11" y="8"/>
                </a:lnTo>
                <a:lnTo>
                  <a:pt x="11" y="8"/>
                </a:lnTo>
                <a:lnTo>
                  <a:pt x="11" y="7"/>
                </a:lnTo>
                <a:lnTo>
                  <a:pt x="11" y="7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0" y="4"/>
                </a:lnTo>
                <a:lnTo>
                  <a:pt x="3" y="3"/>
                </a:lnTo>
                <a:lnTo>
                  <a:pt x="3" y="3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6" y="4"/>
                </a:lnTo>
                <a:lnTo>
                  <a:pt x="16" y="4"/>
                </a:lnTo>
                <a:lnTo>
                  <a:pt x="16" y="8"/>
                </a:lnTo>
                <a:lnTo>
                  <a:pt x="16" y="25"/>
                </a:lnTo>
                <a:lnTo>
                  <a:pt x="11" y="25"/>
                </a:lnTo>
                <a:close/>
                <a:moveTo>
                  <a:pt x="11" y="15"/>
                </a:moveTo>
                <a:lnTo>
                  <a:pt x="11" y="15"/>
                </a:lnTo>
                <a:lnTo>
                  <a:pt x="9" y="14"/>
                </a:lnTo>
                <a:lnTo>
                  <a:pt x="9" y="14"/>
                </a:lnTo>
                <a:lnTo>
                  <a:pt x="7" y="15"/>
                </a:lnTo>
                <a:lnTo>
                  <a:pt x="7" y="15"/>
                </a:lnTo>
                <a:lnTo>
                  <a:pt x="5" y="17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2"/>
                </a:lnTo>
                <a:lnTo>
                  <a:pt x="8" y="22"/>
                </a:lnTo>
                <a:lnTo>
                  <a:pt x="9" y="20"/>
                </a:lnTo>
                <a:lnTo>
                  <a:pt x="9" y="20"/>
                </a:lnTo>
                <a:lnTo>
                  <a:pt x="11" y="18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21" name="Freeform 443">
            <a:extLst>
              <a:ext uri="{FF2B5EF4-FFF2-40B4-BE49-F238E27FC236}">
                <a16:creationId xmlns:a16="http://schemas.microsoft.com/office/drawing/2014/main" id="{CBB8AB2A-CAA3-4DD3-BAB7-6218287A3325}"/>
              </a:ext>
            </a:extLst>
          </p:cNvPr>
          <p:cNvSpPr>
            <a:spLocks/>
          </p:cNvSpPr>
          <p:nvPr/>
        </p:nvSpPr>
        <p:spPr bwMode="auto">
          <a:xfrm>
            <a:off x="1586943" y="3357746"/>
            <a:ext cx="12700" cy="58738"/>
          </a:xfrm>
          <a:custGeom>
            <a:avLst/>
            <a:gdLst>
              <a:gd name="T0" fmla="*/ 0 w 8"/>
              <a:gd name="T1" fmla="*/ 0 h 37"/>
              <a:gd name="T2" fmla="*/ 5 w 8"/>
              <a:gd name="T3" fmla="*/ 0 h 37"/>
              <a:gd name="T4" fmla="*/ 5 w 8"/>
              <a:gd name="T5" fmla="*/ 29 h 37"/>
              <a:gd name="T6" fmla="*/ 5 w 8"/>
              <a:gd name="T7" fmla="*/ 29 h 37"/>
              <a:gd name="T8" fmla="*/ 5 w 8"/>
              <a:gd name="T9" fmla="*/ 30 h 37"/>
              <a:gd name="T10" fmla="*/ 5 w 8"/>
              <a:gd name="T11" fmla="*/ 30 h 37"/>
              <a:gd name="T12" fmla="*/ 8 w 8"/>
              <a:gd name="T13" fmla="*/ 32 h 37"/>
              <a:gd name="T14" fmla="*/ 8 w 8"/>
              <a:gd name="T15" fmla="*/ 37 h 37"/>
              <a:gd name="T16" fmla="*/ 8 w 8"/>
              <a:gd name="T17" fmla="*/ 37 h 37"/>
              <a:gd name="T18" fmla="*/ 4 w 8"/>
              <a:gd name="T19" fmla="*/ 35 h 37"/>
              <a:gd name="T20" fmla="*/ 4 w 8"/>
              <a:gd name="T21" fmla="*/ 35 h 37"/>
              <a:gd name="T22" fmla="*/ 3 w 8"/>
              <a:gd name="T23" fmla="*/ 34 h 37"/>
              <a:gd name="T24" fmla="*/ 3 w 8"/>
              <a:gd name="T25" fmla="*/ 34 h 37"/>
              <a:gd name="T26" fmla="*/ 0 w 8"/>
              <a:gd name="T27" fmla="*/ 33 h 37"/>
              <a:gd name="T28" fmla="*/ 0 w 8"/>
              <a:gd name="T29" fmla="*/ 33 h 37"/>
              <a:gd name="T30" fmla="*/ 0 w 8"/>
              <a:gd name="T31" fmla="*/ 29 h 37"/>
              <a:gd name="T32" fmla="*/ 0 w 8"/>
              <a:gd name="T3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37">
                <a:moveTo>
                  <a:pt x="0" y="0"/>
                </a:moveTo>
                <a:lnTo>
                  <a:pt x="5" y="0"/>
                </a:lnTo>
                <a:lnTo>
                  <a:pt x="5" y="29"/>
                </a:lnTo>
                <a:lnTo>
                  <a:pt x="5" y="29"/>
                </a:lnTo>
                <a:lnTo>
                  <a:pt x="5" y="30"/>
                </a:lnTo>
                <a:lnTo>
                  <a:pt x="5" y="30"/>
                </a:lnTo>
                <a:lnTo>
                  <a:pt x="8" y="32"/>
                </a:lnTo>
                <a:lnTo>
                  <a:pt x="8" y="37"/>
                </a:lnTo>
                <a:lnTo>
                  <a:pt x="8" y="37"/>
                </a:lnTo>
                <a:lnTo>
                  <a:pt x="4" y="35"/>
                </a:lnTo>
                <a:lnTo>
                  <a:pt x="4" y="35"/>
                </a:lnTo>
                <a:lnTo>
                  <a:pt x="3" y="34"/>
                </a:lnTo>
                <a:lnTo>
                  <a:pt x="3" y="34"/>
                </a:lnTo>
                <a:lnTo>
                  <a:pt x="0" y="33"/>
                </a:lnTo>
                <a:lnTo>
                  <a:pt x="0" y="3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22" name="Freeform 444">
            <a:extLst>
              <a:ext uri="{FF2B5EF4-FFF2-40B4-BE49-F238E27FC236}">
                <a16:creationId xmlns:a16="http://schemas.microsoft.com/office/drawing/2014/main" id="{1CEEEBCF-4818-49FE-850C-2C0F589DA8FC}"/>
              </a:ext>
            </a:extLst>
          </p:cNvPr>
          <p:cNvSpPr>
            <a:spLocks/>
          </p:cNvSpPr>
          <p:nvPr/>
        </p:nvSpPr>
        <p:spPr bwMode="auto">
          <a:xfrm>
            <a:off x="1602818" y="3373621"/>
            <a:ext cx="23813" cy="42863"/>
          </a:xfrm>
          <a:custGeom>
            <a:avLst/>
            <a:gdLst>
              <a:gd name="T0" fmla="*/ 5 w 15"/>
              <a:gd name="T1" fmla="*/ 18 h 27"/>
              <a:gd name="T2" fmla="*/ 5 w 15"/>
              <a:gd name="T3" fmla="*/ 18 h 27"/>
              <a:gd name="T4" fmla="*/ 5 w 15"/>
              <a:gd name="T5" fmla="*/ 20 h 27"/>
              <a:gd name="T6" fmla="*/ 5 w 15"/>
              <a:gd name="T7" fmla="*/ 20 h 27"/>
              <a:gd name="T8" fmla="*/ 8 w 15"/>
              <a:gd name="T9" fmla="*/ 20 h 27"/>
              <a:gd name="T10" fmla="*/ 8 w 15"/>
              <a:gd name="T11" fmla="*/ 20 h 27"/>
              <a:gd name="T12" fmla="*/ 9 w 15"/>
              <a:gd name="T13" fmla="*/ 20 h 27"/>
              <a:gd name="T14" fmla="*/ 9 w 15"/>
              <a:gd name="T15" fmla="*/ 20 h 27"/>
              <a:gd name="T16" fmla="*/ 10 w 15"/>
              <a:gd name="T17" fmla="*/ 18 h 27"/>
              <a:gd name="T18" fmla="*/ 15 w 15"/>
              <a:gd name="T19" fmla="*/ 18 h 27"/>
              <a:gd name="T20" fmla="*/ 15 w 15"/>
              <a:gd name="T21" fmla="*/ 18 h 27"/>
              <a:gd name="T22" fmla="*/ 15 w 15"/>
              <a:gd name="T23" fmla="*/ 22 h 27"/>
              <a:gd name="T24" fmla="*/ 13 w 15"/>
              <a:gd name="T25" fmla="*/ 24 h 27"/>
              <a:gd name="T26" fmla="*/ 13 w 15"/>
              <a:gd name="T27" fmla="*/ 24 h 27"/>
              <a:gd name="T28" fmla="*/ 10 w 15"/>
              <a:gd name="T29" fmla="*/ 25 h 27"/>
              <a:gd name="T30" fmla="*/ 10 w 15"/>
              <a:gd name="T31" fmla="*/ 25 h 27"/>
              <a:gd name="T32" fmla="*/ 8 w 15"/>
              <a:gd name="T33" fmla="*/ 27 h 27"/>
              <a:gd name="T34" fmla="*/ 8 w 15"/>
              <a:gd name="T35" fmla="*/ 27 h 27"/>
              <a:gd name="T36" fmla="*/ 4 w 15"/>
              <a:gd name="T37" fmla="*/ 25 h 27"/>
              <a:gd name="T38" fmla="*/ 4 w 15"/>
              <a:gd name="T39" fmla="*/ 25 h 27"/>
              <a:gd name="T40" fmla="*/ 2 w 15"/>
              <a:gd name="T41" fmla="*/ 23 h 27"/>
              <a:gd name="T42" fmla="*/ 2 w 15"/>
              <a:gd name="T43" fmla="*/ 23 h 27"/>
              <a:gd name="T44" fmla="*/ 0 w 15"/>
              <a:gd name="T45" fmla="*/ 20 h 27"/>
              <a:gd name="T46" fmla="*/ 0 w 15"/>
              <a:gd name="T47" fmla="*/ 20 h 27"/>
              <a:gd name="T48" fmla="*/ 0 w 15"/>
              <a:gd name="T49" fmla="*/ 18 h 27"/>
              <a:gd name="T50" fmla="*/ 0 w 15"/>
              <a:gd name="T51" fmla="*/ 9 h 27"/>
              <a:gd name="T52" fmla="*/ 0 w 15"/>
              <a:gd name="T53" fmla="*/ 9 h 27"/>
              <a:gd name="T54" fmla="*/ 0 w 15"/>
              <a:gd name="T55" fmla="*/ 7 h 27"/>
              <a:gd name="T56" fmla="*/ 0 w 15"/>
              <a:gd name="T57" fmla="*/ 7 h 27"/>
              <a:gd name="T58" fmla="*/ 2 w 15"/>
              <a:gd name="T59" fmla="*/ 4 h 27"/>
              <a:gd name="T60" fmla="*/ 2 w 15"/>
              <a:gd name="T61" fmla="*/ 4 h 27"/>
              <a:gd name="T62" fmla="*/ 4 w 15"/>
              <a:gd name="T63" fmla="*/ 2 h 27"/>
              <a:gd name="T64" fmla="*/ 4 w 15"/>
              <a:gd name="T65" fmla="*/ 2 h 27"/>
              <a:gd name="T66" fmla="*/ 8 w 15"/>
              <a:gd name="T67" fmla="*/ 0 h 27"/>
              <a:gd name="T68" fmla="*/ 8 w 15"/>
              <a:gd name="T69" fmla="*/ 0 h 27"/>
              <a:gd name="T70" fmla="*/ 10 w 15"/>
              <a:gd name="T71" fmla="*/ 0 h 27"/>
              <a:gd name="T72" fmla="*/ 10 w 15"/>
              <a:gd name="T73" fmla="*/ 0 h 27"/>
              <a:gd name="T74" fmla="*/ 13 w 15"/>
              <a:gd name="T75" fmla="*/ 3 h 27"/>
              <a:gd name="T76" fmla="*/ 13 w 15"/>
              <a:gd name="T77" fmla="*/ 3 h 27"/>
              <a:gd name="T78" fmla="*/ 15 w 15"/>
              <a:gd name="T79" fmla="*/ 5 h 27"/>
              <a:gd name="T80" fmla="*/ 15 w 15"/>
              <a:gd name="T81" fmla="*/ 8 h 27"/>
              <a:gd name="T82" fmla="*/ 10 w 15"/>
              <a:gd name="T83" fmla="*/ 8 h 27"/>
              <a:gd name="T84" fmla="*/ 10 w 15"/>
              <a:gd name="T85" fmla="*/ 8 h 27"/>
              <a:gd name="T86" fmla="*/ 9 w 15"/>
              <a:gd name="T87" fmla="*/ 5 h 27"/>
              <a:gd name="T88" fmla="*/ 9 w 15"/>
              <a:gd name="T89" fmla="*/ 5 h 27"/>
              <a:gd name="T90" fmla="*/ 8 w 15"/>
              <a:gd name="T91" fmla="*/ 5 h 27"/>
              <a:gd name="T92" fmla="*/ 8 w 15"/>
              <a:gd name="T93" fmla="*/ 5 h 27"/>
              <a:gd name="T94" fmla="*/ 5 w 15"/>
              <a:gd name="T95" fmla="*/ 5 h 27"/>
              <a:gd name="T96" fmla="*/ 5 w 15"/>
              <a:gd name="T97" fmla="*/ 5 h 27"/>
              <a:gd name="T98" fmla="*/ 5 w 15"/>
              <a:gd name="T99" fmla="*/ 8 h 27"/>
              <a:gd name="T100" fmla="*/ 5 w 15"/>
              <a:gd name="T101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" h="27">
                <a:moveTo>
                  <a:pt x="5" y="18"/>
                </a:move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0"/>
                </a:lnTo>
                <a:lnTo>
                  <a:pt x="8" y="20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5" y="18"/>
                </a:lnTo>
                <a:lnTo>
                  <a:pt x="15" y="18"/>
                </a:lnTo>
                <a:lnTo>
                  <a:pt x="15" y="22"/>
                </a:lnTo>
                <a:lnTo>
                  <a:pt x="13" y="24"/>
                </a:lnTo>
                <a:lnTo>
                  <a:pt x="13" y="24"/>
                </a:lnTo>
                <a:lnTo>
                  <a:pt x="10" y="25"/>
                </a:lnTo>
                <a:lnTo>
                  <a:pt x="10" y="25"/>
                </a:lnTo>
                <a:lnTo>
                  <a:pt x="8" y="27"/>
                </a:lnTo>
                <a:lnTo>
                  <a:pt x="8" y="27"/>
                </a:lnTo>
                <a:lnTo>
                  <a:pt x="4" y="25"/>
                </a:lnTo>
                <a:lnTo>
                  <a:pt x="4" y="25"/>
                </a:lnTo>
                <a:lnTo>
                  <a:pt x="2" y="23"/>
                </a:lnTo>
                <a:lnTo>
                  <a:pt x="2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3"/>
                </a:lnTo>
                <a:lnTo>
                  <a:pt x="13" y="3"/>
                </a:lnTo>
                <a:lnTo>
                  <a:pt x="15" y="5"/>
                </a:lnTo>
                <a:lnTo>
                  <a:pt x="15" y="8"/>
                </a:lnTo>
                <a:lnTo>
                  <a:pt x="10" y="8"/>
                </a:ln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23" name="Freeform 445">
            <a:extLst>
              <a:ext uri="{FF2B5EF4-FFF2-40B4-BE49-F238E27FC236}">
                <a16:creationId xmlns:a16="http://schemas.microsoft.com/office/drawing/2014/main" id="{38F59F0D-1320-4C38-BE91-664DC0D8487C}"/>
              </a:ext>
            </a:extLst>
          </p:cNvPr>
          <p:cNvSpPr>
            <a:spLocks noEditPoints="1"/>
          </p:cNvSpPr>
          <p:nvPr/>
        </p:nvSpPr>
        <p:spPr bwMode="auto">
          <a:xfrm>
            <a:off x="1631393" y="3357746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24" name="Freeform 446">
            <a:extLst>
              <a:ext uri="{FF2B5EF4-FFF2-40B4-BE49-F238E27FC236}">
                <a16:creationId xmlns:a16="http://schemas.microsoft.com/office/drawing/2014/main" id="{461C1FD6-800C-4196-8655-CC076A3BA311}"/>
              </a:ext>
            </a:extLst>
          </p:cNvPr>
          <p:cNvSpPr>
            <a:spLocks/>
          </p:cNvSpPr>
          <p:nvPr/>
        </p:nvSpPr>
        <p:spPr bwMode="auto">
          <a:xfrm>
            <a:off x="1647268" y="3373621"/>
            <a:ext cx="23813" cy="42863"/>
          </a:xfrm>
          <a:custGeom>
            <a:avLst/>
            <a:gdLst>
              <a:gd name="T0" fmla="*/ 15 w 15"/>
              <a:gd name="T1" fmla="*/ 0 h 27"/>
              <a:gd name="T2" fmla="*/ 15 w 15"/>
              <a:gd name="T3" fmla="*/ 25 h 27"/>
              <a:gd name="T4" fmla="*/ 10 w 15"/>
              <a:gd name="T5" fmla="*/ 25 h 27"/>
              <a:gd name="T6" fmla="*/ 10 w 15"/>
              <a:gd name="T7" fmla="*/ 23 h 27"/>
              <a:gd name="T8" fmla="*/ 10 w 15"/>
              <a:gd name="T9" fmla="*/ 23 h 27"/>
              <a:gd name="T10" fmla="*/ 10 w 15"/>
              <a:gd name="T11" fmla="*/ 23 h 27"/>
              <a:gd name="T12" fmla="*/ 7 w 15"/>
              <a:gd name="T13" fmla="*/ 25 h 27"/>
              <a:gd name="T14" fmla="*/ 7 w 15"/>
              <a:gd name="T15" fmla="*/ 25 h 27"/>
              <a:gd name="T16" fmla="*/ 5 w 15"/>
              <a:gd name="T17" fmla="*/ 27 h 27"/>
              <a:gd name="T18" fmla="*/ 5 w 15"/>
              <a:gd name="T19" fmla="*/ 27 h 27"/>
              <a:gd name="T20" fmla="*/ 2 w 15"/>
              <a:gd name="T21" fmla="*/ 25 h 27"/>
              <a:gd name="T22" fmla="*/ 2 w 15"/>
              <a:gd name="T23" fmla="*/ 25 h 27"/>
              <a:gd name="T24" fmla="*/ 1 w 15"/>
              <a:gd name="T25" fmla="*/ 24 h 27"/>
              <a:gd name="T26" fmla="*/ 1 w 15"/>
              <a:gd name="T27" fmla="*/ 24 h 27"/>
              <a:gd name="T28" fmla="*/ 0 w 15"/>
              <a:gd name="T29" fmla="*/ 23 h 27"/>
              <a:gd name="T30" fmla="*/ 0 w 15"/>
              <a:gd name="T31" fmla="*/ 23 h 27"/>
              <a:gd name="T32" fmla="*/ 0 w 15"/>
              <a:gd name="T33" fmla="*/ 20 h 27"/>
              <a:gd name="T34" fmla="*/ 0 w 15"/>
              <a:gd name="T35" fmla="*/ 0 h 27"/>
              <a:gd name="T36" fmla="*/ 5 w 15"/>
              <a:gd name="T37" fmla="*/ 0 h 27"/>
              <a:gd name="T38" fmla="*/ 5 w 15"/>
              <a:gd name="T39" fmla="*/ 18 h 27"/>
              <a:gd name="T40" fmla="*/ 5 w 15"/>
              <a:gd name="T41" fmla="*/ 18 h 27"/>
              <a:gd name="T42" fmla="*/ 5 w 15"/>
              <a:gd name="T43" fmla="*/ 20 h 27"/>
              <a:gd name="T44" fmla="*/ 5 w 15"/>
              <a:gd name="T45" fmla="*/ 20 h 27"/>
              <a:gd name="T46" fmla="*/ 7 w 15"/>
              <a:gd name="T47" fmla="*/ 20 h 27"/>
              <a:gd name="T48" fmla="*/ 7 w 15"/>
              <a:gd name="T49" fmla="*/ 20 h 27"/>
              <a:gd name="T50" fmla="*/ 9 w 15"/>
              <a:gd name="T51" fmla="*/ 20 h 27"/>
              <a:gd name="T52" fmla="*/ 9 w 15"/>
              <a:gd name="T53" fmla="*/ 20 h 27"/>
              <a:gd name="T54" fmla="*/ 10 w 15"/>
              <a:gd name="T55" fmla="*/ 18 h 27"/>
              <a:gd name="T56" fmla="*/ 10 w 15"/>
              <a:gd name="T57" fmla="*/ 0 h 27"/>
              <a:gd name="T58" fmla="*/ 15 w 15"/>
              <a:gd name="T5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7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7" y="25"/>
                </a:lnTo>
                <a:lnTo>
                  <a:pt x="7" y="25"/>
                </a:lnTo>
                <a:lnTo>
                  <a:pt x="5" y="27"/>
                </a:lnTo>
                <a:lnTo>
                  <a:pt x="5" y="27"/>
                </a:lnTo>
                <a:lnTo>
                  <a:pt x="2" y="25"/>
                </a:lnTo>
                <a:lnTo>
                  <a:pt x="2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25" name="Freeform 447">
            <a:extLst>
              <a:ext uri="{FF2B5EF4-FFF2-40B4-BE49-F238E27FC236}">
                <a16:creationId xmlns:a16="http://schemas.microsoft.com/office/drawing/2014/main" id="{6C5028AF-27E0-4572-88E4-B4B0CE87F57B}"/>
              </a:ext>
            </a:extLst>
          </p:cNvPr>
          <p:cNvSpPr>
            <a:spLocks/>
          </p:cNvSpPr>
          <p:nvPr/>
        </p:nvSpPr>
        <p:spPr bwMode="auto">
          <a:xfrm>
            <a:off x="1677431" y="3373621"/>
            <a:ext cx="41275" cy="39688"/>
          </a:xfrm>
          <a:custGeom>
            <a:avLst/>
            <a:gdLst>
              <a:gd name="T0" fmla="*/ 0 w 26"/>
              <a:gd name="T1" fmla="*/ 25 h 25"/>
              <a:gd name="T2" fmla="*/ 0 w 26"/>
              <a:gd name="T3" fmla="*/ 0 h 25"/>
              <a:gd name="T4" fmla="*/ 5 w 26"/>
              <a:gd name="T5" fmla="*/ 0 h 25"/>
              <a:gd name="T6" fmla="*/ 5 w 26"/>
              <a:gd name="T7" fmla="*/ 3 h 25"/>
              <a:gd name="T8" fmla="*/ 6 w 26"/>
              <a:gd name="T9" fmla="*/ 3 h 25"/>
              <a:gd name="T10" fmla="*/ 6 w 26"/>
              <a:gd name="T11" fmla="*/ 3 h 25"/>
              <a:gd name="T12" fmla="*/ 7 w 26"/>
              <a:gd name="T13" fmla="*/ 0 h 25"/>
              <a:gd name="T14" fmla="*/ 7 w 26"/>
              <a:gd name="T15" fmla="*/ 0 h 25"/>
              <a:gd name="T16" fmla="*/ 10 w 26"/>
              <a:gd name="T17" fmla="*/ 0 h 25"/>
              <a:gd name="T18" fmla="*/ 10 w 26"/>
              <a:gd name="T19" fmla="*/ 0 h 25"/>
              <a:gd name="T20" fmla="*/ 14 w 26"/>
              <a:gd name="T21" fmla="*/ 0 h 25"/>
              <a:gd name="T22" fmla="*/ 14 w 26"/>
              <a:gd name="T23" fmla="*/ 0 h 25"/>
              <a:gd name="T24" fmla="*/ 15 w 26"/>
              <a:gd name="T25" fmla="*/ 3 h 25"/>
              <a:gd name="T26" fmla="*/ 15 w 26"/>
              <a:gd name="T27" fmla="*/ 3 h 25"/>
              <a:gd name="T28" fmla="*/ 17 w 26"/>
              <a:gd name="T29" fmla="*/ 0 h 25"/>
              <a:gd name="T30" fmla="*/ 17 w 26"/>
              <a:gd name="T31" fmla="*/ 0 h 25"/>
              <a:gd name="T32" fmla="*/ 20 w 26"/>
              <a:gd name="T33" fmla="*/ 0 h 25"/>
              <a:gd name="T34" fmla="*/ 20 w 26"/>
              <a:gd name="T35" fmla="*/ 0 h 25"/>
              <a:gd name="T36" fmla="*/ 22 w 26"/>
              <a:gd name="T37" fmla="*/ 0 h 25"/>
              <a:gd name="T38" fmla="*/ 22 w 26"/>
              <a:gd name="T39" fmla="*/ 0 h 25"/>
              <a:gd name="T40" fmla="*/ 24 w 26"/>
              <a:gd name="T41" fmla="*/ 2 h 25"/>
              <a:gd name="T42" fmla="*/ 24 w 26"/>
              <a:gd name="T43" fmla="*/ 2 h 25"/>
              <a:gd name="T44" fmla="*/ 25 w 26"/>
              <a:gd name="T45" fmla="*/ 3 h 25"/>
              <a:gd name="T46" fmla="*/ 25 w 26"/>
              <a:gd name="T47" fmla="*/ 3 h 25"/>
              <a:gd name="T48" fmla="*/ 26 w 26"/>
              <a:gd name="T49" fmla="*/ 7 h 25"/>
              <a:gd name="T50" fmla="*/ 26 w 26"/>
              <a:gd name="T51" fmla="*/ 25 h 25"/>
              <a:gd name="T52" fmla="*/ 21 w 26"/>
              <a:gd name="T53" fmla="*/ 25 h 25"/>
              <a:gd name="T54" fmla="*/ 21 w 26"/>
              <a:gd name="T55" fmla="*/ 8 h 25"/>
              <a:gd name="T56" fmla="*/ 21 w 26"/>
              <a:gd name="T57" fmla="*/ 8 h 25"/>
              <a:gd name="T58" fmla="*/ 20 w 26"/>
              <a:gd name="T59" fmla="*/ 7 h 25"/>
              <a:gd name="T60" fmla="*/ 20 w 26"/>
              <a:gd name="T61" fmla="*/ 7 h 25"/>
              <a:gd name="T62" fmla="*/ 19 w 26"/>
              <a:gd name="T63" fmla="*/ 5 h 25"/>
              <a:gd name="T64" fmla="*/ 19 w 26"/>
              <a:gd name="T65" fmla="*/ 5 h 25"/>
              <a:gd name="T66" fmla="*/ 16 w 26"/>
              <a:gd name="T67" fmla="*/ 7 h 25"/>
              <a:gd name="T68" fmla="*/ 16 w 26"/>
              <a:gd name="T69" fmla="*/ 7 h 25"/>
              <a:gd name="T70" fmla="*/ 16 w 26"/>
              <a:gd name="T71" fmla="*/ 9 h 25"/>
              <a:gd name="T72" fmla="*/ 16 w 26"/>
              <a:gd name="T73" fmla="*/ 25 h 25"/>
              <a:gd name="T74" fmla="*/ 10 w 26"/>
              <a:gd name="T75" fmla="*/ 25 h 25"/>
              <a:gd name="T76" fmla="*/ 10 w 26"/>
              <a:gd name="T77" fmla="*/ 8 h 25"/>
              <a:gd name="T78" fmla="*/ 10 w 26"/>
              <a:gd name="T79" fmla="*/ 8 h 25"/>
              <a:gd name="T80" fmla="*/ 10 w 26"/>
              <a:gd name="T81" fmla="*/ 7 h 25"/>
              <a:gd name="T82" fmla="*/ 10 w 26"/>
              <a:gd name="T83" fmla="*/ 7 h 25"/>
              <a:gd name="T84" fmla="*/ 7 w 26"/>
              <a:gd name="T85" fmla="*/ 5 h 25"/>
              <a:gd name="T86" fmla="*/ 7 w 26"/>
              <a:gd name="T87" fmla="*/ 5 h 25"/>
              <a:gd name="T88" fmla="*/ 6 w 26"/>
              <a:gd name="T89" fmla="*/ 7 h 25"/>
              <a:gd name="T90" fmla="*/ 6 w 26"/>
              <a:gd name="T91" fmla="*/ 7 h 25"/>
              <a:gd name="T92" fmla="*/ 5 w 26"/>
              <a:gd name="T93" fmla="*/ 9 h 25"/>
              <a:gd name="T94" fmla="*/ 5 w 26"/>
              <a:gd name="T95" fmla="*/ 25 h 25"/>
              <a:gd name="T96" fmla="*/ 0 w 26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6" y="3"/>
                </a:lnTo>
                <a:lnTo>
                  <a:pt x="6" y="3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4" y="0"/>
                </a:lnTo>
                <a:lnTo>
                  <a:pt x="14" y="0"/>
                </a:lnTo>
                <a:lnTo>
                  <a:pt x="15" y="3"/>
                </a:lnTo>
                <a:lnTo>
                  <a:pt x="15" y="3"/>
                </a:lnTo>
                <a:lnTo>
                  <a:pt x="17" y="0"/>
                </a:lnTo>
                <a:lnTo>
                  <a:pt x="17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2"/>
                </a:lnTo>
                <a:lnTo>
                  <a:pt x="24" y="2"/>
                </a:lnTo>
                <a:lnTo>
                  <a:pt x="25" y="3"/>
                </a:lnTo>
                <a:lnTo>
                  <a:pt x="25" y="3"/>
                </a:lnTo>
                <a:lnTo>
                  <a:pt x="26" y="7"/>
                </a:lnTo>
                <a:lnTo>
                  <a:pt x="26" y="25"/>
                </a:lnTo>
                <a:lnTo>
                  <a:pt x="21" y="25"/>
                </a:lnTo>
                <a:lnTo>
                  <a:pt x="21" y="8"/>
                </a:lnTo>
                <a:lnTo>
                  <a:pt x="21" y="8"/>
                </a:lnTo>
                <a:lnTo>
                  <a:pt x="20" y="7"/>
                </a:lnTo>
                <a:lnTo>
                  <a:pt x="20" y="7"/>
                </a:lnTo>
                <a:lnTo>
                  <a:pt x="19" y="5"/>
                </a:lnTo>
                <a:lnTo>
                  <a:pt x="19" y="5"/>
                </a:lnTo>
                <a:lnTo>
                  <a:pt x="16" y="7"/>
                </a:lnTo>
                <a:lnTo>
                  <a:pt x="16" y="7"/>
                </a:lnTo>
                <a:lnTo>
                  <a:pt x="16" y="9"/>
                </a:lnTo>
                <a:lnTo>
                  <a:pt x="16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10" y="7"/>
                </a:lnTo>
                <a:lnTo>
                  <a:pt x="10" y="7"/>
                </a:lnTo>
                <a:lnTo>
                  <a:pt x="7" y="5"/>
                </a:lnTo>
                <a:lnTo>
                  <a:pt x="7" y="5"/>
                </a:lnTo>
                <a:lnTo>
                  <a:pt x="6" y="7"/>
                </a:lnTo>
                <a:lnTo>
                  <a:pt x="6" y="7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26" name="Freeform 448">
            <a:extLst>
              <a:ext uri="{FF2B5EF4-FFF2-40B4-BE49-F238E27FC236}">
                <a16:creationId xmlns:a16="http://schemas.microsoft.com/office/drawing/2014/main" id="{BCF57A71-A619-4EA5-909A-EC123BF05AF0}"/>
              </a:ext>
            </a:extLst>
          </p:cNvPr>
          <p:cNvSpPr>
            <a:spLocks/>
          </p:cNvSpPr>
          <p:nvPr/>
        </p:nvSpPr>
        <p:spPr bwMode="auto">
          <a:xfrm>
            <a:off x="1504393" y="3868921"/>
            <a:ext cx="26988" cy="57150"/>
          </a:xfrm>
          <a:custGeom>
            <a:avLst/>
            <a:gdLst>
              <a:gd name="T0" fmla="*/ 12 w 17"/>
              <a:gd name="T1" fmla="*/ 11 h 36"/>
              <a:gd name="T2" fmla="*/ 12 w 17"/>
              <a:gd name="T3" fmla="*/ 10 h 36"/>
              <a:gd name="T4" fmla="*/ 11 w 17"/>
              <a:gd name="T5" fmla="*/ 6 h 36"/>
              <a:gd name="T6" fmla="*/ 8 w 17"/>
              <a:gd name="T7" fmla="*/ 5 h 36"/>
              <a:gd name="T8" fmla="*/ 7 w 17"/>
              <a:gd name="T9" fmla="*/ 6 h 36"/>
              <a:gd name="T10" fmla="*/ 6 w 17"/>
              <a:gd name="T11" fmla="*/ 6 h 36"/>
              <a:gd name="T12" fmla="*/ 6 w 17"/>
              <a:gd name="T13" fmla="*/ 8 h 36"/>
              <a:gd name="T14" fmla="*/ 6 w 17"/>
              <a:gd name="T15" fmla="*/ 10 h 36"/>
              <a:gd name="T16" fmla="*/ 6 w 17"/>
              <a:gd name="T17" fmla="*/ 11 h 36"/>
              <a:gd name="T18" fmla="*/ 6 w 17"/>
              <a:gd name="T19" fmla="*/ 12 h 36"/>
              <a:gd name="T20" fmla="*/ 7 w 17"/>
              <a:gd name="T21" fmla="*/ 14 h 36"/>
              <a:gd name="T22" fmla="*/ 8 w 17"/>
              <a:gd name="T23" fmla="*/ 15 h 36"/>
              <a:gd name="T24" fmla="*/ 12 w 17"/>
              <a:gd name="T25" fmla="*/ 16 h 36"/>
              <a:gd name="T26" fmla="*/ 15 w 17"/>
              <a:gd name="T27" fmla="*/ 17 h 36"/>
              <a:gd name="T28" fmla="*/ 16 w 17"/>
              <a:gd name="T29" fmla="*/ 20 h 36"/>
              <a:gd name="T30" fmla="*/ 17 w 17"/>
              <a:gd name="T31" fmla="*/ 22 h 36"/>
              <a:gd name="T32" fmla="*/ 17 w 17"/>
              <a:gd name="T33" fmla="*/ 26 h 36"/>
              <a:gd name="T34" fmla="*/ 17 w 17"/>
              <a:gd name="T35" fmla="*/ 30 h 36"/>
              <a:gd name="T36" fmla="*/ 16 w 17"/>
              <a:gd name="T37" fmla="*/ 34 h 36"/>
              <a:gd name="T38" fmla="*/ 13 w 17"/>
              <a:gd name="T39" fmla="*/ 36 h 36"/>
              <a:gd name="T40" fmla="*/ 8 w 17"/>
              <a:gd name="T41" fmla="*/ 36 h 36"/>
              <a:gd name="T42" fmla="*/ 5 w 17"/>
              <a:gd name="T43" fmla="*/ 36 h 36"/>
              <a:gd name="T44" fmla="*/ 2 w 17"/>
              <a:gd name="T45" fmla="*/ 34 h 36"/>
              <a:gd name="T46" fmla="*/ 1 w 17"/>
              <a:gd name="T47" fmla="*/ 31 h 36"/>
              <a:gd name="T48" fmla="*/ 0 w 17"/>
              <a:gd name="T49" fmla="*/ 26 h 36"/>
              <a:gd name="T50" fmla="*/ 5 w 17"/>
              <a:gd name="T51" fmla="*/ 27 h 36"/>
              <a:gd name="T52" fmla="*/ 6 w 17"/>
              <a:gd name="T53" fmla="*/ 30 h 36"/>
              <a:gd name="T54" fmla="*/ 8 w 17"/>
              <a:gd name="T55" fmla="*/ 31 h 36"/>
              <a:gd name="T56" fmla="*/ 11 w 17"/>
              <a:gd name="T57" fmla="*/ 31 h 36"/>
              <a:gd name="T58" fmla="*/ 12 w 17"/>
              <a:gd name="T59" fmla="*/ 30 h 36"/>
              <a:gd name="T60" fmla="*/ 12 w 17"/>
              <a:gd name="T61" fmla="*/ 29 h 36"/>
              <a:gd name="T62" fmla="*/ 12 w 17"/>
              <a:gd name="T63" fmla="*/ 26 h 36"/>
              <a:gd name="T64" fmla="*/ 12 w 17"/>
              <a:gd name="T65" fmla="*/ 24 h 36"/>
              <a:gd name="T66" fmla="*/ 12 w 17"/>
              <a:gd name="T67" fmla="*/ 22 h 36"/>
              <a:gd name="T68" fmla="*/ 11 w 17"/>
              <a:gd name="T69" fmla="*/ 21 h 36"/>
              <a:gd name="T70" fmla="*/ 10 w 17"/>
              <a:gd name="T71" fmla="*/ 21 h 36"/>
              <a:gd name="T72" fmla="*/ 6 w 17"/>
              <a:gd name="T73" fmla="*/ 19 h 36"/>
              <a:gd name="T74" fmla="*/ 1 w 17"/>
              <a:gd name="T75" fmla="*/ 16 h 36"/>
              <a:gd name="T76" fmla="*/ 0 w 17"/>
              <a:gd name="T77" fmla="*/ 10 h 36"/>
              <a:gd name="T78" fmla="*/ 1 w 17"/>
              <a:gd name="T79" fmla="*/ 6 h 36"/>
              <a:gd name="T80" fmla="*/ 2 w 17"/>
              <a:gd name="T81" fmla="*/ 3 h 36"/>
              <a:gd name="T82" fmla="*/ 5 w 17"/>
              <a:gd name="T83" fmla="*/ 1 h 36"/>
              <a:gd name="T84" fmla="*/ 8 w 17"/>
              <a:gd name="T85" fmla="*/ 0 h 36"/>
              <a:gd name="T86" fmla="*/ 12 w 17"/>
              <a:gd name="T87" fmla="*/ 1 h 36"/>
              <a:gd name="T88" fmla="*/ 15 w 17"/>
              <a:gd name="T89" fmla="*/ 2 h 36"/>
              <a:gd name="T90" fmla="*/ 17 w 17"/>
              <a:gd name="T91" fmla="*/ 5 h 36"/>
              <a:gd name="T92" fmla="*/ 17 w 17"/>
              <a:gd name="T93" fmla="*/ 1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" h="36">
                <a:moveTo>
                  <a:pt x="17" y="11"/>
                </a:moveTo>
                <a:lnTo>
                  <a:pt x="12" y="11"/>
                </a:lnTo>
                <a:lnTo>
                  <a:pt x="12" y="10"/>
                </a:lnTo>
                <a:lnTo>
                  <a:pt x="12" y="10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6" y="6"/>
                </a:lnTo>
                <a:lnTo>
                  <a:pt x="6" y="6"/>
                </a:lnTo>
                <a:lnTo>
                  <a:pt x="6" y="8"/>
                </a:lnTo>
                <a:lnTo>
                  <a:pt x="6" y="8"/>
                </a:lnTo>
                <a:lnTo>
                  <a:pt x="6" y="10"/>
                </a:lnTo>
                <a:lnTo>
                  <a:pt x="6" y="10"/>
                </a:lnTo>
                <a:lnTo>
                  <a:pt x="6" y="11"/>
                </a:lnTo>
                <a:lnTo>
                  <a:pt x="6" y="11"/>
                </a:lnTo>
                <a:lnTo>
                  <a:pt x="6" y="12"/>
                </a:lnTo>
                <a:lnTo>
                  <a:pt x="6" y="12"/>
                </a:lnTo>
                <a:lnTo>
                  <a:pt x="7" y="14"/>
                </a:lnTo>
                <a:lnTo>
                  <a:pt x="7" y="14"/>
                </a:lnTo>
                <a:lnTo>
                  <a:pt x="8" y="15"/>
                </a:lnTo>
                <a:lnTo>
                  <a:pt x="12" y="16"/>
                </a:lnTo>
                <a:lnTo>
                  <a:pt x="12" y="16"/>
                </a:lnTo>
                <a:lnTo>
                  <a:pt x="15" y="17"/>
                </a:lnTo>
                <a:lnTo>
                  <a:pt x="15" y="17"/>
                </a:lnTo>
                <a:lnTo>
                  <a:pt x="16" y="20"/>
                </a:lnTo>
                <a:lnTo>
                  <a:pt x="16" y="20"/>
                </a:lnTo>
                <a:lnTo>
                  <a:pt x="17" y="22"/>
                </a:lnTo>
                <a:lnTo>
                  <a:pt x="17" y="22"/>
                </a:lnTo>
                <a:lnTo>
                  <a:pt x="17" y="26"/>
                </a:lnTo>
                <a:lnTo>
                  <a:pt x="17" y="26"/>
                </a:lnTo>
                <a:lnTo>
                  <a:pt x="17" y="30"/>
                </a:lnTo>
                <a:lnTo>
                  <a:pt x="17" y="30"/>
                </a:lnTo>
                <a:lnTo>
                  <a:pt x="16" y="34"/>
                </a:lnTo>
                <a:lnTo>
                  <a:pt x="16" y="34"/>
                </a:lnTo>
                <a:lnTo>
                  <a:pt x="13" y="36"/>
                </a:lnTo>
                <a:lnTo>
                  <a:pt x="13" y="36"/>
                </a:lnTo>
                <a:lnTo>
                  <a:pt x="8" y="36"/>
                </a:lnTo>
                <a:lnTo>
                  <a:pt x="8" y="36"/>
                </a:lnTo>
                <a:lnTo>
                  <a:pt x="5" y="36"/>
                </a:lnTo>
                <a:lnTo>
                  <a:pt x="5" y="36"/>
                </a:lnTo>
                <a:lnTo>
                  <a:pt x="2" y="34"/>
                </a:lnTo>
                <a:lnTo>
                  <a:pt x="2" y="34"/>
                </a:lnTo>
                <a:lnTo>
                  <a:pt x="1" y="31"/>
                </a:lnTo>
                <a:lnTo>
                  <a:pt x="1" y="31"/>
                </a:lnTo>
                <a:lnTo>
                  <a:pt x="0" y="27"/>
                </a:lnTo>
                <a:lnTo>
                  <a:pt x="0" y="26"/>
                </a:ln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6" y="30"/>
                </a:lnTo>
                <a:lnTo>
                  <a:pt x="6" y="30"/>
                </a:lnTo>
                <a:lnTo>
                  <a:pt x="8" y="31"/>
                </a:lnTo>
                <a:lnTo>
                  <a:pt x="8" y="31"/>
                </a:lnTo>
                <a:lnTo>
                  <a:pt x="11" y="31"/>
                </a:lnTo>
                <a:lnTo>
                  <a:pt x="11" y="31"/>
                </a:lnTo>
                <a:lnTo>
                  <a:pt x="12" y="30"/>
                </a:lnTo>
                <a:lnTo>
                  <a:pt x="12" y="30"/>
                </a:lnTo>
                <a:lnTo>
                  <a:pt x="12" y="29"/>
                </a:lnTo>
                <a:lnTo>
                  <a:pt x="12" y="29"/>
                </a:lnTo>
                <a:lnTo>
                  <a:pt x="12" y="26"/>
                </a:lnTo>
                <a:lnTo>
                  <a:pt x="12" y="26"/>
                </a:lnTo>
                <a:lnTo>
                  <a:pt x="12" y="24"/>
                </a:lnTo>
                <a:lnTo>
                  <a:pt x="12" y="24"/>
                </a:lnTo>
                <a:lnTo>
                  <a:pt x="12" y="22"/>
                </a:lnTo>
                <a:lnTo>
                  <a:pt x="12" y="22"/>
                </a:lnTo>
                <a:lnTo>
                  <a:pt x="11" y="21"/>
                </a:lnTo>
                <a:lnTo>
                  <a:pt x="11" y="21"/>
                </a:lnTo>
                <a:lnTo>
                  <a:pt x="10" y="21"/>
                </a:lnTo>
                <a:lnTo>
                  <a:pt x="6" y="19"/>
                </a:lnTo>
                <a:lnTo>
                  <a:pt x="6" y="19"/>
                </a:lnTo>
                <a:lnTo>
                  <a:pt x="3" y="17"/>
                </a:lnTo>
                <a:lnTo>
                  <a:pt x="1" y="16"/>
                </a:lnTo>
                <a:lnTo>
                  <a:pt x="1" y="16"/>
                </a:lnTo>
                <a:lnTo>
                  <a:pt x="0" y="10"/>
                </a:lnTo>
                <a:lnTo>
                  <a:pt x="0" y="10"/>
                </a:lnTo>
                <a:lnTo>
                  <a:pt x="1" y="6"/>
                </a:lnTo>
                <a:lnTo>
                  <a:pt x="1" y="6"/>
                </a:lnTo>
                <a:lnTo>
                  <a:pt x="2" y="3"/>
                </a:lnTo>
                <a:lnTo>
                  <a:pt x="2" y="3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2" y="1"/>
                </a:lnTo>
                <a:lnTo>
                  <a:pt x="12" y="1"/>
                </a:lnTo>
                <a:lnTo>
                  <a:pt x="15" y="2"/>
                </a:lnTo>
                <a:lnTo>
                  <a:pt x="15" y="2"/>
                </a:lnTo>
                <a:lnTo>
                  <a:pt x="17" y="5"/>
                </a:lnTo>
                <a:lnTo>
                  <a:pt x="17" y="8"/>
                </a:lnTo>
                <a:lnTo>
                  <a:pt x="17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27" name="Freeform 449">
            <a:extLst>
              <a:ext uri="{FF2B5EF4-FFF2-40B4-BE49-F238E27FC236}">
                <a16:creationId xmlns:a16="http://schemas.microsoft.com/office/drawing/2014/main" id="{424389B7-39DD-47DB-AA59-074C3AC916C1}"/>
              </a:ext>
            </a:extLst>
          </p:cNvPr>
          <p:cNvSpPr>
            <a:spLocks/>
          </p:cNvSpPr>
          <p:nvPr/>
        </p:nvSpPr>
        <p:spPr bwMode="auto">
          <a:xfrm>
            <a:off x="1532968" y="3873683"/>
            <a:ext cx="19050" cy="52388"/>
          </a:xfrm>
          <a:custGeom>
            <a:avLst/>
            <a:gdLst>
              <a:gd name="T0" fmla="*/ 3 w 12"/>
              <a:gd name="T1" fmla="*/ 8 h 33"/>
              <a:gd name="T2" fmla="*/ 3 w 12"/>
              <a:gd name="T3" fmla="*/ 0 h 33"/>
              <a:gd name="T4" fmla="*/ 8 w 12"/>
              <a:gd name="T5" fmla="*/ 0 h 33"/>
              <a:gd name="T6" fmla="*/ 8 w 12"/>
              <a:gd name="T7" fmla="*/ 8 h 33"/>
              <a:gd name="T8" fmla="*/ 12 w 12"/>
              <a:gd name="T9" fmla="*/ 8 h 33"/>
              <a:gd name="T10" fmla="*/ 12 w 12"/>
              <a:gd name="T11" fmla="*/ 12 h 33"/>
              <a:gd name="T12" fmla="*/ 8 w 12"/>
              <a:gd name="T13" fmla="*/ 12 h 33"/>
              <a:gd name="T14" fmla="*/ 8 w 12"/>
              <a:gd name="T15" fmla="*/ 26 h 33"/>
              <a:gd name="T16" fmla="*/ 8 w 12"/>
              <a:gd name="T17" fmla="*/ 26 h 33"/>
              <a:gd name="T18" fmla="*/ 8 w 12"/>
              <a:gd name="T19" fmla="*/ 27 h 33"/>
              <a:gd name="T20" fmla="*/ 8 w 12"/>
              <a:gd name="T21" fmla="*/ 27 h 33"/>
              <a:gd name="T22" fmla="*/ 9 w 12"/>
              <a:gd name="T23" fmla="*/ 28 h 33"/>
              <a:gd name="T24" fmla="*/ 9 w 12"/>
              <a:gd name="T25" fmla="*/ 28 h 33"/>
              <a:gd name="T26" fmla="*/ 9 w 12"/>
              <a:gd name="T27" fmla="*/ 28 h 33"/>
              <a:gd name="T28" fmla="*/ 9 w 12"/>
              <a:gd name="T29" fmla="*/ 28 h 33"/>
              <a:gd name="T30" fmla="*/ 12 w 12"/>
              <a:gd name="T31" fmla="*/ 28 h 33"/>
              <a:gd name="T32" fmla="*/ 12 w 12"/>
              <a:gd name="T33" fmla="*/ 33 h 33"/>
              <a:gd name="T34" fmla="*/ 9 w 12"/>
              <a:gd name="T35" fmla="*/ 33 h 33"/>
              <a:gd name="T36" fmla="*/ 9 w 12"/>
              <a:gd name="T37" fmla="*/ 33 h 33"/>
              <a:gd name="T38" fmla="*/ 7 w 12"/>
              <a:gd name="T39" fmla="*/ 33 h 33"/>
              <a:gd name="T40" fmla="*/ 7 w 12"/>
              <a:gd name="T41" fmla="*/ 33 h 33"/>
              <a:gd name="T42" fmla="*/ 4 w 12"/>
              <a:gd name="T43" fmla="*/ 31 h 33"/>
              <a:gd name="T44" fmla="*/ 4 w 12"/>
              <a:gd name="T45" fmla="*/ 31 h 33"/>
              <a:gd name="T46" fmla="*/ 3 w 12"/>
              <a:gd name="T47" fmla="*/ 29 h 33"/>
              <a:gd name="T48" fmla="*/ 3 w 12"/>
              <a:gd name="T49" fmla="*/ 29 h 33"/>
              <a:gd name="T50" fmla="*/ 3 w 12"/>
              <a:gd name="T51" fmla="*/ 27 h 33"/>
              <a:gd name="T52" fmla="*/ 3 w 12"/>
              <a:gd name="T53" fmla="*/ 12 h 33"/>
              <a:gd name="T54" fmla="*/ 0 w 12"/>
              <a:gd name="T55" fmla="*/ 12 h 33"/>
              <a:gd name="T56" fmla="*/ 0 w 12"/>
              <a:gd name="T57" fmla="*/ 8 h 33"/>
              <a:gd name="T58" fmla="*/ 3 w 12"/>
              <a:gd name="T59" fmla="*/ 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" h="33">
                <a:moveTo>
                  <a:pt x="3" y="8"/>
                </a:moveTo>
                <a:lnTo>
                  <a:pt x="3" y="0"/>
                </a:lnTo>
                <a:lnTo>
                  <a:pt x="8" y="0"/>
                </a:lnTo>
                <a:lnTo>
                  <a:pt x="8" y="8"/>
                </a:lnTo>
                <a:lnTo>
                  <a:pt x="12" y="8"/>
                </a:lnTo>
                <a:lnTo>
                  <a:pt x="12" y="12"/>
                </a:lnTo>
                <a:lnTo>
                  <a:pt x="8" y="12"/>
                </a:lnTo>
                <a:lnTo>
                  <a:pt x="8" y="26"/>
                </a:lnTo>
                <a:lnTo>
                  <a:pt x="8" y="26"/>
                </a:lnTo>
                <a:lnTo>
                  <a:pt x="8" y="27"/>
                </a:lnTo>
                <a:lnTo>
                  <a:pt x="8" y="27"/>
                </a:lnTo>
                <a:lnTo>
                  <a:pt x="9" y="28"/>
                </a:lnTo>
                <a:lnTo>
                  <a:pt x="9" y="28"/>
                </a:lnTo>
                <a:lnTo>
                  <a:pt x="9" y="28"/>
                </a:lnTo>
                <a:lnTo>
                  <a:pt x="9" y="28"/>
                </a:lnTo>
                <a:lnTo>
                  <a:pt x="12" y="28"/>
                </a:lnTo>
                <a:lnTo>
                  <a:pt x="12" y="33"/>
                </a:lnTo>
                <a:lnTo>
                  <a:pt x="9" y="33"/>
                </a:lnTo>
                <a:lnTo>
                  <a:pt x="9" y="33"/>
                </a:lnTo>
                <a:lnTo>
                  <a:pt x="7" y="33"/>
                </a:lnTo>
                <a:lnTo>
                  <a:pt x="7" y="33"/>
                </a:lnTo>
                <a:lnTo>
                  <a:pt x="4" y="31"/>
                </a:lnTo>
                <a:lnTo>
                  <a:pt x="4" y="31"/>
                </a:lnTo>
                <a:lnTo>
                  <a:pt x="3" y="29"/>
                </a:lnTo>
                <a:lnTo>
                  <a:pt x="3" y="29"/>
                </a:lnTo>
                <a:lnTo>
                  <a:pt x="3" y="27"/>
                </a:lnTo>
                <a:lnTo>
                  <a:pt x="3" y="12"/>
                </a:lnTo>
                <a:lnTo>
                  <a:pt x="0" y="12"/>
                </a:lnTo>
                <a:lnTo>
                  <a:pt x="0" y="8"/>
                </a:lnTo>
                <a:lnTo>
                  <a:pt x="3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28" name="Freeform 450">
            <a:extLst>
              <a:ext uri="{FF2B5EF4-FFF2-40B4-BE49-F238E27FC236}">
                <a16:creationId xmlns:a16="http://schemas.microsoft.com/office/drawing/2014/main" id="{F2854620-3C11-4E8E-9A5D-3790F7D465C0}"/>
              </a:ext>
            </a:extLst>
          </p:cNvPr>
          <p:cNvSpPr>
            <a:spLocks/>
          </p:cNvSpPr>
          <p:nvPr/>
        </p:nvSpPr>
        <p:spPr bwMode="auto">
          <a:xfrm>
            <a:off x="1553606" y="3884796"/>
            <a:ext cx="20638" cy="41275"/>
          </a:xfrm>
          <a:custGeom>
            <a:avLst/>
            <a:gdLst>
              <a:gd name="T0" fmla="*/ 0 w 13"/>
              <a:gd name="T1" fmla="*/ 26 h 26"/>
              <a:gd name="T2" fmla="*/ 0 w 13"/>
              <a:gd name="T3" fmla="*/ 1 h 26"/>
              <a:gd name="T4" fmla="*/ 5 w 13"/>
              <a:gd name="T5" fmla="*/ 1 h 26"/>
              <a:gd name="T6" fmla="*/ 5 w 13"/>
              <a:gd name="T7" fmla="*/ 4 h 26"/>
              <a:gd name="T8" fmla="*/ 5 w 13"/>
              <a:gd name="T9" fmla="*/ 4 h 26"/>
              <a:gd name="T10" fmla="*/ 9 w 13"/>
              <a:gd name="T11" fmla="*/ 1 h 26"/>
              <a:gd name="T12" fmla="*/ 9 w 13"/>
              <a:gd name="T13" fmla="*/ 1 h 26"/>
              <a:gd name="T14" fmla="*/ 13 w 13"/>
              <a:gd name="T15" fmla="*/ 0 h 26"/>
              <a:gd name="T16" fmla="*/ 13 w 13"/>
              <a:gd name="T17" fmla="*/ 6 h 26"/>
              <a:gd name="T18" fmla="*/ 13 w 13"/>
              <a:gd name="T19" fmla="*/ 6 h 26"/>
              <a:gd name="T20" fmla="*/ 10 w 13"/>
              <a:gd name="T21" fmla="*/ 6 h 26"/>
              <a:gd name="T22" fmla="*/ 10 w 13"/>
              <a:gd name="T23" fmla="*/ 6 h 26"/>
              <a:gd name="T24" fmla="*/ 9 w 13"/>
              <a:gd name="T25" fmla="*/ 6 h 26"/>
              <a:gd name="T26" fmla="*/ 9 w 13"/>
              <a:gd name="T27" fmla="*/ 6 h 26"/>
              <a:gd name="T28" fmla="*/ 7 w 13"/>
              <a:gd name="T29" fmla="*/ 7 h 26"/>
              <a:gd name="T30" fmla="*/ 7 w 13"/>
              <a:gd name="T31" fmla="*/ 7 h 26"/>
              <a:gd name="T32" fmla="*/ 6 w 13"/>
              <a:gd name="T33" fmla="*/ 9 h 26"/>
              <a:gd name="T34" fmla="*/ 6 w 13"/>
              <a:gd name="T35" fmla="*/ 9 h 26"/>
              <a:gd name="T36" fmla="*/ 5 w 13"/>
              <a:gd name="T37" fmla="*/ 11 h 26"/>
              <a:gd name="T38" fmla="*/ 5 w 13"/>
              <a:gd name="T39" fmla="*/ 26 h 26"/>
              <a:gd name="T40" fmla="*/ 0 w 13"/>
              <a:gd name="T41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9" y="1"/>
                </a:lnTo>
                <a:lnTo>
                  <a:pt x="9" y="1"/>
                </a:lnTo>
                <a:lnTo>
                  <a:pt x="13" y="0"/>
                </a:lnTo>
                <a:lnTo>
                  <a:pt x="13" y="6"/>
                </a:lnTo>
                <a:lnTo>
                  <a:pt x="13" y="6"/>
                </a:lnTo>
                <a:lnTo>
                  <a:pt x="10" y="6"/>
                </a:lnTo>
                <a:lnTo>
                  <a:pt x="10" y="6"/>
                </a:lnTo>
                <a:lnTo>
                  <a:pt x="9" y="6"/>
                </a:lnTo>
                <a:lnTo>
                  <a:pt x="9" y="6"/>
                </a:lnTo>
                <a:lnTo>
                  <a:pt x="7" y="7"/>
                </a:lnTo>
                <a:lnTo>
                  <a:pt x="7" y="7"/>
                </a:lnTo>
                <a:lnTo>
                  <a:pt x="6" y="9"/>
                </a:lnTo>
                <a:lnTo>
                  <a:pt x="6" y="9"/>
                </a:lnTo>
                <a:lnTo>
                  <a:pt x="5" y="11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29" name="Freeform 451">
            <a:extLst>
              <a:ext uri="{FF2B5EF4-FFF2-40B4-BE49-F238E27FC236}">
                <a16:creationId xmlns:a16="http://schemas.microsoft.com/office/drawing/2014/main" id="{4D936936-69CD-4D7D-917A-DA31525BE1C4}"/>
              </a:ext>
            </a:extLst>
          </p:cNvPr>
          <p:cNvSpPr>
            <a:spLocks noEditPoints="1"/>
          </p:cNvSpPr>
          <p:nvPr/>
        </p:nvSpPr>
        <p:spPr bwMode="auto">
          <a:xfrm>
            <a:off x="1575831" y="3884796"/>
            <a:ext cx="23813" cy="41275"/>
          </a:xfrm>
          <a:custGeom>
            <a:avLst/>
            <a:gdLst>
              <a:gd name="T0" fmla="*/ 0 w 15"/>
              <a:gd name="T1" fmla="*/ 10 h 26"/>
              <a:gd name="T2" fmla="*/ 0 w 15"/>
              <a:gd name="T3" fmla="*/ 10 h 26"/>
              <a:gd name="T4" fmla="*/ 0 w 15"/>
              <a:gd name="T5" fmla="*/ 6 h 26"/>
              <a:gd name="T6" fmla="*/ 0 w 15"/>
              <a:gd name="T7" fmla="*/ 6 h 26"/>
              <a:gd name="T8" fmla="*/ 0 w 15"/>
              <a:gd name="T9" fmla="*/ 4 h 26"/>
              <a:gd name="T10" fmla="*/ 0 w 15"/>
              <a:gd name="T11" fmla="*/ 4 h 26"/>
              <a:gd name="T12" fmla="*/ 4 w 15"/>
              <a:gd name="T13" fmla="*/ 1 h 26"/>
              <a:gd name="T14" fmla="*/ 4 w 15"/>
              <a:gd name="T15" fmla="*/ 1 h 26"/>
              <a:gd name="T16" fmla="*/ 7 w 15"/>
              <a:gd name="T17" fmla="*/ 0 h 26"/>
              <a:gd name="T18" fmla="*/ 7 w 15"/>
              <a:gd name="T19" fmla="*/ 0 h 26"/>
              <a:gd name="T20" fmla="*/ 11 w 15"/>
              <a:gd name="T21" fmla="*/ 1 h 26"/>
              <a:gd name="T22" fmla="*/ 11 w 15"/>
              <a:gd name="T23" fmla="*/ 1 h 26"/>
              <a:gd name="T24" fmla="*/ 14 w 15"/>
              <a:gd name="T25" fmla="*/ 4 h 26"/>
              <a:gd name="T26" fmla="*/ 14 w 15"/>
              <a:gd name="T27" fmla="*/ 4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10 h 26"/>
              <a:gd name="T34" fmla="*/ 15 w 15"/>
              <a:gd name="T35" fmla="*/ 17 h 26"/>
              <a:gd name="T36" fmla="*/ 15 w 15"/>
              <a:gd name="T37" fmla="*/ 17 h 26"/>
              <a:gd name="T38" fmla="*/ 15 w 15"/>
              <a:gd name="T39" fmla="*/ 20 h 26"/>
              <a:gd name="T40" fmla="*/ 15 w 15"/>
              <a:gd name="T41" fmla="*/ 20 h 26"/>
              <a:gd name="T42" fmla="*/ 14 w 15"/>
              <a:gd name="T43" fmla="*/ 22 h 26"/>
              <a:gd name="T44" fmla="*/ 14 w 15"/>
              <a:gd name="T45" fmla="*/ 22 h 26"/>
              <a:gd name="T46" fmla="*/ 11 w 15"/>
              <a:gd name="T47" fmla="*/ 25 h 26"/>
              <a:gd name="T48" fmla="*/ 11 w 15"/>
              <a:gd name="T49" fmla="*/ 25 h 26"/>
              <a:gd name="T50" fmla="*/ 7 w 15"/>
              <a:gd name="T51" fmla="*/ 26 h 26"/>
              <a:gd name="T52" fmla="*/ 7 w 15"/>
              <a:gd name="T53" fmla="*/ 26 h 26"/>
              <a:gd name="T54" fmla="*/ 4 w 15"/>
              <a:gd name="T55" fmla="*/ 25 h 26"/>
              <a:gd name="T56" fmla="*/ 4 w 15"/>
              <a:gd name="T57" fmla="*/ 25 h 26"/>
              <a:gd name="T58" fmla="*/ 0 w 15"/>
              <a:gd name="T59" fmla="*/ 22 h 26"/>
              <a:gd name="T60" fmla="*/ 0 w 15"/>
              <a:gd name="T61" fmla="*/ 22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7 h 26"/>
              <a:gd name="T68" fmla="*/ 0 w 15"/>
              <a:gd name="T69" fmla="*/ 10 h 26"/>
              <a:gd name="T70" fmla="*/ 5 w 15"/>
              <a:gd name="T71" fmla="*/ 19 h 26"/>
              <a:gd name="T72" fmla="*/ 5 w 15"/>
              <a:gd name="T73" fmla="*/ 19 h 26"/>
              <a:gd name="T74" fmla="*/ 5 w 15"/>
              <a:gd name="T75" fmla="*/ 21 h 26"/>
              <a:gd name="T76" fmla="*/ 5 w 15"/>
              <a:gd name="T77" fmla="*/ 21 h 26"/>
              <a:gd name="T78" fmla="*/ 7 w 15"/>
              <a:gd name="T79" fmla="*/ 21 h 26"/>
              <a:gd name="T80" fmla="*/ 7 w 15"/>
              <a:gd name="T81" fmla="*/ 21 h 26"/>
              <a:gd name="T82" fmla="*/ 9 w 15"/>
              <a:gd name="T83" fmla="*/ 21 h 26"/>
              <a:gd name="T84" fmla="*/ 9 w 15"/>
              <a:gd name="T85" fmla="*/ 21 h 26"/>
              <a:gd name="T86" fmla="*/ 10 w 15"/>
              <a:gd name="T87" fmla="*/ 19 h 26"/>
              <a:gd name="T88" fmla="*/ 10 w 15"/>
              <a:gd name="T89" fmla="*/ 9 h 26"/>
              <a:gd name="T90" fmla="*/ 10 w 15"/>
              <a:gd name="T91" fmla="*/ 9 h 26"/>
              <a:gd name="T92" fmla="*/ 9 w 15"/>
              <a:gd name="T93" fmla="*/ 6 h 26"/>
              <a:gd name="T94" fmla="*/ 9 w 15"/>
              <a:gd name="T95" fmla="*/ 6 h 26"/>
              <a:gd name="T96" fmla="*/ 7 w 15"/>
              <a:gd name="T97" fmla="*/ 6 h 26"/>
              <a:gd name="T98" fmla="*/ 7 w 15"/>
              <a:gd name="T99" fmla="*/ 6 h 26"/>
              <a:gd name="T100" fmla="*/ 5 w 15"/>
              <a:gd name="T101" fmla="*/ 6 h 26"/>
              <a:gd name="T102" fmla="*/ 5 w 15"/>
              <a:gd name="T103" fmla="*/ 6 h 26"/>
              <a:gd name="T104" fmla="*/ 5 w 15"/>
              <a:gd name="T105" fmla="*/ 9 h 26"/>
              <a:gd name="T106" fmla="*/ 5 w 15"/>
              <a:gd name="T107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10"/>
                </a:move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4" y="4"/>
                </a:lnTo>
                <a:lnTo>
                  <a:pt x="14" y="4"/>
                </a:lnTo>
                <a:lnTo>
                  <a:pt x="15" y="6"/>
                </a:lnTo>
                <a:lnTo>
                  <a:pt x="15" y="6"/>
                </a:lnTo>
                <a:lnTo>
                  <a:pt x="15" y="10"/>
                </a:lnTo>
                <a:lnTo>
                  <a:pt x="15" y="17"/>
                </a:lnTo>
                <a:lnTo>
                  <a:pt x="15" y="17"/>
                </a:lnTo>
                <a:lnTo>
                  <a:pt x="15" y="20"/>
                </a:lnTo>
                <a:lnTo>
                  <a:pt x="15" y="20"/>
                </a:lnTo>
                <a:lnTo>
                  <a:pt x="14" y="22"/>
                </a:lnTo>
                <a:lnTo>
                  <a:pt x="14" y="22"/>
                </a:lnTo>
                <a:lnTo>
                  <a:pt x="11" y="25"/>
                </a:lnTo>
                <a:lnTo>
                  <a:pt x="11" y="25"/>
                </a:lnTo>
                <a:lnTo>
                  <a:pt x="7" y="26"/>
                </a:lnTo>
                <a:lnTo>
                  <a:pt x="7" y="26"/>
                </a:lnTo>
                <a:lnTo>
                  <a:pt x="4" y="25"/>
                </a:lnTo>
                <a:lnTo>
                  <a:pt x="4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0"/>
                </a:lnTo>
                <a:close/>
                <a:moveTo>
                  <a:pt x="5" y="19"/>
                </a:moveTo>
                <a:lnTo>
                  <a:pt x="5" y="19"/>
                </a:lnTo>
                <a:lnTo>
                  <a:pt x="5" y="21"/>
                </a:lnTo>
                <a:lnTo>
                  <a:pt x="5" y="21"/>
                </a:lnTo>
                <a:lnTo>
                  <a:pt x="7" y="21"/>
                </a:lnTo>
                <a:lnTo>
                  <a:pt x="7" y="21"/>
                </a:lnTo>
                <a:lnTo>
                  <a:pt x="9" y="21"/>
                </a:lnTo>
                <a:lnTo>
                  <a:pt x="9" y="21"/>
                </a:lnTo>
                <a:lnTo>
                  <a:pt x="10" y="19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30" name="Freeform 452">
            <a:extLst>
              <a:ext uri="{FF2B5EF4-FFF2-40B4-BE49-F238E27FC236}">
                <a16:creationId xmlns:a16="http://schemas.microsoft.com/office/drawing/2014/main" id="{FB41DCDB-4CF9-4F45-A921-05AA8830726D}"/>
              </a:ext>
            </a:extLst>
          </p:cNvPr>
          <p:cNvSpPr>
            <a:spLocks/>
          </p:cNvSpPr>
          <p:nvPr/>
        </p:nvSpPr>
        <p:spPr bwMode="auto">
          <a:xfrm>
            <a:off x="1605993" y="3884796"/>
            <a:ext cx="23813" cy="41275"/>
          </a:xfrm>
          <a:custGeom>
            <a:avLst/>
            <a:gdLst>
              <a:gd name="T0" fmla="*/ 0 w 15"/>
              <a:gd name="T1" fmla="*/ 26 h 26"/>
              <a:gd name="T2" fmla="*/ 0 w 15"/>
              <a:gd name="T3" fmla="*/ 1 h 26"/>
              <a:gd name="T4" fmla="*/ 5 w 15"/>
              <a:gd name="T5" fmla="*/ 1 h 26"/>
              <a:gd name="T6" fmla="*/ 5 w 15"/>
              <a:gd name="T7" fmla="*/ 4 h 26"/>
              <a:gd name="T8" fmla="*/ 5 w 15"/>
              <a:gd name="T9" fmla="*/ 4 h 26"/>
              <a:gd name="T10" fmla="*/ 5 w 15"/>
              <a:gd name="T11" fmla="*/ 4 h 26"/>
              <a:gd name="T12" fmla="*/ 7 w 15"/>
              <a:gd name="T13" fmla="*/ 1 h 26"/>
              <a:gd name="T14" fmla="*/ 7 w 15"/>
              <a:gd name="T15" fmla="*/ 1 h 26"/>
              <a:gd name="T16" fmla="*/ 10 w 15"/>
              <a:gd name="T17" fmla="*/ 0 h 26"/>
              <a:gd name="T18" fmla="*/ 10 w 15"/>
              <a:gd name="T19" fmla="*/ 0 h 26"/>
              <a:gd name="T20" fmla="*/ 11 w 15"/>
              <a:gd name="T21" fmla="*/ 1 h 26"/>
              <a:gd name="T22" fmla="*/ 11 w 15"/>
              <a:gd name="T23" fmla="*/ 1 h 26"/>
              <a:gd name="T24" fmla="*/ 13 w 15"/>
              <a:gd name="T25" fmla="*/ 2 h 26"/>
              <a:gd name="T26" fmla="*/ 13 w 15"/>
              <a:gd name="T27" fmla="*/ 2 h 26"/>
              <a:gd name="T28" fmla="*/ 15 w 15"/>
              <a:gd name="T29" fmla="*/ 4 h 26"/>
              <a:gd name="T30" fmla="*/ 15 w 15"/>
              <a:gd name="T31" fmla="*/ 4 h 26"/>
              <a:gd name="T32" fmla="*/ 15 w 15"/>
              <a:gd name="T33" fmla="*/ 6 h 26"/>
              <a:gd name="T34" fmla="*/ 15 w 15"/>
              <a:gd name="T35" fmla="*/ 26 h 26"/>
              <a:gd name="T36" fmla="*/ 10 w 15"/>
              <a:gd name="T37" fmla="*/ 26 h 26"/>
              <a:gd name="T38" fmla="*/ 10 w 15"/>
              <a:gd name="T39" fmla="*/ 9 h 26"/>
              <a:gd name="T40" fmla="*/ 10 w 15"/>
              <a:gd name="T41" fmla="*/ 9 h 26"/>
              <a:gd name="T42" fmla="*/ 8 w 15"/>
              <a:gd name="T43" fmla="*/ 6 h 26"/>
              <a:gd name="T44" fmla="*/ 8 w 15"/>
              <a:gd name="T45" fmla="*/ 6 h 26"/>
              <a:gd name="T46" fmla="*/ 7 w 15"/>
              <a:gd name="T47" fmla="*/ 6 h 26"/>
              <a:gd name="T48" fmla="*/ 7 w 15"/>
              <a:gd name="T49" fmla="*/ 6 h 26"/>
              <a:gd name="T50" fmla="*/ 5 w 15"/>
              <a:gd name="T51" fmla="*/ 6 h 26"/>
              <a:gd name="T52" fmla="*/ 5 w 15"/>
              <a:gd name="T53" fmla="*/ 6 h 26"/>
              <a:gd name="T54" fmla="*/ 5 w 15"/>
              <a:gd name="T55" fmla="*/ 9 h 26"/>
              <a:gd name="T56" fmla="*/ 5 w 15"/>
              <a:gd name="T57" fmla="*/ 26 h 26"/>
              <a:gd name="T58" fmla="*/ 0 w 15"/>
              <a:gd name="T5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1" y="1"/>
                </a:lnTo>
                <a:lnTo>
                  <a:pt x="11" y="1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8" y="6"/>
                </a:lnTo>
                <a:lnTo>
                  <a:pt x="8" y="6"/>
                </a:lnTo>
                <a:lnTo>
                  <a:pt x="7" y="6"/>
                </a:lnTo>
                <a:lnTo>
                  <a:pt x="7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31" name="Freeform 453">
            <a:extLst>
              <a:ext uri="{FF2B5EF4-FFF2-40B4-BE49-F238E27FC236}">
                <a16:creationId xmlns:a16="http://schemas.microsoft.com/office/drawing/2014/main" id="{30E32373-423B-4F9A-8543-D21BE350E0C2}"/>
              </a:ext>
            </a:extLst>
          </p:cNvPr>
          <p:cNvSpPr>
            <a:spLocks/>
          </p:cNvSpPr>
          <p:nvPr/>
        </p:nvSpPr>
        <p:spPr bwMode="auto">
          <a:xfrm>
            <a:off x="1631393" y="3873683"/>
            <a:ext cx="17463" cy="52388"/>
          </a:xfrm>
          <a:custGeom>
            <a:avLst/>
            <a:gdLst>
              <a:gd name="T0" fmla="*/ 2 w 11"/>
              <a:gd name="T1" fmla="*/ 8 h 33"/>
              <a:gd name="T2" fmla="*/ 2 w 11"/>
              <a:gd name="T3" fmla="*/ 0 h 33"/>
              <a:gd name="T4" fmla="*/ 9 w 11"/>
              <a:gd name="T5" fmla="*/ 0 h 33"/>
              <a:gd name="T6" fmla="*/ 9 w 11"/>
              <a:gd name="T7" fmla="*/ 8 h 33"/>
              <a:gd name="T8" fmla="*/ 11 w 11"/>
              <a:gd name="T9" fmla="*/ 8 h 33"/>
              <a:gd name="T10" fmla="*/ 11 w 11"/>
              <a:gd name="T11" fmla="*/ 12 h 33"/>
              <a:gd name="T12" fmla="*/ 9 w 11"/>
              <a:gd name="T13" fmla="*/ 12 h 33"/>
              <a:gd name="T14" fmla="*/ 9 w 11"/>
              <a:gd name="T15" fmla="*/ 26 h 33"/>
              <a:gd name="T16" fmla="*/ 9 w 11"/>
              <a:gd name="T17" fmla="*/ 26 h 33"/>
              <a:gd name="T18" fmla="*/ 9 w 11"/>
              <a:gd name="T19" fmla="*/ 27 h 33"/>
              <a:gd name="T20" fmla="*/ 9 w 11"/>
              <a:gd name="T21" fmla="*/ 27 h 33"/>
              <a:gd name="T22" fmla="*/ 9 w 11"/>
              <a:gd name="T23" fmla="*/ 28 h 33"/>
              <a:gd name="T24" fmla="*/ 9 w 11"/>
              <a:gd name="T25" fmla="*/ 28 h 33"/>
              <a:gd name="T26" fmla="*/ 10 w 11"/>
              <a:gd name="T27" fmla="*/ 28 h 33"/>
              <a:gd name="T28" fmla="*/ 10 w 11"/>
              <a:gd name="T29" fmla="*/ 28 h 33"/>
              <a:gd name="T30" fmla="*/ 11 w 11"/>
              <a:gd name="T31" fmla="*/ 28 h 33"/>
              <a:gd name="T32" fmla="*/ 11 w 11"/>
              <a:gd name="T33" fmla="*/ 33 h 33"/>
              <a:gd name="T34" fmla="*/ 9 w 11"/>
              <a:gd name="T35" fmla="*/ 33 h 33"/>
              <a:gd name="T36" fmla="*/ 9 w 11"/>
              <a:gd name="T37" fmla="*/ 33 h 33"/>
              <a:gd name="T38" fmla="*/ 6 w 11"/>
              <a:gd name="T39" fmla="*/ 33 h 33"/>
              <a:gd name="T40" fmla="*/ 6 w 11"/>
              <a:gd name="T41" fmla="*/ 33 h 33"/>
              <a:gd name="T42" fmla="*/ 5 w 11"/>
              <a:gd name="T43" fmla="*/ 31 h 33"/>
              <a:gd name="T44" fmla="*/ 5 w 11"/>
              <a:gd name="T45" fmla="*/ 31 h 33"/>
              <a:gd name="T46" fmla="*/ 4 w 11"/>
              <a:gd name="T47" fmla="*/ 29 h 33"/>
              <a:gd name="T48" fmla="*/ 4 w 11"/>
              <a:gd name="T49" fmla="*/ 29 h 33"/>
              <a:gd name="T50" fmla="*/ 2 w 11"/>
              <a:gd name="T51" fmla="*/ 27 h 33"/>
              <a:gd name="T52" fmla="*/ 2 w 11"/>
              <a:gd name="T53" fmla="*/ 12 h 33"/>
              <a:gd name="T54" fmla="*/ 0 w 11"/>
              <a:gd name="T55" fmla="*/ 12 h 33"/>
              <a:gd name="T56" fmla="*/ 0 w 11"/>
              <a:gd name="T57" fmla="*/ 8 h 33"/>
              <a:gd name="T58" fmla="*/ 2 w 11"/>
              <a:gd name="T59" fmla="*/ 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" h="33">
                <a:moveTo>
                  <a:pt x="2" y="8"/>
                </a:moveTo>
                <a:lnTo>
                  <a:pt x="2" y="0"/>
                </a:lnTo>
                <a:lnTo>
                  <a:pt x="9" y="0"/>
                </a:lnTo>
                <a:lnTo>
                  <a:pt x="9" y="8"/>
                </a:lnTo>
                <a:lnTo>
                  <a:pt x="11" y="8"/>
                </a:lnTo>
                <a:lnTo>
                  <a:pt x="11" y="12"/>
                </a:lnTo>
                <a:lnTo>
                  <a:pt x="9" y="12"/>
                </a:lnTo>
                <a:lnTo>
                  <a:pt x="9" y="26"/>
                </a:lnTo>
                <a:lnTo>
                  <a:pt x="9" y="26"/>
                </a:lnTo>
                <a:lnTo>
                  <a:pt x="9" y="27"/>
                </a:lnTo>
                <a:lnTo>
                  <a:pt x="9" y="27"/>
                </a:lnTo>
                <a:lnTo>
                  <a:pt x="9" y="28"/>
                </a:lnTo>
                <a:lnTo>
                  <a:pt x="9" y="28"/>
                </a:lnTo>
                <a:lnTo>
                  <a:pt x="10" y="28"/>
                </a:lnTo>
                <a:lnTo>
                  <a:pt x="10" y="28"/>
                </a:lnTo>
                <a:lnTo>
                  <a:pt x="11" y="28"/>
                </a:lnTo>
                <a:lnTo>
                  <a:pt x="11" y="33"/>
                </a:lnTo>
                <a:lnTo>
                  <a:pt x="9" y="33"/>
                </a:lnTo>
                <a:lnTo>
                  <a:pt x="9" y="33"/>
                </a:lnTo>
                <a:lnTo>
                  <a:pt x="6" y="33"/>
                </a:lnTo>
                <a:lnTo>
                  <a:pt x="6" y="33"/>
                </a:lnTo>
                <a:lnTo>
                  <a:pt x="5" y="31"/>
                </a:lnTo>
                <a:lnTo>
                  <a:pt x="5" y="31"/>
                </a:lnTo>
                <a:lnTo>
                  <a:pt x="4" y="29"/>
                </a:lnTo>
                <a:lnTo>
                  <a:pt x="4" y="29"/>
                </a:lnTo>
                <a:lnTo>
                  <a:pt x="2" y="27"/>
                </a:lnTo>
                <a:lnTo>
                  <a:pt x="2" y="12"/>
                </a:lnTo>
                <a:lnTo>
                  <a:pt x="0" y="12"/>
                </a:lnTo>
                <a:lnTo>
                  <a:pt x="0" y="8"/>
                </a:lnTo>
                <a:lnTo>
                  <a:pt x="2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32" name="Freeform 454">
            <a:extLst>
              <a:ext uri="{FF2B5EF4-FFF2-40B4-BE49-F238E27FC236}">
                <a16:creationId xmlns:a16="http://schemas.microsoft.com/office/drawing/2014/main" id="{60B97993-70A5-4491-977A-F4568BA1D93F}"/>
              </a:ext>
            </a:extLst>
          </p:cNvPr>
          <p:cNvSpPr>
            <a:spLocks noEditPoints="1"/>
          </p:cNvSpPr>
          <p:nvPr/>
        </p:nvSpPr>
        <p:spPr bwMode="auto">
          <a:xfrm>
            <a:off x="1653618" y="3870508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33" name="Freeform 455">
            <a:extLst>
              <a:ext uri="{FF2B5EF4-FFF2-40B4-BE49-F238E27FC236}">
                <a16:creationId xmlns:a16="http://schemas.microsoft.com/office/drawing/2014/main" id="{5716200C-E14D-4D66-80EA-F07CBAF584DD}"/>
              </a:ext>
            </a:extLst>
          </p:cNvPr>
          <p:cNvSpPr>
            <a:spLocks/>
          </p:cNvSpPr>
          <p:nvPr/>
        </p:nvSpPr>
        <p:spPr bwMode="auto">
          <a:xfrm>
            <a:off x="1667906" y="3886383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3 h 25"/>
              <a:gd name="T8" fmla="*/ 10 w 15"/>
              <a:gd name="T9" fmla="*/ 23 h 25"/>
              <a:gd name="T10" fmla="*/ 10 w 15"/>
              <a:gd name="T11" fmla="*/ 23 h 25"/>
              <a:gd name="T12" fmla="*/ 8 w 15"/>
              <a:gd name="T13" fmla="*/ 25 h 25"/>
              <a:gd name="T14" fmla="*/ 8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3 w 15"/>
              <a:gd name="T21" fmla="*/ 25 h 25"/>
              <a:gd name="T22" fmla="*/ 3 w 15"/>
              <a:gd name="T23" fmla="*/ 25 h 25"/>
              <a:gd name="T24" fmla="*/ 1 w 15"/>
              <a:gd name="T25" fmla="*/ 24 h 25"/>
              <a:gd name="T26" fmla="*/ 1 w 15"/>
              <a:gd name="T27" fmla="*/ 24 h 25"/>
              <a:gd name="T28" fmla="*/ 0 w 15"/>
              <a:gd name="T29" fmla="*/ 23 h 25"/>
              <a:gd name="T30" fmla="*/ 0 w 15"/>
              <a:gd name="T31" fmla="*/ 23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8 h 25"/>
              <a:gd name="T40" fmla="*/ 5 w 15"/>
              <a:gd name="T41" fmla="*/ 18 h 25"/>
              <a:gd name="T42" fmla="*/ 6 w 15"/>
              <a:gd name="T43" fmla="*/ 20 h 25"/>
              <a:gd name="T44" fmla="*/ 6 w 15"/>
              <a:gd name="T45" fmla="*/ 20 h 25"/>
              <a:gd name="T46" fmla="*/ 7 w 15"/>
              <a:gd name="T47" fmla="*/ 20 h 25"/>
              <a:gd name="T48" fmla="*/ 7 w 15"/>
              <a:gd name="T49" fmla="*/ 20 h 25"/>
              <a:gd name="T50" fmla="*/ 10 w 15"/>
              <a:gd name="T51" fmla="*/ 19 h 25"/>
              <a:gd name="T52" fmla="*/ 10 w 15"/>
              <a:gd name="T53" fmla="*/ 19 h 25"/>
              <a:gd name="T54" fmla="*/ 10 w 15"/>
              <a:gd name="T55" fmla="*/ 16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8" y="25"/>
                </a:lnTo>
                <a:lnTo>
                  <a:pt x="8" y="25"/>
                </a:lnTo>
                <a:lnTo>
                  <a:pt x="5" y="25"/>
                </a:lnTo>
                <a:lnTo>
                  <a:pt x="5" y="25"/>
                </a:lnTo>
                <a:lnTo>
                  <a:pt x="3" y="25"/>
                </a:lnTo>
                <a:lnTo>
                  <a:pt x="3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19"/>
                </a:lnTo>
                <a:lnTo>
                  <a:pt x="10" y="19"/>
                </a:lnTo>
                <a:lnTo>
                  <a:pt x="10" y="16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34" name="Freeform 456">
            <a:extLst>
              <a:ext uri="{FF2B5EF4-FFF2-40B4-BE49-F238E27FC236}">
                <a16:creationId xmlns:a16="http://schemas.microsoft.com/office/drawing/2014/main" id="{00A9C59E-D42C-4938-A97E-C295769FB621}"/>
              </a:ext>
            </a:extLst>
          </p:cNvPr>
          <p:cNvSpPr>
            <a:spLocks/>
          </p:cNvSpPr>
          <p:nvPr/>
        </p:nvSpPr>
        <p:spPr bwMode="auto">
          <a:xfrm>
            <a:off x="1699656" y="3884796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1 h 26"/>
              <a:gd name="T4" fmla="*/ 5 w 25"/>
              <a:gd name="T5" fmla="*/ 1 h 26"/>
              <a:gd name="T6" fmla="*/ 5 w 25"/>
              <a:gd name="T7" fmla="*/ 4 h 26"/>
              <a:gd name="T8" fmla="*/ 5 w 25"/>
              <a:gd name="T9" fmla="*/ 4 h 26"/>
              <a:gd name="T10" fmla="*/ 5 w 25"/>
              <a:gd name="T11" fmla="*/ 4 h 26"/>
              <a:gd name="T12" fmla="*/ 6 w 25"/>
              <a:gd name="T13" fmla="*/ 1 h 26"/>
              <a:gd name="T14" fmla="*/ 6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2 w 25"/>
              <a:gd name="T21" fmla="*/ 1 h 26"/>
              <a:gd name="T22" fmla="*/ 12 w 25"/>
              <a:gd name="T23" fmla="*/ 1 h 26"/>
              <a:gd name="T24" fmla="*/ 13 w 25"/>
              <a:gd name="T25" fmla="*/ 4 h 26"/>
              <a:gd name="T26" fmla="*/ 13 w 25"/>
              <a:gd name="T27" fmla="*/ 4 h 26"/>
              <a:gd name="T28" fmla="*/ 16 w 25"/>
              <a:gd name="T29" fmla="*/ 1 h 26"/>
              <a:gd name="T30" fmla="*/ 16 w 25"/>
              <a:gd name="T31" fmla="*/ 1 h 26"/>
              <a:gd name="T32" fmla="*/ 18 w 25"/>
              <a:gd name="T33" fmla="*/ 0 h 26"/>
              <a:gd name="T34" fmla="*/ 18 w 25"/>
              <a:gd name="T35" fmla="*/ 0 h 26"/>
              <a:gd name="T36" fmla="*/ 21 w 25"/>
              <a:gd name="T37" fmla="*/ 1 h 26"/>
              <a:gd name="T38" fmla="*/ 21 w 25"/>
              <a:gd name="T39" fmla="*/ 1 h 26"/>
              <a:gd name="T40" fmla="*/ 22 w 25"/>
              <a:gd name="T41" fmla="*/ 2 h 26"/>
              <a:gd name="T42" fmla="*/ 22 w 25"/>
              <a:gd name="T43" fmla="*/ 2 h 26"/>
              <a:gd name="T44" fmla="*/ 25 w 25"/>
              <a:gd name="T45" fmla="*/ 4 h 26"/>
              <a:gd name="T46" fmla="*/ 25 w 25"/>
              <a:gd name="T47" fmla="*/ 4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9 h 26"/>
              <a:gd name="T56" fmla="*/ 20 w 25"/>
              <a:gd name="T57" fmla="*/ 9 h 26"/>
              <a:gd name="T58" fmla="*/ 18 w 25"/>
              <a:gd name="T59" fmla="*/ 6 h 26"/>
              <a:gd name="T60" fmla="*/ 18 w 25"/>
              <a:gd name="T61" fmla="*/ 6 h 26"/>
              <a:gd name="T62" fmla="*/ 17 w 25"/>
              <a:gd name="T63" fmla="*/ 6 h 26"/>
              <a:gd name="T64" fmla="*/ 17 w 25"/>
              <a:gd name="T65" fmla="*/ 6 h 26"/>
              <a:gd name="T66" fmla="*/ 15 w 25"/>
              <a:gd name="T67" fmla="*/ 6 h 26"/>
              <a:gd name="T68" fmla="*/ 15 w 25"/>
              <a:gd name="T69" fmla="*/ 6 h 26"/>
              <a:gd name="T70" fmla="*/ 15 w 25"/>
              <a:gd name="T71" fmla="*/ 9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9 h 26"/>
              <a:gd name="T78" fmla="*/ 10 w 25"/>
              <a:gd name="T79" fmla="*/ 9 h 26"/>
              <a:gd name="T80" fmla="*/ 8 w 25"/>
              <a:gd name="T81" fmla="*/ 6 h 26"/>
              <a:gd name="T82" fmla="*/ 8 w 25"/>
              <a:gd name="T83" fmla="*/ 6 h 26"/>
              <a:gd name="T84" fmla="*/ 7 w 25"/>
              <a:gd name="T85" fmla="*/ 6 h 26"/>
              <a:gd name="T86" fmla="*/ 7 w 25"/>
              <a:gd name="T87" fmla="*/ 6 h 26"/>
              <a:gd name="T88" fmla="*/ 5 w 25"/>
              <a:gd name="T89" fmla="*/ 6 h 26"/>
              <a:gd name="T90" fmla="*/ 5 w 25"/>
              <a:gd name="T91" fmla="*/ 6 h 26"/>
              <a:gd name="T92" fmla="*/ 5 w 25"/>
              <a:gd name="T93" fmla="*/ 9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6" y="1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3" y="4"/>
                </a:lnTo>
                <a:lnTo>
                  <a:pt x="13" y="4"/>
                </a:lnTo>
                <a:lnTo>
                  <a:pt x="16" y="1"/>
                </a:lnTo>
                <a:lnTo>
                  <a:pt x="16" y="1"/>
                </a:lnTo>
                <a:lnTo>
                  <a:pt x="18" y="0"/>
                </a:lnTo>
                <a:lnTo>
                  <a:pt x="18" y="0"/>
                </a:lnTo>
                <a:lnTo>
                  <a:pt x="21" y="1"/>
                </a:lnTo>
                <a:lnTo>
                  <a:pt x="21" y="1"/>
                </a:lnTo>
                <a:lnTo>
                  <a:pt x="22" y="2"/>
                </a:lnTo>
                <a:lnTo>
                  <a:pt x="22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18" y="6"/>
                </a:lnTo>
                <a:lnTo>
                  <a:pt x="18" y="6"/>
                </a:lnTo>
                <a:lnTo>
                  <a:pt x="17" y="6"/>
                </a:lnTo>
                <a:lnTo>
                  <a:pt x="17" y="6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8" y="6"/>
                </a:lnTo>
                <a:lnTo>
                  <a:pt x="8" y="6"/>
                </a:lnTo>
                <a:lnTo>
                  <a:pt x="7" y="6"/>
                </a:lnTo>
                <a:lnTo>
                  <a:pt x="7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35" name="Freeform 457">
            <a:extLst>
              <a:ext uri="{FF2B5EF4-FFF2-40B4-BE49-F238E27FC236}">
                <a16:creationId xmlns:a16="http://schemas.microsoft.com/office/drawing/2014/main" id="{35E517CA-E583-4E48-931F-B7E77BF6B45D}"/>
              </a:ext>
            </a:extLst>
          </p:cNvPr>
          <p:cNvSpPr>
            <a:spLocks noEditPoints="1"/>
          </p:cNvSpPr>
          <p:nvPr/>
        </p:nvSpPr>
        <p:spPr bwMode="auto">
          <a:xfrm>
            <a:off x="1536143" y="4380096"/>
            <a:ext cx="26988" cy="58738"/>
          </a:xfrm>
          <a:custGeom>
            <a:avLst/>
            <a:gdLst>
              <a:gd name="T0" fmla="*/ 0 w 17"/>
              <a:gd name="T1" fmla="*/ 0 h 37"/>
              <a:gd name="T2" fmla="*/ 7 w 17"/>
              <a:gd name="T3" fmla="*/ 0 h 37"/>
              <a:gd name="T4" fmla="*/ 12 w 17"/>
              <a:gd name="T5" fmla="*/ 2 h 37"/>
              <a:gd name="T6" fmla="*/ 15 w 17"/>
              <a:gd name="T7" fmla="*/ 3 h 37"/>
              <a:gd name="T8" fmla="*/ 16 w 17"/>
              <a:gd name="T9" fmla="*/ 7 h 37"/>
              <a:gd name="T10" fmla="*/ 17 w 17"/>
              <a:gd name="T11" fmla="*/ 10 h 37"/>
              <a:gd name="T12" fmla="*/ 16 w 17"/>
              <a:gd name="T13" fmla="*/ 13 h 37"/>
              <a:gd name="T14" fmla="*/ 16 w 17"/>
              <a:gd name="T15" fmla="*/ 15 h 37"/>
              <a:gd name="T16" fmla="*/ 13 w 17"/>
              <a:gd name="T17" fmla="*/ 18 h 37"/>
              <a:gd name="T18" fmla="*/ 16 w 17"/>
              <a:gd name="T19" fmla="*/ 20 h 37"/>
              <a:gd name="T20" fmla="*/ 17 w 17"/>
              <a:gd name="T21" fmla="*/ 24 h 37"/>
              <a:gd name="T22" fmla="*/ 17 w 17"/>
              <a:gd name="T23" fmla="*/ 27 h 37"/>
              <a:gd name="T24" fmla="*/ 15 w 17"/>
              <a:gd name="T25" fmla="*/ 34 h 37"/>
              <a:gd name="T26" fmla="*/ 11 w 17"/>
              <a:gd name="T27" fmla="*/ 36 h 37"/>
              <a:gd name="T28" fmla="*/ 0 w 17"/>
              <a:gd name="T29" fmla="*/ 37 h 37"/>
              <a:gd name="T30" fmla="*/ 6 w 17"/>
              <a:gd name="T31" fmla="*/ 15 h 37"/>
              <a:gd name="T32" fmla="*/ 7 w 17"/>
              <a:gd name="T33" fmla="*/ 15 h 37"/>
              <a:gd name="T34" fmla="*/ 11 w 17"/>
              <a:gd name="T35" fmla="*/ 14 h 37"/>
              <a:gd name="T36" fmla="*/ 12 w 17"/>
              <a:gd name="T37" fmla="*/ 10 h 37"/>
              <a:gd name="T38" fmla="*/ 11 w 17"/>
              <a:gd name="T39" fmla="*/ 7 h 37"/>
              <a:gd name="T40" fmla="*/ 10 w 17"/>
              <a:gd name="T41" fmla="*/ 5 h 37"/>
              <a:gd name="T42" fmla="*/ 6 w 17"/>
              <a:gd name="T43" fmla="*/ 5 h 37"/>
              <a:gd name="T44" fmla="*/ 6 w 17"/>
              <a:gd name="T45" fmla="*/ 32 h 37"/>
              <a:gd name="T46" fmla="*/ 7 w 17"/>
              <a:gd name="T47" fmla="*/ 32 h 37"/>
              <a:gd name="T48" fmla="*/ 10 w 17"/>
              <a:gd name="T49" fmla="*/ 31 h 37"/>
              <a:gd name="T50" fmla="*/ 11 w 17"/>
              <a:gd name="T51" fmla="*/ 29 h 37"/>
              <a:gd name="T52" fmla="*/ 12 w 17"/>
              <a:gd name="T53" fmla="*/ 28 h 37"/>
              <a:gd name="T54" fmla="*/ 12 w 17"/>
              <a:gd name="T55" fmla="*/ 25 h 37"/>
              <a:gd name="T56" fmla="*/ 12 w 17"/>
              <a:gd name="T57" fmla="*/ 23 h 37"/>
              <a:gd name="T58" fmla="*/ 11 w 17"/>
              <a:gd name="T59" fmla="*/ 22 h 37"/>
              <a:gd name="T60" fmla="*/ 10 w 17"/>
              <a:gd name="T61" fmla="*/ 20 h 37"/>
              <a:gd name="T62" fmla="*/ 6 w 17"/>
              <a:gd name="T63" fmla="*/ 1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" h="37">
                <a:moveTo>
                  <a:pt x="0" y="37"/>
                </a:moveTo>
                <a:lnTo>
                  <a:pt x="0" y="0"/>
                </a:lnTo>
                <a:lnTo>
                  <a:pt x="7" y="0"/>
                </a:lnTo>
                <a:lnTo>
                  <a:pt x="7" y="0"/>
                </a:lnTo>
                <a:lnTo>
                  <a:pt x="12" y="2"/>
                </a:lnTo>
                <a:lnTo>
                  <a:pt x="12" y="2"/>
                </a:lnTo>
                <a:lnTo>
                  <a:pt x="15" y="3"/>
                </a:lnTo>
                <a:lnTo>
                  <a:pt x="15" y="3"/>
                </a:lnTo>
                <a:lnTo>
                  <a:pt x="16" y="7"/>
                </a:lnTo>
                <a:lnTo>
                  <a:pt x="16" y="7"/>
                </a:lnTo>
                <a:lnTo>
                  <a:pt x="17" y="9"/>
                </a:lnTo>
                <a:lnTo>
                  <a:pt x="17" y="10"/>
                </a:lnTo>
                <a:lnTo>
                  <a:pt x="17" y="10"/>
                </a:lnTo>
                <a:lnTo>
                  <a:pt x="16" y="13"/>
                </a:lnTo>
                <a:lnTo>
                  <a:pt x="16" y="13"/>
                </a:lnTo>
                <a:lnTo>
                  <a:pt x="16" y="15"/>
                </a:lnTo>
                <a:lnTo>
                  <a:pt x="16" y="15"/>
                </a:lnTo>
                <a:lnTo>
                  <a:pt x="13" y="18"/>
                </a:lnTo>
                <a:lnTo>
                  <a:pt x="13" y="18"/>
                </a:lnTo>
                <a:lnTo>
                  <a:pt x="16" y="20"/>
                </a:lnTo>
                <a:lnTo>
                  <a:pt x="16" y="20"/>
                </a:lnTo>
                <a:lnTo>
                  <a:pt x="17" y="24"/>
                </a:lnTo>
                <a:lnTo>
                  <a:pt x="17" y="27"/>
                </a:lnTo>
                <a:lnTo>
                  <a:pt x="17" y="27"/>
                </a:lnTo>
                <a:lnTo>
                  <a:pt x="16" y="31"/>
                </a:lnTo>
                <a:lnTo>
                  <a:pt x="15" y="34"/>
                </a:lnTo>
                <a:lnTo>
                  <a:pt x="15" y="34"/>
                </a:lnTo>
                <a:lnTo>
                  <a:pt x="11" y="36"/>
                </a:lnTo>
                <a:lnTo>
                  <a:pt x="7" y="37"/>
                </a:lnTo>
                <a:lnTo>
                  <a:pt x="0" y="37"/>
                </a:lnTo>
                <a:close/>
                <a:moveTo>
                  <a:pt x="6" y="5"/>
                </a:moveTo>
                <a:lnTo>
                  <a:pt x="6" y="15"/>
                </a:lnTo>
                <a:lnTo>
                  <a:pt x="7" y="15"/>
                </a:lnTo>
                <a:lnTo>
                  <a:pt x="7" y="15"/>
                </a:lnTo>
                <a:lnTo>
                  <a:pt x="10" y="15"/>
                </a:lnTo>
                <a:lnTo>
                  <a:pt x="11" y="14"/>
                </a:lnTo>
                <a:lnTo>
                  <a:pt x="11" y="14"/>
                </a:lnTo>
                <a:lnTo>
                  <a:pt x="12" y="10"/>
                </a:lnTo>
                <a:lnTo>
                  <a:pt x="12" y="10"/>
                </a:lnTo>
                <a:lnTo>
                  <a:pt x="11" y="7"/>
                </a:lnTo>
                <a:lnTo>
                  <a:pt x="11" y="7"/>
                </a:lnTo>
                <a:lnTo>
                  <a:pt x="10" y="5"/>
                </a:lnTo>
                <a:lnTo>
                  <a:pt x="7" y="5"/>
                </a:lnTo>
                <a:lnTo>
                  <a:pt x="6" y="5"/>
                </a:lnTo>
                <a:close/>
                <a:moveTo>
                  <a:pt x="6" y="19"/>
                </a:moveTo>
                <a:lnTo>
                  <a:pt x="6" y="32"/>
                </a:lnTo>
                <a:lnTo>
                  <a:pt x="7" y="32"/>
                </a:lnTo>
                <a:lnTo>
                  <a:pt x="7" y="32"/>
                </a:lnTo>
                <a:lnTo>
                  <a:pt x="10" y="31"/>
                </a:lnTo>
                <a:lnTo>
                  <a:pt x="10" y="31"/>
                </a:lnTo>
                <a:lnTo>
                  <a:pt x="11" y="29"/>
                </a:lnTo>
                <a:lnTo>
                  <a:pt x="11" y="29"/>
                </a:lnTo>
                <a:lnTo>
                  <a:pt x="12" y="28"/>
                </a:lnTo>
                <a:lnTo>
                  <a:pt x="12" y="28"/>
                </a:lnTo>
                <a:lnTo>
                  <a:pt x="12" y="25"/>
                </a:lnTo>
                <a:lnTo>
                  <a:pt x="12" y="25"/>
                </a:lnTo>
                <a:lnTo>
                  <a:pt x="12" y="23"/>
                </a:lnTo>
                <a:lnTo>
                  <a:pt x="12" y="23"/>
                </a:lnTo>
                <a:lnTo>
                  <a:pt x="11" y="22"/>
                </a:lnTo>
                <a:lnTo>
                  <a:pt x="11" y="22"/>
                </a:lnTo>
                <a:lnTo>
                  <a:pt x="10" y="20"/>
                </a:lnTo>
                <a:lnTo>
                  <a:pt x="10" y="20"/>
                </a:lnTo>
                <a:lnTo>
                  <a:pt x="7" y="19"/>
                </a:lnTo>
                <a:lnTo>
                  <a:pt x="6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36" name="Freeform 458">
            <a:extLst>
              <a:ext uri="{FF2B5EF4-FFF2-40B4-BE49-F238E27FC236}">
                <a16:creationId xmlns:a16="http://schemas.microsoft.com/office/drawing/2014/main" id="{F1577DA9-B5BD-4193-AE92-6B288D65F830}"/>
              </a:ext>
            </a:extLst>
          </p:cNvPr>
          <p:cNvSpPr>
            <a:spLocks noEditPoints="1"/>
          </p:cNvSpPr>
          <p:nvPr/>
        </p:nvSpPr>
        <p:spPr bwMode="auto">
          <a:xfrm>
            <a:off x="1569481" y="4395971"/>
            <a:ext cx="23813" cy="42863"/>
          </a:xfrm>
          <a:custGeom>
            <a:avLst/>
            <a:gdLst>
              <a:gd name="T0" fmla="*/ 10 w 15"/>
              <a:gd name="T1" fmla="*/ 24 h 27"/>
              <a:gd name="T2" fmla="*/ 10 w 15"/>
              <a:gd name="T3" fmla="*/ 24 h 27"/>
              <a:gd name="T4" fmla="*/ 8 w 15"/>
              <a:gd name="T5" fmla="*/ 26 h 27"/>
              <a:gd name="T6" fmla="*/ 5 w 15"/>
              <a:gd name="T7" fmla="*/ 27 h 27"/>
              <a:gd name="T8" fmla="*/ 4 w 15"/>
              <a:gd name="T9" fmla="*/ 27 h 27"/>
              <a:gd name="T10" fmla="*/ 1 w 15"/>
              <a:gd name="T11" fmla="*/ 26 h 27"/>
              <a:gd name="T12" fmla="*/ 0 w 15"/>
              <a:gd name="T13" fmla="*/ 23 h 27"/>
              <a:gd name="T14" fmla="*/ 0 w 15"/>
              <a:gd name="T15" fmla="*/ 21 h 27"/>
              <a:gd name="T16" fmla="*/ 0 w 15"/>
              <a:gd name="T17" fmla="*/ 15 h 27"/>
              <a:gd name="T18" fmla="*/ 1 w 15"/>
              <a:gd name="T19" fmla="*/ 13 h 27"/>
              <a:gd name="T20" fmla="*/ 4 w 15"/>
              <a:gd name="T21" fmla="*/ 12 h 27"/>
              <a:gd name="T22" fmla="*/ 8 w 15"/>
              <a:gd name="T23" fmla="*/ 12 h 27"/>
              <a:gd name="T24" fmla="*/ 8 w 15"/>
              <a:gd name="T25" fmla="*/ 12 h 27"/>
              <a:gd name="T26" fmla="*/ 9 w 15"/>
              <a:gd name="T27" fmla="*/ 12 h 27"/>
              <a:gd name="T28" fmla="*/ 9 w 15"/>
              <a:gd name="T29" fmla="*/ 12 h 27"/>
              <a:gd name="T30" fmla="*/ 10 w 15"/>
              <a:gd name="T31" fmla="*/ 9 h 27"/>
              <a:gd name="T32" fmla="*/ 10 w 15"/>
              <a:gd name="T33" fmla="*/ 7 h 27"/>
              <a:gd name="T34" fmla="*/ 8 w 15"/>
              <a:gd name="T35" fmla="*/ 5 h 27"/>
              <a:gd name="T36" fmla="*/ 5 w 15"/>
              <a:gd name="T37" fmla="*/ 7 h 27"/>
              <a:gd name="T38" fmla="*/ 5 w 15"/>
              <a:gd name="T39" fmla="*/ 8 h 27"/>
              <a:gd name="T40" fmla="*/ 0 w 15"/>
              <a:gd name="T41" fmla="*/ 8 h 27"/>
              <a:gd name="T42" fmla="*/ 1 w 15"/>
              <a:gd name="T43" fmla="*/ 3 h 27"/>
              <a:gd name="T44" fmla="*/ 4 w 15"/>
              <a:gd name="T45" fmla="*/ 2 h 27"/>
              <a:gd name="T46" fmla="*/ 8 w 15"/>
              <a:gd name="T47" fmla="*/ 0 h 27"/>
              <a:gd name="T48" fmla="*/ 10 w 15"/>
              <a:gd name="T49" fmla="*/ 2 h 27"/>
              <a:gd name="T50" fmla="*/ 13 w 15"/>
              <a:gd name="T51" fmla="*/ 3 h 27"/>
              <a:gd name="T52" fmla="*/ 15 w 15"/>
              <a:gd name="T53" fmla="*/ 5 h 27"/>
              <a:gd name="T54" fmla="*/ 15 w 15"/>
              <a:gd name="T55" fmla="*/ 9 h 27"/>
              <a:gd name="T56" fmla="*/ 10 w 15"/>
              <a:gd name="T57" fmla="*/ 27 h 27"/>
              <a:gd name="T58" fmla="*/ 10 w 15"/>
              <a:gd name="T59" fmla="*/ 15 h 27"/>
              <a:gd name="T60" fmla="*/ 9 w 15"/>
              <a:gd name="T61" fmla="*/ 15 h 27"/>
              <a:gd name="T62" fmla="*/ 6 w 15"/>
              <a:gd name="T63" fmla="*/ 15 h 27"/>
              <a:gd name="T64" fmla="*/ 5 w 15"/>
              <a:gd name="T65" fmla="*/ 19 h 27"/>
              <a:gd name="T66" fmla="*/ 5 w 15"/>
              <a:gd name="T67" fmla="*/ 22 h 27"/>
              <a:gd name="T68" fmla="*/ 8 w 15"/>
              <a:gd name="T69" fmla="*/ 22 h 27"/>
              <a:gd name="T70" fmla="*/ 9 w 15"/>
              <a:gd name="T71" fmla="*/ 22 h 27"/>
              <a:gd name="T72" fmla="*/ 10 w 15"/>
              <a:gd name="T73" fmla="*/ 1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" h="27">
                <a:moveTo>
                  <a:pt x="10" y="27"/>
                </a:move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8" y="26"/>
                </a:lnTo>
                <a:lnTo>
                  <a:pt x="8" y="26"/>
                </a:lnTo>
                <a:lnTo>
                  <a:pt x="5" y="27"/>
                </a:lnTo>
                <a:lnTo>
                  <a:pt x="5" y="27"/>
                </a:lnTo>
                <a:lnTo>
                  <a:pt x="4" y="27"/>
                </a:lnTo>
                <a:lnTo>
                  <a:pt x="4" y="27"/>
                </a:lnTo>
                <a:lnTo>
                  <a:pt x="1" y="26"/>
                </a:lnTo>
                <a:lnTo>
                  <a:pt x="1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5"/>
                </a:lnTo>
                <a:lnTo>
                  <a:pt x="0" y="15"/>
                </a:lnTo>
                <a:lnTo>
                  <a:pt x="1" y="13"/>
                </a:lnTo>
                <a:lnTo>
                  <a:pt x="1" y="13"/>
                </a:lnTo>
                <a:lnTo>
                  <a:pt x="4" y="12"/>
                </a:lnTo>
                <a:lnTo>
                  <a:pt x="4" y="12"/>
                </a:lnTo>
                <a:lnTo>
                  <a:pt x="8" y="12"/>
                </a:lnTo>
                <a:lnTo>
                  <a:pt x="8" y="12"/>
                </a:lnTo>
                <a:lnTo>
                  <a:pt x="8" y="12"/>
                </a:lnTo>
                <a:lnTo>
                  <a:pt x="8" y="12"/>
                </a:lnTo>
                <a:lnTo>
                  <a:pt x="9" y="12"/>
                </a:lnTo>
                <a:lnTo>
                  <a:pt x="9" y="12"/>
                </a:lnTo>
                <a:lnTo>
                  <a:pt x="9" y="12"/>
                </a:lnTo>
                <a:lnTo>
                  <a:pt x="9" y="12"/>
                </a:lnTo>
                <a:lnTo>
                  <a:pt x="10" y="12"/>
                </a:lnTo>
                <a:lnTo>
                  <a:pt x="10" y="9"/>
                </a:lnTo>
                <a:lnTo>
                  <a:pt x="10" y="9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5" y="7"/>
                </a:lnTo>
                <a:lnTo>
                  <a:pt x="5" y="7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4" y="2"/>
                </a:lnTo>
                <a:lnTo>
                  <a:pt x="4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3" y="3"/>
                </a:lnTo>
                <a:lnTo>
                  <a:pt x="13" y="3"/>
                </a:lnTo>
                <a:lnTo>
                  <a:pt x="15" y="5"/>
                </a:lnTo>
                <a:lnTo>
                  <a:pt x="15" y="5"/>
                </a:lnTo>
                <a:lnTo>
                  <a:pt x="15" y="9"/>
                </a:lnTo>
                <a:lnTo>
                  <a:pt x="15" y="27"/>
                </a:lnTo>
                <a:lnTo>
                  <a:pt x="10" y="27"/>
                </a:lnTo>
                <a:close/>
                <a:moveTo>
                  <a:pt x="10" y="15"/>
                </a:moveTo>
                <a:lnTo>
                  <a:pt x="10" y="15"/>
                </a:lnTo>
                <a:lnTo>
                  <a:pt x="9" y="15"/>
                </a:lnTo>
                <a:lnTo>
                  <a:pt x="9" y="15"/>
                </a:lnTo>
                <a:lnTo>
                  <a:pt x="6" y="15"/>
                </a:lnTo>
                <a:lnTo>
                  <a:pt x="6" y="15"/>
                </a:lnTo>
                <a:lnTo>
                  <a:pt x="5" y="17"/>
                </a:lnTo>
                <a:lnTo>
                  <a:pt x="5" y="19"/>
                </a:lnTo>
                <a:lnTo>
                  <a:pt x="5" y="19"/>
                </a:lnTo>
                <a:lnTo>
                  <a:pt x="5" y="22"/>
                </a:lnTo>
                <a:lnTo>
                  <a:pt x="5" y="22"/>
                </a:lnTo>
                <a:lnTo>
                  <a:pt x="8" y="22"/>
                </a:lnTo>
                <a:lnTo>
                  <a:pt x="8" y="22"/>
                </a:lnTo>
                <a:lnTo>
                  <a:pt x="9" y="22"/>
                </a:lnTo>
                <a:lnTo>
                  <a:pt x="9" y="22"/>
                </a:lnTo>
                <a:lnTo>
                  <a:pt x="10" y="19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37" name="Freeform 459">
            <a:extLst>
              <a:ext uri="{FF2B5EF4-FFF2-40B4-BE49-F238E27FC236}">
                <a16:creationId xmlns:a16="http://schemas.microsoft.com/office/drawing/2014/main" id="{35F2EA8F-FB59-4BCE-972C-51A55FD0F433}"/>
              </a:ext>
            </a:extLst>
          </p:cNvPr>
          <p:cNvSpPr>
            <a:spLocks/>
          </p:cNvSpPr>
          <p:nvPr/>
        </p:nvSpPr>
        <p:spPr bwMode="auto">
          <a:xfrm>
            <a:off x="1599643" y="4395971"/>
            <a:ext cx="19050" cy="42863"/>
          </a:xfrm>
          <a:custGeom>
            <a:avLst/>
            <a:gdLst>
              <a:gd name="T0" fmla="*/ 0 w 12"/>
              <a:gd name="T1" fmla="*/ 27 h 27"/>
              <a:gd name="T2" fmla="*/ 0 w 12"/>
              <a:gd name="T3" fmla="*/ 0 h 27"/>
              <a:gd name="T4" fmla="*/ 5 w 12"/>
              <a:gd name="T5" fmla="*/ 0 h 27"/>
              <a:gd name="T6" fmla="*/ 5 w 12"/>
              <a:gd name="T7" fmla="*/ 4 h 27"/>
              <a:gd name="T8" fmla="*/ 5 w 12"/>
              <a:gd name="T9" fmla="*/ 4 h 27"/>
              <a:gd name="T10" fmla="*/ 9 w 12"/>
              <a:gd name="T11" fmla="*/ 2 h 27"/>
              <a:gd name="T12" fmla="*/ 9 w 12"/>
              <a:gd name="T13" fmla="*/ 2 h 27"/>
              <a:gd name="T14" fmla="*/ 12 w 12"/>
              <a:gd name="T15" fmla="*/ 0 h 27"/>
              <a:gd name="T16" fmla="*/ 12 w 12"/>
              <a:gd name="T17" fmla="*/ 5 h 27"/>
              <a:gd name="T18" fmla="*/ 12 w 12"/>
              <a:gd name="T19" fmla="*/ 5 h 27"/>
              <a:gd name="T20" fmla="*/ 10 w 12"/>
              <a:gd name="T21" fmla="*/ 5 h 27"/>
              <a:gd name="T22" fmla="*/ 10 w 12"/>
              <a:gd name="T23" fmla="*/ 5 h 27"/>
              <a:gd name="T24" fmla="*/ 9 w 12"/>
              <a:gd name="T25" fmla="*/ 5 h 27"/>
              <a:gd name="T26" fmla="*/ 9 w 12"/>
              <a:gd name="T27" fmla="*/ 5 h 27"/>
              <a:gd name="T28" fmla="*/ 7 w 12"/>
              <a:gd name="T29" fmla="*/ 7 h 27"/>
              <a:gd name="T30" fmla="*/ 7 w 12"/>
              <a:gd name="T31" fmla="*/ 7 h 27"/>
              <a:gd name="T32" fmla="*/ 6 w 12"/>
              <a:gd name="T33" fmla="*/ 9 h 27"/>
              <a:gd name="T34" fmla="*/ 6 w 12"/>
              <a:gd name="T35" fmla="*/ 9 h 27"/>
              <a:gd name="T36" fmla="*/ 5 w 12"/>
              <a:gd name="T37" fmla="*/ 12 h 27"/>
              <a:gd name="T38" fmla="*/ 5 w 12"/>
              <a:gd name="T39" fmla="*/ 27 h 27"/>
              <a:gd name="T40" fmla="*/ 0 w 12"/>
              <a:gd name="T4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27">
                <a:moveTo>
                  <a:pt x="0" y="27"/>
                </a:moveTo>
                <a:lnTo>
                  <a:pt x="0" y="0"/>
                </a:lnTo>
                <a:lnTo>
                  <a:pt x="5" y="0"/>
                </a:lnTo>
                <a:lnTo>
                  <a:pt x="5" y="4"/>
                </a:lnTo>
                <a:lnTo>
                  <a:pt x="5" y="4"/>
                </a:lnTo>
                <a:lnTo>
                  <a:pt x="9" y="2"/>
                </a:lnTo>
                <a:lnTo>
                  <a:pt x="9" y="2"/>
                </a:lnTo>
                <a:lnTo>
                  <a:pt x="12" y="0"/>
                </a:lnTo>
                <a:lnTo>
                  <a:pt x="12" y="5"/>
                </a:lnTo>
                <a:lnTo>
                  <a:pt x="12" y="5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7" y="7"/>
                </a:lnTo>
                <a:lnTo>
                  <a:pt x="7" y="7"/>
                </a:lnTo>
                <a:lnTo>
                  <a:pt x="6" y="9"/>
                </a:lnTo>
                <a:lnTo>
                  <a:pt x="6" y="9"/>
                </a:lnTo>
                <a:lnTo>
                  <a:pt x="5" y="12"/>
                </a:lnTo>
                <a:lnTo>
                  <a:pt x="5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38" name="Freeform 460">
            <a:extLst>
              <a:ext uri="{FF2B5EF4-FFF2-40B4-BE49-F238E27FC236}">
                <a16:creationId xmlns:a16="http://schemas.microsoft.com/office/drawing/2014/main" id="{57749020-A4F6-431D-A8F3-CE2343BB353D}"/>
              </a:ext>
            </a:extLst>
          </p:cNvPr>
          <p:cNvSpPr>
            <a:spLocks noEditPoints="1"/>
          </p:cNvSpPr>
          <p:nvPr/>
        </p:nvSpPr>
        <p:spPr bwMode="auto">
          <a:xfrm>
            <a:off x="1621868" y="4380096"/>
            <a:ext cx="7938" cy="58738"/>
          </a:xfrm>
          <a:custGeom>
            <a:avLst/>
            <a:gdLst>
              <a:gd name="T0" fmla="*/ 0 w 5"/>
              <a:gd name="T1" fmla="*/ 5 h 37"/>
              <a:gd name="T2" fmla="*/ 0 w 5"/>
              <a:gd name="T3" fmla="*/ 0 h 37"/>
              <a:gd name="T4" fmla="*/ 5 w 5"/>
              <a:gd name="T5" fmla="*/ 0 h 37"/>
              <a:gd name="T6" fmla="*/ 5 w 5"/>
              <a:gd name="T7" fmla="*/ 5 h 37"/>
              <a:gd name="T8" fmla="*/ 0 w 5"/>
              <a:gd name="T9" fmla="*/ 5 h 37"/>
              <a:gd name="T10" fmla="*/ 0 w 5"/>
              <a:gd name="T11" fmla="*/ 37 h 37"/>
              <a:gd name="T12" fmla="*/ 0 w 5"/>
              <a:gd name="T13" fmla="*/ 10 h 37"/>
              <a:gd name="T14" fmla="*/ 5 w 5"/>
              <a:gd name="T15" fmla="*/ 10 h 37"/>
              <a:gd name="T16" fmla="*/ 5 w 5"/>
              <a:gd name="T17" fmla="*/ 37 h 37"/>
              <a:gd name="T18" fmla="*/ 0 w 5"/>
              <a:gd name="T19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7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7"/>
                </a:moveTo>
                <a:lnTo>
                  <a:pt x="0" y="10"/>
                </a:lnTo>
                <a:lnTo>
                  <a:pt x="5" y="10"/>
                </a:lnTo>
                <a:lnTo>
                  <a:pt x="5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39" name="Freeform 461">
            <a:extLst>
              <a:ext uri="{FF2B5EF4-FFF2-40B4-BE49-F238E27FC236}">
                <a16:creationId xmlns:a16="http://schemas.microsoft.com/office/drawing/2014/main" id="{413F9ED3-6BC3-45F8-A66C-B832BF8F7F58}"/>
              </a:ext>
            </a:extLst>
          </p:cNvPr>
          <p:cNvSpPr>
            <a:spLocks/>
          </p:cNvSpPr>
          <p:nvPr/>
        </p:nvSpPr>
        <p:spPr bwMode="auto">
          <a:xfrm>
            <a:off x="1637743" y="4395971"/>
            <a:ext cx="23813" cy="42863"/>
          </a:xfrm>
          <a:custGeom>
            <a:avLst/>
            <a:gdLst>
              <a:gd name="T0" fmla="*/ 15 w 15"/>
              <a:gd name="T1" fmla="*/ 0 h 27"/>
              <a:gd name="T2" fmla="*/ 15 w 15"/>
              <a:gd name="T3" fmla="*/ 27 h 27"/>
              <a:gd name="T4" fmla="*/ 10 w 15"/>
              <a:gd name="T5" fmla="*/ 27 h 27"/>
              <a:gd name="T6" fmla="*/ 10 w 15"/>
              <a:gd name="T7" fmla="*/ 24 h 27"/>
              <a:gd name="T8" fmla="*/ 10 w 15"/>
              <a:gd name="T9" fmla="*/ 24 h 27"/>
              <a:gd name="T10" fmla="*/ 10 w 15"/>
              <a:gd name="T11" fmla="*/ 24 h 27"/>
              <a:gd name="T12" fmla="*/ 7 w 15"/>
              <a:gd name="T13" fmla="*/ 26 h 27"/>
              <a:gd name="T14" fmla="*/ 7 w 15"/>
              <a:gd name="T15" fmla="*/ 26 h 27"/>
              <a:gd name="T16" fmla="*/ 5 w 15"/>
              <a:gd name="T17" fmla="*/ 27 h 27"/>
              <a:gd name="T18" fmla="*/ 5 w 15"/>
              <a:gd name="T19" fmla="*/ 27 h 27"/>
              <a:gd name="T20" fmla="*/ 2 w 15"/>
              <a:gd name="T21" fmla="*/ 27 h 27"/>
              <a:gd name="T22" fmla="*/ 2 w 15"/>
              <a:gd name="T23" fmla="*/ 27 h 27"/>
              <a:gd name="T24" fmla="*/ 1 w 15"/>
              <a:gd name="T25" fmla="*/ 26 h 27"/>
              <a:gd name="T26" fmla="*/ 1 w 15"/>
              <a:gd name="T27" fmla="*/ 26 h 27"/>
              <a:gd name="T28" fmla="*/ 0 w 15"/>
              <a:gd name="T29" fmla="*/ 23 h 27"/>
              <a:gd name="T30" fmla="*/ 0 w 15"/>
              <a:gd name="T31" fmla="*/ 23 h 27"/>
              <a:gd name="T32" fmla="*/ 0 w 15"/>
              <a:gd name="T33" fmla="*/ 21 h 27"/>
              <a:gd name="T34" fmla="*/ 0 w 15"/>
              <a:gd name="T35" fmla="*/ 0 h 27"/>
              <a:gd name="T36" fmla="*/ 5 w 15"/>
              <a:gd name="T37" fmla="*/ 0 h 27"/>
              <a:gd name="T38" fmla="*/ 5 w 15"/>
              <a:gd name="T39" fmla="*/ 18 h 27"/>
              <a:gd name="T40" fmla="*/ 5 w 15"/>
              <a:gd name="T41" fmla="*/ 18 h 27"/>
              <a:gd name="T42" fmla="*/ 5 w 15"/>
              <a:gd name="T43" fmla="*/ 21 h 27"/>
              <a:gd name="T44" fmla="*/ 5 w 15"/>
              <a:gd name="T45" fmla="*/ 21 h 27"/>
              <a:gd name="T46" fmla="*/ 7 w 15"/>
              <a:gd name="T47" fmla="*/ 22 h 27"/>
              <a:gd name="T48" fmla="*/ 7 w 15"/>
              <a:gd name="T49" fmla="*/ 22 h 27"/>
              <a:gd name="T50" fmla="*/ 8 w 15"/>
              <a:gd name="T51" fmla="*/ 21 h 27"/>
              <a:gd name="T52" fmla="*/ 8 w 15"/>
              <a:gd name="T53" fmla="*/ 21 h 27"/>
              <a:gd name="T54" fmla="*/ 10 w 15"/>
              <a:gd name="T55" fmla="*/ 18 h 27"/>
              <a:gd name="T56" fmla="*/ 10 w 15"/>
              <a:gd name="T57" fmla="*/ 0 h 27"/>
              <a:gd name="T58" fmla="*/ 15 w 15"/>
              <a:gd name="T5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7">
                <a:moveTo>
                  <a:pt x="15" y="0"/>
                </a:moveTo>
                <a:lnTo>
                  <a:pt x="15" y="27"/>
                </a:lnTo>
                <a:lnTo>
                  <a:pt x="10" y="27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7" y="26"/>
                </a:lnTo>
                <a:lnTo>
                  <a:pt x="7" y="26"/>
                </a:lnTo>
                <a:lnTo>
                  <a:pt x="5" y="27"/>
                </a:lnTo>
                <a:lnTo>
                  <a:pt x="5" y="27"/>
                </a:lnTo>
                <a:lnTo>
                  <a:pt x="2" y="27"/>
                </a:lnTo>
                <a:lnTo>
                  <a:pt x="2" y="27"/>
                </a:lnTo>
                <a:lnTo>
                  <a:pt x="1" y="26"/>
                </a:lnTo>
                <a:lnTo>
                  <a:pt x="1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1"/>
                </a:lnTo>
                <a:lnTo>
                  <a:pt x="5" y="21"/>
                </a:lnTo>
                <a:lnTo>
                  <a:pt x="7" y="22"/>
                </a:lnTo>
                <a:lnTo>
                  <a:pt x="7" y="22"/>
                </a:lnTo>
                <a:lnTo>
                  <a:pt x="8" y="21"/>
                </a:lnTo>
                <a:lnTo>
                  <a:pt x="8" y="21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40" name="Freeform 462">
            <a:extLst>
              <a:ext uri="{FF2B5EF4-FFF2-40B4-BE49-F238E27FC236}">
                <a16:creationId xmlns:a16="http://schemas.microsoft.com/office/drawing/2014/main" id="{B7D874F8-719F-4200-B793-C3ED6D5C2CBC}"/>
              </a:ext>
            </a:extLst>
          </p:cNvPr>
          <p:cNvSpPr>
            <a:spLocks/>
          </p:cNvSpPr>
          <p:nvPr/>
        </p:nvSpPr>
        <p:spPr bwMode="auto">
          <a:xfrm>
            <a:off x="1667906" y="4395971"/>
            <a:ext cx="39688" cy="42863"/>
          </a:xfrm>
          <a:custGeom>
            <a:avLst/>
            <a:gdLst>
              <a:gd name="T0" fmla="*/ 0 w 25"/>
              <a:gd name="T1" fmla="*/ 27 h 27"/>
              <a:gd name="T2" fmla="*/ 0 w 25"/>
              <a:gd name="T3" fmla="*/ 0 h 27"/>
              <a:gd name="T4" fmla="*/ 5 w 25"/>
              <a:gd name="T5" fmla="*/ 0 h 27"/>
              <a:gd name="T6" fmla="*/ 5 w 25"/>
              <a:gd name="T7" fmla="*/ 3 h 27"/>
              <a:gd name="T8" fmla="*/ 5 w 25"/>
              <a:gd name="T9" fmla="*/ 3 h 27"/>
              <a:gd name="T10" fmla="*/ 5 w 25"/>
              <a:gd name="T11" fmla="*/ 3 h 27"/>
              <a:gd name="T12" fmla="*/ 7 w 25"/>
              <a:gd name="T13" fmla="*/ 2 h 27"/>
              <a:gd name="T14" fmla="*/ 7 w 25"/>
              <a:gd name="T15" fmla="*/ 2 h 27"/>
              <a:gd name="T16" fmla="*/ 10 w 25"/>
              <a:gd name="T17" fmla="*/ 0 h 27"/>
              <a:gd name="T18" fmla="*/ 10 w 25"/>
              <a:gd name="T19" fmla="*/ 0 h 27"/>
              <a:gd name="T20" fmla="*/ 12 w 25"/>
              <a:gd name="T21" fmla="*/ 2 h 27"/>
              <a:gd name="T22" fmla="*/ 12 w 25"/>
              <a:gd name="T23" fmla="*/ 2 h 27"/>
              <a:gd name="T24" fmla="*/ 15 w 25"/>
              <a:gd name="T25" fmla="*/ 3 h 27"/>
              <a:gd name="T26" fmla="*/ 15 w 25"/>
              <a:gd name="T27" fmla="*/ 3 h 27"/>
              <a:gd name="T28" fmla="*/ 16 w 25"/>
              <a:gd name="T29" fmla="*/ 2 h 27"/>
              <a:gd name="T30" fmla="*/ 16 w 25"/>
              <a:gd name="T31" fmla="*/ 2 h 27"/>
              <a:gd name="T32" fmla="*/ 20 w 25"/>
              <a:gd name="T33" fmla="*/ 0 h 27"/>
              <a:gd name="T34" fmla="*/ 20 w 25"/>
              <a:gd name="T35" fmla="*/ 0 h 27"/>
              <a:gd name="T36" fmla="*/ 22 w 25"/>
              <a:gd name="T37" fmla="*/ 0 h 27"/>
              <a:gd name="T38" fmla="*/ 22 w 25"/>
              <a:gd name="T39" fmla="*/ 0 h 27"/>
              <a:gd name="T40" fmla="*/ 23 w 25"/>
              <a:gd name="T41" fmla="*/ 2 h 27"/>
              <a:gd name="T42" fmla="*/ 23 w 25"/>
              <a:gd name="T43" fmla="*/ 2 h 27"/>
              <a:gd name="T44" fmla="*/ 25 w 25"/>
              <a:gd name="T45" fmla="*/ 4 h 27"/>
              <a:gd name="T46" fmla="*/ 25 w 25"/>
              <a:gd name="T47" fmla="*/ 4 h 27"/>
              <a:gd name="T48" fmla="*/ 25 w 25"/>
              <a:gd name="T49" fmla="*/ 7 h 27"/>
              <a:gd name="T50" fmla="*/ 25 w 25"/>
              <a:gd name="T51" fmla="*/ 27 h 27"/>
              <a:gd name="T52" fmla="*/ 20 w 25"/>
              <a:gd name="T53" fmla="*/ 27 h 27"/>
              <a:gd name="T54" fmla="*/ 20 w 25"/>
              <a:gd name="T55" fmla="*/ 9 h 27"/>
              <a:gd name="T56" fmla="*/ 20 w 25"/>
              <a:gd name="T57" fmla="*/ 9 h 27"/>
              <a:gd name="T58" fmla="*/ 20 w 25"/>
              <a:gd name="T59" fmla="*/ 7 h 27"/>
              <a:gd name="T60" fmla="*/ 20 w 25"/>
              <a:gd name="T61" fmla="*/ 7 h 27"/>
              <a:gd name="T62" fmla="*/ 17 w 25"/>
              <a:gd name="T63" fmla="*/ 5 h 27"/>
              <a:gd name="T64" fmla="*/ 17 w 25"/>
              <a:gd name="T65" fmla="*/ 5 h 27"/>
              <a:gd name="T66" fmla="*/ 16 w 25"/>
              <a:gd name="T67" fmla="*/ 7 h 27"/>
              <a:gd name="T68" fmla="*/ 16 w 25"/>
              <a:gd name="T69" fmla="*/ 7 h 27"/>
              <a:gd name="T70" fmla="*/ 15 w 25"/>
              <a:gd name="T71" fmla="*/ 9 h 27"/>
              <a:gd name="T72" fmla="*/ 15 w 25"/>
              <a:gd name="T73" fmla="*/ 27 h 27"/>
              <a:gd name="T74" fmla="*/ 10 w 25"/>
              <a:gd name="T75" fmla="*/ 27 h 27"/>
              <a:gd name="T76" fmla="*/ 10 w 25"/>
              <a:gd name="T77" fmla="*/ 9 h 27"/>
              <a:gd name="T78" fmla="*/ 10 w 25"/>
              <a:gd name="T79" fmla="*/ 9 h 27"/>
              <a:gd name="T80" fmla="*/ 10 w 25"/>
              <a:gd name="T81" fmla="*/ 7 h 27"/>
              <a:gd name="T82" fmla="*/ 10 w 25"/>
              <a:gd name="T83" fmla="*/ 7 h 27"/>
              <a:gd name="T84" fmla="*/ 7 w 25"/>
              <a:gd name="T85" fmla="*/ 5 h 27"/>
              <a:gd name="T86" fmla="*/ 7 w 25"/>
              <a:gd name="T87" fmla="*/ 5 h 27"/>
              <a:gd name="T88" fmla="*/ 6 w 25"/>
              <a:gd name="T89" fmla="*/ 7 h 27"/>
              <a:gd name="T90" fmla="*/ 6 w 25"/>
              <a:gd name="T91" fmla="*/ 7 h 27"/>
              <a:gd name="T92" fmla="*/ 5 w 25"/>
              <a:gd name="T93" fmla="*/ 9 h 27"/>
              <a:gd name="T94" fmla="*/ 5 w 25"/>
              <a:gd name="T95" fmla="*/ 27 h 27"/>
              <a:gd name="T96" fmla="*/ 0 w 25"/>
              <a:gd name="T97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0" y="27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2"/>
                </a:lnTo>
                <a:lnTo>
                  <a:pt x="7" y="2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5" y="3"/>
                </a:lnTo>
                <a:lnTo>
                  <a:pt x="15" y="3"/>
                </a:lnTo>
                <a:lnTo>
                  <a:pt x="16" y="2"/>
                </a:lnTo>
                <a:lnTo>
                  <a:pt x="16" y="2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2"/>
                </a:lnTo>
                <a:lnTo>
                  <a:pt x="23" y="2"/>
                </a:lnTo>
                <a:lnTo>
                  <a:pt x="25" y="4"/>
                </a:lnTo>
                <a:lnTo>
                  <a:pt x="25" y="4"/>
                </a:lnTo>
                <a:lnTo>
                  <a:pt x="25" y="7"/>
                </a:lnTo>
                <a:lnTo>
                  <a:pt x="25" y="27"/>
                </a:lnTo>
                <a:lnTo>
                  <a:pt x="20" y="27"/>
                </a:lnTo>
                <a:lnTo>
                  <a:pt x="20" y="9"/>
                </a:lnTo>
                <a:lnTo>
                  <a:pt x="20" y="9"/>
                </a:lnTo>
                <a:lnTo>
                  <a:pt x="20" y="7"/>
                </a:lnTo>
                <a:lnTo>
                  <a:pt x="20" y="7"/>
                </a:lnTo>
                <a:lnTo>
                  <a:pt x="17" y="5"/>
                </a:lnTo>
                <a:lnTo>
                  <a:pt x="17" y="5"/>
                </a:lnTo>
                <a:lnTo>
                  <a:pt x="16" y="7"/>
                </a:lnTo>
                <a:lnTo>
                  <a:pt x="16" y="7"/>
                </a:lnTo>
                <a:lnTo>
                  <a:pt x="15" y="9"/>
                </a:lnTo>
                <a:lnTo>
                  <a:pt x="15" y="27"/>
                </a:lnTo>
                <a:lnTo>
                  <a:pt x="10" y="27"/>
                </a:lnTo>
                <a:lnTo>
                  <a:pt x="10" y="9"/>
                </a:lnTo>
                <a:lnTo>
                  <a:pt x="10" y="9"/>
                </a:lnTo>
                <a:lnTo>
                  <a:pt x="10" y="7"/>
                </a:lnTo>
                <a:lnTo>
                  <a:pt x="10" y="7"/>
                </a:lnTo>
                <a:lnTo>
                  <a:pt x="7" y="5"/>
                </a:lnTo>
                <a:lnTo>
                  <a:pt x="7" y="5"/>
                </a:lnTo>
                <a:lnTo>
                  <a:pt x="6" y="7"/>
                </a:lnTo>
                <a:lnTo>
                  <a:pt x="6" y="7"/>
                </a:lnTo>
                <a:lnTo>
                  <a:pt x="5" y="9"/>
                </a:lnTo>
                <a:lnTo>
                  <a:pt x="5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41" name="Freeform 463">
            <a:extLst>
              <a:ext uri="{FF2B5EF4-FFF2-40B4-BE49-F238E27FC236}">
                <a16:creationId xmlns:a16="http://schemas.microsoft.com/office/drawing/2014/main" id="{7AAC19D2-0F35-4432-AF52-AD2D76D393E1}"/>
              </a:ext>
            </a:extLst>
          </p:cNvPr>
          <p:cNvSpPr>
            <a:spLocks noEditPoints="1"/>
          </p:cNvSpPr>
          <p:nvPr/>
        </p:nvSpPr>
        <p:spPr bwMode="auto">
          <a:xfrm>
            <a:off x="1531381" y="4892858"/>
            <a:ext cx="30163" cy="55563"/>
          </a:xfrm>
          <a:custGeom>
            <a:avLst/>
            <a:gdLst>
              <a:gd name="T0" fmla="*/ 0 w 19"/>
              <a:gd name="T1" fmla="*/ 35 h 35"/>
              <a:gd name="T2" fmla="*/ 0 w 19"/>
              <a:gd name="T3" fmla="*/ 0 h 35"/>
              <a:gd name="T4" fmla="*/ 9 w 19"/>
              <a:gd name="T5" fmla="*/ 0 h 35"/>
              <a:gd name="T6" fmla="*/ 9 w 19"/>
              <a:gd name="T7" fmla="*/ 0 h 35"/>
              <a:gd name="T8" fmla="*/ 13 w 19"/>
              <a:gd name="T9" fmla="*/ 0 h 35"/>
              <a:gd name="T10" fmla="*/ 15 w 19"/>
              <a:gd name="T11" fmla="*/ 3 h 35"/>
              <a:gd name="T12" fmla="*/ 18 w 19"/>
              <a:gd name="T13" fmla="*/ 6 h 35"/>
              <a:gd name="T14" fmla="*/ 18 w 19"/>
              <a:gd name="T15" fmla="*/ 10 h 35"/>
              <a:gd name="T16" fmla="*/ 18 w 19"/>
              <a:gd name="T17" fmla="*/ 10 h 35"/>
              <a:gd name="T18" fmla="*/ 16 w 19"/>
              <a:gd name="T19" fmla="*/ 15 h 35"/>
              <a:gd name="T20" fmla="*/ 16 w 19"/>
              <a:gd name="T21" fmla="*/ 15 h 35"/>
              <a:gd name="T22" fmla="*/ 15 w 19"/>
              <a:gd name="T23" fmla="*/ 18 h 35"/>
              <a:gd name="T24" fmla="*/ 13 w 19"/>
              <a:gd name="T25" fmla="*/ 19 h 35"/>
              <a:gd name="T26" fmla="*/ 19 w 19"/>
              <a:gd name="T27" fmla="*/ 35 h 35"/>
              <a:gd name="T28" fmla="*/ 14 w 19"/>
              <a:gd name="T29" fmla="*/ 35 h 35"/>
              <a:gd name="T30" fmla="*/ 9 w 19"/>
              <a:gd name="T31" fmla="*/ 20 h 35"/>
              <a:gd name="T32" fmla="*/ 5 w 19"/>
              <a:gd name="T33" fmla="*/ 20 h 35"/>
              <a:gd name="T34" fmla="*/ 5 w 19"/>
              <a:gd name="T35" fmla="*/ 35 h 35"/>
              <a:gd name="T36" fmla="*/ 0 w 19"/>
              <a:gd name="T37" fmla="*/ 35 h 35"/>
              <a:gd name="T38" fmla="*/ 5 w 19"/>
              <a:gd name="T39" fmla="*/ 5 h 35"/>
              <a:gd name="T40" fmla="*/ 5 w 19"/>
              <a:gd name="T41" fmla="*/ 16 h 35"/>
              <a:gd name="T42" fmla="*/ 9 w 19"/>
              <a:gd name="T43" fmla="*/ 16 h 35"/>
              <a:gd name="T44" fmla="*/ 9 w 19"/>
              <a:gd name="T45" fmla="*/ 16 h 35"/>
              <a:gd name="T46" fmla="*/ 10 w 19"/>
              <a:gd name="T47" fmla="*/ 15 h 35"/>
              <a:gd name="T48" fmla="*/ 10 w 19"/>
              <a:gd name="T49" fmla="*/ 15 h 35"/>
              <a:gd name="T50" fmla="*/ 11 w 19"/>
              <a:gd name="T51" fmla="*/ 14 h 35"/>
              <a:gd name="T52" fmla="*/ 11 w 19"/>
              <a:gd name="T53" fmla="*/ 14 h 35"/>
              <a:gd name="T54" fmla="*/ 13 w 19"/>
              <a:gd name="T55" fmla="*/ 13 h 35"/>
              <a:gd name="T56" fmla="*/ 13 w 19"/>
              <a:gd name="T57" fmla="*/ 13 h 35"/>
              <a:gd name="T58" fmla="*/ 13 w 19"/>
              <a:gd name="T59" fmla="*/ 10 h 35"/>
              <a:gd name="T60" fmla="*/ 13 w 19"/>
              <a:gd name="T61" fmla="*/ 10 h 35"/>
              <a:gd name="T62" fmla="*/ 13 w 19"/>
              <a:gd name="T63" fmla="*/ 8 h 35"/>
              <a:gd name="T64" fmla="*/ 13 w 19"/>
              <a:gd name="T65" fmla="*/ 8 h 35"/>
              <a:gd name="T66" fmla="*/ 11 w 19"/>
              <a:gd name="T67" fmla="*/ 6 h 35"/>
              <a:gd name="T68" fmla="*/ 11 w 19"/>
              <a:gd name="T69" fmla="*/ 6 h 35"/>
              <a:gd name="T70" fmla="*/ 10 w 19"/>
              <a:gd name="T71" fmla="*/ 5 h 35"/>
              <a:gd name="T72" fmla="*/ 8 w 19"/>
              <a:gd name="T73" fmla="*/ 5 h 35"/>
              <a:gd name="T74" fmla="*/ 5 w 19"/>
              <a:gd name="T75" fmla="*/ 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9" h="35">
                <a:moveTo>
                  <a:pt x="0" y="35"/>
                </a:moveTo>
                <a:lnTo>
                  <a:pt x="0" y="0"/>
                </a:lnTo>
                <a:lnTo>
                  <a:pt x="9" y="0"/>
                </a:lnTo>
                <a:lnTo>
                  <a:pt x="9" y="0"/>
                </a:lnTo>
                <a:lnTo>
                  <a:pt x="13" y="0"/>
                </a:lnTo>
                <a:lnTo>
                  <a:pt x="15" y="3"/>
                </a:lnTo>
                <a:lnTo>
                  <a:pt x="18" y="6"/>
                </a:lnTo>
                <a:lnTo>
                  <a:pt x="18" y="10"/>
                </a:lnTo>
                <a:lnTo>
                  <a:pt x="18" y="10"/>
                </a:lnTo>
                <a:lnTo>
                  <a:pt x="16" y="15"/>
                </a:lnTo>
                <a:lnTo>
                  <a:pt x="16" y="15"/>
                </a:lnTo>
                <a:lnTo>
                  <a:pt x="15" y="18"/>
                </a:lnTo>
                <a:lnTo>
                  <a:pt x="13" y="19"/>
                </a:lnTo>
                <a:lnTo>
                  <a:pt x="19" y="35"/>
                </a:lnTo>
                <a:lnTo>
                  <a:pt x="14" y="35"/>
                </a:lnTo>
                <a:lnTo>
                  <a:pt x="9" y="20"/>
                </a:lnTo>
                <a:lnTo>
                  <a:pt x="5" y="20"/>
                </a:lnTo>
                <a:lnTo>
                  <a:pt x="5" y="35"/>
                </a:lnTo>
                <a:lnTo>
                  <a:pt x="0" y="35"/>
                </a:lnTo>
                <a:close/>
                <a:moveTo>
                  <a:pt x="5" y="5"/>
                </a:moveTo>
                <a:lnTo>
                  <a:pt x="5" y="16"/>
                </a:lnTo>
                <a:lnTo>
                  <a:pt x="9" y="16"/>
                </a:lnTo>
                <a:lnTo>
                  <a:pt x="9" y="16"/>
                </a:lnTo>
                <a:lnTo>
                  <a:pt x="10" y="15"/>
                </a:lnTo>
                <a:lnTo>
                  <a:pt x="10" y="15"/>
                </a:lnTo>
                <a:lnTo>
                  <a:pt x="11" y="14"/>
                </a:lnTo>
                <a:lnTo>
                  <a:pt x="11" y="14"/>
                </a:lnTo>
                <a:lnTo>
                  <a:pt x="13" y="13"/>
                </a:lnTo>
                <a:lnTo>
                  <a:pt x="13" y="13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1" y="6"/>
                </a:lnTo>
                <a:lnTo>
                  <a:pt x="11" y="6"/>
                </a:lnTo>
                <a:lnTo>
                  <a:pt x="10" y="5"/>
                </a:lnTo>
                <a:lnTo>
                  <a:pt x="8" y="5"/>
                </a:lnTo>
                <a:lnTo>
                  <a:pt x="5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42" name="Freeform 464">
            <a:extLst>
              <a:ext uri="{FF2B5EF4-FFF2-40B4-BE49-F238E27FC236}">
                <a16:creationId xmlns:a16="http://schemas.microsoft.com/office/drawing/2014/main" id="{275799DA-48DA-4586-8260-FEE35D000AE6}"/>
              </a:ext>
            </a:extLst>
          </p:cNvPr>
          <p:cNvSpPr>
            <a:spLocks noEditPoints="1"/>
          </p:cNvSpPr>
          <p:nvPr/>
        </p:nvSpPr>
        <p:spPr bwMode="auto">
          <a:xfrm>
            <a:off x="1563131" y="4908733"/>
            <a:ext cx="26988" cy="41275"/>
          </a:xfrm>
          <a:custGeom>
            <a:avLst/>
            <a:gdLst>
              <a:gd name="T0" fmla="*/ 12 w 17"/>
              <a:gd name="T1" fmla="*/ 23 h 26"/>
              <a:gd name="T2" fmla="*/ 12 w 17"/>
              <a:gd name="T3" fmla="*/ 23 h 26"/>
              <a:gd name="T4" fmla="*/ 9 w 17"/>
              <a:gd name="T5" fmla="*/ 25 h 26"/>
              <a:gd name="T6" fmla="*/ 7 w 17"/>
              <a:gd name="T7" fmla="*/ 26 h 26"/>
              <a:gd name="T8" fmla="*/ 4 w 17"/>
              <a:gd name="T9" fmla="*/ 25 h 26"/>
              <a:gd name="T10" fmla="*/ 3 w 17"/>
              <a:gd name="T11" fmla="*/ 25 h 26"/>
              <a:gd name="T12" fmla="*/ 1 w 17"/>
              <a:gd name="T13" fmla="*/ 23 h 26"/>
              <a:gd name="T14" fmla="*/ 0 w 17"/>
              <a:gd name="T15" fmla="*/ 19 h 26"/>
              <a:gd name="T16" fmla="*/ 1 w 17"/>
              <a:gd name="T17" fmla="*/ 15 h 26"/>
              <a:gd name="T18" fmla="*/ 3 w 17"/>
              <a:gd name="T19" fmla="*/ 13 h 26"/>
              <a:gd name="T20" fmla="*/ 5 w 17"/>
              <a:gd name="T21" fmla="*/ 11 h 26"/>
              <a:gd name="T22" fmla="*/ 9 w 17"/>
              <a:gd name="T23" fmla="*/ 10 h 26"/>
              <a:gd name="T24" fmla="*/ 9 w 17"/>
              <a:gd name="T25" fmla="*/ 10 h 26"/>
              <a:gd name="T26" fmla="*/ 10 w 17"/>
              <a:gd name="T27" fmla="*/ 10 h 26"/>
              <a:gd name="T28" fmla="*/ 10 w 17"/>
              <a:gd name="T29" fmla="*/ 10 h 26"/>
              <a:gd name="T30" fmla="*/ 12 w 17"/>
              <a:gd name="T31" fmla="*/ 8 h 26"/>
              <a:gd name="T32" fmla="*/ 10 w 17"/>
              <a:gd name="T33" fmla="*/ 6 h 26"/>
              <a:gd name="T34" fmla="*/ 9 w 17"/>
              <a:gd name="T35" fmla="*/ 5 h 26"/>
              <a:gd name="T36" fmla="*/ 7 w 17"/>
              <a:gd name="T37" fmla="*/ 5 h 26"/>
              <a:gd name="T38" fmla="*/ 5 w 17"/>
              <a:gd name="T39" fmla="*/ 8 h 26"/>
              <a:gd name="T40" fmla="*/ 0 w 17"/>
              <a:gd name="T41" fmla="*/ 8 h 26"/>
              <a:gd name="T42" fmla="*/ 3 w 17"/>
              <a:gd name="T43" fmla="*/ 3 h 26"/>
              <a:gd name="T44" fmla="*/ 5 w 17"/>
              <a:gd name="T45" fmla="*/ 0 h 26"/>
              <a:gd name="T46" fmla="*/ 9 w 17"/>
              <a:gd name="T47" fmla="*/ 0 h 26"/>
              <a:gd name="T48" fmla="*/ 12 w 17"/>
              <a:gd name="T49" fmla="*/ 0 h 26"/>
              <a:gd name="T50" fmla="*/ 14 w 17"/>
              <a:gd name="T51" fmla="*/ 1 h 26"/>
              <a:gd name="T52" fmla="*/ 15 w 17"/>
              <a:gd name="T53" fmla="*/ 4 h 26"/>
              <a:gd name="T54" fmla="*/ 17 w 17"/>
              <a:gd name="T55" fmla="*/ 8 h 26"/>
              <a:gd name="T56" fmla="*/ 12 w 17"/>
              <a:gd name="T57" fmla="*/ 25 h 26"/>
              <a:gd name="T58" fmla="*/ 12 w 17"/>
              <a:gd name="T59" fmla="*/ 15 h 26"/>
              <a:gd name="T60" fmla="*/ 10 w 17"/>
              <a:gd name="T61" fmla="*/ 14 h 26"/>
              <a:gd name="T62" fmla="*/ 7 w 17"/>
              <a:gd name="T63" fmla="*/ 15 h 26"/>
              <a:gd name="T64" fmla="*/ 5 w 17"/>
              <a:gd name="T65" fmla="*/ 18 h 26"/>
              <a:gd name="T66" fmla="*/ 7 w 17"/>
              <a:gd name="T67" fmla="*/ 20 h 26"/>
              <a:gd name="T68" fmla="*/ 9 w 17"/>
              <a:gd name="T69" fmla="*/ 21 h 26"/>
              <a:gd name="T70" fmla="*/ 10 w 17"/>
              <a:gd name="T71" fmla="*/ 20 h 26"/>
              <a:gd name="T72" fmla="*/ 12 w 17"/>
              <a:gd name="T73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" h="26">
                <a:moveTo>
                  <a:pt x="12" y="25"/>
                </a:moveTo>
                <a:lnTo>
                  <a:pt x="12" y="23"/>
                </a:lnTo>
                <a:lnTo>
                  <a:pt x="12" y="23"/>
                </a:lnTo>
                <a:lnTo>
                  <a:pt x="12" y="23"/>
                </a:lnTo>
                <a:lnTo>
                  <a:pt x="9" y="25"/>
                </a:lnTo>
                <a:lnTo>
                  <a:pt x="9" y="25"/>
                </a:lnTo>
                <a:lnTo>
                  <a:pt x="7" y="26"/>
                </a:lnTo>
                <a:lnTo>
                  <a:pt x="7" y="26"/>
                </a:lnTo>
                <a:lnTo>
                  <a:pt x="4" y="25"/>
                </a:lnTo>
                <a:lnTo>
                  <a:pt x="4" y="25"/>
                </a:lnTo>
                <a:lnTo>
                  <a:pt x="3" y="25"/>
                </a:lnTo>
                <a:lnTo>
                  <a:pt x="3" y="25"/>
                </a:lnTo>
                <a:lnTo>
                  <a:pt x="1" y="23"/>
                </a:lnTo>
                <a:lnTo>
                  <a:pt x="1" y="23"/>
                </a:lnTo>
                <a:lnTo>
                  <a:pt x="0" y="19"/>
                </a:lnTo>
                <a:lnTo>
                  <a:pt x="0" y="19"/>
                </a:lnTo>
                <a:lnTo>
                  <a:pt x="1" y="15"/>
                </a:lnTo>
                <a:lnTo>
                  <a:pt x="1" y="15"/>
                </a:lnTo>
                <a:lnTo>
                  <a:pt x="3" y="13"/>
                </a:lnTo>
                <a:lnTo>
                  <a:pt x="3" y="13"/>
                </a:lnTo>
                <a:lnTo>
                  <a:pt x="5" y="11"/>
                </a:lnTo>
                <a:lnTo>
                  <a:pt x="5" y="11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2" y="10"/>
                </a:lnTo>
                <a:lnTo>
                  <a:pt x="12" y="8"/>
                </a:lnTo>
                <a:lnTo>
                  <a:pt x="12" y="8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1" y="4"/>
                </a:lnTo>
                <a:lnTo>
                  <a:pt x="3" y="3"/>
                </a:lnTo>
                <a:lnTo>
                  <a:pt x="3" y="3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5" y="4"/>
                </a:lnTo>
                <a:lnTo>
                  <a:pt x="15" y="4"/>
                </a:lnTo>
                <a:lnTo>
                  <a:pt x="17" y="8"/>
                </a:lnTo>
                <a:lnTo>
                  <a:pt x="17" y="25"/>
                </a:lnTo>
                <a:lnTo>
                  <a:pt x="12" y="25"/>
                </a:lnTo>
                <a:close/>
                <a:moveTo>
                  <a:pt x="12" y="15"/>
                </a:moveTo>
                <a:lnTo>
                  <a:pt x="12" y="15"/>
                </a:lnTo>
                <a:lnTo>
                  <a:pt x="10" y="14"/>
                </a:lnTo>
                <a:lnTo>
                  <a:pt x="10" y="14"/>
                </a:lnTo>
                <a:lnTo>
                  <a:pt x="7" y="15"/>
                </a:lnTo>
                <a:lnTo>
                  <a:pt x="7" y="15"/>
                </a:lnTo>
                <a:lnTo>
                  <a:pt x="7" y="16"/>
                </a:lnTo>
                <a:lnTo>
                  <a:pt x="5" y="18"/>
                </a:ln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9" y="21"/>
                </a:lnTo>
                <a:lnTo>
                  <a:pt x="9" y="21"/>
                </a:lnTo>
                <a:lnTo>
                  <a:pt x="10" y="20"/>
                </a:lnTo>
                <a:lnTo>
                  <a:pt x="10" y="20"/>
                </a:lnTo>
                <a:lnTo>
                  <a:pt x="12" y="18"/>
                </a:lnTo>
                <a:lnTo>
                  <a:pt x="12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43" name="Freeform 465">
            <a:extLst>
              <a:ext uri="{FF2B5EF4-FFF2-40B4-BE49-F238E27FC236}">
                <a16:creationId xmlns:a16="http://schemas.microsoft.com/office/drawing/2014/main" id="{D8B5F887-535A-4E95-B974-92043FD03B42}"/>
              </a:ext>
            </a:extLst>
          </p:cNvPr>
          <p:cNvSpPr>
            <a:spLocks noEditPoints="1"/>
          </p:cNvSpPr>
          <p:nvPr/>
        </p:nvSpPr>
        <p:spPr bwMode="auto">
          <a:xfrm>
            <a:off x="1594881" y="4892858"/>
            <a:ext cx="23813" cy="57150"/>
          </a:xfrm>
          <a:custGeom>
            <a:avLst/>
            <a:gdLst>
              <a:gd name="T0" fmla="*/ 10 w 15"/>
              <a:gd name="T1" fmla="*/ 35 h 36"/>
              <a:gd name="T2" fmla="*/ 10 w 15"/>
              <a:gd name="T3" fmla="*/ 33 h 36"/>
              <a:gd name="T4" fmla="*/ 10 w 15"/>
              <a:gd name="T5" fmla="*/ 33 h 36"/>
              <a:gd name="T6" fmla="*/ 9 w 15"/>
              <a:gd name="T7" fmla="*/ 34 h 36"/>
              <a:gd name="T8" fmla="*/ 9 w 15"/>
              <a:gd name="T9" fmla="*/ 34 h 36"/>
              <a:gd name="T10" fmla="*/ 8 w 15"/>
              <a:gd name="T11" fmla="*/ 35 h 36"/>
              <a:gd name="T12" fmla="*/ 8 w 15"/>
              <a:gd name="T13" fmla="*/ 35 h 36"/>
              <a:gd name="T14" fmla="*/ 7 w 15"/>
              <a:gd name="T15" fmla="*/ 35 h 36"/>
              <a:gd name="T16" fmla="*/ 7 w 15"/>
              <a:gd name="T17" fmla="*/ 35 h 36"/>
              <a:gd name="T18" fmla="*/ 5 w 15"/>
              <a:gd name="T19" fmla="*/ 36 h 36"/>
              <a:gd name="T20" fmla="*/ 5 w 15"/>
              <a:gd name="T21" fmla="*/ 36 h 36"/>
              <a:gd name="T22" fmla="*/ 3 w 15"/>
              <a:gd name="T23" fmla="*/ 35 h 36"/>
              <a:gd name="T24" fmla="*/ 2 w 15"/>
              <a:gd name="T25" fmla="*/ 34 h 36"/>
              <a:gd name="T26" fmla="*/ 2 w 15"/>
              <a:gd name="T27" fmla="*/ 34 h 36"/>
              <a:gd name="T28" fmla="*/ 0 w 15"/>
              <a:gd name="T29" fmla="*/ 31 h 36"/>
              <a:gd name="T30" fmla="*/ 0 w 15"/>
              <a:gd name="T31" fmla="*/ 31 h 36"/>
              <a:gd name="T32" fmla="*/ 0 w 15"/>
              <a:gd name="T33" fmla="*/ 28 h 36"/>
              <a:gd name="T34" fmla="*/ 0 w 15"/>
              <a:gd name="T35" fmla="*/ 19 h 36"/>
              <a:gd name="T36" fmla="*/ 0 w 15"/>
              <a:gd name="T37" fmla="*/ 19 h 36"/>
              <a:gd name="T38" fmla="*/ 0 w 15"/>
              <a:gd name="T39" fmla="*/ 14 h 36"/>
              <a:gd name="T40" fmla="*/ 0 w 15"/>
              <a:gd name="T41" fmla="*/ 14 h 36"/>
              <a:gd name="T42" fmla="*/ 2 w 15"/>
              <a:gd name="T43" fmla="*/ 13 h 36"/>
              <a:gd name="T44" fmla="*/ 3 w 15"/>
              <a:gd name="T45" fmla="*/ 10 h 36"/>
              <a:gd name="T46" fmla="*/ 3 w 15"/>
              <a:gd name="T47" fmla="*/ 10 h 36"/>
              <a:gd name="T48" fmla="*/ 5 w 15"/>
              <a:gd name="T49" fmla="*/ 10 h 36"/>
              <a:gd name="T50" fmla="*/ 5 w 15"/>
              <a:gd name="T51" fmla="*/ 10 h 36"/>
              <a:gd name="T52" fmla="*/ 8 w 15"/>
              <a:gd name="T53" fmla="*/ 10 h 36"/>
              <a:gd name="T54" fmla="*/ 8 w 15"/>
              <a:gd name="T55" fmla="*/ 10 h 36"/>
              <a:gd name="T56" fmla="*/ 10 w 15"/>
              <a:gd name="T57" fmla="*/ 13 h 36"/>
              <a:gd name="T58" fmla="*/ 10 w 15"/>
              <a:gd name="T59" fmla="*/ 13 h 36"/>
              <a:gd name="T60" fmla="*/ 10 w 15"/>
              <a:gd name="T61" fmla="*/ 0 h 36"/>
              <a:gd name="T62" fmla="*/ 15 w 15"/>
              <a:gd name="T63" fmla="*/ 0 h 36"/>
              <a:gd name="T64" fmla="*/ 15 w 15"/>
              <a:gd name="T65" fmla="*/ 35 h 36"/>
              <a:gd name="T66" fmla="*/ 10 w 15"/>
              <a:gd name="T67" fmla="*/ 35 h 36"/>
              <a:gd name="T68" fmla="*/ 5 w 15"/>
              <a:gd name="T69" fmla="*/ 28 h 36"/>
              <a:gd name="T70" fmla="*/ 5 w 15"/>
              <a:gd name="T71" fmla="*/ 28 h 36"/>
              <a:gd name="T72" fmla="*/ 5 w 15"/>
              <a:gd name="T73" fmla="*/ 30 h 36"/>
              <a:gd name="T74" fmla="*/ 5 w 15"/>
              <a:gd name="T75" fmla="*/ 30 h 36"/>
              <a:gd name="T76" fmla="*/ 8 w 15"/>
              <a:gd name="T77" fmla="*/ 30 h 36"/>
              <a:gd name="T78" fmla="*/ 8 w 15"/>
              <a:gd name="T79" fmla="*/ 30 h 36"/>
              <a:gd name="T80" fmla="*/ 9 w 15"/>
              <a:gd name="T81" fmla="*/ 30 h 36"/>
              <a:gd name="T82" fmla="*/ 9 w 15"/>
              <a:gd name="T83" fmla="*/ 30 h 36"/>
              <a:gd name="T84" fmla="*/ 10 w 15"/>
              <a:gd name="T85" fmla="*/ 28 h 36"/>
              <a:gd name="T86" fmla="*/ 10 w 15"/>
              <a:gd name="T87" fmla="*/ 18 h 36"/>
              <a:gd name="T88" fmla="*/ 10 w 15"/>
              <a:gd name="T89" fmla="*/ 18 h 36"/>
              <a:gd name="T90" fmla="*/ 9 w 15"/>
              <a:gd name="T91" fmla="*/ 16 h 36"/>
              <a:gd name="T92" fmla="*/ 9 w 15"/>
              <a:gd name="T93" fmla="*/ 16 h 36"/>
              <a:gd name="T94" fmla="*/ 8 w 15"/>
              <a:gd name="T95" fmla="*/ 15 h 36"/>
              <a:gd name="T96" fmla="*/ 8 w 15"/>
              <a:gd name="T97" fmla="*/ 15 h 36"/>
              <a:gd name="T98" fmla="*/ 5 w 15"/>
              <a:gd name="T99" fmla="*/ 16 h 36"/>
              <a:gd name="T100" fmla="*/ 5 w 15"/>
              <a:gd name="T101" fmla="*/ 16 h 36"/>
              <a:gd name="T102" fmla="*/ 5 w 15"/>
              <a:gd name="T103" fmla="*/ 18 h 36"/>
              <a:gd name="T104" fmla="*/ 5 w 15"/>
              <a:gd name="T105" fmla="*/ 2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" h="36">
                <a:moveTo>
                  <a:pt x="10" y="35"/>
                </a:moveTo>
                <a:lnTo>
                  <a:pt x="10" y="33"/>
                </a:lnTo>
                <a:lnTo>
                  <a:pt x="10" y="33"/>
                </a:lnTo>
                <a:lnTo>
                  <a:pt x="9" y="34"/>
                </a:lnTo>
                <a:lnTo>
                  <a:pt x="9" y="34"/>
                </a:lnTo>
                <a:lnTo>
                  <a:pt x="8" y="35"/>
                </a:lnTo>
                <a:lnTo>
                  <a:pt x="8" y="35"/>
                </a:lnTo>
                <a:lnTo>
                  <a:pt x="7" y="35"/>
                </a:lnTo>
                <a:lnTo>
                  <a:pt x="7" y="35"/>
                </a:lnTo>
                <a:lnTo>
                  <a:pt x="5" y="36"/>
                </a:lnTo>
                <a:lnTo>
                  <a:pt x="5" y="36"/>
                </a:lnTo>
                <a:lnTo>
                  <a:pt x="3" y="35"/>
                </a:lnTo>
                <a:lnTo>
                  <a:pt x="2" y="34"/>
                </a:lnTo>
                <a:lnTo>
                  <a:pt x="2" y="34"/>
                </a:lnTo>
                <a:lnTo>
                  <a:pt x="0" y="31"/>
                </a:lnTo>
                <a:lnTo>
                  <a:pt x="0" y="31"/>
                </a:lnTo>
                <a:lnTo>
                  <a:pt x="0" y="28"/>
                </a:lnTo>
                <a:lnTo>
                  <a:pt x="0" y="19"/>
                </a:lnTo>
                <a:lnTo>
                  <a:pt x="0" y="19"/>
                </a:lnTo>
                <a:lnTo>
                  <a:pt x="0" y="14"/>
                </a:lnTo>
                <a:lnTo>
                  <a:pt x="0" y="14"/>
                </a:lnTo>
                <a:lnTo>
                  <a:pt x="2" y="13"/>
                </a:lnTo>
                <a:lnTo>
                  <a:pt x="3" y="10"/>
                </a:lnTo>
                <a:lnTo>
                  <a:pt x="3" y="10"/>
                </a:lnTo>
                <a:lnTo>
                  <a:pt x="5" y="10"/>
                </a:lnTo>
                <a:lnTo>
                  <a:pt x="5" y="10"/>
                </a:lnTo>
                <a:lnTo>
                  <a:pt x="8" y="10"/>
                </a:lnTo>
                <a:lnTo>
                  <a:pt x="8" y="10"/>
                </a:lnTo>
                <a:lnTo>
                  <a:pt x="10" y="13"/>
                </a:lnTo>
                <a:lnTo>
                  <a:pt x="10" y="13"/>
                </a:lnTo>
                <a:lnTo>
                  <a:pt x="10" y="0"/>
                </a:lnTo>
                <a:lnTo>
                  <a:pt x="15" y="0"/>
                </a:lnTo>
                <a:lnTo>
                  <a:pt x="15" y="35"/>
                </a:lnTo>
                <a:lnTo>
                  <a:pt x="10" y="35"/>
                </a:lnTo>
                <a:close/>
                <a:moveTo>
                  <a:pt x="5" y="28"/>
                </a:moveTo>
                <a:lnTo>
                  <a:pt x="5" y="28"/>
                </a:lnTo>
                <a:lnTo>
                  <a:pt x="5" y="30"/>
                </a:lnTo>
                <a:lnTo>
                  <a:pt x="5" y="30"/>
                </a:lnTo>
                <a:lnTo>
                  <a:pt x="8" y="30"/>
                </a:lnTo>
                <a:lnTo>
                  <a:pt x="8" y="30"/>
                </a:lnTo>
                <a:lnTo>
                  <a:pt x="9" y="30"/>
                </a:lnTo>
                <a:lnTo>
                  <a:pt x="9" y="30"/>
                </a:lnTo>
                <a:lnTo>
                  <a:pt x="10" y="28"/>
                </a:lnTo>
                <a:lnTo>
                  <a:pt x="10" y="18"/>
                </a:lnTo>
                <a:lnTo>
                  <a:pt x="10" y="18"/>
                </a:lnTo>
                <a:lnTo>
                  <a:pt x="9" y="16"/>
                </a:lnTo>
                <a:lnTo>
                  <a:pt x="9" y="16"/>
                </a:lnTo>
                <a:lnTo>
                  <a:pt x="8" y="15"/>
                </a:lnTo>
                <a:lnTo>
                  <a:pt x="8" y="15"/>
                </a:lnTo>
                <a:lnTo>
                  <a:pt x="5" y="16"/>
                </a:lnTo>
                <a:lnTo>
                  <a:pt x="5" y="16"/>
                </a:lnTo>
                <a:lnTo>
                  <a:pt x="5" y="18"/>
                </a:lnTo>
                <a:lnTo>
                  <a:pt x="5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44" name="Freeform 466">
            <a:extLst>
              <a:ext uri="{FF2B5EF4-FFF2-40B4-BE49-F238E27FC236}">
                <a16:creationId xmlns:a16="http://schemas.microsoft.com/office/drawing/2014/main" id="{8E807E7A-3D83-49A1-83DF-7C2DE6BC87C9}"/>
              </a:ext>
            </a:extLst>
          </p:cNvPr>
          <p:cNvSpPr>
            <a:spLocks noEditPoints="1"/>
          </p:cNvSpPr>
          <p:nvPr/>
        </p:nvSpPr>
        <p:spPr bwMode="auto">
          <a:xfrm>
            <a:off x="1625043" y="4892858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45" name="Freeform 467">
            <a:extLst>
              <a:ext uri="{FF2B5EF4-FFF2-40B4-BE49-F238E27FC236}">
                <a16:creationId xmlns:a16="http://schemas.microsoft.com/office/drawing/2014/main" id="{5C32630B-9EDB-4C20-A3B9-420D353597D7}"/>
              </a:ext>
            </a:extLst>
          </p:cNvPr>
          <p:cNvSpPr>
            <a:spLocks/>
          </p:cNvSpPr>
          <p:nvPr/>
        </p:nvSpPr>
        <p:spPr bwMode="auto">
          <a:xfrm>
            <a:off x="1640918" y="4908733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5 h 26"/>
              <a:gd name="T4" fmla="*/ 10 w 15"/>
              <a:gd name="T5" fmla="*/ 25 h 26"/>
              <a:gd name="T6" fmla="*/ 10 w 15"/>
              <a:gd name="T7" fmla="*/ 23 h 26"/>
              <a:gd name="T8" fmla="*/ 10 w 15"/>
              <a:gd name="T9" fmla="*/ 23 h 26"/>
              <a:gd name="T10" fmla="*/ 10 w 15"/>
              <a:gd name="T11" fmla="*/ 23 h 26"/>
              <a:gd name="T12" fmla="*/ 8 w 15"/>
              <a:gd name="T13" fmla="*/ 25 h 26"/>
              <a:gd name="T14" fmla="*/ 8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4 w 15"/>
              <a:gd name="T21" fmla="*/ 25 h 26"/>
              <a:gd name="T22" fmla="*/ 4 w 15"/>
              <a:gd name="T23" fmla="*/ 25 h 26"/>
              <a:gd name="T24" fmla="*/ 1 w 15"/>
              <a:gd name="T25" fmla="*/ 24 h 26"/>
              <a:gd name="T26" fmla="*/ 1 w 15"/>
              <a:gd name="T27" fmla="*/ 24 h 26"/>
              <a:gd name="T28" fmla="*/ 0 w 15"/>
              <a:gd name="T29" fmla="*/ 23 h 26"/>
              <a:gd name="T30" fmla="*/ 0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5 w 15"/>
              <a:gd name="T43" fmla="*/ 20 h 26"/>
              <a:gd name="T44" fmla="*/ 5 w 15"/>
              <a:gd name="T45" fmla="*/ 20 h 26"/>
              <a:gd name="T46" fmla="*/ 8 w 15"/>
              <a:gd name="T47" fmla="*/ 20 h 26"/>
              <a:gd name="T48" fmla="*/ 8 w 15"/>
              <a:gd name="T49" fmla="*/ 20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8" y="25"/>
                </a:lnTo>
                <a:lnTo>
                  <a:pt x="8" y="25"/>
                </a:lnTo>
                <a:lnTo>
                  <a:pt x="5" y="26"/>
                </a:lnTo>
                <a:lnTo>
                  <a:pt x="5" y="26"/>
                </a:lnTo>
                <a:lnTo>
                  <a:pt x="4" y="25"/>
                </a:lnTo>
                <a:lnTo>
                  <a:pt x="4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46" name="Freeform 468">
            <a:extLst>
              <a:ext uri="{FF2B5EF4-FFF2-40B4-BE49-F238E27FC236}">
                <a16:creationId xmlns:a16="http://schemas.microsoft.com/office/drawing/2014/main" id="{51CEECB9-C52D-43FB-A8F8-FCC69BFBE053}"/>
              </a:ext>
            </a:extLst>
          </p:cNvPr>
          <p:cNvSpPr>
            <a:spLocks/>
          </p:cNvSpPr>
          <p:nvPr/>
        </p:nvSpPr>
        <p:spPr bwMode="auto">
          <a:xfrm>
            <a:off x="1671081" y="4908733"/>
            <a:ext cx="41275" cy="39688"/>
          </a:xfrm>
          <a:custGeom>
            <a:avLst/>
            <a:gdLst>
              <a:gd name="T0" fmla="*/ 0 w 26"/>
              <a:gd name="T1" fmla="*/ 25 h 25"/>
              <a:gd name="T2" fmla="*/ 0 w 26"/>
              <a:gd name="T3" fmla="*/ 0 h 25"/>
              <a:gd name="T4" fmla="*/ 5 w 26"/>
              <a:gd name="T5" fmla="*/ 0 h 25"/>
              <a:gd name="T6" fmla="*/ 5 w 26"/>
              <a:gd name="T7" fmla="*/ 3 h 25"/>
              <a:gd name="T8" fmla="*/ 6 w 26"/>
              <a:gd name="T9" fmla="*/ 3 h 25"/>
              <a:gd name="T10" fmla="*/ 6 w 26"/>
              <a:gd name="T11" fmla="*/ 3 h 25"/>
              <a:gd name="T12" fmla="*/ 8 w 26"/>
              <a:gd name="T13" fmla="*/ 0 h 25"/>
              <a:gd name="T14" fmla="*/ 8 w 26"/>
              <a:gd name="T15" fmla="*/ 0 h 25"/>
              <a:gd name="T16" fmla="*/ 10 w 26"/>
              <a:gd name="T17" fmla="*/ 0 h 25"/>
              <a:gd name="T18" fmla="*/ 10 w 26"/>
              <a:gd name="T19" fmla="*/ 0 h 25"/>
              <a:gd name="T20" fmla="*/ 14 w 26"/>
              <a:gd name="T21" fmla="*/ 0 h 25"/>
              <a:gd name="T22" fmla="*/ 14 w 26"/>
              <a:gd name="T23" fmla="*/ 0 h 25"/>
              <a:gd name="T24" fmla="*/ 15 w 26"/>
              <a:gd name="T25" fmla="*/ 3 h 25"/>
              <a:gd name="T26" fmla="*/ 15 w 26"/>
              <a:gd name="T27" fmla="*/ 3 h 25"/>
              <a:gd name="T28" fmla="*/ 18 w 26"/>
              <a:gd name="T29" fmla="*/ 0 h 25"/>
              <a:gd name="T30" fmla="*/ 18 w 26"/>
              <a:gd name="T31" fmla="*/ 0 h 25"/>
              <a:gd name="T32" fmla="*/ 20 w 26"/>
              <a:gd name="T33" fmla="*/ 0 h 25"/>
              <a:gd name="T34" fmla="*/ 20 w 26"/>
              <a:gd name="T35" fmla="*/ 0 h 25"/>
              <a:gd name="T36" fmla="*/ 23 w 26"/>
              <a:gd name="T37" fmla="*/ 0 h 25"/>
              <a:gd name="T38" fmla="*/ 23 w 26"/>
              <a:gd name="T39" fmla="*/ 0 h 25"/>
              <a:gd name="T40" fmla="*/ 24 w 26"/>
              <a:gd name="T41" fmla="*/ 1 h 25"/>
              <a:gd name="T42" fmla="*/ 24 w 26"/>
              <a:gd name="T43" fmla="*/ 1 h 25"/>
              <a:gd name="T44" fmla="*/ 25 w 26"/>
              <a:gd name="T45" fmla="*/ 3 h 25"/>
              <a:gd name="T46" fmla="*/ 25 w 26"/>
              <a:gd name="T47" fmla="*/ 3 h 25"/>
              <a:gd name="T48" fmla="*/ 26 w 26"/>
              <a:gd name="T49" fmla="*/ 6 h 25"/>
              <a:gd name="T50" fmla="*/ 26 w 26"/>
              <a:gd name="T51" fmla="*/ 25 h 25"/>
              <a:gd name="T52" fmla="*/ 21 w 26"/>
              <a:gd name="T53" fmla="*/ 25 h 25"/>
              <a:gd name="T54" fmla="*/ 21 w 26"/>
              <a:gd name="T55" fmla="*/ 8 h 25"/>
              <a:gd name="T56" fmla="*/ 21 w 26"/>
              <a:gd name="T57" fmla="*/ 8 h 25"/>
              <a:gd name="T58" fmla="*/ 20 w 26"/>
              <a:gd name="T59" fmla="*/ 6 h 25"/>
              <a:gd name="T60" fmla="*/ 20 w 26"/>
              <a:gd name="T61" fmla="*/ 6 h 25"/>
              <a:gd name="T62" fmla="*/ 19 w 26"/>
              <a:gd name="T63" fmla="*/ 5 h 25"/>
              <a:gd name="T64" fmla="*/ 19 w 26"/>
              <a:gd name="T65" fmla="*/ 5 h 25"/>
              <a:gd name="T66" fmla="*/ 16 w 26"/>
              <a:gd name="T67" fmla="*/ 6 h 25"/>
              <a:gd name="T68" fmla="*/ 16 w 26"/>
              <a:gd name="T69" fmla="*/ 6 h 25"/>
              <a:gd name="T70" fmla="*/ 16 w 26"/>
              <a:gd name="T71" fmla="*/ 9 h 25"/>
              <a:gd name="T72" fmla="*/ 16 w 26"/>
              <a:gd name="T73" fmla="*/ 25 h 25"/>
              <a:gd name="T74" fmla="*/ 11 w 26"/>
              <a:gd name="T75" fmla="*/ 25 h 25"/>
              <a:gd name="T76" fmla="*/ 11 w 26"/>
              <a:gd name="T77" fmla="*/ 8 h 25"/>
              <a:gd name="T78" fmla="*/ 11 w 26"/>
              <a:gd name="T79" fmla="*/ 8 h 25"/>
              <a:gd name="T80" fmla="*/ 10 w 26"/>
              <a:gd name="T81" fmla="*/ 6 h 25"/>
              <a:gd name="T82" fmla="*/ 10 w 26"/>
              <a:gd name="T83" fmla="*/ 6 h 25"/>
              <a:gd name="T84" fmla="*/ 9 w 26"/>
              <a:gd name="T85" fmla="*/ 5 h 25"/>
              <a:gd name="T86" fmla="*/ 9 w 26"/>
              <a:gd name="T87" fmla="*/ 5 h 25"/>
              <a:gd name="T88" fmla="*/ 6 w 26"/>
              <a:gd name="T89" fmla="*/ 6 h 25"/>
              <a:gd name="T90" fmla="*/ 6 w 26"/>
              <a:gd name="T91" fmla="*/ 6 h 25"/>
              <a:gd name="T92" fmla="*/ 5 w 26"/>
              <a:gd name="T93" fmla="*/ 9 h 25"/>
              <a:gd name="T94" fmla="*/ 5 w 26"/>
              <a:gd name="T95" fmla="*/ 25 h 25"/>
              <a:gd name="T96" fmla="*/ 0 w 26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6" y="3"/>
                </a:lnTo>
                <a:lnTo>
                  <a:pt x="6" y="3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4" y="0"/>
                </a:lnTo>
                <a:lnTo>
                  <a:pt x="14" y="0"/>
                </a:lnTo>
                <a:lnTo>
                  <a:pt x="15" y="3"/>
                </a:lnTo>
                <a:lnTo>
                  <a:pt x="15" y="3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3" y="0"/>
                </a:lnTo>
                <a:lnTo>
                  <a:pt x="23" y="0"/>
                </a:lnTo>
                <a:lnTo>
                  <a:pt x="24" y="1"/>
                </a:lnTo>
                <a:lnTo>
                  <a:pt x="24" y="1"/>
                </a:lnTo>
                <a:lnTo>
                  <a:pt x="25" y="3"/>
                </a:lnTo>
                <a:lnTo>
                  <a:pt x="25" y="3"/>
                </a:lnTo>
                <a:lnTo>
                  <a:pt x="26" y="6"/>
                </a:lnTo>
                <a:lnTo>
                  <a:pt x="26" y="25"/>
                </a:lnTo>
                <a:lnTo>
                  <a:pt x="21" y="25"/>
                </a:lnTo>
                <a:lnTo>
                  <a:pt x="21" y="8"/>
                </a:lnTo>
                <a:lnTo>
                  <a:pt x="21" y="8"/>
                </a:lnTo>
                <a:lnTo>
                  <a:pt x="20" y="6"/>
                </a:lnTo>
                <a:lnTo>
                  <a:pt x="20" y="6"/>
                </a:lnTo>
                <a:lnTo>
                  <a:pt x="19" y="5"/>
                </a:lnTo>
                <a:lnTo>
                  <a:pt x="19" y="5"/>
                </a:lnTo>
                <a:lnTo>
                  <a:pt x="16" y="6"/>
                </a:lnTo>
                <a:lnTo>
                  <a:pt x="16" y="6"/>
                </a:lnTo>
                <a:lnTo>
                  <a:pt x="16" y="9"/>
                </a:lnTo>
                <a:lnTo>
                  <a:pt x="16" y="25"/>
                </a:lnTo>
                <a:lnTo>
                  <a:pt x="11" y="25"/>
                </a:lnTo>
                <a:lnTo>
                  <a:pt x="11" y="8"/>
                </a:lnTo>
                <a:lnTo>
                  <a:pt x="11" y="8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47" name="Freeform 469">
            <a:extLst>
              <a:ext uri="{FF2B5EF4-FFF2-40B4-BE49-F238E27FC236}">
                <a16:creationId xmlns:a16="http://schemas.microsoft.com/office/drawing/2014/main" id="{0C4C7486-8AB3-4B3B-866A-0609BA61207B}"/>
              </a:ext>
            </a:extLst>
          </p:cNvPr>
          <p:cNvSpPr>
            <a:spLocks noEditPoints="1"/>
          </p:cNvSpPr>
          <p:nvPr/>
        </p:nvSpPr>
        <p:spPr bwMode="auto">
          <a:xfrm>
            <a:off x="6398656" y="2335396"/>
            <a:ext cx="26988" cy="55563"/>
          </a:xfrm>
          <a:custGeom>
            <a:avLst/>
            <a:gdLst>
              <a:gd name="T0" fmla="*/ 0 w 17"/>
              <a:gd name="T1" fmla="*/ 0 h 35"/>
              <a:gd name="T2" fmla="*/ 8 w 17"/>
              <a:gd name="T3" fmla="*/ 0 h 35"/>
              <a:gd name="T4" fmla="*/ 12 w 17"/>
              <a:gd name="T5" fmla="*/ 0 h 35"/>
              <a:gd name="T6" fmla="*/ 14 w 17"/>
              <a:gd name="T7" fmla="*/ 3 h 35"/>
              <a:gd name="T8" fmla="*/ 17 w 17"/>
              <a:gd name="T9" fmla="*/ 5 h 35"/>
              <a:gd name="T10" fmla="*/ 17 w 17"/>
              <a:gd name="T11" fmla="*/ 10 h 35"/>
              <a:gd name="T12" fmla="*/ 17 w 17"/>
              <a:gd name="T13" fmla="*/ 13 h 35"/>
              <a:gd name="T14" fmla="*/ 15 w 17"/>
              <a:gd name="T15" fmla="*/ 14 h 35"/>
              <a:gd name="T16" fmla="*/ 13 w 17"/>
              <a:gd name="T17" fmla="*/ 17 h 35"/>
              <a:gd name="T18" fmla="*/ 15 w 17"/>
              <a:gd name="T19" fmla="*/ 19 h 35"/>
              <a:gd name="T20" fmla="*/ 17 w 17"/>
              <a:gd name="T21" fmla="*/ 24 h 35"/>
              <a:gd name="T22" fmla="*/ 17 w 17"/>
              <a:gd name="T23" fmla="*/ 25 h 35"/>
              <a:gd name="T24" fmla="*/ 14 w 17"/>
              <a:gd name="T25" fmla="*/ 33 h 35"/>
              <a:gd name="T26" fmla="*/ 12 w 17"/>
              <a:gd name="T27" fmla="*/ 35 h 35"/>
              <a:gd name="T28" fmla="*/ 0 w 17"/>
              <a:gd name="T29" fmla="*/ 35 h 35"/>
              <a:gd name="T30" fmla="*/ 5 w 17"/>
              <a:gd name="T31" fmla="*/ 14 h 35"/>
              <a:gd name="T32" fmla="*/ 8 w 17"/>
              <a:gd name="T33" fmla="*/ 14 h 35"/>
              <a:gd name="T34" fmla="*/ 12 w 17"/>
              <a:gd name="T35" fmla="*/ 13 h 35"/>
              <a:gd name="T36" fmla="*/ 12 w 17"/>
              <a:gd name="T37" fmla="*/ 9 h 35"/>
              <a:gd name="T38" fmla="*/ 10 w 17"/>
              <a:gd name="T39" fmla="*/ 5 h 35"/>
              <a:gd name="T40" fmla="*/ 9 w 17"/>
              <a:gd name="T41" fmla="*/ 5 h 35"/>
              <a:gd name="T42" fmla="*/ 5 w 17"/>
              <a:gd name="T43" fmla="*/ 4 h 35"/>
              <a:gd name="T44" fmla="*/ 5 w 17"/>
              <a:gd name="T45" fmla="*/ 30 h 35"/>
              <a:gd name="T46" fmla="*/ 8 w 17"/>
              <a:gd name="T47" fmla="*/ 30 h 35"/>
              <a:gd name="T48" fmla="*/ 10 w 17"/>
              <a:gd name="T49" fmla="*/ 30 h 35"/>
              <a:gd name="T50" fmla="*/ 12 w 17"/>
              <a:gd name="T51" fmla="*/ 29 h 35"/>
              <a:gd name="T52" fmla="*/ 12 w 17"/>
              <a:gd name="T53" fmla="*/ 27 h 35"/>
              <a:gd name="T54" fmla="*/ 12 w 17"/>
              <a:gd name="T55" fmla="*/ 24 h 35"/>
              <a:gd name="T56" fmla="*/ 12 w 17"/>
              <a:gd name="T57" fmla="*/ 22 h 35"/>
              <a:gd name="T58" fmla="*/ 12 w 17"/>
              <a:gd name="T59" fmla="*/ 20 h 35"/>
              <a:gd name="T60" fmla="*/ 10 w 17"/>
              <a:gd name="T61" fmla="*/ 19 h 35"/>
              <a:gd name="T62" fmla="*/ 5 w 17"/>
              <a:gd name="T63" fmla="*/ 1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" h="35">
                <a:moveTo>
                  <a:pt x="0" y="35"/>
                </a:moveTo>
                <a:lnTo>
                  <a:pt x="0" y="0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14" y="3"/>
                </a:lnTo>
                <a:lnTo>
                  <a:pt x="14" y="3"/>
                </a:lnTo>
                <a:lnTo>
                  <a:pt x="17" y="5"/>
                </a:lnTo>
                <a:lnTo>
                  <a:pt x="17" y="5"/>
                </a:lnTo>
                <a:lnTo>
                  <a:pt x="17" y="9"/>
                </a:lnTo>
                <a:lnTo>
                  <a:pt x="17" y="10"/>
                </a:lnTo>
                <a:lnTo>
                  <a:pt x="17" y="10"/>
                </a:lnTo>
                <a:lnTo>
                  <a:pt x="17" y="13"/>
                </a:lnTo>
                <a:lnTo>
                  <a:pt x="17" y="13"/>
                </a:lnTo>
                <a:lnTo>
                  <a:pt x="15" y="14"/>
                </a:lnTo>
                <a:lnTo>
                  <a:pt x="15" y="14"/>
                </a:lnTo>
                <a:lnTo>
                  <a:pt x="13" y="17"/>
                </a:lnTo>
                <a:lnTo>
                  <a:pt x="13" y="17"/>
                </a:lnTo>
                <a:lnTo>
                  <a:pt x="15" y="19"/>
                </a:lnTo>
                <a:lnTo>
                  <a:pt x="15" y="19"/>
                </a:lnTo>
                <a:lnTo>
                  <a:pt x="17" y="24"/>
                </a:lnTo>
                <a:lnTo>
                  <a:pt x="17" y="25"/>
                </a:lnTo>
                <a:lnTo>
                  <a:pt x="17" y="25"/>
                </a:lnTo>
                <a:lnTo>
                  <a:pt x="17" y="30"/>
                </a:lnTo>
                <a:lnTo>
                  <a:pt x="14" y="33"/>
                </a:lnTo>
                <a:lnTo>
                  <a:pt x="14" y="33"/>
                </a:lnTo>
                <a:lnTo>
                  <a:pt x="12" y="35"/>
                </a:lnTo>
                <a:lnTo>
                  <a:pt x="7" y="35"/>
                </a:lnTo>
                <a:lnTo>
                  <a:pt x="0" y="35"/>
                </a:lnTo>
                <a:close/>
                <a:moveTo>
                  <a:pt x="5" y="4"/>
                </a:moveTo>
                <a:lnTo>
                  <a:pt x="5" y="14"/>
                </a:lnTo>
                <a:lnTo>
                  <a:pt x="8" y="14"/>
                </a:lnTo>
                <a:lnTo>
                  <a:pt x="8" y="14"/>
                </a:lnTo>
                <a:lnTo>
                  <a:pt x="9" y="14"/>
                </a:lnTo>
                <a:lnTo>
                  <a:pt x="12" y="13"/>
                </a:lnTo>
                <a:lnTo>
                  <a:pt x="12" y="13"/>
                </a:lnTo>
                <a:lnTo>
                  <a:pt x="12" y="9"/>
                </a:lnTo>
                <a:lnTo>
                  <a:pt x="12" y="9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8" y="4"/>
                </a:lnTo>
                <a:lnTo>
                  <a:pt x="5" y="4"/>
                </a:lnTo>
                <a:close/>
                <a:moveTo>
                  <a:pt x="5" y="19"/>
                </a:moveTo>
                <a:lnTo>
                  <a:pt x="5" y="30"/>
                </a:lnTo>
                <a:lnTo>
                  <a:pt x="8" y="30"/>
                </a:lnTo>
                <a:lnTo>
                  <a:pt x="8" y="30"/>
                </a:lnTo>
                <a:lnTo>
                  <a:pt x="10" y="30"/>
                </a:lnTo>
                <a:lnTo>
                  <a:pt x="10" y="30"/>
                </a:lnTo>
                <a:lnTo>
                  <a:pt x="12" y="29"/>
                </a:lnTo>
                <a:lnTo>
                  <a:pt x="12" y="29"/>
                </a:lnTo>
                <a:lnTo>
                  <a:pt x="12" y="27"/>
                </a:lnTo>
                <a:lnTo>
                  <a:pt x="12" y="27"/>
                </a:lnTo>
                <a:lnTo>
                  <a:pt x="12" y="24"/>
                </a:lnTo>
                <a:lnTo>
                  <a:pt x="12" y="24"/>
                </a:lnTo>
                <a:lnTo>
                  <a:pt x="12" y="22"/>
                </a:lnTo>
                <a:lnTo>
                  <a:pt x="12" y="22"/>
                </a:lnTo>
                <a:lnTo>
                  <a:pt x="12" y="20"/>
                </a:lnTo>
                <a:lnTo>
                  <a:pt x="12" y="20"/>
                </a:lnTo>
                <a:lnTo>
                  <a:pt x="10" y="19"/>
                </a:lnTo>
                <a:lnTo>
                  <a:pt x="10" y="19"/>
                </a:lnTo>
                <a:lnTo>
                  <a:pt x="8" y="19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48" name="Freeform 470">
            <a:extLst>
              <a:ext uri="{FF2B5EF4-FFF2-40B4-BE49-F238E27FC236}">
                <a16:creationId xmlns:a16="http://schemas.microsoft.com/office/drawing/2014/main" id="{D43DC675-349A-4CBF-8A37-5E75AB29DA77}"/>
              </a:ext>
            </a:extLst>
          </p:cNvPr>
          <p:cNvSpPr>
            <a:spLocks noEditPoints="1"/>
          </p:cNvSpPr>
          <p:nvPr/>
        </p:nvSpPr>
        <p:spPr bwMode="auto">
          <a:xfrm>
            <a:off x="6430406" y="2349683"/>
            <a:ext cx="25400" cy="41275"/>
          </a:xfrm>
          <a:custGeom>
            <a:avLst/>
            <a:gdLst>
              <a:gd name="T0" fmla="*/ 0 w 16"/>
              <a:gd name="T1" fmla="*/ 10 h 26"/>
              <a:gd name="T2" fmla="*/ 0 w 16"/>
              <a:gd name="T3" fmla="*/ 10 h 26"/>
              <a:gd name="T4" fmla="*/ 0 w 16"/>
              <a:gd name="T5" fmla="*/ 6 h 26"/>
              <a:gd name="T6" fmla="*/ 0 w 16"/>
              <a:gd name="T7" fmla="*/ 6 h 26"/>
              <a:gd name="T8" fmla="*/ 2 w 16"/>
              <a:gd name="T9" fmla="*/ 4 h 26"/>
              <a:gd name="T10" fmla="*/ 2 w 16"/>
              <a:gd name="T11" fmla="*/ 4 h 26"/>
              <a:gd name="T12" fmla="*/ 4 w 16"/>
              <a:gd name="T13" fmla="*/ 1 h 26"/>
              <a:gd name="T14" fmla="*/ 4 w 16"/>
              <a:gd name="T15" fmla="*/ 1 h 26"/>
              <a:gd name="T16" fmla="*/ 8 w 16"/>
              <a:gd name="T17" fmla="*/ 0 h 26"/>
              <a:gd name="T18" fmla="*/ 8 w 16"/>
              <a:gd name="T19" fmla="*/ 0 h 26"/>
              <a:gd name="T20" fmla="*/ 13 w 16"/>
              <a:gd name="T21" fmla="*/ 1 h 26"/>
              <a:gd name="T22" fmla="*/ 13 w 16"/>
              <a:gd name="T23" fmla="*/ 1 h 26"/>
              <a:gd name="T24" fmla="*/ 16 w 16"/>
              <a:gd name="T25" fmla="*/ 4 h 26"/>
              <a:gd name="T26" fmla="*/ 16 w 16"/>
              <a:gd name="T27" fmla="*/ 4 h 26"/>
              <a:gd name="T28" fmla="*/ 16 w 16"/>
              <a:gd name="T29" fmla="*/ 6 h 26"/>
              <a:gd name="T30" fmla="*/ 16 w 16"/>
              <a:gd name="T31" fmla="*/ 6 h 26"/>
              <a:gd name="T32" fmla="*/ 16 w 16"/>
              <a:gd name="T33" fmla="*/ 10 h 26"/>
              <a:gd name="T34" fmla="*/ 16 w 16"/>
              <a:gd name="T35" fmla="*/ 18 h 26"/>
              <a:gd name="T36" fmla="*/ 16 w 16"/>
              <a:gd name="T37" fmla="*/ 18 h 26"/>
              <a:gd name="T38" fmla="*/ 16 w 16"/>
              <a:gd name="T39" fmla="*/ 20 h 26"/>
              <a:gd name="T40" fmla="*/ 16 w 16"/>
              <a:gd name="T41" fmla="*/ 20 h 26"/>
              <a:gd name="T42" fmla="*/ 16 w 16"/>
              <a:gd name="T43" fmla="*/ 23 h 26"/>
              <a:gd name="T44" fmla="*/ 16 w 16"/>
              <a:gd name="T45" fmla="*/ 23 h 26"/>
              <a:gd name="T46" fmla="*/ 13 w 16"/>
              <a:gd name="T47" fmla="*/ 25 h 26"/>
              <a:gd name="T48" fmla="*/ 13 w 16"/>
              <a:gd name="T49" fmla="*/ 25 h 26"/>
              <a:gd name="T50" fmla="*/ 8 w 16"/>
              <a:gd name="T51" fmla="*/ 26 h 26"/>
              <a:gd name="T52" fmla="*/ 8 w 16"/>
              <a:gd name="T53" fmla="*/ 26 h 26"/>
              <a:gd name="T54" fmla="*/ 4 w 16"/>
              <a:gd name="T55" fmla="*/ 25 h 26"/>
              <a:gd name="T56" fmla="*/ 4 w 16"/>
              <a:gd name="T57" fmla="*/ 25 h 26"/>
              <a:gd name="T58" fmla="*/ 2 w 16"/>
              <a:gd name="T59" fmla="*/ 23 h 26"/>
              <a:gd name="T60" fmla="*/ 2 w 16"/>
              <a:gd name="T61" fmla="*/ 23 h 26"/>
              <a:gd name="T62" fmla="*/ 0 w 16"/>
              <a:gd name="T63" fmla="*/ 20 h 26"/>
              <a:gd name="T64" fmla="*/ 0 w 16"/>
              <a:gd name="T65" fmla="*/ 20 h 26"/>
              <a:gd name="T66" fmla="*/ 0 w 16"/>
              <a:gd name="T67" fmla="*/ 18 h 26"/>
              <a:gd name="T68" fmla="*/ 0 w 16"/>
              <a:gd name="T69" fmla="*/ 10 h 26"/>
              <a:gd name="T70" fmla="*/ 6 w 16"/>
              <a:gd name="T71" fmla="*/ 19 h 26"/>
              <a:gd name="T72" fmla="*/ 6 w 16"/>
              <a:gd name="T73" fmla="*/ 19 h 26"/>
              <a:gd name="T74" fmla="*/ 7 w 16"/>
              <a:gd name="T75" fmla="*/ 21 h 26"/>
              <a:gd name="T76" fmla="*/ 7 w 16"/>
              <a:gd name="T77" fmla="*/ 21 h 26"/>
              <a:gd name="T78" fmla="*/ 8 w 16"/>
              <a:gd name="T79" fmla="*/ 21 h 26"/>
              <a:gd name="T80" fmla="*/ 8 w 16"/>
              <a:gd name="T81" fmla="*/ 21 h 26"/>
              <a:gd name="T82" fmla="*/ 11 w 16"/>
              <a:gd name="T83" fmla="*/ 21 h 26"/>
              <a:gd name="T84" fmla="*/ 11 w 16"/>
              <a:gd name="T85" fmla="*/ 21 h 26"/>
              <a:gd name="T86" fmla="*/ 11 w 16"/>
              <a:gd name="T87" fmla="*/ 19 h 26"/>
              <a:gd name="T88" fmla="*/ 11 w 16"/>
              <a:gd name="T89" fmla="*/ 9 h 26"/>
              <a:gd name="T90" fmla="*/ 11 w 16"/>
              <a:gd name="T91" fmla="*/ 9 h 26"/>
              <a:gd name="T92" fmla="*/ 11 w 16"/>
              <a:gd name="T93" fmla="*/ 6 h 26"/>
              <a:gd name="T94" fmla="*/ 11 w 16"/>
              <a:gd name="T95" fmla="*/ 6 h 26"/>
              <a:gd name="T96" fmla="*/ 8 w 16"/>
              <a:gd name="T97" fmla="*/ 6 h 26"/>
              <a:gd name="T98" fmla="*/ 8 w 16"/>
              <a:gd name="T99" fmla="*/ 6 h 26"/>
              <a:gd name="T100" fmla="*/ 7 w 16"/>
              <a:gd name="T101" fmla="*/ 6 h 26"/>
              <a:gd name="T102" fmla="*/ 7 w 16"/>
              <a:gd name="T103" fmla="*/ 6 h 26"/>
              <a:gd name="T104" fmla="*/ 6 w 16"/>
              <a:gd name="T105" fmla="*/ 9 h 26"/>
              <a:gd name="T106" fmla="*/ 6 w 16"/>
              <a:gd name="T107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" h="26">
                <a:moveTo>
                  <a:pt x="0" y="10"/>
                </a:move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3" y="1"/>
                </a:lnTo>
                <a:lnTo>
                  <a:pt x="13" y="1"/>
                </a:lnTo>
                <a:lnTo>
                  <a:pt x="16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6" y="10"/>
                </a:lnTo>
                <a:lnTo>
                  <a:pt x="16" y="18"/>
                </a:lnTo>
                <a:lnTo>
                  <a:pt x="16" y="18"/>
                </a:lnTo>
                <a:lnTo>
                  <a:pt x="16" y="20"/>
                </a:lnTo>
                <a:lnTo>
                  <a:pt x="16" y="20"/>
                </a:lnTo>
                <a:lnTo>
                  <a:pt x="16" y="23"/>
                </a:lnTo>
                <a:lnTo>
                  <a:pt x="16" y="23"/>
                </a:lnTo>
                <a:lnTo>
                  <a:pt x="13" y="25"/>
                </a:lnTo>
                <a:lnTo>
                  <a:pt x="13" y="25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2" y="23"/>
                </a:lnTo>
                <a:lnTo>
                  <a:pt x="2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0"/>
                </a:lnTo>
                <a:close/>
                <a:moveTo>
                  <a:pt x="6" y="19"/>
                </a:moveTo>
                <a:lnTo>
                  <a:pt x="6" y="19"/>
                </a:lnTo>
                <a:lnTo>
                  <a:pt x="7" y="21"/>
                </a:lnTo>
                <a:lnTo>
                  <a:pt x="7" y="21"/>
                </a:lnTo>
                <a:lnTo>
                  <a:pt x="8" y="21"/>
                </a:lnTo>
                <a:lnTo>
                  <a:pt x="8" y="21"/>
                </a:lnTo>
                <a:lnTo>
                  <a:pt x="11" y="21"/>
                </a:lnTo>
                <a:lnTo>
                  <a:pt x="11" y="21"/>
                </a:lnTo>
                <a:lnTo>
                  <a:pt x="11" y="19"/>
                </a:lnTo>
                <a:lnTo>
                  <a:pt x="11" y="9"/>
                </a:lnTo>
                <a:lnTo>
                  <a:pt x="11" y="9"/>
                </a:lnTo>
                <a:lnTo>
                  <a:pt x="11" y="6"/>
                </a:lnTo>
                <a:lnTo>
                  <a:pt x="11" y="6"/>
                </a:lnTo>
                <a:lnTo>
                  <a:pt x="8" y="6"/>
                </a:lnTo>
                <a:lnTo>
                  <a:pt x="8" y="6"/>
                </a:lnTo>
                <a:lnTo>
                  <a:pt x="7" y="6"/>
                </a:lnTo>
                <a:lnTo>
                  <a:pt x="7" y="6"/>
                </a:lnTo>
                <a:lnTo>
                  <a:pt x="6" y="9"/>
                </a:lnTo>
                <a:lnTo>
                  <a:pt x="6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49" name="Freeform 471">
            <a:extLst>
              <a:ext uri="{FF2B5EF4-FFF2-40B4-BE49-F238E27FC236}">
                <a16:creationId xmlns:a16="http://schemas.microsoft.com/office/drawing/2014/main" id="{769DFE64-DBEA-4BD1-A7D5-982CC836D7C1}"/>
              </a:ext>
            </a:extLst>
          </p:cNvPr>
          <p:cNvSpPr>
            <a:spLocks/>
          </p:cNvSpPr>
          <p:nvPr/>
        </p:nvSpPr>
        <p:spPr bwMode="auto">
          <a:xfrm>
            <a:off x="6460568" y="2349683"/>
            <a:ext cx="20638" cy="41275"/>
          </a:xfrm>
          <a:custGeom>
            <a:avLst/>
            <a:gdLst>
              <a:gd name="T0" fmla="*/ 0 w 13"/>
              <a:gd name="T1" fmla="*/ 26 h 26"/>
              <a:gd name="T2" fmla="*/ 0 w 13"/>
              <a:gd name="T3" fmla="*/ 1 h 26"/>
              <a:gd name="T4" fmla="*/ 7 w 13"/>
              <a:gd name="T5" fmla="*/ 1 h 26"/>
              <a:gd name="T6" fmla="*/ 7 w 13"/>
              <a:gd name="T7" fmla="*/ 4 h 26"/>
              <a:gd name="T8" fmla="*/ 7 w 13"/>
              <a:gd name="T9" fmla="*/ 4 h 26"/>
              <a:gd name="T10" fmla="*/ 9 w 13"/>
              <a:gd name="T11" fmla="*/ 1 h 26"/>
              <a:gd name="T12" fmla="*/ 9 w 13"/>
              <a:gd name="T13" fmla="*/ 1 h 26"/>
              <a:gd name="T14" fmla="*/ 13 w 13"/>
              <a:gd name="T15" fmla="*/ 0 h 26"/>
              <a:gd name="T16" fmla="*/ 13 w 13"/>
              <a:gd name="T17" fmla="*/ 6 h 26"/>
              <a:gd name="T18" fmla="*/ 13 w 13"/>
              <a:gd name="T19" fmla="*/ 6 h 26"/>
              <a:gd name="T20" fmla="*/ 12 w 13"/>
              <a:gd name="T21" fmla="*/ 6 h 26"/>
              <a:gd name="T22" fmla="*/ 12 w 13"/>
              <a:gd name="T23" fmla="*/ 6 h 26"/>
              <a:gd name="T24" fmla="*/ 9 w 13"/>
              <a:gd name="T25" fmla="*/ 6 h 26"/>
              <a:gd name="T26" fmla="*/ 9 w 13"/>
              <a:gd name="T27" fmla="*/ 6 h 26"/>
              <a:gd name="T28" fmla="*/ 8 w 13"/>
              <a:gd name="T29" fmla="*/ 8 h 26"/>
              <a:gd name="T30" fmla="*/ 8 w 13"/>
              <a:gd name="T31" fmla="*/ 8 h 26"/>
              <a:gd name="T32" fmla="*/ 7 w 13"/>
              <a:gd name="T33" fmla="*/ 9 h 26"/>
              <a:gd name="T34" fmla="*/ 7 w 13"/>
              <a:gd name="T35" fmla="*/ 9 h 26"/>
              <a:gd name="T36" fmla="*/ 7 w 13"/>
              <a:gd name="T37" fmla="*/ 11 h 26"/>
              <a:gd name="T38" fmla="*/ 7 w 13"/>
              <a:gd name="T39" fmla="*/ 26 h 26"/>
              <a:gd name="T40" fmla="*/ 0 w 13"/>
              <a:gd name="T41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26">
                <a:moveTo>
                  <a:pt x="0" y="26"/>
                </a:moveTo>
                <a:lnTo>
                  <a:pt x="0" y="1"/>
                </a:lnTo>
                <a:lnTo>
                  <a:pt x="7" y="1"/>
                </a:lnTo>
                <a:lnTo>
                  <a:pt x="7" y="4"/>
                </a:lnTo>
                <a:lnTo>
                  <a:pt x="7" y="4"/>
                </a:lnTo>
                <a:lnTo>
                  <a:pt x="9" y="1"/>
                </a:lnTo>
                <a:lnTo>
                  <a:pt x="9" y="1"/>
                </a:lnTo>
                <a:lnTo>
                  <a:pt x="13" y="0"/>
                </a:lnTo>
                <a:lnTo>
                  <a:pt x="13" y="6"/>
                </a:lnTo>
                <a:lnTo>
                  <a:pt x="13" y="6"/>
                </a:lnTo>
                <a:lnTo>
                  <a:pt x="12" y="6"/>
                </a:lnTo>
                <a:lnTo>
                  <a:pt x="12" y="6"/>
                </a:lnTo>
                <a:lnTo>
                  <a:pt x="9" y="6"/>
                </a:lnTo>
                <a:lnTo>
                  <a:pt x="9" y="6"/>
                </a:lnTo>
                <a:lnTo>
                  <a:pt x="8" y="8"/>
                </a:lnTo>
                <a:lnTo>
                  <a:pt x="8" y="8"/>
                </a:lnTo>
                <a:lnTo>
                  <a:pt x="7" y="9"/>
                </a:lnTo>
                <a:lnTo>
                  <a:pt x="7" y="9"/>
                </a:lnTo>
                <a:lnTo>
                  <a:pt x="7" y="11"/>
                </a:lnTo>
                <a:lnTo>
                  <a:pt x="7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50" name="Freeform 472">
            <a:extLst>
              <a:ext uri="{FF2B5EF4-FFF2-40B4-BE49-F238E27FC236}">
                <a16:creationId xmlns:a16="http://schemas.microsoft.com/office/drawing/2014/main" id="{9AA102D2-F2A2-49BA-A98C-BA9596247C09}"/>
              </a:ext>
            </a:extLst>
          </p:cNvPr>
          <p:cNvSpPr>
            <a:spLocks noEditPoints="1"/>
          </p:cNvSpPr>
          <p:nvPr/>
        </p:nvSpPr>
        <p:spPr bwMode="auto">
          <a:xfrm>
            <a:off x="6482793" y="2349683"/>
            <a:ext cx="23813" cy="41275"/>
          </a:xfrm>
          <a:custGeom>
            <a:avLst/>
            <a:gdLst>
              <a:gd name="T0" fmla="*/ 0 w 15"/>
              <a:gd name="T1" fmla="*/ 10 h 26"/>
              <a:gd name="T2" fmla="*/ 0 w 15"/>
              <a:gd name="T3" fmla="*/ 10 h 26"/>
              <a:gd name="T4" fmla="*/ 0 w 15"/>
              <a:gd name="T5" fmla="*/ 6 h 26"/>
              <a:gd name="T6" fmla="*/ 0 w 15"/>
              <a:gd name="T7" fmla="*/ 6 h 26"/>
              <a:gd name="T8" fmla="*/ 1 w 15"/>
              <a:gd name="T9" fmla="*/ 4 h 26"/>
              <a:gd name="T10" fmla="*/ 1 w 15"/>
              <a:gd name="T11" fmla="*/ 4 h 26"/>
              <a:gd name="T12" fmla="*/ 4 w 15"/>
              <a:gd name="T13" fmla="*/ 1 h 26"/>
              <a:gd name="T14" fmla="*/ 4 w 15"/>
              <a:gd name="T15" fmla="*/ 1 h 26"/>
              <a:gd name="T16" fmla="*/ 8 w 15"/>
              <a:gd name="T17" fmla="*/ 0 h 26"/>
              <a:gd name="T18" fmla="*/ 8 w 15"/>
              <a:gd name="T19" fmla="*/ 0 h 26"/>
              <a:gd name="T20" fmla="*/ 11 w 15"/>
              <a:gd name="T21" fmla="*/ 1 h 26"/>
              <a:gd name="T22" fmla="*/ 11 w 15"/>
              <a:gd name="T23" fmla="*/ 1 h 26"/>
              <a:gd name="T24" fmla="*/ 14 w 15"/>
              <a:gd name="T25" fmla="*/ 4 h 26"/>
              <a:gd name="T26" fmla="*/ 14 w 15"/>
              <a:gd name="T27" fmla="*/ 4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10 h 26"/>
              <a:gd name="T34" fmla="*/ 15 w 15"/>
              <a:gd name="T35" fmla="*/ 18 h 26"/>
              <a:gd name="T36" fmla="*/ 15 w 15"/>
              <a:gd name="T37" fmla="*/ 18 h 26"/>
              <a:gd name="T38" fmla="*/ 15 w 15"/>
              <a:gd name="T39" fmla="*/ 20 h 26"/>
              <a:gd name="T40" fmla="*/ 15 w 15"/>
              <a:gd name="T41" fmla="*/ 20 h 26"/>
              <a:gd name="T42" fmla="*/ 14 w 15"/>
              <a:gd name="T43" fmla="*/ 23 h 26"/>
              <a:gd name="T44" fmla="*/ 14 w 15"/>
              <a:gd name="T45" fmla="*/ 23 h 26"/>
              <a:gd name="T46" fmla="*/ 11 w 15"/>
              <a:gd name="T47" fmla="*/ 25 h 26"/>
              <a:gd name="T48" fmla="*/ 11 w 15"/>
              <a:gd name="T49" fmla="*/ 25 h 26"/>
              <a:gd name="T50" fmla="*/ 8 w 15"/>
              <a:gd name="T51" fmla="*/ 26 h 26"/>
              <a:gd name="T52" fmla="*/ 8 w 15"/>
              <a:gd name="T53" fmla="*/ 26 h 26"/>
              <a:gd name="T54" fmla="*/ 4 w 15"/>
              <a:gd name="T55" fmla="*/ 25 h 26"/>
              <a:gd name="T56" fmla="*/ 4 w 15"/>
              <a:gd name="T57" fmla="*/ 25 h 26"/>
              <a:gd name="T58" fmla="*/ 1 w 15"/>
              <a:gd name="T59" fmla="*/ 23 h 26"/>
              <a:gd name="T60" fmla="*/ 1 w 15"/>
              <a:gd name="T61" fmla="*/ 23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8 h 26"/>
              <a:gd name="T68" fmla="*/ 0 w 15"/>
              <a:gd name="T69" fmla="*/ 10 h 26"/>
              <a:gd name="T70" fmla="*/ 5 w 15"/>
              <a:gd name="T71" fmla="*/ 19 h 26"/>
              <a:gd name="T72" fmla="*/ 5 w 15"/>
              <a:gd name="T73" fmla="*/ 19 h 26"/>
              <a:gd name="T74" fmla="*/ 6 w 15"/>
              <a:gd name="T75" fmla="*/ 21 h 26"/>
              <a:gd name="T76" fmla="*/ 6 w 15"/>
              <a:gd name="T77" fmla="*/ 21 h 26"/>
              <a:gd name="T78" fmla="*/ 8 w 15"/>
              <a:gd name="T79" fmla="*/ 21 h 26"/>
              <a:gd name="T80" fmla="*/ 8 w 15"/>
              <a:gd name="T81" fmla="*/ 21 h 26"/>
              <a:gd name="T82" fmla="*/ 10 w 15"/>
              <a:gd name="T83" fmla="*/ 21 h 26"/>
              <a:gd name="T84" fmla="*/ 10 w 15"/>
              <a:gd name="T85" fmla="*/ 21 h 26"/>
              <a:gd name="T86" fmla="*/ 10 w 15"/>
              <a:gd name="T87" fmla="*/ 19 h 26"/>
              <a:gd name="T88" fmla="*/ 10 w 15"/>
              <a:gd name="T89" fmla="*/ 9 h 26"/>
              <a:gd name="T90" fmla="*/ 10 w 15"/>
              <a:gd name="T91" fmla="*/ 9 h 26"/>
              <a:gd name="T92" fmla="*/ 10 w 15"/>
              <a:gd name="T93" fmla="*/ 6 h 26"/>
              <a:gd name="T94" fmla="*/ 10 w 15"/>
              <a:gd name="T95" fmla="*/ 6 h 26"/>
              <a:gd name="T96" fmla="*/ 8 w 15"/>
              <a:gd name="T97" fmla="*/ 6 h 26"/>
              <a:gd name="T98" fmla="*/ 8 w 15"/>
              <a:gd name="T99" fmla="*/ 6 h 26"/>
              <a:gd name="T100" fmla="*/ 6 w 15"/>
              <a:gd name="T101" fmla="*/ 6 h 26"/>
              <a:gd name="T102" fmla="*/ 6 w 15"/>
              <a:gd name="T103" fmla="*/ 6 h 26"/>
              <a:gd name="T104" fmla="*/ 5 w 15"/>
              <a:gd name="T105" fmla="*/ 9 h 26"/>
              <a:gd name="T106" fmla="*/ 5 w 15"/>
              <a:gd name="T107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10"/>
                </a:move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4" y="4"/>
                </a:lnTo>
                <a:lnTo>
                  <a:pt x="14" y="4"/>
                </a:lnTo>
                <a:lnTo>
                  <a:pt x="15" y="6"/>
                </a:lnTo>
                <a:lnTo>
                  <a:pt x="15" y="6"/>
                </a:lnTo>
                <a:lnTo>
                  <a:pt x="15" y="10"/>
                </a:lnTo>
                <a:lnTo>
                  <a:pt x="15" y="18"/>
                </a:lnTo>
                <a:lnTo>
                  <a:pt x="15" y="18"/>
                </a:lnTo>
                <a:lnTo>
                  <a:pt x="15" y="20"/>
                </a:lnTo>
                <a:lnTo>
                  <a:pt x="15" y="20"/>
                </a:lnTo>
                <a:lnTo>
                  <a:pt x="14" y="23"/>
                </a:lnTo>
                <a:lnTo>
                  <a:pt x="14" y="23"/>
                </a:lnTo>
                <a:lnTo>
                  <a:pt x="11" y="25"/>
                </a:lnTo>
                <a:lnTo>
                  <a:pt x="11" y="25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0"/>
                </a:lnTo>
                <a:close/>
                <a:moveTo>
                  <a:pt x="5" y="19"/>
                </a:moveTo>
                <a:lnTo>
                  <a:pt x="5" y="19"/>
                </a:lnTo>
                <a:lnTo>
                  <a:pt x="6" y="21"/>
                </a:lnTo>
                <a:lnTo>
                  <a:pt x="6" y="21"/>
                </a:lnTo>
                <a:lnTo>
                  <a:pt x="8" y="21"/>
                </a:lnTo>
                <a:lnTo>
                  <a:pt x="8" y="21"/>
                </a:lnTo>
                <a:lnTo>
                  <a:pt x="10" y="21"/>
                </a:lnTo>
                <a:lnTo>
                  <a:pt x="10" y="21"/>
                </a:lnTo>
                <a:lnTo>
                  <a:pt x="10" y="19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8" y="6"/>
                </a:lnTo>
                <a:lnTo>
                  <a:pt x="8" y="6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51" name="Freeform 473">
            <a:extLst>
              <a:ext uri="{FF2B5EF4-FFF2-40B4-BE49-F238E27FC236}">
                <a16:creationId xmlns:a16="http://schemas.microsoft.com/office/drawing/2014/main" id="{8FF08216-7F66-497D-9F32-A754F40A68CD}"/>
              </a:ext>
            </a:extLst>
          </p:cNvPr>
          <p:cNvSpPr>
            <a:spLocks/>
          </p:cNvSpPr>
          <p:nvPr/>
        </p:nvSpPr>
        <p:spPr bwMode="auto">
          <a:xfrm>
            <a:off x="6512956" y="2349683"/>
            <a:ext cx="23813" cy="41275"/>
          </a:xfrm>
          <a:custGeom>
            <a:avLst/>
            <a:gdLst>
              <a:gd name="T0" fmla="*/ 0 w 15"/>
              <a:gd name="T1" fmla="*/ 26 h 26"/>
              <a:gd name="T2" fmla="*/ 0 w 15"/>
              <a:gd name="T3" fmla="*/ 1 h 26"/>
              <a:gd name="T4" fmla="*/ 5 w 15"/>
              <a:gd name="T5" fmla="*/ 1 h 26"/>
              <a:gd name="T6" fmla="*/ 5 w 15"/>
              <a:gd name="T7" fmla="*/ 4 h 26"/>
              <a:gd name="T8" fmla="*/ 5 w 15"/>
              <a:gd name="T9" fmla="*/ 4 h 26"/>
              <a:gd name="T10" fmla="*/ 5 w 15"/>
              <a:gd name="T11" fmla="*/ 4 h 26"/>
              <a:gd name="T12" fmla="*/ 7 w 15"/>
              <a:gd name="T13" fmla="*/ 1 h 26"/>
              <a:gd name="T14" fmla="*/ 7 w 15"/>
              <a:gd name="T15" fmla="*/ 1 h 26"/>
              <a:gd name="T16" fmla="*/ 10 w 15"/>
              <a:gd name="T17" fmla="*/ 0 h 26"/>
              <a:gd name="T18" fmla="*/ 10 w 15"/>
              <a:gd name="T19" fmla="*/ 0 h 26"/>
              <a:gd name="T20" fmla="*/ 12 w 15"/>
              <a:gd name="T21" fmla="*/ 1 h 26"/>
              <a:gd name="T22" fmla="*/ 12 w 15"/>
              <a:gd name="T23" fmla="*/ 1 h 26"/>
              <a:gd name="T24" fmla="*/ 14 w 15"/>
              <a:gd name="T25" fmla="*/ 3 h 26"/>
              <a:gd name="T26" fmla="*/ 14 w 15"/>
              <a:gd name="T27" fmla="*/ 3 h 26"/>
              <a:gd name="T28" fmla="*/ 15 w 15"/>
              <a:gd name="T29" fmla="*/ 4 h 26"/>
              <a:gd name="T30" fmla="*/ 15 w 15"/>
              <a:gd name="T31" fmla="*/ 4 h 26"/>
              <a:gd name="T32" fmla="*/ 15 w 15"/>
              <a:gd name="T33" fmla="*/ 6 h 26"/>
              <a:gd name="T34" fmla="*/ 15 w 15"/>
              <a:gd name="T35" fmla="*/ 26 h 26"/>
              <a:gd name="T36" fmla="*/ 10 w 15"/>
              <a:gd name="T37" fmla="*/ 26 h 26"/>
              <a:gd name="T38" fmla="*/ 10 w 15"/>
              <a:gd name="T39" fmla="*/ 9 h 26"/>
              <a:gd name="T40" fmla="*/ 10 w 15"/>
              <a:gd name="T41" fmla="*/ 9 h 26"/>
              <a:gd name="T42" fmla="*/ 10 w 15"/>
              <a:gd name="T43" fmla="*/ 6 h 26"/>
              <a:gd name="T44" fmla="*/ 10 w 15"/>
              <a:gd name="T45" fmla="*/ 6 h 26"/>
              <a:gd name="T46" fmla="*/ 7 w 15"/>
              <a:gd name="T47" fmla="*/ 6 h 26"/>
              <a:gd name="T48" fmla="*/ 7 w 15"/>
              <a:gd name="T49" fmla="*/ 6 h 26"/>
              <a:gd name="T50" fmla="*/ 6 w 15"/>
              <a:gd name="T51" fmla="*/ 6 h 26"/>
              <a:gd name="T52" fmla="*/ 6 w 15"/>
              <a:gd name="T53" fmla="*/ 6 h 26"/>
              <a:gd name="T54" fmla="*/ 5 w 15"/>
              <a:gd name="T55" fmla="*/ 9 h 26"/>
              <a:gd name="T56" fmla="*/ 5 w 15"/>
              <a:gd name="T57" fmla="*/ 26 h 26"/>
              <a:gd name="T58" fmla="*/ 0 w 15"/>
              <a:gd name="T5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4" y="3"/>
                </a:lnTo>
                <a:lnTo>
                  <a:pt x="14" y="3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7" y="6"/>
                </a:lnTo>
                <a:lnTo>
                  <a:pt x="7" y="6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52" name="Freeform 474">
            <a:extLst>
              <a:ext uri="{FF2B5EF4-FFF2-40B4-BE49-F238E27FC236}">
                <a16:creationId xmlns:a16="http://schemas.microsoft.com/office/drawing/2014/main" id="{B1E3A1D2-A5C0-4275-9FED-12348D5A6575}"/>
              </a:ext>
            </a:extLst>
          </p:cNvPr>
          <p:cNvSpPr>
            <a:spLocks noEditPoints="1"/>
          </p:cNvSpPr>
          <p:nvPr/>
        </p:nvSpPr>
        <p:spPr bwMode="auto">
          <a:xfrm>
            <a:off x="6335156" y="2846571"/>
            <a:ext cx="31750" cy="57150"/>
          </a:xfrm>
          <a:custGeom>
            <a:avLst/>
            <a:gdLst>
              <a:gd name="T0" fmla="*/ 0 w 20"/>
              <a:gd name="T1" fmla="*/ 36 h 36"/>
              <a:gd name="T2" fmla="*/ 9 w 20"/>
              <a:gd name="T3" fmla="*/ 0 h 36"/>
              <a:gd name="T4" fmla="*/ 13 w 20"/>
              <a:gd name="T5" fmla="*/ 0 h 36"/>
              <a:gd name="T6" fmla="*/ 20 w 20"/>
              <a:gd name="T7" fmla="*/ 36 h 36"/>
              <a:gd name="T8" fmla="*/ 15 w 20"/>
              <a:gd name="T9" fmla="*/ 36 h 36"/>
              <a:gd name="T10" fmla="*/ 14 w 20"/>
              <a:gd name="T11" fmla="*/ 29 h 36"/>
              <a:gd name="T12" fmla="*/ 8 w 20"/>
              <a:gd name="T13" fmla="*/ 29 h 36"/>
              <a:gd name="T14" fmla="*/ 5 w 20"/>
              <a:gd name="T15" fmla="*/ 36 h 36"/>
              <a:gd name="T16" fmla="*/ 0 w 20"/>
              <a:gd name="T17" fmla="*/ 36 h 36"/>
              <a:gd name="T18" fmla="*/ 13 w 20"/>
              <a:gd name="T19" fmla="*/ 23 h 36"/>
              <a:gd name="T20" fmla="*/ 10 w 20"/>
              <a:gd name="T21" fmla="*/ 10 h 36"/>
              <a:gd name="T22" fmla="*/ 10 w 20"/>
              <a:gd name="T23" fmla="*/ 10 h 36"/>
              <a:gd name="T24" fmla="*/ 8 w 20"/>
              <a:gd name="T25" fmla="*/ 23 h 36"/>
              <a:gd name="T26" fmla="*/ 13 w 20"/>
              <a:gd name="T27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6">
                <a:moveTo>
                  <a:pt x="0" y="36"/>
                </a:moveTo>
                <a:lnTo>
                  <a:pt x="9" y="0"/>
                </a:lnTo>
                <a:lnTo>
                  <a:pt x="13" y="0"/>
                </a:lnTo>
                <a:lnTo>
                  <a:pt x="20" y="36"/>
                </a:lnTo>
                <a:lnTo>
                  <a:pt x="15" y="36"/>
                </a:lnTo>
                <a:lnTo>
                  <a:pt x="14" y="29"/>
                </a:lnTo>
                <a:lnTo>
                  <a:pt x="8" y="29"/>
                </a:lnTo>
                <a:lnTo>
                  <a:pt x="5" y="36"/>
                </a:lnTo>
                <a:lnTo>
                  <a:pt x="0" y="36"/>
                </a:lnTo>
                <a:close/>
                <a:moveTo>
                  <a:pt x="13" y="23"/>
                </a:moveTo>
                <a:lnTo>
                  <a:pt x="10" y="10"/>
                </a:lnTo>
                <a:lnTo>
                  <a:pt x="10" y="10"/>
                </a:lnTo>
                <a:lnTo>
                  <a:pt x="8" y="23"/>
                </a:lnTo>
                <a:lnTo>
                  <a:pt x="1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53" name="Freeform 475">
            <a:extLst>
              <a:ext uri="{FF2B5EF4-FFF2-40B4-BE49-F238E27FC236}">
                <a16:creationId xmlns:a16="http://schemas.microsoft.com/office/drawing/2014/main" id="{B3F5439C-F96B-45DA-97D1-EB2E1AB622C2}"/>
              </a:ext>
            </a:extLst>
          </p:cNvPr>
          <p:cNvSpPr>
            <a:spLocks/>
          </p:cNvSpPr>
          <p:nvPr/>
        </p:nvSpPr>
        <p:spPr bwMode="auto">
          <a:xfrm>
            <a:off x="6371668" y="2846571"/>
            <a:ext cx="11113" cy="57150"/>
          </a:xfrm>
          <a:custGeom>
            <a:avLst/>
            <a:gdLst>
              <a:gd name="T0" fmla="*/ 0 w 7"/>
              <a:gd name="T1" fmla="*/ 0 h 36"/>
              <a:gd name="T2" fmla="*/ 5 w 7"/>
              <a:gd name="T3" fmla="*/ 0 h 36"/>
              <a:gd name="T4" fmla="*/ 5 w 7"/>
              <a:gd name="T5" fmla="*/ 29 h 36"/>
              <a:gd name="T6" fmla="*/ 5 w 7"/>
              <a:gd name="T7" fmla="*/ 29 h 36"/>
              <a:gd name="T8" fmla="*/ 5 w 7"/>
              <a:gd name="T9" fmla="*/ 31 h 36"/>
              <a:gd name="T10" fmla="*/ 5 w 7"/>
              <a:gd name="T11" fmla="*/ 31 h 36"/>
              <a:gd name="T12" fmla="*/ 7 w 7"/>
              <a:gd name="T13" fmla="*/ 31 h 36"/>
              <a:gd name="T14" fmla="*/ 7 w 7"/>
              <a:gd name="T15" fmla="*/ 36 h 36"/>
              <a:gd name="T16" fmla="*/ 7 w 7"/>
              <a:gd name="T17" fmla="*/ 36 h 36"/>
              <a:gd name="T18" fmla="*/ 4 w 7"/>
              <a:gd name="T19" fmla="*/ 36 h 36"/>
              <a:gd name="T20" fmla="*/ 4 w 7"/>
              <a:gd name="T21" fmla="*/ 36 h 36"/>
              <a:gd name="T22" fmla="*/ 2 w 7"/>
              <a:gd name="T23" fmla="*/ 35 h 36"/>
              <a:gd name="T24" fmla="*/ 2 w 7"/>
              <a:gd name="T25" fmla="*/ 35 h 36"/>
              <a:gd name="T26" fmla="*/ 0 w 7"/>
              <a:gd name="T27" fmla="*/ 32 h 36"/>
              <a:gd name="T28" fmla="*/ 0 w 7"/>
              <a:gd name="T29" fmla="*/ 32 h 36"/>
              <a:gd name="T30" fmla="*/ 0 w 7"/>
              <a:gd name="T31" fmla="*/ 29 h 36"/>
              <a:gd name="T32" fmla="*/ 0 w 7"/>
              <a:gd name="T33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36">
                <a:moveTo>
                  <a:pt x="0" y="0"/>
                </a:moveTo>
                <a:lnTo>
                  <a:pt x="5" y="0"/>
                </a:lnTo>
                <a:lnTo>
                  <a:pt x="5" y="29"/>
                </a:lnTo>
                <a:lnTo>
                  <a:pt x="5" y="29"/>
                </a:lnTo>
                <a:lnTo>
                  <a:pt x="5" y="31"/>
                </a:lnTo>
                <a:lnTo>
                  <a:pt x="5" y="31"/>
                </a:lnTo>
                <a:lnTo>
                  <a:pt x="7" y="31"/>
                </a:lnTo>
                <a:lnTo>
                  <a:pt x="7" y="36"/>
                </a:lnTo>
                <a:lnTo>
                  <a:pt x="7" y="36"/>
                </a:lnTo>
                <a:lnTo>
                  <a:pt x="4" y="36"/>
                </a:lnTo>
                <a:lnTo>
                  <a:pt x="4" y="36"/>
                </a:lnTo>
                <a:lnTo>
                  <a:pt x="2" y="35"/>
                </a:lnTo>
                <a:lnTo>
                  <a:pt x="2" y="35"/>
                </a:lnTo>
                <a:lnTo>
                  <a:pt x="0" y="32"/>
                </a:lnTo>
                <a:lnTo>
                  <a:pt x="0" y="32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54" name="Freeform 476">
            <a:extLst>
              <a:ext uri="{FF2B5EF4-FFF2-40B4-BE49-F238E27FC236}">
                <a16:creationId xmlns:a16="http://schemas.microsoft.com/office/drawing/2014/main" id="{72E892A6-757D-49BD-862A-C4D67E602D5D}"/>
              </a:ext>
            </a:extLst>
          </p:cNvPr>
          <p:cNvSpPr>
            <a:spLocks/>
          </p:cNvSpPr>
          <p:nvPr/>
        </p:nvSpPr>
        <p:spPr bwMode="auto">
          <a:xfrm>
            <a:off x="6387543" y="2862446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6 h 26"/>
              <a:gd name="T4" fmla="*/ 10 w 15"/>
              <a:gd name="T5" fmla="*/ 26 h 26"/>
              <a:gd name="T6" fmla="*/ 10 w 15"/>
              <a:gd name="T7" fmla="*/ 24 h 26"/>
              <a:gd name="T8" fmla="*/ 10 w 15"/>
              <a:gd name="T9" fmla="*/ 24 h 26"/>
              <a:gd name="T10" fmla="*/ 10 w 15"/>
              <a:gd name="T11" fmla="*/ 24 h 26"/>
              <a:gd name="T12" fmla="*/ 7 w 15"/>
              <a:gd name="T13" fmla="*/ 25 h 26"/>
              <a:gd name="T14" fmla="*/ 7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2 w 15"/>
              <a:gd name="T21" fmla="*/ 26 h 26"/>
              <a:gd name="T22" fmla="*/ 2 w 15"/>
              <a:gd name="T23" fmla="*/ 26 h 26"/>
              <a:gd name="T24" fmla="*/ 1 w 15"/>
              <a:gd name="T25" fmla="*/ 25 h 26"/>
              <a:gd name="T26" fmla="*/ 1 w 15"/>
              <a:gd name="T27" fmla="*/ 25 h 26"/>
              <a:gd name="T28" fmla="*/ 0 w 15"/>
              <a:gd name="T29" fmla="*/ 22 h 26"/>
              <a:gd name="T30" fmla="*/ 0 w 15"/>
              <a:gd name="T31" fmla="*/ 22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7 h 26"/>
              <a:gd name="T40" fmla="*/ 5 w 15"/>
              <a:gd name="T41" fmla="*/ 17 h 26"/>
              <a:gd name="T42" fmla="*/ 5 w 15"/>
              <a:gd name="T43" fmla="*/ 20 h 26"/>
              <a:gd name="T44" fmla="*/ 5 w 15"/>
              <a:gd name="T45" fmla="*/ 20 h 26"/>
              <a:gd name="T46" fmla="*/ 7 w 15"/>
              <a:gd name="T47" fmla="*/ 21 h 26"/>
              <a:gd name="T48" fmla="*/ 7 w 15"/>
              <a:gd name="T49" fmla="*/ 21 h 26"/>
              <a:gd name="T50" fmla="*/ 9 w 15"/>
              <a:gd name="T51" fmla="*/ 20 h 26"/>
              <a:gd name="T52" fmla="*/ 9 w 15"/>
              <a:gd name="T53" fmla="*/ 20 h 26"/>
              <a:gd name="T54" fmla="*/ 10 w 15"/>
              <a:gd name="T55" fmla="*/ 17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6"/>
                </a:lnTo>
                <a:lnTo>
                  <a:pt x="10" y="26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7" y="25"/>
                </a:lnTo>
                <a:lnTo>
                  <a:pt x="7" y="25"/>
                </a:lnTo>
                <a:lnTo>
                  <a:pt x="5" y="26"/>
                </a:lnTo>
                <a:lnTo>
                  <a:pt x="5" y="26"/>
                </a:lnTo>
                <a:lnTo>
                  <a:pt x="2" y="26"/>
                </a:lnTo>
                <a:lnTo>
                  <a:pt x="2" y="26"/>
                </a:lnTo>
                <a:lnTo>
                  <a:pt x="1" y="25"/>
                </a:lnTo>
                <a:lnTo>
                  <a:pt x="1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7"/>
                </a:lnTo>
                <a:lnTo>
                  <a:pt x="5" y="17"/>
                </a:lnTo>
                <a:lnTo>
                  <a:pt x="5" y="20"/>
                </a:lnTo>
                <a:lnTo>
                  <a:pt x="5" y="20"/>
                </a:lnTo>
                <a:lnTo>
                  <a:pt x="7" y="21"/>
                </a:lnTo>
                <a:lnTo>
                  <a:pt x="7" y="21"/>
                </a:lnTo>
                <a:lnTo>
                  <a:pt x="9" y="20"/>
                </a:lnTo>
                <a:lnTo>
                  <a:pt x="9" y="20"/>
                </a:lnTo>
                <a:lnTo>
                  <a:pt x="10" y="17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55" name="Freeform 477">
            <a:extLst>
              <a:ext uri="{FF2B5EF4-FFF2-40B4-BE49-F238E27FC236}">
                <a16:creationId xmlns:a16="http://schemas.microsoft.com/office/drawing/2014/main" id="{09612891-6D04-4782-8DC2-5CC6E68125D9}"/>
              </a:ext>
            </a:extLst>
          </p:cNvPr>
          <p:cNvSpPr>
            <a:spLocks/>
          </p:cNvSpPr>
          <p:nvPr/>
        </p:nvSpPr>
        <p:spPr bwMode="auto">
          <a:xfrm>
            <a:off x="6417706" y="2862446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0 h 26"/>
              <a:gd name="T4" fmla="*/ 5 w 25"/>
              <a:gd name="T5" fmla="*/ 0 h 26"/>
              <a:gd name="T6" fmla="*/ 5 w 25"/>
              <a:gd name="T7" fmla="*/ 2 h 26"/>
              <a:gd name="T8" fmla="*/ 5 w 25"/>
              <a:gd name="T9" fmla="*/ 2 h 26"/>
              <a:gd name="T10" fmla="*/ 5 w 25"/>
              <a:gd name="T11" fmla="*/ 2 h 26"/>
              <a:gd name="T12" fmla="*/ 7 w 25"/>
              <a:gd name="T13" fmla="*/ 1 h 26"/>
              <a:gd name="T14" fmla="*/ 7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2 w 25"/>
              <a:gd name="T21" fmla="*/ 1 h 26"/>
              <a:gd name="T22" fmla="*/ 12 w 25"/>
              <a:gd name="T23" fmla="*/ 1 h 26"/>
              <a:gd name="T24" fmla="*/ 15 w 25"/>
              <a:gd name="T25" fmla="*/ 2 h 26"/>
              <a:gd name="T26" fmla="*/ 15 w 25"/>
              <a:gd name="T27" fmla="*/ 2 h 26"/>
              <a:gd name="T28" fmla="*/ 16 w 25"/>
              <a:gd name="T29" fmla="*/ 1 h 26"/>
              <a:gd name="T30" fmla="*/ 16 w 25"/>
              <a:gd name="T31" fmla="*/ 1 h 26"/>
              <a:gd name="T32" fmla="*/ 20 w 25"/>
              <a:gd name="T33" fmla="*/ 0 h 26"/>
              <a:gd name="T34" fmla="*/ 20 w 25"/>
              <a:gd name="T35" fmla="*/ 0 h 26"/>
              <a:gd name="T36" fmla="*/ 22 w 25"/>
              <a:gd name="T37" fmla="*/ 0 h 26"/>
              <a:gd name="T38" fmla="*/ 22 w 25"/>
              <a:gd name="T39" fmla="*/ 0 h 26"/>
              <a:gd name="T40" fmla="*/ 24 w 25"/>
              <a:gd name="T41" fmla="*/ 1 h 26"/>
              <a:gd name="T42" fmla="*/ 24 w 25"/>
              <a:gd name="T43" fmla="*/ 1 h 26"/>
              <a:gd name="T44" fmla="*/ 25 w 25"/>
              <a:gd name="T45" fmla="*/ 3 h 26"/>
              <a:gd name="T46" fmla="*/ 25 w 25"/>
              <a:gd name="T47" fmla="*/ 3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8 h 26"/>
              <a:gd name="T56" fmla="*/ 20 w 25"/>
              <a:gd name="T57" fmla="*/ 8 h 26"/>
              <a:gd name="T58" fmla="*/ 20 w 25"/>
              <a:gd name="T59" fmla="*/ 6 h 26"/>
              <a:gd name="T60" fmla="*/ 20 w 25"/>
              <a:gd name="T61" fmla="*/ 6 h 26"/>
              <a:gd name="T62" fmla="*/ 17 w 25"/>
              <a:gd name="T63" fmla="*/ 5 h 26"/>
              <a:gd name="T64" fmla="*/ 17 w 25"/>
              <a:gd name="T65" fmla="*/ 5 h 26"/>
              <a:gd name="T66" fmla="*/ 16 w 25"/>
              <a:gd name="T67" fmla="*/ 6 h 26"/>
              <a:gd name="T68" fmla="*/ 16 w 25"/>
              <a:gd name="T69" fmla="*/ 6 h 26"/>
              <a:gd name="T70" fmla="*/ 15 w 25"/>
              <a:gd name="T71" fmla="*/ 8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8 h 26"/>
              <a:gd name="T78" fmla="*/ 10 w 25"/>
              <a:gd name="T79" fmla="*/ 8 h 26"/>
              <a:gd name="T80" fmla="*/ 10 w 25"/>
              <a:gd name="T81" fmla="*/ 6 h 26"/>
              <a:gd name="T82" fmla="*/ 10 w 25"/>
              <a:gd name="T83" fmla="*/ 6 h 26"/>
              <a:gd name="T84" fmla="*/ 7 w 25"/>
              <a:gd name="T85" fmla="*/ 5 h 26"/>
              <a:gd name="T86" fmla="*/ 7 w 25"/>
              <a:gd name="T87" fmla="*/ 5 h 26"/>
              <a:gd name="T88" fmla="*/ 6 w 25"/>
              <a:gd name="T89" fmla="*/ 6 h 26"/>
              <a:gd name="T90" fmla="*/ 6 w 25"/>
              <a:gd name="T91" fmla="*/ 6 h 26"/>
              <a:gd name="T92" fmla="*/ 5 w 25"/>
              <a:gd name="T93" fmla="*/ 8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5" y="2"/>
                </a:lnTo>
                <a:lnTo>
                  <a:pt x="15" y="2"/>
                </a:lnTo>
                <a:lnTo>
                  <a:pt x="16" y="1"/>
                </a:lnTo>
                <a:lnTo>
                  <a:pt x="16" y="1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1"/>
                </a:lnTo>
                <a:lnTo>
                  <a:pt x="24" y="1"/>
                </a:lnTo>
                <a:lnTo>
                  <a:pt x="25" y="3"/>
                </a:lnTo>
                <a:lnTo>
                  <a:pt x="25" y="3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8"/>
                </a:lnTo>
                <a:lnTo>
                  <a:pt x="20" y="8"/>
                </a:lnTo>
                <a:lnTo>
                  <a:pt x="20" y="6"/>
                </a:lnTo>
                <a:lnTo>
                  <a:pt x="20" y="6"/>
                </a:lnTo>
                <a:lnTo>
                  <a:pt x="17" y="5"/>
                </a:lnTo>
                <a:lnTo>
                  <a:pt x="17" y="5"/>
                </a:lnTo>
                <a:lnTo>
                  <a:pt x="16" y="6"/>
                </a:lnTo>
                <a:lnTo>
                  <a:pt x="16" y="6"/>
                </a:lnTo>
                <a:lnTo>
                  <a:pt x="15" y="8"/>
                </a:lnTo>
                <a:lnTo>
                  <a:pt x="15" y="26"/>
                </a:lnTo>
                <a:lnTo>
                  <a:pt x="10" y="26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56" name="Freeform 478">
            <a:extLst>
              <a:ext uri="{FF2B5EF4-FFF2-40B4-BE49-F238E27FC236}">
                <a16:creationId xmlns:a16="http://schemas.microsoft.com/office/drawing/2014/main" id="{0E867A34-DB64-41B8-AFE9-C3A23A298427}"/>
              </a:ext>
            </a:extLst>
          </p:cNvPr>
          <p:cNvSpPr>
            <a:spLocks noEditPoints="1"/>
          </p:cNvSpPr>
          <p:nvPr/>
        </p:nvSpPr>
        <p:spPr bwMode="auto">
          <a:xfrm>
            <a:off x="6465331" y="2846571"/>
            <a:ext cx="7938" cy="57150"/>
          </a:xfrm>
          <a:custGeom>
            <a:avLst/>
            <a:gdLst>
              <a:gd name="T0" fmla="*/ 0 w 5"/>
              <a:gd name="T1" fmla="*/ 5 h 36"/>
              <a:gd name="T2" fmla="*/ 0 w 5"/>
              <a:gd name="T3" fmla="*/ 0 h 36"/>
              <a:gd name="T4" fmla="*/ 5 w 5"/>
              <a:gd name="T5" fmla="*/ 0 h 36"/>
              <a:gd name="T6" fmla="*/ 5 w 5"/>
              <a:gd name="T7" fmla="*/ 5 h 36"/>
              <a:gd name="T8" fmla="*/ 0 w 5"/>
              <a:gd name="T9" fmla="*/ 5 h 36"/>
              <a:gd name="T10" fmla="*/ 0 w 5"/>
              <a:gd name="T11" fmla="*/ 36 h 36"/>
              <a:gd name="T12" fmla="*/ 0 w 5"/>
              <a:gd name="T13" fmla="*/ 10 h 36"/>
              <a:gd name="T14" fmla="*/ 5 w 5"/>
              <a:gd name="T15" fmla="*/ 10 h 36"/>
              <a:gd name="T16" fmla="*/ 5 w 5"/>
              <a:gd name="T17" fmla="*/ 36 h 36"/>
              <a:gd name="T18" fmla="*/ 0 w 5"/>
              <a:gd name="T1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6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6"/>
                </a:moveTo>
                <a:lnTo>
                  <a:pt x="0" y="10"/>
                </a:lnTo>
                <a:lnTo>
                  <a:pt x="5" y="10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57" name="Freeform 479">
            <a:extLst>
              <a:ext uri="{FF2B5EF4-FFF2-40B4-BE49-F238E27FC236}">
                <a16:creationId xmlns:a16="http://schemas.microsoft.com/office/drawing/2014/main" id="{33AB589E-BE1B-4559-B96B-749D1CC4022A}"/>
              </a:ext>
            </a:extLst>
          </p:cNvPr>
          <p:cNvSpPr>
            <a:spLocks/>
          </p:cNvSpPr>
          <p:nvPr/>
        </p:nvSpPr>
        <p:spPr bwMode="auto">
          <a:xfrm>
            <a:off x="6479618" y="2862446"/>
            <a:ext cx="23813" cy="41275"/>
          </a:xfrm>
          <a:custGeom>
            <a:avLst/>
            <a:gdLst>
              <a:gd name="T0" fmla="*/ 0 w 15"/>
              <a:gd name="T1" fmla="*/ 26 h 26"/>
              <a:gd name="T2" fmla="*/ 0 w 15"/>
              <a:gd name="T3" fmla="*/ 0 h 26"/>
              <a:gd name="T4" fmla="*/ 5 w 15"/>
              <a:gd name="T5" fmla="*/ 0 h 26"/>
              <a:gd name="T6" fmla="*/ 5 w 15"/>
              <a:gd name="T7" fmla="*/ 2 h 26"/>
              <a:gd name="T8" fmla="*/ 5 w 15"/>
              <a:gd name="T9" fmla="*/ 2 h 26"/>
              <a:gd name="T10" fmla="*/ 5 w 15"/>
              <a:gd name="T11" fmla="*/ 2 h 26"/>
              <a:gd name="T12" fmla="*/ 7 w 15"/>
              <a:gd name="T13" fmla="*/ 1 h 26"/>
              <a:gd name="T14" fmla="*/ 7 w 15"/>
              <a:gd name="T15" fmla="*/ 1 h 26"/>
              <a:gd name="T16" fmla="*/ 10 w 15"/>
              <a:gd name="T17" fmla="*/ 0 h 26"/>
              <a:gd name="T18" fmla="*/ 10 w 15"/>
              <a:gd name="T19" fmla="*/ 0 h 26"/>
              <a:gd name="T20" fmla="*/ 12 w 15"/>
              <a:gd name="T21" fmla="*/ 0 h 26"/>
              <a:gd name="T22" fmla="*/ 12 w 15"/>
              <a:gd name="T23" fmla="*/ 0 h 26"/>
              <a:gd name="T24" fmla="*/ 13 w 15"/>
              <a:gd name="T25" fmla="*/ 1 h 26"/>
              <a:gd name="T26" fmla="*/ 13 w 15"/>
              <a:gd name="T27" fmla="*/ 1 h 26"/>
              <a:gd name="T28" fmla="*/ 15 w 15"/>
              <a:gd name="T29" fmla="*/ 3 h 26"/>
              <a:gd name="T30" fmla="*/ 15 w 15"/>
              <a:gd name="T31" fmla="*/ 3 h 26"/>
              <a:gd name="T32" fmla="*/ 15 w 15"/>
              <a:gd name="T33" fmla="*/ 6 h 26"/>
              <a:gd name="T34" fmla="*/ 15 w 15"/>
              <a:gd name="T35" fmla="*/ 26 h 26"/>
              <a:gd name="T36" fmla="*/ 10 w 15"/>
              <a:gd name="T37" fmla="*/ 26 h 26"/>
              <a:gd name="T38" fmla="*/ 10 w 15"/>
              <a:gd name="T39" fmla="*/ 8 h 26"/>
              <a:gd name="T40" fmla="*/ 10 w 15"/>
              <a:gd name="T41" fmla="*/ 8 h 26"/>
              <a:gd name="T42" fmla="*/ 10 w 15"/>
              <a:gd name="T43" fmla="*/ 6 h 26"/>
              <a:gd name="T44" fmla="*/ 10 w 15"/>
              <a:gd name="T45" fmla="*/ 6 h 26"/>
              <a:gd name="T46" fmla="*/ 7 w 15"/>
              <a:gd name="T47" fmla="*/ 5 h 26"/>
              <a:gd name="T48" fmla="*/ 7 w 15"/>
              <a:gd name="T49" fmla="*/ 5 h 26"/>
              <a:gd name="T50" fmla="*/ 6 w 15"/>
              <a:gd name="T51" fmla="*/ 6 h 26"/>
              <a:gd name="T52" fmla="*/ 6 w 15"/>
              <a:gd name="T53" fmla="*/ 6 h 26"/>
              <a:gd name="T54" fmla="*/ 5 w 15"/>
              <a:gd name="T55" fmla="*/ 8 h 26"/>
              <a:gd name="T56" fmla="*/ 5 w 15"/>
              <a:gd name="T57" fmla="*/ 26 h 26"/>
              <a:gd name="T58" fmla="*/ 0 w 15"/>
              <a:gd name="T5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1"/>
                </a:lnTo>
                <a:lnTo>
                  <a:pt x="13" y="1"/>
                </a:lnTo>
                <a:lnTo>
                  <a:pt x="15" y="3"/>
                </a:lnTo>
                <a:lnTo>
                  <a:pt x="15" y="3"/>
                </a:lnTo>
                <a:lnTo>
                  <a:pt x="15" y="6"/>
                </a:lnTo>
                <a:lnTo>
                  <a:pt x="15" y="26"/>
                </a:lnTo>
                <a:lnTo>
                  <a:pt x="10" y="26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58" name="Freeform 480">
            <a:extLst>
              <a:ext uri="{FF2B5EF4-FFF2-40B4-BE49-F238E27FC236}">
                <a16:creationId xmlns:a16="http://schemas.microsoft.com/office/drawing/2014/main" id="{4EA004BB-4740-47BC-9A87-789EB68E7F17}"/>
              </a:ext>
            </a:extLst>
          </p:cNvPr>
          <p:cNvSpPr>
            <a:spLocks noEditPoints="1"/>
          </p:cNvSpPr>
          <p:nvPr/>
        </p:nvSpPr>
        <p:spPr bwMode="auto">
          <a:xfrm>
            <a:off x="6511368" y="2846571"/>
            <a:ext cx="7938" cy="57150"/>
          </a:xfrm>
          <a:custGeom>
            <a:avLst/>
            <a:gdLst>
              <a:gd name="T0" fmla="*/ 0 w 5"/>
              <a:gd name="T1" fmla="*/ 5 h 36"/>
              <a:gd name="T2" fmla="*/ 0 w 5"/>
              <a:gd name="T3" fmla="*/ 0 h 36"/>
              <a:gd name="T4" fmla="*/ 5 w 5"/>
              <a:gd name="T5" fmla="*/ 0 h 36"/>
              <a:gd name="T6" fmla="*/ 5 w 5"/>
              <a:gd name="T7" fmla="*/ 5 h 36"/>
              <a:gd name="T8" fmla="*/ 0 w 5"/>
              <a:gd name="T9" fmla="*/ 5 h 36"/>
              <a:gd name="T10" fmla="*/ 0 w 5"/>
              <a:gd name="T11" fmla="*/ 36 h 36"/>
              <a:gd name="T12" fmla="*/ 0 w 5"/>
              <a:gd name="T13" fmla="*/ 10 h 36"/>
              <a:gd name="T14" fmla="*/ 5 w 5"/>
              <a:gd name="T15" fmla="*/ 10 h 36"/>
              <a:gd name="T16" fmla="*/ 5 w 5"/>
              <a:gd name="T17" fmla="*/ 36 h 36"/>
              <a:gd name="T18" fmla="*/ 0 w 5"/>
              <a:gd name="T1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6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6"/>
                </a:moveTo>
                <a:lnTo>
                  <a:pt x="0" y="10"/>
                </a:lnTo>
                <a:lnTo>
                  <a:pt x="5" y="10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59" name="Freeform 481">
            <a:extLst>
              <a:ext uri="{FF2B5EF4-FFF2-40B4-BE49-F238E27FC236}">
                <a16:creationId xmlns:a16="http://schemas.microsoft.com/office/drawing/2014/main" id="{5EFC030E-CB20-4A3D-806F-6B788DB3C879}"/>
              </a:ext>
            </a:extLst>
          </p:cNvPr>
          <p:cNvSpPr>
            <a:spLocks/>
          </p:cNvSpPr>
          <p:nvPr/>
        </p:nvSpPr>
        <p:spPr bwMode="auto">
          <a:xfrm>
            <a:off x="6524068" y="2862446"/>
            <a:ext cx="25400" cy="41275"/>
          </a:xfrm>
          <a:custGeom>
            <a:avLst/>
            <a:gdLst>
              <a:gd name="T0" fmla="*/ 16 w 16"/>
              <a:gd name="T1" fmla="*/ 0 h 26"/>
              <a:gd name="T2" fmla="*/ 16 w 16"/>
              <a:gd name="T3" fmla="*/ 26 h 26"/>
              <a:gd name="T4" fmla="*/ 11 w 16"/>
              <a:gd name="T5" fmla="*/ 26 h 26"/>
              <a:gd name="T6" fmla="*/ 11 w 16"/>
              <a:gd name="T7" fmla="*/ 24 h 26"/>
              <a:gd name="T8" fmla="*/ 11 w 16"/>
              <a:gd name="T9" fmla="*/ 24 h 26"/>
              <a:gd name="T10" fmla="*/ 11 w 16"/>
              <a:gd name="T11" fmla="*/ 24 h 26"/>
              <a:gd name="T12" fmla="*/ 9 w 16"/>
              <a:gd name="T13" fmla="*/ 25 h 26"/>
              <a:gd name="T14" fmla="*/ 9 w 16"/>
              <a:gd name="T15" fmla="*/ 25 h 26"/>
              <a:gd name="T16" fmla="*/ 5 w 16"/>
              <a:gd name="T17" fmla="*/ 26 h 26"/>
              <a:gd name="T18" fmla="*/ 5 w 16"/>
              <a:gd name="T19" fmla="*/ 26 h 26"/>
              <a:gd name="T20" fmla="*/ 4 w 16"/>
              <a:gd name="T21" fmla="*/ 26 h 26"/>
              <a:gd name="T22" fmla="*/ 4 w 16"/>
              <a:gd name="T23" fmla="*/ 26 h 26"/>
              <a:gd name="T24" fmla="*/ 3 w 16"/>
              <a:gd name="T25" fmla="*/ 25 h 26"/>
              <a:gd name="T26" fmla="*/ 3 w 16"/>
              <a:gd name="T27" fmla="*/ 25 h 26"/>
              <a:gd name="T28" fmla="*/ 2 w 16"/>
              <a:gd name="T29" fmla="*/ 22 h 26"/>
              <a:gd name="T30" fmla="*/ 2 w 16"/>
              <a:gd name="T31" fmla="*/ 22 h 26"/>
              <a:gd name="T32" fmla="*/ 0 w 16"/>
              <a:gd name="T33" fmla="*/ 20 h 26"/>
              <a:gd name="T34" fmla="*/ 0 w 16"/>
              <a:gd name="T35" fmla="*/ 0 h 26"/>
              <a:gd name="T36" fmla="*/ 5 w 16"/>
              <a:gd name="T37" fmla="*/ 0 h 26"/>
              <a:gd name="T38" fmla="*/ 5 w 16"/>
              <a:gd name="T39" fmla="*/ 17 h 26"/>
              <a:gd name="T40" fmla="*/ 5 w 16"/>
              <a:gd name="T41" fmla="*/ 17 h 26"/>
              <a:gd name="T42" fmla="*/ 7 w 16"/>
              <a:gd name="T43" fmla="*/ 20 h 26"/>
              <a:gd name="T44" fmla="*/ 7 w 16"/>
              <a:gd name="T45" fmla="*/ 20 h 26"/>
              <a:gd name="T46" fmla="*/ 8 w 16"/>
              <a:gd name="T47" fmla="*/ 21 h 26"/>
              <a:gd name="T48" fmla="*/ 8 w 16"/>
              <a:gd name="T49" fmla="*/ 21 h 26"/>
              <a:gd name="T50" fmla="*/ 11 w 16"/>
              <a:gd name="T51" fmla="*/ 20 h 26"/>
              <a:gd name="T52" fmla="*/ 11 w 16"/>
              <a:gd name="T53" fmla="*/ 20 h 26"/>
              <a:gd name="T54" fmla="*/ 11 w 16"/>
              <a:gd name="T55" fmla="*/ 17 h 26"/>
              <a:gd name="T56" fmla="*/ 11 w 16"/>
              <a:gd name="T57" fmla="*/ 0 h 26"/>
              <a:gd name="T58" fmla="*/ 16 w 16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6">
                <a:moveTo>
                  <a:pt x="16" y="0"/>
                </a:moveTo>
                <a:lnTo>
                  <a:pt x="16" y="26"/>
                </a:lnTo>
                <a:lnTo>
                  <a:pt x="11" y="26"/>
                </a:lnTo>
                <a:lnTo>
                  <a:pt x="11" y="24"/>
                </a:lnTo>
                <a:lnTo>
                  <a:pt x="11" y="24"/>
                </a:lnTo>
                <a:lnTo>
                  <a:pt x="11" y="24"/>
                </a:lnTo>
                <a:lnTo>
                  <a:pt x="9" y="25"/>
                </a:lnTo>
                <a:lnTo>
                  <a:pt x="9" y="25"/>
                </a:lnTo>
                <a:lnTo>
                  <a:pt x="5" y="26"/>
                </a:lnTo>
                <a:lnTo>
                  <a:pt x="5" y="26"/>
                </a:lnTo>
                <a:lnTo>
                  <a:pt x="4" y="26"/>
                </a:lnTo>
                <a:lnTo>
                  <a:pt x="4" y="26"/>
                </a:lnTo>
                <a:lnTo>
                  <a:pt x="3" y="25"/>
                </a:lnTo>
                <a:lnTo>
                  <a:pt x="3" y="25"/>
                </a:lnTo>
                <a:lnTo>
                  <a:pt x="2" y="22"/>
                </a:lnTo>
                <a:lnTo>
                  <a:pt x="2" y="22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7"/>
                </a:lnTo>
                <a:lnTo>
                  <a:pt x="5" y="17"/>
                </a:lnTo>
                <a:lnTo>
                  <a:pt x="7" y="20"/>
                </a:lnTo>
                <a:lnTo>
                  <a:pt x="7" y="20"/>
                </a:lnTo>
                <a:lnTo>
                  <a:pt x="8" y="21"/>
                </a:lnTo>
                <a:lnTo>
                  <a:pt x="8" y="21"/>
                </a:lnTo>
                <a:lnTo>
                  <a:pt x="11" y="20"/>
                </a:lnTo>
                <a:lnTo>
                  <a:pt x="11" y="20"/>
                </a:lnTo>
                <a:lnTo>
                  <a:pt x="11" y="17"/>
                </a:lnTo>
                <a:lnTo>
                  <a:pt x="11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60" name="Freeform 482">
            <a:extLst>
              <a:ext uri="{FF2B5EF4-FFF2-40B4-BE49-F238E27FC236}">
                <a16:creationId xmlns:a16="http://schemas.microsoft.com/office/drawing/2014/main" id="{FB5B6548-D96E-4BED-BA44-2D14A314B1A0}"/>
              </a:ext>
            </a:extLst>
          </p:cNvPr>
          <p:cNvSpPr>
            <a:spLocks/>
          </p:cNvSpPr>
          <p:nvPr/>
        </p:nvSpPr>
        <p:spPr bwMode="auto">
          <a:xfrm>
            <a:off x="6557406" y="2862446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0 h 26"/>
              <a:gd name="T4" fmla="*/ 5 w 25"/>
              <a:gd name="T5" fmla="*/ 0 h 26"/>
              <a:gd name="T6" fmla="*/ 5 w 25"/>
              <a:gd name="T7" fmla="*/ 2 h 26"/>
              <a:gd name="T8" fmla="*/ 5 w 25"/>
              <a:gd name="T9" fmla="*/ 2 h 26"/>
              <a:gd name="T10" fmla="*/ 5 w 25"/>
              <a:gd name="T11" fmla="*/ 2 h 26"/>
              <a:gd name="T12" fmla="*/ 6 w 25"/>
              <a:gd name="T13" fmla="*/ 1 h 26"/>
              <a:gd name="T14" fmla="*/ 6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2 w 25"/>
              <a:gd name="T21" fmla="*/ 1 h 26"/>
              <a:gd name="T22" fmla="*/ 12 w 25"/>
              <a:gd name="T23" fmla="*/ 1 h 26"/>
              <a:gd name="T24" fmla="*/ 13 w 25"/>
              <a:gd name="T25" fmla="*/ 2 h 26"/>
              <a:gd name="T26" fmla="*/ 13 w 25"/>
              <a:gd name="T27" fmla="*/ 2 h 26"/>
              <a:gd name="T28" fmla="*/ 16 w 25"/>
              <a:gd name="T29" fmla="*/ 1 h 26"/>
              <a:gd name="T30" fmla="*/ 16 w 25"/>
              <a:gd name="T31" fmla="*/ 1 h 26"/>
              <a:gd name="T32" fmla="*/ 20 w 25"/>
              <a:gd name="T33" fmla="*/ 0 h 26"/>
              <a:gd name="T34" fmla="*/ 20 w 25"/>
              <a:gd name="T35" fmla="*/ 0 h 26"/>
              <a:gd name="T36" fmla="*/ 21 w 25"/>
              <a:gd name="T37" fmla="*/ 0 h 26"/>
              <a:gd name="T38" fmla="*/ 21 w 25"/>
              <a:gd name="T39" fmla="*/ 0 h 26"/>
              <a:gd name="T40" fmla="*/ 23 w 25"/>
              <a:gd name="T41" fmla="*/ 1 h 26"/>
              <a:gd name="T42" fmla="*/ 23 w 25"/>
              <a:gd name="T43" fmla="*/ 1 h 26"/>
              <a:gd name="T44" fmla="*/ 25 w 25"/>
              <a:gd name="T45" fmla="*/ 3 h 26"/>
              <a:gd name="T46" fmla="*/ 25 w 25"/>
              <a:gd name="T47" fmla="*/ 3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8 h 26"/>
              <a:gd name="T56" fmla="*/ 20 w 25"/>
              <a:gd name="T57" fmla="*/ 8 h 26"/>
              <a:gd name="T58" fmla="*/ 20 w 25"/>
              <a:gd name="T59" fmla="*/ 6 h 26"/>
              <a:gd name="T60" fmla="*/ 20 w 25"/>
              <a:gd name="T61" fmla="*/ 6 h 26"/>
              <a:gd name="T62" fmla="*/ 17 w 25"/>
              <a:gd name="T63" fmla="*/ 5 h 26"/>
              <a:gd name="T64" fmla="*/ 17 w 25"/>
              <a:gd name="T65" fmla="*/ 5 h 26"/>
              <a:gd name="T66" fmla="*/ 15 w 25"/>
              <a:gd name="T67" fmla="*/ 6 h 26"/>
              <a:gd name="T68" fmla="*/ 15 w 25"/>
              <a:gd name="T69" fmla="*/ 6 h 26"/>
              <a:gd name="T70" fmla="*/ 15 w 25"/>
              <a:gd name="T71" fmla="*/ 8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8 h 26"/>
              <a:gd name="T78" fmla="*/ 10 w 25"/>
              <a:gd name="T79" fmla="*/ 8 h 26"/>
              <a:gd name="T80" fmla="*/ 8 w 25"/>
              <a:gd name="T81" fmla="*/ 6 h 26"/>
              <a:gd name="T82" fmla="*/ 8 w 25"/>
              <a:gd name="T83" fmla="*/ 6 h 26"/>
              <a:gd name="T84" fmla="*/ 7 w 25"/>
              <a:gd name="T85" fmla="*/ 5 h 26"/>
              <a:gd name="T86" fmla="*/ 7 w 25"/>
              <a:gd name="T87" fmla="*/ 5 h 26"/>
              <a:gd name="T88" fmla="*/ 5 w 25"/>
              <a:gd name="T89" fmla="*/ 6 h 26"/>
              <a:gd name="T90" fmla="*/ 5 w 25"/>
              <a:gd name="T91" fmla="*/ 6 h 26"/>
              <a:gd name="T92" fmla="*/ 5 w 25"/>
              <a:gd name="T93" fmla="*/ 8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6" y="1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3" y="2"/>
                </a:lnTo>
                <a:lnTo>
                  <a:pt x="13" y="2"/>
                </a:lnTo>
                <a:lnTo>
                  <a:pt x="16" y="1"/>
                </a:lnTo>
                <a:lnTo>
                  <a:pt x="16" y="1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1"/>
                </a:lnTo>
                <a:lnTo>
                  <a:pt x="23" y="1"/>
                </a:lnTo>
                <a:lnTo>
                  <a:pt x="25" y="3"/>
                </a:lnTo>
                <a:lnTo>
                  <a:pt x="25" y="3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8"/>
                </a:lnTo>
                <a:lnTo>
                  <a:pt x="20" y="8"/>
                </a:lnTo>
                <a:lnTo>
                  <a:pt x="20" y="6"/>
                </a:lnTo>
                <a:lnTo>
                  <a:pt x="20" y="6"/>
                </a:lnTo>
                <a:lnTo>
                  <a:pt x="17" y="5"/>
                </a:lnTo>
                <a:lnTo>
                  <a:pt x="17" y="5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5" y="26"/>
                </a:lnTo>
                <a:lnTo>
                  <a:pt x="10" y="26"/>
                </a:lnTo>
                <a:lnTo>
                  <a:pt x="10" y="8"/>
                </a:lnTo>
                <a:lnTo>
                  <a:pt x="10" y="8"/>
                </a:lnTo>
                <a:lnTo>
                  <a:pt x="8" y="6"/>
                </a:lnTo>
                <a:lnTo>
                  <a:pt x="8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61" name="Freeform 483">
            <a:extLst>
              <a:ext uri="{FF2B5EF4-FFF2-40B4-BE49-F238E27FC236}">
                <a16:creationId xmlns:a16="http://schemas.microsoft.com/office/drawing/2014/main" id="{19CE06F5-CF10-4DA0-9CB2-573AFF581F00}"/>
              </a:ext>
            </a:extLst>
          </p:cNvPr>
          <p:cNvSpPr>
            <a:spLocks/>
          </p:cNvSpPr>
          <p:nvPr/>
        </p:nvSpPr>
        <p:spPr bwMode="auto">
          <a:xfrm>
            <a:off x="6378018" y="3357746"/>
            <a:ext cx="26988" cy="58738"/>
          </a:xfrm>
          <a:custGeom>
            <a:avLst/>
            <a:gdLst>
              <a:gd name="T0" fmla="*/ 0 w 17"/>
              <a:gd name="T1" fmla="*/ 9 h 37"/>
              <a:gd name="T2" fmla="*/ 0 w 17"/>
              <a:gd name="T3" fmla="*/ 9 h 37"/>
              <a:gd name="T4" fmla="*/ 1 w 17"/>
              <a:gd name="T5" fmla="*/ 5 h 37"/>
              <a:gd name="T6" fmla="*/ 1 w 17"/>
              <a:gd name="T7" fmla="*/ 5 h 37"/>
              <a:gd name="T8" fmla="*/ 3 w 17"/>
              <a:gd name="T9" fmla="*/ 2 h 37"/>
              <a:gd name="T10" fmla="*/ 3 w 17"/>
              <a:gd name="T11" fmla="*/ 2 h 37"/>
              <a:gd name="T12" fmla="*/ 6 w 17"/>
              <a:gd name="T13" fmla="*/ 0 h 37"/>
              <a:gd name="T14" fmla="*/ 6 w 17"/>
              <a:gd name="T15" fmla="*/ 0 h 37"/>
              <a:gd name="T16" fmla="*/ 8 w 17"/>
              <a:gd name="T17" fmla="*/ 0 h 37"/>
              <a:gd name="T18" fmla="*/ 8 w 17"/>
              <a:gd name="T19" fmla="*/ 0 h 37"/>
              <a:gd name="T20" fmla="*/ 12 w 17"/>
              <a:gd name="T21" fmla="*/ 0 h 37"/>
              <a:gd name="T22" fmla="*/ 12 w 17"/>
              <a:gd name="T23" fmla="*/ 0 h 37"/>
              <a:gd name="T24" fmla="*/ 15 w 17"/>
              <a:gd name="T25" fmla="*/ 2 h 37"/>
              <a:gd name="T26" fmla="*/ 15 w 17"/>
              <a:gd name="T27" fmla="*/ 2 h 37"/>
              <a:gd name="T28" fmla="*/ 17 w 17"/>
              <a:gd name="T29" fmla="*/ 5 h 37"/>
              <a:gd name="T30" fmla="*/ 17 w 17"/>
              <a:gd name="T31" fmla="*/ 5 h 37"/>
              <a:gd name="T32" fmla="*/ 17 w 17"/>
              <a:gd name="T33" fmla="*/ 9 h 37"/>
              <a:gd name="T34" fmla="*/ 17 w 17"/>
              <a:gd name="T35" fmla="*/ 10 h 37"/>
              <a:gd name="T36" fmla="*/ 12 w 17"/>
              <a:gd name="T37" fmla="*/ 10 h 37"/>
              <a:gd name="T38" fmla="*/ 12 w 17"/>
              <a:gd name="T39" fmla="*/ 9 h 37"/>
              <a:gd name="T40" fmla="*/ 12 w 17"/>
              <a:gd name="T41" fmla="*/ 9 h 37"/>
              <a:gd name="T42" fmla="*/ 11 w 17"/>
              <a:gd name="T43" fmla="*/ 5 h 37"/>
              <a:gd name="T44" fmla="*/ 11 w 17"/>
              <a:gd name="T45" fmla="*/ 5 h 37"/>
              <a:gd name="T46" fmla="*/ 8 w 17"/>
              <a:gd name="T47" fmla="*/ 5 h 37"/>
              <a:gd name="T48" fmla="*/ 8 w 17"/>
              <a:gd name="T49" fmla="*/ 5 h 37"/>
              <a:gd name="T50" fmla="*/ 6 w 17"/>
              <a:gd name="T51" fmla="*/ 5 h 37"/>
              <a:gd name="T52" fmla="*/ 6 w 17"/>
              <a:gd name="T53" fmla="*/ 5 h 37"/>
              <a:gd name="T54" fmla="*/ 6 w 17"/>
              <a:gd name="T55" fmla="*/ 9 h 37"/>
              <a:gd name="T56" fmla="*/ 6 w 17"/>
              <a:gd name="T57" fmla="*/ 28 h 37"/>
              <a:gd name="T58" fmla="*/ 6 w 17"/>
              <a:gd name="T59" fmla="*/ 28 h 37"/>
              <a:gd name="T60" fmla="*/ 6 w 17"/>
              <a:gd name="T61" fmla="*/ 30 h 37"/>
              <a:gd name="T62" fmla="*/ 6 w 17"/>
              <a:gd name="T63" fmla="*/ 30 h 37"/>
              <a:gd name="T64" fmla="*/ 8 w 17"/>
              <a:gd name="T65" fmla="*/ 30 h 37"/>
              <a:gd name="T66" fmla="*/ 8 w 17"/>
              <a:gd name="T67" fmla="*/ 30 h 37"/>
              <a:gd name="T68" fmla="*/ 11 w 17"/>
              <a:gd name="T69" fmla="*/ 30 h 37"/>
              <a:gd name="T70" fmla="*/ 11 w 17"/>
              <a:gd name="T71" fmla="*/ 30 h 37"/>
              <a:gd name="T72" fmla="*/ 12 w 17"/>
              <a:gd name="T73" fmla="*/ 28 h 37"/>
              <a:gd name="T74" fmla="*/ 12 w 17"/>
              <a:gd name="T75" fmla="*/ 20 h 37"/>
              <a:gd name="T76" fmla="*/ 8 w 17"/>
              <a:gd name="T77" fmla="*/ 20 h 37"/>
              <a:gd name="T78" fmla="*/ 8 w 17"/>
              <a:gd name="T79" fmla="*/ 17 h 37"/>
              <a:gd name="T80" fmla="*/ 17 w 17"/>
              <a:gd name="T81" fmla="*/ 17 h 37"/>
              <a:gd name="T82" fmla="*/ 17 w 17"/>
              <a:gd name="T83" fmla="*/ 28 h 37"/>
              <a:gd name="T84" fmla="*/ 17 w 17"/>
              <a:gd name="T85" fmla="*/ 28 h 37"/>
              <a:gd name="T86" fmla="*/ 17 w 17"/>
              <a:gd name="T87" fmla="*/ 32 h 37"/>
              <a:gd name="T88" fmla="*/ 17 w 17"/>
              <a:gd name="T89" fmla="*/ 32 h 37"/>
              <a:gd name="T90" fmla="*/ 15 w 17"/>
              <a:gd name="T91" fmla="*/ 34 h 37"/>
              <a:gd name="T92" fmla="*/ 15 w 17"/>
              <a:gd name="T93" fmla="*/ 34 h 37"/>
              <a:gd name="T94" fmla="*/ 12 w 17"/>
              <a:gd name="T95" fmla="*/ 35 h 37"/>
              <a:gd name="T96" fmla="*/ 12 w 17"/>
              <a:gd name="T97" fmla="*/ 35 h 37"/>
              <a:gd name="T98" fmla="*/ 8 w 17"/>
              <a:gd name="T99" fmla="*/ 37 h 37"/>
              <a:gd name="T100" fmla="*/ 8 w 17"/>
              <a:gd name="T101" fmla="*/ 37 h 37"/>
              <a:gd name="T102" fmla="*/ 6 w 17"/>
              <a:gd name="T103" fmla="*/ 35 h 37"/>
              <a:gd name="T104" fmla="*/ 6 w 17"/>
              <a:gd name="T105" fmla="*/ 35 h 37"/>
              <a:gd name="T106" fmla="*/ 3 w 17"/>
              <a:gd name="T107" fmla="*/ 34 h 37"/>
              <a:gd name="T108" fmla="*/ 3 w 17"/>
              <a:gd name="T109" fmla="*/ 34 h 37"/>
              <a:gd name="T110" fmla="*/ 1 w 17"/>
              <a:gd name="T111" fmla="*/ 32 h 37"/>
              <a:gd name="T112" fmla="*/ 1 w 17"/>
              <a:gd name="T113" fmla="*/ 32 h 37"/>
              <a:gd name="T114" fmla="*/ 0 w 17"/>
              <a:gd name="T115" fmla="*/ 28 h 37"/>
              <a:gd name="T116" fmla="*/ 0 w 17"/>
              <a:gd name="T117" fmla="*/ 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" h="37">
                <a:moveTo>
                  <a:pt x="0" y="9"/>
                </a:moveTo>
                <a:lnTo>
                  <a:pt x="0" y="9"/>
                </a:lnTo>
                <a:lnTo>
                  <a:pt x="1" y="5"/>
                </a:lnTo>
                <a:lnTo>
                  <a:pt x="1" y="5"/>
                </a:lnTo>
                <a:lnTo>
                  <a:pt x="3" y="2"/>
                </a:lnTo>
                <a:lnTo>
                  <a:pt x="3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15" y="2"/>
                </a:lnTo>
                <a:lnTo>
                  <a:pt x="15" y="2"/>
                </a:lnTo>
                <a:lnTo>
                  <a:pt x="17" y="5"/>
                </a:lnTo>
                <a:lnTo>
                  <a:pt x="17" y="5"/>
                </a:lnTo>
                <a:lnTo>
                  <a:pt x="17" y="9"/>
                </a:lnTo>
                <a:lnTo>
                  <a:pt x="17" y="10"/>
                </a:lnTo>
                <a:lnTo>
                  <a:pt x="12" y="10"/>
                </a:lnTo>
                <a:lnTo>
                  <a:pt x="12" y="9"/>
                </a:lnTo>
                <a:lnTo>
                  <a:pt x="12" y="9"/>
                </a:lnTo>
                <a:lnTo>
                  <a:pt x="11" y="5"/>
                </a:lnTo>
                <a:lnTo>
                  <a:pt x="11" y="5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6" y="9"/>
                </a:lnTo>
                <a:lnTo>
                  <a:pt x="6" y="28"/>
                </a:lnTo>
                <a:lnTo>
                  <a:pt x="6" y="28"/>
                </a:lnTo>
                <a:lnTo>
                  <a:pt x="6" y="30"/>
                </a:lnTo>
                <a:lnTo>
                  <a:pt x="6" y="30"/>
                </a:lnTo>
                <a:lnTo>
                  <a:pt x="8" y="30"/>
                </a:lnTo>
                <a:lnTo>
                  <a:pt x="8" y="30"/>
                </a:lnTo>
                <a:lnTo>
                  <a:pt x="11" y="30"/>
                </a:lnTo>
                <a:lnTo>
                  <a:pt x="11" y="30"/>
                </a:lnTo>
                <a:lnTo>
                  <a:pt x="12" y="28"/>
                </a:lnTo>
                <a:lnTo>
                  <a:pt x="12" y="20"/>
                </a:lnTo>
                <a:lnTo>
                  <a:pt x="8" y="20"/>
                </a:lnTo>
                <a:lnTo>
                  <a:pt x="8" y="17"/>
                </a:lnTo>
                <a:lnTo>
                  <a:pt x="17" y="17"/>
                </a:lnTo>
                <a:lnTo>
                  <a:pt x="17" y="28"/>
                </a:lnTo>
                <a:lnTo>
                  <a:pt x="17" y="28"/>
                </a:lnTo>
                <a:lnTo>
                  <a:pt x="17" y="32"/>
                </a:lnTo>
                <a:lnTo>
                  <a:pt x="17" y="32"/>
                </a:lnTo>
                <a:lnTo>
                  <a:pt x="15" y="34"/>
                </a:lnTo>
                <a:lnTo>
                  <a:pt x="15" y="34"/>
                </a:lnTo>
                <a:lnTo>
                  <a:pt x="12" y="35"/>
                </a:lnTo>
                <a:lnTo>
                  <a:pt x="12" y="35"/>
                </a:lnTo>
                <a:lnTo>
                  <a:pt x="8" y="37"/>
                </a:lnTo>
                <a:lnTo>
                  <a:pt x="8" y="37"/>
                </a:lnTo>
                <a:lnTo>
                  <a:pt x="6" y="35"/>
                </a:lnTo>
                <a:lnTo>
                  <a:pt x="6" y="35"/>
                </a:lnTo>
                <a:lnTo>
                  <a:pt x="3" y="34"/>
                </a:lnTo>
                <a:lnTo>
                  <a:pt x="3" y="34"/>
                </a:lnTo>
                <a:lnTo>
                  <a:pt x="1" y="32"/>
                </a:lnTo>
                <a:lnTo>
                  <a:pt x="1" y="32"/>
                </a:lnTo>
                <a:lnTo>
                  <a:pt x="0" y="28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62" name="Freeform 484">
            <a:extLst>
              <a:ext uri="{FF2B5EF4-FFF2-40B4-BE49-F238E27FC236}">
                <a16:creationId xmlns:a16="http://schemas.microsoft.com/office/drawing/2014/main" id="{BCDEC430-56B8-45D6-9C6F-F06D5EB9F239}"/>
              </a:ext>
            </a:extLst>
          </p:cNvPr>
          <p:cNvSpPr>
            <a:spLocks noEditPoints="1"/>
          </p:cNvSpPr>
          <p:nvPr/>
        </p:nvSpPr>
        <p:spPr bwMode="auto">
          <a:xfrm>
            <a:off x="6411356" y="3373621"/>
            <a:ext cx="23813" cy="42863"/>
          </a:xfrm>
          <a:custGeom>
            <a:avLst/>
            <a:gdLst>
              <a:gd name="T0" fmla="*/ 10 w 15"/>
              <a:gd name="T1" fmla="*/ 23 h 27"/>
              <a:gd name="T2" fmla="*/ 10 w 15"/>
              <a:gd name="T3" fmla="*/ 23 h 27"/>
              <a:gd name="T4" fmla="*/ 9 w 15"/>
              <a:gd name="T5" fmla="*/ 25 h 27"/>
              <a:gd name="T6" fmla="*/ 5 w 15"/>
              <a:gd name="T7" fmla="*/ 27 h 27"/>
              <a:gd name="T8" fmla="*/ 4 w 15"/>
              <a:gd name="T9" fmla="*/ 25 h 27"/>
              <a:gd name="T10" fmla="*/ 1 w 15"/>
              <a:gd name="T11" fmla="*/ 25 h 27"/>
              <a:gd name="T12" fmla="*/ 0 w 15"/>
              <a:gd name="T13" fmla="*/ 23 h 27"/>
              <a:gd name="T14" fmla="*/ 0 w 15"/>
              <a:gd name="T15" fmla="*/ 19 h 27"/>
              <a:gd name="T16" fmla="*/ 0 w 15"/>
              <a:gd name="T17" fmla="*/ 15 h 27"/>
              <a:gd name="T18" fmla="*/ 1 w 15"/>
              <a:gd name="T19" fmla="*/ 13 h 27"/>
              <a:gd name="T20" fmla="*/ 4 w 15"/>
              <a:gd name="T21" fmla="*/ 12 h 27"/>
              <a:gd name="T22" fmla="*/ 7 w 15"/>
              <a:gd name="T23" fmla="*/ 10 h 27"/>
              <a:gd name="T24" fmla="*/ 9 w 15"/>
              <a:gd name="T25" fmla="*/ 10 h 27"/>
              <a:gd name="T26" fmla="*/ 9 w 15"/>
              <a:gd name="T27" fmla="*/ 10 h 27"/>
              <a:gd name="T28" fmla="*/ 10 w 15"/>
              <a:gd name="T29" fmla="*/ 10 h 27"/>
              <a:gd name="T30" fmla="*/ 10 w 15"/>
              <a:gd name="T31" fmla="*/ 8 h 27"/>
              <a:gd name="T32" fmla="*/ 10 w 15"/>
              <a:gd name="T33" fmla="*/ 7 h 27"/>
              <a:gd name="T34" fmla="*/ 7 w 15"/>
              <a:gd name="T35" fmla="*/ 5 h 27"/>
              <a:gd name="T36" fmla="*/ 6 w 15"/>
              <a:gd name="T37" fmla="*/ 5 h 27"/>
              <a:gd name="T38" fmla="*/ 5 w 15"/>
              <a:gd name="T39" fmla="*/ 8 h 27"/>
              <a:gd name="T40" fmla="*/ 0 w 15"/>
              <a:gd name="T41" fmla="*/ 8 h 27"/>
              <a:gd name="T42" fmla="*/ 2 w 15"/>
              <a:gd name="T43" fmla="*/ 3 h 27"/>
              <a:gd name="T44" fmla="*/ 5 w 15"/>
              <a:gd name="T45" fmla="*/ 0 h 27"/>
              <a:gd name="T46" fmla="*/ 7 w 15"/>
              <a:gd name="T47" fmla="*/ 0 h 27"/>
              <a:gd name="T48" fmla="*/ 11 w 15"/>
              <a:gd name="T49" fmla="*/ 0 h 27"/>
              <a:gd name="T50" fmla="*/ 14 w 15"/>
              <a:gd name="T51" fmla="*/ 2 h 27"/>
              <a:gd name="T52" fmla="*/ 15 w 15"/>
              <a:gd name="T53" fmla="*/ 4 h 27"/>
              <a:gd name="T54" fmla="*/ 15 w 15"/>
              <a:gd name="T55" fmla="*/ 8 h 27"/>
              <a:gd name="T56" fmla="*/ 10 w 15"/>
              <a:gd name="T57" fmla="*/ 25 h 27"/>
              <a:gd name="T58" fmla="*/ 10 w 15"/>
              <a:gd name="T59" fmla="*/ 15 h 27"/>
              <a:gd name="T60" fmla="*/ 9 w 15"/>
              <a:gd name="T61" fmla="*/ 14 h 27"/>
              <a:gd name="T62" fmla="*/ 6 w 15"/>
              <a:gd name="T63" fmla="*/ 15 h 27"/>
              <a:gd name="T64" fmla="*/ 5 w 15"/>
              <a:gd name="T65" fmla="*/ 18 h 27"/>
              <a:gd name="T66" fmla="*/ 5 w 15"/>
              <a:gd name="T67" fmla="*/ 20 h 27"/>
              <a:gd name="T68" fmla="*/ 7 w 15"/>
              <a:gd name="T69" fmla="*/ 22 h 27"/>
              <a:gd name="T70" fmla="*/ 10 w 15"/>
              <a:gd name="T71" fmla="*/ 20 h 27"/>
              <a:gd name="T72" fmla="*/ 10 w 15"/>
              <a:gd name="T73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" h="27">
                <a:moveTo>
                  <a:pt x="10" y="25"/>
                </a:move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9" y="25"/>
                </a:lnTo>
                <a:lnTo>
                  <a:pt x="9" y="25"/>
                </a:lnTo>
                <a:lnTo>
                  <a:pt x="5" y="27"/>
                </a:lnTo>
                <a:lnTo>
                  <a:pt x="5" y="27"/>
                </a:lnTo>
                <a:lnTo>
                  <a:pt x="4" y="25"/>
                </a:lnTo>
                <a:lnTo>
                  <a:pt x="4" y="25"/>
                </a:lnTo>
                <a:lnTo>
                  <a:pt x="1" y="25"/>
                </a:lnTo>
                <a:lnTo>
                  <a:pt x="1" y="25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19"/>
                </a:lnTo>
                <a:lnTo>
                  <a:pt x="0" y="15"/>
                </a:lnTo>
                <a:lnTo>
                  <a:pt x="0" y="15"/>
                </a:lnTo>
                <a:lnTo>
                  <a:pt x="1" y="13"/>
                </a:lnTo>
                <a:lnTo>
                  <a:pt x="1" y="13"/>
                </a:lnTo>
                <a:lnTo>
                  <a:pt x="4" y="12"/>
                </a:lnTo>
                <a:lnTo>
                  <a:pt x="4" y="12"/>
                </a:lnTo>
                <a:lnTo>
                  <a:pt x="7" y="10"/>
                </a:lnTo>
                <a:lnTo>
                  <a:pt x="7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0" y="8"/>
                </a:lnTo>
                <a:lnTo>
                  <a:pt x="10" y="8"/>
                </a:lnTo>
                <a:lnTo>
                  <a:pt x="10" y="7"/>
                </a:lnTo>
                <a:lnTo>
                  <a:pt x="10" y="7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0" y="4"/>
                </a:lnTo>
                <a:lnTo>
                  <a:pt x="2" y="3"/>
                </a:lnTo>
                <a:lnTo>
                  <a:pt x="2" y="3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5" y="8"/>
                </a:lnTo>
                <a:lnTo>
                  <a:pt x="15" y="25"/>
                </a:lnTo>
                <a:lnTo>
                  <a:pt x="10" y="25"/>
                </a:lnTo>
                <a:close/>
                <a:moveTo>
                  <a:pt x="10" y="15"/>
                </a:moveTo>
                <a:lnTo>
                  <a:pt x="10" y="15"/>
                </a:lnTo>
                <a:lnTo>
                  <a:pt x="9" y="14"/>
                </a:lnTo>
                <a:lnTo>
                  <a:pt x="9" y="14"/>
                </a:lnTo>
                <a:lnTo>
                  <a:pt x="6" y="15"/>
                </a:lnTo>
                <a:lnTo>
                  <a:pt x="6" y="15"/>
                </a:lnTo>
                <a:lnTo>
                  <a:pt x="5" y="17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2"/>
                </a:lnTo>
                <a:lnTo>
                  <a:pt x="7" y="22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63" name="Freeform 485">
            <a:extLst>
              <a:ext uri="{FF2B5EF4-FFF2-40B4-BE49-F238E27FC236}">
                <a16:creationId xmlns:a16="http://schemas.microsoft.com/office/drawing/2014/main" id="{0B4E14DA-8720-4522-BB37-C7D829137E71}"/>
              </a:ext>
            </a:extLst>
          </p:cNvPr>
          <p:cNvSpPr>
            <a:spLocks/>
          </p:cNvSpPr>
          <p:nvPr/>
        </p:nvSpPr>
        <p:spPr bwMode="auto">
          <a:xfrm>
            <a:off x="6441518" y="3357746"/>
            <a:ext cx="11113" cy="58738"/>
          </a:xfrm>
          <a:custGeom>
            <a:avLst/>
            <a:gdLst>
              <a:gd name="T0" fmla="*/ 0 w 7"/>
              <a:gd name="T1" fmla="*/ 0 h 37"/>
              <a:gd name="T2" fmla="*/ 5 w 7"/>
              <a:gd name="T3" fmla="*/ 0 h 37"/>
              <a:gd name="T4" fmla="*/ 5 w 7"/>
              <a:gd name="T5" fmla="*/ 29 h 37"/>
              <a:gd name="T6" fmla="*/ 5 w 7"/>
              <a:gd name="T7" fmla="*/ 29 h 37"/>
              <a:gd name="T8" fmla="*/ 6 w 7"/>
              <a:gd name="T9" fmla="*/ 30 h 37"/>
              <a:gd name="T10" fmla="*/ 6 w 7"/>
              <a:gd name="T11" fmla="*/ 30 h 37"/>
              <a:gd name="T12" fmla="*/ 7 w 7"/>
              <a:gd name="T13" fmla="*/ 32 h 37"/>
              <a:gd name="T14" fmla="*/ 7 w 7"/>
              <a:gd name="T15" fmla="*/ 37 h 37"/>
              <a:gd name="T16" fmla="*/ 7 w 7"/>
              <a:gd name="T17" fmla="*/ 37 h 37"/>
              <a:gd name="T18" fmla="*/ 5 w 7"/>
              <a:gd name="T19" fmla="*/ 35 h 37"/>
              <a:gd name="T20" fmla="*/ 5 w 7"/>
              <a:gd name="T21" fmla="*/ 35 h 37"/>
              <a:gd name="T22" fmla="*/ 2 w 7"/>
              <a:gd name="T23" fmla="*/ 34 h 37"/>
              <a:gd name="T24" fmla="*/ 2 w 7"/>
              <a:gd name="T25" fmla="*/ 34 h 37"/>
              <a:gd name="T26" fmla="*/ 0 w 7"/>
              <a:gd name="T27" fmla="*/ 33 h 37"/>
              <a:gd name="T28" fmla="*/ 0 w 7"/>
              <a:gd name="T29" fmla="*/ 33 h 37"/>
              <a:gd name="T30" fmla="*/ 0 w 7"/>
              <a:gd name="T31" fmla="*/ 29 h 37"/>
              <a:gd name="T32" fmla="*/ 0 w 7"/>
              <a:gd name="T3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37">
                <a:moveTo>
                  <a:pt x="0" y="0"/>
                </a:moveTo>
                <a:lnTo>
                  <a:pt x="5" y="0"/>
                </a:lnTo>
                <a:lnTo>
                  <a:pt x="5" y="29"/>
                </a:lnTo>
                <a:lnTo>
                  <a:pt x="5" y="29"/>
                </a:lnTo>
                <a:lnTo>
                  <a:pt x="6" y="30"/>
                </a:lnTo>
                <a:lnTo>
                  <a:pt x="6" y="30"/>
                </a:lnTo>
                <a:lnTo>
                  <a:pt x="7" y="32"/>
                </a:lnTo>
                <a:lnTo>
                  <a:pt x="7" y="37"/>
                </a:lnTo>
                <a:lnTo>
                  <a:pt x="7" y="37"/>
                </a:lnTo>
                <a:lnTo>
                  <a:pt x="5" y="35"/>
                </a:lnTo>
                <a:lnTo>
                  <a:pt x="5" y="35"/>
                </a:lnTo>
                <a:lnTo>
                  <a:pt x="2" y="34"/>
                </a:lnTo>
                <a:lnTo>
                  <a:pt x="2" y="34"/>
                </a:lnTo>
                <a:lnTo>
                  <a:pt x="0" y="33"/>
                </a:lnTo>
                <a:lnTo>
                  <a:pt x="0" y="3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64" name="Freeform 486">
            <a:extLst>
              <a:ext uri="{FF2B5EF4-FFF2-40B4-BE49-F238E27FC236}">
                <a16:creationId xmlns:a16="http://schemas.microsoft.com/office/drawing/2014/main" id="{A79A4092-44AD-42B1-BF4A-913446DA92F0}"/>
              </a:ext>
            </a:extLst>
          </p:cNvPr>
          <p:cNvSpPr>
            <a:spLocks/>
          </p:cNvSpPr>
          <p:nvPr/>
        </p:nvSpPr>
        <p:spPr bwMode="auto">
          <a:xfrm>
            <a:off x="6455806" y="3357746"/>
            <a:ext cx="12700" cy="58738"/>
          </a:xfrm>
          <a:custGeom>
            <a:avLst/>
            <a:gdLst>
              <a:gd name="T0" fmla="*/ 0 w 8"/>
              <a:gd name="T1" fmla="*/ 0 h 37"/>
              <a:gd name="T2" fmla="*/ 6 w 8"/>
              <a:gd name="T3" fmla="*/ 0 h 37"/>
              <a:gd name="T4" fmla="*/ 6 w 8"/>
              <a:gd name="T5" fmla="*/ 29 h 37"/>
              <a:gd name="T6" fmla="*/ 6 w 8"/>
              <a:gd name="T7" fmla="*/ 29 h 37"/>
              <a:gd name="T8" fmla="*/ 6 w 8"/>
              <a:gd name="T9" fmla="*/ 30 h 37"/>
              <a:gd name="T10" fmla="*/ 6 w 8"/>
              <a:gd name="T11" fmla="*/ 30 h 37"/>
              <a:gd name="T12" fmla="*/ 8 w 8"/>
              <a:gd name="T13" fmla="*/ 32 h 37"/>
              <a:gd name="T14" fmla="*/ 8 w 8"/>
              <a:gd name="T15" fmla="*/ 37 h 37"/>
              <a:gd name="T16" fmla="*/ 8 w 8"/>
              <a:gd name="T17" fmla="*/ 37 h 37"/>
              <a:gd name="T18" fmla="*/ 5 w 8"/>
              <a:gd name="T19" fmla="*/ 35 h 37"/>
              <a:gd name="T20" fmla="*/ 5 w 8"/>
              <a:gd name="T21" fmla="*/ 35 h 37"/>
              <a:gd name="T22" fmla="*/ 2 w 8"/>
              <a:gd name="T23" fmla="*/ 34 h 37"/>
              <a:gd name="T24" fmla="*/ 2 w 8"/>
              <a:gd name="T25" fmla="*/ 34 h 37"/>
              <a:gd name="T26" fmla="*/ 1 w 8"/>
              <a:gd name="T27" fmla="*/ 33 h 37"/>
              <a:gd name="T28" fmla="*/ 1 w 8"/>
              <a:gd name="T29" fmla="*/ 33 h 37"/>
              <a:gd name="T30" fmla="*/ 0 w 8"/>
              <a:gd name="T31" fmla="*/ 29 h 37"/>
              <a:gd name="T32" fmla="*/ 0 w 8"/>
              <a:gd name="T3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37">
                <a:moveTo>
                  <a:pt x="0" y="0"/>
                </a:moveTo>
                <a:lnTo>
                  <a:pt x="6" y="0"/>
                </a:lnTo>
                <a:lnTo>
                  <a:pt x="6" y="29"/>
                </a:lnTo>
                <a:lnTo>
                  <a:pt x="6" y="29"/>
                </a:lnTo>
                <a:lnTo>
                  <a:pt x="6" y="30"/>
                </a:lnTo>
                <a:lnTo>
                  <a:pt x="6" y="30"/>
                </a:lnTo>
                <a:lnTo>
                  <a:pt x="8" y="32"/>
                </a:lnTo>
                <a:lnTo>
                  <a:pt x="8" y="37"/>
                </a:lnTo>
                <a:lnTo>
                  <a:pt x="8" y="37"/>
                </a:lnTo>
                <a:lnTo>
                  <a:pt x="5" y="35"/>
                </a:lnTo>
                <a:lnTo>
                  <a:pt x="5" y="35"/>
                </a:lnTo>
                <a:lnTo>
                  <a:pt x="2" y="34"/>
                </a:lnTo>
                <a:lnTo>
                  <a:pt x="2" y="34"/>
                </a:lnTo>
                <a:lnTo>
                  <a:pt x="1" y="33"/>
                </a:lnTo>
                <a:lnTo>
                  <a:pt x="1" y="3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65" name="Freeform 487">
            <a:extLst>
              <a:ext uri="{FF2B5EF4-FFF2-40B4-BE49-F238E27FC236}">
                <a16:creationId xmlns:a16="http://schemas.microsoft.com/office/drawing/2014/main" id="{BC9AA01C-CAC5-413F-AE56-7DD8C1198711}"/>
              </a:ext>
            </a:extLst>
          </p:cNvPr>
          <p:cNvSpPr>
            <a:spLocks noEditPoints="1"/>
          </p:cNvSpPr>
          <p:nvPr/>
        </p:nvSpPr>
        <p:spPr bwMode="auto">
          <a:xfrm>
            <a:off x="6471681" y="3357746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66" name="Freeform 488">
            <a:extLst>
              <a:ext uri="{FF2B5EF4-FFF2-40B4-BE49-F238E27FC236}">
                <a16:creationId xmlns:a16="http://schemas.microsoft.com/office/drawing/2014/main" id="{51F63DBC-90E6-4105-9DE6-B4F3862D6217}"/>
              </a:ext>
            </a:extLst>
          </p:cNvPr>
          <p:cNvSpPr>
            <a:spLocks/>
          </p:cNvSpPr>
          <p:nvPr/>
        </p:nvSpPr>
        <p:spPr bwMode="auto">
          <a:xfrm>
            <a:off x="6487556" y="3373621"/>
            <a:ext cx="23813" cy="42863"/>
          </a:xfrm>
          <a:custGeom>
            <a:avLst/>
            <a:gdLst>
              <a:gd name="T0" fmla="*/ 15 w 15"/>
              <a:gd name="T1" fmla="*/ 0 h 27"/>
              <a:gd name="T2" fmla="*/ 15 w 15"/>
              <a:gd name="T3" fmla="*/ 25 h 27"/>
              <a:gd name="T4" fmla="*/ 10 w 15"/>
              <a:gd name="T5" fmla="*/ 25 h 27"/>
              <a:gd name="T6" fmla="*/ 10 w 15"/>
              <a:gd name="T7" fmla="*/ 23 h 27"/>
              <a:gd name="T8" fmla="*/ 10 w 15"/>
              <a:gd name="T9" fmla="*/ 23 h 27"/>
              <a:gd name="T10" fmla="*/ 10 w 15"/>
              <a:gd name="T11" fmla="*/ 23 h 27"/>
              <a:gd name="T12" fmla="*/ 7 w 15"/>
              <a:gd name="T13" fmla="*/ 25 h 27"/>
              <a:gd name="T14" fmla="*/ 7 w 15"/>
              <a:gd name="T15" fmla="*/ 25 h 27"/>
              <a:gd name="T16" fmla="*/ 5 w 15"/>
              <a:gd name="T17" fmla="*/ 27 h 27"/>
              <a:gd name="T18" fmla="*/ 5 w 15"/>
              <a:gd name="T19" fmla="*/ 27 h 27"/>
              <a:gd name="T20" fmla="*/ 2 w 15"/>
              <a:gd name="T21" fmla="*/ 25 h 27"/>
              <a:gd name="T22" fmla="*/ 2 w 15"/>
              <a:gd name="T23" fmla="*/ 25 h 27"/>
              <a:gd name="T24" fmla="*/ 1 w 15"/>
              <a:gd name="T25" fmla="*/ 24 h 27"/>
              <a:gd name="T26" fmla="*/ 1 w 15"/>
              <a:gd name="T27" fmla="*/ 24 h 27"/>
              <a:gd name="T28" fmla="*/ 0 w 15"/>
              <a:gd name="T29" fmla="*/ 23 h 27"/>
              <a:gd name="T30" fmla="*/ 0 w 15"/>
              <a:gd name="T31" fmla="*/ 23 h 27"/>
              <a:gd name="T32" fmla="*/ 0 w 15"/>
              <a:gd name="T33" fmla="*/ 20 h 27"/>
              <a:gd name="T34" fmla="*/ 0 w 15"/>
              <a:gd name="T35" fmla="*/ 0 h 27"/>
              <a:gd name="T36" fmla="*/ 5 w 15"/>
              <a:gd name="T37" fmla="*/ 0 h 27"/>
              <a:gd name="T38" fmla="*/ 5 w 15"/>
              <a:gd name="T39" fmla="*/ 18 h 27"/>
              <a:gd name="T40" fmla="*/ 5 w 15"/>
              <a:gd name="T41" fmla="*/ 18 h 27"/>
              <a:gd name="T42" fmla="*/ 5 w 15"/>
              <a:gd name="T43" fmla="*/ 20 h 27"/>
              <a:gd name="T44" fmla="*/ 5 w 15"/>
              <a:gd name="T45" fmla="*/ 20 h 27"/>
              <a:gd name="T46" fmla="*/ 7 w 15"/>
              <a:gd name="T47" fmla="*/ 20 h 27"/>
              <a:gd name="T48" fmla="*/ 7 w 15"/>
              <a:gd name="T49" fmla="*/ 20 h 27"/>
              <a:gd name="T50" fmla="*/ 8 w 15"/>
              <a:gd name="T51" fmla="*/ 20 h 27"/>
              <a:gd name="T52" fmla="*/ 8 w 15"/>
              <a:gd name="T53" fmla="*/ 20 h 27"/>
              <a:gd name="T54" fmla="*/ 10 w 15"/>
              <a:gd name="T55" fmla="*/ 18 h 27"/>
              <a:gd name="T56" fmla="*/ 10 w 15"/>
              <a:gd name="T57" fmla="*/ 0 h 27"/>
              <a:gd name="T58" fmla="*/ 15 w 15"/>
              <a:gd name="T5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7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7" y="25"/>
                </a:lnTo>
                <a:lnTo>
                  <a:pt x="7" y="25"/>
                </a:lnTo>
                <a:lnTo>
                  <a:pt x="5" y="27"/>
                </a:lnTo>
                <a:lnTo>
                  <a:pt x="5" y="27"/>
                </a:lnTo>
                <a:lnTo>
                  <a:pt x="2" y="25"/>
                </a:lnTo>
                <a:lnTo>
                  <a:pt x="2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67" name="Freeform 489">
            <a:extLst>
              <a:ext uri="{FF2B5EF4-FFF2-40B4-BE49-F238E27FC236}">
                <a16:creationId xmlns:a16="http://schemas.microsoft.com/office/drawing/2014/main" id="{CDF6A5BA-3015-4565-8422-6C6755308BA2}"/>
              </a:ext>
            </a:extLst>
          </p:cNvPr>
          <p:cNvSpPr>
            <a:spLocks/>
          </p:cNvSpPr>
          <p:nvPr/>
        </p:nvSpPr>
        <p:spPr bwMode="auto">
          <a:xfrm>
            <a:off x="6516131" y="3373621"/>
            <a:ext cx="41275" cy="39688"/>
          </a:xfrm>
          <a:custGeom>
            <a:avLst/>
            <a:gdLst>
              <a:gd name="T0" fmla="*/ 0 w 26"/>
              <a:gd name="T1" fmla="*/ 25 h 25"/>
              <a:gd name="T2" fmla="*/ 0 w 26"/>
              <a:gd name="T3" fmla="*/ 0 h 25"/>
              <a:gd name="T4" fmla="*/ 5 w 26"/>
              <a:gd name="T5" fmla="*/ 0 h 25"/>
              <a:gd name="T6" fmla="*/ 5 w 26"/>
              <a:gd name="T7" fmla="*/ 3 h 25"/>
              <a:gd name="T8" fmla="*/ 5 w 26"/>
              <a:gd name="T9" fmla="*/ 3 h 25"/>
              <a:gd name="T10" fmla="*/ 5 w 26"/>
              <a:gd name="T11" fmla="*/ 3 h 25"/>
              <a:gd name="T12" fmla="*/ 8 w 26"/>
              <a:gd name="T13" fmla="*/ 0 h 25"/>
              <a:gd name="T14" fmla="*/ 8 w 26"/>
              <a:gd name="T15" fmla="*/ 0 h 25"/>
              <a:gd name="T16" fmla="*/ 10 w 26"/>
              <a:gd name="T17" fmla="*/ 0 h 25"/>
              <a:gd name="T18" fmla="*/ 10 w 26"/>
              <a:gd name="T19" fmla="*/ 0 h 25"/>
              <a:gd name="T20" fmla="*/ 13 w 26"/>
              <a:gd name="T21" fmla="*/ 0 h 25"/>
              <a:gd name="T22" fmla="*/ 13 w 26"/>
              <a:gd name="T23" fmla="*/ 0 h 25"/>
              <a:gd name="T24" fmla="*/ 16 w 26"/>
              <a:gd name="T25" fmla="*/ 3 h 25"/>
              <a:gd name="T26" fmla="*/ 16 w 26"/>
              <a:gd name="T27" fmla="*/ 3 h 25"/>
              <a:gd name="T28" fmla="*/ 17 w 26"/>
              <a:gd name="T29" fmla="*/ 0 h 25"/>
              <a:gd name="T30" fmla="*/ 17 w 26"/>
              <a:gd name="T31" fmla="*/ 0 h 25"/>
              <a:gd name="T32" fmla="*/ 21 w 26"/>
              <a:gd name="T33" fmla="*/ 0 h 25"/>
              <a:gd name="T34" fmla="*/ 21 w 26"/>
              <a:gd name="T35" fmla="*/ 0 h 25"/>
              <a:gd name="T36" fmla="*/ 23 w 26"/>
              <a:gd name="T37" fmla="*/ 0 h 25"/>
              <a:gd name="T38" fmla="*/ 23 w 26"/>
              <a:gd name="T39" fmla="*/ 0 h 25"/>
              <a:gd name="T40" fmla="*/ 24 w 26"/>
              <a:gd name="T41" fmla="*/ 2 h 25"/>
              <a:gd name="T42" fmla="*/ 24 w 26"/>
              <a:gd name="T43" fmla="*/ 2 h 25"/>
              <a:gd name="T44" fmla="*/ 26 w 26"/>
              <a:gd name="T45" fmla="*/ 3 h 25"/>
              <a:gd name="T46" fmla="*/ 26 w 26"/>
              <a:gd name="T47" fmla="*/ 3 h 25"/>
              <a:gd name="T48" fmla="*/ 26 w 26"/>
              <a:gd name="T49" fmla="*/ 7 h 25"/>
              <a:gd name="T50" fmla="*/ 26 w 26"/>
              <a:gd name="T51" fmla="*/ 25 h 25"/>
              <a:gd name="T52" fmla="*/ 21 w 26"/>
              <a:gd name="T53" fmla="*/ 25 h 25"/>
              <a:gd name="T54" fmla="*/ 21 w 26"/>
              <a:gd name="T55" fmla="*/ 8 h 25"/>
              <a:gd name="T56" fmla="*/ 21 w 26"/>
              <a:gd name="T57" fmla="*/ 8 h 25"/>
              <a:gd name="T58" fmla="*/ 21 w 26"/>
              <a:gd name="T59" fmla="*/ 7 h 25"/>
              <a:gd name="T60" fmla="*/ 21 w 26"/>
              <a:gd name="T61" fmla="*/ 7 h 25"/>
              <a:gd name="T62" fmla="*/ 18 w 26"/>
              <a:gd name="T63" fmla="*/ 5 h 25"/>
              <a:gd name="T64" fmla="*/ 18 w 26"/>
              <a:gd name="T65" fmla="*/ 5 h 25"/>
              <a:gd name="T66" fmla="*/ 17 w 26"/>
              <a:gd name="T67" fmla="*/ 7 h 25"/>
              <a:gd name="T68" fmla="*/ 17 w 26"/>
              <a:gd name="T69" fmla="*/ 7 h 25"/>
              <a:gd name="T70" fmla="*/ 16 w 26"/>
              <a:gd name="T71" fmla="*/ 9 h 25"/>
              <a:gd name="T72" fmla="*/ 16 w 26"/>
              <a:gd name="T73" fmla="*/ 25 h 25"/>
              <a:gd name="T74" fmla="*/ 10 w 26"/>
              <a:gd name="T75" fmla="*/ 25 h 25"/>
              <a:gd name="T76" fmla="*/ 10 w 26"/>
              <a:gd name="T77" fmla="*/ 8 h 25"/>
              <a:gd name="T78" fmla="*/ 10 w 26"/>
              <a:gd name="T79" fmla="*/ 8 h 25"/>
              <a:gd name="T80" fmla="*/ 10 w 26"/>
              <a:gd name="T81" fmla="*/ 7 h 25"/>
              <a:gd name="T82" fmla="*/ 10 w 26"/>
              <a:gd name="T83" fmla="*/ 7 h 25"/>
              <a:gd name="T84" fmla="*/ 8 w 26"/>
              <a:gd name="T85" fmla="*/ 5 h 25"/>
              <a:gd name="T86" fmla="*/ 8 w 26"/>
              <a:gd name="T87" fmla="*/ 5 h 25"/>
              <a:gd name="T88" fmla="*/ 7 w 26"/>
              <a:gd name="T89" fmla="*/ 7 h 25"/>
              <a:gd name="T90" fmla="*/ 7 w 26"/>
              <a:gd name="T91" fmla="*/ 7 h 25"/>
              <a:gd name="T92" fmla="*/ 5 w 26"/>
              <a:gd name="T93" fmla="*/ 9 h 25"/>
              <a:gd name="T94" fmla="*/ 5 w 26"/>
              <a:gd name="T95" fmla="*/ 25 h 25"/>
              <a:gd name="T96" fmla="*/ 0 w 26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6" y="3"/>
                </a:lnTo>
                <a:lnTo>
                  <a:pt x="16" y="3"/>
                </a:lnTo>
                <a:lnTo>
                  <a:pt x="17" y="0"/>
                </a:lnTo>
                <a:lnTo>
                  <a:pt x="17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2"/>
                </a:lnTo>
                <a:lnTo>
                  <a:pt x="24" y="2"/>
                </a:lnTo>
                <a:lnTo>
                  <a:pt x="26" y="3"/>
                </a:lnTo>
                <a:lnTo>
                  <a:pt x="26" y="3"/>
                </a:lnTo>
                <a:lnTo>
                  <a:pt x="26" y="7"/>
                </a:lnTo>
                <a:lnTo>
                  <a:pt x="26" y="25"/>
                </a:lnTo>
                <a:lnTo>
                  <a:pt x="21" y="25"/>
                </a:lnTo>
                <a:lnTo>
                  <a:pt x="21" y="8"/>
                </a:lnTo>
                <a:lnTo>
                  <a:pt x="21" y="8"/>
                </a:lnTo>
                <a:lnTo>
                  <a:pt x="21" y="7"/>
                </a:lnTo>
                <a:lnTo>
                  <a:pt x="21" y="7"/>
                </a:lnTo>
                <a:lnTo>
                  <a:pt x="18" y="5"/>
                </a:lnTo>
                <a:lnTo>
                  <a:pt x="18" y="5"/>
                </a:lnTo>
                <a:lnTo>
                  <a:pt x="17" y="7"/>
                </a:lnTo>
                <a:lnTo>
                  <a:pt x="17" y="7"/>
                </a:lnTo>
                <a:lnTo>
                  <a:pt x="16" y="9"/>
                </a:lnTo>
                <a:lnTo>
                  <a:pt x="16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7" y="7"/>
                </a:lnTo>
                <a:lnTo>
                  <a:pt x="7" y="7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68" name="Rectangle 490">
            <a:extLst>
              <a:ext uri="{FF2B5EF4-FFF2-40B4-BE49-F238E27FC236}">
                <a16:creationId xmlns:a16="http://schemas.microsoft.com/office/drawing/2014/main" id="{5F799085-11FD-470B-A03E-D1C5985BE5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7543" y="3870508"/>
            <a:ext cx="7938" cy="5556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69" name="Freeform 491">
            <a:extLst>
              <a:ext uri="{FF2B5EF4-FFF2-40B4-BE49-F238E27FC236}">
                <a16:creationId xmlns:a16="http://schemas.microsoft.com/office/drawing/2014/main" id="{74D63C9D-D773-42D7-880D-7B668D15A13F}"/>
              </a:ext>
            </a:extLst>
          </p:cNvPr>
          <p:cNvSpPr>
            <a:spLocks/>
          </p:cNvSpPr>
          <p:nvPr/>
        </p:nvSpPr>
        <p:spPr bwMode="auto">
          <a:xfrm>
            <a:off x="6401831" y="3884796"/>
            <a:ext cx="25400" cy="41275"/>
          </a:xfrm>
          <a:custGeom>
            <a:avLst/>
            <a:gdLst>
              <a:gd name="T0" fmla="*/ 0 w 16"/>
              <a:gd name="T1" fmla="*/ 26 h 26"/>
              <a:gd name="T2" fmla="*/ 0 w 16"/>
              <a:gd name="T3" fmla="*/ 1 h 26"/>
              <a:gd name="T4" fmla="*/ 5 w 16"/>
              <a:gd name="T5" fmla="*/ 1 h 26"/>
              <a:gd name="T6" fmla="*/ 5 w 16"/>
              <a:gd name="T7" fmla="*/ 4 h 26"/>
              <a:gd name="T8" fmla="*/ 5 w 16"/>
              <a:gd name="T9" fmla="*/ 4 h 26"/>
              <a:gd name="T10" fmla="*/ 5 w 16"/>
              <a:gd name="T11" fmla="*/ 4 h 26"/>
              <a:gd name="T12" fmla="*/ 7 w 16"/>
              <a:gd name="T13" fmla="*/ 1 h 26"/>
              <a:gd name="T14" fmla="*/ 7 w 16"/>
              <a:gd name="T15" fmla="*/ 1 h 26"/>
              <a:gd name="T16" fmla="*/ 10 w 16"/>
              <a:gd name="T17" fmla="*/ 0 h 26"/>
              <a:gd name="T18" fmla="*/ 10 w 16"/>
              <a:gd name="T19" fmla="*/ 0 h 26"/>
              <a:gd name="T20" fmla="*/ 12 w 16"/>
              <a:gd name="T21" fmla="*/ 1 h 26"/>
              <a:gd name="T22" fmla="*/ 12 w 16"/>
              <a:gd name="T23" fmla="*/ 1 h 26"/>
              <a:gd name="T24" fmla="*/ 13 w 16"/>
              <a:gd name="T25" fmla="*/ 2 h 26"/>
              <a:gd name="T26" fmla="*/ 13 w 16"/>
              <a:gd name="T27" fmla="*/ 2 h 26"/>
              <a:gd name="T28" fmla="*/ 15 w 16"/>
              <a:gd name="T29" fmla="*/ 4 h 26"/>
              <a:gd name="T30" fmla="*/ 15 w 16"/>
              <a:gd name="T31" fmla="*/ 4 h 26"/>
              <a:gd name="T32" fmla="*/ 16 w 16"/>
              <a:gd name="T33" fmla="*/ 6 h 26"/>
              <a:gd name="T34" fmla="*/ 16 w 16"/>
              <a:gd name="T35" fmla="*/ 26 h 26"/>
              <a:gd name="T36" fmla="*/ 10 w 16"/>
              <a:gd name="T37" fmla="*/ 26 h 26"/>
              <a:gd name="T38" fmla="*/ 10 w 16"/>
              <a:gd name="T39" fmla="*/ 9 h 26"/>
              <a:gd name="T40" fmla="*/ 10 w 16"/>
              <a:gd name="T41" fmla="*/ 9 h 26"/>
              <a:gd name="T42" fmla="*/ 10 w 16"/>
              <a:gd name="T43" fmla="*/ 6 h 26"/>
              <a:gd name="T44" fmla="*/ 10 w 16"/>
              <a:gd name="T45" fmla="*/ 6 h 26"/>
              <a:gd name="T46" fmla="*/ 7 w 16"/>
              <a:gd name="T47" fmla="*/ 6 h 26"/>
              <a:gd name="T48" fmla="*/ 7 w 16"/>
              <a:gd name="T49" fmla="*/ 6 h 26"/>
              <a:gd name="T50" fmla="*/ 6 w 16"/>
              <a:gd name="T51" fmla="*/ 6 h 26"/>
              <a:gd name="T52" fmla="*/ 6 w 16"/>
              <a:gd name="T53" fmla="*/ 6 h 26"/>
              <a:gd name="T54" fmla="*/ 5 w 16"/>
              <a:gd name="T55" fmla="*/ 9 h 26"/>
              <a:gd name="T56" fmla="*/ 5 w 16"/>
              <a:gd name="T57" fmla="*/ 26 h 26"/>
              <a:gd name="T58" fmla="*/ 0 w 16"/>
              <a:gd name="T5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6" y="6"/>
                </a:lnTo>
                <a:lnTo>
                  <a:pt x="16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7" y="6"/>
                </a:lnTo>
                <a:lnTo>
                  <a:pt x="7" y="6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70" name="Freeform 492">
            <a:extLst>
              <a:ext uri="{FF2B5EF4-FFF2-40B4-BE49-F238E27FC236}">
                <a16:creationId xmlns:a16="http://schemas.microsoft.com/office/drawing/2014/main" id="{04871818-82D1-4EEC-8D01-7B40840002A7}"/>
              </a:ext>
            </a:extLst>
          </p:cNvPr>
          <p:cNvSpPr>
            <a:spLocks noEditPoints="1"/>
          </p:cNvSpPr>
          <p:nvPr/>
        </p:nvSpPr>
        <p:spPr bwMode="auto">
          <a:xfrm>
            <a:off x="6433581" y="3870508"/>
            <a:ext cx="23813" cy="55563"/>
          </a:xfrm>
          <a:custGeom>
            <a:avLst/>
            <a:gdLst>
              <a:gd name="T0" fmla="*/ 10 w 15"/>
              <a:gd name="T1" fmla="*/ 35 h 35"/>
              <a:gd name="T2" fmla="*/ 10 w 15"/>
              <a:gd name="T3" fmla="*/ 33 h 35"/>
              <a:gd name="T4" fmla="*/ 10 w 15"/>
              <a:gd name="T5" fmla="*/ 33 h 35"/>
              <a:gd name="T6" fmla="*/ 9 w 15"/>
              <a:gd name="T7" fmla="*/ 34 h 35"/>
              <a:gd name="T8" fmla="*/ 9 w 15"/>
              <a:gd name="T9" fmla="*/ 34 h 35"/>
              <a:gd name="T10" fmla="*/ 7 w 15"/>
              <a:gd name="T11" fmla="*/ 35 h 35"/>
              <a:gd name="T12" fmla="*/ 7 w 15"/>
              <a:gd name="T13" fmla="*/ 35 h 35"/>
              <a:gd name="T14" fmla="*/ 6 w 15"/>
              <a:gd name="T15" fmla="*/ 35 h 35"/>
              <a:gd name="T16" fmla="*/ 6 w 15"/>
              <a:gd name="T17" fmla="*/ 35 h 35"/>
              <a:gd name="T18" fmla="*/ 5 w 15"/>
              <a:gd name="T19" fmla="*/ 35 h 35"/>
              <a:gd name="T20" fmla="*/ 5 w 15"/>
              <a:gd name="T21" fmla="*/ 35 h 35"/>
              <a:gd name="T22" fmla="*/ 2 w 15"/>
              <a:gd name="T23" fmla="*/ 35 h 35"/>
              <a:gd name="T24" fmla="*/ 1 w 15"/>
              <a:gd name="T25" fmla="*/ 33 h 35"/>
              <a:gd name="T26" fmla="*/ 1 w 15"/>
              <a:gd name="T27" fmla="*/ 33 h 35"/>
              <a:gd name="T28" fmla="*/ 0 w 15"/>
              <a:gd name="T29" fmla="*/ 31 h 35"/>
              <a:gd name="T30" fmla="*/ 0 w 15"/>
              <a:gd name="T31" fmla="*/ 31 h 35"/>
              <a:gd name="T32" fmla="*/ 0 w 15"/>
              <a:gd name="T33" fmla="*/ 28 h 35"/>
              <a:gd name="T34" fmla="*/ 0 w 15"/>
              <a:gd name="T35" fmla="*/ 18 h 35"/>
              <a:gd name="T36" fmla="*/ 0 w 15"/>
              <a:gd name="T37" fmla="*/ 18 h 35"/>
              <a:gd name="T38" fmla="*/ 0 w 15"/>
              <a:gd name="T39" fmla="*/ 14 h 35"/>
              <a:gd name="T40" fmla="*/ 0 w 15"/>
              <a:gd name="T41" fmla="*/ 14 h 35"/>
              <a:gd name="T42" fmla="*/ 1 w 15"/>
              <a:gd name="T43" fmla="*/ 11 h 35"/>
              <a:gd name="T44" fmla="*/ 2 w 15"/>
              <a:gd name="T45" fmla="*/ 10 h 35"/>
              <a:gd name="T46" fmla="*/ 2 w 15"/>
              <a:gd name="T47" fmla="*/ 10 h 35"/>
              <a:gd name="T48" fmla="*/ 5 w 15"/>
              <a:gd name="T49" fmla="*/ 9 h 35"/>
              <a:gd name="T50" fmla="*/ 5 w 15"/>
              <a:gd name="T51" fmla="*/ 9 h 35"/>
              <a:gd name="T52" fmla="*/ 7 w 15"/>
              <a:gd name="T53" fmla="*/ 10 h 35"/>
              <a:gd name="T54" fmla="*/ 7 w 15"/>
              <a:gd name="T55" fmla="*/ 10 h 35"/>
              <a:gd name="T56" fmla="*/ 10 w 15"/>
              <a:gd name="T57" fmla="*/ 13 h 35"/>
              <a:gd name="T58" fmla="*/ 10 w 15"/>
              <a:gd name="T59" fmla="*/ 13 h 35"/>
              <a:gd name="T60" fmla="*/ 10 w 15"/>
              <a:gd name="T61" fmla="*/ 0 h 35"/>
              <a:gd name="T62" fmla="*/ 15 w 15"/>
              <a:gd name="T63" fmla="*/ 0 h 35"/>
              <a:gd name="T64" fmla="*/ 15 w 15"/>
              <a:gd name="T65" fmla="*/ 35 h 35"/>
              <a:gd name="T66" fmla="*/ 10 w 15"/>
              <a:gd name="T67" fmla="*/ 35 h 35"/>
              <a:gd name="T68" fmla="*/ 5 w 15"/>
              <a:gd name="T69" fmla="*/ 26 h 35"/>
              <a:gd name="T70" fmla="*/ 5 w 15"/>
              <a:gd name="T71" fmla="*/ 26 h 35"/>
              <a:gd name="T72" fmla="*/ 5 w 15"/>
              <a:gd name="T73" fmla="*/ 29 h 35"/>
              <a:gd name="T74" fmla="*/ 5 w 15"/>
              <a:gd name="T75" fmla="*/ 29 h 35"/>
              <a:gd name="T76" fmla="*/ 7 w 15"/>
              <a:gd name="T77" fmla="*/ 30 h 35"/>
              <a:gd name="T78" fmla="*/ 7 w 15"/>
              <a:gd name="T79" fmla="*/ 30 h 35"/>
              <a:gd name="T80" fmla="*/ 9 w 15"/>
              <a:gd name="T81" fmla="*/ 29 h 35"/>
              <a:gd name="T82" fmla="*/ 9 w 15"/>
              <a:gd name="T83" fmla="*/ 29 h 35"/>
              <a:gd name="T84" fmla="*/ 10 w 15"/>
              <a:gd name="T85" fmla="*/ 28 h 35"/>
              <a:gd name="T86" fmla="*/ 10 w 15"/>
              <a:gd name="T87" fmla="*/ 18 h 35"/>
              <a:gd name="T88" fmla="*/ 10 w 15"/>
              <a:gd name="T89" fmla="*/ 18 h 35"/>
              <a:gd name="T90" fmla="*/ 9 w 15"/>
              <a:gd name="T91" fmla="*/ 15 h 35"/>
              <a:gd name="T92" fmla="*/ 9 w 15"/>
              <a:gd name="T93" fmla="*/ 15 h 35"/>
              <a:gd name="T94" fmla="*/ 7 w 15"/>
              <a:gd name="T95" fmla="*/ 15 h 35"/>
              <a:gd name="T96" fmla="*/ 7 w 15"/>
              <a:gd name="T97" fmla="*/ 15 h 35"/>
              <a:gd name="T98" fmla="*/ 5 w 15"/>
              <a:gd name="T99" fmla="*/ 15 h 35"/>
              <a:gd name="T100" fmla="*/ 5 w 15"/>
              <a:gd name="T101" fmla="*/ 15 h 35"/>
              <a:gd name="T102" fmla="*/ 5 w 15"/>
              <a:gd name="T103" fmla="*/ 18 h 35"/>
              <a:gd name="T104" fmla="*/ 5 w 15"/>
              <a:gd name="T105" fmla="*/ 26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" h="35">
                <a:moveTo>
                  <a:pt x="10" y="35"/>
                </a:moveTo>
                <a:lnTo>
                  <a:pt x="10" y="33"/>
                </a:lnTo>
                <a:lnTo>
                  <a:pt x="10" y="33"/>
                </a:lnTo>
                <a:lnTo>
                  <a:pt x="9" y="34"/>
                </a:lnTo>
                <a:lnTo>
                  <a:pt x="9" y="34"/>
                </a:lnTo>
                <a:lnTo>
                  <a:pt x="7" y="35"/>
                </a:lnTo>
                <a:lnTo>
                  <a:pt x="7" y="35"/>
                </a:lnTo>
                <a:lnTo>
                  <a:pt x="6" y="35"/>
                </a:lnTo>
                <a:lnTo>
                  <a:pt x="6" y="35"/>
                </a:lnTo>
                <a:lnTo>
                  <a:pt x="5" y="35"/>
                </a:lnTo>
                <a:lnTo>
                  <a:pt x="5" y="35"/>
                </a:lnTo>
                <a:lnTo>
                  <a:pt x="2" y="35"/>
                </a:lnTo>
                <a:lnTo>
                  <a:pt x="1" y="33"/>
                </a:lnTo>
                <a:lnTo>
                  <a:pt x="1" y="33"/>
                </a:lnTo>
                <a:lnTo>
                  <a:pt x="0" y="31"/>
                </a:lnTo>
                <a:lnTo>
                  <a:pt x="0" y="31"/>
                </a:lnTo>
                <a:lnTo>
                  <a:pt x="0" y="28"/>
                </a:lnTo>
                <a:lnTo>
                  <a:pt x="0" y="18"/>
                </a:lnTo>
                <a:lnTo>
                  <a:pt x="0" y="18"/>
                </a:lnTo>
                <a:lnTo>
                  <a:pt x="0" y="14"/>
                </a:lnTo>
                <a:lnTo>
                  <a:pt x="0" y="14"/>
                </a:lnTo>
                <a:lnTo>
                  <a:pt x="1" y="11"/>
                </a:lnTo>
                <a:lnTo>
                  <a:pt x="2" y="10"/>
                </a:lnTo>
                <a:lnTo>
                  <a:pt x="2" y="10"/>
                </a:lnTo>
                <a:lnTo>
                  <a:pt x="5" y="9"/>
                </a:lnTo>
                <a:lnTo>
                  <a:pt x="5" y="9"/>
                </a:lnTo>
                <a:lnTo>
                  <a:pt x="7" y="10"/>
                </a:lnTo>
                <a:lnTo>
                  <a:pt x="7" y="10"/>
                </a:lnTo>
                <a:lnTo>
                  <a:pt x="10" y="13"/>
                </a:lnTo>
                <a:lnTo>
                  <a:pt x="10" y="13"/>
                </a:lnTo>
                <a:lnTo>
                  <a:pt x="10" y="0"/>
                </a:lnTo>
                <a:lnTo>
                  <a:pt x="15" y="0"/>
                </a:lnTo>
                <a:lnTo>
                  <a:pt x="15" y="35"/>
                </a:lnTo>
                <a:lnTo>
                  <a:pt x="10" y="35"/>
                </a:lnTo>
                <a:close/>
                <a:moveTo>
                  <a:pt x="5" y="26"/>
                </a:moveTo>
                <a:lnTo>
                  <a:pt x="5" y="26"/>
                </a:lnTo>
                <a:lnTo>
                  <a:pt x="5" y="29"/>
                </a:lnTo>
                <a:lnTo>
                  <a:pt x="5" y="29"/>
                </a:lnTo>
                <a:lnTo>
                  <a:pt x="7" y="30"/>
                </a:lnTo>
                <a:lnTo>
                  <a:pt x="7" y="30"/>
                </a:lnTo>
                <a:lnTo>
                  <a:pt x="9" y="29"/>
                </a:lnTo>
                <a:lnTo>
                  <a:pt x="9" y="29"/>
                </a:lnTo>
                <a:lnTo>
                  <a:pt x="10" y="28"/>
                </a:lnTo>
                <a:lnTo>
                  <a:pt x="10" y="18"/>
                </a:lnTo>
                <a:lnTo>
                  <a:pt x="10" y="18"/>
                </a:lnTo>
                <a:lnTo>
                  <a:pt x="9" y="15"/>
                </a:lnTo>
                <a:lnTo>
                  <a:pt x="9" y="15"/>
                </a:lnTo>
                <a:lnTo>
                  <a:pt x="7" y="15"/>
                </a:lnTo>
                <a:lnTo>
                  <a:pt x="7" y="15"/>
                </a:lnTo>
                <a:lnTo>
                  <a:pt x="5" y="15"/>
                </a:lnTo>
                <a:lnTo>
                  <a:pt x="5" y="15"/>
                </a:lnTo>
                <a:lnTo>
                  <a:pt x="5" y="18"/>
                </a:lnTo>
                <a:lnTo>
                  <a:pt x="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71" name="Freeform 493">
            <a:extLst>
              <a:ext uri="{FF2B5EF4-FFF2-40B4-BE49-F238E27FC236}">
                <a16:creationId xmlns:a16="http://schemas.microsoft.com/office/drawing/2014/main" id="{F242C1E8-3E19-42A2-A71C-32EB6DCF4513}"/>
              </a:ext>
            </a:extLst>
          </p:cNvPr>
          <p:cNvSpPr>
            <a:spLocks noEditPoints="1"/>
          </p:cNvSpPr>
          <p:nvPr/>
        </p:nvSpPr>
        <p:spPr bwMode="auto">
          <a:xfrm>
            <a:off x="6463743" y="3870508"/>
            <a:ext cx="9525" cy="55563"/>
          </a:xfrm>
          <a:custGeom>
            <a:avLst/>
            <a:gdLst>
              <a:gd name="T0" fmla="*/ 0 w 6"/>
              <a:gd name="T1" fmla="*/ 5 h 35"/>
              <a:gd name="T2" fmla="*/ 0 w 6"/>
              <a:gd name="T3" fmla="*/ 0 h 35"/>
              <a:gd name="T4" fmla="*/ 6 w 6"/>
              <a:gd name="T5" fmla="*/ 0 h 35"/>
              <a:gd name="T6" fmla="*/ 6 w 6"/>
              <a:gd name="T7" fmla="*/ 5 h 35"/>
              <a:gd name="T8" fmla="*/ 0 w 6"/>
              <a:gd name="T9" fmla="*/ 5 h 35"/>
              <a:gd name="T10" fmla="*/ 0 w 6"/>
              <a:gd name="T11" fmla="*/ 35 h 35"/>
              <a:gd name="T12" fmla="*/ 0 w 6"/>
              <a:gd name="T13" fmla="*/ 10 h 35"/>
              <a:gd name="T14" fmla="*/ 6 w 6"/>
              <a:gd name="T15" fmla="*/ 10 h 35"/>
              <a:gd name="T16" fmla="*/ 6 w 6"/>
              <a:gd name="T17" fmla="*/ 35 h 35"/>
              <a:gd name="T18" fmla="*/ 0 w 6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35">
                <a:moveTo>
                  <a:pt x="0" y="5"/>
                </a:moveTo>
                <a:lnTo>
                  <a:pt x="0" y="0"/>
                </a:lnTo>
                <a:lnTo>
                  <a:pt x="6" y="0"/>
                </a:lnTo>
                <a:lnTo>
                  <a:pt x="6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6" y="10"/>
                </a:lnTo>
                <a:lnTo>
                  <a:pt x="6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72" name="Freeform 494">
            <a:extLst>
              <a:ext uri="{FF2B5EF4-FFF2-40B4-BE49-F238E27FC236}">
                <a16:creationId xmlns:a16="http://schemas.microsoft.com/office/drawing/2014/main" id="{930647F2-A12B-4DF5-BE3B-A0C05B3F8A9C}"/>
              </a:ext>
            </a:extLst>
          </p:cNvPr>
          <p:cNvSpPr>
            <a:spLocks/>
          </p:cNvSpPr>
          <p:nvPr/>
        </p:nvSpPr>
        <p:spPr bwMode="auto">
          <a:xfrm>
            <a:off x="6479618" y="3886383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3 h 25"/>
              <a:gd name="T8" fmla="*/ 10 w 15"/>
              <a:gd name="T9" fmla="*/ 23 h 25"/>
              <a:gd name="T10" fmla="*/ 10 w 15"/>
              <a:gd name="T11" fmla="*/ 23 h 25"/>
              <a:gd name="T12" fmla="*/ 7 w 15"/>
              <a:gd name="T13" fmla="*/ 25 h 25"/>
              <a:gd name="T14" fmla="*/ 7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3 w 15"/>
              <a:gd name="T21" fmla="*/ 25 h 25"/>
              <a:gd name="T22" fmla="*/ 3 w 15"/>
              <a:gd name="T23" fmla="*/ 25 h 25"/>
              <a:gd name="T24" fmla="*/ 1 w 15"/>
              <a:gd name="T25" fmla="*/ 24 h 25"/>
              <a:gd name="T26" fmla="*/ 1 w 15"/>
              <a:gd name="T27" fmla="*/ 24 h 25"/>
              <a:gd name="T28" fmla="*/ 0 w 15"/>
              <a:gd name="T29" fmla="*/ 23 h 25"/>
              <a:gd name="T30" fmla="*/ 0 w 15"/>
              <a:gd name="T31" fmla="*/ 23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8 h 25"/>
              <a:gd name="T40" fmla="*/ 5 w 15"/>
              <a:gd name="T41" fmla="*/ 18 h 25"/>
              <a:gd name="T42" fmla="*/ 5 w 15"/>
              <a:gd name="T43" fmla="*/ 20 h 25"/>
              <a:gd name="T44" fmla="*/ 5 w 15"/>
              <a:gd name="T45" fmla="*/ 20 h 25"/>
              <a:gd name="T46" fmla="*/ 7 w 15"/>
              <a:gd name="T47" fmla="*/ 20 h 25"/>
              <a:gd name="T48" fmla="*/ 7 w 15"/>
              <a:gd name="T49" fmla="*/ 20 h 25"/>
              <a:gd name="T50" fmla="*/ 10 w 15"/>
              <a:gd name="T51" fmla="*/ 19 h 25"/>
              <a:gd name="T52" fmla="*/ 10 w 15"/>
              <a:gd name="T53" fmla="*/ 19 h 25"/>
              <a:gd name="T54" fmla="*/ 10 w 15"/>
              <a:gd name="T55" fmla="*/ 16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7" y="25"/>
                </a:lnTo>
                <a:lnTo>
                  <a:pt x="7" y="25"/>
                </a:lnTo>
                <a:lnTo>
                  <a:pt x="5" y="25"/>
                </a:lnTo>
                <a:lnTo>
                  <a:pt x="5" y="25"/>
                </a:lnTo>
                <a:lnTo>
                  <a:pt x="3" y="25"/>
                </a:lnTo>
                <a:lnTo>
                  <a:pt x="3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10" y="19"/>
                </a:lnTo>
                <a:lnTo>
                  <a:pt x="10" y="19"/>
                </a:lnTo>
                <a:lnTo>
                  <a:pt x="10" y="16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73" name="Freeform 495">
            <a:extLst>
              <a:ext uri="{FF2B5EF4-FFF2-40B4-BE49-F238E27FC236}">
                <a16:creationId xmlns:a16="http://schemas.microsoft.com/office/drawing/2014/main" id="{A8A4E9C2-1E13-4E23-B1D9-92F26C33E3F8}"/>
              </a:ext>
            </a:extLst>
          </p:cNvPr>
          <p:cNvSpPr>
            <a:spLocks/>
          </p:cNvSpPr>
          <p:nvPr/>
        </p:nvSpPr>
        <p:spPr bwMode="auto">
          <a:xfrm>
            <a:off x="6508193" y="3884796"/>
            <a:ext cx="42863" cy="41275"/>
          </a:xfrm>
          <a:custGeom>
            <a:avLst/>
            <a:gdLst>
              <a:gd name="T0" fmla="*/ 0 w 27"/>
              <a:gd name="T1" fmla="*/ 26 h 26"/>
              <a:gd name="T2" fmla="*/ 0 w 27"/>
              <a:gd name="T3" fmla="*/ 1 h 26"/>
              <a:gd name="T4" fmla="*/ 7 w 27"/>
              <a:gd name="T5" fmla="*/ 1 h 26"/>
              <a:gd name="T6" fmla="*/ 7 w 27"/>
              <a:gd name="T7" fmla="*/ 4 h 26"/>
              <a:gd name="T8" fmla="*/ 7 w 27"/>
              <a:gd name="T9" fmla="*/ 4 h 26"/>
              <a:gd name="T10" fmla="*/ 7 w 27"/>
              <a:gd name="T11" fmla="*/ 4 h 26"/>
              <a:gd name="T12" fmla="*/ 8 w 27"/>
              <a:gd name="T13" fmla="*/ 1 h 26"/>
              <a:gd name="T14" fmla="*/ 8 w 27"/>
              <a:gd name="T15" fmla="*/ 1 h 26"/>
              <a:gd name="T16" fmla="*/ 10 w 27"/>
              <a:gd name="T17" fmla="*/ 0 h 26"/>
              <a:gd name="T18" fmla="*/ 10 w 27"/>
              <a:gd name="T19" fmla="*/ 0 h 26"/>
              <a:gd name="T20" fmla="*/ 14 w 27"/>
              <a:gd name="T21" fmla="*/ 1 h 26"/>
              <a:gd name="T22" fmla="*/ 14 w 27"/>
              <a:gd name="T23" fmla="*/ 1 h 26"/>
              <a:gd name="T24" fmla="*/ 15 w 27"/>
              <a:gd name="T25" fmla="*/ 4 h 26"/>
              <a:gd name="T26" fmla="*/ 15 w 27"/>
              <a:gd name="T27" fmla="*/ 4 h 26"/>
              <a:gd name="T28" fmla="*/ 18 w 27"/>
              <a:gd name="T29" fmla="*/ 1 h 26"/>
              <a:gd name="T30" fmla="*/ 18 w 27"/>
              <a:gd name="T31" fmla="*/ 1 h 26"/>
              <a:gd name="T32" fmla="*/ 21 w 27"/>
              <a:gd name="T33" fmla="*/ 0 h 26"/>
              <a:gd name="T34" fmla="*/ 21 w 27"/>
              <a:gd name="T35" fmla="*/ 0 h 26"/>
              <a:gd name="T36" fmla="*/ 23 w 27"/>
              <a:gd name="T37" fmla="*/ 1 h 26"/>
              <a:gd name="T38" fmla="*/ 23 w 27"/>
              <a:gd name="T39" fmla="*/ 1 h 26"/>
              <a:gd name="T40" fmla="*/ 24 w 27"/>
              <a:gd name="T41" fmla="*/ 2 h 26"/>
              <a:gd name="T42" fmla="*/ 24 w 27"/>
              <a:gd name="T43" fmla="*/ 2 h 26"/>
              <a:gd name="T44" fmla="*/ 26 w 27"/>
              <a:gd name="T45" fmla="*/ 4 h 26"/>
              <a:gd name="T46" fmla="*/ 26 w 27"/>
              <a:gd name="T47" fmla="*/ 4 h 26"/>
              <a:gd name="T48" fmla="*/ 27 w 27"/>
              <a:gd name="T49" fmla="*/ 6 h 26"/>
              <a:gd name="T50" fmla="*/ 27 w 27"/>
              <a:gd name="T51" fmla="*/ 26 h 26"/>
              <a:gd name="T52" fmla="*/ 22 w 27"/>
              <a:gd name="T53" fmla="*/ 26 h 26"/>
              <a:gd name="T54" fmla="*/ 22 w 27"/>
              <a:gd name="T55" fmla="*/ 9 h 26"/>
              <a:gd name="T56" fmla="*/ 22 w 27"/>
              <a:gd name="T57" fmla="*/ 9 h 26"/>
              <a:gd name="T58" fmla="*/ 21 w 27"/>
              <a:gd name="T59" fmla="*/ 6 h 26"/>
              <a:gd name="T60" fmla="*/ 21 w 27"/>
              <a:gd name="T61" fmla="*/ 6 h 26"/>
              <a:gd name="T62" fmla="*/ 19 w 27"/>
              <a:gd name="T63" fmla="*/ 6 h 26"/>
              <a:gd name="T64" fmla="*/ 19 w 27"/>
              <a:gd name="T65" fmla="*/ 6 h 26"/>
              <a:gd name="T66" fmla="*/ 17 w 27"/>
              <a:gd name="T67" fmla="*/ 6 h 26"/>
              <a:gd name="T68" fmla="*/ 17 w 27"/>
              <a:gd name="T69" fmla="*/ 6 h 26"/>
              <a:gd name="T70" fmla="*/ 17 w 27"/>
              <a:gd name="T71" fmla="*/ 9 h 26"/>
              <a:gd name="T72" fmla="*/ 17 w 27"/>
              <a:gd name="T73" fmla="*/ 26 h 26"/>
              <a:gd name="T74" fmla="*/ 12 w 27"/>
              <a:gd name="T75" fmla="*/ 26 h 26"/>
              <a:gd name="T76" fmla="*/ 12 w 27"/>
              <a:gd name="T77" fmla="*/ 9 h 26"/>
              <a:gd name="T78" fmla="*/ 12 w 27"/>
              <a:gd name="T79" fmla="*/ 9 h 26"/>
              <a:gd name="T80" fmla="*/ 10 w 27"/>
              <a:gd name="T81" fmla="*/ 6 h 26"/>
              <a:gd name="T82" fmla="*/ 10 w 27"/>
              <a:gd name="T83" fmla="*/ 6 h 26"/>
              <a:gd name="T84" fmla="*/ 9 w 27"/>
              <a:gd name="T85" fmla="*/ 6 h 26"/>
              <a:gd name="T86" fmla="*/ 9 w 27"/>
              <a:gd name="T87" fmla="*/ 6 h 26"/>
              <a:gd name="T88" fmla="*/ 7 w 27"/>
              <a:gd name="T89" fmla="*/ 6 h 26"/>
              <a:gd name="T90" fmla="*/ 7 w 27"/>
              <a:gd name="T91" fmla="*/ 6 h 26"/>
              <a:gd name="T92" fmla="*/ 7 w 27"/>
              <a:gd name="T93" fmla="*/ 9 h 26"/>
              <a:gd name="T94" fmla="*/ 7 w 27"/>
              <a:gd name="T95" fmla="*/ 26 h 26"/>
              <a:gd name="T96" fmla="*/ 0 w 27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26">
                <a:moveTo>
                  <a:pt x="0" y="26"/>
                </a:moveTo>
                <a:lnTo>
                  <a:pt x="0" y="1"/>
                </a:lnTo>
                <a:lnTo>
                  <a:pt x="7" y="1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8" y="1"/>
                </a:lnTo>
                <a:lnTo>
                  <a:pt x="8" y="1"/>
                </a:lnTo>
                <a:lnTo>
                  <a:pt x="10" y="0"/>
                </a:lnTo>
                <a:lnTo>
                  <a:pt x="10" y="0"/>
                </a:lnTo>
                <a:lnTo>
                  <a:pt x="14" y="1"/>
                </a:lnTo>
                <a:lnTo>
                  <a:pt x="14" y="1"/>
                </a:lnTo>
                <a:lnTo>
                  <a:pt x="15" y="4"/>
                </a:lnTo>
                <a:lnTo>
                  <a:pt x="15" y="4"/>
                </a:lnTo>
                <a:lnTo>
                  <a:pt x="18" y="1"/>
                </a:lnTo>
                <a:lnTo>
                  <a:pt x="18" y="1"/>
                </a:lnTo>
                <a:lnTo>
                  <a:pt x="21" y="0"/>
                </a:lnTo>
                <a:lnTo>
                  <a:pt x="21" y="0"/>
                </a:lnTo>
                <a:lnTo>
                  <a:pt x="23" y="1"/>
                </a:lnTo>
                <a:lnTo>
                  <a:pt x="23" y="1"/>
                </a:lnTo>
                <a:lnTo>
                  <a:pt x="24" y="2"/>
                </a:lnTo>
                <a:lnTo>
                  <a:pt x="24" y="2"/>
                </a:lnTo>
                <a:lnTo>
                  <a:pt x="26" y="4"/>
                </a:lnTo>
                <a:lnTo>
                  <a:pt x="26" y="4"/>
                </a:lnTo>
                <a:lnTo>
                  <a:pt x="27" y="6"/>
                </a:lnTo>
                <a:lnTo>
                  <a:pt x="27" y="26"/>
                </a:lnTo>
                <a:lnTo>
                  <a:pt x="22" y="26"/>
                </a:lnTo>
                <a:lnTo>
                  <a:pt x="22" y="9"/>
                </a:lnTo>
                <a:lnTo>
                  <a:pt x="22" y="9"/>
                </a:lnTo>
                <a:lnTo>
                  <a:pt x="21" y="6"/>
                </a:lnTo>
                <a:lnTo>
                  <a:pt x="21" y="6"/>
                </a:lnTo>
                <a:lnTo>
                  <a:pt x="19" y="6"/>
                </a:lnTo>
                <a:lnTo>
                  <a:pt x="19" y="6"/>
                </a:lnTo>
                <a:lnTo>
                  <a:pt x="17" y="6"/>
                </a:lnTo>
                <a:lnTo>
                  <a:pt x="17" y="6"/>
                </a:lnTo>
                <a:lnTo>
                  <a:pt x="17" y="9"/>
                </a:lnTo>
                <a:lnTo>
                  <a:pt x="17" y="26"/>
                </a:lnTo>
                <a:lnTo>
                  <a:pt x="12" y="26"/>
                </a:lnTo>
                <a:lnTo>
                  <a:pt x="12" y="9"/>
                </a:lnTo>
                <a:lnTo>
                  <a:pt x="12" y="9"/>
                </a:lnTo>
                <a:lnTo>
                  <a:pt x="10" y="6"/>
                </a:lnTo>
                <a:lnTo>
                  <a:pt x="10" y="6"/>
                </a:lnTo>
                <a:lnTo>
                  <a:pt x="9" y="6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7" y="9"/>
                </a:lnTo>
                <a:lnTo>
                  <a:pt x="7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74" name="Freeform 496">
            <a:extLst>
              <a:ext uri="{FF2B5EF4-FFF2-40B4-BE49-F238E27FC236}">
                <a16:creationId xmlns:a16="http://schemas.microsoft.com/office/drawing/2014/main" id="{3DE22650-E915-4AB1-BC8A-5D54202C2286}"/>
              </a:ext>
            </a:extLst>
          </p:cNvPr>
          <p:cNvSpPr>
            <a:spLocks/>
          </p:cNvSpPr>
          <p:nvPr/>
        </p:nvSpPr>
        <p:spPr bwMode="auto">
          <a:xfrm>
            <a:off x="6363731" y="4380096"/>
            <a:ext cx="25400" cy="58738"/>
          </a:xfrm>
          <a:custGeom>
            <a:avLst/>
            <a:gdLst>
              <a:gd name="T0" fmla="*/ 6 w 16"/>
              <a:gd name="T1" fmla="*/ 37 h 37"/>
              <a:gd name="T2" fmla="*/ 6 w 16"/>
              <a:gd name="T3" fmla="*/ 5 h 37"/>
              <a:gd name="T4" fmla="*/ 0 w 16"/>
              <a:gd name="T5" fmla="*/ 5 h 37"/>
              <a:gd name="T6" fmla="*/ 0 w 16"/>
              <a:gd name="T7" fmla="*/ 0 h 37"/>
              <a:gd name="T8" fmla="*/ 16 w 16"/>
              <a:gd name="T9" fmla="*/ 0 h 37"/>
              <a:gd name="T10" fmla="*/ 16 w 16"/>
              <a:gd name="T11" fmla="*/ 5 h 37"/>
              <a:gd name="T12" fmla="*/ 11 w 16"/>
              <a:gd name="T13" fmla="*/ 5 h 37"/>
              <a:gd name="T14" fmla="*/ 11 w 16"/>
              <a:gd name="T15" fmla="*/ 37 h 37"/>
              <a:gd name="T16" fmla="*/ 6 w 16"/>
              <a:gd name="T17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37">
                <a:moveTo>
                  <a:pt x="6" y="37"/>
                </a:moveTo>
                <a:lnTo>
                  <a:pt x="6" y="5"/>
                </a:lnTo>
                <a:lnTo>
                  <a:pt x="0" y="5"/>
                </a:lnTo>
                <a:lnTo>
                  <a:pt x="0" y="0"/>
                </a:lnTo>
                <a:lnTo>
                  <a:pt x="16" y="0"/>
                </a:lnTo>
                <a:lnTo>
                  <a:pt x="16" y="5"/>
                </a:lnTo>
                <a:lnTo>
                  <a:pt x="11" y="5"/>
                </a:lnTo>
                <a:lnTo>
                  <a:pt x="11" y="37"/>
                </a:lnTo>
                <a:lnTo>
                  <a:pt x="6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75" name="Freeform 497">
            <a:extLst>
              <a:ext uri="{FF2B5EF4-FFF2-40B4-BE49-F238E27FC236}">
                <a16:creationId xmlns:a16="http://schemas.microsoft.com/office/drawing/2014/main" id="{7578CAB8-DF1F-4962-ADE3-09536BDC587E}"/>
              </a:ext>
            </a:extLst>
          </p:cNvPr>
          <p:cNvSpPr>
            <a:spLocks/>
          </p:cNvSpPr>
          <p:nvPr/>
        </p:nvSpPr>
        <p:spPr bwMode="auto">
          <a:xfrm>
            <a:off x="6393893" y="4380096"/>
            <a:ext cx="23813" cy="58738"/>
          </a:xfrm>
          <a:custGeom>
            <a:avLst/>
            <a:gdLst>
              <a:gd name="T0" fmla="*/ 0 w 15"/>
              <a:gd name="T1" fmla="*/ 37 h 37"/>
              <a:gd name="T2" fmla="*/ 0 w 15"/>
              <a:gd name="T3" fmla="*/ 0 h 37"/>
              <a:gd name="T4" fmla="*/ 5 w 15"/>
              <a:gd name="T5" fmla="*/ 0 h 37"/>
              <a:gd name="T6" fmla="*/ 5 w 15"/>
              <a:gd name="T7" fmla="*/ 13 h 37"/>
              <a:gd name="T8" fmla="*/ 5 w 15"/>
              <a:gd name="T9" fmla="*/ 13 h 37"/>
              <a:gd name="T10" fmla="*/ 5 w 15"/>
              <a:gd name="T11" fmla="*/ 13 h 37"/>
              <a:gd name="T12" fmla="*/ 7 w 15"/>
              <a:gd name="T13" fmla="*/ 12 h 37"/>
              <a:gd name="T14" fmla="*/ 7 w 15"/>
              <a:gd name="T15" fmla="*/ 12 h 37"/>
              <a:gd name="T16" fmla="*/ 10 w 15"/>
              <a:gd name="T17" fmla="*/ 10 h 37"/>
              <a:gd name="T18" fmla="*/ 10 w 15"/>
              <a:gd name="T19" fmla="*/ 10 h 37"/>
              <a:gd name="T20" fmla="*/ 11 w 15"/>
              <a:gd name="T21" fmla="*/ 10 h 37"/>
              <a:gd name="T22" fmla="*/ 11 w 15"/>
              <a:gd name="T23" fmla="*/ 10 h 37"/>
              <a:gd name="T24" fmla="*/ 13 w 15"/>
              <a:gd name="T25" fmla="*/ 12 h 37"/>
              <a:gd name="T26" fmla="*/ 13 w 15"/>
              <a:gd name="T27" fmla="*/ 12 h 37"/>
              <a:gd name="T28" fmla="*/ 15 w 15"/>
              <a:gd name="T29" fmla="*/ 14 h 37"/>
              <a:gd name="T30" fmla="*/ 15 w 15"/>
              <a:gd name="T31" fmla="*/ 14 h 37"/>
              <a:gd name="T32" fmla="*/ 15 w 15"/>
              <a:gd name="T33" fmla="*/ 17 h 37"/>
              <a:gd name="T34" fmla="*/ 15 w 15"/>
              <a:gd name="T35" fmla="*/ 37 h 37"/>
              <a:gd name="T36" fmla="*/ 10 w 15"/>
              <a:gd name="T37" fmla="*/ 37 h 37"/>
              <a:gd name="T38" fmla="*/ 10 w 15"/>
              <a:gd name="T39" fmla="*/ 19 h 37"/>
              <a:gd name="T40" fmla="*/ 10 w 15"/>
              <a:gd name="T41" fmla="*/ 19 h 37"/>
              <a:gd name="T42" fmla="*/ 8 w 15"/>
              <a:gd name="T43" fmla="*/ 17 h 37"/>
              <a:gd name="T44" fmla="*/ 8 w 15"/>
              <a:gd name="T45" fmla="*/ 17 h 37"/>
              <a:gd name="T46" fmla="*/ 7 w 15"/>
              <a:gd name="T47" fmla="*/ 15 h 37"/>
              <a:gd name="T48" fmla="*/ 7 w 15"/>
              <a:gd name="T49" fmla="*/ 15 h 37"/>
              <a:gd name="T50" fmla="*/ 5 w 15"/>
              <a:gd name="T51" fmla="*/ 17 h 37"/>
              <a:gd name="T52" fmla="*/ 5 w 15"/>
              <a:gd name="T53" fmla="*/ 17 h 37"/>
              <a:gd name="T54" fmla="*/ 5 w 15"/>
              <a:gd name="T55" fmla="*/ 19 h 37"/>
              <a:gd name="T56" fmla="*/ 5 w 15"/>
              <a:gd name="T57" fmla="*/ 37 h 37"/>
              <a:gd name="T58" fmla="*/ 0 w 15"/>
              <a:gd name="T59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37">
                <a:moveTo>
                  <a:pt x="0" y="37"/>
                </a:moveTo>
                <a:lnTo>
                  <a:pt x="0" y="0"/>
                </a:lnTo>
                <a:lnTo>
                  <a:pt x="5" y="0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2"/>
                </a:lnTo>
                <a:lnTo>
                  <a:pt x="7" y="12"/>
                </a:lnTo>
                <a:lnTo>
                  <a:pt x="10" y="10"/>
                </a:lnTo>
                <a:lnTo>
                  <a:pt x="10" y="10"/>
                </a:lnTo>
                <a:lnTo>
                  <a:pt x="11" y="10"/>
                </a:lnTo>
                <a:lnTo>
                  <a:pt x="11" y="10"/>
                </a:lnTo>
                <a:lnTo>
                  <a:pt x="13" y="12"/>
                </a:lnTo>
                <a:lnTo>
                  <a:pt x="13" y="12"/>
                </a:lnTo>
                <a:lnTo>
                  <a:pt x="15" y="14"/>
                </a:lnTo>
                <a:lnTo>
                  <a:pt x="15" y="14"/>
                </a:lnTo>
                <a:lnTo>
                  <a:pt x="15" y="17"/>
                </a:lnTo>
                <a:lnTo>
                  <a:pt x="15" y="37"/>
                </a:lnTo>
                <a:lnTo>
                  <a:pt x="10" y="37"/>
                </a:lnTo>
                <a:lnTo>
                  <a:pt x="10" y="19"/>
                </a:lnTo>
                <a:lnTo>
                  <a:pt x="10" y="19"/>
                </a:lnTo>
                <a:lnTo>
                  <a:pt x="8" y="17"/>
                </a:lnTo>
                <a:lnTo>
                  <a:pt x="8" y="17"/>
                </a:lnTo>
                <a:lnTo>
                  <a:pt x="7" y="15"/>
                </a:lnTo>
                <a:lnTo>
                  <a:pt x="7" y="15"/>
                </a:lnTo>
                <a:lnTo>
                  <a:pt x="5" y="17"/>
                </a:lnTo>
                <a:lnTo>
                  <a:pt x="5" y="17"/>
                </a:lnTo>
                <a:lnTo>
                  <a:pt x="5" y="19"/>
                </a:lnTo>
                <a:lnTo>
                  <a:pt x="5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76" name="Freeform 498">
            <a:extLst>
              <a:ext uri="{FF2B5EF4-FFF2-40B4-BE49-F238E27FC236}">
                <a16:creationId xmlns:a16="http://schemas.microsoft.com/office/drawing/2014/main" id="{83709937-2A86-4358-81A9-999B99216F15}"/>
              </a:ext>
            </a:extLst>
          </p:cNvPr>
          <p:cNvSpPr>
            <a:spLocks noEditPoints="1"/>
          </p:cNvSpPr>
          <p:nvPr/>
        </p:nvSpPr>
        <p:spPr bwMode="auto">
          <a:xfrm>
            <a:off x="6422468" y="4395971"/>
            <a:ext cx="25400" cy="42863"/>
          </a:xfrm>
          <a:custGeom>
            <a:avLst/>
            <a:gdLst>
              <a:gd name="T0" fmla="*/ 11 w 16"/>
              <a:gd name="T1" fmla="*/ 24 h 27"/>
              <a:gd name="T2" fmla="*/ 11 w 16"/>
              <a:gd name="T3" fmla="*/ 24 h 27"/>
              <a:gd name="T4" fmla="*/ 8 w 16"/>
              <a:gd name="T5" fmla="*/ 26 h 27"/>
              <a:gd name="T6" fmla="*/ 5 w 16"/>
              <a:gd name="T7" fmla="*/ 27 h 27"/>
              <a:gd name="T8" fmla="*/ 4 w 16"/>
              <a:gd name="T9" fmla="*/ 27 h 27"/>
              <a:gd name="T10" fmla="*/ 2 w 16"/>
              <a:gd name="T11" fmla="*/ 26 h 27"/>
              <a:gd name="T12" fmla="*/ 0 w 16"/>
              <a:gd name="T13" fmla="*/ 23 h 27"/>
              <a:gd name="T14" fmla="*/ 0 w 16"/>
              <a:gd name="T15" fmla="*/ 21 h 27"/>
              <a:gd name="T16" fmla="*/ 0 w 16"/>
              <a:gd name="T17" fmla="*/ 15 h 27"/>
              <a:gd name="T18" fmla="*/ 2 w 16"/>
              <a:gd name="T19" fmla="*/ 13 h 27"/>
              <a:gd name="T20" fmla="*/ 4 w 16"/>
              <a:gd name="T21" fmla="*/ 12 h 27"/>
              <a:gd name="T22" fmla="*/ 8 w 16"/>
              <a:gd name="T23" fmla="*/ 12 h 27"/>
              <a:gd name="T24" fmla="*/ 9 w 16"/>
              <a:gd name="T25" fmla="*/ 12 h 27"/>
              <a:gd name="T26" fmla="*/ 9 w 16"/>
              <a:gd name="T27" fmla="*/ 12 h 27"/>
              <a:gd name="T28" fmla="*/ 11 w 16"/>
              <a:gd name="T29" fmla="*/ 12 h 27"/>
              <a:gd name="T30" fmla="*/ 11 w 16"/>
              <a:gd name="T31" fmla="*/ 9 h 27"/>
              <a:gd name="T32" fmla="*/ 11 w 16"/>
              <a:gd name="T33" fmla="*/ 7 h 27"/>
              <a:gd name="T34" fmla="*/ 8 w 16"/>
              <a:gd name="T35" fmla="*/ 5 h 27"/>
              <a:gd name="T36" fmla="*/ 7 w 16"/>
              <a:gd name="T37" fmla="*/ 7 h 27"/>
              <a:gd name="T38" fmla="*/ 5 w 16"/>
              <a:gd name="T39" fmla="*/ 8 h 27"/>
              <a:gd name="T40" fmla="*/ 0 w 16"/>
              <a:gd name="T41" fmla="*/ 8 h 27"/>
              <a:gd name="T42" fmla="*/ 3 w 16"/>
              <a:gd name="T43" fmla="*/ 3 h 27"/>
              <a:gd name="T44" fmla="*/ 5 w 16"/>
              <a:gd name="T45" fmla="*/ 2 h 27"/>
              <a:gd name="T46" fmla="*/ 8 w 16"/>
              <a:gd name="T47" fmla="*/ 0 h 27"/>
              <a:gd name="T48" fmla="*/ 12 w 16"/>
              <a:gd name="T49" fmla="*/ 2 h 27"/>
              <a:gd name="T50" fmla="*/ 13 w 16"/>
              <a:gd name="T51" fmla="*/ 3 h 27"/>
              <a:gd name="T52" fmla="*/ 16 w 16"/>
              <a:gd name="T53" fmla="*/ 5 h 27"/>
              <a:gd name="T54" fmla="*/ 16 w 16"/>
              <a:gd name="T55" fmla="*/ 9 h 27"/>
              <a:gd name="T56" fmla="*/ 11 w 16"/>
              <a:gd name="T57" fmla="*/ 27 h 27"/>
              <a:gd name="T58" fmla="*/ 11 w 16"/>
              <a:gd name="T59" fmla="*/ 15 h 27"/>
              <a:gd name="T60" fmla="*/ 9 w 16"/>
              <a:gd name="T61" fmla="*/ 15 h 27"/>
              <a:gd name="T62" fmla="*/ 7 w 16"/>
              <a:gd name="T63" fmla="*/ 15 h 27"/>
              <a:gd name="T64" fmla="*/ 5 w 16"/>
              <a:gd name="T65" fmla="*/ 19 h 27"/>
              <a:gd name="T66" fmla="*/ 5 w 16"/>
              <a:gd name="T67" fmla="*/ 22 h 27"/>
              <a:gd name="T68" fmla="*/ 8 w 16"/>
              <a:gd name="T69" fmla="*/ 22 h 27"/>
              <a:gd name="T70" fmla="*/ 11 w 16"/>
              <a:gd name="T71" fmla="*/ 22 h 27"/>
              <a:gd name="T72" fmla="*/ 11 w 16"/>
              <a:gd name="T73" fmla="*/ 1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" h="27">
                <a:moveTo>
                  <a:pt x="11" y="27"/>
                </a:moveTo>
                <a:lnTo>
                  <a:pt x="11" y="24"/>
                </a:lnTo>
                <a:lnTo>
                  <a:pt x="11" y="24"/>
                </a:lnTo>
                <a:lnTo>
                  <a:pt x="11" y="24"/>
                </a:lnTo>
                <a:lnTo>
                  <a:pt x="8" y="26"/>
                </a:lnTo>
                <a:lnTo>
                  <a:pt x="8" y="26"/>
                </a:lnTo>
                <a:lnTo>
                  <a:pt x="5" y="27"/>
                </a:lnTo>
                <a:lnTo>
                  <a:pt x="5" y="27"/>
                </a:lnTo>
                <a:lnTo>
                  <a:pt x="4" y="27"/>
                </a:lnTo>
                <a:lnTo>
                  <a:pt x="4" y="27"/>
                </a:lnTo>
                <a:lnTo>
                  <a:pt x="2" y="26"/>
                </a:lnTo>
                <a:lnTo>
                  <a:pt x="2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5"/>
                </a:lnTo>
                <a:lnTo>
                  <a:pt x="0" y="15"/>
                </a:lnTo>
                <a:lnTo>
                  <a:pt x="2" y="13"/>
                </a:lnTo>
                <a:lnTo>
                  <a:pt x="2" y="13"/>
                </a:lnTo>
                <a:lnTo>
                  <a:pt x="4" y="12"/>
                </a:lnTo>
                <a:lnTo>
                  <a:pt x="4" y="12"/>
                </a:lnTo>
                <a:lnTo>
                  <a:pt x="8" y="12"/>
                </a:lnTo>
                <a:lnTo>
                  <a:pt x="8" y="12"/>
                </a:lnTo>
                <a:lnTo>
                  <a:pt x="9" y="12"/>
                </a:lnTo>
                <a:lnTo>
                  <a:pt x="9" y="12"/>
                </a:lnTo>
                <a:lnTo>
                  <a:pt x="9" y="12"/>
                </a:lnTo>
                <a:lnTo>
                  <a:pt x="9" y="12"/>
                </a:lnTo>
                <a:lnTo>
                  <a:pt x="11" y="12"/>
                </a:lnTo>
                <a:lnTo>
                  <a:pt x="11" y="12"/>
                </a:lnTo>
                <a:lnTo>
                  <a:pt x="11" y="12"/>
                </a:lnTo>
                <a:lnTo>
                  <a:pt x="11" y="9"/>
                </a:lnTo>
                <a:lnTo>
                  <a:pt x="11" y="9"/>
                </a:lnTo>
                <a:lnTo>
                  <a:pt x="11" y="7"/>
                </a:lnTo>
                <a:lnTo>
                  <a:pt x="11" y="7"/>
                </a:lnTo>
                <a:lnTo>
                  <a:pt x="8" y="5"/>
                </a:lnTo>
                <a:lnTo>
                  <a:pt x="8" y="5"/>
                </a:lnTo>
                <a:lnTo>
                  <a:pt x="7" y="7"/>
                </a:lnTo>
                <a:lnTo>
                  <a:pt x="7" y="7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3" y="3"/>
                </a:lnTo>
                <a:lnTo>
                  <a:pt x="3" y="3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2" y="2"/>
                </a:lnTo>
                <a:lnTo>
                  <a:pt x="12" y="2"/>
                </a:lnTo>
                <a:lnTo>
                  <a:pt x="13" y="3"/>
                </a:lnTo>
                <a:lnTo>
                  <a:pt x="13" y="3"/>
                </a:lnTo>
                <a:lnTo>
                  <a:pt x="16" y="5"/>
                </a:lnTo>
                <a:lnTo>
                  <a:pt x="16" y="5"/>
                </a:lnTo>
                <a:lnTo>
                  <a:pt x="16" y="9"/>
                </a:lnTo>
                <a:lnTo>
                  <a:pt x="16" y="27"/>
                </a:lnTo>
                <a:lnTo>
                  <a:pt x="11" y="27"/>
                </a:lnTo>
                <a:close/>
                <a:moveTo>
                  <a:pt x="11" y="15"/>
                </a:moveTo>
                <a:lnTo>
                  <a:pt x="11" y="15"/>
                </a:lnTo>
                <a:lnTo>
                  <a:pt x="9" y="15"/>
                </a:lnTo>
                <a:lnTo>
                  <a:pt x="9" y="15"/>
                </a:lnTo>
                <a:lnTo>
                  <a:pt x="7" y="15"/>
                </a:lnTo>
                <a:lnTo>
                  <a:pt x="7" y="15"/>
                </a:lnTo>
                <a:lnTo>
                  <a:pt x="5" y="17"/>
                </a:lnTo>
                <a:lnTo>
                  <a:pt x="5" y="19"/>
                </a:lnTo>
                <a:lnTo>
                  <a:pt x="5" y="19"/>
                </a:lnTo>
                <a:lnTo>
                  <a:pt x="5" y="22"/>
                </a:lnTo>
                <a:lnTo>
                  <a:pt x="5" y="22"/>
                </a:lnTo>
                <a:lnTo>
                  <a:pt x="8" y="22"/>
                </a:lnTo>
                <a:lnTo>
                  <a:pt x="8" y="22"/>
                </a:lnTo>
                <a:lnTo>
                  <a:pt x="11" y="22"/>
                </a:lnTo>
                <a:lnTo>
                  <a:pt x="11" y="22"/>
                </a:lnTo>
                <a:lnTo>
                  <a:pt x="11" y="19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77" name="Freeform 499">
            <a:extLst>
              <a:ext uri="{FF2B5EF4-FFF2-40B4-BE49-F238E27FC236}">
                <a16:creationId xmlns:a16="http://schemas.microsoft.com/office/drawing/2014/main" id="{164B55EE-E64F-4A4A-907D-53D8616F2664}"/>
              </a:ext>
            </a:extLst>
          </p:cNvPr>
          <p:cNvSpPr>
            <a:spLocks/>
          </p:cNvSpPr>
          <p:nvPr/>
        </p:nvSpPr>
        <p:spPr bwMode="auto">
          <a:xfrm>
            <a:off x="6452631" y="4380096"/>
            <a:ext cx="12700" cy="58738"/>
          </a:xfrm>
          <a:custGeom>
            <a:avLst/>
            <a:gdLst>
              <a:gd name="T0" fmla="*/ 0 w 8"/>
              <a:gd name="T1" fmla="*/ 0 h 37"/>
              <a:gd name="T2" fmla="*/ 5 w 8"/>
              <a:gd name="T3" fmla="*/ 0 h 37"/>
              <a:gd name="T4" fmla="*/ 5 w 8"/>
              <a:gd name="T5" fmla="*/ 29 h 37"/>
              <a:gd name="T6" fmla="*/ 5 w 8"/>
              <a:gd name="T7" fmla="*/ 29 h 37"/>
              <a:gd name="T8" fmla="*/ 7 w 8"/>
              <a:gd name="T9" fmla="*/ 32 h 37"/>
              <a:gd name="T10" fmla="*/ 7 w 8"/>
              <a:gd name="T11" fmla="*/ 32 h 37"/>
              <a:gd name="T12" fmla="*/ 8 w 8"/>
              <a:gd name="T13" fmla="*/ 32 h 37"/>
              <a:gd name="T14" fmla="*/ 8 w 8"/>
              <a:gd name="T15" fmla="*/ 37 h 37"/>
              <a:gd name="T16" fmla="*/ 8 w 8"/>
              <a:gd name="T17" fmla="*/ 37 h 37"/>
              <a:gd name="T18" fmla="*/ 5 w 8"/>
              <a:gd name="T19" fmla="*/ 37 h 37"/>
              <a:gd name="T20" fmla="*/ 5 w 8"/>
              <a:gd name="T21" fmla="*/ 37 h 37"/>
              <a:gd name="T22" fmla="*/ 3 w 8"/>
              <a:gd name="T23" fmla="*/ 36 h 37"/>
              <a:gd name="T24" fmla="*/ 3 w 8"/>
              <a:gd name="T25" fmla="*/ 36 h 37"/>
              <a:gd name="T26" fmla="*/ 0 w 8"/>
              <a:gd name="T27" fmla="*/ 33 h 37"/>
              <a:gd name="T28" fmla="*/ 0 w 8"/>
              <a:gd name="T29" fmla="*/ 33 h 37"/>
              <a:gd name="T30" fmla="*/ 0 w 8"/>
              <a:gd name="T31" fmla="*/ 29 h 37"/>
              <a:gd name="T32" fmla="*/ 0 w 8"/>
              <a:gd name="T3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37">
                <a:moveTo>
                  <a:pt x="0" y="0"/>
                </a:moveTo>
                <a:lnTo>
                  <a:pt x="5" y="0"/>
                </a:lnTo>
                <a:lnTo>
                  <a:pt x="5" y="29"/>
                </a:lnTo>
                <a:lnTo>
                  <a:pt x="5" y="29"/>
                </a:lnTo>
                <a:lnTo>
                  <a:pt x="7" y="32"/>
                </a:lnTo>
                <a:lnTo>
                  <a:pt x="7" y="32"/>
                </a:lnTo>
                <a:lnTo>
                  <a:pt x="8" y="32"/>
                </a:lnTo>
                <a:lnTo>
                  <a:pt x="8" y="37"/>
                </a:lnTo>
                <a:lnTo>
                  <a:pt x="8" y="37"/>
                </a:lnTo>
                <a:lnTo>
                  <a:pt x="5" y="37"/>
                </a:lnTo>
                <a:lnTo>
                  <a:pt x="5" y="37"/>
                </a:lnTo>
                <a:lnTo>
                  <a:pt x="3" y="36"/>
                </a:lnTo>
                <a:lnTo>
                  <a:pt x="3" y="36"/>
                </a:lnTo>
                <a:lnTo>
                  <a:pt x="0" y="33"/>
                </a:lnTo>
                <a:lnTo>
                  <a:pt x="0" y="3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78" name="Freeform 500">
            <a:extLst>
              <a:ext uri="{FF2B5EF4-FFF2-40B4-BE49-F238E27FC236}">
                <a16:creationId xmlns:a16="http://schemas.microsoft.com/office/drawing/2014/main" id="{BF24209C-46D0-4C08-8533-72240010F8FE}"/>
              </a:ext>
            </a:extLst>
          </p:cNvPr>
          <p:cNvSpPr>
            <a:spLocks/>
          </p:cNvSpPr>
          <p:nvPr/>
        </p:nvSpPr>
        <p:spPr bwMode="auto">
          <a:xfrm>
            <a:off x="6466918" y="4380096"/>
            <a:ext cx="14288" cy="58738"/>
          </a:xfrm>
          <a:custGeom>
            <a:avLst/>
            <a:gdLst>
              <a:gd name="T0" fmla="*/ 0 w 9"/>
              <a:gd name="T1" fmla="*/ 0 h 37"/>
              <a:gd name="T2" fmla="*/ 6 w 9"/>
              <a:gd name="T3" fmla="*/ 0 h 37"/>
              <a:gd name="T4" fmla="*/ 6 w 9"/>
              <a:gd name="T5" fmla="*/ 29 h 37"/>
              <a:gd name="T6" fmla="*/ 6 w 9"/>
              <a:gd name="T7" fmla="*/ 29 h 37"/>
              <a:gd name="T8" fmla="*/ 6 w 9"/>
              <a:gd name="T9" fmla="*/ 32 h 37"/>
              <a:gd name="T10" fmla="*/ 6 w 9"/>
              <a:gd name="T11" fmla="*/ 32 h 37"/>
              <a:gd name="T12" fmla="*/ 9 w 9"/>
              <a:gd name="T13" fmla="*/ 32 h 37"/>
              <a:gd name="T14" fmla="*/ 9 w 9"/>
              <a:gd name="T15" fmla="*/ 37 h 37"/>
              <a:gd name="T16" fmla="*/ 9 w 9"/>
              <a:gd name="T17" fmla="*/ 37 h 37"/>
              <a:gd name="T18" fmla="*/ 5 w 9"/>
              <a:gd name="T19" fmla="*/ 37 h 37"/>
              <a:gd name="T20" fmla="*/ 5 w 9"/>
              <a:gd name="T21" fmla="*/ 37 h 37"/>
              <a:gd name="T22" fmla="*/ 3 w 9"/>
              <a:gd name="T23" fmla="*/ 36 h 37"/>
              <a:gd name="T24" fmla="*/ 3 w 9"/>
              <a:gd name="T25" fmla="*/ 36 h 37"/>
              <a:gd name="T26" fmla="*/ 1 w 9"/>
              <a:gd name="T27" fmla="*/ 33 h 37"/>
              <a:gd name="T28" fmla="*/ 1 w 9"/>
              <a:gd name="T29" fmla="*/ 33 h 37"/>
              <a:gd name="T30" fmla="*/ 0 w 9"/>
              <a:gd name="T31" fmla="*/ 29 h 37"/>
              <a:gd name="T32" fmla="*/ 0 w 9"/>
              <a:gd name="T3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37">
                <a:moveTo>
                  <a:pt x="0" y="0"/>
                </a:moveTo>
                <a:lnTo>
                  <a:pt x="6" y="0"/>
                </a:lnTo>
                <a:lnTo>
                  <a:pt x="6" y="29"/>
                </a:lnTo>
                <a:lnTo>
                  <a:pt x="6" y="29"/>
                </a:lnTo>
                <a:lnTo>
                  <a:pt x="6" y="32"/>
                </a:lnTo>
                <a:lnTo>
                  <a:pt x="6" y="32"/>
                </a:lnTo>
                <a:lnTo>
                  <a:pt x="9" y="32"/>
                </a:lnTo>
                <a:lnTo>
                  <a:pt x="9" y="37"/>
                </a:lnTo>
                <a:lnTo>
                  <a:pt x="9" y="37"/>
                </a:lnTo>
                <a:lnTo>
                  <a:pt x="5" y="37"/>
                </a:lnTo>
                <a:lnTo>
                  <a:pt x="5" y="37"/>
                </a:lnTo>
                <a:lnTo>
                  <a:pt x="3" y="36"/>
                </a:lnTo>
                <a:lnTo>
                  <a:pt x="3" y="36"/>
                </a:lnTo>
                <a:lnTo>
                  <a:pt x="1" y="33"/>
                </a:lnTo>
                <a:lnTo>
                  <a:pt x="1" y="3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79" name="Freeform 501">
            <a:extLst>
              <a:ext uri="{FF2B5EF4-FFF2-40B4-BE49-F238E27FC236}">
                <a16:creationId xmlns:a16="http://schemas.microsoft.com/office/drawing/2014/main" id="{6E175F7D-3D66-4339-A5A7-60078C98EF1D}"/>
              </a:ext>
            </a:extLst>
          </p:cNvPr>
          <p:cNvSpPr>
            <a:spLocks noEditPoints="1"/>
          </p:cNvSpPr>
          <p:nvPr/>
        </p:nvSpPr>
        <p:spPr bwMode="auto">
          <a:xfrm>
            <a:off x="6482793" y="4380096"/>
            <a:ext cx="7938" cy="58738"/>
          </a:xfrm>
          <a:custGeom>
            <a:avLst/>
            <a:gdLst>
              <a:gd name="T0" fmla="*/ 0 w 5"/>
              <a:gd name="T1" fmla="*/ 5 h 37"/>
              <a:gd name="T2" fmla="*/ 0 w 5"/>
              <a:gd name="T3" fmla="*/ 0 h 37"/>
              <a:gd name="T4" fmla="*/ 5 w 5"/>
              <a:gd name="T5" fmla="*/ 0 h 37"/>
              <a:gd name="T6" fmla="*/ 5 w 5"/>
              <a:gd name="T7" fmla="*/ 5 h 37"/>
              <a:gd name="T8" fmla="*/ 0 w 5"/>
              <a:gd name="T9" fmla="*/ 5 h 37"/>
              <a:gd name="T10" fmla="*/ 0 w 5"/>
              <a:gd name="T11" fmla="*/ 37 h 37"/>
              <a:gd name="T12" fmla="*/ 0 w 5"/>
              <a:gd name="T13" fmla="*/ 10 h 37"/>
              <a:gd name="T14" fmla="*/ 5 w 5"/>
              <a:gd name="T15" fmla="*/ 10 h 37"/>
              <a:gd name="T16" fmla="*/ 5 w 5"/>
              <a:gd name="T17" fmla="*/ 37 h 37"/>
              <a:gd name="T18" fmla="*/ 0 w 5"/>
              <a:gd name="T19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7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7"/>
                </a:moveTo>
                <a:lnTo>
                  <a:pt x="0" y="10"/>
                </a:lnTo>
                <a:lnTo>
                  <a:pt x="5" y="10"/>
                </a:lnTo>
                <a:lnTo>
                  <a:pt x="5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80" name="Freeform 502">
            <a:extLst>
              <a:ext uri="{FF2B5EF4-FFF2-40B4-BE49-F238E27FC236}">
                <a16:creationId xmlns:a16="http://schemas.microsoft.com/office/drawing/2014/main" id="{A48A5121-A6FC-4841-B8AF-99DEB4144A23}"/>
              </a:ext>
            </a:extLst>
          </p:cNvPr>
          <p:cNvSpPr>
            <a:spLocks/>
          </p:cNvSpPr>
          <p:nvPr/>
        </p:nvSpPr>
        <p:spPr bwMode="auto">
          <a:xfrm>
            <a:off x="6498668" y="4395971"/>
            <a:ext cx="23813" cy="42863"/>
          </a:xfrm>
          <a:custGeom>
            <a:avLst/>
            <a:gdLst>
              <a:gd name="T0" fmla="*/ 15 w 15"/>
              <a:gd name="T1" fmla="*/ 0 h 27"/>
              <a:gd name="T2" fmla="*/ 15 w 15"/>
              <a:gd name="T3" fmla="*/ 27 h 27"/>
              <a:gd name="T4" fmla="*/ 10 w 15"/>
              <a:gd name="T5" fmla="*/ 27 h 27"/>
              <a:gd name="T6" fmla="*/ 10 w 15"/>
              <a:gd name="T7" fmla="*/ 24 h 27"/>
              <a:gd name="T8" fmla="*/ 10 w 15"/>
              <a:gd name="T9" fmla="*/ 24 h 27"/>
              <a:gd name="T10" fmla="*/ 10 w 15"/>
              <a:gd name="T11" fmla="*/ 24 h 27"/>
              <a:gd name="T12" fmla="*/ 8 w 15"/>
              <a:gd name="T13" fmla="*/ 26 h 27"/>
              <a:gd name="T14" fmla="*/ 8 w 15"/>
              <a:gd name="T15" fmla="*/ 26 h 27"/>
              <a:gd name="T16" fmla="*/ 5 w 15"/>
              <a:gd name="T17" fmla="*/ 27 h 27"/>
              <a:gd name="T18" fmla="*/ 5 w 15"/>
              <a:gd name="T19" fmla="*/ 27 h 27"/>
              <a:gd name="T20" fmla="*/ 3 w 15"/>
              <a:gd name="T21" fmla="*/ 27 h 27"/>
              <a:gd name="T22" fmla="*/ 3 w 15"/>
              <a:gd name="T23" fmla="*/ 27 h 27"/>
              <a:gd name="T24" fmla="*/ 1 w 15"/>
              <a:gd name="T25" fmla="*/ 26 h 27"/>
              <a:gd name="T26" fmla="*/ 1 w 15"/>
              <a:gd name="T27" fmla="*/ 26 h 27"/>
              <a:gd name="T28" fmla="*/ 0 w 15"/>
              <a:gd name="T29" fmla="*/ 23 h 27"/>
              <a:gd name="T30" fmla="*/ 0 w 15"/>
              <a:gd name="T31" fmla="*/ 23 h 27"/>
              <a:gd name="T32" fmla="*/ 0 w 15"/>
              <a:gd name="T33" fmla="*/ 21 h 27"/>
              <a:gd name="T34" fmla="*/ 0 w 15"/>
              <a:gd name="T35" fmla="*/ 0 h 27"/>
              <a:gd name="T36" fmla="*/ 5 w 15"/>
              <a:gd name="T37" fmla="*/ 0 h 27"/>
              <a:gd name="T38" fmla="*/ 5 w 15"/>
              <a:gd name="T39" fmla="*/ 18 h 27"/>
              <a:gd name="T40" fmla="*/ 5 w 15"/>
              <a:gd name="T41" fmla="*/ 18 h 27"/>
              <a:gd name="T42" fmla="*/ 5 w 15"/>
              <a:gd name="T43" fmla="*/ 21 h 27"/>
              <a:gd name="T44" fmla="*/ 5 w 15"/>
              <a:gd name="T45" fmla="*/ 21 h 27"/>
              <a:gd name="T46" fmla="*/ 8 w 15"/>
              <a:gd name="T47" fmla="*/ 22 h 27"/>
              <a:gd name="T48" fmla="*/ 8 w 15"/>
              <a:gd name="T49" fmla="*/ 22 h 27"/>
              <a:gd name="T50" fmla="*/ 9 w 15"/>
              <a:gd name="T51" fmla="*/ 21 h 27"/>
              <a:gd name="T52" fmla="*/ 9 w 15"/>
              <a:gd name="T53" fmla="*/ 21 h 27"/>
              <a:gd name="T54" fmla="*/ 10 w 15"/>
              <a:gd name="T55" fmla="*/ 18 h 27"/>
              <a:gd name="T56" fmla="*/ 10 w 15"/>
              <a:gd name="T57" fmla="*/ 0 h 27"/>
              <a:gd name="T58" fmla="*/ 15 w 15"/>
              <a:gd name="T5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7">
                <a:moveTo>
                  <a:pt x="15" y="0"/>
                </a:moveTo>
                <a:lnTo>
                  <a:pt x="15" y="27"/>
                </a:lnTo>
                <a:lnTo>
                  <a:pt x="10" y="27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8" y="26"/>
                </a:lnTo>
                <a:lnTo>
                  <a:pt x="8" y="26"/>
                </a:lnTo>
                <a:lnTo>
                  <a:pt x="5" y="27"/>
                </a:lnTo>
                <a:lnTo>
                  <a:pt x="5" y="27"/>
                </a:lnTo>
                <a:lnTo>
                  <a:pt x="3" y="27"/>
                </a:lnTo>
                <a:lnTo>
                  <a:pt x="3" y="27"/>
                </a:lnTo>
                <a:lnTo>
                  <a:pt x="1" y="26"/>
                </a:lnTo>
                <a:lnTo>
                  <a:pt x="1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1"/>
                </a:lnTo>
                <a:lnTo>
                  <a:pt x="5" y="21"/>
                </a:lnTo>
                <a:lnTo>
                  <a:pt x="8" y="22"/>
                </a:lnTo>
                <a:lnTo>
                  <a:pt x="8" y="22"/>
                </a:lnTo>
                <a:lnTo>
                  <a:pt x="9" y="21"/>
                </a:lnTo>
                <a:lnTo>
                  <a:pt x="9" y="21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81" name="Freeform 503">
            <a:extLst>
              <a:ext uri="{FF2B5EF4-FFF2-40B4-BE49-F238E27FC236}">
                <a16:creationId xmlns:a16="http://schemas.microsoft.com/office/drawing/2014/main" id="{83605D48-7157-434D-A8AD-557BB3B76ADE}"/>
              </a:ext>
            </a:extLst>
          </p:cNvPr>
          <p:cNvSpPr>
            <a:spLocks/>
          </p:cNvSpPr>
          <p:nvPr/>
        </p:nvSpPr>
        <p:spPr bwMode="auto">
          <a:xfrm>
            <a:off x="6528831" y="4395971"/>
            <a:ext cx="39688" cy="42863"/>
          </a:xfrm>
          <a:custGeom>
            <a:avLst/>
            <a:gdLst>
              <a:gd name="T0" fmla="*/ 0 w 25"/>
              <a:gd name="T1" fmla="*/ 27 h 27"/>
              <a:gd name="T2" fmla="*/ 0 w 25"/>
              <a:gd name="T3" fmla="*/ 0 h 27"/>
              <a:gd name="T4" fmla="*/ 5 w 25"/>
              <a:gd name="T5" fmla="*/ 0 h 27"/>
              <a:gd name="T6" fmla="*/ 5 w 25"/>
              <a:gd name="T7" fmla="*/ 3 h 27"/>
              <a:gd name="T8" fmla="*/ 5 w 25"/>
              <a:gd name="T9" fmla="*/ 3 h 27"/>
              <a:gd name="T10" fmla="*/ 5 w 25"/>
              <a:gd name="T11" fmla="*/ 3 h 27"/>
              <a:gd name="T12" fmla="*/ 8 w 25"/>
              <a:gd name="T13" fmla="*/ 2 h 27"/>
              <a:gd name="T14" fmla="*/ 8 w 25"/>
              <a:gd name="T15" fmla="*/ 2 h 27"/>
              <a:gd name="T16" fmla="*/ 10 w 25"/>
              <a:gd name="T17" fmla="*/ 0 h 27"/>
              <a:gd name="T18" fmla="*/ 10 w 25"/>
              <a:gd name="T19" fmla="*/ 0 h 27"/>
              <a:gd name="T20" fmla="*/ 13 w 25"/>
              <a:gd name="T21" fmla="*/ 2 h 27"/>
              <a:gd name="T22" fmla="*/ 13 w 25"/>
              <a:gd name="T23" fmla="*/ 2 h 27"/>
              <a:gd name="T24" fmla="*/ 15 w 25"/>
              <a:gd name="T25" fmla="*/ 3 h 27"/>
              <a:gd name="T26" fmla="*/ 15 w 25"/>
              <a:gd name="T27" fmla="*/ 3 h 27"/>
              <a:gd name="T28" fmla="*/ 16 w 25"/>
              <a:gd name="T29" fmla="*/ 2 h 27"/>
              <a:gd name="T30" fmla="*/ 16 w 25"/>
              <a:gd name="T31" fmla="*/ 2 h 27"/>
              <a:gd name="T32" fmla="*/ 20 w 25"/>
              <a:gd name="T33" fmla="*/ 0 h 27"/>
              <a:gd name="T34" fmla="*/ 20 w 25"/>
              <a:gd name="T35" fmla="*/ 0 h 27"/>
              <a:gd name="T36" fmla="*/ 23 w 25"/>
              <a:gd name="T37" fmla="*/ 0 h 27"/>
              <a:gd name="T38" fmla="*/ 23 w 25"/>
              <a:gd name="T39" fmla="*/ 0 h 27"/>
              <a:gd name="T40" fmla="*/ 24 w 25"/>
              <a:gd name="T41" fmla="*/ 2 h 27"/>
              <a:gd name="T42" fmla="*/ 24 w 25"/>
              <a:gd name="T43" fmla="*/ 2 h 27"/>
              <a:gd name="T44" fmla="*/ 25 w 25"/>
              <a:gd name="T45" fmla="*/ 4 h 27"/>
              <a:gd name="T46" fmla="*/ 25 w 25"/>
              <a:gd name="T47" fmla="*/ 4 h 27"/>
              <a:gd name="T48" fmla="*/ 25 w 25"/>
              <a:gd name="T49" fmla="*/ 7 h 27"/>
              <a:gd name="T50" fmla="*/ 25 w 25"/>
              <a:gd name="T51" fmla="*/ 27 h 27"/>
              <a:gd name="T52" fmla="*/ 20 w 25"/>
              <a:gd name="T53" fmla="*/ 27 h 27"/>
              <a:gd name="T54" fmla="*/ 20 w 25"/>
              <a:gd name="T55" fmla="*/ 9 h 27"/>
              <a:gd name="T56" fmla="*/ 20 w 25"/>
              <a:gd name="T57" fmla="*/ 9 h 27"/>
              <a:gd name="T58" fmla="*/ 20 w 25"/>
              <a:gd name="T59" fmla="*/ 7 h 27"/>
              <a:gd name="T60" fmla="*/ 20 w 25"/>
              <a:gd name="T61" fmla="*/ 7 h 27"/>
              <a:gd name="T62" fmla="*/ 18 w 25"/>
              <a:gd name="T63" fmla="*/ 5 h 27"/>
              <a:gd name="T64" fmla="*/ 18 w 25"/>
              <a:gd name="T65" fmla="*/ 5 h 27"/>
              <a:gd name="T66" fmla="*/ 16 w 25"/>
              <a:gd name="T67" fmla="*/ 7 h 27"/>
              <a:gd name="T68" fmla="*/ 16 w 25"/>
              <a:gd name="T69" fmla="*/ 7 h 27"/>
              <a:gd name="T70" fmla="*/ 15 w 25"/>
              <a:gd name="T71" fmla="*/ 9 h 27"/>
              <a:gd name="T72" fmla="*/ 15 w 25"/>
              <a:gd name="T73" fmla="*/ 27 h 27"/>
              <a:gd name="T74" fmla="*/ 10 w 25"/>
              <a:gd name="T75" fmla="*/ 27 h 27"/>
              <a:gd name="T76" fmla="*/ 10 w 25"/>
              <a:gd name="T77" fmla="*/ 9 h 27"/>
              <a:gd name="T78" fmla="*/ 10 w 25"/>
              <a:gd name="T79" fmla="*/ 9 h 27"/>
              <a:gd name="T80" fmla="*/ 10 w 25"/>
              <a:gd name="T81" fmla="*/ 7 h 27"/>
              <a:gd name="T82" fmla="*/ 10 w 25"/>
              <a:gd name="T83" fmla="*/ 7 h 27"/>
              <a:gd name="T84" fmla="*/ 8 w 25"/>
              <a:gd name="T85" fmla="*/ 5 h 27"/>
              <a:gd name="T86" fmla="*/ 8 w 25"/>
              <a:gd name="T87" fmla="*/ 5 h 27"/>
              <a:gd name="T88" fmla="*/ 6 w 25"/>
              <a:gd name="T89" fmla="*/ 7 h 27"/>
              <a:gd name="T90" fmla="*/ 6 w 25"/>
              <a:gd name="T91" fmla="*/ 7 h 27"/>
              <a:gd name="T92" fmla="*/ 5 w 25"/>
              <a:gd name="T93" fmla="*/ 9 h 27"/>
              <a:gd name="T94" fmla="*/ 5 w 25"/>
              <a:gd name="T95" fmla="*/ 27 h 27"/>
              <a:gd name="T96" fmla="*/ 0 w 25"/>
              <a:gd name="T97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0" y="27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8" y="2"/>
                </a:lnTo>
                <a:lnTo>
                  <a:pt x="8" y="2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5" y="3"/>
                </a:lnTo>
                <a:lnTo>
                  <a:pt x="15" y="3"/>
                </a:lnTo>
                <a:lnTo>
                  <a:pt x="16" y="2"/>
                </a:lnTo>
                <a:lnTo>
                  <a:pt x="16" y="2"/>
                </a:lnTo>
                <a:lnTo>
                  <a:pt x="20" y="0"/>
                </a:lnTo>
                <a:lnTo>
                  <a:pt x="20" y="0"/>
                </a:lnTo>
                <a:lnTo>
                  <a:pt x="23" y="0"/>
                </a:lnTo>
                <a:lnTo>
                  <a:pt x="23" y="0"/>
                </a:lnTo>
                <a:lnTo>
                  <a:pt x="24" y="2"/>
                </a:lnTo>
                <a:lnTo>
                  <a:pt x="24" y="2"/>
                </a:lnTo>
                <a:lnTo>
                  <a:pt x="25" y="4"/>
                </a:lnTo>
                <a:lnTo>
                  <a:pt x="25" y="4"/>
                </a:lnTo>
                <a:lnTo>
                  <a:pt x="25" y="7"/>
                </a:lnTo>
                <a:lnTo>
                  <a:pt x="25" y="27"/>
                </a:lnTo>
                <a:lnTo>
                  <a:pt x="20" y="27"/>
                </a:lnTo>
                <a:lnTo>
                  <a:pt x="20" y="9"/>
                </a:lnTo>
                <a:lnTo>
                  <a:pt x="20" y="9"/>
                </a:lnTo>
                <a:lnTo>
                  <a:pt x="20" y="7"/>
                </a:lnTo>
                <a:lnTo>
                  <a:pt x="20" y="7"/>
                </a:lnTo>
                <a:lnTo>
                  <a:pt x="18" y="5"/>
                </a:lnTo>
                <a:lnTo>
                  <a:pt x="18" y="5"/>
                </a:lnTo>
                <a:lnTo>
                  <a:pt x="16" y="7"/>
                </a:lnTo>
                <a:lnTo>
                  <a:pt x="16" y="7"/>
                </a:lnTo>
                <a:lnTo>
                  <a:pt x="15" y="9"/>
                </a:lnTo>
                <a:lnTo>
                  <a:pt x="15" y="27"/>
                </a:lnTo>
                <a:lnTo>
                  <a:pt x="10" y="27"/>
                </a:lnTo>
                <a:lnTo>
                  <a:pt x="10" y="9"/>
                </a:lnTo>
                <a:lnTo>
                  <a:pt x="10" y="9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6" y="7"/>
                </a:lnTo>
                <a:lnTo>
                  <a:pt x="6" y="7"/>
                </a:lnTo>
                <a:lnTo>
                  <a:pt x="5" y="9"/>
                </a:lnTo>
                <a:lnTo>
                  <a:pt x="5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82" name="Freeform 504">
            <a:extLst>
              <a:ext uri="{FF2B5EF4-FFF2-40B4-BE49-F238E27FC236}">
                <a16:creationId xmlns:a16="http://schemas.microsoft.com/office/drawing/2014/main" id="{4B5E94D1-C108-4FA2-82F9-B9FF97470DE4}"/>
              </a:ext>
            </a:extLst>
          </p:cNvPr>
          <p:cNvSpPr>
            <a:spLocks/>
          </p:cNvSpPr>
          <p:nvPr/>
        </p:nvSpPr>
        <p:spPr bwMode="auto">
          <a:xfrm>
            <a:off x="6343093" y="4892858"/>
            <a:ext cx="26988" cy="57150"/>
          </a:xfrm>
          <a:custGeom>
            <a:avLst/>
            <a:gdLst>
              <a:gd name="T0" fmla="*/ 17 w 17"/>
              <a:gd name="T1" fmla="*/ 0 h 36"/>
              <a:gd name="T2" fmla="*/ 17 w 17"/>
              <a:gd name="T3" fmla="*/ 28 h 36"/>
              <a:gd name="T4" fmla="*/ 17 w 17"/>
              <a:gd name="T5" fmla="*/ 28 h 36"/>
              <a:gd name="T6" fmla="*/ 15 w 17"/>
              <a:gd name="T7" fmla="*/ 31 h 36"/>
              <a:gd name="T8" fmla="*/ 15 w 17"/>
              <a:gd name="T9" fmla="*/ 31 h 36"/>
              <a:gd name="T10" fmla="*/ 14 w 17"/>
              <a:gd name="T11" fmla="*/ 34 h 36"/>
              <a:gd name="T12" fmla="*/ 14 w 17"/>
              <a:gd name="T13" fmla="*/ 34 h 36"/>
              <a:gd name="T14" fmla="*/ 12 w 17"/>
              <a:gd name="T15" fmla="*/ 35 h 36"/>
              <a:gd name="T16" fmla="*/ 12 w 17"/>
              <a:gd name="T17" fmla="*/ 35 h 36"/>
              <a:gd name="T18" fmla="*/ 8 w 17"/>
              <a:gd name="T19" fmla="*/ 36 h 36"/>
              <a:gd name="T20" fmla="*/ 8 w 17"/>
              <a:gd name="T21" fmla="*/ 36 h 36"/>
              <a:gd name="T22" fmla="*/ 5 w 17"/>
              <a:gd name="T23" fmla="*/ 35 h 36"/>
              <a:gd name="T24" fmla="*/ 5 w 17"/>
              <a:gd name="T25" fmla="*/ 35 h 36"/>
              <a:gd name="T26" fmla="*/ 3 w 17"/>
              <a:gd name="T27" fmla="*/ 34 h 36"/>
              <a:gd name="T28" fmla="*/ 3 w 17"/>
              <a:gd name="T29" fmla="*/ 34 h 36"/>
              <a:gd name="T30" fmla="*/ 0 w 17"/>
              <a:gd name="T31" fmla="*/ 31 h 36"/>
              <a:gd name="T32" fmla="*/ 0 w 17"/>
              <a:gd name="T33" fmla="*/ 31 h 36"/>
              <a:gd name="T34" fmla="*/ 0 w 17"/>
              <a:gd name="T35" fmla="*/ 28 h 36"/>
              <a:gd name="T36" fmla="*/ 0 w 17"/>
              <a:gd name="T37" fmla="*/ 0 h 36"/>
              <a:gd name="T38" fmla="*/ 5 w 17"/>
              <a:gd name="T39" fmla="*/ 0 h 36"/>
              <a:gd name="T40" fmla="*/ 5 w 17"/>
              <a:gd name="T41" fmla="*/ 28 h 36"/>
              <a:gd name="T42" fmla="*/ 5 w 17"/>
              <a:gd name="T43" fmla="*/ 28 h 36"/>
              <a:gd name="T44" fmla="*/ 5 w 17"/>
              <a:gd name="T45" fmla="*/ 30 h 36"/>
              <a:gd name="T46" fmla="*/ 5 w 17"/>
              <a:gd name="T47" fmla="*/ 30 h 36"/>
              <a:gd name="T48" fmla="*/ 8 w 17"/>
              <a:gd name="T49" fmla="*/ 30 h 36"/>
              <a:gd name="T50" fmla="*/ 8 w 17"/>
              <a:gd name="T51" fmla="*/ 30 h 36"/>
              <a:gd name="T52" fmla="*/ 10 w 17"/>
              <a:gd name="T53" fmla="*/ 30 h 36"/>
              <a:gd name="T54" fmla="*/ 10 w 17"/>
              <a:gd name="T55" fmla="*/ 30 h 36"/>
              <a:gd name="T56" fmla="*/ 12 w 17"/>
              <a:gd name="T57" fmla="*/ 28 h 36"/>
              <a:gd name="T58" fmla="*/ 12 w 17"/>
              <a:gd name="T59" fmla="*/ 0 h 36"/>
              <a:gd name="T60" fmla="*/ 17 w 17"/>
              <a:gd name="T6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7" h="36">
                <a:moveTo>
                  <a:pt x="17" y="0"/>
                </a:moveTo>
                <a:lnTo>
                  <a:pt x="17" y="28"/>
                </a:lnTo>
                <a:lnTo>
                  <a:pt x="17" y="28"/>
                </a:lnTo>
                <a:lnTo>
                  <a:pt x="15" y="31"/>
                </a:lnTo>
                <a:lnTo>
                  <a:pt x="15" y="31"/>
                </a:lnTo>
                <a:lnTo>
                  <a:pt x="14" y="34"/>
                </a:lnTo>
                <a:lnTo>
                  <a:pt x="14" y="34"/>
                </a:lnTo>
                <a:lnTo>
                  <a:pt x="12" y="35"/>
                </a:lnTo>
                <a:lnTo>
                  <a:pt x="12" y="35"/>
                </a:lnTo>
                <a:lnTo>
                  <a:pt x="8" y="36"/>
                </a:lnTo>
                <a:lnTo>
                  <a:pt x="8" y="36"/>
                </a:lnTo>
                <a:lnTo>
                  <a:pt x="5" y="35"/>
                </a:lnTo>
                <a:lnTo>
                  <a:pt x="5" y="35"/>
                </a:lnTo>
                <a:lnTo>
                  <a:pt x="3" y="34"/>
                </a:lnTo>
                <a:lnTo>
                  <a:pt x="3" y="34"/>
                </a:lnTo>
                <a:lnTo>
                  <a:pt x="0" y="31"/>
                </a:lnTo>
                <a:lnTo>
                  <a:pt x="0" y="31"/>
                </a:lnTo>
                <a:lnTo>
                  <a:pt x="0" y="28"/>
                </a:lnTo>
                <a:lnTo>
                  <a:pt x="0" y="0"/>
                </a:lnTo>
                <a:lnTo>
                  <a:pt x="5" y="0"/>
                </a:lnTo>
                <a:lnTo>
                  <a:pt x="5" y="28"/>
                </a:lnTo>
                <a:lnTo>
                  <a:pt x="5" y="28"/>
                </a:lnTo>
                <a:lnTo>
                  <a:pt x="5" y="30"/>
                </a:lnTo>
                <a:lnTo>
                  <a:pt x="5" y="30"/>
                </a:lnTo>
                <a:lnTo>
                  <a:pt x="8" y="30"/>
                </a:lnTo>
                <a:lnTo>
                  <a:pt x="8" y="30"/>
                </a:lnTo>
                <a:lnTo>
                  <a:pt x="10" y="30"/>
                </a:lnTo>
                <a:lnTo>
                  <a:pt x="10" y="30"/>
                </a:lnTo>
                <a:lnTo>
                  <a:pt x="12" y="28"/>
                </a:lnTo>
                <a:lnTo>
                  <a:pt x="12" y="0"/>
                </a:lnTo>
                <a:lnTo>
                  <a:pt x="1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83" name="Freeform 505">
            <a:extLst>
              <a:ext uri="{FF2B5EF4-FFF2-40B4-BE49-F238E27FC236}">
                <a16:creationId xmlns:a16="http://schemas.microsoft.com/office/drawing/2014/main" id="{985B28B5-E664-4BBE-9250-179079FE1478}"/>
              </a:ext>
            </a:extLst>
          </p:cNvPr>
          <p:cNvSpPr>
            <a:spLocks/>
          </p:cNvSpPr>
          <p:nvPr/>
        </p:nvSpPr>
        <p:spPr bwMode="auto">
          <a:xfrm>
            <a:off x="6374843" y="4908733"/>
            <a:ext cx="26988" cy="39688"/>
          </a:xfrm>
          <a:custGeom>
            <a:avLst/>
            <a:gdLst>
              <a:gd name="T0" fmla="*/ 0 w 17"/>
              <a:gd name="T1" fmla="*/ 25 h 25"/>
              <a:gd name="T2" fmla="*/ 0 w 17"/>
              <a:gd name="T3" fmla="*/ 0 h 25"/>
              <a:gd name="T4" fmla="*/ 5 w 17"/>
              <a:gd name="T5" fmla="*/ 0 h 25"/>
              <a:gd name="T6" fmla="*/ 5 w 17"/>
              <a:gd name="T7" fmla="*/ 3 h 25"/>
              <a:gd name="T8" fmla="*/ 7 w 17"/>
              <a:gd name="T9" fmla="*/ 3 h 25"/>
              <a:gd name="T10" fmla="*/ 7 w 17"/>
              <a:gd name="T11" fmla="*/ 3 h 25"/>
              <a:gd name="T12" fmla="*/ 8 w 17"/>
              <a:gd name="T13" fmla="*/ 0 h 25"/>
              <a:gd name="T14" fmla="*/ 8 w 17"/>
              <a:gd name="T15" fmla="*/ 0 h 25"/>
              <a:gd name="T16" fmla="*/ 10 w 17"/>
              <a:gd name="T17" fmla="*/ 0 h 25"/>
              <a:gd name="T18" fmla="*/ 10 w 17"/>
              <a:gd name="T19" fmla="*/ 0 h 25"/>
              <a:gd name="T20" fmla="*/ 13 w 17"/>
              <a:gd name="T21" fmla="*/ 0 h 25"/>
              <a:gd name="T22" fmla="*/ 13 w 17"/>
              <a:gd name="T23" fmla="*/ 0 h 25"/>
              <a:gd name="T24" fmla="*/ 14 w 17"/>
              <a:gd name="T25" fmla="*/ 1 h 25"/>
              <a:gd name="T26" fmla="*/ 14 w 17"/>
              <a:gd name="T27" fmla="*/ 1 h 25"/>
              <a:gd name="T28" fmla="*/ 15 w 17"/>
              <a:gd name="T29" fmla="*/ 3 h 25"/>
              <a:gd name="T30" fmla="*/ 15 w 17"/>
              <a:gd name="T31" fmla="*/ 3 h 25"/>
              <a:gd name="T32" fmla="*/ 17 w 17"/>
              <a:gd name="T33" fmla="*/ 6 h 25"/>
              <a:gd name="T34" fmla="*/ 17 w 17"/>
              <a:gd name="T35" fmla="*/ 25 h 25"/>
              <a:gd name="T36" fmla="*/ 10 w 17"/>
              <a:gd name="T37" fmla="*/ 25 h 25"/>
              <a:gd name="T38" fmla="*/ 10 w 17"/>
              <a:gd name="T39" fmla="*/ 8 h 25"/>
              <a:gd name="T40" fmla="*/ 10 w 17"/>
              <a:gd name="T41" fmla="*/ 8 h 25"/>
              <a:gd name="T42" fmla="*/ 10 w 17"/>
              <a:gd name="T43" fmla="*/ 6 h 25"/>
              <a:gd name="T44" fmla="*/ 10 w 17"/>
              <a:gd name="T45" fmla="*/ 6 h 25"/>
              <a:gd name="T46" fmla="*/ 8 w 17"/>
              <a:gd name="T47" fmla="*/ 5 h 25"/>
              <a:gd name="T48" fmla="*/ 8 w 17"/>
              <a:gd name="T49" fmla="*/ 5 h 25"/>
              <a:gd name="T50" fmla="*/ 7 w 17"/>
              <a:gd name="T51" fmla="*/ 6 h 25"/>
              <a:gd name="T52" fmla="*/ 7 w 17"/>
              <a:gd name="T53" fmla="*/ 6 h 25"/>
              <a:gd name="T54" fmla="*/ 5 w 17"/>
              <a:gd name="T55" fmla="*/ 9 h 25"/>
              <a:gd name="T56" fmla="*/ 5 w 17"/>
              <a:gd name="T57" fmla="*/ 25 h 25"/>
              <a:gd name="T58" fmla="*/ 0 w 17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7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7" y="3"/>
                </a:lnTo>
                <a:lnTo>
                  <a:pt x="7" y="3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4" y="1"/>
                </a:lnTo>
                <a:lnTo>
                  <a:pt x="14" y="1"/>
                </a:lnTo>
                <a:lnTo>
                  <a:pt x="15" y="3"/>
                </a:lnTo>
                <a:lnTo>
                  <a:pt x="15" y="3"/>
                </a:lnTo>
                <a:lnTo>
                  <a:pt x="17" y="6"/>
                </a:lnTo>
                <a:lnTo>
                  <a:pt x="17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84" name="Freeform 506">
            <a:extLst>
              <a:ext uri="{FF2B5EF4-FFF2-40B4-BE49-F238E27FC236}">
                <a16:creationId xmlns:a16="http://schemas.microsoft.com/office/drawing/2014/main" id="{4D49494F-4A67-47BC-8BEF-A782EB5D1A6D}"/>
              </a:ext>
            </a:extLst>
          </p:cNvPr>
          <p:cNvSpPr>
            <a:spLocks/>
          </p:cNvSpPr>
          <p:nvPr/>
        </p:nvSpPr>
        <p:spPr bwMode="auto">
          <a:xfrm>
            <a:off x="6406593" y="4908733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5 h 26"/>
              <a:gd name="T4" fmla="*/ 10 w 15"/>
              <a:gd name="T5" fmla="*/ 25 h 26"/>
              <a:gd name="T6" fmla="*/ 10 w 15"/>
              <a:gd name="T7" fmla="*/ 23 h 26"/>
              <a:gd name="T8" fmla="*/ 10 w 15"/>
              <a:gd name="T9" fmla="*/ 23 h 26"/>
              <a:gd name="T10" fmla="*/ 10 w 15"/>
              <a:gd name="T11" fmla="*/ 23 h 26"/>
              <a:gd name="T12" fmla="*/ 8 w 15"/>
              <a:gd name="T13" fmla="*/ 25 h 26"/>
              <a:gd name="T14" fmla="*/ 8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4 w 15"/>
              <a:gd name="T21" fmla="*/ 25 h 26"/>
              <a:gd name="T22" fmla="*/ 4 w 15"/>
              <a:gd name="T23" fmla="*/ 25 h 26"/>
              <a:gd name="T24" fmla="*/ 2 w 15"/>
              <a:gd name="T25" fmla="*/ 24 h 26"/>
              <a:gd name="T26" fmla="*/ 2 w 15"/>
              <a:gd name="T27" fmla="*/ 24 h 26"/>
              <a:gd name="T28" fmla="*/ 0 w 15"/>
              <a:gd name="T29" fmla="*/ 23 h 26"/>
              <a:gd name="T30" fmla="*/ 0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7 w 15"/>
              <a:gd name="T43" fmla="*/ 20 h 26"/>
              <a:gd name="T44" fmla="*/ 7 w 15"/>
              <a:gd name="T45" fmla="*/ 20 h 26"/>
              <a:gd name="T46" fmla="*/ 8 w 15"/>
              <a:gd name="T47" fmla="*/ 20 h 26"/>
              <a:gd name="T48" fmla="*/ 8 w 15"/>
              <a:gd name="T49" fmla="*/ 20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8" y="25"/>
                </a:lnTo>
                <a:lnTo>
                  <a:pt x="8" y="25"/>
                </a:lnTo>
                <a:lnTo>
                  <a:pt x="5" y="26"/>
                </a:lnTo>
                <a:lnTo>
                  <a:pt x="5" y="26"/>
                </a:lnTo>
                <a:lnTo>
                  <a:pt x="4" y="25"/>
                </a:lnTo>
                <a:lnTo>
                  <a:pt x="4" y="25"/>
                </a:lnTo>
                <a:lnTo>
                  <a:pt x="2" y="24"/>
                </a:lnTo>
                <a:lnTo>
                  <a:pt x="2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85" name="Freeform 507">
            <a:extLst>
              <a:ext uri="{FF2B5EF4-FFF2-40B4-BE49-F238E27FC236}">
                <a16:creationId xmlns:a16="http://schemas.microsoft.com/office/drawing/2014/main" id="{51014C73-6C93-4533-997C-C725B7C38370}"/>
              </a:ext>
            </a:extLst>
          </p:cNvPr>
          <p:cNvSpPr>
            <a:spLocks/>
          </p:cNvSpPr>
          <p:nvPr/>
        </p:nvSpPr>
        <p:spPr bwMode="auto">
          <a:xfrm>
            <a:off x="6436756" y="4908733"/>
            <a:ext cx="26988" cy="39688"/>
          </a:xfrm>
          <a:custGeom>
            <a:avLst/>
            <a:gdLst>
              <a:gd name="T0" fmla="*/ 0 w 17"/>
              <a:gd name="T1" fmla="*/ 25 h 25"/>
              <a:gd name="T2" fmla="*/ 0 w 17"/>
              <a:gd name="T3" fmla="*/ 0 h 25"/>
              <a:gd name="T4" fmla="*/ 7 w 17"/>
              <a:gd name="T5" fmla="*/ 0 h 25"/>
              <a:gd name="T6" fmla="*/ 7 w 17"/>
              <a:gd name="T7" fmla="*/ 3 h 25"/>
              <a:gd name="T8" fmla="*/ 7 w 17"/>
              <a:gd name="T9" fmla="*/ 3 h 25"/>
              <a:gd name="T10" fmla="*/ 7 w 17"/>
              <a:gd name="T11" fmla="*/ 3 h 25"/>
              <a:gd name="T12" fmla="*/ 8 w 17"/>
              <a:gd name="T13" fmla="*/ 0 h 25"/>
              <a:gd name="T14" fmla="*/ 8 w 17"/>
              <a:gd name="T15" fmla="*/ 0 h 25"/>
              <a:gd name="T16" fmla="*/ 10 w 17"/>
              <a:gd name="T17" fmla="*/ 0 h 25"/>
              <a:gd name="T18" fmla="*/ 10 w 17"/>
              <a:gd name="T19" fmla="*/ 0 h 25"/>
              <a:gd name="T20" fmla="*/ 13 w 17"/>
              <a:gd name="T21" fmla="*/ 0 h 25"/>
              <a:gd name="T22" fmla="*/ 13 w 17"/>
              <a:gd name="T23" fmla="*/ 0 h 25"/>
              <a:gd name="T24" fmla="*/ 14 w 17"/>
              <a:gd name="T25" fmla="*/ 1 h 25"/>
              <a:gd name="T26" fmla="*/ 14 w 17"/>
              <a:gd name="T27" fmla="*/ 1 h 25"/>
              <a:gd name="T28" fmla="*/ 15 w 17"/>
              <a:gd name="T29" fmla="*/ 3 h 25"/>
              <a:gd name="T30" fmla="*/ 15 w 17"/>
              <a:gd name="T31" fmla="*/ 3 h 25"/>
              <a:gd name="T32" fmla="*/ 17 w 17"/>
              <a:gd name="T33" fmla="*/ 6 h 25"/>
              <a:gd name="T34" fmla="*/ 17 w 17"/>
              <a:gd name="T35" fmla="*/ 25 h 25"/>
              <a:gd name="T36" fmla="*/ 12 w 17"/>
              <a:gd name="T37" fmla="*/ 25 h 25"/>
              <a:gd name="T38" fmla="*/ 12 w 17"/>
              <a:gd name="T39" fmla="*/ 8 h 25"/>
              <a:gd name="T40" fmla="*/ 12 w 17"/>
              <a:gd name="T41" fmla="*/ 8 h 25"/>
              <a:gd name="T42" fmla="*/ 10 w 17"/>
              <a:gd name="T43" fmla="*/ 6 h 25"/>
              <a:gd name="T44" fmla="*/ 10 w 17"/>
              <a:gd name="T45" fmla="*/ 6 h 25"/>
              <a:gd name="T46" fmla="*/ 9 w 17"/>
              <a:gd name="T47" fmla="*/ 5 h 25"/>
              <a:gd name="T48" fmla="*/ 9 w 17"/>
              <a:gd name="T49" fmla="*/ 5 h 25"/>
              <a:gd name="T50" fmla="*/ 7 w 17"/>
              <a:gd name="T51" fmla="*/ 6 h 25"/>
              <a:gd name="T52" fmla="*/ 7 w 17"/>
              <a:gd name="T53" fmla="*/ 6 h 25"/>
              <a:gd name="T54" fmla="*/ 7 w 17"/>
              <a:gd name="T55" fmla="*/ 9 h 25"/>
              <a:gd name="T56" fmla="*/ 7 w 17"/>
              <a:gd name="T57" fmla="*/ 25 h 25"/>
              <a:gd name="T58" fmla="*/ 0 w 17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7" h="25">
                <a:moveTo>
                  <a:pt x="0" y="25"/>
                </a:moveTo>
                <a:lnTo>
                  <a:pt x="0" y="0"/>
                </a:lnTo>
                <a:lnTo>
                  <a:pt x="7" y="0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4" y="1"/>
                </a:lnTo>
                <a:lnTo>
                  <a:pt x="14" y="1"/>
                </a:lnTo>
                <a:lnTo>
                  <a:pt x="15" y="3"/>
                </a:lnTo>
                <a:lnTo>
                  <a:pt x="15" y="3"/>
                </a:lnTo>
                <a:lnTo>
                  <a:pt x="17" y="6"/>
                </a:lnTo>
                <a:lnTo>
                  <a:pt x="17" y="25"/>
                </a:lnTo>
                <a:lnTo>
                  <a:pt x="12" y="25"/>
                </a:lnTo>
                <a:lnTo>
                  <a:pt x="12" y="8"/>
                </a:lnTo>
                <a:lnTo>
                  <a:pt x="12" y="8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7" y="6"/>
                </a:lnTo>
                <a:lnTo>
                  <a:pt x="7" y="6"/>
                </a:lnTo>
                <a:lnTo>
                  <a:pt x="7" y="9"/>
                </a:lnTo>
                <a:lnTo>
                  <a:pt x="7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86" name="Freeform 508">
            <a:extLst>
              <a:ext uri="{FF2B5EF4-FFF2-40B4-BE49-F238E27FC236}">
                <a16:creationId xmlns:a16="http://schemas.microsoft.com/office/drawing/2014/main" id="{C599F76B-64D8-47D6-BD83-2ECAD3CC6930}"/>
              </a:ext>
            </a:extLst>
          </p:cNvPr>
          <p:cNvSpPr>
            <a:spLocks/>
          </p:cNvSpPr>
          <p:nvPr/>
        </p:nvSpPr>
        <p:spPr bwMode="auto">
          <a:xfrm>
            <a:off x="6465331" y="4897621"/>
            <a:ext cx="17463" cy="50800"/>
          </a:xfrm>
          <a:custGeom>
            <a:avLst/>
            <a:gdLst>
              <a:gd name="T0" fmla="*/ 2 w 11"/>
              <a:gd name="T1" fmla="*/ 7 h 32"/>
              <a:gd name="T2" fmla="*/ 2 w 11"/>
              <a:gd name="T3" fmla="*/ 0 h 32"/>
              <a:gd name="T4" fmla="*/ 7 w 11"/>
              <a:gd name="T5" fmla="*/ 0 h 32"/>
              <a:gd name="T6" fmla="*/ 7 w 11"/>
              <a:gd name="T7" fmla="*/ 7 h 32"/>
              <a:gd name="T8" fmla="*/ 11 w 11"/>
              <a:gd name="T9" fmla="*/ 7 h 32"/>
              <a:gd name="T10" fmla="*/ 11 w 11"/>
              <a:gd name="T11" fmla="*/ 11 h 32"/>
              <a:gd name="T12" fmla="*/ 7 w 11"/>
              <a:gd name="T13" fmla="*/ 11 h 32"/>
              <a:gd name="T14" fmla="*/ 7 w 11"/>
              <a:gd name="T15" fmla="*/ 25 h 32"/>
              <a:gd name="T16" fmla="*/ 7 w 11"/>
              <a:gd name="T17" fmla="*/ 25 h 32"/>
              <a:gd name="T18" fmla="*/ 7 w 11"/>
              <a:gd name="T19" fmla="*/ 27 h 32"/>
              <a:gd name="T20" fmla="*/ 7 w 11"/>
              <a:gd name="T21" fmla="*/ 27 h 32"/>
              <a:gd name="T22" fmla="*/ 9 w 11"/>
              <a:gd name="T23" fmla="*/ 27 h 32"/>
              <a:gd name="T24" fmla="*/ 9 w 11"/>
              <a:gd name="T25" fmla="*/ 27 h 32"/>
              <a:gd name="T26" fmla="*/ 9 w 11"/>
              <a:gd name="T27" fmla="*/ 27 h 32"/>
              <a:gd name="T28" fmla="*/ 9 w 11"/>
              <a:gd name="T29" fmla="*/ 27 h 32"/>
              <a:gd name="T30" fmla="*/ 11 w 11"/>
              <a:gd name="T31" fmla="*/ 27 h 32"/>
              <a:gd name="T32" fmla="*/ 11 w 11"/>
              <a:gd name="T33" fmla="*/ 32 h 32"/>
              <a:gd name="T34" fmla="*/ 9 w 11"/>
              <a:gd name="T35" fmla="*/ 32 h 32"/>
              <a:gd name="T36" fmla="*/ 9 w 11"/>
              <a:gd name="T37" fmla="*/ 32 h 32"/>
              <a:gd name="T38" fmla="*/ 6 w 11"/>
              <a:gd name="T39" fmla="*/ 32 h 32"/>
              <a:gd name="T40" fmla="*/ 6 w 11"/>
              <a:gd name="T41" fmla="*/ 32 h 32"/>
              <a:gd name="T42" fmla="*/ 4 w 11"/>
              <a:gd name="T43" fmla="*/ 31 h 32"/>
              <a:gd name="T44" fmla="*/ 4 w 11"/>
              <a:gd name="T45" fmla="*/ 31 h 32"/>
              <a:gd name="T46" fmla="*/ 2 w 11"/>
              <a:gd name="T47" fmla="*/ 28 h 32"/>
              <a:gd name="T48" fmla="*/ 2 w 11"/>
              <a:gd name="T49" fmla="*/ 28 h 32"/>
              <a:gd name="T50" fmla="*/ 2 w 11"/>
              <a:gd name="T51" fmla="*/ 27 h 32"/>
              <a:gd name="T52" fmla="*/ 2 w 11"/>
              <a:gd name="T53" fmla="*/ 11 h 32"/>
              <a:gd name="T54" fmla="*/ 0 w 11"/>
              <a:gd name="T55" fmla="*/ 11 h 32"/>
              <a:gd name="T56" fmla="*/ 0 w 11"/>
              <a:gd name="T57" fmla="*/ 7 h 32"/>
              <a:gd name="T58" fmla="*/ 2 w 11"/>
              <a:gd name="T59" fmla="*/ 7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" h="32">
                <a:moveTo>
                  <a:pt x="2" y="7"/>
                </a:moveTo>
                <a:lnTo>
                  <a:pt x="2" y="0"/>
                </a:lnTo>
                <a:lnTo>
                  <a:pt x="7" y="0"/>
                </a:lnTo>
                <a:lnTo>
                  <a:pt x="7" y="7"/>
                </a:lnTo>
                <a:lnTo>
                  <a:pt x="11" y="7"/>
                </a:lnTo>
                <a:lnTo>
                  <a:pt x="11" y="11"/>
                </a:lnTo>
                <a:lnTo>
                  <a:pt x="7" y="11"/>
                </a:lnTo>
                <a:lnTo>
                  <a:pt x="7" y="25"/>
                </a:lnTo>
                <a:lnTo>
                  <a:pt x="7" y="25"/>
                </a:lnTo>
                <a:lnTo>
                  <a:pt x="7" y="27"/>
                </a:lnTo>
                <a:lnTo>
                  <a:pt x="7" y="27"/>
                </a:lnTo>
                <a:lnTo>
                  <a:pt x="9" y="27"/>
                </a:lnTo>
                <a:lnTo>
                  <a:pt x="9" y="27"/>
                </a:lnTo>
                <a:lnTo>
                  <a:pt x="9" y="27"/>
                </a:lnTo>
                <a:lnTo>
                  <a:pt x="9" y="27"/>
                </a:lnTo>
                <a:lnTo>
                  <a:pt x="11" y="27"/>
                </a:lnTo>
                <a:lnTo>
                  <a:pt x="11" y="32"/>
                </a:lnTo>
                <a:lnTo>
                  <a:pt x="9" y="32"/>
                </a:lnTo>
                <a:lnTo>
                  <a:pt x="9" y="32"/>
                </a:lnTo>
                <a:lnTo>
                  <a:pt x="6" y="32"/>
                </a:lnTo>
                <a:lnTo>
                  <a:pt x="6" y="32"/>
                </a:lnTo>
                <a:lnTo>
                  <a:pt x="4" y="31"/>
                </a:lnTo>
                <a:lnTo>
                  <a:pt x="4" y="31"/>
                </a:lnTo>
                <a:lnTo>
                  <a:pt x="2" y="28"/>
                </a:lnTo>
                <a:lnTo>
                  <a:pt x="2" y="28"/>
                </a:lnTo>
                <a:lnTo>
                  <a:pt x="2" y="27"/>
                </a:lnTo>
                <a:lnTo>
                  <a:pt x="2" y="11"/>
                </a:lnTo>
                <a:lnTo>
                  <a:pt x="0" y="11"/>
                </a:lnTo>
                <a:lnTo>
                  <a:pt x="0" y="7"/>
                </a:lnTo>
                <a:lnTo>
                  <a:pt x="2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87" name="Freeform 509">
            <a:extLst>
              <a:ext uri="{FF2B5EF4-FFF2-40B4-BE49-F238E27FC236}">
                <a16:creationId xmlns:a16="http://schemas.microsoft.com/office/drawing/2014/main" id="{62194F6F-FA26-4059-87C8-590A283FC6A4}"/>
              </a:ext>
            </a:extLst>
          </p:cNvPr>
          <p:cNvSpPr>
            <a:spLocks/>
          </p:cNvSpPr>
          <p:nvPr/>
        </p:nvSpPr>
        <p:spPr bwMode="auto">
          <a:xfrm>
            <a:off x="6484381" y="4908733"/>
            <a:ext cx="20638" cy="39688"/>
          </a:xfrm>
          <a:custGeom>
            <a:avLst/>
            <a:gdLst>
              <a:gd name="T0" fmla="*/ 0 w 13"/>
              <a:gd name="T1" fmla="*/ 25 h 25"/>
              <a:gd name="T2" fmla="*/ 0 w 13"/>
              <a:gd name="T3" fmla="*/ 0 h 25"/>
              <a:gd name="T4" fmla="*/ 5 w 13"/>
              <a:gd name="T5" fmla="*/ 0 h 25"/>
              <a:gd name="T6" fmla="*/ 5 w 13"/>
              <a:gd name="T7" fmla="*/ 3 h 25"/>
              <a:gd name="T8" fmla="*/ 5 w 13"/>
              <a:gd name="T9" fmla="*/ 3 h 25"/>
              <a:gd name="T10" fmla="*/ 9 w 13"/>
              <a:gd name="T11" fmla="*/ 0 h 25"/>
              <a:gd name="T12" fmla="*/ 9 w 13"/>
              <a:gd name="T13" fmla="*/ 0 h 25"/>
              <a:gd name="T14" fmla="*/ 13 w 13"/>
              <a:gd name="T15" fmla="*/ 0 h 25"/>
              <a:gd name="T16" fmla="*/ 13 w 13"/>
              <a:gd name="T17" fmla="*/ 5 h 25"/>
              <a:gd name="T18" fmla="*/ 13 w 13"/>
              <a:gd name="T19" fmla="*/ 5 h 25"/>
              <a:gd name="T20" fmla="*/ 10 w 13"/>
              <a:gd name="T21" fmla="*/ 5 h 25"/>
              <a:gd name="T22" fmla="*/ 10 w 13"/>
              <a:gd name="T23" fmla="*/ 5 h 25"/>
              <a:gd name="T24" fmla="*/ 9 w 13"/>
              <a:gd name="T25" fmla="*/ 5 h 25"/>
              <a:gd name="T26" fmla="*/ 9 w 13"/>
              <a:gd name="T27" fmla="*/ 5 h 25"/>
              <a:gd name="T28" fmla="*/ 8 w 13"/>
              <a:gd name="T29" fmla="*/ 6 h 25"/>
              <a:gd name="T30" fmla="*/ 8 w 13"/>
              <a:gd name="T31" fmla="*/ 6 h 25"/>
              <a:gd name="T32" fmla="*/ 7 w 13"/>
              <a:gd name="T33" fmla="*/ 8 h 25"/>
              <a:gd name="T34" fmla="*/ 7 w 13"/>
              <a:gd name="T35" fmla="*/ 8 h 25"/>
              <a:gd name="T36" fmla="*/ 5 w 13"/>
              <a:gd name="T37" fmla="*/ 10 h 25"/>
              <a:gd name="T38" fmla="*/ 5 w 13"/>
              <a:gd name="T39" fmla="*/ 25 h 25"/>
              <a:gd name="T40" fmla="*/ 0 w 13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9" y="0"/>
                </a:lnTo>
                <a:lnTo>
                  <a:pt x="9" y="0"/>
                </a:lnTo>
                <a:lnTo>
                  <a:pt x="13" y="0"/>
                </a:lnTo>
                <a:lnTo>
                  <a:pt x="13" y="5"/>
                </a:lnTo>
                <a:lnTo>
                  <a:pt x="13" y="5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8" y="6"/>
                </a:lnTo>
                <a:lnTo>
                  <a:pt x="8" y="6"/>
                </a:lnTo>
                <a:lnTo>
                  <a:pt x="7" y="8"/>
                </a:lnTo>
                <a:lnTo>
                  <a:pt x="7" y="8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88" name="Freeform 510">
            <a:extLst>
              <a:ext uri="{FF2B5EF4-FFF2-40B4-BE49-F238E27FC236}">
                <a16:creationId xmlns:a16="http://schemas.microsoft.com/office/drawing/2014/main" id="{66A05935-9A70-41AF-8791-0A1F74DB08E5}"/>
              </a:ext>
            </a:extLst>
          </p:cNvPr>
          <p:cNvSpPr>
            <a:spLocks noEditPoints="1"/>
          </p:cNvSpPr>
          <p:nvPr/>
        </p:nvSpPr>
        <p:spPr bwMode="auto">
          <a:xfrm>
            <a:off x="6506606" y="4892858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89" name="Freeform 511">
            <a:extLst>
              <a:ext uri="{FF2B5EF4-FFF2-40B4-BE49-F238E27FC236}">
                <a16:creationId xmlns:a16="http://schemas.microsoft.com/office/drawing/2014/main" id="{BBA1713E-A461-40B8-80E1-0D26DCE87D1A}"/>
              </a:ext>
            </a:extLst>
          </p:cNvPr>
          <p:cNvSpPr>
            <a:spLocks/>
          </p:cNvSpPr>
          <p:nvPr/>
        </p:nvSpPr>
        <p:spPr bwMode="auto">
          <a:xfrm>
            <a:off x="6522481" y="4908733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5 h 26"/>
              <a:gd name="T4" fmla="*/ 10 w 15"/>
              <a:gd name="T5" fmla="*/ 25 h 26"/>
              <a:gd name="T6" fmla="*/ 10 w 15"/>
              <a:gd name="T7" fmla="*/ 23 h 26"/>
              <a:gd name="T8" fmla="*/ 10 w 15"/>
              <a:gd name="T9" fmla="*/ 23 h 26"/>
              <a:gd name="T10" fmla="*/ 10 w 15"/>
              <a:gd name="T11" fmla="*/ 23 h 26"/>
              <a:gd name="T12" fmla="*/ 8 w 15"/>
              <a:gd name="T13" fmla="*/ 25 h 26"/>
              <a:gd name="T14" fmla="*/ 8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3 w 15"/>
              <a:gd name="T21" fmla="*/ 25 h 26"/>
              <a:gd name="T22" fmla="*/ 3 w 15"/>
              <a:gd name="T23" fmla="*/ 25 h 26"/>
              <a:gd name="T24" fmla="*/ 1 w 15"/>
              <a:gd name="T25" fmla="*/ 24 h 26"/>
              <a:gd name="T26" fmla="*/ 1 w 15"/>
              <a:gd name="T27" fmla="*/ 24 h 26"/>
              <a:gd name="T28" fmla="*/ 0 w 15"/>
              <a:gd name="T29" fmla="*/ 23 h 26"/>
              <a:gd name="T30" fmla="*/ 0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5 w 15"/>
              <a:gd name="T43" fmla="*/ 20 h 26"/>
              <a:gd name="T44" fmla="*/ 5 w 15"/>
              <a:gd name="T45" fmla="*/ 20 h 26"/>
              <a:gd name="T46" fmla="*/ 8 w 15"/>
              <a:gd name="T47" fmla="*/ 20 h 26"/>
              <a:gd name="T48" fmla="*/ 8 w 15"/>
              <a:gd name="T49" fmla="*/ 20 h 26"/>
              <a:gd name="T50" fmla="*/ 9 w 15"/>
              <a:gd name="T51" fmla="*/ 20 h 26"/>
              <a:gd name="T52" fmla="*/ 9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8" y="25"/>
                </a:lnTo>
                <a:lnTo>
                  <a:pt x="8" y="25"/>
                </a:lnTo>
                <a:lnTo>
                  <a:pt x="5" y="26"/>
                </a:lnTo>
                <a:lnTo>
                  <a:pt x="5" y="26"/>
                </a:lnTo>
                <a:lnTo>
                  <a:pt x="3" y="25"/>
                </a:lnTo>
                <a:lnTo>
                  <a:pt x="3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0"/>
                </a:lnTo>
                <a:lnTo>
                  <a:pt x="8" y="20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90" name="Freeform 512">
            <a:extLst>
              <a:ext uri="{FF2B5EF4-FFF2-40B4-BE49-F238E27FC236}">
                <a16:creationId xmlns:a16="http://schemas.microsoft.com/office/drawing/2014/main" id="{7C0FF65C-F11F-4FE3-9575-BDC78885FB10}"/>
              </a:ext>
            </a:extLst>
          </p:cNvPr>
          <p:cNvSpPr>
            <a:spLocks/>
          </p:cNvSpPr>
          <p:nvPr/>
        </p:nvSpPr>
        <p:spPr bwMode="auto">
          <a:xfrm>
            <a:off x="6552643" y="4908733"/>
            <a:ext cx="41275" cy="39688"/>
          </a:xfrm>
          <a:custGeom>
            <a:avLst/>
            <a:gdLst>
              <a:gd name="T0" fmla="*/ 0 w 26"/>
              <a:gd name="T1" fmla="*/ 25 h 25"/>
              <a:gd name="T2" fmla="*/ 0 w 26"/>
              <a:gd name="T3" fmla="*/ 0 h 25"/>
              <a:gd name="T4" fmla="*/ 5 w 26"/>
              <a:gd name="T5" fmla="*/ 0 h 25"/>
              <a:gd name="T6" fmla="*/ 5 w 26"/>
              <a:gd name="T7" fmla="*/ 3 h 25"/>
              <a:gd name="T8" fmla="*/ 5 w 26"/>
              <a:gd name="T9" fmla="*/ 3 h 25"/>
              <a:gd name="T10" fmla="*/ 5 w 26"/>
              <a:gd name="T11" fmla="*/ 3 h 25"/>
              <a:gd name="T12" fmla="*/ 8 w 26"/>
              <a:gd name="T13" fmla="*/ 0 h 25"/>
              <a:gd name="T14" fmla="*/ 8 w 26"/>
              <a:gd name="T15" fmla="*/ 0 h 25"/>
              <a:gd name="T16" fmla="*/ 10 w 26"/>
              <a:gd name="T17" fmla="*/ 0 h 25"/>
              <a:gd name="T18" fmla="*/ 10 w 26"/>
              <a:gd name="T19" fmla="*/ 0 h 25"/>
              <a:gd name="T20" fmla="*/ 14 w 26"/>
              <a:gd name="T21" fmla="*/ 0 h 25"/>
              <a:gd name="T22" fmla="*/ 14 w 26"/>
              <a:gd name="T23" fmla="*/ 0 h 25"/>
              <a:gd name="T24" fmla="*/ 15 w 26"/>
              <a:gd name="T25" fmla="*/ 3 h 25"/>
              <a:gd name="T26" fmla="*/ 15 w 26"/>
              <a:gd name="T27" fmla="*/ 3 h 25"/>
              <a:gd name="T28" fmla="*/ 18 w 26"/>
              <a:gd name="T29" fmla="*/ 0 h 25"/>
              <a:gd name="T30" fmla="*/ 18 w 26"/>
              <a:gd name="T31" fmla="*/ 0 h 25"/>
              <a:gd name="T32" fmla="*/ 20 w 26"/>
              <a:gd name="T33" fmla="*/ 0 h 25"/>
              <a:gd name="T34" fmla="*/ 20 w 26"/>
              <a:gd name="T35" fmla="*/ 0 h 25"/>
              <a:gd name="T36" fmla="*/ 23 w 26"/>
              <a:gd name="T37" fmla="*/ 0 h 25"/>
              <a:gd name="T38" fmla="*/ 23 w 26"/>
              <a:gd name="T39" fmla="*/ 0 h 25"/>
              <a:gd name="T40" fmla="*/ 24 w 26"/>
              <a:gd name="T41" fmla="*/ 1 h 25"/>
              <a:gd name="T42" fmla="*/ 24 w 26"/>
              <a:gd name="T43" fmla="*/ 1 h 25"/>
              <a:gd name="T44" fmla="*/ 25 w 26"/>
              <a:gd name="T45" fmla="*/ 3 h 25"/>
              <a:gd name="T46" fmla="*/ 25 w 26"/>
              <a:gd name="T47" fmla="*/ 3 h 25"/>
              <a:gd name="T48" fmla="*/ 26 w 26"/>
              <a:gd name="T49" fmla="*/ 6 h 25"/>
              <a:gd name="T50" fmla="*/ 26 w 26"/>
              <a:gd name="T51" fmla="*/ 25 h 25"/>
              <a:gd name="T52" fmla="*/ 21 w 26"/>
              <a:gd name="T53" fmla="*/ 25 h 25"/>
              <a:gd name="T54" fmla="*/ 21 w 26"/>
              <a:gd name="T55" fmla="*/ 8 h 25"/>
              <a:gd name="T56" fmla="*/ 21 w 26"/>
              <a:gd name="T57" fmla="*/ 8 h 25"/>
              <a:gd name="T58" fmla="*/ 20 w 26"/>
              <a:gd name="T59" fmla="*/ 6 h 25"/>
              <a:gd name="T60" fmla="*/ 20 w 26"/>
              <a:gd name="T61" fmla="*/ 6 h 25"/>
              <a:gd name="T62" fmla="*/ 19 w 26"/>
              <a:gd name="T63" fmla="*/ 5 h 25"/>
              <a:gd name="T64" fmla="*/ 19 w 26"/>
              <a:gd name="T65" fmla="*/ 5 h 25"/>
              <a:gd name="T66" fmla="*/ 16 w 26"/>
              <a:gd name="T67" fmla="*/ 6 h 25"/>
              <a:gd name="T68" fmla="*/ 16 w 26"/>
              <a:gd name="T69" fmla="*/ 6 h 25"/>
              <a:gd name="T70" fmla="*/ 16 w 26"/>
              <a:gd name="T71" fmla="*/ 9 h 25"/>
              <a:gd name="T72" fmla="*/ 16 w 26"/>
              <a:gd name="T73" fmla="*/ 25 h 25"/>
              <a:gd name="T74" fmla="*/ 10 w 26"/>
              <a:gd name="T75" fmla="*/ 25 h 25"/>
              <a:gd name="T76" fmla="*/ 10 w 26"/>
              <a:gd name="T77" fmla="*/ 8 h 25"/>
              <a:gd name="T78" fmla="*/ 10 w 26"/>
              <a:gd name="T79" fmla="*/ 8 h 25"/>
              <a:gd name="T80" fmla="*/ 10 w 26"/>
              <a:gd name="T81" fmla="*/ 6 h 25"/>
              <a:gd name="T82" fmla="*/ 10 w 26"/>
              <a:gd name="T83" fmla="*/ 6 h 25"/>
              <a:gd name="T84" fmla="*/ 8 w 26"/>
              <a:gd name="T85" fmla="*/ 5 h 25"/>
              <a:gd name="T86" fmla="*/ 8 w 26"/>
              <a:gd name="T87" fmla="*/ 5 h 25"/>
              <a:gd name="T88" fmla="*/ 6 w 26"/>
              <a:gd name="T89" fmla="*/ 6 h 25"/>
              <a:gd name="T90" fmla="*/ 6 w 26"/>
              <a:gd name="T91" fmla="*/ 6 h 25"/>
              <a:gd name="T92" fmla="*/ 5 w 26"/>
              <a:gd name="T93" fmla="*/ 9 h 25"/>
              <a:gd name="T94" fmla="*/ 5 w 26"/>
              <a:gd name="T95" fmla="*/ 25 h 25"/>
              <a:gd name="T96" fmla="*/ 0 w 26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4" y="0"/>
                </a:lnTo>
                <a:lnTo>
                  <a:pt x="14" y="0"/>
                </a:lnTo>
                <a:lnTo>
                  <a:pt x="15" y="3"/>
                </a:lnTo>
                <a:lnTo>
                  <a:pt x="15" y="3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3" y="0"/>
                </a:lnTo>
                <a:lnTo>
                  <a:pt x="23" y="0"/>
                </a:lnTo>
                <a:lnTo>
                  <a:pt x="24" y="1"/>
                </a:lnTo>
                <a:lnTo>
                  <a:pt x="24" y="1"/>
                </a:lnTo>
                <a:lnTo>
                  <a:pt x="25" y="3"/>
                </a:lnTo>
                <a:lnTo>
                  <a:pt x="25" y="3"/>
                </a:lnTo>
                <a:lnTo>
                  <a:pt x="26" y="6"/>
                </a:lnTo>
                <a:lnTo>
                  <a:pt x="26" y="25"/>
                </a:lnTo>
                <a:lnTo>
                  <a:pt x="21" y="25"/>
                </a:lnTo>
                <a:lnTo>
                  <a:pt x="21" y="8"/>
                </a:lnTo>
                <a:lnTo>
                  <a:pt x="21" y="8"/>
                </a:lnTo>
                <a:lnTo>
                  <a:pt x="20" y="6"/>
                </a:lnTo>
                <a:lnTo>
                  <a:pt x="20" y="6"/>
                </a:lnTo>
                <a:lnTo>
                  <a:pt x="19" y="5"/>
                </a:lnTo>
                <a:lnTo>
                  <a:pt x="19" y="5"/>
                </a:lnTo>
                <a:lnTo>
                  <a:pt x="16" y="6"/>
                </a:lnTo>
                <a:lnTo>
                  <a:pt x="16" y="6"/>
                </a:lnTo>
                <a:lnTo>
                  <a:pt x="16" y="9"/>
                </a:lnTo>
                <a:lnTo>
                  <a:pt x="16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91" name="Freeform 513">
            <a:extLst>
              <a:ext uri="{FF2B5EF4-FFF2-40B4-BE49-F238E27FC236}">
                <a16:creationId xmlns:a16="http://schemas.microsoft.com/office/drawing/2014/main" id="{EE2A8275-DF4B-45DC-A2D8-ECFF15A65E2E}"/>
              </a:ext>
            </a:extLst>
          </p:cNvPr>
          <p:cNvSpPr>
            <a:spLocks/>
          </p:cNvSpPr>
          <p:nvPr/>
        </p:nvSpPr>
        <p:spPr bwMode="auto">
          <a:xfrm>
            <a:off x="6808231" y="2333808"/>
            <a:ext cx="25400" cy="57150"/>
          </a:xfrm>
          <a:custGeom>
            <a:avLst/>
            <a:gdLst>
              <a:gd name="T0" fmla="*/ 16 w 16"/>
              <a:gd name="T1" fmla="*/ 26 h 36"/>
              <a:gd name="T2" fmla="*/ 16 w 16"/>
              <a:gd name="T3" fmla="*/ 29 h 36"/>
              <a:gd name="T4" fmla="*/ 16 w 16"/>
              <a:gd name="T5" fmla="*/ 29 h 36"/>
              <a:gd name="T6" fmla="*/ 16 w 16"/>
              <a:gd name="T7" fmla="*/ 31 h 36"/>
              <a:gd name="T8" fmla="*/ 16 w 16"/>
              <a:gd name="T9" fmla="*/ 31 h 36"/>
              <a:gd name="T10" fmla="*/ 14 w 16"/>
              <a:gd name="T11" fmla="*/ 34 h 36"/>
              <a:gd name="T12" fmla="*/ 14 w 16"/>
              <a:gd name="T13" fmla="*/ 34 h 36"/>
              <a:gd name="T14" fmla="*/ 11 w 16"/>
              <a:gd name="T15" fmla="*/ 36 h 36"/>
              <a:gd name="T16" fmla="*/ 11 w 16"/>
              <a:gd name="T17" fmla="*/ 36 h 36"/>
              <a:gd name="T18" fmla="*/ 8 w 16"/>
              <a:gd name="T19" fmla="*/ 36 h 36"/>
              <a:gd name="T20" fmla="*/ 8 w 16"/>
              <a:gd name="T21" fmla="*/ 36 h 36"/>
              <a:gd name="T22" fmla="*/ 5 w 16"/>
              <a:gd name="T23" fmla="*/ 36 h 36"/>
              <a:gd name="T24" fmla="*/ 5 w 16"/>
              <a:gd name="T25" fmla="*/ 36 h 36"/>
              <a:gd name="T26" fmla="*/ 2 w 16"/>
              <a:gd name="T27" fmla="*/ 35 h 36"/>
              <a:gd name="T28" fmla="*/ 2 w 16"/>
              <a:gd name="T29" fmla="*/ 35 h 36"/>
              <a:gd name="T30" fmla="*/ 1 w 16"/>
              <a:gd name="T31" fmla="*/ 33 h 36"/>
              <a:gd name="T32" fmla="*/ 1 w 16"/>
              <a:gd name="T33" fmla="*/ 33 h 36"/>
              <a:gd name="T34" fmla="*/ 0 w 16"/>
              <a:gd name="T35" fmla="*/ 29 h 36"/>
              <a:gd name="T36" fmla="*/ 0 w 16"/>
              <a:gd name="T37" fmla="*/ 9 h 36"/>
              <a:gd name="T38" fmla="*/ 0 w 16"/>
              <a:gd name="T39" fmla="*/ 9 h 36"/>
              <a:gd name="T40" fmla="*/ 1 w 16"/>
              <a:gd name="T41" fmla="*/ 5 h 36"/>
              <a:gd name="T42" fmla="*/ 1 w 16"/>
              <a:gd name="T43" fmla="*/ 5 h 36"/>
              <a:gd name="T44" fmla="*/ 2 w 16"/>
              <a:gd name="T45" fmla="*/ 2 h 36"/>
              <a:gd name="T46" fmla="*/ 2 w 16"/>
              <a:gd name="T47" fmla="*/ 2 h 36"/>
              <a:gd name="T48" fmla="*/ 5 w 16"/>
              <a:gd name="T49" fmla="*/ 1 h 36"/>
              <a:gd name="T50" fmla="*/ 5 w 16"/>
              <a:gd name="T51" fmla="*/ 1 h 36"/>
              <a:gd name="T52" fmla="*/ 8 w 16"/>
              <a:gd name="T53" fmla="*/ 0 h 36"/>
              <a:gd name="T54" fmla="*/ 8 w 16"/>
              <a:gd name="T55" fmla="*/ 0 h 36"/>
              <a:gd name="T56" fmla="*/ 11 w 16"/>
              <a:gd name="T57" fmla="*/ 1 h 36"/>
              <a:gd name="T58" fmla="*/ 14 w 16"/>
              <a:gd name="T59" fmla="*/ 2 h 36"/>
              <a:gd name="T60" fmla="*/ 14 w 16"/>
              <a:gd name="T61" fmla="*/ 2 h 36"/>
              <a:gd name="T62" fmla="*/ 16 w 16"/>
              <a:gd name="T63" fmla="*/ 5 h 36"/>
              <a:gd name="T64" fmla="*/ 16 w 16"/>
              <a:gd name="T65" fmla="*/ 5 h 36"/>
              <a:gd name="T66" fmla="*/ 16 w 16"/>
              <a:gd name="T67" fmla="*/ 9 h 36"/>
              <a:gd name="T68" fmla="*/ 16 w 16"/>
              <a:gd name="T69" fmla="*/ 11 h 36"/>
              <a:gd name="T70" fmla="*/ 11 w 16"/>
              <a:gd name="T71" fmla="*/ 11 h 36"/>
              <a:gd name="T72" fmla="*/ 11 w 16"/>
              <a:gd name="T73" fmla="*/ 9 h 36"/>
              <a:gd name="T74" fmla="*/ 11 w 16"/>
              <a:gd name="T75" fmla="*/ 9 h 36"/>
              <a:gd name="T76" fmla="*/ 10 w 16"/>
              <a:gd name="T77" fmla="*/ 6 h 36"/>
              <a:gd name="T78" fmla="*/ 10 w 16"/>
              <a:gd name="T79" fmla="*/ 6 h 36"/>
              <a:gd name="T80" fmla="*/ 8 w 16"/>
              <a:gd name="T81" fmla="*/ 5 h 36"/>
              <a:gd name="T82" fmla="*/ 8 w 16"/>
              <a:gd name="T83" fmla="*/ 5 h 36"/>
              <a:gd name="T84" fmla="*/ 6 w 16"/>
              <a:gd name="T85" fmla="*/ 6 h 36"/>
              <a:gd name="T86" fmla="*/ 6 w 16"/>
              <a:gd name="T87" fmla="*/ 6 h 36"/>
              <a:gd name="T88" fmla="*/ 6 w 16"/>
              <a:gd name="T89" fmla="*/ 6 h 36"/>
              <a:gd name="T90" fmla="*/ 5 w 16"/>
              <a:gd name="T91" fmla="*/ 10 h 36"/>
              <a:gd name="T92" fmla="*/ 5 w 16"/>
              <a:gd name="T93" fmla="*/ 28 h 36"/>
              <a:gd name="T94" fmla="*/ 5 w 16"/>
              <a:gd name="T95" fmla="*/ 28 h 36"/>
              <a:gd name="T96" fmla="*/ 6 w 16"/>
              <a:gd name="T97" fmla="*/ 30 h 36"/>
              <a:gd name="T98" fmla="*/ 6 w 16"/>
              <a:gd name="T99" fmla="*/ 30 h 36"/>
              <a:gd name="T100" fmla="*/ 8 w 16"/>
              <a:gd name="T101" fmla="*/ 31 h 36"/>
              <a:gd name="T102" fmla="*/ 8 w 16"/>
              <a:gd name="T103" fmla="*/ 31 h 36"/>
              <a:gd name="T104" fmla="*/ 8 w 16"/>
              <a:gd name="T105" fmla="*/ 31 h 36"/>
              <a:gd name="T106" fmla="*/ 8 w 16"/>
              <a:gd name="T107" fmla="*/ 31 h 36"/>
              <a:gd name="T108" fmla="*/ 10 w 16"/>
              <a:gd name="T109" fmla="*/ 31 h 36"/>
              <a:gd name="T110" fmla="*/ 10 w 16"/>
              <a:gd name="T111" fmla="*/ 31 h 36"/>
              <a:gd name="T112" fmla="*/ 11 w 16"/>
              <a:gd name="T113" fmla="*/ 30 h 36"/>
              <a:gd name="T114" fmla="*/ 11 w 16"/>
              <a:gd name="T115" fmla="*/ 30 h 36"/>
              <a:gd name="T116" fmla="*/ 11 w 16"/>
              <a:gd name="T117" fmla="*/ 28 h 36"/>
              <a:gd name="T118" fmla="*/ 11 w 16"/>
              <a:gd name="T119" fmla="*/ 26 h 36"/>
              <a:gd name="T120" fmla="*/ 16 w 16"/>
              <a:gd name="T121" fmla="*/ 2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" h="36">
                <a:moveTo>
                  <a:pt x="16" y="26"/>
                </a:moveTo>
                <a:lnTo>
                  <a:pt x="16" y="29"/>
                </a:lnTo>
                <a:lnTo>
                  <a:pt x="16" y="29"/>
                </a:lnTo>
                <a:lnTo>
                  <a:pt x="16" y="31"/>
                </a:lnTo>
                <a:lnTo>
                  <a:pt x="16" y="31"/>
                </a:lnTo>
                <a:lnTo>
                  <a:pt x="14" y="34"/>
                </a:lnTo>
                <a:lnTo>
                  <a:pt x="14" y="34"/>
                </a:lnTo>
                <a:lnTo>
                  <a:pt x="11" y="36"/>
                </a:lnTo>
                <a:lnTo>
                  <a:pt x="11" y="36"/>
                </a:lnTo>
                <a:lnTo>
                  <a:pt x="8" y="36"/>
                </a:lnTo>
                <a:lnTo>
                  <a:pt x="8" y="36"/>
                </a:lnTo>
                <a:lnTo>
                  <a:pt x="5" y="36"/>
                </a:lnTo>
                <a:lnTo>
                  <a:pt x="5" y="36"/>
                </a:lnTo>
                <a:lnTo>
                  <a:pt x="2" y="35"/>
                </a:lnTo>
                <a:lnTo>
                  <a:pt x="2" y="35"/>
                </a:lnTo>
                <a:lnTo>
                  <a:pt x="1" y="33"/>
                </a:lnTo>
                <a:lnTo>
                  <a:pt x="1" y="33"/>
                </a:lnTo>
                <a:lnTo>
                  <a:pt x="0" y="29"/>
                </a:lnTo>
                <a:lnTo>
                  <a:pt x="0" y="9"/>
                </a:lnTo>
                <a:lnTo>
                  <a:pt x="0" y="9"/>
                </a:lnTo>
                <a:lnTo>
                  <a:pt x="1" y="5"/>
                </a:lnTo>
                <a:lnTo>
                  <a:pt x="1" y="5"/>
                </a:lnTo>
                <a:lnTo>
                  <a:pt x="2" y="2"/>
                </a:lnTo>
                <a:lnTo>
                  <a:pt x="2" y="2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4" y="2"/>
                </a:lnTo>
                <a:lnTo>
                  <a:pt x="14" y="2"/>
                </a:lnTo>
                <a:lnTo>
                  <a:pt x="16" y="5"/>
                </a:lnTo>
                <a:lnTo>
                  <a:pt x="16" y="5"/>
                </a:lnTo>
                <a:lnTo>
                  <a:pt x="16" y="9"/>
                </a:lnTo>
                <a:lnTo>
                  <a:pt x="16" y="11"/>
                </a:lnTo>
                <a:lnTo>
                  <a:pt x="11" y="11"/>
                </a:lnTo>
                <a:lnTo>
                  <a:pt x="11" y="9"/>
                </a:lnTo>
                <a:lnTo>
                  <a:pt x="11" y="9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5" y="10"/>
                </a:lnTo>
                <a:lnTo>
                  <a:pt x="5" y="28"/>
                </a:lnTo>
                <a:lnTo>
                  <a:pt x="5" y="28"/>
                </a:lnTo>
                <a:lnTo>
                  <a:pt x="6" y="30"/>
                </a:lnTo>
                <a:lnTo>
                  <a:pt x="6" y="30"/>
                </a:lnTo>
                <a:lnTo>
                  <a:pt x="8" y="31"/>
                </a:lnTo>
                <a:lnTo>
                  <a:pt x="8" y="31"/>
                </a:lnTo>
                <a:lnTo>
                  <a:pt x="8" y="31"/>
                </a:lnTo>
                <a:lnTo>
                  <a:pt x="8" y="31"/>
                </a:lnTo>
                <a:lnTo>
                  <a:pt x="10" y="31"/>
                </a:lnTo>
                <a:lnTo>
                  <a:pt x="10" y="31"/>
                </a:lnTo>
                <a:lnTo>
                  <a:pt x="11" y="30"/>
                </a:lnTo>
                <a:lnTo>
                  <a:pt x="11" y="30"/>
                </a:lnTo>
                <a:lnTo>
                  <a:pt x="11" y="28"/>
                </a:lnTo>
                <a:lnTo>
                  <a:pt x="11" y="26"/>
                </a:lnTo>
                <a:lnTo>
                  <a:pt x="16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92" name="Freeform 514">
            <a:extLst>
              <a:ext uri="{FF2B5EF4-FFF2-40B4-BE49-F238E27FC236}">
                <a16:creationId xmlns:a16="http://schemas.microsoft.com/office/drawing/2014/main" id="{16FA0ECC-7608-45BA-A392-E8384252B4AB}"/>
              </a:ext>
            </a:extLst>
          </p:cNvPr>
          <p:cNvSpPr>
            <a:spLocks noEditPoints="1"/>
          </p:cNvSpPr>
          <p:nvPr/>
        </p:nvSpPr>
        <p:spPr bwMode="auto">
          <a:xfrm>
            <a:off x="6839981" y="2349683"/>
            <a:ext cx="23813" cy="41275"/>
          </a:xfrm>
          <a:custGeom>
            <a:avLst/>
            <a:gdLst>
              <a:gd name="T0" fmla="*/ 10 w 15"/>
              <a:gd name="T1" fmla="*/ 24 h 26"/>
              <a:gd name="T2" fmla="*/ 10 w 15"/>
              <a:gd name="T3" fmla="*/ 24 h 26"/>
              <a:gd name="T4" fmla="*/ 7 w 15"/>
              <a:gd name="T5" fmla="*/ 26 h 26"/>
              <a:gd name="T6" fmla="*/ 5 w 15"/>
              <a:gd name="T7" fmla="*/ 26 h 26"/>
              <a:gd name="T8" fmla="*/ 4 w 15"/>
              <a:gd name="T9" fmla="*/ 26 h 26"/>
              <a:gd name="T10" fmla="*/ 1 w 15"/>
              <a:gd name="T11" fmla="*/ 25 h 26"/>
              <a:gd name="T12" fmla="*/ 0 w 15"/>
              <a:gd name="T13" fmla="*/ 24 h 26"/>
              <a:gd name="T14" fmla="*/ 0 w 15"/>
              <a:gd name="T15" fmla="*/ 20 h 26"/>
              <a:gd name="T16" fmla="*/ 0 w 15"/>
              <a:gd name="T17" fmla="*/ 16 h 26"/>
              <a:gd name="T18" fmla="*/ 1 w 15"/>
              <a:gd name="T19" fmla="*/ 14 h 26"/>
              <a:gd name="T20" fmla="*/ 4 w 15"/>
              <a:gd name="T21" fmla="*/ 11 h 26"/>
              <a:gd name="T22" fmla="*/ 7 w 15"/>
              <a:gd name="T23" fmla="*/ 11 h 26"/>
              <a:gd name="T24" fmla="*/ 9 w 15"/>
              <a:gd name="T25" fmla="*/ 11 h 26"/>
              <a:gd name="T26" fmla="*/ 9 w 15"/>
              <a:gd name="T27" fmla="*/ 11 h 26"/>
              <a:gd name="T28" fmla="*/ 9 w 15"/>
              <a:gd name="T29" fmla="*/ 11 h 26"/>
              <a:gd name="T30" fmla="*/ 10 w 15"/>
              <a:gd name="T31" fmla="*/ 9 h 26"/>
              <a:gd name="T32" fmla="*/ 10 w 15"/>
              <a:gd name="T33" fmla="*/ 6 h 26"/>
              <a:gd name="T34" fmla="*/ 7 w 15"/>
              <a:gd name="T35" fmla="*/ 6 h 26"/>
              <a:gd name="T36" fmla="*/ 6 w 15"/>
              <a:gd name="T37" fmla="*/ 6 h 26"/>
              <a:gd name="T38" fmla="*/ 5 w 15"/>
              <a:gd name="T39" fmla="*/ 9 h 26"/>
              <a:gd name="T40" fmla="*/ 0 w 15"/>
              <a:gd name="T41" fmla="*/ 9 h 26"/>
              <a:gd name="T42" fmla="*/ 2 w 15"/>
              <a:gd name="T43" fmla="*/ 3 h 26"/>
              <a:gd name="T44" fmla="*/ 4 w 15"/>
              <a:gd name="T45" fmla="*/ 1 h 26"/>
              <a:gd name="T46" fmla="*/ 7 w 15"/>
              <a:gd name="T47" fmla="*/ 0 h 26"/>
              <a:gd name="T48" fmla="*/ 10 w 15"/>
              <a:gd name="T49" fmla="*/ 1 h 26"/>
              <a:gd name="T50" fmla="*/ 12 w 15"/>
              <a:gd name="T51" fmla="*/ 3 h 26"/>
              <a:gd name="T52" fmla="*/ 15 w 15"/>
              <a:gd name="T53" fmla="*/ 5 h 26"/>
              <a:gd name="T54" fmla="*/ 15 w 15"/>
              <a:gd name="T55" fmla="*/ 9 h 26"/>
              <a:gd name="T56" fmla="*/ 10 w 15"/>
              <a:gd name="T57" fmla="*/ 26 h 26"/>
              <a:gd name="T58" fmla="*/ 10 w 15"/>
              <a:gd name="T59" fmla="*/ 15 h 26"/>
              <a:gd name="T60" fmla="*/ 9 w 15"/>
              <a:gd name="T61" fmla="*/ 15 h 26"/>
              <a:gd name="T62" fmla="*/ 6 w 15"/>
              <a:gd name="T63" fmla="*/ 16 h 26"/>
              <a:gd name="T64" fmla="*/ 5 w 15"/>
              <a:gd name="T65" fmla="*/ 19 h 26"/>
              <a:gd name="T66" fmla="*/ 5 w 15"/>
              <a:gd name="T67" fmla="*/ 21 h 26"/>
              <a:gd name="T68" fmla="*/ 7 w 15"/>
              <a:gd name="T69" fmla="*/ 23 h 26"/>
              <a:gd name="T70" fmla="*/ 9 w 15"/>
              <a:gd name="T71" fmla="*/ 21 h 26"/>
              <a:gd name="T72" fmla="*/ 10 w 15"/>
              <a:gd name="T73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" h="26">
                <a:moveTo>
                  <a:pt x="10" y="26"/>
                </a:move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7" y="26"/>
                </a:lnTo>
                <a:lnTo>
                  <a:pt x="7" y="26"/>
                </a:lnTo>
                <a:lnTo>
                  <a:pt x="5" y="26"/>
                </a:lnTo>
                <a:lnTo>
                  <a:pt x="5" y="26"/>
                </a:lnTo>
                <a:lnTo>
                  <a:pt x="4" y="26"/>
                </a:lnTo>
                <a:lnTo>
                  <a:pt x="4" y="26"/>
                </a:lnTo>
                <a:lnTo>
                  <a:pt x="1" y="25"/>
                </a:lnTo>
                <a:lnTo>
                  <a:pt x="1" y="25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0" y="16"/>
                </a:lnTo>
                <a:lnTo>
                  <a:pt x="0" y="16"/>
                </a:lnTo>
                <a:lnTo>
                  <a:pt x="1" y="14"/>
                </a:lnTo>
                <a:lnTo>
                  <a:pt x="1" y="14"/>
                </a:lnTo>
                <a:lnTo>
                  <a:pt x="4" y="11"/>
                </a:lnTo>
                <a:lnTo>
                  <a:pt x="4" y="11"/>
                </a:lnTo>
                <a:lnTo>
                  <a:pt x="7" y="11"/>
                </a:lnTo>
                <a:lnTo>
                  <a:pt x="7" y="11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7" y="6"/>
                </a:lnTo>
                <a:lnTo>
                  <a:pt x="7" y="6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3"/>
                </a:lnTo>
                <a:lnTo>
                  <a:pt x="12" y="3"/>
                </a:lnTo>
                <a:lnTo>
                  <a:pt x="15" y="5"/>
                </a:lnTo>
                <a:lnTo>
                  <a:pt x="15" y="5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close/>
                <a:moveTo>
                  <a:pt x="10" y="15"/>
                </a:moveTo>
                <a:lnTo>
                  <a:pt x="10" y="15"/>
                </a:lnTo>
                <a:lnTo>
                  <a:pt x="9" y="15"/>
                </a:lnTo>
                <a:lnTo>
                  <a:pt x="9" y="15"/>
                </a:lnTo>
                <a:lnTo>
                  <a:pt x="6" y="16"/>
                </a:lnTo>
                <a:lnTo>
                  <a:pt x="6" y="16"/>
                </a:lnTo>
                <a:lnTo>
                  <a:pt x="5" y="18"/>
                </a:lnTo>
                <a:lnTo>
                  <a:pt x="5" y="19"/>
                </a:lnTo>
                <a:lnTo>
                  <a:pt x="5" y="19"/>
                </a:lnTo>
                <a:lnTo>
                  <a:pt x="5" y="21"/>
                </a:lnTo>
                <a:lnTo>
                  <a:pt x="5" y="21"/>
                </a:lnTo>
                <a:lnTo>
                  <a:pt x="7" y="23"/>
                </a:lnTo>
                <a:lnTo>
                  <a:pt x="7" y="23"/>
                </a:lnTo>
                <a:lnTo>
                  <a:pt x="9" y="21"/>
                </a:lnTo>
                <a:lnTo>
                  <a:pt x="9" y="21"/>
                </a:lnTo>
                <a:lnTo>
                  <a:pt x="10" y="19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93" name="Freeform 515">
            <a:extLst>
              <a:ext uri="{FF2B5EF4-FFF2-40B4-BE49-F238E27FC236}">
                <a16:creationId xmlns:a16="http://schemas.microsoft.com/office/drawing/2014/main" id="{6C2DC20B-713C-4F66-801A-3EE856F7E044}"/>
              </a:ext>
            </a:extLst>
          </p:cNvPr>
          <p:cNvSpPr>
            <a:spLocks/>
          </p:cNvSpPr>
          <p:nvPr/>
        </p:nvSpPr>
        <p:spPr bwMode="auto">
          <a:xfrm>
            <a:off x="6870143" y="2349683"/>
            <a:ext cx="19050" cy="41275"/>
          </a:xfrm>
          <a:custGeom>
            <a:avLst/>
            <a:gdLst>
              <a:gd name="T0" fmla="*/ 0 w 12"/>
              <a:gd name="T1" fmla="*/ 26 h 26"/>
              <a:gd name="T2" fmla="*/ 0 w 12"/>
              <a:gd name="T3" fmla="*/ 1 h 26"/>
              <a:gd name="T4" fmla="*/ 5 w 12"/>
              <a:gd name="T5" fmla="*/ 1 h 26"/>
              <a:gd name="T6" fmla="*/ 5 w 12"/>
              <a:gd name="T7" fmla="*/ 4 h 26"/>
              <a:gd name="T8" fmla="*/ 5 w 12"/>
              <a:gd name="T9" fmla="*/ 4 h 26"/>
              <a:gd name="T10" fmla="*/ 8 w 12"/>
              <a:gd name="T11" fmla="*/ 1 h 26"/>
              <a:gd name="T12" fmla="*/ 8 w 12"/>
              <a:gd name="T13" fmla="*/ 1 h 26"/>
              <a:gd name="T14" fmla="*/ 12 w 12"/>
              <a:gd name="T15" fmla="*/ 0 h 26"/>
              <a:gd name="T16" fmla="*/ 12 w 12"/>
              <a:gd name="T17" fmla="*/ 6 h 26"/>
              <a:gd name="T18" fmla="*/ 12 w 12"/>
              <a:gd name="T19" fmla="*/ 6 h 26"/>
              <a:gd name="T20" fmla="*/ 10 w 12"/>
              <a:gd name="T21" fmla="*/ 6 h 26"/>
              <a:gd name="T22" fmla="*/ 10 w 12"/>
              <a:gd name="T23" fmla="*/ 6 h 26"/>
              <a:gd name="T24" fmla="*/ 8 w 12"/>
              <a:gd name="T25" fmla="*/ 6 h 26"/>
              <a:gd name="T26" fmla="*/ 8 w 12"/>
              <a:gd name="T27" fmla="*/ 6 h 26"/>
              <a:gd name="T28" fmla="*/ 7 w 12"/>
              <a:gd name="T29" fmla="*/ 8 h 26"/>
              <a:gd name="T30" fmla="*/ 7 w 12"/>
              <a:gd name="T31" fmla="*/ 8 h 26"/>
              <a:gd name="T32" fmla="*/ 6 w 12"/>
              <a:gd name="T33" fmla="*/ 9 h 26"/>
              <a:gd name="T34" fmla="*/ 6 w 12"/>
              <a:gd name="T35" fmla="*/ 9 h 26"/>
              <a:gd name="T36" fmla="*/ 5 w 12"/>
              <a:gd name="T37" fmla="*/ 11 h 26"/>
              <a:gd name="T38" fmla="*/ 5 w 12"/>
              <a:gd name="T39" fmla="*/ 26 h 26"/>
              <a:gd name="T40" fmla="*/ 0 w 12"/>
              <a:gd name="T41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8" y="1"/>
                </a:lnTo>
                <a:lnTo>
                  <a:pt x="8" y="1"/>
                </a:lnTo>
                <a:lnTo>
                  <a:pt x="12" y="0"/>
                </a:lnTo>
                <a:lnTo>
                  <a:pt x="12" y="6"/>
                </a:lnTo>
                <a:lnTo>
                  <a:pt x="12" y="6"/>
                </a:lnTo>
                <a:lnTo>
                  <a:pt x="10" y="6"/>
                </a:lnTo>
                <a:lnTo>
                  <a:pt x="10" y="6"/>
                </a:lnTo>
                <a:lnTo>
                  <a:pt x="8" y="6"/>
                </a:lnTo>
                <a:lnTo>
                  <a:pt x="8" y="6"/>
                </a:lnTo>
                <a:lnTo>
                  <a:pt x="7" y="8"/>
                </a:lnTo>
                <a:lnTo>
                  <a:pt x="7" y="8"/>
                </a:lnTo>
                <a:lnTo>
                  <a:pt x="6" y="9"/>
                </a:lnTo>
                <a:lnTo>
                  <a:pt x="6" y="9"/>
                </a:lnTo>
                <a:lnTo>
                  <a:pt x="5" y="11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94" name="Freeform 516">
            <a:extLst>
              <a:ext uri="{FF2B5EF4-FFF2-40B4-BE49-F238E27FC236}">
                <a16:creationId xmlns:a16="http://schemas.microsoft.com/office/drawing/2014/main" id="{A6CB4DAF-2152-42B3-9A01-19B0A21B834D}"/>
              </a:ext>
            </a:extLst>
          </p:cNvPr>
          <p:cNvSpPr>
            <a:spLocks noEditPoints="1"/>
          </p:cNvSpPr>
          <p:nvPr/>
        </p:nvSpPr>
        <p:spPr bwMode="auto">
          <a:xfrm>
            <a:off x="6890781" y="2335396"/>
            <a:ext cx="23813" cy="55563"/>
          </a:xfrm>
          <a:custGeom>
            <a:avLst/>
            <a:gdLst>
              <a:gd name="T0" fmla="*/ 0 w 15"/>
              <a:gd name="T1" fmla="*/ 35 h 35"/>
              <a:gd name="T2" fmla="*/ 0 w 15"/>
              <a:gd name="T3" fmla="*/ 0 h 35"/>
              <a:gd name="T4" fmla="*/ 5 w 15"/>
              <a:gd name="T5" fmla="*/ 0 h 35"/>
              <a:gd name="T6" fmla="*/ 5 w 15"/>
              <a:gd name="T7" fmla="*/ 13 h 35"/>
              <a:gd name="T8" fmla="*/ 5 w 15"/>
              <a:gd name="T9" fmla="*/ 13 h 35"/>
              <a:gd name="T10" fmla="*/ 5 w 15"/>
              <a:gd name="T11" fmla="*/ 13 h 35"/>
              <a:gd name="T12" fmla="*/ 8 w 15"/>
              <a:gd name="T13" fmla="*/ 10 h 35"/>
              <a:gd name="T14" fmla="*/ 8 w 15"/>
              <a:gd name="T15" fmla="*/ 10 h 35"/>
              <a:gd name="T16" fmla="*/ 10 w 15"/>
              <a:gd name="T17" fmla="*/ 9 h 35"/>
              <a:gd name="T18" fmla="*/ 10 w 15"/>
              <a:gd name="T19" fmla="*/ 9 h 35"/>
              <a:gd name="T20" fmla="*/ 13 w 15"/>
              <a:gd name="T21" fmla="*/ 10 h 35"/>
              <a:gd name="T22" fmla="*/ 13 w 15"/>
              <a:gd name="T23" fmla="*/ 10 h 35"/>
              <a:gd name="T24" fmla="*/ 15 w 15"/>
              <a:gd name="T25" fmla="*/ 12 h 35"/>
              <a:gd name="T26" fmla="*/ 15 w 15"/>
              <a:gd name="T27" fmla="*/ 12 h 35"/>
              <a:gd name="T28" fmla="*/ 15 w 15"/>
              <a:gd name="T29" fmla="*/ 14 h 35"/>
              <a:gd name="T30" fmla="*/ 15 w 15"/>
              <a:gd name="T31" fmla="*/ 14 h 35"/>
              <a:gd name="T32" fmla="*/ 15 w 15"/>
              <a:gd name="T33" fmla="*/ 18 h 35"/>
              <a:gd name="T34" fmla="*/ 15 w 15"/>
              <a:gd name="T35" fmla="*/ 28 h 35"/>
              <a:gd name="T36" fmla="*/ 15 w 15"/>
              <a:gd name="T37" fmla="*/ 28 h 35"/>
              <a:gd name="T38" fmla="*/ 15 w 15"/>
              <a:gd name="T39" fmla="*/ 32 h 35"/>
              <a:gd name="T40" fmla="*/ 15 w 15"/>
              <a:gd name="T41" fmla="*/ 32 h 35"/>
              <a:gd name="T42" fmla="*/ 15 w 15"/>
              <a:gd name="T43" fmla="*/ 33 h 35"/>
              <a:gd name="T44" fmla="*/ 15 w 15"/>
              <a:gd name="T45" fmla="*/ 33 h 35"/>
              <a:gd name="T46" fmla="*/ 13 w 15"/>
              <a:gd name="T47" fmla="*/ 35 h 35"/>
              <a:gd name="T48" fmla="*/ 10 w 15"/>
              <a:gd name="T49" fmla="*/ 35 h 35"/>
              <a:gd name="T50" fmla="*/ 10 w 15"/>
              <a:gd name="T51" fmla="*/ 35 h 35"/>
              <a:gd name="T52" fmla="*/ 8 w 15"/>
              <a:gd name="T53" fmla="*/ 35 h 35"/>
              <a:gd name="T54" fmla="*/ 8 w 15"/>
              <a:gd name="T55" fmla="*/ 35 h 35"/>
              <a:gd name="T56" fmla="*/ 5 w 15"/>
              <a:gd name="T57" fmla="*/ 33 h 35"/>
              <a:gd name="T58" fmla="*/ 5 w 15"/>
              <a:gd name="T59" fmla="*/ 35 h 35"/>
              <a:gd name="T60" fmla="*/ 0 w 15"/>
              <a:gd name="T61" fmla="*/ 35 h 35"/>
              <a:gd name="T62" fmla="*/ 10 w 15"/>
              <a:gd name="T63" fmla="*/ 18 h 35"/>
              <a:gd name="T64" fmla="*/ 10 w 15"/>
              <a:gd name="T65" fmla="*/ 18 h 35"/>
              <a:gd name="T66" fmla="*/ 10 w 15"/>
              <a:gd name="T67" fmla="*/ 15 h 35"/>
              <a:gd name="T68" fmla="*/ 10 w 15"/>
              <a:gd name="T69" fmla="*/ 15 h 35"/>
              <a:gd name="T70" fmla="*/ 8 w 15"/>
              <a:gd name="T71" fmla="*/ 15 h 35"/>
              <a:gd name="T72" fmla="*/ 8 w 15"/>
              <a:gd name="T73" fmla="*/ 15 h 35"/>
              <a:gd name="T74" fmla="*/ 7 w 15"/>
              <a:gd name="T75" fmla="*/ 15 h 35"/>
              <a:gd name="T76" fmla="*/ 7 w 15"/>
              <a:gd name="T77" fmla="*/ 15 h 35"/>
              <a:gd name="T78" fmla="*/ 5 w 15"/>
              <a:gd name="T79" fmla="*/ 18 h 35"/>
              <a:gd name="T80" fmla="*/ 5 w 15"/>
              <a:gd name="T81" fmla="*/ 28 h 35"/>
              <a:gd name="T82" fmla="*/ 5 w 15"/>
              <a:gd name="T83" fmla="*/ 28 h 35"/>
              <a:gd name="T84" fmla="*/ 7 w 15"/>
              <a:gd name="T85" fmla="*/ 29 h 35"/>
              <a:gd name="T86" fmla="*/ 7 w 15"/>
              <a:gd name="T87" fmla="*/ 29 h 35"/>
              <a:gd name="T88" fmla="*/ 8 w 15"/>
              <a:gd name="T89" fmla="*/ 30 h 35"/>
              <a:gd name="T90" fmla="*/ 8 w 15"/>
              <a:gd name="T91" fmla="*/ 30 h 35"/>
              <a:gd name="T92" fmla="*/ 10 w 15"/>
              <a:gd name="T93" fmla="*/ 29 h 35"/>
              <a:gd name="T94" fmla="*/ 10 w 15"/>
              <a:gd name="T95" fmla="*/ 29 h 35"/>
              <a:gd name="T96" fmla="*/ 10 w 15"/>
              <a:gd name="T97" fmla="*/ 27 h 35"/>
              <a:gd name="T98" fmla="*/ 10 w 15"/>
              <a:gd name="T99" fmla="*/ 18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" h="35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8" y="10"/>
                </a:lnTo>
                <a:lnTo>
                  <a:pt x="8" y="10"/>
                </a:lnTo>
                <a:lnTo>
                  <a:pt x="10" y="9"/>
                </a:lnTo>
                <a:lnTo>
                  <a:pt x="10" y="9"/>
                </a:lnTo>
                <a:lnTo>
                  <a:pt x="13" y="10"/>
                </a:lnTo>
                <a:lnTo>
                  <a:pt x="13" y="10"/>
                </a:lnTo>
                <a:lnTo>
                  <a:pt x="15" y="12"/>
                </a:lnTo>
                <a:lnTo>
                  <a:pt x="15" y="12"/>
                </a:lnTo>
                <a:lnTo>
                  <a:pt x="15" y="14"/>
                </a:lnTo>
                <a:lnTo>
                  <a:pt x="15" y="14"/>
                </a:lnTo>
                <a:lnTo>
                  <a:pt x="15" y="18"/>
                </a:lnTo>
                <a:lnTo>
                  <a:pt x="15" y="28"/>
                </a:lnTo>
                <a:lnTo>
                  <a:pt x="15" y="28"/>
                </a:lnTo>
                <a:lnTo>
                  <a:pt x="15" y="32"/>
                </a:lnTo>
                <a:lnTo>
                  <a:pt x="15" y="32"/>
                </a:lnTo>
                <a:lnTo>
                  <a:pt x="15" y="33"/>
                </a:lnTo>
                <a:lnTo>
                  <a:pt x="15" y="33"/>
                </a:lnTo>
                <a:lnTo>
                  <a:pt x="13" y="35"/>
                </a:lnTo>
                <a:lnTo>
                  <a:pt x="10" y="35"/>
                </a:lnTo>
                <a:lnTo>
                  <a:pt x="10" y="35"/>
                </a:lnTo>
                <a:lnTo>
                  <a:pt x="8" y="35"/>
                </a:lnTo>
                <a:lnTo>
                  <a:pt x="8" y="35"/>
                </a:lnTo>
                <a:lnTo>
                  <a:pt x="5" y="33"/>
                </a:lnTo>
                <a:lnTo>
                  <a:pt x="5" y="35"/>
                </a:lnTo>
                <a:lnTo>
                  <a:pt x="0" y="35"/>
                </a:lnTo>
                <a:close/>
                <a:moveTo>
                  <a:pt x="10" y="18"/>
                </a:moveTo>
                <a:lnTo>
                  <a:pt x="10" y="18"/>
                </a:lnTo>
                <a:lnTo>
                  <a:pt x="10" y="15"/>
                </a:lnTo>
                <a:lnTo>
                  <a:pt x="10" y="15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5" y="18"/>
                </a:lnTo>
                <a:lnTo>
                  <a:pt x="5" y="28"/>
                </a:lnTo>
                <a:lnTo>
                  <a:pt x="5" y="28"/>
                </a:lnTo>
                <a:lnTo>
                  <a:pt x="7" y="29"/>
                </a:lnTo>
                <a:lnTo>
                  <a:pt x="7" y="29"/>
                </a:lnTo>
                <a:lnTo>
                  <a:pt x="8" y="30"/>
                </a:lnTo>
                <a:lnTo>
                  <a:pt x="8" y="30"/>
                </a:lnTo>
                <a:lnTo>
                  <a:pt x="10" y="29"/>
                </a:lnTo>
                <a:lnTo>
                  <a:pt x="10" y="29"/>
                </a:lnTo>
                <a:lnTo>
                  <a:pt x="10" y="27"/>
                </a:lnTo>
                <a:lnTo>
                  <a:pt x="1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95" name="Freeform 517">
            <a:extLst>
              <a:ext uri="{FF2B5EF4-FFF2-40B4-BE49-F238E27FC236}">
                <a16:creationId xmlns:a16="http://schemas.microsoft.com/office/drawing/2014/main" id="{4ACFDCC4-AC6E-4F0F-8B2A-81F1855B94A8}"/>
              </a:ext>
            </a:extLst>
          </p:cNvPr>
          <p:cNvSpPr>
            <a:spLocks noEditPoints="1"/>
          </p:cNvSpPr>
          <p:nvPr/>
        </p:nvSpPr>
        <p:spPr bwMode="auto">
          <a:xfrm>
            <a:off x="6920943" y="2349683"/>
            <a:ext cx="26988" cy="41275"/>
          </a:xfrm>
          <a:custGeom>
            <a:avLst/>
            <a:gdLst>
              <a:gd name="T0" fmla="*/ 0 w 17"/>
              <a:gd name="T1" fmla="*/ 10 h 26"/>
              <a:gd name="T2" fmla="*/ 0 w 17"/>
              <a:gd name="T3" fmla="*/ 10 h 26"/>
              <a:gd name="T4" fmla="*/ 1 w 17"/>
              <a:gd name="T5" fmla="*/ 6 h 26"/>
              <a:gd name="T6" fmla="*/ 1 w 17"/>
              <a:gd name="T7" fmla="*/ 6 h 26"/>
              <a:gd name="T8" fmla="*/ 1 w 17"/>
              <a:gd name="T9" fmla="*/ 4 h 26"/>
              <a:gd name="T10" fmla="*/ 1 w 17"/>
              <a:gd name="T11" fmla="*/ 4 h 26"/>
              <a:gd name="T12" fmla="*/ 4 w 17"/>
              <a:gd name="T13" fmla="*/ 1 h 26"/>
              <a:gd name="T14" fmla="*/ 4 w 17"/>
              <a:gd name="T15" fmla="*/ 1 h 26"/>
              <a:gd name="T16" fmla="*/ 9 w 17"/>
              <a:gd name="T17" fmla="*/ 0 h 26"/>
              <a:gd name="T18" fmla="*/ 9 w 17"/>
              <a:gd name="T19" fmla="*/ 0 h 26"/>
              <a:gd name="T20" fmla="*/ 13 w 17"/>
              <a:gd name="T21" fmla="*/ 1 h 26"/>
              <a:gd name="T22" fmla="*/ 13 w 17"/>
              <a:gd name="T23" fmla="*/ 1 h 26"/>
              <a:gd name="T24" fmla="*/ 15 w 17"/>
              <a:gd name="T25" fmla="*/ 4 h 26"/>
              <a:gd name="T26" fmla="*/ 15 w 17"/>
              <a:gd name="T27" fmla="*/ 4 h 26"/>
              <a:gd name="T28" fmla="*/ 15 w 17"/>
              <a:gd name="T29" fmla="*/ 6 h 26"/>
              <a:gd name="T30" fmla="*/ 15 w 17"/>
              <a:gd name="T31" fmla="*/ 6 h 26"/>
              <a:gd name="T32" fmla="*/ 17 w 17"/>
              <a:gd name="T33" fmla="*/ 10 h 26"/>
              <a:gd name="T34" fmla="*/ 17 w 17"/>
              <a:gd name="T35" fmla="*/ 18 h 26"/>
              <a:gd name="T36" fmla="*/ 17 w 17"/>
              <a:gd name="T37" fmla="*/ 18 h 26"/>
              <a:gd name="T38" fmla="*/ 15 w 17"/>
              <a:gd name="T39" fmla="*/ 20 h 26"/>
              <a:gd name="T40" fmla="*/ 15 w 17"/>
              <a:gd name="T41" fmla="*/ 20 h 26"/>
              <a:gd name="T42" fmla="*/ 15 w 17"/>
              <a:gd name="T43" fmla="*/ 23 h 26"/>
              <a:gd name="T44" fmla="*/ 15 w 17"/>
              <a:gd name="T45" fmla="*/ 23 h 26"/>
              <a:gd name="T46" fmla="*/ 13 w 17"/>
              <a:gd name="T47" fmla="*/ 25 h 26"/>
              <a:gd name="T48" fmla="*/ 13 w 17"/>
              <a:gd name="T49" fmla="*/ 25 h 26"/>
              <a:gd name="T50" fmla="*/ 9 w 17"/>
              <a:gd name="T51" fmla="*/ 26 h 26"/>
              <a:gd name="T52" fmla="*/ 9 w 17"/>
              <a:gd name="T53" fmla="*/ 26 h 26"/>
              <a:gd name="T54" fmla="*/ 4 w 17"/>
              <a:gd name="T55" fmla="*/ 25 h 26"/>
              <a:gd name="T56" fmla="*/ 4 w 17"/>
              <a:gd name="T57" fmla="*/ 25 h 26"/>
              <a:gd name="T58" fmla="*/ 1 w 17"/>
              <a:gd name="T59" fmla="*/ 23 h 26"/>
              <a:gd name="T60" fmla="*/ 1 w 17"/>
              <a:gd name="T61" fmla="*/ 23 h 26"/>
              <a:gd name="T62" fmla="*/ 1 w 17"/>
              <a:gd name="T63" fmla="*/ 20 h 26"/>
              <a:gd name="T64" fmla="*/ 1 w 17"/>
              <a:gd name="T65" fmla="*/ 20 h 26"/>
              <a:gd name="T66" fmla="*/ 0 w 17"/>
              <a:gd name="T67" fmla="*/ 18 h 26"/>
              <a:gd name="T68" fmla="*/ 0 w 17"/>
              <a:gd name="T69" fmla="*/ 10 h 26"/>
              <a:gd name="T70" fmla="*/ 7 w 17"/>
              <a:gd name="T71" fmla="*/ 19 h 26"/>
              <a:gd name="T72" fmla="*/ 7 w 17"/>
              <a:gd name="T73" fmla="*/ 19 h 26"/>
              <a:gd name="T74" fmla="*/ 7 w 17"/>
              <a:gd name="T75" fmla="*/ 21 h 26"/>
              <a:gd name="T76" fmla="*/ 7 w 17"/>
              <a:gd name="T77" fmla="*/ 21 h 26"/>
              <a:gd name="T78" fmla="*/ 9 w 17"/>
              <a:gd name="T79" fmla="*/ 21 h 26"/>
              <a:gd name="T80" fmla="*/ 9 w 17"/>
              <a:gd name="T81" fmla="*/ 21 h 26"/>
              <a:gd name="T82" fmla="*/ 10 w 17"/>
              <a:gd name="T83" fmla="*/ 21 h 26"/>
              <a:gd name="T84" fmla="*/ 10 w 17"/>
              <a:gd name="T85" fmla="*/ 21 h 26"/>
              <a:gd name="T86" fmla="*/ 12 w 17"/>
              <a:gd name="T87" fmla="*/ 19 h 26"/>
              <a:gd name="T88" fmla="*/ 12 w 17"/>
              <a:gd name="T89" fmla="*/ 9 h 26"/>
              <a:gd name="T90" fmla="*/ 12 w 17"/>
              <a:gd name="T91" fmla="*/ 9 h 26"/>
              <a:gd name="T92" fmla="*/ 10 w 17"/>
              <a:gd name="T93" fmla="*/ 6 h 26"/>
              <a:gd name="T94" fmla="*/ 10 w 17"/>
              <a:gd name="T95" fmla="*/ 6 h 26"/>
              <a:gd name="T96" fmla="*/ 9 w 17"/>
              <a:gd name="T97" fmla="*/ 6 h 26"/>
              <a:gd name="T98" fmla="*/ 9 w 17"/>
              <a:gd name="T99" fmla="*/ 6 h 26"/>
              <a:gd name="T100" fmla="*/ 7 w 17"/>
              <a:gd name="T101" fmla="*/ 6 h 26"/>
              <a:gd name="T102" fmla="*/ 7 w 17"/>
              <a:gd name="T103" fmla="*/ 6 h 26"/>
              <a:gd name="T104" fmla="*/ 7 w 17"/>
              <a:gd name="T105" fmla="*/ 9 h 26"/>
              <a:gd name="T106" fmla="*/ 7 w 17"/>
              <a:gd name="T107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" h="26">
                <a:moveTo>
                  <a:pt x="0" y="10"/>
                </a:moveTo>
                <a:lnTo>
                  <a:pt x="0" y="10"/>
                </a:lnTo>
                <a:lnTo>
                  <a:pt x="1" y="6"/>
                </a:lnTo>
                <a:lnTo>
                  <a:pt x="1" y="6"/>
                </a:lnTo>
                <a:lnTo>
                  <a:pt x="1" y="4"/>
                </a:lnTo>
                <a:lnTo>
                  <a:pt x="1" y="4"/>
                </a:lnTo>
                <a:lnTo>
                  <a:pt x="4" y="1"/>
                </a:lnTo>
                <a:lnTo>
                  <a:pt x="4" y="1"/>
                </a:lnTo>
                <a:lnTo>
                  <a:pt x="9" y="0"/>
                </a:lnTo>
                <a:lnTo>
                  <a:pt x="9" y="0"/>
                </a:lnTo>
                <a:lnTo>
                  <a:pt x="13" y="1"/>
                </a:lnTo>
                <a:lnTo>
                  <a:pt x="13" y="1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7" y="10"/>
                </a:lnTo>
                <a:lnTo>
                  <a:pt x="17" y="18"/>
                </a:lnTo>
                <a:lnTo>
                  <a:pt x="17" y="18"/>
                </a:lnTo>
                <a:lnTo>
                  <a:pt x="15" y="20"/>
                </a:lnTo>
                <a:lnTo>
                  <a:pt x="15" y="20"/>
                </a:lnTo>
                <a:lnTo>
                  <a:pt x="15" y="23"/>
                </a:lnTo>
                <a:lnTo>
                  <a:pt x="15" y="23"/>
                </a:lnTo>
                <a:lnTo>
                  <a:pt x="13" y="25"/>
                </a:lnTo>
                <a:lnTo>
                  <a:pt x="13" y="25"/>
                </a:lnTo>
                <a:lnTo>
                  <a:pt x="9" y="26"/>
                </a:lnTo>
                <a:lnTo>
                  <a:pt x="9" y="26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1" y="20"/>
                </a:lnTo>
                <a:lnTo>
                  <a:pt x="1" y="20"/>
                </a:lnTo>
                <a:lnTo>
                  <a:pt x="0" y="18"/>
                </a:lnTo>
                <a:lnTo>
                  <a:pt x="0" y="10"/>
                </a:lnTo>
                <a:close/>
                <a:moveTo>
                  <a:pt x="7" y="19"/>
                </a:moveTo>
                <a:lnTo>
                  <a:pt x="7" y="19"/>
                </a:lnTo>
                <a:lnTo>
                  <a:pt x="7" y="21"/>
                </a:lnTo>
                <a:lnTo>
                  <a:pt x="7" y="21"/>
                </a:lnTo>
                <a:lnTo>
                  <a:pt x="9" y="21"/>
                </a:lnTo>
                <a:lnTo>
                  <a:pt x="9" y="21"/>
                </a:lnTo>
                <a:lnTo>
                  <a:pt x="10" y="21"/>
                </a:lnTo>
                <a:lnTo>
                  <a:pt x="10" y="21"/>
                </a:lnTo>
                <a:lnTo>
                  <a:pt x="12" y="19"/>
                </a:lnTo>
                <a:lnTo>
                  <a:pt x="12" y="9"/>
                </a:lnTo>
                <a:lnTo>
                  <a:pt x="12" y="9"/>
                </a:lnTo>
                <a:lnTo>
                  <a:pt x="10" y="6"/>
                </a:lnTo>
                <a:lnTo>
                  <a:pt x="10" y="6"/>
                </a:lnTo>
                <a:lnTo>
                  <a:pt x="9" y="6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7" y="9"/>
                </a:lnTo>
                <a:lnTo>
                  <a:pt x="7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96" name="Freeform 518">
            <a:extLst>
              <a:ext uri="{FF2B5EF4-FFF2-40B4-BE49-F238E27FC236}">
                <a16:creationId xmlns:a16="http://schemas.microsoft.com/office/drawing/2014/main" id="{49017A0F-ED65-4D70-AC9C-93C07F6FB2D6}"/>
              </a:ext>
            </a:extLst>
          </p:cNvPr>
          <p:cNvSpPr>
            <a:spLocks/>
          </p:cNvSpPr>
          <p:nvPr/>
        </p:nvSpPr>
        <p:spPr bwMode="auto">
          <a:xfrm>
            <a:off x="6952693" y="2349683"/>
            <a:ext cx="23813" cy="41275"/>
          </a:xfrm>
          <a:custGeom>
            <a:avLst/>
            <a:gdLst>
              <a:gd name="T0" fmla="*/ 0 w 15"/>
              <a:gd name="T1" fmla="*/ 26 h 26"/>
              <a:gd name="T2" fmla="*/ 0 w 15"/>
              <a:gd name="T3" fmla="*/ 1 h 26"/>
              <a:gd name="T4" fmla="*/ 5 w 15"/>
              <a:gd name="T5" fmla="*/ 1 h 26"/>
              <a:gd name="T6" fmla="*/ 5 w 15"/>
              <a:gd name="T7" fmla="*/ 4 h 26"/>
              <a:gd name="T8" fmla="*/ 5 w 15"/>
              <a:gd name="T9" fmla="*/ 4 h 26"/>
              <a:gd name="T10" fmla="*/ 5 w 15"/>
              <a:gd name="T11" fmla="*/ 4 h 26"/>
              <a:gd name="T12" fmla="*/ 7 w 15"/>
              <a:gd name="T13" fmla="*/ 1 h 26"/>
              <a:gd name="T14" fmla="*/ 7 w 15"/>
              <a:gd name="T15" fmla="*/ 1 h 26"/>
              <a:gd name="T16" fmla="*/ 10 w 15"/>
              <a:gd name="T17" fmla="*/ 0 h 26"/>
              <a:gd name="T18" fmla="*/ 10 w 15"/>
              <a:gd name="T19" fmla="*/ 0 h 26"/>
              <a:gd name="T20" fmla="*/ 12 w 15"/>
              <a:gd name="T21" fmla="*/ 1 h 26"/>
              <a:gd name="T22" fmla="*/ 12 w 15"/>
              <a:gd name="T23" fmla="*/ 1 h 26"/>
              <a:gd name="T24" fmla="*/ 13 w 15"/>
              <a:gd name="T25" fmla="*/ 3 h 26"/>
              <a:gd name="T26" fmla="*/ 13 w 15"/>
              <a:gd name="T27" fmla="*/ 3 h 26"/>
              <a:gd name="T28" fmla="*/ 14 w 15"/>
              <a:gd name="T29" fmla="*/ 4 h 26"/>
              <a:gd name="T30" fmla="*/ 14 w 15"/>
              <a:gd name="T31" fmla="*/ 4 h 26"/>
              <a:gd name="T32" fmla="*/ 15 w 15"/>
              <a:gd name="T33" fmla="*/ 6 h 26"/>
              <a:gd name="T34" fmla="*/ 15 w 15"/>
              <a:gd name="T35" fmla="*/ 26 h 26"/>
              <a:gd name="T36" fmla="*/ 10 w 15"/>
              <a:gd name="T37" fmla="*/ 26 h 26"/>
              <a:gd name="T38" fmla="*/ 10 w 15"/>
              <a:gd name="T39" fmla="*/ 9 h 26"/>
              <a:gd name="T40" fmla="*/ 10 w 15"/>
              <a:gd name="T41" fmla="*/ 9 h 26"/>
              <a:gd name="T42" fmla="*/ 9 w 15"/>
              <a:gd name="T43" fmla="*/ 6 h 26"/>
              <a:gd name="T44" fmla="*/ 9 w 15"/>
              <a:gd name="T45" fmla="*/ 6 h 26"/>
              <a:gd name="T46" fmla="*/ 8 w 15"/>
              <a:gd name="T47" fmla="*/ 6 h 26"/>
              <a:gd name="T48" fmla="*/ 8 w 15"/>
              <a:gd name="T49" fmla="*/ 6 h 26"/>
              <a:gd name="T50" fmla="*/ 5 w 15"/>
              <a:gd name="T51" fmla="*/ 6 h 26"/>
              <a:gd name="T52" fmla="*/ 5 w 15"/>
              <a:gd name="T53" fmla="*/ 6 h 26"/>
              <a:gd name="T54" fmla="*/ 5 w 15"/>
              <a:gd name="T55" fmla="*/ 9 h 26"/>
              <a:gd name="T56" fmla="*/ 5 w 15"/>
              <a:gd name="T57" fmla="*/ 26 h 26"/>
              <a:gd name="T58" fmla="*/ 0 w 15"/>
              <a:gd name="T5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3" y="3"/>
                </a:lnTo>
                <a:lnTo>
                  <a:pt x="13" y="3"/>
                </a:lnTo>
                <a:lnTo>
                  <a:pt x="14" y="4"/>
                </a:lnTo>
                <a:lnTo>
                  <a:pt x="14" y="4"/>
                </a:lnTo>
                <a:lnTo>
                  <a:pt x="15" y="6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8" y="6"/>
                </a:lnTo>
                <a:lnTo>
                  <a:pt x="8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97" name="Freeform 519">
            <a:extLst>
              <a:ext uri="{FF2B5EF4-FFF2-40B4-BE49-F238E27FC236}">
                <a16:creationId xmlns:a16="http://schemas.microsoft.com/office/drawing/2014/main" id="{B0C9CC59-215C-4FC0-862A-D99B23FC96AF}"/>
              </a:ext>
            </a:extLst>
          </p:cNvPr>
          <p:cNvSpPr>
            <a:spLocks/>
          </p:cNvSpPr>
          <p:nvPr/>
        </p:nvSpPr>
        <p:spPr bwMode="auto">
          <a:xfrm>
            <a:off x="6811406" y="2846571"/>
            <a:ext cx="28575" cy="57150"/>
          </a:xfrm>
          <a:custGeom>
            <a:avLst/>
            <a:gdLst>
              <a:gd name="T0" fmla="*/ 13 w 18"/>
              <a:gd name="T1" fmla="*/ 10 h 36"/>
              <a:gd name="T2" fmla="*/ 13 w 18"/>
              <a:gd name="T3" fmla="*/ 8 h 36"/>
              <a:gd name="T4" fmla="*/ 12 w 18"/>
              <a:gd name="T5" fmla="*/ 6 h 36"/>
              <a:gd name="T6" fmla="*/ 9 w 18"/>
              <a:gd name="T7" fmla="*/ 5 h 36"/>
              <a:gd name="T8" fmla="*/ 6 w 18"/>
              <a:gd name="T9" fmla="*/ 5 h 36"/>
              <a:gd name="T10" fmla="*/ 6 w 18"/>
              <a:gd name="T11" fmla="*/ 6 h 36"/>
              <a:gd name="T12" fmla="*/ 5 w 18"/>
              <a:gd name="T13" fmla="*/ 7 h 36"/>
              <a:gd name="T14" fmla="*/ 5 w 18"/>
              <a:gd name="T15" fmla="*/ 10 h 36"/>
              <a:gd name="T16" fmla="*/ 5 w 18"/>
              <a:gd name="T17" fmla="*/ 11 h 36"/>
              <a:gd name="T18" fmla="*/ 5 w 18"/>
              <a:gd name="T19" fmla="*/ 12 h 36"/>
              <a:gd name="T20" fmla="*/ 6 w 18"/>
              <a:gd name="T21" fmla="*/ 13 h 36"/>
              <a:gd name="T22" fmla="*/ 8 w 18"/>
              <a:gd name="T23" fmla="*/ 15 h 36"/>
              <a:gd name="T24" fmla="*/ 12 w 18"/>
              <a:gd name="T25" fmla="*/ 16 h 36"/>
              <a:gd name="T26" fmla="*/ 15 w 18"/>
              <a:gd name="T27" fmla="*/ 17 h 36"/>
              <a:gd name="T28" fmla="*/ 17 w 18"/>
              <a:gd name="T29" fmla="*/ 20 h 36"/>
              <a:gd name="T30" fmla="*/ 18 w 18"/>
              <a:gd name="T31" fmla="*/ 22 h 36"/>
              <a:gd name="T32" fmla="*/ 18 w 18"/>
              <a:gd name="T33" fmla="*/ 26 h 36"/>
              <a:gd name="T34" fmla="*/ 17 w 18"/>
              <a:gd name="T35" fmla="*/ 30 h 36"/>
              <a:gd name="T36" fmla="*/ 15 w 18"/>
              <a:gd name="T37" fmla="*/ 34 h 36"/>
              <a:gd name="T38" fmla="*/ 13 w 18"/>
              <a:gd name="T39" fmla="*/ 35 h 36"/>
              <a:gd name="T40" fmla="*/ 9 w 18"/>
              <a:gd name="T41" fmla="*/ 36 h 36"/>
              <a:gd name="T42" fmla="*/ 5 w 18"/>
              <a:gd name="T43" fmla="*/ 35 h 36"/>
              <a:gd name="T44" fmla="*/ 3 w 18"/>
              <a:gd name="T45" fmla="*/ 34 h 36"/>
              <a:gd name="T46" fmla="*/ 0 w 18"/>
              <a:gd name="T47" fmla="*/ 31 h 36"/>
              <a:gd name="T48" fmla="*/ 0 w 18"/>
              <a:gd name="T49" fmla="*/ 26 h 36"/>
              <a:gd name="T50" fmla="*/ 5 w 18"/>
              <a:gd name="T51" fmla="*/ 27 h 36"/>
              <a:gd name="T52" fmla="*/ 5 w 18"/>
              <a:gd name="T53" fmla="*/ 30 h 36"/>
              <a:gd name="T54" fmla="*/ 9 w 18"/>
              <a:gd name="T55" fmla="*/ 31 h 36"/>
              <a:gd name="T56" fmla="*/ 10 w 18"/>
              <a:gd name="T57" fmla="*/ 31 h 36"/>
              <a:gd name="T58" fmla="*/ 12 w 18"/>
              <a:gd name="T59" fmla="*/ 30 h 36"/>
              <a:gd name="T60" fmla="*/ 13 w 18"/>
              <a:gd name="T61" fmla="*/ 27 h 36"/>
              <a:gd name="T62" fmla="*/ 13 w 18"/>
              <a:gd name="T63" fmla="*/ 26 h 36"/>
              <a:gd name="T64" fmla="*/ 13 w 18"/>
              <a:gd name="T65" fmla="*/ 23 h 36"/>
              <a:gd name="T66" fmla="*/ 12 w 18"/>
              <a:gd name="T67" fmla="*/ 22 h 36"/>
              <a:gd name="T68" fmla="*/ 10 w 18"/>
              <a:gd name="T69" fmla="*/ 21 h 36"/>
              <a:gd name="T70" fmla="*/ 9 w 18"/>
              <a:gd name="T71" fmla="*/ 20 h 36"/>
              <a:gd name="T72" fmla="*/ 5 w 18"/>
              <a:gd name="T73" fmla="*/ 18 h 36"/>
              <a:gd name="T74" fmla="*/ 1 w 18"/>
              <a:gd name="T75" fmla="*/ 15 h 36"/>
              <a:gd name="T76" fmla="*/ 0 w 18"/>
              <a:gd name="T77" fmla="*/ 10 h 36"/>
              <a:gd name="T78" fmla="*/ 0 w 18"/>
              <a:gd name="T79" fmla="*/ 6 h 36"/>
              <a:gd name="T80" fmla="*/ 3 w 18"/>
              <a:gd name="T81" fmla="*/ 2 h 36"/>
              <a:gd name="T82" fmla="*/ 5 w 18"/>
              <a:gd name="T83" fmla="*/ 1 h 36"/>
              <a:gd name="T84" fmla="*/ 9 w 18"/>
              <a:gd name="T85" fmla="*/ 0 h 36"/>
              <a:gd name="T86" fmla="*/ 13 w 18"/>
              <a:gd name="T87" fmla="*/ 1 h 36"/>
              <a:gd name="T88" fmla="*/ 15 w 18"/>
              <a:gd name="T89" fmla="*/ 2 h 36"/>
              <a:gd name="T90" fmla="*/ 17 w 18"/>
              <a:gd name="T91" fmla="*/ 5 h 36"/>
              <a:gd name="T92" fmla="*/ 18 w 18"/>
              <a:gd name="T93" fmla="*/ 1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8" h="36">
                <a:moveTo>
                  <a:pt x="18" y="10"/>
                </a:move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2" y="6"/>
                </a:lnTo>
                <a:lnTo>
                  <a:pt x="12" y="6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6" y="5"/>
                </a:lnTo>
                <a:lnTo>
                  <a:pt x="6" y="5"/>
                </a:lnTo>
                <a:lnTo>
                  <a:pt x="6" y="6"/>
                </a:lnTo>
                <a:lnTo>
                  <a:pt x="6" y="6"/>
                </a:lnTo>
                <a:lnTo>
                  <a:pt x="5" y="7"/>
                </a:lnTo>
                <a:lnTo>
                  <a:pt x="5" y="7"/>
                </a:lnTo>
                <a:lnTo>
                  <a:pt x="5" y="10"/>
                </a:lnTo>
                <a:lnTo>
                  <a:pt x="5" y="10"/>
                </a:lnTo>
                <a:lnTo>
                  <a:pt x="5" y="11"/>
                </a:lnTo>
                <a:lnTo>
                  <a:pt x="5" y="11"/>
                </a:lnTo>
                <a:lnTo>
                  <a:pt x="5" y="12"/>
                </a:lnTo>
                <a:lnTo>
                  <a:pt x="5" y="12"/>
                </a:lnTo>
                <a:lnTo>
                  <a:pt x="6" y="13"/>
                </a:lnTo>
                <a:lnTo>
                  <a:pt x="6" y="13"/>
                </a:lnTo>
                <a:lnTo>
                  <a:pt x="8" y="15"/>
                </a:lnTo>
                <a:lnTo>
                  <a:pt x="12" y="16"/>
                </a:lnTo>
                <a:lnTo>
                  <a:pt x="12" y="16"/>
                </a:lnTo>
                <a:lnTo>
                  <a:pt x="15" y="17"/>
                </a:lnTo>
                <a:lnTo>
                  <a:pt x="15" y="17"/>
                </a:lnTo>
                <a:lnTo>
                  <a:pt x="17" y="20"/>
                </a:lnTo>
                <a:lnTo>
                  <a:pt x="17" y="20"/>
                </a:lnTo>
                <a:lnTo>
                  <a:pt x="18" y="22"/>
                </a:lnTo>
                <a:lnTo>
                  <a:pt x="18" y="22"/>
                </a:lnTo>
                <a:lnTo>
                  <a:pt x="18" y="26"/>
                </a:lnTo>
                <a:lnTo>
                  <a:pt x="18" y="26"/>
                </a:lnTo>
                <a:lnTo>
                  <a:pt x="17" y="30"/>
                </a:lnTo>
                <a:lnTo>
                  <a:pt x="17" y="30"/>
                </a:lnTo>
                <a:lnTo>
                  <a:pt x="15" y="34"/>
                </a:lnTo>
                <a:lnTo>
                  <a:pt x="15" y="34"/>
                </a:lnTo>
                <a:lnTo>
                  <a:pt x="13" y="35"/>
                </a:lnTo>
                <a:lnTo>
                  <a:pt x="13" y="35"/>
                </a:lnTo>
                <a:lnTo>
                  <a:pt x="9" y="36"/>
                </a:lnTo>
                <a:lnTo>
                  <a:pt x="9" y="36"/>
                </a:lnTo>
                <a:lnTo>
                  <a:pt x="5" y="35"/>
                </a:lnTo>
                <a:lnTo>
                  <a:pt x="5" y="35"/>
                </a:lnTo>
                <a:lnTo>
                  <a:pt x="3" y="34"/>
                </a:lnTo>
                <a:lnTo>
                  <a:pt x="3" y="34"/>
                </a:lnTo>
                <a:lnTo>
                  <a:pt x="0" y="31"/>
                </a:lnTo>
                <a:lnTo>
                  <a:pt x="0" y="31"/>
                </a:lnTo>
                <a:lnTo>
                  <a:pt x="0" y="27"/>
                </a:lnTo>
                <a:lnTo>
                  <a:pt x="0" y="26"/>
                </a:ln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5" y="30"/>
                </a:lnTo>
                <a:lnTo>
                  <a:pt x="5" y="30"/>
                </a:lnTo>
                <a:lnTo>
                  <a:pt x="9" y="31"/>
                </a:lnTo>
                <a:lnTo>
                  <a:pt x="9" y="31"/>
                </a:lnTo>
                <a:lnTo>
                  <a:pt x="10" y="31"/>
                </a:lnTo>
                <a:lnTo>
                  <a:pt x="10" y="31"/>
                </a:lnTo>
                <a:lnTo>
                  <a:pt x="12" y="30"/>
                </a:lnTo>
                <a:lnTo>
                  <a:pt x="12" y="30"/>
                </a:lnTo>
                <a:lnTo>
                  <a:pt x="13" y="27"/>
                </a:lnTo>
                <a:lnTo>
                  <a:pt x="13" y="27"/>
                </a:lnTo>
                <a:lnTo>
                  <a:pt x="13" y="26"/>
                </a:lnTo>
                <a:lnTo>
                  <a:pt x="13" y="26"/>
                </a:lnTo>
                <a:lnTo>
                  <a:pt x="13" y="23"/>
                </a:lnTo>
                <a:lnTo>
                  <a:pt x="13" y="23"/>
                </a:lnTo>
                <a:lnTo>
                  <a:pt x="12" y="22"/>
                </a:lnTo>
                <a:lnTo>
                  <a:pt x="12" y="22"/>
                </a:lnTo>
                <a:lnTo>
                  <a:pt x="10" y="21"/>
                </a:lnTo>
                <a:lnTo>
                  <a:pt x="10" y="21"/>
                </a:lnTo>
                <a:lnTo>
                  <a:pt x="9" y="20"/>
                </a:lnTo>
                <a:lnTo>
                  <a:pt x="5" y="18"/>
                </a:lnTo>
                <a:lnTo>
                  <a:pt x="5" y="18"/>
                </a:lnTo>
                <a:lnTo>
                  <a:pt x="3" y="17"/>
                </a:lnTo>
                <a:lnTo>
                  <a:pt x="1" y="15"/>
                </a:lnTo>
                <a:lnTo>
                  <a:pt x="1" y="15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3" y="2"/>
                </a:lnTo>
                <a:lnTo>
                  <a:pt x="3" y="2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3" y="1"/>
                </a:lnTo>
                <a:lnTo>
                  <a:pt x="13" y="1"/>
                </a:lnTo>
                <a:lnTo>
                  <a:pt x="15" y="2"/>
                </a:lnTo>
                <a:lnTo>
                  <a:pt x="15" y="2"/>
                </a:lnTo>
                <a:lnTo>
                  <a:pt x="17" y="5"/>
                </a:lnTo>
                <a:lnTo>
                  <a:pt x="18" y="7"/>
                </a:lnTo>
                <a:lnTo>
                  <a:pt x="18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98" name="Freeform 520">
            <a:extLst>
              <a:ext uri="{FF2B5EF4-FFF2-40B4-BE49-F238E27FC236}">
                <a16:creationId xmlns:a16="http://schemas.microsoft.com/office/drawing/2014/main" id="{7DCEE13D-D9B1-4C88-A1F6-D421EF731DE4}"/>
              </a:ext>
            </a:extLst>
          </p:cNvPr>
          <p:cNvSpPr>
            <a:spLocks noEditPoints="1"/>
          </p:cNvSpPr>
          <p:nvPr/>
        </p:nvSpPr>
        <p:spPr bwMode="auto">
          <a:xfrm>
            <a:off x="6843156" y="2846571"/>
            <a:ext cx="11113" cy="57150"/>
          </a:xfrm>
          <a:custGeom>
            <a:avLst/>
            <a:gdLst>
              <a:gd name="T0" fmla="*/ 0 w 7"/>
              <a:gd name="T1" fmla="*/ 5 h 36"/>
              <a:gd name="T2" fmla="*/ 0 w 7"/>
              <a:gd name="T3" fmla="*/ 0 h 36"/>
              <a:gd name="T4" fmla="*/ 7 w 7"/>
              <a:gd name="T5" fmla="*/ 0 h 36"/>
              <a:gd name="T6" fmla="*/ 7 w 7"/>
              <a:gd name="T7" fmla="*/ 5 h 36"/>
              <a:gd name="T8" fmla="*/ 0 w 7"/>
              <a:gd name="T9" fmla="*/ 5 h 36"/>
              <a:gd name="T10" fmla="*/ 0 w 7"/>
              <a:gd name="T11" fmla="*/ 36 h 36"/>
              <a:gd name="T12" fmla="*/ 0 w 7"/>
              <a:gd name="T13" fmla="*/ 10 h 36"/>
              <a:gd name="T14" fmla="*/ 7 w 7"/>
              <a:gd name="T15" fmla="*/ 10 h 36"/>
              <a:gd name="T16" fmla="*/ 7 w 7"/>
              <a:gd name="T17" fmla="*/ 36 h 36"/>
              <a:gd name="T18" fmla="*/ 0 w 7"/>
              <a:gd name="T1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36">
                <a:moveTo>
                  <a:pt x="0" y="5"/>
                </a:moveTo>
                <a:lnTo>
                  <a:pt x="0" y="0"/>
                </a:lnTo>
                <a:lnTo>
                  <a:pt x="7" y="0"/>
                </a:lnTo>
                <a:lnTo>
                  <a:pt x="7" y="5"/>
                </a:lnTo>
                <a:lnTo>
                  <a:pt x="0" y="5"/>
                </a:lnTo>
                <a:close/>
                <a:moveTo>
                  <a:pt x="0" y="36"/>
                </a:moveTo>
                <a:lnTo>
                  <a:pt x="0" y="10"/>
                </a:lnTo>
                <a:lnTo>
                  <a:pt x="7" y="10"/>
                </a:lnTo>
                <a:lnTo>
                  <a:pt x="7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899" name="Freeform 521">
            <a:extLst>
              <a:ext uri="{FF2B5EF4-FFF2-40B4-BE49-F238E27FC236}">
                <a16:creationId xmlns:a16="http://schemas.microsoft.com/office/drawing/2014/main" id="{1DB71B14-3E35-4378-AB28-930CBB6E8A33}"/>
              </a:ext>
            </a:extLst>
          </p:cNvPr>
          <p:cNvSpPr>
            <a:spLocks/>
          </p:cNvSpPr>
          <p:nvPr/>
        </p:nvSpPr>
        <p:spPr bwMode="auto">
          <a:xfrm>
            <a:off x="6859031" y="2846571"/>
            <a:ext cx="12700" cy="57150"/>
          </a:xfrm>
          <a:custGeom>
            <a:avLst/>
            <a:gdLst>
              <a:gd name="T0" fmla="*/ 0 w 8"/>
              <a:gd name="T1" fmla="*/ 0 h 36"/>
              <a:gd name="T2" fmla="*/ 5 w 8"/>
              <a:gd name="T3" fmla="*/ 0 h 36"/>
              <a:gd name="T4" fmla="*/ 5 w 8"/>
              <a:gd name="T5" fmla="*/ 29 h 36"/>
              <a:gd name="T6" fmla="*/ 5 w 8"/>
              <a:gd name="T7" fmla="*/ 29 h 36"/>
              <a:gd name="T8" fmla="*/ 5 w 8"/>
              <a:gd name="T9" fmla="*/ 31 h 36"/>
              <a:gd name="T10" fmla="*/ 5 w 8"/>
              <a:gd name="T11" fmla="*/ 31 h 36"/>
              <a:gd name="T12" fmla="*/ 8 w 8"/>
              <a:gd name="T13" fmla="*/ 31 h 36"/>
              <a:gd name="T14" fmla="*/ 8 w 8"/>
              <a:gd name="T15" fmla="*/ 36 h 36"/>
              <a:gd name="T16" fmla="*/ 8 w 8"/>
              <a:gd name="T17" fmla="*/ 36 h 36"/>
              <a:gd name="T18" fmla="*/ 4 w 8"/>
              <a:gd name="T19" fmla="*/ 36 h 36"/>
              <a:gd name="T20" fmla="*/ 4 w 8"/>
              <a:gd name="T21" fmla="*/ 36 h 36"/>
              <a:gd name="T22" fmla="*/ 2 w 8"/>
              <a:gd name="T23" fmla="*/ 35 h 36"/>
              <a:gd name="T24" fmla="*/ 2 w 8"/>
              <a:gd name="T25" fmla="*/ 35 h 36"/>
              <a:gd name="T26" fmla="*/ 0 w 8"/>
              <a:gd name="T27" fmla="*/ 32 h 36"/>
              <a:gd name="T28" fmla="*/ 0 w 8"/>
              <a:gd name="T29" fmla="*/ 32 h 36"/>
              <a:gd name="T30" fmla="*/ 0 w 8"/>
              <a:gd name="T31" fmla="*/ 29 h 36"/>
              <a:gd name="T32" fmla="*/ 0 w 8"/>
              <a:gd name="T33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36">
                <a:moveTo>
                  <a:pt x="0" y="0"/>
                </a:moveTo>
                <a:lnTo>
                  <a:pt x="5" y="0"/>
                </a:lnTo>
                <a:lnTo>
                  <a:pt x="5" y="29"/>
                </a:lnTo>
                <a:lnTo>
                  <a:pt x="5" y="29"/>
                </a:lnTo>
                <a:lnTo>
                  <a:pt x="5" y="31"/>
                </a:lnTo>
                <a:lnTo>
                  <a:pt x="5" y="31"/>
                </a:lnTo>
                <a:lnTo>
                  <a:pt x="8" y="31"/>
                </a:lnTo>
                <a:lnTo>
                  <a:pt x="8" y="36"/>
                </a:lnTo>
                <a:lnTo>
                  <a:pt x="8" y="36"/>
                </a:lnTo>
                <a:lnTo>
                  <a:pt x="4" y="36"/>
                </a:lnTo>
                <a:lnTo>
                  <a:pt x="4" y="36"/>
                </a:lnTo>
                <a:lnTo>
                  <a:pt x="2" y="35"/>
                </a:lnTo>
                <a:lnTo>
                  <a:pt x="2" y="35"/>
                </a:lnTo>
                <a:lnTo>
                  <a:pt x="0" y="32"/>
                </a:lnTo>
                <a:lnTo>
                  <a:pt x="0" y="32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00" name="Freeform 522">
            <a:extLst>
              <a:ext uri="{FF2B5EF4-FFF2-40B4-BE49-F238E27FC236}">
                <a16:creationId xmlns:a16="http://schemas.microsoft.com/office/drawing/2014/main" id="{6382307E-8614-4BB0-9131-8BDBAB851982}"/>
              </a:ext>
            </a:extLst>
          </p:cNvPr>
          <p:cNvSpPr>
            <a:spLocks noEditPoints="1"/>
          </p:cNvSpPr>
          <p:nvPr/>
        </p:nvSpPr>
        <p:spPr bwMode="auto">
          <a:xfrm>
            <a:off x="6873318" y="2846571"/>
            <a:ext cx="7938" cy="57150"/>
          </a:xfrm>
          <a:custGeom>
            <a:avLst/>
            <a:gdLst>
              <a:gd name="T0" fmla="*/ 0 w 5"/>
              <a:gd name="T1" fmla="*/ 5 h 36"/>
              <a:gd name="T2" fmla="*/ 0 w 5"/>
              <a:gd name="T3" fmla="*/ 0 h 36"/>
              <a:gd name="T4" fmla="*/ 5 w 5"/>
              <a:gd name="T5" fmla="*/ 0 h 36"/>
              <a:gd name="T6" fmla="*/ 5 w 5"/>
              <a:gd name="T7" fmla="*/ 5 h 36"/>
              <a:gd name="T8" fmla="*/ 0 w 5"/>
              <a:gd name="T9" fmla="*/ 5 h 36"/>
              <a:gd name="T10" fmla="*/ 0 w 5"/>
              <a:gd name="T11" fmla="*/ 36 h 36"/>
              <a:gd name="T12" fmla="*/ 0 w 5"/>
              <a:gd name="T13" fmla="*/ 10 h 36"/>
              <a:gd name="T14" fmla="*/ 5 w 5"/>
              <a:gd name="T15" fmla="*/ 10 h 36"/>
              <a:gd name="T16" fmla="*/ 5 w 5"/>
              <a:gd name="T17" fmla="*/ 36 h 36"/>
              <a:gd name="T18" fmla="*/ 0 w 5"/>
              <a:gd name="T1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6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6"/>
                </a:moveTo>
                <a:lnTo>
                  <a:pt x="0" y="10"/>
                </a:lnTo>
                <a:lnTo>
                  <a:pt x="5" y="10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01" name="Freeform 523">
            <a:extLst>
              <a:ext uri="{FF2B5EF4-FFF2-40B4-BE49-F238E27FC236}">
                <a16:creationId xmlns:a16="http://schemas.microsoft.com/office/drawing/2014/main" id="{C57D1585-CE55-4149-AF45-CEC930B9333D}"/>
              </a:ext>
            </a:extLst>
          </p:cNvPr>
          <p:cNvSpPr>
            <a:spLocks/>
          </p:cNvSpPr>
          <p:nvPr/>
        </p:nvSpPr>
        <p:spPr bwMode="auto">
          <a:xfrm>
            <a:off x="6889193" y="2862446"/>
            <a:ext cx="23813" cy="41275"/>
          </a:xfrm>
          <a:custGeom>
            <a:avLst/>
            <a:gdLst>
              <a:gd name="T0" fmla="*/ 5 w 15"/>
              <a:gd name="T1" fmla="*/ 19 h 26"/>
              <a:gd name="T2" fmla="*/ 5 w 15"/>
              <a:gd name="T3" fmla="*/ 19 h 26"/>
              <a:gd name="T4" fmla="*/ 6 w 15"/>
              <a:gd name="T5" fmla="*/ 20 h 26"/>
              <a:gd name="T6" fmla="*/ 6 w 15"/>
              <a:gd name="T7" fmla="*/ 20 h 26"/>
              <a:gd name="T8" fmla="*/ 8 w 15"/>
              <a:gd name="T9" fmla="*/ 21 h 26"/>
              <a:gd name="T10" fmla="*/ 8 w 15"/>
              <a:gd name="T11" fmla="*/ 21 h 26"/>
              <a:gd name="T12" fmla="*/ 10 w 15"/>
              <a:gd name="T13" fmla="*/ 20 h 26"/>
              <a:gd name="T14" fmla="*/ 10 w 15"/>
              <a:gd name="T15" fmla="*/ 20 h 26"/>
              <a:gd name="T16" fmla="*/ 10 w 15"/>
              <a:gd name="T17" fmla="*/ 19 h 26"/>
              <a:gd name="T18" fmla="*/ 15 w 15"/>
              <a:gd name="T19" fmla="*/ 19 h 26"/>
              <a:gd name="T20" fmla="*/ 15 w 15"/>
              <a:gd name="T21" fmla="*/ 19 h 26"/>
              <a:gd name="T22" fmla="*/ 15 w 15"/>
              <a:gd name="T23" fmla="*/ 21 h 26"/>
              <a:gd name="T24" fmla="*/ 14 w 15"/>
              <a:gd name="T25" fmla="*/ 24 h 26"/>
              <a:gd name="T26" fmla="*/ 14 w 15"/>
              <a:gd name="T27" fmla="*/ 24 h 26"/>
              <a:gd name="T28" fmla="*/ 11 w 15"/>
              <a:gd name="T29" fmla="*/ 25 h 26"/>
              <a:gd name="T30" fmla="*/ 11 w 15"/>
              <a:gd name="T31" fmla="*/ 25 h 26"/>
              <a:gd name="T32" fmla="*/ 8 w 15"/>
              <a:gd name="T33" fmla="*/ 26 h 26"/>
              <a:gd name="T34" fmla="*/ 8 w 15"/>
              <a:gd name="T35" fmla="*/ 26 h 26"/>
              <a:gd name="T36" fmla="*/ 4 w 15"/>
              <a:gd name="T37" fmla="*/ 25 h 26"/>
              <a:gd name="T38" fmla="*/ 4 w 15"/>
              <a:gd name="T39" fmla="*/ 25 h 26"/>
              <a:gd name="T40" fmla="*/ 1 w 15"/>
              <a:gd name="T41" fmla="*/ 22 h 26"/>
              <a:gd name="T42" fmla="*/ 1 w 15"/>
              <a:gd name="T43" fmla="*/ 22 h 26"/>
              <a:gd name="T44" fmla="*/ 0 w 15"/>
              <a:gd name="T45" fmla="*/ 20 h 26"/>
              <a:gd name="T46" fmla="*/ 0 w 15"/>
              <a:gd name="T47" fmla="*/ 20 h 26"/>
              <a:gd name="T48" fmla="*/ 0 w 15"/>
              <a:gd name="T49" fmla="*/ 17 h 26"/>
              <a:gd name="T50" fmla="*/ 0 w 15"/>
              <a:gd name="T51" fmla="*/ 8 h 26"/>
              <a:gd name="T52" fmla="*/ 0 w 15"/>
              <a:gd name="T53" fmla="*/ 8 h 26"/>
              <a:gd name="T54" fmla="*/ 0 w 15"/>
              <a:gd name="T55" fmla="*/ 6 h 26"/>
              <a:gd name="T56" fmla="*/ 0 w 15"/>
              <a:gd name="T57" fmla="*/ 6 h 26"/>
              <a:gd name="T58" fmla="*/ 1 w 15"/>
              <a:gd name="T59" fmla="*/ 3 h 26"/>
              <a:gd name="T60" fmla="*/ 1 w 15"/>
              <a:gd name="T61" fmla="*/ 3 h 26"/>
              <a:gd name="T62" fmla="*/ 4 w 15"/>
              <a:gd name="T63" fmla="*/ 1 h 26"/>
              <a:gd name="T64" fmla="*/ 4 w 15"/>
              <a:gd name="T65" fmla="*/ 1 h 26"/>
              <a:gd name="T66" fmla="*/ 8 w 15"/>
              <a:gd name="T67" fmla="*/ 0 h 26"/>
              <a:gd name="T68" fmla="*/ 8 w 15"/>
              <a:gd name="T69" fmla="*/ 0 h 26"/>
              <a:gd name="T70" fmla="*/ 11 w 15"/>
              <a:gd name="T71" fmla="*/ 1 h 26"/>
              <a:gd name="T72" fmla="*/ 11 w 15"/>
              <a:gd name="T73" fmla="*/ 1 h 26"/>
              <a:gd name="T74" fmla="*/ 14 w 15"/>
              <a:gd name="T75" fmla="*/ 2 h 26"/>
              <a:gd name="T76" fmla="*/ 14 w 15"/>
              <a:gd name="T77" fmla="*/ 2 h 26"/>
              <a:gd name="T78" fmla="*/ 15 w 15"/>
              <a:gd name="T79" fmla="*/ 5 h 26"/>
              <a:gd name="T80" fmla="*/ 15 w 15"/>
              <a:gd name="T81" fmla="*/ 8 h 26"/>
              <a:gd name="T82" fmla="*/ 10 w 15"/>
              <a:gd name="T83" fmla="*/ 8 h 26"/>
              <a:gd name="T84" fmla="*/ 10 w 15"/>
              <a:gd name="T85" fmla="*/ 8 h 26"/>
              <a:gd name="T86" fmla="*/ 10 w 15"/>
              <a:gd name="T87" fmla="*/ 6 h 26"/>
              <a:gd name="T88" fmla="*/ 10 w 15"/>
              <a:gd name="T89" fmla="*/ 6 h 26"/>
              <a:gd name="T90" fmla="*/ 8 w 15"/>
              <a:gd name="T91" fmla="*/ 5 h 26"/>
              <a:gd name="T92" fmla="*/ 8 w 15"/>
              <a:gd name="T93" fmla="*/ 5 h 26"/>
              <a:gd name="T94" fmla="*/ 6 w 15"/>
              <a:gd name="T95" fmla="*/ 6 h 26"/>
              <a:gd name="T96" fmla="*/ 6 w 15"/>
              <a:gd name="T97" fmla="*/ 6 h 26"/>
              <a:gd name="T98" fmla="*/ 5 w 15"/>
              <a:gd name="T99" fmla="*/ 8 h 26"/>
              <a:gd name="T100" fmla="*/ 5 w 15"/>
              <a:gd name="T101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" h="26">
                <a:moveTo>
                  <a:pt x="5" y="19"/>
                </a:moveTo>
                <a:lnTo>
                  <a:pt x="5" y="19"/>
                </a:lnTo>
                <a:lnTo>
                  <a:pt x="6" y="20"/>
                </a:lnTo>
                <a:lnTo>
                  <a:pt x="6" y="20"/>
                </a:lnTo>
                <a:lnTo>
                  <a:pt x="8" y="21"/>
                </a:ln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5" y="21"/>
                </a:lnTo>
                <a:lnTo>
                  <a:pt x="14" y="24"/>
                </a:lnTo>
                <a:lnTo>
                  <a:pt x="14" y="24"/>
                </a:lnTo>
                <a:lnTo>
                  <a:pt x="11" y="25"/>
                </a:lnTo>
                <a:lnTo>
                  <a:pt x="11" y="25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1" y="3"/>
                </a:lnTo>
                <a:lnTo>
                  <a:pt x="1" y="3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4" y="2"/>
                </a:lnTo>
                <a:lnTo>
                  <a:pt x="14" y="2"/>
                </a:lnTo>
                <a:lnTo>
                  <a:pt x="15" y="5"/>
                </a:lnTo>
                <a:lnTo>
                  <a:pt x="15" y="8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02" name="Freeform 524">
            <a:extLst>
              <a:ext uri="{FF2B5EF4-FFF2-40B4-BE49-F238E27FC236}">
                <a16:creationId xmlns:a16="http://schemas.microsoft.com/office/drawing/2014/main" id="{428FCD81-CC34-43A6-9432-78B85A29C1A0}"/>
              </a:ext>
            </a:extLst>
          </p:cNvPr>
          <p:cNvSpPr>
            <a:spLocks noEditPoints="1"/>
          </p:cNvSpPr>
          <p:nvPr/>
        </p:nvSpPr>
        <p:spPr bwMode="auto">
          <a:xfrm>
            <a:off x="6917768" y="2862446"/>
            <a:ext cx="23813" cy="41275"/>
          </a:xfrm>
          <a:custGeom>
            <a:avLst/>
            <a:gdLst>
              <a:gd name="T0" fmla="*/ 0 w 15"/>
              <a:gd name="T1" fmla="*/ 8 h 26"/>
              <a:gd name="T2" fmla="*/ 0 w 15"/>
              <a:gd name="T3" fmla="*/ 8 h 26"/>
              <a:gd name="T4" fmla="*/ 0 w 15"/>
              <a:gd name="T5" fmla="*/ 6 h 26"/>
              <a:gd name="T6" fmla="*/ 0 w 15"/>
              <a:gd name="T7" fmla="*/ 6 h 26"/>
              <a:gd name="T8" fmla="*/ 1 w 15"/>
              <a:gd name="T9" fmla="*/ 3 h 26"/>
              <a:gd name="T10" fmla="*/ 1 w 15"/>
              <a:gd name="T11" fmla="*/ 3 h 26"/>
              <a:gd name="T12" fmla="*/ 3 w 15"/>
              <a:gd name="T13" fmla="*/ 1 h 26"/>
              <a:gd name="T14" fmla="*/ 3 w 15"/>
              <a:gd name="T15" fmla="*/ 1 h 26"/>
              <a:gd name="T16" fmla="*/ 7 w 15"/>
              <a:gd name="T17" fmla="*/ 0 h 26"/>
              <a:gd name="T18" fmla="*/ 7 w 15"/>
              <a:gd name="T19" fmla="*/ 0 h 26"/>
              <a:gd name="T20" fmla="*/ 12 w 15"/>
              <a:gd name="T21" fmla="*/ 1 h 26"/>
              <a:gd name="T22" fmla="*/ 12 w 15"/>
              <a:gd name="T23" fmla="*/ 1 h 26"/>
              <a:gd name="T24" fmla="*/ 15 w 15"/>
              <a:gd name="T25" fmla="*/ 3 h 26"/>
              <a:gd name="T26" fmla="*/ 15 w 15"/>
              <a:gd name="T27" fmla="*/ 3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8 h 26"/>
              <a:gd name="T34" fmla="*/ 15 w 15"/>
              <a:gd name="T35" fmla="*/ 17 h 26"/>
              <a:gd name="T36" fmla="*/ 15 w 15"/>
              <a:gd name="T37" fmla="*/ 17 h 26"/>
              <a:gd name="T38" fmla="*/ 15 w 15"/>
              <a:gd name="T39" fmla="*/ 20 h 26"/>
              <a:gd name="T40" fmla="*/ 15 w 15"/>
              <a:gd name="T41" fmla="*/ 20 h 26"/>
              <a:gd name="T42" fmla="*/ 15 w 15"/>
              <a:gd name="T43" fmla="*/ 22 h 26"/>
              <a:gd name="T44" fmla="*/ 15 w 15"/>
              <a:gd name="T45" fmla="*/ 22 h 26"/>
              <a:gd name="T46" fmla="*/ 12 w 15"/>
              <a:gd name="T47" fmla="*/ 25 h 26"/>
              <a:gd name="T48" fmla="*/ 12 w 15"/>
              <a:gd name="T49" fmla="*/ 25 h 26"/>
              <a:gd name="T50" fmla="*/ 7 w 15"/>
              <a:gd name="T51" fmla="*/ 26 h 26"/>
              <a:gd name="T52" fmla="*/ 7 w 15"/>
              <a:gd name="T53" fmla="*/ 26 h 26"/>
              <a:gd name="T54" fmla="*/ 3 w 15"/>
              <a:gd name="T55" fmla="*/ 25 h 26"/>
              <a:gd name="T56" fmla="*/ 3 w 15"/>
              <a:gd name="T57" fmla="*/ 25 h 26"/>
              <a:gd name="T58" fmla="*/ 1 w 15"/>
              <a:gd name="T59" fmla="*/ 22 h 26"/>
              <a:gd name="T60" fmla="*/ 1 w 15"/>
              <a:gd name="T61" fmla="*/ 22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7 h 26"/>
              <a:gd name="T68" fmla="*/ 0 w 15"/>
              <a:gd name="T69" fmla="*/ 8 h 26"/>
              <a:gd name="T70" fmla="*/ 5 w 15"/>
              <a:gd name="T71" fmla="*/ 19 h 26"/>
              <a:gd name="T72" fmla="*/ 5 w 15"/>
              <a:gd name="T73" fmla="*/ 19 h 26"/>
              <a:gd name="T74" fmla="*/ 6 w 15"/>
              <a:gd name="T75" fmla="*/ 20 h 26"/>
              <a:gd name="T76" fmla="*/ 6 w 15"/>
              <a:gd name="T77" fmla="*/ 20 h 26"/>
              <a:gd name="T78" fmla="*/ 7 w 15"/>
              <a:gd name="T79" fmla="*/ 21 h 26"/>
              <a:gd name="T80" fmla="*/ 7 w 15"/>
              <a:gd name="T81" fmla="*/ 21 h 26"/>
              <a:gd name="T82" fmla="*/ 10 w 15"/>
              <a:gd name="T83" fmla="*/ 20 h 26"/>
              <a:gd name="T84" fmla="*/ 10 w 15"/>
              <a:gd name="T85" fmla="*/ 20 h 26"/>
              <a:gd name="T86" fmla="*/ 10 w 15"/>
              <a:gd name="T87" fmla="*/ 19 h 26"/>
              <a:gd name="T88" fmla="*/ 10 w 15"/>
              <a:gd name="T89" fmla="*/ 8 h 26"/>
              <a:gd name="T90" fmla="*/ 10 w 15"/>
              <a:gd name="T91" fmla="*/ 8 h 26"/>
              <a:gd name="T92" fmla="*/ 10 w 15"/>
              <a:gd name="T93" fmla="*/ 6 h 26"/>
              <a:gd name="T94" fmla="*/ 10 w 15"/>
              <a:gd name="T95" fmla="*/ 6 h 26"/>
              <a:gd name="T96" fmla="*/ 7 w 15"/>
              <a:gd name="T97" fmla="*/ 5 h 26"/>
              <a:gd name="T98" fmla="*/ 7 w 15"/>
              <a:gd name="T99" fmla="*/ 5 h 26"/>
              <a:gd name="T100" fmla="*/ 6 w 15"/>
              <a:gd name="T101" fmla="*/ 6 h 26"/>
              <a:gd name="T102" fmla="*/ 6 w 15"/>
              <a:gd name="T103" fmla="*/ 6 h 26"/>
              <a:gd name="T104" fmla="*/ 5 w 15"/>
              <a:gd name="T105" fmla="*/ 8 h 26"/>
              <a:gd name="T106" fmla="*/ 5 w 15"/>
              <a:gd name="T107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8"/>
                </a:move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1" y="3"/>
                </a:lnTo>
                <a:lnTo>
                  <a:pt x="1" y="3"/>
                </a:lnTo>
                <a:lnTo>
                  <a:pt x="3" y="1"/>
                </a:lnTo>
                <a:lnTo>
                  <a:pt x="3" y="1"/>
                </a:lnTo>
                <a:lnTo>
                  <a:pt x="7" y="0"/>
                </a:lnTo>
                <a:lnTo>
                  <a:pt x="7" y="0"/>
                </a:lnTo>
                <a:lnTo>
                  <a:pt x="12" y="1"/>
                </a:lnTo>
                <a:lnTo>
                  <a:pt x="12" y="1"/>
                </a:lnTo>
                <a:lnTo>
                  <a:pt x="15" y="3"/>
                </a:lnTo>
                <a:lnTo>
                  <a:pt x="15" y="3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5" y="17"/>
                </a:lnTo>
                <a:lnTo>
                  <a:pt x="15" y="17"/>
                </a:lnTo>
                <a:lnTo>
                  <a:pt x="15" y="20"/>
                </a:lnTo>
                <a:lnTo>
                  <a:pt x="15" y="20"/>
                </a:lnTo>
                <a:lnTo>
                  <a:pt x="15" y="22"/>
                </a:lnTo>
                <a:lnTo>
                  <a:pt x="15" y="22"/>
                </a:lnTo>
                <a:lnTo>
                  <a:pt x="12" y="25"/>
                </a:lnTo>
                <a:lnTo>
                  <a:pt x="12" y="25"/>
                </a:lnTo>
                <a:lnTo>
                  <a:pt x="7" y="26"/>
                </a:lnTo>
                <a:lnTo>
                  <a:pt x="7" y="26"/>
                </a:lnTo>
                <a:lnTo>
                  <a:pt x="3" y="25"/>
                </a:lnTo>
                <a:lnTo>
                  <a:pt x="3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8"/>
                </a:lnTo>
                <a:close/>
                <a:moveTo>
                  <a:pt x="5" y="19"/>
                </a:moveTo>
                <a:lnTo>
                  <a:pt x="5" y="19"/>
                </a:lnTo>
                <a:lnTo>
                  <a:pt x="6" y="20"/>
                </a:lnTo>
                <a:lnTo>
                  <a:pt x="6" y="20"/>
                </a:lnTo>
                <a:lnTo>
                  <a:pt x="7" y="21"/>
                </a:lnTo>
                <a:lnTo>
                  <a:pt x="7" y="21"/>
                </a:lnTo>
                <a:lnTo>
                  <a:pt x="10" y="20"/>
                </a:lnTo>
                <a:lnTo>
                  <a:pt x="10" y="20"/>
                </a:lnTo>
                <a:lnTo>
                  <a:pt x="10" y="19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03" name="Freeform 525">
            <a:extLst>
              <a:ext uri="{FF2B5EF4-FFF2-40B4-BE49-F238E27FC236}">
                <a16:creationId xmlns:a16="http://schemas.microsoft.com/office/drawing/2014/main" id="{A10855DB-D029-4907-BCB9-4B19A306EFA4}"/>
              </a:ext>
            </a:extLst>
          </p:cNvPr>
          <p:cNvSpPr>
            <a:spLocks/>
          </p:cNvSpPr>
          <p:nvPr/>
        </p:nvSpPr>
        <p:spPr bwMode="auto">
          <a:xfrm>
            <a:off x="6947931" y="2862446"/>
            <a:ext cx="25400" cy="41275"/>
          </a:xfrm>
          <a:custGeom>
            <a:avLst/>
            <a:gdLst>
              <a:gd name="T0" fmla="*/ 0 w 16"/>
              <a:gd name="T1" fmla="*/ 26 h 26"/>
              <a:gd name="T2" fmla="*/ 0 w 16"/>
              <a:gd name="T3" fmla="*/ 0 h 26"/>
              <a:gd name="T4" fmla="*/ 5 w 16"/>
              <a:gd name="T5" fmla="*/ 0 h 26"/>
              <a:gd name="T6" fmla="*/ 5 w 16"/>
              <a:gd name="T7" fmla="*/ 2 h 26"/>
              <a:gd name="T8" fmla="*/ 6 w 16"/>
              <a:gd name="T9" fmla="*/ 2 h 26"/>
              <a:gd name="T10" fmla="*/ 6 w 16"/>
              <a:gd name="T11" fmla="*/ 2 h 26"/>
              <a:gd name="T12" fmla="*/ 7 w 16"/>
              <a:gd name="T13" fmla="*/ 1 h 26"/>
              <a:gd name="T14" fmla="*/ 7 w 16"/>
              <a:gd name="T15" fmla="*/ 1 h 26"/>
              <a:gd name="T16" fmla="*/ 10 w 16"/>
              <a:gd name="T17" fmla="*/ 0 h 26"/>
              <a:gd name="T18" fmla="*/ 10 w 16"/>
              <a:gd name="T19" fmla="*/ 0 h 26"/>
              <a:gd name="T20" fmla="*/ 12 w 16"/>
              <a:gd name="T21" fmla="*/ 0 h 26"/>
              <a:gd name="T22" fmla="*/ 12 w 16"/>
              <a:gd name="T23" fmla="*/ 0 h 26"/>
              <a:gd name="T24" fmla="*/ 13 w 16"/>
              <a:gd name="T25" fmla="*/ 1 h 26"/>
              <a:gd name="T26" fmla="*/ 13 w 16"/>
              <a:gd name="T27" fmla="*/ 1 h 26"/>
              <a:gd name="T28" fmla="*/ 15 w 16"/>
              <a:gd name="T29" fmla="*/ 3 h 26"/>
              <a:gd name="T30" fmla="*/ 15 w 16"/>
              <a:gd name="T31" fmla="*/ 3 h 26"/>
              <a:gd name="T32" fmla="*/ 16 w 16"/>
              <a:gd name="T33" fmla="*/ 6 h 26"/>
              <a:gd name="T34" fmla="*/ 16 w 16"/>
              <a:gd name="T35" fmla="*/ 26 h 26"/>
              <a:gd name="T36" fmla="*/ 11 w 16"/>
              <a:gd name="T37" fmla="*/ 26 h 26"/>
              <a:gd name="T38" fmla="*/ 11 w 16"/>
              <a:gd name="T39" fmla="*/ 8 h 26"/>
              <a:gd name="T40" fmla="*/ 11 w 16"/>
              <a:gd name="T41" fmla="*/ 8 h 26"/>
              <a:gd name="T42" fmla="*/ 10 w 16"/>
              <a:gd name="T43" fmla="*/ 6 h 26"/>
              <a:gd name="T44" fmla="*/ 10 w 16"/>
              <a:gd name="T45" fmla="*/ 6 h 26"/>
              <a:gd name="T46" fmla="*/ 8 w 16"/>
              <a:gd name="T47" fmla="*/ 5 h 26"/>
              <a:gd name="T48" fmla="*/ 8 w 16"/>
              <a:gd name="T49" fmla="*/ 5 h 26"/>
              <a:gd name="T50" fmla="*/ 6 w 16"/>
              <a:gd name="T51" fmla="*/ 6 h 26"/>
              <a:gd name="T52" fmla="*/ 6 w 16"/>
              <a:gd name="T53" fmla="*/ 6 h 26"/>
              <a:gd name="T54" fmla="*/ 5 w 16"/>
              <a:gd name="T55" fmla="*/ 8 h 26"/>
              <a:gd name="T56" fmla="*/ 5 w 16"/>
              <a:gd name="T57" fmla="*/ 26 h 26"/>
              <a:gd name="T58" fmla="*/ 0 w 16"/>
              <a:gd name="T5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6" y="2"/>
                </a:lnTo>
                <a:lnTo>
                  <a:pt x="6" y="2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1"/>
                </a:lnTo>
                <a:lnTo>
                  <a:pt x="13" y="1"/>
                </a:lnTo>
                <a:lnTo>
                  <a:pt x="15" y="3"/>
                </a:lnTo>
                <a:lnTo>
                  <a:pt x="15" y="3"/>
                </a:lnTo>
                <a:lnTo>
                  <a:pt x="16" y="6"/>
                </a:lnTo>
                <a:lnTo>
                  <a:pt x="16" y="26"/>
                </a:lnTo>
                <a:lnTo>
                  <a:pt x="11" y="26"/>
                </a:lnTo>
                <a:lnTo>
                  <a:pt x="11" y="8"/>
                </a:lnTo>
                <a:lnTo>
                  <a:pt x="11" y="8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04" name="Freeform 526">
            <a:extLst>
              <a:ext uri="{FF2B5EF4-FFF2-40B4-BE49-F238E27FC236}">
                <a16:creationId xmlns:a16="http://schemas.microsoft.com/office/drawing/2014/main" id="{DAEF7E86-1496-4BD6-B981-6BF4EF7292DA}"/>
              </a:ext>
            </a:extLst>
          </p:cNvPr>
          <p:cNvSpPr>
            <a:spLocks/>
          </p:cNvSpPr>
          <p:nvPr/>
        </p:nvSpPr>
        <p:spPr bwMode="auto">
          <a:xfrm>
            <a:off x="6752668" y="3357746"/>
            <a:ext cx="26988" cy="58738"/>
          </a:xfrm>
          <a:custGeom>
            <a:avLst/>
            <a:gdLst>
              <a:gd name="T0" fmla="*/ 0 w 17"/>
              <a:gd name="T1" fmla="*/ 9 h 37"/>
              <a:gd name="T2" fmla="*/ 0 w 17"/>
              <a:gd name="T3" fmla="*/ 9 h 37"/>
              <a:gd name="T4" fmla="*/ 1 w 17"/>
              <a:gd name="T5" fmla="*/ 5 h 37"/>
              <a:gd name="T6" fmla="*/ 1 w 17"/>
              <a:gd name="T7" fmla="*/ 5 h 37"/>
              <a:gd name="T8" fmla="*/ 2 w 17"/>
              <a:gd name="T9" fmla="*/ 2 h 37"/>
              <a:gd name="T10" fmla="*/ 2 w 17"/>
              <a:gd name="T11" fmla="*/ 2 h 37"/>
              <a:gd name="T12" fmla="*/ 6 w 17"/>
              <a:gd name="T13" fmla="*/ 0 h 37"/>
              <a:gd name="T14" fmla="*/ 6 w 17"/>
              <a:gd name="T15" fmla="*/ 0 h 37"/>
              <a:gd name="T16" fmla="*/ 8 w 17"/>
              <a:gd name="T17" fmla="*/ 0 h 37"/>
              <a:gd name="T18" fmla="*/ 8 w 17"/>
              <a:gd name="T19" fmla="*/ 0 h 37"/>
              <a:gd name="T20" fmla="*/ 12 w 17"/>
              <a:gd name="T21" fmla="*/ 0 h 37"/>
              <a:gd name="T22" fmla="*/ 12 w 17"/>
              <a:gd name="T23" fmla="*/ 0 h 37"/>
              <a:gd name="T24" fmla="*/ 15 w 17"/>
              <a:gd name="T25" fmla="*/ 2 h 37"/>
              <a:gd name="T26" fmla="*/ 15 w 17"/>
              <a:gd name="T27" fmla="*/ 2 h 37"/>
              <a:gd name="T28" fmla="*/ 16 w 17"/>
              <a:gd name="T29" fmla="*/ 5 h 37"/>
              <a:gd name="T30" fmla="*/ 16 w 17"/>
              <a:gd name="T31" fmla="*/ 5 h 37"/>
              <a:gd name="T32" fmla="*/ 17 w 17"/>
              <a:gd name="T33" fmla="*/ 9 h 37"/>
              <a:gd name="T34" fmla="*/ 17 w 17"/>
              <a:gd name="T35" fmla="*/ 10 h 37"/>
              <a:gd name="T36" fmla="*/ 12 w 17"/>
              <a:gd name="T37" fmla="*/ 10 h 37"/>
              <a:gd name="T38" fmla="*/ 12 w 17"/>
              <a:gd name="T39" fmla="*/ 9 h 37"/>
              <a:gd name="T40" fmla="*/ 12 w 17"/>
              <a:gd name="T41" fmla="*/ 9 h 37"/>
              <a:gd name="T42" fmla="*/ 11 w 17"/>
              <a:gd name="T43" fmla="*/ 5 h 37"/>
              <a:gd name="T44" fmla="*/ 11 w 17"/>
              <a:gd name="T45" fmla="*/ 5 h 37"/>
              <a:gd name="T46" fmla="*/ 8 w 17"/>
              <a:gd name="T47" fmla="*/ 5 h 37"/>
              <a:gd name="T48" fmla="*/ 8 w 17"/>
              <a:gd name="T49" fmla="*/ 5 h 37"/>
              <a:gd name="T50" fmla="*/ 6 w 17"/>
              <a:gd name="T51" fmla="*/ 5 h 37"/>
              <a:gd name="T52" fmla="*/ 6 w 17"/>
              <a:gd name="T53" fmla="*/ 5 h 37"/>
              <a:gd name="T54" fmla="*/ 5 w 17"/>
              <a:gd name="T55" fmla="*/ 9 h 37"/>
              <a:gd name="T56" fmla="*/ 5 w 17"/>
              <a:gd name="T57" fmla="*/ 28 h 37"/>
              <a:gd name="T58" fmla="*/ 5 w 17"/>
              <a:gd name="T59" fmla="*/ 28 h 37"/>
              <a:gd name="T60" fmla="*/ 6 w 17"/>
              <a:gd name="T61" fmla="*/ 30 h 37"/>
              <a:gd name="T62" fmla="*/ 6 w 17"/>
              <a:gd name="T63" fmla="*/ 30 h 37"/>
              <a:gd name="T64" fmla="*/ 8 w 17"/>
              <a:gd name="T65" fmla="*/ 30 h 37"/>
              <a:gd name="T66" fmla="*/ 8 w 17"/>
              <a:gd name="T67" fmla="*/ 30 h 37"/>
              <a:gd name="T68" fmla="*/ 11 w 17"/>
              <a:gd name="T69" fmla="*/ 30 h 37"/>
              <a:gd name="T70" fmla="*/ 11 w 17"/>
              <a:gd name="T71" fmla="*/ 30 h 37"/>
              <a:gd name="T72" fmla="*/ 12 w 17"/>
              <a:gd name="T73" fmla="*/ 28 h 37"/>
              <a:gd name="T74" fmla="*/ 12 w 17"/>
              <a:gd name="T75" fmla="*/ 20 h 37"/>
              <a:gd name="T76" fmla="*/ 8 w 17"/>
              <a:gd name="T77" fmla="*/ 20 h 37"/>
              <a:gd name="T78" fmla="*/ 8 w 17"/>
              <a:gd name="T79" fmla="*/ 17 h 37"/>
              <a:gd name="T80" fmla="*/ 17 w 17"/>
              <a:gd name="T81" fmla="*/ 17 h 37"/>
              <a:gd name="T82" fmla="*/ 17 w 17"/>
              <a:gd name="T83" fmla="*/ 28 h 37"/>
              <a:gd name="T84" fmla="*/ 17 w 17"/>
              <a:gd name="T85" fmla="*/ 28 h 37"/>
              <a:gd name="T86" fmla="*/ 16 w 17"/>
              <a:gd name="T87" fmla="*/ 32 h 37"/>
              <a:gd name="T88" fmla="*/ 16 w 17"/>
              <a:gd name="T89" fmla="*/ 32 h 37"/>
              <a:gd name="T90" fmla="*/ 15 w 17"/>
              <a:gd name="T91" fmla="*/ 34 h 37"/>
              <a:gd name="T92" fmla="*/ 15 w 17"/>
              <a:gd name="T93" fmla="*/ 34 h 37"/>
              <a:gd name="T94" fmla="*/ 12 w 17"/>
              <a:gd name="T95" fmla="*/ 35 h 37"/>
              <a:gd name="T96" fmla="*/ 12 w 17"/>
              <a:gd name="T97" fmla="*/ 35 h 37"/>
              <a:gd name="T98" fmla="*/ 8 w 17"/>
              <a:gd name="T99" fmla="*/ 37 h 37"/>
              <a:gd name="T100" fmla="*/ 8 w 17"/>
              <a:gd name="T101" fmla="*/ 37 h 37"/>
              <a:gd name="T102" fmla="*/ 6 w 17"/>
              <a:gd name="T103" fmla="*/ 35 h 37"/>
              <a:gd name="T104" fmla="*/ 6 w 17"/>
              <a:gd name="T105" fmla="*/ 35 h 37"/>
              <a:gd name="T106" fmla="*/ 2 w 17"/>
              <a:gd name="T107" fmla="*/ 34 h 37"/>
              <a:gd name="T108" fmla="*/ 2 w 17"/>
              <a:gd name="T109" fmla="*/ 34 h 37"/>
              <a:gd name="T110" fmla="*/ 1 w 17"/>
              <a:gd name="T111" fmla="*/ 32 h 37"/>
              <a:gd name="T112" fmla="*/ 1 w 17"/>
              <a:gd name="T113" fmla="*/ 32 h 37"/>
              <a:gd name="T114" fmla="*/ 0 w 17"/>
              <a:gd name="T115" fmla="*/ 28 h 37"/>
              <a:gd name="T116" fmla="*/ 0 w 17"/>
              <a:gd name="T117" fmla="*/ 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" h="37">
                <a:moveTo>
                  <a:pt x="0" y="9"/>
                </a:moveTo>
                <a:lnTo>
                  <a:pt x="0" y="9"/>
                </a:lnTo>
                <a:lnTo>
                  <a:pt x="1" y="5"/>
                </a:lnTo>
                <a:lnTo>
                  <a:pt x="1" y="5"/>
                </a:lnTo>
                <a:lnTo>
                  <a:pt x="2" y="2"/>
                </a:lnTo>
                <a:lnTo>
                  <a:pt x="2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15" y="2"/>
                </a:lnTo>
                <a:lnTo>
                  <a:pt x="15" y="2"/>
                </a:lnTo>
                <a:lnTo>
                  <a:pt x="16" y="5"/>
                </a:lnTo>
                <a:lnTo>
                  <a:pt x="16" y="5"/>
                </a:lnTo>
                <a:lnTo>
                  <a:pt x="17" y="9"/>
                </a:lnTo>
                <a:lnTo>
                  <a:pt x="17" y="10"/>
                </a:lnTo>
                <a:lnTo>
                  <a:pt x="12" y="10"/>
                </a:lnTo>
                <a:lnTo>
                  <a:pt x="12" y="9"/>
                </a:lnTo>
                <a:lnTo>
                  <a:pt x="12" y="9"/>
                </a:lnTo>
                <a:lnTo>
                  <a:pt x="11" y="5"/>
                </a:lnTo>
                <a:lnTo>
                  <a:pt x="11" y="5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9"/>
                </a:lnTo>
                <a:lnTo>
                  <a:pt x="5" y="28"/>
                </a:lnTo>
                <a:lnTo>
                  <a:pt x="5" y="28"/>
                </a:lnTo>
                <a:lnTo>
                  <a:pt x="6" y="30"/>
                </a:lnTo>
                <a:lnTo>
                  <a:pt x="6" y="30"/>
                </a:lnTo>
                <a:lnTo>
                  <a:pt x="8" y="30"/>
                </a:lnTo>
                <a:lnTo>
                  <a:pt x="8" y="30"/>
                </a:lnTo>
                <a:lnTo>
                  <a:pt x="11" y="30"/>
                </a:lnTo>
                <a:lnTo>
                  <a:pt x="11" y="30"/>
                </a:lnTo>
                <a:lnTo>
                  <a:pt x="12" y="28"/>
                </a:lnTo>
                <a:lnTo>
                  <a:pt x="12" y="20"/>
                </a:lnTo>
                <a:lnTo>
                  <a:pt x="8" y="20"/>
                </a:lnTo>
                <a:lnTo>
                  <a:pt x="8" y="17"/>
                </a:lnTo>
                <a:lnTo>
                  <a:pt x="17" y="17"/>
                </a:lnTo>
                <a:lnTo>
                  <a:pt x="17" y="28"/>
                </a:lnTo>
                <a:lnTo>
                  <a:pt x="17" y="28"/>
                </a:lnTo>
                <a:lnTo>
                  <a:pt x="16" y="32"/>
                </a:lnTo>
                <a:lnTo>
                  <a:pt x="16" y="32"/>
                </a:lnTo>
                <a:lnTo>
                  <a:pt x="15" y="34"/>
                </a:lnTo>
                <a:lnTo>
                  <a:pt x="15" y="34"/>
                </a:lnTo>
                <a:lnTo>
                  <a:pt x="12" y="35"/>
                </a:lnTo>
                <a:lnTo>
                  <a:pt x="12" y="35"/>
                </a:lnTo>
                <a:lnTo>
                  <a:pt x="8" y="37"/>
                </a:lnTo>
                <a:lnTo>
                  <a:pt x="8" y="37"/>
                </a:lnTo>
                <a:lnTo>
                  <a:pt x="6" y="35"/>
                </a:lnTo>
                <a:lnTo>
                  <a:pt x="6" y="35"/>
                </a:lnTo>
                <a:lnTo>
                  <a:pt x="2" y="34"/>
                </a:lnTo>
                <a:lnTo>
                  <a:pt x="2" y="34"/>
                </a:lnTo>
                <a:lnTo>
                  <a:pt x="1" y="32"/>
                </a:lnTo>
                <a:lnTo>
                  <a:pt x="1" y="32"/>
                </a:lnTo>
                <a:lnTo>
                  <a:pt x="0" y="28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05" name="Freeform 527">
            <a:extLst>
              <a:ext uri="{FF2B5EF4-FFF2-40B4-BE49-F238E27FC236}">
                <a16:creationId xmlns:a16="http://schemas.microsoft.com/office/drawing/2014/main" id="{EED515FC-6D1E-4EEF-9594-0E886E3BAE4E}"/>
              </a:ext>
            </a:extLst>
          </p:cNvPr>
          <p:cNvSpPr>
            <a:spLocks noEditPoints="1"/>
          </p:cNvSpPr>
          <p:nvPr/>
        </p:nvSpPr>
        <p:spPr bwMode="auto">
          <a:xfrm>
            <a:off x="6786006" y="3373621"/>
            <a:ext cx="23813" cy="42863"/>
          </a:xfrm>
          <a:custGeom>
            <a:avLst/>
            <a:gdLst>
              <a:gd name="T0" fmla="*/ 15 w 15"/>
              <a:gd name="T1" fmla="*/ 15 h 27"/>
              <a:gd name="T2" fmla="*/ 5 w 15"/>
              <a:gd name="T3" fmla="*/ 15 h 27"/>
              <a:gd name="T4" fmla="*/ 5 w 15"/>
              <a:gd name="T5" fmla="*/ 18 h 27"/>
              <a:gd name="T6" fmla="*/ 5 w 15"/>
              <a:gd name="T7" fmla="*/ 18 h 27"/>
              <a:gd name="T8" fmla="*/ 6 w 15"/>
              <a:gd name="T9" fmla="*/ 20 h 27"/>
              <a:gd name="T10" fmla="*/ 6 w 15"/>
              <a:gd name="T11" fmla="*/ 20 h 27"/>
              <a:gd name="T12" fmla="*/ 7 w 15"/>
              <a:gd name="T13" fmla="*/ 20 h 27"/>
              <a:gd name="T14" fmla="*/ 7 w 15"/>
              <a:gd name="T15" fmla="*/ 20 h 27"/>
              <a:gd name="T16" fmla="*/ 10 w 15"/>
              <a:gd name="T17" fmla="*/ 20 h 27"/>
              <a:gd name="T18" fmla="*/ 10 w 15"/>
              <a:gd name="T19" fmla="*/ 20 h 27"/>
              <a:gd name="T20" fmla="*/ 10 w 15"/>
              <a:gd name="T21" fmla="*/ 18 h 27"/>
              <a:gd name="T22" fmla="*/ 15 w 15"/>
              <a:gd name="T23" fmla="*/ 18 h 27"/>
              <a:gd name="T24" fmla="*/ 15 w 15"/>
              <a:gd name="T25" fmla="*/ 18 h 27"/>
              <a:gd name="T26" fmla="*/ 15 w 15"/>
              <a:gd name="T27" fmla="*/ 22 h 27"/>
              <a:gd name="T28" fmla="*/ 12 w 15"/>
              <a:gd name="T29" fmla="*/ 24 h 27"/>
              <a:gd name="T30" fmla="*/ 12 w 15"/>
              <a:gd name="T31" fmla="*/ 24 h 27"/>
              <a:gd name="T32" fmla="*/ 11 w 15"/>
              <a:gd name="T33" fmla="*/ 25 h 27"/>
              <a:gd name="T34" fmla="*/ 11 w 15"/>
              <a:gd name="T35" fmla="*/ 25 h 27"/>
              <a:gd name="T36" fmla="*/ 7 w 15"/>
              <a:gd name="T37" fmla="*/ 27 h 27"/>
              <a:gd name="T38" fmla="*/ 7 w 15"/>
              <a:gd name="T39" fmla="*/ 27 h 27"/>
              <a:gd name="T40" fmla="*/ 4 w 15"/>
              <a:gd name="T41" fmla="*/ 25 h 27"/>
              <a:gd name="T42" fmla="*/ 4 w 15"/>
              <a:gd name="T43" fmla="*/ 25 h 27"/>
              <a:gd name="T44" fmla="*/ 1 w 15"/>
              <a:gd name="T45" fmla="*/ 23 h 27"/>
              <a:gd name="T46" fmla="*/ 1 w 15"/>
              <a:gd name="T47" fmla="*/ 23 h 27"/>
              <a:gd name="T48" fmla="*/ 0 w 15"/>
              <a:gd name="T49" fmla="*/ 20 h 27"/>
              <a:gd name="T50" fmla="*/ 0 w 15"/>
              <a:gd name="T51" fmla="*/ 20 h 27"/>
              <a:gd name="T52" fmla="*/ 0 w 15"/>
              <a:gd name="T53" fmla="*/ 18 h 27"/>
              <a:gd name="T54" fmla="*/ 0 w 15"/>
              <a:gd name="T55" fmla="*/ 9 h 27"/>
              <a:gd name="T56" fmla="*/ 0 w 15"/>
              <a:gd name="T57" fmla="*/ 9 h 27"/>
              <a:gd name="T58" fmla="*/ 0 w 15"/>
              <a:gd name="T59" fmla="*/ 7 h 27"/>
              <a:gd name="T60" fmla="*/ 0 w 15"/>
              <a:gd name="T61" fmla="*/ 7 h 27"/>
              <a:gd name="T62" fmla="*/ 1 w 15"/>
              <a:gd name="T63" fmla="*/ 4 h 27"/>
              <a:gd name="T64" fmla="*/ 1 w 15"/>
              <a:gd name="T65" fmla="*/ 4 h 27"/>
              <a:gd name="T66" fmla="*/ 4 w 15"/>
              <a:gd name="T67" fmla="*/ 2 h 27"/>
              <a:gd name="T68" fmla="*/ 4 w 15"/>
              <a:gd name="T69" fmla="*/ 2 h 27"/>
              <a:gd name="T70" fmla="*/ 7 w 15"/>
              <a:gd name="T71" fmla="*/ 0 h 27"/>
              <a:gd name="T72" fmla="*/ 7 w 15"/>
              <a:gd name="T73" fmla="*/ 0 h 27"/>
              <a:gd name="T74" fmla="*/ 11 w 15"/>
              <a:gd name="T75" fmla="*/ 0 h 27"/>
              <a:gd name="T76" fmla="*/ 11 w 15"/>
              <a:gd name="T77" fmla="*/ 0 h 27"/>
              <a:gd name="T78" fmla="*/ 14 w 15"/>
              <a:gd name="T79" fmla="*/ 3 h 27"/>
              <a:gd name="T80" fmla="*/ 14 w 15"/>
              <a:gd name="T81" fmla="*/ 3 h 27"/>
              <a:gd name="T82" fmla="*/ 15 w 15"/>
              <a:gd name="T83" fmla="*/ 5 h 27"/>
              <a:gd name="T84" fmla="*/ 15 w 15"/>
              <a:gd name="T85" fmla="*/ 8 h 27"/>
              <a:gd name="T86" fmla="*/ 15 w 15"/>
              <a:gd name="T87" fmla="*/ 15 h 27"/>
              <a:gd name="T88" fmla="*/ 5 w 15"/>
              <a:gd name="T89" fmla="*/ 12 h 27"/>
              <a:gd name="T90" fmla="*/ 10 w 15"/>
              <a:gd name="T91" fmla="*/ 12 h 27"/>
              <a:gd name="T92" fmla="*/ 10 w 15"/>
              <a:gd name="T93" fmla="*/ 8 h 27"/>
              <a:gd name="T94" fmla="*/ 10 w 15"/>
              <a:gd name="T95" fmla="*/ 8 h 27"/>
              <a:gd name="T96" fmla="*/ 9 w 15"/>
              <a:gd name="T97" fmla="*/ 5 h 27"/>
              <a:gd name="T98" fmla="*/ 9 w 15"/>
              <a:gd name="T99" fmla="*/ 5 h 27"/>
              <a:gd name="T100" fmla="*/ 7 w 15"/>
              <a:gd name="T101" fmla="*/ 5 h 27"/>
              <a:gd name="T102" fmla="*/ 7 w 15"/>
              <a:gd name="T103" fmla="*/ 5 h 27"/>
              <a:gd name="T104" fmla="*/ 6 w 15"/>
              <a:gd name="T105" fmla="*/ 5 h 27"/>
              <a:gd name="T106" fmla="*/ 6 w 15"/>
              <a:gd name="T107" fmla="*/ 5 h 27"/>
              <a:gd name="T108" fmla="*/ 5 w 15"/>
              <a:gd name="T109" fmla="*/ 8 h 27"/>
              <a:gd name="T110" fmla="*/ 5 w 15"/>
              <a:gd name="T111" fmla="*/ 1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7">
                <a:moveTo>
                  <a:pt x="15" y="15"/>
                </a:moveTo>
                <a:lnTo>
                  <a:pt x="5" y="15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5" y="18"/>
                </a:lnTo>
                <a:lnTo>
                  <a:pt x="15" y="18"/>
                </a:lnTo>
                <a:lnTo>
                  <a:pt x="15" y="22"/>
                </a:lnTo>
                <a:lnTo>
                  <a:pt x="12" y="24"/>
                </a:lnTo>
                <a:lnTo>
                  <a:pt x="12" y="24"/>
                </a:lnTo>
                <a:lnTo>
                  <a:pt x="11" y="25"/>
                </a:lnTo>
                <a:lnTo>
                  <a:pt x="11" y="25"/>
                </a:lnTo>
                <a:lnTo>
                  <a:pt x="7" y="27"/>
                </a:lnTo>
                <a:lnTo>
                  <a:pt x="7" y="27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1" y="4"/>
                </a:lnTo>
                <a:lnTo>
                  <a:pt x="1" y="4"/>
                </a:lnTo>
                <a:lnTo>
                  <a:pt x="4" y="2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4" y="3"/>
                </a:lnTo>
                <a:lnTo>
                  <a:pt x="14" y="3"/>
                </a:lnTo>
                <a:lnTo>
                  <a:pt x="15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2"/>
                </a:moveTo>
                <a:lnTo>
                  <a:pt x="10" y="12"/>
                </a:lnTo>
                <a:lnTo>
                  <a:pt x="10" y="8"/>
                </a:ln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06" name="Freeform 528">
            <a:extLst>
              <a:ext uri="{FF2B5EF4-FFF2-40B4-BE49-F238E27FC236}">
                <a16:creationId xmlns:a16="http://schemas.microsoft.com/office/drawing/2014/main" id="{1815285C-2D60-4AC6-B4C8-A39F989B4091}"/>
              </a:ext>
            </a:extLst>
          </p:cNvPr>
          <p:cNvSpPr>
            <a:spLocks/>
          </p:cNvSpPr>
          <p:nvPr/>
        </p:nvSpPr>
        <p:spPr bwMode="auto">
          <a:xfrm>
            <a:off x="6816168" y="3373621"/>
            <a:ext cx="19050" cy="39688"/>
          </a:xfrm>
          <a:custGeom>
            <a:avLst/>
            <a:gdLst>
              <a:gd name="T0" fmla="*/ 0 w 12"/>
              <a:gd name="T1" fmla="*/ 25 h 25"/>
              <a:gd name="T2" fmla="*/ 0 w 12"/>
              <a:gd name="T3" fmla="*/ 0 h 25"/>
              <a:gd name="T4" fmla="*/ 5 w 12"/>
              <a:gd name="T5" fmla="*/ 0 h 25"/>
              <a:gd name="T6" fmla="*/ 5 w 12"/>
              <a:gd name="T7" fmla="*/ 3 h 25"/>
              <a:gd name="T8" fmla="*/ 5 w 12"/>
              <a:gd name="T9" fmla="*/ 3 h 25"/>
              <a:gd name="T10" fmla="*/ 9 w 12"/>
              <a:gd name="T11" fmla="*/ 0 h 25"/>
              <a:gd name="T12" fmla="*/ 9 w 12"/>
              <a:gd name="T13" fmla="*/ 0 h 25"/>
              <a:gd name="T14" fmla="*/ 12 w 12"/>
              <a:gd name="T15" fmla="*/ 0 h 25"/>
              <a:gd name="T16" fmla="*/ 12 w 12"/>
              <a:gd name="T17" fmla="*/ 5 h 25"/>
              <a:gd name="T18" fmla="*/ 12 w 12"/>
              <a:gd name="T19" fmla="*/ 5 h 25"/>
              <a:gd name="T20" fmla="*/ 10 w 12"/>
              <a:gd name="T21" fmla="*/ 5 h 25"/>
              <a:gd name="T22" fmla="*/ 10 w 12"/>
              <a:gd name="T23" fmla="*/ 5 h 25"/>
              <a:gd name="T24" fmla="*/ 9 w 12"/>
              <a:gd name="T25" fmla="*/ 5 h 25"/>
              <a:gd name="T26" fmla="*/ 9 w 12"/>
              <a:gd name="T27" fmla="*/ 5 h 25"/>
              <a:gd name="T28" fmla="*/ 7 w 12"/>
              <a:gd name="T29" fmla="*/ 7 h 25"/>
              <a:gd name="T30" fmla="*/ 7 w 12"/>
              <a:gd name="T31" fmla="*/ 7 h 25"/>
              <a:gd name="T32" fmla="*/ 6 w 12"/>
              <a:gd name="T33" fmla="*/ 8 h 25"/>
              <a:gd name="T34" fmla="*/ 6 w 12"/>
              <a:gd name="T35" fmla="*/ 8 h 25"/>
              <a:gd name="T36" fmla="*/ 5 w 12"/>
              <a:gd name="T37" fmla="*/ 10 h 25"/>
              <a:gd name="T38" fmla="*/ 5 w 12"/>
              <a:gd name="T39" fmla="*/ 25 h 25"/>
              <a:gd name="T40" fmla="*/ 0 w 12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2" y="5"/>
                </a:lnTo>
                <a:lnTo>
                  <a:pt x="12" y="5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7" y="7"/>
                </a:lnTo>
                <a:lnTo>
                  <a:pt x="7" y="7"/>
                </a:lnTo>
                <a:lnTo>
                  <a:pt x="6" y="8"/>
                </a:lnTo>
                <a:lnTo>
                  <a:pt x="6" y="8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07" name="Freeform 529">
            <a:extLst>
              <a:ext uri="{FF2B5EF4-FFF2-40B4-BE49-F238E27FC236}">
                <a16:creationId xmlns:a16="http://schemas.microsoft.com/office/drawing/2014/main" id="{451CB485-14D3-434A-8BA4-AB22D2DC4013}"/>
              </a:ext>
            </a:extLst>
          </p:cNvPr>
          <p:cNvSpPr>
            <a:spLocks/>
          </p:cNvSpPr>
          <p:nvPr/>
        </p:nvSpPr>
        <p:spPr bwMode="auto">
          <a:xfrm>
            <a:off x="6838393" y="3373621"/>
            <a:ext cx="41275" cy="39688"/>
          </a:xfrm>
          <a:custGeom>
            <a:avLst/>
            <a:gdLst>
              <a:gd name="T0" fmla="*/ 0 w 26"/>
              <a:gd name="T1" fmla="*/ 25 h 25"/>
              <a:gd name="T2" fmla="*/ 0 w 26"/>
              <a:gd name="T3" fmla="*/ 0 h 25"/>
              <a:gd name="T4" fmla="*/ 5 w 26"/>
              <a:gd name="T5" fmla="*/ 0 h 25"/>
              <a:gd name="T6" fmla="*/ 5 w 26"/>
              <a:gd name="T7" fmla="*/ 3 h 25"/>
              <a:gd name="T8" fmla="*/ 5 w 26"/>
              <a:gd name="T9" fmla="*/ 3 h 25"/>
              <a:gd name="T10" fmla="*/ 5 w 26"/>
              <a:gd name="T11" fmla="*/ 3 h 25"/>
              <a:gd name="T12" fmla="*/ 7 w 26"/>
              <a:gd name="T13" fmla="*/ 0 h 25"/>
              <a:gd name="T14" fmla="*/ 7 w 26"/>
              <a:gd name="T15" fmla="*/ 0 h 25"/>
              <a:gd name="T16" fmla="*/ 10 w 26"/>
              <a:gd name="T17" fmla="*/ 0 h 25"/>
              <a:gd name="T18" fmla="*/ 10 w 26"/>
              <a:gd name="T19" fmla="*/ 0 h 25"/>
              <a:gd name="T20" fmla="*/ 12 w 26"/>
              <a:gd name="T21" fmla="*/ 0 h 25"/>
              <a:gd name="T22" fmla="*/ 12 w 26"/>
              <a:gd name="T23" fmla="*/ 0 h 25"/>
              <a:gd name="T24" fmla="*/ 15 w 26"/>
              <a:gd name="T25" fmla="*/ 3 h 25"/>
              <a:gd name="T26" fmla="*/ 15 w 26"/>
              <a:gd name="T27" fmla="*/ 3 h 25"/>
              <a:gd name="T28" fmla="*/ 17 w 26"/>
              <a:gd name="T29" fmla="*/ 0 h 25"/>
              <a:gd name="T30" fmla="*/ 17 w 26"/>
              <a:gd name="T31" fmla="*/ 0 h 25"/>
              <a:gd name="T32" fmla="*/ 20 w 26"/>
              <a:gd name="T33" fmla="*/ 0 h 25"/>
              <a:gd name="T34" fmla="*/ 20 w 26"/>
              <a:gd name="T35" fmla="*/ 0 h 25"/>
              <a:gd name="T36" fmla="*/ 22 w 26"/>
              <a:gd name="T37" fmla="*/ 0 h 25"/>
              <a:gd name="T38" fmla="*/ 22 w 26"/>
              <a:gd name="T39" fmla="*/ 0 h 25"/>
              <a:gd name="T40" fmla="*/ 23 w 26"/>
              <a:gd name="T41" fmla="*/ 2 h 25"/>
              <a:gd name="T42" fmla="*/ 23 w 26"/>
              <a:gd name="T43" fmla="*/ 2 h 25"/>
              <a:gd name="T44" fmla="*/ 25 w 26"/>
              <a:gd name="T45" fmla="*/ 3 h 25"/>
              <a:gd name="T46" fmla="*/ 25 w 26"/>
              <a:gd name="T47" fmla="*/ 3 h 25"/>
              <a:gd name="T48" fmla="*/ 26 w 26"/>
              <a:gd name="T49" fmla="*/ 7 h 25"/>
              <a:gd name="T50" fmla="*/ 26 w 26"/>
              <a:gd name="T51" fmla="*/ 25 h 25"/>
              <a:gd name="T52" fmla="*/ 20 w 26"/>
              <a:gd name="T53" fmla="*/ 25 h 25"/>
              <a:gd name="T54" fmla="*/ 20 w 26"/>
              <a:gd name="T55" fmla="*/ 8 h 25"/>
              <a:gd name="T56" fmla="*/ 20 w 26"/>
              <a:gd name="T57" fmla="*/ 8 h 25"/>
              <a:gd name="T58" fmla="*/ 20 w 26"/>
              <a:gd name="T59" fmla="*/ 7 h 25"/>
              <a:gd name="T60" fmla="*/ 20 w 26"/>
              <a:gd name="T61" fmla="*/ 7 h 25"/>
              <a:gd name="T62" fmla="*/ 17 w 26"/>
              <a:gd name="T63" fmla="*/ 5 h 25"/>
              <a:gd name="T64" fmla="*/ 17 w 26"/>
              <a:gd name="T65" fmla="*/ 5 h 25"/>
              <a:gd name="T66" fmla="*/ 16 w 26"/>
              <a:gd name="T67" fmla="*/ 7 h 25"/>
              <a:gd name="T68" fmla="*/ 16 w 26"/>
              <a:gd name="T69" fmla="*/ 7 h 25"/>
              <a:gd name="T70" fmla="*/ 15 w 26"/>
              <a:gd name="T71" fmla="*/ 9 h 25"/>
              <a:gd name="T72" fmla="*/ 15 w 26"/>
              <a:gd name="T73" fmla="*/ 25 h 25"/>
              <a:gd name="T74" fmla="*/ 10 w 26"/>
              <a:gd name="T75" fmla="*/ 25 h 25"/>
              <a:gd name="T76" fmla="*/ 10 w 26"/>
              <a:gd name="T77" fmla="*/ 8 h 25"/>
              <a:gd name="T78" fmla="*/ 10 w 26"/>
              <a:gd name="T79" fmla="*/ 8 h 25"/>
              <a:gd name="T80" fmla="*/ 10 w 26"/>
              <a:gd name="T81" fmla="*/ 7 h 25"/>
              <a:gd name="T82" fmla="*/ 10 w 26"/>
              <a:gd name="T83" fmla="*/ 7 h 25"/>
              <a:gd name="T84" fmla="*/ 7 w 26"/>
              <a:gd name="T85" fmla="*/ 5 h 25"/>
              <a:gd name="T86" fmla="*/ 7 w 26"/>
              <a:gd name="T87" fmla="*/ 5 h 25"/>
              <a:gd name="T88" fmla="*/ 6 w 26"/>
              <a:gd name="T89" fmla="*/ 7 h 25"/>
              <a:gd name="T90" fmla="*/ 6 w 26"/>
              <a:gd name="T91" fmla="*/ 7 h 25"/>
              <a:gd name="T92" fmla="*/ 5 w 26"/>
              <a:gd name="T93" fmla="*/ 9 h 25"/>
              <a:gd name="T94" fmla="*/ 5 w 26"/>
              <a:gd name="T95" fmla="*/ 25 h 25"/>
              <a:gd name="T96" fmla="*/ 0 w 26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5" y="3"/>
                </a:lnTo>
                <a:lnTo>
                  <a:pt x="15" y="3"/>
                </a:lnTo>
                <a:lnTo>
                  <a:pt x="17" y="0"/>
                </a:lnTo>
                <a:lnTo>
                  <a:pt x="17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2"/>
                </a:lnTo>
                <a:lnTo>
                  <a:pt x="23" y="2"/>
                </a:lnTo>
                <a:lnTo>
                  <a:pt x="25" y="3"/>
                </a:lnTo>
                <a:lnTo>
                  <a:pt x="25" y="3"/>
                </a:lnTo>
                <a:lnTo>
                  <a:pt x="26" y="7"/>
                </a:lnTo>
                <a:lnTo>
                  <a:pt x="26" y="25"/>
                </a:lnTo>
                <a:lnTo>
                  <a:pt x="20" y="25"/>
                </a:lnTo>
                <a:lnTo>
                  <a:pt x="20" y="8"/>
                </a:lnTo>
                <a:lnTo>
                  <a:pt x="20" y="8"/>
                </a:lnTo>
                <a:lnTo>
                  <a:pt x="20" y="7"/>
                </a:lnTo>
                <a:lnTo>
                  <a:pt x="20" y="7"/>
                </a:lnTo>
                <a:lnTo>
                  <a:pt x="17" y="5"/>
                </a:lnTo>
                <a:lnTo>
                  <a:pt x="17" y="5"/>
                </a:lnTo>
                <a:lnTo>
                  <a:pt x="16" y="7"/>
                </a:lnTo>
                <a:lnTo>
                  <a:pt x="16" y="7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10" y="7"/>
                </a:lnTo>
                <a:lnTo>
                  <a:pt x="10" y="7"/>
                </a:lnTo>
                <a:lnTo>
                  <a:pt x="7" y="5"/>
                </a:lnTo>
                <a:lnTo>
                  <a:pt x="7" y="5"/>
                </a:lnTo>
                <a:lnTo>
                  <a:pt x="6" y="7"/>
                </a:lnTo>
                <a:lnTo>
                  <a:pt x="6" y="7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08" name="Freeform 530">
            <a:extLst>
              <a:ext uri="{FF2B5EF4-FFF2-40B4-BE49-F238E27FC236}">
                <a16:creationId xmlns:a16="http://schemas.microsoft.com/office/drawing/2014/main" id="{3B5DB3FA-9C75-48C3-8E2E-7A547CAD5D74}"/>
              </a:ext>
            </a:extLst>
          </p:cNvPr>
          <p:cNvSpPr>
            <a:spLocks noEditPoints="1"/>
          </p:cNvSpPr>
          <p:nvPr/>
        </p:nvSpPr>
        <p:spPr bwMode="auto">
          <a:xfrm>
            <a:off x="6882843" y="3373621"/>
            <a:ext cx="26988" cy="42863"/>
          </a:xfrm>
          <a:custGeom>
            <a:avLst/>
            <a:gdLst>
              <a:gd name="T0" fmla="*/ 12 w 17"/>
              <a:gd name="T1" fmla="*/ 23 h 27"/>
              <a:gd name="T2" fmla="*/ 12 w 17"/>
              <a:gd name="T3" fmla="*/ 23 h 27"/>
              <a:gd name="T4" fmla="*/ 9 w 17"/>
              <a:gd name="T5" fmla="*/ 25 h 27"/>
              <a:gd name="T6" fmla="*/ 7 w 17"/>
              <a:gd name="T7" fmla="*/ 27 h 27"/>
              <a:gd name="T8" fmla="*/ 4 w 17"/>
              <a:gd name="T9" fmla="*/ 25 h 27"/>
              <a:gd name="T10" fmla="*/ 3 w 17"/>
              <a:gd name="T11" fmla="*/ 25 h 27"/>
              <a:gd name="T12" fmla="*/ 2 w 17"/>
              <a:gd name="T13" fmla="*/ 23 h 27"/>
              <a:gd name="T14" fmla="*/ 0 w 17"/>
              <a:gd name="T15" fmla="*/ 19 h 27"/>
              <a:gd name="T16" fmla="*/ 2 w 17"/>
              <a:gd name="T17" fmla="*/ 15 h 27"/>
              <a:gd name="T18" fmla="*/ 3 w 17"/>
              <a:gd name="T19" fmla="*/ 13 h 27"/>
              <a:gd name="T20" fmla="*/ 5 w 17"/>
              <a:gd name="T21" fmla="*/ 12 h 27"/>
              <a:gd name="T22" fmla="*/ 9 w 17"/>
              <a:gd name="T23" fmla="*/ 10 h 27"/>
              <a:gd name="T24" fmla="*/ 9 w 17"/>
              <a:gd name="T25" fmla="*/ 10 h 27"/>
              <a:gd name="T26" fmla="*/ 10 w 17"/>
              <a:gd name="T27" fmla="*/ 10 h 27"/>
              <a:gd name="T28" fmla="*/ 10 w 17"/>
              <a:gd name="T29" fmla="*/ 10 h 27"/>
              <a:gd name="T30" fmla="*/ 12 w 17"/>
              <a:gd name="T31" fmla="*/ 8 h 27"/>
              <a:gd name="T32" fmla="*/ 10 w 17"/>
              <a:gd name="T33" fmla="*/ 7 h 27"/>
              <a:gd name="T34" fmla="*/ 9 w 17"/>
              <a:gd name="T35" fmla="*/ 5 h 27"/>
              <a:gd name="T36" fmla="*/ 7 w 17"/>
              <a:gd name="T37" fmla="*/ 5 h 27"/>
              <a:gd name="T38" fmla="*/ 5 w 17"/>
              <a:gd name="T39" fmla="*/ 8 h 27"/>
              <a:gd name="T40" fmla="*/ 0 w 17"/>
              <a:gd name="T41" fmla="*/ 8 h 27"/>
              <a:gd name="T42" fmla="*/ 3 w 17"/>
              <a:gd name="T43" fmla="*/ 3 h 27"/>
              <a:gd name="T44" fmla="*/ 5 w 17"/>
              <a:gd name="T45" fmla="*/ 0 h 27"/>
              <a:gd name="T46" fmla="*/ 9 w 17"/>
              <a:gd name="T47" fmla="*/ 0 h 27"/>
              <a:gd name="T48" fmla="*/ 12 w 17"/>
              <a:gd name="T49" fmla="*/ 0 h 27"/>
              <a:gd name="T50" fmla="*/ 14 w 17"/>
              <a:gd name="T51" fmla="*/ 2 h 27"/>
              <a:gd name="T52" fmla="*/ 15 w 17"/>
              <a:gd name="T53" fmla="*/ 4 h 27"/>
              <a:gd name="T54" fmla="*/ 17 w 17"/>
              <a:gd name="T55" fmla="*/ 8 h 27"/>
              <a:gd name="T56" fmla="*/ 12 w 17"/>
              <a:gd name="T57" fmla="*/ 25 h 27"/>
              <a:gd name="T58" fmla="*/ 12 w 17"/>
              <a:gd name="T59" fmla="*/ 15 h 27"/>
              <a:gd name="T60" fmla="*/ 10 w 17"/>
              <a:gd name="T61" fmla="*/ 14 h 27"/>
              <a:gd name="T62" fmla="*/ 7 w 17"/>
              <a:gd name="T63" fmla="*/ 15 h 27"/>
              <a:gd name="T64" fmla="*/ 5 w 17"/>
              <a:gd name="T65" fmla="*/ 18 h 27"/>
              <a:gd name="T66" fmla="*/ 7 w 17"/>
              <a:gd name="T67" fmla="*/ 20 h 27"/>
              <a:gd name="T68" fmla="*/ 8 w 17"/>
              <a:gd name="T69" fmla="*/ 22 h 27"/>
              <a:gd name="T70" fmla="*/ 10 w 17"/>
              <a:gd name="T71" fmla="*/ 20 h 27"/>
              <a:gd name="T72" fmla="*/ 12 w 17"/>
              <a:gd name="T73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" h="27">
                <a:moveTo>
                  <a:pt x="12" y="25"/>
                </a:moveTo>
                <a:lnTo>
                  <a:pt x="12" y="23"/>
                </a:lnTo>
                <a:lnTo>
                  <a:pt x="12" y="23"/>
                </a:lnTo>
                <a:lnTo>
                  <a:pt x="12" y="23"/>
                </a:lnTo>
                <a:lnTo>
                  <a:pt x="9" y="25"/>
                </a:lnTo>
                <a:lnTo>
                  <a:pt x="9" y="25"/>
                </a:lnTo>
                <a:lnTo>
                  <a:pt x="7" y="27"/>
                </a:lnTo>
                <a:lnTo>
                  <a:pt x="7" y="27"/>
                </a:lnTo>
                <a:lnTo>
                  <a:pt x="4" y="25"/>
                </a:lnTo>
                <a:lnTo>
                  <a:pt x="4" y="25"/>
                </a:lnTo>
                <a:lnTo>
                  <a:pt x="3" y="25"/>
                </a:lnTo>
                <a:lnTo>
                  <a:pt x="3" y="25"/>
                </a:lnTo>
                <a:lnTo>
                  <a:pt x="2" y="23"/>
                </a:lnTo>
                <a:lnTo>
                  <a:pt x="2" y="23"/>
                </a:lnTo>
                <a:lnTo>
                  <a:pt x="0" y="19"/>
                </a:lnTo>
                <a:lnTo>
                  <a:pt x="0" y="19"/>
                </a:lnTo>
                <a:lnTo>
                  <a:pt x="2" y="15"/>
                </a:lnTo>
                <a:lnTo>
                  <a:pt x="2" y="15"/>
                </a:lnTo>
                <a:lnTo>
                  <a:pt x="3" y="13"/>
                </a:lnTo>
                <a:lnTo>
                  <a:pt x="3" y="13"/>
                </a:lnTo>
                <a:lnTo>
                  <a:pt x="5" y="12"/>
                </a:lnTo>
                <a:lnTo>
                  <a:pt x="5" y="12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2" y="10"/>
                </a:lnTo>
                <a:lnTo>
                  <a:pt x="12" y="8"/>
                </a:lnTo>
                <a:lnTo>
                  <a:pt x="12" y="8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2" y="4"/>
                </a:lnTo>
                <a:lnTo>
                  <a:pt x="3" y="3"/>
                </a:lnTo>
                <a:lnTo>
                  <a:pt x="3" y="3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7" y="8"/>
                </a:lnTo>
                <a:lnTo>
                  <a:pt x="17" y="25"/>
                </a:lnTo>
                <a:lnTo>
                  <a:pt x="12" y="25"/>
                </a:lnTo>
                <a:close/>
                <a:moveTo>
                  <a:pt x="12" y="15"/>
                </a:moveTo>
                <a:lnTo>
                  <a:pt x="12" y="15"/>
                </a:lnTo>
                <a:lnTo>
                  <a:pt x="10" y="14"/>
                </a:lnTo>
                <a:lnTo>
                  <a:pt x="10" y="14"/>
                </a:lnTo>
                <a:lnTo>
                  <a:pt x="7" y="15"/>
                </a:lnTo>
                <a:lnTo>
                  <a:pt x="7" y="15"/>
                </a:lnTo>
                <a:lnTo>
                  <a:pt x="7" y="17"/>
                </a:lnTo>
                <a:lnTo>
                  <a:pt x="5" y="18"/>
                </a:ln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8" y="22"/>
                </a:lnTo>
                <a:lnTo>
                  <a:pt x="8" y="22"/>
                </a:lnTo>
                <a:lnTo>
                  <a:pt x="10" y="20"/>
                </a:lnTo>
                <a:lnTo>
                  <a:pt x="10" y="20"/>
                </a:lnTo>
                <a:lnTo>
                  <a:pt x="12" y="18"/>
                </a:lnTo>
                <a:lnTo>
                  <a:pt x="12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09" name="Freeform 531">
            <a:extLst>
              <a:ext uri="{FF2B5EF4-FFF2-40B4-BE49-F238E27FC236}">
                <a16:creationId xmlns:a16="http://schemas.microsoft.com/office/drawing/2014/main" id="{09102E24-6B3B-43D1-A974-54564BDF29A2}"/>
              </a:ext>
            </a:extLst>
          </p:cNvPr>
          <p:cNvSpPr>
            <a:spLocks/>
          </p:cNvSpPr>
          <p:nvPr/>
        </p:nvSpPr>
        <p:spPr bwMode="auto">
          <a:xfrm>
            <a:off x="6914593" y="3373621"/>
            <a:ext cx="25400" cy="39688"/>
          </a:xfrm>
          <a:custGeom>
            <a:avLst/>
            <a:gdLst>
              <a:gd name="T0" fmla="*/ 0 w 16"/>
              <a:gd name="T1" fmla="*/ 25 h 25"/>
              <a:gd name="T2" fmla="*/ 0 w 16"/>
              <a:gd name="T3" fmla="*/ 0 h 25"/>
              <a:gd name="T4" fmla="*/ 5 w 16"/>
              <a:gd name="T5" fmla="*/ 0 h 25"/>
              <a:gd name="T6" fmla="*/ 5 w 16"/>
              <a:gd name="T7" fmla="*/ 3 h 25"/>
              <a:gd name="T8" fmla="*/ 5 w 16"/>
              <a:gd name="T9" fmla="*/ 3 h 25"/>
              <a:gd name="T10" fmla="*/ 5 w 16"/>
              <a:gd name="T11" fmla="*/ 3 h 25"/>
              <a:gd name="T12" fmla="*/ 7 w 16"/>
              <a:gd name="T13" fmla="*/ 0 h 25"/>
              <a:gd name="T14" fmla="*/ 7 w 16"/>
              <a:gd name="T15" fmla="*/ 0 h 25"/>
              <a:gd name="T16" fmla="*/ 11 w 16"/>
              <a:gd name="T17" fmla="*/ 0 h 25"/>
              <a:gd name="T18" fmla="*/ 11 w 16"/>
              <a:gd name="T19" fmla="*/ 0 h 25"/>
              <a:gd name="T20" fmla="*/ 12 w 16"/>
              <a:gd name="T21" fmla="*/ 0 h 25"/>
              <a:gd name="T22" fmla="*/ 12 w 16"/>
              <a:gd name="T23" fmla="*/ 0 h 25"/>
              <a:gd name="T24" fmla="*/ 14 w 16"/>
              <a:gd name="T25" fmla="*/ 2 h 25"/>
              <a:gd name="T26" fmla="*/ 14 w 16"/>
              <a:gd name="T27" fmla="*/ 2 h 25"/>
              <a:gd name="T28" fmla="*/ 16 w 16"/>
              <a:gd name="T29" fmla="*/ 3 h 25"/>
              <a:gd name="T30" fmla="*/ 16 w 16"/>
              <a:gd name="T31" fmla="*/ 3 h 25"/>
              <a:gd name="T32" fmla="*/ 16 w 16"/>
              <a:gd name="T33" fmla="*/ 7 h 25"/>
              <a:gd name="T34" fmla="*/ 16 w 16"/>
              <a:gd name="T35" fmla="*/ 25 h 25"/>
              <a:gd name="T36" fmla="*/ 11 w 16"/>
              <a:gd name="T37" fmla="*/ 25 h 25"/>
              <a:gd name="T38" fmla="*/ 11 w 16"/>
              <a:gd name="T39" fmla="*/ 8 h 25"/>
              <a:gd name="T40" fmla="*/ 11 w 16"/>
              <a:gd name="T41" fmla="*/ 8 h 25"/>
              <a:gd name="T42" fmla="*/ 9 w 16"/>
              <a:gd name="T43" fmla="*/ 7 h 25"/>
              <a:gd name="T44" fmla="*/ 9 w 16"/>
              <a:gd name="T45" fmla="*/ 7 h 25"/>
              <a:gd name="T46" fmla="*/ 8 w 16"/>
              <a:gd name="T47" fmla="*/ 5 h 25"/>
              <a:gd name="T48" fmla="*/ 8 w 16"/>
              <a:gd name="T49" fmla="*/ 5 h 25"/>
              <a:gd name="T50" fmla="*/ 5 w 16"/>
              <a:gd name="T51" fmla="*/ 7 h 25"/>
              <a:gd name="T52" fmla="*/ 5 w 16"/>
              <a:gd name="T53" fmla="*/ 7 h 25"/>
              <a:gd name="T54" fmla="*/ 5 w 16"/>
              <a:gd name="T55" fmla="*/ 9 h 25"/>
              <a:gd name="T56" fmla="*/ 5 w 16"/>
              <a:gd name="T57" fmla="*/ 25 h 25"/>
              <a:gd name="T58" fmla="*/ 0 w 16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3"/>
                </a:lnTo>
                <a:lnTo>
                  <a:pt x="16" y="3"/>
                </a:lnTo>
                <a:lnTo>
                  <a:pt x="16" y="7"/>
                </a:lnTo>
                <a:lnTo>
                  <a:pt x="16" y="25"/>
                </a:lnTo>
                <a:lnTo>
                  <a:pt x="11" y="25"/>
                </a:lnTo>
                <a:lnTo>
                  <a:pt x="11" y="8"/>
                </a:lnTo>
                <a:lnTo>
                  <a:pt x="11" y="8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10" name="Freeform 532">
            <a:extLst>
              <a:ext uri="{FF2B5EF4-FFF2-40B4-BE49-F238E27FC236}">
                <a16:creationId xmlns:a16="http://schemas.microsoft.com/office/drawing/2014/main" id="{A74DE10E-D996-474F-889A-0C8B7939B006}"/>
              </a:ext>
            </a:extLst>
          </p:cNvPr>
          <p:cNvSpPr>
            <a:spLocks noEditPoints="1"/>
          </p:cNvSpPr>
          <p:nvPr/>
        </p:nvSpPr>
        <p:spPr bwMode="auto">
          <a:xfrm>
            <a:off x="6944756" y="3357746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11" name="Freeform 533">
            <a:extLst>
              <a:ext uri="{FF2B5EF4-FFF2-40B4-BE49-F238E27FC236}">
                <a16:creationId xmlns:a16="http://schemas.microsoft.com/office/drawing/2014/main" id="{02510075-6DC2-431C-8F08-B03D234F007C}"/>
              </a:ext>
            </a:extLst>
          </p:cNvPr>
          <p:cNvSpPr>
            <a:spLocks/>
          </p:cNvSpPr>
          <p:nvPr/>
        </p:nvSpPr>
        <p:spPr bwMode="auto">
          <a:xfrm>
            <a:off x="6960631" y="3373621"/>
            <a:ext cx="23813" cy="42863"/>
          </a:xfrm>
          <a:custGeom>
            <a:avLst/>
            <a:gdLst>
              <a:gd name="T0" fmla="*/ 15 w 15"/>
              <a:gd name="T1" fmla="*/ 0 h 27"/>
              <a:gd name="T2" fmla="*/ 15 w 15"/>
              <a:gd name="T3" fmla="*/ 25 h 27"/>
              <a:gd name="T4" fmla="*/ 10 w 15"/>
              <a:gd name="T5" fmla="*/ 25 h 27"/>
              <a:gd name="T6" fmla="*/ 10 w 15"/>
              <a:gd name="T7" fmla="*/ 23 h 27"/>
              <a:gd name="T8" fmla="*/ 10 w 15"/>
              <a:gd name="T9" fmla="*/ 23 h 27"/>
              <a:gd name="T10" fmla="*/ 10 w 15"/>
              <a:gd name="T11" fmla="*/ 23 h 27"/>
              <a:gd name="T12" fmla="*/ 8 w 15"/>
              <a:gd name="T13" fmla="*/ 25 h 27"/>
              <a:gd name="T14" fmla="*/ 8 w 15"/>
              <a:gd name="T15" fmla="*/ 25 h 27"/>
              <a:gd name="T16" fmla="*/ 5 w 15"/>
              <a:gd name="T17" fmla="*/ 27 h 27"/>
              <a:gd name="T18" fmla="*/ 5 w 15"/>
              <a:gd name="T19" fmla="*/ 27 h 27"/>
              <a:gd name="T20" fmla="*/ 3 w 15"/>
              <a:gd name="T21" fmla="*/ 25 h 27"/>
              <a:gd name="T22" fmla="*/ 3 w 15"/>
              <a:gd name="T23" fmla="*/ 25 h 27"/>
              <a:gd name="T24" fmla="*/ 2 w 15"/>
              <a:gd name="T25" fmla="*/ 24 h 27"/>
              <a:gd name="T26" fmla="*/ 2 w 15"/>
              <a:gd name="T27" fmla="*/ 24 h 27"/>
              <a:gd name="T28" fmla="*/ 0 w 15"/>
              <a:gd name="T29" fmla="*/ 23 h 27"/>
              <a:gd name="T30" fmla="*/ 0 w 15"/>
              <a:gd name="T31" fmla="*/ 23 h 27"/>
              <a:gd name="T32" fmla="*/ 0 w 15"/>
              <a:gd name="T33" fmla="*/ 20 h 27"/>
              <a:gd name="T34" fmla="*/ 0 w 15"/>
              <a:gd name="T35" fmla="*/ 0 h 27"/>
              <a:gd name="T36" fmla="*/ 5 w 15"/>
              <a:gd name="T37" fmla="*/ 0 h 27"/>
              <a:gd name="T38" fmla="*/ 5 w 15"/>
              <a:gd name="T39" fmla="*/ 18 h 27"/>
              <a:gd name="T40" fmla="*/ 5 w 15"/>
              <a:gd name="T41" fmla="*/ 18 h 27"/>
              <a:gd name="T42" fmla="*/ 5 w 15"/>
              <a:gd name="T43" fmla="*/ 20 h 27"/>
              <a:gd name="T44" fmla="*/ 5 w 15"/>
              <a:gd name="T45" fmla="*/ 20 h 27"/>
              <a:gd name="T46" fmla="*/ 8 w 15"/>
              <a:gd name="T47" fmla="*/ 20 h 27"/>
              <a:gd name="T48" fmla="*/ 8 w 15"/>
              <a:gd name="T49" fmla="*/ 20 h 27"/>
              <a:gd name="T50" fmla="*/ 9 w 15"/>
              <a:gd name="T51" fmla="*/ 20 h 27"/>
              <a:gd name="T52" fmla="*/ 9 w 15"/>
              <a:gd name="T53" fmla="*/ 20 h 27"/>
              <a:gd name="T54" fmla="*/ 10 w 15"/>
              <a:gd name="T55" fmla="*/ 18 h 27"/>
              <a:gd name="T56" fmla="*/ 10 w 15"/>
              <a:gd name="T57" fmla="*/ 0 h 27"/>
              <a:gd name="T58" fmla="*/ 15 w 15"/>
              <a:gd name="T5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7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8" y="25"/>
                </a:lnTo>
                <a:lnTo>
                  <a:pt x="8" y="25"/>
                </a:lnTo>
                <a:lnTo>
                  <a:pt x="5" y="27"/>
                </a:lnTo>
                <a:lnTo>
                  <a:pt x="5" y="27"/>
                </a:lnTo>
                <a:lnTo>
                  <a:pt x="3" y="25"/>
                </a:lnTo>
                <a:lnTo>
                  <a:pt x="3" y="25"/>
                </a:lnTo>
                <a:lnTo>
                  <a:pt x="2" y="24"/>
                </a:lnTo>
                <a:lnTo>
                  <a:pt x="2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0"/>
                </a:lnTo>
                <a:lnTo>
                  <a:pt x="8" y="20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12" name="Freeform 534">
            <a:extLst>
              <a:ext uri="{FF2B5EF4-FFF2-40B4-BE49-F238E27FC236}">
                <a16:creationId xmlns:a16="http://schemas.microsoft.com/office/drawing/2014/main" id="{641375F5-6573-4713-931B-2911022D090B}"/>
              </a:ext>
            </a:extLst>
          </p:cNvPr>
          <p:cNvSpPr>
            <a:spLocks/>
          </p:cNvSpPr>
          <p:nvPr/>
        </p:nvSpPr>
        <p:spPr bwMode="auto">
          <a:xfrm>
            <a:off x="6990793" y="3373621"/>
            <a:ext cx="42863" cy="39688"/>
          </a:xfrm>
          <a:custGeom>
            <a:avLst/>
            <a:gdLst>
              <a:gd name="T0" fmla="*/ 0 w 27"/>
              <a:gd name="T1" fmla="*/ 25 h 25"/>
              <a:gd name="T2" fmla="*/ 0 w 27"/>
              <a:gd name="T3" fmla="*/ 0 h 25"/>
              <a:gd name="T4" fmla="*/ 5 w 27"/>
              <a:gd name="T5" fmla="*/ 0 h 25"/>
              <a:gd name="T6" fmla="*/ 5 w 27"/>
              <a:gd name="T7" fmla="*/ 3 h 25"/>
              <a:gd name="T8" fmla="*/ 5 w 27"/>
              <a:gd name="T9" fmla="*/ 3 h 25"/>
              <a:gd name="T10" fmla="*/ 5 w 27"/>
              <a:gd name="T11" fmla="*/ 3 h 25"/>
              <a:gd name="T12" fmla="*/ 8 w 27"/>
              <a:gd name="T13" fmla="*/ 0 h 25"/>
              <a:gd name="T14" fmla="*/ 8 w 27"/>
              <a:gd name="T15" fmla="*/ 0 h 25"/>
              <a:gd name="T16" fmla="*/ 10 w 27"/>
              <a:gd name="T17" fmla="*/ 0 h 25"/>
              <a:gd name="T18" fmla="*/ 10 w 27"/>
              <a:gd name="T19" fmla="*/ 0 h 25"/>
              <a:gd name="T20" fmla="*/ 13 w 27"/>
              <a:gd name="T21" fmla="*/ 0 h 25"/>
              <a:gd name="T22" fmla="*/ 13 w 27"/>
              <a:gd name="T23" fmla="*/ 0 h 25"/>
              <a:gd name="T24" fmla="*/ 15 w 27"/>
              <a:gd name="T25" fmla="*/ 3 h 25"/>
              <a:gd name="T26" fmla="*/ 15 w 27"/>
              <a:gd name="T27" fmla="*/ 3 h 25"/>
              <a:gd name="T28" fmla="*/ 18 w 27"/>
              <a:gd name="T29" fmla="*/ 0 h 25"/>
              <a:gd name="T30" fmla="*/ 18 w 27"/>
              <a:gd name="T31" fmla="*/ 0 h 25"/>
              <a:gd name="T32" fmla="*/ 20 w 27"/>
              <a:gd name="T33" fmla="*/ 0 h 25"/>
              <a:gd name="T34" fmla="*/ 20 w 27"/>
              <a:gd name="T35" fmla="*/ 0 h 25"/>
              <a:gd name="T36" fmla="*/ 23 w 27"/>
              <a:gd name="T37" fmla="*/ 0 h 25"/>
              <a:gd name="T38" fmla="*/ 23 w 27"/>
              <a:gd name="T39" fmla="*/ 0 h 25"/>
              <a:gd name="T40" fmla="*/ 24 w 27"/>
              <a:gd name="T41" fmla="*/ 2 h 25"/>
              <a:gd name="T42" fmla="*/ 24 w 27"/>
              <a:gd name="T43" fmla="*/ 2 h 25"/>
              <a:gd name="T44" fmla="*/ 25 w 27"/>
              <a:gd name="T45" fmla="*/ 3 h 25"/>
              <a:gd name="T46" fmla="*/ 25 w 27"/>
              <a:gd name="T47" fmla="*/ 3 h 25"/>
              <a:gd name="T48" fmla="*/ 27 w 27"/>
              <a:gd name="T49" fmla="*/ 7 h 25"/>
              <a:gd name="T50" fmla="*/ 27 w 27"/>
              <a:gd name="T51" fmla="*/ 25 h 25"/>
              <a:gd name="T52" fmla="*/ 22 w 27"/>
              <a:gd name="T53" fmla="*/ 25 h 25"/>
              <a:gd name="T54" fmla="*/ 22 w 27"/>
              <a:gd name="T55" fmla="*/ 8 h 25"/>
              <a:gd name="T56" fmla="*/ 22 w 27"/>
              <a:gd name="T57" fmla="*/ 8 h 25"/>
              <a:gd name="T58" fmla="*/ 20 w 27"/>
              <a:gd name="T59" fmla="*/ 7 h 25"/>
              <a:gd name="T60" fmla="*/ 20 w 27"/>
              <a:gd name="T61" fmla="*/ 7 h 25"/>
              <a:gd name="T62" fmla="*/ 19 w 27"/>
              <a:gd name="T63" fmla="*/ 5 h 25"/>
              <a:gd name="T64" fmla="*/ 19 w 27"/>
              <a:gd name="T65" fmla="*/ 5 h 25"/>
              <a:gd name="T66" fmla="*/ 16 w 27"/>
              <a:gd name="T67" fmla="*/ 7 h 25"/>
              <a:gd name="T68" fmla="*/ 16 w 27"/>
              <a:gd name="T69" fmla="*/ 7 h 25"/>
              <a:gd name="T70" fmla="*/ 15 w 27"/>
              <a:gd name="T71" fmla="*/ 9 h 25"/>
              <a:gd name="T72" fmla="*/ 15 w 27"/>
              <a:gd name="T73" fmla="*/ 25 h 25"/>
              <a:gd name="T74" fmla="*/ 10 w 27"/>
              <a:gd name="T75" fmla="*/ 25 h 25"/>
              <a:gd name="T76" fmla="*/ 10 w 27"/>
              <a:gd name="T77" fmla="*/ 8 h 25"/>
              <a:gd name="T78" fmla="*/ 10 w 27"/>
              <a:gd name="T79" fmla="*/ 8 h 25"/>
              <a:gd name="T80" fmla="*/ 10 w 27"/>
              <a:gd name="T81" fmla="*/ 7 h 25"/>
              <a:gd name="T82" fmla="*/ 10 w 27"/>
              <a:gd name="T83" fmla="*/ 7 h 25"/>
              <a:gd name="T84" fmla="*/ 8 w 27"/>
              <a:gd name="T85" fmla="*/ 5 h 25"/>
              <a:gd name="T86" fmla="*/ 8 w 27"/>
              <a:gd name="T87" fmla="*/ 5 h 25"/>
              <a:gd name="T88" fmla="*/ 6 w 27"/>
              <a:gd name="T89" fmla="*/ 7 h 25"/>
              <a:gd name="T90" fmla="*/ 6 w 27"/>
              <a:gd name="T91" fmla="*/ 7 h 25"/>
              <a:gd name="T92" fmla="*/ 5 w 27"/>
              <a:gd name="T93" fmla="*/ 9 h 25"/>
              <a:gd name="T94" fmla="*/ 5 w 27"/>
              <a:gd name="T95" fmla="*/ 25 h 25"/>
              <a:gd name="T96" fmla="*/ 0 w 27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5" y="3"/>
                </a:lnTo>
                <a:lnTo>
                  <a:pt x="15" y="3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3" y="0"/>
                </a:lnTo>
                <a:lnTo>
                  <a:pt x="23" y="0"/>
                </a:lnTo>
                <a:lnTo>
                  <a:pt x="24" y="2"/>
                </a:lnTo>
                <a:lnTo>
                  <a:pt x="24" y="2"/>
                </a:lnTo>
                <a:lnTo>
                  <a:pt x="25" y="3"/>
                </a:lnTo>
                <a:lnTo>
                  <a:pt x="25" y="3"/>
                </a:lnTo>
                <a:lnTo>
                  <a:pt x="27" y="7"/>
                </a:lnTo>
                <a:lnTo>
                  <a:pt x="27" y="25"/>
                </a:lnTo>
                <a:lnTo>
                  <a:pt x="22" y="25"/>
                </a:lnTo>
                <a:lnTo>
                  <a:pt x="22" y="8"/>
                </a:lnTo>
                <a:lnTo>
                  <a:pt x="22" y="8"/>
                </a:lnTo>
                <a:lnTo>
                  <a:pt x="20" y="7"/>
                </a:lnTo>
                <a:lnTo>
                  <a:pt x="20" y="7"/>
                </a:lnTo>
                <a:lnTo>
                  <a:pt x="19" y="5"/>
                </a:lnTo>
                <a:lnTo>
                  <a:pt x="19" y="5"/>
                </a:lnTo>
                <a:lnTo>
                  <a:pt x="16" y="7"/>
                </a:lnTo>
                <a:lnTo>
                  <a:pt x="16" y="7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6" y="7"/>
                </a:lnTo>
                <a:lnTo>
                  <a:pt x="6" y="7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13" name="Freeform 535">
            <a:extLst>
              <a:ext uri="{FF2B5EF4-FFF2-40B4-BE49-F238E27FC236}">
                <a16:creationId xmlns:a16="http://schemas.microsoft.com/office/drawing/2014/main" id="{9D916448-E04A-44C2-B5A7-7BAF2267AE02}"/>
              </a:ext>
            </a:extLst>
          </p:cNvPr>
          <p:cNvSpPr>
            <a:spLocks/>
          </p:cNvSpPr>
          <p:nvPr/>
        </p:nvSpPr>
        <p:spPr bwMode="auto">
          <a:xfrm>
            <a:off x="6857443" y="3870508"/>
            <a:ext cx="25400" cy="55563"/>
          </a:xfrm>
          <a:custGeom>
            <a:avLst/>
            <a:gdLst>
              <a:gd name="T0" fmla="*/ 5 w 16"/>
              <a:gd name="T1" fmla="*/ 35 h 35"/>
              <a:gd name="T2" fmla="*/ 5 w 16"/>
              <a:gd name="T3" fmla="*/ 4 h 35"/>
              <a:gd name="T4" fmla="*/ 0 w 16"/>
              <a:gd name="T5" fmla="*/ 4 h 35"/>
              <a:gd name="T6" fmla="*/ 0 w 16"/>
              <a:gd name="T7" fmla="*/ 0 h 35"/>
              <a:gd name="T8" fmla="*/ 16 w 16"/>
              <a:gd name="T9" fmla="*/ 0 h 35"/>
              <a:gd name="T10" fmla="*/ 16 w 16"/>
              <a:gd name="T11" fmla="*/ 4 h 35"/>
              <a:gd name="T12" fmla="*/ 10 w 16"/>
              <a:gd name="T13" fmla="*/ 4 h 35"/>
              <a:gd name="T14" fmla="*/ 10 w 16"/>
              <a:gd name="T15" fmla="*/ 35 h 35"/>
              <a:gd name="T16" fmla="*/ 5 w 16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35">
                <a:moveTo>
                  <a:pt x="5" y="35"/>
                </a:moveTo>
                <a:lnTo>
                  <a:pt x="5" y="4"/>
                </a:lnTo>
                <a:lnTo>
                  <a:pt x="0" y="4"/>
                </a:lnTo>
                <a:lnTo>
                  <a:pt x="0" y="0"/>
                </a:lnTo>
                <a:lnTo>
                  <a:pt x="16" y="0"/>
                </a:lnTo>
                <a:lnTo>
                  <a:pt x="16" y="4"/>
                </a:lnTo>
                <a:lnTo>
                  <a:pt x="10" y="4"/>
                </a:lnTo>
                <a:lnTo>
                  <a:pt x="10" y="35"/>
                </a:lnTo>
                <a:lnTo>
                  <a:pt x="5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14" name="Freeform 536">
            <a:extLst>
              <a:ext uri="{FF2B5EF4-FFF2-40B4-BE49-F238E27FC236}">
                <a16:creationId xmlns:a16="http://schemas.microsoft.com/office/drawing/2014/main" id="{11BB4DD7-CDAF-4537-B2AA-A51CCA448430}"/>
              </a:ext>
            </a:extLst>
          </p:cNvPr>
          <p:cNvSpPr>
            <a:spLocks noEditPoints="1"/>
          </p:cNvSpPr>
          <p:nvPr/>
        </p:nvSpPr>
        <p:spPr bwMode="auto">
          <a:xfrm>
            <a:off x="6886018" y="3870508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15" name="Freeform 537">
            <a:extLst>
              <a:ext uri="{FF2B5EF4-FFF2-40B4-BE49-F238E27FC236}">
                <a16:creationId xmlns:a16="http://schemas.microsoft.com/office/drawing/2014/main" id="{FA41E433-85AF-4EE2-BD46-35C6EB5E2B44}"/>
              </a:ext>
            </a:extLst>
          </p:cNvPr>
          <p:cNvSpPr>
            <a:spLocks/>
          </p:cNvSpPr>
          <p:nvPr/>
        </p:nvSpPr>
        <p:spPr bwMode="auto">
          <a:xfrm>
            <a:off x="6898718" y="3884796"/>
            <a:ext cx="26988" cy="41275"/>
          </a:xfrm>
          <a:custGeom>
            <a:avLst/>
            <a:gdLst>
              <a:gd name="T0" fmla="*/ 0 w 17"/>
              <a:gd name="T1" fmla="*/ 26 h 26"/>
              <a:gd name="T2" fmla="*/ 0 w 17"/>
              <a:gd name="T3" fmla="*/ 1 h 26"/>
              <a:gd name="T4" fmla="*/ 5 w 17"/>
              <a:gd name="T5" fmla="*/ 1 h 26"/>
              <a:gd name="T6" fmla="*/ 5 w 17"/>
              <a:gd name="T7" fmla="*/ 4 h 26"/>
              <a:gd name="T8" fmla="*/ 7 w 17"/>
              <a:gd name="T9" fmla="*/ 4 h 26"/>
              <a:gd name="T10" fmla="*/ 7 w 17"/>
              <a:gd name="T11" fmla="*/ 4 h 26"/>
              <a:gd name="T12" fmla="*/ 8 w 17"/>
              <a:gd name="T13" fmla="*/ 1 h 26"/>
              <a:gd name="T14" fmla="*/ 8 w 17"/>
              <a:gd name="T15" fmla="*/ 1 h 26"/>
              <a:gd name="T16" fmla="*/ 10 w 17"/>
              <a:gd name="T17" fmla="*/ 0 h 26"/>
              <a:gd name="T18" fmla="*/ 10 w 17"/>
              <a:gd name="T19" fmla="*/ 0 h 26"/>
              <a:gd name="T20" fmla="*/ 13 w 17"/>
              <a:gd name="T21" fmla="*/ 1 h 26"/>
              <a:gd name="T22" fmla="*/ 13 w 17"/>
              <a:gd name="T23" fmla="*/ 1 h 26"/>
              <a:gd name="T24" fmla="*/ 14 w 17"/>
              <a:gd name="T25" fmla="*/ 2 h 26"/>
              <a:gd name="T26" fmla="*/ 14 w 17"/>
              <a:gd name="T27" fmla="*/ 2 h 26"/>
              <a:gd name="T28" fmla="*/ 15 w 17"/>
              <a:gd name="T29" fmla="*/ 4 h 26"/>
              <a:gd name="T30" fmla="*/ 15 w 17"/>
              <a:gd name="T31" fmla="*/ 4 h 26"/>
              <a:gd name="T32" fmla="*/ 17 w 17"/>
              <a:gd name="T33" fmla="*/ 6 h 26"/>
              <a:gd name="T34" fmla="*/ 17 w 17"/>
              <a:gd name="T35" fmla="*/ 26 h 26"/>
              <a:gd name="T36" fmla="*/ 12 w 17"/>
              <a:gd name="T37" fmla="*/ 26 h 26"/>
              <a:gd name="T38" fmla="*/ 12 w 17"/>
              <a:gd name="T39" fmla="*/ 9 h 26"/>
              <a:gd name="T40" fmla="*/ 12 w 17"/>
              <a:gd name="T41" fmla="*/ 9 h 26"/>
              <a:gd name="T42" fmla="*/ 10 w 17"/>
              <a:gd name="T43" fmla="*/ 6 h 26"/>
              <a:gd name="T44" fmla="*/ 10 w 17"/>
              <a:gd name="T45" fmla="*/ 6 h 26"/>
              <a:gd name="T46" fmla="*/ 9 w 17"/>
              <a:gd name="T47" fmla="*/ 6 h 26"/>
              <a:gd name="T48" fmla="*/ 9 w 17"/>
              <a:gd name="T49" fmla="*/ 6 h 26"/>
              <a:gd name="T50" fmla="*/ 7 w 17"/>
              <a:gd name="T51" fmla="*/ 6 h 26"/>
              <a:gd name="T52" fmla="*/ 7 w 17"/>
              <a:gd name="T53" fmla="*/ 6 h 26"/>
              <a:gd name="T54" fmla="*/ 5 w 17"/>
              <a:gd name="T55" fmla="*/ 9 h 26"/>
              <a:gd name="T56" fmla="*/ 5 w 17"/>
              <a:gd name="T57" fmla="*/ 26 h 26"/>
              <a:gd name="T58" fmla="*/ 0 w 17"/>
              <a:gd name="T5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7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7" y="4"/>
                </a:lnTo>
                <a:lnTo>
                  <a:pt x="7" y="4"/>
                </a:lnTo>
                <a:lnTo>
                  <a:pt x="8" y="1"/>
                </a:lnTo>
                <a:lnTo>
                  <a:pt x="8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26"/>
                </a:lnTo>
                <a:lnTo>
                  <a:pt x="12" y="26"/>
                </a:lnTo>
                <a:lnTo>
                  <a:pt x="12" y="9"/>
                </a:lnTo>
                <a:lnTo>
                  <a:pt x="12" y="9"/>
                </a:lnTo>
                <a:lnTo>
                  <a:pt x="10" y="6"/>
                </a:lnTo>
                <a:lnTo>
                  <a:pt x="10" y="6"/>
                </a:lnTo>
                <a:lnTo>
                  <a:pt x="9" y="6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16" name="Freeform 538">
            <a:extLst>
              <a:ext uri="{FF2B5EF4-FFF2-40B4-BE49-F238E27FC236}">
                <a16:creationId xmlns:a16="http://schemas.microsoft.com/office/drawing/2014/main" id="{61C51C4D-C062-46AE-8B77-11C5070B86CB}"/>
              </a:ext>
            </a:extLst>
          </p:cNvPr>
          <p:cNvSpPr>
            <a:spLocks/>
          </p:cNvSpPr>
          <p:nvPr/>
        </p:nvSpPr>
        <p:spPr bwMode="auto">
          <a:xfrm>
            <a:off x="6835218" y="4380096"/>
            <a:ext cx="26988" cy="58738"/>
          </a:xfrm>
          <a:custGeom>
            <a:avLst/>
            <a:gdLst>
              <a:gd name="T0" fmla="*/ 0 w 17"/>
              <a:gd name="T1" fmla="*/ 37 h 37"/>
              <a:gd name="T2" fmla="*/ 0 w 17"/>
              <a:gd name="T3" fmla="*/ 0 h 37"/>
              <a:gd name="T4" fmla="*/ 5 w 17"/>
              <a:gd name="T5" fmla="*/ 0 h 37"/>
              <a:gd name="T6" fmla="*/ 5 w 17"/>
              <a:gd name="T7" fmla="*/ 32 h 37"/>
              <a:gd name="T8" fmla="*/ 17 w 17"/>
              <a:gd name="T9" fmla="*/ 32 h 37"/>
              <a:gd name="T10" fmla="*/ 17 w 17"/>
              <a:gd name="T11" fmla="*/ 37 h 37"/>
              <a:gd name="T12" fmla="*/ 0 w 17"/>
              <a:gd name="T13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37">
                <a:moveTo>
                  <a:pt x="0" y="37"/>
                </a:moveTo>
                <a:lnTo>
                  <a:pt x="0" y="0"/>
                </a:lnTo>
                <a:lnTo>
                  <a:pt x="5" y="0"/>
                </a:lnTo>
                <a:lnTo>
                  <a:pt x="5" y="32"/>
                </a:lnTo>
                <a:lnTo>
                  <a:pt x="17" y="32"/>
                </a:lnTo>
                <a:lnTo>
                  <a:pt x="17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17" name="Freeform 539">
            <a:extLst>
              <a:ext uri="{FF2B5EF4-FFF2-40B4-BE49-F238E27FC236}">
                <a16:creationId xmlns:a16="http://schemas.microsoft.com/office/drawing/2014/main" id="{4A8D0E4B-D966-4323-9620-B1D5FBF6909A}"/>
              </a:ext>
            </a:extLst>
          </p:cNvPr>
          <p:cNvSpPr>
            <a:spLocks noEditPoints="1"/>
          </p:cNvSpPr>
          <p:nvPr/>
        </p:nvSpPr>
        <p:spPr bwMode="auto">
          <a:xfrm>
            <a:off x="6865381" y="4395971"/>
            <a:ext cx="23813" cy="42863"/>
          </a:xfrm>
          <a:custGeom>
            <a:avLst/>
            <a:gdLst>
              <a:gd name="T0" fmla="*/ 15 w 15"/>
              <a:gd name="T1" fmla="*/ 15 h 27"/>
              <a:gd name="T2" fmla="*/ 5 w 15"/>
              <a:gd name="T3" fmla="*/ 15 h 27"/>
              <a:gd name="T4" fmla="*/ 5 w 15"/>
              <a:gd name="T5" fmla="*/ 19 h 27"/>
              <a:gd name="T6" fmla="*/ 5 w 15"/>
              <a:gd name="T7" fmla="*/ 19 h 27"/>
              <a:gd name="T8" fmla="*/ 5 w 15"/>
              <a:gd name="T9" fmla="*/ 21 h 27"/>
              <a:gd name="T10" fmla="*/ 5 w 15"/>
              <a:gd name="T11" fmla="*/ 21 h 27"/>
              <a:gd name="T12" fmla="*/ 8 w 15"/>
              <a:gd name="T13" fmla="*/ 22 h 27"/>
              <a:gd name="T14" fmla="*/ 8 w 15"/>
              <a:gd name="T15" fmla="*/ 22 h 27"/>
              <a:gd name="T16" fmla="*/ 9 w 15"/>
              <a:gd name="T17" fmla="*/ 21 h 27"/>
              <a:gd name="T18" fmla="*/ 9 w 15"/>
              <a:gd name="T19" fmla="*/ 21 h 27"/>
              <a:gd name="T20" fmla="*/ 10 w 15"/>
              <a:gd name="T21" fmla="*/ 19 h 27"/>
              <a:gd name="T22" fmla="*/ 15 w 15"/>
              <a:gd name="T23" fmla="*/ 19 h 27"/>
              <a:gd name="T24" fmla="*/ 15 w 15"/>
              <a:gd name="T25" fmla="*/ 19 h 27"/>
              <a:gd name="T26" fmla="*/ 14 w 15"/>
              <a:gd name="T27" fmla="*/ 22 h 27"/>
              <a:gd name="T28" fmla="*/ 13 w 15"/>
              <a:gd name="T29" fmla="*/ 24 h 27"/>
              <a:gd name="T30" fmla="*/ 13 w 15"/>
              <a:gd name="T31" fmla="*/ 24 h 27"/>
              <a:gd name="T32" fmla="*/ 10 w 15"/>
              <a:gd name="T33" fmla="*/ 26 h 27"/>
              <a:gd name="T34" fmla="*/ 10 w 15"/>
              <a:gd name="T35" fmla="*/ 26 h 27"/>
              <a:gd name="T36" fmla="*/ 8 w 15"/>
              <a:gd name="T37" fmla="*/ 27 h 27"/>
              <a:gd name="T38" fmla="*/ 8 w 15"/>
              <a:gd name="T39" fmla="*/ 27 h 27"/>
              <a:gd name="T40" fmla="*/ 3 w 15"/>
              <a:gd name="T41" fmla="*/ 26 h 27"/>
              <a:gd name="T42" fmla="*/ 3 w 15"/>
              <a:gd name="T43" fmla="*/ 26 h 27"/>
              <a:gd name="T44" fmla="*/ 0 w 15"/>
              <a:gd name="T45" fmla="*/ 23 h 27"/>
              <a:gd name="T46" fmla="*/ 0 w 15"/>
              <a:gd name="T47" fmla="*/ 23 h 27"/>
              <a:gd name="T48" fmla="*/ 0 w 15"/>
              <a:gd name="T49" fmla="*/ 21 h 27"/>
              <a:gd name="T50" fmla="*/ 0 w 15"/>
              <a:gd name="T51" fmla="*/ 21 h 27"/>
              <a:gd name="T52" fmla="*/ 0 w 15"/>
              <a:gd name="T53" fmla="*/ 18 h 27"/>
              <a:gd name="T54" fmla="*/ 0 w 15"/>
              <a:gd name="T55" fmla="*/ 9 h 27"/>
              <a:gd name="T56" fmla="*/ 0 w 15"/>
              <a:gd name="T57" fmla="*/ 9 h 27"/>
              <a:gd name="T58" fmla="*/ 0 w 15"/>
              <a:gd name="T59" fmla="*/ 7 h 27"/>
              <a:gd name="T60" fmla="*/ 0 w 15"/>
              <a:gd name="T61" fmla="*/ 7 h 27"/>
              <a:gd name="T62" fmla="*/ 0 w 15"/>
              <a:gd name="T63" fmla="*/ 4 h 27"/>
              <a:gd name="T64" fmla="*/ 0 w 15"/>
              <a:gd name="T65" fmla="*/ 4 h 27"/>
              <a:gd name="T66" fmla="*/ 3 w 15"/>
              <a:gd name="T67" fmla="*/ 2 h 27"/>
              <a:gd name="T68" fmla="*/ 3 w 15"/>
              <a:gd name="T69" fmla="*/ 2 h 27"/>
              <a:gd name="T70" fmla="*/ 8 w 15"/>
              <a:gd name="T71" fmla="*/ 0 h 27"/>
              <a:gd name="T72" fmla="*/ 8 w 15"/>
              <a:gd name="T73" fmla="*/ 0 h 27"/>
              <a:gd name="T74" fmla="*/ 10 w 15"/>
              <a:gd name="T75" fmla="*/ 2 h 27"/>
              <a:gd name="T76" fmla="*/ 10 w 15"/>
              <a:gd name="T77" fmla="*/ 2 h 27"/>
              <a:gd name="T78" fmla="*/ 13 w 15"/>
              <a:gd name="T79" fmla="*/ 3 h 27"/>
              <a:gd name="T80" fmla="*/ 13 w 15"/>
              <a:gd name="T81" fmla="*/ 3 h 27"/>
              <a:gd name="T82" fmla="*/ 14 w 15"/>
              <a:gd name="T83" fmla="*/ 5 h 27"/>
              <a:gd name="T84" fmla="*/ 15 w 15"/>
              <a:gd name="T85" fmla="*/ 8 h 27"/>
              <a:gd name="T86" fmla="*/ 15 w 15"/>
              <a:gd name="T87" fmla="*/ 15 h 27"/>
              <a:gd name="T88" fmla="*/ 5 w 15"/>
              <a:gd name="T89" fmla="*/ 12 h 27"/>
              <a:gd name="T90" fmla="*/ 10 w 15"/>
              <a:gd name="T91" fmla="*/ 12 h 27"/>
              <a:gd name="T92" fmla="*/ 10 w 15"/>
              <a:gd name="T93" fmla="*/ 9 h 27"/>
              <a:gd name="T94" fmla="*/ 10 w 15"/>
              <a:gd name="T95" fmla="*/ 9 h 27"/>
              <a:gd name="T96" fmla="*/ 9 w 15"/>
              <a:gd name="T97" fmla="*/ 7 h 27"/>
              <a:gd name="T98" fmla="*/ 9 w 15"/>
              <a:gd name="T99" fmla="*/ 7 h 27"/>
              <a:gd name="T100" fmla="*/ 8 w 15"/>
              <a:gd name="T101" fmla="*/ 5 h 27"/>
              <a:gd name="T102" fmla="*/ 8 w 15"/>
              <a:gd name="T103" fmla="*/ 5 h 27"/>
              <a:gd name="T104" fmla="*/ 5 w 15"/>
              <a:gd name="T105" fmla="*/ 7 h 27"/>
              <a:gd name="T106" fmla="*/ 5 w 15"/>
              <a:gd name="T107" fmla="*/ 7 h 27"/>
              <a:gd name="T108" fmla="*/ 5 w 15"/>
              <a:gd name="T109" fmla="*/ 9 h 27"/>
              <a:gd name="T110" fmla="*/ 5 w 15"/>
              <a:gd name="T111" fmla="*/ 1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7">
                <a:moveTo>
                  <a:pt x="15" y="15"/>
                </a:moveTo>
                <a:lnTo>
                  <a:pt x="5" y="15"/>
                </a:lnTo>
                <a:lnTo>
                  <a:pt x="5" y="19"/>
                </a:lnTo>
                <a:lnTo>
                  <a:pt x="5" y="19"/>
                </a:lnTo>
                <a:lnTo>
                  <a:pt x="5" y="21"/>
                </a:lnTo>
                <a:lnTo>
                  <a:pt x="5" y="21"/>
                </a:lnTo>
                <a:lnTo>
                  <a:pt x="8" y="22"/>
                </a:lnTo>
                <a:lnTo>
                  <a:pt x="8" y="22"/>
                </a:lnTo>
                <a:lnTo>
                  <a:pt x="9" y="21"/>
                </a:lnTo>
                <a:lnTo>
                  <a:pt x="9" y="21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4" y="22"/>
                </a:lnTo>
                <a:lnTo>
                  <a:pt x="13" y="24"/>
                </a:lnTo>
                <a:lnTo>
                  <a:pt x="13" y="24"/>
                </a:lnTo>
                <a:lnTo>
                  <a:pt x="10" y="26"/>
                </a:lnTo>
                <a:lnTo>
                  <a:pt x="10" y="26"/>
                </a:lnTo>
                <a:lnTo>
                  <a:pt x="8" y="27"/>
                </a:lnTo>
                <a:lnTo>
                  <a:pt x="8" y="27"/>
                </a:lnTo>
                <a:lnTo>
                  <a:pt x="3" y="26"/>
                </a:lnTo>
                <a:lnTo>
                  <a:pt x="3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3" y="2"/>
                </a:lnTo>
                <a:lnTo>
                  <a:pt x="3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2"/>
                </a:moveTo>
                <a:lnTo>
                  <a:pt x="10" y="12"/>
                </a:lnTo>
                <a:lnTo>
                  <a:pt x="10" y="9"/>
                </a:lnTo>
                <a:lnTo>
                  <a:pt x="10" y="9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18" name="Freeform 540">
            <a:extLst>
              <a:ext uri="{FF2B5EF4-FFF2-40B4-BE49-F238E27FC236}">
                <a16:creationId xmlns:a16="http://schemas.microsoft.com/office/drawing/2014/main" id="{41C52845-C220-4DCB-9ADF-0A13E6123D8D}"/>
              </a:ext>
            </a:extLst>
          </p:cNvPr>
          <p:cNvSpPr>
            <a:spLocks noEditPoints="1"/>
          </p:cNvSpPr>
          <p:nvPr/>
        </p:nvSpPr>
        <p:spPr bwMode="auto">
          <a:xfrm>
            <a:off x="6893956" y="4395971"/>
            <a:ext cx="25400" cy="42863"/>
          </a:xfrm>
          <a:custGeom>
            <a:avLst/>
            <a:gdLst>
              <a:gd name="T0" fmla="*/ 10 w 16"/>
              <a:gd name="T1" fmla="*/ 24 h 27"/>
              <a:gd name="T2" fmla="*/ 10 w 16"/>
              <a:gd name="T3" fmla="*/ 24 h 27"/>
              <a:gd name="T4" fmla="*/ 8 w 16"/>
              <a:gd name="T5" fmla="*/ 26 h 27"/>
              <a:gd name="T6" fmla="*/ 5 w 16"/>
              <a:gd name="T7" fmla="*/ 27 h 27"/>
              <a:gd name="T8" fmla="*/ 3 w 16"/>
              <a:gd name="T9" fmla="*/ 27 h 27"/>
              <a:gd name="T10" fmla="*/ 2 w 16"/>
              <a:gd name="T11" fmla="*/ 26 h 27"/>
              <a:gd name="T12" fmla="*/ 0 w 16"/>
              <a:gd name="T13" fmla="*/ 23 h 27"/>
              <a:gd name="T14" fmla="*/ 0 w 16"/>
              <a:gd name="T15" fmla="*/ 21 h 27"/>
              <a:gd name="T16" fmla="*/ 0 w 16"/>
              <a:gd name="T17" fmla="*/ 15 h 27"/>
              <a:gd name="T18" fmla="*/ 1 w 16"/>
              <a:gd name="T19" fmla="*/ 13 h 27"/>
              <a:gd name="T20" fmla="*/ 3 w 16"/>
              <a:gd name="T21" fmla="*/ 12 h 27"/>
              <a:gd name="T22" fmla="*/ 7 w 16"/>
              <a:gd name="T23" fmla="*/ 12 h 27"/>
              <a:gd name="T24" fmla="*/ 8 w 16"/>
              <a:gd name="T25" fmla="*/ 12 h 27"/>
              <a:gd name="T26" fmla="*/ 8 w 16"/>
              <a:gd name="T27" fmla="*/ 12 h 27"/>
              <a:gd name="T28" fmla="*/ 10 w 16"/>
              <a:gd name="T29" fmla="*/ 12 h 27"/>
              <a:gd name="T30" fmla="*/ 10 w 16"/>
              <a:gd name="T31" fmla="*/ 9 h 27"/>
              <a:gd name="T32" fmla="*/ 10 w 16"/>
              <a:gd name="T33" fmla="*/ 7 h 27"/>
              <a:gd name="T34" fmla="*/ 7 w 16"/>
              <a:gd name="T35" fmla="*/ 5 h 27"/>
              <a:gd name="T36" fmla="*/ 6 w 16"/>
              <a:gd name="T37" fmla="*/ 7 h 27"/>
              <a:gd name="T38" fmla="*/ 5 w 16"/>
              <a:gd name="T39" fmla="*/ 8 h 27"/>
              <a:gd name="T40" fmla="*/ 0 w 16"/>
              <a:gd name="T41" fmla="*/ 8 h 27"/>
              <a:gd name="T42" fmla="*/ 2 w 16"/>
              <a:gd name="T43" fmla="*/ 3 h 27"/>
              <a:gd name="T44" fmla="*/ 5 w 16"/>
              <a:gd name="T45" fmla="*/ 2 h 27"/>
              <a:gd name="T46" fmla="*/ 7 w 16"/>
              <a:gd name="T47" fmla="*/ 0 h 27"/>
              <a:gd name="T48" fmla="*/ 11 w 16"/>
              <a:gd name="T49" fmla="*/ 2 h 27"/>
              <a:gd name="T50" fmla="*/ 13 w 16"/>
              <a:gd name="T51" fmla="*/ 3 h 27"/>
              <a:gd name="T52" fmla="*/ 15 w 16"/>
              <a:gd name="T53" fmla="*/ 5 h 27"/>
              <a:gd name="T54" fmla="*/ 16 w 16"/>
              <a:gd name="T55" fmla="*/ 9 h 27"/>
              <a:gd name="T56" fmla="*/ 10 w 16"/>
              <a:gd name="T57" fmla="*/ 27 h 27"/>
              <a:gd name="T58" fmla="*/ 10 w 16"/>
              <a:gd name="T59" fmla="*/ 15 h 27"/>
              <a:gd name="T60" fmla="*/ 8 w 16"/>
              <a:gd name="T61" fmla="*/ 15 h 27"/>
              <a:gd name="T62" fmla="*/ 6 w 16"/>
              <a:gd name="T63" fmla="*/ 15 h 27"/>
              <a:gd name="T64" fmla="*/ 5 w 16"/>
              <a:gd name="T65" fmla="*/ 19 h 27"/>
              <a:gd name="T66" fmla="*/ 6 w 16"/>
              <a:gd name="T67" fmla="*/ 22 h 27"/>
              <a:gd name="T68" fmla="*/ 7 w 16"/>
              <a:gd name="T69" fmla="*/ 22 h 27"/>
              <a:gd name="T70" fmla="*/ 10 w 16"/>
              <a:gd name="T71" fmla="*/ 22 h 27"/>
              <a:gd name="T72" fmla="*/ 10 w 16"/>
              <a:gd name="T73" fmla="*/ 1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" h="27">
                <a:moveTo>
                  <a:pt x="10" y="27"/>
                </a:move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8" y="26"/>
                </a:lnTo>
                <a:lnTo>
                  <a:pt x="8" y="26"/>
                </a:lnTo>
                <a:lnTo>
                  <a:pt x="5" y="27"/>
                </a:lnTo>
                <a:lnTo>
                  <a:pt x="5" y="27"/>
                </a:lnTo>
                <a:lnTo>
                  <a:pt x="3" y="27"/>
                </a:lnTo>
                <a:lnTo>
                  <a:pt x="3" y="27"/>
                </a:lnTo>
                <a:lnTo>
                  <a:pt x="2" y="26"/>
                </a:lnTo>
                <a:lnTo>
                  <a:pt x="2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5"/>
                </a:lnTo>
                <a:lnTo>
                  <a:pt x="0" y="15"/>
                </a:lnTo>
                <a:lnTo>
                  <a:pt x="1" y="13"/>
                </a:lnTo>
                <a:lnTo>
                  <a:pt x="1" y="13"/>
                </a:lnTo>
                <a:lnTo>
                  <a:pt x="3" y="12"/>
                </a:lnTo>
                <a:lnTo>
                  <a:pt x="3" y="12"/>
                </a:lnTo>
                <a:lnTo>
                  <a:pt x="7" y="12"/>
                </a:lnTo>
                <a:lnTo>
                  <a:pt x="7" y="12"/>
                </a:lnTo>
                <a:lnTo>
                  <a:pt x="8" y="12"/>
                </a:lnTo>
                <a:lnTo>
                  <a:pt x="8" y="12"/>
                </a:lnTo>
                <a:lnTo>
                  <a:pt x="8" y="12"/>
                </a:lnTo>
                <a:lnTo>
                  <a:pt x="8" y="12"/>
                </a:lnTo>
                <a:lnTo>
                  <a:pt x="10" y="12"/>
                </a:lnTo>
                <a:lnTo>
                  <a:pt x="10" y="12"/>
                </a:lnTo>
                <a:lnTo>
                  <a:pt x="10" y="12"/>
                </a:lnTo>
                <a:lnTo>
                  <a:pt x="10" y="9"/>
                </a:lnTo>
                <a:lnTo>
                  <a:pt x="10" y="9"/>
                </a:lnTo>
                <a:lnTo>
                  <a:pt x="10" y="7"/>
                </a:lnTo>
                <a:lnTo>
                  <a:pt x="10" y="7"/>
                </a:lnTo>
                <a:lnTo>
                  <a:pt x="7" y="5"/>
                </a:lnTo>
                <a:lnTo>
                  <a:pt x="7" y="5"/>
                </a:lnTo>
                <a:lnTo>
                  <a:pt x="6" y="7"/>
                </a:lnTo>
                <a:lnTo>
                  <a:pt x="6" y="7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2" y="3"/>
                </a:lnTo>
                <a:lnTo>
                  <a:pt x="2" y="3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11" y="2"/>
                </a:lnTo>
                <a:lnTo>
                  <a:pt x="11" y="2"/>
                </a:lnTo>
                <a:lnTo>
                  <a:pt x="13" y="3"/>
                </a:lnTo>
                <a:lnTo>
                  <a:pt x="13" y="3"/>
                </a:lnTo>
                <a:lnTo>
                  <a:pt x="15" y="5"/>
                </a:lnTo>
                <a:lnTo>
                  <a:pt x="15" y="5"/>
                </a:lnTo>
                <a:lnTo>
                  <a:pt x="16" y="9"/>
                </a:lnTo>
                <a:lnTo>
                  <a:pt x="16" y="27"/>
                </a:lnTo>
                <a:lnTo>
                  <a:pt x="10" y="27"/>
                </a:lnTo>
                <a:close/>
                <a:moveTo>
                  <a:pt x="10" y="15"/>
                </a:moveTo>
                <a:lnTo>
                  <a:pt x="10" y="15"/>
                </a:lnTo>
                <a:lnTo>
                  <a:pt x="8" y="15"/>
                </a:lnTo>
                <a:lnTo>
                  <a:pt x="8" y="15"/>
                </a:lnTo>
                <a:lnTo>
                  <a:pt x="6" y="15"/>
                </a:lnTo>
                <a:lnTo>
                  <a:pt x="6" y="15"/>
                </a:lnTo>
                <a:lnTo>
                  <a:pt x="5" y="17"/>
                </a:lnTo>
                <a:lnTo>
                  <a:pt x="5" y="19"/>
                </a:lnTo>
                <a:lnTo>
                  <a:pt x="5" y="19"/>
                </a:lnTo>
                <a:lnTo>
                  <a:pt x="6" y="22"/>
                </a:lnTo>
                <a:lnTo>
                  <a:pt x="6" y="22"/>
                </a:lnTo>
                <a:lnTo>
                  <a:pt x="7" y="22"/>
                </a:lnTo>
                <a:lnTo>
                  <a:pt x="7" y="22"/>
                </a:lnTo>
                <a:lnTo>
                  <a:pt x="10" y="22"/>
                </a:lnTo>
                <a:lnTo>
                  <a:pt x="10" y="22"/>
                </a:lnTo>
                <a:lnTo>
                  <a:pt x="10" y="19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19" name="Freeform 541">
            <a:extLst>
              <a:ext uri="{FF2B5EF4-FFF2-40B4-BE49-F238E27FC236}">
                <a16:creationId xmlns:a16="http://schemas.microsoft.com/office/drawing/2014/main" id="{09872BFF-65E1-4108-89A4-A1D8A0D14B5B}"/>
              </a:ext>
            </a:extLst>
          </p:cNvPr>
          <p:cNvSpPr>
            <a:spLocks noEditPoints="1"/>
          </p:cNvSpPr>
          <p:nvPr/>
        </p:nvSpPr>
        <p:spPr bwMode="auto">
          <a:xfrm>
            <a:off x="6925706" y="4380096"/>
            <a:ext cx="23813" cy="58738"/>
          </a:xfrm>
          <a:custGeom>
            <a:avLst/>
            <a:gdLst>
              <a:gd name="T0" fmla="*/ 10 w 15"/>
              <a:gd name="T1" fmla="*/ 37 h 37"/>
              <a:gd name="T2" fmla="*/ 10 w 15"/>
              <a:gd name="T3" fmla="*/ 34 h 37"/>
              <a:gd name="T4" fmla="*/ 10 w 15"/>
              <a:gd name="T5" fmla="*/ 34 h 37"/>
              <a:gd name="T6" fmla="*/ 9 w 15"/>
              <a:gd name="T7" fmla="*/ 36 h 37"/>
              <a:gd name="T8" fmla="*/ 9 w 15"/>
              <a:gd name="T9" fmla="*/ 36 h 37"/>
              <a:gd name="T10" fmla="*/ 7 w 15"/>
              <a:gd name="T11" fmla="*/ 36 h 37"/>
              <a:gd name="T12" fmla="*/ 7 w 15"/>
              <a:gd name="T13" fmla="*/ 36 h 37"/>
              <a:gd name="T14" fmla="*/ 6 w 15"/>
              <a:gd name="T15" fmla="*/ 37 h 37"/>
              <a:gd name="T16" fmla="*/ 6 w 15"/>
              <a:gd name="T17" fmla="*/ 37 h 37"/>
              <a:gd name="T18" fmla="*/ 5 w 15"/>
              <a:gd name="T19" fmla="*/ 37 h 37"/>
              <a:gd name="T20" fmla="*/ 5 w 15"/>
              <a:gd name="T21" fmla="*/ 37 h 37"/>
              <a:gd name="T22" fmla="*/ 2 w 15"/>
              <a:gd name="T23" fmla="*/ 36 h 37"/>
              <a:gd name="T24" fmla="*/ 0 w 15"/>
              <a:gd name="T25" fmla="*/ 34 h 37"/>
              <a:gd name="T26" fmla="*/ 0 w 15"/>
              <a:gd name="T27" fmla="*/ 34 h 37"/>
              <a:gd name="T28" fmla="*/ 0 w 15"/>
              <a:gd name="T29" fmla="*/ 32 h 37"/>
              <a:gd name="T30" fmla="*/ 0 w 15"/>
              <a:gd name="T31" fmla="*/ 32 h 37"/>
              <a:gd name="T32" fmla="*/ 0 w 15"/>
              <a:gd name="T33" fmla="*/ 29 h 37"/>
              <a:gd name="T34" fmla="*/ 0 w 15"/>
              <a:gd name="T35" fmla="*/ 19 h 37"/>
              <a:gd name="T36" fmla="*/ 0 w 15"/>
              <a:gd name="T37" fmla="*/ 19 h 37"/>
              <a:gd name="T38" fmla="*/ 0 w 15"/>
              <a:gd name="T39" fmla="*/ 15 h 37"/>
              <a:gd name="T40" fmla="*/ 0 w 15"/>
              <a:gd name="T41" fmla="*/ 15 h 37"/>
              <a:gd name="T42" fmla="*/ 0 w 15"/>
              <a:gd name="T43" fmla="*/ 13 h 37"/>
              <a:gd name="T44" fmla="*/ 2 w 15"/>
              <a:gd name="T45" fmla="*/ 12 h 37"/>
              <a:gd name="T46" fmla="*/ 2 w 15"/>
              <a:gd name="T47" fmla="*/ 12 h 37"/>
              <a:gd name="T48" fmla="*/ 5 w 15"/>
              <a:gd name="T49" fmla="*/ 10 h 37"/>
              <a:gd name="T50" fmla="*/ 5 w 15"/>
              <a:gd name="T51" fmla="*/ 10 h 37"/>
              <a:gd name="T52" fmla="*/ 7 w 15"/>
              <a:gd name="T53" fmla="*/ 12 h 37"/>
              <a:gd name="T54" fmla="*/ 7 w 15"/>
              <a:gd name="T55" fmla="*/ 12 h 37"/>
              <a:gd name="T56" fmla="*/ 10 w 15"/>
              <a:gd name="T57" fmla="*/ 13 h 37"/>
              <a:gd name="T58" fmla="*/ 10 w 15"/>
              <a:gd name="T59" fmla="*/ 13 h 37"/>
              <a:gd name="T60" fmla="*/ 10 w 15"/>
              <a:gd name="T61" fmla="*/ 0 h 37"/>
              <a:gd name="T62" fmla="*/ 15 w 15"/>
              <a:gd name="T63" fmla="*/ 0 h 37"/>
              <a:gd name="T64" fmla="*/ 15 w 15"/>
              <a:gd name="T65" fmla="*/ 37 h 37"/>
              <a:gd name="T66" fmla="*/ 10 w 15"/>
              <a:gd name="T67" fmla="*/ 37 h 37"/>
              <a:gd name="T68" fmla="*/ 5 w 15"/>
              <a:gd name="T69" fmla="*/ 28 h 37"/>
              <a:gd name="T70" fmla="*/ 5 w 15"/>
              <a:gd name="T71" fmla="*/ 28 h 37"/>
              <a:gd name="T72" fmla="*/ 5 w 15"/>
              <a:gd name="T73" fmla="*/ 31 h 37"/>
              <a:gd name="T74" fmla="*/ 5 w 15"/>
              <a:gd name="T75" fmla="*/ 31 h 37"/>
              <a:gd name="T76" fmla="*/ 7 w 15"/>
              <a:gd name="T77" fmla="*/ 32 h 37"/>
              <a:gd name="T78" fmla="*/ 7 w 15"/>
              <a:gd name="T79" fmla="*/ 32 h 37"/>
              <a:gd name="T80" fmla="*/ 9 w 15"/>
              <a:gd name="T81" fmla="*/ 31 h 37"/>
              <a:gd name="T82" fmla="*/ 9 w 15"/>
              <a:gd name="T83" fmla="*/ 31 h 37"/>
              <a:gd name="T84" fmla="*/ 10 w 15"/>
              <a:gd name="T85" fmla="*/ 28 h 37"/>
              <a:gd name="T86" fmla="*/ 10 w 15"/>
              <a:gd name="T87" fmla="*/ 18 h 37"/>
              <a:gd name="T88" fmla="*/ 10 w 15"/>
              <a:gd name="T89" fmla="*/ 18 h 37"/>
              <a:gd name="T90" fmla="*/ 9 w 15"/>
              <a:gd name="T91" fmla="*/ 17 h 37"/>
              <a:gd name="T92" fmla="*/ 9 w 15"/>
              <a:gd name="T93" fmla="*/ 17 h 37"/>
              <a:gd name="T94" fmla="*/ 7 w 15"/>
              <a:gd name="T95" fmla="*/ 15 h 37"/>
              <a:gd name="T96" fmla="*/ 7 w 15"/>
              <a:gd name="T97" fmla="*/ 15 h 37"/>
              <a:gd name="T98" fmla="*/ 5 w 15"/>
              <a:gd name="T99" fmla="*/ 17 h 37"/>
              <a:gd name="T100" fmla="*/ 5 w 15"/>
              <a:gd name="T101" fmla="*/ 17 h 37"/>
              <a:gd name="T102" fmla="*/ 5 w 15"/>
              <a:gd name="T103" fmla="*/ 19 h 37"/>
              <a:gd name="T104" fmla="*/ 5 w 15"/>
              <a:gd name="T105" fmla="*/ 28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" h="37">
                <a:moveTo>
                  <a:pt x="10" y="37"/>
                </a:moveTo>
                <a:lnTo>
                  <a:pt x="10" y="34"/>
                </a:lnTo>
                <a:lnTo>
                  <a:pt x="10" y="34"/>
                </a:lnTo>
                <a:lnTo>
                  <a:pt x="9" y="36"/>
                </a:lnTo>
                <a:lnTo>
                  <a:pt x="9" y="36"/>
                </a:lnTo>
                <a:lnTo>
                  <a:pt x="7" y="36"/>
                </a:lnTo>
                <a:lnTo>
                  <a:pt x="7" y="36"/>
                </a:lnTo>
                <a:lnTo>
                  <a:pt x="6" y="37"/>
                </a:lnTo>
                <a:lnTo>
                  <a:pt x="6" y="37"/>
                </a:lnTo>
                <a:lnTo>
                  <a:pt x="5" y="37"/>
                </a:lnTo>
                <a:lnTo>
                  <a:pt x="5" y="37"/>
                </a:lnTo>
                <a:lnTo>
                  <a:pt x="2" y="36"/>
                </a:lnTo>
                <a:lnTo>
                  <a:pt x="0" y="34"/>
                </a:lnTo>
                <a:lnTo>
                  <a:pt x="0" y="34"/>
                </a:lnTo>
                <a:lnTo>
                  <a:pt x="0" y="32"/>
                </a:lnTo>
                <a:lnTo>
                  <a:pt x="0" y="32"/>
                </a:lnTo>
                <a:lnTo>
                  <a:pt x="0" y="29"/>
                </a:lnTo>
                <a:lnTo>
                  <a:pt x="0" y="19"/>
                </a:lnTo>
                <a:lnTo>
                  <a:pt x="0" y="19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2" y="12"/>
                </a:lnTo>
                <a:lnTo>
                  <a:pt x="2" y="12"/>
                </a:lnTo>
                <a:lnTo>
                  <a:pt x="5" y="10"/>
                </a:lnTo>
                <a:lnTo>
                  <a:pt x="5" y="10"/>
                </a:lnTo>
                <a:lnTo>
                  <a:pt x="7" y="12"/>
                </a:lnTo>
                <a:lnTo>
                  <a:pt x="7" y="12"/>
                </a:lnTo>
                <a:lnTo>
                  <a:pt x="10" y="13"/>
                </a:lnTo>
                <a:lnTo>
                  <a:pt x="10" y="13"/>
                </a:lnTo>
                <a:lnTo>
                  <a:pt x="10" y="0"/>
                </a:lnTo>
                <a:lnTo>
                  <a:pt x="15" y="0"/>
                </a:lnTo>
                <a:lnTo>
                  <a:pt x="15" y="37"/>
                </a:lnTo>
                <a:lnTo>
                  <a:pt x="10" y="37"/>
                </a:lnTo>
                <a:close/>
                <a:moveTo>
                  <a:pt x="5" y="28"/>
                </a:moveTo>
                <a:lnTo>
                  <a:pt x="5" y="28"/>
                </a:lnTo>
                <a:lnTo>
                  <a:pt x="5" y="31"/>
                </a:lnTo>
                <a:lnTo>
                  <a:pt x="5" y="31"/>
                </a:lnTo>
                <a:lnTo>
                  <a:pt x="7" y="32"/>
                </a:lnTo>
                <a:lnTo>
                  <a:pt x="7" y="32"/>
                </a:lnTo>
                <a:lnTo>
                  <a:pt x="9" y="31"/>
                </a:lnTo>
                <a:lnTo>
                  <a:pt x="9" y="31"/>
                </a:lnTo>
                <a:lnTo>
                  <a:pt x="10" y="28"/>
                </a:lnTo>
                <a:lnTo>
                  <a:pt x="10" y="18"/>
                </a:lnTo>
                <a:lnTo>
                  <a:pt x="10" y="18"/>
                </a:lnTo>
                <a:lnTo>
                  <a:pt x="9" y="17"/>
                </a:lnTo>
                <a:lnTo>
                  <a:pt x="9" y="17"/>
                </a:lnTo>
                <a:lnTo>
                  <a:pt x="7" y="15"/>
                </a:lnTo>
                <a:lnTo>
                  <a:pt x="7" y="15"/>
                </a:lnTo>
                <a:lnTo>
                  <a:pt x="5" y="17"/>
                </a:lnTo>
                <a:lnTo>
                  <a:pt x="5" y="17"/>
                </a:lnTo>
                <a:lnTo>
                  <a:pt x="5" y="19"/>
                </a:lnTo>
                <a:lnTo>
                  <a:pt x="5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20" name="Freeform 542">
            <a:extLst>
              <a:ext uri="{FF2B5EF4-FFF2-40B4-BE49-F238E27FC236}">
                <a16:creationId xmlns:a16="http://schemas.microsoft.com/office/drawing/2014/main" id="{CF7558BF-0BDB-4F1E-85C7-16BFEF6596E6}"/>
              </a:ext>
            </a:extLst>
          </p:cNvPr>
          <p:cNvSpPr>
            <a:spLocks/>
          </p:cNvSpPr>
          <p:nvPr/>
        </p:nvSpPr>
        <p:spPr bwMode="auto">
          <a:xfrm>
            <a:off x="6773306" y="4892858"/>
            <a:ext cx="23813" cy="55563"/>
          </a:xfrm>
          <a:custGeom>
            <a:avLst/>
            <a:gdLst>
              <a:gd name="T0" fmla="*/ 0 w 15"/>
              <a:gd name="T1" fmla="*/ 35 h 35"/>
              <a:gd name="T2" fmla="*/ 0 w 15"/>
              <a:gd name="T3" fmla="*/ 0 h 35"/>
              <a:gd name="T4" fmla="*/ 15 w 15"/>
              <a:gd name="T5" fmla="*/ 0 h 35"/>
              <a:gd name="T6" fmla="*/ 15 w 15"/>
              <a:gd name="T7" fmla="*/ 5 h 35"/>
              <a:gd name="T8" fmla="*/ 5 w 15"/>
              <a:gd name="T9" fmla="*/ 5 h 35"/>
              <a:gd name="T10" fmla="*/ 5 w 15"/>
              <a:gd name="T11" fmla="*/ 15 h 35"/>
              <a:gd name="T12" fmla="*/ 14 w 15"/>
              <a:gd name="T13" fmla="*/ 15 h 35"/>
              <a:gd name="T14" fmla="*/ 14 w 15"/>
              <a:gd name="T15" fmla="*/ 20 h 35"/>
              <a:gd name="T16" fmla="*/ 5 w 15"/>
              <a:gd name="T17" fmla="*/ 20 h 35"/>
              <a:gd name="T18" fmla="*/ 5 w 15"/>
              <a:gd name="T19" fmla="*/ 35 h 35"/>
              <a:gd name="T20" fmla="*/ 0 w 15"/>
              <a:gd name="T21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35">
                <a:moveTo>
                  <a:pt x="0" y="35"/>
                </a:moveTo>
                <a:lnTo>
                  <a:pt x="0" y="0"/>
                </a:lnTo>
                <a:lnTo>
                  <a:pt x="15" y="0"/>
                </a:lnTo>
                <a:lnTo>
                  <a:pt x="15" y="5"/>
                </a:lnTo>
                <a:lnTo>
                  <a:pt x="5" y="5"/>
                </a:lnTo>
                <a:lnTo>
                  <a:pt x="5" y="15"/>
                </a:lnTo>
                <a:lnTo>
                  <a:pt x="14" y="15"/>
                </a:lnTo>
                <a:lnTo>
                  <a:pt x="14" y="20"/>
                </a:lnTo>
                <a:lnTo>
                  <a:pt x="5" y="2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21" name="Freeform 543">
            <a:extLst>
              <a:ext uri="{FF2B5EF4-FFF2-40B4-BE49-F238E27FC236}">
                <a16:creationId xmlns:a16="http://schemas.microsoft.com/office/drawing/2014/main" id="{C9E25319-5169-41B4-AFF1-B5414401F107}"/>
              </a:ext>
            </a:extLst>
          </p:cNvPr>
          <p:cNvSpPr>
            <a:spLocks/>
          </p:cNvSpPr>
          <p:nvPr/>
        </p:nvSpPr>
        <p:spPr bwMode="auto">
          <a:xfrm>
            <a:off x="6801881" y="4892858"/>
            <a:ext cx="11113" cy="57150"/>
          </a:xfrm>
          <a:custGeom>
            <a:avLst/>
            <a:gdLst>
              <a:gd name="T0" fmla="*/ 0 w 7"/>
              <a:gd name="T1" fmla="*/ 0 h 36"/>
              <a:gd name="T2" fmla="*/ 5 w 7"/>
              <a:gd name="T3" fmla="*/ 0 h 36"/>
              <a:gd name="T4" fmla="*/ 5 w 7"/>
              <a:gd name="T5" fmla="*/ 29 h 36"/>
              <a:gd name="T6" fmla="*/ 5 w 7"/>
              <a:gd name="T7" fmla="*/ 29 h 36"/>
              <a:gd name="T8" fmla="*/ 6 w 7"/>
              <a:gd name="T9" fmla="*/ 30 h 36"/>
              <a:gd name="T10" fmla="*/ 6 w 7"/>
              <a:gd name="T11" fmla="*/ 30 h 36"/>
              <a:gd name="T12" fmla="*/ 7 w 7"/>
              <a:gd name="T13" fmla="*/ 31 h 36"/>
              <a:gd name="T14" fmla="*/ 7 w 7"/>
              <a:gd name="T15" fmla="*/ 36 h 36"/>
              <a:gd name="T16" fmla="*/ 7 w 7"/>
              <a:gd name="T17" fmla="*/ 36 h 36"/>
              <a:gd name="T18" fmla="*/ 5 w 7"/>
              <a:gd name="T19" fmla="*/ 35 h 36"/>
              <a:gd name="T20" fmla="*/ 5 w 7"/>
              <a:gd name="T21" fmla="*/ 35 h 36"/>
              <a:gd name="T22" fmla="*/ 2 w 7"/>
              <a:gd name="T23" fmla="*/ 34 h 36"/>
              <a:gd name="T24" fmla="*/ 2 w 7"/>
              <a:gd name="T25" fmla="*/ 34 h 36"/>
              <a:gd name="T26" fmla="*/ 0 w 7"/>
              <a:gd name="T27" fmla="*/ 33 h 36"/>
              <a:gd name="T28" fmla="*/ 0 w 7"/>
              <a:gd name="T29" fmla="*/ 33 h 36"/>
              <a:gd name="T30" fmla="*/ 0 w 7"/>
              <a:gd name="T31" fmla="*/ 29 h 36"/>
              <a:gd name="T32" fmla="*/ 0 w 7"/>
              <a:gd name="T33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36">
                <a:moveTo>
                  <a:pt x="0" y="0"/>
                </a:moveTo>
                <a:lnTo>
                  <a:pt x="5" y="0"/>
                </a:lnTo>
                <a:lnTo>
                  <a:pt x="5" y="29"/>
                </a:lnTo>
                <a:lnTo>
                  <a:pt x="5" y="29"/>
                </a:lnTo>
                <a:lnTo>
                  <a:pt x="6" y="30"/>
                </a:lnTo>
                <a:lnTo>
                  <a:pt x="6" y="30"/>
                </a:lnTo>
                <a:lnTo>
                  <a:pt x="7" y="31"/>
                </a:lnTo>
                <a:lnTo>
                  <a:pt x="7" y="36"/>
                </a:lnTo>
                <a:lnTo>
                  <a:pt x="7" y="36"/>
                </a:lnTo>
                <a:lnTo>
                  <a:pt x="5" y="35"/>
                </a:lnTo>
                <a:lnTo>
                  <a:pt x="5" y="35"/>
                </a:lnTo>
                <a:lnTo>
                  <a:pt x="2" y="34"/>
                </a:lnTo>
                <a:lnTo>
                  <a:pt x="2" y="34"/>
                </a:lnTo>
                <a:lnTo>
                  <a:pt x="0" y="33"/>
                </a:lnTo>
                <a:lnTo>
                  <a:pt x="0" y="3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22" name="Freeform 544">
            <a:extLst>
              <a:ext uri="{FF2B5EF4-FFF2-40B4-BE49-F238E27FC236}">
                <a16:creationId xmlns:a16="http://schemas.microsoft.com/office/drawing/2014/main" id="{7A5CBBF7-0C2C-4216-8B14-AB04AD022D75}"/>
              </a:ext>
            </a:extLst>
          </p:cNvPr>
          <p:cNvSpPr>
            <a:spLocks noEditPoints="1"/>
          </p:cNvSpPr>
          <p:nvPr/>
        </p:nvSpPr>
        <p:spPr bwMode="auto">
          <a:xfrm>
            <a:off x="6816168" y="4908733"/>
            <a:ext cx="25400" cy="41275"/>
          </a:xfrm>
          <a:custGeom>
            <a:avLst/>
            <a:gdLst>
              <a:gd name="T0" fmla="*/ 16 w 16"/>
              <a:gd name="T1" fmla="*/ 15 h 26"/>
              <a:gd name="T2" fmla="*/ 5 w 16"/>
              <a:gd name="T3" fmla="*/ 15 h 26"/>
              <a:gd name="T4" fmla="*/ 5 w 16"/>
              <a:gd name="T5" fmla="*/ 18 h 26"/>
              <a:gd name="T6" fmla="*/ 5 w 16"/>
              <a:gd name="T7" fmla="*/ 18 h 26"/>
              <a:gd name="T8" fmla="*/ 6 w 16"/>
              <a:gd name="T9" fmla="*/ 20 h 26"/>
              <a:gd name="T10" fmla="*/ 6 w 16"/>
              <a:gd name="T11" fmla="*/ 20 h 26"/>
              <a:gd name="T12" fmla="*/ 7 w 16"/>
              <a:gd name="T13" fmla="*/ 20 h 26"/>
              <a:gd name="T14" fmla="*/ 7 w 16"/>
              <a:gd name="T15" fmla="*/ 20 h 26"/>
              <a:gd name="T16" fmla="*/ 10 w 16"/>
              <a:gd name="T17" fmla="*/ 20 h 26"/>
              <a:gd name="T18" fmla="*/ 10 w 16"/>
              <a:gd name="T19" fmla="*/ 20 h 26"/>
              <a:gd name="T20" fmla="*/ 10 w 16"/>
              <a:gd name="T21" fmla="*/ 18 h 26"/>
              <a:gd name="T22" fmla="*/ 16 w 16"/>
              <a:gd name="T23" fmla="*/ 18 h 26"/>
              <a:gd name="T24" fmla="*/ 16 w 16"/>
              <a:gd name="T25" fmla="*/ 18 h 26"/>
              <a:gd name="T26" fmla="*/ 15 w 16"/>
              <a:gd name="T27" fmla="*/ 21 h 26"/>
              <a:gd name="T28" fmla="*/ 14 w 16"/>
              <a:gd name="T29" fmla="*/ 24 h 26"/>
              <a:gd name="T30" fmla="*/ 14 w 16"/>
              <a:gd name="T31" fmla="*/ 24 h 26"/>
              <a:gd name="T32" fmla="*/ 11 w 16"/>
              <a:gd name="T33" fmla="*/ 25 h 26"/>
              <a:gd name="T34" fmla="*/ 11 w 16"/>
              <a:gd name="T35" fmla="*/ 25 h 26"/>
              <a:gd name="T36" fmla="*/ 7 w 16"/>
              <a:gd name="T37" fmla="*/ 26 h 26"/>
              <a:gd name="T38" fmla="*/ 7 w 16"/>
              <a:gd name="T39" fmla="*/ 26 h 26"/>
              <a:gd name="T40" fmla="*/ 3 w 16"/>
              <a:gd name="T41" fmla="*/ 25 h 26"/>
              <a:gd name="T42" fmla="*/ 3 w 16"/>
              <a:gd name="T43" fmla="*/ 25 h 26"/>
              <a:gd name="T44" fmla="*/ 1 w 16"/>
              <a:gd name="T45" fmla="*/ 23 h 26"/>
              <a:gd name="T46" fmla="*/ 1 w 16"/>
              <a:gd name="T47" fmla="*/ 23 h 26"/>
              <a:gd name="T48" fmla="*/ 1 w 16"/>
              <a:gd name="T49" fmla="*/ 20 h 26"/>
              <a:gd name="T50" fmla="*/ 1 w 16"/>
              <a:gd name="T51" fmla="*/ 20 h 26"/>
              <a:gd name="T52" fmla="*/ 0 w 16"/>
              <a:gd name="T53" fmla="*/ 18 h 26"/>
              <a:gd name="T54" fmla="*/ 0 w 16"/>
              <a:gd name="T55" fmla="*/ 9 h 26"/>
              <a:gd name="T56" fmla="*/ 0 w 16"/>
              <a:gd name="T57" fmla="*/ 9 h 26"/>
              <a:gd name="T58" fmla="*/ 1 w 16"/>
              <a:gd name="T59" fmla="*/ 6 h 26"/>
              <a:gd name="T60" fmla="*/ 1 w 16"/>
              <a:gd name="T61" fmla="*/ 6 h 26"/>
              <a:gd name="T62" fmla="*/ 1 w 16"/>
              <a:gd name="T63" fmla="*/ 4 h 26"/>
              <a:gd name="T64" fmla="*/ 1 w 16"/>
              <a:gd name="T65" fmla="*/ 4 h 26"/>
              <a:gd name="T66" fmla="*/ 3 w 16"/>
              <a:gd name="T67" fmla="*/ 1 h 26"/>
              <a:gd name="T68" fmla="*/ 3 w 16"/>
              <a:gd name="T69" fmla="*/ 1 h 26"/>
              <a:gd name="T70" fmla="*/ 7 w 16"/>
              <a:gd name="T71" fmla="*/ 0 h 26"/>
              <a:gd name="T72" fmla="*/ 7 w 16"/>
              <a:gd name="T73" fmla="*/ 0 h 26"/>
              <a:gd name="T74" fmla="*/ 11 w 16"/>
              <a:gd name="T75" fmla="*/ 0 h 26"/>
              <a:gd name="T76" fmla="*/ 11 w 16"/>
              <a:gd name="T77" fmla="*/ 0 h 26"/>
              <a:gd name="T78" fmla="*/ 14 w 16"/>
              <a:gd name="T79" fmla="*/ 3 h 26"/>
              <a:gd name="T80" fmla="*/ 14 w 16"/>
              <a:gd name="T81" fmla="*/ 3 h 26"/>
              <a:gd name="T82" fmla="*/ 15 w 16"/>
              <a:gd name="T83" fmla="*/ 5 h 26"/>
              <a:gd name="T84" fmla="*/ 16 w 16"/>
              <a:gd name="T85" fmla="*/ 8 h 26"/>
              <a:gd name="T86" fmla="*/ 16 w 16"/>
              <a:gd name="T87" fmla="*/ 15 h 26"/>
              <a:gd name="T88" fmla="*/ 5 w 16"/>
              <a:gd name="T89" fmla="*/ 11 h 26"/>
              <a:gd name="T90" fmla="*/ 10 w 16"/>
              <a:gd name="T91" fmla="*/ 11 h 26"/>
              <a:gd name="T92" fmla="*/ 10 w 16"/>
              <a:gd name="T93" fmla="*/ 8 h 26"/>
              <a:gd name="T94" fmla="*/ 10 w 16"/>
              <a:gd name="T95" fmla="*/ 8 h 26"/>
              <a:gd name="T96" fmla="*/ 10 w 16"/>
              <a:gd name="T97" fmla="*/ 5 h 26"/>
              <a:gd name="T98" fmla="*/ 10 w 16"/>
              <a:gd name="T99" fmla="*/ 5 h 26"/>
              <a:gd name="T100" fmla="*/ 7 w 16"/>
              <a:gd name="T101" fmla="*/ 5 h 26"/>
              <a:gd name="T102" fmla="*/ 7 w 16"/>
              <a:gd name="T103" fmla="*/ 5 h 26"/>
              <a:gd name="T104" fmla="*/ 6 w 16"/>
              <a:gd name="T105" fmla="*/ 5 h 26"/>
              <a:gd name="T106" fmla="*/ 6 w 16"/>
              <a:gd name="T107" fmla="*/ 5 h 26"/>
              <a:gd name="T108" fmla="*/ 5 w 16"/>
              <a:gd name="T109" fmla="*/ 8 h 26"/>
              <a:gd name="T110" fmla="*/ 5 w 16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" h="26">
                <a:moveTo>
                  <a:pt x="16" y="15"/>
                </a:moveTo>
                <a:lnTo>
                  <a:pt x="5" y="15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6" y="18"/>
                </a:lnTo>
                <a:lnTo>
                  <a:pt x="16" y="18"/>
                </a:lnTo>
                <a:lnTo>
                  <a:pt x="15" y="21"/>
                </a:lnTo>
                <a:lnTo>
                  <a:pt x="14" y="24"/>
                </a:lnTo>
                <a:lnTo>
                  <a:pt x="14" y="24"/>
                </a:lnTo>
                <a:lnTo>
                  <a:pt x="11" y="25"/>
                </a:lnTo>
                <a:lnTo>
                  <a:pt x="11" y="25"/>
                </a:lnTo>
                <a:lnTo>
                  <a:pt x="7" y="26"/>
                </a:lnTo>
                <a:lnTo>
                  <a:pt x="7" y="26"/>
                </a:lnTo>
                <a:lnTo>
                  <a:pt x="3" y="25"/>
                </a:lnTo>
                <a:lnTo>
                  <a:pt x="3" y="25"/>
                </a:lnTo>
                <a:lnTo>
                  <a:pt x="1" y="23"/>
                </a:lnTo>
                <a:lnTo>
                  <a:pt x="1" y="23"/>
                </a:lnTo>
                <a:lnTo>
                  <a:pt x="1" y="20"/>
                </a:lnTo>
                <a:lnTo>
                  <a:pt x="1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1" y="6"/>
                </a:lnTo>
                <a:lnTo>
                  <a:pt x="1" y="6"/>
                </a:lnTo>
                <a:lnTo>
                  <a:pt x="1" y="4"/>
                </a:lnTo>
                <a:lnTo>
                  <a:pt x="1" y="4"/>
                </a:lnTo>
                <a:lnTo>
                  <a:pt x="3" y="1"/>
                </a:lnTo>
                <a:lnTo>
                  <a:pt x="3" y="1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4" y="3"/>
                </a:lnTo>
                <a:lnTo>
                  <a:pt x="14" y="3"/>
                </a:lnTo>
                <a:lnTo>
                  <a:pt x="15" y="5"/>
                </a:lnTo>
                <a:lnTo>
                  <a:pt x="16" y="8"/>
                </a:lnTo>
                <a:lnTo>
                  <a:pt x="16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8"/>
                </a:lnTo>
                <a:lnTo>
                  <a:pt x="10" y="8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23" name="Freeform 545">
            <a:extLst>
              <a:ext uri="{FF2B5EF4-FFF2-40B4-BE49-F238E27FC236}">
                <a16:creationId xmlns:a16="http://schemas.microsoft.com/office/drawing/2014/main" id="{4280762E-7208-4F9F-A13D-A305354E88F7}"/>
              </a:ext>
            </a:extLst>
          </p:cNvPr>
          <p:cNvSpPr>
            <a:spLocks/>
          </p:cNvSpPr>
          <p:nvPr/>
        </p:nvSpPr>
        <p:spPr bwMode="auto">
          <a:xfrm>
            <a:off x="6847918" y="4908733"/>
            <a:ext cx="17463" cy="39688"/>
          </a:xfrm>
          <a:custGeom>
            <a:avLst/>
            <a:gdLst>
              <a:gd name="T0" fmla="*/ 0 w 11"/>
              <a:gd name="T1" fmla="*/ 25 h 25"/>
              <a:gd name="T2" fmla="*/ 0 w 11"/>
              <a:gd name="T3" fmla="*/ 0 h 25"/>
              <a:gd name="T4" fmla="*/ 5 w 11"/>
              <a:gd name="T5" fmla="*/ 0 h 25"/>
              <a:gd name="T6" fmla="*/ 5 w 11"/>
              <a:gd name="T7" fmla="*/ 3 h 25"/>
              <a:gd name="T8" fmla="*/ 5 w 11"/>
              <a:gd name="T9" fmla="*/ 3 h 25"/>
              <a:gd name="T10" fmla="*/ 7 w 11"/>
              <a:gd name="T11" fmla="*/ 0 h 25"/>
              <a:gd name="T12" fmla="*/ 7 w 11"/>
              <a:gd name="T13" fmla="*/ 0 h 25"/>
              <a:gd name="T14" fmla="*/ 11 w 11"/>
              <a:gd name="T15" fmla="*/ 0 h 25"/>
              <a:gd name="T16" fmla="*/ 11 w 11"/>
              <a:gd name="T17" fmla="*/ 5 h 25"/>
              <a:gd name="T18" fmla="*/ 11 w 11"/>
              <a:gd name="T19" fmla="*/ 5 h 25"/>
              <a:gd name="T20" fmla="*/ 10 w 11"/>
              <a:gd name="T21" fmla="*/ 5 h 25"/>
              <a:gd name="T22" fmla="*/ 10 w 11"/>
              <a:gd name="T23" fmla="*/ 5 h 25"/>
              <a:gd name="T24" fmla="*/ 7 w 11"/>
              <a:gd name="T25" fmla="*/ 5 h 25"/>
              <a:gd name="T26" fmla="*/ 7 w 11"/>
              <a:gd name="T27" fmla="*/ 5 h 25"/>
              <a:gd name="T28" fmla="*/ 6 w 11"/>
              <a:gd name="T29" fmla="*/ 6 h 25"/>
              <a:gd name="T30" fmla="*/ 6 w 11"/>
              <a:gd name="T31" fmla="*/ 6 h 25"/>
              <a:gd name="T32" fmla="*/ 5 w 11"/>
              <a:gd name="T33" fmla="*/ 8 h 25"/>
              <a:gd name="T34" fmla="*/ 5 w 11"/>
              <a:gd name="T35" fmla="*/ 8 h 25"/>
              <a:gd name="T36" fmla="*/ 5 w 11"/>
              <a:gd name="T37" fmla="*/ 10 h 25"/>
              <a:gd name="T38" fmla="*/ 5 w 11"/>
              <a:gd name="T39" fmla="*/ 25 h 25"/>
              <a:gd name="T40" fmla="*/ 0 w 11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5"/>
                </a:lnTo>
                <a:lnTo>
                  <a:pt x="11" y="5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8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24" name="Freeform 546">
            <a:extLst>
              <a:ext uri="{FF2B5EF4-FFF2-40B4-BE49-F238E27FC236}">
                <a16:creationId xmlns:a16="http://schemas.microsoft.com/office/drawing/2014/main" id="{42E3B610-A4FA-4186-B53B-B8C553EE8FDF}"/>
              </a:ext>
            </a:extLst>
          </p:cNvPr>
          <p:cNvSpPr>
            <a:spLocks noEditPoints="1"/>
          </p:cNvSpPr>
          <p:nvPr/>
        </p:nvSpPr>
        <p:spPr bwMode="auto">
          <a:xfrm>
            <a:off x="6866968" y="4908733"/>
            <a:ext cx="23813" cy="41275"/>
          </a:xfrm>
          <a:custGeom>
            <a:avLst/>
            <a:gdLst>
              <a:gd name="T0" fmla="*/ 0 w 15"/>
              <a:gd name="T1" fmla="*/ 9 h 26"/>
              <a:gd name="T2" fmla="*/ 0 w 15"/>
              <a:gd name="T3" fmla="*/ 9 h 26"/>
              <a:gd name="T4" fmla="*/ 0 w 15"/>
              <a:gd name="T5" fmla="*/ 6 h 26"/>
              <a:gd name="T6" fmla="*/ 0 w 15"/>
              <a:gd name="T7" fmla="*/ 6 h 26"/>
              <a:gd name="T8" fmla="*/ 2 w 15"/>
              <a:gd name="T9" fmla="*/ 4 h 26"/>
              <a:gd name="T10" fmla="*/ 2 w 15"/>
              <a:gd name="T11" fmla="*/ 4 h 26"/>
              <a:gd name="T12" fmla="*/ 4 w 15"/>
              <a:gd name="T13" fmla="*/ 1 h 26"/>
              <a:gd name="T14" fmla="*/ 4 w 15"/>
              <a:gd name="T15" fmla="*/ 1 h 26"/>
              <a:gd name="T16" fmla="*/ 8 w 15"/>
              <a:gd name="T17" fmla="*/ 0 h 26"/>
              <a:gd name="T18" fmla="*/ 8 w 15"/>
              <a:gd name="T19" fmla="*/ 0 h 26"/>
              <a:gd name="T20" fmla="*/ 12 w 15"/>
              <a:gd name="T21" fmla="*/ 1 h 26"/>
              <a:gd name="T22" fmla="*/ 12 w 15"/>
              <a:gd name="T23" fmla="*/ 1 h 26"/>
              <a:gd name="T24" fmla="*/ 14 w 15"/>
              <a:gd name="T25" fmla="*/ 4 h 26"/>
              <a:gd name="T26" fmla="*/ 14 w 15"/>
              <a:gd name="T27" fmla="*/ 4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9 h 26"/>
              <a:gd name="T34" fmla="*/ 15 w 15"/>
              <a:gd name="T35" fmla="*/ 18 h 26"/>
              <a:gd name="T36" fmla="*/ 15 w 15"/>
              <a:gd name="T37" fmla="*/ 18 h 26"/>
              <a:gd name="T38" fmla="*/ 15 w 15"/>
              <a:gd name="T39" fmla="*/ 20 h 26"/>
              <a:gd name="T40" fmla="*/ 15 w 15"/>
              <a:gd name="T41" fmla="*/ 20 h 26"/>
              <a:gd name="T42" fmla="*/ 14 w 15"/>
              <a:gd name="T43" fmla="*/ 23 h 26"/>
              <a:gd name="T44" fmla="*/ 14 w 15"/>
              <a:gd name="T45" fmla="*/ 23 h 26"/>
              <a:gd name="T46" fmla="*/ 12 w 15"/>
              <a:gd name="T47" fmla="*/ 25 h 26"/>
              <a:gd name="T48" fmla="*/ 12 w 15"/>
              <a:gd name="T49" fmla="*/ 25 h 26"/>
              <a:gd name="T50" fmla="*/ 8 w 15"/>
              <a:gd name="T51" fmla="*/ 26 h 26"/>
              <a:gd name="T52" fmla="*/ 8 w 15"/>
              <a:gd name="T53" fmla="*/ 26 h 26"/>
              <a:gd name="T54" fmla="*/ 4 w 15"/>
              <a:gd name="T55" fmla="*/ 25 h 26"/>
              <a:gd name="T56" fmla="*/ 4 w 15"/>
              <a:gd name="T57" fmla="*/ 25 h 26"/>
              <a:gd name="T58" fmla="*/ 2 w 15"/>
              <a:gd name="T59" fmla="*/ 23 h 26"/>
              <a:gd name="T60" fmla="*/ 2 w 15"/>
              <a:gd name="T61" fmla="*/ 23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8 h 26"/>
              <a:gd name="T68" fmla="*/ 0 w 15"/>
              <a:gd name="T69" fmla="*/ 9 h 26"/>
              <a:gd name="T70" fmla="*/ 5 w 15"/>
              <a:gd name="T71" fmla="*/ 18 h 26"/>
              <a:gd name="T72" fmla="*/ 5 w 15"/>
              <a:gd name="T73" fmla="*/ 18 h 26"/>
              <a:gd name="T74" fmla="*/ 7 w 15"/>
              <a:gd name="T75" fmla="*/ 20 h 26"/>
              <a:gd name="T76" fmla="*/ 7 w 15"/>
              <a:gd name="T77" fmla="*/ 20 h 26"/>
              <a:gd name="T78" fmla="*/ 8 w 15"/>
              <a:gd name="T79" fmla="*/ 20 h 26"/>
              <a:gd name="T80" fmla="*/ 8 w 15"/>
              <a:gd name="T81" fmla="*/ 20 h 26"/>
              <a:gd name="T82" fmla="*/ 10 w 15"/>
              <a:gd name="T83" fmla="*/ 20 h 26"/>
              <a:gd name="T84" fmla="*/ 10 w 15"/>
              <a:gd name="T85" fmla="*/ 20 h 26"/>
              <a:gd name="T86" fmla="*/ 10 w 15"/>
              <a:gd name="T87" fmla="*/ 18 h 26"/>
              <a:gd name="T88" fmla="*/ 10 w 15"/>
              <a:gd name="T89" fmla="*/ 8 h 26"/>
              <a:gd name="T90" fmla="*/ 10 w 15"/>
              <a:gd name="T91" fmla="*/ 8 h 26"/>
              <a:gd name="T92" fmla="*/ 10 w 15"/>
              <a:gd name="T93" fmla="*/ 5 h 26"/>
              <a:gd name="T94" fmla="*/ 10 w 15"/>
              <a:gd name="T95" fmla="*/ 5 h 26"/>
              <a:gd name="T96" fmla="*/ 8 w 15"/>
              <a:gd name="T97" fmla="*/ 5 h 26"/>
              <a:gd name="T98" fmla="*/ 8 w 15"/>
              <a:gd name="T99" fmla="*/ 5 h 26"/>
              <a:gd name="T100" fmla="*/ 7 w 15"/>
              <a:gd name="T101" fmla="*/ 5 h 26"/>
              <a:gd name="T102" fmla="*/ 7 w 15"/>
              <a:gd name="T103" fmla="*/ 5 h 26"/>
              <a:gd name="T104" fmla="*/ 5 w 15"/>
              <a:gd name="T105" fmla="*/ 8 h 26"/>
              <a:gd name="T106" fmla="*/ 5 w 15"/>
              <a:gd name="T107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2" y="1"/>
                </a:lnTo>
                <a:lnTo>
                  <a:pt x="12" y="1"/>
                </a:lnTo>
                <a:lnTo>
                  <a:pt x="14" y="4"/>
                </a:lnTo>
                <a:lnTo>
                  <a:pt x="14" y="4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18"/>
                </a:lnTo>
                <a:lnTo>
                  <a:pt x="15" y="18"/>
                </a:lnTo>
                <a:lnTo>
                  <a:pt x="15" y="20"/>
                </a:lnTo>
                <a:lnTo>
                  <a:pt x="15" y="20"/>
                </a:lnTo>
                <a:lnTo>
                  <a:pt x="14" y="23"/>
                </a:lnTo>
                <a:lnTo>
                  <a:pt x="14" y="23"/>
                </a:lnTo>
                <a:lnTo>
                  <a:pt x="12" y="25"/>
                </a:lnTo>
                <a:lnTo>
                  <a:pt x="12" y="25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2" y="23"/>
                </a:lnTo>
                <a:lnTo>
                  <a:pt x="2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close/>
                <a:moveTo>
                  <a:pt x="5" y="18"/>
                </a:move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8"/>
                </a:lnTo>
                <a:lnTo>
                  <a:pt x="10" y="8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25" name="Freeform 547">
            <a:extLst>
              <a:ext uri="{FF2B5EF4-FFF2-40B4-BE49-F238E27FC236}">
                <a16:creationId xmlns:a16="http://schemas.microsoft.com/office/drawing/2014/main" id="{28D700C9-C4DB-490F-9452-665AAD96FA9A}"/>
              </a:ext>
            </a:extLst>
          </p:cNvPr>
          <p:cNvSpPr>
            <a:spLocks/>
          </p:cNvSpPr>
          <p:nvPr/>
        </p:nvSpPr>
        <p:spPr bwMode="auto">
          <a:xfrm>
            <a:off x="6893956" y="4908733"/>
            <a:ext cx="26988" cy="39688"/>
          </a:xfrm>
          <a:custGeom>
            <a:avLst/>
            <a:gdLst>
              <a:gd name="T0" fmla="*/ 17 w 17"/>
              <a:gd name="T1" fmla="*/ 0 h 25"/>
              <a:gd name="T2" fmla="*/ 11 w 17"/>
              <a:gd name="T3" fmla="*/ 25 h 25"/>
              <a:gd name="T4" fmla="*/ 7 w 17"/>
              <a:gd name="T5" fmla="*/ 25 h 25"/>
              <a:gd name="T6" fmla="*/ 0 w 17"/>
              <a:gd name="T7" fmla="*/ 0 h 25"/>
              <a:gd name="T8" fmla="*/ 6 w 17"/>
              <a:gd name="T9" fmla="*/ 0 h 25"/>
              <a:gd name="T10" fmla="*/ 8 w 17"/>
              <a:gd name="T11" fmla="*/ 16 h 25"/>
              <a:gd name="T12" fmla="*/ 8 w 17"/>
              <a:gd name="T13" fmla="*/ 16 h 25"/>
              <a:gd name="T14" fmla="*/ 12 w 17"/>
              <a:gd name="T15" fmla="*/ 0 h 25"/>
              <a:gd name="T16" fmla="*/ 17 w 17"/>
              <a:gd name="T1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5">
                <a:moveTo>
                  <a:pt x="17" y="0"/>
                </a:moveTo>
                <a:lnTo>
                  <a:pt x="11" y="25"/>
                </a:lnTo>
                <a:lnTo>
                  <a:pt x="7" y="25"/>
                </a:lnTo>
                <a:lnTo>
                  <a:pt x="0" y="0"/>
                </a:lnTo>
                <a:lnTo>
                  <a:pt x="6" y="0"/>
                </a:lnTo>
                <a:lnTo>
                  <a:pt x="8" y="16"/>
                </a:lnTo>
                <a:lnTo>
                  <a:pt x="8" y="16"/>
                </a:lnTo>
                <a:lnTo>
                  <a:pt x="12" y="0"/>
                </a:lnTo>
                <a:lnTo>
                  <a:pt x="1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26" name="Freeform 548">
            <a:extLst>
              <a:ext uri="{FF2B5EF4-FFF2-40B4-BE49-F238E27FC236}">
                <a16:creationId xmlns:a16="http://schemas.microsoft.com/office/drawing/2014/main" id="{8C869CD8-ECA3-4397-B11F-E28D337DB272}"/>
              </a:ext>
            </a:extLst>
          </p:cNvPr>
          <p:cNvSpPr>
            <a:spLocks noEditPoints="1"/>
          </p:cNvSpPr>
          <p:nvPr/>
        </p:nvSpPr>
        <p:spPr bwMode="auto">
          <a:xfrm>
            <a:off x="6925706" y="4892858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27" name="Freeform 549">
            <a:extLst>
              <a:ext uri="{FF2B5EF4-FFF2-40B4-BE49-F238E27FC236}">
                <a16:creationId xmlns:a16="http://schemas.microsoft.com/office/drawing/2014/main" id="{7D987E04-48B2-48F7-894B-D8BE1484E65A}"/>
              </a:ext>
            </a:extLst>
          </p:cNvPr>
          <p:cNvSpPr>
            <a:spLocks/>
          </p:cNvSpPr>
          <p:nvPr/>
        </p:nvSpPr>
        <p:spPr bwMode="auto">
          <a:xfrm>
            <a:off x="6939993" y="4908733"/>
            <a:ext cx="25400" cy="41275"/>
          </a:xfrm>
          <a:custGeom>
            <a:avLst/>
            <a:gdLst>
              <a:gd name="T0" fmla="*/ 16 w 16"/>
              <a:gd name="T1" fmla="*/ 0 h 26"/>
              <a:gd name="T2" fmla="*/ 16 w 16"/>
              <a:gd name="T3" fmla="*/ 25 h 26"/>
              <a:gd name="T4" fmla="*/ 11 w 16"/>
              <a:gd name="T5" fmla="*/ 25 h 26"/>
              <a:gd name="T6" fmla="*/ 11 w 16"/>
              <a:gd name="T7" fmla="*/ 23 h 26"/>
              <a:gd name="T8" fmla="*/ 11 w 16"/>
              <a:gd name="T9" fmla="*/ 23 h 26"/>
              <a:gd name="T10" fmla="*/ 11 w 16"/>
              <a:gd name="T11" fmla="*/ 23 h 26"/>
              <a:gd name="T12" fmla="*/ 8 w 16"/>
              <a:gd name="T13" fmla="*/ 25 h 26"/>
              <a:gd name="T14" fmla="*/ 8 w 16"/>
              <a:gd name="T15" fmla="*/ 25 h 26"/>
              <a:gd name="T16" fmla="*/ 6 w 16"/>
              <a:gd name="T17" fmla="*/ 26 h 26"/>
              <a:gd name="T18" fmla="*/ 6 w 16"/>
              <a:gd name="T19" fmla="*/ 26 h 26"/>
              <a:gd name="T20" fmla="*/ 3 w 16"/>
              <a:gd name="T21" fmla="*/ 25 h 26"/>
              <a:gd name="T22" fmla="*/ 3 w 16"/>
              <a:gd name="T23" fmla="*/ 25 h 26"/>
              <a:gd name="T24" fmla="*/ 2 w 16"/>
              <a:gd name="T25" fmla="*/ 24 h 26"/>
              <a:gd name="T26" fmla="*/ 2 w 16"/>
              <a:gd name="T27" fmla="*/ 24 h 26"/>
              <a:gd name="T28" fmla="*/ 1 w 16"/>
              <a:gd name="T29" fmla="*/ 23 h 26"/>
              <a:gd name="T30" fmla="*/ 1 w 16"/>
              <a:gd name="T31" fmla="*/ 23 h 26"/>
              <a:gd name="T32" fmla="*/ 0 w 16"/>
              <a:gd name="T33" fmla="*/ 20 h 26"/>
              <a:gd name="T34" fmla="*/ 0 w 16"/>
              <a:gd name="T35" fmla="*/ 0 h 26"/>
              <a:gd name="T36" fmla="*/ 6 w 16"/>
              <a:gd name="T37" fmla="*/ 0 h 26"/>
              <a:gd name="T38" fmla="*/ 6 w 16"/>
              <a:gd name="T39" fmla="*/ 18 h 26"/>
              <a:gd name="T40" fmla="*/ 6 w 16"/>
              <a:gd name="T41" fmla="*/ 18 h 26"/>
              <a:gd name="T42" fmla="*/ 6 w 16"/>
              <a:gd name="T43" fmla="*/ 20 h 26"/>
              <a:gd name="T44" fmla="*/ 6 w 16"/>
              <a:gd name="T45" fmla="*/ 20 h 26"/>
              <a:gd name="T46" fmla="*/ 8 w 16"/>
              <a:gd name="T47" fmla="*/ 20 h 26"/>
              <a:gd name="T48" fmla="*/ 8 w 16"/>
              <a:gd name="T49" fmla="*/ 20 h 26"/>
              <a:gd name="T50" fmla="*/ 10 w 16"/>
              <a:gd name="T51" fmla="*/ 20 h 26"/>
              <a:gd name="T52" fmla="*/ 10 w 16"/>
              <a:gd name="T53" fmla="*/ 20 h 26"/>
              <a:gd name="T54" fmla="*/ 11 w 16"/>
              <a:gd name="T55" fmla="*/ 18 h 26"/>
              <a:gd name="T56" fmla="*/ 11 w 16"/>
              <a:gd name="T57" fmla="*/ 0 h 26"/>
              <a:gd name="T58" fmla="*/ 16 w 16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6">
                <a:moveTo>
                  <a:pt x="16" y="0"/>
                </a:moveTo>
                <a:lnTo>
                  <a:pt x="16" y="25"/>
                </a:lnTo>
                <a:lnTo>
                  <a:pt x="11" y="25"/>
                </a:lnTo>
                <a:lnTo>
                  <a:pt x="11" y="23"/>
                </a:lnTo>
                <a:lnTo>
                  <a:pt x="11" y="23"/>
                </a:lnTo>
                <a:lnTo>
                  <a:pt x="11" y="23"/>
                </a:lnTo>
                <a:lnTo>
                  <a:pt x="8" y="25"/>
                </a:lnTo>
                <a:lnTo>
                  <a:pt x="8" y="25"/>
                </a:lnTo>
                <a:lnTo>
                  <a:pt x="6" y="26"/>
                </a:lnTo>
                <a:lnTo>
                  <a:pt x="6" y="26"/>
                </a:lnTo>
                <a:lnTo>
                  <a:pt x="3" y="25"/>
                </a:lnTo>
                <a:lnTo>
                  <a:pt x="3" y="25"/>
                </a:lnTo>
                <a:lnTo>
                  <a:pt x="2" y="24"/>
                </a:lnTo>
                <a:lnTo>
                  <a:pt x="2" y="24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0"/>
                </a:lnTo>
                <a:lnTo>
                  <a:pt x="6" y="0"/>
                </a:lnTo>
                <a:lnTo>
                  <a:pt x="6" y="18"/>
                </a:lnTo>
                <a:lnTo>
                  <a:pt x="6" y="18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1" y="18"/>
                </a:lnTo>
                <a:lnTo>
                  <a:pt x="11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28" name="Freeform 550">
            <a:extLst>
              <a:ext uri="{FF2B5EF4-FFF2-40B4-BE49-F238E27FC236}">
                <a16:creationId xmlns:a16="http://schemas.microsoft.com/office/drawing/2014/main" id="{365C18B3-84E8-4875-A8D5-869FA54546BE}"/>
              </a:ext>
            </a:extLst>
          </p:cNvPr>
          <p:cNvSpPr>
            <a:spLocks/>
          </p:cNvSpPr>
          <p:nvPr/>
        </p:nvSpPr>
        <p:spPr bwMode="auto">
          <a:xfrm>
            <a:off x="6971743" y="4908733"/>
            <a:ext cx="39688" cy="39688"/>
          </a:xfrm>
          <a:custGeom>
            <a:avLst/>
            <a:gdLst>
              <a:gd name="T0" fmla="*/ 0 w 25"/>
              <a:gd name="T1" fmla="*/ 25 h 25"/>
              <a:gd name="T2" fmla="*/ 0 w 25"/>
              <a:gd name="T3" fmla="*/ 0 h 25"/>
              <a:gd name="T4" fmla="*/ 5 w 25"/>
              <a:gd name="T5" fmla="*/ 0 h 25"/>
              <a:gd name="T6" fmla="*/ 5 w 25"/>
              <a:gd name="T7" fmla="*/ 3 h 25"/>
              <a:gd name="T8" fmla="*/ 5 w 25"/>
              <a:gd name="T9" fmla="*/ 3 h 25"/>
              <a:gd name="T10" fmla="*/ 5 w 25"/>
              <a:gd name="T11" fmla="*/ 3 h 25"/>
              <a:gd name="T12" fmla="*/ 7 w 25"/>
              <a:gd name="T13" fmla="*/ 0 h 25"/>
              <a:gd name="T14" fmla="*/ 7 w 25"/>
              <a:gd name="T15" fmla="*/ 0 h 25"/>
              <a:gd name="T16" fmla="*/ 10 w 25"/>
              <a:gd name="T17" fmla="*/ 0 h 25"/>
              <a:gd name="T18" fmla="*/ 10 w 25"/>
              <a:gd name="T19" fmla="*/ 0 h 25"/>
              <a:gd name="T20" fmla="*/ 12 w 25"/>
              <a:gd name="T21" fmla="*/ 0 h 25"/>
              <a:gd name="T22" fmla="*/ 12 w 25"/>
              <a:gd name="T23" fmla="*/ 0 h 25"/>
              <a:gd name="T24" fmla="*/ 15 w 25"/>
              <a:gd name="T25" fmla="*/ 3 h 25"/>
              <a:gd name="T26" fmla="*/ 15 w 25"/>
              <a:gd name="T27" fmla="*/ 3 h 25"/>
              <a:gd name="T28" fmla="*/ 16 w 25"/>
              <a:gd name="T29" fmla="*/ 0 h 25"/>
              <a:gd name="T30" fmla="*/ 16 w 25"/>
              <a:gd name="T31" fmla="*/ 0 h 25"/>
              <a:gd name="T32" fmla="*/ 20 w 25"/>
              <a:gd name="T33" fmla="*/ 0 h 25"/>
              <a:gd name="T34" fmla="*/ 20 w 25"/>
              <a:gd name="T35" fmla="*/ 0 h 25"/>
              <a:gd name="T36" fmla="*/ 21 w 25"/>
              <a:gd name="T37" fmla="*/ 0 h 25"/>
              <a:gd name="T38" fmla="*/ 21 w 25"/>
              <a:gd name="T39" fmla="*/ 0 h 25"/>
              <a:gd name="T40" fmla="*/ 23 w 25"/>
              <a:gd name="T41" fmla="*/ 1 h 25"/>
              <a:gd name="T42" fmla="*/ 23 w 25"/>
              <a:gd name="T43" fmla="*/ 1 h 25"/>
              <a:gd name="T44" fmla="*/ 25 w 25"/>
              <a:gd name="T45" fmla="*/ 3 h 25"/>
              <a:gd name="T46" fmla="*/ 25 w 25"/>
              <a:gd name="T47" fmla="*/ 3 h 25"/>
              <a:gd name="T48" fmla="*/ 25 w 25"/>
              <a:gd name="T49" fmla="*/ 6 h 25"/>
              <a:gd name="T50" fmla="*/ 25 w 25"/>
              <a:gd name="T51" fmla="*/ 25 h 25"/>
              <a:gd name="T52" fmla="*/ 20 w 25"/>
              <a:gd name="T53" fmla="*/ 25 h 25"/>
              <a:gd name="T54" fmla="*/ 20 w 25"/>
              <a:gd name="T55" fmla="*/ 8 h 25"/>
              <a:gd name="T56" fmla="*/ 20 w 25"/>
              <a:gd name="T57" fmla="*/ 8 h 25"/>
              <a:gd name="T58" fmla="*/ 20 w 25"/>
              <a:gd name="T59" fmla="*/ 6 h 25"/>
              <a:gd name="T60" fmla="*/ 20 w 25"/>
              <a:gd name="T61" fmla="*/ 6 h 25"/>
              <a:gd name="T62" fmla="*/ 17 w 25"/>
              <a:gd name="T63" fmla="*/ 5 h 25"/>
              <a:gd name="T64" fmla="*/ 17 w 25"/>
              <a:gd name="T65" fmla="*/ 5 h 25"/>
              <a:gd name="T66" fmla="*/ 16 w 25"/>
              <a:gd name="T67" fmla="*/ 6 h 25"/>
              <a:gd name="T68" fmla="*/ 16 w 25"/>
              <a:gd name="T69" fmla="*/ 6 h 25"/>
              <a:gd name="T70" fmla="*/ 15 w 25"/>
              <a:gd name="T71" fmla="*/ 9 h 25"/>
              <a:gd name="T72" fmla="*/ 15 w 25"/>
              <a:gd name="T73" fmla="*/ 25 h 25"/>
              <a:gd name="T74" fmla="*/ 10 w 25"/>
              <a:gd name="T75" fmla="*/ 25 h 25"/>
              <a:gd name="T76" fmla="*/ 10 w 25"/>
              <a:gd name="T77" fmla="*/ 8 h 25"/>
              <a:gd name="T78" fmla="*/ 10 w 25"/>
              <a:gd name="T79" fmla="*/ 8 h 25"/>
              <a:gd name="T80" fmla="*/ 10 w 25"/>
              <a:gd name="T81" fmla="*/ 6 h 25"/>
              <a:gd name="T82" fmla="*/ 10 w 25"/>
              <a:gd name="T83" fmla="*/ 6 h 25"/>
              <a:gd name="T84" fmla="*/ 7 w 25"/>
              <a:gd name="T85" fmla="*/ 5 h 25"/>
              <a:gd name="T86" fmla="*/ 7 w 25"/>
              <a:gd name="T87" fmla="*/ 5 h 25"/>
              <a:gd name="T88" fmla="*/ 6 w 25"/>
              <a:gd name="T89" fmla="*/ 6 h 25"/>
              <a:gd name="T90" fmla="*/ 6 w 25"/>
              <a:gd name="T91" fmla="*/ 6 h 25"/>
              <a:gd name="T92" fmla="*/ 5 w 25"/>
              <a:gd name="T93" fmla="*/ 9 h 25"/>
              <a:gd name="T94" fmla="*/ 5 w 25"/>
              <a:gd name="T95" fmla="*/ 25 h 25"/>
              <a:gd name="T96" fmla="*/ 0 w 25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5" y="3"/>
                </a:lnTo>
                <a:lnTo>
                  <a:pt x="15" y="3"/>
                </a:lnTo>
                <a:lnTo>
                  <a:pt x="16" y="0"/>
                </a:lnTo>
                <a:lnTo>
                  <a:pt x="16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1"/>
                </a:lnTo>
                <a:lnTo>
                  <a:pt x="23" y="1"/>
                </a:lnTo>
                <a:lnTo>
                  <a:pt x="25" y="3"/>
                </a:lnTo>
                <a:lnTo>
                  <a:pt x="25" y="3"/>
                </a:lnTo>
                <a:lnTo>
                  <a:pt x="25" y="6"/>
                </a:lnTo>
                <a:lnTo>
                  <a:pt x="25" y="25"/>
                </a:lnTo>
                <a:lnTo>
                  <a:pt x="20" y="25"/>
                </a:lnTo>
                <a:lnTo>
                  <a:pt x="20" y="8"/>
                </a:lnTo>
                <a:lnTo>
                  <a:pt x="20" y="8"/>
                </a:lnTo>
                <a:lnTo>
                  <a:pt x="20" y="6"/>
                </a:lnTo>
                <a:lnTo>
                  <a:pt x="20" y="6"/>
                </a:lnTo>
                <a:lnTo>
                  <a:pt x="17" y="5"/>
                </a:lnTo>
                <a:lnTo>
                  <a:pt x="17" y="5"/>
                </a:lnTo>
                <a:lnTo>
                  <a:pt x="16" y="6"/>
                </a:lnTo>
                <a:lnTo>
                  <a:pt x="16" y="6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29" name="Freeform 551">
            <a:extLst>
              <a:ext uri="{FF2B5EF4-FFF2-40B4-BE49-F238E27FC236}">
                <a16:creationId xmlns:a16="http://schemas.microsoft.com/office/drawing/2014/main" id="{D6C02E0F-BBFB-4B88-B78E-1613DE1204F4}"/>
              </a:ext>
            </a:extLst>
          </p:cNvPr>
          <p:cNvSpPr>
            <a:spLocks/>
          </p:cNvSpPr>
          <p:nvPr/>
        </p:nvSpPr>
        <p:spPr bwMode="auto">
          <a:xfrm>
            <a:off x="7247968" y="2335396"/>
            <a:ext cx="28575" cy="55563"/>
          </a:xfrm>
          <a:custGeom>
            <a:avLst/>
            <a:gdLst>
              <a:gd name="T0" fmla="*/ 0 w 18"/>
              <a:gd name="T1" fmla="*/ 35 h 35"/>
              <a:gd name="T2" fmla="*/ 0 w 18"/>
              <a:gd name="T3" fmla="*/ 0 h 35"/>
              <a:gd name="T4" fmla="*/ 5 w 18"/>
              <a:gd name="T5" fmla="*/ 0 h 35"/>
              <a:gd name="T6" fmla="*/ 13 w 18"/>
              <a:gd name="T7" fmla="*/ 22 h 35"/>
              <a:gd name="T8" fmla="*/ 13 w 18"/>
              <a:gd name="T9" fmla="*/ 22 h 35"/>
              <a:gd name="T10" fmla="*/ 13 w 18"/>
              <a:gd name="T11" fmla="*/ 0 h 35"/>
              <a:gd name="T12" fmla="*/ 18 w 18"/>
              <a:gd name="T13" fmla="*/ 0 h 35"/>
              <a:gd name="T14" fmla="*/ 18 w 18"/>
              <a:gd name="T15" fmla="*/ 35 h 35"/>
              <a:gd name="T16" fmla="*/ 13 w 18"/>
              <a:gd name="T17" fmla="*/ 35 h 35"/>
              <a:gd name="T18" fmla="*/ 5 w 18"/>
              <a:gd name="T19" fmla="*/ 14 h 35"/>
              <a:gd name="T20" fmla="*/ 5 w 18"/>
              <a:gd name="T21" fmla="*/ 14 h 35"/>
              <a:gd name="T22" fmla="*/ 5 w 18"/>
              <a:gd name="T23" fmla="*/ 35 h 35"/>
              <a:gd name="T24" fmla="*/ 0 w 18"/>
              <a:gd name="T25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" h="35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13" y="22"/>
                </a:lnTo>
                <a:lnTo>
                  <a:pt x="13" y="22"/>
                </a:lnTo>
                <a:lnTo>
                  <a:pt x="13" y="0"/>
                </a:lnTo>
                <a:lnTo>
                  <a:pt x="18" y="0"/>
                </a:lnTo>
                <a:lnTo>
                  <a:pt x="18" y="35"/>
                </a:lnTo>
                <a:lnTo>
                  <a:pt x="13" y="35"/>
                </a:lnTo>
                <a:lnTo>
                  <a:pt x="5" y="14"/>
                </a:lnTo>
                <a:lnTo>
                  <a:pt x="5" y="14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30" name="Freeform 552">
            <a:extLst>
              <a:ext uri="{FF2B5EF4-FFF2-40B4-BE49-F238E27FC236}">
                <a16:creationId xmlns:a16="http://schemas.microsoft.com/office/drawing/2014/main" id="{37AB8CA2-DFF7-45C0-8C3C-19A6C026E481}"/>
              </a:ext>
            </a:extLst>
          </p:cNvPr>
          <p:cNvSpPr>
            <a:spLocks noEditPoints="1"/>
          </p:cNvSpPr>
          <p:nvPr/>
        </p:nvSpPr>
        <p:spPr bwMode="auto">
          <a:xfrm>
            <a:off x="7281306" y="2335396"/>
            <a:ext cx="11113" cy="55563"/>
          </a:xfrm>
          <a:custGeom>
            <a:avLst/>
            <a:gdLst>
              <a:gd name="T0" fmla="*/ 0 w 7"/>
              <a:gd name="T1" fmla="*/ 5 h 35"/>
              <a:gd name="T2" fmla="*/ 0 w 7"/>
              <a:gd name="T3" fmla="*/ 0 h 35"/>
              <a:gd name="T4" fmla="*/ 7 w 7"/>
              <a:gd name="T5" fmla="*/ 0 h 35"/>
              <a:gd name="T6" fmla="*/ 7 w 7"/>
              <a:gd name="T7" fmla="*/ 5 h 35"/>
              <a:gd name="T8" fmla="*/ 0 w 7"/>
              <a:gd name="T9" fmla="*/ 5 h 35"/>
              <a:gd name="T10" fmla="*/ 0 w 7"/>
              <a:gd name="T11" fmla="*/ 35 h 35"/>
              <a:gd name="T12" fmla="*/ 0 w 7"/>
              <a:gd name="T13" fmla="*/ 10 h 35"/>
              <a:gd name="T14" fmla="*/ 7 w 7"/>
              <a:gd name="T15" fmla="*/ 10 h 35"/>
              <a:gd name="T16" fmla="*/ 7 w 7"/>
              <a:gd name="T17" fmla="*/ 35 h 35"/>
              <a:gd name="T18" fmla="*/ 0 w 7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35">
                <a:moveTo>
                  <a:pt x="0" y="5"/>
                </a:moveTo>
                <a:lnTo>
                  <a:pt x="0" y="0"/>
                </a:lnTo>
                <a:lnTo>
                  <a:pt x="7" y="0"/>
                </a:lnTo>
                <a:lnTo>
                  <a:pt x="7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7" y="10"/>
                </a:lnTo>
                <a:lnTo>
                  <a:pt x="7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31" name="Freeform 553">
            <a:extLst>
              <a:ext uri="{FF2B5EF4-FFF2-40B4-BE49-F238E27FC236}">
                <a16:creationId xmlns:a16="http://schemas.microsoft.com/office/drawing/2014/main" id="{A5BC48E5-0E5A-4C11-A9C6-B3BC6203E485}"/>
              </a:ext>
            </a:extLst>
          </p:cNvPr>
          <p:cNvSpPr>
            <a:spLocks/>
          </p:cNvSpPr>
          <p:nvPr/>
        </p:nvSpPr>
        <p:spPr bwMode="auto">
          <a:xfrm>
            <a:off x="7294006" y="2340158"/>
            <a:ext cx="15875" cy="50800"/>
          </a:xfrm>
          <a:custGeom>
            <a:avLst/>
            <a:gdLst>
              <a:gd name="T0" fmla="*/ 2 w 10"/>
              <a:gd name="T1" fmla="*/ 7 h 32"/>
              <a:gd name="T2" fmla="*/ 2 w 10"/>
              <a:gd name="T3" fmla="*/ 0 h 32"/>
              <a:gd name="T4" fmla="*/ 7 w 10"/>
              <a:gd name="T5" fmla="*/ 0 h 32"/>
              <a:gd name="T6" fmla="*/ 7 w 10"/>
              <a:gd name="T7" fmla="*/ 7 h 32"/>
              <a:gd name="T8" fmla="*/ 10 w 10"/>
              <a:gd name="T9" fmla="*/ 7 h 32"/>
              <a:gd name="T10" fmla="*/ 10 w 10"/>
              <a:gd name="T11" fmla="*/ 11 h 32"/>
              <a:gd name="T12" fmla="*/ 7 w 10"/>
              <a:gd name="T13" fmla="*/ 11 h 32"/>
              <a:gd name="T14" fmla="*/ 7 w 10"/>
              <a:gd name="T15" fmla="*/ 25 h 32"/>
              <a:gd name="T16" fmla="*/ 7 w 10"/>
              <a:gd name="T17" fmla="*/ 25 h 32"/>
              <a:gd name="T18" fmla="*/ 7 w 10"/>
              <a:gd name="T19" fmla="*/ 26 h 32"/>
              <a:gd name="T20" fmla="*/ 7 w 10"/>
              <a:gd name="T21" fmla="*/ 26 h 32"/>
              <a:gd name="T22" fmla="*/ 9 w 10"/>
              <a:gd name="T23" fmla="*/ 27 h 32"/>
              <a:gd name="T24" fmla="*/ 9 w 10"/>
              <a:gd name="T25" fmla="*/ 27 h 32"/>
              <a:gd name="T26" fmla="*/ 9 w 10"/>
              <a:gd name="T27" fmla="*/ 27 h 32"/>
              <a:gd name="T28" fmla="*/ 9 w 10"/>
              <a:gd name="T29" fmla="*/ 27 h 32"/>
              <a:gd name="T30" fmla="*/ 10 w 10"/>
              <a:gd name="T31" fmla="*/ 27 h 32"/>
              <a:gd name="T32" fmla="*/ 10 w 10"/>
              <a:gd name="T33" fmla="*/ 32 h 32"/>
              <a:gd name="T34" fmla="*/ 9 w 10"/>
              <a:gd name="T35" fmla="*/ 32 h 32"/>
              <a:gd name="T36" fmla="*/ 9 w 10"/>
              <a:gd name="T37" fmla="*/ 32 h 32"/>
              <a:gd name="T38" fmla="*/ 5 w 10"/>
              <a:gd name="T39" fmla="*/ 32 h 32"/>
              <a:gd name="T40" fmla="*/ 5 w 10"/>
              <a:gd name="T41" fmla="*/ 32 h 32"/>
              <a:gd name="T42" fmla="*/ 4 w 10"/>
              <a:gd name="T43" fmla="*/ 30 h 32"/>
              <a:gd name="T44" fmla="*/ 4 w 10"/>
              <a:gd name="T45" fmla="*/ 30 h 32"/>
              <a:gd name="T46" fmla="*/ 2 w 10"/>
              <a:gd name="T47" fmla="*/ 29 h 32"/>
              <a:gd name="T48" fmla="*/ 2 w 10"/>
              <a:gd name="T49" fmla="*/ 29 h 32"/>
              <a:gd name="T50" fmla="*/ 2 w 10"/>
              <a:gd name="T51" fmla="*/ 26 h 32"/>
              <a:gd name="T52" fmla="*/ 2 w 10"/>
              <a:gd name="T53" fmla="*/ 11 h 32"/>
              <a:gd name="T54" fmla="*/ 0 w 10"/>
              <a:gd name="T55" fmla="*/ 11 h 32"/>
              <a:gd name="T56" fmla="*/ 0 w 10"/>
              <a:gd name="T57" fmla="*/ 7 h 32"/>
              <a:gd name="T58" fmla="*/ 2 w 10"/>
              <a:gd name="T59" fmla="*/ 7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" h="32">
                <a:moveTo>
                  <a:pt x="2" y="7"/>
                </a:moveTo>
                <a:lnTo>
                  <a:pt x="2" y="0"/>
                </a:lnTo>
                <a:lnTo>
                  <a:pt x="7" y="0"/>
                </a:lnTo>
                <a:lnTo>
                  <a:pt x="7" y="7"/>
                </a:lnTo>
                <a:lnTo>
                  <a:pt x="10" y="7"/>
                </a:lnTo>
                <a:lnTo>
                  <a:pt x="10" y="11"/>
                </a:lnTo>
                <a:lnTo>
                  <a:pt x="7" y="11"/>
                </a:lnTo>
                <a:lnTo>
                  <a:pt x="7" y="25"/>
                </a:lnTo>
                <a:lnTo>
                  <a:pt x="7" y="25"/>
                </a:lnTo>
                <a:lnTo>
                  <a:pt x="7" y="26"/>
                </a:lnTo>
                <a:lnTo>
                  <a:pt x="7" y="26"/>
                </a:lnTo>
                <a:lnTo>
                  <a:pt x="9" y="27"/>
                </a:lnTo>
                <a:lnTo>
                  <a:pt x="9" y="27"/>
                </a:lnTo>
                <a:lnTo>
                  <a:pt x="9" y="27"/>
                </a:lnTo>
                <a:lnTo>
                  <a:pt x="9" y="27"/>
                </a:lnTo>
                <a:lnTo>
                  <a:pt x="10" y="27"/>
                </a:lnTo>
                <a:lnTo>
                  <a:pt x="10" y="32"/>
                </a:lnTo>
                <a:lnTo>
                  <a:pt x="9" y="32"/>
                </a:lnTo>
                <a:lnTo>
                  <a:pt x="9" y="32"/>
                </a:lnTo>
                <a:lnTo>
                  <a:pt x="5" y="32"/>
                </a:lnTo>
                <a:lnTo>
                  <a:pt x="5" y="32"/>
                </a:lnTo>
                <a:lnTo>
                  <a:pt x="4" y="30"/>
                </a:lnTo>
                <a:lnTo>
                  <a:pt x="4" y="30"/>
                </a:lnTo>
                <a:lnTo>
                  <a:pt x="2" y="29"/>
                </a:lnTo>
                <a:lnTo>
                  <a:pt x="2" y="29"/>
                </a:lnTo>
                <a:lnTo>
                  <a:pt x="2" y="26"/>
                </a:lnTo>
                <a:lnTo>
                  <a:pt x="2" y="11"/>
                </a:lnTo>
                <a:lnTo>
                  <a:pt x="0" y="11"/>
                </a:lnTo>
                <a:lnTo>
                  <a:pt x="0" y="7"/>
                </a:lnTo>
                <a:lnTo>
                  <a:pt x="2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32" name="Freeform 554">
            <a:extLst>
              <a:ext uri="{FF2B5EF4-FFF2-40B4-BE49-F238E27FC236}">
                <a16:creationId xmlns:a16="http://schemas.microsoft.com/office/drawing/2014/main" id="{54DEA923-62CF-463A-BB6D-010FAE7248B1}"/>
              </a:ext>
            </a:extLst>
          </p:cNvPr>
          <p:cNvSpPr>
            <a:spLocks/>
          </p:cNvSpPr>
          <p:nvPr/>
        </p:nvSpPr>
        <p:spPr bwMode="auto">
          <a:xfrm>
            <a:off x="7314643" y="2349683"/>
            <a:ext cx="19050" cy="41275"/>
          </a:xfrm>
          <a:custGeom>
            <a:avLst/>
            <a:gdLst>
              <a:gd name="T0" fmla="*/ 0 w 12"/>
              <a:gd name="T1" fmla="*/ 26 h 26"/>
              <a:gd name="T2" fmla="*/ 0 w 12"/>
              <a:gd name="T3" fmla="*/ 1 h 26"/>
              <a:gd name="T4" fmla="*/ 5 w 12"/>
              <a:gd name="T5" fmla="*/ 1 h 26"/>
              <a:gd name="T6" fmla="*/ 5 w 12"/>
              <a:gd name="T7" fmla="*/ 4 h 26"/>
              <a:gd name="T8" fmla="*/ 5 w 12"/>
              <a:gd name="T9" fmla="*/ 4 h 26"/>
              <a:gd name="T10" fmla="*/ 8 w 12"/>
              <a:gd name="T11" fmla="*/ 1 h 26"/>
              <a:gd name="T12" fmla="*/ 8 w 12"/>
              <a:gd name="T13" fmla="*/ 1 h 26"/>
              <a:gd name="T14" fmla="*/ 12 w 12"/>
              <a:gd name="T15" fmla="*/ 0 h 26"/>
              <a:gd name="T16" fmla="*/ 12 w 12"/>
              <a:gd name="T17" fmla="*/ 6 h 26"/>
              <a:gd name="T18" fmla="*/ 12 w 12"/>
              <a:gd name="T19" fmla="*/ 6 h 26"/>
              <a:gd name="T20" fmla="*/ 10 w 12"/>
              <a:gd name="T21" fmla="*/ 6 h 26"/>
              <a:gd name="T22" fmla="*/ 10 w 12"/>
              <a:gd name="T23" fmla="*/ 6 h 26"/>
              <a:gd name="T24" fmla="*/ 8 w 12"/>
              <a:gd name="T25" fmla="*/ 6 h 26"/>
              <a:gd name="T26" fmla="*/ 8 w 12"/>
              <a:gd name="T27" fmla="*/ 6 h 26"/>
              <a:gd name="T28" fmla="*/ 7 w 12"/>
              <a:gd name="T29" fmla="*/ 8 h 26"/>
              <a:gd name="T30" fmla="*/ 7 w 12"/>
              <a:gd name="T31" fmla="*/ 8 h 26"/>
              <a:gd name="T32" fmla="*/ 6 w 12"/>
              <a:gd name="T33" fmla="*/ 9 h 26"/>
              <a:gd name="T34" fmla="*/ 6 w 12"/>
              <a:gd name="T35" fmla="*/ 9 h 26"/>
              <a:gd name="T36" fmla="*/ 5 w 12"/>
              <a:gd name="T37" fmla="*/ 11 h 26"/>
              <a:gd name="T38" fmla="*/ 5 w 12"/>
              <a:gd name="T39" fmla="*/ 26 h 26"/>
              <a:gd name="T40" fmla="*/ 0 w 12"/>
              <a:gd name="T41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8" y="1"/>
                </a:lnTo>
                <a:lnTo>
                  <a:pt x="8" y="1"/>
                </a:lnTo>
                <a:lnTo>
                  <a:pt x="12" y="0"/>
                </a:lnTo>
                <a:lnTo>
                  <a:pt x="12" y="6"/>
                </a:lnTo>
                <a:lnTo>
                  <a:pt x="12" y="6"/>
                </a:lnTo>
                <a:lnTo>
                  <a:pt x="10" y="6"/>
                </a:lnTo>
                <a:lnTo>
                  <a:pt x="10" y="6"/>
                </a:lnTo>
                <a:lnTo>
                  <a:pt x="8" y="6"/>
                </a:lnTo>
                <a:lnTo>
                  <a:pt x="8" y="6"/>
                </a:lnTo>
                <a:lnTo>
                  <a:pt x="7" y="8"/>
                </a:lnTo>
                <a:lnTo>
                  <a:pt x="7" y="8"/>
                </a:lnTo>
                <a:lnTo>
                  <a:pt x="6" y="9"/>
                </a:lnTo>
                <a:lnTo>
                  <a:pt x="6" y="9"/>
                </a:lnTo>
                <a:lnTo>
                  <a:pt x="5" y="11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33" name="Freeform 555">
            <a:extLst>
              <a:ext uri="{FF2B5EF4-FFF2-40B4-BE49-F238E27FC236}">
                <a16:creationId xmlns:a16="http://schemas.microsoft.com/office/drawing/2014/main" id="{F233B55B-4575-405E-AFB2-91A73E469871}"/>
              </a:ext>
            </a:extLst>
          </p:cNvPr>
          <p:cNvSpPr>
            <a:spLocks noEditPoints="1"/>
          </p:cNvSpPr>
          <p:nvPr/>
        </p:nvSpPr>
        <p:spPr bwMode="auto">
          <a:xfrm>
            <a:off x="7335281" y="2349683"/>
            <a:ext cx="23813" cy="41275"/>
          </a:xfrm>
          <a:custGeom>
            <a:avLst/>
            <a:gdLst>
              <a:gd name="T0" fmla="*/ 0 w 15"/>
              <a:gd name="T1" fmla="*/ 10 h 26"/>
              <a:gd name="T2" fmla="*/ 0 w 15"/>
              <a:gd name="T3" fmla="*/ 10 h 26"/>
              <a:gd name="T4" fmla="*/ 0 w 15"/>
              <a:gd name="T5" fmla="*/ 6 h 26"/>
              <a:gd name="T6" fmla="*/ 0 w 15"/>
              <a:gd name="T7" fmla="*/ 6 h 26"/>
              <a:gd name="T8" fmla="*/ 0 w 15"/>
              <a:gd name="T9" fmla="*/ 4 h 26"/>
              <a:gd name="T10" fmla="*/ 0 w 15"/>
              <a:gd name="T11" fmla="*/ 4 h 26"/>
              <a:gd name="T12" fmla="*/ 3 w 15"/>
              <a:gd name="T13" fmla="*/ 1 h 26"/>
              <a:gd name="T14" fmla="*/ 3 w 15"/>
              <a:gd name="T15" fmla="*/ 1 h 26"/>
              <a:gd name="T16" fmla="*/ 8 w 15"/>
              <a:gd name="T17" fmla="*/ 0 h 26"/>
              <a:gd name="T18" fmla="*/ 8 w 15"/>
              <a:gd name="T19" fmla="*/ 0 h 26"/>
              <a:gd name="T20" fmla="*/ 12 w 15"/>
              <a:gd name="T21" fmla="*/ 1 h 26"/>
              <a:gd name="T22" fmla="*/ 12 w 15"/>
              <a:gd name="T23" fmla="*/ 1 h 26"/>
              <a:gd name="T24" fmla="*/ 14 w 15"/>
              <a:gd name="T25" fmla="*/ 4 h 26"/>
              <a:gd name="T26" fmla="*/ 14 w 15"/>
              <a:gd name="T27" fmla="*/ 4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10 h 26"/>
              <a:gd name="T34" fmla="*/ 15 w 15"/>
              <a:gd name="T35" fmla="*/ 18 h 26"/>
              <a:gd name="T36" fmla="*/ 15 w 15"/>
              <a:gd name="T37" fmla="*/ 18 h 26"/>
              <a:gd name="T38" fmla="*/ 15 w 15"/>
              <a:gd name="T39" fmla="*/ 20 h 26"/>
              <a:gd name="T40" fmla="*/ 15 w 15"/>
              <a:gd name="T41" fmla="*/ 20 h 26"/>
              <a:gd name="T42" fmla="*/ 14 w 15"/>
              <a:gd name="T43" fmla="*/ 23 h 26"/>
              <a:gd name="T44" fmla="*/ 14 w 15"/>
              <a:gd name="T45" fmla="*/ 23 h 26"/>
              <a:gd name="T46" fmla="*/ 12 w 15"/>
              <a:gd name="T47" fmla="*/ 25 h 26"/>
              <a:gd name="T48" fmla="*/ 12 w 15"/>
              <a:gd name="T49" fmla="*/ 25 h 26"/>
              <a:gd name="T50" fmla="*/ 8 w 15"/>
              <a:gd name="T51" fmla="*/ 26 h 26"/>
              <a:gd name="T52" fmla="*/ 8 w 15"/>
              <a:gd name="T53" fmla="*/ 26 h 26"/>
              <a:gd name="T54" fmla="*/ 3 w 15"/>
              <a:gd name="T55" fmla="*/ 25 h 26"/>
              <a:gd name="T56" fmla="*/ 3 w 15"/>
              <a:gd name="T57" fmla="*/ 25 h 26"/>
              <a:gd name="T58" fmla="*/ 0 w 15"/>
              <a:gd name="T59" fmla="*/ 23 h 26"/>
              <a:gd name="T60" fmla="*/ 0 w 15"/>
              <a:gd name="T61" fmla="*/ 23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8 h 26"/>
              <a:gd name="T68" fmla="*/ 0 w 15"/>
              <a:gd name="T69" fmla="*/ 10 h 26"/>
              <a:gd name="T70" fmla="*/ 5 w 15"/>
              <a:gd name="T71" fmla="*/ 19 h 26"/>
              <a:gd name="T72" fmla="*/ 5 w 15"/>
              <a:gd name="T73" fmla="*/ 19 h 26"/>
              <a:gd name="T74" fmla="*/ 5 w 15"/>
              <a:gd name="T75" fmla="*/ 21 h 26"/>
              <a:gd name="T76" fmla="*/ 5 w 15"/>
              <a:gd name="T77" fmla="*/ 21 h 26"/>
              <a:gd name="T78" fmla="*/ 8 w 15"/>
              <a:gd name="T79" fmla="*/ 21 h 26"/>
              <a:gd name="T80" fmla="*/ 8 w 15"/>
              <a:gd name="T81" fmla="*/ 21 h 26"/>
              <a:gd name="T82" fmla="*/ 9 w 15"/>
              <a:gd name="T83" fmla="*/ 21 h 26"/>
              <a:gd name="T84" fmla="*/ 9 w 15"/>
              <a:gd name="T85" fmla="*/ 21 h 26"/>
              <a:gd name="T86" fmla="*/ 10 w 15"/>
              <a:gd name="T87" fmla="*/ 19 h 26"/>
              <a:gd name="T88" fmla="*/ 10 w 15"/>
              <a:gd name="T89" fmla="*/ 9 h 26"/>
              <a:gd name="T90" fmla="*/ 10 w 15"/>
              <a:gd name="T91" fmla="*/ 9 h 26"/>
              <a:gd name="T92" fmla="*/ 9 w 15"/>
              <a:gd name="T93" fmla="*/ 6 h 26"/>
              <a:gd name="T94" fmla="*/ 9 w 15"/>
              <a:gd name="T95" fmla="*/ 6 h 26"/>
              <a:gd name="T96" fmla="*/ 8 w 15"/>
              <a:gd name="T97" fmla="*/ 6 h 26"/>
              <a:gd name="T98" fmla="*/ 8 w 15"/>
              <a:gd name="T99" fmla="*/ 6 h 26"/>
              <a:gd name="T100" fmla="*/ 5 w 15"/>
              <a:gd name="T101" fmla="*/ 6 h 26"/>
              <a:gd name="T102" fmla="*/ 5 w 15"/>
              <a:gd name="T103" fmla="*/ 6 h 26"/>
              <a:gd name="T104" fmla="*/ 5 w 15"/>
              <a:gd name="T105" fmla="*/ 9 h 26"/>
              <a:gd name="T106" fmla="*/ 5 w 15"/>
              <a:gd name="T107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10"/>
                </a:move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3" y="1"/>
                </a:lnTo>
                <a:lnTo>
                  <a:pt x="3" y="1"/>
                </a:lnTo>
                <a:lnTo>
                  <a:pt x="8" y="0"/>
                </a:lnTo>
                <a:lnTo>
                  <a:pt x="8" y="0"/>
                </a:lnTo>
                <a:lnTo>
                  <a:pt x="12" y="1"/>
                </a:lnTo>
                <a:lnTo>
                  <a:pt x="12" y="1"/>
                </a:lnTo>
                <a:lnTo>
                  <a:pt x="14" y="4"/>
                </a:lnTo>
                <a:lnTo>
                  <a:pt x="14" y="4"/>
                </a:lnTo>
                <a:lnTo>
                  <a:pt x="15" y="6"/>
                </a:lnTo>
                <a:lnTo>
                  <a:pt x="15" y="6"/>
                </a:lnTo>
                <a:lnTo>
                  <a:pt x="15" y="10"/>
                </a:lnTo>
                <a:lnTo>
                  <a:pt x="15" y="18"/>
                </a:lnTo>
                <a:lnTo>
                  <a:pt x="15" y="18"/>
                </a:lnTo>
                <a:lnTo>
                  <a:pt x="15" y="20"/>
                </a:lnTo>
                <a:lnTo>
                  <a:pt x="15" y="20"/>
                </a:lnTo>
                <a:lnTo>
                  <a:pt x="14" y="23"/>
                </a:lnTo>
                <a:lnTo>
                  <a:pt x="14" y="23"/>
                </a:lnTo>
                <a:lnTo>
                  <a:pt x="12" y="25"/>
                </a:lnTo>
                <a:lnTo>
                  <a:pt x="12" y="25"/>
                </a:lnTo>
                <a:lnTo>
                  <a:pt x="8" y="26"/>
                </a:lnTo>
                <a:lnTo>
                  <a:pt x="8" y="26"/>
                </a:lnTo>
                <a:lnTo>
                  <a:pt x="3" y="25"/>
                </a:lnTo>
                <a:lnTo>
                  <a:pt x="3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0"/>
                </a:lnTo>
                <a:close/>
                <a:moveTo>
                  <a:pt x="5" y="19"/>
                </a:moveTo>
                <a:lnTo>
                  <a:pt x="5" y="19"/>
                </a:lnTo>
                <a:lnTo>
                  <a:pt x="5" y="21"/>
                </a:lnTo>
                <a:lnTo>
                  <a:pt x="5" y="21"/>
                </a:lnTo>
                <a:lnTo>
                  <a:pt x="8" y="21"/>
                </a:lnTo>
                <a:lnTo>
                  <a:pt x="8" y="21"/>
                </a:lnTo>
                <a:lnTo>
                  <a:pt x="9" y="21"/>
                </a:lnTo>
                <a:lnTo>
                  <a:pt x="9" y="21"/>
                </a:lnTo>
                <a:lnTo>
                  <a:pt x="10" y="19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8" y="6"/>
                </a:lnTo>
                <a:lnTo>
                  <a:pt x="8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34" name="Freeform 556">
            <a:extLst>
              <a:ext uri="{FF2B5EF4-FFF2-40B4-BE49-F238E27FC236}">
                <a16:creationId xmlns:a16="http://schemas.microsoft.com/office/drawing/2014/main" id="{2BAF29DC-F2F0-4E38-BE01-61E6461EDC3F}"/>
              </a:ext>
            </a:extLst>
          </p:cNvPr>
          <p:cNvSpPr>
            <a:spLocks noEditPoints="1"/>
          </p:cNvSpPr>
          <p:nvPr/>
        </p:nvSpPr>
        <p:spPr bwMode="auto">
          <a:xfrm>
            <a:off x="7365443" y="2349683"/>
            <a:ext cx="23813" cy="57150"/>
          </a:xfrm>
          <a:custGeom>
            <a:avLst/>
            <a:gdLst>
              <a:gd name="T0" fmla="*/ 5 w 15"/>
              <a:gd name="T1" fmla="*/ 29 h 36"/>
              <a:gd name="T2" fmla="*/ 5 w 15"/>
              <a:gd name="T3" fmla="*/ 31 h 36"/>
              <a:gd name="T4" fmla="*/ 8 w 15"/>
              <a:gd name="T5" fmla="*/ 31 h 36"/>
              <a:gd name="T6" fmla="*/ 9 w 15"/>
              <a:gd name="T7" fmla="*/ 31 h 36"/>
              <a:gd name="T8" fmla="*/ 10 w 15"/>
              <a:gd name="T9" fmla="*/ 24 h 36"/>
              <a:gd name="T10" fmla="*/ 10 w 15"/>
              <a:gd name="T11" fmla="*/ 24 h 36"/>
              <a:gd name="T12" fmla="*/ 8 w 15"/>
              <a:gd name="T13" fmla="*/ 26 h 36"/>
              <a:gd name="T14" fmla="*/ 5 w 15"/>
              <a:gd name="T15" fmla="*/ 26 h 36"/>
              <a:gd name="T16" fmla="*/ 0 w 15"/>
              <a:gd name="T17" fmla="*/ 24 h 36"/>
              <a:gd name="T18" fmla="*/ 0 w 15"/>
              <a:gd name="T19" fmla="*/ 23 h 36"/>
              <a:gd name="T20" fmla="*/ 0 w 15"/>
              <a:gd name="T21" fmla="*/ 19 h 36"/>
              <a:gd name="T22" fmla="*/ 0 w 15"/>
              <a:gd name="T23" fmla="*/ 9 h 36"/>
              <a:gd name="T24" fmla="*/ 0 w 15"/>
              <a:gd name="T25" fmla="*/ 5 h 36"/>
              <a:gd name="T26" fmla="*/ 3 w 15"/>
              <a:gd name="T27" fmla="*/ 1 h 36"/>
              <a:gd name="T28" fmla="*/ 5 w 15"/>
              <a:gd name="T29" fmla="*/ 0 h 36"/>
              <a:gd name="T30" fmla="*/ 6 w 15"/>
              <a:gd name="T31" fmla="*/ 1 h 36"/>
              <a:gd name="T32" fmla="*/ 8 w 15"/>
              <a:gd name="T33" fmla="*/ 1 h 36"/>
              <a:gd name="T34" fmla="*/ 9 w 15"/>
              <a:gd name="T35" fmla="*/ 3 h 36"/>
              <a:gd name="T36" fmla="*/ 10 w 15"/>
              <a:gd name="T37" fmla="*/ 4 h 36"/>
              <a:gd name="T38" fmla="*/ 15 w 15"/>
              <a:gd name="T39" fmla="*/ 1 h 36"/>
              <a:gd name="T40" fmla="*/ 15 w 15"/>
              <a:gd name="T41" fmla="*/ 29 h 36"/>
              <a:gd name="T42" fmla="*/ 15 w 15"/>
              <a:gd name="T43" fmla="*/ 33 h 36"/>
              <a:gd name="T44" fmla="*/ 13 w 15"/>
              <a:gd name="T45" fmla="*/ 34 h 36"/>
              <a:gd name="T46" fmla="*/ 11 w 15"/>
              <a:gd name="T47" fmla="*/ 36 h 36"/>
              <a:gd name="T48" fmla="*/ 8 w 15"/>
              <a:gd name="T49" fmla="*/ 36 h 36"/>
              <a:gd name="T50" fmla="*/ 5 w 15"/>
              <a:gd name="T51" fmla="*/ 36 h 36"/>
              <a:gd name="T52" fmla="*/ 3 w 15"/>
              <a:gd name="T53" fmla="*/ 35 h 36"/>
              <a:gd name="T54" fmla="*/ 1 w 15"/>
              <a:gd name="T55" fmla="*/ 33 h 36"/>
              <a:gd name="T56" fmla="*/ 5 w 15"/>
              <a:gd name="T57" fmla="*/ 29 h 36"/>
              <a:gd name="T58" fmla="*/ 5 w 15"/>
              <a:gd name="T59" fmla="*/ 19 h 36"/>
              <a:gd name="T60" fmla="*/ 5 w 15"/>
              <a:gd name="T61" fmla="*/ 20 h 36"/>
              <a:gd name="T62" fmla="*/ 8 w 15"/>
              <a:gd name="T63" fmla="*/ 21 h 36"/>
              <a:gd name="T64" fmla="*/ 9 w 15"/>
              <a:gd name="T65" fmla="*/ 21 h 36"/>
              <a:gd name="T66" fmla="*/ 10 w 15"/>
              <a:gd name="T67" fmla="*/ 9 h 36"/>
              <a:gd name="T68" fmla="*/ 9 w 15"/>
              <a:gd name="T69" fmla="*/ 6 h 36"/>
              <a:gd name="T70" fmla="*/ 8 w 15"/>
              <a:gd name="T71" fmla="*/ 6 h 36"/>
              <a:gd name="T72" fmla="*/ 5 w 15"/>
              <a:gd name="T73" fmla="*/ 6 h 36"/>
              <a:gd name="T74" fmla="*/ 5 w 15"/>
              <a:gd name="T75" fmla="*/ 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" h="36">
                <a:moveTo>
                  <a:pt x="5" y="29"/>
                </a:moveTo>
                <a:lnTo>
                  <a:pt x="5" y="29"/>
                </a:lnTo>
                <a:lnTo>
                  <a:pt x="5" y="31"/>
                </a:lnTo>
                <a:lnTo>
                  <a:pt x="5" y="31"/>
                </a:lnTo>
                <a:lnTo>
                  <a:pt x="8" y="31"/>
                </a:lnTo>
                <a:lnTo>
                  <a:pt x="8" y="31"/>
                </a:lnTo>
                <a:lnTo>
                  <a:pt x="9" y="31"/>
                </a:lnTo>
                <a:lnTo>
                  <a:pt x="9" y="31"/>
                </a:lnTo>
                <a:lnTo>
                  <a:pt x="10" y="29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8" y="26"/>
                </a:lnTo>
                <a:lnTo>
                  <a:pt x="8" y="26"/>
                </a:lnTo>
                <a:lnTo>
                  <a:pt x="5" y="26"/>
                </a:lnTo>
                <a:lnTo>
                  <a:pt x="5" y="26"/>
                </a:lnTo>
                <a:lnTo>
                  <a:pt x="3" y="26"/>
                </a:lnTo>
                <a:lnTo>
                  <a:pt x="0" y="24"/>
                </a:lnTo>
                <a:lnTo>
                  <a:pt x="0" y="24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6" y="1"/>
                </a:lnTo>
                <a:lnTo>
                  <a:pt x="6" y="1"/>
                </a:lnTo>
                <a:lnTo>
                  <a:pt x="8" y="1"/>
                </a:lnTo>
                <a:lnTo>
                  <a:pt x="8" y="1"/>
                </a:lnTo>
                <a:lnTo>
                  <a:pt x="9" y="3"/>
                </a:lnTo>
                <a:lnTo>
                  <a:pt x="9" y="3"/>
                </a:lnTo>
                <a:lnTo>
                  <a:pt x="10" y="4"/>
                </a:lnTo>
                <a:lnTo>
                  <a:pt x="10" y="1"/>
                </a:lnTo>
                <a:lnTo>
                  <a:pt x="15" y="1"/>
                </a:lnTo>
                <a:lnTo>
                  <a:pt x="15" y="29"/>
                </a:lnTo>
                <a:lnTo>
                  <a:pt x="15" y="29"/>
                </a:lnTo>
                <a:lnTo>
                  <a:pt x="15" y="33"/>
                </a:lnTo>
                <a:lnTo>
                  <a:pt x="15" y="33"/>
                </a:lnTo>
                <a:lnTo>
                  <a:pt x="13" y="34"/>
                </a:lnTo>
                <a:lnTo>
                  <a:pt x="13" y="34"/>
                </a:lnTo>
                <a:lnTo>
                  <a:pt x="11" y="36"/>
                </a:lnTo>
                <a:lnTo>
                  <a:pt x="11" y="36"/>
                </a:lnTo>
                <a:lnTo>
                  <a:pt x="8" y="36"/>
                </a:lnTo>
                <a:lnTo>
                  <a:pt x="8" y="36"/>
                </a:lnTo>
                <a:lnTo>
                  <a:pt x="5" y="36"/>
                </a:lnTo>
                <a:lnTo>
                  <a:pt x="5" y="36"/>
                </a:lnTo>
                <a:lnTo>
                  <a:pt x="3" y="35"/>
                </a:lnTo>
                <a:lnTo>
                  <a:pt x="3" y="35"/>
                </a:lnTo>
                <a:lnTo>
                  <a:pt x="1" y="33"/>
                </a:lnTo>
                <a:lnTo>
                  <a:pt x="1" y="33"/>
                </a:lnTo>
                <a:lnTo>
                  <a:pt x="0" y="29"/>
                </a:lnTo>
                <a:lnTo>
                  <a:pt x="5" y="29"/>
                </a:lnTo>
                <a:close/>
                <a:moveTo>
                  <a:pt x="5" y="19"/>
                </a:moveTo>
                <a:lnTo>
                  <a:pt x="5" y="19"/>
                </a:lnTo>
                <a:lnTo>
                  <a:pt x="5" y="20"/>
                </a:lnTo>
                <a:lnTo>
                  <a:pt x="5" y="20"/>
                </a:lnTo>
                <a:lnTo>
                  <a:pt x="8" y="21"/>
                </a:lnTo>
                <a:lnTo>
                  <a:pt x="8" y="21"/>
                </a:lnTo>
                <a:lnTo>
                  <a:pt x="9" y="21"/>
                </a:lnTo>
                <a:lnTo>
                  <a:pt x="9" y="21"/>
                </a:lnTo>
                <a:lnTo>
                  <a:pt x="10" y="19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8" y="6"/>
                </a:lnTo>
                <a:lnTo>
                  <a:pt x="8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35" name="Freeform 557">
            <a:extLst>
              <a:ext uri="{FF2B5EF4-FFF2-40B4-BE49-F238E27FC236}">
                <a16:creationId xmlns:a16="http://schemas.microsoft.com/office/drawing/2014/main" id="{BCD25603-387A-4837-A438-B152F7B9047B}"/>
              </a:ext>
            </a:extLst>
          </p:cNvPr>
          <p:cNvSpPr>
            <a:spLocks noEditPoints="1"/>
          </p:cNvSpPr>
          <p:nvPr/>
        </p:nvSpPr>
        <p:spPr bwMode="auto">
          <a:xfrm>
            <a:off x="7395606" y="2349683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9 h 26"/>
              <a:gd name="T6" fmla="*/ 5 w 15"/>
              <a:gd name="T7" fmla="*/ 19 h 26"/>
              <a:gd name="T8" fmla="*/ 6 w 15"/>
              <a:gd name="T9" fmla="*/ 21 h 26"/>
              <a:gd name="T10" fmla="*/ 6 w 15"/>
              <a:gd name="T11" fmla="*/ 21 h 26"/>
              <a:gd name="T12" fmla="*/ 7 w 15"/>
              <a:gd name="T13" fmla="*/ 21 h 26"/>
              <a:gd name="T14" fmla="*/ 7 w 15"/>
              <a:gd name="T15" fmla="*/ 21 h 26"/>
              <a:gd name="T16" fmla="*/ 10 w 15"/>
              <a:gd name="T17" fmla="*/ 20 h 26"/>
              <a:gd name="T18" fmla="*/ 10 w 15"/>
              <a:gd name="T19" fmla="*/ 20 h 26"/>
              <a:gd name="T20" fmla="*/ 10 w 15"/>
              <a:gd name="T21" fmla="*/ 19 h 26"/>
              <a:gd name="T22" fmla="*/ 15 w 15"/>
              <a:gd name="T23" fmla="*/ 19 h 26"/>
              <a:gd name="T24" fmla="*/ 15 w 15"/>
              <a:gd name="T25" fmla="*/ 19 h 26"/>
              <a:gd name="T26" fmla="*/ 15 w 15"/>
              <a:gd name="T27" fmla="*/ 23 h 26"/>
              <a:gd name="T28" fmla="*/ 13 w 15"/>
              <a:gd name="T29" fmla="*/ 24 h 26"/>
              <a:gd name="T30" fmla="*/ 13 w 15"/>
              <a:gd name="T31" fmla="*/ 24 h 26"/>
              <a:gd name="T32" fmla="*/ 11 w 15"/>
              <a:gd name="T33" fmla="*/ 26 h 26"/>
              <a:gd name="T34" fmla="*/ 11 w 15"/>
              <a:gd name="T35" fmla="*/ 26 h 26"/>
              <a:gd name="T36" fmla="*/ 7 w 15"/>
              <a:gd name="T37" fmla="*/ 26 h 26"/>
              <a:gd name="T38" fmla="*/ 7 w 15"/>
              <a:gd name="T39" fmla="*/ 26 h 26"/>
              <a:gd name="T40" fmla="*/ 4 w 15"/>
              <a:gd name="T41" fmla="*/ 25 h 26"/>
              <a:gd name="T42" fmla="*/ 4 w 15"/>
              <a:gd name="T43" fmla="*/ 25 h 26"/>
              <a:gd name="T44" fmla="*/ 1 w 15"/>
              <a:gd name="T45" fmla="*/ 23 h 26"/>
              <a:gd name="T46" fmla="*/ 1 w 15"/>
              <a:gd name="T47" fmla="*/ 23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8 h 26"/>
              <a:gd name="T54" fmla="*/ 0 w 15"/>
              <a:gd name="T55" fmla="*/ 10 h 26"/>
              <a:gd name="T56" fmla="*/ 0 w 15"/>
              <a:gd name="T57" fmla="*/ 10 h 26"/>
              <a:gd name="T58" fmla="*/ 0 w 15"/>
              <a:gd name="T59" fmla="*/ 6 h 26"/>
              <a:gd name="T60" fmla="*/ 0 w 15"/>
              <a:gd name="T61" fmla="*/ 6 h 26"/>
              <a:gd name="T62" fmla="*/ 1 w 15"/>
              <a:gd name="T63" fmla="*/ 4 h 26"/>
              <a:gd name="T64" fmla="*/ 1 w 15"/>
              <a:gd name="T65" fmla="*/ 4 h 26"/>
              <a:gd name="T66" fmla="*/ 4 w 15"/>
              <a:gd name="T67" fmla="*/ 1 h 26"/>
              <a:gd name="T68" fmla="*/ 4 w 15"/>
              <a:gd name="T69" fmla="*/ 1 h 26"/>
              <a:gd name="T70" fmla="*/ 7 w 15"/>
              <a:gd name="T71" fmla="*/ 0 h 26"/>
              <a:gd name="T72" fmla="*/ 7 w 15"/>
              <a:gd name="T73" fmla="*/ 0 h 26"/>
              <a:gd name="T74" fmla="*/ 11 w 15"/>
              <a:gd name="T75" fmla="*/ 1 h 26"/>
              <a:gd name="T76" fmla="*/ 11 w 15"/>
              <a:gd name="T77" fmla="*/ 1 h 26"/>
              <a:gd name="T78" fmla="*/ 13 w 15"/>
              <a:gd name="T79" fmla="*/ 3 h 26"/>
              <a:gd name="T80" fmla="*/ 13 w 15"/>
              <a:gd name="T81" fmla="*/ 3 h 26"/>
              <a:gd name="T82" fmla="*/ 15 w 15"/>
              <a:gd name="T83" fmla="*/ 5 h 26"/>
              <a:gd name="T84" fmla="*/ 15 w 15"/>
              <a:gd name="T85" fmla="*/ 9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9 h 26"/>
              <a:gd name="T94" fmla="*/ 10 w 15"/>
              <a:gd name="T95" fmla="*/ 9 h 26"/>
              <a:gd name="T96" fmla="*/ 9 w 15"/>
              <a:gd name="T97" fmla="*/ 6 h 26"/>
              <a:gd name="T98" fmla="*/ 9 w 15"/>
              <a:gd name="T99" fmla="*/ 6 h 26"/>
              <a:gd name="T100" fmla="*/ 7 w 15"/>
              <a:gd name="T101" fmla="*/ 6 h 26"/>
              <a:gd name="T102" fmla="*/ 7 w 15"/>
              <a:gd name="T103" fmla="*/ 6 h 26"/>
              <a:gd name="T104" fmla="*/ 6 w 15"/>
              <a:gd name="T105" fmla="*/ 6 h 26"/>
              <a:gd name="T106" fmla="*/ 6 w 15"/>
              <a:gd name="T107" fmla="*/ 6 h 26"/>
              <a:gd name="T108" fmla="*/ 5 w 15"/>
              <a:gd name="T109" fmla="*/ 9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9"/>
                </a:lnTo>
                <a:lnTo>
                  <a:pt x="5" y="19"/>
                </a:lnTo>
                <a:lnTo>
                  <a:pt x="6" y="21"/>
                </a:lnTo>
                <a:lnTo>
                  <a:pt x="6" y="21"/>
                </a:lnTo>
                <a:lnTo>
                  <a:pt x="7" y="21"/>
                </a:lnTo>
                <a:lnTo>
                  <a:pt x="7" y="21"/>
                </a:lnTo>
                <a:lnTo>
                  <a:pt x="10" y="20"/>
                </a:lnTo>
                <a:lnTo>
                  <a:pt x="10" y="20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5" y="23"/>
                </a:lnTo>
                <a:lnTo>
                  <a:pt x="13" y="24"/>
                </a:lnTo>
                <a:lnTo>
                  <a:pt x="13" y="24"/>
                </a:lnTo>
                <a:lnTo>
                  <a:pt x="11" y="26"/>
                </a:lnTo>
                <a:lnTo>
                  <a:pt x="11" y="26"/>
                </a:lnTo>
                <a:lnTo>
                  <a:pt x="7" y="26"/>
                </a:lnTo>
                <a:lnTo>
                  <a:pt x="7" y="26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3" y="3"/>
                </a:lnTo>
                <a:lnTo>
                  <a:pt x="13" y="3"/>
                </a:lnTo>
                <a:lnTo>
                  <a:pt x="15" y="5"/>
                </a:lnTo>
                <a:lnTo>
                  <a:pt x="15" y="9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36" name="Freeform 558">
            <a:extLst>
              <a:ext uri="{FF2B5EF4-FFF2-40B4-BE49-F238E27FC236}">
                <a16:creationId xmlns:a16="http://schemas.microsoft.com/office/drawing/2014/main" id="{1A4AFDA1-4DA3-42BA-BFC4-884F239D564D}"/>
              </a:ext>
            </a:extLst>
          </p:cNvPr>
          <p:cNvSpPr>
            <a:spLocks/>
          </p:cNvSpPr>
          <p:nvPr/>
        </p:nvSpPr>
        <p:spPr bwMode="auto">
          <a:xfrm>
            <a:off x="7425768" y="2349683"/>
            <a:ext cx="23813" cy="41275"/>
          </a:xfrm>
          <a:custGeom>
            <a:avLst/>
            <a:gdLst>
              <a:gd name="T0" fmla="*/ 0 w 15"/>
              <a:gd name="T1" fmla="*/ 26 h 26"/>
              <a:gd name="T2" fmla="*/ 0 w 15"/>
              <a:gd name="T3" fmla="*/ 1 h 26"/>
              <a:gd name="T4" fmla="*/ 5 w 15"/>
              <a:gd name="T5" fmla="*/ 1 h 26"/>
              <a:gd name="T6" fmla="*/ 5 w 15"/>
              <a:gd name="T7" fmla="*/ 4 h 26"/>
              <a:gd name="T8" fmla="*/ 5 w 15"/>
              <a:gd name="T9" fmla="*/ 4 h 26"/>
              <a:gd name="T10" fmla="*/ 5 w 15"/>
              <a:gd name="T11" fmla="*/ 4 h 26"/>
              <a:gd name="T12" fmla="*/ 7 w 15"/>
              <a:gd name="T13" fmla="*/ 1 h 26"/>
              <a:gd name="T14" fmla="*/ 7 w 15"/>
              <a:gd name="T15" fmla="*/ 1 h 26"/>
              <a:gd name="T16" fmla="*/ 10 w 15"/>
              <a:gd name="T17" fmla="*/ 0 h 26"/>
              <a:gd name="T18" fmla="*/ 10 w 15"/>
              <a:gd name="T19" fmla="*/ 0 h 26"/>
              <a:gd name="T20" fmla="*/ 12 w 15"/>
              <a:gd name="T21" fmla="*/ 1 h 26"/>
              <a:gd name="T22" fmla="*/ 12 w 15"/>
              <a:gd name="T23" fmla="*/ 1 h 26"/>
              <a:gd name="T24" fmla="*/ 14 w 15"/>
              <a:gd name="T25" fmla="*/ 3 h 26"/>
              <a:gd name="T26" fmla="*/ 14 w 15"/>
              <a:gd name="T27" fmla="*/ 3 h 26"/>
              <a:gd name="T28" fmla="*/ 15 w 15"/>
              <a:gd name="T29" fmla="*/ 4 h 26"/>
              <a:gd name="T30" fmla="*/ 15 w 15"/>
              <a:gd name="T31" fmla="*/ 4 h 26"/>
              <a:gd name="T32" fmla="*/ 15 w 15"/>
              <a:gd name="T33" fmla="*/ 6 h 26"/>
              <a:gd name="T34" fmla="*/ 15 w 15"/>
              <a:gd name="T35" fmla="*/ 26 h 26"/>
              <a:gd name="T36" fmla="*/ 10 w 15"/>
              <a:gd name="T37" fmla="*/ 26 h 26"/>
              <a:gd name="T38" fmla="*/ 10 w 15"/>
              <a:gd name="T39" fmla="*/ 9 h 26"/>
              <a:gd name="T40" fmla="*/ 10 w 15"/>
              <a:gd name="T41" fmla="*/ 9 h 26"/>
              <a:gd name="T42" fmla="*/ 10 w 15"/>
              <a:gd name="T43" fmla="*/ 6 h 26"/>
              <a:gd name="T44" fmla="*/ 10 w 15"/>
              <a:gd name="T45" fmla="*/ 6 h 26"/>
              <a:gd name="T46" fmla="*/ 7 w 15"/>
              <a:gd name="T47" fmla="*/ 6 h 26"/>
              <a:gd name="T48" fmla="*/ 7 w 15"/>
              <a:gd name="T49" fmla="*/ 6 h 26"/>
              <a:gd name="T50" fmla="*/ 6 w 15"/>
              <a:gd name="T51" fmla="*/ 6 h 26"/>
              <a:gd name="T52" fmla="*/ 6 w 15"/>
              <a:gd name="T53" fmla="*/ 6 h 26"/>
              <a:gd name="T54" fmla="*/ 5 w 15"/>
              <a:gd name="T55" fmla="*/ 9 h 26"/>
              <a:gd name="T56" fmla="*/ 5 w 15"/>
              <a:gd name="T57" fmla="*/ 26 h 26"/>
              <a:gd name="T58" fmla="*/ 0 w 15"/>
              <a:gd name="T5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4" y="3"/>
                </a:lnTo>
                <a:lnTo>
                  <a:pt x="14" y="3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7" y="6"/>
                </a:lnTo>
                <a:lnTo>
                  <a:pt x="7" y="6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37" name="Freeform 559">
            <a:extLst>
              <a:ext uri="{FF2B5EF4-FFF2-40B4-BE49-F238E27FC236}">
                <a16:creationId xmlns:a16="http://schemas.microsoft.com/office/drawing/2014/main" id="{B6A59225-075E-4E85-ABD6-BC9700CE9BEF}"/>
              </a:ext>
            </a:extLst>
          </p:cNvPr>
          <p:cNvSpPr>
            <a:spLocks noEditPoints="1"/>
          </p:cNvSpPr>
          <p:nvPr/>
        </p:nvSpPr>
        <p:spPr bwMode="auto">
          <a:xfrm>
            <a:off x="7206693" y="2846571"/>
            <a:ext cx="25400" cy="57150"/>
          </a:xfrm>
          <a:custGeom>
            <a:avLst/>
            <a:gdLst>
              <a:gd name="T0" fmla="*/ 0 w 16"/>
              <a:gd name="T1" fmla="*/ 36 h 36"/>
              <a:gd name="T2" fmla="*/ 0 w 16"/>
              <a:gd name="T3" fmla="*/ 0 h 36"/>
              <a:gd name="T4" fmla="*/ 7 w 16"/>
              <a:gd name="T5" fmla="*/ 0 h 36"/>
              <a:gd name="T6" fmla="*/ 7 w 16"/>
              <a:gd name="T7" fmla="*/ 0 h 36"/>
              <a:gd name="T8" fmla="*/ 11 w 16"/>
              <a:gd name="T9" fmla="*/ 1 h 36"/>
              <a:gd name="T10" fmla="*/ 11 w 16"/>
              <a:gd name="T11" fmla="*/ 1 h 36"/>
              <a:gd name="T12" fmla="*/ 14 w 16"/>
              <a:gd name="T13" fmla="*/ 2 h 36"/>
              <a:gd name="T14" fmla="*/ 14 w 16"/>
              <a:gd name="T15" fmla="*/ 2 h 36"/>
              <a:gd name="T16" fmla="*/ 16 w 16"/>
              <a:gd name="T17" fmla="*/ 6 h 36"/>
              <a:gd name="T18" fmla="*/ 16 w 16"/>
              <a:gd name="T19" fmla="*/ 6 h 36"/>
              <a:gd name="T20" fmla="*/ 16 w 16"/>
              <a:gd name="T21" fmla="*/ 11 h 36"/>
              <a:gd name="T22" fmla="*/ 16 w 16"/>
              <a:gd name="T23" fmla="*/ 11 h 36"/>
              <a:gd name="T24" fmla="*/ 16 w 16"/>
              <a:gd name="T25" fmla="*/ 15 h 36"/>
              <a:gd name="T26" fmla="*/ 16 w 16"/>
              <a:gd name="T27" fmla="*/ 15 h 36"/>
              <a:gd name="T28" fmla="*/ 15 w 16"/>
              <a:gd name="T29" fmla="*/ 18 h 36"/>
              <a:gd name="T30" fmla="*/ 15 w 16"/>
              <a:gd name="T31" fmla="*/ 18 h 36"/>
              <a:gd name="T32" fmla="*/ 12 w 16"/>
              <a:gd name="T33" fmla="*/ 21 h 36"/>
              <a:gd name="T34" fmla="*/ 12 w 16"/>
              <a:gd name="T35" fmla="*/ 21 h 36"/>
              <a:gd name="T36" fmla="*/ 7 w 16"/>
              <a:gd name="T37" fmla="*/ 22 h 36"/>
              <a:gd name="T38" fmla="*/ 5 w 16"/>
              <a:gd name="T39" fmla="*/ 22 h 36"/>
              <a:gd name="T40" fmla="*/ 5 w 16"/>
              <a:gd name="T41" fmla="*/ 36 h 36"/>
              <a:gd name="T42" fmla="*/ 0 w 16"/>
              <a:gd name="T43" fmla="*/ 36 h 36"/>
              <a:gd name="T44" fmla="*/ 5 w 16"/>
              <a:gd name="T45" fmla="*/ 5 h 36"/>
              <a:gd name="T46" fmla="*/ 5 w 16"/>
              <a:gd name="T47" fmla="*/ 17 h 36"/>
              <a:gd name="T48" fmla="*/ 7 w 16"/>
              <a:gd name="T49" fmla="*/ 17 h 36"/>
              <a:gd name="T50" fmla="*/ 7 w 16"/>
              <a:gd name="T51" fmla="*/ 17 h 36"/>
              <a:gd name="T52" fmla="*/ 10 w 16"/>
              <a:gd name="T53" fmla="*/ 16 h 36"/>
              <a:gd name="T54" fmla="*/ 10 w 16"/>
              <a:gd name="T55" fmla="*/ 16 h 36"/>
              <a:gd name="T56" fmla="*/ 11 w 16"/>
              <a:gd name="T57" fmla="*/ 15 h 36"/>
              <a:gd name="T58" fmla="*/ 11 w 16"/>
              <a:gd name="T59" fmla="*/ 15 h 36"/>
              <a:gd name="T60" fmla="*/ 11 w 16"/>
              <a:gd name="T61" fmla="*/ 13 h 36"/>
              <a:gd name="T62" fmla="*/ 11 w 16"/>
              <a:gd name="T63" fmla="*/ 13 h 36"/>
              <a:gd name="T64" fmla="*/ 11 w 16"/>
              <a:gd name="T65" fmla="*/ 11 h 36"/>
              <a:gd name="T66" fmla="*/ 11 w 16"/>
              <a:gd name="T67" fmla="*/ 11 h 36"/>
              <a:gd name="T68" fmla="*/ 11 w 16"/>
              <a:gd name="T69" fmla="*/ 8 h 36"/>
              <a:gd name="T70" fmla="*/ 11 w 16"/>
              <a:gd name="T71" fmla="*/ 8 h 36"/>
              <a:gd name="T72" fmla="*/ 11 w 16"/>
              <a:gd name="T73" fmla="*/ 6 h 36"/>
              <a:gd name="T74" fmla="*/ 11 w 16"/>
              <a:gd name="T75" fmla="*/ 6 h 36"/>
              <a:gd name="T76" fmla="*/ 10 w 16"/>
              <a:gd name="T77" fmla="*/ 5 h 36"/>
              <a:gd name="T78" fmla="*/ 10 w 16"/>
              <a:gd name="T79" fmla="*/ 5 h 36"/>
              <a:gd name="T80" fmla="*/ 7 w 16"/>
              <a:gd name="T81" fmla="*/ 5 h 36"/>
              <a:gd name="T82" fmla="*/ 5 w 16"/>
              <a:gd name="T83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" h="36">
                <a:moveTo>
                  <a:pt x="0" y="36"/>
                </a:moveTo>
                <a:lnTo>
                  <a:pt x="0" y="0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4" y="2"/>
                </a:lnTo>
                <a:lnTo>
                  <a:pt x="14" y="2"/>
                </a:lnTo>
                <a:lnTo>
                  <a:pt x="16" y="6"/>
                </a:lnTo>
                <a:lnTo>
                  <a:pt x="16" y="6"/>
                </a:lnTo>
                <a:lnTo>
                  <a:pt x="16" y="11"/>
                </a:lnTo>
                <a:lnTo>
                  <a:pt x="16" y="11"/>
                </a:lnTo>
                <a:lnTo>
                  <a:pt x="16" y="15"/>
                </a:lnTo>
                <a:lnTo>
                  <a:pt x="16" y="15"/>
                </a:lnTo>
                <a:lnTo>
                  <a:pt x="15" y="18"/>
                </a:lnTo>
                <a:lnTo>
                  <a:pt x="15" y="18"/>
                </a:lnTo>
                <a:lnTo>
                  <a:pt x="12" y="21"/>
                </a:lnTo>
                <a:lnTo>
                  <a:pt x="12" y="21"/>
                </a:lnTo>
                <a:lnTo>
                  <a:pt x="7" y="22"/>
                </a:lnTo>
                <a:lnTo>
                  <a:pt x="5" y="22"/>
                </a:lnTo>
                <a:lnTo>
                  <a:pt x="5" y="36"/>
                </a:lnTo>
                <a:lnTo>
                  <a:pt x="0" y="36"/>
                </a:lnTo>
                <a:close/>
                <a:moveTo>
                  <a:pt x="5" y="5"/>
                </a:moveTo>
                <a:lnTo>
                  <a:pt x="5" y="17"/>
                </a:lnTo>
                <a:lnTo>
                  <a:pt x="7" y="17"/>
                </a:lnTo>
                <a:lnTo>
                  <a:pt x="7" y="17"/>
                </a:lnTo>
                <a:lnTo>
                  <a:pt x="10" y="16"/>
                </a:lnTo>
                <a:lnTo>
                  <a:pt x="10" y="16"/>
                </a:lnTo>
                <a:lnTo>
                  <a:pt x="11" y="15"/>
                </a:lnTo>
                <a:lnTo>
                  <a:pt x="11" y="15"/>
                </a:lnTo>
                <a:lnTo>
                  <a:pt x="11" y="13"/>
                </a:lnTo>
                <a:lnTo>
                  <a:pt x="11" y="13"/>
                </a:lnTo>
                <a:lnTo>
                  <a:pt x="11" y="11"/>
                </a:lnTo>
                <a:lnTo>
                  <a:pt x="11" y="11"/>
                </a:lnTo>
                <a:lnTo>
                  <a:pt x="11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5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38" name="Freeform 560">
            <a:extLst>
              <a:ext uri="{FF2B5EF4-FFF2-40B4-BE49-F238E27FC236}">
                <a16:creationId xmlns:a16="http://schemas.microsoft.com/office/drawing/2014/main" id="{466BC116-EB27-4481-9BE7-014950D2B7BD}"/>
              </a:ext>
            </a:extLst>
          </p:cNvPr>
          <p:cNvSpPr>
            <a:spLocks/>
          </p:cNvSpPr>
          <p:nvPr/>
        </p:nvSpPr>
        <p:spPr bwMode="auto">
          <a:xfrm>
            <a:off x="7238443" y="2846571"/>
            <a:ext cx="23813" cy="57150"/>
          </a:xfrm>
          <a:custGeom>
            <a:avLst/>
            <a:gdLst>
              <a:gd name="T0" fmla="*/ 0 w 15"/>
              <a:gd name="T1" fmla="*/ 36 h 36"/>
              <a:gd name="T2" fmla="*/ 0 w 15"/>
              <a:gd name="T3" fmla="*/ 0 h 36"/>
              <a:gd name="T4" fmla="*/ 5 w 15"/>
              <a:gd name="T5" fmla="*/ 0 h 36"/>
              <a:gd name="T6" fmla="*/ 5 w 15"/>
              <a:gd name="T7" fmla="*/ 12 h 36"/>
              <a:gd name="T8" fmla="*/ 5 w 15"/>
              <a:gd name="T9" fmla="*/ 12 h 36"/>
              <a:gd name="T10" fmla="*/ 5 w 15"/>
              <a:gd name="T11" fmla="*/ 12 h 36"/>
              <a:gd name="T12" fmla="*/ 6 w 15"/>
              <a:gd name="T13" fmla="*/ 11 h 36"/>
              <a:gd name="T14" fmla="*/ 6 w 15"/>
              <a:gd name="T15" fmla="*/ 11 h 36"/>
              <a:gd name="T16" fmla="*/ 10 w 15"/>
              <a:gd name="T17" fmla="*/ 10 h 36"/>
              <a:gd name="T18" fmla="*/ 10 w 15"/>
              <a:gd name="T19" fmla="*/ 10 h 36"/>
              <a:gd name="T20" fmla="*/ 11 w 15"/>
              <a:gd name="T21" fmla="*/ 10 h 36"/>
              <a:gd name="T22" fmla="*/ 11 w 15"/>
              <a:gd name="T23" fmla="*/ 10 h 36"/>
              <a:gd name="T24" fmla="*/ 14 w 15"/>
              <a:gd name="T25" fmla="*/ 11 h 36"/>
              <a:gd name="T26" fmla="*/ 14 w 15"/>
              <a:gd name="T27" fmla="*/ 11 h 36"/>
              <a:gd name="T28" fmla="*/ 15 w 15"/>
              <a:gd name="T29" fmla="*/ 13 h 36"/>
              <a:gd name="T30" fmla="*/ 15 w 15"/>
              <a:gd name="T31" fmla="*/ 13 h 36"/>
              <a:gd name="T32" fmla="*/ 15 w 15"/>
              <a:gd name="T33" fmla="*/ 16 h 36"/>
              <a:gd name="T34" fmla="*/ 15 w 15"/>
              <a:gd name="T35" fmla="*/ 36 h 36"/>
              <a:gd name="T36" fmla="*/ 10 w 15"/>
              <a:gd name="T37" fmla="*/ 36 h 36"/>
              <a:gd name="T38" fmla="*/ 10 w 15"/>
              <a:gd name="T39" fmla="*/ 18 h 36"/>
              <a:gd name="T40" fmla="*/ 10 w 15"/>
              <a:gd name="T41" fmla="*/ 18 h 36"/>
              <a:gd name="T42" fmla="*/ 9 w 15"/>
              <a:gd name="T43" fmla="*/ 16 h 36"/>
              <a:gd name="T44" fmla="*/ 9 w 15"/>
              <a:gd name="T45" fmla="*/ 16 h 36"/>
              <a:gd name="T46" fmla="*/ 7 w 15"/>
              <a:gd name="T47" fmla="*/ 15 h 36"/>
              <a:gd name="T48" fmla="*/ 7 w 15"/>
              <a:gd name="T49" fmla="*/ 15 h 36"/>
              <a:gd name="T50" fmla="*/ 5 w 15"/>
              <a:gd name="T51" fmla="*/ 16 h 36"/>
              <a:gd name="T52" fmla="*/ 5 w 15"/>
              <a:gd name="T53" fmla="*/ 16 h 36"/>
              <a:gd name="T54" fmla="*/ 5 w 15"/>
              <a:gd name="T55" fmla="*/ 18 h 36"/>
              <a:gd name="T56" fmla="*/ 5 w 15"/>
              <a:gd name="T57" fmla="*/ 36 h 36"/>
              <a:gd name="T58" fmla="*/ 0 w 15"/>
              <a:gd name="T5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36">
                <a:moveTo>
                  <a:pt x="0" y="36"/>
                </a:moveTo>
                <a:lnTo>
                  <a:pt x="0" y="0"/>
                </a:lnTo>
                <a:lnTo>
                  <a:pt x="5" y="0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6" y="11"/>
                </a:lnTo>
                <a:lnTo>
                  <a:pt x="6" y="11"/>
                </a:lnTo>
                <a:lnTo>
                  <a:pt x="10" y="10"/>
                </a:lnTo>
                <a:lnTo>
                  <a:pt x="10" y="10"/>
                </a:lnTo>
                <a:lnTo>
                  <a:pt x="11" y="10"/>
                </a:lnTo>
                <a:lnTo>
                  <a:pt x="11" y="10"/>
                </a:lnTo>
                <a:lnTo>
                  <a:pt x="14" y="11"/>
                </a:lnTo>
                <a:lnTo>
                  <a:pt x="14" y="11"/>
                </a:lnTo>
                <a:lnTo>
                  <a:pt x="15" y="13"/>
                </a:lnTo>
                <a:lnTo>
                  <a:pt x="15" y="13"/>
                </a:lnTo>
                <a:lnTo>
                  <a:pt x="15" y="16"/>
                </a:lnTo>
                <a:lnTo>
                  <a:pt x="15" y="36"/>
                </a:lnTo>
                <a:lnTo>
                  <a:pt x="10" y="36"/>
                </a:lnTo>
                <a:lnTo>
                  <a:pt x="10" y="18"/>
                </a:lnTo>
                <a:lnTo>
                  <a:pt x="10" y="18"/>
                </a:lnTo>
                <a:lnTo>
                  <a:pt x="9" y="16"/>
                </a:lnTo>
                <a:lnTo>
                  <a:pt x="9" y="16"/>
                </a:lnTo>
                <a:lnTo>
                  <a:pt x="7" y="15"/>
                </a:lnTo>
                <a:lnTo>
                  <a:pt x="7" y="15"/>
                </a:lnTo>
                <a:lnTo>
                  <a:pt x="5" y="16"/>
                </a:lnTo>
                <a:lnTo>
                  <a:pt x="5" y="16"/>
                </a:lnTo>
                <a:lnTo>
                  <a:pt x="5" y="18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39" name="Freeform 561">
            <a:extLst>
              <a:ext uri="{FF2B5EF4-FFF2-40B4-BE49-F238E27FC236}">
                <a16:creationId xmlns:a16="http://schemas.microsoft.com/office/drawing/2014/main" id="{3F769F9B-CB68-4A70-85BA-5A376A316E6F}"/>
              </a:ext>
            </a:extLst>
          </p:cNvPr>
          <p:cNvSpPr>
            <a:spLocks noEditPoints="1"/>
          </p:cNvSpPr>
          <p:nvPr/>
        </p:nvSpPr>
        <p:spPr bwMode="auto">
          <a:xfrm>
            <a:off x="7268606" y="2862446"/>
            <a:ext cx="23813" cy="41275"/>
          </a:xfrm>
          <a:custGeom>
            <a:avLst/>
            <a:gdLst>
              <a:gd name="T0" fmla="*/ 0 w 15"/>
              <a:gd name="T1" fmla="*/ 8 h 26"/>
              <a:gd name="T2" fmla="*/ 0 w 15"/>
              <a:gd name="T3" fmla="*/ 8 h 26"/>
              <a:gd name="T4" fmla="*/ 0 w 15"/>
              <a:gd name="T5" fmla="*/ 6 h 26"/>
              <a:gd name="T6" fmla="*/ 0 w 15"/>
              <a:gd name="T7" fmla="*/ 6 h 26"/>
              <a:gd name="T8" fmla="*/ 1 w 15"/>
              <a:gd name="T9" fmla="*/ 3 h 26"/>
              <a:gd name="T10" fmla="*/ 1 w 15"/>
              <a:gd name="T11" fmla="*/ 3 h 26"/>
              <a:gd name="T12" fmla="*/ 3 w 15"/>
              <a:gd name="T13" fmla="*/ 1 h 26"/>
              <a:gd name="T14" fmla="*/ 3 w 15"/>
              <a:gd name="T15" fmla="*/ 1 h 26"/>
              <a:gd name="T16" fmla="*/ 7 w 15"/>
              <a:gd name="T17" fmla="*/ 0 h 26"/>
              <a:gd name="T18" fmla="*/ 7 w 15"/>
              <a:gd name="T19" fmla="*/ 0 h 26"/>
              <a:gd name="T20" fmla="*/ 11 w 15"/>
              <a:gd name="T21" fmla="*/ 1 h 26"/>
              <a:gd name="T22" fmla="*/ 11 w 15"/>
              <a:gd name="T23" fmla="*/ 1 h 26"/>
              <a:gd name="T24" fmla="*/ 13 w 15"/>
              <a:gd name="T25" fmla="*/ 3 h 26"/>
              <a:gd name="T26" fmla="*/ 13 w 15"/>
              <a:gd name="T27" fmla="*/ 3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8 h 26"/>
              <a:gd name="T34" fmla="*/ 15 w 15"/>
              <a:gd name="T35" fmla="*/ 17 h 26"/>
              <a:gd name="T36" fmla="*/ 15 w 15"/>
              <a:gd name="T37" fmla="*/ 17 h 26"/>
              <a:gd name="T38" fmla="*/ 15 w 15"/>
              <a:gd name="T39" fmla="*/ 20 h 26"/>
              <a:gd name="T40" fmla="*/ 15 w 15"/>
              <a:gd name="T41" fmla="*/ 20 h 26"/>
              <a:gd name="T42" fmla="*/ 13 w 15"/>
              <a:gd name="T43" fmla="*/ 22 h 26"/>
              <a:gd name="T44" fmla="*/ 13 w 15"/>
              <a:gd name="T45" fmla="*/ 22 h 26"/>
              <a:gd name="T46" fmla="*/ 11 w 15"/>
              <a:gd name="T47" fmla="*/ 25 h 26"/>
              <a:gd name="T48" fmla="*/ 11 w 15"/>
              <a:gd name="T49" fmla="*/ 25 h 26"/>
              <a:gd name="T50" fmla="*/ 7 w 15"/>
              <a:gd name="T51" fmla="*/ 26 h 26"/>
              <a:gd name="T52" fmla="*/ 7 w 15"/>
              <a:gd name="T53" fmla="*/ 26 h 26"/>
              <a:gd name="T54" fmla="*/ 3 w 15"/>
              <a:gd name="T55" fmla="*/ 25 h 26"/>
              <a:gd name="T56" fmla="*/ 3 w 15"/>
              <a:gd name="T57" fmla="*/ 25 h 26"/>
              <a:gd name="T58" fmla="*/ 1 w 15"/>
              <a:gd name="T59" fmla="*/ 22 h 26"/>
              <a:gd name="T60" fmla="*/ 1 w 15"/>
              <a:gd name="T61" fmla="*/ 22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7 h 26"/>
              <a:gd name="T68" fmla="*/ 0 w 15"/>
              <a:gd name="T69" fmla="*/ 8 h 26"/>
              <a:gd name="T70" fmla="*/ 5 w 15"/>
              <a:gd name="T71" fmla="*/ 19 h 26"/>
              <a:gd name="T72" fmla="*/ 5 w 15"/>
              <a:gd name="T73" fmla="*/ 19 h 26"/>
              <a:gd name="T74" fmla="*/ 6 w 15"/>
              <a:gd name="T75" fmla="*/ 20 h 26"/>
              <a:gd name="T76" fmla="*/ 6 w 15"/>
              <a:gd name="T77" fmla="*/ 20 h 26"/>
              <a:gd name="T78" fmla="*/ 7 w 15"/>
              <a:gd name="T79" fmla="*/ 21 h 26"/>
              <a:gd name="T80" fmla="*/ 7 w 15"/>
              <a:gd name="T81" fmla="*/ 21 h 26"/>
              <a:gd name="T82" fmla="*/ 8 w 15"/>
              <a:gd name="T83" fmla="*/ 20 h 26"/>
              <a:gd name="T84" fmla="*/ 8 w 15"/>
              <a:gd name="T85" fmla="*/ 20 h 26"/>
              <a:gd name="T86" fmla="*/ 10 w 15"/>
              <a:gd name="T87" fmla="*/ 19 h 26"/>
              <a:gd name="T88" fmla="*/ 10 w 15"/>
              <a:gd name="T89" fmla="*/ 8 h 26"/>
              <a:gd name="T90" fmla="*/ 10 w 15"/>
              <a:gd name="T91" fmla="*/ 8 h 26"/>
              <a:gd name="T92" fmla="*/ 8 w 15"/>
              <a:gd name="T93" fmla="*/ 6 h 26"/>
              <a:gd name="T94" fmla="*/ 8 w 15"/>
              <a:gd name="T95" fmla="*/ 6 h 26"/>
              <a:gd name="T96" fmla="*/ 7 w 15"/>
              <a:gd name="T97" fmla="*/ 5 h 26"/>
              <a:gd name="T98" fmla="*/ 7 w 15"/>
              <a:gd name="T99" fmla="*/ 5 h 26"/>
              <a:gd name="T100" fmla="*/ 6 w 15"/>
              <a:gd name="T101" fmla="*/ 6 h 26"/>
              <a:gd name="T102" fmla="*/ 6 w 15"/>
              <a:gd name="T103" fmla="*/ 6 h 26"/>
              <a:gd name="T104" fmla="*/ 5 w 15"/>
              <a:gd name="T105" fmla="*/ 8 h 26"/>
              <a:gd name="T106" fmla="*/ 5 w 15"/>
              <a:gd name="T107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8"/>
                </a:move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1" y="3"/>
                </a:lnTo>
                <a:lnTo>
                  <a:pt x="1" y="3"/>
                </a:lnTo>
                <a:lnTo>
                  <a:pt x="3" y="1"/>
                </a:lnTo>
                <a:lnTo>
                  <a:pt x="3" y="1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3" y="3"/>
                </a:lnTo>
                <a:lnTo>
                  <a:pt x="13" y="3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5" y="17"/>
                </a:lnTo>
                <a:lnTo>
                  <a:pt x="15" y="17"/>
                </a:lnTo>
                <a:lnTo>
                  <a:pt x="15" y="20"/>
                </a:lnTo>
                <a:lnTo>
                  <a:pt x="15" y="20"/>
                </a:lnTo>
                <a:lnTo>
                  <a:pt x="13" y="22"/>
                </a:lnTo>
                <a:lnTo>
                  <a:pt x="13" y="22"/>
                </a:lnTo>
                <a:lnTo>
                  <a:pt x="11" y="25"/>
                </a:lnTo>
                <a:lnTo>
                  <a:pt x="11" y="25"/>
                </a:lnTo>
                <a:lnTo>
                  <a:pt x="7" y="26"/>
                </a:lnTo>
                <a:lnTo>
                  <a:pt x="7" y="26"/>
                </a:lnTo>
                <a:lnTo>
                  <a:pt x="3" y="25"/>
                </a:lnTo>
                <a:lnTo>
                  <a:pt x="3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8"/>
                </a:lnTo>
                <a:close/>
                <a:moveTo>
                  <a:pt x="5" y="19"/>
                </a:moveTo>
                <a:lnTo>
                  <a:pt x="5" y="19"/>
                </a:lnTo>
                <a:lnTo>
                  <a:pt x="6" y="20"/>
                </a:lnTo>
                <a:lnTo>
                  <a:pt x="6" y="20"/>
                </a:lnTo>
                <a:lnTo>
                  <a:pt x="7" y="21"/>
                </a:lnTo>
                <a:lnTo>
                  <a:pt x="7" y="21"/>
                </a:lnTo>
                <a:lnTo>
                  <a:pt x="8" y="20"/>
                </a:lnTo>
                <a:lnTo>
                  <a:pt x="8" y="20"/>
                </a:lnTo>
                <a:lnTo>
                  <a:pt x="10" y="19"/>
                </a:lnTo>
                <a:lnTo>
                  <a:pt x="10" y="8"/>
                </a:lnTo>
                <a:lnTo>
                  <a:pt x="10" y="8"/>
                </a:lnTo>
                <a:lnTo>
                  <a:pt x="8" y="6"/>
                </a:lnTo>
                <a:lnTo>
                  <a:pt x="8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40" name="Freeform 562">
            <a:extLst>
              <a:ext uri="{FF2B5EF4-FFF2-40B4-BE49-F238E27FC236}">
                <a16:creationId xmlns:a16="http://schemas.microsoft.com/office/drawing/2014/main" id="{7E75C3AD-3FB8-486E-AFBC-DBCE913DF321}"/>
              </a:ext>
            </a:extLst>
          </p:cNvPr>
          <p:cNvSpPr>
            <a:spLocks/>
          </p:cNvSpPr>
          <p:nvPr/>
        </p:nvSpPr>
        <p:spPr bwMode="auto">
          <a:xfrm>
            <a:off x="7295593" y="2862446"/>
            <a:ext cx="26988" cy="41275"/>
          </a:xfrm>
          <a:custGeom>
            <a:avLst/>
            <a:gdLst>
              <a:gd name="T0" fmla="*/ 12 w 17"/>
              <a:gd name="T1" fmla="*/ 7 h 26"/>
              <a:gd name="T2" fmla="*/ 10 w 17"/>
              <a:gd name="T3" fmla="*/ 6 h 26"/>
              <a:gd name="T4" fmla="*/ 8 w 17"/>
              <a:gd name="T5" fmla="*/ 5 h 26"/>
              <a:gd name="T6" fmla="*/ 6 w 17"/>
              <a:gd name="T7" fmla="*/ 6 h 26"/>
              <a:gd name="T8" fmla="*/ 5 w 17"/>
              <a:gd name="T9" fmla="*/ 7 h 26"/>
              <a:gd name="T10" fmla="*/ 6 w 17"/>
              <a:gd name="T11" fmla="*/ 8 h 26"/>
              <a:gd name="T12" fmla="*/ 12 w 17"/>
              <a:gd name="T13" fmla="*/ 11 h 26"/>
              <a:gd name="T14" fmla="*/ 13 w 17"/>
              <a:gd name="T15" fmla="*/ 12 h 26"/>
              <a:gd name="T16" fmla="*/ 15 w 17"/>
              <a:gd name="T17" fmla="*/ 13 h 26"/>
              <a:gd name="T18" fmla="*/ 17 w 17"/>
              <a:gd name="T19" fmla="*/ 19 h 26"/>
              <a:gd name="T20" fmla="*/ 15 w 17"/>
              <a:gd name="T21" fmla="*/ 21 h 26"/>
              <a:gd name="T22" fmla="*/ 14 w 17"/>
              <a:gd name="T23" fmla="*/ 24 h 26"/>
              <a:gd name="T24" fmla="*/ 12 w 17"/>
              <a:gd name="T25" fmla="*/ 25 h 26"/>
              <a:gd name="T26" fmla="*/ 8 w 17"/>
              <a:gd name="T27" fmla="*/ 26 h 26"/>
              <a:gd name="T28" fmla="*/ 3 w 17"/>
              <a:gd name="T29" fmla="*/ 24 h 26"/>
              <a:gd name="T30" fmla="*/ 1 w 17"/>
              <a:gd name="T31" fmla="*/ 21 h 26"/>
              <a:gd name="T32" fmla="*/ 0 w 17"/>
              <a:gd name="T33" fmla="*/ 19 h 26"/>
              <a:gd name="T34" fmla="*/ 5 w 17"/>
              <a:gd name="T35" fmla="*/ 19 h 26"/>
              <a:gd name="T36" fmla="*/ 6 w 17"/>
              <a:gd name="T37" fmla="*/ 20 h 26"/>
              <a:gd name="T38" fmla="*/ 8 w 17"/>
              <a:gd name="T39" fmla="*/ 21 h 26"/>
              <a:gd name="T40" fmla="*/ 10 w 17"/>
              <a:gd name="T41" fmla="*/ 20 h 26"/>
              <a:gd name="T42" fmla="*/ 12 w 17"/>
              <a:gd name="T43" fmla="*/ 19 h 26"/>
              <a:gd name="T44" fmla="*/ 10 w 17"/>
              <a:gd name="T45" fmla="*/ 16 h 26"/>
              <a:gd name="T46" fmla="*/ 6 w 17"/>
              <a:gd name="T47" fmla="*/ 15 h 26"/>
              <a:gd name="T48" fmla="*/ 3 w 17"/>
              <a:gd name="T49" fmla="*/ 12 h 26"/>
              <a:gd name="T50" fmla="*/ 1 w 17"/>
              <a:gd name="T51" fmla="*/ 10 h 26"/>
              <a:gd name="T52" fmla="*/ 1 w 17"/>
              <a:gd name="T53" fmla="*/ 7 h 26"/>
              <a:gd name="T54" fmla="*/ 1 w 17"/>
              <a:gd name="T55" fmla="*/ 5 h 26"/>
              <a:gd name="T56" fmla="*/ 3 w 17"/>
              <a:gd name="T57" fmla="*/ 2 h 26"/>
              <a:gd name="T58" fmla="*/ 5 w 17"/>
              <a:gd name="T59" fmla="*/ 1 h 26"/>
              <a:gd name="T60" fmla="*/ 9 w 17"/>
              <a:gd name="T61" fmla="*/ 0 h 26"/>
              <a:gd name="T62" fmla="*/ 12 w 17"/>
              <a:gd name="T63" fmla="*/ 1 h 26"/>
              <a:gd name="T64" fmla="*/ 14 w 17"/>
              <a:gd name="T65" fmla="*/ 2 h 26"/>
              <a:gd name="T66" fmla="*/ 15 w 17"/>
              <a:gd name="T67" fmla="*/ 5 h 26"/>
              <a:gd name="T68" fmla="*/ 12 w 17"/>
              <a:gd name="T69" fmla="*/ 7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" h="26">
                <a:moveTo>
                  <a:pt x="12" y="7"/>
                </a:moveTo>
                <a:lnTo>
                  <a:pt x="12" y="7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6" y="6"/>
                </a:lnTo>
                <a:lnTo>
                  <a:pt x="6" y="6"/>
                </a:lnTo>
                <a:lnTo>
                  <a:pt x="5" y="7"/>
                </a:lnTo>
                <a:lnTo>
                  <a:pt x="5" y="7"/>
                </a:lnTo>
                <a:lnTo>
                  <a:pt x="6" y="8"/>
                </a:lnTo>
                <a:lnTo>
                  <a:pt x="6" y="8"/>
                </a:lnTo>
                <a:lnTo>
                  <a:pt x="8" y="10"/>
                </a:lnTo>
                <a:lnTo>
                  <a:pt x="12" y="11"/>
                </a:lnTo>
                <a:lnTo>
                  <a:pt x="12" y="11"/>
                </a:lnTo>
                <a:lnTo>
                  <a:pt x="13" y="12"/>
                </a:lnTo>
                <a:lnTo>
                  <a:pt x="15" y="13"/>
                </a:lnTo>
                <a:lnTo>
                  <a:pt x="15" y="13"/>
                </a:lnTo>
                <a:lnTo>
                  <a:pt x="17" y="19"/>
                </a:lnTo>
                <a:lnTo>
                  <a:pt x="17" y="19"/>
                </a:lnTo>
                <a:lnTo>
                  <a:pt x="15" y="21"/>
                </a:lnTo>
                <a:lnTo>
                  <a:pt x="15" y="21"/>
                </a:lnTo>
                <a:lnTo>
                  <a:pt x="14" y="24"/>
                </a:lnTo>
                <a:lnTo>
                  <a:pt x="14" y="24"/>
                </a:lnTo>
                <a:lnTo>
                  <a:pt x="12" y="25"/>
                </a:lnTo>
                <a:lnTo>
                  <a:pt x="12" y="25"/>
                </a:lnTo>
                <a:lnTo>
                  <a:pt x="8" y="26"/>
                </a:lnTo>
                <a:lnTo>
                  <a:pt x="8" y="26"/>
                </a:lnTo>
                <a:lnTo>
                  <a:pt x="5" y="26"/>
                </a:lnTo>
                <a:lnTo>
                  <a:pt x="3" y="24"/>
                </a:lnTo>
                <a:lnTo>
                  <a:pt x="3" y="24"/>
                </a:lnTo>
                <a:lnTo>
                  <a:pt x="1" y="21"/>
                </a:lnTo>
                <a:lnTo>
                  <a:pt x="1" y="21"/>
                </a:lnTo>
                <a:lnTo>
                  <a:pt x="0" y="19"/>
                </a:lnTo>
                <a:lnTo>
                  <a:pt x="5" y="19"/>
                </a:lnTo>
                <a:lnTo>
                  <a:pt x="5" y="19"/>
                </a:lnTo>
                <a:lnTo>
                  <a:pt x="6" y="20"/>
                </a:lnTo>
                <a:lnTo>
                  <a:pt x="6" y="20"/>
                </a:lnTo>
                <a:lnTo>
                  <a:pt x="8" y="21"/>
                </a:ln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2" y="19"/>
                </a:lnTo>
                <a:lnTo>
                  <a:pt x="12" y="19"/>
                </a:lnTo>
                <a:lnTo>
                  <a:pt x="10" y="16"/>
                </a:lnTo>
                <a:lnTo>
                  <a:pt x="10" y="16"/>
                </a:lnTo>
                <a:lnTo>
                  <a:pt x="9" y="15"/>
                </a:lnTo>
                <a:lnTo>
                  <a:pt x="6" y="15"/>
                </a:lnTo>
                <a:lnTo>
                  <a:pt x="6" y="15"/>
                </a:lnTo>
                <a:lnTo>
                  <a:pt x="3" y="12"/>
                </a:lnTo>
                <a:lnTo>
                  <a:pt x="3" y="12"/>
                </a:lnTo>
                <a:lnTo>
                  <a:pt x="1" y="10"/>
                </a:lnTo>
                <a:lnTo>
                  <a:pt x="1" y="7"/>
                </a:lnTo>
                <a:lnTo>
                  <a:pt x="1" y="7"/>
                </a:lnTo>
                <a:lnTo>
                  <a:pt x="1" y="5"/>
                </a:lnTo>
                <a:lnTo>
                  <a:pt x="1" y="5"/>
                </a:lnTo>
                <a:lnTo>
                  <a:pt x="3" y="2"/>
                </a:lnTo>
                <a:lnTo>
                  <a:pt x="3" y="2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2" y="1"/>
                </a:lnTo>
                <a:lnTo>
                  <a:pt x="12" y="1"/>
                </a:lnTo>
                <a:lnTo>
                  <a:pt x="14" y="2"/>
                </a:lnTo>
                <a:lnTo>
                  <a:pt x="14" y="2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2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41" name="Freeform 563">
            <a:extLst>
              <a:ext uri="{FF2B5EF4-FFF2-40B4-BE49-F238E27FC236}">
                <a16:creationId xmlns:a16="http://schemas.microsoft.com/office/drawing/2014/main" id="{BC7E01E8-5C2D-4F69-9769-039AC429BE15}"/>
              </a:ext>
            </a:extLst>
          </p:cNvPr>
          <p:cNvSpPr>
            <a:spLocks noEditPoints="1"/>
          </p:cNvSpPr>
          <p:nvPr/>
        </p:nvSpPr>
        <p:spPr bwMode="auto">
          <a:xfrm>
            <a:off x="7325756" y="2862446"/>
            <a:ext cx="23813" cy="57150"/>
          </a:xfrm>
          <a:custGeom>
            <a:avLst/>
            <a:gdLst>
              <a:gd name="T0" fmla="*/ 0 w 15"/>
              <a:gd name="T1" fmla="*/ 36 h 36"/>
              <a:gd name="T2" fmla="*/ 0 w 15"/>
              <a:gd name="T3" fmla="*/ 0 h 36"/>
              <a:gd name="T4" fmla="*/ 5 w 15"/>
              <a:gd name="T5" fmla="*/ 0 h 36"/>
              <a:gd name="T6" fmla="*/ 5 w 15"/>
              <a:gd name="T7" fmla="*/ 2 h 36"/>
              <a:gd name="T8" fmla="*/ 5 w 15"/>
              <a:gd name="T9" fmla="*/ 2 h 36"/>
              <a:gd name="T10" fmla="*/ 8 w 15"/>
              <a:gd name="T11" fmla="*/ 1 h 36"/>
              <a:gd name="T12" fmla="*/ 8 w 15"/>
              <a:gd name="T13" fmla="*/ 1 h 36"/>
              <a:gd name="T14" fmla="*/ 10 w 15"/>
              <a:gd name="T15" fmla="*/ 0 h 36"/>
              <a:gd name="T16" fmla="*/ 10 w 15"/>
              <a:gd name="T17" fmla="*/ 0 h 36"/>
              <a:gd name="T18" fmla="*/ 13 w 15"/>
              <a:gd name="T19" fmla="*/ 1 h 36"/>
              <a:gd name="T20" fmla="*/ 15 w 15"/>
              <a:gd name="T21" fmla="*/ 2 h 36"/>
              <a:gd name="T22" fmla="*/ 15 w 15"/>
              <a:gd name="T23" fmla="*/ 2 h 36"/>
              <a:gd name="T24" fmla="*/ 15 w 15"/>
              <a:gd name="T25" fmla="*/ 5 h 36"/>
              <a:gd name="T26" fmla="*/ 15 w 15"/>
              <a:gd name="T27" fmla="*/ 5 h 36"/>
              <a:gd name="T28" fmla="*/ 15 w 15"/>
              <a:gd name="T29" fmla="*/ 7 h 36"/>
              <a:gd name="T30" fmla="*/ 15 w 15"/>
              <a:gd name="T31" fmla="*/ 17 h 36"/>
              <a:gd name="T32" fmla="*/ 15 w 15"/>
              <a:gd name="T33" fmla="*/ 17 h 36"/>
              <a:gd name="T34" fmla="*/ 15 w 15"/>
              <a:gd name="T35" fmla="*/ 21 h 36"/>
              <a:gd name="T36" fmla="*/ 15 w 15"/>
              <a:gd name="T37" fmla="*/ 21 h 36"/>
              <a:gd name="T38" fmla="*/ 15 w 15"/>
              <a:gd name="T39" fmla="*/ 24 h 36"/>
              <a:gd name="T40" fmla="*/ 13 w 15"/>
              <a:gd name="T41" fmla="*/ 25 h 36"/>
              <a:gd name="T42" fmla="*/ 13 w 15"/>
              <a:gd name="T43" fmla="*/ 25 h 36"/>
              <a:gd name="T44" fmla="*/ 10 w 15"/>
              <a:gd name="T45" fmla="*/ 26 h 36"/>
              <a:gd name="T46" fmla="*/ 10 w 15"/>
              <a:gd name="T47" fmla="*/ 26 h 36"/>
              <a:gd name="T48" fmla="*/ 8 w 15"/>
              <a:gd name="T49" fmla="*/ 25 h 36"/>
              <a:gd name="T50" fmla="*/ 8 w 15"/>
              <a:gd name="T51" fmla="*/ 25 h 36"/>
              <a:gd name="T52" fmla="*/ 5 w 15"/>
              <a:gd name="T53" fmla="*/ 24 h 36"/>
              <a:gd name="T54" fmla="*/ 5 w 15"/>
              <a:gd name="T55" fmla="*/ 24 h 36"/>
              <a:gd name="T56" fmla="*/ 5 w 15"/>
              <a:gd name="T57" fmla="*/ 36 h 36"/>
              <a:gd name="T58" fmla="*/ 0 w 15"/>
              <a:gd name="T59" fmla="*/ 36 h 36"/>
              <a:gd name="T60" fmla="*/ 10 w 15"/>
              <a:gd name="T61" fmla="*/ 8 h 36"/>
              <a:gd name="T62" fmla="*/ 10 w 15"/>
              <a:gd name="T63" fmla="*/ 8 h 36"/>
              <a:gd name="T64" fmla="*/ 10 w 15"/>
              <a:gd name="T65" fmla="*/ 6 h 36"/>
              <a:gd name="T66" fmla="*/ 10 w 15"/>
              <a:gd name="T67" fmla="*/ 6 h 36"/>
              <a:gd name="T68" fmla="*/ 8 w 15"/>
              <a:gd name="T69" fmla="*/ 5 h 36"/>
              <a:gd name="T70" fmla="*/ 8 w 15"/>
              <a:gd name="T71" fmla="*/ 5 h 36"/>
              <a:gd name="T72" fmla="*/ 6 w 15"/>
              <a:gd name="T73" fmla="*/ 6 h 36"/>
              <a:gd name="T74" fmla="*/ 6 w 15"/>
              <a:gd name="T75" fmla="*/ 6 h 36"/>
              <a:gd name="T76" fmla="*/ 5 w 15"/>
              <a:gd name="T77" fmla="*/ 8 h 36"/>
              <a:gd name="T78" fmla="*/ 5 w 15"/>
              <a:gd name="T79" fmla="*/ 19 h 36"/>
              <a:gd name="T80" fmla="*/ 5 w 15"/>
              <a:gd name="T81" fmla="*/ 19 h 36"/>
              <a:gd name="T82" fmla="*/ 6 w 15"/>
              <a:gd name="T83" fmla="*/ 20 h 36"/>
              <a:gd name="T84" fmla="*/ 6 w 15"/>
              <a:gd name="T85" fmla="*/ 20 h 36"/>
              <a:gd name="T86" fmla="*/ 8 w 15"/>
              <a:gd name="T87" fmla="*/ 21 h 36"/>
              <a:gd name="T88" fmla="*/ 8 w 15"/>
              <a:gd name="T89" fmla="*/ 21 h 36"/>
              <a:gd name="T90" fmla="*/ 10 w 15"/>
              <a:gd name="T91" fmla="*/ 20 h 36"/>
              <a:gd name="T92" fmla="*/ 10 w 15"/>
              <a:gd name="T93" fmla="*/ 20 h 36"/>
              <a:gd name="T94" fmla="*/ 10 w 15"/>
              <a:gd name="T95" fmla="*/ 17 h 36"/>
              <a:gd name="T96" fmla="*/ 10 w 15"/>
              <a:gd name="T97" fmla="*/ 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" h="36">
                <a:moveTo>
                  <a:pt x="0" y="36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8" y="1"/>
                </a:lnTo>
                <a:lnTo>
                  <a:pt x="8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5" y="2"/>
                </a:lnTo>
                <a:lnTo>
                  <a:pt x="15" y="2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5" y="17"/>
                </a:lnTo>
                <a:lnTo>
                  <a:pt x="15" y="17"/>
                </a:lnTo>
                <a:lnTo>
                  <a:pt x="15" y="21"/>
                </a:lnTo>
                <a:lnTo>
                  <a:pt x="15" y="21"/>
                </a:lnTo>
                <a:lnTo>
                  <a:pt x="15" y="24"/>
                </a:lnTo>
                <a:lnTo>
                  <a:pt x="13" y="25"/>
                </a:lnTo>
                <a:lnTo>
                  <a:pt x="13" y="25"/>
                </a:lnTo>
                <a:lnTo>
                  <a:pt x="10" y="26"/>
                </a:lnTo>
                <a:lnTo>
                  <a:pt x="10" y="26"/>
                </a:lnTo>
                <a:lnTo>
                  <a:pt x="8" y="25"/>
                </a:lnTo>
                <a:lnTo>
                  <a:pt x="8" y="25"/>
                </a:lnTo>
                <a:lnTo>
                  <a:pt x="5" y="24"/>
                </a:lnTo>
                <a:lnTo>
                  <a:pt x="5" y="24"/>
                </a:lnTo>
                <a:lnTo>
                  <a:pt x="5" y="36"/>
                </a:lnTo>
                <a:lnTo>
                  <a:pt x="0" y="36"/>
                </a:lnTo>
                <a:close/>
                <a:moveTo>
                  <a:pt x="10" y="8"/>
                </a:move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19"/>
                </a:lnTo>
                <a:lnTo>
                  <a:pt x="5" y="19"/>
                </a:lnTo>
                <a:lnTo>
                  <a:pt x="6" y="20"/>
                </a:lnTo>
                <a:lnTo>
                  <a:pt x="6" y="20"/>
                </a:lnTo>
                <a:lnTo>
                  <a:pt x="8" y="21"/>
                </a:ln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42" name="Freeform 564">
            <a:extLst>
              <a:ext uri="{FF2B5EF4-FFF2-40B4-BE49-F238E27FC236}">
                <a16:creationId xmlns:a16="http://schemas.microsoft.com/office/drawing/2014/main" id="{C5448E30-C4B6-4BDA-8A93-6699F7CF10AE}"/>
              </a:ext>
            </a:extLst>
          </p:cNvPr>
          <p:cNvSpPr>
            <a:spLocks/>
          </p:cNvSpPr>
          <p:nvPr/>
        </p:nvSpPr>
        <p:spPr bwMode="auto">
          <a:xfrm>
            <a:off x="7357506" y="2846571"/>
            <a:ext cx="23813" cy="57150"/>
          </a:xfrm>
          <a:custGeom>
            <a:avLst/>
            <a:gdLst>
              <a:gd name="T0" fmla="*/ 0 w 15"/>
              <a:gd name="T1" fmla="*/ 36 h 36"/>
              <a:gd name="T2" fmla="*/ 0 w 15"/>
              <a:gd name="T3" fmla="*/ 0 h 36"/>
              <a:gd name="T4" fmla="*/ 5 w 15"/>
              <a:gd name="T5" fmla="*/ 0 h 36"/>
              <a:gd name="T6" fmla="*/ 5 w 15"/>
              <a:gd name="T7" fmla="*/ 12 h 36"/>
              <a:gd name="T8" fmla="*/ 5 w 15"/>
              <a:gd name="T9" fmla="*/ 12 h 36"/>
              <a:gd name="T10" fmla="*/ 5 w 15"/>
              <a:gd name="T11" fmla="*/ 12 h 36"/>
              <a:gd name="T12" fmla="*/ 6 w 15"/>
              <a:gd name="T13" fmla="*/ 11 h 36"/>
              <a:gd name="T14" fmla="*/ 6 w 15"/>
              <a:gd name="T15" fmla="*/ 11 h 36"/>
              <a:gd name="T16" fmla="*/ 10 w 15"/>
              <a:gd name="T17" fmla="*/ 10 h 36"/>
              <a:gd name="T18" fmla="*/ 10 w 15"/>
              <a:gd name="T19" fmla="*/ 10 h 36"/>
              <a:gd name="T20" fmla="*/ 11 w 15"/>
              <a:gd name="T21" fmla="*/ 10 h 36"/>
              <a:gd name="T22" fmla="*/ 11 w 15"/>
              <a:gd name="T23" fmla="*/ 10 h 36"/>
              <a:gd name="T24" fmla="*/ 14 w 15"/>
              <a:gd name="T25" fmla="*/ 11 h 36"/>
              <a:gd name="T26" fmla="*/ 14 w 15"/>
              <a:gd name="T27" fmla="*/ 11 h 36"/>
              <a:gd name="T28" fmla="*/ 15 w 15"/>
              <a:gd name="T29" fmla="*/ 13 h 36"/>
              <a:gd name="T30" fmla="*/ 15 w 15"/>
              <a:gd name="T31" fmla="*/ 13 h 36"/>
              <a:gd name="T32" fmla="*/ 15 w 15"/>
              <a:gd name="T33" fmla="*/ 16 h 36"/>
              <a:gd name="T34" fmla="*/ 15 w 15"/>
              <a:gd name="T35" fmla="*/ 36 h 36"/>
              <a:gd name="T36" fmla="*/ 10 w 15"/>
              <a:gd name="T37" fmla="*/ 36 h 36"/>
              <a:gd name="T38" fmla="*/ 10 w 15"/>
              <a:gd name="T39" fmla="*/ 18 h 36"/>
              <a:gd name="T40" fmla="*/ 10 w 15"/>
              <a:gd name="T41" fmla="*/ 18 h 36"/>
              <a:gd name="T42" fmla="*/ 9 w 15"/>
              <a:gd name="T43" fmla="*/ 16 h 36"/>
              <a:gd name="T44" fmla="*/ 9 w 15"/>
              <a:gd name="T45" fmla="*/ 16 h 36"/>
              <a:gd name="T46" fmla="*/ 8 w 15"/>
              <a:gd name="T47" fmla="*/ 15 h 36"/>
              <a:gd name="T48" fmla="*/ 8 w 15"/>
              <a:gd name="T49" fmla="*/ 15 h 36"/>
              <a:gd name="T50" fmla="*/ 5 w 15"/>
              <a:gd name="T51" fmla="*/ 16 h 36"/>
              <a:gd name="T52" fmla="*/ 5 w 15"/>
              <a:gd name="T53" fmla="*/ 16 h 36"/>
              <a:gd name="T54" fmla="*/ 5 w 15"/>
              <a:gd name="T55" fmla="*/ 18 h 36"/>
              <a:gd name="T56" fmla="*/ 5 w 15"/>
              <a:gd name="T57" fmla="*/ 36 h 36"/>
              <a:gd name="T58" fmla="*/ 0 w 15"/>
              <a:gd name="T5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36">
                <a:moveTo>
                  <a:pt x="0" y="36"/>
                </a:moveTo>
                <a:lnTo>
                  <a:pt x="0" y="0"/>
                </a:lnTo>
                <a:lnTo>
                  <a:pt x="5" y="0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6" y="11"/>
                </a:lnTo>
                <a:lnTo>
                  <a:pt x="6" y="11"/>
                </a:lnTo>
                <a:lnTo>
                  <a:pt x="10" y="10"/>
                </a:lnTo>
                <a:lnTo>
                  <a:pt x="10" y="10"/>
                </a:lnTo>
                <a:lnTo>
                  <a:pt x="11" y="10"/>
                </a:lnTo>
                <a:lnTo>
                  <a:pt x="11" y="10"/>
                </a:lnTo>
                <a:lnTo>
                  <a:pt x="14" y="11"/>
                </a:lnTo>
                <a:lnTo>
                  <a:pt x="14" y="11"/>
                </a:lnTo>
                <a:lnTo>
                  <a:pt x="15" y="13"/>
                </a:lnTo>
                <a:lnTo>
                  <a:pt x="15" y="13"/>
                </a:lnTo>
                <a:lnTo>
                  <a:pt x="15" y="16"/>
                </a:lnTo>
                <a:lnTo>
                  <a:pt x="15" y="36"/>
                </a:lnTo>
                <a:lnTo>
                  <a:pt x="10" y="36"/>
                </a:lnTo>
                <a:lnTo>
                  <a:pt x="10" y="18"/>
                </a:lnTo>
                <a:lnTo>
                  <a:pt x="10" y="18"/>
                </a:lnTo>
                <a:lnTo>
                  <a:pt x="9" y="16"/>
                </a:lnTo>
                <a:lnTo>
                  <a:pt x="9" y="16"/>
                </a:lnTo>
                <a:lnTo>
                  <a:pt x="8" y="15"/>
                </a:lnTo>
                <a:lnTo>
                  <a:pt x="8" y="15"/>
                </a:lnTo>
                <a:lnTo>
                  <a:pt x="5" y="16"/>
                </a:lnTo>
                <a:lnTo>
                  <a:pt x="5" y="16"/>
                </a:lnTo>
                <a:lnTo>
                  <a:pt x="5" y="18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43" name="Freeform 565">
            <a:extLst>
              <a:ext uri="{FF2B5EF4-FFF2-40B4-BE49-F238E27FC236}">
                <a16:creationId xmlns:a16="http://schemas.microsoft.com/office/drawing/2014/main" id="{E4D7940D-5FC5-465B-95DA-15EB86D87283}"/>
              </a:ext>
            </a:extLst>
          </p:cNvPr>
          <p:cNvSpPr>
            <a:spLocks noEditPoints="1"/>
          </p:cNvSpPr>
          <p:nvPr/>
        </p:nvSpPr>
        <p:spPr bwMode="auto">
          <a:xfrm>
            <a:off x="7387668" y="2862446"/>
            <a:ext cx="23813" cy="41275"/>
          </a:xfrm>
          <a:custGeom>
            <a:avLst/>
            <a:gdLst>
              <a:gd name="T0" fmla="*/ 0 w 15"/>
              <a:gd name="T1" fmla="*/ 8 h 26"/>
              <a:gd name="T2" fmla="*/ 0 w 15"/>
              <a:gd name="T3" fmla="*/ 8 h 26"/>
              <a:gd name="T4" fmla="*/ 0 w 15"/>
              <a:gd name="T5" fmla="*/ 6 h 26"/>
              <a:gd name="T6" fmla="*/ 0 w 15"/>
              <a:gd name="T7" fmla="*/ 6 h 26"/>
              <a:gd name="T8" fmla="*/ 1 w 15"/>
              <a:gd name="T9" fmla="*/ 3 h 26"/>
              <a:gd name="T10" fmla="*/ 1 w 15"/>
              <a:gd name="T11" fmla="*/ 3 h 26"/>
              <a:gd name="T12" fmla="*/ 4 w 15"/>
              <a:gd name="T13" fmla="*/ 1 h 26"/>
              <a:gd name="T14" fmla="*/ 4 w 15"/>
              <a:gd name="T15" fmla="*/ 1 h 26"/>
              <a:gd name="T16" fmla="*/ 7 w 15"/>
              <a:gd name="T17" fmla="*/ 0 h 26"/>
              <a:gd name="T18" fmla="*/ 7 w 15"/>
              <a:gd name="T19" fmla="*/ 0 h 26"/>
              <a:gd name="T20" fmla="*/ 11 w 15"/>
              <a:gd name="T21" fmla="*/ 1 h 26"/>
              <a:gd name="T22" fmla="*/ 11 w 15"/>
              <a:gd name="T23" fmla="*/ 1 h 26"/>
              <a:gd name="T24" fmla="*/ 14 w 15"/>
              <a:gd name="T25" fmla="*/ 3 h 26"/>
              <a:gd name="T26" fmla="*/ 14 w 15"/>
              <a:gd name="T27" fmla="*/ 3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8 h 26"/>
              <a:gd name="T34" fmla="*/ 15 w 15"/>
              <a:gd name="T35" fmla="*/ 17 h 26"/>
              <a:gd name="T36" fmla="*/ 15 w 15"/>
              <a:gd name="T37" fmla="*/ 17 h 26"/>
              <a:gd name="T38" fmla="*/ 15 w 15"/>
              <a:gd name="T39" fmla="*/ 20 h 26"/>
              <a:gd name="T40" fmla="*/ 15 w 15"/>
              <a:gd name="T41" fmla="*/ 20 h 26"/>
              <a:gd name="T42" fmla="*/ 14 w 15"/>
              <a:gd name="T43" fmla="*/ 22 h 26"/>
              <a:gd name="T44" fmla="*/ 14 w 15"/>
              <a:gd name="T45" fmla="*/ 22 h 26"/>
              <a:gd name="T46" fmla="*/ 11 w 15"/>
              <a:gd name="T47" fmla="*/ 25 h 26"/>
              <a:gd name="T48" fmla="*/ 11 w 15"/>
              <a:gd name="T49" fmla="*/ 25 h 26"/>
              <a:gd name="T50" fmla="*/ 7 w 15"/>
              <a:gd name="T51" fmla="*/ 26 h 26"/>
              <a:gd name="T52" fmla="*/ 7 w 15"/>
              <a:gd name="T53" fmla="*/ 26 h 26"/>
              <a:gd name="T54" fmla="*/ 4 w 15"/>
              <a:gd name="T55" fmla="*/ 25 h 26"/>
              <a:gd name="T56" fmla="*/ 4 w 15"/>
              <a:gd name="T57" fmla="*/ 25 h 26"/>
              <a:gd name="T58" fmla="*/ 1 w 15"/>
              <a:gd name="T59" fmla="*/ 22 h 26"/>
              <a:gd name="T60" fmla="*/ 1 w 15"/>
              <a:gd name="T61" fmla="*/ 22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7 h 26"/>
              <a:gd name="T68" fmla="*/ 0 w 15"/>
              <a:gd name="T69" fmla="*/ 8 h 26"/>
              <a:gd name="T70" fmla="*/ 5 w 15"/>
              <a:gd name="T71" fmla="*/ 19 h 26"/>
              <a:gd name="T72" fmla="*/ 5 w 15"/>
              <a:gd name="T73" fmla="*/ 19 h 26"/>
              <a:gd name="T74" fmla="*/ 6 w 15"/>
              <a:gd name="T75" fmla="*/ 20 h 26"/>
              <a:gd name="T76" fmla="*/ 6 w 15"/>
              <a:gd name="T77" fmla="*/ 20 h 26"/>
              <a:gd name="T78" fmla="*/ 7 w 15"/>
              <a:gd name="T79" fmla="*/ 21 h 26"/>
              <a:gd name="T80" fmla="*/ 7 w 15"/>
              <a:gd name="T81" fmla="*/ 21 h 26"/>
              <a:gd name="T82" fmla="*/ 9 w 15"/>
              <a:gd name="T83" fmla="*/ 20 h 26"/>
              <a:gd name="T84" fmla="*/ 9 w 15"/>
              <a:gd name="T85" fmla="*/ 20 h 26"/>
              <a:gd name="T86" fmla="*/ 10 w 15"/>
              <a:gd name="T87" fmla="*/ 19 h 26"/>
              <a:gd name="T88" fmla="*/ 10 w 15"/>
              <a:gd name="T89" fmla="*/ 8 h 26"/>
              <a:gd name="T90" fmla="*/ 10 w 15"/>
              <a:gd name="T91" fmla="*/ 8 h 26"/>
              <a:gd name="T92" fmla="*/ 9 w 15"/>
              <a:gd name="T93" fmla="*/ 6 h 26"/>
              <a:gd name="T94" fmla="*/ 9 w 15"/>
              <a:gd name="T95" fmla="*/ 6 h 26"/>
              <a:gd name="T96" fmla="*/ 7 w 15"/>
              <a:gd name="T97" fmla="*/ 5 h 26"/>
              <a:gd name="T98" fmla="*/ 7 w 15"/>
              <a:gd name="T99" fmla="*/ 5 h 26"/>
              <a:gd name="T100" fmla="*/ 6 w 15"/>
              <a:gd name="T101" fmla="*/ 6 h 26"/>
              <a:gd name="T102" fmla="*/ 6 w 15"/>
              <a:gd name="T103" fmla="*/ 6 h 26"/>
              <a:gd name="T104" fmla="*/ 5 w 15"/>
              <a:gd name="T105" fmla="*/ 8 h 26"/>
              <a:gd name="T106" fmla="*/ 5 w 15"/>
              <a:gd name="T107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8"/>
                </a:move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1" y="3"/>
                </a:lnTo>
                <a:lnTo>
                  <a:pt x="1" y="3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4" y="3"/>
                </a:lnTo>
                <a:lnTo>
                  <a:pt x="14" y="3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5" y="17"/>
                </a:lnTo>
                <a:lnTo>
                  <a:pt x="15" y="17"/>
                </a:lnTo>
                <a:lnTo>
                  <a:pt x="15" y="20"/>
                </a:lnTo>
                <a:lnTo>
                  <a:pt x="15" y="20"/>
                </a:lnTo>
                <a:lnTo>
                  <a:pt x="14" y="22"/>
                </a:lnTo>
                <a:lnTo>
                  <a:pt x="14" y="22"/>
                </a:lnTo>
                <a:lnTo>
                  <a:pt x="11" y="25"/>
                </a:lnTo>
                <a:lnTo>
                  <a:pt x="11" y="25"/>
                </a:lnTo>
                <a:lnTo>
                  <a:pt x="7" y="26"/>
                </a:lnTo>
                <a:lnTo>
                  <a:pt x="7" y="26"/>
                </a:lnTo>
                <a:lnTo>
                  <a:pt x="4" y="25"/>
                </a:lnTo>
                <a:lnTo>
                  <a:pt x="4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8"/>
                </a:lnTo>
                <a:close/>
                <a:moveTo>
                  <a:pt x="5" y="19"/>
                </a:moveTo>
                <a:lnTo>
                  <a:pt x="5" y="19"/>
                </a:lnTo>
                <a:lnTo>
                  <a:pt x="6" y="20"/>
                </a:lnTo>
                <a:lnTo>
                  <a:pt x="6" y="20"/>
                </a:lnTo>
                <a:lnTo>
                  <a:pt x="7" y="21"/>
                </a:lnTo>
                <a:lnTo>
                  <a:pt x="7" y="21"/>
                </a:lnTo>
                <a:lnTo>
                  <a:pt x="9" y="20"/>
                </a:lnTo>
                <a:lnTo>
                  <a:pt x="9" y="20"/>
                </a:lnTo>
                <a:lnTo>
                  <a:pt x="10" y="19"/>
                </a:lnTo>
                <a:lnTo>
                  <a:pt x="10" y="8"/>
                </a:lnTo>
                <a:lnTo>
                  <a:pt x="10" y="8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44" name="Freeform 566">
            <a:extLst>
              <a:ext uri="{FF2B5EF4-FFF2-40B4-BE49-F238E27FC236}">
                <a16:creationId xmlns:a16="http://schemas.microsoft.com/office/drawing/2014/main" id="{39C008BB-1B53-4805-8320-17A869DEF256}"/>
              </a:ext>
            </a:extLst>
          </p:cNvPr>
          <p:cNvSpPr>
            <a:spLocks/>
          </p:cNvSpPr>
          <p:nvPr/>
        </p:nvSpPr>
        <p:spPr bwMode="auto">
          <a:xfrm>
            <a:off x="7417831" y="2862446"/>
            <a:ext cx="19050" cy="41275"/>
          </a:xfrm>
          <a:custGeom>
            <a:avLst/>
            <a:gdLst>
              <a:gd name="T0" fmla="*/ 0 w 12"/>
              <a:gd name="T1" fmla="*/ 26 h 26"/>
              <a:gd name="T2" fmla="*/ 0 w 12"/>
              <a:gd name="T3" fmla="*/ 0 h 26"/>
              <a:gd name="T4" fmla="*/ 5 w 12"/>
              <a:gd name="T5" fmla="*/ 0 h 26"/>
              <a:gd name="T6" fmla="*/ 5 w 12"/>
              <a:gd name="T7" fmla="*/ 3 h 26"/>
              <a:gd name="T8" fmla="*/ 5 w 12"/>
              <a:gd name="T9" fmla="*/ 3 h 26"/>
              <a:gd name="T10" fmla="*/ 9 w 12"/>
              <a:gd name="T11" fmla="*/ 1 h 26"/>
              <a:gd name="T12" fmla="*/ 9 w 12"/>
              <a:gd name="T13" fmla="*/ 1 h 26"/>
              <a:gd name="T14" fmla="*/ 12 w 12"/>
              <a:gd name="T15" fmla="*/ 0 h 26"/>
              <a:gd name="T16" fmla="*/ 12 w 12"/>
              <a:gd name="T17" fmla="*/ 5 h 26"/>
              <a:gd name="T18" fmla="*/ 12 w 12"/>
              <a:gd name="T19" fmla="*/ 5 h 26"/>
              <a:gd name="T20" fmla="*/ 10 w 12"/>
              <a:gd name="T21" fmla="*/ 5 h 26"/>
              <a:gd name="T22" fmla="*/ 10 w 12"/>
              <a:gd name="T23" fmla="*/ 5 h 26"/>
              <a:gd name="T24" fmla="*/ 9 w 12"/>
              <a:gd name="T25" fmla="*/ 5 h 26"/>
              <a:gd name="T26" fmla="*/ 9 w 12"/>
              <a:gd name="T27" fmla="*/ 5 h 26"/>
              <a:gd name="T28" fmla="*/ 7 w 12"/>
              <a:gd name="T29" fmla="*/ 6 h 26"/>
              <a:gd name="T30" fmla="*/ 7 w 12"/>
              <a:gd name="T31" fmla="*/ 6 h 26"/>
              <a:gd name="T32" fmla="*/ 6 w 12"/>
              <a:gd name="T33" fmla="*/ 8 h 26"/>
              <a:gd name="T34" fmla="*/ 6 w 12"/>
              <a:gd name="T35" fmla="*/ 8 h 26"/>
              <a:gd name="T36" fmla="*/ 5 w 12"/>
              <a:gd name="T37" fmla="*/ 11 h 26"/>
              <a:gd name="T38" fmla="*/ 5 w 12"/>
              <a:gd name="T39" fmla="*/ 26 h 26"/>
              <a:gd name="T40" fmla="*/ 0 w 12"/>
              <a:gd name="T41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9" y="1"/>
                </a:lnTo>
                <a:lnTo>
                  <a:pt x="9" y="1"/>
                </a:lnTo>
                <a:lnTo>
                  <a:pt x="12" y="0"/>
                </a:lnTo>
                <a:lnTo>
                  <a:pt x="12" y="5"/>
                </a:lnTo>
                <a:lnTo>
                  <a:pt x="12" y="5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7" y="6"/>
                </a:lnTo>
                <a:lnTo>
                  <a:pt x="7" y="6"/>
                </a:lnTo>
                <a:lnTo>
                  <a:pt x="6" y="8"/>
                </a:lnTo>
                <a:lnTo>
                  <a:pt x="6" y="8"/>
                </a:lnTo>
                <a:lnTo>
                  <a:pt x="5" y="11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45" name="Freeform 567">
            <a:extLst>
              <a:ext uri="{FF2B5EF4-FFF2-40B4-BE49-F238E27FC236}">
                <a16:creationId xmlns:a16="http://schemas.microsoft.com/office/drawing/2014/main" id="{E4E49220-619F-4706-84BC-3333CCCCD567}"/>
              </a:ext>
            </a:extLst>
          </p:cNvPr>
          <p:cNvSpPr>
            <a:spLocks/>
          </p:cNvSpPr>
          <p:nvPr/>
        </p:nvSpPr>
        <p:spPr bwMode="auto">
          <a:xfrm>
            <a:off x="7440056" y="2862446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6 h 26"/>
              <a:gd name="T4" fmla="*/ 10 w 15"/>
              <a:gd name="T5" fmla="*/ 26 h 26"/>
              <a:gd name="T6" fmla="*/ 10 w 15"/>
              <a:gd name="T7" fmla="*/ 24 h 26"/>
              <a:gd name="T8" fmla="*/ 10 w 15"/>
              <a:gd name="T9" fmla="*/ 24 h 26"/>
              <a:gd name="T10" fmla="*/ 10 w 15"/>
              <a:gd name="T11" fmla="*/ 24 h 26"/>
              <a:gd name="T12" fmla="*/ 8 w 15"/>
              <a:gd name="T13" fmla="*/ 25 h 26"/>
              <a:gd name="T14" fmla="*/ 8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3 w 15"/>
              <a:gd name="T21" fmla="*/ 26 h 26"/>
              <a:gd name="T22" fmla="*/ 3 w 15"/>
              <a:gd name="T23" fmla="*/ 26 h 26"/>
              <a:gd name="T24" fmla="*/ 2 w 15"/>
              <a:gd name="T25" fmla="*/ 25 h 26"/>
              <a:gd name="T26" fmla="*/ 2 w 15"/>
              <a:gd name="T27" fmla="*/ 25 h 26"/>
              <a:gd name="T28" fmla="*/ 1 w 15"/>
              <a:gd name="T29" fmla="*/ 22 h 26"/>
              <a:gd name="T30" fmla="*/ 1 w 15"/>
              <a:gd name="T31" fmla="*/ 22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7 h 26"/>
              <a:gd name="T40" fmla="*/ 5 w 15"/>
              <a:gd name="T41" fmla="*/ 17 h 26"/>
              <a:gd name="T42" fmla="*/ 6 w 15"/>
              <a:gd name="T43" fmla="*/ 20 h 26"/>
              <a:gd name="T44" fmla="*/ 6 w 15"/>
              <a:gd name="T45" fmla="*/ 20 h 26"/>
              <a:gd name="T46" fmla="*/ 7 w 15"/>
              <a:gd name="T47" fmla="*/ 21 h 26"/>
              <a:gd name="T48" fmla="*/ 7 w 15"/>
              <a:gd name="T49" fmla="*/ 21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7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6"/>
                </a:lnTo>
                <a:lnTo>
                  <a:pt x="10" y="26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8" y="25"/>
                </a:lnTo>
                <a:lnTo>
                  <a:pt x="8" y="25"/>
                </a:lnTo>
                <a:lnTo>
                  <a:pt x="5" y="26"/>
                </a:lnTo>
                <a:lnTo>
                  <a:pt x="5" y="26"/>
                </a:lnTo>
                <a:lnTo>
                  <a:pt x="3" y="26"/>
                </a:lnTo>
                <a:lnTo>
                  <a:pt x="3" y="26"/>
                </a:lnTo>
                <a:lnTo>
                  <a:pt x="2" y="25"/>
                </a:lnTo>
                <a:lnTo>
                  <a:pt x="2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7"/>
                </a:lnTo>
                <a:lnTo>
                  <a:pt x="5" y="17"/>
                </a:lnTo>
                <a:lnTo>
                  <a:pt x="6" y="20"/>
                </a:lnTo>
                <a:lnTo>
                  <a:pt x="6" y="20"/>
                </a:lnTo>
                <a:lnTo>
                  <a:pt x="7" y="21"/>
                </a:lnTo>
                <a:lnTo>
                  <a:pt x="7" y="21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46" name="Freeform 568">
            <a:extLst>
              <a:ext uri="{FF2B5EF4-FFF2-40B4-BE49-F238E27FC236}">
                <a16:creationId xmlns:a16="http://schemas.microsoft.com/office/drawing/2014/main" id="{08311704-3DD9-488F-BAD6-3919FE9E80DC}"/>
              </a:ext>
            </a:extLst>
          </p:cNvPr>
          <p:cNvSpPr>
            <a:spLocks/>
          </p:cNvSpPr>
          <p:nvPr/>
        </p:nvSpPr>
        <p:spPr bwMode="auto">
          <a:xfrm>
            <a:off x="7468631" y="2862446"/>
            <a:ext cx="23813" cy="41275"/>
          </a:xfrm>
          <a:custGeom>
            <a:avLst/>
            <a:gdLst>
              <a:gd name="T0" fmla="*/ 10 w 15"/>
              <a:gd name="T1" fmla="*/ 7 h 26"/>
              <a:gd name="T2" fmla="*/ 10 w 15"/>
              <a:gd name="T3" fmla="*/ 6 h 26"/>
              <a:gd name="T4" fmla="*/ 8 w 15"/>
              <a:gd name="T5" fmla="*/ 5 h 26"/>
              <a:gd name="T6" fmla="*/ 7 w 15"/>
              <a:gd name="T7" fmla="*/ 6 h 26"/>
              <a:gd name="T8" fmla="*/ 5 w 15"/>
              <a:gd name="T9" fmla="*/ 7 h 26"/>
              <a:gd name="T10" fmla="*/ 5 w 15"/>
              <a:gd name="T11" fmla="*/ 8 h 26"/>
              <a:gd name="T12" fmla="*/ 10 w 15"/>
              <a:gd name="T13" fmla="*/ 11 h 26"/>
              <a:gd name="T14" fmla="*/ 13 w 15"/>
              <a:gd name="T15" fmla="*/ 12 h 26"/>
              <a:gd name="T16" fmla="*/ 14 w 15"/>
              <a:gd name="T17" fmla="*/ 13 h 26"/>
              <a:gd name="T18" fmla="*/ 15 w 15"/>
              <a:gd name="T19" fmla="*/ 19 h 26"/>
              <a:gd name="T20" fmla="*/ 15 w 15"/>
              <a:gd name="T21" fmla="*/ 21 h 26"/>
              <a:gd name="T22" fmla="*/ 14 w 15"/>
              <a:gd name="T23" fmla="*/ 24 h 26"/>
              <a:gd name="T24" fmla="*/ 12 w 15"/>
              <a:gd name="T25" fmla="*/ 25 h 26"/>
              <a:gd name="T26" fmla="*/ 8 w 15"/>
              <a:gd name="T27" fmla="*/ 26 h 26"/>
              <a:gd name="T28" fmla="*/ 3 w 15"/>
              <a:gd name="T29" fmla="*/ 24 h 26"/>
              <a:gd name="T30" fmla="*/ 2 w 15"/>
              <a:gd name="T31" fmla="*/ 21 h 26"/>
              <a:gd name="T32" fmla="*/ 0 w 15"/>
              <a:gd name="T33" fmla="*/ 19 h 26"/>
              <a:gd name="T34" fmla="*/ 5 w 15"/>
              <a:gd name="T35" fmla="*/ 19 h 26"/>
              <a:gd name="T36" fmla="*/ 5 w 15"/>
              <a:gd name="T37" fmla="*/ 20 h 26"/>
              <a:gd name="T38" fmla="*/ 8 w 15"/>
              <a:gd name="T39" fmla="*/ 21 h 26"/>
              <a:gd name="T40" fmla="*/ 10 w 15"/>
              <a:gd name="T41" fmla="*/ 20 h 26"/>
              <a:gd name="T42" fmla="*/ 10 w 15"/>
              <a:gd name="T43" fmla="*/ 19 h 26"/>
              <a:gd name="T44" fmla="*/ 10 w 15"/>
              <a:gd name="T45" fmla="*/ 16 h 26"/>
              <a:gd name="T46" fmla="*/ 5 w 15"/>
              <a:gd name="T47" fmla="*/ 15 h 26"/>
              <a:gd name="T48" fmla="*/ 2 w 15"/>
              <a:gd name="T49" fmla="*/ 12 h 26"/>
              <a:gd name="T50" fmla="*/ 2 w 15"/>
              <a:gd name="T51" fmla="*/ 10 h 26"/>
              <a:gd name="T52" fmla="*/ 0 w 15"/>
              <a:gd name="T53" fmla="*/ 7 h 26"/>
              <a:gd name="T54" fmla="*/ 2 w 15"/>
              <a:gd name="T55" fmla="*/ 5 h 26"/>
              <a:gd name="T56" fmla="*/ 3 w 15"/>
              <a:gd name="T57" fmla="*/ 2 h 26"/>
              <a:gd name="T58" fmla="*/ 5 w 15"/>
              <a:gd name="T59" fmla="*/ 1 h 26"/>
              <a:gd name="T60" fmla="*/ 8 w 15"/>
              <a:gd name="T61" fmla="*/ 0 h 26"/>
              <a:gd name="T62" fmla="*/ 12 w 15"/>
              <a:gd name="T63" fmla="*/ 1 h 26"/>
              <a:gd name="T64" fmla="*/ 13 w 15"/>
              <a:gd name="T65" fmla="*/ 2 h 26"/>
              <a:gd name="T66" fmla="*/ 15 w 15"/>
              <a:gd name="T67" fmla="*/ 5 h 26"/>
              <a:gd name="T68" fmla="*/ 10 w 15"/>
              <a:gd name="T69" fmla="*/ 7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" h="26">
                <a:moveTo>
                  <a:pt x="10" y="7"/>
                </a:moveTo>
                <a:lnTo>
                  <a:pt x="10" y="7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5" y="7"/>
                </a:lnTo>
                <a:lnTo>
                  <a:pt x="5" y="7"/>
                </a:lnTo>
                <a:lnTo>
                  <a:pt x="5" y="8"/>
                </a:lnTo>
                <a:lnTo>
                  <a:pt x="5" y="8"/>
                </a:lnTo>
                <a:lnTo>
                  <a:pt x="8" y="10"/>
                </a:lnTo>
                <a:lnTo>
                  <a:pt x="10" y="11"/>
                </a:lnTo>
                <a:lnTo>
                  <a:pt x="10" y="11"/>
                </a:lnTo>
                <a:lnTo>
                  <a:pt x="13" y="12"/>
                </a:lnTo>
                <a:lnTo>
                  <a:pt x="14" y="13"/>
                </a:lnTo>
                <a:lnTo>
                  <a:pt x="14" y="13"/>
                </a:lnTo>
                <a:lnTo>
                  <a:pt x="15" y="19"/>
                </a:lnTo>
                <a:lnTo>
                  <a:pt x="15" y="19"/>
                </a:lnTo>
                <a:lnTo>
                  <a:pt x="15" y="21"/>
                </a:lnTo>
                <a:lnTo>
                  <a:pt x="15" y="21"/>
                </a:lnTo>
                <a:lnTo>
                  <a:pt x="14" y="24"/>
                </a:lnTo>
                <a:lnTo>
                  <a:pt x="14" y="24"/>
                </a:lnTo>
                <a:lnTo>
                  <a:pt x="12" y="25"/>
                </a:lnTo>
                <a:lnTo>
                  <a:pt x="12" y="25"/>
                </a:lnTo>
                <a:lnTo>
                  <a:pt x="8" y="26"/>
                </a:lnTo>
                <a:lnTo>
                  <a:pt x="8" y="26"/>
                </a:lnTo>
                <a:lnTo>
                  <a:pt x="5" y="26"/>
                </a:lnTo>
                <a:lnTo>
                  <a:pt x="3" y="24"/>
                </a:lnTo>
                <a:lnTo>
                  <a:pt x="3" y="24"/>
                </a:lnTo>
                <a:lnTo>
                  <a:pt x="2" y="21"/>
                </a:lnTo>
                <a:lnTo>
                  <a:pt x="2" y="21"/>
                </a:lnTo>
                <a:lnTo>
                  <a:pt x="0" y="19"/>
                </a:lnTo>
                <a:lnTo>
                  <a:pt x="5" y="19"/>
                </a:lnTo>
                <a:lnTo>
                  <a:pt x="5" y="19"/>
                </a:lnTo>
                <a:lnTo>
                  <a:pt x="5" y="20"/>
                </a:lnTo>
                <a:lnTo>
                  <a:pt x="5" y="20"/>
                </a:lnTo>
                <a:lnTo>
                  <a:pt x="8" y="21"/>
                </a:ln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0" y="19"/>
                </a:lnTo>
                <a:lnTo>
                  <a:pt x="10" y="19"/>
                </a:lnTo>
                <a:lnTo>
                  <a:pt x="10" y="16"/>
                </a:lnTo>
                <a:lnTo>
                  <a:pt x="10" y="16"/>
                </a:lnTo>
                <a:lnTo>
                  <a:pt x="8" y="15"/>
                </a:lnTo>
                <a:lnTo>
                  <a:pt x="5" y="15"/>
                </a:lnTo>
                <a:lnTo>
                  <a:pt x="5" y="15"/>
                </a:lnTo>
                <a:lnTo>
                  <a:pt x="2" y="12"/>
                </a:lnTo>
                <a:lnTo>
                  <a:pt x="2" y="12"/>
                </a:lnTo>
                <a:lnTo>
                  <a:pt x="2" y="10"/>
                </a:lnTo>
                <a:lnTo>
                  <a:pt x="0" y="7"/>
                </a:lnTo>
                <a:lnTo>
                  <a:pt x="0" y="7"/>
                </a:lnTo>
                <a:lnTo>
                  <a:pt x="2" y="5"/>
                </a:lnTo>
                <a:lnTo>
                  <a:pt x="2" y="5"/>
                </a:lnTo>
                <a:lnTo>
                  <a:pt x="3" y="2"/>
                </a:lnTo>
                <a:lnTo>
                  <a:pt x="3" y="2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2" y="1"/>
                </a:lnTo>
                <a:lnTo>
                  <a:pt x="12" y="1"/>
                </a:lnTo>
                <a:lnTo>
                  <a:pt x="13" y="2"/>
                </a:lnTo>
                <a:lnTo>
                  <a:pt x="13" y="2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47" name="Freeform 569">
            <a:extLst>
              <a:ext uri="{FF2B5EF4-FFF2-40B4-BE49-F238E27FC236}">
                <a16:creationId xmlns:a16="http://schemas.microsoft.com/office/drawing/2014/main" id="{2EFE6F31-AFD0-4E06-8AB5-131F283F9087}"/>
              </a:ext>
            </a:extLst>
          </p:cNvPr>
          <p:cNvSpPr>
            <a:spLocks noEditPoints="1"/>
          </p:cNvSpPr>
          <p:nvPr/>
        </p:nvSpPr>
        <p:spPr bwMode="auto">
          <a:xfrm>
            <a:off x="7255906" y="3357746"/>
            <a:ext cx="31750" cy="55563"/>
          </a:xfrm>
          <a:custGeom>
            <a:avLst/>
            <a:gdLst>
              <a:gd name="T0" fmla="*/ 0 w 20"/>
              <a:gd name="T1" fmla="*/ 35 h 35"/>
              <a:gd name="T2" fmla="*/ 8 w 20"/>
              <a:gd name="T3" fmla="*/ 0 h 35"/>
              <a:gd name="T4" fmla="*/ 11 w 20"/>
              <a:gd name="T5" fmla="*/ 0 h 35"/>
              <a:gd name="T6" fmla="*/ 20 w 20"/>
              <a:gd name="T7" fmla="*/ 35 h 35"/>
              <a:gd name="T8" fmla="*/ 15 w 20"/>
              <a:gd name="T9" fmla="*/ 35 h 35"/>
              <a:gd name="T10" fmla="*/ 13 w 20"/>
              <a:gd name="T11" fmla="*/ 28 h 35"/>
              <a:gd name="T12" fmla="*/ 6 w 20"/>
              <a:gd name="T13" fmla="*/ 28 h 35"/>
              <a:gd name="T14" fmla="*/ 5 w 20"/>
              <a:gd name="T15" fmla="*/ 35 h 35"/>
              <a:gd name="T16" fmla="*/ 0 w 20"/>
              <a:gd name="T17" fmla="*/ 35 h 35"/>
              <a:gd name="T18" fmla="*/ 13 w 20"/>
              <a:gd name="T19" fmla="*/ 23 h 35"/>
              <a:gd name="T20" fmla="*/ 10 w 20"/>
              <a:gd name="T21" fmla="*/ 10 h 35"/>
              <a:gd name="T22" fmla="*/ 10 w 20"/>
              <a:gd name="T23" fmla="*/ 10 h 35"/>
              <a:gd name="T24" fmla="*/ 8 w 20"/>
              <a:gd name="T25" fmla="*/ 23 h 35"/>
              <a:gd name="T26" fmla="*/ 13 w 20"/>
              <a:gd name="T27" fmla="*/ 2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5">
                <a:moveTo>
                  <a:pt x="0" y="35"/>
                </a:moveTo>
                <a:lnTo>
                  <a:pt x="8" y="0"/>
                </a:lnTo>
                <a:lnTo>
                  <a:pt x="11" y="0"/>
                </a:lnTo>
                <a:lnTo>
                  <a:pt x="20" y="35"/>
                </a:lnTo>
                <a:lnTo>
                  <a:pt x="15" y="35"/>
                </a:lnTo>
                <a:lnTo>
                  <a:pt x="13" y="28"/>
                </a:lnTo>
                <a:lnTo>
                  <a:pt x="6" y="28"/>
                </a:lnTo>
                <a:lnTo>
                  <a:pt x="5" y="35"/>
                </a:lnTo>
                <a:lnTo>
                  <a:pt x="0" y="35"/>
                </a:lnTo>
                <a:close/>
                <a:moveTo>
                  <a:pt x="13" y="23"/>
                </a:moveTo>
                <a:lnTo>
                  <a:pt x="10" y="10"/>
                </a:lnTo>
                <a:lnTo>
                  <a:pt x="10" y="10"/>
                </a:lnTo>
                <a:lnTo>
                  <a:pt x="8" y="23"/>
                </a:lnTo>
                <a:lnTo>
                  <a:pt x="1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48" name="Freeform 570">
            <a:extLst>
              <a:ext uri="{FF2B5EF4-FFF2-40B4-BE49-F238E27FC236}">
                <a16:creationId xmlns:a16="http://schemas.microsoft.com/office/drawing/2014/main" id="{3CB4D7A0-BBAB-4B6E-BA92-A8BAE9D3BDA9}"/>
              </a:ext>
            </a:extLst>
          </p:cNvPr>
          <p:cNvSpPr>
            <a:spLocks/>
          </p:cNvSpPr>
          <p:nvPr/>
        </p:nvSpPr>
        <p:spPr bwMode="auto">
          <a:xfrm>
            <a:off x="7289243" y="3373621"/>
            <a:ext cx="20638" cy="39688"/>
          </a:xfrm>
          <a:custGeom>
            <a:avLst/>
            <a:gdLst>
              <a:gd name="T0" fmla="*/ 0 w 13"/>
              <a:gd name="T1" fmla="*/ 25 h 25"/>
              <a:gd name="T2" fmla="*/ 0 w 13"/>
              <a:gd name="T3" fmla="*/ 0 h 25"/>
              <a:gd name="T4" fmla="*/ 5 w 13"/>
              <a:gd name="T5" fmla="*/ 0 h 25"/>
              <a:gd name="T6" fmla="*/ 5 w 13"/>
              <a:gd name="T7" fmla="*/ 3 h 25"/>
              <a:gd name="T8" fmla="*/ 5 w 13"/>
              <a:gd name="T9" fmla="*/ 3 h 25"/>
              <a:gd name="T10" fmla="*/ 9 w 13"/>
              <a:gd name="T11" fmla="*/ 0 h 25"/>
              <a:gd name="T12" fmla="*/ 9 w 13"/>
              <a:gd name="T13" fmla="*/ 0 h 25"/>
              <a:gd name="T14" fmla="*/ 13 w 13"/>
              <a:gd name="T15" fmla="*/ 0 h 25"/>
              <a:gd name="T16" fmla="*/ 13 w 13"/>
              <a:gd name="T17" fmla="*/ 5 h 25"/>
              <a:gd name="T18" fmla="*/ 13 w 13"/>
              <a:gd name="T19" fmla="*/ 5 h 25"/>
              <a:gd name="T20" fmla="*/ 12 w 13"/>
              <a:gd name="T21" fmla="*/ 5 h 25"/>
              <a:gd name="T22" fmla="*/ 12 w 13"/>
              <a:gd name="T23" fmla="*/ 5 h 25"/>
              <a:gd name="T24" fmla="*/ 9 w 13"/>
              <a:gd name="T25" fmla="*/ 5 h 25"/>
              <a:gd name="T26" fmla="*/ 9 w 13"/>
              <a:gd name="T27" fmla="*/ 5 h 25"/>
              <a:gd name="T28" fmla="*/ 8 w 13"/>
              <a:gd name="T29" fmla="*/ 7 h 25"/>
              <a:gd name="T30" fmla="*/ 8 w 13"/>
              <a:gd name="T31" fmla="*/ 7 h 25"/>
              <a:gd name="T32" fmla="*/ 7 w 13"/>
              <a:gd name="T33" fmla="*/ 8 h 25"/>
              <a:gd name="T34" fmla="*/ 7 w 13"/>
              <a:gd name="T35" fmla="*/ 8 h 25"/>
              <a:gd name="T36" fmla="*/ 5 w 13"/>
              <a:gd name="T37" fmla="*/ 10 h 25"/>
              <a:gd name="T38" fmla="*/ 5 w 13"/>
              <a:gd name="T39" fmla="*/ 25 h 25"/>
              <a:gd name="T40" fmla="*/ 0 w 13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9" y="0"/>
                </a:lnTo>
                <a:lnTo>
                  <a:pt x="9" y="0"/>
                </a:lnTo>
                <a:lnTo>
                  <a:pt x="13" y="0"/>
                </a:lnTo>
                <a:lnTo>
                  <a:pt x="13" y="5"/>
                </a:lnTo>
                <a:lnTo>
                  <a:pt x="13" y="5"/>
                </a:lnTo>
                <a:lnTo>
                  <a:pt x="12" y="5"/>
                </a:lnTo>
                <a:lnTo>
                  <a:pt x="12" y="5"/>
                </a:lnTo>
                <a:lnTo>
                  <a:pt x="9" y="5"/>
                </a:lnTo>
                <a:lnTo>
                  <a:pt x="9" y="5"/>
                </a:lnTo>
                <a:lnTo>
                  <a:pt x="8" y="7"/>
                </a:lnTo>
                <a:lnTo>
                  <a:pt x="8" y="7"/>
                </a:lnTo>
                <a:lnTo>
                  <a:pt x="7" y="8"/>
                </a:lnTo>
                <a:lnTo>
                  <a:pt x="7" y="8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49" name="Freeform 571">
            <a:extLst>
              <a:ext uri="{FF2B5EF4-FFF2-40B4-BE49-F238E27FC236}">
                <a16:creationId xmlns:a16="http://schemas.microsoft.com/office/drawing/2014/main" id="{E693B3F5-0F73-4281-B499-F043479891E7}"/>
              </a:ext>
            </a:extLst>
          </p:cNvPr>
          <p:cNvSpPr>
            <a:spLocks/>
          </p:cNvSpPr>
          <p:nvPr/>
        </p:nvSpPr>
        <p:spPr bwMode="auto">
          <a:xfrm>
            <a:off x="7311468" y="3373621"/>
            <a:ext cx="23813" cy="42863"/>
          </a:xfrm>
          <a:custGeom>
            <a:avLst/>
            <a:gdLst>
              <a:gd name="T0" fmla="*/ 10 w 15"/>
              <a:gd name="T1" fmla="*/ 8 h 27"/>
              <a:gd name="T2" fmla="*/ 9 w 15"/>
              <a:gd name="T3" fmla="*/ 5 h 27"/>
              <a:gd name="T4" fmla="*/ 8 w 15"/>
              <a:gd name="T5" fmla="*/ 5 h 27"/>
              <a:gd name="T6" fmla="*/ 5 w 15"/>
              <a:gd name="T7" fmla="*/ 5 h 27"/>
              <a:gd name="T8" fmla="*/ 5 w 15"/>
              <a:gd name="T9" fmla="*/ 8 h 27"/>
              <a:gd name="T10" fmla="*/ 5 w 15"/>
              <a:gd name="T11" fmla="*/ 9 h 27"/>
              <a:gd name="T12" fmla="*/ 10 w 15"/>
              <a:gd name="T13" fmla="*/ 12 h 27"/>
              <a:gd name="T14" fmla="*/ 13 w 15"/>
              <a:gd name="T15" fmla="*/ 13 h 27"/>
              <a:gd name="T16" fmla="*/ 14 w 15"/>
              <a:gd name="T17" fmla="*/ 14 h 27"/>
              <a:gd name="T18" fmla="*/ 15 w 15"/>
              <a:gd name="T19" fmla="*/ 18 h 27"/>
              <a:gd name="T20" fmla="*/ 15 w 15"/>
              <a:gd name="T21" fmla="*/ 22 h 27"/>
              <a:gd name="T22" fmla="*/ 13 w 15"/>
              <a:gd name="T23" fmla="*/ 24 h 27"/>
              <a:gd name="T24" fmla="*/ 10 w 15"/>
              <a:gd name="T25" fmla="*/ 25 h 27"/>
              <a:gd name="T26" fmla="*/ 8 w 15"/>
              <a:gd name="T27" fmla="*/ 27 h 27"/>
              <a:gd name="T28" fmla="*/ 3 w 15"/>
              <a:gd name="T29" fmla="*/ 24 h 27"/>
              <a:gd name="T30" fmla="*/ 0 w 15"/>
              <a:gd name="T31" fmla="*/ 22 h 27"/>
              <a:gd name="T32" fmla="*/ 0 w 15"/>
              <a:gd name="T33" fmla="*/ 18 h 27"/>
              <a:gd name="T34" fmla="*/ 5 w 15"/>
              <a:gd name="T35" fmla="*/ 18 h 27"/>
              <a:gd name="T36" fmla="*/ 5 w 15"/>
              <a:gd name="T37" fmla="*/ 20 h 27"/>
              <a:gd name="T38" fmla="*/ 8 w 15"/>
              <a:gd name="T39" fmla="*/ 22 h 27"/>
              <a:gd name="T40" fmla="*/ 9 w 15"/>
              <a:gd name="T41" fmla="*/ 20 h 27"/>
              <a:gd name="T42" fmla="*/ 10 w 15"/>
              <a:gd name="T43" fmla="*/ 19 h 27"/>
              <a:gd name="T44" fmla="*/ 10 w 15"/>
              <a:gd name="T45" fmla="*/ 17 h 27"/>
              <a:gd name="T46" fmla="*/ 5 w 15"/>
              <a:gd name="T47" fmla="*/ 14 h 27"/>
              <a:gd name="T48" fmla="*/ 2 w 15"/>
              <a:gd name="T49" fmla="*/ 12 h 27"/>
              <a:gd name="T50" fmla="*/ 0 w 15"/>
              <a:gd name="T51" fmla="*/ 10 h 27"/>
              <a:gd name="T52" fmla="*/ 0 w 15"/>
              <a:gd name="T53" fmla="*/ 8 h 27"/>
              <a:gd name="T54" fmla="*/ 0 w 15"/>
              <a:gd name="T55" fmla="*/ 4 h 27"/>
              <a:gd name="T56" fmla="*/ 3 w 15"/>
              <a:gd name="T57" fmla="*/ 2 h 27"/>
              <a:gd name="T58" fmla="*/ 5 w 15"/>
              <a:gd name="T59" fmla="*/ 0 h 27"/>
              <a:gd name="T60" fmla="*/ 8 w 15"/>
              <a:gd name="T61" fmla="*/ 0 h 27"/>
              <a:gd name="T62" fmla="*/ 10 w 15"/>
              <a:gd name="T63" fmla="*/ 0 h 27"/>
              <a:gd name="T64" fmla="*/ 13 w 15"/>
              <a:gd name="T65" fmla="*/ 2 h 27"/>
              <a:gd name="T66" fmla="*/ 14 w 15"/>
              <a:gd name="T67" fmla="*/ 4 h 27"/>
              <a:gd name="T68" fmla="*/ 10 w 15"/>
              <a:gd name="T69" fmla="*/ 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" h="27">
                <a:moveTo>
                  <a:pt x="10" y="8"/>
                </a:move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8"/>
                </a:lnTo>
                <a:lnTo>
                  <a:pt x="5" y="9"/>
                </a:lnTo>
                <a:lnTo>
                  <a:pt x="5" y="9"/>
                </a:lnTo>
                <a:lnTo>
                  <a:pt x="8" y="10"/>
                </a:lnTo>
                <a:lnTo>
                  <a:pt x="10" y="12"/>
                </a:lnTo>
                <a:lnTo>
                  <a:pt x="10" y="12"/>
                </a:lnTo>
                <a:lnTo>
                  <a:pt x="13" y="13"/>
                </a:lnTo>
                <a:lnTo>
                  <a:pt x="14" y="14"/>
                </a:lnTo>
                <a:lnTo>
                  <a:pt x="14" y="14"/>
                </a:lnTo>
                <a:lnTo>
                  <a:pt x="15" y="18"/>
                </a:lnTo>
                <a:lnTo>
                  <a:pt x="15" y="18"/>
                </a:lnTo>
                <a:lnTo>
                  <a:pt x="15" y="22"/>
                </a:lnTo>
                <a:lnTo>
                  <a:pt x="15" y="22"/>
                </a:lnTo>
                <a:lnTo>
                  <a:pt x="13" y="24"/>
                </a:lnTo>
                <a:lnTo>
                  <a:pt x="13" y="24"/>
                </a:lnTo>
                <a:lnTo>
                  <a:pt x="10" y="25"/>
                </a:lnTo>
                <a:lnTo>
                  <a:pt x="10" y="25"/>
                </a:lnTo>
                <a:lnTo>
                  <a:pt x="8" y="27"/>
                </a:lnTo>
                <a:lnTo>
                  <a:pt x="8" y="27"/>
                </a:lnTo>
                <a:lnTo>
                  <a:pt x="5" y="25"/>
                </a:lnTo>
                <a:lnTo>
                  <a:pt x="3" y="24"/>
                </a:lnTo>
                <a:lnTo>
                  <a:pt x="3" y="24"/>
                </a:lnTo>
                <a:lnTo>
                  <a:pt x="0" y="22"/>
                </a:lnTo>
                <a:lnTo>
                  <a:pt x="0" y="22"/>
                </a:lnTo>
                <a:lnTo>
                  <a:pt x="0" y="18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2"/>
                </a:lnTo>
                <a:lnTo>
                  <a:pt x="8" y="22"/>
                </a:lnTo>
                <a:lnTo>
                  <a:pt x="9" y="20"/>
                </a:lnTo>
                <a:lnTo>
                  <a:pt x="9" y="20"/>
                </a:lnTo>
                <a:lnTo>
                  <a:pt x="10" y="19"/>
                </a:lnTo>
                <a:lnTo>
                  <a:pt x="10" y="19"/>
                </a:lnTo>
                <a:lnTo>
                  <a:pt x="10" y="17"/>
                </a:lnTo>
                <a:lnTo>
                  <a:pt x="10" y="17"/>
                </a:lnTo>
                <a:lnTo>
                  <a:pt x="8" y="15"/>
                </a:lnTo>
                <a:lnTo>
                  <a:pt x="5" y="14"/>
                </a:lnTo>
                <a:lnTo>
                  <a:pt x="5" y="14"/>
                </a:lnTo>
                <a:lnTo>
                  <a:pt x="2" y="12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4" y="4"/>
                </a:lnTo>
                <a:lnTo>
                  <a:pt x="14" y="4"/>
                </a:lnTo>
                <a:lnTo>
                  <a:pt x="15" y="8"/>
                </a:lnTo>
                <a:lnTo>
                  <a:pt x="1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50" name="Freeform 572">
            <a:extLst>
              <a:ext uri="{FF2B5EF4-FFF2-40B4-BE49-F238E27FC236}">
                <a16:creationId xmlns:a16="http://schemas.microsoft.com/office/drawing/2014/main" id="{5834F88F-039D-4763-8B2C-FD133DB2D535}"/>
              </a:ext>
            </a:extLst>
          </p:cNvPr>
          <p:cNvSpPr>
            <a:spLocks noEditPoints="1"/>
          </p:cNvSpPr>
          <p:nvPr/>
        </p:nvSpPr>
        <p:spPr bwMode="auto">
          <a:xfrm>
            <a:off x="7340043" y="3373621"/>
            <a:ext cx="23813" cy="42863"/>
          </a:xfrm>
          <a:custGeom>
            <a:avLst/>
            <a:gdLst>
              <a:gd name="T0" fmla="*/ 15 w 15"/>
              <a:gd name="T1" fmla="*/ 15 h 27"/>
              <a:gd name="T2" fmla="*/ 5 w 15"/>
              <a:gd name="T3" fmla="*/ 15 h 27"/>
              <a:gd name="T4" fmla="*/ 5 w 15"/>
              <a:gd name="T5" fmla="*/ 18 h 27"/>
              <a:gd name="T6" fmla="*/ 5 w 15"/>
              <a:gd name="T7" fmla="*/ 18 h 27"/>
              <a:gd name="T8" fmla="*/ 6 w 15"/>
              <a:gd name="T9" fmla="*/ 20 h 27"/>
              <a:gd name="T10" fmla="*/ 6 w 15"/>
              <a:gd name="T11" fmla="*/ 20 h 27"/>
              <a:gd name="T12" fmla="*/ 7 w 15"/>
              <a:gd name="T13" fmla="*/ 20 h 27"/>
              <a:gd name="T14" fmla="*/ 7 w 15"/>
              <a:gd name="T15" fmla="*/ 20 h 27"/>
              <a:gd name="T16" fmla="*/ 10 w 15"/>
              <a:gd name="T17" fmla="*/ 20 h 27"/>
              <a:gd name="T18" fmla="*/ 10 w 15"/>
              <a:gd name="T19" fmla="*/ 20 h 27"/>
              <a:gd name="T20" fmla="*/ 10 w 15"/>
              <a:gd name="T21" fmla="*/ 18 h 27"/>
              <a:gd name="T22" fmla="*/ 15 w 15"/>
              <a:gd name="T23" fmla="*/ 18 h 27"/>
              <a:gd name="T24" fmla="*/ 15 w 15"/>
              <a:gd name="T25" fmla="*/ 18 h 27"/>
              <a:gd name="T26" fmla="*/ 15 w 15"/>
              <a:gd name="T27" fmla="*/ 22 h 27"/>
              <a:gd name="T28" fmla="*/ 14 w 15"/>
              <a:gd name="T29" fmla="*/ 24 h 27"/>
              <a:gd name="T30" fmla="*/ 14 w 15"/>
              <a:gd name="T31" fmla="*/ 24 h 27"/>
              <a:gd name="T32" fmla="*/ 11 w 15"/>
              <a:gd name="T33" fmla="*/ 25 h 27"/>
              <a:gd name="T34" fmla="*/ 11 w 15"/>
              <a:gd name="T35" fmla="*/ 25 h 27"/>
              <a:gd name="T36" fmla="*/ 7 w 15"/>
              <a:gd name="T37" fmla="*/ 27 h 27"/>
              <a:gd name="T38" fmla="*/ 7 w 15"/>
              <a:gd name="T39" fmla="*/ 27 h 27"/>
              <a:gd name="T40" fmla="*/ 4 w 15"/>
              <a:gd name="T41" fmla="*/ 25 h 27"/>
              <a:gd name="T42" fmla="*/ 4 w 15"/>
              <a:gd name="T43" fmla="*/ 25 h 27"/>
              <a:gd name="T44" fmla="*/ 1 w 15"/>
              <a:gd name="T45" fmla="*/ 23 h 27"/>
              <a:gd name="T46" fmla="*/ 1 w 15"/>
              <a:gd name="T47" fmla="*/ 23 h 27"/>
              <a:gd name="T48" fmla="*/ 0 w 15"/>
              <a:gd name="T49" fmla="*/ 20 h 27"/>
              <a:gd name="T50" fmla="*/ 0 w 15"/>
              <a:gd name="T51" fmla="*/ 20 h 27"/>
              <a:gd name="T52" fmla="*/ 0 w 15"/>
              <a:gd name="T53" fmla="*/ 18 h 27"/>
              <a:gd name="T54" fmla="*/ 0 w 15"/>
              <a:gd name="T55" fmla="*/ 9 h 27"/>
              <a:gd name="T56" fmla="*/ 0 w 15"/>
              <a:gd name="T57" fmla="*/ 9 h 27"/>
              <a:gd name="T58" fmla="*/ 0 w 15"/>
              <a:gd name="T59" fmla="*/ 7 h 27"/>
              <a:gd name="T60" fmla="*/ 0 w 15"/>
              <a:gd name="T61" fmla="*/ 7 h 27"/>
              <a:gd name="T62" fmla="*/ 1 w 15"/>
              <a:gd name="T63" fmla="*/ 4 h 27"/>
              <a:gd name="T64" fmla="*/ 1 w 15"/>
              <a:gd name="T65" fmla="*/ 4 h 27"/>
              <a:gd name="T66" fmla="*/ 4 w 15"/>
              <a:gd name="T67" fmla="*/ 2 h 27"/>
              <a:gd name="T68" fmla="*/ 4 w 15"/>
              <a:gd name="T69" fmla="*/ 2 h 27"/>
              <a:gd name="T70" fmla="*/ 7 w 15"/>
              <a:gd name="T71" fmla="*/ 0 h 27"/>
              <a:gd name="T72" fmla="*/ 7 w 15"/>
              <a:gd name="T73" fmla="*/ 0 h 27"/>
              <a:gd name="T74" fmla="*/ 11 w 15"/>
              <a:gd name="T75" fmla="*/ 0 h 27"/>
              <a:gd name="T76" fmla="*/ 11 w 15"/>
              <a:gd name="T77" fmla="*/ 0 h 27"/>
              <a:gd name="T78" fmla="*/ 14 w 15"/>
              <a:gd name="T79" fmla="*/ 3 h 27"/>
              <a:gd name="T80" fmla="*/ 14 w 15"/>
              <a:gd name="T81" fmla="*/ 3 h 27"/>
              <a:gd name="T82" fmla="*/ 15 w 15"/>
              <a:gd name="T83" fmla="*/ 5 h 27"/>
              <a:gd name="T84" fmla="*/ 15 w 15"/>
              <a:gd name="T85" fmla="*/ 8 h 27"/>
              <a:gd name="T86" fmla="*/ 15 w 15"/>
              <a:gd name="T87" fmla="*/ 15 h 27"/>
              <a:gd name="T88" fmla="*/ 5 w 15"/>
              <a:gd name="T89" fmla="*/ 12 h 27"/>
              <a:gd name="T90" fmla="*/ 10 w 15"/>
              <a:gd name="T91" fmla="*/ 12 h 27"/>
              <a:gd name="T92" fmla="*/ 10 w 15"/>
              <a:gd name="T93" fmla="*/ 8 h 27"/>
              <a:gd name="T94" fmla="*/ 10 w 15"/>
              <a:gd name="T95" fmla="*/ 8 h 27"/>
              <a:gd name="T96" fmla="*/ 10 w 15"/>
              <a:gd name="T97" fmla="*/ 5 h 27"/>
              <a:gd name="T98" fmla="*/ 10 w 15"/>
              <a:gd name="T99" fmla="*/ 5 h 27"/>
              <a:gd name="T100" fmla="*/ 7 w 15"/>
              <a:gd name="T101" fmla="*/ 5 h 27"/>
              <a:gd name="T102" fmla="*/ 7 w 15"/>
              <a:gd name="T103" fmla="*/ 5 h 27"/>
              <a:gd name="T104" fmla="*/ 6 w 15"/>
              <a:gd name="T105" fmla="*/ 5 h 27"/>
              <a:gd name="T106" fmla="*/ 6 w 15"/>
              <a:gd name="T107" fmla="*/ 5 h 27"/>
              <a:gd name="T108" fmla="*/ 5 w 15"/>
              <a:gd name="T109" fmla="*/ 8 h 27"/>
              <a:gd name="T110" fmla="*/ 5 w 15"/>
              <a:gd name="T111" fmla="*/ 1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7">
                <a:moveTo>
                  <a:pt x="15" y="15"/>
                </a:moveTo>
                <a:lnTo>
                  <a:pt x="5" y="15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5" y="18"/>
                </a:lnTo>
                <a:lnTo>
                  <a:pt x="15" y="18"/>
                </a:lnTo>
                <a:lnTo>
                  <a:pt x="15" y="22"/>
                </a:lnTo>
                <a:lnTo>
                  <a:pt x="14" y="24"/>
                </a:lnTo>
                <a:lnTo>
                  <a:pt x="14" y="24"/>
                </a:lnTo>
                <a:lnTo>
                  <a:pt x="11" y="25"/>
                </a:lnTo>
                <a:lnTo>
                  <a:pt x="11" y="25"/>
                </a:lnTo>
                <a:lnTo>
                  <a:pt x="7" y="27"/>
                </a:lnTo>
                <a:lnTo>
                  <a:pt x="7" y="27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1" y="4"/>
                </a:lnTo>
                <a:lnTo>
                  <a:pt x="1" y="4"/>
                </a:lnTo>
                <a:lnTo>
                  <a:pt x="4" y="2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4" y="3"/>
                </a:lnTo>
                <a:lnTo>
                  <a:pt x="14" y="3"/>
                </a:lnTo>
                <a:lnTo>
                  <a:pt x="15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2"/>
                </a:moveTo>
                <a:lnTo>
                  <a:pt x="10" y="12"/>
                </a:lnTo>
                <a:lnTo>
                  <a:pt x="10" y="8"/>
                </a:lnTo>
                <a:lnTo>
                  <a:pt x="10" y="8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51" name="Freeform 573">
            <a:extLst>
              <a:ext uri="{FF2B5EF4-FFF2-40B4-BE49-F238E27FC236}">
                <a16:creationId xmlns:a16="http://schemas.microsoft.com/office/drawing/2014/main" id="{4F30194F-0A86-42F8-B57C-C7316B62B2A3}"/>
              </a:ext>
            </a:extLst>
          </p:cNvPr>
          <p:cNvSpPr>
            <a:spLocks/>
          </p:cNvSpPr>
          <p:nvPr/>
        </p:nvSpPr>
        <p:spPr bwMode="auto">
          <a:xfrm>
            <a:off x="7370206" y="3373621"/>
            <a:ext cx="25400" cy="39688"/>
          </a:xfrm>
          <a:custGeom>
            <a:avLst/>
            <a:gdLst>
              <a:gd name="T0" fmla="*/ 0 w 16"/>
              <a:gd name="T1" fmla="*/ 25 h 25"/>
              <a:gd name="T2" fmla="*/ 0 w 16"/>
              <a:gd name="T3" fmla="*/ 0 h 25"/>
              <a:gd name="T4" fmla="*/ 5 w 16"/>
              <a:gd name="T5" fmla="*/ 0 h 25"/>
              <a:gd name="T6" fmla="*/ 5 w 16"/>
              <a:gd name="T7" fmla="*/ 3 h 25"/>
              <a:gd name="T8" fmla="*/ 6 w 16"/>
              <a:gd name="T9" fmla="*/ 3 h 25"/>
              <a:gd name="T10" fmla="*/ 6 w 16"/>
              <a:gd name="T11" fmla="*/ 3 h 25"/>
              <a:gd name="T12" fmla="*/ 7 w 16"/>
              <a:gd name="T13" fmla="*/ 0 h 25"/>
              <a:gd name="T14" fmla="*/ 7 w 16"/>
              <a:gd name="T15" fmla="*/ 0 h 25"/>
              <a:gd name="T16" fmla="*/ 10 w 16"/>
              <a:gd name="T17" fmla="*/ 0 h 25"/>
              <a:gd name="T18" fmla="*/ 10 w 16"/>
              <a:gd name="T19" fmla="*/ 0 h 25"/>
              <a:gd name="T20" fmla="*/ 12 w 16"/>
              <a:gd name="T21" fmla="*/ 0 h 25"/>
              <a:gd name="T22" fmla="*/ 12 w 16"/>
              <a:gd name="T23" fmla="*/ 0 h 25"/>
              <a:gd name="T24" fmla="*/ 13 w 16"/>
              <a:gd name="T25" fmla="*/ 2 h 25"/>
              <a:gd name="T26" fmla="*/ 13 w 16"/>
              <a:gd name="T27" fmla="*/ 2 h 25"/>
              <a:gd name="T28" fmla="*/ 15 w 16"/>
              <a:gd name="T29" fmla="*/ 3 h 25"/>
              <a:gd name="T30" fmla="*/ 15 w 16"/>
              <a:gd name="T31" fmla="*/ 3 h 25"/>
              <a:gd name="T32" fmla="*/ 16 w 16"/>
              <a:gd name="T33" fmla="*/ 7 h 25"/>
              <a:gd name="T34" fmla="*/ 16 w 16"/>
              <a:gd name="T35" fmla="*/ 25 h 25"/>
              <a:gd name="T36" fmla="*/ 11 w 16"/>
              <a:gd name="T37" fmla="*/ 25 h 25"/>
              <a:gd name="T38" fmla="*/ 11 w 16"/>
              <a:gd name="T39" fmla="*/ 8 h 25"/>
              <a:gd name="T40" fmla="*/ 11 w 16"/>
              <a:gd name="T41" fmla="*/ 8 h 25"/>
              <a:gd name="T42" fmla="*/ 10 w 16"/>
              <a:gd name="T43" fmla="*/ 7 h 25"/>
              <a:gd name="T44" fmla="*/ 10 w 16"/>
              <a:gd name="T45" fmla="*/ 7 h 25"/>
              <a:gd name="T46" fmla="*/ 8 w 16"/>
              <a:gd name="T47" fmla="*/ 5 h 25"/>
              <a:gd name="T48" fmla="*/ 8 w 16"/>
              <a:gd name="T49" fmla="*/ 5 h 25"/>
              <a:gd name="T50" fmla="*/ 6 w 16"/>
              <a:gd name="T51" fmla="*/ 7 h 25"/>
              <a:gd name="T52" fmla="*/ 6 w 16"/>
              <a:gd name="T53" fmla="*/ 7 h 25"/>
              <a:gd name="T54" fmla="*/ 5 w 16"/>
              <a:gd name="T55" fmla="*/ 9 h 25"/>
              <a:gd name="T56" fmla="*/ 5 w 16"/>
              <a:gd name="T57" fmla="*/ 25 h 25"/>
              <a:gd name="T58" fmla="*/ 0 w 16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6" y="3"/>
                </a:lnTo>
                <a:lnTo>
                  <a:pt x="6" y="3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3"/>
                </a:lnTo>
                <a:lnTo>
                  <a:pt x="15" y="3"/>
                </a:lnTo>
                <a:lnTo>
                  <a:pt x="16" y="7"/>
                </a:lnTo>
                <a:lnTo>
                  <a:pt x="16" y="25"/>
                </a:lnTo>
                <a:lnTo>
                  <a:pt x="11" y="25"/>
                </a:lnTo>
                <a:lnTo>
                  <a:pt x="11" y="8"/>
                </a:lnTo>
                <a:lnTo>
                  <a:pt x="11" y="8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6" y="7"/>
                </a:lnTo>
                <a:lnTo>
                  <a:pt x="6" y="7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52" name="Freeform 574">
            <a:extLst>
              <a:ext uri="{FF2B5EF4-FFF2-40B4-BE49-F238E27FC236}">
                <a16:creationId xmlns:a16="http://schemas.microsoft.com/office/drawing/2014/main" id="{4BE6AE0E-1BB9-48F9-A1FA-FB5C0DD3CC74}"/>
              </a:ext>
            </a:extLst>
          </p:cNvPr>
          <p:cNvSpPr>
            <a:spLocks noEditPoints="1"/>
          </p:cNvSpPr>
          <p:nvPr/>
        </p:nvSpPr>
        <p:spPr bwMode="auto">
          <a:xfrm>
            <a:off x="7401956" y="3357746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53" name="Freeform 575">
            <a:extLst>
              <a:ext uri="{FF2B5EF4-FFF2-40B4-BE49-F238E27FC236}">
                <a16:creationId xmlns:a16="http://schemas.microsoft.com/office/drawing/2014/main" id="{BDCAEA65-BD90-434B-BDFE-C9F0EA66A507}"/>
              </a:ext>
            </a:extLst>
          </p:cNvPr>
          <p:cNvSpPr>
            <a:spLocks/>
          </p:cNvSpPr>
          <p:nvPr/>
        </p:nvSpPr>
        <p:spPr bwMode="auto">
          <a:xfrm>
            <a:off x="7417831" y="3373621"/>
            <a:ext cx="23813" cy="42863"/>
          </a:xfrm>
          <a:custGeom>
            <a:avLst/>
            <a:gdLst>
              <a:gd name="T0" fmla="*/ 5 w 15"/>
              <a:gd name="T1" fmla="*/ 18 h 27"/>
              <a:gd name="T2" fmla="*/ 5 w 15"/>
              <a:gd name="T3" fmla="*/ 18 h 27"/>
              <a:gd name="T4" fmla="*/ 5 w 15"/>
              <a:gd name="T5" fmla="*/ 20 h 27"/>
              <a:gd name="T6" fmla="*/ 5 w 15"/>
              <a:gd name="T7" fmla="*/ 20 h 27"/>
              <a:gd name="T8" fmla="*/ 7 w 15"/>
              <a:gd name="T9" fmla="*/ 20 h 27"/>
              <a:gd name="T10" fmla="*/ 7 w 15"/>
              <a:gd name="T11" fmla="*/ 20 h 27"/>
              <a:gd name="T12" fmla="*/ 9 w 15"/>
              <a:gd name="T13" fmla="*/ 20 h 27"/>
              <a:gd name="T14" fmla="*/ 9 w 15"/>
              <a:gd name="T15" fmla="*/ 20 h 27"/>
              <a:gd name="T16" fmla="*/ 10 w 15"/>
              <a:gd name="T17" fmla="*/ 18 h 27"/>
              <a:gd name="T18" fmla="*/ 15 w 15"/>
              <a:gd name="T19" fmla="*/ 18 h 27"/>
              <a:gd name="T20" fmla="*/ 15 w 15"/>
              <a:gd name="T21" fmla="*/ 18 h 27"/>
              <a:gd name="T22" fmla="*/ 14 w 15"/>
              <a:gd name="T23" fmla="*/ 22 h 27"/>
              <a:gd name="T24" fmla="*/ 12 w 15"/>
              <a:gd name="T25" fmla="*/ 24 h 27"/>
              <a:gd name="T26" fmla="*/ 12 w 15"/>
              <a:gd name="T27" fmla="*/ 24 h 27"/>
              <a:gd name="T28" fmla="*/ 10 w 15"/>
              <a:gd name="T29" fmla="*/ 25 h 27"/>
              <a:gd name="T30" fmla="*/ 10 w 15"/>
              <a:gd name="T31" fmla="*/ 25 h 27"/>
              <a:gd name="T32" fmla="*/ 7 w 15"/>
              <a:gd name="T33" fmla="*/ 27 h 27"/>
              <a:gd name="T34" fmla="*/ 7 w 15"/>
              <a:gd name="T35" fmla="*/ 27 h 27"/>
              <a:gd name="T36" fmla="*/ 2 w 15"/>
              <a:gd name="T37" fmla="*/ 25 h 27"/>
              <a:gd name="T38" fmla="*/ 2 w 15"/>
              <a:gd name="T39" fmla="*/ 25 h 27"/>
              <a:gd name="T40" fmla="*/ 0 w 15"/>
              <a:gd name="T41" fmla="*/ 23 h 27"/>
              <a:gd name="T42" fmla="*/ 0 w 15"/>
              <a:gd name="T43" fmla="*/ 23 h 27"/>
              <a:gd name="T44" fmla="*/ 0 w 15"/>
              <a:gd name="T45" fmla="*/ 20 h 27"/>
              <a:gd name="T46" fmla="*/ 0 w 15"/>
              <a:gd name="T47" fmla="*/ 20 h 27"/>
              <a:gd name="T48" fmla="*/ 0 w 15"/>
              <a:gd name="T49" fmla="*/ 18 h 27"/>
              <a:gd name="T50" fmla="*/ 0 w 15"/>
              <a:gd name="T51" fmla="*/ 9 h 27"/>
              <a:gd name="T52" fmla="*/ 0 w 15"/>
              <a:gd name="T53" fmla="*/ 9 h 27"/>
              <a:gd name="T54" fmla="*/ 0 w 15"/>
              <a:gd name="T55" fmla="*/ 7 h 27"/>
              <a:gd name="T56" fmla="*/ 0 w 15"/>
              <a:gd name="T57" fmla="*/ 7 h 27"/>
              <a:gd name="T58" fmla="*/ 0 w 15"/>
              <a:gd name="T59" fmla="*/ 4 h 27"/>
              <a:gd name="T60" fmla="*/ 0 w 15"/>
              <a:gd name="T61" fmla="*/ 4 h 27"/>
              <a:gd name="T62" fmla="*/ 2 w 15"/>
              <a:gd name="T63" fmla="*/ 2 h 27"/>
              <a:gd name="T64" fmla="*/ 2 w 15"/>
              <a:gd name="T65" fmla="*/ 2 h 27"/>
              <a:gd name="T66" fmla="*/ 7 w 15"/>
              <a:gd name="T67" fmla="*/ 0 h 27"/>
              <a:gd name="T68" fmla="*/ 7 w 15"/>
              <a:gd name="T69" fmla="*/ 0 h 27"/>
              <a:gd name="T70" fmla="*/ 10 w 15"/>
              <a:gd name="T71" fmla="*/ 0 h 27"/>
              <a:gd name="T72" fmla="*/ 10 w 15"/>
              <a:gd name="T73" fmla="*/ 0 h 27"/>
              <a:gd name="T74" fmla="*/ 12 w 15"/>
              <a:gd name="T75" fmla="*/ 3 h 27"/>
              <a:gd name="T76" fmla="*/ 12 w 15"/>
              <a:gd name="T77" fmla="*/ 3 h 27"/>
              <a:gd name="T78" fmla="*/ 14 w 15"/>
              <a:gd name="T79" fmla="*/ 5 h 27"/>
              <a:gd name="T80" fmla="*/ 15 w 15"/>
              <a:gd name="T81" fmla="*/ 8 h 27"/>
              <a:gd name="T82" fmla="*/ 10 w 15"/>
              <a:gd name="T83" fmla="*/ 8 h 27"/>
              <a:gd name="T84" fmla="*/ 10 w 15"/>
              <a:gd name="T85" fmla="*/ 8 h 27"/>
              <a:gd name="T86" fmla="*/ 9 w 15"/>
              <a:gd name="T87" fmla="*/ 5 h 27"/>
              <a:gd name="T88" fmla="*/ 9 w 15"/>
              <a:gd name="T89" fmla="*/ 5 h 27"/>
              <a:gd name="T90" fmla="*/ 7 w 15"/>
              <a:gd name="T91" fmla="*/ 5 h 27"/>
              <a:gd name="T92" fmla="*/ 7 w 15"/>
              <a:gd name="T93" fmla="*/ 5 h 27"/>
              <a:gd name="T94" fmla="*/ 5 w 15"/>
              <a:gd name="T95" fmla="*/ 5 h 27"/>
              <a:gd name="T96" fmla="*/ 5 w 15"/>
              <a:gd name="T97" fmla="*/ 5 h 27"/>
              <a:gd name="T98" fmla="*/ 5 w 15"/>
              <a:gd name="T99" fmla="*/ 8 h 27"/>
              <a:gd name="T100" fmla="*/ 5 w 15"/>
              <a:gd name="T101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" h="27">
                <a:moveTo>
                  <a:pt x="5" y="18"/>
                </a:move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5" y="18"/>
                </a:lnTo>
                <a:lnTo>
                  <a:pt x="15" y="18"/>
                </a:lnTo>
                <a:lnTo>
                  <a:pt x="14" y="22"/>
                </a:lnTo>
                <a:lnTo>
                  <a:pt x="12" y="24"/>
                </a:lnTo>
                <a:lnTo>
                  <a:pt x="12" y="24"/>
                </a:lnTo>
                <a:lnTo>
                  <a:pt x="10" y="25"/>
                </a:lnTo>
                <a:lnTo>
                  <a:pt x="10" y="25"/>
                </a:lnTo>
                <a:lnTo>
                  <a:pt x="7" y="27"/>
                </a:lnTo>
                <a:lnTo>
                  <a:pt x="7" y="27"/>
                </a:lnTo>
                <a:lnTo>
                  <a:pt x="2" y="25"/>
                </a:lnTo>
                <a:lnTo>
                  <a:pt x="2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3"/>
                </a:lnTo>
                <a:lnTo>
                  <a:pt x="12" y="3"/>
                </a:lnTo>
                <a:lnTo>
                  <a:pt x="14" y="5"/>
                </a:lnTo>
                <a:lnTo>
                  <a:pt x="15" y="8"/>
                </a:lnTo>
                <a:lnTo>
                  <a:pt x="10" y="8"/>
                </a:ln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54" name="Freeform 576">
            <a:extLst>
              <a:ext uri="{FF2B5EF4-FFF2-40B4-BE49-F238E27FC236}">
                <a16:creationId xmlns:a16="http://schemas.microsoft.com/office/drawing/2014/main" id="{DB4F512A-EC8D-4283-93B2-087836A7CA09}"/>
              </a:ext>
            </a:extLst>
          </p:cNvPr>
          <p:cNvSpPr>
            <a:spLocks noEditPoints="1"/>
          </p:cNvSpPr>
          <p:nvPr/>
        </p:nvSpPr>
        <p:spPr bwMode="auto">
          <a:xfrm>
            <a:off x="7233681" y="3870508"/>
            <a:ext cx="31750" cy="55563"/>
          </a:xfrm>
          <a:custGeom>
            <a:avLst/>
            <a:gdLst>
              <a:gd name="T0" fmla="*/ 0 w 20"/>
              <a:gd name="T1" fmla="*/ 35 h 35"/>
              <a:gd name="T2" fmla="*/ 8 w 20"/>
              <a:gd name="T3" fmla="*/ 0 h 35"/>
              <a:gd name="T4" fmla="*/ 13 w 20"/>
              <a:gd name="T5" fmla="*/ 0 h 35"/>
              <a:gd name="T6" fmla="*/ 20 w 20"/>
              <a:gd name="T7" fmla="*/ 35 h 35"/>
              <a:gd name="T8" fmla="*/ 15 w 20"/>
              <a:gd name="T9" fmla="*/ 35 h 35"/>
              <a:gd name="T10" fmla="*/ 14 w 20"/>
              <a:gd name="T11" fmla="*/ 28 h 35"/>
              <a:gd name="T12" fmla="*/ 7 w 20"/>
              <a:gd name="T13" fmla="*/ 28 h 35"/>
              <a:gd name="T14" fmla="*/ 5 w 20"/>
              <a:gd name="T15" fmla="*/ 35 h 35"/>
              <a:gd name="T16" fmla="*/ 0 w 20"/>
              <a:gd name="T17" fmla="*/ 35 h 35"/>
              <a:gd name="T18" fmla="*/ 13 w 20"/>
              <a:gd name="T19" fmla="*/ 23 h 35"/>
              <a:gd name="T20" fmla="*/ 10 w 20"/>
              <a:gd name="T21" fmla="*/ 10 h 35"/>
              <a:gd name="T22" fmla="*/ 10 w 20"/>
              <a:gd name="T23" fmla="*/ 10 h 35"/>
              <a:gd name="T24" fmla="*/ 8 w 20"/>
              <a:gd name="T25" fmla="*/ 23 h 35"/>
              <a:gd name="T26" fmla="*/ 13 w 20"/>
              <a:gd name="T27" fmla="*/ 2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5">
                <a:moveTo>
                  <a:pt x="0" y="35"/>
                </a:moveTo>
                <a:lnTo>
                  <a:pt x="8" y="0"/>
                </a:lnTo>
                <a:lnTo>
                  <a:pt x="13" y="0"/>
                </a:lnTo>
                <a:lnTo>
                  <a:pt x="20" y="35"/>
                </a:lnTo>
                <a:lnTo>
                  <a:pt x="15" y="35"/>
                </a:lnTo>
                <a:lnTo>
                  <a:pt x="14" y="28"/>
                </a:lnTo>
                <a:lnTo>
                  <a:pt x="7" y="28"/>
                </a:lnTo>
                <a:lnTo>
                  <a:pt x="5" y="35"/>
                </a:lnTo>
                <a:lnTo>
                  <a:pt x="0" y="35"/>
                </a:lnTo>
                <a:close/>
                <a:moveTo>
                  <a:pt x="13" y="23"/>
                </a:moveTo>
                <a:lnTo>
                  <a:pt x="10" y="10"/>
                </a:lnTo>
                <a:lnTo>
                  <a:pt x="10" y="10"/>
                </a:lnTo>
                <a:lnTo>
                  <a:pt x="8" y="23"/>
                </a:lnTo>
                <a:lnTo>
                  <a:pt x="1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55" name="Freeform 577">
            <a:extLst>
              <a:ext uri="{FF2B5EF4-FFF2-40B4-BE49-F238E27FC236}">
                <a16:creationId xmlns:a16="http://schemas.microsoft.com/office/drawing/2014/main" id="{5F1C89AD-737B-4F4F-B29E-2BC0254BC476}"/>
              </a:ext>
            </a:extLst>
          </p:cNvPr>
          <p:cNvSpPr>
            <a:spLocks/>
          </p:cNvSpPr>
          <p:nvPr/>
        </p:nvSpPr>
        <p:spPr bwMode="auto">
          <a:xfrm>
            <a:off x="7270193" y="3884796"/>
            <a:ext cx="23813" cy="41275"/>
          </a:xfrm>
          <a:custGeom>
            <a:avLst/>
            <a:gdLst>
              <a:gd name="T0" fmla="*/ 0 w 15"/>
              <a:gd name="T1" fmla="*/ 26 h 26"/>
              <a:gd name="T2" fmla="*/ 0 w 15"/>
              <a:gd name="T3" fmla="*/ 1 h 26"/>
              <a:gd name="T4" fmla="*/ 5 w 15"/>
              <a:gd name="T5" fmla="*/ 1 h 26"/>
              <a:gd name="T6" fmla="*/ 5 w 15"/>
              <a:gd name="T7" fmla="*/ 4 h 26"/>
              <a:gd name="T8" fmla="*/ 5 w 15"/>
              <a:gd name="T9" fmla="*/ 4 h 26"/>
              <a:gd name="T10" fmla="*/ 5 w 15"/>
              <a:gd name="T11" fmla="*/ 4 h 26"/>
              <a:gd name="T12" fmla="*/ 6 w 15"/>
              <a:gd name="T13" fmla="*/ 1 h 26"/>
              <a:gd name="T14" fmla="*/ 6 w 15"/>
              <a:gd name="T15" fmla="*/ 1 h 26"/>
              <a:gd name="T16" fmla="*/ 10 w 15"/>
              <a:gd name="T17" fmla="*/ 0 h 26"/>
              <a:gd name="T18" fmla="*/ 10 w 15"/>
              <a:gd name="T19" fmla="*/ 0 h 26"/>
              <a:gd name="T20" fmla="*/ 11 w 15"/>
              <a:gd name="T21" fmla="*/ 1 h 26"/>
              <a:gd name="T22" fmla="*/ 11 w 15"/>
              <a:gd name="T23" fmla="*/ 1 h 26"/>
              <a:gd name="T24" fmla="*/ 14 w 15"/>
              <a:gd name="T25" fmla="*/ 2 h 26"/>
              <a:gd name="T26" fmla="*/ 14 w 15"/>
              <a:gd name="T27" fmla="*/ 2 h 26"/>
              <a:gd name="T28" fmla="*/ 14 w 15"/>
              <a:gd name="T29" fmla="*/ 4 h 26"/>
              <a:gd name="T30" fmla="*/ 14 w 15"/>
              <a:gd name="T31" fmla="*/ 4 h 26"/>
              <a:gd name="T32" fmla="*/ 15 w 15"/>
              <a:gd name="T33" fmla="*/ 6 h 26"/>
              <a:gd name="T34" fmla="*/ 15 w 15"/>
              <a:gd name="T35" fmla="*/ 26 h 26"/>
              <a:gd name="T36" fmla="*/ 10 w 15"/>
              <a:gd name="T37" fmla="*/ 26 h 26"/>
              <a:gd name="T38" fmla="*/ 10 w 15"/>
              <a:gd name="T39" fmla="*/ 9 h 26"/>
              <a:gd name="T40" fmla="*/ 10 w 15"/>
              <a:gd name="T41" fmla="*/ 9 h 26"/>
              <a:gd name="T42" fmla="*/ 9 w 15"/>
              <a:gd name="T43" fmla="*/ 6 h 26"/>
              <a:gd name="T44" fmla="*/ 9 w 15"/>
              <a:gd name="T45" fmla="*/ 6 h 26"/>
              <a:gd name="T46" fmla="*/ 7 w 15"/>
              <a:gd name="T47" fmla="*/ 6 h 26"/>
              <a:gd name="T48" fmla="*/ 7 w 15"/>
              <a:gd name="T49" fmla="*/ 6 h 26"/>
              <a:gd name="T50" fmla="*/ 5 w 15"/>
              <a:gd name="T51" fmla="*/ 6 h 26"/>
              <a:gd name="T52" fmla="*/ 5 w 15"/>
              <a:gd name="T53" fmla="*/ 6 h 26"/>
              <a:gd name="T54" fmla="*/ 5 w 15"/>
              <a:gd name="T55" fmla="*/ 9 h 26"/>
              <a:gd name="T56" fmla="*/ 5 w 15"/>
              <a:gd name="T57" fmla="*/ 26 h 26"/>
              <a:gd name="T58" fmla="*/ 0 w 15"/>
              <a:gd name="T5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6" y="1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1" y="1"/>
                </a:lnTo>
                <a:lnTo>
                  <a:pt x="11" y="1"/>
                </a:lnTo>
                <a:lnTo>
                  <a:pt x="14" y="2"/>
                </a:lnTo>
                <a:lnTo>
                  <a:pt x="14" y="2"/>
                </a:lnTo>
                <a:lnTo>
                  <a:pt x="14" y="4"/>
                </a:lnTo>
                <a:lnTo>
                  <a:pt x="14" y="4"/>
                </a:lnTo>
                <a:lnTo>
                  <a:pt x="15" y="6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56" name="Freeform 578">
            <a:extLst>
              <a:ext uri="{FF2B5EF4-FFF2-40B4-BE49-F238E27FC236}">
                <a16:creationId xmlns:a16="http://schemas.microsoft.com/office/drawing/2014/main" id="{90133A1F-6652-4D90-A67A-7F27296CC9DD}"/>
              </a:ext>
            </a:extLst>
          </p:cNvPr>
          <p:cNvSpPr>
            <a:spLocks/>
          </p:cNvSpPr>
          <p:nvPr/>
        </p:nvSpPr>
        <p:spPr bwMode="auto">
          <a:xfrm>
            <a:off x="7295593" y="3873683"/>
            <a:ext cx="19050" cy="52388"/>
          </a:xfrm>
          <a:custGeom>
            <a:avLst/>
            <a:gdLst>
              <a:gd name="T0" fmla="*/ 3 w 12"/>
              <a:gd name="T1" fmla="*/ 8 h 33"/>
              <a:gd name="T2" fmla="*/ 3 w 12"/>
              <a:gd name="T3" fmla="*/ 0 h 33"/>
              <a:gd name="T4" fmla="*/ 8 w 12"/>
              <a:gd name="T5" fmla="*/ 0 h 33"/>
              <a:gd name="T6" fmla="*/ 8 w 12"/>
              <a:gd name="T7" fmla="*/ 8 h 33"/>
              <a:gd name="T8" fmla="*/ 12 w 12"/>
              <a:gd name="T9" fmla="*/ 8 h 33"/>
              <a:gd name="T10" fmla="*/ 12 w 12"/>
              <a:gd name="T11" fmla="*/ 12 h 33"/>
              <a:gd name="T12" fmla="*/ 8 w 12"/>
              <a:gd name="T13" fmla="*/ 12 h 33"/>
              <a:gd name="T14" fmla="*/ 8 w 12"/>
              <a:gd name="T15" fmla="*/ 26 h 33"/>
              <a:gd name="T16" fmla="*/ 8 w 12"/>
              <a:gd name="T17" fmla="*/ 26 h 33"/>
              <a:gd name="T18" fmla="*/ 8 w 12"/>
              <a:gd name="T19" fmla="*/ 27 h 33"/>
              <a:gd name="T20" fmla="*/ 8 w 12"/>
              <a:gd name="T21" fmla="*/ 27 h 33"/>
              <a:gd name="T22" fmla="*/ 9 w 12"/>
              <a:gd name="T23" fmla="*/ 28 h 33"/>
              <a:gd name="T24" fmla="*/ 9 w 12"/>
              <a:gd name="T25" fmla="*/ 28 h 33"/>
              <a:gd name="T26" fmla="*/ 10 w 12"/>
              <a:gd name="T27" fmla="*/ 28 h 33"/>
              <a:gd name="T28" fmla="*/ 10 w 12"/>
              <a:gd name="T29" fmla="*/ 28 h 33"/>
              <a:gd name="T30" fmla="*/ 12 w 12"/>
              <a:gd name="T31" fmla="*/ 28 h 33"/>
              <a:gd name="T32" fmla="*/ 12 w 12"/>
              <a:gd name="T33" fmla="*/ 33 h 33"/>
              <a:gd name="T34" fmla="*/ 9 w 12"/>
              <a:gd name="T35" fmla="*/ 33 h 33"/>
              <a:gd name="T36" fmla="*/ 9 w 12"/>
              <a:gd name="T37" fmla="*/ 33 h 33"/>
              <a:gd name="T38" fmla="*/ 6 w 12"/>
              <a:gd name="T39" fmla="*/ 33 h 33"/>
              <a:gd name="T40" fmla="*/ 6 w 12"/>
              <a:gd name="T41" fmla="*/ 33 h 33"/>
              <a:gd name="T42" fmla="*/ 4 w 12"/>
              <a:gd name="T43" fmla="*/ 31 h 33"/>
              <a:gd name="T44" fmla="*/ 4 w 12"/>
              <a:gd name="T45" fmla="*/ 31 h 33"/>
              <a:gd name="T46" fmla="*/ 3 w 12"/>
              <a:gd name="T47" fmla="*/ 29 h 33"/>
              <a:gd name="T48" fmla="*/ 3 w 12"/>
              <a:gd name="T49" fmla="*/ 29 h 33"/>
              <a:gd name="T50" fmla="*/ 3 w 12"/>
              <a:gd name="T51" fmla="*/ 27 h 33"/>
              <a:gd name="T52" fmla="*/ 3 w 12"/>
              <a:gd name="T53" fmla="*/ 12 h 33"/>
              <a:gd name="T54" fmla="*/ 0 w 12"/>
              <a:gd name="T55" fmla="*/ 12 h 33"/>
              <a:gd name="T56" fmla="*/ 0 w 12"/>
              <a:gd name="T57" fmla="*/ 8 h 33"/>
              <a:gd name="T58" fmla="*/ 3 w 12"/>
              <a:gd name="T59" fmla="*/ 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" h="33">
                <a:moveTo>
                  <a:pt x="3" y="8"/>
                </a:moveTo>
                <a:lnTo>
                  <a:pt x="3" y="0"/>
                </a:lnTo>
                <a:lnTo>
                  <a:pt x="8" y="0"/>
                </a:lnTo>
                <a:lnTo>
                  <a:pt x="8" y="8"/>
                </a:lnTo>
                <a:lnTo>
                  <a:pt x="12" y="8"/>
                </a:lnTo>
                <a:lnTo>
                  <a:pt x="12" y="12"/>
                </a:lnTo>
                <a:lnTo>
                  <a:pt x="8" y="12"/>
                </a:lnTo>
                <a:lnTo>
                  <a:pt x="8" y="26"/>
                </a:lnTo>
                <a:lnTo>
                  <a:pt x="8" y="26"/>
                </a:lnTo>
                <a:lnTo>
                  <a:pt x="8" y="27"/>
                </a:lnTo>
                <a:lnTo>
                  <a:pt x="8" y="27"/>
                </a:lnTo>
                <a:lnTo>
                  <a:pt x="9" y="28"/>
                </a:lnTo>
                <a:lnTo>
                  <a:pt x="9" y="28"/>
                </a:lnTo>
                <a:lnTo>
                  <a:pt x="10" y="28"/>
                </a:lnTo>
                <a:lnTo>
                  <a:pt x="10" y="28"/>
                </a:lnTo>
                <a:lnTo>
                  <a:pt x="12" y="28"/>
                </a:lnTo>
                <a:lnTo>
                  <a:pt x="12" y="33"/>
                </a:lnTo>
                <a:lnTo>
                  <a:pt x="9" y="33"/>
                </a:lnTo>
                <a:lnTo>
                  <a:pt x="9" y="33"/>
                </a:lnTo>
                <a:lnTo>
                  <a:pt x="6" y="33"/>
                </a:lnTo>
                <a:lnTo>
                  <a:pt x="6" y="33"/>
                </a:lnTo>
                <a:lnTo>
                  <a:pt x="4" y="31"/>
                </a:lnTo>
                <a:lnTo>
                  <a:pt x="4" y="31"/>
                </a:lnTo>
                <a:lnTo>
                  <a:pt x="3" y="29"/>
                </a:lnTo>
                <a:lnTo>
                  <a:pt x="3" y="29"/>
                </a:lnTo>
                <a:lnTo>
                  <a:pt x="3" y="27"/>
                </a:lnTo>
                <a:lnTo>
                  <a:pt x="3" y="12"/>
                </a:lnTo>
                <a:lnTo>
                  <a:pt x="0" y="12"/>
                </a:lnTo>
                <a:lnTo>
                  <a:pt x="0" y="8"/>
                </a:lnTo>
                <a:lnTo>
                  <a:pt x="3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57" name="Freeform 579">
            <a:extLst>
              <a:ext uri="{FF2B5EF4-FFF2-40B4-BE49-F238E27FC236}">
                <a16:creationId xmlns:a16="http://schemas.microsoft.com/office/drawing/2014/main" id="{09B875FA-8CD3-4868-9C5E-7B38B220F592}"/>
              </a:ext>
            </a:extLst>
          </p:cNvPr>
          <p:cNvSpPr>
            <a:spLocks noEditPoints="1"/>
          </p:cNvSpPr>
          <p:nvPr/>
        </p:nvSpPr>
        <p:spPr bwMode="auto">
          <a:xfrm>
            <a:off x="7316231" y="3870508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58" name="Freeform 580">
            <a:extLst>
              <a:ext uri="{FF2B5EF4-FFF2-40B4-BE49-F238E27FC236}">
                <a16:creationId xmlns:a16="http://schemas.microsoft.com/office/drawing/2014/main" id="{9D921753-9883-4104-AAA5-AE4A2FD9D9B9}"/>
              </a:ext>
            </a:extLst>
          </p:cNvPr>
          <p:cNvSpPr>
            <a:spLocks/>
          </p:cNvSpPr>
          <p:nvPr/>
        </p:nvSpPr>
        <p:spPr bwMode="auto">
          <a:xfrm>
            <a:off x="7332106" y="3884796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1 h 26"/>
              <a:gd name="T4" fmla="*/ 5 w 25"/>
              <a:gd name="T5" fmla="*/ 1 h 26"/>
              <a:gd name="T6" fmla="*/ 5 w 25"/>
              <a:gd name="T7" fmla="*/ 4 h 26"/>
              <a:gd name="T8" fmla="*/ 5 w 25"/>
              <a:gd name="T9" fmla="*/ 4 h 26"/>
              <a:gd name="T10" fmla="*/ 5 w 25"/>
              <a:gd name="T11" fmla="*/ 4 h 26"/>
              <a:gd name="T12" fmla="*/ 7 w 25"/>
              <a:gd name="T13" fmla="*/ 1 h 26"/>
              <a:gd name="T14" fmla="*/ 7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2 w 25"/>
              <a:gd name="T21" fmla="*/ 1 h 26"/>
              <a:gd name="T22" fmla="*/ 12 w 25"/>
              <a:gd name="T23" fmla="*/ 1 h 26"/>
              <a:gd name="T24" fmla="*/ 14 w 25"/>
              <a:gd name="T25" fmla="*/ 4 h 26"/>
              <a:gd name="T26" fmla="*/ 14 w 25"/>
              <a:gd name="T27" fmla="*/ 4 h 26"/>
              <a:gd name="T28" fmla="*/ 16 w 25"/>
              <a:gd name="T29" fmla="*/ 1 h 26"/>
              <a:gd name="T30" fmla="*/ 16 w 25"/>
              <a:gd name="T31" fmla="*/ 1 h 26"/>
              <a:gd name="T32" fmla="*/ 20 w 25"/>
              <a:gd name="T33" fmla="*/ 0 h 26"/>
              <a:gd name="T34" fmla="*/ 20 w 25"/>
              <a:gd name="T35" fmla="*/ 0 h 26"/>
              <a:gd name="T36" fmla="*/ 21 w 25"/>
              <a:gd name="T37" fmla="*/ 1 h 26"/>
              <a:gd name="T38" fmla="*/ 21 w 25"/>
              <a:gd name="T39" fmla="*/ 1 h 26"/>
              <a:gd name="T40" fmla="*/ 24 w 25"/>
              <a:gd name="T41" fmla="*/ 2 h 26"/>
              <a:gd name="T42" fmla="*/ 24 w 25"/>
              <a:gd name="T43" fmla="*/ 2 h 26"/>
              <a:gd name="T44" fmla="*/ 25 w 25"/>
              <a:gd name="T45" fmla="*/ 4 h 26"/>
              <a:gd name="T46" fmla="*/ 25 w 25"/>
              <a:gd name="T47" fmla="*/ 4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9 h 26"/>
              <a:gd name="T56" fmla="*/ 20 w 25"/>
              <a:gd name="T57" fmla="*/ 9 h 26"/>
              <a:gd name="T58" fmla="*/ 20 w 25"/>
              <a:gd name="T59" fmla="*/ 6 h 26"/>
              <a:gd name="T60" fmla="*/ 20 w 25"/>
              <a:gd name="T61" fmla="*/ 6 h 26"/>
              <a:gd name="T62" fmla="*/ 17 w 25"/>
              <a:gd name="T63" fmla="*/ 6 h 26"/>
              <a:gd name="T64" fmla="*/ 17 w 25"/>
              <a:gd name="T65" fmla="*/ 6 h 26"/>
              <a:gd name="T66" fmla="*/ 15 w 25"/>
              <a:gd name="T67" fmla="*/ 6 h 26"/>
              <a:gd name="T68" fmla="*/ 15 w 25"/>
              <a:gd name="T69" fmla="*/ 6 h 26"/>
              <a:gd name="T70" fmla="*/ 15 w 25"/>
              <a:gd name="T71" fmla="*/ 9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9 h 26"/>
              <a:gd name="T78" fmla="*/ 10 w 25"/>
              <a:gd name="T79" fmla="*/ 9 h 26"/>
              <a:gd name="T80" fmla="*/ 9 w 25"/>
              <a:gd name="T81" fmla="*/ 6 h 26"/>
              <a:gd name="T82" fmla="*/ 9 w 25"/>
              <a:gd name="T83" fmla="*/ 6 h 26"/>
              <a:gd name="T84" fmla="*/ 7 w 25"/>
              <a:gd name="T85" fmla="*/ 6 h 26"/>
              <a:gd name="T86" fmla="*/ 7 w 25"/>
              <a:gd name="T87" fmla="*/ 6 h 26"/>
              <a:gd name="T88" fmla="*/ 5 w 25"/>
              <a:gd name="T89" fmla="*/ 6 h 26"/>
              <a:gd name="T90" fmla="*/ 5 w 25"/>
              <a:gd name="T91" fmla="*/ 6 h 26"/>
              <a:gd name="T92" fmla="*/ 5 w 25"/>
              <a:gd name="T93" fmla="*/ 9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4" y="4"/>
                </a:lnTo>
                <a:lnTo>
                  <a:pt x="14" y="4"/>
                </a:lnTo>
                <a:lnTo>
                  <a:pt x="16" y="1"/>
                </a:lnTo>
                <a:lnTo>
                  <a:pt x="16" y="1"/>
                </a:lnTo>
                <a:lnTo>
                  <a:pt x="20" y="0"/>
                </a:lnTo>
                <a:lnTo>
                  <a:pt x="20" y="0"/>
                </a:lnTo>
                <a:lnTo>
                  <a:pt x="21" y="1"/>
                </a:lnTo>
                <a:lnTo>
                  <a:pt x="21" y="1"/>
                </a:lnTo>
                <a:lnTo>
                  <a:pt x="24" y="2"/>
                </a:lnTo>
                <a:lnTo>
                  <a:pt x="24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20" y="6"/>
                </a:lnTo>
                <a:lnTo>
                  <a:pt x="20" y="6"/>
                </a:lnTo>
                <a:lnTo>
                  <a:pt x="17" y="6"/>
                </a:lnTo>
                <a:lnTo>
                  <a:pt x="17" y="6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59" name="Freeform 581">
            <a:extLst>
              <a:ext uri="{FF2B5EF4-FFF2-40B4-BE49-F238E27FC236}">
                <a16:creationId xmlns:a16="http://schemas.microsoft.com/office/drawing/2014/main" id="{0ACD937D-E4DC-48A5-9C70-B153A80B9E88}"/>
              </a:ext>
            </a:extLst>
          </p:cNvPr>
          <p:cNvSpPr>
            <a:spLocks noEditPoints="1"/>
          </p:cNvSpPr>
          <p:nvPr/>
        </p:nvSpPr>
        <p:spPr bwMode="auto">
          <a:xfrm>
            <a:off x="7378143" y="3884796"/>
            <a:ext cx="23813" cy="41275"/>
          </a:xfrm>
          <a:custGeom>
            <a:avLst/>
            <a:gdLst>
              <a:gd name="T0" fmla="*/ 0 w 15"/>
              <a:gd name="T1" fmla="*/ 10 h 26"/>
              <a:gd name="T2" fmla="*/ 0 w 15"/>
              <a:gd name="T3" fmla="*/ 10 h 26"/>
              <a:gd name="T4" fmla="*/ 0 w 15"/>
              <a:gd name="T5" fmla="*/ 6 h 26"/>
              <a:gd name="T6" fmla="*/ 0 w 15"/>
              <a:gd name="T7" fmla="*/ 6 h 26"/>
              <a:gd name="T8" fmla="*/ 1 w 15"/>
              <a:gd name="T9" fmla="*/ 4 h 26"/>
              <a:gd name="T10" fmla="*/ 1 w 15"/>
              <a:gd name="T11" fmla="*/ 4 h 26"/>
              <a:gd name="T12" fmla="*/ 3 w 15"/>
              <a:gd name="T13" fmla="*/ 1 h 26"/>
              <a:gd name="T14" fmla="*/ 3 w 15"/>
              <a:gd name="T15" fmla="*/ 1 h 26"/>
              <a:gd name="T16" fmla="*/ 7 w 15"/>
              <a:gd name="T17" fmla="*/ 0 h 26"/>
              <a:gd name="T18" fmla="*/ 7 w 15"/>
              <a:gd name="T19" fmla="*/ 0 h 26"/>
              <a:gd name="T20" fmla="*/ 11 w 15"/>
              <a:gd name="T21" fmla="*/ 1 h 26"/>
              <a:gd name="T22" fmla="*/ 11 w 15"/>
              <a:gd name="T23" fmla="*/ 1 h 26"/>
              <a:gd name="T24" fmla="*/ 15 w 15"/>
              <a:gd name="T25" fmla="*/ 4 h 26"/>
              <a:gd name="T26" fmla="*/ 15 w 15"/>
              <a:gd name="T27" fmla="*/ 4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10 h 26"/>
              <a:gd name="T34" fmla="*/ 15 w 15"/>
              <a:gd name="T35" fmla="*/ 17 h 26"/>
              <a:gd name="T36" fmla="*/ 15 w 15"/>
              <a:gd name="T37" fmla="*/ 17 h 26"/>
              <a:gd name="T38" fmla="*/ 15 w 15"/>
              <a:gd name="T39" fmla="*/ 20 h 26"/>
              <a:gd name="T40" fmla="*/ 15 w 15"/>
              <a:gd name="T41" fmla="*/ 20 h 26"/>
              <a:gd name="T42" fmla="*/ 15 w 15"/>
              <a:gd name="T43" fmla="*/ 22 h 26"/>
              <a:gd name="T44" fmla="*/ 15 w 15"/>
              <a:gd name="T45" fmla="*/ 22 h 26"/>
              <a:gd name="T46" fmla="*/ 11 w 15"/>
              <a:gd name="T47" fmla="*/ 25 h 26"/>
              <a:gd name="T48" fmla="*/ 11 w 15"/>
              <a:gd name="T49" fmla="*/ 25 h 26"/>
              <a:gd name="T50" fmla="*/ 7 w 15"/>
              <a:gd name="T51" fmla="*/ 26 h 26"/>
              <a:gd name="T52" fmla="*/ 7 w 15"/>
              <a:gd name="T53" fmla="*/ 26 h 26"/>
              <a:gd name="T54" fmla="*/ 3 w 15"/>
              <a:gd name="T55" fmla="*/ 25 h 26"/>
              <a:gd name="T56" fmla="*/ 3 w 15"/>
              <a:gd name="T57" fmla="*/ 25 h 26"/>
              <a:gd name="T58" fmla="*/ 1 w 15"/>
              <a:gd name="T59" fmla="*/ 22 h 26"/>
              <a:gd name="T60" fmla="*/ 1 w 15"/>
              <a:gd name="T61" fmla="*/ 22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7 h 26"/>
              <a:gd name="T68" fmla="*/ 0 w 15"/>
              <a:gd name="T69" fmla="*/ 10 h 26"/>
              <a:gd name="T70" fmla="*/ 5 w 15"/>
              <a:gd name="T71" fmla="*/ 19 h 26"/>
              <a:gd name="T72" fmla="*/ 5 w 15"/>
              <a:gd name="T73" fmla="*/ 19 h 26"/>
              <a:gd name="T74" fmla="*/ 6 w 15"/>
              <a:gd name="T75" fmla="*/ 21 h 26"/>
              <a:gd name="T76" fmla="*/ 6 w 15"/>
              <a:gd name="T77" fmla="*/ 21 h 26"/>
              <a:gd name="T78" fmla="*/ 7 w 15"/>
              <a:gd name="T79" fmla="*/ 21 h 26"/>
              <a:gd name="T80" fmla="*/ 7 w 15"/>
              <a:gd name="T81" fmla="*/ 21 h 26"/>
              <a:gd name="T82" fmla="*/ 10 w 15"/>
              <a:gd name="T83" fmla="*/ 21 h 26"/>
              <a:gd name="T84" fmla="*/ 10 w 15"/>
              <a:gd name="T85" fmla="*/ 21 h 26"/>
              <a:gd name="T86" fmla="*/ 10 w 15"/>
              <a:gd name="T87" fmla="*/ 19 h 26"/>
              <a:gd name="T88" fmla="*/ 10 w 15"/>
              <a:gd name="T89" fmla="*/ 9 h 26"/>
              <a:gd name="T90" fmla="*/ 10 w 15"/>
              <a:gd name="T91" fmla="*/ 9 h 26"/>
              <a:gd name="T92" fmla="*/ 10 w 15"/>
              <a:gd name="T93" fmla="*/ 6 h 26"/>
              <a:gd name="T94" fmla="*/ 10 w 15"/>
              <a:gd name="T95" fmla="*/ 6 h 26"/>
              <a:gd name="T96" fmla="*/ 7 w 15"/>
              <a:gd name="T97" fmla="*/ 6 h 26"/>
              <a:gd name="T98" fmla="*/ 7 w 15"/>
              <a:gd name="T99" fmla="*/ 6 h 26"/>
              <a:gd name="T100" fmla="*/ 6 w 15"/>
              <a:gd name="T101" fmla="*/ 6 h 26"/>
              <a:gd name="T102" fmla="*/ 6 w 15"/>
              <a:gd name="T103" fmla="*/ 6 h 26"/>
              <a:gd name="T104" fmla="*/ 5 w 15"/>
              <a:gd name="T105" fmla="*/ 9 h 26"/>
              <a:gd name="T106" fmla="*/ 5 w 15"/>
              <a:gd name="T107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10"/>
                </a:move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3" y="1"/>
                </a:lnTo>
                <a:lnTo>
                  <a:pt x="3" y="1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10"/>
                </a:lnTo>
                <a:lnTo>
                  <a:pt x="15" y="17"/>
                </a:lnTo>
                <a:lnTo>
                  <a:pt x="15" y="17"/>
                </a:lnTo>
                <a:lnTo>
                  <a:pt x="15" y="20"/>
                </a:lnTo>
                <a:lnTo>
                  <a:pt x="15" y="20"/>
                </a:lnTo>
                <a:lnTo>
                  <a:pt x="15" y="22"/>
                </a:lnTo>
                <a:lnTo>
                  <a:pt x="15" y="22"/>
                </a:lnTo>
                <a:lnTo>
                  <a:pt x="11" y="25"/>
                </a:lnTo>
                <a:lnTo>
                  <a:pt x="11" y="25"/>
                </a:lnTo>
                <a:lnTo>
                  <a:pt x="7" y="26"/>
                </a:lnTo>
                <a:lnTo>
                  <a:pt x="7" y="26"/>
                </a:lnTo>
                <a:lnTo>
                  <a:pt x="3" y="25"/>
                </a:lnTo>
                <a:lnTo>
                  <a:pt x="3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0"/>
                </a:lnTo>
                <a:close/>
                <a:moveTo>
                  <a:pt x="5" y="19"/>
                </a:moveTo>
                <a:lnTo>
                  <a:pt x="5" y="19"/>
                </a:lnTo>
                <a:lnTo>
                  <a:pt x="6" y="21"/>
                </a:lnTo>
                <a:lnTo>
                  <a:pt x="6" y="21"/>
                </a:lnTo>
                <a:lnTo>
                  <a:pt x="7" y="21"/>
                </a:lnTo>
                <a:lnTo>
                  <a:pt x="7" y="21"/>
                </a:lnTo>
                <a:lnTo>
                  <a:pt x="10" y="21"/>
                </a:lnTo>
                <a:lnTo>
                  <a:pt x="10" y="21"/>
                </a:lnTo>
                <a:lnTo>
                  <a:pt x="10" y="19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7" y="6"/>
                </a:lnTo>
                <a:lnTo>
                  <a:pt x="7" y="6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60" name="Freeform 582">
            <a:extLst>
              <a:ext uri="{FF2B5EF4-FFF2-40B4-BE49-F238E27FC236}">
                <a16:creationId xmlns:a16="http://schemas.microsoft.com/office/drawing/2014/main" id="{5A2DCB10-5879-48B9-8788-D22EBE099AEF}"/>
              </a:ext>
            </a:extLst>
          </p:cNvPr>
          <p:cNvSpPr>
            <a:spLocks/>
          </p:cNvSpPr>
          <p:nvPr/>
        </p:nvSpPr>
        <p:spPr bwMode="auto">
          <a:xfrm>
            <a:off x="7406718" y="3884796"/>
            <a:ext cx="25400" cy="41275"/>
          </a:xfrm>
          <a:custGeom>
            <a:avLst/>
            <a:gdLst>
              <a:gd name="T0" fmla="*/ 0 w 16"/>
              <a:gd name="T1" fmla="*/ 26 h 26"/>
              <a:gd name="T2" fmla="*/ 0 w 16"/>
              <a:gd name="T3" fmla="*/ 1 h 26"/>
              <a:gd name="T4" fmla="*/ 6 w 16"/>
              <a:gd name="T5" fmla="*/ 1 h 26"/>
              <a:gd name="T6" fmla="*/ 6 w 16"/>
              <a:gd name="T7" fmla="*/ 4 h 26"/>
              <a:gd name="T8" fmla="*/ 6 w 16"/>
              <a:gd name="T9" fmla="*/ 4 h 26"/>
              <a:gd name="T10" fmla="*/ 6 w 16"/>
              <a:gd name="T11" fmla="*/ 4 h 26"/>
              <a:gd name="T12" fmla="*/ 8 w 16"/>
              <a:gd name="T13" fmla="*/ 1 h 26"/>
              <a:gd name="T14" fmla="*/ 8 w 16"/>
              <a:gd name="T15" fmla="*/ 1 h 26"/>
              <a:gd name="T16" fmla="*/ 11 w 16"/>
              <a:gd name="T17" fmla="*/ 0 h 26"/>
              <a:gd name="T18" fmla="*/ 11 w 16"/>
              <a:gd name="T19" fmla="*/ 0 h 26"/>
              <a:gd name="T20" fmla="*/ 13 w 16"/>
              <a:gd name="T21" fmla="*/ 1 h 26"/>
              <a:gd name="T22" fmla="*/ 13 w 16"/>
              <a:gd name="T23" fmla="*/ 1 h 26"/>
              <a:gd name="T24" fmla="*/ 14 w 16"/>
              <a:gd name="T25" fmla="*/ 2 h 26"/>
              <a:gd name="T26" fmla="*/ 14 w 16"/>
              <a:gd name="T27" fmla="*/ 2 h 26"/>
              <a:gd name="T28" fmla="*/ 16 w 16"/>
              <a:gd name="T29" fmla="*/ 4 h 26"/>
              <a:gd name="T30" fmla="*/ 16 w 16"/>
              <a:gd name="T31" fmla="*/ 4 h 26"/>
              <a:gd name="T32" fmla="*/ 16 w 16"/>
              <a:gd name="T33" fmla="*/ 6 h 26"/>
              <a:gd name="T34" fmla="*/ 16 w 16"/>
              <a:gd name="T35" fmla="*/ 26 h 26"/>
              <a:gd name="T36" fmla="*/ 11 w 16"/>
              <a:gd name="T37" fmla="*/ 26 h 26"/>
              <a:gd name="T38" fmla="*/ 11 w 16"/>
              <a:gd name="T39" fmla="*/ 9 h 26"/>
              <a:gd name="T40" fmla="*/ 11 w 16"/>
              <a:gd name="T41" fmla="*/ 9 h 26"/>
              <a:gd name="T42" fmla="*/ 11 w 16"/>
              <a:gd name="T43" fmla="*/ 6 h 26"/>
              <a:gd name="T44" fmla="*/ 11 w 16"/>
              <a:gd name="T45" fmla="*/ 6 h 26"/>
              <a:gd name="T46" fmla="*/ 8 w 16"/>
              <a:gd name="T47" fmla="*/ 6 h 26"/>
              <a:gd name="T48" fmla="*/ 8 w 16"/>
              <a:gd name="T49" fmla="*/ 6 h 26"/>
              <a:gd name="T50" fmla="*/ 7 w 16"/>
              <a:gd name="T51" fmla="*/ 6 h 26"/>
              <a:gd name="T52" fmla="*/ 7 w 16"/>
              <a:gd name="T53" fmla="*/ 6 h 26"/>
              <a:gd name="T54" fmla="*/ 6 w 16"/>
              <a:gd name="T55" fmla="*/ 9 h 26"/>
              <a:gd name="T56" fmla="*/ 6 w 16"/>
              <a:gd name="T57" fmla="*/ 26 h 26"/>
              <a:gd name="T58" fmla="*/ 0 w 16"/>
              <a:gd name="T5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6">
                <a:moveTo>
                  <a:pt x="0" y="26"/>
                </a:moveTo>
                <a:lnTo>
                  <a:pt x="0" y="1"/>
                </a:lnTo>
                <a:lnTo>
                  <a:pt x="6" y="1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8" y="1"/>
                </a:lnTo>
                <a:lnTo>
                  <a:pt x="8" y="1"/>
                </a:lnTo>
                <a:lnTo>
                  <a:pt x="11" y="0"/>
                </a:lnTo>
                <a:lnTo>
                  <a:pt x="11" y="0"/>
                </a:lnTo>
                <a:lnTo>
                  <a:pt x="13" y="1"/>
                </a:lnTo>
                <a:lnTo>
                  <a:pt x="13" y="1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6" y="6"/>
                </a:lnTo>
                <a:lnTo>
                  <a:pt x="16" y="26"/>
                </a:lnTo>
                <a:lnTo>
                  <a:pt x="11" y="26"/>
                </a:lnTo>
                <a:lnTo>
                  <a:pt x="11" y="9"/>
                </a:lnTo>
                <a:lnTo>
                  <a:pt x="11" y="9"/>
                </a:lnTo>
                <a:lnTo>
                  <a:pt x="11" y="6"/>
                </a:lnTo>
                <a:lnTo>
                  <a:pt x="11" y="6"/>
                </a:lnTo>
                <a:lnTo>
                  <a:pt x="8" y="6"/>
                </a:lnTo>
                <a:lnTo>
                  <a:pt x="8" y="6"/>
                </a:lnTo>
                <a:lnTo>
                  <a:pt x="7" y="6"/>
                </a:lnTo>
                <a:lnTo>
                  <a:pt x="7" y="6"/>
                </a:lnTo>
                <a:lnTo>
                  <a:pt x="6" y="9"/>
                </a:lnTo>
                <a:lnTo>
                  <a:pt x="6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61" name="Freeform 583">
            <a:extLst>
              <a:ext uri="{FF2B5EF4-FFF2-40B4-BE49-F238E27FC236}">
                <a16:creationId xmlns:a16="http://schemas.microsoft.com/office/drawing/2014/main" id="{EDE6AEA6-51FB-4110-BC8F-C8F632F53AD1}"/>
              </a:ext>
            </a:extLst>
          </p:cNvPr>
          <p:cNvSpPr>
            <a:spLocks/>
          </p:cNvSpPr>
          <p:nvPr/>
        </p:nvSpPr>
        <p:spPr bwMode="auto">
          <a:xfrm>
            <a:off x="7435293" y="3886383"/>
            <a:ext cx="28575" cy="55563"/>
          </a:xfrm>
          <a:custGeom>
            <a:avLst/>
            <a:gdLst>
              <a:gd name="T0" fmla="*/ 0 w 18"/>
              <a:gd name="T1" fmla="*/ 0 h 35"/>
              <a:gd name="T2" fmla="*/ 5 w 18"/>
              <a:gd name="T3" fmla="*/ 0 h 35"/>
              <a:gd name="T4" fmla="*/ 9 w 18"/>
              <a:gd name="T5" fmla="*/ 15 h 35"/>
              <a:gd name="T6" fmla="*/ 9 w 18"/>
              <a:gd name="T7" fmla="*/ 15 h 35"/>
              <a:gd name="T8" fmla="*/ 13 w 18"/>
              <a:gd name="T9" fmla="*/ 0 h 35"/>
              <a:gd name="T10" fmla="*/ 18 w 18"/>
              <a:gd name="T11" fmla="*/ 0 h 35"/>
              <a:gd name="T12" fmla="*/ 10 w 18"/>
              <a:gd name="T13" fmla="*/ 30 h 35"/>
              <a:gd name="T14" fmla="*/ 10 w 18"/>
              <a:gd name="T15" fmla="*/ 30 h 35"/>
              <a:gd name="T16" fmla="*/ 10 w 18"/>
              <a:gd name="T17" fmla="*/ 33 h 35"/>
              <a:gd name="T18" fmla="*/ 10 w 18"/>
              <a:gd name="T19" fmla="*/ 33 h 35"/>
              <a:gd name="T20" fmla="*/ 8 w 18"/>
              <a:gd name="T21" fmla="*/ 34 h 35"/>
              <a:gd name="T22" fmla="*/ 8 w 18"/>
              <a:gd name="T23" fmla="*/ 34 h 35"/>
              <a:gd name="T24" fmla="*/ 6 w 18"/>
              <a:gd name="T25" fmla="*/ 35 h 35"/>
              <a:gd name="T26" fmla="*/ 6 w 18"/>
              <a:gd name="T27" fmla="*/ 35 h 35"/>
              <a:gd name="T28" fmla="*/ 4 w 18"/>
              <a:gd name="T29" fmla="*/ 35 h 35"/>
              <a:gd name="T30" fmla="*/ 3 w 18"/>
              <a:gd name="T31" fmla="*/ 35 h 35"/>
              <a:gd name="T32" fmla="*/ 3 w 18"/>
              <a:gd name="T33" fmla="*/ 30 h 35"/>
              <a:gd name="T34" fmla="*/ 4 w 18"/>
              <a:gd name="T35" fmla="*/ 30 h 35"/>
              <a:gd name="T36" fmla="*/ 4 w 18"/>
              <a:gd name="T37" fmla="*/ 30 h 35"/>
              <a:gd name="T38" fmla="*/ 5 w 18"/>
              <a:gd name="T39" fmla="*/ 30 h 35"/>
              <a:gd name="T40" fmla="*/ 5 w 18"/>
              <a:gd name="T41" fmla="*/ 30 h 35"/>
              <a:gd name="T42" fmla="*/ 5 w 18"/>
              <a:gd name="T43" fmla="*/ 29 h 35"/>
              <a:gd name="T44" fmla="*/ 5 w 18"/>
              <a:gd name="T45" fmla="*/ 29 h 35"/>
              <a:gd name="T46" fmla="*/ 6 w 18"/>
              <a:gd name="T47" fmla="*/ 28 h 35"/>
              <a:gd name="T48" fmla="*/ 6 w 18"/>
              <a:gd name="T49" fmla="*/ 28 h 35"/>
              <a:gd name="T50" fmla="*/ 8 w 18"/>
              <a:gd name="T51" fmla="*/ 24 h 35"/>
              <a:gd name="T52" fmla="*/ 0 w 18"/>
              <a:gd name="T5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8" h="35">
                <a:moveTo>
                  <a:pt x="0" y="0"/>
                </a:moveTo>
                <a:lnTo>
                  <a:pt x="5" y="0"/>
                </a:lnTo>
                <a:lnTo>
                  <a:pt x="9" y="15"/>
                </a:lnTo>
                <a:lnTo>
                  <a:pt x="9" y="15"/>
                </a:lnTo>
                <a:lnTo>
                  <a:pt x="13" y="0"/>
                </a:lnTo>
                <a:lnTo>
                  <a:pt x="18" y="0"/>
                </a:lnTo>
                <a:lnTo>
                  <a:pt x="10" y="30"/>
                </a:lnTo>
                <a:lnTo>
                  <a:pt x="10" y="30"/>
                </a:lnTo>
                <a:lnTo>
                  <a:pt x="10" y="33"/>
                </a:lnTo>
                <a:lnTo>
                  <a:pt x="10" y="33"/>
                </a:lnTo>
                <a:lnTo>
                  <a:pt x="8" y="34"/>
                </a:lnTo>
                <a:lnTo>
                  <a:pt x="8" y="34"/>
                </a:lnTo>
                <a:lnTo>
                  <a:pt x="6" y="35"/>
                </a:lnTo>
                <a:lnTo>
                  <a:pt x="6" y="35"/>
                </a:lnTo>
                <a:lnTo>
                  <a:pt x="4" y="35"/>
                </a:lnTo>
                <a:lnTo>
                  <a:pt x="3" y="35"/>
                </a:lnTo>
                <a:lnTo>
                  <a:pt x="3" y="30"/>
                </a:lnTo>
                <a:lnTo>
                  <a:pt x="4" y="30"/>
                </a:lnTo>
                <a:lnTo>
                  <a:pt x="4" y="30"/>
                </a:lnTo>
                <a:lnTo>
                  <a:pt x="5" y="30"/>
                </a:lnTo>
                <a:lnTo>
                  <a:pt x="5" y="30"/>
                </a:lnTo>
                <a:lnTo>
                  <a:pt x="5" y="29"/>
                </a:lnTo>
                <a:lnTo>
                  <a:pt x="5" y="29"/>
                </a:lnTo>
                <a:lnTo>
                  <a:pt x="6" y="28"/>
                </a:lnTo>
                <a:lnTo>
                  <a:pt x="6" y="28"/>
                </a:lnTo>
                <a:lnTo>
                  <a:pt x="8" y="2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62" name="Freeform 584">
            <a:extLst>
              <a:ext uri="{FF2B5EF4-FFF2-40B4-BE49-F238E27FC236}">
                <a16:creationId xmlns:a16="http://schemas.microsoft.com/office/drawing/2014/main" id="{C52D8C26-FA5A-49C8-9379-0E2DA5546239}"/>
              </a:ext>
            </a:extLst>
          </p:cNvPr>
          <p:cNvSpPr>
            <a:spLocks noEditPoints="1"/>
          </p:cNvSpPr>
          <p:nvPr/>
        </p:nvSpPr>
        <p:spPr bwMode="auto">
          <a:xfrm>
            <a:off x="7252731" y="4380096"/>
            <a:ext cx="25400" cy="58738"/>
          </a:xfrm>
          <a:custGeom>
            <a:avLst/>
            <a:gdLst>
              <a:gd name="T0" fmla="*/ 0 w 16"/>
              <a:gd name="T1" fmla="*/ 0 h 37"/>
              <a:gd name="T2" fmla="*/ 7 w 16"/>
              <a:gd name="T3" fmla="*/ 0 h 37"/>
              <a:gd name="T4" fmla="*/ 11 w 16"/>
              <a:gd name="T5" fmla="*/ 2 h 37"/>
              <a:gd name="T6" fmla="*/ 13 w 16"/>
              <a:gd name="T7" fmla="*/ 3 h 37"/>
              <a:gd name="T8" fmla="*/ 15 w 16"/>
              <a:gd name="T9" fmla="*/ 7 h 37"/>
              <a:gd name="T10" fmla="*/ 16 w 16"/>
              <a:gd name="T11" fmla="*/ 10 h 37"/>
              <a:gd name="T12" fmla="*/ 16 w 16"/>
              <a:gd name="T13" fmla="*/ 13 h 37"/>
              <a:gd name="T14" fmla="*/ 15 w 16"/>
              <a:gd name="T15" fmla="*/ 15 h 37"/>
              <a:gd name="T16" fmla="*/ 12 w 16"/>
              <a:gd name="T17" fmla="*/ 18 h 37"/>
              <a:gd name="T18" fmla="*/ 15 w 16"/>
              <a:gd name="T19" fmla="*/ 20 h 37"/>
              <a:gd name="T20" fmla="*/ 16 w 16"/>
              <a:gd name="T21" fmla="*/ 24 h 37"/>
              <a:gd name="T22" fmla="*/ 16 w 16"/>
              <a:gd name="T23" fmla="*/ 27 h 37"/>
              <a:gd name="T24" fmla="*/ 13 w 16"/>
              <a:gd name="T25" fmla="*/ 34 h 37"/>
              <a:gd name="T26" fmla="*/ 11 w 16"/>
              <a:gd name="T27" fmla="*/ 36 h 37"/>
              <a:gd name="T28" fmla="*/ 0 w 16"/>
              <a:gd name="T29" fmla="*/ 37 h 37"/>
              <a:gd name="T30" fmla="*/ 5 w 16"/>
              <a:gd name="T31" fmla="*/ 15 h 37"/>
              <a:gd name="T32" fmla="*/ 7 w 16"/>
              <a:gd name="T33" fmla="*/ 15 h 37"/>
              <a:gd name="T34" fmla="*/ 10 w 16"/>
              <a:gd name="T35" fmla="*/ 14 h 37"/>
              <a:gd name="T36" fmla="*/ 11 w 16"/>
              <a:gd name="T37" fmla="*/ 10 h 37"/>
              <a:gd name="T38" fmla="*/ 10 w 16"/>
              <a:gd name="T39" fmla="*/ 7 h 37"/>
              <a:gd name="T40" fmla="*/ 8 w 16"/>
              <a:gd name="T41" fmla="*/ 5 h 37"/>
              <a:gd name="T42" fmla="*/ 5 w 16"/>
              <a:gd name="T43" fmla="*/ 5 h 37"/>
              <a:gd name="T44" fmla="*/ 5 w 16"/>
              <a:gd name="T45" fmla="*/ 32 h 37"/>
              <a:gd name="T46" fmla="*/ 6 w 16"/>
              <a:gd name="T47" fmla="*/ 32 h 37"/>
              <a:gd name="T48" fmla="*/ 8 w 16"/>
              <a:gd name="T49" fmla="*/ 31 h 37"/>
              <a:gd name="T50" fmla="*/ 10 w 16"/>
              <a:gd name="T51" fmla="*/ 29 h 37"/>
              <a:gd name="T52" fmla="*/ 11 w 16"/>
              <a:gd name="T53" fmla="*/ 28 h 37"/>
              <a:gd name="T54" fmla="*/ 11 w 16"/>
              <a:gd name="T55" fmla="*/ 25 h 37"/>
              <a:gd name="T56" fmla="*/ 11 w 16"/>
              <a:gd name="T57" fmla="*/ 23 h 37"/>
              <a:gd name="T58" fmla="*/ 10 w 16"/>
              <a:gd name="T59" fmla="*/ 22 h 37"/>
              <a:gd name="T60" fmla="*/ 8 w 16"/>
              <a:gd name="T61" fmla="*/ 20 h 37"/>
              <a:gd name="T62" fmla="*/ 5 w 16"/>
              <a:gd name="T63" fmla="*/ 1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" h="37">
                <a:moveTo>
                  <a:pt x="0" y="37"/>
                </a:moveTo>
                <a:lnTo>
                  <a:pt x="0" y="0"/>
                </a:lnTo>
                <a:lnTo>
                  <a:pt x="7" y="0"/>
                </a:lnTo>
                <a:lnTo>
                  <a:pt x="7" y="0"/>
                </a:lnTo>
                <a:lnTo>
                  <a:pt x="11" y="2"/>
                </a:lnTo>
                <a:lnTo>
                  <a:pt x="11" y="2"/>
                </a:lnTo>
                <a:lnTo>
                  <a:pt x="13" y="3"/>
                </a:lnTo>
                <a:lnTo>
                  <a:pt x="13" y="3"/>
                </a:lnTo>
                <a:lnTo>
                  <a:pt x="15" y="7"/>
                </a:lnTo>
                <a:lnTo>
                  <a:pt x="15" y="7"/>
                </a:lnTo>
                <a:lnTo>
                  <a:pt x="16" y="9"/>
                </a:lnTo>
                <a:lnTo>
                  <a:pt x="16" y="10"/>
                </a:lnTo>
                <a:lnTo>
                  <a:pt x="16" y="10"/>
                </a:lnTo>
                <a:lnTo>
                  <a:pt x="16" y="13"/>
                </a:lnTo>
                <a:lnTo>
                  <a:pt x="16" y="13"/>
                </a:lnTo>
                <a:lnTo>
                  <a:pt x="15" y="15"/>
                </a:lnTo>
                <a:lnTo>
                  <a:pt x="15" y="15"/>
                </a:lnTo>
                <a:lnTo>
                  <a:pt x="12" y="18"/>
                </a:lnTo>
                <a:lnTo>
                  <a:pt x="12" y="18"/>
                </a:lnTo>
                <a:lnTo>
                  <a:pt x="15" y="20"/>
                </a:lnTo>
                <a:lnTo>
                  <a:pt x="15" y="20"/>
                </a:lnTo>
                <a:lnTo>
                  <a:pt x="16" y="24"/>
                </a:lnTo>
                <a:lnTo>
                  <a:pt x="16" y="27"/>
                </a:lnTo>
                <a:lnTo>
                  <a:pt x="16" y="27"/>
                </a:lnTo>
                <a:lnTo>
                  <a:pt x="15" y="31"/>
                </a:lnTo>
                <a:lnTo>
                  <a:pt x="13" y="34"/>
                </a:lnTo>
                <a:lnTo>
                  <a:pt x="13" y="34"/>
                </a:lnTo>
                <a:lnTo>
                  <a:pt x="11" y="36"/>
                </a:lnTo>
                <a:lnTo>
                  <a:pt x="6" y="37"/>
                </a:lnTo>
                <a:lnTo>
                  <a:pt x="0" y="37"/>
                </a:lnTo>
                <a:close/>
                <a:moveTo>
                  <a:pt x="5" y="5"/>
                </a:moveTo>
                <a:lnTo>
                  <a:pt x="5" y="15"/>
                </a:lnTo>
                <a:lnTo>
                  <a:pt x="7" y="15"/>
                </a:lnTo>
                <a:lnTo>
                  <a:pt x="7" y="15"/>
                </a:lnTo>
                <a:lnTo>
                  <a:pt x="8" y="15"/>
                </a:lnTo>
                <a:lnTo>
                  <a:pt x="10" y="14"/>
                </a:lnTo>
                <a:lnTo>
                  <a:pt x="10" y="14"/>
                </a:lnTo>
                <a:lnTo>
                  <a:pt x="11" y="10"/>
                </a:lnTo>
                <a:lnTo>
                  <a:pt x="11" y="10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6" y="5"/>
                </a:lnTo>
                <a:lnTo>
                  <a:pt x="5" y="5"/>
                </a:lnTo>
                <a:close/>
                <a:moveTo>
                  <a:pt x="5" y="19"/>
                </a:moveTo>
                <a:lnTo>
                  <a:pt x="5" y="32"/>
                </a:lnTo>
                <a:lnTo>
                  <a:pt x="6" y="32"/>
                </a:lnTo>
                <a:lnTo>
                  <a:pt x="6" y="32"/>
                </a:lnTo>
                <a:lnTo>
                  <a:pt x="8" y="31"/>
                </a:lnTo>
                <a:lnTo>
                  <a:pt x="8" y="31"/>
                </a:lnTo>
                <a:lnTo>
                  <a:pt x="10" y="29"/>
                </a:lnTo>
                <a:lnTo>
                  <a:pt x="10" y="29"/>
                </a:lnTo>
                <a:lnTo>
                  <a:pt x="11" y="28"/>
                </a:lnTo>
                <a:lnTo>
                  <a:pt x="11" y="28"/>
                </a:lnTo>
                <a:lnTo>
                  <a:pt x="11" y="25"/>
                </a:lnTo>
                <a:lnTo>
                  <a:pt x="11" y="25"/>
                </a:lnTo>
                <a:lnTo>
                  <a:pt x="11" y="23"/>
                </a:lnTo>
                <a:lnTo>
                  <a:pt x="11" y="23"/>
                </a:lnTo>
                <a:lnTo>
                  <a:pt x="10" y="22"/>
                </a:lnTo>
                <a:lnTo>
                  <a:pt x="10" y="22"/>
                </a:lnTo>
                <a:lnTo>
                  <a:pt x="8" y="20"/>
                </a:lnTo>
                <a:lnTo>
                  <a:pt x="8" y="20"/>
                </a:lnTo>
                <a:lnTo>
                  <a:pt x="7" y="19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63" name="Freeform 585">
            <a:extLst>
              <a:ext uri="{FF2B5EF4-FFF2-40B4-BE49-F238E27FC236}">
                <a16:creationId xmlns:a16="http://schemas.microsoft.com/office/drawing/2014/main" id="{A9BD347F-23A0-4D1A-B33D-F53E6017F8F1}"/>
              </a:ext>
            </a:extLst>
          </p:cNvPr>
          <p:cNvSpPr>
            <a:spLocks noEditPoints="1"/>
          </p:cNvSpPr>
          <p:nvPr/>
        </p:nvSpPr>
        <p:spPr bwMode="auto">
          <a:xfrm>
            <a:off x="7284481" y="4380096"/>
            <a:ext cx="9525" cy="58738"/>
          </a:xfrm>
          <a:custGeom>
            <a:avLst/>
            <a:gdLst>
              <a:gd name="T0" fmla="*/ 0 w 6"/>
              <a:gd name="T1" fmla="*/ 5 h 37"/>
              <a:gd name="T2" fmla="*/ 0 w 6"/>
              <a:gd name="T3" fmla="*/ 0 h 37"/>
              <a:gd name="T4" fmla="*/ 6 w 6"/>
              <a:gd name="T5" fmla="*/ 0 h 37"/>
              <a:gd name="T6" fmla="*/ 6 w 6"/>
              <a:gd name="T7" fmla="*/ 5 h 37"/>
              <a:gd name="T8" fmla="*/ 0 w 6"/>
              <a:gd name="T9" fmla="*/ 5 h 37"/>
              <a:gd name="T10" fmla="*/ 0 w 6"/>
              <a:gd name="T11" fmla="*/ 37 h 37"/>
              <a:gd name="T12" fmla="*/ 0 w 6"/>
              <a:gd name="T13" fmla="*/ 10 h 37"/>
              <a:gd name="T14" fmla="*/ 6 w 6"/>
              <a:gd name="T15" fmla="*/ 10 h 37"/>
              <a:gd name="T16" fmla="*/ 6 w 6"/>
              <a:gd name="T17" fmla="*/ 37 h 37"/>
              <a:gd name="T18" fmla="*/ 0 w 6"/>
              <a:gd name="T19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37">
                <a:moveTo>
                  <a:pt x="0" y="5"/>
                </a:moveTo>
                <a:lnTo>
                  <a:pt x="0" y="0"/>
                </a:lnTo>
                <a:lnTo>
                  <a:pt x="6" y="0"/>
                </a:lnTo>
                <a:lnTo>
                  <a:pt x="6" y="5"/>
                </a:lnTo>
                <a:lnTo>
                  <a:pt x="0" y="5"/>
                </a:lnTo>
                <a:close/>
                <a:moveTo>
                  <a:pt x="0" y="37"/>
                </a:moveTo>
                <a:lnTo>
                  <a:pt x="0" y="10"/>
                </a:lnTo>
                <a:lnTo>
                  <a:pt x="6" y="10"/>
                </a:lnTo>
                <a:lnTo>
                  <a:pt x="6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64" name="Freeform 586">
            <a:extLst>
              <a:ext uri="{FF2B5EF4-FFF2-40B4-BE49-F238E27FC236}">
                <a16:creationId xmlns:a16="http://schemas.microsoft.com/office/drawing/2014/main" id="{E60CEB62-99CB-4E40-A021-A34F280F9FD4}"/>
              </a:ext>
            </a:extLst>
          </p:cNvPr>
          <p:cNvSpPr>
            <a:spLocks/>
          </p:cNvSpPr>
          <p:nvPr/>
        </p:nvSpPr>
        <p:spPr bwMode="auto">
          <a:xfrm>
            <a:off x="7297181" y="4395971"/>
            <a:ext cx="25400" cy="42863"/>
          </a:xfrm>
          <a:custGeom>
            <a:avLst/>
            <a:gdLst>
              <a:gd name="T0" fmla="*/ 11 w 16"/>
              <a:gd name="T1" fmla="*/ 8 h 27"/>
              <a:gd name="T2" fmla="*/ 11 w 16"/>
              <a:gd name="T3" fmla="*/ 7 h 27"/>
              <a:gd name="T4" fmla="*/ 8 w 16"/>
              <a:gd name="T5" fmla="*/ 5 h 27"/>
              <a:gd name="T6" fmla="*/ 7 w 16"/>
              <a:gd name="T7" fmla="*/ 7 h 27"/>
              <a:gd name="T8" fmla="*/ 5 w 16"/>
              <a:gd name="T9" fmla="*/ 8 h 27"/>
              <a:gd name="T10" fmla="*/ 5 w 16"/>
              <a:gd name="T11" fmla="*/ 9 h 27"/>
              <a:gd name="T12" fmla="*/ 11 w 16"/>
              <a:gd name="T13" fmla="*/ 12 h 27"/>
              <a:gd name="T14" fmla="*/ 13 w 16"/>
              <a:gd name="T15" fmla="*/ 13 h 27"/>
              <a:gd name="T16" fmla="*/ 14 w 16"/>
              <a:gd name="T17" fmla="*/ 14 h 27"/>
              <a:gd name="T18" fmla="*/ 16 w 16"/>
              <a:gd name="T19" fmla="*/ 19 h 27"/>
              <a:gd name="T20" fmla="*/ 16 w 16"/>
              <a:gd name="T21" fmla="*/ 22 h 27"/>
              <a:gd name="T22" fmla="*/ 14 w 16"/>
              <a:gd name="T23" fmla="*/ 24 h 27"/>
              <a:gd name="T24" fmla="*/ 12 w 16"/>
              <a:gd name="T25" fmla="*/ 26 h 27"/>
              <a:gd name="T26" fmla="*/ 8 w 16"/>
              <a:gd name="T27" fmla="*/ 27 h 27"/>
              <a:gd name="T28" fmla="*/ 3 w 16"/>
              <a:gd name="T29" fmla="*/ 24 h 27"/>
              <a:gd name="T30" fmla="*/ 2 w 16"/>
              <a:gd name="T31" fmla="*/ 22 h 27"/>
              <a:gd name="T32" fmla="*/ 0 w 16"/>
              <a:gd name="T33" fmla="*/ 19 h 27"/>
              <a:gd name="T34" fmla="*/ 5 w 16"/>
              <a:gd name="T35" fmla="*/ 19 h 27"/>
              <a:gd name="T36" fmla="*/ 7 w 16"/>
              <a:gd name="T37" fmla="*/ 21 h 27"/>
              <a:gd name="T38" fmla="*/ 8 w 16"/>
              <a:gd name="T39" fmla="*/ 22 h 27"/>
              <a:gd name="T40" fmla="*/ 11 w 16"/>
              <a:gd name="T41" fmla="*/ 21 h 27"/>
              <a:gd name="T42" fmla="*/ 11 w 16"/>
              <a:gd name="T43" fmla="*/ 19 h 27"/>
              <a:gd name="T44" fmla="*/ 11 w 16"/>
              <a:gd name="T45" fmla="*/ 17 h 27"/>
              <a:gd name="T46" fmla="*/ 5 w 16"/>
              <a:gd name="T47" fmla="*/ 15 h 27"/>
              <a:gd name="T48" fmla="*/ 2 w 16"/>
              <a:gd name="T49" fmla="*/ 13 h 27"/>
              <a:gd name="T50" fmla="*/ 2 w 16"/>
              <a:gd name="T51" fmla="*/ 10 h 27"/>
              <a:gd name="T52" fmla="*/ 0 w 16"/>
              <a:gd name="T53" fmla="*/ 8 h 27"/>
              <a:gd name="T54" fmla="*/ 2 w 16"/>
              <a:gd name="T55" fmla="*/ 5 h 27"/>
              <a:gd name="T56" fmla="*/ 3 w 16"/>
              <a:gd name="T57" fmla="*/ 3 h 27"/>
              <a:gd name="T58" fmla="*/ 5 w 16"/>
              <a:gd name="T59" fmla="*/ 2 h 27"/>
              <a:gd name="T60" fmla="*/ 8 w 16"/>
              <a:gd name="T61" fmla="*/ 0 h 27"/>
              <a:gd name="T62" fmla="*/ 12 w 16"/>
              <a:gd name="T63" fmla="*/ 2 h 27"/>
              <a:gd name="T64" fmla="*/ 13 w 16"/>
              <a:gd name="T65" fmla="*/ 3 h 27"/>
              <a:gd name="T66" fmla="*/ 16 w 16"/>
              <a:gd name="T67" fmla="*/ 5 h 27"/>
              <a:gd name="T68" fmla="*/ 11 w 16"/>
              <a:gd name="T69" fmla="*/ 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" h="27">
                <a:moveTo>
                  <a:pt x="11" y="8"/>
                </a:moveTo>
                <a:lnTo>
                  <a:pt x="11" y="8"/>
                </a:lnTo>
                <a:lnTo>
                  <a:pt x="11" y="7"/>
                </a:lnTo>
                <a:lnTo>
                  <a:pt x="11" y="7"/>
                </a:lnTo>
                <a:lnTo>
                  <a:pt x="8" y="5"/>
                </a:lnTo>
                <a:lnTo>
                  <a:pt x="8" y="5"/>
                </a:lnTo>
                <a:lnTo>
                  <a:pt x="7" y="7"/>
                </a:lnTo>
                <a:lnTo>
                  <a:pt x="7" y="7"/>
                </a:lnTo>
                <a:lnTo>
                  <a:pt x="5" y="8"/>
                </a:lnTo>
                <a:lnTo>
                  <a:pt x="5" y="8"/>
                </a:lnTo>
                <a:lnTo>
                  <a:pt x="5" y="9"/>
                </a:lnTo>
                <a:lnTo>
                  <a:pt x="5" y="9"/>
                </a:lnTo>
                <a:lnTo>
                  <a:pt x="8" y="10"/>
                </a:lnTo>
                <a:lnTo>
                  <a:pt x="11" y="12"/>
                </a:lnTo>
                <a:lnTo>
                  <a:pt x="11" y="12"/>
                </a:lnTo>
                <a:lnTo>
                  <a:pt x="13" y="13"/>
                </a:lnTo>
                <a:lnTo>
                  <a:pt x="14" y="14"/>
                </a:lnTo>
                <a:lnTo>
                  <a:pt x="14" y="14"/>
                </a:lnTo>
                <a:lnTo>
                  <a:pt x="16" y="19"/>
                </a:lnTo>
                <a:lnTo>
                  <a:pt x="16" y="19"/>
                </a:lnTo>
                <a:lnTo>
                  <a:pt x="16" y="22"/>
                </a:lnTo>
                <a:lnTo>
                  <a:pt x="16" y="22"/>
                </a:lnTo>
                <a:lnTo>
                  <a:pt x="14" y="24"/>
                </a:lnTo>
                <a:lnTo>
                  <a:pt x="14" y="24"/>
                </a:lnTo>
                <a:lnTo>
                  <a:pt x="12" y="26"/>
                </a:lnTo>
                <a:lnTo>
                  <a:pt x="12" y="26"/>
                </a:lnTo>
                <a:lnTo>
                  <a:pt x="8" y="27"/>
                </a:lnTo>
                <a:lnTo>
                  <a:pt x="8" y="27"/>
                </a:lnTo>
                <a:lnTo>
                  <a:pt x="5" y="27"/>
                </a:lnTo>
                <a:lnTo>
                  <a:pt x="3" y="24"/>
                </a:lnTo>
                <a:lnTo>
                  <a:pt x="3" y="24"/>
                </a:lnTo>
                <a:lnTo>
                  <a:pt x="2" y="22"/>
                </a:lnTo>
                <a:lnTo>
                  <a:pt x="2" y="22"/>
                </a:lnTo>
                <a:lnTo>
                  <a:pt x="0" y="19"/>
                </a:lnTo>
                <a:lnTo>
                  <a:pt x="5" y="19"/>
                </a:lnTo>
                <a:lnTo>
                  <a:pt x="5" y="19"/>
                </a:lnTo>
                <a:lnTo>
                  <a:pt x="7" y="21"/>
                </a:lnTo>
                <a:lnTo>
                  <a:pt x="7" y="21"/>
                </a:lnTo>
                <a:lnTo>
                  <a:pt x="8" y="22"/>
                </a:lnTo>
                <a:lnTo>
                  <a:pt x="8" y="22"/>
                </a:lnTo>
                <a:lnTo>
                  <a:pt x="11" y="21"/>
                </a:lnTo>
                <a:lnTo>
                  <a:pt x="11" y="21"/>
                </a:lnTo>
                <a:lnTo>
                  <a:pt x="11" y="19"/>
                </a:lnTo>
                <a:lnTo>
                  <a:pt x="11" y="19"/>
                </a:lnTo>
                <a:lnTo>
                  <a:pt x="11" y="17"/>
                </a:lnTo>
                <a:lnTo>
                  <a:pt x="11" y="17"/>
                </a:lnTo>
                <a:lnTo>
                  <a:pt x="8" y="15"/>
                </a:lnTo>
                <a:lnTo>
                  <a:pt x="5" y="15"/>
                </a:lnTo>
                <a:lnTo>
                  <a:pt x="5" y="15"/>
                </a:lnTo>
                <a:lnTo>
                  <a:pt x="2" y="13"/>
                </a:lnTo>
                <a:lnTo>
                  <a:pt x="2" y="13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lnTo>
                  <a:pt x="2" y="5"/>
                </a:lnTo>
                <a:lnTo>
                  <a:pt x="2" y="5"/>
                </a:lnTo>
                <a:lnTo>
                  <a:pt x="3" y="3"/>
                </a:lnTo>
                <a:lnTo>
                  <a:pt x="3" y="3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2" y="2"/>
                </a:lnTo>
                <a:lnTo>
                  <a:pt x="12" y="2"/>
                </a:lnTo>
                <a:lnTo>
                  <a:pt x="13" y="3"/>
                </a:lnTo>
                <a:lnTo>
                  <a:pt x="13" y="3"/>
                </a:lnTo>
                <a:lnTo>
                  <a:pt x="16" y="5"/>
                </a:lnTo>
                <a:lnTo>
                  <a:pt x="16" y="5"/>
                </a:lnTo>
                <a:lnTo>
                  <a:pt x="16" y="8"/>
                </a:lnTo>
                <a:lnTo>
                  <a:pt x="11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65" name="Freeform 587">
            <a:extLst>
              <a:ext uri="{FF2B5EF4-FFF2-40B4-BE49-F238E27FC236}">
                <a16:creationId xmlns:a16="http://schemas.microsoft.com/office/drawing/2014/main" id="{E4B59F73-1798-43E9-B89A-877B021E62E9}"/>
              </a:ext>
            </a:extLst>
          </p:cNvPr>
          <p:cNvSpPr>
            <a:spLocks/>
          </p:cNvSpPr>
          <p:nvPr/>
        </p:nvSpPr>
        <p:spPr bwMode="auto">
          <a:xfrm>
            <a:off x="7327343" y="4395971"/>
            <a:ext cx="39688" cy="42863"/>
          </a:xfrm>
          <a:custGeom>
            <a:avLst/>
            <a:gdLst>
              <a:gd name="T0" fmla="*/ 0 w 25"/>
              <a:gd name="T1" fmla="*/ 27 h 27"/>
              <a:gd name="T2" fmla="*/ 0 w 25"/>
              <a:gd name="T3" fmla="*/ 0 h 27"/>
              <a:gd name="T4" fmla="*/ 5 w 25"/>
              <a:gd name="T5" fmla="*/ 0 h 27"/>
              <a:gd name="T6" fmla="*/ 5 w 25"/>
              <a:gd name="T7" fmla="*/ 3 h 27"/>
              <a:gd name="T8" fmla="*/ 5 w 25"/>
              <a:gd name="T9" fmla="*/ 3 h 27"/>
              <a:gd name="T10" fmla="*/ 5 w 25"/>
              <a:gd name="T11" fmla="*/ 3 h 27"/>
              <a:gd name="T12" fmla="*/ 8 w 25"/>
              <a:gd name="T13" fmla="*/ 2 h 27"/>
              <a:gd name="T14" fmla="*/ 8 w 25"/>
              <a:gd name="T15" fmla="*/ 2 h 27"/>
              <a:gd name="T16" fmla="*/ 10 w 25"/>
              <a:gd name="T17" fmla="*/ 0 h 27"/>
              <a:gd name="T18" fmla="*/ 10 w 25"/>
              <a:gd name="T19" fmla="*/ 0 h 27"/>
              <a:gd name="T20" fmla="*/ 13 w 25"/>
              <a:gd name="T21" fmla="*/ 2 h 27"/>
              <a:gd name="T22" fmla="*/ 13 w 25"/>
              <a:gd name="T23" fmla="*/ 2 h 27"/>
              <a:gd name="T24" fmla="*/ 15 w 25"/>
              <a:gd name="T25" fmla="*/ 3 h 27"/>
              <a:gd name="T26" fmla="*/ 15 w 25"/>
              <a:gd name="T27" fmla="*/ 3 h 27"/>
              <a:gd name="T28" fmla="*/ 17 w 25"/>
              <a:gd name="T29" fmla="*/ 2 h 27"/>
              <a:gd name="T30" fmla="*/ 17 w 25"/>
              <a:gd name="T31" fmla="*/ 2 h 27"/>
              <a:gd name="T32" fmla="*/ 20 w 25"/>
              <a:gd name="T33" fmla="*/ 0 h 27"/>
              <a:gd name="T34" fmla="*/ 20 w 25"/>
              <a:gd name="T35" fmla="*/ 0 h 27"/>
              <a:gd name="T36" fmla="*/ 22 w 25"/>
              <a:gd name="T37" fmla="*/ 0 h 27"/>
              <a:gd name="T38" fmla="*/ 22 w 25"/>
              <a:gd name="T39" fmla="*/ 0 h 27"/>
              <a:gd name="T40" fmla="*/ 24 w 25"/>
              <a:gd name="T41" fmla="*/ 2 h 27"/>
              <a:gd name="T42" fmla="*/ 24 w 25"/>
              <a:gd name="T43" fmla="*/ 2 h 27"/>
              <a:gd name="T44" fmla="*/ 25 w 25"/>
              <a:gd name="T45" fmla="*/ 4 h 27"/>
              <a:gd name="T46" fmla="*/ 25 w 25"/>
              <a:gd name="T47" fmla="*/ 4 h 27"/>
              <a:gd name="T48" fmla="*/ 25 w 25"/>
              <a:gd name="T49" fmla="*/ 7 h 27"/>
              <a:gd name="T50" fmla="*/ 25 w 25"/>
              <a:gd name="T51" fmla="*/ 27 h 27"/>
              <a:gd name="T52" fmla="*/ 20 w 25"/>
              <a:gd name="T53" fmla="*/ 27 h 27"/>
              <a:gd name="T54" fmla="*/ 20 w 25"/>
              <a:gd name="T55" fmla="*/ 9 h 27"/>
              <a:gd name="T56" fmla="*/ 20 w 25"/>
              <a:gd name="T57" fmla="*/ 9 h 27"/>
              <a:gd name="T58" fmla="*/ 20 w 25"/>
              <a:gd name="T59" fmla="*/ 7 h 27"/>
              <a:gd name="T60" fmla="*/ 20 w 25"/>
              <a:gd name="T61" fmla="*/ 7 h 27"/>
              <a:gd name="T62" fmla="*/ 18 w 25"/>
              <a:gd name="T63" fmla="*/ 5 h 27"/>
              <a:gd name="T64" fmla="*/ 18 w 25"/>
              <a:gd name="T65" fmla="*/ 5 h 27"/>
              <a:gd name="T66" fmla="*/ 17 w 25"/>
              <a:gd name="T67" fmla="*/ 7 h 27"/>
              <a:gd name="T68" fmla="*/ 17 w 25"/>
              <a:gd name="T69" fmla="*/ 7 h 27"/>
              <a:gd name="T70" fmla="*/ 15 w 25"/>
              <a:gd name="T71" fmla="*/ 9 h 27"/>
              <a:gd name="T72" fmla="*/ 15 w 25"/>
              <a:gd name="T73" fmla="*/ 27 h 27"/>
              <a:gd name="T74" fmla="*/ 10 w 25"/>
              <a:gd name="T75" fmla="*/ 27 h 27"/>
              <a:gd name="T76" fmla="*/ 10 w 25"/>
              <a:gd name="T77" fmla="*/ 9 h 27"/>
              <a:gd name="T78" fmla="*/ 10 w 25"/>
              <a:gd name="T79" fmla="*/ 9 h 27"/>
              <a:gd name="T80" fmla="*/ 10 w 25"/>
              <a:gd name="T81" fmla="*/ 7 h 27"/>
              <a:gd name="T82" fmla="*/ 10 w 25"/>
              <a:gd name="T83" fmla="*/ 7 h 27"/>
              <a:gd name="T84" fmla="*/ 8 w 25"/>
              <a:gd name="T85" fmla="*/ 5 h 27"/>
              <a:gd name="T86" fmla="*/ 8 w 25"/>
              <a:gd name="T87" fmla="*/ 5 h 27"/>
              <a:gd name="T88" fmla="*/ 5 w 25"/>
              <a:gd name="T89" fmla="*/ 7 h 27"/>
              <a:gd name="T90" fmla="*/ 5 w 25"/>
              <a:gd name="T91" fmla="*/ 7 h 27"/>
              <a:gd name="T92" fmla="*/ 5 w 25"/>
              <a:gd name="T93" fmla="*/ 9 h 27"/>
              <a:gd name="T94" fmla="*/ 5 w 25"/>
              <a:gd name="T95" fmla="*/ 27 h 27"/>
              <a:gd name="T96" fmla="*/ 0 w 25"/>
              <a:gd name="T97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0" y="27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8" y="2"/>
                </a:lnTo>
                <a:lnTo>
                  <a:pt x="8" y="2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5" y="3"/>
                </a:lnTo>
                <a:lnTo>
                  <a:pt x="15" y="3"/>
                </a:lnTo>
                <a:lnTo>
                  <a:pt x="17" y="2"/>
                </a:lnTo>
                <a:lnTo>
                  <a:pt x="17" y="2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2"/>
                </a:lnTo>
                <a:lnTo>
                  <a:pt x="24" y="2"/>
                </a:lnTo>
                <a:lnTo>
                  <a:pt x="25" y="4"/>
                </a:lnTo>
                <a:lnTo>
                  <a:pt x="25" y="4"/>
                </a:lnTo>
                <a:lnTo>
                  <a:pt x="25" y="7"/>
                </a:lnTo>
                <a:lnTo>
                  <a:pt x="25" y="27"/>
                </a:lnTo>
                <a:lnTo>
                  <a:pt x="20" y="27"/>
                </a:lnTo>
                <a:lnTo>
                  <a:pt x="20" y="9"/>
                </a:lnTo>
                <a:lnTo>
                  <a:pt x="20" y="9"/>
                </a:lnTo>
                <a:lnTo>
                  <a:pt x="20" y="7"/>
                </a:lnTo>
                <a:lnTo>
                  <a:pt x="20" y="7"/>
                </a:lnTo>
                <a:lnTo>
                  <a:pt x="18" y="5"/>
                </a:lnTo>
                <a:lnTo>
                  <a:pt x="18" y="5"/>
                </a:lnTo>
                <a:lnTo>
                  <a:pt x="17" y="7"/>
                </a:lnTo>
                <a:lnTo>
                  <a:pt x="17" y="7"/>
                </a:lnTo>
                <a:lnTo>
                  <a:pt x="15" y="9"/>
                </a:lnTo>
                <a:lnTo>
                  <a:pt x="15" y="27"/>
                </a:lnTo>
                <a:lnTo>
                  <a:pt x="10" y="27"/>
                </a:lnTo>
                <a:lnTo>
                  <a:pt x="10" y="9"/>
                </a:lnTo>
                <a:lnTo>
                  <a:pt x="10" y="9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66" name="Freeform 588">
            <a:extLst>
              <a:ext uri="{FF2B5EF4-FFF2-40B4-BE49-F238E27FC236}">
                <a16:creationId xmlns:a16="http://schemas.microsoft.com/office/drawing/2014/main" id="{A84CD196-9E9F-4280-8081-C3383AAB0859}"/>
              </a:ext>
            </a:extLst>
          </p:cNvPr>
          <p:cNvSpPr>
            <a:spLocks/>
          </p:cNvSpPr>
          <p:nvPr/>
        </p:nvSpPr>
        <p:spPr bwMode="auto">
          <a:xfrm>
            <a:off x="7374968" y="4395971"/>
            <a:ext cx="23813" cy="42863"/>
          </a:xfrm>
          <a:custGeom>
            <a:avLst/>
            <a:gdLst>
              <a:gd name="T0" fmla="*/ 15 w 15"/>
              <a:gd name="T1" fmla="*/ 0 h 27"/>
              <a:gd name="T2" fmla="*/ 15 w 15"/>
              <a:gd name="T3" fmla="*/ 27 h 27"/>
              <a:gd name="T4" fmla="*/ 10 w 15"/>
              <a:gd name="T5" fmla="*/ 27 h 27"/>
              <a:gd name="T6" fmla="*/ 10 w 15"/>
              <a:gd name="T7" fmla="*/ 24 h 27"/>
              <a:gd name="T8" fmla="*/ 10 w 15"/>
              <a:gd name="T9" fmla="*/ 24 h 27"/>
              <a:gd name="T10" fmla="*/ 10 w 15"/>
              <a:gd name="T11" fmla="*/ 24 h 27"/>
              <a:gd name="T12" fmla="*/ 8 w 15"/>
              <a:gd name="T13" fmla="*/ 26 h 27"/>
              <a:gd name="T14" fmla="*/ 8 w 15"/>
              <a:gd name="T15" fmla="*/ 26 h 27"/>
              <a:gd name="T16" fmla="*/ 5 w 15"/>
              <a:gd name="T17" fmla="*/ 27 h 27"/>
              <a:gd name="T18" fmla="*/ 5 w 15"/>
              <a:gd name="T19" fmla="*/ 27 h 27"/>
              <a:gd name="T20" fmla="*/ 3 w 15"/>
              <a:gd name="T21" fmla="*/ 27 h 27"/>
              <a:gd name="T22" fmla="*/ 3 w 15"/>
              <a:gd name="T23" fmla="*/ 27 h 27"/>
              <a:gd name="T24" fmla="*/ 2 w 15"/>
              <a:gd name="T25" fmla="*/ 26 h 27"/>
              <a:gd name="T26" fmla="*/ 2 w 15"/>
              <a:gd name="T27" fmla="*/ 26 h 27"/>
              <a:gd name="T28" fmla="*/ 0 w 15"/>
              <a:gd name="T29" fmla="*/ 23 h 27"/>
              <a:gd name="T30" fmla="*/ 0 w 15"/>
              <a:gd name="T31" fmla="*/ 23 h 27"/>
              <a:gd name="T32" fmla="*/ 0 w 15"/>
              <a:gd name="T33" fmla="*/ 21 h 27"/>
              <a:gd name="T34" fmla="*/ 0 w 15"/>
              <a:gd name="T35" fmla="*/ 0 h 27"/>
              <a:gd name="T36" fmla="*/ 5 w 15"/>
              <a:gd name="T37" fmla="*/ 0 h 27"/>
              <a:gd name="T38" fmla="*/ 5 w 15"/>
              <a:gd name="T39" fmla="*/ 18 h 27"/>
              <a:gd name="T40" fmla="*/ 5 w 15"/>
              <a:gd name="T41" fmla="*/ 18 h 27"/>
              <a:gd name="T42" fmla="*/ 5 w 15"/>
              <a:gd name="T43" fmla="*/ 21 h 27"/>
              <a:gd name="T44" fmla="*/ 5 w 15"/>
              <a:gd name="T45" fmla="*/ 21 h 27"/>
              <a:gd name="T46" fmla="*/ 8 w 15"/>
              <a:gd name="T47" fmla="*/ 22 h 27"/>
              <a:gd name="T48" fmla="*/ 8 w 15"/>
              <a:gd name="T49" fmla="*/ 22 h 27"/>
              <a:gd name="T50" fmla="*/ 9 w 15"/>
              <a:gd name="T51" fmla="*/ 21 h 27"/>
              <a:gd name="T52" fmla="*/ 9 w 15"/>
              <a:gd name="T53" fmla="*/ 21 h 27"/>
              <a:gd name="T54" fmla="*/ 10 w 15"/>
              <a:gd name="T55" fmla="*/ 18 h 27"/>
              <a:gd name="T56" fmla="*/ 10 w 15"/>
              <a:gd name="T57" fmla="*/ 0 h 27"/>
              <a:gd name="T58" fmla="*/ 15 w 15"/>
              <a:gd name="T5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7">
                <a:moveTo>
                  <a:pt x="15" y="0"/>
                </a:moveTo>
                <a:lnTo>
                  <a:pt x="15" y="27"/>
                </a:lnTo>
                <a:lnTo>
                  <a:pt x="10" y="27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8" y="26"/>
                </a:lnTo>
                <a:lnTo>
                  <a:pt x="8" y="26"/>
                </a:lnTo>
                <a:lnTo>
                  <a:pt x="5" y="27"/>
                </a:lnTo>
                <a:lnTo>
                  <a:pt x="5" y="27"/>
                </a:lnTo>
                <a:lnTo>
                  <a:pt x="3" y="27"/>
                </a:lnTo>
                <a:lnTo>
                  <a:pt x="3" y="27"/>
                </a:lnTo>
                <a:lnTo>
                  <a:pt x="2" y="26"/>
                </a:lnTo>
                <a:lnTo>
                  <a:pt x="2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1"/>
                </a:lnTo>
                <a:lnTo>
                  <a:pt x="5" y="21"/>
                </a:lnTo>
                <a:lnTo>
                  <a:pt x="8" y="22"/>
                </a:lnTo>
                <a:lnTo>
                  <a:pt x="8" y="22"/>
                </a:lnTo>
                <a:lnTo>
                  <a:pt x="9" y="21"/>
                </a:lnTo>
                <a:lnTo>
                  <a:pt x="9" y="21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67" name="Freeform 589">
            <a:extLst>
              <a:ext uri="{FF2B5EF4-FFF2-40B4-BE49-F238E27FC236}">
                <a16:creationId xmlns:a16="http://schemas.microsoft.com/office/drawing/2014/main" id="{821BF5EE-8777-4D08-9B35-2BA2B3590DD3}"/>
              </a:ext>
            </a:extLst>
          </p:cNvPr>
          <p:cNvSpPr>
            <a:spLocks/>
          </p:cNvSpPr>
          <p:nvPr/>
        </p:nvSpPr>
        <p:spPr bwMode="auto">
          <a:xfrm>
            <a:off x="7401956" y="4384858"/>
            <a:ext cx="17463" cy="53975"/>
          </a:xfrm>
          <a:custGeom>
            <a:avLst/>
            <a:gdLst>
              <a:gd name="T0" fmla="*/ 2 w 11"/>
              <a:gd name="T1" fmla="*/ 7 h 34"/>
              <a:gd name="T2" fmla="*/ 2 w 11"/>
              <a:gd name="T3" fmla="*/ 0 h 34"/>
              <a:gd name="T4" fmla="*/ 7 w 11"/>
              <a:gd name="T5" fmla="*/ 0 h 34"/>
              <a:gd name="T6" fmla="*/ 7 w 11"/>
              <a:gd name="T7" fmla="*/ 7 h 34"/>
              <a:gd name="T8" fmla="*/ 11 w 11"/>
              <a:gd name="T9" fmla="*/ 7 h 34"/>
              <a:gd name="T10" fmla="*/ 11 w 11"/>
              <a:gd name="T11" fmla="*/ 12 h 34"/>
              <a:gd name="T12" fmla="*/ 7 w 11"/>
              <a:gd name="T13" fmla="*/ 12 h 34"/>
              <a:gd name="T14" fmla="*/ 7 w 11"/>
              <a:gd name="T15" fmla="*/ 26 h 34"/>
              <a:gd name="T16" fmla="*/ 7 w 11"/>
              <a:gd name="T17" fmla="*/ 26 h 34"/>
              <a:gd name="T18" fmla="*/ 7 w 11"/>
              <a:gd name="T19" fmla="*/ 28 h 34"/>
              <a:gd name="T20" fmla="*/ 7 w 11"/>
              <a:gd name="T21" fmla="*/ 28 h 34"/>
              <a:gd name="T22" fmla="*/ 9 w 11"/>
              <a:gd name="T23" fmla="*/ 29 h 34"/>
              <a:gd name="T24" fmla="*/ 9 w 11"/>
              <a:gd name="T25" fmla="*/ 29 h 34"/>
              <a:gd name="T26" fmla="*/ 10 w 11"/>
              <a:gd name="T27" fmla="*/ 29 h 34"/>
              <a:gd name="T28" fmla="*/ 10 w 11"/>
              <a:gd name="T29" fmla="*/ 29 h 34"/>
              <a:gd name="T30" fmla="*/ 11 w 11"/>
              <a:gd name="T31" fmla="*/ 29 h 34"/>
              <a:gd name="T32" fmla="*/ 11 w 11"/>
              <a:gd name="T33" fmla="*/ 34 h 34"/>
              <a:gd name="T34" fmla="*/ 9 w 11"/>
              <a:gd name="T35" fmla="*/ 34 h 34"/>
              <a:gd name="T36" fmla="*/ 9 w 11"/>
              <a:gd name="T37" fmla="*/ 34 h 34"/>
              <a:gd name="T38" fmla="*/ 6 w 11"/>
              <a:gd name="T39" fmla="*/ 33 h 34"/>
              <a:gd name="T40" fmla="*/ 6 w 11"/>
              <a:gd name="T41" fmla="*/ 33 h 34"/>
              <a:gd name="T42" fmla="*/ 3 w 11"/>
              <a:gd name="T43" fmla="*/ 31 h 34"/>
              <a:gd name="T44" fmla="*/ 3 w 11"/>
              <a:gd name="T45" fmla="*/ 31 h 34"/>
              <a:gd name="T46" fmla="*/ 2 w 11"/>
              <a:gd name="T47" fmla="*/ 30 h 34"/>
              <a:gd name="T48" fmla="*/ 2 w 11"/>
              <a:gd name="T49" fmla="*/ 30 h 34"/>
              <a:gd name="T50" fmla="*/ 2 w 11"/>
              <a:gd name="T51" fmla="*/ 28 h 34"/>
              <a:gd name="T52" fmla="*/ 2 w 11"/>
              <a:gd name="T53" fmla="*/ 12 h 34"/>
              <a:gd name="T54" fmla="*/ 0 w 11"/>
              <a:gd name="T55" fmla="*/ 12 h 34"/>
              <a:gd name="T56" fmla="*/ 0 w 11"/>
              <a:gd name="T57" fmla="*/ 7 h 34"/>
              <a:gd name="T58" fmla="*/ 2 w 11"/>
              <a:gd name="T59" fmla="*/ 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" h="34">
                <a:moveTo>
                  <a:pt x="2" y="7"/>
                </a:moveTo>
                <a:lnTo>
                  <a:pt x="2" y="0"/>
                </a:lnTo>
                <a:lnTo>
                  <a:pt x="7" y="0"/>
                </a:lnTo>
                <a:lnTo>
                  <a:pt x="7" y="7"/>
                </a:lnTo>
                <a:lnTo>
                  <a:pt x="11" y="7"/>
                </a:lnTo>
                <a:lnTo>
                  <a:pt x="11" y="12"/>
                </a:lnTo>
                <a:lnTo>
                  <a:pt x="7" y="12"/>
                </a:lnTo>
                <a:lnTo>
                  <a:pt x="7" y="26"/>
                </a:lnTo>
                <a:lnTo>
                  <a:pt x="7" y="26"/>
                </a:lnTo>
                <a:lnTo>
                  <a:pt x="7" y="28"/>
                </a:lnTo>
                <a:lnTo>
                  <a:pt x="7" y="28"/>
                </a:lnTo>
                <a:lnTo>
                  <a:pt x="9" y="29"/>
                </a:lnTo>
                <a:lnTo>
                  <a:pt x="9" y="29"/>
                </a:lnTo>
                <a:lnTo>
                  <a:pt x="10" y="29"/>
                </a:lnTo>
                <a:lnTo>
                  <a:pt x="10" y="29"/>
                </a:lnTo>
                <a:lnTo>
                  <a:pt x="11" y="29"/>
                </a:lnTo>
                <a:lnTo>
                  <a:pt x="11" y="34"/>
                </a:lnTo>
                <a:lnTo>
                  <a:pt x="9" y="34"/>
                </a:lnTo>
                <a:lnTo>
                  <a:pt x="9" y="34"/>
                </a:lnTo>
                <a:lnTo>
                  <a:pt x="6" y="33"/>
                </a:lnTo>
                <a:lnTo>
                  <a:pt x="6" y="33"/>
                </a:lnTo>
                <a:lnTo>
                  <a:pt x="3" y="31"/>
                </a:lnTo>
                <a:lnTo>
                  <a:pt x="3" y="31"/>
                </a:lnTo>
                <a:lnTo>
                  <a:pt x="2" y="30"/>
                </a:lnTo>
                <a:lnTo>
                  <a:pt x="2" y="30"/>
                </a:lnTo>
                <a:lnTo>
                  <a:pt x="2" y="28"/>
                </a:lnTo>
                <a:lnTo>
                  <a:pt x="2" y="12"/>
                </a:lnTo>
                <a:lnTo>
                  <a:pt x="0" y="12"/>
                </a:lnTo>
                <a:lnTo>
                  <a:pt x="0" y="7"/>
                </a:lnTo>
                <a:lnTo>
                  <a:pt x="2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68" name="Freeform 590">
            <a:extLst>
              <a:ext uri="{FF2B5EF4-FFF2-40B4-BE49-F238E27FC236}">
                <a16:creationId xmlns:a16="http://schemas.microsoft.com/office/drawing/2014/main" id="{A76E5754-D06D-4549-B4A9-40F1EA6A2B93}"/>
              </a:ext>
            </a:extLst>
          </p:cNvPr>
          <p:cNvSpPr>
            <a:spLocks/>
          </p:cNvSpPr>
          <p:nvPr/>
        </p:nvSpPr>
        <p:spPr bwMode="auto">
          <a:xfrm>
            <a:off x="7421006" y="4380096"/>
            <a:ext cx="26988" cy="58738"/>
          </a:xfrm>
          <a:custGeom>
            <a:avLst/>
            <a:gdLst>
              <a:gd name="T0" fmla="*/ 0 w 17"/>
              <a:gd name="T1" fmla="*/ 37 h 37"/>
              <a:gd name="T2" fmla="*/ 0 w 17"/>
              <a:gd name="T3" fmla="*/ 0 h 37"/>
              <a:gd name="T4" fmla="*/ 5 w 17"/>
              <a:gd name="T5" fmla="*/ 0 h 37"/>
              <a:gd name="T6" fmla="*/ 5 w 17"/>
              <a:gd name="T7" fmla="*/ 13 h 37"/>
              <a:gd name="T8" fmla="*/ 7 w 17"/>
              <a:gd name="T9" fmla="*/ 13 h 37"/>
              <a:gd name="T10" fmla="*/ 7 w 17"/>
              <a:gd name="T11" fmla="*/ 13 h 37"/>
              <a:gd name="T12" fmla="*/ 8 w 17"/>
              <a:gd name="T13" fmla="*/ 12 h 37"/>
              <a:gd name="T14" fmla="*/ 8 w 17"/>
              <a:gd name="T15" fmla="*/ 12 h 37"/>
              <a:gd name="T16" fmla="*/ 10 w 17"/>
              <a:gd name="T17" fmla="*/ 10 h 37"/>
              <a:gd name="T18" fmla="*/ 10 w 17"/>
              <a:gd name="T19" fmla="*/ 10 h 37"/>
              <a:gd name="T20" fmla="*/ 13 w 17"/>
              <a:gd name="T21" fmla="*/ 10 h 37"/>
              <a:gd name="T22" fmla="*/ 13 w 17"/>
              <a:gd name="T23" fmla="*/ 10 h 37"/>
              <a:gd name="T24" fmla="*/ 14 w 17"/>
              <a:gd name="T25" fmla="*/ 12 h 37"/>
              <a:gd name="T26" fmla="*/ 14 w 17"/>
              <a:gd name="T27" fmla="*/ 12 h 37"/>
              <a:gd name="T28" fmla="*/ 15 w 17"/>
              <a:gd name="T29" fmla="*/ 14 h 37"/>
              <a:gd name="T30" fmla="*/ 15 w 17"/>
              <a:gd name="T31" fmla="*/ 14 h 37"/>
              <a:gd name="T32" fmla="*/ 17 w 17"/>
              <a:gd name="T33" fmla="*/ 17 h 37"/>
              <a:gd name="T34" fmla="*/ 17 w 17"/>
              <a:gd name="T35" fmla="*/ 37 h 37"/>
              <a:gd name="T36" fmla="*/ 10 w 17"/>
              <a:gd name="T37" fmla="*/ 37 h 37"/>
              <a:gd name="T38" fmla="*/ 10 w 17"/>
              <a:gd name="T39" fmla="*/ 19 h 37"/>
              <a:gd name="T40" fmla="*/ 10 w 17"/>
              <a:gd name="T41" fmla="*/ 19 h 37"/>
              <a:gd name="T42" fmla="*/ 10 w 17"/>
              <a:gd name="T43" fmla="*/ 17 h 37"/>
              <a:gd name="T44" fmla="*/ 10 w 17"/>
              <a:gd name="T45" fmla="*/ 17 h 37"/>
              <a:gd name="T46" fmla="*/ 8 w 17"/>
              <a:gd name="T47" fmla="*/ 15 h 37"/>
              <a:gd name="T48" fmla="*/ 8 w 17"/>
              <a:gd name="T49" fmla="*/ 15 h 37"/>
              <a:gd name="T50" fmla="*/ 7 w 17"/>
              <a:gd name="T51" fmla="*/ 17 h 37"/>
              <a:gd name="T52" fmla="*/ 7 w 17"/>
              <a:gd name="T53" fmla="*/ 17 h 37"/>
              <a:gd name="T54" fmla="*/ 5 w 17"/>
              <a:gd name="T55" fmla="*/ 19 h 37"/>
              <a:gd name="T56" fmla="*/ 5 w 17"/>
              <a:gd name="T57" fmla="*/ 37 h 37"/>
              <a:gd name="T58" fmla="*/ 0 w 17"/>
              <a:gd name="T59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7" h="37">
                <a:moveTo>
                  <a:pt x="0" y="37"/>
                </a:moveTo>
                <a:lnTo>
                  <a:pt x="0" y="0"/>
                </a:lnTo>
                <a:lnTo>
                  <a:pt x="5" y="0"/>
                </a:lnTo>
                <a:lnTo>
                  <a:pt x="5" y="13"/>
                </a:lnTo>
                <a:lnTo>
                  <a:pt x="7" y="13"/>
                </a:lnTo>
                <a:lnTo>
                  <a:pt x="7" y="13"/>
                </a:lnTo>
                <a:lnTo>
                  <a:pt x="8" y="12"/>
                </a:lnTo>
                <a:lnTo>
                  <a:pt x="8" y="12"/>
                </a:lnTo>
                <a:lnTo>
                  <a:pt x="10" y="10"/>
                </a:lnTo>
                <a:lnTo>
                  <a:pt x="10" y="10"/>
                </a:lnTo>
                <a:lnTo>
                  <a:pt x="13" y="10"/>
                </a:lnTo>
                <a:lnTo>
                  <a:pt x="13" y="10"/>
                </a:lnTo>
                <a:lnTo>
                  <a:pt x="14" y="12"/>
                </a:lnTo>
                <a:lnTo>
                  <a:pt x="14" y="12"/>
                </a:lnTo>
                <a:lnTo>
                  <a:pt x="15" y="14"/>
                </a:lnTo>
                <a:lnTo>
                  <a:pt x="15" y="14"/>
                </a:lnTo>
                <a:lnTo>
                  <a:pt x="17" y="17"/>
                </a:lnTo>
                <a:lnTo>
                  <a:pt x="17" y="37"/>
                </a:lnTo>
                <a:lnTo>
                  <a:pt x="10" y="37"/>
                </a:lnTo>
                <a:lnTo>
                  <a:pt x="10" y="19"/>
                </a:lnTo>
                <a:lnTo>
                  <a:pt x="10" y="19"/>
                </a:lnTo>
                <a:lnTo>
                  <a:pt x="10" y="17"/>
                </a:lnTo>
                <a:lnTo>
                  <a:pt x="10" y="17"/>
                </a:lnTo>
                <a:lnTo>
                  <a:pt x="8" y="15"/>
                </a:lnTo>
                <a:lnTo>
                  <a:pt x="8" y="15"/>
                </a:lnTo>
                <a:lnTo>
                  <a:pt x="7" y="17"/>
                </a:lnTo>
                <a:lnTo>
                  <a:pt x="7" y="17"/>
                </a:lnTo>
                <a:lnTo>
                  <a:pt x="5" y="19"/>
                </a:lnTo>
                <a:lnTo>
                  <a:pt x="5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69" name="Freeform 591">
            <a:extLst>
              <a:ext uri="{FF2B5EF4-FFF2-40B4-BE49-F238E27FC236}">
                <a16:creationId xmlns:a16="http://schemas.microsoft.com/office/drawing/2014/main" id="{41E93E13-0465-493C-AA59-92CB0E7AD8AF}"/>
              </a:ext>
            </a:extLst>
          </p:cNvPr>
          <p:cNvSpPr>
            <a:spLocks/>
          </p:cNvSpPr>
          <p:nvPr/>
        </p:nvSpPr>
        <p:spPr bwMode="auto">
          <a:xfrm>
            <a:off x="7187643" y="4892858"/>
            <a:ext cx="26988" cy="57150"/>
          </a:xfrm>
          <a:custGeom>
            <a:avLst/>
            <a:gdLst>
              <a:gd name="T0" fmla="*/ 17 w 17"/>
              <a:gd name="T1" fmla="*/ 0 h 36"/>
              <a:gd name="T2" fmla="*/ 17 w 17"/>
              <a:gd name="T3" fmla="*/ 28 h 36"/>
              <a:gd name="T4" fmla="*/ 17 w 17"/>
              <a:gd name="T5" fmla="*/ 28 h 36"/>
              <a:gd name="T6" fmla="*/ 17 w 17"/>
              <a:gd name="T7" fmla="*/ 31 h 36"/>
              <a:gd name="T8" fmla="*/ 17 w 17"/>
              <a:gd name="T9" fmla="*/ 31 h 36"/>
              <a:gd name="T10" fmla="*/ 14 w 17"/>
              <a:gd name="T11" fmla="*/ 34 h 36"/>
              <a:gd name="T12" fmla="*/ 14 w 17"/>
              <a:gd name="T13" fmla="*/ 34 h 36"/>
              <a:gd name="T14" fmla="*/ 12 w 17"/>
              <a:gd name="T15" fmla="*/ 35 h 36"/>
              <a:gd name="T16" fmla="*/ 12 w 17"/>
              <a:gd name="T17" fmla="*/ 35 h 36"/>
              <a:gd name="T18" fmla="*/ 9 w 17"/>
              <a:gd name="T19" fmla="*/ 36 h 36"/>
              <a:gd name="T20" fmla="*/ 9 w 17"/>
              <a:gd name="T21" fmla="*/ 36 h 36"/>
              <a:gd name="T22" fmla="*/ 5 w 17"/>
              <a:gd name="T23" fmla="*/ 35 h 36"/>
              <a:gd name="T24" fmla="*/ 5 w 17"/>
              <a:gd name="T25" fmla="*/ 35 h 36"/>
              <a:gd name="T26" fmla="*/ 3 w 17"/>
              <a:gd name="T27" fmla="*/ 34 h 36"/>
              <a:gd name="T28" fmla="*/ 3 w 17"/>
              <a:gd name="T29" fmla="*/ 34 h 36"/>
              <a:gd name="T30" fmla="*/ 2 w 17"/>
              <a:gd name="T31" fmla="*/ 31 h 36"/>
              <a:gd name="T32" fmla="*/ 2 w 17"/>
              <a:gd name="T33" fmla="*/ 31 h 36"/>
              <a:gd name="T34" fmla="*/ 0 w 17"/>
              <a:gd name="T35" fmla="*/ 28 h 36"/>
              <a:gd name="T36" fmla="*/ 0 w 17"/>
              <a:gd name="T37" fmla="*/ 0 h 36"/>
              <a:gd name="T38" fmla="*/ 5 w 17"/>
              <a:gd name="T39" fmla="*/ 0 h 36"/>
              <a:gd name="T40" fmla="*/ 5 w 17"/>
              <a:gd name="T41" fmla="*/ 28 h 36"/>
              <a:gd name="T42" fmla="*/ 5 w 17"/>
              <a:gd name="T43" fmla="*/ 28 h 36"/>
              <a:gd name="T44" fmla="*/ 7 w 17"/>
              <a:gd name="T45" fmla="*/ 30 h 36"/>
              <a:gd name="T46" fmla="*/ 7 w 17"/>
              <a:gd name="T47" fmla="*/ 30 h 36"/>
              <a:gd name="T48" fmla="*/ 9 w 17"/>
              <a:gd name="T49" fmla="*/ 30 h 36"/>
              <a:gd name="T50" fmla="*/ 9 w 17"/>
              <a:gd name="T51" fmla="*/ 30 h 36"/>
              <a:gd name="T52" fmla="*/ 12 w 17"/>
              <a:gd name="T53" fmla="*/ 30 h 36"/>
              <a:gd name="T54" fmla="*/ 12 w 17"/>
              <a:gd name="T55" fmla="*/ 30 h 36"/>
              <a:gd name="T56" fmla="*/ 12 w 17"/>
              <a:gd name="T57" fmla="*/ 28 h 36"/>
              <a:gd name="T58" fmla="*/ 12 w 17"/>
              <a:gd name="T59" fmla="*/ 0 h 36"/>
              <a:gd name="T60" fmla="*/ 17 w 17"/>
              <a:gd name="T6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7" h="36">
                <a:moveTo>
                  <a:pt x="17" y="0"/>
                </a:moveTo>
                <a:lnTo>
                  <a:pt x="17" y="28"/>
                </a:lnTo>
                <a:lnTo>
                  <a:pt x="17" y="28"/>
                </a:lnTo>
                <a:lnTo>
                  <a:pt x="17" y="31"/>
                </a:lnTo>
                <a:lnTo>
                  <a:pt x="17" y="31"/>
                </a:lnTo>
                <a:lnTo>
                  <a:pt x="14" y="34"/>
                </a:lnTo>
                <a:lnTo>
                  <a:pt x="14" y="34"/>
                </a:lnTo>
                <a:lnTo>
                  <a:pt x="12" y="35"/>
                </a:lnTo>
                <a:lnTo>
                  <a:pt x="12" y="35"/>
                </a:lnTo>
                <a:lnTo>
                  <a:pt x="9" y="36"/>
                </a:lnTo>
                <a:lnTo>
                  <a:pt x="9" y="36"/>
                </a:lnTo>
                <a:lnTo>
                  <a:pt x="5" y="35"/>
                </a:lnTo>
                <a:lnTo>
                  <a:pt x="5" y="35"/>
                </a:lnTo>
                <a:lnTo>
                  <a:pt x="3" y="34"/>
                </a:lnTo>
                <a:lnTo>
                  <a:pt x="3" y="34"/>
                </a:lnTo>
                <a:lnTo>
                  <a:pt x="2" y="31"/>
                </a:lnTo>
                <a:lnTo>
                  <a:pt x="2" y="31"/>
                </a:lnTo>
                <a:lnTo>
                  <a:pt x="0" y="28"/>
                </a:lnTo>
                <a:lnTo>
                  <a:pt x="0" y="0"/>
                </a:lnTo>
                <a:lnTo>
                  <a:pt x="5" y="0"/>
                </a:lnTo>
                <a:lnTo>
                  <a:pt x="5" y="28"/>
                </a:lnTo>
                <a:lnTo>
                  <a:pt x="5" y="28"/>
                </a:lnTo>
                <a:lnTo>
                  <a:pt x="7" y="30"/>
                </a:lnTo>
                <a:lnTo>
                  <a:pt x="7" y="30"/>
                </a:lnTo>
                <a:lnTo>
                  <a:pt x="9" y="30"/>
                </a:lnTo>
                <a:lnTo>
                  <a:pt x="9" y="30"/>
                </a:lnTo>
                <a:lnTo>
                  <a:pt x="12" y="30"/>
                </a:lnTo>
                <a:lnTo>
                  <a:pt x="12" y="30"/>
                </a:lnTo>
                <a:lnTo>
                  <a:pt x="12" y="28"/>
                </a:lnTo>
                <a:lnTo>
                  <a:pt x="12" y="0"/>
                </a:lnTo>
                <a:lnTo>
                  <a:pt x="1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70" name="Freeform 592">
            <a:extLst>
              <a:ext uri="{FF2B5EF4-FFF2-40B4-BE49-F238E27FC236}">
                <a16:creationId xmlns:a16="http://schemas.microsoft.com/office/drawing/2014/main" id="{A657D00A-5886-4AAC-B66C-33FA6C7A1DD6}"/>
              </a:ext>
            </a:extLst>
          </p:cNvPr>
          <p:cNvSpPr>
            <a:spLocks/>
          </p:cNvSpPr>
          <p:nvPr/>
        </p:nvSpPr>
        <p:spPr bwMode="auto">
          <a:xfrm>
            <a:off x="7222568" y="4908733"/>
            <a:ext cx="23813" cy="39688"/>
          </a:xfrm>
          <a:custGeom>
            <a:avLst/>
            <a:gdLst>
              <a:gd name="T0" fmla="*/ 0 w 15"/>
              <a:gd name="T1" fmla="*/ 25 h 25"/>
              <a:gd name="T2" fmla="*/ 0 w 15"/>
              <a:gd name="T3" fmla="*/ 0 h 25"/>
              <a:gd name="T4" fmla="*/ 5 w 15"/>
              <a:gd name="T5" fmla="*/ 0 h 25"/>
              <a:gd name="T6" fmla="*/ 5 w 15"/>
              <a:gd name="T7" fmla="*/ 3 h 25"/>
              <a:gd name="T8" fmla="*/ 5 w 15"/>
              <a:gd name="T9" fmla="*/ 3 h 25"/>
              <a:gd name="T10" fmla="*/ 5 w 15"/>
              <a:gd name="T11" fmla="*/ 3 h 25"/>
              <a:gd name="T12" fmla="*/ 7 w 15"/>
              <a:gd name="T13" fmla="*/ 0 h 25"/>
              <a:gd name="T14" fmla="*/ 7 w 15"/>
              <a:gd name="T15" fmla="*/ 0 h 25"/>
              <a:gd name="T16" fmla="*/ 10 w 15"/>
              <a:gd name="T17" fmla="*/ 0 h 25"/>
              <a:gd name="T18" fmla="*/ 10 w 15"/>
              <a:gd name="T19" fmla="*/ 0 h 25"/>
              <a:gd name="T20" fmla="*/ 11 w 15"/>
              <a:gd name="T21" fmla="*/ 0 h 25"/>
              <a:gd name="T22" fmla="*/ 11 w 15"/>
              <a:gd name="T23" fmla="*/ 0 h 25"/>
              <a:gd name="T24" fmla="*/ 14 w 15"/>
              <a:gd name="T25" fmla="*/ 1 h 25"/>
              <a:gd name="T26" fmla="*/ 14 w 15"/>
              <a:gd name="T27" fmla="*/ 1 h 25"/>
              <a:gd name="T28" fmla="*/ 15 w 15"/>
              <a:gd name="T29" fmla="*/ 3 h 25"/>
              <a:gd name="T30" fmla="*/ 15 w 15"/>
              <a:gd name="T31" fmla="*/ 3 h 25"/>
              <a:gd name="T32" fmla="*/ 15 w 15"/>
              <a:gd name="T33" fmla="*/ 6 h 25"/>
              <a:gd name="T34" fmla="*/ 15 w 15"/>
              <a:gd name="T35" fmla="*/ 25 h 25"/>
              <a:gd name="T36" fmla="*/ 10 w 15"/>
              <a:gd name="T37" fmla="*/ 25 h 25"/>
              <a:gd name="T38" fmla="*/ 10 w 15"/>
              <a:gd name="T39" fmla="*/ 8 h 25"/>
              <a:gd name="T40" fmla="*/ 10 w 15"/>
              <a:gd name="T41" fmla="*/ 8 h 25"/>
              <a:gd name="T42" fmla="*/ 10 w 15"/>
              <a:gd name="T43" fmla="*/ 6 h 25"/>
              <a:gd name="T44" fmla="*/ 10 w 15"/>
              <a:gd name="T45" fmla="*/ 6 h 25"/>
              <a:gd name="T46" fmla="*/ 7 w 15"/>
              <a:gd name="T47" fmla="*/ 5 h 25"/>
              <a:gd name="T48" fmla="*/ 7 w 15"/>
              <a:gd name="T49" fmla="*/ 5 h 25"/>
              <a:gd name="T50" fmla="*/ 5 w 15"/>
              <a:gd name="T51" fmla="*/ 6 h 25"/>
              <a:gd name="T52" fmla="*/ 5 w 15"/>
              <a:gd name="T53" fmla="*/ 6 h 25"/>
              <a:gd name="T54" fmla="*/ 5 w 15"/>
              <a:gd name="T55" fmla="*/ 9 h 25"/>
              <a:gd name="T56" fmla="*/ 5 w 15"/>
              <a:gd name="T57" fmla="*/ 25 h 25"/>
              <a:gd name="T58" fmla="*/ 0 w 15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4" y="1"/>
                </a:lnTo>
                <a:lnTo>
                  <a:pt x="14" y="1"/>
                </a:lnTo>
                <a:lnTo>
                  <a:pt x="15" y="3"/>
                </a:lnTo>
                <a:lnTo>
                  <a:pt x="15" y="3"/>
                </a:lnTo>
                <a:lnTo>
                  <a:pt x="15" y="6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71" name="Freeform 593">
            <a:extLst>
              <a:ext uri="{FF2B5EF4-FFF2-40B4-BE49-F238E27FC236}">
                <a16:creationId xmlns:a16="http://schemas.microsoft.com/office/drawing/2014/main" id="{1B67EA63-A2E9-49D5-9528-FFE2924E8EA1}"/>
              </a:ext>
            </a:extLst>
          </p:cNvPr>
          <p:cNvSpPr>
            <a:spLocks/>
          </p:cNvSpPr>
          <p:nvPr/>
        </p:nvSpPr>
        <p:spPr bwMode="auto">
          <a:xfrm>
            <a:off x="7254318" y="4908733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5 h 26"/>
              <a:gd name="T4" fmla="*/ 10 w 15"/>
              <a:gd name="T5" fmla="*/ 25 h 26"/>
              <a:gd name="T6" fmla="*/ 10 w 15"/>
              <a:gd name="T7" fmla="*/ 23 h 26"/>
              <a:gd name="T8" fmla="*/ 10 w 15"/>
              <a:gd name="T9" fmla="*/ 23 h 26"/>
              <a:gd name="T10" fmla="*/ 10 w 15"/>
              <a:gd name="T11" fmla="*/ 23 h 26"/>
              <a:gd name="T12" fmla="*/ 7 w 15"/>
              <a:gd name="T13" fmla="*/ 25 h 26"/>
              <a:gd name="T14" fmla="*/ 7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2 w 15"/>
              <a:gd name="T21" fmla="*/ 25 h 26"/>
              <a:gd name="T22" fmla="*/ 2 w 15"/>
              <a:gd name="T23" fmla="*/ 25 h 26"/>
              <a:gd name="T24" fmla="*/ 1 w 15"/>
              <a:gd name="T25" fmla="*/ 24 h 26"/>
              <a:gd name="T26" fmla="*/ 1 w 15"/>
              <a:gd name="T27" fmla="*/ 24 h 26"/>
              <a:gd name="T28" fmla="*/ 0 w 15"/>
              <a:gd name="T29" fmla="*/ 23 h 26"/>
              <a:gd name="T30" fmla="*/ 0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5 w 15"/>
              <a:gd name="T43" fmla="*/ 20 h 26"/>
              <a:gd name="T44" fmla="*/ 5 w 15"/>
              <a:gd name="T45" fmla="*/ 20 h 26"/>
              <a:gd name="T46" fmla="*/ 7 w 15"/>
              <a:gd name="T47" fmla="*/ 20 h 26"/>
              <a:gd name="T48" fmla="*/ 7 w 15"/>
              <a:gd name="T49" fmla="*/ 20 h 26"/>
              <a:gd name="T50" fmla="*/ 9 w 15"/>
              <a:gd name="T51" fmla="*/ 20 h 26"/>
              <a:gd name="T52" fmla="*/ 9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7" y="25"/>
                </a:lnTo>
                <a:lnTo>
                  <a:pt x="7" y="25"/>
                </a:lnTo>
                <a:lnTo>
                  <a:pt x="5" y="26"/>
                </a:lnTo>
                <a:lnTo>
                  <a:pt x="5" y="26"/>
                </a:lnTo>
                <a:lnTo>
                  <a:pt x="2" y="25"/>
                </a:lnTo>
                <a:lnTo>
                  <a:pt x="2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72" name="Freeform 594">
            <a:extLst>
              <a:ext uri="{FF2B5EF4-FFF2-40B4-BE49-F238E27FC236}">
                <a16:creationId xmlns:a16="http://schemas.microsoft.com/office/drawing/2014/main" id="{409C5287-DA89-4F8F-81CA-3F75BBDD9D7B}"/>
              </a:ext>
            </a:extLst>
          </p:cNvPr>
          <p:cNvSpPr>
            <a:spLocks/>
          </p:cNvSpPr>
          <p:nvPr/>
        </p:nvSpPr>
        <p:spPr bwMode="auto">
          <a:xfrm>
            <a:off x="7284481" y="4908733"/>
            <a:ext cx="23813" cy="39688"/>
          </a:xfrm>
          <a:custGeom>
            <a:avLst/>
            <a:gdLst>
              <a:gd name="T0" fmla="*/ 0 w 15"/>
              <a:gd name="T1" fmla="*/ 25 h 25"/>
              <a:gd name="T2" fmla="*/ 0 w 15"/>
              <a:gd name="T3" fmla="*/ 0 h 25"/>
              <a:gd name="T4" fmla="*/ 5 w 15"/>
              <a:gd name="T5" fmla="*/ 0 h 25"/>
              <a:gd name="T6" fmla="*/ 5 w 15"/>
              <a:gd name="T7" fmla="*/ 3 h 25"/>
              <a:gd name="T8" fmla="*/ 5 w 15"/>
              <a:gd name="T9" fmla="*/ 3 h 25"/>
              <a:gd name="T10" fmla="*/ 5 w 15"/>
              <a:gd name="T11" fmla="*/ 3 h 25"/>
              <a:gd name="T12" fmla="*/ 7 w 15"/>
              <a:gd name="T13" fmla="*/ 0 h 25"/>
              <a:gd name="T14" fmla="*/ 7 w 15"/>
              <a:gd name="T15" fmla="*/ 0 h 25"/>
              <a:gd name="T16" fmla="*/ 10 w 15"/>
              <a:gd name="T17" fmla="*/ 0 h 25"/>
              <a:gd name="T18" fmla="*/ 10 w 15"/>
              <a:gd name="T19" fmla="*/ 0 h 25"/>
              <a:gd name="T20" fmla="*/ 12 w 15"/>
              <a:gd name="T21" fmla="*/ 0 h 25"/>
              <a:gd name="T22" fmla="*/ 12 w 15"/>
              <a:gd name="T23" fmla="*/ 0 h 25"/>
              <a:gd name="T24" fmla="*/ 13 w 15"/>
              <a:gd name="T25" fmla="*/ 1 h 25"/>
              <a:gd name="T26" fmla="*/ 13 w 15"/>
              <a:gd name="T27" fmla="*/ 1 h 25"/>
              <a:gd name="T28" fmla="*/ 15 w 15"/>
              <a:gd name="T29" fmla="*/ 3 h 25"/>
              <a:gd name="T30" fmla="*/ 15 w 15"/>
              <a:gd name="T31" fmla="*/ 3 h 25"/>
              <a:gd name="T32" fmla="*/ 15 w 15"/>
              <a:gd name="T33" fmla="*/ 6 h 25"/>
              <a:gd name="T34" fmla="*/ 15 w 15"/>
              <a:gd name="T35" fmla="*/ 25 h 25"/>
              <a:gd name="T36" fmla="*/ 10 w 15"/>
              <a:gd name="T37" fmla="*/ 25 h 25"/>
              <a:gd name="T38" fmla="*/ 10 w 15"/>
              <a:gd name="T39" fmla="*/ 8 h 25"/>
              <a:gd name="T40" fmla="*/ 10 w 15"/>
              <a:gd name="T41" fmla="*/ 8 h 25"/>
              <a:gd name="T42" fmla="*/ 10 w 15"/>
              <a:gd name="T43" fmla="*/ 6 h 25"/>
              <a:gd name="T44" fmla="*/ 10 w 15"/>
              <a:gd name="T45" fmla="*/ 6 h 25"/>
              <a:gd name="T46" fmla="*/ 7 w 15"/>
              <a:gd name="T47" fmla="*/ 5 h 25"/>
              <a:gd name="T48" fmla="*/ 7 w 15"/>
              <a:gd name="T49" fmla="*/ 5 h 25"/>
              <a:gd name="T50" fmla="*/ 6 w 15"/>
              <a:gd name="T51" fmla="*/ 6 h 25"/>
              <a:gd name="T52" fmla="*/ 6 w 15"/>
              <a:gd name="T53" fmla="*/ 6 h 25"/>
              <a:gd name="T54" fmla="*/ 5 w 15"/>
              <a:gd name="T55" fmla="*/ 9 h 25"/>
              <a:gd name="T56" fmla="*/ 5 w 15"/>
              <a:gd name="T57" fmla="*/ 25 h 25"/>
              <a:gd name="T58" fmla="*/ 0 w 15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1"/>
                </a:lnTo>
                <a:lnTo>
                  <a:pt x="13" y="1"/>
                </a:lnTo>
                <a:lnTo>
                  <a:pt x="15" y="3"/>
                </a:lnTo>
                <a:lnTo>
                  <a:pt x="15" y="3"/>
                </a:lnTo>
                <a:lnTo>
                  <a:pt x="15" y="6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73" name="Freeform 595">
            <a:extLst>
              <a:ext uri="{FF2B5EF4-FFF2-40B4-BE49-F238E27FC236}">
                <a16:creationId xmlns:a16="http://schemas.microsoft.com/office/drawing/2014/main" id="{253E8378-B9E9-413E-963B-2BD61A20CC23}"/>
              </a:ext>
            </a:extLst>
          </p:cNvPr>
          <p:cNvSpPr>
            <a:spLocks noEditPoints="1"/>
          </p:cNvSpPr>
          <p:nvPr/>
        </p:nvSpPr>
        <p:spPr bwMode="auto">
          <a:xfrm>
            <a:off x="7316231" y="4908733"/>
            <a:ext cx="23813" cy="57150"/>
          </a:xfrm>
          <a:custGeom>
            <a:avLst/>
            <a:gdLst>
              <a:gd name="T0" fmla="*/ 0 w 15"/>
              <a:gd name="T1" fmla="*/ 36 h 36"/>
              <a:gd name="T2" fmla="*/ 0 w 15"/>
              <a:gd name="T3" fmla="*/ 0 h 36"/>
              <a:gd name="T4" fmla="*/ 5 w 15"/>
              <a:gd name="T5" fmla="*/ 0 h 36"/>
              <a:gd name="T6" fmla="*/ 5 w 15"/>
              <a:gd name="T7" fmla="*/ 3 h 36"/>
              <a:gd name="T8" fmla="*/ 5 w 15"/>
              <a:gd name="T9" fmla="*/ 3 h 36"/>
              <a:gd name="T10" fmla="*/ 6 w 15"/>
              <a:gd name="T11" fmla="*/ 0 h 36"/>
              <a:gd name="T12" fmla="*/ 6 w 15"/>
              <a:gd name="T13" fmla="*/ 0 h 36"/>
              <a:gd name="T14" fmla="*/ 10 w 15"/>
              <a:gd name="T15" fmla="*/ 0 h 36"/>
              <a:gd name="T16" fmla="*/ 10 w 15"/>
              <a:gd name="T17" fmla="*/ 0 h 36"/>
              <a:gd name="T18" fmla="*/ 12 w 15"/>
              <a:gd name="T19" fmla="*/ 0 h 36"/>
              <a:gd name="T20" fmla="*/ 14 w 15"/>
              <a:gd name="T21" fmla="*/ 3 h 36"/>
              <a:gd name="T22" fmla="*/ 14 w 15"/>
              <a:gd name="T23" fmla="*/ 3 h 36"/>
              <a:gd name="T24" fmla="*/ 15 w 15"/>
              <a:gd name="T25" fmla="*/ 4 h 36"/>
              <a:gd name="T26" fmla="*/ 15 w 15"/>
              <a:gd name="T27" fmla="*/ 4 h 36"/>
              <a:gd name="T28" fmla="*/ 15 w 15"/>
              <a:gd name="T29" fmla="*/ 8 h 36"/>
              <a:gd name="T30" fmla="*/ 15 w 15"/>
              <a:gd name="T31" fmla="*/ 18 h 36"/>
              <a:gd name="T32" fmla="*/ 15 w 15"/>
              <a:gd name="T33" fmla="*/ 18 h 36"/>
              <a:gd name="T34" fmla="*/ 15 w 15"/>
              <a:gd name="T35" fmla="*/ 21 h 36"/>
              <a:gd name="T36" fmla="*/ 15 w 15"/>
              <a:gd name="T37" fmla="*/ 21 h 36"/>
              <a:gd name="T38" fmla="*/ 14 w 15"/>
              <a:gd name="T39" fmla="*/ 24 h 36"/>
              <a:gd name="T40" fmla="*/ 12 w 15"/>
              <a:gd name="T41" fmla="*/ 25 h 36"/>
              <a:gd name="T42" fmla="*/ 12 w 15"/>
              <a:gd name="T43" fmla="*/ 25 h 36"/>
              <a:gd name="T44" fmla="*/ 10 w 15"/>
              <a:gd name="T45" fmla="*/ 26 h 36"/>
              <a:gd name="T46" fmla="*/ 10 w 15"/>
              <a:gd name="T47" fmla="*/ 26 h 36"/>
              <a:gd name="T48" fmla="*/ 6 w 15"/>
              <a:gd name="T49" fmla="*/ 25 h 36"/>
              <a:gd name="T50" fmla="*/ 6 w 15"/>
              <a:gd name="T51" fmla="*/ 25 h 36"/>
              <a:gd name="T52" fmla="*/ 5 w 15"/>
              <a:gd name="T53" fmla="*/ 23 h 36"/>
              <a:gd name="T54" fmla="*/ 5 w 15"/>
              <a:gd name="T55" fmla="*/ 23 h 36"/>
              <a:gd name="T56" fmla="*/ 5 w 15"/>
              <a:gd name="T57" fmla="*/ 36 h 36"/>
              <a:gd name="T58" fmla="*/ 0 w 15"/>
              <a:gd name="T59" fmla="*/ 36 h 36"/>
              <a:gd name="T60" fmla="*/ 10 w 15"/>
              <a:gd name="T61" fmla="*/ 9 h 36"/>
              <a:gd name="T62" fmla="*/ 10 w 15"/>
              <a:gd name="T63" fmla="*/ 9 h 36"/>
              <a:gd name="T64" fmla="*/ 9 w 15"/>
              <a:gd name="T65" fmla="*/ 6 h 36"/>
              <a:gd name="T66" fmla="*/ 9 w 15"/>
              <a:gd name="T67" fmla="*/ 6 h 36"/>
              <a:gd name="T68" fmla="*/ 7 w 15"/>
              <a:gd name="T69" fmla="*/ 5 h 36"/>
              <a:gd name="T70" fmla="*/ 7 w 15"/>
              <a:gd name="T71" fmla="*/ 5 h 36"/>
              <a:gd name="T72" fmla="*/ 5 w 15"/>
              <a:gd name="T73" fmla="*/ 6 h 36"/>
              <a:gd name="T74" fmla="*/ 5 w 15"/>
              <a:gd name="T75" fmla="*/ 6 h 36"/>
              <a:gd name="T76" fmla="*/ 5 w 15"/>
              <a:gd name="T77" fmla="*/ 8 h 36"/>
              <a:gd name="T78" fmla="*/ 5 w 15"/>
              <a:gd name="T79" fmla="*/ 18 h 36"/>
              <a:gd name="T80" fmla="*/ 5 w 15"/>
              <a:gd name="T81" fmla="*/ 18 h 36"/>
              <a:gd name="T82" fmla="*/ 5 w 15"/>
              <a:gd name="T83" fmla="*/ 20 h 36"/>
              <a:gd name="T84" fmla="*/ 5 w 15"/>
              <a:gd name="T85" fmla="*/ 20 h 36"/>
              <a:gd name="T86" fmla="*/ 7 w 15"/>
              <a:gd name="T87" fmla="*/ 20 h 36"/>
              <a:gd name="T88" fmla="*/ 7 w 15"/>
              <a:gd name="T89" fmla="*/ 20 h 36"/>
              <a:gd name="T90" fmla="*/ 9 w 15"/>
              <a:gd name="T91" fmla="*/ 20 h 36"/>
              <a:gd name="T92" fmla="*/ 9 w 15"/>
              <a:gd name="T93" fmla="*/ 20 h 36"/>
              <a:gd name="T94" fmla="*/ 10 w 15"/>
              <a:gd name="T95" fmla="*/ 18 h 36"/>
              <a:gd name="T96" fmla="*/ 10 w 15"/>
              <a:gd name="T97" fmla="*/ 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" h="36">
                <a:moveTo>
                  <a:pt x="0" y="3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4" y="3"/>
                </a:lnTo>
                <a:lnTo>
                  <a:pt x="14" y="3"/>
                </a:lnTo>
                <a:lnTo>
                  <a:pt x="15" y="4"/>
                </a:lnTo>
                <a:lnTo>
                  <a:pt x="15" y="4"/>
                </a:lnTo>
                <a:lnTo>
                  <a:pt x="15" y="8"/>
                </a:lnTo>
                <a:lnTo>
                  <a:pt x="15" y="18"/>
                </a:lnTo>
                <a:lnTo>
                  <a:pt x="15" y="18"/>
                </a:lnTo>
                <a:lnTo>
                  <a:pt x="15" y="21"/>
                </a:lnTo>
                <a:lnTo>
                  <a:pt x="15" y="21"/>
                </a:lnTo>
                <a:lnTo>
                  <a:pt x="14" y="24"/>
                </a:lnTo>
                <a:lnTo>
                  <a:pt x="12" y="25"/>
                </a:lnTo>
                <a:lnTo>
                  <a:pt x="12" y="25"/>
                </a:lnTo>
                <a:lnTo>
                  <a:pt x="10" y="26"/>
                </a:lnTo>
                <a:lnTo>
                  <a:pt x="10" y="26"/>
                </a:lnTo>
                <a:lnTo>
                  <a:pt x="6" y="25"/>
                </a:lnTo>
                <a:lnTo>
                  <a:pt x="6" y="25"/>
                </a:lnTo>
                <a:lnTo>
                  <a:pt x="5" y="23"/>
                </a:lnTo>
                <a:lnTo>
                  <a:pt x="5" y="23"/>
                </a:lnTo>
                <a:lnTo>
                  <a:pt x="5" y="36"/>
                </a:lnTo>
                <a:lnTo>
                  <a:pt x="0" y="36"/>
                </a:lnTo>
                <a:close/>
                <a:moveTo>
                  <a:pt x="10" y="9"/>
                </a:move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74" name="Freeform 596">
            <a:extLst>
              <a:ext uri="{FF2B5EF4-FFF2-40B4-BE49-F238E27FC236}">
                <a16:creationId xmlns:a16="http://schemas.microsoft.com/office/drawing/2014/main" id="{7ACED31A-B381-4554-B37F-9E7E9475F1B4}"/>
              </a:ext>
            </a:extLst>
          </p:cNvPr>
          <p:cNvSpPr>
            <a:spLocks noEditPoints="1"/>
          </p:cNvSpPr>
          <p:nvPr/>
        </p:nvSpPr>
        <p:spPr bwMode="auto">
          <a:xfrm>
            <a:off x="7346393" y="4908733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8 h 26"/>
              <a:gd name="T6" fmla="*/ 5 w 15"/>
              <a:gd name="T7" fmla="*/ 18 h 26"/>
              <a:gd name="T8" fmla="*/ 5 w 15"/>
              <a:gd name="T9" fmla="*/ 20 h 26"/>
              <a:gd name="T10" fmla="*/ 5 w 15"/>
              <a:gd name="T11" fmla="*/ 20 h 26"/>
              <a:gd name="T12" fmla="*/ 7 w 15"/>
              <a:gd name="T13" fmla="*/ 20 h 26"/>
              <a:gd name="T14" fmla="*/ 7 w 15"/>
              <a:gd name="T15" fmla="*/ 20 h 26"/>
              <a:gd name="T16" fmla="*/ 8 w 15"/>
              <a:gd name="T17" fmla="*/ 20 h 26"/>
              <a:gd name="T18" fmla="*/ 8 w 15"/>
              <a:gd name="T19" fmla="*/ 20 h 26"/>
              <a:gd name="T20" fmla="*/ 10 w 15"/>
              <a:gd name="T21" fmla="*/ 18 h 26"/>
              <a:gd name="T22" fmla="*/ 15 w 15"/>
              <a:gd name="T23" fmla="*/ 18 h 26"/>
              <a:gd name="T24" fmla="*/ 15 w 15"/>
              <a:gd name="T25" fmla="*/ 18 h 26"/>
              <a:gd name="T26" fmla="*/ 15 w 15"/>
              <a:gd name="T27" fmla="*/ 21 h 26"/>
              <a:gd name="T28" fmla="*/ 12 w 15"/>
              <a:gd name="T29" fmla="*/ 24 h 26"/>
              <a:gd name="T30" fmla="*/ 12 w 15"/>
              <a:gd name="T31" fmla="*/ 24 h 26"/>
              <a:gd name="T32" fmla="*/ 10 w 15"/>
              <a:gd name="T33" fmla="*/ 25 h 26"/>
              <a:gd name="T34" fmla="*/ 10 w 15"/>
              <a:gd name="T35" fmla="*/ 25 h 26"/>
              <a:gd name="T36" fmla="*/ 7 w 15"/>
              <a:gd name="T37" fmla="*/ 26 h 26"/>
              <a:gd name="T38" fmla="*/ 7 w 15"/>
              <a:gd name="T39" fmla="*/ 26 h 26"/>
              <a:gd name="T40" fmla="*/ 3 w 15"/>
              <a:gd name="T41" fmla="*/ 25 h 26"/>
              <a:gd name="T42" fmla="*/ 3 w 15"/>
              <a:gd name="T43" fmla="*/ 25 h 26"/>
              <a:gd name="T44" fmla="*/ 1 w 15"/>
              <a:gd name="T45" fmla="*/ 23 h 26"/>
              <a:gd name="T46" fmla="*/ 1 w 15"/>
              <a:gd name="T47" fmla="*/ 23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8 h 26"/>
              <a:gd name="T54" fmla="*/ 0 w 15"/>
              <a:gd name="T55" fmla="*/ 9 h 26"/>
              <a:gd name="T56" fmla="*/ 0 w 15"/>
              <a:gd name="T57" fmla="*/ 9 h 26"/>
              <a:gd name="T58" fmla="*/ 0 w 15"/>
              <a:gd name="T59" fmla="*/ 6 h 26"/>
              <a:gd name="T60" fmla="*/ 0 w 15"/>
              <a:gd name="T61" fmla="*/ 6 h 26"/>
              <a:gd name="T62" fmla="*/ 1 w 15"/>
              <a:gd name="T63" fmla="*/ 4 h 26"/>
              <a:gd name="T64" fmla="*/ 1 w 15"/>
              <a:gd name="T65" fmla="*/ 4 h 26"/>
              <a:gd name="T66" fmla="*/ 3 w 15"/>
              <a:gd name="T67" fmla="*/ 1 h 26"/>
              <a:gd name="T68" fmla="*/ 3 w 15"/>
              <a:gd name="T69" fmla="*/ 1 h 26"/>
              <a:gd name="T70" fmla="*/ 7 w 15"/>
              <a:gd name="T71" fmla="*/ 0 h 26"/>
              <a:gd name="T72" fmla="*/ 7 w 15"/>
              <a:gd name="T73" fmla="*/ 0 h 26"/>
              <a:gd name="T74" fmla="*/ 10 w 15"/>
              <a:gd name="T75" fmla="*/ 0 h 26"/>
              <a:gd name="T76" fmla="*/ 10 w 15"/>
              <a:gd name="T77" fmla="*/ 0 h 26"/>
              <a:gd name="T78" fmla="*/ 12 w 15"/>
              <a:gd name="T79" fmla="*/ 3 h 26"/>
              <a:gd name="T80" fmla="*/ 12 w 15"/>
              <a:gd name="T81" fmla="*/ 3 h 26"/>
              <a:gd name="T82" fmla="*/ 15 w 15"/>
              <a:gd name="T83" fmla="*/ 5 h 26"/>
              <a:gd name="T84" fmla="*/ 15 w 15"/>
              <a:gd name="T85" fmla="*/ 8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8 h 26"/>
              <a:gd name="T94" fmla="*/ 10 w 15"/>
              <a:gd name="T95" fmla="*/ 8 h 26"/>
              <a:gd name="T96" fmla="*/ 8 w 15"/>
              <a:gd name="T97" fmla="*/ 5 h 26"/>
              <a:gd name="T98" fmla="*/ 8 w 15"/>
              <a:gd name="T99" fmla="*/ 5 h 26"/>
              <a:gd name="T100" fmla="*/ 7 w 15"/>
              <a:gd name="T101" fmla="*/ 5 h 26"/>
              <a:gd name="T102" fmla="*/ 7 w 15"/>
              <a:gd name="T103" fmla="*/ 5 h 26"/>
              <a:gd name="T104" fmla="*/ 5 w 15"/>
              <a:gd name="T105" fmla="*/ 5 h 26"/>
              <a:gd name="T106" fmla="*/ 5 w 15"/>
              <a:gd name="T107" fmla="*/ 5 h 26"/>
              <a:gd name="T108" fmla="*/ 5 w 15"/>
              <a:gd name="T109" fmla="*/ 8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0" y="18"/>
                </a:lnTo>
                <a:lnTo>
                  <a:pt x="15" y="18"/>
                </a:lnTo>
                <a:lnTo>
                  <a:pt x="15" y="18"/>
                </a:lnTo>
                <a:lnTo>
                  <a:pt x="15" y="21"/>
                </a:lnTo>
                <a:lnTo>
                  <a:pt x="12" y="24"/>
                </a:lnTo>
                <a:lnTo>
                  <a:pt x="12" y="24"/>
                </a:lnTo>
                <a:lnTo>
                  <a:pt x="10" y="25"/>
                </a:lnTo>
                <a:lnTo>
                  <a:pt x="10" y="25"/>
                </a:lnTo>
                <a:lnTo>
                  <a:pt x="7" y="26"/>
                </a:lnTo>
                <a:lnTo>
                  <a:pt x="7" y="26"/>
                </a:lnTo>
                <a:lnTo>
                  <a:pt x="3" y="25"/>
                </a:lnTo>
                <a:lnTo>
                  <a:pt x="3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3" y="1"/>
                </a:lnTo>
                <a:lnTo>
                  <a:pt x="3" y="1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3"/>
                </a:lnTo>
                <a:lnTo>
                  <a:pt x="12" y="3"/>
                </a:lnTo>
                <a:lnTo>
                  <a:pt x="15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8"/>
                </a:lnTo>
                <a:lnTo>
                  <a:pt x="10" y="8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75" name="Freeform 597">
            <a:extLst>
              <a:ext uri="{FF2B5EF4-FFF2-40B4-BE49-F238E27FC236}">
                <a16:creationId xmlns:a16="http://schemas.microsoft.com/office/drawing/2014/main" id="{9DEE882D-7494-4871-B3EF-018A29CF401C}"/>
              </a:ext>
            </a:extLst>
          </p:cNvPr>
          <p:cNvSpPr>
            <a:spLocks/>
          </p:cNvSpPr>
          <p:nvPr/>
        </p:nvSpPr>
        <p:spPr bwMode="auto">
          <a:xfrm>
            <a:off x="7374968" y="4908733"/>
            <a:ext cx="23813" cy="39688"/>
          </a:xfrm>
          <a:custGeom>
            <a:avLst/>
            <a:gdLst>
              <a:gd name="T0" fmla="*/ 0 w 15"/>
              <a:gd name="T1" fmla="*/ 25 h 25"/>
              <a:gd name="T2" fmla="*/ 0 w 15"/>
              <a:gd name="T3" fmla="*/ 0 h 25"/>
              <a:gd name="T4" fmla="*/ 5 w 15"/>
              <a:gd name="T5" fmla="*/ 0 h 25"/>
              <a:gd name="T6" fmla="*/ 5 w 15"/>
              <a:gd name="T7" fmla="*/ 3 h 25"/>
              <a:gd name="T8" fmla="*/ 5 w 15"/>
              <a:gd name="T9" fmla="*/ 3 h 25"/>
              <a:gd name="T10" fmla="*/ 5 w 15"/>
              <a:gd name="T11" fmla="*/ 3 h 25"/>
              <a:gd name="T12" fmla="*/ 8 w 15"/>
              <a:gd name="T13" fmla="*/ 0 h 25"/>
              <a:gd name="T14" fmla="*/ 8 w 15"/>
              <a:gd name="T15" fmla="*/ 0 h 25"/>
              <a:gd name="T16" fmla="*/ 10 w 15"/>
              <a:gd name="T17" fmla="*/ 0 h 25"/>
              <a:gd name="T18" fmla="*/ 10 w 15"/>
              <a:gd name="T19" fmla="*/ 0 h 25"/>
              <a:gd name="T20" fmla="*/ 13 w 15"/>
              <a:gd name="T21" fmla="*/ 0 h 25"/>
              <a:gd name="T22" fmla="*/ 13 w 15"/>
              <a:gd name="T23" fmla="*/ 0 h 25"/>
              <a:gd name="T24" fmla="*/ 14 w 15"/>
              <a:gd name="T25" fmla="*/ 1 h 25"/>
              <a:gd name="T26" fmla="*/ 14 w 15"/>
              <a:gd name="T27" fmla="*/ 1 h 25"/>
              <a:gd name="T28" fmla="*/ 15 w 15"/>
              <a:gd name="T29" fmla="*/ 3 h 25"/>
              <a:gd name="T30" fmla="*/ 15 w 15"/>
              <a:gd name="T31" fmla="*/ 3 h 25"/>
              <a:gd name="T32" fmla="*/ 15 w 15"/>
              <a:gd name="T33" fmla="*/ 6 h 25"/>
              <a:gd name="T34" fmla="*/ 15 w 15"/>
              <a:gd name="T35" fmla="*/ 25 h 25"/>
              <a:gd name="T36" fmla="*/ 10 w 15"/>
              <a:gd name="T37" fmla="*/ 25 h 25"/>
              <a:gd name="T38" fmla="*/ 10 w 15"/>
              <a:gd name="T39" fmla="*/ 8 h 25"/>
              <a:gd name="T40" fmla="*/ 10 w 15"/>
              <a:gd name="T41" fmla="*/ 8 h 25"/>
              <a:gd name="T42" fmla="*/ 10 w 15"/>
              <a:gd name="T43" fmla="*/ 6 h 25"/>
              <a:gd name="T44" fmla="*/ 10 w 15"/>
              <a:gd name="T45" fmla="*/ 6 h 25"/>
              <a:gd name="T46" fmla="*/ 8 w 15"/>
              <a:gd name="T47" fmla="*/ 5 h 25"/>
              <a:gd name="T48" fmla="*/ 8 w 15"/>
              <a:gd name="T49" fmla="*/ 5 h 25"/>
              <a:gd name="T50" fmla="*/ 7 w 15"/>
              <a:gd name="T51" fmla="*/ 6 h 25"/>
              <a:gd name="T52" fmla="*/ 7 w 15"/>
              <a:gd name="T53" fmla="*/ 6 h 25"/>
              <a:gd name="T54" fmla="*/ 5 w 15"/>
              <a:gd name="T55" fmla="*/ 9 h 25"/>
              <a:gd name="T56" fmla="*/ 5 w 15"/>
              <a:gd name="T57" fmla="*/ 25 h 25"/>
              <a:gd name="T58" fmla="*/ 0 w 15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4" y="1"/>
                </a:lnTo>
                <a:lnTo>
                  <a:pt x="14" y="1"/>
                </a:lnTo>
                <a:lnTo>
                  <a:pt x="15" y="3"/>
                </a:lnTo>
                <a:lnTo>
                  <a:pt x="15" y="3"/>
                </a:lnTo>
                <a:lnTo>
                  <a:pt x="15" y="6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76" name="Freeform 598">
            <a:extLst>
              <a:ext uri="{FF2B5EF4-FFF2-40B4-BE49-F238E27FC236}">
                <a16:creationId xmlns:a16="http://schemas.microsoft.com/office/drawing/2014/main" id="{2D096475-4A34-4A3C-B934-541A138DCB97}"/>
              </a:ext>
            </a:extLst>
          </p:cNvPr>
          <p:cNvSpPr>
            <a:spLocks/>
          </p:cNvSpPr>
          <p:nvPr/>
        </p:nvSpPr>
        <p:spPr bwMode="auto">
          <a:xfrm>
            <a:off x="7403543" y="4897621"/>
            <a:ext cx="15875" cy="50800"/>
          </a:xfrm>
          <a:custGeom>
            <a:avLst/>
            <a:gdLst>
              <a:gd name="T0" fmla="*/ 2 w 10"/>
              <a:gd name="T1" fmla="*/ 7 h 32"/>
              <a:gd name="T2" fmla="*/ 2 w 10"/>
              <a:gd name="T3" fmla="*/ 0 h 32"/>
              <a:gd name="T4" fmla="*/ 8 w 10"/>
              <a:gd name="T5" fmla="*/ 0 h 32"/>
              <a:gd name="T6" fmla="*/ 8 w 10"/>
              <a:gd name="T7" fmla="*/ 7 h 32"/>
              <a:gd name="T8" fmla="*/ 10 w 10"/>
              <a:gd name="T9" fmla="*/ 7 h 32"/>
              <a:gd name="T10" fmla="*/ 10 w 10"/>
              <a:gd name="T11" fmla="*/ 11 h 32"/>
              <a:gd name="T12" fmla="*/ 8 w 10"/>
              <a:gd name="T13" fmla="*/ 11 h 32"/>
              <a:gd name="T14" fmla="*/ 8 w 10"/>
              <a:gd name="T15" fmla="*/ 25 h 32"/>
              <a:gd name="T16" fmla="*/ 8 w 10"/>
              <a:gd name="T17" fmla="*/ 25 h 32"/>
              <a:gd name="T18" fmla="*/ 8 w 10"/>
              <a:gd name="T19" fmla="*/ 27 h 32"/>
              <a:gd name="T20" fmla="*/ 8 w 10"/>
              <a:gd name="T21" fmla="*/ 27 h 32"/>
              <a:gd name="T22" fmla="*/ 8 w 10"/>
              <a:gd name="T23" fmla="*/ 27 h 32"/>
              <a:gd name="T24" fmla="*/ 8 w 10"/>
              <a:gd name="T25" fmla="*/ 27 h 32"/>
              <a:gd name="T26" fmla="*/ 9 w 10"/>
              <a:gd name="T27" fmla="*/ 27 h 32"/>
              <a:gd name="T28" fmla="*/ 9 w 10"/>
              <a:gd name="T29" fmla="*/ 27 h 32"/>
              <a:gd name="T30" fmla="*/ 10 w 10"/>
              <a:gd name="T31" fmla="*/ 27 h 32"/>
              <a:gd name="T32" fmla="*/ 10 w 10"/>
              <a:gd name="T33" fmla="*/ 32 h 32"/>
              <a:gd name="T34" fmla="*/ 8 w 10"/>
              <a:gd name="T35" fmla="*/ 32 h 32"/>
              <a:gd name="T36" fmla="*/ 8 w 10"/>
              <a:gd name="T37" fmla="*/ 32 h 32"/>
              <a:gd name="T38" fmla="*/ 5 w 10"/>
              <a:gd name="T39" fmla="*/ 32 h 32"/>
              <a:gd name="T40" fmla="*/ 5 w 10"/>
              <a:gd name="T41" fmla="*/ 32 h 32"/>
              <a:gd name="T42" fmla="*/ 4 w 10"/>
              <a:gd name="T43" fmla="*/ 31 h 32"/>
              <a:gd name="T44" fmla="*/ 4 w 10"/>
              <a:gd name="T45" fmla="*/ 31 h 32"/>
              <a:gd name="T46" fmla="*/ 2 w 10"/>
              <a:gd name="T47" fmla="*/ 28 h 32"/>
              <a:gd name="T48" fmla="*/ 2 w 10"/>
              <a:gd name="T49" fmla="*/ 28 h 32"/>
              <a:gd name="T50" fmla="*/ 2 w 10"/>
              <a:gd name="T51" fmla="*/ 27 h 32"/>
              <a:gd name="T52" fmla="*/ 2 w 10"/>
              <a:gd name="T53" fmla="*/ 11 h 32"/>
              <a:gd name="T54" fmla="*/ 0 w 10"/>
              <a:gd name="T55" fmla="*/ 11 h 32"/>
              <a:gd name="T56" fmla="*/ 0 w 10"/>
              <a:gd name="T57" fmla="*/ 7 h 32"/>
              <a:gd name="T58" fmla="*/ 2 w 10"/>
              <a:gd name="T59" fmla="*/ 7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" h="32">
                <a:moveTo>
                  <a:pt x="2" y="7"/>
                </a:moveTo>
                <a:lnTo>
                  <a:pt x="2" y="0"/>
                </a:lnTo>
                <a:lnTo>
                  <a:pt x="8" y="0"/>
                </a:lnTo>
                <a:lnTo>
                  <a:pt x="8" y="7"/>
                </a:lnTo>
                <a:lnTo>
                  <a:pt x="10" y="7"/>
                </a:lnTo>
                <a:lnTo>
                  <a:pt x="10" y="11"/>
                </a:lnTo>
                <a:lnTo>
                  <a:pt x="8" y="11"/>
                </a:lnTo>
                <a:lnTo>
                  <a:pt x="8" y="25"/>
                </a:lnTo>
                <a:lnTo>
                  <a:pt x="8" y="25"/>
                </a:lnTo>
                <a:lnTo>
                  <a:pt x="8" y="27"/>
                </a:lnTo>
                <a:lnTo>
                  <a:pt x="8" y="27"/>
                </a:lnTo>
                <a:lnTo>
                  <a:pt x="8" y="27"/>
                </a:lnTo>
                <a:lnTo>
                  <a:pt x="8" y="27"/>
                </a:lnTo>
                <a:lnTo>
                  <a:pt x="9" y="27"/>
                </a:lnTo>
                <a:lnTo>
                  <a:pt x="9" y="27"/>
                </a:lnTo>
                <a:lnTo>
                  <a:pt x="10" y="27"/>
                </a:lnTo>
                <a:lnTo>
                  <a:pt x="10" y="32"/>
                </a:lnTo>
                <a:lnTo>
                  <a:pt x="8" y="32"/>
                </a:lnTo>
                <a:lnTo>
                  <a:pt x="8" y="32"/>
                </a:lnTo>
                <a:lnTo>
                  <a:pt x="5" y="32"/>
                </a:lnTo>
                <a:lnTo>
                  <a:pt x="5" y="32"/>
                </a:lnTo>
                <a:lnTo>
                  <a:pt x="4" y="31"/>
                </a:lnTo>
                <a:lnTo>
                  <a:pt x="4" y="31"/>
                </a:lnTo>
                <a:lnTo>
                  <a:pt x="2" y="28"/>
                </a:lnTo>
                <a:lnTo>
                  <a:pt x="2" y="28"/>
                </a:lnTo>
                <a:lnTo>
                  <a:pt x="2" y="27"/>
                </a:lnTo>
                <a:lnTo>
                  <a:pt x="2" y="11"/>
                </a:lnTo>
                <a:lnTo>
                  <a:pt x="0" y="11"/>
                </a:lnTo>
                <a:lnTo>
                  <a:pt x="0" y="7"/>
                </a:lnTo>
                <a:lnTo>
                  <a:pt x="2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77" name="Freeform 599">
            <a:extLst>
              <a:ext uri="{FF2B5EF4-FFF2-40B4-BE49-F238E27FC236}">
                <a16:creationId xmlns:a16="http://schemas.microsoft.com/office/drawing/2014/main" id="{C022D7A1-12F5-4C5C-ABB2-9F3F25D4F3B4}"/>
              </a:ext>
            </a:extLst>
          </p:cNvPr>
          <p:cNvSpPr>
            <a:spLocks noEditPoints="1"/>
          </p:cNvSpPr>
          <p:nvPr/>
        </p:nvSpPr>
        <p:spPr bwMode="auto">
          <a:xfrm>
            <a:off x="7424181" y="4892858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78" name="Freeform 600">
            <a:extLst>
              <a:ext uri="{FF2B5EF4-FFF2-40B4-BE49-F238E27FC236}">
                <a16:creationId xmlns:a16="http://schemas.microsoft.com/office/drawing/2014/main" id="{FC414D94-7102-435A-A88B-58F29899B79B}"/>
              </a:ext>
            </a:extLst>
          </p:cNvPr>
          <p:cNvSpPr>
            <a:spLocks/>
          </p:cNvSpPr>
          <p:nvPr/>
        </p:nvSpPr>
        <p:spPr bwMode="auto">
          <a:xfrm>
            <a:off x="7436881" y="4908733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5 h 26"/>
              <a:gd name="T4" fmla="*/ 10 w 15"/>
              <a:gd name="T5" fmla="*/ 25 h 26"/>
              <a:gd name="T6" fmla="*/ 10 w 15"/>
              <a:gd name="T7" fmla="*/ 23 h 26"/>
              <a:gd name="T8" fmla="*/ 10 w 15"/>
              <a:gd name="T9" fmla="*/ 23 h 26"/>
              <a:gd name="T10" fmla="*/ 10 w 15"/>
              <a:gd name="T11" fmla="*/ 23 h 26"/>
              <a:gd name="T12" fmla="*/ 9 w 15"/>
              <a:gd name="T13" fmla="*/ 25 h 26"/>
              <a:gd name="T14" fmla="*/ 9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4 w 15"/>
              <a:gd name="T21" fmla="*/ 25 h 26"/>
              <a:gd name="T22" fmla="*/ 4 w 15"/>
              <a:gd name="T23" fmla="*/ 25 h 26"/>
              <a:gd name="T24" fmla="*/ 2 w 15"/>
              <a:gd name="T25" fmla="*/ 24 h 26"/>
              <a:gd name="T26" fmla="*/ 2 w 15"/>
              <a:gd name="T27" fmla="*/ 24 h 26"/>
              <a:gd name="T28" fmla="*/ 2 w 15"/>
              <a:gd name="T29" fmla="*/ 23 h 26"/>
              <a:gd name="T30" fmla="*/ 2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7 w 15"/>
              <a:gd name="T43" fmla="*/ 20 h 26"/>
              <a:gd name="T44" fmla="*/ 7 w 15"/>
              <a:gd name="T45" fmla="*/ 20 h 26"/>
              <a:gd name="T46" fmla="*/ 8 w 15"/>
              <a:gd name="T47" fmla="*/ 20 h 26"/>
              <a:gd name="T48" fmla="*/ 8 w 15"/>
              <a:gd name="T49" fmla="*/ 20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9" y="25"/>
                </a:lnTo>
                <a:lnTo>
                  <a:pt x="9" y="25"/>
                </a:lnTo>
                <a:lnTo>
                  <a:pt x="5" y="26"/>
                </a:lnTo>
                <a:lnTo>
                  <a:pt x="5" y="26"/>
                </a:lnTo>
                <a:lnTo>
                  <a:pt x="4" y="25"/>
                </a:lnTo>
                <a:lnTo>
                  <a:pt x="4" y="25"/>
                </a:lnTo>
                <a:lnTo>
                  <a:pt x="2" y="24"/>
                </a:lnTo>
                <a:lnTo>
                  <a:pt x="2" y="24"/>
                </a:lnTo>
                <a:lnTo>
                  <a:pt x="2" y="23"/>
                </a:lnTo>
                <a:lnTo>
                  <a:pt x="2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79" name="Freeform 601">
            <a:extLst>
              <a:ext uri="{FF2B5EF4-FFF2-40B4-BE49-F238E27FC236}">
                <a16:creationId xmlns:a16="http://schemas.microsoft.com/office/drawing/2014/main" id="{68CC9C74-40F9-4D11-AC56-C710AA841A6F}"/>
              </a:ext>
            </a:extLst>
          </p:cNvPr>
          <p:cNvSpPr>
            <a:spLocks/>
          </p:cNvSpPr>
          <p:nvPr/>
        </p:nvSpPr>
        <p:spPr bwMode="auto">
          <a:xfrm>
            <a:off x="7468631" y="4908733"/>
            <a:ext cx="41275" cy="39688"/>
          </a:xfrm>
          <a:custGeom>
            <a:avLst/>
            <a:gdLst>
              <a:gd name="T0" fmla="*/ 0 w 26"/>
              <a:gd name="T1" fmla="*/ 25 h 25"/>
              <a:gd name="T2" fmla="*/ 0 w 26"/>
              <a:gd name="T3" fmla="*/ 0 h 25"/>
              <a:gd name="T4" fmla="*/ 5 w 26"/>
              <a:gd name="T5" fmla="*/ 0 h 25"/>
              <a:gd name="T6" fmla="*/ 5 w 26"/>
              <a:gd name="T7" fmla="*/ 3 h 25"/>
              <a:gd name="T8" fmla="*/ 5 w 26"/>
              <a:gd name="T9" fmla="*/ 3 h 25"/>
              <a:gd name="T10" fmla="*/ 5 w 26"/>
              <a:gd name="T11" fmla="*/ 3 h 25"/>
              <a:gd name="T12" fmla="*/ 7 w 26"/>
              <a:gd name="T13" fmla="*/ 0 h 25"/>
              <a:gd name="T14" fmla="*/ 7 w 26"/>
              <a:gd name="T15" fmla="*/ 0 h 25"/>
              <a:gd name="T16" fmla="*/ 10 w 26"/>
              <a:gd name="T17" fmla="*/ 0 h 25"/>
              <a:gd name="T18" fmla="*/ 10 w 26"/>
              <a:gd name="T19" fmla="*/ 0 h 25"/>
              <a:gd name="T20" fmla="*/ 13 w 26"/>
              <a:gd name="T21" fmla="*/ 0 h 25"/>
              <a:gd name="T22" fmla="*/ 13 w 26"/>
              <a:gd name="T23" fmla="*/ 0 h 25"/>
              <a:gd name="T24" fmla="*/ 14 w 26"/>
              <a:gd name="T25" fmla="*/ 3 h 25"/>
              <a:gd name="T26" fmla="*/ 14 w 26"/>
              <a:gd name="T27" fmla="*/ 3 h 25"/>
              <a:gd name="T28" fmla="*/ 17 w 26"/>
              <a:gd name="T29" fmla="*/ 0 h 25"/>
              <a:gd name="T30" fmla="*/ 17 w 26"/>
              <a:gd name="T31" fmla="*/ 0 h 25"/>
              <a:gd name="T32" fmla="*/ 20 w 26"/>
              <a:gd name="T33" fmla="*/ 0 h 25"/>
              <a:gd name="T34" fmla="*/ 20 w 26"/>
              <a:gd name="T35" fmla="*/ 0 h 25"/>
              <a:gd name="T36" fmla="*/ 22 w 26"/>
              <a:gd name="T37" fmla="*/ 0 h 25"/>
              <a:gd name="T38" fmla="*/ 22 w 26"/>
              <a:gd name="T39" fmla="*/ 0 h 25"/>
              <a:gd name="T40" fmla="*/ 24 w 26"/>
              <a:gd name="T41" fmla="*/ 1 h 25"/>
              <a:gd name="T42" fmla="*/ 24 w 26"/>
              <a:gd name="T43" fmla="*/ 1 h 25"/>
              <a:gd name="T44" fmla="*/ 26 w 26"/>
              <a:gd name="T45" fmla="*/ 3 h 25"/>
              <a:gd name="T46" fmla="*/ 26 w 26"/>
              <a:gd name="T47" fmla="*/ 3 h 25"/>
              <a:gd name="T48" fmla="*/ 26 w 26"/>
              <a:gd name="T49" fmla="*/ 6 h 25"/>
              <a:gd name="T50" fmla="*/ 26 w 26"/>
              <a:gd name="T51" fmla="*/ 25 h 25"/>
              <a:gd name="T52" fmla="*/ 20 w 26"/>
              <a:gd name="T53" fmla="*/ 25 h 25"/>
              <a:gd name="T54" fmla="*/ 20 w 26"/>
              <a:gd name="T55" fmla="*/ 8 h 25"/>
              <a:gd name="T56" fmla="*/ 20 w 26"/>
              <a:gd name="T57" fmla="*/ 8 h 25"/>
              <a:gd name="T58" fmla="*/ 19 w 26"/>
              <a:gd name="T59" fmla="*/ 6 h 25"/>
              <a:gd name="T60" fmla="*/ 19 w 26"/>
              <a:gd name="T61" fmla="*/ 6 h 25"/>
              <a:gd name="T62" fmla="*/ 18 w 26"/>
              <a:gd name="T63" fmla="*/ 5 h 25"/>
              <a:gd name="T64" fmla="*/ 18 w 26"/>
              <a:gd name="T65" fmla="*/ 5 h 25"/>
              <a:gd name="T66" fmla="*/ 15 w 26"/>
              <a:gd name="T67" fmla="*/ 6 h 25"/>
              <a:gd name="T68" fmla="*/ 15 w 26"/>
              <a:gd name="T69" fmla="*/ 6 h 25"/>
              <a:gd name="T70" fmla="*/ 15 w 26"/>
              <a:gd name="T71" fmla="*/ 9 h 25"/>
              <a:gd name="T72" fmla="*/ 15 w 26"/>
              <a:gd name="T73" fmla="*/ 25 h 25"/>
              <a:gd name="T74" fmla="*/ 10 w 26"/>
              <a:gd name="T75" fmla="*/ 25 h 25"/>
              <a:gd name="T76" fmla="*/ 10 w 26"/>
              <a:gd name="T77" fmla="*/ 8 h 25"/>
              <a:gd name="T78" fmla="*/ 10 w 26"/>
              <a:gd name="T79" fmla="*/ 8 h 25"/>
              <a:gd name="T80" fmla="*/ 9 w 26"/>
              <a:gd name="T81" fmla="*/ 6 h 25"/>
              <a:gd name="T82" fmla="*/ 9 w 26"/>
              <a:gd name="T83" fmla="*/ 6 h 25"/>
              <a:gd name="T84" fmla="*/ 8 w 26"/>
              <a:gd name="T85" fmla="*/ 5 h 25"/>
              <a:gd name="T86" fmla="*/ 8 w 26"/>
              <a:gd name="T87" fmla="*/ 5 h 25"/>
              <a:gd name="T88" fmla="*/ 5 w 26"/>
              <a:gd name="T89" fmla="*/ 6 h 25"/>
              <a:gd name="T90" fmla="*/ 5 w 26"/>
              <a:gd name="T91" fmla="*/ 6 h 25"/>
              <a:gd name="T92" fmla="*/ 5 w 26"/>
              <a:gd name="T93" fmla="*/ 9 h 25"/>
              <a:gd name="T94" fmla="*/ 5 w 26"/>
              <a:gd name="T95" fmla="*/ 25 h 25"/>
              <a:gd name="T96" fmla="*/ 0 w 26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4" y="3"/>
                </a:lnTo>
                <a:lnTo>
                  <a:pt x="14" y="3"/>
                </a:lnTo>
                <a:lnTo>
                  <a:pt x="17" y="0"/>
                </a:lnTo>
                <a:lnTo>
                  <a:pt x="17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1"/>
                </a:lnTo>
                <a:lnTo>
                  <a:pt x="24" y="1"/>
                </a:lnTo>
                <a:lnTo>
                  <a:pt x="26" y="3"/>
                </a:lnTo>
                <a:lnTo>
                  <a:pt x="26" y="3"/>
                </a:lnTo>
                <a:lnTo>
                  <a:pt x="26" y="6"/>
                </a:lnTo>
                <a:lnTo>
                  <a:pt x="26" y="25"/>
                </a:lnTo>
                <a:lnTo>
                  <a:pt x="20" y="25"/>
                </a:lnTo>
                <a:lnTo>
                  <a:pt x="20" y="8"/>
                </a:lnTo>
                <a:lnTo>
                  <a:pt x="20" y="8"/>
                </a:lnTo>
                <a:lnTo>
                  <a:pt x="19" y="6"/>
                </a:lnTo>
                <a:lnTo>
                  <a:pt x="19" y="6"/>
                </a:lnTo>
                <a:lnTo>
                  <a:pt x="18" y="5"/>
                </a:lnTo>
                <a:lnTo>
                  <a:pt x="18" y="5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80" name="Freeform 602">
            <a:extLst>
              <a:ext uri="{FF2B5EF4-FFF2-40B4-BE49-F238E27FC236}">
                <a16:creationId xmlns:a16="http://schemas.microsoft.com/office/drawing/2014/main" id="{5239AE74-1016-4F9B-A0C4-ACA501C01E40}"/>
              </a:ext>
            </a:extLst>
          </p:cNvPr>
          <p:cNvSpPr>
            <a:spLocks noEditPoints="1"/>
          </p:cNvSpPr>
          <p:nvPr/>
        </p:nvSpPr>
        <p:spPr bwMode="auto">
          <a:xfrm>
            <a:off x="7694056" y="2333808"/>
            <a:ext cx="28575" cy="57150"/>
          </a:xfrm>
          <a:custGeom>
            <a:avLst/>
            <a:gdLst>
              <a:gd name="T0" fmla="*/ 0 w 18"/>
              <a:gd name="T1" fmla="*/ 9 h 36"/>
              <a:gd name="T2" fmla="*/ 0 w 18"/>
              <a:gd name="T3" fmla="*/ 9 h 36"/>
              <a:gd name="T4" fmla="*/ 1 w 18"/>
              <a:gd name="T5" fmla="*/ 5 h 36"/>
              <a:gd name="T6" fmla="*/ 1 w 18"/>
              <a:gd name="T7" fmla="*/ 5 h 36"/>
              <a:gd name="T8" fmla="*/ 3 w 18"/>
              <a:gd name="T9" fmla="*/ 2 h 36"/>
              <a:gd name="T10" fmla="*/ 3 w 18"/>
              <a:gd name="T11" fmla="*/ 2 h 36"/>
              <a:gd name="T12" fmla="*/ 5 w 18"/>
              <a:gd name="T13" fmla="*/ 1 h 36"/>
              <a:gd name="T14" fmla="*/ 5 w 18"/>
              <a:gd name="T15" fmla="*/ 1 h 36"/>
              <a:gd name="T16" fmla="*/ 9 w 18"/>
              <a:gd name="T17" fmla="*/ 0 h 36"/>
              <a:gd name="T18" fmla="*/ 9 w 18"/>
              <a:gd name="T19" fmla="*/ 0 h 36"/>
              <a:gd name="T20" fmla="*/ 12 w 18"/>
              <a:gd name="T21" fmla="*/ 1 h 36"/>
              <a:gd name="T22" fmla="*/ 12 w 18"/>
              <a:gd name="T23" fmla="*/ 1 h 36"/>
              <a:gd name="T24" fmla="*/ 15 w 18"/>
              <a:gd name="T25" fmla="*/ 2 h 36"/>
              <a:gd name="T26" fmla="*/ 15 w 18"/>
              <a:gd name="T27" fmla="*/ 2 h 36"/>
              <a:gd name="T28" fmla="*/ 17 w 18"/>
              <a:gd name="T29" fmla="*/ 5 h 36"/>
              <a:gd name="T30" fmla="*/ 17 w 18"/>
              <a:gd name="T31" fmla="*/ 5 h 36"/>
              <a:gd name="T32" fmla="*/ 18 w 18"/>
              <a:gd name="T33" fmla="*/ 9 h 36"/>
              <a:gd name="T34" fmla="*/ 18 w 18"/>
              <a:gd name="T35" fmla="*/ 28 h 36"/>
              <a:gd name="T36" fmla="*/ 18 w 18"/>
              <a:gd name="T37" fmla="*/ 28 h 36"/>
              <a:gd name="T38" fmla="*/ 17 w 18"/>
              <a:gd name="T39" fmla="*/ 31 h 36"/>
              <a:gd name="T40" fmla="*/ 17 w 18"/>
              <a:gd name="T41" fmla="*/ 31 h 36"/>
              <a:gd name="T42" fmla="*/ 15 w 18"/>
              <a:gd name="T43" fmla="*/ 34 h 36"/>
              <a:gd name="T44" fmla="*/ 15 w 18"/>
              <a:gd name="T45" fmla="*/ 34 h 36"/>
              <a:gd name="T46" fmla="*/ 12 w 18"/>
              <a:gd name="T47" fmla="*/ 36 h 36"/>
              <a:gd name="T48" fmla="*/ 12 w 18"/>
              <a:gd name="T49" fmla="*/ 36 h 36"/>
              <a:gd name="T50" fmla="*/ 9 w 18"/>
              <a:gd name="T51" fmla="*/ 36 h 36"/>
              <a:gd name="T52" fmla="*/ 9 w 18"/>
              <a:gd name="T53" fmla="*/ 36 h 36"/>
              <a:gd name="T54" fmla="*/ 5 w 18"/>
              <a:gd name="T55" fmla="*/ 36 h 36"/>
              <a:gd name="T56" fmla="*/ 5 w 18"/>
              <a:gd name="T57" fmla="*/ 36 h 36"/>
              <a:gd name="T58" fmla="*/ 3 w 18"/>
              <a:gd name="T59" fmla="*/ 34 h 36"/>
              <a:gd name="T60" fmla="*/ 3 w 18"/>
              <a:gd name="T61" fmla="*/ 34 h 36"/>
              <a:gd name="T62" fmla="*/ 1 w 18"/>
              <a:gd name="T63" fmla="*/ 31 h 36"/>
              <a:gd name="T64" fmla="*/ 1 w 18"/>
              <a:gd name="T65" fmla="*/ 31 h 36"/>
              <a:gd name="T66" fmla="*/ 0 w 18"/>
              <a:gd name="T67" fmla="*/ 28 h 36"/>
              <a:gd name="T68" fmla="*/ 0 w 18"/>
              <a:gd name="T69" fmla="*/ 9 h 36"/>
              <a:gd name="T70" fmla="*/ 5 w 18"/>
              <a:gd name="T71" fmla="*/ 28 h 36"/>
              <a:gd name="T72" fmla="*/ 5 w 18"/>
              <a:gd name="T73" fmla="*/ 28 h 36"/>
              <a:gd name="T74" fmla="*/ 7 w 18"/>
              <a:gd name="T75" fmla="*/ 30 h 36"/>
              <a:gd name="T76" fmla="*/ 7 w 18"/>
              <a:gd name="T77" fmla="*/ 30 h 36"/>
              <a:gd name="T78" fmla="*/ 9 w 18"/>
              <a:gd name="T79" fmla="*/ 31 h 36"/>
              <a:gd name="T80" fmla="*/ 9 w 18"/>
              <a:gd name="T81" fmla="*/ 31 h 36"/>
              <a:gd name="T82" fmla="*/ 12 w 18"/>
              <a:gd name="T83" fmla="*/ 30 h 36"/>
              <a:gd name="T84" fmla="*/ 12 w 18"/>
              <a:gd name="T85" fmla="*/ 30 h 36"/>
              <a:gd name="T86" fmla="*/ 13 w 18"/>
              <a:gd name="T87" fmla="*/ 28 h 36"/>
              <a:gd name="T88" fmla="*/ 13 w 18"/>
              <a:gd name="T89" fmla="*/ 9 h 36"/>
              <a:gd name="T90" fmla="*/ 13 w 18"/>
              <a:gd name="T91" fmla="*/ 9 h 36"/>
              <a:gd name="T92" fmla="*/ 12 w 18"/>
              <a:gd name="T93" fmla="*/ 6 h 36"/>
              <a:gd name="T94" fmla="*/ 12 w 18"/>
              <a:gd name="T95" fmla="*/ 6 h 36"/>
              <a:gd name="T96" fmla="*/ 9 w 18"/>
              <a:gd name="T97" fmla="*/ 5 h 36"/>
              <a:gd name="T98" fmla="*/ 9 w 18"/>
              <a:gd name="T99" fmla="*/ 5 h 36"/>
              <a:gd name="T100" fmla="*/ 7 w 18"/>
              <a:gd name="T101" fmla="*/ 6 h 36"/>
              <a:gd name="T102" fmla="*/ 7 w 18"/>
              <a:gd name="T103" fmla="*/ 6 h 36"/>
              <a:gd name="T104" fmla="*/ 5 w 18"/>
              <a:gd name="T105" fmla="*/ 9 h 36"/>
              <a:gd name="T106" fmla="*/ 5 w 18"/>
              <a:gd name="T107" fmla="*/ 2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8" h="36">
                <a:moveTo>
                  <a:pt x="0" y="9"/>
                </a:moveTo>
                <a:lnTo>
                  <a:pt x="0" y="9"/>
                </a:lnTo>
                <a:lnTo>
                  <a:pt x="1" y="5"/>
                </a:lnTo>
                <a:lnTo>
                  <a:pt x="1" y="5"/>
                </a:lnTo>
                <a:lnTo>
                  <a:pt x="3" y="2"/>
                </a:lnTo>
                <a:lnTo>
                  <a:pt x="3" y="2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2" y="1"/>
                </a:lnTo>
                <a:lnTo>
                  <a:pt x="12" y="1"/>
                </a:lnTo>
                <a:lnTo>
                  <a:pt x="15" y="2"/>
                </a:lnTo>
                <a:lnTo>
                  <a:pt x="15" y="2"/>
                </a:lnTo>
                <a:lnTo>
                  <a:pt x="17" y="5"/>
                </a:lnTo>
                <a:lnTo>
                  <a:pt x="17" y="5"/>
                </a:lnTo>
                <a:lnTo>
                  <a:pt x="18" y="9"/>
                </a:lnTo>
                <a:lnTo>
                  <a:pt x="18" y="28"/>
                </a:lnTo>
                <a:lnTo>
                  <a:pt x="18" y="28"/>
                </a:lnTo>
                <a:lnTo>
                  <a:pt x="17" y="31"/>
                </a:lnTo>
                <a:lnTo>
                  <a:pt x="17" y="31"/>
                </a:lnTo>
                <a:lnTo>
                  <a:pt x="15" y="34"/>
                </a:lnTo>
                <a:lnTo>
                  <a:pt x="15" y="34"/>
                </a:lnTo>
                <a:lnTo>
                  <a:pt x="12" y="36"/>
                </a:lnTo>
                <a:lnTo>
                  <a:pt x="12" y="36"/>
                </a:lnTo>
                <a:lnTo>
                  <a:pt x="9" y="36"/>
                </a:lnTo>
                <a:lnTo>
                  <a:pt x="9" y="36"/>
                </a:lnTo>
                <a:lnTo>
                  <a:pt x="5" y="36"/>
                </a:lnTo>
                <a:lnTo>
                  <a:pt x="5" y="36"/>
                </a:lnTo>
                <a:lnTo>
                  <a:pt x="3" y="34"/>
                </a:lnTo>
                <a:lnTo>
                  <a:pt x="3" y="34"/>
                </a:lnTo>
                <a:lnTo>
                  <a:pt x="1" y="31"/>
                </a:lnTo>
                <a:lnTo>
                  <a:pt x="1" y="31"/>
                </a:lnTo>
                <a:lnTo>
                  <a:pt x="0" y="28"/>
                </a:lnTo>
                <a:lnTo>
                  <a:pt x="0" y="9"/>
                </a:lnTo>
                <a:close/>
                <a:moveTo>
                  <a:pt x="5" y="28"/>
                </a:moveTo>
                <a:lnTo>
                  <a:pt x="5" y="28"/>
                </a:lnTo>
                <a:lnTo>
                  <a:pt x="7" y="30"/>
                </a:lnTo>
                <a:lnTo>
                  <a:pt x="7" y="30"/>
                </a:lnTo>
                <a:lnTo>
                  <a:pt x="9" y="31"/>
                </a:lnTo>
                <a:lnTo>
                  <a:pt x="9" y="31"/>
                </a:lnTo>
                <a:lnTo>
                  <a:pt x="12" y="30"/>
                </a:lnTo>
                <a:lnTo>
                  <a:pt x="12" y="30"/>
                </a:lnTo>
                <a:lnTo>
                  <a:pt x="13" y="28"/>
                </a:lnTo>
                <a:lnTo>
                  <a:pt x="13" y="9"/>
                </a:lnTo>
                <a:lnTo>
                  <a:pt x="13" y="9"/>
                </a:lnTo>
                <a:lnTo>
                  <a:pt x="12" y="6"/>
                </a:lnTo>
                <a:lnTo>
                  <a:pt x="12" y="6"/>
                </a:lnTo>
                <a:lnTo>
                  <a:pt x="9" y="5"/>
                </a:lnTo>
                <a:lnTo>
                  <a:pt x="9" y="5"/>
                </a:lnTo>
                <a:lnTo>
                  <a:pt x="7" y="6"/>
                </a:lnTo>
                <a:lnTo>
                  <a:pt x="7" y="6"/>
                </a:lnTo>
                <a:lnTo>
                  <a:pt x="5" y="9"/>
                </a:lnTo>
                <a:lnTo>
                  <a:pt x="5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81" name="Freeform 603">
            <a:extLst>
              <a:ext uri="{FF2B5EF4-FFF2-40B4-BE49-F238E27FC236}">
                <a16:creationId xmlns:a16="http://schemas.microsoft.com/office/drawing/2014/main" id="{EA3E424C-9B74-4702-9420-3062197801FF}"/>
              </a:ext>
            </a:extLst>
          </p:cNvPr>
          <p:cNvSpPr>
            <a:spLocks/>
          </p:cNvSpPr>
          <p:nvPr/>
        </p:nvSpPr>
        <p:spPr bwMode="auto">
          <a:xfrm>
            <a:off x="7724218" y="2351271"/>
            <a:ext cx="28575" cy="39688"/>
          </a:xfrm>
          <a:custGeom>
            <a:avLst/>
            <a:gdLst>
              <a:gd name="T0" fmla="*/ 0 w 18"/>
              <a:gd name="T1" fmla="*/ 25 h 25"/>
              <a:gd name="T2" fmla="*/ 6 w 18"/>
              <a:gd name="T3" fmla="*/ 13 h 25"/>
              <a:gd name="T4" fmla="*/ 0 w 18"/>
              <a:gd name="T5" fmla="*/ 0 h 25"/>
              <a:gd name="T6" fmla="*/ 5 w 18"/>
              <a:gd name="T7" fmla="*/ 0 h 25"/>
              <a:gd name="T8" fmla="*/ 9 w 18"/>
              <a:gd name="T9" fmla="*/ 7 h 25"/>
              <a:gd name="T10" fmla="*/ 13 w 18"/>
              <a:gd name="T11" fmla="*/ 0 h 25"/>
              <a:gd name="T12" fmla="*/ 18 w 18"/>
              <a:gd name="T13" fmla="*/ 0 h 25"/>
              <a:gd name="T14" fmla="*/ 11 w 18"/>
              <a:gd name="T15" fmla="*/ 13 h 25"/>
              <a:gd name="T16" fmla="*/ 18 w 18"/>
              <a:gd name="T17" fmla="*/ 25 h 25"/>
              <a:gd name="T18" fmla="*/ 13 w 18"/>
              <a:gd name="T19" fmla="*/ 25 h 25"/>
              <a:gd name="T20" fmla="*/ 9 w 18"/>
              <a:gd name="T21" fmla="*/ 18 h 25"/>
              <a:gd name="T22" fmla="*/ 5 w 18"/>
              <a:gd name="T23" fmla="*/ 25 h 25"/>
              <a:gd name="T24" fmla="*/ 0 w 18"/>
              <a:gd name="T25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" h="25">
                <a:moveTo>
                  <a:pt x="0" y="25"/>
                </a:moveTo>
                <a:lnTo>
                  <a:pt x="6" y="13"/>
                </a:lnTo>
                <a:lnTo>
                  <a:pt x="0" y="0"/>
                </a:lnTo>
                <a:lnTo>
                  <a:pt x="5" y="0"/>
                </a:lnTo>
                <a:lnTo>
                  <a:pt x="9" y="7"/>
                </a:lnTo>
                <a:lnTo>
                  <a:pt x="13" y="0"/>
                </a:lnTo>
                <a:lnTo>
                  <a:pt x="18" y="0"/>
                </a:lnTo>
                <a:lnTo>
                  <a:pt x="11" y="13"/>
                </a:lnTo>
                <a:lnTo>
                  <a:pt x="18" y="25"/>
                </a:lnTo>
                <a:lnTo>
                  <a:pt x="13" y="25"/>
                </a:lnTo>
                <a:lnTo>
                  <a:pt x="9" y="18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82" name="Freeform 604">
            <a:extLst>
              <a:ext uri="{FF2B5EF4-FFF2-40B4-BE49-F238E27FC236}">
                <a16:creationId xmlns:a16="http://schemas.microsoft.com/office/drawing/2014/main" id="{EF74EAFE-59AE-4B13-A068-9F322F07C357}"/>
              </a:ext>
            </a:extLst>
          </p:cNvPr>
          <p:cNvSpPr>
            <a:spLocks/>
          </p:cNvSpPr>
          <p:nvPr/>
        </p:nvSpPr>
        <p:spPr bwMode="auto">
          <a:xfrm>
            <a:off x="7752793" y="2351271"/>
            <a:ext cx="26988" cy="55563"/>
          </a:xfrm>
          <a:custGeom>
            <a:avLst/>
            <a:gdLst>
              <a:gd name="T0" fmla="*/ 0 w 17"/>
              <a:gd name="T1" fmla="*/ 0 h 35"/>
              <a:gd name="T2" fmla="*/ 5 w 17"/>
              <a:gd name="T3" fmla="*/ 0 h 35"/>
              <a:gd name="T4" fmla="*/ 8 w 17"/>
              <a:gd name="T5" fmla="*/ 15 h 35"/>
              <a:gd name="T6" fmla="*/ 8 w 17"/>
              <a:gd name="T7" fmla="*/ 15 h 35"/>
              <a:gd name="T8" fmla="*/ 12 w 17"/>
              <a:gd name="T9" fmla="*/ 0 h 35"/>
              <a:gd name="T10" fmla="*/ 17 w 17"/>
              <a:gd name="T11" fmla="*/ 0 h 35"/>
              <a:gd name="T12" fmla="*/ 10 w 17"/>
              <a:gd name="T13" fmla="*/ 30 h 35"/>
              <a:gd name="T14" fmla="*/ 10 w 17"/>
              <a:gd name="T15" fmla="*/ 30 h 35"/>
              <a:gd name="T16" fmla="*/ 8 w 17"/>
              <a:gd name="T17" fmla="*/ 33 h 35"/>
              <a:gd name="T18" fmla="*/ 8 w 17"/>
              <a:gd name="T19" fmla="*/ 33 h 35"/>
              <a:gd name="T20" fmla="*/ 7 w 17"/>
              <a:gd name="T21" fmla="*/ 34 h 35"/>
              <a:gd name="T22" fmla="*/ 7 w 17"/>
              <a:gd name="T23" fmla="*/ 34 h 35"/>
              <a:gd name="T24" fmla="*/ 5 w 17"/>
              <a:gd name="T25" fmla="*/ 35 h 35"/>
              <a:gd name="T26" fmla="*/ 5 w 17"/>
              <a:gd name="T27" fmla="*/ 35 h 35"/>
              <a:gd name="T28" fmla="*/ 2 w 17"/>
              <a:gd name="T29" fmla="*/ 35 h 35"/>
              <a:gd name="T30" fmla="*/ 1 w 17"/>
              <a:gd name="T31" fmla="*/ 35 h 35"/>
              <a:gd name="T32" fmla="*/ 1 w 17"/>
              <a:gd name="T33" fmla="*/ 30 h 35"/>
              <a:gd name="T34" fmla="*/ 2 w 17"/>
              <a:gd name="T35" fmla="*/ 30 h 35"/>
              <a:gd name="T36" fmla="*/ 2 w 17"/>
              <a:gd name="T37" fmla="*/ 30 h 35"/>
              <a:gd name="T38" fmla="*/ 3 w 17"/>
              <a:gd name="T39" fmla="*/ 30 h 35"/>
              <a:gd name="T40" fmla="*/ 3 w 17"/>
              <a:gd name="T41" fmla="*/ 30 h 35"/>
              <a:gd name="T42" fmla="*/ 5 w 17"/>
              <a:gd name="T43" fmla="*/ 29 h 35"/>
              <a:gd name="T44" fmla="*/ 5 w 17"/>
              <a:gd name="T45" fmla="*/ 29 h 35"/>
              <a:gd name="T46" fmla="*/ 6 w 17"/>
              <a:gd name="T47" fmla="*/ 28 h 35"/>
              <a:gd name="T48" fmla="*/ 6 w 17"/>
              <a:gd name="T49" fmla="*/ 28 h 35"/>
              <a:gd name="T50" fmla="*/ 6 w 17"/>
              <a:gd name="T51" fmla="*/ 24 h 35"/>
              <a:gd name="T52" fmla="*/ 0 w 17"/>
              <a:gd name="T5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7" h="35">
                <a:moveTo>
                  <a:pt x="0" y="0"/>
                </a:moveTo>
                <a:lnTo>
                  <a:pt x="5" y="0"/>
                </a:lnTo>
                <a:lnTo>
                  <a:pt x="8" y="15"/>
                </a:lnTo>
                <a:lnTo>
                  <a:pt x="8" y="15"/>
                </a:lnTo>
                <a:lnTo>
                  <a:pt x="12" y="0"/>
                </a:lnTo>
                <a:lnTo>
                  <a:pt x="17" y="0"/>
                </a:lnTo>
                <a:lnTo>
                  <a:pt x="10" y="30"/>
                </a:lnTo>
                <a:lnTo>
                  <a:pt x="10" y="30"/>
                </a:lnTo>
                <a:lnTo>
                  <a:pt x="8" y="33"/>
                </a:lnTo>
                <a:lnTo>
                  <a:pt x="8" y="33"/>
                </a:lnTo>
                <a:lnTo>
                  <a:pt x="7" y="34"/>
                </a:lnTo>
                <a:lnTo>
                  <a:pt x="7" y="34"/>
                </a:lnTo>
                <a:lnTo>
                  <a:pt x="5" y="35"/>
                </a:lnTo>
                <a:lnTo>
                  <a:pt x="5" y="35"/>
                </a:lnTo>
                <a:lnTo>
                  <a:pt x="2" y="35"/>
                </a:lnTo>
                <a:lnTo>
                  <a:pt x="1" y="35"/>
                </a:lnTo>
                <a:lnTo>
                  <a:pt x="1" y="30"/>
                </a:lnTo>
                <a:lnTo>
                  <a:pt x="2" y="30"/>
                </a:lnTo>
                <a:lnTo>
                  <a:pt x="2" y="30"/>
                </a:lnTo>
                <a:lnTo>
                  <a:pt x="3" y="30"/>
                </a:lnTo>
                <a:lnTo>
                  <a:pt x="3" y="30"/>
                </a:lnTo>
                <a:lnTo>
                  <a:pt x="5" y="29"/>
                </a:lnTo>
                <a:lnTo>
                  <a:pt x="5" y="29"/>
                </a:lnTo>
                <a:lnTo>
                  <a:pt x="6" y="28"/>
                </a:lnTo>
                <a:lnTo>
                  <a:pt x="6" y="28"/>
                </a:lnTo>
                <a:lnTo>
                  <a:pt x="6" y="2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83" name="Freeform 605">
            <a:extLst>
              <a:ext uri="{FF2B5EF4-FFF2-40B4-BE49-F238E27FC236}">
                <a16:creationId xmlns:a16="http://schemas.microsoft.com/office/drawing/2014/main" id="{5AA5EDE6-8B70-4E57-B76B-E27A32414513}"/>
              </a:ext>
            </a:extLst>
          </p:cNvPr>
          <p:cNvSpPr>
            <a:spLocks noEditPoints="1"/>
          </p:cNvSpPr>
          <p:nvPr/>
        </p:nvSpPr>
        <p:spPr bwMode="auto">
          <a:xfrm>
            <a:off x="7781368" y="2349683"/>
            <a:ext cx="26988" cy="57150"/>
          </a:xfrm>
          <a:custGeom>
            <a:avLst/>
            <a:gdLst>
              <a:gd name="T0" fmla="*/ 5 w 17"/>
              <a:gd name="T1" fmla="*/ 29 h 36"/>
              <a:gd name="T2" fmla="*/ 7 w 17"/>
              <a:gd name="T3" fmla="*/ 31 h 36"/>
              <a:gd name="T4" fmla="*/ 9 w 17"/>
              <a:gd name="T5" fmla="*/ 31 h 36"/>
              <a:gd name="T6" fmla="*/ 10 w 17"/>
              <a:gd name="T7" fmla="*/ 31 h 36"/>
              <a:gd name="T8" fmla="*/ 12 w 17"/>
              <a:gd name="T9" fmla="*/ 24 h 36"/>
              <a:gd name="T10" fmla="*/ 10 w 17"/>
              <a:gd name="T11" fmla="*/ 24 h 36"/>
              <a:gd name="T12" fmla="*/ 9 w 17"/>
              <a:gd name="T13" fmla="*/ 26 h 36"/>
              <a:gd name="T14" fmla="*/ 7 w 17"/>
              <a:gd name="T15" fmla="*/ 26 h 36"/>
              <a:gd name="T16" fmla="*/ 2 w 17"/>
              <a:gd name="T17" fmla="*/ 24 h 36"/>
              <a:gd name="T18" fmla="*/ 2 w 17"/>
              <a:gd name="T19" fmla="*/ 23 h 36"/>
              <a:gd name="T20" fmla="*/ 0 w 17"/>
              <a:gd name="T21" fmla="*/ 19 h 36"/>
              <a:gd name="T22" fmla="*/ 0 w 17"/>
              <a:gd name="T23" fmla="*/ 9 h 36"/>
              <a:gd name="T24" fmla="*/ 2 w 17"/>
              <a:gd name="T25" fmla="*/ 5 h 36"/>
              <a:gd name="T26" fmla="*/ 3 w 17"/>
              <a:gd name="T27" fmla="*/ 1 h 36"/>
              <a:gd name="T28" fmla="*/ 7 w 17"/>
              <a:gd name="T29" fmla="*/ 0 h 36"/>
              <a:gd name="T30" fmla="*/ 8 w 17"/>
              <a:gd name="T31" fmla="*/ 1 h 36"/>
              <a:gd name="T32" fmla="*/ 9 w 17"/>
              <a:gd name="T33" fmla="*/ 1 h 36"/>
              <a:gd name="T34" fmla="*/ 10 w 17"/>
              <a:gd name="T35" fmla="*/ 3 h 36"/>
              <a:gd name="T36" fmla="*/ 12 w 17"/>
              <a:gd name="T37" fmla="*/ 4 h 36"/>
              <a:gd name="T38" fmla="*/ 17 w 17"/>
              <a:gd name="T39" fmla="*/ 1 h 36"/>
              <a:gd name="T40" fmla="*/ 17 w 17"/>
              <a:gd name="T41" fmla="*/ 29 h 36"/>
              <a:gd name="T42" fmla="*/ 16 w 17"/>
              <a:gd name="T43" fmla="*/ 33 h 36"/>
              <a:gd name="T44" fmla="*/ 14 w 17"/>
              <a:gd name="T45" fmla="*/ 34 h 36"/>
              <a:gd name="T46" fmla="*/ 12 w 17"/>
              <a:gd name="T47" fmla="*/ 36 h 36"/>
              <a:gd name="T48" fmla="*/ 8 w 17"/>
              <a:gd name="T49" fmla="*/ 36 h 36"/>
              <a:gd name="T50" fmla="*/ 7 w 17"/>
              <a:gd name="T51" fmla="*/ 36 h 36"/>
              <a:gd name="T52" fmla="*/ 4 w 17"/>
              <a:gd name="T53" fmla="*/ 35 h 36"/>
              <a:gd name="T54" fmla="*/ 2 w 17"/>
              <a:gd name="T55" fmla="*/ 33 h 36"/>
              <a:gd name="T56" fmla="*/ 5 w 17"/>
              <a:gd name="T57" fmla="*/ 29 h 36"/>
              <a:gd name="T58" fmla="*/ 5 w 17"/>
              <a:gd name="T59" fmla="*/ 19 h 36"/>
              <a:gd name="T60" fmla="*/ 7 w 17"/>
              <a:gd name="T61" fmla="*/ 20 h 36"/>
              <a:gd name="T62" fmla="*/ 8 w 17"/>
              <a:gd name="T63" fmla="*/ 21 h 36"/>
              <a:gd name="T64" fmla="*/ 10 w 17"/>
              <a:gd name="T65" fmla="*/ 21 h 36"/>
              <a:gd name="T66" fmla="*/ 12 w 17"/>
              <a:gd name="T67" fmla="*/ 9 h 36"/>
              <a:gd name="T68" fmla="*/ 10 w 17"/>
              <a:gd name="T69" fmla="*/ 6 h 36"/>
              <a:gd name="T70" fmla="*/ 8 w 17"/>
              <a:gd name="T71" fmla="*/ 6 h 36"/>
              <a:gd name="T72" fmla="*/ 7 w 17"/>
              <a:gd name="T73" fmla="*/ 6 h 36"/>
              <a:gd name="T74" fmla="*/ 5 w 17"/>
              <a:gd name="T75" fmla="*/ 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" h="36">
                <a:moveTo>
                  <a:pt x="5" y="29"/>
                </a:moveTo>
                <a:lnTo>
                  <a:pt x="5" y="29"/>
                </a:lnTo>
                <a:lnTo>
                  <a:pt x="7" y="31"/>
                </a:lnTo>
                <a:lnTo>
                  <a:pt x="7" y="31"/>
                </a:lnTo>
                <a:lnTo>
                  <a:pt x="9" y="31"/>
                </a:lnTo>
                <a:lnTo>
                  <a:pt x="9" y="31"/>
                </a:lnTo>
                <a:lnTo>
                  <a:pt x="10" y="31"/>
                </a:lnTo>
                <a:lnTo>
                  <a:pt x="10" y="31"/>
                </a:lnTo>
                <a:lnTo>
                  <a:pt x="12" y="29"/>
                </a:lnTo>
                <a:lnTo>
                  <a:pt x="12" y="24"/>
                </a:lnTo>
                <a:lnTo>
                  <a:pt x="10" y="24"/>
                </a:lnTo>
                <a:lnTo>
                  <a:pt x="10" y="24"/>
                </a:lnTo>
                <a:lnTo>
                  <a:pt x="9" y="26"/>
                </a:lnTo>
                <a:lnTo>
                  <a:pt x="9" y="26"/>
                </a:lnTo>
                <a:lnTo>
                  <a:pt x="7" y="26"/>
                </a:lnTo>
                <a:lnTo>
                  <a:pt x="7" y="26"/>
                </a:lnTo>
                <a:lnTo>
                  <a:pt x="3" y="26"/>
                </a:lnTo>
                <a:lnTo>
                  <a:pt x="2" y="24"/>
                </a:lnTo>
                <a:lnTo>
                  <a:pt x="2" y="24"/>
                </a:lnTo>
                <a:lnTo>
                  <a:pt x="2" y="23"/>
                </a:lnTo>
                <a:lnTo>
                  <a:pt x="2" y="23"/>
                </a:lnTo>
                <a:lnTo>
                  <a:pt x="0" y="19"/>
                </a:lnTo>
                <a:lnTo>
                  <a:pt x="0" y="9"/>
                </a:lnTo>
                <a:lnTo>
                  <a:pt x="0" y="9"/>
                </a:lnTo>
                <a:lnTo>
                  <a:pt x="2" y="5"/>
                </a:lnTo>
                <a:lnTo>
                  <a:pt x="2" y="5"/>
                </a:lnTo>
                <a:lnTo>
                  <a:pt x="2" y="3"/>
                </a:lnTo>
                <a:lnTo>
                  <a:pt x="3" y="1"/>
                </a:lnTo>
                <a:lnTo>
                  <a:pt x="3" y="1"/>
                </a:lnTo>
                <a:lnTo>
                  <a:pt x="7" y="0"/>
                </a:lnTo>
                <a:lnTo>
                  <a:pt x="7" y="0"/>
                </a:lnTo>
                <a:lnTo>
                  <a:pt x="8" y="1"/>
                </a:lnTo>
                <a:lnTo>
                  <a:pt x="8" y="1"/>
                </a:lnTo>
                <a:lnTo>
                  <a:pt x="9" y="1"/>
                </a:lnTo>
                <a:lnTo>
                  <a:pt x="9" y="1"/>
                </a:lnTo>
                <a:lnTo>
                  <a:pt x="10" y="3"/>
                </a:lnTo>
                <a:lnTo>
                  <a:pt x="10" y="3"/>
                </a:lnTo>
                <a:lnTo>
                  <a:pt x="12" y="4"/>
                </a:lnTo>
                <a:lnTo>
                  <a:pt x="12" y="1"/>
                </a:lnTo>
                <a:lnTo>
                  <a:pt x="17" y="1"/>
                </a:lnTo>
                <a:lnTo>
                  <a:pt x="17" y="29"/>
                </a:lnTo>
                <a:lnTo>
                  <a:pt x="17" y="29"/>
                </a:lnTo>
                <a:lnTo>
                  <a:pt x="16" y="33"/>
                </a:lnTo>
                <a:lnTo>
                  <a:pt x="16" y="33"/>
                </a:lnTo>
                <a:lnTo>
                  <a:pt x="14" y="34"/>
                </a:lnTo>
                <a:lnTo>
                  <a:pt x="14" y="34"/>
                </a:lnTo>
                <a:lnTo>
                  <a:pt x="12" y="36"/>
                </a:lnTo>
                <a:lnTo>
                  <a:pt x="12" y="36"/>
                </a:lnTo>
                <a:lnTo>
                  <a:pt x="8" y="36"/>
                </a:lnTo>
                <a:lnTo>
                  <a:pt x="8" y="36"/>
                </a:lnTo>
                <a:lnTo>
                  <a:pt x="7" y="36"/>
                </a:lnTo>
                <a:lnTo>
                  <a:pt x="7" y="36"/>
                </a:lnTo>
                <a:lnTo>
                  <a:pt x="4" y="35"/>
                </a:lnTo>
                <a:lnTo>
                  <a:pt x="4" y="35"/>
                </a:lnTo>
                <a:lnTo>
                  <a:pt x="2" y="33"/>
                </a:lnTo>
                <a:lnTo>
                  <a:pt x="2" y="33"/>
                </a:lnTo>
                <a:lnTo>
                  <a:pt x="0" y="29"/>
                </a:lnTo>
                <a:lnTo>
                  <a:pt x="5" y="29"/>
                </a:lnTo>
                <a:close/>
                <a:moveTo>
                  <a:pt x="5" y="19"/>
                </a:moveTo>
                <a:lnTo>
                  <a:pt x="5" y="19"/>
                </a:lnTo>
                <a:lnTo>
                  <a:pt x="7" y="20"/>
                </a:lnTo>
                <a:lnTo>
                  <a:pt x="7" y="20"/>
                </a:lnTo>
                <a:lnTo>
                  <a:pt x="8" y="21"/>
                </a:lnTo>
                <a:lnTo>
                  <a:pt x="8" y="21"/>
                </a:lnTo>
                <a:lnTo>
                  <a:pt x="10" y="21"/>
                </a:lnTo>
                <a:lnTo>
                  <a:pt x="10" y="21"/>
                </a:lnTo>
                <a:lnTo>
                  <a:pt x="12" y="19"/>
                </a:lnTo>
                <a:lnTo>
                  <a:pt x="12" y="9"/>
                </a:lnTo>
                <a:lnTo>
                  <a:pt x="12" y="9"/>
                </a:lnTo>
                <a:lnTo>
                  <a:pt x="10" y="6"/>
                </a:lnTo>
                <a:lnTo>
                  <a:pt x="10" y="6"/>
                </a:lnTo>
                <a:lnTo>
                  <a:pt x="8" y="6"/>
                </a:lnTo>
                <a:lnTo>
                  <a:pt x="8" y="6"/>
                </a:lnTo>
                <a:lnTo>
                  <a:pt x="7" y="6"/>
                </a:lnTo>
                <a:lnTo>
                  <a:pt x="7" y="6"/>
                </a:lnTo>
                <a:lnTo>
                  <a:pt x="5" y="9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84" name="Freeform 606">
            <a:extLst>
              <a:ext uri="{FF2B5EF4-FFF2-40B4-BE49-F238E27FC236}">
                <a16:creationId xmlns:a16="http://schemas.microsoft.com/office/drawing/2014/main" id="{B06BBE84-11E9-4C39-9EF6-6EC600EE415D}"/>
              </a:ext>
            </a:extLst>
          </p:cNvPr>
          <p:cNvSpPr>
            <a:spLocks noEditPoints="1"/>
          </p:cNvSpPr>
          <p:nvPr/>
        </p:nvSpPr>
        <p:spPr bwMode="auto">
          <a:xfrm>
            <a:off x="7814706" y="2349683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9 h 26"/>
              <a:gd name="T6" fmla="*/ 5 w 15"/>
              <a:gd name="T7" fmla="*/ 19 h 26"/>
              <a:gd name="T8" fmla="*/ 5 w 15"/>
              <a:gd name="T9" fmla="*/ 21 h 26"/>
              <a:gd name="T10" fmla="*/ 5 w 15"/>
              <a:gd name="T11" fmla="*/ 21 h 26"/>
              <a:gd name="T12" fmla="*/ 7 w 15"/>
              <a:gd name="T13" fmla="*/ 21 h 26"/>
              <a:gd name="T14" fmla="*/ 7 w 15"/>
              <a:gd name="T15" fmla="*/ 21 h 26"/>
              <a:gd name="T16" fmla="*/ 8 w 15"/>
              <a:gd name="T17" fmla="*/ 20 h 26"/>
              <a:gd name="T18" fmla="*/ 8 w 15"/>
              <a:gd name="T19" fmla="*/ 20 h 26"/>
              <a:gd name="T20" fmla="*/ 10 w 15"/>
              <a:gd name="T21" fmla="*/ 19 h 26"/>
              <a:gd name="T22" fmla="*/ 15 w 15"/>
              <a:gd name="T23" fmla="*/ 19 h 26"/>
              <a:gd name="T24" fmla="*/ 15 w 15"/>
              <a:gd name="T25" fmla="*/ 19 h 26"/>
              <a:gd name="T26" fmla="*/ 13 w 15"/>
              <a:gd name="T27" fmla="*/ 23 h 26"/>
              <a:gd name="T28" fmla="*/ 12 w 15"/>
              <a:gd name="T29" fmla="*/ 24 h 26"/>
              <a:gd name="T30" fmla="*/ 12 w 15"/>
              <a:gd name="T31" fmla="*/ 24 h 26"/>
              <a:gd name="T32" fmla="*/ 10 w 15"/>
              <a:gd name="T33" fmla="*/ 26 h 26"/>
              <a:gd name="T34" fmla="*/ 10 w 15"/>
              <a:gd name="T35" fmla="*/ 26 h 26"/>
              <a:gd name="T36" fmla="*/ 7 w 15"/>
              <a:gd name="T37" fmla="*/ 26 h 26"/>
              <a:gd name="T38" fmla="*/ 7 w 15"/>
              <a:gd name="T39" fmla="*/ 26 h 26"/>
              <a:gd name="T40" fmla="*/ 2 w 15"/>
              <a:gd name="T41" fmla="*/ 25 h 26"/>
              <a:gd name="T42" fmla="*/ 2 w 15"/>
              <a:gd name="T43" fmla="*/ 25 h 26"/>
              <a:gd name="T44" fmla="*/ 0 w 15"/>
              <a:gd name="T45" fmla="*/ 23 h 26"/>
              <a:gd name="T46" fmla="*/ 0 w 15"/>
              <a:gd name="T47" fmla="*/ 23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8 h 26"/>
              <a:gd name="T54" fmla="*/ 0 w 15"/>
              <a:gd name="T55" fmla="*/ 10 h 26"/>
              <a:gd name="T56" fmla="*/ 0 w 15"/>
              <a:gd name="T57" fmla="*/ 10 h 26"/>
              <a:gd name="T58" fmla="*/ 0 w 15"/>
              <a:gd name="T59" fmla="*/ 6 h 26"/>
              <a:gd name="T60" fmla="*/ 0 w 15"/>
              <a:gd name="T61" fmla="*/ 6 h 26"/>
              <a:gd name="T62" fmla="*/ 0 w 15"/>
              <a:gd name="T63" fmla="*/ 4 h 26"/>
              <a:gd name="T64" fmla="*/ 0 w 15"/>
              <a:gd name="T65" fmla="*/ 4 h 26"/>
              <a:gd name="T66" fmla="*/ 2 w 15"/>
              <a:gd name="T67" fmla="*/ 1 h 26"/>
              <a:gd name="T68" fmla="*/ 2 w 15"/>
              <a:gd name="T69" fmla="*/ 1 h 26"/>
              <a:gd name="T70" fmla="*/ 7 w 15"/>
              <a:gd name="T71" fmla="*/ 0 h 26"/>
              <a:gd name="T72" fmla="*/ 7 w 15"/>
              <a:gd name="T73" fmla="*/ 0 h 26"/>
              <a:gd name="T74" fmla="*/ 10 w 15"/>
              <a:gd name="T75" fmla="*/ 1 h 26"/>
              <a:gd name="T76" fmla="*/ 10 w 15"/>
              <a:gd name="T77" fmla="*/ 1 h 26"/>
              <a:gd name="T78" fmla="*/ 12 w 15"/>
              <a:gd name="T79" fmla="*/ 3 h 26"/>
              <a:gd name="T80" fmla="*/ 12 w 15"/>
              <a:gd name="T81" fmla="*/ 3 h 26"/>
              <a:gd name="T82" fmla="*/ 13 w 15"/>
              <a:gd name="T83" fmla="*/ 5 h 26"/>
              <a:gd name="T84" fmla="*/ 15 w 15"/>
              <a:gd name="T85" fmla="*/ 9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9 h 26"/>
              <a:gd name="T94" fmla="*/ 10 w 15"/>
              <a:gd name="T95" fmla="*/ 9 h 26"/>
              <a:gd name="T96" fmla="*/ 8 w 15"/>
              <a:gd name="T97" fmla="*/ 6 h 26"/>
              <a:gd name="T98" fmla="*/ 8 w 15"/>
              <a:gd name="T99" fmla="*/ 6 h 26"/>
              <a:gd name="T100" fmla="*/ 7 w 15"/>
              <a:gd name="T101" fmla="*/ 6 h 26"/>
              <a:gd name="T102" fmla="*/ 7 w 15"/>
              <a:gd name="T103" fmla="*/ 6 h 26"/>
              <a:gd name="T104" fmla="*/ 5 w 15"/>
              <a:gd name="T105" fmla="*/ 6 h 26"/>
              <a:gd name="T106" fmla="*/ 5 w 15"/>
              <a:gd name="T107" fmla="*/ 6 h 26"/>
              <a:gd name="T108" fmla="*/ 5 w 15"/>
              <a:gd name="T109" fmla="*/ 9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9"/>
                </a:lnTo>
                <a:lnTo>
                  <a:pt x="5" y="19"/>
                </a:lnTo>
                <a:lnTo>
                  <a:pt x="5" y="21"/>
                </a:lnTo>
                <a:lnTo>
                  <a:pt x="5" y="21"/>
                </a:lnTo>
                <a:lnTo>
                  <a:pt x="7" y="21"/>
                </a:lnTo>
                <a:lnTo>
                  <a:pt x="7" y="21"/>
                </a:lnTo>
                <a:lnTo>
                  <a:pt x="8" y="20"/>
                </a:lnTo>
                <a:lnTo>
                  <a:pt x="8" y="20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3" y="23"/>
                </a:lnTo>
                <a:lnTo>
                  <a:pt x="12" y="24"/>
                </a:lnTo>
                <a:lnTo>
                  <a:pt x="12" y="24"/>
                </a:lnTo>
                <a:lnTo>
                  <a:pt x="10" y="26"/>
                </a:lnTo>
                <a:lnTo>
                  <a:pt x="10" y="26"/>
                </a:lnTo>
                <a:lnTo>
                  <a:pt x="7" y="26"/>
                </a:lnTo>
                <a:lnTo>
                  <a:pt x="7" y="26"/>
                </a:lnTo>
                <a:lnTo>
                  <a:pt x="2" y="25"/>
                </a:lnTo>
                <a:lnTo>
                  <a:pt x="2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3"/>
                </a:lnTo>
                <a:lnTo>
                  <a:pt x="12" y="3"/>
                </a:lnTo>
                <a:lnTo>
                  <a:pt x="13" y="5"/>
                </a:lnTo>
                <a:lnTo>
                  <a:pt x="15" y="9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9"/>
                </a:lnTo>
                <a:lnTo>
                  <a:pt x="10" y="9"/>
                </a:lnTo>
                <a:lnTo>
                  <a:pt x="8" y="6"/>
                </a:lnTo>
                <a:lnTo>
                  <a:pt x="8" y="6"/>
                </a:lnTo>
                <a:lnTo>
                  <a:pt x="7" y="6"/>
                </a:lnTo>
                <a:lnTo>
                  <a:pt x="7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85" name="Freeform 608">
            <a:extLst>
              <a:ext uri="{FF2B5EF4-FFF2-40B4-BE49-F238E27FC236}">
                <a16:creationId xmlns:a16="http://schemas.microsoft.com/office/drawing/2014/main" id="{4FD35C82-E222-4FB4-AC83-BFF18E7728BC}"/>
              </a:ext>
            </a:extLst>
          </p:cNvPr>
          <p:cNvSpPr>
            <a:spLocks/>
          </p:cNvSpPr>
          <p:nvPr/>
        </p:nvSpPr>
        <p:spPr bwMode="auto">
          <a:xfrm>
            <a:off x="7843281" y="2349684"/>
            <a:ext cx="23813" cy="41275"/>
          </a:xfrm>
          <a:custGeom>
            <a:avLst/>
            <a:gdLst>
              <a:gd name="T0" fmla="*/ 0 w 15"/>
              <a:gd name="T1" fmla="*/ 26 h 26"/>
              <a:gd name="T2" fmla="*/ 0 w 15"/>
              <a:gd name="T3" fmla="*/ 1 h 26"/>
              <a:gd name="T4" fmla="*/ 5 w 15"/>
              <a:gd name="T5" fmla="*/ 1 h 26"/>
              <a:gd name="T6" fmla="*/ 5 w 15"/>
              <a:gd name="T7" fmla="*/ 4 h 26"/>
              <a:gd name="T8" fmla="*/ 5 w 15"/>
              <a:gd name="T9" fmla="*/ 4 h 26"/>
              <a:gd name="T10" fmla="*/ 5 w 15"/>
              <a:gd name="T11" fmla="*/ 4 h 26"/>
              <a:gd name="T12" fmla="*/ 7 w 15"/>
              <a:gd name="T13" fmla="*/ 1 h 26"/>
              <a:gd name="T14" fmla="*/ 7 w 15"/>
              <a:gd name="T15" fmla="*/ 1 h 26"/>
              <a:gd name="T16" fmla="*/ 10 w 15"/>
              <a:gd name="T17" fmla="*/ 0 h 26"/>
              <a:gd name="T18" fmla="*/ 10 w 15"/>
              <a:gd name="T19" fmla="*/ 0 h 26"/>
              <a:gd name="T20" fmla="*/ 12 w 15"/>
              <a:gd name="T21" fmla="*/ 1 h 26"/>
              <a:gd name="T22" fmla="*/ 12 w 15"/>
              <a:gd name="T23" fmla="*/ 1 h 26"/>
              <a:gd name="T24" fmla="*/ 14 w 15"/>
              <a:gd name="T25" fmla="*/ 3 h 26"/>
              <a:gd name="T26" fmla="*/ 14 w 15"/>
              <a:gd name="T27" fmla="*/ 3 h 26"/>
              <a:gd name="T28" fmla="*/ 15 w 15"/>
              <a:gd name="T29" fmla="*/ 4 h 26"/>
              <a:gd name="T30" fmla="*/ 15 w 15"/>
              <a:gd name="T31" fmla="*/ 4 h 26"/>
              <a:gd name="T32" fmla="*/ 15 w 15"/>
              <a:gd name="T33" fmla="*/ 6 h 26"/>
              <a:gd name="T34" fmla="*/ 15 w 15"/>
              <a:gd name="T35" fmla="*/ 26 h 26"/>
              <a:gd name="T36" fmla="*/ 10 w 15"/>
              <a:gd name="T37" fmla="*/ 26 h 26"/>
              <a:gd name="T38" fmla="*/ 10 w 15"/>
              <a:gd name="T39" fmla="*/ 9 h 26"/>
              <a:gd name="T40" fmla="*/ 10 w 15"/>
              <a:gd name="T41" fmla="*/ 9 h 26"/>
              <a:gd name="T42" fmla="*/ 9 w 15"/>
              <a:gd name="T43" fmla="*/ 6 h 26"/>
              <a:gd name="T44" fmla="*/ 9 w 15"/>
              <a:gd name="T45" fmla="*/ 6 h 26"/>
              <a:gd name="T46" fmla="*/ 8 w 15"/>
              <a:gd name="T47" fmla="*/ 6 h 26"/>
              <a:gd name="T48" fmla="*/ 8 w 15"/>
              <a:gd name="T49" fmla="*/ 6 h 26"/>
              <a:gd name="T50" fmla="*/ 5 w 15"/>
              <a:gd name="T51" fmla="*/ 6 h 26"/>
              <a:gd name="T52" fmla="*/ 5 w 15"/>
              <a:gd name="T53" fmla="*/ 6 h 26"/>
              <a:gd name="T54" fmla="*/ 5 w 15"/>
              <a:gd name="T55" fmla="*/ 9 h 26"/>
              <a:gd name="T56" fmla="*/ 5 w 15"/>
              <a:gd name="T57" fmla="*/ 26 h 26"/>
              <a:gd name="T58" fmla="*/ 0 w 15"/>
              <a:gd name="T5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4" y="3"/>
                </a:lnTo>
                <a:lnTo>
                  <a:pt x="14" y="3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8" y="6"/>
                </a:lnTo>
                <a:lnTo>
                  <a:pt x="8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86" name="Freeform 609">
            <a:extLst>
              <a:ext uri="{FF2B5EF4-FFF2-40B4-BE49-F238E27FC236}">
                <a16:creationId xmlns:a16="http://schemas.microsoft.com/office/drawing/2014/main" id="{6EFC0CD1-ECA7-490E-9C45-7445901BD8C2}"/>
              </a:ext>
            </a:extLst>
          </p:cNvPr>
          <p:cNvSpPr>
            <a:spLocks/>
          </p:cNvSpPr>
          <p:nvPr/>
        </p:nvSpPr>
        <p:spPr bwMode="auto">
          <a:xfrm>
            <a:off x="7708343" y="2846571"/>
            <a:ext cx="28575" cy="57150"/>
          </a:xfrm>
          <a:custGeom>
            <a:avLst/>
            <a:gdLst>
              <a:gd name="T0" fmla="*/ 13 w 18"/>
              <a:gd name="T1" fmla="*/ 10 h 36"/>
              <a:gd name="T2" fmla="*/ 13 w 18"/>
              <a:gd name="T3" fmla="*/ 8 h 36"/>
              <a:gd name="T4" fmla="*/ 11 w 18"/>
              <a:gd name="T5" fmla="*/ 6 h 36"/>
              <a:gd name="T6" fmla="*/ 9 w 18"/>
              <a:gd name="T7" fmla="*/ 5 h 36"/>
              <a:gd name="T8" fmla="*/ 8 w 18"/>
              <a:gd name="T9" fmla="*/ 5 h 36"/>
              <a:gd name="T10" fmla="*/ 6 w 18"/>
              <a:gd name="T11" fmla="*/ 6 h 36"/>
              <a:gd name="T12" fmla="*/ 6 w 18"/>
              <a:gd name="T13" fmla="*/ 7 h 36"/>
              <a:gd name="T14" fmla="*/ 5 w 18"/>
              <a:gd name="T15" fmla="*/ 10 h 36"/>
              <a:gd name="T16" fmla="*/ 6 w 18"/>
              <a:gd name="T17" fmla="*/ 11 h 36"/>
              <a:gd name="T18" fmla="*/ 6 w 18"/>
              <a:gd name="T19" fmla="*/ 12 h 36"/>
              <a:gd name="T20" fmla="*/ 8 w 18"/>
              <a:gd name="T21" fmla="*/ 13 h 36"/>
              <a:gd name="T22" fmla="*/ 9 w 18"/>
              <a:gd name="T23" fmla="*/ 15 h 36"/>
              <a:gd name="T24" fmla="*/ 13 w 18"/>
              <a:gd name="T25" fmla="*/ 16 h 36"/>
              <a:gd name="T26" fmla="*/ 15 w 18"/>
              <a:gd name="T27" fmla="*/ 17 h 36"/>
              <a:gd name="T28" fmla="*/ 16 w 18"/>
              <a:gd name="T29" fmla="*/ 20 h 36"/>
              <a:gd name="T30" fmla="*/ 18 w 18"/>
              <a:gd name="T31" fmla="*/ 22 h 36"/>
              <a:gd name="T32" fmla="*/ 18 w 18"/>
              <a:gd name="T33" fmla="*/ 26 h 36"/>
              <a:gd name="T34" fmla="*/ 18 w 18"/>
              <a:gd name="T35" fmla="*/ 30 h 36"/>
              <a:gd name="T36" fmla="*/ 16 w 18"/>
              <a:gd name="T37" fmla="*/ 34 h 36"/>
              <a:gd name="T38" fmla="*/ 13 w 18"/>
              <a:gd name="T39" fmla="*/ 35 h 36"/>
              <a:gd name="T40" fmla="*/ 9 w 18"/>
              <a:gd name="T41" fmla="*/ 36 h 36"/>
              <a:gd name="T42" fmla="*/ 5 w 18"/>
              <a:gd name="T43" fmla="*/ 35 h 36"/>
              <a:gd name="T44" fmla="*/ 3 w 18"/>
              <a:gd name="T45" fmla="*/ 34 h 36"/>
              <a:gd name="T46" fmla="*/ 1 w 18"/>
              <a:gd name="T47" fmla="*/ 31 h 36"/>
              <a:gd name="T48" fmla="*/ 0 w 18"/>
              <a:gd name="T49" fmla="*/ 26 h 36"/>
              <a:gd name="T50" fmla="*/ 5 w 18"/>
              <a:gd name="T51" fmla="*/ 27 h 36"/>
              <a:gd name="T52" fmla="*/ 6 w 18"/>
              <a:gd name="T53" fmla="*/ 30 h 36"/>
              <a:gd name="T54" fmla="*/ 9 w 18"/>
              <a:gd name="T55" fmla="*/ 31 h 36"/>
              <a:gd name="T56" fmla="*/ 11 w 18"/>
              <a:gd name="T57" fmla="*/ 31 h 36"/>
              <a:gd name="T58" fmla="*/ 13 w 18"/>
              <a:gd name="T59" fmla="*/ 30 h 36"/>
              <a:gd name="T60" fmla="*/ 13 w 18"/>
              <a:gd name="T61" fmla="*/ 27 h 36"/>
              <a:gd name="T62" fmla="*/ 13 w 18"/>
              <a:gd name="T63" fmla="*/ 26 h 36"/>
              <a:gd name="T64" fmla="*/ 13 w 18"/>
              <a:gd name="T65" fmla="*/ 23 h 36"/>
              <a:gd name="T66" fmla="*/ 13 w 18"/>
              <a:gd name="T67" fmla="*/ 22 h 36"/>
              <a:gd name="T68" fmla="*/ 11 w 18"/>
              <a:gd name="T69" fmla="*/ 21 h 36"/>
              <a:gd name="T70" fmla="*/ 10 w 18"/>
              <a:gd name="T71" fmla="*/ 20 h 36"/>
              <a:gd name="T72" fmla="*/ 6 w 18"/>
              <a:gd name="T73" fmla="*/ 18 h 36"/>
              <a:gd name="T74" fmla="*/ 1 w 18"/>
              <a:gd name="T75" fmla="*/ 15 h 36"/>
              <a:gd name="T76" fmla="*/ 0 w 18"/>
              <a:gd name="T77" fmla="*/ 10 h 36"/>
              <a:gd name="T78" fmla="*/ 1 w 18"/>
              <a:gd name="T79" fmla="*/ 6 h 36"/>
              <a:gd name="T80" fmla="*/ 3 w 18"/>
              <a:gd name="T81" fmla="*/ 2 h 36"/>
              <a:gd name="T82" fmla="*/ 5 w 18"/>
              <a:gd name="T83" fmla="*/ 1 h 36"/>
              <a:gd name="T84" fmla="*/ 9 w 18"/>
              <a:gd name="T85" fmla="*/ 0 h 36"/>
              <a:gd name="T86" fmla="*/ 13 w 18"/>
              <a:gd name="T87" fmla="*/ 1 h 36"/>
              <a:gd name="T88" fmla="*/ 15 w 18"/>
              <a:gd name="T89" fmla="*/ 2 h 36"/>
              <a:gd name="T90" fmla="*/ 18 w 18"/>
              <a:gd name="T91" fmla="*/ 5 h 36"/>
              <a:gd name="T92" fmla="*/ 18 w 18"/>
              <a:gd name="T93" fmla="*/ 1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8" h="36">
                <a:moveTo>
                  <a:pt x="18" y="10"/>
                </a:move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1" y="6"/>
                </a:lnTo>
                <a:lnTo>
                  <a:pt x="11" y="6"/>
                </a:lnTo>
                <a:lnTo>
                  <a:pt x="11" y="5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6" y="6"/>
                </a:lnTo>
                <a:lnTo>
                  <a:pt x="6" y="6"/>
                </a:lnTo>
                <a:lnTo>
                  <a:pt x="6" y="7"/>
                </a:lnTo>
                <a:lnTo>
                  <a:pt x="6" y="7"/>
                </a:lnTo>
                <a:lnTo>
                  <a:pt x="5" y="10"/>
                </a:lnTo>
                <a:lnTo>
                  <a:pt x="5" y="10"/>
                </a:lnTo>
                <a:lnTo>
                  <a:pt x="6" y="11"/>
                </a:lnTo>
                <a:lnTo>
                  <a:pt x="6" y="11"/>
                </a:lnTo>
                <a:lnTo>
                  <a:pt x="6" y="12"/>
                </a:lnTo>
                <a:lnTo>
                  <a:pt x="6" y="12"/>
                </a:lnTo>
                <a:lnTo>
                  <a:pt x="8" y="13"/>
                </a:lnTo>
                <a:lnTo>
                  <a:pt x="8" y="13"/>
                </a:lnTo>
                <a:lnTo>
                  <a:pt x="9" y="15"/>
                </a:lnTo>
                <a:lnTo>
                  <a:pt x="13" y="16"/>
                </a:lnTo>
                <a:lnTo>
                  <a:pt x="13" y="16"/>
                </a:lnTo>
                <a:lnTo>
                  <a:pt x="15" y="17"/>
                </a:lnTo>
                <a:lnTo>
                  <a:pt x="15" y="17"/>
                </a:lnTo>
                <a:lnTo>
                  <a:pt x="16" y="20"/>
                </a:lnTo>
                <a:lnTo>
                  <a:pt x="16" y="20"/>
                </a:lnTo>
                <a:lnTo>
                  <a:pt x="18" y="22"/>
                </a:lnTo>
                <a:lnTo>
                  <a:pt x="18" y="22"/>
                </a:lnTo>
                <a:lnTo>
                  <a:pt x="18" y="26"/>
                </a:lnTo>
                <a:lnTo>
                  <a:pt x="18" y="26"/>
                </a:lnTo>
                <a:lnTo>
                  <a:pt x="18" y="30"/>
                </a:lnTo>
                <a:lnTo>
                  <a:pt x="18" y="30"/>
                </a:lnTo>
                <a:lnTo>
                  <a:pt x="16" y="34"/>
                </a:lnTo>
                <a:lnTo>
                  <a:pt x="16" y="34"/>
                </a:lnTo>
                <a:lnTo>
                  <a:pt x="13" y="35"/>
                </a:lnTo>
                <a:lnTo>
                  <a:pt x="13" y="35"/>
                </a:lnTo>
                <a:lnTo>
                  <a:pt x="9" y="36"/>
                </a:lnTo>
                <a:lnTo>
                  <a:pt x="9" y="36"/>
                </a:lnTo>
                <a:lnTo>
                  <a:pt x="5" y="35"/>
                </a:lnTo>
                <a:lnTo>
                  <a:pt x="5" y="35"/>
                </a:lnTo>
                <a:lnTo>
                  <a:pt x="3" y="34"/>
                </a:lnTo>
                <a:lnTo>
                  <a:pt x="3" y="34"/>
                </a:lnTo>
                <a:lnTo>
                  <a:pt x="1" y="31"/>
                </a:lnTo>
                <a:lnTo>
                  <a:pt x="1" y="31"/>
                </a:lnTo>
                <a:lnTo>
                  <a:pt x="0" y="27"/>
                </a:lnTo>
                <a:lnTo>
                  <a:pt x="0" y="26"/>
                </a:ln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6" y="30"/>
                </a:lnTo>
                <a:lnTo>
                  <a:pt x="6" y="30"/>
                </a:lnTo>
                <a:lnTo>
                  <a:pt x="9" y="31"/>
                </a:lnTo>
                <a:lnTo>
                  <a:pt x="9" y="31"/>
                </a:lnTo>
                <a:lnTo>
                  <a:pt x="11" y="31"/>
                </a:lnTo>
                <a:lnTo>
                  <a:pt x="11" y="31"/>
                </a:lnTo>
                <a:lnTo>
                  <a:pt x="13" y="30"/>
                </a:lnTo>
                <a:lnTo>
                  <a:pt x="13" y="30"/>
                </a:lnTo>
                <a:lnTo>
                  <a:pt x="13" y="27"/>
                </a:lnTo>
                <a:lnTo>
                  <a:pt x="13" y="27"/>
                </a:lnTo>
                <a:lnTo>
                  <a:pt x="13" y="26"/>
                </a:lnTo>
                <a:lnTo>
                  <a:pt x="13" y="26"/>
                </a:lnTo>
                <a:lnTo>
                  <a:pt x="13" y="23"/>
                </a:lnTo>
                <a:lnTo>
                  <a:pt x="13" y="23"/>
                </a:lnTo>
                <a:lnTo>
                  <a:pt x="13" y="22"/>
                </a:lnTo>
                <a:lnTo>
                  <a:pt x="13" y="22"/>
                </a:lnTo>
                <a:lnTo>
                  <a:pt x="11" y="21"/>
                </a:lnTo>
                <a:lnTo>
                  <a:pt x="11" y="21"/>
                </a:lnTo>
                <a:lnTo>
                  <a:pt x="10" y="20"/>
                </a:lnTo>
                <a:lnTo>
                  <a:pt x="6" y="18"/>
                </a:lnTo>
                <a:lnTo>
                  <a:pt x="6" y="18"/>
                </a:lnTo>
                <a:lnTo>
                  <a:pt x="4" y="17"/>
                </a:lnTo>
                <a:lnTo>
                  <a:pt x="1" y="15"/>
                </a:lnTo>
                <a:lnTo>
                  <a:pt x="1" y="15"/>
                </a:lnTo>
                <a:lnTo>
                  <a:pt x="0" y="10"/>
                </a:lnTo>
                <a:lnTo>
                  <a:pt x="0" y="10"/>
                </a:lnTo>
                <a:lnTo>
                  <a:pt x="1" y="6"/>
                </a:lnTo>
                <a:lnTo>
                  <a:pt x="1" y="6"/>
                </a:lnTo>
                <a:lnTo>
                  <a:pt x="3" y="2"/>
                </a:lnTo>
                <a:lnTo>
                  <a:pt x="3" y="2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3" y="1"/>
                </a:lnTo>
                <a:lnTo>
                  <a:pt x="13" y="1"/>
                </a:lnTo>
                <a:lnTo>
                  <a:pt x="15" y="2"/>
                </a:lnTo>
                <a:lnTo>
                  <a:pt x="15" y="2"/>
                </a:lnTo>
                <a:lnTo>
                  <a:pt x="18" y="5"/>
                </a:lnTo>
                <a:lnTo>
                  <a:pt x="18" y="7"/>
                </a:lnTo>
                <a:lnTo>
                  <a:pt x="18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87" name="Freeform 610">
            <a:extLst>
              <a:ext uri="{FF2B5EF4-FFF2-40B4-BE49-F238E27FC236}">
                <a16:creationId xmlns:a16="http://schemas.microsoft.com/office/drawing/2014/main" id="{D1EAE67B-6817-49C5-82E8-EC1F4732872E}"/>
              </a:ext>
            </a:extLst>
          </p:cNvPr>
          <p:cNvSpPr>
            <a:spLocks/>
          </p:cNvSpPr>
          <p:nvPr/>
        </p:nvSpPr>
        <p:spPr bwMode="auto">
          <a:xfrm>
            <a:off x="7741681" y="2862446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6 h 26"/>
              <a:gd name="T4" fmla="*/ 10 w 15"/>
              <a:gd name="T5" fmla="*/ 26 h 26"/>
              <a:gd name="T6" fmla="*/ 10 w 15"/>
              <a:gd name="T7" fmla="*/ 24 h 26"/>
              <a:gd name="T8" fmla="*/ 10 w 15"/>
              <a:gd name="T9" fmla="*/ 24 h 26"/>
              <a:gd name="T10" fmla="*/ 10 w 15"/>
              <a:gd name="T11" fmla="*/ 24 h 26"/>
              <a:gd name="T12" fmla="*/ 8 w 15"/>
              <a:gd name="T13" fmla="*/ 25 h 26"/>
              <a:gd name="T14" fmla="*/ 8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4 w 15"/>
              <a:gd name="T21" fmla="*/ 26 h 26"/>
              <a:gd name="T22" fmla="*/ 4 w 15"/>
              <a:gd name="T23" fmla="*/ 26 h 26"/>
              <a:gd name="T24" fmla="*/ 2 w 15"/>
              <a:gd name="T25" fmla="*/ 25 h 26"/>
              <a:gd name="T26" fmla="*/ 2 w 15"/>
              <a:gd name="T27" fmla="*/ 25 h 26"/>
              <a:gd name="T28" fmla="*/ 0 w 15"/>
              <a:gd name="T29" fmla="*/ 22 h 26"/>
              <a:gd name="T30" fmla="*/ 0 w 15"/>
              <a:gd name="T31" fmla="*/ 22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7 h 26"/>
              <a:gd name="T40" fmla="*/ 5 w 15"/>
              <a:gd name="T41" fmla="*/ 17 h 26"/>
              <a:gd name="T42" fmla="*/ 7 w 15"/>
              <a:gd name="T43" fmla="*/ 20 h 26"/>
              <a:gd name="T44" fmla="*/ 7 w 15"/>
              <a:gd name="T45" fmla="*/ 20 h 26"/>
              <a:gd name="T46" fmla="*/ 8 w 15"/>
              <a:gd name="T47" fmla="*/ 21 h 26"/>
              <a:gd name="T48" fmla="*/ 8 w 15"/>
              <a:gd name="T49" fmla="*/ 21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7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6"/>
                </a:lnTo>
                <a:lnTo>
                  <a:pt x="10" y="26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8" y="25"/>
                </a:lnTo>
                <a:lnTo>
                  <a:pt x="8" y="25"/>
                </a:lnTo>
                <a:lnTo>
                  <a:pt x="5" y="26"/>
                </a:lnTo>
                <a:lnTo>
                  <a:pt x="5" y="26"/>
                </a:lnTo>
                <a:lnTo>
                  <a:pt x="4" y="26"/>
                </a:lnTo>
                <a:lnTo>
                  <a:pt x="4" y="26"/>
                </a:lnTo>
                <a:lnTo>
                  <a:pt x="2" y="25"/>
                </a:lnTo>
                <a:lnTo>
                  <a:pt x="2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7"/>
                </a:lnTo>
                <a:lnTo>
                  <a:pt x="5" y="17"/>
                </a:lnTo>
                <a:lnTo>
                  <a:pt x="7" y="20"/>
                </a:lnTo>
                <a:lnTo>
                  <a:pt x="7" y="20"/>
                </a:lnTo>
                <a:lnTo>
                  <a:pt x="8" y="21"/>
                </a:ln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88" name="Freeform 611">
            <a:extLst>
              <a:ext uri="{FF2B5EF4-FFF2-40B4-BE49-F238E27FC236}">
                <a16:creationId xmlns:a16="http://schemas.microsoft.com/office/drawing/2014/main" id="{56A6096D-B9C4-47C2-A08E-C21576F6B29A}"/>
              </a:ext>
            </a:extLst>
          </p:cNvPr>
          <p:cNvSpPr>
            <a:spLocks/>
          </p:cNvSpPr>
          <p:nvPr/>
        </p:nvSpPr>
        <p:spPr bwMode="auto">
          <a:xfrm>
            <a:off x="7771843" y="2846571"/>
            <a:ext cx="12700" cy="57150"/>
          </a:xfrm>
          <a:custGeom>
            <a:avLst/>
            <a:gdLst>
              <a:gd name="T0" fmla="*/ 0 w 8"/>
              <a:gd name="T1" fmla="*/ 0 h 36"/>
              <a:gd name="T2" fmla="*/ 5 w 8"/>
              <a:gd name="T3" fmla="*/ 0 h 36"/>
              <a:gd name="T4" fmla="*/ 5 w 8"/>
              <a:gd name="T5" fmla="*/ 29 h 36"/>
              <a:gd name="T6" fmla="*/ 5 w 8"/>
              <a:gd name="T7" fmla="*/ 29 h 36"/>
              <a:gd name="T8" fmla="*/ 6 w 8"/>
              <a:gd name="T9" fmla="*/ 31 h 36"/>
              <a:gd name="T10" fmla="*/ 6 w 8"/>
              <a:gd name="T11" fmla="*/ 31 h 36"/>
              <a:gd name="T12" fmla="*/ 8 w 8"/>
              <a:gd name="T13" fmla="*/ 31 h 36"/>
              <a:gd name="T14" fmla="*/ 8 w 8"/>
              <a:gd name="T15" fmla="*/ 36 h 36"/>
              <a:gd name="T16" fmla="*/ 8 w 8"/>
              <a:gd name="T17" fmla="*/ 36 h 36"/>
              <a:gd name="T18" fmla="*/ 5 w 8"/>
              <a:gd name="T19" fmla="*/ 36 h 36"/>
              <a:gd name="T20" fmla="*/ 5 w 8"/>
              <a:gd name="T21" fmla="*/ 36 h 36"/>
              <a:gd name="T22" fmla="*/ 3 w 8"/>
              <a:gd name="T23" fmla="*/ 35 h 36"/>
              <a:gd name="T24" fmla="*/ 3 w 8"/>
              <a:gd name="T25" fmla="*/ 35 h 36"/>
              <a:gd name="T26" fmla="*/ 1 w 8"/>
              <a:gd name="T27" fmla="*/ 32 h 36"/>
              <a:gd name="T28" fmla="*/ 1 w 8"/>
              <a:gd name="T29" fmla="*/ 32 h 36"/>
              <a:gd name="T30" fmla="*/ 0 w 8"/>
              <a:gd name="T31" fmla="*/ 29 h 36"/>
              <a:gd name="T32" fmla="*/ 0 w 8"/>
              <a:gd name="T33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36">
                <a:moveTo>
                  <a:pt x="0" y="0"/>
                </a:moveTo>
                <a:lnTo>
                  <a:pt x="5" y="0"/>
                </a:lnTo>
                <a:lnTo>
                  <a:pt x="5" y="29"/>
                </a:lnTo>
                <a:lnTo>
                  <a:pt x="5" y="29"/>
                </a:lnTo>
                <a:lnTo>
                  <a:pt x="6" y="31"/>
                </a:lnTo>
                <a:lnTo>
                  <a:pt x="6" y="31"/>
                </a:lnTo>
                <a:lnTo>
                  <a:pt x="8" y="31"/>
                </a:lnTo>
                <a:lnTo>
                  <a:pt x="8" y="36"/>
                </a:lnTo>
                <a:lnTo>
                  <a:pt x="8" y="36"/>
                </a:lnTo>
                <a:lnTo>
                  <a:pt x="5" y="36"/>
                </a:lnTo>
                <a:lnTo>
                  <a:pt x="5" y="36"/>
                </a:lnTo>
                <a:lnTo>
                  <a:pt x="3" y="35"/>
                </a:lnTo>
                <a:lnTo>
                  <a:pt x="3" y="35"/>
                </a:lnTo>
                <a:lnTo>
                  <a:pt x="1" y="32"/>
                </a:lnTo>
                <a:lnTo>
                  <a:pt x="1" y="32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89" name="Freeform 612">
            <a:extLst>
              <a:ext uri="{FF2B5EF4-FFF2-40B4-BE49-F238E27FC236}">
                <a16:creationId xmlns:a16="http://schemas.microsoft.com/office/drawing/2014/main" id="{C937DF00-73AF-43A5-B0D5-53625D85A2FA}"/>
              </a:ext>
            </a:extLst>
          </p:cNvPr>
          <p:cNvSpPr>
            <a:spLocks/>
          </p:cNvSpPr>
          <p:nvPr/>
        </p:nvSpPr>
        <p:spPr bwMode="auto">
          <a:xfrm>
            <a:off x="7784543" y="2846571"/>
            <a:ext cx="19050" cy="57150"/>
          </a:xfrm>
          <a:custGeom>
            <a:avLst/>
            <a:gdLst>
              <a:gd name="T0" fmla="*/ 2 w 12"/>
              <a:gd name="T1" fmla="*/ 36 h 36"/>
              <a:gd name="T2" fmla="*/ 2 w 12"/>
              <a:gd name="T3" fmla="*/ 15 h 36"/>
              <a:gd name="T4" fmla="*/ 0 w 12"/>
              <a:gd name="T5" fmla="*/ 15 h 36"/>
              <a:gd name="T6" fmla="*/ 0 w 12"/>
              <a:gd name="T7" fmla="*/ 10 h 36"/>
              <a:gd name="T8" fmla="*/ 2 w 12"/>
              <a:gd name="T9" fmla="*/ 10 h 36"/>
              <a:gd name="T10" fmla="*/ 2 w 12"/>
              <a:gd name="T11" fmla="*/ 7 h 36"/>
              <a:gd name="T12" fmla="*/ 2 w 12"/>
              <a:gd name="T13" fmla="*/ 7 h 36"/>
              <a:gd name="T14" fmla="*/ 3 w 12"/>
              <a:gd name="T15" fmla="*/ 3 h 36"/>
              <a:gd name="T16" fmla="*/ 3 w 12"/>
              <a:gd name="T17" fmla="*/ 3 h 36"/>
              <a:gd name="T18" fmla="*/ 5 w 12"/>
              <a:gd name="T19" fmla="*/ 1 h 36"/>
              <a:gd name="T20" fmla="*/ 5 w 12"/>
              <a:gd name="T21" fmla="*/ 1 h 36"/>
              <a:gd name="T22" fmla="*/ 7 w 12"/>
              <a:gd name="T23" fmla="*/ 0 h 36"/>
              <a:gd name="T24" fmla="*/ 7 w 12"/>
              <a:gd name="T25" fmla="*/ 0 h 36"/>
              <a:gd name="T26" fmla="*/ 10 w 12"/>
              <a:gd name="T27" fmla="*/ 0 h 36"/>
              <a:gd name="T28" fmla="*/ 12 w 12"/>
              <a:gd name="T29" fmla="*/ 0 h 36"/>
              <a:gd name="T30" fmla="*/ 12 w 12"/>
              <a:gd name="T31" fmla="*/ 5 h 36"/>
              <a:gd name="T32" fmla="*/ 10 w 12"/>
              <a:gd name="T33" fmla="*/ 5 h 36"/>
              <a:gd name="T34" fmla="*/ 10 w 12"/>
              <a:gd name="T35" fmla="*/ 5 h 36"/>
              <a:gd name="T36" fmla="*/ 8 w 12"/>
              <a:gd name="T37" fmla="*/ 5 h 36"/>
              <a:gd name="T38" fmla="*/ 8 w 12"/>
              <a:gd name="T39" fmla="*/ 6 h 36"/>
              <a:gd name="T40" fmla="*/ 8 w 12"/>
              <a:gd name="T41" fmla="*/ 10 h 36"/>
              <a:gd name="T42" fmla="*/ 12 w 12"/>
              <a:gd name="T43" fmla="*/ 10 h 36"/>
              <a:gd name="T44" fmla="*/ 12 w 12"/>
              <a:gd name="T45" fmla="*/ 15 h 36"/>
              <a:gd name="T46" fmla="*/ 8 w 12"/>
              <a:gd name="T47" fmla="*/ 15 h 36"/>
              <a:gd name="T48" fmla="*/ 8 w 12"/>
              <a:gd name="T49" fmla="*/ 36 h 36"/>
              <a:gd name="T50" fmla="*/ 2 w 12"/>
              <a:gd name="T5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" h="36">
                <a:moveTo>
                  <a:pt x="2" y="36"/>
                </a:moveTo>
                <a:lnTo>
                  <a:pt x="2" y="15"/>
                </a:lnTo>
                <a:lnTo>
                  <a:pt x="0" y="15"/>
                </a:lnTo>
                <a:lnTo>
                  <a:pt x="0" y="10"/>
                </a:lnTo>
                <a:lnTo>
                  <a:pt x="2" y="10"/>
                </a:lnTo>
                <a:lnTo>
                  <a:pt x="2" y="7"/>
                </a:lnTo>
                <a:lnTo>
                  <a:pt x="2" y="7"/>
                </a:lnTo>
                <a:lnTo>
                  <a:pt x="3" y="3"/>
                </a:lnTo>
                <a:lnTo>
                  <a:pt x="3" y="3"/>
                </a:lnTo>
                <a:lnTo>
                  <a:pt x="5" y="1"/>
                </a:lnTo>
                <a:lnTo>
                  <a:pt x="5" y="1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2" y="0"/>
                </a:lnTo>
                <a:lnTo>
                  <a:pt x="12" y="5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6"/>
                </a:lnTo>
                <a:lnTo>
                  <a:pt x="8" y="10"/>
                </a:lnTo>
                <a:lnTo>
                  <a:pt x="12" y="10"/>
                </a:lnTo>
                <a:lnTo>
                  <a:pt x="12" y="15"/>
                </a:lnTo>
                <a:lnTo>
                  <a:pt x="8" y="15"/>
                </a:lnTo>
                <a:lnTo>
                  <a:pt x="8" y="36"/>
                </a:lnTo>
                <a:lnTo>
                  <a:pt x="2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90" name="Freeform 613">
            <a:extLst>
              <a:ext uri="{FF2B5EF4-FFF2-40B4-BE49-F238E27FC236}">
                <a16:creationId xmlns:a16="http://schemas.microsoft.com/office/drawing/2014/main" id="{FBA95750-701C-4A66-96A4-99320E1677FA}"/>
              </a:ext>
            </a:extLst>
          </p:cNvPr>
          <p:cNvSpPr>
            <a:spLocks/>
          </p:cNvSpPr>
          <p:nvPr/>
        </p:nvSpPr>
        <p:spPr bwMode="auto">
          <a:xfrm>
            <a:off x="7806768" y="2862446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6 h 26"/>
              <a:gd name="T4" fmla="*/ 10 w 15"/>
              <a:gd name="T5" fmla="*/ 26 h 26"/>
              <a:gd name="T6" fmla="*/ 10 w 15"/>
              <a:gd name="T7" fmla="*/ 24 h 26"/>
              <a:gd name="T8" fmla="*/ 10 w 15"/>
              <a:gd name="T9" fmla="*/ 24 h 26"/>
              <a:gd name="T10" fmla="*/ 10 w 15"/>
              <a:gd name="T11" fmla="*/ 24 h 26"/>
              <a:gd name="T12" fmla="*/ 7 w 15"/>
              <a:gd name="T13" fmla="*/ 25 h 26"/>
              <a:gd name="T14" fmla="*/ 7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3 w 15"/>
              <a:gd name="T21" fmla="*/ 26 h 26"/>
              <a:gd name="T22" fmla="*/ 3 w 15"/>
              <a:gd name="T23" fmla="*/ 26 h 26"/>
              <a:gd name="T24" fmla="*/ 1 w 15"/>
              <a:gd name="T25" fmla="*/ 25 h 26"/>
              <a:gd name="T26" fmla="*/ 1 w 15"/>
              <a:gd name="T27" fmla="*/ 25 h 26"/>
              <a:gd name="T28" fmla="*/ 0 w 15"/>
              <a:gd name="T29" fmla="*/ 22 h 26"/>
              <a:gd name="T30" fmla="*/ 0 w 15"/>
              <a:gd name="T31" fmla="*/ 22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7 h 26"/>
              <a:gd name="T40" fmla="*/ 5 w 15"/>
              <a:gd name="T41" fmla="*/ 17 h 26"/>
              <a:gd name="T42" fmla="*/ 5 w 15"/>
              <a:gd name="T43" fmla="*/ 20 h 26"/>
              <a:gd name="T44" fmla="*/ 5 w 15"/>
              <a:gd name="T45" fmla="*/ 20 h 26"/>
              <a:gd name="T46" fmla="*/ 7 w 15"/>
              <a:gd name="T47" fmla="*/ 21 h 26"/>
              <a:gd name="T48" fmla="*/ 7 w 15"/>
              <a:gd name="T49" fmla="*/ 21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7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6"/>
                </a:lnTo>
                <a:lnTo>
                  <a:pt x="10" y="26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7" y="25"/>
                </a:lnTo>
                <a:lnTo>
                  <a:pt x="7" y="25"/>
                </a:lnTo>
                <a:lnTo>
                  <a:pt x="5" y="26"/>
                </a:lnTo>
                <a:lnTo>
                  <a:pt x="5" y="26"/>
                </a:lnTo>
                <a:lnTo>
                  <a:pt x="3" y="26"/>
                </a:lnTo>
                <a:lnTo>
                  <a:pt x="3" y="26"/>
                </a:lnTo>
                <a:lnTo>
                  <a:pt x="1" y="25"/>
                </a:lnTo>
                <a:lnTo>
                  <a:pt x="1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7"/>
                </a:lnTo>
                <a:lnTo>
                  <a:pt x="5" y="17"/>
                </a:lnTo>
                <a:lnTo>
                  <a:pt x="5" y="20"/>
                </a:lnTo>
                <a:lnTo>
                  <a:pt x="5" y="20"/>
                </a:lnTo>
                <a:lnTo>
                  <a:pt x="7" y="21"/>
                </a:lnTo>
                <a:lnTo>
                  <a:pt x="7" y="21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91" name="Freeform 614">
            <a:extLst>
              <a:ext uri="{FF2B5EF4-FFF2-40B4-BE49-F238E27FC236}">
                <a16:creationId xmlns:a16="http://schemas.microsoft.com/office/drawing/2014/main" id="{A46982C5-2B09-4FB4-9F73-7C104E22CE22}"/>
              </a:ext>
            </a:extLst>
          </p:cNvPr>
          <p:cNvSpPr>
            <a:spLocks/>
          </p:cNvSpPr>
          <p:nvPr/>
        </p:nvSpPr>
        <p:spPr bwMode="auto">
          <a:xfrm>
            <a:off x="7835343" y="2862446"/>
            <a:ext cx="20638" cy="41275"/>
          </a:xfrm>
          <a:custGeom>
            <a:avLst/>
            <a:gdLst>
              <a:gd name="T0" fmla="*/ 0 w 13"/>
              <a:gd name="T1" fmla="*/ 26 h 26"/>
              <a:gd name="T2" fmla="*/ 0 w 13"/>
              <a:gd name="T3" fmla="*/ 0 h 26"/>
              <a:gd name="T4" fmla="*/ 5 w 13"/>
              <a:gd name="T5" fmla="*/ 0 h 26"/>
              <a:gd name="T6" fmla="*/ 5 w 13"/>
              <a:gd name="T7" fmla="*/ 3 h 26"/>
              <a:gd name="T8" fmla="*/ 5 w 13"/>
              <a:gd name="T9" fmla="*/ 3 h 26"/>
              <a:gd name="T10" fmla="*/ 9 w 13"/>
              <a:gd name="T11" fmla="*/ 1 h 26"/>
              <a:gd name="T12" fmla="*/ 9 w 13"/>
              <a:gd name="T13" fmla="*/ 1 h 26"/>
              <a:gd name="T14" fmla="*/ 13 w 13"/>
              <a:gd name="T15" fmla="*/ 0 h 26"/>
              <a:gd name="T16" fmla="*/ 13 w 13"/>
              <a:gd name="T17" fmla="*/ 5 h 26"/>
              <a:gd name="T18" fmla="*/ 13 w 13"/>
              <a:gd name="T19" fmla="*/ 5 h 26"/>
              <a:gd name="T20" fmla="*/ 12 w 13"/>
              <a:gd name="T21" fmla="*/ 5 h 26"/>
              <a:gd name="T22" fmla="*/ 12 w 13"/>
              <a:gd name="T23" fmla="*/ 5 h 26"/>
              <a:gd name="T24" fmla="*/ 9 w 13"/>
              <a:gd name="T25" fmla="*/ 5 h 26"/>
              <a:gd name="T26" fmla="*/ 9 w 13"/>
              <a:gd name="T27" fmla="*/ 5 h 26"/>
              <a:gd name="T28" fmla="*/ 8 w 13"/>
              <a:gd name="T29" fmla="*/ 6 h 26"/>
              <a:gd name="T30" fmla="*/ 8 w 13"/>
              <a:gd name="T31" fmla="*/ 6 h 26"/>
              <a:gd name="T32" fmla="*/ 7 w 13"/>
              <a:gd name="T33" fmla="*/ 8 h 26"/>
              <a:gd name="T34" fmla="*/ 7 w 13"/>
              <a:gd name="T35" fmla="*/ 8 h 26"/>
              <a:gd name="T36" fmla="*/ 5 w 13"/>
              <a:gd name="T37" fmla="*/ 11 h 26"/>
              <a:gd name="T38" fmla="*/ 5 w 13"/>
              <a:gd name="T39" fmla="*/ 26 h 26"/>
              <a:gd name="T40" fmla="*/ 0 w 13"/>
              <a:gd name="T41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9" y="1"/>
                </a:lnTo>
                <a:lnTo>
                  <a:pt x="9" y="1"/>
                </a:lnTo>
                <a:lnTo>
                  <a:pt x="13" y="0"/>
                </a:lnTo>
                <a:lnTo>
                  <a:pt x="13" y="5"/>
                </a:lnTo>
                <a:lnTo>
                  <a:pt x="13" y="5"/>
                </a:lnTo>
                <a:lnTo>
                  <a:pt x="12" y="5"/>
                </a:lnTo>
                <a:lnTo>
                  <a:pt x="12" y="5"/>
                </a:lnTo>
                <a:lnTo>
                  <a:pt x="9" y="5"/>
                </a:lnTo>
                <a:lnTo>
                  <a:pt x="9" y="5"/>
                </a:lnTo>
                <a:lnTo>
                  <a:pt x="8" y="6"/>
                </a:lnTo>
                <a:lnTo>
                  <a:pt x="8" y="6"/>
                </a:lnTo>
                <a:lnTo>
                  <a:pt x="7" y="8"/>
                </a:lnTo>
                <a:lnTo>
                  <a:pt x="7" y="8"/>
                </a:lnTo>
                <a:lnTo>
                  <a:pt x="5" y="11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92" name="Freeform 615">
            <a:extLst>
              <a:ext uri="{FF2B5EF4-FFF2-40B4-BE49-F238E27FC236}">
                <a16:creationId xmlns:a16="http://schemas.microsoft.com/office/drawing/2014/main" id="{A5073D7B-B59E-494A-8ACC-B85DB9362868}"/>
              </a:ext>
            </a:extLst>
          </p:cNvPr>
          <p:cNvSpPr>
            <a:spLocks/>
          </p:cNvSpPr>
          <p:nvPr/>
        </p:nvSpPr>
        <p:spPr bwMode="auto">
          <a:xfrm>
            <a:off x="7668656" y="3357746"/>
            <a:ext cx="26988" cy="58738"/>
          </a:xfrm>
          <a:custGeom>
            <a:avLst/>
            <a:gdLst>
              <a:gd name="T0" fmla="*/ 12 w 17"/>
              <a:gd name="T1" fmla="*/ 10 h 37"/>
              <a:gd name="T2" fmla="*/ 12 w 17"/>
              <a:gd name="T3" fmla="*/ 9 h 37"/>
              <a:gd name="T4" fmla="*/ 11 w 17"/>
              <a:gd name="T5" fmla="*/ 7 h 37"/>
              <a:gd name="T6" fmla="*/ 9 w 17"/>
              <a:gd name="T7" fmla="*/ 5 h 37"/>
              <a:gd name="T8" fmla="*/ 7 w 17"/>
              <a:gd name="T9" fmla="*/ 5 h 37"/>
              <a:gd name="T10" fmla="*/ 6 w 17"/>
              <a:gd name="T11" fmla="*/ 7 h 37"/>
              <a:gd name="T12" fmla="*/ 5 w 17"/>
              <a:gd name="T13" fmla="*/ 8 h 37"/>
              <a:gd name="T14" fmla="*/ 5 w 17"/>
              <a:gd name="T15" fmla="*/ 9 h 37"/>
              <a:gd name="T16" fmla="*/ 5 w 17"/>
              <a:gd name="T17" fmla="*/ 12 h 37"/>
              <a:gd name="T18" fmla="*/ 5 w 17"/>
              <a:gd name="T19" fmla="*/ 13 h 37"/>
              <a:gd name="T20" fmla="*/ 6 w 17"/>
              <a:gd name="T21" fmla="*/ 14 h 37"/>
              <a:gd name="T22" fmla="*/ 7 w 17"/>
              <a:gd name="T23" fmla="*/ 14 h 37"/>
              <a:gd name="T24" fmla="*/ 12 w 17"/>
              <a:gd name="T25" fmla="*/ 15 h 37"/>
              <a:gd name="T26" fmla="*/ 15 w 17"/>
              <a:gd name="T27" fmla="*/ 18 h 37"/>
              <a:gd name="T28" fmla="*/ 16 w 17"/>
              <a:gd name="T29" fmla="*/ 19 h 37"/>
              <a:gd name="T30" fmla="*/ 17 w 17"/>
              <a:gd name="T31" fmla="*/ 22 h 37"/>
              <a:gd name="T32" fmla="*/ 17 w 17"/>
              <a:gd name="T33" fmla="*/ 25 h 37"/>
              <a:gd name="T34" fmla="*/ 16 w 17"/>
              <a:gd name="T35" fmla="*/ 30 h 37"/>
              <a:gd name="T36" fmla="*/ 15 w 17"/>
              <a:gd name="T37" fmla="*/ 33 h 37"/>
              <a:gd name="T38" fmla="*/ 12 w 17"/>
              <a:gd name="T39" fmla="*/ 35 h 37"/>
              <a:gd name="T40" fmla="*/ 9 w 17"/>
              <a:gd name="T41" fmla="*/ 37 h 37"/>
              <a:gd name="T42" fmla="*/ 5 w 17"/>
              <a:gd name="T43" fmla="*/ 35 h 37"/>
              <a:gd name="T44" fmla="*/ 2 w 17"/>
              <a:gd name="T45" fmla="*/ 34 h 37"/>
              <a:gd name="T46" fmla="*/ 0 w 17"/>
              <a:gd name="T47" fmla="*/ 30 h 37"/>
              <a:gd name="T48" fmla="*/ 0 w 17"/>
              <a:gd name="T49" fmla="*/ 25 h 37"/>
              <a:gd name="T50" fmla="*/ 5 w 17"/>
              <a:gd name="T51" fmla="*/ 28 h 37"/>
              <a:gd name="T52" fmla="*/ 6 w 17"/>
              <a:gd name="T53" fmla="*/ 30 h 37"/>
              <a:gd name="T54" fmla="*/ 9 w 17"/>
              <a:gd name="T55" fmla="*/ 30 h 37"/>
              <a:gd name="T56" fmla="*/ 10 w 17"/>
              <a:gd name="T57" fmla="*/ 30 h 37"/>
              <a:gd name="T58" fmla="*/ 11 w 17"/>
              <a:gd name="T59" fmla="*/ 29 h 37"/>
              <a:gd name="T60" fmla="*/ 12 w 17"/>
              <a:gd name="T61" fmla="*/ 28 h 37"/>
              <a:gd name="T62" fmla="*/ 12 w 17"/>
              <a:gd name="T63" fmla="*/ 25 h 37"/>
              <a:gd name="T64" fmla="*/ 12 w 17"/>
              <a:gd name="T65" fmla="*/ 23 h 37"/>
              <a:gd name="T66" fmla="*/ 11 w 17"/>
              <a:gd name="T67" fmla="*/ 22 h 37"/>
              <a:gd name="T68" fmla="*/ 11 w 17"/>
              <a:gd name="T69" fmla="*/ 22 h 37"/>
              <a:gd name="T70" fmla="*/ 9 w 17"/>
              <a:gd name="T71" fmla="*/ 20 h 37"/>
              <a:gd name="T72" fmla="*/ 5 w 17"/>
              <a:gd name="T73" fmla="*/ 19 h 37"/>
              <a:gd name="T74" fmla="*/ 1 w 17"/>
              <a:gd name="T75" fmla="*/ 15 h 37"/>
              <a:gd name="T76" fmla="*/ 0 w 17"/>
              <a:gd name="T77" fmla="*/ 9 h 37"/>
              <a:gd name="T78" fmla="*/ 0 w 17"/>
              <a:gd name="T79" fmla="*/ 5 h 37"/>
              <a:gd name="T80" fmla="*/ 2 w 17"/>
              <a:gd name="T81" fmla="*/ 3 h 37"/>
              <a:gd name="T82" fmla="*/ 5 w 17"/>
              <a:gd name="T83" fmla="*/ 0 h 37"/>
              <a:gd name="T84" fmla="*/ 9 w 17"/>
              <a:gd name="T85" fmla="*/ 0 h 37"/>
              <a:gd name="T86" fmla="*/ 12 w 17"/>
              <a:gd name="T87" fmla="*/ 0 h 37"/>
              <a:gd name="T88" fmla="*/ 15 w 17"/>
              <a:gd name="T89" fmla="*/ 3 h 37"/>
              <a:gd name="T90" fmla="*/ 16 w 17"/>
              <a:gd name="T91" fmla="*/ 5 h 37"/>
              <a:gd name="T92" fmla="*/ 17 w 17"/>
              <a:gd name="T93" fmla="*/ 1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" h="37">
                <a:moveTo>
                  <a:pt x="17" y="10"/>
                </a:moveTo>
                <a:lnTo>
                  <a:pt x="12" y="10"/>
                </a:lnTo>
                <a:lnTo>
                  <a:pt x="12" y="9"/>
                </a:lnTo>
                <a:lnTo>
                  <a:pt x="12" y="9"/>
                </a:lnTo>
                <a:lnTo>
                  <a:pt x="11" y="7"/>
                </a:lnTo>
                <a:lnTo>
                  <a:pt x="11" y="7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6" y="7"/>
                </a:lnTo>
                <a:lnTo>
                  <a:pt x="6" y="7"/>
                </a:lnTo>
                <a:lnTo>
                  <a:pt x="5" y="8"/>
                </a:lnTo>
                <a:lnTo>
                  <a:pt x="5" y="8"/>
                </a:lnTo>
                <a:lnTo>
                  <a:pt x="5" y="9"/>
                </a:lnTo>
                <a:lnTo>
                  <a:pt x="5" y="9"/>
                </a:lnTo>
                <a:lnTo>
                  <a:pt x="5" y="12"/>
                </a:lnTo>
                <a:lnTo>
                  <a:pt x="5" y="12"/>
                </a:lnTo>
                <a:lnTo>
                  <a:pt x="5" y="13"/>
                </a:lnTo>
                <a:lnTo>
                  <a:pt x="5" y="13"/>
                </a:lnTo>
                <a:lnTo>
                  <a:pt x="6" y="14"/>
                </a:lnTo>
                <a:lnTo>
                  <a:pt x="6" y="14"/>
                </a:lnTo>
                <a:lnTo>
                  <a:pt x="7" y="14"/>
                </a:lnTo>
                <a:lnTo>
                  <a:pt x="12" y="15"/>
                </a:lnTo>
                <a:lnTo>
                  <a:pt x="12" y="15"/>
                </a:lnTo>
                <a:lnTo>
                  <a:pt x="15" y="18"/>
                </a:lnTo>
                <a:lnTo>
                  <a:pt x="15" y="18"/>
                </a:lnTo>
                <a:lnTo>
                  <a:pt x="16" y="19"/>
                </a:lnTo>
                <a:lnTo>
                  <a:pt x="16" y="19"/>
                </a:lnTo>
                <a:lnTo>
                  <a:pt x="17" y="22"/>
                </a:lnTo>
                <a:lnTo>
                  <a:pt x="17" y="22"/>
                </a:lnTo>
                <a:lnTo>
                  <a:pt x="17" y="25"/>
                </a:lnTo>
                <a:lnTo>
                  <a:pt x="17" y="25"/>
                </a:lnTo>
                <a:lnTo>
                  <a:pt x="16" y="30"/>
                </a:lnTo>
                <a:lnTo>
                  <a:pt x="16" y="30"/>
                </a:lnTo>
                <a:lnTo>
                  <a:pt x="15" y="33"/>
                </a:lnTo>
                <a:lnTo>
                  <a:pt x="15" y="33"/>
                </a:lnTo>
                <a:lnTo>
                  <a:pt x="12" y="35"/>
                </a:lnTo>
                <a:lnTo>
                  <a:pt x="12" y="35"/>
                </a:lnTo>
                <a:lnTo>
                  <a:pt x="9" y="37"/>
                </a:lnTo>
                <a:lnTo>
                  <a:pt x="9" y="37"/>
                </a:lnTo>
                <a:lnTo>
                  <a:pt x="5" y="35"/>
                </a:lnTo>
                <a:lnTo>
                  <a:pt x="5" y="35"/>
                </a:lnTo>
                <a:lnTo>
                  <a:pt x="2" y="34"/>
                </a:lnTo>
                <a:lnTo>
                  <a:pt x="2" y="34"/>
                </a:lnTo>
                <a:lnTo>
                  <a:pt x="0" y="30"/>
                </a:lnTo>
                <a:lnTo>
                  <a:pt x="0" y="30"/>
                </a:lnTo>
                <a:lnTo>
                  <a:pt x="0" y="28"/>
                </a:lnTo>
                <a:lnTo>
                  <a:pt x="0" y="25"/>
                </a:ln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6" y="30"/>
                </a:lnTo>
                <a:lnTo>
                  <a:pt x="6" y="30"/>
                </a:lnTo>
                <a:lnTo>
                  <a:pt x="9" y="30"/>
                </a:lnTo>
                <a:lnTo>
                  <a:pt x="9" y="30"/>
                </a:lnTo>
                <a:lnTo>
                  <a:pt x="10" y="30"/>
                </a:lnTo>
                <a:lnTo>
                  <a:pt x="10" y="30"/>
                </a:lnTo>
                <a:lnTo>
                  <a:pt x="11" y="29"/>
                </a:lnTo>
                <a:lnTo>
                  <a:pt x="11" y="29"/>
                </a:lnTo>
                <a:lnTo>
                  <a:pt x="12" y="28"/>
                </a:lnTo>
                <a:lnTo>
                  <a:pt x="12" y="28"/>
                </a:lnTo>
                <a:lnTo>
                  <a:pt x="12" y="25"/>
                </a:lnTo>
                <a:lnTo>
                  <a:pt x="12" y="25"/>
                </a:lnTo>
                <a:lnTo>
                  <a:pt x="12" y="23"/>
                </a:lnTo>
                <a:lnTo>
                  <a:pt x="12" y="23"/>
                </a:lnTo>
                <a:lnTo>
                  <a:pt x="11" y="22"/>
                </a:lnTo>
                <a:lnTo>
                  <a:pt x="11" y="22"/>
                </a:lnTo>
                <a:lnTo>
                  <a:pt x="11" y="22"/>
                </a:lnTo>
                <a:lnTo>
                  <a:pt x="11" y="22"/>
                </a:lnTo>
                <a:lnTo>
                  <a:pt x="9" y="20"/>
                </a:lnTo>
                <a:lnTo>
                  <a:pt x="5" y="19"/>
                </a:lnTo>
                <a:lnTo>
                  <a:pt x="5" y="19"/>
                </a:lnTo>
                <a:lnTo>
                  <a:pt x="2" y="17"/>
                </a:lnTo>
                <a:lnTo>
                  <a:pt x="1" y="15"/>
                </a:lnTo>
                <a:lnTo>
                  <a:pt x="1" y="15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2" y="0"/>
                </a:lnTo>
                <a:lnTo>
                  <a:pt x="15" y="3"/>
                </a:lnTo>
                <a:lnTo>
                  <a:pt x="15" y="3"/>
                </a:lnTo>
                <a:lnTo>
                  <a:pt x="16" y="5"/>
                </a:lnTo>
                <a:lnTo>
                  <a:pt x="17" y="8"/>
                </a:lnTo>
                <a:lnTo>
                  <a:pt x="17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93" name="Freeform 616">
            <a:extLst>
              <a:ext uri="{FF2B5EF4-FFF2-40B4-BE49-F238E27FC236}">
                <a16:creationId xmlns:a16="http://schemas.microsoft.com/office/drawing/2014/main" id="{3E0AE415-E1A3-4E7F-A7EF-3BC55B79557C}"/>
              </a:ext>
            </a:extLst>
          </p:cNvPr>
          <p:cNvSpPr>
            <a:spLocks noEditPoints="1"/>
          </p:cNvSpPr>
          <p:nvPr/>
        </p:nvSpPr>
        <p:spPr bwMode="auto">
          <a:xfrm>
            <a:off x="7700406" y="3373621"/>
            <a:ext cx="23813" cy="42863"/>
          </a:xfrm>
          <a:custGeom>
            <a:avLst/>
            <a:gdLst>
              <a:gd name="T0" fmla="*/ 15 w 15"/>
              <a:gd name="T1" fmla="*/ 15 h 27"/>
              <a:gd name="T2" fmla="*/ 5 w 15"/>
              <a:gd name="T3" fmla="*/ 15 h 27"/>
              <a:gd name="T4" fmla="*/ 5 w 15"/>
              <a:gd name="T5" fmla="*/ 18 h 27"/>
              <a:gd name="T6" fmla="*/ 5 w 15"/>
              <a:gd name="T7" fmla="*/ 18 h 27"/>
              <a:gd name="T8" fmla="*/ 6 w 15"/>
              <a:gd name="T9" fmla="*/ 20 h 27"/>
              <a:gd name="T10" fmla="*/ 6 w 15"/>
              <a:gd name="T11" fmla="*/ 20 h 27"/>
              <a:gd name="T12" fmla="*/ 8 w 15"/>
              <a:gd name="T13" fmla="*/ 20 h 27"/>
              <a:gd name="T14" fmla="*/ 8 w 15"/>
              <a:gd name="T15" fmla="*/ 20 h 27"/>
              <a:gd name="T16" fmla="*/ 10 w 15"/>
              <a:gd name="T17" fmla="*/ 20 h 27"/>
              <a:gd name="T18" fmla="*/ 10 w 15"/>
              <a:gd name="T19" fmla="*/ 20 h 27"/>
              <a:gd name="T20" fmla="*/ 10 w 15"/>
              <a:gd name="T21" fmla="*/ 18 h 27"/>
              <a:gd name="T22" fmla="*/ 15 w 15"/>
              <a:gd name="T23" fmla="*/ 18 h 27"/>
              <a:gd name="T24" fmla="*/ 15 w 15"/>
              <a:gd name="T25" fmla="*/ 18 h 27"/>
              <a:gd name="T26" fmla="*/ 15 w 15"/>
              <a:gd name="T27" fmla="*/ 22 h 27"/>
              <a:gd name="T28" fmla="*/ 14 w 15"/>
              <a:gd name="T29" fmla="*/ 24 h 27"/>
              <a:gd name="T30" fmla="*/ 14 w 15"/>
              <a:gd name="T31" fmla="*/ 24 h 27"/>
              <a:gd name="T32" fmla="*/ 11 w 15"/>
              <a:gd name="T33" fmla="*/ 25 h 27"/>
              <a:gd name="T34" fmla="*/ 11 w 15"/>
              <a:gd name="T35" fmla="*/ 25 h 27"/>
              <a:gd name="T36" fmla="*/ 8 w 15"/>
              <a:gd name="T37" fmla="*/ 27 h 27"/>
              <a:gd name="T38" fmla="*/ 8 w 15"/>
              <a:gd name="T39" fmla="*/ 27 h 27"/>
              <a:gd name="T40" fmla="*/ 4 w 15"/>
              <a:gd name="T41" fmla="*/ 25 h 27"/>
              <a:gd name="T42" fmla="*/ 4 w 15"/>
              <a:gd name="T43" fmla="*/ 25 h 27"/>
              <a:gd name="T44" fmla="*/ 1 w 15"/>
              <a:gd name="T45" fmla="*/ 23 h 27"/>
              <a:gd name="T46" fmla="*/ 1 w 15"/>
              <a:gd name="T47" fmla="*/ 23 h 27"/>
              <a:gd name="T48" fmla="*/ 0 w 15"/>
              <a:gd name="T49" fmla="*/ 20 h 27"/>
              <a:gd name="T50" fmla="*/ 0 w 15"/>
              <a:gd name="T51" fmla="*/ 20 h 27"/>
              <a:gd name="T52" fmla="*/ 0 w 15"/>
              <a:gd name="T53" fmla="*/ 18 h 27"/>
              <a:gd name="T54" fmla="*/ 0 w 15"/>
              <a:gd name="T55" fmla="*/ 9 h 27"/>
              <a:gd name="T56" fmla="*/ 0 w 15"/>
              <a:gd name="T57" fmla="*/ 9 h 27"/>
              <a:gd name="T58" fmla="*/ 0 w 15"/>
              <a:gd name="T59" fmla="*/ 7 h 27"/>
              <a:gd name="T60" fmla="*/ 0 w 15"/>
              <a:gd name="T61" fmla="*/ 7 h 27"/>
              <a:gd name="T62" fmla="*/ 1 w 15"/>
              <a:gd name="T63" fmla="*/ 4 h 27"/>
              <a:gd name="T64" fmla="*/ 1 w 15"/>
              <a:gd name="T65" fmla="*/ 4 h 27"/>
              <a:gd name="T66" fmla="*/ 4 w 15"/>
              <a:gd name="T67" fmla="*/ 2 h 27"/>
              <a:gd name="T68" fmla="*/ 4 w 15"/>
              <a:gd name="T69" fmla="*/ 2 h 27"/>
              <a:gd name="T70" fmla="*/ 8 w 15"/>
              <a:gd name="T71" fmla="*/ 0 h 27"/>
              <a:gd name="T72" fmla="*/ 8 w 15"/>
              <a:gd name="T73" fmla="*/ 0 h 27"/>
              <a:gd name="T74" fmla="*/ 11 w 15"/>
              <a:gd name="T75" fmla="*/ 0 h 27"/>
              <a:gd name="T76" fmla="*/ 11 w 15"/>
              <a:gd name="T77" fmla="*/ 0 h 27"/>
              <a:gd name="T78" fmla="*/ 14 w 15"/>
              <a:gd name="T79" fmla="*/ 3 h 27"/>
              <a:gd name="T80" fmla="*/ 14 w 15"/>
              <a:gd name="T81" fmla="*/ 3 h 27"/>
              <a:gd name="T82" fmla="*/ 15 w 15"/>
              <a:gd name="T83" fmla="*/ 5 h 27"/>
              <a:gd name="T84" fmla="*/ 15 w 15"/>
              <a:gd name="T85" fmla="*/ 8 h 27"/>
              <a:gd name="T86" fmla="*/ 15 w 15"/>
              <a:gd name="T87" fmla="*/ 15 h 27"/>
              <a:gd name="T88" fmla="*/ 5 w 15"/>
              <a:gd name="T89" fmla="*/ 12 h 27"/>
              <a:gd name="T90" fmla="*/ 10 w 15"/>
              <a:gd name="T91" fmla="*/ 12 h 27"/>
              <a:gd name="T92" fmla="*/ 10 w 15"/>
              <a:gd name="T93" fmla="*/ 8 h 27"/>
              <a:gd name="T94" fmla="*/ 10 w 15"/>
              <a:gd name="T95" fmla="*/ 8 h 27"/>
              <a:gd name="T96" fmla="*/ 10 w 15"/>
              <a:gd name="T97" fmla="*/ 5 h 27"/>
              <a:gd name="T98" fmla="*/ 10 w 15"/>
              <a:gd name="T99" fmla="*/ 5 h 27"/>
              <a:gd name="T100" fmla="*/ 8 w 15"/>
              <a:gd name="T101" fmla="*/ 5 h 27"/>
              <a:gd name="T102" fmla="*/ 8 w 15"/>
              <a:gd name="T103" fmla="*/ 5 h 27"/>
              <a:gd name="T104" fmla="*/ 6 w 15"/>
              <a:gd name="T105" fmla="*/ 5 h 27"/>
              <a:gd name="T106" fmla="*/ 6 w 15"/>
              <a:gd name="T107" fmla="*/ 5 h 27"/>
              <a:gd name="T108" fmla="*/ 5 w 15"/>
              <a:gd name="T109" fmla="*/ 8 h 27"/>
              <a:gd name="T110" fmla="*/ 5 w 15"/>
              <a:gd name="T111" fmla="*/ 1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7">
                <a:moveTo>
                  <a:pt x="15" y="15"/>
                </a:moveTo>
                <a:lnTo>
                  <a:pt x="5" y="15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5" y="18"/>
                </a:lnTo>
                <a:lnTo>
                  <a:pt x="15" y="18"/>
                </a:lnTo>
                <a:lnTo>
                  <a:pt x="15" y="22"/>
                </a:lnTo>
                <a:lnTo>
                  <a:pt x="14" y="24"/>
                </a:lnTo>
                <a:lnTo>
                  <a:pt x="14" y="24"/>
                </a:lnTo>
                <a:lnTo>
                  <a:pt x="11" y="25"/>
                </a:lnTo>
                <a:lnTo>
                  <a:pt x="11" y="25"/>
                </a:lnTo>
                <a:lnTo>
                  <a:pt x="8" y="27"/>
                </a:lnTo>
                <a:lnTo>
                  <a:pt x="8" y="27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1" y="4"/>
                </a:lnTo>
                <a:lnTo>
                  <a:pt x="1" y="4"/>
                </a:lnTo>
                <a:lnTo>
                  <a:pt x="4" y="2"/>
                </a:lnTo>
                <a:lnTo>
                  <a:pt x="4" y="2"/>
                </a:lnTo>
                <a:lnTo>
                  <a:pt x="8" y="0"/>
                </a:lnTo>
                <a:lnTo>
                  <a:pt x="8" y="0"/>
                </a:lnTo>
                <a:lnTo>
                  <a:pt x="11" y="0"/>
                </a:lnTo>
                <a:lnTo>
                  <a:pt x="11" y="0"/>
                </a:lnTo>
                <a:lnTo>
                  <a:pt x="14" y="3"/>
                </a:lnTo>
                <a:lnTo>
                  <a:pt x="14" y="3"/>
                </a:lnTo>
                <a:lnTo>
                  <a:pt x="15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2"/>
                </a:moveTo>
                <a:lnTo>
                  <a:pt x="10" y="12"/>
                </a:lnTo>
                <a:lnTo>
                  <a:pt x="10" y="8"/>
                </a:lnTo>
                <a:lnTo>
                  <a:pt x="10" y="8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94" name="Freeform 617">
            <a:extLst>
              <a:ext uri="{FF2B5EF4-FFF2-40B4-BE49-F238E27FC236}">
                <a16:creationId xmlns:a16="http://schemas.microsoft.com/office/drawing/2014/main" id="{3AC94CF4-3607-458B-AA75-113F4BDF6960}"/>
              </a:ext>
            </a:extLst>
          </p:cNvPr>
          <p:cNvSpPr>
            <a:spLocks/>
          </p:cNvSpPr>
          <p:nvPr/>
        </p:nvSpPr>
        <p:spPr bwMode="auto">
          <a:xfrm>
            <a:off x="7730568" y="3357746"/>
            <a:ext cx="11113" cy="58738"/>
          </a:xfrm>
          <a:custGeom>
            <a:avLst/>
            <a:gdLst>
              <a:gd name="T0" fmla="*/ 0 w 7"/>
              <a:gd name="T1" fmla="*/ 0 h 37"/>
              <a:gd name="T2" fmla="*/ 5 w 7"/>
              <a:gd name="T3" fmla="*/ 0 h 37"/>
              <a:gd name="T4" fmla="*/ 5 w 7"/>
              <a:gd name="T5" fmla="*/ 29 h 37"/>
              <a:gd name="T6" fmla="*/ 5 w 7"/>
              <a:gd name="T7" fmla="*/ 29 h 37"/>
              <a:gd name="T8" fmla="*/ 6 w 7"/>
              <a:gd name="T9" fmla="*/ 30 h 37"/>
              <a:gd name="T10" fmla="*/ 6 w 7"/>
              <a:gd name="T11" fmla="*/ 30 h 37"/>
              <a:gd name="T12" fmla="*/ 7 w 7"/>
              <a:gd name="T13" fmla="*/ 32 h 37"/>
              <a:gd name="T14" fmla="*/ 7 w 7"/>
              <a:gd name="T15" fmla="*/ 37 h 37"/>
              <a:gd name="T16" fmla="*/ 7 w 7"/>
              <a:gd name="T17" fmla="*/ 37 h 37"/>
              <a:gd name="T18" fmla="*/ 5 w 7"/>
              <a:gd name="T19" fmla="*/ 35 h 37"/>
              <a:gd name="T20" fmla="*/ 5 w 7"/>
              <a:gd name="T21" fmla="*/ 35 h 37"/>
              <a:gd name="T22" fmla="*/ 2 w 7"/>
              <a:gd name="T23" fmla="*/ 34 h 37"/>
              <a:gd name="T24" fmla="*/ 2 w 7"/>
              <a:gd name="T25" fmla="*/ 34 h 37"/>
              <a:gd name="T26" fmla="*/ 1 w 7"/>
              <a:gd name="T27" fmla="*/ 33 h 37"/>
              <a:gd name="T28" fmla="*/ 1 w 7"/>
              <a:gd name="T29" fmla="*/ 33 h 37"/>
              <a:gd name="T30" fmla="*/ 0 w 7"/>
              <a:gd name="T31" fmla="*/ 29 h 37"/>
              <a:gd name="T32" fmla="*/ 0 w 7"/>
              <a:gd name="T3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37">
                <a:moveTo>
                  <a:pt x="0" y="0"/>
                </a:moveTo>
                <a:lnTo>
                  <a:pt x="5" y="0"/>
                </a:lnTo>
                <a:lnTo>
                  <a:pt x="5" y="29"/>
                </a:lnTo>
                <a:lnTo>
                  <a:pt x="5" y="29"/>
                </a:lnTo>
                <a:lnTo>
                  <a:pt x="6" y="30"/>
                </a:lnTo>
                <a:lnTo>
                  <a:pt x="6" y="30"/>
                </a:lnTo>
                <a:lnTo>
                  <a:pt x="7" y="32"/>
                </a:lnTo>
                <a:lnTo>
                  <a:pt x="7" y="37"/>
                </a:lnTo>
                <a:lnTo>
                  <a:pt x="7" y="37"/>
                </a:lnTo>
                <a:lnTo>
                  <a:pt x="5" y="35"/>
                </a:lnTo>
                <a:lnTo>
                  <a:pt x="5" y="35"/>
                </a:lnTo>
                <a:lnTo>
                  <a:pt x="2" y="34"/>
                </a:lnTo>
                <a:lnTo>
                  <a:pt x="2" y="34"/>
                </a:lnTo>
                <a:lnTo>
                  <a:pt x="1" y="33"/>
                </a:lnTo>
                <a:lnTo>
                  <a:pt x="1" y="3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95" name="Freeform 618">
            <a:extLst>
              <a:ext uri="{FF2B5EF4-FFF2-40B4-BE49-F238E27FC236}">
                <a16:creationId xmlns:a16="http://schemas.microsoft.com/office/drawing/2014/main" id="{FB4FDC12-5ADF-42AB-8A32-A4B70373E0CE}"/>
              </a:ext>
            </a:extLst>
          </p:cNvPr>
          <p:cNvSpPr>
            <a:spLocks noEditPoints="1"/>
          </p:cNvSpPr>
          <p:nvPr/>
        </p:nvSpPr>
        <p:spPr bwMode="auto">
          <a:xfrm>
            <a:off x="7746443" y="3373621"/>
            <a:ext cx="23813" cy="42863"/>
          </a:xfrm>
          <a:custGeom>
            <a:avLst/>
            <a:gdLst>
              <a:gd name="T0" fmla="*/ 15 w 15"/>
              <a:gd name="T1" fmla="*/ 15 h 27"/>
              <a:gd name="T2" fmla="*/ 5 w 15"/>
              <a:gd name="T3" fmla="*/ 15 h 27"/>
              <a:gd name="T4" fmla="*/ 5 w 15"/>
              <a:gd name="T5" fmla="*/ 18 h 27"/>
              <a:gd name="T6" fmla="*/ 5 w 15"/>
              <a:gd name="T7" fmla="*/ 18 h 27"/>
              <a:gd name="T8" fmla="*/ 5 w 15"/>
              <a:gd name="T9" fmla="*/ 20 h 27"/>
              <a:gd name="T10" fmla="*/ 5 w 15"/>
              <a:gd name="T11" fmla="*/ 20 h 27"/>
              <a:gd name="T12" fmla="*/ 7 w 15"/>
              <a:gd name="T13" fmla="*/ 20 h 27"/>
              <a:gd name="T14" fmla="*/ 7 w 15"/>
              <a:gd name="T15" fmla="*/ 20 h 27"/>
              <a:gd name="T16" fmla="*/ 9 w 15"/>
              <a:gd name="T17" fmla="*/ 20 h 27"/>
              <a:gd name="T18" fmla="*/ 9 w 15"/>
              <a:gd name="T19" fmla="*/ 20 h 27"/>
              <a:gd name="T20" fmla="*/ 10 w 15"/>
              <a:gd name="T21" fmla="*/ 18 h 27"/>
              <a:gd name="T22" fmla="*/ 15 w 15"/>
              <a:gd name="T23" fmla="*/ 18 h 27"/>
              <a:gd name="T24" fmla="*/ 15 w 15"/>
              <a:gd name="T25" fmla="*/ 18 h 27"/>
              <a:gd name="T26" fmla="*/ 14 w 15"/>
              <a:gd name="T27" fmla="*/ 22 h 27"/>
              <a:gd name="T28" fmla="*/ 12 w 15"/>
              <a:gd name="T29" fmla="*/ 24 h 27"/>
              <a:gd name="T30" fmla="*/ 12 w 15"/>
              <a:gd name="T31" fmla="*/ 24 h 27"/>
              <a:gd name="T32" fmla="*/ 10 w 15"/>
              <a:gd name="T33" fmla="*/ 25 h 27"/>
              <a:gd name="T34" fmla="*/ 10 w 15"/>
              <a:gd name="T35" fmla="*/ 25 h 27"/>
              <a:gd name="T36" fmla="*/ 7 w 15"/>
              <a:gd name="T37" fmla="*/ 27 h 27"/>
              <a:gd name="T38" fmla="*/ 7 w 15"/>
              <a:gd name="T39" fmla="*/ 27 h 27"/>
              <a:gd name="T40" fmla="*/ 2 w 15"/>
              <a:gd name="T41" fmla="*/ 25 h 27"/>
              <a:gd name="T42" fmla="*/ 2 w 15"/>
              <a:gd name="T43" fmla="*/ 25 h 27"/>
              <a:gd name="T44" fmla="*/ 0 w 15"/>
              <a:gd name="T45" fmla="*/ 23 h 27"/>
              <a:gd name="T46" fmla="*/ 0 w 15"/>
              <a:gd name="T47" fmla="*/ 23 h 27"/>
              <a:gd name="T48" fmla="*/ 0 w 15"/>
              <a:gd name="T49" fmla="*/ 20 h 27"/>
              <a:gd name="T50" fmla="*/ 0 w 15"/>
              <a:gd name="T51" fmla="*/ 20 h 27"/>
              <a:gd name="T52" fmla="*/ 0 w 15"/>
              <a:gd name="T53" fmla="*/ 18 h 27"/>
              <a:gd name="T54" fmla="*/ 0 w 15"/>
              <a:gd name="T55" fmla="*/ 9 h 27"/>
              <a:gd name="T56" fmla="*/ 0 w 15"/>
              <a:gd name="T57" fmla="*/ 9 h 27"/>
              <a:gd name="T58" fmla="*/ 0 w 15"/>
              <a:gd name="T59" fmla="*/ 7 h 27"/>
              <a:gd name="T60" fmla="*/ 0 w 15"/>
              <a:gd name="T61" fmla="*/ 7 h 27"/>
              <a:gd name="T62" fmla="*/ 0 w 15"/>
              <a:gd name="T63" fmla="*/ 4 h 27"/>
              <a:gd name="T64" fmla="*/ 0 w 15"/>
              <a:gd name="T65" fmla="*/ 4 h 27"/>
              <a:gd name="T66" fmla="*/ 2 w 15"/>
              <a:gd name="T67" fmla="*/ 2 h 27"/>
              <a:gd name="T68" fmla="*/ 2 w 15"/>
              <a:gd name="T69" fmla="*/ 2 h 27"/>
              <a:gd name="T70" fmla="*/ 7 w 15"/>
              <a:gd name="T71" fmla="*/ 0 h 27"/>
              <a:gd name="T72" fmla="*/ 7 w 15"/>
              <a:gd name="T73" fmla="*/ 0 h 27"/>
              <a:gd name="T74" fmla="*/ 10 w 15"/>
              <a:gd name="T75" fmla="*/ 0 h 27"/>
              <a:gd name="T76" fmla="*/ 10 w 15"/>
              <a:gd name="T77" fmla="*/ 0 h 27"/>
              <a:gd name="T78" fmla="*/ 12 w 15"/>
              <a:gd name="T79" fmla="*/ 3 h 27"/>
              <a:gd name="T80" fmla="*/ 12 w 15"/>
              <a:gd name="T81" fmla="*/ 3 h 27"/>
              <a:gd name="T82" fmla="*/ 14 w 15"/>
              <a:gd name="T83" fmla="*/ 5 h 27"/>
              <a:gd name="T84" fmla="*/ 15 w 15"/>
              <a:gd name="T85" fmla="*/ 8 h 27"/>
              <a:gd name="T86" fmla="*/ 15 w 15"/>
              <a:gd name="T87" fmla="*/ 15 h 27"/>
              <a:gd name="T88" fmla="*/ 5 w 15"/>
              <a:gd name="T89" fmla="*/ 12 h 27"/>
              <a:gd name="T90" fmla="*/ 10 w 15"/>
              <a:gd name="T91" fmla="*/ 12 h 27"/>
              <a:gd name="T92" fmla="*/ 10 w 15"/>
              <a:gd name="T93" fmla="*/ 8 h 27"/>
              <a:gd name="T94" fmla="*/ 10 w 15"/>
              <a:gd name="T95" fmla="*/ 8 h 27"/>
              <a:gd name="T96" fmla="*/ 9 w 15"/>
              <a:gd name="T97" fmla="*/ 5 h 27"/>
              <a:gd name="T98" fmla="*/ 9 w 15"/>
              <a:gd name="T99" fmla="*/ 5 h 27"/>
              <a:gd name="T100" fmla="*/ 7 w 15"/>
              <a:gd name="T101" fmla="*/ 5 h 27"/>
              <a:gd name="T102" fmla="*/ 7 w 15"/>
              <a:gd name="T103" fmla="*/ 5 h 27"/>
              <a:gd name="T104" fmla="*/ 5 w 15"/>
              <a:gd name="T105" fmla="*/ 5 h 27"/>
              <a:gd name="T106" fmla="*/ 5 w 15"/>
              <a:gd name="T107" fmla="*/ 5 h 27"/>
              <a:gd name="T108" fmla="*/ 5 w 15"/>
              <a:gd name="T109" fmla="*/ 8 h 27"/>
              <a:gd name="T110" fmla="*/ 5 w 15"/>
              <a:gd name="T111" fmla="*/ 1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7">
                <a:moveTo>
                  <a:pt x="15" y="15"/>
                </a:moveTo>
                <a:lnTo>
                  <a:pt x="5" y="15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5" y="18"/>
                </a:lnTo>
                <a:lnTo>
                  <a:pt x="15" y="18"/>
                </a:lnTo>
                <a:lnTo>
                  <a:pt x="14" y="22"/>
                </a:lnTo>
                <a:lnTo>
                  <a:pt x="12" y="24"/>
                </a:lnTo>
                <a:lnTo>
                  <a:pt x="12" y="24"/>
                </a:lnTo>
                <a:lnTo>
                  <a:pt x="10" y="25"/>
                </a:lnTo>
                <a:lnTo>
                  <a:pt x="10" y="25"/>
                </a:lnTo>
                <a:lnTo>
                  <a:pt x="7" y="27"/>
                </a:lnTo>
                <a:lnTo>
                  <a:pt x="7" y="27"/>
                </a:lnTo>
                <a:lnTo>
                  <a:pt x="2" y="25"/>
                </a:lnTo>
                <a:lnTo>
                  <a:pt x="2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3"/>
                </a:lnTo>
                <a:lnTo>
                  <a:pt x="12" y="3"/>
                </a:lnTo>
                <a:lnTo>
                  <a:pt x="14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2"/>
                </a:moveTo>
                <a:lnTo>
                  <a:pt x="10" y="12"/>
                </a:lnTo>
                <a:lnTo>
                  <a:pt x="10" y="8"/>
                </a:ln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96" name="Freeform 619">
            <a:extLst>
              <a:ext uri="{FF2B5EF4-FFF2-40B4-BE49-F238E27FC236}">
                <a16:creationId xmlns:a16="http://schemas.microsoft.com/office/drawing/2014/main" id="{DDD0E365-227E-41B2-950B-5E3D21A9C80E}"/>
              </a:ext>
            </a:extLst>
          </p:cNvPr>
          <p:cNvSpPr>
            <a:spLocks/>
          </p:cNvSpPr>
          <p:nvPr/>
        </p:nvSpPr>
        <p:spPr bwMode="auto">
          <a:xfrm>
            <a:off x="7776606" y="3373621"/>
            <a:ext cx="23813" cy="39688"/>
          </a:xfrm>
          <a:custGeom>
            <a:avLst/>
            <a:gdLst>
              <a:gd name="T0" fmla="*/ 0 w 15"/>
              <a:gd name="T1" fmla="*/ 25 h 25"/>
              <a:gd name="T2" fmla="*/ 0 w 15"/>
              <a:gd name="T3" fmla="*/ 0 h 25"/>
              <a:gd name="T4" fmla="*/ 5 w 15"/>
              <a:gd name="T5" fmla="*/ 0 h 25"/>
              <a:gd name="T6" fmla="*/ 5 w 15"/>
              <a:gd name="T7" fmla="*/ 3 h 25"/>
              <a:gd name="T8" fmla="*/ 5 w 15"/>
              <a:gd name="T9" fmla="*/ 3 h 25"/>
              <a:gd name="T10" fmla="*/ 5 w 15"/>
              <a:gd name="T11" fmla="*/ 3 h 25"/>
              <a:gd name="T12" fmla="*/ 6 w 15"/>
              <a:gd name="T13" fmla="*/ 0 h 25"/>
              <a:gd name="T14" fmla="*/ 6 w 15"/>
              <a:gd name="T15" fmla="*/ 0 h 25"/>
              <a:gd name="T16" fmla="*/ 10 w 15"/>
              <a:gd name="T17" fmla="*/ 0 h 25"/>
              <a:gd name="T18" fmla="*/ 10 w 15"/>
              <a:gd name="T19" fmla="*/ 0 h 25"/>
              <a:gd name="T20" fmla="*/ 11 w 15"/>
              <a:gd name="T21" fmla="*/ 0 h 25"/>
              <a:gd name="T22" fmla="*/ 11 w 15"/>
              <a:gd name="T23" fmla="*/ 0 h 25"/>
              <a:gd name="T24" fmla="*/ 13 w 15"/>
              <a:gd name="T25" fmla="*/ 2 h 25"/>
              <a:gd name="T26" fmla="*/ 13 w 15"/>
              <a:gd name="T27" fmla="*/ 2 h 25"/>
              <a:gd name="T28" fmla="*/ 15 w 15"/>
              <a:gd name="T29" fmla="*/ 3 h 25"/>
              <a:gd name="T30" fmla="*/ 15 w 15"/>
              <a:gd name="T31" fmla="*/ 3 h 25"/>
              <a:gd name="T32" fmla="*/ 15 w 15"/>
              <a:gd name="T33" fmla="*/ 7 h 25"/>
              <a:gd name="T34" fmla="*/ 15 w 15"/>
              <a:gd name="T35" fmla="*/ 25 h 25"/>
              <a:gd name="T36" fmla="*/ 10 w 15"/>
              <a:gd name="T37" fmla="*/ 25 h 25"/>
              <a:gd name="T38" fmla="*/ 10 w 15"/>
              <a:gd name="T39" fmla="*/ 8 h 25"/>
              <a:gd name="T40" fmla="*/ 10 w 15"/>
              <a:gd name="T41" fmla="*/ 8 h 25"/>
              <a:gd name="T42" fmla="*/ 8 w 15"/>
              <a:gd name="T43" fmla="*/ 7 h 25"/>
              <a:gd name="T44" fmla="*/ 8 w 15"/>
              <a:gd name="T45" fmla="*/ 7 h 25"/>
              <a:gd name="T46" fmla="*/ 7 w 15"/>
              <a:gd name="T47" fmla="*/ 5 h 25"/>
              <a:gd name="T48" fmla="*/ 7 w 15"/>
              <a:gd name="T49" fmla="*/ 5 h 25"/>
              <a:gd name="T50" fmla="*/ 5 w 15"/>
              <a:gd name="T51" fmla="*/ 7 h 25"/>
              <a:gd name="T52" fmla="*/ 5 w 15"/>
              <a:gd name="T53" fmla="*/ 7 h 25"/>
              <a:gd name="T54" fmla="*/ 5 w 15"/>
              <a:gd name="T55" fmla="*/ 9 h 25"/>
              <a:gd name="T56" fmla="*/ 5 w 15"/>
              <a:gd name="T57" fmla="*/ 25 h 25"/>
              <a:gd name="T58" fmla="*/ 0 w 15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3"/>
                </a:lnTo>
                <a:lnTo>
                  <a:pt x="15" y="3"/>
                </a:lnTo>
                <a:lnTo>
                  <a:pt x="15" y="7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8" y="7"/>
                </a:lnTo>
                <a:lnTo>
                  <a:pt x="8" y="7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97" name="Freeform 620">
            <a:extLst>
              <a:ext uri="{FF2B5EF4-FFF2-40B4-BE49-F238E27FC236}">
                <a16:creationId xmlns:a16="http://schemas.microsoft.com/office/drawing/2014/main" id="{A8FA376F-4357-4045-B8C7-5C58FAEEAC6A}"/>
              </a:ext>
            </a:extLst>
          </p:cNvPr>
          <p:cNvSpPr>
            <a:spLocks noEditPoints="1"/>
          </p:cNvSpPr>
          <p:nvPr/>
        </p:nvSpPr>
        <p:spPr bwMode="auto">
          <a:xfrm>
            <a:off x="7806768" y="3357746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98" name="Freeform 621">
            <a:extLst>
              <a:ext uri="{FF2B5EF4-FFF2-40B4-BE49-F238E27FC236}">
                <a16:creationId xmlns:a16="http://schemas.microsoft.com/office/drawing/2014/main" id="{60CA3944-9A2D-4FF2-8C05-3B5993335E45}"/>
              </a:ext>
            </a:extLst>
          </p:cNvPr>
          <p:cNvSpPr>
            <a:spLocks/>
          </p:cNvSpPr>
          <p:nvPr/>
        </p:nvSpPr>
        <p:spPr bwMode="auto">
          <a:xfrm>
            <a:off x="7822643" y="3373621"/>
            <a:ext cx="23813" cy="42863"/>
          </a:xfrm>
          <a:custGeom>
            <a:avLst/>
            <a:gdLst>
              <a:gd name="T0" fmla="*/ 15 w 15"/>
              <a:gd name="T1" fmla="*/ 0 h 27"/>
              <a:gd name="T2" fmla="*/ 15 w 15"/>
              <a:gd name="T3" fmla="*/ 25 h 27"/>
              <a:gd name="T4" fmla="*/ 10 w 15"/>
              <a:gd name="T5" fmla="*/ 25 h 27"/>
              <a:gd name="T6" fmla="*/ 10 w 15"/>
              <a:gd name="T7" fmla="*/ 23 h 27"/>
              <a:gd name="T8" fmla="*/ 10 w 15"/>
              <a:gd name="T9" fmla="*/ 23 h 27"/>
              <a:gd name="T10" fmla="*/ 10 w 15"/>
              <a:gd name="T11" fmla="*/ 23 h 27"/>
              <a:gd name="T12" fmla="*/ 7 w 15"/>
              <a:gd name="T13" fmla="*/ 25 h 27"/>
              <a:gd name="T14" fmla="*/ 7 w 15"/>
              <a:gd name="T15" fmla="*/ 25 h 27"/>
              <a:gd name="T16" fmla="*/ 5 w 15"/>
              <a:gd name="T17" fmla="*/ 27 h 27"/>
              <a:gd name="T18" fmla="*/ 5 w 15"/>
              <a:gd name="T19" fmla="*/ 27 h 27"/>
              <a:gd name="T20" fmla="*/ 2 w 15"/>
              <a:gd name="T21" fmla="*/ 25 h 27"/>
              <a:gd name="T22" fmla="*/ 2 w 15"/>
              <a:gd name="T23" fmla="*/ 25 h 27"/>
              <a:gd name="T24" fmla="*/ 1 w 15"/>
              <a:gd name="T25" fmla="*/ 24 h 27"/>
              <a:gd name="T26" fmla="*/ 1 w 15"/>
              <a:gd name="T27" fmla="*/ 24 h 27"/>
              <a:gd name="T28" fmla="*/ 0 w 15"/>
              <a:gd name="T29" fmla="*/ 23 h 27"/>
              <a:gd name="T30" fmla="*/ 0 w 15"/>
              <a:gd name="T31" fmla="*/ 23 h 27"/>
              <a:gd name="T32" fmla="*/ 0 w 15"/>
              <a:gd name="T33" fmla="*/ 20 h 27"/>
              <a:gd name="T34" fmla="*/ 0 w 15"/>
              <a:gd name="T35" fmla="*/ 0 h 27"/>
              <a:gd name="T36" fmla="*/ 5 w 15"/>
              <a:gd name="T37" fmla="*/ 0 h 27"/>
              <a:gd name="T38" fmla="*/ 5 w 15"/>
              <a:gd name="T39" fmla="*/ 18 h 27"/>
              <a:gd name="T40" fmla="*/ 5 w 15"/>
              <a:gd name="T41" fmla="*/ 18 h 27"/>
              <a:gd name="T42" fmla="*/ 5 w 15"/>
              <a:gd name="T43" fmla="*/ 20 h 27"/>
              <a:gd name="T44" fmla="*/ 5 w 15"/>
              <a:gd name="T45" fmla="*/ 20 h 27"/>
              <a:gd name="T46" fmla="*/ 7 w 15"/>
              <a:gd name="T47" fmla="*/ 20 h 27"/>
              <a:gd name="T48" fmla="*/ 7 w 15"/>
              <a:gd name="T49" fmla="*/ 20 h 27"/>
              <a:gd name="T50" fmla="*/ 8 w 15"/>
              <a:gd name="T51" fmla="*/ 20 h 27"/>
              <a:gd name="T52" fmla="*/ 8 w 15"/>
              <a:gd name="T53" fmla="*/ 20 h 27"/>
              <a:gd name="T54" fmla="*/ 10 w 15"/>
              <a:gd name="T55" fmla="*/ 18 h 27"/>
              <a:gd name="T56" fmla="*/ 10 w 15"/>
              <a:gd name="T57" fmla="*/ 0 h 27"/>
              <a:gd name="T58" fmla="*/ 15 w 15"/>
              <a:gd name="T5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7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7" y="25"/>
                </a:lnTo>
                <a:lnTo>
                  <a:pt x="7" y="25"/>
                </a:lnTo>
                <a:lnTo>
                  <a:pt x="5" y="27"/>
                </a:lnTo>
                <a:lnTo>
                  <a:pt x="5" y="27"/>
                </a:lnTo>
                <a:lnTo>
                  <a:pt x="2" y="25"/>
                </a:lnTo>
                <a:lnTo>
                  <a:pt x="2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999" name="Freeform 622">
            <a:extLst>
              <a:ext uri="{FF2B5EF4-FFF2-40B4-BE49-F238E27FC236}">
                <a16:creationId xmlns:a16="http://schemas.microsoft.com/office/drawing/2014/main" id="{2CB5BCFD-B32D-45B2-96CB-592F49F8B422}"/>
              </a:ext>
            </a:extLst>
          </p:cNvPr>
          <p:cNvSpPr>
            <a:spLocks/>
          </p:cNvSpPr>
          <p:nvPr/>
        </p:nvSpPr>
        <p:spPr bwMode="auto">
          <a:xfrm>
            <a:off x="7851218" y="3373621"/>
            <a:ext cx="42863" cy="39688"/>
          </a:xfrm>
          <a:custGeom>
            <a:avLst/>
            <a:gdLst>
              <a:gd name="T0" fmla="*/ 0 w 27"/>
              <a:gd name="T1" fmla="*/ 25 h 25"/>
              <a:gd name="T2" fmla="*/ 0 w 27"/>
              <a:gd name="T3" fmla="*/ 0 h 25"/>
              <a:gd name="T4" fmla="*/ 5 w 27"/>
              <a:gd name="T5" fmla="*/ 0 h 25"/>
              <a:gd name="T6" fmla="*/ 5 w 27"/>
              <a:gd name="T7" fmla="*/ 3 h 25"/>
              <a:gd name="T8" fmla="*/ 5 w 27"/>
              <a:gd name="T9" fmla="*/ 3 h 25"/>
              <a:gd name="T10" fmla="*/ 5 w 27"/>
              <a:gd name="T11" fmla="*/ 3 h 25"/>
              <a:gd name="T12" fmla="*/ 8 w 27"/>
              <a:gd name="T13" fmla="*/ 0 h 25"/>
              <a:gd name="T14" fmla="*/ 8 w 27"/>
              <a:gd name="T15" fmla="*/ 0 h 25"/>
              <a:gd name="T16" fmla="*/ 10 w 27"/>
              <a:gd name="T17" fmla="*/ 0 h 25"/>
              <a:gd name="T18" fmla="*/ 10 w 27"/>
              <a:gd name="T19" fmla="*/ 0 h 25"/>
              <a:gd name="T20" fmla="*/ 13 w 27"/>
              <a:gd name="T21" fmla="*/ 0 h 25"/>
              <a:gd name="T22" fmla="*/ 13 w 27"/>
              <a:gd name="T23" fmla="*/ 0 h 25"/>
              <a:gd name="T24" fmla="*/ 15 w 27"/>
              <a:gd name="T25" fmla="*/ 3 h 25"/>
              <a:gd name="T26" fmla="*/ 15 w 27"/>
              <a:gd name="T27" fmla="*/ 3 h 25"/>
              <a:gd name="T28" fmla="*/ 18 w 27"/>
              <a:gd name="T29" fmla="*/ 0 h 25"/>
              <a:gd name="T30" fmla="*/ 18 w 27"/>
              <a:gd name="T31" fmla="*/ 0 h 25"/>
              <a:gd name="T32" fmla="*/ 20 w 27"/>
              <a:gd name="T33" fmla="*/ 0 h 25"/>
              <a:gd name="T34" fmla="*/ 20 w 27"/>
              <a:gd name="T35" fmla="*/ 0 h 25"/>
              <a:gd name="T36" fmla="*/ 23 w 27"/>
              <a:gd name="T37" fmla="*/ 0 h 25"/>
              <a:gd name="T38" fmla="*/ 23 w 27"/>
              <a:gd name="T39" fmla="*/ 0 h 25"/>
              <a:gd name="T40" fmla="*/ 24 w 27"/>
              <a:gd name="T41" fmla="*/ 2 h 25"/>
              <a:gd name="T42" fmla="*/ 24 w 27"/>
              <a:gd name="T43" fmla="*/ 2 h 25"/>
              <a:gd name="T44" fmla="*/ 25 w 27"/>
              <a:gd name="T45" fmla="*/ 3 h 25"/>
              <a:gd name="T46" fmla="*/ 25 w 27"/>
              <a:gd name="T47" fmla="*/ 3 h 25"/>
              <a:gd name="T48" fmla="*/ 27 w 27"/>
              <a:gd name="T49" fmla="*/ 7 h 25"/>
              <a:gd name="T50" fmla="*/ 27 w 27"/>
              <a:gd name="T51" fmla="*/ 25 h 25"/>
              <a:gd name="T52" fmla="*/ 20 w 27"/>
              <a:gd name="T53" fmla="*/ 25 h 25"/>
              <a:gd name="T54" fmla="*/ 20 w 27"/>
              <a:gd name="T55" fmla="*/ 8 h 25"/>
              <a:gd name="T56" fmla="*/ 20 w 27"/>
              <a:gd name="T57" fmla="*/ 8 h 25"/>
              <a:gd name="T58" fmla="*/ 20 w 27"/>
              <a:gd name="T59" fmla="*/ 7 h 25"/>
              <a:gd name="T60" fmla="*/ 20 w 27"/>
              <a:gd name="T61" fmla="*/ 7 h 25"/>
              <a:gd name="T62" fmla="*/ 18 w 27"/>
              <a:gd name="T63" fmla="*/ 5 h 25"/>
              <a:gd name="T64" fmla="*/ 18 w 27"/>
              <a:gd name="T65" fmla="*/ 5 h 25"/>
              <a:gd name="T66" fmla="*/ 17 w 27"/>
              <a:gd name="T67" fmla="*/ 7 h 25"/>
              <a:gd name="T68" fmla="*/ 17 w 27"/>
              <a:gd name="T69" fmla="*/ 7 h 25"/>
              <a:gd name="T70" fmla="*/ 15 w 27"/>
              <a:gd name="T71" fmla="*/ 9 h 25"/>
              <a:gd name="T72" fmla="*/ 15 w 27"/>
              <a:gd name="T73" fmla="*/ 25 h 25"/>
              <a:gd name="T74" fmla="*/ 10 w 27"/>
              <a:gd name="T75" fmla="*/ 25 h 25"/>
              <a:gd name="T76" fmla="*/ 10 w 27"/>
              <a:gd name="T77" fmla="*/ 8 h 25"/>
              <a:gd name="T78" fmla="*/ 10 w 27"/>
              <a:gd name="T79" fmla="*/ 8 h 25"/>
              <a:gd name="T80" fmla="*/ 10 w 27"/>
              <a:gd name="T81" fmla="*/ 7 h 25"/>
              <a:gd name="T82" fmla="*/ 10 w 27"/>
              <a:gd name="T83" fmla="*/ 7 h 25"/>
              <a:gd name="T84" fmla="*/ 8 w 27"/>
              <a:gd name="T85" fmla="*/ 5 h 25"/>
              <a:gd name="T86" fmla="*/ 8 w 27"/>
              <a:gd name="T87" fmla="*/ 5 h 25"/>
              <a:gd name="T88" fmla="*/ 7 w 27"/>
              <a:gd name="T89" fmla="*/ 7 h 25"/>
              <a:gd name="T90" fmla="*/ 7 w 27"/>
              <a:gd name="T91" fmla="*/ 7 h 25"/>
              <a:gd name="T92" fmla="*/ 5 w 27"/>
              <a:gd name="T93" fmla="*/ 9 h 25"/>
              <a:gd name="T94" fmla="*/ 5 w 27"/>
              <a:gd name="T95" fmla="*/ 25 h 25"/>
              <a:gd name="T96" fmla="*/ 0 w 27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5" y="3"/>
                </a:lnTo>
                <a:lnTo>
                  <a:pt x="15" y="3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3" y="0"/>
                </a:lnTo>
                <a:lnTo>
                  <a:pt x="23" y="0"/>
                </a:lnTo>
                <a:lnTo>
                  <a:pt x="24" y="2"/>
                </a:lnTo>
                <a:lnTo>
                  <a:pt x="24" y="2"/>
                </a:lnTo>
                <a:lnTo>
                  <a:pt x="25" y="3"/>
                </a:lnTo>
                <a:lnTo>
                  <a:pt x="25" y="3"/>
                </a:lnTo>
                <a:lnTo>
                  <a:pt x="27" y="7"/>
                </a:lnTo>
                <a:lnTo>
                  <a:pt x="27" y="25"/>
                </a:lnTo>
                <a:lnTo>
                  <a:pt x="20" y="25"/>
                </a:lnTo>
                <a:lnTo>
                  <a:pt x="20" y="8"/>
                </a:lnTo>
                <a:lnTo>
                  <a:pt x="20" y="8"/>
                </a:lnTo>
                <a:lnTo>
                  <a:pt x="20" y="7"/>
                </a:lnTo>
                <a:lnTo>
                  <a:pt x="20" y="7"/>
                </a:lnTo>
                <a:lnTo>
                  <a:pt x="18" y="5"/>
                </a:lnTo>
                <a:lnTo>
                  <a:pt x="18" y="5"/>
                </a:lnTo>
                <a:lnTo>
                  <a:pt x="17" y="7"/>
                </a:lnTo>
                <a:lnTo>
                  <a:pt x="17" y="7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7" y="7"/>
                </a:lnTo>
                <a:lnTo>
                  <a:pt x="7" y="7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00" name="Freeform 623">
            <a:extLst>
              <a:ext uri="{FF2B5EF4-FFF2-40B4-BE49-F238E27FC236}">
                <a16:creationId xmlns:a16="http://schemas.microsoft.com/office/drawing/2014/main" id="{3C344A45-B541-4350-B47B-B855CA359CBB}"/>
              </a:ext>
            </a:extLst>
          </p:cNvPr>
          <p:cNvSpPr>
            <a:spLocks/>
          </p:cNvSpPr>
          <p:nvPr/>
        </p:nvSpPr>
        <p:spPr bwMode="auto">
          <a:xfrm>
            <a:off x="7667068" y="3870509"/>
            <a:ext cx="26988" cy="55563"/>
          </a:xfrm>
          <a:custGeom>
            <a:avLst/>
            <a:gdLst>
              <a:gd name="T0" fmla="*/ 6 w 17"/>
              <a:gd name="T1" fmla="*/ 35 h 35"/>
              <a:gd name="T2" fmla="*/ 6 w 17"/>
              <a:gd name="T3" fmla="*/ 4 h 35"/>
              <a:gd name="T4" fmla="*/ 0 w 17"/>
              <a:gd name="T5" fmla="*/ 4 h 35"/>
              <a:gd name="T6" fmla="*/ 0 w 17"/>
              <a:gd name="T7" fmla="*/ 0 h 35"/>
              <a:gd name="T8" fmla="*/ 17 w 17"/>
              <a:gd name="T9" fmla="*/ 0 h 35"/>
              <a:gd name="T10" fmla="*/ 17 w 17"/>
              <a:gd name="T11" fmla="*/ 4 h 35"/>
              <a:gd name="T12" fmla="*/ 11 w 17"/>
              <a:gd name="T13" fmla="*/ 4 h 35"/>
              <a:gd name="T14" fmla="*/ 11 w 17"/>
              <a:gd name="T15" fmla="*/ 35 h 35"/>
              <a:gd name="T16" fmla="*/ 6 w 17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35">
                <a:moveTo>
                  <a:pt x="6" y="35"/>
                </a:moveTo>
                <a:lnTo>
                  <a:pt x="6" y="4"/>
                </a:lnTo>
                <a:lnTo>
                  <a:pt x="0" y="4"/>
                </a:lnTo>
                <a:lnTo>
                  <a:pt x="0" y="0"/>
                </a:lnTo>
                <a:lnTo>
                  <a:pt x="17" y="0"/>
                </a:lnTo>
                <a:lnTo>
                  <a:pt x="17" y="4"/>
                </a:lnTo>
                <a:lnTo>
                  <a:pt x="11" y="4"/>
                </a:lnTo>
                <a:lnTo>
                  <a:pt x="11" y="35"/>
                </a:lnTo>
                <a:lnTo>
                  <a:pt x="6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01" name="Freeform 624">
            <a:extLst>
              <a:ext uri="{FF2B5EF4-FFF2-40B4-BE49-F238E27FC236}">
                <a16:creationId xmlns:a16="http://schemas.microsoft.com/office/drawing/2014/main" id="{578502CD-0E37-440C-88E6-B52C0053D556}"/>
              </a:ext>
            </a:extLst>
          </p:cNvPr>
          <p:cNvSpPr>
            <a:spLocks noEditPoints="1"/>
          </p:cNvSpPr>
          <p:nvPr/>
        </p:nvSpPr>
        <p:spPr bwMode="auto">
          <a:xfrm>
            <a:off x="7692468" y="3884796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9 h 26"/>
              <a:gd name="T6" fmla="*/ 5 w 15"/>
              <a:gd name="T7" fmla="*/ 19 h 26"/>
              <a:gd name="T8" fmla="*/ 5 w 15"/>
              <a:gd name="T9" fmla="*/ 21 h 26"/>
              <a:gd name="T10" fmla="*/ 5 w 15"/>
              <a:gd name="T11" fmla="*/ 21 h 26"/>
              <a:gd name="T12" fmla="*/ 8 w 15"/>
              <a:gd name="T13" fmla="*/ 21 h 26"/>
              <a:gd name="T14" fmla="*/ 8 w 15"/>
              <a:gd name="T15" fmla="*/ 21 h 26"/>
              <a:gd name="T16" fmla="*/ 9 w 15"/>
              <a:gd name="T17" fmla="*/ 20 h 26"/>
              <a:gd name="T18" fmla="*/ 9 w 15"/>
              <a:gd name="T19" fmla="*/ 20 h 26"/>
              <a:gd name="T20" fmla="*/ 10 w 15"/>
              <a:gd name="T21" fmla="*/ 19 h 26"/>
              <a:gd name="T22" fmla="*/ 15 w 15"/>
              <a:gd name="T23" fmla="*/ 19 h 26"/>
              <a:gd name="T24" fmla="*/ 15 w 15"/>
              <a:gd name="T25" fmla="*/ 19 h 26"/>
              <a:gd name="T26" fmla="*/ 14 w 15"/>
              <a:gd name="T27" fmla="*/ 22 h 26"/>
              <a:gd name="T28" fmla="*/ 13 w 15"/>
              <a:gd name="T29" fmla="*/ 24 h 26"/>
              <a:gd name="T30" fmla="*/ 13 w 15"/>
              <a:gd name="T31" fmla="*/ 24 h 26"/>
              <a:gd name="T32" fmla="*/ 10 w 15"/>
              <a:gd name="T33" fmla="*/ 26 h 26"/>
              <a:gd name="T34" fmla="*/ 10 w 15"/>
              <a:gd name="T35" fmla="*/ 26 h 26"/>
              <a:gd name="T36" fmla="*/ 8 w 15"/>
              <a:gd name="T37" fmla="*/ 26 h 26"/>
              <a:gd name="T38" fmla="*/ 8 w 15"/>
              <a:gd name="T39" fmla="*/ 26 h 26"/>
              <a:gd name="T40" fmla="*/ 4 w 15"/>
              <a:gd name="T41" fmla="*/ 25 h 26"/>
              <a:gd name="T42" fmla="*/ 4 w 15"/>
              <a:gd name="T43" fmla="*/ 25 h 26"/>
              <a:gd name="T44" fmla="*/ 0 w 15"/>
              <a:gd name="T45" fmla="*/ 22 h 26"/>
              <a:gd name="T46" fmla="*/ 0 w 15"/>
              <a:gd name="T47" fmla="*/ 22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7 h 26"/>
              <a:gd name="T54" fmla="*/ 0 w 15"/>
              <a:gd name="T55" fmla="*/ 10 h 26"/>
              <a:gd name="T56" fmla="*/ 0 w 15"/>
              <a:gd name="T57" fmla="*/ 10 h 26"/>
              <a:gd name="T58" fmla="*/ 0 w 15"/>
              <a:gd name="T59" fmla="*/ 6 h 26"/>
              <a:gd name="T60" fmla="*/ 0 w 15"/>
              <a:gd name="T61" fmla="*/ 6 h 26"/>
              <a:gd name="T62" fmla="*/ 0 w 15"/>
              <a:gd name="T63" fmla="*/ 4 h 26"/>
              <a:gd name="T64" fmla="*/ 0 w 15"/>
              <a:gd name="T65" fmla="*/ 4 h 26"/>
              <a:gd name="T66" fmla="*/ 4 w 15"/>
              <a:gd name="T67" fmla="*/ 1 h 26"/>
              <a:gd name="T68" fmla="*/ 4 w 15"/>
              <a:gd name="T69" fmla="*/ 1 h 26"/>
              <a:gd name="T70" fmla="*/ 8 w 15"/>
              <a:gd name="T71" fmla="*/ 0 h 26"/>
              <a:gd name="T72" fmla="*/ 8 w 15"/>
              <a:gd name="T73" fmla="*/ 0 h 26"/>
              <a:gd name="T74" fmla="*/ 10 w 15"/>
              <a:gd name="T75" fmla="*/ 1 h 26"/>
              <a:gd name="T76" fmla="*/ 10 w 15"/>
              <a:gd name="T77" fmla="*/ 1 h 26"/>
              <a:gd name="T78" fmla="*/ 13 w 15"/>
              <a:gd name="T79" fmla="*/ 2 h 26"/>
              <a:gd name="T80" fmla="*/ 13 w 15"/>
              <a:gd name="T81" fmla="*/ 2 h 26"/>
              <a:gd name="T82" fmla="*/ 14 w 15"/>
              <a:gd name="T83" fmla="*/ 5 h 26"/>
              <a:gd name="T84" fmla="*/ 15 w 15"/>
              <a:gd name="T85" fmla="*/ 9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9 h 26"/>
              <a:gd name="T94" fmla="*/ 10 w 15"/>
              <a:gd name="T95" fmla="*/ 9 h 26"/>
              <a:gd name="T96" fmla="*/ 9 w 15"/>
              <a:gd name="T97" fmla="*/ 6 h 26"/>
              <a:gd name="T98" fmla="*/ 9 w 15"/>
              <a:gd name="T99" fmla="*/ 6 h 26"/>
              <a:gd name="T100" fmla="*/ 8 w 15"/>
              <a:gd name="T101" fmla="*/ 6 h 26"/>
              <a:gd name="T102" fmla="*/ 8 w 15"/>
              <a:gd name="T103" fmla="*/ 6 h 26"/>
              <a:gd name="T104" fmla="*/ 5 w 15"/>
              <a:gd name="T105" fmla="*/ 6 h 26"/>
              <a:gd name="T106" fmla="*/ 5 w 15"/>
              <a:gd name="T107" fmla="*/ 6 h 26"/>
              <a:gd name="T108" fmla="*/ 5 w 15"/>
              <a:gd name="T109" fmla="*/ 9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9"/>
                </a:lnTo>
                <a:lnTo>
                  <a:pt x="5" y="19"/>
                </a:lnTo>
                <a:lnTo>
                  <a:pt x="5" y="21"/>
                </a:lnTo>
                <a:lnTo>
                  <a:pt x="5" y="21"/>
                </a:lnTo>
                <a:lnTo>
                  <a:pt x="8" y="21"/>
                </a:lnTo>
                <a:lnTo>
                  <a:pt x="8" y="21"/>
                </a:lnTo>
                <a:lnTo>
                  <a:pt x="9" y="20"/>
                </a:lnTo>
                <a:lnTo>
                  <a:pt x="9" y="20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4" y="22"/>
                </a:lnTo>
                <a:lnTo>
                  <a:pt x="13" y="24"/>
                </a:lnTo>
                <a:lnTo>
                  <a:pt x="13" y="24"/>
                </a:lnTo>
                <a:lnTo>
                  <a:pt x="10" y="26"/>
                </a:lnTo>
                <a:lnTo>
                  <a:pt x="10" y="26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2"/>
                </a:lnTo>
                <a:lnTo>
                  <a:pt x="13" y="2"/>
                </a:lnTo>
                <a:lnTo>
                  <a:pt x="14" y="5"/>
                </a:lnTo>
                <a:lnTo>
                  <a:pt x="15" y="9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8" y="6"/>
                </a:lnTo>
                <a:lnTo>
                  <a:pt x="8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02" name="Freeform 625">
            <a:extLst>
              <a:ext uri="{FF2B5EF4-FFF2-40B4-BE49-F238E27FC236}">
                <a16:creationId xmlns:a16="http://schemas.microsoft.com/office/drawing/2014/main" id="{CCCC637B-F021-4285-9D32-122E780AE384}"/>
              </a:ext>
            </a:extLst>
          </p:cNvPr>
          <p:cNvSpPr>
            <a:spLocks/>
          </p:cNvSpPr>
          <p:nvPr/>
        </p:nvSpPr>
        <p:spPr bwMode="auto">
          <a:xfrm>
            <a:off x="7722631" y="3870509"/>
            <a:ext cx="11113" cy="55563"/>
          </a:xfrm>
          <a:custGeom>
            <a:avLst/>
            <a:gdLst>
              <a:gd name="T0" fmla="*/ 0 w 7"/>
              <a:gd name="T1" fmla="*/ 0 h 35"/>
              <a:gd name="T2" fmla="*/ 5 w 7"/>
              <a:gd name="T3" fmla="*/ 0 h 35"/>
              <a:gd name="T4" fmla="*/ 5 w 7"/>
              <a:gd name="T5" fmla="*/ 28 h 35"/>
              <a:gd name="T6" fmla="*/ 5 w 7"/>
              <a:gd name="T7" fmla="*/ 28 h 35"/>
              <a:gd name="T8" fmla="*/ 5 w 7"/>
              <a:gd name="T9" fmla="*/ 30 h 35"/>
              <a:gd name="T10" fmla="*/ 5 w 7"/>
              <a:gd name="T11" fmla="*/ 30 h 35"/>
              <a:gd name="T12" fmla="*/ 7 w 7"/>
              <a:gd name="T13" fmla="*/ 30 h 35"/>
              <a:gd name="T14" fmla="*/ 7 w 7"/>
              <a:gd name="T15" fmla="*/ 35 h 35"/>
              <a:gd name="T16" fmla="*/ 7 w 7"/>
              <a:gd name="T17" fmla="*/ 35 h 35"/>
              <a:gd name="T18" fmla="*/ 4 w 7"/>
              <a:gd name="T19" fmla="*/ 35 h 35"/>
              <a:gd name="T20" fmla="*/ 4 w 7"/>
              <a:gd name="T21" fmla="*/ 35 h 35"/>
              <a:gd name="T22" fmla="*/ 1 w 7"/>
              <a:gd name="T23" fmla="*/ 34 h 35"/>
              <a:gd name="T24" fmla="*/ 1 w 7"/>
              <a:gd name="T25" fmla="*/ 34 h 35"/>
              <a:gd name="T26" fmla="*/ 0 w 7"/>
              <a:gd name="T27" fmla="*/ 31 h 35"/>
              <a:gd name="T28" fmla="*/ 0 w 7"/>
              <a:gd name="T29" fmla="*/ 31 h 35"/>
              <a:gd name="T30" fmla="*/ 0 w 7"/>
              <a:gd name="T31" fmla="*/ 29 h 35"/>
              <a:gd name="T32" fmla="*/ 0 w 7"/>
              <a:gd name="T3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35">
                <a:moveTo>
                  <a:pt x="0" y="0"/>
                </a:moveTo>
                <a:lnTo>
                  <a:pt x="5" y="0"/>
                </a:lnTo>
                <a:lnTo>
                  <a:pt x="5" y="28"/>
                </a:lnTo>
                <a:lnTo>
                  <a:pt x="5" y="28"/>
                </a:lnTo>
                <a:lnTo>
                  <a:pt x="5" y="30"/>
                </a:lnTo>
                <a:lnTo>
                  <a:pt x="5" y="30"/>
                </a:lnTo>
                <a:lnTo>
                  <a:pt x="7" y="30"/>
                </a:lnTo>
                <a:lnTo>
                  <a:pt x="7" y="35"/>
                </a:lnTo>
                <a:lnTo>
                  <a:pt x="7" y="35"/>
                </a:lnTo>
                <a:lnTo>
                  <a:pt x="4" y="35"/>
                </a:lnTo>
                <a:lnTo>
                  <a:pt x="4" y="35"/>
                </a:lnTo>
                <a:lnTo>
                  <a:pt x="1" y="34"/>
                </a:lnTo>
                <a:lnTo>
                  <a:pt x="1" y="34"/>
                </a:lnTo>
                <a:lnTo>
                  <a:pt x="0" y="31"/>
                </a:lnTo>
                <a:lnTo>
                  <a:pt x="0" y="31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03" name="Freeform 626">
            <a:extLst>
              <a:ext uri="{FF2B5EF4-FFF2-40B4-BE49-F238E27FC236}">
                <a16:creationId xmlns:a16="http://schemas.microsoft.com/office/drawing/2014/main" id="{8402D6CB-1328-4ADA-8B03-A9E901F13601}"/>
              </a:ext>
            </a:extLst>
          </p:cNvPr>
          <p:cNvSpPr>
            <a:spLocks/>
          </p:cNvSpPr>
          <p:nvPr/>
        </p:nvSpPr>
        <p:spPr bwMode="auto">
          <a:xfrm>
            <a:off x="7736918" y="3870509"/>
            <a:ext cx="11113" cy="55563"/>
          </a:xfrm>
          <a:custGeom>
            <a:avLst/>
            <a:gdLst>
              <a:gd name="T0" fmla="*/ 0 w 7"/>
              <a:gd name="T1" fmla="*/ 0 h 35"/>
              <a:gd name="T2" fmla="*/ 5 w 7"/>
              <a:gd name="T3" fmla="*/ 0 h 35"/>
              <a:gd name="T4" fmla="*/ 5 w 7"/>
              <a:gd name="T5" fmla="*/ 28 h 35"/>
              <a:gd name="T6" fmla="*/ 5 w 7"/>
              <a:gd name="T7" fmla="*/ 28 h 35"/>
              <a:gd name="T8" fmla="*/ 6 w 7"/>
              <a:gd name="T9" fmla="*/ 30 h 35"/>
              <a:gd name="T10" fmla="*/ 6 w 7"/>
              <a:gd name="T11" fmla="*/ 30 h 35"/>
              <a:gd name="T12" fmla="*/ 7 w 7"/>
              <a:gd name="T13" fmla="*/ 30 h 35"/>
              <a:gd name="T14" fmla="*/ 7 w 7"/>
              <a:gd name="T15" fmla="*/ 35 h 35"/>
              <a:gd name="T16" fmla="*/ 7 w 7"/>
              <a:gd name="T17" fmla="*/ 35 h 35"/>
              <a:gd name="T18" fmla="*/ 5 w 7"/>
              <a:gd name="T19" fmla="*/ 35 h 35"/>
              <a:gd name="T20" fmla="*/ 5 w 7"/>
              <a:gd name="T21" fmla="*/ 35 h 35"/>
              <a:gd name="T22" fmla="*/ 2 w 7"/>
              <a:gd name="T23" fmla="*/ 34 h 35"/>
              <a:gd name="T24" fmla="*/ 2 w 7"/>
              <a:gd name="T25" fmla="*/ 34 h 35"/>
              <a:gd name="T26" fmla="*/ 1 w 7"/>
              <a:gd name="T27" fmla="*/ 31 h 35"/>
              <a:gd name="T28" fmla="*/ 1 w 7"/>
              <a:gd name="T29" fmla="*/ 31 h 35"/>
              <a:gd name="T30" fmla="*/ 0 w 7"/>
              <a:gd name="T31" fmla="*/ 29 h 35"/>
              <a:gd name="T32" fmla="*/ 0 w 7"/>
              <a:gd name="T3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35">
                <a:moveTo>
                  <a:pt x="0" y="0"/>
                </a:moveTo>
                <a:lnTo>
                  <a:pt x="5" y="0"/>
                </a:lnTo>
                <a:lnTo>
                  <a:pt x="5" y="28"/>
                </a:lnTo>
                <a:lnTo>
                  <a:pt x="5" y="28"/>
                </a:lnTo>
                <a:lnTo>
                  <a:pt x="6" y="30"/>
                </a:lnTo>
                <a:lnTo>
                  <a:pt x="6" y="30"/>
                </a:lnTo>
                <a:lnTo>
                  <a:pt x="7" y="30"/>
                </a:lnTo>
                <a:lnTo>
                  <a:pt x="7" y="35"/>
                </a:lnTo>
                <a:lnTo>
                  <a:pt x="7" y="35"/>
                </a:lnTo>
                <a:lnTo>
                  <a:pt x="5" y="35"/>
                </a:lnTo>
                <a:lnTo>
                  <a:pt x="5" y="35"/>
                </a:lnTo>
                <a:lnTo>
                  <a:pt x="2" y="34"/>
                </a:lnTo>
                <a:lnTo>
                  <a:pt x="2" y="34"/>
                </a:lnTo>
                <a:lnTo>
                  <a:pt x="1" y="31"/>
                </a:lnTo>
                <a:lnTo>
                  <a:pt x="1" y="31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04" name="Freeform 627">
            <a:extLst>
              <a:ext uri="{FF2B5EF4-FFF2-40B4-BE49-F238E27FC236}">
                <a16:creationId xmlns:a16="http://schemas.microsoft.com/office/drawing/2014/main" id="{9AD89571-476F-424B-A228-E598596F9BF8}"/>
              </a:ext>
            </a:extLst>
          </p:cNvPr>
          <p:cNvSpPr>
            <a:spLocks/>
          </p:cNvSpPr>
          <p:nvPr/>
        </p:nvSpPr>
        <p:spPr bwMode="auto">
          <a:xfrm>
            <a:off x="7752793" y="3886384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3 h 25"/>
              <a:gd name="T8" fmla="*/ 10 w 15"/>
              <a:gd name="T9" fmla="*/ 23 h 25"/>
              <a:gd name="T10" fmla="*/ 10 w 15"/>
              <a:gd name="T11" fmla="*/ 23 h 25"/>
              <a:gd name="T12" fmla="*/ 7 w 15"/>
              <a:gd name="T13" fmla="*/ 25 h 25"/>
              <a:gd name="T14" fmla="*/ 7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2 w 15"/>
              <a:gd name="T21" fmla="*/ 25 h 25"/>
              <a:gd name="T22" fmla="*/ 2 w 15"/>
              <a:gd name="T23" fmla="*/ 25 h 25"/>
              <a:gd name="T24" fmla="*/ 1 w 15"/>
              <a:gd name="T25" fmla="*/ 24 h 25"/>
              <a:gd name="T26" fmla="*/ 1 w 15"/>
              <a:gd name="T27" fmla="*/ 24 h 25"/>
              <a:gd name="T28" fmla="*/ 0 w 15"/>
              <a:gd name="T29" fmla="*/ 23 h 25"/>
              <a:gd name="T30" fmla="*/ 0 w 15"/>
              <a:gd name="T31" fmla="*/ 23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8 h 25"/>
              <a:gd name="T40" fmla="*/ 5 w 15"/>
              <a:gd name="T41" fmla="*/ 18 h 25"/>
              <a:gd name="T42" fmla="*/ 5 w 15"/>
              <a:gd name="T43" fmla="*/ 20 h 25"/>
              <a:gd name="T44" fmla="*/ 5 w 15"/>
              <a:gd name="T45" fmla="*/ 20 h 25"/>
              <a:gd name="T46" fmla="*/ 7 w 15"/>
              <a:gd name="T47" fmla="*/ 20 h 25"/>
              <a:gd name="T48" fmla="*/ 7 w 15"/>
              <a:gd name="T49" fmla="*/ 20 h 25"/>
              <a:gd name="T50" fmla="*/ 8 w 15"/>
              <a:gd name="T51" fmla="*/ 19 h 25"/>
              <a:gd name="T52" fmla="*/ 8 w 15"/>
              <a:gd name="T53" fmla="*/ 19 h 25"/>
              <a:gd name="T54" fmla="*/ 10 w 15"/>
              <a:gd name="T55" fmla="*/ 16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7" y="25"/>
                </a:lnTo>
                <a:lnTo>
                  <a:pt x="7" y="25"/>
                </a:lnTo>
                <a:lnTo>
                  <a:pt x="5" y="25"/>
                </a:lnTo>
                <a:lnTo>
                  <a:pt x="5" y="25"/>
                </a:lnTo>
                <a:lnTo>
                  <a:pt x="2" y="25"/>
                </a:lnTo>
                <a:lnTo>
                  <a:pt x="2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8" y="19"/>
                </a:lnTo>
                <a:lnTo>
                  <a:pt x="8" y="19"/>
                </a:lnTo>
                <a:lnTo>
                  <a:pt x="10" y="16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05" name="Freeform 628">
            <a:extLst>
              <a:ext uri="{FF2B5EF4-FFF2-40B4-BE49-F238E27FC236}">
                <a16:creationId xmlns:a16="http://schemas.microsoft.com/office/drawing/2014/main" id="{919498B4-9B96-4864-89F4-B98555512FC3}"/>
              </a:ext>
            </a:extLst>
          </p:cNvPr>
          <p:cNvSpPr>
            <a:spLocks/>
          </p:cNvSpPr>
          <p:nvPr/>
        </p:nvSpPr>
        <p:spPr bwMode="auto">
          <a:xfrm>
            <a:off x="7781368" y="3884796"/>
            <a:ext cx="20638" cy="41275"/>
          </a:xfrm>
          <a:custGeom>
            <a:avLst/>
            <a:gdLst>
              <a:gd name="T0" fmla="*/ 0 w 13"/>
              <a:gd name="T1" fmla="*/ 26 h 26"/>
              <a:gd name="T2" fmla="*/ 0 w 13"/>
              <a:gd name="T3" fmla="*/ 1 h 26"/>
              <a:gd name="T4" fmla="*/ 5 w 13"/>
              <a:gd name="T5" fmla="*/ 1 h 26"/>
              <a:gd name="T6" fmla="*/ 5 w 13"/>
              <a:gd name="T7" fmla="*/ 4 h 26"/>
              <a:gd name="T8" fmla="*/ 5 w 13"/>
              <a:gd name="T9" fmla="*/ 4 h 26"/>
              <a:gd name="T10" fmla="*/ 9 w 13"/>
              <a:gd name="T11" fmla="*/ 1 h 26"/>
              <a:gd name="T12" fmla="*/ 9 w 13"/>
              <a:gd name="T13" fmla="*/ 1 h 26"/>
              <a:gd name="T14" fmla="*/ 13 w 13"/>
              <a:gd name="T15" fmla="*/ 0 h 26"/>
              <a:gd name="T16" fmla="*/ 13 w 13"/>
              <a:gd name="T17" fmla="*/ 6 h 26"/>
              <a:gd name="T18" fmla="*/ 13 w 13"/>
              <a:gd name="T19" fmla="*/ 6 h 26"/>
              <a:gd name="T20" fmla="*/ 12 w 13"/>
              <a:gd name="T21" fmla="*/ 6 h 26"/>
              <a:gd name="T22" fmla="*/ 12 w 13"/>
              <a:gd name="T23" fmla="*/ 6 h 26"/>
              <a:gd name="T24" fmla="*/ 9 w 13"/>
              <a:gd name="T25" fmla="*/ 6 h 26"/>
              <a:gd name="T26" fmla="*/ 9 w 13"/>
              <a:gd name="T27" fmla="*/ 6 h 26"/>
              <a:gd name="T28" fmla="*/ 8 w 13"/>
              <a:gd name="T29" fmla="*/ 7 h 26"/>
              <a:gd name="T30" fmla="*/ 8 w 13"/>
              <a:gd name="T31" fmla="*/ 7 h 26"/>
              <a:gd name="T32" fmla="*/ 7 w 13"/>
              <a:gd name="T33" fmla="*/ 9 h 26"/>
              <a:gd name="T34" fmla="*/ 7 w 13"/>
              <a:gd name="T35" fmla="*/ 9 h 26"/>
              <a:gd name="T36" fmla="*/ 5 w 13"/>
              <a:gd name="T37" fmla="*/ 11 h 26"/>
              <a:gd name="T38" fmla="*/ 5 w 13"/>
              <a:gd name="T39" fmla="*/ 26 h 26"/>
              <a:gd name="T40" fmla="*/ 0 w 13"/>
              <a:gd name="T41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9" y="1"/>
                </a:lnTo>
                <a:lnTo>
                  <a:pt x="9" y="1"/>
                </a:lnTo>
                <a:lnTo>
                  <a:pt x="13" y="0"/>
                </a:lnTo>
                <a:lnTo>
                  <a:pt x="13" y="6"/>
                </a:lnTo>
                <a:lnTo>
                  <a:pt x="13" y="6"/>
                </a:lnTo>
                <a:lnTo>
                  <a:pt x="12" y="6"/>
                </a:lnTo>
                <a:lnTo>
                  <a:pt x="12" y="6"/>
                </a:lnTo>
                <a:lnTo>
                  <a:pt x="9" y="6"/>
                </a:lnTo>
                <a:lnTo>
                  <a:pt x="9" y="6"/>
                </a:lnTo>
                <a:lnTo>
                  <a:pt x="8" y="7"/>
                </a:lnTo>
                <a:lnTo>
                  <a:pt x="8" y="7"/>
                </a:lnTo>
                <a:lnTo>
                  <a:pt x="7" y="9"/>
                </a:lnTo>
                <a:lnTo>
                  <a:pt x="7" y="9"/>
                </a:lnTo>
                <a:lnTo>
                  <a:pt x="5" y="11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06" name="Freeform 629">
            <a:extLst>
              <a:ext uri="{FF2B5EF4-FFF2-40B4-BE49-F238E27FC236}">
                <a16:creationId xmlns:a16="http://schemas.microsoft.com/office/drawing/2014/main" id="{C669B531-86B3-47B1-9F6E-BAD332C5A698}"/>
              </a:ext>
            </a:extLst>
          </p:cNvPr>
          <p:cNvSpPr>
            <a:spLocks noEditPoints="1"/>
          </p:cNvSpPr>
          <p:nvPr/>
        </p:nvSpPr>
        <p:spPr bwMode="auto">
          <a:xfrm>
            <a:off x="7803593" y="3870509"/>
            <a:ext cx="11113" cy="55563"/>
          </a:xfrm>
          <a:custGeom>
            <a:avLst/>
            <a:gdLst>
              <a:gd name="T0" fmla="*/ 0 w 7"/>
              <a:gd name="T1" fmla="*/ 5 h 35"/>
              <a:gd name="T2" fmla="*/ 0 w 7"/>
              <a:gd name="T3" fmla="*/ 0 h 35"/>
              <a:gd name="T4" fmla="*/ 7 w 7"/>
              <a:gd name="T5" fmla="*/ 0 h 35"/>
              <a:gd name="T6" fmla="*/ 7 w 7"/>
              <a:gd name="T7" fmla="*/ 5 h 35"/>
              <a:gd name="T8" fmla="*/ 0 w 7"/>
              <a:gd name="T9" fmla="*/ 5 h 35"/>
              <a:gd name="T10" fmla="*/ 0 w 7"/>
              <a:gd name="T11" fmla="*/ 35 h 35"/>
              <a:gd name="T12" fmla="*/ 0 w 7"/>
              <a:gd name="T13" fmla="*/ 10 h 35"/>
              <a:gd name="T14" fmla="*/ 7 w 7"/>
              <a:gd name="T15" fmla="*/ 10 h 35"/>
              <a:gd name="T16" fmla="*/ 7 w 7"/>
              <a:gd name="T17" fmla="*/ 35 h 35"/>
              <a:gd name="T18" fmla="*/ 0 w 7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35">
                <a:moveTo>
                  <a:pt x="0" y="5"/>
                </a:moveTo>
                <a:lnTo>
                  <a:pt x="0" y="0"/>
                </a:lnTo>
                <a:lnTo>
                  <a:pt x="7" y="0"/>
                </a:lnTo>
                <a:lnTo>
                  <a:pt x="7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7" y="10"/>
                </a:lnTo>
                <a:lnTo>
                  <a:pt x="7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07" name="Freeform 630">
            <a:extLst>
              <a:ext uri="{FF2B5EF4-FFF2-40B4-BE49-F238E27FC236}">
                <a16:creationId xmlns:a16="http://schemas.microsoft.com/office/drawing/2014/main" id="{13181F81-0073-498B-B51B-4D84352FFF23}"/>
              </a:ext>
            </a:extLst>
          </p:cNvPr>
          <p:cNvSpPr>
            <a:spLocks/>
          </p:cNvSpPr>
          <p:nvPr/>
        </p:nvSpPr>
        <p:spPr bwMode="auto">
          <a:xfrm>
            <a:off x="7819468" y="3886384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3 h 25"/>
              <a:gd name="T8" fmla="*/ 10 w 15"/>
              <a:gd name="T9" fmla="*/ 23 h 25"/>
              <a:gd name="T10" fmla="*/ 10 w 15"/>
              <a:gd name="T11" fmla="*/ 23 h 25"/>
              <a:gd name="T12" fmla="*/ 8 w 15"/>
              <a:gd name="T13" fmla="*/ 25 h 25"/>
              <a:gd name="T14" fmla="*/ 8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4 w 15"/>
              <a:gd name="T21" fmla="*/ 25 h 25"/>
              <a:gd name="T22" fmla="*/ 4 w 15"/>
              <a:gd name="T23" fmla="*/ 25 h 25"/>
              <a:gd name="T24" fmla="*/ 2 w 15"/>
              <a:gd name="T25" fmla="*/ 24 h 25"/>
              <a:gd name="T26" fmla="*/ 2 w 15"/>
              <a:gd name="T27" fmla="*/ 24 h 25"/>
              <a:gd name="T28" fmla="*/ 0 w 15"/>
              <a:gd name="T29" fmla="*/ 23 h 25"/>
              <a:gd name="T30" fmla="*/ 0 w 15"/>
              <a:gd name="T31" fmla="*/ 23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8 h 25"/>
              <a:gd name="T40" fmla="*/ 5 w 15"/>
              <a:gd name="T41" fmla="*/ 18 h 25"/>
              <a:gd name="T42" fmla="*/ 5 w 15"/>
              <a:gd name="T43" fmla="*/ 20 h 25"/>
              <a:gd name="T44" fmla="*/ 5 w 15"/>
              <a:gd name="T45" fmla="*/ 20 h 25"/>
              <a:gd name="T46" fmla="*/ 8 w 15"/>
              <a:gd name="T47" fmla="*/ 20 h 25"/>
              <a:gd name="T48" fmla="*/ 8 w 15"/>
              <a:gd name="T49" fmla="*/ 20 h 25"/>
              <a:gd name="T50" fmla="*/ 10 w 15"/>
              <a:gd name="T51" fmla="*/ 19 h 25"/>
              <a:gd name="T52" fmla="*/ 10 w 15"/>
              <a:gd name="T53" fmla="*/ 19 h 25"/>
              <a:gd name="T54" fmla="*/ 10 w 15"/>
              <a:gd name="T55" fmla="*/ 16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8" y="25"/>
                </a:lnTo>
                <a:lnTo>
                  <a:pt x="8" y="25"/>
                </a:lnTo>
                <a:lnTo>
                  <a:pt x="5" y="25"/>
                </a:lnTo>
                <a:lnTo>
                  <a:pt x="5" y="25"/>
                </a:lnTo>
                <a:lnTo>
                  <a:pt x="4" y="25"/>
                </a:lnTo>
                <a:lnTo>
                  <a:pt x="4" y="25"/>
                </a:lnTo>
                <a:lnTo>
                  <a:pt x="2" y="24"/>
                </a:lnTo>
                <a:lnTo>
                  <a:pt x="2" y="24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0"/>
                </a:lnTo>
                <a:lnTo>
                  <a:pt x="8" y="20"/>
                </a:lnTo>
                <a:lnTo>
                  <a:pt x="10" y="19"/>
                </a:lnTo>
                <a:lnTo>
                  <a:pt x="10" y="19"/>
                </a:lnTo>
                <a:lnTo>
                  <a:pt x="10" y="16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08" name="Freeform 631">
            <a:extLst>
              <a:ext uri="{FF2B5EF4-FFF2-40B4-BE49-F238E27FC236}">
                <a16:creationId xmlns:a16="http://schemas.microsoft.com/office/drawing/2014/main" id="{750F570A-89D9-46A1-92D3-8C334E99D7E6}"/>
              </a:ext>
            </a:extLst>
          </p:cNvPr>
          <p:cNvSpPr>
            <a:spLocks/>
          </p:cNvSpPr>
          <p:nvPr/>
        </p:nvSpPr>
        <p:spPr bwMode="auto">
          <a:xfrm>
            <a:off x="7849631" y="3884796"/>
            <a:ext cx="41275" cy="41275"/>
          </a:xfrm>
          <a:custGeom>
            <a:avLst/>
            <a:gdLst>
              <a:gd name="T0" fmla="*/ 0 w 26"/>
              <a:gd name="T1" fmla="*/ 26 h 26"/>
              <a:gd name="T2" fmla="*/ 0 w 26"/>
              <a:gd name="T3" fmla="*/ 1 h 26"/>
              <a:gd name="T4" fmla="*/ 6 w 26"/>
              <a:gd name="T5" fmla="*/ 1 h 26"/>
              <a:gd name="T6" fmla="*/ 6 w 26"/>
              <a:gd name="T7" fmla="*/ 4 h 26"/>
              <a:gd name="T8" fmla="*/ 6 w 26"/>
              <a:gd name="T9" fmla="*/ 4 h 26"/>
              <a:gd name="T10" fmla="*/ 6 w 26"/>
              <a:gd name="T11" fmla="*/ 4 h 26"/>
              <a:gd name="T12" fmla="*/ 8 w 26"/>
              <a:gd name="T13" fmla="*/ 1 h 26"/>
              <a:gd name="T14" fmla="*/ 8 w 26"/>
              <a:gd name="T15" fmla="*/ 1 h 26"/>
              <a:gd name="T16" fmla="*/ 10 w 26"/>
              <a:gd name="T17" fmla="*/ 0 h 26"/>
              <a:gd name="T18" fmla="*/ 10 w 26"/>
              <a:gd name="T19" fmla="*/ 0 h 26"/>
              <a:gd name="T20" fmla="*/ 14 w 26"/>
              <a:gd name="T21" fmla="*/ 1 h 26"/>
              <a:gd name="T22" fmla="*/ 14 w 26"/>
              <a:gd name="T23" fmla="*/ 1 h 26"/>
              <a:gd name="T24" fmla="*/ 15 w 26"/>
              <a:gd name="T25" fmla="*/ 4 h 26"/>
              <a:gd name="T26" fmla="*/ 15 w 26"/>
              <a:gd name="T27" fmla="*/ 4 h 26"/>
              <a:gd name="T28" fmla="*/ 18 w 26"/>
              <a:gd name="T29" fmla="*/ 1 h 26"/>
              <a:gd name="T30" fmla="*/ 18 w 26"/>
              <a:gd name="T31" fmla="*/ 1 h 26"/>
              <a:gd name="T32" fmla="*/ 20 w 26"/>
              <a:gd name="T33" fmla="*/ 0 h 26"/>
              <a:gd name="T34" fmla="*/ 20 w 26"/>
              <a:gd name="T35" fmla="*/ 0 h 26"/>
              <a:gd name="T36" fmla="*/ 23 w 26"/>
              <a:gd name="T37" fmla="*/ 1 h 26"/>
              <a:gd name="T38" fmla="*/ 23 w 26"/>
              <a:gd name="T39" fmla="*/ 1 h 26"/>
              <a:gd name="T40" fmla="*/ 24 w 26"/>
              <a:gd name="T41" fmla="*/ 2 h 26"/>
              <a:gd name="T42" fmla="*/ 24 w 26"/>
              <a:gd name="T43" fmla="*/ 2 h 26"/>
              <a:gd name="T44" fmla="*/ 25 w 26"/>
              <a:gd name="T45" fmla="*/ 4 h 26"/>
              <a:gd name="T46" fmla="*/ 25 w 26"/>
              <a:gd name="T47" fmla="*/ 4 h 26"/>
              <a:gd name="T48" fmla="*/ 26 w 26"/>
              <a:gd name="T49" fmla="*/ 6 h 26"/>
              <a:gd name="T50" fmla="*/ 26 w 26"/>
              <a:gd name="T51" fmla="*/ 26 h 26"/>
              <a:gd name="T52" fmla="*/ 21 w 26"/>
              <a:gd name="T53" fmla="*/ 26 h 26"/>
              <a:gd name="T54" fmla="*/ 21 w 26"/>
              <a:gd name="T55" fmla="*/ 9 h 26"/>
              <a:gd name="T56" fmla="*/ 21 w 26"/>
              <a:gd name="T57" fmla="*/ 9 h 26"/>
              <a:gd name="T58" fmla="*/ 20 w 26"/>
              <a:gd name="T59" fmla="*/ 6 h 26"/>
              <a:gd name="T60" fmla="*/ 20 w 26"/>
              <a:gd name="T61" fmla="*/ 6 h 26"/>
              <a:gd name="T62" fmla="*/ 19 w 26"/>
              <a:gd name="T63" fmla="*/ 6 h 26"/>
              <a:gd name="T64" fmla="*/ 19 w 26"/>
              <a:gd name="T65" fmla="*/ 6 h 26"/>
              <a:gd name="T66" fmla="*/ 16 w 26"/>
              <a:gd name="T67" fmla="*/ 6 h 26"/>
              <a:gd name="T68" fmla="*/ 16 w 26"/>
              <a:gd name="T69" fmla="*/ 6 h 26"/>
              <a:gd name="T70" fmla="*/ 16 w 26"/>
              <a:gd name="T71" fmla="*/ 9 h 26"/>
              <a:gd name="T72" fmla="*/ 16 w 26"/>
              <a:gd name="T73" fmla="*/ 26 h 26"/>
              <a:gd name="T74" fmla="*/ 11 w 26"/>
              <a:gd name="T75" fmla="*/ 26 h 26"/>
              <a:gd name="T76" fmla="*/ 11 w 26"/>
              <a:gd name="T77" fmla="*/ 9 h 26"/>
              <a:gd name="T78" fmla="*/ 11 w 26"/>
              <a:gd name="T79" fmla="*/ 9 h 26"/>
              <a:gd name="T80" fmla="*/ 10 w 26"/>
              <a:gd name="T81" fmla="*/ 6 h 26"/>
              <a:gd name="T82" fmla="*/ 10 w 26"/>
              <a:gd name="T83" fmla="*/ 6 h 26"/>
              <a:gd name="T84" fmla="*/ 9 w 26"/>
              <a:gd name="T85" fmla="*/ 6 h 26"/>
              <a:gd name="T86" fmla="*/ 9 w 26"/>
              <a:gd name="T87" fmla="*/ 6 h 26"/>
              <a:gd name="T88" fmla="*/ 6 w 26"/>
              <a:gd name="T89" fmla="*/ 6 h 26"/>
              <a:gd name="T90" fmla="*/ 6 w 26"/>
              <a:gd name="T91" fmla="*/ 6 h 26"/>
              <a:gd name="T92" fmla="*/ 6 w 26"/>
              <a:gd name="T93" fmla="*/ 9 h 26"/>
              <a:gd name="T94" fmla="*/ 6 w 26"/>
              <a:gd name="T95" fmla="*/ 26 h 26"/>
              <a:gd name="T96" fmla="*/ 0 w 26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" h="26">
                <a:moveTo>
                  <a:pt x="0" y="26"/>
                </a:moveTo>
                <a:lnTo>
                  <a:pt x="0" y="1"/>
                </a:lnTo>
                <a:lnTo>
                  <a:pt x="6" y="1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8" y="1"/>
                </a:lnTo>
                <a:lnTo>
                  <a:pt x="8" y="1"/>
                </a:lnTo>
                <a:lnTo>
                  <a:pt x="10" y="0"/>
                </a:lnTo>
                <a:lnTo>
                  <a:pt x="10" y="0"/>
                </a:lnTo>
                <a:lnTo>
                  <a:pt x="14" y="1"/>
                </a:lnTo>
                <a:lnTo>
                  <a:pt x="14" y="1"/>
                </a:lnTo>
                <a:lnTo>
                  <a:pt x="15" y="4"/>
                </a:lnTo>
                <a:lnTo>
                  <a:pt x="15" y="4"/>
                </a:lnTo>
                <a:lnTo>
                  <a:pt x="18" y="1"/>
                </a:lnTo>
                <a:lnTo>
                  <a:pt x="18" y="1"/>
                </a:lnTo>
                <a:lnTo>
                  <a:pt x="20" y="0"/>
                </a:lnTo>
                <a:lnTo>
                  <a:pt x="20" y="0"/>
                </a:lnTo>
                <a:lnTo>
                  <a:pt x="23" y="1"/>
                </a:lnTo>
                <a:lnTo>
                  <a:pt x="23" y="1"/>
                </a:lnTo>
                <a:lnTo>
                  <a:pt x="24" y="2"/>
                </a:lnTo>
                <a:lnTo>
                  <a:pt x="24" y="2"/>
                </a:lnTo>
                <a:lnTo>
                  <a:pt x="25" y="4"/>
                </a:lnTo>
                <a:lnTo>
                  <a:pt x="25" y="4"/>
                </a:lnTo>
                <a:lnTo>
                  <a:pt x="26" y="6"/>
                </a:lnTo>
                <a:lnTo>
                  <a:pt x="26" y="26"/>
                </a:lnTo>
                <a:lnTo>
                  <a:pt x="21" y="26"/>
                </a:lnTo>
                <a:lnTo>
                  <a:pt x="21" y="9"/>
                </a:lnTo>
                <a:lnTo>
                  <a:pt x="21" y="9"/>
                </a:lnTo>
                <a:lnTo>
                  <a:pt x="20" y="6"/>
                </a:lnTo>
                <a:lnTo>
                  <a:pt x="20" y="6"/>
                </a:lnTo>
                <a:lnTo>
                  <a:pt x="19" y="6"/>
                </a:lnTo>
                <a:lnTo>
                  <a:pt x="19" y="6"/>
                </a:lnTo>
                <a:lnTo>
                  <a:pt x="16" y="6"/>
                </a:lnTo>
                <a:lnTo>
                  <a:pt x="16" y="6"/>
                </a:lnTo>
                <a:lnTo>
                  <a:pt x="16" y="9"/>
                </a:lnTo>
                <a:lnTo>
                  <a:pt x="16" y="26"/>
                </a:lnTo>
                <a:lnTo>
                  <a:pt x="11" y="26"/>
                </a:lnTo>
                <a:lnTo>
                  <a:pt x="11" y="9"/>
                </a:lnTo>
                <a:lnTo>
                  <a:pt x="11" y="9"/>
                </a:lnTo>
                <a:lnTo>
                  <a:pt x="10" y="6"/>
                </a:lnTo>
                <a:lnTo>
                  <a:pt x="10" y="6"/>
                </a:lnTo>
                <a:lnTo>
                  <a:pt x="9" y="6"/>
                </a:lnTo>
                <a:lnTo>
                  <a:pt x="9" y="6"/>
                </a:lnTo>
                <a:lnTo>
                  <a:pt x="6" y="6"/>
                </a:lnTo>
                <a:lnTo>
                  <a:pt x="6" y="6"/>
                </a:lnTo>
                <a:lnTo>
                  <a:pt x="6" y="9"/>
                </a:lnTo>
                <a:lnTo>
                  <a:pt x="6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09" name="Freeform 632">
            <a:extLst>
              <a:ext uri="{FF2B5EF4-FFF2-40B4-BE49-F238E27FC236}">
                <a16:creationId xmlns:a16="http://schemas.microsoft.com/office/drawing/2014/main" id="{01C83D55-393E-4551-A57D-62D0858BAB16}"/>
              </a:ext>
            </a:extLst>
          </p:cNvPr>
          <p:cNvSpPr>
            <a:spLocks noEditPoints="1"/>
          </p:cNvSpPr>
          <p:nvPr/>
        </p:nvSpPr>
        <p:spPr bwMode="auto">
          <a:xfrm>
            <a:off x="7670243" y="4380096"/>
            <a:ext cx="25400" cy="58738"/>
          </a:xfrm>
          <a:custGeom>
            <a:avLst/>
            <a:gdLst>
              <a:gd name="T0" fmla="*/ 0 w 16"/>
              <a:gd name="T1" fmla="*/ 37 h 37"/>
              <a:gd name="T2" fmla="*/ 0 w 16"/>
              <a:gd name="T3" fmla="*/ 0 h 37"/>
              <a:gd name="T4" fmla="*/ 8 w 16"/>
              <a:gd name="T5" fmla="*/ 0 h 37"/>
              <a:gd name="T6" fmla="*/ 8 w 16"/>
              <a:gd name="T7" fmla="*/ 0 h 37"/>
              <a:gd name="T8" fmla="*/ 11 w 16"/>
              <a:gd name="T9" fmla="*/ 2 h 37"/>
              <a:gd name="T10" fmla="*/ 11 w 16"/>
              <a:gd name="T11" fmla="*/ 2 h 37"/>
              <a:gd name="T12" fmla="*/ 14 w 16"/>
              <a:gd name="T13" fmla="*/ 3 h 37"/>
              <a:gd name="T14" fmla="*/ 14 w 16"/>
              <a:gd name="T15" fmla="*/ 3 h 37"/>
              <a:gd name="T16" fmla="*/ 16 w 16"/>
              <a:gd name="T17" fmla="*/ 7 h 37"/>
              <a:gd name="T18" fmla="*/ 16 w 16"/>
              <a:gd name="T19" fmla="*/ 7 h 37"/>
              <a:gd name="T20" fmla="*/ 16 w 16"/>
              <a:gd name="T21" fmla="*/ 12 h 37"/>
              <a:gd name="T22" fmla="*/ 16 w 16"/>
              <a:gd name="T23" fmla="*/ 12 h 37"/>
              <a:gd name="T24" fmla="*/ 16 w 16"/>
              <a:gd name="T25" fmla="*/ 15 h 37"/>
              <a:gd name="T26" fmla="*/ 16 w 16"/>
              <a:gd name="T27" fmla="*/ 15 h 37"/>
              <a:gd name="T28" fmla="*/ 15 w 16"/>
              <a:gd name="T29" fmla="*/ 19 h 37"/>
              <a:gd name="T30" fmla="*/ 15 w 16"/>
              <a:gd name="T31" fmla="*/ 19 h 37"/>
              <a:gd name="T32" fmla="*/ 13 w 16"/>
              <a:gd name="T33" fmla="*/ 22 h 37"/>
              <a:gd name="T34" fmla="*/ 13 w 16"/>
              <a:gd name="T35" fmla="*/ 22 h 37"/>
              <a:gd name="T36" fmla="*/ 8 w 16"/>
              <a:gd name="T37" fmla="*/ 23 h 37"/>
              <a:gd name="T38" fmla="*/ 5 w 16"/>
              <a:gd name="T39" fmla="*/ 23 h 37"/>
              <a:gd name="T40" fmla="*/ 5 w 16"/>
              <a:gd name="T41" fmla="*/ 37 h 37"/>
              <a:gd name="T42" fmla="*/ 0 w 16"/>
              <a:gd name="T43" fmla="*/ 37 h 37"/>
              <a:gd name="T44" fmla="*/ 5 w 16"/>
              <a:gd name="T45" fmla="*/ 5 h 37"/>
              <a:gd name="T46" fmla="*/ 5 w 16"/>
              <a:gd name="T47" fmla="*/ 18 h 37"/>
              <a:gd name="T48" fmla="*/ 8 w 16"/>
              <a:gd name="T49" fmla="*/ 18 h 37"/>
              <a:gd name="T50" fmla="*/ 8 w 16"/>
              <a:gd name="T51" fmla="*/ 18 h 37"/>
              <a:gd name="T52" fmla="*/ 10 w 16"/>
              <a:gd name="T53" fmla="*/ 17 h 37"/>
              <a:gd name="T54" fmla="*/ 10 w 16"/>
              <a:gd name="T55" fmla="*/ 17 h 37"/>
              <a:gd name="T56" fmla="*/ 11 w 16"/>
              <a:gd name="T57" fmla="*/ 15 h 37"/>
              <a:gd name="T58" fmla="*/ 11 w 16"/>
              <a:gd name="T59" fmla="*/ 15 h 37"/>
              <a:gd name="T60" fmla="*/ 11 w 16"/>
              <a:gd name="T61" fmla="*/ 14 h 37"/>
              <a:gd name="T62" fmla="*/ 11 w 16"/>
              <a:gd name="T63" fmla="*/ 14 h 37"/>
              <a:gd name="T64" fmla="*/ 11 w 16"/>
              <a:gd name="T65" fmla="*/ 12 h 37"/>
              <a:gd name="T66" fmla="*/ 11 w 16"/>
              <a:gd name="T67" fmla="*/ 12 h 37"/>
              <a:gd name="T68" fmla="*/ 11 w 16"/>
              <a:gd name="T69" fmla="*/ 9 h 37"/>
              <a:gd name="T70" fmla="*/ 11 w 16"/>
              <a:gd name="T71" fmla="*/ 9 h 37"/>
              <a:gd name="T72" fmla="*/ 11 w 16"/>
              <a:gd name="T73" fmla="*/ 7 h 37"/>
              <a:gd name="T74" fmla="*/ 11 w 16"/>
              <a:gd name="T75" fmla="*/ 7 h 37"/>
              <a:gd name="T76" fmla="*/ 10 w 16"/>
              <a:gd name="T77" fmla="*/ 5 h 37"/>
              <a:gd name="T78" fmla="*/ 10 w 16"/>
              <a:gd name="T79" fmla="*/ 5 h 37"/>
              <a:gd name="T80" fmla="*/ 8 w 16"/>
              <a:gd name="T81" fmla="*/ 5 h 37"/>
              <a:gd name="T82" fmla="*/ 5 w 16"/>
              <a:gd name="T83" fmla="*/ 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" h="37">
                <a:moveTo>
                  <a:pt x="0" y="37"/>
                </a:moveTo>
                <a:lnTo>
                  <a:pt x="0" y="0"/>
                </a:lnTo>
                <a:lnTo>
                  <a:pt x="8" y="0"/>
                </a:lnTo>
                <a:lnTo>
                  <a:pt x="8" y="0"/>
                </a:lnTo>
                <a:lnTo>
                  <a:pt x="11" y="2"/>
                </a:lnTo>
                <a:lnTo>
                  <a:pt x="11" y="2"/>
                </a:lnTo>
                <a:lnTo>
                  <a:pt x="14" y="3"/>
                </a:lnTo>
                <a:lnTo>
                  <a:pt x="14" y="3"/>
                </a:lnTo>
                <a:lnTo>
                  <a:pt x="16" y="7"/>
                </a:lnTo>
                <a:lnTo>
                  <a:pt x="16" y="7"/>
                </a:lnTo>
                <a:lnTo>
                  <a:pt x="16" y="12"/>
                </a:lnTo>
                <a:lnTo>
                  <a:pt x="16" y="12"/>
                </a:lnTo>
                <a:lnTo>
                  <a:pt x="16" y="15"/>
                </a:lnTo>
                <a:lnTo>
                  <a:pt x="16" y="15"/>
                </a:lnTo>
                <a:lnTo>
                  <a:pt x="15" y="19"/>
                </a:lnTo>
                <a:lnTo>
                  <a:pt x="15" y="19"/>
                </a:lnTo>
                <a:lnTo>
                  <a:pt x="13" y="22"/>
                </a:lnTo>
                <a:lnTo>
                  <a:pt x="13" y="22"/>
                </a:lnTo>
                <a:lnTo>
                  <a:pt x="8" y="23"/>
                </a:lnTo>
                <a:lnTo>
                  <a:pt x="5" y="23"/>
                </a:lnTo>
                <a:lnTo>
                  <a:pt x="5" y="37"/>
                </a:lnTo>
                <a:lnTo>
                  <a:pt x="0" y="37"/>
                </a:lnTo>
                <a:close/>
                <a:moveTo>
                  <a:pt x="5" y="5"/>
                </a:moveTo>
                <a:lnTo>
                  <a:pt x="5" y="18"/>
                </a:lnTo>
                <a:lnTo>
                  <a:pt x="8" y="18"/>
                </a:lnTo>
                <a:lnTo>
                  <a:pt x="8" y="18"/>
                </a:lnTo>
                <a:lnTo>
                  <a:pt x="10" y="17"/>
                </a:lnTo>
                <a:lnTo>
                  <a:pt x="10" y="17"/>
                </a:lnTo>
                <a:lnTo>
                  <a:pt x="11" y="15"/>
                </a:lnTo>
                <a:lnTo>
                  <a:pt x="11" y="15"/>
                </a:lnTo>
                <a:lnTo>
                  <a:pt x="11" y="14"/>
                </a:lnTo>
                <a:lnTo>
                  <a:pt x="11" y="14"/>
                </a:lnTo>
                <a:lnTo>
                  <a:pt x="11" y="12"/>
                </a:lnTo>
                <a:lnTo>
                  <a:pt x="11" y="12"/>
                </a:lnTo>
                <a:lnTo>
                  <a:pt x="11" y="9"/>
                </a:lnTo>
                <a:lnTo>
                  <a:pt x="11" y="9"/>
                </a:lnTo>
                <a:lnTo>
                  <a:pt x="11" y="7"/>
                </a:lnTo>
                <a:lnTo>
                  <a:pt x="11" y="7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5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10" name="Freeform 633">
            <a:extLst>
              <a:ext uri="{FF2B5EF4-FFF2-40B4-BE49-F238E27FC236}">
                <a16:creationId xmlns:a16="http://schemas.microsoft.com/office/drawing/2014/main" id="{114A66DA-7890-4B38-95B0-4199068DB7AB}"/>
              </a:ext>
            </a:extLst>
          </p:cNvPr>
          <p:cNvSpPr>
            <a:spLocks noEditPoints="1"/>
          </p:cNvSpPr>
          <p:nvPr/>
        </p:nvSpPr>
        <p:spPr bwMode="auto">
          <a:xfrm>
            <a:off x="7700406" y="4395971"/>
            <a:ext cx="23813" cy="42863"/>
          </a:xfrm>
          <a:custGeom>
            <a:avLst/>
            <a:gdLst>
              <a:gd name="T0" fmla="*/ 0 w 15"/>
              <a:gd name="T1" fmla="*/ 9 h 27"/>
              <a:gd name="T2" fmla="*/ 0 w 15"/>
              <a:gd name="T3" fmla="*/ 9 h 27"/>
              <a:gd name="T4" fmla="*/ 0 w 15"/>
              <a:gd name="T5" fmla="*/ 7 h 27"/>
              <a:gd name="T6" fmla="*/ 0 w 15"/>
              <a:gd name="T7" fmla="*/ 7 h 27"/>
              <a:gd name="T8" fmla="*/ 1 w 15"/>
              <a:gd name="T9" fmla="*/ 4 h 27"/>
              <a:gd name="T10" fmla="*/ 1 w 15"/>
              <a:gd name="T11" fmla="*/ 4 h 27"/>
              <a:gd name="T12" fmla="*/ 4 w 15"/>
              <a:gd name="T13" fmla="*/ 2 h 27"/>
              <a:gd name="T14" fmla="*/ 4 w 15"/>
              <a:gd name="T15" fmla="*/ 2 h 27"/>
              <a:gd name="T16" fmla="*/ 8 w 15"/>
              <a:gd name="T17" fmla="*/ 0 h 27"/>
              <a:gd name="T18" fmla="*/ 8 w 15"/>
              <a:gd name="T19" fmla="*/ 0 h 27"/>
              <a:gd name="T20" fmla="*/ 11 w 15"/>
              <a:gd name="T21" fmla="*/ 2 h 27"/>
              <a:gd name="T22" fmla="*/ 11 w 15"/>
              <a:gd name="T23" fmla="*/ 2 h 27"/>
              <a:gd name="T24" fmla="*/ 14 w 15"/>
              <a:gd name="T25" fmla="*/ 4 h 27"/>
              <a:gd name="T26" fmla="*/ 14 w 15"/>
              <a:gd name="T27" fmla="*/ 4 h 27"/>
              <a:gd name="T28" fmla="*/ 15 w 15"/>
              <a:gd name="T29" fmla="*/ 7 h 27"/>
              <a:gd name="T30" fmla="*/ 15 w 15"/>
              <a:gd name="T31" fmla="*/ 7 h 27"/>
              <a:gd name="T32" fmla="*/ 15 w 15"/>
              <a:gd name="T33" fmla="*/ 9 h 27"/>
              <a:gd name="T34" fmla="*/ 15 w 15"/>
              <a:gd name="T35" fmla="*/ 18 h 27"/>
              <a:gd name="T36" fmla="*/ 15 w 15"/>
              <a:gd name="T37" fmla="*/ 18 h 27"/>
              <a:gd name="T38" fmla="*/ 15 w 15"/>
              <a:gd name="T39" fmla="*/ 21 h 27"/>
              <a:gd name="T40" fmla="*/ 15 w 15"/>
              <a:gd name="T41" fmla="*/ 21 h 27"/>
              <a:gd name="T42" fmla="*/ 14 w 15"/>
              <a:gd name="T43" fmla="*/ 23 h 27"/>
              <a:gd name="T44" fmla="*/ 14 w 15"/>
              <a:gd name="T45" fmla="*/ 23 h 27"/>
              <a:gd name="T46" fmla="*/ 11 w 15"/>
              <a:gd name="T47" fmla="*/ 26 h 27"/>
              <a:gd name="T48" fmla="*/ 11 w 15"/>
              <a:gd name="T49" fmla="*/ 26 h 27"/>
              <a:gd name="T50" fmla="*/ 8 w 15"/>
              <a:gd name="T51" fmla="*/ 27 h 27"/>
              <a:gd name="T52" fmla="*/ 8 w 15"/>
              <a:gd name="T53" fmla="*/ 27 h 27"/>
              <a:gd name="T54" fmla="*/ 4 w 15"/>
              <a:gd name="T55" fmla="*/ 26 h 27"/>
              <a:gd name="T56" fmla="*/ 4 w 15"/>
              <a:gd name="T57" fmla="*/ 26 h 27"/>
              <a:gd name="T58" fmla="*/ 1 w 15"/>
              <a:gd name="T59" fmla="*/ 23 h 27"/>
              <a:gd name="T60" fmla="*/ 1 w 15"/>
              <a:gd name="T61" fmla="*/ 23 h 27"/>
              <a:gd name="T62" fmla="*/ 0 w 15"/>
              <a:gd name="T63" fmla="*/ 21 h 27"/>
              <a:gd name="T64" fmla="*/ 0 w 15"/>
              <a:gd name="T65" fmla="*/ 21 h 27"/>
              <a:gd name="T66" fmla="*/ 0 w 15"/>
              <a:gd name="T67" fmla="*/ 18 h 27"/>
              <a:gd name="T68" fmla="*/ 0 w 15"/>
              <a:gd name="T69" fmla="*/ 9 h 27"/>
              <a:gd name="T70" fmla="*/ 5 w 15"/>
              <a:gd name="T71" fmla="*/ 19 h 27"/>
              <a:gd name="T72" fmla="*/ 5 w 15"/>
              <a:gd name="T73" fmla="*/ 19 h 27"/>
              <a:gd name="T74" fmla="*/ 6 w 15"/>
              <a:gd name="T75" fmla="*/ 21 h 27"/>
              <a:gd name="T76" fmla="*/ 6 w 15"/>
              <a:gd name="T77" fmla="*/ 21 h 27"/>
              <a:gd name="T78" fmla="*/ 8 w 15"/>
              <a:gd name="T79" fmla="*/ 22 h 27"/>
              <a:gd name="T80" fmla="*/ 8 w 15"/>
              <a:gd name="T81" fmla="*/ 22 h 27"/>
              <a:gd name="T82" fmla="*/ 10 w 15"/>
              <a:gd name="T83" fmla="*/ 21 h 27"/>
              <a:gd name="T84" fmla="*/ 10 w 15"/>
              <a:gd name="T85" fmla="*/ 21 h 27"/>
              <a:gd name="T86" fmla="*/ 10 w 15"/>
              <a:gd name="T87" fmla="*/ 19 h 27"/>
              <a:gd name="T88" fmla="*/ 10 w 15"/>
              <a:gd name="T89" fmla="*/ 9 h 27"/>
              <a:gd name="T90" fmla="*/ 10 w 15"/>
              <a:gd name="T91" fmla="*/ 9 h 27"/>
              <a:gd name="T92" fmla="*/ 10 w 15"/>
              <a:gd name="T93" fmla="*/ 7 h 27"/>
              <a:gd name="T94" fmla="*/ 10 w 15"/>
              <a:gd name="T95" fmla="*/ 7 h 27"/>
              <a:gd name="T96" fmla="*/ 8 w 15"/>
              <a:gd name="T97" fmla="*/ 5 h 27"/>
              <a:gd name="T98" fmla="*/ 8 w 15"/>
              <a:gd name="T99" fmla="*/ 5 h 27"/>
              <a:gd name="T100" fmla="*/ 6 w 15"/>
              <a:gd name="T101" fmla="*/ 7 h 27"/>
              <a:gd name="T102" fmla="*/ 6 w 15"/>
              <a:gd name="T103" fmla="*/ 7 h 27"/>
              <a:gd name="T104" fmla="*/ 5 w 15"/>
              <a:gd name="T105" fmla="*/ 9 h 27"/>
              <a:gd name="T106" fmla="*/ 5 w 15"/>
              <a:gd name="T107" fmla="*/ 1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7">
                <a:moveTo>
                  <a:pt x="0" y="9"/>
                </a:move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1" y="4"/>
                </a:lnTo>
                <a:lnTo>
                  <a:pt x="1" y="4"/>
                </a:lnTo>
                <a:lnTo>
                  <a:pt x="4" y="2"/>
                </a:lnTo>
                <a:lnTo>
                  <a:pt x="4" y="2"/>
                </a:lnTo>
                <a:lnTo>
                  <a:pt x="8" y="0"/>
                </a:lnTo>
                <a:lnTo>
                  <a:pt x="8" y="0"/>
                </a:lnTo>
                <a:lnTo>
                  <a:pt x="11" y="2"/>
                </a:lnTo>
                <a:lnTo>
                  <a:pt x="11" y="2"/>
                </a:lnTo>
                <a:lnTo>
                  <a:pt x="14" y="4"/>
                </a:lnTo>
                <a:lnTo>
                  <a:pt x="14" y="4"/>
                </a:lnTo>
                <a:lnTo>
                  <a:pt x="15" y="7"/>
                </a:lnTo>
                <a:lnTo>
                  <a:pt x="15" y="7"/>
                </a:lnTo>
                <a:lnTo>
                  <a:pt x="15" y="9"/>
                </a:lnTo>
                <a:lnTo>
                  <a:pt x="15" y="18"/>
                </a:lnTo>
                <a:lnTo>
                  <a:pt x="15" y="18"/>
                </a:lnTo>
                <a:lnTo>
                  <a:pt x="15" y="21"/>
                </a:lnTo>
                <a:lnTo>
                  <a:pt x="15" y="21"/>
                </a:lnTo>
                <a:lnTo>
                  <a:pt x="14" y="23"/>
                </a:lnTo>
                <a:lnTo>
                  <a:pt x="14" y="23"/>
                </a:lnTo>
                <a:lnTo>
                  <a:pt x="11" y="26"/>
                </a:lnTo>
                <a:lnTo>
                  <a:pt x="11" y="26"/>
                </a:lnTo>
                <a:lnTo>
                  <a:pt x="8" y="27"/>
                </a:lnTo>
                <a:lnTo>
                  <a:pt x="8" y="27"/>
                </a:lnTo>
                <a:lnTo>
                  <a:pt x="4" y="26"/>
                </a:lnTo>
                <a:lnTo>
                  <a:pt x="4" y="26"/>
                </a:lnTo>
                <a:lnTo>
                  <a:pt x="1" y="23"/>
                </a:lnTo>
                <a:lnTo>
                  <a:pt x="1" y="23"/>
                </a:lnTo>
                <a:lnTo>
                  <a:pt x="0" y="21"/>
                </a:lnTo>
                <a:lnTo>
                  <a:pt x="0" y="21"/>
                </a:lnTo>
                <a:lnTo>
                  <a:pt x="0" y="18"/>
                </a:lnTo>
                <a:lnTo>
                  <a:pt x="0" y="9"/>
                </a:lnTo>
                <a:close/>
                <a:moveTo>
                  <a:pt x="5" y="19"/>
                </a:moveTo>
                <a:lnTo>
                  <a:pt x="5" y="19"/>
                </a:lnTo>
                <a:lnTo>
                  <a:pt x="6" y="21"/>
                </a:lnTo>
                <a:lnTo>
                  <a:pt x="6" y="21"/>
                </a:lnTo>
                <a:lnTo>
                  <a:pt x="8" y="22"/>
                </a:lnTo>
                <a:lnTo>
                  <a:pt x="8" y="22"/>
                </a:lnTo>
                <a:lnTo>
                  <a:pt x="10" y="21"/>
                </a:lnTo>
                <a:lnTo>
                  <a:pt x="10" y="21"/>
                </a:lnTo>
                <a:lnTo>
                  <a:pt x="10" y="19"/>
                </a:lnTo>
                <a:lnTo>
                  <a:pt x="10" y="9"/>
                </a:lnTo>
                <a:lnTo>
                  <a:pt x="10" y="9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6" y="7"/>
                </a:lnTo>
                <a:lnTo>
                  <a:pt x="6" y="7"/>
                </a:lnTo>
                <a:lnTo>
                  <a:pt x="5" y="9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11" name="Freeform 634">
            <a:extLst>
              <a:ext uri="{FF2B5EF4-FFF2-40B4-BE49-F238E27FC236}">
                <a16:creationId xmlns:a16="http://schemas.microsoft.com/office/drawing/2014/main" id="{A28D1044-4260-455D-8E18-57EB63E9E7A7}"/>
              </a:ext>
            </a:extLst>
          </p:cNvPr>
          <p:cNvSpPr>
            <a:spLocks/>
          </p:cNvSpPr>
          <p:nvPr/>
        </p:nvSpPr>
        <p:spPr bwMode="auto">
          <a:xfrm>
            <a:off x="7730568" y="4380096"/>
            <a:ext cx="11113" cy="58738"/>
          </a:xfrm>
          <a:custGeom>
            <a:avLst/>
            <a:gdLst>
              <a:gd name="T0" fmla="*/ 0 w 7"/>
              <a:gd name="T1" fmla="*/ 0 h 37"/>
              <a:gd name="T2" fmla="*/ 5 w 7"/>
              <a:gd name="T3" fmla="*/ 0 h 37"/>
              <a:gd name="T4" fmla="*/ 5 w 7"/>
              <a:gd name="T5" fmla="*/ 29 h 37"/>
              <a:gd name="T6" fmla="*/ 5 w 7"/>
              <a:gd name="T7" fmla="*/ 29 h 37"/>
              <a:gd name="T8" fmla="*/ 5 w 7"/>
              <a:gd name="T9" fmla="*/ 32 h 37"/>
              <a:gd name="T10" fmla="*/ 5 w 7"/>
              <a:gd name="T11" fmla="*/ 32 h 37"/>
              <a:gd name="T12" fmla="*/ 7 w 7"/>
              <a:gd name="T13" fmla="*/ 32 h 37"/>
              <a:gd name="T14" fmla="*/ 7 w 7"/>
              <a:gd name="T15" fmla="*/ 37 h 37"/>
              <a:gd name="T16" fmla="*/ 7 w 7"/>
              <a:gd name="T17" fmla="*/ 37 h 37"/>
              <a:gd name="T18" fmla="*/ 5 w 7"/>
              <a:gd name="T19" fmla="*/ 37 h 37"/>
              <a:gd name="T20" fmla="*/ 5 w 7"/>
              <a:gd name="T21" fmla="*/ 37 h 37"/>
              <a:gd name="T22" fmla="*/ 2 w 7"/>
              <a:gd name="T23" fmla="*/ 36 h 37"/>
              <a:gd name="T24" fmla="*/ 2 w 7"/>
              <a:gd name="T25" fmla="*/ 36 h 37"/>
              <a:gd name="T26" fmla="*/ 0 w 7"/>
              <a:gd name="T27" fmla="*/ 33 h 37"/>
              <a:gd name="T28" fmla="*/ 0 w 7"/>
              <a:gd name="T29" fmla="*/ 33 h 37"/>
              <a:gd name="T30" fmla="*/ 0 w 7"/>
              <a:gd name="T31" fmla="*/ 29 h 37"/>
              <a:gd name="T32" fmla="*/ 0 w 7"/>
              <a:gd name="T3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37">
                <a:moveTo>
                  <a:pt x="0" y="0"/>
                </a:moveTo>
                <a:lnTo>
                  <a:pt x="5" y="0"/>
                </a:lnTo>
                <a:lnTo>
                  <a:pt x="5" y="29"/>
                </a:lnTo>
                <a:lnTo>
                  <a:pt x="5" y="29"/>
                </a:lnTo>
                <a:lnTo>
                  <a:pt x="5" y="32"/>
                </a:lnTo>
                <a:lnTo>
                  <a:pt x="5" y="32"/>
                </a:lnTo>
                <a:lnTo>
                  <a:pt x="7" y="32"/>
                </a:lnTo>
                <a:lnTo>
                  <a:pt x="7" y="37"/>
                </a:lnTo>
                <a:lnTo>
                  <a:pt x="7" y="37"/>
                </a:lnTo>
                <a:lnTo>
                  <a:pt x="5" y="37"/>
                </a:lnTo>
                <a:lnTo>
                  <a:pt x="5" y="37"/>
                </a:lnTo>
                <a:lnTo>
                  <a:pt x="2" y="36"/>
                </a:lnTo>
                <a:lnTo>
                  <a:pt x="2" y="36"/>
                </a:lnTo>
                <a:lnTo>
                  <a:pt x="0" y="33"/>
                </a:lnTo>
                <a:lnTo>
                  <a:pt x="0" y="3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12" name="Freeform 635">
            <a:extLst>
              <a:ext uri="{FF2B5EF4-FFF2-40B4-BE49-F238E27FC236}">
                <a16:creationId xmlns:a16="http://schemas.microsoft.com/office/drawing/2014/main" id="{4CD3CE1D-19DA-4994-AB17-74F45308763C}"/>
              </a:ext>
            </a:extLst>
          </p:cNvPr>
          <p:cNvSpPr>
            <a:spLocks noEditPoints="1"/>
          </p:cNvSpPr>
          <p:nvPr/>
        </p:nvSpPr>
        <p:spPr bwMode="auto">
          <a:xfrm>
            <a:off x="7744856" y="4395971"/>
            <a:ext cx="23813" cy="42863"/>
          </a:xfrm>
          <a:custGeom>
            <a:avLst/>
            <a:gdLst>
              <a:gd name="T0" fmla="*/ 0 w 15"/>
              <a:gd name="T1" fmla="*/ 9 h 27"/>
              <a:gd name="T2" fmla="*/ 0 w 15"/>
              <a:gd name="T3" fmla="*/ 9 h 27"/>
              <a:gd name="T4" fmla="*/ 0 w 15"/>
              <a:gd name="T5" fmla="*/ 7 h 27"/>
              <a:gd name="T6" fmla="*/ 0 w 15"/>
              <a:gd name="T7" fmla="*/ 7 h 27"/>
              <a:gd name="T8" fmla="*/ 1 w 15"/>
              <a:gd name="T9" fmla="*/ 4 h 27"/>
              <a:gd name="T10" fmla="*/ 1 w 15"/>
              <a:gd name="T11" fmla="*/ 4 h 27"/>
              <a:gd name="T12" fmla="*/ 3 w 15"/>
              <a:gd name="T13" fmla="*/ 2 h 27"/>
              <a:gd name="T14" fmla="*/ 3 w 15"/>
              <a:gd name="T15" fmla="*/ 2 h 27"/>
              <a:gd name="T16" fmla="*/ 7 w 15"/>
              <a:gd name="T17" fmla="*/ 0 h 27"/>
              <a:gd name="T18" fmla="*/ 7 w 15"/>
              <a:gd name="T19" fmla="*/ 0 h 27"/>
              <a:gd name="T20" fmla="*/ 12 w 15"/>
              <a:gd name="T21" fmla="*/ 2 h 27"/>
              <a:gd name="T22" fmla="*/ 12 w 15"/>
              <a:gd name="T23" fmla="*/ 2 h 27"/>
              <a:gd name="T24" fmla="*/ 15 w 15"/>
              <a:gd name="T25" fmla="*/ 4 h 27"/>
              <a:gd name="T26" fmla="*/ 15 w 15"/>
              <a:gd name="T27" fmla="*/ 4 h 27"/>
              <a:gd name="T28" fmla="*/ 15 w 15"/>
              <a:gd name="T29" fmla="*/ 7 h 27"/>
              <a:gd name="T30" fmla="*/ 15 w 15"/>
              <a:gd name="T31" fmla="*/ 7 h 27"/>
              <a:gd name="T32" fmla="*/ 15 w 15"/>
              <a:gd name="T33" fmla="*/ 9 h 27"/>
              <a:gd name="T34" fmla="*/ 15 w 15"/>
              <a:gd name="T35" fmla="*/ 18 h 27"/>
              <a:gd name="T36" fmla="*/ 15 w 15"/>
              <a:gd name="T37" fmla="*/ 18 h 27"/>
              <a:gd name="T38" fmla="*/ 15 w 15"/>
              <a:gd name="T39" fmla="*/ 21 h 27"/>
              <a:gd name="T40" fmla="*/ 15 w 15"/>
              <a:gd name="T41" fmla="*/ 21 h 27"/>
              <a:gd name="T42" fmla="*/ 15 w 15"/>
              <a:gd name="T43" fmla="*/ 23 h 27"/>
              <a:gd name="T44" fmla="*/ 15 w 15"/>
              <a:gd name="T45" fmla="*/ 23 h 27"/>
              <a:gd name="T46" fmla="*/ 12 w 15"/>
              <a:gd name="T47" fmla="*/ 26 h 27"/>
              <a:gd name="T48" fmla="*/ 12 w 15"/>
              <a:gd name="T49" fmla="*/ 26 h 27"/>
              <a:gd name="T50" fmla="*/ 7 w 15"/>
              <a:gd name="T51" fmla="*/ 27 h 27"/>
              <a:gd name="T52" fmla="*/ 7 w 15"/>
              <a:gd name="T53" fmla="*/ 27 h 27"/>
              <a:gd name="T54" fmla="*/ 3 w 15"/>
              <a:gd name="T55" fmla="*/ 26 h 27"/>
              <a:gd name="T56" fmla="*/ 3 w 15"/>
              <a:gd name="T57" fmla="*/ 26 h 27"/>
              <a:gd name="T58" fmla="*/ 1 w 15"/>
              <a:gd name="T59" fmla="*/ 23 h 27"/>
              <a:gd name="T60" fmla="*/ 1 w 15"/>
              <a:gd name="T61" fmla="*/ 23 h 27"/>
              <a:gd name="T62" fmla="*/ 0 w 15"/>
              <a:gd name="T63" fmla="*/ 21 h 27"/>
              <a:gd name="T64" fmla="*/ 0 w 15"/>
              <a:gd name="T65" fmla="*/ 21 h 27"/>
              <a:gd name="T66" fmla="*/ 0 w 15"/>
              <a:gd name="T67" fmla="*/ 18 h 27"/>
              <a:gd name="T68" fmla="*/ 0 w 15"/>
              <a:gd name="T69" fmla="*/ 9 h 27"/>
              <a:gd name="T70" fmla="*/ 5 w 15"/>
              <a:gd name="T71" fmla="*/ 19 h 27"/>
              <a:gd name="T72" fmla="*/ 5 w 15"/>
              <a:gd name="T73" fmla="*/ 19 h 27"/>
              <a:gd name="T74" fmla="*/ 6 w 15"/>
              <a:gd name="T75" fmla="*/ 21 h 27"/>
              <a:gd name="T76" fmla="*/ 6 w 15"/>
              <a:gd name="T77" fmla="*/ 21 h 27"/>
              <a:gd name="T78" fmla="*/ 7 w 15"/>
              <a:gd name="T79" fmla="*/ 22 h 27"/>
              <a:gd name="T80" fmla="*/ 7 w 15"/>
              <a:gd name="T81" fmla="*/ 22 h 27"/>
              <a:gd name="T82" fmla="*/ 10 w 15"/>
              <a:gd name="T83" fmla="*/ 21 h 27"/>
              <a:gd name="T84" fmla="*/ 10 w 15"/>
              <a:gd name="T85" fmla="*/ 21 h 27"/>
              <a:gd name="T86" fmla="*/ 10 w 15"/>
              <a:gd name="T87" fmla="*/ 19 h 27"/>
              <a:gd name="T88" fmla="*/ 10 w 15"/>
              <a:gd name="T89" fmla="*/ 9 h 27"/>
              <a:gd name="T90" fmla="*/ 10 w 15"/>
              <a:gd name="T91" fmla="*/ 9 h 27"/>
              <a:gd name="T92" fmla="*/ 10 w 15"/>
              <a:gd name="T93" fmla="*/ 7 h 27"/>
              <a:gd name="T94" fmla="*/ 10 w 15"/>
              <a:gd name="T95" fmla="*/ 7 h 27"/>
              <a:gd name="T96" fmla="*/ 7 w 15"/>
              <a:gd name="T97" fmla="*/ 5 h 27"/>
              <a:gd name="T98" fmla="*/ 7 w 15"/>
              <a:gd name="T99" fmla="*/ 5 h 27"/>
              <a:gd name="T100" fmla="*/ 6 w 15"/>
              <a:gd name="T101" fmla="*/ 7 h 27"/>
              <a:gd name="T102" fmla="*/ 6 w 15"/>
              <a:gd name="T103" fmla="*/ 7 h 27"/>
              <a:gd name="T104" fmla="*/ 5 w 15"/>
              <a:gd name="T105" fmla="*/ 9 h 27"/>
              <a:gd name="T106" fmla="*/ 5 w 15"/>
              <a:gd name="T107" fmla="*/ 1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7">
                <a:moveTo>
                  <a:pt x="0" y="9"/>
                </a:move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3" y="2"/>
                </a:lnTo>
                <a:lnTo>
                  <a:pt x="7" y="0"/>
                </a:lnTo>
                <a:lnTo>
                  <a:pt x="7" y="0"/>
                </a:lnTo>
                <a:lnTo>
                  <a:pt x="12" y="2"/>
                </a:lnTo>
                <a:lnTo>
                  <a:pt x="12" y="2"/>
                </a:lnTo>
                <a:lnTo>
                  <a:pt x="15" y="4"/>
                </a:lnTo>
                <a:lnTo>
                  <a:pt x="15" y="4"/>
                </a:lnTo>
                <a:lnTo>
                  <a:pt x="15" y="7"/>
                </a:lnTo>
                <a:lnTo>
                  <a:pt x="15" y="7"/>
                </a:lnTo>
                <a:lnTo>
                  <a:pt x="15" y="9"/>
                </a:lnTo>
                <a:lnTo>
                  <a:pt x="15" y="18"/>
                </a:lnTo>
                <a:lnTo>
                  <a:pt x="15" y="18"/>
                </a:lnTo>
                <a:lnTo>
                  <a:pt x="15" y="21"/>
                </a:lnTo>
                <a:lnTo>
                  <a:pt x="15" y="21"/>
                </a:lnTo>
                <a:lnTo>
                  <a:pt x="15" y="23"/>
                </a:lnTo>
                <a:lnTo>
                  <a:pt x="15" y="23"/>
                </a:lnTo>
                <a:lnTo>
                  <a:pt x="12" y="26"/>
                </a:lnTo>
                <a:lnTo>
                  <a:pt x="12" y="26"/>
                </a:lnTo>
                <a:lnTo>
                  <a:pt x="7" y="27"/>
                </a:lnTo>
                <a:lnTo>
                  <a:pt x="7" y="27"/>
                </a:lnTo>
                <a:lnTo>
                  <a:pt x="3" y="26"/>
                </a:lnTo>
                <a:lnTo>
                  <a:pt x="3" y="26"/>
                </a:lnTo>
                <a:lnTo>
                  <a:pt x="1" y="23"/>
                </a:lnTo>
                <a:lnTo>
                  <a:pt x="1" y="23"/>
                </a:lnTo>
                <a:lnTo>
                  <a:pt x="0" y="21"/>
                </a:lnTo>
                <a:lnTo>
                  <a:pt x="0" y="21"/>
                </a:lnTo>
                <a:lnTo>
                  <a:pt x="0" y="18"/>
                </a:lnTo>
                <a:lnTo>
                  <a:pt x="0" y="9"/>
                </a:lnTo>
                <a:close/>
                <a:moveTo>
                  <a:pt x="5" y="19"/>
                </a:moveTo>
                <a:lnTo>
                  <a:pt x="5" y="19"/>
                </a:lnTo>
                <a:lnTo>
                  <a:pt x="6" y="21"/>
                </a:lnTo>
                <a:lnTo>
                  <a:pt x="6" y="21"/>
                </a:lnTo>
                <a:lnTo>
                  <a:pt x="7" y="22"/>
                </a:lnTo>
                <a:lnTo>
                  <a:pt x="7" y="22"/>
                </a:lnTo>
                <a:lnTo>
                  <a:pt x="10" y="21"/>
                </a:lnTo>
                <a:lnTo>
                  <a:pt x="10" y="21"/>
                </a:lnTo>
                <a:lnTo>
                  <a:pt x="10" y="19"/>
                </a:lnTo>
                <a:lnTo>
                  <a:pt x="10" y="9"/>
                </a:lnTo>
                <a:lnTo>
                  <a:pt x="10" y="9"/>
                </a:lnTo>
                <a:lnTo>
                  <a:pt x="10" y="7"/>
                </a:lnTo>
                <a:lnTo>
                  <a:pt x="10" y="7"/>
                </a:lnTo>
                <a:lnTo>
                  <a:pt x="7" y="5"/>
                </a:lnTo>
                <a:lnTo>
                  <a:pt x="7" y="5"/>
                </a:lnTo>
                <a:lnTo>
                  <a:pt x="6" y="7"/>
                </a:lnTo>
                <a:lnTo>
                  <a:pt x="6" y="7"/>
                </a:lnTo>
                <a:lnTo>
                  <a:pt x="5" y="9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13" name="Freeform 636">
            <a:extLst>
              <a:ext uri="{FF2B5EF4-FFF2-40B4-BE49-F238E27FC236}">
                <a16:creationId xmlns:a16="http://schemas.microsoft.com/office/drawing/2014/main" id="{913C9183-069C-40FE-A8CB-5F93D213CCB4}"/>
              </a:ext>
            </a:extLst>
          </p:cNvPr>
          <p:cNvSpPr>
            <a:spLocks/>
          </p:cNvSpPr>
          <p:nvPr/>
        </p:nvSpPr>
        <p:spPr bwMode="auto">
          <a:xfrm>
            <a:off x="7773431" y="4395971"/>
            <a:ext cx="26988" cy="42863"/>
          </a:xfrm>
          <a:custGeom>
            <a:avLst/>
            <a:gdLst>
              <a:gd name="T0" fmla="*/ 0 w 17"/>
              <a:gd name="T1" fmla="*/ 27 h 27"/>
              <a:gd name="T2" fmla="*/ 0 w 17"/>
              <a:gd name="T3" fmla="*/ 0 h 27"/>
              <a:gd name="T4" fmla="*/ 7 w 17"/>
              <a:gd name="T5" fmla="*/ 0 h 27"/>
              <a:gd name="T6" fmla="*/ 7 w 17"/>
              <a:gd name="T7" fmla="*/ 3 h 27"/>
              <a:gd name="T8" fmla="*/ 7 w 17"/>
              <a:gd name="T9" fmla="*/ 3 h 27"/>
              <a:gd name="T10" fmla="*/ 7 w 17"/>
              <a:gd name="T11" fmla="*/ 3 h 27"/>
              <a:gd name="T12" fmla="*/ 8 w 17"/>
              <a:gd name="T13" fmla="*/ 2 h 27"/>
              <a:gd name="T14" fmla="*/ 8 w 17"/>
              <a:gd name="T15" fmla="*/ 2 h 27"/>
              <a:gd name="T16" fmla="*/ 10 w 17"/>
              <a:gd name="T17" fmla="*/ 0 h 27"/>
              <a:gd name="T18" fmla="*/ 10 w 17"/>
              <a:gd name="T19" fmla="*/ 0 h 27"/>
              <a:gd name="T20" fmla="*/ 13 w 17"/>
              <a:gd name="T21" fmla="*/ 0 h 27"/>
              <a:gd name="T22" fmla="*/ 13 w 17"/>
              <a:gd name="T23" fmla="*/ 0 h 27"/>
              <a:gd name="T24" fmla="*/ 14 w 17"/>
              <a:gd name="T25" fmla="*/ 2 h 27"/>
              <a:gd name="T26" fmla="*/ 14 w 17"/>
              <a:gd name="T27" fmla="*/ 2 h 27"/>
              <a:gd name="T28" fmla="*/ 15 w 17"/>
              <a:gd name="T29" fmla="*/ 4 h 27"/>
              <a:gd name="T30" fmla="*/ 15 w 17"/>
              <a:gd name="T31" fmla="*/ 4 h 27"/>
              <a:gd name="T32" fmla="*/ 17 w 17"/>
              <a:gd name="T33" fmla="*/ 7 h 27"/>
              <a:gd name="T34" fmla="*/ 17 w 17"/>
              <a:gd name="T35" fmla="*/ 27 h 27"/>
              <a:gd name="T36" fmla="*/ 12 w 17"/>
              <a:gd name="T37" fmla="*/ 27 h 27"/>
              <a:gd name="T38" fmla="*/ 12 w 17"/>
              <a:gd name="T39" fmla="*/ 9 h 27"/>
              <a:gd name="T40" fmla="*/ 12 w 17"/>
              <a:gd name="T41" fmla="*/ 9 h 27"/>
              <a:gd name="T42" fmla="*/ 10 w 17"/>
              <a:gd name="T43" fmla="*/ 7 h 27"/>
              <a:gd name="T44" fmla="*/ 10 w 17"/>
              <a:gd name="T45" fmla="*/ 7 h 27"/>
              <a:gd name="T46" fmla="*/ 9 w 17"/>
              <a:gd name="T47" fmla="*/ 5 h 27"/>
              <a:gd name="T48" fmla="*/ 9 w 17"/>
              <a:gd name="T49" fmla="*/ 5 h 27"/>
              <a:gd name="T50" fmla="*/ 7 w 17"/>
              <a:gd name="T51" fmla="*/ 7 h 27"/>
              <a:gd name="T52" fmla="*/ 7 w 17"/>
              <a:gd name="T53" fmla="*/ 7 h 27"/>
              <a:gd name="T54" fmla="*/ 7 w 17"/>
              <a:gd name="T55" fmla="*/ 9 h 27"/>
              <a:gd name="T56" fmla="*/ 7 w 17"/>
              <a:gd name="T57" fmla="*/ 27 h 27"/>
              <a:gd name="T58" fmla="*/ 0 w 17"/>
              <a:gd name="T59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7" h="27">
                <a:moveTo>
                  <a:pt x="0" y="27"/>
                </a:moveTo>
                <a:lnTo>
                  <a:pt x="0" y="0"/>
                </a:lnTo>
                <a:lnTo>
                  <a:pt x="7" y="0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8" y="2"/>
                </a:lnTo>
                <a:lnTo>
                  <a:pt x="8" y="2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7" y="7"/>
                </a:lnTo>
                <a:lnTo>
                  <a:pt x="17" y="27"/>
                </a:lnTo>
                <a:lnTo>
                  <a:pt x="12" y="27"/>
                </a:lnTo>
                <a:lnTo>
                  <a:pt x="12" y="9"/>
                </a:lnTo>
                <a:lnTo>
                  <a:pt x="12" y="9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7" y="7"/>
                </a:lnTo>
                <a:lnTo>
                  <a:pt x="7" y="7"/>
                </a:lnTo>
                <a:lnTo>
                  <a:pt x="7" y="9"/>
                </a:lnTo>
                <a:lnTo>
                  <a:pt x="7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14" name="Freeform 637">
            <a:extLst>
              <a:ext uri="{FF2B5EF4-FFF2-40B4-BE49-F238E27FC236}">
                <a16:creationId xmlns:a16="http://schemas.microsoft.com/office/drawing/2014/main" id="{E3D73517-1E2E-4140-B684-B00BFACEFEC0}"/>
              </a:ext>
            </a:extLst>
          </p:cNvPr>
          <p:cNvSpPr>
            <a:spLocks noEditPoints="1"/>
          </p:cNvSpPr>
          <p:nvPr/>
        </p:nvSpPr>
        <p:spPr bwMode="auto">
          <a:xfrm>
            <a:off x="7806768" y="4380096"/>
            <a:ext cx="7938" cy="58738"/>
          </a:xfrm>
          <a:custGeom>
            <a:avLst/>
            <a:gdLst>
              <a:gd name="T0" fmla="*/ 0 w 5"/>
              <a:gd name="T1" fmla="*/ 5 h 37"/>
              <a:gd name="T2" fmla="*/ 0 w 5"/>
              <a:gd name="T3" fmla="*/ 0 h 37"/>
              <a:gd name="T4" fmla="*/ 5 w 5"/>
              <a:gd name="T5" fmla="*/ 0 h 37"/>
              <a:gd name="T6" fmla="*/ 5 w 5"/>
              <a:gd name="T7" fmla="*/ 5 h 37"/>
              <a:gd name="T8" fmla="*/ 0 w 5"/>
              <a:gd name="T9" fmla="*/ 5 h 37"/>
              <a:gd name="T10" fmla="*/ 0 w 5"/>
              <a:gd name="T11" fmla="*/ 37 h 37"/>
              <a:gd name="T12" fmla="*/ 0 w 5"/>
              <a:gd name="T13" fmla="*/ 10 h 37"/>
              <a:gd name="T14" fmla="*/ 5 w 5"/>
              <a:gd name="T15" fmla="*/ 10 h 37"/>
              <a:gd name="T16" fmla="*/ 5 w 5"/>
              <a:gd name="T17" fmla="*/ 37 h 37"/>
              <a:gd name="T18" fmla="*/ 0 w 5"/>
              <a:gd name="T19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7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7"/>
                </a:moveTo>
                <a:lnTo>
                  <a:pt x="0" y="10"/>
                </a:lnTo>
                <a:lnTo>
                  <a:pt x="5" y="10"/>
                </a:lnTo>
                <a:lnTo>
                  <a:pt x="5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15" name="Freeform 638">
            <a:extLst>
              <a:ext uri="{FF2B5EF4-FFF2-40B4-BE49-F238E27FC236}">
                <a16:creationId xmlns:a16="http://schemas.microsoft.com/office/drawing/2014/main" id="{0A23C15C-62F3-4BDA-836D-F2DB64E20A1D}"/>
              </a:ext>
            </a:extLst>
          </p:cNvPr>
          <p:cNvSpPr>
            <a:spLocks/>
          </p:cNvSpPr>
          <p:nvPr/>
        </p:nvSpPr>
        <p:spPr bwMode="auto">
          <a:xfrm>
            <a:off x="7819468" y="4395971"/>
            <a:ext cx="26988" cy="42863"/>
          </a:xfrm>
          <a:custGeom>
            <a:avLst/>
            <a:gdLst>
              <a:gd name="T0" fmla="*/ 17 w 17"/>
              <a:gd name="T1" fmla="*/ 0 h 27"/>
              <a:gd name="T2" fmla="*/ 17 w 17"/>
              <a:gd name="T3" fmla="*/ 27 h 27"/>
              <a:gd name="T4" fmla="*/ 12 w 17"/>
              <a:gd name="T5" fmla="*/ 27 h 27"/>
              <a:gd name="T6" fmla="*/ 12 w 17"/>
              <a:gd name="T7" fmla="*/ 24 h 27"/>
              <a:gd name="T8" fmla="*/ 10 w 17"/>
              <a:gd name="T9" fmla="*/ 24 h 27"/>
              <a:gd name="T10" fmla="*/ 10 w 17"/>
              <a:gd name="T11" fmla="*/ 24 h 27"/>
              <a:gd name="T12" fmla="*/ 9 w 17"/>
              <a:gd name="T13" fmla="*/ 26 h 27"/>
              <a:gd name="T14" fmla="*/ 9 w 17"/>
              <a:gd name="T15" fmla="*/ 26 h 27"/>
              <a:gd name="T16" fmla="*/ 7 w 17"/>
              <a:gd name="T17" fmla="*/ 27 h 27"/>
              <a:gd name="T18" fmla="*/ 7 w 17"/>
              <a:gd name="T19" fmla="*/ 27 h 27"/>
              <a:gd name="T20" fmla="*/ 4 w 17"/>
              <a:gd name="T21" fmla="*/ 27 h 27"/>
              <a:gd name="T22" fmla="*/ 4 w 17"/>
              <a:gd name="T23" fmla="*/ 27 h 27"/>
              <a:gd name="T24" fmla="*/ 3 w 17"/>
              <a:gd name="T25" fmla="*/ 26 h 27"/>
              <a:gd name="T26" fmla="*/ 3 w 17"/>
              <a:gd name="T27" fmla="*/ 26 h 27"/>
              <a:gd name="T28" fmla="*/ 2 w 17"/>
              <a:gd name="T29" fmla="*/ 23 h 27"/>
              <a:gd name="T30" fmla="*/ 2 w 17"/>
              <a:gd name="T31" fmla="*/ 23 h 27"/>
              <a:gd name="T32" fmla="*/ 0 w 17"/>
              <a:gd name="T33" fmla="*/ 21 h 27"/>
              <a:gd name="T34" fmla="*/ 0 w 17"/>
              <a:gd name="T35" fmla="*/ 0 h 27"/>
              <a:gd name="T36" fmla="*/ 7 w 17"/>
              <a:gd name="T37" fmla="*/ 0 h 27"/>
              <a:gd name="T38" fmla="*/ 7 w 17"/>
              <a:gd name="T39" fmla="*/ 18 h 27"/>
              <a:gd name="T40" fmla="*/ 7 w 17"/>
              <a:gd name="T41" fmla="*/ 18 h 27"/>
              <a:gd name="T42" fmla="*/ 7 w 17"/>
              <a:gd name="T43" fmla="*/ 21 h 27"/>
              <a:gd name="T44" fmla="*/ 7 w 17"/>
              <a:gd name="T45" fmla="*/ 21 h 27"/>
              <a:gd name="T46" fmla="*/ 9 w 17"/>
              <a:gd name="T47" fmla="*/ 22 h 27"/>
              <a:gd name="T48" fmla="*/ 9 w 17"/>
              <a:gd name="T49" fmla="*/ 22 h 27"/>
              <a:gd name="T50" fmla="*/ 10 w 17"/>
              <a:gd name="T51" fmla="*/ 21 h 27"/>
              <a:gd name="T52" fmla="*/ 10 w 17"/>
              <a:gd name="T53" fmla="*/ 21 h 27"/>
              <a:gd name="T54" fmla="*/ 12 w 17"/>
              <a:gd name="T55" fmla="*/ 18 h 27"/>
              <a:gd name="T56" fmla="*/ 12 w 17"/>
              <a:gd name="T57" fmla="*/ 0 h 27"/>
              <a:gd name="T58" fmla="*/ 17 w 17"/>
              <a:gd name="T5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7" h="27">
                <a:moveTo>
                  <a:pt x="17" y="0"/>
                </a:moveTo>
                <a:lnTo>
                  <a:pt x="17" y="27"/>
                </a:lnTo>
                <a:lnTo>
                  <a:pt x="12" y="27"/>
                </a:lnTo>
                <a:lnTo>
                  <a:pt x="12" y="24"/>
                </a:lnTo>
                <a:lnTo>
                  <a:pt x="10" y="24"/>
                </a:lnTo>
                <a:lnTo>
                  <a:pt x="10" y="24"/>
                </a:lnTo>
                <a:lnTo>
                  <a:pt x="9" y="26"/>
                </a:lnTo>
                <a:lnTo>
                  <a:pt x="9" y="26"/>
                </a:lnTo>
                <a:lnTo>
                  <a:pt x="7" y="27"/>
                </a:lnTo>
                <a:lnTo>
                  <a:pt x="7" y="27"/>
                </a:lnTo>
                <a:lnTo>
                  <a:pt x="4" y="27"/>
                </a:lnTo>
                <a:lnTo>
                  <a:pt x="4" y="27"/>
                </a:lnTo>
                <a:lnTo>
                  <a:pt x="3" y="26"/>
                </a:lnTo>
                <a:lnTo>
                  <a:pt x="3" y="26"/>
                </a:lnTo>
                <a:lnTo>
                  <a:pt x="2" y="23"/>
                </a:lnTo>
                <a:lnTo>
                  <a:pt x="2" y="23"/>
                </a:lnTo>
                <a:lnTo>
                  <a:pt x="0" y="21"/>
                </a:lnTo>
                <a:lnTo>
                  <a:pt x="0" y="0"/>
                </a:lnTo>
                <a:lnTo>
                  <a:pt x="7" y="0"/>
                </a:lnTo>
                <a:lnTo>
                  <a:pt x="7" y="18"/>
                </a:lnTo>
                <a:lnTo>
                  <a:pt x="7" y="18"/>
                </a:lnTo>
                <a:lnTo>
                  <a:pt x="7" y="21"/>
                </a:lnTo>
                <a:lnTo>
                  <a:pt x="7" y="21"/>
                </a:lnTo>
                <a:lnTo>
                  <a:pt x="9" y="22"/>
                </a:lnTo>
                <a:lnTo>
                  <a:pt x="9" y="22"/>
                </a:lnTo>
                <a:lnTo>
                  <a:pt x="10" y="21"/>
                </a:lnTo>
                <a:lnTo>
                  <a:pt x="10" y="21"/>
                </a:lnTo>
                <a:lnTo>
                  <a:pt x="12" y="18"/>
                </a:lnTo>
                <a:lnTo>
                  <a:pt x="12" y="0"/>
                </a:lnTo>
                <a:lnTo>
                  <a:pt x="1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16" name="Freeform 639">
            <a:extLst>
              <a:ext uri="{FF2B5EF4-FFF2-40B4-BE49-F238E27FC236}">
                <a16:creationId xmlns:a16="http://schemas.microsoft.com/office/drawing/2014/main" id="{BF0B7F71-9F7E-4F1A-A507-B392EB8CE923}"/>
              </a:ext>
            </a:extLst>
          </p:cNvPr>
          <p:cNvSpPr>
            <a:spLocks/>
          </p:cNvSpPr>
          <p:nvPr/>
        </p:nvSpPr>
        <p:spPr bwMode="auto">
          <a:xfrm>
            <a:off x="7851218" y="4395971"/>
            <a:ext cx="39688" cy="42863"/>
          </a:xfrm>
          <a:custGeom>
            <a:avLst/>
            <a:gdLst>
              <a:gd name="T0" fmla="*/ 0 w 25"/>
              <a:gd name="T1" fmla="*/ 27 h 27"/>
              <a:gd name="T2" fmla="*/ 0 w 25"/>
              <a:gd name="T3" fmla="*/ 0 h 27"/>
              <a:gd name="T4" fmla="*/ 5 w 25"/>
              <a:gd name="T5" fmla="*/ 0 h 27"/>
              <a:gd name="T6" fmla="*/ 5 w 25"/>
              <a:gd name="T7" fmla="*/ 3 h 27"/>
              <a:gd name="T8" fmla="*/ 5 w 25"/>
              <a:gd name="T9" fmla="*/ 3 h 27"/>
              <a:gd name="T10" fmla="*/ 5 w 25"/>
              <a:gd name="T11" fmla="*/ 3 h 27"/>
              <a:gd name="T12" fmla="*/ 8 w 25"/>
              <a:gd name="T13" fmla="*/ 2 h 27"/>
              <a:gd name="T14" fmla="*/ 8 w 25"/>
              <a:gd name="T15" fmla="*/ 2 h 27"/>
              <a:gd name="T16" fmla="*/ 10 w 25"/>
              <a:gd name="T17" fmla="*/ 0 h 27"/>
              <a:gd name="T18" fmla="*/ 10 w 25"/>
              <a:gd name="T19" fmla="*/ 0 h 27"/>
              <a:gd name="T20" fmla="*/ 13 w 25"/>
              <a:gd name="T21" fmla="*/ 2 h 27"/>
              <a:gd name="T22" fmla="*/ 13 w 25"/>
              <a:gd name="T23" fmla="*/ 2 h 27"/>
              <a:gd name="T24" fmla="*/ 15 w 25"/>
              <a:gd name="T25" fmla="*/ 3 h 27"/>
              <a:gd name="T26" fmla="*/ 15 w 25"/>
              <a:gd name="T27" fmla="*/ 3 h 27"/>
              <a:gd name="T28" fmla="*/ 17 w 25"/>
              <a:gd name="T29" fmla="*/ 2 h 27"/>
              <a:gd name="T30" fmla="*/ 17 w 25"/>
              <a:gd name="T31" fmla="*/ 2 h 27"/>
              <a:gd name="T32" fmla="*/ 20 w 25"/>
              <a:gd name="T33" fmla="*/ 0 h 27"/>
              <a:gd name="T34" fmla="*/ 20 w 25"/>
              <a:gd name="T35" fmla="*/ 0 h 27"/>
              <a:gd name="T36" fmla="*/ 22 w 25"/>
              <a:gd name="T37" fmla="*/ 0 h 27"/>
              <a:gd name="T38" fmla="*/ 22 w 25"/>
              <a:gd name="T39" fmla="*/ 0 h 27"/>
              <a:gd name="T40" fmla="*/ 24 w 25"/>
              <a:gd name="T41" fmla="*/ 2 h 27"/>
              <a:gd name="T42" fmla="*/ 24 w 25"/>
              <a:gd name="T43" fmla="*/ 2 h 27"/>
              <a:gd name="T44" fmla="*/ 25 w 25"/>
              <a:gd name="T45" fmla="*/ 4 h 27"/>
              <a:gd name="T46" fmla="*/ 25 w 25"/>
              <a:gd name="T47" fmla="*/ 4 h 27"/>
              <a:gd name="T48" fmla="*/ 25 w 25"/>
              <a:gd name="T49" fmla="*/ 7 h 27"/>
              <a:gd name="T50" fmla="*/ 25 w 25"/>
              <a:gd name="T51" fmla="*/ 27 h 27"/>
              <a:gd name="T52" fmla="*/ 20 w 25"/>
              <a:gd name="T53" fmla="*/ 27 h 27"/>
              <a:gd name="T54" fmla="*/ 20 w 25"/>
              <a:gd name="T55" fmla="*/ 9 h 27"/>
              <a:gd name="T56" fmla="*/ 20 w 25"/>
              <a:gd name="T57" fmla="*/ 9 h 27"/>
              <a:gd name="T58" fmla="*/ 20 w 25"/>
              <a:gd name="T59" fmla="*/ 7 h 27"/>
              <a:gd name="T60" fmla="*/ 20 w 25"/>
              <a:gd name="T61" fmla="*/ 7 h 27"/>
              <a:gd name="T62" fmla="*/ 18 w 25"/>
              <a:gd name="T63" fmla="*/ 5 h 27"/>
              <a:gd name="T64" fmla="*/ 18 w 25"/>
              <a:gd name="T65" fmla="*/ 5 h 27"/>
              <a:gd name="T66" fmla="*/ 17 w 25"/>
              <a:gd name="T67" fmla="*/ 7 h 27"/>
              <a:gd name="T68" fmla="*/ 17 w 25"/>
              <a:gd name="T69" fmla="*/ 7 h 27"/>
              <a:gd name="T70" fmla="*/ 15 w 25"/>
              <a:gd name="T71" fmla="*/ 9 h 27"/>
              <a:gd name="T72" fmla="*/ 15 w 25"/>
              <a:gd name="T73" fmla="*/ 27 h 27"/>
              <a:gd name="T74" fmla="*/ 10 w 25"/>
              <a:gd name="T75" fmla="*/ 27 h 27"/>
              <a:gd name="T76" fmla="*/ 10 w 25"/>
              <a:gd name="T77" fmla="*/ 9 h 27"/>
              <a:gd name="T78" fmla="*/ 10 w 25"/>
              <a:gd name="T79" fmla="*/ 9 h 27"/>
              <a:gd name="T80" fmla="*/ 10 w 25"/>
              <a:gd name="T81" fmla="*/ 7 h 27"/>
              <a:gd name="T82" fmla="*/ 10 w 25"/>
              <a:gd name="T83" fmla="*/ 7 h 27"/>
              <a:gd name="T84" fmla="*/ 8 w 25"/>
              <a:gd name="T85" fmla="*/ 5 h 27"/>
              <a:gd name="T86" fmla="*/ 8 w 25"/>
              <a:gd name="T87" fmla="*/ 5 h 27"/>
              <a:gd name="T88" fmla="*/ 7 w 25"/>
              <a:gd name="T89" fmla="*/ 7 h 27"/>
              <a:gd name="T90" fmla="*/ 7 w 25"/>
              <a:gd name="T91" fmla="*/ 7 h 27"/>
              <a:gd name="T92" fmla="*/ 5 w 25"/>
              <a:gd name="T93" fmla="*/ 9 h 27"/>
              <a:gd name="T94" fmla="*/ 5 w 25"/>
              <a:gd name="T95" fmla="*/ 27 h 27"/>
              <a:gd name="T96" fmla="*/ 0 w 25"/>
              <a:gd name="T97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0" y="27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8" y="2"/>
                </a:lnTo>
                <a:lnTo>
                  <a:pt x="8" y="2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5" y="3"/>
                </a:lnTo>
                <a:lnTo>
                  <a:pt x="15" y="3"/>
                </a:lnTo>
                <a:lnTo>
                  <a:pt x="17" y="2"/>
                </a:lnTo>
                <a:lnTo>
                  <a:pt x="17" y="2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2"/>
                </a:lnTo>
                <a:lnTo>
                  <a:pt x="24" y="2"/>
                </a:lnTo>
                <a:lnTo>
                  <a:pt x="25" y="4"/>
                </a:lnTo>
                <a:lnTo>
                  <a:pt x="25" y="4"/>
                </a:lnTo>
                <a:lnTo>
                  <a:pt x="25" y="7"/>
                </a:lnTo>
                <a:lnTo>
                  <a:pt x="25" y="27"/>
                </a:lnTo>
                <a:lnTo>
                  <a:pt x="20" y="27"/>
                </a:lnTo>
                <a:lnTo>
                  <a:pt x="20" y="9"/>
                </a:lnTo>
                <a:lnTo>
                  <a:pt x="20" y="9"/>
                </a:lnTo>
                <a:lnTo>
                  <a:pt x="20" y="7"/>
                </a:lnTo>
                <a:lnTo>
                  <a:pt x="20" y="7"/>
                </a:lnTo>
                <a:lnTo>
                  <a:pt x="18" y="5"/>
                </a:lnTo>
                <a:lnTo>
                  <a:pt x="18" y="5"/>
                </a:lnTo>
                <a:lnTo>
                  <a:pt x="17" y="7"/>
                </a:lnTo>
                <a:lnTo>
                  <a:pt x="17" y="7"/>
                </a:lnTo>
                <a:lnTo>
                  <a:pt x="15" y="9"/>
                </a:lnTo>
                <a:lnTo>
                  <a:pt x="15" y="27"/>
                </a:lnTo>
                <a:lnTo>
                  <a:pt x="10" y="27"/>
                </a:lnTo>
                <a:lnTo>
                  <a:pt x="10" y="9"/>
                </a:lnTo>
                <a:lnTo>
                  <a:pt x="10" y="9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7" y="7"/>
                </a:lnTo>
                <a:lnTo>
                  <a:pt x="7" y="7"/>
                </a:lnTo>
                <a:lnTo>
                  <a:pt x="5" y="9"/>
                </a:lnTo>
                <a:lnTo>
                  <a:pt x="5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17" name="Freeform 640">
            <a:extLst>
              <a:ext uri="{FF2B5EF4-FFF2-40B4-BE49-F238E27FC236}">
                <a16:creationId xmlns:a16="http://schemas.microsoft.com/office/drawing/2014/main" id="{4DBB4837-B6C0-4FB3-8089-5BDF320753EF}"/>
              </a:ext>
            </a:extLst>
          </p:cNvPr>
          <p:cNvSpPr>
            <a:spLocks/>
          </p:cNvSpPr>
          <p:nvPr/>
        </p:nvSpPr>
        <p:spPr bwMode="auto">
          <a:xfrm>
            <a:off x="8127443" y="2335396"/>
            <a:ext cx="23813" cy="55563"/>
          </a:xfrm>
          <a:custGeom>
            <a:avLst/>
            <a:gdLst>
              <a:gd name="T0" fmla="*/ 0 w 15"/>
              <a:gd name="T1" fmla="*/ 35 h 35"/>
              <a:gd name="T2" fmla="*/ 0 w 15"/>
              <a:gd name="T3" fmla="*/ 0 h 35"/>
              <a:gd name="T4" fmla="*/ 15 w 15"/>
              <a:gd name="T5" fmla="*/ 0 h 35"/>
              <a:gd name="T6" fmla="*/ 15 w 15"/>
              <a:gd name="T7" fmla="*/ 4 h 35"/>
              <a:gd name="T8" fmla="*/ 5 w 15"/>
              <a:gd name="T9" fmla="*/ 4 h 35"/>
              <a:gd name="T10" fmla="*/ 5 w 15"/>
              <a:gd name="T11" fmla="*/ 15 h 35"/>
              <a:gd name="T12" fmla="*/ 13 w 15"/>
              <a:gd name="T13" fmla="*/ 15 h 35"/>
              <a:gd name="T14" fmla="*/ 13 w 15"/>
              <a:gd name="T15" fmla="*/ 20 h 35"/>
              <a:gd name="T16" fmla="*/ 5 w 15"/>
              <a:gd name="T17" fmla="*/ 20 h 35"/>
              <a:gd name="T18" fmla="*/ 5 w 15"/>
              <a:gd name="T19" fmla="*/ 35 h 35"/>
              <a:gd name="T20" fmla="*/ 0 w 15"/>
              <a:gd name="T21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35">
                <a:moveTo>
                  <a:pt x="0" y="35"/>
                </a:moveTo>
                <a:lnTo>
                  <a:pt x="0" y="0"/>
                </a:lnTo>
                <a:lnTo>
                  <a:pt x="15" y="0"/>
                </a:lnTo>
                <a:lnTo>
                  <a:pt x="15" y="4"/>
                </a:lnTo>
                <a:lnTo>
                  <a:pt x="5" y="4"/>
                </a:lnTo>
                <a:lnTo>
                  <a:pt x="5" y="15"/>
                </a:lnTo>
                <a:lnTo>
                  <a:pt x="13" y="15"/>
                </a:lnTo>
                <a:lnTo>
                  <a:pt x="13" y="20"/>
                </a:lnTo>
                <a:lnTo>
                  <a:pt x="5" y="2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18" name="Freeform 641">
            <a:extLst>
              <a:ext uri="{FF2B5EF4-FFF2-40B4-BE49-F238E27FC236}">
                <a16:creationId xmlns:a16="http://schemas.microsoft.com/office/drawing/2014/main" id="{16458E25-3B98-4B0B-A4E7-E5D686801D44}"/>
              </a:ext>
            </a:extLst>
          </p:cNvPr>
          <p:cNvSpPr>
            <a:spLocks/>
          </p:cNvSpPr>
          <p:nvPr/>
        </p:nvSpPr>
        <p:spPr bwMode="auto">
          <a:xfrm>
            <a:off x="8156018" y="2335396"/>
            <a:ext cx="12700" cy="55563"/>
          </a:xfrm>
          <a:custGeom>
            <a:avLst/>
            <a:gdLst>
              <a:gd name="T0" fmla="*/ 0 w 8"/>
              <a:gd name="T1" fmla="*/ 0 h 35"/>
              <a:gd name="T2" fmla="*/ 5 w 8"/>
              <a:gd name="T3" fmla="*/ 0 h 35"/>
              <a:gd name="T4" fmla="*/ 5 w 8"/>
              <a:gd name="T5" fmla="*/ 28 h 35"/>
              <a:gd name="T6" fmla="*/ 5 w 8"/>
              <a:gd name="T7" fmla="*/ 28 h 35"/>
              <a:gd name="T8" fmla="*/ 5 w 8"/>
              <a:gd name="T9" fmla="*/ 30 h 35"/>
              <a:gd name="T10" fmla="*/ 5 w 8"/>
              <a:gd name="T11" fmla="*/ 30 h 35"/>
              <a:gd name="T12" fmla="*/ 8 w 8"/>
              <a:gd name="T13" fmla="*/ 30 h 35"/>
              <a:gd name="T14" fmla="*/ 8 w 8"/>
              <a:gd name="T15" fmla="*/ 35 h 35"/>
              <a:gd name="T16" fmla="*/ 8 w 8"/>
              <a:gd name="T17" fmla="*/ 35 h 35"/>
              <a:gd name="T18" fmla="*/ 4 w 8"/>
              <a:gd name="T19" fmla="*/ 35 h 35"/>
              <a:gd name="T20" fmla="*/ 4 w 8"/>
              <a:gd name="T21" fmla="*/ 35 h 35"/>
              <a:gd name="T22" fmla="*/ 2 w 8"/>
              <a:gd name="T23" fmla="*/ 34 h 35"/>
              <a:gd name="T24" fmla="*/ 2 w 8"/>
              <a:gd name="T25" fmla="*/ 34 h 35"/>
              <a:gd name="T26" fmla="*/ 0 w 8"/>
              <a:gd name="T27" fmla="*/ 32 h 35"/>
              <a:gd name="T28" fmla="*/ 0 w 8"/>
              <a:gd name="T29" fmla="*/ 32 h 35"/>
              <a:gd name="T30" fmla="*/ 0 w 8"/>
              <a:gd name="T31" fmla="*/ 29 h 35"/>
              <a:gd name="T32" fmla="*/ 0 w 8"/>
              <a:gd name="T3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35">
                <a:moveTo>
                  <a:pt x="0" y="0"/>
                </a:moveTo>
                <a:lnTo>
                  <a:pt x="5" y="0"/>
                </a:lnTo>
                <a:lnTo>
                  <a:pt x="5" y="28"/>
                </a:lnTo>
                <a:lnTo>
                  <a:pt x="5" y="28"/>
                </a:lnTo>
                <a:lnTo>
                  <a:pt x="5" y="30"/>
                </a:lnTo>
                <a:lnTo>
                  <a:pt x="5" y="30"/>
                </a:lnTo>
                <a:lnTo>
                  <a:pt x="8" y="30"/>
                </a:lnTo>
                <a:lnTo>
                  <a:pt x="8" y="35"/>
                </a:lnTo>
                <a:lnTo>
                  <a:pt x="8" y="35"/>
                </a:lnTo>
                <a:lnTo>
                  <a:pt x="4" y="35"/>
                </a:lnTo>
                <a:lnTo>
                  <a:pt x="4" y="35"/>
                </a:lnTo>
                <a:lnTo>
                  <a:pt x="2" y="34"/>
                </a:lnTo>
                <a:lnTo>
                  <a:pt x="2" y="34"/>
                </a:lnTo>
                <a:lnTo>
                  <a:pt x="0" y="32"/>
                </a:lnTo>
                <a:lnTo>
                  <a:pt x="0" y="32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19" name="Freeform 642">
            <a:extLst>
              <a:ext uri="{FF2B5EF4-FFF2-40B4-BE49-F238E27FC236}">
                <a16:creationId xmlns:a16="http://schemas.microsoft.com/office/drawing/2014/main" id="{F6A23385-BF78-49A8-9376-AA4ED4B40872}"/>
              </a:ext>
            </a:extLst>
          </p:cNvPr>
          <p:cNvSpPr>
            <a:spLocks/>
          </p:cNvSpPr>
          <p:nvPr/>
        </p:nvSpPr>
        <p:spPr bwMode="auto">
          <a:xfrm>
            <a:off x="8170306" y="2351271"/>
            <a:ext cx="26988" cy="39688"/>
          </a:xfrm>
          <a:custGeom>
            <a:avLst/>
            <a:gdLst>
              <a:gd name="T0" fmla="*/ 17 w 17"/>
              <a:gd name="T1" fmla="*/ 0 h 25"/>
              <a:gd name="T2" fmla="*/ 17 w 17"/>
              <a:gd name="T3" fmla="*/ 25 h 25"/>
              <a:gd name="T4" fmla="*/ 10 w 17"/>
              <a:gd name="T5" fmla="*/ 25 h 25"/>
              <a:gd name="T6" fmla="*/ 10 w 17"/>
              <a:gd name="T7" fmla="*/ 23 h 25"/>
              <a:gd name="T8" fmla="*/ 10 w 17"/>
              <a:gd name="T9" fmla="*/ 23 h 25"/>
              <a:gd name="T10" fmla="*/ 10 w 17"/>
              <a:gd name="T11" fmla="*/ 23 h 25"/>
              <a:gd name="T12" fmla="*/ 9 w 17"/>
              <a:gd name="T13" fmla="*/ 25 h 25"/>
              <a:gd name="T14" fmla="*/ 9 w 17"/>
              <a:gd name="T15" fmla="*/ 25 h 25"/>
              <a:gd name="T16" fmla="*/ 6 w 17"/>
              <a:gd name="T17" fmla="*/ 25 h 25"/>
              <a:gd name="T18" fmla="*/ 6 w 17"/>
              <a:gd name="T19" fmla="*/ 25 h 25"/>
              <a:gd name="T20" fmla="*/ 4 w 17"/>
              <a:gd name="T21" fmla="*/ 25 h 25"/>
              <a:gd name="T22" fmla="*/ 4 w 17"/>
              <a:gd name="T23" fmla="*/ 25 h 25"/>
              <a:gd name="T24" fmla="*/ 3 w 17"/>
              <a:gd name="T25" fmla="*/ 24 h 25"/>
              <a:gd name="T26" fmla="*/ 3 w 17"/>
              <a:gd name="T27" fmla="*/ 24 h 25"/>
              <a:gd name="T28" fmla="*/ 1 w 17"/>
              <a:gd name="T29" fmla="*/ 23 h 25"/>
              <a:gd name="T30" fmla="*/ 1 w 17"/>
              <a:gd name="T31" fmla="*/ 23 h 25"/>
              <a:gd name="T32" fmla="*/ 0 w 17"/>
              <a:gd name="T33" fmla="*/ 19 h 25"/>
              <a:gd name="T34" fmla="*/ 0 w 17"/>
              <a:gd name="T35" fmla="*/ 0 h 25"/>
              <a:gd name="T36" fmla="*/ 5 w 17"/>
              <a:gd name="T37" fmla="*/ 0 h 25"/>
              <a:gd name="T38" fmla="*/ 5 w 17"/>
              <a:gd name="T39" fmla="*/ 18 h 25"/>
              <a:gd name="T40" fmla="*/ 5 w 17"/>
              <a:gd name="T41" fmla="*/ 18 h 25"/>
              <a:gd name="T42" fmla="*/ 6 w 17"/>
              <a:gd name="T43" fmla="*/ 20 h 25"/>
              <a:gd name="T44" fmla="*/ 6 w 17"/>
              <a:gd name="T45" fmla="*/ 20 h 25"/>
              <a:gd name="T46" fmla="*/ 8 w 17"/>
              <a:gd name="T47" fmla="*/ 20 h 25"/>
              <a:gd name="T48" fmla="*/ 8 w 17"/>
              <a:gd name="T49" fmla="*/ 20 h 25"/>
              <a:gd name="T50" fmla="*/ 10 w 17"/>
              <a:gd name="T51" fmla="*/ 19 h 25"/>
              <a:gd name="T52" fmla="*/ 10 w 17"/>
              <a:gd name="T53" fmla="*/ 19 h 25"/>
              <a:gd name="T54" fmla="*/ 10 w 17"/>
              <a:gd name="T55" fmla="*/ 17 h 25"/>
              <a:gd name="T56" fmla="*/ 10 w 17"/>
              <a:gd name="T57" fmla="*/ 0 h 25"/>
              <a:gd name="T58" fmla="*/ 17 w 17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7" h="25">
                <a:moveTo>
                  <a:pt x="17" y="0"/>
                </a:moveTo>
                <a:lnTo>
                  <a:pt x="17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9" y="25"/>
                </a:lnTo>
                <a:lnTo>
                  <a:pt x="9" y="25"/>
                </a:lnTo>
                <a:lnTo>
                  <a:pt x="6" y="25"/>
                </a:lnTo>
                <a:lnTo>
                  <a:pt x="6" y="25"/>
                </a:lnTo>
                <a:lnTo>
                  <a:pt x="4" y="25"/>
                </a:lnTo>
                <a:lnTo>
                  <a:pt x="4" y="25"/>
                </a:lnTo>
                <a:lnTo>
                  <a:pt x="3" y="24"/>
                </a:lnTo>
                <a:lnTo>
                  <a:pt x="3" y="24"/>
                </a:lnTo>
                <a:lnTo>
                  <a:pt x="1" y="23"/>
                </a:lnTo>
                <a:lnTo>
                  <a:pt x="1" y="23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19"/>
                </a:lnTo>
                <a:lnTo>
                  <a:pt x="10" y="19"/>
                </a:lnTo>
                <a:lnTo>
                  <a:pt x="10" y="17"/>
                </a:lnTo>
                <a:lnTo>
                  <a:pt x="10" y="0"/>
                </a:lnTo>
                <a:lnTo>
                  <a:pt x="1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20" name="Freeform 643">
            <a:extLst>
              <a:ext uri="{FF2B5EF4-FFF2-40B4-BE49-F238E27FC236}">
                <a16:creationId xmlns:a16="http://schemas.microsoft.com/office/drawing/2014/main" id="{3DE45052-5652-4216-9989-147420097A3A}"/>
              </a:ext>
            </a:extLst>
          </p:cNvPr>
          <p:cNvSpPr>
            <a:spLocks noEditPoints="1"/>
          </p:cNvSpPr>
          <p:nvPr/>
        </p:nvSpPr>
        <p:spPr bwMode="auto">
          <a:xfrm>
            <a:off x="8202056" y="2349684"/>
            <a:ext cx="23813" cy="41275"/>
          </a:xfrm>
          <a:custGeom>
            <a:avLst/>
            <a:gdLst>
              <a:gd name="T0" fmla="*/ 0 w 15"/>
              <a:gd name="T1" fmla="*/ 10 h 26"/>
              <a:gd name="T2" fmla="*/ 0 w 15"/>
              <a:gd name="T3" fmla="*/ 10 h 26"/>
              <a:gd name="T4" fmla="*/ 0 w 15"/>
              <a:gd name="T5" fmla="*/ 6 h 26"/>
              <a:gd name="T6" fmla="*/ 0 w 15"/>
              <a:gd name="T7" fmla="*/ 6 h 26"/>
              <a:gd name="T8" fmla="*/ 0 w 15"/>
              <a:gd name="T9" fmla="*/ 4 h 26"/>
              <a:gd name="T10" fmla="*/ 0 w 15"/>
              <a:gd name="T11" fmla="*/ 4 h 26"/>
              <a:gd name="T12" fmla="*/ 3 w 15"/>
              <a:gd name="T13" fmla="*/ 1 h 26"/>
              <a:gd name="T14" fmla="*/ 3 w 15"/>
              <a:gd name="T15" fmla="*/ 1 h 26"/>
              <a:gd name="T16" fmla="*/ 8 w 15"/>
              <a:gd name="T17" fmla="*/ 0 h 26"/>
              <a:gd name="T18" fmla="*/ 8 w 15"/>
              <a:gd name="T19" fmla="*/ 0 h 26"/>
              <a:gd name="T20" fmla="*/ 12 w 15"/>
              <a:gd name="T21" fmla="*/ 1 h 26"/>
              <a:gd name="T22" fmla="*/ 12 w 15"/>
              <a:gd name="T23" fmla="*/ 1 h 26"/>
              <a:gd name="T24" fmla="*/ 14 w 15"/>
              <a:gd name="T25" fmla="*/ 4 h 26"/>
              <a:gd name="T26" fmla="*/ 14 w 15"/>
              <a:gd name="T27" fmla="*/ 4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10 h 26"/>
              <a:gd name="T34" fmla="*/ 15 w 15"/>
              <a:gd name="T35" fmla="*/ 18 h 26"/>
              <a:gd name="T36" fmla="*/ 15 w 15"/>
              <a:gd name="T37" fmla="*/ 18 h 26"/>
              <a:gd name="T38" fmla="*/ 15 w 15"/>
              <a:gd name="T39" fmla="*/ 20 h 26"/>
              <a:gd name="T40" fmla="*/ 15 w 15"/>
              <a:gd name="T41" fmla="*/ 20 h 26"/>
              <a:gd name="T42" fmla="*/ 14 w 15"/>
              <a:gd name="T43" fmla="*/ 23 h 26"/>
              <a:gd name="T44" fmla="*/ 14 w 15"/>
              <a:gd name="T45" fmla="*/ 23 h 26"/>
              <a:gd name="T46" fmla="*/ 12 w 15"/>
              <a:gd name="T47" fmla="*/ 25 h 26"/>
              <a:gd name="T48" fmla="*/ 12 w 15"/>
              <a:gd name="T49" fmla="*/ 25 h 26"/>
              <a:gd name="T50" fmla="*/ 8 w 15"/>
              <a:gd name="T51" fmla="*/ 26 h 26"/>
              <a:gd name="T52" fmla="*/ 8 w 15"/>
              <a:gd name="T53" fmla="*/ 26 h 26"/>
              <a:gd name="T54" fmla="*/ 3 w 15"/>
              <a:gd name="T55" fmla="*/ 25 h 26"/>
              <a:gd name="T56" fmla="*/ 3 w 15"/>
              <a:gd name="T57" fmla="*/ 25 h 26"/>
              <a:gd name="T58" fmla="*/ 0 w 15"/>
              <a:gd name="T59" fmla="*/ 23 h 26"/>
              <a:gd name="T60" fmla="*/ 0 w 15"/>
              <a:gd name="T61" fmla="*/ 23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8 h 26"/>
              <a:gd name="T68" fmla="*/ 0 w 15"/>
              <a:gd name="T69" fmla="*/ 10 h 26"/>
              <a:gd name="T70" fmla="*/ 5 w 15"/>
              <a:gd name="T71" fmla="*/ 19 h 26"/>
              <a:gd name="T72" fmla="*/ 5 w 15"/>
              <a:gd name="T73" fmla="*/ 19 h 26"/>
              <a:gd name="T74" fmla="*/ 5 w 15"/>
              <a:gd name="T75" fmla="*/ 21 h 26"/>
              <a:gd name="T76" fmla="*/ 5 w 15"/>
              <a:gd name="T77" fmla="*/ 21 h 26"/>
              <a:gd name="T78" fmla="*/ 8 w 15"/>
              <a:gd name="T79" fmla="*/ 21 h 26"/>
              <a:gd name="T80" fmla="*/ 8 w 15"/>
              <a:gd name="T81" fmla="*/ 21 h 26"/>
              <a:gd name="T82" fmla="*/ 9 w 15"/>
              <a:gd name="T83" fmla="*/ 21 h 26"/>
              <a:gd name="T84" fmla="*/ 9 w 15"/>
              <a:gd name="T85" fmla="*/ 21 h 26"/>
              <a:gd name="T86" fmla="*/ 10 w 15"/>
              <a:gd name="T87" fmla="*/ 19 h 26"/>
              <a:gd name="T88" fmla="*/ 10 w 15"/>
              <a:gd name="T89" fmla="*/ 9 h 26"/>
              <a:gd name="T90" fmla="*/ 10 w 15"/>
              <a:gd name="T91" fmla="*/ 9 h 26"/>
              <a:gd name="T92" fmla="*/ 9 w 15"/>
              <a:gd name="T93" fmla="*/ 6 h 26"/>
              <a:gd name="T94" fmla="*/ 9 w 15"/>
              <a:gd name="T95" fmla="*/ 6 h 26"/>
              <a:gd name="T96" fmla="*/ 8 w 15"/>
              <a:gd name="T97" fmla="*/ 6 h 26"/>
              <a:gd name="T98" fmla="*/ 8 w 15"/>
              <a:gd name="T99" fmla="*/ 6 h 26"/>
              <a:gd name="T100" fmla="*/ 5 w 15"/>
              <a:gd name="T101" fmla="*/ 6 h 26"/>
              <a:gd name="T102" fmla="*/ 5 w 15"/>
              <a:gd name="T103" fmla="*/ 6 h 26"/>
              <a:gd name="T104" fmla="*/ 5 w 15"/>
              <a:gd name="T105" fmla="*/ 9 h 26"/>
              <a:gd name="T106" fmla="*/ 5 w 15"/>
              <a:gd name="T107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10"/>
                </a:move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3" y="1"/>
                </a:lnTo>
                <a:lnTo>
                  <a:pt x="3" y="1"/>
                </a:lnTo>
                <a:lnTo>
                  <a:pt x="8" y="0"/>
                </a:lnTo>
                <a:lnTo>
                  <a:pt x="8" y="0"/>
                </a:lnTo>
                <a:lnTo>
                  <a:pt x="12" y="1"/>
                </a:lnTo>
                <a:lnTo>
                  <a:pt x="12" y="1"/>
                </a:lnTo>
                <a:lnTo>
                  <a:pt x="14" y="4"/>
                </a:lnTo>
                <a:lnTo>
                  <a:pt x="14" y="4"/>
                </a:lnTo>
                <a:lnTo>
                  <a:pt x="15" y="6"/>
                </a:lnTo>
                <a:lnTo>
                  <a:pt x="15" y="6"/>
                </a:lnTo>
                <a:lnTo>
                  <a:pt x="15" y="10"/>
                </a:lnTo>
                <a:lnTo>
                  <a:pt x="15" y="18"/>
                </a:lnTo>
                <a:lnTo>
                  <a:pt x="15" y="18"/>
                </a:lnTo>
                <a:lnTo>
                  <a:pt x="15" y="20"/>
                </a:lnTo>
                <a:lnTo>
                  <a:pt x="15" y="20"/>
                </a:lnTo>
                <a:lnTo>
                  <a:pt x="14" y="23"/>
                </a:lnTo>
                <a:lnTo>
                  <a:pt x="14" y="23"/>
                </a:lnTo>
                <a:lnTo>
                  <a:pt x="12" y="25"/>
                </a:lnTo>
                <a:lnTo>
                  <a:pt x="12" y="25"/>
                </a:lnTo>
                <a:lnTo>
                  <a:pt x="8" y="26"/>
                </a:lnTo>
                <a:lnTo>
                  <a:pt x="8" y="26"/>
                </a:lnTo>
                <a:lnTo>
                  <a:pt x="3" y="25"/>
                </a:lnTo>
                <a:lnTo>
                  <a:pt x="3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0"/>
                </a:lnTo>
                <a:close/>
                <a:moveTo>
                  <a:pt x="5" y="19"/>
                </a:moveTo>
                <a:lnTo>
                  <a:pt x="5" y="19"/>
                </a:lnTo>
                <a:lnTo>
                  <a:pt x="5" y="21"/>
                </a:lnTo>
                <a:lnTo>
                  <a:pt x="5" y="21"/>
                </a:lnTo>
                <a:lnTo>
                  <a:pt x="8" y="21"/>
                </a:lnTo>
                <a:lnTo>
                  <a:pt x="8" y="21"/>
                </a:lnTo>
                <a:lnTo>
                  <a:pt x="9" y="21"/>
                </a:lnTo>
                <a:lnTo>
                  <a:pt x="9" y="21"/>
                </a:lnTo>
                <a:lnTo>
                  <a:pt x="10" y="19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8" y="6"/>
                </a:lnTo>
                <a:lnTo>
                  <a:pt x="8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21" name="Freeform 644">
            <a:extLst>
              <a:ext uri="{FF2B5EF4-FFF2-40B4-BE49-F238E27FC236}">
                <a16:creationId xmlns:a16="http://schemas.microsoft.com/office/drawing/2014/main" id="{C97D394B-A5F8-4C8D-BE13-D621FB7A6AFE}"/>
              </a:ext>
            </a:extLst>
          </p:cNvPr>
          <p:cNvSpPr>
            <a:spLocks/>
          </p:cNvSpPr>
          <p:nvPr/>
        </p:nvSpPr>
        <p:spPr bwMode="auto">
          <a:xfrm>
            <a:off x="8232218" y="2349684"/>
            <a:ext cx="17463" cy="41275"/>
          </a:xfrm>
          <a:custGeom>
            <a:avLst/>
            <a:gdLst>
              <a:gd name="T0" fmla="*/ 0 w 11"/>
              <a:gd name="T1" fmla="*/ 26 h 26"/>
              <a:gd name="T2" fmla="*/ 0 w 11"/>
              <a:gd name="T3" fmla="*/ 1 h 26"/>
              <a:gd name="T4" fmla="*/ 5 w 11"/>
              <a:gd name="T5" fmla="*/ 1 h 26"/>
              <a:gd name="T6" fmla="*/ 5 w 11"/>
              <a:gd name="T7" fmla="*/ 4 h 26"/>
              <a:gd name="T8" fmla="*/ 5 w 11"/>
              <a:gd name="T9" fmla="*/ 4 h 26"/>
              <a:gd name="T10" fmla="*/ 8 w 11"/>
              <a:gd name="T11" fmla="*/ 1 h 26"/>
              <a:gd name="T12" fmla="*/ 8 w 11"/>
              <a:gd name="T13" fmla="*/ 1 h 26"/>
              <a:gd name="T14" fmla="*/ 11 w 11"/>
              <a:gd name="T15" fmla="*/ 0 h 26"/>
              <a:gd name="T16" fmla="*/ 11 w 11"/>
              <a:gd name="T17" fmla="*/ 6 h 26"/>
              <a:gd name="T18" fmla="*/ 11 w 11"/>
              <a:gd name="T19" fmla="*/ 6 h 26"/>
              <a:gd name="T20" fmla="*/ 10 w 11"/>
              <a:gd name="T21" fmla="*/ 6 h 26"/>
              <a:gd name="T22" fmla="*/ 10 w 11"/>
              <a:gd name="T23" fmla="*/ 6 h 26"/>
              <a:gd name="T24" fmla="*/ 9 w 11"/>
              <a:gd name="T25" fmla="*/ 6 h 26"/>
              <a:gd name="T26" fmla="*/ 9 w 11"/>
              <a:gd name="T27" fmla="*/ 6 h 26"/>
              <a:gd name="T28" fmla="*/ 6 w 11"/>
              <a:gd name="T29" fmla="*/ 8 h 26"/>
              <a:gd name="T30" fmla="*/ 6 w 11"/>
              <a:gd name="T31" fmla="*/ 8 h 26"/>
              <a:gd name="T32" fmla="*/ 5 w 11"/>
              <a:gd name="T33" fmla="*/ 9 h 26"/>
              <a:gd name="T34" fmla="*/ 5 w 11"/>
              <a:gd name="T35" fmla="*/ 9 h 26"/>
              <a:gd name="T36" fmla="*/ 5 w 11"/>
              <a:gd name="T37" fmla="*/ 11 h 26"/>
              <a:gd name="T38" fmla="*/ 5 w 11"/>
              <a:gd name="T39" fmla="*/ 26 h 26"/>
              <a:gd name="T40" fmla="*/ 0 w 11"/>
              <a:gd name="T41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8" y="1"/>
                </a:lnTo>
                <a:lnTo>
                  <a:pt x="8" y="1"/>
                </a:lnTo>
                <a:lnTo>
                  <a:pt x="11" y="0"/>
                </a:lnTo>
                <a:lnTo>
                  <a:pt x="11" y="6"/>
                </a:lnTo>
                <a:lnTo>
                  <a:pt x="11" y="6"/>
                </a:lnTo>
                <a:lnTo>
                  <a:pt x="10" y="6"/>
                </a:lnTo>
                <a:lnTo>
                  <a:pt x="10" y="6"/>
                </a:lnTo>
                <a:lnTo>
                  <a:pt x="9" y="6"/>
                </a:lnTo>
                <a:lnTo>
                  <a:pt x="9" y="6"/>
                </a:lnTo>
                <a:lnTo>
                  <a:pt x="6" y="8"/>
                </a:lnTo>
                <a:lnTo>
                  <a:pt x="6" y="8"/>
                </a:lnTo>
                <a:lnTo>
                  <a:pt x="5" y="9"/>
                </a:lnTo>
                <a:lnTo>
                  <a:pt x="5" y="9"/>
                </a:lnTo>
                <a:lnTo>
                  <a:pt x="5" y="11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22" name="Freeform 645">
            <a:extLst>
              <a:ext uri="{FF2B5EF4-FFF2-40B4-BE49-F238E27FC236}">
                <a16:creationId xmlns:a16="http://schemas.microsoft.com/office/drawing/2014/main" id="{24DB3B2D-C8BA-4247-99AD-615116BDA084}"/>
              </a:ext>
            </a:extLst>
          </p:cNvPr>
          <p:cNvSpPr>
            <a:spLocks noEditPoints="1"/>
          </p:cNvSpPr>
          <p:nvPr/>
        </p:nvSpPr>
        <p:spPr bwMode="auto">
          <a:xfrm>
            <a:off x="8254443" y="2335396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23" name="Freeform 646">
            <a:extLst>
              <a:ext uri="{FF2B5EF4-FFF2-40B4-BE49-F238E27FC236}">
                <a16:creationId xmlns:a16="http://schemas.microsoft.com/office/drawing/2014/main" id="{DF7A20A9-8772-4CAD-89FD-E791270D9190}"/>
              </a:ext>
            </a:extLst>
          </p:cNvPr>
          <p:cNvSpPr>
            <a:spLocks/>
          </p:cNvSpPr>
          <p:nvPr/>
        </p:nvSpPr>
        <p:spPr bwMode="auto">
          <a:xfrm>
            <a:off x="8268731" y="2349684"/>
            <a:ext cx="23813" cy="41275"/>
          </a:xfrm>
          <a:custGeom>
            <a:avLst/>
            <a:gdLst>
              <a:gd name="T0" fmla="*/ 0 w 15"/>
              <a:gd name="T1" fmla="*/ 26 h 26"/>
              <a:gd name="T2" fmla="*/ 0 w 15"/>
              <a:gd name="T3" fmla="*/ 1 h 26"/>
              <a:gd name="T4" fmla="*/ 5 w 15"/>
              <a:gd name="T5" fmla="*/ 1 h 26"/>
              <a:gd name="T6" fmla="*/ 5 w 15"/>
              <a:gd name="T7" fmla="*/ 4 h 26"/>
              <a:gd name="T8" fmla="*/ 5 w 15"/>
              <a:gd name="T9" fmla="*/ 4 h 26"/>
              <a:gd name="T10" fmla="*/ 5 w 15"/>
              <a:gd name="T11" fmla="*/ 4 h 26"/>
              <a:gd name="T12" fmla="*/ 7 w 15"/>
              <a:gd name="T13" fmla="*/ 1 h 26"/>
              <a:gd name="T14" fmla="*/ 7 w 15"/>
              <a:gd name="T15" fmla="*/ 1 h 26"/>
              <a:gd name="T16" fmla="*/ 10 w 15"/>
              <a:gd name="T17" fmla="*/ 0 h 26"/>
              <a:gd name="T18" fmla="*/ 10 w 15"/>
              <a:gd name="T19" fmla="*/ 0 h 26"/>
              <a:gd name="T20" fmla="*/ 12 w 15"/>
              <a:gd name="T21" fmla="*/ 1 h 26"/>
              <a:gd name="T22" fmla="*/ 12 w 15"/>
              <a:gd name="T23" fmla="*/ 1 h 26"/>
              <a:gd name="T24" fmla="*/ 14 w 15"/>
              <a:gd name="T25" fmla="*/ 3 h 26"/>
              <a:gd name="T26" fmla="*/ 14 w 15"/>
              <a:gd name="T27" fmla="*/ 3 h 26"/>
              <a:gd name="T28" fmla="*/ 15 w 15"/>
              <a:gd name="T29" fmla="*/ 4 h 26"/>
              <a:gd name="T30" fmla="*/ 15 w 15"/>
              <a:gd name="T31" fmla="*/ 4 h 26"/>
              <a:gd name="T32" fmla="*/ 15 w 15"/>
              <a:gd name="T33" fmla="*/ 6 h 26"/>
              <a:gd name="T34" fmla="*/ 15 w 15"/>
              <a:gd name="T35" fmla="*/ 26 h 26"/>
              <a:gd name="T36" fmla="*/ 10 w 15"/>
              <a:gd name="T37" fmla="*/ 26 h 26"/>
              <a:gd name="T38" fmla="*/ 10 w 15"/>
              <a:gd name="T39" fmla="*/ 9 h 26"/>
              <a:gd name="T40" fmla="*/ 10 w 15"/>
              <a:gd name="T41" fmla="*/ 9 h 26"/>
              <a:gd name="T42" fmla="*/ 10 w 15"/>
              <a:gd name="T43" fmla="*/ 6 h 26"/>
              <a:gd name="T44" fmla="*/ 10 w 15"/>
              <a:gd name="T45" fmla="*/ 6 h 26"/>
              <a:gd name="T46" fmla="*/ 7 w 15"/>
              <a:gd name="T47" fmla="*/ 6 h 26"/>
              <a:gd name="T48" fmla="*/ 7 w 15"/>
              <a:gd name="T49" fmla="*/ 6 h 26"/>
              <a:gd name="T50" fmla="*/ 6 w 15"/>
              <a:gd name="T51" fmla="*/ 6 h 26"/>
              <a:gd name="T52" fmla="*/ 6 w 15"/>
              <a:gd name="T53" fmla="*/ 6 h 26"/>
              <a:gd name="T54" fmla="*/ 5 w 15"/>
              <a:gd name="T55" fmla="*/ 9 h 26"/>
              <a:gd name="T56" fmla="*/ 5 w 15"/>
              <a:gd name="T57" fmla="*/ 26 h 26"/>
              <a:gd name="T58" fmla="*/ 0 w 15"/>
              <a:gd name="T5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4" y="3"/>
                </a:lnTo>
                <a:lnTo>
                  <a:pt x="14" y="3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7" y="6"/>
                </a:lnTo>
                <a:lnTo>
                  <a:pt x="7" y="6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24" name="Freeform 647">
            <a:extLst>
              <a:ext uri="{FF2B5EF4-FFF2-40B4-BE49-F238E27FC236}">
                <a16:creationId xmlns:a16="http://schemas.microsoft.com/office/drawing/2014/main" id="{C30AD49A-8AD5-4D0F-9234-C03E7131EB16}"/>
              </a:ext>
            </a:extLst>
          </p:cNvPr>
          <p:cNvSpPr>
            <a:spLocks noEditPoints="1"/>
          </p:cNvSpPr>
          <p:nvPr/>
        </p:nvSpPr>
        <p:spPr bwMode="auto">
          <a:xfrm>
            <a:off x="8298893" y="2349684"/>
            <a:ext cx="25400" cy="41275"/>
          </a:xfrm>
          <a:custGeom>
            <a:avLst/>
            <a:gdLst>
              <a:gd name="T0" fmla="*/ 16 w 16"/>
              <a:gd name="T1" fmla="*/ 15 h 26"/>
              <a:gd name="T2" fmla="*/ 6 w 16"/>
              <a:gd name="T3" fmla="*/ 15 h 26"/>
              <a:gd name="T4" fmla="*/ 6 w 16"/>
              <a:gd name="T5" fmla="*/ 19 h 26"/>
              <a:gd name="T6" fmla="*/ 6 w 16"/>
              <a:gd name="T7" fmla="*/ 19 h 26"/>
              <a:gd name="T8" fmla="*/ 6 w 16"/>
              <a:gd name="T9" fmla="*/ 21 h 26"/>
              <a:gd name="T10" fmla="*/ 6 w 16"/>
              <a:gd name="T11" fmla="*/ 21 h 26"/>
              <a:gd name="T12" fmla="*/ 8 w 16"/>
              <a:gd name="T13" fmla="*/ 21 h 26"/>
              <a:gd name="T14" fmla="*/ 8 w 16"/>
              <a:gd name="T15" fmla="*/ 21 h 26"/>
              <a:gd name="T16" fmla="*/ 10 w 16"/>
              <a:gd name="T17" fmla="*/ 20 h 26"/>
              <a:gd name="T18" fmla="*/ 10 w 16"/>
              <a:gd name="T19" fmla="*/ 20 h 26"/>
              <a:gd name="T20" fmla="*/ 11 w 16"/>
              <a:gd name="T21" fmla="*/ 19 h 26"/>
              <a:gd name="T22" fmla="*/ 16 w 16"/>
              <a:gd name="T23" fmla="*/ 19 h 26"/>
              <a:gd name="T24" fmla="*/ 16 w 16"/>
              <a:gd name="T25" fmla="*/ 19 h 26"/>
              <a:gd name="T26" fmla="*/ 15 w 16"/>
              <a:gd name="T27" fmla="*/ 23 h 26"/>
              <a:gd name="T28" fmla="*/ 13 w 16"/>
              <a:gd name="T29" fmla="*/ 24 h 26"/>
              <a:gd name="T30" fmla="*/ 13 w 16"/>
              <a:gd name="T31" fmla="*/ 24 h 26"/>
              <a:gd name="T32" fmla="*/ 11 w 16"/>
              <a:gd name="T33" fmla="*/ 26 h 26"/>
              <a:gd name="T34" fmla="*/ 11 w 16"/>
              <a:gd name="T35" fmla="*/ 26 h 26"/>
              <a:gd name="T36" fmla="*/ 8 w 16"/>
              <a:gd name="T37" fmla="*/ 26 h 26"/>
              <a:gd name="T38" fmla="*/ 8 w 16"/>
              <a:gd name="T39" fmla="*/ 26 h 26"/>
              <a:gd name="T40" fmla="*/ 3 w 16"/>
              <a:gd name="T41" fmla="*/ 25 h 26"/>
              <a:gd name="T42" fmla="*/ 3 w 16"/>
              <a:gd name="T43" fmla="*/ 25 h 26"/>
              <a:gd name="T44" fmla="*/ 1 w 16"/>
              <a:gd name="T45" fmla="*/ 23 h 26"/>
              <a:gd name="T46" fmla="*/ 1 w 16"/>
              <a:gd name="T47" fmla="*/ 23 h 26"/>
              <a:gd name="T48" fmla="*/ 1 w 16"/>
              <a:gd name="T49" fmla="*/ 20 h 26"/>
              <a:gd name="T50" fmla="*/ 1 w 16"/>
              <a:gd name="T51" fmla="*/ 20 h 26"/>
              <a:gd name="T52" fmla="*/ 0 w 16"/>
              <a:gd name="T53" fmla="*/ 18 h 26"/>
              <a:gd name="T54" fmla="*/ 0 w 16"/>
              <a:gd name="T55" fmla="*/ 10 h 26"/>
              <a:gd name="T56" fmla="*/ 0 w 16"/>
              <a:gd name="T57" fmla="*/ 10 h 26"/>
              <a:gd name="T58" fmla="*/ 1 w 16"/>
              <a:gd name="T59" fmla="*/ 6 h 26"/>
              <a:gd name="T60" fmla="*/ 1 w 16"/>
              <a:gd name="T61" fmla="*/ 6 h 26"/>
              <a:gd name="T62" fmla="*/ 1 w 16"/>
              <a:gd name="T63" fmla="*/ 4 h 26"/>
              <a:gd name="T64" fmla="*/ 1 w 16"/>
              <a:gd name="T65" fmla="*/ 4 h 26"/>
              <a:gd name="T66" fmla="*/ 3 w 16"/>
              <a:gd name="T67" fmla="*/ 1 h 26"/>
              <a:gd name="T68" fmla="*/ 3 w 16"/>
              <a:gd name="T69" fmla="*/ 1 h 26"/>
              <a:gd name="T70" fmla="*/ 8 w 16"/>
              <a:gd name="T71" fmla="*/ 0 h 26"/>
              <a:gd name="T72" fmla="*/ 8 w 16"/>
              <a:gd name="T73" fmla="*/ 0 h 26"/>
              <a:gd name="T74" fmla="*/ 11 w 16"/>
              <a:gd name="T75" fmla="*/ 1 h 26"/>
              <a:gd name="T76" fmla="*/ 11 w 16"/>
              <a:gd name="T77" fmla="*/ 1 h 26"/>
              <a:gd name="T78" fmla="*/ 13 w 16"/>
              <a:gd name="T79" fmla="*/ 3 h 26"/>
              <a:gd name="T80" fmla="*/ 13 w 16"/>
              <a:gd name="T81" fmla="*/ 3 h 26"/>
              <a:gd name="T82" fmla="*/ 15 w 16"/>
              <a:gd name="T83" fmla="*/ 5 h 26"/>
              <a:gd name="T84" fmla="*/ 16 w 16"/>
              <a:gd name="T85" fmla="*/ 9 h 26"/>
              <a:gd name="T86" fmla="*/ 16 w 16"/>
              <a:gd name="T87" fmla="*/ 15 h 26"/>
              <a:gd name="T88" fmla="*/ 6 w 16"/>
              <a:gd name="T89" fmla="*/ 11 h 26"/>
              <a:gd name="T90" fmla="*/ 11 w 16"/>
              <a:gd name="T91" fmla="*/ 11 h 26"/>
              <a:gd name="T92" fmla="*/ 11 w 16"/>
              <a:gd name="T93" fmla="*/ 9 h 26"/>
              <a:gd name="T94" fmla="*/ 11 w 16"/>
              <a:gd name="T95" fmla="*/ 9 h 26"/>
              <a:gd name="T96" fmla="*/ 10 w 16"/>
              <a:gd name="T97" fmla="*/ 6 h 26"/>
              <a:gd name="T98" fmla="*/ 10 w 16"/>
              <a:gd name="T99" fmla="*/ 6 h 26"/>
              <a:gd name="T100" fmla="*/ 8 w 16"/>
              <a:gd name="T101" fmla="*/ 6 h 26"/>
              <a:gd name="T102" fmla="*/ 8 w 16"/>
              <a:gd name="T103" fmla="*/ 6 h 26"/>
              <a:gd name="T104" fmla="*/ 6 w 16"/>
              <a:gd name="T105" fmla="*/ 6 h 26"/>
              <a:gd name="T106" fmla="*/ 6 w 16"/>
              <a:gd name="T107" fmla="*/ 6 h 26"/>
              <a:gd name="T108" fmla="*/ 6 w 16"/>
              <a:gd name="T109" fmla="*/ 9 h 26"/>
              <a:gd name="T110" fmla="*/ 6 w 16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" h="26">
                <a:moveTo>
                  <a:pt x="16" y="15"/>
                </a:moveTo>
                <a:lnTo>
                  <a:pt x="6" y="15"/>
                </a:lnTo>
                <a:lnTo>
                  <a:pt x="6" y="19"/>
                </a:lnTo>
                <a:lnTo>
                  <a:pt x="6" y="19"/>
                </a:lnTo>
                <a:lnTo>
                  <a:pt x="6" y="21"/>
                </a:lnTo>
                <a:lnTo>
                  <a:pt x="6" y="21"/>
                </a:lnTo>
                <a:lnTo>
                  <a:pt x="8" y="21"/>
                </a:ln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1" y="19"/>
                </a:lnTo>
                <a:lnTo>
                  <a:pt x="16" y="19"/>
                </a:lnTo>
                <a:lnTo>
                  <a:pt x="16" y="19"/>
                </a:lnTo>
                <a:lnTo>
                  <a:pt x="15" y="23"/>
                </a:lnTo>
                <a:lnTo>
                  <a:pt x="13" y="24"/>
                </a:lnTo>
                <a:lnTo>
                  <a:pt x="13" y="24"/>
                </a:lnTo>
                <a:lnTo>
                  <a:pt x="11" y="26"/>
                </a:lnTo>
                <a:lnTo>
                  <a:pt x="11" y="26"/>
                </a:lnTo>
                <a:lnTo>
                  <a:pt x="8" y="26"/>
                </a:lnTo>
                <a:lnTo>
                  <a:pt x="8" y="26"/>
                </a:lnTo>
                <a:lnTo>
                  <a:pt x="3" y="25"/>
                </a:lnTo>
                <a:lnTo>
                  <a:pt x="3" y="25"/>
                </a:lnTo>
                <a:lnTo>
                  <a:pt x="1" y="23"/>
                </a:lnTo>
                <a:lnTo>
                  <a:pt x="1" y="23"/>
                </a:lnTo>
                <a:lnTo>
                  <a:pt x="1" y="20"/>
                </a:lnTo>
                <a:lnTo>
                  <a:pt x="1" y="20"/>
                </a:lnTo>
                <a:lnTo>
                  <a:pt x="0" y="18"/>
                </a:lnTo>
                <a:lnTo>
                  <a:pt x="0" y="10"/>
                </a:lnTo>
                <a:lnTo>
                  <a:pt x="0" y="10"/>
                </a:lnTo>
                <a:lnTo>
                  <a:pt x="1" y="6"/>
                </a:lnTo>
                <a:lnTo>
                  <a:pt x="1" y="6"/>
                </a:lnTo>
                <a:lnTo>
                  <a:pt x="1" y="4"/>
                </a:lnTo>
                <a:lnTo>
                  <a:pt x="1" y="4"/>
                </a:lnTo>
                <a:lnTo>
                  <a:pt x="3" y="1"/>
                </a:lnTo>
                <a:lnTo>
                  <a:pt x="3" y="1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3" y="3"/>
                </a:lnTo>
                <a:lnTo>
                  <a:pt x="13" y="3"/>
                </a:lnTo>
                <a:lnTo>
                  <a:pt x="15" y="5"/>
                </a:lnTo>
                <a:lnTo>
                  <a:pt x="16" y="9"/>
                </a:lnTo>
                <a:lnTo>
                  <a:pt x="16" y="15"/>
                </a:lnTo>
                <a:close/>
                <a:moveTo>
                  <a:pt x="6" y="11"/>
                </a:moveTo>
                <a:lnTo>
                  <a:pt x="11" y="11"/>
                </a:lnTo>
                <a:lnTo>
                  <a:pt x="11" y="9"/>
                </a:lnTo>
                <a:lnTo>
                  <a:pt x="11" y="9"/>
                </a:lnTo>
                <a:lnTo>
                  <a:pt x="10" y="6"/>
                </a:lnTo>
                <a:lnTo>
                  <a:pt x="10" y="6"/>
                </a:lnTo>
                <a:lnTo>
                  <a:pt x="8" y="6"/>
                </a:lnTo>
                <a:lnTo>
                  <a:pt x="8" y="6"/>
                </a:lnTo>
                <a:lnTo>
                  <a:pt x="6" y="6"/>
                </a:lnTo>
                <a:lnTo>
                  <a:pt x="6" y="6"/>
                </a:lnTo>
                <a:lnTo>
                  <a:pt x="6" y="9"/>
                </a:lnTo>
                <a:lnTo>
                  <a:pt x="6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25" name="Freeform 648">
            <a:extLst>
              <a:ext uri="{FF2B5EF4-FFF2-40B4-BE49-F238E27FC236}">
                <a16:creationId xmlns:a16="http://schemas.microsoft.com/office/drawing/2014/main" id="{B3693798-A3A4-490D-B866-8D244548E699}"/>
              </a:ext>
            </a:extLst>
          </p:cNvPr>
          <p:cNvSpPr>
            <a:spLocks/>
          </p:cNvSpPr>
          <p:nvPr/>
        </p:nvSpPr>
        <p:spPr bwMode="auto">
          <a:xfrm>
            <a:off x="8124268" y="2846571"/>
            <a:ext cx="28575" cy="57150"/>
          </a:xfrm>
          <a:custGeom>
            <a:avLst/>
            <a:gdLst>
              <a:gd name="T0" fmla="*/ 18 w 18"/>
              <a:gd name="T1" fmla="*/ 26 h 36"/>
              <a:gd name="T2" fmla="*/ 18 w 18"/>
              <a:gd name="T3" fmla="*/ 27 h 36"/>
              <a:gd name="T4" fmla="*/ 18 w 18"/>
              <a:gd name="T5" fmla="*/ 27 h 36"/>
              <a:gd name="T6" fmla="*/ 17 w 18"/>
              <a:gd name="T7" fmla="*/ 31 h 36"/>
              <a:gd name="T8" fmla="*/ 17 w 18"/>
              <a:gd name="T9" fmla="*/ 31 h 36"/>
              <a:gd name="T10" fmla="*/ 15 w 18"/>
              <a:gd name="T11" fmla="*/ 34 h 36"/>
              <a:gd name="T12" fmla="*/ 15 w 18"/>
              <a:gd name="T13" fmla="*/ 34 h 36"/>
              <a:gd name="T14" fmla="*/ 13 w 18"/>
              <a:gd name="T15" fmla="*/ 35 h 36"/>
              <a:gd name="T16" fmla="*/ 13 w 18"/>
              <a:gd name="T17" fmla="*/ 35 h 36"/>
              <a:gd name="T18" fmla="*/ 9 w 18"/>
              <a:gd name="T19" fmla="*/ 36 h 36"/>
              <a:gd name="T20" fmla="*/ 9 w 18"/>
              <a:gd name="T21" fmla="*/ 36 h 36"/>
              <a:gd name="T22" fmla="*/ 7 w 18"/>
              <a:gd name="T23" fmla="*/ 36 h 36"/>
              <a:gd name="T24" fmla="*/ 7 w 18"/>
              <a:gd name="T25" fmla="*/ 36 h 36"/>
              <a:gd name="T26" fmla="*/ 4 w 18"/>
              <a:gd name="T27" fmla="*/ 34 h 36"/>
              <a:gd name="T28" fmla="*/ 4 w 18"/>
              <a:gd name="T29" fmla="*/ 34 h 36"/>
              <a:gd name="T30" fmla="*/ 2 w 18"/>
              <a:gd name="T31" fmla="*/ 31 h 36"/>
              <a:gd name="T32" fmla="*/ 2 w 18"/>
              <a:gd name="T33" fmla="*/ 31 h 36"/>
              <a:gd name="T34" fmla="*/ 0 w 18"/>
              <a:gd name="T35" fmla="*/ 27 h 36"/>
              <a:gd name="T36" fmla="*/ 0 w 18"/>
              <a:gd name="T37" fmla="*/ 8 h 36"/>
              <a:gd name="T38" fmla="*/ 0 w 18"/>
              <a:gd name="T39" fmla="*/ 8 h 36"/>
              <a:gd name="T40" fmla="*/ 2 w 18"/>
              <a:gd name="T41" fmla="*/ 5 h 36"/>
              <a:gd name="T42" fmla="*/ 2 w 18"/>
              <a:gd name="T43" fmla="*/ 5 h 36"/>
              <a:gd name="T44" fmla="*/ 3 w 18"/>
              <a:gd name="T45" fmla="*/ 2 h 36"/>
              <a:gd name="T46" fmla="*/ 3 w 18"/>
              <a:gd name="T47" fmla="*/ 2 h 36"/>
              <a:gd name="T48" fmla="*/ 5 w 18"/>
              <a:gd name="T49" fmla="*/ 0 h 36"/>
              <a:gd name="T50" fmla="*/ 5 w 18"/>
              <a:gd name="T51" fmla="*/ 0 h 36"/>
              <a:gd name="T52" fmla="*/ 9 w 18"/>
              <a:gd name="T53" fmla="*/ 0 h 36"/>
              <a:gd name="T54" fmla="*/ 9 w 18"/>
              <a:gd name="T55" fmla="*/ 0 h 36"/>
              <a:gd name="T56" fmla="*/ 13 w 18"/>
              <a:gd name="T57" fmla="*/ 0 h 36"/>
              <a:gd name="T58" fmla="*/ 15 w 18"/>
              <a:gd name="T59" fmla="*/ 2 h 36"/>
              <a:gd name="T60" fmla="*/ 15 w 18"/>
              <a:gd name="T61" fmla="*/ 2 h 36"/>
              <a:gd name="T62" fmla="*/ 17 w 18"/>
              <a:gd name="T63" fmla="*/ 5 h 36"/>
              <a:gd name="T64" fmla="*/ 17 w 18"/>
              <a:gd name="T65" fmla="*/ 5 h 36"/>
              <a:gd name="T66" fmla="*/ 18 w 18"/>
              <a:gd name="T67" fmla="*/ 8 h 36"/>
              <a:gd name="T68" fmla="*/ 18 w 18"/>
              <a:gd name="T69" fmla="*/ 10 h 36"/>
              <a:gd name="T70" fmla="*/ 12 w 18"/>
              <a:gd name="T71" fmla="*/ 10 h 36"/>
              <a:gd name="T72" fmla="*/ 12 w 18"/>
              <a:gd name="T73" fmla="*/ 8 h 36"/>
              <a:gd name="T74" fmla="*/ 12 w 18"/>
              <a:gd name="T75" fmla="*/ 8 h 36"/>
              <a:gd name="T76" fmla="*/ 12 w 18"/>
              <a:gd name="T77" fmla="*/ 6 h 36"/>
              <a:gd name="T78" fmla="*/ 12 w 18"/>
              <a:gd name="T79" fmla="*/ 6 h 36"/>
              <a:gd name="T80" fmla="*/ 9 w 18"/>
              <a:gd name="T81" fmla="*/ 5 h 36"/>
              <a:gd name="T82" fmla="*/ 9 w 18"/>
              <a:gd name="T83" fmla="*/ 5 h 36"/>
              <a:gd name="T84" fmla="*/ 8 w 18"/>
              <a:gd name="T85" fmla="*/ 5 h 36"/>
              <a:gd name="T86" fmla="*/ 7 w 18"/>
              <a:gd name="T87" fmla="*/ 6 h 36"/>
              <a:gd name="T88" fmla="*/ 7 w 18"/>
              <a:gd name="T89" fmla="*/ 6 h 36"/>
              <a:gd name="T90" fmla="*/ 5 w 18"/>
              <a:gd name="T91" fmla="*/ 8 h 36"/>
              <a:gd name="T92" fmla="*/ 5 w 18"/>
              <a:gd name="T93" fmla="*/ 27 h 36"/>
              <a:gd name="T94" fmla="*/ 5 w 18"/>
              <a:gd name="T95" fmla="*/ 27 h 36"/>
              <a:gd name="T96" fmla="*/ 7 w 18"/>
              <a:gd name="T97" fmla="*/ 30 h 36"/>
              <a:gd name="T98" fmla="*/ 7 w 18"/>
              <a:gd name="T99" fmla="*/ 30 h 36"/>
              <a:gd name="T100" fmla="*/ 9 w 18"/>
              <a:gd name="T101" fmla="*/ 31 h 36"/>
              <a:gd name="T102" fmla="*/ 9 w 18"/>
              <a:gd name="T103" fmla="*/ 31 h 36"/>
              <a:gd name="T104" fmla="*/ 10 w 18"/>
              <a:gd name="T105" fmla="*/ 31 h 36"/>
              <a:gd name="T106" fmla="*/ 10 w 18"/>
              <a:gd name="T107" fmla="*/ 31 h 36"/>
              <a:gd name="T108" fmla="*/ 12 w 18"/>
              <a:gd name="T109" fmla="*/ 30 h 36"/>
              <a:gd name="T110" fmla="*/ 12 w 18"/>
              <a:gd name="T111" fmla="*/ 30 h 36"/>
              <a:gd name="T112" fmla="*/ 12 w 18"/>
              <a:gd name="T113" fmla="*/ 29 h 36"/>
              <a:gd name="T114" fmla="*/ 12 w 18"/>
              <a:gd name="T115" fmla="*/ 29 h 36"/>
              <a:gd name="T116" fmla="*/ 12 w 18"/>
              <a:gd name="T117" fmla="*/ 27 h 36"/>
              <a:gd name="T118" fmla="*/ 12 w 18"/>
              <a:gd name="T119" fmla="*/ 26 h 36"/>
              <a:gd name="T120" fmla="*/ 18 w 18"/>
              <a:gd name="T121" fmla="*/ 2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8" h="36">
                <a:moveTo>
                  <a:pt x="18" y="26"/>
                </a:moveTo>
                <a:lnTo>
                  <a:pt x="18" y="27"/>
                </a:lnTo>
                <a:lnTo>
                  <a:pt x="18" y="27"/>
                </a:lnTo>
                <a:lnTo>
                  <a:pt x="17" y="31"/>
                </a:lnTo>
                <a:lnTo>
                  <a:pt x="17" y="31"/>
                </a:lnTo>
                <a:lnTo>
                  <a:pt x="15" y="34"/>
                </a:lnTo>
                <a:lnTo>
                  <a:pt x="15" y="34"/>
                </a:lnTo>
                <a:lnTo>
                  <a:pt x="13" y="35"/>
                </a:lnTo>
                <a:lnTo>
                  <a:pt x="13" y="35"/>
                </a:lnTo>
                <a:lnTo>
                  <a:pt x="9" y="36"/>
                </a:lnTo>
                <a:lnTo>
                  <a:pt x="9" y="36"/>
                </a:lnTo>
                <a:lnTo>
                  <a:pt x="7" y="36"/>
                </a:lnTo>
                <a:lnTo>
                  <a:pt x="7" y="36"/>
                </a:lnTo>
                <a:lnTo>
                  <a:pt x="4" y="34"/>
                </a:lnTo>
                <a:lnTo>
                  <a:pt x="4" y="34"/>
                </a:lnTo>
                <a:lnTo>
                  <a:pt x="2" y="31"/>
                </a:lnTo>
                <a:lnTo>
                  <a:pt x="2" y="31"/>
                </a:lnTo>
                <a:lnTo>
                  <a:pt x="0" y="27"/>
                </a:lnTo>
                <a:lnTo>
                  <a:pt x="0" y="8"/>
                </a:lnTo>
                <a:lnTo>
                  <a:pt x="0" y="8"/>
                </a:lnTo>
                <a:lnTo>
                  <a:pt x="2" y="5"/>
                </a:lnTo>
                <a:lnTo>
                  <a:pt x="2" y="5"/>
                </a:ln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5"/>
                </a:lnTo>
                <a:lnTo>
                  <a:pt x="17" y="5"/>
                </a:lnTo>
                <a:lnTo>
                  <a:pt x="18" y="8"/>
                </a:lnTo>
                <a:lnTo>
                  <a:pt x="18" y="10"/>
                </a:lnTo>
                <a:lnTo>
                  <a:pt x="12" y="10"/>
                </a:lnTo>
                <a:lnTo>
                  <a:pt x="12" y="8"/>
                </a:lnTo>
                <a:lnTo>
                  <a:pt x="12" y="8"/>
                </a:lnTo>
                <a:lnTo>
                  <a:pt x="12" y="6"/>
                </a:lnTo>
                <a:lnTo>
                  <a:pt x="12" y="6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5" y="8"/>
                </a:lnTo>
                <a:lnTo>
                  <a:pt x="5" y="27"/>
                </a:lnTo>
                <a:lnTo>
                  <a:pt x="5" y="27"/>
                </a:lnTo>
                <a:lnTo>
                  <a:pt x="7" y="30"/>
                </a:lnTo>
                <a:lnTo>
                  <a:pt x="7" y="30"/>
                </a:lnTo>
                <a:lnTo>
                  <a:pt x="9" y="31"/>
                </a:lnTo>
                <a:lnTo>
                  <a:pt x="9" y="31"/>
                </a:lnTo>
                <a:lnTo>
                  <a:pt x="10" y="31"/>
                </a:lnTo>
                <a:lnTo>
                  <a:pt x="10" y="31"/>
                </a:lnTo>
                <a:lnTo>
                  <a:pt x="12" y="30"/>
                </a:lnTo>
                <a:lnTo>
                  <a:pt x="12" y="30"/>
                </a:lnTo>
                <a:lnTo>
                  <a:pt x="12" y="29"/>
                </a:lnTo>
                <a:lnTo>
                  <a:pt x="12" y="29"/>
                </a:lnTo>
                <a:lnTo>
                  <a:pt x="12" y="27"/>
                </a:lnTo>
                <a:lnTo>
                  <a:pt x="12" y="26"/>
                </a:lnTo>
                <a:lnTo>
                  <a:pt x="18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26" name="Freeform 649">
            <a:extLst>
              <a:ext uri="{FF2B5EF4-FFF2-40B4-BE49-F238E27FC236}">
                <a16:creationId xmlns:a16="http://schemas.microsoft.com/office/drawing/2014/main" id="{BAB46C0B-5A77-4445-9F9C-F54AB091EE47}"/>
              </a:ext>
            </a:extLst>
          </p:cNvPr>
          <p:cNvSpPr>
            <a:spLocks/>
          </p:cNvSpPr>
          <p:nvPr/>
        </p:nvSpPr>
        <p:spPr bwMode="auto">
          <a:xfrm>
            <a:off x="8159193" y="2846571"/>
            <a:ext cx="23813" cy="57150"/>
          </a:xfrm>
          <a:custGeom>
            <a:avLst/>
            <a:gdLst>
              <a:gd name="T0" fmla="*/ 0 w 15"/>
              <a:gd name="T1" fmla="*/ 36 h 36"/>
              <a:gd name="T2" fmla="*/ 0 w 15"/>
              <a:gd name="T3" fmla="*/ 0 h 36"/>
              <a:gd name="T4" fmla="*/ 5 w 15"/>
              <a:gd name="T5" fmla="*/ 0 h 36"/>
              <a:gd name="T6" fmla="*/ 5 w 15"/>
              <a:gd name="T7" fmla="*/ 12 h 36"/>
              <a:gd name="T8" fmla="*/ 5 w 15"/>
              <a:gd name="T9" fmla="*/ 12 h 36"/>
              <a:gd name="T10" fmla="*/ 5 w 15"/>
              <a:gd name="T11" fmla="*/ 12 h 36"/>
              <a:gd name="T12" fmla="*/ 6 w 15"/>
              <a:gd name="T13" fmla="*/ 11 h 36"/>
              <a:gd name="T14" fmla="*/ 6 w 15"/>
              <a:gd name="T15" fmla="*/ 11 h 36"/>
              <a:gd name="T16" fmla="*/ 10 w 15"/>
              <a:gd name="T17" fmla="*/ 10 h 36"/>
              <a:gd name="T18" fmla="*/ 10 w 15"/>
              <a:gd name="T19" fmla="*/ 10 h 36"/>
              <a:gd name="T20" fmla="*/ 11 w 15"/>
              <a:gd name="T21" fmla="*/ 10 h 36"/>
              <a:gd name="T22" fmla="*/ 11 w 15"/>
              <a:gd name="T23" fmla="*/ 10 h 36"/>
              <a:gd name="T24" fmla="*/ 13 w 15"/>
              <a:gd name="T25" fmla="*/ 11 h 36"/>
              <a:gd name="T26" fmla="*/ 13 w 15"/>
              <a:gd name="T27" fmla="*/ 11 h 36"/>
              <a:gd name="T28" fmla="*/ 13 w 15"/>
              <a:gd name="T29" fmla="*/ 13 h 36"/>
              <a:gd name="T30" fmla="*/ 13 w 15"/>
              <a:gd name="T31" fmla="*/ 13 h 36"/>
              <a:gd name="T32" fmla="*/ 15 w 15"/>
              <a:gd name="T33" fmla="*/ 16 h 36"/>
              <a:gd name="T34" fmla="*/ 15 w 15"/>
              <a:gd name="T35" fmla="*/ 36 h 36"/>
              <a:gd name="T36" fmla="*/ 10 w 15"/>
              <a:gd name="T37" fmla="*/ 36 h 36"/>
              <a:gd name="T38" fmla="*/ 10 w 15"/>
              <a:gd name="T39" fmla="*/ 18 h 36"/>
              <a:gd name="T40" fmla="*/ 10 w 15"/>
              <a:gd name="T41" fmla="*/ 18 h 36"/>
              <a:gd name="T42" fmla="*/ 8 w 15"/>
              <a:gd name="T43" fmla="*/ 16 h 36"/>
              <a:gd name="T44" fmla="*/ 8 w 15"/>
              <a:gd name="T45" fmla="*/ 16 h 36"/>
              <a:gd name="T46" fmla="*/ 7 w 15"/>
              <a:gd name="T47" fmla="*/ 15 h 36"/>
              <a:gd name="T48" fmla="*/ 7 w 15"/>
              <a:gd name="T49" fmla="*/ 15 h 36"/>
              <a:gd name="T50" fmla="*/ 5 w 15"/>
              <a:gd name="T51" fmla="*/ 16 h 36"/>
              <a:gd name="T52" fmla="*/ 5 w 15"/>
              <a:gd name="T53" fmla="*/ 16 h 36"/>
              <a:gd name="T54" fmla="*/ 5 w 15"/>
              <a:gd name="T55" fmla="*/ 18 h 36"/>
              <a:gd name="T56" fmla="*/ 5 w 15"/>
              <a:gd name="T57" fmla="*/ 36 h 36"/>
              <a:gd name="T58" fmla="*/ 0 w 15"/>
              <a:gd name="T5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36">
                <a:moveTo>
                  <a:pt x="0" y="36"/>
                </a:moveTo>
                <a:lnTo>
                  <a:pt x="0" y="0"/>
                </a:lnTo>
                <a:lnTo>
                  <a:pt x="5" y="0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6" y="11"/>
                </a:lnTo>
                <a:lnTo>
                  <a:pt x="6" y="11"/>
                </a:lnTo>
                <a:lnTo>
                  <a:pt x="10" y="10"/>
                </a:lnTo>
                <a:lnTo>
                  <a:pt x="10" y="10"/>
                </a:lnTo>
                <a:lnTo>
                  <a:pt x="11" y="10"/>
                </a:lnTo>
                <a:lnTo>
                  <a:pt x="11" y="10"/>
                </a:lnTo>
                <a:lnTo>
                  <a:pt x="13" y="11"/>
                </a:lnTo>
                <a:lnTo>
                  <a:pt x="13" y="11"/>
                </a:lnTo>
                <a:lnTo>
                  <a:pt x="13" y="13"/>
                </a:lnTo>
                <a:lnTo>
                  <a:pt x="13" y="13"/>
                </a:lnTo>
                <a:lnTo>
                  <a:pt x="15" y="16"/>
                </a:lnTo>
                <a:lnTo>
                  <a:pt x="15" y="36"/>
                </a:lnTo>
                <a:lnTo>
                  <a:pt x="10" y="36"/>
                </a:lnTo>
                <a:lnTo>
                  <a:pt x="10" y="18"/>
                </a:lnTo>
                <a:lnTo>
                  <a:pt x="10" y="18"/>
                </a:lnTo>
                <a:lnTo>
                  <a:pt x="8" y="16"/>
                </a:lnTo>
                <a:lnTo>
                  <a:pt x="8" y="16"/>
                </a:lnTo>
                <a:lnTo>
                  <a:pt x="7" y="15"/>
                </a:lnTo>
                <a:lnTo>
                  <a:pt x="7" y="15"/>
                </a:lnTo>
                <a:lnTo>
                  <a:pt x="5" y="16"/>
                </a:lnTo>
                <a:lnTo>
                  <a:pt x="5" y="16"/>
                </a:lnTo>
                <a:lnTo>
                  <a:pt x="5" y="18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27" name="Freeform 650">
            <a:extLst>
              <a:ext uri="{FF2B5EF4-FFF2-40B4-BE49-F238E27FC236}">
                <a16:creationId xmlns:a16="http://schemas.microsoft.com/office/drawing/2014/main" id="{06F2BA79-E15B-4877-8053-06514024341A}"/>
              </a:ext>
            </a:extLst>
          </p:cNvPr>
          <p:cNvSpPr>
            <a:spLocks/>
          </p:cNvSpPr>
          <p:nvPr/>
        </p:nvSpPr>
        <p:spPr bwMode="auto">
          <a:xfrm>
            <a:off x="8187768" y="2846571"/>
            <a:ext cx="12700" cy="57150"/>
          </a:xfrm>
          <a:custGeom>
            <a:avLst/>
            <a:gdLst>
              <a:gd name="T0" fmla="*/ 0 w 8"/>
              <a:gd name="T1" fmla="*/ 0 h 36"/>
              <a:gd name="T2" fmla="*/ 6 w 8"/>
              <a:gd name="T3" fmla="*/ 0 h 36"/>
              <a:gd name="T4" fmla="*/ 6 w 8"/>
              <a:gd name="T5" fmla="*/ 29 h 36"/>
              <a:gd name="T6" fmla="*/ 6 w 8"/>
              <a:gd name="T7" fmla="*/ 29 h 36"/>
              <a:gd name="T8" fmla="*/ 6 w 8"/>
              <a:gd name="T9" fmla="*/ 31 h 36"/>
              <a:gd name="T10" fmla="*/ 6 w 8"/>
              <a:gd name="T11" fmla="*/ 31 h 36"/>
              <a:gd name="T12" fmla="*/ 8 w 8"/>
              <a:gd name="T13" fmla="*/ 31 h 36"/>
              <a:gd name="T14" fmla="*/ 8 w 8"/>
              <a:gd name="T15" fmla="*/ 36 h 36"/>
              <a:gd name="T16" fmla="*/ 8 w 8"/>
              <a:gd name="T17" fmla="*/ 36 h 36"/>
              <a:gd name="T18" fmla="*/ 6 w 8"/>
              <a:gd name="T19" fmla="*/ 36 h 36"/>
              <a:gd name="T20" fmla="*/ 6 w 8"/>
              <a:gd name="T21" fmla="*/ 36 h 36"/>
              <a:gd name="T22" fmla="*/ 3 w 8"/>
              <a:gd name="T23" fmla="*/ 35 h 36"/>
              <a:gd name="T24" fmla="*/ 3 w 8"/>
              <a:gd name="T25" fmla="*/ 35 h 36"/>
              <a:gd name="T26" fmla="*/ 0 w 8"/>
              <a:gd name="T27" fmla="*/ 32 h 36"/>
              <a:gd name="T28" fmla="*/ 0 w 8"/>
              <a:gd name="T29" fmla="*/ 32 h 36"/>
              <a:gd name="T30" fmla="*/ 0 w 8"/>
              <a:gd name="T31" fmla="*/ 29 h 36"/>
              <a:gd name="T32" fmla="*/ 0 w 8"/>
              <a:gd name="T33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36">
                <a:moveTo>
                  <a:pt x="0" y="0"/>
                </a:moveTo>
                <a:lnTo>
                  <a:pt x="6" y="0"/>
                </a:lnTo>
                <a:lnTo>
                  <a:pt x="6" y="29"/>
                </a:lnTo>
                <a:lnTo>
                  <a:pt x="6" y="29"/>
                </a:lnTo>
                <a:lnTo>
                  <a:pt x="6" y="31"/>
                </a:lnTo>
                <a:lnTo>
                  <a:pt x="6" y="31"/>
                </a:lnTo>
                <a:lnTo>
                  <a:pt x="8" y="31"/>
                </a:lnTo>
                <a:lnTo>
                  <a:pt x="8" y="36"/>
                </a:lnTo>
                <a:lnTo>
                  <a:pt x="8" y="36"/>
                </a:lnTo>
                <a:lnTo>
                  <a:pt x="6" y="36"/>
                </a:lnTo>
                <a:lnTo>
                  <a:pt x="6" y="36"/>
                </a:lnTo>
                <a:lnTo>
                  <a:pt x="3" y="35"/>
                </a:lnTo>
                <a:lnTo>
                  <a:pt x="3" y="35"/>
                </a:lnTo>
                <a:lnTo>
                  <a:pt x="0" y="32"/>
                </a:lnTo>
                <a:lnTo>
                  <a:pt x="0" y="32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28" name="Freeform 651">
            <a:extLst>
              <a:ext uri="{FF2B5EF4-FFF2-40B4-BE49-F238E27FC236}">
                <a16:creationId xmlns:a16="http://schemas.microsoft.com/office/drawing/2014/main" id="{F2076474-B43B-4ED7-9A67-6944A5BF13EC}"/>
              </a:ext>
            </a:extLst>
          </p:cNvPr>
          <p:cNvSpPr>
            <a:spLocks noEditPoints="1"/>
          </p:cNvSpPr>
          <p:nvPr/>
        </p:nvSpPr>
        <p:spPr bwMode="auto">
          <a:xfrm>
            <a:off x="8202056" y="2862446"/>
            <a:ext cx="23813" cy="41275"/>
          </a:xfrm>
          <a:custGeom>
            <a:avLst/>
            <a:gdLst>
              <a:gd name="T0" fmla="*/ 0 w 15"/>
              <a:gd name="T1" fmla="*/ 8 h 26"/>
              <a:gd name="T2" fmla="*/ 0 w 15"/>
              <a:gd name="T3" fmla="*/ 8 h 26"/>
              <a:gd name="T4" fmla="*/ 0 w 15"/>
              <a:gd name="T5" fmla="*/ 6 h 26"/>
              <a:gd name="T6" fmla="*/ 0 w 15"/>
              <a:gd name="T7" fmla="*/ 6 h 26"/>
              <a:gd name="T8" fmla="*/ 2 w 15"/>
              <a:gd name="T9" fmla="*/ 3 h 26"/>
              <a:gd name="T10" fmla="*/ 2 w 15"/>
              <a:gd name="T11" fmla="*/ 3 h 26"/>
              <a:gd name="T12" fmla="*/ 4 w 15"/>
              <a:gd name="T13" fmla="*/ 1 h 26"/>
              <a:gd name="T14" fmla="*/ 4 w 15"/>
              <a:gd name="T15" fmla="*/ 1 h 26"/>
              <a:gd name="T16" fmla="*/ 8 w 15"/>
              <a:gd name="T17" fmla="*/ 0 h 26"/>
              <a:gd name="T18" fmla="*/ 8 w 15"/>
              <a:gd name="T19" fmla="*/ 0 h 26"/>
              <a:gd name="T20" fmla="*/ 13 w 15"/>
              <a:gd name="T21" fmla="*/ 1 h 26"/>
              <a:gd name="T22" fmla="*/ 13 w 15"/>
              <a:gd name="T23" fmla="*/ 1 h 26"/>
              <a:gd name="T24" fmla="*/ 15 w 15"/>
              <a:gd name="T25" fmla="*/ 3 h 26"/>
              <a:gd name="T26" fmla="*/ 15 w 15"/>
              <a:gd name="T27" fmla="*/ 3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8 h 26"/>
              <a:gd name="T34" fmla="*/ 15 w 15"/>
              <a:gd name="T35" fmla="*/ 17 h 26"/>
              <a:gd name="T36" fmla="*/ 15 w 15"/>
              <a:gd name="T37" fmla="*/ 17 h 26"/>
              <a:gd name="T38" fmla="*/ 15 w 15"/>
              <a:gd name="T39" fmla="*/ 20 h 26"/>
              <a:gd name="T40" fmla="*/ 15 w 15"/>
              <a:gd name="T41" fmla="*/ 20 h 26"/>
              <a:gd name="T42" fmla="*/ 15 w 15"/>
              <a:gd name="T43" fmla="*/ 22 h 26"/>
              <a:gd name="T44" fmla="*/ 15 w 15"/>
              <a:gd name="T45" fmla="*/ 22 h 26"/>
              <a:gd name="T46" fmla="*/ 13 w 15"/>
              <a:gd name="T47" fmla="*/ 25 h 26"/>
              <a:gd name="T48" fmla="*/ 13 w 15"/>
              <a:gd name="T49" fmla="*/ 25 h 26"/>
              <a:gd name="T50" fmla="*/ 8 w 15"/>
              <a:gd name="T51" fmla="*/ 26 h 26"/>
              <a:gd name="T52" fmla="*/ 8 w 15"/>
              <a:gd name="T53" fmla="*/ 26 h 26"/>
              <a:gd name="T54" fmla="*/ 4 w 15"/>
              <a:gd name="T55" fmla="*/ 25 h 26"/>
              <a:gd name="T56" fmla="*/ 4 w 15"/>
              <a:gd name="T57" fmla="*/ 25 h 26"/>
              <a:gd name="T58" fmla="*/ 2 w 15"/>
              <a:gd name="T59" fmla="*/ 22 h 26"/>
              <a:gd name="T60" fmla="*/ 2 w 15"/>
              <a:gd name="T61" fmla="*/ 22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7 h 26"/>
              <a:gd name="T68" fmla="*/ 0 w 15"/>
              <a:gd name="T69" fmla="*/ 8 h 26"/>
              <a:gd name="T70" fmla="*/ 5 w 15"/>
              <a:gd name="T71" fmla="*/ 19 h 26"/>
              <a:gd name="T72" fmla="*/ 5 w 15"/>
              <a:gd name="T73" fmla="*/ 19 h 26"/>
              <a:gd name="T74" fmla="*/ 7 w 15"/>
              <a:gd name="T75" fmla="*/ 20 h 26"/>
              <a:gd name="T76" fmla="*/ 7 w 15"/>
              <a:gd name="T77" fmla="*/ 20 h 26"/>
              <a:gd name="T78" fmla="*/ 8 w 15"/>
              <a:gd name="T79" fmla="*/ 21 h 26"/>
              <a:gd name="T80" fmla="*/ 8 w 15"/>
              <a:gd name="T81" fmla="*/ 21 h 26"/>
              <a:gd name="T82" fmla="*/ 10 w 15"/>
              <a:gd name="T83" fmla="*/ 20 h 26"/>
              <a:gd name="T84" fmla="*/ 10 w 15"/>
              <a:gd name="T85" fmla="*/ 20 h 26"/>
              <a:gd name="T86" fmla="*/ 10 w 15"/>
              <a:gd name="T87" fmla="*/ 19 h 26"/>
              <a:gd name="T88" fmla="*/ 10 w 15"/>
              <a:gd name="T89" fmla="*/ 8 h 26"/>
              <a:gd name="T90" fmla="*/ 10 w 15"/>
              <a:gd name="T91" fmla="*/ 8 h 26"/>
              <a:gd name="T92" fmla="*/ 10 w 15"/>
              <a:gd name="T93" fmla="*/ 6 h 26"/>
              <a:gd name="T94" fmla="*/ 10 w 15"/>
              <a:gd name="T95" fmla="*/ 6 h 26"/>
              <a:gd name="T96" fmla="*/ 8 w 15"/>
              <a:gd name="T97" fmla="*/ 5 h 26"/>
              <a:gd name="T98" fmla="*/ 8 w 15"/>
              <a:gd name="T99" fmla="*/ 5 h 26"/>
              <a:gd name="T100" fmla="*/ 7 w 15"/>
              <a:gd name="T101" fmla="*/ 6 h 26"/>
              <a:gd name="T102" fmla="*/ 7 w 15"/>
              <a:gd name="T103" fmla="*/ 6 h 26"/>
              <a:gd name="T104" fmla="*/ 5 w 15"/>
              <a:gd name="T105" fmla="*/ 8 h 26"/>
              <a:gd name="T106" fmla="*/ 5 w 15"/>
              <a:gd name="T107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8"/>
                </a:move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3" y="1"/>
                </a:lnTo>
                <a:lnTo>
                  <a:pt x="13" y="1"/>
                </a:lnTo>
                <a:lnTo>
                  <a:pt x="15" y="3"/>
                </a:lnTo>
                <a:lnTo>
                  <a:pt x="15" y="3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5" y="17"/>
                </a:lnTo>
                <a:lnTo>
                  <a:pt x="15" y="17"/>
                </a:lnTo>
                <a:lnTo>
                  <a:pt x="15" y="20"/>
                </a:lnTo>
                <a:lnTo>
                  <a:pt x="15" y="20"/>
                </a:lnTo>
                <a:lnTo>
                  <a:pt x="15" y="22"/>
                </a:lnTo>
                <a:lnTo>
                  <a:pt x="15" y="22"/>
                </a:lnTo>
                <a:lnTo>
                  <a:pt x="13" y="25"/>
                </a:lnTo>
                <a:lnTo>
                  <a:pt x="13" y="25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2" y="22"/>
                </a:lnTo>
                <a:lnTo>
                  <a:pt x="2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8"/>
                </a:lnTo>
                <a:close/>
                <a:moveTo>
                  <a:pt x="5" y="19"/>
                </a:moveTo>
                <a:lnTo>
                  <a:pt x="5" y="19"/>
                </a:lnTo>
                <a:lnTo>
                  <a:pt x="7" y="20"/>
                </a:lnTo>
                <a:lnTo>
                  <a:pt x="7" y="20"/>
                </a:lnTo>
                <a:lnTo>
                  <a:pt x="8" y="21"/>
                </a:ln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0" y="19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5" y="8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29" name="Freeform 652">
            <a:extLst>
              <a:ext uri="{FF2B5EF4-FFF2-40B4-BE49-F238E27FC236}">
                <a16:creationId xmlns:a16="http://schemas.microsoft.com/office/drawing/2014/main" id="{FC0E115A-7A3C-441B-86D3-2144C6AAAC2E}"/>
              </a:ext>
            </a:extLst>
          </p:cNvPr>
          <p:cNvSpPr>
            <a:spLocks/>
          </p:cNvSpPr>
          <p:nvPr/>
        </p:nvSpPr>
        <p:spPr bwMode="auto">
          <a:xfrm>
            <a:off x="8232218" y="2862446"/>
            <a:ext cx="20638" cy="41275"/>
          </a:xfrm>
          <a:custGeom>
            <a:avLst/>
            <a:gdLst>
              <a:gd name="T0" fmla="*/ 0 w 13"/>
              <a:gd name="T1" fmla="*/ 26 h 26"/>
              <a:gd name="T2" fmla="*/ 0 w 13"/>
              <a:gd name="T3" fmla="*/ 0 h 26"/>
              <a:gd name="T4" fmla="*/ 6 w 13"/>
              <a:gd name="T5" fmla="*/ 0 h 26"/>
              <a:gd name="T6" fmla="*/ 6 w 13"/>
              <a:gd name="T7" fmla="*/ 3 h 26"/>
              <a:gd name="T8" fmla="*/ 6 w 13"/>
              <a:gd name="T9" fmla="*/ 3 h 26"/>
              <a:gd name="T10" fmla="*/ 9 w 13"/>
              <a:gd name="T11" fmla="*/ 1 h 26"/>
              <a:gd name="T12" fmla="*/ 9 w 13"/>
              <a:gd name="T13" fmla="*/ 1 h 26"/>
              <a:gd name="T14" fmla="*/ 13 w 13"/>
              <a:gd name="T15" fmla="*/ 0 h 26"/>
              <a:gd name="T16" fmla="*/ 13 w 13"/>
              <a:gd name="T17" fmla="*/ 5 h 26"/>
              <a:gd name="T18" fmla="*/ 13 w 13"/>
              <a:gd name="T19" fmla="*/ 5 h 26"/>
              <a:gd name="T20" fmla="*/ 11 w 13"/>
              <a:gd name="T21" fmla="*/ 5 h 26"/>
              <a:gd name="T22" fmla="*/ 11 w 13"/>
              <a:gd name="T23" fmla="*/ 5 h 26"/>
              <a:gd name="T24" fmla="*/ 9 w 13"/>
              <a:gd name="T25" fmla="*/ 5 h 26"/>
              <a:gd name="T26" fmla="*/ 9 w 13"/>
              <a:gd name="T27" fmla="*/ 5 h 26"/>
              <a:gd name="T28" fmla="*/ 8 w 13"/>
              <a:gd name="T29" fmla="*/ 6 h 26"/>
              <a:gd name="T30" fmla="*/ 8 w 13"/>
              <a:gd name="T31" fmla="*/ 6 h 26"/>
              <a:gd name="T32" fmla="*/ 6 w 13"/>
              <a:gd name="T33" fmla="*/ 8 h 26"/>
              <a:gd name="T34" fmla="*/ 6 w 13"/>
              <a:gd name="T35" fmla="*/ 8 h 26"/>
              <a:gd name="T36" fmla="*/ 6 w 13"/>
              <a:gd name="T37" fmla="*/ 11 h 26"/>
              <a:gd name="T38" fmla="*/ 6 w 13"/>
              <a:gd name="T39" fmla="*/ 26 h 26"/>
              <a:gd name="T40" fmla="*/ 0 w 13"/>
              <a:gd name="T41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26">
                <a:moveTo>
                  <a:pt x="0" y="26"/>
                </a:moveTo>
                <a:lnTo>
                  <a:pt x="0" y="0"/>
                </a:lnTo>
                <a:lnTo>
                  <a:pt x="6" y="0"/>
                </a:lnTo>
                <a:lnTo>
                  <a:pt x="6" y="3"/>
                </a:lnTo>
                <a:lnTo>
                  <a:pt x="6" y="3"/>
                </a:lnTo>
                <a:lnTo>
                  <a:pt x="9" y="1"/>
                </a:lnTo>
                <a:lnTo>
                  <a:pt x="9" y="1"/>
                </a:lnTo>
                <a:lnTo>
                  <a:pt x="13" y="0"/>
                </a:lnTo>
                <a:lnTo>
                  <a:pt x="13" y="5"/>
                </a:lnTo>
                <a:lnTo>
                  <a:pt x="13" y="5"/>
                </a:lnTo>
                <a:lnTo>
                  <a:pt x="11" y="5"/>
                </a:lnTo>
                <a:lnTo>
                  <a:pt x="11" y="5"/>
                </a:lnTo>
                <a:lnTo>
                  <a:pt x="9" y="5"/>
                </a:lnTo>
                <a:lnTo>
                  <a:pt x="9" y="5"/>
                </a:lnTo>
                <a:lnTo>
                  <a:pt x="8" y="6"/>
                </a:lnTo>
                <a:lnTo>
                  <a:pt x="8" y="6"/>
                </a:lnTo>
                <a:lnTo>
                  <a:pt x="6" y="8"/>
                </a:lnTo>
                <a:lnTo>
                  <a:pt x="6" y="8"/>
                </a:lnTo>
                <a:lnTo>
                  <a:pt x="6" y="11"/>
                </a:lnTo>
                <a:lnTo>
                  <a:pt x="6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30" name="Freeform 653">
            <a:extLst>
              <a:ext uri="{FF2B5EF4-FFF2-40B4-BE49-F238E27FC236}">
                <a16:creationId xmlns:a16="http://schemas.microsoft.com/office/drawing/2014/main" id="{EDF795B5-0041-4444-9AEC-E48F0ABF889E}"/>
              </a:ext>
            </a:extLst>
          </p:cNvPr>
          <p:cNvSpPr>
            <a:spLocks noEditPoints="1"/>
          </p:cNvSpPr>
          <p:nvPr/>
        </p:nvSpPr>
        <p:spPr bwMode="auto">
          <a:xfrm>
            <a:off x="8256031" y="2846571"/>
            <a:ext cx="7938" cy="57150"/>
          </a:xfrm>
          <a:custGeom>
            <a:avLst/>
            <a:gdLst>
              <a:gd name="T0" fmla="*/ 0 w 5"/>
              <a:gd name="T1" fmla="*/ 5 h 36"/>
              <a:gd name="T2" fmla="*/ 0 w 5"/>
              <a:gd name="T3" fmla="*/ 0 h 36"/>
              <a:gd name="T4" fmla="*/ 5 w 5"/>
              <a:gd name="T5" fmla="*/ 0 h 36"/>
              <a:gd name="T6" fmla="*/ 5 w 5"/>
              <a:gd name="T7" fmla="*/ 5 h 36"/>
              <a:gd name="T8" fmla="*/ 0 w 5"/>
              <a:gd name="T9" fmla="*/ 5 h 36"/>
              <a:gd name="T10" fmla="*/ 0 w 5"/>
              <a:gd name="T11" fmla="*/ 36 h 36"/>
              <a:gd name="T12" fmla="*/ 0 w 5"/>
              <a:gd name="T13" fmla="*/ 10 h 36"/>
              <a:gd name="T14" fmla="*/ 5 w 5"/>
              <a:gd name="T15" fmla="*/ 10 h 36"/>
              <a:gd name="T16" fmla="*/ 5 w 5"/>
              <a:gd name="T17" fmla="*/ 36 h 36"/>
              <a:gd name="T18" fmla="*/ 0 w 5"/>
              <a:gd name="T1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6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6"/>
                </a:moveTo>
                <a:lnTo>
                  <a:pt x="0" y="10"/>
                </a:lnTo>
                <a:lnTo>
                  <a:pt x="5" y="10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31" name="Freeform 654">
            <a:extLst>
              <a:ext uri="{FF2B5EF4-FFF2-40B4-BE49-F238E27FC236}">
                <a16:creationId xmlns:a16="http://schemas.microsoft.com/office/drawing/2014/main" id="{79A86979-F3CA-477E-BAE3-C5296743902B}"/>
              </a:ext>
            </a:extLst>
          </p:cNvPr>
          <p:cNvSpPr>
            <a:spLocks/>
          </p:cNvSpPr>
          <p:nvPr/>
        </p:nvSpPr>
        <p:spPr bwMode="auto">
          <a:xfrm>
            <a:off x="8270318" y="2862446"/>
            <a:ext cx="23813" cy="41275"/>
          </a:xfrm>
          <a:custGeom>
            <a:avLst/>
            <a:gdLst>
              <a:gd name="T0" fmla="*/ 0 w 15"/>
              <a:gd name="T1" fmla="*/ 26 h 26"/>
              <a:gd name="T2" fmla="*/ 0 w 15"/>
              <a:gd name="T3" fmla="*/ 0 h 26"/>
              <a:gd name="T4" fmla="*/ 5 w 15"/>
              <a:gd name="T5" fmla="*/ 0 h 26"/>
              <a:gd name="T6" fmla="*/ 5 w 15"/>
              <a:gd name="T7" fmla="*/ 2 h 26"/>
              <a:gd name="T8" fmla="*/ 5 w 15"/>
              <a:gd name="T9" fmla="*/ 2 h 26"/>
              <a:gd name="T10" fmla="*/ 5 w 15"/>
              <a:gd name="T11" fmla="*/ 2 h 26"/>
              <a:gd name="T12" fmla="*/ 7 w 15"/>
              <a:gd name="T13" fmla="*/ 1 h 26"/>
              <a:gd name="T14" fmla="*/ 7 w 15"/>
              <a:gd name="T15" fmla="*/ 1 h 26"/>
              <a:gd name="T16" fmla="*/ 10 w 15"/>
              <a:gd name="T17" fmla="*/ 0 h 26"/>
              <a:gd name="T18" fmla="*/ 10 w 15"/>
              <a:gd name="T19" fmla="*/ 0 h 26"/>
              <a:gd name="T20" fmla="*/ 13 w 15"/>
              <a:gd name="T21" fmla="*/ 0 h 26"/>
              <a:gd name="T22" fmla="*/ 13 w 15"/>
              <a:gd name="T23" fmla="*/ 0 h 26"/>
              <a:gd name="T24" fmla="*/ 14 w 15"/>
              <a:gd name="T25" fmla="*/ 1 h 26"/>
              <a:gd name="T26" fmla="*/ 14 w 15"/>
              <a:gd name="T27" fmla="*/ 1 h 26"/>
              <a:gd name="T28" fmla="*/ 15 w 15"/>
              <a:gd name="T29" fmla="*/ 3 h 26"/>
              <a:gd name="T30" fmla="*/ 15 w 15"/>
              <a:gd name="T31" fmla="*/ 3 h 26"/>
              <a:gd name="T32" fmla="*/ 15 w 15"/>
              <a:gd name="T33" fmla="*/ 6 h 26"/>
              <a:gd name="T34" fmla="*/ 15 w 15"/>
              <a:gd name="T35" fmla="*/ 26 h 26"/>
              <a:gd name="T36" fmla="*/ 10 w 15"/>
              <a:gd name="T37" fmla="*/ 26 h 26"/>
              <a:gd name="T38" fmla="*/ 10 w 15"/>
              <a:gd name="T39" fmla="*/ 8 h 26"/>
              <a:gd name="T40" fmla="*/ 10 w 15"/>
              <a:gd name="T41" fmla="*/ 8 h 26"/>
              <a:gd name="T42" fmla="*/ 10 w 15"/>
              <a:gd name="T43" fmla="*/ 6 h 26"/>
              <a:gd name="T44" fmla="*/ 10 w 15"/>
              <a:gd name="T45" fmla="*/ 6 h 26"/>
              <a:gd name="T46" fmla="*/ 7 w 15"/>
              <a:gd name="T47" fmla="*/ 5 h 26"/>
              <a:gd name="T48" fmla="*/ 7 w 15"/>
              <a:gd name="T49" fmla="*/ 5 h 26"/>
              <a:gd name="T50" fmla="*/ 6 w 15"/>
              <a:gd name="T51" fmla="*/ 6 h 26"/>
              <a:gd name="T52" fmla="*/ 6 w 15"/>
              <a:gd name="T53" fmla="*/ 6 h 26"/>
              <a:gd name="T54" fmla="*/ 5 w 15"/>
              <a:gd name="T55" fmla="*/ 8 h 26"/>
              <a:gd name="T56" fmla="*/ 5 w 15"/>
              <a:gd name="T57" fmla="*/ 26 h 26"/>
              <a:gd name="T58" fmla="*/ 0 w 15"/>
              <a:gd name="T5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4" y="1"/>
                </a:lnTo>
                <a:lnTo>
                  <a:pt x="14" y="1"/>
                </a:lnTo>
                <a:lnTo>
                  <a:pt x="15" y="3"/>
                </a:lnTo>
                <a:lnTo>
                  <a:pt x="15" y="3"/>
                </a:lnTo>
                <a:lnTo>
                  <a:pt x="15" y="6"/>
                </a:lnTo>
                <a:lnTo>
                  <a:pt x="15" y="26"/>
                </a:lnTo>
                <a:lnTo>
                  <a:pt x="10" y="26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32" name="Freeform 655">
            <a:extLst>
              <a:ext uri="{FF2B5EF4-FFF2-40B4-BE49-F238E27FC236}">
                <a16:creationId xmlns:a16="http://schemas.microsoft.com/office/drawing/2014/main" id="{3C629327-E80F-4D91-A379-B0CE5C3CDAF5}"/>
              </a:ext>
            </a:extLst>
          </p:cNvPr>
          <p:cNvSpPr>
            <a:spLocks noEditPoints="1"/>
          </p:cNvSpPr>
          <p:nvPr/>
        </p:nvSpPr>
        <p:spPr bwMode="auto">
          <a:xfrm>
            <a:off x="8300481" y="2862446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9 h 26"/>
              <a:gd name="T6" fmla="*/ 5 w 15"/>
              <a:gd name="T7" fmla="*/ 19 h 26"/>
              <a:gd name="T8" fmla="*/ 6 w 15"/>
              <a:gd name="T9" fmla="*/ 20 h 26"/>
              <a:gd name="T10" fmla="*/ 6 w 15"/>
              <a:gd name="T11" fmla="*/ 20 h 26"/>
              <a:gd name="T12" fmla="*/ 7 w 15"/>
              <a:gd name="T13" fmla="*/ 21 h 26"/>
              <a:gd name="T14" fmla="*/ 7 w 15"/>
              <a:gd name="T15" fmla="*/ 21 h 26"/>
              <a:gd name="T16" fmla="*/ 10 w 15"/>
              <a:gd name="T17" fmla="*/ 20 h 26"/>
              <a:gd name="T18" fmla="*/ 10 w 15"/>
              <a:gd name="T19" fmla="*/ 20 h 26"/>
              <a:gd name="T20" fmla="*/ 10 w 15"/>
              <a:gd name="T21" fmla="*/ 19 h 26"/>
              <a:gd name="T22" fmla="*/ 15 w 15"/>
              <a:gd name="T23" fmla="*/ 19 h 26"/>
              <a:gd name="T24" fmla="*/ 15 w 15"/>
              <a:gd name="T25" fmla="*/ 19 h 26"/>
              <a:gd name="T26" fmla="*/ 15 w 15"/>
              <a:gd name="T27" fmla="*/ 21 h 26"/>
              <a:gd name="T28" fmla="*/ 14 w 15"/>
              <a:gd name="T29" fmla="*/ 24 h 26"/>
              <a:gd name="T30" fmla="*/ 14 w 15"/>
              <a:gd name="T31" fmla="*/ 24 h 26"/>
              <a:gd name="T32" fmla="*/ 11 w 15"/>
              <a:gd name="T33" fmla="*/ 25 h 26"/>
              <a:gd name="T34" fmla="*/ 11 w 15"/>
              <a:gd name="T35" fmla="*/ 25 h 26"/>
              <a:gd name="T36" fmla="*/ 7 w 15"/>
              <a:gd name="T37" fmla="*/ 26 h 26"/>
              <a:gd name="T38" fmla="*/ 7 w 15"/>
              <a:gd name="T39" fmla="*/ 26 h 26"/>
              <a:gd name="T40" fmla="*/ 4 w 15"/>
              <a:gd name="T41" fmla="*/ 25 h 26"/>
              <a:gd name="T42" fmla="*/ 4 w 15"/>
              <a:gd name="T43" fmla="*/ 25 h 26"/>
              <a:gd name="T44" fmla="*/ 1 w 15"/>
              <a:gd name="T45" fmla="*/ 22 h 26"/>
              <a:gd name="T46" fmla="*/ 1 w 15"/>
              <a:gd name="T47" fmla="*/ 22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7 h 26"/>
              <a:gd name="T54" fmla="*/ 0 w 15"/>
              <a:gd name="T55" fmla="*/ 8 h 26"/>
              <a:gd name="T56" fmla="*/ 0 w 15"/>
              <a:gd name="T57" fmla="*/ 8 h 26"/>
              <a:gd name="T58" fmla="*/ 0 w 15"/>
              <a:gd name="T59" fmla="*/ 6 h 26"/>
              <a:gd name="T60" fmla="*/ 0 w 15"/>
              <a:gd name="T61" fmla="*/ 6 h 26"/>
              <a:gd name="T62" fmla="*/ 1 w 15"/>
              <a:gd name="T63" fmla="*/ 3 h 26"/>
              <a:gd name="T64" fmla="*/ 1 w 15"/>
              <a:gd name="T65" fmla="*/ 3 h 26"/>
              <a:gd name="T66" fmla="*/ 4 w 15"/>
              <a:gd name="T67" fmla="*/ 1 h 26"/>
              <a:gd name="T68" fmla="*/ 4 w 15"/>
              <a:gd name="T69" fmla="*/ 1 h 26"/>
              <a:gd name="T70" fmla="*/ 7 w 15"/>
              <a:gd name="T71" fmla="*/ 0 h 26"/>
              <a:gd name="T72" fmla="*/ 7 w 15"/>
              <a:gd name="T73" fmla="*/ 0 h 26"/>
              <a:gd name="T74" fmla="*/ 11 w 15"/>
              <a:gd name="T75" fmla="*/ 1 h 26"/>
              <a:gd name="T76" fmla="*/ 11 w 15"/>
              <a:gd name="T77" fmla="*/ 1 h 26"/>
              <a:gd name="T78" fmla="*/ 14 w 15"/>
              <a:gd name="T79" fmla="*/ 2 h 26"/>
              <a:gd name="T80" fmla="*/ 14 w 15"/>
              <a:gd name="T81" fmla="*/ 2 h 26"/>
              <a:gd name="T82" fmla="*/ 15 w 15"/>
              <a:gd name="T83" fmla="*/ 5 h 26"/>
              <a:gd name="T84" fmla="*/ 15 w 15"/>
              <a:gd name="T85" fmla="*/ 7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8 h 26"/>
              <a:gd name="T94" fmla="*/ 10 w 15"/>
              <a:gd name="T95" fmla="*/ 8 h 26"/>
              <a:gd name="T96" fmla="*/ 10 w 15"/>
              <a:gd name="T97" fmla="*/ 6 h 26"/>
              <a:gd name="T98" fmla="*/ 10 w 15"/>
              <a:gd name="T99" fmla="*/ 6 h 26"/>
              <a:gd name="T100" fmla="*/ 7 w 15"/>
              <a:gd name="T101" fmla="*/ 5 h 26"/>
              <a:gd name="T102" fmla="*/ 7 w 15"/>
              <a:gd name="T103" fmla="*/ 5 h 26"/>
              <a:gd name="T104" fmla="*/ 6 w 15"/>
              <a:gd name="T105" fmla="*/ 6 h 26"/>
              <a:gd name="T106" fmla="*/ 6 w 15"/>
              <a:gd name="T107" fmla="*/ 6 h 26"/>
              <a:gd name="T108" fmla="*/ 5 w 15"/>
              <a:gd name="T109" fmla="*/ 8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9"/>
                </a:lnTo>
                <a:lnTo>
                  <a:pt x="5" y="19"/>
                </a:lnTo>
                <a:lnTo>
                  <a:pt x="6" y="20"/>
                </a:lnTo>
                <a:lnTo>
                  <a:pt x="6" y="20"/>
                </a:lnTo>
                <a:lnTo>
                  <a:pt x="7" y="21"/>
                </a:lnTo>
                <a:lnTo>
                  <a:pt x="7" y="21"/>
                </a:lnTo>
                <a:lnTo>
                  <a:pt x="10" y="20"/>
                </a:lnTo>
                <a:lnTo>
                  <a:pt x="10" y="20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5" y="21"/>
                </a:lnTo>
                <a:lnTo>
                  <a:pt x="14" y="24"/>
                </a:lnTo>
                <a:lnTo>
                  <a:pt x="14" y="24"/>
                </a:lnTo>
                <a:lnTo>
                  <a:pt x="11" y="25"/>
                </a:lnTo>
                <a:lnTo>
                  <a:pt x="11" y="25"/>
                </a:lnTo>
                <a:lnTo>
                  <a:pt x="7" y="26"/>
                </a:lnTo>
                <a:lnTo>
                  <a:pt x="7" y="26"/>
                </a:lnTo>
                <a:lnTo>
                  <a:pt x="4" y="25"/>
                </a:lnTo>
                <a:lnTo>
                  <a:pt x="4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1" y="3"/>
                </a:lnTo>
                <a:lnTo>
                  <a:pt x="1" y="3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4" y="2"/>
                </a:lnTo>
                <a:lnTo>
                  <a:pt x="14" y="2"/>
                </a:lnTo>
                <a:lnTo>
                  <a:pt x="15" y="5"/>
                </a:lnTo>
                <a:lnTo>
                  <a:pt x="15" y="7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33" name="Freeform 656">
            <a:extLst>
              <a:ext uri="{FF2B5EF4-FFF2-40B4-BE49-F238E27FC236}">
                <a16:creationId xmlns:a16="http://schemas.microsoft.com/office/drawing/2014/main" id="{261471B7-DDF4-4A13-AD62-5E98B2105BFF}"/>
              </a:ext>
            </a:extLst>
          </p:cNvPr>
          <p:cNvSpPr>
            <a:spLocks noEditPoints="1"/>
          </p:cNvSpPr>
          <p:nvPr/>
        </p:nvSpPr>
        <p:spPr bwMode="auto">
          <a:xfrm>
            <a:off x="8124268" y="3357746"/>
            <a:ext cx="26988" cy="55563"/>
          </a:xfrm>
          <a:custGeom>
            <a:avLst/>
            <a:gdLst>
              <a:gd name="T0" fmla="*/ 0 w 17"/>
              <a:gd name="T1" fmla="*/ 0 h 35"/>
              <a:gd name="T2" fmla="*/ 8 w 17"/>
              <a:gd name="T3" fmla="*/ 0 h 35"/>
              <a:gd name="T4" fmla="*/ 12 w 17"/>
              <a:gd name="T5" fmla="*/ 0 h 35"/>
              <a:gd name="T6" fmla="*/ 15 w 17"/>
              <a:gd name="T7" fmla="*/ 3 h 35"/>
              <a:gd name="T8" fmla="*/ 17 w 17"/>
              <a:gd name="T9" fmla="*/ 5 h 35"/>
              <a:gd name="T10" fmla="*/ 17 w 17"/>
              <a:gd name="T11" fmla="*/ 10 h 35"/>
              <a:gd name="T12" fmla="*/ 17 w 17"/>
              <a:gd name="T13" fmla="*/ 13 h 35"/>
              <a:gd name="T14" fmla="*/ 15 w 17"/>
              <a:gd name="T15" fmla="*/ 14 h 35"/>
              <a:gd name="T16" fmla="*/ 13 w 17"/>
              <a:gd name="T17" fmla="*/ 17 h 35"/>
              <a:gd name="T18" fmla="*/ 17 w 17"/>
              <a:gd name="T19" fmla="*/ 19 h 35"/>
              <a:gd name="T20" fmla="*/ 17 w 17"/>
              <a:gd name="T21" fmla="*/ 24 h 35"/>
              <a:gd name="T22" fmla="*/ 17 w 17"/>
              <a:gd name="T23" fmla="*/ 27 h 35"/>
              <a:gd name="T24" fmla="*/ 14 w 17"/>
              <a:gd name="T25" fmla="*/ 33 h 35"/>
              <a:gd name="T26" fmla="*/ 12 w 17"/>
              <a:gd name="T27" fmla="*/ 35 h 35"/>
              <a:gd name="T28" fmla="*/ 0 w 17"/>
              <a:gd name="T29" fmla="*/ 35 h 35"/>
              <a:gd name="T30" fmla="*/ 5 w 17"/>
              <a:gd name="T31" fmla="*/ 15 h 35"/>
              <a:gd name="T32" fmla="*/ 8 w 17"/>
              <a:gd name="T33" fmla="*/ 15 h 35"/>
              <a:gd name="T34" fmla="*/ 12 w 17"/>
              <a:gd name="T35" fmla="*/ 14 h 35"/>
              <a:gd name="T36" fmla="*/ 12 w 17"/>
              <a:gd name="T37" fmla="*/ 10 h 35"/>
              <a:gd name="T38" fmla="*/ 12 w 17"/>
              <a:gd name="T39" fmla="*/ 7 h 35"/>
              <a:gd name="T40" fmla="*/ 9 w 17"/>
              <a:gd name="T41" fmla="*/ 5 h 35"/>
              <a:gd name="T42" fmla="*/ 5 w 17"/>
              <a:gd name="T43" fmla="*/ 5 h 35"/>
              <a:gd name="T44" fmla="*/ 5 w 17"/>
              <a:gd name="T45" fmla="*/ 30 h 35"/>
              <a:gd name="T46" fmla="*/ 8 w 17"/>
              <a:gd name="T47" fmla="*/ 30 h 35"/>
              <a:gd name="T48" fmla="*/ 10 w 17"/>
              <a:gd name="T49" fmla="*/ 30 h 35"/>
              <a:gd name="T50" fmla="*/ 12 w 17"/>
              <a:gd name="T51" fmla="*/ 29 h 35"/>
              <a:gd name="T52" fmla="*/ 12 w 17"/>
              <a:gd name="T53" fmla="*/ 27 h 35"/>
              <a:gd name="T54" fmla="*/ 12 w 17"/>
              <a:gd name="T55" fmla="*/ 24 h 35"/>
              <a:gd name="T56" fmla="*/ 12 w 17"/>
              <a:gd name="T57" fmla="*/ 23 h 35"/>
              <a:gd name="T58" fmla="*/ 12 w 17"/>
              <a:gd name="T59" fmla="*/ 20 h 35"/>
              <a:gd name="T60" fmla="*/ 10 w 17"/>
              <a:gd name="T61" fmla="*/ 19 h 35"/>
              <a:gd name="T62" fmla="*/ 5 w 17"/>
              <a:gd name="T63" fmla="*/ 1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" h="35">
                <a:moveTo>
                  <a:pt x="0" y="35"/>
                </a:moveTo>
                <a:lnTo>
                  <a:pt x="0" y="0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5"/>
                </a:lnTo>
                <a:lnTo>
                  <a:pt x="17" y="9"/>
                </a:lnTo>
                <a:lnTo>
                  <a:pt x="17" y="10"/>
                </a:lnTo>
                <a:lnTo>
                  <a:pt x="17" y="10"/>
                </a:lnTo>
                <a:lnTo>
                  <a:pt x="17" y="13"/>
                </a:lnTo>
                <a:lnTo>
                  <a:pt x="17" y="13"/>
                </a:lnTo>
                <a:lnTo>
                  <a:pt x="15" y="14"/>
                </a:lnTo>
                <a:lnTo>
                  <a:pt x="15" y="14"/>
                </a:lnTo>
                <a:lnTo>
                  <a:pt x="13" y="17"/>
                </a:lnTo>
                <a:lnTo>
                  <a:pt x="13" y="17"/>
                </a:lnTo>
                <a:lnTo>
                  <a:pt x="17" y="19"/>
                </a:lnTo>
                <a:lnTo>
                  <a:pt x="17" y="19"/>
                </a:lnTo>
                <a:lnTo>
                  <a:pt x="17" y="24"/>
                </a:lnTo>
                <a:lnTo>
                  <a:pt x="17" y="27"/>
                </a:lnTo>
                <a:lnTo>
                  <a:pt x="17" y="27"/>
                </a:lnTo>
                <a:lnTo>
                  <a:pt x="17" y="30"/>
                </a:lnTo>
                <a:lnTo>
                  <a:pt x="14" y="33"/>
                </a:lnTo>
                <a:lnTo>
                  <a:pt x="14" y="33"/>
                </a:lnTo>
                <a:lnTo>
                  <a:pt x="12" y="35"/>
                </a:lnTo>
                <a:lnTo>
                  <a:pt x="8" y="35"/>
                </a:lnTo>
                <a:lnTo>
                  <a:pt x="0" y="35"/>
                </a:lnTo>
                <a:close/>
                <a:moveTo>
                  <a:pt x="5" y="5"/>
                </a:moveTo>
                <a:lnTo>
                  <a:pt x="5" y="15"/>
                </a:lnTo>
                <a:lnTo>
                  <a:pt x="8" y="15"/>
                </a:lnTo>
                <a:lnTo>
                  <a:pt x="8" y="15"/>
                </a:lnTo>
                <a:lnTo>
                  <a:pt x="10" y="14"/>
                </a:lnTo>
                <a:lnTo>
                  <a:pt x="12" y="14"/>
                </a:lnTo>
                <a:lnTo>
                  <a:pt x="12" y="14"/>
                </a:lnTo>
                <a:lnTo>
                  <a:pt x="12" y="10"/>
                </a:lnTo>
                <a:lnTo>
                  <a:pt x="12" y="10"/>
                </a:lnTo>
                <a:lnTo>
                  <a:pt x="12" y="7"/>
                </a:lnTo>
                <a:lnTo>
                  <a:pt x="12" y="7"/>
                </a:lnTo>
                <a:lnTo>
                  <a:pt x="9" y="5"/>
                </a:lnTo>
                <a:lnTo>
                  <a:pt x="8" y="5"/>
                </a:lnTo>
                <a:lnTo>
                  <a:pt x="5" y="5"/>
                </a:lnTo>
                <a:close/>
                <a:moveTo>
                  <a:pt x="5" y="19"/>
                </a:moveTo>
                <a:lnTo>
                  <a:pt x="5" y="30"/>
                </a:lnTo>
                <a:lnTo>
                  <a:pt x="8" y="30"/>
                </a:lnTo>
                <a:lnTo>
                  <a:pt x="8" y="30"/>
                </a:lnTo>
                <a:lnTo>
                  <a:pt x="10" y="30"/>
                </a:lnTo>
                <a:lnTo>
                  <a:pt x="10" y="30"/>
                </a:lnTo>
                <a:lnTo>
                  <a:pt x="12" y="29"/>
                </a:lnTo>
                <a:lnTo>
                  <a:pt x="12" y="29"/>
                </a:lnTo>
                <a:lnTo>
                  <a:pt x="12" y="27"/>
                </a:lnTo>
                <a:lnTo>
                  <a:pt x="12" y="27"/>
                </a:lnTo>
                <a:lnTo>
                  <a:pt x="12" y="24"/>
                </a:lnTo>
                <a:lnTo>
                  <a:pt x="12" y="24"/>
                </a:lnTo>
                <a:lnTo>
                  <a:pt x="12" y="23"/>
                </a:lnTo>
                <a:lnTo>
                  <a:pt x="12" y="23"/>
                </a:lnTo>
                <a:lnTo>
                  <a:pt x="12" y="20"/>
                </a:lnTo>
                <a:lnTo>
                  <a:pt x="12" y="20"/>
                </a:lnTo>
                <a:lnTo>
                  <a:pt x="10" y="19"/>
                </a:lnTo>
                <a:lnTo>
                  <a:pt x="10" y="19"/>
                </a:lnTo>
                <a:lnTo>
                  <a:pt x="8" y="19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34" name="Freeform 657">
            <a:extLst>
              <a:ext uri="{FF2B5EF4-FFF2-40B4-BE49-F238E27FC236}">
                <a16:creationId xmlns:a16="http://schemas.microsoft.com/office/drawing/2014/main" id="{0B674329-2F7F-498B-967F-54F9030853F0}"/>
              </a:ext>
            </a:extLst>
          </p:cNvPr>
          <p:cNvSpPr>
            <a:spLocks/>
          </p:cNvSpPr>
          <p:nvPr/>
        </p:nvSpPr>
        <p:spPr bwMode="auto">
          <a:xfrm>
            <a:off x="8159193" y="3373621"/>
            <a:ext cx="17463" cy="39688"/>
          </a:xfrm>
          <a:custGeom>
            <a:avLst/>
            <a:gdLst>
              <a:gd name="T0" fmla="*/ 0 w 11"/>
              <a:gd name="T1" fmla="*/ 25 h 25"/>
              <a:gd name="T2" fmla="*/ 0 w 11"/>
              <a:gd name="T3" fmla="*/ 0 h 25"/>
              <a:gd name="T4" fmla="*/ 5 w 11"/>
              <a:gd name="T5" fmla="*/ 0 h 25"/>
              <a:gd name="T6" fmla="*/ 5 w 11"/>
              <a:gd name="T7" fmla="*/ 3 h 25"/>
              <a:gd name="T8" fmla="*/ 5 w 11"/>
              <a:gd name="T9" fmla="*/ 3 h 25"/>
              <a:gd name="T10" fmla="*/ 7 w 11"/>
              <a:gd name="T11" fmla="*/ 0 h 25"/>
              <a:gd name="T12" fmla="*/ 7 w 11"/>
              <a:gd name="T13" fmla="*/ 0 h 25"/>
              <a:gd name="T14" fmla="*/ 11 w 11"/>
              <a:gd name="T15" fmla="*/ 0 h 25"/>
              <a:gd name="T16" fmla="*/ 11 w 11"/>
              <a:gd name="T17" fmla="*/ 5 h 25"/>
              <a:gd name="T18" fmla="*/ 11 w 11"/>
              <a:gd name="T19" fmla="*/ 5 h 25"/>
              <a:gd name="T20" fmla="*/ 10 w 11"/>
              <a:gd name="T21" fmla="*/ 5 h 25"/>
              <a:gd name="T22" fmla="*/ 10 w 11"/>
              <a:gd name="T23" fmla="*/ 5 h 25"/>
              <a:gd name="T24" fmla="*/ 8 w 11"/>
              <a:gd name="T25" fmla="*/ 5 h 25"/>
              <a:gd name="T26" fmla="*/ 8 w 11"/>
              <a:gd name="T27" fmla="*/ 5 h 25"/>
              <a:gd name="T28" fmla="*/ 6 w 11"/>
              <a:gd name="T29" fmla="*/ 7 h 25"/>
              <a:gd name="T30" fmla="*/ 6 w 11"/>
              <a:gd name="T31" fmla="*/ 7 h 25"/>
              <a:gd name="T32" fmla="*/ 5 w 11"/>
              <a:gd name="T33" fmla="*/ 8 h 25"/>
              <a:gd name="T34" fmla="*/ 5 w 11"/>
              <a:gd name="T35" fmla="*/ 8 h 25"/>
              <a:gd name="T36" fmla="*/ 5 w 11"/>
              <a:gd name="T37" fmla="*/ 10 h 25"/>
              <a:gd name="T38" fmla="*/ 5 w 11"/>
              <a:gd name="T39" fmla="*/ 25 h 25"/>
              <a:gd name="T40" fmla="*/ 0 w 11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5"/>
                </a:lnTo>
                <a:lnTo>
                  <a:pt x="11" y="5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6" y="7"/>
                </a:lnTo>
                <a:lnTo>
                  <a:pt x="6" y="7"/>
                </a:lnTo>
                <a:lnTo>
                  <a:pt x="5" y="8"/>
                </a:lnTo>
                <a:lnTo>
                  <a:pt x="5" y="8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35" name="Freeform 658">
            <a:extLst>
              <a:ext uri="{FF2B5EF4-FFF2-40B4-BE49-F238E27FC236}">
                <a16:creationId xmlns:a16="http://schemas.microsoft.com/office/drawing/2014/main" id="{4F50D34E-7A90-4588-8246-A4C47FAE8D56}"/>
              </a:ext>
            </a:extLst>
          </p:cNvPr>
          <p:cNvSpPr>
            <a:spLocks noEditPoints="1"/>
          </p:cNvSpPr>
          <p:nvPr/>
        </p:nvSpPr>
        <p:spPr bwMode="auto">
          <a:xfrm>
            <a:off x="8178243" y="3373621"/>
            <a:ext cx="23813" cy="42863"/>
          </a:xfrm>
          <a:custGeom>
            <a:avLst/>
            <a:gdLst>
              <a:gd name="T0" fmla="*/ 0 w 15"/>
              <a:gd name="T1" fmla="*/ 9 h 27"/>
              <a:gd name="T2" fmla="*/ 0 w 15"/>
              <a:gd name="T3" fmla="*/ 9 h 27"/>
              <a:gd name="T4" fmla="*/ 0 w 15"/>
              <a:gd name="T5" fmla="*/ 7 h 27"/>
              <a:gd name="T6" fmla="*/ 0 w 15"/>
              <a:gd name="T7" fmla="*/ 7 h 27"/>
              <a:gd name="T8" fmla="*/ 1 w 15"/>
              <a:gd name="T9" fmla="*/ 4 h 27"/>
              <a:gd name="T10" fmla="*/ 1 w 15"/>
              <a:gd name="T11" fmla="*/ 4 h 27"/>
              <a:gd name="T12" fmla="*/ 4 w 15"/>
              <a:gd name="T13" fmla="*/ 2 h 27"/>
              <a:gd name="T14" fmla="*/ 4 w 15"/>
              <a:gd name="T15" fmla="*/ 2 h 27"/>
              <a:gd name="T16" fmla="*/ 8 w 15"/>
              <a:gd name="T17" fmla="*/ 0 h 27"/>
              <a:gd name="T18" fmla="*/ 8 w 15"/>
              <a:gd name="T19" fmla="*/ 0 h 27"/>
              <a:gd name="T20" fmla="*/ 13 w 15"/>
              <a:gd name="T21" fmla="*/ 2 h 27"/>
              <a:gd name="T22" fmla="*/ 13 w 15"/>
              <a:gd name="T23" fmla="*/ 2 h 27"/>
              <a:gd name="T24" fmla="*/ 15 w 15"/>
              <a:gd name="T25" fmla="*/ 4 h 27"/>
              <a:gd name="T26" fmla="*/ 15 w 15"/>
              <a:gd name="T27" fmla="*/ 4 h 27"/>
              <a:gd name="T28" fmla="*/ 15 w 15"/>
              <a:gd name="T29" fmla="*/ 7 h 27"/>
              <a:gd name="T30" fmla="*/ 15 w 15"/>
              <a:gd name="T31" fmla="*/ 7 h 27"/>
              <a:gd name="T32" fmla="*/ 15 w 15"/>
              <a:gd name="T33" fmla="*/ 9 h 27"/>
              <a:gd name="T34" fmla="*/ 15 w 15"/>
              <a:gd name="T35" fmla="*/ 18 h 27"/>
              <a:gd name="T36" fmla="*/ 15 w 15"/>
              <a:gd name="T37" fmla="*/ 18 h 27"/>
              <a:gd name="T38" fmla="*/ 15 w 15"/>
              <a:gd name="T39" fmla="*/ 20 h 27"/>
              <a:gd name="T40" fmla="*/ 15 w 15"/>
              <a:gd name="T41" fmla="*/ 20 h 27"/>
              <a:gd name="T42" fmla="*/ 15 w 15"/>
              <a:gd name="T43" fmla="*/ 23 h 27"/>
              <a:gd name="T44" fmla="*/ 15 w 15"/>
              <a:gd name="T45" fmla="*/ 23 h 27"/>
              <a:gd name="T46" fmla="*/ 13 w 15"/>
              <a:gd name="T47" fmla="*/ 25 h 27"/>
              <a:gd name="T48" fmla="*/ 13 w 15"/>
              <a:gd name="T49" fmla="*/ 25 h 27"/>
              <a:gd name="T50" fmla="*/ 8 w 15"/>
              <a:gd name="T51" fmla="*/ 27 h 27"/>
              <a:gd name="T52" fmla="*/ 8 w 15"/>
              <a:gd name="T53" fmla="*/ 27 h 27"/>
              <a:gd name="T54" fmla="*/ 4 w 15"/>
              <a:gd name="T55" fmla="*/ 25 h 27"/>
              <a:gd name="T56" fmla="*/ 4 w 15"/>
              <a:gd name="T57" fmla="*/ 25 h 27"/>
              <a:gd name="T58" fmla="*/ 1 w 15"/>
              <a:gd name="T59" fmla="*/ 23 h 27"/>
              <a:gd name="T60" fmla="*/ 1 w 15"/>
              <a:gd name="T61" fmla="*/ 23 h 27"/>
              <a:gd name="T62" fmla="*/ 0 w 15"/>
              <a:gd name="T63" fmla="*/ 20 h 27"/>
              <a:gd name="T64" fmla="*/ 0 w 15"/>
              <a:gd name="T65" fmla="*/ 20 h 27"/>
              <a:gd name="T66" fmla="*/ 0 w 15"/>
              <a:gd name="T67" fmla="*/ 18 h 27"/>
              <a:gd name="T68" fmla="*/ 0 w 15"/>
              <a:gd name="T69" fmla="*/ 9 h 27"/>
              <a:gd name="T70" fmla="*/ 5 w 15"/>
              <a:gd name="T71" fmla="*/ 18 h 27"/>
              <a:gd name="T72" fmla="*/ 5 w 15"/>
              <a:gd name="T73" fmla="*/ 18 h 27"/>
              <a:gd name="T74" fmla="*/ 6 w 15"/>
              <a:gd name="T75" fmla="*/ 20 h 27"/>
              <a:gd name="T76" fmla="*/ 6 w 15"/>
              <a:gd name="T77" fmla="*/ 20 h 27"/>
              <a:gd name="T78" fmla="*/ 8 w 15"/>
              <a:gd name="T79" fmla="*/ 20 h 27"/>
              <a:gd name="T80" fmla="*/ 8 w 15"/>
              <a:gd name="T81" fmla="*/ 20 h 27"/>
              <a:gd name="T82" fmla="*/ 10 w 15"/>
              <a:gd name="T83" fmla="*/ 20 h 27"/>
              <a:gd name="T84" fmla="*/ 10 w 15"/>
              <a:gd name="T85" fmla="*/ 20 h 27"/>
              <a:gd name="T86" fmla="*/ 10 w 15"/>
              <a:gd name="T87" fmla="*/ 18 h 27"/>
              <a:gd name="T88" fmla="*/ 10 w 15"/>
              <a:gd name="T89" fmla="*/ 8 h 27"/>
              <a:gd name="T90" fmla="*/ 10 w 15"/>
              <a:gd name="T91" fmla="*/ 8 h 27"/>
              <a:gd name="T92" fmla="*/ 10 w 15"/>
              <a:gd name="T93" fmla="*/ 5 h 27"/>
              <a:gd name="T94" fmla="*/ 10 w 15"/>
              <a:gd name="T95" fmla="*/ 5 h 27"/>
              <a:gd name="T96" fmla="*/ 8 w 15"/>
              <a:gd name="T97" fmla="*/ 5 h 27"/>
              <a:gd name="T98" fmla="*/ 8 w 15"/>
              <a:gd name="T99" fmla="*/ 5 h 27"/>
              <a:gd name="T100" fmla="*/ 6 w 15"/>
              <a:gd name="T101" fmla="*/ 5 h 27"/>
              <a:gd name="T102" fmla="*/ 6 w 15"/>
              <a:gd name="T103" fmla="*/ 5 h 27"/>
              <a:gd name="T104" fmla="*/ 5 w 15"/>
              <a:gd name="T105" fmla="*/ 8 h 27"/>
              <a:gd name="T106" fmla="*/ 5 w 15"/>
              <a:gd name="T107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7">
                <a:moveTo>
                  <a:pt x="0" y="9"/>
                </a:move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1" y="4"/>
                </a:lnTo>
                <a:lnTo>
                  <a:pt x="1" y="4"/>
                </a:lnTo>
                <a:lnTo>
                  <a:pt x="4" y="2"/>
                </a:lnTo>
                <a:lnTo>
                  <a:pt x="4" y="2"/>
                </a:lnTo>
                <a:lnTo>
                  <a:pt x="8" y="0"/>
                </a:lnTo>
                <a:lnTo>
                  <a:pt x="8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5" y="7"/>
                </a:lnTo>
                <a:lnTo>
                  <a:pt x="15" y="7"/>
                </a:lnTo>
                <a:lnTo>
                  <a:pt x="15" y="9"/>
                </a:lnTo>
                <a:lnTo>
                  <a:pt x="15" y="18"/>
                </a:lnTo>
                <a:lnTo>
                  <a:pt x="15" y="18"/>
                </a:lnTo>
                <a:lnTo>
                  <a:pt x="15" y="20"/>
                </a:lnTo>
                <a:lnTo>
                  <a:pt x="15" y="20"/>
                </a:lnTo>
                <a:lnTo>
                  <a:pt x="15" y="23"/>
                </a:lnTo>
                <a:lnTo>
                  <a:pt x="15" y="23"/>
                </a:lnTo>
                <a:lnTo>
                  <a:pt x="13" y="25"/>
                </a:lnTo>
                <a:lnTo>
                  <a:pt x="13" y="25"/>
                </a:lnTo>
                <a:lnTo>
                  <a:pt x="8" y="27"/>
                </a:lnTo>
                <a:lnTo>
                  <a:pt x="8" y="27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close/>
                <a:moveTo>
                  <a:pt x="5" y="18"/>
                </a:move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8"/>
                </a:lnTo>
                <a:lnTo>
                  <a:pt x="10" y="8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36" name="Freeform 659">
            <a:extLst>
              <a:ext uri="{FF2B5EF4-FFF2-40B4-BE49-F238E27FC236}">
                <a16:creationId xmlns:a16="http://schemas.microsoft.com/office/drawing/2014/main" id="{9D16866D-B06D-4C2A-A58E-4B6DCF309A1A}"/>
              </a:ext>
            </a:extLst>
          </p:cNvPr>
          <p:cNvSpPr>
            <a:spLocks/>
          </p:cNvSpPr>
          <p:nvPr/>
        </p:nvSpPr>
        <p:spPr bwMode="auto">
          <a:xfrm>
            <a:off x="8208406" y="3373621"/>
            <a:ext cx="41275" cy="39688"/>
          </a:xfrm>
          <a:custGeom>
            <a:avLst/>
            <a:gdLst>
              <a:gd name="T0" fmla="*/ 0 w 26"/>
              <a:gd name="T1" fmla="*/ 25 h 25"/>
              <a:gd name="T2" fmla="*/ 0 w 26"/>
              <a:gd name="T3" fmla="*/ 0 h 25"/>
              <a:gd name="T4" fmla="*/ 6 w 26"/>
              <a:gd name="T5" fmla="*/ 0 h 25"/>
              <a:gd name="T6" fmla="*/ 6 w 26"/>
              <a:gd name="T7" fmla="*/ 3 h 25"/>
              <a:gd name="T8" fmla="*/ 6 w 26"/>
              <a:gd name="T9" fmla="*/ 3 h 25"/>
              <a:gd name="T10" fmla="*/ 6 w 26"/>
              <a:gd name="T11" fmla="*/ 3 h 25"/>
              <a:gd name="T12" fmla="*/ 8 w 26"/>
              <a:gd name="T13" fmla="*/ 0 h 25"/>
              <a:gd name="T14" fmla="*/ 8 w 26"/>
              <a:gd name="T15" fmla="*/ 0 h 25"/>
              <a:gd name="T16" fmla="*/ 10 w 26"/>
              <a:gd name="T17" fmla="*/ 0 h 25"/>
              <a:gd name="T18" fmla="*/ 10 w 26"/>
              <a:gd name="T19" fmla="*/ 0 h 25"/>
              <a:gd name="T20" fmla="*/ 14 w 26"/>
              <a:gd name="T21" fmla="*/ 0 h 25"/>
              <a:gd name="T22" fmla="*/ 14 w 26"/>
              <a:gd name="T23" fmla="*/ 0 h 25"/>
              <a:gd name="T24" fmla="*/ 15 w 26"/>
              <a:gd name="T25" fmla="*/ 3 h 25"/>
              <a:gd name="T26" fmla="*/ 15 w 26"/>
              <a:gd name="T27" fmla="*/ 3 h 25"/>
              <a:gd name="T28" fmla="*/ 18 w 26"/>
              <a:gd name="T29" fmla="*/ 0 h 25"/>
              <a:gd name="T30" fmla="*/ 18 w 26"/>
              <a:gd name="T31" fmla="*/ 0 h 25"/>
              <a:gd name="T32" fmla="*/ 20 w 26"/>
              <a:gd name="T33" fmla="*/ 0 h 25"/>
              <a:gd name="T34" fmla="*/ 20 w 26"/>
              <a:gd name="T35" fmla="*/ 0 h 25"/>
              <a:gd name="T36" fmla="*/ 23 w 26"/>
              <a:gd name="T37" fmla="*/ 0 h 25"/>
              <a:gd name="T38" fmla="*/ 23 w 26"/>
              <a:gd name="T39" fmla="*/ 0 h 25"/>
              <a:gd name="T40" fmla="*/ 24 w 26"/>
              <a:gd name="T41" fmla="*/ 2 h 25"/>
              <a:gd name="T42" fmla="*/ 24 w 26"/>
              <a:gd name="T43" fmla="*/ 2 h 25"/>
              <a:gd name="T44" fmla="*/ 25 w 26"/>
              <a:gd name="T45" fmla="*/ 3 h 25"/>
              <a:gd name="T46" fmla="*/ 25 w 26"/>
              <a:gd name="T47" fmla="*/ 3 h 25"/>
              <a:gd name="T48" fmla="*/ 26 w 26"/>
              <a:gd name="T49" fmla="*/ 7 h 25"/>
              <a:gd name="T50" fmla="*/ 26 w 26"/>
              <a:gd name="T51" fmla="*/ 25 h 25"/>
              <a:gd name="T52" fmla="*/ 21 w 26"/>
              <a:gd name="T53" fmla="*/ 25 h 25"/>
              <a:gd name="T54" fmla="*/ 21 w 26"/>
              <a:gd name="T55" fmla="*/ 8 h 25"/>
              <a:gd name="T56" fmla="*/ 21 w 26"/>
              <a:gd name="T57" fmla="*/ 8 h 25"/>
              <a:gd name="T58" fmla="*/ 20 w 26"/>
              <a:gd name="T59" fmla="*/ 7 h 25"/>
              <a:gd name="T60" fmla="*/ 20 w 26"/>
              <a:gd name="T61" fmla="*/ 7 h 25"/>
              <a:gd name="T62" fmla="*/ 19 w 26"/>
              <a:gd name="T63" fmla="*/ 5 h 25"/>
              <a:gd name="T64" fmla="*/ 19 w 26"/>
              <a:gd name="T65" fmla="*/ 5 h 25"/>
              <a:gd name="T66" fmla="*/ 16 w 26"/>
              <a:gd name="T67" fmla="*/ 7 h 25"/>
              <a:gd name="T68" fmla="*/ 16 w 26"/>
              <a:gd name="T69" fmla="*/ 7 h 25"/>
              <a:gd name="T70" fmla="*/ 16 w 26"/>
              <a:gd name="T71" fmla="*/ 9 h 25"/>
              <a:gd name="T72" fmla="*/ 16 w 26"/>
              <a:gd name="T73" fmla="*/ 25 h 25"/>
              <a:gd name="T74" fmla="*/ 11 w 26"/>
              <a:gd name="T75" fmla="*/ 25 h 25"/>
              <a:gd name="T76" fmla="*/ 11 w 26"/>
              <a:gd name="T77" fmla="*/ 8 h 25"/>
              <a:gd name="T78" fmla="*/ 11 w 26"/>
              <a:gd name="T79" fmla="*/ 8 h 25"/>
              <a:gd name="T80" fmla="*/ 10 w 26"/>
              <a:gd name="T81" fmla="*/ 7 h 25"/>
              <a:gd name="T82" fmla="*/ 10 w 26"/>
              <a:gd name="T83" fmla="*/ 7 h 25"/>
              <a:gd name="T84" fmla="*/ 9 w 26"/>
              <a:gd name="T85" fmla="*/ 5 h 25"/>
              <a:gd name="T86" fmla="*/ 9 w 26"/>
              <a:gd name="T87" fmla="*/ 5 h 25"/>
              <a:gd name="T88" fmla="*/ 6 w 26"/>
              <a:gd name="T89" fmla="*/ 7 h 25"/>
              <a:gd name="T90" fmla="*/ 6 w 26"/>
              <a:gd name="T91" fmla="*/ 7 h 25"/>
              <a:gd name="T92" fmla="*/ 6 w 26"/>
              <a:gd name="T93" fmla="*/ 9 h 25"/>
              <a:gd name="T94" fmla="*/ 6 w 26"/>
              <a:gd name="T95" fmla="*/ 25 h 25"/>
              <a:gd name="T96" fmla="*/ 0 w 26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" h="25">
                <a:moveTo>
                  <a:pt x="0" y="25"/>
                </a:moveTo>
                <a:lnTo>
                  <a:pt x="0" y="0"/>
                </a:lnTo>
                <a:lnTo>
                  <a:pt x="6" y="0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4" y="0"/>
                </a:lnTo>
                <a:lnTo>
                  <a:pt x="14" y="0"/>
                </a:lnTo>
                <a:lnTo>
                  <a:pt x="15" y="3"/>
                </a:lnTo>
                <a:lnTo>
                  <a:pt x="15" y="3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3" y="0"/>
                </a:lnTo>
                <a:lnTo>
                  <a:pt x="23" y="0"/>
                </a:lnTo>
                <a:lnTo>
                  <a:pt x="24" y="2"/>
                </a:lnTo>
                <a:lnTo>
                  <a:pt x="24" y="2"/>
                </a:lnTo>
                <a:lnTo>
                  <a:pt x="25" y="3"/>
                </a:lnTo>
                <a:lnTo>
                  <a:pt x="25" y="3"/>
                </a:lnTo>
                <a:lnTo>
                  <a:pt x="26" y="7"/>
                </a:lnTo>
                <a:lnTo>
                  <a:pt x="26" y="25"/>
                </a:lnTo>
                <a:lnTo>
                  <a:pt x="21" y="25"/>
                </a:lnTo>
                <a:lnTo>
                  <a:pt x="21" y="8"/>
                </a:lnTo>
                <a:lnTo>
                  <a:pt x="21" y="8"/>
                </a:lnTo>
                <a:lnTo>
                  <a:pt x="20" y="7"/>
                </a:lnTo>
                <a:lnTo>
                  <a:pt x="20" y="7"/>
                </a:lnTo>
                <a:lnTo>
                  <a:pt x="19" y="5"/>
                </a:lnTo>
                <a:lnTo>
                  <a:pt x="19" y="5"/>
                </a:lnTo>
                <a:lnTo>
                  <a:pt x="16" y="7"/>
                </a:lnTo>
                <a:lnTo>
                  <a:pt x="16" y="7"/>
                </a:lnTo>
                <a:lnTo>
                  <a:pt x="16" y="9"/>
                </a:lnTo>
                <a:lnTo>
                  <a:pt x="16" y="25"/>
                </a:lnTo>
                <a:lnTo>
                  <a:pt x="11" y="25"/>
                </a:lnTo>
                <a:lnTo>
                  <a:pt x="11" y="8"/>
                </a:lnTo>
                <a:lnTo>
                  <a:pt x="11" y="8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6" y="7"/>
                </a:lnTo>
                <a:lnTo>
                  <a:pt x="6" y="7"/>
                </a:lnTo>
                <a:lnTo>
                  <a:pt x="6" y="9"/>
                </a:lnTo>
                <a:lnTo>
                  <a:pt x="6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37" name="Freeform 660">
            <a:extLst>
              <a:ext uri="{FF2B5EF4-FFF2-40B4-BE49-F238E27FC236}">
                <a16:creationId xmlns:a16="http://schemas.microsoft.com/office/drawing/2014/main" id="{D6F53332-E618-4776-843E-C4AD8C7D74D9}"/>
              </a:ext>
            </a:extLst>
          </p:cNvPr>
          <p:cNvSpPr>
            <a:spLocks noEditPoints="1"/>
          </p:cNvSpPr>
          <p:nvPr/>
        </p:nvSpPr>
        <p:spPr bwMode="auto">
          <a:xfrm>
            <a:off x="8256031" y="3357746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38" name="Freeform 661">
            <a:extLst>
              <a:ext uri="{FF2B5EF4-FFF2-40B4-BE49-F238E27FC236}">
                <a16:creationId xmlns:a16="http://schemas.microsoft.com/office/drawing/2014/main" id="{E9972A93-FAB3-4768-805F-5E19F4342CB6}"/>
              </a:ext>
            </a:extLst>
          </p:cNvPr>
          <p:cNvSpPr>
            <a:spLocks/>
          </p:cNvSpPr>
          <p:nvPr/>
        </p:nvSpPr>
        <p:spPr bwMode="auto">
          <a:xfrm>
            <a:off x="8271906" y="3373621"/>
            <a:ext cx="23813" cy="39688"/>
          </a:xfrm>
          <a:custGeom>
            <a:avLst/>
            <a:gdLst>
              <a:gd name="T0" fmla="*/ 0 w 15"/>
              <a:gd name="T1" fmla="*/ 25 h 25"/>
              <a:gd name="T2" fmla="*/ 0 w 15"/>
              <a:gd name="T3" fmla="*/ 0 h 25"/>
              <a:gd name="T4" fmla="*/ 5 w 15"/>
              <a:gd name="T5" fmla="*/ 0 h 25"/>
              <a:gd name="T6" fmla="*/ 5 w 15"/>
              <a:gd name="T7" fmla="*/ 3 h 25"/>
              <a:gd name="T8" fmla="*/ 5 w 15"/>
              <a:gd name="T9" fmla="*/ 3 h 25"/>
              <a:gd name="T10" fmla="*/ 5 w 15"/>
              <a:gd name="T11" fmla="*/ 3 h 25"/>
              <a:gd name="T12" fmla="*/ 6 w 15"/>
              <a:gd name="T13" fmla="*/ 0 h 25"/>
              <a:gd name="T14" fmla="*/ 6 w 15"/>
              <a:gd name="T15" fmla="*/ 0 h 25"/>
              <a:gd name="T16" fmla="*/ 10 w 15"/>
              <a:gd name="T17" fmla="*/ 0 h 25"/>
              <a:gd name="T18" fmla="*/ 10 w 15"/>
              <a:gd name="T19" fmla="*/ 0 h 25"/>
              <a:gd name="T20" fmla="*/ 12 w 15"/>
              <a:gd name="T21" fmla="*/ 0 h 25"/>
              <a:gd name="T22" fmla="*/ 12 w 15"/>
              <a:gd name="T23" fmla="*/ 0 h 25"/>
              <a:gd name="T24" fmla="*/ 13 w 15"/>
              <a:gd name="T25" fmla="*/ 2 h 25"/>
              <a:gd name="T26" fmla="*/ 13 w 15"/>
              <a:gd name="T27" fmla="*/ 2 h 25"/>
              <a:gd name="T28" fmla="*/ 14 w 15"/>
              <a:gd name="T29" fmla="*/ 3 h 25"/>
              <a:gd name="T30" fmla="*/ 14 w 15"/>
              <a:gd name="T31" fmla="*/ 3 h 25"/>
              <a:gd name="T32" fmla="*/ 15 w 15"/>
              <a:gd name="T33" fmla="*/ 7 h 25"/>
              <a:gd name="T34" fmla="*/ 15 w 15"/>
              <a:gd name="T35" fmla="*/ 25 h 25"/>
              <a:gd name="T36" fmla="*/ 10 w 15"/>
              <a:gd name="T37" fmla="*/ 25 h 25"/>
              <a:gd name="T38" fmla="*/ 10 w 15"/>
              <a:gd name="T39" fmla="*/ 8 h 25"/>
              <a:gd name="T40" fmla="*/ 10 w 15"/>
              <a:gd name="T41" fmla="*/ 8 h 25"/>
              <a:gd name="T42" fmla="*/ 9 w 15"/>
              <a:gd name="T43" fmla="*/ 7 h 25"/>
              <a:gd name="T44" fmla="*/ 9 w 15"/>
              <a:gd name="T45" fmla="*/ 7 h 25"/>
              <a:gd name="T46" fmla="*/ 8 w 15"/>
              <a:gd name="T47" fmla="*/ 5 h 25"/>
              <a:gd name="T48" fmla="*/ 8 w 15"/>
              <a:gd name="T49" fmla="*/ 5 h 25"/>
              <a:gd name="T50" fmla="*/ 5 w 15"/>
              <a:gd name="T51" fmla="*/ 7 h 25"/>
              <a:gd name="T52" fmla="*/ 5 w 15"/>
              <a:gd name="T53" fmla="*/ 7 h 25"/>
              <a:gd name="T54" fmla="*/ 5 w 15"/>
              <a:gd name="T55" fmla="*/ 9 h 25"/>
              <a:gd name="T56" fmla="*/ 5 w 15"/>
              <a:gd name="T57" fmla="*/ 25 h 25"/>
              <a:gd name="T58" fmla="*/ 0 w 15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4" y="3"/>
                </a:lnTo>
                <a:lnTo>
                  <a:pt x="14" y="3"/>
                </a:lnTo>
                <a:lnTo>
                  <a:pt x="15" y="7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39" name="Freeform 662">
            <a:extLst>
              <a:ext uri="{FF2B5EF4-FFF2-40B4-BE49-F238E27FC236}">
                <a16:creationId xmlns:a16="http://schemas.microsoft.com/office/drawing/2014/main" id="{DB487439-0A74-4263-8611-56D9FC7CE6A5}"/>
              </a:ext>
            </a:extLst>
          </p:cNvPr>
          <p:cNvSpPr>
            <a:spLocks noEditPoints="1"/>
          </p:cNvSpPr>
          <p:nvPr/>
        </p:nvSpPr>
        <p:spPr bwMode="auto">
          <a:xfrm>
            <a:off x="8302068" y="3373621"/>
            <a:ext cx="23813" cy="42863"/>
          </a:xfrm>
          <a:custGeom>
            <a:avLst/>
            <a:gdLst>
              <a:gd name="T0" fmla="*/ 15 w 15"/>
              <a:gd name="T1" fmla="*/ 15 h 27"/>
              <a:gd name="T2" fmla="*/ 5 w 15"/>
              <a:gd name="T3" fmla="*/ 15 h 27"/>
              <a:gd name="T4" fmla="*/ 5 w 15"/>
              <a:gd name="T5" fmla="*/ 18 h 27"/>
              <a:gd name="T6" fmla="*/ 5 w 15"/>
              <a:gd name="T7" fmla="*/ 18 h 27"/>
              <a:gd name="T8" fmla="*/ 5 w 15"/>
              <a:gd name="T9" fmla="*/ 20 h 27"/>
              <a:gd name="T10" fmla="*/ 5 w 15"/>
              <a:gd name="T11" fmla="*/ 20 h 27"/>
              <a:gd name="T12" fmla="*/ 8 w 15"/>
              <a:gd name="T13" fmla="*/ 20 h 27"/>
              <a:gd name="T14" fmla="*/ 8 w 15"/>
              <a:gd name="T15" fmla="*/ 20 h 27"/>
              <a:gd name="T16" fmla="*/ 9 w 15"/>
              <a:gd name="T17" fmla="*/ 20 h 27"/>
              <a:gd name="T18" fmla="*/ 9 w 15"/>
              <a:gd name="T19" fmla="*/ 20 h 27"/>
              <a:gd name="T20" fmla="*/ 10 w 15"/>
              <a:gd name="T21" fmla="*/ 18 h 27"/>
              <a:gd name="T22" fmla="*/ 15 w 15"/>
              <a:gd name="T23" fmla="*/ 18 h 27"/>
              <a:gd name="T24" fmla="*/ 15 w 15"/>
              <a:gd name="T25" fmla="*/ 18 h 27"/>
              <a:gd name="T26" fmla="*/ 15 w 15"/>
              <a:gd name="T27" fmla="*/ 22 h 27"/>
              <a:gd name="T28" fmla="*/ 13 w 15"/>
              <a:gd name="T29" fmla="*/ 24 h 27"/>
              <a:gd name="T30" fmla="*/ 13 w 15"/>
              <a:gd name="T31" fmla="*/ 24 h 27"/>
              <a:gd name="T32" fmla="*/ 10 w 15"/>
              <a:gd name="T33" fmla="*/ 25 h 27"/>
              <a:gd name="T34" fmla="*/ 10 w 15"/>
              <a:gd name="T35" fmla="*/ 25 h 27"/>
              <a:gd name="T36" fmla="*/ 8 w 15"/>
              <a:gd name="T37" fmla="*/ 27 h 27"/>
              <a:gd name="T38" fmla="*/ 8 w 15"/>
              <a:gd name="T39" fmla="*/ 27 h 27"/>
              <a:gd name="T40" fmla="*/ 4 w 15"/>
              <a:gd name="T41" fmla="*/ 25 h 27"/>
              <a:gd name="T42" fmla="*/ 4 w 15"/>
              <a:gd name="T43" fmla="*/ 25 h 27"/>
              <a:gd name="T44" fmla="*/ 1 w 15"/>
              <a:gd name="T45" fmla="*/ 23 h 27"/>
              <a:gd name="T46" fmla="*/ 1 w 15"/>
              <a:gd name="T47" fmla="*/ 23 h 27"/>
              <a:gd name="T48" fmla="*/ 0 w 15"/>
              <a:gd name="T49" fmla="*/ 20 h 27"/>
              <a:gd name="T50" fmla="*/ 0 w 15"/>
              <a:gd name="T51" fmla="*/ 20 h 27"/>
              <a:gd name="T52" fmla="*/ 0 w 15"/>
              <a:gd name="T53" fmla="*/ 18 h 27"/>
              <a:gd name="T54" fmla="*/ 0 w 15"/>
              <a:gd name="T55" fmla="*/ 9 h 27"/>
              <a:gd name="T56" fmla="*/ 0 w 15"/>
              <a:gd name="T57" fmla="*/ 9 h 27"/>
              <a:gd name="T58" fmla="*/ 0 w 15"/>
              <a:gd name="T59" fmla="*/ 7 h 27"/>
              <a:gd name="T60" fmla="*/ 0 w 15"/>
              <a:gd name="T61" fmla="*/ 7 h 27"/>
              <a:gd name="T62" fmla="*/ 1 w 15"/>
              <a:gd name="T63" fmla="*/ 4 h 27"/>
              <a:gd name="T64" fmla="*/ 1 w 15"/>
              <a:gd name="T65" fmla="*/ 4 h 27"/>
              <a:gd name="T66" fmla="*/ 4 w 15"/>
              <a:gd name="T67" fmla="*/ 2 h 27"/>
              <a:gd name="T68" fmla="*/ 4 w 15"/>
              <a:gd name="T69" fmla="*/ 2 h 27"/>
              <a:gd name="T70" fmla="*/ 8 w 15"/>
              <a:gd name="T71" fmla="*/ 0 h 27"/>
              <a:gd name="T72" fmla="*/ 8 w 15"/>
              <a:gd name="T73" fmla="*/ 0 h 27"/>
              <a:gd name="T74" fmla="*/ 10 w 15"/>
              <a:gd name="T75" fmla="*/ 0 h 27"/>
              <a:gd name="T76" fmla="*/ 10 w 15"/>
              <a:gd name="T77" fmla="*/ 0 h 27"/>
              <a:gd name="T78" fmla="*/ 13 w 15"/>
              <a:gd name="T79" fmla="*/ 3 h 27"/>
              <a:gd name="T80" fmla="*/ 13 w 15"/>
              <a:gd name="T81" fmla="*/ 3 h 27"/>
              <a:gd name="T82" fmla="*/ 15 w 15"/>
              <a:gd name="T83" fmla="*/ 5 h 27"/>
              <a:gd name="T84" fmla="*/ 15 w 15"/>
              <a:gd name="T85" fmla="*/ 8 h 27"/>
              <a:gd name="T86" fmla="*/ 15 w 15"/>
              <a:gd name="T87" fmla="*/ 15 h 27"/>
              <a:gd name="T88" fmla="*/ 5 w 15"/>
              <a:gd name="T89" fmla="*/ 12 h 27"/>
              <a:gd name="T90" fmla="*/ 10 w 15"/>
              <a:gd name="T91" fmla="*/ 12 h 27"/>
              <a:gd name="T92" fmla="*/ 10 w 15"/>
              <a:gd name="T93" fmla="*/ 8 h 27"/>
              <a:gd name="T94" fmla="*/ 10 w 15"/>
              <a:gd name="T95" fmla="*/ 8 h 27"/>
              <a:gd name="T96" fmla="*/ 9 w 15"/>
              <a:gd name="T97" fmla="*/ 5 h 27"/>
              <a:gd name="T98" fmla="*/ 9 w 15"/>
              <a:gd name="T99" fmla="*/ 5 h 27"/>
              <a:gd name="T100" fmla="*/ 8 w 15"/>
              <a:gd name="T101" fmla="*/ 5 h 27"/>
              <a:gd name="T102" fmla="*/ 8 w 15"/>
              <a:gd name="T103" fmla="*/ 5 h 27"/>
              <a:gd name="T104" fmla="*/ 5 w 15"/>
              <a:gd name="T105" fmla="*/ 5 h 27"/>
              <a:gd name="T106" fmla="*/ 5 w 15"/>
              <a:gd name="T107" fmla="*/ 5 h 27"/>
              <a:gd name="T108" fmla="*/ 5 w 15"/>
              <a:gd name="T109" fmla="*/ 8 h 27"/>
              <a:gd name="T110" fmla="*/ 5 w 15"/>
              <a:gd name="T111" fmla="*/ 1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7">
                <a:moveTo>
                  <a:pt x="15" y="15"/>
                </a:moveTo>
                <a:lnTo>
                  <a:pt x="5" y="15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0"/>
                </a:lnTo>
                <a:lnTo>
                  <a:pt x="8" y="20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5" y="18"/>
                </a:lnTo>
                <a:lnTo>
                  <a:pt x="15" y="18"/>
                </a:lnTo>
                <a:lnTo>
                  <a:pt x="15" y="22"/>
                </a:lnTo>
                <a:lnTo>
                  <a:pt x="13" y="24"/>
                </a:lnTo>
                <a:lnTo>
                  <a:pt x="13" y="24"/>
                </a:lnTo>
                <a:lnTo>
                  <a:pt x="10" y="25"/>
                </a:lnTo>
                <a:lnTo>
                  <a:pt x="10" y="25"/>
                </a:lnTo>
                <a:lnTo>
                  <a:pt x="8" y="27"/>
                </a:lnTo>
                <a:lnTo>
                  <a:pt x="8" y="27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1" y="4"/>
                </a:lnTo>
                <a:lnTo>
                  <a:pt x="1" y="4"/>
                </a:lnTo>
                <a:lnTo>
                  <a:pt x="4" y="2"/>
                </a:lnTo>
                <a:lnTo>
                  <a:pt x="4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3"/>
                </a:lnTo>
                <a:lnTo>
                  <a:pt x="13" y="3"/>
                </a:lnTo>
                <a:lnTo>
                  <a:pt x="15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2"/>
                </a:moveTo>
                <a:lnTo>
                  <a:pt x="10" y="12"/>
                </a:lnTo>
                <a:lnTo>
                  <a:pt x="10" y="8"/>
                </a:ln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40" name="Rectangle 663">
            <a:extLst>
              <a:ext uri="{FF2B5EF4-FFF2-40B4-BE49-F238E27FC236}">
                <a16:creationId xmlns:a16="http://schemas.microsoft.com/office/drawing/2014/main" id="{20930140-1307-467F-92C8-34AE1689A9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2843" y="3870509"/>
            <a:ext cx="7938" cy="5556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41" name="Freeform 664">
            <a:extLst>
              <a:ext uri="{FF2B5EF4-FFF2-40B4-BE49-F238E27FC236}">
                <a16:creationId xmlns:a16="http://schemas.microsoft.com/office/drawing/2014/main" id="{D0BBBE9B-4144-473F-A47C-B6041D9E7374}"/>
              </a:ext>
            </a:extLst>
          </p:cNvPr>
          <p:cNvSpPr>
            <a:spLocks noEditPoints="1"/>
          </p:cNvSpPr>
          <p:nvPr/>
        </p:nvSpPr>
        <p:spPr bwMode="auto">
          <a:xfrm>
            <a:off x="8167131" y="3884796"/>
            <a:ext cx="25400" cy="41275"/>
          </a:xfrm>
          <a:custGeom>
            <a:avLst/>
            <a:gdLst>
              <a:gd name="T0" fmla="*/ 0 w 16"/>
              <a:gd name="T1" fmla="*/ 10 h 26"/>
              <a:gd name="T2" fmla="*/ 0 w 16"/>
              <a:gd name="T3" fmla="*/ 10 h 26"/>
              <a:gd name="T4" fmla="*/ 1 w 16"/>
              <a:gd name="T5" fmla="*/ 6 h 26"/>
              <a:gd name="T6" fmla="*/ 1 w 16"/>
              <a:gd name="T7" fmla="*/ 6 h 26"/>
              <a:gd name="T8" fmla="*/ 1 w 16"/>
              <a:gd name="T9" fmla="*/ 4 h 26"/>
              <a:gd name="T10" fmla="*/ 1 w 16"/>
              <a:gd name="T11" fmla="*/ 4 h 26"/>
              <a:gd name="T12" fmla="*/ 3 w 16"/>
              <a:gd name="T13" fmla="*/ 1 h 26"/>
              <a:gd name="T14" fmla="*/ 3 w 16"/>
              <a:gd name="T15" fmla="*/ 1 h 26"/>
              <a:gd name="T16" fmla="*/ 8 w 16"/>
              <a:gd name="T17" fmla="*/ 0 h 26"/>
              <a:gd name="T18" fmla="*/ 8 w 16"/>
              <a:gd name="T19" fmla="*/ 0 h 26"/>
              <a:gd name="T20" fmla="*/ 12 w 16"/>
              <a:gd name="T21" fmla="*/ 1 h 26"/>
              <a:gd name="T22" fmla="*/ 12 w 16"/>
              <a:gd name="T23" fmla="*/ 1 h 26"/>
              <a:gd name="T24" fmla="*/ 15 w 16"/>
              <a:gd name="T25" fmla="*/ 4 h 26"/>
              <a:gd name="T26" fmla="*/ 15 w 16"/>
              <a:gd name="T27" fmla="*/ 4 h 26"/>
              <a:gd name="T28" fmla="*/ 15 w 16"/>
              <a:gd name="T29" fmla="*/ 6 h 26"/>
              <a:gd name="T30" fmla="*/ 15 w 16"/>
              <a:gd name="T31" fmla="*/ 6 h 26"/>
              <a:gd name="T32" fmla="*/ 16 w 16"/>
              <a:gd name="T33" fmla="*/ 10 h 26"/>
              <a:gd name="T34" fmla="*/ 16 w 16"/>
              <a:gd name="T35" fmla="*/ 17 h 26"/>
              <a:gd name="T36" fmla="*/ 16 w 16"/>
              <a:gd name="T37" fmla="*/ 17 h 26"/>
              <a:gd name="T38" fmla="*/ 15 w 16"/>
              <a:gd name="T39" fmla="*/ 20 h 26"/>
              <a:gd name="T40" fmla="*/ 15 w 16"/>
              <a:gd name="T41" fmla="*/ 20 h 26"/>
              <a:gd name="T42" fmla="*/ 15 w 16"/>
              <a:gd name="T43" fmla="*/ 22 h 26"/>
              <a:gd name="T44" fmla="*/ 15 w 16"/>
              <a:gd name="T45" fmla="*/ 22 h 26"/>
              <a:gd name="T46" fmla="*/ 12 w 16"/>
              <a:gd name="T47" fmla="*/ 25 h 26"/>
              <a:gd name="T48" fmla="*/ 12 w 16"/>
              <a:gd name="T49" fmla="*/ 25 h 26"/>
              <a:gd name="T50" fmla="*/ 8 w 16"/>
              <a:gd name="T51" fmla="*/ 26 h 26"/>
              <a:gd name="T52" fmla="*/ 8 w 16"/>
              <a:gd name="T53" fmla="*/ 26 h 26"/>
              <a:gd name="T54" fmla="*/ 3 w 16"/>
              <a:gd name="T55" fmla="*/ 25 h 26"/>
              <a:gd name="T56" fmla="*/ 3 w 16"/>
              <a:gd name="T57" fmla="*/ 25 h 26"/>
              <a:gd name="T58" fmla="*/ 1 w 16"/>
              <a:gd name="T59" fmla="*/ 22 h 26"/>
              <a:gd name="T60" fmla="*/ 1 w 16"/>
              <a:gd name="T61" fmla="*/ 22 h 26"/>
              <a:gd name="T62" fmla="*/ 1 w 16"/>
              <a:gd name="T63" fmla="*/ 20 h 26"/>
              <a:gd name="T64" fmla="*/ 1 w 16"/>
              <a:gd name="T65" fmla="*/ 20 h 26"/>
              <a:gd name="T66" fmla="*/ 0 w 16"/>
              <a:gd name="T67" fmla="*/ 17 h 26"/>
              <a:gd name="T68" fmla="*/ 0 w 16"/>
              <a:gd name="T69" fmla="*/ 10 h 26"/>
              <a:gd name="T70" fmla="*/ 6 w 16"/>
              <a:gd name="T71" fmla="*/ 19 h 26"/>
              <a:gd name="T72" fmla="*/ 6 w 16"/>
              <a:gd name="T73" fmla="*/ 19 h 26"/>
              <a:gd name="T74" fmla="*/ 6 w 16"/>
              <a:gd name="T75" fmla="*/ 21 h 26"/>
              <a:gd name="T76" fmla="*/ 6 w 16"/>
              <a:gd name="T77" fmla="*/ 21 h 26"/>
              <a:gd name="T78" fmla="*/ 8 w 16"/>
              <a:gd name="T79" fmla="*/ 21 h 26"/>
              <a:gd name="T80" fmla="*/ 8 w 16"/>
              <a:gd name="T81" fmla="*/ 21 h 26"/>
              <a:gd name="T82" fmla="*/ 10 w 16"/>
              <a:gd name="T83" fmla="*/ 21 h 26"/>
              <a:gd name="T84" fmla="*/ 10 w 16"/>
              <a:gd name="T85" fmla="*/ 21 h 26"/>
              <a:gd name="T86" fmla="*/ 11 w 16"/>
              <a:gd name="T87" fmla="*/ 19 h 26"/>
              <a:gd name="T88" fmla="*/ 11 w 16"/>
              <a:gd name="T89" fmla="*/ 9 h 26"/>
              <a:gd name="T90" fmla="*/ 11 w 16"/>
              <a:gd name="T91" fmla="*/ 9 h 26"/>
              <a:gd name="T92" fmla="*/ 10 w 16"/>
              <a:gd name="T93" fmla="*/ 6 h 26"/>
              <a:gd name="T94" fmla="*/ 10 w 16"/>
              <a:gd name="T95" fmla="*/ 6 h 26"/>
              <a:gd name="T96" fmla="*/ 8 w 16"/>
              <a:gd name="T97" fmla="*/ 6 h 26"/>
              <a:gd name="T98" fmla="*/ 8 w 16"/>
              <a:gd name="T99" fmla="*/ 6 h 26"/>
              <a:gd name="T100" fmla="*/ 6 w 16"/>
              <a:gd name="T101" fmla="*/ 6 h 26"/>
              <a:gd name="T102" fmla="*/ 6 w 16"/>
              <a:gd name="T103" fmla="*/ 6 h 26"/>
              <a:gd name="T104" fmla="*/ 6 w 16"/>
              <a:gd name="T105" fmla="*/ 9 h 26"/>
              <a:gd name="T106" fmla="*/ 6 w 16"/>
              <a:gd name="T107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" h="26">
                <a:moveTo>
                  <a:pt x="0" y="10"/>
                </a:moveTo>
                <a:lnTo>
                  <a:pt x="0" y="10"/>
                </a:lnTo>
                <a:lnTo>
                  <a:pt x="1" y="6"/>
                </a:lnTo>
                <a:lnTo>
                  <a:pt x="1" y="6"/>
                </a:lnTo>
                <a:lnTo>
                  <a:pt x="1" y="4"/>
                </a:lnTo>
                <a:lnTo>
                  <a:pt x="1" y="4"/>
                </a:lnTo>
                <a:lnTo>
                  <a:pt x="3" y="1"/>
                </a:lnTo>
                <a:lnTo>
                  <a:pt x="3" y="1"/>
                </a:lnTo>
                <a:lnTo>
                  <a:pt x="8" y="0"/>
                </a:lnTo>
                <a:lnTo>
                  <a:pt x="8" y="0"/>
                </a:lnTo>
                <a:lnTo>
                  <a:pt x="12" y="1"/>
                </a:lnTo>
                <a:lnTo>
                  <a:pt x="12" y="1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6" y="10"/>
                </a:lnTo>
                <a:lnTo>
                  <a:pt x="16" y="17"/>
                </a:lnTo>
                <a:lnTo>
                  <a:pt x="16" y="17"/>
                </a:lnTo>
                <a:lnTo>
                  <a:pt x="15" y="20"/>
                </a:lnTo>
                <a:lnTo>
                  <a:pt x="15" y="20"/>
                </a:lnTo>
                <a:lnTo>
                  <a:pt x="15" y="22"/>
                </a:lnTo>
                <a:lnTo>
                  <a:pt x="15" y="22"/>
                </a:lnTo>
                <a:lnTo>
                  <a:pt x="12" y="25"/>
                </a:lnTo>
                <a:lnTo>
                  <a:pt x="12" y="25"/>
                </a:lnTo>
                <a:lnTo>
                  <a:pt x="8" y="26"/>
                </a:lnTo>
                <a:lnTo>
                  <a:pt x="8" y="26"/>
                </a:lnTo>
                <a:lnTo>
                  <a:pt x="3" y="25"/>
                </a:lnTo>
                <a:lnTo>
                  <a:pt x="3" y="25"/>
                </a:lnTo>
                <a:lnTo>
                  <a:pt x="1" y="22"/>
                </a:lnTo>
                <a:lnTo>
                  <a:pt x="1" y="22"/>
                </a:lnTo>
                <a:lnTo>
                  <a:pt x="1" y="20"/>
                </a:lnTo>
                <a:lnTo>
                  <a:pt x="1" y="20"/>
                </a:lnTo>
                <a:lnTo>
                  <a:pt x="0" y="17"/>
                </a:lnTo>
                <a:lnTo>
                  <a:pt x="0" y="10"/>
                </a:lnTo>
                <a:close/>
                <a:moveTo>
                  <a:pt x="6" y="19"/>
                </a:moveTo>
                <a:lnTo>
                  <a:pt x="6" y="19"/>
                </a:lnTo>
                <a:lnTo>
                  <a:pt x="6" y="21"/>
                </a:lnTo>
                <a:lnTo>
                  <a:pt x="6" y="21"/>
                </a:lnTo>
                <a:lnTo>
                  <a:pt x="8" y="21"/>
                </a:lnTo>
                <a:lnTo>
                  <a:pt x="8" y="21"/>
                </a:lnTo>
                <a:lnTo>
                  <a:pt x="10" y="21"/>
                </a:lnTo>
                <a:lnTo>
                  <a:pt x="10" y="21"/>
                </a:lnTo>
                <a:lnTo>
                  <a:pt x="11" y="19"/>
                </a:lnTo>
                <a:lnTo>
                  <a:pt x="11" y="9"/>
                </a:lnTo>
                <a:lnTo>
                  <a:pt x="11" y="9"/>
                </a:lnTo>
                <a:lnTo>
                  <a:pt x="10" y="6"/>
                </a:lnTo>
                <a:lnTo>
                  <a:pt x="10" y="6"/>
                </a:lnTo>
                <a:lnTo>
                  <a:pt x="8" y="6"/>
                </a:lnTo>
                <a:lnTo>
                  <a:pt x="8" y="6"/>
                </a:lnTo>
                <a:lnTo>
                  <a:pt x="6" y="6"/>
                </a:lnTo>
                <a:lnTo>
                  <a:pt x="6" y="6"/>
                </a:lnTo>
                <a:lnTo>
                  <a:pt x="6" y="9"/>
                </a:lnTo>
                <a:lnTo>
                  <a:pt x="6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42" name="Freeform 665">
            <a:extLst>
              <a:ext uri="{FF2B5EF4-FFF2-40B4-BE49-F238E27FC236}">
                <a16:creationId xmlns:a16="http://schemas.microsoft.com/office/drawing/2014/main" id="{DA966973-C1A5-4CDB-9D0F-95F9CD0FA1A5}"/>
              </a:ext>
            </a:extLst>
          </p:cNvPr>
          <p:cNvSpPr>
            <a:spLocks noEditPoints="1"/>
          </p:cNvSpPr>
          <p:nvPr/>
        </p:nvSpPr>
        <p:spPr bwMode="auto">
          <a:xfrm>
            <a:off x="8198881" y="3870509"/>
            <a:ext cx="23813" cy="55563"/>
          </a:xfrm>
          <a:custGeom>
            <a:avLst/>
            <a:gdLst>
              <a:gd name="T0" fmla="*/ 10 w 15"/>
              <a:gd name="T1" fmla="*/ 35 h 35"/>
              <a:gd name="T2" fmla="*/ 10 w 15"/>
              <a:gd name="T3" fmla="*/ 33 h 35"/>
              <a:gd name="T4" fmla="*/ 10 w 15"/>
              <a:gd name="T5" fmla="*/ 33 h 35"/>
              <a:gd name="T6" fmla="*/ 9 w 15"/>
              <a:gd name="T7" fmla="*/ 34 h 35"/>
              <a:gd name="T8" fmla="*/ 9 w 15"/>
              <a:gd name="T9" fmla="*/ 34 h 35"/>
              <a:gd name="T10" fmla="*/ 7 w 15"/>
              <a:gd name="T11" fmla="*/ 35 h 35"/>
              <a:gd name="T12" fmla="*/ 7 w 15"/>
              <a:gd name="T13" fmla="*/ 35 h 35"/>
              <a:gd name="T14" fmla="*/ 6 w 15"/>
              <a:gd name="T15" fmla="*/ 35 h 35"/>
              <a:gd name="T16" fmla="*/ 6 w 15"/>
              <a:gd name="T17" fmla="*/ 35 h 35"/>
              <a:gd name="T18" fmla="*/ 5 w 15"/>
              <a:gd name="T19" fmla="*/ 35 h 35"/>
              <a:gd name="T20" fmla="*/ 5 w 15"/>
              <a:gd name="T21" fmla="*/ 35 h 35"/>
              <a:gd name="T22" fmla="*/ 2 w 15"/>
              <a:gd name="T23" fmla="*/ 35 h 35"/>
              <a:gd name="T24" fmla="*/ 0 w 15"/>
              <a:gd name="T25" fmla="*/ 33 h 35"/>
              <a:gd name="T26" fmla="*/ 0 w 15"/>
              <a:gd name="T27" fmla="*/ 33 h 35"/>
              <a:gd name="T28" fmla="*/ 0 w 15"/>
              <a:gd name="T29" fmla="*/ 31 h 35"/>
              <a:gd name="T30" fmla="*/ 0 w 15"/>
              <a:gd name="T31" fmla="*/ 31 h 35"/>
              <a:gd name="T32" fmla="*/ 0 w 15"/>
              <a:gd name="T33" fmla="*/ 28 h 35"/>
              <a:gd name="T34" fmla="*/ 0 w 15"/>
              <a:gd name="T35" fmla="*/ 18 h 35"/>
              <a:gd name="T36" fmla="*/ 0 w 15"/>
              <a:gd name="T37" fmla="*/ 18 h 35"/>
              <a:gd name="T38" fmla="*/ 0 w 15"/>
              <a:gd name="T39" fmla="*/ 14 h 35"/>
              <a:gd name="T40" fmla="*/ 0 w 15"/>
              <a:gd name="T41" fmla="*/ 14 h 35"/>
              <a:gd name="T42" fmla="*/ 0 w 15"/>
              <a:gd name="T43" fmla="*/ 11 h 35"/>
              <a:gd name="T44" fmla="*/ 2 w 15"/>
              <a:gd name="T45" fmla="*/ 10 h 35"/>
              <a:gd name="T46" fmla="*/ 2 w 15"/>
              <a:gd name="T47" fmla="*/ 10 h 35"/>
              <a:gd name="T48" fmla="*/ 5 w 15"/>
              <a:gd name="T49" fmla="*/ 9 h 35"/>
              <a:gd name="T50" fmla="*/ 5 w 15"/>
              <a:gd name="T51" fmla="*/ 9 h 35"/>
              <a:gd name="T52" fmla="*/ 7 w 15"/>
              <a:gd name="T53" fmla="*/ 10 h 35"/>
              <a:gd name="T54" fmla="*/ 7 w 15"/>
              <a:gd name="T55" fmla="*/ 10 h 35"/>
              <a:gd name="T56" fmla="*/ 10 w 15"/>
              <a:gd name="T57" fmla="*/ 13 h 35"/>
              <a:gd name="T58" fmla="*/ 10 w 15"/>
              <a:gd name="T59" fmla="*/ 13 h 35"/>
              <a:gd name="T60" fmla="*/ 10 w 15"/>
              <a:gd name="T61" fmla="*/ 0 h 35"/>
              <a:gd name="T62" fmla="*/ 15 w 15"/>
              <a:gd name="T63" fmla="*/ 0 h 35"/>
              <a:gd name="T64" fmla="*/ 15 w 15"/>
              <a:gd name="T65" fmla="*/ 35 h 35"/>
              <a:gd name="T66" fmla="*/ 10 w 15"/>
              <a:gd name="T67" fmla="*/ 35 h 35"/>
              <a:gd name="T68" fmla="*/ 5 w 15"/>
              <a:gd name="T69" fmla="*/ 26 h 35"/>
              <a:gd name="T70" fmla="*/ 5 w 15"/>
              <a:gd name="T71" fmla="*/ 26 h 35"/>
              <a:gd name="T72" fmla="*/ 5 w 15"/>
              <a:gd name="T73" fmla="*/ 29 h 35"/>
              <a:gd name="T74" fmla="*/ 5 w 15"/>
              <a:gd name="T75" fmla="*/ 29 h 35"/>
              <a:gd name="T76" fmla="*/ 7 w 15"/>
              <a:gd name="T77" fmla="*/ 30 h 35"/>
              <a:gd name="T78" fmla="*/ 7 w 15"/>
              <a:gd name="T79" fmla="*/ 30 h 35"/>
              <a:gd name="T80" fmla="*/ 9 w 15"/>
              <a:gd name="T81" fmla="*/ 29 h 35"/>
              <a:gd name="T82" fmla="*/ 9 w 15"/>
              <a:gd name="T83" fmla="*/ 29 h 35"/>
              <a:gd name="T84" fmla="*/ 10 w 15"/>
              <a:gd name="T85" fmla="*/ 28 h 35"/>
              <a:gd name="T86" fmla="*/ 10 w 15"/>
              <a:gd name="T87" fmla="*/ 18 h 35"/>
              <a:gd name="T88" fmla="*/ 10 w 15"/>
              <a:gd name="T89" fmla="*/ 18 h 35"/>
              <a:gd name="T90" fmla="*/ 9 w 15"/>
              <a:gd name="T91" fmla="*/ 15 h 35"/>
              <a:gd name="T92" fmla="*/ 9 w 15"/>
              <a:gd name="T93" fmla="*/ 15 h 35"/>
              <a:gd name="T94" fmla="*/ 7 w 15"/>
              <a:gd name="T95" fmla="*/ 15 h 35"/>
              <a:gd name="T96" fmla="*/ 7 w 15"/>
              <a:gd name="T97" fmla="*/ 15 h 35"/>
              <a:gd name="T98" fmla="*/ 5 w 15"/>
              <a:gd name="T99" fmla="*/ 15 h 35"/>
              <a:gd name="T100" fmla="*/ 5 w 15"/>
              <a:gd name="T101" fmla="*/ 15 h 35"/>
              <a:gd name="T102" fmla="*/ 5 w 15"/>
              <a:gd name="T103" fmla="*/ 18 h 35"/>
              <a:gd name="T104" fmla="*/ 5 w 15"/>
              <a:gd name="T105" fmla="*/ 26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" h="35">
                <a:moveTo>
                  <a:pt x="10" y="35"/>
                </a:moveTo>
                <a:lnTo>
                  <a:pt x="10" y="33"/>
                </a:lnTo>
                <a:lnTo>
                  <a:pt x="10" y="33"/>
                </a:lnTo>
                <a:lnTo>
                  <a:pt x="9" y="34"/>
                </a:lnTo>
                <a:lnTo>
                  <a:pt x="9" y="34"/>
                </a:lnTo>
                <a:lnTo>
                  <a:pt x="7" y="35"/>
                </a:lnTo>
                <a:lnTo>
                  <a:pt x="7" y="35"/>
                </a:lnTo>
                <a:lnTo>
                  <a:pt x="6" y="35"/>
                </a:lnTo>
                <a:lnTo>
                  <a:pt x="6" y="35"/>
                </a:lnTo>
                <a:lnTo>
                  <a:pt x="5" y="35"/>
                </a:lnTo>
                <a:lnTo>
                  <a:pt x="5" y="35"/>
                </a:lnTo>
                <a:lnTo>
                  <a:pt x="2" y="35"/>
                </a:lnTo>
                <a:lnTo>
                  <a:pt x="0" y="33"/>
                </a:lnTo>
                <a:lnTo>
                  <a:pt x="0" y="33"/>
                </a:lnTo>
                <a:lnTo>
                  <a:pt x="0" y="31"/>
                </a:lnTo>
                <a:lnTo>
                  <a:pt x="0" y="31"/>
                </a:lnTo>
                <a:lnTo>
                  <a:pt x="0" y="28"/>
                </a:lnTo>
                <a:lnTo>
                  <a:pt x="0" y="18"/>
                </a:lnTo>
                <a:lnTo>
                  <a:pt x="0" y="18"/>
                </a:lnTo>
                <a:lnTo>
                  <a:pt x="0" y="14"/>
                </a:lnTo>
                <a:lnTo>
                  <a:pt x="0" y="14"/>
                </a:lnTo>
                <a:lnTo>
                  <a:pt x="0" y="11"/>
                </a:lnTo>
                <a:lnTo>
                  <a:pt x="2" y="10"/>
                </a:lnTo>
                <a:lnTo>
                  <a:pt x="2" y="10"/>
                </a:lnTo>
                <a:lnTo>
                  <a:pt x="5" y="9"/>
                </a:lnTo>
                <a:lnTo>
                  <a:pt x="5" y="9"/>
                </a:lnTo>
                <a:lnTo>
                  <a:pt x="7" y="10"/>
                </a:lnTo>
                <a:lnTo>
                  <a:pt x="7" y="10"/>
                </a:lnTo>
                <a:lnTo>
                  <a:pt x="10" y="13"/>
                </a:lnTo>
                <a:lnTo>
                  <a:pt x="10" y="13"/>
                </a:lnTo>
                <a:lnTo>
                  <a:pt x="10" y="0"/>
                </a:lnTo>
                <a:lnTo>
                  <a:pt x="15" y="0"/>
                </a:lnTo>
                <a:lnTo>
                  <a:pt x="15" y="35"/>
                </a:lnTo>
                <a:lnTo>
                  <a:pt x="10" y="35"/>
                </a:lnTo>
                <a:close/>
                <a:moveTo>
                  <a:pt x="5" y="26"/>
                </a:moveTo>
                <a:lnTo>
                  <a:pt x="5" y="26"/>
                </a:lnTo>
                <a:lnTo>
                  <a:pt x="5" y="29"/>
                </a:lnTo>
                <a:lnTo>
                  <a:pt x="5" y="29"/>
                </a:lnTo>
                <a:lnTo>
                  <a:pt x="7" y="30"/>
                </a:lnTo>
                <a:lnTo>
                  <a:pt x="7" y="30"/>
                </a:lnTo>
                <a:lnTo>
                  <a:pt x="9" y="29"/>
                </a:lnTo>
                <a:lnTo>
                  <a:pt x="9" y="29"/>
                </a:lnTo>
                <a:lnTo>
                  <a:pt x="10" y="28"/>
                </a:lnTo>
                <a:lnTo>
                  <a:pt x="10" y="18"/>
                </a:lnTo>
                <a:lnTo>
                  <a:pt x="10" y="18"/>
                </a:lnTo>
                <a:lnTo>
                  <a:pt x="9" y="15"/>
                </a:lnTo>
                <a:lnTo>
                  <a:pt x="9" y="15"/>
                </a:lnTo>
                <a:lnTo>
                  <a:pt x="7" y="15"/>
                </a:lnTo>
                <a:lnTo>
                  <a:pt x="7" y="15"/>
                </a:lnTo>
                <a:lnTo>
                  <a:pt x="5" y="15"/>
                </a:lnTo>
                <a:lnTo>
                  <a:pt x="5" y="15"/>
                </a:lnTo>
                <a:lnTo>
                  <a:pt x="5" y="18"/>
                </a:lnTo>
                <a:lnTo>
                  <a:pt x="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43" name="Freeform 666">
            <a:extLst>
              <a:ext uri="{FF2B5EF4-FFF2-40B4-BE49-F238E27FC236}">
                <a16:creationId xmlns:a16="http://schemas.microsoft.com/office/drawing/2014/main" id="{D2AE7279-AB77-4960-854D-6F2035E59341}"/>
              </a:ext>
            </a:extLst>
          </p:cNvPr>
          <p:cNvSpPr>
            <a:spLocks noEditPoints="1"/>
          </p:cNvSpPr>
          <p:nvPr/>
        </p:nvSpPr>
        <p:spPr bwMode="auto">
          <a:xfrm>
            <a:off x="8229043" y="3870509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44" name="Freeform 667">
            <a:extLst>
              <a:ext uri="{FF2B5EF4-FFF2-40B4-BE49-F238E27FC236}">
                <a16:creationId xmlns:a16="http://schemas.microsoft.com/office/drawing/2014/main" id="{0C19BF41-505A-403A-9FCA-5B18CCC25AAA}"/>
              </a:ext>
            </a:extLst>
          </p:cNvPr>
          <p:cNvSpPr>
            <a:spLocks/>
          </p:cNvSpPr>
          <p:nvPr/>
        </p:nvSpPr>
        <p:spPr bwMode="auto">
          <a:xfrm>
            <a:off x="8244918" y="3884796"/>
            <a:ext cx="23813" cy="41275"/>
          </a:xfrm>
          <a:custGeom>
            <a:avLst/>
            <a:gdLst>
              <a:gd name="T0" fmla="*/ 0 w 15"/>
              <a:gd name="T1" fmla="*/ 26 h 26"/>
              <a:gd name="T2" fmla="*/ 0 w 15"/>
              <a:gd name="T3" fmla="*/ 1 h 26"/>
              <a:gd name="T4" fmla="*/ 5 w 15"/>
              <a:gd name="T5" fmla="*/ 1 h 26"/>
              <a:gd name="T6" fmla="*/ 5 w 15"/>
              <a:gd name="T7" fmla="*/ 4 h 26"/>
              <a:gd name="T8" fmla="*/ 5 w 15"/>
              <a:gd name="T9" fmla="*/ 4 h 26"/>
              <a:gd name="T10" fmla="*/ 5 w 15"/>
              <a:gd name="T11" fmla="*/ 4 h 26"/>
              <a:gd name="T12" fmla="*/ 6 w 15"/>
              <a:gd name="T13" fmla="*/ 1 h 26"/>
              <a:gd name="T14" fmla="*/ 6 w 15"/>
              <a:gd name="T15" fmla="*/ 1 h 26"/>
              <a:gd name="T16" fmla="*/ 10 w 15"/>
              <a:gd name="T17" fmla="*/ 0 h 26"/>
              <a:gd name="T18" fmla="*/ 10 w 15"/>
              <a:gd name="T19" fmla="*/ 0 h 26"/>
              <a:gd name="T20" fmla="*/ 11 w 15"/>
              <a:gd name="T21" fmla="*/ 1 h 26"/>
              <a:gd name="T22" fmla="*/ 11 w 15"/>
              <a:gd name="T23" fmla="*/ 1 h 26"/>
              <a:gd name="T24" fmla="*/ 13 w 15"/>
              <a:gd name="T25" fmla="*/ 2 h 26"/>
              <a:gd name="T26" fmla="*/ 13 w 15"/>
              <a:gd name="T27" fmla="*/ 2 h 26"/>
              <a:gd name="T28" fmla="*/ 13 w 15"/>
              <a:gd name="T29" fmla="*/ 4 h 26"/>
              <a:gd name="T30" fmla="*/ 13 w 15"/>
              <a:gd name="T31" fmla="*/ 4 h 26"/>
              <a:gd name="T32" fmla="*/ 15 w 15"/>
              <a:gd name="T33" fmla="*/ 6 h 26"/>
              <a:gd name="T34" fmla="*/ 15 w 15"/>
              <a:gd name="T35" fmla="*/ 26 h 26"/>
              <a:gd name="T36" fmla="*/ 10 w 15"/>
              <a:gd name="T37" fmla="*/ 26 h 26"/>
              <a:gd name="T38" fmla="*/ 10 w 15"/>
              <a:gd name="T39" fmla="*/ 9 h 26"/>
              <a:gd name="T40" fmla="*/ 10 w 15"/>
              <a:gd name="T41" fmla="*/ 9 h 26"/>
              <a:gd name="T42" fmla="*/ 8 w 15"/>
              <a:gd name="T43" fmla="*/ 6 h 26"/>
              <a:gd name="T44" fmla="*/ 8 w 15"/>
              <a:gd name="T45" fmla="*/ 6 h 26"/>
              <a:gd name="T46" fmla="*/ 7 w 15"/>
              <a:gd name="T47" fmla="*/ 6 h 26"/>
              <a:gd name="T48" fmla="*/ 7 w 15"/>
              <a:gd name="T49" fmla="*/ 6 h 26"/>
              <a:gd name="T50" fmla="*/ 5 w 15"/>
              <a:gd name="T51" fmla="*/ 6 h 26"/>
              <a:gd name="T52" fmla="*/ 5 w 15"/>
              <a:gd name="T53" fmla="*/ 6 h 26"/>
              <a:gd name="T54" fmla="*/ 5 w 15"/>
              <a:gd name="T55" fmla="*/ 9 h 26"/>
              <a:gd name="T56" fmla="*/ 5 w 15"/>
              <a:gd name="T57" fmla="*/ 26 h 26"/>
              <a:gd name="T58" fmla="*/ 0 w 15"/>
              <a:gd name="T5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6" y="1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1" y="1"/>
                </a:lnTo>
                <a:lnTo>
                  <a:pt x="11" y="1"/>
                </a:lnTo>
                <a:lnTo>
                  <a:pt x="13" y="2"/>
                </a:lnTo>
                <a:lnTo>
                  <a:pt x="13" y="2"/>
                </a:lnTo>
                <a:lnTo>
                  <a:pt x="13" y="4"/>
                </a:lnTo>
                <a:lnTo>
                  <a:pt x="13" y="4"/>
                </a:lnTo>
                <a:lnTo>
                  <a:pt x="15" y="6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8" y="6"/>
                </a:lnTo>
                <a:lnTo>
                  <a:pt x="8" y="6"/>
                </a:lnTo>
                <a:lnTo>
                  <a:pt x="7" y="6"/>
                </a:lnTo>
                <a:lnTo>
                  <a:pt x="7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45" name="Freeform 668">
            <a:extLst>
              <a:ext uri="{FF2B5EF4-FFF2-40B4-BE49-F238E27FC236}">
                <a16:creationId xmlns:a16="http://schemas.microsoft.com/office/drawing/2014/main" id="{D82B0223-6956-409C-A441-15356278780E}"/>
              </a:ext>
            </a:extLst>
          </p:cNvPr>
          <p:cNvSpPr>
            <a:spLocks noEditPoints="1"/>
          </p:cNvSpPr>
          <p:nvPr/>
        </p:nvSpPr>
        <p:spPr bwMode="auto">
          <a:xfrm>
            <a:off x="8273493" y="3884796"/>
            <a:ext cx="25400" cy="41275"/>
          </a:xfrm>
          <a:custGeom>
            <a:avLst/>
            <a:gdLst>
              <a:gd name="T0" fmla="*/ 16 w 16"/>
              <a:gd name="T1" fmla="*/ 15 h 26"/>
              <a:gd name="T2" fmla="*/ 5 w 16"/>
              <a:gd name="T3" fmla="*/ 15 h 26"/>
              <a:gd name="T4" fmla="*/ 5 w 16"/>
              <a:gd name="T5" fmla="*/ 19 h 26"/>
              <a:gd name="T6" fmla="*/ 5 w 16"/>
              <a:gd name="T7" fmla="*/ 19 h 26"/>
              <a:gd name="T8" fmla="*/ 5 w 16"/>
              <a:gd name="T9" fmla="*/ 21 h 26"/>
              <a:gd name="T10" fmla="*/ 5 w 16"/>
              <a:gd name="T11" fmla="*/ 21 h 26"/>
              <a:gd name="T12" fmla="*/ 8 w 16"/>
              <a:gd name="T13" fmla="*/ 21 h 26"/>
              <a:gd name="T14" fmla="*/ 8 w 16"/>
              <a:gd name="T15" fmla="*/ 21 h 26"/>
              <a:gd name="T16" fmla="*/ 9 w 16"/>
              <a:gd name="T17" fmla="*/ 20 h 26"/>
              <a:gd name="T18" fmla="*/ 9 w 16"/>
              <a:gd name="T19" fmla="*/ 20 h 26"/>
              <a:gd name="T20" fmla="*/ 11 w 16"/>
              <a:gd name="T21" fmla="*/ 19 h 26"/>
              <a:gd name="T22" fmla="*/ 16 w 16"/>
              <a:gd name="T23" fmla="*/ 19 h 26"/>
              <a:gd name="T24" fmla="*/ 16 w 16"/>
              <a:gd name="T25" fmla="*/ 19 h 26"/>
              <a:gd name="T26" fmla="*/ 16 w 16"/>
              <a:gd name="T27" fmla="*/ 22 h 26"/>
              <a:gd name="T28" fmla="*/ 13 w 16"/>
              <a:gd name="T29" fmla="*/ 24 h 26"/>
              <a:gd name="T30" fmla="*/ 13 w 16"/>
              <a:gd name="T31" fmla="*/ 24 h 26"/>
              <a:gd name="T32" fmla="*/ 11 w 16"/>
              <a:gd name="T33" fmla="*/ 26 h 26"/>
              <a:gd name="T34" fmla="*/ 11 w 16"/>
              <a:gd name="T35" fmla="*/ 26 h 26"/>
              <a:gd name="T36" fmla="*/ 8 w 16"/>
              <a:gd name="T37" fmla="*/ 26 h 26"/>
              <a:gd name="T38" fmla="*/ 8 w 16"/>
              <a:gd name="T39" fmla="*/ 26 h 26"/>
              <a:gd name="T40" fmla="*/ 4 w 16"/>
              <a:gd name="T41" fmla="*/ 25 h 26"/>
              <a:gd name="T42" fmla="*/ 4 w 16"/>
              <a:gd name="T43" fmla="*/ 25 h 26"/>
              <a:gd name="T44" fmla="*/ 2 w 16"/>
              <a:gd name="T45" fmla="*/ 22 h 26"/>
              <a:gd name="T46" fmla="*/ 2 w 16"/>
              <a:gd name="T47" fmla="*/ 22 h 26"/>
              <a:gd name="T48" fmla="*/ 0 w 16"/>
              <a:gd name="T49" fmla="*/ 20 h 26"/>
              <a:gd name="T50" fmla="*/ 0 w 16"/>
              <a:gd name="T51" fmla="*/ 20 h 26"/>
              <a:gd name="T52" fmla="*/ 0 w 16"/>
              <a:gd name="T53" fmla="*/ 17 h 26"/>
              <a:gd name="T54" fmla="*/ 0 w 16"/>
              <a:gd name="T55" fmla="*/ 10 h 26"/>
              <a:gd name="T56" fmla="*/ 0 w 16"/>
              <a:gd name="T57" fmla="*/ 10 h 26"/>
              <a:gd name="T58" fmla="*/ 0 w 16"/>
              <a:gd name="T59" fmla="*/ 6 h 26"/>
              <a:gd name="T60" fmla="*/ 0 w 16"/>
              <a:gd name="T61" fmla="*/ 6 h 26"/>
              <a:gd name="T62" fmla="*/ 2 w 16"/>
              <a:gd name="T63" fmla="*/ 4 h 26"/>
              <a:gd name="T64" fmla="*/ 2 w 16"/>
              <a:gd name="T65" fmla="*/ 4 h 26"/>
              <a:gd name="T66" fmla="*/ 4 w 16"/>
              <a:gd name="T67" fmla="*/ 1 h 26"/>
              <a:gd name="T68" fmla="*/ 4 w 16"/>
              <a:gd name="T69" fmla="*/ 1 h 26"/>
              <a:gd name="T70" fmla="*/ 8 w 16"/>
              <a:gd name="T71" fmla="*/ 0 h 26"/>
              <a:gd name="T72" fmla="*/ 8 w 16"/>
              <a:gd name="T73" fmla="*/ 0 h 26"/>
              <a:gd name="T74" fmla="*/ 11 w 16"/>
              <a:gd name="T75" fmla="*/ 1 h 26"/>
              <a:gd name="T76" fmla="*/ 11 w 16"/>
              <a:gd name="T77" fmla="*/ 1 h 26"/>
              <a:gd name="T78" fmla="*/ 13 w 16"/>
              <a:gd name="T79" fmla="*/ 2 h 26"/>
              <a:gd name="T80" fmla="*/ 13 w 16"/>
              <a:gd name="T81" fmla="*/ 2 h 26"/>
              <a:gd name="T82" fmla="*/ 16 w 16"/>
              <a:gd name="T83" fmla="*/ 5 h 26"/>
              <a:gd name="T84" fmla="*/ 16 w 16"/>
              <a:gd name="T85" fmla="*/ 9 h 26"/>
              <a:gd name="T86" fmla="*/ 16 w 16"/>
              <a:gd name="T87" fmla="*/ 15 h 26"/>
              <a:gd name="T88" fmla="*/ 5 w 16"/>
              <a:gd name="T89" fmla="*/ 11 h 26"/>
              <a:gd name="T90" fmla="*/ 11 w 16"/>
              <a:gd name="T91" fmla="*/ 11 h 26"/>
              <a:gd name="T92" fmla="*/ 11 w 16"/>
              <a:gd name="T93" fmla="*/ 9 h 26"/>
              <a:gd name="T94" fmla="*/ 11 w 16"/>
              <a:gd name="T95" fmla="*/ 9 h 26"/>
              <a:gd name="T96" fmla="*/ 9 w 16"/>
              <a:gd name="T97" fmla="*/ 6 h 26"/>
              <a:gd name="T98" fmla="*/ 9 w 16"/>
              <a:gd name="T99" fmla="*/ 6 h 26"/>
              <a:gd name="T100" fmla="*/ 8 w 16"/>
              <a:gd name="T101" fmla="*/ 6 h 26"/>
              <a:gd name="T102" fmla="*/ 8 w 16"/>
              <a:gd name="T103" fmla="*/ 6 h 26"/>
              <a:gd name="T104" fmla="*/ 5 w 16"/>
              <a:gd name="T105" fmla="*/ 6 h 26"/>
              <a:gd name="T106" fmla="*/ 5 w 16"/>
              <a:gd name="T107" fmla="*/ 6 h 26"/>
              <a:gd name="T108" fmla="*/ 5 w 16"/>
              <a:gd name="T109" fmla="*/ 9 h 26"/>
              <a:gd name="T110" fmla="*/ 5 w 16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" h="26">
                <a:moveTo>
                  <a:pt x="16" y="15"/>
                </a:moveTo>
                <a:lnTo>
                  <a:pt x="5" y="15"/>
                </a:lnTo>
                <a:lnTo>
                  <a:pt x="5" y="19"/>
                </a:lnTo>
                <a:lnTo>
                  <a:pt x="5" y="19"/>
                </a:lnTo>
                <a:lnTo>
                  <a:pt x="5" y="21"/>
                </a:lnTo>
                <a:lnTo>
                  <a:pt x="5" y="21"/>
                </a:lnTo>
                <a:lnTo>
                  <a:pt x="8" y="21"/>
                </a:lnTo>
                <a:lnTo>
                  <a:pt x="8" y="21"/>
                </a:lnTo>
                <a:lnTo>
                  <a:pt x="9" y="20"/>
                </a:lnTo>
                <a:lnTo>
                  <a:pt x="9" y="20"/>
                </a:lnTo>
                <a:lnTo>
                  <a:pt x="11" y="19"/>
                </a:lnTo>
                <a:lnTo>
                  <a:pt x="16" y="19"/>
                </a:lnTo>
                <a:lnTo>
                  <a:pt x="16" y="19"/>
                </a:lnTo>
                <a:lnTo>
                  <a:pt x="16" y="22"/>
                </a:lnTo>
                <a:lnTo>
                  <a:pt x="13" y="24"/>
                </a:lnTo>
                <a:lnTo>
                  <a:pt x="13" y="24"/>
                </a:lnTo>
                <a:lnTo>
                  <a:pt x="11" y="26"/>
                </a:lnTo>
                <a:lnTo>
                  <a:pt x="11" y="26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2" y="22"/>
                </a:lnTo>
                <a:lnTo>
                  <a:pt x="2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3" y="2"/>
                </a:lnTo>
                <a:lnTo>
                  <a:pt x="13" y="2"/>
                </a:lnTo>
                <a:lnTo>
                  <a:pt x="16" y="5"/>
                </a:lnTo>
                <a:lnTo>
                  <a:pt x="16" y="9"/>
                </a:lnTo>
                <a:lnTo>
                  <a:pt x="16" y="15"/>
                </a:lnTo>
                <a:close/>
                <a:moveTo>
                  <a:pt x="5" y="11"/>
                </a:moveTo>
                <a:lnTo>
                  <a:pt x="11" y="11"/>
                </a:lnTo>
                <a:lnTo>
                  <a:pt x="11" y="9"/>
                </a:lnTo>
                <a:lnTo>
                  <a:pt x="11" y="9"/>
                </a:lnTo>
                <a:lnTo>
                  <a:pt x="9" y="6"/>
                </a:lnTo>
                <a:lnTo>
                  <a:pt x="9" y="6"/>
                </a:lnTo>
                <a:lnTo>
                  <a:pt x="8" y="6"/>
                </a:lnTo>
                <a:lnTo>
                  <a:pt x="8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46" name="Freeform 669">
            <a:extLst>
              <a:ext uri="{FF2B5EF4-FFF2-40B4-BE49-F238E27FC236}">
                <a16:creationId xmlns:a16="http://schemas.microsoft.com/office/drawing/2014/main" id="{7E8C31C1-8B8F-4CE2-A52B-026ECC47E26B}"/>
              </a:ext>
            </a:extLst>
          </p:cNvPr>
          <p:cNvSpPr>
            <a:spLocks noEditPoints="1"/>
          </p:cNvSpPr>
          <p:nvPr/>
        </p:nvSpPr>
        <p:spPr bwMode="auto">
          <a:xfrm>
            <a:off x="8124268" y="4380096"/>
            <a:ext cx="31750" cy="58738"/>
          </a:xfrm>
          <a:custGeom>
            <a:avLst/>
            <a:gdLst>
              <a:gd name="T0" fmla="*/ 0 w 20"/>
              <a:gd name="T1" fmla="*/ 37 h 37"/>
              <a:gd name="T2" fmla="*/ 9 w 20"/>
              <a:gd name="T3" fmla="*/ 0 h 37"/>
              <a:gd name="T4" fmla="*/ 13 w 20"/>
              <a:gd name="T5" fmla="*/ 0 h 37"/>
              <a:gd name="T6" fmla="*/ 20 w 20"/>
              <a:gd name="T7" fmla="*/ 37 h 37"/>
              <a:gd name="T8" fmla="*/ 15 w 20"/>
              <a:gd name="T9" fmla="*/ 37 h 37"/>
              <a:gd name="T10" fmla="*/ 14 w 20"/>
              <a:gd name="T11" fmla="*/ 29 h 37"/>
              <a:gd name="T12" fmla="*/ 7 w 20"/>
              <a:gd name="T13" fmla="*/ 29 h 37"/>
              <a:gd name="T14" fmla="*/ 5 w 20"/>
              <a:gd name="T15" fmla="*/ 37 h 37"/>
              <a:gd name="T16" fmla="*/ 0 w 20"/>
              <a:gd name="T17" fmla="*/ 37 h 37"/>
              <a:gd name="T18" fmla="*/ 13 w 20"/>
              <a:gd name="T19" fmla="*/ 24 h 37"/>
              <a:gd name="T20" fmla="*/ 10 w 20"/>
              <a:gd name="T21" fmla="*/ 10 h 37"/>
              <a:gd name="T22" fmla="*/ 10 w 20"/>
              <a:gd name="T23" fmla="*/ 10 h 37"/>
              <a:gd name="T24" fmla="*/ 8 w 20"/>
              <a:gd name="T25" fmla="*/ 24 h 37"/>
              <a:gd name="T26" fmla="*/ 13 w 20"/>
              <a:gd name="T27" fmla="*/ 2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7">
                <a:moveTo>
                  <a:pt x="0" y="37"/>
                </a:moveTo>
                <a:lnTo>
                  <a:pt x="9" y="0"/>
                </a:lnTo>
                <a:lnTo>
                  <a:pt x="13" y="0"/>
                </a:lnTo>
                <a:lnTo>
                  <a:pt x="20" y="37"/>
                </a:lnTo>
                <a:lnTo>
                  <a:pt x="15" y="37"/>
                </a:lnTo>
                <a:lnTo>
                  <a:pt x="14" y="29"/>
                </a:lnTo>
                <a:lnTo>
                  <a:pt x="7" y="29"/>
                </a:lnTo>
                <a:lnTo>
                  <a:pt x="5" y="37"/>
                </a:lnTo>
                <a:lnTo>
                  <a:pt x="0" y="37"/>
                </a:lnTo>
                <a:close/>
                <a:moveTo>
                  <a:pt x="13" y="24"/>
                </a:moveTo>
                <a:lnTo>
                  <a:pt x="10" y="10"/>
                </a:lnTo>
                <a:lnTo>
                  <a:pt x="10" y="10"/>
                </a:lnTo>
                <a:lnTo>
                  <a:pt x="8" y="24"/>
                </a:lnTo>
                <a:lnTo>
                  <a:pt x="13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47" name="Freeform 670">
            <a:extLst>
              <a:ext uri="{FF2B5EF4-FFF2-40B4-BE49-F238E27FC236}">
                <a16:creationId xmlns:a16="http://schemas.microsoft.com/office/drawing/2014/main" id="{93E0CE9A-D0C1-4BAD-B416-457CAC484B60}"/>
              </a:ext>
            </a:extLst>
          </p:cNvPr>
          <p:cNvSpPr>
            <a:spLocks/>
          </p:cNvSpPr>
          <p:nvPr/>
        </p:nvSpPr>
        <p:spPr bwMode="auto">
          <a:xfrm>
            <a:off x="8159193" y="4395971"/>
            <a:ext cx="25400" cy="42863"/>
          </a:xfrm>
          <a:custGeom>
            <a:avLst/>
            <a:gdLst>
              <a:gd name="T0" fmla="*/ 10 w 16"/>
              <a:gd name="T1" fmla="*/ 8 h 27"/>
              <a:gd name="T2" fmla="*/ 10 w 16"/>
              <a:gd name="T3" fmla="*/ 7 h 27"/>
              <a:gd name="T4" fmla="*/ 7 w 16"/>
              <a:gd name="T5" fmla="*/ 5 h 27"/>
              <a:gd name="T6" fmla="*/ 6 w 16"/>
              <a:gd name="T7" fmla="*/ 7 h 27"/>
              <a:gd name="T8" fmla="*/ 5 w 16"/>
              <a:gd name="T9" fmla="*/ 8 h 27"/>
              <a:gd name="T10" fmla="*/ 6 w 16"/>
              <a:gd name="T11" fmla="*/ 9 h 27"/>
              <a:gd name="T12" fmla="*/ 11 w 16"/>
              <a:gd name="T13" fmla="*/ 12 h 27"/>
              <a:gd name="T14" fmla="*/ 12 w 16"/>
              <a:gd name="T15" fmla="*/ 13 h 27"/>
              <a:gd name="T16" fmla="*/ 15 w 16"/>
              <a:gd name="T17" fmla="*/ 14 h 27"/>
              <a:gd name="T18" fmla="*/ 16 w 16"/>
              <a:gd name="T19" fmla="*/ 19 h 27"/>
              <a:gd name="T20" fmla="*/ 15 w 16"/>
              <a:gd name="T21" fmla="*/ 22 h 27"/>
              <a:gd name="T22" fmla="*/ 13 w 16"/>
              <a:gd name="T23" fmla="*/ 24 h 27"/>
              <a:gd name="T24" fmla="*/ 11 w 16"/>
              <a:gd name="T25" fmla="*/ 26 h 27"/>
              <a:gd name="T26" fmla="*/ 7 w 16"/>
              <a:gd name="T27" fmla="*/ 27 h 27"/>
              <a:gd name="T28" fmla="*/ 2 w 16"/>
              <a:gd name="T29" fmla="*/ 24 h 27"/>
              <a:gd name="T30" fmla="*/ 1 w 16"/>
              <a:gd name="T31" fmla="*/ 22 h 27"/>
              <a:gd name="T32" fmla="*/ 0 w 16"/>
              <a:gd name="T33" fmla="*/ 19 h 27"/>
              <a:gd name="T34" fmla="*/ 5 w 16"/>
              <a:gd name="T35" fmla="*/ 19 h 27"/>
              <a:gd name="T36" fmla="*/ 6 w 16"/>
              <a:gd name="T37" fmla="*/ 21 h 27"/>
              <a:gd name="T38" fmla="*/ 7 w 16"/>
              <a:gd name="T39" fmla="*/ 22 h 27"/>
              <a:gd name="T40" fmla="*/ 10 w 16"/>
              <a:gd name="T41" fmla="*/ 21 h 27"/>
              <a:gd name="T42" fmla="*/ 11 w 16"/>
              <a:gd name="T43" fmla="*/ 19 h 27"/>
              <a:gd name="T44" fmla="*/ 10 w 16"/>
              <a:gd name="T45" fmla="*/ 17 h 27"/>
              <a:gd name="T46" fmla="*/ 6 w 16"/>
              <a:gd name="T47" fmla="*/ 15 h 27"/>
              <a:gd name="T48" fmla="*/ 2 w 16"/>
              <a:gd name="T49" fmla="*/ 13 h 27"/>
              <a:gd name="T50" fmla="*/ 1 w 16"/>
              <a:gd name="T51" fmla="*/ 10 h 27"/>
              <a:gd name="T52" fmla="*/ 1 w 16"/>
              <a:gd name="T53" fmla="*/ 8 h 27"/>
              <a:gd name="T54" fmla="*/ 1 w 16"/>
              <a:gd name="T55" fmla="*/ 5 h 27"/>
              <a:gd name="T56" fmla="*/ 2 w 16"/>
              <a:gd name="T57" fmla="*/ 3 h 27"/>
              <a:gd name="T58" fmla="*/ 5 w 16"/>
              <a:gd name="T59" fmla="*/ 2 h 27"/>
              <a:gd name="T60" fmla="*/ 8 w 16"/>
              <a:gd name="T61" fmla="*/ 0 h 27"/>
              <a:gd name="T62" fmla="*/ 11 w 16"/>
              <a:gd name="T63" fmla="*/ 2 h 27"/>
              <a:gd name="T64" fmla="*/ 13 w 16"/>
              <a:gd name="T65" fmla="*/ 3 h 27"/>
              <a:gd name="T66" fmla="*/ 15 w 16"/>
              <a:gd name="T67" fmla="*/ 5 h 27"/>
              <a:gd name="T68" fmla="*/ 10 w 16"/>
              <a:gd name="T69" fmla="*/ 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" h="27">
                <a:moveTo>
                  <a:pt x="10" y="8"/>
                </a:moveTo>
                <a:lnTo>
                  <a:pt x="10" y="8"/>
                </a:lnTo>
                <a:lnTo>
                  <a:pt x="10" y="7"/>
                </a:lnTo>
                <a:lnTo>
                  <a:pt x="10" y="7"/>
                </a:lnTo>
                <a:lnTo>
                  <a:pt x="7" y="5"/>
                </a:lnTo>
                <a:lnTo>
                  <a:pt x="7" y="5"/>
                </a:lnTo>
                <a:lnTo>
                  <a:pt x="6" y="7"/>
                </a:lnTo>
                <a:lnTo>
                  <a:pt x="6" y="7"/>
                </a:lnTo>
                <a:lnTo>
                  <a:pt x="5" y="8"/>
                </a:lnTo>
                <a:lnTo>
                  <a:pt x="5" y="8"/>
                </a:lnTo>
                <a:lnTo>
                  <a:pt x="6" y="9"/>
                </a:lnTo>
                <a:lnTo>
                  <a:pt x="6" y="9"/>
                </a:lnTo>
                <a:lnTo>
                  <a:pt x="7" y="10"/>
                </a:lnTo>
                <a:lnTo>
                  <a:pt x="11" y="12"/>
                </a:lnTo>
                <a:lnTo>
                  <a:pt x="11" y="12"/>
                </a:lnTo>
                <a:lnTo>
                  <a:pt x="12" y="13"/>
                </a:lnTo>
                <a:lnTo>
                  <a:pt x="15" y="14"/>
                </a:lnTo>
                <a:lnTo>
                  <a:pt x="15" y="14"/>
                </a:lnTo>
                <a:lnTo>
                  <a:pt x="16" y="19"/>
                </a:lnTo>
                <a:lnTo>
                  <a:pt x="16" y="19"/>
                </a:lnTo>
                <a:lnTo>
                  <a:pt x="15" y="22"/>
                </a:lnTo>
                <a:lnTo>
                  <a:pt x="15" y="22"/>
                </a:lnTo>
                <a:lnTo>
                  <a:pt x="13" y="24"/>
                </a:lnTo>
                <a:lnTo>
                  <a:pt x="13" y="24"/>
                </a:lnTo>
                <a:lnTo>
                  <a:pt x="11" y="26"/>
                </a:lnTo>
                <a:lnTo>
                  <a:pt x="11" y="26"/>
                </a:lnTo>
                <a:lnTo>
                  <a:pt x="7" y="27"/>
                </a:lnTo>
                <a:lnTo>
                  <a:pt x="7" y="27"/>
                </a:lnTo>
                <a:lnTo>
                  <a:pt x="5" y="27"/>
                </a:lnTo>
                <a:lnTo>
                  <a:pt x="2" y="24"/>
                </a:lnTo>
                <a:lnTo>
                  <a:pt x="2" y="24"/>
                </a:lnTo>
                <a:lnTo>
                  <a:pt x="1" y="22"/>
                </a:lnTo>
                <a:lnTo>
                  <a:pt x="1" y="22"/>
                </a:lnTo>
                <a:lnTo>
                  <a:pt x="0" y="19"/>
                </a:lnTo>
                <a:lnTo>
                  <a:pt x="5" y="19"/>
                </a:lnTo>
                <a:lnTo>
                  <a:pt x="5" y="19"/>
                </a:lnTo>
                <a:lnTo>
                  <a:pt x="6" y="21"/>
                </a:lnTo>
                <a:lnTo>
                  <a:pt x="6" y="21"/>
                </a:lnTo>
                <a:lnTo>
                  <a:pt x="7" y="22"/>
                </a:lnTo>
                <a:lnTo>
                  <a:pt x="7" y="22"/>
                </a:lnTo>
                <a:lnTo>
                  <a:pt x="10" y="21"/>
                </a:lnTo>
                <a:lnTo>
                  <a:pt x="10" y="21"/>
                </a:lnTo>
                <a:lnTo>
                  <a:pt x="11" y="19"/>
                </a:lnTo>
                <a:lnTo>
                  <a:pt x="11" y="19"/>
                </a:lnTo>
                <a:lnTo>
                  <a:pt x="10" y="17"/>
                </a:lnTo>
                <a:lnTo>
                  <a:pt x="10" y="17"/>
                </a:lnTo>
                <a:lnTo>
                  <a:pt x="8" y="15"/>
                </a:lnTo>
                <a:lnTo>
                  <a:pt x="6" y="15"/>
                </a:lnTo>
                <a:lnTo>
                  <a:pt x="6" y="15"/>
                </a:lnTo>
                <a:lnTo>
                  <a:pt x="2" y="13"/>
                </a:lnTo>
                <a:lnTo>
                  <a:pt x="2" y="13"/>
                </a:lnTo>
                <a:lnTo>
                  <a:pt x="1" y="10"/>
                </a:lnTo>
                <a:lnTo>
                  <a:pt x="1" y="8"/>
                </a:lnTo>
                <a:lnTo>
                  <a:pt x="1" y="8"/>
                </a:lnTo>
                <a:lnTo>
                  <a:pt x="1" y="5"/>
                </a:lnTo>
                <a:lnTo>
                  <a:pt x="1" y="5"/>
                </a:lnTo>
                <a:lnTo>
                  <a:pt x="2" y="3"/>
                </a:lnTo>
                <a:lnTo>
                  <a:pt x="2" y="3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1" y="2"/>
                </a:lnTo>
                <a:lnTo>
                  <a:pt x="11" y="2"/>
                </a:lnTo>
                <a:lnTo>
                  <a:pt x="13" y="3"/>
                </a:lnTo>
                <a:lnTo>
                  <a:pt x="13" y="3"/>
                </a:lnTo>
                <a:lnTo>
                  <a:pt x="15" y="5"/>
                </a:lnTo>
                <a:lnTo>
                  <a:pt x="15" y="5"/>
                </a:lnTo>
                <a:lnTo>
                  <a:pt x="15" y="8"/>
                </a:lnTo>
                <a:lnTo>
                  <a:pt x="1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48" name="Freeform 671">
            <a:extLst>
              <a:ext uri="{FF2B5EF4-FFF2-40B4-BE49-F238E27FC236}">
                <a16:creationId xmlns:a16="http://schemas.microsoft.com/office/drawing/2014/main" id="{898A44B2-A02E-46BD-83BD-AFB7D303ACBE}"/>
              </a:ext>
            </a:extLst>
          </p:cNvPr>
          <p:cNvSpPr>
            <a:spLocks/>
          </p:cNvSpPr>
          <p:nvPr/>
        </p:nvSpPr>
        <p:spPr bwMode="auto">
          <a:xfrm>
            <a:off x="8184593" y="4384859"/>
            <a:ext cx="17463" cy="53975"/>
          </a:xfrm>
          <a:custGeom>
            <a:avLst/>
            <a:gdLst>
              <a:gd name="T0" fmla="*/ 2 w 11"/>
              <a:gd name="T1" fmla="*/ 7 h 34"/>
              <a:gd name="T2" fmla="*/ 2 w 11"/>
              <a:gd name="T3" fmla="*/ 0 h 34"/>
              <a:gd name="T4" fmla="*/ 8 w 11"/>
              <a:gd name="T5" fmla="*/ 0 h 34"/>
              <a:gd name="T6" fmla="*/ 8 w 11"/>
              <a:gd name="T7" fmla="*/ 7 h 34"/>
              <a:gd name="T8" fmla="*/ 11 w 11"/>
              <a:gd name="T9" fmla="*/ 7 h 34"/>
              <a:gd name="T10" fmla="*/ 11 w 11"/>
              <a:gd name="T11" fmla="*/ 12 h 34"/>
              <a:gd name="T12" fmla="*/ 8 w 11"/>
              <a:gd name="T13" fmla="*/ 12 h 34"/>
              <a:gd name="T14" fmla="*/ 8 w 11"/>
              <a:gd name="T15" fmla="*/ 26 h 34"/>
              <a:gd name="T16" fmla="*/ 8 w 11"/>
              <a:gd name="T17" fmla="*/ 26 h 34"/>
              <a:gd name="T18" fmla="*/ 8 w 11"/>
              <a:gd name="T19" fmla="*/ 28 h 34"/>
              <a:gd name="T20" fmla="*/ 8 w 11"/>
              <a:gd name="T21" fmla="*/ 28 h 34"/>
              <a:gd name="T22" fmla="*/ 9 w 11"/>
              <a:gd name="T23" fmla="*/ 29 h 34"/>
              <a:gd name="T24" fmla="*/ 9 w 11"/>
              <a:gd name="T25" fmla="*/ 29 h 34"/>
              <a:gd name="T26" fmla="*/ 10 w 11"/>
              <a:gd name="T27" fmla="*/ 29 h 34"/>
              <a:gd name="T28" fmla="*/ 10 w 11"/>
              <a:gd name="T29" fmla="*/ 29 h 34"/>
              <a:gd name="T30" fmla="*/ 11 w 11"/>
              <a:gd name="T31" fmla="*/ 29 h 34"/>
              <a:gd name="T32" fmla="*/ 11 w 11"/>
              <a:gd name="T33" fmla="*/ 34 h 34"/>
              <a:gd name="T34" fmla="*/ 9 w 11"/>
              <a:gd name="T35" fmla="*/ 34 h 34"/>
              <a:gd name="T36" fmla="*/ 9 w 11"/>
              <a:gd name="T37" fmla="*/ 34 h 34"/>
              <a:gd name="T38" fmla="*/ 6 w 11"/>
              <a:gd name="T39" fmla="*/ 33 h 34"/>
              <a:gd name="T40" fmla="*/ 6 w 11"/>
              <a:gd name="T41" fmla="*/ 33 h 34"/>
              <a:gd name="T42" fmla="*/ 4 w 11"/>
              <a:gd name="T43" fmla="*/ 31 h 34"/>
              <a:gd name="T44" fmla="*/ 4 w 11"/>
              <a:gd name="T45" fmla="*/ 31 h 34"/>
              <a:gd name="T46" fmla="*/ 2 w 11"/>
              <a:gd name="T47" fmla="*/ 30 h 34"/>
              <a:gd name="T48" fmla="*/ 2 w 11"/>
              <a:gd name="T49" fmla="*/ 30 h 34"/>
              <a:gd name="T50" fmla="*/ 2 w 11"/>
              <a:gd name="T51" fmla="*/ 28 h 34"/>
              <a:gd name="T52" fmla="*/ 2 w 11"/>
              <a:gd name="T53" fmla="*/ 12 h 34"/>
              <a:gd name="T54" fmla="*/ 0 w 11"/>
              <a:gd name="T55" fmla="*/ 12 h 34"/>
              <a:gd name="T56" fmla="*/ 0 w 11"/>
              <a:gd name="T57" fmla="*/ 7 h 34"/>
              <a:gd name="T58" fmla="*/ 2 w 11"/>
              <a:gd name="T59" fmla="*/ 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" h="34">
                <a:moveTo>
                  <a:pt x="2" y="7"/>
                </a:moveTo>
                <a:lnTo>
                  <a:pt x="2" y="0"/>
                </a:lnTo>
                <a:lnTo>
                  <a:pt x="8" y="0"/>
                </a:lnTo>
                <a:lnTo>
                  <a:pt x="8" y="7"/>
                </a:lnTo>
                <a:lnTo>
                  <a:pt x="11" y="7"/>
                </a:lnTo>
                <a:lnTo>
                  <a:pt x="11" y="12"/>
                </a:lnTo>
                <a:lnTo>
                  <a:pt x="8" y="12"/>
                </a:lnTo>
                <a:lnTo>
                  <a:pt x="8" y="26"/>
                </a:lnTo>
                <a:lnTo>
                  <a:pt x="8" y="26"/>
                </a:lnTo>
                <a:lnTo>
                  <a:pt x="8" y="28"/>
                </a:lnTo>
                <a:lnTo>
                  <a:pt x="8" y="28"/>
                </a:lnTo>
                <a:lnTo>
                  <a:pt x="9" y="29"/>
                </a:lnTo>
                <a:lnTo>
                  <a:pt x="9" y="29"/>
                </a:lnTo>
                <a:lnTo>
                  <a:pt x="10" y="29"/>
                </a:lnTo>
                <a:lnTo>
                  <a:pt x="10" y="29"/>
                </a:lnTo>
                <a:lnTo>
                  <a:pt x="11" y="29"/>
                </a:lnTo>
                <a:lnTo>
                  <a:pt x="11" y="34"/>
                </a:lnTo>
                <a:lnTo>
                  <a:pt x="9" y="34"/>
                </a:lnTo>
                <a:lnTo>
                  <a:pt x="9" y="34"/>
                </a:lnTo>
                <a:lnTo>
                  <a:pt x="6" y="33"/>
                </a:lnTo>
                <a:lnTo>
                  <a:pt x="6" y="33"/>
                </a:lnTo>
                <a:lnTo>
                  <a:pt x="4" y="31"/>
                </a:lnTo>
                <a:lnTo>
                  <a:pt x="4" y="31"/>
                </a:lnTo>
                <a:lnTo>
                  <a:pt x="2" y="30"/>
                </a:lnTo>
                <a:lnTo>
                  <a:pt x="2" y="30"/>
                </a:lnTo>
                <a:lnTo>
                  <a:pt x="2" y="28"/>
                </a:lnTo>
                <a:lnTo>
                  <a:pt x="2" y="12"/>
                </a:lnTo>
                <a:lnTo>
                  <a:pt x="0" y="12"/>
                </a:lnTo>
                <a:lnTo>
                  <a:pt x="0" y="7"/>
                </a:lnTo>
                <a:lnTo>
                  <a:pt x="2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49" name="Freeform 672">
            <a:extLst>
              <a:ext uri="{FF2B5EF4-FFF2-40B4-BE49-F238E27FC236}">
                <a16:creationId xmlns:a16="http://schemas.microsoft.com/office/drawing/2014/main" id="{8FB095C4-66ED-441F-A745-5E2774597899}"/>
              </a:ext>
            </a:extLst>
          </p:cNvPr>
          <p:cNvSpPr>
            <a:spLocks noEditPoints="1"/>
          </p:cNvSpPr>
          <p:nvPr/>
        </p:nvSpPr>
        <p:spPr bwMode="auto">
          <a:xfrm>
            <a:off x="8205231" y="4395971"/>
            <a:ext cx="23813" cy="42863"/>
          </a:xfrm>
          <a:custGeom>
            <a:avLst/>
            <a:gdLst>
              <a:gd name="T0" fmla="*/ 10 w 15"/>
              <a:gd name="T1" fmla="*/ 24 h 27"/>
              <a:gd name="T2" fmla="*/ 10 w 15"/>
              <a:gd name="T3" fmla="*/ 24 h 27"/>
              <a:gd name="T4" fmla="*/ 7 w 15"/>
              <a:gd name="T5" fmla="*/ 26 h 27"/>
              <a:gd name="T6" fmla="*/ 5 w 15"/>
              <a:gd name="T7" fmla="*/ 27 h 27"/>
              <a:gd name="T8" fmla="*/ 3 w 15"/>
              <a:gd name="T9" fmla="*/ 27 h 27"/>
              <a:gd name="T10" fmla="*/ 1 w 15"/>
              <a:gd name="T11" fmla="*/ 26 h 27"/>
              <a:gd name="T12" fmla="*/ 0 w 15"/>
              <a:gd name="T13" fmla="*/ 23 h 27"/>
              <a:gd name="T14" fmla="*/ 0 w 15"/>
              <a:gd name="T15" fmla="*/ 21 h 27"/>
              <a:gd name="T16" fmla="*/ 0 w 15"/>
              <a:gd name="T17" fmla="*/ 15 h 27"/>
              <a:gd name="T18" fmla="*/ 1 w 15"/>
              <a:gd name="T19" fmla="*/ 13 h 27"/>
              <a:gd name="T20" fmla="*/ 3 w 15"/>
              <a:gd name="T21" fmla="*/ 12 h 27"/>
              <a:gd name="T22" fmla="*/ 7 w 15"/>
              <a:gd name="T23" fmla="*/ 12 h 27"/>
              <a:gd name="T24" fmla="*/ 8 w 15"/>
              <a:gd name="T25" fmla="*/ 12 h 27"/>
              <a:gd name="T26" fmla="*/ 8 w 15"/>
              <a:gd name="T27" fmla="*/ 12 h 27"/>
              <a:gd name="T28" fmla="*/ 8 w 15"/>
              <a:gd name="T29" fmla="*/ 12 h 27"/>
              <a:gd name="T30" fmla="*/ 10 w 15"/>
              <a:gd name="T31" fmla="*/ 9 h 27"/>
              <a:gd name="T32" fmla="*/ 10 w 15"/>
              <a:gd name="T33" fmla="*/ 7 h 27"/>
              <a:gd name="T34" fmla="*/ 7 w 15"/>
              <a:gd name="T35" fmla="*/ 5 h 27"/>
              <a:gd name="T36" fmla="*/ 6 w 15"/>
              <a:gd name="T37" fmla="*/ 7 h 27"/>
              <a:gd name="T38" fmla="*/ 5 w 15"/>
              <a:gd name="T39" fmla="*/ 8 h 27"/>
              <a:gd name="T40" fmla="*/ 0 w 15"/>
              <a:gd name="T41" fmla="*/ 8 h 27"/>
              <a:gd name="T42" fmla="*/ 2 w 15"/>
              <a:gd name="T43" fmla="*/ 3 h 27"/>
              <a:gd name="T44" fmla="*/ 3 w 15"/>
              <a:gd name="T45" fmla="*/ 2 h 27"/>
              <a:gd name="T46" fmla="*/ 7 w 15"/>
              <a:gd name="T47" fmla="*/ 0 h 27"/>
              <a:gd name="T48" fmla="*/ 10 w 15"/>
              <a:gd name="T49" fmla="*/ 2 h 27"/>
              <a:gd name="T50" fmla="*/ 12 w 15"/>
              <a:gd name="T51" fmla="*/ 3 h 27"/>
              <a:gd name="T52" fmla="*/ 15 w 15"/>
              <a:gd name="T53" fmla="*/ 5 h 27"/>
              <a:gd name="T54" fmla="*/ 15 w 15"/>
              <a:gd name="T55" fmla="*/ 9 h 27"/>
              <a:gd name="T56" fmla="*/ 10 w 15"/>
              <a:gd name="T57" fmla="*/ 27 h 27"/>
              <a:gd name="T58" fmla="*/ 10 w 15"/>
              <a:gd name="T59" fmla="*/ 15 h 27"/>
              <a:gd name="T60" fmla="*/ 8 w 15"/>
              <a:gd name="T61" fmla="*/ 15 h 27"/>
              <a:gd name="T62" fmla="*/ 6 w 15"/>
              <a:gd name="T63" fmla="*/ 15 h 27"/>
              <a:gd name="T64" fmla="*/ 5 w 15"/>
              <a:gd name="T65" fmla="*/ 19 h 27"/>
              <a:gd name="T66" fmla="*/ 5 w 15"/>
              <a:gd name="T67" fmla="*/ 22 h 27"/>
              <a:gd name="T68" fmla="*/ 7 w 15"/>
              <a:gd name="T69" fmla="*/ 22 h 27"/>
              <a:gd name="T70" fmla="*/ 8 w 15"/>
              <a:gd name="T71" fmla="*/ 22 h 27"/>
              <a:gd name="T72" fmla="*/ 10 w 15"/>
              <a:gd name="T73" fmla="*/ 1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" h="27">
                <a:moveTo>
                  <a:pt x="10" y="27"/>
                </a:move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7" y="26"/>
                </a:lnTo>
                <a:lnTo>
                  <a:pt x="7" y="26"/>
                </a:lnTo>
                <a:lnTo>
                  <a:pt x="5" y="27"/>
                </a:lnTo>
                <a:lnTo>
                  <a:pt x="5" y="27"/>
                </a:lnTo>
                <a:lnTo>
                  <a:pt x="3" y="27"/>
                </a:lnTo>
                <a:lnTo>
                  <a:pt x="3" y="27"/>
                </a:lnTo>
                <a:lnTo>
                  <a:pt x="1" y="26"/>
                </a:lnTo>
                <a:lnTo>
                  <a:pt x="1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5"/>
                </a:lnTo>
                <a:lnTo>
                  <a:pt x="0" y="15"/>
                </a:lnTo>
                <a:lnTo>
                  <a:pt x="1" y="13"/>
                </a:lnTo>
                <a:lnTo>
                  <a:pt x="1" y="13"/>
                </a:lnTo>
                <a:lnTo>
                  <a:pt x="3" y="12"/>
                </a:lnTo>
                <a:lnTo>
                  <a:pt x="3" y="12"/>
                </a:lnTo>
                <a:lnTo>
                  <a:pt x="7" y="12"/>
                </a:lnTo>
                <a:lnTo>
                  <a:pt x="7" y="12"/>
                </a:lnTo>
                <a:lnTo>
                  <a:pt x="8" y="12"/>
                </a:lnTo>
                <a:lnTo>
                  <a:pt x="8" y="12"/>
                </a:lnTo>
                <a:lnTo>
                  <a:pt x="8" y="12"/>
                </a:lnTo>
                <a:lnTo>
                  <a:pt x="8" y="12"/>
                </a:lnTo>
                <a:lnTo>
                  <a:pt x="8" y="12"/>
                </a:lnTo>
                <a:lnTo>
                  <a:pt x="8" y="12"/>
                </a:lnTo>
                <a:lnTo>
                  <a:pt x="10" y="12"/>
                </a:lnTo>
                <a:lnTo>
                  <a:pt x="10" y="9"/>
                </a:lnTo>
                <a:lnTo>
                  <a:pt x="10" y="9"/>
                </a:lnTo>
                <a:lnTo>
                  <a:pt x="10" y="7"/>
                </a:lnTo>
                <a:lnTo>
                  <a:pt x="10" y="7"/>
                </a:lnTo>
                <a:lnTo>
                  <a:pt x="7" y="5"/>
                </a:lnTo>
                <a:lnTo>
                  <a:pt x="7" y="5"/>
                </a:lnTo>
                <a:lnTo>
                  <a:pt x="6" y="7"/>
                </a:lnTo>
                <a:lnTo>
                  <a:pt x="6" y="7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3" y="2"/>
                </a:lnTo>
                <a:lnTo>
                  <a:pt x="3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0" y="2"/>
                </a:lnTo>
                <a:lnTo>
                  <a:pt x="12" y="3"/>
                </a:lnTo>
                <a:lnTo>
                  <a:pt x="12" y="3"/>
                </a:lnTo>
                <a:lnTo>
                  <a:pt x="15" y="5"/>
                </a:lnTo>
                <a:lnTo>
                  <a:pt x="15" y="5"/>
                </a:lnTo>
                <a:lnTo>
                  <a:pt x="15" y="9"/>
                </a:lnTo>
                <a:lnTo>
                  <a:pt x="15" y="27"/>
                </a:lnTo>
                <a:lnTo>
                  <a:pt x="10" y="27"/>
                </a:lnTo>
                <a:close/>
                <a:moveTo>
                  <a:pt x="10" y="15"/>
                </a:moveTo>
                <a:lnTo>
                  <a:pt x="10" y="15"/>
                </a:lnTo>
                <a:lnTo>
                  <a:pt x="8" y="15"/>
                </a:lnTo>
                <a:lnTo>
                  <a:pt x="8" y="15"/>
                </a:lnTo>
                <a:lnTo>
                  <a:pt x="6" y="15"/>
                </a:lnTo>
                <a:lnTo>
                  <a:pt x="6" y="15"/>
                </a:lnTo>
                <a:lnTo>
                  <a:pt x="5" y="17"/>
                </a:lnTo>
                <a:lnTo>
                  <a:pt x="5" y="19"/>
                </a:lnTo>
                <a:lnTo>
                  <a:pt x="5" y="19"/>
                </a:lnTo>
                <a:lnTo>
                  <a:pt x="5" y="22"/>
                </a:lnTo>
                <a:lnTo>
                  <a:pt x="5" y="22"/>
                </a:lnTo>
                <a:lnTo>
                  <a:pt x="7" y="22"/>
                </a:lnTo>
                <a:lnTo>
                  <a:pt x="7" y="22"/>
                </a:lnTo>
                <a:lnTo>
                  <a:pt x="8" y="22"/>
                </a:lnTo>
                <a:lnTo>
                  <a:pt x="8" y="22"/>
                </a:lnTo>
                <a:lnTo>
                  <a:pt x="10" y="19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50" name="Freeform 673">
            <a:extLst>
              <a:ext uri="{FF2B5EF4-FFF2-40B4-BE49-F238E27FC236}">
                <a16:creationId xmlns:a16="http://schemas.microsoft.com/office/drawing/2014/main" id="{7DF06453-8A33-4AE8-8809-DB1EAE90E705}"/>
              </a:ext>
            </a:extLst>
          </p:cNvPr>
          <p:cNvSpPr>
            <a:spLocks/>
          </p:cNvSpPr>
          <p:nvPr/>
        </p:nvSpPr>
        <p:spPr bwMode="auto">
          <a:xfrm>
            <a:off x="8230631" y="4384859"/>
            <a:ext cx="17463" cy="53975"/>
          </a:xfrm>
          <a:custGeom>
            <a:avLst/>
            <a:gdLst>
              <a:gd name="T0" fmla="*/ 2 w 11"/>
              <a:gd name="T1" fmla="*/ 7 h 34"/>
              <a:gd name="T2" fmla="*/ 2 w 11"/>
              <a:gd name="T3" fmla="*/ 0 h 34"/>
              <a:gd name="T4" fmla="*/ 7 w 11"/>
              <a:gd name="T5" fmla="*/ 0 h 34"/>
              <a:gd name="T6" fmla="*/ 7 w 11"/>
              <a:gd name="T7" fmla="*/ 7 h 34"/>
              <a:gd name="T8" fmla="*/ 11 w 11"/>
              <a:gd name="T9" fmla="*/ 7 h 34"/>
              <a:gd name="T10" fmla="*/ 11 w 11"/>
              <a:gd name="T11" fmla="*/ 12 h 34"/>
              <a:gd name="T12" fmla="*/ 7 w 11"/>
              <a:gd name="T13" fmla="*/ 12 h 34"/>
              <a:gd name="T14" fmla="*/ 7 w 11"/>
              <a:gd name="T15" fmla="*/ 26 h 34"/>
              <a:gd name="T16" fmla="*/ 7 w 11"/>
              <a:gd name="T17" fmla="*/ 26 h 34"/>
              <a:gd name="T18" fmla="*/ 7 w 11"/>
              <a:gd name="T19" fmla="*/ 28 h 34"/>
              <a:gd name="T20" fmla="*/ 7 w 11"/>
              <a:gd name="T21" fmla="*/ 28 h 34"/>
              <a:gd name="T22" fmla="*/ 9 w 11"/>
              <a:gd name="T23" fmla="*/ 29 h 34"/>
              <a:gd name="T24" fmla="*/ 9 w 11"/>
              <a:gd name="T25" fmla="*/ 29 h 34"/>
              <a:gd name="T26" fmla="*/ 10 w 11"/>
              <a:gd name="T27" fmla="*/ 29 h 34"/>
              <a:gd name="T28" fmla="*/ 10 w 11"/>
              <a:gd name="T29" fmla="*/ 29 h 34"/>
              <a:gd name="T30" fmla="*/ 11 w 11"/>
              <a:gd name="T31" fmla="*/ 29 h 34"/>
              <a:gd name="T32" fmla="*/ 11 w 11"/>
              <a:gd name="T33" fmla="*/ 34 h 34"/>
              <a:gd name="T34" fmla="*/ 9 w 11"/>
              <a:gd name="T35" fmla="*/ 34 h 34"/>
              <a:gd name="T36" fmla="*/ 9 w 11"/>
              <a:gd name="T37" fmla="*/ 34 h 34"/>
              <a:gd name="T38" fmla="*/ 6 w 11"/>
              <a:gd name="T39" fmla="*/ 33 h 34"/>
              <a:gd name="T40" fmla="*/ 6 w 11"/>
              <a:gd name="T41" fmla="*/ 33 h 34"/>
              <a:gd name="T42" fmla="*/ 4 w 11"/>
              <a:gd name="T43" fmla="*/ 31 h 34"/>
              <a:gd name="T44" fmla="*/ 4 w 11"/>
              <a:gd name="T45" fmla="*/ 31 h 34"/>
              <a:gd name="T46" fmla="*/ 2 w 11"/>
              <a:gd name="T47" fmla="*/ 30 h 34"/>
              <a:gd name="T48" fmla="*/ 2 w 11"/>
              <a:gd name="T49" fmla="*/ 30 h 34"/>
              <a:gd name="T50" fmla="*/ 2 w 11"/>
              <a:gd name="T51" fmla="*/ 28 h 34"/>
              <a:gd name="T52" fmla="*/ 2 w 11"/>
              <a:gd name="T53" fmla="*/ 12 h 34"/>
              <a:gd name="T54" fmla="*/ 0 w 11"/>
              <a:gd name="T55" fmla="*/ 12 h 34"/>
              <a:gd name="T56" fmla="*/ 0 w 11"/>
              <a:gd name="T57" fmla="*/ 7 h 34"/>
              <a:gd name="T58" fmla="*/ 2 w 11"/>
              <a:gd name="T59" fmla="*/ 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" h="34">
                <a:moveTo>
                  <a:pt x="2" y="7"/>
                </a:moveTo>
                <a:lnTo>
                  <a:pt x="2" y="0"/>
                </a:lnTo>
                <a:lnTo>
                  <a:pt x="7" y="0"/>
                </a:lnTo>
                <a:lnTo>
                  <a:pt x="7" y="7"/>
                </a:lnTo>
                <a:lnTo>
                  <a:pt x="11" y="7"/>
                </a:lnTo>
                <a:lnTo>
                  <a:pt x="11" y="12"/>
                </a:lnTo>
                <a:lnTo>
                  <a:pt x="7" y="12"/>
                </a:lnTo>
                <a:lnTo>
                  <a:pt x="7" y="26"/>
                </a:lnTo>
                <a:lnTo>
                  <a:pt x="7" y="26"/>
                </a:lnTo>
                <a:lnTo>
                  <a:pt x="7" y="28"/>
                </a:lnTo>
                <a:lnTo>
                  <a:pt x="7" y="28"/>
                </a:lnTo>
                <a:lnTo>
                  <a:pt x="9" y="29"/>
                </a:lnTo>
                <a:lnTo>
                  <a:pt x="9" y="29"/>
                </a:lnTo>
                <a:lnTo>
                  <a:pt x="10" y="29"/>
                </a:lnTo>
                <a:lnTo>
                  <a:pt x="10" y="29"/>
                </a:lnTo>
                <a:lnTo>
                  <a:pt x="11" y="29"/>
                </a:lnTo>
                <a:lnTo>
                  <a:pt x="11" y="34"/>
                </a:lnTo>
                <a:lnTo>
                  <a:pt x="9" y="34"/>
                </a:lnTo>
                <a:lnTo>
                  <a:pt x="9" y="34"/>
                </a:lnTo>
                <a:lnTo>
                  <a:pt x="6" y="33"/>
                </a:lnTo>
                <a:lnTo>
                  <a:pt x="6" y="33"/>
                </a:lnTo>
                <a:lnTo>
                  <a:pt x="4" y="31"/>
                </a:lnTo>
                <a:lnTo>
                  <a:pt x="4" y="31"/>
                </a:lnTo>
                <a:lnTo>
                  <a:pt x="2" y="30"/>
                </a:lnTo>
                <a:lnTo>
                  <a:pt x="2" y="30"/>
                </a:lnTo>
                <a:lnTo>
                  <a:pt x="2" y="28"/>
                </a:lnTo>
                <a:lnTo>
                  <a:pt x="2" y="12"/>
                </a:lnTo>
                <a:lnTo>
                  <a:pt x="0" y="12"/>
                </a:lnTo>
                <a:lnTo>
                  <a:pt x="0" y="7"/>
                </a:lnTo>
                <a:lnTo>
                  <a:pt x="2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51" name="Freeform 674">
            <a:extLst>
              <a:ext uri="{FF2B5EF4-FFF2-40B4-BE49-F238E27FC236}">
                <a16:creationId xmlns:a16="http://schemas.microsoft.com/office/drawing/2014/main" id="{FC6E2E53-DF8D-4087-98C6-8F54E7B86763}"/>
              </a:ext>
            </a:extLst>
          </p:cNvPr>
          <p:cNvSpPr>
            <a:spLocks noEditPoints="1"/>
          </p:cNvSpPr>
          <p:nvPr/>
        </p:nvSpPr>
        <p:spPr bwMode="auto">
          <a:xfrm>
            <a:off x="8249681" y="4380096"/>
            <a:ext cx="7938" cy="58738"/>
          </a:xfrm>
          <a:custGeom>
            <a:avLst/>
            <a:gdLst>
              <a:gd name="T0" fmla="*/ 0 w 5"/>
              <a:gd name="T1" fmla="*/ 5 h 37"/>
              <a:gd name="T2" fmla="*/ 0 w 5"/>
              <a:gd name="T3" fmla="*/ 0 h 37"/>
              <a:gd name="T4" fmla="*/ 5 w 5"/>
              <a:gd name="T5" fmla="*/ 0 h 37"/>
              <a:gd name="T6" fmla="*/ 5 w 5"/>
              <a:gd name="T7" fmla="*/ 5 h 37"/>
              <a:gd name="T8" fmla="*/ 0 w 5"/>
              <a:gd name="T9" fmla="*/ 5 h 37"/>
              <a:gd name="T10" fmla="*/ 0 w 5"/>
              <a:gd name="T11" fmla="*/ 37 h 37"/>
              <a:gd name="T12" fmla="*/ 0 w 5"/>
              <a:gd name="T13" fmla="*/ 10 h 37"/>
              <a:gd name="T14" fmla="*/ 5 w 5"/>
              <a:gd name="T15" fmla="*/ 10 h 37"/>
              <a:gd name="T16" fmla="*/ 5 w 5"/>
              <a:gd name="T17" fmla="*/ 37 h 37"/>
              <a:gd name="T18" fmla="*/ 0 w 5"/>
              <a:gd name="T19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7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7"/>
                </a:moveTo>
                <a:lnTo>
                  <a:pt x="0" y="10"/>
                </a:lnTo>
                <a:lnTo>
                  <a:pt x="5" y="10"/>
                </a:lnTo>
                <a:lnTo>
                  <a:pt x="5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52" name="Freeform 675">
            <a:extLst>
              <a:ext uri="{FF2B5EF4-FFF2-40B4-BE49-F238E27FC236}">
                <a16:creationId xmlns:a16="http://schemas.microsoft.com/office/drawing/2014/main" id="{B7B86D80-8B23-4CBE-8DB6-5C414493BE25}"/>
              </a:ext>
            </a:extLst>
          </p:cNvPr>
          <p:cNvSpPr>
            <a:spLocks/>
          </p:cNvSpPr>
          <p:nvPr/>
        </p:nvSpPr>
        <p:spPr bwMode="auto">
          <a:xfrm>
            <a:off x="8265556" y="4395971"/>
            <a:ext cx="25400" cy="42863"/>
          </a:xfrm>
          <a:custGeom>
            <a:avLst/>
            <a:gdLst>
              <a:gd name="T0" fmla="*/ 0 w 16"/>
              <a:gd name="T1" fmla="*/ 27 h 27"/>
              <a:gd name="T2" fmla="*/ 0 w 16"/>
              <a:gd name="T3" fmla="*/ 0 h 27"/>
              <a:gd name="T4" fmla="*/ 5 w 16"/>
              <a:gd name="T5" fmla="*/ 0 h 27"/>
              <a:gd name="T6" fmla="*/ 5 w 16"/>
              <a:gd name="T7" fmla="*/ 3 h 27"/>
              <a:gd name="T8" fmla="*/ 5 w 16"/>
              <a:gd name="T9" fmla="*/ 3 h 27"/>
              <a:gd name="T10" fmla="*/ 5 w 16"/>
              <a:gd name="T11" fmla="*/ 3 h 27"/>
              <a:gd name="T12" fmla="*/ 7 w 16"/>
              <a:gd name="T13" fmla="*/ 2 h 27"/>
              <a:gd name="T14" fmla="*/ 7 w 16"/>
              <a:gd name="T15" fmla="*/ 2 h 27"/>
              <a:gd name="T16" fmla="*/ 10 w 16"/>
              <a:gd name="T17" fmla="*/ 0 h 27"/>
              <a:gd name="T18" fmla="*/ 10 w 16"/>
              <a:gd name="T19" fmla="*/ 0 h 27"/>
              <a:gd name="T20" fmla="*/ 12 w 16"/>
              <a:gd name="T21" fmla="*/ 0 h 27"/>
              <a:gd name="T22" fmla="*/ 12 w 16"/>
              <a:gd name="T23" fmla="*/ 0 h 27"/>
              <a:gd name="T24" fmla="*/ 14 w 16"/>
              <a:gd name="T25" fmla="*/ 2 h 27"/>
              <a:gd name="T26" fmla="*/ 14 w 16"/>
              <a:gd name="T27" fmla="*/ 2 h 27"/>
              <a:gd name="T28" fmla="*/ 16 w 16"/>
              <a:gd name="T29" fmla="*/ 4 h 27"/>
              <a:gd name="T30" fmla="*/ 16 w 16"/>
              <a:gd name="T31" fmla="*/ 4 h 27"/>
              <a:gd name="T32" fmla="*/ 16 w 16"/>
              <a:gd name="T33" fmla="*/ 7 h 27"/>
              <a:gd name="T34" fmla="*/ 16 w 16"/>
              <a:gd name="T35" fmla="*/ 27 h 27"/>
              <a:gd name="T36" fmla="*/ 10 w 16"/>
              <a:gd name="T37" fmla="*/ 27 h 27"/>
              <a:gd name="T38" fmla="*/ 10 w 16"/>
              <a:gd name="T39" fmla="*/ 9 h 27"/>
              <a:gd name="T40" fmla="*/ 10 w 16"/>
              <a:gd name="T41" fmla="*/ 9 h 27"/>
              <a:gd name="T42" fmla="*/ 9 w 16"/>
              <a:gd name="T43" fmla="*/ 7 h 27"/>
              <a:gd name="T44" fmla="*/ 9 w 16"/>
              <a:gd name="T45" fmla="*/ 7 h 27"/>
              <a:gd name="T46" fmla="*/ 8 w 16"/>
              <a:gd name="T47" fmla="*/ 5 h 27"/>
              <a:gd name="T48" fmla="*/ 8 w 16"/>
              <a:gd name="T49" fmla="*/ 5 h 27"/>
              <a:gd name="T50" fmla="*/ 5 w 16"/>
              <a:gd name="T51" fmla="*/ 7 h 27"/>
              <a:gd name="T52" fmla="*/ 5 w 16"/>
              <a:gd name="T53" fmla="*/ 7 h 27"/>
              <a:gd name="T54" fmla="*/ 5 w 16"/>
              <a:gd name="T55" fmla="*/ 9 h 27"/>
              <a:gd name="T56" fmla="*/ 5 w 16"/>
              <a:gd name="T57" fmla="*/ 27 h 27"/>
              <a:gd name="T58" fmla="*/ 0 w 16"/>
              <a:gd name="T59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7">
                <a:moveTo>
                  <a:pt x="0" y="27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2"/>
                </a:lnTo>
                <a:lnTo>
                  <a:pt x="7" y="2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6" y="7"/>
                </a:lnTo>
                <a:lnTo>
                  <a:pt x="16" y="27"/>
                </a:lnTo>
                <a:lnTo>
                  <a:pt x="10" y="27"/>
                </a:lnTo>
                <a:lnTo>
                  <a:pt x="10" y="9"/>
                </a:lnTo>
                <a:lnTo>
                  <a:pt x="10" y="9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53" name="Freeform 676">
            <a:extLst>
              <a:ext uri="{FF2B5EF4-FFF2-40B4-BE49-F238E27FC236}">
                <a16:creationId xmlns:a16="http://schemas.microsoft.com/office/drawing/2014/main" id="{F4547DD2-8F1E-477B-940D-2078348F1934}"/>
              </a:ext>
            </a:extLst>
          </p:cNvPr>
          <p:cNvSpPr>
            <a:spLocks noEditPoints="1"/>
          </p:cNvSpPr>
          <p:nvPr/>
        </p:nvSpPr>
        <p:spPr bwMode="auto">
          <a:xfrm>
            <a:off x="8295718" y="4395971"/>
            <a:ext cx="23813" cy="42863"/>
          </a:xfrm>
          <a:custGeom>
            <a:avLst/>
            <a:gdLst>
              <a:gd name="T0" fmla="*/ 15 w 15"/>
              <a:gd name="T1" fmla="*/ 15 h 27"/>
              <a:gd name="T2" fmla="*/ 5 w 15"/>
              <a:gd name="T3" fmla="*/ 15 h 27"/>
              <a:gd name="T4" fmla="*/ 5 w 15"/>
              <a:gd name="T5" fmla="*/ 19 h 27"/>
              <a:gd name="T6" fmla="*/ 5 w 15"/>
              <a:gd name="T7" fmla="*/ 19 h 27"/>
              <a:gd name="T8" fmla="*/ 7 w 15"/>
              <a:gd name="T9" fmla="*/ 21 h 27"/>
              <a:gd name="T10" fmla="*/ 7 w 15"/>
              <a:gd name="T11" fmla="*/ 21 h 27"/>
              <a:gd name="T12" fmla="*/ 8 w 15"/>
              <a:gd name="T13" fmla="*/ 22 h 27"/>
              <a:gd name="T14" fmla="*/ 8 w 15"/>
              <a:gd name="T15" fmla="*/ 22 h 27"/>
              <a:gd name="T16" fmla="*/ 10 w 15"/>
              <a:gd name="T17" fmla="*/ 21 h 27"/>
              <a:gd name="T18" fmla="*/ 10 w 15"/>
              <a:gd name="T19" fmla="*/ 21 h 27"/>
              <a:gd name="T20" fmla="*/ 10 w 15"/>
              <a:gd name="T21" fmla="*/ 19 h 27"/>
              <a:gd name="T22" fmla="*/ 15 w 15"/>
              <a:gd name="T23" fmla="*/ 19 h 27"/>
              <a:gd name="T24" fmla="*/ 15 w 15"/>
              <a:gd name="T25" fmla="*/ 19 h 27"/>
              <a:gd name="T26" fmla="*/ 15 w 15"/>
              <a:gd name="T27" fmla="*/ 22 h 27"/>
              <a:gd name="T28" fmla="*/ 13 w 15"/>
              <a:gd name="T29" fmla="*/ 24 h 27"/>
              <a:gd name="T30" fmla="*/ 13 w 15"/>
              <a:gd name="T31" fmla="*/ 24 h 27"/>
              <a:gd name="T32" fmla="*/ 12 w 15"/>
              <a:gd name="T33" fmla="*/ 26 h 27"/>
              <a:gd name="T34" fmla="*/ 12 w 15"/>
              <a:gd name="T35" fmla="*/ 26 h 27"/>
              <a:gd name="T36" fmla="*/ 8 w 15"/>
              <a:gd name="T37" fmla="*/ 27 h 27"/>
              <a:gd name="T38" fmla="*/ 8 w 15"/>
              <a:gd name="T39" fmla="*/ 27 h 27"/>
              <a:gd name="T40" fmla="*/ 4 w 15"/>
              <a:gd name="T41" fmla="*/ 26 h 27"/>
              <a:gd name="T42" fmla="*/ 4 w 15"/>
              <a:gd name="T43" fmla="*/ 26 h 27"/>
              <a:gd name="T44" fmla="*/ 2 w 15"/>
              <a:gd name="T45" fmla="*/ 23 h 27"/>
              <a:gd name="T46" fmla="*/ 2 w 15"/>
              <a:gd name="T47" fmla="*/ 23 h 27"/>
              <a:gd name="T48" fmla="*/ 0 w 15"/>
              <a:gd name="T49" fmla="*/ 21 h 27"/>
              <a:gd name="T50" fmla="*/ 0 w 15"/>
              <a:gd name="T51" fmla="*/ 21 h 27"/>
              <a:gd name="T52" fmla="*/ 0 w 15"/>
              <a:gd name="T53" fmla="*/ 18 h 27"/>
              <a:gd name="T54" fmla="*/ 0 w 15"/>
              <a:gd name="T55" fmla="*/ 9 h 27"/>
              <a:gd name="T56" fmla="*/ 0 w 15"/>
              <a:gd name="T57" fmla="*/ 9 h 27"/>
              <a:gd name="T58" fmla="*/ 0 w 15"/>
              <a:gd name="T59" fmla="*/ 7 h 27"/>
              <a:gd name="T60" fmla="*/ 0 w 15"/>
              <a:gd name="T61" fmla="*/ 7 h 27"/>
              <a:gd name="T62" fmla="*/ 2 w 15"/>
              <a:gd name="T63" fmla="*/ 4 h 27"/>
              <a:gd name="T64" fmla="*/ 2 w 15"/>
              <a:gd name="T65" fmla="*/ 4 h 27"/>
              <a:gd name="T66" fmla="*/ 4 w 15"/>
              <a:gd name="T67" fmla="*/ 2 h 27"/>
              <a:gd name="T68" fmla="*/ 4 w 15"/>
              <a:gd name="T69" fmla="*/ 2 h 27"/>
              <a:gd name="T70" fmla="*/ 8 w 15"/>
              <a:gd name="T71" fmla="*/ 0 h 27"/>
              <a:gd name="T72" fmla="*/ 8 w 15"/>
              <a:gd name="T73" fmla="*/ 0 h 27"/>
              <a:gd name="T74" fmla="*/ 12 w 15"/>
              <a:gd name="T75" fmla="*/ 2 h 27"/>
              <a:gd name="T76" fmla="*/ 12 w 15"/>
              <a:gd name="T77" fmla="*/ 2 h 27"/>
              <a:gd name="T78" fmla="*/ 13 w 15"/>
              <a:gd name="T79" fmla="*/ 3 h 27"/>
              <a:gd name="T80" fmla="*/ 13 w 15"/>
              <a:gd name="T81" fmla="*/ 3 h 27"/>
              <a:gd name="T82" fmla="*/ 15 w 15"/>
              <a:gd name="T83" fmla="*/ 5 h 27"/>
              <a:gd name="T84" fmla="*/ 15 w 15"/>
              <a:gd name="T85" fmla="*/ 8 h 27"/>
              <a:gd name="T86" fmla="*/ 15 w 15"/>
              <a:gd name="T87" fmla="*/ 15 h 27"/>
              <a:gd name="T88" fmla="*/ 5 w 15"/>
              <a:gd name="T89" fmla="*/ 12 h 27"/>
              <a:gd name="T90" fmla="*/ 10 w 15"/>
              <a:gd name="T91" fmla="*/ 12 h 27"/>
              <a:gd name="T92" fmla="*/ 10 w 15"/>
              <a:gd name="T93" fmla="*/ 9 h 27"/>
              <a:gd name="T94" fmla="*/ 10 w 15"/>
              <a:gd name="T95" fmla="*/ 9 h 27"/>
              <a:gd name="T96" fmla="*/ 9 w 15"/>
              <a:gd name="T97" fmla="*/ 7 h 27"/>
              <a:gd name="T98" fmla="*/ 9 w 15"/>
              <a:gd name="T99" fmla="*/ 7 h 27"/>
              <a:gd name="T100" fmla="*/ 8 w 15"/>
              <a:gd name="T101" fmla="*/ 5 h 27"/>
              <a:gd name="T102" fmla="*/ 8 w 15"/>
              <a:gd name="T103" fmla="*/ 5 h 27"/>
              <a:gd name="T104" fmla="*/ 7 w 15"/>
              <a:gd name="T105" fmla="*/ 7 h 27"/>
              <a:gd name="T106" fmla="*/ 7 w 15"/>
              <a:gd name="T107" fmla="*/ 7 h 27"/>
              <a:gd name="T108" fmla="*/ 5 w 15"/>
              <a:gd name="T109" fmla="*/ 9 h 27"/>
              <a:gd name="T110" fmla="*/ 5 w 15"/>
              <a:gd name="T111" fmla="*/ 1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7">
                <a:moveTo>
                  <a:pt x="15" y="15"/>
                </a:moveTo>
                <a:lnTo>
                  <a:pt x="5" y="15"/>
                </a:lnTo>
                <a:lnTo>
                  <a:pt x="5" y="19"/>
                </a:lnTo>
                <a:lnTo>
                  <a:pt x="5" y="19"/>
                </a:lnTo>
                <a:lnTo>
                  <a:pt x="7" y="21"/>
                </a:lnTo>
                <a:lnTo>
                  <a:pt x="7" y="21"/>
                </a:lnTo>
                <a:lnTo>
                  <a:pt x="8" y="22"/>
                </a:lnTo>
                <a:lnTo>
                  <a:pt x="8" y="22"/>
                </a:lnTo>
                <a:lnTo>
                  <a:pt x="10" y="21"/>
                </a:lnTo>
                <a:lnTo>
                  <a:pt x="10" y="21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5" y="22"/>
                </a:lnTo>
                <a:lnTo>
                  <a:pt x="13" y="24"/>
                </a:lnTo>
                <a:lnTo>
                  <a:pt x="13" y="24"/>
                </a:lnTo>
                <a:lnTo>
                  <a:pt x="12" y="26"/>
                </a:lnTo>
                <a:lnTo>
                  <a:pt x="12" y="26"/>
                </a:lnTo>
                <a:lnTo>
                  <a:pt x="8" y="27"/>
                </a:lnTo>
                <a:lnTo>
                  <a:pt x="8" y="27"/>
                </a:lnTo>
                <a:lnTo>
                  <a:pt x="4" y="26"/>
                </a:lnTo>
                <a:lnTo>
                  <a:pt x="4" y="26"/>
                </a:lnTo>
                <a:lnTo>
                  <a:pt x="2" y="23"/>
                </a:lnTo>
                <a:lnTo>
                  <a:pt x="2" y="23"/>
                </a:lnTo>
                <a:lnTo>
                  <a:pt x="0" y="21"/>
                </a:lnTo>
                <a:lnTo>
                  <a:pt x="0" y="21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8" y="0"/>
                </a:lnTo>
                <a:lnTo>
                  <a:pt x="8" y="0"/>
                </a:lnTo>
                <a:lnTo>
                  <a:pt x="12" y="2"/>
                </a:lnTo>
                <a:lnTo>
                  <a:pt x="12" y="2"/>
                </a:lnTo>
                <a:lnTo>
                  <a:pt x="13" y="3"/>
                </a:lnTo>
                <a:lnTo>
                  <a:pt x="13" y="3"/>
                </a:lnTo>
                <a:lnTo>
                  <a:pt x="15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2"/>
                </a:moveTo>
                <a:lnTo>
                  <a:pt x="10" y="12"/>
                </a:lnTo>
                <a:lnTo>
                  <a:pt x="10" y="9"/>
                </a:lnTo>
                <a:lnTo>
                  <a:pt x="10" y="9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7" y="7"/>
                </a:lnTo>
                <a:lnTo>
                  <a:pt x="7" y="7"/>
                </a:lnTo>
                <a:lnTo>
                  <a:pt x="5" y="9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54" name="Freeform 677">
            <a:extLst>
              <a:ext uri="{FF2B5EF4-FFF2-40B4-BE49-F238E27FC236}">
                <a16:creationId xmlns:a16="http://schemas.microsoft.com/office/drawing/2014/main" id="{6FE7B9B8-1138-49DE-90A5-C53C2BA3A175}"/>
              </a:ext>
            </a:extLst>
          </p:cNvPr>
          <p:cNvSpPr>
            <a:spLocks/>
          </p:cNvSpPr>
          <p:nvPr/>
        </p:nvSpPr>
        <p:spPr bwMode="auto">
          <a:xfrm>
            <a:off x="8603693" y="2335396"/>
            <a:ext cx="26988" cy="55563"/>
          </a:xfrm>
          <a:custGeom>
            <a:avLst/>
            <a:gdLst>
              <a:gd name="T0" fmla="*/ 0 w 17"/>
              <a:gd name="T1" fmla="*/ 35 h 35"/>
              <a:gd name="T2" fmla="*/ 0 w 17"/>
              <a:gd name="T3" fmla="*/ 0 h 35"/>
              <a:gd name="T4" fmla="*/ 5 w 17"/>
              <a:gd name="T5" fmla="*/ 0 h 35"/>
              <a:gd name="T6" fmla="*/ 12 w 17"/>
              <a:gd name="T7" fmla="*/ 22 h 35"/>
              <a:gd name="T8" fmla="*/ 12 w 17"/>
              <a:gd name="T9" fmla="*/ 22 h 35"/>
              <a:gd name="T10" fmla="*/ 12 w 17"/>
              <a:gd name="T11" fmla="*/ 0 h 35"/>
              <a:gd name="T12" fmla="*/ 17 w 17"/>
              <a:gd name="T13" fmla="*/ 0 h 35"/>
              <a:gd name="T14" fmla="*/ 17 w 17"/>
              <a:gd name="T15" fmla="*/ 35 h 35"/>
              <a:gd name="T16" fmla="*/ 12 w 17"/>
              <a:gd name="T17" fmla="*/ 35 h 35"/>
              <a:gd name="T18" fmla="*/ 5 w 17"/>
              <a:gd name="T19" fmla="*/ 14 h 35"/>
              <a:gd name="T20" fmla="*/ 5 w 17"/>
              <a:gd name="T21" fmla="*/ 14 h 35"/>
              <a:gd name="T22" fmla="*/ 5 w 17"/>
              <a:gd name="T23" fmla="*/ 35 h 35"/>
              <a:gd name="T24" fmla="*/ 0 w 17"/>
              <a:gd name="T25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" h="35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12" y="22"/>
                </a:lnTo>
                <a:lnTo>
                  <a:pt x="12" y="22"/>
                </a:lnTo>
                <a:lnTo>
                  <a:pt x="12" y="0"/>
                </a:lnTo>
                <a:lnTo>
                  <a:pt x="17" y="0"/>
                </a:lnTo>
                <a:lnTo>
                  <a:pt x="17" y="35"/>
                </a:lnTo>
                <a:lnTo>
                  <a:pt x="12" y="35"/>
                </a:lnTo>
                <a:lnTo>
                  <a:pt x="5" y="14"/>
                </a:lnTo>
                <a:lnTo>
                  <a:pt x="5" y="14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55" name="Freeform 678">
            <a:extLst>
              <a:ext uri="{FF2B5EF4-FFF2-40B4-BE49-F238E27FC236}">
                <a16:creationId xmlns:a16="http://schemas.microsoft.com/office/drawing/2014/main" id="{16627F36-550B-4813-99FF-354C956C4317}"/>
              </a:ext>
            </a:extLst>
          </p:cNvPr>
          <p:cNvSpPr>
            <a:spLocks noEditPoints="1"/>
          </p:cNvSpPr>
          <p:nvPr/>
        </p:nvSpPr>
        <p:spPr bwMode="auto">
          <a:xfrm>
            <a:off x="8637031" y="2349684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9 h 26"/>
              <a:gd name="T6" fmla="*/ 5 w 15"/>
              <a:gd name="T7" fmla="*/ 19 h 26"/>
              <a:gd name="T8" fmla="*/ 6 w 15"/>
              <a:gd name="T9" fmla="*/ 21 h 26"/>
              <a:gd name="T10" fmla="*/ 6 w 15"/>
              <a:gd name="T11" fmla="*/ 21 h 26"/>
              <a:gd name="T12" fmla="*/ 7 w 15"/>
              <a:gd name="T13" fmla="*/ 21 h 26"/>
              <a:gd name="T14" fmla="*/ 7 w 15"/>
              <a:gd name="T15" fmla="*/ 21 h 26"/>
              <a:gd name="T16" fmla="*/ 10 w 15"/>
              <a:gd name="T17" fmla="*/ 20 h 26"/>
              <a:gd name="T18" fmla="*/ 10 w 15"/>
              <a:gd name="T19" fmla="*/ 20 h 26"/>
              <a:gd name="T20" fmla="*/ 10 w 15"/>
              <a:gd name="T21" fmla="*/ 19 h 26"/>
              <a:gd name="T22" fmla="*/ 15 w 15"/>
              <a:gd name="T23" fmla="*/ 19 h 26"/>
              <a:gd name="T24" fmla="*/ 15 w 15"/>
              <a:gd name="T25" fmla="*/ 19 h 26"/>
              <a:gd name="T26" fmla="*/ 15 w 15"/>
              <a:gd name="T27" fmla="*/ 23 h 26"/>
              <a:gd name="T28" fmla="*/ 12 w 15"/>
              <a:gd name="T29" fmla="*/ 24 h 26"/>
              <a:gd name="T30" fmla="*/ 12 w 15"/>
              <a:gd name="T31" fmla="*/ 24 h 26"/>
              <a:gd name="T32" fmla="*/ 11 w 15"/>
              <a:gd name="T33" fmla="*/ 26 h 26"/>
              <a:gd name="T34" fmla="*/ 11 w 15"/>
              <a:gd name="T35" fmla="*/ 26 h 26"/>
              <a:gd name="T36" fmla="*/ 7 w 15"/>
              <a:gd name="T37" fmla="*/ 26 h 26"/>
              <a:gd name="T38" fmla="*/ 7 w 15"/>
              <a:gd name="T39" fmla="*/ 26 h 26"/>
              <a:gd name="T40" fmla="*/ 4 w 15"/>
              <a:gd name="T41" fmla="*/ 25 h 26"/>
              <a:gd name="T42" fmla="*/ 4 w 15"/>
              <a:gd name="T43" fmla="*/ 25 h 26"/>
              <a:gd name="T44" fmla="*/ 1 w 15"/>
              <a:gd name="T45" fmla="*/ 23 h 26"/>
              <a:gd name="T46" fmla="*/ 1 w 15"/>
              <a:gd name="T47" fmla="*/ 23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8 h 26"/>
              <a:gd name="T54" fmla="*/ 0 w 15"/>
              <a:gd name="T55" fmla="*/ 10 h 26"/>
              <a:gd name="T56" fmla="*/ 0 w 15"/>
              <a:gd name="T57" fmla="*/ 10 h 26"/>
              <a:gd name="T58" fmla="*/ 0 w 15"/>
              <a:gd name="T59" fmla="*/ 6 h 26"/>
              <a:gd name="T60" fmla="*/ 0 w 15"/>
              <a:gd name="T61" fmla="*/ 6 h 26"/>
              <a:gd name="T62" fmla="*/ 1 w 15"/>
              <a:gd name="T63" fmla="*/ 4 h 26"/>
              <a:gd name="T64" fmla="*/ 1 w 15"/>
              <a:gd name="T65" fmla="*/ 4 h 26"/>
              <a:gd name="T66" fmla="*/ 4 w 15"/>
              <a:gd name="T67" fmla="*/ 1 h 26"/>
              <a:gd name="T68" fmla="*/ 4 w 15"/>
              <a:gd name="T69" fmla="*/ 1 h 26"/>
              <a:gd name="T70" fmla="*/ 7 w 15"/>
              <a:gd name="T71" fmla="*/ 0 h 26"/>
              <a:gd name="T72" fmla="*/ 7 w 15"/>
              <a:gd name="T73" fmla="*/ 0 h 26"/>
              <a:gd name="T74" fmla="*/ 11 w 15"/>
              <a:gd name="T75" fmla="*/ 1 h 26"/>
              <a:gd name="T76" fmla="*/ 11 w 15"/>
              <a:gd name="T77" fmla="*/ 1 h 26"/>
              <a:gd name="T78" fmla="*/ 14 w 15"/>
              <a:gd name="T79" fmla="*/ 3 h 26"/>
              <a:gd name="T80" fmla="*/ 14 w 15"/>
              <a:gd name="T81" fmla="*/ 3 h 26"/>
              <a:gd name="T82" fmla="*/ 15 w 15"/>
              <a:gd name="T83" fmla="*/ 5 h 26"/>
              <a:gd name="T84" fmla="*/ 15 w 15"/>
              <a:gd name="T85" fmla="*/ 9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9 h 26"/>
              <a:gd name="T94" fmla="*/ 10 w 15"/>
              <a:gd name="T95" fmla="*/ 9 h 26"/>
              <a:gd name="T96" fmla="*/ 10 w 15"/>
              <a:gd name="T97" fmla="*/ 6 h 26"/>
              <a:gd name="T98" fmla="*/ 10 w 15"/>
              <a:gd name="T99" fmla="*/ 6 h 26"/>
              <a:gd name="T100" fmla="*/ 7 w 15"/>
              <a:gd name="T101" fmla="*/ 6 h 26"/>
              <a:gd name="T102" fmla="*/ 7 w 15"/>
              <a:gd name="T103" fmla="*/ 6 h 26"/>
              <a:gd name="T104" fmla="*/ 6 w 15"/>
              <a:gd name="T105" fmla="*/ 6 h 26"/>
              <a:gd name="T106" fmla="*/ 6 w 15"/>
              <a:gd name="T107" fmla="*/ 6 h 26"/>
              <a:gd name="T108" fmla="*/ 5 w 15"/>
              <a:gd name="T109" fmla="*/ 9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9"/>
                </a:lnTo>
                <a:lnTo>
                  <a:pt x="5" y="19"/>
                </a:lnTo>
                <a:lnTo>
                  <a:pt x="6" y="21"/>
                </a:lnTo>
                <a:lnTo>
                  <a:pt x="6" y="21"/>
                </a:lnTo>
                <a:lnTo>
                  <a:pt x="7" y="21"/>
                </a:lnTo>
                <a:lnTo>
                  <a:pt x="7" y="21"/>
                </a:lnTo>
                <a:lnTo>
                  <a:pt x="10" y="20"/>
                </a:lnTo>
                <a:lnTo>
                  <a:pt x="10" y="20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5" y="23"/>
                </a:lnTo>
                <a:lnTo>
                  <a:pt x="12" y="24"/>
                </a:lnTo>
                <a:lnTo>
                  <a:pt x="12" y="24"/>
                </a:lnTo>
                <a:lnTo>
                  <a:pt x="11" y="26"/>
                </a:lnTo>
                <a:lnTo>
                  <a:pt x="11" y="26"/>
                </a:lnTo>
                <a:lnTo>
                  <a:pt x="7" y="26"/>
                </a:lnTo>
                <a:lnTo>
                  <a:pt x="7" y="26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4" y="3"/>
                </a:lnTo>
                <a:lnTo>
                  <a:pt x="14" y="3"/>
                </a:lnTo>
                <a:lnTo>
                  <a:pt x="15" y="5"/>
                </a:lnTo>
                <a:lnTo>
                  <a:pt x="15" y="9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7" y="6"/>
                </a:lnTo>
                <a:lnTo>
                  <a:pt x="7" y="6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56" name="Freeform 679">
            <a:extLst>
              <a:ext uri="{FF2B5EF4-FFF2-40B4-BE49-F238E27FC236}">
                <a16:creationId xmlns:a16="http://schemas.microsoft.com/office/drawing/2014/main" id="{E8E4AA0D-6195-4C67-B924-60FF69D76460}"/>
              </a:ext>
            </a:extLst>
          </p:cNvPr>
          <p:cNvSpPr>
            <a:spLocks noEditPoints="1"/>
          </p:cNvSpPr>
          <p:nvPr/>
        </p:nvSpPr>
        <p:spPr bwMode="auto">
          <a:xfrm>
            <a:off x="8667193" y="2349684"/>
            <a:ext cx="23813" cy="41275"/>
          </a:xfrm>
          <a:custGeom>
            <a:avLst/>
            <a:gdLst>
              <a:gd name="T0" fmla="*/ 0 w 15"/>
              <a:gd name="T1" fmla="*/ 10 h 26"/>
              <a:gd name="T2" fmla="*/ 0 w 15"/>
              <a:gd name="T3" fmla="*/ 10 h 26"/>
              <a:gd name="T4" fmla="*/ 0 w 15"/>
              <a:gd name="T5" fmla="*/ 6 h 26"/>
              <a:gd name="T6" fmla="*/ 0 w 15"/>
              <a:gd name="T7" fmla="*/ 6 h 26"/>
              <a:gd name="T8" fmla="*/ 1 w 15"/>
              <a:gd name="T9" fmla="*/ 4 h 26"/>
              <a:gd name="T10" fmla="*/ 1 w 15"/>
              <a:gd name="T11" fmla="*/ 4 h 26"/>
              <a:gd name="T12" fmla="*/ 3 w 15"/>
              <a:gd name="T13" fmla="*/ 1 h 26"/>
              <a:gd name="T14" fmla="*/ 3 w 15"/>
              <a:gd name="T15" fmla="*/ 1 h 26"/>
              <a:gd name="T16" fmla="*/ 7 w 15"/>
              <a:gd name="T17" fmla="*/ 0 h 26"/>
              <a:gd name="T18" fmla="*/ 7 w 15"/>
              <a:gd name="T19" fmla="*/ 0 h 26"/>
              <a:gd name="T20" fmla="*/ 11 w 15"/>
              <a:gd name="T21" fmla="*/ 1 h 26"/>
              <a:gd name="T22" fmla="*/ 11 w 15"/>
              <a:gd name="T23" fmla="*/ 1 h 26"/>
              <a:gd name="T24" fmla="*/ 14 w 15"/>
              <a:gd name="T25" fmla="*/ 4 h 26"/>
              <a:gd name="T26" fmla="*/ 14 w 15"/>
              <a:gd name="T27" fmla="*/ 4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10 h 26"/>
              <a:gd name="T34" fmla="*/ 15 w 15"/>
              <a:gd name="T35" fmla="*/ 18 h 26"/>
              <a:gd name="T36" fmla="*/ 15 w 15"/>
              <a:gd name="T37" fmla="*/ 18 h 26"/>
              <a:gd name="T38" fmla="*/ 15 w 15"/>
              <a:gd name="T39" fmla="*/ 20 h 26"/>
              <a:gd name="T40" fmla="*/ 15 w 15"/>
              <a:gd name="T41" fmla="*/ 20 h 26"/>
              <a:gd name="T42" fmla="*/ 14 w 15"/>
              <a:gd name="T43" fmla="*/ 23 h 26"/>
              <a:gd name="T44" fmla="*/ 14 w 15"/>
              <a:gd name="T45" fmla="*/ 23 h 26"/>
              <a:gd name="T46" fmla="*/ 11 w 15"/>
              <a:gd name="T47" fmla="*/ 25 h 26"/>
              <a:gd name="T48" fmla="*/ 11 w 15"/>
              <a:gd name="T49" fmla="*/ 25 h 26"/>
              <a:gd name="T50" fmla="*/ 7 w 15"/>
              <a:gd name="T51" fmla="*/ 26 h 26"/>
              <a:gd name="T52" fmla="*/ 7 w 15"/>
              <a:gd name="T53" fmla="*/ 26 h 26"/>
              <a:gd name="T54" fmla="*/ 3 w 15"/>
              <a:gd name="T55" fmla="*/ 25 h 26"/>
              <a:gd name="T56" fmla="*/ 3 w 15"/>
              <a:gd name="T57" fmla="*/ 25 h 26"/>
              <a:gd name="T58" fmla="*/ 1 w 15"/>
              <a:gd name="T59" fmla="*/ 23 h 26"/>
              <a:gd name="T60" fmla="*/ 1 w 15"/>
              <a:gd name="T61" fmla="*/ 23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8 h 26"/>
              <a:gd name="T68" fmla="*/ 0 w 15"/>
              <a:gd name="T69" fmla="*/ 10 h 26"/>
              <a:gd name="T70" fmla="*/ 5 w 15"/>
              <a:gd name="T71" fmla="*/ 19 h 26"/>
              <a:gd name="T72" fmla="*/ 5 w 15"/>
              <a:gd name="T73" fmla="*/ 19 h 26"/>
              <a:gd name="T74" fmla="*/ 5 w 15"/>
              <a:gd name="T75" fmla="*/ 21 h 26"/>
              <a:gd name="T76" fmla="*/ 5 w 15"/>
              <a:gd name="T77" fmla="*/ 21 h 26"/>
              <a:gd name="T78" fmla="*/ 7 w 15"/>
              <a:gd name="T79" fmla="*/ 21 h 26"/>
              <a:gd name="T80" fmla="*/ 7 w 15"/>
              <a:gd name="T81" fmla="*/ 21 h 26"/>
              <a:gd name="T82" fmla="*/ 9 w 15"/>
              <a:gd name="T83" fmla="*/ 21 h 26"/>
              <a:gd name="T84" fmla="*/ 9 w 15"/>
              <a:gd name="T85" fmla="*/ 21 h 26"/>
              <a:gd name="T86" fmla="*/ 10 w 15"/>
              <a:gd name="T87" fmla="*/ 19 h 26"/>
              <a:gd name="T88" fmla="*/ 10 w 15"/>
              <a:gd name="T89" fmla="*/ 9 h 26"/>
              <a:gd name="T90" fmla="*/ 10 w 15"/>
              <a:gd name="T91" fmla="*/ 9 h 26"/>
              <a:gd name="T92" fmla="*/ 9 w 15"/>
              <a:gd name="T93" fmla="*/ 6 h 26"/>
              <a:gd name="T94" fmla="*/ 9 w 15"/>
              <a:gd name="T95" fmla="*/ 6 h 26"/>
              <a:gd name="T96" fmla="*/ 7 w 15"/>
              <a:gd name="T97" fmla="*/ 6 h 26"/>
              <a:gd name="T98" fmla="*/ 7 w 15"/>
              <a:gd name="T99" fmla="*/ 6 h 26"/>
              <a:gd name="T100" fmla="*/ 5 w 15"/>
              <a:gd name="T101" fmla="*/ 6 h 26"/>
              <a:gd name="T102" fmla="*/ 5 w 15"/>
              <a:gd name="T103" fmla="*/ 6 h 26"/>
              <a:gd name="T104" fmla="*/ 5 w 15"/>
              <a:gd name="T105" fmla="*/ 9 h 26"/>
              <a:gd name="T106" fmla="*/ 5 w 15"/>
              <a:gd name="T107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10"/>
                </a:move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3" y="1"/>
                </a:lnTo>
                <a:lnTo>
                  <a:pt x="3" y="1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4" y="4"/>
                </a:lnTo>
                <a:lnTo>
                  <a:pt x="14" y="4"/>
                </a:lnTo>
                <a:lnTo>
                  <a:pt x="15" y="6"/>
                </a:lnTo>
                <a:lnTo>
                  <a:pt x="15" y="6"/>
                </a:lnTo>
                <a:lnTo>
                  <a:pt x="15" y="10"/>
                </a:lnTo>
                <a:lnTo>
                  <a:pt x="15" y="18"/>
                </a:lnTo>
                <a:lnTo>
                  <a:pt x="15" y="18"/>
                </a:lnTo>
                <a:lnTo>
                  <a:pt x="15" y="20"/>
                </a:lnTo>
                <a:lnTo>
                  <a:pt x="15" y="20"/>
                </a:lnTo>
                <a:lnTo>
                  <a:pt x="14" y="23"/>
                </a:lnTo>
                <a:lnTo>
                  <a:pt x="14" y="23"/>
                </a:lnTo>
                <a:lnTo>
                  <a:pt x="11" y="25"/>
                </a:lnTo>
                <a:lnTo>
                  <a:pt x="11" y="25"/>
                </a:lnTo>
                <a:lnTo>
                  <a:pt x="7" y="26"/>
                </a:lnTo>
                <a:lnTo>
                  <a:pt x="7" y="26"/>
                </a:lnTo>
                <a:lnTo>
                  <a:pt x="3" y="25"/>
                </a:lnTo>
                <a:lnTo>
                  <a:pt x="3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0"/>
                </a:lnTo>
                <a:close/>
                <a:moveTo>
                  <a:pt x="5" y="19"/>
                </a:moveTo>
                <a:lnTo>
                  <a:pt x="5" y="19"/>
                </a:lnTo>
                <a:lnTo>
                  <a:pt x="5" y="21"/>
                </a:lnTo>
                <a:lnTo>
                  <a:pt x="5" y="21"/>
                </a:lnTo>
                <a:lnTo>
                  <a:pt x="7" y="21"/>
                </a:lnTo>
                <a:lnTo>
                  <a:pt x="7" y="21"/>
                </a:lnTo>
                <a:lnTo>
                  <a:pt x="9" y="21"/>
                </a:lnTo>
                <a:lnTo>
                  <a:pt x="9" y="21"/>
                </a:lnTo>
                <a:lnTo>
                  <a:pt x="10" y="19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57" name="Freeform 680">
            <a:extLst>
              <a:ext uri="{FF2B5EF4-FFF2-40B4-BE49-F238E27FC236}">
                <a16:creationId xmlns:a16="http://schemas.microsoft.com/office/drawing/2014/main" id="{144B7C30-1E94-44BF-95D0-7B5B49381397}"/>
              </a:ext>
            </a:extLst>
          </p:cNvPr>
          <p:cNvSpPr>
            <a:spLocks/>
          </p:cNvSpPr>
          <p:nvPr/>
        </p:nvSpPr>
        <p:spPr bwMode="auto">
          <a:xfrm>
            <a:off x="8697356" y="2349684"/>
            <a:ext cx="23813" cy="41275"/>
          </a:xfrm>
          <a:custGeom>
            <a:avLst/>
            <a:gdLst>
              <a:gd name="T0" fmla="*/ 0 w 15"/>
              <a:gd name="T1" fmla="*/ 26 h 26"/>
              <a:gd name="T2" fmla="*/ 0 w 15"/>
              <a:gd name="T3" fmla="*/ 1 h 26"/>
              <a:gd name="T4" fmla="*/ 5 w 15"/>
              <a:gd name="T5" fmla="*/ 1 h 26"/>
              <a:gd name="T6" fmla="*/ 5 w 15"/>
              <a:gd name="T7" fmla="*/ 4 h 26"/>
              <a:gd name="T8" fmla="*/ 5 w 15"/>
              <a:gd name="T9" fmla="*/ 4 h 26"/>
              <a:gd name="T10" fmla="*/ 5 w 15"/>
              <a:gd name="T11" fmla="*/ 4 h 26"/>
              <a:gd name="T12" fmla="*/ 7 w 15"/>
              <a:gd name="T13" fmla="*/ 1 h 26"/>
              <a:gd name="T14" fmla="*/ 7 w 15"/>
              <a:gd name="T15" fmla="*/ 1 h 26"/>
              <a:gd name="T16" fmla="*/ 10 w 15"/>
              <a:gd name="T17" fmla="*/ 0 h 26"/>
              <a:gd name="T18" fmla="*/ 10 w 15"/>
              <a:gd name="T19" fmla="*/ 0 h 26"/>
              <a:gd name="T20" fmla="*/ 11 w 15"/>
              <a:gd name="T21" fmla="*/ 1 h 26"/>
              <a:gd name="T22" fmla="*/ 11 w 15"/>
              <a:gd name="T23" fmla="*/ 1 h 26"/>
              <a:gd name="T24" fmla="*/ 13 w 15"/>
              <a:gd name="T25" fmla="*/ 3 h 26"/>
              <a:gd name="T26" fmla="*/ 13 w 15"/>
              <a:gd name="T27" fmla="*/ 3 h 26"/>
              <a:gd name="T28" fmla="*/ 15 w 15"/>
              <a:gd name="T29" fmla="*/ 4 h 26"/>
              <a:gd name="T30" fmla="*/ 15 w 15"/>
              <a:gd name="T31" fmla="*/ 4 h 26"/>
              <a:gd name="T32" fmla="*/ 15 w 15"/>
              <a:gd name="T33" fmla="*/ 6 h 26"/>
              <a:gd name="T34" fmla="*/ 15 w 15"/>
              <a:gd name="T35" fmla="*/ 26 h 26"/>
              <a:gd name="T36" fmla="*/ 10 w 15"/>
              <a:gd name="T37" fmla="*/ 26 h 26"/>
              <a:gd name="T38" fmla="*/ 10 w 15"/>
              <a:gd name="T39" fmla="*/ 9 h 26"/>
              <a:gd name="T40" fmla="*/ 10 w 15"/>
              <a:gd name="T41" fmla="*/ 9 h 26"/>
              <a:gd name="T42" fmla="*/ 10 w 15"/>
              <a:gd name="T43" fmla="*/ 6 h 26"/>
              <a:gd name="T44" fmla="*/ 10 w 15"/>
              <a:gd name="T45" fmla="*/ 6 h 26"/>
              <a:gd name="T46" fmla="*/ 7 w 15"/>
              <a:gd name="T47" fmla="*/ 6 h 26"/>
              <a:gd name="T48" fmla="*/ 7 w 15"/>
              <a:gd name="T49" fmla="*/ 6 h 26"/>
              <a:gd name="T50" fmla="*/ 5 w 15"/>
              <a:gd name="T51" fmla="*/ 6 h 26"/>
              <a:gd name="T52" fmla="*/ 5 w 15"/>
              <a:gd name="T53" fmla="*/ 6 h 26"/>
              <a:gd name="T54" fmla="*/ 5 w 15"/>
              <a:gd name="T55" fmla="*/ 9 h 26"/>
              <a:gd name="T56" fmla="*/ 5 w 15"/>
              <a:gd name="T57" fmla="*/ 26 h 26"/>
              <a:gd name="T58" fmla="*/ 0 w 15"/>
              <a:gd name="T5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1" y="1"/>
                </a:lnTo>
                <a:lnTo>
                  <a:pt x="11" y="1"/>
                </a:lnTo>
                <a:lnTo>
                  <a:pt x="13" y="3"/>
                </a:lnTo>
                <a:lnTo>
                  <a:pt x="13" y="3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7" y="6"/>
                </a:lnTo>
                <a:lnTo>
                  <a:pt x="7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58" name="Freeform 681">
            <a:extLst>
              <a:ext uri="{FF2B5EF4-FFF2-40B4-BE49-F238E27FC236}">
                <a16:creationId xmlns:a16="http://schemas.microsoft.com/office/drawing/2014/main" id="{8B2152D6-1E97-44E3-AF78-3FA95B6EE52F}"/>
              </a:ext>
            </a:extLst>
          </p:cNvPr>
          <p:cNvSpPr>
            <a:spLocks/>
          </p:cNvSpPr>
          <p:nvPr/>
        </p:nvSpPr>
        <p:spPr bwMode="auto">
          <a:xfrm>
            <a:off x="8578293" y="1824221"/>
            <a:ext cx="26988" cy="55563"/>
          </a:xfrm>
          <a:custGeom>
            <a:avLst/>
            <a:gdLst>
              <a:gd name="T0" fmla="*/ 0 w 17"/>
              <a:gd name="T1" fmla="*/ 35 h 35"/>
              <a:gd name="T2" fmla="*/ 0 w 17"/>
              <a:gd name="T3" fmla="*/ 0 h 35"/>
              <a:gd name="T4" fmla="*/ 6 w 17"/>
              <a:gd name="T5" fmla="*/ 0 h 35"/>
              <a:gd name="T6" fmla="*/ 6 w 17"/>
              <a:gd name="T7" fmla="*/ 15 h 35"/>
              <a:gd name="T8" fmla="*/ 12 w 17"/>
              <a:gd name="T9" fmla="*/ 15 h 35"/>
              <a:gd name="T10" fmla="*/ 12 w 17"/>
              <a:gd name="T11" fmla="*/ 0 h 35"/>
              <a:gd name="T12" fmla="*/ 17 w 17"/>
              <a:gd name="T13" fmla="*/ 0 h 35"/>
              <a:gd name="T14" fmla="*/ 17 w 17"/>
              <a:gd name="T15" fmla="*/ 35 h 35"/>
              <a:gd name="T16" fmla="*/ 12 w 17"/>
              <a:gd name="T17" fmla="*/ 35 h 35"/>
              <a:gd name="T18" fmla="*/ 12 w 17"/>
              <a:gd name="T19" fmla="*/ 20 h 35"/>
              <a:gd name="T20" fmla="*/ 6 w 17"/>
              <a:gd name="T21" fmla="*/ 20 h 35"/>
              <a:gd name="T22" fmla="*/ 6 w 17"/>
              <a:gd name="T23" fmla="*/ 35 h 35"/>
              <a:gd name="T24" fmla="*/ 0 w 17"/>
              <a:gd name="T25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" h="35">
                <a:moveTo>
                  <a:pt x="0" y="35"/>
                </a:moveTo>
                <a:lnTo>
                  <a:pt x="0" y="0"/>
                </a:lnTo>
                <a:lnTo>
                  <a:pt x="6" y="0"/>
                </a:lnTo>
                <a:lnTo>
                  <a:pt x="6" y="15"/>
                </a:lnTo>
                <a:lnTo>
                  <a:pt x="12" y="15"/>
                </a:lnTo>
                <a:lnTo>
                  <a:pt x="12" y="0"/>
                </a:lnTo>
                <a:lnTo>
                  <a:pt x="17" y="0"/>
                </a:lnTo>
                <a:lnTo>
                  <a:pt x="17" y="35"/>
                </a:lnTo>
                <a:lnTo>
                  <a:pt x="12" y="35"/>
                </a:lnTo>
                <a:lnTo>
                  <a:pt x="12" y="20"/>
                </a:lnTo>
                <a:lnTo>
                  <a:pt x="6" y="20"/>
                </a:lnTo>
                <a:lnTo>
                  <a:pt x="6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59" name="Freeform 682">
            <a:extLst>
              <a:ext uri="{FF2B5EF4-FFF2-40B4-BE49-F238E27FC236}">
                <a16:creationId xmlns:a16="http://schemas.microsoft.com/office/drawing/2014/main" id="{371F9A90-558A-489A-9109-C9CF17E49400}"/>
              </a:ext>
            </a:extLst>
          </p:cNvPr>
          <p:cNvSpPr>
            <a:spLocks noEditPoints="1"/>
          </p:cNvSpPr>
          <p:nvPr/>
        </p:nvSpPr>
        <p:spPr bwMode="auto">
          <a:xfrm>
            <a:off x="8613218" y="1840096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7 h 26"/>
              <a:gd name="T6" fmla="*/ 5 w 15"/>
              <a:gd name="T7" fmla="*/ 17 h 26"/>
              <a:gd name="T8" fmla="*/ 5 w 15"/>
              <a:gd name="T9" fmla="*/ 20 h 26"/>
              <a:gd name="T10" fmla="*/ 5 w 15"/>
              <a:gd name="T11" fmla="*/ 20 h 26"/>
              <a:gd name="T12" fmla="*/ 7 w 15"/>
              <a:gd name="T13" fmla="*/ 20 h 26"/>
              <a:gd name="T14" fmla="*/ 7 w 15"/>
              <a:gd name="T15" fmla="*/ 20 h 26"/>
              <a:gd name="T16" fmla="*/ 9 w 15"/>
              <a:gd name="T17" fmla="*/ 20 h 26"/>
              <a:gd name="T18" fmla="*/ 9 w 15"/>
              <a:gd name="T19" fmla="*/ 20 h 26"/>
              <a:gd name="T20" fmla="*/ 10 w 15"/>
              <a:gd name="T21" fmla="*/ 17 h 26"/>
              <a:gd name="T22" fmla="*/ 15 w 15"/>
              <a:gd name="T23" fmla="*/ 17 h 26"/>
              <a:gd name="T24" fmla="*/ 15 w 15"/>
              <a:gd name="T25" fmla="*/ 17 h 26"/>
              <a:gd name="T26" fmla="*/ 14 w 15"/>
              <a:gd name="T27" fmla="*/ 21 h 26"/>
              <a:gd name="T28" fmla="*/ 12 w 15"/>
              <a:gd name="T29" fmla="*/ 23 h 26"/>
              <a:gd name="T30" fmla="*/ 12 w 15"/>
              <a:gd name="T31" fmla="*/ 23 h 26"/>
              <a:gd name="T32" fmla="*/ 10 w 15"/>
              <a:gd name="T33" fmla="*/ 25 h 26"/>
              <a:gd name="T34" fmla="*/ 10 w 15"/>
              <a:gd name="T35" fmla="*/ 25 h 26"/>
              <a:gd name="T36" fmla="*/ 7 w 15"/>
              <a:gd name="T37" fmla="*/ 26 h 26"/>
              <a:gd name="T38" fmla="*/ 7 w 15"/>
              <a:gd name="T39" fmla="*/ 26 h 26"/>
              <a:gd name="T40" fmla="*/ 4 w 15"/>
              <a:gd name="T41" fmla="*/ 25 h 26"/>
              <a:gd name="T42" fmla="*/ 4 w 15"/>
              <a:gd name="T43" fmla="*/ 25 h 26"/>
              <a:gd name="T44" fmla="*/ 0 w 15"/>
              <a:gd name="T45" fmla="*/ 22 h 26"/>
              <a:gd name="T46" fmla="*/ 0 w 15"/>
              <a:gd name="T47" fmla="*/ 22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7 h 26"/>
              <a:gd name="T54" fmla="*/ 0 w 15"/>
              <a:gd name="T55" fmla="*/ 8 h 26"/>
              <a:gd name="T56" fmla="*/ 0 w 15"/>
              <a:gd name="T57" fmla="*/ 8 h 26"/>
              <a:gd name="T58" fmla="*/ 0 w 15"/>
              <a:gd name="T59" fmla="*/ 6 h 26"/>
              <a:gd name="T60" fmla="*/ 0 w 15"/>
              <a:gd name="T61" fmla="*/ 6 h 26"/>
              <a:gd name="T62" fmla="*/ 0 w 15"/>
              <a:gd name="T63" fmla="*/ 3 h 26"/>
              <a:gd name="T64" fmla="*/ 0 w 15"/>
              <a:gd name="T65" fmla="*/ 3 h 26"/>
              <a:gd name="T66" fmla="*/ 4 w 15"/>
              <a:gd name="T67" fmla="*/ 1 h 26"/>
              <a:gd name="T68" fmla="*/ 4 w 15"/>
              <a:gd name="T69" fmla="*/ 1 h 26"/>
              <a:gd name="T70" fmla="*/ 7 w 15"/>
              <a:gd name="T71" fmla="*/ 0 h 26"/>
              <a:gd name="T72" fmla="*/ 7 w 15"/>
              <a:gd name="T73" fmla="*/ 0 h 26"/>
              <a:gd name="T74" fmla="*/ 10 w 15"/>
              <a:gd name="T75" fmla="*/ 0 h 26"/>
              <a:gd name="T76" fmla="*/ 10 w 15"/>
              <a:gd name="T77" fmla="*/ 0 h 26"/>
              <a:gd name="T78" fmla="*/ 12 w 15"/>
              <a:gd name="T79" fmla="*/ 2 h 26"/>
              <a:gd name="T80" fmla="*/ 12 w 15"/>
              <a:gd name="T81" fmla="*/ 2 h 26"/>
              <a:gd name="T82" fmla="*/ 14 w 15"/>
              <a:gd name="T83" fmla="*/ 5 h 26"/>
              <a:gd name="T84" fmla="*/ 15 w 15"/>
              <a:gd name="T85" fmla="*/ 7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7 h 26"/>
              <a:gd name="T94" fmla="*/ 10 w 15"/>
              <a:gd name="T95" fmla="*/ 7 h 26"/>
              <a:gd name="T96" fmla="*/ 9 w 15"/>
              <a:gd name="T97" fmla="*/ 5 h 26"/>
              <a:gd name="T98" fmla="*/ 9 w 15"/>
              <a:gd name="T99" fmla="*/ 5 h 26"/>
              <a:gd name="T100" fmla="*/ 7 w 15"/>
              <a:gd name="T101" fmla="*/ 5 h 26"/>
              <a:gd name="T102" fmla="*/ 7 w 15"/>
              <a:gd name="T103" fmla="*/ 5 h 26"/>
              <a:gd name="T104" fmla="*/ 5 w 15"/>
              <a:gd name="T105" fmla="*/ 5 h 26"/>
              <a:gd name="T106" fmla="*/ 5 w 15"/>
              <a:gd name="T107" fmla="*/ 5 h 26"/>
              <a:gd name="T108" fmla="*/ 5 w 15"/>
              <a:gd name="T109" fmla="*/ 7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7"/>
                </a:lnTo>
                <a:lnTo>
                  <a:pt x="5" y="17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0" y="17"/>
                </a:lnTo>
                <a:lnTo>
                  <a:pt x="15" y="17"/>
                </a:lnTo>
                <a:lnTo>
                  <a:pt x="15" y="17"/>
                </a:lnTo>
                <a:lnTo>
                  <a:pt x="14" y="21"/>
                </a:lnTo>
                <a:lnTo>
                  <a:pt x="12" y="23"/>
                </a:lnTo>
                <a:lnTo>
                  <a:pt x="12" y="23"/>
                </a:lnTo>
                <a:lnTo>
                  <a:pt x="10" y="25"/>
                </a:lnTo>
                <a:lnTo>
                  <a:pt x="10" y="25"/>
                </a:lnTo>
                <a:lnTo>
                  <a:pt x="7" y="26"/>
                </a:lnTo>
                <a:lnTo>
                  <a:pt x="7" y="26"/>
                </a:lnTo>
                <a:lnTo>
                  <a:pt x="4" y="25"/>
                </a:lnTo>
                <a:lnTo>
                  <a:pt x="4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4" y="5"/>
                </a:lnTo>
                <a:lnTo>
                  <a:pt x="15" y="7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7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60" name="Freeform 683">
            <a:extLst>
              <a:ext uri="{FF2B5EF4-FFF2-40B4-BE49-F238E27FC236}">
                <a16:creationId xmlns:a16="http://schemas.microsoft.com/office/drawing/2014/main" id="{07480823-1A69-4897-B4C1-442DD1F083C7}"/>
              </a:ext>
            </a:extLst>
          </p:cNvPr>
          <p:cNvSpPr>
            <a:spLocks/>
          </p:cNvSpPr>
          <p:nvPr/>
        </p:nvSpPr>
        <p:spPr bwMode="auto">
          <a:xfrm>
            <a:off x="8643381" y="1824221"/>
            <a:ext cx="11113" cy="57150"/>
          </a:xfrm>
          <a:custGeom>
            <a:avLst/>
            <a:gdLst>
              <a:gd name="T0" fmla="*/ 0 w 7"/>
              <a:gd name="T1" fmla="*/ 0 h 36"/>
              <a:gd name="T2" fmla="*/ 5 w 7"/>
              <a:gd name="T3" fmla="*/ 0 h 36"/>
              <a:gd name="T4" fmla="*/ 5 w 7"/>
              <a:gd name="T5" fmla="*/ 28 h 36"/>
              <a:gd name="T6" fmla="*/ 5 w 7"/>
              <a:gd name="T7" fmla="*/ 28 h 36"/>
              <a:gd name="T8" fmla="*/ 5 w 7"/>
              <a:gd name="T9" fmla="*/ 30 h 36"/>
              <a:gd name="T10" fmla="*/ 5 w 7"/>
              <a:gd name="T11" fmla="*/ 30 h 36"/>
              <a:gd name="T12" fmla="*/ 7 w 7"/>
              <a:gd name="T13" fmla="*/ 31 h 36"/>
              <a:gd name="T14" fmla="*/ 7 w 7"/>
              <a:gd name="T15" fmla="*/ 36 h 36"/>
              <a:gd name="T16" fmla="*/ 7 w 7"/>
              <a:gd name="T17" fmla="*/ 36 h 36"/>
              <a:gd name="T18" fmla="*/ 3 w 7"/>
              <a:gd name="T19" fmla="*/ 35 h 36"/>
              <a:gd name="T20" fmla="*/ 3 w 7"/>
              <a:gd name="T21" fmla="*/ 35 h 36"/>
              <a:gd name="T22" fmla="*/ 1 w 7"/>
              <a:gd name="T23" fmla="*/ 33 h 36"/>
              <a:gd name="T24" fmla="*/ 1 w 7"/>
              <a:gd name="T25" fmla="*/ 33 h 36"/>
              <a:gd name="T26" fmla="*/ 0 w 7"/>
              <a:gd name="T27" fmla="*/ 32 h 36"/>
              <a:gd name="T28" fmla="*/ 0 w 7"/>
              <a:gd name="T29" fmla="*/ 32 h 36"/>
              <a:gd name="T30" fmla="*/ 0 w 7"/>
              <a:gd name="T31" fmla="*/ 28 h 36"/>
              <a:gd name="T32" fmla="*/ 0 w 7"/>
              <a:gd name="T33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36">
                <a:moveTo>
                  <a:pt x="0" y="0"/>
                </a:moveTo>
                <a:lnTo>
                  <a:pt x="5" y="0"/>
                </a:lnTo>
                <a:lnTo>
                  <a:pt x="5" y="28"/>
                </a:lnTo>
                <a:lnTo>
                  <a:pt x="5" y="28"/>
                </a:lnTo>
                <a:lnTo>
                  <a:pt x="5" y="30"/>
                </a:lnTo>
                <a:lnTo>
                  <a:pt x="5" y="30"/>
                </a:lnTo>
                <a:lnTo>
                  <a:pt x="7" y="31"/>
                </a:lnTo>
                <a:lnTo>
                  <a:pt x="7" y="36"/>
                </a:lnTo>
                <a:lnTo>
                  <a:pt x="7" y="36"/>
                </a:lnTo>
                <a:lnTo>
                  <a:pt x="3" y="35"/>
                </a:lnTo>
                <a:lnTo>
                  <a:pt x="3" y="35"/>
                </a:lnTo>
                <a:lnTo>
                  <a:pt x="1" y="33"/>
                </a:lnTo>
                <a:lnTo>
                  <a:pt x="1" y="33"/>
                </a:lnTo>
                <a:lnTo>
                  <a:pt x="0" y="32"/>
                </a:lnTo>
                <a:lnTo>
                  <a:pt x="0" y="32"/>
                </a:lnTo>
                <a:lnTo>
                  <a:pt x="0" y="28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61" name="Freeform 684">
            <a:extLst>
              <a:ext uri="{FF2B5EF4-FFF2-40B4-BE49-F238E27FC236}">
                <a16:creationId xmlns:a16="http://schemas.microsoft.com/office/drawing/2014/main" id="{DC1FEDD9-4A66-4867-8593-FABFF56D7083}"/>
              </a:ext>
            </a:extLst>
          </p:cNvPr>
          <p:cNvSpPr>
            <a:spLocks noEditPoints="1"/>
          </p:cNvSpPr>
          <p:nvPr/>
        </p:nvSpPr>
        <p:spPr bwMode="auto">
          <a:xfrm>
            <a:off x="8656081" y="1824221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62" name="Freeform 685">
            <a:extLst>
              <a:ext uri="{FF2B5EF4-FFF2-40B4-BE49-F238E27FC236}">
                <a16:creationId xmlns:a16="http://schemas.microsoft.com/office/drawing/2014/main" id="{40039285-6E30-4631-884E-0266F2EC997C}"/>
              </a:ext>
            </a:extLst>
          </p:cNvPr>
          <p:cNvSpPr>
            <a:spLocks/>
          </p:cNvSpPr>
          <p:nvPr/>
        </p:nvSpPr>
        <p:spPr bwMode="auto">
          <a:xfrm>
            <a:off x="8671956" y="1840096"/>
            <a:ext cx="25400" cy="41275"/>
          </a:xfrm>
          <a:custGeom>
            <a:avLst/>
            <a:gdLst>
              <a:gd name="T0" fmla="*/ 16 w 16"/>
              <a:gd name="T1" fmla="*/ 0 h 26"/>
              <a:gd name="T2" fmla="*/ 16 w 16"/>
              <a:gd name="T3" fmla="*/ 25 h 26"/>
              <a:gd name="T4" fmla="*/ 11 w 16"/>
              <a:gd name="T5" fmla="*/ 25 h 26"/>
              <a:gd name="T6" fmla="*/ 11 w 16"/>
              <a:gd name="T7" fmla="*/ 22 h 26"/>
              <a:gd name="T8" fmla="*/ 11 w 16"/>
              <a:gd name="T9" fmla="*/ 22 h 26"/>
              <a:gd name="T10" fmla="*/ 11 w 16"/>
              <a:gd name="T11" fmla="*/ 22 h 26"/>
              <a:gd name="T12" fmla="*/ 8 w 16"/>
              <a:gd name="T13" fmla="*/ 25 h 26"/>
              <a:gd name="T14" fmla="*/ 8 w 16"/>
              <a:gd name="T15" fmla="*/ 25 h 26"/>
              <a:gd name="T16" fmla="*/ 6 w 16"/>
              <a:gd name="T17" fmla="*/ 26 h 26"/>
              <a:gd name="T18" fmla="*/ 6 w 16"/>
              <a:gd name="T19" fmla="*/ 26 h 26"/>
              <a:gd name="T20" fmla="*/ 3 w 16"/>
              <a:gd name="T21" fmla="*/ 25 h 26"/>
              <a:gd name="T22" fmla="*/ 3 w 16"/>
              <a:gd name="T23" fmla="*/ 25 h 26"/>
              <a:gd name="T24" fmla="*/ 2 w 16"/>
              <a:gd name="T25" fmla="*/ 23 h 26"/>
              <a:gd name="T26" fmla="*/ 2 w 16"/>
              <a:gd name="T27" fmla="*/ 23 h 26"/>
              <a:gd name="T28" fmla="*/ 0 w 16"/>
              <a:gd name="T29" fmla="*/ 22 h 26"/>
              <a:gd name="T30" fmla="*/ 0 w 16"/>
              <a:gd name="T31" fmla="*/ 22 h 26"/>
              <a:gd name="T32" fmla="*/ 0 w 16"/>
              <a:gd name="T33" fmla="*/ 20 h 26"/>
              <a:gd name="T34" fmla="*/ 0 w 16"/>
              <a:gd name="T35" fmla="*/ 0 h 26"/>
              <a:gd name="T36" fmla="*/ 6 w 16"/>
              <a:gd name="T37" fmla="*/ 0 h 26"/>
              <a:gd name="T38" fmla="*/ 6 w 16"/>
              <a:gd name="T39" fmla="*/ 17 h 26"/>
              <a:gd name="T40" fmla="*/ 6 w 16"/>
              <a:gd name="T41" fmla="*/ 17 h 26"/>
              <a:gd name="T42" fmla="*/ 6 w 16"/>
              <a:gd name="T43" fmla="*/ 20 h 26"/>
              <a:gd name="T44" fmla="*/ 6 w 16"/>
              <a:gd name="T45" fmla="*/ 20 h 26"/>
              <a:gd name="T46" fmla="*/ 8 w 16"/>
              <a:gd name="T47" fmla="*/ 20 h 26"/>
              <a:gd name="T48" fmla="*/ 8 w 16"/>
              <a:gd name="T49" fmla="*/ 20 h 26"/>
              <a:gd name="T50" fmla="*/ 9 w 16"/>
              <a:gd name="T51" fmla="*/ 20 h 26"/>
              <a:gd name="T52" fmla="*/ 9 w 16"/>
              <a:gd name="T53" fmla="*/ 20 h 26"/>
              <a:gd name="T54" fmla="*/ 11 w 16"/>
              <a:gd name="T55" fmla="*/ 17 h 26"/>
              <a:gd name="T56" fmla="*/ 11 w 16"/>
              <a:gd name="T57" fmla="*/ 0 h 26"/>
              <a:gd name="T58" fmla="*/ 16 w 16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6">
                <a:moveTo>
                  <a:pt x="16" y="0"/>
                </a:moveTo>
                <a:lnTo>
                  <a:pt x="16" y="25"/>
                </a:lnTo>
                <a:lnTo>
                  <a:pt x="11" y="25"/>
                </a:lnTo>
                <a:lnTo>
                  <a:pt x="11" y="22"/>
                </a:lnTo>
                <a:lnTo>
                  <a:pt x="11" y="22"/>
                </a:lnTo>
                <a:lnTo>
                  <a:pt x="11" y="22"/>
                </a:lnTo>
                <a:lnTo>
                  <a:pt x="8" y="25"/>
                </a:lnTo>
                <a:lnTo>
                  <a:pt x="8" y="25"/>
                </a:lnTo>
                <a:lnTo>
                  <a:pt x="6" y="26"/>
                </a:lnTo>
                <a:lnTo>
                  <a:pt x="6" y="26"/>
                </a:lnTo>
                <a:lnTo>
                  <a:pt x="3" y="25"/>
                </a:lnTo>
                <a:lnTo>
                  <a:pt x="3" y="25"/>
                </a:lnTo>
                <a:lnTo>
                  <a:pt x="2" y="23"/>
                </a:lnTo>
                <a:lnTo>
                  <a:pt x="2" y="23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0"/>
                </a:lnTo>
                <a:lnTo>
                  <a:pt x="6" y="0"/>
                </a:lnTo>
                <a:lnTo>
                  <a:pt x="6" y="17"/>
                </a:lnTo>
                <a:lnTo>
                  <a:pt x="6" y="17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9" y="20"/>
                </a:lnTo>
                <a:lnTo>
                  <a:pt x="9" y="20"/>
                </a:lnTo>
                <a:lnTo>
                  <a:pt x="11" y="17"/>
                </a:lnTo>
                <a:lnTo>
                  <a:pt x="11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63" name="Freeform 686">
            <a:extLst>
              <a:ext uri="{FF2B5EF4-FFF2-40B4-BE49-F238E27FC236}">
                <a16:creationId xmlns:a16="http://schemas.microsoft.com/office/drawing/2014/main" id="{B3B2907F-1251-4088-99B9-B9A91BDCDE32}"/>
              </a:ext>
            </a:extLst>
          </p:cNvPr>
          <p:cNvSpPr>
            <a:spLocks/>
          </p:cNvSpPr>
          <p:nvPr/>
        </p:nvSpPr>
        <p:spPr bwMode="auto">
          <a:xfrm>
            <a:off x="8702118" y="1840096"/>
            <a:ext cx="42863" cy="39688"/>
          </a:xfrm>
          <a:custGeom>
            <a:avLst/>
            <a:gdLst>
              <a:gd name="T0" fmla="*/ 0 w 27"/>
              <a:gd name="T1" fmla="*/ 25 h 25"/>
              <a:gd name="T2" fmla="*/ 0 w 27"/>
              <a:gd name="T3" fmla="*/ 0 h 25"/>
              <a:gd name="T4" fmla="*/ 5 w 27"/>
              <a:gd name="T5" fmla="*/ 0 h 25"/>
              <a:gd name="T6" fmla="*/ 5 w 27"/>
              <a:gd name="T7" fmla="*/ 2 h 25"/>
              <a:gd name="T8" fmla="*/ 5 w 27"/>
              <a:gd name="T9" fmla="*/ 2 h 25"/>
              <a:gd name="T10" fmla="*/ 5 w 27"/>
              <a:gd name="T11" fmla="*/ 2 h 25"/>
              <a:gd name="T12" fmla="*/ 8 w 27"/>
              <a:gd name="T13" fmla="*/ 0 h 25"/>
              <a:gd name="T14" fmla="*/ 8 w 27"/>
              <a:gd name="T15" fmla="*/ 0 h 25"/>
              <a:gd name="T16" fmla="*/ 10 w 27"/>
              <a:gd name="T17" fmla="*/ 0 h 25"/>
              <a:gd name="T18" fmla="*/ 10 w 27"/>
              <a:gd name="T19" fmla="*/ 0 h 25"/>
              <a:gd name="T20" fmla="*/ 14 w 27"/>
              <a:gd name="T21" fmla="*/ 0 h 25"/>
              <a:gd name="T22" fmla="*/ 14 w 27"/>
              <a:gd name="T23" fmla="*/ 0 h 25"/>
              <a:gd name="T24" fmla="*/ 15 w 27"/>
              <a:gd name="T25" fmla="*/ 2 h 25"/>
              <a:gd name="T26" fmla="*/ 15 w 27"/>
              <a:gd name="T27" fmla="*/ 2 h 25"/>
              <a:gd name="T28" fmla="*/ 18 w 27"/>
              <a:gd name="T29" fmla="*/ 0 h 25"/>
              <a:gd name="T30" fmla="*/ 18 w 27"/>
              <a:gd name="T31" fmla="*/ 0 h 25"/>
              <a:gd name="T32" fmla="*/ 20 w 27"/>
              <a:gd name="T33" fmla="*/ 0 h 25"/>
              <a:gd name="T34" fmla="*/ 20 w 27"/>
              <a:gd name="T35" fmla="*/ 0 h 25"/>
              <a:gd name="T36" fmla="*/ 23 w 27"/>
              <a:gd name="T37" fmla="*/ 0 h 25"/>
              <a:gd name="T38" fmla="*/ 23 w 27"/>
              <a:gd name="T39" fmla="*/ 0 h 25"/>
              <a:gd name="T40" fmla="*/ 24 w 27"/>
              <a:gd name="T41" fmla="*/ 1 h 25"/>
              <a:gd name="T42" fmla="*/ 24 w 27"/>
              <a:gd name="T43" fmla="*/ 1 h 25"/>
              <a:gd name="T44" fmla="*/ 25 w 27"/>
              <a:gd name="T45" fmla="*/ 2 h 25"/>
              <a:gd name="T46" fmla="*/ 25 w 27"/>
              <a:gd name="T47" fmla="*/ 2 h 25"/>
              <a:gd name="T48" fmla="*/ 27 w 27"/>
              <a:gd name="T49" fmla="*/ 6 h 25"/>
              <a:gd name="T50" fmla="*/ 27 w 27"/>
              <a:gd name="T51" fmla="*/ 25 h 25"/>
              <a:gd name="T52" fmla="*/ 22 w 27"/>
              <a:gd name="T53" fmla="*/ 25 h 25"/>
              <a:gd name="T54" fmla="*/ 22 w 27"/>
              <a:gd name="T55" fmla="*/ 7 h 25"/>
              <a:gd name="T56" fmla="*/ 22 w 27"/>
              <a:gd name="T57" fmla="*/ 7 h 25"/>
              <a:gd name="T58" fmla="*/ 20 w 27"/>
              <a:gd name="T59" fmla="*/ 6 h 25"/>
              <a:gd name="T60" fmla="*/ 20 w 27"/>
              <a:gd name="T61" fmla="*/ 6 h 25"/>
              <a:gd name="T62" fmla="*/ 19 w 27"/>
              <a:gd name="T63" fmla="*/ 5 h 25"/>
              <a:gd name="T64" fmla="*/ 19 w 27"/>
              <a:gd name="T65" fmla="*/ 5 h 25"/>
              <a:gd name="T66" fmla="*/ 17 w 27"/>
              <a:gd name="T67" fmla="*/ 6 h 25"/>
              <a:gd name="T68" fmla="*/ 17 w 27"/>
              <a:gd name="T69" fmla="*/ 6 h 25"/>
              <a:gd name="T70" fmla="*/ 17 w 27"/>
              <a:gd name="T71" fmla="*/ 8 h 25"/>
              <a:gd name="T72" fmla="*/ 17 w 27"/>
              <a:gd name="T73" fmla="*/ 25 h 25"/>
              <a:gd name="T74" fmla="*/ 10 w 27"/>
              <a:gd name="T75" fmla="*/ 25 h 25"/>
              <a:gd name="T76" fmla="*/ 10 w 27"/>
              <a:gd name="T77" fmla="*/ 7 h 25"/>
              <a:gd name="T78" fmla="*/ 10 w 27"/>
              <a:gd name="T79" fmla="*/ 7 h 25"/>
              <a:gd name="T80" fmla="*/ 10 w 27"/>
              <a:gd name="T81" fmla="*/ 6 h 25"/>
              <a:gd name="T82" fmla="*/ 10 w 27"/>
              <a:gd name="T83" fmla="*/ 6 h 25"/>
              <a:gd name="T84" fmla="*/ 8 w 27"/>
              <a:gd name="T85" fmla="*/ 5 h 25"/>
              <a:gd name="T86" fmla="*/ 8 w 27"/>
              <a:gd name="T87" fmla="*/ 5 h 25"/>
              <a:gd name="T88" fmla="*/ 7 w 27"/>
              <a:gd name="T89" fmla="*/ 6 h 25"/>
              <a:gd name="T90" fmla="*/ 7 w 27"/>
              <a:gd name="T91" fmla="*/ 6 h 25"/>
              <a:gd name="T92" fmla="*/ 5 w 27"/>
              <a:gd name="T93" fmla="*/ 8 h 25"/>
              <a:gd name="T94" fmla="*/ 5 w 27"/>
              <a:gd name="T95" fmla="*/ 25 h 25"/>
              <a:gd name="T96" fmla="*/ 0 w 27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4" y="0"/>
                </a:lnTo>
                <a:lnTo>
                  <a:pt x="14" y="0"/>
                </a:lnTo>
                <a:lnTo>
                  <a:pt x="15" y="2"/>
                </a:lnTo>
                <a:lnTo>
                  <a:pt x="15" y="2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3" y="0"/>
                </a:lnTo>
                <a:lnTo>
                  <a:pt x="23" y="0"/>
                </a:lnTo>
                <a:lnTo>
                  <a:pt x="24" y="1"/>
                </a:lnTo>
                <a:lnTo>
                  <a:pt x="24" y="1"/>
                </a:lnTo>
                <a:lnTo>
                  <a:pt x="25" y="2"/>
                </a:lnTo>
                <a:lnTo>
                  <a:pt x="25" y="2"/>
                </a:lnTo>
                <a:lnTo>
                  <a:pt x="27" y="6"/>
                </a:lnTo>
                <a:lnTo>
                  <a:pt x="27" y="25"/>
                </a:lnTo>
                <a:lnTo>
                  <a:pt x="22" y="25"/>
                </a:lnTo>
                <a:lnTo>
                  <a:pt x="22" y="7"/>
                </a:lnTo>
                <a:lnTo>
                  <a:pt x="22" y="7"/>
                </a:lnTo>
                <a:lnTo>
                  <a:pt x="20" y="6"/>
                </a:lnTo>
                <a:lnTo>
                  <a:pt x="20" y="6"/>
                </a:lnTo>
                <a:lnTo>
                  <a:pt x="19" y="5"/>
                </a:lnTo>
                <a:lnTo>
                  <a:pt x="19" y="5"/>
                </a:lnTo>
                <a:lnTo>
                  <a:pt x="17" y="6"/>
                </a:lnTo>
                <a:lnTo>
                  <a:pt x="17" y="6"/>
                </a:lnTo>
                <a:lnTo>
                  <a:pt x="17" y="8"/>
                </a:lnTo>
                <a:lnTo>
                  <a:pt x="17" y="25"/>
                </a:lnTo>
                <a:lnTo>
                  <a:pt x="10" y="25"/>
                </a:lnTo>
                <a:lnTo>
                  <a:pt x="10" y="7"/>
                </a:lnTo>
                <a:lnTo>
                  <a:pt x="10" y="7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5" y="8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64" name="Freeform 687">
            <a:extLst>
              <a:ext uri="{FF2B5EF4-FFF2-40B4-BE49-F238E27FC236}">
                <a16:creationId xmlns:a16="http://schemas.microsoft.com/office/drawing/2014/main" id="{47C2FB11-C9F6-42B3-9CA5-3A1C19694A7E}"/>
              </a:ext>
            </a:extLst>
          </p:cNvPr>
          <p:cNvSpPr>
            <a:spLocks noEditPoints="1"/>
          </p:cNvSpPr>
          <p:nvPr/>
        </p:nvSpPr>
        <p:spPr bwMode="auto">
          <a:xfrm>
            <a:off x="8589406" y="2846571"/>
            <a:ext cx="31750" cy="57150"/>
          </a:xfrm>
          <a:custGeom>
            <a:avLst/>
            <a:gdLst>
              <a:gd name="T0" fmla="*/ 0 w 20"/>
              <a:gd name="T1" fmla="*/ 36 h 36"/>
              <a:gd name="T2" fmla="*/ 7 w 20"/>
              <a:gd name="T3" fmla="*/ 0 h 36"/>
              <a:gd name="T4" fmla="*/ 12 w 20"/>
              <a:gd name="T5" fmla="*/ 0 h 36"/>
              <a:gd name="T6" fmla="*/ 20 w 20"/>
              <a:gd name="T7" fmla="*/ 36 h 36"/>
              <a:gd name="T8" fmla="*/ 15 w 20"/>
              <a:gd name="T9" fmla="*/ 36 h 36"/>
              <a:gd name="T10" fmla="*/ 14 w 20"/>
              <a:gd name="T11" fmla="*/ 29 h 36"/>
              <a:gd name="T12" fmla="*/ 6 w 20"/>
              <a:gd name="T13" fmla="*/ 29 h 36"/>
              <a:gd name="T14" fmla="*/ 5 w 20"/>
              <a:gd name="T15" fmla="*/ 36 h 36"/>
              <a:gd name="T16" fmla="*/ 0 w 20"/>
              <a:gd name="T17" fmla="*/ 36 h 36"/>
              <a:gd name="T18" fmla="*/ 12 w 20"/>
              <a:gd name="T19" fmla="*/ 23 h 36"/>
              <a:gd name="T20" fmla="*/ 10 w 20"/>
              <a:gd name="T21" fmla="*/ 10 h 36"/>
              <a:gd name="T22" fmla="*/ 10 w 20"/>
              <a:gd name="T23" fmla="*/ 10 h 36"/>
              <a:gd name="T24" fmla="*/ 7 w 20"/>
              <a:gd name="T25" fmla="*/ 23 h 36"/>
              <a:gd name="T26" fmla="*/ 12 w 20"/>
              <a:gd name="T27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6">
                <a:moveTo>
                  <a:pt x="0" y="36"/>
                </a:moveTo>
                <a:lnTo>
                  <a:pt x="7" y="0"/>
                </a:lnTo>
                <a:lnTo>
                  <a:pt x="12" y="0"/>
                </a:lnTo>
                <a:lnTo>
                  <a:pt x="20" y="36"/>
                </a:lnTo>
                <a:lnTo>
                  <a:pt x="15" y="36"/>
                </a:lnTo>
                <a:lnTo>
                  <a:pt x="14" y="29"/>
                </a:lnTo>
                <a:lnTo>
                  <a:pt x="6" y="29"/>
                </a:lnTo>
                <a:lnTo>
                  <a:pt x="5" y="36"/>
                </a:lnTo>
                <a:lnTo>
                  <a:pt x="0" y="36"/>
                </a:lnTo>
                <a:close/>
                <a:moveTo>
                  <a:pt x="12" y="23"/>
                </a:moveTo>
                <a:lnTo>
                  <a:pt x="10" y="10"/>
                </a:lnTo>
                <a:lnTo>
                  <a:pt x="10" y="10"/>
                </a:lnTo>
                <a:lnTo>
                  <a:pt x="7" y="23"/>
                </a:lnTo>
                <a:lnTo>
                  <a:pt x="12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65" name="Freeform 688">
            <a:extLst>
              <a:ext uri="{FF2B5EF4-FFF2-40B4-BE49-F238E27FC236}">
                <a16:creationId xmlns:a16="http://schemas.microsoft.com/office/drawing/2014/main" id="{1E3AAB3D-2821-46E0-AF3D-877A846222FB}"/>
              </a:ext>
            </a:extLst>
          </p:cNvPr>
          <p:cNvSpPr>
            <a:spLocks/>
          </p:cNvSpPr>
          <p:nvPr/>
        </p:nvSpPr>
        <p:spPr bwMode="auto">
          <a:xfrm>
            <a:off x="8624331" y="2862446"/>
            <a:ext cx="19050" cy="41275"/>
          </a:xfrm>
          <a:custGeom>
            <a:avLst/>
            <a:gdLst>
              <a:gd name="T0" fmla="*/ 0 w 12"/>
              <a:gd name="T1" fmla="*/ 26 h 26"/>
              <a:gd name="T2" fmla="*/ 0 w 12"/>
              <a:gd name="T3" fmla="*/ 0 h 26"/>
              <a:gd name="T4" fmla="*/ 5 w 12"/>
              <a:gd name="T5" fmla="*/ 0 h 26"/>
              <a:gd name="T6" fmla="*/ 5 w 12"/>
              <a:gd name="T7" fmla="*/ 3 h 26"/>
              <a:gd name="T8" fmla="*/ 5 w 12"/>
              <a:gd name="T9" fmla="*/ 3 h 26"/>
              <a:gd name="T10" fmla="*/ 8 w 12"/>
              <a:gd name="T11" fmla="*/ 1 h 26"/>
              <a:gd name="T12" fmla="*/ 8 w 12"/>
              <a:gd name="T13" fmla="*/ 1 h 26"/>
              <a:gd name="T14" fmla="*/ 12 w 12"/>
              <a:gd name="T15" fmla="*/ 0 h 26"/>
              <a:gd name="T16" fmla="*/ 12 w 12"/>
              <a:gd name="T17" fmla="*/ 5 h 26"/>
              <a:gd name="T18" fmla="*/ 12 w 12"/>
              <a:gd name="T19" fmla="*/ 5 h 26"/>
              <a:gd name="T20" fmla="*/ 10 w 12"/>
              <a:gd name="T21" fmla="*/ 5 h 26"/>
              <a:gd name="T22" fmla="*/ 10 w 12"/>
              <a:gd name="T23" fmla="*/ 5 h 26"/>
              <a:gd name="T24" fmla="*/ 9 w 12"/>
              <a:gd name="T25" fmla="*/ 5 h 26"/>
              <a:gd name="T26" fmla="*/ 9 w 12"/>
              <a:gd name="T27" fmla="*/ 5 h 26"/>
              <a:gd name="T28" fmla="*/ 7 w 12"/>
              <a:gd name="T29" fmla="*/ 6 h 26"/>
              <a:gd name="T30" fmla="*/ 7 w 12"/>
              <a:gd name="T31" fmla="*/ 6 h 26"/>
              <a:gd name="T32" fmla="*/ 5 w 12"/>
              <a:gd name="T33" fmla="*/ 8 h 26"/>
              <a:gd name="T34" fmla="*/ 5 w 12"/>
              <a:gd name="T35" fmla="*/ 8 h 26"/>
              <a:gd name="T36" fmla="*/ 5 w 12"/>
              <a:gd name="T37" fmla="*/ 11 h 26"/>
              <a:gd name="T38" fmla="*/ 5 w 12"/>
              <a:gd name="T39" fmla="*/ 26 h 26"/>
              <a:gd name="T40" fmla="*/ 0 w 12"/>
              <a:gd name="T41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8" y="1"/>
                </a:lnTo>
                <a:lnTo>
                  <a:pt x="8" y="1"/>
                </a:lnTo>
                <a:lnTo>
                  <a:pt x="12" y="0"/>
                </a:lnTo>
                <a:lnTo>
                  <a:pt x="12" y="5"/>
                </a:lnTo>
                <a:lnTo>
                  <a:pt x="12" y="5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7" y="6"/>
                </a:lnTo>
                <a:lnTo>
                  <a:pt x="7" y="6"/>
                </a:lnTo>
                <a:lnTo>
                  <a:pt x="5" y="8"/>
                </a:lnTo>
                <a:lnTo>
                  <a:pt x="5" y="8"/>
                </a:lnTo>
                <a:lnTo>
                  <a:pt x="5" y="11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66" name="Freeform 689">
            <a:extLst>
              <a:ext uri="{FF2B5EF4-FFF2-40B4-BE49-F238E27FC236}">
                <a16:creationId xmlns:a16="http://schemas.microsoft.com/office/drawing/2014/main" id="{B1668A9D-29B9-4954-B66C-FC74D3C3BE41}"/>
              </a:ext>
            </a:extLst>
          </p:cNvPr>
          <p:cNvSpPr>
            <a:spLocks noEditPoints="1"/>
          </p:cNvSpPr>
          <p:nvPr/>
        </p:nvSpPr>
        <p:spPr bwMode="auto">
          <a:xfrm>
            <a:off x="8646556" y="2862446"/>
            <a:ext cx="23813" cy="57150"/>
          </a:xfrm>
          <a:custGeom>
            <a:avLst/>
            <a:gdLst>
              <a:gd name="T0" fmla="*/ 5 w 15"/>
              <a:gd name="T1" fmla="*/ 29 h 36"/>
              <a:gd name="T2" fmla="*/ 5 w 15"/>
              <a:gd name="T3" fmla="*/ 30 h 36"/>
              <a:gd name="T4" fmla="*/ 8 w 15"/>
              <a:gd name="T5" fmla="*/ 31 h 36"/>
              <a:gd name="T6" fmla="*/ 9 w 15"/>
              <a:gd name="T7" fmla="*/ 30 h 36"/>
              <a:gd name="T8" fmla="*/ 10 w 15"/>
              <a:gd name="T9" fmla="*/ 24 h 36"/>
              <a:gd name="T10" fmla="*/ 10 w 15"/>
              <a:gd name="T11" fmla="*/ 24 h 36"/>
              <a:gd name="T12" fmla="*/ 8 w 15"/>
              <a:gd name="T13" fmla="*/ 25 h 36"/>
              <a:gd name="T14" fmla="*/ 5 w 15"/>
              <a:gd name="T15" fmla="*/ 26 h 36"/>
              <a:gd name="T16" fmla="*/ 0 w 15"/>
              <a:gd name="T17" fmla="*/ 24 h 36"/>
              <a:gd name="T18" fmla="*/ 0 w 15"/>
              <a:gd name="T19" fmla="*/ 21 h 36"/>
              <a:gd name="T20" fmla="*/ 0 w 15"/>
              <a:gd name="T21" fmla="*/ 19 h 36"/>
              <a:gd name="T22" fmla="*/ 0 w 15"/>
              <a:gd name="T23" fmla="*/ 8 h 36"/>
              <a:gd name="T24" fmla="*/ 0 w 15"/>
              <a:gd name="T25" fmla="*/ 5 h 36"/>
              <a:gd name="T26" fmla="*/ 3 w 15"/>
              <a:gd name="T27" fmla="*/ 1 h 36"/>
              <a:gd name="T28" fmla="*/ 5 w 15"/>
              <a:gd name="T29" fmla="*/ 0 h 36"/>
              <a:gd name="T30" fmla="*/ 6 w 15"/>
              <a:gd name="T31" fmla="*/ 0 h 36"/>
              <a:gd name="T32" fmla="*/ 8 w 15"/>
              <a:gd name="T33" fmla="*/ 1 h 36"/>
              <a:gd name="T34" fmla="*/ 9 w 15"/>
              <a:gd name="T35" fmla="*/ 1 h 36"/>
              <a:gd name="T36" fmla="*/ 10 w 15"/>
              <a:gd name="T37" fmla="*/ 2 h 36"/>
              <a:gd name="T38" fmla="*/ 15 w 15"/>
              <a:gd name="T39" fmla="*/ 0 h 36"/>
              <a:gd name="T40" fmla="*/ 15 w 15"/>
              <a:gd name="T41" fmla="*/ 29 h 36"/>
              <a:gd name="T42" fmla="*/ 15 w 15"/>
              <a:gd name="T43" fmla="*/ 31 h 36"/>
              <a:gd name="T44" fmla="*/ 14 w 15"/>
              <a:gd name="T45" fmla="*/ 34 h 36"/>
              <a:gd name="T46" fmla="*/ 11 w 15"/>
              <a:gd name="T47" fmla="*/ 36 h 36"/>
              <a:gd name="T48" fmla="*/ 8 w 15"/>
              <a:gd name="T49" fmla="*/ 36 h 36"/>
              <a:gd name="T50" fmla="*/ 5 w 15"/>
              <a:gd name="T51" fmla="*/ 36 h 36"/>
              <a:gd name="T52" fmla="*/ 3 w 15"/>
              <a:gd name="T53" fmla="*/ 35 h 36"/>
              <a:gd name="T54" fmla="*/ 1 w 15"/>
              <a:gd name="T55" fmla="*/ 32 h 36"/>
              <a:gd name="T56" fmla="*/ 5 w 15"/>
              <a:gd name="T57" fmla="*/ 29 h 36"/>
              <a:gd name="T58" fmla="*/ 5 w 15"/>
              <a:gd name="T59" fmla="*/ 17 h 36"/>
              <a:gd name="T60" fmla="*/ 5 w 15"/>
              <a:gd name="T61" fmla="*/ 20 h 36"/>
              <a:gd name="T62" fmla="*/ 8 w 15"/>
              <a:gd name="T63" fmla="*/ 21 h 36"/>
              <a:gd name="T64" fmla="*/ 9 w 15"/>
              <a:gd name="T65" fmla="*/ 20 h 36"/>
              <a:gd name="T66" fmla="*/ 10 w 15"/>
              <a:gd name="T67" fmla="*/ 8 h 36"/>
              <a:gd name="T68" fmla="*/ 9 w 15"/>
              <a:gd name="T69" fmla="*/ 6 h 36"/>
              <a:gd name="T70" fmla="*/ 8 w 15"/>
              <a:gd name="T71" fmla="*/ 5 h 36"/>
              <a:gd name="T72" fmla="*/ 5 w 15"/>
              <a:gd name="T73" fmla="*/ 6 h 36"/>
              <a:gd name="T74" fmla="*/ 5 w 15"/>
              <a:gd name="T75" fmla="*/ 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" h="36">
                <a:moveTo>
                  <a:pt x="5" y="29"/>
                </a:moveTo>
                <a:lnTo>
                  <a:pt x="5" y="29"/>
                </a:lnTo>
                <a:lnTo>
                  <a:pt x="5" y="30"/>
                </a:lnTo>
                <a:lnTo>
                  <a:pt x="5" y="30"/>
                </a:lnTo>
                <a:lnTo>
                  <a:pt x="8" y="31"/>
                </a:lnTo>
                <a:lnTo>
                  <a:pt x="8" y="31"/>
                </a:lnTo>
                <a:lnTo>
                  <a:pt x="9" y="30"/>
                </a:lnTo>
                <a:lnTo>
                  <a:pt x="9" y="30"/>
                </a:lnTo>
                <a:lnTo>
                  <a:pt x="10" y="29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8" y="25"/>
                </a:lnTo>
                <a:lnTo>
                  <a:pt x="8" y="25"/>
                </a:lnTo>
                <a:lnTo>
                  <a:pt x="5" y="26"/>
                </a:lnTo>
                <a:lnTo>
                  <a:pt x="5" y="26"/>
                </a:lnTo>
                <a:lnTo>
                  <a:pt x="3" y="25"/>
                </a:lnTo>
                <a:lnTo>
                  <a:pt x="0" y="24"/>
                </a:lnTo>
                <a:lnTo>
                  <a:pt x="0" y="24"/>
                </a:lnTo>
                <a:lnTo>
                  <a:pt x="0" y="21"/>
                </a:lnTo>
                <a:lnTo>
                  <a:pt x="0" y="21"/>
                </a:lnTo>
                <a:lnTo>
                  <a:pt x="0" y="19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0" y="2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1"/>
                </a:lnTo>
                <a:lnTo>
                  <a:pt x="8" y="1"/>
                </a:lnTo>
                <a:lnTo>
                  <a:pt x="9" y="1"/>
                </a:lnTo>
                <a:lnTo>
                  <a:pt x="9" y="1"/>
                </a:lnTo>
                <a:lnTo>
                  <a:pt x="10" y="2"/>
                </a:lnTo>
                <a:lnTo>
                  <a:pt x="10" y="0"/>
                </a:lnTo>
                <a:lnTo>
                  <a:pt x="15" y="0"/>
                </a:lnTo>
                <a:lnTo>
                  <a:pt x="15" y="29"/>
                </a:lnTo>
                <a:lnTo>
                  <a:pt x="15" y="29"/>
                </a:lnTo>
                <a:lnTo>
                  <a:pt x="15" y="31"/>
                </a:lnTo>
                <a:lnTo>
                  <a:pt x="15" y="31"/>
                </a:lnTo>
                <a:lnTo>
                  <a:pt x="14" y="34"/>
                </a:lnTo>
                <a:lnTo>
                  <a:pt x="14" y="34"/>
                </a:lnTo>
                <a:lnTo>
                  <a:pt x="11" y="36"/>
                </a:lnTo>
                <a:lnTo>
                  <a:pt x="11" y="36"/>
                </a:lnTo>
                <a:lnTo>
                  <a:pt x="8" y="36"/>
                </a:lnTo>
                <a:lnTo>
                  <a:pt x="8" y="36"/>
                </a:lnTo>
                <a:lnTo>
                  <a:pt x="5" y="36"/>
                </a:lnTo>
                <a:lnTo>
                  <a:pt x="5" y="36"/>
                </a:lnTo>
                <a:lnTo>
                  <a:pt x="3" y="35"/>
                </a:lnTo>
                <a:lnTo>
                  <a:pt x="3" y="35"/>
                </a:lnTo>
                <a:lnTo>
                  <a:pt x="1" y="32"/>
                </a:lnTo>
                <a:lnTo>
                  <a:pt x="1" y="32"/>
                </a:lnTo>
                <a:lnTo>
                  <a:pt x="0" y="29"/>
                </a:lnTo>
                <a:lnTo>
                  <a:pt x="5" y="29"/>
                </a:lnTo>
                <a:close/>
                <a:moveTo>
                  <a:pt x="5" y="17"/>
                </a:moveTo>
                <a:lnTo>
                  <a:pt x="5" y="17"/>
                </a:lnTo>
                <a:lnTo>
                  <a:pt x="5" y="20"/>
                </a:lnTo>
                <a:lnTo>
                  <a:pt x="5" y="20"/>
                </a:lnTo>
                <a:lnTo>
                  <a:pt x="8" y="21"/>
                </a:lnTo>
                <a:lnTo>
                  <a:pt x="8" y="21"/>
                </a:lnTo>
                <a:lnTo>
                  <a:pt x="9" y="20"/>
                </a:lnTo>
                <a:lnTo>
                  <a:pt x="9" y="20"/>
                </a:lnTo>
                <a:lnTo>
                  <a:pt x="10" y="19"/>
                </a:lnTo>
                <a:lnTo>
                  <a:pt x="10" y="8"/>
                </a:lnTo>
                <a:lnTo>
                  <a:pt x="10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67" name="Freeform 690">
            <a:extLst>
              <a:ext uri="{FF2B5EF4-FFF2-40B4-BE49-F238E27FC236}">
                <a16:creationId xmlns:a16="http://schemas.microsoft.com/office/drawing/2014/main" id="{51D19BAD-224A-4CED-ADE0-D944032B96AF}"/>
              </a:ext>
            </a:extLst>
          </p:cNvPr>
          <p:cNvSpPr>
            <a:spLocks noEditPoints="1"/>
          </p:cNvSpPr>
          <p:nvPr/>
        </p:nvSpPr>
        <p:spPr bwMode="auto">
          <a:xfrm>
            <a:off x="8676718" y="2862446"/>
            <a:ext cx="23813" cy="41275"/>
          </a:xfrm>
          <a:custGeom>
            <a:avLst/>
            <a:gdLst>
              <a:gd name="T0" fmla="*/ 0 w 15"/>
              <a:gd name="T1" fmla="*/ 8 h 26"/>
              <a:gd name="T2" fmla="*/ 0 w 15"/>
              <a:gd name="T3" fmla="*/ 8 h 26"/>
              <a:gd name="T4" fmla="*/ 0 w 15"/>
              <a:gd name="T5" fmla="*/ 6 h 26"/>
              <a:gd name="T6" fmla="*/ 0 w 15"/>
              <a:gd name="T7" fmla="*/ 6 h 26"/>
              <a:gd name="T8" fmla="*/ 1 w 15"/>
              <a:gd name="T9" fmla="*/ 3 h 26"/>
              <a:gd name="T10" fmla="*/ 1 w 15"/>
              <a:gd name="T11" fmla="*/ 3 h 26"/>
              <a:gd name="T12" fmla="*/ 4 w 15"/>
              <a:gd name="T13" fmla="*/ 1 h 26"/>
              <a:gd name="T14" fmla="*/ 4 w 15"/>
              <a:gd name="T15" fmla="*/ 1 h 26"/>
              <a:gd name="T16" fmla="*/ 8 w 15"/>
              <a:gd name="T17" fmla="*/ 0 h 26"/>
              <a:gd name="T18" fmla="*/ 8 w 15"/>
              <a:gd name="T19" fmla="*/ 0 h 26"/>
              <a:gd name="T20" fmla="*/ 11 w 15"/>
              <a:gd name="T21" fmla="*/ 1 h 26"/>
              <a:gd name="T22" fmla="*/ 11 w 15"/>
              <a:gd name="T23" fmla="*/ 1 h 26"/>
              <a:gd name="T24" fmla="*/ 14 w 15"/>
              <a:gd name="T25" fmla="*/ 3 h 26"/>
              <a:gd name="T26" fmla="*/ 14 w 15"/>
              <a:gd name="T27" fmla="*/ 3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8 h 26"/>
              <a:gd name="T34" fmla="*/ 15 w 15"/>
              <a:gd name="T35" fmla="*/ 17 h 26"/>
              <a:gd name="T36" fmla="*/ 15 w 15"/>
              <a:gd name="T37" fmla="*/ 17 h 26"/>
              <a:gd name="T38" fmla="*/ 15 w 15"/>
              <a:gd name="T39" fmla="*/ 20 h 26"/>
              <a:gd name="T40" fmla="*/ 15 w 15"/>
              <a:gd name="T41" fmla="*/ 20 h 26"/>
              <a:gd name="T42" fmla="*/ 14 w 15"/>
              <a:gd name="T43" fmla="*/ 22 h 26"/>
              <a:gd name="T44" fmla="*/ 14 w 15"/>
              <a:gd name="T45" fmla="*/ 22 h 26"/>
              <a:gd name="T46" fmla="*/ 11 w 15"/>
              <a:gd name="T47" fmla="*/ 25 h 26"/>
              <a:gd name="T48" fmla="*/ 11 w 15"/>
              <a:gd name="T49" fmla="*/ 25 h 26"/>
              <a:gd name="T50" fmla="*/ 8 w 15"/>
              <a:gd name="T51" fmla="*/ 26 h 26"/>
              <a:gd name="T52" fmla="*/ 8 w 15"/>
              <a:gd name="T53" fmla="*/ 26 h 26"/>
              <a:gd name="T54" fmla="*/ 4 w 15"/>
              <a:gd name="T55" fmla="*/ 25 h 26"/>
              <a:gd name="T56" fmla="*/ 4 w 15"/>
              <a:gd name="T57" fmla="*/ 25 h 26"/>
              <a:gd name="T58" fmla="*/ 1 w 15"/>
              <a:gd name="T59" fmla="*/ 22 h 26"/>
              <a:gd name="T60" fmla="*/ 1 w 15"/>
              <a:gd name="T61" fmla="*/ 22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7 h 26"/>
              <a:gd name="T68" fmla="*/ 0 w 15"/>
              <a:gd name="T69" fmla="*/ 8 h 26"/>
              <a:gd name="T70" fmla="*/ 5 w 15"/>
              <a:gd name="T71" fmla="*/ 19 h 26"/>
              <a:gd name="T72" fmla="*/ 5 w 15"/>
              <a:gd name="T73" fmla="*/ 19 h 26"/>
              <a:gd name="T74" fmla="*/ 6 w 15"/>
              <a:gd name="T75" fmla="*/ 20 h 26"/>
              <a:gd name="T76" fmla="*/ 6 w 15"/>
              <a:gd name="T77" fmla="*/ 20 h 26"/>
              <a:gd name="T78" fmla="*/ 8 w 15"/>
              <a:gd name="T79" fmla="*/ 21 h 26"/>
              <a:gd name="T80" fmla="*/ 8 w 15"/>
              <a:gd name="T81" fmla="*/ 21 h 26"/>
              <a:gd name="T82" fmla="*/ 10 w 15"/>
              <a:gd name="T83" fmla="*/ 20 h 26"/>
              <a:gd name="T84" fmla="*/ 10 w 15"/>
              <a:gd name="T85" fmla="*/ 20 h 26"/>
              <a:gd name="T86" fmla="*/ 10 w 15"/>
              <a:gd name="T87" fmla="*/ 19 h 26"/>
              <a:gd name="T88" fmla="*/ 10 w 15"/>
              <a:gd name="T89" fmla="*/ 8 h 26"/>
              <a:gd name="T90" fmla="*/ 10 w 15"/>
              <a:gd name="T91" fmla="*/ 8 h 26"/>
              <a:gd name="T92" fmla="*/ 10 w 15"/>
              <a:gd name="T93" fmla="*/ 6 h 26"/>
              <a:gd name="T94" fmla="*/ 10 w 15"/>
              <a:gd name="T95" fmla="*/ 6 h 26"/>
              <a:gd name="T96" fmla="*/ 8 w 15"/>
              <a:gd name="T97" fmla="*/ 5 h 26"/>
              <a:gd name="T98" fmla="*/ 8 w 15"/>
              <a:gd name="T99" fmla="*/ 5 h 26"/>
              <a:gd name="T100" fmla="*/ 6 w 15"/>
              <a:gd name="T101" fmla="*/ 6 h 26"/>
              <a:gd name="T102" fmla="*/ 6 w 15"/>
              <a:gd name="T103" fmla="*/ 6 h 26"/>
              <a:gd name="T104" fmla="*/ 5 w 15"/>
              <a:gd name="T105" fmla="*/ 8 h 26"/>
              <a:gd name="T106" fmla="*/ 5 w 15"/>
              <a:gd name="T107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8"/>
                </a:move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1" y="3"/>
                </a:lnTo>
                <a:lnTo>
                  <a:pt x="1" y="3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4" y="3"/>
                </a:lnTo>
                <a:lnTo>
                  <a:pt x="14" y="3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5" y="17"/>
                </a:lnTo>
                <a:lnTo>
                  <a:pt x="15" y="17"/>
                </a:lnTo>
                <a:lnTo>
                  <a:pt x="15" y="20"/>
                </a:lnTo>
                <a:lnTo>
                  <a:pt x="15" y="20"/>
                </a:lnTo>
                <a:lnTo>
                  <a:pt x="14" y="22"/>
                </a:lnTo>
                <a:lnTo>
                  <a:pt x="14" y="22"/>
                </a:lnTo>
                <a:lnTo>
                  <a:pt x="11" y="25"/>
                </a:lnTo>
                <a:lnTo>
                  <a:pt x="11" y="25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8"/>
                </a:lnTo>
                <a:close/>
                <a:moveTo>
                  <a:pt x="5" y="19"/>
                </a:moveTo>
                <a:lnTo>
                  <a:pt x="5" y="19"/>
                </a:lnTo>
                <a:lnTo>
                  <a:pt x="6" y="20"/>
                </a:lnTo>
                <a:lnTo>
                  <a:pt x="6" y="20"/>
                </a:lnTo>
                <a:lnTo>
                  <a:pt x="8" y="21"/>
                </a:ln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0" y="19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68" name="Freeform 691">
            <a:extLst>
              <a:ext uri="{FF2B5EF4-FFF2-40B4-BE49-F238E27FC236}">
                <a16:creationId xmlns:a16="http://schemas.microsoft.com/office/drawing/2014/main" id="{B8728F21-3054-462C-9FA3-4CD6A8E58C02}"/>
              </a:ext>
            </a:extLst>
          </p:cNvPr>
          <p:cNvSpPr>
            <a:spLocks/>
          </p:cNvSpPr>
          <p:nvPr/>
        </p:nvSpPr>
        <p:spPr bwMode="auto">
          <a:xfrm>
            <a:off x="8706881" y="2862446"/>
            <a:ext cx="23813" cy="41275"/>
          </a:xfrm>
          <a:custGeom>
            <a:avLst/>
            <a:gdLst>
              <a:gd name="T0" fmla="*/ 0 w 15"/>
              <a:gd name="T1" fmla="*/ 26 h 26"/>
              <a:gd name="T2" fmla="*/ 0 w 15"/>
              <a:gd name="T3" fmla="*/ 0 h 26"/>
              <a:gd name="T4" fmla="*/ 5 w 15"/>
              <a:gd name="T5" fmla="*/ 0 h 26"/>
              <a:gd name="T6" fmla="*/ 5 w 15"/>
              <a:gd name="T7" fmla="*/ 2 h 26"/>
              <a:gd name="T8" fmla="*/ 5 w 15"/>
              <a:gd name="T9" fmla="*/ 2 h 26"/>
              <a:gd name="T10" fmla="*/ 5 w 15"/>
              <a:gd name="T11" fmla="*/ 2 h 26"/>
              <a:gd name="T12" fmla="*/ 7 w 15"/>
              <a:gd name="T13" fmla="*/ 1 h 26"/>
              <a:gd name="T14" fmla="*/ 7 w 15"/>
              <a:gd name="T15" fmla="*/ 1 h 26"/>
              <a:gd name="T16" fmla="*/ 10 w 15"/>
              <a:gd name="T17" fmla="*/ 0 h 26"/>
              <a:gd name="T18" fmla="*/ 10 w 15"/>
              <a:gd name="T19" fmla="*/ 0 h 26"/>
              <a:gd name="T20" fmla="*/ 12 w 15"/>
              <a:gd name="T21" fmla="*/ 0 h 26"/>
              <a:gd name="T22" fmla="*/ 12 w 15"/>
              <a:gd name="T23" fmla="*/ 0 h 26"/>
              <a:gd name="T24" fmla="*/ 14 w 15"/>
              <a:gd name="T25" fmla="*/ 1 h 26"/>
              <a:gd name="T26" fmla="*/ 14 w 15"/>
              <a:gd name="T27" fmla="*/ 1 h 26"/>
              <a:gd name="T28" fmla="*/ 15 w 15"/>
              <a:gd name="T29" fmla="*/ 3 h 26"/>
              <a:gd name="T30" fmla="*/ 15 w 15"/>
              <a:gd name="T31" fmla="*/ 3 h 26"/>
              <a:gd name="T32" fmla="*/ 15 w 15"/>
              <a:gd name="T33" fmla="*/ 6 h 26"/>
              <a:gd name="T34" fmla="*/ 15 w 15"/>
              <a:gd name="T35" fmla="*/ 26 h 26"/>
              <a:gd name="T36" fmla="*/ 10 w 15"/>
              <a:gd name="T37" fmla="*/ 26 h 26"/>
              <a:gd name="T38" fmla="*/ 10 w 15"/>
              <a:gd name="T39" fmla="*/ 8 h 26"/>
              <a:gd name="T40" fmla="*/ 10 w 15"/>
              <a:gd name="T41" fmla="*/ 8 h 26"/>
              <a:gd name="T42" fmla="*/ 10 w 15"/>
              <a:gd name="T43" fmla="*/ 6 h 26"/>
              <a:gd name="T44" fmla="*/ 10 w 15"/>
              <a:gd name="T45" fmla="*/ 6 h 26"/>
              <a:gd name="T46" fmla="*/ 7 w 15"/>
              <a:gd name="T47" fmla="*/ 5 h 26"/>
              <a:gd name="T48" fmla="*/ 7 w 15"/>
              <a:gd name="T49" fmla="*/ 5 h 26"/>
              <a:gd name="T50" fmla="*/ 6 w 15"/>
              <a:gd name="T51" fmla="*/ 6 h 26"/>
              <a:gd name="T52" fmla="*/ 6 w 15"/>
              <a:gd name="T53" fmla="*/ 6 h 26"/>
              <a:gd name="T54" fmla="*/ 5 w 15"/>
              <a:gd name="T55" fmla="*/ 8 h 26"/>
              <a:gd name="T56" fmla="*/ 5 w 15"/>
              <a:gd name="T57" fmla="*/ 26 h 26"/>
              <a:gd name="T58" fmla="*/ 0 w 15"/>
              <a:gd name="T5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5" y="3"/>
                </a:lnTo>
                <a:lnTo>
                  <a:pt x="15" y="3"/>
                </a:lnTo>
                <a:lnTo>
                  <a:pt x="15" y="6"/>
                </a:lnTo>
                <a:lnTo>
                  <a:pt x="15" y="26"/>
                </a:lnTo>
                <a:lnTo>
                  <a:pt x="10" y="26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69" name="Freeform 692">
            <a:extLst>
              <a:ext uri="{FF2B5EF4-FFF2-40B4-BE49-F238E27FC236}">
                <a16:creationId xmlns:a16="http://schemas.microsoft.com/office/drawing/2014/main" id="{C5687B32-F139-4EF0-8121-0F99CFB7153F}"/>
              </a:ext>
            </a:extLst>
          </p:cNvPr>
          <p:cNvSpPr>
            <a:spLocks/>
          </p:cNvSpPr>
          <p:nvPr/>
        </p:nvSpPr>
        <p:spPr bwMode="auto">
          <a:xfrm>
            <a:off x="8568768" y="3357746"/>
            <a:ext cx="30163" cy="55563"/>
          </a:xfrm>
          <a:custGeom>
            <a:avLst/>
            <a:gdLst>
              <a:gd name="T0" fmla="*/ 0 w 19"/>
              <a:gd name="T1" fmla="*/ 35 h 35"/>
              <a:gd name="T2" fmla="*/ 0 w 19"/>
              <a:gd name="T3" fmla="*/ 0 h 35"/>
              <a:gd name="T4" fmla="*/ 5 w 19"/>
              <a:gd name="T5" fmla="*/ 0 h 35"/>
              <a:gd name="T6" fmla="*/ 5 w 19"/>
              <a:gd name="T7" fmla="*/ 17 h 35"/>
              <a:gd name="T8" fmla="*/ 5 w 19"/>
              <a:gd name="T9" fmla="*/ 17 h 35"/>
              <a:gd name="T10" fmla="*/ 13 w 19"/>
              <a:gd name="T11" fmla="*/ 0 h 35"/>
              <a:gd name="T12" fmla="*/ 18 w 19"/>
              <a:gd name="T13" fmla="*/ 0 h 35"/>
              <a:gd name="T14" fmla="*/ 10 w 19"/>
              <a:gd name="T15" fmla="*/ 14 h 35"/>
              <a:gd name="T16" fmla="*/ 19 w 19"/>
              <a:gd name="T17" fmla="*/ 35 h 35"/>
              <a:gd name="T18" fmla="*/ 14 w 19"/>
              <a:gd name="T19" fmla="*/ 35 h 35"/>
              <a:gd name="T20" fmla="*/ 8 w 19"/>
              <a:gd name="T21" fmla="*/ 20 h 35"/>
              <a:gd name="T22" fmla="*/ 5 w 19"/>
              <a:gd name="T23" fmla="*/ 25 h 35"/>
              <a:gd name="T24" fmla="*/ 5 w 19"/>
              <a:gd name="T25" fmla="*/ 35 h 35"/>
              <a:gd name="T26" fmla="*/ 0 w 19"/>
              <a:gd name="T2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9" h="35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5" y="17"/>
                </a:lnTo>
                <a:lnTo>
                  <a:pt x="5" y="17"/>
                </a:lnTo>
                <a:lnTo>
                  <a:pt x="13" y="0"/>
                </a:lnTo>
                <a:lnTo>
                  <a:pt x="18" y="0"/>
                </a:lnTo>
                <a:lnTo>
                  <a:pt x="10" y="14"/>
                </a:lnTo>
                <a:lnTo>
                  <a:pt x="19" y="35"/>
                </a:lnTo>
                <a:lnTo>
                  <a:pt x="14" y="35"/>
                </a:lnTo>
                <a:lnTo>
                  <a:pt x="8" y="20"/>
                </a:lnTo>
                <a:lnTo>
                  <a:pt x="5" y="25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70" name="Freeform 693">
            <a:extLst>
              <a:ext uri="{FF2B5EF4-FFF2-40B4-BE49-F238E27FC236}">
                <a16:creationId xmlns:a16="http://schemas.microsoft.com/office/drawing/2014/main" id="{E9B1D96D-6FD4-425F-B3D6-E677207E6591}"/>
              </a:ext>
            </a:extLst>
          </p:cNvPr>
          <p:cNvSpPr>
            <a:spLocks/>
          </p:cNvSpPr>
          <p:nvPr/>
        </p:nvSpPr>
        <p:spPr bwMode="auto">
          <a:xfrm>
            <a:off x="8603693" y="3373621"/>
            <a:ext cx="17463" cy="39688"/>
          </a:xfrm>
          <a:custGeom>
            <a:avLst/>
            <a:gdLst>
              <a:gd name="T0" fmla="*/ 0 w 11"/>
              <a:gd name="T1" fmla="*/ 25 h 25"/>
              <a:gd name="T2" fmla="*/ 0 w 11"/>
              <a:gd name="T3" fmla="*/ 0 h 25"/>
              <a:gd name="T4" fmla="*/ 5 w 11"/>
              <a:gd name="T5" fmla="*/ 0 h 25"/>
              <a:gd name="T6" fmla="*/ 5 w 11"/>
              <a:gd name="T7" fmla="*/ 3 h 25"/>
              <a:gd name="T8" fmla="*/ 5 w 11"/>
              <a:gd name="T9" fmla="*/ 3 h 25"/>
              <a:gd name="T10" fmla="*/ 7 w 11"/>
              <a:gd name="T11" fmla="*/ 0 h 25"/>
              <a:gd name="T12" fmla="*/ 7 w 11"/>
              <a:gd name="T13" fmla="*/ 0 h 25"/>
              <a:gd name="T14" fmla="*/ 11 w 11"/>
              <a:gd name="T15" fmla="*/ 0 h 25"/>
              <a:gd name="T16" fmla="*/ 11 w 11"/>
              <a:gd name="T17" fmla="*/ 5 h 25"/>
              <a:gd name="T18" fmla="*/ 11 w 11"/>
              <a:gd name="T19" fmla="*/ 5 h 25"/>
              <a:gd name="T20" fmla="*/ 10 w 11"/>
              <a:gd name="T21" fmla="*/ 5 h 25"/>
              <a:gd name="T22" fmla="*/ 10 w 11"/>
              <a:gd name="T23" fmla="*/ 5 h 25"/>
              <a:gd name="T24" fmla="*/ 7 w 11"/>
              <a:gd name="T25" fmla="*/ 5 h 25"/>
              <a:gd name="T26" fmla="*/ 7 w 11"/>
              <a:gd name="T27" fmla="*/ 5 h 25"/>
              <a:gd name="T28" fmla="*/ 6 w 11"/>
              <a:gd name="T29" fmla="*/ 7 h 25"/>
              <a:gd name="T30" fmla="*/ 6 w 11"/>
              <a:gd name="T31" fmla="*/ 7 h 25"/>
              <a:gd name="T32" fmla="*/ 5 w 11"/>
              <a:gd name="T33" fmla="*/ 8 h 25"/>
              <a:gd name="T34" fmla="*/ 5 w 11"/>
              <a:gd name="T35" fmla="*/ 8 h 25"/>
              <a:gd name="T36" fmla="*/ 5 w 11"/>
              <a:gd name="T37" fmla="*/ 10 h 25"/>
              <a:gd name="T38" fmla="*/ 5 w 11"/>
              <a:gd name="T39" fmla="*/ 25 h 25"/>
              <a:gd name="T40" fmla="*/ 0 w 11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5"/>
                </a:lnTo>
                <a:lnTo>
                  <a:pt x="11" y="5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7" y="5"/>
                </a:lnTo>
                <a:lnTo>
                  <a:pt x="6" y="7"/>
                </a:lnTo>
                <a:lnTo>
                  <a:pt x="6" y="7"/>
                </a:lnTo>
                <a:lnTo>
                  <a:pt x="5" y="8"/>
                </a:lnTo>
                <a:lnTo>
                  <a:pt x="5" y="8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71" name="Freeform 694">
            <a:extLst>
              <a:ext uri="{FF2B5EF4-FFF2-40B4-BE49-F238E27FC236}">
                <a16:creationId xmlns:a16="http://schemas.microsoft.com/office/drawing/2014/main" id="{83479BFC-928C-43BF-BFAD-E54FFA21DF1E}"/>
              </a:ext>
            </a:extLst>
          </p:cNvPr>
          <p:cNvSpPr>
            <a:spLocks/>
          </p:cNvSpPr>
          <p:nvPr/>
        </p:nvSpPr>
        <p:spPr bwMode="auto">
          <a:xfrm>
            <a:off x="8622743" y="3373621"/>
            <a:ext cx="28575" cy="58738"/>
          </a:xfrm>
          <a:custGeom>
            <a:avLst/>
            <a:gdLst>
              <a:gd name="T0" fmla="*/ 0 w 18"/>
              <a:gd name="T1" fmla="*/ 0 h 37"/>
              <a:gd name="T2" fmla="*/ 5 w 18"/>
              <a:gd name="T3" fmla="*/ 0 h 37"/>
              <a:gd name="T4" fmla="*/ 9 w 18"/>
              <a:gd name="T5" fmla="*/ 17 h 37"/>
              <a:gd name="T6" fmla="*/ 9 w 18"/>
              <a:gd name="T7" fmla="*/ 17 h 37"/>
              <a:gd name="T8" fmla="*/ 13 w 18"/>
              <a:gd name="T9" fmla="*/ 0 h 37"/>
              <a:gd name="T10" fmla="*/ 18 w 18"/>
              <a:gd name="T11" fmla="*/ 0 h 37"/>
              <a:gd name="T12" fmla="*/ 10 w 18"/>
              <a:gd name="T13" fmla="*/ 30 h 37"/>
              <a:gd name="T14" fmla="*/ 10 w 18"/>
              <a:gd name="T15" fmla="*/ 30 h 37"/>
              <a:gd name="T16" fmla="*/ 9 w 18"/>
              <a:gd name="T17" fmla="*/ 33 h 37"/>
              <a:gd name="T18" fmla="*/ 9 w 18"/>
              <a:gd name="T19" fmla="*/ 33 h 37"/>
              <a:gd name="T20" fmla="*/ 8 w 18"/>
              <a:gd name="T21" fmla="*/ 35 h 37"/>
              <a:gd name="T22" fmla="*/ 8 w 18"/>
              <a:gd name="T23" fmla="*/ 35 h 37"/>
              <a:gd name="T24" fmla="*/ 5 w 18"/>
              <a:gd name="T25" fmla="*/ 35 h 37"/>
              <a:gd name="T26" fmla="*/ 5 w 18"/>
              <a:gd name="T27" fmla="*/ 35 h 37"/>
              <a:gd name="T28" fmla="*/ 3 w 18"/>
              <a:gd name="T29" fmla="*/ 37 h 37"/>
              <a:gd name="T30" fmla="*/ 1 w 18"/>
              <a:gd name="T31" fmla="*/ 37 h 37"/>
              <a:gd name="T32" fmla="*/ 1 w 18"/>
              <a:gd name="T33" fmla="*/ 32 h 37"/>
              <a:gd name="T34" fmla="*/ 3 w 18"/>
              <a:gd name="T35" fmla="*/ 32 h 37"/>
              <a:gd name="T36" fmla="*/ 3 w 18"/>
              <a:gd name="T37" fmla="*/ 32 h 37"/>
              <a:gd name="T38" fmla="*/ 4 w 18"/>
              <a:gd name="T39" fmla="*/ 32 h 37"/>
              <a:gd name="T40" fmla="*/ 4 w 18"/>
              <a:gd name="T41" fmla="*/ 32 h 37"/>
              <a:gd name="T42" fmla="*/ 5 w 18"/>
              <a:gd name="T43" fmla="*/ 30 h 37"/>
              <a:gd name="T44" fmla="*/ 5 w 18"/>
              <a:gd name="T45" fmla="*/ 30 h 37"/>
              <a:gd name="T46" fmla="*/ 6 w 18"/>
              <a:gd name="T47" fmla="*/ 28 h 37"/>
              <a:gd name="T48" fmla="*/ 6 w 18"/>
              <a:gd name="T49" fmla="*/ 28 h 37"/>
              <a:gd name="T50" fmla="*/ 6 w 18"/>
              <a:gd name="T51" fmla="*/ 24 h 37"/>
              <a:gd name="T52" fmla="*/ 0 w 18"/>
              <a:gd name="T5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8" h="37">
                <a:moveTo>
                  <a:pt x="0" y="0"/>
                </a:moveTo>
                <a:lnTo>
                  <a:pt x="5" y="0"/>
                </a:lnTo>
                <a:lnTo>
                  <a:pt x="9" y="17"/>
                </a:lnTo>
                <a:lnTo>
                  <a:pt x="9" y="17"/>
                </a:lnTo>
                <a:lnTo>
                  <a:pt x="13" y="0"/>
                </a:lnTo>
                <a:lnTo>
                  <a:pt x="18" y="0"/>
                </a:lnTo>
                <a:lnTo>
                  <a:pt x="10" y="30"/>
                </a:lnTo>
                <a:lnTo>
                  <a:pt x="10" y="30"/>
                </a:lnTo>
                <a:lnTo>
                  <a:pt x="9" y="33"/>
                </a:lnTo>
                <a:lnTo>
                  <a:pt x="9" y="33"/>
                </a:lnTo>
                <a:lnTo>
                  <a:pt x="8" y="35"/>
                </a:lnTo>
                <a:lnTo>
                  <a:pt x="8" y="35"/>
                </a:lnTo>
                <a:lnTo>
                  <a:pt x="5" y="35"/>
                </a:lnTo>
                <a:lnTo>
                  <a:pt x="5" y="35"/>
                </a:lnTo>
                <a:lnTo>
                  <a:pt x="3" y="37"/>
                </a:lnTo>
                <a:lnTo>
                  <a:pt x="1" y="37"/>
                </a:lnTo>
                <a:lnTo>
                  <a:pt x="1" y="32"/>
                </a:lnTo>
                <a:lnTo>
                  <a:pt x="3" y="32"/>
                </a:lnTo>
                <a:lnTo>
                  <a:pt x="3" y="32"/>
                </a:lnTo>
                <a:lnTo>
                  <a:pt x="4" y="32"/>
                </a:lnTo>
                <a:lnTo>
                  <a:pt x="4" y="32"/>
                </a:lnTo>
                <a:lnTo>
                  <a:pt x="5" y="30"/>
                </a:lnTo>
                <a:lnTo>
                  <a:pt x="5" y="30"/>
                </a:lnTo>
                <a:lnTo>
                  <a:pt x="6" y="28"/>
                </a:lnTo>
                <a:lnTo>
                  <a:pt x="6" y="28"/>
                </a:lnTo>
                <a:lnTo>
                  <a:pt x="6" y="2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72" name="Freeform 695">
            <a:extLst>
              <a:ext uri="{FF2B5EF4-FFF2-40B4-BE49-F238E27FC236}">
                <a16:creationId xmlns:a16="http://schemas.microsoft.com/office/drawing/2014/main" id="{AE210B36-5DF3-47DF-BECC-C0BDDFE148F9}"/>
              </a:ext>
            </a:extLst>
          </p:cNvPr>
          <p:cNvSpPr>
            <a:spLocks noEditPoints="1"/>
          </p:cNvSpPr>
          <p:nvPr/>
        </p:nvSpPr>
        <p:spPr bwMode="auto">
          <a:xfrm>
            <a:off x="8652906" y="3373621"/>
            <a:ext cx="25400" cy="58738"/>
          </a:xfrm>
          <a:custGeom>
            <a:avLst/>
            <a:gdLst>
              <a:gd name="T0" fmla="*/ 0 w 16"/>
              <a:gd name="T1" fmla="*/ 37 h 37"/>
              <a:gd name="T2" fmla="*/ 0 w 16"/>
              <a:gd name="T3" fmla="*/ 0 h 37"/>
              <a:gd name="T4" fmla="*/ 6 w 16"/>
              <a:gd name="T5" fmla="*/ 0 h 37"/>
              <a:gd name="T6" fmla="*/ 6 w 16"/>
              <a:gd name="T7" fmla="*/ 3 h 37"/>
              <a:gd name="T8" fmla="*/ 6 w 16"/>
              <a:gd name="T9" fmla="*/ 3 h 37"/>
              <a:gd name="T10" fmla="*/ 7 w 16"/>
              <a:gd name="T11" fmla="*/ 0 h 37"/>
              <a:gd name="T12" fmla="*/ 7 w 16"/>
              <a:gd name="T13" fmla="*/ 0 h 37"/>
              <a:gd name="T14" fmla="*/ 10 w 16"/>
              <a:gd name="T15" fmla="*/ 0 h 37"/>
              <a:gd name="T16" fmla="*/ 10 w 16"/>
              <a:gd name="T17" fmla="*/ 0 h 37"/>
              <a:gd name="T18" fmla="*/ 14 w 16"/>
              <a:gd name="T19" fmla="*/ 0 h 37"/>
              <a:gd name="T20" fmla="*/ 15 w 16"/>
              <a:gd name="T21" fmla="*/ 3 h 37"/>
              <a:gd name="T22" fmla="*/ 15 w 16"/>
              <a:gd name="T23" fmla="*/ 3 h 37"/>
              <a:gd name="T24" fmla="*/ 16 w 16"/>
              <a:gd name="T25" fmla="*/ 4 h 37"/>
              <a:gd name="T26" fmla="*/ 16 w 16"/>
              <a:gd name="T27" fmla="*/ 4 h 37"/>
              <a:gd name="T28" fmla="*/ 16 w 16"/>
              <a:gd name="T29" fmla="*/ 8 h 37"/>
              <a:gd name="T30" fmla="*/ 16 w 16"/>
              <a:gd name="T31" fmla="*/ 18 h 37"/>
              <a:gd name="T32" fmla="*/ 16 w 16"/>
              <a:gd name="T33" fmla="*/ 18 h 37"/>
              <a:gd name="T34" fmla="*/ 16 w 16"/>
              <a:gd name="T35" fmla="*/ 22 h 37"/>
              <a:gd name="T36" fmla="*/ 16 w 16"/>
              <a:gd name="T37" fmla="*/ 22 h 37"/>
              <a:gd name="T38" fmla="*/ 15 w 16"/>
              <a:gd name="T39" fmla="*/ 24 h 37"/>
              <a:gd name="T40" fmla="*/ 14 w 16"/>
              <a:gd name="T41" fmla="*/ 25 h 37"/>
              <a:gd name="T42" fmla="*/ 14 w 16"/>
              <a:gd name="T43" fmla="*/ 25 h 37"/>
              <a:gd name="T44" fmla="*/ 10 w 16"/>
              <a:gd name="T45" fmla="*/ 27 h 37"/>
              <a:gd name="T46" fmla="*/ 10 w 16"/>
              <a:gd name="T47" fmla="*/ 27 h 37"/>
              <a:gd name="T48" fmla="*/ 7 w 16"/>
              <a:gd name="T49" fmla="*/ 25 h 37"/>
              <a:gd name="T50" fmla="*/ 7 w 16"/>
              <a:gd name="T51" fmla="*/ 25 h 37"/>
              <a:gd name="T52" fmla="*/ 6 w 16"/>
              <a:gd name="T53" fmla="*/ 23 h 37"/>
              <a:gd name="T54" fmla="*/ 6 w 16"/>
              <a:gd name="T55" fmla="*/ 23 h 37"/>
              <a:gd name="T56" fmla="*/ 6 w 16"/>
              <a:gd name="T57" fmla="*/ 37 h 37"/>
              <a:gd name="T58" fmla="*/ 0 w 16"/>
              <a:gd name="T59" fmla="*/ 37 h 37"/>
              <a:gd name="T60" fmla="*/ 11 w 16"/>
              <a:gd name="T61" fmla="*/ 9 h 37"/>
              <a:gd name="T62" fmla="*/ 11 w 16"/>
              <a:gd name="T63" fmla="*/ 9 h 37"/>
              <a:gd name="T64" fmla="*/ 10 w 16"/>
              <a:gd name="T65" fmla="*/ 7 h 37"/>
              <a:gd name="T66" fmla="*/ 10 w 16"/>
              <a:gd name="T67" fmla="*/ 7 h 37"/>
              <a:gd name="T68" fmla="*/ 9 w 16"/>
              <a:gd name="T69" fmla="*/ 5 h 37"/>
              <a:gd name="T70" fmla="*/ 9 w 16"/>
              <a:gd name="T71" fmla="*/ 5 h 37"/>
              <a:gd name="T72" fmla="*/ 6 w 16"/>
              <a:gd name="T73" fmla="*/ 7 h 37"/>
              <a:gd name="T74" fmla="*/ 6 w 16"/>
              <a:gd name="T75" fmla="*/ 7 h 37"/>
              <a:gd name="T76" fmla="*/ 6 w 16"/>
              <a:gd name="T77" fmla="*/ 8 h 37"/>
              <a:gd name="T78" fmla="*/ 6 w 16"/>
              <a:gd name="T79" fmla="*/ 18 h 37"/>
              <a:gd name="T80" fmla="*/ 6 w 16"/>
              <a:gd name="T81" fmla="*/ 18 h 37"/>
              <a:gd name="T82" fmla="*/ 6 w 16"/>
              <a:gd name="T83" fmla="*/ 20 h 37"/>
              <a:gd name="T84" fmla="*/ 6 w 16"/>
              <a:gd name="T85" fmla="*/ 20 h 37"/>
              <a:gd name="T86" fmla="*/ 9 w 16"/>
              <a:gd name="T87" fmla="*/ 20 h 37"/>
              <a:gd name="T88" fmla="*/ 9 w 16"/>
              <a:gd name="T89" fmla="*/ 20 h 37"/>
              <a:gd name="T90" fmla="*/ 10 w 16"/>
              <a:gd name="T91" fmla="*/ 20 h 37"/>
              <a:gd name="T92" fmla="*/ 10 w 16"/>
              <a:gd name="T93" fmla="*/ 20 h 37"/>
              <a:gd name="T94" fmla="*/ 11 w 16"/>
              <a:gd name="T95" fmla="*/ 18 h 37"/>
              <a:gd name="T96" fmla="*/ 11 w 16"/>
              <a:gd name="T97" fmla="*/ 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" h="37">
                <a:moveTo>
                  <a:pt x="0" y="37"/>
                </a:moveTo>
                <a:lnTo>
                  <a:pt x="0" y="0"/>
                </a:lnTo>
                <a:lnTo>
                  <a:pt x="6" y="0"/>
                </a:lnTo>
                <a:lnTo>
                  <a:pt x="6" y="3"/>
                </a:lnTo>
                <a:lnTo>
                  <a:pt x="6" y="3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4" y="0"/>
                </a:lnTo>
                <a:lnTo>
                  <a:pt x="15" y="3"/>
                </a:lnTo>
                <a:lnTo>
                  <a:pt x="15" y="3"/>
                </a:lnTo>
                <a:lnTo>
                  <a:pt x="16" y="4"/>
                </a:lnTo>
                <a:lnTo>
                  <a:pt x="16" y="4"/>
                </a:lnTo>
                <a:lnTo>
                  <a:pt x="16" y="8"/>
                </a:lnTo>
                <a:lnTo>
                  <a:pt x="16" y="18"/>
                </a:lnTo>
                <a:lnTo>
                  <a:pt x="16" y="18"/>
                </a:lnTo>
                <a:lnTo>
                  <a:pt x="16" y="22"/>
                </a:lnTo>
                <a:lnTo>
                  <a:pt x="16" y="22"/>
                </a:lnTo>
                <a:lnTo>
                  <a:pt x="15" y="24"/>
                </a:lnTo>
                <a:lnTo>
                  <a:pt x="14" y="25"/>
                </a:lnTo>
                <a:lnTo>
                  <a:pt x="14" y="25"/>
                </a:lnTo>
                <a:lnTo>
                  <a:pt x="10" y="27"/>
                </a:lnTo>
                <a:lnTo>
                  <a:pt x="10" y="27"/>
                </a:lnTo>
                <a:lnTo>
                  <a:pt x="7" y="25"/>
                </a:lnTo>
                <a:lnTo>
                  <a:pt x="7" y="25"/>
                </a:lnTo>
                <a:lnTo>
                  <a:pt x="6" y="23"/>
                </a:lnTo>
                <a:lnTo>
                  <a:pt x="6" y="23"/>
                </a:lnTo>
                <a:lnTo>
                  <a:pt x="6" y="37"/>
                </a:lnTo>
                <a:lnTo>
                  <a:pt x="0" y="37"/>
                </a:lnTo>
                <a:close/>
                <a:moveTo>
                  <a:pt x="11" y="9"/>
                </a:moveTo>
                <a:lnTo>
                  <a:pt x="11" y="9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6" y="7"/>
                </a:lnTo>
                <a:lnTo>
                  <a:pt x="6" y="7"/>
                </a:lnTo>
                <a:lnTo>
                  <a:pt x="6" y="8"/>
                </a:lnTo>
                <a:lnTo>
                  <a:pt x="6" y="18"/>
                </a:lnTo>
                <a:lnTo>
                  <a:pt x="6" y="18"/>
                </a:lnTo>
                <a:lnTo>
                  <a:pt x="6" y="20"/>
                </a:lnTo>
                <a:lnTo>
                  <a:pt x="6" y="20"/>
                </a:lnTo>
                <a:lnTo>
                  <a:pt x="9" y="20"/>
                </a:lnTo>
                <a:lnTo>
                  <a:pt x="9" y="20"/>
                </a:lnTo>
                <a:lnTo>
                  <a:pt x="10" y="20"/>
                </a:lnTo>
                <a:lnTo>
                  <a:pt x="10" y="20"/>
                </a:lnTo>
                <a:lnTo>
                  <a:pt x="11" y="18"/>
                </a:lnTo>
                <a:lnTo>
                  <a:pt x="11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73" name="Freeform 696">
            <a:extLst>
              <a:ext uri="{FF2B5EF4-FFF2-40B4-BE49-F238E27FC236}">
                <a16:creationId xmlns:a16="http://schemas.microsoft.com/office/drawing/2014/main" id="{97C8FB97-F307-4FF4-BC51-951CB6A071B3}"/>
              </a:ext>
            </a:extLst>
          </p:cNvPr>
          <p:cNvSpPr>
            <a:spLocks/>
          </p:cNvSpPr>
          <p:nvPr/>
        </p:nvSpPr>
        <p:spPr bwMode="auto">
          <a:xfrm>
            <a:off x="8681481" y="3362509"/>
            <a:ext cx="17463" cy="50800"/>
          </a:xfrm>
          <a:custGeom>
            <a:avLst/>
            <a:gdLst>
              <a:gd name="T0" fmla="*/ 2 w 11"/>
              <a:gd name="T1" fmla="*/ 7 h 32"/>
              <a:gd name="T2" fmla="*/ 2 w 11"/>
              <a:gd name="T3" fmla="*/ 0 h 32"/>
              <a:gd name="T4" fmla="*/ 7 w 11"/>
              <a:gd name="T5" fmla="*/ 0 h 32"/>
              <a:gd name="T6" fmla="*/ 7 w 11"/>
              <a:gd name="T7" fmla="*/ 7 h 32"/>
              <a:gd name="T8" fmla="*/ 11 w 11"/>
              <a:gd name="T9" fmla="*/ 7 h 32"/>
              <a:gd name="T10" fmla="*/ 11 w 11"/>
              <a:gd name="T11" fmla="*/ 11 h 32"/>
              <a:gd name="T12" fmla="*/ 7 w 11"/>
              <a:gd name="T13" fmla="*/ 11 h 32"/>
              <a:gd name="T14" fmla="*/ 7 w 11"/>
              <a:gd name="T15" fmla="*/ 25 h 32"/>
              <a:gd name="T16" fmla="*/ 7 w 11"/>
              <a:gd name="T17" fmla="*/ 25 h 32"/>
              <a:gd name="T18" fmla="*/ 7 w 11"/>
              <a:gd name="T19" fmla="*/ 27 h 32"/>
              <a:gd name="T20" fmla="*/ 7 w 11"/>
              <a:gd name="T21" fmla="*/ 27 h 32"/>
              <a:gd name="T22" fmla="*/ 8 w 11"/>
              <a:gd name="T23" fmla="*/ 27 h 32"/>
              <a:gd name="T24" fmla="*/ 8 w 11"/>
              <a:gd name="T25" fmla="*/ 27 h 32"/>
              <a:gd name="T26" fmla="*/ 8 w 11"/>
              <a:gd name="T27" fmla="*/ 27 h 32"/>
              <a:gd name="T28" fmla="*/ 8 w 11"/>
              <a:gd name="T29" fmla="*/ 27 h 32"/>
              <a:gd name="T30" fmla="*/ 11 w 11"/>
              <a:gd name="T31" fmla="*/ 27 h 32"/>
              <a:gd name="T32" fmla="*/ 11 w 11"/>
              <a:gd name="T33" fmla="*/ 32 h 32"/>
              <a:gd name="T34" fmla="*/ 8 w 11"/>
              <a:gd name="T35" fmla="*/ 32 h 32"/>
              <a:gd name="T36" fmla="*/ 8 w 11"/>
              <a:gd name="T37" fmla="*/ 32 h 32"/>
              <a:gd name="T38" fmla="*/ 6 w 11"/>
              <a:gd name="T39" fmla="*/ 32 h 32"/>
              <a:gd name="T40" fmla="*/ 6 w 11"/>
              <a:gd name="T41" fmla="*/ 32 h 32"/>
              <a:gd name="T42" fmla="*/ 3 w 11"/>
              <a:gd name="T43" fmla="*/ 31 h 32"/>
              <a:gd name="T44" fmla="*/ 3 w 11"/>
              <a:gd name="T45" fmla="*/ 31 h 32"/>
              <a:gd name="T46" fmla="*/ 2 w 11"/>
              <a:gd name="T47" fmla="*/ 29 h 32"/>
              <a:gd name="T48" fmla="*/ 2 w 11"/>
              <a:gd name="T49" fmla="*/ 29 h 32"/>
              <a:gd name="T50" fmla="*/ 2 w 11"/>
              <a:gd name="T51" fmla="*/ 27 h 32"/>
              <a:gd name="T52" fmla="*/ 2 w 11"/>
              <a:gd name="T53" fmla="*/ 11 h 32"/>
              <a:gd name="T54" fmla="*/ 0 w 11"/>
              <a:gd name="T55" fmla="*/ 11 h 32"/>
              <a:gd name="T56" fmla="*/ 0 w 11"/>
              <a:gd name="T57" fmla="*/ 7 h 32"/>
              <a:gd name="T58" fmla="*/ 2 w 11"/>
              <a:gd name="T59" fmla="*/ 7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" h="32">
                <a:moveTo>
                  <a:pt x="2" y="7"/>
                </a:moveTo>
                <a:lnTo>
                  <a:pt x="2" y="0"/>
                </a:lnTo>
                <a:lnTo>
                  <a:pt x="7" y="0"/>
                </a:lnTo>
                <a:lnTo>
                  <a:pt x="7" y="7"/>
                </a:lnTo>
                <a:lnTo>
                  <a:pt x="11" y="7"/>
                </a:lnTo>
                <a:lnTo>
                  <a:pt x="11" y="11"/>
                </a:lnTo>
                <a:lnTo>
                  <a:pt x="7" y="11"/>
                </a:lnTo>
                <a:lnTo>
                  <a:pt x="7" y="25"/>
                </a:lnTo>
                <a:lnTo>
                  <a:pt x="7" y="25"/>
                </a:lnTo>
                <a:lnTo>
                  <a:pt x="7" y="27"/>
                </a:lnTo>
                <a:lnTo>
                  <a:pt x="7" y="27"/>
                </a:lnTo>
                <a:lnTo>
                  <a:pt x="8" y="27"/>
                </a:lnTo>
                <a:lnTo>
                  <a:pt x="8" y="27"/>
                </a:lnTo>
                <a:lnTo>
                  <a:pt x="8" y="27"/>
                </a:lnTo>
                <a:lnTo>
                  <a:pt x="8" y="27"/>
                </a:lnTo>
                <a:lnTo>
                  <a:pt x="11" y="27"/>
                </a:lnTo>
                <a:lnTo>
                  <a:pt x="11" y="32"/>
                </a:lnTo>
                <a:lnTo>
                  <a:pt x="8" y="32"/>
                </a:lnTo>
                <a:lnTo>
                  <a:pt x="8" y="32"/>
                </a:lnTo>
                <a:lnTo>
                  <a:pt x="6" y="32"/>
                </a:lnTo>
                <a:lnTo>
                  <a:pt x="6" y="32"/>
                </a:lnTo>
                <a:lnTo>
                  <a:pt x="3" y="31"/>
                </a:lnTo>
                <a:lnTo>
                  <a:pt x="3" y="31"/>
                </a:lnTo>
                <a:lnTo>
                  <a:pt x="2" y="29"/>
                </a:lnTo>
                <a:lnTo>
                  <a:pt x="2" y="29"/>
                </a:lnTo>
                <a:lnTo>
                  <a:pt x="2" y="27"/>
                </a:lnTo>
                <a:lnTo>
                  <a:pt x="2" y="11"/>
                </a:lnTo>
                <a:lnTo>
                  <a:pt x="0" y="11"/>
                </a:lnTo>
                <a:lnTo>
                  <a:pt x="0" y="7"/>
                </a:lnTo>
                <a:lnTo>
                  <a:pt x="2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74" name="Freeform 697">
            <a:extLst>
              <a:ext uri="{FF2B5EF4-FFF2-40B4-BE49-F238E27FC236}">
                <a16:creationId xmlns:a16="http://schemas.microsoft.com/office/drawing/2014/main" id="{86B0FD37-9C71-4BE7-A460-5BF8537FD0A4}"/>
              </a:ext>
            </a:extLst>
          </p:cNvPr>
          <p:cNvSpPr>
            <a:spLocks noEditPoints="1"/>
          </p:cNvSpPr>
          <p:nvPr/>
        </p:nvSpPr>
        <p:spPr bwMode="auto">
          <a:xfrm>
            <a:off x="8700531" y="3373621"/>
            <a:ext cx="23813" cy="42863"/>
          </a:xfrm>
          <a:custGeom>
            <a:avLst/>
            <a:gdLst>
              <a:gd name="T0" fmla="*/ 0 w 15"/>
              <a:gd name="T1" fmla="*/ 9 h 27"/>
              <a:gd name="T2" fmla="*/ 0 w 15"/>
              <a:gd name="T3" fmla="*/ 9 h 27"/>
              <a:gd name="T4" fmla="*/ 0 w 15"/>
              <a:gd name="T5" fmla="*/ 7 h 27"/>
              <a:gd name="T6" fmla="*/ 0 w 15"/>
              <a:gd name="T7" fmla="*/ 7 h 27"/>
              <a:gd name="T8" fmla="*/ 1 w 15"/>
              <a:gd name="T9" fmla="*/ 4 h 27"/>
              <a:gd name="T10" fmla="*/ 1 w 15"/>
              <a:gd name="T11" fmla="*/ 4 h 27"/>
              <a:gd name="T12" fmla="*/ 4 w 15"/>
              <a:gd name="T13" fmla="*/ 2 h 27"/>
              <a:gd name="T14" fmla="*/ 4 w 15"/>
              <a:gd name="T15" fmla="*/ 2 h 27"/>
              <a:gd name="T16" fmla="*/ 8 w 15"/>
              <a:gd name="T17" fmla="*/ 0 h 27"/>
              <a:gd name="T18" fmla="*/ 8 w 15"/>
              <a:gd name="T19" fmla="*/ 0 h 27"/>
              <a:gd name="T20" fmla="*/ 11 w 15"/>
              <a:gd name="T21" fmla="*/ 2 h 27"/>
              <a:gd name="T22" fmla="*/ 11 w 15"/>
              <a:gd name="T23" fmla="*/ 2 h 27"/>
              <a:gd name="T24" fmla="*/ 14 w 15"/>
              <a:gd name="T25" fmla="*/ 4 h 27"/>
              <a:gd name="T26" fmla="*/ 14 w 15"/>
              <a:gd name="T27" fmla="*/ 4 h 27"/>
              <a:gd name="T28" fmla="*/ 15 w 15"/>
              <a:gd name="T29" fmla="*/ 7 h 27"/>
              <a:gd name="T30" fmla="*/ 15 w 15"/>
              <a:gd name="T31" fmla="*/ 7 h 27"/>
              <a:gd name="T32" fmla="*/ 15 w 15"/>
              <a:gd name="T33" fmla="*/ 9 h 27"/>
              <a:gd name="T34" fmla="*/ 15 w 15"/>
              <a:gd name="T35" fmla="*/ 18 h 27"/>
              <a:gd name="T36" fmla="*/ 15 w 15"/>
              <a:gd name="T37" fmla="*/ 18 h 27"/>
              <a:gd name="T38" fmla="*/ 15 w 15"/>
              <a:gd name="T39" fmla="*/ 20 h 27"/>
              <a:gd name="T40" fmla="*/ 15 w 15"/>
              <a:gd name="T41" fmla="*/ 20 h 27"/>
              <a:gd name="T42" fmla="*/ 14 w 15"/>
              <a:gd name="T43" fmla="*/ 23 h 27"/>
              <a:gd name="T44" fmla="*/ 14 w 15"/>
              <a:gd name="T45" fmla="*/ 23 h 27"/>
              <a:gd name="T46" fmla="*/ 11 w 15"/>
              <a:gd name="T47" fmla="*/ 25 h 27"/>
              <a:gd name="T48" fmla="*/ 11 w 15"/>
              <a:gd name="T49" fmla="*/ 25 h 27"/>
              <a:gd name="T50" fmla="*/ 8 w 15"/>
              <a:gd name="T51" fmla="*/ 27 h 27"/>
              <a:gd name="T52" fmla="*/ 8 w 15"/>
              <a:gd name="T53" fmla="*/ 27 h 27"/>
              <a:gd name="T54" fmla="*/ 4 w 15"/>
              <a:gd name="T55" fmla="*/ 25 h 27"/>
              <a:gd name="T56" fmla="*/ 4 w 15"/>
              <a:gd name="T57" fmla="*/ 25 h 27"/>
              <a:gd name="T58" fmla="*/ 1 w 15"/>
              <a:gd name="T59" fmla="*/ 23 h 27"/>
              <a:gd name="T60" fmla="*/ 1 w 15"/>
              <a:gd name="T61" fmla="*/ 23 h 27"/>
              <a:gd name="T62" fmla="*/ 0 w 15"/>
              <a:gd name="T63" fmla="*/ 20 h 27"/>
              <a:gd name="T64" fmla="*/ 0 w 15"/>
              <a:gd name="T65" fmla="*/ 20 h 27"/>
              <a:gd name="T66" fmla="*/ 0 w 15"/>
              <a:gd name="T67" fmla="*/ 18 h 27"/>
              <a:gd name="T68" fmla="*/ 0 w 15"/>
              <a:gd name="T69" fmla="*/ 9 h 27"/>
              <a:gd name="T70" fmla="*/ 5 w 15"/>
              <a:gd name="T71" fmla="*/ 18 h 27"/>
              <a:gd name="T72" fmla="*/ 5 w 15"/>
              <a:gd name="T73" fmla="*/ 18 h 27"/>
              <a:gd name="T74" fmla="*/ 5 w 15"/>
              <a:gd name="T75" fmla="*/ 20 h 27"/>
              <a:gd name="T76" fmla="*/ 5 w 15"/>
              <a:gd name="T77" fmla="*/ 20 h 27"/>
              <a:gd name="T78" fmla="*/ 8 w 15"/>
              <a:gd name="T79" fmla="*/ 20 h 27"/>
              <a:gd name="T80" fmla="*/ 8 w 15"/>
              <a:gd name="T81" fmla="*/ 20 h 27"/>
              <a:gd name="T82" fmla="*/ 9 w 15"/>
              <a:gd name="T83" fmla="*/ 20 h 27"/>
              <a:gd name="T84" fmla="*/ 9 w 15"/>
              <a:gd name="T85" fmla="*/ 20 h 27"/>
              <a:gd name="T86" fmla="*/ 10 w 15"/>
              <a:gd name="T87" fmla="*/ 18 h 27"/>
              <a:gd name="T88" fmla="*/ 10 w 15"/>
              <a:gd name="T89" fmla="*/ 8 h 27"/>
              <a:gd name="T90" fmla="*/ 10 w 15"/>
              <a:gd name="T91" fmla="*/ 8 h 27"/>
              <a:gd name="T92" fmla="*/ 9 w 15"/>
              <a:gd name="T93" fmla="*/ 5 h 27"/>
              <a:gd name="T94" fmla="*/ 9 w 15"/>
              <a:gd name="T95" fmla="*/ 5 h 27"/>
              <a:gd name="T96" fmla="*/ 8 w 15"/>
              <a:gd name="T97" fmla="*/ 5 h 27"/>
              <a:gd name="T98" fmla="*/ 8 w 15"/>
              <a:gd name="T99" fmla="*/ 5 h 27"/>
              <a:gd name="T100" fmla="*/ 5 w 15"/>
              <a:gd name="T101" fmla="*/ 5 h 27"/>
              <a:gd name="T102" fmla="*/ 5 w 15"/>
              <a:gd name="T103" fmla="*/ 5 h 27"/>
              <a:gd name="T104" fmla="*/ 5 w 15"/>
              <a:gd name="T105" fmla="*/ 8 h 27"/>
              <a:gd name="T106" fmla="*/ 5 w 15"/>
              <a:gd name="T107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7">
                <a:moveTo>
                  <a:pt x="0" y="9"/>
                </a:move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1" y="4"/>
                </a:lnTo>
                <a:lnTo>
                  <a:pt x="1" y="4"/>
                </a:lnTo>
                <a:lnTo>
                  <a:pt x="4" y="2"/>
                </a:lnTo>
                <a:lnTo>
                  <a:pt x="4" y="2"/>
                </a:lnTo>
                <a:lnTo>
                  <a:pt x="8" y="0"/>
                </a:lnTo>
                <a:lnTo>
                  <a:pt x="8" y="0"/>
                </a:lnTo>
                <a:lnTo>
                  <a:pt x="11" y="2"/>
                </a:lnTo>
                <a:lnTo>
                  <a:pt x="11" y="2"/>
                </a:lnTo>
                <a:lnTo>
                  <a:pt x="14" y="4"/>
                </a:lnTo>
                <a:lnTo>
                  <a:pt x="14" y="4"/>
                </a:lnTo>
                <a:lnTo>
                  <a:pt x="15" y="7"/>
                </a:lnTo>
                <a:lnTo>
                  <a:pt x="15" y="7"/>
                </a:lnTo>
                <a:lnTo>
                  <a:pt x="15" y="9"/>
                </a:lnTo>
                <a:lnTo>
                  <a:pt x="15" y="18"/>
                </a:lnTo>
                <a:lnTo>
                  <a:pt x="15" y="18"/>
                </a:lnTo>
                <a:lnTo>
                  <a:pt x="15" y="20"/>
                </a:lnTo>
                <a:lnTo>
                  <a:pt x="15" y="20"/>
                </a:lnTo>
                <a:lnTo>
                  <a:pt x="14" y="23"/>
                </a:lnTo>
                <a:lnTo>
                  <a:pt x="14" y="23"/>
                </a:lnTo>
                <a:lnTo>
                  <a:pt x="11" y="25"/>
                </a:lnTo>
                <a:lnTo>
                  <a:pt x="11" y="25"/>
                </a:lnTo>
                <a:lnTo>
                  <a:pt x="8" y="27"/>
                </a:lnTo>
                <a:lnTo>
                  <a:pt x="8" y="27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close/>
                <a:moveTo>
                  <a:pt x="5" y="18"/>
                </a:move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0"/>
                </a:lnTo>
                <a:lnTo>
                  <a:pt x="8" y="20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0" y="8"/>
                </a:ln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75" name="Freeform 698">
            <a:extLst>
              <a:ext uri="{FF2B5EF4-FFF2-40B4-BE49-F238E27FC236}">
                <a16:creationId xmlns:a16="http://schemas.microsoft.com/office/drawing/2014/main" id="{35AF738A-362A-4EC4-B17B-47C984350269}"/>
              </a:ext>
            </a:extLst>
          </p:cNvPr>
          <p:cNvSpPr>
            <a:spLocks/>
          </p:cNvSpPr>
          <p:nvPr/>
        </p:nvSpPr>
        <p:spPr bwMode="auto">
          <a:xfrm>
            <a:off x="8730693" y="3373621"/>
            <a:ext cx="23813" cy="39688"/>
          </a:xfrm>
          <a:custGeom>
            <a:avLst/>
            <a:gdLst>
              <a:gd name="T0" fmla="*/ 0 w 15"/>
              <a:gd name="T1" fmla="*/ 25 h 25"/>
              <a:gd name="T2" fmla="*/ 0 w 15"/>
              <a:gd name="T3" fmla="*/ 0 h 25"/>
              <a:gd name="T4" fmla="*/ 5 w 15"/>
              <a:gd name="T5" fmla="*/ 0 h 25"/>
              <a:gd name="T6" fmla="*/ 5 w 15"/>
              <a:gd name="T7" fmla="*/ 3 h 25"/>
              <a:gd name="T8" fmla="*/ 5 w 15"/>
              <a:gd name="T9" fmla="*/ 3 h 25"/>
              <a:gd name="T10" fmla="*/ 5 w 15"/>
              <a:gd name="T11" fmla="*/ 3 h 25"/>
              <a:gd name="T12" fmla="*/ 7 w 15"/>
              <a:gd name="T13" fmla="*/ 0 h 25"/>
              <a:gd name="T14" fmla="*/ 7 w 15"/>
              <a:gd name="T15" fmla="*/ 0 h 25"/>
              <a:gd name="T16" fmla="*/ 10 w 15"/>
              <a:gd name="T17" fmla="*/ 0 h 25"/>
              <a:gd name="T18" fmla="*/ 10 w 15"/>
              <a:gd name="T19" fmla="*/ 0 h 25"/>
              <a:gd name="T20" fmla="*/ 12 w 15"/>
              <a:gd name="T21" fmla="*/ 0 h 25"/>
              <a:gd name="T22" fmla="*/ 12 w 15"/>
              <a:gd name="T23" fmla="*/ 0 h 25"/>
              <a:gd name="T24" fmla="*/ 14 w 15"/>
              <a:gd name="T25" fmla="*/ 2 h 25"/>
              <a:gd name="T26" fmla="*/ 14 w 15"/>
              <a:gd name="T27" fmla="*/ 2 h 25"/>
              <a:gd name="T28" fmla="*/ 15 w 15"/>
              <a:gd name="T29" fmla="*/ 3 h 25"/>
              <a:gd name="T30" fmla="*/ 15 w 15"/>
              <a:gd name="T31" fmla="*/ 3 h 25"/>
              <a:gd name="T32" fmla="*/ 15 w 15"/>
              <a:gd name="T33" fmla="*/ 7 h 25"/>
              <a:gd name="T34" fmla="*/ 15 w 15"/>
              <a:gd name="T35" fmla="*/ 25 h 25"/>
              <a:gd name="T36" fmla="*/ 10 w 15"/>
              <a:gd name="T37" fmla="*/ 25 h 25"/>
              <a:gd name="T38" fmla="*/ 10 w 15"/>
              <a:gd name="T39" fmla="*/ 8 h 25"/>
              <a:gd name="T40" fmla="*/ 10 w 15"/>
              <a:gd name="T41" fmla="*/ 8 h 25"/>
              <a:gd name="T42" fmla="*/ 10 w 15"/>
              <a:gd name="T43" fmla="*/ 7 h 25"/>
              <a:gd name="T44" fmla="*/ 10 w 15"/>
              <a:gd name="T45" fmla="*/ 7 h 25"/>
              <a:gd name="T46" fmla="*/ 7 w 15"/>
              <a:gd name="T47" fmla="*/ 5 h 25"/>
              <a:gd name="T48" fmla="*/ 7 w 15"/>
              <a:gd name="T49" fmla="*/ 5 h 25"/>
              <a:gd name="T50" fmla="*/ 6 w 15"/>
              <a:gd name="T51" fmla="*/ 7 h 25"/>
              <a:gd name="T52" fmla="*/ 6 w 15"/>
              <a:gd name="T53" fmla="*/ 7 h 25"/>
              <a:gd name="T54" fmla="*/ 5 w 15"/>
              <a:gd name="T55" fmla="*/ 9 h 25"/>
              <a:gd name="T56" fmla="*/ 5 w 15"/>
              <a:gd name="T57" fmla="*/ 25 h 25"/>
              <a:gd name="T58" fmla="*/ 0 w 15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5" y="3"/>
                </a:lnTo>
                <a:lnTo>
                  <a:pt x="15" y="3"/>
                </a:lnTo>
                <a:lnTo>
                  <a:pt x="15" y="7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10" y="7"/>
                </a:lnTo>
                <a:lnTo>
                  <a:pt x="10" y="7"/>
                </a:lnTo>
                <a:lnTo>
                  <a:pt x="7" y="5"/>
                </a:lnTo>
                <a:lnTo>
                  <a:pt x="7" y="5"/>
                </a:lnTo>
                <a:lnTo>
                  <a:pt x="6" y="7"/>
                </a:lnTo>
                <a:lnTo>
                  <a:pt x="6" y="7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76" name="Freeform 699">
            <a:extLst>
              <a:ext uri="{FF2B5EF4-FFF2-40B4-BE49-F238E27FC236}">
                <a16:creationId xmlns:a16="http://schemas.microsoft.com/office/drawing/2014/main" id="{34081BC3-ED8A-4D97-AA24-8E1614B4EDD7}"/>
              </a:ext>
            </a:extLst>
          </p:cNvPr>
          <p:cNvSpPr>
            <a:spLocks/>
          </p:cNvSpPr>
          <p:nvPr/>
        </p:nvSpPr>
        <p:spPr bwMode="auto">
          <a:xfrm>
            <a:off x="8584643" y="3870509"/>
            <a:ext cx="31750" cy="55563"/>
          </a:xfrm>
          <a:custGeom>
            <a:avLst/>
            <a:gdLst>
              <a:gd name="T0" fmla="*/ 0 w 20"/>
              <a:gd name="T1" fmla="*/ 35 h 35"/>
              <a:gd name="T2" fmla="*/ 8 w 20"/>
              <a:gd name="T3" fmla="*/ 16 h 35"/>
              <a:gd name="T4" fmla="*/ 2 w 20"/>
              <a:gd name="T5" fmla="*/ 0 h 35"/>
              <a:gd name="T6" fmla="*/ 7 w 20"/>
              <a:gd name="T7" fmla="*/ 0 h 35"/>
              <a:gd name="T8" fmla="*/ 10 w 20"/>
              <a:gd name="T9" fmla="*/ 10 h 35"/>
              <a:gd name="T10" fmla="*/ 14 w 20"/>
              <a:gd name="T11" fmla="*/ 0 h 35"/>
              <a:gd name="T12" fmla="*/ 19 w 20"/>
              <a:gd name="T13" fmla="*/ 0 h 35"/>
              <a:gd name="T14" fmla="*/ 13 w 20"/>
              <a:gd name="T15" fmla="*/ 16 h 35"/>
              <a:gd name="T16" fmla="*/ 20 w 20"/>
              <a:gd name="T17" fmla="*/ 35 h 35"/>
              <a:gd name="T18" fmla="*/ 15 w 20"/>
              <a:gd name="T19" fmla="*/ 35 h 35"/>
              <a:gd name="T20" fmla="*/ 10 w 20"/>
              <a:gd name="T21" fmla="*/ 23 h 35"/>
              <a:gd name="T22" fmla="*/ 5 w 20"/>
              <a:gd name="T23" fmla="*/ 35 h 35"/>
              <a:gd name="T24" fmla="*/ 0 w 20"/>
              <a:gd name="T25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" h="35">
                <a:moveTo>
                  <a:pt x="0" y="35"/>
                </a:moveTo>
                <a:lnTo>
                  <a:pt x="8" y="16"/>
                </a:lnTo>
                <a:lnTo>
                  <a:pt x="2" y="0"/>
                </a:lnTo>
                <a:lnTo>
                  <a:pt x="7" y="0"/>
                </a:lnTo>
                <a:lnTo>
                  <a:pt x="10" y="10"/>
                </a:lnTo>
                <a:lnTo>
                  <a:pt x="14" y="0"/>
                </a:lnTo>
                <a:lnTo>
                  <a:pt x="19" y="0"/>
                </a:lnTo>
                <a:lnTo>
                  <a:pt x="13" y="16"/>
                </a:lnTo>
                <a:lnTo>
                  <a:pt x="20" y="35"/>
                </a:lnTo>
                <a:lnTo>
                  <a:pt x="15" y="35"/>
                </a:lnTo>
                <a:lnTo>
                  <a:pt x="10" y="23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77" name="Freeform 700">
            <a:extLst>
              <a:ext uri="{FF2B5EF4-FFF2-40B4-BE49-F238E27FC236}">
                <a16:creationId xmlns:a16="http://schemas.microsoft.com/office/drawing/2014/main" id="{545B9173-885C-41C7-AAB4-37594BA707B2}"/>
              </a:ext>
            </a:extLst>
          </p:cNvPr>
          <p:cNvSpPr>
            <a:spLocks noEditPoints="1"/>
          </p:cNvSpPr>
          <p:nvPr/>
        </p:nvSpPr>
        <p:spPr bwMode="auto">
          <a:xfrm>
            <a:off x="8619568" y="3884796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9 h 26"/>
              <a:gd name="T6" fmla="*/ 5 w 15"/>
              <a:gd name="T7" fmla="*/ 19 h 26"/>
              <a:gd name="T8" fmla="*/ 6 w 15"/>
              <a:gd name="T9" fmla="*/ 21 h 26"/>
              <a:gd name="T10" fmla="*/ 6 w 15"/>
              <a:gd name="T11" fmla="*/ 21 h 26"/>
              <a:gd name="T12" fmla="*/ 7 w 15"/>
              <a:gd name="T13" fmla="*/ 21 h 26"/>
              <a:gd name="T14" fmla="*/ 7 w 15"/>
              <a:gd name="T15" fmla="*/ 21 h 26"/>
              <a:gd name="T16" fmla="*/ 10 w 15"/>
              <a:gd name="T17" fmla="*/ 20 h 26"/>
              <a:gd name="T18" fmla="*/ 10 w 15"/>
              <a:gd name="T19" fmla="*/ 20 h 26"/>
              <a:gd name="T20" fmla="*/ 10 w 15"/>
              <a:gd name="T21" fmla="*/ 19 h 26"/>
              <a:gd name="T22" fmla="*/ 15 w 15"/>
              <a:gd name="T23" fmla="*/ 19 h 26"/>
              <a:gd name="T24" fmla="*/ 15 w 15"/>
              <a:gd name="T25" fmla="*/ 19 h 26"/>
              <a:gd name="T26" fmla="*/ 15 w 15"/>
              <a:gd name="T27" fmla="*/ 22 h 26"/>
              <a:gd name="T28" fmla="*/ 13 w 15"/>
              <a:gd name="T29" fmla="*/ 24 h 26"/>
              <a:gd name="T30" fmla="*/ 13 w 15"/>
              <a:gd name="T31" fmla="*/ 24 h 26"/>
              <a:gd name="T32" fmla="*/ 11 w 15"/>
              <a:gd name="T33" fmla="*/ 26 h 26"/>
              <a:gd name="T34" fmla="*/ 11 w 15"/>
              <a:gd name="T35" fmla="*/ 26 h 26"/>
              <a:gd name="T36" fmla="*/ 7 w 15"/>
              <a:gd name="T37" fmla="*/ 26 h 26"/>
              <a:gd name="T38" fmla="*/ 7 w 15"/>
              <a:gd name="T39" fmla="*/ 26 h 26"/>
              <a:gd name="T40" fmla="*/ 3 w 15"/>
              <a:gd name="T41" fmla="*/ 25 h 26"/>
              <a:gd name="T42" fmla="*/ 3 w 15"/>
              <a:gd name="T43" fmla="*/ 25 h 26"/>
              <a:gd name="T44" fmla="*/ 1 w 15"/>
              <a:gd name="T45" fmla="*/ 22 h 26"/>
              <a:gd name="T46" fmla="*/ 1 w 15"/>
              <a:gd name="T47" fmla="*/ 22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7 h 26"/>
              <a:gd name="T54" fmla="*/ 0 w 15"/>
              <a:gd name="T55" fmla="*/ 10 h 26"/>
              <a:gd name="T56" fmla="*/ 0 w 15"/>
              <a:gd name="T57" fmla="*/ 10 h 26"/>
              <a:gd name="T58" fmla="*/ 0 w 15"/>
              <a:gd name="T59" fmla="*/ 6 h 26"/>
              <a:gd name="T60" fmla="*/ 0 w 15"/>
              <a:gd name="T61" fmla="*/ 6 h 26"/>
              <a:gd name="T62" fmla="*/ 1 w 15"/>
              <a:gd name="T63" fmla="*/ 4 h 26"/>
              <a:gd name="T64" fmla="*/ 1 w 15"/>
              <a:gd name="T65" fmla="*/ 4 h 26"/>
              <a:gd name="T66" fmla="*/ 3 w 15"/>
              <a:gd name="T67" fmla="*/ 1 h 26"/>
              <a:gd name="T68" fmla="*/ 3 w 15"/>
              <a:gd name="T69" fmla="*/ 1 h 26"/>
              <a:gd name="T70" fmla="*/ 7 w 15"/>
              <a:gd name="T71" fmla="*/ 0 h 26"/>
              <a:gd name="T72" fmla="*/ 7 w 15"/>
              <a:gd name="T73" fmla="*/ 0 h 26"/>
              <a:gd name="T74" fmla="*/ 11 w 15"/>
              <a:gd name="T75" fmla="*/ 1 h 26"/>
              <a:gd name="T76" fmla="*/ 11 w 15"/>
              <a:gd name="T77" fmla="*/ 1 h 26"/>
              <a:gd name="T78" fmla="*/ 13 w 15"/>
              <a:gd name="T79" fmla="*/ 2 h 26"/>
              <a:gd name="T80" fmla="*/ 13 w 15"/>
              <a:gd name="T81" fmla="*/ 2 h 26"/>
              <a:gd name="T82" fmla="*/ 15 w 15"/>
              <a:gd name="T83" fmla="*/ 5 h 26"/>
              <a:gd name="T84" fmla="*/ 15 w 15"/>
              <a:gd name="T85" fmla="*/ 9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9 h 26"/>
              <a:gd name="T94" fmla="*/ 10 w 15"/>
              <a:gd name="T95" fmla="*/ 9 h 26"/>
              <a:gd name="T96" fmla="*/ 10 w 15"/>
              <a:gd name="T97" fmla="*/ 6 h 26"/>
              <a:gd name="T98" fmla="*/ 10 w 15"/>
              <a:gd name="T99" fmla="*/ 6 h 26"/>
              <a:gd name="T100" fmla="*/ 7 w 15"/>
              <a:gd name="T101" fmla="*/ 6 h 26"/>
              <a:gd name="T102" fmla="*/ 7 w 15"/>
              <a:gd name="T103" fmla="*/ 6 h 26"/>
              <a:gd name="T104" fmla="*/ 6 w 15"/>
              <a:gd name="T105" fmla="*/ 6 h 26"/>
              <a:gd name="T106" fmla="*/ 6 w 15"/>
              <a:gd name="T107" fmla="*/ 6 h 26"/>
              <a:gd name="T108" fmla="*/ 5 w 15"/>
              <a:gd name="T109" fmla="*/ 9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9"/>
                </a:lnTo>
                <a:lnTo>
                  <a:pt x="5" y="19"/>
                </a:lnTo>
                <a:lnTo>
                  <a:pt x="6" y="21"/>
                </a:lnTo>
                <a:lnTo>
                  <a:pt x="6" y="21"/>
                </a:lnTo>
                <a:lnTo>
                  <a:pt x="7" y="21"/>
                </a:lnTo>
                <a:lnTo>
                  <a:pt x="7" y="21"/>
                </a:lnTo>
                <a:lnTo>
                  <a:pt x="10" y="20"/>
                </a:lnTo>
                <a:lnTo>
                  <a:pt x="10" y="20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5" y="22"/>
                </a:lnTo>
                <a:lnTo>
                  <a:pt x="13" y="24"/>
                </a:lnTo>
                <a:lnTo>
                  <a:pt x="13" y="24"/>
                </a:lnTo>
                <a:lnTo>
                  <a:pt x="11" y="26"/>
                </a:lnTo>
                <a:lnTo>
                  <a:pt x="11" y="26"/>
                </a:lnTo>
                <a:lnTo>
                  <a:pt x="7" y="26"/>
                </a:lnTo>
                <a:lnTo>
                  <a:pt x="7" y="26"/>
                </a:lnTo>
                <a:lnTo>
                  <a:pt x="3" y="25"/>
                </a:lnTo>
                <a:lnTo>
                  <a:pt x="3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3" y="1"/>
                </a:lnTo>
                <a:lnTo>
                  <a:pt x="3" y="1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3" y="2"/>
                </a:lnTo>
                <a:lnTo>
                  <a:pt x="13" y="2"/>
                </a:lnTo>
                <a:lnTo>
                  <a:pt x="15" y="5"/>
                </a:lnTo>
                <a:lnTo>
                  <a:pt x="15" y="9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7" y="6"/>
                </a:lnTo>
                <a:lnTo>
                  <a:pt x="7" y="6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78" name="Freeform 701">
            <a:extLst>
              <a:ext uri="{FF2B5EF4-FFF2-40B4-BE49-F238E27FC236}">
                <a16:creationId xmlns:a16="http://schemas.microsoft.com/office/drawing/2014/main" id="{EAB44CD5-8D01-41B3-8A6F-685D3C68537D}"/>
              </a:ext>
            </a:extLst>
          </p:cNvPr>
          <p:cNvSpPr>
            <a:spLocks/>
          </p:cNvSpPr>
          <p:nvPr/>
        </p:nvSpPr>
        <p:spPr bwMode="auto">
          <a:xfrm>
            <a:off x="8648143" y="3884796"/>
            <a:ext cx="23813" cy="41275"/>
          </a:xfrm>
          <a:custGeom>
            <a:avLst/>
            <a:gdLst>
              <a:gd name="T0" fmla="*/ 0 w 15"/>
              <a:gd name="T1" fmla="*/ 26 h 26"/>
              <a:gd name="T2" fmla="*/ 0 w 15"/>
              <a:gd name="T3" fmla="*/ 1 h 26"/>
              <a:gd name="T4" fmla="*/ 5 w 15"/>
              <a:gd name="T5" fmla="*/ 1 h 26"/>
              <a:gd name="T6" fmla="*/ 5 w 15"/>
              <a:gd name="T7" fmla="*/ 4 h 26"/>
              <a:gd name="T8" fmla="*/ 5 w 15"/>
              <a:gd name="T9" fmla="*/ 4 h 26"/>
              <a:gd name="T10" fmla="*/ 5 w 15"/>
              <a:gd name="T11" fmla="*/ 4 h 26"/>
              <a:gd name="T12" fmla="*/ 8 w 15"/>
              <a:gd name="T13" fmla="*/ 1 h 26"/>
              <a:gd name="T14" fmla="*/ 8 w 15"/>
              <a:gd name="T15" fmla="*/ 1 h 26"/>
              <a:gd name="T16" fmla="*/ 10 w 15"/>
              <a:gd name="T17" fmla="*/ 0 h 26"/>
              <a:gd name="T18" fmla="*/ 10 w 15"/>
              <a:gd name="T19" fmla="*/ 0 h 26"/>
              <a:gd name="T20" fmla="*/ 13 w 15"/>
              <a:gd name="T21" fmla="*/ 1 h 26"/>
              <a:gd name="T22" fmla="*/ 13 w 15"/>
              <a:gd name="T23" fmla="*/ 1 h 26"/>
              <a:gd name="T24" fmla="*/ 14 w 15"/>
              <a:gd name="T25" fmla="*/ 2 h 26"/>
              <a:gd name="T26" fmla="*/ 14 w 15"/>
              <a:gd name="T27" fmla="*/ 2 h 26"/>
              <a:gd name="T28" fmla="*/ 15 w 15"/>
              <a:gd name="T29" fmla="*/ 4 h 26"/>
              <a:gd name="T30" fmla="*/ 15 w 15"/>
              <a:gd name="T31" fmla="*/ 4 h 26"/>
              <a:gd name="T32" fmla="*/ 15 w 15"/>
              <a:gd name="T33" fmla="*/ 6 h 26"/>
              <a:gd name="T34" fmla="*/ 15 w 15"/>
              <a:gd name="T35" fmla="*/ 26 h 26"/>
              <a:gd name="T36" fmla="*/ 10 w 15"/>
              <a:gd name="T37" fmla="*/ 26 h 26"/>
              <a:gd name="T38" fmla="*/ 10 w 15"/>
              <a:gd name="T39" fmla="*/ 9 h 26"/>
              <a:gd name="T40" fmla="*/ 10 w 15"/>
              <a:gd name="T41" fmla="*/ 9 h 26"/>
              <a:gd name="T42" fmla="*/ 10 w 15"/>
              <a:gd name="T43" fmla="*/ 6 h 26"/>
              <a:gd name="T44" fmla="*/ 10 w 15"/>
              <a:gd name="T45" fmla="*/ 6 h 26"/>
              <a:gd name="T46" fmla="*/ 8 w 15"/>
              <a:gd name="T47" fmla="*/ 6 h 26"/>
              <a:gd name="T48" fmla="*/ 8 w 15"/>
              <a:gd name="T49" fmla="*/ 6 h 26"/>
              <a:gd name="T50" fmla="*/ 7 w 15"/>
              <a:gd name="T51" fmla="*/ 6 h 26"/>
              <a:gd name="T52" fmla="*/ 7 w 15"/>
              <a:gd name="T53" fmla="*/ 6 h 26"/>
              <a:gd name="T54" fmla="*/ 5 w 15"/>
              <a:gd name="T55" fmla="*/ 9 h 26"/>
              <a:gd name="T56" fmla="*/ 5 w 15"/>
              <a:gd name="T57" fmla="*/ 26 h 26"/>
              <a:gd name="T58" fmla="*/ 0 w 15"/>
              <a:gd name="T5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8" y="1"/>
                </a:lnTo>
                <a:lnTo>
                  <a:pt x="8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8" y="6"/>
                </a:lnTo>
                <a:lnTo>
                  <a:pt x="8" y="6"/>
                </a:lnTo>
                <a:lnTo>
                  <a:pt x="7" y="6"/>
                </a:lnTo>
                <a:lnTo>
                  <a:pt x="7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79" name="Freeform 702">
            <a:extLst>
              <a:ext uri="{FF2B5EF4-FFF2-40B4-BE49-F238E27FC236}">
                <a16:creationId xmlns:a16="http://schemas.microsoft.com/office/drawing/2014/main" id="{5977128D-98FF-4690-890A-A7675697DC72}"/>
              </a:ext>
            </a:extLst>
          </p:cNvPr>
          <p:cNvSpPr>
            <a:spLocks noEditPoints="1"/>
          </p:cNvSpPr>
          <p:nvPr/>
        </p:nvSpPr>
        <p:spPr bwMode="auto">
          <a:xfrm>
            <a:off x="8678306" y="3884796"/>
            <a:ext cx="26988" cy="41275"/>
          </a:xfrm>
          <a:custGeom>
            <a:avLst/>
            <a:gdLst>
              <a:gd name="T0" fmla="*/ 0 w 17"/>
              <a:gd name="T1" fmla="*/ 10 h 26"/>
              <a:gd name="T2" fmla="*/ 0 w 17"/>
              <a:gd name="T3" fmla="*/ 10 h 26"/>
              <a:gd name="T4" fmla="*/ 2 w 17"/>
              <a:gd name="T5" fmla="*/ 6 h 26"/>
              <a:gd name="T6" fmla="*/ 2 w 17"/>
              <a:gd name="T7" fmla="*/ 6 h 26"/>
              <a:gd name="T8" fmla="*/ 2 w 17"/>
              <a:gd name="T9" fmla="*/ 4 h 26"/>
              <a:gd name="T10" fmla="*/ 2 w 17"/>
              <a:gd name="T11" fmla="*/ 4 h 26"/>
              <a:gd name="T12" fmla="*/ 4 w 17"/>
              <a:gd name="T13" fmla="*/ 1 h 26"/>
              <a:gd name="T14" fmla="*/ 4 w 17"/>
              <a:gd name="T15" fmla="*/ 1 h 26"/>
              <a:gd name="T16" fmla="*/ 9 w 17"/>
              <a:gd name="T17" fmla="*/ 0 h 26"/>
              <a:gd name="T18" fmla="*/ 9 w 17"/>
              <a:gd name="T19" fmla="*/ 0 h 26"/>
              <a:gd name="T20" fmla="*/ 13 w 17"/>
              <a:gd name="T21" fmla="*/ 1 h 26"/>
              <a:gd name="T22" fmla="*/ 13 w 17"/>
              <a:gd name="T23" fmla="*/ 1 h 26"/>
              <a:gd name="T24" fmla="*/ 15 w 17"/>
              <a:gd name="T25" fmla="*/ 4 h 26"/>
              <a:gd name="T26" fmla="*/ 15 w 17"/>
              <a:gd name="T27" fmla="*/ 4 h 26"/>
              <a:gd name="T28" fmla="*/ 15 w 17"/>
              <a:gd name="T29" fmla="*/ 6 h 26"/>
              <a:gd name="T30" fmla="*/ 15 w 17"/>
              <a:gd name="T31" fmla="*/ 6 h 26"/>
              <a:gd name="T32" fmla="*/ 17 w 17"/>
              <a:gd name="T33" fmla="*/ 10 h 26"/>
              <a:gd name="T34" fmla="*/ 17 w 17"/>
              <a:gd name="T35" fmla="*/ 17 h 26"/>
              <a:gd name="T36" fmla="*/ 17 w 17"/>
              <a:gd name="T37" fmla="*/ 17 h 26"/>
              <a:gd name="T38" fmla="*/ 15 w 17"/>
              <a:gd name="T39" fmla="*/ 20 h 26"/>
              <a:gd name="T40" fmla="*/ 15 w 17"/>
              <a:gd name="T41" fmla="*/ 20 h 26"/>
              <a:gd name="T42" fmla="*/ 15 w 17"/>
              <a:gd name="T43" fmla="*/ 22 h 26"/>
              <a:gd name="T44" fmla="*/ 15 w 17"/>
              <a:gd name="T45" fmla="*/ 22 h 26"/>
              <a:gd name="T46" fmla="*/ 13 w 17"/>
              <a:gd name="T47" fmla="*/ 25 h 26"/>
              <a:gd name="T48" fmla="*/ 13 w 17"/>
              <a:gd name="T49" fmla="*/ 25 h 26"/>
              <a:gd name="T50" fmla="*/ 9 w 17"/>
              <a:gd name="T51" fmla="*/ 26 h 26"/>
              <a:gd name="T52" fmla="*/ 9 w 17"/>
              <a:gd name="T53" fmla="*/ 26 h 26"/>
              <a:gd name="T54" fmla="*/ 4 w 17"/>
              <a:gd name="T55" fmla="*/ 25 h 26"/>
              <a:gd name="T56" fmla="*/ 4 w 17"/>
              <a:gd name="T57" fmla="*/ 25 h 26"/>
              <a:gd name="T58" fmla="*/ 2 w 17"/>
              <a:gd name="T59" fmla="*/ 22 h 26"/>
              <a:gd name="T60" fmla="*/ 2 w 17"/>
              <a:gd name="T61" fmla="*/ 22 h 26"/>
              <a:gd name="T62" fmla="*/ 2 w 17"/>
              <a:gd name="T63" fmla="*/ 20 h 26"/>
              <a:gd name="T64" fmla="*/ 2 w 17"/>
              <a:gd name="T65" fmla="*/ 20 h 26"/>
              <a:gd name="T66" fmla="*/ 0 w 17"/>
              <a:gd name="T67" fmla="*/ 17 h 26"/>
              <a:gd name="T68" fmla="*/ 0 w 17"/>
              <a:gd name="T69" fmla="*/ 10 h 26"/>
              <a:gd name="T70" fmla="*/ 7 w 17"/>
              <a:gd name="T71" fmla="*/ 19 h 26"/>
              <a:gd name="T72" fmla="*/ 7 w 17"/>
              <a:gd name="T73" fmla="*/ 19 h 26"/>
              <a:gd name="T74" fmla="*/ 7 w 17"/>
              <a:gd name="T75" fmla="*/ 21 h 26"/>
              <a:gd name="T76" fmla="*/ 7 w 17"/>
              <a:gd name="T77" fmla="*/ 21 h 26"/>
              <a:gd name="T78" fmla="*/ 9 w 17"/>
              <a:gd name="T79" fmla="*/ 21 h 26"/>
              <a:gd name="T80" fmla="*/ 9 w 17"/>
              <a:gd name="T81" fmla="*/ 21 h 26"/>
              <a:gd name="T82" fmla="*/ 10 w 17"/>
              <a:gd name="T83" fmla="*/ 21 h 26"/>
              <a:gd name="T84" fmla="*/ 10 w 17"/>
              <a:gd name="T85" fmla="*/ 21 h 26"/>
              <a:gd name="T86" fmla="*/ 12 w 17"/>
              <a:gd name="T87" fmla="*/ 19 h 26"/>
              <a:gd name="T88" fmla="*/ 12 w 17"/>
              <a:gd name="T89" fmla="*/ 9 h 26"/>
              <a:gd name="T90" fmla="*/ 12 w 17"/>
              <a:gd name="T91" fmla="*/ 9 h 26"/>
              <a:gd name="T92" fmla="*/ 10 w 17"/>
              <a:gd name="T93" fmla="*/ 6 h 26"/>
              <a:gd name="T94" fmla="*/ 10 w 17"/>
              <a:gd name="T95" fmla="*/ 6 h 26"/>
              <a:gd name="T96" fmla="*/ 9 w 17"/>
              <a:gd name="T97" fmla="*/ 6 h 26"/>
              <a:gd name="T98" fmla="*/ 9 w 17"/>
              <a:gd name="T99" fmla="*/ 6 h 26"/>
              <a:gd name="T100" fmla="*/ 7 w 17"/>
              <a:gd name="T101" fmla="*/ 6 h 26"/>
              <a:gd name="T102" fmla="*/ 7 w 17"/>
              <a:gd name="T103" fmla="*/ 6 h 26"/>
              <a:gd name="T104" fmla="*/ 7 w 17"/>
              <a:gd name="T105" fmla="*/ 9 h 26"/>
              <a:gd name="T106" fmla="*/ 7 w 17"/>
              <a:gd name="T107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" h="26">
                <a:moveTo>
                  <a:pt x="0" y="10"/>
                </a:moveTo>
                <a:lnTo>
                  <a:pt x="0" y="10"/>
                </a:lnTo>
                <a:lnTo>
                  <a:pt x="2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1"/>
                </a:lnTo>
                <a:lnTo>
                  <a:pt x="4" y="1"/>
                </a:lnTo>
                <a:lnTo>
                  <a:pt x="9" y="0"/>
                </a:lnTo>
                <a:lnTo>
                  <a:pt x="9" y="0"/>
                </a:lnTo>
                <a:lnTo>
                  <a:pt x="13" y="1"/>
                </a:lnTo>
                <a:lnTo>
                  <a:pt x="13" y="1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7" y="10"/>
                </a:lnTo>
                <a:lnTo>
                  <a:pt x="17" y="17"/>
                </a:lnTo>
                <a:lnTo>
                  <a:pt x="17" y="17"/>
                </a:lnTo>
                <a:lnTo>
                  <a:pt x="15" y="20"/>
                </a:lnTo>
                <a:lnTo>
                  <a:pt x="15" y="20"/>
                </a:lnTo>
                <a:lnTo>
                  <a:pt x="15" y="22"/>
                </a:lnTo>
                <a:lnTo>
                  <a:pt x="15" y="22"/>
                </a:lnTo>
                <a:lnTo>
                  <a:pt x="13" y="25"/>
                </a:lnTo>
                <a:lnTo>
                  <a:pt x="13" y="25"/>
                </a:lnTo>
                <a:lnTo>
                  <a:pt x="9" y="26"/>
                </a:lnTo>
                <a:lnTo>
                  <a:pt x="9" y="26"/>
                </a:lnTo>
                <a:lnTo>
                  <a:pt x="4" y="25"/>
                </a:lnTo>
                <a:lnTo>
                  <a:pt x="4" y="25"/>
                </a:lnTo>
                <a:lnTo>
                  <a:pt x="2" y="22"/>
                </a:lnTo>
                <a:lnTo>
                  <a:pt x="2" y="22"/>
                </a:lnTo>
                <a:lnTo>
                  <a:pt x="2" y="20"/>
                </a:lnTo>
                <a:lnTo>
                  <a:pt x="2" y="20"/>
                </a:lnTo>
                <a:lnTo>
                  <a:pt x="0" y="17"/>
                </a:lnTo>
                <a:lnTo>
                  <a:pt x="0" y="10"/>
                </a:lnTo>
                <a:close/>
                <a:moveTo>
                  <a:pt x="7" y="19"/>
                </a:moveTo>
                <a:lnTo>
                  <a:pt x="7" y="19"/>
                </a:lnTo>
                <a:lnTo>
                  <a:pt x="7" y="21"/>
                </a:lnTo>
                <a:lnTo>
                  <a:pt x="7" y="21"/>
                </a:lnTo>
                <a:lnTo>
                  <a:pt x="9" y="21"/>
                </a:lnTo>
                <a:lnTo>
                  <a:pt x="9" y="21"/>
                </a:lnTo>
                <a:lnTo>
                  <a:pt x="10" y="21"/>
                </a:lnTo>
                <a:lnTo>
                  <a:pt x="10" y="21"/>
                </a:lnTo>
                <a:lnTo>
                  <a:pt x="12" y="19"/>
                </a:lnTo>
                <a:lnTo>
                  <a:pt x="12" y="9"/>
                </a:lnTo>
                <a:lnTo>
                  <a:pt x="12" y="9"/>
                </a:lnTo>
                <a:lnTo>
                  <a:pt x="10" y="6"/>
                </a:lnTo>
                <a:lnTo>
                  <a:pt x="10" y="6"/>
                </a:lnTo>
                <a:lnTo>
                  <a:pt x="9" y="6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7" y="9"/>
                </a:lnTo>
                <a:lnTo>
                  <a:pt x="7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80" name="Freeform 703">
            <a:extLst>
              <a:ext uri="{FF2B5EF4-FFF2-40B4-BE49-F238E27FC236}">
                <a16:creationId xmlns:a16="http://schemas.microsoft.com/office/drawing/2014/main" id="{44783A80-805A-4B77-B4E8-D6B8DD8A0D25}"/>
              </a:ext>
            </a:extLst>
          </p:cNvPr>
          <p:cNvSpPr>
            <a:spLocks/>
          </p:cNvSpPr>
          <p:nvPr/>
        </p:nvSpPr>
        <p:spPr bwMode="auto">
          <a:xfrm>
            <a:off x="8710056" y="3884796"/>
            <a:ext cx="23813" cy="41275"/>
          </a:xfrm>
          <a:custGeom>
            <a:avLst/>
            <a:gdLst>
              <a:gd name="T0" fmla="*/ 0 w 15"/>
              <a:gd name="T1" fmla="*/ 26 h 26"/>
              <a:gd name="T2" fmla="*/ 0 w 15"/>
              <a:gd name="T3" fmla="*/ 1 h 26"/>
              <a:gd name="T4" fmla="*/ 5 w 15"/>
              <a:gd name="T5" fmla="*/ 1 h 26"/>
              <a:gd name="T6" fmla="*/ 5 w 15"/>
              <a:gd name="T7" fmla="*/ 4 h 26"/>
              <a:gd name="T8" fmla="*/ 5 w 15"/>
              <a:gd name="T9" fmla="*/ 4 h 26"/>
              <a:gd name="T10" fmla="*/ 5 w 15"/>
              <a:gd name="T11" fmla="*/ 4 h 26"/>
              <a:gd name="T12" fmla="*/ 7 w 15"/>
              <a:gd name="T13" fmla="*/ 1 h 26"/>
              <a:gd name="T14" fmla="*/ 7 w 15"/>
              <a:gd name="T15" fmla="*/ 1 h 26"/>
              <a:gd name="T16" fmla="*/ 10 w 15"/>
              <a:gd name="T17" fmla="*/ 0 h 26"/>
              <a:gd name="T18" fmla="*/ 10 w 15"/>
              <a:gd name="T19" fmla="*/ 0 h 26"/>
              <a:gd name="T20" fmla="*/ 12 w 15"/>
              <a:gd name="T21" fmla="*/ 1 h 26"/>
              <a:gd name="T22" fmla="*/ 12 w 15"/>
              <a:gd name="T23" fmla="*/ 1 h 26"/>
              <a:gd name="T24" fmla="*/ 14 w 15"/>
              <a:gd name="T25" fmla="*/ 2 h 26"/>
              <a:gd name="T26" fmla="*/ 14 w 15"/>
              <a:gd name="T27" fmla="*/ 2 h 26"/>
              <a:gd name="T28" fmla="*/ 14 w 15"/>
              <a:gd name="T29" fmla="*/ 4 h 26"/>
              <a:gd name="T30" fmla="*/ 14 w 15"/>
              <a:gd name="T31" fmla="*/ 4 h 26"/>
              <a:gd name="T32" fmla="*/ 15 w 15"/>
              <a:gd name="T33" fmla="*/ 6 h 26"/>
              <a:gd name="T34" fmla="*/ 15 w 15"/>
              <a:gd name="T35" fmla="*/ 26 h 26"/>
              <a:gd name="T36" fmla="*/ 10 w 15"/>
              <a:gd name="T37" fmla="*/ 26 h 26"/>
              <a:gd name="T38" fmla="*/ 10 w 15"/>
              <a:gd name="T39" fmla="*/ 9 h 26"/>
              <a:gd name="T40" fmla="*/ 10 w 15"/>
              <a:gd name="T41" fmla="*/ 9 h 26"/>
              <a:gd name="T42" fmla="*/ 9 w 15"/>
              <a:gd name="T43" fmla="*/ 6 h 26"/>
              <a:gd name="T44" fmla="*/ 9 w 15"/>
              <a:gd name="T45" fmla="*/ 6 h 26"/>
              <a:gd name="T46" fmla="*/ 8 w 15"/>
              <a:gd name="T47" fmla="*/ 6 h 26"/>
              <a:gd name="T48" fmla="*/ 8 w 15"/>
              <a:gd name="T49" fmla="*/ 6 h 26"/>
              <a:gd name="T50" fmla="*/ 5 w 15"/>
              <a:gd name="T51" fmla="*/ 6 h 26"/>
              <a:gd name="T52" fmla="*/ 5 w 15"/>
              <a:gd name="T53" fmla="*/ 6 h 26"/>
              <a:gd name="T54" fmla="*/ 5 w 15"/>
              <a:gd name="T55" fmla="*/ 9 h 26"/>
              <a:gd name="T56" fmla="*/ 5 w 15"/>
              <a:gd name="T57" fmla="*/ 26 h 26"/>
              <a:gd name="T58" fmla="*/ 0 w 15"/>
              <a:gd name="T5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4" y="2"/>
                </a:lnTo>
                <a:lnTo>
                  <a:pt x="14" y="2"/>
                </a:lnTo>
                <a:lnTo>
                  <a:pt x="14" y="4"/>
                </a:lnTo>
                <a:lnTo>
                  <a:pt x="14" y="4"/>
                </a:lnTo>
                <a:lnTo>
                  <a:pt x="15" y="6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8" y="6"/>
                </a:lnTo>
                <a:lnTo>
                  <a:pt x="8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81" name="Freeform 704">
            <a:extLst>
              <a:ext uri="{FF2B5EF4-FFF2-40B4-BE49-F238E27FC236}">
                <a16:creationId xmlns:a16="http://schemas.microsoft.com/office/drawing/2014/main" id="{31701D41-C530-4A2F-BB36-6484F4D0E8F9}"/>
              </a:ext>
            </a:extLst>
          </p:cNvPr>
          <p:cNvSpPr>
            <a:spLocks noEditPoints="1"/>
          </p:cNvSpPr>
          <p:nvPr/>
        </p:nvSpPr>
        <p:spPr bwMode="auto">
          <a:xfrm>
            <a:off x="8589406" y="4380096"/>
            <a:ext cx="26988" cy="58738"/>
          </a:xfrm>
          <a:custGeom>
            <a:avLst/>
            <a:gdLst>
              <a:gd name="T0" fmla="*/ 0 w 17"/>
              <a:gd name="T1" fmla="*/ 37 h 37"/>
              <a:gd name="T2" fmla="*/ 0 w 17"/>
              <a:gd name="T3" fmla="*/ 0 h 37"/>
              <a:gd name="T4" fmla="*/ 7 w 17"/>
              <a:gd name="T5" fmla="*/ 0 h 37"/>
              <a:gd name="T6" fmla="*/ 7 w 17"/>
              <a:gd name="T7" fmla="*/ 0 h 37"/>
              <a:gd name="T8" fmla="*/ 11 w 17"/>
              <a:gd name="T9" fmla="*/ 2 h 37"/>
              <a:gd name="T10" fmla="*/ 15 w 17"/>
              <a:gd name="T11" fmla="*/ 3 h 37"/>
              <a:gd name="T12" fmla="*/ 16 w 17"/>
              <a:gd name="T13" fmla="*/ 7 h 37"/>
              <a:gd name="T14" fmla="*/ 17 w 17"/>
              <a:gd name="T15" fmla="*/ 12 h 37"/>
              <a:gd name="T16" fmla="*/ 17 w 17"/>
              <a:gd name="T17" fmla="*/ 12 h 37"/>
              <a:gd name="T18" fmla="*/ 16 w 17"/>
              <a:gd name="T19" fmla="*/ 17 h 37"/>
              <a:gd name="T20" fmla="*/ 16 w 17"/>
              <a:gd name="T21" fmla="*/ 17 h 37"/>
              <a:gd name="T22" fmla="*/ 15 w 17"/>
              <a:gd name="T23" fmla="*/ 18 h 37"/>
              <a:gd name="T24" fmla="*/ 12 w 17"/>
              <a:gd name="T25" fmla="*/ 20 h 37"/>
              <a:gd name="T26" fmla="*/ 17 w 17"/>
              <a:gd name="T27" fmla="*/ 37 h 37"/>
              <a:gd name="T28" fmla="*/ 12 w 17"/>
              <a:gd name="T29" fmla="*/ 37 h 37"/>
              <a:gd name="T30" fmla="*/ 7 w 17"/>
              <a:gd name="T31" fmla="*/ 22 h 37"/>
              <a:gd name="T32" fmla="*/ 5 w 17"/>
              <a:gd name="T33" fmla="*/ 22 h 37"/>
              <a:gd name="T34" fmla="*/ 5 w 17"/>
              <a:gd name="T35" fmla="*/ 37 h 37"/>
              <a:gd name="T36" fmla="*/ 0 w 17"/>
              <a:gd name="T37" fmla="*/ 37 h 37"/>
              <a:gd name="T38" fmla="*/ 5 w 17"/>
              <a:gd name="T39" fmla="*/ 5 h 37"/>
              <a:gd name="T40" fmla="*/ 5 w 17"/>
              <a:gd name="T41" fmla="*/ 17 h 37"/>
              <a:gd name="T42" fmla="*/ 7 w 17"/>
              <a:gd name="T43" fmla="*/ 17 h 37"/>
              <a:gd name="T44" fmla="*/ 7 w 17"/>
              <a:gd name="T45" fmla="*/ 17 h 37"/>
              <a:gd name="T46" fmla="*/ 10 w 17"/>
              <a:gd name="T47" fmla="*/ 17 h 37"/>
              <a:gd name="T48" fmla="*/ 10 w 17"/>
              <a:gd name="T49" fmla="*/ 17 h 37"/>
              <a:gd name="T50" fmla="*/ 11 w 17"/>
              <a:gd name="T51" fmla="*/ 15 h 37"/>
              <a:gd name="T52" fmla="*/ 11 w 17"/>
              <a:gd name="T53" fmla="*/ 15 h 37"/>
              <a:gd name="T54" fmla="*/ 11 w 17"/>
              <a:gd name="T55" fmla="*/ 13 h 37"/>
              <a:gd name="T56" fmla="*/ 11 w 17"/>
              <a:gd name="T57" fmla="*/ 13 h 37"/>
              <a:gd name="T58" fmla="*/ 11 w 17"/>
              <a:gd name="T59" fmla="*/ 10 h 37"/>
              <a:gd name="T60" fmla="*/ 11 w 17"/>
              <a:gd name="T61" fmla="*/ 10 h 37"/>
              <a:gd name="T62" fmla="*/ 11 w 17"/>
              <a:gd name="T63" fmla="*/ 9 h 37"/>
              <a:gd name="T64" fmla="*/ 11 w 17"/>
              <a:gd name="T65" fmla="*/ 9 h 37"/>
              <a:gd name="T66" fmla="*/ 11 w 17"/>
              <a:gd name="T67" fmla="*/ 7 h 37"/>
              <a:gd name="T68" fmla="*/ 11 w 17"/>
              <a:gd name="T69" fmla="*/ 7 h 37"/>
              <a:gd name="T70" fmla="*/ 10 w 17"/>
              <a:gd name="T71" fmla="*/ 5 h 37"/>
              <a:gd name="T72" fmla="*/ 7 w 17"/>
              <a:gd name="T73" fmla="*/ 5 h 37"/>
              <a:gd name="T74" fmla="*/ 5 w 17"/>
              <a:gd name="T75" fmla="*/ 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" h="37">
                <a:moveTo>
                  <a:pt x="0" y="37"/>
                </a:moveTo>
                <a:lnTo>
                  <a:pt x="0" y="0"/>
                </a:lnTo>
                <a:lnTo>
                  <a:pt x="7" y="0"/>
                </a:lnTo>
                <a:lnTo>
                  <a:pt x="7" y="0"/>
                </a:lnTo>
                <a:lnTo>
                  <a:pt x="11" y="2"/>
                </a:lnTo>
                <a:lnTo>
                  <a:pt x="15" y="3"/>
                </a:lnTo>
                <a:lnTo>
                  <a:pt x="16" y="7"/>
                </a:lnTo>
                <a:lnTo>
                  <a:pt x="17" y="12"/>
                </a:lnTo>
                <a:lnTo>
                  <a:pt x="17" y="12"/>
                </a:lnTo>
                <a:lnTo>
                  <a:pt x="16" y="17"/>
                </a:lnTo>
                <a:lnTo>
                  <a:pt x="16" y="17"/>
                </a:lnTo>
                <a:lnTo>
                  <a:pt x="15" y="18"/>
                </a:lnTo>
                <a:lnTo>
                  <a:pt x="12" y="20"/>
                </a:lnTo>
                <a:lnTo>
                  <a:pt x="17" y="37"/>
                </a:lnTo>
                <a:lnTo>
                  <a:pt x="12" y="37"/>
                </a:lnTo>
                <a:lnTo>
                  <a:pt x="7" y="22"/>
                </a:lnTo>
                <a:lnTo>
                  <a:pt x="5" y="22"/>
                </a:lnTo>
                <a:lnTo>
                  <a:pt x="5" y="37"/>
                </a:lnTo>
                <a:lnTo>
                  <a:pt x="0" y="37"/>
                </a:lnTo>
                <a:close/>
                <a:moveTo>
                  <a:pt x="5" y="5"/>
                </a:moveTo>
                <a:lnTo>
                  <a:pt x="5" y="17"/>
                </a:lnTo>
                <a:lnTo>
                  <a:pt x="7" y="17"/>
                </a:lnTo>
                <a:lnTo>
                  <a:pt x="7" y="17"/>
                </a:lnTo>
                <a:lnTo>
                  <a:pt x="10" y="17"/>
                </a:lnTo>
                <a:lnTo>
                  <a:pt x="10" y="17"/>
                </a:lnTo>
                <a:lnTo>
                  <a:pt x="11" y="15"/>
                </a:lnTo>
                <a:lnTo>
                  <a:pt x="11" y="15"/>
                </a:lnTo>
                <a:lnTo>
                  <a:pt x="11" y="13"/>
                </a:lnTo>
                <a:lnTo>
                  <a:pt x="11" y="13"/>
                </a:lnTo>
                <a:lnTo>
                  <a:pt x="11" y="10"/>
                </a:lnTo>
                <a:lnTo>
                  <a:pt x="11" y="10"/>
                </a:lnTo>
                <a:lnTo>
                  <a:pt x="11" y="9"/>
                </a:lnTo>
                <a:lnTo>
                  <a:pt x="11" y="9"/>
                </a:lnTo>
                <a:lnTo>
                  <a:pt x="11" y="7"/>
                </a:lnTo>
                <a:lnTo>
                  <a:pt x="11" y="7"/>
                </a:lnTo>
                <a:lnTo>
                  <a:pt x="10" y="5"/>
                </a:lnTo>
                <a:lnTo>
                  <a:pt x="7" y="5"/>
                </a:lnTo>
                <a:lnTo>
                  <a:pt x="5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82" name="Freeform 705">
            <a:extLst>
              <a:ext uri="{FF2B5EF4-FFF2-40B4-BE49-F238E27FC236}">
                <a16:creationId xmlns:a16="http://schemas.microsoft.com/office/drawing/2014/main" id="{5AC94330-C7C1-4F26-AA0B-C50BFDD19FAE}"/>
              </a:ext>
            </a:extLst>
          </p:cNvPr>
          <p:cNvSpPr>
            <a:spLocks noEditPoints="1"/>
          </p:cNvSpPr>
          <p:nvPr/>
        </p:nvSpPr>
        <p:spPr bwMode="auto">
          <a:xfrm>
            <a:off x="8621156" y="4395971"/>
            <a:ext cx="23813" cy="42863"/>
          </a:xfrm>
          <a:custGeom>
            <a:avLst/>
            <a:gdLst>
              <a:gd name="T0" fmla="*/ 10 w 15"/>
              <a:gd name="T1" fmla="*/ 24 h 27"/>
              <a:gd name="T2" fmla="*/ 10 w 15"/>
              <a:gd name="T3" fmla="*/ 24 h 27"/>
              <a:gd name="T4" fmla="*/ 9 w 15"/>
              <a:gd name="T5" fmla="*/ 26 h 27"/>
              <a:gd name="T6" fmla="*/ 5 w 15"/>
              <a:gd name="T7" fmla="*/ 27 h 27"/>
              <a:gd name="T8" fmla="*/ 4 w 15"/>
              <a:gd name="T9" fmla="*/ 27 h 27"/>
              <a:gd name="T10" fmla="*/ 1 w 15"/>
              <a:gd name="T11" fmla="*/ 26 h 27"/>
              <a:gd name="T12" fmla="*/ 0 w 15"/>
              <a:gd name="T13" fmla="*/ 23 h 27"/>
              <a:gd name="T14" fmla="*/ 0 w 15"/>
              <a:gd name="T15" fmla="*/ 21 h 27"/>
              <a:gd name="T16" fmla="*/ 0 w 15"/>
              <a:gd name="T17" fmla="*/ 15 h 27"/>
              <a:gd name="T18" fmla="*/ 1 w 15"/>
              <a:gd name="T19" fmla="*/ 13 h 27"/>
              <a:gd name="T20" fmla="*/ 4 w 15"/>
              <a:gd name="T21" fmla="*/ 12 h 27"/>
              <a:gd name="T22" fmla="*/ 7 w 15"/>
              <a:gd name="T23" fmla="*/ 12 h 27"/>
              <a:gd name="T24" fmla="*/ 9 w 15"/>
              <a:gd name="T25" fmla="*/ 12 h 27"/>
              <a:gd name="T26" fmla="*/ 9 w 15"/>
              <a:gd name="T27" fmla="*/ 12 h 27"/>
              <a:gd name="T28" fmla="*/ 10 w 15"/>
              <a:gd name="T29" fmla="*/ 12 h 27"/>
              <a:gd name="T30" fmla="*/ 10 w 15"/>
              <a:gd name="T31" fmla="*/ 9 h 27"/>
              <a:gd name="T32" fmla="*/ 10 w 15"/>
              <a:gd name="T33" fmla="*/ 7 h 27"/>
              <a:gd name="T34" fmla="*/ 7 w 15"/>
              <a:gd name="T35" fmla="*/ 5 h 27"/>
              <a:gd name="T36" fmla="*/ 6 w 15"/>
              <a:gd name="T37" fmla="*/ 7 h 27"/>
              <a:gd name="T38" fmla="*/ 5 w 15"/>
              <a:gd name="T39" fmla="*/ 8 h 27"/>
              <a:gd name="T40" fmla="*/ 0 w 15"/>
              <a:gd name="T41" fmla="*/ 8 h 27"/>
              <a:gd name="T42" fmla="*/ 2 w 15"/>
              <a:gd name="T43" fmla="*/ 3 h 27"/>
              <a:gd name="T44" fmla="*/ 5 w 15"/>
              <a:gd name="T45" fmla="*/ 2 h 27"/>
              <a:gd name="T46" fmla="*/ 7 w 15"/>
              <a:gd name="T47" fmla="*/ 0 h 27"/>
              <a:gd name="T48" fmla="*/ 11 w 15"/>
              <a:gd name="T49" fmla="*/ 2 h 27"/>
              <a:gd name="T50" fmla="*/ 14 w 15"/>
              <a:gd name="T51" fmla="*/ 3 h 27"/>
              <a:gd name="T52" fmla="*/ 15 w 15"/>
              <a:gd name="T53" fmla="*/ 5 h 27"/>
              <a:gd name="T54" fmla="*/ 15 w 15"/>
              <a:gd name="T55" fmla="*/ 9 h 27"/>
              <a:gd name="T56" fmla="*/ 10 w 15"/>
              <a:gd name="T57" fmla="*/ 27 h 27"/>
              <a:gd name="T58" fmla="*/ 10 w 15"/>
              <a:gd name="T59" fmla="*/ 15 h 27"/>
              <a:gd name="T60" fmla="*/ 9 w 15"/>
              <a:gd name="T61" fmla="*/ 15 h 27"/>
              <a:gd name="T62" fmla="*/ 6 w 15"/>
              <a:gd name="T63" fmla="*/ 15 h 27"/>
              <a:gd name="T64" fmla="*/ 5 w 15"/>
              <a:gd name="T65" fmla="*/ 19 h 27"/>
              <a:gd name="T66" fmla="*/ 6 w 15"/>
              <a:gd name="T67" fmla="*/ 22 h 27"/>
              <a:gd name="T68" fmla="*/ 7 w 15"/>
              <a:gd name="T69" fmla="*/ 22 h 27"/>
              <a:gd name="T70" fmla="*/ 10 w 15"/>
              <a:gd name="T71" fmla="*/ 22 h 27"/>
              <a:gd name="T72" fmla="*/ 10 w 15"/>
              <a:gd name="T73" fmla="*/ 1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" h="27">
                <a:moveTo>
                  <a:pt x="10" y="27"/>
                </a:move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9" y="26"/>
                </a:lnTo>
                <a:lnTo>
                  <a:pt x="9" y="26"/>
                </a:lnTo>
                <a:lnTo>
                  <a:pt x="5" y="27"/>
                </a:lnTo>
                <a:lnTo>
                  <a:pt x="5" y="27"/>
                </a:lnTo>
                <a:lnTo>
                  <a:pt x="4" y="27"/>
                </a:lnTo>
                <a:lnTo>
                  <a:pt x="4" y="27"/>
                </a:lnTo>
                <a:lnTo>
                  <a:pt x="1" y="26"/>
                </a:lnTo>
                <a:lnTo>
                  <a:pt x="1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5"/>
                </a:lnTo>
                <a:lnTo>
                  <a:pt x="0" y="15"/>
                </a:lnTo>
                <a:lnTo>
                  <a:pt x="1" y="13"/>
                </a:lnTo>
                <a:lnTo>
                  <a:pt x="1" y="13"/>
                </a:lnTo>
                <a:lnTo>
                  <a:pt x="4" y="12"/>
                </a:lnTo>
                <a:lnTo>
                  <a:pt x="4" y="12"/>
                </a:lnTo>
                <a:lnTo>
                  <a:pt x="7" y="12"/>
                </a:lnTo>
                <a:lnTo>
                  <a:pt x="7" y="12"/>
                </a:lnTo>
                <a:lnTo>
                  <a:pt x="9" y="12"/>
                </a:lnTo>
                <a:lnTo>
                  <a:pt x="9" y="12"/>
                </a:lnTo>
                <a:lnTo>
                  <a:pt x="9" y="12"/>
                </a:lnTo>
                <a:lnTo>
                  <a:pt x="9" y="12"/>
                </a:lnTo>
                <a:lnTo>
                  <a:pt x="10" y="12"/>
                </a:lnTo>
                <a:lnTo>
                  <a:pt x="10" y="12"/>
                </a:lnTo>
                <a:lnTo>
                  <a:pt x="10" y="12"/>
                </a:lnTo>
                <a:lnTo>
                  <a:pt x="10" y="9"/>
                </a:lnTo>
                <a:lnTo>
                  <a:pt x="10" y="9"/>
                </a:lnTo>
                <a:lnTo>
                  <a:pt x="10" y="7"/>
                </a:lnTo>
                <a:lnTo>
                  <a:pt x="10" y="7"/>
                </a:lnTo>
                <a:lnTo>
                  <a:pt x="7" y="5"/>
                </a:lnTo>
                <a:lnTo>
                  <a:pt x="7" y="5"/>
                </a:lnTo>
                <a:lnTo>
                  <a:pt x="6" y="7"/>
                </a:lnTo>
                <a:lnTo>
                  <a:pt x="6" y="7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2" y="3"/>
                </a:lnTo>
                <a:lnTo>
                  <a:pt x="2" y="3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11" y="2"/>
                </a:lnTo>
                <a:lnTo>
                  <a:pt x="11" y="2"/>
                </a:lnTo>
                <a:lnTo>
                  <a:pt x="14" y="3"/>
                </a:lnTo>
                <a:lnTo>
                  <a:pt x="14" y="3"/>
                </a:lnTo>
                <a:lnTo>
                  <a:pt x="15" y="5"/>
                </a:lnTo>
                <a:lnTo>
                  <a:pt x="15" y="5"/>
                </a:lnTo>
                <a:lnTo>
                  <a:pt x="15" y="9"/>
                </a:lnTo>
                <a:lnTo>
                  <a:pt x="15" y="27"/>
                </a:lnTo>
                <a:lnTo>
                  <a:pt x="10" y="27"/>
                </a:lnTo>
                <a:close/>
                <a:moveTo>
                  <a:pt x="10" y="15"/>
                </a:moveTo>
                <a:lnTo>
                  <a:pt x="10" y="15"/>
                </a:lnTo>
                <a:lnTo>
                  <a:pt x="9" y="15"/>
                </a:lnTo>
                <a:lnTo>
                  <a:pt x="9" y="15"/>
                </a:lnTo>
                <a:lnTo>
                  <a:pt x="6" y="15"/>
                </a:lnTo>
                <a:lnTo>
                  <a:pt x="6" y="15"/>
                </a:lnTo>
                <a:lnTo>
                  <a:pt x="5" y="17"/>
                </a:lnTo>
                <a:lnTo>
                  <a:pt x="5" y="19"/>
                </a:lnTo>
                <a:lnTo>
                  <a:pt x="5" y="19"/>
                </a:lnTo>
                <a:lnTo>
                  <a:pt x="6" y="22"/>
                </a:lnTo>
                <a:lnTo>
                  <a:pt x="6" y="22"/>
                </a:lnTo>
                <a:lnTo>
                  <a:pt x="7" y="22"/>
                </a:lnTo>
                <a:lnTo>
                  <a:pt x="7" y="22"/>
                </a:lnTo>
                <a:lnTo>
                  <a:pt x="10" y="22"/>
                </a:lnTo>
                <a:lnTo>
                  <a:pt x="10" y="22"/>
                </a:lnTo>
                <a:lnTo>
                  <a:pt x="10" y="19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83" name="Freeform 706">
            <a:extLst>
              <a:ext uri="{FF2B5EF4-FFF2-40B4-BE49-F238E27FC236}">
                <a16:creationId xmlns:a16="http://schemas.microsoft.com/office/drawing/2014/main" id="{16838F3D-E770-48A8-8BB5-C7951D530231}"/>
              </a:ext>
            </a:extLst>
          </p:cNvPr>
          <p:cNvSpPr>
            <a:spLocks noEditPoints="1"/>
          </p:cNvSpPr>
          <p:nvPr/>
        </p:nvSpPr>
        <p:spPr bwMode="auto">
          <a:xfrm>
            <a:off x="8651318" y="4380096"/>
            <a:ext cx="25400" cy="58738"/>
          </a:xfrm>
          <a:custGeom>
            <a:avLst/>
            <a:gdLst>
              <a:gd name="T0" fmla="*/ 11 w 16"/>
              <a:gd name="T1" fmla="*/ 37 h 37"/>
              <a:gd name="T2" fmla="*/ 11 w 16"/>
              <a:gd name="T3" fmla="*/ 34 h 37"/>
              <a:gd name="T4" fmla="*/ 11 w 16"/>
              <a:gd name="T5" fmla="*/ 34 h 37"/>
              <a:gd name="T6" fmla="*/ 10 w 16"/>
              <a:gd name="T7" fmla="*/ 36 h 37"/>
              <a:gd name="T8" fmla="*/ 10 w 16"/>
              <a:gd name="T9" fmla="*/ 36 h 37"/>
              <a:gd name="T10" fmla="*/ 8 w 16"/>
              <a:gd name="T11" fmla="*/ 36 h 37"/>
              <a:gd name="T12" fmla="*/ 8 w 16"/>
              <a:gd name="T13" fmla="*/ 36 h 37"/>
              <a:gd name="T14" fmla="*/ 7 w 16"/>
              <a:gd name="T15" fmla="*/ 37 h 37"/>
              <a:gd name="T16" fmla="*/ 7 w 16"/>
              <a:gd name="T17" fmla="*/ 37 h 37"/>
              <a:gd name="T18" fmla="*/ 6 w 16"/>
              <a:gd name="T19" fmla="*/ 37 h 37"/>
              <a:gd name="T20" fmla="*/ 6 w 16"/>
              <a:gd name="T21" fmla="*/ 37 h 37"/>
              <a:gd name="T22" fmla="*/ 2 w 16"/>
              <a:gd name="T23" fmla="*/ 36 h 37"/>
              <a:gd name="T24" fmla="*/ 1 w 16"/>
              <a:gd name="T25" fmla="*/ 34 h 37"/>
              <a:gd name="T26" fmla="*/ 1 w 16"/>
              <a:gd name="T27" fmla="*/ 34 h 37"/>
              <a:gd name="T28" fmla="*/ 1 w 16"/>
              <a:gd name="T29" fmla="*/ 32 h 37"/>
              <a:gd name="T30" fmla="*/ 1 w 16"/>
              <a:gd name="T31" fmla="*/ 32 h 37"/>
              <a:gd name="T32" fmla="*/ 0 w 16"/>
              <a:gd name="T33" fmla="*/ 29 h 37"/>
              <a:gd name="T34" fmla="*/ 0 w 16"/>
              <a:gd name="T35" fmla="*/ 19 h 37"/>
              <a:gd name="T36" fmla="*/ 0 w 16"/>
              <a:gd name="T37" fmla="*/ 19 h 37"/>
              <a:gd name="T38" fmla="*/ 1 w 16"/>
              <a:gd name="T39" fmla="*/ 15 h 37"/>
              <a:gd name="T40" fmla="*/ 1 w 16"/>
              <a:gd name="T41" fmla="*/ 15 h 37"/>
              <a:gd name="T42" fmla="*/ 1 w 16"/>
              <a:gd name="T43" fmla="*/ 13 h 37"/>
              <a:gd name="T44" fmla="*/ 2 w 16"/>
              <a:gd name="T45" fmla="*/ 12 h 37"/>
              <a:gd name="T46" fmla="*/ 2 w 16"/>
              <a:gd name="T47" fmla="*/ 12 h 37"/>
              <a:gd name="T48" fmla="*/ 6 w 16"/>
              <a:gd name="T49" fmla="*/ 10 h 37"/>
              <a:gd name="T50" fmla="*/ 6 w 16"/>
              <a:gd name="T51" fmla="*/ 10 h 37"/>
              <a:gd name="T52" fmla="*/ 8 w 16"/>
              <a:gd name="T53" fmla="*/ 12 h 37"/>
              <a:gd name="T54" fmla="*/ 8 w 16"/>
              <a:gd name="T55" fmla="*/ 12 h 37"/>
              <a:gd name="T56" fmla="*/ 10 w 16"/>
              <a:gd name="T57" fmla="*/ 13 h 37"/>
              <a:gd name="T58" fmla="*/ 11 w 16"/>
              <a:gd name="T59" fmla="*/ 13 h 37"/>
              <a:gd name="T60" fmla="*/ 11 w 16"/>
              <a:gd name="T61" fmla="*/ 0 h 37"/>
              <a:gd name="T62" fmla="*/ 16 w 16"/>
              <a:gd name="T63" fmla="*/ 0 h 37"/>
              <a:gd name="T64" fmla="*/ 16 w 16"/>
              <a:gd name="T65" fmla="*/ 37 h 37"/>
              <a:gd name="T66" fmla="*/ 11 w 16"/>
              <a:gd name="T67" fmla="*/ 37 h 37"/>
              <a:gd name="T68" fmla="*/ 5 w 16"/>
              <a:gd name="T69" fmla="*/ 28 h 37"/>
              <a:gd name="T70" fmla="*/ 5 w 16"/>
              <a:gd name="T71" fmla="*/ 28 h 37"/>
              <a:gd name="T72" fmla="*/ 6 w 16"/>
              <a:gd name="T73" fmla="*/ 31 h 37"/>
              <a:gd name="T74" fmla="*/ 6 w 16"/>
              <a:gd name="T75" fmla="*/ 31 h 37"/>
              <a:gd name="T76" fmla="*/ 7 w 16"/>
              <a:gd name="T77" fmla="*/ 32 h 37"/>
              <a:gd name="T78" fmla="*/ 7 w 16"/>
              <a:gd name="T79" fmla="*/ 32 h 37"/>
              <a:gd name="T80" fmla="*/ 10 w 16"/>
              <a:gd name="T81" fmla="*/ 31 h 37"/>
              <a:gd name="T82" fmla="*/ 10 w 16"/>
              <a:gd name="T83" fmla="*/ 31 h 37"/>
              <a:gd name="T84" fmla="*/ 11 w 16"/>
              <a:gd name="T85" fmla="*/ 28 h 37"/>
              <a:gd name="T86" fmla="*/ 11 w 16"/>
              <a:gd name="T87" fmla="*/ 18 h 37"/>
              <a:gd name="T88" fmla="*/ 11 w 16"/>
              <a:gd name="T89" fmla="*/ 18 h 37"/>
              <a:gd name="T90" fmla="*/ 10 w 16"/>
              <a:gd name="T91" fmla="*/ 17 h 37"/>
              <a:gd name="T92" fmla="*/ 10 w 16"/>
              <a:gd name="T93" fmla="*/ 17 h 37"/>
              <a:gd name="T94" fmla="*/ 7 w 16"/>
              <a:gd name="T95" fmla="*/ 15 h 37"/>
              <a:gd name="T96" fmla="*/ 7 w 16"/>
              <a:gd name="T97" fmla="*/ 15 h 37"/>
              <a:gd name="T98" fmla="*/ 6 w 16"/>
              <a:gd name="T99" fmla="*/ 17 h 37"/>
              <a:gd name="T100" fmla="*/ 6 w 16"/>
              <a:gd name="T101" fmla="*/ 17 h 37"/>
              <a:gd name="T102" fmla="*/ 5 w 16"/>
              <a:gd name="T103" fmla="*/ 19 h 37"/>
              <a:gd name="T104" fmla="*/ 5 w 16"/>
              <a:gd name="T105" fmla="*/ 28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" h="37">
                <a:moveTo>
                  <a:pt x="11" y="37"/>
                </a:moveTo>
                <a:lnTo>
                  <a:pt x="11" y="34"/>
                </a:lnTo>
                <a:lnTo>
                  <a:pt x="11" y="34"/>
                </a:lnTo>
                <a:lnTo>
                  <a:pt x="10" y="36"/>
                </a:lnTo>
                <a:lnTo>
                  <a:pt x="10" y="36"/>
                </a:lnTo>
                <a:lnTo>
                  <a:pt x="8" y="36"/>
                </a:lnTo>
                <a:lnTo>
                  <a:pt x="8" y="36"/>
                </a:lnTo>
                <a:lnTo>
                  <a:pt x="7" y="37"/>
                </a:lnTo>
                <a:lnTo>
                  <a:pt x="7" y="37"/>
                </a:lnTo>
                <a:lnTo>
                  <a:pt x="6" y="37"/>
                </a:lnTo>
                <a:lnTo>
                  <a:pt x="6" y="37"/>
                </a:lnTo>
                <a:lnTo>
                  <a:pt x="2" y="36"/>
                </a:lnTo>
                <a:lnTo>
                  <a:pt x="1" y="34"/>
                </a:lnTo>
                <a:lnTo>
                  <a:pt x="1" y="34"/>
                </a:lnTo>
                <a:lnTo>
                  <a:pt x="1" y="32"/>
                </a:lnTo>
                <a:lnTo>
                  <a:pt x="1" y="32"/>
                </a:lnTo>
                <a:lnTo>
                  <a:pt x="0" y="29"/>
                </a:lnTo>
                <a:lnTo>
                  <a:pt x="0" y="19"/>
                </a:lnTo>
                <a:lnTo>
                  <a:pt x="0" y="19"/>
                </a:lnTo>
                <a:lnTo>
                  <a:pt x="1" y="15"/>
                </a:lnTo>
                <a:lnTo>
                  <a:pt x="1" y="15"/>
                </a:lnTo>
                <a:lnTo>
                  <a:pt x="1" y="13"/>
                </a:lnTo>
                <a:lnTo>
                  <a:pt x="2" y="12"/>
                </a:lnTo>
                <a:lnTo>
                  <a:pt x="2" y="12"/>
                </a:lnTo>
                <a:lnTo>
                  <a:pt x="6" y="10"/>
                </a:lnTo>
                <a:lnTo>
                  <a:pt x="6" y="10"/>
                </a:lnTo>
                <a:lnTo>
                  <a:pt x="8" y="12"/>
                </a:lnTo>
                <a:lnTo>
                  <a:pt x="8" y="12"/>
                </a:lnTo>
                <a:lnTo>
                  <a:pt x="10" y="13"/>
                </a:lnTo>
                <a:lnTo>
                  <a:pt x="11" y="13"/>
                </a:lnTo>
                <a:lnTo>
                  <a:pt x="11" y="0"/>
                </a:lnTo>
                <a:lnTo>
                  <a:pt x="16" y="0"/>
                </a:lnTo>
                <a:lnTo>
                  <a:pt x="16" y="37"/>
                </a:lnTo>
                <a:lnTo>
                  <a:pt x="11" y="37"/>
                </a:lnTo>
                <a:close/>
                <a:moveTo>
                  <a:pt x="5" y="28"/>
                </a:moveTo>
                <a:lnTo>
                  <a:pt x="5" y="28"/>
                </a:lnTo>
                <a:lnTo>
                  <a:pt x="6" y="31"/>
                </a:lnTo>
                <a:lnTo>
                  <a:pt x="6" y="31"/>
                </a:lnTo>
                <a:lnTo>
                  <a:pt x="7" y="32"/>
                </a:lnTo>
                <a:lnTo>
                  <a:pt x="7" y="32"/>
                </a:lnTo>
                <a:lnTo>
                  <a:pt x="10" y="31"/>
                </a:lnTo>
                <a:lnTo>
                  <a:pt x="10" y="31"/>
                </a:lnTo>
                <a:lnTo>
                  <a:pt x="11" y="28"/>
                </a:lnTo>
                <a:lnTo>
                  <a:pt x="11" y="18"/>
                </a:lnTo>
                <a:lnTo>
                  <a:pt x="11" y="18"/>
                </a:lnTo>
                <a:lnTo>
                  <a:pt x="10" y="17"/>
                </a:lnTo>
                <a:lnTo>
                  <a:pt x="10" y="17"/>
                </a:lnTo>
                <a:lnTo>
                  <a:pt x="7" y="15"/>
                </a:lnTo>
                <a:lnTo>
                  <a:pt x="7" y="15"/>
                </a:lnTo>
                <a:lnTo>
                  <a:pt x="6" y="17"/>
                </a:lnTo>
                <a:lnTo>
                  <a:pt x="6" y="17"/>
                </a:lnTo>
                <a:lnTo>
                  <a:pt x="5" y="19"/>
                </a:lnTo>
                <a:lnTo>
                  <a:pt x="5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84" name="Freeform 707">
            <a:extLst>
              <a:ext uri="{FF2B5EF4-FFF2-40B4-BE49-F238E27FC236}">
                <a16:creationId xmlns:a16="http://schemas.microsoft.com/office/drawing/2014/main" id="{C820AF89-B9D5-4490-BD7B-80A98D9C56B1}"/>
              </a:ext>
            </a:extLst>
          </p:cNvPr>
          <p:cNvSpPr>
            <a:spLocks noEditPoints="1"/>
          </p:cNvSpPr>
          <p:nvPr/>
        </p:nvSpPr>
        <p:spPr bwMode="auto">
          <a:xfrm>
            <a:off x="8683068" y="4395971"/>
            <a:ext cx="23813" cy="42863"/>
          </a:xfrm>
          <a:custGeom>
            <a:avLst/>
            <a:gdLst>
              <a:gd name="T0" fmla="*/ 0 w 15"/>
              <a:gd name="T1" fmla="*/ 9 h 27"/>
              <a:gd name="T2" fmla="*/ 0 w 15"/>
              <a:gd name="T3" fmla="*/ 9 h 27"/>
              <a:gd name="T4" fmla="*/ 0 w 15"/>
              <a:gd name="T5" fmla="*/ 7 h 27"/>
              <a:gd name="T6" fmla="*/ 0 w 15"/>
              <a:gd name="T7" fmla="*/ 7 h 27"/>
              <a:gd name="T8" fmla="*/ 0 w 15"/>
              <a:gd name="T9" fmla="*/ 4 h 27"/>
              <a:gd name="T10" fmla="*/ 0 w 15"/>
              <a:gd name="T11" fmla="*/ 4 h 27"/>
              <a:gd name="T12" fmla="*/ 2 w 15"/>
              <a:gd name="T13" fmla="*/ 2 h 27"/>
              <a:gd name="T14" fmla="*/ 2 w 15"/>
              <a:gd name="T15" fmla="*/ 2 h 27"/>
              <a:gd name="T16" fmla="*/ 7 w 15"/>
              <a:gd name="T17" fmla="*/ 0 h 27"/>
              <a:gd name="T18" fmla="*/ 7 w 15"/>
              <a:gd name="T19" fmla="*/ 0 h 27"/>
              <a:gd name="T20" fmla="*/ 11 w 15"/>
              <a:gd name="T21" fmla="*/ 2 h 27"/>
              <a:gd name="T22" fmla="*/ 11 w 15"/>
              <a:gd name="T23" fmla="*/ 2 h 27"/>
              <a:gd name="T24" fmla="*/ 14 w 15"/>
              <a:gd name="T25" fmla="*/ 4 h 27"/>
              <a:gd name="T26" fmla="*/ 14 w 15"/>
              <a:gd name="T27" fmla="*/ 4 h 27"/>
              <a:gd name="T28" fmla="*/ 15 w 15"/>
              <a:gd name="T29" fmla="*/ 7 h 27"/>
              <a:gd name="T30" fmla="*/ 15 w 15"/>
              <a:gd name="T31" fmla="*/ 7 h 27"/>
              <a:gd name="T32" fmla="*/ 15 w 15"/>
              <a:gd name="T33" fmla="*/ 9 h 27"/>
              <a:gd name="T34" fmla="*/ 15 w 15"/>
              <a:gd name="T35" fmla="*/ 18 h 27"/>
              <a:gd name="T36" fmla="*/ 15 w 15"/>
              <a:gd name="T37" fmla="*/ 18 h 27"/>
              <a:gd name="T38" fmla="*/ 15 w 15"/>
              <a:gd name="T39" fmla="*/ 21 h 27"/>
              <a:gd name="T40" fmla="*/ 15 w 15"/>
              <a:gd name="T41" fmla="*/ 21 h 27"/>
              <a:gd name="T42" fmla="*/ 14 w 15"/>
              <a:gd name="T43" fmla="*/ 23 h 27"/>
              <a:gd name="T44" fmla="*/ 14 w 15"/>
              <a:gd name="T45" fmla="*/ 23 h 27"/>
              <a:gd name="T46" fmla="*/ 11 w 15"/>
              <a:gd name="T47" fmla="*/ 26 h 27"/>
              <a:gd name="T48" fmla="*/ 11 w 15"/>
              <a:gd name="T49" fmla="*/ 26 h 27"/>
              <a:gd name="T50" fmla="*/ 7 w 15"/>
              <a:gd name="T51" fmla="*/ 27 h 27"/>
              <a:gd name="T52" fmla="*/ 7 w 15"/>
              <a:gd name="T53" fmla="*/ 27 h 27"/>
              <a:gd name="T54" fmla="*/ 2 w 15"/>
              <a:gd name="T55" fmla="*/ 26 h 27"/>
              <a:gd name="T56" fmla="*/ 2 w 15"/>
              <a:gd name="T57" fmla="*/ 26 h 27"/>
              <a:gd name="T58" fmla="*/ 0 w 15"/>
              <a:gd name="T59" fmla="*/ 23 h 27"/>
              <a:gd name="T60" fmla="*/ 0 w 15"/>
              <a:gd name="T61" fmla="*/ 23 h 27"/>
              <a:gd name="T62" fmla="*/ 0 w 15"/>
              <a:gd name="T63" fmla="*/ 21 h 27"/>
              <a:gd name="T64" fmla="*/ 0 w 15"/>
              <a:gd name="T65" fmla="*/ 21 h 27"/>
              <a:gd name="T66" fmla="*/ 0 w 15"/>
              <a:gd name="T67" fmla="*/ 18 h 27"/>
              <a:gd name="T68" fmla="*/ 0 w 15"/>
              <a:gd name="T69" fmla="*/ 9 h 27"/>
              <a:gd name="T70" fmla="*/ 5 w 15"/>
              <a:gd name="T71" fmla="*/ 19 h 27"/>
              <a:gd name="T72" fmla="*/ 5 w 15"/>
              <a:gd name="T73" fmla="*/ 19 h 27"/>
              <a:gd name="T74" fmla="*/ 5 w 15"/>
              <a:gd name="T75" fmla="*/ 21 h 27"/>
              <a:gd name="T76" fmla="*/ 5 w 15"/>
              <a:gd name="T77" fmla="*/ 21 h 27"/>
              <a:gd name="T78" fmla="*/ 7 w 15"/>
              <a:gd name="T79" fmla="*/ 22 h 27"/>
              <a:gd name="T80" fmla="*/ 7 w 15"/>
              <a:gd name="T81" fmla="*/ 22 h 27"/>
              <a:gd name="T82" fmla="*/ 9 w 15"/>
              <a:gd name="T83" fmla="*/ 21 h 27"/>
              <a:gd name="T84" fmla="*/ 9 w 15"/>
              <a:gd name="T85" fmla="*/ 21 h 27"/>
              <a:gd name="T86" fmla="*/ 10 w 15"/>
              <a:gd name="T87" fmla="*/ 19 h 27"/>
              <a:gd name="T88" fmla="*/ 10 w 15"/>
              <a:gd name="T89" fmla="*/ 9 h 27"/>
              <a:gd name="T90" fmla="*/ 10 w 15"/>
              <a:gd name="T91" fmla="*/ 9 h 27"/>
              <a:gd name="T92" fmla="*/ 9 w 15"/>
              <a:gd name="T93" fmla="*/ 7 h 27"/>
              <a:gd name="T94" fmla="*/ 9 w 15"/>
              <a:gd name="T95" fmla="*/ 7 h 27"/>
              <a:gd name="T96" fmla="*/ 7 w 15"/>
              <a:gd name="T97" fmla="*/ 5 h 27"/>
              <a:gd name="T98" fmla="*/ 7 w 15"/>
              <a:gd name="T99" fmla="*/ 5 h 27"/>
              <a:gd name="T100" fmla="*/ 5 w 15"/>
              <a:gd name="T101" fmla="*/ 7 h 27"/>
              <a:gd name="T102" fmla="*/ 5 w 15"/>
              <a:gd name="T103" fmla="*/ 7 h 27"/>
              <a:gd name="T104" fmla="*/ 5 w 15"/>
              <a:gd name="T105" fmla="*/ 9 h 27"/>
              <a:gd name="T106" fmla="*/ 5 w 15"/>
              <a:gd name="T107" fmla="*/ 1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7">
                <a:moveTo>
                  <a:pt x="0" y="9"/>
                </a:move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lnTo>
                  <a:pt x="11" y="2"/>
                </a:lnTo>
                <a:lnTo>
                  <a:pt x="11" y="2"/>
                </a:lnTo>
                <a:lnTo>
                  <a:pt x="14" y="4"/>
                </a:lnTo>
                <a:lnTo>
                  <a:pt x="14" y="4"/>
                </a:lnTo>
                <a:lnTo>
                  <a:pt x="15" y="7"/>
                </a:lnTo>
                <a:lnTo>
                  <a:pt x="15" y="7"/>
                </a:lnTo>
                <a:lnTo>
                  <a:pt x="15" y="9"/>
                </a:lnTo>
                <a:lnTo>
                  <a:pt x="15" y="18"/>
                </a:lnTo>
                <a:lnTo>
                  <a:pt x="15" y="18"/>
                </a:lnTo>
                <a:lnTo>
                  <a:pt x="15" y="21"/>
                </a:lnTo>
                <a:lnTo>
                  <a:pt x="15" y="21"/>
                </a:lnTo>
                <a:lnTo>
                  <a:pt x="14" y="23"/>
                </a:lnTo>
                <a:lnTo>
                  <a:pt x="14" y="23"/>
                </a:lnTo>
                <a:lnTo>
                  <a:pt x="11" y="26"/>
                </a:lnTo>
                <a:lnTo>
                  <a:pt x="11" y="26"/>
                </a:lnTo>
                <a:lnTo>
                  <a:pt x="7" y="27"/>
                </a:lnTo>
                <a:lnTo>
                  <a:pt x="7" y="27"/>
                </a:lnTo>
                <a:lnTo>
                  <a:pt x="2" y="26"/>
                </a:lnTo>
                <a:lnTo>
                  <a:pt x="2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8"/>
                </a:lnTo>
                <a:lnTo>
                  <a:pt x="0" y="9"/>
                </a:lnTo>
                <a:close/>
                <a:moveTo>
                  <a:pt x="5" y="19"/>
                </a:moveTo>
                <a:lnTo>
                  <a:pt x="5" y="19"/>
                </a:lnTo>
                <a:lnTo>
                  <a:pt x="5" y="21"/>
                </a:lnTo>
                <a:lnTo>
                  <a:pt x="5" y="21"/>
                </a:lnTo>
                <a:lnTo>
                  <a:pt x="7" y="22"/>
                </a:lnTo>
                <a:lnTo>
                  <a:pt x="7" y="22"/>
                </a:lnTo>
                <a:lnTo>
                  <a:pt x="9" y="21"/>
                </a:lnTo>
                <a:lnTo>
                  <a:pt x="9" y="21"/>
                </a:lnTo>
                <a:lnTo>
                  <a:pt x="10" y="19"/>
                </a:lnTo>
                <a:lnTo>
                  <a:pt x="10" y="9"/>
                </a:lnTo>
                <a:lnTo>
                  <a:pt x="10" y="9"/>
                </a:lnTo>
                <a:lnTo>
                  <a:pt x="9" y="7"/>
                </a:lnTo>
                <a:lnTo>
                  <a:pt x="9" y="7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85" name="Freeform 708">
            <a:extLst>
              <a:ext uri="{FF2B5EF4-FFF2-40B4-BE49-F238E27FC236}">
                <a16:creationId xmlns:a16="http://schemas.microsoft.com/office/drawing/2014/main" id="{1CFFE3FA-93D7-4274-8129-F5F5DB3DA540}"/>
              </a:ext>
            </a:extLst>
          </p:cNvPr>
          <p:cNvSpPr>
            <a:spLocks/>
          </p:cNvSpPr>
          <p:nvPr/>
        </p:nvSpPr>
        <p:spPr bwMode="auto">
          <a:xfrm>
            <a:off x="8713231" y="4395971"/>
            <a:ext cx="23813" cy="42863"/>
          </a:xfrm>
          <a:custGeom>
            <a:avLst/>
            <a:gdLst>
              <a:gd name="T0" fmla="*/ 0 w 15"/>
              <a:gd name="T1" fmla="*/ 27 h 27"/>
              <a:gd name="T2" fmla="*/ 0 w 15"/>
              <a:gd name="T3" fmla="*/ 0 h 27"/>
              <a:gd name="T4" fmla="*/ 5 w 15"/>
              <a:gd name="T5" fmla="*/ 0 h 27"/>
              <a:gd name="T6" fmla="*/ 5 w 15"/>
              <a:gd name="T7" fmla="*/ 3 h 27"/>
              <a:gd name="T8" fmla="*/ 5 w 15"/>
              <a:gd name="T9" fmla="*/ 3 h 27"/>
              <a:gd name="T10" fmla="*/ 5 w 15"/>
              <a:gd name="T11" fmla="*/ 3 h 27"/>
              <a:gd name="T12" fmla="*/ 6 w 15"/>
              <a:gd name="T13" fmla="*/ 2 h 27"/>
              <a:gd name="T14" fmla="*/ 6 w 15"/>
              <a:gd name="T15" fmla="*/ 2 h 27"/>
              <a:gd name="T16" fmla="*/ 10 w 15"/>
              <a:gd name="T17" fmla="*/ 0 h 27"/>
              <a:gd name="T18" fmla="*/ 10 w 15"/>
              <a:gd name="T19" fmla="*/ 0 h 27"/>
              <a:gd name="T20" fmla="*/ 11 w 15"/>
              <a:gd name="T21" fmla="*/ 0 h 27"/>
              <a:gd name="T22" fmla="*/ 11 w 15"/>
              <a:gd name="T23" fmla="*/ 0 h 27"/>
              <a:gd name="T24" fmla="*/ 13 w 15"/>
              <a:gd name="T25" fmla="*/ 2 h 27"/>
              <a:gd name="T26" fmla="*/ 13 w 15"/>
              <a:gd name="T27" fmla="*/ 2 h 27"/>
              <a:gd name="T28" fmla="*/ 15 w 15"/>
              <a:gd name="T29" fmla="*/ 4 h 27"/>
              <a:gd name="T30" fmla="*/ 15 w 15"/>
              <a:gd name="T31" fmla="*/ 4 h 27"/>
              <a:gd name="T32" fmla="*/ 15 w 15"/>
              <a:gd name="T33" fmla="*/ 7 h 27"/>
              <a:gd name="T34" fmla="*/ 15 w 15"/>
              <a:gd name="T35" fmla="*/ 27 h 27"/>
              <a:gd name="T36" fmla="*/ 10 w 15"/>
              <a:gd name="T37" fmla="*/ 27 h 27"/>
              <a:gd name="T38" fmla="*/ 10 w 15"/>
              <a:gd name="T39" fmla="*/ 9 h 27"/>
              <a:gd name="T40" fmla="*/ 10 w 15"/>
              <a:gd name="T41" fmla="*/ 9 h 27"/>
              <a:gd name="T42" fmla="*/ 8 w 15"/>
              <a:gd name="T43" fmla="*/ 7 h 27"/>
              <a:gd name="T44" fmla="*/ 8 w 15"/>
              <a:gd name="T45" fmla="*/ 7 h 27"/>
              <a:gd name="T46" fmla="*/ 7 w 15"/>
              <a:gd name="T47" fmla="*/ 5 h 27"/>
              <a:gd name="T48" fmla="*/ 7 w 15"/>
              <a:gd name="T49" fmla="*/ 5 h 27"/>
              <a:gd name="T50" fmla="*/ 5 w 15"/>
              <a:gd name="T51" fmla="*/ 7 h 27"/>
              <a:gd name="T52" fmla="*/ 5 w 15"/>
              <a:gd name="T53" fmla="*/ 7 h 27"/>
              <a:gd name="T54" fmla="*/ 5 w 15"/>
              <a:gd name="T55" fmla="*/ 9 h 27"/>
              <a:gd name="T56" fmla="*/ 5 w 15"/>
              <a:gd name="T57" fmla="*/ 27 h 27"/>
              <a:gd name="T58" fmla="*/ 0 w 15"/>
              <a:gd name="T59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7">
                <a:moveTo>
                  <a:pt x="0" y="27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6" y="2"/>
                </a:lnTo>
                <a:lnTo>
                  <a:pt x="6" y="2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5" y="7"/>
                </a:lnTo>
                <a:lnTo>
                  <a:pt x="15" y="27"/>
                </a:lnTo>
                <a:lnTo>
                  <a:pt x="10" y="27"/>
                </a:lnTo>
                <a:lnTo>
                  <a:pt x="10" y="9"/>
                </a:lnTo>
                <a:lnTo>
                  <a:pt x="10" y="9"/>
                </a:lnTo>
                <a:lnTo>
                  <a:pt x="8" y="7"/>
                </a:lnTo>
                <a:lnTo>
                  <a:pt x="8" y="7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86" name="Freeform 709">
            <a:extLst>
              <a:ext uri="{FF2B5EF4-FFF2-40B4-BE49-F238E27FC236}">
                <a16:creationId xmlns:a16="http://schemas.microsoft.com/office/drawing/2014/main" id="{E85EC997-6B8F-4EB5-8B3E-B6FA1BDB1EC3}"/>
              </a:ext>
            </a:extLst>
          </p:cNvPr>
          <p:cNvSpPr>
            <a:spLocks/>
          </p:cNvSpPr>
          <p:nvPr/>
        </p:nvSpPr>
        <p:spPr bwMode="auto">
          <a:xfrm>
            <a:off x="1942543" y="3357746"/>
            <a:ext cx="26988" cy="58738"/>
          </a:xfrm>
          <a:custGeom>
            <a:avLst/>
            <a:gdLst>
              <a:gd name="T0" fmla="*/ 12 w 17"/>
              <a:gd name="T1" fmla="*/ 10 h 37"/>
              <a:gd name="T2" fmla="*/ 12 w 17"/>
              <a:gd name="T3" fmla="*/ 9 h 37"/>
              <a:gd name="T4" fmla="*/ 11 w 17"/>
              <a:gd name="T5" fmla="*/ 7 h 37"/>
              <a:gd name="T6" fmla="*/ 8 w 17"/>
              <a:gd name="T7" fmla="*/ 5 h 37"/>
              <a:gd name="T8" fmla="*/ 7 w 17"/>
              <a:gd name="T9" fmla="*/ 5 h 37"/>
              <a:gd name="T10" fmla="*/ 6 w 17"/>
              <a:gd name="T11" fmla="*/ 7 h 37"/>
              <a:gd name="T12" fmla="*/ 5 w 17"/>
              <a:gd name="T13" fmla="*/ 8 h 37"/>
              <a:gd name="T14" fmla="*/ 5 w 17"/>
              <a:gd name="T15" fmla="*/ 9 h 37"/>
              <a:gd name="T16" fmla="*/ 5 w 17"/>
              <a:gd name="T17" fmla="*/ 12 h 37"/>
              <a:gd name="T18" fmla="*/ 6 w 17"/>
              <a:gd name="T19" fmla="*/ 13 h 37"/>
              <a:gd name="T20" fmla="*/ 6 w 17"/>
              <a:gd name="T21" fmla="*/ 14 h 37"/>
              <a:gd name="T22" fmla="*/ 8 w 17"/>
              <a:gd name="T23" fmla="*/ 14 h 37"/>
              <a:gd name="T24" fmla="*/ 12 w 17"/>
              <a:gd name="T25" fmla="*/ 15 h 37"/>
              <a:gd name="T26" fmla="*/ 15 w 17"/>
              <a:gd name="T27" fmla="*/ 18 h 37"/>
              <a:gd name="T28" fmla="*/ 16 w 17"/>
              <a:gd name="T29" fmla="*/ 19 h 37"/>
              <a:gd name="T30" fmla="*/ 17 w 17"/>
              <a:gd name="T31" fmla="*/ 22 h 37"/>
              <a:gd name="T32" fmla="*/ 17 w 17"/>
              <a:gd name="T33" fmla="*/ 25 h 37"/>
              <a:gd name="T34" fmla="*/ 17 w 17"/>
              <a:gd name="T35" fmla="*/ 30 h 37"/>
              <a:gd name="T36" fmla="*/ 16 w 17"/>
              <a:gd name="T37" fmla="*/ 33 h 37"/>
              <a:gd name="T38" fmla="*/ 12 w 17"/>
              <a:gd name="T39" fmla="*/ 35 h 37"/>
              <a:gd name="T40" fmla="*/ 8 w 17"/>
              <a:gd name="T41" fmla="*/ 37 h 37"/>
              <a:gd name="T42" fmla="*/ 5 w 17"/>
              <a:gd name="T43" fmla="*/ 35 h 37"/>
              <a:gd name="T44" fmla="*/ 2 w 17"/>
              <a:gd name="T45" fmla="*/ 34 h 37"/>
              <a:gd name="T46" fmla="*/ 1 w 17"/>
              <a:gd name="T47" fmla="*/ 30 h 37"/>
              <a:gd name="T48" fmla="*/ 0 w 17"/>
              <a:gd name="T49" fmla="*/ 25 h 37"/>
              <a:gd name="T50" fmla="*/ 5 w 17"/>
              <a:gd name="T51" fmla="*/ 28 h 37"/>
              <a:gd name="T52" fmla="*/ 6 w 17"/>
              <a:gd name="T53" fmla="*/ 30 h 37"/>
              <a:gd name="T54" fmla="*/ 8 w 17"/>
              <a:gd name="T55" fmla="*/ 30 h 37"/>
              <a:gd name="T56" fmla="*/ 11 w 17"/>
              <a:gd name="T57" fmla="*/ 30 h 37"/>
              <a:gd name="T58" fmla="*/ 12 w 17"/>
              <a:gd name="T59" fmla="*/ 29 h 37"/>
              <a:gd name="T60" fmla="*/ 12 w 17"/>
              <a:gd name="T61" fmla="*/ 28 h 37"/>
              <a:gd name="T62" fmla="*/ 12 w 17"/>
              <a:gd name="T63" fmla="*/ 25 h 37"/>
              <a:gd name="T64" fmla="*/ 12 w 17"/>
              <a:gd name="T65" fmla="*/ 23 h 37"/>
              <a:gd name="T66" fmla="*/ 12 w 17"/>
              <a:gd name="T67" fmla="*/ 22 h 37"/>
              <a:gd name="T68" fmla="*/ 11 w 17"/>
              <a:gd name="T69" fmla="*/ 22 h 37"/>
              <a:gd name="T70" fmla="*/ 10 w 17"/>
              <a:gd name="T71" fmla="*/ 20 h 37"/>
              <a:gd name="T72" fmla="*/ 6 w 17"/>
              <a:gd name="T73" fmla="*/ 19 h 37"/>
              <a:gd name="T74" fmla="*/ 1 w 17"/>
              <a:gd name="T75" fmla="*/ 15 h 37"/>
              <a:gd name="T76" fmla="*/ 0 w 17"/>
              <a:gd name="T77" fmla="*/ 9 h 37"/>
              <a:gd name="T78" fmla="*/ 1 w 17"/>
              <a:gd name="T79" fmla="*/ 5 h 37"/>
              <a:gd name="T80" fmla="*/ 2 w 17"/>
              <a:gd name="T81" fmla="*/ 3 h 37"/>
              <a:gd name="T82" fmla="*/ 5 w 17"/>
              <a:gd name="T83" fmla="*/ 0 h 37"/>
              <a:gd name="T84" fmla="*/ 8 w 17"/>
              <a:gd name="T85" fmla="*/ 0 h 37"/>
              <a:gd name="T86" fmla="*/ 12 w 17"/>
              <a:gd name="T87" fmla="*/ 0 h 37"/>
              <a:gd name="T88" fmla="*/ 15 w 17"/>
              <a:gd name="T89" fmla="*/ 3 h 37"/>
              <a:gd name="T90" fmla="*/ 17 w 17"/>
              <a:gd name="T91" fmla="*/ 5 h 37"/>
              <a:gd name="T92" fmla="*/ 17 w 17"/>
              <a:gd name="T93" fmla="*/ 1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" h="37">
                <a:moveTo>
                  <a:pt x="17" y="10"/>
                </a:moveTo>
                <a:lnTo>
                  <a:pt x="12" y="10"/>
                </a:lnTo>
                <a:lnTo>
                  <a:pt x="12" y="9"/>
                </a:lnTo>
                <a:lnTo>
                  <a:pt x="12" y="9"/>
                </a:lnTo>
                <a:lnTo>
                  <a:pt x="11" y="7"/>
                </a:lnTo>
                <a:lnTo>
                  <a:pt x="11" y="7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6" y="7"/>
                </a:lnTo>
                <a:lnTo>
                  <a:pt x="6" y="7"/>
                </a:lnTo>
                <a:lnTo>
                  <a:pt x="5" y="8"/>
                </a:lnTo>
                <a:lnTo>
                  <a:pt x="5" y="8"/>
                </a:lnTo>
                <a:lnTo>
                  <a:pt x="5" y="9"/>
                </a:lnTo>
                <a:lnTo>
                  <a:pt x="5" y="9"/>
                </a:lnTo>
                <a:lnTo>
                  <a:pt x="5" y="12"/>
                </a:lnTo>
                <a:lnTo>
                  <a:pt x="5" y="12"/>
                </a:lnTo>
                <a:lnTo>
                  <a:pt x="6" y="13"/>
                </a:lnTo>
                <a:lnTo>
                  <a:pt x="6" y="13"/>
                </a:lnTo>
                <a:lnTo>
                  <a:pt x="6" y="14"/>
                </a:lnTo>
                <a:lnTo>
                  <a:pt x="6" y="14"/>
                </a:lnTo>
                <a:lnTo>
                  <a:pt x="8" y="14"/>
                </a:lnTo>
                <a:lnTo>
                  <a:pt x="12" y="15"/>
                </a:lnTo>
                <a:lnTo>
                  <a:pt x="12" y="15"/>
                </a:lnTo>
                <a:lnTo>
                  <a:pt x="15" y="18"/>
                </a:lnTo>
                <a:lnTo>
                  <a:pt x="15" y="18"/>
                </a:lnTo>
                <a:lnTo>
                  <a:pt x="16" y="19"/>
                </a:lnTo>
                <a:lnTo>
                  <a:pt x="16" y="19"/>
                </a:lnTo>
                <a:lnTo>
                  <a:pt x="17" y="22"/>
                </a:lnTo>
                <a:lnTo>
                  <a:pt x="17" y="22"/>
                </a:lnTo>
                <a:lnTo>
                  <a:pt x="17" y="25"/>
                </a:lnTo>
                <a:lnTo>
                  <a:pt x="17" y="25"/>
                </a:lnTo>
                <a:lnTo>
                  <a:pt x="17" y="30"/>
                </a:lnTo>
                <a:lnTo>
                  <a:pt x="17" y="30"/>
                </a:lnTo>
                <a:lnTo>
                  <a:pt x="16" y="33"/>
                </a:lnTo>
                <a:lnTo>
                  <a:pt x="16" y="33"/>
                </a:lnTo>
                <a:lnTo>
                  <a:pt x="12" y="35"/>
                </a:lnTo>
                <a:lnTo>
                  <a:pt x="12" y="35"/>
                </a:lnTo>
                <a:lnTo>
                  <a:pt x="8" y="37"/>
                </a:lnTo>
                <a:lnTo>
                  <a:pt x="8" y="37"/>
                </a:lnTo>
                <a:lnTo>
                  <a:pt x="5" y="35"/>
                </a:lnTo>
                <a:lnTo>
                  <a:pt x="5" y="35"/>
                </a:lnTo>
                <a:lnTo>
                  <a:pt x="2" y="34"/>
                </a:lnTo>
                <a:lnTo>
                  <a:pt x="2" y="34"/>
                </a:lnTo>
                <a:lnTo>
                  <a:pt x="1" y="30"/>
                </a:lnTo>
                <a:lnTo>
                  <a:pt x="1" y="30"/>
                </a:lnTo>
                <a:lnTo>
                  <a:pt x="0" y="28"/>
                </a:lnTo>
                <a:lnTo>
                  <a:pt x="0" y="25"/>
                </a:ln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6" y="30"/>
                </a:lnTo>
                <a:lnTo>
                  <a:pt x="6" y="30"/>
                </a:lnTo>
                <a:lnTo>
                  <a:pt x="8" y="30"/>
                </a:lnTo>
                <a:lnTo>
                  <a:pt x="8" y="30"/>
                </a:lnTo>
                <a:lnTo>
                  <a:pt x="11" y="30"/>
                </a:lnTo>
                <a:lnTo>
                  <a:pt x="11" y="30"/>
                </a:lnTo>
                <a:lnTo>
                  <a:pt x="12" y="29"/>
                </a:lnTo>
                <a:lnTo>
                  <a:pt x="12" y="29"/>
                </a:lnTo>
                <a:lnTo>
                  <a:pt x="12" y="28"/>
                </a:lnTo>
                <a:lnTo>
                  <a:pt x="12" y="28"/>
                </a:lnTo>
                <a:lnTo>
                  <a:pt x="12" y="25"/>
                </a:lnTo>
                <a:lnTo>
                  <a:pt x="12" y="25"/>
                </a:lnTo>
                <a:lnTo>
                  <a:pt x="12" y="23"/>
                </a:lnTo>
                <a:lnTo>
                  <a:pt x="12" y="23"/>
                </a:lnTo>
                <a:lnTo>
                  <a:pt x="12" y="22"/>
                </a:lnTo>
                <a:lnTo>
                  <a:pt x="12" y="22"/>
                </a:lnTo>
                <a:lnTo>
                  <a:pt x="11" y="22"/>
                </a:lnTo>
                <a:lnTo>
                  <a:pt x="11" y="22"/>
                </a:lnTo>
                <a:lnTo>
                  <a:pt x="10" y="20"/>
                </a:lnTo>
                <a:lnTo>
                  <a:pt x="6" y="19"/>
                </a:lnTo>
                <a:lnTo>
                  <a:pt x="6" y="19"/>
                </a:lnTo>
                <a:lnTo>
                  <a:pt x="2" y="17"/>
                </a:lnTo>
                <a:lnTo>
                  <a:pt x="1" y="15"/>
                </a:lnTo>
                <a:lnTo>
                  <a:pt x="1" y="15"/>
                </a:lnTo>
                <a:lnTo>
                  <a:pt x="0" y="9"/>
                </a:lnTo>
                <a:lnTo>
                  <a:pt x="0" y="9"/>
                </a:lnTo>
                <a:lnTo>
                  <a:pt x="1" y="5"/>
                </a:lnTo>
                <a:lnTo>
                  <a:pt x="1" y="5"/>
                </a:lnTo>
                <a:lnTo>
                  <a:pt x="2" y="3"/>
                </a:lnTo>
                <a:lnTo>
                  <a:pt x="2" y="3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8"/>
                </a:lnTo>
                <a:lnTo>
                  <a:pt x="17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87" name="Freeform 710">
            <a:extLst>
              <a:ext uri="{FF2B5EF4-FFF2-40B4-BE49-F238E27FC236}">
                <a16:creationId xmlns:a16="http://schemas.microsoft.com/office/drawing/2014/main" id="{15514D64-78F1-40FD-9EA2-DD8BEE0793AE}"/>
              </a:ext>
            </a:extLst>
          </p:cNvPr>
          <p:cNvSpPr>
            <a:spLocks/>
          </p:cNvSpPr>
          <p:nvPr/>
        </p:nvSpPr>
        <p:spPr bwMode="auto">
          <a:xfrm>
            <a:off x="1975881" y="3373621"/>
            <a:ext cx="23813" cy="42863"/>
          </a:xfrm>
          <a:custGeom>
            <a:avLst/>
            <a:gdLst>
              <a:gd name="T0" fmla="*/ 5 w 15"/>
              <a:gd name="T1" fmla="*/ 18 h 27"/>
              <a:gd name="T2" fmla="*/ 5 w 15"/>
              <a:gd name="T3" fmla="*/ 18 h 27"/>
              <a:gd name="T4" fmla="*/ 6 w 15"/>
              <a:gd name="T5" fmla="*/ 20 h 27"/>
              <a:gd name="T6" fmla="*/ 6 w 15"/>
              <a:gd name="T7" fmla="*/ 20 h 27"/>
              <a:gd name="T8" fmla="*/ 8 w 15"/>
              <a:gd name="T9" fmla="*/ 20 h 27"/>
              <a:gd name="T10" fmla="*/ 8 w 15"/>
              <a:gd name="T11" fmla="*/ 20 h 27"/>
              <a:gd name="T12" fmla="*/ 10 w 15"/>
              <a:gd name="T13" fmla="*/ 20 h 27"/>
              <a:gd name="T14" fmla="*/ 10 w 15"/>
              <a:gd name="T15" fmla="*/ 20 h 27"/>
              <a:gd name="T16" fmla="*/ 10 w 15"/>
              <a:gd name="T17" fmla="*/ 18 h 27"/>
              <a:gd name="T18" fmla="*/ 15 w 15"/>
              <a:gd name="T19" fmla="*/ 18 h 27"/>
              <a:gd name="T20" fmla="*/ 15 w 15"/>
              <a:gd name="T21" fmla="*/ 18 h 27"/>
              <a:gd name="T22" fmla="*/ 15 w 15"/>
              <a:gd name="T23" fmla="*/ 22 h 27"/>
              <a:gd name="T24" fmla="*/ 14 w 15"/>
              <a:gd name="T25" fmla="*/ 24 h 27"/>
              <a:gd name="T26" fmla="*/ 14 w 15"/>
              <a:gd name="T27" fmla="*/ 24 h 27"/>
              <a:gd name="T28" fmla="*/ 11 w 15"/>
              <a:gd name="T29" fmla="*/ 25 h 27"/>
              <a:gd name="T30" fmla="*/ 11 w 15"/>
              <a:gd name="T31" fmla="*/ 25 h 27"/>
              <a:gd name="T32" fmla="*/ 8 w 15"/>
              <a:gd name="T33" fmla="*/ 27 h 27"/>
              <a:gd name="T34" fmla="*/ 8 w 15"/>
              <a:gd name="T35" fmla="*/ 27 h 27"/>
              <a:gd name="T36" fmla="*/ 4 w 15"/>
              <a:gd name="T37" fmla="*/ 25 h 27"/>
              <a:gd name="T38" fmla="*/ 4 w 15"/>
              <a:gd name="T39" fmla="*/ 25 h 27"/>
              <a:gd name="T40" fmla="*/ 1 w 15"/>
              <a:gd name="T41" fmla="*/ 23 h 27"/>
              <a:gd name="T42" fmla="*/ 1 w 15"/>
              <a:gd name="T43" fmla="*/ 23 h 27"/>
              <a:gd name="T44" fmla="*/ 0 w 15"/>
              <a:gd name="T45" fmla="*/ 20 h 27"/>
              <a:gd name="T46" fmla="*/ 0 w 15"/>
              <a:gd name="T47" fmla="*/ 20 h 27"/>
              <a:gd name="T48" fmla="*/ 0 w 15"/>
              <a:gd name="T49" fmla="*/ 18 h 27"/>
              <a:gd name="T50" fmla="*/ 0 w 15"/>
              <a:gd name="T51" fmla="*/ 9 h 27"/>
              <a:gd name="T52" fmla="*/ 0 w 15"/>
              <a:gd name="T53" fmla="*/ 9 h 27"/>
              <a:gd name="T54" fmla="*/ 0 w 15"/>
              <a:gd name="T55" fmla="*/ 7 h 27"/>
              <a:gd name="T56" fmla="*/ 0 w 15"/>
              <a:gd name="T57" fmla="*/ 7 h 27"/>
              <a:gd name="T58" fmla="*/ 1 w 15"/>
              <a:gd name="T59" fmla="*/ 4 h 27"/>
              <a:gd name="T60" fmla="*/ 1 w 15"/>
              <a:gd name="T61" fmla="*/ 4 h 27"/>
              <a:gd name="T62" fmla="*/ 4 w 15"/>
              <a:gd name="T63" fmla="*/ 2 h 27"/>
              <a:gd name="T64" fmla="*/ 4 w 15"/>
              <a:gd name="T65" fmla="*/ 2 h 27"/>
              <a:gd name="T66" fmla="*/ 8 w 15"/>
              <a:gd name="T67" fmla="*/ 0 h 27"/>
              <a:gd name="T68" fmla="*/ 8 w 15"/>
              <a:gd name="T69" fmla="*/ 0 h 27"/>
              <a:gd name="T70" fmla="*/ 11 w 15"/>
              <a:gd name="T71" fmla="*/ 0 h 27"/>
              <a:gd name="T72" fmla="*/ 11 w 15"/>
              <a:gd name="T73" fmla="*/ 0 h 27"/>
              <a:gd name="T74" fmla="*/ 14 w 15"/>
              <a:gd name="T75" fmla="*/ 3 h 27"/>
              <a:gd name="T76" fmla="*/ 14 w 15"/>
              <a:gd name="T77" fmla="*/ 3 h 27"/>
              <a:gd name="T78" fmla="*/ 15 w 15"/>
              <a:gd name="T79" fmla="*/ 5 h 27"/>
              <a:gd name="T80" fmla="*/ 15 w 15"/>
              <a:gd name="T81" fmla="*/ 8 h 27"/>
              <a:gd name="T82" fmla="*/ 10 w 15"/>
              <a:gd name="T83" fmla="*/ 8 h 27"/>
              <a:gd name="T84" fmla="*/ 10 w 15"/>
              <a:gd name="T85" fmla="*/ 8 h 27"/>
              <a:gd name="T86" fmla="*/ 10 w 15"/>
              <a:gd name="T87" fmla="*/ 5 h 27"/>
              <a:gd name="T88" fmla="*/ 10 w 15"/>
              <a:gd name="T89" fmla="*/ 5 h 27"/>
              <a:gd name="T90" fmla="*/ 8 w 15"/>
              <a:gd name="T91" fmla="*/ 5 h 27"/>
              <a:gd name="T92" fmla="*/ 8 w 15"/>
              <a:gd name="T93" fmla="*/ 5 h 27"/>
              <a:gd name="T94" fmla="*/ 6 w 15"/>
              <a:gd name="T95" fmla="*/ 5 h 27"/>
              <a:gd name="T96" fmla="*/ 6 w 15"/>
              <a:gd name="T97" fmla="*/ 5 h 27"/>
              <a:gd name="T98" fmla="*/ 5 w 15"/>
              <a:gd name="T99" fmla="*/ 8 h 27"/>
              <a:gd name="T100" fmla="*/ 5 w 15"/>
              <a:gd name="T101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" h="27">
                <a:moveTo>
                  <a:pt x="5" y="18"/>
                </a:move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5" y="18"/>
                </a:lnTo>
                <a:lnTo>
                  <a:pt x="15" y="18"/>
                </a:lnTo>
                <a:lnTo>
                  <a:pt x="15" y="22"/>
                </a:lnTo>
                <a:lnTo>
                  <a:pt x="14" y="24"/>
                </a:lnTo>
                <a:lnTo>
                  <a:pt x="14" y="24"/>
                </a:lnTo>
                <a:lnTo>
                  <a:pt x="11" y="25"/>
                </a:lnTo>
                <a:lnTo>
                  <a:pt x="11" y="25"/>
                </a:lnTo>
                <a:lnTo>
                  <a:pt x="8" y="27"/>
                </a:lnTo>
                <a:lnTo>
                  <a:pt x="8" y="27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1" y="4"/>
                </a:lnTo>
                <a:lnTo>
                  <a:pt x="1" y="4"/>
                </a:lnTo>
                <a:lnTo>
                  <a:pt x="4" y="2"/>
                </a:lnTo>
                <a:lnTo>
                  <a:pt x="4" y="2"/>
                </a:lnTo>
                <a:lnTo>
                  <a:pt x="8" y="0"/>
                </a:lnTo>
                <a:lnTo>
                  <a:pt x="8" y="0"/>
                </a:lnTo>
                <a:lnTo>
                  <a:pt x="11" y="0"/>
                </a:lnTo>
                <a:lnTo>
                  <a:pt x="11" y="0"/>
                </a:lnTo>
                <a:lnTo>
                  <a:pt x="14" y="3"/>
                </a:lnTo>
                <a:lnTo>
                  <a:pt x="14" y="3"/>
                </a:lnTo>
                <a:lnTo>
                  <a:pt x="15" y="5"/>
                </a:lnTo>
                <a:lnTo>
                  <a:pt x="15" y="8"/>
                </a:lnTo>
                <a:lnTo>
                  <a:pt x="10" y="8"/>
                </a:lnTo>
                <a:lnTo>
                  <a:pt x="10" y="8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88" name="Freeform 711">
            <a:extLst>
              <a:ext uri="{FF2B5EF4-FFF2-40B4-BE49-F238E27FC236}">
                <a16:creationId xmlns:a16="http://schemas.microsoft.com/office/drawing/2014/main" id="{525D19DF-1B5F-433A-AA3A-F8F171A03123}"/>
              </a:ext>
            </a:extLst>
          </p:cNvPr>
          <p:cNvSpPr>
            <a:spLocks noEditPoints="1"/>
          </p:cNvSpPr>
          <p:nvPr/>
        </p:nvSpPr>
        <p:spPr bwMode="auto">
          <a:xfrm>
            <a:off x="2004456" y="3373621"/>
            <a:ext cx="23813" cy="42863"/>
          </a:xfrm>
          <a:custGeom>
            <a:avLst/>
            <a:gdLst>
              <a:gd name="T0" fmla="*/ 10 w 15"/>
              <a:gd name="T1" fmla="*/ 23 h 27"/>
              <a:gd name="T2" fmla="*/ 10 w 15"/>
              <a:gd name="T3" fmla="*/ 23 h 27"/>
              <a:gd name="T4" fmla="*/ 8 w 15"/>
              <a:gd name="T5" fmla="*/ 25 h 27"/>
              <a:gd name="T6" fmla="*/ 5 w 15"/>
              <a:gd name="T7" fmla="*/ 27 h 27"/>
              <a:gd name="T8" fmla="*/ 3 w 15"/>
              <a:gd name="T9" fmla="*/ 25 h 27"/>
              <a:gd name="T10" fmla="*/ 1 w 15"/>
              <a:gd name="T11" fmla="*/ 25 h 27"/>
              <a:gd name="T12" fmla="*/ 0 w 15"/>
              <a:gd name="T13" fmla="*/ 23 h 27"/>
              <a:gd name="T14" fmla="*/ 0 w 15"/>
              <a:gd name="T15" fmla="*/ 19 h 27"/>
              <a:gd name="T16" fmla="*/ 0 w 15"/>
              <a:gd name="T17" fmla="*/ 15 h 27"/>
              <a:gd name="T18" fmla="*/ 1 w 15"/>
              <a:gd name="T19" fmla="*/ 13 h 27"/>
              <a:gd name="T20" fmla="*/ 3 w 15"/>
              <a:gd name="T21" fmla="*/ 12 h 27"/>
              <a:gd name="T22" fmla="*/ 7 w 15"/>
              <a:gd name="T23" fmla="*/ 10 h 27"/>
              <a:gd name="T24" fmla="*/ 8 w 15"/>
              <a:gd name="T25" fmla="*/ 10 h 27"/>
              <a:gd name="T26" fmla="*/ 8 w 15"/>
              <a:gd name="T27" fmla="*/ 10 h 27"/>
              <a:gd name="T28" fmla="*/ 10 w 15"/>
              <a:gd name="T29" fmla="*/ 10 h 27"/>
              <a:gd name="T30" fmla="*/ 10 w 15"/>
              <a:gd name="T31" fmla="*/ 8 h 27"/>
              <a:gd name="T32" fmla="*/ 10 w 15"/>
              <a:gd name="T33" fmla="*/ 7 h 27"/>
              <a:gd name="T34" fmla="*/ 7 w 15"/>
              <a:gd name="T35" fmla="*/ 5 h 27"/>
              <a:gd name="T36" fmla="*/ 6 w 15"/>
              <a:gd name="T37" fmla="*/ 5 h 27"/>
              <a:gd name="T38" fmla="*/ 5 w 15"/>
              <a:gd name="T39" fmla="*/ 8 h 27"/>
              <a:gd name="T40" fmla="*/ 0 w 15"/>
              <a:gd name="T41" fmla="*/ 8 h 27"/>
              <a:gd name="T42" fmla="*/ 2 w 15"/>
              <a:gd name="T43" fmla="*/ 3 h 27"/>
              <a:gd name="T44" fmla="*/ 5 w 15"/>
              <a:gd name="T45" fmla="*/ 0 h 27"/>
              <a:gd name="T46" fmla="*/ 7 w 15"/>
              <a:gd name="T47" fmla="*/ 0 h 27"/>
              <a:gd name="T48" fmla="*/ 11 w 15"/>
              <a:gd name="T49" fmla="*/ 0 h 27"/>
              <a:gd name="T50" fmla="*/ 13 w 15"/>
              <a:gd name="T51" fmla="*/ 2 h 27"/>
              <a:gd name="T52" fmla="*/ 15 w 15"/>
              <a:gd name="T53" fmla="*/ 4 h 27"/>
              <a:gd name="T54" fmla="*/ 15 w 15"/>
              <a:gd name="T55" fmla="*/ 8 h 27"/>
              <a:gd name="T56" fmla="*/ 10 w 15"/>
              <a:gd name="T57" fmla="*/ 25 h 27"/>
              <a:gd name="T58" fmla="*/ 10 w 15"/>
              <a:gd name="T59" fmla="*/ 15 h 27"/>
              <a:gd name="T60" fmla="*/ 8 w 15"/>
              <a:gd name="T61" fmla="*/ 14 h 27"/>
              <a:gd name="T62" fmla="*/ 6 w 15"/>
              <a:gd name="T63" fmla="*/ 15 h 27"/>
              <a:gd name="T64" fmla="*/ 5 w 15"/>
              <a:gd name="T65" fmla="*/ 18 h 27"/>
              <a:gd name="T66" fmla="*/ 6 w 15"/>
              <a:gd name="T67" fmla="*/ 20 h 27"/>
              <a:gd name="T68" fmla="*/ 7 w 15"/>
              <a:gd name="T69" fmla="*/ 22 h 27"/>
              <a:gd name="T70" fmla="*/ 10 w 15"/>
              <a:gd name="T71" fmla="*/ 20 h 27"/>
              <a:gd name="T72" fmla="*/ 10 w 15"/>
              <a:gd name="T73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" h="27">
                <a:moveTo>
                  <a:pt x="10" y="25"/>
                </a:move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8" y="25"/>
                </a:lnTo>
                <a:lnTo>
                  <a:pt x="8" y="25"/>
                </a:lnTo>
                <a:lnTo>
                  <a:pt x="5" y="27"/>
                </a:lnTo>
                <a:lnTo>
                  <a:pt x="5" y="27"/>
                </a:lnTo>
                <a:lnTo>
                  <a:pt x="3" y="25"/>
                </a:lnTo>
                <a:lnTo>
                  <a:pt x="3" y="25"/>
                </a:lnTo>
                <a:lnTo>
                  <a:pt x="1" y="25"/>
                </a:lnTo>
                <a:lnTo>
                  <a:pt x="1" y="25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19"/>
                </a:lnTo>
                <a:lnTo>
                  <a:pt x="0" y="15"/>
                </a:lnTo>
                <a:lnTo>
                  <a:pt x="0" y="15"/>
                </a:lnTo>
                <a:lnTo>
                  <a:pt x="1" y="13"/>
                </a:lnTo>
                <a:lnTo>
                  <a:pt x="1" y="13"/>
                </a:lnTo>
                <a:lnTo>
                  <a:pt x="3" y="12"/>
                </a:lnTo>
                <a:lnTo>
                  <a:pt x="3" y="12"/>
                </a:lnTo>
                <a:lnTo>
                  <a:pt x="7" y="10"/>
                </a:lnTo>
                <a:lnTo>
                  <a:pt x="7" y="10"/>
                </a:lnTo>
                <a:lnTo>
                  <a:pt x="8" y="10"/>
                </a:lnTo>
                <a:lnTo>
                  <a:pt x="8" y="10"/>
                </a:lnTo>
                <a:lnTo>
                  <a:pt x="8" y="10"/>
                </a:lnTo>
                <a:lnTo>
                  <a:pt x="8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0" y="8"/>
                </a:lnTo>
                <a:lnTo>
                  <a:pt x="10" y="8"/>
                </a:lnTo>
                <a:lnTo>
                  <a:pt x="10" y="7"/>
                </a:lnTo>
                <a:lnTo>
                  <a:pt x="10" y="7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1" y="4"/>
                </a:lnTo>
                <a:lnTo>
                  <a:pt x="2" y="3"/>
                </a:lnTo>
                <a:lnTo>
                  <a:pt x="2" y="3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5" y="8"/>
                </a:lnTo>
                <a:lnTo>
                  <a:pt x="15" y="25"/>
                </a:lnTo>
                <a:lnTo>
                  <a:pt x="10" y="25"/>
                </a:lnTo>
                <a:close/>
                <a:moveTo>
                  <a:pt x="10" y="15"/>
                </a:moveTo>
                <a:lnTo>
                  <a:pt x="10" y="15"/>
                </a:lnTo>
                <a:lnTo>
                  <a:pt x="8" y="14"/>
                </a:lnTo>
                <a:lnTo>
                  <a:pt x="8" y="14"/>
                </a:lnTo>
                <a:lnTo>
                  <a:pt x="6" y="15"/>
                </a:lnTo>
                <a:lnTo>
                  <a:pt x="6" y="15"/>
                </a:lnTo>
                <a:lnTo>
                  <a:pt x="5" y="17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2"/>
                </a:lnTo>
                <a:lnTo>
                  <a:pt x="7" y="22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89" name="Freeform 712">
            <a:extLst>
              <a:ext uri="{FF2B5EF4-FFF2-40B4-BE49-F238E27FC236}">
                <a16:creationId xmlns:a16="http://schemas.microsoft.com/office/drawing/2014/main" id="{E088C9D5-AFE2-4AFB-94D7-A0873A9F0BB9}"/>
              </a:ext>
            </a:extLst>
          </p:cNvPr>
          <p:cNvSpPr>
            <a:spLocks/>
          </p:cNvSpPr>
          <p:nvPr/>
        </p:nvSpPr>
        <p:spPr bwMode="auto">
          <a:xfrm>
            <a:off x="2033031" y="3373621"/>
            <a:ext cx="26988" cy="39688"/>
          </a:xfrm>
          <a:custGeom>
            <a:avLst/>
            <a:gdLst>
              <a:gd name="T0" fmla="*/ 0 w 17"/>
              <a:gd name="T1" fmla="*/ 25 h 25"/>
              <a:gd name="T2" fmla="*/ 0 w 17"/>
              <a:gd name="T3" fmla="*/ 0 h 25"/>
              <a:gd name="T4" fmla="*/ 7 w 17"/>
              <a:gd name="T5" fmla="*/ 0 h 25"/>
              <a:gd name="T6" fmla="*/ 7 w 17"/>
              <a:gd name="T7" fmla="*/ 3 h 25"/>
              <a:gd name="T8" fmla="*/ 7 w 17"/>
              <a:gd name="T9" fmla="*/ 3 h 25"/>
              <a:gd name="T10" fmla="*/ 7 w 17"/>
              <a:gd name="T11" fmla="*/ 3 h 25"/>
              <a:gd name="T12" fmla="*/ 8 w 17"/>
              <a:gd name="T13" fmla="*/ 0 h 25"/>
              <a:gd name="T14" fmla="*/ 8 w 17"/>
              <a:gd name="T15" fmla="*/ 0 h 25"/>
              <a:gd name="T16" fmla="*/ 10 w 17"/>
              <a:gd name="T17" fmla="*/ 0 h 25"/>
              <a:gd name="T18" fmla="*/ 10 w 17"/>
              <a:gd name="T19" fmla="*/ 0 h 25"/>
              <a:gd name="T20" fmla="*/ 13 w 17"/>
              <a:gd name="T21" fmla="*/ 0 h 25"/>
              <a:gd name="T22" fmla="*/ 13 w 17"/>
              <a:gd name="T23" fmla="*/ 0 h 25"/>
              <a:gd name="T24" fmla="*/ 14 w 17"/>
              <a:gd name="T25" fmla="*/ 2 h 25"/>
              <a:gd name="T26" fmla="*/ 14 w 17"/>
              <a:gd name="T27" fmla="*/ 2 h 25"/>
              <a:gd name="T28" fmla="*/ 16 w 17"/>
              <a:gd name="T29" fmla="*/ 3 h 25"/>
              <a:gd name="T30" fmla="*/ 16 w 17"/>
              <a:gd name="T31" fmla="*/ 3 h 25"/>
              <a:gd name="T32" fmla="*/ 17 w 17"/>
              <a:gd name="T33" fmla="*/ 7 h 25"/>
              <a:gd name="T34" fmla="*/ 17 w 17"/>
              <a:gd name="T35" fmla="*/ 25 h 25"/>
              <a:gd name="T36" fmla="*/ 12 w 17"/>
              <a:gd name="T37" fmla="*/ 25 h 25"/>
              <a:gd name="T38" fmla="*/ 12 w 17"/>
              <a:gd name="T39" fmla="*/ 8 h 25"/>
              <a:gd name="T40" fmla="*/ 12 w 17"/>
              <a:gd name="T41" fmla="*/ 8 h 25"/>
              <a:gd name="T42" fmla="*/ 10 w 17"/>
              <a:gd name="T43" fmla="*/ 7 h 25"/>
              <a:gd name="T44" fmla="*/ 10 w 17"/>
              <a:gd name="T45" fmla="*/ 7 h 25"/>
              <a:gd name="T46" fmla="*/ 9 w 17"/>
              <a:gd name="T47" fmla="*/ 5 h 25"/>
              <a:gd name="T48" fmla="*/ 9 w 17"/>
              <a:gd name="T49" fmla="*/ 5 h 25"/>
              <a:gd name="T50" fmla="*/ 7 w 17"/>
              <a:gd name="T51" fmla="*/ 7 h 25"/>
              <a:gd name="T52" fmla="*/ 7 w 17"/>
              <a:gd name="T53" fmla="*/ 7 h 25"/>
              <a:gd name="T54" fmla="*/ 7 w 17"/>
              <a:gd name="T55" fmla="*/ 9 h 25"/>
              <a:gd name="T56" fmla="*/ 7 w 17"/>
              <a:gd name="T57" fmla="*/ 25 h 25"/>
              <a:gd name="T58" fmla="*/ 0 w 17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7" h="25">
                <a:moveTo>
                  <a:pt x="0" y="25"/>
                </a:moveTo>
                <a:lnTo>
                  <a:pt x="0" y="0"/>
                </a:lnTo>
                <a:lnTo>
                  <a:pt x="7" y="0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4" y="2"/>
                </a:lnTo>
                <a:lnTo>
                  <a:pt x="14" y="2"/>
                </a:lnTo>
                <a:lnTo>
                  <a:pt x="16" y="3"/>
                </a:lnTo>
                <a:lnTo>
                  <a:pt x="16" y="3"/>
                </a:lnTo>
                <a:lnTo>
                  <a:pt x="17" y="7"/>
                </a:lnTo>
                <a:lnTo>
                  <a:pt x="17" y="25"/>
                </a:lnTo>
                <a:lnTo>
                  <a:pt x="12" y="25"/>
                </a:lnTo>
                <a:lnTo>
                  <a:pt x="12" y="8"/>
                </a:lnTo>
                <a:lnTo>
                  <a:pt x="12" y="8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7" y="7"/>
                </a:lnTo>
                <a:lnTo>
                  <a:pt x="7" y="7"/>
                </a:lnTo>
                <a:lnTo>
                  <a:pt x="7" y="9"/>
                </a:lnTo>
                <a:lnTo>
                  <a:pt x="7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90" name="Freeform 713">
            <a:extLst>
              <a:ext uri="{FF2B5EF4-FFF2-40B4-BE49-F238E27FC236}">
                <a16:creationId xmlns:a16="http://schemas.microsoft.com/office/drawing/2014/main" id="{1A34E053-6AAE-4375-88DF-848A9FEE7F11}"/>
              </a:ext>
            </a:extLst>
          </p:cNvPr>
          <p:cNvSpPr>
            <a:spLocks noEditPoints="1"/>
          </p:cNvSpPr>
          <p:nvPr/>
        </p:nvSpPr>
        <p:spPr bwMode="auto">
          <a:xfrm>
            <a:off x="2066368" y="3357746"/>
            <a:ext cx="23813" cy="58738"/>
          </a:xfrm>
          <a:custGeom>
            <a:avLst/>
            <a:gdLst>
              <a:gd name="T0" fmla="*/ 10 w 15"/>
              <a:gd name="T1" fmla="*/ 35 h 37"/>
              <a:gd name="T2" fmla="*/ 10 w 15"/>
              <a:gd name="T3" fmla="*/ 33 h 37"/>
              <a:gd name="T4" fmla="*/ 10 w 15"/>
              <a:gd name="T5" fmla="*/ 33 h 37"/>
              <a:gd name="T6" fmla="*/ 8 w 15"/>
              <a:gd name="T7" fmla="*/ 34 h 37"/>
              <a:gd name="T8" fmla="*/ 8 w 15"/>
              <a:gd name="T9" fmla="*/ 34 h 37"/>
              <a:gd name="T10" fmla="*/ 8 w 15"/>
              <a:gd name="T11" fmla="*/ 35 h 37"/>
              <a:gd name="T12" fmla="*/ 8 w 15"/>
              <a:gd name="T13" fmla="*/ 35 h 37"/>
              <a:gd name="T14" fmla="*/ 7 w 15"/>
              <a:gd name="T15" fmla="*/ 35 h 37"/>
              <a:gd name="T16" fmla="*/ 7 w 15"/>
              <a:gd name="T17" fmla="*/ 35 h 37"/>
              <a:gd name="T18" fmla="*/ 5 w 15"/>
              <a:gd name="T19" fmla="*/ 37 h 37"/>
              <a:gd name="T20" fmla="*/ 5 w 15"/>
              <a:gd name="T21" fmla="*/ 37 h 37"/>
              <a:gd name="T22" fmla="*/ 2 w 15"/>
              <a:gd name="T23" fmla="*/ 35 h 37"/>
              <a:gd name="T24" fmla="*/ 1 w 15"/>
              <a:gd name="T25" fmla="*/ 34 h 37"/>
              <a:gd name="T26" fmla="*/ 1 w 15"/>
              <a:gd name="T27" fmla="*/ 34 h 37"/>
              <a:gd name="T28" fmla="*/ 0 w 15"/>
              <a:gd name="T29" fmla="*/ 32 h 37"/>
              <a:gd name="T30" fmla="*/ 0 w 15"/>
              <a:gd name="T31" fmla="*/ 32 h 37"/>
              <a:gd name="T32" fmla="*/ 0 w 15"/>
              <a:gd name="T33" fmla="*/ 28 h 37"/>
              <a:gd name="T34" fmla="*/ 0 w 15"/>
              <a:gd name="T35" fmla="*/ 19 h 37"/>
              <a:gd name="T36" fmla="*/ 0 w 15"/>
              <a:gd name="T37" fmla="*/ 19 h 37"/>
              <a:gd name="T38" fmla="*/ 0 w 15"/>
              <a:gd name="T39" fmla="*/ 14 h 37"/>
              <a:gd name="T40" fmla="*/ 0 w 15"/>
              <a:gd name="T41" fmla="*/ 14 h 37"/>
              <a:gd name="T42" fmla="*/ 1 w 15"/>
              <a:gd name="T43" fmla="*/ 13 h 37"/>
              <a:gd name="T44" fmla="*/ 2 w 15"/>
              <a:gd name="T45" fmla="*/ 10 h 37"/>
              <a:gd name="T46" fmla="*/ 2 w 15"/>
              <a:gd name="T47" fmla="*/ 10 h 37"/>
              <a:gd name="T48" fmla="*/ 5 w 15"/>
              <a:gd name="T49" fmla="*/ 10 h 37"/>
              <a:gd name="T50" fmla="*/ 5 w 15"/>
              <a:gd name="T51" fmla="*/ 10 h 37"/>
              <a:gd name="T52" fmla="*/ 7 w 15"/>
              <a:gd name="T53" fmla="*/ 10 h 37"/>
              <a:gd name="T54" fmla="*/ 7 w 15"/>
              <a:gd name="T55" fmla="*/ 10 h 37"/>
              <a:gd name="T56" fmla="*/ 10 w 15"/>
              <a:gd name="T57" fmla="*/ 13 h 37"/>
              <a:gd name="T58" fmla="*/ 10 w 15"/>
              <a:gd name="T59" fmla="*/ 13 h 37"/>
              <a:gd name="T60" fmla="*/ 10 w 15"/>
              <a:gd name="T61" fmla="*/ 0 h 37"/>
              <a:gd name="T62" fmla="*/ 15 w 15"/>
              <a:gd name="T63" fmla="*/ 0 h 37"/>
              <a:gd name="T64" fmla="*/ 15 w 15"/>
              <a:gd name="T65" fmla="*/ 35 h 37"/>
              <a:gd name="T66" fmla="*/ 10 w 15"/>
              <a:gd name="T67" fmla="*/ 35 h 37"/>
              <a:gd name="T68" fmla="*/ 5 w 15"/>
              <a:gd name="T69" fmla="*/ 28 h 37"/>
              <a:gd name="T70" fmla="*/ 5 w 15"/>
              <a:gd name="T71" fmla="*/ 28 h 37"/>
              <a:gd name="T72" fmla="*/ 6 w 15"/>
              <a:gd name="T73" fmla="*/ 30 h 37"/>
              <a:gd name="T74" fmla="*/ 6 w 15"/>
              <a:gd name="T75" fmla="*/ 30 h 37"/>
              <a:gd name="T76" fmla="*/ 7 w 15"/>
              <a:gd name="T77" fmla="*/ 30 h 37"/>
              <a:gd name="T78" fmla="*/ 7 w 15"/>
              <a:gd name="T79" fmla="*/ 30 h 37"/>
              <a:gd name="T80" fmla="*/ 10 w 15"/>
              <a:gd name="T81" fmla="*/ 30 h 37"/>
              <a:gd name="T82" fmla="*/ 10 w 15"/>
              <a:gd name="T83" fmla="*/ 30 h 37"/>
              <a:gd name="T84" fmla="*/ 10 w 15"/>
              <a:gd name="T85" fmla="*/ 28 h 37"/>
              <a:gd name="T86" fmla="*/ 10 w 15"/>
              <a:gd name="T87" fmla="*/ 18 h 37"/>
              <a:gd name="T88" fmla="*/ 10 w 15"/>
              <a:gd name="T89" fmla="*/ 18 h 37"/>
              <a:gd name="T90" fmla="*/ 10 w 15"/>
              <a:gd name="T91" fmla="*/ 17 h 37"/>
              <a:gd name="T92" fmla="*/ 10 w 15"/>
              <a:gd name="T93" fmla="*/ 17 h 37"/>
              <a:gd name="T94" fmla="*/ 7 w 15"/>
              <a:gd name="T95" fmla="*/ 15 h 37"/>
              <a:gd name="T96" fmla="*/ 7 w 15"/>
              <a:gd name="T97" fmla="*/ 15 h 37"/>
              <a:gd name="T98" fmla="*/ 6 w 15"/>
              <a:gd name="T99" fmla="*/ 17 h 37"/>
              <a:gd name="T100" fmla="*/ 6 w 15"/>
              <a:gd name="T101" fmla="*/ 17 h 37"/>
              <a:gd name="T102" fmla="*/ 5 w 15"/>
              <a:gd name="T103" fmla="*/ 18 h 37"/>
              <a:gd name="T104" fmla="*/ 5 w 15"/>
              <a:gd name="T105" fmla="*/ 28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" h="37">
                <a:moveTo>
                  <a:pt x="10" y="35"/>
                </a:moveTo>
                <a:lnTo>
                  <a:pt x="10" y="33"/>
                </a:lnTo>
                <a:lnTo>
                  <a:pt x="10" y="33"/>
                </a:lnTo>
                <a:lnTo>
                  <a:pt x="8" y="34"/>
                </a:lnTo>
                <a:lnTo>
                  <a:pt x="8" y="34"/>
                </a:lnTo>
                <a:lnTo>
                  <a:pt x="8" y="35"/>
                </a:lnTo>
                <a:lnTo>
                  <a:pt x="8" y="35"/>
                </a:lnTo>
                <a:lnTo>
                  <a:pt x="7" y="35"/>
                </a:lnTo>
                <a:lnTo>
                  <a:pt x="7" y="35"/>
                </a:lnTo>
                <a:lnTo>
                  <a:pt x="5" y="37"/>
                </a:lnTo>
                <a:lnTo>
                  <a:pt x="5" y="37"/>
                </a:lnTo>
                <a:lnTo>
                  <a:pt x="2" y="35"/>
                </a:lnTo>
                <a:lnTo>
                  <a:pt x="1" y="34"/>
                </a:lnTo>
                <a:lnTo>
                  <a:pt x="1" y="34"/>
                </a:lnTo>
                <a:lnTo>
                  <a:pt x="0" y="32"/>
                </a:lnTo>
                <a:lnTo>
                  <a:pt x="0" y="32"/>
                </a:lnTo>
                <a:lnTo>
                  <a:pt x="0" y="28"/>
                </a:lnTo>
                <a:lnTo>
                  <a:pt x="0" y="19"/>
                </a:lnTo>
                <a:lnTo>
                  <a:pt x="0" y="19"/>
                </a:lnTo>
                <a:lnTo>
                  <a:pt x="0" y="14"/>
                </a:lnTo>
                <a:lnTo>
                  <a:pt x="0" y="14"/>
                </a:lnTo>
                <a:lnTo>
                  <a:pt x="1" y="13"/>
                </a:lnTo>
                <a:lnTo>
                  <a:pt x="2" y="10"/>
                </a:lnTo>
                <a:lnTo>
                  <a:pt x="2" y="10"/>
                </a:lnTo>
                <a:lnTo>
                  <a:pt x="5" y="10"/>
                </a:lnTo>
                <a:lnTo>
                  <a:pt x="5" y="10"/>
                </a:lnTo>
                <a:lnTo>
                  <a:pt x="7" y="10"/>
                </a:lnTo>
                <a:lnTo>
                  <a:pt x="7" y="10"/>
                </a:lnTo>
                <a:lnTo>
                  <a:pt x="10" y="13"/>
                </a:lnTo>
                <a:lnTo>
                  <a:pt x="10" y="13"/>
                </a:lnTo>
                <a:lnTo>
                  <a:pt x="10" y="0"/>
                </a:lnTo>
                <a:lnTo>
                  <a:pt x="15" y="0"/>
                </a:lnTo>
                <a:lnTo>
                  <a:pt x="15" y="35"/>
                </a:lnTo>
                <a:lnTo>
                  <a:pt x="10" y="35"/>
                </a:lnTo>
                <a:close/>
                <a:moveTo>
                  <a:pt x="5" y="28"/>
                </a:moveTo>
                <a:lnTo>
                  <a:pt x="5" y="28"/>
                </a:lnTo>
                <a:lnTo>
                  <a:pt x="6" y="30"/>
                </a:lnTo>
                <a:lnTo>
                  <a:pt x="6" y="30"/>
                </a:lnTo>
                <a:lnTo>
                  <a:pt x="7" y="30"/>
                </a:lnTo>
                <a:lnTo>
                  <a:pt x="7" y="30"/>
                </a:lnTo>
                <a:lnTo>
                  <a:pt x="10" y="30"/>
                </a:lnTo>
                <a:lnTo>
                  <a:pt x="10" y="30"/>
                </a:lnTo>
                <a:lnTo>
                  <a:pt x="10" y="28"/>
                </a:lnTo>
                <a:lnTo>
                  <a:pt x="10" y="18"/>
                </a:lnTo>
                <a:lnTo>
                  <a:pt x="10" y="18"/>
                </a:lnTo>
                <a:lnTo>
                  <a:pt x="10" y="17"/>
                </a:lnTo>
                <a:lnTo>
                  <a:pt x="10" y="17"/>
                </a:lnTo>
                <a:lnTo>
                  <a:pt x="7" y="15"/>
                </a:lnTo>
                <a:lnTo>
                  <a:pt x="7" y="15"/>
                </a:lnTo>
                <a:lnTo>
                  <a:pt x="6" y="17"/>
                </a:lnTo>
                <a:lnTo>
                  <a:pt x="6" y="17"/>
                </a:lnTo>
                <a:lnTo>
                  <a:pt x="5" y="18"/>
                </a:lnTo>
                <a:lnTo>
                  <a:pt x="5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91" name="Freeform 714">
            <a:extLst>
              <a:ext uri="{FF2B5EF4-FFF2-40B4-BE49-F238E27FC236}">
                <a16:creationId xmlns:a16="http://schemas.microsoft.com/office/drawing/2014/main" id="{17393887-8186-4A9D-8BC1-788055431068}"/>
              </a:ext>
            </a:extLst>
          </p:cNvPr>
          <p:cNvSpPr>
            <a:spLocks noEditPoints="1"/>
          </p:cNvSpPr>
          <p:nvPr/>
        </p:nvSpPr>
        <p:spPr bwMode="auto">
          <a:xfrm>
            <a:off x="2098118" y="3357746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92" name="Freeform 715">
            <a:extLst>
              <a:ext uri="{FF2B5EF4-FFF2-40B4-BE49-F238E27FC236}">
                <a16:creationId xmlns:a16="http://schemas.microsoft.com/office/drawing/2014/main" id="{617EE08D-A6CF-4BAA-B127-3F790A6BDDA4}"/>
              </a:ext>
            </a:extLst>
          </p:cNvPr>
          <p:cNvSpPr>
            <a:spLocks/>
          </p:cNvSpPr>
          <p:nvPr/>
        </p:nvSpPr>
        <p:spPr bwMode="auto">
          <a:xfrm>
            <a:off x="2110818" y="3373621"/>
            <a:ext cx="23813" cy="42863"/>
          </a:xfrm>
          <a:custGeom>
            <a:avLst/>
            <a:gdLst>
              <a:gd name="T0" fmla="*/ 15 w 15"/>
              <a:gd name="T1" fmla="*/ 0 h 27"/>
              <a:gd name="T2" fmla="*/ 15 w 15"/>
              <a:gd name="T3" fmla="*/ 25 h 27"/>
              <a:gd name="T4" fmla="*/ 10 w 15"/>
              <a:gd name="T5" fmla="*/ 25 h 27"/>
              <a:gd name="T6" fmla="*/ 10 w 15"/>
              <a:gd name="T7" fmla="*/ 23 h 27"/>
              <a:gd name="T8" fmla="*/ 10 w 15"/>
              <a:gd name="T9" fmla="*/ 23 h 27"/>
              <a:gd name="T10" fmla="*/ 10 w 15"/>
              <a:gd name="T11" fmla="*/ 23 h 27"/>
              <a:gd name="T12" fmla="*/ 9 w 15"/>
              <a:gd name="T13" fmla="*/ 25 h 27"/>
              <a:gd name="T14" fmla="*/ 9 w 15"/>
              <a:gd name="T15" fmla="*/ 25 h 27"/>
              <a:gd name="T16" fmla="*/ 5 w 15"/>
              <a:gd name="T17" fmla="*/ 27 h 27"/>
              <a:gd name="T18" fmla="*/ 5 w 15"/>
              <a:gd name="T19" fmla="*/ 27 h 27"/>
              <a:gd name="T20" fmla="*/ 4 w 15"/>
              <a:gd name="T21" fmla="*/ 25 h 27"/>
              <a:gd name="T22" fmla="*/ 4 w 15"/>
              <a:gd name="T23" fmla="*/ 25 h 27"/>
              <a:gd name="T24" fmla="*/ 2 w 15"/>
              <a:gd name="T25" fmla="*/ 24 h 27"/>
              <a:gd name="T26" fmla="*/ 2 w 15"/>
              <a:gd name="T27" fmla="*/ 24 h 27"/>
              <a:gd name="T28" fmla="*/ 0 w 15"/>
              <a:gd name="T29" fmla="*/ 23 h 27"/>
              <a:gd name="T30" fmla="*/ 0 w 15"/>
              <a:gd name="T31" fmla="*/ 23 h 27"/>
              <a:gd name="T32" fmla="*/ 0 w 15"/>
              <a:gd name="T33" fmla="*/ 20 h 27"/>
              <a:gd name="T34" fmla="*/ 0 w 15"/>
              <a:gd name="T35" fmla="*/ 0 h 27"/>
              <a:gd name="T36" fmla="*/ 5 w 15"/>
              <a:gd name="T37" fmla="*/ 0 h 27"/>
              <a:gd name="T38" fmla="*/ 5 w 15"/>
              <a:gd name="T39" fmla="*/ 18 h 27"/>
              <a:gd name="T40" fmla="*/ 5 w 15"/>
              <a:gd name="T41" fmla="*/ 18 h 27"/>
              <a:gd name="T42" fmla="*/ 7 w 15"/>
              <a:gd name="T43" fmla="*/ 20 h 27"/>
              <a:gd name="T44" fmla="*/ 7 w 15"/>
              <a:gd name="T45" fmla="*/ 20 h 27"/>
              <a:gd name="T46" fmla="*/ 8 w 15"/>
              <a:gd name="T47" fmla="*/ 20 h 27"/>
              <a:gd name="T48" fmla="*/ 8 w 15"/>
              <a:gd name="T49" fmla="*/ 20 h 27"/>
              <a:gd name="T50" fmla="*/ 10 w 15"/>
              <a:gd name="T51" fmla="*/ 20 h 27"/>
              <a:gd name="T52" fmla="*/ 10 w 15"/>
              <a:gd name="T53" fmla="*/ 20 h 27"/>
              <a:gd name="T54" fmla="*/ 10 w 15"/>
              <a:gd name="T55" fmla="*/ 18 h 27"/>
              <a:gd name="T56" fmla="*/ 10 w 15"/>
              <a:gd name="T57" fmla="*/ 0 h 27"/>
              <a:gd name="T58" fmla="*/ 15 w 15"/>
              <a:gd name="T5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7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9" y="25"/>
                </a:lnTo>
                <a:lnTo>
                  <a:pt x="9" y="25"/>
                </a:lnTo>
                <a:lnTo>
                  <a:pt x="5" y="27"/>
                </a:lnTo>
                <a:lnTo>
                  <a:pt x="5" y="27"/>
                </a:lnTo>
                <a:lnTo>
                  <a:pt x="4" y="25"/>
                </a:lnTo>
                <a:lnTo>
                  <a:pt x="4" y="25"/>
                </a:lnTo>
                <a:lnTo>
                  <a:pt x="2" y="24"/>
                </a:lnTo>
                <a:lnTo>
                  <a:pt x="2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93" name="Freeform 716">
            <a:extLst>
              <a:ext uri="{FF2B5EF4-FFF2-40B4-BE49-F238E27FC236}">
                <a16:creationId xmlns:a16="http://schemas.microsoft.com/office/drawing/2014/main" id="{36D9F69E-5430-48D8-9720-4DD5496F1D76}"/>
              </a:ext>
            </a:extLst>
          </p:cNvPr>
          <p:cNvSpPr>
            <a:spLocks/>
          </p:cNvSpPr>
          <p:nvPr/>
        </p:nvSpPr>
        <p:spPr bwMode="auto">
          <a:xfrm>
            <a:off x="2142568" y="3373621"/>
            <a:ext cx="41275" cy="39688"/>
          </a:xfrm>
          <a:custGeom>
            <a:avLst/>
            <a:gdLst>
              <a:gd name="T0" fmla="*/ 0 w 26"/>
              <a:gd name="T1" fmla="*/ 25 h 25"/>
              <a:gd name="T2" fmla="*/ 0 w 26"/>
              <a:gd name="T3" fmla="*/ 0 h 25"/>
              <a:gd name="T4" fmla="*/ 5 w 26"/>
              <a:gd name="T5" fmla="*/ 0 h 25"/>
              <a:gd name="T6" fmla="*/ 5 w 26"/>
              <a:gd name="T7" fmla="*/ 3 h 25"/>
              <a:gd name="T8" fmla="*/ 5 w 26"/>
              <a:gd name="T9" fmla="*/ 3 h 25"/>
              <a:gd name="T10" fmla="*/ 5 w 26"/>
              <a:gd name="T11" fmla="*/ 3 h 25"/>
              <a:gd name="T12" fmla="*/ 7 w 26"/>
              <a:gd name="T13" fmla="*/ 0 h 25"/>
              <a:gd name="T14" fmla="*/ 7 w 26"/>
              <a:gd name="T15" fmla="*/ 0 h 25"/>
              <a:gd name="T16" fmla="*/ 11 w 26"/>
              <a:gd name="T17" fmla="*/ 0 h 25"/>
              <a:gd name="T18" fmla="*/ 11 w 26"/>
              <a:gd name="T19" fmla="*/ 0 h 25"/>
              <a:gd name="T20" fmla="*/ 13 w 26"/>
              <a:gd name="T21" fmla="*/ 0 h 25"/>
              <a:gd name="T22" fmla="*/ 13 w 26"/>
              <a:gd name="T23" fmla="*/ 0 h 25"/>
              <a:gd name="T24" fmla="*/ 14 w 26"/>
              <a:gd name="T25" fmla="*/ 3 h 25"/>
              <a:gd name="T26" fmla="*/ 14 w 26"/>
              <a:gd name="T27" fmla="*/ 3 h 25"/>
              <a:gd name="T28" fmla="*/ 17 w 26"/>
              <a:gd name="T29" fmla="*/ 0 h 25"/>
              <a:gd name="T30" fmla="*/ 17 w 26"/>
              <a:gd name="T31" fmla="*/ 0 h 25"/>
              <a:gd name="T32" fmla="*/ 19 w 26"/>
              <a:gd name="T33" fmla="*/ 0 h 25"/>
              <a:gd name="T34" fmla="*/ 19 w 26"/>
              <a:gd name="T35" fmla="*/ 0 h 25"/>
              <a:gd name="T36" fmla="*/ 22 w 26"/>
              <a:gd name="T37" fmla="*/ 0 h 25"/>
              <a:gd name="T38" fmla="*/ 22 w 26"/>
              <a:gd name="T39" fmla="*/ 0 h 25"/>
              <a:gd name="T40" fmla="*/ 23 w 26"/>
              <a:gd name="T41" fmla="*/ 2 h 25"/>
              <a:gd name="T42" fmla="*/ 23 w 26"/>
              <a:gd name="T43" fmla="*/ 2 h 25"/>
              <a:gd name="T44" fmla="*/ 24 w 26"/>
              <a:gd name="T45" fmla="*/ 3 h 25"/>
              <a:gd name="T46" fmla="*/ 24 w 26"/>
              <a:gd name="T47" fmla="*/ 3 h 25"/>
              <a:gd name="T48" fmla="*/ 26 w 26"/>
              <a:gd name="T49" fmla="*/ 7 h 25"/>
              <a:gd name="T50" fmla="*/ 26 w 26"/>
              <a:gd name="T51" fmla="*/ 25 h 25"/>
              <a:gd name="T52" fmla="*/ 21 w 26"/>
              <a:gd name="T53" fmla="*/ 25 h 25"/>
              <a:gd name="T54" fmla="*/ 21 w 26"/>
              <a:gd name="T55" fmla="*/ 8 h 25"/>
              <a:gd name="T56" fmla="*/ 21 w 26"/>
              <a:gd name="T57" fmla="*/ 8 h 25"/>
              <a:gd name="T58" fmla="*/ 19 w 26"/>
              <a:gd name="T59" fmla="*/ 7 h 25"/>
              <a:gd name="T60" fmla="*/ 19 w 26"/>
              <a:gd name="T61" fmla="*/ 7 h 25"/>
              <a:gd name="T62" fmla="*/ 18 w 26"/>
              <a:gd name="T63" fmla="*/ 5 h 25"/>
              <a:gd name="T64" fmla="*/ 18 w 26"/>
              <a:gd name="T65" fmla="*/ 5 h 25"/>
              <a:gd name="T66" fmla="*/ 16 w 26"/>
              <a:gd name="T67" fmla="*/ 7 h 25"/>
              <a:gd name="T68" fmla="*/ 16 w 26"/>
              <a:gd name="T69" fmla="*/ 7 h 25"/>
              <a:gd name="T70" fmla="*/ 16 w 26"/>
              <a:gd name="T71" fmla="*/ 9 h 25"/>
              <a:gd name="T72" fmla="*/ 16 w 26"/>
              <a:gd name="T73" fmla="*/ 25 h 25"/>
              <a:gd name="T74" fmla="*/ 11 w 26"/>
              <a:gd name="T75" fmla="*/ 25 h 25"/>
              <a:gd name="T76" fmla="*/ 11 w 26"/>
              <a:gd name="T77" fmla="*/ 8 h 25"/>
              <a:gd name="T78" fmla="*/ 11 w 26"/>
              <a:gd name="T79" fmla="*/ 8 h 25"/>
              <a:gd name="T80" fmla="*/ 9 w 26"/>
              <a:gd name="T81" fmla="*/ 7 h 25"/>
              <a:gd name="T82" fmla="*/ 9 w 26"/>
              <a:gd name="T83" fmla="*/ 7 h 25"/>
              <a:gd name="T84" fmla="*/ 8 w 26"/>
              <a:gd name="T85" fmla="*/ 5 h 25"/>
              <a:gd name="T86" fmla="*/ 8 w 26"/>
              <a:gd name="T87" fmla="*/ 5 h 25"/>
              <a:gd name="T88" fmla="*/ 5 w 26"/>
              <a:gd name="T89" fmla="*/ 7 h 25"/>
              <a:gd name="T90" fmla="*/ 5 w 26"/>
              <a:gd name="T91" fmla="*/ 7 h 25"/>
              <a:gd name="T92" fmla="*/ 5 w 26"/>
              <a:gd name="T93" fmla="*/ 9 h 25"/>
              <a:gd name="T94" fmla="*/ 5 w 26"/>
              <a:gd name="T95" fmla="*/ 25 h 25"/>
              <a:gd name="T96" fmla="*/ 0 w 26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3"/>
                </a:lnTo>
                <a:lnTo>
                  <a:pt x="14" y="3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2" y="0"/>
                </a:lnTo>
                <a:lnTo>
                  <a:pt x="22" y="0"/>
                </a:lnTo>
                <a:lnTo>
                  <a:pt x="23" y="2"/>
                </a:lnTo>
                <a:lnTo>
                  <a:pt x="23" y="2"/>
                </a:lnTo>
                <a:lnTo>
                  <a:pt x="24" y="3"/>
                </a:lnTo>
                <a:lnTo>
                  <a:pt x="24" y="3"/>
                </a:lnTo>
                <a:lnTo>
                  <a:pt x="26" y="7"/>
                </a:lnTo>
                <a:lnTo>
                  <a:pt x="26" y="25"/>
                </a:lnTo>
                <a:lnTo>
                  <a:pt x="21" y="25"/>
                </a:lnTo>
                <a:lnTo>
                  <a:pt x="21" y="8"/>
                </a:lnTo>
                <a:lnTo>
                  <a:pt x="21" y="8"/>
                </a:lnTo>
                <a:lnTo>
                  <a:pt x="19" y="7"/>
                </a:lnTo>
                <a:lnTo>
                  <a:pt x="19" y="7"/>
                </a:lnTo>
                <a:lnTo>
                  <a:pt x="18" y="5"/>
                </a:lnTo>
                <a:lnTo>
                  <a:pt x="18" y="5"/>
                </a:lnTo>
                <a:lnTo>
                  <a:pt x="16" y="7"/>
                </a:lnTo>
                <a:lnTo>
                  <a:pt x="16" y="7"/>
                </a:lnTo>
                <a:lnTo>
                  <a:pt x="16" y="9"/>
                </a:lnTo>
                <a:lnTo>
                  <a:pt x="16" y="25"/>
                </a:lnTo>
                <a:lnTo>
                  <a:pt x="11" y="25"/>
                </a:lnTo>
                <a:lnTo>
                  <a:pt x="11" y="8"/>
                </a:lnTo>
                <a:lnTo>
                  <a:pt x="11" y="8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94" name="Freeform 717">
            <a:extLst>
              <a:ext uri="{FF2B5EF4-FFF2-40B4-BE49-F238E27FC236}">
                <a16:creationId xmlns:a16="http://schemas.microsoft.com/office/drawing/2014/main" id="{6584D815-210C-40F4-A0E1-7257BACCB6D5}"/>
              </a:ext>
            </a:extLst>
          </p:cNvPr>
          <p:cNvSpPr>
            <a:spLocks/>
          </p:cNvSpPr>
          <p:nvPr/>
        </p:nvSpPr>
        <p:spPr bwMode="auto">
          <a:xfrm>
            <a:off x="1974293" y="3870509"/>
            <a:ext cx="30163" cy="55563"/>
          </a:xfrm>
          <a:custGeom>
            <a:avLst/>
            <a:gdLst>
              <a:gd name="T0" fmla="*/ 7 w 19"/>
              <a:gd name="T1" fmla="*/ 35 h 35"/>
              <a:gd name="T2" fmla="*/ 7 w 19"/>
              <a:gd name="T3" fmla="*/ 20 h 35"/>
              <a:gd name="T4" fmla="*/ 0 w 19"/>
              <a:gd name="T5" fmla="*/ 0 h 35"/>
              <a:gd name="T6" fmla="*/ 5 w 19"/>
              <a:gd name="T7" fmla="*/ 0 h 35"/>
              <a:gd name="T8" fmla="*/ 10 w 19"/>
              <a:gd name="T9" fmla="*/ 14 h 35"/>
              <a:gd name="T10" fmla="*/ 10 w 19"/>
              <a:gd name="T11" fmla="*/ 14 h 35"/>
              <a:gd name="T12" fmla="*/ 14 w 19"/>
              <a:gd name="T13" fmla="*/ 0 h 35"/>
              <a:gd name="T14" fmla="*/ 19 w 19"/>
              <a:gd name="T15" fmla="*/ 0 h 35"/>
              <a:gd name="T16" fmla="*/ 12 w 19"/>
              <a:gd name="T17" fmla="*/ 20 h 35"/>
              <a:gd name="T18" fmla="*/ 12 w 19"/>
              <a:gd name="T19" fmla="*/ 35 h 35"/>
              <a:gd name="T20" fmla="*/ 7 w 19"/>
              <a:gd name="T21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35">
                <a:moveTo>
                  <a:pt x="7" y="35"/>
                </a:moveTo>
                <a:lnTo>
                  <a:pt x="7" y="20"/>
                </a:lnTo>
                <a:lnTo>
                  <a:pt x="0" y="0"/>
                </a:lnTo>
                <a:lnTo>
                  <a:pt x="5" y="0"/>
                </a:lnTo>
                <a:lnTo>
                  <a:pt x="10" y="14"/>
                </a:lnTo>
                <a:lnTo>
                  <a:pt x="10" y="14"/>
                </a:lnTo>
                <a:lnTo>
                  <a:pt x="14" y="0"/>
                </a:lnTo>
                <a:lnTo>
                  <a:pt x="19" y="0"/>
                </a:lnTo>
                <a:lnTo>
                  <a:pt x="12" y="20"/>
                </a:lnTo>
                <a:lnTo>
                  <a:pt x="12" y="35"/>
                </a:lnTo>
                <a:lnTo>
                  <a:pt x="7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95" name="Freeform 718">
            <a:extLst>
              <a:ext uri="{FF2B5EF4-FFF2-40B4-BE49-F238E27FC236}">
                <a16:creationId xmlns:a16="http://schemas.microsoft.com/office/drawing/2014/main" id="{4BA75BCC-1A8B-4984-9B88-95B878DA1721}"/>
              </a:ext>
            </a:extLst>
          </p:cNvPr>
          <p:cNvSpPr>
            <a:spLocks/>
          </p:cNvSpPr>
          <p:nvPr/>
        </p:nvSpPr>
        <p:spPr bwMode="auto">
          <a:xfrm>
            <a:off x="2004456" y="3873684"/>
            <a:ext cx="17463" cy="52388"/>
          </a:xfrm>
          <a:custGeom>
            <a:avLst/>
            <a:gdLst>
              <a:gd name="T0" fmla="*/ 2 w 11"/>
              <a:gd name="T1" fmla="*/ 8 h 33"/>
              <a:gd name="T2" fmla="*/ 2 w 11"/>
              <a:gd name="T3" fmla="*/ 0 h 33"/>
              <a:gd name="T4" fmla="*/ 7 w 11"/>
              <a:gd name="T5" fmla="*/ 0 h 33"/>
              <a:gd name="T6" fmla="*/ 7 w 11"/>
              <a:gd name="T7" fmla="*/ 8 h 33"/>
              <a:gd name="T8" fmla="*/ 11 w 11"/>
              <a:gd name="T9" fmla="*/ 8 h 33"/>
              <a:gd name="T10" fmla="*/ 11 w 11"/>
              <a:gd name="T11" fmla="*/ 12 h 33"/>
              <a:gd name="T12" fmla="*/ 7 w 11"/>
              <a:gd name="T13" fmla="*/ 12 h 33"/>
              <a:gd name="T14" fmla="*/ 7 w 11"/>
              <a:gd name="T15" fmla="*/ 26 h 33"/>
              <a:gd name="T16" fmla="*/ 7 w 11"/>
              <a:gd name="T17" fmla="*/ 26 h 33"/>
              <a:gd name="T18" fmla="*/ 7 w 11"/>
              <a:gd name="T19" fmla="*/ 27 h 33"/>
              <a:gd name="T20" fmla="*/ 7 w 11"/>
              <a:gd name="T21" fmla="*/ 27 h 33"/>
              <a:gd name="T22" fmla="*/ 8 w 11"/>
              <a:gd name="T23" fmla="*/ 28 h 33"/>
              <a:gd name="T24" fmla="*/ 8 w 11"/>
              <a:gd name="T25" fmla="*/ 28 h 33"/>
              <a:gd name="T26" fmla="*/ 10 w 11"/>
              <a:gd name="T27" fmla="*/ 28 h 33"/>
              <a:gd name="T28" fmla="*/ 10 w 11"/>
              <a:gd name="T29" fmla="*/ 28 h 33"/>
              <a:gd name="T30" fmla="*/ 11 w 11"/>
              <a:gd name="T31" fmla="*/ 28 h 33"/>
              <a:gd name="T32" fmla="*/ 11 w 11"/>
              <a:gd name="T33" fmla="*/ 33 h 33"/>
              <a:gd name="T34" fmla="*/ 8 w 11"/>
              <a:gd name="T35" fmla="*/ 33 h 33"/>
              <a:gd name="T36" fmla="*/ 8 w 11"/>
              <a:gd name="T37" fmla="*/ 33 h 33"/>
              <a:gd name="T38" fmla="*/ 6 w 11"/>
              <a:gd name="T39" fmla="*/ 33 h 33"/>
              <a:gd name="T40" fmla="*/ 6 w 11"/>
              <a:gd name="T41" fmla="*/ 33 h 33"/>
              <a:gd name="T42" fmla="*/ 3 w 11"/>
              <a:gd name="T43" fmla="*/ 31 h 33"/>
              <a:gd name="T44" fmla="*/ 3 w 11"/>
              <a:gd name="T45" fmla="*/ 31 h 33"/>
              <a:gd name="T46" fmla="*/ 2 w 11"/>
              <a:gd name="T47" fmla="*/ 29 h 33"/>
              <a:gd name="T48" fmla="*/ 2 w 11"/>
              <a:gd name="T49" fmla="*/ 29 h 33"/>
              <a:gd name="T50" fmla="*/ 2 w 11"/>
              <a:gd name="T51" fmla="*/ 27 h 33"/>
              <a:gd name="T52" fmla="*/ 2 w 11"/>
              <a:gd name="T53" fmla="*/ 12 h 33"/>
              <a:gd name="T54" fmla="*/ 0 w 11"/>
              <a:gd name="T55" fmla="*/ 12 h 33"/>
              <a:gd name="T56" fmla="*/ 0 w 11"/>
              <a:gd name="T57" fmla="*/ 8 h 33"/>
              <a:gd name="T58" fmla="*/ 2 w 11"/>
              <a:gd name="T59" fmla="*/ 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" h="33">
                <a:moveTo>
                  <a:pt x="2" y="8"/>
                </a:moveTo>
                <a:lnTo>
                  <a:pt x="2" y="0"/>
                </a:lnTo>
                <a:lnTo>
                  <a:pt x="7" y="0"/>
                </a:lnTo>
                <a:lnTo>
                  <a:pt x="7" y="8"/>
                </a:lnTo>
                <a:lnTo>
                  <a:pt x="11" y="8"/>
                </a:lnTo>
                <a:lnTo>
                  <a:pt x="11" y="12"/>
                </a:lnTo>
                <a:lnTo>
                  <a:pt x="7" y="12"/>
                </a:lnTo>
                <a:lnTo>
                  <a:pt x="7" y="26"/>
                </a:lnTo>
                <a:lnTo>
                  <a:pt x="7" y="26"/>
                </a:lnTo>
                <a:lnTo>
                  <a:pt x="7" y="27"/>
                </a:lnTo>
                <a:lnTo>
                  <a:pt x="7" y="27"/>
                </a:lnTo>
                <a:lnTo>
                  <a:pt x="8" y="28"/>
                </a:lnTo>
                <a:lnTo>
                  <a:pt x="8" y="28"/>
                </a:lnTo>
                <a:lnTo>
                  <a:pt x="10" y="28"/>
                </a:lnTo>
                <a:lnTo>
                  <a:pt x="10" y="28"/>
                </a:lnTo>
                <a:lnTo>
                  <a:pt x="11" y="28"/>
                </a:lnTo>
                <a:lnTo>
                  <a:pt x="11" y="33"/>
                </a:lnTo>
                <a:lnTo>
                  <a:pt x="8" y="33"/>
                </a:lnTo>
                <a:lnTo>
                  <a:pt x="8" y="33"/>
                </a:lnTo>
                <a:lnTo>
                  <a:pt x="6" y="33"/>
                </a:lnTo>
                <a:lnTo>
                  <a:pt x="6" y="33"/>
                </a:lnTo>
                <a:lnTo>
                  <a:pt x="3" y="31"/>
                </a:lnTo>
                <a:lnTo>
                  <a:pt x="3" y="31"/>
                </a:lnTo>
                <a:lnTo>
                  <a:pt x="2" y="29"/>
                </a:lnTo>
                <a:lnTo>
                  <a:pt x="2" y="29"/>
                </a:lnTo>
                <a:lnTo>
                  <a:pt x="2" y="27"/>
                </a:lnTo>
                <a:lnTo>
                  <a:pt x="2" y="12"/>
                </a:lnTo>
                <a:lnTo>
                  <a:pt x="0" y="12"/>
                </a:lnTo>
                <a:lnTo>
                  <a:pt x="0" y="8"/>
                </a:lnTo>
                <a:lnTo>
                  <a:pt x="2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96" name="Freeform 719">
            <a:extLst>
              <a:ext uri="{FF2B5EF4-FFF2-40B4-BE49-F238E27FC236}">
                <a16:creationId xmlns:a16="http://schemas.microsoft.com/office/drawing/2014/main" id="{0D88EE0F-E16B-4FBF-94EB-E2067745EE1A}"/>
              </a:ext>
            </a:extLst>
          </p:cNvPr>
          <p:cNvSpPr>
            <a:spLocks/>
          </p:cNvSpPr>
          <p:nvPr/>
        </p:nvSpPr>
        <p:spPr bwMode="auto">
          <a:xfrm>
            <a:off x="2020331" y="3873684"/>
            <a:ext cx="17463" cy="52388"/>
          </a:xfrm>
          <a:custGeom>
            <a:avLst/>
            <a:gdLst>
              <a:gd name="T0" fmla="*/ 2 w 11"/>
              <a:gd name="T1" fmla="*/ 8 h 33"/>
              <a:gd name="T2" fmla="*/ 2 w 11"/>
              <a:gd name="T3" fmla="*/ 0 h 33"/>
              <a:gd name="T4" fmla="*/ 7 w 11"/>
              <a:gd name="T5" fmla="*/ 0 h 33"/>
              <a:gd name="T6" fmla="*/ 7 w 11"/>
              <a:gd name="T7" fmla="*/ 8 h 33"/>
              <a:gd name="T8" fmla="*/ 11 w 11"/>
              <a:gd name="T9" fmla="*/ 8 h 33"/>
              <a:gd name="T10" fmla="*/ 11 w 11"/>
              <a:gd name="T11" fmla="*/ 12 h 33"/>
              <a:gd name="T12" fmla="*/ 7 w 11"/>
              <a:gd name="T13" fmla="*/ 12 h 33"/>
              <a:gd name="T14" fmla="*/ 7 w 11"/>
              <a:gd name="T15" fmla="*/ 26 h 33"/>
              <a:gd name="T16" fmla="*/ 7 w 11"/>
              <a:gd name="T17" fmla="*/ 26 h 33"/>
              <a:gd name="T18" fmla="*/ 8 w 11"/>
              <a:gd name="T19" fmla="*/ 27 h 33"/>
              <a:gd name="T20" fmla="*/ 8 w 11"/>
              <a:gd name="T21" fmla="*/ 27 h 33"/>
              <a:gd name="T22" fmla="*/ 8 w 11"/>
              <a:gd name="T23" fmla="*/ 28 h 33"/>
              <a:gd name="T24" fmla="*/ 8 w 11"/>
              <a:gd name="T25" fmla="*/ 28 h 33"/>
              <a:gd name="T26" fmla="*/ 10 w 11"/>
              <a:gd name="T27" fmla="*/ 28 h 33"/>
              <a:gd name="T28" fmla="*/ 10 w 11"/>
              <a:gd name="T29" fmla="*/ 28 h 33"/>
              <a:gd name="T30" fmla="*/ 11 w 11"/>
              <a:gd name="T31" fmla="*/ 28 h 33"/>
              <a:gd name="T32" fmla="*/ 11 w 11"/>
              <a:gd name="T33" fmla="*/ 33 h 33"/>
              <a:gd name="T34" fmla="*/ 8 w 11"/>
              <a:gd name="T35" fmla="*/ 33 h 33"/>
              <a:gd name="T36" fmla="*/ 8 w 11"/>
              <a:gd name="T37" fmla="*/ 33 h 33"/>
              <a:gd name="T38" fmla="*/ 6 w 11"/>
              <a:gd name="T39" fmla="*/ 33 h 33"/>
              <a:gd name="T40" fmla="*/ 6 w 11"/>
              <a:gd name="T41" fmla="*/ 33 h 33"/>
              <a:gd name="T42" fmla="*/ 3 w 11"/>
              <a:gd name="T43" fmla="*/ 31 h 33"/>
              <a:gd name="T44" fmla="*/ 3 w 11"/>
              <a:gd name="T45" fmla="*/ 31 h 33"/>
              <a:gd name="T46" fmla="*/ 3 w 11"/>
              <a:gd name="T47" fmla="*/ 29 h 33"/>
              <a:gd name="T48" fmla="*/ 3 w 11"/>
              <a:gd name="T49" fmla="*/ 29 h 33"/>
              <a:gd name="T50" fmla="*/ 2 w 11"/>
              <a:gd name="T51" fmla="*/ 27 h 33"/>
              <a:gd name="T52" fmla="*/ 2 w 11"/>
              <a:gd name="T53" fmla="*/ 12 h 33"/>
              <a:gd name="T54" fmla="*/ 0 w 11"/>
              <a:gd name="T55" fmla="*/ 12 h 33"/>
              <a:gd name="T56" fmla="*/ 0 w 11"/>
              <a:gd name="T57" fmla="*/ 8 h 33"/>
              <a:gd name="T58" fmla="*/ 2 w 11"/>
              <a:gd name="T59" fmla="*/ 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" h="33">
                <a:moveTo>
                  <a:pt x="2" y="8"/>
                </a:moveTo>
                <a:lnTo>
                  <a:pt x="2" y="0"/>
                </a:lnTo>
                <a:lnTo>
                  <a:pt x="7" y="0"/>
                </a:lnTo>
                <a:lnTo>
                  <a:pt x="7" y="8"/>
                </a:lnTo>
                <a:lnTo>
                  <a:pt x="11" y="8"/>
                </a:lnTo>
                <a:lnTo>
                  <a:pt x="11" y="12"/>
                </a:lnTo>
                <a:lnTo>
                  <a:pt x="7" y="12"/>
                </a:lnTo>
                <a:lnTo>
                  <a:pt x="7" y="26"/>
                </a:lnTo>
                <a:lnTo>
                  <a:pt x="7" y="26"/>
                </a:lnTo>
                <a:lnTo>
                  <a:pt x="8" y="27"/>
                </a:lnTo>
                <a:lnTo>
                  <a:pt x="8" y="27"/>
                </a:lnTo>
                <a:lnTo>
                  <a:pt x="8" y="28"/>
                </a:lnTo>
                <a:lnTo>
                  <a:pt x="8" y="28"/>
                </a:lnTo>
                <a:lnTo>
                  <a:pt x="10" y="28"/>
                </a:lnTo>
                <a:lnTo>
                  <a:pt x="10" y="28"/>
                </a:lnTo>
                <a:lnTo>
                  <a:pt x="11" y="28"/>
                </a:lnTo>
                <a:lnTo>
                  <a:pt x="11" y="33"/>
                </a:lnTo>
                <a:lnTo>
                  <a:pt x="8" y="33"/>
                </a:lnTo>
                <a:lnTo>
                  <a:pt x="8" y="33"/>
                </a:lnTo>
                <a:lnTo>
                  <a:pt x="6" y="33"/>
                </a:lnTo>
                <a:lnTo>
                  <a:pt x="6" y="33"/>
                </a:lnTo>
                <a:lnTo>
                  <a:pt x="3" y="31"/>
                </a:lnTo>
                <a:lnTo>
                  <a:pt x="3" y="31"/>
                </a:lnTo>
                <a:lnTo>
                  <a:pt x="3" y="29"/>
                </a:lnTo>
                <a:lnTo>
                  <a:pt x="3" y="29"/>
                </a:lnTo>
                <a:lnTo>
                  <a:pt x="2" y="27"/>
                </a:lnTo>
                <a:lnTo>
                  <a:pt x="2" y="12"/>
                </a:lnTo>
                <a:lnTo>
                  <a:pt x="0" y="12"/>
                </a:lnTo>
                <a:lnTo>
                  <a:pt x="0" y="8"/>
                </a:lnTo>
                <a:lnTo>
                  <a:pt x="2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97" name="Freeform 720">
            <a:extLst>
              <a:ext uri="{FF2B5EF4-FFF2-40B4-BE49-F238E27FC236}">
                <a16:creationId xmlns:a16="http://schemas.microsoft.com/office/drawing/2014/main" id="{0EF6E3A0-C70D-49D0-89E5-D3631E691A80}"/>
              </a:ext>
            </a:extLst>
          </p:cNvPr>
          <p:cNvSpPr>
            <a:spLocks/>
          </p:cNvSpPr>
          <p:nvPr/>
        </p:nvSpPr>
        <p:spPr bwMode="auto">
          <a:xfrm>
            <a:off x="2039381" y="3884796"/>
            <a:ext cx="20638" cy="41275"/>
          </a:xfrm>
          <a:custGeom>
            <a:avLst/>
            <a:gdLst>
              <a:gd name="T0" fmla="*/ 0 w 13"/>
              <a:gd name="T1" fmla="*/ 26 h 26"/>
              <a:gd name="T2" fmla="*/ 0 w 13"/>
              <a:gd name="T3" fmla="*/ 1 h 26"/>
              <a:gd name="T4" fmla="*/ 6 w 13"/>
              <a:gd name="T5" fmla="*/ 1 h 26"/>
              <a:gd name="T6" fmla="*/ 6 w 13"/>
              <a:gd name="T7" fmla="*/ 4 h 26"/>
              <a:gd name="T8" fmla="*/ 6 w 13"/>
              <a:gd name="T9" fmla="*/ 4 h 26"/>
              <a:gd name="T10" fmla="*/ 9 w 13"/>
              <a:gd name="T11" fmla="*/ 1 h 26"/>
              <a:gd name="T12" fmla="*/ 9 w 13"/>
              <a:gd name="T13" fmla="*/ 1 h 26"/>
              <a:gd name="T14" fmla="*/ 13 w 13"/>
              <a:gd name="T15" fmla="*/ 0 h 26"/>
              <a:gd name="T16" fmla="*/ 13 w 13"/>
              <a:gd name="T17" fmla="*/ 6 h 26"/>
              <a:gd name="T18" fmla="*/ 13 w 13"/>
              <a:gd name="T19" fmla="*/ 6 h 26"/>
              <a:gd name="T20" fmla="*/ 12 w 13"/>
              <a:gd name="T21" fmla="*/ 6 h 26"/>
              <a:gd name="T22" fmla="*/ 12 w 13"/>
              <a:gd name="T23" fmla="*/ 6 h 26"/>
              <a:gd name="T24" fmla="*/ 9 w 13"/>
              <a:gd name="T25" fmla="*/ 6 h 26"/>
              <a:gd name="T26" fmla="*/ 9 w 13"/>
              <a:gd name="T27" fmla="*/ 6 h 26"/>
              <a:gd name="T28" fmla="*/ 8 w 13"/>
              <a:gd name="T29" fmla="*/ 7 h 26"/>
              <a:gd name="T30" fmla="*/ 8 w 13"/>
              <a:gd name="T31" fmla="*/ 7 h 26"/>
              <a:gd name="T32" fmla="*/ 6 w 13"/>
              <a:gd name="T33" fmla="*/ 9 h 26"/>
              <a:gd name="T34" fmla="*/ 6 w 13"/>
              <a:gd name="T35" fmla="*/ 9 h 26"/>
              <a:gd name="T36" fmla="*/ 6 w 13"/>
              <a:gd name="T37" fmla="*/ 11 h 26"/>
              <a:gd name="T38" fmla="*/ 6 w 13"/>
              <a:gd name="T39" fmla="*/ 26 h 26"/>
              <a:gd name="T40" fmla="*/ 0 w 13"/>
              <a:gd name="T41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26">
                <a:moveTo>
                  <a:pt x="0" y="26"/>
                </a:moveTo>
                <a:lnTo>
                  <a:pt x="0" y="1"/>
                </a:lnTo>
                <a:lnTo>
                  <a:pt x="6" y="1"/>
                </a:lnTo>
                <a:lnTo>
                  <a:pt x="6" y="4"/>
                </a:lnTo>
                <a:lnTo>
                  <a:pt x="6" y="4"/>
                </a:lnTo>
                <a:lnTo>
                  <a:pt x="9" y="1"/>
                </a:lnTo>
                <a:lnTo>
                  <a:pt x="9" y="1"/>
                </a:lnTo>
                <a:lnTo>
                  <a:pt x="13" y="0"/>
                </a:lnTo>
                <a:lnTo>
                  <a:pt x="13" y="6"/>
                </a:lnTo>
                <a:lnTo>
                  <a:pt x="13" y="6"/>
                </a:lnTo>
                <a:lnTo>
                  <a:pt x="12" y="6"/>
                </a:lnTo>
                <a:lnTo>
                  <a:pt x="12" y="6"/>
                </a:lnTo>
                <a:lnTo>
                  <a:pt x="9" y="6"/>
                </a:lnTo>
                <a:lnTo>
                  <a:pt x="9" y="6"/>
                </a:lnTo>
                <a:lnTo>
                  <a:pt x="8" y="7"/>
                </a:lnTo>
                <a:lnTo>
                  <a:pt x="8" y="7"/>
                </a:lnTo>
                <a:lnTo>
                  <a:pt x="6" y="9"/>
                </a:lnTo>
                <a:lnTo>
                  <a:pt x="6" y="9"/>
                </a:lnTo>
                <a:lnTo>
                  <a:pt x="6" y="11"/>
                </a:lnTo>
                <a:lnTo>
                  <a:pt x="6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98" name="Freeform 721">
            <a:extLst>
              <a:ext uri="{FF2B5EF4-FFF2-40B4-BE49-F238E27FC236}">
                <a16:creationId xmlns:a16="http://schemas.microsoft.com/office/drawing/2014/main" id="{136FBBB6-3480-438F-A95C-4F2E5B40D652}"/>
              </a:ext>
            </a:extLst>
          </p:cNvPr>
          <p:cNvSpPr>
            <a:spLocks noEditPoints="1"/>
          </p:cNvSpPr>
          <p:nvPr/>
        </p:nvSpPr>
        <p:spPr bwMode="auto">
          <a:xfrm>
            <a:off x="2063193" y="3870509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99" name="Freeform 722">
            <a:extLst>
              <a:ext uri="{FF2B5EF4-FFF2-40B4-BE49-F238E27FC236}">
                <a16:creationId xmlns:a16="http://schemas.microsoft.com/office/drawing/2014/main" id="{DDB224BD-5A35-4DF3-A81E-64ED8EFED504}"/>
              </a:ext>
            </a:extLst>
          </p:cNvPr>
          <p:cNvSpPr>
            <a:spLocks/>
          </p:cNvSpPr>
          <p:nvPr/>
        </p:nvSpPr>
        <p:spPr bwMode="auto">
          <a:xfrm>
            <a:off x="2077481" y="3886384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3 h 25"/>
              <a:gd name="T8" fmla="*/ 10 w 15"/>
              <a:gd name="T9" fmla="*/ 23 h 25"/>
              <a:gd name="T10" fmla="*/ 10 w 15"/>
              <a:gd name="T11" fmla="*/ 23 h 25"/>
              <a:gd name="T12" fmla="*/ 9 w 15"/>
              <a:gd name="T13" fmla="*/ 25 h 25"/>
              <a:gd name="T14" fmla="*/ 9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4 w 15"/>
              <a:gd name="T21" fmla="*/ 25 h 25"/>
              <a:gd name="T22" fmla="*/ 4 w 15"/>
              <a:gd name="T23" fmla="*/ 25 h 25"/>
              <a:gd name="T24" fmla="*/ 1 w 15"/>
              <a:gd name="T25" fmla="*/ 24 h 25"/>
              <a:gd name="T26" fmla="*/ 1 w 15"/>
              <a:gd name="T27" fmla="*/ 24 h 25"/>
              <a:gd name="T28" fmla="*/ 0 w 15"/>
              <a:gd name="T29" fmla="*/ 23 h 25"/>
              <a:gd name="T30" fmla="*/ 0 w 15"/>
              <a:gd name="T31" fmla="*/ 23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8 h 25"/>
              <a:gd name="T40" fmla="*/ 5 w 15"/>
              <a:gd name="T41" fmla="*/ 18 h 25"/>
              <a:gd name="T42" fmla="*/ 6 w 15"/>
              <a:gd name="T43" fmla="*/ 20 h 25"/>
              <a:gd name="T44" fmla="*/ 6 w 15"/>
              <a:gd name="T45" fmla="*/ 20 h 25"/>
              <a:gd name="T46" fmla="*/ 8 w 15"/>
              <a:gd name="T47" fmla="*/ 20 h 25"/>
              <a:gd name="T48" fmla="*/ 8 w 15"/>
              <a:gd name="T49" fmla="*/ 20 h 25"/>
              <a:gd name="T50" fmla="*/ 10 w 15"/>
              <a:gd name="T51" fmla="*/ 19 h 25"/>
              <a:gd name="T52" fmla="*/ 10 w 15"/>
              <a:gd name="T53" fmla="*/ 19 h 25"/>
              <a:gd name="T54" fmla="*/ 10 w 15"/>
              <a:gd name="T55" fmla="*/ 16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9" y="25"/>
                </a:lnTo>
                <a:lnTo>
                  <a:pt x="9" y="25"/>
                </a:lnTo>
                <a:lnTo>
                  <a:pt x="5" y="25"/>
                </a:lnTo>
                <a:lnTo>
                  <a:pt x="5" y="25"/>
                </a:lnTo>
                <a:lnTo>
                  <a:pt x="4" y="25"/>
                </a:lnTo>
                <a:lnTo>
                  <a:pt x="4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19"/>
                </a:lnTo>
                <a:lnTo>
                  <a:pt x="10" y="19"/>
                </a:lnTo>
                <a:lnTo>
                  <a:pt x="10" y="16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00" name="Freeform 723">
            <a:extLst>
              <a:ext uri="{FF2B5EF4-FFF2-40B4-BE49-F238E27FC236}">
                <a16:creationId xmlns:a16="http://schemas.microsoft.com/office/drawing/2014/main" id="{4FBAC9F6-A202-41C1-980E-10E4CD28961E}"/>
              </a:ext>
            </a:extLst>
          </p:cNvPr>
          <p:cNvSpPr>
            <a:spLocks/>
          </p:cNvSpPr>
          <p:nvPr/>
        </p:nvSpPr>
        <p:spPr bwMode="auto">
          <a:xfrm>
            <a:off x="2109231" y="3884796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1 h 26"/>
              <a:gd name="T4" fmla="*/ 5 w 25"/>
              <a:gd name="T5" fmla="*/ 1 h 26"/>
              <a:gd name="T6" fmla="*/ 5 w 25"/>
              <a:gd name="T7" fmla="*/ 4 h 26"/>
              <a:gd name="T8" fmla="*/ 5 w 25"/>
              <a:gd name="T9" fmla="*/ 4 h 26"/>
              <a:gd name="T10" fmla="*/ 5 w 25"/>
              <a:gd name="T11" fmla="*/ 4 h 26"/>
              <a:gd name="T12" fmla="*/ 6 w 25"/>
              <a:gd name="T13" fmla="*/ 1 h 26"/>
              <a:gd name="T14" fmla="*/ 6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3 w 25"/>
              <a:gd name="T21" fmla="*/ 1 h 26"/>
              <a:gd name="T22" fmla="*/ 13 w 25"/>
              <a:gd name="T23" fmla="*/ 1 h 26"/>
              <a:gd name="T24" fmla="*/ 14 w 25"/>
              <a:gd name="T25" fmla="*/ 4 h 26"/>
              <a:gd name="T26" fmla="*/ 14 w 25"/>
              <a:gd name="T27" fmla="*/ 4 h 26"/>
              <a:gd name="T28" fmla="*/ 16 w 25"/>
              <a:gd name="T29" fmla="*/ 1 h 26"/>
              <a:gd name="T30" fmla="*/ 16 w 25"/>
              <a:gd name="T31" fmla="*/ 1 h 26"/>
              <a:gd name="T32" fmla="*/ 19 w 25"/>
              <a:gd name="T33" fmla="*/ 0 h 26"/>
              <a:gd name="T34" fmla="*/ 19 w 25"/>
              <a:gd name="T35" fmla="*/ 0 h 26"/>
              <a:gd name="T36" fmla="*/ 21 w 25"/>
              <a:gd name="T37" fmla="*/ 1 h 26"/>
              <a:gd name="T38" fmla="*/ 21 w 25"/>
              <a:gd name="T39" fmla="*/ 1 h 26"/>
              <a:gd name="T40" fmla="*/ 23 w 25"/>
              <a:gd name="T41" fmla="*/ 2 h 26"/>
              <a:gd name="T42" fmla="*/ 23 w 25"/>
              <a:gd name="T43" fmla="*/ 2 h 26"/>
              <a:gd name="T44" fmla="*/ 24 w 25"/>
              <a:gd name="T45" fmla="*/ 4 h 26"/>
              <a:gd name="T46" fmla="*/ 24 w 25"/>
              <a:gd name="T47" fmla="*/ 4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9 h 26"/>
              <a:gd name="T56" fmla="*/ 20 w 25"/>
              <a:gd name="T57" fmla="*/ 9 h 26"/>
              <a:gd name="T58" fmla="*/ 19 w 25"/>
              <a:gd name="T59" fmla="*/ 6 h 26"/>
              <a:gd name="T60" fmla="*/ 19 w 25"/>
              <a:gd name="T61" fmla="*/ 6 h 26"/>
              <a:gd name="T62" fmla="*/ 18 w 25"/>
              <a:gd name="T63" fmla="*/ 6 h 26"/>
              <a:gd name="T64" fmla="*/ 18 w 25"/>
              <a:gd name="T65" fmla="*/ 6 h 26"/>
              <a:gd name="T66" fmla="*/ 15 w 25"/>
              <a:gd name="T67" fmla="*/ 6 h 26"/>
              <a:gd name="T68" fmla="*/ 15 w 25"/>
              <a:gd name="T69" fmla="*/ 6 h 26"/>
              <a:gd name="T70" fmla="*/ 15 w 25"/>
              <a:gd name="T71" fmla="*/ 9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9 h 26"/>
              <a:gd name="T78" fmla="*/ 10 w 25"/>
              <a:gd name="T79" fmla="*/ 9 h 26"/>
              <a:gd name="T80" fmla="*/ 9 w 25"/>
              <a:gd name="T81" fmla="*/ 6 h 26"/>
              <a:gd name="T82" fmla="*/ 9 w 25"/>
              <a:gd name="T83" fmla="*/ 6 h 26"/>
              <a:gd name="T84" fmla="*/ 8 w 25"/>
              <a:gd name="T85" fmla="*/ 6 h 26"/>
              <a:gd name="T86" fmla="*/ 8 w 25"/>
              <a:gd name="T87" fmla="*/ 6 h 26"/>
              <a:gd name="T88" fmla="*/ 5 w 25"/>
              <a:gd name="T89" fmla="*/ 6 h 26"/>
              <a:gd name="T90" fmla="*/ 5 w 25"/>
              <a:gd name="T91" fmla="*/ 6 h 26"/>
              <a:gd name="T92" fmla="*/ 5 w 25"/>
              <a:gd name="T93" fmla="*/ 9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6" y="1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4" y="4"/>
                </a:lnTo>
                <a:lnTo>
                  <a:pt x="14" y="4"/>
                </a:lnTo>
                <a:lnTo>
                  <a:pt x="16" y="1"/>
                </a:lnTo>
                <a:lnTo>
                  <a:pt x="16" y="1"/>
                </a:lnTo>
                <a:lnTo>
                  <a:pt x="19" y="0"/>
                </a:lnTo>
                <a:lnTo>
                  <a:pt x="19" y="0"/>
                </a:lnTo>
                <a:lnTo>
                  <a:pt x="21" y="1"/>
                </a:lnTo>
                <a:lnTo>
                  <a:pt x="21" y="1"/>
                </a:lnTo>
                <a:lnTo>
                  <a:pt x="23" y="2"/>
                </a:lnTo>
                <a:lnTo>
                  <a:pt x="23" y="2"/>
                </a:lnTo>
                <a:lnTo>
                  <a:pt x="24" y="4"/>
                </a:lnTo>
                <a:lnTo>
                  <a:pt x="24" y="4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19" y="6"/>
                </a:lnTo>
                <a:lnTo>
                  <a:pt x="19" y="6"/>
                </a:lnTo>
                <a:lnTo>
                  <a:pt x="18" y="6"/>
                </a:lnTo>
                <a:lnTo>
                  <a:pt x="18" y="6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8" y="6"/>
                </a:lnTo>
                <a:lnTo>
                  <a:pt x="8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01" name="Freeform 724">
            <a:extLst>
              <a:ext uri="{FF2B5EF4-FFF2-40B4-BE49-F238E27FC236}">
                <a16:creationId xmlns:a16="http://schemas.microsoft.com/office/drawing/2014/main" id="{475145C7-56D1-43A3-AB29-1E5ADBBF9D80}"/>
              </a:ext>
            </a:extLst>
          </p:cNvPr>
          <p:cNvSpPr>
            <a:spLocks/>
          </p:cNvSpPr>
          <p:nvPr/>
        </p:nvSpPr>
        <p:spPr bwMode="auto">
          <a:xfrm>
            <a:off x="2396568" y="3357746"/>
            <a:ext cx="26988" cy="55563"/>
          </a:xfrm>
          <a:custGeom>
            <a:avLst/>
            <a:gdLst>
              <a:gd name="T0" fmla="*/ 6 w 17"/>
              <a:gd name="T1" fmla="*/ 35 h 35"/>
              <a:gd name="T2" fmla="*/ 6 w 17"/>
              <a:gd name="T3" fmla="*/ 5 h 35"/>
              <a:gd name="T4" fmla="*/ 0 w 17"/>
              <a:gd name="T5" fmla="*/ 5 h 35"/>
              <a:gd name="T6" fmla="*/ 0 w 17"/>
              <a:gd name="T7" fmla="*/ 0 h 35"/>
              <a:gd name="T8" fmla="*/ 17 w 17"/>
              <a:gd name="T9" fmla="*/ 0 h 35"/>
              <a:gd name="T10" fmla="*/ 17 w 17"/>
              <a:gd name="T11" fmla="*/ 5 h 35"/>
              <a:gd name="T12" fmla="*/ 11 w 17"/>
              <a:gd name="T13" fmla="*/ 5 h 35"/>
              <a:gd name="T14" fmla="*/ 11 w 17"/>
              <a:gd name="T15" fmla="*/ 35 h 35"/>
              <a:gd name="T16" fmla="*/ 6 w 17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35">
                <a:moveTo>
                  <a:pt x="6" y="35"/>
                </a:moveTo>
                <a:lnTo>
                  <a:pt x="6" y="5"/>
                </a:lnTo>
                <a:lnTo>
                  <a:pt x="0" y="5"/>
                </a:lnTo>
                <a:lnTo>
                  <a:pt x="0" y="0"/>
                </a:lnTo>
                <a:lnTo>
                  <a:pt x="17" y="0"/>
                </a:lnTo>
                <a:lnTo>
                  <a:pt x="17" y="5"/>
                </a:lnTo>
                <a:lnTo>
                  <a:pt x="11" y="5"/>
                </a:lnTo>
                <a:lnTo>
                  <a:pt x="11" y="35"/>
                </a:lnTo>
                <a:lnTo>
                  <a:pt x="6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02" name="Freeform 725">
            <a:extLst>
              <a:ext uri="{FF2B5EF4-FFF2-40B4-BE49-F238E27FC236}">
                <a16:creationId xmlns:a16="http://schemas.microsoft.com/office/drawing/2014/main" id="{4C4E3B5F-D52F-4822-A7EF-5F88AAE51CA7}"/>
              </a:ext>
            </a:extLst>
          </p:cNvPr>
          <p:cNvSpPr>
            <a:spLocks noEditPoints="1"/>
          </p:cNvSpPr>
          <p:nvPr/>
        </p:nvSpPr>
        <p:spPr bwMode="auto">
          <a:xfrm>
            <a:off x="2426731" y="3357746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03" name="Freeform 726">
            <a:extLst>
              <a:ext uri="{FF2B5EF4-FFF2-40B4-BE49-F238E27FC236}">
                <a16:creationId xmlns:a16="http://schemas.microsoft.com/office/drawing/2014/main" id="{740EAF2F-B197-4BD2-9566-654F39B975B8}"/>
              </a:ext>
            </a:extLst>
          </p:cNvPr>
          <p:cNvSpPr>
            <a:spLocks/>
          </p:cNvSpPr>
          <p:nvPr/>
        </p:nvSpPr>
        <p:spPr bwMode="auto">
          <a:xfrm>
            <a:off x="2436256" y="3362509"/>
            <a:ext cx="17463" cy="50800"/>
          </a:xfrm>
          <a:custGeom>
            <a:avLst/>
            <a:gdLst>
              <a:gd name="T0" fmla="*/ 2 w 11"/>
              <a:gd name="T1" fmla="*/ 7 h 32"/>
              <a:gd name="T2" fmla="*/ 2 w 11"/>
              <a:gd name="T3" fmla="*/ 0 h 32"/>
              <a:gd name="T4" fmla="*/ 8 w 11"/>
              <a:gd name="T5" fmla="*/ 0 h 32"/>
              <a:gd name="T6" fmla="*/ 8 w 11"/>
              <a:gd name="T7" fmla="*/ 7 h 32"/>
              <a:gd name="T8" fmla="*/ 11 w 11"/>
              <a:gd name="T9" fmla="*/ 7 h 32"/>
              <a:gd name="T10" fmla="*/ 11 w 11"/>
              <a:gd name="T11" fmla="*/ 11 h 32"/>
              <a:gd name="T12" fmla="*/ 8 w 11"/>
              <a:gd name="T13" fmla="*/ 11 h 32"/>
              <a:gd name="T14" fmla="*/ 8 w 11"/>
              <a:gd name="T15" fmla="*/ 25 h 32"/>
              <a:gd name="T16" fmla="*/ 8 w 11"/>
              <a:gd name="T17" fmla="*/ 25 h 32"/>
              <a:gd name="T18" fmla="*/ 8 w 11"/>
              <a:gd name="T19" fmla="*/ 27 h 32"/>
              <a:gd name="T20" fmla="*/ 8 w 11"/>
              <a:gd name="T21" fmla="*/ 27 h 32"/>
              <a:gd name="T22" fmla="*/ 9 w 11"/>
              <a:gd name="T23" fmla="*/ 27 h 32"/>
              <a:gd name="T24" fmla="*/ 9 w 11"/>
              <a:gd name="T25" fmla="*/ 27 h 32"/>
              <a:gd name="T26" fmla="*/ 10 w 11"/>
              <a:gd name="T27" fmla="*/ 27 h 32"/>
              <a:gd name="T28" fmla="*/ 10 w 11"/>
              <a:gd name="T29" fmla="*/ 27 h 32"/>
              <a:gd name="T30" fmla="*/ 11 w 11"/>
              <a:gd name="T31" fmla="*/ 27 h 32"/>
              <a:gd name="T32" fmla="*/ 11 w 11"/>
              <a:gd name="T33" fmla="*/ 32 h 32"/>
              <a:gd name="T34" fmla="*/ 9 w 11"/>
              <a:gd name="T35" fmla="*/ 32 h 32"/>
              <a:gd name="T36" fmla="*/ 9 w 11"/>
              <a:gd name="T37" fmla="*/ 32 h 32"/>
              <a:gd name="T38" fmla="*/ 6 w 11"/>
              <a:gd name="T39" fmla="*/ 32 h 32"/>
              <a:gd name="T40" fmla="*/ 6 w 11"/>
              <a:gd name="T41" fmla="*/ 32 h 32"/>
              <a:gd name="T42" fmla="*/ 4 w 11"/>
              <a:gd name="T43" fmla="*/ 31 h 32"/>
              <a:gd name="T44" fmla="*/ 4 w 11"/>
              <a:gd name="T45" fmla="*/ 31 h 32"/>
              <a:gd name="T46" fmla="*/ 4 w 11"/>
              <a:gd name="T47" fmla="*/ 29 h 32"/>
              <a:gd name="T48" fmla="*/ 4 w 11"/>
              <a:gd name="T49" fmla="*/ 29 h 32"/>
              <a:gd name="T50" fmla="*/ 2 w 11"/>
              <a:gd name="T51" fmla="*/ 27 h 32"/>
              <a:gd name="T52" fmla="*/ 2 w 11"/>
              <a:gd name="T53" fmla="*/ 11 h 32"/>
              <a:gd name="T54" fmla="*/ 0 w 11"/>
              <a:gd name="T55" fmla="*/ 11 h 32"/>
              <a:gd name="T56" fmla="*/ 0 w 11"/>
              <a:gd name="T57" fmla="*/ 7 h 32"/>
              <a:gd name="T58" fmla="*/ 2 w 11"/>
              <a:gd name="T59" fmla="*/ 7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" h="32">
                <a:moveTo>
                  <a:pt x="2" y="7"/>
                </a:moveTo>
                <a:lnTo>
                  <a:pt x="2" y="0"/>
                </a:lnTo>
                <a:lnTo>
                  <a:pt x="8" y="0"/>
                </a:lnTo>
                <a:lnTo>
                  <a:pt x="8" y="7"/>
                </a:lnTo>
                <a:lnTo>
                  <a:pt x="11" y="7"/>
                </a:lnTo>
                <a:lnTo>
                  <a:pt x="11" y="11"/>
                </a:lnTo>
                <a:lnTo>
                  <a:pt x="8" y="11"/>
                </a:lnTo>
                <a:lnTo>
                  <a:pt x="8" y="25"/>
                </a:lnTo>
                <a:lnTo>
                  <a:pt x="8" y="25"/>
                </a:lnTo>
                <a:lnTo>
                  <a:pt x="8" y="27"/>
                </a:lnTo>
                <a:lnTo>
                  <a:pt x="8" y="27"/>
                </a:lnTo>
                <a:lnTo>
                  <a:pt x="9" y="27"/>
                </a:lnTo>
                <a:lnTo>
                  <a:pt x="9" y="27"/>
                </a:lnTo>
                <a:lnTo>
                  <a:pt x="10" y="27"/>
                </a:lnTo>
                <a:lnTo>
                  <a:pt x="10" y="27"/>
                </a:lnTo>
                <a:lnTo>
                  <a:pt x="11" y="27"/>
                </a:lnTo>
                <a:lnTo>
                  <a:pt x="11" y="32"/>
                </a:lnTo>
                <a:lnTo>
                  <a:pt x="9" y="32"/>
                </a:lnTo>
                <a:lnTo>
                  <a:pt x="9" y="32"/>
                </a:lnTo>
                <a:lnTo>
                  <a:pt x="6" y="32"/>
                </a:lnTo>
                <a:lnTo>
                  <a:pt x="6" y="32"/>
                </a:lnTo>
                <a:lnTo>
                  <a:pt x="4" y="31"/>
                </a:lnTo>
                <a:lnTo>
                  <a:pt x="4" y="31"/>
                </a:lnTo>
                <a:lnTo>
                  <a:pt x="4" y="29"/>
                </a:lnTo>
                <a:lnTo>
                  <a:pt x="4" y="29"/>
                </a:lnTo>
                <a:lnTo>
                  <a:pt x="2" y="27"/>
                </a:lnTo>
                <a:lnTo>
                  <a:pt x="2" y="11"/>
                </a:lnTo>
                <a:lnTo>
                  <a:pt x="0" y="11"/>
                </a:lnTo>
                <a:lnTo>
                  <a:pt x="0" y="7"/>
                </a:lnTo>
                <a:lnTo>
                  <a:pt x="2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04" name="Freeform 727">
            <a:extLst>
              <a:ext uri="{FF2B5EF4-FFF2-40B4-BE49-F238E27FC236}">
                <a16:creationId xmlns:a16="http://schemas.microsoft.com/office/drawing/2014/main" id="{C638963D-17AC-4437-8390-EA8C04F0D8FC}"/>
              </a:ext>
            </a:extLst>
          </p:cNvPr>
          <p:cNvSpPr>
            <a:spLocks noEditPoints="1"/>
          </p:cNvSpPr>
          <p:nvPr/>
        </p:nvSpPr>
        <p:spPr bwMode="auto">
          <a:xfrm>
            <a:off x="2456893" y="3373621"/>
            <a:ext cx="23813" cy="42863"/>
          </a:xfrm>
          <a:custGeom>
            <a:avLst/>
            <a:gdLst>
              <a:gd name="T0" fmla="*/ 10 w 15"/>
              <a:gd name="T1" fmla="*/ 23 h 27"/>
              <a:gd name="T2" fmla="*/ 10 w 15"/>
              <a:gd name="T3" fmla="*/ 23 h 27"/>
              <a:gd name="T4" fmla="*/ 7 w 15"/>
              <a:gd name="T5" fmla="*/ 25 h 27"/>
              <a:gd name="T6" fmla="*/ 5 w 15"/>
              <a:gd name="T7" fmla="*/ 27 h 27"/>
              <a:gd name="T8" fmla="*/ 3 w 15"/>
              <a:gd name="T9" fmla="*/ 25 h 27"/>
              <a:gd name="T10" fmla="*/ 1 w 15"/>
              <a:gd name="T11" fmla="*/ 25 h 27"/>
              <a:gd name="T12" fmla="*/ 0 w 15"/>
              <a:gd name="T13" fmla="*/ 23 h 27"/>
              <a:gd name="T14" fmla="*/ 0 w 15"/>
              <a:gd name="T15" fmla="*/ 19 h 27"/>
              <a:gd name="T16" fmla="*/ 0 w 15"/>
              <a:gd name="T17" fmla="*/ 15 h 27"/>
              <a:gd name="T18" fmla="*/ 1 w 15"/>
              <a:gd name="T19" fmla="*/ 13 h 27"/>
              <a:gd name="T20" fmla="*/ 3 w 15"/>
              <a:gd name="T21" fmla="*/ 12 h 27"/>
              <a:gd name="T22" fmla="*/ 7 w 15"/>
              <a:gd name="T23" fmla="*/ 10 h 27"/>
              <a:gd name="T24" fmla="*/ 8 w 15"/>
              <a:gd name="T25" fmla="*/ 10 h 27"/>
              <a:gd name="T26" fmla="*/ 8 w 15"/>
              <a:gd name="T27" fmla="*/ 10 h 27"/>
              <a:gd name="T28" fmla="*/ 10 w 15"/>
              <a:gd name="T29" fmla="*/ 10 h 27"/>
              <a:gd name="T30" fmla="*/ 10 w 15"/>
              <a:gd name="T31" fmla="*/ 8 h 27"/>
              <a:gd name="T32" fmla="*/ 10 w 15"/>
              <a:gd name="T33" fmla="*/ 7 h 27"/>
              <a:gd name="T34" fmla="*/ 7 w 15"/>
              <a:gd name="T35" fmla="*/ 5 h 27"/>
              <a:gd name="T36" fmla="*/ 6 w 15"/>
              <a:gd name="T37" fmla="*/ 5 h 27"/>
              <a:gd name="T38" fmla="*/ 5 w 15"/>
              <a:gd name="T39" fmla="*/ 8 h 27"/>
              <a:gd name="T40" fmla="*/ 0 w 15"/>
              <a:gd name="T41" fmla="*/ 8 h 27"/>
              <a:gd name="T42" fmla="*/ 2 w 15"/>
              <a:gd name="T43" fmla="*/ 3 h 27"/>
              <a:gd name="T44" fmla="*/ 5 w 15"/>
              <a:gd name="T45" fmla="*/ 0 h 27"/>
              <a:gd name="T46" fmla="*/ 7 w 15"/>
              <a:gd name="T47" fmla="*/ 0 h 27"/>
              <a:gd name="T48" fmla="*/ 10 w 15"/>
              <a:gd name="T49" fmla="*/ 0 h 27"/>
              <a:gd name="T50" fmla="*/ 12 w 15"/>
              <a:gd name="T51" fmla="*/ 2 h 27"/>
              <a:gd name="T52" fmla="*/ 15 w 15"/>
              <a:gd name="T53" fmla="*/ 4 h 27"/>
              <a:gd name="T54" fmla="*/ 15 w 15"/>
              <a:gd name="T55" fmla="*/ 8 h 27"/>
              <a:gd name="T56" fmla="*/ 10 w 15"/>
              <a:gd name="T57" fmla="*/ 25 h 27"/>
              <a:gd name="T58" fmla="*/ 10 w 15"/>
              <a:gd name="T59" fmla="*/ 15 h 27"/>
              <a:gd name="T60" fmla="*/ 8 w 15"/>
              <a:gd name="T61" fmla="*/ 14 h 27"/>
              <a:gd name="T62" fmla="*/ 6 w 15"/>
              <a:gd name="T63" fmla="*/ 15 h 27"/>
              <a:gd name="T64" fmla="*/ 5 w 15"/>
              <a:gd name="T65" fmla="*/ 18 h 27"/>
              <a:gd name="T66" fmla="*/ 5 w 15"/>
              <a:gd name="T67" fmla="*/ 20 h 27"/>
              <a:gd name="T68" fmla="*/ 7 w 15"/>
              <a:gd name="T69" fmla="*/ 22 h 27"/>
              <a:gd name="T70" fmla="*/ 10 w 15"/>
              <a:gd name="T71" fmla="*/ 20 h 27"/>
              <a:gd name="T72" fmla="*/ 10 w 15"/>
              <a:gd name="T73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" h="27">
                <a:moveTo>
                  <a:pt x="10" y="25"/>
                </a:move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7" y="25"/>
                </a:lnTo>
                <a:lnTo>
                  <a:pt x="7" y="25"/>
                </a:lnTo>
                <a:lnTo>
                  <a:pt x="5" y="27"/>
                </a:lnTo>
                <a:lnTo>
                  <a:pt x="5" y="27"/>
                </a:lnTo>
                <a:lnTo>
                  <a:pt x="3" y="25"/>
                </a:lnTo>
                <a:lnTo>
                  <a:pt x="3" y="25"/>
                </a:lnTo>
                <a:lnTo>
                  <a:pt x="1" y="25"/>
                </a:lnTo>
                <a:lnTo>
                  <a:pt x="1" y="25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19"/>
                </a:lnTo>
                <a:lnTo>
                  <a:pt x="0" y="15"/>
                </a:lnTo>
                <a:lnTo>
                  <a:pt x="0" y="15"/>
                </a:lnTo>
                <a:lnTo>
                  <a:pt x="1" y="13"/>
                </a:lnTo>
                <a:lnTo>
                  <a:pt x="1" y="13"/>
                </a:lnTo>
                <a:lnTo>
                  <a:pt x="3" y="12"/>
                </a:lnTo>
                <a:lnTo>
                  <a:pt x="3" y="12"/>
                </a:lnTo>
                <a:lnTo>
                  <a:pt x="7" y="10"/>
                </a:lnTo>
                <a:lnTo>
                  <a:pt x="7" y="10"/>
                </a:lnTo>
                <a:lnTo>
                  <a:pt x="8" y="10"/>
                </a:lnTo>
                <a:lnTo>
                  <a:pt x="8" y="10"/>
                </a:lnTo>
                <a:lnTo>
                  <a:pt x="8" y="10"/>
                </a:lnTo>
                <a:lnTo>
                  <a:pt x="8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0" y="8"/>
                </a:lnTo>
                <a:lnTo>
                  <a:pt x="10" y="8"/>
                </a:lnTo>
                <a:lnTo>
                  <a:pt x="10" y="7"/>
                </a:lnTo>
                <a:lnTo>
                  <a:pt x="10" y="7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0" y="4"/>
                </a:lnTo>
                <a:lnTo>
                  <a:pt x="2" y="3"/>
                </a:lnTo>
                <a:lnTo>
                  <a:pt x="2" y="3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5" y="4"/>
                </a:lnTo>
                <a:lnTo>
                  <a:pt x="15" y="4"/>
                </a:lnTo>
                <a:lnTo>
                  <a:pt x="15" y="8"/>
                </a:lnTo>
                <a:lnTo>
                  <a:pt x="15" y="25"/>
                </a:lnTo>
                <a:lnTo>
                  <a:pt x="10" y="25"/>
                </a:lnTo>
                <a:close/>
                <a:moveTo>
                  <a:pt x="10" y="15"/>
                </a:moveTo>
                <a:lnTo>
                  <a:pt x="10" y="15"/>
                </a:lnTo>
                <a:lnTo>
                  <a:pt x="8" y="14"/>
                </a:lnTo>
                <a:lnTo>
                  <a:pt x="8" y="14"/>
                </a:lnTo>
                <a:lnTo>
                  <a:pt x="6" y="15"/>
                </a:lnTo>
                <a:lnTo>
                  <a:pt x="6" y="15"/>
                </a:lnTo>
                <a:lnTo>
                  <a:pt x="5" y="17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2"/>
                </a:lnTo>
                <a:lnTo>
                  <a:pt x="7" y="22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05" name="Freeform 728">
            <a:extLst>
              <a:ext uri="{FF2B5EF4-FFF2-40B4-BE49-F238E27FC236}">
                <a16:creationId xmlns:a16="http://schemas.microsoft.com/office/drawing/2014/main" id="{57CF0DA3-AF61-4011-A706-8288EAECCCBC}"/>
              </a:ext>
            </a:extLst>
          </p:cNvPr>
          <p:cNvSpPr>
            <a:spLocks/>
          </p:cNvSpPr>
          <p:nvPr/>
        </p:nvSpPr>
        <p:spPr bwMode="auto">
          <a:xfrm>
            <a:off x="2485468" y="3373621"/>
            <a:ext cx="23813" cy="39688"/>
          </a:xfrm>
          <a:custGeom>
            <a:avLst/>
            <a:gdLst>
              <a:gd name="T0" fmla="*/ 0 w 15"/>
              <a:gd name="T1" fmla="*/ 25 h 25"/>
              <a:gd name="T2" fmla="*/ 0 w 15"/>
              <a:gd name="T3" fmla="*/ 0 h 25"/>
              <a:gd name="T4" fmla="*/ 5 w 15"/>
              <a:gd name="T5" fmla="*/ 0 h 25"/>
              <a:gd name="T6" fmla="*/ 5 w 15"/>
              <a:gd name="T7" fmla="*/ 3 h 25"/>
              <a:gd name="T8" fmla="*/ 5 w 15"/>
              <a:gd name="T9" fmla="*/ 3 h 25"/>
              <a:gd name="T10" fmla="*/ 5 w 15"/>
              <a:gd name="T11" fmla="*/ 3 h 25"/>
              <a:gd name="T12" fmla="*/ 8 w 15"/>
              <a:gd name="T13" fmla="*/ 0 h 25"/>
              <a:gd name="T14" fmla="*/ 8 w 15"/>
              <a:gd name="T15" fmla="*/ 0 h 25"/>
              <a:gd name="T16" fmla="*/ 10 w 15"/>
              <a:gd name="T17" fmla="*/ 0 h 25"/>
              <a:gd name="T18" fmla="*/ 10 w 15"/>
              <a:gd name="T19" fmla="*/ 0 h 25"/>
              <a:gd name="T20" fmla="*/ 13 w 15"/>
              <a:gd name="T21" fmla="*/ 0 h 25"/>
              <a:gd name="T22" fmla="*/ 13 w 15"/>
              <a:gd name="T23" fmla="*/ 0 h 25"/>
              <a:gd name="T24" fmla="*/ 14 w 15"/>
              <a:gd name="T25" fmla="*/ 2 h 25"/>
              <a:gd name="T26" fmla="*/ 14 w 15"/>
              <a:gd name="T27" fmla="*/ 2 h 25"/>
              <a:gd name="T28" fmla="*/ 15 w 15"/>
              <a:gd name="T29" fmla="*/ 3 h 25"/>
              <a:gd name="T30" fmla="*/ 15 w 15"/>
              <a:gd name="T31" fmla="*/ 3 h 25"/>
              <a:gd name="T32" fmla="*/ 15 w 15"/>
              <a:gd name="T33" fmla="*/ 7 h 25"/>
              <a:gd name="T34" fmla="*/ 15 w 15"/>
              <a:gd name="T35" fmla="*/ 25 h 25"/>
              <a:gd name="T36" fmla="*/ 10 w 15"/>
              <a:gd name="T37" fmla="*/ 25 h 25"/>
              <a:gd name="T38" fmla="*/ 10 w 15"/>
              <a:gd name="T39" fmla="*/ 8 h 25"/>
              <a:gd name="T40" fmla="*/ 10 w 15"/>
              <a:gd name="T41" fmla="*/ 8 h 25"/>
              <a:gd name="T42" fmla="*/ 10 w 15"/>
              <a:gd name="T43" fmla="*/ 7 h 25"/>
              <a:gd name="T44" fmla="*/ 10 w 15"/>
              <a:gd name="T45" fmla="*/ 7 h 25"/>
              <a:gd name="T46" fmla="*/ 8 w 15"/>
              <a:gd name="T47" fmla="*/ 5 h 25"/>
              <a:gd name="T48" fmla="*/ 8 w 15"/>
              <a:gd name="T49" fmla="*/ 5 h 25"/>
              <a:gd name="T50" fmla="*/ 7 w 15"/>
              <a:gd name="T51" fmla="*/ 7 h 25"/>
              <a:gd name="T52" fmla="*/ 7 w 15"/>
              <a:gd name="T53" fmla="*/ 7 h 25"/>
              <a:gd name="T54" fmla="*/ 5 w 15"/>
              <a:gd name="T55" fmla="*/ 9 h 25"/>
              <a:gd name="T56" fmla="*/ 5 w 15"/>
              <a:gd name="T57" fmla="*/ 25 h 25"/>
              <a:gd name="T58" fmla="*/ 0 w 15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4" y="2"/>
                </a:lnTo>
                <a:lnTo>
                  <a:pt x="14" y="2"/>
                </a:lnTo>
                <a:lnTo>
                  <a:pt x="15" y="3"/>
                </a:lnTo>
                <a:lnTo>
                  <a:pt x="15" y="3"/>
                </a:lnTo>
                <a:lnTo>
                  <a:pt x="15" y="7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7" y="7"/>
                </a:lnTo>
                <a:lnTo>
                  <a:pt x="7" y="7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06" name="Freeform 729">
            <a:extLst>
              <a:ext uri="{FF2B5EF4-FFF2-40B4-BE49-F238E27FC236}">
                <a16:creationId xmlns:a16="http://schemas.microsoft.com/office/drawing/2014/main" id="{DB16B5B3-4A07-4EEE-9620-72628EF101E9}"/>
              </a:ext>
            </a:extLst>
          </p:cNvPr>
          <p:cNvSpPr>
            <a:spLocks noEditPoints="1"/>
          </p:cNvSpPr>
          <p:nvPr/>
        </p:nvSpPr>
        <p:spPr bwMode="auto">
          <a:xfrm>
            <a:off x="2517218" y="3357746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07" name="Freeform 730">
            <a:extLst>
              <a:ext uri="{FF2B5EF4-FFF2-40B4-BE49-F238E27FC236}">
                <a16:creationId xmlns:a16="http://schemas.microsoft.com/office/drawing/2014/main" id="{494A1910-ED2C-4D0A-9A0E-40F4CBE4235C}"/>
              </a:ext>
            </a:extLst>
          </p:cNvPr>
          <p:cNvSpPr>
            <a:spLocks/>
          </p:cNvSpPr>
          <p:nvPr/>
        </p:nvSpPr>
        <p:spPr bwMode="auto">
          <a:xfrm>
            <a:off x="2531506" y="3373621"/>
            <a:ext cx="23813" cy="42863"/>
          </a:xfrm>
          <a:custGeom>
            <a:avLst/>
            <a:gdLst>
              <a:gd name="T0" fmla="*/ 15 w 15"/>
              <a:gd name="T1" fmla="*/ 0 h 27"/>
              <a:gd name="T2" fmla="*/ 15 w 15"/>
              <a:gd name="T3" fmla="*/ 25 h 27"/>
              <a:gd name="T4" fmla="*/ 10 w 15"/>
              <a:gd name="T5" fmla="*/ 25 h 27"/>
              <a:gd name="T6" fmla="*/ 10 w 15"/>
              <a:gd name="T7" fmla="*/ 23 h 27"/>
              <a:gd name="T8" fmla="*/ 10 w 15"/>
              <a:gd name="T9" fmla="*/ 23 h 27"/>
              <a:gd name="T10" fmla="*/ 10 w 15"/>
              <a:gd name="T11" fmla="*/ 23 h 27"/>
              <a:gd name="T12" fmla="*/ 9 w 15"/>
              <a:gd name="T13" fmla="*/ 25 h 27"/>
              <a:gd name="T14" fmla="*/ 9 w 15"/>
              <a:gd name="T15" fmla="*/ 25 h 27"/>
              <a:gd name="T16" fmla="*/ 5 w 15"/>
              <a:gd name="T17" fmla="*/ 27 h 27"/>
              <a:gd name="T18" fmla="*/ 5 w 15"/>
              <a:gd name="T19" fmla="*/ 27 h 27"/>
              <a:gd name="T20" fmla="*/ 4 w 15"/>
              <a:gd name="T21" fmla="*/ 25 h 27"/>
              <a:gd name="T22" fmla="*/ 4 w 15"/>
              <a:gd name="T23" fmla="*/ 25 h 27"/>
              <a:gd name="T24" fmla="*/ 3 w 15"/>
              <a:gd name="T25" fmla="*/ 24 h 27"/>
              <a:gd name="T26" fmla="*/ 3 w 15"/>
              <a:gd name="T27" fmla="*/ 24 h 27"/>
              <a:gd name="T28" fmla="*/ 1 w 15"/>
              <a:gd name="T29" fmla="*/ 23 h 27"/>
              <a:gd name="T30" fmla="*/ 1 w 15"/>
              <a:gd name="T31" fmla="*/ 23 h 27"/>
              <a:gd name="T32" fmla="*/ 0 w 15"/>
              <a:gd name="T33" fmla="*/ 20 h 27"/>
              <a:gd name="T34" fmla="*/ 0 w 15"/>
              <a:gd name="T35" fmla="*/ 0 h 27"/>
              <a:gd name="T36" fmla="*/ 5 w 15"/>
              <a:gd name="T37" fmla="*/ 0 h 27"/>
              <a:gd name="T38" fmla="*/ 5 w 15"/>
              <a:gd name="T39" fmla="*/ 18 h 27"/>
              <a:gd name="T40" fmla="*/ 5 w 15"/>
              <a:gd name="T41" fmla="*/ 18 h 27"/>
              <a:gd name="T42" fmla="*/ 7 w 15"/>
              <a:gd name="T43" fmla="*/ 20 h 27"/>
              <a:gd name="T44" fmla="*/ 7 w 15"/>
              <a:gd name="T45" fmla="*/ 20 h 27"/>
              <a:gd name="T46" fmla="*/ 8 w 15"/>
              <a:gd name="T47" fmla="*/ 20 h 27"/>
              <a:gd name="T48" fmla="*/ 8 w 15"/>
              <a:gd name="T49" fmla="*/ 20 h 27"/>
              <a:gd name="T50" fmla="*/ 10 w 15"/>
              <a:gd name="T51" fmla="*/ 20 h 27"/>
              <a:gd name="T52" fmla="*/ 10 w 15"/>
              <a:gd name="T53" fmla="*/ 20 h 27"/>
              <a:gd name="T54" fmla="*/ 10 w 15"/>
              <a:gd name="T55" fmla="*/ 18 h 27"/>
              <a:gd name="T56" fmla="*/ 10 w 15"/>
              <a:gd name="T57" fmla="*/ 0 h 27"/>
              <a:gd name="T58" fmla="*/ 15 w 15"/>
              <a:gd name="T5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7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9" y="25"/>
                </a:lnTo>
                <a:lnTo>
                  <a:pt x="9" y="25"/>
                </a:lnTo>
                <a:lnTo>
                  <a:pt x="5" y="27"/>
                </a:lnTo>
                <a:lnTo>
                  <a:pt x="5" y="27"/>
                </a:lnTo>
                <a:lnTo>
                  <a:pt x="4" y="25"/>
                </a:lnTo>
                <a:lnTo>
                  <a:pt x="4" y="25"/>
                </a:lnTo>
                <a:lnTo>
                  <a:pt x="3" y="24"/>
                </a:lnTo>
                <a:lnTo>
                  <a:pt x="3" y="24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08" name="Freeform 731">
            <a:extLst>
              <a:ext uri="{FF2B5EF4-FFF2-40B4-BE49-F238E27FC236}">
                <a16:creationId xmlns:a16="http://schemas.microsoft.com/office/drawing/2014/main" id="{7A8A8DE8-D625-4100-8FAD-C3A83FFCB66C}"/>
              </a:ext>
            </a:extLst>
          </p:cNvPr>
          <p:cNvSpPr>
            <a:spLocks/>
          </p:cNvSpPr>
          <p:nvPr/>
        </p:nvSpPr>
        <p:spPr bwMode="auto">
          <a:xfrm>
            <a:off x="2563256" y="3373621"/>
            <a:ext cx="39688" cy="39688"/>
          </a:xfrm>
          <a:custGeom>
            <a:avLst/>
            <a:gdLst>
              <a:gd name="T0" fmla="*/ 0 w 25"/>
              <a:gd name="T1" fmla="*/ 25 h 25"/>
              <a:gd name="T2" fmla="*/ 0 w 25"/>
              <a:gd name="T3" fmla="*/ 0 h 25"/>
              <a:gd name="T4" fmla="*/ 5 w 25"/>
              <a:gd name="T5" fmla="*/ 0 h 25"/>
              <a:gd name="T6" fmla="*/ 5 w 25"/>
              <a:gd name="T7" fmla="*/ 3 h 25"/>
              <a:gd name="T8" fmla="*/ 5 w 25"/>
              <a:gd name="T9" fmla="*/ 3 h 25"/>
              <a:gd name="T10" fmla="*/ 5 w 25"/>
              <a:gd name="T11" fmla="*/ 3 h 25"/>
              <a:gd name="T12" fmla="*/ 7 w 25"/>
              <a:gd name="T13" fmla="*/ 0 h 25"/>
              <a:gd name="T14" fmla="*/ 7 w 25"/>
              <a:gd name="T15" fmla="*/ 0 h 25"/>
              <a:gd name="T16" fmla="*/ 10 w 25"/>
              <a:gd name="T17" fmla="*/ 0 h 25"/>
              <a:gd name="T18" fmla="*/ 10 w 25"/>
              <a:gd name="T19" fmla="*/ 0 h 25"/>
              <a:gd name="T20" fmla="*/ 13 w 25"/>
              <a:gd name="T21" fmla="*/ 0 h 25"/>
              <a:gd name="T22" fmla="*/ 13 w 25"/>
              <a:gd name="T23" fmla="*/ 0 h 25"/>
              <a:gd name="T24" fmla="*/ 14 w 25"/>
              <a:gd name="T25" fmla="*/ 3 h 25"/>
              <a:gd name="T26" fmla="*/ 14 w 25"/>
              <a:gd name="T27" fmla="*/ 3 h 25"/>
              <a:gd name="T28" fmla="*/ 17 w 25"/>
              <a:gd name="T29" fmla="*/ 0 h 25"/>
              <a:gd name="T30" fmla="*/ 17 w 25"/>
              <a:gd name="T31" fmla="*/ 0 h 25"/>
              <a:gd name="T32" fmla="*/ 20 w 25"/>
              <a:gd name="T33" fmla="*/ 0 h 25"/>
              <a:gd name="T34" fmla="*/ 20 w 25"/>
              <a:gd name="T35" fmla="*/ 0 h 25"/>
              <a:gd name="T36" fmla="*/ 22 w 25"/>
              <a:gd name="T37" fmla="*/ 0 h 25"/>
              <a:gd name="T38" fmla="*/ 22 w 25"/>
              <a:gd name="T39" fmla="*/ 0 h 25"/>
              <a:gd name="T40" fmla="*/ 24 w 25"/>
              <a:gd name="T41" fmla="*/ 2 h 25"/>
              <a:gd name="T42" fmla="*/ 24 w 25"/>
              <a:gd name="T43" fmla="*/ 2 h 25"/>
              <a:gd name="T44" fmla="*/ 25 w 25"/>
              <a:gd name="T45" fmla="*/ 3 h 25"/>
              <a:gd name="T46" fmla="*/ 25 w 25"/>
              <a:gd name="T47" fmla="*/ 3 h 25"/>
              <a:gd name="T48" fmla="*/ 25 w 25"/>
              <a:gd name="T49" fmla="*/ 7 h 25"/>
              <a:gd name="T50" fmla="*/ 25 w 25"/>
              <a:gd name="T51" fmla="*/ 25 h 25"/>
              <a:gd name="T52" fmla="*/ 20 w 25"/>
              <a:gd name="T53" fmla="*/ 25 h 25"/>
              <a:gd name="T54" fmla="*/ 20 w 25"/>
              <a:gd name="T55" fmla="*/ 8 h 25"/>
              <a:gd name="T56" fmla="*/ 20 w 25"/>
              <a:gd name="T57" fmla="*/ 8 h 25"/>
              <a:gd name="T58" fmla="*/ 19 w 25"/>
              <a:gd name="T59" fmla="*/ 7 h 25"/>
              <a:gd name="T60" fmla="*/ 19 w 25"/>
              <a:gd name="T61" fmla="*/ 7 h 25"/>
              <a:gd name="T62" fmla="*/ 18 w 25"/>
              <a:gd name="T63" fmla="*/ 5 h 25"/>
              <a:gd name="T64" fmla="*/ 18 w 25"/>
              <a:gd name="T65" fmla="*/ 5 h 25"/>
              <a:gd name="T66" fmla="*/ 15 w 25"/>
              <a:gd name="T67" fmla="*/ 7 h 25"/>
              <a:gd name="T68" fmla="*/ 15 w 25"/>
              <a:gd name="T69" fmla="*/ 7 h 25"/>
              <a:gd name="T70" fmla="*/ 15 w 25"/>
              <a:gd name="T71" fmla="*/ 9 h 25"/>
              <a:gd name="T72" fmla="*/ 15 w 25"/>
              <a:gd name="T73" fmla="*/ 25 h 25"/>
              <a:gd name="T74" fmla="*/ 10 w 25"/>
              <a:gd name="T75" fmla="*/ 25 h 25"/>
              <a:gd name="T76" fmla="*/ 10 w 25"/>
              <a:gd name="T77" fmla="*/ 8 h 25"/>
              <a:gd name="T78" fmla="*/ 10 w 25"/>
              <a:gd name="T79" fmla="*/ 8 h 25"/>
              <a:gd name="T80" fmla="*/ 9 w 25"/>
              <a:gd name="T81" fmla="*/ 7 h 25"/>
              <a:gd name="T82" fmla="*/ 9 w 25"/>
              <a:gd name="T83" fmla="*/ 7 h 25"/>
              <a:gd name="T84" fmla="*/ 8 w 25"/>
              <a:gd name="T85" fmla="*/ 5 h 25"/>
              <a:gd name="T86" fmla="*/ 8 w 25"/>
              <a:gd name="T87" fmla="*/ 5 h 25"/>
              <a:gd name="T88" fmla="*/ 5 w 25"/>
              <a:gd name="T89" fmla="*/ 7 h 25"/>
              <a:gd name="T90" fmla="*/ 5 w 25"/>
              <a:gd name="T91" fmla="*/ 7 h 25"/>
              <a:gd name="T92" fmla="*/ 5 w 25"/>
              <a:gd name="T93" fmla="*/ 9 h 25"/>
              <a:gd name="T94" fmla="*/ 5 w 25"/>
              <a:gd name="T95" fmla="*/ 25 h 25"/>
              <a:gd name="T96" fmla="*/ 0 w 25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4" y="3"/>
                </a:lnTo>
                <a:lnTo>
                  <a:pt x="14" y="3"/>
                </a:lnTo>
                <a:lnTo>
                  <a:pt x="17" y="0"/>
                </a:lnTo>
                <a:lnTo>
                  <a:pt x="17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2"/>
                </a:lnTo>
                <a:lnTo>
                  <a:pt x="24" y="2"/>
                </a:lnTo>
                <a:lnTo>
                  <a:pt x="25" y="3"/>
                </a:lnTo>
                <a:lnTo>
                  <a:pt x="25" y="3"/>
                </a:lnTo>
                <a:lnTo>
                  <a:pt x="25" y="7"/>
                </a:lnTo>
                <a:lnTo>
                  <a:pt x="25" y="25"/>
                </a:lnTo>
                <a:lnTo>
                  <a:pt x="20" y="25"/>
                </a:lnTo>
                <a:lnTo>
                  <a:pt x="20" y="8"/>
                </a:lnTo>
                <a:lnTo>
                  <a:pt x="20" y="8"/>
                </a:lnTo>
                <a:lnTo>
                  <a:pt x="19" y="7"/>
                </a:lnTo>
                <a:lnTo>
                  <a:pt x="19" y="7"/>
                </a:lnTo>
                <a:lnTo>
                  <a:pt x="18" y="5"/>
                </a:lnTo>
                <a:lnTo>
                  <a:pt x="18" y="5"/>
                </a:lnTo>
                <a:lnTo>
                  <a:pt x="15" y="7"/>
                </a:lnTo>
                <a:lnTo>
                  <a:pt x="15" y="7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09" name="Freeform 732">
            <a:extLst>
              <a:ext uri="{FF2B5EF4-FFF2-40B4-BE49-F238E27FC236}">
                <a16:creationId xmlns:a16="http://schemas.microsoft.com/office/drawing/2014/main" id="{BFA82CCD-EAA3-4285-8E3F-42F07BD760C5}"/>
              </a:ext>
            </a:extLst>
          </p:cNvPr>
          <p:cNvSpPr>
            <a:spLocks/>
          </p:cNvSpPr>
          <p:nvPr/>
        </p:nvSpPr>
        <p:spPr bwMode="auto">
          <a:xfrm>
            <a:off x="2380693" y="3870509"/>
            <a:ext cx="23813" cy="55563"/>
          </a:xfrm>
          <a:custGeom>
            <a:avLst/>
            <a:gdLst>
              <a:gd name="T0" fmla="*/ 0 w 15"/>
              <a:gd name="T1" fmla="*/ 35 h 35"/>
              <a:gd name="T2" fmla="*/ 0 w 15"/>
              <a:gd name="T3" fmla="*/ 30 h 35"/>
              <a:gd name="T4" fmla="*/ 10 w 15"/>
              <a:gd name="T5" fmla="*/ 4 h 35"/>
              <a:gd name="T6" fmla="*/ 0 w 15"/>
              <a:gd name="T7" fmla="*/ 4 h 35"/>
              <a:gd name="T8" fmla="*/ 0 w 15"/>
              <a:gd name="T9" fmla="*/ 0 h 35"/>
              <a:gd name="T10" fmla="*/ 15 w 15"/>
              <a:gd name="T11" fmla="*/ 0 h 35"/>
              <a:gd name="T12" fmla="*/ 15 w 15"/>
              <a:gd name="T13" fmla="*/ 4 h 35"/>
              <a:gd name="T14" fmla="*/ 5 w 15"/>
              <a:gd name="T15" fmla="*/ 30 h 35"/>
              <a:gd name="T16" fmla="*/ 15 w 15"/>
              <a:gd name="T17" fmla="*/ 30 h 35"/>
              <a:gd name="T18" fmla="*/ 15 w 15"/>
              <a:gd name="T19" fmla="*/ 35 h 35"/>
              <a:gd name="T20" fmla="*/ 0 w 15"/>
              <a:gd name="T21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35">
                <a:moveTo>
                  <a:pt x="0" y="35"/>
                </a:moveTo>
                <a:lnTo>
                  <a:pt x="0" y="30"/>
                </a:lnTo>
                <a:lnTo>
                  <a:pt x="10" y="4"/>
                </a:lnTo>
                <a:lnTo>
                  <a:pt x="0" y="4"/>
                </a:lnTo>
                <a:lnTo>
                  <a:pt x="0" y="0"/>
                </a:lnTo>
                <a:lnTo>
                  <a:pt x="15" y="0"/>
                </a:lnTo>
                <a:lnTo>
                  <a:pt x="15" y="4"/>
                </a:lnTo>
                <a:lnTo>
                  <a:pt x="5" y="30"/>
                </a:lnTo>
                <a:lnTo>
                  <a:pt x="15" y="30"/>
                </a:lnTo>
                <a:lnTo>
                  <a:pt x="1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10" name="Freeform 733">
            <a:extLst>
              <a:ext uri="{FF2B5EF4-FFF2-40B4-BE49-F238E27FC236}">
                <a16:creationId xmlns:a16="http://schemas.microsoft.com/office/drawing/2014/main" id="{B8B7C2FF-9800-4B6B-AD77-637707C0F08E}"/>
              </a:ext>
            </a:extLst>
          </p:cNvPr>
          <p:cNvSpPr>
            <a:spLocks noEditPoints="1"/>
          </p:cNvSpPr>
          <p:nvPr/>
        </p:nvSpPr>
        <p:spPr bwMode="auto">
          <a:xfrm>
            <a:off x="2407681" y="3870509"/>
            <a:ext cx="11113" cy="55563"/>
          </a:xfrm>
          <a:custGeom>
            <a:avLst/>
            <a:gdLst>
              <a:gd name="T0" fmla="*/ 0 w 7"/>
              <a:gd name="T1" fmla="*/ 5 h 35"/>
              <a:gd name="T2" fmla="*/ 0 w 7"/>
              <a:gd name="T3" fmla="*/ 0 h 35"/>
              <a:gd name="T4" fmla="*/ 7 w 7"/>
              <a:gd name="T5" fmla="*/ 0 h 35"/>
              <a:gd name="T6" fmla="*/ 7 w 7"/>
              <a:gd name="T7" fmla="*/ 5 h 35"/>
              <a:gd name="T8" fmla="*/ 0 w 7"/>
              <a:gd name="T9" fmla="*/ 5 h 35"/>
              <a:gd name="T10" fmla="*/ 0 w 7"/>
              <a:gd name="T11" fmla="*/ 35 h 35"/>
              <a:gd name="T12" fmla="*/ 0 w 7"/>
              <a:gd name="T13" fmla="*/ 10 h 35"/>
              <a:gd name="T14" fmla="*/ 7 w 7"/>
              <a:gd name="T15" fmla="*/ 10 h 35"/>
              <a:gd name="T16" fmla="*/ 7 w 7"/>
              <a:gd name="T17" fmla="*/ 35 h 35"/>
              <a:gd name="T18" fmla="*/ 0 w 7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35">
                <a:moveTo>
                  <a:pt x="0" y="5"/>
                </a:moveTo>
                <a:lnTo>
                  <a:pt x="0" y="0"/>
                </a:lnTo>
                <a:lnTo>
                  <a:pt x="7" y="0"/>
                </a:lnTo>
                <a:lnTo>
                  <a:pt x="7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7" y="10"/>
                </a:lnTo>
                <a:lnTo>
                  <a:pt x="7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11" name="Freeform 734">
            <a:extLst>
              <a:ext uri="{FF2B5EF4-FFF2-40B4-BE49-F238E27FC236}">
                <a16:creationId xmlns:a16="http://schemas.microsoft.com/office/drawing/2014/main" id="{4026B748-819C-4428-8822-C79BB0E07202}"/>
              </a:ext>
            </a:extLst>
          </p:cNvPr>
          <p:cNvSpPr>
            <a:spLocks/>
          </p:cNvSpPr>
          <p:nvPr/>
        </p:nvSpPr>
        <p:spPr bwMode="auto">
          <a:xfrm>
            <a:off x="2423556" y="3884796"/>
            <a:ext cx="19050" cy="41275"/>
          </a:xfrm>
          <a:custGeom>
            <a:avLst/>
            <a:gdLst>
              <a:gd name="T0" fmla="*/ 0 w 12"/>
              <a:gd name="T1" fmla="*/ 26 h 26"/>
              <a:gd name="T2" fmla="*/ 0 w 12"/>
              <a:gd name="T3" fmla="*/ 1 h 26"/>
              <a:gd name="T4" fmla="*/ 5 w 12"/>
              <a:gd name="T5" fmla="*/ 1 h 26"/>
              <a:gd name="T6" fmla="*/ 5 w 12"/>
              <a:gd name="T7" fmla="*/ 4 h 26"/>
              <a:gd name="T8" fmla="*/ 5 w 12"/>
              <a:gd name="T9" fmla="*/ 4 h 26"/>
              <a:gd name="T10" fmla="*/ 8 w 12"/>
              <a:gd name="T11" fmla="*/ 1 h 26"/>
              <a:gd name="T12" fmla="*/ 8 w 12"/>
              <a:gd name="T13" fmla="*/ 1 h 26"/>
              <a:gd name="T14" fmla="*/ 12 w 12"/>
              <a:gd name="T15" fmla="*/ 0 h 26"/>
              <a:gd name="T16" fmla="*/ 12 w 12"/>
              <a:gd name="T17" fmla="*/ 6 h 26"/>
              <a:gd name="T18" fmla="*/ 12 w 12"/>
              <a:gd name="T19" fmla="*/ 6 h 26"/>
              <a:gd name="T20" fmla="*/ 10 w 12"/>
              <a:gd name="T21" fmla="*/ 6 h 26"/>
              <a:gd name="T22" fmla="*/ 10 w 12"/>
              <a:gd name="T23" fmla="*/ 6 h 26"/>
              <a:gd name="T24" fmla="*/ 9 w 12"/>
              <a:gd name="T25" fmla="*/ 6 h 26"/>
              <a:gd name="T26" fmla="*/ 9 w 12"/>
              <a:gd name="T27" fmla="*/ 6 h 26"/>
              <a:gd name="T28" fmla="*/ 7 w 12"/>
              <a:gd name="T29" fmla="*/ 7 h 26"/>
              <a:gd name="T30" fmla="*/ 7 w 12"/>
              <a:gd name="T31" fmla="*/ 7 h 26"/>
              <a:gd name="T32" fmla="*/ 5 w 12"/>
              <a:gd name="T33" fmla="*/ 9 h 26"/>
              <a:gd name="T34" fmla="*/ 5 w 12"/>
              <a:gd name="T35" fmla="*/ 9 h 26"/>
              <a:gd name="T36" fmla="*/ 5 w 12"/>
              <a:gd name="T37" fmla="*/ 11 h 26"/>
              <a:gd name="T38" fmla="*/ 5 w 12"/>
              <a:gd name="T39" fmla="*/ 26 h 26"/>
              <a:gd name="T40" fmla="*/ 0 w 12"/>
              <a:gd name="T41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8" y="1"/>
                </a:lnTo>
                <a:lnTo>
                  <a:pt x="8" y="1"/>
                </a:lnTo>
                <a:lnTo>
                  <a:pt x="12" y="0"/>
                </a:lnTo>
                <a:lnTo>
                  <a:pt x="12" y="6"/>
                </a:lnTo>
                <a:lnTo>
                  <a:pt x="12" y="6"/>
                </a:lnTo>
                <a:lnTo>
                  <a:pt x="10" y="6"/>
                </a:lnTo>
                <a:lnTo>
                  <a:pt x="10" y="6"/>
                </a:lnTo>
                <a:lnTo>
                  <a:pt x="9" y="6"/>
                </a:lnTo>
                <a:lnTo>
                  <a:pt x="9" y="6"/>
                </a:lnTo>
                <a:lnTo>
                  <a:pt x="7" y="7"/>
                </a:lnTo>
                <a:lnTo>
                  <a:pt x="7" y="7"/>
                </a:lnTo>
                <a:lnTo>
                  <a:pt x="5" y="9"/>
                </a:lnTo>
                <a:lnTo>
                  <a:pt x="5" y="9"/>
                </a:lnTo>
                <a:lnTo>
                  <a:pt x="5" y="11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12" name="Freeform 735">
            <a:extLst>
              <a:ext uri="{FF2B5EF4-FFF2-40B4-BE49-F238E27FC236}">
                <a16:creationId xmlns:a16="http://schemas.microsoft.com/office/drawing/2014/main" id="{DE0CA3D5-4FB3-46B8-A785-C5F90D4A33ED}"/>
              </a:ext>
            </a:extLst>
          </p:cNvPr>
          <p:cNvSpPr>
            <a:spLocks/>
          </p:cNvSpPr>
          <p:nvPr/>
        </p:nvSpPr>
        <p:spPr bwMode="auto">
          <a:xfrm>
            <a:off x="2445781" y="3884796"/>
            <a:ext cx="23813" cy="41275"/>
          </a:xfrm>
          <a:custGeom>
            <a:avLst/>
            <a:gdLst>
              <a:gd name="T0" fmla="*/ 5 w 15"/>
              <a:gd name="T1" fmla="*/ 19 h 26"/>
              <a:gd name="T2" fmla="*/ 5 w 15"/>
              <a:gd name="T3" fmla="*/ 19 h 26"/>
              <a:gd name="T4" fmla="*/ 5 w 15"/>
              <a:gd name="T5" fmla="*/ 21 h 26"/>
              <a:gd name="T6" fmla="*/ 5 w 15"/>
              <a:gd name="T7" fmla="*/ 21 h 26"/>
              <a:gd name="T8" fmla="*/ 8 w 15"/>
              <a:gd name="T9" fmla="*/ 21 h 26"/>
              <a:gd name="T10" fmla="*/ 8 w 15"/>
              <a:gd name="T11" fmla="*/ 21 h 26"/>
              <a:gd name="T12" fmla="*/ 9 w 15"/>
              <a:gd name="T13" fmla="*/ 20 h 26"/>
              <a:gd name="T14" fmla="*/ 9 w 15"/>
              <a:gd name="T15" fmla="*/ 20 h 26"/>
              <a:gd name="T16" fmla="*/ 10 w 15"/>
              <a:gd name="T17" fmla="*/ 19 h 26"/>
              <a:gd name="T18" fmla="*/ 15 w 15"/>
              <a:gd name="T19" fmla="*/ 19 h 26"/>
              <a:gd name="T20" fmla="*/ 15 w 15"/>
              <a:gd name="T21" fmla="*/ 19 h 26"/>
              <a:gd name="T22" fmla="*/ 15 w 15"/>
              <a:gd name="T23" fmla="*/ 22 h 26"/>
              <a:gd name="T24" fmla="*/ 13 w 15"/>
              <a:gd name="T25" fmla="*/ 24 h 26"/>
              <a:gd name="T26" fmla="*/ 13 w 15"/>
              <a:gd name="T27" fmla="*/ 24 h 26"/>
              <a:gd name="T28" fmla="*/ 10 w 15"/>
              <a:gd name="T29" fmla="*/ 26 h 26"/>
              <a:gd name="T30" fmla="*/ 10 w 15"/>
              <a:gd name="T31" fmla="*/ 26 h 26"/>
              <a:gd name="T32" fmla="*/ 8 w 15"/>
              <a:gd name="T33" fmla="*/ 26 h 26"/>
              <a:gd name="T34" fmla="*/ 8 w 15"/>
              <a:gd name="T35" fmla="*/ 26 h 26"/>
              <a:gd name="T36" fmla="*/ 4 w 15"/>
              <a:gd name="T37" fmla="*/ 25 h 26"/>
              <a:gd name="T38" fmla="*/ 4 w 15"/>
              <a:gd name="T39" fmla="*/ 25 h 26"/>
              <a:gd name="T40" fmla="*/ 2 w 15"/>
              <a:gd name="T41" fmla="*/ 22 h 26"/>
              <a:gd name="T42" fmla="*/ 2 w 15"/>
              <a:gd name="T43" fmla="*/ 22 h 26"/>
              <a:gd name="T44" fmla="*/ 0 w 15"/>
              <a:gd name="T45" fmla="*/ 20 h 26"/>
              <a:gd name="T46" fmla="*/ 0 w 15"/>
              <a:gd name="T47" fmla="*/ 20 h 26"/>
              <a:gd name="T48" fmla="*/ 0 w 15"/>
              <a:gd name="T49" fmla="*/ 17 h 26"/>
              <a:gd name="T50" fmla="*/ 0 w 15"/>
              <a:gd name="T51" fmla="*/ 10 h 26"/>
              <a:gd name="T52" fmla="*/ 0 w 15"/>
              <a:gd name="T53" fmla="*/ 10 h 26"/>
              <a:gd name="T54" fmla="*/ 0 w 15"/>
              <a:gd name="T55" fmla="*/ 6 h 26"/>
              <a:gd name="T56" fmla="*/ 0 w 15"/>
              <a:gd name="T57" fmla="*/ 6 h 26"/>
              <a:gd name="T58" fmla="*/ 2 w 15"/>
              <a:gd name="T59" fmla="*/ 4 h 26"/>
              <a:gd name="T60" fmla="*/ 2 w 15"/>
              <a:gd name="T61" fmla="*/ 4 h 26"/>
              <a:gd name="T62" fmla="*/ 4 w 15"/>
              <a:gd name="T63" fmla="*/ 1 h 26"/>
              <a:gd name="T64" fmla="*/ 4 w 15"/>
              <a:gd name="T65" fmla="*/ 1 h 26"/>
              <a:gd name="T66" fmla="*/ 8 w 15"/>
              <a:gd name="T67" fmla="*/ 0 h 26"/>
              <a:gd name="T68" fmla="*/ 8 w 15"/>
              <a:gd name="T69" fmla="*/ 0 h 26"/>
              <a:gd name="T70" fmla="*/ 10 w 15"/>
              <a:gd name="T71" fmla="*/ 1 h 26"/>
              <a:gd name="T72" fmla="*/ 10 w 15"/>
              <a:gd name="T73" fmla="*/ 1 h 26"/>
              <a:gd name="T74" fmla="*/ 13 w 15"/>
              <a:gd name="T75" fmla="*/ 2 h 26"/>
              <a:gd name="T76" fmla="*/ 13 w 15"/>
              <a:gd name="T77" fmla="*/ 2 h 26"/>
              <a:gd name="T78" fmla="*/ 15 w 15"/>
              <a:gd name="T79" fmla="*/ 5 h 26"/>
              <a:gd name="T80" fmla="*/ 15 w 15"/>
              <a:gd name="T81" fmla="*/ 9 h 26"/>
              <a:gd name="T82" fmla="*/ 10 w 15"/>
              <a:gd name="T83" fmla="*/ 9 h 26"/>
              <a:gd name="T84" fmla="*/ 10 w 15"/>
              <a:gd name="T85" fmla="*/ 9 h 26"/>
              <a:gd name="T86" fmla="*/ 9 w 15"/>
              <a:gd name="T87" fmla="*/ 6 h 26"/>
              <a:gd name="T88" fmla="*/ 9 w 15"/>
              <a:gd name="T89" fmla="*/ 6 h 26"/>
              <a:gd name="T90" fmla="*/ 8 w 15"/>
              <a:gd name="T91" fmla="*/ 6 h 26"/>
              <a:gd name="T92" fmla="*/ 8 w 15"/>
              <a:gd name="T93" fmla="*/ 6 h 26"/>
              <a:gd name="T94" fmla="*/ 5 w 15"/>
              <a:gd name="T95" fmla="*/ 6 h 26"/>
              <a:gd name="T96" fmla="*/ 5 w 15"/>
              <a:gd name="T97" fmla="*/ 6 h 26"/>
              <a:gd name="T98" fmla="*/ 5 w 15"/>
              <a:gd name="T99" fmla="*/ 9 h 26"/>
              <a:gd name="T100" fmla="*/ 5 w 15"/>
              <a:gd name="T101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" h="26">
                <a:moveTo>
                  <a:pt x="5" y="19"/>
                </a:moveTo>
                <a:lnTo>
                  <a:pt x="5" y="19"/>
                </a:lnTo>
                <a:lnTo>
                  <a:pt x="5" y="21"/>
                </a:lnTo>
                <a:lnTo>
                  <a:pt x="5" y="21"/>
                </a:lnTo>
                <a:lnTo>
                  <a:pt x="8" y="21"/>
                </a:lnTo>
                <a:lnTo>
                  <a:pt x="8" y="21"/>
                </a:lnTo>
                <a:lnTo>
                  <a:pt x="9" y="20"/>
                </a:lnTo>
                <a:lnTo>
                  <a:pt x="9" y="20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5" y="22"/>
                </a:lnTo>
                <a:lnTo>
                  <a:pt x="13" y="24"/>
                </a:lnTo>
                <a:lnTo>
                  <a:pt x="13" y="24"/>
                </a:lnTo>
                <a:lnTo>
                  <a:pt x="10" y="26"/>
                </a:lnTo>
                <a:lnTo>
                  <a:pt x="10" y="26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2" y="22"/>
                </a:lnTo>
                <a:lnTo>
                  <a:pt x="2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2"/>
                </a:lnTo>
                <a:lnTo>
                  <a:pt x="13" y="2"/>
                </a:lnTo>
                <a:lnTo>
                  <a:pt x="15" y="5"/>
                </a:lnTo>
                <a:lnTo>
                  <a:pt x="15" y="9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8" y="6"/>
                </a:lnTo>
                <a:lnTo>
                  <a:pt x="8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13" name="Freeform 736">
            <a:extLst>
              <a:ext uri="{FF2B5EF4-FFF2-40B4-BE49-F238E27FC236}">
                <a16:creationId xmlns:a16="http://schemas.microsoft.com/office/drawing/2014/main" id="{F635E353-188B-4098-A2C8-689798A651FF}"/>
              </a:ext>
            </a:extLst>
          </p:cNvPr>
          <p:cNvSpPr>
            <a:spLocks noEditPoints="1"/>
          </p:cNvSpPr>
          <p:nvPr/>
        </p:nvSpPr>
        <p:spPr bwMode="auto">
          <a:xfrm>
            <a:off x="2474356" y="3884796"/>
            <a:ext cx="23813" cy="41275"/>
          </a:xfrm>
          <a:custGeom>
            <a:avLst/>
            <a:gdLst>
              <a:gd name="T0" fmla="*/ 0 w 15"/>
              <a:gd name="T1" fmla="*/ 10 h 26"/>
              <a:gd name="T2" fmla="*/ 0 w 15"/>
              <a:gd name="T3" fmla="*/ 10 h 26"/>
              <a:gd name="T4" fmla="*/ 0 w 15"/>
              <a:gd name="T5" fmla="*/ 6 h 26"/>
              <a:gd name="T6" fmla="*/ 0 w 15"/>
              <a:gd name="T7" fmla="*/ 6 h 26"/>
              <a:gd name="T8" fmla="*/ 1 w 15"/>
              <a:gd name="T9" fmla="*/ 4 h 26"/>
              <a:gd name="T10" fmla="*/ 1 w 15"/>
              <a:gd name="T11" fmla="*/ 4 h 26"/>
              <a:gd name="T12" fmla="*/ 4 w 15"/>
              <a:gd name="T13" fmla="*/ 1 h 26"/>
              <a:gd name="T14" fmla="*/ 4 w 15"/>
              <a:gd name="T15" fmla="*/ 1 h 26"/>
              <a:gd name="T16" fmla="*/ 7 w 15"/>
              <a:gd name="T17" fmla="*/ 0 h 26"/>
              <a:gd name="T18" fmla="*/ 7 w 15"/>
              <a:gd name="T19" fmla="*/ 0 h 26"/>
              <a:gd name="T20" fmla="*/ 11 w 15"/>
              <a:gd name="T21" fmla="*/ 1 h 26"/>
              <a:gd name="T22" fmla="*/ 11 w 15"/>
              <a:gd name="T23" fmla="*/ 1 h 26"/>
              <a:gd name="T24" fmla="*/ 14 w 15"/>
              <a:gd name="T25" fmla="*/ 4 h 26"/>
              <a:gd name="T26" fmla="*/ 14 w 15"/>
              <a:gd name="T27" fmla="*/ 4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10 h 26"/>
              <a:gd name="T34" fmla="*/ 15 w 15"/>
              <a:gd name="T35" fmla="*/ 17 h 26"/>
              <a:gd name="T36" fmla="*/ 15 w 15"/>
              <a:gd name="T37" fmla="*/ 17 h 26"/>
              <a:gd name="T38" fmla="*/ 15 w 15"/>
              <a:gd name="T39" fmla="*/ 20 h 26"/>
              <a:gd name="T40" fmla="*/ 15 w 15"/>
              <a:gd name="T41" fmla="*/ 20 h 26"/>
              <a:gd name="T42" fmla="*/ 14 w 15"/>
              <a:gd name="T43" fmla="*/ 22 h 26"/>
              <a:gd name="T44" fmla="*/ 14 w 15"/>
              <a:gd name="T45" fmla="*/ 22 h 26"/>
              <a:gd name="T46" fmla="*/ 11 w 15"/>
              <a:gd name="T47" fmla="*/ 25 h 26"/>
              <a:gd name="T48" fmla="*/ 11 w 15"/>
              <a:gd name="T49" fmla="*/ 25 h 26"/>
              <a:gd name="T50" fmla="*/ 7 w 15"/>
              <a:gd name="T51" fmla="*/ 26 h 26"/>
              <a:gd name="T52" fmla="*/ 7 w 15"/>
              <a:gd name="T53" fmla="*/ 26 h 26"/>
              <a:gd name="T54" fmla="*/ 4 w 15"/>
              <a:gd name="T55" fmla="*/ 25 h 26"/>
              <a:gd name="T56" fmla="*/ 4 w 15"/>
              <a:gd name="T57" fmla="*/ 25 h 26"/>
              <a:gd name="T58" fmla="*/ 1 w 15"/>
              <a:gd name="T59" fmla="*/ 22 h 26"/>
              <a:gd name="T60" fmla="*/ 1 w 15"/>
              <a:gd name="T61" fmla="*/ 22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7 h 26"/>
              <a:gd name="T68" fmla="*/ 0 w 15"/>
              <a:gd name="T69" fmla="*/ 10 h 26"/>
              <a:gd name="T70" fmla="*/ 5 w 15"/>
              <a:gd name="T71" fmla="*/ 19 h 26"/>
              <a:gd name="T72" fmla="*/ 5 w 15"/>
              <a:gd name="T73" fmla="*/ 19 h 26"/>
              <a:gd name="T74" fmla="*/ 6 w 15"/>
              <a:gd name="T75" fmla="*/ 21 h 26"/>
              <a:gd name="T76" fmla="*/ 6 w 15"/>
              <a:gd name="T77" fmla="*/ 21 h 26"/>
              <a:gd name="T78" fmla="*/ 7 w 15"/>
              <a:gd name="T79" fmla="*/ 21 h 26"/>
              <a:gd name="T80" fmla="*/ 7 w 15"/>
              <a:gd name="T81" fmla="*/ 21 h 26"/>
              <a:gd name="T82" fmla="*/ 10 w 15"/>
              <a:gd name="T83" fmla="*/ 21 h 26"/>
              <a:gd name="T84" fmla="*/ 10 w 15"/>
              <a:gd name="T85" fmla="*/ 21 h 26"/>
              <a:gd name="T86" fmla="*/ 10 w 15"/>
              <a:gd name="T87" fmla="*/ 19 h 26"/>
              <a:gd name="T88" fmla="*/ 10 w 15"/>
              <a:gd name="T89" fmla="*/ 9 h 26"/>
              <a:gd name="T90" fmla="*/ 10 w 15"/>
              <a:gd name="T91" fmla="*/ 9 h 26"/>
              <a:gd name="T92" fmla="*/ 10 w 15"/>
              <a:gd name="T93" fmla="*/ 6 h 26"/>
              <a:gd name="T94" fmla="*/ 10 w 15"/>
              <a:gd name="T95" fmla="*/ 6 h 26"/>
              <a:gd name="T96" fmla="*/ 7 w 15"/>
              <a:gd name="T97" fmla="*/ 6 h 26"/>
              <a:gd name="T98" fmla="*/ 7 w 15"/>
              <a:gd name="T99" fmla="*/ 6 h 26"/>
              <a:gd name="T100" fmla="*/ 6 w 15"/>
              <a:gd name="T101" fmla="*/ 6 h 26"/>
              <a:gd name="T102" fmla="*/ 6 w 15"/>
              <a:gd name="T103" fmla="*/ 6 h 26"/>
              <a:gd name="T104" fmla="*/ 5 w 15"/>
              <a:gd name="T105" fmla="*/ 9 h 26"/>
              <a:gd name="T106" fmla="*/ 5 w 15"/>
              <a:gd name="T107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10"/>
                </a:move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4" y="4"/>
                </a:lnTo>
                <a:lnTo>
                  <a:pt x="14" y="4"/>
                </a:lnTo>
                <a:lnTo>
                  <a:pt x="15" y="6"/>
                </a:lnTo>
                <a:lnTo>
                  <a:pt x="15" y="6"/>
                </a:lnTo>
                <a:lnTo>
                  <a:pt x="15" y="10"/>
                </a:lnTo>
                <a:lnTo>
                  <a:pt x="15" y="17"/>
                </a:lnTo>
                <a:lnTo>
                  <a:pt x="15" y="17"/>
                </a:lnTo>
                <a:lnTo>
                  <a:pt x="15" y="20"/>
                </a:lnTo>
                <a:lnTo>
                  <a:pt x="15" y="20"/>
                </a:lnTo>
                <a:lnTo>
                  <a:pt x="14" y="22"/>
                </a:lnTo>
                <a:lnTo>
                  <a:pt x="14" y="22"/>
                </a:lnTo>
                <a:lnTo>
                  <a:pt x="11" y="25"/>
                </a:lnTo>
                <a:lnTo>
                  <a:pt x="11" y="25"/>
                </a:lnTo>
                <a:lnTo>
                  <a:pt x="7" y="26"/>
                </a:lnTo>
                <a:lnTo>
                  <a:pt x="7" y="26"/>
                </a:lnTo>
                <a:lnTo>
                  <a:pt x="4" y="25"/>
                </a:lnTo>
                <a:lnTo>
                  <a:pt x="4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0"/>
                </a:lnTo>
                <a:close/>
                <a:moveTo>
                  <a:pt x="5" y="19"/>
                </a:moveTo>
                <a:lnTo>
                  <a:pt x="5" y="19"/>
                </a:lnTo>
                <a:lnTo>
                  <a:pt x="6" y="21"/>
                </a:lnTo>
                <a:lnTo>
                  <a:pt x="6" y="21"/>
                </a:lnTo>
                <a:lnTo>
                  <a:pt x="7" y="21"/>
                </a:lnTo>
                <a:lnTo>
                  <a:pt x="7" y="21"/>
                </a:lnTo>
                <a:lnTo>
                  <a:pt x="10" y="21"/>
                </a:lnTo>
                <a:lnTo>
                  <a:pt x="10" y="21"/>
                </a:lnTo>
                <a:lnTo>
                  <a:pt x="10" y="19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7" y="6"/>
                </a:lnTo>
                <a:lnTo>
                  <a:pt x="7" y="6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14" name="Freeform 737">
            <a:extLst>
              <a:ext uri="{FF2B5EF4-FFF2-40B4-BE49-F238E27FC236}">
                <a16:creationId xmlns:a16="http://schemas.microsoft.com/office/drawing/2014/main" id="{679492FC-8876-4DB5-AEAA-86DF05CD0F5E}"/>
              </a:ext>
            </a:extLst>
          </p:cNvPr>
          <p:cNvSpPr>
            <a:spLocks/>
          </p:cNvSpPr>
          <p:nvPr/>
        </p:nvSpPr>
        <p:spPr bwMode="auto">
          <a:xfrm>
            <a:off x="2504518" y="3884796"/>
            <a:ext cx="23813" cy="41275"/>
          </a:xfrm>
          <a:custGeom>
            <a:avLst/>
            <a:gdLst>
              <a:gd name="T0" fmla="*/ 0 w 15"/>
              <a:gd name="T1" fmla="*/ 26 h 26"/>
              <a:gd name="T2" fmla="*/ 0 w 15"/>
              <a:gd name="T3" fmla="*/ 1 h 26"/>
              <a:gd name="T4" fmla="*/ 5 w 15"/>
              <a:gd name="T5" fmla="*/ 1 h 26"/>
              <a:gd name="T6" fmla="*/ 5 w 15"/>
              <a:gd name="T7" fmla="*/ 4 h 26"/>
              <a:gd name="T8" fmla="*/ 5 w 15"/>
              <a:gd name="T9" fmla="*/ 4 h 26"/>
              <a:gd name="T10" fmla="*/ 5 w 15"/>
              <a:gd name="T11" fmla="*/ 4 h 26"/>
              <a:gd name="T12" fmla="*/ 7 w 15"/>
              <a:gd name="T13" fmla="*/ 1 h 26"/>
              <a:gd name="T14" fmla="*/ 7 w 15"/>
              <a:gd name="T15" fmla="*/ 1 h 26"/>
              <a:gd name="T16" fmla="*/ 10 w 15"/>
              <a:gd name="T17" fmla="*/ 0 h 26"/>
              <a:gd name="T18" fmla="*/ 10 w 15"/>
              <a:gd name="T19" fmla="*/ 0 h 26"/>
              <a:gd name="T20" fmla="*/ 12 w 15"/>
              <a:gd name="T21" fmla="*/ 1 h 26"/>
              <a:gd name="T22" fmla="*/ 12 w 15"/>
              <a:gd name="T23" fmla="*/ 1 h 26"/>
              <a:gd name="T24" fmla="*/ 13 w 15"/>
              <a:gd name="T25" fmla="*/ 2 h 26"/>
              <a:gd name="T26" fmla="*/ 13 w 15"/>
              <a:gd name="T27" fmla="*/ 2 h 26"/>
              <a:gd name="T28" fmla="*/ 15 w 15"/>
              <a:gd name="T29" fmla="*/ 4 h 26"/>
              <a:gd name="T30" fmla="*/ 15 w 15"/>
              <a:gd name="T31" fmla="*/ 4 h 26"/>
              <a:gd name="T32" fmla="*/ 15 w 15"/>
              <a:gd name="T33" fmla="*/ 6 h 26"/>
              <a:gd name="T34" fmla="*/ 15 w 15"/>
              <a:gd name="T35" fmla="*/ 26 h 26"/>
              <a:gd name="T36" fmla="*/ 10 w 15"/>
              <a:gd name="T37" fmla="*/ 26 h 26"/>
              <a:gd name="T38" fmla="*/ 10 w 15"/>
              <a:gd name="T39" fmla="*/ 9 h 26"/>
              <a:gd name="T40" fmla="*/ 10 w 15"/>
              <a:gd name="T41" fmla="*/ 9 h 26"/>
              <a:gd name="T42" fmla="*/ 10 w 15"/>
              <a:gd name="T43" fmla="*/ 6 h 26"/>
              <a:gd name="T44" fmla="*/ 10 w 15"/>
              <a:gd name="T45" fmla="*/ 6 h 26"/>
              <a:gd name="T46" fmla="*/ 7 w 15"/>
              <a:gd name="T47" fmla="*/ 6 h 26"/>
              <a:gd name="T48" fmla="*/ 7 w 15"/>
              <a:gd name="T49" fmla="*/ 6 h 26"/>
              <a:gd name="T50" fmla="*/ 6 w 15"/>
              <a:gd name="T51" fmla="*/ 6 h 26"/>
              <a:gd name="T52" fmla="*/ 6 w 15"/>
              <a:gd name="T53" fmla="*/ 6 h 26"/>
              <a:gd name="T54" fmla="*/ 5 w 15"/>
              <a:gd name="T55" fmla="*/ 9 h 26"/>
              <a:gd name="T56" fmla="*/ 5 w 15"/>
              <a:gd name="T57" fmla="*/ 26 h 26"/>
              <a:gd name="T58" fmla="*/ 0 w 15"/>
              <a:gd name="T5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7" y="6"/>
                </a:lnTo>
                <a:lnTo>
                  <a:pt x="7" y="6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15" name="Freeform 738">
            <a:extLst>
              <a:ext uri="{FF2B5EF4-FFF2-40B4-BE49-F238E27FC236}">
                <a16:creationId xmlns:a16="http://schemas.microsoft.com/office/drawing/2014/main" id="{D319426C-69EB-44D3-B43A-2DD264063011}"/>
              </a:ext>
            </a:extLst>
          </p:cNvPr>
          <p:cNvSpPr>
            <a:spLocks noEditPoints="1"/>
          </p:cNvSpPr>
          <p:nvPr/>
        </p:nvSpPr>
        <p:spPr bwMode="auto">
          <a:xfrm>
            <a:off x="2536268" y="3870509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16" name="Freeform 739">
            <a:extLst>
              <a:ext uri="{FF2B5EF4-FFF2-40B4-BE49-F238E27FC236}">
                <a16:creationId xmlns:a16="http://schemas.microsoft.com/office/drawing/2014/main" id="{4D90FD53-7975-4537-AF36-6070A832729A}"/>
              </a:ext>
            </a:extLst>
          </p:cNvPr>
          <p:cNvSpPr>
            <a:spLocks/>
          </p:cNvSpPr>
          <p:nvPr/>
        </p:nvSpPr>
        <p:spPr bwMode="auto">
          <a:xfrm>
            <a:off x="2550556" y="3886384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3 h 25"/>
              <a:gd name="T8" fmla="*/ 10 w 15"/>
              <a:gd name="T9" fmla="*/ 23 h 25"/>
              <a:gd name="T10" fmla="*/ 10 w 15"/>
              <a:gd name="T11" fmla="*/ 23 h 25"/>
              <a:gd name="T12" fmla="*/ 8 w 15"/>
              <a:gd name="T13" fmla="*/ 25 h 25"/>
              <a:gd name="T14" fmla="*/ 8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3 w 15"/>
              <a:gd name="T21" fmla="*/ 25 h 25"/>
              <a:gd name="T22" fmla="*/ 3 w 15"/>
              <a:gd name="T23" fmla="*/ 25 h 25"/>
              <a:gd name="T24" fmla="*/ 1 w 15"/>
              <a:gd name="T25" fmla="*/ 24 h 25"/>
              <a:gd name="T26" fmla="*/ 1 w 15"/>
              <a:gd name="T27" fmla="*/ 24 h 25"/>
              <a:gd name="T28" fmla="*/ 1 w 15"/>
              <a:gd name="T29" fmla="*/ 23 h 25"/>
              <a:gd name="T30" fmla="*/ 1 w 15"/>
              <a:gd name="T31" fmla="*/ 23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8 h 25"/>
              <a:gd name="T40" fmla="*/ 5 w 15"/>
              <a:gd name="T41" fmla="*/ 18 h 25"/>
              <a:gd name="T42" fmla="*/ 6 w 15"/>
              <a:gd name="T43" fmla="*/ 20 h 25"/>
              <a:gd name="T44" fmla="*/ 6 w 15"/>
              <a:gd name="T45" fmla="*/ 20 h 25"/>
              <a:gd name="T46" fmla="*/ 7 w 15"/>
              <a:gd name="T47" fmla="*/ 20 h 25"/>
              <a:gd name="T48" fmla="*/ 7 w 15"/>
              <a:gd name="T49" fmla="*/ 20 h 25"/>
              <a:gd name="T50" fmla="*/ 10 w 15"/>
              <a:gd name="T51" fmla="*/ 19 h 25"/>
              <a:gd name="T52" fmla="*/ 10 w 15"/>
              <a:gd name="T53" fmla="*/ 19 h 25"/>
              <a:gd name="T54" fmla="*/ 10 w 15"/>
              <a:gd name="T55" fmla="*/ 16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8" y="25"/>
                </a:lnTo>
                <a:lnTo>
                  <a:pt x="8" y="25"/>
                </a:lnTo>
                <a:lnTo>
                  <a:pt x="5" y="25"/>
                </a:lnTo>
                <a:lnTo>
                  <a:pt x="5" y="25"/>
                </a:lnTo>
                <a:lnTo>
                  <a:pt x="3" y="25"/>
                </a:lnTo>
                <a:lnTo>
                  <a:pt x="3" y="25"/>
                </a:lnTo>
                <a:lnTo>
                  <a:pt x="1" y="24"/>
                </a:lnTo>
                <a:lnTo>
                  <a:pt x="1" y="24"/>
                </a:lnTo>
                <a:lnTo>
                  <a:pt x="1" y="23"/>
                </a:lnTo>
                <a:lnTo>
                  <a:pt x="1" y="23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19"/>
                </a:lnTo>
                <a:lnTo>
                  <a:pt x="10" y="19"/>
                </a:lnTo>
                <a:lnTo>
                  <a:pt x="10" y="16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17" name="Freeform 740">
            <a:extLst>
              <a:ext uri="{FF2B5EF4-FFF2-40B4-BE49-F238E27FC236}">
                <a16:creationId xmlns:a16="http://schemas.microsoft.com/office/drawing/2014/main" id="{39CFE39C-5FF4-41F6-AA28-94B9A6A5F038}"/>
              </a:ext>
            </a:extLst>
          </p:cNvPr>
          <p:cNvSpPr>
            <a:spLocks/>
          </p:cNvSpPr>
          <p:nvPr/>
        </p:nvSpPr>
        <p:spPr bwMode="auto">
          <a:xfrm>
            <a:off x="2582306" y="3884796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1 h 26"/>
              <a:gd name="T4" fmla="*/ 5 w 25"/>
              <a:gd name="T5" fmla="*/ 1 h 26"/>
              <a:gd name="T6" fmla="*/ 5 w 25"/>
              <a:gd name="T7" fmla="*/ 4 h 26"/>
              <a:gd name="T8" fmla="*/ 5 w 25"/>
              <a:gd name="T9" fmla="*/ 4 h 26"/>
              <a:gd name="T10" fmla="*/ 5 w 25"/>
              <a:gd name="T11" fmla="*/ 4 h 26"/>
              <a:gd name="T12" fmla="*/ 6 w 25"/>
              <a:gd name="T13" fmla="*/ 1 h 26"/>
              <a:gd name="T14" fmla="*/ 6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2 w 25"/>
              <a:gd name="T21" fmla="*/ 1 h 26"/>
              <a:gd name="T22" fmla="*/ 12 w 25"/>
              <a:gd name="T23" fmla="*/ 1 h 26"/>
              <a:gd name="T24" fmla="*/ 13 w 25"/>
              <a:gd name="T25" fmla="*/ 4 h 26"/>
              <a:gd name="T26" fmla="*/ 13 w 25"/>
              <a:gd name="T27" fmla="*/ 4 h 26"/>
              <a:gd name="T28" fmla="*/ 16 w 25"/>
              <a:gd name="T29" fmla="*/ 1 h 26"/>
              <a:gd name="T30" fmla="*/ 16 w 25"/>
              <a:gd name="T31" fmla="*/ 1 h 26"/>
              <a:gd name="T32" fmla="*/ 20 w 25"/>
              <a:gd name="T33" fmla="*/ 0 h 26"/>
              <a:gd name="T34" fmla="*/ 20 w 25"/>
              <a:gd name="T35" fmla="*/ 0 h 26"/>
              <a:gd name="T36" fmla="*/ 21 w 25"/>
              <a:gd name="T37" fmla="*/ 1 h 26"/>
              <a:gd name="T38" fmla="*/ 21 w 25"/>
              <a:gd name="T39" fmla="*/ 1 h 26"/>
              <a:gd name="T40" fmla="*/ 23 w 25"/>
              <a:gd name="T41" fmla="*/ 2 h 26"/>
              <a:gd name="T42" fmla="*/ 23 w 25"/>
              <a:gd name="T43" fmla="*/ 2 h 26"/>
              <a:gd name="T44" fmla="*/ 25 w 25"/>
              <a:gd name="T45" fmla="*/ 4 h 26"/>
              <a:gd name="T46" fmla="*/ 25 w 25"/>
              <a:gd name="T47" fmla="*/ 4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9 h 26"/>
              <a:gd name="T56" fmla="*/ 20 w 25"/>
              <a:gd name="T57" fmla="*/ 9 h 26"/>
              <a:gd name="T58" fmla="*/ 18 w 25"/>
              <a:gd name="T59" fmla="*/ 6 h 26"/>
              <a:gd name="T60" fmla="*/ 18 w 25"/>
              <a:gd name="T61" fmla="*/ 6 h 26"/>
              <a:gd name="T62" fmla="*/ 17 w 25"/>
              <a:gd name="T63" fmla="*/ 6 h 26"/>
              <a:gd name="T64" fmla="*/ 17 w 25"/>
              <a:gd name="T65" fmla="*/ 6 h 26"/>
              <a:gd name="T66" fmla="*/ 15 w 25"/>
              <a:gd name="T67" fmla="*/ 6 h 26"/>
              <a:gd name="T68" fmla="*/ 15 w 25"/>
              <a:gd name="T69" fmla="*/ 6 h 26"/>
              <a:gd name="T70" fmla="*/ 15 w 25"/>
              <a:gd name="T71" fmla="*/ 9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9 h 26"/>
              <a:gd name="T78" fmla="*/ 10 w 25"/>
              <a:gd name="T79" fmla="*/ 9 h 26"/>
              <a:gd name="T80" fmla="*/ 8 w 25"/>
              <a:gd name="T81" fmla="*/ 6 h 26"/>
              <a:gd name="T82" fmla="*/ 8 w 25"/>
              <a:gd name="T83" fmla="*/ 6 h 26"/>
              <a:gd name="T84" fmla="*/ 7 w 25"/>
              <a:gd name="T85" fmla="*/ 6 h 26"/>
              <a:gd name="T86" fmla="*/ 7 w 25"/>
              <a:gd name="T87" fmla="*/ 6 h 26"/>
              <a:gd name="T88" fmla="*/ 5 w 25"/>
              <a:gd name="T89" fmla="*/ 6 h 26"/>
              <a:gd name="T90" fmla="*/ 5 w 25"/>
              <a:gd name="T91" fmla="*/ 6 h 26"/>
              <a:gd name="T92" fmla="*/ 5 w 25"/>
              <a:gd name="T93" fmla="*/ 9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6" y="1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3" y="4"/>
                </a:lnTo>
                <a:lnTo>
                  <a:pt x="13" y="4"/>
                </a:lnTo>
                <a:lnTo>
                  <a:pt x="16" y="1"/>
                </a:lnTo>
                <a:lnTo>
                  <a:pt x="16" y="1"/>
                </a:lnTo>
                <a:lnTo>
                  <a:pt x="20" y="0"/>
                </a:lnTo>
                <a:lnTo>
                  <a:pt x="20" y="0"/>
                </a:lnTo>
                <a:lnTo>
                  <a:pt x="21" y="1"/>
                </a:lnTo>
                <a:lnTo>
                  <a:pt x="21" y="1"/>
                </a:lnTo>
                <a:lnTo>
                  <a:pt x="23" y="2"/>
                </a:lnTo>
                <a:lnTo>
                  <a:pt x="23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18" y="6"/>
                </a:lnTo>
                <a:lnTo>
                  <a:pt x="18" y="6"/>
                </a:lnTo>
                <a:lnTo>
                  <a:pt x="17" y="6"/>
                </a:lnTo>
                <a:lnTo>
                  <a:pt x="17" y="6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8" y="6"/>
                </a:lnTo>
                <a:lnTo>
                  <a:pt x="8" y="6"/>
                </a:lnTo>
                <a:lnTo>
                  <a:pt x="7" y="6"/>
                </a:lnTo>
                <a:lnTo>
                  <a:pt x="7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18" name="Freeform 741">
            <a:extLst>
              <a:ext uri="{FF2B5EF4-FFF2-40B4-BE49-F238E27FC236}">
                <a16:creationId xmlns:a16="http://schemas.microsoft.com/office/drawing/2014/main" id="{4BE135DD-1EB7-46B3-AD0B-2D8898674D21}"/>
              </a:ext>
            </a:extLst>
          </p:cNvPr>
          <p:cNvSpPr>
            <a:spLocks/>
          </p:cNvSpPr>
          <p:nvPr/>
        </p:nvSpPr>
        <p:spPr bwMode="auto">
          <a:xfrm>
            <a:off x="2404506" y="4380096"/>
            <a:ext cx="25400" cy="58738"/>
          </a:xfrm>
          <a:custGeom>
            <a:avLst/>
            <a:gdLst>
              <a:gd name="T0" fmla="*/ 0 w 16"/>
              <a:gd name="T1" fmla="*/ 37 h 37"/>
              <a:gd name="T2" fmla="*/ 0 w 16"/>
              <a:gd name="T3" fmla="*/ 0 h 37"/>
              <a:gd name="T4" fmla="*/ 5 w 16"/>
              <a:gd name="T5" fmla="*/ 0 h 37"/>
              <a:gd name="T6" fmla="*/ 5 w 16"/>
              <a:gd name="T7" fmla="*/ 15 h 37"/>
              <a:gd name="T8" fmla="*/ 11 w 16"/>
              <a:gd name="T9" fmla="*/ 15 h 37"/>
              <a:gd name="T10" fmla="*/ 11 w 16"/>
              <a:gd name="T11" fmla="*/ 0 h 37"/>
              <a:gd name="T12" fmla="*/ 16 w 16"/>
              <a:gd name="T13" fmla="*/ 0 h 37"/>
              <a:gd name="T14" fmla="*/ 16 w 16"/>
              <a:gd name="T15" fmla="*/ 37 h 37"/>
              <a:gd name="T16" fmla="*/ 11 w 16"/>
              <a:gd name="T17" fmla="*/ 37 h 37"/>
              <a:gd name="T18" fmla="*/ 11 w 16"/>
              <a:gd name="T19" fmla="*/ 20 h 37"/>
              <a:gd name="T20" fmla="*/ 5 w 16"/>
              <a:gd name="T21" fmla="*/ 20 h 37"/>
              <a:gd name="T22" fmla="*/ 5 w 16"/>
              <a:gd name="T23" fmla="*/ 37 h 37"/>
              <a:gd name="T24" fmla="*/ 0 w 16"/>
              <a:gd name="T25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" h="37">
                <a:moveTo>
                  <a:pt x="0" y="37"/>
                </a:moveTo>
                <a:lnTo>
                  <a:pt x="0" y="0"/>
                </a:lnTo>
                <a:lnTo>
                  <a:pt x="5" y="0"/>
                </a:lnTo>
                <a:lnTo>
                  <a:pt x="5" y="15"/>
                </a:lnTo>
                <a:lnTo>
                  <a:pt x="11" y="15"/>
                </a:lnTo>
                <a:lnTo>
                  <a:pt x="11" y="0"/>
                </a:lnTo>
                <a:lnTo>
                  <a:pt x="16" y="0"/>
                </a:lnTo>
                <a:lnTo>
                  <a:pt x="16" y="37"/>
                </a:lnTo>
                <a:lnTo>
                  <a:pt x="11" y="37"/>
                </a:lnTo>
                <a:lnTo>
                  <a:pt x="11" y="20"/>
                </a:lnTo>
                <a:lnTo>
                  <a:pt x="5" y="20"/>
                </a:lnTo>
                <a:lnTo>
                  <a:pt x="5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19" name="Freeform 742">
            <a:extLst>
              <a:ext uri="{FF2B5EF4-FFF2-40B4-BE49-F238E27FC236}">
                <a16:creationId xmlns:a16="http://schemas.microsoft.com/office/drawing/2014/main" id="{3F6C247F-38E9-4263-91BD-105C252B8FAE}"/>
              </a:ext>
            </a:extLst>
          </p:cNvPr>
          <p:cNvSpPr>
            <a:spLocks noEditPoints="1"/>
          </p:cNvSpPr>
          <p:nvPr/>
        </p:nvSpPr>
        <p:spPr bwMode="auto">
          <a:xfrm>
            <a:off x="2436256" y="4395971"/>
            <a:ext cx="23813" cy="42863"/>
          </a:xfrm>
          <a:custGeom>
            <a:avLst/>
            <a:gdLst>
              <a:gd name="T0" fmla="*/ 10 w 15"/>
              <a:gd name="T1" fmla="*/ 24 h 27"/>
              <a:gd name="T2" fmla="*/ 10 w 15"/>
              <a:gd name="T3" fmla="*/ 24 h 27"/>
              <a:gd name="T4" fmla="*/ 8 w 15"/>
              <a:gd name="T5" fmla="*/ 26 h 27"/>
              <a:gd name="T6" fmla="*/ 5 w 15"/>
              <a:gd name="T7" fmla="*/ 27 h 27"/>
              <a:gd name="T8" fmla="*/ 4 w 15"/>
              <a:gd name="T9" fmla="*/ 27 h 27"/>
              <a:gd name="T10" fmla="*/ 1 w 15"/>
              <a:gd name="T11" fmla="*/ 26 h 27"/>
              <a:gd name="T12" fmla="*/ 0 w 15"/>
              <a:gd name="T13" fmla="*/ 23 h 27"/>
              <a:gd name="T14" fmla="*/ 0 w 15"/>
              <a:gd name="T15" fmla="*/ 21 h 27"/>
              <a:gd name="T16" fmla="*/ 0 w 15"/>
              <a:gd name="T17" fmla="*/ 15 h 27"/>
              <a:gd name="T18" fmla="*/ 1 w 15"/>
              <a:gd name="T19" fmla="*/ 13 h 27"/>
              <a:gd name="T20" fmla="*/ 4 w 15"/>
              <a:gd name="T21" fmla="*/ 12 h 27"/>
              <a:gd name="T22" fmla="*/ 8 w 15"/>
              <a:gd name="T23" fmla="*/ 12 h 27"/>
              <a:gd name="T24" fmla="*/ 9 w 15"/>
              <a:gd name="T25" fmla="*/ 12 h 27"/>
              <a:gd name="T26" fmla="*/ 9 w 15"/>
              <a:gd name="T27" fmla="*/ 12 h 27"/>
              <a:gd name="T28" fmla="*/ 9 w 15"/>
              <a:gd name="T29" fmla="*/ 12 h 27"/>
              <a:gd name="T30" fmla="*/ 10 w 15"/>
              <a:gd name="T31" fmla="*/ 9 h 27"/>
              <a:gd name="T32" fmla="*/ 10 w 15"/>
              <a:gd name="T33" fmla="*/ 7 h 27"/>
              <a:gd name="T34" fmla="*/ 8 w 15"/>
              <a:gd name="T35" fmla="*/ 5 h 27"/>
              <a:gd name="T36" fmla="*/ 6 w 15"/>
              <a:gd name="T37" fmla="*/ 7 h 27"/>
              <a:gd name="T38" fmla="*/ 5 w 15"/>
              <a:gd name="T39" fmla="*/ 8 h 27"/>
              <a:gd name="T40" fmla="*/ 0 w 15"/>
              <a:gd name="T41" fmla="*/ 8 h 27"/>
              <a:gd name="T42" fmla="*/ 2 w 15"/>
              <a:gd name="T43" fmla="*/ 3 h 27"/>
              <a:gd name="T44" fmla="*/ 5 w 15"/>
              <a:gd name="T45" fmla="*/ 2 h 27"/>
              <a:gd name="T46" fmla="*/ 8 w 15"/>
              <a:gd name="T47" fmla="*/ 0 h 27"/>
              <a:gd name="T48" fmla="*/ 10 w 15"/>
              <a:gd name="T49" fmla="*/ 2 h 27"/>
              <a:gd name="T50" fmla="*/ 13 w 15"/>
              <a:gd name="T51" fmla="*/ 3 h 27"/>
              <a:gd name="T52" fmla="*/ 15 w 15"/>
              <a:gd name="T53" fmla="*/ 5 h 27"/>
              <a:gd name="T54" fmla="*/ 15 w 15"/>
              <a:gd name="T55" fmla="*/ 9 h 27"/>
              <a:gd name="T56" fmla="*/ 10 w 15"/>
              <a:gd name="T57" fmla="*/ 27 h 27"/>
              <a:gd name="T58" fmla="*/ 10 w 15"/>
              <a:gd name="T59" fmla="*/ 15 h 27"/>
              <a:gd name="T60" fmla="*/ 9 w 15"/>
              <a:gd name="T61" fmla="*/ 15 h 27"/>
              <a:gd name="T62" fmla="*/ 6 w 15"/>
              <a:gd name="T63" fmla="*/ 15 h 27"/>
              <a:gd name="T64" fmla="*/ 5 w 15"/>
              <a:gd name="T65" fmla="*/ 19 h 27"/>
              <a:gd name="T66" fmla="*/ 5 w 15"/>
              <a:gd name="T67" fmla="*/ 22 h 27"/>
              <a:gd name="T68" fmla="*/ 8 w 15"/>
              <a:gd name="T69" fmla="*/ 22 h 27"/>
              <a:gd name="T70" fmla="*/ 9 w 15"/>
              <a:gd name="T71" fmla="*/ 22 h 27"/>
              <a:gd name="T72" fmla="*/ 10 w 15"/>
              <a:gd name="T73" fmla="*/ 1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" h="27">
                <a:moveTo>
                  <a:pt x="10" y="27"/>
                </a:move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8" y="26"/>
                </a:lnTo>
                <a:lnTo>
                  <a:pt x="8" y="26"/>
                </a:lnTo>
                <a:lnTo>
                  <a:pt x="5" y="27"/>
                </a:lnTo>
                <a:lnTo>
                  <a:pt x="5" y="27"/>
                </a:lnTo>
                <a:lnTo>
                  <a:pt x="4" y="27"/>
                </a:lnTo>
                <a:lnTo>
                  <a:pt x="4" y="27"/>
                </a:lnTo>
                <a:lnTo>
                  <a:pt x="1" y="26"/>
                </a:lnTo>
                <a:lnTo>
                  <a:pt x="1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5"/>
                </a:lnTo>
                <a:lnTo>
                  <a:pt x="0" y="15"/>
                </a:lnTo>
                <a:lnTo>
                  <a:pt x="1" y="13"/>
                </a:lnTo>
                <a:lnTo>
                  <a:pt x="1" y="13"/>
                </a:lnTo>
                <a:lnTo>
                  <a:pt x="4" y="12"/>
                </a:lnTo>
                <a:lnTo>
                  <a:pt x="4" y="12"/>
                </a:lnTo>
                <a:lnTo>
                  <a:pt x="8" y="12"/>
                </a:lnTo>
                <a:lnTo>
                  <a:pt x="8" y="12"/>
                </a:lnTo>
                <a:lnTo>
                  <a:pt x="9" y="12"/>
                </a:lnTo>
                <a:lnTo>
                  <a:pt x="9" y="12"/>
                </a:lnTo>
                <a:lnTo>
                  <a:pt x="9" y="12"/>
                </a:lnTo>
                <a:lnTo>
                  <a:pt x="9" y="12"/>
                </a:lnTo>
                <a:lnTo>
                  <a:pt x="9" y="12"/>
                </a:lnTo>
                <a:lnTo>
                  <a:pt x="9" y="12"/>
                </a:lnTo>
                <a:lnTo>
                  <a:pt x="10" y="12"/>
                </a:lnTo>
                <a:lnTo>
                  <a:pt x="10" y="9"/>
                </a:lnTo>
                <a:lnTo>
                  <a:pt x="10" y="9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6" y="7"/>
                </a:lnTo>
                <a:lnTo>
                  <a:pt x="6" y="7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3" y="3"/>
                </a:lnTo>
                <a:lnTo>
                  <a:pt x="13" y="3"/>
                </a:lnTo>
                <a:lnTo>
                  <a:pt x="15" y="5"/>
                </a:lnTo>
                <a:lnTo>
                  <a:pt x="15" y="5"/>
                </a:lnTo>
                <a:lnTo>
                  <a:pt x="15" y="9"/>
                </a:lnTo>
                <a:lnTo>
                  <a:pt x="15" y="27"/>
                </a:lnTo>
                <a:lnTo>
                  <a:pt x="10" y="27"/>
                </a:lnTo>
                <a:close/>
                <a:moveTo>
                  <a:pt x="10" y="15"/>
                </a:moveTo>
                <a:lnTo>
                  <a:pt x="10" y="15"/>
                </a:lnTo>
                <a:lnTo>
                  <a:pt x="9" y="15"/>
                </a:lnTo>
                <a:lnTo>
                  <a:pt x="9" y="15"/>
                </a:lnTo>
                <a:lnTo>
                  <a:pt x="6" y="15"/>
                </a:lnTo>
                <a:lnTo>
                  <a:pt x="6" y="15"/>
                </a:lnTo>
                <a:lnTo>
                  <a:pt x="5" y="17"/>
                </a:lnTo>
                <a:lnTo>
                  <a:pt x="5" y="19"/>
                </a:lnTo>
                <a:lnTo>
                  <a:pt x="5" y="19"/>
                </a:lnTo>
                <a:lnTo>
                  <a:pt x="5" y="22"/>
                </a:lnTo>
                <a:lnTo>
                  <a:pt x="5" y="22"/>
                </a:lnTo>
                <a:lnTo>
                  <a:pt x="8" y="22"/>
                </a:lnTo>
                <a:lnTo>
                  <a:pt x="8" y="22"/>
                </a:lnTo>
                <a:lnTo>
                  <a:pt x="9" y="22"/>
                </a:lnTo>
                <a:lnTo>
                  <a:pt x="9" y="22"/>
                </a:lnTo>
                <a:lnTo>
                  <a:pt x="10" y="19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20" name="Freeform 743">
            <a:extLst>
              <a:ext uri="{FF2B5EF4-FFF2-40B4-BE49-F238E27FC236}">
                <a16:creationId xmlns:a16="http://schemas.microsoft.com/office/drawing/2014/main" id="{99C52F37-D74C-4731-89CE-E895E015A21C}"/>
              </a:ext>
            </a:extLst>
          </p:cNvPr>
          <p:cNvSpPr>
            <a:spLocks/>
          </p:cNvSpPr>
          <p:nvPr/>
        </p:nvSpPr>
        <p:spPr bwMode="auto">
          <a:xfrm>
            <a:off x="2464831" y="4380096"/>
            <a:ext cx="17463" cy="58738"/>
          </a:xfrm>
          <a:custGeom>
            <a:avLst/>
            <a:gdLst>
              <a:gd name="T0" fmla="*/ 2 w 11"/>
              <a:gd name="T1" fmla="*/ 37 h 37"/>
              <a:gd name="T2" fmla="*/ 2 w 11"/>
              <a:gd name="T3" fmla="*/ 15 h 37"/>
              <a:gd name="T4" fmla="*/ 0 w 11"/>
              <a:gd name="T5" fmla="*/ 15 h 37"/>
              <a:gd name="T6" fmla="*/ 0 w 11"/>
              <a:gd name="T7" fmla="*/ 10 h 37"/>
              <a:gd name="T8" fmla="*/ 2 w 11"/>
              <a:gd name="T9" fmla="*/ 10 h 37"/>
              <a:gd name="T10" fmla="*/ 2 w 11"/>
              <a:gd name="T11" fmla="*/ 8 h 37"/>
              <a:gd name="T12" fmla="*/ 2 w 11"/>
              <a:gd name="T13" fmla="*/ 8 h 37"/>
              <a:gd name="T14" fmla="*/ 2 w 11"/>
              <a:gd name="T15" fmla="*/ 4 h 37"/>
              <a:gd name="T16" fmla="*/ 2 w 11"/>
              <a:gd name="T17" fmla="*/ 4 h 37"/>
              <a:gd name="T18" fmla="*/ 3 w 11"/>
              <a:gd name="T19" fmla="*/ 2 h 37"/>
              <a:gd name="T20" fmla="*/ 3 w 11"/>
              <a:gd name="T21" fmla="*/ 2 h 37"/>
              <a:gd name="T22" fmla="*/ 6 w 11"/>
              <a:gd name="T23" fmla="*/ 0 h 37"/>
              <a:gd name="T24" fmla="*/ 6 w 11"/>
              <a:gd name="T25" fmla="*/ 0 h 37"/>
              <a:gd name="T26" fmla="*/ 8 w 11"/>
              <a:gd name="T27" fmla="*/ 0 h 37"/>
              <a:gd name="T28" fmla="*/ 11 w 11"/>
              <a:gd name="T29" fmla="*/ 0 h 37"/>
              <a:gd name="T30" fmla="*/ 11 w 11"/>
              <a:gd name="T31" fmla="*/ 5 h 37"/>
              <a:gd name="T32" fmla="*/ 8 w 11"/>
              <a:gd name="T33" fmla="*/ 5 h 37"/>
              <a:gd name="T34" fmla="*/ 8 w 11"/>
              <a:gd name="T35" fmla="*/ 5 h 37"/>
              <a:gd name="T36" fmla="*/ 7 w 11"/>
              <a:gd name="T37" fmla="*/ 5 h 37"/>
              <a:gd name="T38" fmla="*/ 7 w 11"/>
              <a:gd name="T39" fmla="*/ 7 h 37"/>
              <a:gd name="T40" fmla="*/ 7 w 11"/>
              <a:gd name="T41" fmla="*/ 10 h 37"/>
              <a:gd name="T42" fmla="*/ 11 w 11"/>
              <a:gd name="T43" fmla="*/ 10 h 37"/>
              <a:gd name="T44" fmla="*/ 11 w 11"/>
              <a:gd name="T45" fmla="*/ 15 h 37"/>
              <a:gd name="T46" fmla="*/ 7 w 11"/>
              <a:gd name="T47" fmla="*/ 15 h 37"/>
              <a:gd name="T48" fmla="*/ 7 w 11"/>
              <a:gd name="T49" fmla="*/ 37 h 37"/>
              <a:gd name="T50" fmla="*/ 2 w 11"/>
              <a:gd name="T51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" h="37">
                <a:moveTo>
                  <a:pt x="2" y="37"/>
                </a:moveTo>
                <a:lnTo>
                  <a:pt x="2" y="15"/>
                </a:lnTo>
                <a:lnTo>
                  <a:pt x="0" y="15"/>
                </a:lnTo>
                <a:lnTo>
                  <a:pt x="0" y="10"/>
                </a:lnTo>
                <a:lnTo>
                  <a:pt x="2" y="10"/>
                </a:lnTo>
                <a:lnTo>
                  <a:pt x="2" y="8"/>
                </a:lnTo>
                <a:lnTo>
                  <a:pt x="2" y="8"/>
                </a:lnTo>
                <a:lnTo>
                  <a:pt x="2" y="4"/>
                </a:lnTo>
                <a:lnTo>
                  <a:pt x="2" y="4"/>
                </a:lnTo>
                <a:lnTo>
                  <a:pt x="3" y="2"/>
                </a:lnTo>
                <a:lnTo>
                  <a:pt x="3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  <a:lnTo>
                  <a:pt x="11" y="5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7"/>
                </a:lnTo>
                <a:lnTo>
                  <a:pt x="7" y="10"/>
                </a:lnTo>
                <a:lnTo>
                  <a:pt x="11" y="10"/>
                </a:lnTo>
                <a:lnTo>
                  <a:pt x="11" y="15"/>
                </a:lnTo>
                <a:lnTo>
                  <a:pt x="7" y="15"/>
                </a:lnTo>
                <a:lnTo>
                  <a:pt x="7" y="37"/>
                </a:lnTo>
                <a:lnTo>
                  <a:pt x="2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21" name="Freeform 744">
            <a:extLst>
              <a:ext uri="{FF2B5EF4-FFF2-40B4-BE49-F238E27FC236}">
                <a16:creationId xmlns:a16="http://schemas.microsoft.com/office/drawing/2014/main" id="{C0E5893A-F7BB-4E6D-B9E3-E7E1BCD0652B}"/>
              </a:ext>
            </a:extLst>
          </p:cNvPr>
          <p:cNvSpPr>
            <a:spLocks/>
          </p:cNvSpPr>
          <p:nvPr/>
        </p:nvSpPr>
        <p:spPr bwMode="auto">
          <a:xfrm>
            <a:off x="2483881" y="4395971"/>
            <a:ext cx="23813" cy="42863"/>
          </a:xfrm>
          <a:custGeom>
            <a:avLst/>
            <a:gdLst>
              <a:gd name="T0" fmla="*/ 0 w 15"/>
              <a:gd name="T1" fmla="*/ 27 h 27"/>
              <a:gd name="T2" fmla="*/ 0 w 15"/>
              <a:gd name="T3" fmla="*/ 0 h 27"/>
              <a:gd name="T4" fmla="*/ 5 w 15"/>
              <a:gd name="T5" fmla="*/ 0 h 27"/>
              <a:gd name="T6" fmla="*/ 5 w 15"/>
              <a:gd name="T7" fmla="*/ 3 h 27"/>
              <a:gd name="T8" fmla="*/ 5 w 15"/>
              <a:gd name="T9" fmla="*/ 3 h 27"/>
              <a:gd name="T10" fmla="*/ 5 w 15"/>
              <a:gd name="T11" fmla="*/ 3 h 27"/>
              <a:gd name="T12" fmla="*/ 8 w 15"/>
              <a:gd name="T13" fmla="*/ 2 h 27"/>
              <a:gd name="T14" fmla="*/ 8 w 15"/>
              <a:gd name="T15" fmla="*/ 2 h 27"/>
              <a:gd name="T16" fmla="*/ 10 w 15"/>
              <a:gd name="T17" fmla="*/ 0 h 27"/>
              <a:gd name="T18" fmla="*/ 10 w 15"/>
              <a:gd name="T19" fmla="*/ 0 h 27"/>
              <a:gd name="T20" fmla="*/ 13 w 15"/>
              <a:gd name="T21" fmla="*/ 0 h 27"/>
              <a:gd name="T22" fmla="*/ 13 w 15"/>
              <a:gd name="T23" fmla="*/ 0 h 27"/>
              <a:gd name="T24" fmla="*/ 14 w 15"/>
              <a:gd name="T25" fmla="*/ 2 h 27"/>
              <a:gd name="T26" fmla="*/ 14 w 15"/>
              <a:gd name="T27" fmla="*/ 2 h 27"/>
              <a:gd name="T28" fmla="*/ 15 w 15"/>
              <a:gd name="T29" fmla="*/ 4 h 27"/>
              <a:gd name="T30" fmla="*/ 15 w 15"/>
              <a:gd name="T31" fmla="*/ 4 h 27"/>
              <a:gd name="T32" fmla="*/ 15 w 15"/>
              <a:gd name="T33" fmla="*/ 7 h 27"/>
              <a:gd name="T34" fmla="*/ 15 w 15"/>
              <a:gd name="T35" fmla="*/ 27 h 27"/>
              <a:gd name="T36" fmla="*/ 10 w 15"/>
              <a:gd name="T37" fmla="*/ 27 h 27"/>
              <a:gd name="T38" fmla="*/ 10 w 15"/>
              <a:gd name="T39" fmla="*/ 9 h 27"/>
              <a:gd name="T40" fmla="*/ 10 w 15"/>
              <a:gd name="T41" fmla="*/ 9 h 27"/>
              <a:gd name="T42" fmla="*/ 10 w 15"/>
              <a:gd name="T43" fmla="*/ 7 h 27"/>
              <a:gd name="T44" fmla="*/ 10 w 15"/>
              <a:gd name="T45" fmla="*/ 7 h 27"/>
              <a:gd name="T46" fmla="*/ 8 w 15"/>
              <a:gd name="T47" fmla="*/ 5 h 27"/>
              <a:gd name="T48" fmla="*/ 8 w 15"/>
              <a:gd name="T49" fmla="*/ 5 h 27"/>
              <a:gd name="T50" fmla="*/ 6 w 15"/>
              <a:gd name="T51" fmla="*/ 7 h 27"/>
              <a:gd name="T52" fmla="*/ 6 w 15"/>
              <a:gd name="T53" fmla="*/ 7 h 27"/>
              <a:gd name="T54" fmla="*/ 5 w 15"/>
              <a:gd name="T55" fmla="*/ 9 h 27"/>
              <a:gd name="T56" fmla="*/ 5 w 15"/>
              <a:gd name="T57" fmla="*/ 27 h 27"/>
              <a:gd name="T58" fmla="*/ 0 w 15"/>
              <a:gd name="T59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7">
                <a:moveTo>
                  <a:pt x="0" y="27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8" y="2"/>
                </a:lnTo>
                <a:lnTo>
                  <a:pt x="8" y="2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5" y="7"/>
                </a:lnTo>
                <a:lnTo>
                  <a:pt x="15" y="27"/>
                </a:lnTo>
                <a:lnTo>
                  <a:pt x="10" y="27"/>
                </a:lnTo>
                <a:lnTo>
                  <a:pt x="10" y="9"/>
                </a:lnTo>
                <a:lnTo>
                  <a:pt x="10" y="9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6" y="7"/>
                </a:lnTo>
                <a:lnTo>
                  <a:pt x="6" y="7"/>
                </a:lnTo>
                <a:lnTo>
                  <a:pt x="5" y="9"/>
                </a:lnTo>
                <a:lnTo>
                  <a:pt x="5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22" name="Freeform 745">
            <a:extLst>
              <a:ext uri="{FF2B5EF4-FFF2-40B4-BE49-F238E27FC236}">
                <a16:creationId xmlns:a16="http://schemas.microsoft.com/office/drawing/2014/main" id="{45E1438A-CC6F-4820-BB3A-A04239453775}"/>
              </a:ext>
            </a:extLst>
          </p:cNvPr>
          <p:cNvSpPr>
            <a:spLocks noEditPoints="1"/>
          </p:cNvSpPr>
          <p:nvPr/>
        </p:nvSpPr>
        <p:spPr bwMode="auto">
          <a:xfrm>
            <a:off x="2515631" y="4380096"/>
            <a:ext cx="7938" cy="58738"/>
          </a:xfrm>
          <a:custGeom>
            <a:avLst/>
            <a:gdLst>
              <a:gd name="T0" fmla="*/ 0 w 5"/>
              <a:gd name="T1" fmla="*/ 5 h 37"/>
              <a:gd name="T2" fmla="*/ 0 w 5"/>
              <a:gd name="T3" fmla="*/ 0 h 37"/>
              <a:gd name="T4" fmla="*/ 5 w 5"/>
              <a:gd name="T5" fmla="*/ 0 h 37"/>
              <a:gd name="T6" fmla="*/ 5 w 5"/>
              <a:gd name="T7" fmla="*/ 5 h 37"/>
              <a:gd name="T8" fmla="*/ 0 w 5"/>
              <a:gd name="T9" fmla="*/ 5 h 37"/>
              <a:gd name="T10" fmla="*/ 0 w 5"/>
              <a:gd name="T11" fmla="*/ 37 h 37"/>
              <a:gd name="T12" fmla="*/ 0 w 5"/>
              <a:gd name="T13" fmla="*/ 10 h 37"/>
              <a:gd name="T14" fmla="*/ 5 w 5"/>
              <a:gd name="T15" fmla="*/ 10 h 37"/>
              <a:gd name="T16" fmla="*/ 5 w 5"/>
              <a:gd name="T17" fmla="*/ 37 h 37"/>
              <a:gd name="T18" fmla="*/ 0 w 5"/>
              <a:gd name="T19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7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7"/>
                </a:moveTo>
                <a:lnTo>
                  <a:pt x="0" y="10"/>
                </a:lnTo>
                <a:lnTo>
                  <a:pt x="5" y="10"/>
                </a:lnTo>
                <a:lnTo>
                  <a:pt x="5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23" name="Freeform 746">
            <a:extLst>
              <a:ext uri="{FF2B5EF4-FFF2-40B4-BE49-F238E27FC236}">
                <a16:creationId xmlns:a16="http://schemas.microsoft.com/office/drawing/2014/main" id="{39A2296F-AE3F-49BD-B255-6ABB846EE68D}"/>
              </a:ext>
            </a:extLst>
          </p:cNvPr>
          <p:cNvSpPr>
            <a:spLocks/>
          </p:cNvSpPr>
          <p:nvPr/>
        </p:nvSpPr>
        <p:spPr bwMode="auto">
          <a:xfrm>
            <a:off x="2529918" y="4395971"/>
            <a:ext cx="23813" cy="42863"/>
          </a:xfrm>
          <a:custGeom>
            <a:avLst/>
            <a:gdLst>
              <a:gd name="T0" fmla="*/ 15 w 15"/>
              <a:gd name="T1" fmla="*/ 0 h 27"/>
              <a:gd name="T2" fmla="*/ 15 w 15"/>
              <a:gd name="T3" fmla="*/ 27 h 27"/>
              <a:gd name="T4" fmla="*/ 10 w 15"/>
              <a:gd name="T5" fmla="*/ 27 h 27"/>
              <a:gd name="T6" fmla="*/ 10 w 15"/>
              <a:gd name="T7" fmla="*/ 24 h 27"/>
              <a:gd name="T8" fmla="*/ 10 w 15"/>
              <a:gd name="T9" fmla="*/ 24 h 27"/>
              <a:gd name="T10" fmla="*/ 10 w 15"/>
              <a:gd name="T11" fmla="*/ 24 h 27"/>
              <a:gd name="T12" fmla="*/ 9 w 15"/>
              <a:gd name="T13" fmla="*/ 26 h 27"/>
              <a:gd name="T14" fmla="*/ 9 w 15"/>
              <a:gd name="T15" fmla="*/ 26 h 27"/>
              <a:gd name="T16" fmla="*/ 5 w 15"/>
              <a:gd name="T17" fmla="*/ 27 h 27"/>
              <a:gd name="T18" fmla="*/ 5 w 15"/>
              <a:gd name="T19" fmla="*/ 27 h 27"/>
              <a:gd name="T20" fmla="*/ 4 w 15"/>
              <a:gd name="T21" fmla="*/ 27 h 27"/>
              <a:gd name="T22" fmla="*/ 4 w 15"/>
              <a:gd name="T23" fmla="*/ 27 h 27"/>
              <a:gd name="T24" fmla="*/ 1 w 15"/>
              <a:gd name="T25" fmla="*/ 26 h 27"/>
              <a:gd name="T26" fmla="*/ 1 w 15"/>
              <a:gd name="T27" fmla="*/ 26 h 27"/>
              <a:gd name="T28" fmla="*/ 0 w 15"/>
              <a:gd name="T29" fmla="*/ 23 h 27"/>
              <a:gd name="T30" fmla="*/ 0 w 15"/>
              <a:gd name="T31" fmla="*/ 23 h 27"/>
              <a:gd name="T32" fmla="*/ 0 w 15"/>
              <a:gd name="T33" fmla="*/ 21 h 27"/>
              <a:gd name="T34" fmla="*/ 0 w 15"/>
              <a:gd name="T35" fmla="*/ 0 h 27"/>
              <a:gd name="T36" fmla="*/ 5 w 15"/>
              <a:gd name="T37" fmla="*/ 0 h 27"/>
              <a:gd name="T38" fmla="*/ 5 w 15"/>
              <a:gd name="T39" fmla="*/ 18 h 27"/>
              <a:gd name="T40" fmla="*/ 5 w 15"/>
              <a:gd name="T41" fmla="*/ 18 h 27"/>
              <a:gd name="T42" fmla="*/ 6 w 15"/>
              <a:gd name="T43" fmla="*/ 21 h 27"/>
              <a:gd name="T44" fmla="*/ 6 w 15"/>
              <a:gd name="T45" fmla="*/ 21 h 27"/>
              <a:gd name="T46" fmla="*/ 8 w 15"/>
              <a:gd name="T47" fmla="*/ 22 h 27"/>
              <a:gd name="T48" fmla="*/ 8 w 15"/>
              <a:gd name="T49" fmla="*/ 22 h 27"/>
              <a:gd name="T50" fmla="*/ 10 w 15"/>
              <a:gd name="T51" fmla="*/ 21 h 27"/>
              <a:gd name="T52" fmla="*/ 10 w 15"/>
              <a:gd name="T53" fmla="*/ 21 h 27"/>
              <a:gd name="T54" fmla="*/ 10 w 15"/>
              <a:gd name="T55" fmla="*/ 18 h 27"/>
              <a:gd name="T56" fmla="*/ 10 w 15"/>
              <a:gd name="T57" fmla="*/ 0 h 27"/>
              <a:gd name="T58" fmla="*/ 15 w 15"/>
              <a:gd name="T5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7">
                <a:moveTo>
                  <a:pt x="15" y="0"/>
                </a:moveTo>
                <a:lnTo>
                  <a:pt x="15" y="27"/>
                </a:lnTo>
                <a:lnTo>
                  <a:pt x="10" y="27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9" y="26"/>
                </a:lnTo>
                <a:lnTo>
                  <a:pt x="9" y="26"/>
                </a:lnTo>
                <a:lnTo>
                  <a:pt x="5" y="27"/>
                </a:lnTo>
                <a:lnTo>
                  <a:pt x="5" y="27"/>
                </a:lnTo>
                <a:lnTo>
                  <a:pt x="4" y="27"/>
                </a:lnTo>
                <a:lnTo>
                  <a:pt x="4" y="27"/>
                </a:lnTo>
                <a:lnTo>
                  <a:pt x="1" y="26"/>
                </a:lnTo>
                <a:lnTo>
                  <a:pt x="1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1"/>
                </a:lnTo>
                <a:lnTo>
                  <a:pt x="6" y="21"/>
                </a:lnTo>
                <a:lnTo>
                  <a:pt x="8" y="22"/>
                </a:lnTo>
                <a:lnTo>
                  <a:pt x="8" y="22"/>
                </a:lnTo>
                <a:lnTo>
                  <a:pt x="10" y="21"/>
                </a:lnTo>
                <a:lnTo>
                  <a:pt x="10" y="21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24" name="Freeform 747">
            <a:extLst>
              <a:ext uri="{FF2B5EF4-FFF2-40B4-BE49-F238E27FC236}">
                <a16:creationId xmlns:a16="http://schemas.microsoft.com/office/drawing/2014/main" id="{EF5C19BE-F417-43AE-8D92-F6AC219325AB}"/>
              </a:ext>
            </a:extLst>
          </p:cNvPr>
          <p:cNvSpPr>
            <a:spLocks/>
          </p:cNvSpPr>
          <p:nvPr/>
        </p:nvSpPr>
        <p:spPr bwMode="auto">
          <a:xfrm>
            <a:off x="2561668" y="4395971"/>
            <a:ext cx="39688" cy="42863"/>
          </a:xfrm>
          <a:custGeom>
            <a:avLst/>
            <a:gdLst>
              <a:gd name="T0" fmla="*/ 0 w 25"/>
              <a:gd name="T1" fmla="*/ 27 h 27"/>
              <a:gd name="T2" fmla="*/ 0 w 25"/>
              <a:gd name="T3" fmla="*/ 0 h 27"/>
              <a:gd name="T4" fmla="*/ 5 w 25"/>
              <a:gd name="T5" fmla="*/ 0 h 27"/>
              <a:gd name="T6" fmla="*/ 5 w 25"/>
              <a:gd name="T7" fmla="*/ 3 h 27"/>
              <a:gd name="T8" fmla="*/ 5 w 25"/>
              <a:gd name="T9" fmla="*/ 3 h 27"/>
              <a:gd name="T10" fmla="*/ 5 w 25"/>
              <a:gd name="T11" fmla="*/ 3 h 27"/>
              <a:gd name="T12" fmla="*/ 6 w 25"/>
              <a:gd name="T13" fmla="*/ 2 h 27"/>
              <a:gd name="T14" fmla="*/ 6 w 25"/>
              <a:gd name="T15" fmla="*/ 2 h 27"/>
              <a:gd name="T16" fmla="*/ 10 w 25"/>
              <a:gd name="T17" fmla="*/ 0 h 27"/>
              <a:gd name="T18" fmla="*/ 10 w 25"/>
              <a:gd name="T19" fmla="*/ 0 h 27"/>
              <a:gd name="T20" fmla="*/ 13 w 25"/>
              <a:gd name="T21" fmla="*/ 2 h 27"/>
              <a:gd name="T22" fmla="*/ 13 w 25"/>
              <a:gd name="T23" fmla="*/ 2 h 27"/>
              <a:gd name="T24" fmla="*/ 14 w 25"/>
              <a:gd name="T25" fmla="*/ 3 h 27"/>
              <a:gd name="T26" fmla="*/ 14 w 25"/>
              <a:gd name="T27" fmla="*/ 3 h 27"/>
              <a:gd name="T28" fmla="*/ 16 w 25"/>
              <a:gd name="T29" fmla="*/ 2 h 27"/>
              <a:gd name="T30" fmla="*/ 16 w 25"/>
              <a:gd name="T31" fmla="*/ 2 h 27"/>
              <a:gd name="T32" fmla="*/ 19 w 25"/>
              <a:gd name="T33" fmla="*/ 0 h 27"/>
              <a:gd name="T34" fmla="*/ 19 w 25"/>
              <a:gd name="T35" fmla="*/ 0 h 27"/>
              <a:gd name="T36" fmla="*/ 21 w 25"/>
              <a:gd name="T37" fmla="*/ 0 h 27"/>
              <a:gd name="T38" fmla="*/ 21 w 25"/>
              <a:gd name="T39" fmla="*/ 0 h 27"/>
              <a:gd name="T40" fmla="*/ 23 w 25"/>
              <a:gd name="T41" fmla="*/ 2 h 27"/>
              <a:gd name="T42" fmla="*/ 23 w 25"/>
              <a:gd name="T43" fmla="*/ 2 h 27"/>
              <a:gd name="T44" fmla="*/ 25 w 25"/>
              <a:gd name="T45" fmla="*/ 4 h 27"/>
              <a:gd name="T46" fmla="*/ 25 w 25"/>
              <a:gd name="T47" fmla="*/ 4 h 27"/>
              <a:gd name="T48" fmla="*/ 25 w 25"/>
              <a:gd name="T49" fmla="*/ 7 h 27"/>
              <a:gd name="T50" fmla="*/ 25 w 25"/>
              <a:gd name="T51" fmla="*/ 27 h 27"/>
              <a:gd name="T52" fmla="*/ 20 w 25"/>
              <a:gd name="T53" fmla="*/ 27 h 27"/>
              <a:gd name="T54" fmla="*/ 20 w 25"/>
              <a:gd name="T55" fmla="*/ 9 h 27"/>
              <a:gd name="T56" fmla="*/ 20 w 25"/>
              <a:gd name="T57" fmla="*/ 9 h 27"/>
              <a:gd name="T58" fmla="*/ 19 w 25"/>
              <a:gd name="T59" fmla="*/ 7 h 27"/>
              <a:gd name="T60" fmla="*/ 19 w 25"/>
              <a:gd name="T61" fmla="*/ 7 h 27"/>
              <a:gd name="T62" fmla="*/ 18 w 25"/>
              <a:gd name="T63" fmla="*/ 5 h 27"/>
              <a:gd name="T64" fmla="*/ 18 w 25"/>
              <a:gd name="T65" fmla="*/ 5 h 27"/>
              <a:gd name="T66" fmla="*/ 15 w 25"/>
              <a:gd name="T67" fmla="*/ 7 h 27"/>
              <a:gd name="T68" fmla="*/ 15 w 25"/>
              <a:gd name="T69" fmla="*/ 7 h 27"/>
              <a:gd name="T70" fmla="*/ 15 w 25"/>
              <a:gd name="T71" fmla="*/ 9 h 27"/>
              <a:gd name="T72" fmla="*/ 15 w 25"/>
              <a:gd name="T73" fmla="*/ 27 h 27"/>
              <a:gd name="T74" fmla="*/ 10 w 25"/>
              <a:gd name="T75" fmla="*/ 27 h 27"/>
              <a:gd name="T76" fmla="*/ 10 w 25"/>
              <a:gd name="T77" fmla="*/ 9 h 27"/>
              <a:gd name="T78" fmla="*/ 10 w 25"/>
              <a:gd name="T79" fmla="*/ 9 h 27"/>
              <a:gd name="T80" fmla="*/ 9 w 25"/>
              <a:gd name="T81" fmla="*/ 7 h 27"/>
              <a:gd name="T82" fmla="*/ 9 w 25"/>
              <a:gd name="T83" fmla="*/ 7 h 27"/>
              <a:gd name="T84" fmla="*/ 8 w 25"/>
              <a:gd name="T85" fmla="*/ 5 h 27"/>
              <a:gd name="T86" fmla="*/ 8 w 25"/>
              <a:gd name="T87" fmla="*/ 5 h 27"/>
              <a:gd name="T88" fmla="*/ 5 w 25"/>
              <a:gd name="T89" fmla="*/ 7 h 27"/>
              <a:gd name="T90" fmla="*/ 5 w 25"/>
              <a:gd name="T91" fmla="*/ 7 h 27"/>
              <a:gd name="T92" fmla="*/ 5 w 25"/>
              <a:gd name="T93" fmla="*/ 9 h 27"/>
              <a:gd name="T94" fmla="*/ 5 w 25"/>
              <a:gd name="T95" fmla="*/ 27 h 27"/>
              <a:gd name="T96" fmla="*/ 0 w 25"/>
              <a:gd name="T97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0" y="27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6" y="2"/>
                </a:lnTo>
                <a:lnTo>
                  <a:pt x="6" y="2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4" y="3"/>
                </a:lnTo>
                <a:lnTo>
                  <a:pt x="14" y="3"/>
                </a:lnTo>
                <a:lnTo>
                  <a:pt x="16" y="2"/>
                </a:lnTo>
                <a:lnTo>
                  <a:pt x="16" y="2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2"/>
                </a:lnTo>
                <a:lnTo>
                  <a:pt x="23" y="2"/>
                </a:lnTo>
                <a:lnTo>
                  <a:pt x="25" y="4"/>
                </a:lnTo>
                <a:lnTo>
                  <a:pt x="25" y="4"/>
                </a:lnTo>
                <a:lnTo>
                  <a:pt x="25" y="7"/>
                </a:lnTo>
                <a:lnTo>
                  <a:pt x="25" y="27"/>
                </a:lnTo>
                <a:lnTo>
                  <a:pt x="20" y="27"/>
                </a:lnTo>
                <a:lnTo>
                  <a:pt x="20" y="9"/>
                </a:lnTo>
                <a:lnTo>
                  <a:pt x="20" y="9"/>
                </a:lnTo>
                <a:lnTo>
                  <a:pt x="19" y="7"/>
                </a:lnTo>
                <a:lnTo>
                  <a:pt x="19" y="7"/>
                </a:lnTo>
                <a:lnTo>
                  <a:pt x="18" y="5"/>
                </a:lnTo>
                <a:lnTo>
                  <a:pt x="18" y="5"/>
                </a:lnTo>
                <a:lnTo>
                  <a:pt x="15" y="7"/>
                </a:lnTo>
                <a:lnTo>
                  <a:pt x="15" y="7"/>
                </a:lnTo>
                <a:lnTo>
                  <a:pt x="15" y="9"/>
                </a:lnTo>
                <a:lnTo>
                  <a:pt x="15" y="27"/>
                </a:lnTo>
                <a:lnTo>
                  <a:pt x="10" y="27"/>
                </a:lnTo>
                <a:lnTo>
                  <a:pt x="10" y="9"/>
                </a:lnTo>
                <a:lnTo>
                  <a:pt x="10" y="9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25" name="Freeform 748">
            <a:extLst>
              <a:ext uri="{FF2B5EF4-FFF2-40B4-BE49-F238E27FC236}">
                <a16:creationId xmlns:a16="http://schemas.microsoft.com/office/drawing/2014/main" id="{CDA68983-896F-444A-9532-1F45143A4492}"/>
              </a:ext>
            </a:extLst>
          </p:cNvPr>
          <p:cNvSpPr>
            <a:spLocks noEditPoints="1"/>
          </p:cNvSpPr>
          <p:nvPr/>
        </p:nvSpPr>
        <p:spPr bwMode="auto">
          <a:xfrm>
            <a:off x="2326718" y="4892859"/>
            <a:ext cx="30163" cy="55563"/>
          </a:xfrm>
          <a:custGeom>
            <a:avLst/>
            <a:gdLst>
              <a:gd name="T0" fmla="*/ 0 w 19"/>
              <a:gd name="T1" fmla="*/ 35 h 35"/>
              <a:gd name="T2" fmla="*/ 0 w 19"/>
              <a:gd name="T3" fmla="*/ 0 h 35"/>
              <a:gd name="T4" fmla="*/ 9 w 19"/>
              <a:gd name="T5" fmla="*/ 0 h 35"/>
              <a:gd name="T6" fmla="*/ 9 w 19"/>
              <a:gd name="T7" fmla="*/ 0 h 35"/>
              <a:gd name="T8" fmla="*/ 12 w 19"/>
              <a:gd name="T9" fmla="*/ 0 h 35"/>
              <a:gd name="T10" fmla="*/ 15 w 19"/>
              <a:gd name="T11" fmla="*/ 3 h 35"/>
              <a:gd name="T12" fmla="*/ 18 w 19"/>
              <a:gd name="T13" fmla="*/ 6 h 35"/>
              <a:gd name="T14" fmla="*/ 18 w 19"/>
              <a:gd name="T15" fmla="*/ 10 h 35"/>
              <a:gd name="T16" fmla="*/ 18 w 19"/>
              <a:gd name="T17" fmla="*/ 10 h 35"/>
              <a:gd name="T18" fmla="*/ 16 w 19"/>
              <a:gd name="T19" fmla="*/ 15 h 35"/>
              <a:gd name="T20" fmla="*/ 16 w 19"/>
              <a:gd name="T21" fmla="*/ 15 h 35"/>
              <a:gd name="T22" fmla="*/ 15 w 19"/>
              <a:gd name="T23" fmla="*/ 18 h 35"/>
              <a:gd name="T24" fmla="*/ 14 w 19"/>
              <a:gd name="T25" fmla="*/ 19 h 35"/>
              <a:gd name="T26" fmla="*/ 19 w 19"/>
              <a:gd name="T27" fmla="*/ 35 h 35"/>
              <a:gd name="T28" fmla="*/ 14 w 19"/>
              <a:gd name="T29" fmla="*/ 35 h 35"/>
              <a:gd name="T30" fmla="*/ 9 w 19"/>
              <a:gd name="T31" fmla="*/ 20 h 35"/>
              <a:gd name="T32" fmla="*/ 5 w 19"/>
              <a:gd name="T33" fmla="*/ 20 h 35"/>
              <a:gd name="T34" fmla="*/ 5 w 19"/>
              <a:gd name="T35" fmla="*/ 35 h 35"/>
              <a:gd name="T36" fmla="*/ 0 w 19"/>
              <a:gd name="T37" fmla="*/ 35 h 35"/>
              <a:gd name="T38" fmla="*/ 5 w 19"/>
              <a:gd name="T39" fmla="*/ 5 h 35"/>
              <a:gd name="T40" fmla="*/ 5 w 19"/>
              <a:gd name="T41" fmla="*/ 16 h 35"/>
              <a:gd name="T42" fmla="*/ 9 w 19"/>
              <a:gd name="T43" fmla="*/ 16 h 35"/>
              <a:gd name="T44" fmla="*/ 9 w 19"/>
              <a:gd name="T45" fmla="*/ 16 h 35"/>
              <a:gd name="T46" fmla="*/ 11 w 19"/>
              <a:gd name="T47" fmla="*/ 15 h 35"/>
              <a:gd name="T48" fmla="*/ 11 w 19"/>
              <a:gd name="T49" fmla="*/ 15 h 35"/>
              <a:gd name="T50" fmla="*/ 12 w 19"/>
              <a:gd name="T51" fmla="*/ 14 h 35"/>
              <a:gd name="T52" fmla="*/ 12 w 19"/>
              <a:gd name="T53" fmla="*/ 14 h 35"/>
              <a:gd name="T54" fmla="*/ 12 w 19"/>
              <a:gd name="T55" fmla="*/ 13 h 35"/>
              <a:gd name="T56" fmla="*/ 12 w 19"/>
              <a:gd name="T57" fmla="*/ 13 h 35"/>
              <a:gd name="T58" fmla="*/ 12 w 19"/>
              <a:gd name="T59" fmla="*/ 10 h 35"/>
              <a:gd name="T60" fmla="*/ 12 w 19"/>
              <a:gd name="T61" fmla="*/ 10 h 35"/>
              <a:gd name="T62" fmla="*/ 12 w 19"/>
              <a:gd name="T63" fmla="*/ 8 h 35"/>
              <a:gd name="T64" fmla="*/ 12 w 19"/>
              <a:gd name="T65" fmla="*/ 8 h 35"/>
              <a:gd name="T66" fmla="*/ 11 w 19"/>
              <a:gd name="T67" fmla="*/ 6 h 35"/>
              <a:gd name="T68" fmla="*/ 11 w 19"/>
              <a:gd name="T69" fmla="*/ 6 h 35"/>
              <a:gd name="T70" fmla="*/ 10 w 19"/>
              <a:gd name="T71" fmla="*/ 5 h 35"/>
              <a:gd name="T72" fmla="*/ 9 w 19"/>
              <a:gd name="T73" fmla="*/ 5 h 35"/>
              <a:gd name="T74" fmla="*/ 5 w 19"/>
              <a:gd name="T75" fmla="*/ 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9" h="35">
                <a:moveTo>
                  <a:pt x="0" y="35"/>
                </a:moveTo>
                <a:lnTo>
                  <a:pt x="0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5" y="3"/>
                </a:lnTo>
                <a:lnTo>
                  <a:pt x="18" y="6"/>
                </a:lnTo>
                <a:lnTo>
                  <a:pt x="18" y="10"/>
                </a:lnTo>
                <a:lnTo>
                  <a:pt x="18" y="10"/>
                </a:lnTo>
                <a:lnTo>
                  <a:pt x="16" y="15"/>
                </a:lnTo>
                <a:lnTo>
                  <a:pt x="16" y="15"/>
                </a:lnTo>
                <a:lnTo>
                  <a:pt x="15" y="18"/>
                </a:lnTo>
                <a:lnTo>
                  <a:pt x="14" y="19"/>
                </a:lnTo>
                <a:lnTo>
                  <a:pt x="19" y="35"/>
                </a:lnTo>
                <a:lnTo>
                  <a:pt x="14" y="35"/>
                </a:lnTo>
                <a:lnTo>
                  <a:pt x="9" y="20"/>
                </a:lnTo>
                <a:lnTo>
                  <a:pt x="5" y="20"/>
                </a:lnTo>
                <a:lnTo>
                  <a:pt x="5" y="35"/>
                </a:lnTo>
                <a:lnTo>
                  <a:pt x="0" y="35"/>
                </a:lnTo>
                <a:close/>
                <a:moveTo>
                  <a:pt x="5" y="5"/>
                </a:moveTo>
                <a:lnTo>
                  <a:pt x="5" y="16"/>
                </a:lnTo>
                <a:lnTo>
                  <a:pt x="9" y="16"/>
                </a:lnTo>
                <a:lnTo>
                  <a:pt x="9" y="16"/>
                </a:lnTo>
                <a:lnTo>
                  <a:pt x="11" y="15"/>
                </a:lnTo>
                <a:lnTo>
                  <a:pt x="11" y="15"/>
                </a:lnTo>
                <a:lnTo>
                  <a:pt x="12" y="14"/>
                </a:lnTo>
                <a:lnTo>
                  <a:pt x="12" y="14"/>
                </a:lnTo>
                <a:lnTo>
                  <a:pt x="12" y="13"/>
                </a:lnTo>
                <a:lnTo>
                  <a:pt x="12" y="13"/>
                </a:lnTo>
                <a:lnTo>
                  <a:pt x="12" y="10"/>
                </a:lnTo>
                <a:lnTo>
                  <a:pt x="12" y="10"/>
                </a:lnTo>
                <a:lnTo>
                  <a:pt x="12" y="8"/>
                </a:lnTo>
                <a:lnTo>
                  <a:pt x="12" y="8"/>
                </a:lnTo>
                <a:lnTo>
                  <a:pt x="11" y="6"/>
                </a:lnTo>
                <a:lnTo>
                  <a:pt x="11" y="6"/>
                </a:lnTo>
                <a:lnTo>
                  <a:pt x="10" y="5"/>
                </a:lnTo>
                <a:lnTo>
                  <a:pt x="9" y="5"/>
                </a:lnTo>
                <a:lnTo>
                  <a:pt x="5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26" name="Freeform 749">
            <a:extLst>
              <a:ext uri="{FF2B5EF4-FFF2-40B4-BE49-F238E27FC236}">
                <a16:creationId xmlns:a16="http://schemas.microsoft.com/office/drawing/2014/main" id="{FE58CDE5-B71D-4CCB-8519-8BE64A2C4D1E}"/>
              </a:ext>
            </a:extLst>
          </p:cNvPr>
          <p:cNvSpPr>
            <a:spLocks/>
          </p:cNvSpPr>
          <p:nvPr/>
        </p:nvSpPr>
        <p:spPr bwMode="auto">
          <a:xfrm>
            <a:off x="2360056" y="4908734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5 h 26"/>
              <a:gd name="T4" fmla="*/ 10 w 15"/>
              <a:gd name="T5" fmla="*/ 25 h 26"/>
              <a:gd name="T6" fmla="*/ 10 w 15"/>
              <a:gd name="T7" fmla="*/ 23 h 26"/>
              <a:gd name="T8" fmla="*/ 10 w 15"/>
              <a:gd name="T9" fmla="*/ 23 h 26"/>
              <a:gd name="T10" fmla="*/ 10 w 15"/>
              <a:gd name="T11" fmla="*/ 23 h 26"/>
              <a:gd name="T12" fmla="*/ 9 w 15"/>
              <a:gd name="T13" fmla="*/ 25 h 26"/>
              <a:gd name="T14" fmla="*/ 9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4 w 15"/>
              <a:gd name="T21" fmla="*/ 25 h 26"/>
              <a:gd name="T22" fmla="*/ 4 w 15"/>
              <a:gd name="T23" fmla="*/ 25 h 26"/>
              <a:gd name="T24" fmla="*/ 3 w 15"/>
              <a:gd name="T25" fmla="*/ 24 h 26"/>
              <a:gd name="T26" fmla="*/ 3 w 15"/>
              <a:gd name="T27" fmla="*/ 24 h 26"/>
              <a:gd name="T28" fmla="*/ 2 w 15"/>
              <a:gd name="T29" fmla="*/ 23 h 26"/>
              <a:gd name="T30" fmla="*/ 2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7 w 15"/>
              <a:gd name="T43" fmla="*/ 20 h 26"/>
              <a:gd name="T44" fmla="*/ 7 w 15"/>
              <a:gd name="T45" fmla="*/ 20 h 26"/>
              <a:gd name="T46" fmla="*/ 8 w 15"/>
              <a:gd name="T47" fmla="*/ 20 h 26"/>
              <a:gd name="T48" fmla="*/ 8 w 15"/>
              <a:gd name="T49" fmla="*/ 20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9" y="25"/>
                </a:lnTo>
                <a:lnTo>
                  <a:pt x="9" y="25"/>
                </a:lnTo>
                <a:lnTo>
                  <a:pt x="5" y="26"/>
                </a:lnTo>
                <a:lnTo>
                  <a:pt x="5" y="26"/>
                </a:lnTo>
                <a:lnTo>
                  <a:pt x="4" y="25"/>
                </a:lnTo>
                <a:lnTo>
                  <a:pt x="4" y="25"/>
                </a:lnTo>
                <a:lnTo>
                  <a:pt x="3" y="24"/>
                </a:lnTo>
                <a:lnTo>
                  <a:pt x="3" y="24"/>
                </a:lnTo>
                <a:lnTo>
                  <a:pt x="2" y="23"/>
                </a:lnTo>
                <a:lnTo>
                  <a:pt x="2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27" name="Freeform 750">
            <a:extLst>
              <a:ext uri="{FF2B5EF4-FFF2-40B4-BE49-F238E27FC236}">
                <a16:creationId xmlns:a16="http://schemas.microsoft.com/office/drawing/2014/main" id="{A96A1E89-46A4-4430-A733-C6DB55808B40}"/>
              </a:ext>
            </a:extLst>
          </p:cNvPr>
          <p:cNvSpPr>
            <a:spLocks/>
          </p:cNvSpPr>
          <p:nvPr/>
        </p:nvSpPr>
        <p:spPr bwMode="auto">
          <a:xfrm>
            <a:off x="2388631" y="4897621"/>
            <a:ext cx="15875" cy="50800"/>
          </a:xfrm>
          <a:custGeom>
            <a:avLst/>
            <a:gdLst>
              <a:gd name="T0" fmla="*/ 2 w 10"/>
              <a:gd name="T1" fmla="*/ 7 h 32"/>
              <a:gd name="T2" fmla="*/ 2 w 10"/>
              <a:gd name="T3" fmla="*/ 0 h 32"/>
              <a:gd name="T4" fmla="*/ 7 w 10"/>
              <a:gd name="T5" fmla="*/ 0 h 32"/>
              <a:gd name="T6" fmla="*/ 7 w 10"/>
              <a:gd name="T7" fmla="*/ 7 h 32"/>
              <a:gd name="T8" fmla="*/ 10 w 10"/>
              <a:gd name="T9" fmla="*/ 7 h 32"/>
              <a:gd name="T10" fmla="*/ 10 w 10"/>
              <a:gd name="T11" fmla="*/ 11 h 32"/>
              <a:gd name="T12" fmla="*/ 7 w 10"/>
              <a:gd name="T13" fmla="*/ 11 h 32"/>
              <a:gd name="T14" fmla="*/ 7 w 10"/>
              <a:gd name="T15" fmla="*/ 25 h 32"/>
              <a:gd name="T16" fmla="*/ 7 w 10"/>
              <a:gd name="T17" fmla="*/ 25 h 32"/>
              <a:gd name="T18" fmla="*/ 7 w 10"/>
              <a:gd name="T19" fmla="*/ 27 h 32"/>
              <a:gd name="T20" fmla="*/ 7 w 10"/>
              <a:gd name="T21" fmla="*/ 27 h 32"/>
              <a:gd name="T22" fmla="*/ 7 w 10"/>
              <a:gd name="T23" fmla="*/ 27 h 32"/>
              <a:gd name="T24" fmla="*/ 7 w 10"/>
              <a:gd name="T25" fmla="*/ 27 h 32"/>
              <a:gd name="T26" fmla="*/ 9 w 10"/>
              <a:gd name="T27" fmla="*/ 27 h 32"/>
              <a:gd name="T28" fmla="*/ 9 w 10"/>
              <a:gd name="T29" fmla="*/ 27 h 32"/>
              <a:gd name="T30" fmla="*/ 10 w 10"/>
              <a:gd name="T31" fmla="*/ 27 h 32"/>
              <a:gd name="T32" fmla="*/ 10 w 10"/>
              <a:gd name="T33" fmla="*/ 32 h 32"/>
              <a:gd name="T34" fmla="*/ 9 w 10"/>
              <a:gd name="T35" fmla="*/ 32 h 32"/>
              <a:gd name="T36" fmla="*/ 9 w 10"/>
              <a:gd name="T37" fmla="*/ 32 h 32"/>
              <a:gd name="T38" fmla="*/ 5 w 10"/>
              <a:gd name="T39" fmla="*/ 32 h 32"/>
              <a:gd name="T40" fmla="*/ 5 w 10"/>
              <a:gd name="T41" fmla="*/ 32 h 32"/>
              <a:gd name="T42" fmla="*/ 4 w 10"/>
              <a:gd name="T43" fmla="*/ 31 h 32"/>
              <a:gd name="T44" fmla="*/ 4 w 10"/>
              <a:gd name="T45" fmla="*/ 31 h 32"/>
              <a:gd name="T46" fmla="*/ 2 w 10"/>
              <a:gd name="T47" fmla="*/ 28 h 32"/>
              <a:gd name="T48" fmla="*/ 2 w 10"/>
              <a:gd name="T49" fmla="*/ 28 h 32"/>
              <a:gd name="T50" fmla="*/ 2 w 10"/>
              <a:gd name="T51" fmla="*/ 27 h 32"/>
              <a:gd name="T52" fmla="*/ 2 w 10"/>
              <a:gd name="T53" fmla="*/ 11 h 32"/>
              <a:gd name="T54" fmla="*/ 0 w 10"/>
              <a:gd name="T55" fmla="*/ 11 h 32"/>
              <a:gd name="T56" fmla="*/ 0 w 10"/>
              <a:gd name="T57" fmla="*/ 7 h 32"/>
              <a:gd name="T58" fmla="*/ 2 w 10"/>
              <a:gd name="T59" fmla="*/ 7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" h="32">
                <a:moveTo>
                  <a:pt x="2" y="7"/>
                </a:moveTo>
                <a:lnTo>
                  <a:pt x="2" y="0"/>
                </a:lnTo>
                <a:lnTo>
                  <a:pt x="7" y="0"/>
                </a:lnTo>
                <a:lnTo>
                  <a:pt x="7" y="7"/>
                </a:lnTo>
                <a:lnTo>
                  <a:pt x="10" y="7"/>
                </a:lnTo>
                <a:lnTo>
                  <a:pt x="10" y="11"/>
                </a:lnTo>
                <a:lnTo>
                  <a:pt x="7" y="11"/>
                </a:lnTo>
                <a:lnTo>
                  <a:pt x="7" y="25"/>
                </a:lnTo>
                <a:lnTo>
                  <a:pt x="7" y="25"/>
                </a:lnTo>
                <a:lnTo>
                  <a:pt x="7" y="27"/>
                </a:lnTo>
                <a:lnTo>
                  <a:pt x="7" y="27"/>
                </a:lnTo>
                <a:lnTo>
                  <a:pt x="7" y="27"/>
                </a:lnTo>
                <a:lnTo>
                  <a:pt x="7" y="27"/>
                </a:lnTo>
                <a:lnTo>
                  <a:pt x="9" y="27"/>
                </a:lnTo>
                <a:lnTo>
                  <a:pt x="9" y="27"/>
                </a:lnTo>
                <a:lnTo>
                  <a:pt x="10" y="27"/>
                </a:lnTo>
                <a:lnTo>
                  <a:pt x="10" y="32"/>
                </a:lnTo>
                <a:lnTo>
                  <a:pt x="9" y="32"/>
                </a:lnTo>
                <a:lnTo>
                  <a:pt x="9" y="32"/>
                </a:lnTo>
                <a:lnTo>
                  <a:pt x="5" y="32"/>
                </a:lnTo>
                <a:lnTo>
                  <a:pt x="5" y="32"/>
                </a:lnTo>
                <a:lnTo>
                  <a:pt x="4" y="31"/>
                </a:lnTo>
                <a:lnTo>
                  <a:pt x="4" y="31"/>
                </a:lnTo>
                <a:lnTo>
                  <a:pt x="2" y="28"/>
                </a:lnTo>
                <a:lnTo>
                  <a:pt x="2" y="28"/>
                </a:lnTo>
                <a:lnTo>
                  <a:pt x="2" y="27"/>
                </a:lnTo>
                <a:lnTo>
                  <a:pt x="2" y="11"/>
                </a:lnTo>
                <a:lnTo>
                  <a:pt x="0" y="11"/>
                </a:lnTo>
                <a:lnTo>
                  <a:pt x="0" y="7"/>
                </a:lnTo>
                <a:lnTo>
                  <a:pt x="2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28" name="Freeform 751">
            <a:extLst>
              <a:ext uri="{FF2B5EF4-FFF2-40B4-BE49-F238E27FC236}">
                <a16:creationId xmlns:a16="http://schemas.microsoft.com/office/drawing/2014/main" id="{69ABD8E5-C893-4104-A0F8-454BDD0120E4}"/>
              </a:ext>
            </a:extLst>
          </p:cNvPr>
          <p:cNvSpPr>
            <a:spLocks/>
          </p:cNvSpPr>
          <p:nvPr/>
        </p:nvSpPr>
        <p:spPr bwMode="auto">
          <a:xfrm>
            <a:off x="2407681" y="4892859"/>
            <a:ext cx="23813" cy="55563"/>
          </a:xfrm>
          <a:custGeom>
            <a:avLst/>
            <a:gdLst>
              <a:gd name="T0" fmla="*/ 0 w 15"/>
              <a:gd name="T1" fmla="*/ 35 h 35"/>
              <a:gd name="T2" fmla="*/ 0 w 15"/>
              <a:gd name="T3" fmla="*/ 0 h 35"/>
              <a:gd name="T4" fmla="*/ 5 w 15"/>
              <a:gd name="T5" fmla="*/ 0 h 35"/>
              <a:gd name="T6" fmla="*/ 5 w 15"/>
              <a:gd name="T7" fmla="*/ 13 h 35"/>
              <a:gd name="T8" fmla="*/ 5 w 15"/>
              <a:gd name="T9" fmla="*/ 13 h 35"/>
              <a:gd name="T10" fmla="*/ 5 w 15"/>
              <a:gd name="T11" fmla="*/ 13 h 35"/>
              <a:gd name="T12" fmla="*/ 8 w 15"/>
              <a:gd name="T13" fmla="*/ 10 h 35"/>
              <a:gd name="T14" fmla="*/ 8 w 15"/>
              <a:gd name="T15" fmla="*/ 10 h 35"/>
              <a:gd name="T16" fmla="*/ 10 w 15"/>
              <a:gd name="T17" fmla="*/ 10 h 35"/>
              <a:gd name="T18" fmla="*/ 10 w 15"/>
              <a:gd name="T19" fmla="*/ 10 h 35"/>
              <a:gd name="T20" fmla="*/ 12 w 15"/>
              <a:gd name="T21" fmla="*/ 10 h 35"/>
              <a:gd name="T22" fmla="*/ 12 w 15"/>
              <a:gd name="T23" fmla="*/ 10 h 35"/>
              <a:gd name="T24" fmla="*/ 14 w 15"/>
              <a:gd name="T25" fmla="*/ 11 h 35"/>
              <a:gd name="T26" fmla="*/ 14 w 15"/>
              <a:gd name="T27" fmla="*/ 11 h 35"/>
              <a:gd name="T28" fmla="*/ 15 w 15"/>
              <a:gd name="T29" fmla="*/ 13 h 35"/>
              <a:gd name="T30" fmla="*/ 15 w 15"/>
              <a:gd name="T31" fmla="*/ 13 h 35"/>
              <a:gd name="T32" fmla="*/ 15 w 15"/>
              <a:gd name="T33" fmla="*/ 16 h 35"/>
              <a:gd name="T34" fmla="*/ 15 w 15"/>
              <a:gd name="T35" fmla="*/ 35 h 35"/>
              <a:gd name="T36" fmla="*/ 10 w 15"/>
              <a:gd name="T37" fmla="*/ 35 h 35"/>
              <a:gd name="T38" fmla="*/ 10 w 15"/>
              <a:gd name="T39" fmla="*/ 18 h 35"/>
              <a:gd name="T40" fmla="*/ 10 w 15"/>
              <a:gd name="T41" fmla="*/ 18 h 35"/>
              <a:gd name="T42" fmla="*/ 10 w 15"/>
              <a:gd name="T43" fmla="*/ 16 h 35"/>
              <a:gd name="T44" fmla="*/ 10 w 15"/>
              <a:gd name="T45" fmla="*/ 16 h 35"/>
              <a:gd name="T46" fmla="*/ 8 w 15"/>
              <a:gd name="T47" fmla="*/ 15 h 35"/>
              <a:gd name="T48" fmla="*/ 8 w 15"/>
              <a:gd name="T49" fmla="*/ 15 h 35"/>
              <a:gd name="T50" fmla="*/ 5 w 15"/>
              <a:gd name="T51" fmla="*/ 16 h 35"/>
              <a:gd name="T52" fmla="*/ 5 w 15"/>
              <a:gd name="T53" fmla="*/ 16 h 35"/>
              <a:gd name="T54" fmla="*/ 5 w 15"/>
              <a:gd name="T55" fmla="*/ 19 h 35"/>
              <a:gd name="T56" fmla="*/ 5 w 15"/>
              <a:gd name="T57" fmla="*/ 35 h 35"/>
              <a:gd name="T58" fmla="*/ 0 w 15"/>
              <a:gd name="T5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35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8" y="10"/>
                </a:lnTo>
                <a:lnTo>
                  <a:pt x="8" y="10"/>
                </a:lnTo>
                <a:lnTo>
                  <a:pt x="10" y="10"/>
                </a:lnTo>
                <a:lnTo>
                  <a:pt x="10" y="10"/>
                </a:lnTo>
                <a:lnTo>
                  <a:pt x="12" y="10"/>
                </a:lnTo>
                <a:lnTo>
                  <a:pt x="12" y="10"/>
                </a:lnTo>
                <a:lnTo>
                  <a:pt x="14" y="11"/>
                </a:lnTo>
                <a:lnTo>
                  <a:pt x="14" y="11"/>
                </a:lnTo>
                <a:lnTo>
                  <a:pt x="15" y="13"/>
                </a:lnTo>
                <a:lnTo>
                  <a:pt x="15" y="13"/>
                </a:lnTo>
                <a:lnTo>
                  <a:pt x="15" y="16"/>
                </a:lnTo>
                <a:lnTo>
                  <a:pt x="15" y="35"/>
                </a:lnTo>
                <a:lnTo>
                  <a:pt x="10" y="35"/>
                </a:lnTo>
                <a:lnTo>
                  <a:pt x="10" y="18"/>
                </a:lnTo>
                <a:lnTo>
                  <a:pt x="10" y="18"/>
                </a:lnTo>
                <a:lnTo>
                  <a:pt x="10" y="16"/>
                </a:lnTo>
                <a:lnTo>
                  <a:pt x="10" y="16"/>
                </a:lnTo>
                <a:lnTo>
                  <a:pt x="8" y="15"/>
                </a:lnTo>
                <a:lnTo>
                  <a:pt x="8" y="15"/>
                </a:lnTo>
                <a:lnTo>
                  <a:pt x="5" y="16"/>
                </a:lnTo>
                <a:lnTo>
                  <a:pt x="5" y="16"/>
                </a:lnTo>
                <a:lnTo>
                  <a:pt x="5" y="19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29" name="Freeform 752">
            <a:extLst>
              <a:ext uri="{FF2B5EF4-FFF2-40B4-BE49-F238E27FC236}">
                <a16:creationId xmlns:a16="http://schemas.microsoft.com/office/drawing/2014/main" id="{DBEE6A8E-EED0-4900-B016-3D3527C4F1E8}"/>
              </a:ext>
            </a:extLst>
          </p:cNvPr>
          <p:cNvSpPr>
            <a:spLocks noEditPoints="1"/>
          </p:cNvSpPr>
          <p:nvPr/>
        </p:nvSpPr>
        <p:spPr bwMode="auto">
          <a:xfrm>
            <a:off x="2437843" y="4908734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8 h 26"/>
              <a:gd name="T6" fmla="*/ 5 w 15"/>
              <a:gd name="T7" fmla="*/ 18 h 26"/>
              <a:gd name="T8" fmla="*/ 7 w 15"/>
              <a:gd name="T9" fmla="*/ 20 h 26"/>
              <a:gd name="T10" fmla="*/ 7 w 15"/>
              <a:gd name="T11" fmla="*/ 20 h 26"/>
              <a:gd name="T12" fmla="*/ 8 w 15"/>
              <a:gd name="T13" fmla="*/ 20 h 26"/>
              <a:gd name="T14" fmla="*/ 8 w 15"/>
              <a:gd name="T15" fmla="*/ 20 h 26"/>
              <a:gd name="T16" fmla="*/ 10 w 15"/>
              <a:gd name="T17" fmla="*/ 20 h 26"/>
              <a:gd name="T18" fmla="*/ 10 w 15"/>
              <a:gd name="T19" fmla="*/ 20 h 26"/>
              <a:gd name="T20" fmla="*/ 10 w 15"/>
              <a:gd name="T21" fmla="*/ 18 h 26"/>
              <a:gd name="T22" fmla="*/ 15 w 15"/>
              <a:gd name="T23" fmla="*/ 18 h 26"/>
              <a:gd name="T24" fmla="*/ 15 w 15"/>
              <a:gd name="T25" fmla="*/ 18 h 26"/>
              <a:gd name="T26" fmla="*/ 15 w 15"/>
              <a:gd name="T27" fmla="*/ 21 h 26"/>
              <a:gd name="T28" fmla="*/ 14 w 15"/>
              <a:gd name="T29" fmla="*/ 24 h 26"/>
              <a:gd name="T30" fmla="*/ 14 w 15"/>
              <a:gd name="T31" fmla="*/ 24 h 26"/>
              <a:gd name="T32" fmla="*/ 12 w 15"/>
              <a:gd name="T33" fmla="*/ 25 h 26"/>
              <a:gd name="T34" fmla="*/ 12 w 15"/>
              <a:gd name="T35" fmla="*/ 25 h 26"/>
              <a:gd name="T36" fmla="*/ 8 w 15"/>
              <a:gd name="T37" fmla="*/ 26 h 26"/>
              <a:gd name="T38" fmla="*/ 8 w 15"/>
              <a:gd name="T39" fmla="*/ 26 h 26"/>
              <a:gd name="T40" fmla="*/ 4 w 15"/>
              <a:gd name="T41" fmla="*/ 25 h 26"/>
              <a:gd name="T42" fmla="*/ 4 w 15"/>
              <a:gd name="T43" fmla="*/ 25 h 26"/>
              <a:gd name="T44" fmla="*/ 1 w 15"/>
              <a:gd name="T45" fmla="*/ 23 h 26"/>
              <a:gd name="T46" fmla="*/ 1 w 15"/>
              <a:gd name="T47" fmla="*/ 23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8 h 26"/>
              <a:gd name="T54" fmla="*/ 0 w 15"/>
              <a:gd name="T55" fmla="*/ 9 h 26"/>
              <a:gd name="T56" fmla="*/ 0 w 15"/>
              <a:gd name="T57" fmla="*/ 9 h 26"/>
              <a:gd name="T58" fmla="*/ 0 w 15"/>
              <a:gd name="T59" fmla="*/ 6 h 26"/>
              <a:gd name="T60" fmla="*/ 0 w 15"/>
              <a:gd name="T61" fmla="*/ 6 h 26"/>
              <a:gd name="T62" fmla="*/ 1 w 15"/>
              <a:gd name="T63" fmla="*/ 4 h 26"/>
              <a:gd name="T64" fmla="*/ 1 w 15"/>
              <a:gd name="T65" fmla="*/ 4 h 26"/>
              <a:gd name="T66" fmla="*/ 4 w 15"/>
              <a:gd name="T67" fmla="*/ 1 h 26"/>
              <a:gd name="T68" fmla="*/ 4 w 15"/>
              <a:gd name="T69" fmla="*/ 1 h 26"/>
              <a:gd name="T70" fmla="*/ 8 w 15"/>
              <a:gd name="T71" fmla="*/ 0 h 26"/>
              <a:gd name="T72" fmla="*/ 8 w 15"/>
              <a:gd name="T73" fmla="*/ 0 h 26"/>
              <a:gd name="T74" fmla="*/ 12 w 15"/>
              <a:gd name="T75" fmla="*/ 0 h 26"/>
              <a:gd name="T76" fmla="*/ 12 w 15"/>
              <a:gd name="T77" fmla="*/ 0 h 26"/>
              <a:gd name="T78" fmla="*/ 14 w 15"/>
              <a:gd name="T79" fmla="*/ 3 h 26"/>
              <a:gd name="T80" fmla="*/ 14 w 15"/>
              <a:gd name="T81" fmla="*/ 3 h 26"/>
              <a:gd name="T82" fmla="*/ 15 w 15"/>
              <a:gd name="T83" fmla="*/ 5 h 26"/>
              <a:gd name="T84" fmla="*/ 15 w 15"/>
              <a:gd name="T85" fmla="*/ 8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8 h 26"/>
              <a:gd name="T94" fmla="*/ 10 w 15"/>
              <a:gd name="T95" fmla="*/ 8 h 26"/>
              <a:gd name="T96" fmla="*/ 10 w 15"/>
              <a:gd name="T97" fmla="*/ 5 h 26"/>
              <a:gd name="T98" fmla="*/ 10 w 15"/>
              <a:gd name="T99" fmla="*/ 5 h 26"/>
              <a:gd name="T100" fmla="*/ 8 w 15"/>
              <a:gd name="T101" fmla="*/ 5 h 26"/>
              <a:gd name="T102" fmla="*/ 8 w 15"/>
              <a:gd name="T103" fmla="*/ 5 h 26"/>
              <a:gd name="T104" fmla="*/ 7 w 15"/>
              <a:gd name="T105" fmla="*/ 5 h 26"/>
              <a:gd name="T106" fmla="*/ 7 w 15"/>
              <a:gd name="T107" fmla="*/ 5 h 26"/>
              <a:gd name="T108" fmla="*/ 5 w 15"/>
              <a:gd name="T109" fmla="*/ 8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8"/>
                </a:ln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5" y="18"/>
                </a:lnTo>
                <a:lnTo>
                  <a:pt x="15" y="18"/>
                </a:lnTo>
                <a:lnTo>
                  <a:pt x="15" y="21"/>
                </a:lnTo>
                <a:lnTo>
                  <a:pt x="14" y="24"/>
                </a:lnTo>
                <a:lnTo>
                  <a:pt x="14" y="24"/>
                </a:lnTo>
                <a:lnTo>
                  <a:pt x="12" y="25"/>
                </a:lnTo>
                <a:lnTo>
                  <a:pt x="12" y="25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14" y="3"/>
                </a:lnTo>
                <a:lnTo>
                  <a:pt x="14" y="3"/>
                </a:lnTo>
                <a:lnTo>
                  <a:pt x="15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8"/>
                </a:lnTo>
                <a:lnTo>
                  <a:pt x="10" y="8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8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30" name="Freeform 753">
            <a:extLst>
              <a:ext uri="{FF2B5EF4-FFF2-40B4-BE49-F238E27FC236}">
                <a16:creationId xmlns:a16="http://schemas.microsoft.com/office/drawing/2014/main" id="{F720F8D7-A2B3-410D-918D-818FE0DF15C3}"/>
              </a:ext>
            </a:extLst>
          </p:cNvPr>
          <p:cNvSpPr>
            <a:spLocks/>
          </p:cNvSpPr>
          <p:nvPr/>
        </p:nvSpPr>
        <p:spPr bwMode="auto">
          <a:xfrm>
            <a:off x="2468006" y="4908734"/>
            <a:ext cx="20638" cy="39688"/>
          </a:xfrm>
          <a:custGeom>
            <a:avLst/>
            <a:gdLst>
              <a:gd name="T0" fmla="*/ 0 w 13"/>
              <a:gd name="T1" fmla="*/ 25 h 25"/>
              <a:gd name="T2" fmla="*/ 0 w 13"/>
              <a:gd name="T3" fmla="*/ 0 h 25"/>
              <a:gd name="T4" fmla="*/ 5 w 13"/>
              <a:gd name="T5" fmla="*/ 0 h 25"/>
              <a:gd name="T6" fmla="*/ 5 w 13"/>
              <a:gd name="T7" fmla="*/ 3 h 25"/>
              <a:gd name="T8" fmla="*/ 5 w 13"/>
              <a:gd name="T9" fmla="*/ 3 h 25"/>
              <a:gd name="T10" fmla="*/ 9 w 13"/>
              <a:gd name="T11" fmla="*/ 0 h 25"/>
              <a:gd name="T12" fmla="*/ 9 w 13"/>
              <a:gd name="T13" fmla="*/ 0 h 25"/>
              <a:gd name="T14" fmla="*/ 13 w 13"/>
              <a:gd name="T15" fmla="*/ 0 h 25"/>
              <a:gd name="T16" fmla="*/ 13 w 13"/>
              <a:gd name="T17" fmla="*/ 5 h 25"/>
              <a:gd name="T18" fmla="*/ 13 w 13"/>
              <a:gd name="T19" fmla="*/ 5 h 25"/>
              <a:gd name="T20" fmla="*/ 11 w 13"/>
              <a:gd name="T21" fmla="*/ 5 h 25"/>
              <a:gd name="T22" fmla="*/ 11 w 13"/>
              <a:gd name="T23" fmla="*/ 5 h 25"/>
              <a:gd name="T24" fmla="*/ 9 w 13"/>
              <a:gd name="T25" fmla="*/ 5 h 25"/>
              <a:gd name="T26" fmla="*/ 9 w 13"/>
              <a:gd name="T27" fmla="*/ 5 h 25"/>
              <a:gd name="T28" fmla="*/ 8 w 13"/>
              <a:gd name="T29" fmla="*/ 6 h 25"/>
              <a:gd name="T30" fmla="*/ 8 w 13"/>
              <a:gd name="T31" fmla="*/ 6 h 25"/>
              <a:gd name="T32" fmla="*/ 6 w 13"/>
              <a:gd name="T33" fmla="*/ 8 h 25"/>
              <a:gd name="T34" fmla="*/ 6 w 13"/>
              <a:gd name="T35" fmla="*/ 8 h 25"/>
              <a:gd name="T36" fmla="*/ 5 w 13"/>
              <a:gd name="T37" fmla="*/ 10 h 25"/>
              <a:gd name="T38" fmla="*/ 5 w 13"/>
              <a:gd name="T39" fmla="*/ 25 h 25"/>
              <a:gd name="T40" fmla="*/ 0 w 13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9" y="0"/>
                </a:lnTo>
                <a:lnTo>
                  <a:pt x="9" y="0"/>
                </a:lnTo>
                <a:lnTo>
                  <a:pt x="13" y="0"/>
                </a:lnTo>
                <a:lnTo>
                  <a:pt x="13" y="5"/>
                </a:lnTo>
                <a:lnTo>
                  <a:pt x="13" y="5"/>
                </a:lnTo>
                <a:lnTo>
                  <a:pt x="11" y="5"/>
                </a:lnTo>
                <a:lnTo>
                  <a:pt x="11" y="5"/>
                </a:lnTo>
                <a:lnTo>
                  <a:pt x="9" y="5"/>
                </a:lnTo>
                <a:lnTo>
                  <a:pt x="9" y="5"/>
                </a:lnTo>
                <a:lnTo>
                  <a:pt x="8" y="6"/>
                </a:lnTo>
                <a:lnTo>
                  <a:pt x="8" y="6"/>
                </a:lnTo>
                <a:lnTo>
                  <a:pt x="6" y="8"/>
                </a:lnTo>
                <a:lnTo>
                  <a:pt x="6" y="8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31" name="Freeform 754">
            <a:extLst>
              <a:ext uri="{FF2B5EF4-FFF2-40B4-BE49-F238E27FC236}">
                <a16:creationId xmlns:a16="http://schemas.microsoft.com/office/drawing/2014/main" id="{3CC001EE-7F55-4FF8-BC50-1BB69B5BF8BC}"/>
              </a:ext>
            </a:extLst>
          </p:cNvPr>
          <p:cNvSpPr>
            <a:spLocks/>
          </p:cNvSpPr>
          <p:nvPr/>
        </p:nvSpPr>
        <p:spPr bwMode="auto">
          <a:xfrm>
            <a:off x="2488643" y="4892859"/>
            <a:ext cx="17463" cy="55563"/>
          </a:xfrm>
          <a:custGeom>
            <a:avLst/>
            <a:gdLst>
              <a:gd name="T0" fmla="*/ 2 w 11"/>
              <a:gd name="T1" fmla="*/ 35 h 35"/>
              <a:gd name="T2" fmla="*/ 2 w 11"/>
              <a:gd name="T3" fmla="*/ 14 h 35"/>
              <a:gd name="T4" fmla="*/ 0 w 11"/>
              <a:gd name="T5" fmla="*/ 14 h 35"/>
              <a:gd name="T6" fmla="*/ 0 w 11"/>
              <a:gd name="T7" fmla="*/ 10 h 35"/>
              <a:gd name="T8" fmla="*/ 2 w 11"/>
              <a:gd name="T9" fmla="*/ 10 h 35"/>
              <a:gd name="T10" fmla="*/ 2 w 11"/>
              <a:gd name="T11" fmla="*/ 6 h 35"/>
              <a:gd name="T12" fmla="*/ 2 w 11"/>
              <a:gd name="T13" fmla="*/ 6 h 35"/>
              <a:gd name="T14" fmla="*/ 2 w 11"/>
              <a:gd name="T15" fmla="*/ 4 h 35"/>
              <a:gd name="T16" fmla="*/ 2 w 11"/>
              <a:gd name="T17" fmla="*/ 4 h 35"/>
              <a:gd name="T18" fmla="*/ 5 w 11"/>
              <a:gd name="T19" fmla="*/ 1 h 35"/>
              <a:gd name="T20" fmla="*/ 5 w 11"/>
              <a:gd name="T21" fmla="*/ 1 h 35"/>
              <a:gd name="T22" fmla="*/ 6 w 11"/>
              <a:gd name="T23" fmla="*/ 0 h 35"/>
              <a:gd name="T24" fmla="*/ 6 w 11"/>
              <a:gd name="T25" fmla="*/ 0 h 35"/>
              <a:gd name="T26" fmla="*/ 8 w 11"/>
              <a:gd name="T27" fmla="*/ 0 h 35"/>
              <a:gd name="T28" fmla="*/ 11 w 11"/>
              <a:gd name="T29" fmla="*/ 0 h 35"/>
              <a:gd name="T30" fmla="*/ 11 w 11"/>
              <a:gd name="T31" fmla="*/ 5 h 35"/>
              <a:gd name="T32" fmla="*/ 8 w 11"/>
              <a:gd name="T33" fmla="*/ 5 h 35"/>
              <a:gd name="T34" fmla="*/ 8 w 11"/>
              <a:gd name="T35" fmla="*/ 5 h 35"/>
              <a:gd name="T36" fmla="*/ 7 w 11"/>
              <a:gd name="T37" fmla="*/ 5 h 35"/>
              <a:gd name="T38" fmla="*/ 7 w 11"/>
              <a:gd name="T39" fmla="*/ 6 h 35"/>
              <a:gd name="T40" fmla="*/ 7 w 11"/>
              <a:gd name="T41" fmla="*/ 10 h 35"/>
              <a:gd name="T42" fmla="*/ 11 w 11"/>
              <a:gd name="T43" fmla="*/ 10 h 35"/>
              <a:gd name="T44" fmla="*/ 11 w 11"/>
              <a:gd name="T45" fmla="*/ 14 h 35"/>
              <a:gd name="T46" fmla="*/ 7 w 11"/>
              <a:gd name="T47" fmla="*/ 14 h 35"/>
              <a:gd name="T48" fmla="*/ 7 w 11"/>
              <a:gd name="T49" fmla="*/ 35 h 35"/>
              <a:gd name="T50" fmla="*/ 2 w 11"/>
              <a:gd name="T51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" h="35">
                <a:moveTo>
                  <a:pt x="2" y="35"/>
                </a:moveTo>
                <a:lnTo>
                  <a:pt x="2" y="14"/>
                </a:lnTo>
                <a:lnTo>
                  <a:pt x="0" y="14"/>
                </a:lnTo>
                <a:lnTo>
                  <a:pt x="0" y="10"/>
                </a:lnTo>
                <a:lnTo>
                  <a:pt x="2" y="10"/>
                </a:lnTo>
                <a:lnTo>
                  <a:pt x="2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5" y="1"/>
                </a:lnTo>
                <a:lnTo>
                  <a:pt x="5" y="1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  <a:lnTo>
                  <a:pt x="11" y="5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6"/>
                </a:lnTo>
                <a:lnTo>
                  <a:pt x="7" y="10"/>
                </a:lnTo>
                <a:lnTo>
                  <a:pt x="11" y="10"/>
                </a:lnTo>
                <a:lnTo>
                  <a:pt x="11" y="14"/>
                </a:lnTo>
                <a:lnTo>
                  <a:pt x="7" y="14"/>
                </a:lnTo>
                <a:lnTo>
                  <a:pt x="7" y="35"/>
                </a:lnTo>
                <a:lnTo>
                  <a:pt x="2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32" name="Freeform 755">
            <a:extLst>
              <a:ext uri="{FF2B5EF4-FFF2-40B4-BE49-F238E27FC236}">
                <a16:creationId xmlns:a16="http://schemas.microsoft.com/office/drawing/2014/main" id="{B2906762-5150-4E6D-B04B-3BA0E8A9AB17}"/>
              </a:ext>
            </a:extLst>
          </p:cNvPr>
          <p:cNvSpPr>
            <a:spLocks noEditPoints="1"/>
          </p:cNvSpPr>
          <p:nvPr/>
        </p:nvSpPr>
        <p:spPr bwMode="auto">
          <a:xfrm>
            <a:off x="2507693" y="4908734"/>
            <a:ext cx="23813" cy="41275"/>
          </a:xfrm>
          <a:custGeom>
            <a:avLst/>
            <a:gdLst>
              <a:gd name="T0" fmla="*/ 0 w 15"/>
              <a:gd name="T1" fmla="*/ 9 h 26"/>
              <a:gd name="T2" fmla="*/ 0 w 15"/>
              <a:gd name="T3" fmla="*/ 9 h 26"/>
              <a:gd name="T4" fmla="*/ 0 w 15"/>
              <a:gd name="T5" fmla="*/ 6 h 26"/>
              <a:gd name="T6" fmla="*/ 0 w 15"/>
              <a:gd name="T7" fmla="*/ 6 h 26"/>
              <a:gd name="T8" fmla="*/ 1 w 15"/>
              <a:gd name="T9" fmla="*/ 4 h 26"/>
              <a:gd name="T10" fmla="*/ 1 w 15"/>
              <a:gd name="T11" fmla="*/ 4 h 26"/>
              <a:gd name="T12" fmla="*/ 4 w 15"/>
              <a:gd name="T13" fmla="*/ 1 h 26"/>
              <a:gd name="T14" fmla="*/ 4 w 15"/>
              <a:gd name="T15" fmla="*/ 1 h 26"/>
              <a:gd name="T16" fmla="*/ 8 w 15"/>
              <a:gd name="T17" fmla="*/ 0 h 26"/>
              <a:gd name="T18" fmla="*/ 8 w 15"/>
              <a:gd name="T19" fmla="*/ 0 h 26"/>
              <a:gd name="T20" fmla="*/ 11 w 15"/>
              <a:gd name="T21" fmla="*/ 1 h 26"/>
              <a:gd name="T22" fmla="*/ 11 w 15"/>
              <a:gd name="T23" fmla="*/ 1 h 26"/>
              <a:gd name="T24" fmla="*/ 14 w 15"/>
              <a:gd name="T25" fmla="*/ 4 h 26"/>
              <a:gd name="T26" fmla="*/ 14 w 15"/>
              <a:gd name="T27" fmla="*/ 4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9 h 26"/>
              <a:gd name="T34" fmla="*/ 15 w 15"/>
              <a:gd name="T35" fmla="*/ 18 h 26"/>
              <a:gd name="T36" fmla="*/ 15 w 15"/>
              <a:gd name="T37" fmla="*/ 18 h 26"/>
              <a:gd name="T38" fmla="*/ 15 w 15"/>
              <a:gd name="T39" fmla="*/ 20 h 26"/>
              <a:gd name="T40" fmla="*/ 15 w 15"/>
              <a:gd name="T41" fmla="*/ 20 h 26"/>
              <a:gd name="T42" fmla="*/ 14 w 15"/>
              <a:gd name="T43" fmla="*/ 23 h 26"/>
              <a:gd name="T44" fmla="*/ 14 w 15"/>
              <a:gd name="T45" fmla="*/ 23 h 26"/>
              <a:gd name="T46" fmla="*/ 11 w 15"/>
              <a:gd name="T47" fmla="*/ 25 h 26"/>
              <a:gd name="T48" fmla="*/ 11 w 15"/>
              <a:gd name="T49" fmla="*/ 25 h 26"/>
              <a:gd name="T50" fmla="*/ 8 w 15"/>
              <a:gd name="T51" fmla="*/ 26 h 26"/>
              <a:gd name="T52" fmla="*/ 8 w 15"/>
              <a:gd name="T53" fmla="*/ 26 h 26"/>
              <a:gd name="T54" fmla="*/ 4 w 15"/>
              <a:gd name="T55" fmla="*/ 25 h 26"/>
              <a:gd name="T56" fmla="*/ 4 w 15"/>
              <a:gd name="T57" fmla="*/ 25 h 26"/>
              <a:gd name="T58" fmla="*/ 1 w 15"/>
              <a:gd name="T59" fmla="*/ 23 h 26"/>
              <a:gd name="T60" fmla="*/ 1 w 15"/>
              <a:gd name="T61" fmla="*/ 23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8 h 26"/>
              <a:gd name="T68" fmla="*/ 0 w 15"/>
              <a:gd name="T69" fmla="*/ 9 h 26"/>
              <a:gd name="T70" fmla="*/ 5 w 15"/>
              <a:gd name="T71" fmla="*/ 18 h 26"/>
              <a:gd name="T72" fmla="*/ 5 w 15"/>
              <a:gd name="T73" fmla="*/ 18 h 26"/>
              <a:gd name="T74" fmla="*/ 6 w 15"/>
              <a:gd name="T75" fmla="*/ 20 h 26"/>
              <a:gd name="T76" fmla="*/ 6 w 15"/>
              <a:gd name="T77" fmla="*/ 20 h 26"/>
              <a:gd name="T78" fmla="*/ 8 w 15"/>
              <a:gd name="T79" fmla="*/ 20 h 26"/>
              <a:gd name="T80" fmla="*/ 8 w 15"/>
              <a:gd name="T81" fmla="*/ 20 h 26"/>
              <a:gd name="T82" fmla="*/ 9 w 15"/>
              <a:gd name="T83" fmla="*/ 20 h 26"/>
              <a:gd name="T84" fmla="*/ 9 w 15"/>
              <a:gd name="T85" fmla="*/ 20 h 26"/>
              <a:gd name="T86" fmla="*/ 10 w 15"/>
              <a:gd name="T87" fmla="*/ 18 h 26"/>
              <a:gd name="T88" fmla="*/ 10 w 15"/>
              <a:gd name="T89" fmla="*/ 8 h 26"/>
              <a:gd name="T90" fmla="*/ 10 w 15"/>
              <a:gd name="T91" fmla="*/ 8 h 26"/>
              <a:gd name="T92" fmla="*/ 9 w 15"/>
              <a:gd name="T93" fmla="*/ 5 h 26"/>
              <a:gd name="T94" fmla="*/ 9 w 15"/>
              <a:gd name="T95" fmla="*/ 5 h 26"/>
              <a:gd name="T96" fmla="*/ 8 w 15"/>
              <a:gd name="T97" fmla="*/ 5 h 26"/>
              <a:gd name="T98" fmla="*/ 8 w 15"/>
              <a:gd name="T99" fmla="*/ 5 h 26"/>
              <a:gd name="T100" fmla="*/ 6 w 15"/>
              <a:gd name="T101" fmla="*/ 5 h 26"/>
              <a:gd name="T102" fmla="*/ 6 w 15"/>
              <a:gd name="T103" fmla="*/ 5 h 26"/>
              <a:gd name="T104" fmla="*/ 5 w 15"/>
              <a:gd name="T105" fmla="*/ 8 h 26"/>
              <a:gd name="T106" fmla="*/ 5 w 15"/>
              <a:gd name="T107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4" y="4"/>
                </a:lnTo>
                <a:lnTo>
                  <a:pt x="14" y="4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18"/>
                </a:lnTo>
                <a:lnTo>
                  <a:pt x="15" y="18"/>
                </a:lnTo>
                <a:lnTo>
                  <a:pt x="15" y="20"/>
                </a:lnTo>
                <a:lnTo>
                  <a:pt x="15" y="20"/>
                </a:lnTo>
                <a:lnTo>
                  <a:pt x="14" y="23"/>
                </a:lnTo>
                <a:lnTo>
                  <a:pt x="14" y="23"/>
                </a:lnTo>
                <a:lnTo>
                  <a:pt x="11" y="25"/>
                </a:lnTo>
                <a:lnTo>
                  <a:pt x="11" y="25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close/>
                <a:moveTo>
                  <a:pt x="5" y="18"/>
                </a:move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0" y="8"/>
                </a:ln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33" name="Freeform 756">
            <a:extLst>
              <a:ext uri="{FF2B5EF4-FFF2-40B4-BE49-F238E27FC236}">
                <a16:creationId xmlns:a16="http://schemas.microsoft.com/office/drawing/2014/main" id="{BFBC9150-58F4-4E8F-BFF9-60A00FD4CAB0}"/>
              </a:ext>
            </a:extLst>
          </p:cNvPr>
          <p:cNvSpPr>
            <a:spLocks/>
          </p:cNvSpPr>
          <p:nvPr/>
        </p:nvSpPr>
        <p:spPr bwMode="auto">
          <a:xfrm>
            <a:off x="2537856" y="4908734"/>
            <a:ext cx="20638" cy="39688"/>
          </a:xfrm>
          <a:custGeom>
            <a:avLst/>
            <a:gdLst>
              <a:gd name="T0" fmla="*/ 0 w 13"/>
              <a:gd name="T1" fmla="*/ 25 h 25"/>
              <a:gd name="T2" fmla="*/ 0 w 13"/>
              <a:gd name="T3" fmla="*/ 0 h 25"/>
              <a:gd name="T4" fmla="*/ 5 w 13"/>
              <a:gd name="T5" fmla="*/ 0 h 25"/>
              <a:gd name="T6" fmla="*/ 5 w 13"/>
              <a:gd name="T7" fmla="*/ 3 h 25"/>
              <a:gd name="T8" fmla="*/ 5 w 13"/>
              <a:gd name="T9" fmla="*/ 3 h 25"/>
              <a:gd name="T10" fmla="*/ 9 w 13"/>
              <a:gd name="T11" fmla="*/ 0 h 25"/>
              <a:gd name="T12" fmla="*/ 9 w 13"/>
              <a:gd name="T13" fmla="*/ 0 h 25"/>
              <a:gd name="T14" fmla="*/ 13 w 13"/>
              <a:gd name="T15" fmla="*/ 0 h 25"/>
              <a:gd name="T16" fmla="*/ 13 w 13"/>
              <a:gd name="T17" fmla="*/ 5 h 25"/>
              <a:gd name="T18" fmla="*/ 13 w 13"/>
              <a:gd name="T19" fmla="*/ 5 h 25"/>
              <a:gd name="T20" fmla="*/ 10 w 13"/>
              <a:gd name="T21" fmla="*/ 5 h 25"/>
              <a:gd name="T22" fmla="*/ 10 w 13"/>
              <a:gd name="T23" fmla="*/ 5 h 25"/>
              <a:gd name="T24" fmla="*/ 9 w 13"/>
              <a:gd name="T25" fmla="*/ 5 h 25"/>
              <a:gd name="T26" fmla="*/ 9 w 13"/>
              <a:gd name="T27" fmla="*/ 5 h 25"/>
              <a:gd name="T28" fmla="*/ 8 w 13"/>
              <a:gd name="T29" fmla="*/ 6 h 25"/>
              <a:gd name="T30" fmla="*/ 8 w 13"/>
              <a:gd name="T31" fmla="*/ 6 h 25"/>
              <a:gd name="T32" fmla="*/ 6 w 13"/>
              <a:gd name="T33" fmla="*/ 8 h 25"/>
              <a:gd name="T34" fmla="*/ 6 w 13"/>
              <a:gd name="T35" fmla="*/ 8 h 25"/>
              <a:gd name="T36" fmla="*/ 5 w 13"/>
              <a:gd name="T37" fmla="*/ 10 h 25"/>
              <a:gd name="T38" fmla="*/ 5 w 13"/>
              <a:gd name="T39" fmla="*/ 25 h 25"/>
              <a:gd name="T40" fmla="*/ 0 w 13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9" y="0"/>
                </a:lnTo>
                <a:lnTo>
                  <a:pt x="9" y="0"/>
                </a:lnTo>
                <a:lnTo>
                  <a:pt x="13" y="0"/>
                </a:lnTo>
                <a:lnTo>
                  <a:pt x="13" y="5"/>
                </a:lnTo>
                <a:lnTo>
                  <a:pt x="13" y="5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8" y="6"/>
                </a:lnTo>
                <a:lnTo>
                  <a:pt x="8" y="6"/>
                </a:lnTo>
                <a:lnTo>
                  <a:pt x="6" y="8"/>
                </a:lnTo>
                <a:lnTo>
                  <a:pt x="6" y="8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34" name="Freeform 757">
            <a:extLst>
              <a:ext uri="{FF2B5EF4-FFF2-40B4-BE49-F238E27FC236}">
                <a16:creationId xmlns:a16="http://schemas.microsoft.com/office/drawing/2014/main" id="{44F75B4F-0E0F-49D5-9124-7BA3F40E1F60}"/>
              </a:ext>
            </a:extLst>
          </p:cNvPr>
          <p:cNvSpPr>
            <a:spLocks noEditPoints="1"/>
          </p:cNvSpPr>
          <p:nvPr/>
        </p:nvSpPr>
        <p:spPr bwMode="auto">
          <a:xfrm>
            <a:off x="2560081" y="4892859"/>
            <a:ext cx="23813" cy="57150"/>
          </a:xfrm>
          <a:custGeom>
            <a:avLst/>
            <a:gdLst>
              <a:gd name="T0" fmla="*/ 10 w 15"/>
              <a:gd name="T1" fmla="*/ 35 h 36"/>
              <a:gd name="T2" fmla="*/ 10 w 15"/>
              <a:gd name="T3" fmla="*/ 33 h 36"/>
              <a:gd name="T4" fmla="*/ 10 w 15"/>
              <a:gd name="T5" fmla="*/ 33 h 36"/>
              <a:gd name="T6" fmla="*/ 10 w 15"/>
              <a:gd name="T7" fmla="*/ 34 h 36"/>
              <a:gd name="T8" fmla="*/ 10 w 15"/>
              <a:gd name="T9" fmla="*/ 34 h 36"/>
              <a:gd name="T10" fmla="*/ 9 w 15"/>
              <a:gd name="T11" fmla="*/ 35 h 36"/>
              <a:gd name="T12" fmla="*/ 9 w 15"/>
              <a:gd name="T13" fmla="*/ 35 h 36"/>
              <a:gd name="T14" fmla="*/ 7 w 15"/>
              <a:gd name="T15" fmla="*/ 35 h 36"/>
              <a:gd name="T16" fmla="*/ 7 w 15"/>
              <a:gd name="T17" fmla="*/ 35 h 36"/>
              <a:gd name="T18" fmla="*/ 5 w 15"/>
              <a:gd name="T19" fmla="*/ 36 h 36"/>
              <a:gd name="T20" fmla="*/ 5 w 15"/>
              <a:gd name="T21" fmla="*/ 36 h 36"/>
              <a:gd name="T22" fmla="*/ 2 w 15"/>
              <a:gd name="T23" fmla="*/ 35 h 36"/>
              <a:gd name="T24" fmla="*/ 1 w 15"/>
              <a:gd name="T25" fmla="*/ 34 h 36"/>
              <a:gd name="T26" fmla="*/ 1 w 15"/>
              <a:gd name="T27" fmla="*/ 34 h 36"/>
              <a:gd name="T28" fmla="*/ 0 w 15"/>
              <a:gd name="T29" fmla="*/ 31 h 36"/>
              <a:gd name="T30" fmla="*/ 0 w 15"/>
              <a:gd name="T31" fmla="*/ 31 h 36"/>
              <a:gd name="T32" fmla="*/ 0 w 15"/>
              <a:gd name="T33" fmla="*/ 28 h 36"/>
              <a:gd name="T34" fmla="*/ 0 w 15"/>
              <a:gd name="T35" fmla="*/ 19 h 36"/>
              <a:gd name="T36" fmla="*/ 0 w 15"/>
              <a:gd name="T37" fmla="*/ 19 h 36"/>
              <a:gd name="T38" fmla="*/ 0 w 15"/>
              <a:gd name="T39" fmla="*/ 14 h 36"/>
              <a:gd name="T40" fmla="*/ 0 w 15"/>
              <a:gd name="T41" fmla="*/ 14 h 36"/>
              <a:gd name="T42" fmla="*/ 1 w 15"/>
              <a:gd name="T43" fmla="*/ 13 h 36"/>
              <a:gd name="T44" fmla="*/ 2 w 15"/>
              <a:gd name="T45" fmla="*/ 10 h 36"/>
              <a:gd name="T46" fmla="*/ 2 w 15"/>
              <a:gd name="T47" fmla="*/ 10 h 36"/>
              <a:gd name="T48" fmla="*/ 5 w 15"/>
              <a:gd name="T49" fmla="*/ 10 h 36"/>
              <a:gd name="T50" fmla="*/ 5 w 15"/>
              <a:gd name="T51" fmla="*/ 10 h 36"/>
              <a:gd name="T52" fmla="*/ 9 w 15"/>
              <a:gd name="T53" fmla="*/ 10 h 36"/>
              <a:gd name="T54" fmla="*/ 9 w 15"/>
              <a:gd name="T55" fmla="*/ 10 h 36"/>
              <a:gd name="T56" fmla="*/ 10 w 15"/>
              <a:gd name="T57" fmla="*/ 13 h 36"/>
              <a:gd name="T58" fmla="*/ 10 w 15"/>
              <a:gd name="T59" fmla="*/ 13 h 36"/>
              <a:gd name="T60" fmla="*/ 10 w 15"/>
              <a:gd name="T61" fmla="*/ 0 h 36"/>
              <a:gd name="T62" fmla="*/ 15 w 15"/>
              <a:gd name="T63" fmla="*/ 0 h 36"/>
              <a:gd name="T64" fmla="*/ 15 w 15"/>
              <a:gd name="T65" fmla="*/ 35 h 36"/>
              <a:gd name="T66" fmla="*/ 10 w 15"/>
              <a:gd name="T67" fmla="*/ 35 h 36"/>
              <a:gd name="T68" fmla="*/ 5 w 15"/>
              <a:gd name="T69" fmla="*/ 28 h 36"/>
              <a:gd name="T70" fmla="*/ 5 w 15"/>
              <a:gd name="T71" fmla="*/ 28 h 36"/>
              <a:gd name="T72" fmla="*/ 6 w 15"/>
              <a:gd name="T73" fmla="*/ 30 h 36"/>
              <a:gd name="T74" fmla="*/ 6 w 15"/>
              <a:gd name="T75" fmla="*/ 30 h 36"/>
              <a:gd name="T76" fmla="*/ 7 w 15"/>
              <a:gd name="T77" fmla="*/ 30 h 36"/>
              <a:gd name="T78" fmla="*/ 7 w 15"/>
              <a:gd name="T79" fmla="*/ 30 h 36"/>
              <a:gd name="T80" fmla="*/ 10 w 15"/>
              <a:gd name="T81" fmla="*/ 30 h 36"/>
              <a:gd name="T82" fmla="*/ 10 w 15"/>
              <a:gd name="T83" fmla="*/ 30 h 36"/>
              <a:gd name="T84" fmla="*/ 10 w 15"/>
              <a:gd name="T85" fmla="*/ 28 h 36"/>
              <a:gd name="T86" fmla="*/ 10 w 15"/>
              <a:gd name="T87" fmla="*/ 18 h 36"/>
              <a:gd name="T88" fmla="*/ 10 w 15"/>
              <a:gd name="T89" fmla="*/ 18 h 36"/>
              <a:gd name="T90" fmla="*/ 10 w 15"/>
              <a:gd name="T91" fmla="*/ 16 h 36"/>
              <a:gd name="T92" fmla="*/ 10 w 15"/>
              <a:gd name="T93" fmla="*/ 16 h 36"/>
              <a:gd name="T94" fmla="*/ 7 w 15"/>
              <a:gd name="T95" fmla="*/ 15 h 36"/>
              <a:gd name="T96" fmla="*/ 7 w 15"/>
              <a:gd name="T97" fmla="*/ 15 h 36"/>
              <a:gd name="T98" fmla="*/ 6 w 15"/>
              <a:gd name="T99" fmla="*/ 16 h 36"/>
              <a:gd name="T100" fmla="*/ 6 w 15"/>
              <a:gd name="T101" fmla="*/ 16 h 36"/>
              <a:gd name="T102" fmla="*/ 5 w 15"/>
              <a:gd name="T103" fmla="*/ 18 h 36"/>
              <a:gd name="T104" fmla="*/ 5 w 15"/>
              <a:gd name="T105" fmla="*/ 2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" h="36">
                <a:moveTo>
                  <a:pt x="10" y="35"/>
                </a:moveTo>
                <a:lnTo>
                  <a:pt x="10" y="33"/>
                </a:lnTo>
                <a:lnTo>
                  <a:pt x="10" y="33"/>
                </a:lnTo>
                <a:lnTo>
                  <a:pt x="10" y="34"/>
                </a:lnTo>
                <a:lnTo>
                  <a:pt x="10" y="34"/>
                </a:lnTo>
                <a:lnTo>
                  <a:pt x="9" y="35"/>
                </a:lnTo>
                <a:lnTo>
                  <a:pt x="9" y="35"/>
                </a:lnTo>
                <a:lnTo>
                  <a:pt x="7" y="35"/>
                </a:lnTo>
                <a:lnTo>
                  <a:pt x="7" y="35"/>
                </a:lnTo>
                <a:lnTo>
                  <a:pt x="5" y="36"/>
                </a:lnTo>
                <a:lnTo>
                  <a:pt x="5" y="36"/>
                </a:lnTo>
                <a:lnTo>
                  <a:pt x="2" y="35"/>
                </a:lnTo>
                <a:lnTo>
                  <a:pt x="1" y="34"/>
                </a:lnTo>
                <a:lnTo>
                  <a:pt x="1" y="34"/>
                </a:lnTo>
                <a:lnTo>
                  <a:pt x="0" y="31"/>
                </a:lnTo>
                <a:lnTo>
                  <a:pt x="0" y="31"/>
                </a:lnTo>
                <a:lnTo>
                  <a:pt x="0" y="28"/>
                </a:lnTo>
                <a:lnTo>
                  <a:pt x="0" y="19"/>
                </a:lnTo>
                <a:lnTo>
                  <a:pt x="0" y="19"/>
                </a:lnTo>
                <a:lnTo>
                  <a:pt x="0" y="14"/>
                </a:lnTo>
                <a:lnTo>
                  <a:pt x="0" y="14"/>
                </a:lnTo>
                <a:lnTo>
                  <a:pt x="1" y="13"/>
                </a:lnTo>
                <a:lnTo>
                  <a:pt x="2" y="10"/>
                </a:lnTo>
                <a:lnTo>
                  <a:pt x="2" y="10"/>
                </a:lnTo>
                <a:lnTo>
                  <a:pt x="5" y="10"/>
                </a:lnTo>
                <a:lnTo>
                  <a:pt x="5" y="10"/>
                </a:lnTo>
                <a:lnTo>
                  <a:pt x="9" y="10"/>
                </a:lnTo>
                <a:lnTo>
                  <a:pt x="9" y="10"/>
                </a:lnTo>
                <a:lnTo>
                  <a:pt x="10" y="13"/>
                </a:lnTo>
                <a:lnTo>
                  <a:pt x="10" y="13"/>
                </a:lnTo>
                <a:lnTo>
                  <a:pt x="10" y="0"/>
                </a:lnTo>
                <a:lnTo>
                  <a:pt x="15" y="0"/>
                </a:lnTo>
                <a:lnTo>
                  <a:pt x="15" y="35"/>
                </a:lnTo>
                <a:lnTo>
                  <a:pt x="10" y="35"/>
                </a:lnTo>
                <a:close/>
                <a:moveTo>
                  <a:pt x="5" y="28"/>
                </a:moveTo>
                <a:lnTo>
                  <a:pt x="5" y="28"/>
                </a:lnTo>
                <a:lnTo>
                  <a:pt x="6" y="30"/>
                </a:lnTo>
                <a:lnTo>
                  <a:pt x="6" y="30"/>
                </a:lnTo>
                <a:lnTo>
                  <a:pt x="7" y="30"/>
                </a:lnTo>
                <a:lnTo>
                  <a:pt x="7" y="30"/>
                </a:lnTo>
                <a:lnTo>
                  <a:pt x="10" y="30"/>
                </a:lnTo>
                <a:lnTo>
                  <a:pt x="10" y="30"/>
                </a:lnTo>
                <a:lnTo>
                  <a:pt x="10" y="28"/>
                </a:lnTo>
                <a:lnTo>
                  <a:pt x="10" y="18"/>
                </a:lnTo>
                <a:lnTo>
                  <a:pt x="10" y="18"/>
                </a:lnTo>
                <a:lnTo>
                  <a:pt x="10" y="16"/>
                </a:lnTo>
                <a:lnTo>
                  <a:pt x="10" y="16"/>
                </a:lnTo>
                <a:lnTo>
                  <a:pt x="7" y="15"/>
                </a:lnTo>
                <a:lnTo>
                  <a:pt x="7" y="15"/>
                </a:lnTo>
                <a:lnTo>
                  <a:pt x="6" y="16"/>
                </a:lnTo>
                <a:lnTo>
                  <a:pt x="6" y="16"/>
                </a:lnTo>
                <a:lnTo>
                  <a:pt x="5" y="18"/>
                </a:lnTo>
                <a:lnTo>
                  <a:pt x="5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35" name="Freeform 758">
            <a:extLst>
              <a:ext uri="{FF2B5EF4-FFF2-40B4-BE49-F238E27FC236}">
                <a16:creationId xmlns:a16="http://schemas.microsoft.com/office/drawing/2014/main" id="{1732E4F3-366E-433D-8CA7-9AD59475B64A}"/>
              </a:ext>
            </a:extLst>
          </p:cNvPr>
          <p:cNvSpPr>
            <a:spLocks noEditPoints="1"/>
          </p:cNvSpPr>
          <p:nvPr/>
        </p:nvSpPr>
        <p:spPr bwMode="auto">
          <a:xfrm>
            <a:off x="2591831" y="4892859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36" name="Freeform 759">
            <a:extLst>
              <a:ext uri="{FF2B5EF4-FFF2-40B4-BE49-F238E27FC236}">
                <a16:creationId xmlns:a16="http://schemas.microsoft.com/office/drawing/2014/main" id="{4EA533C0-DEA4-4238-87AB-4B3C75039EE5}"/>
              </a:ext>
            </a:extLst>
          </p:cNvPr>
          <p:cNvSpPr>
            <a:spLocks/>
          </p:cNvSpPr>
          <p:nvPr/>
        </p:nvSpPr>
        <p:spPr bwMode="auto">
          <a:xfrm>
            <a:off x="2606118" y="4908734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5 h 26"/>
              <a:gd name="T4" fmla="*/ 10 w 15"/>
              <a:gd name="T5" fmla="*/ 25 h 26"/>
              <a:gd name="T6" fmla="*/ 10 w 15"/>
              <a:gd name="T7" fmla="*/ 23 h 26"/>
              <a:gd name="T8" fmla="*/ 10 w 15"/>
              <a:gd name="T9" fmla="*/ 23 h 26"/>
              <a:gd name="T10" fmla="*/ 10 w 15"/>
              <a:gd name="T11" fmla="*/ 23 h 26"/>
              <a:gd name="T12" fmla="*/ 8 w 15"/>
              <a:gd name="T13" fmla="*/ 25 h 26"/>
              <a:gd name="T14" fmla="*/ 8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3 w 15"/>
              <a:gd name="T21" fmla="*/ 25 h 26"/>
              <a:gd name="T22" fmla="*/ 3 w 15"/>
              <a:gd name="T23" fmla="*/ 25 h 26"/>
              <a:gd name="T24" fmla="*/ 2 w 15"/>
              <a:gd name="T25" fmla="*/ 24 h 26"/>
              <a:gd name="T26" fmla="*/ 2 w 15"/>
              <a:gd name="T27" fmla="*/ 24 h 26"/>
              <a:gd name="T28" fmla="*/ 1 w 15"/>
              <a:gd name="T29" fmla="*/ 23 h 26"/>
              <a:gd name="T30" fmla="*/ 1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6 w 15"/>
              <a:gd name="T43" fmla="*/ 20 h 26"/>
              <a:gd name="T44" fmla="*/ 6 w 15"/>
              <a:gd name="T45" fmla="*/ 20 h 26"/>
              <a:gd name="T46" fmla="*/ 7 w 15"/>
              <a:gd name="T47" fmla="*/ 20 h 26"/>
              <a:gd name="T48" fmla="*/ 7 w 15"/>
              <a:gd name="T49" fmla="*/ 20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8" y="25"/>
                </a:lnTo>
                <a:lnTo>
                  <a:pt x="8" y="25"/>
                </a:lnTo>
                <a:lnTo>
                  <a:pt x="5" y="26"/>
                </a:lnTo>
                <a:lnTo>
                  <a:pt x="5" y="26"/>
                </a:lnTo>
                <a:lnTo>
                  <a:pt x="3" y="25"/>
                </a:lnTo>
                <a:lnTo>
                  <a:pt x="3" y="25"/>
                </a:lnTo>
                <a:lnTo>
                  <a:pt x="2" y="24"/>
                </a:lnTo>
                <a:lnTo>
                  <a:pt x="2" y="24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37" name="Freeform 760">
            <a:extLst>
              <a:ext uri="{FF2B5EF4-FFF2-40B4-BE49-F238E27FC236}">
                <a16:creationId xmlns:a16="http://schemas.microsoft.com/office/drawing/2014/main" id="{05BC2F10-31AC-4537-BB0A-B3827216446D}"/>
              </a:ext>
            </a:extLst>
          </p:cNvPr>
          <p:cNvSpPr>
            <a:spLocks/>
          </p:cNvSpPr>
          <p:nvPr/>
        </p:nvSpPr>
        <p:spPr bwMode="auto">
          <a:xfrm>
            <a:off x="2637868" y="4908734"/>
            <a:ext cx="39688" cy="39688"/>
          </a:xfrm>
          <a:custGeom>
            <a:avLst/>
            <a:gdLst>
              <a:gd name="T0" fmla="*/ 0 w 25"/>
              <a:gd name="T1" fmla="*/ 25 h 25"/>
              <a:gd name="T2" fmla="*/ 0 w 25"/>
              <a:gd name="T3" fmla="*/ 0 h 25"/>
              <a:gd name="T4" fmla="*/ 5 w 25"/>
              <a:gd name="T5" fmla="*/ 0 h 25"/>
              <a:gd name="T6" fmla="*/ 5 w 25"/>
              <a:gd name="T7" fmla="*/ 3 h 25"/>
              <a:gd name="T8" fmla="*/ 5 w 25"/>
              <a:gd name="T9" fmla="*/ 3 h 25"/>
              <a:gd name="T10" fmla="*/ 5 w 25"/>
              <a:gd name="T11" fmla="*/ 3 h 25"/>
              <a:gd name="T12" fmla="*/ 6 w 25"/>
              <a:gd name="T13" fmla="*/ 0 h 25"/>
              <a:gd name="T14" fmla="*/ 6 w 25"/>
              <a:gd name="T15" fmla="*/ 0 h 25"/>
              <a:gd name="T16" fmla="*/ 10 w 25"/>
              <a:gd name="T17" fmla="*/ 0 h 25"/>
              <a:gd name="T18" fmla="*/ 10 w 25"/>
              <a:gd name="T19" fmla="*/ 0 h 25"/>
              <a:gd name="T20" fmla="*/ 12 w 25"/>
              <a:gd name="T21" fmla="*/ 0 h 25"/>
              <a:gd name="T22" fmla="*/ 12 w 25"/>
              <a:gd name="T23" fmla="*/ 0 h 25"/>
              <a:gd name="T24" fmla="*/ 14 w 25"/>
              <a:gd name="T25" fmla="*/ 3 h 25"/>
              <a:gd name="T26" fmla="*/ 14 w 25"/>
              <a:gd name="T27" fmla="*/ 3 h 25"/>
              <a:gd name="T28" fmla="*/ 16 w 25"/>
              <a:gd name="T29" fmla="*/ 0 h 25"/>
              <a:gd name="T30" fmla="*/ 16 w 25"/>
              <a:gd name="T31" fmla="*/ 0 h 25"/>
              <a:gd name="T32" fmla="*/ 20 w 25"/>
              <a:gd name="T33" fmla="*/ 0 h 25"/>
              <a:gd name="T34" fmla="*/ 20 w 25"/>
              <a:gd name="T35" fmla="*/ 0 h 25"/>
              <a:gd name="T36" fmla="*/ 21 w 25"/>
              <a:gd name="T37" fmla="*/ 0 h 25"/>
              <a:gd name="T38" fmla="*/ 21 w 25"/>
              <a:gd name="T39" fmla="*/ 0 h 25"/>
              <a:gd name="T40" fmla="*/ 24 w 25"/>
              <a:gd name="T41" fmla="*/ 1 h 25"/>
              <a:gd name="T42" fmla="*/ 24 w 25"/>
              <a:gd name="T43" fmla="*/ 1 h 25"/>
              <a:gd name="T44" fmla="*/ 25 w 25"/>
              <a:gd name="T45" fmla="*/ 3 h 25"/>
              <a:gd name="T46" fmla="*/ 25 w 25"/>
              <a:gd name="T47" fmla="*/ 3 h 25"/>
              <a:gd name="T48" fmla="*/ 25 w 25"/>
              <a:gd name="T49" fmla="*/ 6 h 25"/>
              <a:gd name="T50" fmla="*/ 25 w 25"/>
              <a:gd name="T51" fmla="*/ 25 h 25"/>
              <a:gd name="T52" fmla="*/ 20 w 25"/>
              <a:gd name="T53" fmla="*/ 25 h 25"/>
              <a:gd name="T54" fmla="*/ 20 w 25"/>
              <a:gd name="T55" fmla="*/ 8 h 25"/>
              <a:gd name="T56" fmla="*/ 20 w 25"/>
              <a:gd name="T57" fmla="*/ 8 h 25"/>
              <a:gd name="T58" fmla="*/ 19 w 25"/>
              <a:gd name="T59" fmla="*/ 6 h 25"/>
              <a:gd name="T60" fmla="*/ 19 w 25"/>
              <a:gd name="T61" fmla="*/ 6 h 25"/>
              <a:gd name="T62" fmla="*/ 17 w 25"/>
              <a:gd name="T63" fmla="*/ 5 h 25"/>
              <a:gd name="T64" fmla="*/ 17 w 25"/>
              <a:gd name="T65" fmla="*/ 5 h 25"/>
              <a:gd name="T66" fmla="*/ 15 w 25"/>
              <a:gd name="T67" fmla="*/ 6 h 25"/>
              <a:gd name="T68" fmla="*/ 15 w 25"/>
              <a:gd name="T69" fmla="*/ 6 h 25"/>
              <a:gd name="T70" fmla="*/ 15 w 25"/>
              <a:gd name="T71" fmla="*/ 9 h 25"/>
              <a:gd name="T72" fmla="*/ 15 w 25"/>
              <a:gd name="T73" fmla="*/ 25 h 25"/>
              <a:gd name="T74" fmla="*/ 10 w 25"/>
              <a:gd name="T75" fmla="*/ 25 h 25"/>
              <a:gd name="T76" fmla="*/ 10 w 25"/>
              <a:gd name="T77" fmla="*/ 8 h 25"/>
              <a:gd name="T78" fmla="*/ 10 w 25"/>
              <a:gd name="T79" fmla="*/ 8 h 25"/>
              <a:gd name="T80" fmla="*/ 9 w 25"/>
              <a:gd name="T81" fmla="*/ 6 h 25"/>
              <a:gd name="T82" fmla="*/ 9 w 25"/>
              <a:gd name="T83" fmla="*/ 6 h 25"/>
              <a:gd name="T84" fmla="*/ 7 w 25"/>
              <a:gd name="T85" fmla="*/ 5 h 25"/>
              <a:gd name="T86" fmla="*/ 7 w 25"/>
              <a:gd name="T87" fmla="*/ 5 h 25"/>
              <a:gd name="T88" fmla="*/ 5 w 25"/>
              <a:gd name="T89" fmla="*/ 6 h 25"/>
              <a:gd name="T90" fmla="*/ 5 w 25"/>
              <a:gd name="T91" fmla="*/ 6 h 25"/>
              <a:gd name="T92" fmla="*/ 5 w 25"/>
              <a:gd name="T93" fmla="*/ 9 h 25"/>
              <a:gd name="T94" fmla="*/ 5 w 25"/>
              <a:gd name="T95" fmla="*/ 25 h 25"/>
              <a:gd name="T96" fmla="*/ 0 w 25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3"/>
                </a:lnTo>
                <a:lnTo>
                  <a:pt x="14" y="3"/>
                </a:lnTo>
                <a:lnTo>
                  <a:pt x="16" y="0"/>
                </a:lnTo>
                <a:lnTo>
                  <a:pt x="16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4" y="1"/>
                </a:lnTo>
                <a:lnTo>
                  <a:pt x="24" y="1"/>
                </a:lnTo>
                <a:lnTo>
                  <a:pt x="25" y="3"/>
                </a:lnTo>
                <a:lnTo>
                  <a:pt x="25" y="3"/>
                </a:lnTo>
                <a:lnTo>
                  <a:pt x="25" y="6"/>
                </a:lnTo>
                <a:lnTo>
                  <a:pt x="25" y="25"/>
                </a:lnTo>
                <a:lnTo>
                  <a:pt x="20" y="25"/>
                </a:lnTo>
                <a:lnTo>
                  <a:pt x="20" y="8"/>
                </a:lnTo>
                <a:lnTo>
                  <a:pt x="20" y="8"/>
                </a:lnTo>
                <a:lnTo>
                  <a:pt x="19" y="6"/>
                </a:lnTo>
                <a:lnTo>
                  <a:pt x="19" y="6"/>
                </a:lnTo>
                <a:lnTo>
                  <a:pt x="17" y="5"/>
                </a:lnTo>
                <a:lnTo>
                  <a:pt x="17" y="5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38" name="Freeform 761">
            <a:extLst>
              <a:ext uri="{FF2B5EF4-FFF2-40B4-BE49-F238E27FC236}">
                <a16:creationId xmlns:a16="http://schemas.microsoft.com/office/drawing/2014/main" id="{DACE25E5-AEFC-46CB-8814-72C37D0543EB}"/>
              </a:ext>
            </a:extLst>
          </p:cNvPr>
          <p:cNvSpPr>
            <a:spLocks/>
          </p:cNvSpPr>
          <p:nvPr/>
        </p:nvSpPr>
        <p:spPr bwMode="auto">
          <a:xfrm>
            <a:off x="2825193" y="3357746"/>
            <a:ext cx="30163" cy="55563"/>
          </a:xfrm>
          <a:custGeom>
            <a:avLst/>
            <a:gdLst>
              <a:gd name="T0" fmla="*/ 19 w 19"/>
              <a:gd name="T1" fmla="*/ 0 h 35"/>
              <a:gd name="T2" fmla="*/ 11 w 19"/>
              <a:gd name="T3" fmla="*/ 35 h 35"/>
              <a:gd name="T4" fmla="*/ 7 w 19"/>
              <a:gd name="T5" fmla="*/ 35 h 35"/>
              <a:gd name="T6" fmla="*/ 0 w 19"/>
              <a:gd name="T7" fmla="*/ 0 h 35"/>
              <a:gd name="T8" fmla="*/ 5 w 19"/>
              <a:gd name="T9" fmla="*/ 0 h 35"/>
              <a:gd name="T10" fmla="*/ 9 w 19"/>
              <a:gd name="T11" fmla="*/ 25 h 35"/>
              <a:gd name="T12" fmla="*/ 9 w 19"/>
              <a:gd name="T13" fmla="*/ 25 h 35"/>
              <a:gd name="T14" fmla="*/ 14 w 19"/>
              <a:gd name="T15" fmla="*/ 0 h 35"/>
              <a:gd name="T16" fmla="*/ 19 w 19"/>
              <a:gd name="T1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35">
                <a:moveTo>
                  <a:pt x="19" y="0"/>
                </a:moveTo>
                <a:lnTo>
                  <a:pt x="11" y="35"/>
                </a:lnTo>
                <a:lnTo>
                  <a:pt x="7" y="35"/>
                </a:lnTo>
                <a:lnTo>
                  <a:pt x="0" y="0"/>
                </a:lnTo>
                <a:lnTo>
                  <a:pt x="5" y="0"/>
                </a:lnTo>
                <a:lnTo>
                  <a:pt x="9" y="25"/>
                </a:lnTo>
                <a:lnTo>
                  <a:pt x="9" y="25"/>
                </a:lnTo>
                <a:lnTo>
                  <a:pt x="14" y="0"/>
                </a:lnTo>
                <a:lnTo>
                  <a:pt x="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39" name="Freeform 762">
            <a:extLst>
              <a:ext uri="{FF2B5EF4-FFF2-40B4-BE49-F238E27FC236}">
                <a16:creationId xmlns:a16="http://schemas.microsoft.com/office/drawing/2014/main" id="{3E5E33D2-BFE0-4D87-B3C3-F014BC600CBD}"/>
              </a:ext>
            </a:extLst>
          </p:cNvPr>
          <p:cNvSpPr>
            <a:spLocks noEditPoints="1"/>
          </p:cNvSpPr>
          <p:nvPr/>
        </p:nvSpPr>
        <p:spPr bwMode="auto">
          <a:xfrm>
            <a:off x="2855356" y="3373621"/>
            <a:ext cx="25400" cy="42863"/>
          </a:xfrm>
          <a:custGeom>
            <a:avLst/>
            <a:gdLst>
              <a:gd name="T0" fmla="*/ 10 w 16"/>
              <a:gd name="T1" fmla="*/ 23 h 27"/>
              <a:gd name="T2" fmla="*/ 10 w 16"/>
              <a:gd name="T3" fmla="*/ 23 h 27"/>
              <a:gd name="T4" fmla="*/ 8 w 16"/>
              <a:gd name="T5" fmla="*/ 25 h 27"/>
              <a:gd name="T6" fmla="*/ 5 w 16"/>
              <a:gd name="T7" fmla="*/ 27 h 27"/>
              <a:gd name="T8" fmla="*/ 3 w 16"/>
              <a:gd name="T9" fmla="*/ 25 h 27"/>
              <a:gd name="T10" fmla="*/ 2 w 16"/>
              <a:gd name="T11" fmla="*/ 25 h 27"/>
              <a:gd name="T12" fmla="*/ 0 w 16"/>
              <a:gd name="T13" fmla="*/ 23 h 27"/>
              <a:gd name="T14" fmla="*/ 0 w 16"/>
              <a:gd name="T15" fmla="*/ 19 h 27"/>
              <a:gd name="T16" fmla="*/ 0 w 16"/>
              <a:gd name="T17" fmla="*/ 15 h 27"/>
              <a:gd name="T18" fmla="*/ 1 w 16"/>
              <a:gd name="T19" fmla="*/ 13 h 27"/>
              <a:gd name="T20" fmla="*/ 3 w 16"/>
              <a:gd name="T21" fmla="*/ 12 h 27"/>
              <a:gd name="T22" fmla="*/ 8 w 16"/>
              <a:gd name="T23" fmla="*/ 10 h 27"/>
              <a:gd name="T24" fmla="*/ 8 w 16"/>
              <a:gd name="T25" fmla="*/ 10 h 27"/>
              <a:gd name="T26" fmla="*/ 8 w 16"/>
              <a:gd name="T27" fmla="*/ 10 h 27"/>
              <a:gd name="T28" fmla="*/ 10 w 16"/>
              <a:gd name="T29" fmla="*/ 10 h 27"/>
              <a:gd name="T30" fmla="*/ 10 w 16"/>
              <a:gd name="T31" fmla="*/ 8 h 27"/>
              <a:gd name="T32" fmla="*/ 10 w 16"/>
              <a:gd name="T33" fmla="*/ 7 h 27"/>
              <a:gd name="T34" fmla="*/ 7 w 16"/>
              <a:gd name="T35" fmla="*/ 5 h 27"/>
              <a:gd name="T36" fmla="*/ 6 w 16"/>
              <a:gd name="T37" fmla="*/ 5 h 27"/>
              <a:gd name="T38" fmla="*/ 5 w 16"/>
              <a:gd name="T39" fmla="*/ 8 h 27"/>
              <a:gd name="T40" fmla="*/ 0 w 16"/>
              <a:gd name="T41" fmla="*/ 8 h 27"/>
              <a:gd name="T42" fmla="*/ 2 w 16"/>
              <a:gd name="T43" fmla="*/ 3 h 27"/>
              <a:gd name="T44" fmla="*/ 5 w 16"/>
              <a:gd name="T45" fmla="*/ 0 h 27"/>
              <a:gd name="T46" fmla="*/ 7 w 16"/>
              <a:gd name="T47" fmla="*/ 0 h 27"/>
              <a:gd name="T48" fmla="*/ 11 w 16"/>
              <a:gd name="T49" fmla="*/ 0 h 27"/>
              <a:gd name="T50" fmla="*/ 13 w 16"/>
              <a:gd name="T51" fmla="*/ 2 h 27"/>
              <a:gd name="T52" fmla="*/ 15 w 16"/>
              <a:gd name="T53" fmla="*/ 4 h 27"/>
              <a:gd name="T54" fmla="*/ 16 w 16"/>
              <a:gd name="T55" fmla="*/ 8 h 27"/>
              <a:gd name="T56" fmla="*/ 10 w 16"/>
              <a:gd name="T57" fmla="*/ 25 h 27"/>
              <a:gd name="T58" fmla="*/ 10 w 16"/>
              <a:gd name="T59" fmla="*/ 15 h 27"/>
              <a:gd name="T60" fmla="*/ 8 w 16"/>
              <a:gd name="T61" fmla="*/ 14 h 27"/>
              <a:gd name="T62" fmla="*/ 6 w 16"/>
              <a:gd name="T63" fmla="*/ 15 h 27"/>
              <a:gd name="T64" fmla="*/ 5 w 16"/>
              <a:gd name="T65" fmla="*/ 18 h 27"/>
              <a:gd name="T66" fmla="*/ 6 w 16"/>
              <a:gd name="T67" fmla="*/ 20 h 27"/>
              <a:gd name="T68" fmla="*/ 7 w 16"/>
              <a:gd name="T69" fmla="*/ 22 h 27"/>
              <a:gd name="T70" fmla="*/ 10 w 16"/>
              <a:gd name="T71" fmla="*/ 20 h 27"/>
              <a:gd name="T72" fmla="*/ 10 w 16"/>
              <a:gd name="T73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" h="27">
                <a:moveTo>
                  <a:pt x="10" y="25"/>
                </a:move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8" y="25"/>
                </a:lnTo>
                <a:lnTo>
                  <a:pt x="8" y="25"/>
                </a:lnTo>
                <a:lnTo>
                  <a:pt x="5" y="27"/>
                </a:lnTo>
                <a:lnTo>
                  <a:pt x="5" y="27"/>
                </a:lnTo>
                <a:lnTo>
                  <a:pt x="3" y="25"/>
                </a:lnTo>
                <a:lnTo>
                  <a:pt x="3" y="25"/>
                </a:lnTo>
                <a:lnTo>
                  <a:pt x="2" y="25"/>
                </a:lnTo>
                <a:lnTo>
                  <a:pt x="2" y="25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19"/>
                </a:lnTo>
                <a:lnTo>
                  <a:pt x="0" y="15"/>
                </a:lnTo>
                <a:lnTo>
                  <a:pt x="0" y="15"/>
                </a:lnTo>
                <a:lnTo>
                  <a:pt x="1" y="13"/>
                </a:lnTo>
                <a:lnTo>
                  <a:pt x="1" y="13"/>
                </a:lnTo>
                <a:lnTo>
                  <a:pt x="3" y="12"/>
                </a:lnTo>
                <a:lnTo>
                  <a:pt x="3" y="12"/>
                </a:lnTo>
                <a:lnTo>
                  <a:pt x="8" y="10"/>
                </a:lnTo>
                <a:lnTo>
                  <a:pt x="8" y="10"/>
                </a:lnTo>
                <a:lnTo>
                  <a:pt x="8" y="10"/>
                </a:lnTo>
                <a:lnTo>
                  <a:pt x="8" y="10"/>
                </a:lnTo>
                <a:lnTo>
                  <a:pt x="8" y="10"/>
                </a:lnTo>
                <a:lnTo>
                  <a:pt x="8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0" y="8"/>
                </a:lnTo>
                <a:lnTo>
                  <a:pt x="10" y="8"/>
                </a:lnTo>
                <a:lnTo>
                  <a:pt x="10" y="7"/>
                </a:lnTo>
                <a:lnTo>
                  <a:pt x="10" y="7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1" y="4"/>
                </a:lnTo>
                <a:lnTo>
                  <a:pt x="2" y="3"/>
                </a:lnTo>
                <a:lnTo>
                  <a:pt x="2" y="3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6" y="8"/>
                </a:lnTo>
                <a:lnTo>
                  <a:pt x="16" y="25"/>
                </a:lnTo>
                <a:lnTo>
                  <a:pt x="10" y="25"/>
                </a:lnTo>
                <a:close/>
                <a:moveTo>
                  <a:pt x="10" y="15"/>
                </a:moveTo>
                <a:lnTo>
                  <a:pt x="10" y="15"/>
                </a:lnTo>
                <a:lnTo>
                  <a:pt x="8" y="14"/>
                </a:lnTo>
                <a:lnTo>
                  <a:pt x="8" y="14"/>
                </a:lnTo>
                <a:lnTo>
                  <a:pt x="6" y="15"/>
                </a:lnTo>
                <a:lnTo>
                  <a:pt x="6" y="15"/>
                </a:lnTo>
                <a:lnTo>
                  <a:pt x="5" y="17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2"/>
                </a:lnTo>
                <a:lnTo>
                  <a:pt x="7" y="22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40" name="Freeform 763">
            <a:extLst>
              <a:ext uri="{FF2B5EF4-FFF2-40B4-BE49-F238E27FC236}">
                <a16:creationId xmlns:a16="http://schemas.microsoft.com/office/drawing/2014/main" id="{0922CA4D-B736-4351-92CB-F0671BAB5B98}"/>
              </a:ext>
            </a:extLst>
          </p:cNvPr>
          <p:cNvSpPr>
            <a:spLocks/>
          </p:cNvSpPr>
          <p:nvPr/>
        </p:nvSpPr>
        <p:spPr bwMode="auto">
          <a:xfrm>
            <a:off x="2887106" y="3373621"/>
            <a:ext cx="23813" cy="39688"/>
          </a:xfrm>
          <a:custGeom>
            <a:avLst/>
            <a:gdLst>
              <a:gd name="T0" fmla="*/ 0 w 15"/>
              <a:gd name="T1" fmla="*/ 25 h 25"/>
              <a:gd name="T2" fmla="*/ 0 w 15"/>
              <a:gd name="T3" fmla="*/ 0 h 25"/>
              <a:gd name="T4" fmla="*/ 5 w 15"/>
              <a:gd name="T5" fmla="*/ 0 h 25"/>
              <a:gd name="T6" fmla="*/ 5 w 15"/>
              <a:gd name="T7" fmla="*/ 3 h 25"/>
              <a:gd name="T8" fmla="*/ 5 w 15"/>
              <a:gd name="T9" fmla="*/ 3 h 25"/>
              <a:gd name="T10" fmla="*/ 5 w 15"/>
              <a:gd name="T11" fmla="*/ 3 h 25"/>
              <a:gd name="T12" fmla="*/ 6 w 15"/>
              <a:gd name="T13" fmla="*/ 0 h 25"/>
              <a:gd name="T14" fmla="*/ 6 w 15"/>
              <a:gd name="T15" fmla="*/ 0 h 25"/>
              <a:gd name="T16" fmla="*/ 10 w 15"/>
              <a:gd name="T17" fmla="*/ 0 h 25"/>
              <a:gd name="T18" fmla="*/ 10 w 15"/>
              <a:gd name="T19" fmla="*/ 0 h 25"/>
              <a:gd name="T20" fmla="*/ 11 w 15"/>
              <a:gd name="T21" fmla="*/ 0 h 25"/>
              <a:gd name="T22" fmla="*/ 11 w 15"/>
              <a:gd name="T23" fmla="*/ 0 h 25"/>
              <a:gd name="T24" fmla="*/ 12 w 15"/>
              <a:gd name="T25" fmla="*/ 2 h 25"/>
              <a:gd name="T26" fmla="*/ 12 w 15"/>
              <a:gd name="T27" fmla="*/ 2 h 25"/>
              <a:gd name="T28" fmla="*/ 13 w 15"/>
              <a:gd name="T29" fmla="*/ 3 h 25"/>
              <a:gd name="T30" fmla="*/ 13 w 15"/>
              <a:gd name="T31" fmla="*/ 3 h 25"/>
              <a:gd name="T32" fmla="*/ 15 w 15"/>
              <a:gd name="T33" fmla="*/ 7 h 25"/>
              <a:gd name="T34" fmla="*/ 15 w 15"/>
              <a:gd name="T35" fmla="*/ 25 h 25"/>
              <a:gd name="T36" fmla="*/ 10 w 15"/>
              <a:gd name="T37" fmla="*/ 25 h 25"/>
              <a:gd name="T38" fmla="*/ 10 w 15"/>
              <a:gd name="T39" fmla="*/ 8 h 25"/>
              <a:gd name="T40" fmla="*/ 10 w 15"/>
              <a:gd name="T41" fmla="*/ 8 h 25"/>
              <a:gd name="T42" fmla="*/ 8 w 15"/>
              <a:gd name="T43" fmla="*/ 7 h 25"/>
              <a:gd name="T44" fmla="*/ 8 w 15"/>
              <a:gd name="T45" fmla="*/ 7 h 25"/>
              <a:gd name="T46" fmla="*/ 7 w 15"/>
              <a:gd name="T47" fmla="*/ 5 h 25"/>
              <a:gd name="T48" fmla="*/ 7 w 15"/>
              <a:gd name="T49" fmla="*/ 5 h 25"/>
              <a:gd name="T50" fmla="*/ 5 w 15"/>
              <a:gd name="T51" fmla="*/ 7 h 25"/>
              <a:gd name="T52" fmla="*/ 5 w 15"/>
              <a:gd name="T53" fmla="*/ 7 h 25"/>
              <a:gd name="T54" fmla="*/ 5 w 15"/>
              <a:gd name="T55" fmla="*/ 9 h 25"/>
              <a:gd name="T56" fmla="*/ 5 w 15"/>
              <a:gd name="T57" fmla="*/ 25 h 25"/>
              <a:gd name="T58" fmla="*/ 0 w 15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2" y="2"/>
                </a:lnTo>
                <a:lnTo>
                  <a:pt x="12" y="2"/>
                </a:lnTo>
                <a:lnTo>
                  <a:pt x="13" y="3"/>
                </a:lnTo>
                <a:lnTo>
                  <a:pt x="13" y="3"/>
                </a:lnTo>
                <a:lnTo>
                  <a:pt x="15" y="7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8" y="7"/>
                </a:lnTo>
                <a:lnTo>
                  <a:pt x="8" y="7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41" name="Freeform 764">
            <a:extLst>
              <a:ext uri="{FF2B5EF4-FFF2-40B4-BE49-F238E27FC236}">
                <a16:creationId xmlns:a16="http://schemas.microsoft.com/office/drawing/2014/main" id="{AB085FBF-D751-43F4-9A50-072450651585}"/>
              </a:ext>
            </a:extLst>
          </p:cNvPr>
          <p:cNvSpPr>
            <a:spLocks noEditPoints="1"/>
          </p:cNvSpPr>
          <p:nvPr/>
        </p:nvSpPr>
        <p:spPr bwMode="auto">
          <a:xfrm>
            <a:off x="2914093" y="3373621"/>
            <a:ext cx="26988" cy="42863"/>
          </a:xfrm>
          <a:custGeom>
            <a:avLst/>
            <a:gdLst>
              <a:gd name="T0" fmla="*/ 12 w 17"/>
              <a:gd name="T1" fmla="*/ 23 h 27"/>
              <a:gd name="T2" fmla="*/ 12 w 17"/>
              <a:gd name="T3" fmla="*/ 23 h 27"/>
              <a:gd name="T4" fmla="*/ 9 w 17"/>
              <a:gd name="T5" fmla="*/ 25 h 27"/>
              <a:gd name="T6" fmla="*/ 6 w 17"/>
              <a:gd name="T7" fmla="*/ 27 h 27"/>
              <a:gd name="T8" fmla="*/ 4 w 17"/>
              <a:gd name="T9" fmla="*/ 25 h 27"/>
              <a:gd name="T10" fmla="*/ 3 w 17"/>
              <a:gd name="T11" fmla="*/ 25 h 27"/>
              <a:gd name="T12" fmla="*/ 1 w 17"/>
              <a:gd name="T13" fmla="*/ 23 h 27"/>
              <a:gd name="T14" fmla="*/ 0 w 17"/>
              <a:gd name="T15" fmla="*/ 19 h 27"/>
              <a:gd name="T16" fmla="*/ 1 w 17"/>
              <a:gd name="T17" fmla="*/ 15 h 27"/>
              <a:gd name="T18" fmla="*/ 3 w 17"/>
              <a:gd name="T19" fmla="*/ 13 h 27"/>
              <a:gd name="T20" fmla="*/ 5 w 17"/>
              <a:gd name="T21" fmla="*/ 12 h 27"/>
              <a:gd name="T22" fmla="*/ 9 w 17"/>
              <a:gd name="T23" fmla="*/ 10 h 27"/>
              <a:gd name="T24" fmla="*/ 9 w 17"/>
              <a:gd name="T25" fmla="*/ 10 h 27"/>
              <a:gd name="T26" fmla="*/ 10 w 17"/>
              <a:gd name="T27" fmla="*/ 10 h 27"/>
              <a:gd name="T28" fmla="*/ 10 w 17"/>
              <a:gd name="T29" fmla="*/ 10 h 27"/>
              <a:gd name="T30" fmla="*/ 12 w 17"/>
              <a:gd name="T31" fmla="*/ 8 h 27"/>
              <a:gd name="T32" fmla="*/ 10 w 17"/>
              <a:gd name="T33" fmla="*/ 7 h 27"/>
              <a:gd name="T34" fmla="*/ 9 w 17"/>
              <a:gd name="T35" fmla="*/ 5 h 27"/>
              <a:gd name="T36" fmla="*/ 6 w 17"/>
              <a:gd name="T37" fmla="*/ 5 h 27"/>
              <a:gd name="T38" fmla="*/ 5 w 17"/>
              <a:gd name="T39" fmla="*/ 8 h 27"/>
              <a:gd name="T40" fmla="*/ 1 w 17"/>
              <a:gd name="T41" fmla="*/ 8 h 27"/>
              <a:gd name="T42" fmla="*/ 3 w 17"/>
              <a:gd name="T43" fmla="*/ 3 h 27"/>
              <a:gd name="T44" fmla="*/ 5 w 17"/>
              <a:gd name="T45" fmla="*/ 0 h 27"/>
              <a:gd name="T46" fmla="*/ 9 w 17"/>
              <a:gd name="T47" fmla="*/ 0 h 27"/>
              <a:gd name="T48" fmla="*/ 12 w 17"/>
              <a:gd name="T49" fmla="*/ 0 h 27"/>
              <a:gd name="T50" fmla="*/ 14 w 17"/>
              <a:gd name="T51" fmla="*/ 2 h 27"/>
              <a:gd name="T52" fmla="*/ 15 w 17"/>
              <a:gd name="T53" fmla="*/ 4 h 27"/>
              <a:gd name="T54" fmla="*/ 17 w 17"/>
              <a:gd name="T55" fmla="*/ 8 h 27"/>
              <a:gd name="T56" fmla="*/ 12 w 17"/>
              <a:gd name="T57" fmla="*/ 25 h 27"/>
              <a:gd name="T58" fmla="*/ 12 w 17"/>
              <a:gd name="T59" fmla="*/ 15 h 27"/>
              <a:gd name="T60" fmla="*/ 10 w 17"/>
              <a:gd name="T61" fmla="*/ 14 h 27"/>
              <a:gd name="T62" fmla="*/ 6 w 17"/>
              <a:gd name="T63" fmla="*/ 15 h 27"/>
              <a:gd name="T64" fmla="*/ 6 w 17"/>
              <a:gd name="T65" fmla="*/ 18 h 27"/>
              <a:gd name="T66" fmla="*/ 6 w 17"/>
              <a:gd name="T67" fmla="*/ 20 h 27"/>
              <a:gd name="T68" fmla="*/ 9 w 17"/>
              <a:gd name="T69" fmla="*/ 22 h 27"/>
              <a:gd name="T70" fmla="*/ 10 w 17"/>
              <a:gd name="T71" fmla="*/ 20 h 27"/>
              <a:gd name="T72" fmla="*/ 12 w 17"/>
              <a:gd name="T73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" h="27">
                <a:moveTo>
                  <a:pt x="12" y="25"/>
                </a:moveTo>
                <a:lnTo>
                  <a:pt x="12" y="23"/>
                </a:lnTo>
                <a:lnTo>
                  <a:pt x="12" y="23"/>
                </a:lnTo>
                <a:lnTo>
                  <a:pt x="12" y="23"/>
                </a:lnTo>
                <a:lnTo>
                  <a:pt x="9" y="25"/>
                </a:lnTo>
                <a:lnTo>
                  <a:pt x="9" y="25"/>
                </a:lnTo>
                <a:lnTo>
                  <a:pt x="6" y="27"/>
                </a:lnTo>
                <a:lnTo>
                  <a:pt x="6" y="27"/>
                </a:lnTo>
                <a:lnTo>
                  <a:pt x="4" y="25"/>
                </a:lnTo>
                <a:lnTo>
                  <a:pt x="4" y="25"/>
                </a:lnTo>
                <a:lnTo>
                  <a:pt x="3" y="25"/>
                </a:lnTo>
                <a:lnTo>
                  <a:pt x="3" y="25"/>
                </a:lnTo>
                <a:lnTo>
                  <a:pt x="1" y="23"/>
                </a:lnTo>
                <a:lnTo>
                  <a:pt x="1" y="23"/>
                </a:lnTo>
                <a:lnTo>
                  <a:pt x="0" y="19"/>
                </a:lnTo>
                <a:lnTo>
                  <a:pt x="0" y="19"/>
                </a:lnTo>
                <a:lnTo>
                  <a:pt x="1" y="15"/>
                </a:lnTo>
                <a:lnTo>
                  <a:pt x="1" y="15"/>
                </a:lnTo>
                <a:lnTo>
                  <a:pt x="3" y="13"/>
                </a:lnTo>
                <a:lnTo>
                  <a:pt x="3" y="13"/>
                </a:lnTo>
                <a:lnTo>
                  <a:pt x="5" y="12"/>
                </a:lnTo>
                <a:lnTo>
                  <a:pt x="5" y="12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2" y="10"/>
                </a:lnTo>
                <a:lnTo>
                  <a:pt x="12" y="8"/>
                </a:lnTo>
                <a:lnTo>
                  <a:pt x="12" y="8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1" y="8"/>
                </a:lnTo>
                <a:lnTo>
                  <a:pt x="1" y="8"/>
                </a:lnTo>
                <a:lnTo>
                  <a:pt x="1" y="4"/>
                </a:lnTo>
                <a:lnTo>
                  <a:pt x="3" y="3"/>
                </a:lnTo>
                <a:lnTo>
                  <a:pt x="3" y="3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7" y="8"/>
                </a:lnTo>
                <a:lnTo>
                  <a:pt x="17" y="25"/>
                </a:lnTo>
                <a:lnTo>
                  <a:pt x="12" y="25"/>
                </a:lnTo>
                <a:close/>
                <a:moveTo>
                  <a:pt x="12" y="15"/>
                </a:moveTo>
                <a:lnTo>
                  <a:pt x="12" y="15"/>
                </a:lnTo>
                <a:lnTo>
                  <a:pt x="10" y="14"/>
                </a:lnTo>
                <a:lnTo>
                  <a:pt x="10" y="14"/>
                </a:lnTo>
                <a:lnTo>
                  <a:pt x="6" y="15"/>
                </a:lnTo>
                <a:lnTo>
                  <a:pt x="6" y="15"/>
                </a:lnTo>
                <a:lnTo>
                  <a:pt x="6" y="17"/>
                </a:lnTo>
                <a:lnTo>
                  <a:pt x="6" y="18"/>
                </a:lnTo>
                <a:lnTo>
                  <a:pt x="6" y="18"/>
                </a:lnTo>
                <a:lnTo>
                  <a:pt x="6" y="20"/>
                </a:lnTo>
                <a:lnTo>
                  <a:pt x="6" y="20"/>
                </a:lnTo>
                <a:lnTo>
                  <a:pt x="9" y="22"/>
                </a:lnTo>
                <a:lnTo>
                  <a:pt x="9" y="22"/>
                </a:lnTo>
                <a:lnTo>
                  <a:pt x="10" y="20"/>
                </a:lnTo>
                <a:lnTo>
                  <a:pt x="10" y="20"/>
                </a:lnTo>
                <a:lnTo>
                  <a:pt x="12" y="18"/>
                </a:lnTo>
                <a:lnTo>
                  <a:pt x="12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42" name="Freeform 765">
            <a:extLst>
              <a:ext uri="{FF2B5EF4-FFF2-40B4-BE49-F238E27FC236}">
                <a16:creationId xmlns:a16="http://schemas.microsoft.com/office/drawing/2014/main" id="{2C0EDFE2-40F9-4E0C-A1A3-B0FBC30C106E}"/>
              </a:ext>
            </a:extLst>
          </p:cNvPr>
          <p:cNvSpPr>
            <a:spLocks noEditPoints="1"/>
          </p:cNvSpPr>
          <p:nvPr/>
        </p:nvSpPr>
        <p:spPr bwMode="auto">
          <a:xfrm>
            <a:off x="2945843" y="3357746"/>
            <a:ext cx="23813" cy="58738"/>
          </a:xfrm>
          <a:custGeom>
            <a:avLst/>
            <a:gdLst>
              <a:gd name="T0" fmla="*/ 10 w 15"/>
              <a:gd name="T1" fmla="*/ 35 h 37"/>
              <a:gd name="T2" fmla="*/ 10 w 15"/>
              <a:gd name="T3" fmla="*/ 33 h 37"/>
              <a:gd name="T4" fmla="*/ 10 w 15"/>
              <a:gd name="T5" fmla="*/ 33 h 37"/>
              <a:gd name="T6" fmla="*/ 9 w 15"/>
              <a:gd name="T7" fmla="*/ 34 h 37"/>
              <a:gd name="T8" fmla="*/ 9 w 15"/>
              <a:gd name="T9" fmla="*/ 34 h 37"/>
              <a:gd name="T10" fmla="*/ 8 w 15"/>
              <a:gd name="T11" fmla="*/ 35 h 37"/>
              <a:gd name="T12" fmla="*/ 8 w 15"/>
              <a:gd name="T13" fmla="*/ 35 h 37"/>
              <a:gd name="T14" fmla="*/ 7 w 15"/>
              <a:gd name="T15" fmla="*/ 35 h 37"/>
              <a:gd name="T16" fmla="*/ 7 w 15"/>
              <a:gd name="T17" fmla="*/ 35 h 37"/>
              <a:gd name="T18" fmla="*/ 5 w 15"/>
              <a:gd name="T19" fmla="*/ 37 h 37"/>
              <a:gd name="T20" fmla="*/ 5 w 15"/>
              <a:gd name="T21" fmla="*/ 37 h 37"/>
              <a:gd name="T22" fmla="*/ 3 w 15"/>
              <a:gd name="T23" fmla="*/ 35 h 37"/>
              <a:gd name="T24" fmla="*/ 2 w 15"/>
              <a:gd name="T25" fmla="*/ 34 h 37"/>
              <a:gd name="T26" fmla="*/ 2 w 15"/>
              <a:gd name="T27" fmla="*/ 34 h 37"/>
              <a:gd name="T28" fmla="*/ 0 w 15"/>
              <a:gd name="T29" fmla="*/ 32 h 37"/>
              <a:gd name="T30" fmla="*/ 0 w 15"/>
              <a:gd name="T31" fmla="*/ 32 h 37"/>
              <a:gd name="T32" fmla="*/ 0 w 15"/>
              <a:gd name="T33" fmla="*/ 28 h 37"/>
              <a:gd name="T34" fmla="*/ 0 w 15"/>
              <a:gd name="T35" fmla="*/ 19 h 37"/>
              <a:gd name="T36" fmla="*/ 0 w 15"/>
              <a:gd name="T37" fmla="*/ 19 h 37"/>
              <a:gd name="T38" fmla="*/ 0 w 15"/>
              <a:gd name="T39" fmla="*/ 14 h 37"/>
              <a:gd name="T40" fmla="*/ 0 w 15"/>
              <a:gd name="T41" fmla="*/ 14 h 37"/>
              <a:gd name="T42" fmla="*/ 2 w 15"/>
              <a:gd name="T43" fmla="*/ 13 h 37"/>
              <a:gd name="T44" fmla="*/ 3 w 15"/>
              <a:gd name="T45" fmla="*/ 10 h 37"/>
              <a:gd name="T46" fmla="*/ 3 w 15"/>
              <a:gd name="T47" fmla="*/ 10 h 37"/>
              <a:gd name="T48" fmla="*/ 5 w 15"/>
              <a:gd name="T49" fmla="*/ 10 h 37"/>
              <a:gd name="T50" fmla="*/ 5 w 15"/>
              <a:gd name="T51" fmla="*/ 10 h 37"/>
              <a:gd name="T52" fmla="*/ 8 w 15"/>
              <a:gd name="T53" fmla="*/ 10 h 37"/>
              <a:gd name="T54" fmla="*/ 8 w 15"/>
              <a:gd name="T55" fmla="*/ 10 h 37"/>
              <a:gd name="T56" fmla="*/ 10 w 15"/>
              <a:gd name="T57" fmla="*/ 13 h 37"/>
              <a:gd name="T58" fmla="*/ 10 w 15"/>
              <a:gd name="T59" fmla="*/ 13 h 37"/>
              <a:gd name="T60" fmla="*/ 10 w 15"/>
              <a:gd name="T61" fmla="*/ 0 h 37"/>
              <a:gd name="T62" fmla="*/ 15 w 15"/>
              <a:gd name="T63" fmla="*/ 0 h 37"/>
              <a:gd name="T64" fmla="*/ 15 w 15"/>
              <a:gd name="T65" fmla="*/ 35 h 37"/>
              <a:gd name="T66" fmla="*/ 10 w 15"/>
              <a:gd name="T67" fmla="*/ 35 h 37"/>
              <a:gd name="T68" fmla="*/ 5 w 15"/>
              <a:gd name="T69" fmla="*/ 28 h 37"/>
              <a:gd name="T70" fmla="*/ 5 w 15"/>
              <a:gd name="T71" fmla="*/ 28 h 37"/>
              <a:gd name="T72" fmla="*/ 5 w 15"/>
              <a:gd name="T73" fmla="*/ 30 h 37"/>
              <a:gd name="T74" fmla="*/ 5 w 15"/>
              <a:gd name="T75" fmla="*/ 30 h 37"/>
              <a:gd name="T76" fmla="*/ 8 w 15"/>
              <a:gd name="T77" fmla="*/ 30 h 37"/>
              <a:gd name="T78" fmla="*/ 8 w 15"/>
              <a:gd name="T79" fmla="*/ 30 h 37"/>
              <a:gd name="T80" fmla="*/ 9 w 15"/>
              <a:gd name="T81" fmla="*/ 30 h 37"/>
              <a:gd name="T82" fmla="*/ 9 w 15"/>
              <a:gd name="T83" fmla="*/ 30 h 37"/>
              <a:gd name="T84" fmla="*/ 10 w 15"/>
              <a:gd name="T85" fmla="*/ 28 h 37"/>
              <a:gd name="T86" fmla="*/ 10 w 15"/>
              <a:gd name="T87" fmla="*/ 18 h 37"/>
              <a:gd name="T88" fmla="*/ 10 w 15"/>
              <a:gd name="T89" fmla="*/ 18 h 37"/>
              <a:gd name="T90" fmla="*/ 9 w 15"/>
              <a:gd name="T91" fmla="*/ 17 h 37"/>
              <a:gd name="T92" fmla="*/ 9 w 15"/>
              <a:gd name="T93" fmla="*/ 17 h 37"/>
              <a:gd name="T94" fmla="*/ 8 w 15"/>
              <a:gd name="T95" fmla="*/ 15 h 37"/>
              <a:gd name="T96" fmla="*/ 8 w 15"/>
              <a:gd name="T97" fmla="*/ 15 h 37"/>
              <a:gd name="T98" fmla="*/ 5 w 15"/>
              <a:gd name="T99" fmla="*/ 17 h 37"/>
              <a:gd name="T100" fmla="*/ 5 w 15"/>
              <a:gd name="T101" fmla="*/ 17 h 37"/>
              <a:gd name="T102" fmla="*/ 5 w 15"/>
              <a:gd name="T103" fmla="*/ 18 h 37"/>
              <a:gd name="T104" fmla="*/ 5 w 15"/>
              <a:gd name="T105" fmla="*/ 28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" h="37">
                <a:moveTo>
                  <a:pt x="10" y="35"/>
                </a:moveTo>
                <a:lnTo>
                  <a:pt x="10" y="33"/>
                </a:lnTo>
                <a:lnTo>
                  <a:pt x="10" y="33"/>
                </a:lnTo>
                <a:lnTo>
                  <a:pt x="9" y="34"/>
                </a:lnTo>
                <a:lnTo>
                  <a:pt x="9" y="34"/>
                </a:lnTo>
                <a:lnTo>
                  <a:pt x="8" y="35"/>
                </a:lnTo>
                <a:lnTo>
                  <a:pt x="8" y="35"/>
                </a:lnTo>
                <a:lnTo>
                  <a:pt x="7" y="35"/>
                </a:lnTo>
                <a:lnTo>
                  <a:pt x="7" y="35"/>
                </a:lnTo>
                <a:lnTo>
                  <a:pt x="5" y="37"/>
                </a:lnTo>
                <a:lnTo>
                  <a:pt x="5" y="37"/>
                </a:lnTo>
                <a:lnTo>
                  <a:pt x="3" y="35"/>
                </a:lnTo>
                <a:lnTo>
                  <a:pt x="2" y="34"/>
                </a:lnTo>
                <a:lnTo>
                  <a:pt x="2" y="34"/>
                </a:lnTo>
                <a:lnTo>
                  <a:pt x="0" y="32"/>
                </a:lnTo>
                <a:lnTo>
                  <a:pt x="0" y="32"/>
                </a:lnTo>
                <a:lnTo>
                  <a:pt x="0" y="28"/>
                </a:lnTo>
                <a:lnTo>
                  <a:pt x="0" y="19"/>
                </a:lnTo>
                <a:lnTo>
                  <a:pt x="0" y="19"/>
                </a:lnTo>
                <a:lnTo>
                  <a:pt x="0" y="14"/>
                </a:lnTo>
                <a:lnTo>
                  <a:pt x="0" y="14"/>
                </a:lnTo>
                <a:lnTo>
                  <a:pt x="2" y="13"/>
                </a:lnTo>
                <a:lnTo>
                  <a:pt x="3" y="10"/>
                </a:lnTo>
                <a:lnTo>
                  <a:pt x="3" y="10"/>
                </a:lnTo>
                <a:lnTo>
                  <a:pt x="5" y="10"/>
                </a:lnTo>
                <a:lnTo>
                  <a:pt x="5" y="10"/>
                </a:lnTo>
                <a:lnTo>
                  <a:pt x="8" y="10"/>
                </a:lnTo>
                <a:lnTo>
                  <a:pt x="8" y="10"/>
                </a:lnTo>
                <a:lnTo>
                  <a:pt x="10" y="13"/>
                </a:lnTo>
                <a:lnTo>
                  <a:pt x="10" y="13"/>
                </a:lnTo>
                <a:lnTo>
                  <a:pt x="10" y="0"/>
                </a:lnTo>
                <a:lnTo>
                  <a:pt x="15" y="0"/>
                </a:lnTo>
                <a:lnTo>
                  <a:pt x="15" y="35"/>
                </a:lnTo>
                <a:lnTo>
                  <a:pt x="10" y="35"/>
                </a:lnTo>
                <a:close/>
                <a:moveTo>
                  <a:pt x="5" y="28"/>
                </a:moveTo>
                <a:lnTo>
                  <a:pt x="5" y="28"/>
                </a:lnTo>
                <a:lnTo>
                  <a:pt x="5" y="30"/>
                </a:lnTo>
                <a:lnTo>
                  <a:pt x="5" y="30"/>
                </a:lnTo>
                <a:lnTo>
                  <a:pt x="8" y="30"/>
                </a:lnTo>
                <a:lnTo>
                  <a:pt x="8" y="30"/>
                </a:lnTo>
                <a:lnTo>
                  <a:pt x="9" y="30"/>
                </a:lnTo>
                <a:lnTo>
                  <a:pt x="9" y="30"/>
                </a:lnTo>
                <a:lnTo>
                  <a:pt x="10" y="28"/>
                </a:lnTo>
                <a:lnTo>
                  <a:pt x="10" y="18"/>
                </a:lnTo>
                <a:lnTo>
                  <a:pt x="10" y="18"/>
                </a:lnTo>
                <a:lnTo>
                  <a:pt x="9" y="17"/>
                </a:lnTo>
                <a:lnTo>
                  <a:pt x="9" y="17"/>
                </a:lnTo>
                <a:lnTo>
                  <a:pt x="8" y="15"/>
                </a:lnTo>
                <a:lnTo>
                  <a:pt x="8" y="15"/>
                </a:lnTo>
                <a:lnTo>
                  <a:pt x="5" y="17"/>
                </a:lnTo>
                <a:lnTo>
                  <a:pt x="5" y="17"/>
                </a:lnTo>
                <a:lnTo>
                  <a:pt x="5" y="18"/>
                </a:lnTo>
                <a:lnTo>
                  <a:pt x="5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43" name="Freeform 766">
            <a:extLst>
              <a:ext uri="{FF2B5EF4-FFF2-40B4-BE49-F238E27FC236}">
                <a16:creationId xmlns:a16="http://schemas.microsoft.com/office/drawing/2014/main" id="{FE84C47E-C4BF-4C4B-AF53-07560FDE79D0}"/>
              </a:ext>
            </a:extLst>
          </p:cNvPr>
          <p:cNvSpPr>
            <a:spLocks noEditPoints="1"/>
          </p:cNvSpPr>
          <p:nvPr/>
        </p:nvSpPr>
        <p:spPr bwMode="auto">
          <a:xfrm>
            <a:off x="2976006" y="3357746"/>
            <a:ext cx="9525" cy="55563"/>
          </a:xfrm>
          <a:custGeom>
            <a:avLst/>
            <a:gdLst>
              <a:gd name="T0" fmla="*/ 0 w 6"/>
              <a:gd name="T1" fmla="*/ 5 h 35"/>
              <a:gd name="T2" fmla="*/ 0 w 6"/>
              <a:gd name="T3" fmla="*/ 0 h 35"/>
              <a:gd name="T4" fmla="*/ 6 w 6"/>
              <a:gd name="T5" fmla="*/ 0 h 35"/>
              <a:gd name="T6" fmla="*/ 6 w 6"/>
              <a:gd name="T7" fmla="*/ 5 h 35"/>
              <a:gd name="T8" fmla="*/ 0 w 6"/>
              <a:gd name="T9" fmla="*/ 5 h 35"/>
              <a:gd name="T10" fmla="*/ 0 w 6"/>
              <a:gd name="T11" fmla="*/ 35 h 35"/>
              <a:gd name="T12" fmla="*/ 0 w 6"/>
              <a:gd name="T13" fmla="*/ 10 h 35"/>
              <a:gd name="T14" fmla="*/ 6 w 6"/>
              <a:gd name="T15" fmla="*/ 10 h 35"/>
              <a:gd name="T16" fmla="*/ 6 w 6"/>
              <a:gd name="T17" fmla="*/ 35 h 35"/>
              <a:gd name="T18" fmla="*/ 0 w 6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35">
                <a:moveTo>
                  <a:pt x="0" y="5"/>
                </a:moveTo>
                <a:lnTo>
                  <a:pt x="0" y="0"/>
                </a:lnTo>
                <a:lnTo>
                  <a:pt x="6" y="0"/>
                </a:lnTo>
                <a:lnTo>
                  <a:pt x="6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6" y="10"/>
                </a:lnTo>
                <a:lnTo>
                  <a:pt x="6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44" name="Freeform 767">
            <a:extLst>
              <a:ext uri="{FF2B5EF4-FFF2-40B4-BE49-F238E27FC236}">
                <a16:creationId xmlns:a16="http://schemas.microsoft.com/office/drawing/2014/main" id="{D1A3BF73-0F32-4AB9-846A-2948677624A0}"/>
              </a:ext>
            </a:extLst>
          </p:cNvPr>
          <p:cNvSpPr>
            <a:spLocks/>
          </p:cNvSpPr>
          <p:nvPr/>
        </p:nvSpPr>
        <p:spPr bwMode="auto">
          <a:xfrm>
            <a:off x="2991881" y="3373621"/>
            <a:ext cx="23813" cy="42863"/>
          </a:xfrm>
          <a:custGeom>
            <a:avLst/>
            <a:gdLst>
              <a:gd name="T0" fmla="*/ 15 w 15"/>
              <a:gd name="T1" fmla="*/ 0 h 27"/>
              <a:gd name="T2" fmla="*/ 15 w 15"/>
              <a:gd name="T3" fmla="*/ 25 h 27"/>
              <a:gd name="T4" fmla="*/ 10 w 15"/>
              <a:gd name="T5" fmla="*/ 25 h 27"/>
              <a:gd name="T6" fmla="*/ 10 w 15"/>
              <a:gd name="T7" fmla="*/ 23 h 27"/>
              <a:gd name="T8" fmla="*/ 10 w 15"/>
              <a:gd name="T9" fmla="*/ 23 h 27"/>
              <a:gd name="T10" fmla="*/ 10 w 15"/>
              <a:gd name="T11" fmla="*/ 23 h 27"/>
              <a:gd name="T12" fmla="*/ 8 w 15"/>
              <a:gd name="T13" fmla="*/ 25 h 27"/>
              <a:gd name="T14" fmla="*/ 8 w 15"/>
              <a:gd name="T15" fmla="*/ 25 h 27"/>
              <a:gd name="T16" fmla="*/ 5 w 15"/>
              <a:gd name="T17" fmla="*/ 27 h 27"/>
              <a:gd name="T18" fmla="*/ 5 w 15"/>
              <a:gd name="T19" fmla="*/ 27 h 27"/>
              <a:gd name="T20" fmla="*/ 4 w 15"/>
              <a:gd name="T21" fmla="*/ 25 h 27"/>
              <a:gd name="T22" fmla="*/ 4 w 15"/>
              <a:gd name="T23" fmla="*/ 25 h 27"/>
              <a:gd name="T24" fmla="*/ 1 w 15"/>
              <a:gd name="T25" fmla="*/ 24 h 27"/>
              <a:gd name="T26" fmla="*/ 1 w 15"/>
              <a:gd name="T27" fmla="*/ 24 h 27"/>
              <a:gd name="T28" fmla="*/ 0 w 15"/>
              <a:gd name="T29" fmla="*/ 23 h 27"/>
              <a:gd name="T30" fmla="*/ 0 w 15"/>
              <a:gd name="T31" fmla="*/ 23 h 27"/>
              <a:gd name="T32" fmla="*/ 0 w 15"/>
              <a:gd name="T33" fmla="*/ 20 h 27"/>
              <a:gd name="T34" fmla="*/ 0 w 15"/>
              <a:gd name="T35" fmla="*/ 0 h 27"/>
              <a:gd name="T36" fmla="*/ 5 w 15"/>
              <a:gd name="T37" fmla="*/ 0 h 27"/>
              <a:gd name="T38" fmla="*/ 5 w 15"/>
              <a:gd name="T39" fmla="*/ 18 h 27"/>
              <a:gd name="T40" fmla="*/ 5 w 15"/>
              <a:gd name="T41" fmla="*/ 18 h 27"/>
              <a:gd name="T42" fmla="*/ 6 w 15"/>
              <a:gd name="T43" fmla="*/ 20 h 27"/>
              <a:gd name="T44" fmla="*/ 6 w 15"/>
              <a:gd name="T45" fmla="*/ 20 h 27"/>
              <a:gd name="T46" fmla="*/ 8 w 15"/>
              <a:gd name="T47" fmla="*/ 20 h 27"/>
              <a:gd name="T48" fmla="*/ 8 w 15"/>
              <a:gd name="T49" fmla="*/ 20 h 27"/>
              <a:gd name="T50" fmla="*/ 10 w 15"/>
              <a:gd name="T51" fmla="*/ 20 h 27"/>
              <a:gd name="T52" fmla="*/ 10 w 15"/>
              <a:gd name="T53" fmla="*/ 20 h 27"/>
              <a:gd name="T54" fmla="*/ 10 w 15"/>
              <a:gd name="T55" fmla="*/ 18 h 27"/>
              <a:gd name="T56" fmla="*/ 10 w 15"/>
              <a:gd name="T57" fmla="*/ 0 h 27"/>
              <a:gd name="T58" fmla="*/ 15 w 15"/>
              <a:gd name="T5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7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8" y="25"/>
                </a:lnTo>
                <a:lnTo>
                  <a:pt x="8" y="25"/>
                </a:lnTo>
                <a:lnTo>
                  <a:pt x="5" y="27"/>
                </a:lnTo>
                <a:lnTo>
                  <a:pt x="5" y="27"/>
                </a:lnTo>
                <a:lnTo>
                  <a:pt x="4" y="25"/>
                </a:lnTo>
                <a:lnTo>
                  <a:pt x="4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45" name="Freeform 768">
            <a:extLst>
              <a:ext uri="{FF2B5EF4-FFF2-40B4-BE49-F238E27FC236}">
                <a16:creationId xmlns:a16="http://schemas.microsoft.com/office/drawing/2014/main" id="{7E3C6F56-06A8-4364-9881-1119BF5F28C4}"/>
              </a:ext>
            </a:extLst>
          </p:cNvPr>
          <p:cNvSpPr>
            <a:spLocks/>
          </p:cNvSpPr>
          <p:nvPr/>
        </p:nvSpPr>
        <p:spPr bwMode="auto">
          <a:xfrm>
            <a:off x="3022043" y="3373621"/>
            <a:ext cx="41275" cy="39688"/>
          </a:xfrm>
          <a:custGeom>
            <a:avLst/>
            <a:gdLst>
              <a:gd name="T0" fmla="*/ 0 w 26"/>
              <a:gd name="T1" fmla="*/ 25 h 25"/>
              <a:gd name="T2" fmla="*/ 0 w 26"/>
              <a:gd name="T3" fmla="*/ 0 h 25"/>
              <a:gd name="T4" fmla="*/ 6 w 26"/>
              <a:gd name="T5" fmla="*/ 0 h 25"/>
              <a:gd name="T6" fmla="*/ 6 w 26"/>
              <a:gd name="T7" fmla="*/ 3 h 25"/>
              <a:gd name="T8" fmla="*/ 6 w 26"/>
              <a:gd name="T9" fmla="*/ 3 h 25"/>
              <a:gd name="T10" fmla="*/ 6 w 26"/>
              <a:gd name="T11" fmla="*/ 3 h 25"/>
              <a:gd name="T12" fmla="*/ 8 w 26"/>
              <a:gd name="T13" fmla="*/ 0 h 25"/>
              <a:gd name="T14" fmla="*/ 8 w 26"/>
              <a:gd name="T15" fmla="*/ 0 h 25"/>
              <a:gd name="T16" fmla="*/ 10 w 26"/>
              <a:gd name="T17" fmla="*/ 0 h 25"/>
              <a:gd name="T18" fmla="*/ 10 w 26"/>
              <a:gd name="T19" fmla="*/ 0 h 25"/>
              <a:gd name="T20" fmla="*/ 14 w 26"/>
              <a:gd name="T21" fmla="*/ 0 h 25"/>
              <a:gd name="T22" fmla="*/ 14 w 26"/>
              <a:gd name="T23" fmla="*/ 0 h 25"/>
              <a:gd name="T24" fmla="*/ 15 w 26"/>
              <a:gd name="T25" fmla="*/ 3 h 25"/>
              <a:gd name="T26" fmla="*/ 15 w 26"/>
              <a:gd name="T27" fmla="*/ 3 h 25"/>
              <a:gd name="T28" fmla="*/ 18 w 26"/>
              <a:gd name="T29" fmla="*/ 0 h 25"/>
              <a:gd name="T30" fmla="*/ 18 w 26"/>
              <a:gd name="T31" fmla="*/ 0 h 25"/>
              <a:gd name="T32" fmla="*/ 20 w 26"/>
              <a:gd name="T33" fmla="*/ 0 h 25"/>
              <a:gd name="T34" fmla="*/ 20 w 26"/>
              <a:gd name="T35" fmla="*/ 0 h 25"/>
              <a:gd name="T36" fmla="*/ 23 w 26"/>
              <a:gd name="T37" fmla="*/ 0 h 25"/>
              <a:gd name="T38" fmla="*/ 23 w 26"/>
              <a:gd name="T39" fmla="*/ 0 h 25"/>
              <a:gd name="T40" fmla="*/ 24 w 26"/>
              <a:gd name="T41" fmla="*/ 2 h 25"/>
              <a:gd name="T42" fmla="*/ 24 w 26"/>
              <a:gd name="T43" fmla="*/ 2 h 25"/>
              <a:gd name="T44" fmla="*/ 25 w 26"/>
              <a:gd name="T45" fmla="*/ 3 h 25"/>
              <a:gd name="T46" fmla="*/ 25 w 26"/>
              <a:gd name="T47" fmla="*/ 3 h 25"/>
              <a:gd name="T48" fmla="*/ 26 w 26"/>
              <a:gd name="T49" fmla="*/ 7 h 25"/>
              <a:gd name="T50" fmla="*/ 26 w 26"/>
              <a:gd name="T51" fmla="*/ 25 h 25"/>
              <a:gd name="T52" fmla="*/ 21 w 26"/>
              <a:gd name="T53" fmla="*/ 25 h 25"/>
              <a:gd name="T54" fmla="*/ 21 w 26"/>
              <a:gd name="T55" fmla="*/ 8 h 25"/>
              <a:gd name="T56" fmla="*/ 21 w 26"/>
              <a:gd name="T57" fmla="*/ 8 h 25"/>
              <a:gd name="T58" fmla="*/ 20 w 26"/>
              <a:gd name="T59" fmla="*/ 7 h 25"/>
              <a:gd name="T60" fmla="*/ 20 w 26"/>
              <a:gd name="T61" fmla="*/ 7 h 25"/>
              <a:gd name="T62" fmla="*/ 19 w 26"/>
              <a:gd name="T63" fmla="*/ 5 h 25"/>
              <a:gd name="T64" fmla="*/ 19 w 26"/>
              <a:gd name="T65" fmla="*/ 5 h 25"/>
              <a:gd name="T66" fmla="*/ 16 w 26"/>
              <a:gd name="T67" fmla="*/ 7 h 25"/>
              <a:gd name="T68" fmla="*/ 16 w 26"/>
              <a:gd name="T69" fmla="*/ 7 h 25"/>
              <a:gd name="T70" fmla="*/ 16 w 26"/>
              <a:gd name="T71" fmla="*/ 9 h 25"/>
              <a:gd name="T72" fmla="*/ 16 w 26"/>
              <a:gd name="T73" fmla="*/ 25 h 25"/>
              <a:gd name="T74" fmla="*/ 11 w 26"/>
              <a:gd name="T75" fmla="*/ 25 h 25"/>
              <a:gd name="T76" fmla="*/ 11 w 26"/>
              <a:gd name="T77" fmla="*/ 8 h 25"/>
              <a:gd name="T78" fmla="*/ 11 w 26"/>
              <a:gd name="T79" fmla="*/ 8 h 25"/>
              <a:gd name="T80" fmla="*/ 10 w 26"/>
              <a:gd name="T81" fmla="*/ 7 h 25"/>
              <a:gd name="T82" fmla="*/ 10 w 26"/>
              <a:gd name="T83" fmla="*/ 7 h 25"/>
              <a:gd name="T84" fmla="*/ 9 w 26"/>
              <a:gd name="T85" fmla="*/ 5 h 25"/>
              <a:gd name="T86" fmla="*/ 9 w 26"/>
              <a:gd name="T87" fmla="*/ 5 h 25"/>
              <a:gd name="T88" fmla="*/ 6 w 26"/>
              <a:gd name="T89" fmla="*/ 7 h 25"/>
              <a:gd name="T90" fmla="*/ 6 w 26"/>
              <a:gd name="T91" fmla="*/ 7 h 25"/>
              <a:gd name="T92" fmla="*/ 6 w 26"/>
              <a:gd name="T93" fmla="*/ 9 h 25"/>
              <a:gd name="T94" fmla="*/ 6 w 26"/>
              <a:gd name="T95" fmla="*/ 25 h 25"/>
              <a:gd name="T96" fmla="*/ 0 w 26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" h="25">
                <a:moveTo>
                  <a:pt x="0" y="25"/>
                </a:moveTo>
                <a:lnTo>
                  <a:pt x="0" y="0"/>
                </a:lnTo>
                <a:lnTo>
                  <a:pt x="6" y="0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4" y="0"/>
                </a:lnTo>
                <a:lnTo>
                  <a:pt x="14" y="0"/>
                </a:lnTo>
                <a:lnTo>
                  <a:pt x="15" y="3"/>
                </a:lnTo>
                <a:lnTo>
                  <a:pt x="15" y="3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3" y="0"/>
                </a:lnTo>
                <a:lnTo>
                  <a:pt x="23" y="0"/>
                </a:lnTo>
                <a:lnTo>
                  <a:pt x="24" y="2"/>
                </a:lnTo>
                <a:lnTo>
                  <a:pt x="24" y="2"/>
                </a:lnTo>
                <a:lnTo>
                  <a:pt x="25" y="3"/>
                </a:lnTo>
                <a:lnTo>
                  <a:pt x="25" y="3"/>
                </a:lnTo>
                <a:lnTo>
                  <a:pt x="26" y="7"/>
                </a:lnTo>
                <a:lnTo>
                  <a:pt x="26" y="25"/>
                </a:lnTo>
                <a:lnTo>
                  <a:pt x="21" y="25"/>
                </a:lnTo>
                <a:lnTo>
                  <a:pt x="21" y="8"/>
                </a:lnTo>
                <a:lnTo>
                  <a:pt x="21" y="8"/>
                </a:lnTo>
                <a:lnTo>
                  <a:pt x="20" y="7"/>
                </a:lnTo>
                <a:lnTo>
                  <a:pt x="20" y="7"/>
                </a:lnTo>
                <a:lnTo>
                  <a:pt x="19" y="5"/>
                </a:lnTo>
                <a:lnTo>
                  <a:pt x="19" y="5"/>
                </a:lnTo>
                <a:lnTo>
                  <a:pt x="16" y="7"/>
                </a:lnTo>
                <a:lnTo>
                  <a:pt x="16" y="7"/>
                </a:lnTo>
                <a:lnTo>
                  <a:pt x="16" y="9"/>
                </a:lnTo>
                <a:lnTo>
                  <a:pt x="16" y="25"/>
                </a:lnTo>
                <a:lnTo>
                  <a:pt x="11" y="25"/>
                </a:lnTo>
                <a:lnTo>
                  <a:pt x="11" y="8"/>
                </a:lnTo>
                <a:lnTo>
                  <a:pt x="11" y="8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6" y="7"/>
                </a:lnTo>
                <a:lnTo>
                  <a:pt x="6" y="7"/>
                </a:lnTo>
                <a:lnTo>
                  <a:pt x="6" y="9"/>
                </a:lnTo>
                <a:lnTo>
                  <a:pt x="6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46" name="Freeform 769">
            <a:extLst>
              <a:ext uri="{FF2B5EF4-FFF2-40B4-BE49-F238E27FC236}">
                <a16:creationId xmlns:a16="http://schemas.microsoft.com/office/drawing/2014/main" id="{CF6445A0-744B-47E6-A9BE-B9BB21C65D68}"/>
              </a:ext>
            </a:extLst>
          </p:cNvPr>
          <p:cNvSpPr>
            <a:spLocks/>
          </p:cNvSpPr>
          <p:nvPr/>
        </p:nvSpPr>
        <p:spPr bwMode="auto">
          <a:xfrm>
            <a:off x="2847418" y="3870509"/>
            <a:ext cx="26988" cy="55563"/>
          </a:xfrm>
          <a:custGeom>
            <a:avLst/>
            <a:gdLst>
              <a:gd name="T0" fmla="*/ 0 w 17"/>
              <a:gd name="T1" fmla="*/ 35 h 35"/>
              <a:gd name="T2" fmla="*/ 0 w 17"/>
              <a:gd name="T3" fmla="*/ 0 h 35"/>
              <a:gd name="T4" fmla="*/ 5 w 17"/>
              <a:gd name="T5" fmla="*/ 0 h 35"/>
              <a:gd name="T6" fmla="*/ 12 w 17"/>
              <a:gd name="T7" fmla="*/ 21 h 35"/>
              <a:gd name="T8" fmla="*/ 12 w 17"/>
              <a:gd name="T9" fmla="*/ 21 h 35"/>
              <a:gd name="T10" fmla="*/ 12 w 17"/>
              <a:gd name="T11" fmla="*/ 0 h 35"/>
              <a:gd name="T12" fmla="*/ 17 w 17"/>
              <a:gd name="T13" fmla="*/ 0 h 35"/>
              <a:gd name="T14" fmla="*/ 17 w 17"/>
              <a:gd name="T15" fmla="*/ 35 h 35"/>
              <a:gd name="T16" fmla="*/ 12 w 17"/>
              <a:gd name="T17" fmla="*/ 35 h 35"/>
              <a:gd name="T18" fmla="*/ 5 w 17"/>
              <a:gd name="T19" fmla="*/ 14 h 35"/>
              <a:gd name="T20" fmla="*/ 5 w 17"/>
              <a:gd name="T21" fmla="*/ 14 h 35"/>
              <a:gd name="T22" fmla="*/ 5 w 17"/>
              <a:gd name="T23" fmla="*/ 35 h 35"/>
              <a:gd name="T24" fmla="*/ 0 w 17"/>
              <a:gd name="T25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" h="35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12" y="21"/>
                </a:lnTo>
                <a:lnTo>
                  <a:pt x="12" y="21"/>
                </a:lnTo>
                <a:lnTo>
                  <a:pt x="12" y="0"/>
                </a:lnTo>
                <a:lnTo>
                  <a:pt x="17" y="0"/>
                </a:lnTo>
                <a:lnTo>
                  <a:pt x="17" y="35"/>
                </a:lnTo>
                <a:lnTo>
                  <a:pt x="12" y="35"/>
                </a:lnTo>
                <a:lnTo>
                  <a:pt x="5" y="14"/>
                </a:lnTo>
                <a:lnTo>
                  <a:pt x="5" y="14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47" name="Freeform 770">
            <a:extLst>
              <a:ext uri="{FF2B5EF4-FFF2-40B4-BE49-F238E27FC236}">
                <a16:creationId xmlns:a16="http://schemas.microsoft.com/office/drawing/2014/main" id="{EADC9E19-DC31-419D-91C1-1CC1397BAFBD}"/>
              </a:ext>
            </a:extLst>
          </p:cNvPr>
          <p:cNvSpPr>
            <a:spLocks noEditPoints="1"/>
          </p:cNvSpPr>
          <p:nvPr/>
        </p:nvSpPr>
        <p:spPr bwMode="auto">
          <a:xfrm>
            <a:off x="2882343" y="3870509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48" name="Freeform 771">
            <a:extLst>
              <a:ext uri="{FF2B5EF4-FFF2-40B4-BE49-F238E27FC236}">
                <a16:creationId xmlns:a16="http://schemas.microsoft.com/office/drawing/2014/main" id="{AA37EFEC-626A-4A56-BBDE-C6B6357FB89D}"/>
              </a:ext>
            </a:extLst>
          </p:cNvPr>
          <p:cNvSpPr>
            <a:spLocks noEditPoints="1"/>
          </p:cNvSpPr>
          <p:nvPr/>
        </p:nvSpPr>
        <p:spPr bwMode="auto">
          <a:xfrm>
            <a:off x="2896631" y="3884796"/>
            <a:ext cx="23813" cy="41275"/>
          </a:xfrm>
          <a:custGeom>
            <a:avLst/>
            <a:gdLst>
              <a:gd name="T0" fmla="*/ 0 w 15"/>
              <a:gd name="T1" fmla="*/ 10 h 26"/>
              <a:gd name="T2" fmla="*/ 0 w 15"/>
              <a:gd name="T3" fmla="*/ 10 h 26"/>
              <a:gd name="T4" fmla="*/ 0 w 15"/>
              <a:gd name="T5" fmla="*/ 6 h 26"/>
              <a:gd name="T6" fmla="*/ 0 w 15"/>
              <a:gd name="T7" fmla="*/ 6 h 26"/>
              <a:gd name="T8" fmla="*/ 1 w 15"/>
              <a:gd name="T9" fmla="*/ 4 h 26"/>
              <a:gd name="T10" fmla="*/ 1 w 15"/>
              <a:gd name="T11" fmla="*/ 4 h 26"/>
              <a:gd name="T12" fmla="*/ 4 w 15"/>
              <a:gd name="T13" fmla="*/ 1 h 26"/>
              <a:gd name="T14" fmla="*/ 4 w 15"/>
              <a:gd name="T15" fmla="*/ 1 h 26"/>
              <a:gd name="T16" fmla="*/ 7 w 15"/>
              <a:gd name="T17" fmla="*/ 0 h 26"/>
              <a:gd name="T18" fmla="*/ 7 w 15"/>
              <a:gd name="T19" fmla="*/ 0 h 26"/>
              <a:gd name="T20" fmla="*/ 11 w 15"/>
              <a:gd name="T21" fmla="*/ 1 h 26"/>
              <a:gd name="T22" fmla="*/ 11 w 15"/>
              <a:gd name="T23" fmla="*/ 1 h 26"/>
              <a:gd name="T24" fmla="*/ 14 w 15"/>
              <a:gd name="T25" fmla="*/ 4 h 26"/>
              <a:gd name="T26" fmla="*/ 14 w 15"/>
              <a:gd name="T27" fmla="*/ 4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10 h 26"/>
              <a:gd name="T34" fmla="*/ 15 w 15"/>
              <a:gd name="T35" fmla="*/ 17 h 26"/>
              <a:gd name="T36" fmla="*/ 15 w 15"/>
              <a:gd name="T37" fmla="*/ 17 h 26"/>
              <a:gd name="T38" fmla="*/ 15 w 15"/>
              <a:gd name="T39" fmla="*/ 20 h 26"/>
              <a:gd name="T40" fmla="*/ 15 w 15"/>
              <a:gd name="T41" fmla="*/ 20 h 26"/>
              <a:gd name="T42" fmla="*/ 14 w 15"/>
              <a:gd name="T43" fmla="*/ 22 h 26"/>
              <a:gd name="T44" fmla="*/ 14 w 15"/>
              <a:gd name="T45" fmla="*/ 22 h 26"/>
              <a:gd name="T46" fmla="*/ 11 w 15"/>
              <a:gd name="T47" fmla="*/ 25 h 26"/>
              <a:gd name="T48" fmla="*/ 11 w 15"/>
              <a:gd name="T49" fmla="*/ 25 h 26"/>
              <a:gd name="T50" fmla="*/ 7 w 15"/>
              <a:gd name="T51" fmla="*/ 26 h 26"/>
              <a:gd name="T52" fmla="*/ 7 w 15"/>
              <a:gd name="T53" fmla="*/ 26 h 26"/>
              <a:gd name="T54" fmla="*/ 4 w 15"/>
              <a:gd name="T55" fmla="*/ 25 h 26"/>
              <a:gd name="T56" fmla="*/ 4 w 15"/>
              <a:gd name="T57" fmla="*/ 25 h 26"/>
              <a:gd name="T58" fmla="*/ 1 w 15"/>
              <a:gd name="T59" fmla="*/ 22 h 26"/>
              <a:gd name="T60" fmla="*/ 1 w 15"/>
              <a:gd name="T61" fmla="*/ 22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7 h 26"/>
              <a:gd name="T68" fmla="*/ 0 w 15"/>
              <a:gd name="T69" fmla="*/ 10 h 26"/>
              <a:gd name="T70" fmla="*/ 5 w 15"/>
              <a:gd name="T71" fmla="*/ 19 h 26"/>
              <a:gd name="T72" fmla="*/ 5 w 15"/>
              <a:gd name="T73" fmla="*/ 19 h 26"/>
              <a:gd name="T74" fmla="*/ 5 w 15"/>
              <a:gd name="T75" fmla="*/ 21 h 26"/>
              <a:gd name="T76" fmla="*/ 5 w 15"/>
              <a:gd name="T77" fmla="*/ 21 h 26"/>
              <a:gd name="T78" fmla="*/ 7 w 15"/>
              <a:gd name="T79" fmla="*/ 21 h 26"/>
              <a:gd name="T80" fmla="*/ 7 w 15"/>
              <a:gd name="T81" fmla="*/ 21 h 26"/>
              <a:gd name="T82" fmla="*/ 9 w 15"/>
              <a:gd name="T83" fmla="*/ 21 h 26"/>
              <a:gd name="T84" fmla="*/ 9 w 15"/>
              <a:gd name="T85" fmla="*/ 21 h 26"/>
              <a:gd name="T86" fmla="*/ 10 w 15"/>
              <a:gd name="T87" fmla="*/ 19 h 26"/>
              <a:gd name="T88" fmla="*/ 10 w 15"/>
              <a:gd name="T89" fmla="*/ 9 h 26"/>
              <a:gd name="T90" fmla="*/ 10 w 15"/>
              <a:gd name="T91" fmla="*/ 9 h 26"/>
              <a:gd name="T92" fmla="*/ 9 w 15"/>
              <a:gd name="T93" fmla="*/ 6 h 26"/>
              <a:gd name="T94" fmla="*/ 9 w 15"/>
              <a:gd name="T95" fmla="*/ 6 h 26"/>
              <a:gd name="T96" fmla="*/ 7 w 15"/>
              <a:gd name="T97" fmla="*/ 6 h 26"/>
              <a:gd name="T98" fmla="*/ 7 w 15"/>
              <a:gd name="T99" fmla="*/ 6 h 26"/>
              <a:gd name="T100" fmla="*/ 5 w 15"/>
              <a:gd name="T101" fmla="*/ 6 h 26"/>
              <a:gd name="T102" fmla="*/ 5 w 15"/>
              <a:gd name="T103" fmla="*/ 6 h 26"/>
              <a:gd name="T104" fmla="*/ 5 w 15"/>
              <a:gd name="T105" fmla="*/ 9 h 26"/>
              <a:gd name="T106" fmla="*/ 5 w 15"/>
              <a:gd name="T107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10"/>
                </a:move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4" y="4"/>
                </a:lnTo>
                <a:lnTo>
                  <a:pt x="14" y="4"/>
                </a:lnTo>
                <a:lnTo>
                  <a:pt x="15" y="6"/>
                </a:lnTo>
                <a:lnTo>
                  <a:pt x="15" y="6"/>
                </a:lnTo>
                <a:lnTo>
                  <a:pt x="15" y="10"/>
                </a:lnTo>
                <a:lnTo>
                  <a:pt x="15" y="17"/>
                </a:lnTo>
                <a:lnTo>
                  <a:pt x="15" y="17"/>
                </a:lnTo>
                <a:lnTo>
                  <a:pt x="15" y="20"/>
                </a:lnTo>
                <a:lnTo>
                  <a:pt x="15" y="20"/>
                </a:lnTo>
                <a:lnTo>
                  <a:pt x="14" y="22"/>
                </a:lnTo>
                <a:lnTo>
                  <a:pt x="14" y="22"/>
                </a:lnTo>
                <a:lnTo>
                  <a:pt x="11" y="25"/>
                </a:lnTo>
                <a:lnTo>
                  <a:pt x="11" y="25"/>
                </a:lnTo>
                <a:lnTo>
                  <a:pt x="7" y="26"/>
                </a:lnTo>
                <a:lnTo>
                  <a:pt x="7" y="26"/>
                </a:lnTo>
                <a:lnTo>
                  <a:pt x="4" y="25"/>
                </a:lnTo>
                <a:lnTo>
                  <a:pt x="4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0"/>
                </a:lnTo>
                <a:close/>
                <a:moveTo>
                  <a:pt x="5" y="19"/>
                </a:moveTo>
                <a:lnTo>
                  <a:pt x="5" y="19"/>
                </a:lnTo>
                <a:lnTo>
                  <a:pt x="5" y="21"/>
                </a:lnTo>
                <a:lnTo>
                  <a:pt x="5" y="21"/>
                </a:lnTo>
                <a:lnTo>
                  <a:pt x="7" y="21"/>
                </a:lnTo>
                <a:lnTo>
                  <a:pt x="7" y="21"/>
                </a:lnTo>
                <a:lnTo>
                  <a:pt x="9" y="21"/>
                </a:lnTo>
                <a:lnTo>
                  <a:pt x="9" y="21"/>
                </a:lnTo>
                <a:lnTo>
                  <a:pt x="10" y="19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49" name="Freeform 772">
            <a:extLst>
              <a:ext uri="{FF2B5EF4-FFF2-40B4-BE49-F238E27FC236}">
                <a16:creationId xmlns:a16="http://schemas.microsoft.com/office/drawing/2014/main" id="{E89A5051-46AB-424E-A0C0-E6F7AA5FA4A5}"/>
              </a:ext>
            </a:extLst>
          </p:cNvPr>
          <p:cNvSpPr>
            <a:spLocks noEditPoints="1"/>
          </p:cNvSpPr>
          <p:nvPr/>
        </p:nvSpPr>
        <p:spPr bwMode="auto">
          <a:xfrm>
            <a:off x="2926793" y="3870509"/>
            <a:ext cx="23813" cy="55563"/>
          </a:xfrm>
          <a:custGeom>
            <a:avLst/>
            <a:gdLst>
              <a:gd name="T0" fmla="*/ 0 w 15"/>
              <a:gd name="T1" fmla="*/ 35 h 35"/>
              <a:gd name="T2" fmla="*/ 0 w 15"/>
              <a:gd name="T3" fmla="*/ 0 h 35"/>
              <a:gd name="T4" fmla="*/ 5 w 15"/>
              <a:gd name="T5" fmla="*/ 0 h 35"/>
              <a:gd name="T6" fmla="*/ 5 w 15"/>
              <a:gd name="T7" fmla="*/ 13 h 35"/>
              <a:gd name="T8" fmla="*/ 5 w 15"/>
              <a:gd name="T9" fmla="*/ 13 h 35"/>
              <a:gd name="T10" fmla="*/ 5 w 15"/>
              <a:gd name="T11" fmla="*/ 13 h 35"/>
              <a:gd name="T12" fmla="*/ 7 w 15"/>
              <a:gd name="T13" fmla="*/ 10 h 35"/>
              <a:gd name="T14" fmla="*/ 7 w 15"/>
              <a:gd name="T15" fmla="*/ 10 h 35"/>
              <a:gd name="T16" fmla="*/ 10 w 15"/>
              <a:gd name="T17" fmla="*/ 9 h 35"/>
              <a:gd name="T18" fmla="*/ 10 w 15"/>
              <a:gd name="T19" fmla="*/ 9 h 35"/>
              <a:gd name="T20" fmla="*/ 12 w 15"/>
              <a:gd name="T21" fmla="*/ 10 h 35"/>
              <a:gd name="T22" fmla="*/ 12 w 15"/>
              <a:gd name="T23" fmla="*/ 10 h 35"/>
              <a:gd name="T24" fmla="*/ 14 w 15"/>
              <a:gd name="T25" fmla="*/ 11 h 35"/>
              <a:gd name="T26" fmla="*/ 14 w 15"/>
              <a:gd name="T27" fmla="*/ 11 h 35"/>
              <a:gd name="T28" fmla="*/ 15 w 15"/>
              <a:gd name="T29" fmla="*/ 14 h 35"/>
              <a:gd name="T30" fmla="*/ 15 w 15"/>
              <a:gd name="T31" fmla="*/ 14 h 35"/>
              <a:gd name="T32" fmla="*/ 15 w 15"/>
              <a:gd name="T33" fmla="*/ 18 h 35"/>
              <a:gd name="T34" fmla="*/ 15 w 15"/>
              <a:gd name="T35" fmla="*/ 28 h 35"/>
              <a:gd name="T36" fmla="*/ 15 w 15"/>
              <a:gd name="T37" fmla="*/ 28 h 35"/>
              <a:gd name="T38" fmla="*/ 15 w 15"/>
              <a:gd name="T39" fmla="*/ 31 h 35"/>
              <a:gd name="T40" fmla="*/ 15 w 15"/>
              <a:gd name="T41" fmla="*/ 31 h 35"/>
              <a:gd name="T42" fmla="*/ 14 w 15"/>
              <a:gd name="T43" fmla="*/ 33 h 35"/>
              <a:gd name="T44" fmla="*/ 14 w 15"/>
              <a:gd name="T45" fmla="*/ 33 h 35"/>
              <a:gd name="T46" fmla="*/ 12 w 15"/>
              <a:gd name="T47" fmla="*/ 35 h 35"/>
              <a:gd name="T48" fmla="*/ 10 w 15"/>
              <a:gd name="T49" fmla="*/ 35 h 35"/>
              <a:gd name="T50" fmla="*/ 10 w 15"/>
              <a:gd name="T51" fmla="*/ 35 h 35"/>
              <a:gd name="T52" fmla="*/ 7 w 15"/>
              <a:gd name="T53" fmla="*/ 35 h 35"/>
              <a:gd name="T54" fmla="*/ 7 w 15"/>
              <a:gd name="T55" fmla="*/ 35 h 35"/>
              <a:gd name="T56" fmla="*/ 5 w 15"/>
              <a:gd name="T57" fmla="*/ 33 h 35"/>
              <a:gd name="T58" fmla="*/ 5 w 15"/>
              <a:gd name="T59" fmla="*/ 35 h 35"/>
              <a:gd name="T60" fmla="*/ 0 w 15"/>
              <a:gd name="T61" fmla="*/ 35 h 35"/>
              <a:gd name="T62" fmla="*/ 10 w 15"/>
              <a:gd name="T63" fmla="*/ 18 h 35"/>
              <a:gd name="T64" fmla="*/ 10 w 15"/>
              <a:gd name="T65" fmla="*/ 18 h 35"/>
              <a:gd name="T66" fmla="*/ 10 w 15"/>
              <a:gd name="T67" fmla="*/ 15 h 35"/>
              <a:gd name="T68" fmla="*/ 10 w 15"/>
              <a:gd name="T69" fmla="*/ 15 h 35"/>
              <a:gd name="T70" fmla="*/ 7 w 15"/>
              <a:gd name="T71" fmla="*/ 15 h 35"/>
              <a:gd name="T72" fmla="*/ 7 w 15"/>
              <a:gd name="T73" fmla="*/ 15 h 35"/>
              <a:gd name="T74" fmla="*/ 6 w 15"/>
              <a:gd name="T75" fmla="*/ 15 h 35"/>
              <a:gd name="T76" fmla="*/ 6 w 15"/>
              <a:gd name="T77" fmla="*/ 15 h 35"/>
              <a:gd name="T78" fmla="*/ 5 w 15"/>
              <a:gd name="T79" fmla="*/ 18 h 35"/>
              <a:gd name="T80" fmla="*/ 5 w 15"/>
              <a:gd name="T81" fmla="*/ 28 h 35"/>
              <a:gd name="T82" fmla="*/ 5 w 15"/>
              <a:gd name="T83" fmla="*/ 28 h 35"/>
              <a:gd name="T84" fmla="*/ 6 w 15"/>
              <a:gd name="T85" fmla="*/ 29 h 35"/>
              <a:gd name="T86" fmla="*/ 6 w 15"/>
              <a:gd name="T87" fmla="*/ 29 h 35"/>
              <a:gd name="T88" fmla="*/ 7 w 15"/>
              <a:gd name="T89" fmla="*/ 30 h 35"/>
              <a:gd name="T90" fmla="*/ 7 w 15"/>
              <a:gd name="T91" fmla="*/ 30 h 35"/>
              <a:gd name="T92" fmla="*/ 10 w 15"/>
              <a:gd name="T93" fmla="*/ 29 h 35"/>
              <a:gd name="T94" fmla="*/ 10 w 15"/>
              <a:gd name="T95" fmla="*/ 29 h 35"/>
              <a:gd name="T96" fmla="*/ 10 w 15"/>
              <a:gd name="T97" fmla="*/ 26 h 35"/>
              <a:gd name="T98" fmla="*/ 10 w 15"/>
              <a:gd name="T99" fmla="*/ 18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" h="35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0"/>
                </a:lnTo>
                <a:lnTo>
                  <a:pt x="7" y="10"/>
                </a:lnTo>
                <a:lnTo>
                  <a:pt x="10" y="9"/>
                </a:lnTo>
                <a:lnTo>
                  <a:pt x="10" y="9"/>
                </a:lnTo>
                <a:lnTo>
                  <a:pt x="12" y="10"/>
                </a:lnTo>
                <a:lnTo>
                  <a:pt x="12" y="10"/>
                </a:lnTo>
                <a:lnTo>
                  <a:pt x="14" y="11"/>
                </a:lnTo>
                <a:lnTo>
                  <a:pt x="14" y="11"/>
                </a:lnTo>
                <a:lnTo>
                  <a:pt x="15" y="14"/>
                </a:lnTo>
                <a:lnTo>
                  <a:pt x="15" y="14"/>
                </a:lnTo>
                <a:lnTo>
                  <a:pt x="15" y="18"/>
                </a:lnTo>
                <a:lnTo>
                  <a:pt x="15" y="28"/>
                </a:lnTo>
                <a:lnTo>
                  <a:pt x="15" y="28"/>
                </a:lnTo>
                <a:lnTo>
                  <a:pt x="15" y="31"/>
                </a:lnTo>
                <a:lnTo>
                  <a:pt x="15" y="31"/>
                </a:lnTo>
                <a:lnTo>
                  <a:pt x="14" y="33"/>
                </a:lnTo>
                <a:lnTo>
                  <a:pt x="14" y="33"/>
                </a:lnTo>
                <a:lnTo>
                  <a:pt x="12" y="35"/>
                </a:lnTo>
                <a:lnTo>
                  <a:pt x="10" y="35"/>
                </a:lnTo>
                <a:lnTo>
                  <a:pt x="10" y="35"/>
                </a:lnTo>
                <a:lnTo>
                  <a:pt x="7" y="35"/>
                </a:lnTo>
                <a:lnTo>
                  <a:pt x="7" y="35"/>
                </a:lnTo>
                <a:lnTo>
                  <a:pt x="5" y="33"/>
                </a:lnTo>
                <a:lnTo>
                  <a:pt x="5" y="35"/>
                </a:lnTo>
                <a:lnTo>
                  <a:pt x="0" y="35"/>
                </a:lnTo>
                <a:close/>
                <a:moveTo>
                  <a:pt x="10" y="18"/>
                </a:moveTo>
                <a:lnTo>
                  <a:pt x="10" y="18"/>
                </a:lnTo>
                <a:lnTo>
                  <a:pt x="10" y="15"/>
                </a:lnTo>
                <a:lnTo>
                  <a:pt x="10" y="15"/>
                </a:lnTo>
                <a:lnTo>
                  <a:pt x="7" y="15"/>
                </a:lnTo>
                <a:lnTo>
                  <a:pt x="7" y="15"/>
                </a:lnTo>
                <a:lnTo>
                  <a:pt x="6" y="15"/>
                </a:lnTo>
                <a:lnTo>
                  <a:pt x="6" y="15"/>
                </a:lnTo>
                <a:lnTo>
                  <a:pt x="5" y="18"/>
                </a:lnTo>
                <a:lnTo>
                  <a:pt x="5" y="28"/>
                </a:lnTo>
                <a:lnTo>
                  <a:pt x="5" y="28"/>
                </a:lnTo>
                <a:lnTo>
                  <a:pt x="6" y="29"/>
                </a:lnTo>
                <a:lnTo>
                  <a:pt x="6" y="29"/>
                </a:lnTo>
                <a:lnTo>
                  <a:pt x="7" y="30"/>
                </a:lnTo>
                <a:lnTo>
                  <a:pt x="7" y="30"/>
                </a:lnTo>
                <a:lnTo>
                  <a:pt x="10" y="29"/>
                </a:lnTo>
                <a:lnTo>
                  <a:pt x="10" y="29"/>
                </a:lnTo>
                <a:lnTo>
                  <a:pt x="10" y="26"/>
                </a:lnTo>
                <a:lnTo>
                  <a:pt x="1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50" name="Freeform 773">
            <a:extLst>
              <a:ext uri="{FF2B5EF4-FFF2-40B4-BE49-F238E27FC236}">
                <a16:creationId xmlns:a16="http://schemas.microsoft.com/office/drawing/2014/main" id="{4DFD6F73-48A8-4D6B-AF4A-8E654E4FAC0F}"/>
              </a:ext>
            </a:extLst>
          </p:cNvPr>
          <p:cNvSpPr>
            <a:spLocks noEditPoints="1"/>
          </p:cNvSpPr>
          <p:nvPr/>
        </p:nvSpPr>
        <p:spPr bwMode="auto">
          <a:xfrm>
            <a:off x="2956956" y="3870509"/>
            <a:ext cx="9525" cy="55563"/>
          </a:xfrm>
          <a:custGeom>
            <a:avLst/>
            <a:gdLst>
              <a:gd name="T0" fmla="*/ 0 w 6"/>
              <a:gd name="T1" fmla="*/ 5 h 35"/>
              <a:gd name="T2" fmla="*/ 0 w 6"/>
              <a:gd name="T3" fmla="*/ 0 h 35"/>
              <a:gd name="T4" fmla="*/ 6 w 6"/>
              <a:gd name="T5" fmla="*/ 0 h 35"/>
              <a:gd name="T6" fmla="*/ 6 w 6"/>
              <a:gd name="T7" fmla="*/ 5 h 35"/>
              <a:gd name="T8" fmla="*/ 0 w 6"/>
              <a:gd name="T9" fmla="*/ 5 h 35"/>
              <a:gd name="T10" fmla="*/ 0 w 6"/>
              <a:gd name="T11" fmla="*/ 35 h 35"/>
              <a:gd name="T12" fmla="*/ 0 w 6"/>
              <a:gd name="T13" fmla="*/ 10 h 35"/>
              <a:gd name="T14" fmla="*/ 6 w 6"/>
              <a:gd name="T15" fmla="*/ 10 h 35"/>
              <a:gd name="T16" fmla="*/ 6 w 6"/>
              <a:gd name="T17" fmla="*/ 35 h 35"/>
              <a:gd name="T18" fmla="*/ 0 w 6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35">
                <a:moveTo>
                  <a:pt x="0" y="5"/>
                </a:moveTo>
                <a:lnTo>
                  <a:pt x="0" y="0"/>
                </a:lnTo>
                <a:lnTo>
                  <a:pt x="6" y="0"/>
                </a:lnTo>
                <a:lnTo>
                  <a:pt x="6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6" y="10"/>
                </a:lnTo>
                <a:lnTo>
                  <a:pt x="6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51" name="Freeform 774">
            <a:extLst>
              <a:ext uri="{FF2B5EF4-FFF2-40B4-BE49-F238E27FC236}">
                <a16:creationId xmlns:a16="http://schemas.microsoft.com/office/drawing/2014/main" id="{F01DBEC2-4E3D-4659-932A-0BDF042F3301}"/>
              </a:ext>
            </a:extLst>
          </p:cNvPr>
          <p:cNvSpPr>
            <a:spLocks/>
          </p:cNvSpPr>
          <p:nvPr/>
        </p:nvSpPr>
        <p:spPr bwMode="auto">
          <a:xfrm>
            <a:off x="2972831" y="3886384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3 h 25"/>
              <a:gd name="T8" fmla="*/ 10 w 15"/>
              <a:gd name="T9" fmla="*/ 23 h 25"/>
              <a:gd name="T10" fmla="*/ 10 w 15"/>
              <a:gd name="T11" fmla="*/ 23 h 25"/>
              <a:gd name="T12" fmla="*/ 7 w 15"/>
              <a:gd name="T13" fmla="*/ 25 h 25"/>
              <a:gd name="T14" fmla="*/ 7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3 w 15"/>
              <a:gd name="T21" fmla="*/ 25 h 25"/>
              <a:gd name="T22" fmla="*/ 3 w 15"/>
              <a:gd name="T23" fmla="*/ 25 h 25"/>
              <a:gd name="T24" fmla="*/ 1 w 15"/>
              <a:gd name="T25" fmla="*/ 24 h 25"/>
              <a:gd name="T26" fmla="*/ 1 w 15"/>
              <a:gd name="T27" fmla="*/ 24 h 25"/>
              <a:gd name="T28" fmla="*/ 0 w 15"/>
              <a:gd name="T29" fmla="*/ 23 h 25"/>
              <a:gd name="T30" fmla="*/ 0 w 15"/>
              <a:gd name="T31" fmla="*/ 23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8 h 25"/>
              <a:gd name="T40" fmla="*/ 5 w 15"/>
              <a:gd name="T41" fmla="*/ 18 h 25"/>
              <a:gd name="T42" fmla="*/ 6 w 15"/>
              <a:gd name="T43" fmla="*/ 20 h 25"/>
              <a:gd name="T44" fmla="*/ 6 w 15"/>
              <a:gd name="T45" fmla="*/ 20 h 25"/>
              <a:gd name="T46" fmla="*/ 7 w 15"/>
              <a:gd name="T47" fmla="*/ 20 h 25"/>
              <a:gd name="T48" fmla="*/ 7 w 15"/>
              <a:gd name="T49" fmla="*/ 20 h 25"/>
              <a:gd name="T50" fmla="*/ 10 w 15"/>
              <a:gd name="T51" fmla="*/ 19 h 25"/>
              <a:gd name="T52" fmla="*/ 10 w 15"/>
              <a:gd name="T53" fmla="*/ 19 h 25"/>
              <a:gd name="T54" fmla="*/ 10 w 15"/>
              <a:gd name="T55" fmla="*/ 16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7" y="25"/>
                </a:lnTo>
                <a:lnTo>
                  <a:pt x="7" y="25"/>
                </a:lnTo>
                <a:lnTo>
                  <a:pt x="5" y="25"/>
                </a:lnTo>
                <a:lnTo>
                  <a:pt x="5" y="25"/>
                </a:lnTo>
                <a:lnTo>
                  <a:pt x="3" y="25"/>
                </a:lnTo>
                <a:lnTo>
                  <a:pt x="3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19"/>
                </a:lnTo>
                <a:lnTo>
                  <a:pt x="10" y="19"/>
                </a:lnTo>
                <a:lnTo>
                  <a:pt x="10" y="16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52" name="Freeform 775">
            <a:extLst>
              <a:ext uri="{FF2B5EF4-FFF2-40B4-BE49-F238E27FC236}">
                <a16:creationId xmlns:a16="http://schemas.microsoft.com/office/drawing/2014/main" id="{23A7C2BA-DA12-4B57-8430-1CFF82FEDE59}"/>
              </a:ext>
            </a:extLst>
          </p:cNvPr>
          <p:cNvSpPr>
            <a:spLocks/>
          </p:cNvSpPr>
          <p:nvPr/>
        </p:nvSpPr>
        <p:spPr bwMode="auto">
          <a:xfrm>
            <a:off x="3001406" y="3884796"/>
            <a:ext cx="42863" cy="41275"/>
          </a:xfrm>
          <a:custGeom>
            <a:avLst/>
            <a:gdLst>
              <a:gd name="T0" fmla="*/ 0 w 27"/>
              <a:gd name="T1" fmla="*/ 26 h 26"/>
              <a:gd name="T2" fmla="*/ 0 w 27"/>
              <a:gd name="T3" fmla="*/ 1 h 26"/>
              <a:gd name="T4" fmla="*/ 7 w 27"/>
              <a:gd name="T5" fmla="*/ 1 h 26"/>
              <a:gd name="T6" fmla="*/ 7 w 27"/>
              <a:gd name="T7" fmla="*/ 4 h 26"/>
              <a:gd name="T8" fmla="*/ 7 w 27"/>
              <a:gd name="T9" fmla="*/ 4 h 26"/>
              <a:gd name="T10" fmla="*/ 7 w 27"/>
              <a:gd name="T11" fmla="*/ 4 h 26"/>
              <a:gd name="T12" fmla="*/ 8 w 27"/>
              <a:gd name="T13" fmla="*/ 1 h 26"/>
              <a:gd name="T14" fmla="*/ 8 w 27"/>
              <a:gd name="T15" fmla="*/ 1 h 26"/>
              <a:gd name="T16" fmla="*/ 10 w 27"/>
              <a:gd name="T17" fmla="*/ 0 h 26"/>
              <a:gd name="T18" fmla="*/ 10 w 27"/>
              <a:gd name="T19" fmla="*/ 0 h 26"/>
              <a:gd name="T20" fmla="*/ 14 w 27"/>
              <a:gd name="T21" fmla="*/ 1 h 26"/>
              <a:gd name="T22" fmla="*/ 14 w 27"/>
              <a:gd name="T23" fmla="*/ 1 h 26"/>
              <a:gd name="T24" fmla="*/ 15 w 27"/>
              <a:gd name="T25" fmla="*/ 4 h 26"/>
              <a:gd name="T26" fmla="*/ 15 w 27"/>
              <a:gd name="T27" fmla="*/ 4 h 26"/>
              <a:gd name="T28" fmla="*/ 18 w 27"/>
              <a:gd name="T29" fmla="*/ 1 h 26"/>
              <a:gd name="T30" fmla="*/ 18 w 27"/>
              <a:gd name="T31" fmla="*/ 1 h 26"/>
              <a:gd name="T32" fmla="*/ 21 w 27"/>
              <a:gd name="T33" fmla="*/ 0 h 26"/>
              <a:gd name="T34" fmla="*/ 21 w 27"/>
              <a:gd name="T35" fmla="*/ 0 h 26"/>
              <a:gd name="T36" fmla="*/ 23 w 27"/>
              <a:gd name="T37" fmla="*/ 1 h 26"/>
              <a:gd name="T38" fmla="*/ 23 w 27"/>
              <a:gd name="T39" fmla="*/ 1 h 26"/>
              <a:gd name="T40" fmla="*/ 24 w 27"/>
              <a:gd name="T41" fmla="*/ 2 h 26"/>
              <a:gd name="T42" fmla="*/ 24 w 27"/>
              <a:gd name="T43" fmla="*/ 2 h 26"/>
              <a:gd name="T44" fmla="*/ 26 w 27"/>
              <a:gd name="T45" fmla="*/ 4 h 26"/>
              <a:gd name="T46" fmla="*/ 26 w 27"/>
              <a:gd name="T47" fmla="*/ 4 h 26"/>
              <a:gd name="T48" fmla="*/ 27 w 27"/>
              <a:gd name="T49" fmla="*/ 6 h 26"/>
              <a:gd name="T50" fmla="*/ 27 w 27"/>
              <a:gd name="T51" fmla="*/ 26 h 26"/>
              <a:gd name="T52" fmla="*/ 22 w 27"/>
              <a:gd name="T53" fmla="*/ 26 h 26"/>
              <a:gd name="T54" fmla="*/ 22 w 27"/>
              <a:gd name="T55" fmla="*/ 9 h 26"/>
              <a:gd name="T56" fmla="*/ 22 w 27"/>
              <a:gd name="T57" fmla="*/ 9 h 26"/>
              <a:gd name="T58" fmla="*/ 21 w 27"/>
              <a:gd name="T59" fmla="*/ 6 h 26"/>
              <a:gd name="T60" fmla="*/ 21 w 27"/>
              <a:gd name="T61" fmla="*/ 6 h 26"/>
              <a:gd name="T62" fmla="*/ 19 w 27"/>
              <a:gd name="T63" fmla="*/ 6 h 26"/>
              <a:gd name="T64" fmla="*/ 19 w 27"/>
              <a:gd name="T65" fmla="*/ 6 h 26"/>
              <a:gd name="T66" fmla="*/ 17 w 27"/>
              <a:gd name="T67" fmla="*/ 6 h 26"/>
              <a:gd name="T68" fmla="*/ 17 w 27"/>
              <a:gd name="T69" fmla="*/ 6 h 26"/>
              <a:gd name="T70" fmla="*/ 17 w 27"/>
              <a:gd name="T71" fmla="*/ 9 h 26"/>
              <a:gd name="T72" fmla="*/ 17 w 27"/>
              <a:gd name="T73" fmla="*/ 26 h 26"/>
              <a:gd name="T74" fmla="*/ 12 w 27"/>
              <a:gd name="T75" fmla="*/ 26 h 26"/>
              <a:gd name="T76" fmla="*/ 12 w 27"/>
              <a:gd name="T77" fmla="*/ 9 h 26"/>
              <a:gd name="T78" fmla="*/ 12 w 27"/>
              <a:gd name="T79" fmla="*/ 9 h 26"/>
              <a:gd name="T80" fmla="*/ 10 w 27"/>
              <a:gd name="T81" fmla="*/ 6 h 26"/>
              <a:gd name="T82" fmla="*/ 10 w 27"/>
              <a:gd name="T83" fmla="*/ 6 h 26"/>
              <a:gd name="T84" fmla="*/ 9 w 27"/>
              <a:gd name="T85" fmla="*/ 6 h 26"/>
              <a:gd name="T86" fmla="*/ 9 w 27"/>
              <a:gd name="T87" fmla="*/ 6 h 26"/>
              <a:gd name="T88" fmla="*/ 7 w 27"/>
              <a:gd name="T89" fmla="*/ 6 h 26"/>
              <a:gd name="T90" fmla="*/ 7 w 27"/>
              <a:gd name="T91" fmla="*/ 6 h 26"/>
              <a:gd name="T92" fmla="*/ 7 w 27"/>
              <a:gd name="T93" fmla="*/ 9 h 26"/>
              <a:gd name="T94" fmla="*/ 7 w 27"/>
              <a:gd name="T95" fmla="*/ 26 h 26"/>
              <a:gd name="T96" fmla="*/ 0 w 27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26">
                <a:moveTo>
                  <a:pt x="0" y="26"/>
                </a:moveTo>
                <a:lnTo>
                  <a:pt x="0" y="1"/>
                </a:lnTo>
                <a:lnTo>
                  <a:pt x="7" y="1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8" y="1"/>
                </a:lnTo>
                <a:lnTo>
                  <a:pt x="8" y="1"/>
                </a:lnTo>
                <a:lnTo>
                  <a:pt x="10" y="0"/>
                </a:lnTo>
                <a:lnTo>
                  <a:pt x="10" y="0"/>
                </a:lnTo>
                <a:lnTo>
                  <a:pt x="14" y="1"/>
                </a:lnTo>
                <a:lnTo>
                  <a:pt x="14" y="1"/>
                </a:lnTo>
                <a:lnTo>
                  <a:pt x="15" y="4"/>
                </a:lnTo>
                <a:lnTo>
                  <a:pt x="15" y="4"/>
                </a:lnTo>
                <a:lnTo>
                  <a:pt x="18" y="1"/>
                </a:lnTo>
                <a:lnTo>
                  <a:pt x="18" y="1"/>
                </a:lnTo>
                <a:lnTo>
                  <a:pt x="21" y="0"/>
                </a:lnTo>
                <a:lnTo>
                  <a:pt x="21" y="0"/>
                </a:lnTo>
                <a:lnTo>
                  <a:pt x="23" y="1"/>
                </a:lnTo>
                <a:lnTo>
                  <a:pt x="23" y="1"/>
                </a:lnTo>
                <a:lnTo>
                  <a:pt x="24" y="2"/>
                </a:lnTo>
                <a:lnTo>
                  <a:pt x="24" y="2"/>
                </a:lnTo>
                <a:lnTo>
                  <a:pt x="26" y="4"/>
                </a:lnTo>
                <a:lnTo>
                  <a:pt x="26" y="4"/>
                </a:lnTo>
                <a:lnTo>
                  <a:pt x="27" y="6"/>
                </a:lnTo>
                <a:lnTo>
                  <a:pt x="27" y="26"/>
                </a:lnTo>
                <a:lnTo>
                  <a:pt x="22" y="26"/>
                </a:lnTo>
                <a:lnTo>
                  <a:pt x="22" y="9"/>
                </a:lnTo>
                <a:lnTo>
                  <a:pt x="22" y="9"/>
                </a:lnTo>
                <a:lnTo>
                  <a:pt x="21" y="6"/>
                </a:lnTo>
                <a:lnTo>
                  <a:pt x="21" y="6"/>
                </a:lnTo>
                <a:lnTo>
                  <a:pt x="19" y="6"/>
                </a:lnTo>
                <a:lnTo>
                  <a:pt x="19" y="6"/>
                </a:lnTo>
                <a:lnTo>
                  <a:pt x="17" y="6"/>
                </a:lnTo>
                <a:lnTo>
                  <a:pt x="17" y="6"/>
                </a:lnTo>
                <a:lnTo>
                  <a:pt x="17" y="9"/>
                </a:lnTo>
                <a:lnTo>
                  <a:pt x="17" y="26"/>
                </a:lnTo>
                <a:lnTo>
                  <a:pt x="12" y="26"/>
                </a:lnTo>
                <a:lnTo>
                  <a:pt x="12" y="9"/>
                </a:lnTo>
                <a:lnTo>
                  <a:pt x="12" y="9"/>
                </a:lnTo>
                <a:lnTo>
                  <a:pt x="10" y="6"/>
                </a:lnTo>
                <a:lnTo>
                  <a:pt x="10" y="6"/>
                </a:lnTo>
                <a:lnTo>
                  <a:pt x="9" y="6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7" y="9"/>
                </a:lnTo>
                <a:lnTo>
                  <a:pt x="7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53" name="Freeform 776">
            <a:extLst>
              <a:ext uri="{FF2B5EF4-FFF2-40B4-BE49-F238E27FC236}">
                <a16:creationId xmlns:a16="http://schemas.microsoft.com/office/drawing/2014/main" id="{0F2711AB-2F24-4443-9A01-0FAF225B6A35}"/>
              </a:ext>
            </a:extLst>
          </p:cNvPr>
          <p:cNvSpPr>
            <a:spLocks/>
          </p:cNvSpPr>
          <p:nvPr/>
        </p:nvSpPr>
        <p:spPr bwMode="auto">
          <a:xfrm>
            <a:off x="2834718" y="4380096"/>
            <a:ext cx="25400" cy="58738"/>
          </a:xfrm>
          <a:custGeom>
            <a:avLst/>
            <a:gdLst>
              <a:gd name="T0" fmla="*/ 6 w 16"/>
              <a:gd name="T1" fmla="*/ 37 h 37"/>
              <a:gd name="T2" fmla="*/ 6 w 16"/>
              <a:gd name="T3" fmla="*/ 5 h 37"/>
              <a:gd name="T4" fmla="*/ 0 w 16"/>
              <a:gd name="T5" fmla="*/ 5 h 37"/>
              <a:gd name="T6" fmla="*/ 0 w 16"/>
              <a:gd name="T7" fmla="*/ 0 h 37"/>
              <a:gd name="T8" fmla="*/ 16 w 16"/>
              <a:gd name="T9" fmla="*/ 0 h 37"/>
              <a:gd name="T10" fmla="*/ 16 w 16"/>
              <a:gd name="T11" fmla="*/ 5 h 37"/>
              <a:gd name="T12" fmla="*/ 11 w 16"/>
              <a:gd name="T13" fmla="*/ 5 h 37"/>
              <a:gd name="T14" fmla="*/ 11 w 16"/>
              <a:gd name="T15" fmla="*/ 37 h 37"/>
              <a:gd name="T16" fmla="*/ 6 w 16"/>
              <a:gd name="T17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37">
                <a:moveTo>
                  <a:pt x="6" y="37"/>
                </a:moveTo>
                <a:lnTo>
                  <a:pt x="6" y="5"/>
                </a:lnTo>
                <a:lnTo>
                  <a:pt x="0" y="5"/>
                </a:lnTo>
                <a:lnTo>
                  <a:pt x="0" y="0"/>
                </a:lnTo>
                <a:lnTo>
                  <a:pt x="16" y="0"/>
                </a:lnTo>
                <a:lnTo>
                  <a:pt x="16" y="5"/>
                </a:lnTo>
                <a:lnTo>
                  <a:pt x="11" y="5"/>
                </a:lnTo>
                <a:lnTo>
                  <a:pt x="11" y="37"/>
                </a:lnTo>
                <a:lnTo>
                  <a:pt x="6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54" name="Freeform 777">
            <a:extLst>
              <a:ext uri="{FF2B5EF4-FFF2-40B4-BE49-F238E27FC236}">
                <a16:creationId xmlns:a16="http://schemas.microsoft.com/office/drawing/2014/main" id="{D624F5BA-A09C-46F5-A570-1231938BEE85}"/>
              </a:ext>
            </a:extLst>
          </p:cNvPr>
          <p:cNvSpPr>
            <a:spLocks noEditPoints="1"/>
          </p:cNvSpPr>
          <p:nvPr/>
        </p:nvSpPr>
        <p:spPr bwMode="auto">
          <a:xfrm>
            <a:off x="2858531" y="4395971"/>
            <a:ext cx="23813" cy="42863"/>
          </a:xfrm>
          <a:custGeom>
            <a:avLst/>
            <a:gdLst>
              <a:gd name="T0" fmla="*/ 10 w 15"/>
              <a:gd name="T1" fmla="*/ 24 h 27"/>
              <a:gd name="T2" fmla="*/ 10 w 15"/>
              <a:gd name="T3" fmla="*/ 24 h 27"/>
              <a:gd name="T4" fmla="*/ 9 w 15"/>
              <a:gd name="T5" fmla="*/ 26 h 27"/>
              <a:gd name="T6" fmla="*/ 5 w 15"/>
              <a:gd name="T7" fmla="*/ 27 h 27"/>
              <a:gd name="T8" fmla="*/ 4 w 15"/>
              <a:gd name="T9" fmla="*/ 27 h 27"/>
              <a:gd name="T10" fmla="*/ 1 w 15"/>
              <a:gd name="T11" fmla="*/ 26 h 27"/>
              <a:gd name="T12" fmla="*/ 0 w 15"/>
              <a:gd name="T13" fmla="*/ 23 h 27"/>
              <a:gd name="T14" fmla="*/ 0 w 15"/>
              <a:gd name="T15" fmla="*/ 21 h 27"/>
              <a:gd name="T16" fmla="*/ 0 w 15"/>
              <a:gd name="T17" fmla="*/ 15 h 27"/>
              <a:gd name="T18" fmla="*/ 1 w 15"/>
              <a:gd name="T19" fmla="*/ 13 h 27"/>
              <a:gd name="T20" fmla="*/ 4 w 15"/>
              <a:gd name="T21" fmla="*/ 12 h 27"/>
              <a:gd name="T22" fmla="*/ 8 w 15"/>
              <a:gd name="T23" fmla="*/ 12 h 27"/>
              <a:gd name="T24" fmla="*/ 9 w 15"/>
              <a:gd name="T25" fmla="*/ 12 h 27"/>
              <a:gd name="T26" fmla="*/ 9 w 15"/>
              <a:gd name="T27" fmla="*/ 12 h 27"/>
              <a:gd name="T28" fmla="*/ 10 w 15"/>
              <a:gd name="T29" fmla="*/ 12 h 27"/>
              <a:gd name="T30" fmla="*/ 10 w 15"/>
              <a:gd name="T31" fmla="*/ 9 h 27"/>
              <a:gd name="T32" fmla="*/ 10 w 15"/>
              <a:gd name="T33" fmla="*/ 7 h 27"/>
              <a:gd name="T34" fmla="*/ 8 w 15"/>
              <a:gd name="T35" fmla="*/ 5 h 27"/>
              <a:gd name="T36" fmla="*/ 6 w 15"/>
              <a:gd name="T37" fmla="*/ 7 h 27"/>
              <a:gd name="T38" fmla="*/ 5 w 15"/>
              <a:gd name="T39" fmla="*/ 8 h 27"/>
              <a:gd name="T40" fmla="*/ 0 w 15"/>
              <a:gd name="T41" fmla="*/ 8 h 27"/>
              <a:gd name="T42" fmla="*/ 3 w 15"/>
              <a:gd name="T43" fmla="*/ 3 h 27"/>
              <a:gd name="T44" fmla="*/ 5 w 15"/>
              <a:gd name="T45" fmla="*/ 2 h 27"/>
              <a:gd name="T46" fmla="*/ 8 w 15"/>
              <a:gd name="T47" fmla="*/ 0 h 27"/>
              <a:gd name="T48" fmla="*/ 11 w 15"/>
              <a:gd name="T49" fmla="*/ 2 h 27"/>
              <a:gd name="T50" fmla="*/ 14 w 15"/>
              <a:gd name="T51" fmla="*/ 3 h 27"/>
              <a:gd name="T52" fmla="*/ 15 w 15"/>
              <a:gd name="T53" fmla="*/ 5 h 27"/>
              <a:gd name="T54" fmla="*/ 15 w 15"/>
              <a:gd name="T55" fmla="*/ 9 h 27"/>
              <a:gd name="T56" fmla="*/ 10 w 15"/>
              <a:gd name="T57" fmla="*/ 27 h 27"/>
              <a:gd name="T58" fmla="*/ 10 w 15"/>
              <a:gd name="T59" fmla="*/ 15 h 27"/>
              <a:gd name="T60" fmla="*/ 9 w 15"/>
              <a:gd name="T61" fmla="*/ 15 h 27"/>
              <a:gd name="T62" fmla="*/ 6 w 15"/>
              <a:gd name="T63" fmla="*/ 15 h 27"/>
              <a:gd name="T64" fmla="*/ 5 w 15"/>
              <a:gd name="T65" fmla="*/ 19 h 27"/>
              <a:gd name="T66" fmla="*/ 5 w 15"/>
              <a:gd name="T67" fmla="*/ 22 h 27"/>
              <a:gd name="T68" fmla="*/ 8 w 15"/>
              <a:gd name="T69" fmla="*/ 22 h 27"/>
              <a:gd name="T70" fmla="*/ 10 w 15"/>
              <a:gd name="T71" fmla="*/ 22 h 27"/>
              <a:gd name="T72" fmla="*/ 10 w 15"/>
              <a:gd name="T73" fmla="*/ 1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" h="27">
                <a:moveTo>
                  <a:pt x="10" y="27"/>
                </a:move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9" y="26"/>
                </a:lnTo>
                <a:lnTo>
                  <a:pt x="9" y="26"/>
                </a:lnTo>
                <a:lnTo>
                  <a:pt x="5" y="27"/>
                </a:lnTo>
                <a:lnTo>
                  <a:pt x="5" y="27"/>
                </a:lnTo>
                <a:lnTo>
                  <a:pt x="4" y="27"/>
                </a:lnTo>
                <a:lnTo>
                  <a:pt x="4" y="27"/>
                </a:lnTo>
                <a:lnTo>
                  <a:pt x="1" y="26"/>
                </a:lnTo>
                <a:lnTo>
                  <a:pt x="1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5"/>
                </a:lnTo>
                <a:lnTo>
                  <a:pt x="0" y="15"/>
                </a:lnTo>
                <a:lnTo>
                  <a:pt x="1" y="13"/>
                </a:lnTo>
                <a:lnTo>
                  <a:pt x="1" y="13"/>
                </a:lnTo>
                <a:lnTo>
                  <a:pt x="4" y="12"/>
                </a:lnTo>
                <a:lnTo>
                  <a:pt x="4" y="12"/>
                </a:lnTo>
                <a:lnTo>
                  <a:pt x="8" y="12"/>
                </a:lnTo>
                <a:lnTo>
                  <a:pt x="8" y="12"/>
                </a:lnTo>
                <a:lnTo>
                  <a:pt x="9" y="12"/>
                </a:lnTo>
                <a:lnTo>
                  <a:pt x="9" y="12"/>
                </a:lnTo>
                <a:lnTo>
                  <a:pt x="9" y="12"/>
                </a:lnTo>
                <a:lnTo>
                  <a:pt x="9" y="12"/>
                </a:lnTo>
                <a:lnTo>
                  <a:pt x="10" y="12"/>
                </a:lnTo>
                <a:lnTo>
                  <a:pt x="10" y="12"/>
                </a:lnTo>
                <a:lnTo>
                  <a:pt x="10" y="12"/>
                </a:lnTo>
                <a:lnTo>
                  <a:pt x="10" y="9"/>
                </a:lnTo>
                <a:lnTo>
                  <a:pt x="10" y="9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6" y="7"/>
                </a:lnTo>
                <a:lnTo>
                  <a:pt x="6" y="7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3" y="3"/>
                </a:lnTo>
                <a:lnTo>
                  <a:pt x="3" y="3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1" y="2"/>
                </a:lnTo>
                <a:lnTo>
                  <a:pt x="11" y="2"/>
                </a:lnTo>
                <a:lnTo>
                  <a:pt x="14" y="3"/>
                </a:lnTo>
                <a:lnTo>
                  <a:pt x="14" y="3"/>
                </a:lnTo>
                <a:lnTo>
                  <a:pt x="15" y="5"/>
                </a:lnTo>
                <a:lnTo>
                  <a:pt x="15" y="5"/>
                </a:lnTo>
                <a:lnTo>
                  <a:pt x="15" y="9"/>
                </a:lnTo>
                <a:lnTo>
                  <a:pt x="15" y="27"/>
                </a:lnTo>
                <a:lnTo>
                  <a:pt x="10" y="27"/>
                </a:lnTo>
                <a:close/>
                <a:moveTo>
                  <a:pt x="10" y="15"/>
                </a:moveTo>
                <a:lnTo>
                  <a:pt x="10" y="15"/>
                </a:lnTo>
                <a:lnTo>
                  <a:pt x="9" y="15"/>
                </a:lnTo>
                <a:lnTo>
                  <a:pt x="9" y="15"/>
                </a:lnTo>
                <a:lnTo>
                  <a:pt x="6" y="15"/>
                </a:lnTo>
                <a:lnTo>
                  <a:pt x="6" y="15"/>
                </a:lnTo>
                <a:lnTo>
                  <a:pt x="5" y="17"/>
                </a:lnTo>
                <a:lnTo>
                  <a:pt x="5" y="19"/>
                </a:lnTo>
                <a:lnTo>
                  <a:pt x="5" y="19"/>
                </a:lnTo>
                <a:lnTo>
                  <a:pt x="5" y="22"/>
                </a:lnTo>
                <a:lnTo>
                  <a:pt x="5" y="22"/>
                </a:lnTo>
                <a:lnTo>
                  <a:pt x="8" y="22"/>
                </a:lnTo>
                <a:lnTo>
                  <a:pt x="8" y="22"/>
                </a:lnTo>
                <a:lnTo>
                  <a:pt x="10" y="22"/>
                </a:lnTo>
                <a:lnTo>
                  <a:pt x="10" y="22"/>
                </a:lnTo>
                <a:lnTo>
                  <a:pt x="10" y="19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55" name="Freeform 778">
            <a:extLst>
              <a:ext uri="{FF2B5EF4-FFF2-40B4-BE49-F238E27FC236}">
                <a16:creationId xmlns:a16="http://schemas.microsoft.com/office/drawing/2014/main" id="{3B92035F-FCB3-439F-9920-82A8035C2B83}"/>
              </a:ext>
            </a:extLst>
          </p:cNvPr>
          <p:cNvSpPr>
            <a:spLocks/>
          </p:cNvSpPr>
          <p:nvPr/>
        </p:nvSpPr>
        <p:spPr bwMode="auto">
          <a:xfrm>
            <a:off x="2888693" y="4395971"/>
            <a:ext cx="25400" cy="42863"/>
          </a:xfrm>
          <a:custGeom>
            <a:avLst/>
            <a:gdLst>
              <a:gd name="T0" fmla="*/ 0 w 16"/>
              <a:gd name="T1" fmla="*/ 27 h 27"/>
              <a:gd name="T2" fmla="*/ 0 w 16"/>
              <a:gd name="T3" fmla="*/ 0 h 27"/>
              <a:gd name="T4" fmla="*/ 5 w 16"/>
              <a:gd name="T5" fmla="*/ 0 h 27"/>
              <a:gd name="T6" fmla="*/ 5 w 16"/>
              <a:gd name="T7" fmla="*/ 3 h 27"/>
              <a:gd name="T8" fmla="*/ 5 w 16"/>
              <a:gd name="T9" fmla="*/ 3 h 27"/>
              <a:gd name="T10" fmla="*/ 5 w 16"/>
              <a:gd name="T11" fmla="*/ 3 h 27"/>
              <a:gd name="T12" fmla="*/ 7 w 16"/>
              <a:gd name="T13" fmla="*/ 2 h 27"/>
              <a:gd name="T14" fmla="*/ 7 w 16"/>
              <a:gd name="T15" fmla="*/ 2 h 27"/>
              <a:gd name="T16" fmla="*/ 10 w 16"/>
              <a:gd name="T17" fmla="*/ 0 h 27"/>
              <a:gd name="T18" fmla="*/ 10 w 16"/>
              <a:gd name="T19" fmla="*/ 0 h 27"/>
              <a:gd name="T20" fmla="*/ 12 w 16"/>
              <a:gd name="T21" fmla="*/ 0 h 27"/>
              <a:gd name="T22" fmla="*/ 12 w 16"/>
              <a:gd name="T23" fmla="*/ 0 h 27"/>
              <a:gd name="T24" fmla="*/ 14 w 16"/>
              <a:gd name="T25" fmla="*/ 2 h 27"/>
              <a:gd name="T26" fmla="*/ 14 w 16"/>
              <a:gd name="T27" fmla="*/ 2 h 27"/>
              <a:gd name="T28" fmla="*/ 15 w 16"/>
              <a:gd name="T29" fmla="*/ 4 h 27"/>
              <a:gd name="T30" fmla="*/ 15 w 16"/>
              <a:gd name="T31" fmla="*/ 4 h 27"/>
              <a:gd name="T32" fmla="*/ 16 w 16"/>
              <a:gd name="T33" fmla="*/ 7 h 27"/>
              <a:gd name="T34" fmla="*/ 16 w 16"/>
              <a:gd name="T35" fmla="*/ 27 h 27"/>
              <a:gd name="T36" fmla="*/ 10 w 16"/>
              <a:gd name="T37" fmla="*/ 27 h 27"/>
              <a:gd name="T38" fmla="*/ 10 w 16"/>
              <a:gd name="T39" fmla="*/ 9 h 27"/>
              <a:gd name="T40" fmla="*/ 10 w 16"/>
              <a:gd name="T41" fmla="*/ 9 h 27"/>
              <a:gd name="T42" fmla="*/ 10 w 16"/>
              <a:gd name="T43" fmla="*/ 7 h 27"/>
              <a:gd name="T44" fmla="*/ 10 w 16"/>
              <a:gd name="T45" fmla="*/ 7 h 27"/>
              <a:gd name="T46" fmla="*/ 7 w 16"/>
              <a:gd name="T47" fmla="*/ 5 h 27"/>
              <a:gd name="T48" fmla="*/ 7 w 16"/>
              <a:gd name="T49" fmla="*/ 5 h 27"/>
              <a:gd name="T50" fmla="*/ 6 w 16"/>
              <a:gd name="T51" fmla="*/ 7 h 27"/>
              <a:gd name="T52" fmla="*/ 6 w 16"/>
              <a:gd name="T53" fmla="*/ 7 h 27"/>
              <a:gd name="T54" fmla="*/ 5 w 16"/>
              <a:gd name="T55" fmla="*/ 9 h 27"/>
              <a:gd name="T56" fmla="*/ 5 w 16"/>
              <a:gd name="T57" fmla="*/ 27 h 27"/>
              <a:gd name="T58" fmla="*/ 0 w 16"/>
              <a:gd name="T59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7">
                <a:moveTo>
                  <a:pt x="0" y="27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2"/>
                </a:lnTo>
                <a:lnTo>
                  <a:pt x="7" y="2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6" y="7"/>
                </a:lnTo>
                <a:lnTo>
                  <a:pt x="16" y="27"/>
                </a:lnTo>
                <a:lnTo>
                  <a:pt x="10" y="27"/>
                </a:lnTo>
                <a:lnTo>
                  <a:pt x="10" y="9"/>
                </a:lnTo>
                <a:lnTo>
                  <a:pt x="10" y="9"/>
                </a:lnTo>
                <a:lnTo>
                  <a:pt x="10" y="7"/>
                </a:lnTo>
                <a:lnTo>
                  <a:pt x="10" y="7"/>
                </a:lnTo>
                <a:lnTo>
                  <a:pt x="7" y="5"/>
                </a:lnTo>
                <a:lnTo>
                  <a:pt x="7" y="5"/>
                </a:lnTo>
                <a:lnTo>
                  <a:pt x="6" y="7"/>
                </a:lnTo>
                <a:lnTo>
                  <a:pt x="6" y="7"/>
                </a:lnTo>
                <a:lnTo>
                  <a:pt x="5" y="9"/>
                </a:lnTo>
                <a:lnTo>
                  <a:pt x="5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56" name="Freeform 779">
            <a:extLst>
              <a:ext uri="{FF2B5EF4-FFF2-40B4-BE49-F238E27FC236}">
                <a16:creationId xmlns:a16="http://schemas.microsoft.com/office/drawing/2014/main" id="{0148CD0A-A124-4E0B-A5E8-480F4ABA2FEC}"/>
              </a:ext>
            </a:extLst>
          </p:cNvPr>
          <p:cNvSpPr>
            <a:spLocks/>
          </p:cNvSpPr>
          <p:nvPr/>
        </p:nvSpPr>
        <p:spPr bwMode="auto">
          <a:xfrm>
            <a:off x="2915681" y="4384859"/>
            <a:ext cx="17463" cy="53975"/>
          </a:xfrm>
          <a:custGeom>
            <a:avLst/>
            <a:gdLst>
              <a:gd name="T0" fmla="*/ 3 w 11"/>
              <a:gd name="T1" fmla="*/ 7 h 34"/>
              <a:gd name="T2" fmla="*/ 3 w 11"/>
              <a:gd name="T3" fmla="*/ 0 h 34"/>
              <a:gd name="T4" fmla="*/ 8 w 11"/>
              <a:gd name="T5" fmla="*/ 0 h 34"/>
              <a:gd name="T6" fmla="*/ 8 w 11"/>
              <a:gd name="T7" fmla="*/ 7 h 34"/>
              <a:gd name="T8" fmla="*/ 11 w 11"/>
              <a:gd name="T9" fmla="*/ 7 h 34"/>
              <a:gd name="T10" fmla="*/ 11 w 11"/>
              <a:gd name="T11" fmla="*/ 12 h 34"/>
              <a:gd name="T12" fmla="*/ 8 w 11"/>
              <a:gd name="T13" fmla="*/ 12 h 34"/>
              <a:gd name="T14" fmla="*/ 8 w 11"/>
              <a:gd name="T15" fmla="*/ 26 h 34"/>
              <a:gd name="T16" fmla="*/ 8 w 11"/>
              <a:gd name="T17" fmla="*/ 26 h 34"/>
              <a:gd name="T18" fmla="*/ 8 w 11"/>
              <a:gd name="T19" fmla="*/ 28 h 34"/>
              <a:gd name="T20" fmla="*/ 8 w 11"/>
              <a:gd name="T21" fmla="*/ 28 h 34"/>
              <a:gd name="T22" fmla="*/ 9 w 11"/>
              <a:gd name="T23" fmla="*/ 29 h 34"/>
              <a:gd name="T24" fmla="*/ 9 w 11"/>
              <a:gd name="T25" fmla="*/ 29 h 34"/>
              <a:gd name="T26" fmla="*/ 9 w 11"/>
              <a:gd name="T27" fmla="*/ 29 h 34"/>
              <a:gd name="T28" fmla="*/ 9 w 11"/>
              <a:gd name="T29" fmla="*/ 29 h 34"/>
              <a:gd name="T30" fmla="*/ 11 w 11"/>
              <a:gd name="T31" fmla="*/ 29 h 34"/>
              <a:gd name="T32" fmla="*/ 11 w 11"/>
              <a:gd name="T33" fmla="*/ 34 h 34"/>
              <a:gd name="T34" fmla="*/ 9 w 11"/>
              <a:gd name="T35" fmla="*/ 34 h 34"/>
              <a:gd name="T36" fmla="*/ 9 w 11"/>
              <a:gd name="T37" fmla="*/ 34 h 34"/>
              <a:gd name="T38" fmla="*/ 5 w 11"/>
              <a:gd name="T39" fmla="*/ 33 h 34"/>
              <a:gd name="T40" fmla="*/ 5 w 11"/>
              <a:gd name="T41" fmla="*/ 33 h 34"/>
              <a:gd name="T42" fmla="*/ 4 w 11"/>
              <a:gd name="T43" fmla="*/ 31 h 34"/>
              <a:gd name="T44" fmla="*/ 4 w 11"/>
              <a:gd name="T45" fmla="*/ 31 h 34"/>
              <a:gd name="T46" fmla="*/ 3 w 11"/>
              <a:gd name="T47" fmla="*/ 30 h 34"/>
              <a:gd name="T48" fmla="*/ 3 w 11"/>
              <a:gd name="T49" fmla="*/ 30 h 34"/>
              <a:gd name="T50" fmla="*/ 3 w 11"/>
              <a:gd name="T51" fmla="*/ 28 h 34"/>
              <a:gd name="T52" fmla="*/ 3 w 11"/>
              <a:gd name="T53" fmla="*/ 12 h 34"/>
              <a:gd name="T54" fmla="*/ 0 w 11"/>
              <a:gd name="T55" fmla="*/ 12 h 34"/>
              <a:gd name="T56" fmla="*/ 0 w 11"/>
              <a:gd name="T57" fmla="*/ 7 h 34"/>
              <a:gd name="T58" fmla="*/ 3 w 11"/>
              <a:gd name="T59" fmla="*/ 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" h="34">
                <a:moveTo>
                  <a:pt x="3" y="7"/>
                </a:moveTo>
                <a:lnTo>
                  <a:pt x="3" y="0"/>
                </a:lnTo>
                <a:lnTo>
                  <a:pt x="8" y="0"/>
                </a:lnTo>
                <a:lnTo>
                  <a:pt x="8" y="7"/>
                </a:lnTo>
                <a:lnTo>
                  <a:pt x="11" y="7"/>
                </a:lnTo>
                <a:lnTo>
                  <a:pt x="11" y="12"/>
                </a:lnTo>
                <a:lnTo>
                  <a:pt x="8" y="12"/>
                </a:lnTo>
                <a:lnTo>
                  <a:pt x="8" y="26"/>
                </a:lnTo>
                <a:lnTo>
                  <a:pt x="8" y="26"/>
                </a:lnTo>
                <a:lnTo>
                  <a:pt x="8" y="28"/>
                </a:lnTo>
                <a:lnTo>
                  <a:pt x="8" y="28"/>
                </a:lnTo>
                <a:lnTo>
                  <a:pt x="9" y="29"/>
                </a:lnTo>
                <a:lnTo>
                  <a:pt x="9" y="29"/>
                </a:lnTo>
                <a:lnTo>
                  <a:pt x="9" y="29"/>
                </a:lnTo>
                <a:lnTo>
                  <a:pt x="9" y="29"/>
                </a:lnTo>
                <a:lnTo>
                  <a:pt x="11" y="29"/>
                </a:lnTo>
                <a:lnTo>
                  <a:pt x="11" y="34"/>
                </a:lnTo>
                <a:lnTo>
                  <a:pt x="9" y="34"/>
                </a:lnTo>
                <a:lnTo>
                  <a:pt x="9" y="34"/>
                </a:lnTo>
                <a:lnTo>
                  <a:pt x="5" y="33"/>
                </a:lnTo>
                <a:lnTo>
                  <a:pt x="5" y="33"/>
                </a:lnTo>
                <a:lnTo>
                  <a:pt x="4" y="31"/>
                </a:lnTo>
                <a:lnTo>
                  <a:pt x="4" y="31"/>
                </a:lnTo>
                <a:lnTo>
                  <a:pt x="3" y="30"/>
                </a:lnTo>
                <a:lnTo>
                  <a:pt x="3" y="30"/>
                </a:lnTo>
                <a:lnTo>
                  <a:pt x="3" y="28"/>
                </a:lnTo>
                <a:lnTo>
                  <a:pt x="3" y="12"/>
                </a:lnTo>
                <a:lnTo>
                  <a:pt x="0" y="12"/>
                </a:lnTo>
                <a:lnTo>
                  <a:pt x="0" y="7"/>
                </a:lnTo>
                <a:lnTo>
                  <a:pt x="3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57" name="Freeform 780">
            <a:extLst>
              <a:ext uri="{FF2B5EF4-FFF2-40B4-BE49-F238E27FC236}">
                <a16:creationId xmlns:a16="http://schemas.microsoft.com/office/drawing/2014/main" id="{C5FB39C8-D1CE-4992-BCAB-4A3196155272}"/>
              </a:ext>
            </a:extLst>
          </p:cNvPr>
          <p:cNvSpPr>
            <a:spLocks noEditPoints="1"/>
          </p:cNvSpPr>
          <p:nvPr/>
        </p:nvSpPr>
        <p:spPr bwMode="auto">
          <a:xfrm>
            <a:off x="2934731" y="4395971"/>
            <a:ext cx="25400" cy="42863"/>
          </a:xfrm>
          <a:custGeom>
            <a:avLst/>
            <a:gdLst>
              <a:gd name="T0" fmla="*/ 11 w 16"/>
              <a:gd name="T1" fmla="*/ 24 h 27"/>
              <a:gd name="T2" fmla="*/ 11 w 16"/>
              <a:gd name="T3" fmla="*/ 24 h 27"/>
              <a:gd name="T4" fmla="*/ 9 w 16"/>
              <a:gd name="T5" fmla="*/ 26 h 27"/>
              <a:gd name="T6" fmla="*/ 6 w 16"/>
              <a:gd name="T7" fmla="*/ 27 h 27"/>
              <a:gd name="T8" fmla="*/ 4 w 16"/>
              <a:gd name="T9" fmla="*/ 27 h 27"/>
              <a:gd name="T10" fmla="*/ 2 w 16"/>
              <a:gd name="T11" fmla="*/ 26 h 27"/>
              <a:gd name="T12" fmla="*/ 1 w 16"/>
              <a:gd name="T13" fmla="*/ 23 h 27"/>
              <a:gd name="T14" fmla="*/ 0 w 16"/>
              <a:gd name="T15" fmla="*/ 21 h 27"/>
              <a:gd name="T16" fmla="*/ 1 w 16"/>
              <a:gd name="T17" fmla="*/ 15 h 27"/>
              <a:gd name="T18" fmla="*/ 2 w 16"/>
              <a:gd name="T19" fmla="*/ 13 h 27"/>
              <a:gd name="T20" fmla="*/ 5 w 16"/>
              <a:gd name="T21" fmla="*/ 12 h 27"/>
              <a:gd name="T22" fmla="*/ 9 w 16"/>
              <a:gd name="T23" fmla="*/ 12 h 27"/>
              <a:gd name="T24" fmla="*/ 9 w 16"/>
              <a:gd name="T25" fmla="*/ 12 h 27"/>
              <a:gd name="T26" fmla="*/ 10 w 16"/>
              <a:gd name="T27" fmla="*/ 12 h 27"/>
              <a:gd name="T28" fmla="*/ 10 w 16"/>
              <a:gd name="T29" fmla="*/ 12 h 27"/>
              <a:gd name="T30" fmla="*/ 11 w 16"/>
              <a:gd name="T31" fmla="*/ 9 h 27"/>
              <a:gd name="T32" fmla="*/ 10 w 16"/>
              <a:gd name="T33" fmla="*/ 7 h 27"/>
              <a:gd name="T34" fmla="*/ 9 w 16"/>
              <a:gd name="T35" fmla="*/ 5 h 27"/>
              <a:gd name="T36" fmla="*/ 6 w 16"/>
              <a:gd name="T37" fmla="*/ 7 h 27"/>
              <a:gd name="T38" fmla="*/ 5 w 16"/>
              <a:gd name="T39" fmla="*/ 8 h 27"/>
              <a:gd name="T40" fmla="*/ 0 w 16"/>
              <a:gd name="T41" fmla="*/ 8 h 27"/>
              <a:gd name="T42" fmla="*/ 2 w 16"/>
              <a:gd name="T43" fmla="*/ 3 h 27"/>
              <a:gd name="T44" fmla="*/ 5 w 16"/>
              <a:gd name="T45" fmla="*/ 2 h 27"/>
              <a:gd name="T46" fmla="*/ 9 w 16"/>
              <a:gd name="T47" fmla="*/ 0 h 27"/>
              <a:gd name="T48" fmla="*/ 11 w 16"/>
              <a:gd name="T49" fmla="*/ 2 h 27"/>
              <a:gd name="T50" fmla="*/ 14 w 16"/>
              <a:gd name="T51" fmla="*/ 3 h 27"/>
              <a:gd name="T52" fmla="*/ 15 w 16"/>
              <a:gd name="T53" fmla="*/ 5 h 27"/>
              <a:gd name="T54" fmla="*/ 16 w 16"/>
              <a:gd name="T55" fmla="*/ 9 h 27"/>
              <a:gd name="T56" fmla="*/ 11 w 16"/>
              <a:gd name="T57" fmla="*/ 27 h 27"/>
              <a:gd name="T58" fmla="*/ 11 w 16"/>
              <a:gd name="T59" fmla="*/ 15 h 27"/>
              <a:gd name="T60" fmla="*/ 10 w 16"/>
              <a:gd name="T61" fmla="*/ 15 h 27"/>
              <a:gd name="T62" fmla="*/ 6 w 16"/>
              <a:gd name="T63" fmla="*/ 15 h 27"/>
              <a:gd name="T64" fmla="*/ 5 w 16"/>
              <a:gd name="T65" fmla="*/ 19 h 27"/>
              <a:gd name="T66" fmla="*/ 6 w 16"/>
              <a:gd name="T67" fmla="*/ 22 h 27"/>
              <a:gd name="T68" fmla="*/ 9 w 16"/>
              <a:gd name="T69" fmla="*/ 22 h 27"/>
              <a:gd name="T70" fmla="*/ 10 w 16"/>
              <a:gd name="T71" fmla="*/ 22 h 27"/>
              <a:gd name="T72" fmla="*/ 11 w 16"/>
              <a:gd name="T73" fmla="*/ 1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" h="27">
                <a:moveTo>
                  <a:pt x="11" y="27"/>
                </a:moveTo>
                <a:lnTo>
                  <a:pt x="11" y="24"/>
                </a:lnTo>
                <a:lnTo>
                  <a:pt x="11" y="24"/>
                </a:lnTo>
                <a:lnTo>
                  <a:pt x="11" y="24"/>
                </a:lnTo>
                <a:lnTo>
                  <a:pt x="9" y="26"/>
                </a:lnTo>
                <a:lnTo>
                  <a:pt x="9" y="26"/>
                </a:lnTo>
                <a:lnTo>
                  <a:pt x="6" y="27"/>
                </a:lnTo>
                <a:lnTo>
                  <a:pt x="6" y="27"/>
                </a:lnTo>
                <a:lnTo>
                  <a:pt x="4" y="27"/>
                </a:lnTo>
                <a:lnTo>
                  <a:pt x="4" y="27"/>
                </a:lnTo>
                <a:lnTo>
                  <a:pt x="2" y="26"/>
                </a:lnTo>
                <a:lnTo>
                  <a:pt x="2" y="26"/>
                </a:lnTo>
                <a:lnTo>
                  <a:pt x="1" y="23"/>
                </a:lnTo>
                <a:lnTo>
                  <a:pt x="1" y="23"/>
                </a:lnTo>
                <a:lnTo>
                  <a:pt x="0" y="21"/>
                </a:lnTo>
                <a:lnTo>
                  <a:pt x="0" y="21"/>
                </a:lnTo>
                <a:lnTo>
                  <a:pt x="1" y="15"/>
                </a:lnTo>
                <a:lnTo>
                  <a:pt x="1" y="15"/>
                </a:lnTo>
                <a:lnTo>
                  <a:pt x="2" y="13"/>
                </a:lnTo>
                <a:lnTo>
                  <a:pt x="2" y="13"/>
                </a:lnTo>
                <a:lnTo>
                  <a:pt x="5" y="12"/>
                </a:lnTo>
                <a:lnTo>
                  <a:pt x="5" y="12"/>
                </a:lnTo>
                <a:lnTo>
                  <a:pt x="9" y="12"/>
                </a:lnTo>
                <a:lnTo>
                  <a:pt x="9" y="12"/>
                </a:lnTo>
                <a:lnTo>
                  <a:pt x="9" y="12"/>
                </a:lnTo>
                <a:lnTo>
                  <a:pt x="9" y="12"/>
                </a:lnTo>
                <a:lnTo>
                  <a:pt x="10" y="12"/>
                </a:lnTo>
                <a:lnTo>
                  <a:pt x="10" y="12"/>
                </a:lnTo>
                <a:lnTo>
                  <a:pt x="10" y="12"/>
                </a:lnTo>
                <a:lnTo>
                  <a:pt x="10" y="12"/>
                </a:lnTo>
                <a:lnTo>
                  <a:pt x="11" y="12"/>
                </a:lnTo>
                <a:lnTo>
                  <a:pt x="11" y="9"/>
                </a:lnTo>
                <a:lnTo>
                  <a:pt x="11" y="9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6" y="7"/>
                </a:lnTo>
                <a:lnTo>
                  <a:pt x="6" y="7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2" y="3"/>
                </a:lnTo>
                <a:lnTo>
                  <a:pt x="2" y="3"/>
                </a:lnTo>
                <a:lnTo>
                  <a:pt x="5" y="2"/>
                </a:lnTo>
                <a:lnTo>
                  <a:pt x="5" y="2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4" y="3"/>
                </a:lnTo>
                <a:lnTo>
                  <a:pt x="14" y="3"/>
                </a:lnTo>
                <a:lnTo>
                  <a:pt x="15" y="5"/>
                </a:lnTo>
                <a:lnTo>
                  <a:pt x="15" y="5"/>
                </a:lnTo>
                <a:lnTo>
                  <a:pt x="16" y="9"/>
                </a:lnTo>
                <a:lnTo>
                  <a:pt x="16" y="27"/>
                </a:lnTo>
                <a:lnTo>
                  <a:pt x="11" y="27"/>
                </a:lnTo>
                <a:close/>
                <a:moveTo>
                  <a:pt x="11" y="15"/>
                </a:moveTo>
                <a:lnTo>
                  <a:pt x="11" y="15"/>
                </a:lnTo>
                <a:lnTo>
                  <a:pt x="10" y="15"/>
                </a:lnTo>
                <a:lnTo>
                  <a:pt x="10" y="15"/>
                </a:lnTo>
                <a:lnTo>
                  <a:pt x="6" y="15"/>
                </a:lnTo>
                <a:lnTo>
                  <a:pt x="6" y="15"/>
                </a:lnTo>
                <a:lnTo>
                  <a:pt x="6" y="17"/>
                </a:lnTo>
                <a:lnTo>
                  <a:pt x="5" y="19"/>
                </a:lnTo>
                <a:lnTo>
                  <a:pt x="5" y="19"/>
                </a:lnTo>
                <a:lnTo>
                  <a:pt x="6" y="22"/>
                </a:lnTo>
                <a:lnTo>
                  <a:pt x="6" y="22"/>
                </a:lnTo>
                <a:lnTo>
                  <a:pt x="9" y="22"/>
                </a:lnTo>
                <a:lnTo>
                  <a:pt x="9" y="22"/>
                </a:lnTo>
                <a:lnTo>
                  <a:pt x="10" y="22"/>
                </a:lnTo>
                <a:lnTo>
                  <a:pt x="10" y="22"/>
                </a:lnTo>
                <a:lnTo>
                  <a:pt x="11" y="19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58" name="Freeform 781">
            <a:extLst>
              <a:ext uri="{FF2B5EF4-FFF2-40B4-BE49-F238E27FC236}">
                <a16:creationId xmlns:a16="http://schemas.microsoft.com/office/drawing/2014/main" id="{77D54167-2E72-4ABA-9B44-4295B9D86F8A}"/>
              </a:ext>
            </a:extLst>
          </p:cNvPr>
          <p:cNvSpPr>
            <a:spLocks/>
          </p:cNvSpPr>
          <p:nvPr/>
        </p:nvSpPr>
        <p:spPr bwMode="auto">
          <a:xfrm>
            <a:off x="2966481" y="4380096"/>
            <a:ext cx="11113" cy="58738"/>
          </a:xfrm>
          <a:custGeom>
            <a:avLst/>
            <a:gdLst>
              <a:gd name="T0" fmla="*/ 0 w 7"/>
              <a:gd name="T1" fmla="*/ 0 h 37"/>
              <a:gd name="T2" fmla="*/ 5 w 7"/>
              <a:gd name="T3" fmla="*/ 0 h 37"/>
              <a:gd name="T4" fmla="*/ 5 w 7"/>
              <a:gd name="T5" fmla="*/ 29 h 37"/>
              <a:gd name="T6" fmla="*/ 5 w 7"/>
              <a:gd name="T7" fmla="*/ 29 h 37"/>
              <a:gd name="T8" fmla="*/ 5 w 7"/>
              <a:gd name="T9" fmla="*/ 32 h 37"/>
              <a:gd name="T10" fmla="*/ 5 w 7"/>
              <a:gd name="T11" fmla="*/ 32 h 37"/>
              <a:gd name="T12" fmla="*/ 7 w 7"/>
              <a:gd name="T13" fmla="*/ 32 h 37"/>
              <a:gd name="T14" fmla="*/ 7 w 7"/>
              <a:gd name="T15" fmla="*/ 37 h 37"/>
              <a:gd name="T16" fmla="*/ 7 w 7"/>
              <a:gd name="T17" fmla="*/ 37 h 37"/>
              <a:gd name="T18" fmla="*/ 4 w 7"/>
              <a:gd name="T19" fmla="*/ 37 h 37"/>
              <a:gd name="T20" fmla="*/ 4 w 7"/>
              <a:gd name="T21" fmla="*/ 37 h 37"/>
              <a:gd name="T22" fmla="*/ 1 w 7"/>
              <a:gd name="T23" fmla="*/ 36 h 37"/>
              <a:gd name="T24" fmla="*/ 1 w 7"/>
              <a:gd name="T25" fmla="*/ 36 h 37"/>
              <a:gd name="T26" fmla="*/ 0 w 7"/>
              <a:gd name="T27" fmla="*/ 33 h 37"/>
              <a:gd name="T28" fmla="*/ 0 w 7"/>
              <a:gd name="T29" fmla="*/ 33 h 37"/>
              <a:gd name="T30" fmla="*/ 0 w 7"/>
              <a:gd name="T31" fmla="*/ 29 h 37"/>
              <a:gd name="T32" fmla="*/ 0 w 7"/>
              <a:gd name="T3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37">
                <a:moveTo>
                  <a:pt x="0" y="0"/>
                </a:moveTo>
                <a:lnTo>
                  <a:pt x="5" y="0"/>
                </a:lnTo>
                <a:lnTo>
                  <a:pt x="5" y="29"/>
                </a:lnTo>
                <a:lnTo>
                  <a:pt x="5" y="29"/>
                </a:lnTo>
                <a:lnTo>
                  <a:pt x="5" y="32"/>
                </a:lnTo>
                <a:lnTo>
                  <a:pt x="5" y="32"/>
                </a:lnTo>
                <a:lnTo>
                  <a:pt x="7" y="32"/>
                </a:lnTo>
                <a:lnTo>
                  <a:pt x="7" y="37"/>
                </a:lnTo>
                <a:lnTo>
                  <a:pt x="7" y="37"/>
                </a:lnTo>
                <a:lnTo>
                  <a:pt x="4" y="37"/>
                </a:lnTo>
                <a:lnTo>
                  <a:pt x="4" y="37"/>
                </a:lnTo>
                <a:lnTo>
                  <a:pt x="1" y="36"/>
                </a:lnTo>
                <a:lnTo>
                  <a:pt x="1" y="36"/>
                </a:lnTo>
                <a:lnTo>
                  <a:pt x="0" y="33"/>
                </a:lnTo>
                <a:lnTo>
                  <a:pt x="0" y="3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59" name="Freeform 782">
            <a:extLst>
              <a:ext uri="{FF2B5EF4-FFF2-40B4-BE49-F238E27FC236}">
                <a16:creationId xmlns:a16="http://schemas.microsoft.com/office/drawing/2014/main" id="{D33E69B7-3439-4F48-85B4-A34DE17EDBAA}"/>
              </a:ext>
            </a:extLst>
          </p:cNvPr>
          <p:cNvSpPr>
            <a:spLocks/>
          </p:cNvSpPr>
          <p:nvPr/>
        </p:nvSpPr>
        <p:spPr bwMode="auto">
          <a:xfrm>
            <a:off x="2980768" y="4395971"/>
            <a:ext cx="23813" cy="42863"/>
          </a:xfrm>
          <a:custGeom>
            <a:avLst/>
            <a:gdLst>
              <a:gd name="T0" fmla="*/ 15 w 15"/>
              <a:gd name="T1" fmla="*/ 0 h 27"/>
              <a:gd name="T2" fmla="*/ 15 w 15"/>
              <a:gd name="T3" fmla="*/ 27 h 27"/>
              <a:gd name="T4" fmla="*/ 10 w 15"/>
              <a:gd name="T5" fmla="*/ 27 h 27"/>
              <a:gd name="T6" fmla="*/ 10 w 15"/>
              <a:gd name="T7" fmla="*/ 24 h 27"/>
              <a:gd name="T8" fmla="*/ 10 w 15"/>
              <a:gd name="T9" fmla="*/ 24 h 27"/>
              <a:gd name="T10" fmla="*/ 10 w 15"/>
              <a:gd name="T11" fmla="*/ 24 h 27"/>
              <a:gd name="T12" fmla="*/ 8 w 15"/>
              <a:gd name="T13" fmla="*/ 26 h 27"/>
              <a:gd name="T14" fmla="*/ 8 w 15"/>
              <a:gd name="T15" fmla="*/ 26 h 27"/>
              <a:gd name="T16" fmla="*/ 5 w 15"/>
              <a:gd name="T17" fmla="*/ 27 h 27"/>
              <a:gd name="T18" fmla="*/ 5 w 15"/>
              <a:gd name="T19" fmla="*/ 27 h 27"/>
              <a:gd name="T20" fmla="*/ 3 w 15"/>
              <a:gd name="T21" fmla="*/ 27 h 27"/>
              <a:gd name="T22" fmla="*/ 3 w 15"/>
              <a:gd name="T23" fmla="*/ 27 h 27"/>
              <a:gd name="T24" fmla="*/ 2 w 15"/>
              <a:gd name="T25" fmla="*/ 26 h 27"/>
              <a:gd name="T26" fmla="*/ 2 w 15"/>
              <a:gd name="T27" fmla="*/ 26 h 27"/>
              <a:gd name="T28" fmla="*/ 1 w 15"/>
              <a:gd name="T29" fmla="*/ 23 h 27"/>
              <a:gd name="T30" fmla="*/ 1 w 15"/>
              <a:gd name="T31" fmla="*/ 23 h 27"/>
              <a:gd name="T32" fmla="*/ 0 w 15"/>
              <a:gd name="T33" fmla="*/ 21 h 27"/>
              <a:gd name="T34" fmla="*/ 0 w 15"/>
              <a:gd name="T35" fmla="*/ 0 h 27"/>
              <a:gd name="T36" fmla="*/ 5 w 15"/>
              <a:gd name="T37" fmla="*/ 0 h 27"/>
              <a:gd name="T38" fmla="*/ 5 w 15"/>
              <a:gd name="T39" fmla="*/ 18 h 27"/>
              <a:gd name="T40" fmla="*/ 5 w 15"/>
              <a:gd name="T41" fmla="*/ 18 h 27"/>
              <a:gd name="T42" fmla="*/ 6 w 15"/>
              <a:gd name="T43" fmla="*/ 21 h 27"/>
              <a:gd name="T44" fmla="*/ 6 w 15"/>
              <a:gd name="T45" fmla="*/ 21 h 27"/>
              <a:gd name="T46" fmla="*/ 7 w 15"/>
              <a:gd name="T47" fmla="*/ 22 h 27"/>
              <a:gd name="T48" fmla="*/ 7 w 15"/>
              <a:gd name="T49" fmla="*/ 22 h 27"/>
              <a:gd name="T50" fmla="*/ 10 w 15"/>
              <a:gd name="T51" fmla="*/ 21 h 27"/>
              <a:gd name="T52" fmla="*/ 10 w 15"/>
              <a:gd name="T53" fmla="*/ 21 h 27"/>
              <a:gd name="T54" fmla="*/ 10 w 15"/>
              <a:gd name="T55" fmla="*/ 18 h 27"/>
              <a:gd name="T56" fmla="*/ 10 w 15"/>
              <a:gd name="T57" fmla="*/ 0 h 27"/>
              <a:gd name="T58" fmla="*/ 15 w 15"/>
              <a:gd name="T5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7">
                <a:moveTo>
                  <a:pt x="15" y="0"/>
                </a:moveTo>
                <a:lnTo>
                  <a:pt x="15" y="27"/>
                </a:lnTo>
                <a:lnTo>
                  <a:pt x="10" y="27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8" y="26"/>
                </a:lnTo>
                <a:lnTo>
                  <a:pt x="8" y="26"/>
                </a:lnTo>
                <a:lnTo>
                  <a:pt x="5" y="27"/>
                </a:lnTo>
                <a:lnTo>
                  <a:pt x="5" y="27"/>
                </a:lnTo>
                <a:lnTo>
                  <a:pt x="3" y="27"/>
                </a:lnTo>
                <a:lnTo>
                  <a:pt x="3" y="27"/>
                </a:lnTo>
                <a:lnTo>
                  <a:pt x="2" y="26"/>
                </a:lnTo>
                <a:lnTo>
                  <a:pt x="2" y="26"/>
                </a:lnTo>
                <a:lnTo>
                  <a:pt x="1" y="23"/>
                </a:lnTo>
                <a:lnTo>
                  <a:pt x="1" y="23"/>
                </a:lnTo>
                <a:lnTo>
                  <a:pt x="0" y="21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1"/>
                </a:lnTo>
                <a:lnTo>
                  <a:pt x="6" y="21"/>
                </a:lnTo>
                <a:lnTo>
                  <a:pt x="7" y="22"/>
                </a:lnTo>
                <a:lnTo>
                  <a:pt x="7" y="22"/>
                </a:lnTo>
                <a:lnTo>
                  <a:pt x="10" y="21"/>
                </a:lnTo>
                <a:lnTo>
                  <a:pt x="10" y="21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60" name="Freeform 783">
            <a:extLst>
              <a:ext uri="{FF2B5EF4-FFF2-40B4-BE49-F238E27FC236}">
                <a16:creationId xmlns:a16="http://schemas.microsoft.com/office/drawing/2014/main" id="{37259CE3-292F-4EDA-A5CB-E4D275C82577}"/>
              </a:ext>
            </a:extLst>
          </p:cNvPr>
          <p:cNvSpPr>
            <a:spLocks/>
          </p:cNvSpPr>
          <p:nvPr/>
        </p:nvSpPr>
        <p:spPr bwMode="auto">
          <a:xfrm>
            <a:off x="3012518" y="4395971"/>
            <a:ext cx="39688" cy="42863"/>
          </a:xfrm>
          <a:custGeom>
            <a:avLst/>
            <a:gdLst>
              <a:gd name="T0" fmla="*/ 0 w 25"/>
              <a:gd name="T1" fmla="*/ 27 h 27"/>
              <a:gd name="T2" fmla="*/ 0 w 25"/>
              <a:gd name="T3" fmla="*/ 0 h 27"/>
              <a:gd name="T4" fmla="*/ 5 w 25"/>
              <a:gd name="T5" fmla="*/ 0 h 27"/>
              <a:gd name="T6" fmla="*/ 5 w 25"/>
              <a:gd name="T7" fmla="*/ 3 h 27"/>
              <a:gd name="T8" fmla="*/ 5 w 25"/>
              <a:gd name="T9" fmla="*/ 3 h 27"/>
              <a:gd name="T10" fmla="*/ 5 w 25"/>
              <a:gd name="T11" fmla="*/ 3 h 27"/>
              <a:gd name="T12" fmla="*/ 7 w 25"/>
              <a:gd name="T13" fmla="*/ 2 h 27"/>
              <a:gd name="T14" fmla="*/ 7 w 25"/>
              <a:gd name="T15" fmla="*/ 2 h 27"/>
              <a:gd name="T16" fmla="*/ 10 w 25"/>
              <a:gd name="T17" fmla="*/ 0 h 27"/>
              <a:gd name="T18" fmla="*/ 10 w 25"/>
              <a:gd name="T19" fmla="*/ 0 h 27"/>
              <a:gd name="T20" fmla="*/ 12 w 25"/>
              <a:gd name="T21" fmla="*/ 2 h 27"/>
              <a:gd name="T22" fmla="*/ 12 w 25"/>
              <a:gd name="T23" fmla="*/ 2 h 27"/>
              <a:gd name="T24" fmla="*/ 14 w 25"/>
              <a:gd name="T25" fmla="*/ 3 h 27"/>
              <a:gd name="T26" fmla="*/ 14 w 25"/>
              <a:gd name="T27" fmla="*/ 3 h 27"/>
              <a:gd name="T28" fmla="*/ 16 w 25"/>
              <a:gd name="T29" fmla="*/ 2 h 27"/>
              <a:gd name="T30" fmla="*/ 16 w 25"/>
              <a:gd name="T31" fmla="*/ 2 h 27"/>
              <a:gd name="T32" fmla="*/ 20 w 25"/>
              <a:gd name="T33" fmla="*/ 0 h 27"/>
              <a:gd name="T34" fmla="*/ 20 w 25"/>
              <a:gd name="T35" fmla="*/ 0 h 27"/>
              <a:gd name="T36" fmla="*/ 21 w 25"/>
              <a:gd name="T37" fmla="*/ 0 h 27"/>
              <a:gd name="T38" fmla="*/ 21 w 25"/>
              <a:gd name="T39" fmla="*/ 0 h 27"/>
              <a:gd name="T40" fmla="*/ 24 w 25"/>
              <a:gd name="T41" fmla="*/ 2 h 27"/>
              <a:gd name="T42" fmla="*/ 24 w 25"/>
              <a:gd name="T43" fmla="*/ 2 h 27"/>
              <a:gd name="T44" fmla="*/ 25 w 25"/>
              <a:gd name="T45" fmla="*/ 4 h 27"/>
              <a:gd name="T46" fmla="*/ 25 w 25"/>
              <a:gd name="T47" fmla="*/ 4 h 27"/>
              <a:gd name="T48" fmla="*/ 25 w 25"/>
              <a:gd name="T49" fmla="*/ 7 h 27"/>
              <a:gd name="T50" fmla="*/ 25 w 25"/>
              <a:gd name="T51" fmla="*/ 27 h 27"/>
              <a:gd name="T52" fmla="*/ 20 w 25"/>
              <a:gd name="T53" fmla="*/ 27 h 27"/>
              <a:gd name="T54" fmla="*/ 20 w 25"/>
              <a:gd name="T55" fmla="*/ 9 h 27"/>
              <a:gd name="T56" fmla="*/ 20 w 25"/>
              <a:gd name="T57" fmla="*/ 9 h 27"/>
              <a:gd name="T58" fmla="*/ 20 w 25"/>
              <a:gd name="T59" fmla="*/ 7 h 27"/>
              <a:gd name="T60" fmla="*/ 20 w 25"/>
              <a:gd name="T61" fmla="*/ 7 h 27"/>
              <a:gd name="T62" fmla="*/ 17 w 25"/>
              <a:gd name="T63" fmla="*/ 5 h 27"/>
              <a:gd name="T64" fmla="*/ 17 w 25"/>
              <a:gd name="T65" fmla="*/ 5 h 27"/>
              <a:gd name="T66" fmla="*/ 15 w 25"/>
              <a:gd name="T67" fmla="*/ 7 h 27"/>
              <a:gd name="T68" fmla="*/ 15 w 25"/>
              <a:gd name="T69" fmla="*/ 7 h 27"/>
              <a:gd name="T70" fmla="*/ 15 w 25"/>
              <a:gd name="T71" fmla="*/ 9 h 27"/>
              <a:gd name="T72" fmla="*/ 15 w 25"/>
              <a:gd name="T73" fmla="*/ 27 h 27"/>
              <a:gd name="T74" fmla="*/ 10 w 25"/>
              <a:gd name="T75" fmla="*/ 27 h 27"/>
              <a:gd name="T76" fmla="*/ 10 w 25"/>
              <a:gd name="T77" fmla="*/ 9 h 27"/>
              <a:gd name="T78" fmla="*/ 10 w 25"/>
              <a:gd name="T79" fmla="*/ 9 h 27"/>
              <a:gd name="T80" fmla="*/ 8 w 25"/>
              <a:gd name="T81" fmla="*/ 7 h 27"/>
              <a:gd name="T82" fmla="*/ 8 w 25"/>
              <a:gd name="T83" fmla="*/ 7 h 27"/>
              <a:gd name="T84" fmla="*/ 7 w 25"/>
              <a:gd name="T85" fmla="*/ 5 h 27"/>
              <a:gd name="T86" fmla="*/ 7 w 25"/>
              <a:gd name="T87" fmla="*/ 5 h 27"/>
              <a:gd name="T88" fmla="*/ 5 w 25"/>
              <a:gd name="T89" fmla="*/ 7 h 27"/>
              <a:gd name="T90" fmla="*/ 5 w 25"/>
              <a:gd name="T91" fmla="*/ 7 h 27"/>
              <a:gd name="T92" fmla="*/ 5 w 25"/>
              <a:gd name="T93" fmla="*/ 9 h 27"/>
              <a:gd name="T94" fmla="*/ 5 w 25"/>
              <a:gd name="T95" fmla="*/ 27 h 27"/>
              <a:gd name="T96" fmla="*/ 0 w 25"/>
              <a:gd name="T97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0" y="27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2"/>
                </a:lnTo>
                <a:lnTo>
                  <a:pt x="7" y="2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4" y="3"/>
                </a:lnTo>
                <a:lnTo>
                  <a:pt x="14" y="3"/>
                </a:lnTo>
                <a:lnTo>
                  <a:pt x="16" y="2"/>
                </a:lnTo>
                <a:lnTo>
                  <a:pt x="16" y="2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4" y="2"/>
                </a:lnTo>
                <a:lnTo>
                  <a:pt x="24" y="2"/>
                </a:lnTo>
                <a:lnTo>
                  <a:pt x="25" y="4"/>
                </a:lnTo>
                <a:lnTo>
                  <a:pt x="25" y="4"/>
                </a:lnTo>
                <a:lnTo>
                  <a:pt x="25" y="7"/>
                </a:lnTo>
                <a:lnTo>
                  <a:pt x="25" y="27"/>
                </a:lnTo>
                <a:lnTo>
                  <a:pt x="20" y="27"/>
                </a:lnTo>
                <a:lnTo>
                  <a:pt x="20" y="9"/>
                </a:lnTo>
                <a:lnTo>
                  <a:pt x="20" y="9"/>
                </a:lnTo>
                <a:lnTo>
                  <a:pt x="20" y="7"/>
                </a:lnTo>
                <a:lnTo>
                  <a:pt x="20" y="7"/>
                </a:lnTo>
                <a:lnTo>
                  <a:pt x="17" y="5"/>
                </a:lnTo>
                <a:lnTo>
                  <a:pt x="17" y="5"/>
                </a:lnTo>
                <a:lnTo>
                  <a:pt x="15" y="7"/>
                </a:lnTo>
                <a:lnTo>
                  <a:pt x="15" y="7"/>
                </a:lnTo>
                <a:lnTo>
                  <a:pt x="15" y="9"/>
                </a:lnTo>
                <a:lnTo>
                  <a:pt x="15" y="27"/>
                </a:lnTo>
                <a:lnTo>
                  <a:pt x="10" y="27"/>
                </a:lnTo>
                <a:lnTo>
                  <a:pt x="10" y="9"/>
                </a:lnTo>
                <a:lnTo>
                  <a:pt x="10" y="9"/>
                </a:lnTo>
                <a:lnTo>
                  <a:pt x="8" y="7"/>
                </a:lnTo>
                <a:lnTo>
                  <a:pt x="8" y="7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61" name="Freeform 784">
            <a:extLst>
              <a:ext uri="{FF2B5EF4-FFF2-40B4-BE49-F238E27FC236}">
                <a16:creationId xmlns:a16="http://schemas.microsoft.com/office/drawing/2014/main" id="{52BE4C9B-740C-45BA-9278-F629ED5D7355}"/>
              </a:ext>
            </a:extLst>
          </p:cNvPr>
          <p:cNvSpPr>
            <a:spLocks noEditPoints="1"/>
          </p:cNvSpPr>
          <p:nvPr/>
        </p:nvSpPr>
        <p:spPr bwMode="auto">
          <a:xfrm>
            <a:off x="2839481" y="4892859"/>
            <a:ext cx="25400" cy="55563"/>
          </a:xfrm>
          <a:custGeom>
            <a:avLst/>
            <a:gdLst>
              <a:gd name="T0" fmla="*/ 0 w 16"/>
              <a:gd name="T1" fmla="*/ 35 h 35"/>
              <a:gd name="T2" fmla="*/ 0 w 16"/>
              <a:gd name="T3" fmla="*/ 0 h 35"/>
              <a:gd name="T4" fmla="*/ 7 w 16"/>
              <a:gd name="T5" fmla="*/ 0 h 35"/>
              <a:gd name="T6" fmla="*/ 7 w 16"/>
              <a:gd name="T7" fmla="*/ 0 h 35"/>
              <a:gd name="T8" fmla="*/ 11 w 16"/>
              <a:gd name="T9" fmla="*/ 0 h 35"/>
              <a:gd name="T10" fmla="*/ 13 w 16"/>
              <a:gd name="T11" fmla="*/ 3 h 35"/>
              <a:gd name="T12" fmla="*/ 13 w 16"/>
              <a:gd name="T13" fmla="*/ 3 h 35"/>
              <a:gd name="T14" fmla="*/ 16 w 16"/>
              <a:gd name="T15" fmla="*/ 5 h 35"/>
              <a:gd name="T16" fmla="*/ 16 w 16"/>
              <a:gd name="T17" fmla="*/ 9 h 35"/>
              <a:gd name="T18" fmla="*/ 16 w 16"/>
              <a:gd name="T19" fmla="*/ 26 h 35"/>
              <a:gd name="T20" fmla="*/ 16 w 16"/>
              <a:gd name="T21" fmla="*/ 26 h 35"/>
              <a:gd name="T22" fmla="*/ 16 w 16"/>
              <a:gd name="T23" fmla="*/ 30 h 35"/>
              <a:gd name="T24" fmla="*/ 13 w 16"/>
              <a:gd name="T25" fmla="*/ 33 h 35"/>
              <a:gd name="T26" fmla="*/ 13 w 16"/>
              <a:gd name="T27" fmla="*/ 33 h 35"/>
              <a:gd name="T28" fmla="*/ 11 w 16"/>
              <a:gd name="T29" fmla="*/ 35 h 35"/>
              <a:gd name="T30" fmla="*/ 7 w 16"/>
              <a:gd name="T31" fmla="*/ 35 h 35"/>
              <a:gd name="T32" fmla="*/ 0 w 16"/>
              <a:gd name="T33" fmla="*/ 35 h 35"/>
              <a:gd name="T34" fmla="*/ 5 w 16"/>
              <a:gd name="T35" fmla="*/ 5 h 35"/>
              <a:gd name="T36" fmla="*/ 5 w 16"/>
              <a:gd name="T37" fmla="*/ 30 h 35"/>
              <a:gd name="T38" fmla="*/ 7 w 16"/>
              <a:gd name="T39" fmla="*/ 30 h 35"/>
              <a:gd name="T40" fmla="*/ 7 w 16"/>
              <a:gd name="T41" fmla="*/ 30 h 35"/>
              <a:gd name="T42" fmla="*/ 10 w 16"/>
              <a:gd name="T43" fmla="*/ 30 h 35"/>
              <a:gd name="T44" fmla="*/ 10 w 16"/>
              <a:gd name="T45" fmla="*/ 30 h 35"/>
              <a:gd name="T46" fmla="*/ 11 w 16"/>
              <a:gd name="T47" fmla="*/ 26 h 35"/>
              <a:gd name="T48" fmla="*/ 11 w 16"/>
              <a:gd name="T49" fmla="*/ 9 h 35"/>
              <a:gd name="T50" fmla="*/ 11 w 16"/>
              <a:gd name="T51" fmla="*/ 9 h 35"/>
              <a:gd name="T52" fmla="*/ 11 w 16"/>
              <a:gd name="T53" fmla="*/ 6 h 35"/>
              <a:gd name="T54" fmla="*/ 11 w 16"/>
              <a:gd name="T55" fmla="*/ 6 h 35"/>
              <a:gd name="T56" fmla="*/ 10 w 16"/>
              <a:gd name="T57" fmla="*/ 5 h 35"/>
              <a:gd name="T58" fmla="*/ 7 w 16"/>
              <a:gd name="T59" fmla="*/ 5 h 35"/>
              <a:gd name="T60" fmla="*/ 5 w 16"/>
              <a:gd name="T61" fmla="*/ 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" h="35">
                <a:moveTo>
                  <a:pt x="0" y="35"/>
                </a:moveTo>
                <a:lnTo>
                  <a:pt x="0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3" y="3"/>
                </a:lnTo>
                <a:lnTo>
                  <a:pt x="13" y="3"/>
                </a:lnTo>
                <a:lnTo>
                  <a:pt x="16" y="5"/>
                </a:lnTo>
                <a:lnTo>
                  <a:pt x="16" y="9"/>
                </a:lnTo>
                <a:lnTo>
                  <a:pt x="16" y="26"/>
                </a:lnTo>
                <a:lnTo>
                  <a:pt x="16" y="26"/>
                </a:lnTo>
                <a:lnTo>
                  <a:pt x="16" y="30"/>
                </a:lnTo>
                <a:lnTo>
                  <a:pt x="13" y="33"/>
                </a:lnTo>
                <a:lnTo>
                  <a:pt x="13" y="33"/>
                </a:lnTo>
                <a:lnTo>
                  <a:pt x="11" y="35"/>
                </a:lnTo>
                <a:lnTo>
                  <a:pt x="7" y="35"/>
                </a:lnTo>
                <a:lnTo>
                  <a:pt x="0" y="35"/>
                </a:lnTo>
                <a:close/>
                <a:moveTo>
                  <a:pt x="5" y="5"/>
                </a:moveTo>
                <a:lnTo>
                  <a:pt x="5" y="30"/>
                </a:lnTo>
                <a:lnTo>
                  <a:pt x="7" y="30"/>
                </a:lnTo>
                <a:lnTo>
                  <a:pt x="7" y="30"/>
                </a:lnTo>
                <a:lnTo>
                  <a:pt x="10" y="30"/>
                </a:lnTo>
                <a:lnTo>
                  <a:pt x="10" y="30"/>
                </a:lnTo>
                <a:lnTo>
                  <a:pt x="11" y="26"/>
                </a:lnTo>
                <a:lnTo>
                  <a:pt x="11" y="9"/>
                </a:lnTo>
                <a:lnTo>
                  <a:pt x="11" y="9"/>
                </a:lnTo>
                <a:lnTo>
                  <a:pt x="11" y="6"/>
                </a:lnTo>
                <a:lnTo>
                  <a:pt x="11" y="6"/>
                </a:lnTo>
                <a:lnTo>
                  <a:pt x="10" y="5"/>
                </a:lnTo>
                <a:lnTo>
                  <a:pt x="7" y="5"/>
                </a:lnTo>
                <a:lnTo>
                  <a:pt x="5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62" name="Freeform 785">
            <a:extLst>
              <a:ext uri="{FF2B5EF4-FFF2-40B4-BE49-F238E27FC236}">
                <a16:creationId xmlns:a16="http://schemas.microsoft.com/office/drawing/2014/main" id="{10FF6530-DA17-4EAF-B0BB-D49E90171871}"/>
              </a:ext>
            </a:extLst>
          </p:cNvPr>
          <p:cNvSpPr>
            <a:spLocks/>
          </p:cNvSpPr>
          <p:nvPr/>
        </p:nvSpPr>
        <p:spPr bwMode="auto">
          <a:xfrm>
            <a:off x="2872818" y="4908734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5 h 26"/>
              <a:gd name="T4" fmla="*/ 10 w 15"/>
              <a:gd name="T5" fmla="*/ 25 h 26"/>
              <a:gd name="T6" fmla="*/ 10 w 15"/>
              <a:gd name="T7" fmla="*/ 23 h 26"/>
              <a:gd name="T8" fmla="*/ 10 w 15"/>
              <a:gd name="T9" fmla="*/ 23 h 26"/>
              <a:gd name="T10" fmla="*/ 10 w 15"/>
              <a:gd name="T11" fmla="*/ 23 h 26"/>
              <a:gd name="T12" fmla="*/ 7 w 15"/>
              <a:gd name="T13" fmla="*/ 25 h 26"/>
              <a:gd name="T14" fmla="*/ 7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4 w 15"/>
              <a:gd name="T21" fmla="*/ 25 h 26"/>
              <a:gd name="T22" fmla="*/ 4 w 15"/>
              <a:gd name="T23" fmla="*/ 25 h 26"/>
              <a:gd name="T24" fmla="*/ 1 w 15"/>
              <a:gd name="T25" fmla="*/ 24 h 26"/>
              <a:gd name="T26" fmla="*/ 1 w 15"/>
              <a:gd name="T27" fmla="*/ 24 h 26"/>
              <a:gd name="T28" fmla="*/ 0 w 15"/>
              <a:gd name="T29" fmla="*/ 23 h 26"/>
              <a:gd name="T30" fmla="*/ 0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5 w 15"/>
              <a:gd name="T43" fmla="*/ 20 h 26"/>
              <a:gd name="T44" fmla="*/ 5 w 15"/>
              <a:gd name="T45" fmla="*/ 20 h 26"/>
              <a:gd name="T46" fmla="*/ 7 w 15"/>
              <a:gd name="T47" fmla="*/ 20 h 26"/>
              <a:gd name="T48" fmla="*/ 7 w 15"/>
              <a:gd name="T49" fmla="*/ 20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7" y="25"/>
                </a:lnTo>
                <a:lnTo>
                  <a:pt x="7" y="25"/>
                </a:lnTo>
                <a:lnTo>
                  <a:pt x="5" y="26"/>
                </a:lnTo>
                <a:lnTo>
                  <a:pt x="5" y="26"/>
                </a:lnTo>
                <a:lnTo>
                  <a:pt x="4" y="25"/>
                </a:lnTo>
                <a:lnTo>
                  <a:pt x="4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63" name="Freeform 786">
            <a:extLst>
              <a:ext uri="{FF2B5EF4-FFF2-40B4-BE49-F238E27FC236}">
                <a16:creationId xmlns:a16="http://schemas.microsoft.com/office/drawing/2014/main" id="{A2CE9D21-FE3F-4EAB-8DA7-1BCC9F577749}"/>
              </a:ext>
            </a:extLst>
          </p:cNvPr>
          <p:cNvSpPr>
            <a:spLocks noEditPoints="1"/>
          </p:cNvSpPr>
          <p:nvPr/>
        </p:nvSpPr>
        <p:spPr bwMode="auto">
          <a:xfrm>
            <a:off x="2902981" y="4892859"/>
            <a:ext cx="25400" cy="57150"/>
          </a:xfrm>
          <a:custGeom>
            <a:avLst/>
            <a:gdLst>
              <a:gd name="T0" fmla="*/ 0 w 16"/>
              <a:gd name="T1" fmla="*/ 35 h 36"/>
              <a:gd name="T2" fmla="*/ 0 w 16"/>
              <a:gd name="T3" fmla="*/ 0 h 36"/>
              <a:gd name="T4" fmla="*/ 6 w 16"/>
              <a:gd name="T5" fmla="*/ 0 h 36"/>
              <a:gd name="T6" fmla="*/ 6 w 16"/>
              <a:gd name="T7" fmla="*/ 13 h 36"/>
              <a:gd name="T8" fmla="*/ 6 w 16"/>
              <a:gd name="T9" fmla="*/ 13 h 36"/>
              <a:gd name="T10" fmla="*/ 6 w 16"/>
              <a:gd name="T11" fmla="*/ 13 h 36"/>
              <a:gd name="T12" fmla="*/ 7 w 16"/>
              <a:gd name="T13" fmla="*/ 10 h 36"/>
              <a:gd name="T14" fmla="*/ 7 w 16"/>
              <a:gd name="T15" fmla="*/ 10 h 36"/>
              <a:gd name="T16" fmla="*/ 10 w 16"/>
              <a:gd name="T17" fmla="*/ 10 h 36"/>
              <a:gd name="T18" fmla="*/ 10 w 16"/>
              <a:gd name="T19" fmla="*/ 10 h 36"/>
              <a:gd name="T20" fmla="*/ 13 w 16"/>
              <a:gd name="T21" fmla="*/ 10 h 36"/>
              <a:gd name="T22" fmla="*/ 13 w 16"/>
              <a:gd name="T23" fmla="*/ 10 h 36"/>
              <a:gd name="T24" fmla="*/ 15 w 16"/>
              <a:gd name="T25" fmla="*/ 13 h 36"/>
              <a:gd name="T26" fmla="*/ 15 w 16"/>
              <a:gd name="T27" fmla="*/ 13 h 36"/>
              <a:gd name="T28" fmla="*/ 16 w 16"/>
              <a:gd name="T29" fmla="*/ 14 h 36"/>
              <a:gd name="T30" fmla="*/ 16 w 16"/>
              <a:gd name="T31" fmla="*/ 14 h 36"/>
              <a:gd name="T32" fmla="*/ 16 w 16"/>
              <a:gd name="T33" fmla="*/ 19 h 36"/>
              <a:gd name="T34" fmla="*/ 16 w 16"/>
              <a:gd name="T35" fmla="*/ 28 h 36"/>
              <a:gd name="T36" fmla="*/ 16 w 16"/>
              <a:gd name="T37" fmla="*/ 28 h 36"/>
              <a:gd name="T38" fmla="*/ 15 w 16"/>
              <a:gd name="T39" fmla="*/ 31 h 36"/>
              <a:gd name="T40" fmla="*/ 15 w 16"/>
              <a:gd name="T41" fmla="*/ 31 h 36"/>
              <a:gd name="T42" fmla="*/ 15 w 16"/>
              <a:gd name="T43" fmla="*/ 34 h 36"/>
              <a:gd name="T44" fmla="*/ 15 w 16"/>
              <a:gd name="T45" fmla="*/ 34 h 36"/>
              <a:gd name="T46" fmla="*/ 13 w 16"/>
              <a:gd name="T47" fmla="*/ 35 h 36"/>
              <a:gd name="T48" fmla="*/ 10 w 16"/>
              <a:gd name="T49" fmla="*/ 36 h 36"/>
              <a:gd name="T50" fmla="*/ 10 w 16"/>
              <a:gd name="T51" fmla="*/ 36 h 36"/>
              <a:gd name="T52" fmla="*/ 7 w 16"/>
              <a:gd name="T53" fmla="*/ 35 h 36"/>
              <a:gd name="T54" fmla="*/ 7 w 16"/>
              <a:gd name="T55" fmla="*/ 35 h 36"/>
              <a:gd name="T56" fmla="*/ 6 w 16"/>
              <a:gd name="T57" fmla="*/ 33 h 36"/>
              <a:gd name="T58" fmla="*/ 6 w 16"/>
              <a:gd name="T59" fmla="*/ 35 h 36"/>
              <a:gd name="T60" fmla="*/ 0 w 16"/>
              <a:gd name="T61" fmla="*/ 35 h 36"/>
              <a:gd name="T62" fmla="*/ 11 w 16"/>
              <a:gd name="T63" fmla="*/ 18 h 36"/>
              <a:gd name="T64" fmla="*/ 11 w 16"/>
              <a:gd name="T65" fmla="*/ 18 h 36"/>
              <a:gd name="T66" fmla="*/ 10 w 16"/>
              <a:gd name="T67" fmla="*/ 16 h 36"/>
              <a:gd name="T68" fmla="*/ 10 w 16"/>
              <a:gd name="T69" fmla="*/ 16 h 36"/>
              <a:gd name="T70" fmla="*/ 8 w 16"/>
              <a:gd name="T71" fmla="*/ 15 h 36"/>
              <a:gd name="T72" fmla="*/ 8 w 16"/>
              <a:gd name="T73" fmla="*/ 15 h 36"/>
              <a:gd name="T74" fmla="*/ 6 w 16"/>
              <a:gd name="T75" fmla="*/ 16 h 36"/>
              <a:gd name="T76" fmla="*/ 6 w 16"/>
              <a:gd name="T77" fmla="*/ 16 h 36"/>
              <a:gd name="T78" fmla="*/ 6 w 16"/>
              <a:gd name="T79" fmla="*/ 18 h 36"/>
              <a:gd name="T80" fmla="*/ 6 w 16"/>
              <a:gd name="T81" fmla="*/ 28 h 36"/>
              <a:gd name="T82" fmla="*/ 6 w 16"/>
              <a:gd name="T83" fmla="*/ 28 h 36"/>
              <a:gd name="T84" fmla="*/ 6 w 16"/>
              <a:gd name="T85" fmla="*/ 30 h 36"/>
              <a:gd name="T86" fmla="*/ 6 w 16"/>
              <a:gd name="T87" fmla="*/ 30 h 36"/>
              <a:gd name="T88" fmla="*/ 8 w 16"/>
              <a:gd name="T89" fmla="*/ 30 h 36"/>
              <a:gd name="T90" fmla="*/ 8 w 16"/>
              <a:gd name="T91" fmla="*/ 30 h 36"/>
              <a:gd name="T92" fmla="*/ 10 w 16"/>
              <a:gd name="T93" fmla="*/ 30 h 36"/>
              <a:gd name="T94" fmla="*/ 10 w 16"/>
              <a:gd name="T95" fmla="*/ 30 h 36"/>
              <a:gd name="T96" fmla="*/ 11 w 16"/>
              <a:gd name="T97" fmla="*/ 28 h 36"/>
              <a:gd name="T98" fmla="*/ 11 w 16"/>
              <a:gd name="T9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" h="36">
                <a:moveTo>
                  <a:pt x="0" y="35"/>
                </a:moveTo>
                <a:lnTo>
                  <a:pt x="0" y="0"/>
                </a:lnTo>
                <a:lnTo>
                  <a:pt x="6" y="0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7" y="10"/>
                </a:lnTo>
                <a:lnTo>
                  <a:pt x="7" y="10"/>
                </a:lnTo>
                <a:lnTo>
                  <a:pt x="10" y="10"/>
                </a:lnTo>
                <a:lnTo>
                  <a:pt x="10" y="10"/>
                </a:lnTo>
                <a:lnTo>
                  <a:pt x="13" y="10"/>
                </a:lnTo>
                <a:lnTo>
                  <a:pt x="13" y="10"/>
                </a:lnTo>
                <a:lnTo>
                  <a:pt x="15" y="13"/>
                </a:lnTo>
                <a:lnTo>
                  <a:pt x="15" y="13"/>
                </a:lnTo>
                <a:lnTo>
                  <a:pt x="16" y="14"/>
                </a:lnTo>
                <a:lnTo>
                  <a:pt x="16" y="14"/>
                </a:lnTo>
                <a:lnTo>
                  <a:pt x="16" y="19"/>
                </a:lnTo>
                <a:lnTo>
                  <a:pt x="16" y="28"/>
                </a:lnTo>
                <a:lnTo>
                  <a:pt x="16" y="28"/>
                </a:lnTo>
                <a:lnTo>
                  <a:pt x="15" y="31"/>
                </a:lnTo>
                <a:lnTo>
                  <a:pt x="15" y="31"/>
                </a:lnTo>
                <a:lnTo>
                  <a:pt x="15" y="34"/>
                </a:lnTo>
                <a:lnTo>
                  <a:pt x="15" y="34"/>
                </a:lnTo>
                <a:lnTo>
                  <a:pt x="13" y="35"/>
                </a:lnTo>
                <a:lnTo>
                  <a:pt x="10" y="36"/>
                </a:lnTo>
                <a:lnTo>
                  <a:pt x="10" y="36"/>
                </a:lnTo>
                <a:lnTo>
                  <a:pt x="7" y="35"/>
                </a:lnTo>
                <a:lnTo>
                  <a:pt x="7" y="35"/>
                </a:lnTo>
                <a:lnTo>
                  <a:pt x="6" y="33"/>
                </a:lnTo>
                <a:lnTo>
                  <a:pt x="6" y="35"/>
                </a:lnTo>
                <a:lnTo>
                  <a:pt x="0" y="35"/>
                </a:lnTo>
                <a:close/>
                <a:moveTo>
                  <a:pt x="11" y="18"/>
                </a:moveTo>
                <a:lnTo>
                  <a:pt x="11" y="18"/>
                </a:lnTo>
                <a:lnTo>
                  <a:pt x="10" y="16"/>
                </a:lnTo>
                <a:lnTo>
                  <a:pt x="10" y="16"/>
                </a:lnTo>
                <a:lnTo>
                  <a:pt x="8" y="15"/>
                </a:lnTo>
                <a:lnTo>
                  <a:pt x="8" y="15"/>
                </a:lnTo>
                <a:lnTo>
                  <a:pt x="6" y="16"/>
                </a:lnTo>
                <a:lnTo>
                  <a:pt x="6" y="16"/>
                </a:lnTo>
                <a:lnTo>
                  <a:pt x="6" y="18"/>
                </a:lnTo>
                <a:lnTo>
                  <a:pt x="6" y="28"/>
                </a:lnTo>
                <a:lnTo>
                  <a:pt x="6" y="28"/>
                </a:lnTo>
                <a:lnTo>
                  <a:pt x="6" y="30"/>
                </a:lnTo>
                <a:lnTo>
                  <a:pt x="6" y="30"/>
                </a:lnTo>
                <a:lnTo>
                  <a:pt x="8" y="30"/>
                </a:lnTo>
                <a:lnTo>
                  <a:pt x="8" y="30"/>
                </a:lnTo>
                <a:lnTo>
                  <a:pt x="10" y="30"/>
                </a:lnTo>
                <a:lnTo>
                  <a:pt x="10" y="30"/>
                </a:lnTo>
                <a:lnTo>
                  <a:pt x="11" y="28"/>
                </a:lnTo>
                <a:lnTo>
                  <a:pt x="11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64" name="Freeform 787">
            <a:extLst>
              <a:ext uri="{FF2B5EF4-FFF2-40B4-BE49-F238E27FC236}">
                <a16:creationId xmlns:a16="http://schemas.microsoft.com/office/drawing/2014/main" id="{25F54A1F-4F3A-49F4-B2D2-A3701D1B0F45}"/>
              </a:ext>
            </a:extLst>
          </p:cNvPr>
          <p:cNvSpPr>
            <a:spLocks/>
          </p:cNvSpPr>
          <p:nvPr/>
        </p:nvSpPr>
        <p:spPr bwMode="auto">
          <a:xfrm>
            <a:off x="2934731" y="4908734"/>
            <a:ext cx="23813" cy="39688"/>
          </a:xfrm>
          <a:custGeom>
            <a:avLst/>
            <a:gdLst>
              <a:gd name="T0" fmla="*/ 0 w 15"/>
              <a:gd name="T1" fmla="*/ 25 h 25"/>
              <a:gd name="T2" fmla="*/ 0 w 15"/>
              <a:gd name="T3" fmla="*/ 0 h 25"/>
              <a:gd name="T4" fmla="*/ 5 w 15"/>
              <a:gd name="T5" fmla="*/ 0 h 25"/>
              <a:gd name="T6" fmla="*/ 5 w 15"/>
              <a:gd name="T7" fmla="*/ 3 h 25"/>
              <a:gd name="T8" fmla="*/ 5 w 15"/>
              <a:gd name="T9" fmla="*/ 3 h 25"/>
              <a:gd name="T10" fmla="*/ 5 w 15"/>
              <a:gd name="T11" fmla="*/ 3 h 25"/>
              <a:gd name="T12" fmla="*/ 7 w 15"/>
              <a:gd name="T13" fmla="*/ 0 h 25"/>
              <a:gd name="T14" fmla="*/ 7 w 15"/>
              <a:gd name="T15" fmla="*/ 0 h 25"/>
              <a:gd name="T16" fmla="*/ 10 w 15"/>
              <a:gd name="T17" fmla="*/ 0 h 25"/>
              <a:gd name="T18" fmla="*/ 10 w 15"/>
              <a:gd name="T19" fmla="*/ 0 h 25"/>
              <a:gd name="T20" fmla="*/ 12 w 15"/>
              <a:gd name="T21" fmla="*/ 0 h 25"/>
              <a:gd name="T22" fmla="*/ 12 w 15"/>
              <a:gd name="T23" fmla="*/ 0 h 25"/>
              <a:gd name="T24" fmla="*/ 14 w 15"/>
              <a:gd name="T25" fmla="*/ 1 h 25"/>
              <a:gd name="T26" fmla="*/ 14 w 15"/>
              <a:gd name="T27" fmla="*/ 1 h 25"/>
              <a:gd name="T28" fmla="*/ 15 w 15"/>
              <a:gd name="T29" fmla="*/ 3 h 25"/>
              <a:gd name="T30" fmla="*/ 15 w 15"/>
              <a:gd name="T31" fmla="*/ 3 h 25"/>
              <a:gd name="T32" fmla="*/ 15 w 15"/>
              <a:gd name="T33" fmla="*/ 6 h 25"/>
              <a:gd name="T34" fmla="*/ 15 w 15"/>
              <a:gd name="T35" fmla="*/ 25 h 25"/>
              <a:gd name="T36" fmla="*/ 10 w 15"/>
              <a:gd name="T37" fmla="*/ 25 h 25"/>
              <a:gd name="T38" fmla="*/ 10 w 15"/>
              <a:gd name="T39" fmla="*/ 8 h 25"/>
              <a:gd name="T40" fmla="*/ 10 w 15"/>
              <a:gd name="T41" fmla="*/ 8 h 25"/>
              <a:gd name="T42" fmla="*/ 10 w 15"/>
              <a:gd name="T43" fmla="*/ 6 h 25"/>
              <a:gd name="T44" fmla="*/ 10 w 15"/>
              <a:gd name="T45" fmla="*/ 6 h 25"/>
              <a:gd name="T46" fmla="*/ 7 w 15"/>
              <a:gd name="T47" fmla="*/ 5 h 25"/>
              <a:gd name="T48" fmla="*/ 7 w 15"/>
              <a:gd name="T49" fmla="*/ 5 h 25"/>
              <a:gd name="T50" fmla="*/ 6 w 15"/>
              <a:gd name="T51" fmla="*/ 6 h 25"/>
              <a:gd name="T52" fmla="*/ 6 w 15"/>
              <a:gd name="T53" fmla="*/ 6 h 25"/>
              <a:gd name="T54" fmla="*/ 5 w 15"/>
              <a:gd name="T55" fmla="*/ 9 h 25"/>
              <a:gd name="T56" fmla="*/ 5 w 15"/>
              <a:gd name="T57" fmla="*/ 25 h 25"/>
              <a:gd name="T58" fmla="*/ 0 w 15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5" y="3"/>
                </a:lnTo>
                <a:lnTo>
                  <a:pt x="15" y="3"/>
                </a:lnTo>
                <a:lnTo>
                  <a:pt x="15" y="6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65" name="Freeform 788">
            <a:extLst>
              <a:ext uri="{FF2B5EF4-FFF2-40B4-BE49-F238E27FC236}">
                <a16:creationId xmlns:a16="http://schemas.microsoft.com/office/drawing/2014/main" id="{B11359C4-3103-4A44-BA6E-6DA487686CC6}"/>
              </a:ext>
            </a:extLst>
          </p:cNvPr>
          <p:cNvSpPr>
            <a:spLocks noEditPoints="1"/>
          </p:cNvSpPr>
          <p:nvPr/>
        </p:nvSpPr>
        <p:spPr bwMode="auto">
          <a:xfrm>
            <a:off x="2966481" y="4892859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66" name="Freeform 789">
            <a:extLst>
              <a:ext uri="{FF2B5EF4-FFF2-40B4-BE49-F238E27FC236}">
                <a16:creationId xmlns:a16="http://schemas.microsoft.com/office/drawing/2014/main" id="{D2BA18FD-50F4-4A52-9830-97EAFA5DBE28}"/>
              </a:ext>
            </a:extLst>
          </p:cNvPr>
          <p:cNvSpPr>
            <a:spLocks/>
          </p:cNvSpPr>
          <p:nvPr/>
        </p:nvSpPr>
        <p:spPr bwMode="auto">
          <a:xfrm>
            <a:off x="2980768" y="4908734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5 h 26"/>
              <a:gd name="T4" fmla="*/ 10 w 15"/>
              <a:gd name="T5" fmla="*/ 25 h 26"/>
              <a:gd name="T6" fmla="*/ 10 w 15"/>
              <a:gd name="T7" fmla="*/ 23 h 26"/>
              <a:gd name="T8" fmla="*/ 10 w 15"/>
              <a:gd name="T9" fmla="*/ 23 h 26"/>
              <a:gd name="T10" fmla="*/ 10 w 15"/>
              <a:gd name="T11" fmla="*/ 23 h 26"/>
              <a:gd name="T12" fmla="*/ 8 w 15"/>
              <a:gd name="T13" fmla="*/ 25 h 26"/>
              <a:gd name="T14" fmla="*/ 8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3 w 15"/>
              <a:gd name="T21" fmla="*/ 25 h 26"/>
              <a:gd name="T22" fmla="*/ 3 w 15"/>
              <a:gd name="T23" fmla="*/ 25 h 26"/>
              <a:gd name="T24" fmla="*/ 1 w 15"/>
              <a:gd name="T25" fmla="*/ 24 h 26"/>
              <a:gd name="T26" fmla="*/ 1 w 15"/>
              <a:gd name="T27" fmla="*/ 24 h 26"/>
              <a:gd name="T28" fmla="*/ 0 w 15"/>
              <a:gd name="T29" fmla="*/ 23 h 26"/>
              <a:gd name="T30" fmla="*/ 0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6 w 15"/>
              <a:gd name="T43" fmla="*/ 20 h 26"/>
              <a:gd name="T44" fmla="*/ 6 w 15"/>
              <a:gd name="T45" fmla="*/ 20 h 26"/>
              <a:gd name="T46" fmla="*/ 7 w 15"/>
              <a:gd name="T47" fmla="*/ 20 h 26"/>
              <a:gd name="T48" fmla="*/ 7 w 15"/>
              <a:gd name="T49" fmla="*/ 20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8" y="25"/>
                </a:lnTo>
                <a:lnTo>
                  <a:pt x="8" y="25"/>
                </a:lnTo>
                <a:lnTo>
                  <a:pt x="5" y="26"/>
                </a:lnTo>
                <a:lnTo>
                  <a:pt x="5" y="26"/>
                </a:lnTo>
                <a:lnTo>
                  <a:pt x="3" y="25"/>
                </a:lnTo>
                <a:lnTo>
                  <a:pt x="3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67" name="Freeform 790">
            <a:extLst>
              <a:ext uri="{FF2B5EF4-FFF2-40B4-BE49-F238E27FC236}">
                <a16:creationId xmlns:a16="http://schemas.microsoft.com/office/drawing/2014/main" id="{10B8EF3B-4335-4866-83C9-BF0339A1BD66}"/>
              </a:ext>
            </a:extLst>
          </p:cNvPr>
          <p:cNvSpPr>
            <a:spLocks/>
          </p:cNvSpPr>
          <p:nvPr/>
        </p:nvSpPr>
        <p:spPr bwMode="auto">
          <a:xfrm>
            <a:off x="3012518" y="4908734"/>
            <a:ext cx="39688" cy="39688"/>
          </a:xfrm>
          <a:custGeom>
            <a:avLst/>
            <a:gdLst>
              <a:gd name="T0" fmla="*/ 0 w 25"/>
              <a:gd name="T1" fmla="*/ 25 h 25"/>
              <a:gd name="T2" fmla="*/ 0 w 25"/>
              <a:gd name="T3" fmla="*/ 0 h 25"/>
              <a:gd name="T4" fmla="*/ 5 w 25"/>
              <a:gd name="T5" fmla="*/ 0 h 25"/>
              <a:gd name="T6" fmla="*/ 5 w 25"/>
              <a:gd name="T7" fmla="*/ 3 h 25"/>
              <a:gd name="T8" fmla="*/ 5 w 25"/>
              <a:gd name="T9" fmla="*/ 3 h 25"/>
              <a:gd name="T10" fmla="*/ 5 w 25"/>
              <a:gd name="T11" fmla="*/ 3 h 25"/>
              <a:gd name="T12" fmla="*/ 6 w 25"/>
              <a:gd name="T13" fmla="*/ 0 h 25"/>
              <a:gd name="T14" fmla="*/ 6 w 25"/>
              <a:gd name="T15" fmla="*/ 0 h 25"/>
              <a:gd name="T16" fmla="*/ 10 w 25"/>
              <a:gd name="T17" fmla="*/ 0 h 25"/>
              <a:gd name="T18" fmla="*/ 10 w 25"/>
              <a:gd name="T19" fmla="*/ 0 h 25"/>
              <a:gd name="T20" fmla="*/ 12 w 25"/>
              <a:gd name="T21" fmla="*/ 0 h 25"/>
              <a:gd name="T22" fmla="*/ 12 w 25"/>
              <a:gd name="T23" fmla="*/ 0 h 25"/>
              <a:gd name="T24" fmla="*/ 14 w 25"/>
              <a:gd name="T25" fmla="*/ 3 h 25"/>
              <a:gd name="T26" fmla="*/ 14 w 25"/>
              <a:gd name="T27" fmla="*/ 3 h 25"/>
              <a:gd name="T28" fmla="*/ 16 w 25"/>
              <a:gd name="T29" fmla="*/ 0 h 25"/>
              <a:gd name="T30" fmla="*/ 16 w 25"/>
              <a:gd name="T31" fmla="*/ 0 h 25"/>
              <a:gd name="T32" fmla="*/ 19 w 25"/>
              <a:gd name="T33" fmla="*/ 0 h 25"/>
              <a:gd name="T34" fmla="*/ 19 w 25"/>
              <a:gd name="T35" fmla="*/ 0 h 25"/>
              <a:gd name="T36" fmla="*/ 21 w 25"/>
              <a:gd name="T37" fmla="*/ 0 h 25"/>
              <a:gd name="T38" fmla="*/ 21 w 25"/>
              <a:gd name="T39" fmla="*/ 0 h 25"/>
              <a:gd name="T40" fmla="*/ 22 w 25"/>
              <a:gd name="T41" fmla="*/ 1 h 25"/>
              <a:gd name="T42" fmla="*/ 22 w 25"/>
              <a:gd name="T43" fmla="*/ 1 h 25"/>
              <a:gd name="T44" fmla="*/ 24 w 25"/>
              <a:gd name="T45" fmla="*/ 3 h 25"/>
              <a:gd name="T46" fmla="*/ 24 w 25"/>
              <a:gd name="T47" fmla="*/ 3 h 25"/>
              <a:gd name="T48" fmla="*/ 25 w 25"/>
              <a:gd name="T49" fmla="*/ 6 h 25"/>
              <a:gd name="T50" fmla="*/ 25 w 25"/>
              <a:gd name="T51" fmla="*/ 25 h 25"/>
              <a:gd name="T52" fmla="*/ 20 w 25"/>
              <a:gd name="T53" fmla="*/ 25 h 25"/>
              <a:gd name="T54" fmla="*/ 20 w 25"/>
              <a:gd name="T55" fmla="*/ 8 h 25"/>
              <a:gd name="T56" fmla="*/ 20 w 25"/>
              <a:gd name="T57" fmla="*/ 8 h 25"/>
              <a:gd name="T58" fmla="*/ 19 w 25"/>
              <a:gd name="T59" fmla="*/ 6 h 25"/>
              <a:gd name="T60" fmla="*/ 19 w 25"/>
              <a:gd name="T61" fmla="*/ 6 h 25"/>
              <a:gd name="T62" fmla="*/ 17 w 25"/>
              <a:gd name="T63" fmla="*/ 5 h 25"/>
              <a:gd name="T64" fmla="*/ 17 w 25"/>
              <a:gd name="T65" fmla="*/ 5 h 25"/>
              <a:gd name="T66" fmla="*/ 15 w 25"/>
              <a:gd name="T67" fmla="*/ 6 h 25"/>
              <a:gd name="T68" fmla="*/ 15 w 25"/>
              <a:gd name="T69" fmla="*/ 6 h 25"/>
              <a:gd name="T70" fmla="*/ 15 w 25"/>
              <a:gd name="T71" fmla="*/ 9 h 25"/>
              <a:gd name="T72" fmla="*/ 15 w 25"/>
              <a:gd name="T73" fmla="*/ 25 h 25"/>
              <a:gd name="T74" fmla="*/ 10 w 25"/>
              <a:gd name="T75" fmla="*/ 25 h 25"/>
              <a:gd name="T76" fmla="*/ 10 w 25"/>
              <a:gd name="T77" fmla="*/ 8 h 25"/>
              <a:gd name="T78" fmla="*/ 10 w 25"/>
              <a:gd name="T79" fmla="*/ 8 h 25"/>
              <a:gd name="T80" fmla="*/ 8 w 25"/>
              <a:gd name="T81" fmla="*/ 6 h 25"/>
              <a:gd name="T82" fmla="*/ 8 w 25"/>
              <a:gd name="T83" fmla="*/ 6 h 25"/>
              <a:gd name="T84" fmla="*/ 7 w 25"/>
              <a:gd name="T85" fmla="*/ 5 h 25"/>
              <a:gd name="T86" fmla="*/ 7 w 25"/>
              <a:gd name="T87" fmla="*/ 5 h 25"/>
              <a:gd name="T88" fmla="*/ 5 w 25"/>
              <a:gd name="T89" fmla="*/ 6 h 25"/>
              <a:gd name="T90" fmla="*/ 5 w 25"/>
              <a:gd name="T91" fmla="*/ 6 h 25"/>
              <a:gd name="T92" fmla="*/ 5 w 25"/>
              <a:gd name="T93" fmla="*/ 9 h 25"/>
              <a:gd name="T94" fmla="*/ 5 w 25"/>
              <a:gd name="T95" fmla="*/ 25 h 25"/>
              <a:gd name="T96" fmla="*/ 0 w 25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3"/>
                </a:lnTo>
                <a:lnTo>
                  <a:pt x="14" y="3"/>
                </a:lnTo>
                <a:lnTo>
                  <a:pt x="16" y="0"/>
                </a:lnTo>
                <a:lnTo>
                  <a:pt x="16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1"/>
                </a:lnTo>
                <a:lnTo>
                  <a:pt x="22" y="1"/>
                </a:lnTo>
                <a:lnTo>
                  <a:pt x="24" y="3"/>
                </a:lnTo>
                <a:lnTo>
                  <a:pt x="24" y="3"/>
                </a:lnTo>
                <a:lnTo>
                  <a:pt x="25" y="6"/>
                </a:lnTo>
                <a:lnTo>
                  <a:pt x="25" y="25"/>
                </a:lnTo>
                <a:lnTo>
                  <a:pt x="20" y="25"/>
                </a:lnTo>
                <a:lnTo>
                  <a:pt x="20" y="8"/>
                </a:lnTo>
                <a:lnTo>
                  <a:pt x="20" y="8"/>
                </a:lnTo>
                <a:lnTo>
                  <a:pt x="19" y="6"/>
                </a:lnTo>
                <a:lnTo>
                  <a:pt x="19" y="6"/>
                </a:lnTo>
                <a:lnTo>
                  <a:pt x="17" y="5"/>
                </a:lnTo>
                <a:lnTo>
                  <a:pt x="17" y="5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8" y="6"/>
                </a:lnTo>
                <a:lnTo>
                  <a:pt x="8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68" name="Freeform 791">
            <a:extLst>
              <a:ext uri="{FF2B5EF4-FFF2-40B4-BE49-F238E27FC236}">
                <a16:creationId xmlns:a16="http://schemas.microsoft.com/office/drawing/2014/main" id="{1862D5E4-8B63-4219-B9F1-8FEFFF747C75}"/>
              </a:ext>
            </a:extLst>
          </p:cNvPr>
          <p:cNvSpPr>
            <a:spLocks/>
          </p:cNvSpPr>
          <p:nvPr/>
        </p:nvSpPr>
        <p:spPr bwMode="auto">
          <a:xfrm>
            <a:off x="3258581" y="3357746"/>
            <a:ext cx="26988" cy="58738"/>
          </a:xfrm>
          <a:custGeom>
            <a:avLst/>
            <a:gdLst>
              <a:gd name="T0" fmla="*/ 17 w 17"/>
              <a:gd name="T1" fmla="*/ 25 h 37"/>
              <a:gd name="T2" fmla="*/ 17 w 17"/>
              <a:gd name="T3" fmla="*/ 28 h 37"/>
              <a:gd name="T4" fmla="*/ 17 w 17"/>
              <a:gd name="T5" fmla="*/ 28 h 37"/>
              <a:gd name="T6" fmla="*/ 17 w 17"/>
              <a:gd name="T7" fmla="*/ 30 h 37"/>
              <a:gd name="T8" fmla="*/ 17 w 17"/>
              <a:gd name="T9" fmla="*/ 30 h 37"/>
              <a:gd name="T10" fmla="*/ 14 w 17"/>
              <a:gd name="T11" fmla="*/ 34 h 37"/>
              <a:gd name="T12" fmla="*/ 14 w 17"/>
              <a:gd name="T13" fmla="*/ 34 h 37"/>
              <a:gd name="T14" fmla="*/ 12 w 17"/>
              <a:gd name="T15" fmla="*/ 35 h 37"/>
              <a:gd name="T16" fmla="*/ 12 w 17"/>
              <a:gd name="T17" fmla="*/ 35 h 37"/>
              <a:gd name="T18" fmla="*/ 9 w 17"/>
              <a:gd name="T19" fmla="*/ 37 h 37"/>
              <a:gd name="T20" fmla="*/ 9 w 17"/>
              <a:gd name="T21" fmla="*/ 37 h 37"/>
              <a:gd name="T22" fmla="*/ 5 w 17"/>
              <a:gd name="T23" fmla="*/ 35 h 37"/>
              <a:gd name="T24" fmla="*/ 5 w 17"/>
              <a:gd name="T25" fmla="*/ 35 h 37"/>
              <a:gd name="T26" fmla="*/ 3 w 17"/>
              <a:gd name="T27" fmla="*/ 34 h 37"/>
              <a:gd name="T28" fmla="*/ 3 w 17"/>
              <a:gd name="T29" fmla="*/ 34 h 37"/>
              <a:gd name="T30" fmla="*/ 2 w 17"/>
              <a:gd name="T31" fmla="*/ 32 h 37"/>
              <a:gd name="T32" fmla="*/ 2 w 17"/>
              <a:gd name="T33" fmla="*/ 32 h 37"/>
              <a:gd name="T34" fmla="*/ 0 w 17"/>
              <a:gd name="T35" fmla="*/ 28 h 37"/>
              <a:gd name="T36" fmla="*/ 0 w 17"/>
              <a:gd name="T37" fmla="*/ 8 h 37"/>
              <a:gd name="T38" fmla="*/ 0 w 17"/>
              <a:gd name="T39" fmla="*/ 8 h 37"/>
              <a:gd name="T40" fmla="*/ 0 w 17"/>
              <a:gd name="T41" fmla="*/ 5 h 37"/>
              <a:gd name="T42" fmla="*/ 0 w 17"/>
              <a:gd name="T43" fmla="*/ 5 h 37"/>
              <a:gd name="T44" fmla="*/ 3 w 17"/>
              <a:gd name="T45" fmla="*/ 2 h 37"/>
              <a:gd name="T46" fmla="*/ 3 w 17"/>
              <a:gd name="T47" fmla="*/ 2 h 37"/>
              <a:gd name="T48" fmla="*/ 5 w 17"/>
              <a:gd name="T49" fmla="*/ 0 h 37"/>
              <a:gd name="T50" fmla="*/ 5 w 17"/>
              <a:gd name="T51" fmla="*/ 0 h 37"/>
              <a:gd name="T52" fmla="*/ 9 w 17"/>
              <a:gd name="T53" fmla="*/ 0 h 37"/>
              <a:gd name="T54" fmla="*/ 9 w 17"/>
              <a:gd name="T55" fmla="*/ 0 h 37"/>
              <a:gd name="T56" fmla="*/ 12 w 17"/>
              <a:gd name="T57" fmla="*/ 0 h 37"/>
              <a:gd name="T58" fmla="*/ 14 w 17"/>
              <a:gd name="T59" fmla="*/ 2 h 37"/>
              <a:gd name="T60" fmla="*/ 14 w 17"/>
              <a:gd name="T61" fmla="*/ 2 h 37"/>
              <a:gd name="T62" fmla="*/ 17 w 17"/>
              <a:gd name="T63" fmla="*/ 5 h 37"/>
              <a:gd name="T64" fmla="*/ 17 w 17"/>
              <a:gd name="T65" fmla="*/ 5 h 37"/>
              <a:gd name="T66" fmla="*/ 17 w 17"/>
              <a:gd name="T67" fmla="*/ 8 h 37"/>
              <a:gd name="T68" fmla="*/ 17 w 17"/>
              <a:gd name="T69" fmla="*/ 10 h 37"/>
              <a:gd name="T70" fmla="*/ 12 w 17"/>
              <a:gd name="T71" fmla="*/ 10 h 37"/>
              <a:gd name="T72" fmla="*/ 12 w 17"/>
              <a:gd name="T73" fmla="*/ 9 h 37"/>
              <a:gd name="T74" fmla="*/ 12 w 17"/>
              <a:gd name="T75" fmla="*/ 9 h 37"/>
              <a:gd name="T76" fmla="*/ 10 w 17"/>
              <a:gd name="T77" fmla="*/ 7 h 37"/>
              <a:gd name="T78" fmla="*/ 10 w 17"/>
              <a:gd name="T79" fmla="*/ 7 h 37"/>
              <a:gd name="T80" fmla="*/ 9 w 17"/>
              <a:gd name="T81" fmla="*/ 5 h 37"/>
              <a:gd name="T82" fmla="*/ 9 w 17"/>
              <a:gd name="T83" fmla="*/ 5 h 37"/>
              <a:gd name="T84" fmla="*/ 7 w 17"/>
              <a:gd name="T85" fmla="*/ 5 h 37"/>
              <a:gd name="T86" fmla="*/ 7 w 17"/>
              <a:gd name="T87" fmla="*/ 7 h 37"/>
              <a:gd name="T88" fmla="*/ 7 w 17"/>
              <a:gd name="T89" fmla="*/ 7 h 37"/>
              <a:gd name="T90" fmla="*/ 5 w 17"/>
              <a:gd name="T91" fmla="*/ 9 h 37"/>
              <a:gd name="T92" fmla="*/ 5 w 17"/>
              <a:gd name="T93" fmla="*/ 28 h 37"/>
              <a:gd name="T94" fmla="*/ 5 w 17"/>
              <a:gd name="T95" fmla="*/ 28 h 37"/>
              <a:gd name="T96" fmla="*/ 7 w 17"/>
              <a:gd name="T97" fmla="*/ 30 h 37"/>
              <a:gd name="T98" fmla="*/ 7 w 17"/>
              <a:gd name="T99" fmla="*/ 30 h 37"/>
              <a:gd name="T100" fmla="*/ 9 w 17"/>
              <a:gd name="T101" fmla="*/ 30 h 37"/>
              <a:gd name="T102" fmla="*/ 9 w 17"/>
              <a:gd name="T103" fmla="*/ 30 h 37"/>
              <a:gd name="T104" fmla="*/ 9 w 17"/>
              <a:gd name="T105" fmla="*/ 30 h 37"/>
              <a:gd name="T106" fmla="*/ 9 w 17"/>
              <a:gd name="T107" fmla="*/ 30 h 37"/>
              <a:gd name="T108" fmla="*/ 10 w 17"/>
              <a:gd name="T109" fmla="*/ 30 h 37"/>
              <a:gd name="T110" fmla="*/ 10 w 17"/>
              <a:gd name="T111" fmla="*/ 30 h 37"/>
              <a:gd name="T112" fmla="*/ 12 w 17"/>
              <a:gd name="T113" fmla="*/ 29 h 37"/>
              <a:gd name="T114" fmla="*/ 12 w 17"/>
              <a:gd name="T115" fmla="*/ 29 h 37"/>
              <a:gd name="T116" fmla="*/ 12 w 17"/>
              <a:gd name="T117" fmla="*/ 28 h 37"/>
              <a:gd name="T118" fmla="*/ 12 w 17"/>
              <a:gd name="T119" fmla="*/ 25 h 37"/>
              <a:gd name="T120" fmla="*/ 17 w 17"/>
              <a:gd name="T121" fmla="*/ 2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" h="37">
                <a:moveTo>
                  <a:pt x="17" y="25"/>
                </a:moveTo>
                <a:lnTo>
                  <a:pt x="17" y="28"/>
                </a:lnTo>
                <a:lnTo>
                  <a:pt x="17" y="28"/>
                </a:lnTo>
                <a:lnTo>
                  <a:pt x="17" y="30"/>
                </a:lnTo>
                <a:lnTo>
                  <a:pt x="17" y="30"/>
                </a:lnTo>
                <a:lnTo>
                  <a:pt x="14" y="34"/>
                </a:lnTo>
                <a:lnTo>
                  <a:pt x="14" y="34"/>
                </a:lnTo>
                <a:lnTo>
                  <a:pt x="12" y="35"/>
                </a:lnTo>
                <a:lnTo>
                  <a:pt x="12" y="35"/>
                </a:lnTo>
                <a:lnTo>
                  <a:pt x="9" y="37"/>
                </a:lnTo>
                <a:lnTo>
                  <a:pt x="9" y="37"/>
                </a:lnTo>
                <a:lnTo>
                  <a:pt x="5" y="35"/>
                </a:lnTo>
                <a:lnTo>
                  <a:pt x="5" y="35"/>
                </a:lnTo>
                <a:lnTo>
                  <a:pt x="3" y="34"/>
                </a:lnTo>
                <a:lnTo>
                  <a:pt x="3" y="34"/>
                </a:lnTo>
                <a:lnTo>
                  <a:pt x="2" y="32"/>
                </a:lnTo>
                <a:lnTo>
                  <a:pt x="2" y="32"/>
                </a:lnTo>
                <a:lnTo>
                  <a:pt x="0" y="28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7" y="5"/>
                </a:lnTo>
                <a:lnTo>
                  <a:pt x="17" y="5"/>
                </a:lnTo>
                <a:lnTo>
                  <a:pt x="17" y="8"/>
                </a:lnTo>
                <a:lnTo>
                  <a:pt x="17" y="10"/>
                </a:lnTo>
                <a:lnTo>
                  <a:pt x="12" y="10"/>
                </a:lnTo>
                <a:lnTo>
                  <a:pt x="12" y="9"/>
                </a:lnTo>
                <a:lnTo>
                  <a:pt x="12" y="9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7"/>
                </a:lnTo>
                <a:lnTo>
                  <a:pt x="7" y="7"/>
                </a:lnTo>
                <a:lnTo>
                  <a:pt x="5" y="9"/>
                </a:lnTo>
                <a:lnTo>
                  <a:pt x="5" y="28"/>
                </a:lnTo>
                <a:lnTo>
                  <a:pt x="5" y="28"/>
                </a:lnTo>
                <a:lnTo>
                  <a:pt x="7" y="30"/>
                </a:lnTo>
                <a:lnTo>
                  <a:pt x="7" y="30"/>
                </a:lnTo>
                <a:lnTo>
                  <a:pt x="9" y="30"/>
                </a:lnTo>
                <a:lnTo>
                  <a:pt x="9" y="30"/>
                </a:lnTo>
                <a:lnTo>
                  <a:pt x="9" y="30"/>
                </a:lnTo>
                <a:lnTo>
                  <a:pt x="9" y="30"/>
                </a:lnTo>
                <a:lnTo>
                  <a:pt x="10" y="30"/>
                </a:lnTo>
                <a:lnTo>
                  <a:pt x="10" y="30"/>
                </a:lnTo>
                <a:lnTo>
                  <a:pt x="12" y="29"/>
                </a:lnTo>
                <a:lnTo>
                  <a:pt x="12" y="29"/>
                </a:lnTo>
                <a:lnTo>
                  <a:pt x="12" y="28"/>
                </a:lnTo>
                <a:lnTo>
                  <a:pt x="12" y="25"/>
                </a:lnTo>
                <a:lnTo>
                  <a:pt x="17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69" name="Freeform 792">
            <a:extLst>
              <a:ext uri="{FF2B5EF4-FFF2-40B4-BE49-F238E27FC236}">
                <a16:creationId xmlns:a16="http://schemas.microsoft.com/office/drawing/2014/main" id="{8780643D-A0CB-4E19-A54F-A77CFF4B43CD}"/>
              </a:ext>
            </a:extLst>
          </p:cNvPr>
          <p:cNvSpPr>
            <a:spLocks/>
          </p:cNvSpPr>
          <p:nvPr/>
        </p:nvSpPr>
        <p:spPr bwMode="auto">
          <a:xfrm>
            <a:off x="3290331" y="3357746"/>
            <a:ext cx="23813" cy="55563"/>
          </a:xfrm>
          <a:custGeom>
            <a:avLst/>
            <a:gdLst>
              <a:gd name="T0" fmla="*/ 0 w 15"/>
              <a:gd name="T1" fmla="*/ 35 h 35"/>
              <a:gd name="T2" fmla="*/ 0 w 15"/>
              <a:gd name="T3" fmla="*/ 0 h 35"/>
              <a:gd name="T4" fmla="*/ 5 w 15"/>
              <a:gd name="T5" fmla="*/ 0 h 35"/>
              <a:gd name="T6" fmla="*/ 5 w 15"/>
              <a:gd name="T7" fmla="*/ 13 h 35"/>
              <a:gd name="T8" fmla="*/ 5 w 15"/>
              <a:gd name="T9" fmla="*/ 13 h 35"/>
              <a:gd name="T10" fmla="*/ 5 w 15"/>
              <a:gd name="T11" fmla="*/ 13 h 35"/>
              <a:gd name="T12" fmla="*/ 8 w 15"/>
              <a:gd name="T13" fmla="*/ 10 h 35"/>
              <a:gd name="T14" fmla="*/ 8 w 15"/>
              <a:gd name="T15" fmla="*/ 10 h 35"/>
              <a:gd name="T16" fmla="*/ 10 w 15"/>
              <a:gd name="T17" fmla="*/ 10 h 35"/>
              <a:gd name="T18" fmla="*/ 10 w 15"/>
              <a:gd name="T19" fmla="*/ 10 h 35"/>
              <a:gd name="T20" fmla="*/ 13 w 15"/>
              <a:gd name="T21" fmla="*/ 10 h 35"/>
              <a:gd name="T22" fmla="*/ 13 w 15"/>
              <a:gd name="T23" fmla="*/ 10 h 35"/>
              <a:gd name="T24" fmla="*/ 14 w 15"/>
              <a:gd name="T25" fmla="*/ 12 h 35"/>
              <a:gd name="T26" fmla="*/ 14 w 15"/>
              <a:gd name="T27" fmla="*/ 12 h 35"/>
              <a:gd name="T28" fmla="*/ 15 w 15"/>
              <a:gd name="T29" fmla="*/ 13 h 35"/>
              <a:gd name="T30" fmla="*/ 15 w 15"/>
              <a:gd name="T31" fmla="*/ 13 h 35"/>
              <a:gd name="T32" fmla="*/ 15 w 15"/>
              <a:gd name="T33" fmla="*/ 17 h 35"/>
              <a:gd name="T34" fmla="*/ 15 w 15"/>
              <a:gd name="T35" fmla="*/ 35 h 35"/>
              <a:gd name="T36" fmla="*/ 10 w 15"/>
              <a:gd name="T37" fmla="*/ 35 h 35"/>
              <a:gd name="T38" fmla="*/ 10 w 15"/>
              <a:gd name="T39" fmla="*/ 18 h 35"/>
              <a:gd name="T40" fmla="*/ 10 w 15"/>
              <a:gd name="T41" fmla="*/ 18 h 35"/>
              <a:gd name="T42" fmla="*/ 10 w 15"/>
              <a:gd name="T43" fmla="*/ 17 h 35"/>
              <a:gd name="T44" fmla="*/ 10 w 15"/>
              <a:gd name="T45" fmla="*/ 17 h 35"/>
              <a:gd name="T46" fmla="*/ 8 w 15"/>
              <a:gd name="T47" fmla="*/ 15 h 35"/>
              <a:gd name="T48" fmla="*/ 8 w 15"/>
              <a:gd name="T49" fmla="*/ 15 h 35"/>
              <a:gd name="T50" fmla="*/ 7 w 15"/>
              <a:gd name="T51" fmla="*/ 17 h 35"/>
              <a:gd name="T52" fmla="*/ 7 w 15"/>
              <a:gd name="T53" fmla="*/ 17 h 35"/>
              <a:gd name="T54" fmla="*/ 5 w 15"/>
              <a:gd name="T55" fmla="*/ 19 h 35"/>
              <a:gd name="T56" fmla="*/ 5 w 15"/>
              <a:gd name="T57" fmla="*/ 35 h 35"/>
              <a:gd name="T58" fmla="*/ 0 w 15"/>
              <a:gd name="T5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35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8" y="10"/>
                </a:lnTo>
                <a:lnTo>
                  <a:pt x="8" y="10"/>
                </a:lnTo>
                <a:lnTo>
                  <a:pt x="10" y="10"/>
                </a:lnTo>
                <a:lnTo>
                  <a:pt x="10" y="10"/>
                </a:lnTo>
                <a:lnTo>
                  <a:pt x="13" y="10"/>
                </a:lnTo>
                <a:lnTo>
                  <a:pt x="13" y="10"/>
                </a:lnTo>
                <a:lnTo>
                  <a:pt x="14" y="12"/>
                </a:lnTo>
                <a:lnTo>
                  <a:pt x="14" y="12"/>
                </a:lnTo>
                <a:lnTo>
                  <a:pt x="15" y="13"/>
                </a:lnTo>
                <a:lnTo>
                  <a:pt x="15" y="13"/>
                </a:lnTo>
                <a:lnTo>
                  <a:pt x="15" y="17"/>
                </a:lnTo>
                <a:lnTo>
                  <a:pt x="15" y="35"/>
                </a:lnTo>
                <a:lnTo>
                  <a:pt x="10" y="35"/>
                </a:lnTo>
                <a:lnTo>
                  <a:pt x="10" y="18"/>
                </a:lnTo>
                <a:lnTo>
                  <a:pt x="10" y="18"/>
                </a:lnTo>
                <a:lnTo>
                  <a:pt x="10" y="17"/>
                </a:lnTo>
                <a:lnTo>
                  <a:pt x="10" y="17"/>
                </a:lnTo>
                <a:lnTo>
                  <a:pt x="8" y="15"/>
                </a:lnTo>
                <a:lnTo>
                  <a:pt x="8" y="15"/>
                </a:lnTo>
                <a:lnTo>
                  <a:pt x="7" y="17"/>
                </a:lnTo>
                <a:lnTo>
                  <a:pt x="7" y="17"/>
                </a:lnTo>
                <a:lnTo>
                  <a:pt x="5" y="19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70" name="Freeform 793">
            <a:extLst>
              <a:ext uri="{FF2B5EF4-FFF2-40B4-BE49-F238E27FC236}">
                <a16:creationId xmlns:a16="http://schemas.microsoft.com/office/drawing/2014/main" id="{15C9E2E7-FDC2-4276-AFC9-3A096FFA0049}"/>
              </a:ext>
            </a:extLst>
          </p:cNvPr>
          <p:cNvSpPr>
            <a:spLocks/>
          </p:cNvSpPr>
          <p:nvPr/>
        </p:nvSpPr>
        <p:spPr bwMode="auto">
          <a:xfrm>
            <a:off x="3323668" y="3373621"/>
            <a:ext cx="17463" cy="39688"/>
          </a:xfrm>
          <a:custGeom>
            <a:avLst/>
            <a:gdLst>
              <a:gd name="T0" fmla="*/ 0 w 11"/>
              <a:gd name="T1" fmla="*/ 25 h 25"/>
              <a:gd name="T2" fmla="*/ 0 w 11"/>
              <a:gd name="T3" fmla="*/ 0 h 25"/>
              <a:gd name="T4" fmla="*/ 5 w 11"/>
              <a:gd name="T5" fmla="*/ 0 h 25"/>
              <a:gd name="T6" fmla="*/ 5 w 11"/>
              <a:gd name="T7" fmla="*/ 3 h 25"/>
              <a:gd name="T8" fmla="*/ 5 w 11"/>
              <a:gd name="T9" fmla="*/ 3 h 25"/>
              <a:gd name="T10" fmla="*/ 7 w 11"/>
              <a:gd name="T11" fmla="*/ 0 h 25"/>
              <a:gd name="T12" fmla="*/ 7 w 11"/>
              <a:gd name="T13" fmla="*/ 0 h 25"/>
              <a:gd name="T14" fmla="*/ 11 w 11"/>
              <a:gd name="T15" fmla="*/ 0 h 25"/>
              <a:gd name="T16" fmla="*/ 11 w 11"/>
              <a:gd name="T17" fmla="*/ 5 h 25"/>
              <a:gd name="T18" fmla="*/ 11 w 11"/>
              <a:gd name="T19" fmla="*/ 5 h 25"/>
              <a:gd name="T20" fmla="*/ 10 w 11"/>
              <a:gd name="T21" fmla="*/ 5 h 25"/>
              <a:gd name="T22" fmla="*/ 10 w 11"/>
              <a:gd name="T23" fmla="*/ 5 h 25"/>
              <a:gd name="T24" fmla="*/ 8 w 11"/>
              <a:gd name="T25" fmla="*/ 5 h 25"/>
              <a:gd name="T26" fmla="*/ 8 w 11"/>
              <a:gd name="T27" fmla="*/ 5 h 25"/>
              <a:gd name="T28" fmla="*/ 6 w 11"/>
              <a:gd name="T29" fmla="*/ 7 h 25"/>
              <a:gd name="T30" fmla="*/ 6 w 11"/>
              <a:gd name="T31" fmla="*/ 7 h 25"/>
              <a:gd name="T32" fmla="*/ 5 w 11"/>
              <a:gd name="T33" fmla="*/ 8 h 25"/>
              <a:gd name="T34" fmla="*/ 5 w 11"/>
              <a:gd name="T35" fmla="*/ 8 h 25"/>
              <a:gd name="T36" fmla="*/ 5 w 11"/>
              <a:gd name="T37" fmla="*/ 10 h 25"/>
              <a:gd name="T38" fmla="*/ 5 w 11"/>
              <a:gd name="T39" fmla="*/ 25 h 25"/>
              <a:gd name="T40" fmla="*/ 0 w 11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5"/>
                </a:lnTo>
                <a:lnTo>
                  <a:pt x="11" y="5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6" y="7"/>
                </a:lnTo>
                <a:lnTo>
                  <a:pt x="6" y="7"/>
                </a:lnTo>
                <a:lnTo>
                  <a:pt x="5" y="8"/>
                </a:lnTo>
                <a:lnTo>
                  <a:pt x="5" y="8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71" name="Freeform 794">
            <a:extLst>
              <a:ext uri="{FF2B5EF4-FFF2-40B4-BE49-F238E27FC236}">
                <a16:creationId xmlns:a16="http://schemas.microsoft.com/office/drawing/2014/main" id="{6CD72E4F-7F58-4217-8EFD-F2AF3C3BDCAD}"/>
              </a:ext>
            </a:extLst>
          </p:cNvPr>
          <p:cNvSpPr>
            <a:spLocks noEditPoints="1"/>
          </p:cNvSpPr>
          <p:nvPr/>
        </p:nvSpPr>
        <p:spPr bwMode="auto">
          <a:xfrm>
            <a:off x="3342718" y="3373621"/>
            <a:ext cx="23813" cy="42863"/>
          </a:xfrm>
          <a:custGeom>
            <a:avLst/>
            <a:gdLst>
              <a:gd name="T0" fmla="*/ 0 w 15"/>
              <a:gd name="T1" fmla="*/ 9 h 27"/>
              <a:gd name="T2" fmla="*/ 0 w 15"/>
              <a:gd name="T3" fmla="*/ 9 h 27"/>
              <a:gd name="T4" fmla="*/ 0 w 15"/>
              <a:gd name="T5" fmla="*/ 7 h 27"/>
              <a:gd name="T6" fmla="*/ 0 w 15"/>
              <a:gd name="T7" fmla="*/ 7 h 27"/>
              <a:gd name="T8" fmla="*/ 1 w 15"/>
              <a:gd name="T9" fmla="*/ 4 h 27"/>
              <a:gd name="T10" fmla="*/ 1 w 15"/>
              <a:gd name="T11" fmla="*/ 4 h 27"/>
              <a:gd name="T12" fmla="*/ 4 w 15"/>
              <a:gd name="T13" fmla="*/ 2 h 27"/>
              <a:gd name="T14" fmla="*/ 4 w 15"/>
              <a:gd name="T15" fmla="*/ 2 h 27"/>
              <a:gd name="T16" fmla="*/ 8 w 15"/>
              <a:gd name="T17" fmla="*/ 0 h 27"/>
              <a:gd name="T18" fmla="*/ 8 w 15"/>
              <a:gd name="T19" fmla="*/ 0 h 27"/>
              <a:gd name="T20" fmla="*/ 13 w 15"/>
              <a:gd name="T21" fmla="*/ 2 h 27"/>
              <a:gd name="T22" fmla="*/ 13 w 15"/>
              <a:gd name="T23" fmla="*/ 2 h 27"/>
              <a:gd name="T24" fmla="*/ 15 w 15"/>
              <a:gd name="T25" fmla="*/ 4 h 27"/>
              <a:gd name="T26" fmla="*/ 15 w 15"/>
              <a:gd name="T27" fmla="*/ 4 h 27"/>
              <a:gd name="T28" fmla="*/ 15 w 15"/>
              <a:gd name="T29" fmla="*/ 7 h 27"/>
              <a:gd name="T30" fmla="*/ 15 w 15"/>
              <a:gd name="T31" fmla="*/ 7 h 27"/>
              <a:gd name="T32" fmla="*/ 15 w 15"/>
              <a:gd name="T33" fmla="*/ 9 h 27"/>
              <a:gd name="T34" fmla="*/ 15 w 15"/>
              <a:gd name="T35" fmla="*/ 18 h 27"/>
              <a:gd name="T36" fmla="*/ 15 w 15"/>
              <a:gd name="T37" fmla="*/ 18 h 27"/>
              <a:gd name="T38" fmla="*/ 15 w 15"/>
              <a:gd name="T39" fmla="*/ 20 h 27"/>
              <a:gd name="T40" fmla="*/ 15 w 15"/>
              <a:gd name="T41" fmla="*/ 20 h 27"/>
              <a:gd name="T42" fmla="*/ 15 w 15"/>
              <a:gd name="T43" fmla="*/ 23 h 27"/>
              <a:gd name="T44" fmla="*/ 15 w 15"/>
              <a:gd name="T45" fmla="*/ 23 h 27"/>
              <a:gd name="T46" fmla="*/ 13 w 15"/>
              <a:gd name="T47" fmla="*/ 25 h 27"/>
              <a:gd name="T48" fmla="*/ 13 w 15"/>
              <a:gd name="T49" fmla="*/ 25 h 27"/>
              <a:gd name="T50" fmla="*/ 8 w 15"/>
              <a:gd name="T51" fmla="*/ 27 h 27"/>
              <a:gd name="T52" fmla="*/ 8 w 15"/>
              <a:gd name="T53" fmla="*/ 27 h 27"/>
              <a:gd name="T54" fmla="*/ 4 w 15"/>
              <a:gd name="T55" fmla="*/ 25 h 27"/>
              <a:gd name="T56" fmla="*/ 4 w 15"/>
              <a:gd name="T57" fmla="*/ 25 h 27"/>
              <a:gd name="T58" fmla="*/ 1 w 15"/>
              <a:gd name="T59" fmla="*/ 23 h 27"/>
              <a:gd name="T60" fmla="*/ 1 w 15"/>
              <a:gd name="T61" fmla="*/ 23 h 27"/>
              <a:gd name="T62" fmla="*/ 0 w 15"/>
              <a:gd name="T63" fmla="*/ 20 h 27"/>
              <a:gd name="T64" fmla="*/ 0 w 15"/>
              <a:gd name="T65" fmla="*/ 20 h 27"/>
              <a:gd name="T66" fmla="*/ 0 w 15"/>
              <a:gd name="T67" fmla="*/ 18 h 27"/>
              <a:gd name="T68" fmla="*/ 0 w 15"/>
              <a:gd name="T69" fmla="*/ 9 h 27"/>
              <a:gd name="T70" fmla="*/ 5 w 15"/>
              <a:gd name="T71" fmla="*/ 18 h 27"/>
              <a:gd name="T72" fmla="*/ 5 w 15"/>
              <a:gd name="T73" fmla="*/ 18 h 27"/>
              <a:gd name="T74" fmla="*/ 6 w 15"/>
              <a:gd name="T75" fmla="*/ 20 h 27"/>
              <a:gd name="T76" fmla="*/ 6 w 15"/>
              <a:gd name="T77" fmla="*/ 20 h 27"/>
              <a:gd name="T78" fmla="*/ 8 w 15"/>
              <a:gd name="T79" fmla="*/ 20 h 27"/>
              <a:gd name="T80" fmla="*/ 8 w 15"/>
              <a:gd name="T81" fmla="*/ 20 h 27"/>
              <a:gd name="T82" fmla="*/ 10 w 15"/>
              <a:gd name="T83" fmla="*/ 20 h 27"/>
              <a:gd name="T84" fmla="*/ 10 w 15"/>
              <a:gd name="T85" fmla="*/ 20 h 27"/>
              <a:gd name="T86" fmla="*/ 10 w 15"/>
              <a:gd name="T87" fmla="*/ 18 h 27"/>
              <a:gd name="T88" fmla="*/ 10 w 15"/>
              <a:gd name="T89" fmla="*/ 8 h 27"/>
              <a:gd name="T90" fmla="*/ 10 w 15"/>
              <a:gd name="T91" fmla="*/ 8 h 27"/>
              <a:gd name="T92" fmla="*/ 10 w 15"/>
              <a:gd name="T93" fmla="*/ 5 h 27"/>
              <a:gd name="T94" fmla="*/ 10 w 15"/>
              <a:gd name="T95" fmla="*/ 5 h 27"/>
              <a:gd name="T96" fmla="*/ 8 w 15"/>
              <a:gd name="T97" fmla="*/ 5 h 27"/>
              <a:gd name="T98" fmla="*/ 8 w 15"/>
              <a:gd name="T99" fmla="*/ 5 h 27"/>
              <a:gd name="T100" fmla="*/ 6 w 15"/>
              <a:gd name="T101" fmla="*/ 5 h 27"/>
              <a:gd name="T102" fmla="*/ 6 w 15"/>
              <a:gd name="T103" fmla="*/ 5 h 27"/>
              <a:gd name="T104" fmla="*/ 5 w 15"/>
              <a:gd name="T105" fmla="*/ 8 h 27"/>
              <a:gd name="T106" fmla="*/ 5 w 15"/>
              <a:gd name="T107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7">
                <a:moveTo>
                  <a:pt x="0" y="9"/>
                </a:move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1" y="4"/>
                </a:lnTo>
                <a:lnTo>
                  <a:pt x="1" y="4"/>
                </a:lnTo>
                <a:lnTo>
                  <a:pt x="4" y="2"/>
                </a:lnTo>
                <a:lnTo>
                  <a:pt x="4" y="2"/>
                </a:lnTo>
                <a:lnTo>
                  <a:pt x="8" y="0"/>
                </a:lnTo>
                <a:lnTo>
                  <a:pt x="8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5" y="7"/>
                </a:lnTo>
                <a:lnTo>
                  <a:pt x="15" y="7"/>
                </a:lnTo>
                <a:lnTo>
                  <a:pt x="15" y="9"/>
                </a:lnTo>
                <a:lnTo>
                  <a:pt x="15" y="18"/>
                </a:lnTo>
                <a:lnTo>
                  <a:pt x="15" y="18"/>
                </a:lnTo>
                <a:lnTo>
                  <a:pt x="15" y="20"/>
                </a:lnTo>
                <a:lnTo>
                  <a:pt x="15" y="20"/>
                </a:lnTo>
                <a:lnTo>
                  <a:pt x="15" y="23"/>
                </a:lnTo>
                <a:lnTo>
                  <a:pt x="15" y="23"/>
                </a:lnTo>
                <a:lnTo>
                  <a:pt x="13" y="25"/>
                </a:lnTo>
                <a:lnTo>
                  <a:pt x="13" y="25"/>
                </a:lnTo>
                <a:lnTo>
                  <a:pt x="8" y="27"/>
                </a:lnTo>
                <a:lnTo>
                  <a:pt x="8" y="27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close/>
                <a:moveTo>
                  <a:pt x="5" y="18"/>
                </a:move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8"/>
                </a:lnTo>
                <a:lnTo>
                  <a:pt x="10" y="8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72" name="Freeform 795">
            <a:extLst>
              <a:ext uri="{FF2B5EF4-FFF2-40B4-BE49-F238E27FC236}">
                <a16:creationId xmlns:a16="http://schemas.microsoft.com/office/drawing/2014/main" id="{09C21866-711A-461D-86A6-1A0A84414750}"/>
              </a:ext>
            </a:extLst>
          </p:cNvPr>
          <p:cNvSpPr>
            <a:spLocks/>
          </p:cNvSpPr>
          <p:nvPr/>
        </p:nvSpPr>
        <p:spPr bwMode="auto">
          <a:xfrm>
            <a:off x="3372881" y="3373621"/>
            <a:ext cx="41275" cy="39688"/>
          </a:xfrm>
          <a:custGeom>
            <a:avLst/>
            <a:gdLst>
              <a:gd name="T0" fmla="*/ 0 w 26"/>
              <a:gd name="T1" fmla="*/ 25 h 25"/>
              <a:gd name="T2" fmla="*/ 0 w 26"/>
              <a:gd name="T3" fmla="*/ 0 h 25"/>
              <a:gd name="T4" fmla="*/ 6 w 26"/>
              <a:gd name="T5" fmla="*/ 0 h 25"/>
              <a:gd name="T6" fmla="*/ 6 w 26"/>
              <a:gd name="T7" fmla="*/ 3 h 25"/>
              <a:gd name="T8" fmla="*/ 6 w 26"/>
              <a:gd name="T9" fmla="*/ 3 h 25"/>
              <a:gd name="T10" fmla="*/ 6 w 26"/>
              <a:gd name="T11" fmla="*/ 3 h 25"/>
              <a:gd name="T12" fmla="*/ 7 w 26"/>
              <a:gd name="T13" fmla="*/ 0 h 25"/>
              <a:gd name="T14" fmla="*/ 7 w 26"/>
              <a:gd name="T15" fmla="*/ 0 h 25"/>
              <a:gd name="T16" fmla="*/ 10 w 26"/>
              <a:gd name="T17" fmla="*/ 0 h 25"/>
              <a:gd name="T18" fmla="*/ 10 w 26"/>
              <a:gd name="T19" fmla="*/ 0 h 25"/>
              <a:gd name="T20" fmla="*/ 14 w 26"/>
              <a:gd name="T21" fmla="*/ 0 h 25"/>
              <a:gd name="T22" fmla="*/ 14 w 26"/>
              <a:gd name="T23" fmla="*/ 0 h 25"/>
              <a:gd name="T24" fmla="*/ 15 w 26"/>
              <a:gd name="T25" fmla="*/ 3 h 25"/>
              <a:gd name="T26" fmla="*/ 15 w 26"/>
              <a:gd name="T27" fmla="*/ 3 h 25"/>
              <a:gd name="T28" fmla="*/ 17 w 26"/>
              <a:gd name="T29" fmla="*/ 0 h 25"/>
              <a:gd name="T30" fmla="*/ 17 w 26"/>
              <a:gd name="T31" fmla="*/ 0 h 25"/>
              <a:gd name="T32" fmla="*/ 20 w 26"/>
              <a:gd name="T33" fmla="*/ 0 h 25"/>
              <a:gd name="T34" fmla="*/ 20 w 26"/>
              <a:gd name="T35" fmla="*/ 0 h 25"/>
              <a:gd name="T36" fmla="*/ 22 w 26"/>
              <a:gd name="T37" fmla="*/ 0 h 25"/>
              <a:gd name="T38" fmla="*/ 22 w 26"/>
              <a:gd name="T39" fmla="*/ 0 h 25"/>
              <a:gd name="T40" fmla="*/ 24 w 26"/>
              <a:gd name="T41" fmla="*/ 2 h 25"/>
              <a:gd name="T42" fmla="*/ 24 w 26"/>
              <a:gd name="T43" fmla="*/ 2 h 25"/>
              <a:gd name="T44" fmla="*/ 25 w 26"/>
              <a:gd name="T45" fmla="*/ 3 h 25"/>
              <a:gd name="T46" fmla="*/ 25 w 26"/>
              <a:gd name="T47" fmla="*/ 3 h 25"/>
              <a:gd name="T48" fmla="*/ 26 w 26"/>
              <a:gd name="T49" fmla="*/ 7 h 25"/>
              <a:gd name="T50" fmla="*/ 26 w 26"/>
              <a:gd name="T51" fmla="*/ 25 h 25"/>
              <a:gd name="T52" fmla="*/ 21 w 26"/>
              <a:gd name="T53" fmla="*/ 25 h 25"/>
              <a:gd name="T54" fmla="*/ 21 w 26"/>
              <a:gd name="T55" fmla="*/ 8 h 25"/>
              <a:gd name="T56" fmla="*/ 21 w 26"/>
              <a:gd name="T57" fmla="*/ 8 h 25"/>
              <a:gd name="T58" fmla="*/ 20 w 26"/>
              <a:gd name="T59" fmla="*/ 7 h 25"/>
              <a:gd name="T60" fmla="*/ 20 w 26"/>
              <a:gd name="T61" fmla="*/ 7 h 25"/>
              <a:gd name="T62" fmla="*/ 19 w 26"/>
              <a:gd name="T63" fmla="*/ 5 h 25"/>
              <a:gd name="T64" fmla="*/ 19 w 26"/>
              <a:gd name="T65" fmla="*/ 5 h 25"/>
              <a:gd name="T66" fmla="*/ 16 w 26"/>
              <a:gd name="T67" fmla="*/ 7 h 25"/>
              <a:gd name="T68" fmla="*/ 16 w 26"/>
              <a:gd name="T69" fmla="*/ 7 h 25"/>
              <a:gd name="T70" fmla="*/ 16 w 26"/>
              <a:gd name="T71" fmla="*/ 9 h 25"/>
              <a:gd name="T72" fmla="*/ 16 w 26"/>
              <a:gd name="T73" fmla="*/ 25 h 25"/>
              <a:gd name="T74" fmla="*/ 11 w 26"/>
              <a:gd name="T75" fmla="*/ 25 h 25"/>
              <a:gd name="T76" fmla="*/ 11 w 26"/>
              <a:gd name="T77" fmla="*/ 8 h 25"/>
              <a:gd name="T78" fmla="*/ 11 w 26"/>
              <a:gd name="T79" fmla="*/ 8 h 25"/>
              <a:gd name="T80" fmla="*/ 10 w 26"/>
              <a:gd name="T81" fmla="*/ 7 h 25"/>
              <a:gd name="T82" fmla="*/ 10 w 26"/>
              <a:gd name="T83" fmla="*/ 7 h 25"/>
              <a:gd name="T84" fmla="*/ 9 w 26"/>
              <a:gd name="T85" fmla="*/ 5 h 25"/>
              <a:gd name="T86" fmla="*/ 9 w 26"/>
              <a:gd name="T87" fmla="*/ 5 h 25"/>
              <a:gd name="T88" fmla="*/ 6 w 26"/>
              <a:gd name="T89" fmla="*/ 7 h 25"/>
              <a:gd name="T90" fmla="*/ 6 w 26"/>
              <a:gd name="T91" fmla="*/ 7 h 25"/>
              <a:gd name="T92" fmla="*/ 6 w 26"/>
              <a:gd name="T93" fmla="*/ 9 h 25"/>
              <a:gd name="T94" fmla="*/ 6 w 26"/>
              <a:gd name="T95" fmla="*/ 25 h 25"/>
              <a:gd name="T96" fmla="*/ 0 w 26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" h="25">
                <a:moveTo>
                  <a:pt x="0" y="25"/>
                </a:moveTo>
                <a:lnTo>
                  <a:pt x="0" y="0"/>
                </a:lnTo>
                <a:lnTo>
                  <a:pt x="6" y="0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4" y="0"/>
                </a:lnTo>
                <a:lnTo>
                  <a:pt x="14" y="0"/>
                </a:lnTo>
                <a:lnTo>
                  <a:pt x="15" y="3"/>
                </a:lnTo>
                <a:lnTo>
                  <a:pt x="15" y="3"/>
                </a:lnTo>
                <a:lnTo>
                  <a:pt x="17" y="0"/>
                </a:lnTo>
                <a:lnTo>
                  <a:pt x="17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2"/>
                </a:lnTo>
                <a:lnTo>
                  <a:pt x="24" y="2"/>
                </a:lnTo>
                <a:lnTo>
                  <a:pt x="25" y="3"/>
                </a:lnTo>
                <a:lnTo>
                  <a:pt x="25" y="3"/>
                </a:lnTo>
                <a:lnTo>
                  <a:pt x="26" y="7"/>
                </a:lnTo>
                <a:lnTo>
                  <a:pt x="26" y="25"/>
                </a:lnTo>
                <a:lnTo>
                  <a:pt x="21" y="25"/>
                </a:lnTo>
                <a:lnTo>
                  <a:pt x="21" y="8"/>
                </a:lnTo>
                <a:lnTo>
                  <a:pt x="21" y="8"/>
                </a:lnTo>
                <a:lnTo>
                  <a:pt x="20" y="7"/>
                </a:lnTo>
                <a:lnTo>
                  <a:pt x="20" y="7"/>
                </a:lnTo>
                <a:lnTo>
                  <a:pt x="19" y="5"/>
                </a:lnTo>
                <a:lnTo>
                  <a:pt x="19" y="5"/>
                </a:lnTo>
                <a:lnTo>
                  <a:pt x="16" y="7"/>
                </a:lnTo>
                <a:lnTo>
                  <a:pt x="16" y="7"/>
                </a:lnTo>
                <a:lnTo>
                  <a:pt x="16" y="9"/>
                </a:lnTo>
                <a:lnTo>
                  <a:pt x="16" y="25"/>
                </a:lnTo>
                <a:lnTo>
                  <a:pt x="11" y="25"/>
                </a:lnTo>
                <a:lnTo>
                  <a:pt x="11" y="8"/>
                </a:lnTo>
                <a:lnTo>
                  <a:pt x="11" y="8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6" y="7"/>
                </a:lnTo>
                <a:lnTo>
                  <a:pt x="6" y="7"/>
                </a:lnTo>
                <a:lnTo>
                  <a:pt x="6" y="9"/>
                </a:lnTo>
                <a:lnTo>
                  <a:pt x="6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73" name="Freeform 796">
            <a:extLst>
              <a:ext uri="{FF2B5EF4-FFF2-40B4-BE49-F238E27FC236}">
                <a16:creationId xmlns:a16="http://schemas.microsoft.com/office/drawing/2014/main" id="{CE7E3E64-18AA-4773-9652-DD021FB2DE84}"/>
              </a:ext>
            </a:extLst>
          </p:cNvPr>
          <p:cNvSpPr>
            <a:spLocks noEditPoints="1"/>
          </p:cNvSpPr>
          <p:nvPr/>
        </p:nvSpPr>
        <p:spPr bwMode="auto">
          <a:xfrm>
            <a:off x="3420506" y="3357746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74" name="Freeform 797">
            <a:extLst>
              <a:ext uri="{FF2B5EF4-FFF2-40B4-BE49-F238E27FC236}">
                <a16:creationId xmlns:a16="http://schemas.microsoft.com/office/drawing/2014/main" id="{CB771389-08C4-4280-B9E6-791F02453F85}"/>
              </a:ext>
            </a:extLst>
          </p:cNvPr>
          <p:cNvSpPr>
            <a:spLocks/>
          </p:cNvSpPr>
          <p:nvPr/>
        </p:nvSpPr>
        <p:spPr bwMode="auto">
          <a:xfrm>
            <a:off x="3436381" y="3373621"/>
            <a:ext cx="23813" cy="42863"/>
          </a:xfrm>
          <a:custGeom>
            <a:avLst/>
            <a:gdLst>
              <a:gd name="T0" fmla="*/ 15 w 15"/>
              <a:gd name="T1" fmla="*/ 0 h 27"/>
              <a:gd name="T2" fmla="*/ 15 w 15"/>
              <a:gd name="T3" fmla="*/ 25 h 27"/>
              <a:gd name="T4" fmla="*/ 10 w 15"/>
              <a:gd name="T5" fmla="*/ 25 h 27"/>
              <a:gd name="T6" fmla="*/ 10 w 15"/>
              <a:gd name="T7" fmla="*/ 23 h 27"/>
              <a:gd name="T8" fmla="*/ 10 w 15"/>
              <a:gd name="T9" fmla="*/ 23 h 27"/>
              <a:gd name="T10" fmla="*/ 10 w 15"/>
              <a:gd name="T11" fmla="*/ 23 h 27"/>
              <a:gd name="T12" fmla="*/ 8 w 15"/>
              <a:gd name="T13" fmla="*/ 25 h 27"/>
              <a:gd name="T14" fmla="*/ 8 w 15"/>
              <a:gd name="T15" fmla="*/ 25 h 27"/>
              <a:gd name="T16" fmla="*/ 5 w 15"/>
              <a:gd name="T17" fmla="*/ 27 h 27"/>
              <a:gd name="T18" fmla="*/ 5 w 15"/>
              <a:gd name="T19" fmla="*/ 27 h 27"/>
              <a:gd name="T20" fmla="*/ 3 w 15"/>
              <a:gd name="T21" fmla="*/ 25 h 27"/>
              <a:gd name="T22" fmla="*/ 3 w 15"/>
              <a:gd name="T23" fmla="*/ 25 h 27"/>
              <a:gd name="T24" fmla="*/ 1 w 15"/>
              <a:gd name="T25" fmla="*/ 24 h 27"/>
              <a:gd name="T26" fmla="*/ 1 w 15"/>
              <a:gd name="T27" fmla="*/ 24 h 27"/>
              <a:gd name="T28" fmla="*/ 0 w 15"/>
              <a:gd name="T29" fmla="*/ 23 h 27"/>
              <a:gd name="T30" fmla="*/ 0 w 15"/>
              <a:gd name="T31" fmla="*/ 23 h 27"/>
              <a:gd name="T32" fmla="*/ 0 w 15"/>
              <a:gd name="T33" fmla="*/ 20 h 27"/>
              <a:gd name="T34" fmla="*/ 0 w 15"/>
              <a:gd name="T35" fmla="*/ 0 h 27"/>
              <a:gd name="T36" fmla="*/ 5 w 15"/>
              <a:gd name="T37" fmla="*/ 0 h 27"/>
              <a:gd name="T38" fmla="*/ 5 w 15"/>
              <a:gd name="T39" fmla="*/ 18 h 27"/>
              <a:gd name="T40" fmla="*/ 5 w 15"/>
              <a:gd name="T41" fmla="*/ 18 h 27"/>
              <a:gd name="T42" fmla="*/ 5 w 15"/>
              <a:gd name="T43" fmla="*/ 20 h 27"/>
              <a:gd name="T44" fmla="*/ 5 w 15"/>
              <a:gd name="T45" fmla="*/ 20 h 27"/>
              <a:gd name="T46" fmla="*/ 8 w 15"/>
              <a:gd name="T47" fmla="*/ 20 h 27"/>
              <a:gd name="T48" fmla="*/ 8 w 15"/>
              <a:gd name="T49" fmla="*/ 20 h 27"/>
              <a:gd name="T50" fmla="*/ 9 w 15"/>
              <a:gd name="T51" fmla="*/ 20 h 27"/>
              <a:gd name="T52" fmla="*/ 9 w 15"/>
              <a:gd name="T53" fmla="*/ 20 h 27"/>
              <a:gd name="T54" fmla="*/ 10 w 15"/>
              <a:gd name="T55" fmla="*/ 18 h 27"/>
              <a:gd name="T56" fmla="*/ 10 w 15"/>
              <a:gd name="T57" fmla="*/ 0 h 27"/>
              <a:gd name="T58" fmla="*/ 15 w 15"/>
              <a:gd name="T5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7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8" y="25"/>
                </a:lnTo>
                <a:lnTo>
                  <a:pt x="8" y="25"/>
                </a:lnTo>
                <a:lnTo>
                  <a:pt x="5" y="27"/>
                </a:lnTo>
                <a:lnTo>
                  <a:pt x="5" y="27"/>
                </a:lnTo>
                <a:lnTo>
                  <a:pt x="3" y="25"/>
                </a:lnTo>
                <a:lnTo>
                  <a:pt x="3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0"/>
                </a:lnTo>
                <a:lnTo>
                  <a:pt x="8" y="20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75" name="Freeform 798">
            <a:extLst>
              <a:ext uri="{FF2B5EF4-FFF2-40B4-BE49-F238E27FC236}">
                <a16:creationId xmlns:a16="http://schemas.microsoft.com/office/drawing/2014/main" id="{A1564B71-EAA3-497E-A547-693E0EE46982}"/>
              </a:ext>
            </a:extLst>
          </p:cNvPr>
          <p:cNvSpPr>
            <a:spLocks/>
          </p:cNvSpPr>
          <p:nvPr/>
        </p:nvSpPr>
        <p:spPr bwMode="auto">
          <a:xfrm>
            <a:off x="3466543" y="3373621"/>
            <a:ext cx="39688" cy="39688"/>
          </a:xfrm>
          <a:custGeom>
            <a:avLst/>
            <a:gdLst>
              <a:gd name="T0" fmla="*/ 0 w 25"/>
              <a:gd name="T1" fmla="*/ 25 h 25"/>
              <a:gd name="T2" fmla="*/ 0 w 25"/>
              <a:gd name="T3" fmla="*/ 0 h 25"/>
              <a:gd name="T4" fmla="*/ 5 w 25"/>
              <a:gd name="T5" fmla="*/ 0 h 25"/>
              <a:gd name="T6" fmla="*/ 5 w 25"/>
              <a:gd name="T7" fmla="*/ 3 h 25"/>
              <a:gd name="T8" fmla="*/ 5 w 25"/>
              <a:gd name="T9" fmla="*/ 3 h 25"/>
              <a:gd name="T10" fmla="*/ 5 w 25"/>
              <a:gd name="T11" fmla="*/ 3 h 25"/>
              <a:gd name="T12" fmla="*/ 7 w 25"/>
              <a:gd name="T13" fmla="*/ 0 h 25"/>
              <a:gd name="T14" fmla="*/ 7 w 25"/>
              <a:gd name="T15" fmla="*/ 0 h 25"/>
              <a:gd name="T16" fmla="*/ 10 w 25"/>
              <a:gd name="T17" fmla="*/ 0 h 25"/>
              <a:gd name="T18" fmla="*/ 10 w 25"/>
              <a:gd name="T19" fmla="*/ 0 h 25"/>
              <a:gd name="T20" fmla="*/ 12 w 25"/>
              <a:gd name="T21" fmla="*/ 0 h 25"/>
              <a:gd name="T22" fmla="*/ 12 w 25"/>
              <a:gd name="T23" fmla="*/ 0 h 25"/>
              <a:gd name="T24" fmla="*/ 15 w 25"/>
              <a:gd name="T25" fmla="*/ 3 h 25"/>
              <a:gd name="T26" fmla="*/ 15 w 25"/>
              <a:gd name="T27" fmla="*/ 3 h 25"/>
              <a:gd name="T28" fmla="*/ 16 w 25"/>
              <a:gd name="T29" fmla="*/ 0 h 25"/>
              <a:gd name="T30" fmla="*/ 16 w 25"/>
              <a:gd name="T31" fmla="*/ 0 h 25"/>
              <a:gd name="T32" fmla="*/ 20 w 25"/>
              <a:gd name="T33" fmla="*/ 0 h 25"/>
              <a:gd name="T34" fmla="*/ 20 w 25"/>
              <a:gd name="T35" fmla="*/ 0 h 25"/>
              <a:gd name="T36" fmla="*/ 22 w 25"/>
              <a:gd name="T37" fmla="*/ 0 h 25"/>
              <a:gd name="T38" fmla="*/ 22 w 25"/>
              <a:gd name="T39" fmla="*/ 0 h 25"/>
              <a:gd name="T40" fmla="*/ 24 w 25"/>
              <a:gd name="T41" fmla="*/ 2 h 25"/>
              <a:gd name="T42" fmla="*/ 24 w 25"/>
              <a:gd name="T43" fmla="*/ 2 h 25"/>
              <a:gd name="T44" fmla="*/ 25 w 25"/>
              <a:gd name="T45" fmla="*/ 3 h 25"/>
              <a:gd name="T46" fmla="*/ 25 w 25"/>
              <a:gd name="T47" fmla="*/ 3 h 25"/>
              <a:gd name="T48" fmla="*/ 25 w 25"/>
              <a:gd name="T49" fmla="*/ 7 h 25"/>
              <a:gd name="T50" fmla="*/ 25 w 25"/>
              <a:gd name="T51" fmla="*/ 25 h 25"/>
              <a:gd name="T52" fmla="*/ 20 w 25"/>
              <a:gd name="T53" fmla="*/ 25 h 25"/>
              <a:gd name="T54" fmla="*/ 20 w 25"/>
              <a:gd name="T55" fmla="*/ 8 h 25"/>
              <a:gd name="T56" fmla="*/ 20 w 25"/>
              <a:gd name="T57" fmla="*/ 8 h 25"/>
              <a:gd name="T58" fmla="*/ 20 w 25"/>
              <a:gd name="T59" fmla="*/ 7 h 25"/>
              <a:gd name="T60" fmla="*/ 20 w 25"/>
              <a:gd name="T61" fmla="*/ 7 h 25"/>
              <a:gd name="T62" fmla="*/ 17 w 25"/>
              <a:gd name="T63" fmla="*/ 5 h 25"/>
              <a:gd name="T64" fmla="*/ 17 w 25"/>
              <a:gd name="T65" fmla="*/ 5 h 25"/>
              <a:gd name="T66" fmla="*/ 16 w 25"/>
              <a:gd name="T67" fmla="*/ 7 h 25"/>
              <a:gd name="T68" fmla="*/ 16 w 25"/>
              <a:gd name="T69" fmla="*/ 7 h 25"/>
              <a:gd name="T70" fmla="*/ 15 w 25"/>
              <a:gd name="T71" fmla="*/ 9 h 25"/>
              <a:gd name="T72" fmla="*/ 15 w 25"/>
              <a:gd name="T73" fmla="*/ 25 h 25"/>
              <a:gd name="T74" fmla="*/ 10 w 25"/>
              <a:gd name="T75" fmla="*/ 25 h 25"/>
              <a:gd name="T76" fmla="*/ 10 w 25"/>
              <a:gd name="T77" fmla="*/ 8 h 25"/>
              <a:gd name="T78" fmla="*/ 10 w 25"/>
              <a:gd name="T79" fmla="*/ 8 h 25"/>
              <a:gd name="T80" fmla="*/ 10 w 25"/>
              <a:gd name="T81" fmla="*/ 7 h 25"/>
              <a:gd name="T82" fmla="*/ 10 w 25"/>
              <a:gd name="T83" fmla="*/ 7 h 25"/>
              <a:gd name="T84" fmla="*/ 7 w 25"/>
              <a:gd name="T85" fmla="*/ 5 h 25"/>
              <a:gd name="T86" fmla="*/ 7 w 25"/>
              <a:gd name="T87" fmla="*/ 5 h 25"/>
              <a:gd name="T88" fmla="*/ 6 w 25"/>
              <a:gd name="T89" fmla="*/ 7 h 25"/>
              <a:gd name="T90" fmla="*/ 6 w 25"/>
              <a:gd name="T91" fmla="*/ 7 h 25"/>
              <a:gd name="T92" fmla="*/ 5 w 25"/>
              <a:gd name="T93" fmla="*/ 9 h 25"/>
              <a:gd name="T94" fmla="*/ 5 w 25"/>
              <a:gd name="T95" fmla="*/ 25 h 25"/>
              <a:gd name="T96" fmla="*/ 0 w 25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5" y="3"/>
                </a:lnTo>
                <a:lnTo>
                  <a:pt x="15" y="3"/>
                </a:lnTo>
                <a:lnTo>
                  <a:pt x="16" y="0"/>
                </a:lnTo>
                <a:lnTo>
                  <a:pt x="16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2"/>
                </a:lnTo>
                <a:lnTo>
                  <a:pt x="24" y="2"/>
                </a:lnTo>
                <a:lnTo>
                  <a:pt x="25" y="3"/>
                </a:lnTo>
                <a:lnTo>
                  <a:pt x="25" y="3"/>
                </a:lnTo>
                <a:lnTo>
                  <a:pt x="25" y="7"/>
                </a:lnTo>
                <a:lnTo>
                  <a:pt x="25" y="25"/>
                </a:lnTo>
                <a:lnTo>
                  <a:pt x="20" y="25"/>
                </a:lnTo>
                <a:lnTo>
                  <a:pt x="20" y="8"/>
                </a:lnTo>
                <a:lnTo>
                  <a:pt x="20" y="8"/>
                </a:lnTo>
                <a:lnTo>
                  <a:pt x="20" y="7"/>
                </a:lnTo>
                <a:lnTo>
                  <a:pt x="20" y="7"/>
                </a:lnTo>
                <a:lnTo>
                  <a:pt x="17" y="5"/>
                </a:lnTo>
                <a:lnTo>
                  <a:pt x="17" y="5"/>
                </a:lnTo>
                <a:lnTo>
                  <a:pt x="16" y="7"/>
                </a:lnTo>
                <a:lnTo>
                  <a:pt x="16" y="7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10" y="7"/>
                </a:lnTo>
                <a:lnTo>
                  <a:pt x="10" y="7"/>
                </a:lnTo>
                <a:lnTo>
                  <a:pt x="7" y="5"/>
                </a:lnTo>
                <a:lnTo>
                  <a:pt x="7" y="5"/>
                </a:lnTo>
                <a:lnTo>
                  <a:pt x="6" y="7"/>
                </a:lnTo>
                <a:lnTo>
                  <a:pt x="6" y="7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76" name="Freeform 799">
            <a:extLst>
              <a:ext uri="{FF2B5EF4-FFF2-40B4-BE49-F238E27FC236}">
                <a16:creationId xmlns:a16="http://schemas.microsoft.com/office/drawing/2014/main" id="{FFD92221-426B-4A97-A67C-1E5FB1A01CA8}"/>
              </a:ext>
            </a:extLst>
          </p:cNvPr>
          <p:cNvSpPr>
            <a:spLocks/>
          </p:cNvSpPr>
          <p:nvPr/>
        </p:nvSpPr>
        <p:spPr bwMode="auto">
          <a:xfrm>
            <a:off x="3226831" y="3870509"/>
            <a:ext cx="38100" cy="55563"/>
          </a:xfrm>
          <a:custGeom>
            <a:avLst/>
            <a:gdLst>
              <a:gd name="T0" fmla="*/ 0 w 24"/>
              <a:gd name="T1" fmla="*/ 35 h 35"/>
              <a:gd name="T2" fmla="*/ 0 w 24"/>
              <a:gd name="T3" fmla="*/ 0 h 35"/>
              <a:gd name="T4" fmla="*/ 5 w 24"/>
              <a:gd name="T5" fmla="*/ 0 h 35"/>
              <a:gd name="T6" fmla="*/ 13 w 24"/>
              <a:gd name="T7" fmla="*/ 19 h 35"/>
              <a:gd name="T8" fmla="*/ 13 w 24"/>
              <a:gd name="T9" fmla="*/ 19 h 35"/>
              <a:gd name="T10" fmla="*/ 19 w 24"/>
              <a:gd name="T11" fmla="*/ 0 h 35"/>
              <a:gd name="T12" fmla="*/ 24 w 24"/>
              <a:gd name="T13" fmla="*/ 0 h 35"/>
              <a:gd name="T14" fmla="*/ 24 w 24"/>
              <a:gd name="T15" fmla="*/ 35 h 35"/>
              <a:gd name="T16" fmla="*/ 19 w 24"/>
              <a:gd name="T17" fmla="*/ 35 h 35"/>
              <a:gd name="T18" fmla="*/ 19 w 24"/>
              <a:gd name="T19" fmla="*/ 14 h 35"/>
              <a:gd name="T20" fmla="*/ 19 w 24"/>
              <a:gd name="T21" fmla="*/ 14 h 35"/>
              <a:gd name="T22" fmla="*/ 14 w 24"/>
              <a:gd name="T23" fmla="*/ 29 h 35"/>
              <a:gd name="T24" fmla="*/ 12 w 24"/>
              <a:gd name="T25" fmla="*/ 29 h 35"/>
              <a:gd name="T26" fmla="*/ 7 w 24"/>
              <a:gd name="T27" fmla="*/ 14 h 35"/>
              <a:gd name="T28" fmla="*/ 7 w 24"/>
              <a:gd name="T29" fmla="*/ 14 h 35"/>
              <a:gd name="T30" fmla="*/ 7 w 24"/>
              <a:gd name="T31" fmla="*/ 35 h 35"/>
              <a:gd name="T32" fmla="*/ 0 w 24"/>
              <a:gd name="T33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" h="35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13" y="19"/>
                </a:lnTo>
                <a:lnTo>
                  <a:pt x="13" y="19"/>
                </a:lnTo>
                <a:lnTo>
                  <a:pt x="19" y="0"/>
                </a:lnTo>
                <a:lnTo>
                  <a:pt x="24" y="0"/>
                </a:lnTo>
                <a:lnTo>
                  <a:pt x="24" y="35"/>
                </a:lnTo>
                <a:lnTo>
                  <a:pt x="19" y="35"/>
                </a:lnTo>
                <a:lnTo>
                  <a:pt x="19" y="14"/>
                </a:lnTo>
                <a:lnTo>
                  <a:pt x="19" y="14"/>
                </a:lnTo>
                <a:lnTo>
                  <a:pt x="14" y="29"/>
                </a:lnTo>
                <a:lnTo>
                  <a:pt x="12" y="29"/>
                </a:lnTo>
                <a:lnTo>
                  <a:pt x="7" y="14"/>
                </a:lnTo>
                <a:lnTo>
                  <a:pt x="7" y="14"/>
                </a:lnTo>
                <a:lnTo>
                  <a:pt x="7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77" name="Freeform 800">
            <a:extLst>
              <a:ext uri="{FF2B5EF4-FFF2-40B4-BE49-F238E27FC236}">
                <a16:creationId xmlns:a16="http://schemas.microsoft.com/office/drawing/2014/main" id="{701F6C58-D883-4D5A-B0FE-E4BF087495FE}"/>
              </a:ext>
            </a:extLst>
          </p:cNvPr>
          <p:cNvSpPr>
            <a:spLocks noEditPoints="1"/>
          </p:cNvSpPr>
          <p:nvPr/>
        </p:nvSpPr>
        <p:spPr bwMode="auto">
          <a:xfrm>
            <a:off x="3271281" y="3884796"/>
            <a:ext cx="23813" cy="41275"/>
          </a:xfrm>
          <a:custGeom>
            <a:avLst/>
            <a:gdLst>
              <a:gd name="T0" fmla="*/ 0 w 15"/>
              <a:gd name="T1" fmla="*/ 10 h 26"/>
              <a:gd name="T2" fmla="*/ 0 w 15"/>
              <a:gd name="T3" fmla="*/ 10 h 26"/>
              <a:gd name="T4" fmla="*/ 0 w 15"/>
              <a:gd name="T5" fmla="*/ 6 h 26"/>
              <a:gd name="T6" fmla="*/ 0 w 15"/>
              <a:gd name="T7" fmla="*/ 6 h 26"/>
              <a:gd name="T8" fmla="*/ 1 w 15"/>
              <a:gd name="T9" fmla="*/ 4 h 26"/>
              <a:gd name="T10" fmla="*/ 1 w 15"/>
              <a:gd name="T11" fmla="*/ 4 h 26"/>
              <a:gd name="T12" fmla="*/ 4 w 15"/>
              <a:gd name="T13" fmla="*/ 1 h 26"/>
              <a:gd name="T14" fmla="*/ 4 w 15"/>
              <a:gd name="T15" fmla="*/ 1 h 26"/>
              <a:gd name="T16" fmla="*/ 7 w 15"/>
              <a:gd name="T17" fmla="*/ 0 h 26"/>
              <a:gd name="T18" fmla="*/ 7 w 15"/>
              <a:gd name="T19" fmla="*/ 0 h 26"/>
              <a:gd name="T20" fmla="*/ 11 w 15"/>
              <a:gd name="T21" fmla="*/ 1 h 26"/>
              <a:gd name="T22" fmla="*/ 11 w 15"/>
              <a:gd name="T23" fmla="*/ 1 h 26"/>
              <a:gd name="T24" fmla="*/ 15 w 15"/>
              <a:gd name="T25" fmla="*/ 4 h 26"/>
              <a:gd name="T26" fmla="*/ 15 w 15"/>
              <a:gd name="T27" fmla="*/ 4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10 h 26"/>
              <a:gd name="T34" fmla="*/ 15 w 15"/>
              <a:gd name="T35" fmla="*/ 17 h 26"/>
              <a:gd name="T36" fmla="*/ 15 w 15"/>
              <a:gd name="T37" fmla="*/ 17 h 26"/>
              <a:gd name="T38" fmla="*/ 15 w 15"/>
              <a:gd name="T39" fmla="*/ 20 h 26"/>
              <a:gd name="T40" fmla="*/ 15 w 15"/>
              <a:gd name="T41" fmla="*/ 20 h 26"/>
              <a:gd name="T42" fmla="*/ 15 w 15"/>
              <a:gd name="T43" fmla="*/ 22 h 26"/>
              <a:gd name="T44" fmla="*/ 15 w 15"/>
              <a:gd name="T45" fmla="*/ 22 h 26"/>
              <a:gd name="T46" fmla="*/ 11 w 15"/>
              <a:gd name="T47" fmla="*/ 25 h 26"/>
              <a:gd name="T48" fmla="*/ 11 w 15"/>
              <a:gd name="T49" fmla="*/ 25 h 26"/>
              <a:gd name="T50" fmla="*/ 7 w 15"/>
              <a:gd name="T51" fmla="*/ 26 h 26"/>
              <a:gd name="T52" fmla="*/ 7 w 15"/>
              <a:gd name="T53" fmla="*/ 26 h 26"/>
              <a:gd name="T54" fmla="*/ 4 w 15"/>
              <a:gd name="T55" fmla="*/ 25 h 26"/>
              <a:gd name="T56" fmla="*/ 4 w 15"/>
              <a:gd name="T57" fmla="*/ 25 h 26"/>
              <a:gd name="T58" fmla="*/ 1 w 15"/>
              <a:gd name="T59" fmla="*/ 22 h 26"/>
              <a:gd name="T60" fmla="*/ 1 w 15"/>
              <a:gd name="T61" fmla="*/ 22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7 h 26"/>
              <a:gd name="T68" fmla="*/ 0 w 15"/>
              <a:gd name="T69" fmla="*/ 10 h 26"/>
              <a:gd name="T70" fmla="*/ 5 w 15"/>
              <a:gd name="T71" fmla="*/ 19 h 26"/>
              <a:gd name="T72" fmla="*/ 5 w 15"/>
              <a:gd name="T73" fmla="*/ 19 h 26"/>
              <a:gd name="T74" fmla="*/ 6 w 15"/>
              <a:gd name="T75" fmla="*/ 21 h 26"/>
              <a:gd name="T76" fmla="*/ 6 w 15"/>
              <a:gd name="T77" fmla="*/ 21 h 26"/>
              <a:gd name="T78" fmla="*/ 7 w 15"/>
              <a:gd name="T79" fmla="*/ 21 h 26"/>
              <a:gd name="T80" fmla="*/ 7 w 15"/>
              <a:gd name="T81" fmla="*/ 21 h 26"/>
              <a:gd name="T82" fmla="*/ 10 w 15"/>
              <a:gd name="T83" fmla="*/ 21 h 26"/>
              <a:gd name="T84" fmla="*/ 10 w 15"/>
              <a:gd name="T85" fmla="*/ 21 h 26"/>
              <a:gd name="T86" fmla="*/ 10 w 15"/>
              <a:gd name="T87" fmla="*/ 19 h 26"/>
              <a:gd name="T88" fmla="*/ 10 w 15"/>
              <a:gd name="T89" fmla="*/ 9 h 26"/>
              <a:gd name="T90" fmla="*/ 10 w 15"/>
              <a:gd name="T91" fmla="*/ 9 h 26"/>
              <a:gd name="T92" fmla="*/ 10 w 15"/>
              <a:gd name="T93" fmla="*/ 6 h 26"/>
              <a:gd name="T94" fmla="*/ 10 w 15"/>
              <a:gd name="T95" fmla="*/ 6 h 26"/>
              <a:gd name="T96" fmla="*/ 7 w 15"/>
              <a:gd name="T97" fmla="*/ 6 h 26"/>
              <a:gd name="T98" fmla="*/ 7 w 15"/>
              <a:gd name="T99" fmla="*/ 6 h 26"/>
              <a:gd name="T100" fmla="*/ 6 w 15"/>
              <a:gd name="T101" fmla="*/ 6 h 26"/>
              <a:gd name="T102" fmla="*/ 6 w 15"/>
              <a:gd name="T103" fmla="*/ 6 h 26"/>
              <a:gd name="T104" fmla="*/ 5 w 15"/>
              <a:gd name="T105" fmla="*/ 9 h 26"/>
              <a:gd name="T106" fmla="*/ 5 w 15"/>
              <a:gd name="T107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10"/>
                </a:move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10"/>
                </a:lnTo>
                <a:lnTo>
                  <a:pt x="15" y="17"/>
                </a:lnTo>
                <a:lnTo>
                  <a:pt x="15" y="17"/>
                </a:lnTo>
                <a:lnTo>
                  <a:pt x="15" y="20"/>
                </a:lnTo>
                <a:lnTo>
                  <a:pt x="15" y="20"/>
                </a:lnTo>
                <a:lnTo>
                  <a:pt x="15" y="22"/>
                </a:lnTo>
                <a:lnTo>
                  <a:pt x="15" y="22"/>
                </a:lnTo>
                <a:lnTo>
                  <a:pt x="11" y="25"/>
                </a:lnTo>
                <a:lnTo>
                  <a:pt x="11" y="25"/>
                </a:lnTo>
                <a:lnTo>
                  <a:pt x="7" y="26"/>
                </a:lnTo>
                <a:lnTo>
                  <a:pt x="7" y="26"/>
                </a:lnTo>
                <a:lnTo>
                  <a:pt x="4" y="25"/>
                </a:lnTo>
                <a:lnTo>
                  <a:pt x="4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0"/>
                </a:lnTo>
                <a:close/>
                <a:moveTo>
                  <a:pt x="5" y="19"/>
                </a:moveTo>
                <a:lnTo>
                  <a:pt x="5" y="19"/>
                </a:lnTo>
                <a:lnTo>
                  <a:pt x="6" y="21"/>
                </a:lnTo>
                <a:lnTo>
                  <a:pt x="6" y="21"/>
                </a:lnTo>
                <a:lnTo>
                  <a:pt x="7" y="21"/>
                </a:lnTo>
                <a:lnTo>
                  <a:pt x="7" y="21"/>
                </a:lnTo>
                <a:lnTo>
                  <a:pt x="10" y="21"/>
                </a:lnTo>
                <a:lnTo>
                  <a:pt x="10" y="21"/>
                </a:lnTo>
                <a:lnTo>
                  <a:pt x="10" y="19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7" y="6"/>
                </a:lnTo>
                <a:lnTo>
                  <a:pt x="7" y="6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78" name="Freeform 801">
            <a:extLst>
              <a:ext uri="{FF2B5EF4-FFF2-40B4-BE49-F238E27FC236}">
                <a16:creationId xmlns:a16="http://schemas.microsoft.com/office/drawing/2014/main" id="{85DDE13F-A7F4-4B0E-B2ED-3A554E68668F}"/>
              </a:ext>
            </a:extLst>
          </p:cNvPr>
          <p:cNvSpPr>
            <a:spLocks/>
          </p:cNvSpPr>
          <p:nvPr/>
        </p:nvSpPr>
        <p:spPr bwMode="auto">
          <a:xfrm>
            <a:off x="3301443" y="3870509"/>
            <a:ext cx="11113" cy="55563"/>
          </a:xfrm>
          <a:custGeom>
            <a:avLst/>
            <a:gdLst>
              <a:gd name="T0" fmla="*/ 0 w 7"/>
              <a:gd name="T1" fmla="*/ 0 h 35"/>
              <a:gd name="T2" fmla="*/ 5 w 7"/>
              <a:gd name="T3" fmla="*/ 0 h 35"/>
              <a:gd name="T4" fmla="*/ 5 w 7"/>
              <a:gd name="T5" fmla="*/ 28 h 35"/>
              <a:gd name="T6" fmla="*/ 5 w 7"/>
              <a:gd name="T7" fmla="*/ 28 h 35"/>
              <a:gd name="T8" fmla="*/ 6 w 7"/>
              <a:gd name="T9" fmla="*/ 30 h 35"/>
              <a:gd name="T10" fmla="*/ 6 w 7"/>
              <a:gd name="T11" fmla="*/ 30 h 35"/>
              <a:gd name="T12" fmla="*/ 7 w 7"/>
              <a:gd name="T13" fmla="*/ 30 h 35"/>
              <a:gd name="T14" fmla="*/ 7 w 7"/>
              <a:gd name="T15" fmla="*/ 35 h 35"/>
              <a:gd name="T16" fmla="*/ 7 w 7"/>
              <a:gd name="T17" fmla="*/ 35 h 35"/>
              <a:gd name="T18" fmla="*/ 5 w 7"/>
              <a:gd name="T19" fmla="*/ 35 h 35"/>
              <a:gd name="T20" fmla="*/ 5 w 7"/>
              <a:gd name="T21" fmla="*/ 35 h 35"/>
              <a:gd name="T22" fmla="*/ 2 w 7"/>
              <a:gd name="T23" fmla="*/ 34 h 35"/>
              <a:gd name="T24" fmla="*/ 2 w 7"/>
              <a:gd name="T25" fmla="*/ 34 h 35"/>
              <a:gd name="T26" fmla="*/ 0 w 7"/>
              <a:gd name="T27" fmla="*/ 31 h 35"/>
              <a:gd name="T28" fmla="*/ 0 w 7"/>
              <a:gd name="T29" fmla="*/ 31 h 35"/>
              <a:gd name="T30" fmla="*/ 0 w 7"/>
              <a:gd name="T31" fmla="*/ 29 h 35"/>
              <a:gd name="T32" fmla="*/ 0 w 7"/>
              <a:gd name="T3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35">
                <a:moveTo>
                  <a:pt x="0" y="0"/>
                </a:moveTo>
                <a:lnTo>
                  <a:pt x="5" y="0"/>
                </a:lnTo>
                <a:lnTo>
                  <a:pt x="5" y="28"/>
                </a:lnTo>
                <a:lnTo>
                  <a:pt x="5" y="28"/>
                </a:lnTo>
                <a:lnTo>
                  <a:pt x="6" y="30"/>
                </a:lnTo>
                <a:lnTo>
                  <a:pt x="6" y="30"/>
                </a:lnTo>
                <a:lnTo>
                  <a:pt x="7" y="30"/>
                </a:lnTo>
                <a:lnTo>
                  <a:pt x="7" y="35"/>
                </a:lnTo>
                <a:lnTo>
                  <a:pt x="7" y="35"/>
                </a:lnTo>
                <a:lnTo>
                  <a:pt x="5" y="35"/>
                </a:lnTo>
                <a:lnTo>
                  <a:pt x="5" y="35"/>
                </a:lnTo>
                <a:lnTo>
                  <a:pt x="2" y="34"/>
                </a:lnTo>
                <a:lnTo>
                  <a:pt x="2" y="34"/>
                </a:lnTo>
                <a:lnTo>
                  <a:pt x="0" y="31"/>
                </a:lnTo>
                <a:lnTo>
                  <a:pt x="0" y="31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79" name="Freeform 802">
            <a:extLst>
              <a:ext uri="{FF2B5EF4-FFF2-40B4-BE49-F238E27FC236}">
                <a16:creationId xmlns:a16="http://schemas.microsoft.com/office/drawing/2014/main" id="{308FD508-960A-437E-A37F-46F473A7D2F8}"/>
              </a:ext>
            </a:extLst>
          </p:cNvPr>
          <p:cNvSpPr>
            <a:spLocks/>
          </p:cNvSpPr>
          <p:nvPr/>
        </p:nvSpPr>
        <p:spPr bwMode="auto">
          <a:xfrm>
            <a:off x="3312556" y="3886384"/>
            <a:ext cx="28575" cy="55563"/>
          </a:xfrm>
          <a:custGeom>
            <a:avLst/>
            <a:gdLst>
              <a:gd name="T0" fmla="*/ 0 w 18"/>
              <a:gd name="T1" fmla="*/ 0 h 35"/>
              <a:gd name="T2" fmla="*/ 5 w 18"/>
              <a:gd name="T3" fmla="*/ 0 h 35"/>
              <a:gd name="T4" fmla="*/ 9 w 18"/>
              <a:gd name="T5" fmla="*/ 15 h 35"/>
              <a:gd name="T6" fmla="*/ 9 w 18"/>
              <a:gd name="T7" fmla="*/ 15 h 35"/>
              <a:gd name="T8" fmla="*/ 13 w 18"/>
              <a:gd name="T9" fmla="*/ 0 h 35"/>
              <a:gd name="T10" fmla="*/ 18 w 18"/>
              <a:gd name="T11" fmla="*/ 0 h 35"/>
              <a:gd name="T12" fmla="*/ 10 w 18"/>
              <a:gd name="T13" fmla="*/ 30 h 35"/>
              <a:gd name="T14" fmla="*/ 10 w 18"/>
              <a:gd name="T15" fmla="*/ 30 h 35"/>
              <a:gd name="T16" fmla="*/ 9 w 18"/>
              <a:gd name="T17" fmla="*/ 33 h 35"/>
              <a:gd name="T18" fmla="*/ 9 w 18"/>
              <a:gd name="T19" fmla="*/ 33 h 35"/>
              <a:gd name="T20" fmla="*/ 8 w 18"/>
              <a:gd name="T21" fmla="*/ 34 h 35"/>
              <a:gd name="T22" fmla="*/ 8 w 18"/>
              <a:gd name="T23" fmla="*/ 34 h 35"/>
              <a:gd name="T24" fmla="*/ 5 w 18"/>
              <a:gd name="T25" fmla="*/ 35 h 35"/>
              <a:gd name="T26" fmla="*/ 5 w 18"/>
              <a:gd name="T27" fmla="*/ 35 h 35"/>
              <a:gd name="T28" fmla="*/ 4 w 18"/>
              <a:gd name="T29" fmla="*/ 35 h 35"/>
              <a:gd name="T30" fmla="*/ 3 w 18"/>
              <a:gd name="T31" fmla="*/ 35 h 35"/>
              <a:gd name="T32" fmla="*/ 3 w 18"/>
              <a:gd name="T33" fmla="*/ 30 h 35"/>
              <a:gd name="T34" fmla="*/ 3 w 18"/>
              <a:gd name="T35" fmla="*/ 30 h 35"/>
              <a:gd name="T36" fmla="*/ 3 w 18"/>
              <a:gd name="T37" fmla="*/ 30 h 35"/>
              <a:gd name="T38" fmla="*/ 5 w 18"/>
              <a:gd name="T39" fmla="*/ 30 h 35"/>
              <a:gd name="T40" fmla="*/ 5 w 18"/>
              <a:gd name="T41" fmla="*/ 30 h 35"/>
              <a:gd name="T42" fmla="*/ 5 w 18"/>
              <a:gd name="T43" fmla="*/ 29 h 35"/>
              <a:gd name="T44" fmla="*/ 5 w 18"/>
              <a:gd name="T45" fmla="*/ 29 h 35"/>
              <a:gd name="T46" fmla="*/ 7 w 18"/>
              <a:gd name="T47" fmla="*/ 28 h 35"/>
              <a:gd name="T48" fmla="*/ 7 w 18"/>
              <a:gd name="T49" fmla="*/ 28 h 35"/>
              <a:gd name="T50" fmla="*/ 8 w 18"/>
              <a:gd name="T51" fmla="*/ 24 h 35"/>
              <a:gd name="T52" fmla="*/ 0 w 18"/>
              <a:gd name="T5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8" h="35">
                <a:moveTo>
                  <a:pt x="0" y="0"/>
                </a:moveTo>
                <a:lnTo>
                  <a:pt x="5" y="0"/>
                </a:lnTo>
                <a:lnTo>
                  <a:pt x="9" y="15"/>
                </a:lnTo>
                <a:lnTo>
                  <a:pt x="9" y="15"/>
                </a:lnTo>
                <a:lnTo>
                  <a:pt x="13" y="0"/>
                </a:lnTo>
                <a:lnTo>
                  <a:pt x="18" y="0"/>
                </a:lnTo>
                <a:lnTo>
                  <a:pt x="10" y="30"/>
                </a:lnTo>
                <a:lnTo>
                  <a:pt x="10" y="30"/>
                </a:lnTo>
                <a:lnTo>
                  <a:pt x="9" y="33"/>
                </a:lnTo>
                <a:lnTo>
                  <a:pt x="9" y="33"/>
                </a:lnTo>
                <a:lnTo>
                  <a:pt x="8" y="34"/>
                </a:lnTo>
                <a:lnTo>
                  <a:pt x="8" y="34"/>
                </a:lnTo>
                <a:lnTo>
                  <a:pt x="5" y="35"/>
                </a:lnTo>
                <a:lnTo>
                  <a:pt x="5" y="35"/>
                </a:lnTo>
                <a:lnTo>
                  <a:pt x="4" y="35"/>
                </a:lnTo>
                <a:lnTo>
                  <a:pt x="3" y="35"/>
                </a:lnTo>
                <a:lnTo>
                  <a:pt x="3" y="30"/>
                </a:lnTo>
                <a:lnTo>
                  <a:pt x="3" y="30"/>
                </a:lnTo>
                <a:lnTo>
                  <a:pt x="3" y="30"/>
                </a:lnTo>
                <a:lnTo>
                  <a:pt x="5" y="30"/>
                </a:lnTo>
                <a:lnTo>
                  <a:pt x="5" y="30"/>
                </a:lnTo>
                <a:lnTo>
                  <a:pt x="5" y="29"/>
                </a:lnTo>
                <a:lnTo>
                  <a:pt x="5" y="29"/>
                </a:lnTo>
                <a:lnTo>
                  <a:pt x="7" y="28"/>
                </a:lnTo>
                <a:lnTo>
                  <a:pt x="7" y="28"/>
                </a:lnTo>
                <a:lnTo>
                  <a:pt x="8" y="2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80" name="Freeform 803">
            <a:extLst>
              <a:ext uri="{FF2B5EF4-FFF2-40B4-BE49-F238E27FC236}">
                <a16:creationId xmlns:a16="http://schemas.microsoft.com/office/drawing/2014/main" id="{69F658D9-CB41-4A12-856F-A545CF3B22BF}"/>
              </a:ext>
            </a:extLst>
          </p:cNvPr>
          <p:cNvSpPr>
            <a:spLocks noEditPoints="1"/>
          </p:cNvSpPr>
          <p:nvPr/>
        </p:nvSpPr>
        <p:spPr bwMode="auto">
          <a:xfrm>
            <a:off x="3344306" y="3870509"/>
            <a:ext cx="23813" cy="55563"/>
          </a:xfrm>
          <a:custGeom>
            <a:avLst/>
            <a:gdLst>
              <a:gd name="T0" fmla="*/ 0 w 15"/>
              <a:gd name="T1" fmla="*/ 35 h 35"/>
              <a:gd name="T2" fmla="*/ 0 w 15"/>
              <a:gd name="T3" fmla="*/ 0 h 35"/>
              <a:gd name="T4" fmla="*/ 5 w 15"/>
              <a:gd name="T5" fmla="*/ 0 h 35"/>
              <a:gd name="T6" fmla="*/ 5 w 15"/>
              <a:gd name="T7" fmla="*/ 13 h 35"/>
              <a:gd name="T8" fmla="*/ 5 w 15"/>
              <a:gd name="T9" fmla="*/ 13 h 35"/>
              <a:gd name="T10" fmla="*/ 5 w 15"/>
              <a:gd name="T11" fmla="*/ 13 h 35"/>
              <a:gd name="T12" fmla="*/ 8 w 15"/>
              <a:gd name="T13" fmla="*/ 10 h 35"/>
              <a:gd name="T14" fmla="*/ 8 w 15"/>
              <a:gd name="T15" fmla="*/ 10 h 35"/>
              <a:gd name="T16" fmla="*/ 10 w 15"/>
              <a:gd name="T17" fmla="*/ 9 h 35"/>
              <a:gd name="T18" fmla="*/ 10 w 15"/>
              <a:gd name="T19" fmla="*/ 9 h 35"/>
              <a:gd name="T20" fmla="*/ 13 w 15"/>
              <a:gd name="T21" fmla="*/ 10 h 35"/>
              <a:gd name="T22" fmla="*/ 13 w 15"/>
              <a:gd name="T23" fmla="*/ 10 h 35"/>
              <a:gd name="T24" fmla="*/ 14 w 15"/>
              <a:gd name="T25" fmla="*/ 11 h 35"/>
              <a:gd name="T26" fmla="*/ 14 w 15"/>
              <a:gd name="T27" fmla="*/ 11 h 35"/>
              <a:gd name="T28" fmla="*/ 15 w 15"/>
              <a:gd name="T29" fmla="*/ 14 h 35"/>
              <a:gd name="T30" fmla="*/ 15 w 15"/>
              <a:gd name="T31" fmla="*/ 14 h 35"/>
              <a:gd name="T32" fmla="*/ 15 w 15"/>
              <a:gd name="T33" fmla="*/ 18 h 35"/>
              <a:gd name="T34" fmla="*/ 15 w 15"/>
              <a:gd name="T35" fmla="*/ 28 h 35"/>
              <a:gd name="T36" fmla="*/ 15 w 15"/>
              <a:gd name="T37" fmla="*/ 28 h 35"/>
              <a:gd name="T38" fmla="*/ 15 w 15"/>
              <a:gd name="T39" fmla="*/ 31 h 35"/>
              <a:gd name="T40" fmla="*/ 15 w 15"/>
              <a:gd name="T41" fmla="*/ 31 h 35"/>
              <a:gd name="T42" fmla="*/ 14 w 15"/>
              <a:gd name="T43" fmla="*/ 33 h 35"/>
              <a:gd name="T44" fmla="*/ 14 w 15"/>
              <a:gd name="T45" fmla="*/ 33 h 35"/>
              <a:gd name="T46" fmla="*/ 13 w 15"/>
              <a:gd name="T47" fmla="*/ 35 h 35"/>
              <a:gd name="T48" fmla="*/ 10 w 15"/>
              <a:gd name="T49" fmla="*/ 35 h 35"/>
              <a:gd name="T50" fmla="*/ 10 w 15"/>
              <a:gd name="T51" fmla="*/ 35 h 35"/>
              <a:gd name="T52" fmla="*/ 7 w 15"/>
              <a:gd name="T53" fmla="*/ 35 h 35"/>
              <a:gd name="T54" fmla="*/ 7 w 15"/>
              <a:gd name="T55" fmla="*/ 35 h 35"/>
              <a:gd name="T56" fmla="*/ 5 w 15"/>
              <a:gd name="T57" fmla="*/ 33 h 35"/>
              <a:gd name="T58" fmla="*/ 5 w 15"/>
              <a:gd name="T59" fmla="*/ 35 h 35"/>
              <a:gd name="T60" fmla="*/ 0 w 15"/>
              <a:gd name="T61" fmla="*/ 35 h 35"/>
              <a:gd name="T62" fmla="*/ 10 w 15"/>
              <a:gd name="T63" fmla="*/ 18 h 35"/>
              <a:gd name="T64" fmla="*/ 10 w 15"/>
              <a:gd name="T65" fmla="*/ 18 h 35"/>
              <a:gd name="T66" fmla="*/ 10 w 15"/>
              <a:gd name="T67" fmla="*/ 15 h 35"/>
              <a:gd name="T68" fmla="*/ 10 w 15"/>
              <a:gd name="T69" fmla="*/ 15 h 35"/>
              <a:gd name="T70" fmla="*/ 8 w 15"/>
              <a:gd name="T71" fmla="*/ 15 h 35"/>
              <a:gd name="T72" fmla="*/ 8 w 15"/>
              <a:gd name="T73" fmla="*/ 15 h 35"/>
              <a:gd name="T74" fmla="*/ 5 w 15"/>
              <a:gd name="T75" fmla="*/ 15 h 35"/>
              <a:gd name="T76" fmla="*/ 5 w 15"/>
              <a:gd name="T77" fmla="*/ 15 h 35"/>
              <a:gd name="T78" fmla="*/ 5 w 15"/>
              <a:gd name="T79" fmla="*/ 18 h 35"/>
              <a:gd name="T80" fmla="*/ 5 w 15"/>
              <a:gd name="T81" fmla="*/ 28 h 35"/>
              <a:gd name="T82" fmla="*/ 5 w 15"/>
              <a:gd name="T83" fmla="*/ 28 h 35"/>
              <a:gd name="T84" fmla="*/ 5 w 15"/>
              <a:gd name="T85" fmla="*/ 29 h 35"/>
              <a:gd name="T86" fmla="*/ 5 w 15"/>
              <a:gd name="T87" fmla="*/ 29 h 35"/>
              <a:gd name="T88" fmla="*/ 8 w 15"/>
              <a:gd name="T89" fmla="*/ 30 h 35"/>
              <a:gd name="T90" fmla="*/ 8 w 15"/>
              <a:gd name="T91" fmla="*/ 30 h 35"/>
              <a:gd name="T92" fmla="*/ 9 w 15"/>
              <a:gd name="T93" fmla="*/ 29 h 35"/>
              <a:gd name="T94" fmla="*/ 9 w 15"/>
              <a:gd name="T95" fmla="*/ 29 h 35"/>
              <a:gd name="T96" fmla="*/ 10 w 15"/>
              <a:gd name="T97" fmla="*/ 26 h 35"/>
              <a:gd name="T98" fmla="*/ 10 w 15"/>
              <a:gd name="T99" fmla="*/ 18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" h="35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8" y="10"/>
                </a:lnTo>
                <a:lnTo>
                  <a:pt x="8" y="10"/>
                </a:lnTo>
                <a:lnTo>
                  <a:pt x="10" y="9"/>
                </a:lnTo>
                <a:lnTo>
                  <a:pt x="10" y="9"/>
                </a:lnTo>
                <a:lnTo>
                  <a:pt x="13" y="10"/>
                </a:lnTo>
                <a:lnTo>
                  <a:pt x="13" y="10"/>
                </a:lnTo>
                <a:lnTo>
                  <a:pt x="14" y="11"/>
                </a:lnTo>
                <a:lnTo>
                  <a:pt x="14" y="11"/>
                </a:lnTo>
                <a:lnTo>
                  <a:pt x="15" y="14"/>
                </a:lnTo>
                <a:lnTo>
                  <a:pt x="15" y="14"/>
                </a:lnTo>
                <a:lnTo>
                  <a:pt x="15" y="18"/>
                </a:lnTo>
                <a:lnTo>
                  <a:pt x="15" y="28"/>
                </a:lnTo>
                <a:lnTo>
                  <a:pt x="15" y="28"/>
                </a:lnTo>
                <a:lnTo>
                  <a:pt x="15" y="31"/>
                </a:lnTo>
                <a:lnTo>
                  <a:pt x="15" y="31"/>
                </a:lnTo>
                <a:lnTo>
                  <a:pt x="14" y="33"/>
                </a:lnTo>
                <a:lnTo>
                  <a:pt x="14" y="33"/>
                </a:lnTo>
                <a:lnTo>
                  <a:pt x="13" y="35"/>
                </a:lnTo>
                <a:lnTo>
                  <a:pt x="10" y="35"/>
                </a:lnTo>
                <a:lnTo>
                  <a:pt x="10" y="35"/>
                </a:lnTo>
                <a:lnTo>
                  <a:pt x="7" y="35"/>
                </a:lnTo>
                <a:lnTo>
                  <a:pt x="7" y="35"/>
                </a:lnTo>
                <a:lnTo>
                  <a:pt x="5" y="33"/>
                </a:lnTo>
                <a:lnTo>
                  <a:pt x="5" y="35"/>
                </a:lnTo>
                <a:lnTo>
                  <a:pt x="0" y="35"/>
                </a:lnTo>
                <a:close/>
                <a:moveTo>
                  <a:pt x="10" y="18"/>
                </a:moveTo>
                <a:lnTo>
                  <a:pt x="10" y="18"/>
                </a:lnTo>
                <a:lnTo>
                  <a:pt x="10" y="15"/>
                </a:lnTo>
                <a:lnTo>
                  <a:pt x="10" y="15"/>
                </a:lnTo>
                <a:lnTo>
                  <a:pt x="8" y="15"/>
                </a:lnTo>
                <a:lnTo>
                  <a:pt x="8" y="15"/>
                </a:lnTo>
                <a:lnTo>
                  <a:pt x="5" y="15"/>
                </a:lnTo>
                <a:lnTo>
                  <a:pt x="5" y="15"/>
                </a:lnTo>
                <a:lnTo>
                  <a:pt x="5" y="18"/>
                </a:lnTo>
                <a:lnTo>
                  <a:pt x="5" y="28"/>
                </a:lnTo>
                <a:lnTo>
                  <a:pt x="5" y="28"/>
                </a:lnTo>
                <a:lnTo>
                  <a:pt x="5" y="29"/>
                </a:lnTo>
                <a:lnTo>
                  <a:pt x="5" y="29"/>
                </a:lnTo>
                <a:lnTo>
                  <a:pt x="8" y="30"/>
                </a:lnTo>
                <a:lnTo>
                  <a:pt x="8" y="30"/>
                </a:lnTo>
                <a:lnTo>
                  <a:pt x="9" y="29"/>
                </a:lnTo>
                <a:lnTo>
                  <a:pt x="9" y="29"/>
                </a:lnTo>
                <a:lnTo>
                  <a:pt x="10" y="26"/>
                </a:lnTo>
                <a:lnTo>
                  <a:pt x="1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81" name="Freeform 804">
            <a:extLst>
              <a:ext uri="{FF2B5EF4-FFF2-40B4-BE49-F238E27FC236}">
                <a16:creationId xmlns:a16="http://schemas.microsoft.com/office/drawing/2014/main" id="{33D2B169-136D-4AE2-94A7-1DB022865726}"/>
              </a:ext>
            </a:extLst>
          </p:cNvPr>
          <p:cNvSpPr>
            <a:spLocks noEditPoints="1"/>
          </p:cNvSpPr>
          <p:nvPr/>
        </p:nvSpPr>
        <p:spPr bwMode="auto">
          <a:xfrm>
            <a:off x="3374468" y="3870509"/>
            <a:ext cx="25400" cy="55563"/>
          </a:xfrm>
          <a:custGeom>
            <a:avLst/>
            <a:gdLst>
              <a:gd name="T0" fmla="*/ 10 w 16"/>
              <a:gd name="T1" fmla="*/ 35 h 35"/>
              <a:gd name="T2" fmla="*/ 10 w 16"/>
              <a:gd name="T3" fmla="*/ 33 h 35"/>
              <a:gd name="T4" fmla="*/ 10 w 16"/>
              <a:gd name="T5" fmla="*/ 33 h 35"/>
              <a:gd name="T6" fmla="*/ 10 w 16"/>
              <a:gd name="T7" fmla="*/ 34 h 35"/>
              <a:gd name="T8" fmla="*/ 10 w 16"/>
              <a:gd name="T9" fmla="*/ 34 h 35"/>
              <a:gd name="T10" fmla="*/ 9 w 16"/>
              <a:gd name="T11" fmla="*/ 35 h 35"/>
              <a:gd name="T12" fmla="*/ 9 w 16"/>
              <a:gd name="T13" fmla="*/ 35 h 35"/>
              <a:gd name="T14" fmla="*/ 8 w 16"/>
              <a:gd name="T15" fmla="*/ 35 h 35"/>
              <a:gd name="T16" fmla="*/ 8 w 16"/>
              <a:gd name="T17" fmla="*/ 35 h 35"/>
              <a:gd name="T18" fmla="*/ 6 w 16"/>
              <a:gd name="T19" fmla="*/ 35 h 35"/>
              <a:gd name="T20" fmla="*/ 6 w 16"/>
              <a:gd name="T21" fmla="*/ 35 h 35"/>
              <a:gd name="T22" fmla="*/ 3 w 16"/>
              <a:gd name="T23" fmla="*/ 35 h 35"/>
              <a:gd name="T24" fmla="*/ 1 w 16"/>
              <a:gd name="T25" fmla="*/ 33 h 35"/>
              <a:gd name="T26" fmla="*/ 1 w 16"/>
              <a:gd name="T27" fmla="*/ 33 h 35"/>
              <a:gd name="T28" fmla="*/ 1 w 16"/>
              <a:gd name="T29" fmla="*/ 31 h 35"/>
              <a:gd name="T30" fmla="*/ 1 w 16"/>
              <a:gd name="T31" fmla="*/ 31 h 35"/>
              <a:gd name="T32" fmla="*/ 0 w 16"/>
              <a:gd name="T33" fmla="*/ 28 h 35"/>
              <a:gd name="T34" fmla="*/ 0 w 16"/>
              <a:gd name="T35" fmla="*/ 18 h 35"/>
              <a:gd name="T36" fmla="*/ 0 w 16"/>
              <a:gd name="T37" fmla="*/ 18 h 35"/>
              <a:gd name="T38" fmla="*/ 0 w 16"/>
              <a:gd name="T39" fmla="*/ 14 h 35"/>
              <a:gd name="T40" fmla="*/ 0 w 16"/>
              <a:gd name="T41" fmla="*/ 14 h 35"/>
              <a:gd name="T42" fmla="*/ 1 w 16"/>
              <a:gd name="T43" fmla="*/ 11 h 35"/>
              <a:gd name="T44" fmla="*/ 3 w 16"/>
              <a:gd name="T45" fmla="*/ 10 h 35"/>
              <a:gd name="T46" fmla="*/ 3 w 16"/>
              <a:gd name="T47" fmla="*/ 10 h 35"/>
              <a:gd name="T48" fmla="*/ 6 w 16"/>
              <a:gd name="T49" fmla="*/ 9 h 35"/>
              <a:gd name="T50" fmla="*/ 6 w 16"/>
              <a:gd name="T51" fmla="*/ 9 h 35"/>
              <a:gd name="T52" fmla="*/ 9 w 16"/>
              <a:gd name="T53" fmla="*/ 10 h 35"/>
              <a:gd name="T54" fmla="*/ 9 w 16"/>
              <a:gd name="T55" fmla="*/ 10 h 35"/>
              <a:gd name="T56" fmla="*/ 10 w 16"/>
              <a:gd name="T57" fmla="*/ 13 h 35"/>
              <a:gd name="T58" fmla="*/ 10 w 16"/>
              <a:gd name="T59" fmla="*/ 13 h 35"/>
              <a:gd name="T60" fmla="*/ 10 w 16"/>
              <a:gd name="T61" fmla="*/ 0 h 35"/>
              <a:gd name="T62" fmla="*/ 16 w 16"/>
              <a:gd name="T63" fmla="*/ 0 h 35"/>
              <a:gd name="T64" fmla="*/ 16 w 16"/>
              <a:gd name="T65" fmla="*/ 35 h 35"/>
              <a:gd name="T66" fmla="*/ 10 w 16"/>
              <a:gd name="T67" fmla="*/ 35 h 35"/>
              <a:gd name="T68" fmla="*/ 5 w 16"/>
              <a:gd name="T69" fmla="*/ 26 h 35"/>
              <a:gd name="T70" fmla="*/ 5 w 16"/>
              <a:gd name="T71" fmla="*/ 26 h 35"/>
              <a:gd name="T72" fmla="*/ 6 w 16"/>
              <a:gd name="T73" fmla="*/ 29 h 35"/>
              <a:gd name="T74" fmla="*/ 6 w 16"/>
              <a:gd name="T75" fmla="*/ 29 h 35"/>
              <a:gd name="T76" fmla="*/ 8 w 16"/>
              <a:gd name="T77" fmla="*/ 30 h 35"/>
              <a:gd name="T78" fmla="*/ 8 w 16"/>
              <a:gd name="T79" fmla="*/ 30 h 35"/>
              <a:gd name="T80" fmla="*/ 10 w 16"/>
              <a:gd name="T81" fmla="*/ 29 h 35"/>
              <a:gd name="T82" fmla="*/ 10 w 16"/>
              <a:gd name="T83" fmla="*/ 29 h 35"/>
              <a:gd name="T84" fmla="*/ 10 w 16"/>
              <a:gd name="T85" fmla="*/ 28 h 35"/>
              <a:gd name="T86" fmla="*/ 10 w 16"/>
              <a:gd name="T87" fmla="*/ 18 h 35"/>
              <a:gd name="T88" fmla="*/ 10 w 16"/>
              <a:gd name="T89" fmla="*/ 18 h 35"/>
              <a:gd name="T90" fmla="*/ 10 w 16"/>
              <a:gd name="T91" fmla="*/ 15 h 35"/>
              <a:gd name="T92" fmla="*/ 10 w 16"/>
              <a:gd name="T93" fmla="*/ 15 h 35"/>
              <a:gd name="T94" fmla="*/ 8 w 16"/>
              <a:gd name="T95" fmla="*/ 15 h 35"/>
              <a:gd name="T96" fmla="*/ 8 w 16"/>
              <a:gd name="T97" fmla="*/ 15 h 35"/>
              <a:gd name="T98" fmla="*/ 6 w 16"/>
              <a:gd name="T99" fmla="*/ 15 h 35"/>
              <a:gd name="T100" fmla="*/ 6 w 16"/>
              <a:gd name="T101" fmla="*/ 15 h 35"/>
              <a:gd name="T102" fmla="*/ 5 w 16"/>
              <a:gd name="T103" fmla="*/ 18 h 35"/>
              <a:gd name="T104" fmla="*/ 5 w 16"/>
              <a:gd name="T105" fmla="*/ 26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" h="35">
                <a:moveTo>
                  <a:pt x="10" y="35"/>
                </a:moveTo>
                <a:lnTo>
                  <a:pt x="10" y="33"/>
                </a:lnTo>
                <a:lnTo>
                  <a:pt x="10" y="33"/>
                </a:lnTo>
                <a:lnTo>
                  <a:pt x="10" y="34"/>
                </a:lnTo>
                <a:lnTo>
                  <a:pt x="10" y="34"/>
                </a:lnTo>
                <a:lnTo>
                  <a:pt x="9" y="35"/>
                </a:lnTo>
                <a:lnTo>
                  <a:pt x="9" y="35"/>
                </a:lnTo>
                <a:lnTo>
                  <a:pt x="8" y="35"/>
                </a:lnTo>
                <a:lnTo>
                  <a:pt x="8" y="35"/>
                </a:lnTo>
                <a:lnTo>
                  <a:pt x="6" y="35"/>
                </a:lnTo>
                <a:lnTo>
                  <a:pt x="6" y="35"/>
                </a:lnTo>
                <a:lnTo>
                  <a:pt x="3" y="35"/>
                </a:lnTo>
                <a:lnTo>
                  <a:pt x="1" y="33"/>
                </a:lnTo>
                <a:lnTo>
                  <a:pt x="1" y="33"/>
                </a:lnTo>
                <a:lnTo>
                  <a:pt x="1" y="31"/>
                </a:lnTo>
                <a:lnTo>
                  <a:pt x="1" y="31"/>
                </a:lnTo>
                <a:lnTo>
                  <a:pt x="0" y="28"/>
                </a:lnTo>
                <a:lnTo>
                  <a:pt x="0" y="18"/>
                </a:lnTo>
                <a:lnTo>
                  <a:pt x="0" y="18"/>
                </a:lnTo>
                <a:lnTo>
                  <a:pt x="0" y="14"/>
                </a:lnTo>
                <a:lnTo>
                  <a:pt x="0" y="14"/>
                </a:lnTo>
                <a:lnTo>
                  <a:pt x="1" y="11"/>
                </a:lnTo>
                <a:lnTo>
                  <a:pt x="3" y="10"/>
                </a:lnTo>
                <a:lnTo>
                  <a:pt x="3" y="10"/>
                </a:lnTo>
                <a:lnTo>
                  <a:pt x="6" y="9"/>
                </a:lnTo>
                <a:lnTo>
                  <a:pt x="6" y="9"/>
                </a:lnTo>
                <a:lnTo>
                  <a:pt x="9" y="10"/>
                </a:lnTo>
                <a:lnTo>
                  <a:pt x="9" y="10"/>
                </a:lnTo>
                <a:lnTo>
                  <a:pt x="10" y="13"/>
                </a:lnTo>
                <a:lnTo>
                  <a:pt x="10" y="13"/>
                </a:lnTo>
                <a:lnTo>
                  <a:pt x="10" y="0"/>
                </a:lnTo>
                <a:lnTo>
                  <a:pt x="16" y="0"/>
                </a:lnTo>
                <a:lnTo>
                  <a:pt x="16" y="35"/>
                </a:lnTo>
                <a:lnTo>
                  <a:pt x="10" y="35"/>
                </a:lnTo>
                <a:close/>
                <a:moveTo>
                  <a:pt x="5" y="26"/>
                </a:moveTo>
                <a:lnTo>
                  <a:pt x="5" y="26"/>
                </a:lnTo>
                <a:lnTo>
                  <a:pt x="6" y="29"/>
                </a:lnTo>
                <a:lnTo>
                  <a:pt x="6" y="29"/>
                </a:lnTo>
                <a:lnTo>
                  <a:pt x="8" y="30"/>
                </a:lnTo>
                <a:lnTo>
                  <a:pt x="8" y="30"/>
                </a:lnTo>
                <a:lnTo>
                  <a:pt x="10" y="29"/>
                </a:lnTo>
                <a:lnTo>
                  <a:pt x="10" y="29"/>
                </a:lnTo>
                <a:lnTo>
                  <a:pt x="10" y="28"/>
                </a:lnTo>
                <a:lnTo>
                  <a:pt x="10" y="18"/>
                </a:lnTo>
                <a:lnTo>
                  <a:pt x="10" y="18"/>
                </a:lnTo>
                <a:lnTo>
                  <a:pt x="10" y="15"/>
                </a:lnTo>
                <a:lnTo>
                  <a:pt x="10" y="15"/>
                </a:lnTo>
                <a:lnTo>
                  <a:pt x="8" y="15"/>
                </a:lnTo>
                <a:lnTo>
                  <a:pt x="8" y="15"/>
                </a:lnTo>
                <a:lnTo>
                  <a:pt x="6" y="15"/>
                </a:lnTo>
                <a:lnTo>
                  <a:pt x="6" y="15"/>
                </a:lnTo>
                <a:lnTo>
                  <a:pt x="5" y="18"/>
                </a:lnTo>
                <a:lnTo>
                  <a:pt x="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82" name="Freeform 805">
            <a:extLst>
              <a:ext uri="{FF2B5EF4-FFF2-40B4-BE49-F238E27FC236}">
                <a16:creationId xmlns:a16="http://schemas.microsoft.com/office/drawing/2014/main" id="{4191980C-479B-48BB-9B79-658E252F3BB3}"/>
              </a:ext>
            </a:extLst>
          </p:cNvPr>
          <p:cNvSpPr>
            <a:spLocks noEditPoints="1"/>
          </p:cNvSpPr>
          <p:nvPr/>
        </p:nvSpPr>
        <p:spPr bwMode="auto">
          <a:xfrm>
            <a:off x="3406218" y="3884796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9 h 26"/>
              <a:gd name="T6" fmla="*/ 5 w 15"/>
              <a:gd name="T7" fmla="*/ 19 h 26"/>
              <a:gd name="T8" fmla="*/ 5 w 15"/>
              <a:gd name="T9" fmla="*/ 21 h 26"/>
              <a:gd name="T10" fmla="*/ 5 w 15"/>
              <a:gd name="T11" fmla="*/ 21 h 26"/>
              <a:gd name="T12" fmla="*/ 8 w 15"/>
              <a:gd name="T13" fmla="*/ 21 h 26"/>
              <a:gd name="T14" fmla="*/ 8 w 15"/>
              <a:gd name="T15" fmla="*/ 21 h 26"/>
              <a:gd name="T16" fmla="*/ 9 w 15"/>
              <a:gd name="T17" fmla="*/ 20 h 26"/>
              <a:gd name="T18" fmla="*/ 9 w 15"/>
              <a:gd name="T19" fmla="*/ 20 h 26"/>
              <a:gd name="T20" fmla="*/ 10 w 15"/>
              <a:gd name="T21" fmla="*/ 19 h 26"/>
              <a:gd name="T22" fmla="*/ 15 w 15"/>
              <a:gd name="T23" fmla="*/ 19 h 26"/>
              <a:gd name="T24" fmla="*/ 15 w 15"/>
              <a:gd name="T25" fmla="*/ 19 h 26"/>
              <a:gd name="T26" fmla="*/ 14 w 15"/>
              <a:gd name="T27" fmla="*/ 22 h 26"/>
              <a:gd name="T28" fmla="*/ 13 w 15"/>
              <a:gd name="T29" fmla="*/ 24 h 26"/>
              <a:gd name="T30" fmla="*/ 13 w 15"/>
              <a:gd name="T31" fmla="*/ 24 h 26"/>
              <a:gd name="T32" fmla="*/ 10 w 15"/>
              <a:gd name="T33" fmla="*/ 26 h 26"/>
              <a:gd name="T34" fmla="*/ 10 w 15"/>
              <a:gd name="T35" fmla="*/ 26 h 26"/>
              <a:gd name="T36" fmla="*/ 8 w 15"/>
              <a:gd name="T37" fmla="*/ 26 h 26"/>
              <a:gd name="T38" fmla="*/ 8 w 15"/>
              <a:gd name="T39" fmla="*/ 26 h 26"/>
              <a:gd name="T40" fmla="*/ 3 w 15"/>
              <a:gd name="T41" fmla="*/ 25 h 26"/>
              <a:gd name="T42" fmla="*/ 3 w 15"/>
              <a:gd name="T43" fmla="*/ 25 h 26"/>
              <a:gd name="T44" fmla="*/ 0 w 15"/>
              <a:gd name="T45" fmla="*/ 22 h 26"/>
              <a:gd name="T46" fmla="*/ 0 w 15"/>
              <a:gd name="T47" fmla="*/ 22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7 h 26"/>
              <a:gd name="T54" fmla="*/ 0 w 15"/>
              <a:gd name="T55" fmla="*/ 10 h 26"/>
              <a:gd name="T56" fmla="*/ 0 w 15"/>
              <a:gd name="T57" fmla="*/ 10 h 26"/>
              <a:gd name="T58" fmla="*/ 0 w 15"/>
              <a:gd name="T59" fmla="*/ 6 h 26"/>
              <a:gd name="T60" fmla="*/ 0 w 15"/>
              <a:gd name="T61" fmla="*/ 6 h 26"/>
              <a:gd name="T62" fmla="*/ 0 w 15"/>
              <a:gd name="T63" fmla="*/ 4 h 26"/>
              <a:gd name="T64" fmla="*/ 0 w 15"/>
              <a:gd name="T65" fmla="*/ 4 h 26"/>
              <a:gd name="T66" fmla="*/ 3 w 15"/>
              <a:gd name="T67" fmla="*/ 1 h 26"/>
              <a:gd name="T68" fmla="*/ 3 w 15"/>
              <a:gd name="T69" fmla="*/ 1 h 26"/>
              <a:gd name="T70" fmla="*/ 8 w 15"/>
              <a:gd name="T71" fmla="*/ 0 h 26"/>
              <a:gd name="T72" fmla="*/ 8 w 15"/>
              <a:gd name="T73" fmla="*/ 0 h 26"/>
              <a:gd name="T74" fmla="*/ 10 w 15"/>
              <a:gd name="T75" fmla="*/ 1 h 26"/>
              <a:gd name="T76" fmla="*/ 10 w 15"/>
              <a:gd name="T77" fmla="*/ 1 h 26"/>
              <a:gd name="T78" fmla="*/ 13 w 15"/>
              <a:gd name="T79" fmla="*/ 2 h 26"/>
              <a:gd name="T80" fmla="*/ 13 w 15"/>
              <a:gd name="T81" fmla="*/ 2 h 26"/>
              <a:gd name="T82" fmla="*/ 14 w 15"/>
              <a:gd name="T83" fmla="*/ 5 h 26"/>
              <a:gd name="T84" fmla="*/ 15 w 15"/>
              <a:gd name="T85" fmla="*/ 9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9 h 26"/>
              <a:gd name="T94" fmla="*/ 10 w 15"/>
              <a:gd name="T95" fmla="*/ 9 h 26"/>
              <a:gd name="T96" fmla="*/ 9 w 15"/>
              <a:gd name="T97" fmla="*/ 6 h 26"/>
              <a:gd name="T98" fmla="*/ 9 w 15"/>
              <a:gd name="T99" fmla="*/ 6 h 26"/>
              <a:gd name="T100" fmla="*/ 8 w 15"/>
              <a:gd name="T101" fmla="*/ 6 h 26"/>
              <a:gd name="T102" fmla="*/ 8 w 15"/>
              <a:gd name="T103" fmla="*/ 6 h 26"/>
              <a:gd name="T104" fmla="*/ 5 w 15"/>
              <a:gd name="T105" fmla="*/ 6 h 26"/>
              <a:gd name="T106" fmla="*/ 5 w 15"/>
              <a:gd name="T107" fmla="*/ 6 h 26"/>
              <a:gd name="T108" fmla="*/ 5 w 15"/>
              <a:gd name="T109" fmla="*/ 9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9"/>
                </a:lnTo>
                <a:lnTo>
                  <a:pt x="5" y="19"/>
                </a:lnTo>
                <a:lnTo>
                  <a:pt x="5" y="21"/>
                </a:lnTo>
                <a:lnTo>
                  <a:pt x="5" y="21"/>
                </a:lnTo>
                <a:lnTo>
                  <a:pt x="8" y="21"/>
                </a:lnTo>
                <a:lnTo>
                  <a:pt x="8" y="21"/>
                </a:lnTo>
                <a:lnTo>
                  <a:pt x="9" y="20"/>
                </a:lnTo>
                <a:lnTo>
                  <a:pt x="9" y="20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4" y="22"/>
                </a:lnTo>
                <a:lnTo>
                  <a:pt x="13" y="24"/>
                </a:lnTo>
                <a:lnTo>
                  <a:pt x="13" y="24"/>
                </a:lnTo>
                <a:lnTo>
                  <a:pt x="10" y="26"/>
                </a:lnTo>
                <a:lnTo>
                  <a:pt x="10" y="26"/>
                </a:lnTo>
                <a:lnTo>
                  <a:pt x="8" y="26"/>
                </a:lnTo>
                <a:lnTo>
                  <a:pt x="8" y="26"/>
                </a:lnTo>
                <a:lnTo>
                  <a:pt x="3" y="25"/>
                </a:lnTo>
                <a:lnTo>
                  <a:pt x="3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3" y="1"/>
                </a:lnTo>
                <a:lnTo>
                  <a:pt x="3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2"/>
                </a:lnTo>
                <a:lnTo>
                  <a:pt x="13" y="2"/>
                </a:lnTo>
                <a:lnTo>
                  <a:pt x="14" y="5"/>
                </a:lnTo>
                <a:lnTo>
                  <a:pt x="15" y="9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8" y="6"/>
                </a:lnTo>
                <a:lnTo>
                  <a:pt x="8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83" name="Freeform 806">
            <a:extLst>
              <a:ext uri="{FF2B5EF4-FFF2-40B4-BE49-F238E27FC236}">
                <a16:creationId xmlns:a16="http://schemas.microsoft.com/office/drawing/2014/main" id="{FED8BFD0-8520-495C-8327-579654B7CBE5}"/>
              </a:ext>
            </a:extLst>
          </p:cNvPr>
          <p:cNvSpPr>
            <a:spLocks/>
          </p:cNvSpPr>
          <p:nvPr/>
        </p:nvSpPr>
        <p:spPr bwMode="auto">
          <a:xfrm>
            <a:off x="3436381" y="3884796"/>
            <a:ext cx="23813" cy="41275"/>
          </a:xfrm>
          <a:custGeom>
            <a:avLst/>
            <a:gdLst>
              <a:gd name="T0" fmla="*/ 0 w 15"/>
              <a:gd name="T1" fmla="*/ 26 h 26"/>
              <a:gd name="T2" fmla="*/ 0 w 15"/>
              <a:gd name="T3" fmla="*/ 1 h 26"/>
              <a:gd name="T4" fmla="*/ 5 w 15"/>
              <a:gd name="T5" fmla="*/ 1 h 26"/>
              <a:gd name="T6" fmla="*/ 5 w 15"/>
              <a:gd name="T7" fmla="*/ 4 h 26"/>
              <a:gd name="T8" fmla="*/ 5 w 15"/>
              <a:gd name="T9" fmla="*/ 4 h 26"/>
              <a:gd name="T10" fmla="*/ 5 w 15"/>
              <a:gd name="T11" fmla="*/ 4 h 26"/>
              <a:gd name="T12" fmla="*/ 6 w 15"/>
              <a:gd name="T13" fmla="*/ 1 h 26"/>
              <a:gd name="T14" fmla="*/ 6 w 15"/>
              <a:gd name="T15" fmla="*/ 1 h 26"/>
              <a:gd name="T16" fmla="*/ 10 w 15"/>
              <a:gd name="T17" fmla="*/ 0 h 26"/>
              <a:gd name="T18" fmla="*/ 10 w 15"/>
              <a:gd name="T19" fmla="*/ 0 h 26"/>
              <a:gd name="T20" fmla="*/ 11 w 15"/>
              <a:gd name="T21" fmla="*/ 1 h 26"/>
              <a:gd name="T22" fmla="*/ 11 w 15"/>
              <a:gd name="T23" fmla="*/ 1 h 26"/>
              <a:gd name="T24" fmla="*/ 14 w 15"/>
              <a:gd name="T25" fmla="*/ 2 h 26"/>
              <a:gd name="T26" fmla="*/ 14 w 15"/>
              <a:gd name="T27" fmla="*/ 2 h 26"/>
              <a:gd name="T28" fmla="*/ 15 w 15"/>
              <a:gd name="T29" fmla="*/ 4 h 26"/>
              <a:gd name="T30" fmla="*/ 15 w 15"/>
              <a:gd name="T31" fmla="*/ 4 h 26"/>
              <a:gd name="T32" fmla="*/ 15 w 15"/>
              <a:gd name="T33" fmla="*/ 6 h 26"/>
              <a:gd name="T34" fmla="*/ 15 w 15"/>
              <a:gd name="T35" fmla="*/ 26 h 26"/>
              <a:gd name="T36" fmla="*/ 10 w 15"/>
              <a:gd name="T37" fmla="*/ 26 h 26"/>
              <a:gd name="T38" fmla="*/ 10 w 15"/>
              <a:gd name="T39" fmla="*/ 9 h 26"/>
              <a:gd name="T40" fmla="*/ 10 w 15"/>
              <a:gd name="T41" fmla="*/ 9 h 26"/>
              <a:gd name="T42" fmla="*/ 9 w 15"/>
              <a:gd name="T43" fmla="*/ 6 h 26"/>
              <a:gd name="T44" fmla="*/ 9 w 15"/>
              <a:gd name="T45" fmla="*/ 6 h 26"/>
              <a:gd name="T46" fmla="*/ 8 w 15"/>
              <a:gd name="T47" fmla="*/ 6 h 26"/>
              <a:gd name="T48" fmla="*/ 8 w 15"/>
              <a:gd name="T49" fmla="*/ 6 h 26"/>
              <a:gd name="T50" fmla="*/ 5 w 15"/>
              <a:gd name="T51" fmla="*/ 6 h 26"/>
              <a:gd name="T52" fmla="*/ 5 w 15"/>
              <a:gd name="T53" fmla="*/ 6 h 26"/>
              <a:gd name="T54" fmla="*/ 5 w 15"/>
              <a:gd name="T55" fmla="*/ 9 h 26"/>
              <a:gd name="T56" fmla="*/ 5 w 15"/>
              <a:gd name="T57" fmla="*/ 26 h 26"/>
              <a:gd name="T58" fmla="*/ 0 w 15"/>
              <a:gd name="T5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6" y="1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1" y="1"/>
                </a:lnTo>
                <a:lnTo>
                  <a:pt x="11" y="1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8" y="6"/>
                </a:lnTo>
                <a:lnTo>
                  <a:pt x="8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84" name="Freeform 807">
            <a:extLst>
              <a:ext uri="{FF2B5EF4-FFF2-40B4-BE49-F238E27FC236}">
                <a16:creationId xmlns:a16="http://schemas.microsoft.com/office/drawing/2014/main" id="{62750046-CEC6-43D8-BFAC-1090D23F2240}"/>
              </a:ext>
            </a:extLst>
          </p:cNvPr>
          <p:cNvSpPr>
            <a:spLocks/>
          </p:cNvSpPr>
          <p:nvPr/>
        </p:nvSpPr>
        <p:spPr bwMode="auto">
          <a:xfrm>
            <a:off x="3466543" y="3886384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3 h 25"/>
              <a:gd name="T8" fmla="*/ 10 w 15"/>
              <a:gd name="T9" fmla="*/ 23 h 25"/>
              <a:gd name="T10" fmla="*/ 10 w 15"/>
              <a:gd name="T11" fmla="*/ 23 h 25"/>
              <a:gd name="T12" fmla="*/ 9 w 15"/>
              <a:gd name="T13" fmla="*/ 25 h 25"/>
              <a:gd name="T14" fmla="*/ 9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4 w 15"/>
              <a:gd name="T21" fmla="*/ 25 h 25"/>
              <a:gd name="T22" fmla="*/ 4 w 15"/>
              <a:gd name="T23" fmla="*/ 25 h 25"/>
              <a:gd name="T24" fmla="*/ 2 w 15"/>
              <a:gd name="T25" fmla="*/ 24 h 25"/>
              <a:gd name="T26" fmla="*/ 2 w 15"/>
              <a:gd name="T27" fmla="*/ 24 h 25"/>
              <a:gd name="T28" fmla="*/ 1 w 15"/>
              <a:gd name="T29" fmla="*/ 23 h 25"/>
              <a:gd name="T30" fmla="*/ 1 w 15"/>
              <a:gd name="T31" fmla="*/ 23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8 h 25"/>
              <a:gd name="T40" fmla="*/ 5 w 15"/>
              <a:gd name="T41" fmla="*/ 18 h 25"/>
              <a:gd name="T42" fmla="*/ 6 w 15"/>
              <a:gd name="T43" fmla="*/ 20 h 25"/>
              <a:gd name="T44" fmla="*/ 6 w 15"/>
              <a:gd name="T45" fmla="*/ 20 h 25"/>
              <a:gd name="T46" fmla="*/ 7 w 15"/>
              <a:gd name="T47" fmla="*/ 20 h 25"/>
              <a:gd name="T48" fmla="*/ 7 w 15"/>
              <a:gd name="T49" fmla="*/ 20 h 25"/>
              <a:gd name="T50" fmla="*/ 10 w 15"/>
              <a:gd name="T51" fmla="*/ 19 h 25"/>
              <a:gd name="T52" fmla="*/ 10 w 15"/>
              <a:gd name="T53" fmla="*/ 19 h 25"/>
              <a:gd name="T54" fmla="*/ 10 w 15"/>
              <a:gd name="T55" fmla="*/ 16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9" y="25"/>
                </a:lnTo>
                <a:lnTo>
                  <a:pt x="9" y="25"/>
                </a:lnTo>
                <a:lnTo>
                  <a:pt x="5" y="25"/>
                </a:lnTo>
                <a:lnTo>
                  <a:pt x="5" y="25"/>
                </a:lnTo>
                <a:lnTo>
                  <a:pt x="4" y="25"/>
                </a:lnTo>
                <a:lnTo>
                  <a:pt x="4" y="25"/>
                </a:lnTo>
                <a:lnTo>
                  <a:pt x="2" y="24"/>
                </a:lnTo>
                <a:lnTo>
                  <a:pt x="2" y="24"/>
                </a:lnTo>
                <a:lnTo>
                  <a:pt x="1" y="23"/>
                </a:lnTo>
                <a:lnTo>
                  <a:pt x="1" y="23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19"/>
                </a:lnTo>
                <a:lnTo>
                  <a:pt x="10" y="19"/>
                </a:lnTo>
                <a:lnTo>
                  <a:pt x="10" y="16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85" name="Freeform 809">
            <a:extLst>
              <a:ext uri="{FF2B5EF4-FFF2-40B4-BE49-F238E27FC236}">
                <a16:creationId xmlns:a16="http://schemas.microsoft.com/office/drawing/2014/main" id="{DF764484-1276-4B99-A657-368DDA4030C4}"/>
              </a:ext>
            </a:extLst>
          </p:cNvPr>
          <p:cNvSpPr>
            <a:spLocks/>
          </p:cNvSpPr>
          <p:nvPr/>
        </p:nvSpPr>
        <p:spPr bwMode="auto">
          <a:xfrm>
            <a:off x="3498293" y="3884796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1 h 26"/>
              <a:gd name="T4" fmla="*/ 5 w 25"/>
              <a:gd name="T5" fmla="*/ 1 h 26"/>
              <a:gd name="T6" fmla="*/ 5 w 25"/>
              <a:gd name="T7" fmla="*/ 4 h 26"/>
              <a:gd name="T8" fmla="*/ 5 w 25"/>
              <a:gd name="T9" fmla="*/ 4 h 26"/>
              <a:gd name="T10" fmla="*/ 5 w 25"/>
              <a:gd name="T11" fmla="*/ 4 h 26"/>
              <a:gd name="T12" fmla="*/ 7 w 25"/>
              <a:gd name="T13" fmla="*/ 1 h 26"/>
              <a:gd name="T14" fmla="*/ 7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3 w 25"/>
              <a:gd name="T21" fmla="*/ 1 h 26"/>
              <a:gd name="T22" fmla="*/ 13 w 25"/>
              <a:gd name="T23" fmla="*/ 1 h 26"/>
              <a:gd name="T24" fmla="*/ 14 w 25"/>
              <a:gd name="T25" fmla="*/ 4 h 26"/>
              <a:gd name="T26" fmla="*/ 14 w 25"/>
              <a:gd name="T27" fmla="*/ 4 h 26"/>
              <a:gd name="T28" fmla="*/ 16 w 25"/>
              <a:gd name="T29" fmla="*/ 1 h 26"/>
              <a:gd name="T30" fmla="*/ 16 w 25"/>
              <a:gd name="T31" fmla="*/ 1 h 26"/>
              <a:gd name="T32" fmla="*/ 20 w 25"/>
              <a:gd name="T33" fmla="*/ 0 h 26"/>
              <a:gd name="T34" fmla="*/ 20 w 25"/>
              <a:gd name="T35" fmla="*/ 0 h 26"/>
              <a:gd name="T36" fmla="*/ 21 w 25"/>
              <a:gd name="T37" fmla="*/ 1 h 26"/>
              <a:gd name="T38" fmla="*/ 21 w 25"/>
              <a:gd name="T39" fmla="*/ 1 h 26"/>
              <a:gd name="T40" fmla="*/ 24 w 25"/>
              <a:gd name="T41" fmla="*/ 2 h 26"/>
              <a:gd name="T42" fmla="*/ 24 w 25"/>
              <a:gd name="T43" fmla="*/ 2 h 26"/>
              <a:gd name="T44" fmla="*/ 25 w 25"/>
              <a:gd name="T45" fmla="*/ 4 h 26"/>
              <a:gd name="T46" fmla="*/ 25 w 25"/>
              <a:gd name="T47" fmla="*/ 4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9 h 26"/>
              <a:gd name="T56" fmla="*/ 20 w 25"/>
              <a:gd name="T57" fmla="*/ 9 h 26"/>
              <a:gd name="T58" fmla="*/ 20 w 25"/>
              <a:gd name="T59" fmla="*/ 6 h 26"/>
              <a:gd name="T60" fmla="*/ 20 w 25"/>
              <a:gd name="T61" fmla="*/ 6 h 26"/>
              <a:gd name="T62" fmla="*/ 18 w 25"/>
              <a:gd name="T63" fmla="*/ 6 h 26"/>
              <a:gd name="T64" fmla="*/ 18 w 25"/>
              <a:gd name="T65" fmla="*/ 6 h 26"/>
              <a:gd name="T66" fmla="*/ 15 w 25"/>
              <a:gd name="T67" fmla="*/ 6 h 26"/>
              <a:gd name="T68" fmla="*/ 15 w 25"/>
              <a:gd name="T69" fmla="*/ 6 h 26"/>
              <a:gd name="T70" fmla="*/ 15 w 25"/>
              <a:gd name="T71" fmla="*/ 9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9 h 26"/>
              <a:gd name="T78" fmla="*/ 10 w 25"/>
              <a:gd name="T79" fmla="*/ 9 h 26"/>
              <a:gd name="T80" fmla="*/ 9 w 25"/>
              <a:gd name="T81" fmla="*/ 6 h 26"/>
              <a:gd name="T82" fmla="*/ 9 w 25"/>
              <a:gd name="T83" fmla="*/ 6 h 26"/>
              <a:gd name="T84" fmla="*/ 7 w 25"/>
              <a:gd name="T85" fmla="*/ 6 h 26"/>
              <a:gd name="T86" fmla="*/ 7 w 25"/>
              <a:gd name="T87" fmla="*/ 6 h 26"/>
              <a:gd name="T88" fmla="*/ 5 w 25"/>
              <a:gd name="T89" fmla="*/ 6 h 26"/>
              <a:gd name="T90" fmla="*/ 5 w 25"/>
              <a:gd name="T91" fmla="*/ 6 h 26"/>
              <a:gd name="T92" fmla="*/ 5 w 25"/>
              <a:gd name="T93" fmla="*/ 9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4" y="4"/>
                </a:lnTo>
                <a:lnTo>
                  <a:pt x="14" y="4"/>
                </a:lnTo>
                <a:lnTo>
                  <a:pt x="16" y="1"/>
                </a:lnTo>
                <a:lnTo>
                  <a:pt x="16" y="1"/>
                </a:lnTo>
                <a:lnTo>
                  <a:pt x="20" y="0"/>
                </a:lnTo>
                <a:lnTo>
                  <a:pt x="20" y="0"/>
                </a:lnTo>
                <a:lnTo>
                  <a:pt x="21" y="1"/>
                </a:lnTo>
                <a:lnTo>
                  <a:pt x="21" y="1"/>
                </a:lnTo>
                <a:lnTo>
                  <a:pt x="24" y="2"/>
                </a:lnTo>
                <a:lnTo>
                  <a:pt x="24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20" y="6"/>
                </a:lnTo>
                <a:lnTo>
                  <a:pt x="20" y="6"/>
                </a:lnTo>
                <a:lnTo>
                  <a:pt x="18" y="6"/>
                </a:lnTo>
                <a:lnTo>
                  <a:pt x="18" y="6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86" name="Freeform 810">
            <a:extLst>
              <a:ext uri="{FF2B5EF4-FFF2-40B4-BE49-F238E27FC236}">
                <a16:creationId xmlns:a16="http://schemas.microsoft.com/office/drawing/2014/main" id="{FA66E5E8-8252-4420-B405-919019DC95E4}"/>
              </a:ext>
            </a:extLst>
          </p:cNvPr>
          <p:cNvSpPr>
            <a:spLocks/>
          </p:cNvSpPr>
          <p:nvPr/>
        </p:nvSpPr>
        <p:spPr bwMode="auto">
          <a:xfrm>
            <a:off x="3272868" y="4380096"/>
            <a:ext cx="28575" cy="58738"/>
          </a:xfrm>
          <a:custGeom>
            <a:avLst/>
            <a:gdLst>
              <a:gd name="T0" fmla="*/ 6 w 18"/>
              <a:gd name="T1" fmla="*/ 37 h 37"/>
              <a:gd name="T2" fmla="*/ 6 w 18"/>
              <a:gd name="T3" fmla="*/ 5 h 37"/>
              <a:gd name="T4" fmla="*/ 0 w 18"/>
              <a:gd name="T5" fmla="*/ 5 h 37"/>
              <a:gd name="T6" fmla="*/ 0 w 18"/>
              <a:gd name="T7" fmla="*/ 0 h 37"/>
              <a:gd name="T8" fmla="*/ 18 w 18"/>
              <a:gd name="T9" fmla="*/ 0 h 37"/>
              <a:gd name="T10" fmla="*/ 18 w 18"/>
              <a:gd name="T11" fmla="*/ 5 h 37"/>
              <a:gd name="T12" fmla="*/ 11 w 18"/>
              <a:gd name="T13" fmla="*/ 5 h 37"/>
              <a:gd name="T14" fmla="*/ 11 w 18"/>
              <a:gd name="T15" fmla="*/ 37 h 37"/>
              <a:gd name="T16" fmla="*/ 6 w 18"/>
              <a:gd name="T17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37">
                <a:moveTo>
                  <a:pt x="6" y="37"/>
                </a:moveTo>
                <a:lnTo>
                  <a:pt x="6" y="5"/>
                </a:lnTo>
                <a:lnTo>
                  <a:pt x="0" y="5"/>
                </a:lnTo>
                <a:lnTo>
                  <a:pt x="0" y="0"/>
                </a:lnTo>
                <a:lnTo>
                  <a:pt x="18" y="0"/>
                </a:lnTo>
                <a:lnTo>
                  <a:pt x="18" y="5"/>
                </a:lnTo>
                <a:lnTo>
                  <a:pt x="11" y="5"/>
                </a:lnTo>
                <a:lnTo>
                  <a:pt x="11" y="37"/>
                </a:lnTo>
                <a:lnTo>
                  <a:pt x="6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87" name="Freeform 811">
            <a:extLst>
              <a:ext uri="{FF2B5EF4-FFF2-40B4-BE49-F238E27FC236}">
                <a16:creationId xmlns:a16="http://schemas.microsoft.com/office/drawing/2014/main" id="{51E7B6FD-2D6B-4877-9D8E-08B6977E67C1}"/>
              </a:ext>
            </a:extLst>
          </p:cNvPr>
          <p:cNvSpPr>
            <a:spLocks/>
          </p:cNvSpPr>
          <p:nvPr/>
        </p:nvSpPr>
        <p:spPr bwMode="auto">
          <a:xfrm>
            <a:off x="3298268" y="4395971"/>
            <a:ext cx="25400" cy="42863"/>
          </a:xfrm>
          <a:custGeom>
            <a:avLst/>
            <a:gdLst>
              <a:gd name="T0" fmla="*/ 16 w 16"/>
              <a:gd name="T1" fmla="*/ 0 h 27"/>
              <a:gd name="T2" fmla="*/ 16 w 16"/>
              <a:gd name="T3" fmla="*/ 27 h 27"/>
              <a:gd name="T4" fmla="*/ 10 w 16"/>
              <a:gd name="T5" fmla="*/ 27 h 27"/>
              <a:gd name="T6" fmla="*/ 10 w 16"/>
              <a:gd name="T7" fmla="*/ 24 h 27"/>
              <a:gd name="T8" fmla="*/ 10 w 16"/>
              <a:gd name="T9" fmla="*/ 24 h 27"/>
              <a:gd name="T10" fmla="*/ 10 w 16"/>
              <a:gd name="T11" fmla="*/ 24 h 27"/>
              <a:gd name="T12" fmla="*/ 8 w 16"/>
              <a:gd name="T13" fmla="*/ 26 h 27"/>
              <a:gd name="T14" fmla="*/ 8 w 16"/>
              <a:gd name="T15" fmla="*/ 26 h 27"/>
              <a:gd name="T16" fmla="*/ 5 w 16"/>
              <a:gd name="T17" fmla="*/ 27 h 27"/>
              <a:gd name="T18" fmla="*/ 5 w 16"/>
              <a:gd name="T19" fmla="*/ 27 h 27"/>
              <a:gd name="T20" fmla="*/ 3 w 16"/>
              <a:gd name="T21" fmla="*/ 27 h 27"/>
              <a:gd name="T22" fmla="*/ 3 w 16"/>
              <a:gd name="T23" fmla="*/ 27 h 27"/>
              <a:gd name="T24" fmla="*/ 2 w 16"/>
              <a:gd name="T25" fmla="*/ 26 h 27"/>
              <a:gd name="T26" fmla="*/ 2 w 16"/>
              <a:gd name="T27" fmla="*/ 26 h 27"/>
              <a:gd name="T28" fmla="*/ 0 w 16"/>
              <a:gd name="T29" fmla="*/ 23 h 27"/>
              <a:gd name="T30" fmla="*/ 0 w 16"/>
              <a:gd name="T31" fmla="*/ 23 h 27"/>
              <a:gd name="T32" fmla="*/ 0 w 16"/>
              <a:gd name="T33" fmla="*/ 21 h 27"/>
              <a:gd name="T34" fmla="*/ 0 w 16"/>
              <a:gd name="T35" fmla="*/ 0 h 27"/>
              <a:gd name="T36" fmla="*/ 5 w 16"/>
              <a:gd name="T37" fmla="*/ 0 h 27"/>
              <a:gd name="T38" fmla="*/ 5 w 16"/>
              <a:gd name="T39" fmla="*/ 18 h 27"/>
              <a:gd name="T40" fmla="*/ 5 w 16"/>
              <a:gd name="T41" fmla="*/ 18 h 27"/>
              <a:gd name="T42" fmla="*/ 5 w 16"/>
              <a:gd name="T43" fmla="*/ 21 h 27"/>
              <a:gd name="T44" fmla="*/ 5 w 16"/>
              <a:gd name="T45" fmla="*/ 21 h 27"/>
              <a:gd name="T46" fmla="*/ 8 w 16"/>
              <a:gd name="T47" fmla="*/ 22 h 27"/>
              <a:gd name="T48" fmla="*/ 8 w 16"/>
              <a:gd name="T49" fmla="*/ 22 h 27"/>
              <a:gd name="T50" fmla="*/ 9 w 16"/>
              <a:gd name="T51" fmla="*/ 21 h 27"/>
              <a:gd name="T52" fmla="*/ 9 w 16"/>
              <a:gd name="T53" fmla="*/ 21 h 27"/>
              <a:gd name="T54" fmla="*/ 10 w 16"/>
              <a:gd name="T55" fmla="*/ 18 h 27"/>
              <a:gd name="T56" fmla="*/ 10 w 16"/>
              <a:gd name="T57" fmla="*/ 0 h 27"/>
              <a:gd name="T58" fmla="*/ 16 w 16"/>
              <a:gd name="T5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7">
                <a:moveTo>
                  <a:pt x="16" y="0"/>
                </a:moveTo>
                <a:lnTo>
                  <a:pt x="16" y="27"/>
                </a:lnTo>
                <a:lnTo>
                  <a:pt x="10" y="27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8" y="26"/>
                </a:lnTo>
                <a:lnTo>
                  <a:pt x="8" y="26"/>
                </a:lnTo>
                <a:lnTo>
                  <a:pt x="5" y="27"/>
                </a:lnTo>
                <a:lnTo>
                  <a:pt x="5" y="27"/>
                </a:lnTo>
                <a:lnTo>
                  <a:pt x="3" y="27"/>
                </a:lnTo>
                <a:lnTo>
                  <a:pt x="3" y="27"/>
                </a:lnTo>
                <a:lnTo>
                  <a:pt x="2" y="26"/>
                </a:lnTo>
                <a:lnTo>
                  <a:pt x="2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1"/>
                </a:lnTo>
                <a:lnTo>
                  <a:pt x="5" y="21"/>
                </a:lnTo>
                <a:lnTo>
                  <a:pt x="8" y="22"/>
                </a:lnTo>
                <a:lnTo>
                  <a:pt x="8" y="22"/>
                </a:lnTo>
                <a:lnTo>
                  <a:pt x="9" y="21"/>
                </a:lnTo>
                <a:lnTo>
                  <a:pt x="9" y="21"/>
                </a:lnTo>
                <a:lnTo>
                  <a:pt x="10" y="18"/>
                </a:lnTo>
                <a:lnTo>
                  <a:pt x="10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88" name="Freeform 812">
            <a:extLst>
              <a:ext uri="{FF2B5EF4-FFF2-40B4-BE49-F238E27FC236}">
                <a16:creationId xmlns:a16="http://schemas.microsoft.com/office/drawing/2014/main" id="{1EC3E5FB-E13C-486D-9BAB-0163DB64DCE6}"/>
              </a:ext>
            </a:extLst>
          </p:cNvPr>
          <p:cNvSpPr>
            <a:spLocks/>
          </p:cNvSpPr>
          <p:nvPr/>
        </p:nvSpPr>
        <p:spPr bwMode="auto">
          <a:xfrm>
            <a:off x="3328431" y="4395971"/>
            <a:ext cx="23813" cy="42863"/>
          </a:xfrm>
          <a:custGeom>
            <a:avLst/>
            <a:gdLst>
              <a:gd name="T0" fmla="*/ 0 w 15"/>
              <a:gd name="T1" fmla="*/ 27 h 27"/>
              <a:gd name="T2" fmla="*/ 0 w 15"/>
              <a:gd name="T3" fmla="*/ 0 h 27"/>
              <a:gd name="T4" fmla="*/ 5 w 15"/>
              <a:gd name="T5" fmla="*/ 0 h 27"/>
              <a:gd name="T6" fmla="*/ 5 w 15"/>
              <a:gd name="T7" fmla="*/ 3 h 27"/>
              <a:gd name="T8" fmla="*/ 5 w 15"/>
              <a:gd name="T9" fmla="*/ 3 h 27"/>
              <a:gd name="T10" fmla="*/ 5 w 15"/>
              <a:gd name="T11" fmla="*/ 3 h 27"/>
              <a:gd name="T12" fmla="*/ 8 w 15"/>
              <a:gd name="T13" fmla="*/ 2 h 27"/>
              <a:gd name="T14" fmla="*/ 8 w 15"/>
              <a:gd name="T15" fmla="*/ 2 h 27"/>
              <a:gd name="T16" fmla="*/ 10 w 15"/>
              <a:gd name="T17" fmla="*/ 0 h 27"/>
              <a:gd name="T18" fmla="*/ 10 w 15"/>
              <a:gd name="T19" fmla="*/ 0 h 27"/>
              <a:gd name="T20" fmla="*/ 13 w 15"/>
              <a:gd name="T21" fmla="*/ 0 h 27"/>
              <a:gd name="T22" fmla="*/ 13 w 15"/>
              <a:gd name="T23" fmla="*/ 0 h 27"/>
              <a:gd name="T24" fmla="*/ 14 w 15"/>
              <a:gd name="T25" fmla="*/ 2 h 27"/>
              <a:gd name="T26" fmla="*/ 14 w 15"/>
              <a:gd name="T27" fmla="*/ 2 h 27"/>
              <a:gd name="T28" fmla="*/ 15 w 15"/>
              <a:gd name="T29" fmla="*/ 4 h 27"/>
              <a:gd name="T30" fmla="*/ 15 w 15"/>
              <a:gd name="T31" fmla="*/ 4 h 27"/>
              <a:gd name="T32" fmla="*/ 15 w 15"/>
              <a:gd name="T33" fmla="*/ 7 h 27"/>
              <a:gd name="T34" fmla="*/ 15 w 15"/>
              <a:gd name="T35" fmla="*/ 27 h 27"/>
              <a:gd name="T36" fmla="*/ 10 w 15"/>
              <a:gd name="T37" fmla="*/ 27 h 27"/>
              <a:gd name="T38" fmla="*/ 10 w 15"/>
              <a:gd name="T39" fmla="*/ 9 h 27"/>
              <a:gd name="T40" fmla="*/ 10 w 15"/>
              <a:gd name="T41" fmla="*/ 9 h 27"/>
              <a:gd name="T42" fmla="*/ 10 w 15"/>
              <a:gd name="T43" fmla="*/ 7 h 27"/>
              <a:gd name="T44" fmla="*/ 10 w 15"/>
              <a:gd name="T45" fmla="*/ 7 h 27"/>
              <a:gd name="T46" fmla="*/ 8 w 15"/>
              <a:gd name="T47" fmla="*/ 5 h 27"/>
              <a:gd name="T48" fmla="*/ 8 w 15"/>
              <a:gd name="T49" fmla="*/ 5 h 27"/>
              <a:gd name="T50" fmla="*/ 7 w 15"/>
              <a:gd name="T51" fmla="*/ 7 h 27"/>
              <a:gd name="T52" fmla="*/ 7 w 15"/>
              <a:gd name="T53" fmla="*/ 7 h 27"/>
              <a:gd name="T54" fmla="*/ 5 w 15"/>
              <a:gd name="T55" fmla="*/ 9 h 27"/>
              <a:gd name="T56" fmla="*/ 5 w 15"/>
              <a:gd name="T57" fmla="*/ 27 h 27"/>
              <a:gd name="T58" fmla="*/ 0 w 15"/>
              <a:gd name="T59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7">
                <a:moveTo>
                  <a:pt x="0" y="27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8" y="2"/>
                </a:lnTo>
                <a:lnTo>
                  <a:pt x="8" y="2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5" y="7"/>
                </a:lnTo>
                <a:lnTo>
                  <a:pt x="15" y="27"/>
                </a:lnTo>
                <a:lnTo>
                  <a:pt x="10" y="27"/>
                </a:lnTo>
                <a:lnTo>
                  <a:pt x="10" y="9"/>
                </a:lnTo>
                <a:lnTo>
                  <a:pt x="10" y="9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7" y="7"/>
                </a:lnTo>
                <a:lnTo>
                  <a:pt x="7" y="7"/>
                </a:lnTo>
                <a:lnTo>
                  <a:pt x="5" y="9"/>
                </a:lnTo>
                <a:lnTo>
                  <a:pt x="5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89" name="Freeform 813">
            <a:extLst>
              <a:ext uri="{FF2B5EF4-FFF2-40B4-BE49-F238E27FC236}">
                <a16:creationId xmlns:a16="http://schemas.microsoft.com/office/drawing/2014/main" id="{1235AC5D-852A-4E0C-88E9-71F293E6579D}"/>
              </a:ext>
            </a:extLst>
          </p:cNvPr>
          <p:cNvSpPr>
            <a:spLocks noEditPoints="1"/>
          </p:cNvSpPr>
          <p:nvPr/>
        </p:nvSpPr>
        <p:spPr bwMode="auto">
          <a:xfrm>
            <a:off x="3360181" y="4395971"/>
            <a:ext cx="23813" cy="58738"/>
          </a:xfrm>
          <a:custGeom>
            <a:avLst/>
            <a:gdLst>
              <a:gd name="T0" fmla="*/ 5 w 15"/>
              <a:gd name="T1" fmla="*/ 29 h 37"/>
              <a:gd name="T2" fmla="*/ 5 w 15"/>
              <a:gd name="T3" fmla="*/ 31 h 37"/>
              <a:gd name="T4" fmla="*/ 8 w 15"/>
              <a:gd name="T5" fmla="*/ 32 h 37"/>
              <a:gd name="T6" fmla="*/ 10 w 15"/>
              <a:gd name="T7" fmla="*/ 31 h 37"/>
              <a:gd name="T8" fmla="*/ 10 w 15"/>
              <a:gd name="T9" fmla="*/ 24 h 37"/>
              <a:gd name="T10" fmla="*/ 10 w 15"/>
              <a:gd name="T11" fmla="*/ 24 h 37"/>
              <a:gd name="T12" fmla="*/ 8 w 15"/>
              <a:gd name="T13" fmla="*/ 26 h 37"/>
              <a:gd name="T14" fmla="*/ 5 w 15"/>
              <a:gd name="T15" fmla="*/ 27 h 37"/>
              <a:gd name="T16" fmla="*/ 2 w 15"/>
              <a:gd name="T17" fmla="*/ 24 h 37"/>
              <a:gd name="T18" fmla="*/ 0 w 15"/>
              <a:gd name="T19" fmla="*/ 22 h 37"/>
              <a:gd name="T20" fmla="*/ 0 w 15"/>
              <a:gd name="T21" fmla="*/ 19 h 37"/>
              <a:gd name="T22" fmla="*/ 0 w 15"/>
              <a:gd name="T23" fmla="*/ 9 h 37"/>
              <a:gd name="T24" fmla="*/ 0 w 15"/>
              <a:gd name="T25" fmla="*/ 5 h 37"/>
              <a:gd name="T26" fmla="*/ 3 w 15"/>
              <a:gd name="T27" fmla="*/ 2 h 37"/>
              <a:gd name="T28" fmla="*/ 5 w 15"/>
              <a:gd name="T29" fmla="*/ 0 h 37"/>
              <a:gd name="T30" fmla="*/ 7 w 15"/>
              <a:gd name="T31" fmla="*/ 0 h 37"/>
              <a:gd name="T32" fmla="*/ 8 w 15"/>
              <a:gd name="T33" fmla="*/ 2 h 37"/>
              <a:gd name="T34" fmla="*/ 9 w 15"/>
              <a:gd name="T35" fmla="*/ 2 h 37"/>
              <a:gd name="T36" fmla="*/ 10 w 15"/>
              <a:gd name="T37" fmla="*/ 3 h 37"/>
              <a:gd name="T38" fmla="*/ 15 w 15"/>
              <a:gd name="T39" fmla="*/ 0 h 37"/>
              <a:gd name="T40" fmla="*/ 15 w 15"/>
              <a:gd name="T41" fmla="*/ 29 h 37"/>
              <a:gd name="T42" fmla="*/ 15 w 15"/>
              <a:gd name="T43" fmla="*/ 32 h 37"/>
              <a:gd name="T44" fmla="*/ 14 w 15"/>
              <a:gd name="T45" fmla="*/ 34 h 37"/>
              <a:gd name="T46" fmla="*/ 12 w 15"/>
              <a:gd name="T47" fmla="*/ 37 h 37"/>
              <a:gd name="T48" fmla="*/ 8 w 15"/>
              <a:gd name="T49" fmla="*/ 37 h 37"/>
              <a:gd name="T50" fmla="*/ 5 w 15"/>
              <a:gd name="T51" fmla="*/ 37 h 37"/>
              <a:gd name="T52" fmla="*/ 3 w 15"/>
              <a:gd name="T53" fmla="*/ 36 h 37"/>
              <a:gd name="T54" fmla="*/ 2 w 15"/>
              <a:gd name="T55" fmla="*/ 33 h 37"/>
              <a:gd name="T56" fmla="*/ 5 w 15"/>
              <a:gd name="T57" fmla="*/ 29 h 37"/>
              <a:gd name="T58" fmla="*/ 5 w 15"/>
              <a:gd name="T59" fmla="*/ 18 h 37"/>
              <a:gd name="T60" fmla="*/ 5 w 15"/>
              <a:gd name="T61" fmla="*/ 21 h 37"/>
              <a:gd name="T62" fmla="*/ 8 w 15"/>
              <a:gd name="T63" fmla="*/ 22 h 37"/>
              <a:gd name="T64" fmla="*/ 9 w 15"/>
              <a:gd name="T65" fmla="*/ 21 h 37"/>
              <a:gd name="T66" fmla="*/ 10 w 15"/>
              <a:gd name="T67" fmla="*/ 9 h 37"/>
              <a:gd name="T68" fmla="*/ 9 w 15"/>
              <a:gd name="T69" fmla="*/ 7 h 37"/>
              <a:gd name="T70" fmla="*/ 8 w 15"/>
              <a:gd name="T71" fmla="*/ 5 h 37"/>
              <a:gd name="T72" fmla="*/ 5 w 15"/>
              <a:gd name="T73" fmla="*/ 7 h 37"/>
              <a:gd name="T74" fmla="*/ 5 w 15"/>
              <a:gd name="T75" fmla="*/ 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" h="37">
                <a:moveTo>
                  <a:pt x="5" y="29"/>
                </a:moveTo>
                <a:lnTo>
                  <a:pt x="5" y="29"/>
                </a:lnTo>
                <a:lnTo>
                  <a:pt x="5" y="31"/>
                </a:lnTo>
                <a:lnTo>
                  <a:pt x="5" y="31"/>
                </a:lnTo>
                <a:lnTo>
                  <a:pt x="8" y="32"/>
                </a:lnTo>
                <a:lnTo>
                  <a:pt x="8" y="32"/>
                </a:lnTo>
                <a:lnTo>
                  <a:pt x="10" y="31"/>
                </a:lnTo>
                <a:lnTo>
                  <a:pt x="10" y="31"/>
                </a:lnTo>
                <a:lnTo>
                  <a:pt x="10" y="29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8" y="26"/>
                </a:lnTo>
                <a:lnTo>
                  <a:pt x="8" y="26"/>
                </a:lnTo>
                <a:lnTo>
                  <a:pt x="5" y="27"/>
                </a:lnTo>
                <a:lnTo>
                  <a:pt x="5" y="27"/>
                </a:lnTo>
                <a:lnTo>
                  <a:pt x="3" y="26"/>
                </a:lnTo>
                <a:lnTo>
                  <a:pt x="2" y="24"/>
                </a:lnTo>
                <a:lnTo>
                  <a:pt x="2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8" y="2"/>
                </a:lnTo>
                <a:lnTo>
                  <a:pt x="8" y="2"/>
                </a:lnTo>
                <a:lnTo>
                  <a:pt x="9" y="2"/>
                </a:lnTo>
                <a:lnTo>
                  <a:pt x="9" y="2"/>
                </a:lnTo>
                <a:lnTo>
                  <a:pt x="10" y="3"/>
                </a:lnTo>
                <a:lnTo>
                  <a:pt x="10" y="0"/>
                </a:lnTo>
                <a:lnTo>
                  <a:pt x="15" y="0"/>
                </a:lnTo>
                <a:lnTo>
                  <a:pt x="15" y="29"/>
                </a:lnTo>
                <a:lnTo>
                  <a:pt x="15" y="29"/>
                </a:lnTo>
                <a:lnTo>
                  <a:pt x="15" y="32"/>
                </a:lnTo>
                <a:lnTo>
                  <a:pt x="15" y="32"/>
                </a:lnTo>
                <a:lnTo>
                  <a:pt x="14" y="34"/>
                </a:lnTo>
                <a:lnTo>
                  <a:pt x="14" y="34"/>
                </a:lnTo>
                <a:lnTo>
                  <a:pt x="12" y="37"/>
                </a:lnTo>
                <a:lnTo>
                  <a:pt x="12" y="37"/>
                </a:lnTo>
                <a:lnTo>
                  <a:pt x="8" y="37"/>
                </a:lnTo>
                <a:lnTo>
                  <a:pt x="8" y="37"/>
                </a:lnTo>
                <a:lnTo>
                  <a:pt x="5" y="37"/>
                </a:lnTo>
                <a:lnTo>
                  <a:pt x="5" y="37"/>
                </a:lnTo>
                <a:lnTo>
                  <a:pt x="3" y="36"/>
                </a:lnTo>
                <a:lnTo>
                  <a:pt x="3" y="36"/>
                </a:lnTo>
                <a:lnTo>
                  <a:pt x="2" y="33"/>
                </a:lnTo>
                <a:lnTo>
                  <a:pt x="2" y="33"/>
                </a:lnTo>
                <a:lnTo>
                  <a:pt x="0" y="29"/>
                </a:lnTo>
                <a:lnTo>
                  <a:pt x="5" y="29"/>
                </a:lnTo>
                <a:close/>
                <a:moveTo>
                  <a:pt x="5" y="18"/>
                </a:moveTo>
                <a:lnTo>
                  <a:pt x="5" y="18"/>
                </a:lnTo>
                <a:lnTo>
                  <a:pt x="5" y="21"/>
                </a:lnTo>
                <a:lnTo>
                  <a:pt x="5" y="21"/>
                </a:lnTo>
                <a:lnTo>
                  <a:pt x="8" y="22"/>
                </a:lnTo>
                <a:lnTo>
                  <a:pt x="8" y="22"/>
                </a:lnTo>
                <a:lnTo>
                  <a:pt x="9" y="21"/>
                </a:lnTo>
                <a:lnTo>
                  <a:pt x="9" y="21"/>
                </a:lnTo>
                <a:lnTo>
                  <a:pt x="10" y="19"/>
                </a:lnTo>
                <a:lnTo>
                  <a:pt x="10" y="9"/>
                </a:lnTo>
                <a:lnTo>
                  <a:pt x="10" y="9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90" name="Freeform 814">
            <a:extLst>
              <a:ext uri="{FF2B5EF4-FFF2-40B4-BE49-F238E27FC236}">
                <a16:creationId xmlns:a16="http://schemas.microsoft.com/office/drawing/2014/main" id="{16100FC3-337E-41B4-BDEB-0FC7DC65AF1E}"/>
              </a:ext>
            </a:extLst>
          </p:cNvPr>
          <p:cNvSpPr>
            <a:spLocks/>
          </p:cNvSpPr>
          <p:nvPr/>
        </p:nvSpPr>
        <p:spPr bwMode="auto">
          <a:xfrm>
            <a:off x="3390343" y="4395971"/>
            <a:ext cx="23813" cy="42863"/>
          </a:xfrm>
          <a:custGeom>
            <a:avLst/>
            <a:gdLst>
              <a:gd name="T0" fmla="*/ 10 w 15"/>
              <a:gd name="T1" fmla="*/ 8 h 27"/>
              <a:gd name="T2" fmla="*/ 9 w 15"/>
              <a:gd name="T3" fmla="*/ 7 h 27"/>
              <a:gd name="T4" fmla="*/ 8 w 15"/>
              <a:gd name="T5" fmla="*/ 5 h 27"/>
              <a:gd name="T6" fmla="*/ 5 w 15"/>
              <a:gd name="T7" fmla="*/ 7 h 27"/>
              <a:gd name="T8" fmla="*/ 5 w 15"/>
              <a:gd name="T9" fmla="*/ 8 h 27"/>
              <a:gd name="T10" fmla="*/ 5 w 15"/>
              <a:gd name="T11" fmla="*/ 9 h 27"/>
              <a:gd name="T12" fmla="*/ 10 w 15"/>
              <a:gd name="T13" fmla="*/ 12 h 27"/>
              <a:gd name="T14" fmla="*/ 13 w 15"/>
              <a:gd name="T15" fmla="*/ 13 h 27"/>
              <a:gd name="T16" fmla="*/ 14 w 15"/>
              <a:gd name="T17" fmla="*/ 14 h 27"/>
              <a:gd name="T18" fmla="*/ 15 w 15"/>
              <a:gd name="T19" fmla="*/ 19 h 27"/>
              <a:gd name="T20" fmla="*/ 14 w 15"/>
              <a:gd name="T21" fmla="*/ 22 h 27"/>
              <a:gd name="T22" fmla="*/ 13 w 15"/>
              <a:gd name="T23" fmla="*/ 24 h 27"/>
              <a:gd name="T24" fmla="*/ 10 w 15"/>
              <a:gd name="T25" fmla="*/ 26 h 27"/>
              <a:gd name="T26" fmla="*/ 8 w 15"/>
              <a:gd name="T27" fmla="*/ 27 h 27"/>
              <a:gd name="T28" fmla="*/ 3 w 15"/>
              <a:gd name="T29" fmla="*/ 24 h 27"/>
              <a:gd name="T30" fmla="*/ 0 w 15"/>
              <a:gd name="T31" fmla="*/ 22 h 27"/>
              <a:gd name="T32" fmla="*/ 0 w 15"/>
              <a:gd name="T33" fmla="*/ 19 h 27"/>
              <a:gd name="T34" fmla="*/ 5 w 15"/>
              <a:gd name="T35" fmla="*/ 19 h 27"/>
              <a:gd name="T36" fmla="*/ 5 w 15"/>
              <a:gd name="T37" fmla="*/ 21 h 27"/>
              <a:gd name="T38" fmla="*/ 8 w 15"/>
              <a:gd name="T39" fmla="*/ 22 h 27"/>
              <a:gd name="T40" fmla="*/ 9 w 15"/>
              <a:gd name="T41" fmla="*/ 21 h 27"/>
              <a:gd name="T42" fmla="*/ 10 w 15"/>
              <a:gd name="T43" fmla="*/ 19 h 27"/>
              <a:gd name="T44" fmla="*/ 10 w 15"/>
              <a:gd name="T45" fmla="*/ 17 h 27"/>
              <a:gd name="T46" fmla="*/ 5 w 15"/>
              <a:gd name="T47" fmla="*/ 15 h 27"/>
              <a:gd name="T48" fmla="*/ 1 w 15"/>
              <a:gd name="T49" fmla="*/ 13 h 27"/>
              <a:gd name="T50" fmla="*/ 0 w 15"/>
              <a:gd name="T51" fmla="*/ 10 h 27"/>
              <a:gd name="T52" fmla="*/ 0 w 15"/>
              <a:gd name="T53" fmla="*/ 8 h 27"/>
              <a:gd name="T54" fmla="*/ 0 w 15"/>
              <a:gd name="T55" fmla="*/ 5 h 27"/>
              <a:gd name="T56" fmla="*/ 3 w 15"/>
              <a:gd name="T57" fmla="*/ 3 h 27"/>
              <a:gd name="T58" fmla="*/ 5 w 15"/>
              <a:gd name="T59" fmla="*/ 2 h 27"/>
              <a:gd name="T60" fmla="*/ 8 w 15"/>
              <a:gd name="T61" fmla="*/ 0 h 27"/>
              <a:gd name="T62" fmla="*/ 10 w 15"/>
              <a:gd name="T63" fmla="*/ 2 h 27"/>
              <a:gd name="T64" fmla="*/ 13 w 15"/>
              <a:gd name="T65" fmla="*/ 3 h 27"/>
              <a:gd name="T66" fmla="*/ 14 w 15"/>
              <a:gd name="T67" fmla="*/ 5 h 27"/>
              <a:gd name="T68" fmla="*/ 10 w 15"/>
              <a:gd name="T69" fmla="*/ 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" h="27">
                <a:moveTo>
                  <a:pt x="10" y="8"/>
                </a:moveTo>
                <a:lnTo>
                  <a:pt x="10" y="8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5" y="7"/>
                </a:lnTo>
                <a:lnTo>
                  <a:pt x="5" y="7"/>
                </a:lnTo>
                <a:lnTo>
                  <a:pt x="5" y="8"/>
                </a:lnTo>
                <a:lnTo>
                  <a:pt x="5" y="8"/>
                </a:lnTo>
                <a:lnTo>
                  <a:pt x="5" y="9"/>
                </a:lnTo>
                <a:lnTo>
                  <a:pt x="5" y="9"/>
                </a:lnTo>
                <a:lnTo>
                  <a:pt x="6" y="10"/>
                </a:lnTo>
                <a:lnTo>
                  <a:pt x="10" y="12"/>
                </a:lnTo>
                <a:lnTo>
                  <a:pt x="10" y="12"/>
                </a:lnTo>
                <a:lnTo>
                  <a:pt x="13" y="13"/>
                </a:lnTo>
                <a:lnTo>
                  <a:pt x="14" y="14"/>
                </a:lnTo>
                <a:lnTo>
                  <a:pt x="14" y="14"/>
                </a:lnTo>
                <a:lnTo>
                  <a:pt x="15" y="19"/>
                </a:lnTo>
                <a:lnTo>
                  <a:pt x="15" y="19"/>
                </a:lnTo>
                <a:lnTo>
                  <a:pt x="14" y="22"/>
                </a:lnTo>
                <a:lnTo>
                  <a:pt x="14" y="22"/>
                </a:lnTo>
                <a:lnTo>
                  <a:pt x="13" y="24"/>
                </a:lnTo>
                <a:lnTo>
                  <a:pt x="13" y="24"/>
                </a:lnTo>
                <a:lnTo>
                  <a:pt x="10" y="26"/>
                </a:lnTo>
                <a:lnTo>
                  <a:pt x="10" y="26"/>
                </a:lnTo>
                <a:lnTo>
                  <a:pt x="8" y="27"/>
                </a:lnTo>
                <a:lnTo>
                  <a:pt x="8" y="27"/>
                </a:lnTo>
                <a:lnTo>
                  <a:pt x="4" y="27"/>
                </a:lnTo>
                <a:lnTo>
                  <a:pt x="3" y="24"/>
                </a:lnTo>
                <a:lnTo>
                  <a:pt x="3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5" y="19"/>
                </a:lnTo>
                <a:lnTo>
                  <a:pt x="5" y="19"/>
                </a:lnTo>
                <a:lnTo>
                  <a:pt x="5" y="21"/>
                </a:lnTo>
                <a:lnTo>
                  <a:pt x="5" y="21"/>
                </a:lnTo>
                <a:lnTo>
                  <a:pt x="8" y="22"/>
                </a:lnTo>
                <a:lnTo>
                  <a:pt x="8" y="22"/>
                </a:lnTo>
                <a:lnTo>
                  <a:pt x="9" y="21"/>
                </a:lnTo>
                <a:lnTo>
                  <a:pt x="9" y="21"/>
                </a:lnTo>
                <a:lnTo>
                  <a:pt x="10" y="19"/>
                </a:lnTo>
                <a:lnTo>
                  <a:pt x="10" y="19"/>
                </a:lnTo>
                <a:lnTo>
                  <a:pt x="10" y="17"/>
                </a:lnTo>
                <a:lnTo>
                  <a:pt x="10" y="17"/>
                </a:lnTo>
                <a:lnTo>
                  <a:pt x="8" y="15"/>
                </a:lnTo>
                <a:lnTo>
                  <a:pt x="5" y="15"/>
                </a:lnTo>
                <a:lnTo>
                  <a:pt x="5" y="15"/>
                </a:lnTo>
                <a:lnTo>
                  <a:pt x="1" y="13"/>
                </a:lnTo>
                <a:lnTo>
                  <a:pt x="1" y="13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3" y="3"/>
                </a:lnTo>
                <a:lnTo>
                  <a:pt x="3" y="3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5" y="8"/>
                </a:lnTo>
                <a:lnTo>
                  <a:pt x="1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91" name="Freeform 815">
            <a:extLst>
              <a:ext uri="{FF2B5EF4-FFF2-40B4-BE49-F238E27FC236}">
                <a16:creationId xmlns:a16="http://schemas.microsoft.com/office/drawing/2014/main" id="{C039E013-6A2D-427C-9728-8BCCB8AD12FF}"/>
              </a:ext>
            </a:extLst>
          </p:cNvPr>
          <p:cNvSpPr>
            <a:spLocks/>
          </p:cNvSpPr>
          <p:nvPr/>
        </p:nvSpPr>
        <p:spPr bwMode="auto">
          <a:xfrm>
            <a:off x="3414156" y="4384858"/>
            <a:ext cx="19050" cy="53975"/>
          </a:xfrm>
          <a:custGeom>
            <a:avLst/>
            <a:gdLst>
              <a:gd name="T0" fmla="*/ 3 w 12"/>
              <a:gd name="T1" fmla="*/ 7 h 34"/>
              <a:gd name="T2" fmla="*/ 3 w 12"/>
              <a:gd name="T3" fmla="*/ 0 h 34"/>
              <a:gd name="T4" fmla="*/ 9 w 12"/>
              <a:gd name="T5" fmla="*/ 0 h 34"/>
              <a:gd name="T6" fmla="*/ 9 w 12"/>
              <a:gd name="T7" fmla="*/ 7 h 34"/>
              <a:gd name="T8" fmla="*/ 12 w 12"/>
              <a:gd name="T9" fmla="*/ 7 h 34"/>
              <a:gd name="T10" fmla="*/ 12 w 12"/>
              <a:gd name="T11" fmla="*/ 12 h 34"/>
              <a:gd name="T12" fmla="*/ 9 w 12"/>
              <a:gd name="T13" fmla="*/ 12 h 34"/>
              <a:gd name="T14" fmla="*/ 9 w 12"/>
              <a:gd name="T15" fmla="*/ 26 h 34"/>
              <a:gd name="T16" fmla="*/ 9 w 12"/>
              <a:gd name="T17" fmla="*/ 26 h 34"/>
              <a:gd name="T18" fmla="*/ 9 w 12"/>
              <a:gd name="T19" fmla="*/ 28 h 34"/>
              <a:gd name="T20" fmla="*/ 9 w 12"/>
              <a:gd name="T21" fmla="*/ 28 h 34"/>
              <a:gd name="T22" fmla="*/ 9 w 12"/>
              <a:gd name="T23" fmla="*/ 29 h 34"/>
              <a:gd name="T24" fmla="*/ 9 w 12"/>
              <a:gd name="T25" fmla="*/ 29 h 34"/>
              <a:gd name="T26" fmla="*/ 10 w 12"/>
              <a:gd name="T27" fmla="*/ 29 h 34"/>
              <a:gd name="T28" fmla="*/ 10 w 12"/>
              <a:gd name="T29" fmla="*/ 29 h 34"/>
              <a:gd name="T30" fmla="*/ 12 w 12"/>
              <a:gd name="T31" fmla="*/ 29 h 34"/>
              <a:gd name="T32" fmla="*/ 12 w 12"/>
              <a:gd name="T33" fmla="*/ 34 h 34"/>
              <a:gd name="T34" fmla="*/ 9 w 12"/>
              <a:gd name="T35" fmla="*/ 34 h 34"/>
              <a:gd name="T36" fmla="*/ 9 w 12"/>
              <a:gd name="T37" fmla="*/ 34 h 34"/>
              <a:gd name="T38" fmla="*/ 7 w 12"/>
              <a:gd name="T39" fmla="*/ 33 h 34"/>
              <a:gd name="T40" fmla="*/ 7 w 12"/>
              <a:gd name="T41" fmla="*/ 33 h 34"/>
              <a:gd name="T42" fmla="*/ 5 w 12"/>
              <a:gd name="T43" fmla="*/ 31 h 34"/>
              <a:gd name="T44" fmla="*/ 5 w 12"/>
              <a:gd name="T45" fmla="*/ 31 h 34"/>
              <a:gd name="T46" fmla="*/ 4 w 12"/>
              <a:gd name="T47" fmla="*/ 30 h 34"/>
              <a:gd name="T48" fmla="*/ 4 w 12"/>
              <a:gd name="T49" fmla="*/ 30 h 34"/>
              <a:gd name="T50" fmla="*/ 3 w 12"/>
              <a:gd name="T51" fmla="*/ 28 h 34"/>
              <a:gd name="T52" fmla="*/ 3 w 12"/>
              <a:gd name="T53" fmla="*/ 12 h 34"/>
              <a:gd name="T54" fmla="*/ 0 w 12"/>
              <a:gd name="T55" fmla="*/ 12 h 34"/>
              <a:gd name="T56" fmla="*/ 0 w 12"/>
              <a:gd name="T57" fmla="*/ 7 h 34"/>
              <a:gd name="T58" fmla="*/ 3 w 12"/>
              <a:gd name="T59" fmla="*/ 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" h="34">
                <a:moveTo>
                  <a:pt x="3" y="7"/>
                </a:moveTo>
                <a:lnTo>
                  <a:pt x="3" y="0"/>
                </a:lnTo>
                <a:lnTo>
                  <a:pt x="9" y="0"/>
                </a:lnTo>
                <a:lnTo>
                  <a:pt x="9" y="7"/>
                </a:lnTo>
                <a:lnTo>
                  <a:pt x="12" y="7"/>
                </a:lnTo>
                <a:lnTo>
                  <a:pt x="12" y="12"/>
                </a:lnTo>
                <a:lnTo>
                  <a:pt x="9" y="12"/>
                </a:lnTo>
                <a:lnTo>
                  <a:pt x="9" y="26"/>
                </a:lnTo>
                <a:lnTo>
                  <a:pt x="9" y="26"/>
                </a:lnTo>
                <a:lnTo>
                  <a:pt x="9" y="28"/>
                </a:lnTo>
                <a:lnTo>
                  <a:pt x="9" y="28"/>
                </a:lnTo>
                <a:lnTo>
                  <a:pt x="9" y="29"/>
                </a:lnTo>
                <a:lnTo>
                  <a:pt x="9" y="29"/>
                </a:lnTo>
                <a:lnTo>
                  <a:pt x="10" y="29"/>
                </a:lnTo>
                <a:lnTo>
                  <a:pt x="10" y="29"/>
                </a:lnTo>
                <a:lnTo>
                  <a:pt x="12" y="29"/>
                </a:lnTo>
                <a:lnTo>
                  <a:pt x="12" y="34"/>
                </a:lnTo>
                <a:lnTo>
                  <a:pt x="9" y="34"/>
                </a:lnTo>
                <a:lnTo>
                  <a:pt x="9" y="34"/>
                </a:lnTo>
                <a:lnTo>
                  <a:pt x="7" y="33"/>
                </a:lnTo>
                <a:lnTo>
                  <a:pt x="7" y="33"/>
                </a:lnTo>
                <a:lnTo>
                  <a:pt x="5" y="31"/>
                </a:lnTo>
                <a:lnTo>
                  <a:pt x="5" y="31"/>
                </a:lnTo>
                <a:lnTo>
                  <a:pt x="4" y="30"/>
                </a:lnTo>
                <a:lnTo>
                  <a:pt x="4" y="30"/>
                </a:lnTo>
                <a:lnTo>
                  <a:pt x="3" y="28"/>
                </a:lnTo>
                <a:lnTo>
                  <a:pt x="3" y="12"/>
                </a:lnTo>
                <a:lnTo>
                  <a:pt x="0" y="12"/>
                </a:lnTo>
                <a:lnTo>
                  <a:pt x="0" y="7"/>
                </a:lnTo>
                <a:lnTo>
                  <a:pt x="3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92" name="Freeform 816">
            <a:extLst>
              <a:ext uri="{FF2B5EF4-FFF2-40B4-BE49-F238E27FC236}">
                <a16:creationId xmlns:a16="http://schemas.microsoft.com/office/drawing/2014/main" id="{28373D8A-D714-4B28-93E9-7D1D18F3FC5D}"/>
              </a:ext>
            </a:extLst>
          </p:cNvPr>
          <p:cNvSpPr>
            <a:spLocks noEditPoints="1"/>
          </p:cNvSpPr>
          <p:nvPr/>
        </p:nvSpPr>
        <p:spPr bwMode="auto">
          <a:xfrm>
            <a:off x="3434793" y="4395971"/>
            <a:ext cx="23813" cy="42863"/>
          </a:xfrm>
          <a:custGeom>
            <a:avLst/>
            <a:gdLst>
              <a:gd name="T0" fmla="*/ 15 w 15"/>
              <a:gd name="T1" fmla="*/ 15 h 27"/>
              <a:gd name="T2" fmla="*/ 5 w 15"/>
              <a:gd name="T3" fmla="*/ 15 h 27"/>
              <a:gd name="T4" fmla="*/ 5 w 15"/>
              <a:gd name="T5" fmla="*/ 19 h 27"/>
              <a:gd name="T6" fmla="*/ 5 w 15"/>
              <a:gd name="T7" fmla="*/ 19 h 27"/>
              <a:gd name="T8" fmla="*/ 6 w 15"/>
              <a:gd name="T9" fmla="*/ 21 h 27"/>
              <a:gd name="T10" fmla="*/ 6 w 15"/>
              <a:gd name="T11" fmla="*/ 21 h 27"/>
              <a:gd name="T12" fmla="*/ 7 w 15"/>
              <a:gd name="T13" fmla="*/ 22 h 27"/>
              <a:gd name="T14" fmla="*/ 7 w 15"/>
              <a:gd name="T15" fmla="*/ 22 h 27"/>
              <a:gd name="T16" fmla="*/ 10 w 15"/>
              <a:gd name="T17" fmla="*/ 21 h 27"/>
              <a:gd name="T18" fmla="*/ 10 w 15"/>
              <a:gd name="T19" fmla="*/ 21 h 27"/>
              <a:gd name="T20" fmla="*/ 10 w 15"/>
              <a:gd name="T21" fmla="*/ 19 h 27"/>
              <a:gd name="T22" fmla="*/ 15 w 15"/>
              <a:gd name="T23" fmla="*/ 19 h 27"/>
              <a:gd name="T24" fmla="*/ 15 w 15"/>
              <a:gd name="T25" fmla="*/ 19 h 27"/>
              <a:gd name="T26" fmla="*/ 15 w 15"/>
              <a:gd name="T27" fmla="*/ 22 h 27"/>
              <a:gd name="T28" fmla="*/ 14 w 15"/>
              <a:gd name="T29" fmla="*/ 24 h 27"/>
              <a:gd name="T30" fmla="*/ 14 w 15"/>
              <a:gd name="T31" fmla="*/ 24 h 27"/>
              <a:gd name="T32" fmla="*/ 11 w 15"/>
              <a:gd name="T33" fmla="*/ 26 h 27"/>
              <a:gd name="T34" fmla="*/ 11 w 15"/>
              <a:gd name="T35" fmla="*/ 26 h 27"/>
              <a:gd name="T36" fmla="*/ 7 w 15"/>
              <a:gd name="T37" fmla="*/ 27 h 27"/>
              <a:gd name="T38" fmla="*/ 7 w 15"/>
              <a:gd name="T39" fmla="*/ 27 h 27"/>
              <a:gd name="T40" fmla="*/ 4 w 15"/>
              <a:gd name="T41" fmla="*/ 26 h 27"/>
              <a:gd name="T42" fmla="*/ 4 w 15"/>
              <a:gd name="T43" fmla="*/ 26 h 27"/>
              <a:gd name="T44" fmla="*/ 1 w 15"/>
              <a:gd name="T45" fmla="*/ 23 h 27"/>
              <a:gd name="T46" fmla="*/ 1 w 15"/>
              <a:gd name="T47" fmla="*/ 23 h 27"/>
              <a:gd name="T48" fmla="*/ 0 w 15"/>
              <a:gd name="T49" fmla="*/ 21 h 27"/>
              <a:gd name="T50" fmla="*/ 0 w 15"/>
              <a:gd name="T51" fmla="*/ 21 h 27"/>
              <a:gd name="T52" fmla="*/ 0 w 15"/>
              <a:gd name="T53" fmla="*/ 18 h 27"/>
              <a:gd name="T54" fmla="*/ 0 w 15"/>
              <a:gd name="T55" fmla="*/ 9 h 27"/>
              <a:gd name="T56" fmla="*/ 0 w 15"/>
              <a:gd name="T57" fmla="*/ 9 h 27"/>
              <a:gd name="T58" fmla="*/ 0 w 15"/>
              <a:gd name="T59" fmla="*/ 7 h 27"/>
              <a:gd name="T60" fmla="*/ 0 w 15"/>
              <a:gd name="T61" fmla="*/ 7 h 27"/>
              <a:gd name="T62" fmla="*/ 1 w 15"/>
              <a:gd name="T63" fmla="*/ 4 h 27"/>
              <a:gd name="T64" fmla="*/ 1 w 15"/>
              <a:gd name="T65" fmla="*/ 4 h 27"/>
              <a:gd name="T66" fmla="*/ 4 w 15"/>
              <a:gd name="T67" fmla="*/ 2 h 27"/>
              <a:gd name="T68" fmla="*/ 4 w 15"/>
              <a:gd name="T69" fmla="*/ 2 h 27"/>
              <a:gd name="T70" fmla="*/ 7 w 15"/>
              <a:gd name="T71" fmla="*/ 0 h 27"/>
              <a:gd name="T72" fmla="*/ 7 w 15"/>
              <a:gd name="T73" fmla="*/ 0 h 27"/>
              <a:gd name="T74" fmla="*/ 11 w 15"/>
              <a:gd name="T75" fmla="*/ 2 h 27"/>
              <a:gd name="T76" fmla="*/ 11 w 15"/>
              <a:gd name="T77" fmla="*/ 2 h 27"/>
              <a:gd name="T78" fmla="*/ 14 w 15"/>
              <a:gd name="T79" fmla="*/ 3 h 27"/>
              <a:gd name="T80" fmla="*/ 14 w 15"/>
              <a:gd name="T81" fmla="*/ 3 h 27"/>
              <a:gd name="T82" fmla="*/ 15 w 15"/>
              <a:gd name="T83" fmla="*/ 5 h 27"/>
              <a:gd name="T84" fmla="*/ 15 w 15"/>
              <a:gd name="T85" fmla="*/ 8 h 27"/>
              <a:gd name="T86" fmla="*/ 15 w 15"/>
              <a:gd name="T87" fmla="*/ 15 h 27"/>
              <a:gd name="T88" fmla="*/ 5 w 15"/>
              <a:gd name="T89" fmla="*/ 12 h 27"/>
              <a:gd name="T90" fmla="*/ 10 w 15"/>
              <a:gd name="T91" fmla="*/ 12 h 27"/>
              <a:gd name="T92" fmla="*/ 10 w 15"/>
              <a:gd name="T93" fmla="*/ 9 h 27"/>
              <a:gd name="T94" fmla="*/ 10 w 15"/>
              <a:gd name="T95" fmla="*/ 9 h 27"/>
              <a:gd name="T96" fmla="*/ 10 w 15"/>
              <a:gd name="T97" fmla="*/ 7 h 27"/>
              <a:gd name="T98" fmla="*/ 10 w 15"/>
              <a:gd name="T99" fmla="*/ 7 h 27"/>
              <a:gd name="T100" fmla="*/ 7 w 15"/>
              <a:gd name="T101" fmla="*/ 5 h 27"/>
              <a:gd name="T102" fmla="*/ 7 w 15"/>
              <a:gd name="T103" fmla="*/ 5 h 27"/>
              <a:gd name="T104" fmla="*/ 6 w 15"/>
              <a:gd name="T105" fmla="*/ 7 h 27"/>
              <a:gd name="T106" fmla="*/ 6 w 15"/>
              <a:gd name="T107" fmla="*/ 7 h 27"/>
              <a:gd name="T108" fmla="*/ 5 w 15"/>
              <a:gd name="T109" fmla="*/ 9 h 27"/>
              <a:gd name="T110" fmla="*/ 5 w 15"/>
              <a:gd name="T111" fmla="*/ 1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7">
                <a:moveTo>
                  <a:pt x="15" y="15"/>
                </a:moveTo>
                <a:lnTo>
                  <a:pt x="5" y="15"/>
                </a:lnTo>
                <a:lnTo>
                  <a:pt x="5" y="19"/>
                </a:lnTo>
                <a:lnTo>
                  <a:pt x="5" y="19"/>
                </a:lnTo>
                <a:lnTo>
                  <a:pt x="6" y="21"/>
                </a:lnTo>
                <a:lnTo>
                  <a:pt x="6" y="21"/>
                </a:lnTo>
                <a:lnTo>
                  <a:pt x="7" y="22"/>
                </a:lnTo>
                <a:lnTo>
                  <a:pt x="7" y="22"/>
                </a:lnTo>
                <a:lnTo>
                  <a:pt x="10" y="21"/>
                </a:lnTo>
                <a:lnTo>
                  <a:pt x="10" y="21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5" y="22"/>
                </a:lnTo>
                <a:lnTo>
                  <a:pt x="14" y="24"/>
                </a:lnTo>
                <a:lnTo>
                  <a:pt x="14" y="24"/>
                </a:lnTo>
                <a:lnTo>
                  <a:pt x="11" y="26"/>
                </a:lnTo>
                <a:lnTo>
                  <a:pt x="11" y="26"/>
                </a:lnTo>
                <a:lnTo>
                  <a:pt x="7" y="27"/>
                </a:lnTo>
                <a:lnTo>
                  <a:pt x="7" y="27"/>
                </a:lnTo>
                <a:lnTo>
                  <a:pt x="4" y="26"/>
                </a:lnTo>
                <a:lnTo>
                  <a:pt x="4" y="26"/>
                </a:lnTo>
                <a:lnTo>
                  <a:pt x="1" y="23"/>
                </a:lnTo>
                <a:lnTo>
                  <a:pt x="1" y="23"/>
                </a:lnTo>
                <a:lnTo>
                  <a:pt x="0" y="21"/>
                </a:lnTo>
                <a:lnTo>
                  <a:pt x="0" y="21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1" y="4"/>
                </a:lnTo>
                <a:lnTo>
                  <a:pt x="1" y="4"/>
                </a:lnTo>
                <a:lnTo>
                  <a:pt x="4" y="2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11" y="2"/>
                </a:lnTo>
                <a:lnTo>
                  <a:pt x="11" y="2"/>
                </a:lnTo>
                <a:lnTo>
                  <a:pt x="14" y="3"/>
                </a:lnTo>
                <a:lnTo>
                  <a:pt x="14" y="3"/>
                </a:lnTo>
                <a:lnTo>
                  <a:pt x="15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2"/>
                </a:moveTo>
                <a:lnTo>
                  <a:pt x="10" y="12"/>
                </a:lnTo>
                <a:lnTo>
                  <a:pt x="10" y="9"/>
                </a:lnTo>
                <a:lnTo>
                  <a:pt x="10" y="9"/>
                </a:lnTo>
                <a:lnTo>
                  <a:pt x="10" y="7"/>
                </a:lnTo>
                <a:lnTo>
                  <a:pt x="10" y="7"/>
                </a:lnTo>
                <a:lnTo>
                  <a:pt x="7" y="5"/>
                </a:lnTo>
                <a:lnTo>
                  <a:pt x="7" y="5"/>
                </a:lnTo>
                <a:lnTo>
                  <a:pt x="6" y="7"/>
                </a:lnTo>
                <a:lnTo>
                  <a:pt x="6" y="7"/>
                </a:lnTo>
                <a:lnTo>
                  <a:pt x="5" y="9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93" name="Freeform 817">
            <a:extLst>
              <a:ext uri="{FF2B5EF4-FFF2-40B4-BE49-F238E27FC236}">
                <a16:creationId xmlns:a16="http://schemas.microsoft.com/office/drawing/2014/main" id="{5EB3BF08-E47E-426C-A3EE-52C9BFB1733C}"/>
              </a:ext>
            </a:extLst>
          </p:cNvPr>
          <p:cNvSpPr>
            <a:spLocks/>
          </p:cNvSpPr>
          <p:nvPr/>
        </p:nvSpPr>
        <p:spPr bwMode="auto">
          <a:xfrm>
            <a:off x="3464956" y="4395971"/>
            <a:ext cx="25400" cy="42863"/>
          </a:xfrm>
          <a:custGeom>
            <a:avLst/>
            <a:gdLst>
              <a:gd name="T0" fmla="*/ 0 w 16"/>
              <a:gd name="T1" fmla="*/ 27 h 27"/>
              <a:gd name="T2" fmla="*/ 0 w 16"/>
              <a:gd name="T3" fmla="*/ 0 h 27"/>
              <a:gd name="T4" fmla="*/ 6 w 16"/>
              <a:gd name="T5" fmla="*/ 0 h 27"/>
              <a:gd name="T6" fmla="*/ 6 w 16"/>
              <a:gd name="T7" fmla="*/ 3 h 27"/>
              <a:gd name="T8" fmla="*/ 6 w 16"/>
              <a:gd name="T9" fmla="*/ 3 h 27"/>
              <a:gd name="T10" fmla="*/ 6 w 16"/>
              <a:gd name="T11" fmla="*/ 3 h 27"/>
              <a:gd name="T12" fmla="*/ 7 w 16"/>
              <a:gd name="T13" fmla="*/ 2 h 27"/>
              <a:gd name="T14" fmla="*/ 7 w 16"/>
              <a:gd name="T15" fmla="*/ 2 h 27"/>
              <a:gd name="T16" fmla="*/ 10 w 16"/>
              <a:gd name="T17" fmla="*/ 0 h 27"/>
              <a:gd name="T18" fmla="*/ 10 w 16"/>
              <a:gd name="T19" fmla="*/ 0 h 27"/>
              <a:gd name="T20" fmla="*/ 12 w 16"/>
              <a:gd name="T21" fmla="*/ 0 h 27"/>
              <a:gd name="T22" fmla="*/ 12 w 16"/>
              <a:gd name="T23" fmla="*/ 0 h 27"/>
              <a:gd name="T24" fmla="*/ 13 w 16"/>
              <a:gd name="T25" fmla="*/ 2 h 27"/>
              <a:gd name="T26" fmla="*/ 13 w 16"/>
              <a:gd name="T27" fmla="*/ 2 h 27"/>
              <a:gd name="T28" fmla="*/ 15 w 16"/>
              <a:gd name="T29" fmla="*/ 4 h 27"/>
              <a:gd name="T30" fmla="*/ 15 w 16"/>
              <a:gd name="T31" fmla="*/ 4 h 27"/>
              <a:gd name="T32" fmla="*/ 16 w 16"/>
              <a:gd name="T33" fmla="*/ 7 h 27"/>
              <a:gd name="T34" fmla="*/ 16 w 16"/>
              <a:gd name="T35" fmla="*/ 27 h 27"/>
              <a:gd name="T36" fmla="*/ 11 w 16"/>
              <a:gd name="T37" fmla="*/ 27 h 27"/>
              <a:gd name="T38" fmla="*/ 11 w 16"/>
              <a:gd name="T39" fmla="*/ 9 h 27"/>
              <a:gd name="T40" fmla="*/ 11 w 16"/>
              <a:gd name="T41" fmla="*/ 9 h 27"/>
              <a:gd name="T42" fmla="*/ 10 w 16"/>
              <a:gd name="T43" fmla="*/ 7 h 27"/>
              <a:gd name="T44" fmla="*/ 10 w 16"/>
              <a:gd name="T45" fmla="*/ 7 h 27"/>
              <a:gd name="T46" fmla="*/ 8 w 16"/>
              <a:gd name="T47" fmla="*/ 5 h 27"/>
              <a:gd name="T48" fmla="*/ 8 w 16"/>
              <a:gd name="T49" fmla="*/ 5 h 27"/>
              <a:gd name="T50" fmla="*/ 6 w 16"/>
              <a:gd name="T51" fmla="*/ 7 h 27"/>
              <a:gd name="T52" fmla="*/ 6 w 16"/>
              <a:gd name="T53" fmla="*/ 7 h 27"/>
              <a:gd name="T54" fmla="*/ 6 w 16"/>
              <a:gd name="T55" fmla="*/ 9 h 27"/>
              <a:gd name="T56" fmla="*/ 6 w 16"/>
              <a:gd name="T57" fmla="*/ 27 h 27"/>
              <a:gd name="T58" fmla="*/ 0 w 16"/>
              <a:gd name="T59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7">
                <a:moveTo>
                  <a:pt x="0" y="27"/>
                </a:moveTo>
                <a:lnTo>
                  <a:pt x="0" y="0"/>
                </a:lnTo>
                <a:lnTo>
                  <a:pt x="6" y="0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7" y="2"/>
                </a:lnTo>
                <a:lnTo>
                  <a:pt x="7" y="2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6" y="7"/>
                </a:lnTo>
                <a:lnTo>
                  <a:pt x="16" y="27"/>
                </a:lnTo>
                <a:lnTo>
                  <a:pt x="11" y="27"/>
                </a:lnTo>
                <a:lnTo>
                  <a:pt x="11" y="9"/>
                </a:lnTo>
                <a:lnTo>
                  <a:pt x="11" y="9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6" y="7"/>
                </a:lnTo>
                <a:lnTo>
                  <a:pt x="6" y="7"/>
                </a:lnTo>
                <a:lnTo>
                  <a:pt x="6" y="9"/>
                </a:lnTo>
                <a:lnTo>
                  <a:pt x="6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94" name="Freeform 818">
            <a:extLst>
              <a:ext uri="{FF2B5EF4-FFF2-40B4-BE49-F238E27FC236}">
                <a16:creationId xmlns:a16="http://schemas.microsoft.com/office/drawing/2014/main" id="{0AACE96B-2388-44D5-905E-BEFD4A1A8FE0}"/>
              </a:ext>
            </a:extLst>
          </p:cNvPr>
          <p:cNvSpPr>
            <a:spLocks/>
          </p:cNvSpPr>
          <p:nvPr/>
        </p:nvSpPr>
        <p:spPr bwMode="auto">
          <a:xfrm>
            <a:off x="3237943" y="4892858"/>
            <a:ext cx="26988" cy="57150"/>
          </a:xfrm>
          <a:custGeom>
            <a:avLst/>
            <a:gdLst>
              <a:gd name="T0" fmla="*/ 11 w 17"/>
              <a:gd name="T1" fmla="*/ 10 h 36"/>
              <a:gd name="T2" fmla="*/ 11 w 17"/>
              <a:gd name="T3" fmla="*/ 9 h 36"/>
              <a:gd name="T4" fmla="*/ 11 w 17"/>
              <a:gd name="T5" fmla="*/ 6 h 36"/>
              <a:gd name="T6" fmla="*/ 8 w 17"/>
              <a:gd name="T7" fmla="*/ 5 h 36"/>
              <a:gd name="T8" fmla="*/ 6 w 17"/>
              <a:gd name="T9" fmla="*/ 5 h 36"/>
              <a:gd name="T10" fmla="*/ 5 w 17"/>
              <a:gd name="T11" fmla="*/ 6 h 36"/>
              <a:gd name="T12" fmla="*/ 5 w 17"/>
              <a:gd name="T13" fmla="*/ 8 h 36"/>
              <a:gd name="T14" fmla="*/ 5 w 17"/>
              <a:gd name="T15" fmla="*/ 9 h 36"/>
              <a:gd name="T16" fmla="*/ 5 w 17"/>
              <a:gd name="T17" fmla="*/ 11 h 36"/>
              <a:gd name="T18" fmla="*/ 5 w 17"/>
              <a:gd name="T19" fmla="*/ 13 h 36"/>
              <a:gd name="T20" fmla="*/ 6 w 17"/>
              <a:gd name="T21" fmla="*/ 14 h 36"/>
              <a:gd name="T22" fmla="*/ 7 w 17"/>
              <a:gd name="T23" fmla="*/ 14 h 36"/>
              <a:gd name="T24" fmla="*/ 11 w 17"/>
              <a:gd name="T25" fmla="*/ 15 h 36"/>
              <a:gd name="T26" fmla="*/ 13 w 17"/>
              <a:gd name="T27" fmla="*/ 18 h 36"/>
              <a:gd name="T28" fmla="*/ 16 w 17"/>
              <a:gd name="T29" fmla="*/ 19 h 36"/>
              <a:gd name="T30" fmla="*/ 16 w 17"/>
              <a:gd name="T31" fmla="*/ 21 h 36"/>
              <a:gd name="T32" fmla="*/ 17 w 17"/>
              <a:gd name="T33" fmla="*/ 25 h 36"/>
              <a:gd name="T34" fmla="*/ 16 w 17"/>
              <a:gd name="T35" fmla="*/ 30 h 36"/>
              <a:gd name="T36" fmla="*/ 15 w 17"/>
              <a:gd name="T37" fmla="*/ 33 h 36"/>
              <a:gd name="T38" fmla="*/ 12 w 17"/>
              <a:gd name="T39" fmla="*/ 35 h 36"/>
              <a:gd name="T40" fmla="*/ 8 w 17"/>
              <a:gd name="T41" fmla="*/ 36 h 36"/>
              <a:gd name="T42" fmla="*/ 5 w 17"/>
              <a:gd name="T43" fmla="*/ 35 h 36"/>
              <a:gd name="T44" fmla="*/ 2 w 17"/>
              <a:gd name="T45" fmla="*/ 34 h 36"/>
              <a:gd name="T46" fmla="*/ 0 w 17"/>
              <a:gd name="T47" fmla="*/ 30 h 36"/>
              <a:gd name="T48" fmla="*/ 0 w 17"/>
              <a:gd name="T49" fmla="*/ 25 h 36"/>
              <a:gd name="T50" fmla="*/ 5 w 17"/>
              <a:gd name="T51" fmla="*/ 28 h 36"/>
              <a:gd name="T52" fmla="*/ 5 w 17"/>
              <a:gd name="T53" fmla="*/ 30 h 36"/>
              <a:gd name="T54" fmla="*/ 8 w 17"/>
              <a:gd name="T55" fmla="*/ 30 h 36"/>
              <a:gd name="T56" fmla="*/ 10 w 17"/>
              <a:gd name="T57" fmla="*/ 30 h 36"/>
              <a:gd name="T58" fmla="*/ 11 w 17"/>
              <a:gd name="T59" fmla="*/ 29 h 36"/>
              <a:gd name="T60" fmla="*/ 11 w 17"/>
              <a:gd name="T61" fmla="*/ 28 h 36"/>
              <a:gd name="T62" fmla="*/ 11 w 17"/>
              <a:gd name="T63" fmla="*/ 25 h 36"/>
              <a:gd name="T64" fmla="*/ 11 w 17"/>
              <a:gd name="T65" fmla="*/ 23 h 36"/>
              <a:gd name="T66" fmla="*/ 11 w 17"/>
              <a:gd name="T67" fmla="*/ 21 h 36"/>
              <a:gd name="T68" fmla="*/ 10 w 17"/>
              <a:gd name="T69" fmla="*/ 21 h 36"/>
              <a:gd name="T70" fmla="*/ 8 w 17"/>
              <a:gd name="T71" fmla="*/ 20 h 36"/>
              <a:gd name="T72" fmla="*/ 5 w 17"/>
              <a:gd name="T73" fmla="*/ 19 h 36"/>
              <a:gd name="T74" fmla="*/ 1 w 17"/>
              <a:gd name="T75" fmla="*/ 15 h 36"/>
              <a:gd name="T76" fmla="*/ 0 w 17"/>
              <a:gd name="T77" fmla="*/ 9 h 36"/>
              <a:gd name="T78" fmla="*/ 0 w 17"/>
              <a:gd name="T79" fmla="*/ 5 h 36"/>
              <a:gd name="T80" fmla="*/ 2 w 17"/>
              <a:gd name="T81" fmla="*/ 3 h 36"/>
              <a:gd name="T82" fmla="*/ 5 w 17"/>
              <a:gd name="T83" fmla="*/ 0 h 36"/>
              <a:gd name="T84" fmla="*/ 8 w 17"/>
              <a:gd name="T85" fmla="*/ 0 h 36"/>
              <a:gd name="T86" fmla="*/ 12 w 17"/>
              <a:gd name="T87" fmla="*/ 0 h 36"/>
              <a:gd name="T88" fmla="*/ 15 w 17"/>
              <a:gd name="T89" fmla="*/ 3 h 36"/>
              <a:gd name="T90" fmla="*/ 16 w 17"/>
              <a:gd name="T91" fmla="*/ 5 h 36"/>
              <a:gd name="T92" fmla="*/ 17 w 17"/>
              <a:gd name="T93" fmla="*/ 1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" h="36">
                <a:moveTo>
                  <a:pt x="17" y="10"/>
                </a:moveTo>
                <a:lnTo>
                  <a:pt x="11" y="10"/>
                </a:lnTo>
                <a:lnTo>
                  <a:pt x="11" y="9"/>
                </a:lnTo>
                <a:lnTo>
                  <a:pt x="11" y="9"/>
                </a:lnTo>
                <a:lnTo>
                  <a:pt x="11" y="6"/>
                </a:lnTo>
                <a:lnTo>
                  <a:pt x="11" y="6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8"/>
                </a:lnTo>
                <a:lnTo>
                  <a:pt x="5" y="9"/>
                </a:lnTo>
                <a:lnTo>
                  <a:pt x="5" y="9"/>
                </a:lnTo>
                <a:lnTo>
                  <a:pt x="5" y="11"/>
                </a:lnTo>
                <a:lnTo>
                  <a:pt x="5" y="11"/>
                </a:lnTo>
                <a:lnTo>
                  <a:pt x="5" y="13"/>
                </a:lnTo>
                <a:lnTo>
                  <a:pt x="5" y="13"/>
                </a:lnTo>
                <a:lnTo>
                  <a:pt x="6" y="14"/>
                </a:lnTo>
                <a:lnTo>
                  <a:pt x="6" y="14"/>
                </a:lnTo>
                <a:lnTo>
                  <a:pt x="7" y="14"/>
                </a:lnTo>
                <a:lnTo>
                  <a:pt x="11" y="15"/>
                </a:lnTo>
                <a:lnTo>
                  <a:pt x="11" y="15"/>
                </a:lnTo>
                <a:lnTo>
                  <a:pt x="13" y="18"/>
                </a:lnTo>
                <a:lnTo>
                  <a:pt x="13" y="18"/>
                </a:lnTo>
                <a:lnTo>
                  <a:pt x="16" y="19"/>
                </a:lnTo>
                <a:lnTo>
                  <a:pt x="16" y="19"/>
                </a:lnTo>
                <a:lnTo>
                  <a:pt x="16" y="21"/>
                </a:lnTo>
                <a:lnTo>
                  <a:pt x="16" y="21"/>
                </a:lnTo>
                <a:lnTo>
                  <a:pt x="17" y="25"/>
                </a:lnTo>
                <a:lnTo>
                  <a:pt x="17" y="25"/>
                </a:lnTo>
                <a:lnTo>
                  <a:pt x="16" y="30"/>
                </a:lnTo>
                <a:lnTo>
                  <a:pt x="16" y="30"/>
                </a:lnTo>
                <a:lnTo>
                  <a:pt x="15" y="33"/>
                </a:lnTo>
                <a:lnTo>
                  <a:pt x="15" y="33"/>
                </a:lnTo>
                <a:lnTo>
                  <a:pt x="12" y="35"/>
                </a:lnTo>
                <a:lnTo>
                  <a:pt x="12" y="35"/>
                </a:lnTo>
                <a:lnTo>
                  <a:pt x="8" y="36"/>
                </a:lnTo>
                <a:lnTo>
                  <a:pt x="8" y="36"/>
                </a:lnTo>
                <a:lnTo>
                  <a:pt x="5" y="35"/>
                </a:lnTo>
                <a:lnTo>
                  <a:pt x="5" y="35"/>
                </a:lnTo>
                <a:lnTo>
                  <a:pt x="2" y="34"/>
                </a:lnTo>
                <a:lnTo>
                  <a:pt x="2" y="34"/>
                </a:lnTo>
                <a:lnTo>
                  <a:pt x="0" y="30"/>
                </a:lnTo>
                <a:lnTo>
                  <a:pt x="0" y="30"/>
                </a:lnTo>
                <a:lnTo>
                  <a:pt x="0" y="28"/>
                </a:lnTo>
                <a:lnTo>
                  <a:pt x="0" y="25"/>
                </a:ln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5" y="30"/>
                </a:lnTo>
                <a:lnTo>
                  <a:pt x="5" y="30"/>
                </a:lnTo>
                <a:lnTo>
                  <a:pt x="8" y="30"/>
                </a:lnTo>
                <a:lnTo>
                  <a:pt x="8" y="30"/>
                </a:lnTo>
                <a:lnTo>
                  <a:pt x="10" y="30"/>
                </a:lnTo>
                <a:lnTo>
                  <a:pt x="10" y="30"/>
                </a:lnTo>
                <a:lnTo>
                  <a:pt x="11" y="29"/>
                </a:lnTo>
                <a:lnTo>
                  <a:pt x="11" y="29"/>
                </a:lnTo>
                <a:lnTo>
                  <a:pt x="11" y="28"/>
                </a:lnTo>
                <a:lnTo>
                  <a:pt x="11" y="28"/>
                </a:lnTo>
                <a:lnTo>
                  <a:pt x="11" y="25"/>
                </a:lnTo>
                <a:lnTo>
                  <a:pt x="11" y="25"/>
                </a:lnTo>
                <a:lnTo>
                  <a:pt x="11" y="23"/>
                </a:lnTo>
                <a:lnTo>
                  <a:pt x="11" y="23"/>
                </a:lnTo>
                <a:lnTo>
                  <a:pt x="11" y="21"/>
                </a:lnTo>
                <a:lnTo>
                  <a:pt x="11" y="21"/>
                </a:lnTo>
                <a:lnTo>
                  <a:pt x="10" y="21"/>
                </a:lnTo>
                <a:lnTo>
                  <a:pt x="10" y="21"/>
                </a:lnTo>
                <a:lnTo>
                  <a:pt x="8" y="20"/>
                </a:lnTo>
                <a:lnTo>
                  <a:pt x="5" y="19"/>
                </a:lnTo>
                <a:lnTo>
                  <a:pt x="5" y="19"/>
                </a:lnTo>
                <a:lnTo>
                  <a:pt x="2" y="16"/>
                </a:lnTo>
                <a:lnTo>
                  <a:pt x="1" y="15"/>
                </a:lnTo>
                <a:lnTo>
                  <a:pt x="1" y="15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15" y="3"/>
                </a:lnTo>
                <a:lnTo>
                  <a:pt x="15" y="3"/>
                </a:lnTo>
                <a:lnTo>
                  <a:pt x="16" y="5"/>
                </a:lnTo>
                <a:lnTo>
                  <a:pt x="17" y="8"/>
                </a:lnTo>
                <a:lnTo>
                  <a:pt x="17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95" name="Freeform 819">
            <a:extLst>
              <a:ext uri="{FF2B5EF4-FFF2-40B4-BE49-F238E27FC236}">
                <a16:creationId xmlns:a16="http://schemas.microsoft.com/office/drawing/2014/main" id="{4E091BE4-29F4-4321-906D-E98121B81D4D}"/>
              </a:ext>
            </a:extLst>
          </p:cNvPr>
          <p:cNvSpPr>
            <a:spLocks noEditPoints="1"/>
          </p:cNvSpPr>
          <p:nvPr/>
        </p:nvSpPr>
        <p:spPr bwMode="auto">
          <a:xfrm>
            <a:off x="3269693" y="4908733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8 h 26"/>
              <a:gd name="T6" fmla="*/ 5 w 15"/>
              <a:gd name="T7" fmla="*/ 18 h 26"/>
              <a:gd name="T8" fmla="*/ 6 w 15"/>
              <a:gd name="T9" fmla="*/ 20 h 26"/>
              <a:gd name="T10" fmla="*/ 6 w 15"/>
              <a:gd name="T11" fmla="*/ 20 h 26"/>
              <a:gd name="T12" fmla="*/ 7 w 15"/>
              <a:gd name="T13" fmla="*/ 20 h 26"/>
              <a:gd name="T14" fmla="*/ 7 w 15"/>
              <a:gd name="T15" fmla="*/ 20 h 26"/>
              <a:gd name="T16" fmla="*/ 10 w 15"/>
              <a:gd name="T17" fmla="*/ 20 h 26"/>
              <a:gd name="T18" fmla="*/ 10 w 15"/>
              <a:gd name="T19" fmla="*/ 20 h 26"/>
              <a:gd name="T20" fmla="*/ 10 w 15"/>
              <a:gd name="T21" fmla="*/ 18 h 26"/>
              <a:gd name="T22" fmla="*/ 15 w 15"/>
              <a:gd name="T23" fmla="*/ 18 h 26"/>
              <a:gd name="T24" fmla="*/ 15 w 15"/>
              <a:gd name="T25" fmla="*/ 18 h 26"/>
              <a:gd name="T26" fmla="*/ 15 w 15"/>
              <a:gd name="T27" fmla="*/ 21 h 26"/>
              <a:gd name="T28" fmla="*/ 13 w 15"/>
              <a:gd name="T29" fmla="*/ 24 h 26"/>
              <a:gd name="T30" fmla="*/ 13 w 15"/>
              <a:gd name="T31" fmla="*/ 24 h 26"/>
              <a:gd name="T32" fmla="*/ 11 w 15"/>
              <a:gd name="T33" fmla="*/ 25 h 26"/>
              <a:gd name="T34" fmla="*/ 11 w 15"/>
              <a:gd name="T35" fmla="*/ 25 h 26"/>
              <a:gd name="T36" fmla="*/ 7 w 15"/>
              <a:gd name="T37" fmla="*/ 26 h 26"/>
              <a:gd name="T38" fmla="*/ 7 w 15"/>
              <a:gd name="T39" fmla="*/ 26 h 26"/>
              <a:gd name="T40" fmla="*/ 3 w 15"/>
              <a:gd name="T41" fmla="*/ 25 h 26"/>
              <a:gd name="T42" fmla="*/ 3 w 15"/>
              <a:gd name="T43" fmla="*/ 25 h 26"/>
              <a:gd name="T44" fmla="*/ 1 w 15"/>
              <a:gd name="T45" fmla="*/ 23 h 26"/>
              <a:gd name="T46" fmla="*/ 1 w 15"/>
              <a:gd name="T47" fmla="*/ 23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8 h 26"/>
              <a:gd name="T54" fmla="*/ 0 w 15"/>
              <a:gd name="T55" fmla="*/ 9 h 26"/>
              <a:gd name="T56" fmla="*/ 0 w 15"/>
              <a:gd name="T57" fmla="*/ 9 h 26"/>
              <a:gd name="T58" fmla="*/ 0 w 15"/>
              <a:gd name="T59" fmla="*/ 6 h 26"/>
              <a:gd name="T60" fmla="*/ 0 w 15"/>
              <a:gd name="T61" fmla="*/ 6 h 26"/>
              <a:gd name="T62" fmla="*/ 1 w 15"/>
              <a:gd name="T63" fmla="*/ 4 h 26"/>
              <a:gd name="T64" fmla="*/ 1 w 15"/>
              <a:gd name="T65" fmla="*/ 4 h 26"/>
              <a:gd name="T66" fmla="*/ 3 w 15"/>
              <a:gd name="T67" fmla="*/ 1 h 26"/>
              <a:gd name="T68" fmla="*/ 3 w 15"/>
              <a:gd name="T69" fmla="*/ 1 h 26"/>
              <a:gd name="T70" fmla="*/ 7 w 15"/>
              <a:gd name="T71" fmla="*/ 0 h 26"/>
              <a:gd name="T72" fmla="*/ 7 w 15"/>
              <a:gd name="T73" fmla="*/ 0 h 26"/>
              <a:gd name="T74" fmla="*/ 11 w 15"/>
              <a:gd name="T75" fmla="*/ 0 h 26"/>
              <a:gd name="T76" fmla="*/ 11 w 15"/>
              <a:gd name="T77" fmla="*/ 0 h 26"/>
              <a:gd name="T78" fmla="*/ 13 w 15"/>
              <a:gd name="T79" fmla="*/ 3 h 26"/>
              <a:gd name="T80" fmla="*/ 13 w 15"/>
              <a:gd name="T81" fmla="*/ 3 h 26"/>
              <a:gd name="T82" fmla="*/ 15 w 15"/>
              <a:gd name="T83" fmla="*/ 5 h 26"/>
              <a:gd name="T84" fmla="*/ 15 w 15"/>
              <a:gd name="T85" fmla="*/ 8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8 h 26"/>
              <a:gd name="T94" fmla="*/ 10 w 15"/>
              <a:gd name="T95" fmla="*/ 8 h 26"/>
              <a:gd name="T96" fmla="*/ 10 w 15"/>
              <a:gd name="T97" fmla="*/ 5 h 26"/>
              <a:gd name="T98" fmla="*/ 10 w 15"/>
              <a:gd name="T99" fmla="*/ 5 h 26"/>
              <a:gd name="T100" fmla="*/ 7 w 15"/>
              <a:gd name="T101" fmla="*/ 5 h 26"/>
              <a:gd name="T102" fmla="*/ 7 w 15"/>
              <a:gd name="T103" fmla="*/ 5 h 26"/>
              <a:gd name="T104" fmla="*/ 6 w 15"/>
              <a:gd name="T105" fmla="*/ 5 h 26"/>
              <a:gd name="T106" fmla="*/ 6 w 15"/>
              <a:gd name="T107" fmla="*/ 5 h 26"/>
              <a:gd name="T108" fmla="*/ 5 w 15"/>
              <a:gd name="T109" fmla="*/ 8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5" y="18"/>
                </a:lnTo>
                <a:lnTo>
                  <a:pt x="15" y="18"/>
                </a:lnTo>
                <a:lnTo>
                  <a:pt x="15" y="21"/>
                </a:lnTo>
                <a:lnTo>
                  <a:pt x="13" y="24"/>
                </a:lnTo>
                <a:lnTo>
                  <a:pt x="13" y="24"/>
                </a:lnTo>
                <a:lnTo>
                  <a:pt x="11" y="25"/>
                </a:lnTo>
                <a:lnTo>
                  <a:pt x="11" y="25"/>
                </a:lnTo>
                <a:lnTo>
                  <a:pt x="7" y="26"/>
                </a:lnTo>
                <a:lnTo>
                  <a:pt x="7" y="26"/>
                </a:lnTo>
                <a:lnTo>
                  <a:pt x="3" y="25"/>
                </a:lnTo>
                <a:lnTo>
                  <a:pt x="3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3" y="1"/>
                </a:lnTo>
                <a:lnTo>
                  <a:pt x="3" y="1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3" y="3"/>
                </a:lnTo>
                <a:lnTo>
                  <a:pt x="13" y="3"/>
                </a:lnTo>
                <a:lnTo>
                  <a:pt x="15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8"/>
                </a:lnTo>
                <a:lnTo>
                  <a:pt x="10" y="8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96" name="Freeform 820">
            <a:extLst>
              <a:ext uri="{FF2B5EF4-FFF2-40B4-BE49-F238E27FC236}">
                <a16:creationId xmlns:a16="http://schemas.microsoft.com/office/drawing/2014/main" id="{068DC358-F363-436D-A04B-3EB48A57EBA6}"/>
              </a:ext>
            </a:extLst>
          </p:cNvPr>
          <p:cNvSpPr>
            <a:spLocks noEditPoints="1"/>
          </p:cNvSpPr>
          <p:nvPr/>
        </p:nvSpPr>
        <p:spPr bwMode="auto">
          <a:xfrm>
            <a:off x="3296681" y="4908733"/>
            <a:ext cx="26988" cy="41275"/>
          </a:xfrm>
          <a:custGeom>
            <a:avLst/>
            <a:gdLst>
              <a:gd name="T0" fmla="*/ 11 w 17"/>
              <a:gd name="T1" fmla="*/ 23 h 26"/>
              <a:gd name="T2" fmla="*/ 11 w 17"/>
              <a:gd name="T3" fmla="*/ 23 h 26"/>
              <a:gd name="T4" fmla="*/ 9 w 17"/>
              <a:gd name="T5" fmla="*/ 25 h 26"/>
              <a:gd name="T6" fmla="*/ 6 w 17"/>
              <a:gd name="T7" fmla="*/ 26 h 26"/>
              <a:gd name="T8" fmla="*/ 4 w 17"/>
              <a:gd name="T9" fmla="*/ 25 h 26"/>
              <a:gd name="T10" fmla="*/ 3 w 17"/>
              <a:gd name="T11" fmla="*/ 25 h 26"/>
              <a:gd name="T12" fmla="*/ 1 w 17"/>
              <a:gd name="T13" fmla="*/ 23 h 26"/>
              <a:gd name="T14" fmla="*/ 0 w 17"/>
              <a:gd name="T15" fmla="*/ 19 h 26"/>
              <a:gd name="T16" fmla="*/ 1 w 17"/>
              <a:gd name="T17" fmla="*/ 15 h 26"/>
              <a:gd name="T18" fmla="*/ 3 w 17"/>
              <a:gd name="T19" fmla="*/ 13 h 26"/>
              <a:gd name="T20" fmla="*/ 5 w 17"/>
              <a:gd name="T21" fmla="*/ 11 h 26"/>
              <a:gd name="T22" fmla="*/ 9 w 17"/>
              <a:gd name="T23" fmla="*/ 10 h 26"/>
              <a:gd name="T24" fmla="*/ 9 w 17"/>
              <a:gd name="T25" fmla="*/ 10 h 26"/>
              <a:gd name="T26" fmla="*/ 10 w 17"/>
              <a:gd name="T27" fmla="*/ 10 h 26"/>
              <a:gd name="T28" fmla="*/ 10 w 17"/>
              <a:gd name="T29" fmla="*/ 10 h 26"/>
              <a:gd name="T30" fmla="*/ 11 w 17"/>
              <a:gd name="T31" fmla="*/ 8 h 26"/>
              <a:gd name="T32" fmla="*/ 10 w 17"/>
              <a:gd name="T33" fmla="*/ 6 h 26"/>
              <a:gd name="T34" fmla="*/ 9 w 17"/>
              <a:gd name="T35" fmla="*/ 5 h 26"/>
              <a:gd name="T36" fmla="*/ 6 w 17"/>
              <a:gd name="T37" fmla="*/ 5 h 26"/>
              <a:gd name="T38" fmla="*/ 6 w 17"/>
              <a:gd name="T39" fmla="*/ 8 h 26"/>
              <a:gd name="T40" fmla="*/ 1 w 17"/>
              <a:gd name="T41" fmla="*/ 8 h 26"/>
              <a:gd name="T42" fmla="*/ 3 w 17"/>
              <a:gd name="T43" fmla="*/ 3 h 26"/>
              <a:gd name="T44" fmla="*/ 5 w 17"/>
              <a:gd name="T45" fmla="*/ 0 h 26"/>
              <a:gd name="T46" fmla="*/ 9 w 17"/>
              <a:gd name="T47" fmla="*/ 0 h 26"/>
              <a:gd name="T48" fmla="*/ 11 w 17"/>
              <a:gd name="T49" fmla="*/ 0 h 26"/>
              <a:gd name="T50" fmla="*/ 14 w 17"/>
              <a:gd name="T51" fmla="*/ 1 h 26"/>
              <a:gd name="T52" fmla="*/ 15 w 17"/>
              <a:gd name="T53" fmla="*/ 4 h 26"/>
              <a:gd name="T54" fmla="*/ 17 w 17"/>
              <a:gd name="T55" fmla="*/ 8 h 26"/>
              <a:gd name="T56" fmla="*/ 11 w 17"/>
              <a:gd name="T57" fmla="*/ 25 h 26"/>
              <a:gd name="T58" fmla="*/ 11 w 17"/>
              <a:gd name="T59" fmla="*/ 15 h 26"/>
              <a:gd name="T60" fmla="*/ 10 w 17"/>
              <a:gd name="T61" fmla="*/ 14 h 26"/>
              <a:gd name="T62" fmla="*/ 6 w 17"/>
              <a:gd name="T63" fmla="*/ 15 h 26"/>
              <a:gd name="T64" fmla="*/ 6 w 17"/>
              <a:gd name="T65" fmla="*/ 18 h 26"/>
              <a:gd name="T66" fmla="*/ 6 w 17"/>
              <a:gd name="T67" fmla="*/ 20 h 26"/>
              <a:gd name="T68" fmla="*/ 9 w 17"/>
              <a:gd name="T69" fmla="*/ 21 h 26"/>
              <a:gd name="T70" fmla="*/ 10 w 17"/>
              <a:gd name="T71" fmla="*/ 20 h 26"/>
              <a:gd name="T72" fmla="*/ 11 w 17"/>
              <a:gd name="T73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" h="26">
                <a:moveTo>
                  <a:pt x="11" y="25"/>
                </a:moveTo>
                <a:lnTo>
                  <a:pt x="11" y="23"/>
                </a:lnTo>
                <a:lnTo>
                  <a:pt x="11" y="23"/>
                </a:lnTo>
                <a:lnTo>
                  <a:pt x="11" y="23"/>
                </a:lnTo>
                <a:lnTo>
                  <a:pt x="9" y="25"/>
                </a:lnTo>
                <a:lnTo>
                  <a:pt x="9" y="25"/>
                </a:lnTo>
                <a:lnTo>
                  <a:pt x="6" y="26"/>
                </a:lnTo>
                <a:lnTo>
                  <a:pt x="6" y="26"/>
                </a:lnTo>
                <a:lnTo>
                  <a:pt x="4" y="25"/>
                </a:lnTo>
                <a:lnTo>
                  <a:pt x="4" y="25"/>
                </a:lnTo>
                <a:lnTo>
                  <a:pt x="3" y="25"/>
                </a:lnTo>
                <a:lnTo>
                  <a:pt x="3" y="25"/>
                </a:lnTo>
                <a:lnTo>
                  <a:pt x="1" y="23"/>
                </a:lnTo>
                <a:lnTo>
                  <a:pt x="1" y="23"/>
                </a:lnTo>
                <a:lnTo>
                  <a:pt x="0" y="19"/>
                </a:lnTo>
                <a:lnTo>
                  <a:pt x="0" y="19"/>
                </a:lnTo>
                <a:lnTo>
                  <a:pt x="1" y="15"/>
                </a:lnTo>
                <a:lnTo>
                  <a:pt x="1" y="15"/>
                </a:lnTo>
                <a:lnTo>
                  <a:pt x="3" y="13"/>
                </a:lnTo>
                <a:lnTo>
                  <a:pt x="3" y="13"/>
                </a:lnTo>
                <a:lnTo>
                  <a:pt x="5" y="11"/>
                </a:lnTo>
                <a:lnTo>
                  <a:pt x="5" y="11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1" y="10"/>
                </a:lnTo>
                <a:lnTo>
                  <a:pt x="11" y="8"/>
                </a:lnTo>
                <a:lnTo>
                  <a:pt x="11" y="8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6" y="5"/>
                </a:lnTo>
                <a:lnTo>
                  <a:pt x="6" y="5"/>
                </a:lnTo>
                <a:lnTo>
                  <a:pt x="6" y="8"/>
                </a:lnTo>
                <a:lnTo>
                  <a:pt x="1" y="8"/>
                </a:lnTo>
                <a:lnTo>
                  <a:pt x="1" y="8"/>
                </a:lnTo>
                <a:lnTo>
                  <a:pt x="1" y="4"/>
                </a:lnTo>
                <a:lnTo>
                  <a:pt x="3" y="3"/>
                </a:lnTo>
                <a:lnTo>
                  <a:pt x="3" y="3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4" y="1"/>
                </a:lnTo>
                <a:lnTo>
                  <a:pt x="14" y="1"/>
                </a:lnTo>
                <a:lnTo>
                  <a:pt x="15" y="4"/>
                </a:lnTo>
                <a:lnTo>
                  <a:pt x="15" y="4"/>
                </a:lnTo>
                <a:lnTo>
                  <a:pt x="17" y="8"/>
                </a:lnTo>
                <a:lnTo>
                  <a:pt x="17" y="25"/>
                </a:lnTo>
                <a:lnTo>
                  <a:pt x="11" y="25"/>
                </a:lnTo>
                <a:close/>
                <a:moveTo>
                  <a:pt x="11" y="15"/>
                </a:moveTo>
                <a:lnTo>
                  <a:pt x="11" y="15"/>
                </a:lnTo>
                <a:lnTo>
                  <a:pt x="10" y="14"/>
                </a:lnTo>
                <a:lnTo>
                  <a:pt x="10" y="14"/>
                </a:lnTo>
                <a:lnTo>
                  <a:pt x="6" y="15"/>
                </a:lnTo>
                <a:lnTo>
                  <a:pt x="6" y="15"/>
                </a:lnTo>
                <a:lnTo>
                  <a:pt x="6" y="16"/>
                </a:lnTo>
                <a:lnTo>
                  <a:pt x="6" y="18"/>
                </a:lnTo>
                <a:lnTo>
                  <a:pt x="6" y="18"/>
                </a:lnTo>
                <a:lnTo>
                  <a:pt x="6" y="20"/>
                </a:lnTo>
                <a:lnTo>
                  <a:pt x="6" y="20"/>
                </a:lnTo>
                <a:lnTo>
                  <a:pt x="9" y="21"/>
                </a:lnTo>
                <a:lnTo>
                  <a:pt x="9" y="21"/>
                </a:lnTo>
                <a:lnTo>
                  <a:pt x="10" y="20"/>
                </a:lnTo>
                <a:lnTo>
                  <a:pt x="10" y="20"/>
                </a:lnTo>
                <a:lnTo>
                  <a:pt x="11" y="18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97" name="Freeform 821">
            <a:extLst>
              <a:ext uri="{FF2B5EF4-FFF2-40B4-BE49-F238E27FC236}">
                <a16:creationId xmlns:a16="http://schemas.microsoft.com/office/drawing/2014/main" id="{9DFD94C5-31A1-446B-BBFA-FF62A0F5FA8F}"/>
              </a:ext>
            </a:extLst>
          </p:cNvPr>
          <p:cNvSpPr>
            <a:spLocks noEditPoints="1"/>
          </p:cNvSpPr>
          <p:nvPr/>
        </p:nvSpPr>
        <p:spPr bwMode="auto">
          <a:xfrm>
            <a:off x="3328431" y="4892858"/>
            <a:ext cx="23813" cy="57150"/>
          </a:xfrm>
          <a:custGeom>
            <a:avLst/>
            <a:gdLst>
              <a:gd name="T0" fmla="*/ 0 w 15"/>
              <a:gd name="T1" fmla="*/ 35 h 36"/>
              <a:gd name="T2" fmla="*/ 0 w 15"/>
              <a:gd name="T3" fmla="*/ 0 h 36"/>
              <a:gd name="T4" fmla="*/ 5 w 15"/>
              <a:gd name="T5" fmla="*/ 0 h 36"/>
              <a:gd name="T6" fmla="*/ 5 w 15"/>
              <a:gd name="T7" fmla="*/ 13 h 36"/>
              <a:gd name="T8" fmla="*/ 5 w 15"/>
              <a:gd name="T9" fmla="*/ 13 h 36"/>
              <a:gd name="T10" fmla="*/ 5 w 15"/>
              <a:gd name="T11" fmla="*/ 13 h 36"/>
              <a:gd name="T12" fmla="*/ 8 w 15"/>
              <a:gd name="T13" fmla="*/ 10 h 36"/>
              <a:gd name="T14" fmla="*/ 8 w 15"/>
              <a:gd name="T15" fmla="*/ 10 h 36"/>
              <a:gd name="T16" fmla="*/ 10 w 15"/>
              <a:gd name="T17" fmla="*/ 10 h 36"/>
              <a:gd name="T18" fmla="*/ 10 w 15"/>
              <a:gd name="T19" fmla="*/ 10 h 36"/>
              <a:gd name="T20" fmla="*/ 13 w 15"/>
              <a:gd name="T21" fmla="*/ 10 h 36"/>
              <a:gd name="T22" fmla="*/ 13 w 15"/>
              <a:gd name="T23" fmla="*/ 10 h 36"/>
              <a:gd name="T24" fmla="*/ 15 w 15"/>
              <a:gd name="T25" fmla="*/ 13 h 36"/>
              <a:gd name="T26" fmla="*/ 15 w 15"/>
              <a:gd name="T27" fmla="*/ 13 h 36"/>
              <a:gd name="T28" fmla="*/ 15 w 15"/>
              <a:gd name="T29" fmla="*/ 14 h 36"/>
              <a:gd name="T30" fmla="*/ 15 w 15"/>
              <a:gd name="T31" fmla="*/ 14 h 36"/>
              <a:gd name="T32" fmla="*/ 15 w 15"/>
              <a:gd name="T33" fmla="*/ 19 h 36"/>
              <a:gd name="T34" fmla="*/ 15 w 15"/>
              <a:gd name="T35" fmla="*/ 28 h 36"/>
              <a:gd name="T36" fmla="*/ 15 w 15"/>
              <a:gd name="T37" fmla="*/ 28 h 36"/>
              <a:gd name="T38" fmla="*/ 15 w 15"/>
              <a:gd name="T39" fmla="*/ 31 h 36"/>
              <a:gd name="T40" fmla="*/ 15 w 15"/>
              <a:gd name="T41" fmla="*/ 31 h 36"/>
              <a:gd name="T42" fmla="*/ 14 w 15"/>
              <a:gd name="T43" fmla="*/ 34 h 36"/>
              <a:gd name="T44" fmla="*/ 14 w 15"/>
              <a:gd name="T45" fmla="*/ 34 h 36"/>
              <a:gd name="T46" fmla="*/ 13 w 15"/>
              <a:gd name="T47" fmla="*/ 35 h 36"/>
              <a:gd name="T48" fmla="*/ 10 w 15"/>
              <a:gd name="T49" fmla="*/ 36 h 36"/>
              <a:gd name="T50" fmla="*/ 10 w 15"/>
              <a:gd name="T51" fmla="*/ 36 h 36"/>
              <a:gd name="T52" fmla="*/ 8 w 15"/>
              <a:gd name="T53" fmla="*/ 35 h 36"/>
              <a:gd name="T54" fmla="*/ 8 w 15"/>
              <a:gd name="T55" fmla="*/ 35 h 36"/>
              <a:gd name="T56" fmla="*/ 5 w 15"/>
              <a:gd name="T57" fmla="*/ 33 h 36"/>
              <a:gd name="T58" fmla="*/ 5 w 15"/>
              <a:gd name="T59" fmla="*/ 35 h 36"/>
              <a:gd name="T60" fmla="*/ 0 w 15"/>
              <a:gd name="T61" fmla="*/ 35 h 36"/>
              <a:gd name="T62" fmla="*/ 10 w 15"/>
              <a:gd name="T63" fmla="*/ 18 h 36"/>
              <a:gd name="T64" fmla="*/ 10 w 15"/>
              <a:gd name="T65" fmla="*/ 18 h 36"/>
              <a:gd name="T66" fmla="*/ 10 w 15"/>
              <a:gd name="T67" fmla="*/ 16 h 36"/>
              <a:gd name="T68" fmla="*/ 10 w 15"/>
              <a:gd name="T69" fmla="*/ 16 h 36"/>
              <a:gd name="T70" fmla="*/ 8 w 15"/>
              <a:gd name="T71" fmla="*/ 15 h 36"/>
              <a:gd name="T72" fmla="*/ 8 w 15"/>
              <a:gd name="T73" fmla="*/ 15 h 36"/>
              <a:gd name="T74" fmla="*/ 7 w 15"/>
              <a:gd name="T75" fmla="*/ 16 h 36"/>
              <a:gd name="T76" fmla="*/ 7 w 15"/>
              <a:gd name="T77" fmla="*/ 16 h 36"/>
              <a:gd name="T78" fmla="*/ 5 w 15"/>
              <a:gd name="T79" fmla="*/ 18 h 36"/>
              <a:gd name="T80" fmla="*/ 5 w 15"/>
              <a:gd name="T81" fmla="*/ 28 h 36"/>
              <a:gd name="T82" fmla="*/ 5 w 15"/>
              <a:gd name="T83" fmla="*/ 28 h 36"/>
              <a:gd name="T84" fmla="*/ 7 w 15"/>
              <a:gd name="T85" fmla="*/ 30 h 36"/>
              <a:gd name="T86" fmla="*/ 7 w 15"/>
              <a:gd name="T87" fmla="*/ 30 h 36"/>
              <a:gd name="T88" fmla="*/ 8 w 15"/>
              <a:gd name="T89" fmla="*/ 30 h 36"/>
              <a:gd name="T90" fmla="*/ 8 w 15"/>
              <a:gd name="T91" fmla="*/ 30 h 36"/>
              <a:gd name="T92" fmla="*/ 10 w 15"/>
              <a:gd name="T93" fmla="*/ 30 h 36"/>
              <a:gd name="T94" fmla="*/ 10 w 15"/>
              <a:gd name="T95" fmla="*/ 30 h 36"/>
              <a:gd name="T96" fmla="*/ 10 w 15"/>
              <a:gd name="T97" fmla="*/ 28 h 36"/>
              <a:gd name="T98" fmla="*/ 10 w 15"/>
              <a:gd name="T9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" h="36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8" y="10"/>
                </a:lnTo>
                <a:lnTo>
                  <a:pt x="8" y="10"/>
                </a:lnTo>
                <a:lnTo>
                  <a:pt x="10" y="10"/>
                </a:lnTo>
                <a:lnTo>
                  <a:pt x="10" y="10"/>
                </a:lnTo>
                <a:lnTo>
                  <a:pt x="13" y="10"/>
                </a:lnTo>
                <a:lnTo>
                  <a:pt x="13" y="10"/>
                </a:lnTo>
                <a:lnTo>
                  <a:pt x="15" y="13"/>
                </a:lnTo>
                <a:lnTo>
                  <a:pt x="15" y="13"/>
                </a:lnTo>
                <a:lnTo>
                  <a:pt x="15" y="14"/>
                </a:lnTo>
                <a:lnTo>
                  <a:pt x="15" y="14"/>
                </a:lnTo>
                <a:lnTo>
                  <a:pt x="15" y="19"/>
                </a:lnTo>
                <a:lnTo>
                  <a:pt x="15" y="28"/>
                </a:lnTo>
                <a:lnTo>
                  <a:pt x="15" y="28"/>
                </a:lnTo>
                <a:lnTo>
                  <a:pt x="15" y="31"/>
                </a:lnTo>
                <a:lnTo>
                  <a:pt x="15" y="31"/>
                </a:lnTo>
                <a:lnTo>
                  <a:pt x="14" y="34"/>
                </a:lnTo>
                <a:lnTo>
                  <a:pt x="14" y="34"/>
                </a:lnTo>
                <a:lnTo>
                  <a:pt x="13" y="35"/>
                </a:lnTo>
                <a:lnTo>
                  <a:pt x="10" y="36"/>
                </a:lnTo>
                <a:lnTo>
                  <a:pt x="10" y="36"/>
                </a:lnTo>
                <a:lnTo>
                  <a:pt x="8" y="35"/>
                </a:lnTo>
                <a:lnTo>
                  <a:pt x="8" y="35"/>
                </a:lnTo>
                <a:lnTo>
                  <a:pt x="5" y="33"/>
                </a:lnTo>
                <a:lnTo>
                  <a:pt x="5" y="35"/>
                </a:lnTo>
                <a:lnTo>
                  <a:pt x="0" y="35"/>
                </a:lnTo>
                <a:close/>
                <a:moveTo>
                  <a:pt x="10" y="18"/>
                </a:moveTo>
                <a:lnTo>
                  <a:pt x="10" y="18"/>
                </a:lnTo>
                <a:lnTo>
                  <a:pt x="10" y="16"/>
                </a:lnTo>
                <a:lnTo>
                  <a:pt x="10" y="16"/>
                </a:lnTo>
                <a:lnTo>
                  <a:pt x="8" y="15"/>
                </a:lnTo>
                <a:lnTo>
                  <a:pt x="8" y="15"/>
                </a:lnTo>
                <a:lnTo>
                  <a:pt x="7" y="16"/>
                </a:lnTo>
                <a:lnTo>
                  <a:pt x="7" y="16"/>
                </a:lnTo>
                <a:lnTo>
                  <a:pt x="5" y="18"/>
                </a:lnTo>
                <a:lnTo>
                  <a:pt x="5" y="28"/>
                </a:lnTo>
                <a:lnTo>
                  <a:pt x="5" y="28"/>
                </a:lnTo>
                <a:lnTo>
                  <a:pt x="7" y="30"/>
                </a:lnTo>
                <a:lnTo>
                  <a:pt x="7" y="30"/>
                </a:lnTo>
                <a:lnTo>
                  <a:pt x="8" y="30"/>
                </a:lnTo>
                <a:lnTo>
                  <a:pt x="8" y="30"/>
                </a:lnTo>
                <a:lnTo>
                  <a:pt x="10" y="30"/>
                </a:lnTo>
                <a:lnTo>
                  <a:pt x="10" y="30"/>
                </a:lnTo>
                <a:lnTo>
                  <a:pt x="10" y="28"/>
                </a:lnTo>
                <a:lnTo>
                  <a:pt x="1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98" name="Freeform 822">
            <a:extLst>
              <a:ext uri="{FF2B5EF4-FFF2-40B4-BE49-F238E27FC236}">
                <a16:creationId xmlns:a16="http://schemas.microsoft.com/office/drawing/2014/main" id="{BBF43CFF-4482-4E9B-BE9F-857BBFEB6581}"/>
              </a:ext>
            </a:extLst>
          </p:cNvPr>
          <p:cNvSpPr>
            <a:spLocks noEditPoints="1"/>
          </p:cNvSpPr>
          <p:nvPr/>
        </p:nvSpPr>
        <p:spPr bwMode="auto">
          <a:xfrm>
            <a:off x="3358593" y="4908733"/>
            <a:ext cx="23813" cy="41275"/>
          </a:xfrm>
          <a:custGeom>
            <a:avLst/>
            <a:gdLst>
              <a:gd name="T0" fmla="*/ 0 w 15"/>
              <a:gd name="T1" fmla="*/ 9 h 26"/>
              <a:gd name="T2" fmla="*/ 0 w 15"/>
              <a:gd name="T3" fmla="*/ 9 h 26"/>
              <a:gd name="T4" fmla="*/ 0 w 15"/>
              <a:gd name="T5" fmla="*/ 6 h 26"/>
              <a:gd name="T6" fmla="*/ 0 w 15"/>
              <a:gd name="T7" fmla="*/ 6 h 26"/>
              <a:gd name="T8" fmla="*/ 1 w 15"/>
              <a:gd name="T9" fmla="*/ 4 h 26"/>
              <a:gd name="T10" fmla="*/ 1 w 15"/>
              <a:gd name="T11" fmla="*/ 4 h 26"/>
              <a:gd name="T12" fmla="*/ 4 w 15"/>
              <a:gd name="T13" fmla="*/ 1 h 26"/>
              <a:gd name="T14" fmla="*/ 4 w 15"/>
              <a:gd name="T15" fmla="*/ 1 h 26"/>
              <a:gd name="T16" fmla="*/ 8 w 15"/>
              <a:gd name="T17" fmla="*/ 0 h 26"/>
              <a:gd name="T18" fmla="*/ 8 w 15"/>
              <a:gd name="T19" fmla="*/ 0 h 26"/>
              <a:gd name="T20" fmla="*/ 11 w 15"/>
              <a:gd name="T21" fmla="*/ 1 h 26"/>
              <a:gd name="T22" fmla="*/ 11 w 15"/>
              <a:gd name="T23" fmla="*/ 1 h 26"/>
              <a:gd name="T24" fmla="*/ 15 w 15"/>
              <a:gd name="T25" fmla="*/ 4 h 26"/>
              <a:gd name="T26" fmla="*/ 15 w 15"/>
              <a:gd name="T27" fmla="*/ 4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9 h 26"/>
              <a:gd name="T34" fmla="*/ 15 w 15"/>
              <a:gd name="T35" fmla="*/ 18 h 26"/>
              <a:gd name="T36" fmla="*/ 15 w 15"/>
              <a:gd name="T37" fmla="*/ 18 h 26"/>
              <a:gd name="T38" fmla="*/ 15 w 15"/>
              <a:gd name="T39" fmla="*/ 20 h 26"/>
              <a:gd name="T40" fmla="*/ 15 w 15"/>
              <a:gd name="T41" fmla="*/ 20 h 26"/>
              <a:gd name="T42" fmla="*/ 15 w 15"/>
              <a:gd name="T43" fmla="*/ 23 h 26"/>
              <a:gd name="T44" fmla="*/ 15 w 15"/>
              <a:gd name="T45" fmla="*/ 23 h 26"/>
              <a:gd name="T46" fmla="*/ 11 w 15"/>
              <a:gd name="T47" fmla="*/ 25 h 26"/>
              <a:gd name="T48" fmla="*/ 11 w 15"/>
              <a:gd name="T49" fmla="*/ 25 h 26"/>
              <a:gd name="T50" fmla="*/ 8 w 15"/>
              <a:gd name="T51" fmla="*/ 26 h 26"/>
              <a:gd name="T52" fmla="*/ 8 w 15"/>
              <a:gd name="T53" fmla="*/ 26 h 26"/>
              <a:gd name="T54" fmla="*/ 4 w 15"/>
              <a:gd name="T55" fmla="*/ 25 h 26"/>
              <a:gd name="T56" fmla="*/ 4 w 15"/>
              <a:gd name="T57" fmla="*/ 25 h 26"/>
              <a:gd name="T58" fmla="*/ 1 w 15"/>
              <a:gd name="T59" fmla="*/ 23 h 26"/>
              <a:gd name="T60" fmla="*/ 1 w 15"/>
              <a:gd name="T61" fmla="*/ 23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8 h 26"/>
              <a:gd name="T68" fmla="*/ 0 w 15"/>
              <a:gd name="T69" fmla="*/ 9 h 26"/>
              <a:gd name="T70" fmla="*/ 5 w 15"/>
              <a:gd name="T71" fmla="*/ 18 h 26"/>
              <a:gd name="T72" fmla="*/ 5 w 15"/>
              <a:gd name="T73" fmla="*/ 18 h 26"/>
              <a:gd name="T74" fmla="*/ 6 w 15"/>
              <a:gd name="T75" fmla="*/ 20 h 26"/>
              <a:gd name="T76" fmla="*/ 6 w 15"/>
              <a:gd name="T77" fmla="*/ 20 h 26"/>
              <a:gd name="T78" fmla="*/ 8 w 15"/>
              <a:gd name="T79" fmla="*/ 20 h 26"/>
              <a:gd name="T80" fmla="*/ 8 w 15"/>
              <a:gd name="T81" fmla="*/ 20 h 26"/>
              <a:gd name="T82" fmla="*/ 10 w 15"/>
              <a:gd name="T83" fmla="*/ 20 h 26"/>
              <a:gd name="T84" fmla="*/ 10 w 15"/>
              <a:gd name="T85" fmla="*/ 20 h 26"/>
              <a:gd name="T86" fmla="*/ 10 w 15"/>
              <a:gd name="T87" fmla="*/ 18 h 26"/>
              <a:gd name="T88" fmla="*/ 10 w 15"/>
              <a:gd name="T89" fmla="*/ 8 h 26"/>
              <a:gd name="T90" fmla="*/ 10 w 15"/>
              <a:gd name="T91" fmla="*/ 8 h 26"/>
              <a:gd name="T92" fmla="*/ 10 w 15"/>
              <a:gd name="T93" fmla="*/ 5 h 26"/>
              <a:gd name="T94" fmla="*/ 10 w 15"/>
              <a:gd name="T95" fmla="*/ 5 h 26"/>
              <a:gd name="T96" fmla="*/ 8 w 15"/>
              <a:gd name="T97" fmla="*/ 5 h 26"/>
              <a:gd name="T98" fmla="*/ 8 w 15"/>
              <a:gd name="T99" fmla="*/ 5 h 26"/>
              <a:gd name="T100" fmla="*/ 6 w 15"/>
              <a:gd name="T101" fmla="*/ 5 h 26"/>
              <a:gd name="T102" fmla="*/ 6 w 15"/>
              <a:gd name="T103" fmla="*/ 5 h 26"/>
              <a:gd name="T104" fmla="*/ 5 w 15"/>
              <a:gd name="T105" fmla="*/ 8 h 26"/>
              <a:gd name="T106" fmla="*/ 5 w 15"/>
              <a:gd name="T107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18"/>
                </a:lnTo>
                <a:lnTo>
                  <a:pt x="15" y="18"/>
                </a:lnTo>
                <a:lnTo>
                  <a:pt x="15" y="20"/>
                </a:lnTo>
                <a:lnTo>
                  <a:pt x="15" y="20"/>
                </a:lnTo>
                <a:lnTo>
                  <a:pt x="15" y="23"/>
                </a:lnTo>
                <a:lnTo>
                  <a:pt x="15" y="23"/>
                </a:lnTo>
                <a:lnTo>
                  <a:pt x="11" y="25"/>
                </a:lnTo>
                <a:lnTo>
                  <a:pt x="11" y="25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close/>
                <a:moveTo>
                  <a:pt x="5" y="18"/>
                </a:move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8"/>
                </a:lnTo>
                <a:lnTo>
                  <a:pt x="10" y="8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199" name="Freeform 823">
            <a:extLst>
              <a:ext uri="{FF2B5EF4-FFF2-40B4-BE49-F238E27FC236}">
                <a16:creationId xmlns:a16="http://schemas.microsoft.com/office/drawing/2014/main" id="{EEB69F86-5FC4-49CD-9699-2C5DBD5C9617}"/>
              </a:ext>
            </a:extLst>
          </p:cNvPr>
          <p:cNvSpPr>
            <a:spLocks/>
          </p:cNvSpPr>
          <p:nvPr/>
        </p:nvSpPr>
        <p:spPr bwMode="auto">
          <a:xfrm>
            <a:off x="3388756" y="4908733"/>
            <a:ext cx="19050" cy="39688"/>
          </a:xfrm>
          <a:custGeom>
            <a:avLst/>
            <a:gdLst>
              <a:gd name="T0" fmla="*/ 0 w 12"/>
              <a:gd name="T1" fmla="*/ 25 h 25"/>
              <a:gd name="T2" fmla="*/ 0 w 12"/>
              <a:gd name="T3" fmla="*/ 0 h 25"/>
              <a:gd name="T4" fmla="*/ 5 w 12"/>
              <a:gd name="T5" fmla="*/ 0 h 25"/>
              <a:gd name="T6" fmla="*/ 5 w 12"/>
              <a:gd name="T7" fmla="*/ 3 h 25"/>
              <a:gd name="T8" fmla="*/ 5 w 12"/>
              <a:gd name="T9" fmla="*/ 3 h 25"/>
              <a:gd name="T10" fmla="*/ 9 w 12"/>
              <a:gd name="T11" fmla="*/ 0 h 25"/>
              <a:gd name="T12" fmla="*/ 9 w 12"/>
              <a:gd name="T13" fmla="*/ 0 h 25"/>
              <a:gd name="T14" fmla="*/ 12 w 12"/>
              <a:gd name="T15" fmla="*/ 0 h 25"/>
              <a:gd name="T16" fmla="*/ 12 w 12"/>
              <a:gd name="T17" fmla="*/ 5 h 25"/>
              <a:gd name="T18" fmla="*/ 12 w 12"/>
              <a:gd name="T19" fmla="*/ 5 h 25"/>
              <a:gd name="T20" fmla="*/ 11 w 12"/>
              <a:gd name="T21" fmla="*/ 5 h 25"/>
              <a:gd name="T22" fmla="*/ 11 w 12"/>
              <a:gd name="T23" fmla="*/ 5 h 25"/>
              <a:gd name="T24" fmla="*/ 9 w 12"/>
              <a:gd name="T25" fmla="*/ 5 h 25"/>
              <a:gd name="T26" fmla="*/ 9 w 12"/>
              <a:gd name="T27" fmla="*/ 5 h 25"/>
              <a:gd name="T28" fmla="*/ 7 w 12"/>
              <a:gd name="T29" fmla="*/ 6 h 25"/>
              <a:gd name="T30" fmla="*/ 7 w 12"/>
              <a:gd name="T31" fmla="*/ 6 h 25"/>
              <a:gd name="T32" fmla="*/ 6 w 12"/>
              <a:gd name="T33" fmla="*/ 8 h 25"/>
              <a:gd name="T34" fmla="*/ 6 w 12"/>
              <a:gd name="T35" fmla="*/ 8 h 25"/>
              <a:gd name="T36" fmla="*/ 5 w 12"/>
              <a:gd name="T37" fmla="*/ 10 h 25"/>
              <a:gd name="T38" fmla="*/ 5 w 12"/>
              <a:gd name="T39" fmla="*/ 25 h 25"/>
              <a:gd name="T40" fmla="*/ 0 w 12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2" y="5"/>
                </a:lnTo>
                <a:lnTo>
                  <a:pt x="12" y="5"/>
                </a:lnTo>
                <a:lnTo>
                  <a:pt x="11" y="5"/>
                </a:lnTo>
                <a:lnTo>
                  <a:pt x="11" y="5"/>
                </a:lnTo>
                <a:lnTo>
                  <a:pt x="9" y="5"/>
                </a:lnTo>
                <a:lnTo>
                  <a:pt x="9" y="5"/>
                </a:lnTo>
                <a:lnTo>
                  <a:pt x="7" y="6"/>
                </a:lnTo>
                <a:lnTo>
                  <a:pt x="7" y="6"/>
                </a:lnTo>
                <a:lnTo>
                  <a:pt x="6" y="8"/>
                </a:lnTo>
                <a:lnTo>
                  <a:pt x="6" y="8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00" name="Freeform 824">
            <a:extLst>
              <a:ext uri="{FF2B5EF4-FFF2-40B4-BE49-F238E27FC236}">
                <a16:creationId xmlns:a16="http://schemas.microsoft.com/office/drawing/2014/main" id="{A980F65D-70AE-4BE9-8436-7E93CD995D41}"/>
              </a:ext>
            </a:extLst>
          </p:cNvPr>
          <p:cNvSpPr>
            <a:spLocks noEditPoints="1"/>
          </p:cNvSpPr>
          <p:nvPr/>
        </p:nvSpPr>
        <p:spPr bwMode="auto">
          <a:xfrm>
            <a:off x="3410981" y="4908733"/>
            <a:ext cx="25400" cy="57150"/>
          </a:xfrm>
          <a:custGeom>
            <a:avLst/>
            <a:gdLst>
              <a:gd name="T0" fmla="*/ 6 w 16"/>
              <a:gd name="T1" fmla="*/ 29 h 36"/>
              <a:gd name="T2" fmla="*/ 6 w 16"/>
              <a:gd name="T3" fmla="*/ 30 h 36"/>
              <a:gd name="T4" fmla="*/ 9 w 16"/>
              <a:gd name="T5" fmla="*/ 31 h 36"/>
              <a:gd name="T6" fmla="*/ 10 w 16"/>
              <a:gd name="T7" fmla="*/ 30 h 36"/>
              <a:gd name="T8" fmla="*/ 11 w 16"/>
              <a:gd name="T9" fmla="*/ 23 h 36"/>
              <a:gd name="T10" fmla="*/ 10 w 16"/>
              <a:gd name="T11" fmla="*/ 23 h 36"/>
              <a:gd name="T12" fmla="*/ 9 w 16"/>
              <a:gd name="T13" fmla="*/ 25 h 36"/>
              <a:gd name="T14" fmla="*/ 6 w 16"/>
              <a:gd name="T15" fmla="*/ 26 h 36"/>
              <a:gd name="T16" fmla="*/ 1 w 16"/>
              <a:gd name="T17" fmla="*/ 24 h 36"/>
              <a:gd name="T18" fmla="*/ 1 w 16"/>
              <a:gd name="T19" fmla="*/ 21 h 36"/>
              <a:gd name="T20" fmla="*/ 0 w 16"/>
              <a:gd name="T21" fmla="*/ 18 h 36"/>
              <a:gd name="T22" fmla="*/ 0 w 16"/>
              <a:gd name="T23" fmla="*/ 9 h 36"/>
              <a:gd name="T24" fmla="*/ 1 w 16"/>
              <a:gd name="T25" fmla="*/ 4 h 36"/>
              <a:gd name="T26" fmla="*/ 2 w 16"/>
              <a:gd name="T27" fmla="*/ 0 h 36"/>
              <a:gd name="T28" fmla="*/ 6 w 16"/>
              <a:gd name="T29" fmla="*/ 0 h 36"/>
              <a:gd name="T30" fmla="*/ 7 w 16"/>
              <a:gd name="T31" fmla="*/ 0 h 36"/>
              <a:gd name="T32" fmla="*/ 9 w 16"/>
              <a:gd name="T33" fmla="*/ 0 h 36"/>
              <a:gd name="T34" fmla="*/ 10 w 16"/>
              <a:gd name="T35" fmla="*/ 1 h 36"/>
              <a:gd name="T36" fmla="*/ 11 w 16"/>
              <a:gd name="T37" fmla="*/ 3 h 36"/>
              <a:gd name="T38" fmla="*/ 16 w 16"/>
              <a:gd name="T39" fmla="*/ 0 h 36"/>
              <a:gd name="T40" fmla="*/ 16 w 16"/>
              <a:gd name="T41" fmla="*/ 29 h 36"/>
              <a:gd name="T42" fmla="*/ 15 w 16"/>
              <a:gd name="T43" fmla="*/ 31 h 36"/>
              <a:gd name="T44" fmla="*/ 14 w 16"/>
              <a:gd name="T45" fmla="*/ 34 h 36"/>
              <a:gd name="T46" fmla="*/ 11 w 16"/>
              <a:gd name="T47" fmla="*/ 35 h 36"/>
              <a:gd name="T48" fmla="*/ 9 w 16"/>
              <a:gd name="T49" fmla="*/ 36 h 36"/>
              <a:gd name="T50" fmla="*/ 6 w 16"/>
              <a:gd name="T51" fmla="*/ 35 h 36"/>
              <a:gd name="T52" fmla="*/ 3 w 16"/>
              <a:gd name="T53" fmla="*/ 34 h 36"/>
              <a:gd name="T54" fmla="*/ 1 w 16"/>
              <a:gd name="T55" fmla="*/ 33 h 36"/>
              <a:gd name="T56" fmla="*/ 6 w 16"/>
              <a:gd name="T57" fmla="*/ 29 h 36"/>
              <a:gd name="T58" fmla="*/ 6 w 16"/>
              <a:gd name="T59" fmla="*/ 18 h 36"/>
              <a:gd name="T60" fmla="*/ 6 w 16"/>
              <a:gd name="T61" fmla="*/ 20 h 36"/>
              <a:gd name="T62" fmla="*/ 9 w 16"/>
              <a:gd name="T63" fmla="*/ 20 h 36"/>
              <a:gd name="T64" fmla="*/ 10 w 16"/>
              <a:gd name="T65" fmla="*/ 20 h 36"/>
              <a:gd name="T66" fmla="*/ 11 w 16"/>
              <a:gd name="T67" fmla="*/ 8 h 36"/>
              <a:gd name="T68" fmla="*/ 10 w 16"/>
              <a:gd name="T69" fmla="*/ 6 h 36"/>
              <a:gd name="T70" fmla="*/ 9 w 16"/>
              <a:gd name="T71" fmla="*/ 5 h 36"/>
              <a:gd name="T72" fmla="*/ 6 w 16"/>
              <a:gd name="T73" fmla="*/ 6 h 36"/>
              <a:gd name="T74" fmla="*/ 6 w 16"/>
              <a:gd name="T75" fmla="*/ 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" h="36">
                <a:moveTo>
                  <a:pt x="6" y="29"/>
                </a:moveTo>
                <a:lnTo>
                  <a:pt x="6" y="29"/>
                </a:lnTo>
                <a:lnTo>
                  <a:pt x="6" y="30"/>
                </a:lnTo>
                <a:lnTo>
                  <a:pt x="6" y="30"/>
                </a:lnTo>
                <a:lnTo>
                  <a:pt x="9" y="31"/>
                </a:lnTo>
                <a:lnTo>
                  <a:pt x="9" y="31"/>
                </a:lnTo>
                <a:lnTo>
                  <a:pt x="10" y="30"/>
                </a:lnTo>
                <a:lnTo>
                  <a:pt x="10" y="30"/>
                </a:lnTo>
                <a:lnTo>
                  <a:pt x="11" y="28"/>
                </a:lnTo>
                <a:lnTo>
                  <a:pt x="11" y="23"/>
                </a:lnTo>
                <a:lnTo>
                  <a:pt x="10" y="23"/>
                </a:lnTo>
                <a:lnTo>
                  <a:pt x="10" y="23"/>
                </a:lnTo>
                <a:lnTo>
                  <a:pt x="9" y="25"/>
                </a:lnTo>
                <a:lnTo>
                  <a:pt x="9" y="25"/>
                </a:lnTo>
                <a:lnTo>
                  <a:pt x="6" y="26"/>
                </a:lnTo>
                <a:lnTo>
                  <a:pt x="6" y="26"/>
                </a:lnTo>
                <a:lnTo>
                  <a:pt x="3" y="25"/>
                </a:lnTo>
                <a:lnTo>
                  <a:pt x="1" y="24"/>
                </a:lnTo>
                <a:lnTo>
                  <a:pt x="1" y="24"/>
                </a:lnTo>
                <a:lnTo>
                  <a:pt x="1" y="21"/>
                </a:lnTo>
                <a:lnTo>
                  <a:pt x="1" y="21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2" y="0"/>
                </a:lnTo>
                <a:lnTo>
                  <a:pt x="2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1"/>
                </a:lnTo>
                <a:lnTo>
                  <a:pt x="10" y="1"/>
                </a:lnTo>
                <a:lnTo>
                  <a:pt x="11" y="3"/>
                </a:lnTo>
                <a:lnTo>
                  <a:pt x="11" y="0"/>
                </a:lnTo>
                <a:lnTo>
                  <a:pt x="16" y="0"/>
                </a:lnTo>
                <a:lnTo>
                  <a:pt x="16" y="29"/>
                </a:lnTo>
                <a:lnTo>
                  <a:pt x="16" y="29"/>
                </a:lnTo>
                <a:lnTo>
                  <a:pt x="15" y="31"/>
                </a:lnTo>
                <a:lnTo>
                  <a:pt x="15" y="31"/>
                </a:lnTo>
                <a:lnTo>
                  <a:pt x="14" y="34"/>
                </a:lnTo>
                <a:lnTo>
                  <a:pt x="14" y="34"/>
                </a:lnTo>
                <a:lnTo>
                  <a:pt x="11" y="35"/>
                </a:lnTo>
                <a:lnTo>
                  <a:pt x="11" y="35"/>
                </a:lnTo>
                <a:lnTo>
                  <a:pt x="9" y="36"/>
                </a:lnTo>
                <a:lnTo>
                  <a:pt x="9" y="36"/>
                </a:lnTo>
                <a:lnTo>
                  <a:pt x="6" y="35"/>
                </a:lnTo>
                <a:lnTo>
                  <a:pt x="6" y="35"/>
                </a:lnTo>
                <a:lnTo>
                  <a:pt x="3" y="34"/>
                </a:lnTo>
                <a:lnTo>
                  <a:pt x="3" y="34"/>
                </a:lnTo>
                <a:lnTo>
                  <a:pt x="1" y="33"/>
                </a:lnTo>
                <a:lnTo>
                  <a:pt x="1" y="33"/>
                </a:lnTo>
                <a:lnTo>
                  <a:pt x="0" y="29"/>
                </a:lnTo>
                <a:lnTo>
                  <a:pt x="6" y="29"/>
                </a:lnTo>
                <a:close/>
                <a:moveTo>
                  <a:pt x="6" y="18"/>
                </a:moveTo>
                <a:lnTo>
                  <a:pt x="6" y="18"/>
                </a:lnTo>
                <a:lnTo>
                  <a:pt x="6" y="20"/>
                </a:lnTo>
                <a:lnTo>
                  <a:pt x="6" y="20"/>
                </a:lnTo>
                <a:lnTo>
                  <a:pt x="9" y="20"/>
                </a:lnTo>
                <a:lnTo>
                  <a:pt x="9" y="20"/>
                </a:lnTo>
                <a:lnTo>
                  <a:pt x="10" y="20"/>
                </a:lnTo>
                <a:lnTo>
                  <a:pt x="10" y="20"/>
                </a:lnTo>
                <a:lnTo>
                  <a:pt x="11" y="18"/>
                </a:lnTo>
                <a:lnTo>
                  <a:pt x="11" y="8"/>
                </a:lnTo>
                <a:lnTo>
                  <a:pt x="11" y="8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6" y="6"/>
                </a:lnTo>
                <a:lnTo>
                  <a:pt x="6" y="6"/>
                </a:lnTo>
                <a:lnTo>
                  <a:pt x="6" y="9"/>
                </a:lnTo>
                <a:lnTo>
                  <a:pt x="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01" name="Freeform 825">
            <a:extLst>
              <a:ext uri="{FF2B5EF4-FFF2-40B4-BE49-F238E27FC236}">
                <a16:creationId xmlns:a16="http://schemas.microsoft.com/office/drawing/2014/main" id="{B7F267E0-9BB2-4784-9B93-98BFAF101A47}"/>
              </a:ext>
            </a:extLst>
          </p:cNvPr>
          <p:cNvSpPr>
            <a:spLocks noEditPoints="1"/>
          </p:cNvSpPr>
          <p:nvPr/>
        </p:nvSpPr>
        <p:spPr bwMode="auto">
          <a:xfrm>
            <a:off x="3442731" y="4892858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02" name="Freeform 826">
            <a:extLst>
              <a:ext uri="{FF2B5EF4-FFF2-40B4-BE49-F238E27FC236}">
                <a16:creationId xmlns:a16="http://schemas.microsoft.com/office/drawing/2014/main" id="{DC697791-7A61-4899-9920-B6492EC17E6E}"/>
              </a:ext>
            </a:extLst>
          </p:cNvPr>
          <p:cNvSpPr>
            <a:spLocks/>
          </p:cNvSpPr>
          <p:nvPr/>
        </p:nvSpPr>
        <p:spPr bwMode="auto">
          <a:xfrm>
            <a:off x="3457018" y="4908733"/>
            <a:ext cx="25400" cy="41275"/>
          </a:xfrm>
          <a:custGeom>
            <a:avLst/>
            <a:gdLst>
              <a:gd name="T0" fmla="*/ 16 w 16"/>
              <a:gd name="T1" fmla="*/ 0 h 26"/>
              <a:gd name="T2" fmla="*/ 16 w 16"/>
              <a:gd name="T3" fmla="*/ 25 h 26"/>
              <a:gd name="T4" fmla="*/ 11 w 16"/>
              <a:gd name="T5" fmla="*/ 25 h 26"/>
              <a:gd name="T6" fmla="*/ 11 w 16"/>
              <a:gd name="T7" fmla="*/ 23 h 26"/>
              <a:gd name="T8" fmla="*/ 10 w 16"/>
              <a:gd name="T9" fmla="*/ 23 h 26"/>
              <a:gd name="T10" fmla="*/ 10 w 16"/>
              <a:gd name="T11" fmla="*/ 23 h 26"/>
              <a:gd name="T12" fmla="*/ 8 w 16"/>
              <a:gd name="T13" fmla="*/ 25 h 26"/>
              <a:gd name="T14" fmla="*/ 8 w 16"/>
              <a:gd name="T15" fmla="*/ 25 h 26"/>
              <a:gd name="T16" fmla="*/ 6 w 16"/>
              <a:gd name="T17" fmla="*/ 26 h 26"/>
              <a:gd name="T18" fmla="*/ 6 w 16"/>
              <a:gd name="T19" fmla="*/ 26 h 26"/>
              <a:gd name="T20" fmla="*/ 3 w 16"/>
              <a:gd name="T21" fmla="*/ 25 h 26"/>
              <a:gd name="T22" fmla="*/ 3 w 16"/>
              <a:gd name="T23" fmla="*/ 25 h 26"/>
              <a:gd name="T24" fmla="*/ 2 w 16"/>
              <a:gd name="T25" fmla="*/ 24 h 26"/>
              <a:gd name="T26" fmla="*/ 2 w 16"/>
              <a:gd name="T27" fmla="*/ 24 h 26"/>
              <a:gd name="T28" fmla="*/ 1 w 16"/>
              <a:gd name="T29" fmla="*/ 23 h 26"/>
              <a:gd name="T30" fmla="*/ 1 w 16"/>
              <a:gd name="T31" fmla="*/ 23 h 26"/>
              <a:gd name="T32" fmla="*/ 0 w 16"/>
              <a:gd name="T33" fmla="*/ 20 h 26"/>
              <a:gd name="T34" fmla="*/ 0 w 16"/>
              <a:gd name="T35" fmla="*/ 0 h 26"/>
              <a:gd name="T36" fmla="*/ 6 w 16"/>
              <a:gd name="T37" fmla="*/ 0 h 26"/>
              <a:gd name="T38" fmla="*/ 6 w 16"/>
              <a:gd name="T39" fmla="*/ 18 h 26"/>
              <a:gd name="T40" fmla="*/ 6 w 16"/>
              <a:gd name="T41" fmla="*/ 18 h 26"/>
              <a:gd name="T42" fmla="*/ 6 w 16"/>
              <a:gd name="T43" fmla="*/ 20 h 26"/>
              <a:gd name="T44" fmla="*/ 6 w 16"/>
              <a:gd name="T45" fmla="*/ 20 h 26"/>
              <a:gd name="T46" fmla="*/ 8 w 16"/>
              <a:gd name="T47" fmla="*/ 20 h 26"/>
              <a:gd name="T48" fmla="*/ 8 w 16"/>
              <a:gd name="T49" fmla="*/ 20 h 26"/>
              <a:gd name="T50" fmla="*/ 10 w 16"/>
              <a:gd name="T51" fmla="*/ 20 h 26"/>
              <a:gd name="T52" fmla="*/ 10 w 16"/>
              <a:gd name="T53" fmla="*/ 20 h 26"/>
              <a:gd name="T54" fmla="*/ 11 w 16"/>
              <a:gd name="T55" fmla="*/ 18 h 26"/>
              <a:gd name="T56" fmla="*/ 11 w 16"/>
              <a:gd name="T57" fmla="*/ 0 h 26"/>
              <a:gd name="T58" fmla="*/ 16 w 16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6">
                <a:moveTo>
                  <a:pt x="16" y="0"/>
                </a:moveTo>
                <a:lnTo>
                  <a:pt x="16" y="25"/>
                </a:lnTo>
                <a:lnTo>
                  <a:pt x="11" y="25"/>
                </a:lnTo>
                <a:lnTo>
                  <a:pt x="11" y="23"/>
                </a:lnTo>
                <a:lnTo>
                  <a:pt x="10" y="23"/>
                </a:lnTo>
                <a:lnTo>
                  <a:pt x="10" y="23"/>
                </a:lnTo>
                <a:lnTo>
                  <a:pt x="8" y="25"/>
                </a:lnTo>
                <a:lnTo>
                  <a:pt x="8" y="25"/>
                </a:lnTo>
                <a:lnTo>
                  <a:pt x="6" y="26"/>
                </a:lnTo>
                <a:lnTo>
                  <a:pt x="6" y="26"/>
                </a:lnTo>
                <a:lnTo>
                  <a:pt x="3" y="25"/>
                </a:lnTo>
                <a:lnTo>
                  <a:pt x="3" y="25"/>
                </a:lnTo>
                <a:lnTo>
                  <a:pt x="2" y="24"/>
                </a:lnTo>
                <a:lnTo>
                  <a:pt x="2" y="24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0"/>
                </a:lnTo>
                <a:lnTo>
                  <a:pt x="6" y="0"/>
                </a:lnTo>
                <a:lnTo>
                  <a:pt x="6" y="18"/>
                </a:lnTo>
                <a:lnTo>
                  <a:pt x="6" y="18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1" y="18"/>
                </a:lnTo>
                <a:lnTo>
                  <a:pt x="11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03" name="Freeform 827">
            <a:extLst>
              <a:ext uri="{FF2B5EF4-FFF2-40B4-BE49-F238E27FC236}">
                <a16:creationId xmlns:a16="http://schemas.microsoft.com/office/drawing/2014/main" id="{248FA716-AFEA-4E8D-AD9E-2D8364564BEF}"/>
              </a:ext>
            </a:extLst>
          </p:cNvPr>
          <p:cNvSpPr>
            <a:spLocks/>
          </p:cNvSpPr>
          <p:nvPr/>
        </p:nvSpPr>
        <p:spPr bwMode="auto">
          <a:xfrm>
            <a:off x="3488768" y="4908733"/>
            <a:ext cx="39688" cy="39688"/>
          </a:xfrm>
          <a:custGeom>
            <a:avLst/>
            <a:gdLst>
              <a:gd name="T0" fmla="*/ 0 w 25"/>
              <a:gd name="T1" fmla="*/ 25 h 25"/>
              <a:gd name="T2" fmla="*/ 0 w 25"/>
              <a:gd name="T3" fmla="*/ 0 h 25"/>
              <a:gd name="T4" fmla="*/ 5 w 25"/>
              <a:gd name="T5" fmla="*/ 0 h 25"/>
              <a:gd name="T6" fmla="*/ 5 w 25"/>
              <a:gd name="T7" fmla="*/ 3 h 25"/>
              <a:gd name="T8" fmla="*/ 5 w 25"/>
              <a:gd name="T9" fmla="*/ 3 h 25"/>
              <a:gd name="T10" fmla="*/ 5 w 25"/>
              <a:gd name="T11" fmla="*/ 3 h 25"/>
              <a:gd name="T12" fmla="*/ 7 w 25"/>
              <a:gd name="T13" fmla="*/ 0 h 25"/>
              <a:gd name="T14" fmla="*/ 7 w 25"/>
              <a:gd name="T15" fmla="*/ 0 h 25"/>
              <a:gd name="T16" fmla="*/ 10 w 25"/>
              <a:gd name="T17" fmla="*/ 0 h 25"/>
              <a:gd name="T18" fmla="*/ 10 w 25"/>
              <a:gd name="T19" fmla="*/ 0 h 25"/>
              <a:gd name="T20" fmla="*/ 12 w 25"/>
              <a:gd name="T21" fmla="*/ 0 h 25"/>
              <a:gd name="T22" fmla="*/ 12 w 25"/>
              <a:gd name="T23" fmla="*/ 0 h 25"/>
              <a:gd name="T24" fmla="*/ 15 w 25"/>
              <a:gd name="T25" fmla="*/ 3 h 25"/>
              <a:gd name="T26" fmla="*/ 15 w 25"/>
              <a:gd name="T27" fmla="*/ 3 h 25"/>
              <a:gd name="T28" fmla="*/ 16 w 25"/>
              <a:gd name="T29" fmla="*/ 0 h 25"/>
              <a:gd name="T30" fmla="*/ 16 w 25"/>
              <a:gd name="T31" fmla="*/ 0 h 25"/>
              <a:gd name="T32" fmla="*/ 20 w 25"/>
              <a:gd name="T33" fmla="*/ 0 h 25"/>
              <a:gd name="T34" fmla="*/ 20 w 25"/>
              <a:gd name="T35" fmla="*/ 0 h 25"/>
              <a:gd name="T36" fmla="*/ 21 w 25"/>
              <a:gd name="T37" fmla="*/ 0 h 25"/>
              <a:gd name="T38" fmla="*/ 21 w 25"/>
              <a:gd name="T39" fmla="*/ 0 h 25"/>
              <a:gd name="T40" fmla="*/ 24 w 25"/>
              <a:gd name="T41" fmla="*/ 1 h 25"/>
              <a:gd name="T42" fmla="*/ 24 w 25"/>
              <a:gd name="T43" fmla="*/ 1 h 25"/>
              <a:gd name="T44" fmla="*/ 25 w 25"/>
              <a:gd name="T45" fmla="*/ 3 h 25"/>
              <a:gd name="T46" fmla="*/ 25 w 25"/>
              <a:gd name="T47" fmla="*/ 3 h 25"/>
              <a:gd name="T48" fmla="*/ 25 w 25"/>
              <a:gd name="T49" fmla="*/ 6 h 25"/>
              <a:gd name="T50" fmla="*/ 25 w 25"/>
              <a:gd name="T51" fmla="*/ 25 h 25"/>
              <a:gd name="T52" fmla="*/ 20 w 25"/>
              <a:gd name="T53" fmla="*/ 25 h 25"/>
              <a:gd name="T54" fmla="*/ 20 w 25"/>
              <a:gd name="T55" fmla="*/ 8 h 25"/>
              <a:gd name="T56" fmla="*/ 20 w 25"/>
              <a:gd name="T57" fmla="*/ 8 h 25"/>
              <a:gd name="T58" fmla="*/ 20 w 25"/>
              <a:gd name="T59" fmla="*/ 6 h 25"/>
              <a:gd name="T60" fmla="*/ 20 w 25"/>
              <a:gd name="T61" fmla="*/ 6 h 25"/>
              <a:gd name="T62" fmla="*/ 17 w 25"/>
              <a:gd name="T63" fmla="*/ 5 h 25"/>
              <a:gd name="T64" fmla="*/ 17 w 25"/>
              <a:gd name="T65" fmla="*/ 5 h 25"/>
              <a:gd name="T66" fmla="*/ 16 w 25"/>
              <a:gd name="T67" fmla="*/ 6 h 25"/>
              <a:gd name="T68" fmla="*/ 16 w 25"/>
              <a:gd name="T69" fmla="*/ 6 h 25"/>
              <a:gd name="T70" fmla="*/ 15 w 25"/>
              <a:gd name="T71" fmla="*/ 9 h 25"/>
              <a:gd name="T72" fmla="*/ 15 w 25"/>
              <a:gd name="T73" fmla="*/ 25 h 25"/>
              <a:gd name="T74" fmla="*/ 10 w 25"/>
              <a:gd name="T75" fmla="*/ 25 h 25"/>
              <a:gd name="T76" fmla="*/ 10 w 25"/>
              <a:gd name="T77" fmla="*/ 8 h 25"/>
              <a:gd name="T78" fmla="*/ 10 w 25"/>
              <a:gd name="T79" fmla="*/ 8 h 25"/>
              <a:gd name="T80" fmla="*/ 10 w 25"/>
              <a:gd name="T81" fmla="*/ 6 h 25"/>
              <a:gd name="T82" fmla="*/ 10 w 25"/>
              <a:gd name="T83" fmla="*/ 6 h 25"/>
              <a:gd name="T84" fmla="*/ 7 w 25"/>
              <a:gd name="T85" fmla="*/ 5 h 25"/>
              <a:gd name="T86" fmla="*/ 7 w 25"/>
              <a:gd name="T87" fmla="*/ 5 h 25"/>
              <a:gd name="T88" fmla="*/ 6 w 25"/>
              <a:gd name="T89" fmla="*/ 6 h 25"/>
              <a:gd name="T90" fmla="*/ 6 w 25"/>
              <a:gd name="T91" fmla="*/ 6 h 25"/>
              <a:gd name="T92" fmla="*/ 5 w 25"/>
              <a:gd name="T93" fmla="*/ 9 h 25"/>
              <a:gd name="T94" fmla="*/ 5 w 25"/>
              <a:gd name="T95" fmla="*/ 25 h 25"/>
              <a:gd name="T96" fmla="*/ 0 w 25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5" y="3"/>
                </a:lnTo>
                <a:lnTo>
                  <a:pt x="15" y="3"/>
                </a:lnTo>
                <a:lnTo>
                  <a:pt x="16" y="0"/>
                </a:lnTo>
                <a:lnTo>
                  <a:pt x="16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4" y="1"/>
                </a:lnTo>
                <a:lnTo>
                  <a:pt x="24" y="1"/>
                </a:lnTo>
                <a:lnTo>
                  <a:pt x="25" y="3"/>
                </a:lnTo>
                <a:lnTo>
                  <a:pt x="25" y="3"/>
                </a:lnTo>
                <a:lnTo>
                  <a:pt x="25" y="6"/>
                </a:lnTo>
                <a:lnTo>
                  <a:pt x="25" y="25"/>
                </a:lnTo>
                <a:lnTo>
                  <a:pt x="20" y="25"/>
                </a:lnTo>
                <a:lnTo>
                  <a:pt x="20" y="8"/>
                </a:lnTo>
                <a:lnTo>
                  <a:pt x="20" y="8"/>
                </a:lnTo>
                <a:lnTo>
                  <a:pt x="20" y="6"/>
                </a:lnTo>
                <a:lnTo>
                  <a:pt x="20" y="6"/>
                </a:lnTo>
                <a:lnTo>
                  <a:pt x="17" y="5"/>
                </a:lnTo>
                <a:lnTo>
                  <a:pt x="17" y="5"/>
                </a:lnTo>
                <a:lnTo>
                  <a:pt x="16" y="6"/>
                </a:lnTo>
                <a:lnTo>
                  <a:pt x="16" y="6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04" name="Freeform 828">
            <a:extLst>
              <a:ext uri="{FF2B5EF4-FFF2-40B4-BE49-F238E27FC236}">
                <a16:creationId xmlns:a16="http://schemas.microsoft.com/office/drawing/2014/main" id="{D55DBAA3-1CCF-47E0-A967-2317E9A9AFEC}"/>
              </a:ext>
            </a:extLst>
          </p:cNvPr>
          <p:cNvSpPr>
            <a:spLocks/>
          </p:cNvSpPr>
          <p:nvPr/>
        </p:nvSpPr>
        <p:spPr bwMode="auto">
          <a:xfrm>
            <a:off x="3685618" y="3357746"/>
            <a:ext cx="36513" cy="55563"/>
          </a:xfrm>
          <a:custGeom>
            <a:avLst/>
            <a:gdLst>
              <a:gd name="T0" fmla="*/ 0 w 23"/>
              <a:gd name="T1" fmla="*/ 35 h 35"/>
              <a:gd name="T2" fmla="*/ 0 w 23"/>
              <a:gd name="T3" fmla="*/ 0 h 35"/>
              <a:gd name="T4" fmla="*/ 5 w 23"/>
              <a:gd name="T5" fmla="*/ 0 h 35"/>
              <a:gd name="T6" fmla="*/ 11 w 23"/>
              <a:gd name="T7" fmla="*/ 19 h 35"/>
              <a:gd name="T8" fmla="*/ 11 w 23"/>
              <a:gd name="T9" fmla="*/ 19 h 35"/>
              <a:gd name="T10" fmla="*/ 18 w 23"/>
              <a:gd name="T11" fmla="*/ 0 h 35"/>
              <a:gd name="T12" fmla="*/ 23 w 23"/>
              <a:gd name="T13" fmla="*/ 0 h 35"/>
              <a:gd name="T14" fmla="*/ 23 w 23"/>
              <a:gd name="T15" fmla="*/ 35 h 35"/>
              <a:gd name="T16" fmla="*/ 18 w 23"/>
              <a:gd name="T17" fmla="*/ 35 h 35"/>
              <a:gd name="T18" fmla="*/ 18 w 23"/>
              <a:gd name="T19" fmla="*/ 14 h 35"/>
              <a:gd name="T20" fmla="*/ 18 w 23"/>
              <a:gd name="T21" fmla="*/ 14 h 35"/>
              <a:gd name="T22" fmla="*/ 12 w 23"/>
              <a:gd name="T23" fmla="*/ 29 h 35"/>
              <a:gd name="T24" fmla="*/ 10 w 23"/>
              <a:gd name="T25" fmla="*/ 29 h 35"/>
              <a:gd name="T26" fmla="*/ 5 w 23"/>
              <a:gd name="T27" fmla="*/ 14 h 35"/>
              <a:gd name="T28" fmla="*/ 5 w 23"/>
              <a:gd name="T29" fmla="*/ 14 h 35"/>
              <a:gd name="T30" fmla="*/ 5 w 23"/>
              <a:gd name="T31" fmla="*/ 35 h 35"/>
              <a:gd name="T32" fmla="*/ 0 w 23"/>
              <a:gd name="T33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35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11" y="19"/>
                </a:lnTo>
                <a:lnTo>
                  <a:pt x="11" y="19"/>
                </a:lnTo>
                <a:lnTo>
                  <a:pt x="18" y="0"/>
                </a:lnTo>
                <a:lnTo>
                  <a:pt x="23" y="0"/>
                </a:lnTo>
                <a:lnTo>
                  <a:pt x="23" y="35"/>
                </a:lnTo>
                <a:lnTo>
                  <a:pt x="18" y="35"/>
                </a:lnTo>
                <a:lnTo>
                  <a:pt x="18" y="14"/>
                </a:lnTo>
                <a:lnTo>
                  <a:pt x="18" y="14"/>
                </a:lnTo>
                <a:lnTo>
                  <a:pt x="12" y="29"/>
                </a:lnTo>
                <a:lnTo>
                  <a:pt x="10" y="29"/>
                </a:lnTo>
                <a:lnTo>
                  <a:pt x="5" y="14"/>
                </a:lnTo>
                <a:lnTo>
                  <a:pt x="5" y="14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05" name="Freeform 829">
            <a:extLst>
              <a:ext uri="{FF2B5EF4-FFF2-40B4-BE49-F238E27FC236}">
                <a16:creationId xmlns:a16="http://schemas.microsoft.com/office/drawing/2014/main" id="{77C0FA3B-A4B8-4402-8296-89D5A5DFF7BA}"/>
              </a:ext>
            </a:extLst>
          </p:cNvPr>
          <p:cNvSpPr>
            <a:spLocks noEditPoints="1"/>
          </p:cNvSpPr>
          <p:nvPr/>
        </p:nvSpPr>
        <p:spPr bwMode="auto">
          <a:xfrm>
            <a:off x="3726893" y="3373621"/>
            <a:ext cx="23813" cy="42863"/>
          </a:xfrm>
          <a:custGeom>
            <a:avLst/>
            <a:gdLst>
              <a:gd name="T0" fmla="*/ 10 w 15"/>
              <a:gd name="T1" fmla="*/ 23 h 27"/>
              <a:gd name="T2" fmla="*/ 10 w 15"/>
              <a:gd name="T3" fmla="*/ 23 h 27"/>
              <a:gd name="T4" fmla="*/ 9 w 15"/>
              <a:gd name="T5" fmla="*/ 25 h 27"/>
              <a:gd name="T6" fmla="*/ 5 w 15"/>
              <a:gd name="T7" fmla="*/ 27 h 27"/>
              <a:gd name="T8" fmla="*/ 4 w 15"/>
              <a:gd name="T9" fmla="*/ 25 h 27"/>
              <a:gd name="T10" fmla="*/ 2 w 15"/>
              <a:gd name="T11" fmla="*/ 25 h 27"/>
              <a:gd name="T12" fmla="*/ 0 w 15"/>
              <a:gd name="T13" fmla="*/ 23 h 27"/>
              <a:gd name="T14" fmla="*/ 0 w 15"/>
              <a:gd name="T15" fmla="*/ 19 h 27"/>
              <a:gd name="T16" fmla="*/ 0 w 15"/>
              <a:gd name="T17" fmla="*/ 15 h 27"/>
              <a:gd name="T18" fmla="*/ 2 w 15"/>
              <a:gd name="T19" fmla="*/ 13 h 27"/>
              <a:gd name="T20" fmla="*/ 4 w 15"/>
              <a:gd name="T21" fmla="*/ 12 h 27"/>
              <a:gd name="T22" fmla="*/ 8 w 15"/>
              <a:gd name="T23" fmla="*/ 10 h 27"/>
              <a:gd name="T24" fmla="*/ 9 w 15"/>
              <a:gd name="T25" fmla="*/ 10 h 27"/>
              <a:gd name="T26" fmla="*/ 9 w 15"/>
              <a:gd name="T27" fmla="*/ 10 h 27"/>
              <a:gd name="T28" fmla="*/ 10 w 15"/>
              <a:gd name="T29" fmla="*/ 10 h 27"/>
              <a:gd name="T30" fmla="*/ 10 w 15"/>
              <a:gd name="T31" fmla="*/ 8 h 27"/>
              <a:gd name="T32" fmla="*/ 10 w 15"/>
              <a:gd name="T33" fmla="*/ 7 h 27"/>
              <a:gd name="T34" fmla="*/ 8 w 15"/>
              <a:gd name="T35" fmla="*/ 5 h 27"/>
              <a:gd name="T36" fmla="*/ 7 w 15"/>
              <a:gd name="T37" fmla="*/ 5 h 27"/>
              <a:gd name="T38" fmla="*/ 5 w 15"/>
              <a:gd name="T39" fmla="*/ 8 h 27"/>
              <a:gd name="T40" fmla="*/ 0 w 15"/>
              <a:gd name="T41" fmla="*/ 8 h 27"/>
              <a:gd name="T42" fmla="*/ 3 w 15"/>
              <a:gd name="T43" fmla="*/ 3 h 27"/>
              <a:gd name="T44" fmla="*/ 5 w 15"/>
              <a:gd name="T45" fmla="*/ 0 h 27"/>
              <a:gd name="T46" fmla="*/ 8 w 15"/>
              <a:gd name="T47" fmla="*/ 0 h 27"/>
              <a:gd name="T48" fmla="*/ 12 w 15"/>
              <a:gd name="T49" fmla="*/ 0 h 27"/>
              <a:gd name="T50" fmla="*/ 14 w 15"/>
              <a:gd name="T51" fmla="*/ 2 h 27"/>
              <a:gd name="T52" fmla="*/ 15 w 15"/>
              <a:gd name="T53" fmla="*/ 4 h 27"/>
              <a:gd name="T54" fmla="*/ 15 w 15"/>
              <a:gd name="T55" fmla="*/ 8 h 27"/>
              <a:gd name="T56" fmla="*/ 10 w 15"/>
              <a:gd name="T57" fmla="*/ 25 h 27"/>
              <a:gd name="T58" fmla="*/ 10 w 15"/>
              <a:gd name="T59" fmla="*/ 15 h 27"/>
              <a:gd name="T60" fmla="*/ 9 w 15"/>
              <a:gd name="T61" fmla="*/ 14 h 27"/>
              <a:gd name="T62" fmla="*/ 7 w 15"/>
              <a:gd name="T63" fmla="*/ 15 h 27"/>
              <a:gd name="T64" fmla="*/ 5 w 15"/>
              <a:gd name="T65" fmla="*/ 18 h 27"/>
              <a:gd name="T66" fmla="*/ 7 w 15"/>
              <a:gd name="T67" fmla="*/ 20 h 27"/>
              <a:gd name="T68" fmla="*/ 8 w 15"/>
              <a:gd name="T69" fmla="*/ 22 h 27"/>
              <a:gd name="T70" fmla="*/ 10 w 15"/>
              <a:gd name="T71" fmla="*/ 20 h 27"/>
              <a:gd name="T72" fmla="*/ 10 w 15"/>
              <a:gd name="T73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" h="27">
                <a:moveTo>
                  <a:pt x="10" y="25"/>
                </a:move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9" y="25"/>
                </a:lnTo>
                <a:lnTo>
                  <a:pt x="9" y="25"/>
                </a:lnTo>
                <a:lnTo>
                  <a:pt x="5" y="27"/>
                </a:lnTo>
                <a:lnTo>
                  <a:pt x="5" y="27"/>
                </a:lnTo>
                <a:lnTo>
                  <a:pt x="4" y="25"/>
                </a:lnTo>
                <a:lnTo>
                  <a:pt x="4" y="25"/>
                </a:lnTo>
                <a:lnTo>
                  <a:pt x="2" y="25"/>
                </a:lnTo>
                <a:lnTo>
                  <a:pt x="2" y="25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19"/>
                </a:lnTo>
                <a:lnTo>
                  <a:pt x="0" y="15"/>
                </a:lnTo>
                <a:lnTo>
                  <a:pt x="0" y="15"/>
                </a:lnTo>
                <a:lnTo>
                  <a:pt x="2" y="13"/>
                </a:lnTo>
                <a:lnTo>
                  <a:pt x="2" y="13"/>
                </a:lnTo>
                <a:lnTo>
                  <a:pt x="4" y="12"/>
                </a:lnTo>
                <a:lnTo>
                  <a:pt x="4" y="12"/>
                </a:lnTo>
                <a:lnTo>
                  <a:pt x="8" y="10"/>
                </a:lnTo>
                <a:lnTo>
                  <a:pt x="8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0" y="8"/>
                </a:lnTo>
                <a:lnTo>
                  <a:pt x="10" y="8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2" y="4"/>
                </a:lnTo>
                <a:lnTo>
                  <a:pt x="3" y="3"/>
                </a:lnTo>
                <a:lnTo>
                  <a:pt x="3" y="3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5" y="8"/>
                </a:lnTo>
                <a:lnTo>
                  <a:pt x="15" y="25"/>
                </a:lnTo>
                <a:lnTo>
                  <a:pt x="10" y="25"/>
                </a:lnTo>
                <a:close/>
                <a:moveTo>
                  <a:pt x="10" y="15"/>
                </a:moveTo>
                <a:lnTo>
                  <a:pt x="10" y="15"/>
                </a:lnTo>
                <a:lnTo>
                  <a:pt x="9" y="14"/>
                </a:lnTo>
                <a:lnTo>
                  <a:pt x="9" y="14"/>
                </a:lnTo>
                <a:lnTo>
                  <a:pt x="7" y="15"/>
                </a:lnTo>
                <a:lnTo>
                  <a:pt x="7" y="15"/>
                </a:lnTo>
                <a:lnTo>
                  <a:pt x="5" y="17"/>
                </a:lnTo>
                <a:lnTo>
                  <a:pt x="5" y="18"/>
                </a:ln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8" y="22"/>
                </a:lnTo>
                <a:lnTo>
                  <a:pt x="8" y="22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06" name="Freeform 830">
            <a:extLst>
              <a:ext uri="{FF2B5EF4-FFF2-40B4-BE49-F238E27FC236}">
                <a16:creationId xmlns:a16="http://schemas.microsoft.com/office/drawing/2014/main" id="{36167937-0BB6-4850-8863-352456A0655F}"/>
              </a:ext>
            </a:extLst>
          </p:cNvPr>
          <p:cNvSpPr>
            <a:spLocks/>
          </p:cNvSpPr>
          <p:nvPr/>
        </p:nvSpPr>
        <p:spPr bwMode="auto">
          <a:xfrm>
            <a:off x="3757056" y="3373621"/>
            <a:ext cx="25400" cy="39688"/>
          </a:xfrm>
          <a:custGeom>
            <a:avLst/>
            <a:gdLst>
              <a:gd name="T0" fmla="*/ 0 w 16"/>
              <a:gd name="T1" fmla="*/ 25 h 25"/>
              <a:gd name="T2" fmla="*/ 0 w 16"/>
              <a:gd name="T3" fmla="*/ 0 h 25"/>
              <a:gd name="T4" fmla="*/ 6 w 16"/>
              <a:gd name="T5" fmla="*/ 0 h 25"/>
              <a:gd name="T6" fmla="*/ 6 w 16"/>
              <a:gd name="T7" fmla="*/ 3 h 25"/>
              <a:gd name="T8" fmla="*/ 6 w 16"/>
              <a:gd name="T9" fmla="*/ 3 h 25"/>
              <a:gd name="T10" fmla="*/ 6 w 16"/>
              <a:gd name="T11" fmla="*/ 3 h 25"/>
              <a:gd name="T12" fmla="*/ 8 w 16"/>
              <a:gd name="T13" fmla="*/ 0 h 25"/>
              <a:gd name="T14" fmla="*/ 8 w 16"/>
              <a:gd name="T15" fmla="*/ 0 h 25"/>
              <a:gd name="T16" fmla="*/ 10 w 16"/>
              <a:gd name="T17" fmla="*/ 0 h 25"/>
              <a:gd name="T18" fmla="*/ 10 w 16"/>
              <a:gd name="T19" fmla="*/ 0 h 25"/>
              <a:gd name="T20" fmla="*/ 13 w 16"/>
              <a:gd name="T21" fmla="*/ 0 h 25"/>
              <a:gd name="T22" fmla="*/ 13 w 16"/>
              <a:gd name="T23" fmla="*/ 0 h 25"/>
              <a:gd name="T24" fmla="*/ 14 w 16"/>
              <a:gd name="T25" fmla="*/ 2 h 25"/>
              <a:gd name="T26" fmla="*/ 14 w 16"/>
              <a:gd name="T27" fmla="*/ 2 h 25"/>
              <a:gd name="T28" fmla="*/ 15 w 16"/>
              <a:gd name="T29" fmla="*/ 3 h 25"/>
              <a:gd name="T30" fmla="*/ 15 w 16"/>
              <a:gd name="T31" fmla="*/ 3 h 25"/>
              <a:gd name="T32" fmla="*/ 16 w 16"/>
              <a:gd name="T33" fmla="*/ 7 h 25"/>
              <a:gd name="T34" fmla="*/ 16 w 16"/>
              <a:gd name="T35" fmla="*/ 25 h 25"/>
              <a:gd name="T36" fmla="*/ 11 w 16"/>
              <a:gd name="T37" fmla="*/ 25 h 25"/>
              <a:gd name="T38" fmla="*/ 11 w 16"/>
              <a:gd name="T39" fmla="*/ 8 h 25"/>
              <a:gd name="T40" fmla="*/ 11 w 16"/>
              <a:gd name="T41" fmla="*/ 8 h 25"/>
              <a:gd name="T42" fmla="*/ 10 w 16"/>
              <a:gd name="T43" fmla="*/ 7 h 25"/>
              <a:gd name="T44" fmla="*/ 10 w 16"/>
              <a:gd name="T45" fmla="*/ 7 h 25"/>
              <a:gd name="T46" fmla="*/ 9 w 16"/>
              <a:gd name="T47" fmla="*/ 5 h 25"/>
              <a:gd name="T48" fmla="*/ 9 w 16"/>
              <a:gd name="T49" fmla="*/ 5 h 25"/>
              <a:gd name="T50" fmla="*/ 6 w 16"/>
              <a:gd name="T51" fmla="*/ 7 h 25"/>
              <a:gd name="T52" fmla="*/ 6 w 16"/>
              <a:gd name="T53" fmla="*/ 7 h 25"/>
              <a:gd name="T54" fmla="*/ 6 w 16"/>
              <a:gd name="T55" fmla="*/ 9 h 25"/>
              <a:gd name="T56" fmla="*/ 6 w 16"/>
              <a:gd name="T57" fmla="*/ 25 h 25"/>
              <a:gd name="T58" fmla="*/ 0 w 16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5">
                <a:moveTo>
                  <a:pt x="0" y="25"/>
                </a:moveTo>
                <a:lnTo>
                  <a:pt x="0" y="0"/>
                </a:lnTo>
                <a:lnTo>
                  <a:pt x="6" y="0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4" y="2"/>
                </a:lnTo>
                <a:lnTo>
                  <a:pt x="14" y="2"/>
                </a:lnTo>
                <a:lnTo>
                  <a:pt x="15" y="3"/>
                </a:lnTo>
                <a:lnTo>
                  <a:pt x="15" y="3"/>
                </a:lnTo>
                <a:lnTo>
                  <a:pt x="16" y="7"/>
                </a:lnTo>
                <a:lnTo>
                  <a:pt x="16" y="25"/>
                </a:lnTo>
                <a:lnTo>
                  <a:pt x="11" y="25"/>
                </a:lnTo>
                <a:lnTo>
                  <a:pt x="11" y="8"/>
                </a:lnTo>
                <a:lnTo>
                  <a:pt x="11" y="8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6" y="7"/>
                </a:lnTo>
                <a:lnTo>
                  <a:pt x="6" y="7"/>
                </a:lnTo>
                <a:lnTo>
                  <a:pt x="6" y="9"/>
                </a:lnTo>
                <a:lnTo>
                  <a:pt x="6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07" name="Freeform 831">
            <a:extLst>
              <a:ext uri="{FF2B5EF4-FFF2-40B4-BE49-F238E27FC236}">
                <a16:creationId xmlns:a16="http://schemas.microsoft.com/office/drawing/2014/main" id="{122E0BDA-67BC-41A8-AD09-C28B94EC8D00}"/>
              </a:ext>
            </a:extLst>
          </p:cNvPr>
          <p:cNvSpPr>
            <a:spLocks noEditPoints="1"/>
          </p:cNvSpPr>
          <p:nvPr/>
        </p:nvSpPr>
        <p:spPr bwMode="auto">
          <a:xfrm>
            <a:off x="3788806" y="3373621"/>
            <a:ext cx="23813" cy="58738"/>
          </a:xfrm>
          <a:custGeom>
            <a:avLst/>
            <a:gdLst>
              <a:gd name="T0" fmla="*/ 5 w 15"/>
              <a:gd name="T1" fmla="*/ 29 h 37"/>
              <a:gd name="T2" fmla="*/ 6 w 15"/>
              <a:gd name="T3" fmla="*/ 30 h 37"/>
              <a:gd name="T4" fmla="*/ 8 w 15"/>
              <a:gd name="T5" fmla="*/ 32 h 37"/>
              <a:gd name="T6" fmla="*/ 10 w 15"/>
              <a:gd name="T7" fmla="*/ 30 h 37"/>
              <a:gd name="T8" fmla="*/ 10 w 15"/>
              <a:gd name="T9" fmla="*/ 23 h 37"/>
              <a:gd name="T10" fmla="*/ 10 w 15"/>
              <a:gd name="T11" fmla="*/ 23 h 37"/>
              <a:gd name="T12" fmla="*/ 8 w 15"/>
              <a:gd name="T13" fmla="*/ 25 h 37"/>
              <a:gd name="T14" fmla="*/ 5 w 15"/>
              <a:gd name="T15" fmla="*/ 27 h 37"/>
              <a:gd name="T16" fmla="*/ 1 w 15"/>
              <a:gd name="T17" fmla="*/ 24 h 37"/>
              <a:gd name="T18" fmla="*/ 0 w 15"/>
              <a:gd name="T19" fmla="*/ 22 h 37"/>
              <a:gd name="T20" fmla="*/ 0 w 15"/>
              <a:gd name="T21" fmla="*/ 18 h 37"/>
              <a:gd name="T22" fmla="*/ 0 w 15"/>
              <a:gd name="T23" fmla="*/ 9 h 37"/>
              <a:gd name="T24" fmla="*/ 0 w 15"/>
              <a:gd name="T25" fmla="*/ 4 h 37"/>
              <a:gd name="T26" fmla="*/ 3 w 15"/>
              <a:gd name="T27" fmla="*/ 0 h 37"/>
              <a:gd name="T28" fmla="*/ 5 w 15"/>
              <a:gd name="T29" fmla="*/ 0 h 37"/>
              <a:gd name="T30" fmla="*/ 8 w 15"/>
              <a:gd name="T31" fmla="*/ 0 h 37"/>
              <a:gd name="T32" fmla="*/ 9 w 15"/>
              <a:gd name="T33" fmla="*/ 0 h 37"/>
              <a:gd name="T34" fmla="*/ 9 w 15"/>
              <a:gd name="T35" fmla="*/ 2 h 37"/>
              <a:gd name="T36" fmla="*/ 10 w 15"/>
              <a:gd name="T37" fmla="*/ 3 h 37"/>
              <a:gd name="T38" fmla="*/ 15 w 15"/>
              <a:gd name="T39" fmla="*/ 0 h 37"/>
              <a:gd name="T40" fmla="*/ 15 w 15"/>
              <a:gd name="T41" fmla="*/ 29 h 37"/>
              <a:gd name="T42" fmla="*/ 15 w 15"/>
              <a:gd name="T43" fmla="*/ 32 h 37"/>
              <a:gd name="T44" fmla="*/ 14 w 15"/>
              <a:gd name="T45" fmla="*/ 34 h 37"/>
              <a:gd name="T46" fmla="*/ 11 w 15"/>
              <a:gd name="T47" fmla="*/ 35 h 37"/>
              <a:gd name="T48" fmla="*/ 8 w 15"/>
              <a:gd name="T49" fmla="*/ 37 h 37"/>
              <a:gd name="T50" fmla="*/ 5 w 15"/>
              <a:gd name="T51" fmla="*/ 35 h 37"/>
              <a:gd name="T52" fmla="*/ 3 w 15"/>
              <a:gd name="T53" fmla="*/ 34 h 37"/>
              <a:gd name="T54" fmla="*/ 1 w 15"/>
              <a:gd name="T55" fmla="*/ 33 h 37"/>
              <a:gd name="T56" fmla="*/ 5 w 15"/>
              <a:gd name="T57" fmla="*/ 29 h 37"/>
              <a:gd name="T58" fmla="*/ 5 w 15"/>
              <a:gd name="T59" fmla="*/ 18 h 37"/>
              <a:gd name="T60" fmla="*/ 6 w 15"/>
              <a:gd name="T61" fmla="*/ 20 h 37"/>
              <a:gd name="T62" fmla="*/ 8 w 15"/>
              <a:gd name="T63" fmla="*/ 20 h 37"/>
              <a:gd name="T64" fmla="*/ 10 w 15"/>
              <a:gd name="T65" fmla="*/ 20 h 37"/>
              <a:gd name="T66" fmla="*/ 10 w 15"/>
              <a:gd name="T67" fmla="*/ 8 h 37"/>
              <a:gd name="T68" fmla="*/ 10 w 15"/>
              <a:gd name="T69" fmla="*/ 7 h 37"/>
              <a:gd name="T70" fmla="*/ 8 w 15"/>
              <a:gd name="T71" fmla="*/ 5 h 37"/>
              <a:gd name="T72" fmla="*/ 6 w 15"/>
              <a:gd name="T73" fmla="*/ 7 h 37"/>
              <a:gd name="T74" fmla="*/ 5 w 15"/>
              <a:gd name="T75" fmla="*/ 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" h="37">
                <a:moveTo>
                  <a:pt x="5" y="29"/>
                </a:moveTo>
                <a:lnTo>
                  <a:pt x="5" y="29"/>
                </a:lnTo>
                <a:lnTo>
                  <a:pt x="6" y="30"/>
                </a:lnTo>
                <a:lnTo>
                  <a:pt x="6" y="30"/>
                </a:lnTo>
                <a:lnTo>
                  <a:pt x="8" y="32"/>
                </a:lnTo>
                <a:lnTo>
                  <a:pt x="8" y="32"/>
                </a:lnTo>
                <a:lnTo>
                  <a:pt x="10" y="30"/>
                </a:lnTo>
                <a:lnTo>
                  <a:pt x="10" y="30"/>
                </a:lnTo>
                <a:lnTo>
                  <a:pt x="10" y="28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8" y="25"/>
                </a:lnTo>
                <a:lnTo>
                  <a:pt x="8" y="25"/>
                </a:lnTo>
                <a:lnTo>
                  <a:pt x="5" y="27"/>
                </a:lnTo>
                <a:lnTo>
                  <a:pt x="5" y="27"/>
                </a:lnTo>
                <a:lnTo>
                  <a:pt x="3" y="25"/>
                </a:lnTo>
                <a:lnTo>
                  <a:pt x="1" y="24"/>
                </a:lnTo>
                <a:lnTo>
                  <a:pt x="1" y="24"/>
                </a:lnTo>
                <a:lnTo>
                  <a:pt x="0" y="22"/>
                </a:lnTo>
                <a:lnTo>
                  <a:pt x="0" y="22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4"/>
                </a:lnTo>
                <a:lnTo>
                  <a:pt x="0" y="4"/>
                </a:lnTo>
                <a:lnTo>
                  <a:pt x="1" y="3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9" y="2"/>
                </a:lnTo>
                <a:lnTo>
                  <a:pt x="9" y="2"/>
                </a:lnTo>
                <a:lnTo>
                  <a:pt x="10" y="3"/>
                </a:lnTo>
                <a:lnTo>
                  <a:pt x="10" y="0"/>
                </a:lnTo>
                <a:lnTo>
                  <a:pt x="15" y="0"/>
                </a:lnTo>
                <a:lnTo>
                  <a:pt x="15" y="29"/>
                </a:lnTo>
                <a:lnTo>
                  <a:pt x="15" y="29"/>
                </a:lnTo>
                <a:lnTo>
                  <a:pt x="15" y="32"/>
                </a:lnTo>
                <a:lnTo>
                  <a:pt x="15" y="32"/>
                </a:lnTo>
                <a:lnTo>
                  <a:pt x="14" y="34"/>
                </a:lnTo>
                <a:lnTo>
                  <a:pt x="14" y="34"/>
                </a:lnTo>
                <a:lnTo>
                  <a:pt x="11" y="35"/>
                </a:lnTo>
                <a:lnTo>
                  <a:pt x="11" y="35"/>
                </a:lnTo>
                <a:lnTo>
                  <a:pt x="8" y="37"/>
                </a:lnTo>
                <a:lnTo>
                  <a:pt x="8" y="37"/>
                </a:lnTo>
                <a:lnTo>
                  <a:pt x="5" y="35"/>
                </a:lnTo>
                <a:lnTo>
                  <a:pt x="5" y="35"/>
                </a:lnTo>
                <a:lnTo>
                  <a:pt x="3" y="34"/>
                </a:lnTo>
                <a:lnTo>
                  <a:pt x="3" y="34"/>
                </a:lnTo>
                <a:lnTo>
                  <a:pt x="1" y="33"/>
                </a:lnTo>
                <a:lnTo>
                  <a:pt x="1" y="33"/>
                </a:lnTo>
                <a:lnTo>
                  <a:pt x="0" y="29"/>
                </a:lnTo>
                <a:lnTo>
                  <a:pt x="5" y="29"/>
                </a:lnTo>
                <a:close/>
                <a:moveTo>
                  <a:pt x="5" y="18"/>
                </a:move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8"/>
                </a:lnTo>
                <a:lnTo>
                  <a:pt x="10" y="8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6" y="7"/>
                </a:lnTo>
                <a:lnTo>
                  <a:pt x="6" y="7"/>
                </a:lnTo>
                <a:lnTo>
                  <a:pt x="5" y="9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08" name="Freeform 832">
            <a:extLst>
              <a:ext uri="{FF2B5EF4-FFF2-40B4-BE49-F238E27FC236}">
                <a16:creationId xmlns:a16="http://schemas.microsoft.com/office/drawing/2014/main" id="{B11CE79C-40C1-4342-B42C-ED66FE7B2612}"/>
              </a:ext>
            </a:extLst>
          </p:cNvPr>
          <p:cNvSpPr>
            <a:spLocks noEditPoints="1"/>
          </p:cNvSpPr>
          <p:nvPr/>
        </p:nvSpPr>
        <p:spPr bwMode="auto">
          <a:xfrm>
            <a:off x="3818968" y="3373621"/>
            <a:ext cx="23813" cy="42863"/>
          </a:xfrm>
          <a:custGeom>
            <a:avLst/>
            <a:gdLst>
              <a:gd name="T0" fmla="*/ 10 w 15"/>
              <a:gd name="T1" fmla="*/ 23 h 27"/>
              <a:gd name="T2" fmla="*/ 10 w 15"/>
              <a:gd name="T3" fmla="*/ 23 h 27"/>
              <a:gd name="T4" fmla="*/ 9 w 15"/>
              <a:gd name="T5" fmla="*/ 25 h 27"/>
              <a:gd name="T6" fmla="*/ 5 w 15"/>
              <a:gd name="T7" fmla="*/ 27 h 27"/>
              <a:gd name="T8" fmla="*/ 4 w 15"/>
              <a:gd name="T9" fmla="*/ 25 h 27"/>
              <a:gd name="T10" fmla="*/ 1 w 15"/>
              <a:gd name="T11" fmla="*/ 25 h 27"/>
              <a:gd name="T12" fmla="*/ 0 w 15"/>
              <a:gd name="T13" fmla="*/ 23 h 27"/>
              <a:gd name="T14" fmla="*/ 0 w 15"/>
              <a:gd name="T15" fmla="*/ 19 h 27"/>
              <a:gd name="T16" fmla="*/ 0 w 15"/>
              <a:gd name="T17" fmla="*/ 15 h 27"/>
              <a:gd name="T18" fmla="*/ 1 w 15"/>
              <a:gd name="T19" fmla="*/ 13 h 27"/>
              <a:gd name="T20" fmla="*/ 4 w 15"/>
              <a:gd name="T21" fmla="*/ 12 h 27"/>
              <a:gd name="T22" fmla="*/ 8 w 15"/>
              <a:gd name="T23" fmla="*/ 10 h 27"/>
              <a:gd name="T24" fmla="*/ 9 w 15"/>
              <a:gd name="T25" fmla="*/ 10 h 27"/>
              <a:gd name="T26" fmla="*/ 9 w 15"/>
              <a:gd name="T27" fmla="*/ 10 h 27"/>
              <a:gd name="T28" fmla="*/ 10 w 15"/>
              <a:gd name="T29" fmla="*/ 10 h 27"/>
              <a:gd name="T30" fmla="*/ 10 w 15"/>
              <a:gd name="T31" fmla="*/ 8 h 27"/>
              <a:gd name="T32" fmla="*/ 10 w 15"/>
              <a:gd name="T33" fmla="*/ 7 h 27"/>
              <a:gd name="T34" fmla="*/ 8 w 15"/>
              <a:gd name="T35" fmla="*/ 5 h 27"/>
              <a:gd name="T36" fmla="*/ 6 w 15"/>
              <a:gd name="T37" fmla="*/ 5 h 27"/>
              <a:gd name="T38" fmla="*/ 5 w 15"/>
              <a:gd name="T39" fmla="*/ 8 h 27"/>
              <a:gd name="T40" fmla="*/ 0 w 15"/>
              <a:gd name="T41" fmla="*/ 8 h 27"/>
              <a:gd name="T42" fmla="*/ 3 w 15"/>
              <a:gd name="T43" fmla="*/ 3 h 27"/>
              <a:gd name="T44" fmla="*/ 5 w 15"/>
              <a:gd name="T45" fmla="*/ 0 h 27"/>
              <a:gd name="T46" fmla="*/ 8 w 15"/>
              <a:gd name="T47" fmla="*/ 0 h 27"/>
              <a:gd name="T48" fmla="*/ 11 w 15"/>
              <a:gd name="T49" fmla="*/ 0 h 27"/>
              <a:gd name="T50" fmla="*/ 14 w 15"/>
              <a:gd name="T51" fmla="*/ 2 h 27"/>
              <a:gd name="T52" fmla="*/ 15 w 15"/>
              <a:gd name="T53" fmla="*/ 4 h 27"/>
              <a:gd name="T54" fmla="*/ 15 w 15"/>
              <a:gd name="T55" fmla="*/ 8 h 27"/>
              <a:gd name="T56" fmla="*/ 10 w 15"/>
              <a:gd name="T57" fmla="*/ 25 h 27"/>
              <a:gd name="T58" fmla="*/ 10 w 15"/>
              <a:gd name="T59" fmla="*/ 15 h 27"/>
              <a:gd name="T60" fmla="*/ 9 w 15"/>
              <a:gd name="T61" fmla="*/ 14 h 27"/>
              <a:gd name="T62" fmla="*/ 6 w 15"/>
              <a:gd name="T63" fmla="*/ 15 h 27"/>
              <a:gd name="T64" fmla="*/ 5 w 15"/>
              <a:gd name="T65" fmla="*/ 18 h 27"/>
              <a:gd name="T66" fmla="*/ 6 w 15"/>
              <a:gd name="T67" fmla="*/ 20 h 27"/>
              <a:gd name="T68" fmla="*/ 8 w 15"/>
              <a:gd name="T69" fmla="*/ 22 h 27"/>
              <a:gd name="T70" fmla="*/ 10 w 15"/>
              <a:gd name="T71" fmla="*/ 20 h 27"/>
              <a:gd name="T72" fmla="*/ 10 w 15"/>
              <a:gd name="T73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" h="27">
                <a:moveTo>
                  <a:pt x="10" y="25"/>
                </a:move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9" y="25"/>
                </a:lnTo>
                <a:lnTo>
                  <a:pt x="9" y="25"/>
                </a:lnTo>
                <a:lnTo>
                  <a:pt x="5" y="27"/>
                </a:lnTo>
                <a:lnTo>
                  <a:pt x="5" y="27"/>
                </a:lnTo>
                <a:lnTo>
                  <a:pt x="4" y="25"/>
                </a:lnTo>
                <a:lnTo>
                  <a:pt x="4" y="25"/>
                </a:lnTo>
                <a:lnTo>
                  <a:pt x="1" y="25"/>
                </a:lnTo>
                <a:lnTo>
                  <a:pt x="1" y="25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19"/>
                </a:lnTo>
                <a:lnTo>
                  <a:pt x="0" y="15"/>
                </a:lnTo>
                <a:lnTo>
                  <a:pt x="0" y="15"/>
                </a:lnTo>
                <a:lnTo>
                  <a:pt x="1" y="13"/>
                </a:lnTo>
                <a:lnTo>
                  <a:pt x="1" y="13"/>
                </a:lnTo>
                <a:lnTo>
                  <a:pt x="4" y="12"/>
                </a:lnTo>
                <a:lnTo>
                  <a:pt x="4" y="12"/>
                </a:lnTo>
                <a:lnTo>
                  <a:pt x="8" y="10"/>
                </a:lnTo>
                <a:lnTo>
                  <a:pt x="8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0" y="8"/>
                </a:lnTo>
                <a:lnTo>
                  <a:pt x="10" y="8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1" y="4"/>
                </a:lnTo>
                <a:lnTo>
                  <a:pt x="3" y="3"/>
                </a:lnTo>
                <a:lnTo>
                  <a:pt x="3" y="3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1" y="0"/>
                </a:lnTo>
                <a:lnTo>
                  <a:pt x="11" y="0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5" y="8"/>
                </a:lnTo>
                <a:lnTo>
                  <a:pt x="15" y="25"/>
                </a:lnTo>
                <a:lnTo>
                  <a:pt x="10" y="25"/>
                </a:lnTo>
                <a:close/>
                <a:moveTo>
                  <a:pt x="10" y="15"/>
                </a:moveTo>
                <a:lnTo>
                  <a:pt x="10" y="15"/>
                </a:lnTo>
                <a:lnTo>
                  <a:pt x="9" y="14"/>
                </a:lnTo>
                <a:lnTo>
                  <a:pt x="9" y="14"/>
                </a:lnTo>
                <a:lnTo>
                  <a:pt x="6" y="15"/>
                </a:lnTo>
                <a:lnTo>
                  <a:pt x="6" y="15"/>
                </a:lnTo>
                <a:lnTo>
                  <a:pt x="5" y="17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8" y="22"/>
                </a:lnTo>
                <a:lnTo>
                  <a:pt x="8" y="22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09" name="Freeform 833">
            <a:extLst>
              <a:ext uri="{FF2B5EF4-FFF2-40B4-BE49-F238E27FC236}">
                <a16:creationId xmlns:a16="http://schemas.microsoft.com/office/drawing/2014/main" id="{7AA94CDC-D71C-4BDC-B97F-0B1CE0C0F8D3}"/>
              </a:ext>
            </a:extLst>
          </p:cNvPr>
          <p:cNvSpPr>
            <a:spLocks/>
          </p:cNvSpPr>
          <p:nvPr/>
        </p:nvSpPr>
        <p:spPr bwMode="auto">
          <a:xfrm>
            <a:off x="3849131" y="3373621"/>
            <a:ext cx="25400" cy="39688"/>
          </a:xfrm>
          <a:custGeom>
            <a:avLst/>
            <a:gdLst>
              <a:gd name="T0" fmla="*/ 0 w 16"/>
              <a:gd name="T1" fmla="*/ 25 h 25"/>
              <a:gd name="T2" fmla="*/ 0 w 16"/>
              <a:gd name="T3" fmla="*/ 0 h 25"/>
              <a:gd name="T4" fmla="*/ 5 w 16"/>
              <a:gd name="T5" fmla="*/ 0 h 25"/>
              <a:gd name="T6" fmla="*/ 5 w 16"/>
              <a:gd name="T7" fmla="*/ 3 h 25"/>
              <a:gd name="T8" fmla="*/ 6 w 16"/>
              <a:gd name="T9" fmla="*/ 3 h 25"/>
              <a:gd name="T10" fmla="*/ 6 w 16"/>
              <a:gd name="T11" fmla="*/ 3 h 25"/>
              <a:gd name="T12" fmla="*/ 7 w 16"/>
              <a:gd name="T13" fmla="*/ 0 h 25"/>
              <a:gd name="T14" fmla="*/ 7 w 16"/>
              <a:gd name="T15" fmla="*/ 0 h 25"/>
              <a:gd name="T16" fmla="*/ 10 w 16"/>
              <a:gd name="T17" fmla="*/ 0 h 25"/>
              <a:gd name="T18" fmla="*/ 10 w 16"/>
              <a:gd name="T19" fmla="*/ 0 h 25"/>
              <a:gd name="T20" fmla="*/ 12 w 16"/>
              <a:gd name="T21" fmla="*/ 0 h 25"/>
              <a:gd name="T22" fmla="*/ 12 w 16"/>
              <a:gd name="T23" fmla="*/ 0 h 25"/>
              <a:gd name="T24" fmla="*/ 14 w 16"/>
              <a:gd name="T25" fmla="*/ 2 h 25"/>
              <a:gd name="T26" fmla="*/ 14 w 16"/>
              <a:gd name="T27" fmla="*/ 2 h 25"/>
              <a:gd name="T28" fmla="*/ 15 w 16"/>
              <a:gd name="T29" fmla="*/ 3 h 25"/>
              <a:gd name="T30" fmla="*/ 15 w 16"/>
              <a:gd name="T31" fmla="*/ 3 h 25"/>
              <a:gd name="T32" fmla="*/ 16 w 16"/>
              <a:gd name="T33" fmla="*/ 7 h 25"/>
              <a:gd name="T34" fmla="*/ 16 w 16"/>
              <a:gd name="T35" fmla="*/ 25 h 25"/>
              <a:gd name="T36" fmla="*/ 10 w 16"/>
              <a:gd name="T37" fmla="*/ 25 h 25"/>
              <a:gd name="T38" fmla="*/ 10 w 16"/>
              <a:gd name="T39" fmla="*/ 8 h 25"/>
              <a:gd name="T40" fmla="*/ 10 w 16"/>
              <a:gd name="T41" fmla="*/ 8 h 25"/>
              <a:gd name="T42" fmla="*/ 10 w 16"/>
              <a:gd name="T43" fmla="*/ 7 h 25"/>
              <a:gd name="T44" fmla="*/ 10 w 16"/>
              <a:gd name="T45" fmla="*/ 7 h 25"/>
              <a:gd name="T46" fmla="*/ 7 w 16"/>
              <a:gd name="T47" fmla="*/ 5 h 25"/>
              <a:gd name="T48" fmla="*/ 7 w 16"/>
              <a:gd name="T49" fmla="*/ 5 h 25"/>
              <a:gd name="T50" fmla="*/ 6 w 16"/>
              <a:gd name="T51" fmla="*/ 7 h 25"/>
              <a:gd name="T52" fmla="*/ 6 w 16"/>
              <a:gd name="T53" fmla="*/ 7 h 25"/>
              <a:gd name="T54" fmla="*/ 5 w 16"/>
              <a:gd name="T55" fmla="*/ 9 h 25"/>
              <a:gd name="T56" fmla="*/ 5 w 16"/>
              <a:gd name="T57" fmla="*/ 25 h 25"/>
              <a:gd name="T58" fmla="*/ 0 w 16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6" y="3"/>
                </a:lnTo>
                <a:lnTo>
                  <a:pt x="6" y="3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5" y="3"/>
                </a:lnTo>
                <a:lnTo>
                  <a:pt x="15" y="3"/>
                </a:lnTo>
                <a:lnTo>
                  <a:pt x="16" y="7"/>
                </a:lnTo>
                <a:lnTo>
                  <a:pt x="16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10" y="7"/>
                </a:lnTo>
                <a:lnTo>
                  <a:pt x="10" y="7"/>
                </a:lnTo>
                <a:lnTo>
                  <a:pt x="7" y="5"/>
                </a:lnTo>
                <a:lnTo>
                  <a:pt x="7" y="5"/>
                </a:lnTo>
                <a:lnTo>
                  <a:pt x="6" y="7"/>
                </a:lnTo>
                <a:lnTo>
                  <a:pt x="6" y="7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10" name="Freeform 834">
            <a:extLst>
              <a:ext uri="{FF2B5EF4-FFF2-40B4-BE49-F238E27FC236}">
                <a16:creationId xmlns:a16="http://schemas.microsoft.com/office/drawing/2014/main" id="{9774586B-DEFE-4972-96F3-55889854DB39}"/>
              </a:ext>
            </a:extLst>
          </p:cNvPr>
          <p:cNvSpPr>
            <a:spLocks noEditPoints="1"/>
          </p:cNvSpPr>
          <p:nvPr/>
        </p:nvSpPr>
        <p:spPr bwMode="auto">
          <a:xfrm>
            <a:off x="3880881" y="3373621"/>
            <a:ext cx="23813" cy="42863"/>
          </a:xfrm>
          <a:custGeom>
            <a:avLst/>
            <a:gdLst>
              <a:gd name="T0" fmla="*/ 15 w 15"/>
              <a:gd name="T1" fmla="*/ 15 h 27"/>
              <a:gd name="T2" fmla="*/ 5 w 15"/>
              <a:gd name="T3" fmla="*/ 15 h 27"/>
              <a:gd name="T4" fmla="*/ 5 w 15"/>
              <a:gd name="T5" fmla="*/ 18 h 27"/>
              <a:gd name="T6" fmla="*/ 5 w 15"/>
              <a:gd name="T7" fmla="*/ 18 h 27"/>
              <a:gd name="T8" fmla="*/ 5 w 15"/>
              <a:gd name="T9" fmla="*/ 20 h 27"/>
              <a:gd name="T10" fmla="*/ 5 w 15"/>
              <a:gd name="T11" fmla="*/ 20 h 27"/>
              <a:gd name="T12" fmla="*/ 7 w 15"/>
              <a:gd name="T13" fmla="*/ 20 h 27"/>
              <a:gd name="T14" fmla="*/ 7 w 15"/>
              <a:gd name="T15" fmla="*/ 20 h 27"/>
              <a:gd name="T16" fmla="*/ 9 w 15"/>
              <a:gd name="T17" fmla="*/ 20 h 27"/>
              <a:gd name="T18" fmla="*/ 9 w 15"/>
              <a:gd name="T19" fmla="*/ 20 h 27"/>
              <a:gd name="T20" fmla="*/ 10 w 15"/>
              <a:gd name="T21" fmla="*/ 18 h 27"/>
              <a:gd name="T22" fmla="*/ 15 w 15"/>
              <a:gd name="T23" fmla="*/ 18 h 27"/>
              <a:gd name="T24" fmla="*/ 15 w 15"/>
              <a:gd name="T25" fmla="*/ 18 h 27"/>
              <a:gd name="T26" fmla="*/ 14 w 15"/>
              <a:gd name="T27" fmla="*/ 22 h 27"/>
              <a:gd name="T28" fmla="*/ 12 w 15"/>
              <a:gd name="T29" fmla="*/ 24 h 27"/>
              <a:gd name="T30" fmla="*/ 12 w 15"/>
              <a:gd name="T31" fmla="*/ 24 h 27"/>
              <a:gd name="T32" fmla="*/ 10 w 15"/>
              <a:gd name="T33" fmla="*/ 25 h 27"/>
              <a:gd name="T34" fmla="*/ 10 w 15"/>
              <a:gd name="T35" fmla="*/ 25 h 27"/>
              <a:gd name="T36" fmla="*/ 7 w 15"/>
              <a:gd name="T37" fmla="*/ 27 h 27"/>
              <a:gd name="T38" fmla="*/ 7 w 15"/>
              <a:gd name="T39" fmla="*/ 27 h 27"/>
              <a:gd name="T40" fmla="*/ 2 w 15"/>
              <a:gd name="T41" fmla="*/ 25 h 27"/>
              <a:gd name="T42" fmla="*/ 2 w 15"/>
              <a:gd name="T43" fmla="*/ 25 h 27"/>
              <a:gd name="T44" fmla="*/ 0 w 15"/>
              <a:gd name="T45" fmla="*/ 23 h 27"/>
              <a:gd name="T46" fmla="*/ 0 w 15"/>
              <a:gd name="T47" fmla="*/ 23 h 27"/>
              <a:gd name="T48" fmla="*/ 0 w 15"/>
              <a:gd name="T49" fmla="*/ 20 h 27"/>
              <a:gd name="T50" fmla="*/ 0 w 15"/>
              <a:gd name="T51" fmla="*/ 20 h 27"/>
              <a:gd name="T52" fmla="*/ 0 w 15"/>
              <a:gd name="T53" fmla="*/ 18 h 27"/>
              <a:gd name="T54" fmla="*/ 0 w 15"/>
              <a:gd name="T55" fmla="*/ 9 h 27"/>
              <a:gd name="T56" fmla="*/ 0 w 15"/>
              <a:gd name="T57" fmla="*/ 9 h 27"/>
              <a:gd name="T58" fmla="*/ 0 w 15"/>
              <a:gd name="T59" fmla="*/ 7 h 27"/>
              <a:gd name="T60" fmla="*/ 0 w 15"/>
              <a:gd name="T61" fmla="*/ 7 h 27"/>
              <a:gd name="T62" fmla="*/ 0 w 15"/>
              <a:gd name="T63" fmla="*/ 4 h 27"/>
              <a:gd name="T64" fmla="*/ 0 w 15"/>
              <a:gd name="T65" fmla="*/ 4 h 27"/>
              <a:gd name="T66" fmla="*/ 2 w 15"/>
              <a:gd name="T67" fmla="*/ 2 h 27"/>
              <a:gd name="T68" fmla="*/ 2 w 15"/>
              <a:gd name="T69" fmla="*/ 2 h 27"/>
              <a:gd name="T70" fmla="*/ 7 w 15"/>
              <a:gd name="T71" fmla="*/ 0 h 27"/>
              <a:gd name="T72" fmla="*/ 7 w 15"/>
              <a:gd name="T73" fmla="*/ 0 h 27"/>
              <a:gd name="T74" fmla="*/ 10 w 15"/>
              <a:gd name="T75" fmla="*/ 0 h 27"/>
              <a:gd name="T76" fmla="*/ 10 w 15"/>
              <a:gd name="T77" fmla="*/ 0 h 27"/>
              <a:gd name="T78" fmla="*/ 12 w 15"/>
              <a:gd name="T79" fmla="*/ 3 h 27"/>
              <a:gd name="T80" fmla="*/ 12 w 15"/>
              <a:gd name="T81" fmla="*/ 3 h 27"/>
              <a:gd name="T82" fmla="*/ 14 w 15"/>
              <a:gd name="T83" fmla="*/ 5 h 27"/>
              <a:gd name="T84" fmla="*/ 15 w 15"/>
              <a:gd name="T85" fmla="*/ 8 h 27"/>
              <a:gd name="T86" fmla="*/ 15 w 15"/>
              <a:gd name="T87" fmla="*/ 15 h 27"/>
              <a:gd name="T88" fmla="*/ 5 w 15"/>
              <a:gd name="T89" fmla="*/ 12 h 27"/>
              <a:gd name="T90" fmla="*/ 10 w 15"/>
              <a:gd name="T91" fmla="*/ 12 h 27"/>
              <a:gd name="T92" fmla="*/ 10 w 15"/>
              <a:gd name="T93" fmla="*/ 8 h 27"/>
              <a:gd name="T94" fmla="*/ 10 w 15"/>
              <a:gd name="T95" fmla="*/ 8 h 27"/>
              <a:gd name="T96" fmla="*/ 9 w 15"/>
              <a:gd name="T97" fmla="*/ 5 h 27"/>
              <a:gd name="T98" fmla="*/ 9 w 15"/>
              <a:gd name="T99" fmla="*/ 5 h 27"/>
              <a:gd name="T100" fmla="*/ 7 w 15"/>
              <a:gd name="T101" fmla="*/ 5 h 27"/>
              <a:gd name="T102" fmla="*/ 7 w 15"/>
              <a:gd name="T103" fmla="*/ 5 h 27"/>
              <a:gd name="T104" fmla="*/ 5 w 15"/>
              <a:gd name="T105" fmla="*/ 5 h 27"/>
              <a:gd name="T106" fmla="*/ 5 w 15"/>
              <a:gd name="T107" fmla="*/ 5 h 27"/>
              <a:gd name="T108" fmla="*/ 5 w 15"/>
              <a:gd name="T109" fmla="*/ 8 h 27"/>
              <a:gd name="T110" fmla="*/ 5 w 15"/>
              <a:gd name="T111" fmla="*/ 1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7">
                <a:moveTo>
                  <a:pt x="15" y="15"/>
                </a:moveTo>
                <a:lnTo>
                  <a:pt x="5" y="15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5" y="18"/>
                </a:lnTo>
                <a:lnTo>
                  <a:pt x="15" y="18"/>
                </a:lnTo>
                <a:lnTo>
                  <a:pt x="14" y="22"/>
                </a:lnTo>
                <a:lnTo>
                  <a:pt x="12" y="24"/>
                </a:lnTo>
                <a:lnTo>
                  <a:pt x="12" y="24"/>
                </a:lnTo>
                <a:lnTo>
                  <a:pt x="10" y="25"/>
                </a:lnTo>
                <a:lnTo>
                  <a:pt x="10" y="25"/>
                </a:lnTo>
                <a:lnTo>
                  <a:pt x="7" y="27"/>
                </a:lnTo>
                <a:lnTo>
                  <a:pt x="7" y="27"/>
                </a:lnTo>
                <a:lnTo>
                  <a:pt x="2" y="25"/>
                </a:lnTo>
                <a:lnTo>
                  <a:pt x="2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3"/>
                </a:lnTo>
                <a:lnTo>
                  <a:pt x="12" y="3"/>
                </a:lnTo>
                <a:lnTo>
                  <a:pt x="14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2"/>
                </a:moveTo>
                <a:lnTo>
                  <a:pt x="10" y="12"/>
                </a:lnTo>
                <a:lnTo>
                  <a:pt x="10" y="8"/>
                </a:ln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11" name="Freeform 835">
            <a:extLst>
              <a:ext uri="{FF2B5EF4-FFF2-40B4-BE49-F238E27FC236}">
                <a16:creationId xmlns:a16="http://schemas.microsoft.com/office/drawing/2014/main" id="{D7AEE6B8-F4BC-44FD-AFF1-29D344A0C3DA}"/>
              </a:ext>
            </a:extLst>
          </p:cNvPr>
          <p:cNvSpPr>
            <a:spLocks/>
          </p:cNvSpPr>
          <p:nvPr/>
        </p:nvSpPr>
        <p:spPr bwMode="auto">
          <a:xfrm>
            <a:off x="3909456" y="3373621"/>
            <a:ext cx="23813" cy="42863"/>
          </a:xfrm>
          <a:custGeom>
            <a:avLst/>
            <a:gdLst>
              <a:gd name="T0" fmla="*/ 10 w 15"/>
              <a:gd name="T1" fmla="*/ 8 h 27"/>
              <a:gd name="T2" fmla="*/ 8 w 15"/>
              <a:gd name="T3" fmla="*/ 5 h 27"/>
              <a:gd name="T4" fmla="*/ 7 w 15"/>
              <a:gd name="T5" fmla="*/ 5 h 27"/>
              <a:gd name="T6" fmla="*/ 6 w 15"/>
              <a:gd name="T7" fmla="*/ 5 h 27"/>
              <a:gd name="T8" fmla="*/ 5 w 15"/>
              <a:gd name="T9" fmla="*/ 8 h 27"/>
              <a:gd name="T10" fmla="*/ 5 w 15"/>
              <a:gd name="T11" fmla="*/ 9 h 27"/>
              <a:gd name="T12" fmla="*/ 10 w 15"/>
              <a:gd name="T13" fmla="*/ 12 h 27"/>
              <a:gd name="T14" fmla="*/ 12 w 15"/>
              <a:gd name="T15" fmla="*/ 13 h 27"/>
              <a:gd name="T16" fmla="*/ 13 w 15"/>
              <a:gd name="T17" fmla="*/ 14 h 27"/>
              <a:gd name="T18" fmla="*/ 15 w 15"/>
              <a:gd name="T19" fmla="*/ 18 h 27"/>
              <a:gd name="T20" fmla="*/ 15 w 15"/>
              <a:gd name="T21" fmla="*/ 22 h 27"/>
              <a:gd name="T22" fmla="*/ 12 w 15"/>
              <a:gd name="T23" fmla="*/ 24 h 27"/>
              <a:gd name="T24" fmla="*/ 11 w 15"/>
              <a:gd name="T25" fmla="*/ 25 h 27"/>
              <a:gd name="T26" fmla="*/ 7 w 15"/>
              <a:gd name="T27" fmla="*/ 27 h 27"/>
              <a:gd name="T28" fmla="*/ 2 w 15"/>
              <a:gd name="T29" fmla="*/ 24 h 27"/>
              <a:gd name="T30" fmla="*/ 1 w 15"/>
              <a:gd name="T31" fmla="*/ 22 h 27"/>
              <a:gd name="T32" fmla="*/ 0 w 15"/>
              <a:gd name="T33" fmla="*/ 18 h 27"/>
              <a:gd name="T34" fmla="*/ 5 w 15"/>
              <a:gd name="T35" fmla="*/ 18 h 27"/>
              <a:gd name="T36" fmla="*/ 5 w 15"/>
              <a:gd name="T37" fmla="*/ 20 h 27"/>
              <a:gd name="T38" fmla="*/ 7 w 15"/>
              <a:gd name="T39" fmla="*/ 22 h 27"/>
              <a:gd name="T40" fmla="*/ 10 w 15"/>
              <a:gd name="T41" fmla="*/ 20 h 27"/>
              <a:gd name="T42" fmla="*/ 10 w 15"/>
              <a:gd name="T43" fmla="*/ 19 h 27"/>
              <a:gd name="T44" fmla="*/ 10 w 15"/>
              <a:gd name="T45" fmla="*/ 17 h 27"/>
              <a:gd name="T46" fmla="*/ 5 w 15"/>
              <a:gd name="T47" fmla="*/ 14 h 27"/>
              <a:gd name="T48" fmla="*/ 1 w 15"/>
              <a:gd name="T49" fmla="*/ 12 h 27"/>
              <a:gd name="T50" fmla="*/ 0 w 15"/>
              <a:gd name="T51" fmla="*/ 10 h 27"/>
              <a:gd name="T52" fmla="*/ 0 w 15"/>
              <a:gd name="T53" fmla="*/ 8 h 27"/>
              <a:gd name="T54" fmla="*/ 1 w 15"/>
              <a:gd name="T55" fmla="*/ 4 h 27"/>
              <a:gd name="T56" fmla="*/ 2 w 15"/>
              <a:gd name="T57" fmla="*/ 2 h 27"/>
              <a:gd name="T58" fmla="*/ 5 w 15"/>
              <a:gd name="T59" fmla="*/ 0 h 27"/>
              <a:gd name="T60" fmla="*/ 7 w 15"/>
              <a:gd name="T61" fmla="*/ 0 h 27"/>
              <a:gd name="T62" fmla="*/ 11 w 15"/>
              <a:gd name="T63" fmla="*/ 0 h 27"/>
              <a:gd name="T64" fmla="*/ 12 w 15"/>
              <a:gd name="T65" fmla="*/ 2 h 27"/>
              <a:gd name="T66" fmla="*/ 15 w 15"/>
              <a:gd name="T67" fmla="*/ 4 h 27"/>
              <a:gd name="T68" fmla="*/ 10 w 15"/>
              <a:gd name="T69" fmla="*/ 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" h="27">
                <a:moveTo>
                  <a:pt x="10" y="8"/>
                </a:moveTo>
                <a:lnTo>
                  <a:pt x="10" y="8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8"/>
                </a:lnTo>
                <a:lnTo>
                  <a:pt x="5" y="9"/>
                </a:lnTo>
                <a:lnTo>
                  <a:pt x="5" y="9"/>
                </a:lnTo>
                <a:lnTo>
                  <a:pt x="7" y="10"/>
                </a:lnTo>
                <a:lnTo>
                  <a:pt x="10" y="12"/>
                </a:lnTo>
                <a:lnTo>
                  <a:pt x="10" y="12"/>
                </a:lnTo>
                <a:lnTo>
                  <a:pt x="12" y="13"/>
                </a:lnTo>
                <a:lnTo>
                  <a:pt x="13" y="14"/>
                </a:lnTo>
                <a:lnTo>
                  <a:pt x="13" y="14"/>
                </a:lnTo>
                <a:lnTo>
                  <a:pt x="15" y="18"/>
                </a:lnTo>
                <a:lnTo>
                  <a:pt x="15" y="18"/>
                </a:lnTo>
                <a:lnTo>
                  <a:pt x="15" y="22"/>
                </a:lnTo>
                <a:lnTo>
                  <a:pt x="15" y="22"/>
                </a:lnTo>
                <a:lnTo>
                  <a:pt x="12" y="24"/>
                </a:lnTo>
                <a:lnTo>
                  <a:pt x="12" y="24"/>
                </a:lnTo>
                <a:lnTo>
                  <a:pt x="11" y="25"/>
                </a:lnTo>
                <a:lnTo>
                  <a:pt x="11" y="25"/>
                </a:lnTo>
                <a:lnTo>
                  <a:pt x="7" y="27"/>
                </a:lnTo>
                <a:lnTo>
                  <a:pt x="7" y="27"/>
                </a:lnTo>
                <a:lnTo>
                  <a:pt x="5" y="25"/>
                </a:lnTo>
                <a:lnTo>
                  <a:pt x="2" y="24"/>
                </a:lnTo>
                <a:lnTo>
                  <a:pt x="2" y="24"/>
                </a:lnTo>
                <a:lnTo>
                  <a:pt x="1" y="22"/>
                </a:lnTo>
                <a:lnTo>
                  <a:pt x="1" y="22"/>
                </a:lnTo>
                <a:lnTo>
                  <a:pt x="0" y="18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2"/>
                </a:lnTo>
                <a:lnTo>
                  <a:pt x="7" y="22"/>
                </a:lnTo>
                <a:lnTo>
                  <a:pt x="10" y="20"/>
                </a:lnTo>
                <a:lnTo>
                  <a:pt x="10" y="20"/>
                </a:lnTo>
                <a:lnTo>
                  <a:pt x="10" y="19"/>
                </a:lnTo>
                <a:lnTo>
                  <a:pt x="10" y="19"/>
                </a:lnTo>
                <a:lnTo>
                  <a:pt x="10" y="17"/>
                </a:lnTo>
                <a:lnTo>
                  <a:pt x="10" y="17"/>
                </a:lnTo>
                <a:lnTo>
                  <a:pt x="7" y="15"/>
                </a:lnTo>
                <a:lnTo>
                  <a:pt x="5" y="14"/>
                </a:lnTo>
                <a:lnTo>
                  <a:pt x="5" y="14"/>
                </a:lnTo>
                <a:lnTo>
                  <a:pt x="1" y="12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4"/>
                </a:lnTo>
                <a:lnTo>
                  <a:pt x="1" y="4"/>
                </a:lnTo>
                <a:lnTo>
                  <a:pt x="2" y="2"/>
                </a:lnTo>
                <a:lnTo>
                  <a:pt x="2" y="2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2" y="2"/>
                </a:lnTo>
                <a:lnTo>
                  <a:pt x="12" y="2"/>
                </a:lnTo>
                <a:lnTo>
                  <a:pt x="15" y="4"/>
                </a:lnTo>
                <a:lnTo>
                  <a:pt x="15" y="4"/>
                </a:lnTo>
                <a:lnTo>
                  <a:pt x="15" y="8"/>
                </a:lnTo>
                <a:lnTo>
                  <a:pt x="1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12" name="Freeform 836">
            <a:extLst>
              <a:ext uri="{FF2B5EF4-FFF2-40B4-BE49-F238E27FC236}">
                <a16:creationId xmlns:a16="http://schemas.microsoft.com/office/drawing/2014/main" id="{6F422C37-2E80-4A2F-85D9-055779B8BE65}"/>
              </a:ext>
            </a:extLst>
          </p:cNvPr>
          <p:cNvSpPr>
            <a:spLocks noEditPoints="1"/>
          </p:cNvSpPr>
          <p:nvPr/>
        </p:nvSpPr>
        <p:spPr bwMode="auto">
          <a:xfrm>
            <a:off x="3936443" y="3373621"/>
            <a:ext cx="25400" cy="42863"/>
          </a:xfrm>
          <a:custGeom>
            <a:avLst/>
            <a:gdLst>
              <a:gd name="T0" fmla="*/ 16 w 16"/>
              <a:gd name="T1" fmla="*/ 15 h 27"/>
              <a:gd name="T2" fmla="*/ 6 w 16"/>
              <a:gd name="T3" fmla="*/ 15 h 27"/>
              <a:gd name="T4" fmla="*/ 6 w 16"/>
              <a:gd name="T5" fmla="*/ 18 h 27"/>
              <a:gd name="T6" fmla="*/ 6 w 16"/>
              <a:gd name="T7" fmla="*/ 18 h 27"/>
              <a:gd name="T8" fmla="*/ 6 w 16"/>
              <a:gd name="T9" fmla="*/ 20 h 27"/>
              <a:gd name="T10" fmla="*/ 6 w 16"/>
              <a:gd name="T11" fmla="*/ 20 h 27"/>
              <a:gd name="T12" fmla="*/ 9 w 16"/>
              <a:gd name="T13" fmla="*/ 20 h 27"/>
              <a:gd name="T14" fmla="*/ 9 w 16"/>
              <a:gd name="T15" fmla="*/ 20 h 27"/>
              <a:gd name="T16" fmla="*/ 10 w 16"/>
              <a:gd name="T17" fmla="*/ 20 h 27"/>
              <a:gd name="T18" fmla="*/ 10 w 16"/>
              <a:gd name="T19" fmla="*/ 20 h 27"/>
              <a:gd name="T20" fmla="*/ 11 w 16"/>
              <a:gd name="T21" fmla="*/ 18 h 27"/>
              <a:gd name="T22" fmla="*/ 16 w 16"/>
              <a:gd name="T23" fmla="*/ 18 h 27"/>
              <a:gd name="T24" fmla="*/ 16 w 16"/>
              <a:gd name="T25" fmla="*/ 18 h 27"/>
              <a:gd name="T26" fmla="*/ 15 w 16"/>
              <a:gd name="T27" fmla="*/ 22 h 27"/>
              <a:gd name="T28" fmla="*/ 14 w 16"/>
              <a:gd name="T29" fmla="*/ 24 h 27"/>
              <a:gd name="T30" fmla="*/ 14 w 16"/>
              <a:gd name="T31" fmla="*/ 24 h 27"/>
              <a:gd name="T32" fmla="*/ 11 w 16"/>
              <a:gd name="T33" fmla="*/ 25 h 27"/>
              <a:gd name="T34" fmla="*/ 11 w 16"/>
              <a:gd name="T35" fmla="*/ 25 h 27"/>
              <a:gd name="T36" fmla="*/ 9 w 16"/>
              <a:gd name="T37" fmla="*/ 27 h 27"/>
              <a:gd name="T38" fmla="*/ 9 w 16"/>
              <a:gd name="T39" fmla="*/ 27 h 27"/>
              <a:gd name="T40" fmla="*/ 4 w 16"/>
              <a:gd name="T41" fmla="*/ 25 h 27"/>
              <a:gd name="T42" fmla="*/ 4 w 16"/>
              <a:gd name="T43" fmla="*/ 25 h 27"/>
              <a:gd name="T44" fmla="*/ 1 w 16"/>
              <a:gd name="T45" fmla="*/ 23 h 27"/>
              <a:gd name="T46" fmla="*/ 1 w 16"/>
              <a:gd name="T47" fmla="*/ 23 h 27"/>
              <a:gd name="T48" fmla="*/ 1 w 16"/>
              <a:gd name="T49" fmla="*/ 20 h 27"/>
              <a:gd name="T50" fmla="*/ 1 w 16"/>
              <a:gd name="T51" fmla="*/ 20 h 27"/>
              <a:gd name="T52" fmla="*/ 0 w 16"/>
              <a:gd name="T53" fmla="*/ 18 h 27"/>
              <a:gd name="T54" fmla="*/ 0 w 16"/>
              <a:gd name="T55" fmla="*/ 9 h 27"/>
              <a:gd name="T56" fmla="*/ 0 w 16"/>
              <a:gd name="T57" fmla="*/ 9 h 27"/>
              <a:gd name="T58" fmla="*/ 1 w 16"/>
              <a:gd name="T59" fmla="*/ 7 h 27"/>
              <a:gd name="T60" fmla="*/ 1 w 16"/>
              <a:gd name="T61" fmla="*/ 7 h 27"/>
              <a:gd name="T62" fmla="*/ 1 w 16"/>
              <a:gd name="T63" fmla="*/ 4 h 27"/>
              <a:gd name="T64" fmla="*/ 1 w 16"/>
              <a:gd name="T65" fmla="*/ 4 h 27"/>
              <a:gd name="T66" fmla="*/ 4 w 16"/>
              <a:gd name="T67" fmla="*/ 2 h 27"/>
              <a:gd name="T68" fmla="*/ 4 w 16"/>
              <a:gd name="T69" fmla="*/ 2 h 27"/>
              <a:gd name="T70" fmla="*/ 9 w 16"/>
              <a:gd name="T71" fmla="*/ 0 h 27"/>
              <a:gd name="T72" fmla="*/ 9 w 16"/>
              <a:gd name="T73" fmla="*/ 0 h 27"/>
              <a:gd name="T74" fmla="*/ 11 w 16"/>
              <a:gd name="T75" fmla="*/ 0 h 27"/>
              <a:gd name="T76" fmla="*/ 11 w 16"/>
              <a:gd name="T77" fmla="*/ 0 h 27"/>
              <a:gd name="T78" fmla="*/ 14 w 16"/>
              <a:gd name="T79" fmla="*/ 3 h 27"/>
              <a:gd name="T80" fmla="*/ 14 w 16"/>
              <a:gd name="T81" fmla="*/ 3 h 27"/>
              <a:gd name="T82" fmla="*/ 15 w 16"/>
              <a:gd name="T83" fmla="*/ 5 h 27"/>
              <a:gd name="T84" fmla="*/ 16 w 16"/>
              <a:gd name="T85" fmla="*/ 8 h 27"/>
              <a:gd name="T86" fmla="*/ 16 w 16"/>
              <a:gd name="T87" fmla="*/ 15 h 27"/>
              <a:gd name="T88" fmla="*/ 6 w 16"/>
              <a:gd name="T89" fmla="*/ 12 h 27"/>
              <a:gd name="T90" fmla="*/ 11 w 16"/>
              <a:gd name="T91" fmla="*/ 12 h 27"/>
              <a:gd name="T92" fmla="*/ 11 w 16"/>
              <a:gd name="T93" fmla="*/ 8 h 27"/>
              <a:gd name="T94" fmla="*/ 11 w 16"/>
              <a:gd name="T95" fmla="*/ 8 h 27"/>
              <a:gd name="T96" fmla="*/ 10 w 16"/>
              <a:gd name="T97" fmla="*/ 5 h 27"/>
              <a:gd name="T98" fmla="*/ 10 w 16"/>
              <a:gd name="T99" fmla="*/ 5 h 27"/>
              <a:gd name="T100" fmla="*/ 9 w 16"/>
              <a:gd name="T101" fmla="*/ 5 h 27"/>
              <a:gd name="T102" fmla="*/ 9 w 16"/>
              <a:gd name="T103" fmla="*/ 5 h 27"/>
              <a:gd name="T104" fmla="*/ 6 w 16"/>
              <a:gd name="T105" fmla="*/ 5 h 27"/>
              <a:gd name="T106" fmla="*/ 6 w 16"/>
              <a:gd name="T107" fmla="*/ 5 h 27"/>
              <a:gd name="T108" fmla="*/ 6 w 16"/>
              <a:gd name="T109" fmla="*/ 8 h 27"/>
              <a:gd name="T110" fmla="*/ 6 w 16"/>
              <a:gd name="T111" fmla="*/ 1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" h="27">
                <a:moveTo>
                  <a:pt x="16" y="15"/>
                </a:moveTo>
                <a:lnTo>
                  <a:pt x="6" y="15"/>
                </a:lnTo>
                <a:lnTo>
                  <a:pt x="6" y="18"/>
                </a:lnTo>
                <a:lnTo>
                  <a:pt x="6" y="18"/>
                </a:lnTo>
                <a:lnTo>
                  <a:pt x="6" y="20"/>
                </a:lnTo>
                <a:lnTo>
                  <a:pt x="6" y="20"/>
                </a:lnTo>
                <a:lnTo>
                  <a:pt x="9" y="20"/>
                </a:lnTo>
                <a:lnTo>
                  <a:pt x="9" y="20"/>
                </a:lnTo>
                <a:lnTo>
                  <a:pt x="10" y="20"/>
                </a:lnTo>
                <a:lnTo>
                  <a:pt x="10" y="20"/>
                </a:lnTo>
                <a:lnTo>
                  <a:pt x="11" y="18"/>
                </a:lnTo>
                <a:lnTo>
                  <a:pt x="16" y="18"/>
                </a:lnTo>
                <a:lnTo>
                  <a:pt x="16" y="18"/>
                </a:lnTo>
                <a:lnTo>
                  <a:pt x="15" y="22"/>
                </a:lnTo>
                <a:lnTo>
                  <a:pt x="14" y="24"/>
                </a:lnTo>
                <a:lnTo>
                  <a:pt x="14" y="24"/>
                </a:lnTo>
                <a:lnTo>
                  <a:pt x="11" y="25"/>
                </a:lnTo>
                <a:lnTo>
                  <a:pt x="11" y="25"/>
                </a:lnTo>
                <a:lnTo>
                  <a:pt x="9" y="27"/>
                </a:lnTo>
                <a:lnTo>
                  <a:pt x="9" y="27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1" y="20"/>
                </a:lnTo>
                <a:lnTo>
                  <a:pt x="1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1" y="7"/>
                </a:lnTo>
                <a:lnTo>
                  <a:pt x="1" y="7"/>
                </a:lnTo>
                <a:lnTo>
                  <a:pt x="1" y="4"/>
                </a:lnTo>
                <a:lnTo>
                  <a:pt x="1" y="4"/>
                </a:lnTo>
                <a:lnTo>
                  <a:pt x="4" y="2"/>
                </a:lnTo>
                <a:lnTo>
                  <a:pt x="4" y="2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4" y="3"/>
                </a:lnTo>
                <a:lnTo>
                  <a:pt x="14" y="3"/>
                </a:lnTo>
                <a:lnTo>
                  <a:pt x="15" y="5"/>
                </a:lnTo>
                <a:lnTo>
                  <a:pt x="16" y="8"/>
                </a:lnTo>
                <a:lnTo>
                  <a:pt x="16" y="15"/>
                </a:lnTo>
                <a:close/>
                <a:moveTo>
                  <a:pt x="6" y="12"/>
                </a:moveTo>
                <a:lnTo>
                  <a:pt x="11" y="12"/>
                </a:lnTo>
                <a:lnTo>
                  <a:pt x="11" y="8"/>
                </a:lnTo>
                <a:lnTo>
                  <a:pt x="11" y="8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6" y="5"/>
                </a:lnTo>
                <a:lnTo>
                  <a:pt x="6" y="5"/>
                </a:lnTo>
                <a:lnTo>
                  <a:pt x="6" y="8"/>
                </a:lnTo>
                <a:lnTo>
                  <a:pt x="6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13" name="Freeform 837">
            <a:extLst>
              <a:ext uri="{FF2B5EF4-FFF2-40B4-BE49-F238E27FC236}">
                <a16:creationId xmlns:a16="http://schemas.microsoft.com/office/drawing/2014/main" id="{B556AE3B-D5C3-43EB-A0CA-59A9385F8A8A}"/>
              </a:ext>
            </a:extLst>
          </p:cNvPr>
          <p:cNvSpPr>
            <a:spLocks/>
          </p:cNvSpPr>
          <p:nvPr/>
        </p:nvSpPr>
        <p:spPr bwMode="auto">
          <a:xfrm>
            <a:off x="3680856" y="3870508"/>
            <a:ext cx="28575" cy="55563"/>
          </a:xfrm>
          <a:custGeom>
            <a:avLst/>
            <a:gdLst>
              <a:gd name="T0" fmla="*/ 7 w 18"/>
              <a:gd name="T1" fmla="*/ 35 h 35"/>
              <a:gd name="T2" fmla="*/ 7 w 18"/>
              <a:gd name="T3" fmla="*/ 4 h 35"/>
              <a:gd name="T4" fmla="*/ 0 w 18"/>
              <a:gd name="T5" fmla="*/ 4 h 35"/>
              <a:gd name="T6" fmla="*/ 0 w 18"/>
              <a:gd name="T7" fmla="*/ 0 h 35"/>
              <a:gd name="T8" fmla="*/ 18 w 18"/>
              <a:gd name="T9" fmla="*/ 0 h 35"/>
              <a:gd name="T10" fmla="*/ 18 w 18"/>
              <a:gd name="T11" fmla="*/ 4 h 35"/>
              <a:gd name="T12" fmla="*/ 12 w 18"/>
              <a:gd name="T13" fmla="*/ 4 h 35"/>
              <a:gd name="T14" fmla="*/ 12 w 18"/>
              <a:gd name="T15" fmla="*/ 35 h 35"/>
              <a:gd name="T16" fmla="*/ 7 w 18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35">
                <a:moveTo>
                  <a:pt x="7" y="35"/>
                </a:moveTo>
                <a:lnTo>
                  <a:pt x="7" y="4"/>
                </a:lnTo>
                <a:lnTo>
                  <a:pt x="0" y="4"/>
                </a:lnTo>
                <a:lnTo>
                  <a:pt x="0" y="0"/>
                </a:lnTo>
                <a:lnTo>
                  <a:pt x="18" y="0"/>
                </a:lnTo>
                <a:lnTo>
                  <a:pt x="18" y="4"/>
                </a:lnTo>
                <a:lnTo>
                  <a:pt x="12" y="4"/>
                </a:lnTo>
                <a:lnTo>
                  <a:pt x="12" y="35"/>
                </a:lnTo>
                <a:lnTo>
                  <a:pt x="7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14" name="Freeform 838">
            <a:extLst>
              <a:ext uri="{FF2B5EF4-FFF2-40B4-BE49-F238E27FC236}">
                <a16:creationId xmlns:a16="http://schemas.microsoft.com/office/drawing/2014/main" id="{88A722C7-25E8-4F64-A60D-FB38CC96766B}"/>
              </a:ext>
            </a:extLst>
          </p:cNvPr>
          <p:cNvSpPr>
            <a:spLocks noEditPoints="1"/>
          </p:cNvSpPr>
          <p:nvPr/>
        </p:nvSpPr>
        <p:spPr bwMode="auto">
          <a:xfrm>
            <a:off x="3707843" y="3884796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9 h 26"/>
              <a:gd name="T6" fmla="*/ 5 w 15"/>
              <a:gd name="T7" fmla="*/ 19 h 26"/>
              <a:gd name="T8" fmla="*/ 5 w 15"/>
              <a:gd name="T9" fmla="*/ 21 h 26"/>
              <a:gd name="T10" fmla="*/ 5 w 15"/>
              <a:gd name="T11" fmla="*/ 21 h 26"/>
              <a:gd name="T12" fmla="*/ 7 w 15"/>
              <a:gd name="T13" fmla="*/ 21 h 26"/>
              <a:gd name="T14" fmla="*/ 7 w 15"/>
              <a:gd name="T15" fmla="*/ 21 h 26"/>
              <a:gd name="T16" fmla="*/ 9 w 15"/>
              <a:gd name="T17" fmla="*/ 20 h 26"/>
              <a:gd name="T18" fmla="*/ 9 w 15"/>
              <a:gd name="T19" fmla="*/ 20 h 26"/>
              <a:gd name="T20" fmla="*/ 10 w 15"/>
              <a:gd name="T21" fmla="*/ 19 h 26"/>
              <a:gd name="T22" fmla="*/ 15 w 15"/>
              <a:gd name="T23" fmla="*/ 19 h 26"/>
              <a:gd name="T24" fmla="*/ 15 w 15"/>
              <a:gd name="T25" fmla="*/ 19 h 26"/>
              <a:gd name="T26" fmla="*/ 14 w 15"/>
              <a:gd name="T27" fmla="*/ 22 h 26"/>
              <a:gd name="T28" fmla="*/ 12 w 15"/>
              <a:gd name="T29" fmla="*/ 24 h 26"/>
              <a:gd name="T30" fmla="*/ 12 w 15"/>
              <a:gd name="T31" fmla="*/ 24 h 26"/>
              <a:gd name="T32" fmla="*/ 10 w 15"/>
              <a:gd name="T33" fmla="*/ 26 h 26"/>
              <a:gd name="T34" fmla="*/ 10 w 15"/>
              <a:gd name="T35" fmla="*/ 26 h 26"/>
              <a:gd name="T36" fmla="*/ 7 w 15"/>
              <a:gd name="T37" fmla="*/ 26 h 26"/>
              <a:gd name="T38" fmla="*/ 7 w 15"/>
              <a:gd name="T39" fmla="*/ 26 h 26"/>
              <a:gd name="T40" fmla="*/ 2 w 15"/>
              <a:gd name="T41" fmla="*/ 25 h 26"/>
              <a:gd name="T42" fmla="*/ 2 w 15"/>
              <a:gd name="T43" fmla="*/ 25 h 26"/>
              <a:gd name="T44" fmla="*/ 0 w 15"/>
              <a:gd name="T45" fmla="*/ 22 h 26"/>
              <a:gd name="T46" fmla="*/ 0 w 15"/>
              <a:gd name="T47" fmla="*/ 22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7 h 26"/>
              <a:gd name="T54" fmla="*/ 0 w 15"/>
              <a:gd name="T55" fmla="*/ 10 h 26"/>
              <a:gd name="T56" fmla="*/ 0 w 15"/>
              <a:gd name="T57" fmla="*/ 10 h 26"/>
              <a:gd name="T58" fmla="*/ 0 w 15"/>
              <a:gd name="T59" fmla="*/ 6 h 26"/>
              <a:gd name="T60" fmla="*/ 0 w 15"/>
              <a:gd name="T61" fmla="*/ 6 h 26"/>
              <a:gd name="T62" fmla="*/ 0 w 15"/>
              <a:gd name="T63" fmla="*/ 4 h 26"/>
              <a:gd name="T64" fmla="*/ 0 w 15"/>
              <a:gd name="T65" fmla="*/ 4 h 26"/>
              <a:gd name="T66" fmla="*/ 2 w 15"/>
              <a:gd name="T67" fmla="*/ 1 h 26"/>
              <a:gd name="T68" fmla="*/ 2 w 15"/>
              <a:gd name="T69" fmla="*/ 1 h 26"/>
              <a:gd name="T70" fmla="*/ 7 w 15"/>
              <a:gd name="T71" fmla="*/ 0 h 26"/>
              <a:gd name="T72" fmla="*/ 7 w 15"/>
              <a:gd name="T73" fmla="*/ 0 h 26"/>
              <a:gd name="T74" fmla="*/ 10 w 15"/>
              <a:gd name="T75" fmla="*/ 1 h 26"/>
              <a:gd name="T76" fmla="*/ 10 w 15"/>
              <a:gd name="T77" fmla="*/ 1 h 26"/>
              <a:gd name="T78" fmla="*/ 12 w 15"/>
              <a:gd name="T79" fmla="*/ 2 h 26"/>
              <a:gd name="T80" fmla="*/ 12 w 15"/>
              <a:gd name="T81" fmla="*/ 2 h 26"/>
              <a:gd name="T82" fmla="*/ 14 w 15"/>
              <a:gd name="T83" fmla="*/ 5 h 26"/>
              <a:gd name="T84" fmla="*/ 15 w 15"/>
              <a:gd name="T85" fmla="*/ 9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9 h 26"/>
              <a:gd name="T94" fmla="*/ 10 w 15"/>
              <a:gd name="T95" fmla="*/ 9 h 26"/>
              <a:gd name="T96" fmla="*/ 9 w 15"/>
              <a:gd name="T97" fmla="*/ 6 h 26"/>
              <a:gd name="T98" fmla="*/ 9 w 15"/>
              <a:gd name="T99" fmla="*/ 6 h 26"/>
              <a:gd name="T100" fmla="*/ 7 w 15"/>
              <a:gd name="T101" fmla="*/ 6 h 26"/>
              <a:gd name="T102" fmla="*/ 7 w 15"/>
              <a:gd name="T103" fmla="*/ 6 h 26"/>
              <a:gd name="T104" fmla="*/ 5 w 15"/>
              <a:gd name="T105" fmla="*/ 6 h 26"/>
              <a:gd name="T106" fmla="*/ 5 w 15"/>
              <a:gd name="T107" fmla="*/ 6 h 26"/>
              <a:gd name="T108" fmla="*/ 5 w 15"/>
              <a:gd name="T109" fmla="*/ 9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9"/>
                </a:lnTo>
                <a:lnTo>
                  <a:pt x="5" y="19"/>
                </a:lnTo>
                <a:lnTo>
                  <a:pt x="5" y="21"/>
                </a:lnTo>
                <a:lnTo>
                  <a:pt x="5" y="21"/>
                </a:lnTo>
                <a:lnTo>
                  <a:pt x="7" y="21"/>
                </a:lnTo>
                <a:lnTo>
                  <a:pt x="7" y="21"/>
                </a:lnTo>
                <a:lnTo>
                  <a:pt x="9" y="20"/>
                </a:lnTo>
                <a:lnTo>
                  <a:pt x="9" y="20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4" y="22"/>
                </a:lnTo>
                <a:lnTo>
                  <a:pt x="12" y="24"/>
                </a:lnTo>
                <a:lnTo>
                  <a:pt x="12" y="24"/>
                </a:lnTo>
                <a:lnTo>
                  <a:pt x="10" y="26"/>
                </a:lnTo>
                <a:lnTo>
                  <a:pt x="10" y="26"/>
                </a:lnTo>
                <a:lnTo>
                  <a:pt x="7" y="26"/>
                </a:lnTo>
                <a:lnTo>
                  <a:pt x="7" y="26"/>
                </a:lnTo>
                <a:lnTo>
                  <a:pt x="2" y="25"/>
                </a:lnTo>
                <a:lnTo>
                  <a:pt x="2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2"/>
                </a:lnTo>
                <a:lnTo>
                  <a:pt x="12" y="2"/>
                </a:lnTo>
                <a:lnTo>
                  <a:pt x="14" y="5"/>
                </a:lnTo>
                <a:lnTo>
                  <a:pt x="15" y="9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15" name="Freeform 839">
            <a:extLst>
              <a:ext uri="{FF2B5EF4-FFF2-40B4-BE49-F238E27FC236}">
                <a16:creationId xmlns:a16="http://schemas.microsoft.com/office/drawing/2014/main" id="{CF9B9C53-F057-43CB-AB7A-0B2FF6FDF538}"/>
              </a:ext>
            </a:extLst>
          </p:cNvPr>
          <p:cNvSpPr>
            <a:spLocks/>
          </p:cNvSpPr>
          <p:nvPr/>
        </p:nvSpPr>
        <p:spPr bwMode="auto">
          <a:xfrm>
            <a:off x="3738006" y="3884796"/>
            <a:ext cx="23813" cy="41275"/>
          </a:xfrm>
          <a:custGeom>
            <a:avLst/>
            <a:gdLst>
              <a:gd name="T0" fmla="*/ 5 w 15"/>
              <a:gd name="T1" fmla="*/ 19 h 26"/>
              <a:gd name="T2" fmla="*/ 5 w 15"/>
              <a:gd name="T3" fmla="*/ 19 h 26"/>
              <a:gd name="T4" fmla="*/ 6 w 15"/>
              <a:gd name="T5" fmla="*/ 21 h 26"/>
              <a:gd name="T6" fmla="*/ 6 w 15"/>
              <a:gd name="T7" fmla="*/ 21 h 26"/>
              <a:gd name="T8" fmla="*/ 7 w 15"/>
              <a:gd name="T9" fmla="*/ 21 h 26"/>
              <a:gd name="T10" fmla="*/ 7 w 15"/>
              <a:gd name="T11" fmla="*/ 21 h 26"/>
              <a:gd name="T12" fmla="*/ 10 w 15"/>
              <a:gd name="T13" fmla="*/ 20 h 26"/>
              <a:gd name="T14" fmla="*/ 10 w 15"/>
              <a:gd name="T15" fmla="*/ 20 h 26"/>
              <a:gd name="T16" fmla="*/ 10 w 15"/>
              <a:gd name="T17" fmla="*/ 19 h 26"/>
              <a:gd name="T18" fmla="*/ 15 w 15"/>
              <a:gd name="T19" fmla="*/ 19 h 26"/>
              <a:gd name="T20" fmla="*/ 15 w 15"/>
              <a:gd name="T21" fmla="*/ 19 h 26"/>
              <a:gd name="T22" fmla="*/ 15 w 15"/>
              <a:gd name="T23" fmla="*/ 22 h 26"/>
              <a:gd name="T24" fmla="*/ 13 w 15"/>
              <a:gd name="T25" fmla="*/ 24 h 26"/>
              <a:gd name="T26" fmla="*/ 13 w 15"/>
              <a:gd name="T27" fmla="*/ 24 h 26"/>
              <a:gd name="T28" fmla="*/ 11 w 15"/>
              <a:gd name="T29" fmla="*/ 26 h 26"/>
              <a:gd name="T30" fmla="*/ 11 w 15"/>
              <a:gd name="T31" fmla="*/ 26 h 26"/>
              <a:gd name="T32" fmla="*/ 7 w 15"/>
              <a:gd name="T33" fmla="*/ 26 h 26"/>
              <a:gd name="T34" fmla="*/ 7 w 15"/>
              <a:gd name="T35" fmla="*/ 26 h 26"/>
              <a:gd name="T36" fmla="*/ 3 w 15"/>
              <a:gd name="T37" fmla="*/ 25 h 26"/>
              <a:gd name="T38" fmla="*/ 3 w 15"/>
              <a:gd name="T39" fmla="*/ 25 h 26"/>
              <a:gd name="T40" fmla="*/ 1 w 15"/>
              <a:gd name="T41" fmla="*/ 22 h 26"/>
              <a:gd name="T42" fmla="*/ 1 w 15"/>
              <a:gd name="T43" fmla="*/ 22 h 26"/>
              <a:gd name="T44" fmla="*/ 0 w 15"/>
              <a:gd name="T45" fmla="*/ 20 h 26"/>
              <a:gd name="T46" fmla="*/ 0 w 15"/>
              <a:gd name="T47" fmla="*/ 20 h 26"/>
              <a:gd name="T48" fmla="*/ 0 w 15"/>
              <a:gd name="T49" fmla="*/ 17 h 26"/>
              <a:gd name="T50" fmla="*/ 0 w 15"/>
              <a:gd name="T51" fmla="*/ 10 h 26"/>
              <a:gd name="T52" fmla="*/ 0 w 15"/>
              <a:gd name="T53" fmla="*/ 10 h 26"/>
              <a:gd name="T54" fmla="*/ 0 w 15"/>
              <a:gd name="T55" fmla="*/ 6 h 26"/>
              <a:gd name="T56" fmla="*/ 0 w 15"/>
              <a:gd name="T57" fmla="*/ 6 h 26"/>
              <a:gd name="T58" fmla="*/ 1 w 15"/>
              <a:gd name="T59" fmla="*/ 4 h 26"/>
              <a:gd name="T60" fmla="*/ 1 w 15"/>
              <a:gd name="T61" fmla="*/ 4 h 26"/>
              <a:gd name="T62" fmla="*/ 3 w 15"/>
              <a:gd name="T63" fmla="*/ 1 h 26"/>
              <a:gd name="T64" fmla="*/ 3 w 15"/>
              <a:gd name="T65" fmla="*/ 1 h 26"/>
              <a:gd name="T66" fmla="*/ 7 w 15"/>
              <a:gd name="T67" fmla="*/ 0 h 26"/>
              <a:gd name="T68" fmla="*/ 7 w 15"/>
              <a:gd name="T69" fmla="*/ 0 h 26"/>
              <a:gd name="T70" fmla="*/ 11 w 15"/>
              <a:gd name="T71" fmla="*/ 1 h 26"/>
              <a:gd name="T72" fmla="*/ 11 w 15"/>
              <a:gd name="T73" fmla="*/ 1 h 26"/>
              <a:gd name="T74" fmla="*/ 13 w 15"/>
              <a:gd name="T75" fmla="*/ 2 h 26"/>
              <a:gd name="T76" fmla="*/ 13 w 15"/>
              <a:gd name="T77" fmla="*/ 2 h 26"/>
              <a:gd name="T78" fmla="*/ 15 w 15"/>
              <a:gd name="T79" fmla="*/ 5 h 26"/>
              <a:gd name="T80" fmla="*/ 15 w 15"/>
              <a:gd name="T81" fmla="*/ 9 h 26"/>
              <a:gd name="T82" fmla="*/ 10 w 15"/>
              <a:gd name="T83" fmla="*/ 9 h 26"/>
              <a:gd name="T84" fmla="*/ 10 w 15"/>
              <a:gd name="T85" fmla="*/ 9 h 26"/>
              <a:gd name="T86" fmla="*/ 10 w 15"/>
              <a:gd name="T87" fmla="*/ 6 h 26"/>
              <a:gd name="T88" fmla="*/ 10 w 15"/>
              <a:gd name="T89" fmla="*/ 6 h 26"/>
              <a:gd name="T90" fmla="*/ 7 w 15"/>
              <a:gd name="T91" fmla="*/ 6 h 26"/>
              <a:gd name="T92" fmla="*/ 7 w 15"/>
              <a:gd name="T93" fmla="*/ 6 h 26"/>
              <a:gd name="T94" fmla="*/ 6 w 15"/>
              <a:gd name="T95" fmla="*/ 6 h 26"/>
              <a:gd name="T96" fmla="*/ 6 w 15"/>
              <a:gd name="T97" fmla="*/ 6 h 26"/>
              <a:gd name="T98" fmla="*/ 5 w 15"/>
              <a:gd name="T99" fmla="*/ 9 h 26"/>
              <a:gd name="T100" fmla="*/ 5 w 15"/>
              <a:gd name="T101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" h="26">
                <a:moveTo>
                  <a:pt x="5" y="19"/>
                </a:moveTo>
                <a:lnTo>
                  <a:pt x="5" y="19"/>
                </a:lnTo>
                <a:lnTo>
                  <a:pt x="6" y="21"/>
                </a:lnTo>
                <a:lnTo>
                  <a:pt x="6" y="21"/>
                </a:lnTo>
                <a:lnTo>
                  <a:pt x="7" y="21"/>
                </a:lnTo>
                <a:lnTo>
                  <a:pt x="7" y="21"/>
                </a:lnTo>
                <a:lnTo>
                  <a:pt x="10" y="20"/>
                </a:lnTo>
                <a:lnTo>
                  <a:pt x="10" y="20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5" y="22"/>
                </a:lnTo>
                <a:lnTo>
                  <a:pt x="13" y="24"/>
                </a:lnTo>
                <a:lnTo>
                  <a:pt x="13" y="24"/>
                </a:lnTo>
                <a:lnTo>
                  <a:pt x="11" y="26"/>
                </a:lnTo>
                <a:lnTo>
                  <a:pt x="11" y="26"/>
                </a:lnTo>
                <a:lnTo>
                  <a:pt x="7" y="26"/>
                </a:lnTo>
                <a:lnTo>
                  <a:pt x="7" y="26"/>
                </a:lnTo>
                <a:lnTo>
                  <a:pt x="3" y="25"/>
                </a:lnTo>
                <a:lnTo>
                  <a:pt x="3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3" y="1"/>
                </a:lnTo>
                <a:lnTo>
                  <a:pt x="3" y="1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3" y="2"/>
                </a:lnTo>
                <a:lnTo>
                  <a:pt x="13" y="2"/>
                </a:lnTo>
                <a:lnTo>
                  <a:pt x="15" y="5"/>
                </a:lnTo>
                <a:lnTo>
                  <a:pt x="15" y="9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7" y="6"/>
                </a:lnTo>
                <a:lnTo>
                  <a:pt x="7" y="6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16" name="Freeform 840">
            <a:extLst>
              <a:ext uri="{FF2B5EF4-FFF2-40B4-BE49-F238E27FC236}">
                <a16:creationId xmlns:a16="http://schemas.microsoft.com/office/drawing/2014/main" id="{3B97D6B6-6060-4D8F-8582-7F4C808CC360}"/>
              </a:ext>
            </a:extLst>
          </p:cNvPr>
          <p:cNvSpPr>
            <a:spLocks/>
          </p:cNvSpPr>
          <p:nvPr/>
        </p:nvSpPr>
        <p:spPr bwMode="auto">
          <a:xfrm>
            <a:off x="3764993" y="3870508"/>
            <a:ext cx="23813" cy="55563"/>
          </a:xfrm>
          <a:custGeom>
            <a:avLst/>
            <a:gdLst>
              <a:gd name="T0" fmla="*/ 0 w 15"/>
              <a:gd name="T1" fmla="*/ 35 h 35"/>
              <a:gd name="T2" fmla="*/ 0 w 15"/>
              <a:gd name="T3" fmla="*/ 0 h 35"/>
              <a:gd name="T4" fmla="*/ 5 w 15"/>
              <a:gd name="T5" fmla="*/ 0 h 35"/>
              <a:gd name="T6" fmla="*/ 5 w 15"/>
              <a:gd name="T7" fmla="*/ 13 h 35"/>
              <a:gd name="T8" fmla="*/ 5 w 15"/>
              <a:gd name="T9" fmla="*/ 13 h 35"/>
              <a:gd name="T10" fmla="*/ 5 w 15"/>
              <a:gd name="T11" fmla="*/ 13 h 35"/>
              <a:gd name="T12" fmla="*/ 8 w 15"/>
              <a:gd name="T13" fmla="*/ 10 h 35"/>
              <a:gd name="T14" fmla="*/ 8 w 15"/>
              <a:gd name="T15" fmla="*/ 10 h 35"/>
              <a:gd name="T16" fmla="*/ 10 w 15"/>
              <a:gd name="T17" fmla="*/ 9 h 35"/>
              <a:gd name="T18" fmla="*/ 10 w 15"/>
              <a:gd name="T19" fmla="*/ 9 h 35"/>
              <a:gd name="T20" fmla="*/ 13 w 15"/>
              <a:gd name="T21" fmla="*/ 10 h 35"/>
              <a:gd name="T22" fmla="*/ 13 w 15"/>
              <a:gd name="T23" fmla="*/ 10 h 35"/>
              <a:gd name="T24" fmla="*/ 14 w 15"/>
              <a:gd name="T25" fmla="*/ 11 h 35"/>
              <a:gd name="T26" fmla="*/ 14 w 15"/>
              <a:gd name="T27" fmla="*/ 11 h 35"/>
              <a:gd name="T28" fmla="*/ 15 w 15"/>
              <a:gd name="T29" fmla="*/ 13 h 35"/>
              <a:gd name="T30" fmla="*/ 15 w 15"/>
              <a:gd name="T31" fmla="*/ 13 h 35"/>
              <a:gd name="T32" fmla="*/ 15 w 15"/>
              <a:gd name="T33" fmla="*/ 15 h 35"/>
              <a:gd name="T34" fmla="*/ 15 w 15"/>
              <a:gd name="T35" fmla="*/ 35 h 35"/>
              <a:gd name="T36" fmla="*/ 10 w 15"/>
              <a:gd name="T37" fmla="*/ 35 h 35"/>
              <a:gd name="T38" fmla="*/ 10 w 15"/>
              <a:gd name="T39" fmla="*/ 18 h 35"/>
              <a:gd name="T40" fmla="*/ 10 w 15"/>
              <a:gd name="T41" fmla="*/ 18 h 35"/>
              <a:gd name="T42" fmla="*/ 10 w 15"/>
              <a:gd name="T43" fmla="*/ 15 h 35"/>
              <a:gd name="T44" fmla="*/ 10 w 15"/>
              <a:gd name="T45" fmla="*/ 15 h 35"/>
              <a:gd name="T46" fmla="*/ 8 w 15"/>
              <a:gd name="T47" fmla="*/ 15 h 35"/>
              <a:gd name="T48" fmla="*/ 8 w 15"/>
              <a:gd name="T49" fmla="*/ 15 h 35"/>
              <a:gd name="T50" fmla="*/ 6 w 15"/>
              <a:gd name="T51" fmla="*/ 15 h 35"/>
              <a:gd name="T52" fmla="*/ 6 w 15"/>
              <a:gd name="T53" fmla="*/ 15 h 35"/>
              <a:gd name="T54" fmla="*/ 5 w 15"/>
              <a:gd name="T55" fmla="*/ 18 h 35"/>
              <a:gd name="T56" fmla="*/ 5 w 15"/>
              <a:gd name="T57" fmla="*/ 35 h 35"/>
              <a:gd name="T58" fmla="*/ 0 w 15"/>
              <a:gd name="T5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35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8" y="10"/>
                </a:lnTo>
                <a:lnTo>
                  <a:pt x="8" y="10"/>
                </a:lnTo>
                <a:lnTo>
                  <a:pt x="10" y="9"/>
                </a:lnTo>
                <a:lnTo>
                  <a:pt x="10" y="9"/>
                </a:lnTo>
                <a:lnTo>
                  <a:pt x="13" y="10"/>
                </a:lnTo>
                <a:lnTo>
                  <a:pt x="13" y="10"/>
                </a:lnTo>
                <a:lnTo>
                  <a:pt x="14" y="11"/>
                </a:lnTo>
                <a:lnTo>
                  <a:pt x="14" y="11"/>
                </a:lnTo>
                <a:lnTo>
                  <a:pt x="15" y="13"/>
                </a:lnTo>
                <a:lnTo>
                  <a:pt x="15" y="13"/>
                </a:lnTo>
                <a:lnTo>
                  <a:pt x="15" y="15"/>
                </a:lnTo>
                <a:lnTo>
                  <a:pt x="15" y="35"/>
                </a:lnTo>
                <a:lnTo>
                  <a:pt x="10" y="35"/>
                </a:lnTo>
                <a:lnTo>
                  <a:pt x="10" y="18"/>
                </a:lnTo>
                <a:lnTo>
                  <a:pt x="10" y="18"/>
                </a:lnTo>
                <a:lnTo>
                  <a:pt x="10" y="15"/>
                </a:lnTo>
                <a:lnTo>
                  <a:pt x="10" y="15"/>
                </a:lnTo>
                <a:lnTo>
                  <a:pt x="8" y="15"/>
                </a:lnTo>
                <a:lnTo>
                  <a:pt x="8" y="15"/>
                </a:lnTo>
                <a:lnTo>
                  <a:pt x="6" y="15"/>
                </a:lnTo>
                <a:lnTo>
                  <a:pt x="6" y="15"/>
                </a:lnTo>
                <a:lnTo>
                  <a:pt x="5" y="18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17" name="Freeform 841">
            <a:extLst>
              <a:ext uri="{FF2B5EF4-FFF2-40B4-BE49-F238E27FC236}">
                <a16:creationId xmlns:a16="http://schemas.microsoft.com/office/drawing/2014/main" id="{C88D2C8D-9197-444D-9E28-517507ED1BC8}"/>
              </a:ext>
            </a:extLst>
          </p:cNvPr>
          <p:cNvSpPr>
            <a:spLocks/>
          </p:cNvSpPr>
          <p:nvPr/>
        </p:nvSpPr>
        <p:spPr bwMode="auto">
          <a:xfrm>
            <a:off x="3796743" y="3884796"/>
            <a:ext cx="23813" cy="41275"/>
          </a:xfrm>
          <a:custGeom>
            <a:avLst/>
            <a:gdLst>
              <a:gd name="T0" fmla="*/ 0 w 15"/>
              <a:gd name="T1" fmla="*/ 26 h 26"/>
              <a:gd name="T2" fmla="*/ 0 w 15"/>
              <a:gd name="T3" fmla="*/ 1 h 26"/>
              <a:gd name="T4" fmla="*/ 5 w 15"/>
              <a:gd name="T5" fmla="*/ 1 h 26"/>
              <a:gd name="T6" fmla="*/ 5 w 15"/>
              <a:gd name="T7" fmla="*/ 4 h 26"/>
              <a:gd name="T8" fmla="*/ 5 w 15"/>
              <a:gd name="T9" fmla="*/ 4 h 26"/>
              <a:gd name="T10" fmla="*/ 5 w 15"/>
              <a:gd name="T11" fmla="*/ 4 h 26"/>
              <a:gd name="T12" fmla="*/ 6 w 15"/>
              <a:gd name="T13" fmla="*/ 1 h 26"/>
              <a:gd name="T14" fmla="*/ 6 w 15"/>
              <a:gd name="T15" fmla="*/ 1 h 26"/>
              <a:gd name="T16" fmla="*/ 10 w 15"/>
              <a:gd name="T17" fmla="*/ 0 h 26"/>
              <a:gd name="T18" fmla="*/ 10 w 15"/>
              <a:gd name="T19" fmla="*/ 0 h 26"/>
              <a:gd name="T20" fmla="*/ 12 w 15"/>
              <a:gd name="T21" fmla="*/ 1 h 26"/>
              <a:gd name="T22" fmla="*/ 12 w 15"/>
              <a:gd name="T23" fmla="*/ 1 h 26"/>
              <a:gd name="T24" fmla="*/ 14 w 15"/>
              <a:gd name="T25" fmla="*/ 2 h 26"/>
              <a:gd name="T26" fmla="*/ 14 w 15"/>
              <a:gd name="T27" fmla="*/ 2 h 26"/>
              <a:gd name="T28" fmla="*/ 15 w 15"/>
              <a:gd name="T29" fmla="*/ 4 h 26"/>
              <a:gd name="T30" fmla="*/ 15 w 15"/>
              <a:gd name="T31" fmla="*/ 4 h 26"/>
              <a:gd name="T32" fmla="*/ 15 w 15"/>
              <a:gd name="T33" fmla="*/ 6 h 26"/>
              <a:gd name="T34" fmla="*/ 15 w 15"/>
              <a:gd name="T35" fmla="*/ 26 h 26"/>
              <a:gd name="T36" fmla="*/ 10 w 15"/>
              <a:gd name="T37" fmla="*/ 26 h 26"/>
              <a:gd name="T38" fmla="*/ 10 w 15"/>
              <a:gd name="T39" fmla="*/ 9 h 26"/>
              <a:gd name="T40" fmla="*/ 10 w 15"/>
              <a:gd name="T41" fmla="*/ 9 h 26"/>
              <a:gd name="T42" fmla="*/ 9 w 15"/>
              <a:gd name="T43" fmla="*/ 6 h 26"/>
              <a:gd name="T44" fmla="*/ 9 w 15"/>
              <a:gd name="T45" fmla="*/ 6 h 26"/>
              <a:gd name="T46" fmla="*/ 8 w 15"/>
              <a:gd name="T47" fmla="*/ 6 h 26"/>
              <a:gd name="T48" fmla="*/ 8 w 15"/>
              <a:gd name="T49" fmla="*/ 6 h 26"/>
              <a:gd name="T50" fmla="*/ 5 w 15"/>
              <a:gd name="T51" fmla="*/ 6 h 26"/>
              <a:gd name="T52" fmla="*/ 5 w 15"/>
              <a:gd name="T53" fmla="*/ 6 h 26"/>
              <a:gd name="T54" fmla="*/ 5 w 15"/>
              <a:gd name="T55" fmla="*/ 9 h 26"/>
              <a:gd name="T56" fmla="*/ 5 w 15"/>
              <a:gd name="T57" fmla="*/ 26 h 26"/>
              <a:gd name="T58" fmla="*/ 0 w 15"/>
              <a:gd name="T5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6" y="1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8" y="6"/>
                </a:lnTo>
                <a:lnTo>
                  <a:pt x="8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18" name="Freeform 842">
            <a:extLst>
              <a:ext uri="{FF2B5EF4-FFF2-40B4-BE49-F238E27FC236}">
                <a16:creationId xmlns:a16="http://schemas.microsoft.com/office/drawing/2014/main" id="{0142478A-7B0A-4698-A0B0-7D87FD3AC22D}"/>
              </a:ext>
            </a:extLst>
          </p:cNvPr>
          <p:cNvSpPr>
            <a:spLocks noEditPoints="1"/>
          </p:cNvSpPr>
          <p:nvPr/>
        </p:nvSpPr>
        <p:spPr bwMode="auto">
          <a:xfrm>
            <a:off x="3826906" y="3884796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9 h 26"/>
              <a:gd name="T6" fmla="*/ 5 w 15"/>
              <a:gd name="T7" fmla="*/ 19 h 26"/>
              <a:gd name="T8" fmla="*/ 6 w 15"/>
              <a:gd name="T9" fmla="*/ 21 h 26"/>
              <a:gd name="T10" fmla="*/ 6 w 15"/>
              <a:gd name="T11" fmla="*/ 21 h 26"/>
              <a:gd name="T12" fmla="*/ 8 w 15"/>
              <a:gd name="T13" fmla="*/ 21 h 26"/>
              <a:gd name="T14" fmla="*/ 8 w 15"/>
              <a:gd name="T15" fmla="*/ 21 h 26"/>
              <a:gd name="T16" fmla="*/ 10 w 15"/>
              <a:gd name="T17" fmla="*/ 20 h 26"/>
              <a:gd name="T18" fmla="*/ 10 w 15"/>
              <a:gd name="T19" fmla="*/ 20 h 26"/>
              <a:gd name="T20" fmla="*/ 10 w 15"/>
              <a:gd name="T21" fmla="*/ 19 h 26"/>
              <a:gd name="T22" fmla="*/ 15 w 15"/>
              <a:gd name="T23" fmla="*/ 19 h 26"/>
              <a:gd name="T24" fmla="*/ 15 w 15"/>
              <a:gd name="T25" fmla="*/ 19 h 26"/>
              <a:gd name="T26" fmla="*/ 15 w 15"/>
              <a:gd name="T27" fmla="*/ 22 h 26"/>
              <a:gd name="T28" fmla="*/ 13 w 15"/>
              <a:gd name="T29" fmla="*/ 24 h 26"/>
              <a:gd name="T30" fmla="*/ 13 w 15"/>
              <a:gd name="T31" fmla="*/ 24 h 26"/>
              <a:gd name="T32" fmla="*/ 11 w 15"/>
              <a:gd name="T33" fmla="*/ 26 h 26"/>
              <a:gd name="T34" fmla="*/ 11 w 15"/>
              <a:gd name="T35" fmla="*/ 26 h 26"/>
              <a:gd name="T36" fmla="*/ 8 w 15"/>
              <a:gd name="T37" fmla="*/ 26 h 26"/>
              <a:gd name="T38" fmla="*/ 8 w 15"/>
              <a:gd name="T39" fmla="*/ 26 h 26"/>
              <a:gd name="T40" fmla="*/ 4 w 15"/>
              <a:gd name="T41" fmla="*/ 25 h 26"/>
              <a:gd name="T42" fmla="*/ 4 w 15"/>
              <a:gd name="T43" fmla="*/ 25 h 26"/>
              <a:gd name="T44" fmla="*/ 1 w 15"/>
              <a:gd name="T45" fmla="*/ 22 h 26"/>
              <a:gd name="T46" fmla="*/ 1 w 15"/>
              <a:gd name="T47" fmla="*/ 22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7 h 26"/>
              <a:gd name="T54" fmla="*/ 0 w 15"/>
              <a:gd name="T55" fmla="*/ 10 h 26"/>
              <a:gd name="T56" fmla="*/ 0 w 15"/>
              <a:gd name="T57" fmla="*/ 10 h 26"/>
              <a:gd name="T58" fmla="*/ 0 w 15"/>
              <a:gd name="T59" fmla="*/ 6 h 26"/>
              <a:gd name="T60" fmla="*/ 0 w 15"/>
              <a:gd name="T61" fmla="*/ 6 h 26"/>
              <a:gd name="T62" fmla="*/ 1 w 15"/>
              <a:gd name="T63" fmla="*/ 4 h 26"/>
              <a:gd name="T64" fmla="*/ 1 w 15"/>
              <a:gd name="T65" fmla="*/ 4 h 26"/>
              <a:gd name="T66" fmla="*/ 4 w 15"/>
              <a:gd name="T67" fmla="*/ 1 h 26"/>
              <a:gd name="T68" fmla="*/ 4 w 15"/>
              <a:gd name="T69" fmla="*/ 1 h 26"/>
              <a:gd name="T70" fmla="*/ 8 w 15"/>
              <a:gd name="T71" fmla="*/ 0 h 26"/>
              <a:gd name="T72" fmla="*/ 8 w 15"/>
              <a:gd name="T73" fmla="*/ 0 h 26"/>
              <a:gd name="T74" fmla="*/ 11 w 15"/>
              <a:gd name="T75" fmla="*/ 1 h 26"/>
              <a:gd name="T76" fmla="*/ 11 w 15"/>
              <a:gd name="T77" fmla="*/ 1 h 26"/>
              <a:gd name="T78" fmla="*/ 13 w 15"/>
              <a:gd name="T79" fmla="*/ 2 h 26"/>
              <a:gd name="T80" fmla="*/ 13 w 15"/>
              <a:gd name="T81" fmla="*/ 2 h 26"/>
              <a:gd name="T82" fmla="*/ 15 w 15"/>
              <a:gd name="T83" fmla="*/ 5 h 26"/>
              <a:gd name="T84" fmla="*/ 15 w 15"/>
              <a:gd name="T85" fmla="*/ 9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9 h 26"/>
              <a:gd name="T94" fmla="*/ 10 w 15"/>
              <a:gd name="T95" fmla="*/ 9 h 26"/>
              <a:gd name="T96" fmla="*/ 9 w 15"/>
              <a:gd name="T97" fmla="*/ 6 h 26"/>
              <a:gd name="T98" fmla="*/ 9 w 15"/>
              <a:gd name="T99" fmla="*/ 6 h 26"/>
              <a:gd name="T100" fmla="*/ 8 w 15"/>
              <a:gd name="T101" fmla="*/ 6 h 26"/>
              <a:gd name="T102" fmla="*/ 8 w 15"/>
              <a:gd name="T103" fmla="*/ 6 h 26"/>
              <a:gd name="T104" fmla="*/ 6 w 15"/>
              <a:gd name="T105" fmla="*/ 6 h 26"/>
              <a:gd name="T106" fmla="*/ 6 w 15"/>
              <a:gd name="T107" fmla="*/ 6 h 26"/>
              <a:gd name="T108" fmla="*/ 5 w 15"/>
              <a:gd name="T109" fmla="*/ 9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9"/>
                </a:lnTo>
                <a:lnTo>
                  <a:pt x="5" y="19"/>
                </a:lnTo>
                <a:lnTo>
                  <a:pt x="6" y="21"/>
                </a:lnTo>
                <a:lnTo>
                  <a:pt x="6" y="21"/>
                </a:lnTo>
                <a:lnTo>
                  <a:pt x="8" y="21"/>
                </a:ln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5" y="22"/>
                </a:lnTo>
                <a:lnTo>
                  <a:pt x="13" y="24"/>
                </a:lnTo>
                <a:lnTo>
                  <a:pt x="13" y="24"/>
                </a:lnTo>
                <a:lnTo>
                  <a:pt x="11" y="26"/>
                </a:lnTo>
                <a:lnTo>
                  <a:pt x="11" y="26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3" y="2"/>
                </a:lnTo>
                <a:lnTo>
                  <a:pt x="13" y="2"/>
                </a:lnTo>
                <a:lnTo>
                  <a:pt x="15" y="5"/>
                </a:lnTo>
                <a:lnTo>
                  <a:pt x="15" y="9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8" y="6"/>
                </a:lnTo>
                <a:lnTo>
                  <a:pt x="8" y="6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19" name="Freeform 843">
            <a:extLst>
              <a:ext uri="{FF2B5EF4-FFF2-40B4-BE49-F238E27FC236}">
                <a16:creationId xmlns:a16="http://schemas.microsoft.com/office/drawing/2014/main" id="{FA7DD9AA-DA71-44B5-A369-EC6BAF9D80F3}"/>
              </a:ext>
            </a:extLst>
          </p:cNvPr>
          <p:cNvSpPr>
            <a:spLocks/>
          </p:cNvSpPr>
          <p:nvPr/>
        </p:nvSpPr>
        <p:spPr bwMode="auto">
          <a:xfrm>
            <a:off x="3852306" y="3873683"/>
            <a:ext cx="19050" cy="52388"/>
          </a:xfrm>
          <a:custGeom>
            <a:avLst/>
            <a:gdLst>
              <a:gd name="T0" fmla="*/ 3 w 12"/>
              <a:gd name="T1" fmla="*/ 8 h 33"/>
              <a:gd name="T2" fmla="*/ 3 w 12"/>
              <a:gd name="T3" fmla="*/ 0 h 33"/>
              <a:gd name="T4" fmla="*/ 8 w 12"/>
              <a:gd name="T5" fmla="*/ 0 h 33"/>
              <a:gd name="T6" fmla="*/ 8 w 12"/>
              <a:gd name="T7" fmla="*/ 8 h 33"/>
              <a:gd name="T8" fmla="*/ 12 w 12"/>
              <a:gd name="T9" fmla="*/ 8 h 33"/>
              <a:gd name="T10" fmla="*/ 12 w 12"/>
              <a:gd name="T11" fmla="*/ 12 h 33"/>
              <a:gd name="T12" fmla="*/ 8 w 12"/>
              <a:gd name="T13" fmla="*/ 12 h 33"/>
              <a:gd name="T14" fmla="*/ 8 w 12"/>
              <a:gd name="T15" fmla="*/ 26 h 33"/>
              <a:gd name="T16" fmla="*/ 8 w 12"/>
              <a:gd name="T17" fmla="*/ 26 h 33"/>
              <a:gd name="T18" fmla="*/ 8 w 12"/>
              <a:gd name="T19" fmla="*/ 27 h 33"/>
              <a:gd name="T20" fmla="*/ 8 w 12"/>
              <a:gd name="T21" fmla="*/ 27 h 33"/>
              <a:gd name="T22" fmla="*/ 9 w 12"/>
              <a:gd name="T23" fmla="*/ 28 h 33"/>
              <a:gd name="T24" fmla="*/ 9 w 12"/>
              <a:gd name="T25" fmla="*/ 28 h 33"/>
              <a:gd name="T26" fmla="*/ 10 w 12"/>
              <a:gd name="T27" fmla="*/ 28 h 33"/>
              <a:gd name="T28" fmla="*/ 10 w 12"/>
              <a:gd name="T29" fmla="*/ 28 h 33"/>
              <a:gd name="T30" fmla="*/ 12 w 12"/>
              <a:gd name="T31" fmla="*/ 28 h 33"/>
              <a:gd name="T32" fmla="*/ 12 w 12"/>
              <a:gd name="T33" fmla="*/ 33 h 33"/>
              <a:gd name="T34" fmla="*/ 9 w 12"/>
              <a:gd name="T35" fmla="*/ 33 h 33"/>
              <a:gd name="T36" fmla="*/ 9 w 12"/>
              <a:gd name="T37" fmla="*/ 33 h 33"/>
              <a:gd name="T38" fmla="*/ 7 w 12"/>
              <a:gd name="T39" fmla="*/ 33 h 33"/>
              <a:gd name="T40" fmla="*/ 7 w 12"/>
              <a:gd name="T41" fmla="*/ 33 h 33"/>
              <a:gd name="T42" fmla="*/ 4 w 12"/>
              <a:gd name="T43" fmla="*/ 31 h 33"/>
              <a:gd name="T44" fmla="*/ 4 w 12"/>
              <a:gd name="T45" fmla="*/ 31 h 33"/>
              <a:gd name="T46" fmla="*/ 3 w 12"/>
              <a:gd name="T47" fmla="*/ 29 h 33"/>
              <a:gd name="T48" fmla="*/ 3 w 12"/>
              <a:gd name="T49" fmla="*/ 29 h 33"/>
              <a:gd name="T50" fmla="*/ 3 w 12"/>
              <a:gd name="T51" fmla="*/ 27 h 33"/>
              <a:gd name="T52" fmla="*/ 3 w 12"/>
              <a:gd name="T53" fmla="*/ 12 h 33"/>
              <a:gd name="T54" fmla="*/ 0 w 12"/>
              <a:gd name="T55" fmla="*/ 12 h 33"/>
              <a:gd name="T56" fmla="*/ 0 w 12"/>
              <a:gd name="T57" fmla="*/ 8 h 33"/>
              <a:gd name="T58" fmla="*/ 3 w 12"/>
              <a:gd name="T59" fmla="*/ 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" h="33">
                <a:moveTo>
                  <a:pt x="3" y="8"/>
                </a:moveTo>
                <a:lnTo>
                  <a:pt x="3" y="0"/>
                </a:lnTo>
                <a:lnTo>
                  <a:pt x="8" y="0"/>
                </a:lnTo>
                <a:lnTo>
                  <a:pt x="8" y="8"/>
                </a:lnTo>
                <a:lnTo>
                  <a:pt x="12" y="8"/>
                </a:lnTo>
                <a:lnTo>
                  <a:pt x="12" y="12"/>
                </a:lnTo>
                <a:lnTo>
                  <a:pt x="8" y="12"/>
                </a:lnTo>
                <a:lnTo>
                  <a:pt x="8" y="26"/>
                </a:lnTo>
                <a:lnTo>
                  <a:pt x="8" y="26"/>
                </a:lnTo>
                <a:lnTo>
                  <a:pt x="8" y="27"/>
                </a:lnTo>
                <a:lnTo>
                  <a:pt x="8" y="27"/>
                </a:lnTo>
                <a:lnTo>
                  <a:pt x="9" y="28"/>
                </a:lnTo>
                <a:lnTo>
                  <a:pt x="9" y="28"/>
                </a:lnTo>
                <a:lnTo>
                  <a:pt x="10" y="28"/>
                </a:lnTo>
                <a:lnTo>
                  <a:pt x="10" y="28"/>
                </a:lnTo>
                <a:lnTo>
                  <a:pt x="12" y="28"/>
                </a:lnTo>
                <a:lnTo>
                  <a:pt x="12" y="33"/>
                </a:lnTo>
                <a:lnTo>
                  <a:pt x="9" y="33"/>
                </a:lnTo>
                <a:lnTo>
                  <a:pt x="9" y="33"/>
                </a:lnTo>
                <a:lnTo>
                  <a:pt x="7" y="33"/>
                </a:lnTo>
                <a:lnTo>
                  <a:pt x="7" y="33"/>
                </a:lnTo>
                <a:lnTo>
                  <a:pt x="4" y="31"/>
                </a:lnTo>
                <a:lnTo>
                  <a:pt x="4" y="31"/>
                </a:lnTo>
                <a:lnTo>
                  <a:pt x="3" y="29"/>
                </a:lnTo>
                <a:lnTo>
                  <a:pt x="3" y="29"/>
                </a:lnTo>
                <a:lnTo>
                  <a:pt x="3" y="27"/>
                </a:lnTo>
                <a:lnTo>
                  <a:pt x="3" y="12"/>
                </a:lnTo>
                <a:lnTo>
                  <a:pt x="0" y="12"/>
                </a:lnTo>
                <a:lnTo>
                  <a:pt x="0" y="8"/>
                </a:lnTo>
                <a:lnTo>
                  <a:pt x="3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20" name="Freeform 844">
            <a:extLst>
              <a:ext uri="{FF2B5EF4-FFF2-40B4-BE49-F238E27FC236}">
                <a16:creationId xmlns:a16="http://schemas.microsoft.com/office/drawing/2014/main" id="{C0C3ED81-AA1C-4FFF-935B-02E848AECBB0}"/>
              </a:ext>
            </a:extLst>
          </p:cNvPr>
          <p:cNvSpPr>
            <a:spLocks noEditPoints="1"/>
          </p:cNvSpPr>
          <p:nvPr/>
        </p:nvSpPr>
        <p:spPr bwMode="auto">
          <a:xfrm>
            <a:off x="3872943" y="3870508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21" name="Freeform 845">
            <a:extLst>
              <a:ext uri="{FF2B5EF4-FFF2-40B4-BE49-F238E27FC236}">
                <a16:creationId xmlns:a16="http://schemas.microsoft.com/office/drawing/2014/main" id="{F028DE1F-DD28-4A34-9110-88A744585012}"/>
              </a:ext>
            </a:extLst>
          </p:cNvPr>
          <p:cNvSpPr>
            <a:spLocks/>
          </p:cNvSpPr>
          <p:nvPr/>
        </p:nvSpPr>
        <p:spPr bwMode="auto">
          <a:xfrm>
            <a:off x="3888818" y="3886383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3 h 25"/>
              <a:gd name="T8" fmla="*/ 10 w 15"/>
              <a:gd name="T9" fmla="*/ 23 h 25"/>
              <a:gd name="T10" fmla="*/ 10 w 15"/>
              <a:gd name="T11" fmla="*/ 23 h 25"/>
              <a:gd name="T12" fmla="*/ 7 w 15"/>
              <a:gd name="T13" fmla="*/ 25 h 25"/>
              <a:gd name="T14" fmla="*/ 7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2 w 15"/>
              <a:gd name="T21" fmla="*/ 25 h 25"/>
              <a:gd name="T22" fmla="*/ 2 w 15"/>
              <a:gd name="T23" fmla="*/ 25 h 25"/>
              <a:gd name="T24" fmla="*/ 1 w 15"/>
              <a:gd name="T25" fmla="*/ 24 h 25"/>
              <a:gd name="T26" fmla="*/ 1 w 15"/>
              <a:gd name="T27" fmla="*/ 24 h 25"/>
              <a:gd name="T28" fmla="*/ 0 w 15"/>
              <a:gd name="T29" fmla="*/ 23 h 25"/>
              <a:gd name="T30" fmla="*/ 0 w 15"/>
              <a:gd name="T31" fmla="*/ 23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8 h 25"/>
              <a:gd name="T40" fmla="*/ 5 w 15"/>
              <a:gd name="T41" fmla="*/ 18 h 25"/>
              <a:gd name="T42" fmla="*/ 5 w 15"/>
              <a:gd name="T43" fmla="*/ 20 h 25"/>
              <a:gd name="T44" fmla="*/ 5 w 15"/>
              <a:gd name="T45" fmla="*/ 20 h 25"/>
              <a:gd name="T46" fmla="*/ 7 w 15"/>
              <a:gd name="T47" fmla="*/ 20 h 25"/>
              <a:gd name="T48" fmla="*/ 7 w 15"/>
              <a:gd name="T49" fmla="*/ 20 h 25"/>
              <a:gd name="T50" fmla="*/ 9 w 15"/>
              <a:gd name="T51" fmla="*/ 19 h 25"/>
              <a:gd name="T52" fmla="*/ 9 w 15"/>
              <a:gd name="T53" fmla="*/ 19 h 25"/>
              <a:gd name="T54" fmla="*/ 10 w 15"/>
              <a:gd name="T55" fmla="*/ 16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7" y="25"/>
                </a:lnTo>
                <a:lnTo>
                  <a:pt x="7" y="25"/>
                </a:lnTo>
                <a:lnTo>
                  <a:pt x="5" y="25"/>
                </a:lnTo>
                <a:lnTo>
                  <a:pt x="5" y="25"/>
                </a:lnTo>
                <a:lnTo>
                  <a:pt x="2" y="25"/>
                </a:lnTo>
                <a:lnTo>
                  <a:pt x="2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9" y="19"/>
                </a:lnTo>
                <a:lnTo>
                  <a:pt x="9" y="19"/>
                </a:lnTo>
                <a:lnTo>
                  <a:pt x="10" y="16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22" name="Freeform 846">
            <a:extLst>
              <a:ext uri="{FF2B5EF4-FFF2-40B4-BE49-F238E27FC236}">
                <a16:creationId xmlns:a16="http://schemas.microsoft.com/office/drawing/2014/main" id="{8F1C5DD5-B82D-4AC4-A422-FDC399A021DE}"/>
              </a:ext>
            </a:extLst>
          </p:cNvPr>
          <p:cNvSpPr>
            <a:spLocks/>
          </p:cNvSpPr>
          <p:nvPr/>
        </p:nvSpPr>
        <p:spPr bwMode="auto">
          <a:xfrm>
            <a:off x="3918981" y="3884796"/>
            <a:ext cx="41275" cy="41275"/>
          </a:xfrm>
          <a:custGeom>
            <a:avLst/>
            <a:gdLst>
              <a:gd name="T0" fmla="*/ 0 w 26"/>
              <a:gd name="T1" fmla="*/ 26 h 26"/>
              <a:gd name="T2" fmla="*/ 0 w 26"/>
              <a:gd name="T3" fmla="*/ 1 h 26"/>
              <a:gd name="T4" fmla="*/ 5 w 26"/>
              <a:gd name="T5" fmla="*/ 1 h 26"/>
              <a:gd name="T6" fmla="*/ 5 w 26"/>
              <a:gd name="T7" fmla="*/ 4 h 26"/>
              <a:gd name="T8" fmla="*/ 5 w 26"/>
              <a:gd name="T9" fmla="*/ 4 h 26"/>
              <a:gd name="T10" fmla="*/ 5 w 26"/>
              <a:gd name="T11" fmla="*/ 4 h 26"/>
              <a:gd name="T12" fmla="*/ 7 w 26"/>
              <a:gd name="T13" fmla="*/ 1 h 26"/>
              <a:gd name="T14" fmla="*/ 7 w 26"/>
              <a:gd name="T15" fmla="*/ 1 h 26"/>
              <a:gd name="T16" fmla="*/ 10 w 26"/>
              <a:gd name="T17" fmla="*/ 0 h 26"/>
              <a:gd name="T18" fmla="*/ 10 w 26"/>
              <a:gd name="T19" fmla="*/ 0 h 26"/>
              <a:gd name="T20" fmla="*/ 12 w 26"/>
              <a:gd name="T21" fmla="*/ 1 h 26"/>
              <a:gd name="T22" fmla="*/ 12 w 26"/>
              <a:gd name="T23" fmla="*/ 1 h 26"/>
              <a:gd name="T24" fmla="*/ 15 w 26"/>
              <a:gd name="T25" fmla="*/ 4 h 26"/>
              <a:gd name="T26" fmla="*/ 15 w 26"/>
              <a:gd name="T27" fmla="*/ 4 h 26"/>
              <a:gd name="T28" fmla="*/ 17 w 26"/>
              <a:gd name="T29" fmla="*/ 1 h 26"/>
              <a:gd name="T30" fmla="*/ 17 w 26"/>
              <a:gd name="T31" fmla="*/ 1 h 26"/>
              <a:gd name="T32" fmla="*/ 20 w 26"/>
              <a:gd name="T33" fmla="*/ 0 h 26"/>
              <a:gd name="T34" fmla="*/ 20 w 26"/>
              <a:gd name="T35" fmla="*/ 0 h 26"/>
              <a:gd name="T36" fmla="*/ 22 w 26"/>
              <a:gd name="T37" fmla="*/ 1 h 26"/>
              <a:gd name="T38" fmla="*/ 22 w 26"/>
              <a:gd name="T39" fmla="*/ 1 h 26"/>
              <a:gd name="T40" fmla="*/ 24 w 26"/>
              <a:gd name="T41" fmla="*/ 2 h 26"/>
              <a:gd name="T42" fmla="*/ 24 w 26"/>
              <a:gd name="T43" fmla="*/ 2 h 26"/>
              <a:gd name="T44" fmla="*/ 25 w 26"/>
              <a:gd name="T45" fmla="*/ 4 h 26"/>
              <a:gd name="T46" fmla="*/ 25 w 26"/>
              <a:gd name="T47" fmla="*/ 4 h 26"/>
              <a:gd name="T48" fmla="*/ 26 w 26"/>
              <a:gd name="T49" fmla="*/ 6 h 26"/>
              <a:gd name="T50" fmla="*/ 26 w 26"/>
              <a:gd name="T51" fmla="*/ 26 h 26"/>
              <a:gd name="T52" fmla="*/ 20 w 26"/>
              <a:gd name="T53" fmla="*/ 26 h 26"/>
              <a:gd name="T54" fmla="*/ 20 w 26"/>
              <a:gd name="T55" fmla="*/ 9 h 26"/>
              <a:gd name="T56" fmla="*/ 20 w 26"/>
              <a:gd name="T57" fmla="*/ 9 h 26"/>
              <a:gd name="T58" fmla="*/ 20 w 26"/>
              <a:gd name="T59" fmla="*/ 6 h 26"/>
              <a:gd name="T60" fmla="*/ 20 w 26"/>
              <a:gd name="T61" fmla="*/ 6 h 26"/>
              <a:gd name="T62" fmla="*/ 17 w 26"/>
              <a:gd name="T63" fmla="*/ 6 h 26"/>
              <a:gd name="T64" fmla="*/ 17 w 26"/>
              <a:gd name="T65" fmla="*/ 6 h 26"/>
              <a:gd name="T66" fmla="*/ 16 w 26"/>
              <a:gd name="T67" fmla="*/ 6 h 26"/>
              <a:gd name="T68" fmla="*/ 16 w 26"/>
              <a:gd name="T69" fmla="*/ 6 h 26"/>
              <a:gd name="T70" fmla="*/ 15 w 26"/>
              <a:gd name="T71" fmla="*/ 9 h 26"/>
              <a:gd name="T72" fmla="*/ 15 w 26"/>
              <a:gd name="T73" fmla="*/ 26 h 26"/>
              <a:gd name="T74" fmla="*/ 10 w 26"/>
              <a:gd name="T75" fmla="*/ 26 h 26"/>
              <a:gd name="T76" fmla="*/ 10 w 26"/>
              <a:gd name="T77" fmla="*/ 9 h 26"/>
              <a:gd name="T78" fmla="*/ 10 w 26"/>
              <a:gd name="T79" fmla="*/ 9 h 26"/>
              <a:gd name="T80" fmla="*/ 10 w 26"/>
              <a:gd name="T81" fmla="*/ 6 h 26"/>
              <a:gd name="T82" fmla="*/ 10 w 26"/>
              <a:gd name="T83" fmla="*/ 6 h 26"/>
              <a:gd name="T84" fmla="*/ 7 w 26"/>
              <a:gd name="T85" fmla="*/ 6 h 26"/>
              <a:gd name="T86" fmla="*/ 7 w 26"/>
              <a:gd name="T87" fmla="*/ 6 h 26"/>
              <a:gd name="T88" fmla="*/ 6 w 26"/>
              <a:gd name="T89" fmla="*/ 6 h 26"/>
              <a:gd name="T90" fmla="*/ 6 w 26"/>
              <a:gd name="T91" fmla="*/ 6 h 26"/>
              <a:gd name="T92" fmla="*/ 5 w 26"/>
              <a:gd name="T93" fmla="*/ 9 h 26"/>
              <a:gd name="T94" fmla="*/ 5 w 26"/>
              <a:gd name="T95" fmla="*/ 26 h 26"/>
              <a:gd name="T96" fmla="*/ 0 w 26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5" y="4"/>
                </a:lnTo>
                <a:lnTo>
                  <a:pt x="15" y="4"/>
                </a:lnTo>
                <a:lnTo>
                  <a:pt x="17" y="1"/>
                </a:lnTo>
                <a:lnTo>
                  <a:pt x="17" y="1"/>
                </a:lnTo>
                <a:lnTo>
                  <a:pt x="20" y="0"/>
                </a:lnTo>
                <a:lnTo>
                  <a:pt x="20" y="0"/>
                </a:lnTo>
                <a:lnTo>
                  <a:pt x="22" y="1"/>
                </a:lnTo>
                <a:lnTo>
                  <a:pt x="22" y="1"/>
                </a:lnTo>
                <a:lnTo>
                  <a:pt x="24" y="2"/>
                </a:lnTo>
                <a:lnTo>
                  <a:pt x="24" y="2"/>
                </a:lnTo>
                <a:lnTo>
                  <a:pt x="25" y="4"/>
                </a:lnTo>
                <a:lnTo>
                  <a:pt x="25" y="4"/>
                </a:lnTo>
                <a:lnTo>
                  <a:pt x="26" y="6"/>
                </a:lnTo>
                <a:lnTo>
                  <a:pt x="26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20" y="6"/>
                </a:lnTo>
                <a:lnTo>
                  <a:pt x="20" y="6"/>
                </a:lnTo>
                <a:lnTo>
                  <a:pt x="17" y="6"/>
                </a:lnTo>
                <a:lnTo>
                  <a:pt x="17" y="6"/>
                </a:lnTo>
                <a:lnTo>
                  <a:pt x="16" y="6"/>
                </a:lnTo>
                <a:lnTo>
                  <a:pt x="16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7" y="6"/>
                </a:lnTo>
                <a:lnTo>
                  <a:pt x="7" y="6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23" name="Freeform 847">
            <a:extLst>
              <a:ext uri="{FF2B5EF4-FFF2-40B4-BE49-F238E27FC236}">
                <a16:creationId xmlns:a16="http://schemas.microsoft.com/office/drawing/2014/main" id="{EBAB5B6F-D830-4615-AA8C-27DCEAC90E78}"/>
              </a:ext>
            </a:extLst>
          </p:cNvPr>
          <p:cNvSpPr>
            <a:spLocks noEditPoints="1"/>
          </p:cNvSpPr>
          <p:nvPr/>
        </p:nvSpPr>
        <p:spPr bwMode="auto">
          <a:xfrm>
            <a:off x="3717368" y="4380096"/>
            <a:ext cx="30163" cy="58738"/>
          </a:xfrm>
          <a:custGeom>
            <a:avLst/>
            <a:gdLst>
              <a:gd name="T0" fmla="*/ 0 w 19"/>
              <a:gd name="T1" fmla="*/ 37 h 37"/>
              <a:gd name="T2" fmla="*/ 0 w 19"/>
              <a:gd name="T3" fmla="*/ 0 h 37"/>
              <a:gd name="T4" fmla="*/ 8 w 19"/>
              <a:gd name="T5" fmla="*/ 0 h 37"/>
              <a:gd name="T6" fmla="*/ 8 w 19"/>
              <a:gd name="T7" fmla="*/ 0 h 37"/>
              <a:gd name="T8" fmla="*/ 13 w 19"/>
              <a:gd name="T9" fmla="*/ 2 h 37"/>
              <a:gd name="T10" fmla="*/ 15 w 19"/>
              <a:gd name="T11" fmla="*/ 3 h 37"/>
              <a:gd name="T12" fmla="*/ 16 w 19"/>
              <a:gd name="T13" fmla="*/ 7 h 37"/>
              <a:gd name="T14" fmla="*/ 18 w 19"/>
              <a:gd name="T15" fmla="*/ 12 h 37"/>
              <a:gd name="T16" fmla="*/ 18 w 19"/>
              <a:gd name="T17" fmla="*/ 12 h 37"/>
              <a:gd name="T18" fmla="*/ 16 w 19"/>
              <a:gd name="T19" fmla="*/ 17 h 37"/>
              <a:gd name="T20" fmla="*/ 16 w 19"/>
              <a:gd name="T21" fmla="*/ 17 h 37"/>
              <a:gd name="T22" fmla="*/ 15 w 19"/>
              <a:gd name="T23" fmla="*/ 18 h 37"/>
              <a:gd name="T24" fmla="*/ 13 w 19"/>
              <a:gd name="T25" fmla="*/ 20 h 37"/>
              <a:gd name="T26" fmla="*/ 19 w 19"/>
              <a:gd name="T27" fmla="*/ 37 h 37"/>
              <a:gd name="T28" fmla="*/ 13 w 19"/>
              <a:gd name="T29" fmla="*/ 37 h 37"/>
              <a:gd name="T30" fmla="*/ 8 w 19"/>
              <a:gd name="T31" fmla="*/ 22 h 37"/>
              <a:gd name="T32" fmla="*/ 5 w 19"/>
              <a:gd name="T33" fmla="*/ 22 h 37"/>
              <a:gd name="T34" fmla="*/ 5 w 19"/>
              <a:gd name="T35" fmla="*/ 37 h 37"/>
              <a:gd name="T36" fmla="*/ 0 w 19"/>
              <a:gd name="T37" fmla="*/ 37 h 37"/>
              <a:gd name="T38" fmla="*/ 5 w 19"/>
              <a:gd name="T39" fmla="*/ 5 h 37"/>
              <a:gd name="T40" fmla="*/ 5 w 19"/>
              <a:gd name="T41" fmla="*/ 17 h 37"/>
              <a:gd name="T42" fmla="*/ 8 w 19"/>
              <a:gd name="T43" fmla="*/ 17 h 37"/>
              <a:gd name="T44" fmla="*/ 8 w 19"/>
              <a:gd name="T45" fmla="*/ 17 h 37"/>
              <a:gd name="T46" fmla="*/ 10 w 19"/>
              <a:gd name="T47" fmla="*/ 17 h 37"/>
              <a:gd name="T48" fmla="*/ 10 w 19"/>
              <a:gd name="T49" fmla="*/ 17 h 37"/>
              <a:gd name="T50" fmla="*/ 11 w 19"/>
              <a:gd name="T51" fmla="*/ 15 h 37"/>
              <a:gd name="T52" fmla="*/ 11 w 19"/>
              <a:gd name="T53" fmla="*/ 15 h 37"/>
              <a:gd name="T54" fmla="*/ 11 w 19"/>
              <a:gd name="T55" fmla="*/ 13 h 37"/>
              <a:gd name="T56" fmla="*/ 11 w 19"/>
              <a:gd name="T57" fmla="*/ 13 h 37"/>
              <a:gd name="T58" fmla="*/ 13 w 19"/>
              <a:gd name="T59" fmla="*/ 10 h 37"/>
              <a:gd name="T60" fmla="*/ 13 w 19"/>
              <a:gd name="T61" fmla="*/ 10 h 37"/>
              <a:gd name="T62" fmla="*/ 11 w 19"/>
              <a:gd name="T63" fmla="*/ 9 h 37"/>
              <a:gd name="T64" fmla="*/ 11 w 19"/>
              <a:gd name="T65" fmla="*/ 9 h 37"/>
              <a:gd name="T66" fmla="*/ 11 w 19"/>
              <a:gd name="T67" fmla="*/ 7 h 37"/>
              <a:gd name="T68" fmla="*/ 11 w 19"/>
              <a:gd name="T69" fmla="*/ 7 h 37"/>
              <a:gd name="T70" fmla="*/ 10 w 19"/>
              <a:gd name="T71" fmla="*/ 5 h 37"/>
              <a:gd name="T72" fmla="*/ 8 w 19"/>
              <a:gd name="T73" fmla="*/ 5 h 37"/>
              <a:gd name="T74" fmla="*/ 5 w 19"/>
              <a:gd name="T75" fmla="*/ 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9" h="37">
                <a:moveTo>
                  <a:pt x="0" y="37"/>
                </a:moveTo>
                <a:lnTo>
                  <a:pt x="0" y="0"/>
                </a:lnTo>
                <a:lnTo>
                  <a:pt x="8" y="0"/>
                </a:lnTo>
                <a:lnTo>
                  <a:pt x="8" y="0"/>
                </a:lnTo>
                <a:lnTo>
                  <a:pt x="13" y="2"/>
                </a:lnTo>
                <a:lnTo>
                  <a:pt x="15" y="3"/>
                </a:lnTo>
                <a:lnTo>
                  <a:pt x="16" y="7"/>
                </a:lnTo>
                <a:lnTo>
                  <a:pt x="18" y="12"/>
                </a:lnTo>
                <a:lnTo>
                  <a:pt x="18" y="12"/>
                </a:lnTo>
                <a:lnTo>
                  <a:pt x="16" y="17"/>
                </a:lnTo>
                <a:lnTo>
                  <a:pt x="16" y="17"/>
                </a:lnTo>
                <a:lnTo>
                  <a:pt x="15" y="18"/>
                </a:lnTo>
                <a:lnTo>
                  <a:pt x="13" y="20"/>
                </a:lnTo>
                <a:lnTo>
                  <a:pt x="19" y="37"/>
                </a:lnTo>
                <a:lnTo>
                  <a:pt x="13" y="37"/>
                </a:lnTo>
                <a:lnTo>
                  <a:pt x="8" y="22"/>
                </a:lnTo>
                <a:lnTo>
                  <a:pt x="5" y="22"/>
                </a:lnTo>
                <a:lnTo>
                  <a:pt x="5" y="37"/>
                </a:lnTo>
                <a:lnTo>
                  <a:pt x="0" y="37"/>
                </a:lnTo>
                <a:close/>
                <a:moveTo>
                  <a:pt x="5" y="5"/>
                </a:moveTo>
                <a:lnTo>
                  <a:pt x="5" y="17"/>
                </a:lnTo>
                <a:lnTo>
                  <a:pt x="8" y="17"/>
                </a:lnTo>
                <a:lnTo>
                  <a:pt x="8" y="17"/>
                </a:lnTo>
                <a:lnTo>
                  <a:pt x="10" y="17"/>
                </a:lnTo>
                <a:lnTo>
                  <a:pt x="10" y="17"/>
                </a:lnTo>
                <a:lnTo>
                  <a:pt x="11" y="15"/>
                </a:lnTo>
                <a:lnTo>
                  <a:pt x="11" y="15"/>
                </a:lnTo>
                <a:lnTo>
                  <a:pt x="11" y="13"/>
                </a:lnTo>
                <a:lnTo>
                  <a:pt x="11" y="13"/>
                </a:lnTo>
                <a:lnTo>
                  <a:pt x="13" y="10"/>
                </a:lnTo>
                <a:lnTo>
                  <a:pt x="13" y="10"/>
                </a:lnTo>
                <a:lnTo>
                  <a:pt x="11" y="9"/>
                </a:lnTo>
                <a:lnTo>
                  <a:pt x="11" y="9"/>
                </a:lnTo>
                <a:lnTo>
                  <a:pt x="11" y="7"/>
                </a:lnTo>
                <a:lnTo>
                  <a:pt x="11" y="7"/>
                </a:lnTo>
                <a:lnTo>
                  <a:pt x="10" y="5"/>
                </a:lnTo>
                <a:lnTo>
                  <a:pt x="8" y="5"/>
                </a:lnTo>
                <a:lnTo>
                  <a:pt x="5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24" name="Freeform 848">
            <a:extLst>
              <a:ext uri="{FF2B5EF4-FFF2-40B4-BE49-F238E27FC236}">
                <a16:creationId xmlns:a16="http://schemas.microsoft.com/office/drawing/2014/main" id="{8028D7B8-CA3A-42AC-B001-FE018568F208}"/>
              </a:ext>
            </a:extLst>
          </p:cNvPr>
          <p:cNvSpPr>
            <a:spLocks/>
          </p:cNvSpPr>
          <p:nvPr/>
        </p:nvSpPr>
        <p:spPr bwMode="auto">
          <a:xfrm>
            <a:off x="3750706" y="4380096"/>
            <a:ext cx="23813" cy="58738"/>
          </a:xfrm>
          <a:custGeom>
            <a:avLst/>
            <a:gdLst>
              <a:gd name="T0" fmla="*/ 0 w 15"/>
              <a:gd name="T1" fmla="*/ 37 h 37"/>
              <a:gd name="T2" fmla="*/ 0 w 15"/>
              <a:gd name="T3" fmla="*/ 0 h 37"/>
              <a:gd name="T4" fmla="*/ 5 w 15"/>
              <a:gd name="T5" fmla="*/ 0 h 37"/>
              <a:gd name="T6" fmla="*/ 5 w 15"/>
              <a:gd name="T7" fmla="*/ 13 h 37"/>
              <a:gd name="T8" fmla="*/ 5 w 15"/>
              <a:gd name="T9" fmla="*/ 13 h 37"/>
              <a:gd name="T10" fmla="*/ 5 w 15"/>
              <a:gd name="T11" fmla="*/ 13 h 37"/>
              <a:gd name="T12" fmla="*/ 7 w 15"/>
              <a:gd name="T13" fmla="*/ 12 h 37"/>
              <a:gd name="T14" fmla="*/ 7 w 15"/>
              <a:gd name="T15" fmla="*/ 12 h 37"/>
              <a:gd name="T16" fmla="*/ 10 w 15"/>
              <a:gd name="T17" fmla="*/ 10 h 37"/>
              <a:gd name="T18" fmla="*/ 10 w 15"/>
              <a:gd name="T19" fmla="*/ 10 h 37"/>
              <a:gd name="T20" fmla="*/ 12 w 15"/>
              <a:gd name="T21" fmla="*/ 10 h 37"/>
              <a:gd name="T22" fmla="*/ 12 w 15"/>
              <a:gd name="T23" fmla="*/ 10 h 37"/>
              <a:gd name="T24" fmla="*/ 14 w 15"/>
              <a:gd name="T25" fmla="*/ 12 h 37"/>
              <a:gd name="T26" fmla="*/ 14 w 15"/>
              <a:gd name="T27" fmla="*/ 12 h 37"/>
              <a:gd name="T28" fmla="*/ 15 w 15"/>
              <a:gd name="T29" fmla="*/ 14 h 37"/>
              <a:gd name="T30" fmla="*/ 15 w 15"/>
              <a:gd name="T31" fmla="*/ 14 h 37"/>
              <a:gd name="T32" fmla="*/ 15 w 15"/>
              <a:gd name="T33" fmla="*/ 17 h 37"/>
              <a:gd name="T34" fmla="*/ 15 w 15"/>
              <a:gd name="T35" fmla="*/ 37 h 37"/>
              <a:gd name="T36" fmla="*/ 10 w 15"/>
              <a:gd name="T37" fmla="*/ 37 h 37"/>
              <a:gd name="T38" fmla="*/ 10 w 15"/>
              <a:gd name="T39" fmla="*/ 19 h 37"/>
              <a:gd name="T40" fmla="*/ 10 w 15"/>
              <a:gd name="T41" fmla="*/ 19 h 37"/>
              <a:gd name="T42" fmla="*/ 9 w 15"/>
              <a:gd name="T43" fmla="*/ 17 h 37"/>
              <a:gd name="T44" fmla="*/ 9 w 15"/>
              <a:gd name="T45" fmla="*/ 17 h 37"/>
              <a:gd name="T46" fmla="*/ 8 w 15"/>
              <a:gd name="T47" fmla="*/ 15 h 37"/>
              <a:gd name="T48" fmla="*/ 8 w 15"/>
              <a:gd name="T49" fmla="*/ 15 h 37"/>
              <a:gd name="T50" fmla="*/ 5 w 15"/>
              <a:gd name="T51" fmla="*/ 17 h 37"/>
              <a:gd name="T52" fmla="*/ 5 w 15"/>
              <a:gd name="T53" fmla="*/ 17 h 37"/>
              <a:gd name="T54" fmla="*/ 5 w 15"/>
              <a:gd name="T55" fmla="*/ 19 h 37"/>
              <a:gd name="T56" fmla="*/ 5 w 15"/>
              <a:gd name="T57" fmla="*/ 37 h 37"/>
              <a:gd name="T58" fmla="*/ 0 w 15"/>
              <a:gd name="T59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37">
                <a:moveTo>
                  <a:pt x="0" y="37"/>
                </a:moveTo>
                <a:lnTo>
                  <a:pt x="0" y="0"/>
                </a:lnTo>
                <a:lnTo>
                  <a:pt x="5" y="0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2"/>
                </a:lnTo>
                <a:lnTo>
                  <a:pt x="7" y="12"/>
                </a:lnTo>
                <a:lnTo>
                  <a:pt x="10" y="10"/>
                </a:lnTo>
                <a:lnTo>
                  <a:pt x="10" y="10"/>
                </a:lnTo>
                <a:lnTo>
                  <a:pt x="12" y="10"/>
                </a:lnTo>
                <a:lnTo>
                  <a:pt x="12" y="10"/>
                </a:lnTo>
                <a:lnTo>
                  <a:pt x="14" y="12"/>
                </a:lnTo>
                <a:lnTo>
                  <a:pt x="14" y="12"/>
                </a:lnTo>
                <a:lnTo>
                  <a:pt x="15" y="14"/>
                </a:lnTo>
                <a:lnTo>
                  <a:pt x="15" y="14"/>
                </a:lnTo>
                <a:lnTo>
                  <a:pt x="15" y="17"/>
                </a:lnTo>
                <a:lnTo>
                  <a:pt x="15" y="37"/>
                </a:lnTo>
                <a:lnTo>
                  <a:pt x="10" y="37"/>
                </a:lnTo>
                <a:lnTo>
                  <a:pt x="10" y="19"/>
                </a:lnTo>
                <a:lnTo>
                  <a:pt x="10" y="19"/>
                </a:lnTo>
                <a:lnTo>
                  <a:pt x="9" y="17"/>
                </a:lnTo>
                <a:lnTo>
                  <a:pt x="9" y="17"/>
                </a:lnTo>
                <a:lnTo>
                  <a:pt x="8" y="15"/>
                </a:lnTo>
                <a:lnTo>
                  <a:pt x="8" y="15"/>
                </a:lnTo>
                <a:lnTo>
                  <a:pt x="5" y="17"/>
                </a:lnTo>
                <a:lnTo>
                  <a:pt x="5" y="17"/>
                </a:lnTo>
                <a:lnTo>
                  <a:pt x="5" y="19"/>
                </a:lnTo>
                <a:lnTo>
                  <a:pt x="5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25" name="Freeform 849">
            <a:extLst>
              <a:ext uri="{FF2B5EF4-FFF2-40B4-BE49-F238E27FC236}">
                <a16:creationId xmlns:a16="http://schemas.microsoft.com/office/drawing/2014/main" id="{7FFEEA9C-45F9-475D-BB2A-CD9FE5BD8EC1}"/>
              </a:ext>
            </a:extLst>
          </p:cNvPr>
          <p:cNvSpPr>
            <a:spLocks noEditPoints="1"/>
          </p:cNvSpPr>
          <p:nvPr/>
        </p:nvSpPr>
        <p:spPr bwMode="auto">
          <a:xfrm>
            <a:off x="3780868" y="4395971"/>
            <a:ext cx="23813" cy="42863"/>
          </a:xfrm>
          <a:custGeom>
            <a:avLst/>
            <a:gdLst>
              <a:gd name="T0" fmla="*/ 15 w 15"/>
              <a:gd name="T1" fmla="*/ 15 h 27"/>
              <a:gd name="T2" fmla="*/ 5 w 15"/>
              <a:gd name="T3" fmla="*/ 15 h 27"/>
              <a:gd name="T4" fmla="*/ 5 w 15"/>
              <a:gd name="T5" fmla="*/ 19 h 27"/>
              <a:gd name="T6" fmla="*/ 5 w 15"/>
              <a:gd name="T7" fmla="*/ 19 h 27"/>
              <a:gd name="T8" fmla="*/ 6 w 15"/>
              <a:gd name="T9" fmla="*/ 21 h 27"/>
              <a:gd name="T10" fmla="*/ 6 w 15"/>
              <a:gd name="T11" fmla="*/ 21 h 27"/>
              <a:gd name="T12" fmla="*/ 8 w 15"/>
              <a:gd name="T13" fmla="*/ 22 h 27"/>
              <a:gd name="T14" fmla="*/ 8 w 15"/>
              <a:gd name="T15" fmla="*/ 22 h 27"/>
              <a:gd name="T16" fmla="*/ 10 w 15"/>
              <a:gd name="T17" fmla="*/ 21 h 27"/>
              <a:gd name="T18" fmla="*/ 10 w 15"/>
              <a:gd name="T19" fmla="*/ 21 h 27"/>
              <a:gd name="T20" fmla="*/ 10 w 15"/>
              <a:gd name="T21" fmla="*/ 19 h 27"/>
              <a:gd name="T22" fmla="*/ 15 w 15"/>
              <a:gd name="T23" fmla="*/ 19 h 27"/>
              <a:gd name="T24" fmla="*/ 15 w 15"/>
              <a:gd name="T25" fmla="*/ 19 h 27"/>
              <a:gd name="T26" fmla="*/ 15 w 15"/>
              <a:gd name="T27" fmla="*/ 22 h 27"/>
              <a:gd name="T28" fmla="*/ 13 w 15"/>
              <a:gd name="T29" fmla="*/ 24 h 27"/>
              <a:gd name="T30" fmla="*/ 13 w 15"/>
              <a:gd name="T31" fmla="*/ 24 h 27"/>
              <a:gd name="T32" fmla="*/ 11 w 15"/>
              <a:gd name="T33" fmla="*/ 26 h 27"/>
              <a:gd name="T34" fmla="*/ 11 w 15"/>
              <a:gd name="T35" fmla="*/ 26 h 27"/>
              <a:gd name="T36" fmla="*/ 8 w 15"/>
              <a:gd name="T37" fmla="*/ 27 h 27"/>
              <a:gd name="T38" fmla="*/ 8 w 15"/>
              <a:gd name="T39" fmla="*/ 27 h 27"/>
              <a:gd name="T40" fmla="*/ 4 w 15"/>
              <a:gd name="T41" fmla="*/ 26 h 27"/>
              <a:gd name="T42" fmla="*/ 4 w 15"/>
              <a:gd name="T43" fmla="*/ 26 h 27"/>
              <a:gd name="T44" fmla="*/ 1 w 15"/>
              <a:gd name="T45" fmla="*/ 23 h 27"/>
              <a:gd name="T46" fmla="*/ 1 w 15"/>
              <a:gd name="T47" fmla="*/ 23 h 27"/>
              <a:gd name="T48" fmla="*/ 0 w 15"/>
              <a:gd name="T49" fmla="*/ 21 h 27"/>
              <a:gd name="T50" fmla="*/ 0 w 15"/>
              <a:gd name="T51" fmla="*/ 21 h 27"/>
              <a:gd name="T52" fmla="*/ 0 w 15"/>
              <a:gd name="T53" fmla="*/ 18 h 27"/>
              <a:gd name="T54" fmla="*/ 0 w 15"/>
              <a:gd name="T55" fmla="*/ 9 h 27"/>
              <a:gd name="T56" fmla="*/ 0 w 15"/>
              <a:gd name="T57" fmla="*/ 9 h 27"/>
              <a:gd name="T58" fmla="*/ 0 w 15"/>
              <a:gd name="T59" fmla="*/ 7 h 27"/>
              <a:gd name="T60" fmla="*/ 0 w 15"/>
              <a:gd name="T61" fmla="*/ 7 h 27"/>
              <a:gd name="T62" fmla="*/ 1 w 15"/>
              <a:gd name="T63" fmla="*/ 4 h 27"/>
              <a:gd name="T64" fmla="*/ 1 w 15"/>
              <a:gd name="T65" fmla="*/ 4 h 27"/>
              <a:gd name="T66" fmla="*/ 4 w 15"/>
              <a:gd name="T67" fmla="*/ 2 h 27"/>
              <a:gd name="T68" fmla="*/ 4 w 15"/>
              <a:gd name="T69" fmla="*/ 2 h 27"/>
              <a:gd name="T70" fmla="*/ 8 w 15"/>
              <a:gd name="T71" fmla="*/ 0 h 27"/>
              <a:gd name="T72" fmla="*/ 8 w 15"/>
              <a:gd name="T73" fmla="*/ 0 h 27"/>
              <a:gd name="T74" fmla="*/ 11 w 15"/>
              <a:gd name="T75" fmla="*/ 2 h 27"/>
              <a:gd name="T76" fmla="*/ 11 w 15"/>
              <a:gd name="T77" fmla="*/ 2 h 27"/>
              <a:gd name="T78" fmla="*/ 13 w 15"/>
              <a:gd name="T79" fmla="*/ 3 h 27"/>
              <a:gd name="T80" fmla="*/ 13 w 15"/>
              <a:gd name="T81" fmla="*/ 3 h 27"/>
              <a:gd name="T82" fmla="*/ 15 w 15"/>
              <a:gd name="T83" fmla="*/ 5 h 27"/>
              <a:gd name="T84" fmla="*/ 15 w 15"/>
              <a:gd name="T85" fmla="*/ 8 h 27"/>
              <a:gd name="T86" fmla="*/ 15 w 15"/>
              <a:gd name="T87" fmla="*/ 15 h 27"/>
              <a:gd name="T88" fmla="*/ 5 w 15"/>
              <a:gd name="T89" fmla="*/ 12 h 27"/>
              <a:gd name="T90" fmla="*/ 10 w 15"/>
              <a:gd name="T91" fmla="*/ 12 h 27"/>
              <a:gd name="T92" fmla="*/ 10 w 15"/>
              <a:gd name="T93" fmla="*/ 9 h 27"/>
              <a:gd name="T94" fmla="*/ 10 w 15"/>
              <a:gd name="T95" fmla="*/ 9 h 27"/>
              <a:gd name="T96" fmla="*/ 9 w 15"/>
              <a:gd name="T97" fmla="*/ 7 h 27"/>
              <a:gd name="T98" fmla="*/ 9 w 15"/>
              <a:gd name="T99" fmla="*/ 7 h 27"/>
              <a:gd name="T100" fmla="*/ 8 w 15"/>
              <a:gd name="T101" fmla="*/ 5 h 27"/>
              <a:gd name="T102" fmla="*/ 8 w 15"/>
              <a:gd name="T103" fmla="*/ 5 h 27"/>
              <a:gd name="T104" fmla="*/ 6 w 15"/>
              <a:gd name="T105" fmla="*/ 7 h 27"/>
              <a:gd name="T106" fmla="*/ 6 w 15"/>
              <a:gd name="T107" fmla="*/ 7 h 27"/>
              <a:gd name="T108" fmla="*/ 5 w 15"/>
              <a:gd name="T109" fmla="*/ 9 h 27"/>
              <a:gd name="T110" fmla="*/ 5 w 15"/>
              <a:gd name="T111" fmla="*/ 1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7">
                <a:moveTo>
                  <a:pt x="15" y="15"/>
                </a:moveTo>
                <a:lnTo>
                  <a:pt x="5" y="15"/>
                </a:lnTo>
                <a:lnTo>
                  <a:pt x="5" y="19"/>
                </a:lnTo>
                <a:lnTo>
                  <a:pt x="5" y="19"/>
                </a:lnTo>
                <a:lnTo>
                  <a:pt x="6" y="21"/>
                </a:lnTo>
                <a:lnTo>
                  <a:pt x="6" y="21"/>
                </a:lnTo>
                <a:lnTo>
                  <a:pt x="8" y="22"/>
                </a:lnTo>
                <a:lnTo>
                  <a:pt x="8" y="22"/>
                </a:lnTo>
                <a:lnTo>
                  <a:pt x="10" y="21"/>
                </a:lnTo>
                <a:lnTo>
                  <a:pt x="10" y="21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5" y="22"/>
                </a:lnTo>
                <a:lnTo>
                  <a:pt x="13" y="24"/>
                </a:lnTo>
                <a:lnTo>
                  <a:pt x="13" y="24"/>
                </a:lnTo>
                <a:lnTo>
                  <a:pt x="11" y="26"/>
                </a:lnTo>
                <a:lnTo>
                  <a:pt x="11" y="26"/>
                </a:lnTo>
                <a:lnTo>
                  <a:pt x="8" y="27"/>
                </a:lnTo>
                <a:lnTo>
                  <a:pt x="8" y="27"/>
                </a:lnTo>
                <a:lnTo>
                  <a:pt x="4" y="26"/>
                </a:lnTo>
                <a:lnTo>
                  <a:pt x="4" y="26"/>
                </a:lnTo>
                <a:lnTo>
                  <a:pt x="1" y="23"/>
                </a:lnTo>
                <a:lnTo>
                  <a:pt x="1" y="23"/>
                </a:lnTo>
                <a:lnTo>
                  <a:pt x="0" y="21"/>
                </a:lnTo>
                <a:lnTo>
                  <a:pt x="0" y="21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1" y="4"/>
                </a:lnTo>
                <a:lnTo>
                  <a:pt x="1" y="4"/>
                </a:lnTo>
                <a:lnTo>
                  <a:pt x="4" y="2"/>
                </a:lnTo>
                <a:lnTo>
                  <a:pt x="4" y="2"/>
                </a:lnTo>
                <a:lnTo>
                  <a:pt x="8" y="0"/>
                </a:lnTo>
                <a:lnTo>
                  <a:pt x="8" y="0"/>
                </a:lnTo>
                <a:lnTo>
                  <a:pt x="11" y="2"/>
                </a:lnTo>
                <a:lnTo>
                  <a:pt x="11" y="2"/>
                </a:lnTo>
                <a:lnTo>
                  <a:pt x="13" y="3"/>
                </a:lnTo>
                <a:lnTo>
                  <a:pt x="13" y="3"/>
                </a:lnTo>
                <a:lnTo>
                  <a:pt x="15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2"/>
                </a:moveTo>
                <a:lnTo>
                  <a:pt x="10" y="12"/>
                </a:lnTo>
                <a:lnTo>
                  <a:pt x="10" y="9"/>
                </a:lnTo>
                <a:lnTo>
                  <a:pt x="10" y="9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6" y="7"/>
                </a:lnTo>
                <a:lnTo>
                  <a:pt x="6" y="7"/>
                </a:lnTo>
                <a:lnTo>
                  <a:pt x="5" y="9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26" name="Freeform 850">
            <a:extLst>
              <a:ext uri="{FF2B5EF4-FFF2-40B4-BE49-F238E27FC236}">
                <a16:creationId xmlns:a16="http://schemas.microsoft.com/office/drawing/2014/main" id="{D4BEDCC2-3A6D-4EA9-A078-C54FD4D9736C}"/>
              </a:ext>
            </a:extLst>
          </p:cNvPr>
          <p:cNvSpPr>
            <a:spLocks/>
          </p:cNvSpPr>
          <p:nvPr/>
        </p:nvSpPr>
        <p:spPr bwMode="auto">
          <a:xfrm>
            <a:off x="3811031" y="4395971"/>
            <a:ext cx="23813" cy="42863"/>
          </a:xfrm>
          <a:custGeom>
            <a:avLst/>
            <a:gdLst>
              <a:gd name="T0" fmla="*/ 0 w 15"/>
              <a:gd name="T1" fmla="*/ 27 h 27"/>
              <a:gd name="T2" fmla="*/ 0 w 15"/>
              <a:gd name="T3" fmla="*/ 0 h 27"/>
              <a:gd name="T4" fmla="*/ 5 w 15"/>
              <a:gd name="T5" fmla="*/ 0 h 27"/>
              <a:gd name="T6" fmla="*/ 5 w 15"/>
              <a:gd name="T7" fmla="*/ 3 h 27"/>
              <a:gd name="T8" fmla="*/ 5 w 15"/>
              <a:gd name="T9" fmla="*/ 3 h 27"/>
              <a:gd name="T10" fmla="*/ 5 w 15"/>
              <a:gd name="T11" fmla="*/ 3 h 27"/>
              <a:gd name="T12" fmla="*/ 8 w 15"/>
              <a:gd name="T13" fmla="*/ 2 h 27"/>
              <a:gd name="T14" fmla="*/ 8 w 15"/>
              <a:gd name="T15" fmla="*/ 2 h 27"/>
              <a:gd name="T16" fmla="*/ 10 w 15"/>
              <a:gd name="T17" fmla="*/ 0 h 27"/>
              <a:gd name="T18" fmla="*/ 10 w 15"/>
              <a:gd name="T19" fmla="*/ 0 h 27"/>
              <a:gd name="T20" fmla="*/ 13 w 15"/>
              <a:gd name="T21" fmla="*/ 0 h 27"/>
              <a:gd name="T22" fmla="*/ 13 w 15"/>
              <a:gd name="T23" fmla="*/ 0 h 27"/>
              <a:gd name="T24" fmla="*/ 14 w 15"/>
              <a:gd name="T25" fmla="*/ 2 h 27"/>
              <a:gd name="T26" fmla="*/ 14 w 15"/>
              <a:gd name="T27" fmla="*/ 2 h 27"/>
              <a:gd name="T28" fmla="*/ 15 w 15"/>
              <a:gd name="T29" fmla="*/ 4 h 27"/>
              <a:gd name="T30" fmla="*/ 15 w 15"/>
              <a:gd name="T31" fmla="*/ 4 h 27"/>
              <a:gd name="T32" fmla="*/ 15 w 15"/>
              <a:gd name="T33" fmla="*/ 7 h 27"/>
              <a:gd name="T34" fmla="*/ 15 w 15"/>
              <a:gd name="T35" fmla="*/ 27 h 27"/>
              <a:gd name="T36" fmla="*/ 10 w 15"/>
              <a:gd name="T37" fmla="*/ 27 h 27"/>
              <a:gd name="T38" fmla="*/ 10 w 15"/>
              <a:gd name="T39" fmla="*/ 9 h 27"/>
              <a:gd name="T40" fmla="*/ 10 w 15"/>
              <a:gd name="T41" fmla="*/ 9 h 27"/>
              <a:gd name="T42" fmla="*/ 10 w 15"/>
              <a:gd name="T43" fmla="*/ 7 h 27"/>
              <a:gd name="T44" fmla="*/ 10 w 15"/>
              <a:gd name="T45" fmla="*/ 7 h 27"/>
              <a:gd name="T46" fmla="*/ 8 w 15"/>
              <a:gd name="T47" fmla="*/ 5 h 27"/>
              <a:gd name="T48" fmla="*/ 8 w 15"/>
              <a:gd name="T49" fmla="*/ 5 h 27"/>
              <a:gd name="T50" fmla="*/ 6 w 15"/>
              <a:gd name="T51" fmla="*/ 7 h 27"/>
              <a:gd name="T52" fmla="*/ 6 w 15"/>
              <a:gd name="T53" fmla="*/ 7 h 27"/>
              <a:gd name="T54" fmla="*/ 5 w 15"/>
              <a:gd name="T55" fmla="*/ 9 h 27"/>
              <a:gd name="T56" fmla="*/ 5 w 15"/>
              <a:gd name="T57" fmla="*/ 27 h 27"/>
              <a:gd name="T58" fmla="*/ 0 w 15"/>
              <a:gd name="T59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7">
                <a:moveTo>
                  <a:pt x="0" y="27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8" y="2"/>
                </a:lnTo>
                <a:lnTo>
                  <a:pt x="8" y="2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5" y="7"/>
                </a:lnTo>
                <a:lnTo>
                  <a:pt x="15" y="27"/>
                </a:lnTo>
                <a:lnTo>
                  <a:pt x="10" y="27"/>
                </a:lnTo>
                <a:lnTo>
                  <a:pt x="10" y="9"/>
                </a:lnTo>
                <a:lnTo>
                  <a:pt x="10" y="9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6" y="7"/>
                </a:lnTo>
                <a:lnTo>
                  <a:pt x="6" y="7"/>
                </a:lnTo>
                <a:lnTo>
                  <a:pt x="5" y="9"/>
                </a:lnTo>
                <a:lnTo>
                  <a:pt x="5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27" name="Freeform 851">
            <a:extLst>
              <a:ext uri="{FF2B5EF4-FFF2-40B4-BE49-F238E27FC236}">
                <a16:creationId xmlns:a16="http://schemas.microsoft.com/office/drawing/2014/main" id="{FA7C4344-EB0F-454F-8953-AC9E15C52858}"/>
              </a:ext>
            </a:extLst>
          </p:cNvPr>
          <p:cNvSpPr>
            <a:spLocks noEditPoints="1"/>
          </p:cNvSpPr>
          <p:nvPr/>
        </p:nvSpPr>
        <p:spPr bwMode="auto">
          <a:xfrm>
            <a:off x="3842781" y="4380096"/>
            <a:ext cx="7938" cy="58738"/>
          </a:xfrm>
          <a:custGeom>
            <a:avLst/>
            <a:gdLst>
              <a:gd name="T0" fmla="*/ 0 w 5"/>
              <a:gd name="T1" fmla="*/ 5 h 37"/>
              <a:gd name="T2" fmla="*/ 0 w 5"/>
              <a:gd name="T3" fmla="*/ 0 h 37"/>
              <a:gd name="T4" fmla="*/ 5 w 5"/>
              <a:gd name="T5" fmla="*/ 0 h 37"/>
              <a:gd name="T6" fmla="*/ 5 w 5"/>
              <a:gd name="T7" fmla="*/ 5 h 37"/>
              <a:gd name="T8" fmla="*/ 0 w 5"/>
              <a:gd name="T9" fmla="*/ 5 h 37"/>
              <a:gd name="T10" fmla="*/ 0 w 5"/>
              <a:gd name="T11" fmla="*/ 37 h 37"/>
              <a:gd name="T12" fmla="*/ 0 w 5"/>
              <a:gd name="T13" fmla="*/ 10 h 37"/>
              <a:gd name="T14" fmla="*/ 5 w 5"/>
              <a:gd name="T15" fmla="*/ 10 h 37"/>
              <a:gd name="T16" fmla="*/ 5 w 5"/>
              <a:gd name="T17" fmla="*/ 37 h 37"/>
              <a:gd name="T18" fmla="*/ 0 w 5"/>
              <a:gd name="T19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7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7"/>
                </a:moveTo>
                <a:lnTo>
                  <a:pt x="0" y="10"/>
                </a:lnTo>
                <a:lnTo>
                  <a:pt x="5" y="10"/>
                </a:lnTo>
                <a:lnTo>
                  <a:pt x="5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28" name="Freeform 852">
            <a:extLst>
              <a:ext uri="{FF2B5EF4-FFF2-40B4-BE49-F238E27FC236}">
                <a16:creationId xmlns:a16="http://schemas.microsoft.com/office/drawing/2014/main" id="{6D0F430E-D7E7-4E83-82C5-6CD25DD91F00}"/>
              </a:ext>
            </a:extLst>
          </p:cNvPr>
          <p:cNvSpPr>
            <a:spLocks/>
          </p:cNvSpPr>
          <p:nvPr/>
        </p:nvSpPr>
        <p:spPr bwMode="auto">
          <a:xfrm>
            <a:off x="3857068" y="4395971"/>
            <a:ext cx="23813" cy="42863"/>
          </a:xfrm>
          <a:custGeom>
            <a:avLst/>
            <a:gdLst>
              <a:gd name="T0" fmla="*/ 15 w 15"/>
              <a:gd name="T1" fmla="*/ 0 h 27"/>
              <a:gd name="T2" fmla="*/ 15 w 15"/>
              <a:gd name="T3" fmla="*/ 27 h 27"/>
              <a:gd name="T4" fmla="*/ 10 w 15"/>
              <a:gd name="T5" fmla="*/ 27 h 27"/>
              <a:gd name="T6" fmla="*/ 10 w 15"/>
              <a:gd name="T7" fmla="*/ 24 h 27"/>
              <a:gd name="T8" fmla="*/ 10 w 15"/>
              <a:gd name="T9" fmla="*/ 24 h 27"/>
              <a:gd name="T10" fmla="*/ 10 w 15"/>
              <a:gd name="T11" fmla="*/ 24 h 27"/>
              <a:gd name="T12" fmla="*/ 9 w 15"/>
              <a:gd name="T13" fmla="*/ 26 h 27"/>
              <a:gd name="T14" fmla="*/ 9 w 15"/>
              <a:gd name="T15" fmla="*/ 26 h 27"/>
              <a:gd name="T16" fmla="*/ 5 w 15"/>
              <a:gd name="T17" fmla="*/ 27 h 27"/>
              <a:gd name="T18" fmla="*/ 5 w 15"/>
              <a:gd name="T19" fmla="*/ 27 h 27"/>
              <a:gd name="T20" fmla="*/ 4 w 15"/>
              <a:gd name="T21" fmla="*/ 27 h 27"/>
              <a:gd name="T22" fmla="*/ 4 w 15"/>
              <a:gd name="T23" fmla="*/ 27 h 27"/>
              <a:gd name="T24" fmla="*/ 1 w 15"/>
              <a:gd name="T25" fmla="*/ 26 h 27"/>
              <a:gd name="T26" fmla="*/ 1 w 15"/>
              <a:gd name="T27" fmla="*/ 26 h 27"/>
              <a:gd name="T28" fmla="*/ 0 w 15"/>
              <a:gd name="T29" fmla="*/ 23 h 27"/>
              <a:gd name="T30" fmla="*/ 0 w 15"/>
              <a:gd name="T31" fmla="*/ 23 h 27"/>
              <a:gd name="T32" fmla="*/ 0 w 15"/>
              <a:gd name="T33" fmla="*/ 21 h 27"/>
              <a:gd name="T34" fmla="*/ 0 w 15"/>
              <a:gd name="T35" fmla="*/ 0 h 27"/>
              <a:gd name="T36" fmla="*/ 5 w 15"/>
              <a:gd name="T37" fmla="*/ 0 h 27"/>
              <a:gd name="T38" fmla="*/ 5 w 15"/>
              <a:gd name="T39" fmla="*/ 18 h 27"/>
              <a:gd name="T40" fmla="*/ 5 w 15"/>
              <a:gd name="T41" fmla="*/ 18 h 27"/>
              <a:gd name="T42" fmla="*/ 6 w 15"/>
              <a:gd name="T43" fmla="*/ 21 h 27"/>
              <a:gd name="T44" fmla="*/ 6 w 15"/>
              <a:gd name="T45" fmla="*/ 21 h 27"/>
              <a:gd name="T46" fmla="*/ 7 w 15"/>
              <a:gd name="T47" fmla="*/ 22 h 27"/>
              <a:gd name="T48" fmla="*/ 7 w 15"/>
              <a:gd name="T49" fmla="*/ 22 h 27"/>
              <a:gd name="T50" fmla="*/ 10 w 15"/>
              <a:gd name="T51" fmla="*/ 21 h 27"/>
              <a:gd name="T52" fmla="*/ 10 w 15"/>
              <a:gd name="T53" fmla="*/ 21 h 27"/>
              <a:gd name="T54" fmla="*/ 10 w 15"/>
              <a:gd name="T55" fmla="*/ 18 h 27"/>
              <a:gd name="T56" fmla="*/ 10 w 15"/>
              <a:gd name="T57" fmla="*/ 0 h 27"/>
              <a:gd name="T58" fmla="*/ 15 w 15"/>
              <a:gd name="T5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7">
                <a:moveTo>
                  <a:pt x="15" y="0"/>
                </a:moveTo>
                <a:lnTo>
                  <a:pt x="15" y="27"/>
                </a:lnTo>
                <a:lnTo>
                  <a:pt x="10" y="27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9" y="26"/>
                </a:lnTo>
                <a:lnTo>
                  <a:pt x="9" y="26"/>
                </a:lnTo>
                <a:lnTo>
                  <a:pt x="5" y="27"/>
                </a:lnTo>
                <a:lnTo>
                  <a:pt x="5" y="27"/>
                </a:lnTo>
                <a:lnTo>
                  <a:pt x="4" y="27"/>
                </a:lnTo>
                <a:lnTo>
                  <a:pt x="4" y="27"/>
                </a:lnTo>
                <a:lnTo>
                  <a:pt x="1" y="26"/>
                </a:lnTo>
                <a:lnTo>
                  <a:pt x="1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1"/>
                </a:lnTo>
                <a:lnTo>
                  <a:pt x="6" y="21"/>
                </a:lnTo>
                <a:lnTo>
                  <a:pt x="7" y="22"/>
                </a:lnTo>
                <a:lnTo>
                  <a:pt x="7" y="22"/>
                </a:lnTo>
                <a:lnTo>
                  <a:pt x="10" y="21"/>
                </a:lnTo>
                <a:lnTo>
                  <a:pt x="10" y="21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29" name="Freeform 853">
            <a:extLst>
              <a:ext uri="{FF2B5EF4-FFF2-40B4-BE49-F238E27FC236}">
                <a16:creationId xmlns:a16="http://schemas.microsoft.com/office/drawing/2014/main" id="{7446A885-0337-4A0D-8F4D-36A7E3154804}"/>
              </a:ext>
            </a:extLst>
          </p:cNvPr>
          <p:cNvSpPr>
            <a:spLocks/>
          </p:cNvSpPr>
          <p:nvPr/>
        </p:nvSpPr>
        <p:spPr bwMode="auto">
          <a:xfrm>
            <a:off x="3888818" y="4395971"/>
            <a:ext cx="39688" cy="42863"/>
          </a:xfrm>
          <a:custGeom>
            <a:avLst/>
            <a:gdLst>
              <a:gd name="T0" fmla="*/ 0 w 25"/>
              <a:gd name="T1" fmla="*/ 27 h 27"/>
              <a:gd name="T2" fmla="*/ 0 w 25"/>
              <a:gd name="T3" fmla="*/ 0 h 27"/>
              <a:gd name="T4" fmla="*/ 5 w 25"/>
              <a:gd name="T5" fmla="*/ 0 h 27"/>
              <a:gd name="T6" fmla="*/ 5 w 25"/>
              <a:gd name="T7" fmla="*/ 3 h 27"/>
              <a:gd name="T8" fmla="*/ 5 w 25"/>
              <a:gd name="T9" fmla="*/ 3 h 27"/>
              <a:gd name="T10" fmla="*/ 5 w 25"/>
              <a:gd name="T11" fmla="*/ 3 h 27"/>
              <a:gd name="T12" fmla="*/ 6 w 25"/>
              <a:gd name="T13" fmla="*/ 2 h 27"/>
              <a:gd name="T14" fmla="*/ 6 w 25"/>
              <a:gd name="T15" fmla="*/ 2 h 27"/>
              <a:gd name="T16" fmla="*/ 10 w 25"/>
              <a:gd name="T17" fmla="*/ 0 h 27"/>
              <a:gd name="T18" fmla="*/ 10 w 25"/>
              <a:gd name="T19" fmla="*/ 0 h 27"/>
              <a:gd name="T20" fmla="*/ 13 w 25"/>
              <a:gd name="T21" fmla="*/ 2 h 27"/>
              <a:gd name="T22" fmla="*/ 13 w 25"/>
              <a:gd name="T23" fmla="*/ 2 h 27"/>
              <a:gd name="T24" fmla="*/ 14 w 25"/>
              <a:gd name="T25" fmla="*/ 3 h 27"/>
              <a:gd name="T26" fmla="*/ 14 w 25"/>
              <a:gd name="T27" fmla="*/ 3 h 27"/>
              <a:gd name="T28" fmla="*/ 16 w 25"/>
              <a:gd name="T29" fmla="*/ 2 h 27"/>
              <a:gd name="T30" fmla="*/ 16 w 25"/>
              <a:gd name="T31" fmla="*/ 2 h 27"/>
              <a:gd name="T32" fmla="*/ 20 w 25"/>
              <a:gd name="T33" fmla="*/ 0 h 27"/>
              <a:gd name="T34" fmla="*/ 20 w 25"/>
              <a:gd name="T35" fmla="*/ 0 h 27"/>
              <a:gd name="T36" fmla="*/ 21 w 25"/>
              <a:gd name="T37" fmla="*/ 0 h 27"/>
              <a:gd name="T38" fmla="*/ 21 w 25"/>
              <a:gd name="T39" fmla="*/ 0 h 27"/>
              <a:gd name="T40" fmla="*/ 24 w 25"/>
              <a:gd name="T41" fmla="*/ 2 h 27"/>
              <a:gd name="T42" fmla="*/ 24 w 25"/>
              <a:gd name="T43" fmla="*/ 2 h 27"/>
              <a:gd name="T44" fmla="*/ 25 w 25"/>
              <a:gd name="T45" fmla="*/ 4 h 27"/>
              <a:gd name="T46" fmla="*/ 25 w 25"/>
              <a:gd name="T47" fmla="*/ 4 h 27"/>
              <a:gd name="T48" fmla="*/ 25 w 25"/>
              <a:gd name="T49" fmla="*/ 7 h 27"/>
              <a:gd name="T50" fmla="*/ 25 w 25"/>
              <a:gd name="T51" fmla="*/ 27 h 27"/>
              <a:gd name="T52" fmla="*/ 20 w 25"/>
              <a:gd name="T53" fmla="*/ 27 h 27"/>
              <a:gd name="T54" fmla="*/ 20 w 25"/>
              <a:gd name="T55" fmla="*/ 9 h 27"/>
              <a:gd name="T56" fmla="*/ 20 w 25"/>
              <a:gd name="T57" fmla="*/ 9 h 27"/>
              <a:gd name="T58" fmla="*/ 19 w 25"/>
              <a:gd name="T59" fmla="*/ 7 h 27"/>
              <a:gd name="T60" fmla="*/ 19 w 25"/>
              <a:gd name="T61" fmla="*/ 7 h 27"/>
              <a:gd name="T62" fmla="*/ 18 w 25"/>
              <a:gd name="T63" fmla="*/ 5 h 27"/>
              <a:gd name="T64" fmla="*/ 18 w 25"/>
              <a:gd name="T65" fmla="*/ 5 h 27"/>
              <a:gd name="T66" fmla="*/ 15 w 25"/>
              <a:gd name="T67" fmla="*/ 7 h 27"/>
              <a:gd name="T68" fmla="*/ 15 w 25"/>
              <a:gd name="T69" fmla="*/ 7 h 27"/>
              <a:gd name="T70" fmla="*/ 15 w 25"/>
              <a:gd name="T71" fmla="*/ 9 h 27"/>
              <a:gd name="T72" fmla="*/ 15 w 25"/>
              <a:gd name="T73" fmla="*/ 27 h 27"/>
              <a:gd name="T74" fmla="*/ 10 w 25"/>
              <a:gd name="T75" fmla="*/ 27 h 27"/>
              <a:gd name="T76" fmla="*/ 10 w 25"/>
              <a:gd name="T77" fmla="*/ 9 h 27"/>
              <a:gd name="T78" fmla="*/ 10 w 25"/>
              <a:gd name="T79" fmla="*/ 9 h 27"/>
              <a:gd name="T80" fmla="*/ 9 w 25"/>
              <a:gd name="T81" fmla="*/ 7 h 27"/>
              <a:gd name="T82" fmla="*/ 9 w 25"/>
              <a:gd name="T83" fmla="*/ 7 h 27"/>
              <a:gd name="T84" fmla="*/ 7 w 25"/>
              <a:gd name="T85" fmla="*/ 5 h 27"/>
              <a:gd name="T86" fmla="*/ 7 w 25"/>
              <a:gd name="T87" fmla="*/ 5 h 27"/>
              <a:gd name="T88" fmla="*/ 5 w 25"/>
              <a:gd name="T89" fmla="*/ 7 h 27"/>
              <a:gd name="T90" fmla="*/ 5 w 25"/>
              <a:gd name="T91" fmla="*/ 7 h 27"/>
              <a:gd name="T92" fmla="*/ 5 w 25"/>
              <a:gd name="T93" fmla="*/ 9 h 27"/>
              <a:gd name="T94" fmla="*/ 5 w 25"/>
              <a:gd name="T95" fmla="*/ 27 h 27"/>
              <a:gd name="T96" fmla="*/ 0 w 25"/>
              <a:gd name="T97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0" y="27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6" y="2"/>
                </a:lnTo>
                <a:lnTo>
                  <a:pt x="6" y="2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4" y="3"/>
                </a:lnTo>
                <a:lnTo>
                  <a:pt x="14" y="3"/>
                </a:lnTo>
                <a:lnTo>
                  <a:pt x="16" y="2"/>
                </a:lnTo>
                <a:lnTo>
                  <a:pt x="16" y="2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4" y="2"/>
                </a:lnTo>
                <a:lnTo>
                  <a:pt x="24" y="2"/>
                </a:lnTo>
                <a:lnTo>
                  <a:pt x="25" y="4"/>
                </a:lnTo>
                <a:lnTo>
                  <a:pt x="25" y="4"/>
                </a:lnTo>
                <a:lnTo>
                  <a:pt x="25" y="7"/>
                </a:lnTo>
                <a:lnTo>
                  <a:pt x="25" y="27"/>
                </a:lnTo>
                <a:lnTo>
                  <a:pt x="20" y="27"/>
                </a:lnTo>
                <a:lnTo>
                  <a:pt x="20" y="9"/>
                </a:lnTo>
                <a:lnTo>
                  <a:pt x="20" y="9"/>
                </a:lnTo>
                <a:lnTo>
                  <a:pt x="19" y="7"/>
                </a:lnTo>
                <a:lnTo>
                  <a:pt x="19" y="7"/>
                </a:lnTo>
                <a:lnTo>
                  <a:pt x="18" y="5"/>
                </a:lnTo>
                <a:lnTo>
                  <a:pt x="18" y="5"/>
                </a:lnTo>
                <a:lnTo>
                  <a:pt x="15" y="7"/>
                </a:lnTo>
                <a:lnTo>
                  <a:pt x="15" y="7"/>
                </a:lnTo>
                <a:lnTo>
                  <a:pt x="15" y="9"/>
                </a:lnTo>
                <a:lnTo>
                  <a:pt x="15" y="27"/>
                </a:lnTo>
                <a:lnTo>
                  <a:pt x="10" y="27"/>
                </a:lnTo>
                <a:lnTo>
                  <a:pt x="10" y="9"/>
                </a:lnTo>
                <a:lnTo>
                  <a:pt x="10" y="9"/>
                </a:lnTo>
                <a:lnTo>
                  <a:pt x="9" y="7"/>
                </a:lnTo>
                <a:lnTo>
                  <a:pt x="9" y="7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30" name="Freeform 854">
            <a:extLst>
              <a:ext uri="{FF2B5EF4-FFF2-40B4-BE49-F238E27FC236}">
                <a16:creationId xmlns:a16="http://schemas.microsoft.com/office/drawing/2014/main" id="{729E3BCC-325F-4405-9169-46F79B1C8B5F}"/>
              </a:ext>
            </a:extLst>
          </p:cNvPr>
          <p:cNvSpPr>
            <a:spLocks noEditPoints="1"/>
          </p:cNvSpPr>
          <p:nvPr/>
        </p:nvSpPr>
        <p:spPr bwMode="auto">
          <a:xfrm>
            <a:off x="3722131" y="4892858"/>
            <a:ext cx="25400" cy="55563"/>
          </a:xfrm>
          <a:custGeom>
            <a:avLst/>
            <a:gdLst>
              <a:gd name="T0" fmla="*/ 0 w 16"/>
              <a:gd name="T1" fmla="*/ 0 h 35"/>
              <a:gd name="T2" fmla="*/ 7 w 16"/>
              <a:gd name="T3" fmla="*/ 0 h 35"/>
              <a:gd name="T4" fmla="*/ 11 w 16"/>
              <a:gd name="T5" fmla="*/ 0 h 35"/>
              <a:gd name="T6" fmla="*/ 15 w 16"/>
              <a:gd name="T7" fmla="*/ 3 h 35"/>
              <a:gd name="T8" fmla="*/ 16 w 16"/>
              <a:gd name="T9" fmla="*/ 5 h 35"/>
              <a:gd name="T10" fmla="*/ 16 w 16"/>
              <a:gd name="T11" fmla="*/ 10 h 35"/>
              <a:gd name="T12" fmla="*/ 16 w 16"/>
              <a:gd name="T13" fmla="*/ 13 h 35"/>
              <a:gd name="T14" fmla="*/ 16 w 16"/>
              <a:gd name="T15" fmla="*/ 14 h 35"/>
              <a:gd name="T16" fmla="*/ 13 w 16"/>
              <a:gd name="T17" fmla="*/ 16 h 35"/>
              <a:gd name="T18" fmla="*/ 16 w 16"/>
              <a:gd name="T19" fmla="*/ 19 h 35"/>
              <a:gd name="T20" fmla="*/ 16 w 16"/>
              <a:gd name="T21" fmla="*/ 24 h 35"/>
              <a:gd name="T22" fmla="*/ 16 w 16"/>
              <a:gd name="T23" fmla="*/ 26 h 35"/>
              <a:gd name="T24" fmla="*/ 15 w 16"/>
              <a:gd name="T25" fmla="*/ 33 h 35"/>
              <a:gd name="T26" fmla="*/ 11 w 16"/>
              <a:gd name="T27" fmla="*/ 35 h 35"/>
              <a:gd name="T28" fmla="*/ 0 w 16"/>
              <a:gd name="T29" fmla="*/ 35 h 35"/>
              <a:gd name="T30" fmla="*/ 5 w 16"/>
              <a:gd name="T31" fmla="*/ 15 h 35"/>
              <a:gd name="T32" fmla="*/ 7 w 16"/>
              <a:gd name="T33" fmla="*/ 15 h 35"/>
              <a:gd name="T34" fmla="*/ 11 w 16"/>
              <a:gd name="T35" fmla="*/ 14 h 35"/>
              <a:gd name="T36" fmla="*/ 12 w 16"/>
              <a:gd name="T37" fmla="*/ 10 h 35"/>
              <a:gd name="T38" fmla="*/ 11 w 16"/>
              <a:gd name="T39" fmla="*/ 6 h 35"/>
              <a:gd name="T40" fmla="*/ 10 w 16"/>
              <a:gd name="T41" fmla="*/ 5 h 35"/>
              <a:gd name="T42" fmla="*/ 5 w 16"/>
              <a:gd name="T43" fmla="*/ 5 h 35"/>
              <a:gd name="T44" fmla="*/ 5 w 16"/>
              <a:gd name="T45" fmla="*/ 30 h 35"/>
              <a:gd name="T46" fmla="*/ 7 w 16"/>
              <a:gd name="T47" fmla="*/ 30 h 35"/>
              <a:gd name="T48" fmla="*/ 10 w 16"/>
              <a:gd name="T49" fmla="*/ 30 h 35"/>
              <a:gd name="T50" fmla="*/ 11 w 16"/>
              <a:gd name="T51" fmla="*/ 29 h 35"/>
              <a:gd name="T52" fmla="*/ 11 w 16"/>
              <a:gd name="T53" fmla="*/ 26 h 35"/>
              <a:gd name="T54" fmla="*/ 12 w 16"/>
              <a:gd name="T55" fmla="*/ 24 h 35"/>
              <a:gd name="T56" fmla="*/ 11 w 16"/>
              <a:gd name="T57" fmla="*/ 23 h 35"/>
              <a:gd name="T58" fmla="*/ 11 w 16"/>
              <a:gd name="T59" fmla="*/ 20 h 35"/>
              <a:gd name="T60" fmla="*/ 10 w 16"/>
              <a:gd name="T61" fmla="*/ 19 h 35"/>
              <a:gd name="T62" fmla="*/ 5 w 16"/>
              <a:gd name="T63" fmla="*/ 1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" h="35">
                <a:moveTo>
                  <a:pt x="0" y="35"/>
                </a:moveTo>
                <a:lnTo>
                  <a:pt x="0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5" y="3"/>
                </a:lnTo>
                <a:lnTo>
                  <a:pt x="15" y="3"/>
                </a:lnTo>
                <a:lnTo>
                  <a:pt x="16" y="5"/>
                </a:lnTo>
                <a:lnTo>
                  <a:pt x="16" y="5"/>
                </a:lnTo>
                <a:lnTo>
                  <a:pt x="16" y="9"/>
                </a:lnTo>
                <a:lnTo>
                  <a:pt x="16" y="10"/>
                </a:lnTo>
                <a:lnTo>
                  <a:pt x="16" y="10"/>
                </a:lnTo>
                <a:lnTo>
                  <a:pt x="16" y="13"/>
                </a:lnTo>
                <a:lnTo>
                  <a:pt x="16" y="13"/>
                </a:lnTo>
                <a:lnTo>
                  <a:pt x="16" y="14"/>
                </a:lnTo>
                <a:lnTo>
                  <a:pt x="16" y="14"/>
                </a:lnTo>
                <a:lnTo>
                  <a:pt x="13" y="16"/>
                </a:lnTo>
                <a:lnTo>
                  <a:pt x="13" y="16"/>
                </a:lnTo>
                <a:lnTo>
                  <a:pt x="16" y="19"/>
                </a:lnTo>
                <a:lnTo>
                  <a:pt x="16" y="19"/>
                </a:lnTo>
                <a:lnTo>
                  <a:pt x="16" y="24"/>
                </a:lnTo>
                <a:lnTo>
                  <a:pt x="16" y="26"/>
                </a:lnTo>
                <a:lnTo>
                  <a:pt x="16" y="26"/>
                </a:lnTo>
                <a:lnTo>
                  <a:pt x="16" y="30"/>
                </a:lnTo>
                <a:lnTo>
                  <a:pt x="15" y="33"/>
                </a:lnTo>
                <a:lnTo>
                  <a:pt x="15" y="33"/>
                </a:lnTo>
                <a:lnTo>
                  <a:pt x="11" y="35"/>
                </a:lnTo>
                <a:lnTo>
                  <a:pt x="7" y="35"/>
                </a:lnTo>
                <a:lnTo>
                  <a:pt x="0" y="35"/>
                </a:lnTo>
                <a:close/>
                <a:moveTo>
                  <a:pt x="5" y="5"/>
                </a:moveTo>
                <a:lnTo>
                  <a:pt x="5" y="15"/>
                </a:lnTo>
                <a:lnTo>
                  <a:pt x="7" y="15"/>
                </a:lnTo>
                <a:lnTo>
                  <a:pt x="7" y="15"/>
                </a:lnTo>
                <a:lnTo>
                  <a:pt x="10" y="14"/>
                </a:lnTo>
                <a:lnTo>
                  <a:pt x="11" y="14"/>
                </a:lnTo>
                <a:lnTo>
                  <a:pt x="11" y="14"/>
                </a:lnTo>
                <a:lnTo>
                  <a:pt x="12" y="10"/>
                </a:lnTo>
                <a:lnTo>
                  <a:pt x="12" y="10"/>
                </a:lnTo>
                <a:lnTo>
                  <a:pt x="11" y="6"/>
                </a:lnTo>
                <a:lnTo>
                  <a:pt x="11" y="6"/>
                </a:lnTo>
                <a:lnTo>
                  <a:pt x="10" y="5"/>
                </a:lnTo>
                <a:lnTo>
                  <a:pt x="7" y="5"/>
                </a:lnTo>
                <a:lnTo>
                  <a:pt x="5" y="5"/>
                </a:lnTo>
                <a:close/>
                <a:moveTo>
                  <a:pt x="5" y="19"/>
                </a:moveTo>
                <a:lnTo>
                  <a:pt x="5" y="30"/>
                </a:lnTo>
                <a:lnTo>
                  <a:pt x="7" y="30"/>
                </a:lnTo>
                <a:lnTo>
                  <a:pt x="7" y="30"/>
                </a:lnTo>
                <a:lnTo>
                  <a:pt x="10" y="30"/>
                </a:lnTo>
                <a:lnTo>
                  <a:pt x="10" y="30"/>
                </a:lnTo>
                <a:lnTo>
                  <a:pt x="11" y="29"/>
                </a:lnTo>
                <a:lnTo>
                  <a:pt x="11" y="29"/>
                </a:lnTo>
                <a:lnTo>
                  <a:pt x="11" y="26"/>
                </a:lnTo>
                <a:lnTo>
                  <a:pt x="11" y="26"/>
                </a:lnTo>
                <a:lnTo>
                  <a:pt x="12" y="24"/>
                </a:lnTo>
                <a:lnTo>
                  <a:pt x="12" y="24"/>
                </a:lnTo>
                <a:lnTo>
                  <a:pt x="11" y="23"/>
                </a:lnTo>
                <a:lnTo>
                  <a:pt x="11" y="23"/>
                </a:lnTo>
                <a:lnTo>
                  <a:pt x="11" y="20"/>
                </a:lnTo>
                <a:lnTo>
                  <a:pt x="11" y="20"/>
                </a:lnTo>
                <a:lnTo>
                  <a:pt x="10" y="19"/>
                </a:lnTo>
                <a:lnTo>
                  <a:pt x="10" y="19"/>
                </a:lnTo>
                <a:lnTo>
                  <a:pt x="7" y="19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31" name="Freeform 855">
            <a:extLst>
              <a:ext uri="{FF2B5EF4-FFF2-40B4-BE49-F238E27FC236}">
                <a16:creationId xmlns:a16="http://schemas.microsoft.com/office/drawing/2014/main" id="{AAC2BAC9-1B0F-449F-92C6-2E10725FD160}"/>
              </a:ext>
            </a:extLst>
          </p:cNvPr>
          <p:cNvSpPr>
            <a:spLocks noEditPoints="1"/>
          </p:cNvSpPr>
          <p:nvPr/>
        </p:nvSpPr>
        <p:spPr bwMode="auto">
          <a:xfrm>
            <a:off x="3755468" y="4908733"/>
            <a:ext cx="23813" cy="41275"/>
          </a:xfrm>
          <a:custGeom>
            <a:avLst/>
            <a:gdLst>
              <a:gd name="T0" fmla="*/ 0 w 15"/>
              <a:gd name="T1" fmla="*/ 9 h 26"/>
              <a:gd name="T2" fmla="*/ 0 w 15"/>
              <a:gd name="T3" fmla="*/ 9 h 26"/>
              <a:gd name="T4" fmla="*/ 0 w 15"/>
              <a:gd name="T5" fmla="*/ 6 h 26"/>
              <a:gd name="T6" fmla="*/ 0 w 15"/>
              <a:gd name="T7" fmla="*/ 6 h 26"/>
              <a:gd name="T8" fmla="*/ 0 w 15"/>
              <a:gd name="T9" fmla="*/ 4 h 26"/>
              <a:gd name="T10" fmla="*/ 0 w 15"/>
              <a:gd name="T11" fmla="*/ 4 h 26"/>
              <a:gd name="T12" fmla="*/ 2 w 15"/>
              <a:gd name="T13" fmla="*/ 1 h 26"/>
              <a:gd name="T14" fmla="*/ 2 w 15"/>
              <a:gd name="T15" fmla="*/ 1 h 26"/>
              <a:gd name="T16" fmla="*/ 7 w 15"/>
              <a:gd name="T17" fmla="*/ 0 h 26"/>
              <a:gd name="T18" fmla="*/ 7 w 15"/>
              <a:gd name="T19" fmla="*/ 0 h 26"/>
              <a:gd name="T20" fmla="*/ 11 w 15"/>
              <a:gd name="T21" fmla="*/ 1 h 26"/>
              <a:gd name="T22" fmla="*/ 11 w 15"/>
              <a:gd name="T23" fmla="*/ 1 h 26"/>
              <a:gd name="T24" fmla="*/ 14 w 15"/>
              <a:gd name="T25" fmla="*/ 4 h 26"/>
              <a:gd name="T26" fmla="*/ 14 w 15"/>
              <a:gd name="T27" fmla="*/ 4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9 h 26"/>
              <a:gd name="T34" fmla="*/ 15 w 15"/>
              <a:gd name="T35" fmla="*/ 18 h 26"/>
              <a:gd name="T36" fmla="*/ 15 w 15"/>
              <a:gd name="T37" fmla="*/ 18 h 26"/>
              <a:gd name="T38" fmla="*/ 15 w 15"/>
              <a:gd name="T39" fmla="*/ 20 h 26"/>
              <a:gd name="T40" fmla="*/ 15 w 15"/>
              <a:gd name="T41" fmla="*/ 20 h 26"/>
              <a:gd name="T42" fmla="*/ 14 w 15"/>
              <a:gd name="T43" fmla="*/ 23 h 26"/>
              <a:gd name="T44" fmla="*/ 14 w 15"/>
              <a:gd name="T45" fmla="*/ 23 h 26"/>
              <a:gd name="T46" fmla="*/ 11 w 15"/>
              <a:gd name="T47" fmla="*/ 25 h 26"/>
              <a:gd name="T48" fmla="*/ 11 w 15"/>
              <a:gd name="T49" fmla="*/ 25 h 26"/>
              <a:gd name="T50" fmla="*/ 7 w 15"/>
              <a:gd name="T51" fmla="*/ 26 h 26"/>
              <a:gd name="T52" fmla="*/ 7 w 15"/>
              <a:gd name="T53" fmla="*/ 26 h 26"/>
              <a:gd name="T54" fmla="*/ 2 w 15"/>
              <a:gd name="T55" fmla="*/ 25 h 26"/>
              <a:gd name="T56" fmla="*/ 2 w 15"/>
              <a:gd name="T57" fmla="*/ 25 h 26"/>
              <a:gd name="T58" fmla="*/ 0 w 15"/>
              <a:gd name="T59" fmla="*/ 23 h 26"/>
              <a:gd name="T60" fmla="*/ 0 w 15"/>
              <a:gd name="T61" fmla="*/ 23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8 h 26"/>
              <a:gd name="T68" fmla="*/ 0 w 15"/>
              <a:gd name="T69" fmla="*/ 9 h 26"/>
              <a:gd name="T70" fmla="*/ 5 w 15"/>
              <a:gd name="T71" fmla="*/ 18 h 26"/>
              <a:gd name="T72" fmla="*/ 5 w 15"/>
              <a:gd name="T73" fmla="*/ 18 h 26"/>
              <a:gd name="T74" fmla="*/ 5 w 15"/>
              <a:gd name="T75" fmla="*/ 20 h 26"/>
              <a:gd name="T76" fmla="*/ 5 w 15"/>
              <a:gd name="T77" fmla="*/ 20 h 26"/>
              <a:gd name="T78" fmla="*/ 7 w 15"/>
              <a:gd name="T79" fmla="*/ 20 h 26"/>
              <a:gd name="T80" fmla="*/ 7 w 15"/>
              <a:gd name="T81" fmla="*/ 20 h 26"/>
              <a:gd name="T82" fmla="*/ 9 w 15"/>
              <a:gd name="T83" fmla="*/ 20 h 26"/>
              <a:gd name="T84" fmla="*/ 9 w 15"/>
              <a:gd name="T85" fmla="*/ 20 h 26"/>
              <a:gd name="T86" fmla="*/ 10 w 15"/>
              <a:gd name="T87" fmla="*/ 18 h 26"/>
              <a:gd name="T88" fmla="*/ 10 w 15"/>
              <a:gd name="T89" fmla="*/ 8 h 26"/>
              <a:gd name="T90" fmla="*/ 10 w 15"/>
              <a:gd name="T91" fmla="*/ 8 h 26"/>
              <a:gd name="T92" fmla="*/ 9 w 15"/>
              <a:gd name="T93" fmla="*/ 5 h 26"/>
              <a:gd name="T94" fmla="*/ 9 w 15"/>
              <a:gd name="T95" fmla="*/ 5 h 26"/>
              <a:gd name="T96" fmla="*/ 7 w 15"/>
              <a:gd name="T97" fmla="*/ 5 h 26"/>
              <a:gd name="T98" fmla="*/ 7 w 15"/>
              <a:gd name="T99" fmla="*/ 5 h 26"/>
              <a:gd name="T100" fmla="*/ 5 w 15"/>
              <a:gd name="T101" fmla="*/ 5 h 26"/>
              <a:gd name="T102" fmla="*/ 5 w 15"/>
              <a:gd name="T103" fmla="*/ 5 h 26"/>
              <a:gd name="T104" fmla="*/ 5 w 15"/>
              <a:gd name="T105" fmla="*/ 8 h 26"/>
              <a:gd name="T106" fmla="*/ 5 w 15"/>
              <a:gd name="T107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4" y="4"/>
                </a:lnTo>
                <a:lnTo>
                  <a:pt x="14" y="4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18"/>
                </a:lnTo>
                <a:lnTo>
                  <a:pt x="15" y="18"/>
                </a:lnTo>
                <a:lnTo>
                  <a:pt x="15" y="20"/>
                </a:lnTo>
                <a:lnTo>
                  <a:pt x="15" y="20"/>
                </a:lnTo>
                <a:lnTo>
                  <a:pt x="14" y="23"/>
                </a:lnTo>
                <a:lnTo>
                  <a:pt x="14" y="23"/>
                </a:lnTo>
                <a:lnTo>
                  <a:pt x="11" y="25"/>
                </a:lnTo>
                <a:lnTo>
                  <a:pt x="11" y="25"/>
                </a:lnTo>
                <a:lnTo>
                  <a:pt x="7" y="26"/>
                </a:lnTo>
                <a:lnTo>
                  <a:pt x="7" y="26"/>
                </a:lnTo>
                <a:lnTo>
                  <a:pt x="2" y="25"/>
                </a:lnTo>
                <a:lnTo>
                  <a:pt x="2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close/>
                <a:moveTo>
                  <a:pt x="5" y="18"/>
                </a:move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0" y="8"/>
                </a:ln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32" name="Freeform 856">
            <a:extLst>
              <a:ext uri="{FF2B5EF4-FFF2-40B4-BE49-F238E27FC236}">
                <a16:creationId xmlns:a16="http://schemas.microsoft.com/office/drawing/2014/main" id="{979FD0C8-1C80-4F39-8E72-5706198C73E0}"/>
              </a:ext>
            </a:extLst>
          </p:cNvPr>
          <p:cNvSpPr>
            <a:spLocks/>
          </p:cNvSpPr>
          <p:nvPr/>
        </p:nvSpPr>
        <p:spPr bwMode="auto">
          <a:xfrm>
            <a:off x="3785631" y="4892858"/>
            <a:ext cx="23813" cy="55563"/>
          </a:xfrm>
          <a:custGeom>
            <a:avLst/>
            <a:gdLst>
              <a:gd name="T0" fmla="*/ 0 w 15"/>
              <a:gd name="T1" fmla="*/ 35 h 35"/>
              <a:gd name="T2" fmla="*/ 0 w 15"/>
              <a:gd name="T3" fmla="*/ 0 h 35"/>
              <a:gd name="T4" fmla="*/ 5 w 15"/>
              <a:gd name="T5" fmla="*/ 0 h 35"/>
              <a:gd name="T6" fmla="*/ 5 w 15"/>
              <a:gd name="T7" fmla="*/ 13 h 35"/>
              <a:gd name="T8" fmla="*/ 5 w 15"/>
              <a:gd name="T9" fmla="*/ 13 h 35"/>
              <a:gd name="T10" fmla="*/ 5 w 15"/>
              <a:gd name="T11" fmla="*/ 13 h 35"/>
              <a:gd name="T12" fmla="*/ 6 w 15"/>
              <a:gd name="T13" fmla="*/ 10 h 35"/>
              <a:gd name="T14" fmla="*/ 6 w 15"/>
              <a:gd name="T15" fmla="*/ 10 h 35"/>
              <a:gd name="T16" fmla="*/ 10 w 15"/>
              <a:gd name="T17" fmla="*/ 10 h 35"/>
              <a:gd name="T18" fmla="*/ 10 w 15"/>
              <a:gd name="T19" fmla="*/ 10 h 35"/>
              <a:gd name="T20" fmla="*/ 11 w 15"/>
              <a:gd name="T21" fmla="*/ 10 h 35"/>
              <a:gd name="T22" fmla="*/ 11 w 15"/>
              <a:gd name="T23" fmla="*/ 10 h 35"/>
              <a:gd name="T24" fmla="*/ 13 w 15"/>
              <a:gd name="T25" fmla="*/ 11 h 35"/>
              <a:gd name="T26" fmla="*/ 13 w 15"/>
              <a:gd name="T27" fmla="*/ 11 h 35"/>
              <a:gd name="T28" fmla="*/ 15 w 15"/>
              <a:gd name="T29" fmla="*/ 13 h 35"/>
              <a:gd name="T30" fmla="*/ 15 w 15"/>
              <a:gd name="T31" fmla="*/ 13 h 35"/>
              <a:gd name="T32" fmla="*/ 15 w 15"/>
              <a:gd name="T33" fmla="*/ 16 h 35"/>
              <a:gd name="T34" fmla="*/ 15 w 15"/>
              <a:gd name="T35" fmla="*/ 35 h 35"/>
              <a:gd name="T36" fmla="*/ 10 w 15"/>
              <a:gd name="T37" fmla="*/ 35 h 35"/>
              <a:gd name="T38" fmla="*/ 10 w 15"/>
              <a:gd name="T39" fmla="*/ 18 h 35"/>
              <a:gd name="T40" fmla="*/ 10 w 15"/>
              <a:gd name="T41" fmla="*/ 18 h 35"/>
              <a:gd name="T42" fmla="*/ 8 w 15"/>
              <a:gd name="T43" fmla="*/ 16 h 35"/>
              <a:gd name="T44" fmla="*/ 8 w 15"/>
              <a:gd name="T45" fmla="*/ 16 h 35"/>
              <a:gd name="T46" fmla="*/ 7 w 15"/>
              <a:gd name="T47" fmla="*/ 15 h 35"/>
              <a:gd name="T48" fmla="*/ 7 w 15"/>
              <a:gd name="T49" fmla="*/ 15 h 35"/>
              <a:gd name="T50" fmla="*/ 5 w 15"/>
              <a:gd name="T51" fmla="*/ 16 h 35"/>
              <a:gd name="T52" fmla="*/ 5 w 15"/>
              <a:gd name="T53" fmla="*/ 16 h 35"/>
              <a:gd name="T54" fmla="*/ 5 w 15"/>
              <a:gd name="T55" fmla="*/ 19 h 35"/>
              <a:gd name="T56" fmla="*/ 5 w 15"/>
              <a:gd name="T57" fmla="*/ 35 h 35"/>
              <a:gd name="T58" fmla="*/ 0 w 15"/>
              <a:gd name="T5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35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6" y="10"/>
                </a:lnTo>
                <a:lnTo>
                  <a:pt x="6" y="10"/>
                </a:lnTo>
                <a:lnTo>
                  <a:pt x="10" y="10"/>
                </a:lnTo>
                <a:lnTo>
                  <a:pt x="10" y="10"/>
                </a:lnTo>
                <a:lnTo>
                  <a:pt x="11" y="10"/>
                </a:lnTo>
                <a:lnTo>
                  <a:pt x="11" y="10"/>
                </a:lnTo>
                <a:lnTo>
                  <a:pt x="13" y="11"/>
                </a:lnTo>
                <a:lnTo>
                  <a:pt x="13" y="11"/>
                </a:lnTo>
                <a:lnTo>
                  <a:pt x="15" y="13"/>
                </a:lnTo>
                <a:lnTo>
                  <a:pt x="15" y="13"/>
                </a:lnTo>
                <a:lnTo>
                  <a:pt x="15" y="16"/>
                </a:lnTo>
                <a:lnTo>
                  <a:pt x="15" y="35"/>
                </a:lnTo>
                <a:lnTo>
                  <a:pt x="10" y="35"/>
                </a:lnTo>
                <a:lnTo>
                  <a:pt x="10" y="18"/>
                </a:lnTo>
                <a:lnTo>
                  <a:pt x="10" y="18"/>
                </a:lnTo>
                <a:lnTo>
                  <a:pt x="8" y="16"/>
                </a:lnTo>
                <a:lnTo>
                  <a:pt x="8" y="16"/>
                </a:lnTo>
                <a:lnTo>
                  <a:pt x="7" y="15"/>
                </a:lnTo>
                <a:lnTo>
                  <a:pt x="7" y="15"/>
                </a:lnTo>
                <a:lnTo>
                  <a:pt x="5" y="16"/>
                </a:lnTo>
                <a:lnTo>
                  <a:pt x="5" y="16"/>
                </a:lnTo>
                <a:lnTo>
                  <a:pt x="5" y="19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33" name="Freeform 857">
            <a:extLst>
              <a:ext uri="{FF2B5EF4-FFF2-40B4-BE49-F238E27FC236}">
                <a16:creationId xmlns:a16="http://schemas.microsoft.com/office/drawing/2014/main" id="{273672A4-7CF1-41E9-B70A-F9461D11013E}"/>
              </a:ext>
            </a:extLst>
          </p:cNvPr>
          <p:cNvSpPr>
            <a:spLocks/>
          </p:cNvSpPr>
          <p:nvPr/>
        </p:nvSpPr>
        <p:spPr bwMode="auto">
          <a:xfrm>
            <a:off x="3815793" y="4908733"/>
            <a:ext cx="19050" cy="39688"/>
          </a:xfrm>
          <a:custGeom>
            <a:avLst/>
            <a:gdLst>
              <a:gd name="T0" fmla="*/ 0 w 12"/>
              <a:gd name="T1" fmla="*/ 25 h 25"/>
              <a:gd name="T2" fmla="*/ 0 w 12"/>
              <a:gd name="T3" fmla="*/ 0 h 25"/>
              <a:gd name="T4" fmla="*/ 5 w 12"/>
              <a:gd name="T5" fmla="*/ 0 h 25"/>
              <a:gd name="T6" fmla="*/ 5 w 12"/>
              <a:gd name="T7" fmla="*/ 3 h 25"/>
              <a:gd name="T8" fmla="*/ 5 w 12"/>
              <a:gd name="T9" fmla="*/ 3 h 25"/>
              <a:gd name="T10" fmla="*/ 8 w 12"/>
              <a:gd name="T11" fmla="*/ 0 h 25"/>
              <a:gd name="T12" fmla="*/ 8 w 12"/>
              <a:gd name="T13" fmla="*/ 0 h 25"/>
              <a:gd name="T14" fmla="*/ 12 w 12"/>
              <a:gd name="T15" fmla="*/ 0 h 25"/>
              <a:gd name="T16" fmla="*/ 12 w 12"/>
              <a:gd name="T17" fmla="*/ 5 h 25"/>
              <a:gd name="T18" fmla="*/ 12 w 12"/>
              <a:gd name="T19" fmla="*/ 5 h 25"/>
              <a:gd name="T20" fmla="*/ 11 w 12"/>
              <a:gd name="T21" fmla="*/ 5 h 25"/>
              <a:gd name="T22" fmla="*/ 11 w 12"/>
              <a:gd name="T23" fmla="*/ 5 h 25"/>
              <a:gd name="T24" fmla="*/ 8 w 12"/>
              <a:gd name="T25" fmla="*/ 5 h 25"/>
              <a:gd name="T26" fmla="*/ 8 w 12"/>
              <a:gd name="T27" fmla="*/ 5 h 25"/>
              <a:gd name="T28" fmla="*/ 7 w 12"/>
              <a:gd name="T29" fmla="*/ 6 h 25"/>
              <a:gd name="T30" fmla="*/ 7 w 12"/>
              <a:gd name="T31" fmla="*/ 6 h 25"/>
              <a:gd name="T32" fmla="*/ 6 w 12"/>
              <a:gd name="T33" fmla="*/ 8 h 25"/>
              <a:gd name="T34" fmla="*/ 6 w 12"/>
              <a:gd name="T35" fmla="*/ 8 h 25"/>
              <a:gd name="T36" fmla="*/ 5 w 12"/>
              <a:gd name="T37" fmla="*/ 10 h 25"/>
              <a:gd name="T38" fmla="*/ 5 w 12"/>
              <a:gd name="T39" fmla="*/ 25 h 25"/>
              <a:gd name="T40" fmla="*/ 0 w 12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2" y="5"/>
                </a:lnTo>
                <a:lnTo>
                  <a:pt x="12" y="5"/>
                </a:lnTo>
                <a:lnTo>
                  <a:pt x="11" y="5"/>
                </a:lnTo>
                <a:lnTo>
                  <a:pt x="11" y="5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6" y="8"/>
                </a:lnTo>
                <a:lnTo>
                  <a:pt x="6" y="8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34" name="Freeform 858">
            <a:extLst>
              <a:ext uri="{FF2B5EF4-FFF2-40B4-BE49-F238E27FC236}">
                <a16:creationId xmlns:a16="http://schemas.microsoft.com/office/drawing/2014/main" id="{65C84BB2-BE5D-45A4-B5F3-4B4913C6EC6D}"/>
              </a:ext>
            </a:extLst>
          </p:cNvPr>
          <p:cNvSpPr>
            <a:spLocks noEditPoints="1"/>
          </p:cNvSpPr>
          <p:nvPr/>
        </p:nvSpPr>
        <p:spPr bwMode="auto">
          <a:xfrm>
            <a:off x="3836431" y="4892858"/>
            <a:ext cx="11113" cy="55563"/>
          </a:xfrm>
          <a:custGeom>
            <a:avLst/>
            <a:gdLst>
              <a:gd name="T0" fmla="*/ 0 w 7"/>
              <a:gd name="T1" fmla="*/ 5 h 35"/>
              <a:gd name="T2" fmla="*/ 0 w 7"/>
              <a:gd name="T3" fmla="*/ 0 h 35"/>
              <a:gd name="T4" fmla="*/ 7 w 7"/>
              <a:gd name="T5" fmla="*/ 0 h 35"/>
              <a:gd name="T6" fmla="*/ 7 w 7"/>
              <a:gd name="T7" fmla="*/ 5 h 35"/>
              <a:gd name="T8" fmla="*/ 0 w 7"/>
              <a:gd name="T9" fmla="*/ 5 h 35"/>
              <a:gd name="T10" fmla="*/ 0 w 7"/>
              <a:gd name="T11" fmla="*/ 35 h 35"/>
              <a:gd name="T12" fmla="*/ 0 w 7"/>
              <a:gd name="T13" fmla="*/ 10 h 35"/>
              <a:gd name="T14" fmla="*/ 7 w 7"/>
              <a:gd name="T15" fmla="*/ 10 h 35"/>
              <a:gd name="T16" fmla="*/ 7 w 7"/>
              <a:gd name="T17" fmla="*/ 35 h 35"/>
              <a:gd name="T18" fmla="*/ 0 w 7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35">
                <a:moveTo>
                  <a:pt x="0" y="5"/>
                </a:moveTo>
                <a:lnTo>
                  <a:pt x="0" y="0"/>
                </a:lnTo>
                <a:lnTo>
                  <a:pt x="7" y="0"/>
                </a:lnTo>
                <a:lnTo>
                  <a:pt x="7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7" y="10"/>
                </a:lnTo>
                <a:lnTo>
                  <a:pt x="7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35" name="Freeform 859">
            <a:extLst>
              <a:ext uri="{FF2B5EF4-FFF2-40B4-BE49-F238E27FC236}">
                <a16:creationId xmlns:a16="http://schemas.microsoft.com/office/drawing/2014/main" id="{801AD098-77A8-45FF-93DA-A429F0ABC56C}"/>
              </a:ext>
            </a:extLst>
          </p:cNvPr>
          <p:cNvSpPr>
            <a:spLocks/>
          </p:cNvSpPr>
          <p:nvPr/>
        </p:nvSpPr>
        <p:spPr bwMode="auto">
          <a:xfrm>
            <a:off x="3852306" y="4908733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5 h 26"/>
              <a:gd name="T4" fmla="*/ 10 w 15"/>
              <a:gd name="T5" fmla="*/ 25 h 26"/>
              <a:gd name="T6" fmla="*/ 10 w 15"/>
              <a:gd name="T7" fmla="*/ 23 h 26"/>
              <a:gd name="T8" fmla="*/ 10 w 15"/>
              <a:gd name="T9" fmla="*/ 23 h 26"/>
              <a:gd name="T10" fmla="*/ 10 w 15"/>
              <a:gd name="T11" fmla="*/ 23 h 26"/>
              <a:gd name="T12" fmla="*/ 8 w 15"/>
              <a:gd name="T13" fmla="*/ 25 h 26"/>
              <a:gd name="T14" fmla="*/ 8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4 w 15"/>
              <a:gd name="T21" fmla="*/ 25 h 26"/>
              <a:gd name="T22" fmla="*/ 4 w 15"/>
              <a:gd name="T23" fmla="*/ 25 h 26"/>
              <a:gd name="T24" fmla="*/ 2 w 15"/>
              <a:gd name="T25" fmla="*/ 24 h 26"/>
              <a:gd name="T26" fmla="*/ 2 w 15"/>
              <a:gd name="T27" fmla="*/ 24 h 26"/>
              <a:gd name="T28" fmla="*/ 0 w 15"/>
              <a:gd name="T29" fmla="*/ 23 h 26"/>
              <a:gd name="T30" fmla="*/ 0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5 w 15"/>
              <a:gd name="T43" fmla="*/ 20 h 26"/>
              <a:gd name="T44" fmla="*/ 5 w 15"/>
              <a:gd name="T45" fmla="*/ 20 h 26"/>
              <a:gd name="T46" fmla="*/ 8 w 15"/>
              <a:gd name="T47" fmla="*/ 20 h 26"/>
              <a:gd name="T48" fmla="*/ 8 w 15"/>
              <a:gd name="T49" fmla="*/ 20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8" y="25"/>
                </a:lnTo>
                <a:lnTo>
                  <a:pt x="8" y="25"/>
                </a:lnTo>
                <a:lnTo>
                  <a:pt x="5" y="26"/>
                </a:lnTo>
                <a:lnTo>
                  <a:pt x="5" y="26"/>
                </a:lnTo>
                <a:lnTo>
                  <a:pt x="4" y="25"/>
                </a:lnTo>
                <a:lnTo>
                  <a:pt x="4" y="25"/>
                </a:lnTo>
                <a:lnTo>
                  <a:pt x="2" y="24"/>
                </a:lnTo>
                <a:lnTo>
                  <a:pt x="2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36" name="Freeform 860">
            <a:extLst>
              <a:ext uri="{FF2B5EF4-FFF2-40B4-BE49-F238E27FC236}">
                <a16:creationId xmlns:a16="http://schemas.microsoft.com/office/drawing/2014/main" id="{D459794B-F7CC-464B-8C5F-8C704BB02B2B}"/>
              </a:ext>
            </a:extLst>
          </p:cNvPr>
          <p:cNvSpPr>
            <a:spLocks/>
          </p:cNvSpPr>
          <p:nvPr/>
        </p:nvSpPr>
        <p:spPr bwMode="auto">
          <a:xfrm>
            <a:off x="3882468" y="4908733"/>
            <a:ext cx="42863" cy="39688"/>
          </a:xfrm>
          <a:custGeom>
            <a:avLst/>
            <a:gdLst>
              <a:gd name="T0" fmla="*/ 0 w 27"/>
              <a:gd name="T1" fmla="*/ 25 h 25"/>
              <a:gd name="T2" fmla="*/ 0 w 27"/>
              <a:gd name="T3" fmla="*/ 0 h 25"/>
              <a:gd name="T4" fmla="*/ 6 w 27"/>
              <a:gd name="T5" fmla="*/ 0 h 25"/>
              <a:gd name="T6" fmla="*/ 6 w 27"/>
              <a:gd name="T7" fmla="*/ 3 h 25"/>
              <a:gd name="T8" fmla="*/ 6 w 27"/>
              <a:gd name="T9" fmla="*/ 3 h 25"/>
              <a:gd name="T10" fmla="*/ 6 w 27"/>
              <a:gd name="T11" fmla="*/ 3 h 25"/>
              <a:gd name="T12" fmla="*/ 8 w 27"/>
              <a:gd name="T13" fmla="*/ 0 h 25"/>
              <a:gd name="T14" fmla="*/ 8 w 27"/>
              <a:gd name="T15" fmla="*/ 0 h 25"/>
              <a:gd name="T16" fmla="*/ 10 w 27"/>
              <a:gd name="T17" fmla="*/ 0 h 25"/>
              <a:gd name="T18" fmla="*/ 10 w 27"/>
              <a:gd name="T19" fmla="*/ 0 h 25"/>
              <a:gd name="T20" fmla="*/ 14 w 27"/>
              <a:gd name="T21" fmla="*/ 0 h 25"/>
              <a:gd name="T22" fmla="*/ 14 w 27"/>
              <a:gd name="T23" fmla="*/ 0 h 25"/>
              <a:gd name="T24" fmla="*/ 15 w 27"/>
              <a:gd name="T25" fmla="*/ 3 h 25"/>
              <a:gd name="T26" fmla="*/ 15 w 27"/>
              <a:gd name="T27" fmla="*/ 3 h 25"/>
              <a:gd name="T28" fmla="*/ 18 w 27"/>
              <a:gd name="T29" fmla="*/ 0 h 25"/>
              <a:gd name="T30" fmla="*/ 18 w 27"/>
              <a:gd name="T31" fmla="*/ 0 h 25"/>
              <a:gd name="T32" fmla="*/ 20 w 27"/>
              <a:gd name="T33" fmla="*/ 0 h 25"/>
              <a:gd name="T34" fmla="*/ 20 w 27"/>
              <a:gd name="T35" fmla="*/ 0 h 25"/>
              <a:gd name="T36" fmla="*/ 23 w 27"/>
              <a:gd name="T37" fmla="*/ 0 h 25"/>
              <a:gd name="T38" fmla="*/ 23 w 27"/>
              <a:gd name="T39" fmla="*/ 0 h 25"/>
              <a:gd name="T40" fmla="*/ 24 w 27"/>
              <a:gd name="T41" fmla="*/ 1 h 25"/>
              <a:gd name="T42" fmla="*/ 24 w 27"/>
              <a:gd name="T43" fmla="*/ 1 h 25"/>
              <a:gd name="T44" fmla="*/ 25 w 27"/>
              <a:gd name="T45" fmla="*/ 3 h 25"/>
              <a:gd name="T46" fmla="*/ 25 w 27"/>
              <a:gd name="T47" fmla="*/ 3 h 25"/>
              <a:gd name="T48" fmla="*/ 27 w 27"/>
              <a:gd name="T49" fmla="*/ 6 h 25"/>
              <a:gd name="T50" fmla="*/ 27 w 27"/>
              <a:gd name="T51" fmla="*/ 25 h 25"/>
              <a:gd name="T52" fmla="*/ 22 w 27"/>
              <a:gd name="T53" fmla="*/ 25 h 25"/>
              <a:gd name="T54" fmla="*/ 22 w 27"/>
              <a:gd name="T55" fmla="*/ 8 h 25"/>
              <a:gd name="T56" fmla="*/ 22 w 27"/>
              <a:gd name="T57" fmla="*/ 8 h 25"/>
              <a:gd name="T58" fmla="*/ 20 w 27"/>
              <a:gd name="T59" fmla="*/ 6 h 25"/>
              <a:gd name="T60" fmla="*/ 20 w 27"/>
              <a:gd name="T61" fmla="*/ 6 h 25"/>
              <a:gd name="T62" fmla="*/ 19 w 27"/>
              <a:gd name="T63" fmla="*/ 5 h 25"/>
              <a:gd name="T64" fmla="*/ 19 w 27"/>
              <a:gd name="T65" fmla="*/ 5 h 25"/>
              <a:gd name="T66" fmla="*/ 17 w 27"/>
              <a:gd name="T67" fmla="*/ 6 h 25"/>
              <a:gd name="T68" fmla="*/ 17 w 27"/>
              <a:gd name="T69" fmla="*/ 6 h 25"/>
              <a:gd name="T70" fmla="*/ 17 w 27"/>
              <a:gd name="T71" fmla="*/ 9 h 25"/>
              <a:gd name="T72" fmla="*/ 17 w 27"/>
              <a:gd name="T73" fmla="*/ 25 h 25"/>
              <a:gd name="T74" fmla="*/ 11 w 27"/>
              <a:gd name="T75" fmla="*/ 25 h 25"/>
              <a:gd name="T76" fmla="*/ 11 w 27"/>
              <a:gd name="T77" fmla="*/ 8 h 25"/>
              <a:gd name="T78" fmla="*/ 11 w 27"/>
              <a:gd name="T79" fmla="*/ 8 h 25"/>
              <a:gd name="T80" fmla="*/ 10 w 27"/>
              <a:gd name="T81" fmla="*/ 6 h 25"/>
              <a:gd name="T82" fmla="*/ 10 w 27"/>
              <a:gd name="T83" fmla="*/ 6 h 25"/>
              <a:gd name="T84" fmla="*/ 9 w 27"/>
              <a:gd name="T85" fmla="*/ 5 h 25"/>
              <a:gd name="T86" fmla="*/ 9 w 27"/>
              <a:gd name="T87" fmla="*/ 5 h 25"/>
              <a:gd name="T88" fmla="*/ 6 w 27"/>
              <a:gd name="T89" fmla="*/ 6 h 25"/>
              <a:gd name="T90" fmla="*/ 6 w 27"/>
              <a:gd name="T91" fmla="*/ 6 h 25"/>
              <a:gd name="T92" fmla="*/ 6 w 27"/>
              <a:gd name="T93" fmla="*/ 9 h 25"/>
              <a:gd name="T94" fmla="*/ 6 w 27"/>
              <a:gd name="T95" fmla="*/ 25 h 25"/>
              <a:gd name="T96" fmla="*/ 0 w 27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25">
                <a:moveTo>
                  <a:pt x="0" y="25"/>
                </a:moveTo>
                <a:lnTo>
                  <a:pt x="0" y="0"/>
                </a:lnTo>
                <a:lnTo>
                  <a:pt x="6" y="0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4" y="0"/>
                </a:lnTo>
                <a:lnTo>
                  <a:pt x="14" y="0"/>
                </a:lnTo>
                <a:lnTo>
                  <a:pt x="15" y="3"/>
                </a:lnTo>
                <a:lnTo>
                  <a:pt x="15" y="3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3" y="0"/>
                </a:lnTo>
                <a:lnTo>
                  <a:pt x="23" y="0"/>
                </a:lnTo>
                <a:lnTo>
                  <a:pt x="24" y="1"/>
                </a:lnTo>
                <a:lnTo>
                  <a:pt x="24" y="1"/>
                </a:lnTo>
                <a:lnTo>
                  <a:pt x="25" y="3"/>
                </a:lnTo>
                <a:lnTo>
                  <a:pt x="25" y="3"/>
                </a:lnTo>
                <a:lnTo>
                  <a:pt x="27" y="6"/>
                </a:lnTo>
                <a:lnTo>
                  <a:pt x="27" y="25"/>
                </a:lnTo>
                <a:lnTo>
                  <a:pt x="22" y="25"/>
                </a:lnTo>
                <a:lnTo>
                  <a:pt x="22" y="8"/>
                </a:lnTo>
                <a:lnTo>
                  <a:pt x="22" y="8"/>
                </a:lnTo>
                <a:lnTo>
                  <a:pt x="20" y="6"/>
                </a:lnTo>
                <a:lnTo>
                  <a:pt x="20" y="6"/>
                </a:lnTo>
                <a:lnTo>
                  <a:pt x="19" y="5"/>
                </a:lnTo>
                <a:lnTo>
                  <a:pt x="19" y="5"/>
                </a:lnTo>
                <a:lnTo>
                  <a:pt x="17" y="6"/>
                </a:lnTo>
                <a:lnTo>
                  <a:pt x="17" y="6"/>
                </a:lnTo>
                <a:lnTo>
                  <a:pt x="17" y="9"/>
                </a:lnTo>
                <a:lnTo>
                  <a:pt x="17" y="25"/>
                </a:lnTo>
                <a:lnTo>
                  <a:pt x="11" y="25"/>
                </a:lnTo>
                <a:lnTo>
                  <a:pt x="11" y="8"/>
                </a:lnTo>
                <a:lnTo>
                  <a:pt x="11" y="8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6" y="6"/>
                </a:lnTo>
                <a:lnTo>
                  <a:pt x="6" y="6"/>
                </a:lnTo>
                <a:lnTo>
                  <a:pt x="6" y="9"/>
                </a:lnTo>
                <a:lnTo>
                  <a:pt x="6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37" name="Rectangle 861">
            <a:extLst>
              <a:ext uri="{FF2B5EF4-FFF2-40B4-BE49-F238E27FC236}">
                <a16:creationId xmlns:a16="http://schemas.microsoft.com/office/drawing/2014/main" id="{F018EE32-F6F2-4F5A-A064-ABB34426E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256" y="3357746"/>
            <a:ext cx="7938" cy="5556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38" name="Freeform 862">
            <a:extLst>
              <a:ext uri="{FF2B5EF4-FFF2-40B4-BE49-F238E27FC236}">
                <a16:creationId xmlns:a16="http://schemas.microsoft.com/office/drawing/2014/main" id="{C8CDE6B0-E8C7-4F9B-8F9E-6447AB605E3D}"/>
              </a:ext>
            </a:extLst>
          </p:cNvPr>
          <p:cNvSpPr>
            <a:spLocks/>
          </p:cNvSpPr>
          <p:nvPr/>
        </p:nvSpPr>
        <p:spPr bwMode="auto">
          <a:xfrm>
            <a:off x="4230131" y="3373621"/>
            <a:ext cx="17463" cy="39688"/>
          </a:xfrm>
          <a:custGeom>
            <a:avLst/>
            <a:gdLst>
              <a:gd name="T0" fmla="*/ 0 w 11"/>
              <a:gd name="T1" fmla="*/ 25 h 25"/>
              <a:gd name="T2" fmla="*/ 0 w 11"/>
              <a:gd name="T3" fmla="*/ 0 h 25"/>
              <a:gd name="T4" fmla="*/ 5 w 11"/>
              <a:gd name="T5" fmla="*/ 0 h 25"/>
              <a:gd name="T6" fmla="*/ 5 w 11"/>
              <a:gd name="T7" fmla="*/ 3 h 25"/>
              <a:gd name="T8" fmla="*/ 5 w 11"/>
              <a:gd name="T9" fmla="*/ 3 h 25"/>
              <a:gd name="T10" fmla="*/ 7 w 11"/>
              <a:gd name="T11" fmla="*/ 0 h 25"/>
              <a:gd name="T12" fmla="*/ 7 w 11"/>
              <a:gd name="T13" fmla="*/ 0 h 25"/>
              <a:gd name="T14" fmla="*/ 11 w 11"/>
              <a:gd name="T15" fmla="*/ 0 h 25"/>
              <a:gd name="T16" fmla="*/ 11 w 11"/>
              <a:gd name="T17" fmla="*/ 5 h 25"/>
              <a:gd name="T18" fmla="*/ 11 w 11"/>
              <a:gd name="T19" fmla="*/ 5 h 25"/>
              <a:gd name="T20" fmla="*/ 10 w 11"/>
              <a:gd name="T21" fmla="*/ 5 h 25"/>
              <a:gd name="T22" fmla="*/ 10 w 11"/>
              <a:gd name="T23" fmla="*/ 5 h 25"/>
              <a:gd name="T24" fmla="*/ 8 w 11"/>
              <a:gd name="T25" fmla="*/ 5 h 25"/>
              <a:gd name="T26" fmla="*/ 8 w 11"/>
              <a:gd name="T27" fmla="*/ 5 h 25"/>
              <a:gd name="T28" fmla="*/ 6 w 11"/>
              <a:gd name="T29" fmla="*/ 7 h 25"/>
              <a:gd name="T30" fmla="*/ 6 w 11"/>
              <a:gd name="T31" fmla="*/ 7 h 25"/>
              <a:gd name="T32" fmla="*/ 5 w 11"/>
              <a:gd name="T33" fmla="*/ 8 h 25"/>
              <a:gd name="T34" fmla="*/ 5 w 11"/>
              <a:gd name="T35" fmla="*/ 8 h 25"/>
              <a:gd name="T36" fmla="*/ 5 w 11"/>
              <a:gd name="T37" fmla="*/ 10 h 25"/>
              <a:gd name="T38" fmla="*/ 5 w 11"/>
              <a:gd name="T39" fmla="*/ 25 h 25"/>
              <a:gd name="T40" fmla="*/ 0 w 11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5"/>
                </a:lnTo>
                <a:lnTo>
                  <a:pt x="11" y="5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6" y="7"/>
                </a:lnTo>
                <a:lnTo>
                  <a:pt x="6" y="7"/>
                </a:lnTo>
                <a:lnTo>
                  <a:pt x="5" y="8"/>
                </a:lnTo>
                <a:lnTo>
                  <a:pt x="5" y="8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39" name="Freeform 863">
            <a:extLst>
              <a:ext uri="{FF2B5EF4-FFF2-40B4-BE49-F238E27FC236}">
                <a16:creationId xmlns:a16="http://schemas.microsoft.com/office/drawing/2014/main" id="{0E86F21D-F535-4751-9A6B-61C2FECD9683}"/>
              </a:ext>
            </a:extLst>
          </p:cNvPr>
          <p:cNvSpPr>
            <a:spLocks noEditPoints="1"/>
          </p:cNvSpPr>
          <p:nvPr/>
        </p:nvSpPr>
        <p:spPr bwMode="auto">
          <a:xfrm>
            <a:off x="4249181" y="3373621"/>
            <a:ext cx="23813" cy="42863"/>
          </a:xfrm>
          <a:custGeom>
            <a:avLst/>
            <a:gdLst>
              <a:gd name="T0" fmla="*/ 0 w 15"/>
              <a:gd name="T1" fmla="*/ 9 h 27"/>
              <a:gd name="T2" fmla="*/ 0 w 15"/>
              <a:gd name="T3" fmla="*/ 9 h 27"/>
              <a:gd name="T4" fmla="*/ 0 w 15"/>
              <a:gd name="T5" fmla="*/ 7 h 27"/>
              <a:gd name="T6" fmla="*/ 0 w 15"/>
              <a:gd name="T7" fmla="*/ 7 h 27"/>
              <a:gd name="T8" fmla="*/ 1 w 15"/>
              <a:gd name="T9" fmla="*/ 4 h 27"/>
              <a:gd name="T10" fmla="*/ 1 w 15"/>
              <a:gd name="T11" fmla="*/ 4 h 27"/>
              <a:gd name="T12" fmla="*/ 4 w 15"/>
              <a:gd name="T13" fmla="*/ 2 h 27"/>
              <a:gd name="T14" fmla="*/ 4 w 15"/>
              <a:gd name="T15" fmla="*/ 2 h 27"/>
              <a:gd name="T16" fmla="*/ 8 w 15"/>
              <a:gd name="T17" fmla="*/ 0 h 27"/>
              <a:gd name="T18" fmla="*/ 8 w 15"/>
              <a:gd name="T19" fmla="*/ 0 h 27"/>
              <a:gd name="T20" fmla="*/ 13 w 15"/>
              <a:gd name="T21" fmla="*/ 2 h 27"/>
              <a:gd name="T22" fmla="*/ 13 w 15"/>
              <a:gd name="T23" fmla="*/ 2 h 27"/>
              <a:gd name="T24" fmla="*/ 15 w 15"/>
              <a:gd name="T25" fmla="*/ 4 h 27"/>
              <a:gd name="T26" fmla="*/ 15 w 15"/>
              <a:gd name="T27" fmla="*/ 4 h 27"/>
              <a:gd name="T28" fmla="*/ 15 w 15"/>
              <a:gd name="T29" fmla="*/ 7 h 27"/>
              <a:gd name="T30" fmla="*/ 15 w 15"/>
              <a:gd name="T31" fmla="*/ 7 h 27"/>
              <a:gd name="T32" fmla="*/ 15 w 15"/>
              <a:gd name="T33" fmla="*/ 9 h 27"/>
              <a:gd name="T34" fmla="*/ 15 w 15"/>
              <a:gd name="T35" fmla="*/ 18 h 27"/>
              <a:gd name="T36" fmla="*/ 15 w 15"/>
              <a:gd name="T37" fmla="*/ 18 h 27"/>
              <a:gd name="T38" fmla="*/ 15 w 15"/>
              <a:gd name="T39" fmla="*/ 20 h 27"/>
              <a:gd name="T40" fmla="*/ 15 w 15"/>
              <a:gd name="T41" fmla="*/ 20 h 27"/>
              <a:gd name="T42" fmla="*/ 15 w 15"/>
              <a:gd name="T43" fmla="*/ 23 h 27"/>
              <a:gd name="T44" fmla="*/ 15 w 15"/>
              <a:gd name="T45" fmla="*/ 23 h 27"/>
              <a:gd name="T46" fmla="*/ 13 w 15"/>
              <a:gd name="T47" fmla="*/ 25 h 27"/>
              <a:gd name="T48" fmla="*/ 13 w 15"/>
              <a:gd name="T49" fmla="*/ 25 h 27"/>
              <a:gd name="T50" fmla="*/ 8 w 15"/>
              <a:gd name="T51" fmla="*/ 27 h 27"/>
              <a:gd name="T52" fmla="*/ 8 w 15"/>
              <a:gd name="T53" fmla="*/ 27 h 27"/>
              <a:gd name="T54" fmla="*/ 4 w 15"/>
              <a:gd name="T55" fmla="*/ 25 h 27"/>
              <a:gd name="T56" fmla="*/ 4 w 15"/>
              <a:gd name="T57" fmla="*/ 25 h 27"/>
              <a:gd name="T58" fmla="*/ 1 w 15"/>
              <a:gd name="T59" fmla="*/ 23 h 27"/>
              <a:gd name="T60" fmla="*/ 1 w 15"/>
              <a:gd name="T61" fmla="*/ 23 h 27"/>
              <a:gd name="T62" fmla="*/ 0 w 15"/>
              <a:gd name="T63" fmla="*/ 20 h 27"/>
              <a:gd name="T64" fmla="*/ 0 w 15"/>
              <a:gd name="T65" fmla="*/ 20 h 27"/>
              <a:gd name="T66" fmla="*/ 0 w 15"/>
              <a:gd name="T67" fmla="*/ 18 h 27"/>
              <a:gd name="T68" fmla="*/ 0 w 15"/>
              <a:gd name="T69" fmla="*/ 9 h 27"/>
              <a:gd name="T70" fmla="*/ 5 w 15"/>
              <a:gd name="T71" fmla="*/ 18 h 27"/>
              <a:gd name="T72" fmla="*/ 5 w 15"/>
              <a:gd name="T73" fmla="*/ 18 h 27"/>
              <a:gd name="T74" fmla="*/ 6 w 15"/>
              <a:gd name="T75" fmla="*/ 20 h 27"/>
              <a:gd name="T76" fmla="*/ 6 w 15"/>
              <a:gd name="T77" fmla="*/ 20 h 27"/>
              <a:gd name="T78" fmla="*/ 8 w 15"/>
              <a:gd name="T79" fmla="*/ 20 h 27"/>
              <a:gd name="T80" fmla="*/ 8 w 15"/>
              <a:gd name="T81" fmla="*/ 20 h 27"/>
              <a:gd name="T82" fmla="*/ 10 w 15"/>
              <a:gd name="T83" fmla="*/ 20 h 27"/>
              <a:gd name="T84" fmla="*/ 10 w 15"/>
              <a:gd name="T85" fmla="*/ 20 h 27"/>
              <a:gd name="T86" fmla="*/ 10 w 15"/>
              <a:gd name="T87" fmla="*/ 18 h 27"/>
              <a:gd name="T88" fmla="*/ 10 w 15"/>
              <a:gd name="T89" fmla="*/ 8 h 27"/>
              <a:gd name="T90" fmla="*/ 10 w 15"/>
              <a:gd name="T91" fmla="*/ 8 h 27"/>
              <a:gd name="T92" fmla="*/ 10 w 15"/>
              <a:gd name="T93" fmla="*/ 5 h 27"/>
              <a:gd name="T94" fmla="*/ 10 w 15"/>
              <a:gd name="T95" fmla="*/ 5 h 27"/>
              <a:gd name="T96" fmla="*/ 8 w 15"/>
              <a:gd name="T97" fmla="*/ 5 h 27"/>
              <a:gd name="T98" fmla="*/ 8 w 15"/>
              <a:gd name="T99" fmla="*/ 5 h 27"/>
              <a:gd name="T100" fmla="*/ 6 w 15"/>
              <a:gd name="T101" fmla="*/ 5 h 27"/>
              <a:gd name="T102" fmla="*/ 6 w 15"/>
              <a:gd name="T103" fmla="*/ 5 h 27"/>
              <a:gd name="T104" fmla="*/ 5 w 15"/>
              <a:gd name="T105" fmla="*/ 8 h 27"/>
              <a:gd name="T106" fmla="*/ 5 w 15"/>
              <a:gd name="T107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7">
                <a:moveTo>
                  <a:pt x="0" y="9"/>
                </a:move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1" y="4"/>
                </a:lnTo>
                <a:lnTo>
                  <a:pt x="1" y="4"/>
                </a:lnTo>
                <a:lnTo>
                  <a:pt x="4" y="2"/>
                </a:lnTo>
                <a:lnTo>
                  <a:pt x="4" y="2"/>
                </a:lnTo>
                <a:lnTo>
                  <a:pt x="8" y="0"/>
                </a:lnTo>
                <a:lnTo>
                  <a:pt x="8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5" y="7"/>
                </a:lnTo>
                <a:lnTo>
                  <a:pt x="15" y="7"/>
                </a:lnTo>
                <a:lnTo>
                  <a:pt x="15" y="9"/>
                </a:lnTo>
                <a:lnTo>
                  <a:pt x="15" y="18"/>
                </a:lnTo>
                <a:lnTo>
                  <a:pt x="15" y="18"/>
                </a:lnTo>
                <a:lnTo>
                  <a:pt x="15" y="20"/>
                </a:lnTo>
                <a:lnTo>
                  <a:pt x="15" y="20"/>
                </a:lnTo>
                <a:lnTo>
                  <a:pt x="15" y="23"/>
                </a:lnTo>
                <a:lnTo>
                  <a:pt x="15" y="23"/>
                </a:lnTo>
                <a:lnTo>
                  <a:pt x="13" y="25"/>
                </a:lnTo>
                <a:lnTo>
                  <a:pt x="13" y="25"/>
                </a:lnTo>
                <a:lnTo>
                  <a:pt x="8" y="27"/>
                </a:lnTo>
                <a:lnTo>
                  <a:pt x="8" y="27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close/>
                <a:moveTo>
                  <a:pt x="5" y="18"/>
                </a:move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8"/>
                </a:lnTo>
                <a:lnTo>
                  <a:pt x="10" y="8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40" name="Freeform 864">
            <a:extLst>
              <a:ext uri="{FF2B5EF4-FFF2-40B4-BE49-F238E27FC236}">
                <a16:creationId xmlns:a16="http://schemas.microsoft.com/office/drawing/2014/main" id="{0A422C0E-1319-409C-8C9F-93CDAB488486}"/>
              </a:ext>
            </a:extLst>
          </p:cNvPr>
          <p:cNvSpPr>
            <a:spLocks/>
          </p:cNvSpPr>
          <p:nvPr/>
        </p:nvSpPr>
        <p:spPr bwMode="auto">
          <a:xfrm>
            <a:off x="4279343" y="3373621"/>
            <a:ext cx="25400" cy="39688"/>
          </a:xfrm>
          <a:custGeom>
            <a:avLst/>
            <a:gdLst>
              <a:gd name="T0" fmla="*/ 0 w 16"/>
              <a:gd name="T1" fmla="*/ 25 h 25"/>
              <a:gd name="T2" fmla="*/ 0 w 16"/>
              <a:gd name="T3" fmla="*/ 0 h 25"/>
              <a:gd name="T4" fmla="*/ 6 w 16"/>
              <a:gd name="T5" fmla="*/ 0 h 25"/>
              <a:gd name="T6" fmla="*/ 6 w 16"/>
              <a:gd name="T7" fmla="*/ 3 h 25"/>
              <a:gd name="T8" fmla="*/ 6 w 16"/>
              <a:gd name="T9" fmla="*/ 3 h 25"/>
              <a:gd name="T10" fmla="*/ 6 w 16"/>
              <a:gd name="T11" fmla="*/ 3 h 25"/>
              <a:gd name="T12" fmla="*/ 7 w 16"/>
              <a:gd name="T13" fmla="*/ 0 h 25"/>
              <a:gd name="T14" fmla="*/ 7 w 16"/>
              <a:gd name="T15" fmla="*/ 0 h 25"/>
              <a:gd name="T16" fmla="*/ 10 w 16"/>
              <a:gd name="T17" fmla="*/ 0 h 25"/>
              <a:gd name="T18" fmla="*/ 10 w 16"/>
              <a:gd name="T19" fmla="*/ 0 h 25"/>
              <a:gd name="T20" fmla="*/ 13 w 16"/>
              <a:gd name="T21" fmla="*/ 0 h 25"/>
              <a:gd name="T22" fmla="*/ 13 w 16"/>
              <a:gd name="T23" fmla="*/ 0 h 25"/>
              <a:gd name="T24" fmla="*/ 14 w 16"/>
              <a:gd name="T25" fmla="*/ 2 h 25"/>
              <a:gd name="T26" fmla="*/ 14 w 16"/>
              <a:gd name="T27" fmla="*/ 2 h 25"/>
              <a:gd name="T28" fmla="*/ 15 w 16"/>
              <a:gd name="T29" fmla="*/ 3 h 25"/>
              <a:gd name="T30" fmla="*/ 15 w 16"/>
              <a:gd name="T31" fmla="*/ 3 h 25"/>
              <a:gd name="T32" fmla="*/ 16 w 16"/>
              <a:gd name="T33" fmla="*/ 7 h 25"/>
              <a:gd name="T34" fmla="*/ 16 w 16"/>
              <a:gd name="T35" fmla="*/ 25 h 25"/>
              <a:gd name="T36" fmla="*/ 11 w 16"/>
              <a:gd name="T37" fmla="*/ 25 h 25"/>
              <a:gd name="T38" fmla="*/ 11 w 16"/>
              <a:gd name="T39" fmla="*/ 8 h 25"/>
              <a:gd name="T40" fmla="*/ 11 w 16"/>
              <a:gd name="T41" fmla="*/ 8 h 25"/>
              <a:gd name="T42" fmla="*/ 10 w 16"/>
              <a:gd name="T43" fmla="*/ 7 h 25"/>
              <a:gd name="T44" fmla="*/ 10 w 16"/>
              <a:gd name="T45" fmla="*/ 7 h 25"/>
              <a:gd name="T46" fmla="*/ 9 w 16"/>
              <a:gd name="T47" fmla="*/ 5 h 25"/>
              <a:gd name="T48" fmla="*/ 9 w 16"/>
              <a:gd name="T49" fmla="*/ 5 h 25"/>
              <a:gd name="T50" fmla="*/ 6 w 16"/>
              <a:gd name="T51" fmla="*/ 7 h 25"/>
              <a:gd name="T52" fmla="*/ 6 w 16"/>
              <a:gd name="T53" fmla="*/ 7 h 25"/>
              <a:gd name="T54" fmla="*/ 6 w 16"/>
              <a:gd name="T55" fmla="*/ 9 h 25"/>
              <a:gd name="T56" fmla="*/ 6 w 16"/>
              <a:gd name="T57" fmla="*/ 25 h 25"/>
              <a:gd name="T58" fmla="*/ 0 w 16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5">
                <a:moveTo>
                  <a:pt x="0" y="25"/>
                </a:moveTo>
                <a:lnTo>
                  <a:pt x="0" y="0"/>
                </a:lnTo>
                <a:lnTo>
                  <a:pt x="6" y="0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4" y="2"/>
                </a:lnTo>
                <a:lnTo>
                  <a:pt x="14" y="2"/>
                </a:lnTo>
                <a:lnTo>
                  <a:pt x="15" y="3"/>
                </a:lnTo>
                <a:lnTo>
                  <a:pt x="15" y="3"/>
                </a:lnTo>
                <a:lnTo>
                  <a:pt x="16" y="7"/>
                </a:lnTo>
                <a:lnTo>
                  <a:pt x="16" y="25"/>
                </a:lnTo>
                <a:lnTo>
                  <a:pt x="11" y="25"/>
                </a:lnTo>
                <a:lnTo>
                  <a:pt x="11" y="8"/>
                </a:lnTo>
                <a:lnTo>
                  <a:pt x="11" y="8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6" y="7"/>
                </a:lnTo>
                <a:lnTo>
                  <a:pt x="6" y="7"/>
                </a:lnTo>
                <a:lnTo>
                  <a:pt x="6" y="9"/>
                </a:lnTo>
                <a:lnTo>
                  <a:pt x="6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41" name="Freeform 865">
            <a:extLst>
              <a:ext uri="{FF2B5EF4-FFF2-40B4-BE49-F238E27FC236}">
                <a16:creationId xmlns:a16="http://schemas.microsoft.com/office/drawing/2014/main" id="{0AE2FC5C-CCBB-4367-9B43-D59A42EF0E66}"/>
              </a:ext>
            </a:extLst>
          </p:cNvPr>
          <p:cNvSpPr>
            <a:spLocks noEditPoints="1"/>
          </p:cNvSpPr>
          <p:nvPr/>
        </p:nvSpPr>
        <p:spPr bwMode="auto">
          <a:xfrm>
            <a:off x="4130118" y="3870508"/>
            <a:ext cx="30163" cy="55563"/>
          </a:xfrm>
          <a:custGeom>
            <a:avLst/>
            <a:gdLst>
              <a:gd name="T0" fmla="*/ 0 w 19"/>
              <a:gd name="T1" fmla="*/ 35 h 35"/>
              <a:gd name="T2" fmla="*/ 0 w 19"/>
              <a:gd name="T3" fmla="*/ 0 h 35"/>
              <a:gd name="T4" fmla="*/ 7 w 19"/>
              <a:gd name="T5" fmla="*/ 0 h 35"/>
              <a:gd name="T6" fmla="*/ 7 w 19"/>
              <a:gd name="T7" fmla="*/ 0 h 35"/>
              <a:gd name="T8" fmla="*/ 12 w 19"/>
              <a:gd name="T9" fmla="*/ 0 h 35"/>
              <a:gd name="T10" fmla="*/ 15 w 19"/>
              <a:gd name="T11" fmla="*/ 2 h 35"/>
              <a:gd name="T12" fmla="*/ 16 w 19"/>
              <a:gd name="T13" fmla="*/ 5 h 35"/>
              <a:gd name="T14" fmla="*/ 17 w 19"/>
              <a:gd name="T15" fmla="*/ 10 h 35"/>
              <a:gd name="T16" fmla="*/ 17 w 19"/>
              <a:gd name="T17" fmla="*/ 10 h 35"/>
              <a:gd name="T18" fmla="*/ 16 w 19"/>
              <a:gd name="T19" fmla="*/ 15 h 35"/>
              <a:gd name="T20" fmla="*/ 16 w 19"/>
              <a:gd name="T21" fmla="*/ 15 h 35"/>
              <a:gd name="T22" fmla="*/ 15 w 19"/>
              <a:gd name="T23" fmla="*/ 18 h 35"/>
              <a:gd name="T24" fmla="*/ 12 w 19"/>
              <a:gd name="T25" fmla="*/ 19 h 35"/>
              <a:gd name="T26" fmla="*/ 19 w 19"/>
              <a:gd name="T27" fmla="*/ 35 h 35"/>
              <a:gd name="T28" fmla="*/ 12 w 19"/>
              <a:gd name="T29" fmla="*/ 35 h 35"/>
              <a:gd name="T30" fmla="*/ 7 w 19"/>
              <a:gd name="T31" fmla="*/ 20 h 35"/>
              <a:gd name="T32" fmla="*/ 5 w 19"/>
              <a:gd name="T33" fmla="*/ 20 h 35"/>
              <a:gd name="T34" fmla="*/ 5 w 19"/>
              <a:gd name="T35" fmla="*/ 35 h 35"/>
              <a:gd name="T36" fmla="*/ 0 w 19"/>
              <a:gd name="T37" fmla="*/ 35 h 35"/>
              <a:gd name="T38" fmla="*/ 5 w 19"/>
              <a:gd name="T39" fmla="*/ 4 h 35"/>
              <a:gd name="T40" fmla="*/ 5 w 19"/>
              <a:gd name="T41" fmla="*/ 15 h 35"/>
              <a:gd name="T42" fmla="*/ 7 w 19"/>
              <a:gd name="T43" fmla="*/ 15 h 35"/>
              <a:gd name="T44" fmla="*/ 7 w 19"/>
              <a:gd name="T45" fmla="*/ 15 h 35"/>
              <a:gd name="T46" fmla="*/ 10 w 19"/>
              <a:gd name="T47" fmla="*/ 15 h 35"/>
              <a:gd name="T48" fmla="*/ 10 w 19"/>
              <a:gd name="T49" fmla="*/ 15 h 35"/>
              <a:gd name="T50" fmla="*/ 11 w 19"/>
              <a:gd name="T51" fmla="*/ 14 h 35"/>
              <a:gd name="T52" fmla="*/ 11 w 19"/>
              <a:gd name="T53" fmla="*/ 14 h 35"/>
              <a:gd name="T54" fmla="*/ 11 w 19"/>
              <a:gd name="T55" fmla="*/ 13 h 35"/>
              <a:gd name="T56" fmla="*/ 11 w 19"/>
              <a:gd name="T57" fmla="*/ 13 h 35"/>
              <a:gd name="T58" fmla="*/ 12 w 19"/>
              <a:gd name="T59" fmla="*/ 10 h 35"/>
              <a:gd name="T60" fmla="*/ 12 w 19"/>
              <a:gd name="T61" fmla="*/ 10 h 35"/>
              <a:gd name="T62" fmla="*/ 11 w 19"/>
              <a:gd name="T63" fmla="*/ 7 h 35"/>
              <a:gd name="T64" fmla="*/ 11 w 19"/>
              <a:gd name="T65" fmla="*/ 7 h 35"/>
              <a:gd name="T66" fmla="*/ 11 w 19"/>
              <a:gd name="T67" fmla="*/ 5 h 35"/>
              <a:gd name="T68" fmla="*/ 11 w 19"/>
              <a:gd name="T69" fmla="*/ 5 h 35"/>
              <a:gd name="T70" fmla="*/ 10 w 19"/>
              <a:gd name="T71" fmla="*/ 5 h 35"/>
              <a:gd name="T72" fmla="*/ 7 w 19"/>
              <a:gd name="T73" fmla="*/ 4 h 35"/>
              <a:gd name="T74" fmla="*/ 5 w 19"/>
              <a:gd name="T75" fmla="*/ 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9" h="35">
                <a:moveTo>
                  <a:pt x="0" y="35"/>
                </a:moveTo>
                <a:lnTo>
                  <a:pt x="0" y="0"/>
                </a:lnTo>
                <a:lnTo>
                  <a:pt x="7" y="0"/>
                </a:lnTo>
                <a:lnTo>
                  <a:pt x="7" y="0"/>
                </a:lnTo>
                <a:lnTo>
                  <a:pt x="12" y="0"/>
                </a:lnTo>
                <a:lnTo>
                  <a:pt x="15" y="2"/>
                </a:lnTo>
                <a:lnTo>
                  <a:pt x="16" y="5"/>
                </a:lnTo>
                <a:lnTo>
                  <a:pt x="17" y="10"/>
                </a:lnTo>
                <a:lnTo>
                  <a:pt x="17" y="10"/>
                </a:lnTo>
                <a:lnTo>
                  <a:pt x="16" y="15"/>
                </a:lnTo>
                <a:lnTo>
                  <a:pt x="16" y="15"/>
                </a:lnTo>
                <a:lnTo>
                  <a:pt x="15" y="18"/>
                </a:lnTo>
                <a:lnTo>
                  <a:pt x="12" y="19"/>
                </a:lnTo>
                <a:lnTo>
                  <a:pt x="19" y="35"/>
                </a:lnTo>
                <a:lnTo>
                  <a:pt x="12" y="35"/>
                </a:lnTo>
                <a:lnTo>
                  <a:pt x="7" y="20"/>
                </a:lnTo>
                <a:lnTo>
                  <a:pt x="5" y="20"/>
                </a:lnTo>
                <a:lnTo>
                  <a:pt x="5" y="35"/>
                </a:lnTo>
                <a:lnTo>
                  <a:pt x="0" y="35"/>
                </a:lnTo>
                <a:close/>
                <a:moveTo>
                  <a:pt x="5" y="4"/>
                </a:moveTo>
                <a:lnTo>
                  <a:pt x="5" y="15"/>
                </a:lnTo>
                <a:lnTo>
                  <a:pt x="7" y="15"/>
                </a:lnTo>
                <a:lnTo>
                  <a:pt x="7" y="15"/>
                </a:lnTo>
                <a:lnTo>
                  <a:pt x="10" y="15"/>
                </a:lnTo>
                <a:lnTo>
                  <a:pt x="10" y="15"/>
                </a:lnTo>
                <a:lnTo>
                  <a:pt x="11" y="14"/>
                </a:lnTo>
                <a:lnTo>
                  <a:pt x="11" y="14"/>
                </a:lnTo>
                <a:lnTo>
                  <a:pt x="11" y="13"/>
                </a:lnTo>
                <a:lnTo>
                  <a:pt x="11" y="13"/>
                </a:lnTo>
                <a:lnTo>
                  <a:pt x="12" y="10"/>
                </a:lnTo>
                <a:lnTo>
                  <a:pt x="12" y="10"/>
                </a:lnTo>
                <a:lnTo>
                  <a:pt x="11" y="7"/>
                </a:lnTo>
                <a:lnTo>
                  <a:pt x="11" y="7"/>
                </a:lnTo>
                <a:lnTo>
                  <a:pt x="11" y="5"/>
                </a:lnTo>
                <a:lnTo>
                  <a:pt x="11" y="5"/>
                </a:lnTo>
                <a:lnTo>
                  <a:pt x="10" y="5"/>
                </a:lnTo>
                <a:lnTo>
                  <a:pt x="7" y="4"/>
                </a:lnTo>
                <a:lnTo>
                  <a:pt x="5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42" name="Freeform 866">
            <a:extLst>
              <a:ext uri="{FF2B5EF4-FFF2-40B4-BE49-F238E27FC236}">
                <a16:creationId xmlns:a16="http://schemas.microsoft.com/office/drawing/2014/main" id="{7D6402E7-7014-4E78-87C3-845522FC115C}"/>
              </a:ext>
            </a:extLst>
          </p:cNvPr>
          <p:cNvSpPr>
            <a:spLocks/>
          </p:cNvSpPr>
          <p:nvPr/>
        </p:nvSpPr>
        <p:spPr bwMode="auto">
          <a:xfrm>
            <a:off x="4163456" y="3886383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3 h 25"/>
              <a:gd name="T8" fmla="*/ 10 w 15"/>
              <a:gd name="T9" fmla="*/ 23 h 25"/>
              <a:gd name="T10" fmla="*/ 10 w 15"/>
              <a:gd name="T11" fmla="*/ 23 h 25"/>
              <a:gd name="T12" fmla="*/ 8 w 15"/>
              <a:gd name="T13" fmla="*/ 25 h 25"/>
              <a:gd name="T14" fmla="*/ 8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3 w 15"/>
              <a:gd name="T21" fmla="*/ 25 h 25"/>
              <a:gd name="T22" fmla="*/ 3 w 15"/>
              <a:gd name="T23" fmla="*/ 25 h 25"/>
              <a:gd name="T24" fmla="*/ 1 w 15"/>
              <a:gd name="T25" fmla="*/ 24 h 25"/>
              <a:gd name="T26" fmla="*/ 1 w 15"/>
              <a:gd name="T27" fmla="*/ 24 h 25"/>
              <a:gd name="T28" fmla="*/ 0 w 15"/>
              <a:gd name="T29" fmla="*/ 23 h 25"/>
              <a:gd name="T30" fmla="*/ 0 w 15"/>
              <a:gd name="T31" fmla="*/ 23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8 h 25"/>
              <a:gd name="T40" fmla="*/ 5 w 15"/>
              <a:gd name="T41" fmla="*/ 18 h 25"/>
              <a:gd name="T42" fmla="*/ 5 w 15"/>
              <a:gd name="T43" fmla="*/ 20 h 25"/>
              <a:gd name="T44" fmla="*/ 5 w 15"/>
              <a:gd name="T45" fmla="*/ 20 h 25"/>
              <a:gd name="T46" fmla="*/ 8 w 15"/>
              <a:gd name="T47" fmla="*/ 20 h 25"/>
              <a:gd name="T48" fmla="*/ 8 w 15"/>
              <a:gd name="T49" fmla="*/ 20 h 25"/>
              <a:gd name="T50" fmla="*/ 9 w 15"/>
              <a:gd name="T51" fmla="*/ 19 h 25"/>
              <a:gd name="T52" fmla="*/ 9 w 15"/>
              <a:gd name="T53" fmla="*/ 19 h 25"/>
              <a:gd name="T54" fmla="*/ 10 w 15"/>
              <a:gd name="T55" fmla="*/ 16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8" y="25"/>
                </a:lnTo>
                <a:lnTo>
                  <a:pt x="8" y="25"/>
                </a:lnTo>
                <a:lnTo>
                  <a:pt x="5" y="25"/>
                </a:lnTo>
                <a:lnTo>
                  <a:pt x="5" y="25"/>
                </a:lnTo>
                <a:lnTo>
                  <a:pt x="3" y="25"/>
                </a:lnTo>
                <a:lnTo>
                  <a:pt x="3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0"/>
                </a:lnTo>
                <a:lnTo>
                  <a:pt x="8" y="20"/>
                </a:lnTo>
                <a:lnTo>
                  <a:pt x="9" y="19"/>
                </a:lnTo>
                <a:lnTo>
                  <a:pt x="9" y="19"/>
                </a:lnTo>
                <a:lnTo>
                  <a:pt x="10" y="16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43" name="Freeform 867">
            <a:extLst>
              <a:ext uri="{FF2B5EF4-FFF2-40B4-BE49-F238E27FC236}">
                <a16:creationId xmlns:a16="http://schemas.microsoft.com/office/drawing/2014/main" id="{D7DAFF61-A5C8-4A74-8631-B90CDE7B1CDC}"/>
              </a:ext>
            </a:extLst>
          </p:cNvPr>
          <p:cNvSpPr>
            <a:spLocks/>
          </p:cNvSpPr>
          <p:nvPr/>
        </p:nvSpPr>
        <p:spPr bwMode="auto">
          <a:xfrm>
            <a:off x="4188856" y="3873683"/>
            <a:ext cx="19050" cy="52388"/>
          </a:xfrm>
          <a:custGeom>
            <a:avLst/>
            <a:gdLst>
              <a:gd name="T0" fmla="*/ 3 w 12"/>
              <a:gd name="T1" fmla="*/ 8 h 33"/>
              <a:gd name="T2" fmla="*/ 3 w 12"/>
              <a:gd name="T3" fmla="*/ 0 h 33"/>
              <a:gd name="T4" fmla="*/ 8 w 12"/>
              <a:gd name="T5" fmla="*/ 0 h 33"/>
              <a:gd name="T6" fmla="*/ 8 w 12"/>
              <a:gd name="T7" fmla="*/ 8 h 33"/>
              <a:gd name="T8" fmla="*/ 12 w 12"/>
              <a:gd name="T9" fmla="*/ 8 h 33"/>
              <a:gd name="T10" fmla="*/ 12 w 12"/>
              <a:gd name="T11" fmla="*/ 12 h 33"/>
              <a:gd name="T12" fmla="*/ 8 w 12"/>
              <a:gd name="T13" fmla="*/ 12 h 33"/>
              <a:gd name="T14" fmla="*/ 8 w 12"/>
              <a:gd name="T15" fmla="*/ 26 h 33"/>
              <a:gd name="T16" fmla="*/ 8 w 12"/>
              <a:gd name="T17" fmla="*/ 26 h 33"/>
              <a:gd name="T18" fmla="*/ 8 w 12"/>
              <a:gd name="T19" fmla="*/ 27 h 33"/>
              <a:gd name="T20" fmla="*/ 8 w 12"/>
              <a:gd name="T21" fmla="*/ 27 h 33"/>
              <a:gd name="T22" fmla="*/ 9 w 12"/>
              <a:gd name="T23" fmla="*/ 28 h 33"/>
              <a:gd name="T24" fmla="*/ 9 w 12"/>
              <a:gd name="T25" fmla="*/ 28 h 33"/>
              <a:gd name="T26" fmla="*/ 11 w 12"/>
              <a:gd name="T27" fmla="*/ 28 h 33"/>
              <a:gd name="T28" fmla="*/ 11 w 12"/>
              <a:gd name="T29" fmla="*/ 28 h 33"/>
              <a:gd name="T30" fmla="*/ 12 w 12"/>
              <a:gd name="T31" fmla="*/ 28 h 33"/>
              <a:gd name="T32" fmla="*/ 12 w 12"/>
              <a:gd name="T33" fmla="*/ 33 h 33"/>
              <a:gd name="T34" fmla="*/ 9 w 12"/>
              <a:gd name="T35" fmla="*/ 33 h 33"/>
              <a:gd name="T36" fmla="*/ 9 w 12"/>
              <a:gd name="T37" fmla="*/ 33 h 33"/>
              <a:gd name="T38" fmla="*/ 7 w 12"/>
              <a:gd name="T39" fmla="*/ 33 h 33"/>
              <a:gd name="T40" fmla="*/ 7 w 12"/>
              <a:gd name="T41" fmla="*/ 33 h 33"/>
              <a:gd name="T42" fmla="*/ 4 w 12"/>
              <a:gd name="T43" fmla="*/ 31 h 33"/>
              <a:gd name="T44" fmla="*/ 4 w 12"/>
              <a:gd name="T45" fmla="*/ 31 h 33"/>
              <a:gd name="T46" fmla="*/ 4 w 12"/>
              <a:gd name="T47" fmla="*/ 29 h 33"/>
              <a:gd name="T48" fmla="*/ 4 w 12"/>
              <a:gd name="T49" fmla="*/ 29 h 33"/>
              <a:gd name="T50" fmla="*/ 3 w 12"/>
              <a:gd name="T51" fmla="*/ 27 h 33"/>
              <a:gd name="T52" fmla="*/ 3 w 12"/>
              <a:gd name="T53" fmla="*/ 12 h 33"/>
              <a:gd name="T54" fmla="*/ 0 w 12"/>
              <a:gd name="T55" fmla="*/ 12 h 33"/>
              <a:gd name="T56" fmla="*/ 0 w 12"/>
              <a:gd name="T57" fmla="*/ 8 h 33"/>
              <a:gd name="T58" fmla="*/ 3 w 12"/>
              <a:gd name="T59" fmla="*/ 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" h="33">
                <a:moveTo>
                  <a:pt x="3" y="8"/>
                </a:moveTo>
                <a:lnTo>
                  <a:pt x="3" y="0"/>
                </a:lnTo>
                <a:lnTo>
                  <a:pt x="8" y="0"/>
                </a:lnTo>
                <a:lnTo>
                  <a:pt x="8" y="8"/>
                </a:lnTo>
                <a:lnTo>
                  <a:pt x="12" y="8"/>
                </a:lnTo>
                <a:lnTo>
                  <a:pt x="12" y="12"/>
                </a:lnTo>
                <a:lnTo>
                  <a:pt x="8" y="12"/>
                </a:lnTo>
                <a:lnTo>
                  <a:pt x="8" y="26"/>
                </a:lnTo>
                <a:lnTo>
                  <a:pt x="8" y="26"/>
                </a:lnTo>
                <a:lnTo>
                  <a:pt x="8" y="27"/>
                </a:lnTo>
                <a:lnTo>
                  <a:pt x="8" y="27"/>
                </a:lnTo>
                <a:lnTo>
                  <a:pt x="9" y="28"/>
                </a:lnTo>
                <a:lnTo>
                  <a:pt x="9" y="28"/>
                </a:lnTo>
                <a:lnTo>
                  <a:pt x="11" y="28"/>
                </a:lnTo>
                <a:lnTo>
                  <a:pt x="11" y="28"/>
                </a:lnTo>
                <a:lnTo>
                  <a:pt x="12" y="28"/>
                </a:lnTo>
                <a:lnTo>
                  <a:pt x="12" y="33"/>
                </a:lnTo>
                <a:lnTo>
                  <a:pt x="9" y="33"/>
                </a:lnTo>
                <a:lnTo>
                  <a:pt x="9" y="33"/>
                </a:lnTo>
                <a:lnTo>
                  <a:pt x="7" y="33"/>
                </a:lnTo>
                <a:lnTo>
                  <a:pt x="7" y="33"/>
                </a:lnTo>
                <a:lnTo>
                  <a:pt x="4" y="31"/>
                </a:lnTo>
                <a:lnTo>
                  <a:pt x="4" y="31"/>
                </a:lnTo>
                <a:lnTo>
                  <a:pt x="4" y="29"/>
                </a:lnTo>
                <a:lnTo>
                  <a:pt x="4" y="29"/>
                </a:lnTo>
                <a:lnTo>
                  <a:pt x="3" y="27"/>
                </a:lnTo>
                <a:lnTo>
                  <a:pt x="3" y="12"/>
                </a:lnTo>
                <a:lnTo>
                  <a:pt x="0" y="12"/>
                </a:lnTo>
                <a:lnTo>
                  <a:pt x="0" y="8"/>
                </a:lnTo>
                <a:lnTo>
                  <a:pt x="3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44" name="Freeform 868">
            <a:extLst>
              <a:ext uri="{FF2B5EF4-FFF2-40B4-BE49-F238E27FC236}">
                <a16:creationId xmlns:a16="http://schemas.microsoft.com/office/drawing/2014/main" id="{2CA63A9C-46EF-4AF9-B185-2F0D3B7E9374}"/>
              </a:ext>
            </a:extLst>
          </p:cNvPr>
          <p:cNvSpPr>
            <a:spLocks/>
          </p:cNvSpPr>
          <p:nvPr/>
        </p:nvSpPr>
        <p:spPr bwMode="auto">
          <a:xfrm>
            <a:off x="4209493" y="3870508"/>
            <a:ext cx="25400" cy="55563"/>
          </a:xfrm>
          <a:custGeom>
            <a:avLst/>
            <a:gdLst>
              <a:gd name="T0" fmla="*/ 0 w 16"/>
              <a:gd name="T1" fmla="*/ 35 h 35"/>
              <a:gd name="T2" fmla="*/ 0 w 16"/>
              <a:gd name="T3" fmla="*/ 0 h 35"/>
              <a:gd name="T4" fmla="*/ 6 w 16"/>
              <a:gd name="T5" fmla="*/ 0 h 35"/>
              <a:gd name="T6" fmla="*/ 6 w 16"/>
              <a:gd name="T7" fmla="*/ 13 h 35"/>
              <a:gd name="T8" fmla="*/ 6 w 16"/>
              <a:gd name="T9" fmla="*/ 13 h 35"/>
              <a:gd name="T10" fmla="*/ 6 w 16"/>
              <a:gd name="T11" fmla="*/ 13 h 35"/>
              <a:gd name="T12" fmla="*/ 8 w 16"/>
              <a:gd name="T13" fmla="*/ 10 h 35"/>
              <a:gd name="T14" fmla="*/ 8 w 16"/>
              <a:gd name="T15" fmla="*/ 10 h 35"/>
              <a:gd name="T16" fmla="*/ 10 w 16"/>
              <a:gd name="T17" fmla="*/ 9 h 35"/>
              <a:gd name="T18" fmla="*/ 10 w 16"/>
              <a:gd name="T19" fmla="*/ 9 h 35"/>
              <a:gd name="T20" fmla="*/ 13 w 16"/>
              <a:gd name="T21" fmla="*/ 10 h 35"/>
              <a:gd name="T22" fmla="*/ 13 w 16"/>
              <a:gd name="T23" fmla="*/ 10 h 35"/>
              <a:gd name="T24" fmla="*/ 14 w 16"/>
              <a:gd name="T25" fmla="*/ 11 h 35"/>
              <a:gd name="T26" fmla="*/ 14 w 16"/>
              <a:gd name="T27" fmla="*/ 11 h 35"/>
              <a:gd name="T28" fmla="*/ 15 w 16"/>
              <a:gd name="T29" fmla="*/ 13 h 35"/>
              <a:gd name="T30" fmla="*/ 15 w 16"/>
              <a:gd name="T31" fmla="*/ 13 h 35"/>
              <a:gd name="T32" fmla="*/ 16 w 16"/>
              <a:gd name="T33" fmla="*/ 15 h 35"/>
              <a:gd name="T34" fmla="*/ 16 w 16"/>
              <a:gd name="T35" fmla="*/ 35 h 35"/>
              <a:gd name="T36" fmla="*/ 11 w 16"/>
              <a:gd name="T37" fmla="*/ 35 h 35"/>
              <a:gd name="T38" fmla="*/ 11 w 16"/>
              <a:gd name="T39" fmla="*/ 18 h 35"/>
              <a:gd name="T40" fmla="*/ 11 w 16"/>
              <a:gd name="T41" fmla="*/ 18 h 35"/>
              <a:gd name="T42" fmla="*/ 10 w 16"/>
              <a:gd name="T43" fmla="*/ 15 h 35"/>
              <a:gd name="T44" fmla="*/ 10 w 16"/>
              <a:gd name="T45" fmla="*/ 15 h 35"/>
              <a:gd name="T46" fmla="*/ 9 w 16"/>
              <a:gd name="T47" fmla="*/ 15 h 35"/>
              <a:gd name="T48" fmla="*/ 9 w 16"/>
              <a:gd name="T49" fmla="*/ 15 h 35"/>
              <a:gd name="T50" fmla="*/ 6 w 16"/>
              <a:gd name="T51" fmla="*/ 15 h 35"/>
              <a:gd name="T52" fmla="*/ 6 w 16"/>
              <a:gd name="T53" fmla="*/ 15 h 35"/>
              <a:gd name="T54" fmla="*/ 6 w 16"/>
              <a:gd name="T55" fmla="*/ 18 h 35"/>
              <a:gd name="T56" fmla="*/ 6 w 16"/>
              <a:gd name="T57" fmla="*/ 35 h 35"/>
              <a:gd name="T58" fmla="*/ 0 w 16"/>
              <a:gd name="T5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35">
                <a:moveTo>
                  <a:pt x="0" y="35"/>
                </a:moveTo>
                <a:lnTo>
                  <a:pt x="0" y="0"/>
                </a:lnTo>
                <a:lnTo>
                  <a:pt x="6" y="0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8" y="10"/>
                </a:lnTo>
                <a:lnTo>
                  <a:pt x="8" y="10"/>
                </a:lnTo>
                <a:lnTo>
                  <a:pt x="10" y="9"/>
                </a:lnTo>
                <a:lnTo>
                  <a:pt x="10" y="9"/>
                </a:lnTo>
                <a:lnTo>
                  <a:pt x="13" y="10"/>
                </a:lnTo>
                <a:lnTo>
                  <a:pt x="13" y="10"/>
                </a:lnTo>
                <a:lnTo>
                  <a:pt x="14" y="11"/>
                </a:lnTo>
                <a:lnTo>
                  <a:pt x="14" y="11"/>
                </a:lnTo>
                <a:lnTo>
                  <a:pt x="15" y="13"/>
                </a:lnTo>
                <a:lnTo>
                  <a:pt x="15" y="13"/>
                </a:lnTo>
                <a:lnTo>
                  <a:pt x="16" y="15"/>
                </a:lnTo>
                <a:lnTo>
                  <a:pt x="16" y="35"/>
                </a:lnTo>
                <a:lnTo>
                  <a:pt x="11" y="35"/>
                </a:lnTo>
                <a:lnTo>
                  <a:pt x="11" y="18"/>
                </a:lnTo>
                <a:lnTo>
                  <a:pt x="11" y="18"/>
                </a:lnTo>
                <a:lnTo>
                  <a:pt x="10" y="15"/>
                </a:lnTo>
                <a:lnTo>
                  <a:pt x="10" y="15"/>
                </a:lnTo>
                <a:lnTo>
                  <a:pt x="9" y="15"/>
                </a:lnTo>
                <a:lnTo>
                  <a:pt x="9" y="15"/>
                </a:lnTo>
                <a:lnTo>
                  <a:pt x="6" y="15"/>
                </a:lnTo>
                <a:lnTo>
                  <a:pt x="6" y="15"/>
                </a:lnTo>
                <a:lnTo>
                  <a:pt x="6" y="18"/>
                </a:lnTo>
                <a:lnTo>
                  <a:pt x="6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45" name="Freeform 869">
            <a:extLst>
              <a:ext uri="{FF2B5EF4-FFF2-40B4-BE49-F238E27FC236}">
                <a16:creationId xmlns:a16="http://schemas.microsoft.com/office/drawing/2014/main" id="{5DD7A859-FEF0-4270-B082-73EFB365D886}"/>
              </a:ext>
            </a:extLst>
          </p:cNvPr>
          <p:cNvSpPr>
            <a:spLocks noEditPoints="1"/>
          </p:cNvSpPr>
          <p:nvPr/>
        </p:nvSpPr>
        <p:spPr bwMode="auto">
          <a:xfrm>
            <a:off x="4241243" y="3884796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9 h 26"/>
              <a:gd name="T6" fmla="*/ 5 w 15"/>
              <a:gd name="T7" fmla="*/ 19 h 26"/>
              <a:gd name="T8" fmla="*/ 5 w 15"/>
              <a:gd name="T9" fmla="*/ 21 h 26"/>
              <a:gd name="T10" fmla="*/ 5 w 15"/>
              <a:gd name="T11" fmla="*/ 21 h 26"/>
              <a:gd name="T12" fmla="*/ 8 w 15"/>
              <a:gd name="T13" fmla="*/ 21 h 26"/>
              <a:gd name="T14" fmla="*/ 8 w 15"/>
              <a:gd name="T15" fmla="*/ 21 h 26"/>
              <a:gd name="T16" fmla="*/ 9 w 15"/>
              <a:gd name="T17" fmla="*/ 20 h 26"/>
              <a:gd name="T18" fmla="*/ 9 w 15"/>
              <a:gd name="T19" fmla="*/ 20 h 26"/>
              <a:gd name="T20" fmla="*/ 10 w 15"/>
              <a:gd name="T21" fmla="*/ 19 h 26"/>
              <a:gd name="T22" fmla="*/ 15 w 15"/>
              <a:gd name="T23" fmla="*/ 19 h 26"/>
              <a:gd name="T24" fmla="*/ 15 w 15"/>
              <a:gd name="T25" fmla="*/ 19 h 26"/>
              <a:gd name="T26" fmla="*/ 14 w 15"/>
              <a:gd name="T27" fmla="*/ 22 h 26"/>
              <a:gd name="T28" fmla="*/ 13 w 15"/>
              <a:gd name="T29" fmla="*/ 24 h 26"/>
              <a:gd name="T30" fmla="*/ 13 w 15"/>
              <a:gd name="T31" fmla="*/ 24 h 26"/>
              <a:gd name="T32" fmla="*/ 10 w 15"/>
              <a:gd name="T33" fmla="*/ 26 h 26"/>
              <a:gd name="T34" fmla="*/ 10 w 15"/>
              <a:gd name="T35" fmla="*/ 26 h 26"/>
              <a:gd name="T36" fmla="*/ 8 w 15"/>
              <a:gd name="T37" fmla="*/ 26 h 26"/>
              <a:gd name="T38" fmla="*/ 8 w 15"/>
              <a:gd name="T39" fmla="*/ 26 h 26"/>
              <a:gd name="T40" fmla="*/ 3 w 15"/>
              <a:gd name="T41" fmla="*/ 25 h 26"/>
              <a:gd name="T42" fmla="*/ 3 w 15"/>
              <a:gd name="T43" fmla="*/ 25 h 26"/>
              <a:gd name="T44" fmla="*/ 0 w 15"/>
              <a:gd name="T45" fmla="*/ 22 h 26"/>
              <a:gd name="T46" fmla="*/ 0 w 15"/>
              <a:gd name="T47" fmla="*/ 22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7 h 26"/>
              <a:gd name="T54" fmla="*/ 0 w 15"/>
              <a:gd name="T55" fmla="*/ 10 h 26"/>
              <a:gd name="T56" fmla="*/ 0 w 15"/>
              <a:gd name="T57" fmla="*/ 10 h 26"/>
              <a:gd name="T58" fmla="*/ 0 w 15"/>
              <a:gd name="T59" fmla="*/ 6 h 26"/>
              <a:gd name="T60" fmla="*/ 0 w 15"/>
              <a:gd name="T61" fmla="*/ 6 h 26"/>
              <a:gd name="T62" fmla="*/ 0 w 15"/>
              <a:gd name="T63" fmla="*/ 4 h 26"/>
              <a:gd name="T64" fmla="*/ 0 w 15"/>
              <a:gd name="T65" fmla="*/ 4 h 26"/>
              <a:gd name="T66" fmla="*/ 3 w 15"/>
              <a:gd name="T67" fmla="*/ 1 h 26"/>
              <a:gd name="T68" fmla="*/ 3 w 15"/>
              <a:gd name="T69" fmla="*/ 1 h 26"/>
              <a:gd name="T70" fmla="*/ 8 w 15"/>
              <a:gd name="T71" fmla="*/ 0 h 26"/>
              <a:gd name="T72" fmla="*/ 8 w 15"/>
              <a:gd name="T73" fmla="*/ 0 h 26"/>
              <a:gd name="T74" fmla="*/ 10 w 15"/>
              <a:gd name="T75" fmla="*/ 1 h 26"/>
              <a:gd name="T76" fmla="*/ 10 w 15"/>
              <a:gd name="T77" fmla="*/ 1 h 26"/>
              <a:gd name="T78" fmla="*/ 13 w 15"/>
              <a:gd name="T79" fmla="*/ 2 h 26"/>
              <a:gd name="T80" fmla="*/ 13 w 15"/>
              <a:gd name="T81" fmla="*/ 2 h 26"/>
              <a:gd name="T82" fmla="*/ 14 w 15"/>
              <a:gd name="T83" fmla="*/ 5 h 26"/>
              <a:gd name="T84" fmla="*/ 15 w 15"/>
              <a:gd name="T85" fmla="*/ 9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9 h 26"/>
              <a:gd name="T94" fmla="*/ 10 w 15"/>
              <a:gd name="T95" fmla="*/ 9 h 26"/>
              <a:gd name="T96" fmla="*/ 9 w 15"/>
              <a:gd name="T97" fmla="*/ 6 h 26"/>
              <a:gd name="T98" fmla="*/ 9 w 15"/>
              <a:gd name="T99" fmla="*/ 6 h 26"/>
              <a:gd name="T100" fmla="*/ 8 w 15"/>
              <a:gd name="T101" fmla="*/ 6 h 26"/>
              <a:gd name="T102" fmla="*/ 8 w 15"/>
              <a:gd name="T103" fmla="*/ 6 h 26"/>
              <a:gd name="T104" fmla="*/ 5 w 15"/>
              <a:gd name="T105" fmla="*/ 6 h 26"/>
              <a:gd name="T106" fmla="*/ 5 w 15"/>
              <a:gd name="T107" fmla="*/ 6 h 26"/>
              <a:gd name="T108" fmla="*/ 5 w 15"/>
              <a:gd name="T109" fmla="*/ 9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9"/>
                </a:lnTo>
                <a:lnTo>
                  <a:pt x="5" y="19"/>
                </a:lnTo>
                <a:lnTo>
                  <a:pt x="5" y="21"/>
                </a:lnTo>
                <a:lnTo>
                  <a:pt x="5" y="21"/>
                </a:lnTo>
                <a:lnTo>
                  <a:pt x="8" y="21"/>
                </a:lnTo>
                <a:lnTo>
                  <a:pt x="8" y="21"/>
                </a:lnTo>
                <a:lnTo>
                  <a:pt x="9" y="20"/>
                </a:lnTo>
                <a:lnTo>
                  <a:pt x="9" y="20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4" y="22"/>
                </a:lnTo>
                <a:lnTo>
                  <a:pt x="13" y="24"/>
                </a:lnTo>
                <a:lnTo>
                  <a:pt x="13" y="24"/>
                </a:lnTo>
                <a:lnTo>
                  <a:pt x="10" y="26"/>
                </a:lnTo>
                <a:lnTo>
                  <a:pt x="10" y="26"/>
                </a:lnTo>
                <a:lnTo>
                  <a:pt x="8" y="26"/>
                </a:lnTo>
                <a:lnTo>
                  <a:pt x="8" y="26"/>
                </a:lnTo>
                <a:lnTo>
                  <a:pt x="3" y="25"/>
                </a:lnTo>
                <a:lnTo>
                  <a:pt x="3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3" y="1"/>
                </a:lnTo>
                <a:lnTo>
                  <a:pt x="3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2"/>
                </a:lnTo>
                <a:lnTo>
                  <a:pt x="13" y="2"/>
                </a:lnTo>
                <a:lnTo>
                  <a:pt x="14" y="5"/>
                </a:lnTo>
                <a:lnTo>
                  <a:pt x="15" y="9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8" y="6"/>
                </a:lnTo>
                <a:lnTo>
                  <a:pt x="8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46" name="Freeform 870">
            <a:extLst>
              <a:ext uri="{FF2B5EF4-FFF2-40B4-BE49-F238E27FC236}">
                <a16:creationId xmlns:a16="http://schemas.microsoft.com/office/drawing/2014/main" id="{BBB9D477-9BD1-4F8C-8F3F-894188E46333}"/>
              </a:ext>
            </a:extLst>
          </p:cNvPr>
          <p:cNvSpPr>
            <a:spLocks/>
          </p:cNvSpPr>
          <p:nvPr/>
        </p:nvSpPr>
        <p:spPr bwMode="auto">
          <a:xfrm>
            <a:off x="4271406" y="3884796"/>
            <a:ext cx="23813" cy="41275"/>
          </a:xfrm>
          <a:custGeom>
            <a:avLst/>
            <a:gdLst>
              <a:gd name="T0" fmla="*/ 0 w 15"/>
              <a:gd name="T1" fmla="*/ 26 h 26"/>
              <a:gd name="T2" fmla="*/ 0 w 15"/>
              <a:gd name="T3" fmla="*/ 1 h 26"/>
              <a:gd name="T4" fmla="*/ 5 w 15"/>
              <a:gd name="T5" fmla="*/ 1 h 26"/>
              <a:gd name="T6" fmla="*/ 5 w 15"/>
              <a:gd name="T7" fmla="*/ 4 h 26"/>
              <a:gd name="T8" fmla="*/ 5 w 15"/>
              <a:gd name="T9" fmla="*/ 4 h 26"/>
              <a:gd name="T10" fmla="*/ 5 w 15"/>
              <a:gd name="T11" fmla="*/ 4 h 26"/>
              <a:gd name="T12" fmla="*/ 6 w 15"/>
              <a:gd name="T13" fmla="*/ 1 h 26"/>
              <a:gd name="T14" fmla="*/ 6 w 15"/>
              <a:gd name="T15" fmla="*/ 1 h 26"/>
              <a:gd name="T16" fmla="*/ 10 w 15"/>
              <a:gd name="T17" fmla="*/ 0 h 26"/>
              <a:gd name="T18" fmla="*/ 10 w 15"/>
              <a:gd name="T19" fmla="*/ 0 h 26"/>
              <a:gd name="T20" fmla="*/ 11 w 15"/>
              <a:gd name="T21" fmla="*/ 1 h 26"/>
              <a:gd name="T22" fmla="*/ 11 w 15"/>
              <a:gd name="T23" fmla="*/ 1 h 26"/>
              <a:gd name="T24" fmla="*/ 14 w 15"/>
              <a:gd name="T25" fmla="*/ 2 h 26"/>
              <a:gd name="T26" fmla="*/ 14 w 15"/>
              <a:gd name="T27" fmla="*/ 2 h 26"/>
              <a:gd name="T28" fmla="*/ 15 w 15"/>
              <a:gd name="T29" fmla="*/ 4 h 26"/>
              <a:gd name="T30" fmla="*/ 15 w 15"/>
              <a:gd name="T31" fmla="*/ 4 h 26"/>
              <a:gd name="T32" fmla="*/ 15 w 15"/>
              <a:gd name="T33" fmla="*/ 6 h 26"/>
              <a:gd name="T34" fmla="*/ 15 w 15"/>
              <a:gd name="T35" fmla="*/ 26 h 26"/>
              <a:gd name="T36" fmla="*/ 10 w 15"/>
              <a:gd name="T37" fmla="*/ 26 h 26"/>
              <a:gd name="T38" fmla="*/ 10 w 15"/>
              <a:gd name="T39" fmla="*/ 9 h 26"/>
              <a:gd name="T40" fmla="*/ 10 w 15"/>
              <a:gd name="T41" fmla="*/ 9 h 26"/>
              <a:gd name="T42" fmla="*/ 9 w 15"/>
              <a:gd name="T43" fmla="*/ 6 h 26"/>
              <a:gd name="T44" fmla="*/ 9 w 15"/>
              <a:gd name="T45" fmla="*/ 6 h 26"/>
              <a:gd name="T46" fmla="*/ 7 w 15"/>
              <a:gd name="T47" fmla="*/ 6 h 26"/>
              <a:gd name="T48" fmla="*/ 7 w 15"/>
              <a:gd name="T49" fmla="*/ 6 h 26"/>
              <a:gd name="T50" fmla="*/ 5 w 15"/>
              <a:gd name="T51" fmla="*/ 6 h 26"/>
              <a:gd name="T52" fmla="*/ 5 w 15"/>
              <a:gd name="T53" fmla="*/ 6 h 26"/>
              <a:gd name="T54" fmla="*/ 5 w 15"/>
              <a:gd name="T55" fmla="*/ 9 h 26"/>
              <a:gd name="T56" fmla="*/ 5 w 15"/>
              <a:gd name="T57" fmla="*/ 26 h 26"/>
              <a:gd name="T58" fmla="*/ 0 w 15"/>
              <a:gd name="T5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6" y="1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1" y="1"/>
                </a:lnTo>
                <a:lnTo>
                  <a:pt x="11" y="1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47" name="Freeform 871">
            <a:extLst>
              <a:ext uri="{FF2B5EF4-FFF2-40B4-BE49-F238E27FC236}">
                <a16:creationId xmlns:a16="http://schemas.microsoft.com/office/drawing/2014/main" id="{0B8F01AE-D2E3-4BD8-A582-562B547261F7}"/>
              </a:ext>
            </a:extLst>
          </p:cNvPr>
          <p:cNvSpPr>
            <a:spLocks noEditPoints="1"/>
          </p:cNvSpPr>
          <p:nvPr/>
        </p:nvSpPr>
        <p:spPr bwMode="auto">
          <a:xfrm>
            <a:off x="4301568" y="3870508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48" name="Freeform 872">
            <a:extLst>
              <a:ext uri="{FF2B5EF4-FFF2-40B4-BE49-F238E27FC236}">
                <a16:creationId xmlns:a16="http://schemas.microsoft.com/office/drawing/2014/main" id="{92296D8F-2758-44F8-B422-123817CA879A}"/>
              </a:ext>
            </a:extLst>
          </p:cNvPr>
          <p:cNvSpPr>
            <a:spLocks/>
          </p:cNvSpPr>
          <p:nvPr/>
        </p:nvSpPr>
        <p:spPr bwMode="auto">
          <a:xfrm>
            <a:off x="4317443" y="3886383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3 h 25"/>
              <a:gd name="T8" fmla="*/ 10 w 15"/>
              <a:gd name="T9" fmla="*/ 23 h 25"/>
              <a:gd name="T10" fmla="*/ 10 w 15"/>
              <a:gd name="T11" fmla="*/ 23 h 25"/>
              <a:gd name="T12" fmla="*/ 7 w 15"/>
              <a:gd name="T13" fmla="*/ 25 h 25"/>
              <a:gd name="T14" fmla="*/ 7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2 w 15"/>
              <a:gd name="T21" fmla="*/ 25 h 25"/>
              <a:gd name="T22" fmla="*/ 2 w 15"/>
              <a:gd name="T23" fmla="*/ 25 h 25"/>
              <a:gd name="T24" fmla="*/ 1 w 15"/>
              <a:gd name="T25" fmla="*/ 24 h 25"/>
              <a:gd name="T26" fmla="*/ 1 w 15"/>
              <a:gd name="T27" fmla="*/ 24 h 25"/>
              <a:gd name="T28" fmla="*/ 0 w 15"/>
              <a:gd name="T29" fmla="*/ 23 h 25"/>
              <a:gd name="T30" fmla="*/ 0 w 15"/>
              <a:gd name="T31" fmla="*/ 23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8 h 25"/>
              <a:gd name="T40" fmla="*/ 5 w 15"/>
              <a:gd name="T41" fmla="*/ 18 h 25"/>
              <a:gd name="T42" fmla="*/ 5 w 15"/>
              <a:gd name="T43" fmla="*/ 20 h 25"/>
              <a:gd name="T44" fmla="*/ 5 w 15"/>
              <a:gd name="T45" fmla="*/ 20 h 25"/>
              <a:gd name="T46" fmla="*/ 7 w 15"/>
              <a:gd name="T47" fmla="*/ 20 h 25"/>
              <a:gd name="T48" fmla="*/ 7 w 15"/>
              <a:gd name="T49" fmla="*/ 20 h 25"/>
              <a:gd name="T50" fmla="*/ 9 w 15"/>
              <a:gd name="T51" fmla="*/ 19 h 25"/>
              <a:gd name="T52" fmla="*/ 9 w 15"/>
              <a:gd name="T53" fmla="*/ 19 h 25"/>
              <a:gd name="T54" fmla="*/ 10 w 15"/>
              <a:gd name="T55" fmla="*/ 16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7" y="25"/>
                </a:lnTo>
                <a:lnTo>
                  <a:pt x="7" y="25"/>
                </a:lnTo>
                <a:lnTo>
                  <a:pt x="5" y="25"/>
                </a:lnTo>
                <a:lnTo>
                  <a:pt x="5" y="25"/>
                </a:lnTo>
                <a:lnTo>
                  <a:pt x="2" y="25"/>
                </a:lnTo>
                <a:lnTo>
                  <a:pt x="2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9" y="19"/>
                </a:lnTo>
                <a:lnTo>
                  <a:pt x="9" y="19"/>
                </a:lnTo>
                <a:lnTo>
                  <a:pt x="10" y="16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49" name="Freeform 873">
            <a:extLst>
              <a:ext uri="{FF2B5EF4-FFF2-40B4-BE49-F238E27FC236}">
                <a16:creationId xmlns:a16="http://schemas.microsoft.com/office/drawing/2014/main" id="{8F51100E-A297-4FF8-8179-A83616CACE5A}"/>
              </a:ext>
            </a:extLst>
          </p:cNvPr>
          <p:cNvSpPr>
            <a:spLocks/>
          </p:cNvSpPr>
          <p:nvPr/>
        </p:nvSpPr>
        <p:spPr bwMode="auto">
          <a:xfrm>
            <a:off x="4347606" y="3884796"/>
            <a:ext cx="41275" cy="41275"/>
          </a:xfrm>
          <a:custGeom>
            <a:avLst/>
            <a:gdLst>
              <a:gd name="T0" fmla="*/ 0 w 26"/>
              <a:gd name="T1" fmla="*/ 26 h 26"/>
              <a:gd name="T2" fmla="*/ 0 w 26"/>
              <a:gd name="T3" fmla="*/ 1 h 26"/>
              <a:gd name="T4" fmla="*/ 5 w 26"/>
              <a:gd name="T5" fmla="*/ 1 h 26"/>
              <a:gd name="T6" fmla="*/ 5 w 26"/>
              <a:gd name="T7" fmla="*/ 4 h 26"/>
              <a:gd name="T8" fmla="*/ 6 w 26"/>
              <a:gd name="T9" fmla="*/ 4 h 26"/>
              <a:gd name="T10" fmla="*/ 6 w 26"/>
              <a:gd name="T11" fmla="*/ 4 h 26"/>
              <a:gd name="T12" fmla="*/ 7 w 26"/>
              <a:gd name="T13" fmla="*/ 1 h 26"/>
              <a:gd name="T14" fmla="*/ 7 w 26"/>
              <a:gd name="T15" fmla="*/ 1 h 26"/>
              <a:gd name="T16" fmla="*/ 10 w 26"/>
              <a:gd name="T17" fmla="*/ 0 h 26"/>
              <a:gd name="T18" fmla="*/ 10 w 26"/>
              <a:gd name="T19" fmla="*/ 0 h 26"/>
              <a:gd name="T20" fmla="*/ 13 w 26"/>
              <a:gd name="T21" fmla="*/ 1 h 26"/>
              <a:gd name="T22" fmla="*/ 13 w 26"/>
              <a:gd name="T23" fmla="*/ 1 h 26"/>
              <a:gd name="T24" fmla="*/ 15 w 26"/>
              <a:gd name="T25" fmla="*/ 4 h 26"/>
              <a:gd name="T26" fmla="*/ 15 w 26"/>
              <a:gd name="T27" fmla="*/ 4 h 26"/>
              <a:gd name="T28" fmla="*/ 17 w 26"/>
              <a:gd name="T29" fmla="*/ 1 h 26"/>
              <a:gd name="T30" fmla="*/ 17 w 26"/>
              <a:gd name="T31" fmla="*/ 1 h 26"/>
              <a:gd name="T32" fmla="*/ 20 w 26"/>
              <a:gd name="T33" fmla="*/ 0 h 26"/>
              <a:gd name="T34" fmla="*/ 20 w 26"/>
              <a:gd name="T35" fmla="*/ 0 h 26"/>
              <a:gd name="T36" fmla="*/ 22 w 26"/>
              <a:gd name="T37" fmla="*/ 1 h 26"/>
              <a:gd name="T38" fmla="*/ 22 w 26"/>
              <a:gd name="T39" fmla="*/ 1 h 26"/>
              <a:gd name="T40" fmla="*/ 23 w 26"/>
              <a:gd name="T41" fmla="*/ 2 h 26"/>
              <a:gd name="T42" fmla="*/ 23 w 26"/>
              <a:gd name="T43" fmla="*/ 2 h 26"/>
              <a:gd name="T44" fmla="*/ 25 w 26"/>
              <a:gd name="T45" fmla="*/ 4 h 26"/>
              <a:gd name="T46" fmla="*/ 25 w 26"/>
              <a:gd name="T47" fmla="*/ 4 h 26"/>
              <a:gd name="T48" fmla="*/ 26 w 26"/>
              <a:gd name="T49" fmla="*/ 6 h 26"/>
              <a:gd name="T50" fmla="*/ 26 w 26"/>
              <a:gd name="T51" fmla="*/ 26 h 26"/>
              <a:gd name="T52" fmla="*/ 21 w 26"/>
              <a:gd name="T53" fmla="*/ 26 h 26"/>
              <a:gd name="T54" fmla="*/ 21 w 26"/>
              <a:gd name="T55" fmla="*/ 9 h 26"/>
              <a:gd name="T56" fmla="*/ 21 w 26"/>
              <a:gd name="T57" fmla="*/ 9 h 26"/>
              <a:gd name="T58" fmla="*/ 20 w 26"/>
              <a:gd name="T59" fmla="*/ 6 h 26"/>
              <a:gd name="T60" fmla="*/ 20 w 26"/>
              <a:gd name="T61" fmla="*/ 6 h 26"/>
              <a:gd name="T62" fmla="*/ 18 w 26"/>
              <a:gd name="T63" fmla="*/ 6 h 26"/>
              <a:gd name="T64" fmla="*/ 18 w 26"/>
              <a:gd name="T65" fmla="*/ 6 h 26"/>
              <a:gd name="T66" fmla="*/ 16 w 26"/>
              <a:gd name="T67" fmla="*/ 6 h 26"/>
              <a:gd name="T68" fmla="*/ 16 w 26"/>
              <a:gd name="T69" fmla="*/ 6 h 26"/>
              <a:gd name="T70" fmla="*/ 16 w 26"/>
              <a:gd name="T71" fmla="*/ 9 h 26"/>
              <a:gd name="T72" fmla="*/ 16 w 26"/>
              <a:gd name="T73" fmla="*/ 26 h 26"/>
              <a:gd name="T74" fmla="*/ 10 w 26"/>
              <a:gd name="T75" fmla="*/ 26 h 26"/>
              <a:gd name="T76" fmla="*/ 10 w 26"/>
              <a:gd name="T77" fmla="*/ 9 h 26"/>
              <a:gd name="T78" fmla="*/ 10 w 26"/>
              <a:gd name="T79" fmla="*/ 9 h 26"/>
              <a:gd name="T80" fmla="*/ 10 w 26"/>
              <a:gd name="T81" fmla="*/ 6 h 26"/>
              <a:gd name="T82" fmla="*/ 10 w 26"/>
              <a:gd name="T83" fmla="*/ 6 h 26"/>
              <a:gd name="T84" fmla="*/ 7 w 26"/>
              <a:gd name="T85" fmla="*/ 6 h 26"/>
              <a:gd name="T86" fmla="*/ 7 w 26"/>
              <a:gd name="T87" fmla="*/ 6 h 26"/>
              <a:gd name="T88" fmla="*/ 6 w 26"/>
              <a:gd name="T89" fmla="*/ 6 h 26"/>
              <a:gd name="T90" fmla="*/ 6 w 26"/>
              <a:gd name="T91" fmla="*/ 6 h 26"/>
              <a:gd name="T92" fmla="*/ 5 w 26"/>
              <a:gd name="T93" fmla="*/ 9 h 26"/>
              <a:gd name="T94" fmla="*/ 5 w 26"/>
              <a:gd name="T95" fmla="*/ 26 h 26"/>
              <a:gd name="T96" fmla="*/ 0 w 26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6" y="4"/>
                </a:lnTo>
                <a:lnTo>
                  <a:pt x="6" y="4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5" y="4"/>
                </a:lnTo>
                <a:lnTo>
                  <a:pt x="15" y="4"/>
                </a:lnTo>
                <a:lnTo>
                  <a:pt x="17" y="1"/>
                </a:lnTo>
                <a:lnTo>
                  <a:pt x="17" y="1"/>
                </a:lnTo>
                <a:lnTo>
                  <a:pt x="20" y="0"/>
                </a:lnTo>
                <a:lnTo>
                  <a:pt x="20" y="0"/>
                </a:lnTo>
                <a:lnTo>
                  <a:pt x="22" y="1"/>
                </a:lnTo>
                <a:lnTo>
                  <a:pt x="22" y="1"/>
                </a:lnTo>
                <a:lnTo>
                  <a:pt x="23" y="2"/>
                </a:lnTo>
                <a:lnTo>
                  <a:pt x="23" y="2"/>
                </a:lnTo>
                <a:lnTo>
                  <a:pt x="25" y="4"/>
                </a:lnTo>
                <a:lnTo>
                  <a:pt x="25" y="4"/>
                </a:lnTo>
                <a:lnTo>
                  <a:pt x="26" y="6"/>
                </a:lnTo>
                <a:lnTo>
                  <a:pt x="26" y="26"/>
                </a:lnTo>
                <a:lnTo>
                  <a:pt x="21" y="26"/>
                </a:lnTo>
                <a:lnTo>
                  <a:pt x="21" y="9"/>
                </a:lnTo>
                <a:lnTo>
                  <a:pt x="21" y="9"/>
                </a:lnTo>
                <a:lnTo>
                  <a:pt x="20" y="6"/>
                </a:lnTo>
                <a:lnTo>
                  <a:pt x="20" y="6"/>
                </a:lnTo>
                <a:lnTo>
                  <a:pt x="18" y="6"/>
                </a:lnTo>
                <a:lnTo>
                  <a:pt x="18" y="6"/>
                </a:lnTo>
                <a:lnTo>
                  <a:pt x="16" y="6"/>
                </a:lnTo>
                <a:lnTo>
                  <a:pt x="16" y="6"/>
                </a:lnTo>
                <a:lnTo>
                  <a:pt x="16" y="9"/>
                </a:lnTo>
                <a:lnTo>
                  <a:pt x="16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7" y="6"/>
                </a:lnTo>
                <a:lnTo>
                  <a:pt x="7" y="6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50" name="Freeform 874">
            <a:extLst>
              <a:ext uri="{FF2B5EF4-FFF2-40B4-BE49-F238E27FC236}">
                <a16:creationId xmlns:a16="http://schemas.microsoft.com/office/drawing/2014/main" id="{1FC0F1ED-6C99-4545-825B-5EA8878B74A7}"/>
              </a:ext>
            </a:extLst>
          </p:cNvPr>
          <p:cNvSpPr>
            <a:spLocks noEditPoints="1"/>
          </p:cNvSpPr>
          <p:nvPr/>
        </p:nvSpPr>
        <p:spPr bwMode="auto">
          <a:xfrm>
            <a:off x="4161868" y="4380096"/>
            <a:ext cx="25400" cy="58738"/>
          </a:xfrm>
          <a:custGeom>
            <a:avLst/>
            <a:gdLst>
              <a:gd name="T0" fmla="*/ 0 w 16"/>
              <a:gd name="T1" fmla="*/ 9 h 37"/>
              <a:gd name="T2" fmla="*/ 0 w 16"/>
              <a:gd name="T3" fmla="*/ 9 h 37"/>
              <a:gd name="T4" fmla="*/ 0 w 16"/>
              <a:gd name="T5" fmla="*/ 5 h 37"/>
              <a:gd name="T6" fmla="*/ 0 w 16"/>
              <a:gd name="T7" fmla="*/ 5 h 37"/>
              <a:gd name="T8" fmla="*/ 2 w 16"/>
              <a:gd name="T9" fmla="*/ 3 h 37"/>
              <a:gd name="T10" fmla="*/ 2 w 16"/>
              <a:gd name="T11" fmla="*/ 3 h 37"/>
              <a:gd name="T12" fmla="*/ 5 w 16"/>
              <a:gd name="T13" fmla="*/ 0 h 37"/>
              <a:gd name="T14" fmla="*/ 5 w 16"/>
              <a:gd name="T15" fmla="*/ 0 h 37"/>
              <a:gd name="T16" fmla="*/ 7 w 16"/>
              <a:gd name="T17" fmla="*/ 0 h 37"/>
              <a:gd name="T18" fmla="*/ 7 w 16"/>
              <a:gd name="T19" fmla="*/ 0 h 37"/>
              <a:gd name="T20" fmla="*/ 11 w 16"/>
              <a:gd name="T21" fmla="*/ 0 h 37"/>
              <a:gd name="T22" fmla="*/ 11 w 16"/>
              <a:gd name="T23" fmla="*/ 0 h 37"/>
              <a:gd name="T24" fmla="*/ 14 w 16"/>
              <a:gd name="T25" fmla="*/ 3 h 37"/>
              <a:gd name="T26" fmla="*/ 14 w 16"/>
              <a:gd name="T27" fmla="*/ 3 h 37"/>
              <a:gd name="T28" fmla="*/ 16 w 16"/>
              <a:gd name="T29" fmla="*/ 5 h 37"/>
              <a:gd name="T30" fmla="*/ 16 w 16"/>
              <a:gd name="T31" fmla="*/ 5 h 37"/>
              <a:gd name="T32" fmla="*/ 16 w 16"/>
              <a:gd name="T33" fmla="*/ 9 h 37"/>
              <a:gd name="T34" fmla="*/ 16 w 16"/>
              <a:gd name="T35" fmla="*/ 28 h 37"/>
              <a:gd name="T36" fmla="*/ 16 w 16"/>
              <a:gd name="T37" fmla="*/ 28 h 37"/>
              <a:gd name="T38" fmla="*/ 16 w 16"/>
              <a:gd name="T39" fmla="*/ 32 h 37"/>
              <a:gd name="T40" fmla="*/ 16 w 16"/>
              <a:gd name="T41" fmla="*/ 32 h 37"/>
              <a:gd name="T42" fmla="*/ 14 w 16"/>
              <a:gd name="T43" fmla="*/ 34 h 37"/>
              <a:gd name="T44" fmla="*/ 14 w 16"/>
              <a:gd name="T45" fmla="*/ 34 h 37"/>
              <a:gd name="T46" fmla="*/ 11 w 16"/>
              <a:gd name="T47" fmla="*/ 36 h 37"/>
              <a:gd name="T48" fmla="*/ 11 w 16"/>
              <a:gd name="T49" fmla="*/ 36 h 37"/>
              <a:gd name="T50" fmla="*/ 7 w 16"/>
              <a:gd name="T51" fmla="*/ 37 h 37"/>
              <a:gd name="T52" fmla="*/ 7 w 16"/>
              <a:gd name="T53" fmla="*/ 37 h 37"/>
              <a:gd name="T54" fmla="*/ 5 w 16"/>
              <a:gd name="T55" fmla="*/ 36 h 37"/>
              <a:gd name="T56" fmla="*/ 5 w 16"/>
              <a:gd name="T57" fmla="*/ 36 h 37"/>
              <a:gd name="T58" fmla="*/ 2 w 16"/>
              <a:gd name="T59" fmla="*/ 34 h 37"/>
              <a:gd name="T60" fmla="*/ 2 w 16"/>
              <a:gd name="T61" fmla="*/ 34 h 37"/>
              <a:gd name="T62" fmla="*/ 0 w 16"/>
              <a:gd name="T63" fmla="*/ 32 h 37"/>
              <a:gd name="T64" fmla="*/ 0 w 16"/>
              <a:gd name="T65" fmla="*/ 32 h 37"/>
              <a:gd name="T66" fmla="*/ 0 w 16"/>
              <a:gd name="T67" fmla="*/ 28 h 37"/>
              <a:gd name="T68" fmla="*/ 0 w 16"/>
              <a:gd name="T69" fmla="*/ 9 h 37"/>
              <a:gd name="T70" fmla="*/ 5 w 16"/>
              <a:gd name="T71" fmla="*/ 28 h 37"/>
              <a:gd name="T72" fmla="*/ 5 w 16"/>
              <a:gd name="T73" fmla="*/ 28 h 37"/>
              <a:gd name="T74" fmla="*/ 6 w 16"/>
              <a:gd name="T75" fmla="*/ 31 h 37"/>
              <a:gd name="T76" fmla="*/ 6 w 16"/>
              <a:gd name="T77" fmla="*/ 31 h 37"/>
              <a:gd name="T78" fmla="*/ 7 w 16"/>
              <a:gd name="T79" fmla="*/ 32 h 37"/>
              <a:gd name="T80" fmla="*/ 7 w 16"/>
              <a:gd name="T81" fmla="*/ 32 h 37"/>
              <a:gd name="T82" fmla="*/ 10 w 16"/>
              <a:gd name="T83" fmla="*/ 31 h 37"/>
              <a:gd name="T84" fmla="*/ 10 w 16"/>
              <a:gd name="T85" fmla="*/ 31 h 37"/>
              <a:gd name="T86" fmla="*/ 11 w 16"/>
              <a:gd name="T87" fmla="*/ 28 h 37"/>
              <a:gd name="T88" fmla="*/ 11 w 16"/>
              <a:gd name="T89" fmla="*/ 9 h 37"/>
              <a:gd name="T90" fmla="*/ 11 w 16"/>
              <a:gd name="T91" fmla="*/ 9 h 37"/>
              <a:gd name="T92" fmla="*/ 10 w 16"/>
              <a:gd name="T93" fmla="*/ 7 h 37"/>
              <a:gd name="T94" fmla="*/ 10 w 16"/>
              <a:gd name="T95" fmla="*/ 7 h 37"/>
              <a:gd name="T96" fmla="*/ 7 w 16"/>
              <a:gd name="T97" fmla="*/ 5 h 37"/>
              <a:gd name="T98" fmla="*/ 7 w 16"/>
              <a:gd name="T99" fmla="*/ 5 h 37"/>
              <a:gd name="T100" fmla="*/ 6 w 16"/>
              <a:gd name="T101" fmla="*/ 7 h 37"/>
              <a:gd name="T102" fmla="*/ 6 w 16"/>
              <a:gd name="T103" fmla="*/ 7 h 37"/>
              <a:gd name="T104" fmla="*/ 5 w 16"/>
              <a:gd name="T105" fmla="*/ 9 h 37"/>
              <a:gd name="T106" fmla="*/ 5 w 16"/>
              <a:gd name="T107" fmla="*/ 28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" h="37">
                <a:moveTo>
                  <a:pt x="0" y="9"/>
                </a:move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4" y="3"/>
                </a:lnTo>
                <a:lnTo>
                  <a:pt x="14" y="3"/>
                </a:lnTo>
                <a:lnTo>
                  <a:pt x="16" y="5"/>
                </a:lnTo>
                <a:lnTo>
                  <a:pt x="16" y="5"/>
                </a:lnTo>
                <a:lnTo>
                  <a:pt x="16" y="9"/>
                </a:lnTo>
                <a:lnTo>
                  <a:pt x="16" y="28"/>
                </a:lnTo>
                <a:lnTo>
                  <a:pt x="16" y="28"/>
                </a:lnTo>
                <a:lnTo>
                  <a:pt x="16" y="32"/>
                </a:lnTo>
                <a:lnTo>
                  <a:pt x="16" y="32"/>
                </a:lnTo>
                <a:lnTo>
                  <a:pt x="14" y="34"/>
                </a:lnTo>
                <a:lnTo>
                  <a:pt x="14" y="34"/>
                </a:lnTo>
                <a:lnTo>
                  <a:pt x="11" y="36"/>
                </a:lnTo>
                <a:lnTo>
                  <a:pt x="11" y="36"/>
                </a:lnTo>
                <a:lnTo>
                  <a:pt x="7" y="37"/>
                </a:lnTo>
                <a:lnTo>
                  <a:pt x="7" y="37"/>
                </a:lnTo>
                <a:lnTo>
                  <a:pt x="5" y="36"/>
                </a:lnTo>
                <a:lnTo>
                  <a:pt x="5" y="36"/>
                </a:lnTo>
                <a:lnTo>
                  <a:pt x="2" y="34"/>
                </a:lnTo>
                <a:lnTo>
                  <a:pt x="2" y="34"/>
                </a:lnTo>
                <a:lnTo>
                  <a:pt x="0" y="32"/>
                </a:lnTo>
                <a:lnTo>
                  <a:pt x="0" y="32"/>
                </a:lnTo>
                <a:lnTo>
                  <a:pt x="0" y="28"/>
                </a:lnTo>
                <a:lnTo>
                  <a:pt x="0" y="9"/>
                </a:lnTo>
                <a:close/>
                <a:moveTo>
                  <a:pt x="5" y="28"/>
                </a:moveTo>
                <a:lnTo>
                  <a:pt x="5" y="28"/>
                </a:lnTo>
                <a:lnTo>
                  <a:pt x="6" y="31"/>
                </a:lnTo>
                <a:lnTo>
                  <a:pt x="6" y="31"/>
                </a:lnTo>
                <a:lnTo>
                  <a:pt x="7" y="32"/>
                </a:lnTo>
                <a:lnTo>
                  <a:pt x="7" y="32"/>
                </a:lnTo>
                <a:lnTo>
                  <a:pt x="10" y="31"/>
                </a:lnTo>
                <a:lnTo>
                  <a:pt x="10" y="31"/>
                </a:lnTo>
                <a:lnTo>
                  <a:pt x="11" y="28"/>
                </a:lnTo>
                <a:lnTo>
                  <a:pt x="11" y="9"/>
                </a:lnTo>
                <a:lnTo>
                  <a:pt x="11" y="9"/>
                </a:lnTo>
                <a:lnTo>
                  <a:pt x="10" y="7"/>
                </a:lnTo>
                <a:lnTo>
                  <a:pt x="10" y="7"/>
                </a:lnTo>
                <a:lnTo>
                  <a:pt x="7" y="5"/>
                </a:lnTo>
                <a:lnTo>
                  <a:pt x="7" y="5"/>
                </a:lnTo>
                <a:lnTo>
                  <a:pt x="6" y="7"/>
                </a:lnTo>
                <a:lnTo>
                  <a:pt x="6" y="7"/>
                </a:lnTo>
                <a:lnTo>
                  <a:pt x="5" y="9"/>
                </a:lnTo>
                <a:lnTo>
                  <a:pt x="5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51" name="Freeform 875">
            <a:extLst>
              <a:ext uri="{FF2B5EF4-FFF2-40B4-BE49-F238E27FC236}">
                <a16:creationId xmlns:a16="http://schemas.microsoft.com/office/drawing/2014/main" id="{F3D138E7-B308-4756-BD77-E98DB7DFDCEC}"/>
              </a:ext>
            </a:extLst>
          </p:cNvPr>
          <p:cNvSpPr>
            <a:spLocks/>
          </p:cNvSpPr>
          <p:nvPr/>
        </p:nvSpPr>
        <p:spPr bwMode="auto">
          <a:xfrm>
            <a:off x="4193618" y="4395971"/>
            <a:ext cx="23813" cy="42863"/>
          </a:xfrm>
          <a:custGeom>
            <a:avLst/>
            <a:gdLst>
              <a:gd name="T0" fmla="*/ 10 w 15"/>
              <a:gd name="T1" fmla="*/ 8 h 27"/>
              <a:gd name="T2" fmla="*/ 9 w 15"/>
              <a:gd name="T3" fmla="*/ 7 h 27"/>
              <a:gd name="T4" fmla="*/ 8 w 15"/>
              <a:gd name="T5" fmla="*/ 5 h 27"/>
              <a:gd name="T6" fmla="*/ 5 w 15"/>
              <a:gd name="T7" fmla="*/ 7 h 27"/>
              <a:gd name="T8" fmla="*/ 5 w 15"/>
              <a:gd name="T9" fmla="*/ 8 h 27"/>
              <a:gd name="T10" fmla="*/ 5 w 15"/>
              <a:gd name="T11" fmla="*/ 9 h 27"/>
              <a:gd name="T12" fmla="*/ 10 w 15"/>
              <a:gd name="T13" fmla="*/ 12 h 27"/>
              <a:gd name="T14" fmla="*/ 13 w 15"/>
              <a:gd name="T15" fmla="*/ 13 h 27"/>
              <a:gd name="T16" fmla="*/ 14 w 15"/>
              <a:gd name="T17" fmla="*/ 14 h 27"/>
              <a:gd name="T18" fmla="*/ 15 w 15"/>
              <a:gd name="T19" fmla="*/ 19 h 27"/>
              <a:gd name="T20" fmla="*/ 15 w 15"/>
              <a:gd name="T21" fmla="*/ 22 h 27"/>
              <a:gd name="T22" fmla="*/ 13 w 15"/>
              <a:gd name="T23" fmla="*/ 24 h 27"/>
              <a:gd name="T24" fmla="*/ 10 w 15"/>
              <a:gd name="T25" fmla="*/ 26 h 27"/>
              <a:gd name="T26" fmla="*/ 8 w 15"/>
              <a:gd name="T27" fmla="*/ 27 h 27"/>
              <a:gd name="T28" fmla="*/ 3 w 15"/>
              <a:gd name="T29" fmla="*/ 24 h 27"/>
              <a:gd name="T30" fmla="*/ 0 w 15"/>
              <a:gd name="T31" fmla="*/ 22 h 27"/>
              <a:gd name="T32" fmla="*/ 0 w 15"/>
              <a:gd name="T33" fmla="*/ 19 h 27"/>
              <a:gd name="T34" fmla="*/ 5 w 15"/>
              <a:gd name="T35" fmla="*/ 19 h 27"/>
              <a:gd name="T36" fmla="*/ 5 w 15"/>
              <a:gd name="T37" fmla="*/ 21 h 27"/>
              <a:gd name="T38" fmla="*/ 8 w 15"/>
              <a:gd name="T39" fmla="*/ 22 h 27"/>
              <a:gd name="T40" fmla="*/ 10 w 15"/>
              <a:gd name="T41" fmla="*/ 21 h 27"/>
              <a:gd name="T42" fmla="*/ 10 w 15"/>
              <a:gd name="T43" fmla="*/ 19 h 27"/>
              <a:gd name="T44" fmla="*/ 10 w 15"/>
              <a:gd name="T45" fmla="*/ 17 h 27"/>
              <a:gd name="T46" fmla="*/ 5 w 15"/>
              <a:gd name="T47" fmla="*/ 15 h 27"/>
              <a:gd name="T48" fmla="*/ 1 w 15"/>
              <a:gd name="T49" fmla="*/ 13 h 27"/>
              <a:gd name="T50" fmla="*/ 0 w 15"/>
              <a:gd name="T51" fmla="*/ 10 h 27"/>
              <a:gd name="T52" fmla="*/ 0 w 15"/>
              <a:gd name="T53" fmla="*/ 8 h 27"/>
              <a:gd name="T54" fmla="*/ 1 w 15"/>
              <a:gd name="T55" fmla="*/ 5 h 27"/>
              <a:gd name="T56" fmla="*/ 3 w 15"/>
              <a:gd name="T57" fmla="*/ 3 h 27"/>
              <a:gd name="T58" fmla="*/ 5 w 15"/>
              <a:gd name="T59" fmla="*/ 2 h 27"/>
              <a:gd name="T60" fmla="*/ 8 w 15"/>
              <a:gd name="T61" fmla="*/ 0 h 27"/>
              <a:gd name="T62" fmla="*/ 10 w 15"/>
              <a:gd name="T63" fmla="*/ 2 h 27"/>
              <a:gd name="T64" fmla="*/ 13 w 15"/>
              <a:gd name="T65" fmla="*/ 3 h 27"/>
              <a:gd name="T66" fmla="*/ 14 w 15"/>
              <a:gd name="T67" fmla="*/ 5 h 27"/>
              <a:gd name="T68" fmla="*/ 10 w 15"/>
              <a:gd name="T69" fmla="*/ 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" h="27">
                <a:moveTo>
                  <a:pt x="10" y="8"/>
                </a:moveTo>
                <a:lnTo>
                  <a:pt x="10" y="8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5" y="7"/>
                </a:lnTo>
                <a:lnTo>
                  <a:pt x="5" y="7"/>
                </a:lnTo>
                <a:lnTo>
                  <a:pt x="5" y="8"/>
                </a:lnTo>
                <a:lnTo>
                  <a:pt x="5" y="8"/>
                </a:lnTo>
                <a:lnTo>
                  <a:pt x="5" y="9"/>
                </a:lnTo>
                <a:lnTo>
                  <a:pt x="5" y="9"/>
                </a:lnTo>
                <a:lnTo>
                  <a:pt x="8" y="10"/>
                </a:lnTo>
                <a:lnTo>
                  <a:pt x="10" y="12"/>
                </a:lnTo>
                <a:lnTo>
                  <a:pt x="10" y="12"/>
                </a:lnTo>
                <a:lnTo>
                  <a:pt x="13" y="13"/>
                </a:lnTo>
                <a:lnTo>
                  <a:pt x="14" y="14"/>
                </a:lnTo>
                <a:lnTo>
                  <a:pt x="14" y="14"/>
                </a:lnTo>
                <a:lnTo>
                  <a:pt x="15" y="19"/>
                </a:lnTo>
                <a:lnTo>
                  <a:pt x="15" y="19"/>
                </a:lnTo>
                <a:lnTo>
                  <a:pt x="15" y="22"/>
                </a:lnTo>
                <a:lnTo>
                  <a:pt x="15" y="22"/>
                </a:lnTo>
                <a:lnTo>
                  <a:pt x="13" y="24"/>
                </a:lnTo>
                <a:lnTo>
                  <a:pt x="13" y="24"/>
                </a:lnTo>
                <a:lnTo>
                  <a:pt x="10" y="26"/>
                </a:lnTo>
                <a:lnTo>
                  <a:pt x="10" y="26"/>
                </a:lnTo>
                <a:lnTo>
                  <a:pt x="8" y="27"/>
                </a:lnTo>
                <a:lnTo>
                  <a:pt x="8" y="27"/>
                </a:lnTo>
                <a:lnTo>
                  <a:pt x="5" y="27"/>
                </a:lnTo>
                <a:lnTo>
                  <a:pt x="3" y="24"/>
                </a:lnTo>
                <a:lnTo>
                  <a:pt x="3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5" y="19"/>
                </a:lnTo>
                <a:lnTo>
                  <a:pt x="5" y="19"/>
                </a:lnTo>
                <a:lnTo>
                  <a:pt x="5" y="21"/>
                </a:lnTo>
                <a:lnTo>
                  <a:pt x="5" y="21"/>
                </a:lnTo>
                <a:lnTo>
                  <a:pt x="8" y="22"/>
                </a:lnTo>
                <a:lnTo>
                  <a:pt x="8" y="22"/>
                </a:lnTo>
                <a:lnTo>
                  <a:pt x="10" y="21"/>
                </a:lnTo>
                <a:lnTo>
                  <a:pt x="10" y="21"/>
                </a:lnTo>
                <a:lnTo>
                  <a:pt x="10" y="19"/>
                </a:lnTo>
                <a:lnTo>
                  <a:pt x="10" y="19"/>
                </a:lnTo>
                <a:lnTo>
                  <a:pt x="10" y="17"/>
                </a:lnTo>
                <a:lnTo>
                  <a:pt x="10" y="17"/>
                </a:lnTo>
                <a:lnTo>
                  <a:pt x="8" y="15"/>
                </a:lnTo>
                <a:lnTo>
                  <a:pt x="5" y="15"/>
                </a:lnTo>
                <a:lnTo>
                  <a:pt x="5" y="15"/>
                </a:lnTo>
                <a:lnTo>
                  <a:pt x="1" y="13"/>
                </a:lnTo>
                <a:lnTo>
                  <a:pt x="1" y="13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3" y="3"/>
                </a:lnTo>
                <a:lnTo>
                  <a:pt x="3" y="3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5" y="8"/>
                </a:lnTo>
                <a:lnTo>
                  <a:pt x="1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52" name="Freeform 876">
            <a:extLst>
              <a:ext uri="{FF2B5EF4-FFF2-40B4-BE49-F238E27FC236}">
                <a16:creationId xmlns:a16="http://schemas.microsoft.com/office/drawing/2014/main" id="{FD075D2F-38BA-4E03-B960-088810098C48}"/>
              </a:ext>
            </a:extLst>
          </p:cNvPr>
          <p:cNvSpPr>
            <a:spLocks/>
          </p:cNvSpPr>
          <p:nvPr/>
        </p:nvSpPr>
        <p:spPr bwMode="auto">
          <a:xfrm>
            <a:off x="4223781" y="4395971"/>
            <a:ext cx="39688" cy="42863"/>
          </a:xfrm>
          <a:custGeom>
            <a:avLst/>
            <a:gdLst>
              <a:gd name="T0" fmla="*/ 0 w 25"/>
              <a:gd name="T1" fmla="*/ 27 h 27"/>
              <a:gd name="T2" fmla="*/ 0 w 25"/>
              <a:gd name="T3" fmla="*/ 0 h 27"/>
              <a:gd name="T4" fmla="*/ 5 w 25"/>
              <a:gd name="T5" fmla="*/ 0 h 27"/>
              <a:gd name="T6" fmla="*/ 5 w 25"/>
              <a:gd name="T7" fmla="*/ 3 h 27"/>
              <a:gd name="T8" fmla="*/ 5 w 25"/>
              <a:gd name="T9" fmla="*/ 3 h 27"/>
              <a:gd name="T10" fmla="*/ 5 w 25"/>
              <a:gd name="T11" fmla="*/ 3 h 27"/>
              <a:gd name="T12" fmla="*/ 6 w 25"/>
              <a:gd name="T13" fmla="*/ 2 h 27"/>
              <a:gd name="T14" fmla="*/ 6 w 25"/>
              <a:gd name="T15" fmla="*/ 2 h 27"/>
              <a:gd name="T16" fmla="*/ 10 w 25"/>
              <a:gd name="T17" fmla="*/ 0 h 27"/>
              <a:gd name="T18" fmla="*/ 10 w 25"/>
              <a:gd name="T19" fmla="*/ 0 h 27"/>
              <a:gd name="T20" fmla="*/ 12 w 25"/>
              <a:gd name="T21" fmla="*/ 2 h 27"/>
              <a:gd name="T22" fmla="*/ 12 w 25"/>
              <a:gd name="T23" fmla="*/ 2 h 27"/>
              <a:gd name="T24" fmla="*/ 14 w 25"/>
              <a:gd name="T25" fmla="*/ 3 h 27"/>
              <a:gd name="T26" fmla="*/ 14 w 25"/>
              <a:gd name="T27" fmla="*/ 3 h 27"/>
              <a:gd name="T28" fmla="*/ 16 w 25"/>
              <a:gd name="T29" fmla="*/ 2 h 27"/>
              <a:gd name="T30" fmla="*/ 16 w 25"/>
              <a:gd name="T31" fmla="*/ 2 h 27"/>
              <a:gd name="T32" fmla="*/ 20 w 25"/>
              <a:gd name="T33" fmla="*/ 0 h 27"/>
              <a:gd name="T34" fmla="*/ 20 w 25"/>
              <a:gd name="T35" fmla="*/ 0 h 27"/>
              <a:gd name="T36" fmla="*/ 21 w 25"/>
              <a:gd name="T37" fmla="*/ 0 h 27"/>
              <a:gd name="T38" fmla="*/ 21 w 25"/>
              <a:gd name="T39" fmla="*/ 0 h 27"/>
              <a:gd name="T40" fmla="*/ 24 w 25"/>
              <a:gd name="T41" fmla="*/ 2 h 27"/>
              <a:gd name="T42" fmla="*/ 24 w 25"/>
              <a:gd name="T43" fmla="*/ 2 h 27"/>
              <a:gd name="T44" fmla="*/ 25 w 25"/>
              <a:gd name="T45" fmla="*/ 4 h 27"/>
              <a:gd name="T46" fmla="*/ 25 w 25"/>
              <a:gd name="T47" fmla="*/ 4 h 27"/>
              <a:gd name="T48" fmla="*/ 25 w 25"/>
              <a:gd name="T49" fmla="*/ 7 h 27"/>
              <a:gd name="T50" fmla="*/ 25 w 25"/>
              <a:gd name="T51" fmla="*/ 27 h 27"/>
              <a:gd name="T52" fmla="*/ 20 w 25"/>
              <a:gd name="T53" fmla="*/ 27 h 27"/>
              <a:gd name="T54" fmla="*/ 20 w 25"/>
              <a:gd name="T55" fmla="*/ 9 h 27"/>
              <a:gd name="T56" fmla="*/ 20 w 25"/>
              <a:gd name="T57" fmla="*/ 9 h 27"/>
              <a:gd name="T58" fmla="*/ 19 w 25"/>
              <a:gd name="T59" fmla="*/ 7 h 27"/>
              <a:gd name="T60" fmla="*/ 19 w 25"/>
              <a:gd name="T61" fmla="*/ 7 h 27"/>
              <a:gd name="T62" fmla="*/ 17 w 25"/>
              <a:gd name="T63" fmla="*/ 5 h 27"/>
              <a:gd name="T64" fmla="*/ 17 w 25"/>
              <a:gd name="T65" fmla="*/ 5 h 27"/>
              <a:gd name="T66" fmla="*/ 15 w 25"/>
              <a:gd name="T67" fmla="*/ 7 h 27"/>
              <a:gd name="T68" fmla="*/ 15 w 25"/>
              <a:gd name="T69" fmla="*/ 7 h 27"/>
              <a:gd name="T70" fmla="*/ 15 w 25"/>
              <a:gd name="T71" fmla="*/ 9 h 27"/>
              <a:gd name="T72" fmla="*/ 15 w 25"/>
              <a:gd name="T73" fmla="*/ 27 h 27"/>
              <a:gd name="T74" fmla="*/ 10 w 25"/>
              <a:gd name="T75" fmla="*/ 27 h 27"/>
              <a:gd name="T76" fmla="*/ 10 w 25"/>
              <a:gd name="T77" fmla="*/ 9 h 27"/>
              <a:gd name="T78" fmla="*/ 10 w 25"/>
              <a:gd name="T79" fmla="*/ 9 h 27"/>
              <a:gd name="T80" fmla="*/ 9 w 25"/>
              <a:gd name="T81" fmla="*/ 7 h 27"/>
              <a:gd name="T82" fmla="*/ 9 w 25"/>
              <a:gd name="T83" fmla="*/ 7 h 27"/>
              <a:gd name="T84" fmla="*/ 7 w 25"/>
              <a:gd name="T85" fmla="*/ 5 h 27"/>
              <a:gd name="T86" fmla="*/ 7 w 25"/>
              <a:gd name="T87" fmla="*/ 5 h 27"/>
              <a:gd name="T88" fmla="*/ 5 w 25"/>
              <a:gd name="T89" fmla="*/ 7 h 27"/>
              <a:gd name="T90" fmla="*/ 5 w 25"/>
              <a:gd name="T91" fmla="*/ 7 h 27"/>
              <a:gd name="T92" fmla="*/ 5 w 25"/>
              <a:gd name="T93" fmla="*/ 9 h 27"/>
              <a:gd name="T94" fmla="*/ 5 w 25"/>
              <a:gd name="T95" fmla="*/ 27 h 27"/>
              <a:gd name="T96" fmla="*/ 0 w 25"/>
              <a:gd name="T97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0" y="27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6" y="2"/>
                </a:lnTo>
                <a:lnTo>
                  <a:pt x="6" y="2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4" y="3"/>
                </a:lnTo>
                <a:lnTo>
                  <a:pt x="14" y="3"/>
                </a:lnTo>
                <a:lnTo>
                  <a:pt x="16" y="2"/>
                </a:lnTo>
                <a:lnTo>
                  <a:pt x="16" y="2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4" y="2"/>
                </a:lnTo>
                <a:lnTo>
                  <a:pt x="24" y="2"/>
                </a:lnTo>
                <a:lnTo>
                  <a:pt x="25" y="4"/>
                </a:lnTo>
                <a:lnTo>
                  <a:pt x="25" y="4"/>
                </a:lnTo>
                <a:lnTo>
                  <a:pt x="25" y="7"/>
                </a:lnTo>
                <a:lnTo>
                  <a:pt x="25" y="27"/>
                </a:lnTo>
                <a:lnTo>
                  <a:pt x="20" y="27"/>
                </a:lnTo>
                <a:lnTo>
                  <a:pt x="20" y="9"/>
                </a:lnTo>
                <a:lnTo>
                  <a:pt x="20" y="9"/>
                </a:lnTo>
                <a:lnTo>
                  <a:pt x="19" y="7"/>
                </a:lnTo>
                <a:lnTo>
                  <a:pt x="19" y="7"/>
                </a:lnTo>
                <a:lnTo>
                  <a:pt x="17" y="5"/>
                </a:lnTo>
                <a:lnTo>
                  <a:pt x="17" y="5"/>
                </a:lnTo>
                <a:lnTo>
                  <a:pt x="15" y="7"/>
                </a:lnTo>
                <a:lnTo>
                  <a:pt x="15" y="7"/>
                </a:lnTo>
                <a:lnTo>
                  <a:pt x="15" y="9"/>
                </a:lnTo>
                <a:lnTo>
                  <a:pt x="15" y="27"/>
                </a:lnTo>
                <a:lnTo>
                  <a:pt x="10" y="27"/>
                </a:lnTo>
                <a:lnTo>
                  <a:pt x="10" y="9"/>
                </a:lnTo>
                <a:lnTo>
                  <a:pt x="10" y="9"/>
                </a:lnTo>
                <a:lnTo>
                  <a:pt x="9" y="7"/>
                </a:lnTo>
                <a:lnTo>
                  <a:pt x="9" y="7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53" name="Freeform 877">
            <a:extLst>
              <a:ext uri="{FF2B5EF4-FFF2-40B4-BE49-F238E27FC236}">
                <a16:creationId xmlns:a16="http://schemas.microsoft.com/office/drawing/2014/main" id="{B87D78F5-533C-433D-92EC-0401B70BE39B}"/>
              </a:ext>
            </a:extLst>
          </p:cNvPr>
          <p:cNvSpPr>
            <a:spLocks noEditPoints="1"/>
          </p:cNvSpPr>
          <p:nvPr/>
        </p:nvSpPr>
        <p:spPr bwMode="auto">
          <a:xfrm>
            <a:off x="4269818" y="4380096"/>
            <a:ext cx="7938" cy="58738"/>
          </a:xfrm>
          <a:custGeom>
            <a:avLst/>
            <a:gdLst>
              <a:gd name="T0" fmla="*/ 0 w 5"/>
              <a:gd name="T1" fmla="*/ 5 h 37"/>
              <a:gd name="T2" fmla="*/ 0 w 5"/>
              <a:gd name="T3" fmla="*/ 0 h 37"/>
              <a:gd name="T4" fmla="*/ 5 w 5"/>
              <a:gd name="T5" fmla="*/ 0 h 37"/>
              <a:gd name="T6" fmla="*/ 5 w 5"/>
              <a:gd name="T7" fmla="*/ 5 h 37"/>
              <a:gd name="T8" fmla="*/ 0 w 5"/>
              <a:gd name="T9" fmla="*/ 5 h 37"/>
              <a:gd name="T10" fmla="*/ 0 w 5"/>
              <a:gd name="T11" fmla="*/ 37 h 37"/>
              <a:gd name="T12" fmla="*/ 0 w 5"/>
              <a:gd name="T13" fmla="*/ 10 h 37"/>
              <a:gd name="T14" fmla="*/ 5 w 5"/>
              <a:gd name="T15" fmla="*/ 10 h 37"/>
              <a:gd name="T16" fmla="*/ 5 w 5"/>
              <a:gd name="T17" fmla="*/ 37 h 37"/>
              <a:gd name="T18" fmla="*/ 0 w 5"/>
              <a:gd name="T19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7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7"/>
                </a:moveTo>
                <a:lnTo>
                  <a:pt x="0" y="10"/>
                </a:lnTo>
                <a:lnTo>
                  <a:pt x="5" y="10"/>
                </a:lnTo>
                <a:lnTo>
                  <a:pt x="5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54" name="Freeform 878">
            <a:extLst>
              <a:ext uri="{FF2B5EF4-FFF2-40B4-BE49-F238E27FC236}">
                <a16:creationId xmlns:a16="http://schemas.microsoft.com/office/drawing/2014/main" id="{A682D4BB-A41C-4C4C-A088-942CEB3E52A5}"/>
              </a:ext>
            </a:extLst>
          </p:cNvPr>
          <p:cNvSpPr>
            <a:spLocks/>
          </p:cNvSpPr>
          <p:nvPr/>
        </p:nvSpPr>
        <p:spPr bwMode="auto">
          <a:xfrm>
            <a:off x="4285693" y="4395971"/>
            <a:ext cx="23813" cy="42863"/>
          </a:xfrm>
          <a:custGeom>
            <a:avLst/>
            <a:gdLst>
              <a:gd name="T0" fmla="*/ 15 w 15"/>
              <a:gd name="T1" fmla="*/ 0 h 27"/>
              <a:gd name="T2" fmla="*/ 15 w 15"/>
              <a:gd name="T3" fmla="*/ 27 h 27"/>
              <a:gd name="T4" fmla="*/ 10 w 15"/>
              <a:gd name="T5" fmla="*/ 27 h 27"/>
              <a:gd name="T6" fmla="*/ 10 w 15"/>
              <a:gd name="T7" fmla="*/ 24 h 27"/>
              <a:gd name="T8" fmla="*/ 10 w 15"/>
              <a:gd name="T9" fmla="*/ 24 h 27"/>
              <a:gd name="T10" fmla="*/ 10 w 15"/>
              <a:gd name="T11" fmla="*/ 24 h 27"/>
              <a:gd name="T12" fmla="*/ 7 w 15"/>
              <a:gd name="T13" fmla="*/ 26 h 27"/>
              <a:gd name="T14" fmla="*/ 7 w 15"/>
              <a:gd name="T15" fmla="*/ 26 h 27"/>
              <a:gd name="T16" fmla="*/ 5 w 15"/>
              <a:gd name="T17" fmla="*/ 27 h 27"/>
              <a:gd name="T18" fmla="*/ 5 w 15"/>
              <a:gd name="T19" fmla="*/ 27 h 27"/>
              <a:gd name="T20" fmla="*/ 3 w 15"/>
              <a:gd name="T21" fmla="*/ 27 h 27"/>
              <a:gd name="T22" fmla="*/ 3 w 15"/>
              <a:gd name="T23" fmla="*/ 27 h 27"/>
              <a:gd name="T24" fmla="*/ 1 w 15"/>
              <a:gd name="T25" fmla="*/ 26 h 27"/>
              <a:gd name="T26" fmla="*/ 1 w 15"/>
              <a:gd name="T27" fmla="*/ 26 h 27"/>
              <a:gd name="T28" fmla="*/ 0 w 15"/>
              <a:gd name="T29" fmla="*/ 23 h 27"/>
              <a:gd name="T30" fmla="*/ 0 w 15"/>
              <a:gd name="T31" fmla="*/ 23 h 27"/>
              <a:gd name="T32" fmla="*/ 0 w 15"/>
              <a:gd name="T33" fmla="*/ 21 h 27"/>
              <a:gd name="T34" fmla="*/ 0 w 15"/>
              <a:gd name="T35" fmla="*/ 0 h 27"/>
              <a:gd name="T36" fmla="*/ 5 w 15"/>
              <a:gd name="T37" fmla="*/ 0 h 27"/>
              <a:gd name="T38" fmla="*/ 5 w 15"/>
              <a:gd name="T39" fmla="*/ 18 h 27"/>
              <a:gd name="T40" fmla="*/ 5 w 15"/>
              <a:gd name="T41" fmla="*/ 18 h 27"/>
              <a:gd name="T42" fmla="*/ 5 w 15"/>
              <a:gd name="T43" fmla="*/ 21 h 27"/>
              <a:gd name="T44" fmla="*/ 5 w 15"/>
              <a:gd name="T45" fmla="*/ 21 h 27"/>
              <a:gd name="T46" fmla="*/ 7 w 15"/>
              <a:gd name="T47" fmla="*/ 22 h 27"/>
              <a:gd name="T48" fmla="*/ 7 w 15"/>
              <a:gd name="T49" fmla="*/ 22 h 27"/>
              <a:gd name="T50" fmla="*/ 10 w 15"/>
              <a:gd name="T51" fmla="*/ 21 h 27"/>
              <a:gd name="T52" fmla="*/ 10 w 15"/>
              <a:gd name="T53" fmla="*/ 21 h 27"/>
              <a:gd name="T54" fmla="*/ 10 w 15"/>
              <a:gd name="T55" fmla="*/ 18 h 27"/>
              <a:gd name="T56" fmla="*/ 10 w 15"/>
              <a:gd name="T57" fmla="*/ 0 h 27"/>
              <a:gd name="T58" fmla="*/ 15 w 15"/>
              <a:gd name="T5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7">
                <a:moveTo>
                  <a:pt x="15" y="0"/>
                </a:moveTo>
                <a:lnTo>
                  <a:pt x="15" y="27"/>
                </a:lnTo>
                <a:lnTo>
                  <a:pt x="10" y="27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7" y="26"/>
                </a:lnTo>
                <a:lnTo>
                  <a:pt x="7" y="26"/>
                </a:lnTo>
                <a:lnTo>
                  <a:pt x="5" y="27"/>
                </a:lnTo>
                <a:lnTo>
                  <a:pt x="5" y="27"/>
                </a:lnTo>
                <a:lnTo>
                  <a:pt x="3" y="27"/>
                </a:lnTo>
                <a:lnTo>
                  <a:pt x="3" y="27"/>
                </a:lnTo>
                <a:lnTo>
                  <a:pt x="1" y="26"/>
                </a:lnTo>
                <a:lnTo>
                  <a:pt x="1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1"/>
                </a:lnTo>
                <a:lnTo>
                  <a:pt x="5" y="21"/>
                </a:lnTo>
                <a:lnTo>
                  <a:pt x="7" y="22"/>
                </a:lnTo>
                <a:lnTo>
                  <a:pt x="7" y="22"/>
                </a:lnTo>
                <a:lnTo>
                  <a:pt x="10" y="21"/>
                </a:lnTo>
                <a:lnTo>
                  <a:pt x="10" y="21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55" name="Freeform 879">
            <a:extLst>
              <a:ext uri="{FF2B5EF4-FFF2-40B4-BE49-F238E27FC236}">
                <a16:creationId xmlns:a16="http://schemas.microsoft.com/office/drawing/2014/main" id="{D2992F96-884F-46F4-89E3-B697FB24FC2A}"/>
              </a:ext>
            </a:extLst>
          </p:cNvPr>
          <p:cNvSpPr>
            <a:spLocks/>
          </p:cNvSpPr>
          <p:nvPr/>
        </p:nvSpPr>
        <p:spPr bwMode="auto">
          <a:xfrm>
            <a:off x="4315856" y="4395971"/>
            <a:ext cx="41275" cy="42863"/>
          </a:xfrm>
          <a:custGeom>
            <a:avLst/>
            <a:gdLst>
              <a:gd name="T0" fmla="*/ 0 w 26"/>
              <a:gd name="T1" fmla="*/ 27 h 27"/>
              <a:gd name="T2" fmla="*/ 0 w 26"/>
              <a:gd name="T3" fmla="*/ 0 h 27"/>
              <a:gd name="T4" fmla="*/ 5 w 26"/>
              <a:gd name="T5" fmla="*/ 0 h 27"/>
              <a:gd name="T6" fmla="*/ 5 w 26"/>
              <a:gd name="T7" fmla="*/ 3 h 27"/>
              <a:gd name="T8" fmla="*/ 6 w 26"/>
              <a:gd name="T9" fmla="*/ 3 h 27"/>
              <a:gd name="T10" fmla="*/ 6 w 26"/>
              <a:gd name="T11" fmla="*/ 3 h 27"/>
              <a:gd name="T12" fmla="*/ 7 w 26"/>
              <a:gd name="T13" fmla="*/ 2 h 27"/>
              <a:gd name="T14" fmla="*/ 7 w 26"/>
              <a:gd name="T15" fmla="*/ 2 h 27"/>
              <a:gd name="T16" fmla="*/ 10 w 26"/>
              <a:gd name="T17" fmla="*/ 0 h 27"/>
              <a:gd name="T18" fmla="*/ 10 w 26"/>
              <a:gd name="T19" fmla="*/ 0 h 27"/>
              <a:gd name="T20" fmla="*/ 13 w 26"/>
              <a:gd name="T21" fmla="*/ 2 h 27"/>
              <a:gd name="T22" fmla="*/ 13 w 26"/>
              <a:gd name="T23" fmla="*/ 2 h 27"/>
              <a:gd name="T24" fmla="*/ 15 w 26"/>
              <a:gd name="T25" fmla="*/ 3 h 27"/>
              <a:gd name="T26" fmla="*/ 15 w 26"/>
              <a:gd name="T27" fmla="*/ 3 h 27"/>
              <a:gd name="T28" fmla="*/ 17 w 26"/>
              <a:gd name="T29" fmla="*/ 2 h 27"/>
              <a:gd name="T30" fmla="*/ 17 w 26"/>
              <a:gd name="T31" fmla="*/ 2 h 27"/>
              <a:gd name="T32" fmla="*/ 20 w 26"/>
              <a:gd name="T33" fmla="*/ 0 h 27"/>
              <a:gd name="T34" fmla="*/ 20 w 26"/>
              <a:gd name="T35" fmla="*/ 0 h 27"/>
              <a:gd name="T36" fmla="*/ 22 w 26"/>
              <a:gd name="T37" fmla="*/ 0 h 27"/>
              <a:gd name="T38" fmla="*/ 22 w 26"/>
              <a:gd name="T39" fmla="*/ 0 h 27"/>
              <a:gd name="T40" fmla="*/ 23 w 26"/>
              <a:gd name="T41" fmla="*/ 2 h 27"/>
              <a:gd name="T42" fmla="*/ 23 w 26"/>
              <a:gd name="T43" fmla="*/ 2 h 27"/>
              <a:gd name="T44" fmla="*/ 25 w 26"/>
              <a:gd name="T45" fmla="*/ 4 h 27"/>
              <a:gd name="T46" fmla="*/ 25 w 26"/>
              <a:gd name="T47" fmla="*/ 4 h 27"/>
              <a:gd name="T48" fmla="*/ 26 w 26"/>
              <a:gd name="T49" fmla="*/ 7 h 27"/>
              <a:gd name="T50" fmla="*/ 26 w 26"/>
              <a:gd name="T51" fmla="*/ 27 h 27"/>
              <a:gd name="T52" fmla="*/ 21 w 26"/>
              <a:gd name="T53" fmla="*/ 27 h 27"/>
              <a:gd name="T54" fmla="*/ 21 w 26"/>
              <a:gd name="T55" fmla="*/ 9 h 27"/>
              <a:gd name="T56" fmla="*/ 21 w 26"/>
              <a:gd name="T57" fmla="*/ 9 h 27"/>
              <a:gd name="T58" fmla="*/ 20 w 26"/>
              <a:gd name="T59" fmla="*/ 7 h 27"/>
              <a:gd name="T60" fmla="*/ 20 w 26"/>
              <a:gd name="T61" fmla="*/ 7 h 27"/>
              <a:gd name="T62" fmla="*/ 18 w 26"/>
              <a:gd name="T63" fmla="*/ 5 h 27"/>
              <a:gd name="T64" fmla="*/ 18 w 26"/>
              <a:gd name="T65" fmla="*/ 5 h 27"/>
              <a:gd name="T66" fmla="*/ 16 w 26"/>
              <a:gd name="T67" fmla="*/ 7 h 27"/>
              <a:gd name="T68" fmla="*/ 16 w 26"/>
              <a:gd name="T69" fmla="*/ 7 h 27"/>
              <a:gd name="T70" fmla="*/ 16 w 26"/>
              <a:gd name="T71" fmla="*/ 9 h 27"/>
              <a:gd name="T72" fmla="*/ 16 w 26"/>
              <a:gd name="T73" fmla="*/ 27 h 27"/>
              <a:gd name="T74" fmla="*/ 11 w 26"/>
              <a:gd name="T75" fmla="*/ 27 h 27"/>
              <a:gd name="T76" fmla="*/ 11 w 26"/>
              <a:gd name="T77" fmla="*/ 9 h 27"/>
              <a:gd name="T78" fmla="*/ 11 w 26"/>
              <a:gd name="T79" fmla="*/ 9 h 27"/>
              <a:gd name="T80" fmla="*/ 10 w 26"/>
              <a:gd name="T81" fmla="*/ 7 h 27"/>
              <a:gd name="T82" fmla="*/ 10 w 26"/>
              <a:gd name="T83" fmla="*/ 7 h 27"/>
              <a:gd name="T84" fmla="*/ 8 w 26"/>
              <a:gd name="T85" fmla="*/ 5 h 27"/>
              <a:gd name="T86" fmla="*/ 8 w 26"/>
              <a:gd name="T87" fmla="*/ 5 h 27"/>
              <a:gd name="T88" fmla="*/ 6 w 26"/>
              <a:gd name="T89" fmla="*/ 7 h 27"/>
              <a:gd name="T90" fmla="*/ 6 w 26"/>
              <a:gd name="T91" fmla="*/ 7 h 27"/>
              <a:gd name="T92" fmla="*/ 5 w 26"/>
              <a:gd name="T93" fmla="*/ 9 h 27"/>
              <a:gd name="T94" fmla="*/ 5 w 26"/>
              <a:gd name="T95" fmla="*/ 27 h 27"/>
              <a:gd name="T96" fmla="*/ 0 w 26"/>
              <a:gd name="T97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" h="27">
                <a:moveTo>
                  <a:pt x="0" y="27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6" y="3"/>
                </a:lnTo>
                <a:lnTo>
                  <a:pt x="6" y="3"/>
                </a:lnTo>
                <a:lnTo>
                  <a:pt x="7" y="2"/>
                </a:lnTo>
                <a:lnTo>
                  <a:pt x="7" y="2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5" y="3"/>
                </a:lnTo>
                <a:lnTo>
                  <a:pt x="15" y="3"/>
                </a:lnTo>
                <a:lnTo>
                  <a:pt x="17" y="2"/>
                </a:lnTo>
                <a:lnTo>
                  <a:pt x="17" y="2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2"/>
                </a:lnTo>
                <a:lnTo>
                  <a:pt x="23" y="2"/>
                </a:lnTo>
                <a:lnTo>
                  <a:pt x="25" y="4"/>
                </a:lnTo>
                <a:lnTo>
                  <a:pt x="25" y="4"/>
                </a:lnTo>
                <a:lnTo>
                  <a:pt x="26" y="7"/>
                </a:lnTo>
                <a:lnTo>
                  <a:pt x="26" y="27"/>
                </a:lnTo>
                <a:lnTo>
                  <a:pt x="21" y="27"/>
                </a:lnTo>
                <a:lnTo>
                  <a:pt x="21" y="9"/>
                </a:lnTo>
                <a:lnTo>
                  <a:pt x="21" y="9"/>
                </a:lnTo>
                <a:lnTo>
                  <a:pt x="20" y="7"/>
                </a:lnTo>
                <a:lnTo>
                  <a:pt x="20" y="7"/>
                </a:lnTo>
                <a:lnTo>
                  <a:pt x="18" y="5"/>
                </a:lnTo>
                <a:lnTo>
                  <a:pt x="18" y="5"/>
                </a:lnTo>
                <a:lnTo>
                  <a:pt x="16" y="7"/>
                </a:lnTo>
                <a:lnTo>
                  <a:pt x="16" y="7"/>
                </a:lnTo>
                <a:lnTo>
                  <a:pt x="16" y="9"/>
                </a:lnTo>
                <a:lnTo>
                  <a:pt x="16" y="27"/>
                </a:lnTo>
                <a:lnTo>
                  <a:pt x="11" y="27"/>
                </a:lnTo>
                <a:lnTo>
                  <a:pt x="11" y="9"/>
                </a:lnTo>
                <a:lnTo>
                  <a:pt x="11" y="9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6" y="7"/>
                </a:lnTo>
                <a:lnTo>
                  <a:pt x="6" y="7"/>
                </a:lnTo>
                <a:lnTo>
                  <a:pt x="5" y="9"/>
                </a:lnTo>
                <a:lnTo>
                  <a:pt x="5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56" name="Freeform 880">
            <a:extLst>
              <a:ext uri="{FF2B5EF4-FFF2-40B4-BE49-F238E27FC236}">
                <a16:creationId xmlns:a16="http://schemas.microsoft.com/office/drawing/2014/main" id="{F3781386-50D2-4CCD-B65F-5116857E8798}"/>
              </a:ext>
            </a:extLst>
          </p:cNvPr>
          <p:cNvSpPr>
            <a:spLocks/>
          </p:cNvSpPr>
          <p:nvPr/>
        </p:nvSpPr>
        <p:spPr bwMode="auto">
          <a:xfrm>
            <a:off x="4155518" y="4892858"/>
            <a:ext cx="25400" cy="55563"/>
          </a:xfrm>
          <a:custGeom>
            <a:avLst/>
            <a:gdLst>
              <a:gd name="T0" fmla="*/ 0 w 16"/>
              <a:gd name="T1" fmla="*/ 35 h 35"/>
              <a:gd name="T2" fmla="*/ 0 w 16"/>
              <a:gd name="T3" fmla="*/ 0 h 35"/>
              <a:gd name="T4" fmla="*/ 5 w 16"/>
              <a:gd name="T5" fmla="*/ 0 h 35"/>
              <a:gd name="T6" fmla="*/ 5 w 16"/>
              <a:gd name="T7" fmla="*/ 15 h 35"/>
              <a:gd name="T8" fmla="*/ 11 w 16"/>
              <a:gd name="T9" fmla="*/ 15 h 35"/>
              <a:gd name="T10" fmla="*/ 11 w 16"/>
              <a:gd name="T11" fmla="*/ 0 h 35"/>
              <a:gd name="T12" fmla="*/ 16 w 16"/>
              <a:gd name="T13" fmla="*/ 0 h 35"/>
              <a:gd name="T14" fmla="*/ 16 w 16"/>
              <a:gd name="T15" fmla="*/ 35 h 35"/>
              <a:gd name="T16" fmla="*/ 11 w 16"/>
              <a:gd name="T17" fmla="*/ 35 h 35"/>
              <a:gd name="T18" fmla="*/ 11 w 16"/>
              <a:gd name="T19" fmla="*/ 20 h 35"/>
              <a:gd name="T20" fmla="*/ 5 w 16"/>
              <a:gd name="T21" fmla="*/ 20 h 35"/>
              <a:gd name="T22" fmla="*/ 5 w 16"/>
              <a:gd name="T23" fmla="*/ 35 h 35"/>
              <a:gd name="T24" fmla="*/ 0 w 16"/>
              <a:gd name="T25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" h="35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5" y="15"/>
                </a:lnTo>
                <a:lnTo>
                  <a:pt x="11" y="15"/>
                </a:lnTo>
                <a:lnTo>
                  <a:pt x="11" y="0"/>
                </a:lnTo>
                <a:lnTo>
                  <a:pt x="16" y="0"/>
                </a:lnTo>
                <a:lnTo>
                  <a:pt x="16" y="35"/>
                </a:lnTo>
                <a:lnTo>
                  <a:pt x="11" y="35"/>
                </a:lnTo>
                <a:lnTo>
                  <a:pt x="11" y="20"/>
                </a:lnTo>
                <a:lnTo>
                  <a:pt x="5" y="2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57" name="Freeform 881">
            <a:extLst>
              <a:ext uri="{FF2B5EF4-FFF2-40B4-BE49-F238E27FC236}">
                <a16:creationId xmlns:a16="http://schemas.microsoft.com/office/drawing/2014/main" id="{6ED11E40-FE19-4AF3-88A0-2C2B11D527D9}"/>
              </a:ext>
            </a:extLst>
          </p:cNvPr>
          <p:cNvSpPr>
            <a:spLocks noEditPoints="1"/>
          </p:cNvSpPr>
          <p:nvPr/>
        </p:nvSpPr>
        <p:spPr bwMode="auto">
          <a:xfrm>
            <a:off x="4187268" y="4908733"/>
            <a:ext cx="26988" cy="41275"/>
          </a:xfrm>
          <a:custGeom>
            <a:avLst/>
            <a:gdLst>
              <a:gd name="T0" fmla="*/ 12 w 17"/>
              <a:gd name="T1" fmla="*/ 23 h 26"/>
              <a:gd name="T2" fmla="*/ 12 w 17"/>
              <a:gd name="T3" fmla="*/ 23 h 26"/>
              <a:gd name="T4" fmla="*/ 9 w 17"/>
              <a:gd name="T5" fmla="*/ 25 h 26"/>
              <a:gd name="T6" fmla="*/ 7 w 17"/>
              <a:gd name="T7" fmla="*/ 26 h 26"/>
              <a:gd name="T8" fmla="*/ 4 w 17"/>
              <a:gd name="T9" fmla="*/ 25 h 26"/>
              <a:gd name="T10" fmla="*/ 3 w 17"/>
              <a:gd name="T11" fmla="*/ 25 h 26"/>
              <a:gd name="T12" fmla="*/ 1 w 17"/>
              <a:gd name="T13" fmla="*/ 23 h 26"/>
              <a:gd name="T14" fmla="*/ 0 w 17"/>
              <a:gd name="T15" fmla="*/ 19 h 26"/>
              <a:gd name="T16" fmla="*/ 1 w 17"/>
              <a:gd name="T17" fmla="*/ 15 h 26"/>
              <a:gd name="T18" fmla="*/ 3 w 17"/>
              <a:gd name="T19" fmla="*/ 13 h 26"/>
              <a:gd name="T20" fmla="*/ 5 w 17"/>
              <a:gd name="T21" fmla="*/ 11 h 26"/>
              <a:gd name="T22" fmla="*/ 9 w 17"/>
              <a:gd name="T23" fmla="*/ 10 h 26"/>
              <a:gd name="T24" fmla="*/ 9 w 17"/>
              <a:gd name="T25" fmla="*/ 10 h 26"/>
              <a:gd name="T26" fmla="*/ 10 w 17"/>
              <a:gd name="T27" fmla="*/ 10 h 26"/>
              <a:gd name="T28" fmla="*/ 10 w 17"/>
              <a:gd name="T29" fmla="*/ 10 h 26"/>
              <a:gd name="T30" fmla="*/ 12 w 17"/>
              <a:gd name="T31" fmla="*/ 8 h 26"/>
              <a:gd name="T32" fmla="*/ 10 w 17"/>
              <a:gd name="T33" fmla="*/ 6 h 26"/>
              <a:gd name="T34" fmla="*/ 9 w 17"/>
              <a:gd name="T35" fmla="*/ 5 h 26"/>
              <a:gd name="T36" fmla="*/ 7 w 17"/>
              <a:gd name="T37" fmla="*/ 5 h 26"/>
              <a:gd name="T38" fmla="*/ 5 w 17"/>
              <a:gd name="T39" fmla="*/ 8 h 26"/>
              <a:gd name="T40" fmla="*/ 0 w 17"/>
              <a:gd name="T41" fmla="*/ 8 h 26"/>
              <a:gd name="T42" fmla="*/ 3 w 17"/>
              <a:gd name="T43" fmla="*/ 3 h 26"/>
              <a:gd name="T44" fmla="*/ 5 w 17"/>
              <a:gd name="T45" fmla="*/ 0 h 26"/>
              <a:gd name="T46" fmla="*/ 9 w 17"/>
              <a:gd name="T47" fmla="*/ 0 h 26"/>
              <a:gd name="T48" fmla="*/ 12 w 17"/>
              <a:gd name="T49" fmla="*/ 0 h 26"/>
              <a:gd name="T50" fmla="*/ 14 w 17"/>
              <a:gd name="T51" fmla="*/ 1 h 26"/>
              <a:gd name="T52" fmla="*/ 15 w 17"/>
              <a:gd name="T53" fmla="*/ 4 h 26"/>
              <a:gd name="T54" fmla="*/ 17 w 17"/>
              <a:gd name="T55" fmla="*/ 8 h 26"/>
              <a:gd name="T56" fmla="*/ 12 w 17"/>
              <a:gd name="T57" fmla="*/ 25 h 26"/>
              <a:gd name="T58" fmla="*/ 12 w 17"/>
              <a:gd name="T59" fmla="*/ 15 h 26"/>
              <a:gd name="T60" fmla="*/ 10 w 17"/>
              <a:gd name="T61" fmla="*/ 14 h 26"/>
              <a:gd name="T62" fmla="*/ 7 w 17"/>
              <a:gd name="T63" fmla="*/ 15 h 26"/>
              <a:gd name="T64" fmla="*/ 5 w 17"/>
              <a:gd name="T65" fmla="*/ 18 h 26"/>
              <a:gd name="T66" fmla="*/ 7 w 17"/>
              <a:gd name="T67" fmla="*/ 20 h 26"/>
              <a:gd name="T68" fmla="*/ 9 w 17"/>
              <a:gd name="T69" fmla="*/ 21 h 26"/>
              <a:gd name="T70" fmla="*/ 10 w 17"/>
              <a:gd name="T71" fmla="*/ 20 h 26"/>
              <a:gd name="T72" fmla="*/ 12 w 17"/>
              <a:gd name="T73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" h="26">
                <a:moveTo>
                  <a:pt x="12" y="25"/>
                </a:moveTo>
                <a:lnTo>
                  <a:pt x="12" y="23"/>
                </a:lnTo>
                <a:lnTo>
                  <a:pt x="12" y="23"/>
                </a:lnTo>
                <a:lnTo>
                  <a:pt x="12" y="23"/>
                </a:lnTo>
                <a:lnTo>
                  <a:pt x="9" y="25"/>
                </a:lnTo>
                <a:lnTo>
                  <a:pt x="9" y="25"/>
                </a:lnTo>
                <a:lnTo>
                  <a:pt x="7" y="26"/>
                </a:lnTo>
                <a:lnTo>
                  <a:pt x="7" y="26"/>
                </a:lnTo>
                <a:lnTo>
                  <a:pt x="4" y="25"/>
                </a:lnTo>
                <a:lnTo>
                  <a:pt x="4" y="25"/>
                </a:lnTo>
                <a:lnTo>
                  <a:pt x="3" y="25"/>
                </a:lnTo>
                <a:lnTo>
                  <a:pt x="3" y="25"/>
                </a:lnTo>
                <a:lnTo>
                  <a:pt x="1" y="23"/>
                </a:lnTo>
                <a:lnTo>
                  <a:pt x="1" y="23"/>
                </a:lnTo>
                <a:lnTo>
                  <a:pt x="0" y="19"/>
                </a:lnTo>
                <a:lnTo>
                  <a:pt x="0" y="19"/>
                </a:lnTo>
                <a:lnTo>
                  <a:pt x="1" y="15"/>
                </a:lnTo>
                <a:lnTo>
                  <a:pt x="1" y="15"/>
                </a:lnTo>
                <a:lnTo>
                  <a:pt x="3" y="13"/>
                </a:lnTo>
                <a:lnTo>
                  <a:pt x="3" y="13"/>
                </a:lnTo>
                <a:lnTo>
                  <a:pt x="5" y="11"/>
                </a:lnTo>
                <a:lnTo>
                  <a:pt x="5" y="11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2" y="10"/>
                </a:lnTo>
                <a:lnTo>
                  <a:pt x="12" y="8"/>
                </a:lnTo>
                <a:lnTo>
                  <a:pt x="12" y="8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1" y="4"/>
                </a:lnTo>
                <a:lnTo>
                  <a:pt x="3" y="3"/>
                </a:lnTo>
                <a:lnTo>
                  <a:pt x="3" y="3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5" y="4"/>
                </a:lnTo>
                <a:lnTo>
                  <a:pt x="15" y="4"/>
                </a:lnTo>
                <a:lnTo>
                  <a:pt x="17" y="8"/>
                </a:lnTo>
                <a:lnTo>
                  <a:pt x="17" y="25"/>
                </a:lnTo>
                <a:lnTo>
                  <a:pt x="12" y="25"/>
                </a:lnTo>
                <a:close/>
                <a:moveTo>
                  <a:pt x="12" y="15"/>
                </a:moveTo>
                <a:lnTo>
                  <a:pt x="12" y="15"/>
                </a:lnTo>
                <a:lnTo>
                  <a:pt x="10" y="14"/>
                </a:lnTo>
                <a:lnTo>
                  <a:pt x="10" y="14"/>
                </a:lnTo>
                <a:lnTo>
                  <a:pt x="7" y="15"/>
                </a:lnTo>
                <a:lnTo>
                  <a:pt x="7" y="15"/>
                </a:lnTo>
                <a:lnTo>
                  <a:pt x="7" y="16"/>
                </a:lnTo>
                <a:lnTo>
                  <a:pt x="5" y="18"/>
                </a:ln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9" y="21"/>
                </a:lnTo>
                <a:lnTo>
                  <a:pt x="9" y="21"/>
                </a:lnTo>
                <a:lnTo>
                  <a:pt x="10" y="20"/>
                </a:lnTo>
                <a:lnTo>
                  <a:pt x="10" y="20"/>
                </a:lnTo>
                <a:lnTo>
                  <a:pt x="12" y="18"/>
                </a:lnTo>
                <a:lnTo>
                  <a:pt x="12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58" name="Freeform 882">
            <a:extLst>
              <a:ext uri="{FF2B5EF4-FFF2-40B4-BE49-F238E27FC236}">
                <a16:creationId xmlns:a16="http://schemas.microsoft.com/office/drawing/2014/main" id="{2BDFB718-3D52-4D57-BB73-23B703A14159}"/>
              </a:ext>
            </a:extLst>
          </p:cNvPr>
          <p:cNvSpPr>
            <a:spLocks/>
          </p:cNvSpPr>
          <p:nvPr/>
        </p:nvSpPr>
        <p:spPr bwMode="auto">
          <a:xfrm>
            <a:off x="4217431" y="4908733"/>
            <a:ext cx="23813" cy="41275"/>
          </a:xfrm>
          <a:custGeom>
            <a:avLst/>
            <a:gdLst>
              <a:gd name="T0" fmla="*/ 10 w 15"/>
              <a:gd name="T1" fmla="*/ 8 h 26"/>
              <a:gd name="T2" fmla="*/ 10 w 15"/>
              <a:gd name="T3" fmla="*/ 5 h 26"/>
              <a:gd name="T4" fmla="*/ 8 w 15"/>
              <a:gd name="T5" fmla="*/ 5 h 26"/>
              <a:gd name="T6" fmla="*/ 6 w 15"/>
              <a:gd name="T7" fmla="*/ 5 h 26"/>
              <a:gd name="T8" fmla="*/ 5 w 15"/>
              <a:gd name="T9" fmla="*/ 8 h 26"/>
              <a:gd name="T10" fmla="*/ 5 w 15"/>
              <a:gd name="T11" fmla="*/ 9 h 26"/>
              <a:gd name="T12" fmla="*/ 10 w 15"/>
              <a:gd name="T13" fmla="*/ 11 h 26"/>
              <a:gd name="T14" fmla="*/ 13 w 15"/>
              <a:gd name="T15" fmla="*/ 13 h 26"/>
              <a:gd name="T16" fmla="*/ 14 w 15"/>
              <a:gd name="T17" fmla="*/ 14 h 26"/>
              <a:gd name="T18" fmla="*/ 15 w 15"/>
              <a:gd name="T19" fmla="*/ 18 h 26"/>
              <a:gd name="T20" fmla="*/ 15 w 15"/>
              <a:gd name="T21" fmla="*/ 21 h 26"/>
              <a:gd name="T22" fmla="*/ 14 w 15"/>
              <a:gd name="T23" fmla="*/ 24 h 26"/>
              <a:gd name="T24" fmla="*/ 11 w 15"/>
              <a:gd name="T25" fmla="*/ 25 h 26"/>
              <a:gd name="T26" fmla="*/ 8 w 15"/>
              <a:gd name="T27" fmla="*/ 26 h 26"/>
              <a:gd name="T28" fmla="*/ 3 w 15"/>
              <a:gd name="T29" fmla="*/ 24 h 26"/>
              <a:gd name="T30" fmla="*/ 1 w 15"/>
              <a:gd name="T31" fmla="*/ 21 h 26"/>
              <a:gd name="T32" fmla="*/ 0 w 15"/>
              <a:gd name="T33" fmla="*/ 18 h 26"/>
              <a:gd name="T34" fmla="*/ 5 w 15"/>
              <a:gd name="T35" fmla="*/ 18 h 26"/>
              <a:gd name="T36" fmla="*/ 6 w 15"/>
              <a:gd name="T37" fmla="*/ 20 h 26"/>
              <a:gd name="T38" fmla="*/ 8 w 15"/>
              <a:gd name="T39" fmla="*/ 21 h 26"/>
              <a:gd name="T40" fmla="*/ 10 w 15"/>
              <a:gd name="T41" fmla="*/ 20 h 26"/>
              <a:gd name="T42" fmla="*/ 10 w 15"/>
              <a:gd name="T43" fmla="*/ 19 h 26"/>
              <a:gd name="T44" fmla="*/ 10 w 15"/>
              <a:gd name="T45" fmla="*/ 16 h 26"/>
              <a:gd name="T46" fmla="*/ 5 w 15"/>
              <a:gd name="T47" fmla="*/ 14 h 26"/>
              <a:gd name="T48" fmla="*/ 1 w 15"/>
              <a:gd name="T49" fmla="*/ 11 h 26"/>
              <a:gd name="T50" fmla="*/ 1 w 15"/>
              <a:gd name="T51" fmla="*/ 10 h 26"/>
              <a:gd name="T52" fmla="*/ 0 w 15"/>
              <a:gd name="T53" fmla="*/ 8 h 26"/>
              <a:gd name="T54" fmla="*/ 1 w 15"/>
              <a:gd name="T55" fmla="*/ 4 h 26"/>
              <a:gd name="T56" fmla="*/ 3 w 15"/>
              <a:gd name="T57" fmla="*/ 1 h 26"/>
              <a:gd name="T58" fmla="*/ 5 w 15"/>
              <a:gd name="T59" fmla="*/ 0 h 26"/>
              <a:gd name="T60" fmla="*/ 8 w 15"/>
              <a:gd name="T61" fmla="*/ 0 h 26"/>
              <a:gd name="T62" fmla="*/ 11 w 15"/>
              <a:gd name="T63" fmla="*/ 0 h 26"/>
              <a:gd name="T64" fmla="*/ 13 w 15"/>
              <a:gd name="T65" fmla="*/ 1 h 26"/>
              <a:gd name="T66" fmla="*/ 15 w 15"/>
              <a:gd name="T67" fmla="*/ 4 h 26"/>
              <a:gd name="T68" fmla="*/ 10 w 15"/>
              <a:gd name="T69" fmla="*/ 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" h="26">
                <a:moveTo>
                  <a:pt x="10" y="8"/>
                </a:moveTo>
                <a:lnTo>
                  <a:pt x="10" y="8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8"/>
                </a:lnTo>
                <a:lnTo>
                  <a:pt x="5" y="9"/>
                </a:lnTo>
                <a:lnTo>
                  <a:pt x="5" y="9"/>
                </a:lnTo>
                <a:lnTo>
                  <a:pt x="8" y="10"/>
                </a:lnTo>
                <a:lnTo>
                  <a:pt x="10" y="11"/>
                </a:lnTo>
                <a:lnTo>
                  <a:pt x="10" y="11"/>
                </a:lnTo>
                <a:lnTo>
                  <a:pt x="13" y="13"/>
                </a:lnTo>
                <a:lnTo>
                  <a:pt x="14" y="14"/>
                </a:lnTo>
                <a:lnTo>
                  <a:pt x="14" y="14"/>
                </a:lnTo>
                <a:lnTo>
                  <a:pt x="15" y="18"/>
                </a:lnTo>
                <a:lnTo>
                  <a:pt x="15" y="18"/>
                </a:lnTo>
                <a:lnTo>
                  <a:pt x="15" y="21"/>
                </a:lnTo>
                <a:lnTo>
                  <a:pt x="15" y="21"/>
                </a:lnTo>
                <a:lnTo>
                  <a:pt x="14" y="24"/>
                </a:lnTo>
                <a:lnTo>
                  <a:pt x="14" y="24"/>
                </a:lnTo>
                <a:lnTo>
                  <a:pt x="11" y="25"/>
                </a:lnTo>
                <a:lnTo>
                  <a:pt x="11" y="25"/>
                </a:lnTo>
                <a:lnTo>
                  <a:pt x="8" y="26"/>
                </a:lnTo>
                <a:lnTo>
                  <a:pt x="8" y="26"/>
                </a:lnTo>
                <a:lnTo>
                  <a:pt x="5" y="25"/>
                </a:lnTo>
                <a:lnTo>
                  <a:pt x="3" y="24"/>
                </a:lnTo>
                <a:lnTo>
                  <a:pt x="3" y="24"/>
                </a:lnTo>
                <a:lnTo>
                  <a:pt x="1" y="21"/>
                </a:lnTo>
                <a:lnTo>
                  <a:pt x="1" y="21"/>
                </a:lnTo>
                <a:lnTo>
                  <a:pt x="0" y="18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8" y="21"/>
                </a:ln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0" y="19"/>
                </a:lnTo>
                <a:lnTo>
                  <a:pt x="10" y="19"/>
                </a:lnTo>
                <a:lnTo>
                  <a:pt x="10" y="16"/>
                </a:lnTo>
                <a:lnTo>
                  <a:pt x="10" y="16"/>
                </a:lnTo>
                <a:lnTo>
                  <a:pt x="8" y="15"/>
                </a:lnTo>
                <a:lnTo>
                  <a:pt x="5" y="14"/>
                </a:lnTo>
                <a:lnTo>
                  <a:pt x="5" y="14"/>
                </a:lnTo>
                <a:lnTo>
                  <a:pt x="1" y="11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0" y="8"/>
                </a:lnTo>
                <a:lnTo>
                  <a:pt x="1" y="4"/>
                </a:lnTo>
                <a:lnTo>
                  <a:pt x="1" y="4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1" y="0"/>
                </a:lnTo>
                <a:lnTo>
                  <a:pt x="11" y="0"/>
                </a:lnTo>
                <a:lnTo>
                  <a:pt x="13" y="1"/>
                </a:lnTo>
                <a:lnTo>
                  <a:pt x="13" y="1"/>
                </a:lnTo>
                <a:lnTo>
                  <a:pt x="15" y="4"/>
                </a:lnTo>
                <a:lnTo>
                  <a:pt x="15" y="4"/>
                </a:lnTo>
                <a:lnTo>
                  <a:pt x="15" y="8"/>
                </a:lnTo>
                <a:lnTo>
                  <a:pt x="1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59" name="Freeform 883">
            <a:extLst>
              <a:ext uri="{FF2B5EF4-FFF2-40B4-BE49-F238E27FC236}">
                <a16:creationId xmlns:a16="http://schemas.microsoft.com/office/drawing/2014/main" id="{831B0936-B434-48ED-9C7B-C2E488DB4412}"/>
              </a:ext>
            </a:extLst>
          </p:cNvPr>
          <p:cNvSpPr>
            <a:spLocks/>
          </p:cNvSpPr>
          <p:nvPr/>
        </p:nvSpPr>
        <p:spPr bwMode="auto">
          <a:xfrm>
            <a:off x="4246006" y="4908733"/>
            <a:ext cx="23813" cy="41275"/>
          </a:xfrm>
          <a:custGeom>
            <a:avLst/>
            <a:gdLst>
              <a:gd name="T0" fmla="*/ 10 w 15"/>
              <a:gd name="T1" fmla="*/ 8 h 26"/>
              <a:gd name="T2" fmla="*/ 10 w 15"/>
              <a:gd name="T3" fmla="*/ 5 h 26"/>
              <a:gd name="T4" fmla="*/ 7 w 15"/>
              <a:gd name="T5" fmla="*/ 5 h 26"/>
              <a:gd name="T6" fmla="*/ 6 w 15"/>
              <a:gd name="T7" fmla="*/ 5 h 26"/>
              <a:gd name="T8" fmla="*/ 5 w 15"/>
              <a:gd name="T9" fmla="*/ 8 h 26"/>
              <a:gd name="T10" fmla="*/ 6 w 15"/>
              <a:gd name="T11" fmla="*/ 9 h 26"/>
              <a:gd name="T12" fmla="*/ 10 w 15"/>
              <a:gd name="T13" fmla="*/ 11 h 26"/>
              <a:gd name="T14" fmla="*/ 12 w 15"/>
              <a:gd name="T15" fmla="*/ 13 h 26"/>
              <a:gd name="T16" fmla="*/ 15 w 15"/>
              <a:gd name="T17" fmla="*/ 14 h 26"/>
              <a:gd name="T18" fmla="*/ 15 w 15"/>
              <a:gd name="T19" fmla="*/ 18 h 26"/>
              <a:gd name="T20" fmla="*/ 15 w 15"/>
              <a:gd name="T21" fmla="*/ 21 h 26"/>
              <a:gd name="T22" fmla="*/ 13 w 15"/>
              <a:gd name="T23" fmla="*/ 24 h 26"/>
              <a:gd name="T24" fmla="*/ 11 w 15"/>
              <a:gd name="T25" fmla="*/ 25 h 26"/>
              <a:gd name="T26" fmla="*/ 7 w 15"/>
              <a:gd name="T27" fmla="*/ 26 h 26"/>
              <a:gd name="T28" fmla="*/ 2 w 15"/>
              <a:gd name="T29" fmla="*/ 24 h 26"/>
              <a:gd name="T30" fmla="*/ 1 w 15"/>
              <a:gd name="T31" fmla="*/ 21 h 26"/>
              <a:gd name="T32" fmla="*/ 0 w 15"/>
              <a:gd name="T33" fmla="*/ 18 h 26"/>
              <a:gd name="T34" fmla="*/ 5 w 15"/>
              <a:gd name="T35" fmla="*/ 18 h 26"/>
              <a:gd name="T36" fmla="*/ 6 w 15"/>
              <a:gd name="T37" fmla="*/ 20 h 26"/>
              <a:gd name="T38" fmla="*/ 7 w 15"/>
              <a:gd name="T39" fmla="*/ 21 h 26"/>
              <a:gd name="T40" fmla="*/ 10 w 15"/>
              <a:gd name="T41" fmla="*/ 20 h 26"/>
              <a:gd name="T42" fmla="*/ 11 w 15"/>
              <a:gd name="T43" fmla="*/ 19 h 26"/>
              <a:gd name="T44" fmla="*/ 10 w 15"/>
              <a:gd name="T45" fmla="*/ 16 h 26"/>
              <a:gd name="T46" fmla="*/ 6 w 15"/>
              <a:gd name="T47" fmla="*/ 14 h 26"/>
              <a:gd name="T48" fmla="*/ 2 w 15"/>
              <a:gd name="T49" fmla="*/ 11 h 26"/>
              <a:gd name="T50" fmla="*/ 1 w 15"/>
              <a:gd name="T51" fmla="*/ 10 h 26"/>
              <a:gd name="T52" fmla="*/ 0 w 15"/>
              <a:gd name="T53" fmla="*/ 8 h 26"/>
              <a:gd name="T54" fmla="*/ 1 w 15"/>
              <a:gd name="T55" fmla="*/ 4 h 26"/>
              <a:gd name="T56" fmla="*/ 2 w 15"/>
              <a:gd name="T57" fmla="*/ 1 h 26"/>
              <a:gd name="T58" fmla="*/ 5 w 15"/>
              <a:gd name="T59" fmla="*/ 0 h 26"/>
              <a:gd name="T60" fmla="*/ 7 w 15"/>
              <a:gd name="T61" fmla="*/ 0 h 26"/>
              <a:gd name="T62" fmla="*/ 11 w 15"/>
              <a:gd name="T63" fmla="*/ 0 h 26"/>
              <a:gd name="T64" fmla="*/ 13 w 15"/>
              <a:gd name="T65" fmla="*/ 1 h 26"/>
              <a:gd name="T66" fmla="*/ 15 w 15"/>
              <a:gd name="T67" fmla="*/ 4 h 26"/>
              <a:gd name="T68" fmla="*/ 10 w 15"/>
              <a:gd name="T69" fmla="*/ 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" h="26">
                <a:moveTo>
                  <a:pt x="10" y="8"/>
                </a:moveTo>
                <a:lnTo>
                  <a:pt x="10" y="8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8"/>
                </a:lnTo>
                <a:lnTo>
                  <a:pt x="6" y="9"/>
                </a:lnTo>
                <a:lnTo>
                  <a:pt x="6" y="9"/>
                </a:lnTo>
                <a:lnTo>
                  <a:pt x="7" y="10"/>
                </a:lnTo>
                <a:lnTo>
                  <a:pt x="10" y="11"/>
                </a:lnTo>
                <a:lnTo>
                  <a:pt x="10" y="11"/>
                </a:lnTo>
                <a:lnTo>
                  <a:pt x="12" y="13"/>
                </a:lnTo>
                <a:lnTo>
                  <a:pt x="15" y="14"/>
                </a:lnTo>
                <a:lnTo>
                  <a:pt x="15" y="14"/>
                </a:lnTo>
                <a:lnTo>
                  <a:pt x="15" y="18"/>
                </a:lnTo>
                <a:lnTo>
                  <a:pt x="15" y="18"/>
                </a:lnTo>
                <a:lnTo>
                  <a:pt x="15" y="21"/>
                </a:lnTo>
                <a:lnTo>
                  <a:pt x="15" y="21"/>
                </a:lnTo>
                <a:lnTo>
                  <a:pt x="13" y="24"/>
                </a:lnTo>
                <a:lnTo>
                  <a:pt x="13" y="24"/>
                </a:lnTo>
                <a:lnTo>
                  <a:pt x="11" y="25"/>
                </a:lnTo>
                <a:lnTo>
                  <a:pt x="11" y="25"/>
                </a:lnTo>
                <a:lnTo>
                  <a:pt x="7" y="26"/>
                </a:lnTo>
                <a:lnTo>
                  <a:pt x="7" y="26"/>
                </a:lnTo>
                <a:lnTo>
                  <a:pt x="5" y="25"/>
                </a:lnTo>
                <a:lnTo>
                  <a:pt x="2" y="24"/>
                </a:lnTo>
                <a:lnTo>
                  <a:pt x="2" y="24"/>
                </a:lnTo>
                <a:lnTo>
                  <a:pt x="1" y="21"/>
                </a:lnTo>
                <a:lnTo>
                  <a:pt x="1" y="21"/>
                </a:lnTo>
                <a:lnTo>
                  <a:pt x="0" y="18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1"/>
                </a:lnTo>
                <a:lnTo>
                  <a:pt x="7" y="21"/>
                </a:lnTo>
                <a:lnTo>
                  <a:pt x="10" y="20"/>
                </a:lnTo>
                <a:lnTo>
                  <a:pt x="10" y="20"/>
                </a:lnTo>
                <a:lnTo>
                  <a:pt x="11" y="19"/>
                </a:lnTo>
                <a:lnTo>
                  <a:pt x="11" y="19"/>
                </a:lnTo>
                <a:lnTo>
                  <a:pt x="10" y="16"/>
                </a:lnTo>
                <a:lnTo>
                  <a:pt x="10" y="16"/>
                </a:lnTo>
                <a:lnTo>
                  <a:pt x="7" y="15"/>
                </a:lnTo>
                <a:lnTo>
                  <a:pt x="6" y="14"/>
                </a:lnTo>
                <a:lnTo>
                  <a:pt x="6" y="14"/>
                </a:lnTo>
                <a:lnTo>
                  <a:pt x="2" y="11"/>
                </a:lnTo>
                <a:lnTo>
                  <a:pt x="2" y="11"/>
                </a:lnTo>
                <a:lnTo>
                  <a:pt x="1" y="10"/>
                </a:lnTo>
                <a:lnTo>
                  <a:pt x="0" y="8"/>
                </a:lnTo>
                <a:lnTo>
                  <a:pt x="0" y="8"/>
                </a:lnTo>
                <a:lnTo>
                  <a:pt x="1" y="4"/>
                </a:lnTo>
                <a:lnTo>
                  <a:pt x="1" y="4"/>
                </a:lnTo>
                <a:lnTo>
                  <a:pt x="2" y="1"/>
                </a:lnTo>
                <a:lnTo>
                  <a:pt x="2" y="1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3" y="1"/>
                </a:lnTo>
                <a:lnTo>
                  <a:pt x="13" y="1"/>
                </a:lnTo>
                <a:lnTo>
                  <a:pt x="15" y="4"/>
                </a:lnTo>
                <a:lnTo>
                  <a:pt x="15" y="4"/>
                </a:lnTo>
                <a:lnTo>
                  <a:pt x="15" y="8"/>
                </a:lnTo>
                <a:lnTo>
                  <a:pt x="1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60" name="Freeform 884">
            <a:extLst>
              <a:ext uri="{FF2B5EF4-FFF2-40B4-BE49-F238E27FC236}">
                <a16:creationId xmlns:a16="http://schemas.microsoft.com/office/drawing/2014/main" id="{36158605-4AD4-4DFA-B571-9FFA1155C52C}"/>
              </a:ext>
            </a:extLst>
          </p:cNvPr>
          <p:cNvSpPr>
            <a:spLocks noEditPoints="1"/>
          </p:cNvSpPr>
          <p:nvPr/>
        </p:nvSpPr>
        <p:spPr bwMode="auto">
          <a:xfrm>
            <a:off x="4274581" y="4892858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61" name="Freeform 885">
            <a:extLst>
              <a:ext uri="{FF2B5EF4-FFF2-40B4-BE49-F238E27FC236}">
                <a16:creationId xmlns:a16="http://schemas.microsoft.com/office/drawing/2014/main" id="{202CE5BF-A8AE-47FD-8EEA-DCD1E4B23B9A}"/>
              </a:ext>
            </a:extLst>
          </p:cNvPr>
          <p:cNvSpPr>
            <a:spLocks/>
          </p:cNvSpPr>
          <p:nvPr/>
        </p:nvSpPr>
        <p:spPr bwMode="auto">
          <a:xfrm>
            <a:off x="4288868" y="4908733"/>
            <a:ext cx="26988" cy="41275"/>
          </a:xfrm>
          <a:custGeom>
            <a:avLst/>
            <a:gdLst>
              <a:gd name="T0" fmla="*/ 17 w 17"/>
              <a:gd name="T1" fmla="*/ 0 h 26"/>
              <a:gd name="T2" fmla="*/ 17 w 17"/>
              <a:gd name="T3" fmla="*/ 25 h 26"/>
              <a:gd name="T4" fmla="*/ 12 w 17"/>
              <a:gd name="T5" fmla="*/ 25 h 26"/>
              <a:gd name="T6" fmla="*/ 12 w 17"/>
              <a:gd name="T7" fmla="*/ 23 h 26"/>
              <a:gd name="T8" fmla="*/ 10 w 17"/>
              <a:gd name="T9" fmla="*/ 23 h 26"/>
              <a:gd name="T10" fmla="*/ 10 w 17"/>
              <a:gd name="T11" fmla="*/ 23 h 26"/>
              <a:gd name="T12" fmla="*/ 9 w 17"/>
              <a:gd name="T13" fmla="*/ 25 h 26"/>
              <a:gd name="T14" fmla="*/ 9 w 17"/>
              <a:gd name="T15" fmla="*/ 25 h 26"/>
              <a:gd name="T16" fmla="*/ 7 w 17"/>
              <a:gd name="T17" fmla="*/ 26 h 26"/>
              <a:gd name="T18" fmla="*/ 7 w 17"/>
              <a:gd name="T19" fmla="*/ 26 h 26"/>
              <a:gd name="T20" fmla="*/ 4 w 17"/>
              <a:gd name="T21" fmla="*/ 25 h 26"/>
              <a:gd name="T22" fmla="*/ 4 w 17"/>
              <a:gd name="T23" fmla="*/ 25 h 26"/>
              <a:gd name="T24" fmla="*/ 3 w 17"/>
              <a:gd name="T25" fmla="*/ 24 h 26"/>
              <a:gd name="T26" fmla="*/ 3 w 17"/>
              <a:gd name="T27" fmla="*/ 24 h 26"/>
              <a:gd name="T28" fmla="*/ 1 w 17"/>
              <a:gd name="T29" fmla="*/ 23 h 26"/>
              <a:gd name="T30" fmla="*/ 1 w 17"/>
              <a:gd name="T31" fmla="*/ 23 h 26"/>
              <a:gd name="T32" fmla="*/ 0 w 17"/>
              <a:gd name="T33" fmla="*/ 20 h 26"/>
              <a:gd name="T34" fmla="*/ 0 w 17"/>
              <a:gd name="T35" fmla="*/ 0 h 26"/>
              <a:gd name="T36" fmla="*/ 7 w 17"/>
              <a:gd name="T37" fmla="*/ 0 h 26"/>
              <a:gd name="T38" fmla="*/ 7 w 17"/>
              <a:gd name="T39" fmla="*/ 18 h 26"/>
              <a:gd name="T40" fmla="*/ 7 w 17"/>
              <a:gd name="T41" fmla="*/ 18 h 26"/>
              <a:gd name="T42" fmla="*/ 7 w 17"/>
              <a:gd name="T43" fmla="*/ 20 h 26"/>
              <a:gd name="T44" fmla="*/ 7 w 17"/>
              <a:gd name="T45" fmla="*/ 20 h 26"/>
              <a:gd name="T46" fmla="*/ 9 w 17"/>
              <a:gd name="T47" fmla="*/ 20 h 26"/>
              <a:gd name="T48" fmla="*/ 9 w 17"/>
              <a:gd name="T49" fmla="*/ 20 h 26"/>
              <a:gd name="T50" fmla="*/ 10 w 17"/>
              <a:gd name="T51" fmla="*/ 20 h 26"/>
              <a:gd name="T52" fmla="*/ 10 w 17"/>
              <a:gd name="T53" fmla="*/ 20 h 26"/>
              <a:gd name="T54" fmla="*/ 12 w 17"/>
              <a:gd name="T55" fmla="*/ 18 h 26"/>
              <a:gd name="T56" fmla="*/ 12 w 17"/>
              <a:gd name="T57" fmla="*/ 0 h 26"/>
              <a:gd name="T58" fmla="*/ 17 w 17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7" h="26">
                <a:moveTo>
                  <a:pt x="17" y="0"/>
                </a:moveTo>
                <a:lnTo>
                  <a:pt x="17" y="25"/>
                </a:lnTo>
                <a:lnTo>
                  <a:pt x="12" y="25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9" y="25"/>
                </a:lnTo>
                <a:lnTo>
                  <a:pt x="9" y="25"/>
                </a:lnTo>
                <a:lnTo>
                  <a:pt x="7" y="26"/>
                </a:lnTo>
                <a:lnTo>
                  <a:pt x="7" y="26"/>
                </a:lnTo>
                <a:lnTo>
                  <a:pt x="4" y="25"/>
                </a:lnTo>
                <a:lnTo>
                  <a:pt x="4" y="25"/>
                </a:lnTo>
                <a:lnTo>
                  <a:pt x="3" y="24"/>
                </a:lnTo>
                <a:lnTo>
                  <a:pt x="3" y="24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0"/>
                </a:lnTo>
                <a:lnTo>
                  <a:pt x="7" y="0"/>
                </a:lnTo>
                <a:lnTo>
                  <a:pt x="7" y="18"/>
                </a:lnTo>
                <a:lnTo>
                  <a:pt x="7" y="18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0" y="20"/>
                </a:lnTo>
                <a:lnTo>
                  <a:pt x="10" y="20"/>
                </a:lnTo>
                <a:lnTo>
                  <a:pt x="12" y="18"/>
                </a:lnTo>
                <a:lnTo>
                  <a:pt x="12" y="0"/>
                </a:lnTo>
                <a:lnTo>
                  <a:pt x="1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62" name="Freeform 886">
            <a:extLst>
              <a:ext uri="{FF2B5EF4-FFF2-40B4-BE49-F238E27FC236}">
                <a16:creationId xmlns:a16="http://schemas.microsoft.com/office/drawing/2014/main" id="{A4C13011-37DD-4E58-8C2C-D1FBCEEBA5FA}"/>
              </a:ext>
            </a:extLst>
          </p:cNvPr>
          <p:cNvSpPr>
            <a:spLocks/>
          </p:cNvSpPr>
          <p:nvPr/>
        </p:nvSpPr>
        <p:spPr bwMode="auto">
          <a:xfrm>
            <a:off x="4320618" y="4908733"/>
            <a:ext cx="39688" cy="39688"/>
          </a:xfrm>
          <a:custGeom>
            <a:avLst/>
            <a:gdLst>
              <a:gd name="T0" fmla="*/ 0 w 25"/>
              <a:gd name="T1" fmla="*/ 25 h 25"/>
              <a:gd name="T2" fmla="*/ 0 w 25"/>
              <a:gd name="T3" fmla="*/ 0 h 25"/>
              <a:gd name="T4" fmla="*/ 5 w 25"/>
              <a:gd name="T5" fmla="*/ 0 h 25"/>
              <a:gd name="T6" fmla="*/ 5 w 25"/>
              <a:gd name="T7" fmla="*/ 3 h 25"/>
              <a:gd name="T8" fmla="*/ 5 w 25"/>
              <a:gd name="T9" fmla="*/ 3 h 25"/>
              <a:gd name="T10" fmla="*/ 5 w 25"/>
              <a:gd name="T11" fmla="*/ 3 h 25"/>
              <a:gd name="T12" fmla="*/ 8 w 25"/>
              <a:gd name="T13" fmla="*/ 0 h 25"/>
              <a:gd name="T14" fmla="*/ 8 w 25"/>
              <a:gd name="T15" fmla="*/ 0 h 25"/>
              <a:gd name="T16" fmla="*/ 10 w 25"/>
              <a:gd name="T17" fmla="*/ 0 h 25"/>
              <a:gd name="T18" fmla="*/ 10 w 25"/>
              <a:gd name="T19" fmla="*/ 0 h 25"/>
              <a:gd name="T20" fmla="*/ 13 w 25"/>
              <a:gd name="T21" fmla="*/ 0 h 25"/>
              <a:gd name="T22" fmla="*/ 13 w 25"/>
              <a:gd name="T23" fmla="*/ 0 h 25"/>
              <a:gd name="T24" fmla="*/ 15 w 25"/>
              <a:gd name="T25" fmla="*/ 3 h 25"/>
              <a:gd name="T26" fmla="*/ 15 w 25"/>
              <a:gd name="T27" fmla="*/ 3 h 25"/>
              <a:gd name="T28" fmla="*/ 17 w 25"/>
              <a:gd name="T29" fmla="*/ 0 h 25"/>
              <a:gd name="T30" fmla="*/ 17 w 25"/>
              <a:gd name="T31" fmla="*/ 0 h 25"/>
              <a:gd name="T32" fmla="*/ 20 w 25"/>
              <a:gd name="T33" fmla="*/ 0 h 25"/>
              <a:gd name="T34" fmla="*/ 20 w 25"/>
              <a:gd name="T35" fmla="*/ 0 h 25"/>
              <a:gd name="T36" fmla="*/ 22 w 25"/>
              <a:gd name="T37" fmla="*/ 0 h 25"/>
              <a:gd name="T38" fmla="*/ 22 w 25"/>
              <a:gd name="T39" fmla="*/ 0 h 25"/>
              <a:gd name="T40" fmla="*/ 24 w 25"/>
              <a:gd name="T41" fmla="*/ 1 h 25"/>
              <a:gd name="T42" fmla="*/ 24 w 25"/>
              <a:gd name="T43" fmla="*/ 1 h 25"/>
              <a:gd name="T44" fmla="*/ 25 w 25"/>
              <a:gd name="T45" fmla="*/ 3 h 25"/>
              <a:gd name="T46" fmla="*/ 25 w 25"/>
              <a:gd name="T47" fmla="*/ 3 h 25"/>
              <a:gd name="T48" fmla="*/ 25 w 25"/>
              <a:gd name="T49" fmla="*/ 6 h 25"/>
              <a:gd name="T50" fmla="*/ 25 w 25"/>
              <a:gd name="T51" fmla="*/ 25 h 25"/>
              <a:gd name="T52" fmla="*/ 20 w 25"/>
              <a:gd name="T53" fmla="*/ 25 h 25"/>
              <a:gd name="T54" fmla="*/ 20 w 25"/>
              <a:gd name="T55" fmla="*/ 8 h 25"/>
              <a:gd name="T56" fmla="*/ 20 w 25"/>
              <a:gd name="T57" fmla="*/ 8 h 25"/>
              <a:gd name="T58" fmla="*/ 20 w 25"/>
              <a:gd name="T59" fmla="*/ 6 h 25"/>
              <a:gd name="T60" fmla="*/ 20 w 25"/>
              <a:gd name="T61" fmla="*/ 6 h 25"/>
              <a:gd name="T62" fmla="*/ 18 w 25"/>
              <a:gd name="T63" fmla="*/ 5 h 25"/>
              <a:gd name="T64" fmla="*/ 18 w 25"/>
              <a:gd name="T65" fmla="*/ 5 h 25"/>
              <a:gd name="T66" fmla="*/ 17 w 25"/>
              <a:gd name="T67" fmla="*/ 6 h 25"/>
              <a:gd name="T68" fmla="*/ 17 w 25"/>
              <a:gd name="T69" fmla="*/ 6 h 25"/>
              <a:gd name="T70" fmla="*/ 15 w 25"/>
              <a:gd name="T71" fmla="*/ 9 h 25"/>
              <a:gd name="T72" fmla="*/ 15 w 25"/>
              <a:gd name="T73" fmla="*/ 25 h 25"/>
              <a:gd name="T74" fmla="*/ 10 w 25"/>
              <a:gd name="T75" fmla="*/ 25 h 25"/>
              <a:gd name="T76" fmla="*/ 10 w 25"/>
              <a:gd name="T77" fmla="*/ 8 h 25"/>
              <a:gd name="T78" fmla="*/ 10 w 25"/>
              <a:gd name="T79" fmla="*/ 8 h 25"/>
              <a:gd name="T80" fmla="*/ 10 w 25"/>
              <a:gd name="T81" fmla="*/ 6 h 25"/>
              <a:gd name="T82" fmla="*/ 10 w 25"/>
              <a:gd name="T83" fmla="*/ 6 h 25"/>
              <a:gd name="T84" fmla="*/ 8 w 25"/>
              <a:gd name="T85" fmla="*/ 5 h 25"/>
              <a:gd name="T86" fmla="*/ 8 w 25"/>
              <a:gd name="T87" fmla="*/ 5 h 25"/>
              <a:gd name="T88" fmla="*/ 7 w 25"/>
              <a:gd name="T89" fmla="*/ 6 h 25"/>
              <a:gd name="T90" fmla="*/ 7 w 25"/>
              <a:gd name="T91" fmla="*/ 6 h 25"/>
              <a:gd name="T92" fmla="*/ 5 w 25"/>
              <a:gd name="T93" fmla="*/ 9 h 25"/>
              <a:gd name="T94" fmla="*/ 5 w 25"/>
              <a:gd name="T95" fmla="*/ 25 h 25"/>
              <a:gd name="T96" fmla="*/ 0 w 25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5" y="3"/>
                </a:lnTo>
                <a:lnTo>
                  <a:pt x="15" y="3"/>
                </a:lnTo>
                <a:lnTo>
                  <a:pt x="17" y="0"/>
                </a:lnTo>
                <a:lnTo>
                  <a:pt x="17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1"/>
                </a:lnTo>
                <a:lnTo>
                  <a:pt x="24" y="1"/>
                </a:lnTo>
                <a:lnTo>
                  <a:pt x="25" y="3"/>
                </a:lnTo>
                <a:lnTo>
                  <a:pt x="25" y="3"/>
                </a:lnTo>
                <a:lnTo>
                  <a:pt x="25" y="6"/>
                </a:lnTo>
                <a:lnTo>
                  <a:pt x="25" y="25"/>
                </a:lnTo>
                <a:lnTo>
                  <a:pt x="20" y="25"/>
                </a:lnTo>
                <a:lnTo>
                  <a:pt x="20" y="8"/>
                </a:lnTo>
                <a:lnTo>
                  <a:pt x="20" y="8"/>
                </a:lnTo>
                <a:lnTo>
                  <a:pt x="20" y="6"/>
                </a:lnTo>
                <a:lnTo>
                  <a:pt x="20" y="6"/>
                </a:lnTo>
                <a:lnTo>
                  <a:pt x="18" y="5"/>
                </a:lnTo>
                <a:lnTo>
                  <a:pt x="18" y="5"/>
                </a:lnTo>
                <a:lnTo>
                  <a:pt x="17" y="6"/>
                </a:lnTo>
                <a:lnTo>
                  <a:pt x="17" y="6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63" name="Freeform 887">
            <a:extLst>
              <a:ext uri="{FF2B5EF4-FFF2-40B4-BE49-F238E27FC236}">
                <a16:creationId xmlns:a16="http://schemas.microsoft.com/office/drawing/2014/main" id="{35BA9330-ABCD-4937-9B0D-3FA9C1CD2420}"/>
              </a:ext>
            </a:extLst>
          </p:cNvPr>
          <p:cNvSpPr>
            <a:spLocks/>
          </p:cNvSpPr>
          <p:nvPr/>
        </p:nvSpPr>
        <p:spPr bwMode="auto">
          <a:xfrm>
            <a:off x="4631768" y="3357746"/>
            <a:ext cx="25400" cy="58738"/>
          </a:xfrm>
          <a:custGeom>
            <a:avLst/>
            <a:gdLst>
              <a:gd name="T0" fmla="*/ 16 w 16"/>
              <a:gd name="T1" fmla="*/ 25 h 37"/>
              <a:gd name="T2" fmla="*/ 16 w 16"/>
              <a:gd name="T3" fmla="*/ 28 h 37"/>
              <a:gd name="T4" fmla="*/ 16 w 16"/>
              <a:gd name="T5" fmla="*/ 28 h 37"/>
              <a:gd name="T6" fmla="*/ 16 w 16"/>
              <a:gd name="T7" fmla="*/ 30 h 37"/>
              <a:gd name="T8" fmla="*/ 16 w 16"/>
              <a:gd name="T9" fmla="*/ 30 h 37"/>
              <a:gd name="T10" fmla="*/ 14 w 16"/>
              <a:gd name="T11" fmla="*/ 34 h 37"/>
              <a:gd name="T12" fmla="*/ 14 w 16"/>
              <a:gd name="T13" fmla="*/ 34 h 37"/>
              <a:gd name="T14" fmla="*/ 11 w 16"/>
              <a:gd name="T15" fmla="*/ 35 h 37"/>
              <a:gd name="T16" fmla="*/ 11 w 16"/>
              <a:gd name="T17" fmla="*/ 35 h 37"/>
              <a:gd name="T18" fmla="*/ 9 w 16"/>
              <a:gd name="T19" fmla="*/ 37 h 37"/>
              <a:gd name="T20" fmla="*/ 9 w 16"/>
              <a:gd name="T21" fmla="*/ 37 h 37"/>
              <a:gd name="T22" fmla="*/ 5 w 16"/>
              <a:gd name="T23" fmla="*/ 35 h 37"/>
              <a:gd name="T24" fmla="*/ 5 w 16"/>
              <a:gd name="T25" fmla="*/ 35 h 37"/>
              <a:gd name="T26" fmla="*/ 3 w 16"/>
              <a:gd name="T27" fmla="*/ 34 h 37"/>
              <a:gd name="T28" fmla="*/ 3 w 16"/>
              <a:gd name="T29" fmla="*/ 34 h 37"/>
              <a:gd name="T30" fmla="*/ 1 w 16"/>
              <a:gd name="T31" fmla="*/ 32 h 37"/>
              <a:gd name="T32" fmla="*/ 1 w 16"/>
              <a:gd name="T33" fmla="*/ 32 h 37"/>
              <a:gd name="T34" fmla="*/ 0 w 16"/>
              <a:gd name="T35" fmla="*/ 28 h 37"/>
              <a:gd name="T36" fmla="*/ 0 w 16"/>
              <a:gd name="T37" fmla="*/ 8 h 37"/>
              <a:gd name="T38" fmla="*/ 0 w 16"/>
              <a:gd name="T39" fmla="*/ 8 h 37"/>
              <a:gd name="T40" fmla="*/ 1 w 16"/>
              <a:gd name="T41" fmla="*/ 5 h 37"/>
              <a:gd name="T42" fmla="*/ 1 w 16"/>
              <a:gd name="T43" fmla="*/ 5 h 37"/>
              <a:gd name="T44" fmla="*/ 3 w 16"/>
              <a:gd name="T45" fmla="*/ 2 h 37"/>
              <a:gd name="T46" fmla="*/ 3 w 16"/>
              <a:gd name="T47" fmla="*/ 2 h 37"/>
              <a:gd name="T48" fmla="*/ 5 w 16"/>
              <a:gd name="T49" fmla="*/ 0 h 37"/>
              <a:gd name="T50" fmla="*/ 5 w 16"/>
              <a:gd name="T51" fmla="*/ 0 h 37"/>
              <a:gd name="T52" fmla="*/ 9 w 16"/>
              <a:gd name="T53" fmla="*/ 0 h 37"/>
              <a:gd name="T54" fmla="*/ 9 w 16"/>
              <a:gd name="T55" fmla="*/ 0 h 37"/>
              <a:gd name="T56" fmla="*/ 11 w 16"/>
              <a:gd name="T57" fmla="*/ 0 h 37"/>
              <a:gd name="T58" fmla="*/ 14 w 16"/>
              <a:gd name="T59" fmla="*/ 2 h 37"/>
              <a:gd name="T60" fmla="*/ 14 w 16"/>
              <a:gd name="T61" fmla="*/ 2 h 37"/>
              <a:gd name="T62" fmla="*/ 16 w 16"/>
              <a:gd name="T63" fmla="*/ 5 h 37"/>
              <a:gd name="T64" fmla="*/ 16 w 16"/>
              <a:gd name="T65" fmla="*/ 5 h 37"/>
              <a:gd name="T66" fmla="*/ 16 w 16"/>
              <a:gd name="T67" fmla="*/ 8 h 37"/>
              <a:gd name="T68" fmla="*/ 16 w 16"/>
              <a:gd name="T69" fmla="*/ 10 h 37"/>
              <a:gd name="T70" fmla="*/ 11 w 16"/>
              <a:gd name="T71" fmla="*/ 10 h 37"/>
              <a:gd name="T72" fmla="*/ 11 w 16"/>
              <a:gd name="T73" fmla="*/ 9 h 37"/>
              <a:gd name="T74" fmla="*/ 11 w 16"/>
              <a:gd name="T75" fmla="*/ 9 h 37"/>
              <a:gd name="T76" fmla="*/ 11 w 16"/>
              <a:gd name="T77" fmla="*/ 7 h 37"/>
              <a:gd name="T78" fmla="*/ 11 w 16"/>
              <a:gd name="T79" fmla="*/ 7 h 37"/>
              <a:gd name="T80" fmla="*/ 9 w 16"/>
              <a:gd name="T81" fmla="*/ 5 h 37"/>
              <a:gd name="T82" fmla="*/ 9 w 16"/>
              <a:gd name="T83" fmla="*/ 5 h 37"/>
              <a:gd name="T84" fmla="*/ 6 w 16"/>
              <a:gd name="T85" fmla="*/ 5 h 37"/>
              <a:gd name="T86" fmla="*/ 6 w 16"/>
              <a:gd name="T87" fmla="*/ 7 h 37"/>
              <a:gd name="T88" fmla="*/ 6 w 16"/>
              <a:gd name="T89" fmla="*/ 7 h 37"/>
              <a:gd name="T90" fmla="*/ 5 w 16"/>
              <a:gd name="T91" fmla="*/ 9 h 37"/>
              <a:gd name="T92" fmla="*/ 5 w 16"/>
              <a:gd name="T93" fmla="*/ 28 h 37"/>
              <a:gd name="T94" fmla="*/ 5 w 16"/>
              <a:gd name="T95" fmla="*/ 28 h 37"/>
              <a:gd name="T96" fmla="*/ 6 w 16"/>
              <a:gd name="T97" fmla="*/ 30 h 37"/>
              <a:gd name="T98" fmla="*/ 6 w 16"/>
              <a:gd name="T99" fmla="*/ 30 h 37"/>
              <a:gd name="T100" fmla="*/ 9 w 16"/>
              <a:gd name="T101" fmla="*/ 30 h 37"/>
              <a:gd name="T102" fmla="*/ 9 w 16"/>
              <a:gd name="T103" fmla="*/ 30 h 37"/>
              <a:gd name="T104" fmla="*/ 10 w 16"/>
              <a:gd name="T105" fmla="*/ 30 h 37"/>
              <a:gd name="T106" fmla="*/ 10 w 16"/>
              <a:gd name="T107" fmla="*/ 30 h 37"/>
              <a:gd name="T108" fmla="*/ 10 w 16"/>
              <a:gd name="T109" fmla="*/ 30 h 37"/>
              <a:gd name="T110" fmla="*/ 10 w 16"/>
              <a:gd name="T111" fmla="*/ 30 h 37"/>
              <a:gd name="T112" fmla="*/ 11 w 16"/>
              <a:gd name="T113" fmla="*/ 29 h 37"/>
              <a:gd name="T114" fmla="*/ 11 w 16"/>
              <a:gd name="T115" fmla="*/ 29 h 37"/>
              <a:gd name="T116" fmla="*/ 11 w 16"/>
              <a:gd name="T117" fmla="*/ 28 h 37"/>
              <a:gd name="T118" fmla="*/ 11 w 16"/>
              <a:gd name="T119" fmla="*/ 25 h 37"/>
              <a:gd name="T120" fmla="*/ 16 w 16"/>
              <a:gd name="T121" fmla="*/ 2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" h="37">
                <a:moveTo>
                  <a:pt x="16" y="25"/>
                </a:moveTo>
                <a:lnTo>
                  <a:pt x="16" y="28"/>
                </a:lnTo>
                <a:lnTo>
                  <a:pt x="16" y="28"/>
                </a:lnTo>
                <a:lnTo>
                  <a:pt x="16" y="30"/>
                </a:lnTo>
                <a:lnTo>
                  <a:pt x="16" y="30"/>
                </a:lnTo>
                <a:lnTo>
                  <a:pt x="14" y="34"/>
                </a:lnTo>
                <a:lnTo>
                  <a:pt x="14" y="34"/>
                </a:lnTo>
                <a:lnTo>
                  <a:pt x="11" y="35"/>
                </a:lnTo>
                <a:lnTo>
                  <a:pt x="11" y="35"/>
                </a:lnTo>
                <a:lnTo>
                  <a:pt x="9" y="37"/>
                </a:lnTo>
                <a:lnTo>
                  <a:pt x="9" y="37"/>
                </a:lnTo>
                <a:lnTo>
                  <a:pt x="5" y="35"/>
                </a:lnTo>
                <a:lnTo>
                  <a:pt x="5" y="35"/>
                </a:lnTo>
                <a:lnTo>
                  <a:pt x="3" y="34"/>
                </a:lnTo>
                <a:lnTo>
                  <a:pt x="3" y="34"/>
                </a:lnTo>
                <a:lnTo>
                  <a:pt x="1" y="32"/>
                </a:lnTo>
                <a:lnTo>
                  <a:pt x="1" y="32"/>
                </a:lnTo>
                <a:lnTo>
                  <a:pt x="0" y="28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4" y="2"/>
                </a:lnTo>
                <a:lnTo>
                  <a:pt x="14" y="2"/>
                </a:lnTo>
                <a:lnTo>
                  <a:pt x="16" y="5"/>
                </a:lnTo>
                <a:lnTo>
                  <a:pt x="16" y="5"/>
                </a:lnTo>
                <a:lnTo>
                  <a:pt x="16" y="8"/>
                </a:lnTo>
                <a:lnTo>
                  <a:pt x="16" y="10"/>
                </a:lnTo>
                <a:lnTo>
                  <a:pt x="11" y="10"/>
                </a:lnTo>
                <a:lnTo>
                  <a:pt x="11" y="9"/>
                </a:lnTo>
                <a:lnTo>
                  <a:pt x="11" y="9"/>
                </a:lnTo>
                <a:lnTo>
                  <a:pt x="11" y="7"/>
                </a:lnTo>
                <a:lnTo>
                  <a:pt x="11" y="7"/>
                </a:lnTo>
                <a:lnTo>
                  <a:pt x="9" y="5"/>
                </a:lnTo>
                <a:lnTo>
                  <a:pt x="9" y="5"/>
                </a:lnTo>
                <a:lnTo>
                  <a:pt x="6" y="5"/>
                </a:lnTo>
                <a:lnTo>
                  <a:pt x="6" y="7"/>
                </a:lnTo>
                <a:lnTo>
                  <a:pt x="6" y="7"/>
                </a:lnTo>
                <a:lnTo>
                  <a:pt x="5" y="9"/>
                </a:lnTo>
                <a:lnTo>
                  <a:pt x="5" y="28"/>
                </a:lnTo>
                <a:lnTo>
                  <a:pt x="5" y="28"/>
                </a:lnTo>
                <a:lnTo>
                  <a:pt x="6" y="30"/>
                </a:lnTo>
                <a:lnTo>
                  <a:pt x="6" y="30"/>
                </a:lnTo>
                <a:lnTo>
                  <a:pt x="9" y="30"/>
                </a:lnTo>
                <a:lnTo>
                  <a:pt x="9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1" y="29"/>
                </a:lnTo>
                <a:lnTo>
                  <a:pt x="11" y="29"/>
                </a:lnTo>
                <a:lnTo>
                  <a:pt x="11" y="28"/>
                </a:lnTo>
                <a:lnTo>
                  <a:pt x="11" y="25"/>
                </a:lnTo>
                <a:lnTo>
                  <a:pt x="16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64" name="Freeform 888">
            <a:extLst>
              <a:ext uri="{FF2B5EF4-FFF2-40B4-BE49-F238E27FC236}">
                <a16:creationId xmlns:a16="http://schemas.microsoft.com/office/drawing/2014/main" id="{76AB24D5-6673-447D-8F2D-7E3866D4BF11}"/>
              </a:ext>
            </a:extLst>
          </p:cNvPr>
          <p:cNvSpPr>
            <a:spLocks noEditPoints="1"/>
          </p:cNvSpPr>
          <p:nvPr/>
        </p:nvSpPr>
        <p:spPr bwMode="auto">
          <a:xfrm>
            <a:off x="4663518" y="3373621"/>
            <a:ext cx="23813" cy="42863"/>
          </a:xfrm>
          <a:custGeom>
            <a:avLst/>
            <a:gdLst>
              <a:gd name="T0" fmla="*/ 0 w 15"/>
              <a:gd name="T1" fmla="*/ 9 h 27"/>
              <a:gd name="T2" fmla="*/ 0 w 15"/>
              <a:gd name="T3" fmla="*/ 9 h 27"/>
              <a:gd name="T4" fmla="*/ 0 w 15"/>
              <a:gd name="T5" fmla="*/ 7 h 27"/>
              <a:gd name="T6" fmla="*/ 0 w 15"/>
              <a:gd name="T7" fmla="*/ 7 h 27"/>
              <a:gd name="T8" fmla="*/ 1 w 15"/>
              <a:gd name="T9" fmla="*/ 4 h 27"/>
              <a:gd name="T10" fmla="*/ 1 w 15"/>
              <a:gd name="T11" fmla="*/ 4 h 27"/>
              <a:gd name="T12" fmla="*/ 4 w 15"/>
              <a:gd name="T13" fmla="*/ 2 h 27"/>
              <a:gd name="T14" fmla="*/ 4 w 15"/>
              <a:gd name="T15" fmla="*/ 2 h 27"/>
              <a:gd name="T16" fmla="*/ 8 w 15"/>
              <a:gd name="T17" fmla="*/ 0 h 27"/>
              <a:gd name="T18" fmla="*/ 8 w 15"/>
              <a:gd name="T19" fmla="*/ 0 h 27"/>
              <a:gd name="T20" fmla="*/ 11 w 15"/>
              <a:gd name="T21" fmla="*/ 2 h 27"/>
              <a:gd name="T22" fmla="*/ 11 w 15"/>
              <a:gd name="T23" fmla="*/ 2 h 27"/>
              <a:gd name="T24" fmla="*/ 14 w 15"/>
              <a:gd name="T25" fmla="*/ 4 h 27"/>
              <a:gd name="T26" fmla="*/ 14 w 15"/>
              <a:gd name="T27" fmla="*/ 4 h 27"/>
              <a:gd name="T28" fmla="*/ 15 w 15"/>
              <a:gd name="T29" fmla="*/ 7 h 27"/>
              <a:gd name="T30" fmla="*/ 15 w 15"/>
              <a:gd name="T31" fmla="*/ 7 h 27"/>
              <a:gd name="T32" fmla="*/ 15 w 15"/>
              <a:gd name="T33" fmla="*/ 9 h 27"/>
              <a:gd name="T34" fmla="*/ 15 w 15"/>
              <a:gd name="T35" fmla="*/ 18 h 27"/>
              <a:gd name="T36" fmla="*/ 15 w 15"/>
              <a:gd name="T37" fmla="*/ 18 h 27"/>
              <a:gd name="T38" fmla="*/ 15 w 15"/>
              <a:gd name="T39" fmla="*/ 20 h 27"/>
              <a:gd name="T40" fmla="*/ 15 w 15"/>
              <a:gd name="T41" fmla="*/ 20 h 27"/>
              <a:gd name="T42" fmla="*/ 14 w 15"/>
              <a:gd name="T43" fmla="*/ 23 h 27"/>
              <a:gd name="T44" fmla="*/ 14 w 15"/>
              <a:gd name="T45" fmla="*/ 23 h 27"/>
              <a:gd name="T46" fmla="*/ 11 w 15"/>
              <a:gd name="T47" fmla="*/ 25 h 27"/>
              <a:gd name="T48" fmla="*/ 11 w 15"/>
              <a:gd name="T49" fmla="*/ 25 h 27"/>
              <a:gd name="T50" fmla="*/ 8 w 15"/>
              <a:gd name="T51" fmla="*/ 27 h 27"/>
              <a:gd name="T52" fmla="*/ 8 w 15"/>
              <a:gd name="T53" fmla="*/ 27 h 27"/>
              <a:gd name="T54" fmla="*/ 4 w 15"/>
              <a:gd name="T55" fmla="*/ 25 h 27"/>
              <a:gd name="T56" fmla="*/ 4 w 15"/>
              <a:gd name="T57" fmla="*/ 25 h 27"/>
              <a:gd name="T58" fmla="*/ 1 w 15"/>
              <a:gd name="T59" fmla="*/ 23 h 27"/>
              <a:gd name="T60" fmla="*/ 1 w 15"/>
              <a:gd name="T61" fmla="*/ 23 h 27"/>
              <a:gd name="T62" fmla="*/ 0 w 15"/>
              <a:gd name="T63" fmla="*/ 20 h 27"/>
              <a:gd name="T64" fmla="*/ 0 w 15"/>
              <a:gd name="T65" fmla="*/ 20 h 27"/>
              <a:gd name="T66" fmla="*/ 0 w 15"/>
              <a:gd name="T67" fmla="*/ 18 h 27"/>
              <a:gd name="T68" fmla="*/ 0 w 15"/>
              <a:gd name="T69" fmla="*/ 9 h 27"/>
              <a:gd name="T70" fmla="*/ 5 w 15"/>
              <a:gd name="T71" fmla="*/ 18 h 27"/>
              <a:gd name="T72" fmla="*/ 5 w 15"/>
              <a:gd name="T73" fmla="*/ 18 h 27"/>
              <a:gd name="T74" fmla="*/ 6 w 15"/>
              <a:gd name="T75" fmla="*/ 20 h 27"/>
              <a:gd name="T76" fmla="*/ 6 w 15"/>
              <a:gd name="T77" fmla="*/ 20 h 27"/>
              <a:gd name="T78" fmla="*/ 8 w 15"/>
              <a:gd name="T79" fmla="*/ 20 h 27"/>
              <a:gd name="T80" fmla="*/ 8 w 15"/>
              <a:gd name="T81" fmla="*/ 20 h 27"/>
              <a:gd name="T82" fmla="*/ 10 w 15"/>
              <a:gd name="T83" fmla="*/ 20 h 27"/>
              <a:gd name="T84" fmla="*/ 10 w 15"/>
              <a:gd name="T85" fmla="*/ 20 h 27"/>
              <a:gd name="T86" fmla="*/ 10 w 15"/>
              <a:gd name="T87" fmla="*/ 18 h 27"/>
              <a:gd name="T88" fmla="*/ 10 w 15"/>
              <a:gd name="T89" fmla="*/ 8 h 27"/>
              <a:gd name="T90" fmla="*/ 10 w 15"/>
              <a:gd name="T91" fmla="*/ 8 h 27"/>
              <a:gd name="T92" fmla="*/ 10 w 15"/>
              <a:gd name="T93" fmla="*/ 5 h 27"/>
              <a:gd name="T94" fmla="*/ 10 w 15"/>
              <a:gd name="T95" fmla="*/ 5 h 27"/>
              <a:gd name="T96" fmla="*/ 8 w 15"/>
              <a:gd name="T97" fmla="*/ 5 h 27"/>
              <a:gd name="T98" fmla="*/ 8 w 15"/>
              <a:gd name="T99" fmla="*/ 5 h 27"/>
              <a:gd name="T100" fmla="*/ 6 w 15"/>
              <a:gd name="T101" fmla="*/ 5 h 27"/>
              <a:gd name="T102" fmla="*/ 6 w 15"/>
              <a:gd name="T103" fmla="*/ 5 h 27"/>
              <a:gd name="T104" fmla="*/ 5 w 15"/>
              <a:gd name="T105" fmla="*/ 8 h 27"/>
              <a:gd name="T106" fmla="*/ 5 w 15"/>
              <a:gd name="T107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7">
                <a:moveTo>
                  <a:pt x="0" y="9"/>
                </a:move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1" y="4"/>
                </a:lnTo>
                <a:lnTo>
                  <a:pt x="1" y="4"/>
                </a:lnTo>
                <a:lnTo>
                  <a:pt x="4" y="2"/>
                </a:lnTo>
                <a:lnTo>
                  <a:pt x="4" y="2"/>
                </a:lnTo>
                <a:lnTo>
                  <a:pt x="8" y="0"/>
                </a:lnTo>
                <a:lnTo>
                  <a:pt x="8" y="0"/>
                </a:lnTo>
                <a:lnTo>
                  <a:pt x="11" y="2"/>
                </a:lnTo>
                <a:lnTo>
                  <a:pt x="11" y="2"/>
                </a:lnTo>
                <a:lnTo>
                  <a:pt x="14" y="4"/>
                </a:lnTo>
                <a:lnTo>
                  <a:pt x="14" y="4"/>
                </a:lnTo>
                <a:lnTo>
                  <a:pt x="15" y="7"/>
                </a:lnTo>
                <a:lnTo>
                  <a:pt x="15" y="7"/>
                </a:lnTo>
                <a:lnTo>
                  <a:pt x="15" y="9"/>
                </a:lnTo>
                <a:lnTo>
                  <a:pt x="15" y="18"/>
                </a:lnTo>
                <a:lnTo>
                  <a:pt x="15" y="18"/>
                </a:lnTo>
                <a:lnTo>
                  <a:pt x="15" y="20"/>
                </a:lnTo>
                <a:lnTo>
                  <a:pt x="15" y="20"/>
                </a:lnTo>
                <a:lnTo>
                  <a:pt x="14" y="23"/>
                </a:lnTo>
                <a:lnTo>
                  <a:pt x="14" y="23"/>
                </a:lnTo>
                <a:lnTo>
                  <a:pt x="11" y="25"/>
                </a:lnTo>
                <a:lnTo>
                  <a:pt x="11" y="25"/>
                </a:lnTo>
                <a:lnTo>
                  <a:pt x="8" y="27"/>
                </a:lnTo>
                <a:lnTo>
                  <a:pt x="8" y="27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close/>
                <a:moveTo>
                  <a:pt x="5" y="18"/>
                </a:move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8"/>
                </a:lnTo>
                <a:lnTo>
                  <a:pt x="10" y="8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65" name="Freeform 889">
            <a:extLst>
              <a:ext uri="{FF2B5EF4-FFF2-40B4-BE49-F238E27FC236}">
                <a16:creationId xmlns:a16="http://schemas.microsoft.com/office/drawing/2014/main" id="{07CD0BB2-C7FF-4D2B-845C-F34CE311330B}"/>
              </a:ext>
            </a:extLst>
          </p:cNvPr>
          <p:cNvSpPr>
            <a:spLocks noEditPoints="1"/>
          </p:cNvSpPr>
          <p:nvPr/>
        </p:nvSpPr>
        <p:spPr bwMode="auto">
          <a:xfrm>
            <a:off x="4693681" y="3357746"/>
            <a:ext cx="23813" cy="58738"/>
          </a:xfrm>
          <a:custGeom>
            <a:avLst/>
            <a:gdLst>
              <a:gd name="T0" fmla="*/ 0 w 15"/>
              <a:gd name="T1" fmla="*/ 35 h 37"/>
              <a:gd name="T2" fmla="*/ 0 w 15"/>
              <a:gd name="T3" fmla="*/ 0 h 37"/>
              <a:gd name="T4" fmla="*/ 5 w 15"/>
              <a:gd name="T5" fmla="*/ 0 h 37"/>
              <a:gd name="T6" fmla="*/ 5 w 15"/>
              <a:gd name="T7" fmla="*/ 13 h 37"/>
              <a:gd name="T8" fmla="*/ 5 w 15"/>
              <a:gd name="T9" fmla="*/ 13 h 37"/>
              <a:gd name="T10" fmla="*/ 5 w 15"/>
              <a:gd name="T11" fmla="*/ 13 h 37"/>
              <a:gd name="T12" fmla="*/ 8 w 15"/>
              <a:gd name="T13" fmla="*/ 10 h 37"/>
              <a:gd name="T14" fmla="*/ 8 w 15"/>
              <a:gd name="T15" fmla="*/ 10 h 37"/>
              <a:gd name="T16" fmla="*/ 10 w 15"/>
              <a:gd name="T17" fmla="*/ 10 h 37"/>
              <a:gd name="T18" fmla="*/ 10 w 15"/>
              <a:gd name="T19" fmla="*/ 10 h 37"/>
              <a:gd name="T20" fmla="*/ 13 w 15"/>
              <a:gd name="T21" fmla="*/ 10 h 37"/>
              <a:gd name="T22" fmla="*/ 13 w 15"/>
              <a:gd name="T23" fmla="*/ 10 h 37"/>
              <a:gd name="T24" fmla="*/ 15 w 15"/>
              <a:gd name="T25" fmla="*/ 13 h 37"/>
              <a:gd name="T26" fmla="*/ 15 w 15"/>
              <a:gd name="T27" fmla="*/ 13 h 37"/>
              <a:gd name="T28" fmla="*/ 15 w 15"/>
              <a:gd name="T29" fmla="*/ 14 h 37"/>
              <a:gd name="T30" fmla="*/ 15 w 15"/>
              <a:gd name="T31" fmla="*/ 14 h 37"/>
              <a:gd name="T32" fmla="*/ 15 w 15"/>
              <a:gd name="T33" fmla="*/ 19 h 37"/>
              <a:gd name="T34" fmla="*/ 15 w 15"/>
              <a:gd name="T35" fmla="*/ 28 h 37"/>
              <a:gd name="T36" fmla="*/ 15 w 15"/>
              <a:gd name="T37" fmla="*/ 28 h 37"/>
              <a:gd name="T38" fmla="*/ 15 w 15"/>
              <a:gd name="T39" fmla="*/ 32 h 37"/>
              <a:gd name="T40" fmla="*/ 15 w 15"/>
              <a:gd name="T41" fmla="*/ 32 h 37"/>
              <a:gd name="T42" fmla="*/ 15 w 15"/>
              <a:gd name="T43" fmla="*/ 34 h 37"/>
              <a:gd name="T44" fmla="*/ 15 w 15"/>
              <a:gd name="T45" fmla="*/ 34 h 37"/>
              <a:gd name="T46" fmla="*/ 13 w 15"/>
              <a:gd name="T47" fmla="*/ 35 h 37"/>
              <a:gd name="T48" fmla="*/ 10 w 15"/>
              <a:gd name="T49" fmla="*/ 37 h 37"/>
              <a:gd name="T50" fmla="*/ 10 w 15"/>
              <a:gd name="T51" fmla="*/ 37 h 37"/>
              <a:gd name="T52" fmla="*/ 8 w 15"/>
              <a:gd name="T53" fmla="*/ 35 h 37"/>
              <a:gd name="T54" fmla="*/ 8 w 15"/>
              <a:gd name="T55" fmla="*/ 35 h 37"/>
              <a:gd name="T56" fmla="*/ 5 w 15"/>
              <a:gd name="T57" fmla="*/ 33 h 37"/>
              <a:gd name="T58" fmla="*/ 5 w 15"/>
              <a:gd name="T59" fmla="*/ 35 h 37"/>
              <a:gd name="T60" fmla="*/ 0 w 15"/>
              <a:gd name="T61" fmla="*/ 35 h 37"/>
              <a:gd name="T62" fmla="*/ 10 w 15"/>
              <a:gd name="T63" fmla="*/ 18 h 37"/>
              <a:gd name="T64" fmla="*/ 10 w 15"/>
              <a:gd name="T65" fmla="*/ 18 h 37"/>
              <a:gd name="T66" fmla="*/ 10 w 15"/>
              <a:gd name="T67" fmla="*/ 17 h 37"/>
              <a:gd name="T68" fmla="*/ 10 w 15"/>
              <a:gd name="T69" fmla="*/ 17 h 37"/>
              <a:gd name="T70" fmla="*/ 8 w 15"/>
              <a:gd name="T71" fmla="*/ 15 h 37"/>
              <a:gd name="T72" fmla="*/ 8 w 15"/>
              <a:gd name="T73" fmla="*/ 15 h 37"/>
              <a:gd name="T74" fmla="*/ 6 w 15"/>
              <a:gd name="T75" fmla="*/ 17 h 37"/>
              <a:gd name="T76" fmla="*/ 6 w 15"/>
              <a:gd name="T77" fmla="*/ 17 h 37"/>
              <a:gd name="T78" fmla="*/ 5 w 15"/>
              <a:gd name="T79" fmla="*/ 18 h 37"/>
              <a:gd name="T80" fmla="*/ 5 w 15"/>
              <a:gd name="T81" fmla="*/ 28 h 37"/>
              <a:gd name="T82" fmla="*/ 5 w 15"/>
              <a:gd name="T83" fmla="*/ 28 h 37"/>
              <a:gd name="T84" fmla="*/ 6 w 15"/>
              <a:gd name="T85" fmla="*/ 30 h 37"/>
              <a:gd name="T86" fmla="*/ 6 w 15"/>
              <a:gd name="T87" fmla="*/ 30 h 37"/>
              <a:gd name="T88" fmla="*/ 8 w 15"/>
              <a:gd name="T89" fmla="*/ 30 h 37"/>
              <a:gd name="T90" fmla="*/ 8 w 15"/>
              <a:gd name="T91" fmla="*/ 30 h 37"/>
              <a:gd name="T92" fmla="*/ 10 w 15"/>
              <a:gd name="T93" fmla="*/ 30 h 37"/>
              <a:gd name="T94" fmla="*/ 10 w 15"/>
              <a:gd name="T95" fmla="*/ 30 h 37"/>
              <a:gd name="T96" fmla="*/ 10 w 15"/>
              <a:gd name="T97" fmla="*/ 28 h 37"/>
              <a:gd name="T98" fmla="*/ 10 w 15"/>
              <a:gd name="T99" fmla="*/ 18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" h="37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8" y="10"/>
                </a:lnTo>
                <a:lnTo>
                  <a:pt x="8" y="10"/>
                </a:lnTo>
                <a:lnTo>
                  <a:pt x="10" y="10"/>
                </a:lnTo>
                <a:lnTo>
                  <a:pt x="10" y="10"/>
                </a:lnTo>
                <a:lnTo>
                  <a:pt x="13" y="10"/>
                </a:lnTo>
                <a:lnTo>
                  <a:pt x="13" y="10"/>
                </a:lnTo>
                <a:lnTo>
                  <a:pt x="15" y="13"/>
                </a:lnTo>
                <a:lnTo>
                  <a:pt x="15" y="13"/>
                </a:lnTo>
                <a:lnTo>
                  <a:pt x="15" y="14"/>
                </a:lnTo>
                <a:lnTo>
                  <a:pt x="15" y="14"/>
                </a:lnTo>
                <a:lnTo>
                  <a:pt x="15" y="19"/>
                </a:lnTo>
                <a:lnTo>
                  <a:pt x="15" y="28"/>
                </a:lnTo>
                <a:lnTo>
                  <a:pt x="15" y="28"/>
                </a:lnTo>
                <a:lnTo>
                  <a:pt x="15" y="32"/>
                </a:lnTo>
                <a:lnTo>
                  <a:pt x="15" y="32"/>
                </a:lnTo>
                <a:lnTo>
                  <a:pt x="15" y="34"/>
                </a:lnTo>
                <a:lnTo>
                  <a:pt x="15" y="34"/>
                </a:lnTo>
                <a:lnTo>
                  <a:pt x="13" y="35"/>
                </a:lnTo>
                <a:lnTo>
                  <a:pt x="10" y="37"/>
                </a:lnTo>
                <a:lnTo>
                  <a:pt x="10" y="37"/>
                </a:lnTo>
                <a:lnTo>
                  <a:pt x="8" y="35"/>
                </a:lnTo>
                <a:lnTo>
                  <a:pt x="8" y="35"/>
                </a:lnTo>
                <a:lnTo>
                  <a:pt x="5" y="33"/>
                </a:lnTo>
                <a:lnTo>
                  <a:pt x="5" y="35"/>
                </a:lnTo>
                <a:lnTo>
                  <a:pt x="0" y="35"/>
                </a:lnTo>
                <a:close/>
                <a:moveTo>
                  <a:pt x="10" y="18"/>
                </a:moveTo>
                <a:lnTo>
                  <a:pt x="10" y="18"/>
                </a:lnTo>
                <a:lnTo>
                  <a:pt x="10" y="17"/>
                </a:lnTo>
                <a:lnTo>
                  <a:pt x="10" y="17"/>
                </a:lnTo>
                <a:lnTo>
                  <a:pt x="8" y="15"/>
                </a:lnTo>
                <a:lnTo>
                  <a:pt x="8" y="15"/>
                </a:lnTo>
                <a:lnTo>
                  <a:pt x="6" y="17"/>
                </a:lnTo>
                <a:lnTo>
                  <a:pt x="6" y="17"/>
                </a:lnTo>
                <a:lnTo>
                  <a:pt x="5" y="18"/>
                </a:lnTo>
                <a:lnTo>
                  <a:pt x="5" y="28"/>
                </a:lnTo>
                <a:lnTo>
                  <a:pt x="5" y="28"/>
                </a:lnTo>
                <a:lnTo>
                  <a:pt x="6" y="30"/>
                </a:lnTo>
                <a:lnTo>
                  <a:pt x="6" y="30"/>
                </a:lnTo>
                <a:lnTo>
                  <a:pt x="8" y="30"/>
                </a:lnTo>
                <a:lnTo>
                  <a:pt x="8" y="30"/>
                </a:lnTo>
                <a:lnTo>
                  <a:pt x="10" y="30"/>
                </a:lnTo>
                <a:lnTo>
                  <a:pt x="10" y="30"/>
                </a:lnTo>
                <a:lnTo>
                  <a:pt x="10" y="28"/>
                </a:lnTo>
                <a:lnTo>
                  <a:pt x="1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66" name="Freeform 890">
            <a:extLst>
              <a:ext uri="{FF2B5EF4-FFF2-40B4-BE49-F238E27FC236}">
                <a16:creationId xmlns:a16="http://schemas.microsoft.com/office/drawing/2014/main" id="{9D251690-4390-46AA-A3F8-F1944B13A0A1}"/>
              </a:ext>
            </a:extLst>
          </p:cNvPr>
          <p:cNvSpPr>
            <a:spLocks noEditPoints="1"/>
          </p:cNvSpPr>
          <p:nvPr/>
        </p:nvSpPr>
        <p:spPr bwMode="auto">
          <a:xfrm>
            <a:off x="4723843" y="3373621"/>
            <a:ext cx="25400" cy="42863"/>
          </a:xfrm>
          <a:custGeom>
            <a:avLst/>
            <a:gdLst>
              <a:gd name="T0" fmla="*/ 10 w 16"/>
              <a:gd name="T1" fmla="*/ 23 h 27"/>
              <a:gd name="T2" fmla="*/ 10 w 16"/>
              <a:gd name="T3" fmla="*/ 23 h 27"/>
              <a:gd name="T4" fmla="*/ 9 w 16"/>
              <a:gd name="T5" fmla="*/ 25 h 27"/>
              <a:gd name="T6" fmla="*/ 5 w 16"/>
              <a:gd name="T7" fmla="*/ 27 h 27"/>
              <a:gd name="T8" fmla="*/ 4 w 16"/>
              <a:gd name="T9" fmla="*/ 25 h 27"/>
              <a:gd name="T10" fmla="*/ 2 w 16"/>
              <a:gd name="T11" fmla="*/ 25 h 27"/>
              <a:gd name="T12" fmla="*/ 0 w 16"/>
              <a:gd name="T13" fmla="*/ 23 h 27"/>
              <a:gd name="T14" fmla="*/ 0 w 16"/>
              <a:gd name="T15" fmla="*/ 19 h 27"/>
              <a:gd name="T16" fmla="*/ 0 w 16"/>
              <a:gd name="T17" fmla="*/ 15 h 27"/>
              <a:gd name="T18" fmla="*/ 1 w 16"/>
              <a:gd name="T19" fmla="*/ 13 h 27"/>
              <a:gd name="T20" fmla="*/ 4 w 16"/>
              <a:gd name="T21" fmla="*/ 12 h 27"/>
              <a:gd name="T22" fmla="*/ 7 w 16"/>
              <a:gd name="T23" fmla="*/ 10 h 27"/>
              <a:gd name="T24" fmla="*/ 9 w 16"/>
              <a:gd name="T25" fmla="*/ 10 h 27"/>
              <a:gd name="T26" fmla="*/ 9 w 16"/>
              <a:gd name="T27" fmla="*/ 10 h 27"/>
              <a:gd name="T28" fmla="*/ 10 w 16"/>
              <a:gd name="T29" fmla="*/ 10 h 27"/>
              <a:gd name="T30" fmla="*/ 10 w 16"/>
              <a:gd name="T31" fmla="*/ 8 h 27"/>
              <a:gd name="T32" fmla="*/ 10 w 16"/>
              <a:gd name="T33" fmla="*/ 7 h 27"/>
              <a:gd name="T34" fmla="*/ 7 w 16"/>
              <a:gd name="T35" fmla="*/ 5 h 27"/>
              <a:gd name="T36" fmla="*/ 6 w 16"/>
              <a:gd name="T37" fmla="*/ 5 h 27"/>
              <a:gd name="T38" fmla="*/ 5 w 16"/>
              <a:gd name="T39" fmla="*/ 8 h 27"/>
              <a:gd name="T40" fmla="*/ 0 w 16"/>
              <a:gd name="T41" fmla="*/ 8 h 27"/>
              <a:gd name="T42" fmla="*/ 2 w 16"/>
              <a:gd name="T43" fmla="*/ 3 h 27"/>
              <a:gd name="T44" fmla="*/ 5 w 16"/>
              <a:gd name="T45" fmla="*/ 0 h 27"/>
              <a:gd name="T46" fmla="*/ 7 w 16"/>
              <a:gd name="T47" fmla="*/ 0 h 27"/>
              <a:gd name="T48" fmla="*/ 11 w 16"/>
              <a:gd name="T49" fmla="*/ 0 h 27"/>
              <a:gd name="T50" fmla="*/ 14 w 16"/>
              <a:gd name="T51" fmla="*/ 2 h 27"/>
              <a:gd name="T52" fmla="*/ 15 w 16"/>
              <a:gd name="T53" fmla="*/ 4 h 27"/>
              <a:gd name="T54" fmla="*/ 16 w 16"/>
              <a:gd name="T55" fmla="*/ 8 h 27"/>
              <a:gd name="T56" fmla="*/ 10 w 16"/>
              <a:gd name="T57" fmla="*/ 25 h 27"/>
              <a:gd name="T58" fmla="*/ 10 w 16"/>
              <a:gd name="T59" fmla="*/ 15 h 27"/>
              <a:gd name="T60" fmla="*/ 9 w 16"/>
              <a:gd name="T61" fmla="*/ 14 h 27"/>
              <a:gd name="T62" fmla="*/ 6 w 16"/>
              <a:gd name="T63" fmla="*/ 15 h 27"/>
              <a:gd name="T64" fmla="*/ 5 w 16"/>
              <a:gd name="T65" fmla="*/ 18 h 27"/>
              <a:gd name="T66" fmla="*/ 6 w 16"/>
              <a:gd name="T67" fmla="*/ 20 h 27"/>
              <a:gd name="T68" fmla="*/ 7 w 16"/>
              <a:gd name="T69" fmla="*/ 22 h 27"/>
              <a:gd name="T70" fmla="*/ 10 w 16"/>
              <a:gd name="T71" fmla="*/ 20 h 27"/>
              <a:gd name="T72" fmla="*/ 10 w 16"/>
              <a:gd name="T73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" h="27">
                <a:moveTo>
                  <a:pt x="10" y="25"/>
                </a:move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9" y="25"/>
                </a:lnTo>
                <a:lnTo>
                  <a:pt x="9" y="25"/>
                </a:lnTo>
                <a:lnTo>
                  <a:pt x="5" y="27"/>
                </a:lnTo>
                <a:lnTo>
                  <a:pt x="5" y="27"/>
                </a:lnTo>
                <a:lnTo>
                  <a:pt x="4" y="25"/>
                </a:lnTo>
                <a:lnTo>
                  <a:pt x="4" y="25"/>
                </a:lnTo>
                <a:lnTo>
                  <a:pt x="2" y="25"/>
                </a:lnTo>
                <a:lnTo>
                  <a:pt x="2" y="25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19"/>
                </a:lnTo>
                <a:lnTo>
                  <a:pt x="0" y="15"/>
                </a:lnTo>
                <a:lnTo>
                  <a:pt x="0" y="15"/>
                </a:lnTo>
                <a:lnTo>
                  <a:pt x="1" y="13"/>
                </a:lnTo>
                <a:lnTo>
                  <a:pt x="1" y="13"/>
                </a:lnTo>
                <a:lnTo>
                  <a:pt x="4" y="12"/>
                </a:lnTo>
                <a:lnTo>
                  <a:pt x="4" y="12"/>
                </a:lnTo>
                <a:lnTo>
                  <a:pt x="7" y="10"/>
                </a:lnTo>
                <a:lnTo>
                  <a:pt x="7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0" y="8"/>
                </a:lnTo>
                <a:lnTo>
                  <a:pt x="10" y="8"/>
                </a:lnTo>
                <a:lnTo>
                  <a:pt x="10" y="7"/>
                </a:lnTo>
                <a:lnTo>
                  <a:pt x="10" y="7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1" y="4"/>
                </a:lnTo>
                <a:lnTo>
                  <a:pt x="2" y="3"/>
                </a:lnTo>
                <a:lnTo>
                  <a:pt x="2" y="3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6" y="8"/>
                </a:lnTo>
                <a:lnTo>
                  <a:pt x="16" y="25"/>
                </a:lnTo>
                <a:lnTo>
                  <a:pt x="10" y="25"/>
                </a:lnTo>
                <a:close/>
                <a:moveTo>
                  <a:pt x="10" y="15"/>
                </a:moveTo>
                <a:lnTo>
                  <a:pt x="10" y="15"/>
                </a:lnTo>
                <a:lnTo>
                  <a:pt x="9" y="14"/>
                </a:lnTo>
                <a:lnTo>
                  <a:pt x="9" y="14"/>
                </a:lnTo>
                <a:lnTo>
                  <a:pt x="6" y="15"/>
                </a:lnTo>
                <a:lnTo>
                  <a:pt x="6" y="15"/>
                </a:lnTo>
                <a:lnTo>
                  <a:pt x="5" y="17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2"/>
                </a:lnTo>
                <a:lnTo>
                  <a:pt x="7" y="22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67" name="Freeform 891">
            <a:extLst>
              <a:ext uri="{FF2B5EF4-FFF2-40B4-BE49-F238E27FC236}">
                <a16:creationId xmlns:a16="http://schemas.microsoft.com/office/drawing/2014/main" id="{6369A8BA-9D11-46FF-86E6-82DC218CDBE4}"/>
              </a:ext>
            </a:extLst>
          </p:cNvPr>
          <p:cNvSpPr>
            <a:spLocks/>
          </p:cNvSpPr>
          <p:nvPr/>
        </p:nvSpPr>
        <p:spPr bwMode="auto">
          <a:xfrm>
            <a:off x="4754006" y="3357746"/>
            <a:ext cx="11113" cy="58738"/>
          </a:xfrm>
          <a:custGeom>
            <a:avLst/>
            <a:gdLst>
              <a:gd name="T0" fmla="*/ 0 w 7"/>
              <a:gd name="T1" fmla="*/ 0 h 37"/>
              <a:gd name="T2" fmla="*/ 5 w 7"/>
              <a:gd name="T3" fmla="*/ 0 h 37"/>
              <a:gd name="T4" fmla="*/ 5 w 7"/>
              <a:gd name="T5" fmla="*/ 29 h 37"/>
              <a:gd name="T6" fmla="*/ 5 w 7"/>
              <a:gd name="T7" fmla="*/ 29 h 37"/>
              <a:gd name="T8" fmla="*/ 6 w 7"/>
              <a:gd name="T9" fmla="*/ 30 h 37"/>
              <a:gd name="T10" fmla="*/ 6 w 7"/>
              <a:gd name="T11" fmla="*/ 30 h 37"/>
              <a:gd name="T12" fmla="*/ 7 w 7"/>
              <a:gd name="T13" fmla="*/ 32 h 37"/>
              <a:gd name="T14" fmla="*/ 7 w 7"/>
              <a:gd name="T15" fmla="*/ 37 h 37"/>
              <a:gd name="T16" fmla="*/ 7 w 7"/>
              <a:gd name="T17" fmla="*/ 37 h 37"/>
              <a:gd name="T18" fmla="*/ 5 w 7"/>
              <a:gd name="T19" fmla="*/ 35 h 37"/>
              <a:gd name="T20" fmla="*/ 5 w 7"/>
              <a:gd name="T21" fmla="*/ 35 h 37"/>
              <a:gd name="T22" fmla="*/ 2 w 7"/>
              <a:gd name="T23" fmla="*/ 34 h 37"/>
              <a:gd name="T24" fmla="*/ 2 w 7"/>
              <a:gd name="T25" fmla="*/ 34 h 37"/>
              <a:gd name="T26" fmla="*/ 1 w 7"/>
              <a:gd name="T27" fmla="*/ 33 h 37"/>
              <a:gd name="T28" fmla="*/ 1 w 7"/>
              <a:gd name="T29" fmla="*/ 33 h 37"/>
              <a:gd name="T30" fmla="*/ 0 w 7"/>
              <a:gd name="T31" fmla="*/ 29 h 37"/>
              <a:gd name="T32" fmla="*/ 0 w 7"/>
              <a:gd name="T3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37">
                <a:moveTo>
                  <a:pt x="0" y="0"/>
                </a:moveTo>
                <a:lnTo>
                  <a:pt x="5" y="0"/>
                </a:lnTo>
                <a:lnTo>
                  <a:pt x="5" y="29"/>
                </a:lnTo>
                <a:lnTo>
                  <a:pt x="5" y="29"/>
                </a:lnTo>
                <a:lnTo>
                  <a:pt x="6" y="30"/>
                </a:lnTo>
                <a:lnTo>
                  <a:pt x="6" y="30"/>
                </a:lnTo>
                <a:lnTo>
                  <a:pt x="7" y="32"/>
                </a:lnTo>
                <a:lnTo>
                  <a:pt x="7" y="37"/>
                </a:lnTo>
                <a:lnTo>
                  <a:pt x="7" y="37"/>
                </a:lnTo>
                <a:lnTo>
                  <a:pt x="5" y="35"/>
                </a:lnTo>
                <a:lnTo>
                  <a:pt x="5" y="35"/>
                </a:lnTo>
                <a:lnTo>
                  <a:pt x="2" y="34"/>
                </a:lnTo>
                <a:lnTo>
                  <a:pt x="2" y="34"/>
                </a:lnTo>
                <a:lnTo>
                  <a:pt x="1" y="33"/>
                </a:lnTo>
                <a:lnTo>
                  <a:pt x="1" y="3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68" name="Freeform 892">
            <a:extLst>
              <a:ext uri="{FF2B5EF4-FFF2-40B4-BE49-F238E27FC236}">
                <a16:creationId xmlns:a16="http://schemas.microsoft.com/office/drawing/2014/main" id="{63B4B845-215D-4382-81AA-E641FC3CF11F}"/>
              </a:ext>
            </a:extLst>
          </p:cNvPr>
          <p:cNvSpPr>
            <a:spLocks/>
          </p:cNvSpPr>
          <p:nvPr/>
        </p:nvSpPr>
        <p:spPr bwMode="auto">
          <a:xfrm>
            <a:off x="4765118" y="3362508"/>
            <a:ext cx="19050" cy="50800"/>
          </a:xfrm>
          <a:custGeom>
            <a:avLst/>
            <a:gdLst>
              <a:gd name="T0" fmla="*/ 3 w 12"/>
              <a:gd name="T1" fmla="*/ 7 h 32"/>
              <a:gd name="T2" fmla="*/ 3 w 12"/>
              <a:gd name="T3" fmla="*/ 0 h 32"/>
              <a:gd name="T4" fmla="*/ 8 w 12"/>
              <a:gd name="T5" fmla="*/ 0 h 32"/>
              <a:gd name="T6" fmla="*/ 8 w 12"/>
              <a:gd name="T7" fmla="*/ 7 h 32"/>
              <a:gd name="T8" fmla="*/ 12 w 12"/>
              <a:gd name="T9" fmla="*/ 7 h 32"/>
              <a:gd name="T10" fmla="*/ 12 w 12"/>
              <a:gd name="T11" fmla="*/ 11 h 32"/>
              <a:gd name="T12" fmla="*/ 8 w 12"/>
              <a:gd name="T13" fmla="*/ 11 h 32"/>
              <a:gd name="T14" fmla="*/ 8 w 12"/>
              <a:gd name="T15" fmla="*/ 25 h 32"/>
              <a:gd name="T16" fmla="*/ 8 w 12"/>
              <a:gd name="T17" fmla="*/ 25 h 32"/>
              <a:gd name="T18" fmla="*/ 8 w 12"/>
              <a:gd name="T19" fmla="*/ 27 h 32"/>
              <a:gd name="T20" fmla="*/ 8 w 12"/>
              <a:gd name="T21" fmla="*/ 27 h 32"/>
              <a:gd name="T22" fmla="*/ 9 w 12"/>
              <a:gd name="T23" fmla="*/ 27 h 32"/>
              <a:gd name="T24" fmla="*/ 9 w 12"/>
              <a:gd name="T25" fmla="*/ 27 h 32"/>
              <a:gd name="T26" fmla="*/ 9 w 12"/>
              <a:gd name="T27" fmla="*/ 27 h 32"/>
              <a:gd name="T28" fmla="*/ 9 w 12"/>
              <a:gd name="T29" fmla="*/ 27 h 32"/>
              <a:gd name="T30" fmla="*/ 12 w 12"/>
              <a:gd name="T31" fmla="*/ 27 h 32"/>
              <a:gd name="T32" fmla="*/ 12 w 12"/>
              <a:gd name="T33" fmla="*/ 32 h 32"/>
              <a:gd name="T34" fmla="*/ 9 w 12"/>
              <a:gd name="T35" fmla="*/ 32 h 32"/>
              <a:gd name="T36" fmla="*/ 9 w 12"/>
              <a:gd name="T37" fmla="*/ 32 h 32"/>
              <a:gd name="T38" fmla="*/ 6 w 12"/>
              <a:gd name="T39" fmla="*/ 32 h 32"/>
              <a:gd name="T40" fmla="*/ 6 w 12"/>
              <a:gd name="T41" fmla="*/ 32 h 32"/>
              <a:gd name="T42" fmla="*/ 4 w 12"/>
              <a:gd name="T43" fmla="*/ 31 h 32"/>
              <a:gd name="T44" fmla="*/ 4 w 12"/>
              <a:gd name="T45" fmla="*/ 31 h 32"/>
              <a:gd name="T46" fmla="*/ 3 w 12"/>
              <a:gd name="T47" fmla="*/ 29 h 32"/>
              <a:gd name="T48" fmla="*/ 3 w 12"/>
              <a:gd name="T49" fmla="*/ 29 h 32"/>
              <a:gd name="T50" fmla="*/ 3 w 12"/>
              <a:gd name="T51" fmla="*/ 27 h 32"/>
              <a:gd name="T52" fmla="*/ 3 w 12"/>
              <a:gd name="T53" fmla="*/ 11 h 32"/>
              <a:gd name="T54" fmla="*/ 0 w 12"/>
              <a:gd name="T55" fmla="*/ 11 h 32"/>
              <a:gd name="T56" fmla="*/ 0 w 12"/>
              <a:gd name="T57" fmla="*/ 7 h 32"/>
              <a:gd name="T58" fmla="*/ 3 w 12"/>
              <a:gd name="T59" fmla="*/ 7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" h="32">
                <a:moveTo>
                  <a:pt x="3" y="7"/>
                </a:moveTo>
                <a:lnTo>
                  <a:pt x="3" y="0"/>
                </a:lnTo>
                <a:lnTo>
                  <a:pt x="8" y="0"/>
                </a:lnTo>
                <a:lnTo>
                  <a:pt x="8" y="7"/>
                </a:lnTo>
                <a:lnTo>
                  <a:pt x="12" y="7"/>
                </a:lnTo>
                <a:lnTo>
                  <a:pt x="12" y="11"/>
                </a:lnTo>
                <a:lnTo>
                  <a:pt x="8" y="11"/>
                </a:lnTo>
                <a:lnTo>
                  <a:pt x="8" y="25"/>
                </a:lnTo>
                <a:lnTo>
                  <a:pt x="8" y="25"/>
                </a:lnTo>
                <a:lnTo>
                  <a:pt x="8" y="27"/>
                </a:lnTo>
                <a:lnTo>
                  <a:pt x="8" y="27"/>
                </a:lnTo>
                <a:lnTo>
                  <a:pt x="9" y="27"/>
                </a:lnTo>
                <a:lnTo>
                  <a:pt x="9" y="27"/>
                </a:lnTo>
                <a:lnTo>
                  <a:pt x="9" y="27"/>
                </a:lnTo>
                <a:lnTo>
                  <a:pt x="9" y="27"/>
                </a:lnTo>
                <a:lnTo>
                  <a:pt x="12" y="27"/>
                </a:lnTo>
                <a:lnTo>
                  <a:pt x="12" y="32"/>
                </a:lnTo>
                <a:lnTo>
                  <a:pt x="9" y="32"/>
                </a:lnTo>
                <a:lnTo>
                  <a:pt x="9" y="32"/>
                </a:lnTo>
                <a:lnTo>
                  <a:pt x="6" y="32"/>
                </a:lnTo>
                <a:lnTo>
                  <a:pt x="6" y="32"/>
                </a:lnTo>
                <a:lnTo>
                  <a:pt x="4" y="31"/>
                </a:lnTo>
                <a:lnTo>
                  <a:pt x="4" y="31"/>
                </a:lnTo>
                <a:lnTo>
                  <a:pt x="3" y="29"/>
                </a:lnTo>
                <a:lnTo>
                  <a:pt x="3" y="29"/>
                </a:lnTo>
                <a:lnTo>
                  <a:pt x="3" y="27"/>
                </a:lnTo>
                <a:lnTo>
                  <a:pt x="3" y="11"/>
                </a:lnTo>
                <a:lnTo>
                  <a:pt x="0" y="11"/>
                </a:lnTo>
                <a:lnTo>
                  <a:pt x="0" y="7"/>
                </a:lnTo>
                <a:lnTo>
                  <a:pt x="3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69" name="Freeform 893">
            <a:extLst>
              <a:ext uri="{FF2B5EF4-FFF2-40B4-BE49-F238E27FC236}">
                <a16:creationId xmlns:a16="http://schemas.microsoft.com/office/drawing/2014/main" id="{6489AE1B-D17A-47E8-9685-F4C65DF8D669}"/>
              </a:ext>
            </a:extLst>
          </p:cNvPr>
          <p:cNvSpPr>
            <a:spLocks noEditPoints="1"/>
          </p:cNvSpPr>
          <p:nvPr/>
        </p:nvSpPr>
        <p:spPr bwMode="auto">
          <a:xfrm>
            <a:off x="4600018" y="3870508"/>
            <a:ext cx="30163" cy="55563"/>
          </a:xfrm>
          <a:custGeom>
            <a:avLst/>
            <a:gdLst>
              <a:gd name="T0" fmla="*/ 0 w 19"/>
              <a:gd name="T1" fmla="*/ 35 h 35"/>
              <a:gd name="T2" fmla="*/ 0 w 19"/>
              <a:gd name="T3" fmla="*/ 0 h 35"/>
              <a:gd name="T4" fmla="*/ 9 w 19"/>
              <a:gd name="T5" fmla="*/ 0 h 35"/>
              <a:gd name="T6" fmla="*/ 9 w 19"/>
              <a:gd name="T7" fmla="*/ 0 h 35"/>
              <a:gd name="T8" fmla="*/ 13 w 19"/>
              <a:gd name="T9" fmla="*/ 0 h 35"/>
              <a:gd name="T10" fmla="*/ 15 w 19"/>
              <a:gd name="T11" fmla="*/ 2 h 35"/>
              <a:gd name="T12" fmla="*/ 16 w 19"/>
              <a:gd name="T13" fmla="*/ 5 h 35"/>
              <a:gd name="T14" fmla="*/ 18 w 19"/>
              <a:gd name="T15" fmla="*/ 10 h 35"/>
              <a:gd name="T16" fmla="*/ 18 w 19"/>
              <a:gd name="T17" fmla="*/ 10 h 35"/>
              <a:gd name="T18" fmla="*/ 16 w 19"/>
              <a:gd name="T19" fmla="*/ 15 h 35"/>
              <a:gd name="T20" fmla="*/ 16 w 19"/>
              <a:gd name="T21" fmla="*/ 15 h 35"/>
              <a:gd name="T22" fmla="*/ 15 w 19"/>
              <a:gd name="T23" fmla="*/ 18 h 35"/>
              <a:gd name="T24" fmla="*/ 13 w 19"/>
              <a:gd name="T25" fmla="*/ 19 h 35"/>
              <a:gd name="T26" fmla="*/ 19 w 19"/>
              <a:gd name="T27" fmla="*/ 35 h 35"/>
              <a:gd name="T28" fmla="*/ 13 w 19"/>
              <a:gd name="T29" fmla="*/ 35 h 35"/>
              <a:gd name="T30" fmla="*/ 9 w 19"/>
              <a:gd name="T31" fmla="*/ 20 h 35"/>
              <a:gd name="T32" fmla="*/ 5 w 19"/>
              <a:gd name="T33" fmla="*/ 20 h 35"/>
              <a:gd name="T34" fmla="*/ 5 w 19"/>
              <a:gd name="T35" fmla="*/ 35 h 35"/>
              <a:gd name="T36" fmla="*/ 0 w 19"/>
              <a:gd name="T37" fmla="*/ 35 h 35"/>
              <a:gd name="T38" fmla="*/ 5 w 19"/>
              <a:gd name="T39" fmla="*/ 4 h 35"/>
              <a:gd name="T40" fmla="*/ 5 w 19"/>
              <a:gd name="T41" fmla="*/ 15 h 35"/>
              <a:gd name="T42" fmla="*/ 8 w 19"/>
              <a:gd name="T43" fmla="*/ 15 h 35"/>
              <a:gd name="T44" fmla="*/ 8 w 19"/>
              <a:gd name="T45" fmla="*/ 15 h 35"/>
              <a:gd name="T46" fmla="*/ 10 w 19"/>
              <a:gd name="T47" fmla="*/ 15 h 35"/>
              <a:gd name="T48" fmla="*/ 10 w 19"/>
              <a:gd name="T49" fmla="*/ 15 h 35"/>
              <a:gd name="T50" fmla="*/ 11 w 19"/>
              <a:gd name="T51" fmla="*/ 14 h 35"/>
              <a:gd name="T52" fmla="*/ 11 w 19"/>
              <a:gd name="T53" fmla="*/ 14 h 35"/>
              <a:gd name="T54" fmla="*/ 13 w 19"/>
              <a:gd name="T55" fmla="*/ 13 h 35"/>
              <a:gd name="T56" fmla="*/ 13 w 19"/>
              <a:gd name="T57" fmla="*/ 13 h 35"/>
              <a:gd name="T58" fmla="*/ 13 w 19"/>
              <a:gd name="T59" fmla="*/ 10 h 35"/>
              <a:gd name="T60" fmla="*/ 13 w 19"/>
              <a:gd name="T61" fmla="*/ 10 h 35"/>
              <a:gd name="T62" fmla="*/ 13 w 19"/>
              <a:gd name="T63" fmla="*/ 7 h 35"/>
              <a:gd name="T64" fmla="*/ 13 w 19"/>
              <a:gd name="T65" fmla="*/ 7 h 35"/>
              <a:gd name="T66" fmla="*/ 11 w 19"/>
              <a:gd name="T67" fmla="*/ 5 h 35"/>
              <a:gd name="T68" fmla="*/ 11 w 19"/>
              <a:gd name="T69" fmla="*/ 5 h 35"/>
              <a:gd name="T70" fmla="*/ 10 w 19"/>
              <a:gd name="T71" fmla="*/ 5 h 35"/>
              <a:gd name="T72" fmla="*/ 8 w 19"/>
              <a:gd name="T73" fmla="*/ 4 h 35"/>
              <a:gd name="T74" fmla="*/ 5 w 19"/>
              <a:gd name="T75" fmla="*/ 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9" h="35">
                <a:moveTo>
                  <a:pt x="0" y="35"/>
                </a:moveTo>
                <a:lnTo>
                  <a:pt x="0" y="0"/>
                </a:lnTo>
                <a:lnTo>
                  <a:pt x="9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6" y="5"/>
                </a:lnTo>
                <a:lnTo>
                  <a:pt x="18" y="10"/>
                </a:lnTo>
                <a:lnTo>
                  <a:pt x="18" y="10"/>
                </a:lnTo>
                <a:lnTo>
                  <a:pt x="16" y="15"/>
                </a:lnTo>
                <a:lnTo>
                  <a:pt x="16" y="15"/>
                </a:lnTo>
                <a:lnTo>
                  <a:pt x="15" y="18"/>
                </a:lnTo>
                <a:lnTo>
                  <a:pt x="13" y="19"/>
                </a:lnTo>
                <a:lnTo>
                  <a:pt x="19" y="35"/>
                </a:lnTo>
                <a:lnTo>
                  <a:pt x="13" y="35"/>
                </a:lnTo>
                <a:lnTo>
                  <a:pt x="9" y="20"/>
                </a:lnTo>
                <a:lnTo>
                  <a:pt x="5" y="20"/>
                </a:lnTo>
                <a:lnTo>
                  <a:pt x="5" y="35"/>
                </a:lnTo>
                <a:lnTo>
                  <a:pt x="0" y="35"/>
                </a:lnTo>
                <a:close/>
                <a:moveTo>
                  <a:pt x="5" y="4"/>
                </a:moveTo>
                <a:lnTo>
                  <a:pt x="5" y="15"/>
                </a:lnTo>
                <a:lnTo>
                  <a:pt x="8" y="15"/>
                </a:lnTo>
                <a:lnTo>
                  <a:pt x="8" y="15"/>
                </a:lnTo>
                <a:lnTo>
                  <a:pt x="10" y="15"/>
                </a:lnTo>
                <a:lnTo>
                  <a:pt x="10" y="15"/>
                </a:lnTo>
                <a:lnTo>
                  <a:pt x="11" y="14"/>
                </a:lnTo>
                <a:lnTo>
                  <a:pt x="11" y="14"/>
                </a:lnTo>
                <a:lnTo>
                  <a:pt x="13" y="13"/>
                </a:lnTo>
                <a:lnTo>
                  <a:pt x="13" y="13"/>
                </a:lnTo>
                <a:lnTo>
                  <a:pt x="13" y="10"/>
                </a:lnTo>
                <a:lnTo>
                  <a:pt x="13" y="10"/>
                </a:lnTo>
                <a:lnTo>
                  <a:pt x="13" y="7"/>
                </a:lnTo>
                <a:lnTo>
                  <a:pt x="13" y="7"/>
                </a:lnTo>
                <a:lnTo>
                  <a:pt x="11" y="5"/>
                </a:lnTo>
                <a:lnTo>
                  <a:pt x="11" y="5"/>
                </a:lnTo>
                <a:lnTo>
                  <a:pt x="10" y="5"/>
                </a:lnTo>
                <a:lnTo>
                  <a:pt x="8" y="4"/>
                </a:lnTo>
                <a:lnTo>
                  <a:pt x="5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70" name="Freeform 894">
            <a:extLst>
              <a:ext uri="{FF2B5EF4-FFF2-40B4-BE49-F238E27FC236}">
                <a16:creationId xmlns:a16="http://schemas.microsoft.com/office/drawing/2014/main" id="{1A7CFCC7-3A10-4289-A4C5-6F92B2F81E71}"/>
              </a:ext>
            </a:extLst>
          </p:cNvPr>
          <p:cNvSpPr>
            <a:spLocks/>
          </p:cNvSpPr>
          <p:nvPr/>
        </p:nvSpPr>
        <p:spPr bwMode="auto">
          <a:xfrm>
            <a:off x="4633356" y="3870508"/>
            <a:ext cx="23813" cy="55563"/>
          </a:xfrm>
          <a:custGeom>
            <a:avLst/>
            <a:gdLst>
              <a:gd name="T0" fmla="*/ 0 w 15"/>
              <a:gd name="T1" fmla="*/ 35 h 35"/>
              <a:gd name="T2" fmla="*/ 0 w 15"/>
              <a:gd name="T3" fmla="*/ 0 h 35"/>
              <a:gd name="T4" fmla="*/ 5 w 15"/>
              <a:gd name="T5" fmla="*/ 0 h 35"/>
              <a:gd name="T6" fmla="*/ 5 w 15"/>
              <a:gd name="T7" fmla="*/ 13 h 35"/>
              <a:gd name="T8" fmla="*/ 5 w 15"/>
              <a:gd name="T9" fmla="*/ 13 h 35"/>
              <a:gd name="T10" fmla="*/ 5 w 15"/>
              <a:gd name="T11" fmla="*/ 13 h 35"/>
              <a:gd name="T12" fmla="*/ 8 w 15"/>
              <a:gd name="T13" fmla="*/ 10 h 35"/>
              <a:gd name="T14" fmla="*/ 8 w 15"/>
              <a:gd name="T15" fmla="*/ 10 h 35"/>
              <a:gd name="T16" fmla="*/ 10 w 15"/>
              <a:gd name="T17" fmla="*/ 9 h 35"/>
              <a:gd name="T18" fmla="*/ 10 w 15"/>
              <a:gd name="T19" fmla="*/ 9 h 35"/>
              <a:gd name="T20" fmla="*/ 12 w 15"/>
              <a:gd name="T21" fmla="*/ 10 h 35"/>
              <a:gd name="T22" fmla="*/ 12 w 15"/>
              <a:gd name="T23" fmla="*/ 10 h 35"/>
              <a:gd name="T24" fmla="*/ 14 w 15"/>
              <a:gd name="T25" fmla="*/ 11 h 35"/>
              <a:gd name="T26" fmla="*/ 14 w 15"/>
              <a:gd name="T27" fmla="*/ 11 h 35"/>
              <a:gd name="T28" fmla="*/ 15 w 15"/>
              <a:gd name="T29" fmla="*/ 13 h 35"/>
              <a:gd name="T30" fmla="*/ 15 w 15"/>
              <a:gd name="T31" fmla="*/ 13 h 35"/>
              <a:gd name="T32" fmla="*/ 15 w 15"/>
              <a:gd name="T33" fmla="*/ 15 h 35"/>
              <a:gd name="T34" fmla="*/ 15 w 15"/>
              <a:gd name="T35" fmla="*/ 35 h 35"/>
              <a:gd name="T36" fmla="*/ 10 w 15"/>
              <a:gd name="T37" fmla="*/ 35 h 35"/>
              <a:gd name="T38" fmla="*/ 10 w 15"/>
              <a:gd name="T39" fmla="*/ 18 h 35"/>
              <a:gd name="T40" fmla="*/ 10 w 15"/>
              <a:gd name="T41" fmla="*/ 18 h 35"/>
              <a:gd name="T42" fmla="*/ 9 w 15"/>
              <a:gd name="T43" fmla="*/ 15 h 35"/>
              <a:gd name="T44" fmla="*/ 9 w 15"/>
              <a:gd name="T45" fmla="*/ 15 h 35"/>
              <a:gd name="T46" fmla="*/ 8 w 15"/>
              <a:gd name="T47" fmla="*/ 15 h 35"/>
              <a:gd name="T48" fmla="*/ 8 w 15"/>
              <a:gd name="T49" fmla="*/ 15 h 35"/>
              <a:gd name="T50" fmla="*/ 5 w 15"/>
              <a:gd name="T51" fmla="*/ 15 h 35"/>
              <a:gd name="T52" fmla="*/ 5 w 15"/>
              <a:gd name="T53" fmla="*/ 15 h 35"/>
              <a:gd name="T54" fmla="*/ 5 w 15"/>
              <a:gd name="T55" fmla="*/ 18 h 35"/>
              <a:gd name="T56" fmla="*/ 5 w 15"/>
              <a:gd name="T57" fmla="*/ 35 h 35"/>
              <a:gd name="T58" fmla="*/ 0 w 15"/>
              <a:gd name="T5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35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8" y="10"/>
                </a:lnTo>
                <a:lnTo>
                  <a:pt x="8" y="10"/>
                </a:lnTo>
                <a:lnTo>
                  <a:pt x="10" y="9"/>
                </a:lnTo>
                <a:lnTo>
                  <a:pt x="10" y="9"/>
                </a:lnTo>
                <a:lnTo>
                  <a:pt x="12" y="10"/>
                </a:lnTo>
                <a:lnTo>
                  <a:pt x="12" y="10"/>
                </a:lnTo>
                <a:lnTo>
                  <a:pt x="14" y="11"/>
                </a:lnTo>
                <a:lnTo>
                  <a:pt x="14" y="11"/>
                </a:lnTo>
                <a:lnTo>
                  <a:pt x="15" y="13"/>
                </a:lnTo>
                <a:lnTo>
                  <a:pt x="15" y="13"/>
                </a:lnTo>
                <a:lnTo>
                  <a:pt x="15" y="15"/>
                </a:lnTo>
                <a:lnTo>
                  <a:pt x="15" y="35"/>
                </a:lnTo>
                <a:lnTo>
                  <a:pt x="10" y="35"/>
                </a:lnTo>
                <a:lnTo>
                  <a:pt x="10" y="18"/>
                </a:lnTo>
                <a:lnTo>
                  <a:pt x="10" y="18"/>
                </a:lnTo>
                <a:lnTo>
                  <a:pt x="9" y="15"/>
                </a:lnTo>
                <a:lnTo>
                  <a:pt x="9" y="15"/>
                </a:lnTo>
                <a:lnTo>
                  <a:pt x="8" y="15"/>
                </a:lnTo>
                <a:lnTo>
                  <a:pt x="8" y="15"/>
                </a:lnTo>
                <a:lnTo>
                  <a:pt x="5" y="15"/>
                </a:lnTo>
                <a:lnTo>
                  <a:pt x="5" y="15"/>
                </a:lnTo>
                <a:lnTo>
                  <a:pt x="5" y="18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71" name="Freeform 895">
            <a:extLst>
              <a:ext uri="{FF2B5EF4-FFF2-40B4-BE49-F238E27FC236}">
                <a16:creationId xmlns:a16="http://schemas.microsoft.com/office/drawing/2014/main" id="{23CF322C-99CF-4AD6-9B1F-2AA6CBA3AF39}"/>
              </a:ext>
            </a:extLst>
          </p:cNvPr>
          <p:cNvSpPr>
            <a:spLocks noEditPoints="1"/>
          </p:cNvSpPr>
          <p:nvPr/>
        </p:nvSpPr>
        <p:spPr bwMode="auto">
          <a:xfrm>
            <a:off x="4663518" y="3884796"/>
            <a:ext cx="23813" cy="41275"/>
          </a:xfrm>
          <a:custGeom>
            <a:avLst/>
            <a:gdLst>
              <a:gd name="T0" fmla="*/ 0 w 15"/>
              <a:gd name="T1" fmla="*/ 10 h 26"/>
              <a:gd name="T2" fmla="*/ 0 w 15"/>
              <a:gd name="T3" fmla="*/ 10 h 26"/>
              <a:gd name="T4" fmla="*/ 0 w 15"/>
              <a:gd name="T5" fmla="*/ 6 h 26"/>
              <a:gd name="T6" fmla="*/ 0 w 15"/>
              <a:gd name="T7" fmla="*/ 6 h 26"/>
              <a:gd name="T8" fmla="*/ 1 w 15"/>
              <a:gd name="T9" fmla="*/ 4 h 26"/>
              <a:gd name="T10" fmla="*/ 1 w 15"/>
              <a:gd name="T11" fmla="*/ 4 h 26"/>
              <a:gd name="T12" fmla="*/ 4 w 15"/>
              <a:gd name="T13" fmla="*/ 1 h 26"/>
              <a:gd name="T14" fmla="*/ 4 w 15"/>
              <a:gd name="T15" fmla="*/ 1 h 26"/>
              <a:gd name="T16" fmla="*/ 8 w 15"/>
              <a:gd name="T17" fmla="*/ 0 h 26"/>
              <a:gd name="T18" fmla="*/ 8 w 15"/>
              <a:gd name="T19" fmla="*/ 0 h 26"/>
              <a:gd name="T20" fmla="*/ 11 w 15"/>
              <a:gd name="T21" fmla="*/ 1 h 26"/>
              <a:gd name="T22" fmla="*/ 11 w 15"/>
              <a:gd name="T23" fmla="*/ 1 h 26"/>
              <a:gd name="T24" fmla="*/ 14 w 15"/>
              <a:gd name="T25" fmla="*/ 4 h 26"/>
              <a:gd name="T26" fmla="*/ 14 w 15"/>
              <a:gd name="T27" fmla="*/ 4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10 h 26"/>
              <a:gd name="T34" fmla="*/ 15 w 15"/>
              <a:gd name="T35" fmla="*/ 17 h 26"/>
              <a:gd name="T36" fmla="*/ 15 w 15"/>
              <a:gd name="T37" fmla="*/ 17 h 26"/>
              <a:gd name="T38" fmla="*/ 15 w 15"/>
              <a:gd name="T39" fmla="*/ 20 h 26"/>
              <a:gd name="T40" fmla="*/ 15 w 15"/>
              <a:gd name="T41" fmla="*/ 20 h 26"/>
              <a:gd name="T42" fmla="*/ 14 w 15"/>
              <a:gd name="T43" fmla="*/ 22 h 26"/>
              <a:gd name="T44" fmla="*/ 14 w 15"/>
              <a:gd name="T45" fmla="*/ 22 h 26"/>
              <a:gd name="T46" fmla="*/ 11 w 15"/>
              <a:gd name="T47" fmla="*/ 25 h 26"/>
              <a:gd name="T48" fmla="*/ 11 w 15"/>
              <a:gd name="T49" fmla="*/ 25 h 26"/>
              <a:gd name="T50" fmla="*/ 8 w 15"/>
              <a:gd name="T51" fmla="*/ 26 h 26"/>
              <a:gd name="T52" fmla="*/ 8 w 15"/>
              <a:gd name="T53" fmla="*/ 26 h 26"/>
              <a:gd name="T54" fmla="*/ 4 w 15"/>
              <a:gd name="T55" fmla="*/ 25 h 26"/>
              <a:gd name="T56" fmla="*/ 4 w 15"/>
              <a:gd name="T57" fmla="*/ 25 h 26"/>
              <a:gd name="T58" fmla="*/ 1 w 15"/>
              <a:gd name="T59" fmla="*/ 22 h 26"/>
              <a:gd name="T60" fmla="*/ 1 w 15"/>
              <a:gd name="T61" fmla="*/ 22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7 h 26"/>
              <a:gd name="T68" fmla="*/ 0 w 15"/>
              <a:gd name="T69" fmla="*/ 10 h 26"/>
              <a:gd name="T70" fmla="*/ 5 w 15"/>
              <a:gd name="T71" fmla="*/ 19 h 26"/>
              <a:gd name="T72" fmla="*/ 5 w 15"/>
              <a:gd name="T73" fmla="*/ 19 h 26"/>
              <a:gd name="T74" fmla="*/ 6 w 15"/>
              <a:gd name="T75" fmla="*/ 21 h 26"/>
              <a:gd name="T76" fmla="*/ 6 w 15"/>
              <a:gd name="T77" fmla="*/ 21 h 26"/>
              <a:gd name="T78" fmla="*/ 8 w 15"/>
              <a:gd name="T79" fmla="*/ 21 h 26"/>
              <a:gd name="T80" fmla="*/ 8 w 15"/>
              <a:gd name="T81" fmla="*/ 21 h 26"/>
              <a:gd name="T82" fmla="*/ 10 w 15"/>
              <a:gd name="T83" fmla="*/ 21 h 26"/>
              <a:gd name="T84" fmla="*/ 10 w 15"/>
              <a:gd name="T85" fmla="*/ 21 h 26"/>
              <a:gd name="T86" fmla="*/ 10 w 15"/>
              <a:gd name="T87" fmla="*/ 19 h 26"/>
              <a:gd name="T88" fmla="*/ 10 w 15"/>
              <a:gd name="T89" fmla="*/ 9 h 26"/>
              <a:gd name="T90" fmla="*/ 10 w 15"/>
              <a:gd name="T91" fmla="*/ 9 h 26"/>
              <a:gd name="T92" fmla="*/ 10 w 15"/>
              <a:gd name="T93" fmla="*/ 6 h 26"/>
              <a:gd name="T94" fmla="*/ 10 w 15"/>
              <a:gd name="T95" fmla="*/ 6 h 26"/>
              <a:gd name="T96" fmla="*/ 8 w 15"/>
              <a:gd name="T97" fmla="*/ 6 h 26"/>
              <a:gd name="T98" fmla="*/ 8 w 15"/>
              <a:gd name="T99" fmla="*/ 6 h 26"/>
              <a:gd name="T100" fmla="*/ 6 w 15"/>
              <a:gd name="T101" fmla="*/ 6 h 26"/>
              <a:gd name="T102" fmla="*/ 6 w 15"/>
              <a:gd name="T103" fmla="*/ 6 h 26"/>
              <a:gd name="T104" fmla="*/ 5 w 15"/>
              <a:gd name="T105" fmla="*/ 9 h 26"/>
              <a:gd name="T106" fmla="*/ 5 w 15"/>
              <a:gd name="T107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10"/>
                </a:move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4" y="4"/>
                </a:lnTo>
                <a:lnTo>
                  <a:pt x="14" y="4"/>
                </a:lnTo>
                <a:lnTo>
                  <a:pt x="15" y="6"/>
                </a:lnTo>
                <a:lnTo>
                  <a:pt x="15" y="6"/>
                </a:lnTo>
                <a:lnTo>
                  <a:pt x="15" y="10"/>
                </a:lnTo>
                <a:lnTo>
                  <a:pt x="15" y="17"/>
                </a:lnTo>
                <a:lnTo>
                  <a:pt x="15" y="17"/>
                </a:lnTo>
                <a:lnTo>
                  <a:pt x="15" y="20"/>
                </a:lnTo>
                <a:lnTo>
                  <a:pt x="15" y="20"/>
                </a:lnTo>
                <a:lnTo>
                  <a:pt x="14" y="22"/>
                </a:lnTo>
                <a:lnTo>
                  <a:pt x="14" y="22"/>
                </a:lnTo>
                <a:lnTo>
                  <a:pt x="11" y="25"/>
                </a:lnTo>
                <a:lnTo>
                  <a:pt x="11" y="25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0"/>
                </a:lnTo>
                <a:close/>
                <a:moveTo>
                  <a:pt x="5" y="19"/>
                </a:moveTo>
                <a:lnTo>
                  <a:pt x="5" y="19"/>
                </a:lnTo>
                <a:lnTo>
                  <a:pt x="6" y="21"/>
                </a:lnTo>
                <a:lnTo>
                  <a:pt x="6" y="21"/>
                </a:lnTo>
                <a:lnTo>
                  <a:pt x="8" y="21"/>
                </a:lnTo>
                <a:lnTo>
                  <a:pt x="8" y="21"/>
                </a:lnTo>
                <a:lnTo>
                  <a:pt x="10" y="21"/>
                </a:lnTo>
                <a:lnTo>
                  <a:pt x="10" y="21"/>
                </a:lnTo>
                <a:lnTo>
                  <a:pt x="10" y="19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8" y="6"/>
                </a:lnTo>
                <a:lnTo>
                  <a:pt x="8" y="6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72" name="Freeform 896">
            <a:extLst>
              <a:ext uri="{FF2B5EF4-FFF2-40B4-BE49-F238E27FC236}">
                <a16:creationId xmlns:a16="http://schemas.microsoft.com/office/drawing/2014/main" id="{EBBAF823-495C-4E62-AB7F-1BEF9406145F}"/>
              </a:ext>
            </a:extLst>
          </p:cNvPr>
          <p:cNvSpPr>
            <a:spLocks noEditPoints="1"/>
          </p:cNvSpPr>
          <p:nvPr/>
        </p:nvSpPr>
        <p:spPr bwMode="auto">
          <a:xfrm>
            <a:off x="4693681" y="3870508"/>
            <a:ext cx="23813" cy="55563"/>
          </a:xfrm>
          <a:custGeom>
            <a:avLst/>
            <a:gdLst>
              <a:gd name="T0" fmla="*/ 10 w 15"/>
              <a:gd name="T1" fmla="*/ 35 h 35"/>
              <a:gd name="T2" fmla="*/ 10 w 15"/>
              <a:gd name="T3" fmla="*/ 33 h 35"/>
              <a:gd name="T4" fmla="*/ 10 w 15"/>
              <a:gd name="T5" fmla="*/ 33 h 35"/>
              <a:gd name="T6" fmla="*/ 10 w 15"/>
              <a:gd name="T7" fmla="*/ 34 h 35"/>
              <a:gd name="T8" fmla="*/ 10 w 15"/>
              <a:gd name="T9" fmla="*/ 34 h 35"/>
              <a:gd name="T10" fmla="*/ 9 w 15"/>
              <a:gd name="T11" fmla="*/ 35 h 35"/>
              <a:gd name="T12" fmla="*/ 9 w 15"/>
              <a:gd name="T13" fmla="*/ 35 h 35"/>
              <a:gd name="T14" fmla="*/ 8 w 15"/>
              <a:gd name="T15" fmla="*/ 35 h 35"/>
              <a:gd name="T16" fmla="*/ 8 w 15"/>
              <a:gd name="T17" fmla="*/ 35 h 35"/>
              <a:gd name="T18" fmla="*/ 5 w 15"/>
              <a:gd name="T19" fmla="*/ 35 h 35"/>
              <a:gd name="T20" fmla="*/ 5 w 15"/>
              <a:gd name="T21" fmla="*/ 35 h 35"/>
              <a:gd name="T22" fmla="*/ 3 w 15"/>
              <a:gd name="T23" fmla="*/ 35 h 35"/>
              <a:gd name="T24" fmla="*/ 1 w 15"/>
              <a:gd name="T25" fmla="*/ 33 h 35"/>
              <a:gd name="T26" fmla="*/ 1 w 15"/>
              <a:gd name="T27" fmla="*/ 33 h 35"/>
              <a:gd name="T28" fmla="*/ 0 w 15"/>
              <a:gd name="T29" fmla="*/ 31 h 35"/>
              <a:gd name="T30" fmla="*/ 0 w 15"/>
              <a:gd name="T31" fmla="*/ 31 h 35"/>
              <a:gd name="T32" fmla="*/ 0 w 15"/>
              <a:gd name="T33" fmla="*/ 28 h 35"/>
              <a:gd name="T34" fmla="*/ 0 w 15"/>
              <a:gd name="T35" fmla="*/ 18 h 35"/>
              <a:gd name="T36" fmla="*/ 0 w 15"/>
              <a:gd name="T37" fmla="*/ 18 h 35"/>
              <a:gd name="T38" fmla="*/ 0 w 15"/>
              <a:gd name="T39" fmla="*/ 14 h 35"/>
              <a:gd name="T40" fmla="*/ 0 w 15"/>
              <a:gd name="T41" fmla="*/ 14 h 35"/>
              <a:gd name="T42" fmla="*/ 1 w 15"/>
              <a:gd name="T43" fmla="*/ 11 h 35"/>
              <a:gd name="T44" fmla="*/ 3 w 15"/>
              <a:gd name="T45" fmla="*/ 10 h 35"/>
              <a:gd name="T46" fmla="*/ 3 w 15"/>
              <a:gd name="T47" fmla="*/ 10 h 35"/>
              <a:gd name="T48" fmla="*/ 6 w 15"/>
              <a:gd name="T49" fmla="*/ 9 h 35"/>
              <a:gd name="T50" fmla="*/ 6 w 15"/>
              <a:gd name="T51" fmla="*/ 9 h 35"/>
              <a:gd name="T52" fmla="*/ 9 w 15"/>
              <a:gd name="T53" fmla="*/ 10 h 35"/>
              <a:gd name="T54" fmla="*/ 9 w 15"/>
              <a:gd name="T55" fmla="*/ 10 h 35"/>
              <a:gd name="T56" fmla="*/ 10 w 15"/>
              <a:gd name="T57" fmla="*/ 13 h 35"/>
              <a:gd name="T58" fmla="*/ 10 w 15"/>
              <a:gd name="T59" fmla="*/ 13 h 35"/>
              <a:gd name="T60" fmla="*/ 10 w 15"/>
              <a:gd name="T61" fmla="*/ 0 h 35"/>
              <a:gd name="T62" fmla="*/ 15 w 15"/>
              <a:gd name="T63" fmla="*/ 0 h 35"/>
              <a:gd name="T64" fmla="*/ 15 w 15"/>
              <a:gd name="T65" fmla="*/ 35 h 35"/>
              <a:gd name="T66" fmla="*/ 10 w 15"/>
              <a:gd name="T67" fmla="*/ 35 h 35"/>
              <a:gd name="T68" fmla="*/ 5 w 15"/>
              <a:gd name="T69" fmla="*/ 26 h 35"/>
              <a:gd name="T70" fmla="*/ 5 w 15"/>
              <a:gd name="T71" fmla="*/ 26 h 35"/>
              <a:gd name="T72" fmla="*/ 6 w 15"/>
              <a:gd name="T73" fmla="*/ 29 h 35"/>
              <a:gd name="T74" fmla="*/ 6 w 15"/>
              <a:gd name="T75" fmla="*/ 29 h 35"/>
              <a:gd name="T76" fmla="*/ 8 w 15"/>
              <a:gd name="T77" fmla="*/ 30 h 35"/>
              <a:gd name="T78" fmla="*/ 8 w 15"/>
              <a:gd name="T79" fmla="*/ 30 h 35"/>
              <a:gd name="T80" fmla="*/ 10 w 15"/>
              <a:gd name="T81" fmla="*/ 29 h 35"/>
              <a:gd name="T82" fmla="*/ 10 w 15"/>
              <a:gd name="T83" fmla="*/ 29 h 35"/>
              <a:gd name="T84" fmla="*/ 10 w 15"/>
              <a:gd name="T85" fmla="*/ 28 h 35"/>
              <a:gd name="T86" fmla="*/ 10 w 15"/>
              <a:gd name="T87" fmla="*/ 18 h 35"/>
              <a:gd name="T88" fmla="*/ 10 w 15"/>
              <a:gd name="T89" fmla="*/ 18 h 35"/>
              <a:gd name="T90" fmla="*/ 10 w 15"/>
              <a:gd name="T91" fmla="*/ 15 h 35"/>
              <a:gd name="T92" fmla="*/ 10 w 15"/>
              <a:gd name="T93" fmla="*/ 15 h 35"/>
              <a:gd name="T94" fmla="*/ 8 w 15"/>
              <a:gd name="T95" fmla="*/ 15 h 35"/>
              <a:gd name="T96" fmla="*/ 8 w 15"/>
              <a:gd name="T97" fmla="*/ 15 h 35"/>
              <a:gd name="T98" fmla="*/ 6 w 15"/>
              <a:gd name="T99" fmla="*/ 15 h 35"/>
              <a:gd name="T100" fmla="*/ 6 w 15"/>
              <a:gd name="T101" fmla="*/ 15 h 35"/>
              <a:gd name="T102" fmla="*/ 5 w 15"/>
              <a:gd name="T103" fmla="*/ 18 h 35"/>
              <a:gd name="T104" fmla="*/ 5 w 15"/>
              <a:gd name="T105" fmla="*/ 26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" h="35">
                <a:moveTo>
                  <a:pt x="10" y="35"/>
                </a:moveTo>
                <a:lnTo>
                  <a:pt x="10" y="33"/>
                </a:lnTo>
                <a:lnTo>
                  <a:pt x="10" y="33"/>
                </a:lnTo>
                <a:lnTo>
                  <a:pt x="10" y="34"/>
                </a:lnTo>
                <a:lnTo>
                  <a:pt x="10" y="34"/>
                </a:lnTo>
                <a:lnTo>
                  <a:pt x="9" y="35"/>
                </a:lnTo>
                <a:lnTo>
                  <a:pt x="9" y="35"/>
                </a:lnTo>
                <a:lnTo>
                  <a:pt x="8" y="35"/>
                </a:lnTo>
                <a:lnTo>
                  <a:pt x="8" y="35"/>
                </a:lnTo>
                <a:lnTo>
                  <a:pt x="5" y="35"/>
                </a:lnTo>
                <a:lnTo>
                  <a:pt x="5" y="35"/>
                </a:lnTo>
                <a:lnTo>
                  <a:pt x="3" y="35"/>
                </a:lnTo>
                <a:lnTo>
                  <a:pt x="1" y="33"/>
                </a:lnTo>
                <a:lnTo>
                  <a:pt x="1" y="33"/>
                </a:lnTo>
                <a:lnTo>
                  <a:pt x="0" y="31"/>
                </a:lnTo>
                <a:lnTo>
                  <a:pt x="0" y="31"/>
                </a:lnTo>
                <a:lnTo>
                  <a:pt x="0" y="28"/>
                </a:lnTo>
                <a:lnTo>
                  <a:pt x="0" y="18"/>
                </a:lnTo>
                <a:lnTo>
                  <a:pt x="0" y="18"/>
                </a:lnTo>
                <a:lnTo>
                  <a:pt x="0" y="14"/>
                </a:lnTo>
                <a:lnTo>
                  <a:pt x="0" y="14"/>
                </a:lnTo>
                <a:lnTo>
                  <a:pt x="1" y="11"/>
                </a:lnTo>
                <a:lnTo>
                  <a:pt x="3" y="10"/>
                </a:lnTo>
                <a:lnTo>
                  <a:pt x="3" y="10"/>
                </a:lnTo>
                <a:lnTo>
                  <a:pt x="6" y="9"/>
                </a:lnTo>
                <a:lnTo>
                  <a:pt x="6" y="9"/>
                </a:lnTo>
                <a:lnTo>
                  <a:pt x="9" y="10"/>
                </a:lnTo>
                <a:lnTo>
                  <a:pt x="9" y="10"/>
                </a:lnTo>
                <a:lnTo>
                  <a:pt x="10" y="13"/>
                </a:lnTo>
                <a:lnTo>
                  <a:pt x="10" y="13"/>
                </a:lnTo>
                <a:lnTo>
                  <a:pt x="10" y="0"/>
                </a:lnTo>
                <a:lnTo>
                  <a:pt x="15" y="0"/>
                </a:lnTo>
                <a:lnTo>
                  <a:pt x="15" y="35"/>
                </a:lnTo>
                <a:lnTo>
                  <a:pt x="10" y="35"/>
                </a:lnTo>
                <a:close/>
                <a:moveTo>
                  <a:pt x="5" y="26"/>
                </a:moveTo>
                <a:lnTo>
                  <a:pt x="5" y="26"/>
                </a:lnTo>
                <a:lnTo>
                  <a:pt x="6" y="29"/>
                </a:lnTo>
                <a:lnTo>
                  <a:pt x="6" y="29"/>
                </a:lnTo>
                <a:lnTo>
                  <a:pt x="8" y="30"/>
                </a:lnTo>
                <a:lnTo>
                  <a:pt x="8" y="30"/>
                </a:lnTo>
                <a:lnTo>
                  <a:pt x="10" y="29"/>
                </a:lnTo>
                <a:lnTo>
                  <a:pt x="10" y="29"/>
                </a:lnTo>
                <a:lnTo>
                  <a:pt x="10" y="28"/>
                </a:lnTo>
                <a:lnTo>
                  <a:pt x="10" y="18"/>
                </a:lnTo>
                <a:lnTo>
                  <a:pt x="10" y="18"/>
                </a:lnTo>
                <a:lnTo>
                  <a:pt x="10" y="15"/>
                </a:lnTo>
                <a:lnTo>
                  <a:pt x="10" y="15"/>
                </a:lnTo>
                <a:lnTo>
                  <a:pt x="8" y="15"/>
                </a:lnTo>
                <a:lnTo>
                  <a:pt x="8" y="15"/>
                </a:lnTo>
                <a:lnTo>
                  <a:pt x="6" y="15"/>
                </a:lnTo>
                <a:lnTo>
                  <a:pt x="6" y="15"/>
                </a:lnTo>
                <a:lnTo>
                  <a:pt x="5" y="18"/>
                </a:lnTo>
                <a:lnTo>
                  <a:pt x="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73" name="Freeform 897">
            <a:extLst>
              <a:ext uri="{FF2B5EF4-FFF2-40B4-BE49-F238E27FC236}">
                <a16:creationId xmlns:a16="http://schemas.microsoft.com/office/drawing/2014/main" id="{6D9FCD46-6AAF-4462-8C0C-444FBCEB14F0}"/>
              </a:ext>
            </a:extLst>
          </p:cNvPr>
          <p:cNvSpPr>
            <a:spLocks noEditPoints="1"/>
          </p:cNvSpPr>
          <p:nvPr/>
        </p:nvSpPr>
        <p:spPr bwMode="auto">
          <a:xfrm>
            <a:off x="4725431" y="3870508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74" name="Freeform 898">
            <a:extLst>
              <a:ext uri="{FF2B5EF4-FFF2-40B4-BE49-F238E27FC236}">
                <a16:creationId xmlns:a16="http://schemas.microsoft.com/office/drawing/2014/main" id="{32D5C56C-19C2-48A7-8510-E78E91814BA7}"/>
              </a:ext>
            </a:extLst>
          </p:cNvPr>
          <p:cNvSpPr>
            <a:spLocks/>
          </p:cNvSpPr>
          <p:nvPr/>
        </p:nvSpPr>
        <p:spPr bwMode="auto">
          <a:xfrm>
            <a:off x="4739718" y="3886383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3 h 25"/>
              <a:gd name="T8" fmla="*/ 10 w 15"/>
              <a:gd name="T9" fmla="*/ 23 h 25"/>
              <a:gd name="T10" fmla="*/ 10 w 15"/>
              <a:gd name="T11" fmla="*/ 23 h 25"/>
              <a:gd name="T12" fmla="*/ 9 w 15"/>
              <a:gd name="T13" fmla="*/ 25 h 25"/>
              <a:gd name="T14" fmla="*/ 9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4 w 15"/>
              <a:gd name="T21" fmla="*/ 25 h 25"/>
              <a:gd name="T22" fmla="*/ 4 w 15"/>
              <a:gd name="T23" fmla="*/ 25 h 25"/>
              <a:gd name="T24" fmla="*/ 2 w 15"/>
              <a:gd name="T25" fmla="*/ 24 h 25"/>
              <a:gd name="T26" fmla="*/ 2 w 15"/>
              <a:gd name="T27" fmla="*/ 24 h 25"/>
              <a:gd name="T28" fmla="*/ 1 w 15"/>
              <a:gd name="T29" fmla="*/ 23 h 25"/>
              <a:gd name="T30" fmla="*/ 1 w 15"/>
              <a:gd name="T31" fmla="*/ 23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8 h 25"/>
              <a:gd name="T40" fmla="*/ 5 w 15"/>
              <a:gd name="T41" fmla="*/ 18 h 25"/>
              <a:gd name="T42" fmla="*/ 6 w 15"/>
              <a:gd name="T43" fmla="*/ 20 h 25"/>
              <a:gd name="T44" fmla="*/ 6 w 15"/>
              <a:gd name="T45" fmla="*/ 20 h 25"/>
              <a:gd name="T46" fmla="*/ 7 w 15"/>
              <a:gd name="T47" fmla="*/ 20 h 25"/>
              <a:gd name="T48" fmla="*/ 7 w 15"/>
              <a:gd name="T49" fmla="*/ 20 h 25"/>
              <a:gd name="T50" fmla="*/ 10 w 15"/>
              <a:gd name="T51" fmla="*/ 19 h 25"/>
              <a:gd name="T52" fmla="*/ 10 w 15"/>
              <a:gd name="T53" fmla="*/ 19 h 25"/>
              <a:gd name="T54" fmla="*/ 10 w 15"/>
              <a:gd name="T55" fmla="*/ 16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9" y="25"/>
                </a:lnTo>
                <a:lnTo>
                  <a:pt x="9" y="25"/>
                </a:lnTo>
                <a:lnTo>
                  <a:pt x="5" y="25"/>
                </a:lnTo>
                <a:lnTo>
                  <a:pt x="5" y="25"/>
                </a:lnTo>
                <a:lnTo>
                  <a:pt x="4" y="25"/>
                </a:lnTo>
                <a:lnTo>
                  <a:pt x="4" y="25"/>
                </a:lnTo>
                <a:lnTo>
                  <a:pt x="2" y="24"/>
                </a:lnTo>
                <a:lnTo>
                  <a:pt x="2" y="24"/>
                </a:lnTo>
                <a:lnTo>
                  <a:pt x="1" y="23"/>
                </a:lnTo>
                <a:lnTo>
                  <a:pt x="1" y="23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19"/>
                </a:lnTo>
                <a:lnTo>
                  <a:pt x="10" y="19"/>
                </a:lnTo>
                <a:lnTo>
                  <a:pt x="10" y="16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75" name="Freeform 899">
            <a:extLst>
              <a:ext uri="{FF2B5EF4-FFF2-40B4-BE49-F238E27FC236}">
                <a16:creationId xmlns:a16="http://schemas.microsoft.com/office/drawing/2014/main" id="{AA59AB75-82C1-4C04-B129-15590FCC932C}"/>
              </a:ext>
            </a:extLst>
          </p:cNvPr>
          <p:cNvSpPr>
            <a:spLocks/>
          </p:cNvSpPr>
          <p:nvPr/>
        </p:nvSpPr>
        <p:spPr bwMode="auto">
          <a:xfrm>
            <a:off x="4771468" y="3884796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1 h 26"/>
              <a:gd name="T4" fmla="*/ 5 w 25"/>
              <a:gd name="T5" fmla="*/ 1 h 26"/>
              <a:gd name="T6" fmla="*/ 5 w 25"/>
              <a:gd name="T7" fmla="*/ 4 h 26"/>
              <a:gd name="T8" fmla="*/ 5 w 25"/>
              <a:gd name="T9" fmla="*/ 4 h 26"/>
              <a:gd name="T10" fmla="*/ 5 w 25"/>
              <a:gd name="T11" fmla="*/ 4 h 26"/>
              <a:gd name="T12" fmla="*/ 8 w 25"/>
              <a:gd name="T13" fmla="*/ 1 h 26"/>
              <a:gd name="T14" fmla="*/ 8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3 w 25"/>
              <a:gd name="T21" fmla="*/ 1 h 26"/>
              <a:gd name="T22" fmla="*/ 13 w 25"/>
              <a:gd name="T23" fmla="*/ 1 h 26"/>
              <a:gd name="T24" fmla="*/ 14 w 25"/>
              <a:gd name="T25" fmla="*/ 4 h 26"/>
              <a:gd name="T26" fmla="*/ 14 w 25"/>
              <a:gd name="T27" fmla="*/ 4 h 26"/>
              <a:gd name="T28" fmla="*/ 16 w 25"/>
              <a:gd name="T29" fmla="*/ 1 h 26"/>
              <a:gd name="T30" fmla="*/ 16 w 25"/>
              <a:gd name="T31" fmla="*/ 1 h 26"/>
              <a:gd name="T32" fmla="*/ 20 w 25"/>
              <a:gd name="T33" fmla="*/ 0 h 26"/>
              <a:gd name="T34" fmla="*/ 20 w 25"/>
              <a:gd name="T35" fmla="*/ 0 h 26"/>
              <a:gd name="T36" fmla="*/ 21 w 25"/>
              <a:gd name="T37" fmla="*/ 1 h 26"/>
              <a:gd name="T38" fmla="*/ 21 w 25"/>
              <a:gd name="T39" fmla="*/ 1 h 26"/>
              <a:gd name="T40" fmla="*/ 24 w 25"/>
              <a:gd name="T41" fmla="*/ 2 h 26"/>
              <a:gd name="T42" fmla="*/ 24 w 25"/>
              <a:gd name="T43" fmla="*/ 2 h 26"/>
              <a:gd name="T44" fmla="*/ 25 w 25"/>
              <a:gd name="T45" fmla="*/ 4 h 26"/>
              <a:gd name="T46" fmla="*/ 25 w 25"/>
              <a:gd name="T47" fmla="*/ 4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9 h 26"/>
              <a:gd name="T56" fmla="*/ 20 w 25"/>
              <a:gd name="T57" fmla="*/ 9 h 26"/>
              <a:gd name="T58" fmla="*/ 20 w 25"/>
              <a:gd name="T59" fmla="*/ 6 h 26"/>
              <a:gd name="T60" fmla="*/ 20 w 25"/>
              <a:gd name="T61" fmla="*/ 6 h 26"/>
              <a:gd name="T62" fmla="*/ 18 w 25"/>
              <a:gd name="T63" fmla="*/ 6 h 26"/>
              <a:gd name="T64" fmla="*/ 18 w 25"/>
              <a:gd name="T65" fmla="*/ 6 h 26"/>
              <a:gd name="T66" fmla="*/ 15 w 25"/>
              <a:gd name="T67" fmla="*/ 6 h 26"/>
              <a:gd name="T68" fmla="*/ 15 w 25"/>
              <a:gd name="T69" fmla="*/ 6 h 26"/>
              <a:gd name="T70" fmla="*/ 15 w 25"/>
              <a:gd name="T71" fmla="*/ 9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9 h 26"/>
              <a:gd name="T78" fmla="*/ 10 w 25"/>
              <a:gd name="T79" fmla="*/ 9 h 26"/>
              <a:gd name="T80" fmla="*/ 9 w 25"/>
              <a:gd name="T81" fmla="*/ 6 h 26"/>
              <a:gd name="T82" fmla="*/ 9 w 25"/>
              <a:gd name="T83" fmla="*/ 6 h 26"/>
              <a:gd name="T84" fmla="*/ 8 w 25"/>
              <a:gd name="T85" fmla="*/ 6 h 26"/>
              <a:gd name="T86" fmla="*/ 8 w 25"/>
              <a:gd name="T87" fmla="*/ 6 h 26"/>
              <a:gd name="T88" fmla="*/ 5 w 25"/>
              <a:gd name="T89" fmla="*/ 6 h 26"/>
              <a:gd name="T90" fmla="*/ 5 w 25"/>
              <a:gd name="T91" fmla="*/ 6 h 26"/>
              <a:gd name="T92" fmla="*/ 5 w 25"/>
              <a:gd name="T93" fmla="*/ 9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8" y="1"/>
                </a:lnTo>
                <a:lnTo>
                  <a:pt x="8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4" y="4"/>
                </a:lnTo>
                <a:lnTo>
                  <a:pt x="14" y="4"/>
                </a:lnTo>
                <a:lnTo>
                  <a:pt x="16" y="1"/>
                </a:lnTo>
                <a:lnTo>
                  <a:pt x="16" y="1"/>
                </a:lnTo>
                <a:lnTo>
                  <a:pt x="20" y="0"/>
                </a:lnTo>
                <a:lnTo>
                  <a:pt x="20" y="0"/>
                </a:lnTo>
                <a:lnTo>
                  <a:pt x="21" y="1"/>
                </a:lnTo>
                <a:lnTo>
                  <a:pt x="21" y="1"/>
                </a:lnTo>
                <a:lnTo>
                  <a:pt x="24" y="2"/>
                </a:lnTo>
                <a:lnTo>
                  <a:pt x="24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20" y="6"/>
                </a:lnTo>
                <a:lnTo>
                  <a:pt x="20" y="6"/>
                </a:lnTo>
                <a:lnTo>
                  <a:pt x="18" y="6"/>
                </a:lnTo>
                <a:lnTo>
                  <a:pt x="18" y="6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8" y="6"/>
                </a:lnTo>
                <a:lnTo>
                  <a:pt x="8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76" name="Rectangle 900">
            <a:extLst>
              <a:ext uri="{FF2B5EF4-FFF2-40B4-BE49-F238E27FC236}">
                <a16:creationId xmlns:a16="http://schemas.microsoft.com/office/drawing/2014/main" id="{88032A30-C6E6-4A09-800B-07472760A5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2243" y="4380096"/>
            <a:ext cx="7938" cy="587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77" name="Freeform 901">
            <a:extLst>
              <a:ext uri="{FF2B5EF4-FFF2-40B4-BE49-F238E27FC236}">
                <a16:creationId xmlns:a16="http://schemas.microsoft.com/office/drawing/2014/main" id="{5F9472C9-F365-4AC3-A9F5-0E93C173046F}"/>
              </a:ext>
            </a:extLst>
          </p:cNvPr>
          <p:cNvSpPr>
            <a:spLocks/>
          </p:cNvSpPr>
          <p:nvPr/>
        </p:nvSpPr>
        <p:spPr bwMode="auto">
          <a:xfrm>
            <a:off x="4636531" y="4395971"/>
            <a:ext cx="19050" cy="42863"/>
          </a:xfrm>
          <a:custGeom>
            <a:avLst/>
            <a:gdLst>
              <a:gd name="T0" fmla="*/ 0 w 12"/>
              <a:gd name="T1" fmla="*/ 27 h 27"/>
              <a:gd name="T2" fmla="*/ 0 w 12"/>
              <a:gd name="T3" fmla="*/ 0 h 27"/>
              <a:gd name="T4" fmla="*/ 5 w 12"/>
              <a:gd name="T5" fmla="*/ 0 h 27"/>
              <a:gd name="T6" fmla="*/ 5 w 12"/>
              <a:gd name="T7" fmla="*/ 4 h 27"/>
              <a:gd name="T8" fmla="*/ 5 w 12"/>
              <a:gd name="T9" fmla="*/ 4 h 27"/>
              <a:gd name="T10" fmla="*/ 8 w 12"/>
              <a:gd name="T11" fmla="*/ 2 h 27"/>
              <a:gd name="T12" fmla="*/ 8 w 12"/>
              <a:gd name="T13" fmla="*/ 2 h 27"/>
              <a:gd name="T14" fmla="*/ 12 w 12"/>
              <a:gd name="T15" fmla="*/ 0 h 27"/>
              <a:gd name="T16" fmla="*/ 12 w 12"/>
              <a:gd name="T17" fmla="*/ 5 h 27"/>
              <a:gd name="T18" fmla="*/ 12 w 12"/>
              <a:gd name="T19" fmla="*/ 5 h 27"/>
              <a:gd name="T20" fmla="*/ 11 w 12"/>
              <a:gd name="T21" fmla="*/ 5 h 27"/>
              <a:gd name="T22" fmla="*/ 11 w 12"/>
              <a:gd name="T23" fmla="*/ 5 h 27"/>
              <a:gd name="T24" fmla="*/ 8 w 12"/>
              <a:gd name="T25" fmla="*/ 5 h 27"/>
              <a:gd name="T26" fmla="*/ 8 w 12"/>
              <a:gd name="T27" fmla="*/ 5 h 27"/>
              <a:gd name="T28" fmla="*/ 7 w 12"/>
              <a:gd name="T29" fmla="*/ 7 h 27"/>
              <a:gd name="T30" fmla="*/ 7 w 12"/>
              <a:gd name="T31" fmla="*/ 7 h 27"/>
              <a:gd name="T32" fmla="*/ 6 w 12"/>
              <a:gd name="T33" fmla="*/ 9 h 27"/>
              <a:gd name="T34" fmla="*/ 6 w 12"/>
              <a:gd name="T35" fmla="*/ 9 h 27"/>
              <a:gd name="T36" fmla="*/ 5 w 12"/>
              <a:gd name="T37" fmla="*/ 12 h 27"/>
              <a:gd name="T38" fmla="*/ 5 w 12"/>
              <a:gd name="T39" fmla="*/ 27 h 27"/>
              <a:gd name="T40" fmla="*/ 0 w 12"/>
              <a:gd name="T4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27">
                <a:moveTo>
                  <a:pt x="0" y="27"/>
                </a:moveTo>
                <a:lnTo>
                  <a:pt x="0" y="0"/>
                </a:lnTo>
                <a:lnTo>
                  <a:pt x="5" y="0"/>
                </a:lnTo>
                <a:lnTo>
                  <a:pt x="5" y="4"/>
                </a:lnTo>
                <a:lnTo>
                  <a:pt x="5" y="4"/>
                </a:lnTo>
                <a:lnTo>
                  <a:pt x="8" y="2"/>
                </a:lnTo>
                <a:lnTo>
                  <a:pt x="8" y="2"/>
                </a:lnTo>
                <a:lnTo>
                  <a:pt x="12" y="0"/>
                </a:lnTo>
                <a:lnTo>
                  <a:pt x="12" y="5"/>
                </a:lnTo>
                <a:lnTo>
                  <a:pt x="12" y="5"/>
                </a:lnTo>
                <a:lnTo>
                  <a:pt x="11" y="5"/>
                </a:lnTo>
                <a:lnTo>
                  <a:pt x="11" y="5"/>
                </a:lnTo>
                <a:lnTo>
                  <a:pt x="8" y="5"/>
                </a:lnTo>
                <a:lnTo>
                  <a:pt x="8" y="5"/>
                </a:lnTo>
                <a:lnTo>
                  <a:pt x="7" y="7"/>
                </a:lnTo>
                <a:lnTo>
                  <a:pt x="7" y="7"/>
                </a:lnTo>
                <a:lnTo>
                  <a:pt x="6" y="9"/>
                </a:lnTo>
                <a:lnTo>
                  <a:pt x="6" y="9"/>
                </a:lnTo>
                <a:lnTo>
                  <a:pt x="5" y="12"/>
                </a:lnTo>
                <a:lnTo>
                  <a:pt x="5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78" name="Freeform 902">
            <a:extLst>
              <a:ext uri="{FF2B5EF4-FFF2-40B4-BE49-F238E27FC236}">
                <a16:creationId xmlns:a16="http://schemas.microsoft.com/office/drawing/2014/main" id="{BB09AECD-513D-44B1-8BA7-CE04CEE94058}"/>
              </a:ext>
            </a:extLst>
          </p:cNvPr>
          <p:cNvSpPr>
            <a:spLocks noEditPoints="1"/>
          </p:cNvSpPr>
          <p:nvPr/>
        </p:nvSpPr>
        <p:spPr bwMode="auto">
          <a:xfrm>
            <a:off x="4657168" y="4380096"/>
            <a:ext cx="11113" cy="58738"/>
          </a:xfrm>
          <a:custGeom>
            <a:avLst/>
            <a:gdLst>
              <a:gd name="T0" fmla="*/ 0 w 7"/>
              <a:gd name="T1" fmla="*/ 5 h 37"/>
              <a:gd name="T2" fmla="*/ 0 w 7"/>
              <a:gd name="T3" fmla="*/ 0 h 37"/>
              <a:gd name="T4" fmla="*/ 7 w 7"/>
              <a:gd name="T5" fmla="*/ 0 h 37"/>
              <a:gd name="T6" fmla="*/ 7 w 7"/>
              <a:gd name="T7" fmla="*/ 5 h 37"/>
              <a:gd name="T8" fmla="*/ 0 w 7"/>
              <a:gd name="T9" fmla="*/ 5 h 37"/>
              <a:gd name="T10" fmla="*/ 0 w 7"/>
              <a:gd name="T11" fmla="*/ 37 h 37"/>
              <a:gd name="T12" fmla="*/ 0 w 7"/>
              <a:gd name="T13" fmla="*/ 10 h 37"/>
              <a:gd name="T14" fmla="*/ 7 w 7"/>
              <a:gd name="T15" fmla="*/ 10 h 37"/>
              <a:gd name="T16" fmla="*/ 7 w 7"/>
              <a:gd name="T17" fmla="*/ 37 h 37"/>
              <a:gd name="T18" fmla="*/ 0 w 7"/>
              <a:gd name="T19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37">
                <a:moveTo>
                  <a:pt x="0" y="5"/>
                </a:moveTo>
                <a:lnTo>
                  <a:pt x="0" y="0"/>
                </a:lnTo>
                <a:lnTo>
                  <a:pt x="7" y="0"/>
                </a:lnTo>
                <a:lnTo>
                  <a:pt x="7" y="5"/>
                </a:lnTo>
                <a:lnTo>
                  <a:pt x="0" y="5"/>
                </a:lnTo>
                <a:close/>
                <a:moveTo>
                  <a:pt x="0" y="37"/>
                </a:moveTo>
                <a:lnTo>
                  <a:pt x="0" y="10"/>
                </a:lnTo>
                <a:lnTo>
                  <a:pt x="7" y="10"/>
                </a:lnTo>
                <a:lnTo>
                  <a:pt x="7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79" name="Freeform 903">
            <a:extLst>
              <a:ext uri="{FF2B5EF4-FFF2-40B4-BE49-F238E27FC236}">
                <a16:creationId xmlns:a16="http://schemas.microsoft.com/office/drawing/2014/main" id="{680BED0F-DAC0-4229-BA4C-02DB160FBD65}"/>
              </a:ext>
            </a:extLst>
          </p:cNvPr>
          <p:cNvSpPr>
            <a:spLocks noEditPoints="1"/>
          </p:cNvSpPr>
          <p:nvPr/>
        </p:nvSpPr>
        <p:spPr bwMode="auto">
          <a:xfrm>
            <a:off x="4673043" y="4380096"/>
            <a:ext cx="25400" cy="58738"/>
          </a:xfrm>
          <a:custGeom>
            <a:avLst/>
            <a:gdLst>
              <a:gd name="T0" fmla="*/ 11 w 16"/>
              <a:gd name="T1" fmla="*/ 37 h 37"/>
              <a:gd name="T2" fmla="*/ 11 w 16"/>
              <a:gd name="T3" fmla="*/ 34 h 37"/>
              <a:gd name="T4" fmla="*/ 11 w 16"/>
              <a:gd name="T5" fmla="*/ 34 h 37"/>
              <a:gd name="T6" fmla="*/ 9 w 16"/>
              <a:gd name="T7" fmla="*/ 36 h 37"/>
              <a:gd name="T8" fmla="*/ 9 w 16"/>
              <a:gd name="T9" fmla="*/ 36 h 37"/>
              <a:gd name="T10" fmla="*/ 8 w 16"/>
              <a:gd name="T11" fmla="*/ 36 h 37"/>
              <a:gd name="T12" fmla="*/ 8 w 16"/>
              <a:gd name="T13" fmla="*/ 36 h 37"/>
              <a:gd name="T14" fmla="*/ 7 w 16"/>
              <a:gd name="T15" fmla="*/ 37 h 37"/>
              <a:gd name="T16" fmla="*/ 7 w 16"/>
              <a:gd name="T17" fmla="*/ 37 h 37"/>
              <a:gd name="T18" fmla="*/ 5 w 16"/>
              <a:gd name="T19" fmla="*/ 37 h 37"/>
              <a:gd name="T20" fmla="*/ 5 w 16"/>
              <a:gd name="T21" fmla="*/ 37 h 37"/>
              <a:gd name="T22" fmla="*/ 3 w 16"/>
              <a:gd name="T23" fmla="*/ 36 h 37"/>
              <a:gd name="T24" fmla="*/ 2 w 16"/>
              <a:gd name="T25" fmla="*/ 34 h 37"/>
              <a:gd name="T26" fmla="*/ 2 w 16"/>
              <a:gd name="T27" fmla="*/ 34 h 37"/>
              <a:gd name="T28" fmla="*/ 0 w 16"/>
              <a:gd name="T29" fmla="*/ 32 h 37"/>
              <a:gd name="T30" fmla="*/ 0 w 16"/>
              <a:gd name="T31" fmla="*/ 32 h 37"/>
              <a:gd name="T32" fmla="*/ 0 w 16"/>
              <a:gd name="T33" fmla="*/ 29 h 37"/>
              <a:gd name="T34" fmla="*/ 0 w 16"/>
              <a:gd name="T35" fmla="*/ 19 h 37"/>
              <a:gd name="T36" fmla="*/ 0 w 16"/>
              <a:gd name="T37" fmla="*/ 19 h 37"/>
              <a:gd name="T38" fmla="*/ 0 w 16"/>
              <a:gd name="T39" fmla="*/ 15 h 37"/>
              <a:gd name="T40" fmla="*/ 0 w 16"/>
              <a:gd name="T41" fmla="*/ 15 h 37"/>
              <a:gd name="T42" fmla="*/ 2 w 16"/>
              <a:gd name="T43" fmla="*/ 13 h 37"/>
              <a:gd name="T44" fmla="*/ 3 w 16"/>
              <a:gd name="T45" fmla="*/ 12 h 37"/>
              <a:gd name="T46" fmla="*/ 3 w 16"/>
              <a:gd name="T47" fmla="*/ 12 h 37"/>
              <a:gd name="T48" fmla="*/ 5 w 16"/>
              <a:gd name="T49" fmla="*/ 10 h 37"/>
              <a:gd name="T50" fmla="*/ 5 w 16"/>
              <a:gd name="T51" fmla="*/ 10 h 37"/>
              <a:gd name="T52" fmla="*/ 8 w 16"/>
              <a:gd name="T53" fmla="*/ 12 h 37"/>
              <a:gd name="T54" fmla="*/ 8 w 16"/>
              <a:gd name="T55" fmla="*/ 12 h 37"/>
              <a:gd name="T56" fmla="*/ 11 w 16"/>
              <a:gd name="T57" fmla="*/ 13 h 37"/>
              <a:gd name="T58" fmla="*/ 11 w 16"/>
              <a:gd name="T59" fmla="*/ 13 h 37"/>
              <a:gd name="T60" fmla="*/ 11 w 16"/>
              <a:gd name="T61" fmla="*/ 0 h 37"/>
              <a:gd name="T62" fmla="*/ 16 w 16"/>
              <a:gd name="T63" fmla="*/ 0 h 37"/>
              <a:gd name="T64" fmla="*/ 16 w 16"/>
              <a:gd name="T65" fmla="*/ 37 h 37"/>
              <a:gd name="T66" fmla="*/ 11 w 16"/>
              <a:gd name="T67" fmla="*/ 37 h 37"/>
              <a:gd name="T68" fmla="*/ 5 w 16"/>
              <a:gd name="T69" fmla="*/ 28 h 37"/>
              <a:gd name="T70" fmla="*/ 5 w 16"/>
              <a:gd name="T71" fmla="*/ 28 h 37"/>
              <a:gd name="T72" fmla="*/ 5 w 16"/>
              <a:gd name="T73" fmla="*/ 31 h 37"/>
              <a:gd name="T74" fmla="*/ 5 w 16"/>
              <a:gd name="T75" fmla="*/ 31 h 37"/>
              <a:gd name="T76" fmla="*/ 8 w 16"/>
              <a:gd name="T77" fmla="*/ 32 h 37"/>
              <a:gd name="T78" fmla="*/ 8 w 16"/>
              <a:gd name="T79" fmla="*/ 32 h 37"/>
              <a:gd name="T80" fmla="*/ 9 w 16"/>
              <a:gd name="T81" fmla="*/ 31 h 37"/>
              <a:gd name="T82" fmla="*/ 9 w 16"/>
              <a:gd name="T83" fmla="*/ 31 h 37"/>
              <a:gd name="T84" fmla="*/ 11 w 16"/>
              <a:gd name="T85" fmla="*/ 28 h 37"/>
              <a:gd name="T86" fmla="*/ 11 w 16"/>
              <a:gd name="T87" fmla="*/ 18 h 37"/>
              <a:gd name="T88" fmla="*/ 11 w 16"/>
              <a:gd name="T89" fmla="*/ 18 h 37"/>
              <a:gd name="T90" fmla="*/ 9 w 16"/>
              <a:gd name="T91" fmla="*/ 17 h 37"/>
              <a:gd name="T92" fmla="*/ 9 w 16"/>
              <a:gd name="T93" fmla="*/ 17 h 37"/>
              <a:gd name="T94" fmla="*/ 8 w 16"/>
              <a:gd name="T95" fmla="*/ 15 h 37"/>
              <a:gd name="T96" fmla="*/ 8 w 16"/>
              <a:gd name="T97" fmla="*/ 15 h 37"/>
              <a:gd name="T98" fmla="*/ 5 w 16"/>
              <a:gd name="T99" fmla="*/ 17 h 37"/>
              <a:gd name="T100" fmla="*/ 5 w 16"/>
              <a:gd name="T101" fmla="*/ 17 h 37"/>
              <a:gd name="T102" fmla="*/ 5 w 16"/>
              <a:gd name="T103" fmla="*/ 19 h 37"/>
              <a:gd name="T104" fmla="*/ 5 w 16"/>
              <a:gd name="T105" fmla="*/ 28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" h="37">
                <a:moveTo>
                  <a:pt x="11" y="37"/>
                </a:moveTo>
                <a:lnTo>
                  <a:pt x="11" y="34"/>
                </a:lnTo>
                <a:lnTo>
                  <a:pt x="11" y="34"/>
                </a:lnTo>
                <a:lnTo>
                  <a:pt x="9" y="36"/>
                </a:lnTo>
                <a:lnTo>
                  <a:pt x="9" y="36"/>
                </a:lnTo>
                <a:lnTo>
                  <a:pt x="8" y="36"/>
                </a:lnTo>
                <a:lnTo>
                  <a:pt x="8" y="36"/>
                </a:lnTo>
                <a:lnTo>
                  <a:pt x="7" y="37"/>
                </a:lnTo>
                <a:lnTo>
                  <a:pt x="7" y="37"/>
                </a:lnTo>
                <a:lnTo>
                  <a:pt x="5" y="37"/>
                </a:lnTo>
                <a:lnTo>
                  <a:pt x="5" y="37"/>
                </a:lnTo>
                <a:lnTo>
                  <a:pt x="3" y="36"/>
                </a:lnTo>
                <a:lnTo>
                  <a:pt x="2" y="34"/>
                </a:lnTo>
                <a:lnTo>
                  <a:pt x="2" y="34"/>
                </a:lnTo>
                <a:lnTo>
                  <a:pt x="0" y="32"/>
                </a:lnTo>
                <a:lnTo>
                  <a:pt x="0" y="32"/>
                </a:lnTo>
                <a:lnTo>
                  <a:pt x="0" y="29"/>
                </a:lnTo>
                <a:lnTo>
                  <a:pt x="0" y="19"/>
                </a:lnTo>
                <a:lnTo>
                  <a:pt x="0" y="19"/>
                </a:lnTo>
                <a:lnTo>
                  <a:pt x="0" y="15"/>
                </a:lnTo>
                <a:lnTo>
                  <a:pt x="0" y="15"/>
                </a:lnTo>
                <a:lnTo>
                  <a:pt x="2" y="13"/>
                </a:lnTo>
                <a:lnTo>
                  <a:pt x="3" y="12"/>
                </a:lnTo>
                <a:lnTo>
                  <a:pt x="3" y="12"/>
                </a:lnTo>
                <a:lnTo>
                  <a:pt x="5" y="10"/>
                </a:lnTo>
                <a:lnTo>
                  <a:pt x="5" y="10"/>
                </a:lnTo>
                <a:lnTo>
                  <a:pt x="8" y="12"/>
                </a:lnTo>
                <a:lnTo>
                  <a:pt x="8" y="12"/>
                </a:lnTo>
                <a:lnTo>
                  <a:pt x="11" y="13"/>
                </a:lnTo>
                <a:lnTo>
                  <a:pt x="11" y="13"/>
                </a:lnTo>
                <a:lnTo>
                  <a:pt x="11" y="0"/>
                </a:lnTo>
                <a:lnTo>
                  <a:pt x="16" y="0"/>
                </a:lnTo>
                <a:lnTo>
                  <a:pt x="16" y="37"/>
                </a:lnTo>
                <a:lnTo>
                  <a:pt x="11" y="37"/>
                </a:lnTo>
                <a:close/>
                <a:moveTo>
                  <a:pt x="5" y="28"/>
                </a:moveTo>
                <a:lnTo>
                  <a:pt x="5" y="28"/>
                </a:lnTo>
                <a:lnTo>
                  <a:pt x="5" y="31"/>
                </a:lnTo>
                <a:lnTo>
                  <a:pt x="5" y="31"/>
                </a:lnTo>
                <a:lnTo>
                  <a:pt x="8" y="32"/>
                </a:lnTo>
                <a:lnTo>
                  <a:pt x="8" y="32"/>
                </a:lnTo>
                <a:lnTo>
                  <a:pt x="9" y="31"/>
                </a:lnTo>
                <a:lnTo>
                  <a:pt x="9" y="31"/>
                </a:lnTo>
                <a:lnTo>
                  <a:pt x="11" y="28"/>
                </a:lnTo>
                <a:lnTo>
                  <a:pt x="11" y="18"/>
                </a:lnTo>
                <a:lnTo>
                  <a:pt x="11" y="18"/>
                </a:lnTo>
                <a:lnTo>
                  <a:pt x="9" y="17"/>
                </a:lnTo>
                <a:lnTo>
                  <a:pt x="9" y="17"/>
                </a:lnTo>
                <a:lnTo>
                  <a:pt x="8" y="15"/>
                </a:lnTo>
                <a:lnTo>
                  <a:pt x="8" y="15"/>
                </a:lnTo>
                <a:lnTo>
                  <a:pt x="5" y="17"/>
                </a:lnTo>
                <a:lnTo>
                  <a:pt x="5" y="17"/>
                </a:lnTo>
                <a:lnTo>
                  <a:pt x="5" y="19"/>
                </a:lnTo>
                <a:lnTo>
                  <a:pt x="5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80" name="Freeform 904">
            <a:extLst>
              <a:ext uri="{FF2B5EF4-FFF2-40B4-BE49-F238E27FC236}">
                <a16:creationId xmlns:a16="http://schemas.microsoft.com/office/drawing/2014/main" id="{6057994E-CA2B-4DEF-99A9-C8B9897946E8}"/>
              </a:ext>
            </a:extLst>
          </p:cNvPr>
          <p:cNvSpPr>
            <a:spLocks noEditPoints="1"/>
          </p:cNvSpPr>
          <p:nvPr/>
        </p:nvSpPr>
        <p:spPr bwMode="auto">
          <a:xfrm>
            <a:off x="4703206" y="4380096"/>
            <a:ext cx="11113" cy="58738"/>
          </a:xfrm>
          <a:custGeom>
            <a:avLst/>
            <a:gdLst>
              <a:gd name="T0" fmla="*/ 0 w 7"/>
              <a:gd name="T1" fmla="*/ 5 h 37"/>
              <a:gd name="T2" fmla="*/ 0 w 7"/>
              <a:gd name="T3" fmla="*/ 0 h 37"/>
              <a:gd name="T4" fmla="*/ 7 w 7"/>
              <a:gd name="T5" fmla="*/ 0 h 37"/>
              <a:gd name="T6" fmla="*/ 7 w 7"/>
              <a:gd name="T7" fmla="*/ 5 h 37"/>
              <a:gd name="T8" fmla="*/ 0 w 7"/>
              <a:gd name="T9" fmla="*/ 5 h 37"/>
              <a:gd name="T10" fmla="*/ 0 w 7"/>
              <a:gd name="T11" fmla="*/ 37 h 37"/>
              <a:gd name="T12" fmla="*/ 0 w 7"/>
              <a:gd name="T13" fmla="*/ 10 h 37"/>
              <a:gd name="T14" fmla="*/ 7 w 7"/>
              <a:gd name="T15" fmla="*/ 10 h 37"/>
              <a:gd name="T16" fmla="*/ 7 w 7"/>
              <a:gd name="T17" fmla="*/ 37 h 37"/>
              <a:gd name="T18" fmla="*/ 0 w 7"/>
              <a:gd name="T19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37">
                <a:moveTo>
                  <a:pt x="0" y="5"/>
                </a:moveTo>
                <a:lnTo>
                  <a:pt x="0" y="0"/>
                </a:lnTo>
                <a:lnTo>
                  <a:pt x="7" y="0"/>
                </a:lnTo>
                <a:lnTo>
                  <a:pt x="7" y="5"/>
                </a:lnTo>
                <a:lnTo>
                  <a:pt x="0" y="5"/>
                </a:lnTo>
                <a:close/>
                <a:moveTo>
                  <a:pt x="0" y="37"/>
                </a:moveTo>
                <a:lnTo>
                  <a:pt x="0" y="10"/>
                </a:lnTo>
                <a:lnTo>
                  <a:pt x="7" y="10"/>
                </a:lnTo>
                <a:lnTo>
                  <a:pt x="7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81" name="Freeform 905">
            <a:extLst>
              <a:ext uri="{FF2B5EF4-FFF2-40B4-BE49-F238E27FC236}">
                <a16:creationId xmlns:a16="http://schemas.microsoft.com/office/drawing/2014/main" id="{9A7B9938-F404-4E98-9BFC-360F759D12BC}"/>
              </a:ext>
            </a:extLst>
          </p:cNvPr>
          <p:cNvSpPr>
            <a:spLocks/>
          </p:cNvSpPr>
          <p:nvPr/>
        </p:nvSpPr>
        <p:spPr bwMode="auto">
          <a:xfrm>
            <a:off x="4719081" y="4395971"/>
            <a:ext cx="23813" cy="42863"/>
          </a:xfrm>
          <a:custGeom>
            <a:avLst/>
            <a:gdLst>
              <a:gd name="T0" fmla="*/ 15 w 15"/>
              <a:gd name="T1" fmla="*/ 0 h 27"/>
              <a:gd name="T2" fmla="*/ 15 w 15"/>
              <a:gd name="T3" fmla="*/ 27 h 27"/>
              <a:gd name="T4" fmla="*/ 10 w 15"/>
              <a:gd name="T5" fmla="*/ 27 h 27"/>
              <a:gd name="T6" fmla="*/ 10 w 15"/>
              <a:gd name="T7" fmla="*/ 24 h 27"/>
              <a:gd name="T8" fmla="*/ 10 w 15"/>
              <a:gd name="T9" fmla="*/ 24 h 27"/>
              <a:gd name="T10" fmla="*/ 10 w 15"/>
              <a:gd name="T11" fmla="*/ 24 h 27"/>
              <a:gd name="T12" fmla="*/ 8 w 15"/>
              <a:gd name="T13" fmla="*/ 26 h 27"/>
              <a:gd name="T14" fmla="*/ 8 w 15"/>
              <a:gd name="T15" fmla="*/ 26 h 27"/>
              <a:gd name="T16" fmla="*/ 5 w 15"/>
              <a:gd name="T17" fmla="*/ 27 h 27"/>
              <a:gd name="T18" fmla="*/ 5 w 15"/>
              <a:gd name="T19" fmla="*/ 27 h 27"/>
              <a:gd name="T20" fmla="*/ 4 w 15"/>
              <a:gd name="T21" fmla="*/ 27 h 27"/>
              <a:gd name="T22" fmla="*/ 4 w 15"/>
              <a:gd name="T23" fmla="*/ 27 h 27"/>
              <a:gd name="T24" fmla="*/ 2 w 15"/>
              <a:gd name="T25" fmla="*/ 26 h 27"/>
              <a:gd name="T26" fmla="*/ 2 w 15"/>
              <a:gd name="T27" fmla="*/ 26 h 27"/>
              <a:gd name="T28" fmla="*/ 0 w 15"/>
              <a:gd name="T29" fmla="*/ 23 h 27"/>
              <a:gd name="T30" fmla="*/ 0 w 15"/>
              <a:gd name="T31" fmla="*/ 23 h 27"/>
              <a:gd name="T32" fmla="*/ 0 w 15"/>
              <a:gd name="T33" fmla="*/ 21 h 27"/>
              <a:gd name="T34" fmla="*/ 0 w 15"/>
              <a:gd name="T35" fmla="*/ 0 h 27"/>
              <a:gd name="T36" fmla="*/ 5 w 15"/>
              <a:gd name="T37" fmla="*/ 0 h 27"/>
              <a:gd name="T38" fmla="*/ 5 w 15"/>
              <a:gd name="T39" fmla="*/ 18 h 27"/>
              <a:gd name="T40" fmla="*/ 5 w 15"/>
              <a:gd name="T41" fmla="*/ 18 h 27"/>
              <a:gd name="T42" fmla="*/ 7 w 15"/>
              <a:gd name="T43" fmla="*/ 21 h 27"/>
              <a:gd name="T44" fmla="*/ 7 w 15"/>
              <a:gd name="T45" fmla="*/ 21 h 27"/>
              <a:gd name="T46" fmla="*/ 8 w 15"/>
              <a:gd name="T47" fmla="*/ 22 h 27"/>
              <a:gd name="T48" fmla="*/ 8 w 15"/>
              <a:gd name="T49" fmla="*/ 22 h 27"/>
              <a:gd name="T50" fmla="*/ 10 w 15"/>
              <a:gd name="T51" fmla="*/ 21 h 27"/>
              <a:gd name="T52" fmla="*/ 10 w 15"/>
              <a:gd name="T53" fmla="*/ 21 h 27"/>
              <a:gd name="T54" fmla="*/ 10 w 15"/>
              <a:gd name="T55" fmla="*/ 18 h 27"/>
              <a:gd name="T56" fmla="*/ 10 w 15"/>
              <a:gd name="T57" fmla="*/ 0 h 27"/>
              <a:gd name="T58" fmla="*/ 15 w 15"/>
              <a:gd name="T5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7">
                <a:moveTo>
                  <a:pt x="15" y="0"/>
                </a:moveTo>
                <a:lnTo>
                  <a:pt x="15" y="27"/>
                </a:lnTo>
                <a:lnTo>
                  <a:pt x="10" y="27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8" y="26"/>
                </a:lnTo>
                <a:lnTo>
                  <a:pt x="8" y="26"/>
                </a:lnTo>
                <a:lnTo>
                  <a:pt x="5" y="27"/>
                </a:lnTo>
                <a:lnTo>
                  <a:pt x="5" y="27"/>
                </a:lnTo>
                <a:lnTo>
                  <a:pt x="4" y="27"/>
                </a:lnTo>
                <a:lnTo>
                  <a:pt x="4" y="27"/>
                </a:lnTo>
                <a:lnTo>
                  <a:pt x="2" y="26"/>
                </a:lnTo>
                <a:lnTo>
                  <a:pt x="2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7" y="21"/>
                </a:lnTo>
                <a:lnTo>
                  <a:pt x="7" y="21"/>
                </a:lnTo>
                <a:lnTo>
                  <a:pt x="8" y="22"/>
                </a:lnTo>
                <a:lnTo>
                  <a:pt x="8" y="22"/>
                </a:lnTo>
                <a:lnTo>
                  <a:pt x="10" y="21"/>
                </a:lnTo>
                <a:lnTo>
                  <a:pt x="10" y="21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82" name="Freeform 906">
            <a:extLst>
              <a:ext uri="{FF2B5EF4-FFF2-40B4-BE49-F238E27FC236}">
                <a16:creationId xmlns:a16="http://schemas.microsoft.com/office/drawing/2014/main" id="{462EC4ED-4275-470F-BD55-2FE77B13A210}"/>
              </a:ext>
            </a:extLst>
          </p:cNvPr>
          <p:cNvSpPr>
            <a:spLocks/>
          </p:cNvSpPr>
          <p:nvPr/>
        </p:nvSpPr>
        <p:spPr bwMode="auto">
          <a:xfrm>
            <a:off x="4749243" y="4395971"/>
            <a:ext cx="42863" cy="42863"/>
          </a:xfrm>
          <a:custGeom>
            <a:avLst/>
            <a:gdLst>
              <a:gd name="T0" fmla="*/ 0 w 27"/>
              <a:gd name="T1" fmla="*/ 27 h 27"/>
              <a:gd name="T2" fmla="*/ 0 w 27"/>
              <a:gd name="T3" fmla="*/ 0 h 27"/>
              <a:gd name="T4" fmla="*/ 6 w 27"/>
              <a:gd name="T5" fmla="*/ 0 h 27"/>
              <a:gd name="T6" fmla="*/ 6 w 27"/>
              <a:gd name="T7" fmla="*/ 3 h 27"/>
              <a:gd name="T8" fmla="*/ 6 w 27"/>
              <a:gd name="T9" fmla="*/ 3 h 27"/>
              <a:gd name="T10" fmla="*/ 6 w 27"/>
              <a:gd name="T11" fmla="*/ 3 h 27"/>
              <a:gd name="T12" fmla="*/ 8 w 27"/>
              <a:gd name="T13" fmla="*/ 2 h 27"/>
              <a:gd name="T14" fmla="*/ 8 w 27"/>
              <a:gd name="T15" fmla="*/ 2 h 27"/>
              <a:gd name="T16" fmla="*/ 10 w 27"/>
              <a:gd name="T17" fmla="*/ 0 h 27"/>
              <a:gd name="T18" fmla="*/ 10 w 27"/>
              <a:gd name="T19" fmla="*/ 0 h 27"/>
              <a:gd name="T20" fmla="*/ 14 w 27"/>
              <a:gd name="T21" fmla="*/ 2 h 27"/>
              <a:gd name="T22" fmla="*/ 14 w 27"/>
              <a:gd name="T23" fmla="*/ 2 h 27"/>
              <a:gd name="T24" fmla="*/ 15 w 27"/>
              <a:gd name="T25" fmla="*/ 3 h 27"/>
              <a:gd name="T26" fmla="*/ 15 w 27"/>
              <a:gd name="T27" fmla="*/ 3 h 27"/>
              <a:gd name="T28" fmla="*/ 18 w 27"/>
              <a:gd name="T29" fmla="*/ 2 h 27"/>
              <a:gd name="T30" fmla="*/ 18 w 27"/>
              <a:gd name="T31" fmla="*/ 2 h 27"/>
              <a:gd name="T32" fmla="*/ 20 w 27"/>
              <a:gd name="T33" fmla="*/ 0 h 27"/>
              <a:gd name="T34" fmla="*/ 20 w 27"/>
              <a:gd name="T35" fmla="*/ 0 h 27"/>
              <a:gd name="T36" fmla="*/ 23 w 27"/>
              <a:gd name="T37" fmla="*/ 0 h 27"/>
              <a:gd name="T38" fmla="*/ 23 w 27"/>
              <a:gd name="T39" fmla="*/ 0 h 27"/>
              <a:gd name="T40" fmla="*/ 24 w 27"/>
              <a:gd name="T41" fmla="*/ 2 h 27"/>
              <a:gd name="T42" fmla="*/ 24 w 27"/>
              <a:gd name="T43" fmla="*/ 2 h 27"/>
              <a:gd name="T44" fmla="*/ 25 w 27"/>
              <a:gd name="T45" fmla="*/ 4 h 27"/>
              <a:gd name="T46" fmla="*/ 25 w 27"/>
              <a:gd name="T47" fmla="*/ 4 h 27"/>
              <a:gd name="T48" fmla="*/ 27 w 27"/>
              <a:gd name="T49" fmla="*/ 7 h 27"/>
              <a:gd name="T50" fmla="*/ 27 w 27"/>
              <a:gd name="T51" fmla="*/ 27 h 27"/>
              <a:gd name="T52" fmla="*/ 22 w 27"/>
              <a:gd name="T53" fmla="*/ 27 h 27"/>
              <a:gd name="T54" fmla="*/ 22 w 27"/>
              <a:gd name="T55" fmla="*/ 9 h 27"/>
              <a:gd name="T56" fmla="*/ 22 w 27"/>
              <a:gd name="T57" fmla="*/ 9 h 27"/>
              <a:gd name="T58" fmla="*/ 20 w 27"/>
              <a:gd name="T59" fmla="*/ 7 h 27"/>
              <a:gd name="T60" fmla="*/ 20 w 27"/>
              <a:gd name="T61" fmla="*/ 7 h 27"/>
              <a:gd name="T62" fmla="*/ 19 w 27"/>
              <a:gd name="T63" fmla="*/ 5 h 27"/>
              <a:gd name="T64" fmla="*/ 19 w 27"/>
              <a:gd name="T65" fmla="*/ 5 h 27"/>
              <a:gd name="T66" fmla="*/ 16 w 27"/>
              <a:gd name="T67" fmla="*/ 7 h 27"/>
              <a:gd name="T68" fmla="*/ 16 w 27"/>
              <a:gd name="T69" fmla="*/ 7 h 27"/>
              <a:gd name="T70" fmla="*/ 16 w 27"/>
              <a:gd name="T71" fmla="*/ 9 h 27"/>
              <a:gd name="T72" fmla="*/ 16 w 27"/>
              <a:gd name="T73" fmla="*/ 27 h 27"/>
              <a:gd name="T74" fmla="*/ 11 w 27"/>
              <a:gd name="T75" fmla="*/ 27 h 27"/>
              <a:gd name="T76" fmla="*/ 11 w 27"/>
              <a:gd name="T77" fmla="*/ 9 h 27"/>
              <a:gd name="T78" fmla="*/ 11 w 27"/>
              <a:gd name="T79" fmla="*/ 9 h 27"/>
              <a:gd name="T80" fmla="*/ 10 w 27"/>
              <a:gd name="T81" fmla="*/ 7 h 27"/>
              <a:gd name="T82" fmla="*/ 10 w 27"/>
              <a:gd name="T83" fmla="*/ 7 h 27"/>
              <a:gd name="T84" fmla="*/ 9 w 27"/>
              <a:gd name="T85" fmla="*/ 5 h 27"/>
              <a:gd name="T86" fmla="*/ 9 w 27"/>
              <a:gd name="T87" fmla="*/ 5 h 27"/>
              <a:gd name="T88" fmla="*/ 6 w 27"/>
              <a:gd name="T89" fmla="*/ 7 h 27"/>
              <a:gd name="T90" fmla="*/ 6 w 27"/>
              <a:gd name="T91" fmla="*/ 7 h 27"/>
              <a:gd name="T92" fmla="*/ 6 w 27"/>
              <a:gd name="T93" fmla="*/ 9 h 27"/>
              <a:gd name="T94" fmla="*/ 6 w 27"/>
              <a:gd name="T95" fmla="*/ 27 h 27"/>
              <a:gd name="T96" fmla="*/ 0 w 27"/>
              <a:gd name="T97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27">
                <a:moveTo>
                  <a:pt x="0" y="27"/>
                </a:moveTo>
                <a:lnTo>
                  <a:pt x="0" y="0"/>
                </a:lnTo>
                <a:lnTo>
                  <a:pt x="6" y="0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8" y="2"/>
                </a:lnTo>
                <a:lnTo>
                  <a:pt x="8" y="2"/>
                </a:lnTo>
                <a:lnTo>
                  <a:pt x="10" y="0"/>
                </a:lnTo>
                <a:lnTo>
                  <a:pt x="10" y="0"/>
                </a:lnTo>
                <a:lnTo>
                  <a:pt x="14" y="2"/>
                </a:lnTo>
                <a:lnTo>
                  <a:pt x="14" y="2"/>
                </a:lnTo>
                <a:lnTo>
                  <a:pt x="15" y="3"/>
                </a:lnTo>
                <a:lnTo>
                  <a:pt x="15" y="3"/>
                </a:lnTo>
                <a:lnTo>
                  <a:pt x="18" y="2"/>
                </a:lnTo>
                <a:lnTo>
                  <a:pt x="18" y="2"/>
                </a:lnTo>
                <a:lnTo>
                  <a:pt x="20" y="0"/>
                </a:lnTo>
                <a:lnTo>
                  <a:pt x="20" y="0"/>
                </a:lnTo>
                <a:lnTo>
                  <a:pt x="23" y="0"/>
                </a:lnTo>
                <a:lnTo>
                  <a:pt x="23" y="0"/>
                </a:lnTo>
                <a:lnTo>
                  <a:pt x="24" y="2"/>
                </a:lnTo>
                <a:lnTo>
                  <a:pt x="24" y="2"/>
                </a:lnTo>
                <a:lnTo>
                  <a:pt x="25" y="4"/>
                </a:lnTo>
                <a:lnTo>
                  <a:pt x="25" y="4"/>
                </a:lnTo>
                <a:lnTo>
                  <a:pt x="27" y="7"/>
                </a:lnTo>
                <a:lnTo>
                  <a:pt x="27" y="27"/>
                </a:lnTo>
                <a:lnTo>
                  <a:pt x="22" y="27"/>
                </a:lnTo>
                <a:lnTo>
                  <a:pt x="22" y="9"/>
                </a:lnTo>
                <a:lnTo>
                  <a:pt x="22" y="9"/>
                </a:lnTo>
                <a:lnTo>
                  <a:pt x="20" y="7"/>
                </a:lnTo>
                <a:lnTo>
                  <a:pt x="20" y="7"/>
                </a:lnTo>
                <a:lnTo>
                  <a:pt x="19" y="5"/>
                </a:lnTo>
                <a:lnTo>
                  <a:pt x="19" y="5"/>
                </a:lnTo>
                <a:lnTo>
                  <a:pt x="16" y="7"/>
                </a:lnTo>
                <a:lnTo>
                  <a:pt x="16" y="7"/>
                </a:lnTo>
                <a:lnTo>
                  <a:pt x="16" y="9"/>
                </a:lnTo>
                <a:lnTo>
                  <a:pt x="16" y="27"/>
                </a:lnTo>
                <a:lnTo>
                  <a:pt x="11" y="27"/>
                </a:lnTo>
                <a:lnTo>
                  <a:pt x="11" y="9"/>
                </a:lnTo>
                <a:lnTo>
                  <a:pt x="11" y="9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6" y="7"/>
                </a:lnTo>
                <a:lnTo>
                  <a:pt x="6" y="7"/>
                </a:lnTo>
                <a:lnTo>
                  <a:pt x="6" y="9"/>
                </a:lnTo>
                <a:lnTo>
                  <a:pt x="6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83" name="Freeform 907">
            <a:extLst>
              <a:ext uri="{FF2B5EF4-FFF2-40B4-BE49-F238E27FC236}">
                <a16:creationId xmlns:a16="http://schemas.microsoft.com/office/drawing/2014/main" id="{F023DF91-2145-447C-85E4-AE966ECA0F83}"/>
              </a:ext>
            </a:extLst>
          </p:cNvPr>
          <p:cNvSpPr>
            <a:spLocks/>
          </p:cNvSpPr>
          <p:nvPr/>
        </p:nvSpPr>
        <p:spPr bwMode="auto">
          <a:xfrm>
            <a:off x="4569856" y="4892858"/>
            <a:ext cx="36513" cy="55563"/>
          </a:xfrm>
          <a:custGeom>
            <a:avLst/>
            <a:gdLst>
              <a:gd name="T0" fmla="*/ 0 w 23"/>
              <a:gd name="T1" fmla="*/ 35 h 35"/>
              <a:gd name="T2" fmla="*/ 0 w 23"/>
              <a:gd name="T3" fmla="*/ 0 h 35"/>
              <a:gd name="T4" fmla="*/ 4 w 23"/>
              <a:gd name="T5" fmla="*/ 0 h 35"/>
              <a:gd name="T6" fmla="*/ 12 w 23"/>
              <a:gd name="T7" fmla="*/ 19 h 35"/>
              <a:gd name="T8" fmla="*/ 12 w 23"/>
              <a:gd name="T9" fmla="*/ 19 h 35"/>
              <a:gd name="T10" fmla="*/ 18 w 23"/>
              <a:gd name="T11" fmla="*/ 0 h 35"/>
              <a:gd name="T12" fmla="*/ 23 w 23"/>
              <a:gd name="T13" fmla="*/ 0 h 35"/>
              <a:gd name="T14" fmla="*/ 23 w 23"/>
              <a:gd name="T15" fmla="*/ 35 h 35"/>
              <a:gd name="T16" fmla="*/ 18 w 23"/>
              <a:gd name="T17" fmla="*/ 35 h 35"/>
              <a:gd name="T18" fmla="*/ 18 w 23"/>
              <a:gd name="T19" fmla="*/ 14 h 35"/>
              <a:gd name="T20" fmla="*/ 18 w 23"/>
              <a:gd name="T21" fmla="*/ 14 h 35"/>
              <a:gd name="T22" fmla="*/ 13 w 23"/>
              <a:gd name="T23" fmla="*/ 29 h 35"/>
              <a:gd name="T24" fmla="*/ 10 w 23"/>
              <a:gd name="T25" fmla="*/ 29 h 35"/>
              <a:gd name="T26" fmla="*/ 5 w 23"/>
              <a:gd name="T27" fmla="*/ 14 h 35"/>
              <a:gd name="T28" fmla="*/ 5 w 23"/>
              <a:gd name="T29" fmla="*/ 14 h 35"/>
              <a:gd name="T30" fmla="*/ 5 w 23"/>
              <a:gd name="T31" fmla="*/ 35 h 35"/>
              <a:gd name="T32" fmla="*/ 0 w 23"/>
              <a:gd name="T33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35">
                <a:moveTo>
                  <a:pt x="0" y="35"/>
                </a:moveTo>
                <a:lnTo>
                  <a:pt x="0" y="0"/>
                </a:lnTo>
                <a:lnTo>
                  <a:pt x="4" y="0"/>
                </a:lnTo>
                <a:lnTo>
                  <a:pt x="12" y="19"/>
                </a:lnTo>
                <a:lnTo>
                  <a:pt x="12" y="19"/>
                </a:lnTo>
                <a:lnTo>
                  <a:pt x="18" y="0"/>
                </a:lnTo>
                <a:lnTo>
                  <a:pt x="23" y="0"/>
                </a:lnTo>
                <a:lnTo>
                  <a:pt x="23" y="35"/>
                </a:lnTo>
                <a:lnTo>
                  <a:pt x="18" y="35"/>
                </a:lnTo>
                <a:lnTo>
                  <a:pt x="18" y="14"/>
                </a:lnTo>
                <a:lnTo>
                  <a:pt x="18" y="14"/>
                </a:lnTo>
                <a:lnTo>
                  <a:pt x="13" y="29"/>
                </a:lnTo>
                <a:lnTo>
                  <a:pt x="10" y="29"/>
                </a:lnTo>
                <a:lnTo>
                  <a:pt x="5" y="14"/>
                </a:lnTo>
                <a:lnTo>
                  <a:pt x="5" y="14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84" name="Freeform 908">
            <a:extLst>
              <a:ext uri="{FF2B5EF4-FFF2-40B4-BE49-F238E27FC236}">
                <a16:creationId xmlns:a16="http://schemas.microsoft.com/office/drawing/2014/main" id="{8E6CB1FF-BA24-4886-9D4E-D42A700A2A23}"/>
              </a:ext>
            </a:extLst>
          </p:cNvPr>
          <p:cNvSpPr>
            <a:spLocks noEditPoints="1"/>
          </p:cNvSpPr>
          <p:nvPr/>
        </p:nvSpPr>
        <p:spPr bwMode="auto">
          <a:xfrm>
            <a:off x="4612718" y="4908733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8 h 26"/>
              <a:gd name="T6" fmla="*/ 5 w 15"/>
              <a:gd name="T7" fmla="*/ 18 h 26"/>
              <a:gd name="T8" fmla="*/ 6 w 15"/>
              <a:gd name="T9" fmla="*/ 20 h 26"/>
              <a:gd name="T10" fmla="*/ 6 w 15"/>
              <a:gd name="T11" fmla="*/ 20 h 26"/>
              <a:gd name="T12" fmla="*/ 7 w 15"/>
              <a:gd name="T13" fmla="*/ 20 h 26"/>
              <a:gd name="T14" fmla="*/ 7 w 15"/>
              <a:gd name="T15" fmla="*/ 20 h 26"/>
              <a:gd name="T16" fmla="*/ 10 w 15"/>
              <a:gd name="T17" fmla="*/ 20 h 26"/>
              <a:gd name="T18" fmla="*/ 10 w 15"/>
              <a:gd name="T19" fmla="*/ 20 h 26"/>
              <a:gd name="T20" fmla="*/ 10 w 15"/>
              <a:gd name="T21" fmla="*/ 18 h 26"/>
              <a:gd name="T22" fmla="*/ 15 w 15"/>
              <a:gd name="T23" fmla="*/ 18 h 26"/>
              <a:gd name="T24" fmla="*/ 15 w 15"/>
              <a:gd name="T25" fmla="*/ 18 h 26"/>
              <a:gd name="T26" fmla="*/ 15 w 15"/>
              <a:gd name="T27" fmla="*/ 21 h 26"/>
              <a:gd name="T28" fmla="*/ 13 w 15"/>
              <a:gd name="T29" fmla="*/ 24 h 26"/>
              <a:gd name="T30" fmla="*/ 13 w 15"/>
              <a:gd name="T31" fmla="*/ 24 h 26"/>
              <a:gd name="T32" fmla="*/ 11 w 15"/>
              <a:gd name="T33" fmla="*/ 25 h 26"/>
              <a:gd name="T34" fmla="*/ 11 w 15"/>
              <a:gd name="T35" fmla="*/ 25 h 26"/>
              <a:gd name="T36" fmla="*/ 7 w 15"/>
              <a:gd name="T37" fmla="*/ 26 h 26"/>
              <a:gd name="T38" fmla="*/ 7 w 15"/>
              <a:gd name="T39" fmla="*/ 26 h 26"/>
              <a:gd name="T40" fmla="*/ 3 w 15"/>
              <a:gd name="T41" fmla="*/ 25 h 26"/>
              <a:gd name="T42" fmla="*/ 3 w 15"/>
              <a:gd name="T43" fmla="*/ 25 h 26"/>
              <a:gd name="T44" fmla="*/ 1 w 15"/>
              <a:gd name="T45" fmla="*/ 23 h 26"/>
              <a:gd name="T46" fmla="*/ 1 w 15"/>
              <a:gd name="T47" fmla="*/ 23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8 h 26"/>
              <a:gd name="T54" fmla="*/ 0 w 15"/>
              <a:gd name="T55" fmla="*/ 9 h 26"/>
              <a:gd name="T56" fmla="*/ 0 w 15"/>
              <a:gd name="T57" fmla="*/ 9 h 26"/>
              <a:gd name="T58" fmla="*/ 0 w 15"/>
              <a:gd name="T59" fmla="*/ 6 h 26"/>
              <a:gd name="T60" fmla="*/ 0 w 15"/>
              <a:gd name="T61" fmla="*/ 6 h 26"/>
              <a:gd name="T62" fmla="*/ 1 w 15"/>
              <a:gd name="T63" fmla="*/ 4 h 26"/>
              <a:gd name="T64" fmla="*/ 1 w 15"/>
              <a:gd name="T65" fmla="*/ 4 h 26"/>
              <a:gd name="T66" fmla="*/ 3 w 15"/>
              <a:gd name="T67" fmla="*/ 1 h 26"/>
              <a:gd name="T68" fmla="*/ 3 w 15"/>
              <a:gd name="T69" fmla="*/ 1 h 26"/>
              <a:gd name="T70" fmla="*/ 7 w 15"/>
              <a:gd name="T71" fmla="*/ 0 h 26"/>
              <a:gd name="T72" fmla="*/ 7 w 15"/>
              <a:gd name="T73" fmla="*/ 0 h 26"/>
              <a:gd name="T74" fmla="*/ 11 w 15"/>
              <a:gd name="T75" fmla="*/ 0 h 26"/>
              <a:gd name="T76" fmla="*/ 11 w 15"/>
              <a:gd name="T77" fmla="*/ 0 h 26"/>
              <a:gd name="T78" fmla="*/ 13 w 15"/>
              <a:gd name="T79" fmla="*/ 3 h 26"/>
              <a:gd name="T80" fmla="*/ 13 w 15"/>
              <a:gd name="T81" fmla="*/ 3 h 26"/>
              <a:gd name="T82" fmla="*/ 15 w 15"/>
              <a:gd name="T83" fmla="*/ 5 h 26"/>
              <a:gd name="T84" fmla="*/ 15 w 15"/>
              <a:gd name="T85" fmla="*/ 8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8 h 26"/>
              <a:gd name="T94" fmla="*/ 10 w 15"/>
              <a:gd name="T95" fmla="*/ 8 h 26"/>
              <a:gd name="T96" fmla="*/ 10 w 15"/>
              <a:gd name="T97" fmla="*/ 5 h 26"/>
              <a:gd name="T98" fmla="*/ 10 w 15"/>
              <a:gd name="T99" fmla="*/ 5 h 26"/>
              <a:gd name="T100" fmla="*/ 7 w 15"/>
              <a:gd name="T101" fmla="*/ 5 h 26"/>
              <a:gd name="T102" fmla="*/ 7 w 15"/>
              <a:gd name="T103" fmla="*/ 5 h 26"/>
              <a:gd name="T104" fmla="*/ 6 w 15"/>
              <a:gd name="T105" fmla="*/ 5 h 26"/>
              <a:gd name="T106" fmla="*/ 6 w 15"/>
              <a:gd name="T107" fmla="*/ 5 h 26"/>
              <a:gd name="T108" fmla="*/ 5 w 15"/>
              <a:gd name="T109" fmla="*/ 8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5" y="18"/>
                </a:lnTo>
                <a:lnTo>
                  <a:pt x="15" y="18"/>
                </a:lnTo>
                <a:lnTo>
                  <a:pt x="15" y="21"/>
                </a:lnTo>
                <a:lnTo>
                  <a:pt x="13" y="24"/>
                </a:lnTo>
                <a:lnTo>
                  <a:pt x="13" y="24"/>
                </a:lnTo>
                <a:lnTo>
                  <a:pt x="11" y="25"/>
                </a:lnTo>
                <a:lnTo>
                  <a:pt x="11" y="25"/>
                </a:lnTo>
                <a:lnTo>
                  <a:pt x="7" y="26"/>
                </a:lnTo>
                <a:lnTo>
                  <a:pt x="7" y="26"/>
                </a:lnTo>
                <a:lnTo>
                  <a:pt x="3" y="25"/>
                </a:lnTo>
                <a:lnTo>
                  <a:pt x="3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3" y="1"/>
                </a:lnTo>
                <a:lnTo>
                  <a:pt x="3" y="1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3" y="3"/>
                </a:lnTo>
                <a:lnTo>
                  <a:pt x="13" y="3"/>
                </a:lnTo>
                <a:lnTo>
                  <a:pt x="15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8"/>
                </a:lnTo>
                <a:lnTo>
                  <a:pt x="10" y="8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85" name="Freeform 909">
            <a:extLst>
              <a:ext uri="{FF2B5EF4-FFF2-40B4-BE49-F238E27FC236}">
                <a16:creationId xmlns:a16="http://schemas.microsoft.com/office/drawing/2014/main" id="{5838B4FA-C5FC-42DD-8FD8-09DE4FAA7BCC}"/>
              </a:ext>
            </a:extLst>
          </p:cNvPr>
          <p:cNvSpPr>
            <a:spLocks noEditPoints="1"/>
          </p:cNvSpPr>
          <p:nvPr/>
        </p:nvSpPr>
        <p:spPr bwMode="auto">
          <a:xfrm>
            <a:off x="4641293" y="4892858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86" name="Freeform 910">
            <a:extLst>
              <a:ext uri="{FF2B5EF4-FFF2-40B4-BE49-F238E27FC236}">
                <a16:creationId xmlns:a16="http://schemas.microsoft.com/office/drawing/2014/main" id="{362C3A23-CA05-4E82-B4E8-0FF1256746D6}"/>
              </a:ext>
            </a:extLst>
          </p:cNvPr>
          <p:cNvSpPr>
            <a:spLocks/>
          </p:cNvSpPr>
          <p:nvPr/>
        </p:nvSpPr>
        <p:spPr bwMode="auto">
          <a:xfrm>
            <a:off x="4653993" y="4897621"/>
            <a:ext cx="15875" cy="50800"/>
          </a:xfrm>
          <a:custGeom>
            <a:avLst/>
            <a:gdLst>
              <a:gd name="T0" fmla="*/ 2 w 10"/>
              <a:gd name="T1" fmla="*/ 7 h 32"/>
              <a:gd name="T2" fmla="*/ 2 w 10"/>
              <a:gd name="T3" fmla="*/ 0 h 32"/>
              <a:gd name="T4" fmla="*/ 7 w 10"/>
              <a:gd name="T5" fmla="*/ 0 h 32"/>
              <a:gd name="T6" fmla="*/ 7 w 10"/>
              <a:gd name="T7" fmla="*/ 7 h 32"/>
              <a:gd name="T8" fmla="*/ 10 w 10"/>
              <a:gd name="T9" fmla="*/ 7 h 32"/>
              <a:gd name="T10" fmla="*/ 10 w 10"/>
              <a:gd name="T11" fmla="*/ 11 h 32"/>
              <a:gd name="T12" fmla="*/ 7 w 10"/>
              <a:gd name="T13" fmla="*/ 11 h 32"/>
              <a:gd name="T14" fmla="*/ 7 w 10"/>
              <a:gd name="T15" fmla="*/ 25 h 32"/>
              <a:gd name="T16" fmla="*/ 7 w 10"/>
              <a:gd name="T17" fmla="*/ 25 h 32"/>
              <a:gd name="T18" fmla="*/ 7 w 10"/>
              <a:gd name="T19" fmla="*/ 27 h 32"/>
              <a:gd name="T20" fmla="*/ 7 w 10"/>
              <a:gd name="T21" fmla="*/ 27 h 32"/>
              <a:gd name="T22" fmla="*/ 7 w 10"/>
              <a:gd name="T23" fmla="*/ 27 h 32"/>
              <a:gd name="T24" fmla="*/ 7 w 10"/>
              <a:gd name="T25" fmla="*/ 27 h 32"/>
              <a:gd name="T26" fmla="*/ 9 w 10"/>
              <a:gd name="T27" fmla="*/ 27 h 32"/>
              <a:gd name="T28" fmla="*/ 9 w 10"/>
              <a:gd name="T29" fmla="*/ 27 h 32"/>
              <a:gd name="T30" fmla="*/ 10 w 10"/>
              <a:gd name="T31" fmla="*/ 27 h 32"/>
              <a:gd name="T32" fmla="*/ 10 w 10"/>
              <a:gd name="T33" fmla="*/ 32 h 32"/>
              <a:gd name="T34" fmla="*/ 9 w 10"/>
              <a:gd name="T35" fmla="*/ 32 h 32"/>
              <a:gd name="T36" fmla="*/ 9 w 10"/>
              <a:gd name="T37" fmla="*/ 32 h 32"/>
              <a:gd name="T38" fmla="*/ 5 w 10"/>
              <a:gd name="T39" fmla="*/ 32 h 32"/>
              <a:gd name="T40" fmla="*/ 5 w 10"/>
              <a:gd name="T41" fmla="*/ 32 h 32"/>
              <a:gd name="T42" fmla="*/ 4 w 10"/>
              <a:gd name="T43" fmla="*/ 31 h 32"/>
              <a:gd name="T44" fmla="*/ 4 w 10"/>
              <a:gd name="T45" fmla="*/ 31 h 32"/>
              <a:gd name="T46" fmla="*/ 2 w 10"/>
              <a:gd name="T47" fmla="*/ 28 h 32"/>
              <a:gd name="T48" fmla="*/ 2 w 10"/>
              <a:gd name="T49" fmla="*/ 28 h 32"/>
              <a:gd name="T50" fmla="*/ 2 w 10"/>
              <a:gd name="T51" fmla="*/ 27 h 32"/>
              <a:gd name="T52" fmla="*/ 2 w 10"/>
              <a:gd name="T53" fmla="*/ 11 h 32"/>
              <a:gd name="T54" fmla="*/ 0 w 10"/>
              <a:gd name="T55" fmla="*/ 11 h 32"/>
              <a:gd name="T56" fmla="*/ 0 w 10"/>
              <a:gd name="T57" fmla="*/ 7 h 32"/>
              <a:gd name="T58" fmla="*/ 2 w 10"/>
              <a:gd name="T59" fmla="*/ 7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" h="32">
                <a:moveTo>
                  <a:pt x="2" y="7"/>
                </a:moveTo>
                <a:lnTo>
                  <a:pt x="2" y="0"/>
                </a:lnTo>
                <a:lnTo>
                  <a:pt x="7" y="0"/>
                </a:lnTo>
                <a:lnTo>
                  <a:pt x="7" y="7"/>
                </a:lnTo>
                <a:lnTo>
                  <a:pt x="10" y="7"/>
                </a:lnTo>
                <a:lnTo>
                  <a:pt x="10" y="11"/>
                </a:lnTo>
                <a:lnTo>
                  <a:pt x="7" y="11"/>
                </a:lnTo>
                <a:lnTo>
                  <a:pt x="7" y="25"/>
                </a:lnTo>
                <a:lnTo>
                  <a:pt x="7" y="25"/>
                </a:lnTo>
                <a:lnTo>
                  <a:pt x="7" y="27"/>
                </a:lnTo>
                <a:lnTo>
                  <a:pt x="7" y="27"/>
                </a:lnTo>
                <a:lnTo>
                  <a:pt x="7" y="27"/>
                </a:lnTo>
                <a:lnTo>
                  <a:pt x="7" y="27"/>
                </a:lnTo>
                <a:lnTo>
                  <a:pt x="9" y="27"/>
                </a:lnTo>
                <a:lnTo>
                  <a:pt x="9" y="27"/>
                </a:lnTo>
                <a:lnTo>
                  <a:pt x="10" y="27"/>
                </a:lnTo>
                <a:lnTo>
                  <a:pt x="10" y="32"/>
                </a:lnTo>
                <a:lnTo>
                  <a:pt x="9" y="32"/>
                </a:lnTo>
                <a:lnTo>
                  <a:pt x="9" y="32"/>
                </a:lnTo>
                <a:lnTo>
                  <a:pt x="5" y="32"/>
                </a:lnTo>
                <a:lnTo>
                  <a:pt x="5" y="32"/>
                </a:lnTo>
                <a:lnTo>
                  <a:pt x="4" y="31"/>
                </a:lnTo>
                <a:lnTo>
                  <a:pt x="4" y="31"/>
                </a:lnTo>
                <a:lnTo>
                  <a:pt x="2" y="28"/>
                </a:lnTo>
                <a:lnTo>
                  <a:pt x="2" y="28"/>
                </a:lnTo>
                <a:lnTo>
                  <a:pt x="2" y="27"/>
                </a:lnTo>
                <a:lnTo>
                  <a:pt x="2" y="11"/>
                </a:lnTo>
                <a:lnTo>
                  <a:pt x="0" y="11"/>
                </a:lnTo>
                <a:lnTo>
                  <a:pt x="0" y="7"/>
                </a:lnTo>
                <a:lnTo>
                  <a:pt x="2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87" name="Freeform 911">
            <a:extLst>
              <a:ext uri="{FF2B5EF4-FFF2-40B4-BE49-F238E27FC236}">
                <a16:creationId xmlns:a16="http://schemas.microsoft.com/office/drawing/2014/main" id="{A8901A8D-C249-44EC-872D-0AD9D34E1984}"/>
              </a:ext>
            </a:extLst>
          </p:cNvPr>
          <p:cNvSpPr>
            <a:spLocks/>
          </p:cNvSpPr>
          <p:nvPr/>
        </p:nvSpPr>
        <p:spPr bwMode="auto">
          <a:xfrm>
            <a:off x="4673043" y="4908733"/>
            <a:ext cx="25400" cy="39688"/>
          </a:xfrm>
          <a:custGeom>
            <a:avLst/>
            <a:gdLst>
              <a:gd name="T0" fmla="*/ 0 w 16"/>
              <a:gd name="T1" fmla="*/ 25 h 25"/>
              <a:gd name="T2" fmla="*/ 0 w 16"/>
              <a:gd name="T3" fmla="*/ 0 h 25"/>
              <a:gd name="T4" fmla="*/ 5 w 16"/>
              <a:gd name="T5" fmla="*/ 0 h 25"/>
              <a:gd name="T6" fmla="*/ 5 w 16"/>
              <a:gd name="T7" fmla="*/ 3 h 25"/>
              <a:gd name="T8" fmla="*/ 5 w 16"/>
              <a:gd name="T9" fmla="*/ 3 h 25"/>
              <a:gd name="T10" fmla="*/ 5 w 16"/>
              <a:gd name="T11" fmla="*/ 3 h 25"/>
              <a:gd name="T12" fmla="*/ 8 w 16"/>
              <a:gd name="T13" fmla="*/ 0 h 25"/>
              <a:gd name="T14" fmla="*/ 8 w 16"/>
              <a:gd name="T15" fmla="*/ 0 h 25"/>
              <a:gd name="T16" fmla="*/ 11 w 16"/>
              <a:gd name="T17" fmla="*/ 0 h 25"/>
              <a:gd name="T18" fmla="*/ 11 w 16"/>
              <a:gd name="T19" fmla="*/ 0 h 25"/>
              <a:gd name="T20" fmla="*/ 12 w 16"/>
              <a:gd name="T21" fmla="*/ 0 h 25"/>
              <a:gd name="T22" fmla="*/ 12 w 16"/>
              <a:gd name="T23" fmla="*/ 0 h 25"/>
              <a:gd name="T24" fmla="*/ 14 w 16"/>
              <a:gd name="T25" fmla="*/ 1 h 25"/>
              <a:gd name="T26" fmla="*/ 14 w 16"/>
              <a:gd name="T27" fmla="*/ 1 h 25"/>
              <a:gd name="T28" fmla="*/ 16 w 16"/>
              <a:gd name="T29" fmla="*/ 3 h 25"/>
              <a:gd name="T30" fmla="*/ 16 w 16"/>
              <a:gd name="T31" fmla="*/ 3 h 25"/>
              <a:gd name="T32" fmla="*/ 16 w 16"/>
              <a:gd name="T33" fmla="*/ 6 h 25"/>
              <a:gd name="T34" fmla="*/ 16 w 16"/>
              <a:gd name="T35" fmla="*/ 25 h 25"/>
              <a:gd name="T36" fmla="*/ 11 w 16"/>
              <a:gd name="T37" fmla="*/ 25 h 25"/>
              <a:gd name="T38" fmla="*/ 11 w 16"/>
              <a:gd name="T39" fmla="*/ 8 h 25"/>
              <a:gd name="T40" fmla="*/ 11 w 16"/>
              <a:gd name="T41" fmla="*/ 8 h 25"/>
              <a:gd name="T42" fmla="*/ 11 w 16"/>
              <a:gd name="T43" fmla="*/ 6 h 25"/>
              <a:gd name="T44" fmla="*/ 11 w 16"/>
              <a:gd name="T45" fmla="*/ 6 h 25"/>
              <a:gd name="T46" fmla="*/ 8 w 16"/>
              <a:gd name="T47" fmla="*/ 5 h 25"/>
              <a:gd name="T48" fmla="*/ 8 w 16"/>
              <a:gd name="T49" fmla="*/ 5 h 25"/>
              <a:gd name="T50" fmla="*/ 5 w 16"/>
              <a:gd name="T51" fmla="*/ 6 h 25"/>
              <a:gd name="T52" fmla="*/ 5 w 16"/>
              <a:gd name="T53" fmla="*/ 6 h 25"/>
              <a:gd name="T54" fmla="*/ 5 w 16"/>
              <a:gd name="T55" fmla="*/ 9 h 25"/>
              <a:gd name="T56" fmla="*/ 5 w 16"/>
              <a:gd name="T57" fmla="*/ 25 h 25"/>
              <a:gd name="T58" fmla="*/ 0 w 16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8" y="0"/>
                </a:lnTo>
                <a:lnTo>
                  <a:pt x="8" y="0"/>
                </a:lnTo>
                <a:lnTo>
                  <a:pt x="11" y="0"/>
                </a:lnTo>
                <a:lnTo>
                  <a:pt x="11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6" y="3"/>
                </a:lnTo>
                <a:lnTo>
                  <a:pt x="16" y="3"/>
                </a:lnTo>
                <a:lnTo>
                  <a:pt x="16" y="6"/>
                </a:lnTo>
                <a:lnTo>
                  <a:pt x="16" y="25"/>
                </a:lnTo>
                <a:lnTo>
                  <a:pt x="11" y="25"/>
                </a:lnTo>
                <a:lnTo>
                  <a:pt x="11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88" name="Freeform 912">
            <a:extLst>
              <a:ext uri="{FF2B5EF4-FFF2-40B4-BE49-F238E27FC236}">
                <a16:creationId xmlns:a16="http://schemas.microsoft.com/office/drawing/2014/main" id="{813A0635-A365-497A-8D81-EBBD0C77B018}"/>
              </a:ext>
            </a:extLst>
          </p:cNvPr>
          <p:cNvSpPr>
            <a:spLocks noEditPoints="1"/>
          </p:cNvSpPr>
          <p:nvPr/>
        </p:nvSpPr>
        <p:spPr bwMode="auto">
          <a:xfrm>
            <a:off x="4703206" y="4908733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8 h 26"/>
              <a:gd name="T6" fmla="*/ 5 w 15"/>
              <a:gd name="T7" fmla="*/ 18 h 26"/>
              <a:gd name="T8" fmla="*/ 7 w 15"/>
              <a:gd name="T9" fmla="*/ 20 h 26"/>
              <a:gd name="T10" fmla="*/ 7 w 15"/>
              <a:gd name="T11" fmla="*/ 20 h 26"/>
              <a:gd name="T12" fmla="*/ 8 w 15"/>
              <a:gd name="T13" fmla="*/ 20 h 26"/>
              <a:gd name="T14" fmla="*/ 8 w 15"/>
              <a:gd name="T15" fmla="*/ 20 h 26"/>
              <a:gd name="T16" fmla="*/ 10 w 15"/>
              <a:gd name="T17" fmla="*/ 20 h 26"/>
              <a:gd name="T18" fmla="*/ 10 w 15"/>
              <a:gd name="T19" fmla="*/ 20 h 26"/>
              <a:gd name="T20" fmla="*/ 10 w 15"/>
              <a:gd name="T21" fmla="*/ 18 h 26"/>
              <a:gd name="T22" fmla="*/ 15 w 15"/>
              <a:gd name="T23" fmla="*/ 18 h 26"/>
              <a:gd name="T24" fmla="*/ 15 w 15"/>
              <a:gd name="T25" fmla="*/ 18 h 26"/>
              <a:gd name="T26" fmla="*/ 15 w 15"/>
              <a:gd name="T27" fmla="*/ 21 h 26"/>
              <a:gd name="T28" fmla="*/ 14 w 15"/>
              <a:gd name="T29" fmla="*/ 24 h 26"/>
              <a:gd name="T30" fmla="*/ 14 w 15"/>
              <a:gd name="T31" fmla="*/ 24 h 26"/>
              <a:gd name="T32" fmla="*/ 12 w 15"/>
              <a:gd name="T33" fmla="*/ 25 h 26"/>
              <a:gd name="T34" fmla="*/ 12 w 15"/>
              <a:gd name="T35" fmla="*/ 25 h 26"/>
              <a:gd name="T36" fmla="*/ 8 w 15"/>
              <a:gd name="T37" fmla="*/ 26 h 26"/>
              <a:gd name="T38" fmla="*/ 8 w 15"/>
              <a:gd name="T39" fmla="*/ 26 h 26"/>
              <a:gd name="T40" fmla="*/ 4 w 15"/>
              <a:gd name="T41" fmla="*/ 25 h 26"/>
              <a:gd name="T42" fmla="*/ 4 w 15"/>
              <a:gd name="T43" fmla="*/ 25 h 26"/>
              <a:gd name="T44" fmla="*/ 2 w 15"/>
              <a:gd name="T45" fmla="*/ 23 h 26"/>
              <a:gd name="T46" fmla="*/ 2 w 15"/>
              <a:gd name="T47" fmla="*/ 23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8 h 26"/>
              <a:gd name="T54" fmla="*/ 0 w 15"/>
              <a:gd name="T55" fmla="*/ 9 h 26"/>
              <a:gd name="T56" fmla="*/ 0 w 15"/>
              <a:gd name="T57" fmla="*/ 9 h 26"/>
              <a:gd name="T58" fmla="*/ 0 w 15"/>
              <a:gd name="T59" fmla="*/ 6 h 26"/>
              <a:gd name="T60" fmla="*/ 0 w 15"/>
              <a:gd name="T61" fmla="*/ 6 h 26"/>
              <a:gd name="T62" fmla="*/ 2 w 15"/>
              <a:gd name="T63" fmla="*/ 4 h 26"/>
              <a:gd name="T64" fmla="*/ 2 w 15"/>
              <a:gd name="T65" fmla="*/ 4 h 26"/>
              <a:gd name="T66" fmla="*/ 4 w 15"/>
              <a:gd name="T67" fmla="*/ 1 h 26"/>
              <a:gd name="T68" fmla="*/ 4 w 15"/>
              <a:gd name="T69" fmla="*/ 1 h 26"/>
              <a:gd name="T70" fmla="*/ 8 w 15"/>
              <a:gd name="T71" fmla="*/ 0 h 26"/>
              <a:gd name="T72" fmla="*/ 8 w 15"/>
              <a:gd name="T73" fmla="*/ 0 h 26"/>
              <a:gd name="T74" fmla="*/ 12 w 15"/>
              <a:gd name="T75" fmla="*/ 0 h 26"/>
              <a:gd name="T76" fmla="*/ 12 w 15"/>
              <a:gd name="T77" fmla="*/ 0 h 26"/>
              <a:gd name="T78" fmla="*/ 14 w 15"/>
              <a:gd name="T79" fmla="*/ 3 h 26"/>
              <a:gd name="T80" fmla="*/ 14 w 15"/>
              <a:gd name="T81" fmla="*/ 3 h 26"/>
              <a:gd name="T82" fmla="*/ 15 w 15"/>
              <a:gd name="T83" fmla="*/ 5 h 26"/>
              <a:gd name="T84" fmla="*/ 15 w 15"/>
              <a:gd name="T85" fmla="*/ 8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8 h 26"/>
              <a:gd name="T94" fmla="*/ 10 w 15"/>
              <a:gd name="T95" fmla="*/ 8 h 26"/>
              <a:gd name="T96" fmla="*/ 10 w 15"/>
              <a:gd name="T97" fmla="*/ 5 h 26"/>
              <a:gd name="T98" fmla="*/ 10 w 15"/>
              <a:gd name="T99" fmla="*/ 5 h 26"/>
              <a:gd name="T100" fmla="*/ 8 w 15"/>
              <a:gd name="T101" fmla="*/ 5 h 26"/>
              <a:gd name="T102" fmla="*/ 8 w 15"/>
              <a:gd name="T103" fmla="*/ 5 h 26"/>
              <a:gd name="T104" fmla="*/ 7 w 15"/>
              <a:gd name="T105" fmla="*/ 5 h 26"/>
              <a:gd name="T106" fmla="*/ 7 w 15"/>
              <a:gd name="T107" fmla="*/ 5 h 26"/>
              <a:gd name="T108" fmla="*/ 5 w 15"/>
              <a:gd name="T109" fmla="*/ 8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8"/>
                </a:ln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5" y="18"/>
                </a:lnTo>
                <a:lnTo>
                  <a:pt x="15" y="18"/>
                </a:lnTo>
                <a:lnTo>
                  <a:pt x="15" y="21"/>
                </a:lnTo>
                <a:lnTo>
                  <a:pt x="14" y="24"/>
                </a:lnTo>
                <a:lnTo>
                  <a:pt x="14" y="24"/>
                </a:lnTo>
                <a:lnTo>
                  <a:pt x="12" y="25"/>
                </a:lnTo>
                <a:lnTo>
                  <a:pt x="12" y="25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2" y="23"/>
                </a:lnTo>
                <a:lnTo>
                  <a:pt x="2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14" y="3"/>
                </a:lnTo>
                <a:lnTo>
                  <a:pt x="14" y="3"/>
                </a:lnTo>
                <a:lnTo>
                  <a:pt x="15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8"/>
                </a:lnTo>
                <a:lnTo>
                  <a:pt x="10" y="8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8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89" name="Freeform 913">
            <a:extLst>
              <a:ext uri="{FF2B5EF4-FFF2-40B4-BE49-F238E27FC236}">
                <a16:creationId xmlns:a16="http://schemas.microsoft.com/office/drawing/2014/main" id="{4AD32009-9F08-4AA3-AB66-03871ED013B1}"/>
              </a:ext>
            </a:extLst>
          </p:cNvPr>
          <p:cNvSpPr>
            <a:spLocks/>
          </p:cNvSpPr>
          <p:nvPr/>
        </p:nvSpPr>
        <p:spPr bwMode="auto">
          <a:xfrm>
            <a:off x="4733368" y="4908733"/>
            <a:ext cx="20638" cy="39688"/>
          </a:xfrm>
          <a:custGeom>
            <a:avLst/>
            <a:gdLst>
              <a:gd name="T0" fmla="*/ 0 w 13"/>
              <a:gd name="T1" fmla="*/ 25 h 25"/>
              <a:gd name="T2" fmla="*/ 0 w 13"/>
              <a:gd name="T3" fmla="*/ 0 h 25"/>
              <a:gd name="T4" fmla="*/ 5 w 13"/>
              <a:gd name="T5" fmla="*/ 0 h 25"/>
              <a:gd name="T6" fmla="*/ 5 w 13"/>
              <a:gd name="T7" fmla="*/ 3 h 25"/>
              <a:gd name="T8" fmla="*/ 5 w 13"/>
              <a:gd name="T9" fmla="*/ 3 h 25"/>
              <a:gd name="T10" fmla="*/ 9 w 13"/>
              <a:gd name="T11" fmla="*/ 0 h 25"/>
              <a:gd name="T12" fmla="*/ 9 w 13"/>
              <a:gd name="T13" fmla="*/ 0 h 25"/>
              <a:gd name="T14" fmla="*/ 13 w 13"/>
              <a:gd name="T15" fmla="*/ 0 h 25"/>
              <a:gd name="T16" fmla="*/ 13 w 13"/>
              <a:gd name="T17" fmla="*/ 5 h 25"/>
              <a:gd name="T18" fmla="*/ 13 w 13"/>
              <a:gd name="T19" fmla="*/ 5 h 25"/>
              <a:gd name="T20" fmla="*/ 11 w 13"/>
              <a:gd name="T21" fmla="*/ 5 h 25"/>
              <a:gd name="T22" fmla="*/ 11 w 13"/>
              <a:gd name="T23" fmla="*/ 5 h 25"/>
              <a:gd name="T24" fmla="*/ 9 w 13"/>
              <a:gd name="T25" fmla="*/ 5 h 25"/>
              <a:gd name="T26" fmla="*/ 9 w 13"/>
              <a:gd name="T27" fmla="*/ 5 h 25"/>
              <a:gd name="T28" fmla="*/ 8 w 13"/>
              <a:gd name="T29" fmla="*/ 6 h 25"/>
              <a:gd name="T30" fmla="*/ 8 w 13"/>
              <a:gd name="T31" fmla="*/ 6 h 25"/>
              <a:gd name="T32" fmla="*/ 6 w 13"/>
              <a:gd name="T33" fmla="*/ 8 h 25"/>
              <a:gd name="T34" fmla="*/ 6 w 13"/>
              <a:gd name="T35" fmla="*/ 8 h 25"/>
              <a:gd name="T36" fmla="*/ 5 w 13"/>
              <a:gd name="T37" fmla="*/ 10 h 25"/>
              <a:gd name="T38" fmla="*/ 5 w 13"/>
              <a:gd name="T39" fmla="*/ 25 h 25"/>
              <a:gd name="T40" fmla="*/ 0 w 13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9" y="0"/>
                </a:lnTo>
                <a:lnTo>
                  <a:pt x="9" y="0"/>
                </a:lnTo>
                <a:lnTo>
                  <a:pt x="13" y="0"/>
                </a:lnTo>
                <a:lnTo>
                  <a:pt x="13" y="5"/>
                </a:lnTo>
                <a:lnTo>
                  <a:pt x="13" y="5"/>
                </a:lnTo>
                <a:lnTo>
                  <a:pt x="11" y="5"/>
                </a:lnTo>
                <a:lnTo>
                  <a:pt x="11" y="5"/>
                </a:lnTo>
                <a:lnTo>
                  <a:pt x="9" y="5"/>
                </a:lnTo>
                <a:lnTo>
                  <a:pt x="9" y="5"/>
                </a:lnTo>
                <a:lnTo>
                  <a:pt x="8" y="6"/>
                </a:lnTo>
                <a:lnTo>
                  <a:pt x="8" y="6"/>
                </a:lnTo>
                <a:lnTo>
                  <a:pt x="6" y="8"/>
                </a:lnTo>
                <a:lnTo>
                  <a:pt x="6" y="8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90" name="Freeform 914">
            <a:extLst>
              <a:ext uri="{FF2B5EF4-FFF2-40B4-BE49-F238E27FC236}">
                <a16:creationId xmlns:a16="http://schemas.microsoft.com/office/drawing/2014/main" id="{7F776EE1-C9E0-4B1D-820B-CD57D2D4884E}"/>
              </a:ext>
            </a:extLst>
          </p:cNvPr>
          <p:cNvSpPr>
            <a:spLocks noEditPoints="1"/>
          </p:cNvSpPr>
          <p:nvPr/>
        </p:nvSpPr>
        <p:spPr bwMode="auto">
          <a:xfrm>
            <a:off x="4755593" y="4892858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91" name="Freeform 915">
            <a:extLst>
              <a:ext uri="{FF2B5EF4-FFF2-40B4-BE49-F238E27FC236}">
                <a16:creationId xmlns:a16="http://schemas.microsoft.com/office/drawing/2014/main" id="{A1959964-4D61-4296-8AD9-FDB27D414CDB}"/>
              </a:ext>
            </a:extLst>
          </p:cNvPr>
          <p:cNvSpPr>
            <a:spLocks/>
          </p:cNvSpPr>
          <p:nvPr/>
        </p:nvSpPr>
        <p:spPr bwMode="auto">
          <a:xfrm>
            <a:off x="4771468" y="4908733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5 h 26"/>
              <a:gd name="T4" fmla="*/ 10 w 15"/>
              <a:gd name="T5" fmla="*/ 25 h 26"/>
              <a:gd name="T6" fmla="*/ 10 w 15"/>
              <a:gd name="T7" fmla="*/ 23 h 26"/>
              <a:gd name="T8" fmla="*/ 10 w 15"/>
              <a:gd name="T9" fmla="*/ 23 h 26"/>
              <a:gd name="T10" fmla="*/ 10 w 15"/>
              <a:gd name="T11" fmla="*/ 23 h 26"/>
              <a:gd name="T12" fmla="*/ 8 w 15"/>
              <a:gd name="T13" fmla="*/ 25 h 26"/>
              <a:gd name="T14" fmla="*/ 8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4 w 15"/>
              <a:gd name="T21" fmla="*/ 25 h 26"/>
              <a:gd name="T22" fmla="*/ 4 w 15"/>
              <a:gd name="T23" fmla="*/ 25 h 26"/>
              <a:gd name="T24" fmla="*/ 1 w 15"/>
              <a:gd name="T25" fmla="*/ 24 h 26"/>
              <a:gd name="T26" fmla="*/ 1 w 15"/>
              <a:gd name="T27" fmla="*/ 24 h 26"/>
              <a:gd name="T28" fmla="*/ 0 w 15"/>
              <a:gd name="T29" fmla="*/ 23 h 26"/>
              <a:gd name="T30" fmla="*/ 0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5 w 15"/>
              <a:gd name="T43" fmla="*/ 20 h 26"/>
              <a:gd name="T44" fmla="*/ 5 w 15"/>
              <a:gd name="T45" fmla="*/ 20 h 26"/>
              <a:gd name="T46" fmla="*/ 8 w 15"/>
              <a:gd name="T47" fmla="*/ 20 h 26"/>
              <a:gd name="T48" fmla="*/ 8 w 15"/>
              <a:gd name="T49" fmla="*/ 20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8" y="25"/>
                </a:lnTo>
                <a:lnTo>
                  <a:pt x="8" y="25"/>
                </a:lnTo>
                <a:lnTo>
                  <a:pt x="5" y="26"/>
                </a:lnTo>
                <a:lnTo>
                  <a:pt x="5" y="26"/>
                </a:lnTo>
                <a:lnTo>
                  <a:pt x="4" y="25"/>
                </a:lnTo>
                <a:lnTo>
                  <a:pt x="4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92" name="Freeform 916">
            <a:extLst>
              <a:ext uri="{FF2B5EF4-FFF2-40B4-BE49-F238E27FC236}">
                <a16:creationId xmlns:a16="http://schemas.microsoft.com/office/drawing/2014/main" id="{31541895-2AF3-4F7A-9808-071C20D50EDE}"/>
              </a:ext>
            </a:extLst>
          </p:cNvPr>
          <p:cNvSpPr>
            <a:spLocks/>
          </p:cNvSpPr>
          <p:nvPr/>
        </p:nvSpPr>
        <p:spPr bwMode="auto">
          <a:xfrm>
            <a:off x="4801631" y="4908733"/>
            <a:ext cx="41275" cy="39688"/>
          </a:xfrm>
          <a:custGeom>
            <a:avLst/>
            <a:gdLst>
              <a:gd name="T0" fmla="*/ 0 w 26"/>
              <a:gd name="T1" fmla="*/ 25 h 25"/>
              <a:gd name="T2" fmla="*/ 0 w 26"/>
              <a:gd name="T3" fmla="*/ 0 h 25"/>
              <a:gd name="T4" fmla="*/ 5 w 26"/>
              <a:gd name="T5" fmla="*/ 0 h 25"/>
              <a:gd name="T6" fmla="*/ 5 w 26"/>
              <a:gd name="T7" fmla="*/ 3 h 25"/>
              <a:gd name="T8" fmla="*/ 6 w 26"/>
              <a:gd name="T9" fmla="*/ 3 h 25"/>
              <a:gd name="T10" fmla="*/ 6 w 26"/>
              <a:gd name="T11" fmla="*/ 3 h 25"/>
              <a:gd name="T12" fmla="*/ 7 w 26"/>
              <a:gd name="T13" fmla="*/ 0 h 25"/>
              <a:gd name="T14" fmla="*/ 7 w 26"/>
              <a:gd name="T15" fmla="*/ 0 h 25"/>
              <a:gd name="T16" fmla="*/ 10 w 26"/>
              <a:gd name="T17" fmla="*/ 0 h 25"/>
              <a:gd name="T18" fmla="*/ 10 w 26"/>
              <a:gd name="T19" fmla="*/ 0 h 25"/>
              <a:gd name="T20" fmla="*/ 14 w 26"/>
              <a:gd name="T21" fmla="*/ 0 h 25"/>
              <a:gd name="T22" fmla="*/ 14 w 26"/>
              <a:gd name="T23" fmla="*/ 0 h 25"/>
              <a:gd name="T24" fmla="*/ 15 w 26"/>
              <a:gd name="T25" fmla="*/ 3 h 25"/>
              <a:gd name="T26" fmla="*/ 15 w 26"/>
              <a:gd name="T27" fmla="*/ 3 h 25"/>
              <a:gd name="T28" fmla="*/ 17 w 26"/>
              <a:gd name="T29" fmla="*/ 0 h 25"/>
              <a:gd name="T30" fmla="*/ 17 w 26"/>
              <a:gd name="T31" fmla="*/ 0 h 25"/>
              <a:gd name="T32" fmla="*/ 20 w 26"/>
              <a:gd name="T33" fmla="*/ 0 h 25"/>
              <a:gd name="T34" fmla="*/ 20 w 26"/>
              <a:gd name="T35" fmla="*/ 0 h 25"/>
              <a:gd name="T36" fmla="*/ 22 w 26"/>
              <a:gd name="T37" fmla="*/ 0 h 25"/>
              <a:gd name="T38" fmla="*/ 22 w 26"/>
              <a:gd name="T39" fmla="*/ 0 h 25"/>
              <a:gd name="T40" fmla="*/ 24 w 26"/>
              <a:gd name="T41" fmla="*/ 1 h 25"/>
              <a:gd name="T42" fmla="*/ 24 w 26"/>
              <a:gd name="T43" fmla="*/ 1 h 25"/>
              <a:gd name="T44" fmla="*/ 25 w 26"/>
              <a:gd name="T45" fmla="*/ 3 h 25"/>
              <a:gd name="T46" fmla="*/ 25 w 26"/>
              <a:gd name="T47" fmla="*/ 3 h 25"/>
              <a:gd name="T48" fmla="*/ 26 w 26"/>
              <a:gd name="T49" fmla="*/ 6 h 25"/>
              <a:gd name="T50" fmla="*/ 26 w 26"/>
              <a:gd name="T51" fmla="*/ 25 h 25"/>
              <a:gd name="T52" fmla="*/ 21 w 26"/>
              <a:gd name="T53" fmla="*/ 25 h 25"/>
              <a:gd name="T54" fmla="*/ 21 w 26"/>
              <a:gd name="T55" fmla="*/ 8 h 25"/>
              <a:gd name="T56" fmla="*/ 21 w 26"/>
              <a:gd name="T57" fmla="*/ 8 h 25"/>
              <a:gd name="T58" fmla="*/ 20 w 26"/>
              <a:gd name="T59" fmla="*/ 6 h 25"/>
              <a:gd name="T60" fmla="*/ 20 w 26"/>
              <a:gd name="T61" fmla="*/ 6 h 25"/>
              <a:gd name="T62" fmla="*/ 19 w 26"/>
              <a:gd name="T63" fmla="*/ 5 h 25"/>
              <a:gd name="T64" fmla="*/ 19 w 26"/>
              <a:gd name="T65" fmla="*/ 5 h 25"/>
              <a:gd name="T66" fmla="*/ 16 w 26"/>
              <a:gd name="T67" fmla="*/ 6 h 25"/>
              <a:gd name="T68" fmla="*/ 16 w 26"/>
              <a:gd name="T69" fmla="*/ 6 h 25"/>
              <a:gd name="T70" fmla="*/ 16 w 26"/>
              <a:gd name="T71" fmla="*/ 9 h 25"/>
              <a:gd name="T72" fmla="*/ 16 w 26"/>
              <a:gd name="T73" fmla="*/ 25 h 25"/>
              <a:gd name="T74" fmla="*/ 11 w 26"/>
              <a:gd name="T75" fmla="*/ 25 h 25"/>
              <a:gd name="T76" fmla="*/ 11 w 26"/>
              <a:gd name="T77" fmla="*/ 8 h 25"/>
              <a:gd name="T78" fmla="*/ 11 w 26"/>
              <a:gd name="T79" fmla="*/ 8 h 25"/>
              <a:gd name="T80" fmla="*/ 10 w 26"/>
              <a:gd name="T81" fmla="*/ 6 h 25"/>
              <a:gd name="T82" fmla="*/ 10 w 26"/>
              <a:gd name="T83" fmla="*/ 6 h 25"/>
              <a:gd name="T84" fmla="*/ 9 w 26"/>
              <a:gd name="T85" fmla="*/ 5 h 25"/>
              <a:gd name="T86" fmla="*/ 9 w 26"/>
              <a:gd name="T87" fmla="*/ 5 h 25"/>
              <a:gd name="T88" fmla="*/ 6 w 26"/>
              <a:gd name="T89" fmla="*/ 6 h 25"/>
              <a:gd name="T90" fmla="*/ 6 w 26"/>
              <a:gd name="T91" fmla="*/ 6 h 25"/>
              <a:gd name="T92" fmla="*/ 5 w 26"/>
              <a:gd name="T93" fmla="*/ 9 h 25"/>
              <a:gd name="T94" fmla="*/ 5 w 26"/>
              <a:gd name="T95" fmla="*/ 25 h 25"/>
              <a:gd name="T96" fmla="*/ 0 w 26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6" y="3"/>
                </a:lnTo>
                <a:lnTo>
                  <a:pt x="6" y="3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4" y="0"/>
                </a:lnTo>
                <a:lnTo>
                  <a:pt x="14" y="0"/>
                </a:lnTo>
                <a:lnTo>
                  <a:pt x="15" y="3"/>
                </a:lnTo>
                <a:lnTo>
                  <a:pt x="15" y="3"/>
                </a:lnTo>
                <a:lnTo>
                  <a:pt x="17" y="0"/>
                </a:lnTo>
                <a:lnTo>
                  <a:pt x="17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1"/>
                </a:lnTo>
                <a:lnTo>
                  <a:pt x="24" y="1"/>
                </a:lnTo>
                <a:lnTo>
                  <a:pt x="25" y="3"/>
                </a:lnTo>
                <a:lnTo>
                  <a:pt x="25" y="3"/>
                </a:lnTo>
                <a:lnTo>
                  <a:pt x="26" y="6"/>
                </a:lnTo>
                <a:lnTo>
                  <a:pt x="26" y="25"/>
                </a:lnTo>
                <a:lnTo>
                  <a:pt x="21" y="25"/>
                </a:lnTo>
                <a:lnTo>
                  <a:pt x="21" y="8"/>
                </a:lnTo>
                <a:lnTo>
                  <a:pt x="21" y="8"/>
                </a:lnTo>
                <a:lnTo>
                  <a:pt x="20" y="6"/>
                </a:lnTo>
                <a:lnTo>
                  <a:pt x="20" y="6"/>
                </a:lnTo>
                <a:lnTo>
                  <a:pt x="19" y="5"/>
                </a:lnTo>
                <a:lnTo>
                  <a:pt x="19" y="5"/>
                </a:lnTo>
                <a:lnTo>
                  <a:pt x="16" y="6"/>
                </a:lnTo>
                <a:lnTo>
                  <a:pt x="16" y="6"/>
                </a:lnTo>
                <a:lnTo>
                  <a:pt x="16" y="9"/>
                </a:lnTo>
                <a:lnTo>
                  <a:pt x="16" y="25"/>
                </a:lnTo>
                <a:lnTo>
                  <a:pt x="11" y="25"/>
                </a:lnTo>
                <a:lnTo>
                  <a:pt x="11" y="8"/>
                </a:lnTo>
                <a:lnTo>
                  <a:pt x="11" y="8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93" name="Freeform 917">
            <a:extLst>
              <a:ext uri="{FF2B5EF4-FFF2-40B4-BE49-F238E27FC236}">
                <a16:creationId xmlns:a16="http://schemas.microsoft.com/office/drawing/2014/main" id="{D0B9E57D-FF38-4E0A-968C-5BB100167AB6}"/>
              </a:ext>
            </a:extLst>
          </p:cNvPr>
          <p:cNvSpPr>
            <a:spLocks/>
          </p:cNvSpPr>
          <p:nvPr/>
        </p:nvSpPr>
        <p:spPr bwMode="auto">
          <a:xfrm>
            <a:off x="5068331" y="3357746"/>
            <a:ext cx="28575" cy="55563"/>
          </a:xfrm>
          <a:custGeom>
            <a:avLst/>
            <a:gdLst>
              <a:gd name="T0" fmla="*/ 0 w 18"/>
              <a:gd name="T1" fmla="*/ 35 h 35"/>
              <a:gd name="T2" fmla="*/ 0 w 18"/>
              <a:gd name="T3" fmla="*/ 0 h 35"/>
              <a:gd name="T4" fmla="*/ 4 w 18"/>
              <a:gd name="T5" fmla="*/ 0 h 35"/>
              <a:gd name="T6" fmla="*/ 13 w 18"/>
              <a:gd name="T7" fmla="*/ 22 h 35"/>
              <a:gd name="T8" fmla="*/ 13 w 18"/>
              <a:gd name="T9" fmla="*/ 22 h 35"/>
              <a:gd name="T10" fmla="*/ 13 w 18"/>
              <a:gd name="T11" fmla="*/ 0 h 35"/>
              <a:gd name="T12" fmla="*/ 18 w 18"/>
              <a:gd name="T13" fmla="*/ 0 h 35"/>
              <a:gd name="T14" fmla="*/ 18 w 18"/>
              <a:gd name="T15" fmla="*/ 35 h 35"/>
              <a:gd name="T16" fmla="*/ 13 w 18"/>
              <a:gd name="T17" fmla="*/ 35 h 35"/>
              <a:gd name="T18" fmla="*/ 5 w 18"/>
              <a:gd name="T19" fmla="*/ 14 h 35"/>
              <a:gd name="T20" fmla="*/ 5 w 18"/>
              <a:gd name="T21" fmla="*/ 14 h 35"/>
              <a:gd name="T22" fmla="*/ 5 w 18"/>
              <a:gd name="T23" fmla="*/ 35 h 35"/>
              <a:gd name="T24" fmla="*/ 0 w 18"/>
              <a:gd name="T25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" h="35">
                <a:moveTo>
                  <a:pt x="0" y="35"/>
                </a:moveTo>
                <a:lnTo>
                  <a:pt x="0" y="0"/>
                </a:lnTo>
                <a:lnTo>
                  <a:pt x="4" y="0"/>
                </a:lnTo>
                <a:lnTo>
                  <a:pt x="13" y="22"/>
                </a:lnTo>
                <a:lnTo>
                  <a:pt x="13" y="22"/>
                </a:lnTo>
                <a:lnTo>
                  <a:pt x="13" y="0"/>
                </a:lnTo>
                <a:lnTo>
                  <a:pt x="18" y="0"/>
                </a:lnTo>
                <a:lnTo>
                  <a:pt x="18" y="35"/>
                </a:lnTo>
                <a:lnTo>
                  <a:pt x="13" y="35"/>
                </a:lnTo>
                <a:lnTo>
                  <a:pt x="5" y="14"/>
                </a:lnTo>
                <a:lnTo>
                  <a:pt x="5" y="14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94" name="Freeform 918">
            <a:extLst>
              <a:ext uri="{FF2B5EF4-FFF2-40B4-BE49-F238E27FC236}">
                <a16:creationId xmlns:a16="http://schemas.microsoft.com/office/drawing/2014/main" id="{DF2F56F7-2D66-4430-A35A-DCFA6951F20C}"/>
              </a:ext>
            </a:extLst>
          </p:cNvPr>
          <p:cNvSpPr>
            <a:spLocks noEditPoints="1"/>
          </p:cNvSpPr>
          <p:nvPr/>
        </p:nvSpPr>
        <p:spPr bwMode="auto">
          <a:xfrm>
            <a:off x="5101668" y="3357746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95" name="Freeform 919">
            <a:extLst>
              <a:ext uri="{FF2B5EF4-FFF2-40B4-BE49-F238E27FC236}">
                <a16:creationId xmlns:a16="http://schemas.microsoft.com/office/drawing/2014/main" id="{59C863A8-8621-439A-8AA6-8AE38A903986}"/>
              </a:ext>
            </a:extLst>
          </p:cNvPr>
          <p:cNvSpPr>
            <a:spLocks/>
          </p:cNvSpPr>
          <p:nvPr/>
        </p:nvSpPr>
        <p:spPr bwMode="auto">
          <a:xfrm>
            <a:off x="5117543" y="3373621"/>
            <a:ext cx="23813" cy="42863"/>
          </a:xfrm>
          <a:custGeom>
            <a:avLst/>
            <a:gdLst>
              <a:gd name="T0" fmla="*/ 5 w 15"/>
              <a:gd name="T1" fmla="*/ 18 h 27"/>
              <a:gd name="T2" fmla="*/ 5 w 15"/>
              <a:gd name="T3" fmla="*/ 18 h 27"/>
              <a:gd name="T4" fmla="*/ 7 w 15"/>
              <a:gd name="T5" fmla="*/ 20 h 27"/>
              <a:gd name="T6" fmla="*/ 7 w 15"/>
              <a:gd name="T7" fmla="*/ 20 h 27"/>
              <a:gd name="T8" fmla="*/ 8 w 15"/>
              <a:gd name="T9" fmla="*/ 20 h 27"/>
              <a:gd name="T10" fmla="*/ 8 w 15"/>
              <a:gd name="T11" fmla="*/ 20 h 27"/>
              <a:gd name="T12" fmla="*/ 10 w 15"/>
              <a:gd name="T13" fmla="*/ 20 h 27"/>
              <a:gd name="T14" fmla="*/ 10 w 15"/>
              <a:gd name="T15" fmla="*/ 20 h 27"/>
              <a:gd name="T16" fmla="*/ 10 w 15"/>
              <a:gd name="T17" fmla="*/ 18 h 27"/>
              <a:gd name="T18" fmla="*/ 15 w 15"/>
              <a:gd name="T19" fmla="*/ 18 h 27"/>
              <a:gd name="T20" fmla="*/ 15 w 15"/>
              <a:gd name="T21" fmla="*/ 18 h 27"/>
              <a:gd name="T22" fmla="*/ 15 w 15"/>
              <a:gd name="T23" fmla="*/ 22 h 27"/>
              <a:gd name="T24" fmla="*/ 13 w 15"/>
              <a:gd name="T25" fmla="*/ 24 h 27"/>
              <a:gd name="T26" fmla="*/ 13 w 15"/>
              <a:gd name="T27" fmla="*/ 24 h 27"/>
              <a:gd name="T28" fmla="*/ 12 w 15"/>
              <a:gd name="T29" fmla="*/ 25 h 27"/>
              <a:gd name="T30" fmla="*/ 12 w 15"/>
              <a:gd name="T31" fmla="*/ 25 h 27"/>
              <a:gd name="T32" fmla="*/ 8 w 15"/>
              <a:gd name="T33" fmla="*/ 27 h 27"/>
              <a:gd name="T34" fmla="*/ 8 w 15"/>
              <a:gd name="T35" fmla="*/ 27 h 27"/>
              <a:gd name="T36" fmla="*/ 4 w 15"/>
              <a:gd name="T37" fmla="*/ 25 h 27"/>
              <a:gd name="T38" fmla="*/ 4 w 15"/>
              <a:gd name="T39" fmla="*/ 25 h 27"/>
              <a:gd name="T40" fmla="*/ 2 w 15"/>
              <a:gd name="T41" fmla="*/ 23 h 27"/>
              <a:gd name="T42" fmla="*/ 2 w 15"/>
              <a:gd name="T43" fmla="*/ 23 h 27"/>
              <a:gd name="T44" fmla="*/ 0 w 15"/>
              <a:gd name="T45" fmla="*/ 20 h 27"/>
              <a:gd name="T46" fmla="*/ 0 w 15"/>
              <a:gd name="T47" fmla="*/ 20 h 27"/>
              <a:gd name="T48" fmla="*/ 0 w 15"/>
              <a:gd name="T49" fmla="*/ 18 h 27"/>
              <a:gd name="T50" fmla="*/ 0 w 15"/>
              <a:gd name="T51" fmla="*/ 9 h 27"/>
              <a:gd name="T52" fmla="*/ 0 w 15"/>
              <a:gd name="T53" fmla="*/ 9 h 27"/>
              <a:gd name="T54" fmla="*/ 0 w 15"/>
              <a:gd name="T55" fmla="*/ 7 h 27"/>
              <a:gd name="T56" fmla="*/ 0 w 15"/>
              <a:gd name="T57" fmla="*/ 7 h 27"/>
              <a:gd name="T58" fmla="*/ 2 w 15"/>
              <a:gd name="T59" fmla="*/ 4 h 27"/>
              <a:gd name="T60" fmla="*/ 2 w 15"/>
              <a:gd name="T61" fmla="*/ 4 h 27"/>
              <a:gd name="T62" fmla="*/ 4 w 15"/>
              <a:gd name="T63" fmla="*/ 2 h 27"/>
              <a:gd name="T64" fmla="*/ 4 w 15"/>
              <a:gd name="T65" fmla="*/ 2 h 27"/>
              <a:gd name="T66" fmla="*/ 8 w 15"/>
              <a:gd name="T67" fmla="*/ 0 h 27"/>
              <a:gd name="T68" fmla="*/ 8 w 15"/>
              <a:gd name="T69" fmla="*/ 0 h 27"/>
              <a:gd name="T70" fmla="*/ 12 w 15"/>
              <a:gd name="T71" fmla="*/ 0 h 27"/>
              <a:gd name="T72" fmla="*/ 12 w 15"/>
              <a:gd name="T73" fmla="*/ 0 h 27"/>
              <a:gd name="T74" fmla="*/ 13 w 15"/>
              <a:gd name="T75" fmla="*/ 3 h 27"/>
              <a:gd name="T76" fmla="*/ 13 w 15"/>
              <a:gd name="T77" fmla="*/ 3 h 27"/>
              <a:gd name="T78" fmla="*/ 15 w 15"/>
              <a:gd name="T79" fmla="*/ 5 h 27"/>
              <a:gd name="T80" fmla="*/ 15 w 15"/>
              <a:gd name="T81" fmla="*/ 8 h 27"/>
              <a:gd name="T82" fmla="*/ 10 w 15"/>
              <a:gd name="T83" fmla="*/ 8 h 27"/>
              <a:gd name="T84" fmla="*/ 10 w 15"/>
              <a:gd name="T85" fmla="*/ 8 h 27"/>
              <a:gd name="T86" fmla="*/ 9 w 15"/>
              <a:gd name="T87" fmla="*/ 5 h 27"/>
              <a:gd name="T88" fmla="*/ 9 w 15"/>
              <a:gd name="T89" fmla="*/ 5 h 27"/>
              <a:gd name="T90" fmla="*/ 8 w 15"/>
              <a:gd name="T91" fmla="*/ 5 h 27"/>
              <a:gd name="T92" fmla="*/ 8 w 15"/>
              <a:gd name="T93" fmla="*/ 5 h 27"/>
              <a:gd name="T94" fmla="*/ 7 w 15"/>
              <a:gd name="T95" fmla="*/ 5 h 27"/>
              <a:gd name="T96" fmla="*/ 7 w 15"/>
              <a:gd name="T97" fmla="*/ 5 h 27"/>
              <a:gd name="T98" fmla="*/ 5 w 15"/>
              <a:gd name="T99" fmla="*/ 8 h 27"/>
              <a:gd name="T100" fmla="*/ 5 w 15"/>
              <a:gd name="T101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" h="27">
                <a:moveTo>
                  <a:pt x="5" y="18"/>
                </a:move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5" y="18"/>
                </a:lnTo>
                <a:lnTo>
                  <a:pt x="15" y="18"/>
                </a:lnTo>
                <a:lnTo>
                  <a:pt x="15" y="22"/>
                </a:lnTo>
                <a:lnTo>
                  <a:pt x="13" y="24"/>
                </a:lnTo>
                <a:lnTo>
                  <a:pt x="13" y="24"/>
                </a:lnTo>
                <a:lnTo>
                  <a:pt x="12" y="25"/>
                </a:lnTo>
                <a:lnTo>
                  <a:pt x="12" y="25"/>
                </a:lnTo>
                <a:lnTo>
                  <a:pt x="8" y="27"/>
                </a:lnTo>
                <a:lnTo>
                  <a:pt x="8" y="27"/>
                </a:lnTo>
                <a:lnTo>
                  <a:pt x="4" y="25"/>
                </a:lnTo>
                <a:lnTo>
                  <a:pt x="4" y="25"/>
                </a:lnTo>
                <a:lnTo>
                  <a:pt x="2" y="23"/>
                </a:lnTo>
                <a:lnTo>
                  <a:pt x="2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13" y="3"/>
                </a:lnTo>
                <a:lnTo>
                  <a:pt x="13" y="3"/>
                </a:lnTo>
                <a:lnTo>
                  <a:pt x="15" y="5"/>
                </a:lnTo>
                <a:lnTo>
                  <a:pt x="15" y="8"/>
                </a:lnTo>
                <a:lnTo>
                  <a:pt x="10" y="8"/>
                </a:ln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96" name="Freeform 920">
            <a:extLst>
              <a:ext uri="{FF2B5EF4-FFF2-40B4-BE49-F238E27FC236}">
                <a16:creationId xmlns:a16="http://schemas.microsoft.com/office/drawing/2014/main" id="{D02A1877-7D18-4E0D-8865-F2AC05A76A9F}"/>
              </a:ext>
            </a:extLst>
          </p:cNvPr>
          <p:cNvSpPr>
            <a:spLocks/>
          </p:cNvSpPr>
          <p:nvPr/>
        </p:nvSpPr>
        <p:spPr bwMode="auto">
          <a:xfrm>
            <a:off x="5146118" y="3357746"/>
            <a:ext cx="28575" cy="55563"/>
          </a:xfrm>
          <a:custGeom>
            <a:avLst/>
            <a:gdLst>
              <a:gd name="T0" fmla="*/ 0 w 18"/>
              <a:gd name="T1" fmla="*/ 35 h 35"/>
              <a:gd name="T2" fmla="*/ 0 w 18"/>
              <a:gd name="T3" fmla="*/ 0 h 35"/>
              <a:gd name="T4" fmla="*/ 5 w 18"/>
              <a:gd name="T5" fmla="*/ 0 h 35"/>
              <a:gd name="T6" fmla="*/ 5 w 18"/>
              <a:gd name="T7" fmla="*/ 22 h 35"/>
              <a:gd name="T8" fmla="*/ 5 w 18"/>
              <a:gd name="T9" fmla="*/ 22 h 35"/>
              <a:gd name="T10" fmla="*/ 11 w 18"/>
              <a:gd name="T11" fmla="*/ 10 h 35"/>
              <a:gd name="T12" fmla="*/ 16 w 18"/>
              <a:gd name="T13" fmla="*/ 10 h 35"/>
              <a:gd name="T14" fmla="*/ 10 w 18"/>
              <a:gd name="T15" fmla="*/ 20 h 35"/>
              <a:gd name="T16" fmla="*/ 18 w 18"/>
              <a:gd name="T17" fmla="*/ 35 h 35"/>
              <a:gd name="T18" fmla="*/ 12 w 18"/>
              <a:gd name="T19" fmla="*/ 35 h 35"/>
              <a:gd name="T20" fmla="*/ 7 w 18"/>
              <a:gd name="T21" fmla="*/ 25 h 35"/>
              <a:gd name="T22" fmla="*/ 5 w 18"/>
              <a:gd name="T23" fmla="*/ 29 h 35"/>
              <a:gd name="T24" fmla="*/ 5 w 18"/>
              <a:gd name="T25" fmla="*/ 35 h 35"/>
              <a:gd name="T26" fmla="*/ 0 w 18"/>
              <a:gd name="T2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" h="35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5" y="22"/>
                </a:lnTo>
                <a:lnTo>
                  <a:pt x="5" y="22"/>
                </a:lnTo>
                <a:lnTo>
                  <a:pt x="11" y="10"/>
                </a:lnTo>
                <a:lnTo>
                  <a:pt x="16" y="10"/>
                </a:lnTo>
                <a:lnTo>
                  <a:pt x="10" y="20"/>
                </a:lnTo>
                <a:lnTo>
                  <a:pt x="18" y="35"/>
                </a:lnTo>
                <a:lnTo>
                  <a:pt x="12" y="35"/>
                </a:lnTo>
                <a:lnTo>
                  <a:pt x="7" y="25"/>
                </a:lnTo>
                <a:lnTo>
                  <a:pt x="5" y="29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97" name="Freeform 921">
            <a:extLst>
              <a:ext uri="{FF2B5EF4-FFF2-40B4-BE49-F238E27FC236}">
                <a16:creationId xmlns:a16="http://schemas.microsoft.com/office/drawing/2014/main" id="{69C49DC8-2003-4B0C-AB46-6031ABBB8140}"/>
              </a:ext>
            </a:extLst>
          </p:cNvPr>
          <p:cNvSpPr>
            <a:spLocks noEditPoints="1"/>
          </p:cNvSpPr>
          <p:nvPr/>
        </p:nvSpPr>
        <p:spPr bwMode="auto">
          <a:xfrm>
            <a:off x="5176281" y="3373621"/>
            <a:ext cx="23813" cy="42863"/>
          </a:xfrm>
          <a:custGeom>
            <a:avLst/>
            <a:gdLst>
              <a:gd name="T0" fmla="*/ 15 w 15"/>
              <a:gd name="T1" fmla="*/ 15 h 27"/>
              <a:gd name="T2" fmla="*/ 5 w 15"/>
              <a:gd name="T3" fmla="*/ 15 h 27"/>
              <a:gd name="T4" fmla="*/ 5 w 15"/>
              <a:gd name="T5" fmla="*/ 18 h 27"/>
              <a:gd name="T6" fmla="*/ 5 w 15"/>
              <a:gd name="T7" fmla="*/ 18 h 27"/>
              <a:gd name="T8" fmla="*/ 5 w 15"/>
              <a:gd name="T9" fmla="*/ 20 h 27"/>
              <a:gd name="T10" fmla="*/ 5 w 15"/>
              <a:gd name="T11" fmla="*/ 20 h 27"/>
              <a:gd name="T12" fmla="*/ 7 w 15"/>
              <a:gd name="T13" fmla="*/ 20 h 27"/>
              <a:gd name="T14" fmla="*/ 7 w 15"/>
              <a:gd name="T15" fmla="*/ 20 h 27"/>
              <a:gd name="T16" fmla="*/ 9 w 15"/>
              <a:gd name="T17" fmla="*/ 20 h 27"/>
              <a:gd name="T18" fmla="*/ 9 w 15"/>
              <a:gd name="T19" fmla="*/ 20 h 27"/>
              <a:gd name="T20" fmla="*/ 10 w 15"/>
              <a:gd name="T21" fmla="*/ 18 h 27"/>
              <a:gd name="T22" fmla="*/ 15 w 15"/>
              <a:gd name="T23" fmla="*/ 18 h 27"/>
              <a:gd name="T24" fmla="*/ 15 w 15"/>
              <a:gd name="T25" fmla="*/ 18 h 27"/>
              <a:gd name="T26" fmla="*/ 14 w 15"/>
              <a:gd name="T27" fmla="*/ 22 h 27"/>
              <a:gd name="T28" fmla="*/ 12 w 15"/>
              <a:gd name="T29" fmla="*/ 24 h 27"/>
              <a:gd name="T30" fmla="*/ 12 w 15"/>
              <a:gd name="T31" fmla="*/ 24 h 27"/>
              <a:gd name="T32" fmla="*/ 10 w 15"/>
              <a:gd name="T33" fmla="*/ 25 h 27"/>
              <a:gd name="T34" fmla="*/ 10 w 15"/>
              <a:gd name="T35" fmla="*/ 25 h 27"/>
              <a:gd name="T36" fmla="*/ 7 w 15"/>
              <a:gd name="T37" fmla="*/ 27 h 27"/>
              <a:gd name="T38" fmla="*/ 7 w 15"/>
              <a:gd name="T39" fmla="*/ 27 h 27"/>
              <a:gd name="T40" fmla="*/ 4 w 15"/>
              <a:gd name="T41" fmla="*/ 25 h 27"/>
              <a:gd name="T42" fmla="*/ 4 w 15"/>
              <a:gd name="T43" fmla="*/ 25 h 27"/>
              <a:gd name="T44" fmla="*/ 0 w 15"/>
              <a:gd name="T45" fmla="*/ 23 h 27"/>
              <a:gd name="T46" fmla="*/ 0 w 15"/>
              <a:gd name="T47" fmla="*/ 23 h 27"/>
              <a:gd name="T48" fmla="*/ 0 w 15"/>
              <a:gd name="T49" fmla="*/ 20 h 27"/>
              <a:gd name="T50" fmla="*/ 0 w 15"/>
              <a:gd name="T51" fmla="*/ 20 h 27"/>
              <a:gd name="T52" fmla="*/ 0 w 15"/>
              <a:gd name="T53" fmla="*/ 18 h 27"/>
              <a:gd name="T54" fmla="*/ 0 w 15"/>
              <a:gd name="T55" fmla="*/ 9 h 27"/>
              <a:gd name="T56" fmla="*/ 0 w 15"/>
              <a:gd name="T57" fmla="*/ 9 h 27"/>
              <a:gd name="T58" fmla="*/ 0 w 15"/>
              <a:gd name="T59" fmla="*/ 7 h 27"/>
              <a:gd name="T60" fmla="*/ 0 w 15"/>
              <a:gd name="T61" fmla="*/ 7 h 27"/>
              <a:gd name="T62" fmla="*/ 0 w 15"/>
              <a:gd name="T63" fmla="*/ 4 h 27"/>
              <a:gd name="T64" fmla="*/ 0 w 15"/>
              <a:gd name="T65" fmla="*/ 4 h 27"/>
              <a:gd name="T66" fmla="*/ 4 w 15"/>
              <a:gd name="T67" fmla="*/ 2 h 27"/>
              <a:gd name="T68" fmla="*/ 4 w 15"/>
              <a:gd name="T69" fmla="*/ 2 h 27"/>
              <a:gd name="T70" fmla="*/ 7 w 15"/>
              <a:gd name="T71" fmla="*/ 0 h 27"/>
              <a:gd name="T72" fmla="*/ 7 w 15"/>
              <a:gd name="T73" fmla="*/ 0 h 27"/>
              <a:gd name="T74" fmla="*/ 10 w 15"/>
              <a:gd name="T75" fmla="*/ 0 h 27"/>
              <a:gd name="T76" fmla="*/ 10 w 15"/>
              <a:gd name="T77" fmla="*/ 0 h 27"/>
              <a:gd name="T78" fmla="*/ 12 w 15"/>
              <a:gd name="T79" fmla="*/ 3 h 27"/>
              <a:gd name="T80" fmla="*/ 12 w 15"/>
              <a:gd name="T81" fmla="*/ 3 h 27"/>
              <a:gd name="T82" fmla="*/ 14 w 15"/>
              <a:gd name="T83" fmla="*/ 5 h 27"/>
              <a:gd name="T84" fmla="*/ 15 w 15"/>
              <a:gd name="T85" fmla="*/ 8 h 27"/>
              <a:gd name="T86" fmla="*/ 15 w 15"/>
              <a:gd name="T87" fmla="*/ 15 h 27"/>
              <a:gd name="T88" fmla="*/ 5 w 15"/>
              <a:gd name="T89" fmla="*/ 12 h 27"/>
              <a:gd name="T90" fmla="*/ 10 w 15"/>
              <a:gd name="T91" fmla="*/ 12 h 27"/>
              <a:gd name="T92" fmla="*/ 10 w 15"/>
              <a:gd name="T93" fmla="*/ 8 h 27"/>
              <a:gd name="T94" fmla="*/ 10 w 15"/>
              <a:gd name="T95" fmla="*/ 8 h 27"/>
              <a:gd name="T96" fmla="*/ 9 w 15"/>
              <a:gd name="T97" fmla="*/ 5 h 27"/>
              <a:gd name="T98" fmla="*/ 9 w 15"/>
              <a:gd name="T99" fmla="*/ 5 h 27"/>
              <a:gd name="T100" fmla="*/ 7 w 15"/>
              <a:gd name="T101" fmla="*/ 5 h 27"/>
              <a:gd name="T102" fmla="*/ 7 w 15"/>
              <a:gd name="T103" fmla="*/ 5 h 27"/>
              <a:gd name="T104" fmla="*/ 5 w 15"/>
              <a:gd name="T105" fmla="*/ 5 h 27"/>
              <a:gd name="T106" fmla="*/ 5 w 15"/>
              <a:gd name="T107" fmla="*/ 5 h 27"/>
              <a:gd name="T108" fmla="*/ 5 w 15"/>
              <a:gd name="T109" fmla="*/ 8 h 27"/>
              <a:gd name="T110" fmla="*/ 5 w 15"/>
              <a:gd name="T111" fmla="*/ 1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7">
                <a:moveTo>
                  <a:pt x="15" y="15"/>
                </a:moveTo>
                <a:lnTo>
                  <a:pt x="5" y="15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5" y="18"/>
                </a:lnTo>
                <a:lnTo>
                  <a:pt x="15" y="18"/>
                </a:lnTo>
                <a:lnTo>
                  <a:pt x="14" y="22"/>
                </a:lnTo>
                <a:lnTo>
                  <a:pt x="12" y="24"/>
                </a:lnTo>
                <a:lnTo>
                  <a:pt x="12" y="24"/>
                </a:lnTo>
                <a:lnTo>
                  <a:pt x="10" y="25"/>
                </a:lnTo>
                <a:lnTo>
                  <a:pt x="10" y="25"/>
                </a:lnTo>
                <a:lnTo>
                  <a:pt x="7" y="27"/>
                </a:lnTo>
                <a:lnTo>
                  <a:pt x="7" y="27"/>
                </a:lnTo>
                <a:lnTo>
                  <a:pt x="4" y="25"/>
                </a:lnTo>
                <a:lnTo>
                  <a:pt x="4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4" y="2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3"/>
                </a:lnTo>
                <a:lnTo>
                  <a:pt x="12" y="3"/>
                </a:lnTo>
                <a:lnTo>
                  <a:pt x="14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2"/>
                </a:moveTo>
                <a:lnTo>
                  <a:pt x="10" y="12"/>
                </a:lnTo>
                <a:lnTo>
                  <a:pt x="10" y="8"/>
                </a:ln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98" name="Freeform 922">
            <a:extLst>
              <a:ext uri="{FF2B5EF4-FFF2-40B4-BE49-F238E27FC236}">
                <a16:creationId xmlns:a16="http://schemas.microsoft.com/office/drawing/2014/main" id="{F35D1DA4-8C9B-4A77-880F-C62675908C7D}"/>
              </a:ext>
            </a:extLst>
          </p:cNvPr>
          <p:cNvSpPr>
            <a:spLocks/>
          </p:cNvSpPr>
          <p:nvPr/>
        </p:nvSpPr>
        <p:spPr bwMode="auto">
          <a:xfrm>
            <a:off x="5206443" y="3357746"/>
            <a:ext cx="11113" cy="58738"/>
          </a:xfrm>
          <a:custGeom>
            <a:avLst/>
            <a:gdLst>
              <a:gd name="T0" fmla="*/ 0 w 7"/>
              <a:gd name="T1" fmla="*/ 0 h 37"/>
              <a:gd name="T2" fmla="*/ 5 w 7"/>
              <a:gd name="T3" fmla="*/ 0 h 37"/>
              <a:gd name="T4" fmla="*/ 5 w 7"/>
              <a:gd name="T5" fmla="*/ 29 h 37"/>
              <a:gd name="T6" fmla="*/ 5 w 7"/>
              <a:gd name="T7" fmla="*/ 29 h 37"/>
              <a:gd name="T8" fmla="*/ 5 w 7"/>
              <a:gd name="T9" fmla="*/ 30 h 37"/>
              <a:gd name="T10" fmla="*/ 5 w 7"/>
              <a:gd name="T11" fmla="*/ 30 h 37"/>
              <a:gd name="T12" fmla="*/ 7 w 7"/>
              <a:gd name="T13" fmla="*/ 32 h 37"/>
              <a:gd name="T14" fmla="*/ 7 w 7"/>
              <a:gd name="T15" fmla="*/ 37 h 37"/>
              <a:gd name="T16" fmla="*/ 7 w 7"/>
              <a:gd name="T17" fmla="*/ 37 h 37"/>
              <a:gd name="T18" fmla="*/ 3 w 7"/>
              <a:gd name="T19" fmla="*/ 35 h 37"/>
              <a:gd name="T20" fmla="*/ 3 w 7"/>
              <a:gd name="T21" fmla="*/ 35 h 37"/>
              <a:gd name="T22" fmla="*/ 1 w 7"/>
              <a:gd name="T23" fmla="*/ 34 h 37"/>
              <a:gd name="T24" fmla="*/ 1 w 7"/>
              <a:gd name="T25" fmla="*/ 34 h 37"/>
              <a:gd name="T26" fmla="*/ 0 w 7"/>
              <a:gd name="T27" fmla="*/ 33 h 37"/>
              <a:gd name="T28" fmla="*/ 0 w 7"/>
              <a:gd name="T29" fmla="*/ 33 h 37"/>
              <a:gd name="T30" fmla="*/ 0 w 7"/>
              <a:gd name="T31" fmla="*/ 29 h 37"/>
              <a:gd name="T32" fmla="*/ 0 w 7"/>
              <a:gd name="T3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37">
                <a:moveTo>
                  <a:pt x="0" y="0"/>
                </a:moveTo>
                <a:lnTo>
                  <a:pt x="5" y="0"/>
                </a:lnTo>
                <a:lnTo>
                  <a:pt x="5" y="29"/>
                </a:lnTo>
                <a:lnTo>
                  <a:pt x="5" y="29"/>
                </a:lnTo>
                <a:lnTo>
                  <a:pt x="5" y="30"/>
                </a:lnTo>
                <a:lnTo>
                  <a:pt x="5" y="30"/>
                </a:lnTo>
                <a:lnTo>
                  <a:pt x="7" y="32"/>
                </a:lnTo>
                <a:lnTo>
                  <a:pt x="7" y="37"/>
                </a:lnTo>
                <a:lnTo>
                  <a:pt x="7" y="37"/>
                </a:lnTo>
                <a:lnTo>
                  <a:pt x="3" y="35"/>
                </a:lnTo>
                <a:lnTo>
                  <a:pt x="3" y="35"/>
                </a:lnTo>
                <a:lnTo>
                  <a:pt x="1" y="34"/>
                </a:lnTo>
                <a:lnTo>
                  <a:pt x="1" y="34"/>
                </a:lnTo>
                <a:lnTo>
                  <a:pt x="0" y="33"/>
                </a:lnTo>
                <a:lnTo>
                  <a:pt x="0" y="3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99" name="Freeform 923">
            <a:extLst>
              <a:ext uri="{FF2B5EF4-FFF2-40B4-BE49-F238E27FC236}">
                <a16:creationId xmlns:a16="http://schemas.microsoft.com/office/drawing/2014/main" id="{943C39E0-B6F5-4504-BD53-736773BB1C2F}"/>
              </a:ext>
            </a:extLst>
          </p:cNvPr>
          <p:cNvSpPr>
            <a:spLocks noEditPoints="1"/>
          </p:cNvSpPr>
          <p:nvPr/>
        </p:nvSpPr>
        <p:spPr bwMode="auto">
          <a:xfrm>
            <a:off x="5022293" y="3870508"/>
            <a:ext cx="25400" cy="55563"/>
          </a:xfrm>
          <a:custGeom>
            <a:avLst/>
            <a:gdLst>
              <a:gd name="T0" fmla="*/ 0 w 16"/>
              <a:gd name="T1" fmla="*/ 35 h 35"/>
              <a:gd name="T2" fmla="*/ 0 w 16"/>
              <a:gd name="T3" fmla="*/ 0 h 35"/>
              <a:gd name="T4" fmla="*/ 8 w 16"/>
              <a:gd name="T5" fmla="*/ 0 h 35"/>
              <a:gd name="T6" fmla="*/ 8 w 16"/>
              <a:gd name="T7" fmla="*/ 0 h 35"/>
              <a:gd name="T8" fmla="*/ 11 w 16"/>
              <a:gd name="T9" fmla="*/ 0 h 35"/>
              <a:gd name="T10" fmla="*/ 11 w 16"/>
              <a:gd name="T11" fmla="*/ 0 h 35"/>
              <a:gd name="T12" fmla="*/ 14 w 16"/>
              <a:gd name="T13" fmla="*/ 2 h 35"/>
              <a:gd name="T14" fmla="*/ 14 w 16"/>
              <a:gd name="T15" fmla="*/ 2 h 35"/>
              <a:gd name="T16" fmla="*/ 16 w 16"/>
              <a:gd name="T17" fmla="*/ 5 h 35"/>
              <a:gd name="T18" fmla="*/ 16 w 16"/>
              <a:gd name="T19" fmla="*/ 5 h 35"/>
              <a:gd name="T20" fmla="*/ 16 w 16"/>
              <a:gd name="T21" fmla="*/ 10 h 35"/>
              <a:gd name="T22" fmla="*/ 16 w 16"/>
              <a:gd name="T23" fmla="*/ 10 h 35"/>
              <a:gd name="T24" fmla="*/ 16 w 16"/>
              <a:gd name="T25" fmla="*/ 14 h 35"/>
              <a:gd name="T26" fmla="*/ 16 w 16"/>
              <a:gd name="T27" fmla="*/ 14 h 35"/>
              <a:gd name="T28" fmla="*/ 15 w 16"/>
              <a:gd name="T29" fmla="*/ 18 h 35"/>
              <a:gd name="T30" fmla="*/ 15 w 16"/>
              <a:gd name="T31" fmla="*/ 18 h 35"/>
              <a:gd name="T32" fmla="*/ 13 w 16"/>
              <a:gd name="T33" fmla="*/ 20 h 35"/>
              <a:gd name="T34" fmla="*/ 13 w 16"/>
              <a:gd name="T35" fmla="*/ 20 h 35"/>
              <a:gd name="T36" fmla="*/ 8 w 16"/>
              <a:gd name="T37" fmla="*/ 21 h 35"/>
              <a:gd name="T38" fmla="*/ 5 w 16"/>
              <a:gd name="T39" fmla="*/ 21 h 35"/>
              <a:gd name="T40" fmla="*/ 5 w 16"/>
              <a:gd name="T41" fmla="*/ 35 h 35"/>
              <a:gd name="T42" fmla="*/ 0 w 16"/>
              <a:gd name="T43" fmla="*/ 35 h 35"/>
              <a:gd name="T44" fmla="*/ 5 w 16"/>
              <a:gd name="T45" fmla="*/ 4 h 35"/>
              <a:gd name="T46" fmla="*/ 5 w 16"/>
              <a:gd name="T47" fmla="*/ 16 h 35"/>
              <a:gd name="T48" fmla="*/ 8 w 16"/>
              <a:gd name="T49" fmla="*/ 16 h 35"/>
              <a:gd name="T50" fmla="*/ 8 w 16"/>
              <a:gd name="T51" fmla="*/ 16 h 35"/>
              <a:gd name="T52" fmla="*/ 10 w 16"/>
              <a:gd name="T53" fmla="*/ 16 h 35"/>
              <a:gd name="T54" fmla="*/ 10 w 16"/>
              <a:gd name="T55" fmla="*/ 16 h 35"/>
              <a:gd name="T56" fmla="*/ 11 w 16"/>
              <a:gd name="T57" fmla="*/ 15 h 35"/>
              <a:gd name="T58" fmla="*/ 11 w 16"/>
              <a:gd name="T59" fmla="*/ 15 h 35"/>
              <a:gd name="T60" fmla="*/ 11 w 16"/>
              <a:gd name="T61" fmla="*/ 13 h 35"/>
              <a:gd name="T62" fmla="*/ 11 w 16"/>
              <a:gd name="T63" fmla="*/ 13 h 35"/>
              <a:gd name="T64" fmla="*/ 11 w 16"/>
              <a:gd name="T65" fmla="*/ 10 h 35"/>
              <a:gd name="T66" fmla="*/ 11 w 16"/>
              <a:gd name="T67" fmla="*/ 10 h 35"/>
              <a:gd name="T68" fmla="*/ 11 w 16"/>
              <a:gd name="T69" fmla="*/ 7 h 35"/>
              <a:gd name="T70" fmla="*/ 11 w 16"/>
              <a:gd name="T71" fmla="*/ 7 h 35"/>
              <a:gd name="T72" fmla="*/ 11 w 16"/>
              <a:gd name="T73" fmla="*/ 6 h 35"/>
              <a:gd name="T74" fmla="*/ 11 w 16"/>
              <a:gd name="T75" fmla="*/ 6 h 35"/>
              <a:gd name="T76" fmla="*/ 10 w 16"/>
              <a:gd name="T77" fmla="*/ 5 h 35"/>
              <a:gd name="T78" fmla="*/ 10 w 16"/>
              <a:gd name="T79" fmla="*/ 5 h 35"/>
              <a:gd name="T80" fmla="*/ 8 w 16"/>
              <a:gd name="T81" fmla="*/ 4 h 35"/>
              <a:gd name="T82" fmla="*/ 5 w 16"/>
              <a:gd name="T83" fmla="*/ 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" h="35">
                <a:moveTo>
                  <a:pt x="0" y="35"/>
                </a:moveTo>
                <a:lnTo>
                  <a:pt x="0" y="0"/>
                </a:lnTo>
                <a:lnTo>
                  <a:pt x="8" y="0"/>
                </a:lnTo>
                <a:lnTo>
                  <a:pt x="8" y="0"/>
                </a:lnTo>
                <a:lnTo>
                  <a:pt x="11" y="0"/>
                </a:lnTo>
                <a:lnTo>
                  <a:pt x="11" y="0"/>
                </a:lnTo>
                <a:lnTo>
                  <a:pt x="14" y="2"/>
                </a:lnTo>
                <a:lnTo>
                  <a:pt x="14" y="2"/>
                </a:lnTo>
                <a:lnTo>
                  <a:pt x="16" y="5"/>
                </a:lnTo>
                <a:lnTo>
                  <a:pt x="16" y="5"/>
                </a:lnTo>
                <a:lnTo>
                  <a:pt x="16" y="10"/>
                </a:lnTo>
                <a:lnTo>
                  <a:pt x="16" y="10"/>
                </a:lnTo>
                <a:lnTo>
                  <a:pt x="16" y="14"/>
                </a:lnTo>
                <a:lnTo>
                  <a:pt x="16" y="14"/>
                </a:lnTo>
                <a:lnTo>
                  <a:pt x="15" y="18"/>
                </a:lnTo>
                <a:lnTo>
                  <a:pt x="15" y="18"/>
                </a:lnTo>
                <a:lnTo>
                  <a:pt x="13" y="20"/>
                </a:lnTo>
                <a:lnTo>
                  <a:pt x="13" y="20"/>
                </a:lnTo>
                <a:lnTo>
                  <a:pt x="8" y="21"/>
                </a:lnTo>
                <a:lnTo>
                  <a:pt x="5" y="21"/>
                </a:lnTo>
                <a:lnTo>
                  <a:pt x="5" y="35"/>
                </a:lnTo>
                <a:lnTo>
                  <a:pt x="0" y="35"/>
                </a:lnTo>
                <a:close/>
                <a:moveTo>
                  <a:pt x="5" y="4"/>
                </a:moveTo>
                <a:lnTo>
                  <a:pt x="5" y="16"/>
                </a:lnTo>
                <a:lnTo>
                  <a:pt x="8" y="16"/>
                </a:lnTo>
                <a:lnTo>
                  <a:pt x="8" y="16"/>
                </a:lnTo>
                <a:lnTo>
                  <a:pt x="10" y="16"/>
                </a:lnTo>
                <a:lnTo>
                  <a:pt x="10" y="16"/>
                </a:lnTo>
                <a:lnTo>
                  <a:pt x="11" y="15"/>
                </a:lnTo>
                <a:lnTo>
                  <a:pt x="11" y="15"/>
                </a:lnTo>
                <a:lnTo>
                  <a:pt x="11" y="13"/>
                </a:lnTo>
                <a:lnTo>
                  <a:pt x="11" y="13"/>
                </a:lnTo>
                <a:lnTo>
                  <a:pt x="11" y="10"/>
                </a:lnTo>
                <a:lnTo>
                  <a:pt x="11" y="10"/>
                </a:lnTo>
                <a:lnTo>
                  <a:pt x="11" y="7"/>
                </a:lnTo>
                <a:lnTo>
                  <a:pt x="11" y="7"/>
                </a:lnTo>
                <a:lnTo>
                  <a:pt x="11" y="6"/>
                </a:lnTo>
                <a:lnTo>
                  <a:pt x="11" y="6"/>
                </a:lnTo>
                <a:lnTo>
                  <a:pt x="10" y="5"/>
                </a:lnTo>
                <a:lnTo>
                  <a:pt x="10" y="5"/>
                </a:lnTo>
                <a:lnTo>
                  <a:pt x="8" y="4"/>
                </a:lnTo>
                <a:lnTo>
                  <a:pt x="5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00" name="Freeform 924">
            <a:extLst>
              <a:ext uri="{FF2B5EF4-FFF2-40B4-BE49-F238E27FC236}">
                <a16:creationId xmlns:a16="http://schemas.microsoft.com/office/drawing/2014/main" id="{2DB00519-1458-4588-AC2B-4A34C90EDD93}"/>
              </a:ext>
            </a:extLst>
          </p:cNvPr>
          <p:cNvSpPr>
            <a:spLocks noEditPoints="1"/>
          </p:cNvSpPr>
          <p:nvPr/>
        </p:nvSpPr>
        <p:spPr bwMode="auto">
          <a:xfrm>
            <a:off x="5052456" y="3884796"/>
            <a:ext cx="23813" cy="41275"/>
          </a:xfrm>
          <a:custGeom>
            <a:avLst/>
            <a:gdLst>
              <a:gd name="T0" fmla="*/ 10 w 15"/>
              <a:gd name="T1" fmla="*/ 24 h 26"/>
              <a:gd name="T2" fmla="*/ 10 w 15"/>
              <a:gd name="T3" fmla="*/ 24 h 26"/>
              <a:gd name="T4" fmla="*/ 9 w 15"/>
              <a:gd name="T5" fmla="*/ 26 h 26"/>
              <a:gd name="T6" fmla="*/ 5 w 15"/>
              <a:gd name="T7" fmla="*/ 26 h 26"/>
              <a:gd name="T8" fmla="*/ 4 w 15"/>
              <a:gd name="T9" fmla="*/ 26 h 26"/>
              <a:gd name="T10" fmla="*/ 1 w 15"/>
              <a:gd name="T11" fmla="*/ 25 h 26"/>
              <a:gd name="T12" fmla="*/ 0 w 15"/>
              <a:gd name="T13" fmla="*/ 24 h 26"/>
              <a:gd name="T14" fmla="*/ 0 w 15"/>
              <a:gd name="T15" fmla="*/ 20 h 26"/>
              <a:gd name="T16" fmla="*/ 0 w 15"/>
              <a:gd name="T17" fmla="*/ 16 h 26"/>
              <a:gd name="T18" fmla="*/ 1 w 15"/>
              <a:gd name="T19" fmla="*/ 14 h 26"/>
              <a:gd name="T20" fmla="*/ 4 w 15"/>
              <a:gd name="T21" fmla="*/ 11 h 26"/>
              <a:gd name="T22" fmla="*/ 7 w 15"/>
              <a:gd name="T23" fmla="*/ 11 h 26"/>
              <a:gd name="T24" fmla="*/ 9 w 15"/>
              <a:gd name="T25" fmla="*/ 11 h 26"/>
              <a:gd name="T26" fmla="*/ 9 w 15"/>
              <a:gd name="T27" fmla="*/ 11 h 26"/>
              <a:gd name="T28" fmla="*/ 10 w 15"/>
              <a:gd name="T29" fmla="*/ 11 h 26"/>
              <a:gd name="T30" fmla="*/ 10 w 15"/>
              <a:gd name="T31" fmla="*/ 9 h 26"/>
              <a:gd name="T32" fmla="*/ 10 w 15"/>
              <a:gd name="T33" fmla="*/ 6 h 26"/>
              <a:gd name="T34" fmla="*/ 7 w 15"/>
              <a:gd name="T35" fmla="*/ 6 h 26"/>
              <a:gd name="T36" fmla="*/ 6 w 15"/>
              <a:gd name="T37" fmla="*/ 6 h 26"/>
              <a:gd name="T38" fmla="*/ 5 w 15"/>
              <a:gd name="T39" fmla="*/ 9 h 26"/>
              <a:gd name="T40" fmla="*/ 0 w 15"/>
              <a:gd name="T41" fmla="*/ 9 h 26"/>
              <a:gd name="T42" fmla="*/ 2 w 15"/>
              <a:gd name="T43" fmla="*/ 2 h 26"/>
              <a:gd name="T44" fmla="*/ 5 w 15"/>
              <a:gd name="T45" fmla="*/ 1 h 26"/>
              <a:gd name="T46" fmla="*/ 7 w 15"/>
              <a:gd name="T47" fmla="*/ 0 h 26"/>
              <a:gd name="T48" fmla="*/ 11 w 15"/>
              <a:gd name="T49" fmla="*/ 1 h 26"/>
              <a:gd name="T50" fmla="*/ 14 w 15"/>
              <a:gd name="T51" fmla="*/ 2 h 26"/>
              <a:gd name="T52" fmla="*/ 15 w 15"/>
              <a:gd name="T53" fmla="*/ 5 h 26"/>
              <a:gd name="T54" fmla="*/ 15 w 15"/>
              <a:gd name="T55" fmla="*/ 9 h 26"/>
              <a:gd name="T56" fmla="*/ 10 w 15"/>
              <a:gd name="T57" fmla="*/ 26 h 26"/>
              <a:gd name="T58" fmla="*/ 10 w 15"/>
              <a:gd name="T59" fmla="*/ 15 h 26"/>
              <a:gd name="T60" fmla="*/ 9 w 15"/>
              <a:gd name="T61" fmla="*/ 15 h 26"/>
              <a:gd name="T62" fmla="*/ 6 w 15"/>
              <a:gd name="T63" fmla="*/ 16 h 26"/>
              <a:gd name="T64" fmla="*/ 5 w 15"/>
              <a:gd name="T65" fmla="*/ 19 h 26"/>
              <a:gd name="T66" fmla="*/ 5 w 15"/>
              <a:gd name="T67" fmla="*/ 21 h 26"/>
              <a:gd name="T68" fmla="*/ 7 w 15"/>
              <a:gd name="T69" fmla="*/ 22 h 26"/>
              <a:gd name="T70" fmla="*/ 10 w 15"/>
              <a:gd name="T71" fmla="*/ 21 h 26"/>
              <a:gd name="T72" fmla="*/ 10 w 15"/>
              <a:gd name="T73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" h="26">
                <a:moveTo>
                  <a:pt x="10" y="26"/>
                </a:move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9" y="26"/>
                </a:lnTo>
                <a:lnTo>
                  <a:pt x="9" y="26"/>
                </a:lnTo>
                <a:lnTo>
                  <a:pt x="5" y="26"/>
                </a:lnTo>
                <a:lnTo>
                  <a:pt x="5" y="26"/>
                </a:lnTo>
                <a:lnTo>
                  <a:pt x="4" y="26"/>
                </a:lnTo>
                <a:lnTo>
                  <a:pt x="4" y="26"/>
                </a:lnTo>
                <a:lnTo>
                  <a:pt x="1" y="25"/>
                </a:lnTo>
                <a:lnTo>
                  <a:pt x="1" y="25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0" y="16"/>
                </a:lnTo>
                <a:lnTo>
                  <a:pt x="0" y="16"/>
                </a:lnTo>
                <a:lnTo>
                  <a:pt x="1" y="14"/>
                </a:lnTo>
                <a:lnTo>
                  <a:pt x="1" y="14"/>
                </a:lnTo>
                <a:lnTo>
                  <a:pt x="4" y="11"/>
                </a:lnTo>
                <a:lnTo>
                  <a:pt x="4" y="11"/>
                </a:lnTo>
                <a:lnTo>
                  <a:pt x="7" y="11"/>
                </a:lnTo>
                <a:lnTo>
                  <a:pt x="7" y="11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10" y="11"/>
                </a:lnTo>
                <a:lnTo>
                  <a:pt x="10" y="11"/>
                </a:lnTo>
                <a:lnTo>
                  <a:pt x="10" y="11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7" y="6"/>
                </a:lnTo>
                <a:lnTo>
                  <a:pt x="7" y="6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2" y="2"/>
                </a:lnTo>
                <a:lnTo>
                  <a:pt x="2" y="2"/>
                </a:lnTo>
                <a:lnTo>
                  <a:pt x="5" y="1"/>
                </a:lnTo>
                <a:lnTo>
                  <a:pt x="5" y="1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4" y="2"/>
                </a:lnTo>
                <a:lnTo>
                  <a:pt x="14" y="2"/>
                </a:lnTo>
                <a:lnTo>
                  <a:pt x="15" y="5"/>
                </a:lnTo>
                <a:lnTo>
                  <a:pt x="15" y="5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close/>
                <a:moveTo>
                  <a:pt x="10" y="15"/>
                </a:moveTo>
                <a:lnTo>
                  <a:pt x="10" y="15"/>
                </a:lnTo>
                <a:lnTo>
                  <a:pt x="9" y="15"/>
                </a:lnTo>
                <a:lnTo>
                  <a:pt x="9" y="15"/>
                </a:lnTo>
                <a:lnTo>
                  <a:pt x="6" y="16"/>
                </a:lnTo>
                <a:lnTo>
                  <a:pt x="6" y="16"/>
                </a:lnTo>
                <a:lnTo>
                  <a:pt x="5" y="17"/>
                </a:lnTo>
                <a:lnTo>
                  <a:pt x="5" y="19"/>
                </a:lnTo>
                <a:lnTo>
                  <a:pt x="5" y="19"/>
                </a:lnTo>
                <a:lnTo>
                  <a:pt x="5" y="21"/>
                </a:lnTo>
                <a:lnTo>
                  <a:pt x="5" y="21"/>
                </a:lnTo>
                <a:lnTo>
                  <a:pt x="7" y="22"/>
                </a:lnTo>
                <a:lnTo>
                  <a:pt x="7" y="22"/>
                </a:lnTo>
                <a:lnTo>
                  <a:pt x="10" y="21"/>
                </a:lnTo>
                <a:lnTo>
                  <a:pt x="10" y="21"/>
                </a:lnTo>
                <a:lnTo>
                  <a:pt x="10" y="19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01" name="Freeform 925">
            <a:extLst>
              <a:ext uri="{FF2B5EF4-FFF2-40B4-BE49-F238E27FC236}">
                <a16:creationId xmlns:a16="http://schemas.microsoft.com/office/drawing/2014/main" id="{30A01404-7297-48C6-B2E0-A88AAE66F84D}"/>
              </a:ext>
            </a:extLst>
          </p:cNvPr>
          <p:cNvSpPr>
            <a:spLocks/>
          </p:cNvSpPr>
          <p:nvPr/>
        </p:nvSpPr>
        <p:spPr bwMode="auto">
          <a:xfrm>
            <a:off x="5082618" y="3870508"/>
            <a:ext cx="11113" cy="55563"/>
          </a:xfrm>
          <a:custGeom>
            <a:avLst/>
            <a:gdLst>
              <a:gd name="T0" fmla="*/ 0 w 7"/>
              <a:gd name="T1" fmla="*/ 0 h 35"/>
              <a:gd name="T2" fmla="*/ 5 w 7"/>
              <a:gd name="T3" fmla="*/ 0 h 35"/>
              <a:gd name="T4" fmla="*/ 5 w 7"/>
              <a:gd name="T5" fmla="*/ 28 h 35"/>
              <a:gd name="T6" fmla="*/ 5 w 7"/>
              <a:gd name="T7" fmla="*/ 28 h 35"/>
              <a:gd name="T8" fmla="*/ 6 w 7"/>
              <a:gd name="T9" fmla="*/ 30 h 35"/>
              <a:gd name="T10" fmla="*/ 6 w 7"/>
              <a:gd name="T11" fmla="*/ 30 h 35"/>
              <a:gd name="T12" fmla="*/ 7 w 7"/>
              <a:gd name="T13" fmla="*/ 30 h 35"/>
              <a:gd name="T14" fmla="*/ 7 w 7"/>
              <a:gd name="T15" fmla="*/ 35 h 35"/>
              <a:gd name="T16" fmla="*/ 7 w 7"/>
              <a:gd name="T17" fmla="*/ 35 h 35"/>
              <a:gd name="T18" fmla="*/ 5 w 7"/>
              <a:gd name="T19" fmla="*/ 35 h 35"/>
              <a:gd name="T20" fmla="*/ 5 w 7"/>
              <a:gd name="T21" fmla="*/ 35 h 35"/>
              <a:gd name="T22" fmla="*/ 2 w 7"/>
              <a:gd name="T23" fmla="*/ 34 h 35"/>
              <a:gd name="T24" fmla="*/ 2 w 7"/>
              <a:gd name="T25" fmla="*/ 34 h 35"/>
              <a:gd name="T26" fmla="*/ 0 w 7"/>
              <a:gd name="T27" fmla="*/ 31 h 35"/>
              <a:gd name="T28" fmla="*/ 0 w 7"/>
              <a:gd name="T29" fmla="*/ 31 h 35"/>
              <a:gd name="T30" fmla="*/ 0 w 7"/>
              <a:gd name="T31" fmla="*/ 29 h 35"/>
              <a:gd name="T32" fmla="*/ 0 w 7"/>
              <a:gd name="T3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35">
                <a:moveTo>
                  <a:pt x="0" y="0"/>
                </a:moveTo>
                <a:lnTo>
                  <a:pt x="5" y="0"/>
                </a:lnTo>
                <a:lnTo>
                  <a:pt x="5" y="28"/>
                </a:lnTo>
                <a:lnTo>
                  <a:pt x="5" y="28"/>
                </a:lnTo>
                <a:lnTo>
                  <a:pt x="6" y="30"/>
                </a:lnTo>
                <a:lnTo>
                  <a:pt x="6" y="30"/>
                </a:lnTo>
                <a:lnTo>
                  <a:pt x="7" y="30"/>
                </a:lnTo>
                <a:lnTo>
                  <a:pt x="7" y="35"/>
                </a:lnTo>
                <a:lnTo>
                  <a:pt x="7" y="35"/>
                </a:lnTo>
                <a:lnTo>
                  <a:pt x="5" y="35"/>
                </a:lnTo>
                <a:lnTo>
                  <a:pt x="5" y="35"/>
                </a:lnTo>
                <a:lnTo>
                  <a:pt x="2" y="34"/>
                </a:lnTo>
                <a:lnTo>
                  <a:pt x="2" y="34"/>
                </a:lnTo>
                <a:lnTo>
                  <a:pt x="0" y="31"/>
                </a:lnTo>
                <a:lnTo>
                  <a:pt x="0" y="31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02" name="Freeform 926">
            <a:extLst>
              <a:ext uri="{FF2B5EF4-FFF2-40B4-BE49-F238E27FC236}">
                <a16:creationId xmlns:a16="http://schemas.microsoft.com/office/drawing/2014/main" id="{F0D0AEF5-D206-4393-A567-2B867DD06637}"/>
              </a:ext>
            </a:extLst>
          </p:cNvPr>
          <p:cNvSpPr>
            <a:spLocks/>
          </p:cNvSpPr>
          <p:nvPr/>
        </p:nvSpPr>
        <p:spPr bwMode="auto">
          <a:xfrm>
            <a:off x="5096906" y="3870508"/>
            <a:ext cx="12700" cy="55563"/>
          </a:xfrm>
          <a:custGeom>
            <a:avLst/>
            <a:gdLst>
              <a:gd name="T0" fmla="*/ 0 w 8"/>
              <a:gd name="T1" fmla="*/ 0 h 35"/>
              <a:gd name="T2" fmla="*/ 6 w 8"/>
              <a:gd name="T3" fmla="*/ 0 h 35"/>
              <a:gd name="T4" fmla="*/ 6 w 8"/>
              <a:gd name="T5" fmla="*/ 28 h 35"/>
              <a:gd name="T6" fmla="*/ 6 w 8"/>
              <a:gd name="T7" fmla="*/ 28 h 35"/>
              <a:gd name="T8" fmla="*/ 6 w 8"/>
              <a:gd name="T9" fmla="*/ 30 h 35"/>
              <a:gd name="T10" fmla="*/ 6 w 8"/>
              <a:gd name="T11" fmla="*/ 30 h 35"/>
              <a:gd name="T12" fmla="*/ 8 w 8"/>
              <a:gd name="T13" fmla="*/ 30 h 35"/>
              <a:gd name="T14" fmla="*/ 8 w 8"/>
              <a:gd name="T15" fmla="*/ 35 h 35"/>
              <a:gd name="T16" fmla="*/ 8 w 8"/>
              <a:gd name="T17" fmla="*/ 35 h 35"/>
              <a:gd name="T18" fmla="*/ 5 w 8"/>
              <a:gd name="T19" fmla="*/ 35 h 35"/>
              <a:gd name="T20" fmla="*/ 5 w 8"/>
              <a:gd name="T21" fmla="*/ 35 h 35"/>
              <a:gd name="T22" fmla="*/ 2 w 8"/>
              <a:gd name="T23" fmla="*/ 34 h 35"/>
              <a:gd name="T24" fmla="*/ 2 w 8"/>
              <a:gd name="T25" fmla="*/ 34 h 35"/>
              <a:gd name="T26" fmla="*/ 1 w 8"/>
              <a:gd name="T27" fmla="*/ 31 h 35"/>
              <a:gd name="T28" fmla="*/ 1 w 8"/>
              <a:gd name="T29" fmla="*/ 31 h 35"/>
              <a:gd name="T30" fmla="*/ 0 w 8"/>
              <a:gd name="T31" fmla="*/ 29 h 35"/>
              <a:gd name="T32" fmla="*/ 0 w 8"/>
              <a:gd name="T3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35">
                <a:moveTo>
                  <a:pt x="0" y="0"/>
                </a:moveTo>
                <a:lnTo>
                  <a:pt x="6" y="0"/>
                </a:lnTo>
                <a:lnTo>
                  <a:pt x="6" y="28"/>
                </a:lnTo>
                <a:lnTo>
                  <a:pt x="6" y="28"/>
                </a:lnTo>
                <a:lnTo>
                  <a:pt x="6" y="30"/>
                </a:lnTo>
                <a:lnTo>
                  <a:pt x="6" y="30"/>
                </a:lnTo>
                <a:lnTo>
                  <a:pt x="8" y="30"/>
                </a:lnTo>
                <a:lnTo>
                  <a:pt x="8" y="35"/>
                </a:lnTo>
                <a:lnTo>
                  <a:pt x="8" y="35"/>
                </a:lnTo>
                <a:lnTo>
                  <a:pt x="5" y="35"/>
                </a:lnTo>
                <a:lnTo>
                  <a:pt x="5" y="35"/>
                </a:lnTo>
                <a:lnTo>
                  <a:pt x="2" y="34"/>
                </a:lnTo>
                <a:lnTo>
                  <a:pt x="2" y="34"/>
                </a:lnTo>
                <a:lnTo>
                  <a:pt x="1" y="31"/>
                </a:lnTo>
                <a:lnTo>
                  <a:pt x="1" y="31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03" name="Freeform 927">
            <a:extLst>
              <a:ext uri="{FF2B5EF4-FFF2-40B4-BE49-F238E27FC236}">
                <a16:creationId xmlns:a16="http://schemas.microsoft.com/office/drawing/2014/main" id="{D2FBBC6F-F136-439E-A1B9-EFC53E9E8292}"/>
              </a:ext>
            </a:extLst>
          </p:cNvPr>
          <p:cNvSpPr>
            <a:spLocks noEditPoints="1"/>
          </p:cNvSpPr>
          <p:nvPr/>
        </p:nvSpPr>
        <p:spPr bwMode="auto">
          <a:xfrm>
            <a:off x="5109606" y="3884796"/>
            <a:ext cx="26988" cy="41275"/>
          </a:xfrm>
          <a:custGeom>
            <a:avLst/>
            <a:gdLst>
              <a:gd name="T0" fmla="*/ 12 w 17"/>
              <a:gd name="T1" fmla="*/ 24 h 26"/>
              <a:gd name="T2" fmla="*/ 12 w 17"/>
              <a:gd name="T3" fmla="*/ 24 h 26"/>
              <a:gd name="T4" fmla="*/ 9 w 17"/>
              <a:gd name="T5" fmla="*/ 26 h 26"/>
              <a:gd name="T6" fmla="*/ 7 w 17"/>
              <a:gd name="T7" fmla="*/ 26 h 26"/>
              <a:gd name="T8" fmla="*/ 4 w 17"/>
              <a:gd name="T9" fmla="*/ 26 h 26"/>
              <a:gd name="T10" fmla="*/ 3 w 17"/>
              <a:gd name="T11" fmla="*/ 25 h 26"/>
              <a:gd name="T12" fmla="*/ 2 w 17"/>
              <a:gd name="T13" fmla="*/ 24 h 26"/>
              <a:gd name="T14" fmla="*/ 0 w 17"/>
              <a:gd name="T15" fmla="*/ 20 h 26"/>
              <a:gd name="T16" fmla="*/ 2 w 17"/>
              <a:gd name="T17" fmla="*/ 16 h 26"/>
              <a:gd name="T18" fmla="*/ 3 w 17"/>
              <a:gd name="T19" fmla="*/ 14 h 26"/>
              <a:gd name="T20" fmla="*/ 5 w 17"/>
              <a:gd name="T21" fmla="*/ 11 h 26"/>
              <a:gd name="T22" fmla="*/ 9 w 17"/>
              <a:gd name="T23" fmla="*/ 11 h 26"/>
              <a:gd name="T24" fmla="*/ 9 w 17"/>
              <a:gd name="T25" fmla="*/ 11 h 26"/>
              <a:gd name="T26" fmla="*/ 10 w 17"/>
              <a:gd name="T27" fmla="*/ 11 h 26"/>
              <a:gd name="T28" fmla="*/ 10 w 17"/>
              <a:gd name="T29" fmla="*/ 11 h 26"/>
              <a:gd name="T30" fmla="*/ 12 w 17"/>
              <a:gd name="T31" fmla="*/ 9 h 26"/>
              <a:gd name="T32" fmla="*/ 10 w 17"/>
              <a:gd name="T33" fmla="*/ 6 h 26"/>
              <a:gd name="T34" fmla="*/ 9 w 17"/>
              <a:gd name="T35" fmla="*/ 6 h 26"/>
              <a:gd name="T36" fmla="*/ 7 w 17"/>
              <a:gd name="T37" fmla="*/ 6 h 26"/>
              <a:gd name="T38" fmla="*/ 7 w 17"/>
              <a:gd name="T39" fmla="*/ 9 h 26"/>
              <a:gd name="T40" fmla="*/ 2 w 17"/>
              <a:gd name="T41" fmla="*/ 9 h 26"/>
              <a:gd name="T42" fmla="*/ 3 w 17"/>
              <a:gd name="T43" fmla="*/ 2 h 26"/>
              <a:gd name="T44" fmla="*/ 5 w 17"/>
              <a:gd name="T45" fmla="*/ 1 h 26"/>
              <a:gd name="T46" fmla="*/ 9 w 17"/>
              <a:gd name="T47" fmla="*/ 0 h 26"/>
              <a:gd name="T48" fmla="*/ 12 w 17"/>
              <a:gd name="T49" fmla="*/ 1 h 26"/>
              <a:gd name="T50" fmla="*/ 14 w 17"/>
              <a:gd name="T51" fmla="*/ 2 h 26"/>
              <a:gd name="T52" fmla="*/ 15 w 17"/>
              <a:gd name="T53" fmla="*/ 5 h 26"/>
              <a:gd name="T54" fmla="*/ 17 w 17"/>
              <a:gd name="T55" fmla="*/ 9 h 26"/>
              <a:gd name="T56" fmla="*/ 12 w 17"/>
              <a:gd name="T57" fmla="*/ 26 h 26"/>
              <a:gd name="T58" fmla="*/ 12 w 17"/>
              <a:gd name="T59" fmla="*/ 15 h 26"/>
              <a:gd name="T60" fmla="*/ 10 w 17"/>
              <a:gd name="T61" fmla="*/ 15 h 26"/>
              <a:gd name="T62" fmla="*/ 8 w 17"/>
              <a:gd name="T63" fmla="*/ 16 h 26"/>
              <a:gd name="T64" fmla="*/ 7 w 17"/>
              <a:gd name="T65" fmla="*/ 19 h 26"/>
              <a:gd name="T66" fmla="*/ 7 w 17"/>
              <a:gd name="T67" fmla="*/ 21 h 26"/>
              <a:gd name="T68" fmla="*/ 9 w 17"/>
              <a:gd name="T69" fmla="*/ 22 h 26"/>
              <a:gd name="T70" fmla="*/ 10 w 17"/>
              <a:gd name="T71" fmla="*/ 21 h 26"/>
              <a:gd name="T72" fmla="*/ 12 w 17"/>
              <a:gd name="T73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" h="26">
                <a:moveTo>
                  <a:pt x="12" y="26"/>
                </a:move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9" y="26"/>
                </a:lnTo>
                <a:lnTo>
                  <a:pt x="9" y="26"/>
                </a:lnTo>
                <a:lnTo>
                  <a:pt x="7" y="26"/>
                </a:lnTo>
                <a:lnTo>
                  <a:pt x="7" y="26"/>
                </a:lnTo>
                <a:lnTo>
                  <a:pt x="4" y="26"/>
                </a:lnTo>
                <a:lnTo>
                  <a:pt x="4" y="26"/>
                </a:lnTo>
                <a:lnTo>
                  <a:pt x="3" y="25"/>
                </a:lnTo>
                <a:lnTo>
                  <a:pt x="3" y="25"/>
                </a:lnTo>
                <a:lnTo>
                  <a:pt x="2" y="24"/>
                </a:lnTo>
                <a:lnTo>
                  <a:pt x="2" y="24"/>
                </a:lnTo>
                <a:lnTo>
                  <a:pt x="0" y="20"/>
                </a:lnTo>
                <a:lnTo>
                  <a:pt x="0" y="20"/>
                </a:lnTo>
                <a:lnTo>
                  <a:pt x="2" y="16"/>
                </a:lnTo>
                <a:lnTo>
                  <a:pt x="2" y="16"/>
                </a:lnTo>
                <a:lnTo>
                  <a:pt x="3" y="14"/>
                </a:lnTo>
                <a:lnTo>
                  <a:pt x="3" y="14"/>
                </a:lnTo>
                <a:lnTo>
                  <a:pt x="5" y="11"/>
                </a:lnTo>
                <a:lnTo>
                  <a:pt x="5" y="11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10" y="11"/>
                </a:lnTo>
                <a:lnTo>
                  <a:pt x="10" y="11"/>
                </a:lnTo>
                <a:lnTo>
                  <a:pt x="10" y="11"/>
                </a:lnTo>
                <a:lnTo>
                  <a:pt x="10" y="11"/>
                </a:lnTo>
                <a:lnTo>
                  <a:pt x="12" y="11"/>
                </a:lnTo>
                <a:lnTo>
                  <a:pt x="12" y="9"/>
                </a:lnTo>
                <a:lnTo>
                  <a:pt x="12" y="9"/>
                </a:lnTo>
                <a:lnTo>
                  <a:pt x="10" y="6"/>
                </a:lnTo>
                <a:lnTo>
                  <a:pt x="10" y="6"/>
                </a:lnTo>
                <a:lnTo>
                  <a:pt x="9" y="6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7" y="9"/>
                </a:lnTo>
                <a:lnTo>
                  <a:pt x="2" y="9"/>
                </a:lnTo>
                <a:lnTo>
                  <a:pt x="2" y="9"/>
                </a:lnTo>
                <a:lnTo>
                  <a:pt x="2" y="5"/>
                </a:lnTo>
                <a:lnTo>
                  <a:pt x="3" y="2"/>
                </a:lnTo>
                <a:lnTo>
                  <a:pt x="3" y="2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2" y="1"/>
                </a:lnTo>
                <a:lnTo>
                  <a:pt x="12" y="1"/>
                </a:lnTo>
                <a:lnTo>
                  <a:pt x="14" y="2"/>
                </a:lnTo>
                <a:lnTo>
                  <a:pt x="14" y="2"/>
                </a:lnTo>
                <a:lnTo>
                  <a:pt x="15" y="5"/>
                </a:lnTo>
                <a:lnTo>
                  <a:pt x="15" y="5"/>
                </a:lnTo>
                <a:lnTo>
                  <a:pt x="17" y="9"/>
                </a:lnTo>
                <a:lnTo>
                  <a:pt x="17" y="26"/>
                </a:lnTo>
                <a:lnTo>
                  <a:pt x="12" y="26"/>
                </a:lnTo>
                <a:close/>
                <a:moveTo>
                  <a:pt x="12" y="15"/>
                </a:moveTo>
                <a:lnTo>
                  <a:pt x="12" y="15"/>
                </a:lnTo>
                <a:lnTo>
                  <a:pt x="10" y="15"/>
                </a:lnTo>
                <a:lnTo>
                  <a:pt x="10" y="15"/>
                </a:lnTo>
                <a:lnTo>
                  <a:pt x="8" y="16"/>
                </a:lnTo>
                <a:lnTo>
                  <a:pt x="8" y="16"/>
                </a:lnTo>
                <a:lnTo>
                  <a:pt x="7" y="17"/>
                </a:lnTo>
                <a:lnTo>
                  <a:pt x="7" y="19"/>
                </a:lnTo>
                <a:lnTo>
                  <a:pt x="7" y="19"/>
                </a:lnTo>
                <a:lnTo>
                  <a:pt x="7" y="21"/>
                </a:lnTo>
                <a:lnTo>
                  <a:pt x="7" y="21"/>
                </a:lnTo>
                <a:lnTo>
                  <a:pt x="9" y="22"/>
                </a:lnTo>
                <a:lnTo>
                  <a:pt x="9" y="22"/>
                </a:lnTo>
                <a:lnTo>
                  <a:pt x="10" y="21"/>
                </a:lnTo>
                <a:lnTo>
                  <a:pt x="10" y="21"/>
                </a:lnTo>
                <a:lnTo>
                  <a:pt x="12" y="19"/>
                </a:lnTo>
                <a:lnTo>
                  <a:pt x="12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04" name="Freeform 928">
            <a:extLst>
              <a:ext uri="{FF2B5EF4-FFF2-40B4-BE49-F238E27FC236}">
                <a16:creationId xmlns:a16="http://schemas.microsoft.com/office/drawing/2014/main" id="{C040D922-0751-49DC-A901-67FFF1A043AD}"/>
              </a:ext>
            </a:extLst>
          </p:cNvPr>
          <p:cNvSpPr>
            <a:spLocks noEditPoints="1"/>
          </p:cNvSpPr>
          <p:nvPr/>
        </p:nvSpPr>
        <p:spPr bwMode="auto">
          <a:xfrm>
            <a:off x="5141356" y="3870508"/>
            <a:ext cx="23813" cy="55563"/>
          </a:xfrm>
          <a:custGeom>
            <a:avLst/>
            <a:gdLst>
              <a:gd name="T0" fmla="*/ 10 w 15"/>
              <a:gd name="T1" fmla="*/ 35 h 35"/>
              <a:gd name="T2" fmla="*/ 10 w 15"/>
              <a:gd name="T3" fmla="*/ 33 h 35"/>
              <a:gd name="T4" fmla="*/ 10 w 15"/>
              <a:gd name="T5" fmla="*/ 33 h 35"/>
              <a:gd name="T6" fmla="*/ 9 w 15"/>
              <a:gd name="T7" fmla="*/ 34 h 35"/>
              <a:gd name="T8" fmla="*/ 9 w 15"/>
              <a:gd name="T9" fmla="*/ 34 h 35"/>
              <a:gd name="T10" fmla="*/ 9 w 15"/>
              <a:gd name="T11" fmla="*/ 35 h 35"/>
              <a:gd name="T12" fmla="*/ 9 w 15"/>
              <a:gd name="T13" fmla="*/ 35 h 35"/>
              <a:gd name="T14" fmla="*/ 8 w 15"/>
              <a:gd name="T15" fmla="*/ 35 h 35"/>
              <a:gd name="T16" fmla="*/ 8 w 15"/>
              <a:gd name="T17" fmla="*/ 35 h 35"/>
              <a:gd name="T18" fmla="*/ 5 w 15"/>
              <a:gd name="T19" fmla="*/ 35 h 35"/>
              <a:gd name="T20" fmla="*/ 5 w 15"/>
              <a:gd name="T21" fmla="*/ 35 h 35"/>
              <a:gd name="T22" fmla="*/ 3 w 15"/>
              <a:gd name="T23" fmla="*/ 35 h 35"/>
              <a:gd name="T24" fmla="*/ 2 w 15"/>
              <a:gd name="T25" fmla="*/ 33 h 35"/>
              <a:gd name="T26" fmla="*/ 2 w 15"/>
              <a:gd name="T27" fmla="*/ 33 h 35"/>
              <a:gd name="T28" fmla="*/ 0 w 15"/>
              <a:gd name="T29" fmla="*/ 31 h 35"/>
              <a:gd name="T30" fmla="*/ 0 w 15"/>
              <a:gd name="T31" fmla="*/ 31 h 35"/>
              <a:gd name="T32" fmla="*/ 0 w 15"/>
              <a:gd name="T33" fmla="*/ 28 h 35"/>
              <a:gd name="T34" fmla="*/ 0 w 15"/>
              <a:gd name="T35" fmla="*/ 18 h 35"/>
              <a:gd name="T36" fmla="*/ 0 w 15"/>
              <a:gd name="T37" fmla="*/ 18 h 35"/>
              <a:gd name="T38" fmla="*/ 0 w 15"/>
              <a:gd name="T39" fmla="*/ 14 h 35"/>
              <a:gd name="T40" fmla="*/ 0 w 15"/>
              <a:gd name="T41" fmla="*/ 14 h 35"/>
              <a:gd name="T42" fmla="*/ 2 w 15"/>
              <a:gd name="T43" fmla="*/ 11 h 35"/>
              <a:gd name="T44" fmla="*/ 3 w 15"/>
              <a:gd name="T45" fmla="*/ 10 h 35"/>
              <a:gd name="T46" fmla="*/ 3 w 15"/>
              <a:gd name="T47" fmla="*/ 10 h 35"/>
              <a:gd name="T48" fmla="*/ 5 w 15"/>
              <a:gd name="T49" fmla="*/ 9 h 35"/>
              <a:gd name="T50" fmla="*/ 5 w 15"/>
              <a:gd name="T51" fmla="*/ 9 h 35"/>
              <a:gd name="T52" fmla="*/ 8 w 15"/>
              <a:gd name="T53" fmla="*/ 10 h 35"/>
              <a:gd name="T54" fmla="*/ 8 w 15"/>
              <a:gd name="T55" fmla="*/ 10 h 35"/>
              <a:gd name="T56" fmla="*/ 10 w 15"/>
              <a:gd name="T57" fmla="*/ 13 h 35"/>
              <a:gd name="T58" fmla="*/ 10 w 15"/>
              <a:gd name="T59" fmla="*/ 13 h 35"/>
              <a:gd name="T60" fmla="*/ 10 w 15"/>
              <a:gd name="T61" fmla="*/ 0 h 35"/>
              <a:gd name="T62" fmla="*/ 15 w 15"/>
              <a:gd name="T63" fmla="*/ 0 h 35"/>
              <a:gd name="T64" fmla="*/ 15 w 15"/>
              <a:gd name="T65" fmla="*/ 35 h 35"/>
              <a:gd name="T66" fmla="*/ 10 w 15"/>
              <a:gd name="T67" fmla="*/ 35 h 35"/>
              <a:gd name="T68" fmla="*/ 5 w 15"/>
              <a:gd name="T69" fmla="*/ 26 h 35"/>
              <a:gd name="T70" fmla="*/ 5 w 15"/>
              <a:gd name="T71" fmla="*/ 26 h 35"/>
              <a:gd name="T72" fmla="*/ 7 w 15"/>
              <a:gd name="T73" fmla="*/ 29 h 35"/>
              <a:gd name="T74" fmla="*/ 7 w 15"/>
              <a:gd name="T75" fmla="*/ 29 h 35"/>
              <a:gd name="T76" fmla="*/ 8 w 15"/>
              <a:gd name="T77" fmla="*/ 30 h 35"/>
              <a:gd name="T78" fmla="*/ 8 w 15"/>
              <a:gd name="T79" fmla="*/ 30 h 35"/>
              <a:gd name="T80" fmla="*/ 10 w 15"/>
              <a:gd name="T81" fmla="*/ 29 h 35"/>
              <a:gd name="T82" fmla="*/ 10 w 15"/>
              <a:gd name="T83" fmla="*/ 29 h 35"/>
              <a:gd name="T84" fmla="*/ 10 w 15"/>
              <a:gd name="T85" fmla="*/ 28 h 35"/>
              <a:gd name="T86" fmla="*/ 10 w 15"/>
              <a:gd name="T87" fmla="*/ 18 h 35"/>
              <a:gd name="T88" fmla="*/ 10 w 15"/>
              <a:gd name="T89" fmla="*/ 18 h 35"/>
              <a:gd name="T90" fmla="*/ 10 w 15"/>
              <a:gd name="T91" fmla="*/ 15 h 35"/>
              <a:gd name="T92" fmla="*/ 10 w 15"/>
              <a:gd name="T93" fmla="*/ 15 h 35"/>
              <a:gd name="T94" fmla="*/ 8 w 15"/>
              <a:gd name="T95" fmla="*/ 15 h 35"/>
              <a:gd name="T96" fmla="*/ 8 w 15"/>
              <a:gd name="T97" fmla="*/ 15 h 35"/>
              <a:gd name="T98" fmla="*/ 5 w 15"/>
              <a:gd name="T99" fmla="*/ 15 h 35"/>
              <a:gd name="T100" fmla="*/ 5 w 15"/>
              <a:gd name="T101" fmla="*/ 15 h 35"/>
              <a:gd name="T102" fmla="*/ 5 w 15"/>
              <a:gd name="T103" fmla="*/ 18 h 35"/>
              <a:gd name="T104" fmla="*/ 5 w 15"/>
              <a:gd name="T105" fmla="*/ 26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" h="35">
                <a:moveTo>
                  <a:pt x="10" y="35"/>
                </a:moveTo>
                <a:lnTo>
                  <a:pt x="10" y="33"/>
                </a:lnTo>
                <a:lnTo>
                  <a:pt x="10" y="33"/>
                </a:lnTo>
                <a:lnTo>
                  <a:pt x="9" y="34"/>
                </a:lnTo>
                <a:lnTo>
                  <a:pt x="9" y="34"/>
                </a:lnTo>
                <a:lnTo>
                  <a:pt x="9" y="35"/>
                </a:lnTo>
                <a:lnTo>
                  <a:pt x="9" y="35"/>
                </a:lnTo>
                <a:lnTo>
                  <a:pt x="8" y="35"/>
                </a:lnTo>
                <a:lnTo>
                  <a:pt x="8" y="35"/>
                </a:lnTo>
                <a:lnTo>
                  <a:pt x="5" y="35"/>
                </a:lnTo>
                <a:lnTo>
                  <a:pt x="5" y="35"/>
                </a:lnTo>
                <a:lnTo>
                  <a:pt x="3" y="35"/>
                </a:lnTo>
                <a:lnTo>
                  <a:pt x="2" y="33"/>
                </a:lnTo>
                <a:lnTo>
                  <a:pt x="2" y="33"/>
                </a:lnTo>
                <a:lnTo>
                  <a:pt x="0" y="31"/>
                </a:lnTo>
                <a:lnTo>
                  <a:pt x="0" y="31"/>
                </a:lnTo>
                <a:lnTo>
                  <a:pt x="0" y="28"/>
                </a:lnTo>
                <a:lnTo>
                  <a:pt x="0" y="18"/>
                </a:lnTo>
                <a:lnTo>
                  <a:pt x="0" y="18"/>
                </a:lnTo>
                <a:lnTo>
                  <a:pt x="0" y="14"/>
                </a:lnTo>
                <a:lnTo>
                  <a:pt x="0" y="14"/>
                </a:lnTo>
                <a:lnTo>
                  <a:pt x="2" y="11"/>
                </a:lnTo>
                <a:lnTo>
                  <a:pt x="3" y="10"/>
                </a:lnTo>
                <a:lnTo>
                  <a:pt x="3" y="10"/>
                </a:lnTo>
                <a:lnTo>
                  <a:pt x="5" y="9"/>
                </a:lnTo>
                <a:lnTo>
                  <a:pt x="5" y="9"/>
                </a:lnTo>
                <a:lnTo>
                  <a:pt x="8" y="10"/>
                </a:lnTo>
                <a:lnTo>
                  <a:pt x="8" y="10"/>
                </a:lnTo>
                <a:lnTo>
                  <a:pt x="10" y="13"/>
                </a:lnTo>
                <a:lnTo>
                  <a:pt x="10" y="13"/>
                </a:lnTo>
                <a:lnTo>
                  <a:pt x="10" y="0"/>
                </a:lnTo>
                <a:lnTo>
                  <a:pt x="15" y="0"/>
                </a:lnTo>
                <a:lnTo>
                  <a:pt x="15" y="35"/>
                </a:lnTo>
                <a:lnTo>
                  <a:pt x="10" y="35"/>
                </a:lnTo>
                <a:close/>
                <a:moveTo>
                  <a:pt x="5" y="26"/>
                </a:moveTo>
                <a:lnTo>
                  <a:pt x="5" y="26"/>
                </a:lnTo>
                <a:lnTo>
                  <a:pt x="7" y="29"/>
                </a:lnTo>
                <a:lnTo>
                  <a:pt x="7" y="29"/>
                </a:lnTo>
                <a:lnTo>
                  <a:pt x="8" y="30"/>
                </a:lnTo>
                <a:lnTo>
                  <a:pt x="8" y="30"/>
                </a:lnTo>
                <a:lnTo>
                  <a:pt x="10" y="29"/>
                </a:lnTo>
                <a:lnTo>
                  <a:pt x="10" y="29"/>
                </a:lnTo>
                <a:lnTo>
                  <a:pt x="10" y="28"/>
                </a:lnTo>
                <a:lnTo>
                  <a:pt x="10" y="18"/>
                </a:lnTo>
                <a:lnTo>
                  <a:pt x="10" y="18"/>
                </a:lnTo>
                <a:lnTo>
                  <a:pt x="10" y="15"/>
                </a:lnTo>
                <a:lnTo>
                  <a:pt x="10" y="15"/>
                </a:lnTo>
                <a:lnTo>
                  <a:pt x="8" y="15"/>
                </a:lnTo>
                <a:lnTo>
                  <a:pt x="8" y="15"/>
                </a:lnTo>
                <a:lnTo>
                  <a:pt x="5" y="15"/>
                </a:lnTo>
                <a:lnTo>
                  <a:pt x="5" y="15"/>
                </a:lnTo>
                <a:lnTo>
                  <a:pt x="5" y="18"/>
                </a:lnTo>
                <a:lnTo>
                  <a:pt x="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05" name="Freeform 929">
            <a:extLst>
              <a:ext uri="{FF2B5EF4-FFF2-40B4-BE49-F238E27FC236}">
                <a16:creationId xmlns:a16="http://schemas.microsoft.com/office/drawing/2014/main" id="{35EE0612-E39E-4995-B0AA-B1E52FE49092}"/>
              </a:ext>
            </a:extLst>
          </p:cNvPr>
          <p:cNvSpPr>
            <a:spLocks noEditPoints="1"/>
          </p:cNvSpPr>
          <p:nvPr/>
        </p:nvSpPr>
        <p:spPr bwMode="auto">
          <a:xfrm>
            <a:off x="5174693" y="3870508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06" name="Freeform 930">
            <a:extLst>
              <a:ext uri="{FF2B5EF4-FFF2-40B4-BE49-F238E27FC236}">
                <a16:creationId xmlns:a16="http://schemas.microsoft.com/office/drawing/2014/main" id="{3DF25FFC-E1C5-4D36-9738-0EFF01D6633E}"/>
              </a:ext>
            </a:extLst>
          </p:cNvPr>
          <p:cNvSpPr>
            <a:spLocks/>
          </p:cNvSpPr>
          <p:nvPr/>
        </p:nvSpPr>
        <p:spPr bwMode="auto">
          <a:xfrm>
            <a:off x="5187393" y="3886383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3 h 25"/>
              <a:gd name="T8" fmla="*/ 10 w 15"/>
              <a:gd name="T9" fmla="*/ 23 h 25"/>
              <a:gd name="T10" fmla="*/ 10 w 15"/>
              <a:gd name="T11" fmla="*/ 23 h 25"/>
              <a:gd name="T12" fmla="*/ 8 w 15"/>
              <a:gd name="T13" fmla="*/ 25 h 25"/>
              <a:gd name="T14" fmla="*/ 8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4 w 15"/>
              <a:gd name="T21" fmla="*/ 25 h 25"/>
              <a:gd name="T22" fmla="*/ 4 w 15"/>
              <a:gd name="T23" fmla="*/ 25 h 25"/>
              <a:gd name="T24" fmla="*/ 2 w 15"/>
              <a:gd name="T25" fmla="*/ 24 h 25"/>
              <a:gd name="T26" fmla="*/ 2 w 15"/>
              <a:gd name="T27" fmla="*/ 24 h 25"/>
              <a:gd name="T28" fmla="*/ 0 w 15"/>
              <a:gd name="T29" fmla="*/ 23 h 25"/>
              <a:gd name="T30" fmla="*/ 0 w 15"/>
              <a:gd name="T31" fmla="*/ 23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8 h 25"/>
              <a:gd name="T40" fmla="*/ 5 w 15"/>
              <a:gd name="T41" fmla="*/ 18 h 25"/>
              <a:gd name="T42" fmla="*/ 7 w 15"/>
              <a:gd name="T43" fmla="*/ 20 h 25"/>
              <a:gd name="T44" fmla="*/ 7 w 15"/>
              <a:gd name="T45" fmla="*/ 20 h 25"/>
              <a:gd name="T46" fmla="*/ 8 w 15"/>
              <a:gd name="T47" fmla="*/ 20 h 25"/>
              <a:gd name="T48" fmla="*/ 8 w 15"/>
              <a:gd name="T49" fmla="*/ 20 h 25"/>
              <a:gd name="T50" fmla="*/ 10 w 15"/>
              <a:gd name="T51" fmla="*/ 19 h 25"/>
              <a:gd name="T52" fmla="*/ 10 w 15"/>
              <a:gd name="T53" fmla="*/ 19 h 25"/>
              <a:gd name="T54" fmla="*/ 10 w 15"/>
              <a:gd name="T55" fmla="*/ 16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8" y="25"/>
                </a:lnTo>
                <a:lnTo>
                  <a:pt x="8" y="25"/>
                </a:lnTo>
                <a:lnTo>
                  <a:pt x="5" y="25"/>
                </a:lnTo>
                <a:lnTo>
                  <a:pt x="5" y="25"/>
                </a:lnTo>
                <a:lnTo>
                  <a:pt x="4" y="25"/>
                </a:lnTo>
                <a:lnTo>
                  <a:pt x="4" y="25"/>
                </a:lnTo>
                <a:lnTo>
                  <a:pt x="2" y="24"/>
                </a:lnTo>
                <a:lnTo>
                  <a:pt x="2" y="24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0" y="19"/>
                </a:lnTo>
                <a:lnTo>
                  <a:pt x="10" y="19"/>
                </a:lnTo>
                <a:lnTo>
                  <a:pt x="10" y="16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07" name="Freeform 931">
            <a:extLst>
              <a:ext uri="{FF2B5EF4-FFF2-40B4-BE49-F238E27FC236}">
                <a16:creationId xmlns:a16="http://schemas.microsoft.com/office/drawing/2014/main" id="{2120CA59-D715-4318-9249-8F9F0493FFAB}"/>
              </a:ext>
            </a:extLst>
          </p:cNvPr>
          <p:cNvSpPr>
            <a:spLocks/>
          </p:cNvSpPr>
          <p:nvPr/>
        </p:nvSpPr>
        <p:spPr bwMode="auto">
          <a:xfrm>
            <a:off x="5219143" y="3884796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1 h 26"/>
              <a:gd name="T4" fmla="*/ 5 w 25"/>
              <a:gd name="T5" fmla="*/ 1 h 26"/>
              <a:gd name="T6" fmla="*/ 5 w 25"/>
              <a:gd name="T7" fmla="*/ 4 h 26"/>
              <a:gd name="T8" fmla="*/ 5 w 25"/>
              <a:gd name="T9" fmla="*/ 4 h 26"/>
              <a:gd name="T10" fmla="*/ 5 w 25"/>
              <a:gd name="T11" fmla="*/ 4 h 26"/>
              <a:gd name="T12" fmla="*/ 7 w 25"/>
              <a:gd name="T13" fmla="*/ 1 h 26"/>
              <a:gd name="T14" fmla="*/ 7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3 w 25"/>
              <a:gd name="T21" fmla="*/ 1 h 26"/>
              <a:gd name="T22" fmla="*/ 13 w 25"/>
              <a:gd name="T23" fmla="*/ 1 h 26"/>
              <a:gd name="T24" fmla="*/ 14 w 25"/>
              <a:gd name="T25" fmla="*/ 4 h 26"/>
              <a:gd name="T26" fmla="*/ 14 w 25"/>
              <a:gd name="T27" fmla="*/ 4 h 26"/>
              <a:gd name="T28" fmla="*/ 17 w 25"/>
              <a:gd name="T29" fmla="*/ 1 h 26"/>
              <a:gd name="T30" fmla="*/ 17 w 25"/>
              <a:gd name="T31" fmla="*/ 1 h 26"/>
              <a:gd name="T32" fmla="*/ 19 w 25"/>
              <a:gd name="T33" fmla="*/ 0 h 26"/>
              <a:gd name="T34" fmla="*/ 19 w 25"/>
              <a:gd name="T35" fmla="*/ 0 h 26"/>
              <a:gd name="T36" fmla="*/ 22 w 25"/>
              <a:gd name="T37" fmla="*/ 1 h 26"/>
              <a:gd name="T38" fmla="*/ 22 w 25"/>
              <a:gd name="T39" fmla="*/ 1 h 26"/>
              <a:gd name="T40" fmla="*/ 23 w 25"/>
              <a:gd name="T41" fmla="*/ 2 h 26"/>
              <a:gd name="T42" fmla="*/ 23 w 25"/>
              <a:gd name="T43" fmla="*/ 2 h 26"/>
              <a:gd name="T44" fmla="*/ 24 w 25"/>
              <a:gd name="T45" fmla="*/ 4 h 26"/>
              <a:gd name="T46" fmla="*/ 24 w 25"/>
              <a:gd name="T47" fmla="*/ 4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9 h 26"/>
              <a:gd name="T56" fmla="*/ 20 w 25"/>
              <a:gd name="T57" fmla="*/ 9 h 26"/>
              <a:gd name="T58" fmla="*/ 19 w 25"/>
              <a:gd name="T59" fmla="*/ 6 h 26"/>
              <a:gd name="T60" fmla="*/ 19 w 25"/>
              <a:gd name="T61" fmla="*/ 6 h 26"/>
              <a:gd name="T62" fmla="*/ 18 w 25"/>
              <a:gd name="T63" fmla="*/ 6 h 26"/>
              <a:gd name="T64" fmla="*/ 18 w 25"/>
              <a:gd name="T65" fmla="*/ 6 h 26"/>
              <a:gd name="T66" fmla="*/ 15 w 25"/>
              <a:gd name="T67" fmla="*/ 6 h 26"/>
              <a:gd name="T68" fmla="*/ 15 w 25"/>
              <a:gd name="T69" fmla="*/ 6 h 26"/>
              <a:gd name="T70" fmla="*/ 15 w 25"/>
              <a:gd name="T71" fmla="*/ 9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9 h 26"/>
              <a:gd name="T78" fmla="*/ 10 w 25"/>
              <a:gd name="T79" fmla="*/ 9 h 26"/>
              <a:gd name="T80" fmla="*/ 9 w 25"/>
              <a:gd name="T81" fmla="*/ 6 h 26"/>
              <a:gd name="T82" fmla="*/ 9 w 25"/>
              <a:gd name="T83" fmla="*/ 6 h 26"/>
              <a:gd name="T84" fmla="*/ 8 w 25"/>
              <a:gd name="T85" fmla="*/ 6 h 26"/>
              <a:gd name="T86" fmla="*/ 8 w 25"/>
              <a:gd name="T87" fmla="*/ 6 h 26"/>
              <a:gd name="T88" fmla="*/ 5 w 25"/>
              <a:gd name="T89" fmla="*/ 6 h 26"/>
              <a:gd name="T90" fmla="*/ 5 w 25"/>
              <a:gd name="T91" fmla="*/ 6 h 26"/>
              <a:gd name="T92" fmla="*/ 5 w 25"/>
              <a:gd name="T93" fmla="*/ 9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4" y="4"/>
                </a:lnTo>
                <a:lnTo>
                  <a:pt x="14" y="4"/>
                </a:lnTo>
                <a:lnTo>
                  <a:pt x="17" y="1"/>
                </a:lnTo>
                <a:lnTo>
                  <a:pt x="17" y="1"/>
                </a:lnTo>
                <a:lnTo>
                  <a:pt x="19" y="0"/>
                </a:lnTo>
                <a:lnTo>
                  <a:pt x="19" y="0"/>
                </a:lnTo>
                <a:lnTo>
                  <a:pt x="22" y="1"/>
                </a:lnTo>
                <a:lnTo>
                  <a:pt x="22" y="1"/>
                </a:lnTo>
                <a:lnTo>
                  <a:pt x="23" y="2"/>
                </a:lnTo>
                <a:lnTo>
                  <a:pt x="23" y="2"/>
                </a:lnTo>
                <a:lnTo>
                  <a:pt x="24" y="4"/>
                </a:lnTo>
                <a:lnTo>
                  <a:pt x="24" y="4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19" y="6"/>
                </a:lnTo>
                <a:lnTo>
                  <a:pt x="19" y="6"/>
                </a:lnTo>
                <a:lnTo>
                  <a:pt x="18" y="6"/>
                </a:lnTo>
                <a:lnTo>
                  <a:pt x="18" y="6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8" y="6"/>
                </a:lnTo>
                <a:lnTo>
                  <a:pt x="8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08" name="Freeform 932">
            <a:extLst>
              <a:ext uri="{FF2B5EF4-FFF2-40B4-BE49-F238E27FC236}">
                <a16:creationId xmlns:a16="http://schemas.microsoft.com/office/drawing/2014/main" id="{1ABCCFE8-ACA5-446A-B852-41EE335462FE}"/>
              </a:ext>
            </a:extLst>
          </p:cNvPr>
          <p:cNvSpPr>
            <a:spLocks noEditPoints="1"/>
          </p:cNvSpPr>
          <p:nvPr/>
        </p:nvSpPr>
        <p:spPr bwMode="auto">
          <a:xfrm>
            <a:off x="5036581" y="4380096"/>
            <a:ext cx="25400" cy="58738"/>
          </a:xfrm>
          <a:custGeom>
            <a:avLst/>
            <a:gdLst>
              <a:gd name="T0" fmla="*/ 0 w 16"/>
              <a:gd name="T1" fmla="*/ 37 h 37"/>
              <a:gd name="T2" fmla="*/ 0 w 16"/>
              <a:gd name="T3" fmla="*/ 0 h 37"/>
              <a:gd name="T4" fmla="*/ 7 w 16"/>
              <a:gd name="T5" fmla="*/ 0 h 37"/>
              <a:gd name="T6" fmla="*/ 7 w 16"/>
              <a:gd name="T7" fmla="*/ 0 h 37"/>
              <a:gd name="T8" fmla="*/ 11 w 16"/>
              <a:gd name="T9" fmla="*/ 2 h 37"/>
              <a:gd name="T10" fmla="*/ 11 w 16"/>
              <a:gd name="T11" fmla="*/ 2 h 37"/>
              <a:gd name="T12" fmla="*/ 14 w 16"/>
              <a:gd name="T13" fmla="*/ 3 h 37"/>
              <a:gd name="T14" fmla="*/ 14 w 16"/>
              <a:gd name="T15" fmla="*/ 3 h 37"/>
              <a:gd name="T16" fmla="*/ 16 w 16"/>
              <a:gd name="T17" fmla="*/ 7 h 37"/>
              <a:gd name="T18" fmla="*/ 16 w 16"/>
              <a:gd name="T19" fmla="*/ 7 h 37"/>
              <a:gd name="T20" fmla="*/ 16 w 16"/>
              <a:gd name="T21" fmla="*/ 12 h 37"/>
              <a:gd name="T22" fmla="*/ 16 w 16"/>
              <a:gd name="T23" fmla="*/ 12 h 37"/>
              <a:gd name="T24" fmla="*/ 16 w 16"/>
              <a:gd name="T25" fmla="*/ 15 h 37"/>
              <a:gd name="T26" fmla="*/ 16 w 16"/>
              <a:gd name="T27" fmla="*/ 15 h 37"/>
              <a:gd name="T28" fmla="*/ 15 w 16"/>
              <a:gd name="T29" fmla="*/ 19 h 37"/>
              <a:gd name="T30" fmla="*/ 15 w 16"/>
              <a:gd name="T31" fmla="*/ 19 h 37"/>
              <a:gd name="T32" fmla="*/ 12 w 16"/>
              <a:gd name="T33" fmla="*/ 22 h 37"/>
              <a:gd name="T34" fmla="*/ 12 w 16"/>
              <a:gd name="T35" fmla="*/ 22 h 37"/>
              <a:gd name="T36" fmla="*/ 7 w 16"/>
              <a:gd name="T37" fmla="*/ 23 h 37"/>
              <a:gd name="T38" fmla="*/ 5 w 16"/>
              <a:gd name="T39" fmla="*/ 23 h 37"/>
              <a:gd name="T40" fmla="*/ 5 w 16"/>
              <a:gd name="T41" fmla="*/ 37 h 37"/>
              <a:gd name="T42" fmla="*/ 0 w 16"/>
              <a:gd name="T43" fmla="*/ 37 h 37"/>
              <a:gd name="T44" fmla="*/ 5 w 16"/>
              <a:gd name="T45" fmla="*/ 5 h 37"/>
              <a:gd name="T46" fmla="*/ 5 w 16"/>
              <a:gd name="T47" fmla="*/ 18 h 37"/>
              <a:gd name="T48" fmla="*/ 7 w 16"/>
              <a:gd name="T49" fmla="*/ 18 h 37"/>
              <a:gd name="T50" fmla="*/ 7 w 16"/>
              <a:gd name="T51" fmla="*/ 18 h 37"/>
              <a:gd name="T52" fmla="*/ 10 w 16"/>
              <a:gd name="T53" fmla="*/ 17 h 37"/>
              <a:gd name="T54" fmla="*/ 10 w 16"/>
              <a:gd name="T55" fmla="*/ 17 h 37"/>
              <a:gd name="T56" fmla="*/ 11 w 16"/>
              <a:gd name="T57" fmla="*/ 15 h 37"/>
              <a:gd name="T58" fmla="*/ 11 w 16"/>
              <a:gd name="T59" fmla="*/ 15 h 37"/>
              <a:gd name="T60" fmla="*/ 11 w 16"/>
              <a:gd name="T61" fmla="*/ 14 h 37"/>
              <a:gd name="T62" fmla="*/ 11 w 16"/>
              <a:gd name="T63" fmla="*/ 14 h 37"/>
              <a:gd name="T64" fmla="*/ 11 w 16"/>
              <a:gd name="T65" fmla="*/ 12 h 37"/>
              <a:gd name="T66" fmla="*/ 11 w 16"/>
              <a:gd name="T67" fmla="*/ 12 h 37"/>
              <a:gd name="T68" fmla="*/ 11 w 16"/>
              <a:gd name="T69" fmla="*/ 9 h 37"/>
              <a:gd name="T70" fmla="*/ 11 w 16"/>
              <a:gd name="T71" fmla="*/ 9 h 37"/>
              <a:gd name="T72" fmla="*/ 11 w 16"/>
              <a:gd name="T73" fmla="*/ 7 h 37"/>
              <a:gd name="T74" fmla="*/ 11 w 16"/>
              <a:gd name="T75" fmla="*/ 7 h 37"/>
              <a:gd name="T76" fmla="*/ 10 w 16"/>
              <a:gd name="T77" fmla="*/ 5 h 37"/>
              <a:gd name="T78" fmla="*/ 10 w 16"/>
              <a:gd name="T79" fmla="*/ 5 h 37"/>
              <a:gd name="T80" fmla="*/ 7 w 16"/>
              <a:gd name="T81" fmla="*/ 5 h 37"/>
              <a:gd name="T82" fmla="*/ 5 w 16"/>
              <a:gd name="T83" fmla="*/ 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" h="37">
                <a:moveTo>
                  <a:pt x="0" y="37"/>
                </a:moveTo>
                <a:lnTo>
                  <a:pt x="0" y="0"/>
                </a:lnTo>
                <a:lnTo>
                  <a:pt x="7" y="0"/>
                </a:lnTo>
                <a:lnTo>
                  <a:pt x="7" y="0"/>
                </a:lnTo>
                <a:lnTo>
                  <a:pt x="11" y="2"/>
                </a:lnTo>
                <a:lnTo>
                  <a:pt x="11" y="2"/>
                </a:lnTo>
                <a:lnTo>
                  <a:pt x="14" y="3"/>
                </a:lnTo>
                <a:lnTo>
                  <a:pt x="14" y="3"/>
                </a:lnTo>
                <a:lnTo>
                  <a:pt x="16" y="7"/>
                </a:lnTo>
                <a:lnTo>
                  <a:pt x="16" y="7"/>
                </a:lnTo>
                <a:lnTo>
                  <a:pt x="16" y="12"/>
                </a:lnTo>
                <a:lnTo>
                  <a:pt x="16" y="12"/>
                </a:lnTo>
                <a:lnTo>
                  <a:pt x="16" y="15"/>
                </a:lnTo>
                <a:lnTo>
                  <a:pt x="16" y="15"/>
                </a:lnTo>
                <a:lnTo>
                  <a:pt x="15" y="19"/>
                </a:lnTo>
                <a:lnTo>
                  <a:pt x="15" y="19"/>
                </a:lnTo>
                <a:lnTo>
                  <a:pt x="12" y="22"/>
                </a:lnTo>
                <a:lnTo>
                  <a:pt x="12" y="22"/>
                </a:lnTo>
                <a:lnTo>
                  <a:pt x="7" y="23"/>
                </a:lnTo>
                <a:lnTo>
                  <a:pt x="5" y="23"/>
                </a:lnTo>
                <a:lnTo>
                  <a:pt x="5" y="37"/>
                </a:lnTo>
                <a:lnTo>
                  <a:pt x="0" y="37"/>
                </a:lnTo>
                <a:close/>
                <a:moveTo>
                  <a:pt x="5" y="5"/>
                </a:moveTo>
                <a:lnTo>
                  <a:pt x="5" y="18"/>
                </a:lnTo>
                <a:lnTo>
                  <a:pt x="7" y="18"/>
                </a:lnTo>
                <a:lnTo>
                  <a:pt x="7" y="18"/>
                </a:lnTo>
                <a:lnTo>
                  <a:pt x="10" y="17"/>
                </a:lnTo>
                <a:lnTo>
                  <a:pt x="10" y="17"/>
                </a:lnTo>
                <a:lnTo>
                  <a:pt x="11" y="15"/>
                </a:lnTo>
                <a:lnTo>
                  <a:pt x="11" y="15"/>
                </a:lnTo>
                <a:lnTo>
                  <a:pt x="11" y="14"/>
                </a:lnTo>
                <a:lnTo>
                  <a:pt x="11" y="14"/>
                </a:lnTo>
                <a:lnTo>
                  <a:pt x="11" y="12"/>
                </a:lnTo>
                <a:lnTo>
                  <a:pt x="11" y="12"/>
                </a:lnTo>
                <a:lnTo>
                  <a:pt x="11" y="9"/>
                </a:lnTo>
                <a:lnTo>
                  <a:pt x="11" y="9"/>
                </a:lnTo>
                <a:lnTo>
                  <a:pt x="11" y="7"/>
                </a:lnTo>
                <a:lnTo>
                  <a:pt x="11" y="7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5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09" name="Freeform 933">
            <a:extLst>
              <a:ext uri="{FF2B5EF4-FFF2-40B4-BE49-F238E27FC236}">
                <a16:creationId xmlns:a16="http://schemas.microsoft.com/office/drawing/2014/main" id="{2AD7D76F-B5E6-40F9-A9B5-04213E1B7137}"/>
              </a:ext>
            </a:extLst>
          </p:cNvPr>
          <p:cNvSpPr>
            <a:spLocks/>
          </p:cNvSpPr>
          <p:nvPr/>
        </p:nvSpPr>
        <p:spPr bwMode="auto">
          <a:xfrm>
            <a:off x="5068331" y="4380096"/>
            <a:ext cx="12700" cy="58738"/>
          </a:xfrm>
          <a:custGeom>
            <a:avLst/>
            <a:gdLst>
              <a:gd name="T0" fmla="*/ 0 w 8"/>
              <a:gd name="T1" fmla="*/ 0 h 37"/>
              <a:gd name="T2" fmla="*/ 5 w 8"/>
              <a:gd name="T3" fmla="*/ 0 h 37"/>
              <a:gd name="T4" fmla="*/ 5 w 8"/>
              <a:gd name="T5" fmla="*/ 29 h 37"/>
              <a:gd name="T6" fmla="*/ 5 w 8"/>
              <a:gd name="T7" fmla="*/ 29 h 37"/>
              <a:gd name="T8" fmla="*/ 5 w 8"/>
              <a:gd name="T9" fmla="*/ 32 h 37"/>
              <a:gd name="T10" fmla="*/ 5 w 8"/>
              <a:gd name="T11" fmla="*/ 32 h 37"/>
              <a:gd name="T12" fmla="*/ 8 w 8"/>
              <a:gd name="T13" fmla="*/ 32 h 37"/>
              <a:gd name="T14" fmla="*/ 8 w 8"/>
              <a:gd name="T15" fmla="*/ 37 h 37"/>
              <a:gd name="T16" fmla="*/ 8 w 8"/>
              <a:gd name="T17" fmla="*/ 37 h 37"/>
              <a:gd name="T18" fmla="*/ 4 w 8"/>
              <a:gd name="T19" fmla="*/ 37 h 37"/>
              <a:gd name="T20" fmla="*/ 4 w 8"/>
              <a:gd name="T21" fmla="*/ 37 h 37"/>
              <a:gd name="T22" fmla="*/ 1 w 8"/>
              <a:gd name="T23" fmla="*/ 36 h 37"/>
              <a:gd name="T24" fmla="*/ 1 w 8"/>
              <a:gd name="T25" fmla="*/ 36 h 37"/>
              <a:gd name="T26" fmla="*/ 0 w 8"/>
              <a:gd name="T27" fmla="*/ 33 h 37"/>
              <a:gd name="T28" fmla="*/ 0 w 8"/>
              <a:gd name="T29" fmla="*/ 33 h 37"/>
              <a:gd name="T30" fmla="*/ 0 w 8"/>
              <a:gd name="T31" fmla="*/ 29 h 37"/>
              <a:gd name="T32" fmla="*/ 0 w 8"/>
              <a:gd name="T3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37">
                <a:moveTo>
                  <a:pt x="0" y="0"/>
                </a:moveTo>
                <a:lnTo>
                  <a:pt x="5" y="0"/>
                </a:lnTo>
                <a:lnTo>
                  <a:pt x="5" y="29"/>
                </a:lnTo>
                <a:lnTo>
                  <a:pt x="5" y="29"/>
                </a:lnTo>
                <a:lnTo>
                  <a:pt x="5" y="32"/>
                </a:lnTo>
                <a:lnTo>
                  <a:pt x="5" y="32"/>
                </a:lnTo>
                <a:lnTo>
                  <a:pt x="8" y="32"/>
                </a:lnTo>
                <a:lnTo>
                  <a:pt x="8" y="37"/>
                </a:lnTo>
                <a:lnTo>
                  <a:pt x="8" y="37"/>
                </a:lnTo>
                <a:lnTo>
                  <a:pt x="4" y="37"/>
                </a:lnTo>
                <a:lnTo>
                  <a:pt x="4" y="37"/>
                </a:lnTo>
                <a:lnTo>
                  <a:pt x="1" y="36"/>
                </a:lnTo>
                <a:lnTo>
                  <a:pt x="1" y="36"/>
                </a:lnTo>
                <a:lnTo>
                  <a:pt x="0" y="33"/>
                </a:lnTo>
                <a:lnTo>
                  <a:pt x="0" y="3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10" name="Freeform 934">
            <a:extLst>
              <a:ext uri="{FF2B5EF4-FFF2-40B4-BE49-F238E27FC236}">
                <a16:creationId xmlns:a16="http://schemas.microsoft.com/office/drawing/2014/main" id="{5D637C3C-6467-4249-A9F0-165CF14491D3}"/>
              </a:ext>
            </a:extLst>
          </p:cNvPr>
          <p:cNvSpPr>
            <a:spLocks noEditPoints="1"/>
          </p:cNvSpPr>
          <p:nvPr/>
        </p:nvSpPr>
        <p:spPr bwMode="auto">
          <a:xfrm>
            <a:off x="5082618" y="4395971"/>
            <a:ext cx="23813" cy="42863"/>
          </a:xfrm>
          <a:custGeom>
            <a:avLst/>
            <a:gdLst>
              <a:gd name="T0" fmla="*/ 10 w 15"/>
              <a:gd name="T1" fmla="*/ 24 h 27"/>
              <a:gd name="T2" fmla="*/ 10 w 15"/>
              <a:gd name="T3" fmla="*/ 24 h 27"/>
              <a:gd name="T4" fmla="*/ 7 w 15"/>
              <a:gd name="T5" fmla="*/ 26 h 27"/>
              <a:gd name="T6" fmla="*/ 5 w 15"/>
              <a:gd name="T7" fmla="*/ 27 h 27"/>
              <a:gd name="T8" fmla="*/ 2 w 15"/>
              <a:gd name="T9" fmla="*/ 27 h 27"/>
              <a:gd name="T10" fmla="*/ 1 w 15"/>
              <a:gd name="T11" fmla="*/ 26 h 27"/>
              <a:gd name="T12" fmla="*/ 0 w 15"/>
              <a:gd name="T13" fmla="*/ 23 h 27"/>
              <a:gd name="T14" fmla="*/ 0 w 15"/>
              <a:gd name="T15" fmla="*/ 21 h 27"/>
              <a:gd name="T16" fmla="*/ 0 w 15"/>
              <a:gd name="T17" fmla="*/ 15 h 27"/>
              <a:gd name="T18" fmla="*/ 1 w 15"/>
              <a:gd name="T19" fmla="*/ 13 h 27"/>
              <a:gd name="T20" fmla="*/ 4 w 15"/>
              <a:gd name="T21" fmla="*/ 12 h 27"/>
              <a:gd name="T22" fmla="*/ 7 w 15"/>
              <a:gd name="T23" fmla="*/ 12 h 27"/>
              <a:gd name="T24" fmla="*/ 7 w 15"/>
              <a:gd name="T25" fmla="*/ 12 h 27"/>
              <a:gd name="T26" fmla="*/ 9 w 15"/>
              <a:gd name="T27" fmla="*/ 12 h 27"/>
              <a:gd name="T28" fmla="*/ 9 w 15"/>
              <a:gd name="T29" fmla="*/ 12 h 27"/>
              <a:gd name="T30" fmla="*/ 10 w 15"/>
              <a:gd name="T31" fmla="*/ 9 h 27"/>
              <a:gd name="T32" fmla="*/ 9 w 15"/>
              <a:gd name="T33" fmla="*/ 7 h 27"/>
              <a:gd name="T34" fmla="*/ 7 w 15"/>
              <a:gd name="T35" fmla="*/ 5 h 27"/>
              <a:gd name="T36" fmla="*/ 5 w 15"/>
              <a:gd name="T37" fmla="*/ 7 h 27"/>
              <a:gd name="T38" fmla="*/ 5 w 15"/>
              <a:gd name="T39" fmla="*/ 8 h 27"/>
              <a:gd name="T40" fmla="*/ 0 w 15"/>
              <a:gd name="T41" fmla="*/ 8 h 27"/>
              <a:gd name="T42" fmla="*/ 1 w 15"/>
              <a:gd name="T43" fmla="*/ 3 h 27"/>
              <a:gd name="T44" fmla="*/ 4 w 15"/>
              <a:gd name="T45" fmla="*/ 2 h 27"/>
              <a:gd name="T46" fmla="*/ 7 w 15"/>
              <a:gd name="T47" fmla="*/ 0 h 27"/>
              <a:gd name="T48" fmla="*/ 10 w 15"/>
              <a:gd name="T49" fmla="*/ 2 h 27"/>
              <a:gd name="T50" fmla="*/ 12 w 15"/>
              <a:gd name="T51" fmla="*/ 3 h 27"/>
              <a:gd name="T52" fmla="*/ 15 w 15"/>
              <a:gd name="T53" fmla="*/ 5 h 27"/>
              <a:gd name="T54" fmla="*/ 15 w 15"/>
              <a:gd name="T55" fmla="*/ 9 h 27"/>
              <a:gd name="T56" fmla="*/ 10 w 15"/>
              <a:gd name="T57" fmla="*/ 27 h 27"/>
              <a:gd name="T58" fmla="*/ 10 w 15"/>
              <a:gd name="T59" fmla="*/ 15 h 27"/>
              <a:gd name="T60" fmla="*/ 9 w 15"/>
              <a:gd name="T61" fmla="*/ 15 h 27"/>
              <a:gd name="T62" fmla="*/ 6 w 15"/>
              <a:gd name="T63" fmla="*/ 15 h 27"/>
              <a:gd name="T64" fmla="*/ 5 w 15"/>
              <a:gd name="T65" fmla="*/ 19 h 27"/>
              <a:gd name="T66" fmla="*/ 5 w 15"/>
              <a:gd name="T67" fmla="*/ 22 h 27"/>
              <a:gd name="T68" fmla="*/ 7 w 15"/>
              <a:gd name="T69" fmla="*/ 22 h 27"/>
              <a:gd name="T70" fmla="*/ 9 w 15"/>
              <a:gd name="T71" fmla="*/ 22 h 27"/>
              <a:gd name="T72" fmla="*/ 10 w 15"/>
              <a:gd name="T73" fmla="*/ 1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" h="27">
                <a:moveTo>
                  <a:pt x="10" y="27"/>
                </a:move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7" y="26"/>
                </a:lnTo>
                <a:lnTo>
                  <a:pt x="7" y="26"/>
                </a:lnTo>
                <a:lnTo>
                  <a:pt x="5" y="27"/>
                </a:lnTo>
                <a:lnTo>
                  <a:pt x="5" y="27"/>
                </a:lnTo>
                <a:lnTo>
                  <a:pt x="2" y="27"/>
                </a:lnTo>
                <a:lnTo>
                  <a:pt x="2" y="27"/>
                </a:lnTo>
                <a:lnTo>
                  <a:pt x="1" y="26"/>
                </a:lnTo>
                <a:lnTo>
                  <a:pt x="1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5"/>
                </a:lnTo>
                <a:lnTo>
                  <a:pt x="0" y="15"/>
                </a:lnTo>
                <a:lnTo>
                  <a:pt x="1" y="13"/>
                </a:lnTo>
                <a:lnTo>
                  <a:pt x="1" y="13"/>
                </a:lnTo>
                <a:lnTo>
                  <a:pt x="4" y="12"/>
                </a:lnTo>
                <a:lnTo>
                  <a:pt x="4" y="12"/>
                </a:lnTo>
                <a:lnTo>
                  <a:pt x="7" y="12"/>
                </a:lnTo>
                <a:lnTo>
                  <a:pt x="7" y="12"/>
                </a:lnTo>
                <a:lnTo>
                  <a:pt x="7" y="12"/>
                </a:lnTo>
                <a:lnTo>
                  <a:pt x="7" y="12"/>
                </a:lnTo>
                <a:lnTo>
                  <a:pt x="9" y="12"/>
                </a:lnTo>
                <a:lnTo>
                  <a:pt x="9" y="12"/>
                </a:lnTo>
                <a:lnTo>
                  <a:pt x="9" y="12"/>
                </a:lnTo>
                <a:lnTo>
                  <a:pt x="9" y="12"/>
                </a:lnTo>
                <a:lnTo>
                  <a:pt x="10" y="12"/>
                </a:lnTo>
                <a:lnTo>
                  <a:pt x="10" y="9"/>
                </a:lnTo>
                <a:lnTo>
                  <a:pt x="10" y="9"/>
                </a:lnTo>
                <a:lnTo>
                  <a:pt x="9" y="7"/>
                </a:lnTo>
                <a:lnTo>
                  <a:pt x="9" y="7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5" y="7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4" y="2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0" y="2"/>
                </a:lnTo>
                <a:lnTo>
                  <a:pt x="12" y="3"/>
                </a:lnTo>
                <a:lnTo>
                  <a:pt x="12" y="3"/>
                </a:lnTo>
                <a:lnTo>
                  <a:pt x="15" y="5"/>
                </a:lnTo>
                <a:lnTo>
                  <a:pt x="15" y="5"/>
                </a:lnTo>
                <a:lnTo>
                  <a:pt x="15" y="9"/>
                </a:lnTo>
                <a:lnTo>
                  <a:pt x="15" y="27"/>
                </a:lnTo>
                <a:lnTo>
                  <a:pt x="10" y="27"/>
                </a:lnTo>
                <a:close/>
                <a:moveTo>
                  <a:pt x="10" y="15"/>
                </a:moveTo>
                <a:lnTo>
                  <a:pt x="10" y="15"/>
                </a:lnTo>
                <a:lnTo>
                  <a:pt x="9" y="15"/>
                </a:lnTo>
                <a:lnTo>
                  <a:pt x="9" y="15"/>
                </a:lnTo>
                <a:lnTo>
                  <a:pt x="6" y="15"/>
                </a:lnTo>
                <a:lnTo>
                  <a:pt x="6" y="15"/>
                </a:lnTo>
                <a:lnTo>
                  <a:pt x="5" y="17"/>
                </a:lnTo>
                <a:lnTo>
                  <a:pt x="5" y="19"/>
                </a:lnTo>
                <a:lnTo>
                  <a:pt x="5" y="19"/>
                </a:lnTo>
                <a:lnTo>
                  <a:pt x="5" y="22"/>
                </a:lnTo>
                <a:lnTo>
                  <a:pt x="5" y="22"/>
                </a:lnTo>
                <a:lnTo>
                  <a:pt x="7" y="22"/>
                </a:lnTo>
                <a:lnTo>
                  <a:pt x="7" y="22"/>
                </a:lnTo>
                <a:lnTo>
                  <a:pt x="9" y="22"/>
                </a:lnTo>
                <a:lnTo>
                  <a:pt x="9" y="22"/>
                </a:lnTo>
                <a:lnTo>
                  <a:pt x="10" y="19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11" name="Freeform 935">
            <a:extLst>
              <a:ext uri="{FF2B5EF4-FFF2-40B4-BE49-F238E27FC236}">
                <a16:creationId xmlns:a16="http://schemas.microsoft.com/office/drawing/2014/main" id="{D4D6D0C9-B725-4E3B-9694-8161FE97B07C}"/>
              </a:ext>
            </a:extLst>
          </p:cNvPr>
          <p:cNvSpPr>
            <a:spLocks/>
          </p:cNvSpPr>
          <p:nvPr/>
        </p:nvSpPr>
        <p:spPr bwMode="auto">
          <a:xfrm>
            <a:off x="5108018" y="4384858"/>
            <a:ext cx="17463" cy="53975"/>
          </a:xfrm>
          <a:custGeom>
            <a:avLst/>
            <a:gdLst>
              <a:gd name="T0" fmla="*/ 3 w 11"/>
              <a:gd name="T1" fmla="*/ 7 h 34"/>
              <a:gd name="T2" fmla="*/ 3 w 11"/>
              <a:gd name="T3" fmla="*/ 0 h 34"/>
              <a:gd name="T4" fmla="*/ 8 w 11"/>
              <a:gd name="T5" fmla="*/ 0 h 34"/>
              <a:gd name="T6" fmla="*/ 8 w 11"/>
              <a:gd name="T7" fmla="*/ 7 h 34"/>
              <a:gd name="T8" fmla="*/ 11 w 11"/>
              <a:gd name="T9" fmla="*/ 7 h 34"/>
              <a:gd name="T10" fmla="*/ 11 w 11"/>
              <a:gd name="T11" fmla="*/ 12 h 34"/>
              <a:gd name="T12" fmla="*/ 8 w 11"/>
              <a:gd name="T13" fmla="*/ 12 h 34"/>
              <a:gd name="T14" fmla="*/ 8 w 11"/>
              <a:gd name="T15" fmla="*/ 26 h 34"/>
              <a:gd name="T16" fmla="*/ 8 w 11"/>
              <a:gd name="T17" fmla="*/ 26 h 34"/>
              <a:gd name="T18" fmla="*/ 8 w 11"/>
              <a:gd name="T19" fmla="*/ 28 h 34"/>
              <a:gd name="T20" fmla="*/ 8 w 11"/>
              <a:gd name="T21" fmla="*/ 28 h 34"/>
              <a:gd name="T22" fmla="*/ 9 w 11"/>
              <a:gd name="T23" fmla="*/ 29 h 34"/>
              <a:gd name="T24" fmla="*/ 9 w 11"/>
              <a:gd name="T25" fmla="*/ 29 h 34"/>
              <a:gd name="T26" fmla="*/ 9 w 11"/>
              <a:gd name="T27" fmla="*/ 29 h 34"/>
              <a:gd name="T28" fmla="*/ 9 w 11"/>
              <a:gd name="T29" fmla="*/ 29 h 34"/>
              <a:gd name="T30" fmla="*/ 11 w 11"/>
              <a:gd name="T31" fmla="*/ 29 h 34"/>
              <a:gd name="T32" fmla="*/ 11 w 11"/>
              <a:gd name="T33" fmla="*/ 34 h 34"/>
              <a:gd name="T34" fmla="*/ 9 w 11"/>
              <a:gd name="T35" fmla="*/ 34 h 34"/>
              <a:gd name="T36" fmla="*/ 9 w 11"/>
              <a:gd name="T37" fmla="*/ 34 h 34"/>
              <a:gd name="T38" fmla="*/ 6 w 11"/>
              <a:gd name="T39" fmla="*/ 33 h 34"/>
              <a:gd name="T40" fmla="*/ 6 w 11"/>
              <a:gd name="T41" fmla="*/ 33 h 34"/>
              <a:gd name="T42" fmla="*/ 4 w 11"/>
              <a:gd name="T43" fmla="*/ 31 h 34"/>
              <a:gd name="T44" fmla="*/ 4 w 11"/>
              <a:gd name="T45" fmla="*/ 31 h 34"/>
              <a:gd name="T46" fmla="*/ 3 w 11"/>
              <a:gd name="T47" fmla="*/ 30 h 34"/>
              <a:gd name="T48" fmla="*/ 3 w 11"/>
              <a:gd name="T49" fmla="*/ 30 h 34"/>
              <a:gd name="T50" fmla="*/ 3 w 11"/>
              <a:gd name="T51" fmla="*/ 28 h 34"/>
              <a:gd name="T52" fmla="*/ 3 w 11"/>
              <a:gd name="T53" fmla="*/ 12 h 34"/>
              <a:gd name="T54" fmla="*/ 0 w 11"/>
              <a:gd name="T55" fmla="*/ 12 h 34"/>
              <a:gd name="T56" fmla="*/ 0 w 11"/>
              <a:gd name="T57" fmla="*/ 7 h 34"/>
              <a:gd name="T58" fmla="*/ 3 w 11"/>
              <a:gd name="T59" fmla="*/ 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" h="34">
                <a:moveTo>
                  <a:pt x="3" y="7"/>
                </a:moveTo>
                <a:lnTo>
                  <a:pt x="3" y="0"/>
                </a:lnTo>
                <a:lnTo>
                  <a:pt x="8" y="0"/>
                </a:lnTo>
                <a:lnTo>
                  <a:pt x="8" y="7"/>
                </a:lnTo>
                <a:lnTo>
                  <a:pt x="11" y="7"/>
                </a:lnTo>
                <a:lnTo>
                  <a:pt x="11" y="12"/>
                </a:lnTo>
                <a:lnTo>
                  <a:pt x="8" y="12"/>
                </a:lnTo>
                <a:lnTo>
                  <a:pt x="8" y="26"/>
                </a:lnTo>
                <a:lnTo>
                  <a:pt x="8" y="26"/>
                </a:lnTo>
                <a:lnTo>
                  <a:pt x="8" y="28"/>
                </a:lnTo>
                <a:lnTo>
                  <a:pt x="8" y="28"/>
                </a:lnTo>
                <a:lnTo>
                  <a:pt x="9" y="29"/>
                </a:lnTo>
                <a:lnTo>
                  <a:pt x="9" y="29"/>
                </a:lnTo>
                <a:lnTo>
                  <a:pt x="9" y="29"/>
                </a:lnTo>
                <a:lnTo>
                  <a:pt x="9" y="29"/>
                </a:lnTo>
                <a:lnTo>
                  <a:pt x="11" y="29"/>
                </a:lnTo>
                <a:lnTo>
                  <a:pt x="11" y="34"/>
                </a:lnTo>
                <a:lnTo>
                  <a:pt x="9" y="34"/>
                </a:lnTo>
                <a:lnTo>
                  <a:pt x="9" y="34"/>
                </a:lnTo>
                <a:lnTo>
                  <a:pt x="6" y="33"/>
                </a:lnTo>
                <a:lnTo>
                  <a:pt x="6" y="33"/>
                </a:lnTo>
                <a:lnTo>
                  <a:pt x="4" y="31"/>
                </a:lnTo>
                <a:lnTo>
                  <a:pt x="4" y="31"/>
                </a:lnTo>
                <a:lnTo>
                  <a:pt x="3" y="30"/>
                </a:lnTo>
                <a:lnTo>
                  <a:pt x="3" y="30"/>
                </a:lnTo>
                <a:lnTo>
                  <a:pt x="3" y="28"/>
                </a:lnTo>
                <a:lnTo>
                  <a:pt x="3" y="12"/>
                </a:lnTo>
                <a:lnTo>
                  <a:pt x="0" y="12"/>
                </a:lnTo>
                <a:lnTo>
                  <a:pt x="0" y="7"/>
                </a:lnTo>
                <a:lnTo>
                  <a:pt x="3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12" name="Freeform 936">
            <a:extLst>
              <a:ext uri="{FF2B5EF4-FFF2-40B4-BE49-F238E27FC236}">
                <a16:creationId xmlns:a16="http://schemas.microsoft.com/office/drawing/2014/main" id="{143CA513-B8E1-48F6-AD56-DE0FBE5D31D6}"/>
              </a:ext>
            </a:extLst>
          </p:cNvPr>
          <p:cNvSpPr>
            <a:spLocks noEditPoints="1"/>
          </p:cNvSpPr>
          <p:nvPr/>
        </p:nvSpPr>
        <p:spPr bwMode="auto">
          <a:xfrm>
            <a:off x="5128656" y="4380096"/>
            <a:ext cx="7938" cy="58738"/>
          </a:xfrm>
          <a:custGeom>
            <a:avLst/>
            <a:gdLst>
              <a:gd name="T0" fmla="*/ 0 w 5"/>
              <a:gd name="T1" fmla="*/ 5 h 37"/>
              <a:gd name="T2" fmla="*/ 0 w 5"/>
              <a:gd name="T3" fmla="*/ 0 h 37"/>
              <a:gd name="T4" fmla="*/ 5 w 5"/>
              <a:gd name="T5" fmla="*/ 0 h 37"/>
              <a:gd name="T6" fmla="*/ 5 w 5"/>
              <a:gd name="T7" fmla="*/ 5 h 37"/>
              <a:gd name="T8" fmla="*/ 0 w 5"/>
              <a:gd name="T9" fmla="*/ 5 h 37"/>
              <a:gd name="T10" fmla="*/ 0 w 5"/>
              <a:gd name="T11" fmla="*/ 37 h 37"/>
              <a:gd name="T12" fmla="*/ 0 w 5"/>
              <a:gd name="T13" fmla="*/ 10 h 37"/>
              <a:gd name="T14" fmla="*/ 5 w 5"/>
              <a:gd name="T15" fmla="*/ 10 h 37"/>
              <a:gd name="T16" fmla="*/ 5 w 5"/>
              <a:gd name="T17" fmla="*/ 37 h 37"/>
              <a:gd name="T18" fmla="*/ 0 w 5"/>
              <a:gd name="T19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7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7"/>
                </a:moveTo>
                <a:lnTo>
                  <a:pt x="0" y="10"/>
                </a:lnTo>
                <a:lnTo>
                  <a:pt x="5" y="10"/>
                </a:lnTo>
                <a:lnTo>
                  <a:pt x="5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13" name="Freeform 937">
            <a:extLst>
              <a:ext uri="{FF2B5EF4-FFF2-40B4-BE49-F238E27FC236}">
                <a16:creationId xmlns:a16="http://schemas.microsoft.com/office/drawing/2014/main" id="{B235DC84-1AE6-4E1F-B4FE-83DF5E6A1264}"/>
              </a:ext>
            </a:extLst>
          </p:cNvPr>
          <p:cNvSpPr>
            <a:spLocks/>
          </p:cNvSpPr>
          <p:nvPr/>
        </p:nvSpPr>
        <p:spPr bwMode="auto">
          <a:xfrm>
            <a:off x="5144531" y="4395971"/>
            <a:ext cx="23813" cy="42863"/>
          </a:xfrm>
          <a:custGeom>
            <a:avLst/>
            <a:gdLst>
              <a:gd name="T0" fmla="*/ 0 w 15"/>
              <a:gd name="T1" fmla="*/ 27 h 27"/>
              <a:gd name="T2" fmla="*/ 0 w 15"/>
              <a:gd name="T3" fmla="*/ 0 h 27"/>
              <a:gd name="T4" fmla="*/ 5 w 15"/>
              <a:gd name="T5" fmla="*/ 0 h 27"/>
              <a:gd name="T6" fmla="*/ 5 w 15"/>
              <a:gd name="T7" fmla="*/ 3 h 27"/>
              <a:gd name="T8" fmla="*/ 5 w 15"/>
              <a:gd name="T9" fmla="*/ 3 h 27"/>
              <a:gd name="T10" fmla="*/ 5 w 15"/>
              <a:gd name="T11" fmla="*/ 3 h 27"/>
              <a:gd name="T12" fmla="*/ 6 w 15"/>
              <a:gd name="T13" fmla="*/ 2 h 27"/>
              <a:gd name="T14" fmla="*/ 6 w 15"/>
              <a:gd name="T15" fmla="*/ 2 h 27"/>
              <a:gd name="T16" fmla="*/ 10 w 15"/>
              <a:gd name="T17" fmla="*/ 0 h 27"/>
              <a:gd name="T18" fmla="*/ 10 w 15"/>
              <a:gd name="T19" fmla="*/ 0 h 27"/>
              <a:gd name="T20" fmla="*/ 11 w 15"/>
              <a:gd name="T21" fmla="*/ 0 h 27"/>
              <a:gd name="T22" fmla="*/ 11 w 15"/>
              <a:gd name="T23" fmla="*/ 0 h 27"/>
              <a:gd name="T24" fmla="*/ 12 w 15"/>
              <a:gd name="T25" fmla="*/ 2 h 27"/>
              <a:gd name="T26" fmla="*/ 12 w 15"/>
              <a:gd name="T27" fmla="*/ 2 h 27"/>
              <a:gd name="T28" fmla="*/ 13 w 15"/>
              <a:gd name="T29" fmla="*/ 4 h 27"/>
              <a:gd name="T30" fmla="*/ 13 w 15"/>
              <a:gd name="T31" fmla="*/ 4 h 27"/>
              <a:gd name="T32" fmla="*/ 15 w 15"/>
              <a:gd name="T33" fmla="*/ 7 h 27"/>
              <a:gd name="T34" fmla="*/ 15 w 15"/>
              <a:gd name="T35" fmla="*/ 27 h 27"/>
              <a:gd name="T36" fmla="*/ 10 w 15"/>
              <a:gd name="T37" fmla="*/ 27 h 27"/>
              <a:gd name="T38" fmla="*/ 10 w 15"/>
              <a:gd name="T39" fmla="*/ 9 h 27"/>
              <a:gd name="T40" fmla="*/ 10 w 15"/>
              <a:gd name="T41" fmla="*/ 9 h 27"/>
              <a:gd name="T42" fmla="*/ 8 w 15"/>
              <a:gd name="T43" fmla="*/ 7 h 27"/>
              <a:gd name="T44" fmla="*/ 8 w 15"/>
              <a:gd name="T45" fmla="*/ 7 h 27"/>
              <a:gd name="T46" fmla="*/ 7 w 15"/>
              <a:gd name="T47" fmla="*/ 5 h 27"/>
              <a:gd name="T48" fmla="*/ 7 w 15"/>
              <a:gd name="T49" fmla="*/ 5 h 27"/>
              <a:gd name="T50" fmla="*/ 5 w 15"/>
              <a:gd name="T51" fmla="*/ 7 h 27"/>
              <a:gd name="T52" fmla="*/ 5 w 15"/>
              <a:gd name="T53" fmla="*/ 7 h 27"/>
              <a:gd name="T54" fmla="*/ 5 w 15"/>
              <a:gd name="T55" fmla="*/ 9 h 27"/>
              <a:gd name="T56" fmla="*/ 5 w 15"/>
              <a:gd name="T57" fmla="*/ 27 h 27"/>
              <a:gd name="T58" fmla="*/ 0 w 15"/>
              <a:gd name="T59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7">
                <a:moveTo>
                  <a:pt x="0" y="27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6" y="2"/>
                </a:lnTo>
                <a:lnTo>
                  <a:pt x="6" y="2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2" y="2"/>
                </a:lnTo>
                <a:lnTo>
                  <a:pt x="12" y="2"/>
                </a:lnTo>
                <a:lnTo>
                  <a:pt x="13" y="4"/>
                </a:lnTo>
                <a:lnTo>
                  <a:pt x="13" y="4"/>
                </a:lnTo>
                <a:lnTo>
                  <a:pt x="15" y="7"/>
                </a:lnTo>
                <a:lnTo>
                  <a:pt x="15" y="27"/>
                </a:lnTo>
                <a:lnTo>
                  <a:pt x="10" y="27"/>
                </a:lnTo>
                <a:lnTo>
                  <a:pt x="10" y="9"/>
                </a:lnTo>
                <a:lnTo>
                  <a:pt x="10" y="9"/>
                </a:lnTo>
                <a:lnTo>
                  <a:pt x="8" y="7"/>
                </a:lnTo>
                <a:lnTo>
                  <a:pt x="8" y="7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14" name="Freeform 938">
            <a:extLst>
              <a:ext uri="{FF2B5EF4-FFF2-40B4-BE49-F238E27FC236}">
                <a16:creationId xmlns:a16="http://schemas.microsoft.com/office/drawing/2014/main" id="{1DEA26CB-ABBE-4677-89A9-1BD57EC50C6D}"/>
              </a:ext>
            </a:extLst>
          </p:cNvPr>
          <p:cNvSpPr>
            <a:spLocks/>
          </p:cNvSpPr>
          <p:nvPr/>
        </p:nvSpPr>
        <p:spPr bwMode="auto">
          <a:xfrm>
            <a:off x="5174693" y="4395971"/>
            <a:ext cx="23813" cy="42863"/>
          </a:xfrm>
          <a:custGeom>
            <a:avLst/>
            <a:gdLst>
              <a:gd name="T0" fmla="*/ 15 w 15"/>
              <a:gd name="T1" fmla="*/ 0 h 27"/>
              <a:gd name="T2" fmla="*/ 15 w 15"/>
              <a:gd name="T3" fmla="*/ 27 h 27"/>
              <a:gd name="T4" fmla="*/ 10 w 15"/>
              <a:gd name="T5" fmla="*/ 27 h 27"/>
              <a:gd name="T6" fmla="*/ 10 w 15"/>
              <a:gd name="T7" fmla="*/ 24 h 27"/>
              <a:gd name="T8" fmla="*/ 10 w 15"/>
              <a:gd name="T9" fmla="*/ 24 h 27"/>
              <a:gd name="T10" fmla="*/ 10 w 15"/>
              <a:gd name="T11" fmla="*/ 24 h 27"/>
              <a:gd name="T12" fmla="*/ 8 w 15"/>
              <a:gd name="T13" fmla="*/ 26 h 27"/>
              <a:gd name="T14" fmla="*/ 8 w 15"/>
              <a:gd name="T15" fmla="*/ 26 h 27"/>
              <a:gd name="T16" fmla="*/ 5 w 15"/>
              <a:gd name="T17" fmla="*/ 27 h 27"/>
              <a:gd name="T18" fmla="*/ 5 w 15"/>
              <a:gd name="T19" fmla="*/ 27 h 27"/>
              <a:gd name="T20" fmla="*/ 3 w 15"/>
              <a:gd name="T21" fmla="*/ 27 h 27"/>
              <a:gd name="T22" fmla="*/ 3 w 15"/>
              <a:gd name="T23" fmla="*/ 27 h 27"/>
              <a:gd name="T24" fmla="*/ 1 w 15"/>
              <a:gd name="T25" fmla="*/ 26 h 27"/>
              <a:gd name="T26" fmla="*/ 1 w 15"/>
              <a:gd name="T27" fmla="*/ 26 h 27"/>
              <a:gd name="T28" fmla="*/ 1 w 15"/>
              <a:gd name="T29" fmla="*/ 23 h 27"/>
              <a:gd name="T30" fmla="*/ 1 w 15"/>
              <a:gd name="T31" fmla="*/ 23 h 27"/>
              <a:gd name="T32" fmla="*/ 0 w 15"/>
              <a:gd name="T33" fmla="*/ 21 h 27"/>
              <a:gd name="T34" fmla="*/ 0 w 15"/>
              <a:gd name="T35" fmla="*/ 0 h 27"/>
              <a:gd name="T36" fmla="*/ 5 w 15"/>
              <a:gd name="T37" fmla="*/ 0 h 27"/>
              <a:gd name="T38" fmla="*/ 5 w 15"/>
              <a:gd name="T39" fmla="*/ 18 h 27"/>
              <a:gd name="T40" fmla="*/ 5 w 15"/>
              <a:gd name="T41" fmla="*/ 18 h 27"/>
              <a:gd name="T42" fmla="*/ 6 w 15"/>
              <a:gd name="T43" fmla="*/ 21 h 27"/>
              <a:gd name="T44" fmla="*/ 6 w 15"/>
              <a:gd name="T45" fmla="*/ 21 h 27"/>
              <a:gd name="T46" fmla="*/ 7 w 15"/>
              <a:gd name="T47" fmla="*/ 22 h 27"/>
              <a:gd name="T48" fmla="*/ 7 w 15"/>
              <a:gd name="T49" fmla="*/ 22 h 27"/>
              <a:gd name="T50" fmla="*/ 10 w 15"/>
              <a:gd name="T51" fmla="*/ 21 h 27"/>
              <a:gd name="T52" fmla="*/ 10 w 15"/>
              <a:gd name="T53" fmla="*/ 21 h 27"/>
              <a:gd name="T54" fmla="*/ 10 w 15"/>
              <a:gd name="T55" fmla="*/ 18 h 27"/>
              <a:gd name="T56" fmla="*/ 10 w 15"/>
              <a:gd name="T57" fmla="*/ 0 h 27"/>
              <a:gd name="T58" fmla="*/ 15 w 15"/>
              <a:gd name="T5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7">
                <a:moveTo>
                  <a:pt x="15" y="0"/>
                </a:moveTo>
                <a:lnTo>
                  <a:pt x="15" y="27"/>
                </a:lnTo>
                <a:lnTo>
                  <a:pt x="10" y="27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8" y="26"/>
                </a:lnTo>
                <a:lnTo>
                  <a:pt x="8" y="26"/>
                </a:lnTo>
                <a:lnTo>
                  <a:pt x="5" y="27"/>
                </a:lnTo>
                <a:lnTo>
                  <a:pt x="5" y="27"/>
                </a:lnTo>
                <a:lnTo>
                  <a:pt x="3" y="27"/>
                </a:lnTo>
                <a:lnTo>
                  <a:pt x="3" y="27"/>
                </a:lnTo>
                <a:lnTo>
                  <a:pt x="1" y="26"/>
                </a:lnTo>
                <a:lnTo>
                  <a:pt x="1" y="26"/>
                </a:lnTo>
                <a:lnTo>
                  <a:pt x="1" y="23"/>
                </a:lnTo>
                <a:lnTo>
                  <a:pt x="1" y="23"/>
                </a:lnTo>
                <a:lnTo>
                  <a:pt x="0" y="21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1"/>
                </a:lnTo>
                <a:lnTo>
                  <a:pt x="6" y="21"/>
                </a:lnTo>
                <a:lnTo>
                  <a:pt x="7" y="22"/>
                </a:lnTo>
                <a:lnTo>
                  <a:pt x="7" y="22"/>
                </a:lnTo>
                <a:lnTo>
                  <a:pt x="10" y="21"/>
                </a:lnTo>
                <a:lnTo>
                  <a:pt x="10" y="21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15" name="Freeform 939">
            <a:extLst>
              <a:ext uri="{FF2B5EF4-FFF2-40B4-BE49-F238E27FC236}">
                <a16:creationId xmlns:a16="http://schemas.microsoft.com/office/drawing/2014/main" id="{BA2F4D78-948F-4424-BC1E-F3E8581BC472}"/>
              </a:ext>
            </a:extLst>
          </p:cNvPr>
          <p:cNvSpPr>
            <a:spLocks/>
          </p:cNvSpPr>
          <p:nvPr/>
        </p:nvSpPr>
        <p:spPr bwMode="auto">
          <a:xfrm>
            <a:off x="5206443" y="4395971"/>
            <a:ext cx="39688" cy="42863"/>
          </a:xfrm>
          <a:custGeom>
            <a:avLst/>
            <a:gdLst>
              <a:gd name="T0" fmla="*/ 0 w 25"/>
              <a:gd name="T1" fmla="*/ 27 h 27"/>
              <a:gd name="T2" fmla="*/ 0 w 25"/>
              <a:gd name="T3" fmla="*/ 0 h 27"/>
              <a:gd name="T4" fmla="*/ 5 w 25"/>
              <a:gd name="T5" fmla="*/ 0 h 27"/>
              <a:gd name="T6" fmla="*/ 5 w 25"/>
              <a:gd name="T7" fmla="*/ 3 h 27"/>
              <a:gd name="T8" fmla="*/ 5 w 25"/>
              <a:gd name="T9" fmla="*/ 3 h 27"/>
              <a:gd name="T10" fmla="*/ 5 w 25"/>
              <a:gd name="T11" fmla="*/ 3 h 27"/>
              <a:gd name="T12" fmla="*/ 6 w 25"/>
              <a:gd name="T13" fmla="*/ 2 h 27"/>
              <a:gd name="T14" fmla="*/ 6 w 25"/>
              <a:gd name="T15" fmla="*/ 2 h 27"/>
              <a:gd name="T16" fmla="*/ 10 w 25"/>
              <a:gd name="T17" fmla="*/ 0 h 27"/>
              <a:gd name="T18" fmla="*/ 10 w 25"/>
              <a:gd name="T19" fmla="*/ 0 h 27"/>
              <a:gd name="T20" fmla="*/ 12 w 25"/>
              <a:gd name="T21" fmla="*/ 2 h 27"/>
              <a:gd name="T22" fmla="*/ 12 w 25"/>
              <a:gd name="T23" fmla="*/ 2 h 27"/>
              <a:gd name="T24" fmla="*/ 13 w 25"/>
              <a:gd name="T25" fmla="*/ 3 h 27"/>
              <a:gd name="T26" fmla="*/ 13 w 25"/>
              <a:gd name="T27" fmla="*/ 3 h 27"/>
              <a:gd name="T28" fmla="*/ 16 w 25"/>
              <a:gd name="T29" fmla="*/ 2 h 27"/>
              <a:gd name="T30" fmla="*/ 16 w 25"/>
              <a:gd name="T31" fmla="*/ 2 h 27"/>
              <a:gd name="T32" fmla="*/ 20 w 25"/>
              <a:gd name="T33" fmla="*/ 0 h 27"/>
              <a:gd name="T34" fmla="*/ 20 w 25"/>
              <a:gd name="T35" fmla="*/ 0 h 27"/>
              <a:gd name="T36" fmla="*/ 21 w 25"/>
              <a:gd name="T37" fmla="*/ 0 h 27"/>
              <a:gd name="T38" fmla="*/ 21 w 25"/>
              <a:gd name="T39" fmla="*/ 0 h 27"/>
              <a:gd name="T40" fmla="*/ 23 w 25"/>
              <a:gd name="T41" fmla="*/ 2 h 27"/>
              <a:gd name="T42" fmla="*/ 23 w 25"/>
              <a:gd name="T43" fmla="*/ 2 h 27"/>
              <a:gd name="T44" fmla="*/ 25 w 25"/>
              <a:gd name="T45" fmla="*/ 4 h 27"/>
              <a:gd name="T46" fmla="*/ 25 w 25"/>
              <a:gd name="T47" fmla="*/ 4 h 27"/>
              <a:gd name="T48" fmla="*/ 25 w 25"/>
              <a:gd name="T49" fmla="*/ 7 h 27"/>
              <a:gd name="T50" fmla="*/ 25 w 25"/>
              <a:gd name="T51" fmla="*/ 27 h 27"/>
              <a:gd name="T52" fmla="*/ 20 w 25"/>
              <a:gd name="T53" fmla="*/ 27 h 27"/>
              <a:gd name="T54" fmla="*/ 20 w 25"/>
              <a:gd name="T55" fmla="*/ 9 h 27"/>
              <a:gd name="T56" fmla="*/ 20 w 25"/>
              <a:gd name="T57" fmla="*/ 9 h 27"/>
              <a:gd name="T58" fmla="*/ 18 w 25"/>
              <a:gd name="T59" fmla="*/ 7 h 27"/>
              <a:gd name="T60" fmla="*/ 18 w 25"/>
              <a:gd name="T61" fmla="*/ 7 h 27"/>
              <a:gd name="T62" fmla="*/ 17 w 25"/>
              <a:gd name="T63" fmla="*/ 5 h 27"/>
              <a:gd name="T64" fmla="*/ 17 w 25"/>
              <a:gd name="T65" fmla="*/ 5 h 27"/>
              <a:gd name="T66" fmla="*/ 15 w 25"/>
              <a:gd name="T67" fmla="*/ 7 h 27"/>
              <a:gd name="T68" fmla="*/ 15 w 25"/>
              <a:gd name="T69" fmla="*/ 7 h 27"/>
              <a:gd name="T70" fmla="*/ 15 w 25"/>
              <a:gd name="T71" fmla="*/ 9 h 27"/>
              <a:gd name="T72" fmla="*/ 15 w 25"/>
              <a:gd name="T73" fmla="*/ 27 h 27"/>
              <a:gd name="T74" fmla="*/ 10 w 25"/>
              <a:gd name="T75" fmla="*/ 27 h 27"/>
              <a:gd name="T76" fmla="*/ 10 w 25"/>
              <a:gd name="T77" fmla="*/ 9 h 27"/>
              <a:gd name="T78" fmla="*/ 10 w 25"/>
              <a:gd name="T79" fmla="*/ 9 h 27"/>
              <a:gd name="T80" fmla="*/ 8 w 25"/>
              <a:gd name="T81" fmla="*/ 7 h 27"/>
              <a:gd name="T82" fmla="*/ 8 w 25"/>
              <a:gd name="T83" fmla="*/ 7 h 27"/>
              <a:gd name="T84" fmla="*/ 7 w 25"/>
              <a:gd name="T85" fmla="*/ 5 h 27"/>
              <a:gd name="T86" fmla="*/ 7 w 25"/>
              <a:gd name="T87" fmla="*/ 5 h 27"/>
              <a:gd name="T88" fmla="*/ 5 w 25"/>
              <a:gd name="T89" fmla="*/ 7 h 27"/>
              <a:gd name="T90" fmla="*/ 5 w 25"/>
              <a:gd name="T91" fmla="*/ 7 h 27"/>
              <a:gd name="T92" fmla="*/ 5 w 25"/>
              <a:gd name="T93" fmla="*/ 9 h 27"/>
              <a:gd name="T94" fmla="*/ 5 w 25"/>
              <a:gd name="T95" fmla="*/ 27 h 27"/>
              <a:gd name="T96" fmla="*/ 0 w 25"/>
              <a:gd name="T97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0" y="27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6" y="2"/>
                </a:lnTo>
                <a:lnTo>
                  <a:pt x="6" y="2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3" y="3"/>
                </a:lnTo>
                <a:lnTo>
                  <a:pt x="13" y="3"/>
                </a:lnTo>
                <a:lnTo>
                  <a:pt x="16" y="2"/>
                </a:lnTo>
                <a:lnTo>
                  <a:pt x="16" y="2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2"/>
                </a:lnTo>
                <a:lnTo>
                  <a:pt x="23" y="2"/>
                </a:lnTo>
                <a:lnTo>
                  <a:pt x="25" y="4"/>
                </a:lnTo>
                <a:lnTo>
                  <a:pt x="25" y="4"/>
                </a:lnTo>
                <a:lnTo>
                  <a:pt x="25" y="7"/>
                </a:lnTo>
                <a:lnTo>
                  <a:pt x="25" y="27"/>
                </a:lnTo>
                <a:lnTo>
                  <a:pt x="20" y="27"/>
                </a:lnTo>
                <a:lnTo>
                  <a:pt x="20" y="9"/>
                </a:lnTo>
                <a:lnTo>
                  <a:pt x="20" y="9"/>
                </a:lnTo>
                <a:lnTo>
                  <a:pt x="18" y="7"/>
                </a:lnTo>
                <a:lnTo>
                  <a:pt x="18" y="7"/>
                </a:lnTo>
                <a:lnTo>
                  <a:pt x="17" y="5"/>
                </a:lnTo>
                <a:lnTo>
                  <a:pt x="17" y="5"/>
                </a:lnTo>
                <a:lnTo>
                  <a:pt x="15" y="7"/>
                </a:lnTo>
                <a:lnTo>
                  <a:pt x="15" y="7"/>
                </a:lnTo>
                <a:lnTo>
                  <a:pt x="15" y="9"/>
                </a:lnTo>
                <a:lnTo>
                  <a:pt x="15" y="27"/>
                </a:lnTo>
                <a:lnTo>
                  <a:pt x="10" y="27"/>
                </a:lnTo>
                <a:lnTo>
                  <a:pt x="10" y="9"/>
                </a:lnTo>
                <a:lnTo>
                  <a:pt x="10" y="9"/>
                </a:lnTo>
                <a:lnTo>
                  <a:pt x="8" y="7"/>
                </a:lnTo>
                <a:lnTo>
                  <a:pt x="8" y="7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16" name="Freeform 940">
            <a:extLst>
              <a:ext uri="{FF2B5EF4-FFF2-40B4-BE49-F238E27FC236}">
                <a16:creationId xmlns:a16="http://schemas.microsoft.com/office/drawing/2014/main" id="{642DF1B2-C300-4AC4-A6AE-6D46E92112BF}"/>
              </a:ext>
            </a:extLst>
          </p:cNvPr>
          <p:cNvSpPr>
            <a:spLocks noEditPoints="1"/>
          </p:cNvSpPr>
          <p:nvPr/>
        </p:nvSpPr>
        <p:spPr bwMode="auto">
          <a:xfrm>
            <a:off x="4969906" y="4892858"/>
            <a:ext cx="26988" cy="55563"/>
          </a:xfrm>
          <a:custGeom>
            <a:avLst/>
            <a:gdLst>
              <a:gd name="T0" fmla="*/ 0 w 17"/>
              <a:gd name="T1" fmla="*/ 35 h 35"/>
              <a:gd name="T2" fmla="*/ 0 w 17"/>
              <a:gd name="T3" fmla="*/ 0 h 35"/>
              <a:gd name="T4" fmla="*/ 8 w 17"/>
              <a:gd name="T5" fmla="*/ 0 h 35"/>
              <a:gd name="T6" fmla="*/ 8 w 17"/>
              <a:gd name="T7" fmla="*/ 0 h 35"/>
              <a:gd name="T8" fmla="*/ 12 w 17"/>
              <a:gd name="T9" fmla="*/ 0 h 35"/>
              <a:gd name="T10" fmla="*/ 16 w 17"/>
              <a:gd name="T11" fmla="*/ 3 h 35"/>
              <a:gd name="T12" fmla="*/ 16 w 17"/>
              <a:gd name="T13" fmla="*/ 3 h 35"/>
              <a:gd name="T14" fmla="*/ 17 w 17"/>
              <a:gd name="T15" fmla="*/ 5 h 35"/>
              <a:gd name="T16" fmla="*/ 17 w 17"/>
              <a:gd name="T17" fmla="*/ 9 h 35"/>
              <a:gd name="T18" fmla="*/ 17 w 17"/>
              <a:gd name="T19" fmla="*/ 26 h 35"/>
              <a:gd name="T20" fmla="*/ 17 w 17"/>
              <a:gd name="T21" fmla="*/ 26 h 35"/>
              <a:gd name="T22" fmla="*/ 17 w 17"/>
              <a:gd name="T23" fmla="*/ 30 h 35"/>
              <a:gd name="T24" fmla="*/ 14 w 17"/>
              <a:gd name="T25" fmla="*/ 33 h 35"/>
              <a:gd name="T26" fmla="*/ 14 w 17"/>
              <a:gd name="T27" fmla="*/ 33 h 35"/>
              <a:gd name="T28" fmla="*/ 12 w 17"/>
              <a:gd name="T29" fmla="*/ 35 h 35"/>
              <a:gd name="T30" fmla="*/ 8 w 17"/>
              <a:gd name="T31" fmla="*/ 35 h 35"/>
              <a:gd name="T32" fmla="*/ 0 w 17"/>
              <a:gd name="T33" fmla="*/ 35 h 35"/>
              <a:gd name="T34" fmla="*/ 6 w 17"/>
              <a:gd name="T35" fmla="*/ 5 h 35"/>
              <a:gd name="T36" fmla="*/ 6 w 17"/>
              <a:gd name="T37" fmla="*/ 30 h 35"/>
              <a:gd name="T38" fmla="*/ 8 w 17"/>
              <a:gd name="T39" fmla="*/ 30 h 35"/>
              <a:gd name="T40" fmla="*/ 8 w 17"/>
              <a:gd name="T41" fmla="*/ 30 h 35"/>
              <a:gd name="T42" fmla="*/ 12 w 17"/>
              <a:gd name="T43" fmla="*/ 30 h 35"/>
              <a:gd name="T44" fmla="*/ 12 w 17"/>
              <a:gd name="T45" fmla="*/ 30 h 35"/>
              <a:gd name="T46" fmla="*/ 12 w 17"/>
              <a:gd name="T47" fmla="*/ 26 h 35"/>
              <a:gd name="T48" fmla="*/ 12 w 17"/>
              <a:gd name="T49" fmla="*/ 9 h 35"/>
              <a:gd name="T50" fmla="*/ 12 w 17"/>
              <a:gd name="T51" fmla="*/ 9 h 35"/>
              <a:gd name="T52" fmla="*/ 12 w 17"/>
              <a:gd name="T53" fmla="*/ 6 h 35"/>
              <a:gd name="T54" fmla="*/ 12 w 17"/>
              <a:gd name="T55" fmla="*/ 6 h 35"/>
              <a:gd name="T56" fmla="*/ 11 w 17"/>
              <a:gd name="T57" fmla="*/ 5 h 35"/>
              <a:gd name="T58" fmla="*/ 8 w 17"/>
              <a:gd name="T59" fmla="*/ 5 h 35"/>
              <a:gd name="T60" fmla="*/ 6 w 17"/>
              <a:gd name="T61" fmla="*/ 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7" h="35">
                <a:moveTo>
                  <a:pt x="0" y="35"/>
                </a:moveTo>
                <a:lnTo>
                  <a:pt x="0" y="0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6" y="3"/>
                </a:lnTo>
                <a:lnTo>
                  <a:pt x="16" y="3"/>
                </a:lnTo>
                <a:lnTo>
                  <a:pt x="17" y="5"/>
                </a:lnTo>
                <a:lnTo>
                  <a:pt x="17" y="9"/>
                </a:lnTo>
                <a:lnTo>
                  <a:pt x="17" y="26"/>
                </a:lnTo>
                <a:lnTo>
                  <a:pt x="17" y="26"/>
                </a:lnTo>
                <a:lnTo>
                  <a:pt x="17" y="30"/>
                </a:lnTo>
                <a:lnTo>
                  <a:pt x="14" y="33"/>
                </a:lnTo>
                <a:lnTo>
                  <a:pt x="14" y="33"/>
                </a:lnTo>
                <a:lnTo>
                  <a:pt x="12" y="35"/>
                </a:lnTo>
                <a:lnTo>
                  <a:pt x="8" y="35"/>
                </a:lnTo>
                <a:lnTo>
                  <a:pt x="0" y="35"/>
                </a:lnTo>
                <a:close/>
                <a:moveTo>
                  <a:pt x="6" y="5"/>
                </a:moveTo>
                <a:lnTo>
                  <a:pt x="6" y="30"/>
                </a:lnTo>
                <a:lnTo>
                  <a:pt x="8" y="30"/>
                </a:lnTo>
                <a:lnTo>
                  <a:pt x="8" y="30"/>
                </a:lnTo>
                <a:lnTo>
                  <a:pt x="12" y="30"/>
                </a:lnTo>
                <a:lnTo>
                  <a:pt x="12" y="30"/>
                </a:lnTo>
                <a:lnTo>
                  <a:pt x="12" y="26"/>
                </a:lnTo>
                <a:lnTo>
                  <a:pt x="12" y="9"/>
                </a:lnTo>
                <a:lnTo>
                  <a:pt x="12" y="9"/>
                </a:lnTo>
                <a:lnTo>
                  <a:pt x="12" y="6"/>
                </a:lnTo>
                <a:lnTo>
                  <a:pt x="12" y="6"/>
                </a:lnTo>
                <a:lnTo>
                  <a:pt x="11" y="5"/>
                </a:lnTo>
                <a:lnTo>
                  <a:pt x="8" y="5"/>
                </a:lnTo>
                <a:lnTo>
                  <a:pt x="6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17" name="Freeform 941">
            <a:extLst>
              <a:ext uri="{FF2B5EF4-FFF2-40B4-BE49-F238E27FC236}">
                <a16:creationId xmlns:a16="http://schemas.microsoft.com/office/drawing/2014/main" id="{147084CE-4665-49F5-8F47-73EDA6C67050}"/>
              </a:ext>
            </a:extLst>
          </p:cNvPr>
          <p:cNvSpPr>
            <a:spLocks noEditPoints="1"/>
          </p:cNvSpPr>
          <p:nvPr/>
        </p:nvSpPr>
        <p:spPr bwMode="auto">
          <a:xfrm>
            <a:off x="5003243" y="4908733"/>
            <a:ext cx="25400" cy="41275"/>
          </a:xfrm>
          <a:custGeom>
            <a:avLst/>
            <a:gdLst>
              <a:gd name="T0" fmla="*/ 11 w 16"/>
              <a:gd name="T1" fmla="*/ 23 h 26"/>
              <a:gd name="T2" fmla="*/ 11 w 16"/>
              <a:gd name="T3" fmla="*/ 23 h 26"/>
              <a:gd name="T4" fmla="*/ 8 w 16"/>
              <a:gd name="T5" fmla="*/ 25 h 26"/>
              <a:gd name="T6" fmla="*/ 6 w 16"/>
              <a:gd name="T7" fmla="*/ 26 h 26"/>
              <a:gd name="T8" fmla="*/ 3 w 16"/>
              <a:gd name="T9" fmla="*/ 25 h 26"/>
              <a:gd name="T10" fmla="*/ 2 w 16"/>
              <a:gd name="T11" fmla="*/ 25 h 26"/>
              <a:gd name="T12" fmla="*/ 1 w 16"/>
              <a:gd name="T13" fmla="*/ 23 h 26"/>
              <a:gd name="T14" fmla="*/ 0 w 16"/>
              <a:gd name="T15" fmla="*/ 19 h 26"/>
              <a:gd name="T16" fmla="*/ 1 w 16"/>
              <a:gd name="T17" fmla="*/ 15 h 26"/>
              <a:gd name="T18" fmla="*/ 2 w 16"/>
              <a:gd name="T19" fmla="*/ 13 h 26"/>
              <a:gd name="T20" fmla="*/ 5 w 16"/>
              <a:gd name="T21" fmla="*/ 11 h 26"/>
              <a:gd name="T22" fmla="*/ 8 w 16"/>
              <a:gd name="T23" fmla="*/ 10 h 26"/>
              <a:gd name="T24" fmla="*/ 8 w 16"/>
              <a:gd name="T25" fmla="*/ 10 h 26"/>
              <a:gd name="T26" fmla="*/ 10 w 16"/>
              <a:gd name="T27" fmla="*/ 10 h 26"/>
              <a:gd name="T28" fmla="*/ 10 w 16"/>
              <a:gd name="T29" fmla="*/ 10 h 26"/>
              <a:gd name="T30" fmla="*/ 11 w 16"/>
              <a:gd name="T31" fmla="*/ 8 h 26"/>
              <a:gd name="T32" fmla="*/ 10 w 16"/>
              <a:gd name="T33" fmla="*/ 6 h 26"/>
              <a:gd name="T34" fmla="*/ 8 w 16"/>
              <a:gd name="T35" fmla="*/ 5 h 26"/>
              <a:gd name="T36" fmla="*/ 6 w 16"/>
              <a:gd name="T37" fmla="*/ 5 h 26"/>
              <a:gd name="T38" fmla="*/ 5 w 16"/>
              <a:gd name="T39" fmla="*/ 8 h 26"/>
              <a:gd name="T40" fmla="*/ 0 w 16"/>
              <a:gd name="T41" fmla="*/ 8 h 26"/>
              <a:gd name="T42" fmla="*/ 2 w 16"/>
              <a:gd name="T43" fmla="*/ 3 h 26"/>
              <a:gd name="T44" fmla="*/ 5 w 16"/>
              <a:gd name="T45" fmla="*/ 0 h 26"/>
              <a:gd name="T46" fmla="*/ 8 w 16"/>
              <a:gd name="T47" fmla="*/ 0 h 26"/>
              <a:gd name="T48" fmla="*/ 11 w 16"/>
              <a:gd name="T49" fmla="*/ 0 h 26"/>
              <a:gd name="T50" fmla="*/ 13 w 16"/>
              <a:gd name="T51" fmla="*/ 1 h 26"/>
              <a:gd name="T52" fmla="*/ 15 w 16"/>
              <a:gd name="T53" fmla="*/ 4 h 26"/>
              <a:gd name="T54" fmla="*/ 16 w 16"/>
              <a:gd name="T55" fmla="*/ 8 h 26"/>
              <a:gd name="T56" fmla="*/ 11 w 16"/>
              <a:gd name="T57" fmla="*/ 25 h 26"/>
              <a:gd name="T58" fmla="*/ 11 w 16"/>
              <a:gd name="T59" fmla="*/ 15 h 26"/>
              <a:gd name="T60" fmla="*/ 10 w 16"/>
              <a:gd name="T61" fmla="*/ 14 h 26"/>
              <a:gd name="T62" fmla="*/ 6 w 16"/>
              <a:gd name="T63" fmla="*/ 15 h 26"/>
              <a:gd name="T64" fmla="*/ 5 w 16"/>
              <a:gd name="T65" fmla="*/ 18 h 26"/>
              <a:gd name="T66" fmla="*/ 6 w 16"/>
              <a:gd name="T67" fmla="*/ 20 h 26"/>
              <a:gd name="T68" fmla="*/ 7 w 16"/>
              <a:gd name="T69" fmla="*/ 21 h 26"/>
              <a:gd name="T70" fmla="*/ 10 w 16"/>
              <a:gd name="T71" fmla="*/ 20 h 26"/>
              <a:gd name="T72" fmla="*/ 11 w 16"/>
              <a:gd name="T73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" h="26">
                <a:moveTo>
                  <a:pt x="11" y="25"/>
                </a:moveTo>
                <a:lnTo>
                  <a:pt x="11" y="23"/>
                </a:lnTo>
                <a:lnTo>
                  <a:pt x="11" y="23"/>
                </a:lnTo>
                <a:lnTo>
                  <a:pt x="11" y="23"/>
                </a:lnTo>
                <a:lnTo>
                  <a:pt x="8" y="25"/>
                </a:lnTo>
                <a:lnTo>
                  <a:pt x="8" y="25"/>
                </a:lnTo>
                <a:lnTo>
                  <a:pt x="6" y="26"/>
                </a:lnTo>
                <a:lnTo>
                  <a:pt x="6" y="26"/>
                </a:lnTo>
                <a:lnTo>
                  <a:pt x="3" y="25"/>
                </a:lnTo>
                <a:lnTo>
                  <a:pt x="3" y="25"/>
                </a:lnTo>
                <a:lnTo>
                  <a:pt x="2" y="25"/>
                </a:lnTo>
                <a:lnTo>
                  <a:pt x="2" y="25"/>
                </a:lnTo>
                <a:lnTo>
                  <a:pt x="1" y="23"/>
                </a:lnTo>
                <a:lnTo>
                  <a:pt x="1" y="23"/>
                </a:lnTo>
                <a:lnTo>
                  <a:pt x="0" y="19"/>
                </a:lnTo>
                <a:lnTo>
                  <a:pt x="0" y="19"/>
                </a:lnTo>
                <a:lnTo>
                  <a:pt x="1" y="15"/>
                </a:lnTo>
                <a:lnTo>
                  <a:pt x="1" y="15"/>
                </a:lnTo>
                <a:lnTo>
                  <a:pt x="2" y="13"/>
                </a:lnTo>
                <a:lnTo>
                  <a:pt x="2" y="13"/>
                </a:lnTo>
                <a:lnTo>
                  <a:pt x="5" y="11"/>
                </a:lnTo>
                <a:lnTo>
                  <a:pt x="5" y="11"/>
                </a:lnTo>
                <a:lnTo>
                  <a:pt x="8" y="10"/>
                </a:lnTo>
                <a:lnTo>
                  <a:pt x="8" y="10"/>
                </a:lnTo>
                <a:lnTo>
                  <a:pt x="8" y="10"/>
                </a:lnTo>
                <a:lnTo>
                  <a:pt x="8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1" y="10"/>
                </a:lnTo>
                <a:lnTo>
                  <a:pt x="11" y="8"/>
                </a:lnTo>
                <a:lnTo>
                  <a:pt x="11" y="8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1" y="4"/>
                </a:lnTo>
                <a:lnTo>
                  <a:pt x="2" y="3"/>
                </a:lnTo>
                <a:lnTo>
                  <a:pt x="2" y="3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1" y="0"/>
                </a:lnTo>
                <a:lnTo>
                  <a:pt x="11" y="0"/>
                </a:lnTo>
                <a:lnTo>
                  <a:pt x="13" y="1"/>
                </a:lnTo>
                <a:lnTo>
                  <a:pt x="13" y="1"/>
                </a:lnTo>
                <a:lnTo>
                  <a:pt x="15" y="4"/>
                </a:lnTo>
                <a:lnTo>
                  <a:pt x="15" y="4"/>
                </a:lnTo>
                <a:lnTo>
                  <a:pt x="16" y="8"/>
                </a:lnTo>
                <a:lnTo>
                  <a:pt x="16" y="25"/>
                </a:lnTo>
                <a:lnTo>
                  <a:pt x="11" y="25"/>
                </a:lnTo>
                <a:close/>
                <a:moveTo>
                  <a:pt x="11" y="15"/>
                </a:moveTo>
                <a:lnTo>
                  <a:pt x="11" y="15"/>
                </a:lnTo>
                <a:lnTo>
                  <a:pt x="10" y="14"/>
                </a:lnTo>
                <a:lnTo>
                  <a:pt x="10" y="14"/>
                </a:lnTo>
                <a:lnTo>
                  <a:pt x="6" y="15"/>
                </a:lnTo>
                <a:lnTo>
                  <a:pt x="6" y="15"/>
                </a:lnTo>
                <a:lnTo>
                  <a:pt x="6" y="16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1"/>
                </a:lnTo>
                <a:lnTo>
                  <a:pt x="7" y="21"/>
                </a:lnTo>
                <a:lnTo>
                  <a:pt x="10" y="20"/>
                </a:lnTo>
                <a:lnTo>
                  <a:pt x="10" y="20"/>
                </a:lnTo>
                <a:lnTo>
                  <a:pt x="11" y="18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18" name="Freeform 942">
            <a:extLst>
              <a:ext uri="{FF2B5EF4-FFF2-40B4-BE49-F238E27FC236}">
                <a16:creationId xmlns:a16="http://schemas.microsoft.com/office/drawing/2014/main" id="{29EFC5B4-AA7F-4C5E-B594-B8ECBB71C51E}"/>
              </a:ext>
            </a:extLst>
          </p:cNvPr>
          <p:cNvSpPr>
            <a:spLocks/>
          </p:cNvSpPr>
          <p:nvPr/>
        </p:nvSpPr>
        <p:spPr bwMode="auto">
          <a:xfrm>
            <a:off x="5034993" y="4908733"/>
            <a:ext cx="17463" cy="39688"/>
          </a:xfrm>
          <a:custGeom>
            <a:avLst/>
            <a:gdLst>
              <a:gd name="T0" fmla="*/ 0 w 11"/>
              <a:gd name="T1" fmla="*/ 25 h 25"/>
              <a:gd name="T2" fmla="*/ 0 w 11"/>
              <a:gd name="T3" fmla="*/ 0 h 25"/>
              <a:gd name="T4" fmla="*/ 5 w 11"/>
              <a:gd name="T5" fmla="*/ 0 h 25"/>
              <a:gd name="T6" fmla="*/ 5 w 11"/>
              <a:gd name="T7" fmla="*/ 3 h 25"/>
              <a:gd name="T8" fmla="*/ 5 w 11"/>
              <a:gd name="T9" fmla="*/ 3 h 25"/>
              <a:gd name="T10" fmla="*/ 7 w 11"/>
              <a:gd name="T11" fmla="*/ 0 h 25"/>
              <a:gd name="T12" fmla="*/ 7 w 11"/>
              <a:gd name="T13" fmla="*/ 0 h 25"/>
              <a:gd name="T14" fmla="*/ 11 w 11"/>
              <a:gd name="T15" fmla="*/ 0 h 25"/>
              <a:gd name="T16" fmla="*/ 11 w 11"/>
              <a:gd name="T17" fmla="*/ 5 h 25"/>
              <a:gd name="T18" fmla="*/ 11 w 11"/>
              <a:gd name="T19" fmla="*/ 5 h 25"/>
              <a:gd name="T20" fmla="*/ 10 w 11"/>
              <a:gd name="T21" fmla="*/ 5 h 25"/>
              <a:gd name="T22" fmla="*/ 10 w 11"/>
              <a:gd name="T23" fmla="*/ 5 h 25"/>
              <a:gd name="T24" fmla="*/ 8 w 11"/>
              <a:gd name="T25" fmla="*/ 5 h 25"/>
              <a:gd name="T26" fmla="*/ 8 w 11"/>
              <a:gd name="T27" fmla="*/ 5 h 25"/>
              <a:gd name="T28" fmla="*/ 6 w 11"/>
              <a:gd name="T29" fmla="*/ 6 h 25"/>
              <a:gd name="T30" fmla="*/ 6 w 11"/>
              <a:gd name="T31" fmla="*/ 6 h 25"/>
              <a:gd name="T32" fmla="*/ 5 w 11"/>
              <a:gd name="T33" fmla="*/ 8 h 25"/>
              <a:gd name="T34" fmla="*/ 5 w 11"/>
              <a:gd name="T35" fmla="*/ 8 h 25"/>
              <a:gd name="T36" fmla="*/ 5 w 11"/>
              <a:gd name="T37" fmla="*/ 10 h 25"/>
              <a:gd name="T38" fmla="*/ 5 w 11"/>
              <a:gd name="T39" fmla="*/ 25 h 25"/>
              <a:gd name="T40" fmla="*/ 0 w 11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5"/>
                </a:lnTo>
                <a:lnTo>
                  <a:pt x="11" y="5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8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19" name="Freeform 943">
            <a:extLst>
              <a:ext uri="{FF2B5EF4-FFF2-40B4-BE49-F238E27FC236}">
                <a16:creationId xmlns:a16="http://schemas.microsoft.com/office/drawing/2014/main" id="{4BA3A0C5-C79E-4F64-A471-76CB223D6D67}"/>
              </a:ext>
            </a:extLst>
          </p:cNvPr>
          <p:cNvSpPr>
            <a:spLocks/>
          </p:cNvSpPr>
          <p:nvPr/>
        </p:nvSpPr>
        <p:spPr bwMode="auto">
          <a:xfrm>
            <a:off x="5055631" y="4908733"/>
            <a:ext cx="41275" cy="39688"/>
          </a:xfrm>
          <a:custGeom>
            <a:avLst/>
            <a:gdLst>
              <a:gd name="T0" fmla="*/ 0 w 26"/>
              <a:gd name="T1" fmla="*/ 25 h 25"/>
              <a:gd name="T2" fmla="*/ 0 w 26"/>
              <a:gd name="T3" fmla="*/ 0 h 25"/>
              <a:gd name="T4" fmla="*/ 5 w 26"/>
              <a:gd name="T5" fmla="*/ 0 h 25"/>
              <a:gd name="T6" fmla="*/ 5 w 26"/>
              <a:gd name="T7" fmla="*/ 3 h 25"/>
              <a:gd name="T8" fmla="*/ 5 w 26"/>
              <a:gd name="T9" fmla="*/ 3 h 25"/>
              <a:gd name="T10" fmla="*/ 5 w 26"/>
              <a:gd name="T11" fmla="*/ 3 h 25"/>
              <a:gd name="T12" fmla="*/ 8 w 26"/>
              <a:gd name="T13" fmla="*/ 0 h 25"/>
              <a:gd name="T14" fmla="*/ 8 w 26"/>
              <a:gd name="T15" fmla="*/ 0 h 25"/>
              <a:gd name="T16" fmla="*/ 10 w 26"/>
              <a:gd name="T17" fmla="*/ 0 h 25"/>
              <a:gd name="T18" fmla="*/ 10 w 26"/>
              <a:gd name="T19" fmla="*/ 0 h 25"/>
              <a:gd name="T20" fmla="*/ 13 w 26"/>
              <a:gd name="T21" fmla="*/ 0 h 25"/>
              <a:gd name="T22" fmla="*/ 13 w 26"/>
              <a:gd name="T23" fmla="*/ 0 h 25"/>
              <a:gd name="T24" fmla="*/ 16 w 26"/>
              <a:gd name="T25" fmla="*/ 3 h 25"/>
              <a:gd name="T26" fmla="*/ 16 w 26"/>
              <a:gd name="T27" fmla="*/ 3 h 25"/>
              <a:gd name="T28" fmla="*/ 17 w 26"/>
              <a:gd name="T29" fmla="*/ 0 h 25"/>
              <a:gd name="T30" fmla="*/ 17 w 26"/>
              <a:gd name="T31" fmla="*/ 0 h 25"/>
              <a:gd name="T32" fmla="*/ 21 w 26"/>
              <a:gd name="T33" fmla="*/ 0 h 25"/>
              <a:gd name="T34" fmla="*/ 21 w 26"/>
              <a:gd name="T35" fmla="*/ 0 h 25"/>
              <a:gd name="T36" fmla="*/ 22 w 26"/>
              <a:gd name="T37" fmla="*/ 0 h 25"/>
              <a:gd name="T38" fmla="*/ 22 w 26"/>
              <a:gd name="T39" fmla="*/ 0 h 25"/>
              <a:gd name="T40" fmla="*/ 24 w 26"/>
              <a:gd name="T41" fmla="*/ 1 h 25"/>
              <a:gd name="T42" fmla="*/ 24 w 26"/>
              <a:gd name="T43" fmla="*/ 1 h 25"/>
              <a:gd name="T44" fmla="*/ 26 w 26"/>
              <a:gd name="T45" fmla="*/ 3 h 25"/>
              <a:gd name="T46" fmla="*/ 26 w 26"/>
              <a:gd name="T47" fmla="*/ 3 h 25"/>
              <a:gd name="T48" fmla="*/ 26 w 26"/>
              <a:gd name="T49" fmla="*/ 6 h 25"/>
              <a:gd name="T50" fmla="*/ 26 w 26"/>
              <a:gd name="T51" fmla="*/ 25 h 25"/>
              <a:gd name="T52" fmla="*/ 21 w 26"/>
              <a:gd name="T53" fmla="*/ 25 h 25"/>
              <a:gd name="T54" fmla="*/ 21 w 26"/>
              <a:gd name="T55" fmla="*/ 8 h 25"/>
              <a:gd name="T56" fmla="*/ 21 w 26"/>
              <a:gd name="T57" fmla="*/ 8 h 25"/>
              <a:gd name="T58" fmla="*/ 21 w 26"/>
              <a:gd name="T59" fmla="*/ 6 h 25"/>
              <a:gd name="T60" fmla="*/ 21 w 26"/>
              <a:gd name="T61" fmla="*/ 6 h 25"/>
              <a:gd name="T62" fmla="*/ 18 w 26"/>
              <a:gd name="T63" fmla="*/ 5 h 25"/>
              <a:gd name="T64" fmla="*/ 18 w 26"/>
              <a:gd name="T65" fmla="*/ 5 h 25"/>
              <a:gd name="T66" fmla="*/ 17 w 26"/>
              <a:gd name="T67" fmla="*/ 6 h 25"/>
              <a:gd name="T68" fmla="*/ 17 w 26"/>
              <a:gd name="T69" fmla="*/ 6 h 25"/>
              <a:gd name="T70" fmla="*/ 16 w 26"/>
              <a:gd name="T71" fmla="*/ 9 h 25"/>
              <a:gd name="T72" fmla="*/ 16 w 26"/>
              <a:gd name="T73" fmla="*/ 25 h 25"/>
              <a:gd name="T74" fmla="*/ 10 w 26"/>
              <a:gd name="T75" fmla="*/ 25 h 25"/>
              <a:gd name="T76" fmla="*/ 10 w 26"/>
              <a:gd name="T77" fmla="*/ 8 h 25"/>
              <a:gd name="T78" fmla="*/ 10 w 26"/>
              <a:gd name="T79" fmla="*/ 8 h 25"/>
              <a:gd name="T80" fmla="*/ 9 w 26"/>
              <a:gd name="T81" fmla="*/ 6 h 25"/>
              <a:gd name="T82" fmla="*/ 9 w 26"/>
              <a:gd name="T83" fmla="*/ 6 h 25"/>
              <a:gd name="T84" fmla="*/ 8 w 26"/>
              <a:gd name="T85" fmla="*/ 5 h 25"/>
              <a:gd name="T86" fmla="*/ 8 w 26"/>
              <a:gd name="T87" fmla="*/ 5 h 25"/>
              <a:gd name="T88" fmla="*/ 5 w 26"/>
              <a:gd name="T89" fmla="*/ 6 h 25"/>
              <a:gd name="T90" fmla="*/ 5 w 26"/>
              <a:gd name="T91" fmla="*/ 6 h 25"/>
              <a:gd name="T92" fmla="*/ 5 w 26"/>
              <a:gd name="T93" fmla="*/ 9 h 25"/>
              <a:gd name="T94" fmla="*/ 5 w 26"/>
              <a:gd name="T95" fmla="*/ 25 h 25"/>
              <a:gd name="T96" fmla="*/ 0 w 26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6" y="3"/>
                </a:lnTo>
                <a:lnTo>
                  <a:pt x="16" y="3"/>
                </a:lnTo>
                <a:lnTo>
                  <a:pt x="17" y="0"/>
                </a:lnTo>
                <a:lnTo>
                  <a:pt x="17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1"/>
                </a:lnTo>
                <a:lnTo>
                  <a:pt x="24" y="1"/>
                </a:lnTo>
                <a:lnTo>
                  <a:pt x="26" y="3"/>
                </a:lnTo>
                <a:lnTo>
                  <a:pt x="26" y="3"/>
                </a:lnTo>
                <a:lnTo>
                  <a:pt x="26" y="6"/>
                </a:lnTo>
                <a:lnTo>
                  <a:pt x="26" y="25"/>
                </a:lnTo>
                <a:lnTo>
                  <a:pt x="21" y="25"/>
                </a:lnTo>
                <a:lnTo>
                  <a:pt x="21" y="8"/>
                </a:lnTo>
                <a:lnTo>
                  <a:pt x="21" y="8"/>
                </a:lnTo>
                <a:lnTo>
                  <a:pt x="21" y="6"/>
                </a:lnTo>
                <a:lnTo>
                  <a:pt x="21" y="6"/>
                </a:lnTo>
                <a:lnTo>
                  <a:pt x="18" y="5"/>
                </a:lnTo>
                <a:lnTo>
                  <a:pt x="18" y="5"/>
                </a:lnTo>
                <a:lnTo>
                  <a:pt x="17" y="6"/>
                </a:lnTo>
                <a:lnTo>
                  <a:pt x="17" y="6"/>
                </a:lnTo>
                <a:lnTo>
                  <a:pt x="16" y="9"/>
                </a:lnTo>
                <a:lnTo>
                  <a:pt x="16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20" name="Freeform 944">
            <a:extLst>
              <a:ext uri="{FF2B5EF4-FFF2-40B4-BE49-F238E27FC236}">
                <a16:creationId xmlns:a16="http://schemas.microsoft.com/office/drawing/2014/main" id="{0D49E87B-FE52-4C26-A87C-6EB72CDDB8E9}"/>
              </a:ext>
            </a:extLst>
          </p:cNvPr>
          <p:cNvSpPr>
            <a:spLocks/>
          </p:cNvSpPr>
          <p:nvPr/>
        </p:nvSpPr>
        <p:spPr bwMode="auto">
          <a:xfrm>
            <a:off x="5101668" y="4908733"/>
            <a:ext cx="23813" cy="41275"/>
          </a:xfrm>
          <a:custGeom>
            <a:avLst/>
            <a:gdLst>
              <a:gd name="T0" fmla="*/ 10 w 15"/>
              <a:gd name="T1" fmla="*/ 8 h 26"/>
              <a:gd name="T2" fmla="*/ 9 w 15"/>
              <a:gd name="T3" fmla="*/ 5 h 26"/>
              <a:gd name="T4" fmla="*/ 8 w 15"/>
              <a:gd name="T5" fmla="*/ 5 h 26"/>
              <a:gd name="T6" fmla="*/ 5 w 15"/>
              <a:gd name="T7" fmla="*/ 5 h 26"/>
              <a:gd name="T8" fmla="*/ 5 w 15"/>
              <a:gd name="T9" fmla="*/ 8 h 26"/>
              <a:gd name="T10" fmla="*/ 5 w 15"/>
              <a:gd name="T11" fmla="*/ 9 h 26"/>
              <a:gd name="T12" fmla="*/ 10 w 15"/>
              <a:gd name="T13" fmla="*/ 11 h 26"/>
              <a:gd name="T14" fmla="*/ 13 w 15"/>
              <a:gd name="T15" fmla="*/ 13 h 26"/>
              <a:gd name="T16" fmla="*/ 14 w 15"/>
              <a:gd name="T17" fmla="*/ 14 h 26"/>
              <a:gd name="T18" fmla="*/ 15 w 15"/>
              <a:gd name="T19" fmla="*/ 18 h 26"/>
              <a:gd name="T20" fmla="*/ 15 w 15"/>
              <a:gd name="T21" fmla="*/ 21 h 26"/>
              <a:gd name="T22" fmla="*/ 13 w 15"/>
              <a:gd name="T23" fmla="*/ 24 h 26"/>
              <a:gd name="T24" fmla="*/ 10 w 15"/>
              <a:gd name="T25" fmla="*/ 25 h 26"/>
              <a:gd name="T26" fmla="*/ 8 w 15"/>
              <a:gd name="T27" fmla="*/ 26 h 26"/>
              <a:gd name="T28" fmla="*/ 3 w 15"/>
              <a:gd name="T29" fmla="*/ 24 h 26"/>
              <a:gd name="T30" fmla="*/ 0 w 15"/>
              <a:gd name="T31" fmla="*/ 21 h 26"/>
              <a:gd name="T32" fmla="*/ 0 w 15"/>
              <a:gd name="T33" fmla="*/ 18 h 26"/>
              <a:gd name="T34" fmla="*/ 5 w 15"/>
              <a:gd name="T35" fmla="*/ 18 h 26"/>
              <a:gd name="T36" fmla="*/ 5 w 15"/>
              <a:gd name="T37" fmla="*/ 20 h 26"/>
              <a:gd name="T38" fmla="*/ 8 w 15"/>
              <a:gd name="T39" fmla="*/ 21 h 26"/>
              <a:gd name="T40" fmla="*/ 9 w 15"/>
              <a:gd name="T41" fmla="*/ 20 h 26"/>
              <a:gd name="T42" fmla="*/ 10 w 15"/>
              <a:gd name="T43" fmla="*/ 19 h 26"/>
              <a:gd name="T44" fmla="*/ 10 w 15"/>
              <a:gd name="T45" fmla="*/ 16 h 26"/>
              <a:gd name="T46" fmla="*/ 5 w 15"/>
              <a:gd name="T47" fmla="*/ 14 h 26"/>
              <a:gd name="T48" fmla="*/ 2 w 15"/>
              <a:gd name="T49" fmla="*/ 11 h 26"/>
              <a:gd name="T50" fmla="*/ 0 w 15"/>
              <a:gd name="T51" fmla="*/ 10 h 26"/>
              <a:gd name="T52" fmla="*/ 0 w 15"/>
              <a:gd name="T53" fmla="*/ 8 h 26"/>
              <a:gd name="T54" fmla="*/ 2 w 15"/>
              <a:gd name="T55" fmla="*/ 4 h 26"/>
              <a:gd name="T56" fmla="*/ 3 w 15"/>
              <a:gd name="T57" fmla="*/ 1 h 26"/>
              <a:gd name="T58" fmla="*/ 5 w 15"/>
              <a:gd name="T59" fmla="*/ 0 h 26"/>
              <a:gd name="T60" fmla="*/ 8 w 15"/>
              <a:gd name="T61" fmla="*/ 0 h 26"/>
              <a:gd name="T62" fmla="*/ 10 w 15"/>
              <a:gd name="T63" fmla="*/ 0 h 26"/>
              <a:gd name="T64" fmla="*/ 13 w 15"/>
              <a:gd name="T65" fmla="*/ 1 h 26"/>
              <a:gd name="T66" fmla="*/ 14 w 15"/>
              <a:gd name="T67" fmla="*/ 4 h 26"/>
              <a:gd name="T68" fmla="*/ 10 w 15"/>
              <a:gd name="T69" fmla="*/ 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" h="26">
                <a:moveTo>
                  <a:pt x="10" y="8"/>
                </a:move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8"/>
                </a:lnTo>
                <a:lnTo>
                  <a:pt x="5" y="9"/>
                </a:lnTo>
                <a:lnTo>
                  <a:pt x="5" y="9"/>
                </a:lnTo>
                <a:lnTo>
                  <a:pt x="8" y="10"/>
                </a:lnTo>
                <a:lnTo>
                  <a:pt x="10" y="11"/>
                </a:lnTo>
                <a:lnTo>
                  <a:pt x="10" y="11"/>
                </a:lnTo>
                <a:lnTo>
                  <a:pt x="13" y="13"/>
                </a:lnTo>
                <a:lnTo>
                  <a:pt x="14" y="14"/>
                </a:lnTo>
                <a:lnTo>
                  <a:pt x="14" y="14"/>
                </a:lnTo>
                <a:lnTo>
                  <a:pt x="15" y="18"/>
                </a:lnTo>
                <a:lnTo>
                  <a:pt x="15" y="18"/>
                </a:lnTo>
                <a:lnTo>
                  <a:pt x="15" y="21"/>
                </a:lnTo>
                <a:lnTo>
                  <a:pt x="15" y="21"/>
                </a:lnTo>
                <a:lnTo>
                  <a:pt x="13" y="24"/>
                </a:lnTo>
                <a:lnTo>
                  <a:pt x="13" y="24"/>
                </a:lnTo>
                <a:lnTo>
                  <a:pt x="10" y="25"/>
                </a:lnTo>
                <a:lnTo>
                  <a:pt x="10" y="25"/>
                </a:lnTo>
                <a:lnTo>
                  <a:pt x="8" y="26"/>
                </a:lnTo>
                <a:lnTo>
                  <a:pt x="8" y="26"/>
                </a:lnTo>
                <a:lnTo>
                  <a:pt x="5" y="25"/>
                </a:lnTo>
                <a:lnTo>
                  <a:pt x="3" y="24"/>
                </a:lnTo>
                <a:lnTo>
                  <a:pt x="3" y="24"/>
                </a:lnTo>
                <a:lnTo>
                  <a:pt x="0" y="21"/>
                </a:lnTo>
                <a:lnTo>
                  <a:pt x="0" y="21"/>
                </a:lnTo>
                <a:lnTo>
                  <a:pt x="0" y="18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1"/>
                </a:lnTo>
                <a:lnTo>
                  <a:pt x="8" y="21"/>
                </a:lnTo>
                <a:lnTo>
                  <a:pt x="9" y="20"/>
                </a:lnTo>
                <a:lnTo>
                  <a:pt x="9" y="20"/>
                </a:lnTo>
                <a:lnTo>
                  <a:pt x="10" y="19"/>
                </a:lnTo>
                <a:lnTo>
                  <a:pt x="10" y="19"/>
                </a:lnTo>
                <a:lnTo>
                  <a:pt x="10" y="16"/>
                </a:lnTo>
                <a:lnTo>
                  <a:pt x="10" y="16"/>
                </a:lnTo>
                <a:lnTo>
                  <a:pt x="8" y="15"/>
                </a:lnTo>
                <a:lnTo>
                  <a:pt x="5" y="14"/>
                </a:lnTo>
                <a:lnTo>
                  <a:pt x="5" y="14"/>
                </a:lnTo>
                <a:lnTo>
                  <a:pt x="2" y="11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2" y="4"/>
                </a:lnTo>
                <a:lnTo>
                  <a:pt x="2" y="4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4" y="4"/>
                </a:lnTo>
                <a:lnTo>
                  <a:pt x="14" y="4"/>
                </a:lnTo>
                <a:lnTo>
                  <a:pt x="15" y="8"/>
                </a:lnTo>
                <a:lnTo>
                  <a:pt x="1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21" name="Freeform 945">
            <a:extLst>
              <a:ext uri="{FF2B5EF4-FFF2-40B4-BE49-F238E27FC236}">
                <a16:creationId xmlns:a16="http://schemas.microsoft.com/office/drawing/2014/main" id="{627A67B8-0DAE-4F89-8A76-04A85737A46D}"/>
              </a:ext>
            </a:extLst>
          </p:cNvPr>
          <p:cNvSpPr>
            <a:spLocks/>
          </p:cNvSpPr>
          <p:nvPr/>
        </p:nvSpPr>
        <p:spPr bwMode="auto">
          <a:xfrm>
            <a:off x="5128656" y="4897621"/>
            <a:ext cx="15875" cy="50800"/>
          </a:xfrm>
          <a:custGeom>
            <a:avLst/>
            <a:gdLst>
              <a:gd name="T0" fmla="*/ 2 w 10"/>
              <a:gd name="T1" fmla="*/ 7 h 32"/>
              <a:gd name="T2" fmla="*/ 2 w 10"/>
              <a:gd name="T3" fmla="*/ 0 h 32"/>
              <a:gd name="T4" fmla="*/ 7 w 10"/>
              <a:gd name="T5" fmla="*/ 0 h 32"/>
              <a:gd name="T6" fmla="*/ 7 w 10"/>
              <a:gd name="T7" fmla="*/ 7 h 32"/>
              <a:gd name="T8" fmla="*/ 10 w 10"/>
              <a:gd name="T9" fmla="*/ 7 h 32"/>
              <a:gd name="T10" fmla="*/ 10 w 10"/>
              <a:gd name="T11" fmla="*/ 11 h 32"/>
              <a:gd name="T12" fmla="*/ 7 w 10"/>
              <a:gd name="T13" fmla="*/ 11 h 32"/>
              <a:gd name="T14" fmla="*/ 7 w 10"/>
              <a:gd name="T15" fmla="*/ 25 h 32"/>
              <a:gd name="T16" fmla="*/ 7 w 10"/>
              <a:gd name="T17" fmla="*/ 25 h 32"/>
              <a:gd name="T18" fmla="*/ 7 w 10"/>
              <a:gd name="T19" fmla="*/ 27 h 32"/>
              <a:gd name="T20" fmla="*/ 7 w 10"/>
              <a:gd name="T21" fmla="*/ 27 h 32"/>
              <a:gd name="T22" fmla="*/ 7 w 10"/>
              <a:gd name="T23" fmla="*/ 27 h 32"/>
              <a:gd name="T24" fmla="*/ 7 w 10"/>
              <a:gd name="T25" fmla="*/ 27 h 32"/>
              <a:gd name="T26" fmla="*/ 8 w 10"/>
              <a:gd name="T27" fmla="*/ 27 h 32"/>
              <a:gd name="T28" fmla="*/ 8 w 10"/>
              <a:gd name="T29" fmla="*/ 27 h 32"/>
              <a:gd name="T30" fmla="*/ 10 w 10"/>
              <a:gd name="T31" fmla="*/ 27 h 32"/>
              <a:gd name="T32" fmla="*/ 10 w 10"/>
              <a:gd name="T33" fmla="*/ 32 h 32"/>
              <a:gd name="T34" fmla="*/ 8 w 10"/>
              <a:gd name="T35" fmla="*/ 32 h 32"/>
              <a:gd name="T36" fmla="*/ 8 w 10"/>
              <a:gd name="T37" fmla="*/ 32 h 32"/>
              <a:gd name="T38" fmla="*/ 5 w 10"/>
              <a:gd name="T39" fmla="*/ 32 h 32"/>
              <a:gd name="T40" fmla="*/ 5 w 10"/>
              <a:gd name="T41" fmla="*/ 32 h 32"/>
              <a:gd name="T42" fmla="*/ 3 w 10"/>
              <a:gd name="T43" fmla="*/ 31 h 32"/>
              <a:gd name="T44" fmla="*/ 3 w 10"/>
              <a:gd name="T45" fmla="*/ 31 h 32"/>
              <a:gd name="T46" fmla="*/ 2 w 10"/>
              <a:gd name="T47" fmla="*/ 28 h 32"/>
              <a:gd name="T48" fmla="*/ 2 w 10"/>
              <a:gd name="T49" fmla="*/ 28 h 32"/>
              <a:gd name="T50" fmla="*/ 2 w 10"/>
              <a:gd name="T51" fmla="*/ 27 h 32"/>
              <a:gd name="T52" fmla="*/ 2 w 10"/>
              <a:gd name="T53" fmla="*/ 11 h 32"/>
              <a:gd name="T54" fmla="*/ 0 w 10"/>
              <a:gd name="T55" fmla="*/ 11 h 32"/>
              <a:gd name="T56" fmla="*/ 0 w 10"/>
              <a:gd name="T57" fmla="*/ 7 h 32"/>
              <a:gd name="T58" fmla="*/ 2 w 10"/>
              <a:gd name="T59" fmla="*/ 7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" h="32">
                <a:moveTo>
                  <a:pt x="2" y="7"/>
                </a:moveTo>
                <a:lnTo>
                  <a:pt x="2" y="0"/>
                </a:lnTo>
                <a:lnTo>
                  <a:pt x="7" y="0"/>
                </a:lnTo>
                <a:lnTo>
                  <a:pt x="7" y="7"/>
                </a:lnTo>
                <a:lnTo>
                  <a:pt x="10" y="7"/>
                </a:lnTo>
                <a:lnTo>
                  <a:pt x="10" y="11"/>
                </a:lnTo>
                <a:lnTo>
                  <a:pt x="7" y="11"/>
                </a:lnTo>
                <a:lnTo>
                  <a:pt x="7" y="25"/>
                </a:lnTo>
                <a:lnTo>
                  <a:pt x="7" y="25"/>
                </a:lnTo>
                <a:lnTo>
                  <a:pt x="7" y="27"/>
                </a:lnTo>
                <a:lnTo>
                  <a:pt x="7" y="27"/>
                </a:lnTo>
                <a:lnTo>
                  <a:pt x="7" y="27"/>
                </a:lnTo>
                <a:lnTo>
                  <a:pt x="7" y="27"/>
                </a:lnTo>
                <a:lnTo>
                  <a:pt x="8" y="27"/>
                </a:lnTo>
                <a:lnTo>
                  <a:pt x="8" y="27"/>
                </a:lnTo>
                <a:lnTo>
                  <a:pt x="10" y="27"/>
                </a:lnTo>
                <a:lnTo>
                  <a:pt x="10" y="32"/>
                </a:lnTo>
                <a:lnTo>
                  <a:pt x="8" y="32"/>
                </a:lnTo>
                <a:lnTo>
                  <a:pt x="8" y="32"/>
                </a:lnTo>
                <a:lnTo>
                  <a:pt x="5" y="32"/>
                </a:lnTo>
                <a:lnTo>
                  <a:pt x="5" y="32"/>
                </a:lnTo>
                <a:lnTo>
                  <a:pt x="3" y="31"/>
                </a:lnTo>
                <a:lnTo>
                  <a:pt x="3" y="31"/>
                </a:lnTo>
                <a:lnTo>
                  <a:pt x="2" y="28"/>
                </a:lnTo>
                <a:lnTo>
                  <a:pt x="2" y="28"/>
                </a:lnTo>
                <a:lnTo>
                  <a:pt x="2" y="27"/>
                </a:lnTo>
                <a:lnTo>
                  <a:pt x="2" y="11"/>
                </a:lnTo>
                <a:lnTo>
                  <a:pt x="0" y="11"/>
                </a:lnTo>
                <a:lnTo>
                  <a:pt x="0" y="7"/>
                </a:lnTo>
                <a:lnTo>
                  <a:pt x="2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22" name="Freeform 946">
            <a:extLst>
              <a:ext uri="{FF2B5EF4-FFF2-40B4-BE49-F238E27FC236}">
                <a16:creationId xmlns:a16="http://schemas.microsoft.com/office/drawing/2014/main" id="{5F2806D0-CD4B-4E33-AB9A-110002417458}"/>
              </a:ext>
            </a:extLst>
          </p:cNvPr>
          <p:cNvSpPr>
            <a:spLocks noEditPoints="1"/>
          </p:cNvSpPr>
          <p:nvPr/>
        </p:nvSpPr>
        <p:spPr bwMode="auto">
          <a:xfrm>
            <a:off x="5146118" y="4908733"/>
            <a:ext cx="25400" cy="41275"/>
          </a:xfrm>
          <a:custGeom>
            <a:avLst/>
            <a:gdLst>
              <a:gd name="T0" fmla="*/ 11 w 16"/>
              <a:gd name="T1" fmla="*/ 23 h 26"/>
              <a:gd name="T2" fmla="*/ 10 w 16"/>
              <a:gd name="T3" fmla="*/ 23 h 26"/>
              <a:gd name="T4" fmla="*/ 9 w 16"/>
              <a:gd name="T5" fmla="*/ 25 h 26"/>
              <a:gd name="T6" fmla="*/ 6 w 16"/>
              <a:gd name="T7" fmla="*/ 26 h 26"/>
              <a:gd name="T8" fmla="*/ 4 w 16"/>
              <a:gd name="T9" fmla="*/ 25 h 26"/>
              <a:gd name="T10" fmla="*/ 2 w 16"/>
              <a:gd name="T11" fmla="*/ 25 h 26"/>
              <a:gd name="T12" fmla="*/ 1 w 16"/>
              <a:gd name="T13" fmla="*/ 23 h 26"/>
              <a:gd name="T14" fmla="*/ 0 w 16"/>
              <a:gd name="T15" fmla="*/ 19 h 26"/>
              <a:gd name="T16" fmla="*/ 0 w 16"/>
              <a:gd name="T17" fmla="*/ 15 h 26"/>
              <a:gd name="T18" fmla="*/ 1 w 16"/>
              <a:gd name="T19" fmla="*/ 13 h 26"/>
              <a:gd name="T20" fmla="*/ 4 w 16"/>
              <a:gd name="T21" fmla="*/ 11 h 26"/>
              <a:gd name="T22" fmla="*/ 9 w 16"/>
              <a:gd name="T23" fmla="*/ 10 h 26"/>
              <a:gd name="T24" fmla="*/ 9 w 16"/>
              <a:gd name="T25" fmla="*/ 10 h 26"/>
              <a:gd name="T26" fmla="*/ 9 w 16"/>
              <a:gd name="T27" fmla="*/ 10 h 26"/>
              <a:gd name="T28" fmla="*/ 10 w 16"/>
              <a:gd name="T29" fmla="*/ 10 h 26"/>
              <a:gd name="T30" fmla="*/ 11 w 16"/>
              <a:gd name="T31" fmla="*/ 8 h 26"/>
              <a:gd name="T32" fmla="*/ 10 w 16"/>
              <a:gd name="T33" fmla="*/ 6 h 26"/>
              <a:gd name="T34" fmla="*/ 7 w 16"/>
              <a:gd name="T35" fmla="*/ 5 h 26"/>
              <a:gd name="T36" fmla="*/ 6 w 16"/>
              <a:gd name="T37" fmla="*/ 5 h 26"/>
              <a:gd name="T38" fmla="*/ 5 w 16"/>
              <a:gd name="T39" fmla="*/ 8 h 26"/>
              <a:gd name="T40" fmla="*/ 0 w 16"/>
              <a:gd name="T41" fmla="*/ 8 h 26"/>
              <a:gd name="T42" fmla="*/ 2 w 16"/>
              <a:gd name="T43" fmla="*/ 3 h 26"/>
              <a:gd name="T44" fmla="*/ 5 w 16"/>
              <a:gd name="T45" fmla="*/ 0 h 26"/>
              <a:gd name="T46" fmla="*/ 7 w 16"/>
              <a:gd name="T47" fmla="*/ 0 h 26"/>
              <a:gd name="T48" fmla="*/ 11 w 16"/>
              <a:gd name="T49" fmla="*/ 0 h 26"/>
              <a:gd name="T50" fmla="*/ 14 w 16"/>
              <a:gd name="T51" fmla="*/ 1 h 26"/>
              <a:gd name="T52" fmla="*/ 15 w 16"/>
              <a:gd name="T53" fmla="*/ 4 h 26"/>
              <a:gd name="T54" fmla="*/ 16 w 16"/>
              <a:gd name="T55" fmla="*/ 8 h 26"/>
              <a:gd name="T56" fmla="*/ 11 w 16"/>
              <a:gd name="T57" fmla="*/ 25 h 26"/>
              <a:gd name="T58" fmla="*/ 11 w 16"/>
              <a:gd name="T59" fmla="*/ 15 h 26"/>
              <a:gd name="T60" fmla="*/ 9 w 16"/>
              <a:gd name="T61" fmla="*/ 14 h 26"/>
              <a:gd name="T62" fmla="*/ 6 w 16"/>
              <a:gd name="T63" fmla="*/ 15 h 26"/>
              <a:gd name="T64" fmla="*/ 5 w 16"/>
              <a:gd name="T65" fmla="*/ 18 h 26"/>
              <a:gd name="T66" fmla="*/ 6 w 16"/>
              <a:gd name="T67" fmla="*/ 20 h 26"/>
              <a:gd name="T68" fmla="*/ 7 w 16"/>
              <a:gd name="T69" fmla="*/ 21 h 26"/>
              <a:gd name="T70" fmla="*/ 10 w 16"/>
              <a:gd name="T71" fmla="*/ 20 h 26"/>
              <a:gd name="T72" fmla="*/ 11 w 16"/>
              <a:gd name="T73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" h="26">
                <a:moveTo>
                  <a:pt x="11" y="25"/>
                </a:moveTo>
                <a:lnTo>
                  <a:pt x="11" y="23"/>
                </a:lnTo>
                <a:lnTo>
                  <a:pt x="10" y="23"/>
                </a:lnTo>
                <a:lnTo>
                  <a:pt x="10" y="23"/>
                </a:lnTo>
                <a:lnTo>
                  <a:pt x="9" y="25"/>
                </a:lnTo>
                <a:lnTo>
                  <a:pt x="9" y="25"/>
                </a:lnTo>
                <a:lnTo>
                  <a:pt x="6" y="26"/>
                </a:lnTo>
                <a:lnTo>
                  <a:pt x="6" y="26"/>
                </a:lnTo>
                <a:lnTo>
                  <a:pt x="4" y="25"/>
                </a:lnTo>
                <a:lnTo>
                  <a:pt x="4" y="25"/>
                </a:lnTo>
                <a:lnTo>
                  <a:pt x="2" y="25"/>
                </a:lnTo>
                <a:lnTo>
                  <a:pt x="2" y="25"/>
                </a:lnTo>
                <a:lnTo>
                  <a:pt x="1" y="23"/>
                </a:lnTo>
                <a:lnTo>
                  <a:pt x="1" y="23"/>
                </a:lnTo>
                <a:lnTo>
                  <a:pt x="0" y="19"/>
                </a:lnTo>
                <a:lnTo>
                  <a:pt x="0" y="19"/>
                </a:lnTo>
                <a:lnTo>
                  <a:pt x="0" y="15"/>
                </a:lnTo>
                <a:lnTo>
                  <a:pt x="0" y="15"/>
                </a:lnTo>
                <a:lnTo>
                  <a:pt x="1" y="13"/>
                </a:lnTo>
                <a:lnTo>
                  <a:pt x="1" y="13"/>
                </a:lnTo>
                <a:lnTo>
                  <a:pt x="4" y="11"/>
                </a:lnTo>
                <a:lnTo>
                  <a:pt x="4" y="11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10" y="10"/>
                </a:lnTo>
                <a:lnTo>
                  <a:pt x="10" y="10"/>
                </a:lnTo>
                <a:lnTo>
                  <a:pt x="11" y="10"/>
                </a:lnTo>
                <a:lnTo>
                  <a:pt x="11" y="8"/>
                </a:lnTo>
                <a:lnTo>
                  <a:pt x="11" y="8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1" y="4"/>
                </a:lnTo>
                <a:lnTo>
                  <a:pt x="2" y="3"/>
                </a:lnTo>
                <a:lnTo>
                  <a:pt x="2" y="3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4" y="1"/>
                </a:lnTo>
                <a:lnTo>
                  <a:pt x="14" y="1"/>
                </a:lnTo>
                <a:lnTo>
                  <a:pt x="15" y="4"/>
                </a:lnTo>
                <a:lnTo>
                  <a:pt x="15" y="4"/>
                </a:lnTo>
                <a:lnTo>
                  <a:pt x="16" y="8"/>
                </a:lnTo>
                <a:lnTo>
                  <a:pt x="16" y="25"/>
                </a:lnTo>
                <a:lnTo>
                  <a:pt x="11" y="25"/>
                </a:lnTo>
                <a:close/>
                <a:moveTo>
                  <a:pt x="11" y="15"/>
                </a:moveTo>
                <a:lnTo>
                  <a:pt x="11" y="15"/>
                </a:lnTo>
                <a:lnTo>
                  <a:pt x="9" y="14"/>
                </a:lnTo>
                <a:lnTo>
                  <a:pt x="9" y="14"/>
                </a:lnTo>
                <a:lnTo>
                  <a:pt x="6" y="15"/>
                </a:lnTo>
                <a:lnTo>
                  <a:pt x="6" y="15"/>
                </a:lnTo>
                <a:lnTo>
                  <a:pt x="5" y="16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1"/>
                </a:lnTo>
                <a:lnTo>
                  <a:pt x="7" y="21"/>
                </a:lnTo>
                <a:lnTo>
                  <a:pt x="10" y="20"/>
                </a:lnTo>
                <a:lnTo>
                  <a:pt x="10" y="20"/>
                </a:lnTo>
                <a:lnTo>
                  <a:pt x="11" y="18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23" name="Freeform 947">
            <a:extLst>
              <a:ext uri="{FF2B5EF4-FFF2-40B4-BE49-F238E27FC236}">
                <a16:creationId xmlns:a16="http://schemas.microsoft.com/office/drawing/2014/main" id="{CC2CA595-035F-47ED-AFD3-9CE4DBC667F2}"/>
              </a:ext>
            </a:extLst>
          </p:cNvPr>
          <p:cNvSpPr>
            <a:spLocks noEditPoints="1"/>
          </p:cNvSpPr>
          <p:nvPr/>
        </p:nvSpPr>
        <p:spPr bwMode="auto">
          <a:xfrm>
            <a:off x="5177868" y="4892858"/>
            <a:ext cx="23813" cy="57150"/>
          </a:xfrm>
          <a:custGeom>
            <a:avLst/>
            <a:gdLst>
              <a:gd name="T0" fmla="*/ 10 w 15"/>
              <a:gd name="T1" fmla="*/ 35 h 36"/>
              <a:gd name="T2" fmla="*/ 10 w 15"/>
              <a:gd name="T3" fmla="*/ 33 h 36"/>
              <a:gd name="T4" fmla="*/ 10 w 15"/>
              <a:gd name="T5" fmla="*/ 33 h 36"/>
              <a:gd name="T6" fmla="*/ 9 w 15"/>
              <a:gd name="T7" fmla="*/ 34 h 36"/>
              <a:gd name="T8" fmla="*/ 9 w 15"/>
              <a:gd name="T9" fmla="*/ 34 h 36"/>
              <a:gd name="T10" fmla="*/ 8 w 15"/>
              <a:gd name="T11" fmla="*/ 35 h 36"/>
              <a:gd name="T12" fmla="*/ 8 w 15"/>
              <a:gd name="T13" fmla="*/ 35 h 36"/>
              <a:gd name="T14" fmla="*/ 6 w 15"/>
              <a:gd name="T15" fmla="*/ 35 h 36"/>
              <a:gd name="T16" fmla="*/ 6 w 15"/>
              <a:gd name="T17" fmla="*/ 35 h 36"/>
              <a:gd name="T18" fmla="*/ 5 w 15"/>
              <a:gd name="T19" fmla="*/ 36 h 36"/>
              <a:gd name="T20" fmla="*/ 5 w 15"/>
              <a:gd name="T21" fmla="*/ 36 h 36"/>
              <a:gd name="T22" fmla="*/ 3 w 15"/>
              <a:gd name="T23" fmla="*/ 35 h 36"/>
              <a:gd name="T24" fmla="*/ 0 w 15"/>
              <a:gd name="T25" fmla="*/ 34 h 36"/>
              <a:gd name="T26" fmla="*/ 0 w 15"/>
              <a:gd name="T27" fmla="*/ 34 h 36"/>
              <a:gd name="T28" fmla="*/ 0 w 15"/>
              <a:gd name="T29" fmla="*/ 31 h 36"/>
              <a:gd name="T30" fmla="*/ 0 w 15"/>
              <a:gd name="T31" fmla="*/ 31 h 36"/>
              <a:gd name="T32" fmla="*/ 0 w 15"/>
              <a:gd name="T33" fmla="*/ 28 h 36"/>
              <a:gd name="T34" fmla="*/ 0 w 15"/>
              <a:gd name="T35" fmla="*/ 19 h 36"/>
              <a:gd name="T36" fmla="*/ 0 w 15"/>
              <a:gd name="T37" fmla="*/ 19 h 36"/>
              <a:gd name="T38" fmla="*/ 0 w 15"/>
              <a:gd name="T39" fmla="*/ 14 h 36"/>
              <a:gd name="T40" fmla="*/ 0 w 15"/>
              <a:gd name="T41" fmla="*/ 14 h 36"/>
              <a:gd name="T42" fmla="*/ 0 w 15"/>
              <a:gd name="T43" fmla="*/ 13 h 36"/>
              <a:gd name="T44" fmla="*/ 3 w 15"/>
              <a:gd name="T45" fmla="*/ 10 h 36"/>
              <a:gd name="T46" fmla="*/ 3 w 15"/>
              <a:gd name="T47" fmla="*/ 10 h 36"/>
              <a:gd name="T48" fmla="*/ 5 w 15"/>
              <a:gd name="T49" fmla="*/ 10 h 36"/>
              <a:gd name="T50" fmla="*/ 5 w 15"/>
              <a:gd name="T51" fmla="*/ 10 h 36"/>
              <a:gd name="T52" fmla="*/ 8 w 15"/>
              <a:gd name="T53" fmla="*/ 10 h 36"/>
              <a:gd name="T54" fmla="*/ 8 w 15"/>
              <a:gd name="T55" fmla="*/ 10 h 36"/>
              <a:gd name="T56" fmla="*/ 10 w 15"/>
              <a:gd name="T57" fmla="*/ 13 h 36"/>
              <a:gd name="T58" fmla="*/ 10 w 15"/>
              <a:gd name="T59" fmla="*/ 13 h 36"/>
              <a:gd name="T60" fmla="*/ 10 w 15"/>
              <a:gd name="T61" fmla="*/ 0 h 36"/>
              <a:gd name="T62" fmla="*/ 15 w 15"/>
              <a:gd name="T63" fmla="*/ 0 h 36"/>
              <a:gd name="T64" fmla="*/ 15 w 15"/>
              <a:gd name="T65" fmla="*/ 35 h 36"/>
              <a:gd name="T66" fmla="*/ 10 w 15"/>
              <a:gd name="T67" fmla="*/ 35 h 36"/>
              <a:gd name="T68" fmla="*/ 5 w 15"/>
              <a:gd name="T69" fmla="*/ 28 h 36"/>
              <a:gd name="T70" fmla="*/ 5 w 15"/>
              <a:gd name="T71" fmla="*/ 28 h 36"/>
              <a:gd name="T72" fmla="*/ 5 w 15"/>
              <a:gd name="T73" fmla="*/ 30 h 36"/>
              <a:gd name="T74" fmla="*/ 5 w 15"/>
              <a:gd name="T75" fmla="*/ 30 h 36"/>
              <a:gd name="T76" fmla="*/ 8 w 15"/>
              <a:gd name="T77" fmla="*/ 30 h 36"/>
              <a:gd name="T78" fmla="*/ 8 w 15"/>
              <a:gd name="T79" fmla="*/ 30 h 36"/>
              <a:gd name="T80" fmla="*/ 9 w 15"/>
              <a:gd name="T81" fmla="*/ 30 h 36"/>
              <a:gd name="T82" fmla="*/ 9 w 15"/>
              <a:gd name="T83" fmla="*/ 30 h 36"/>
              <a:gd name="T84" fmla="*/ 10 w 15"/>
              <a:gd name="T85" fmla="*/ 28 h 36"/>
              <a:gd name="T86" fmla="*/ 10 w 15"/>
              <a:gd name="T87" fmla="*/ 18 h 36"/>
              <a:gd name="T88" fmla="*/ 10 w 15"/>
              <a:gd name="T89" fmla="*/ 18 h 36"/>
              <a:gd name="T90" fmla="*/ 9 w 15"/>
              <a:gd name="T91" fmla="*/ 16 h 36"/>
              <a:gd name="T92" fmla="*/ 9 w 15"/>
              <a:gd name="T93" fmla="*/ 16 h 36"/>
              <a:gd name="T94" fmla="*/ 8 w 15"/>
              <a:gd name="T95" fmla="*/ 15 h 36"/>
              <a:gd name="T96" fmla="*/ 8 w 15"/>
              <a:gd name="T97" fmla="*/ 15 h 36"/>
              <a:gd name="T98" fmla="*/ 5 w 15"/>
              <a:gd name="T99" fmla="*/ 16 h 36"/>
              <a:gd name="T100" fmla="*/ 5 w 15"/>
              <a:gd name="T101" fmla="*/ 16 h 36"/>
              <a:gd name="T102" fmla="*/ 5 w 15"/>
              <a:gd name="T103" fmla="*/ 18 h 36"/>
              <a:gd name="T104" fmla="*/ 5 w 15"/>
              <a:gd name="T105" fmla="*/ 2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" h="36">
                <a:moveTo>
                  <a:pt x="10" y="35"/>
                </a:moveTo>
                <a:lnTo>
                  <a:pt x="10" y="33"/>
                </a:lnTo>
                <a:lnTo>
                  <a:pt x="10" y="33"/>
                </a:lnTo>
                <a:lnTo>
                  <a:pt x="9" y="34"/>
                </a:lnTo>
                <a:lnTo>
                  <a:pt x="9" y="34"/>
                </a:lnTo>
                <a:lnTo>
                  <a:pt x="8" y="35"/>
                </a:lnTo>
                <a:lnTo>
                  <a:pt x="8" y="35"/>
                </a:lnTo>
                <a:lnTo>
                  <a:pt x="6" y="35"/>
                </a:lnTo>
                <a:lnTo>
                  <a:pt x="6" y="35"/>
                </a:lnTo>
                <a:lnTo>
                  <a:pt x="5" y="36"/>
                </a:lnTo>
                <a:lnTo>
                  <a:pt x="5" y="36"/>
                </a:lnTo>
                <a:lnTo>
                  <a:pt x="3" y="35"/>
                </a:lnTo>
                <a:lnTo>
                  <a:pt x="0" y="34"/>
                </a:lnTo>
                <a:lnTo>
                  <a:pt x="0" y="34"/>
                </a:lnTo>
                <a:lnTo>
                  <a:pt x="0" y="31"/>
                </a:lnTo>
                <a:lnTo>
                  <a:pt x="0" y="31"/>
                </a:lnTo>
                <a:lnTo>
                  <a:pt x="0" y="28"/>
                </a:lnTo>
                <a:lnTo>
                  <a:pt x="0" y="19"/>
                </a:lnTo>
                <a:lnTo>
                  <a:pt x="0" y="19"/>
                </a:lnTo>
                <a:lnTo>
                  <a:pt x="0" y="14"/>
                </a:lnTo>
                <a:lnTo>
                  <a:pt x="0" y="14"/>
                </a:lnTo>
                <a:lnTo>
                  <a:pt x="0" y="13"/>
                </a:lnTo>
                <a:lnTo>
                  <a:pt x="3" y="10"/>
                </a:lnTo>
                <a:lnTo>
                  <a:pt x="3" y="10"/>
                </a:lnTo>
                <a:lnTo>
                  <a:pt x="5" y="10"/>
                </a:lnTo>
                <a:lnTo>
                  <a:pt x="5" y="10"/>
                </a:lnTo>
                <a:lnTo>
                  <a:pt x="8" y="10"/>
                </a:lnTo>
                <a:lnTo>
                  <a:pt x="8" y="10"/>
                </a:lnTo>
                <a:lnTo>
                  <a:pt x="10" y="13"/>
                </a:lnTo>
                <a:lnTo>
                  <a:pt x="10" y="13"/>
                </a:lnTo>
                <a:lnTo>
                  <a:pt x="10" y="0"/>
                </a:lnTo>
                <a:lnTo>
                  <a:pt x="15" y="0"/>
                </a:lnTo>
                <a:lnTo>
                  <a:pt x="15" y="35"/>
                </a:lnTo>
                <a:lnTo>
                  <a:pt x="10" y="35"/>
                </a:lnTo>
                <a:close/>
                <a:moveTo>
                  <a:pt x="5" y="28"/>
                </a:moveTo>
                <a:lnTo>
                  <a:pt x="5" y="28"/>
                </a:lnTo>
                <a:lnTo>
                  <a:pt x="5" y="30"/>
                </a:lnTo>
                <a:lnTo>
                  <a:pt x="5" y="30"/>
                </a:lnTo>
                <a:lnTo>
                  <a:pt x="8" y="30"/>
                </a:lnTo>
                <a:lnTo>
                  <a:pt x="8" y="30"/>
                </a:lnTo>
                <a:lnTo>
                  <a:pt x="9" y="30"/>
                </a:lnTo>
                <a:lnTo>
                  <a:pt x="9" y="30"/>
                </a:lnTo>
                <a:lnTo>
                  <a:pt x="10" y="28"/>
                </a:lnTo>
                <a:lnTo>
                  <a:pt x="10" y="18"/>
                </a:lnTo>
                <a:lnTo>
                  <a:pt x="10" y="18"/>
                </a:lnTo>
                <a:lnTo>
                  <a:pt x="9" y="16"/>
                </a:lnTo>
                <a:lnTo>
                  <a:pt x="9" y="16"/>
                </a:lnTo>
                <a:lnTo>
                  <a:pt x="8" y="15"/>
                </a:lnTo>
                <a:lnTo>
                  <a:pt x="8" y="15"/>
                </a:lnTo>
                <a:lnTo>
                  <a:pt x="5" y="16"/>
                </a:lnTo>
                <a:lnTo>
                  <a:pt x="5" y="16"/>
                </a:lnTo>
                <a:lnTo>
                  <a:pt x="5" y="18"/>
                </a:lnTo>
                <a:lnTo>
                  <a:pt x="5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24" name="Freeform 948">
            <a:extLst>
              <a:ext uri="{FF2B5EF4-FFF2-40B4-BE49-F238E27FC236}">
                <a16:creationId xmlns:a16="http://schemas.microsoft.com/office/drawing/2014/main" id="{C8B8AB6D-84FB-44F3-A30F-5785711BE007}"/>
              </a:ext>
            </a:extLst>
          </p:cNvPr>
          <p:cNvSpPr>
            <a:spLocks/>
          </p:cNvSpPr>
          <p:nvPr/>
        </p:nvSpPr>
        <p:spPr bwMode="auto">
          <a:xfrm>
            <a:off x="5203268" y="4897621"/>
            <a:ext cx="19050" cy="50800"/>
          </a:xfrm>
          <a:custGeom>
            <a:avLst/>
            <a:gdLst>
              <a:gd name="T0" fmla="*/ 3 w 12"/>
              <a:gd name="T1" fmla="*/ 7 h 32"/>
              <a:gd name="T2" fmla="*/ 3 w 12"/>
              <a:gd name="T3" fmla="*/ 0 h 32"/>
              <a:gd name="T4" fmla="*/ 8 w 12"/>
              <a:gd name="T5" fmla="*/ 0 h 32"/>
              <a:gd name="T6" fmla="*/ 8 w 12"/>
              <a:gd name="T7" fmla="*/ 7 h 32"/>
              <a:gd name="T8" fmla="*/ 12 w 12"/>
              <a:gd name="T9" fmla="*/ 7 h 32"/>
              <a:gd name="T10" fmla="*/ 12 w 12"/>
              <a:gd name="T11" fmla="*/ 11 h 32"/>
              <a:gd name="T12" fmla="*/ 8 w 12"/>
              <a:gd name="T13" fmla="*/ 11 h 32"/>
              <a:gd name="T14" fmla="*/ 8 w 12"/>
              <a:gd name="T15" fmla="*/ 25 h 32"/>
              <a:gd name="T16" fmla="*/ 8 w 12"/>
              <a:gd name="T17" fmla="*/ 25 h 32"/>
              <a:gd name="T18" fmla="*/ 8 w 12"/>
              <a:gd name="T19" fmla="*/ 27 h 32"/>
              <a:gd name="T20" fmla="*/ 8 w 12"/>
              <a:gd name="T21" fmla="*/ 27 h 32"/>
              <a:gd name="T22" fmla="*/ 9 w 12"/>
              <a:gd name="T23" fmla="*/ 27 h 32"/>
              <a:gd name="T24" fmla="*/ 9 w 12"/>
              <a:gd name="T25" fmla="*/ 27 h 32"/>
              <a:gd name="T26" fmla="*/ 10 w 12"/>
              <a:gd name="T27" fmla="*/ 27 h 32"/>
              <a:gd name="T28" fmla="*/ 10 w 12"/>
              <a:gd name="T29" fmla="*/ 27 h 32"/>
              <a:gd name="T30" fmla="*/ 12 w 12"/>
              <a:gd name="T31" fmla="*/ 27 h 32"/>
              <a:gd name="T32" fmla="*/ 12 w 12"/>
              <a:gd name="T33" fmla="*/ 32 h 32"/>
              <a:gd name="T34" fmla="*/ 9 w 12"/>
              <a:gd name="T35" fmla="*/ 32 h 32"/>
              <a:gd name="T36" fmla="*/ 9 w 12"/>
              <a:gd name="T37" fmla="*/ 32 h 32"/>
              <a:gd name="T38" fmla="*/ 7 w 12"/>
              <a:gd name="T39" fmla="*/ 32 h 32"/>
              <a:gd name="T40" fmla="*/ 7 w 12"/>
              <a:gd name="T41" fmla="*/ 32 h 32"/>
              <a:gd name="T42" fmla="*/ 4 w 12"/>
              <a:gd name="T43" fmla="*/ 31 h 32"/>
              <a:gd name="T44" fmla="*/ 4 w 12"/>
              <a:gd name="T45" fmla="*/ 31 h 32"/>
              <a:gd name="T46" fmla="*/ 3 w 12"/>
              <a:gd name="T47" fmla="*/ 28 h 32"/>
              <a:gd name="T48" fmla="*/ 3 w 12"/>
              <a:gd name="T49" fmla="*/ 28 h 32"/>
              <a:gd name="T50" fmla="*/ 3 w 12"/>
              <a:gd name="T51" fmla="*/ 27 h 32"/>
              <a:gd name="T52" fmla="*/ 3 w 12"/>
              <a:gd name="T53" fmla="*/ 11 h 32"/>
              <a:gd name="T54" fmla="*/ 0 w 12"/>
              <a:gd name="T55" fmla="*/ 11 h 32"/>
              <a:gd name="T56" fmla="*/ 0 w 12"/>
              <a:gd name="T57" fmla="*/ 7 h 32"/>
              <a:gd name="T58" fmla="*/ 3 w 12"/>
              <a:gd name="T59" fmla="*/ 7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" h="32">
                <a:moveTo>
                  <a:pt x="3" y="7"/>
                </a:moveTo>
                <a:lnTo>
                  <a:pt x="3" y="0"/>
                </a:lnTo>
                <a:lnTo>
                  <a:pt x="8" y="0"/>
                </a:lnTo>
                <a:lnTo>
                  <a:pt x="8" y="7"/>
                </a:lnTo>
                <a:lnTo>
                  <a:pt x="12" y="7"/>
                </a:lnTo>
                <a:lnTo>
                  <a:pt x="12" y="11"/>
                </a:lnTo>
                <a:lnTo>
                  <a:pt x="8" y="11"/>
                </a:lnTo>
                <a:lnTo>
                  <a:pt x="8" y="25"/>
                </a:lnTo>
                <a:lnTo>
                  <a:pt x="8" y="25"/>
                </a:lnTo>
                <a:lnTo>
                  <a:pt x="8" y="27"/>
                </a:lnTo>
                <a:lnTo>
                  <a:pt x="8" y="27"/>
                </a:lnTo>
                <a:lnTo>
                  <a:pt x="9" y="27"/>
                </a:lnTo>
                <a:lnTo>
                  <a:pt x="9" y="27"/>
                </a:lnTo>
                <a:lnTo>
                  <a:pt x="10" y="27"/>
                </a:lnTo>
                <a:lnTo>
                  <a:pt x="10" y="27"/>
                </a:lnTo>
                <a:lnTo>
                  <a:pt x="12" y="27"/>
                </a:lnTo>
                <a:lnTo>
                  <a:pt x="12" y="32"/>
                </a:lnTo>
                <a:lnTo>
                  <a:pt x="9" y="32"/>
                </a:lnTo>
                <a:lnTo>
                  <a:pt x="9" y="32"/>
                </a:lnTo>
                <a:lnTo>
                  <a:pt x="7" y="32"/>
                </a:lnTo>
                <a:lnTo>
                  <a:pt x="7" y="32"/>
                </a:lnTo>
                <a:lnTo>
                  <a:pt x="4" y="31"/>
                </a:lnTo>
                <a:lnTo>
                  <a:pt x="4" y="31"/>
                </a:lnTo>
                <a:lnTo>
                  <a:pt x="3" y="28"/>
                </a:lnTo>
                <a:lnTo>
                  <a:pt x="3" y="28"/>
                </a:lnTo>
                <a:lnTo>
                  <a:pt x="3" y="27"/>
                </a:lnTo>
                <a:lnTo>
                  <a:pt x="3" y="11"/>
                </a:lnTo>
                <a:lnTo>
                  <a:pt x="0" y="11"/>
                </a:lnTo>
                <a:lnTo>
                  <a:pt x="0" y="7"/>
                </a:lnTo>
                <a:lnTo>
                  <a:pt x="3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25" name="Freeform 949">
            <a:extLst>
              <a:ext uri="{FF2B5EF4-FFF2-40B4-BE49-F238E27FC236}">
                <a16:creationId xmlns:a16="http://schemas.microsoft.com/office/drawing/2014/main" id="{126219B1-7BF0-45D1-A603-A45BC606ED6E}"/>
              </a:ext>
            </a:extLst>
          </p:cNvPr>
          <p:cNvSpPr>
            <a:spLocks noEditPoints="1"/>
          </p:cNvSpPr>
          <p:nvPr/>
        </p:nvSpPr>
        <p:spPr bwMode="auto">
          <a:xfrm>
            <a:off x="5223906" y="4892858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26" name="Freeform 950">
            <a:extLst>
              <a:ext uri="{FF2B5EF4-FFF2-40B4-BE49-F238E27FC236}">
                <a16:creationId xmlns:a16="http://schemas.microsoft.com/office/drawing/2014/main" id="{17D2D68B-0D1C-4A23-86AB-76F0F7269CAA}"/>
              </a:ext>
            </a:extLst>
          </p:cNvPr>
          <p:cNvSpPr>
            <a:spLocks/>
          </p:cNvSpPr>
          <p:nvPr/>
        </p:nvSpPr>
        <p:spPr bwMode="auto">
          <a:xfrm>
            <a:off x="5239781" y="4908733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5 h 26"/>
              <a:gd name="T4" fmla="*/ 10 w 15"/>
              <a:gd name="T5" fmla="*/ 25 h 26"/>
              <a:gd name="T6" fmla="*/ 10 w 15"/>
              <a:gd name="T7" fmla="*/ 23 h 26"/>
              <a:gd name="T8" fmla="*/ 10 w 15"/>
              <a:gd name="T9" fmla="*/ 23 h 26"/>
              <a:gd name="T10" fmla="*/ 10 w 15"/>
              <a:gd name="T11" fmla="*/ 23 h 26"/>
              <a:gd name="T12" fmla="*/ 7 w 15"/>
              <a:gd name="T13" fmla="*/ 25 h 26"/>
              <a:gd name="T14" fmla="*/ 7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2 w 15"/>
              <a:gd name="T21" fmla="*/ 25 h 26"/>
              <a:gd name="T22" fmla="*/ 2 w 15"/>
              <a:gd name="T23" fmla="*/ 25 h 26"/>
              <a:gd name="T24" fmla="*/ 1 w 15"/>
              <a:gd name="T25" fmla="*/ 24 h 26"/>
              <a:gd name="T26" fmla="*/ 1 w 15"/>
              <a:gd name="T27" fmla="*/ 24 h 26"/>
              <a:gd name="T28" fmla="*/ 0 w 15"/>
              <a:gd name="T29" fmla="*/ 23 h 26"/>
              <a:gd name="T30" fmla="*/ 0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5 w 15"/>
              <a:gd name="T43" fmla="*/ 20 h 26"/>
              <a:gd name="T44" fmla="*/ 5 w 15"/>
              <a:gd name="T45" fmla="*/ 20 h 26"/>
              <a:gd name="T46" fmla="*/ 7 w 15"/>
              <a:gd name="T47" fmla="*/ 20 h 26"/>
              <a:gd name="T48" fmla="*/ 7 w 15"/>
              <a:gd name="T49" fmla="*/ 20 h 26"/>
              <a:gd name="T50" fmla="*/ 9 w 15"/>
              <a:gd name="T51" fmla="*/ 20 h 26"/>
              <a:gd name="T52" fmla="*/ 9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7" y="25"/>
                </a:lnTo>
                <a:lnTo>
                  <a:pt x="7" y="25"/>
                </a:lnTo>
                <a:lnTo>
                  <a:pt x="5" y="26"/>
                </a:lnTo>
                <a:lnTo>
                  <a:pt x="5" y="26"/>
                </a:lnTo>
                <a:lnTo>
                  <a:pt x="2" y="25"/>
                </a:lnTo>
                <a:lnTo>
                  <a:pt x="2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27" name="Freeform 951">
            <a:extLst>
              <a:ext uri="{FF2B5EF4-FFF2-40B4-BE49-F238E27FC236}">
                <a16:creationId xmlns:a16="http://schemas.microsoft.com/office/drawing/2014/main" id="{354C9744-CE50-4EDB-AE08-385427004BFF}"/>
              </a:ext>
            </a:extLst>
          </p:cNvPr>
          <p:cNvSpPr>
            <a:spLocks/>
          </p:cNvSpPr>
          <p:nvPr/>
        </p:nvSpPr>
        <p:spPr bwMode="auto">
          <a:xfrm>
            <a:off x="5269943" y="4908733"/>
            <a:ext cx="41275" cy="39688"/>
          </a:xfrm>
          <a:custGeom>
            <a:avLst/>
            <a:gdLst>
              <a:gd name="T0" fmla="*/ 0 w 26"/>
              <a:gd name="T1" fmla="*/ 25 h 25"/>
              <a:gd name="T2" fmla="*/ 0 w 26"/>
              <a:gd name="T3" fmla="*/ 0 h 25"/>
              <a:gd name="T4" fmla="*/ 5 w 26"/>
              <a:gd name="T5" fmla="*/ 0 h 25"/>
              <a:gd name="T6" fmla="*/ 5 w 26"/>
              <a:gd name="T7" fmla="*/ 3 h 25"/>
              <a:gd name="T8" fmla="*/ 5 w 26"/>
              <a:gd name="T9" fmla="*/ 3 h 25"/>
              <a:gd name="T10" fmla="*/ 5 w 26"/>
              <a:gd name="T11" fmla="*/ 3 h 25"/>
              <a:gd name="T12" fmla="*/ 7 w 26"/>
              <a:gd name="T13" fmla="*/ 0 h 25"/>
              <a:gd name="T14" fmla="*/ 7 w 26"/>
              <a:gd name="T15" fmla="*/ 0 h 25"/>
              <a:gd name="T16" fmla="*/ 10 w 26"/>
              <a:gd name="T17" fmla="*/ 0 h 25"/>
              <a:gd name="T18" fmla="*/ 10 w 26"/>
              <a:gd name="T19" fmla="*/ 0 h 25"/>
              <a:gd name="T20" fmla="*/ 14 w 26"/>
              <a:gd name="T21" fmla="*/ 0 h 25"/>
              <a:gd name="T22" fmla="*/ 14 w 26"/>
              <a:gd name="T23" fmla="*/ 0 h 25"/>
              <a:gd name="T24" fmla="*/ 15 w 26"/>
              <a:gd name="T25" fmla="*/ 3 h 25"/>
              <a:gd name="T26" fmla="*/ 15 w 26"/>
              <a:gd name="T27" fmla="*/ 3 h 25"/>
              <a:gd name="T28" fmla="*/ 17 w 26"/>
              <a:gd name="T29" fmla="*/ 0 h 25"/>
              <a:gd name="T30" fmla="*/ 17 w 26"/>
              <a:gd name="T31" fmla="*/ 0 h 25"/>
              <a:gd name="T32" fmla="*/ 20 w 26"/>
              <a:gd name="T33" fmla="*/ 0 h 25"/>
              <a:gd name="T34" fmla="*/ 20 w 26"/>
              <a:gd name="T35" fmla="*/ 0 h 25"/>
              <a:gd name="T36" fmla="*/ 22 w 26"/>
              <a:gd name="T37" fmla="*/ 0 h 25"/>
              <a:gd name="T38" fmla="*/ 22 w 26"/>
              <a:gd name="T39" fmla="*/ 0 h 25"/>
              <a:gd name="T40" fmla="*/ 24 w 26"/>
              <a:gd name="T41" fmla="*/ 1 h 25"/>
              <a:gd name="T42" fmla="*/ 24 w 26"/>
              <a:gd name="T43" fmla="*/ 1 h 25"/>
              <a:gd name="T44" fmla="*/ 25 w 26"/>
              <a:gd name="T45" fmla="*/ 3 h 25"/>
              <a:gd name="T46" fmla="*/ 25 w 26"/>
              <a:gd name="T47" fmla="*/ 3 h 25"/>
              <a:gd name="T48" fmla="*/ 26 w 26"/>
              <a:gd name="T49" fmla="*/ 6 h 25"/>
              <a:gd name="T50" fmla="*/ 26 w 26"/>
              <a:gd name="T51" fmla="*/ 25 h 25"/>
              <a:gd name="T52" fmla="*/ 21 w 26"/>
              <a:gd name="T53" fmla="*/ 25 h 25"/>
              <a:gd name="T54" fmla="*/ 21 w 26"/>
              <a:gd name="T55" fmla="*/ 8 h 25"/>
              <a:gd name="T56" fmla="*/ 21 w 26"/>
              <a:gd name="T57" fmla="*/ 8 h 25"/>
              <a:gd name="T58" fmla="*/ 20 w 26"/>
              <a:gd name="T59" fmla="*/ 6 h 25"/>
              <a:gd name="T60" fmla="*/ 20 w 26"/>
              <a:gd name="T61" fmla="*/ 6 h 25"/>
              <a:gd name="T62" fmla="*/ 19 w 26"/>
              <a:gd name="T63" fmla="*/ 5 h 25"/>
              <a:gd name="T64" fmla="*/ 19 w 26"/>
              <a:gd name="T65" fmla="*/ 5 h 25"/>
              <a:gd name="T66" fmla="*/ 16 w 26"/>
              <a:gd name="T67" fmla="*/ 6 h 25"/>
              <a:gd name="T68" fmla="*/ 16 w 26"/>
              <a:gd name="T69" fmla="*/ 6 h 25"/>
              <a:gd name="T70" fmla="*/ 16 w 26"/>
              <a:gd name="T71" fmla="*/ 9 h 25"/>
              <a:gd name="T72" fmla="*/ 16 w 26"/>
              <a:gd name="T73" fmla="*/ 25 h 25"/>
              <a:gd name="T74" fmla="*/ 10 w 26"/>
              <a:gd name="T75" fmla="*/ 25 h 25"/>
              <a:gd name="T76" fmla="*/ 10 w 26"/>
              <a:gd name="T77" fmla="*/ 8 h 25"/>
              <a:gd name="T78" fmla="*/ 10 w 26"/>
              <a:gd name="T79" fmla="*/ 8 h 25"/>
              <a:gd name="T80" fmla="*/ 10 w 26"/>
              <a:gd name="T81" fmla="*/ 6 h 25"/>
              <a:gd name="T82" fmla="*/ 10 w 26"/>
              <a:gd name="T83" fmla="*/ 6 h 25"/>
              <a:gd name="T84" fmla="*/ 7 w 26"/>
              <a:gd name="T85" fmla="*/ 5 h 25"/>
              <a:gd name="T86" fmla="*/ 7 w 26"/>
              <a:gd name="T87" fmla="*/ 5 h 25"/>
              <a:gd name="T88" fmla="*/ 6 w 26"/>
              <a:gd name="T89" fmla="*/ 6 h 25"/>
              <a:gd name="T90" fmla="*/ 6 w 26"/>
              <a:gd name="T91" fmla="*/ 6 h 25"/>
              <a:gd name="T92" fmla="*/ 5 w 26"/>
              <a:gd name="T93" fmla="*/ 9 h 25"/>
              <a:gd name="T94" fmla="*/ 5 w 26"/>
              <a:gd name="T95" fmla="*/ 25 h 25"/>
              <a:gd name="T96" fmla="*/ 0 w 26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4" y="0"/>
                </a:lnTo>
                <a:lnTo>
                  <a:pt x="14" y="0"/>
                </a:lnTo>
                <a:lnTo>
                  <a:pt x="15" y="3"/>
                </a:lnTo>
                <a:lnTo>
                  <a:pt x="15" y="3"/>
                </a:lnTo>
                <a:lnTo>
                  <a:pt x="17" y="0"/>
                </a:lnTo>
                <a:lnTo>
                  <a:pt x="17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1"/>
                </a:lnTo>
                <a:lnTo>
                  <a:pt x="24" y="1"/>
                </a:lnTo>
                <a:lnTo>
                  <a:pt x="25" y="3"/>
                </a:lnTo>
                <a:lnTo>
                  <a:pt x="25" y="3"/>
                </a:lnTo>
                <a:lnTo>
                  <a:pt x="26" y="6"/>
                </a:lnTo>
                <a:lnTo>
                  <a:pt x="26" y="25"/>
                </a:lnTo>
                <a:lnTo>
                  <a:pt x="21" y="25"/>
                </a:lnTo>
                <a:lnTo>
                  <a:pt x="21" y="8"/>
                </a:lnTo>
                <a:lnTo>
                  <a:pt x="21" y="8"/>
                </a:lnTo>
                <a:lnTo>
                  <a:pt x="20" y="6"/>
                </a:lnTo>
                <a:lnTo>
                  <a:pt x="20" y="6"/>
                </a:lnTo>
                <a:lnTo>
                  <a:pt x="19" y="5"/>
                </a:lnTo>
                <a:lnTo>
                  <a:pt x="19" y="5"/>
                </a:lnTo>
                <a:lnTo>
                  <a:pt x="16" y="6"/>
                </a:lnTo>
                <a:lnTo>
                  <a:pt x="16" y="6"/>
                </a:lnTo>
                <a:lnTo>
                  <a:pt x="16" y="9"/>
                </a:lnTo>
                <a:lnTo>
                  <a:pt x="16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28" name="Freeform 952">
            <a:extLst>
              <a:ext uri="{FF2B5EF4-FFF2-40B4-BE49-F238E27FC236}">
                <a16:creationId xmlns:a16="http://schemas.microsoft.com/office/drawing/2014/main" id="{73815CDD-8B56-481D-97F2-D55DFC4DC7EA}"/>
              </a:ext>
            </a:extLst>
          </p:cNvPr>
          <p:cNvSpPr>
            <a:spLocks/>
          </p:cNvSpPr>
          <p:nvPr/>
        </p:nvSpPr>
        <p:spPr bwMode="auto">
          <a:xfrm>
            <a:off x="5500131" y="3357746"/>
            <a:ext cx="26988" cy="58738"/>
          </a:xfrm>
          <a:custGeom>
            <a:avLst/>
            <a:gdLst>
              <a:gd name="T0" fmla="*/ 17 w 17"/>
              <a:gd name="T1" fmla="*/ 25 h 37"/>
              <a:gd name="T2" fmla="*/ 17 w 17"/>
              <a:gd name="T3" fmla="*/ 28 h 37"/>
              <a:gd name="T4" fmla="*/ 17 w 17"/>
              <a:gd name="T5" fmla="*/ 28 h 37"/>
              <a:gd name="T6" fmla="*/ 15 w 17"/>
              <a:gd name="T7" fmla="*/ 30 h 37"/>
              <a:gd name="T8" fmla="*/ 15 w 17"/>
              <a:gd name="T9" fmla="*/ 30 h 37"/>
              <a:gd name="T10" fmla="*/ 14 w 17"/>
              <a:gd name="T11" fmla="*/ 34 h 37"/>
              <a:gd name="T12" fmla="*/ 14 w 17"/>
              <a:gd name="T13" fmla="*/ 34 h 37"/>
              <a:gd name="T14" fmla="*/ 12 w 17"/>
              <a:gd name="T15" fmla="*/ 35 h 37"/>
              <a:gd name="T16" fmla="*/ 12 w 17"/>
              <a:gd name="T17" fmla="*/ 35 h 37"/>
              <a:gd name="T18" fmla="*/ 8 w 17"/>
              <a:gd name="T19" fmla="*/ 37 h 37"/>
              <a:gd name="T20" fmla="*/ 8 w 17"/>
              <a:gd name="T21" fmla="*/ 37 h 37"/>
              <a:gd name="T22" fmla="*/ 5 w 17"/>
              <a:gd name="T23" fmla="*/ 35 h 37"/>
              <a:gd name="T24" fmla="*/ 5 w 17"/>
              <a:gd name="T25" fmla="*/ 35 h 37"/>
              <a:gd name="T26" fmla="*/ 3 w 17"/>
              <a:gd name="T27" fmla="*/ 34 h 37"/>
              <a:gd name="T28" fmla="*/ 3 w 17"/>
              <a:gd name="T29" fmla="*/ 34 h 37"/>
              <a:gd name="T30" fmla="*/ 0 w 17"/>
              <a:gd name="T31" fmla="*/ 32 h 37"/>
              <a:gd name="T32" fmla="*/ 0 w 17"/>
              <a:gd name="T33" fmla="*/ 32 h 37"/>
              <a:gd name="T34" fmla="*/ 0 w 17"/>
              <a:gd name="T35" fmla="*/ 28 h 37"/>
              <a:gd name="T36" fmla="*/ 0 w 17"/>
              <a:gd name="T37" fmla="*/ 8 h 37"/>
              <a:gd name="T38" fmla="*/ 0 w 17"/>
              <a:gd name="T39" fmla="*/ 8 h 37"/>
              <a:gd name="T40" fmla="*/ 0 w 17"/>
              <a:gd name="T41" fmla="*/ 5 h 37"/>
              <a:gd name="T42" fmla="*/ 0 w 17"/>
              <a:gd name="T43" fmla="*/ 5 h 37"/>
              <a:gd name="T44" fmla="*/ 3 w 17"/>
              <a:gd name="T45" fmla="*/ 2 h 37"/>
              <a:gd name="T46" fmla="*/ 3 w 17"/>
              <a:gd name="T47" fmla="*/ 2 h 37"/>
              <a:gd name="T48" fmla="*/ 5 w 17"/>
              <a:gd name="T49" fmla="*/ 0 h 37"/>
              <a:gd name="T50" fmla="*/ 5 w 17"/>
              <a:gd name="T51" fmla="*/ 0 h 37"/>
              <a:gd name="T52" fmla="*/ 8 w 17"/>
              <a:gd name="T53" fmla="*/ 0 h 37"/>
              <a:gd name="T54" fmla="*/ 8 w 17"/>
              <a:gd name="T55" fmla="*/ 0 h 37"/>
              <a:gd name="T56" fmla="*/ 12 w 17"/>
              <a:gd name="T57" fmla="*/ 0 h 37"/>
              <a:gd name="T58" fmla="*/ 14 w 17"/>
              <a:gd name="T59" fmla="*/ 2 h 37"/>
              <a:gd name="T60" fmla="*/ 14 w 17"/>
              <a:gd name="T61" fmla="*/ 2 h 37"/>
              <a:gd name="T62" fmla="*/ 15 w 17"/>
              <a:gd name="T63" fmla="*/ 5 h 37"/>
              <a:gd name="T64" fmla="*/ 15 w 17"/>
              <a:gd name="T65" fmla="*/ 5 h 37"/>
              <a:gd name="T66" fmla="*/ 17 w 17"/>
              <a:gd name="T67" fmla="*/ 8 h 37"/>
              <a:gd name="T68" fmla="*/ 17 w 17"/>
              <a:gd name="T69" fmla="*/ 10 h 37"/>
              <a:gd name="T70" fmla="*/ 12 w 17"/>
              <a:gd name="T71" fmla="*/ 10 h 37"/>
              <a:gd name="T72" fmla="*/ 12 w 17"/>
              <a:gd name="T73" fmla="*/ 9 h 37"/>
              <a:gd name="T74" fmla="*/ 12 w 17"/>
              <a:gd name="T75" fmla="*/ 9 h 37"/>
              <a:gd name="T76" fmla="*/ 10 w 17"/>
              <a:gd name="T77" fmla="*/ 7 h 37"/>
              <a:gd name="T78" fmla="*/ 10 w 17"/>
              <a:gd name="T79" fmla="*/ 7 h 37"/>
              <a:gd name="T80" fmla="*/ 8 w 17"/>
              <a:gd name="T81" fmla="*/ 5 h 37"/>
              <a:gd name="T82" fmla="*/ 8 w 17"/>
              <a:gd name="T83" fmla="*/ 5 h 37"/>
              <a:gd name="T84" fmla="*/ 7 w 17"/>
              <a:gd name="T85" fmla="*/ 5 h 37"/>
              <a:gd name="T86" fmla="*/ 5 w 17"/>
              <a:gd name="T87" fmla="*/ 7 h 37"/>
              <a:gd name="T88" fmla="*/ 5 w 17"/>
              <a:gd name="T89" fmla="*/ 7 h 37"/>
              <a:gd name="T90" fmla="*/ 5 w 17"/>
              <a:gd name="T91" fmla="*/ 9 h 37"/>
              <a:gd name="T92" fmla="*/ 5 w 17"/>
              <a:gd name="T93" fmla="*/ 28 h 37"/>
              <a:gd name="T94" fmla="*/ 5 w 17"/>
              <a:gd name="T95" fmla="*/ 28 h 37"/>
              <a:gd name="T96" fmla="*/ 5 w 17"/>
              <a:gd name="T97" fmla="*/ 30 h 37"/>
              <a:gd name="T98" fmla="*/ 5 w 17"/>
              <a:gd name="T99" fmla="*/ 30 h 37"/>
              <a:gd name="T100" fmla="*/ 8 w 17"/>
              <a:gd name="T101" fmla="*/ 30 h 37"/>
              <a:gd name="T102" fmla="*/ 8 w 17"/>
              <a:gd name="T103" fmla="*/ 30 h 37"/>
              <a:gd name="T104" fmla="*/ 9 w 17"/>
              <a:gd name="T105" fmla="*/ 30 h 37"/>
              <a:gd name="T106" fmla="*/ 9 w 17"/>
              <a:gd name="T107" fmla="*/ 30 h 37"/>
              <a:gd name="T108" fmla="*/ 10 w 17"/>
              <a:gd name="T109" fmla="*/ 30 h 37"/>
              <a:gd name="T110" fmla="*/ 10 w 17"/>
              <a:gd name="T111" fmla="*/ 30 h 37"/>
              <a:gd name="T112" fmla="*/ 12 w 17"/>
              <a:gd name="T113" fmla="*/ 29 h 37"/>
              <a:gd name="T114" fmla="*/ 12 w 17"/>
              <a:gd name="T115" fmla="*/ 29 h 37"/>
              <a:gd name="T116" fmla="*/ 12 w 17"/>
              <a:gd name="T117" fmla="*/ 28 h 37"/>
              <a:gd name="T118" fmla="*/ 12 w 17"/>
              <a:gd name="T119" fmla="*/ 25 h 37"/>
              <a:gd name="T120" fmla="*/ 17 w 17"/>
              <a:gd name="T121" fmla="*/ 2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" h="37">
                <a:moveTo>
                  <a:pt x="17" y="25"/>
                </a:moveTo>
                <a:lnTo>
                  <a:pt x="17" y="28"/>
                </a:lnTo>
                <a:lnTo>
                  <a:pt x="17" y="28"/>
                </a:lnTo>
                <a:lnTo>
                  <a:pt x="15" y="30"/>
                </a:lnTo>
                <a:lnTo>
                  <a:pt x="15" y="30"/>
                </a:lnTo>
                <a:lnTo>
                  <a:pt x="14" y="34"/>
                </a:lnTo>
                <a:lnTo>
                  <a:pt x="14" y="34"/>
                </a:lnTo>
                <a:lnTo>
                  <a:pt x="12" y="35"/>
                </a:lnTo>
                <a:lnTo>
                  <a:pt x="12" y="35"/>
                </a:lnTo>
                <a:lnTo>
                  <a:pt x="8" y="37"/>
                </a:lnTo>
                <a:lnTo>
                  <a:pt x="8" y="37"/>
                </a:lnTo>
                <a:lnTo>
                  <a:pt x="5" y="35"/>
                </a:lnTo>
                <a:lnTo>
                  <a:pt x="5" y="35"/>
                </a:lnTo>
                <a:lnTo>
                  <a:pt x="3" y="34"/>
                </a:lnTo>
                <a:lnTo>
                  <a:pt x="3" y="34"/>
                </a:lnTo>
                <a:lnTo>
                  <a:pt x="0" y="32"/>
                </a:lnTo>
                <a:lnTo>
                  <a:pt x="0" y="32"/>
                </a:lnTo>
                <a:lnTo>
                  <a:pt x="0" y="28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5" y="5"/>
                </a:lnTo>
                <a:lnTo>
                  <a:pt x="15" y="5"/>
                </a:lnTo>
                <a:lnTo>
                  <a:pt x="17" y="8"/>
                </a:lnTo>
                <a:lnTo>
                  <a:pt x="17" y="10"/>
                </a:lnTo>
                <a:lnTo>
                  <a:pt x="12" y="10"/>
                </a:lnTo>
                <a:lnTo>
                  <a:pt x="12" y="9"/>
                </a:lnTo>
                <a:lnTo>
                  <a:pt x="12" y="9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28"/>
                </a:lnTo>
                <a:lnTo>
                  <a:pt x="5" y="28"/>
                </a:lnTo>
                <a:lnTo>
                  <a:pt x="5" y="30"/>
                </a:lnTo>
                <a:lnTo>
                  <a:pt x="5" y="30"/>
                </a:lnTo>
                <a:lnTo>
                  <a:pt x="8" y="30"/>
                </a:lnTo>
                <a:lnTo>
                  <a:pt x="8" y="30"/>
                </a:lnTo>
                <a:lnTo>
                  <a:pt x="9" y="30"/>
                </a:lnTo>
                <a:lnTo>
                  <a:pt x="9" y="30"/>
                </a:lnTo>
                <a:lnTo>
                  <a:pt x="10" y="30"/>
                </a:lnTo>
                <a:lnTo>
                  <a:pt x="10" y="30"/>
                </a:lnTo>
                <a:lnTo>
                  <a:pt x="12" y="29"/>
                </a:lnTo>
                <a:lnTo>
                  <a:pt x="12" y="29"/>
                </a:lnTo>
                <a:lnTo>
                  <a:pt x="12" y="28"/>
                </a:lnTo>
                <a:lnTo>
                  <a:pt x="12" y="25"/>
                </a:lnTo>
                <a:lnTo>
                  <a:pt x="17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29" name="Freeform 953">
            <a:extLst>
              <a:ext uri="{FF2B5EF4-FFF2-40B4-BE49-F238E27FC236}">
                <a16:creationId xmlns:a16="http://schemas.microsoft.com/office/drawing/2014/main" id="{C29988DA-5AAE-4FB4-BD3A-3BB2256F1524}"/>
              </a:ext>
            </a:extLst>
          </p:cNvPr>
          <p:cNvSpPr>
            <a:spLocks noEditPoints="1"/>
          </p:cNvSpPr>
          <p:nvPr/>
        </p:nvSpPr>
        <p:spPr bwMode="auto">
          <a:xfrm>
            <a:off x="5531881" y="3373621"/>
            <a:ext cx="23813" cy="42863"/>
          </a:xfrm>
          <a:custGeom>
            <a:avLst/>
            <a:gdLst>
              <a:gd name="T0" fmla="*/ 0 w 15"/>
              <a:gd name="T1" fmla="*/ 9 h 27"/>
              <a:gd name="T2" fmla="*/ 0 w 15"/>
              <a:gd name="T3" fmla="*/ 9 h 27"/>
              <a:gd name="T4" fmla="*/ 0 w 15"/>
              <a:gd name="T5" fmla="*/ 7 h 27"/>
              <a:gd name="T6" fmla="*/ 0 w 15"/>
              <a:gd name="T7" fmla="*/ 7 h 27"/>
              <a:gd name="T8" fmla="*/ 0 w 15"/>
              <a:gd name="T9" fmla="*/ 4 h 27"/>
              <a:gd name="T10" fmla="*/ 0 w 15"/>
              <a:gd name="T11" fmla="*/ 4 h 27"/>
              <a:gd name="T12" fmla="*/ 3 w 15"/>
              <a:gd name="T13" fmla="*/ 2 h 27"/>
              <a:gd name="T14" fmla="*/ 3 w 15"/>
              <a:gd name="T15" fmla="*/ 2 h 27"/>
              <a:gd name="T16" fmla="*/ 8 w 15"/>
              <a:gd name="T17" fmla="*/ 0 h 27"/>
              <a:gd name="T18" fmla="*/ 8 w 15"/>
              <a:gd name="T19" fmla="*/ 0 h 27"/>
              <a:gd name="T20" fmla="*/ 12 w 15"/>
              <a:gd name="T21" fmla="*/ 2 h 27"/>
              <a:gd name="T22" fmla="*/ 12 w 15"/>
              <a:gd name="T23" fmla="*/ 2 h 27"/>
              <a:gd name="T24" fmla="*/ 14 w 15"/>
              <a:gd name="T25" fmla="*/ 4 h 27"/>
              <a:gd name="T26" fmla="*/ 14 w 15"/>
              <a:gd name="T27" fmla="*/ 4 h 27"/>
              <a:gd name="T28" fmla="*/ 15 w 15"/>
              <a:gd name="T29" fmla="*/ 7 h 27"/>
              <a:gd name="T30" fmla="*/ 15 w 15"/>
              <a:gd name="T31" fmla="*/ 7 h 27"/>
              <a:gd name="T32" fmla="*/ 15 w 15"/>
              <a:gd name="T33" fmla="*/ 9 h 27"/>
              <a:gd name="T34" fmla="*/ 15 w 15"/>
              <a:gd name="T35" fmla="*/ 18 h 27"/>
              <a:gd name="T36" fmla="*/ 15 w 15"/>
              <a:gd name="T37" fmla="*/ 18 h 27"/>
              <a:gd name="T38" fmla="*/ 15 w 15"/>
              <a:gd name="T39" fmla="*/ 20 h 27"/>
              <a:gd name="T40" fmla="*/ 15 w 15"/>
              <a:gd name="T41" fmla="*/ 20 h 27"/>
              <a:gd name="T42" fmla="*/ 14 w 15"/>
              <a:gd name="T43" fmla="*/ 23 h 27"/>
              <a:gd name="T44" fmla="*/ 14 w 15"/>
              <a:gd name="T45" fmla="*/ 23 h 27"/>
              <a:gd name="T46" fmla="*/ 12 w 15"/>
              <a:gd name="T47" fmla="*/ 25 h 27"/>
              <a:gd name="T48" fmla="*/ 12 w 15"/>
              <a:gd name="T49" fmla="*/ 25 h 27"/>
              <a:gd name="T50" fmla="*/ 8 w 15"/>
              <a:gd name="T51" fmla="*/ 27 h 27"/>
              <a:gd name="T52" fmla="*/ 8 w 15"/>
              <a:gd name="T53" fmla="*/ 27 h 27"/>
              <a:gd name="T54" fmla="*/ 3 w 15"/>
              <a:gd name="T55" fmla="*/ 25 h 27"/>
              <a:gd name="T56" fmla="*/ 3 w 15"/>
              <a:gd name="T57" fmla="*/ 25 h 27"/>
              <a:gd name="T58" fmla="*/ 0 w 15"/>
              <a:gd name="T59" fmla="*/ 23 h 27"/>
              <a:gd name="T60" fmla="*/ 0 w 15"/>
              <a:gd name="T61" fmla="*/ 23 h 27"/>
              <a:gd name="T62" fmla="*/ 0 w 15"/>
              <a:gd name="T63" fmla="*/ 20 h 27"/>
              <a:gd name="T64" fmla="*/ 0 w 15"/>
              <a:gd name="T65" fmla="*/ 20 h 27"/>
              <a:gd name="T66" fmla="*/ 0 w 15"/>
              <a:gd name="T67" fmla="*/ 18 h 27"/>
              <a:gd name="T68" fmla="*/ 0 w 15"/>
              <a:gd name="T69" fmla="*/ 9 h 27"/>
              <a:gd name="T70" fmla="*/ 5 w 15"/>
              <a:gd name="T71" fmla="*/ 18 h 27"/>
              <a:gd name="T72" fmla="*/ 5 w 15"/>
              <a:gd name="T73" fmla="*/ 18 h 27"/>
              <a:gd name="T74" fmla="*/ 5 w 15"/>
              <a:gd name="T75" fmla="*/ 20 h 27"/>
              <a:gd name="T76" fmla="*/ 5 w 15"/>
              <a:gd name="T77" fmla="*/ 20 h 27"/>
              <a:gd name="T78" fmla="*/ 8 w 15"/>
              <a:gd name="T79" fmla="*/ 20 h 27"/>
              <a:gd name="T80" fmla="*/ 8 w 15"/>
              <a:gd name="T81" fmla="*/ 20 h 27"/>
              <a:gd name="T82" fmla="*/ 9 w 15"/>
              <a:gd name="T83" fmla="*/ 20 h 27"/>
              <a:gd name="T84" fmla="*/ 9 w 15"/>
              <a:gd name="T85" fmla="*/ 20 h 27"/>
              <a:gd name="T86" fmla="*/ 10 w 15"/>
              <a:gd name="T87" fmla="*/ 18 h 27"/>
              <a:gd name="T88" fmla="*/ 10 w 15"/>
              <a:gd name="T89" fmla="*/ 8 h 27"/>
              <a:gd name="T90" fmla="*/ 10 w 15"/>
              <a:gd name="T91" fmla="*/ 8 h 27"/>
              <a:gd name="T92" fmla="*/ 9 w 15"/>
              <a:gd name="T93" fmla="*/ 5 h 27"/>
              <a:gd name="T94" fmla="*/ 9 w 15"/>
              <a:gd name="T95" fmla="*/ 5 h 27"/>
              <a:gd name="T96" fmla="*/ 8 w 15"/>
              <a:gd name="T97" fmla="*/ 5 h 27"/>
              <a:gd name="T98" fmla="*/ 8 w 15"/>
              <a:gd name="T99" fmla="*/ 5 h 27"/>
              <a:gd name="T100" fmla="*/ 5 w 15"/>
              <a:gd name="T101" fmla="*/ 5 h 27"/>
              <a:gd name="T102" fmla="*/ 5 w 15"/>
              <a:gd name="T103" fmla="*/ 5 h 27"/>
              <a:gd name="T104" fmla="*/ 5 w 15"/>
              <a:gd name="T105" fmla="*/ 8 h 27"/>
              <a:gd name="T106" fmla="*/ 5 w 15"/>
              <a:gd name="T107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7">
                <a:moveTo>
                  <a:pt x="0" y="9"/>
                </a:move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3" y="2"/>
                </a:lnTo>
                <a:lnTo>
                  <a:pt x="3" y="2"/>
                </a:lnTo>
                <a:lnTo>
                  <a:pt x="8" y="0"/>
                </a:lnTo>
                <a:lnTo>
                  <a:pt x="8" y="0"/>
                </a:lnTo>
                <a:lnTo>
                  <a:pt x="12" y="2"/>
                </a:lnTo>
                <a:lnTo>
                  <a:pt x="12" y="2"/>
                </a:lnTo>
                <a:lnTo>
                  <a:pt x="14" y="4"/>
                </a:lnTo>
                <a:lnTo>
                  <a:pt x="14" y="4"/>
                </a:lnTo>
                <a:lnTo>
                  <a:pt x="15" y="7"/>
                </a:lnTo>
                <a:lnTo>
                  <a:pt x="15" y="7"/>
                </a:lnTo>
                <a:lnTo>
                  <a:pt x="15" y="9"/>
                </a:lnTo>
                <a:lnTo>
                  <a:pt x="15" y="18"/>
                </a:lnTo>
                <a:lnTo>
                  <a:pt x="15" y="18"/>
                </a:lnTo>
                <a:lnTo>
                  <a:pt x="15" y="20"/>
                </a:lnTo>
                <a:lnTo>
                  <a:pt x="15" y="20"/>
                </a:lnTo>
                <a:lnTo>
                  <a:pt x="14" y="23"/>
                </a:lnTo>
                <a:lnTo>
                  <a:pt x="14" y="23"/>
                </a:lnTo>
                <a:lnTo>
                  <a:pt x="12" y="25"/>
                </a:lnTo>
                <a:lnTo>
                  <a:pt x="12" y="25"/>
                </a:lnTo>
                <a:lnTo>
                  <a:pt x="8" y="27"/>
                </a:lnTo>
                <a:lnTo>
                  <a:pt x="8" y="27"/>
                </a:lnTo>
                <a:lnTo>
                  <a:pt x="3" y="25"/>
                </a:lnTo>
                <a:lnTo>
                  <a:pt x="3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close/>
                <a:moveTo>
                  <a:pt x="5" y="18"/>
                </a:move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0"/>
                </a:lnTo>
                <a:lnTo>
                  <a:pt x="8" y="20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0" y="8"/>
                </a:ln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30" name="Freeform 954">
            <a:extLst>
              <a:ext uri="{FF2B5EF4-FFF2-40B4-BE49-F238E27FC236}">
                <a16:creationId xmlns:a16="http://schemas.microsoft.com/office/drawing/2014/main" id="{B0CDBCE0-88EA-4ECD-B0DE-A8F90437C2DF}"/>
              </a:ext>
            </a:extLst>
          </p:cNvPr>
          <p:cNvSpPr>
            <a:spLocks noEditPoints="1"/>
          </p:cNvSpPr>
          <p:nvPr/>
        </p:nvSpPr>
        <p:spPr bwMode="auto">
          <a:xfrm>
            <a:off x="5562043" y="3373621"/>
            <a:ext cx="23813" cy="58738"/>
          </a:xfrm>
          <a:custGeom>
            <a:avLst/>
            <a:gdLst>
              <a:gd name="T0" fmla="*/ 0 w 15"/>
              <a:gd name="T1" fmla="*/ 37 h 37"/>
              <a:gd name="T2" fmla="*/ 0 w 15"/>
              <a:gd name="T3" fmla="*/ 0 h 37"/>
              <a:gd name="T4" fmla="*/ 5 w 15"/>
              <a:gd name="T5" fmla="*/ 0 h 37"/>
              <a:gd name="T6" fmla="*/ 5 w 15"/>
              <a:gd name="T7" fmla="*/ 3 h 37"/>
              <a:gd name="T8" fmla="*/ 5 w 15"/>
              <a:gd name="T9" fmla="*/ 3 h 37"/>
              <a:gd name="T10" fmla="*/ 7 w 15"/>
              <a:gd name="T11" fmla="*/ 0 h 37"/>
              <a:gd name="T12" fmla="*/ 7 w 15"/>
              <a:gd name="T13" fmla="*/ 0 h 37"/>
              <a:gd name="T14" fmla="*/ 10 w 15"/>
              <a:gd name="T15" fmla="*/ 0 h 37"/>
              <a:gd name="T16" fmla="*/ 10 w 15"/>
              <a:gd name="T17" fmla="*/ 0 h 37"/>
              <a:gd name="T18" fmla="*/ 13 w 15"/>
              <a:gd name="T19" fmla="*/ 0 h 37"/>
              <a:gd name="T20" fmla="*/ 14 w 15"/>
              <a:gd name="T21" fmla="*/ 3 h 37"/>
              <a:gd name="T22" fmla="*/ 14 w 15"/>
              <a:gd name="T23" fmla="*/ 3 h 37"/>
              <a:gd name="T24" fmla="*/ 15 w 15"/>
              <a:gd name="T25" fmla="*/ 4 h 37"/>
              <a:gd name="T26" fmla="*/ 15 w 15"/>
              <a:gd name="T27" fmla="*/ 4 h 37"/>
              <a:gd name="T28" fmla="*/ 15 w 15"/>
              <a:gd name="T29" fmla="*/ 8 h 37"/>
              <a:gd name="T30" fmla="*/ 15 w 15"/>
              <a:gd name="T31" fmla="*/ 18 h 37"/>
              <a:gd name="T32" fmla="*/ 15 w 15"/>
              <a:gd name="T33" fmla="*/ 18 h 37"/>
              <a:gd name="T34" fmla="*/ 15 w 15"/>
              <a:gd name="T35" fmla="*/ 22 h 37"/>
              <a:gd name="T36" fmla="*/ 15 w 15"/>
              <a:gd name="T37" fmla="*/ 22 h 37"/>
              <a:gd name="T38" fmla="*/ 14 w 15"/>
              <a:gd name="T39" fmla="*/ 24 h 37"/>
              <a:gd name="T40" fmla="*/ 13 w 15"/>
              <a:gd name="T41" fmla="*/ 25 h 37"/>
              <a:gd name="T42" fmla="*/ 13 w 15"/>
              <a:gd name="T43" fmla="*/ 25 h 37"/>
              <a:gd name="T44" fmla="*/ 10 w 15"/>
              <a:gd name="T45" fmla="*/ 27 h 37"/>
              <a:gd name="T46" fmla="*/ 10 w 15"/>
              <a:gd name="T47" fmla="*/ 27 h 37"/>
              <a:gd name="T48" fmla="*/ 8 w 15"/>
              <a:gd name="T49" fmla="*/ 25 h 37"/>
              <a:gd name="T50" fmla="*/ 8 w 15"/>
              <a:gd name="T51" fmla="*/ 25 h 37"/>
              <a:gd name="T52" fmla="*/ 5 w 15"/>
              <a:gd name="T53" fmla="*/ 23 h 37"/>
              <a:gd name="T54" fmla="*/ 5 w 15"/>
              <a:gd name="T55" fmla="*/ 23 h 37"/>
              <a:gd name="T56" fmla="*/ 5 w 15"/>
              <a:gd name="T57" fmla="*/ 37 h 37"/>
              <a:gd name="T58" fmla="*/ 0 w 15"/>
              <a:gd name="T59" fmla="*/ 37 h 37"/>
              <a:gd name="T60" fmla="*/ 10 w 15"/>
              <a:gd name="T61" fmla="*/ 9 h 37"/>
              <a:gd name="T62" fmla="*/ 10 w 15"/>
              <a:gd name="T63" fmla="*/ 9 h 37"/>
              <a:gd name="T64" fmla="*/ 9 w 15"/>
              <a:gd name="T65" fmla="*/ 7 h 37"/>
              <a:gd name="T66" fmla="*/ 9 w 15"/>
              <a:gd name="T67" fmla="*/ 7 h 37"/>
              <a:gd name="T68" fmla="*/ 8 w 15"/>
              <a:gd name="T69" fmla="*/ 5 h 37"/>
              <a:gd name="T70" fmla="*/ 8 w 15"/>
              <a:gd name="T71" fmla="*/ 5 h 37"/>
              <a:gd name="T72" fmla="*/ 5 w 15"/>
              <a:gd name="T73" fmla="*/ 7 h 37"/>
              <a:gd name="T74" fmla="*/ 5 w 15"/>
              <a:gd name="T75" fmla="*/ 7 h 37"/>
              <a:gd name="T76" fmla="*/ 5 w 15"/>
              <a:gd name="T77" fmla="*/ 8 h 37"/>
              <a:gd name="T78" fmla="*/ 5 w 15"/>
              <a:gd name="T79" fmla="*/ 18 h 37"/>
              <a:gd name="T80" fmla="*/ 5 w 15"/>
              <a:gd name="T81" fmla="*/ 18 h 37"/>
              <a:gd name="T82" fmla="*/ 5 w 15"/>
              <a:gd name="T83" fmla="*/ 20 h 37"/>
              <a:gd name="T84" fmla="*/ 5 w 15"/>
              <a:gd name="T85" fmla="*/ 20 h 37"/>
              <a:gd name="T86" fmla="*/ 8 w 15"/>
              <a:gd name="T87" fmla="*/ 20 h 37"/>
              <a:gd name="T88" fmla="*/ 8 w 15"/>
              <a:gd name="T89" fmla="*/ 20 h 37"/>
              <a:gd name="T90" fmla="*/ 9 w 15"/>
              <a:gd name="T91" fmla="*/ 20 h 37"/>
              <a:gd name="T92" fmla="*/ 9 w 15"/>
              <a:gd name="T93" fmla="*/ 20 h 37"/>
              <a:gd name="T94" fmla="*/ 10 w 15"/>
              <a:gd name="T95" fmla="*/ 18 h 37"/>
              <a:gd name="T96" fmla="*/ 10 w 15"/>
              <a:gd name="T97" fmla="*/ 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" h="37">
                <a:moveTo>
                  <a:pt x="0" y="37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4" y="3"/>
                </a:lnTo>
                <a:lnTo>
                  <a:pt x="14" y="3"/>
                </a:lnTo>
                <a:lnTo>
                  <a:pt x="15" y="4"/>
                </a:lnTo>
                <a:lnTo>
                  <a:pt x="15" y="4"/>
                </a:lnTo>
                <a:lnTo>
                  <a:pt x="15" y="8"/>
                </a:lnTo>
                <a:lnTo>
                  <a:pt x="15" y="18"/>
                </a:lnTo>
                <a:lnTo>
                  <a:pt x="15" y="18"/>
                </a:lnTo>
                <a:lnTo>
                  <a:pt x="15" y="22"/>
                </a:lnTo>
                <a:lnTo>
                  <a:pt x="15" y="22"/>
                </a:lnTo>
                <a:lnTo>
                  <a:pt x="14" y="24"/>
                </a:lnTo>
                <a:lnTo>
                  <a:pt x="13" y="25"/>
                </a:lnTo>
                <a:lnTo>
                  <a:pt x="13" y="25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5" y="23"/>
                </a:lnTo>
                <a:lnTo>
                  <a:pt x="5" y="23"/>
                </a:lnTo>
                <a:lnTo>
                  <a:pt x="5" y="37"/>
                </a:lnTo>
                <a:lnTo>
                  <a:pt x="0" y="37"/>
                </a:lnTo>
                <a:close/>
                <a:moveTo>
                  <a:pt x="10" y="9"/>
                </a:moveTo>
                <a:lnTo>
                  <a:pt x="10" y="9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5" y="7"/>
                </a:lnTo>
                <a:lnTo>
                  <a:pt x="5" y="7"/>
                </a:lnTo>
                <a:lnTo>
                  <a:pt x="5" y="8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0"/>
                </a:lnTo>
                <a:lnTo>
                  <a:pt x="8" y="20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31" name="Freeform 955">
            <a:extLst>
              <a:ext uri="{FF2B5EF4-FFF2-40B4-BE49-F238E27FC236}">
                <a16:creationId xmlns:a16="http://schemas.microsoft.com/office/drawing/2014/main" id="{E9A6F0FE-DF13-4DD9-95AB-44FA5FFBF0E2}"/>
              </a:ext>
            </a:extLst>
          </p:cNvPr>
          <p:cNvSpPr>
            <a:spLocks noEditPoints="1"/>
          </p:cNvSpPr>
          <p:nvPr/>
        </p:nvSpPr>
        <p:spPr bwMode="auto">
          <a:xfrm>
            <a:off x="5592206" y="3373621"/>
            <a:ext cx="25400" cy="58738"/>
          </a:xfrm>
          <a:custGeom>
            <a:avLst/>
            <a:gdLst>
              <a:gd name="T0" fmla="*/ 0 w 16"/>
              <a:gd name="T1" fmla="*/ 37 h 37"/>
              <a:gd name="T2" fmla="*/ 0 w 16"/>
              <a:gd name="T3" fmla="*/ 0 h 37"/>
              <a:gd name="T4" fmla="*/ 5 w 16"/>
              <a:gd name="T5" fmla="*/ 0 h 37"/>
              <a:gd name="T6" fmla="*/ 5 w 16"/>
              <a:gd name="T7" fmla="*/ 3 h 37"/>
              <a:gd name="T8" fmla="*/ 5 w 16"/>
              <a:gd name="T9" fmla="*/ 3 h 37"/>
              <a:gd name="T10" fmla="*/ 8 w 16"/>
              <a:gd name="T11" fmla="*/ 0 h 37"/>
              <a:gd name="T12" fmla="*/ 8 w 16"/>
              <a:gd name="T13" fmla="*/ 0 h 37"/>
              <a:gd name="T14" fmla="*/ 10 w 16"/>
              <a:gd name="T15" fmla="*/ 0 h 37"/>
              <a:gd name="T16" fmla="*/ 10 w 16"/>
              <a:gd name="T17" fmla="*/ 0 h 37"/>
              <a:gd name="T18" fmla="*/ 13 w 16"/>
              <a:gd name="T19" fmla="*/ 0 h 37"/>
              <a:gd name="T20" fmla="*/ 15 w 16"/>
              <a:gd name="T21" fmla="*/ 3 h 37"/>
              <a:gd name="T22" fmla="*/ 15 w 16"/>
              <a:gd name="T23" fmla="*/ 3 h 37"/>
              <a:gd name="T24" fmla="*/ 15 w 16"/>
              <a:gd name="T25" fmla="*/ 4 h 37"/>
              <a:gd name="T26" fmla="*/ 15 w 16"/>
              <a:gd name="T27" fmla="*/ 4 h 37"/>
              <a:gd name="T28" fmla="*/ 16 w 16"/>
              <a:gd name="T29" fmla="*/ 8 h 37"/>
              <a:gd name="T30" fmla="*/ 16 w 16"/>
              <a:gd name="T31" fmla="*/ 18 h 37"/>
              <a:gd name="T32" fmla="*/ 16 w 16"/>
              <a:gd name="T33" fmla="*/ 18 h 37"/>
              <a:gd name="T34" fmla="*/ 15 w 16"/>
              <a:gd name="T35" fmla="*/ 22 h 37"/>
              <a:gd name="T36" fmla="*/ 15 w 16"/>
              <a:gd name="T37" fmla="*/ 22 h 37"/>
              <a:gd name="T38" fmla="*/ 15 w 16"/>
              <a:gd name="T39" fmla="*/ 24 h 37"/>
              <a:gd name="T40" fmla="*/ 14 w 16"/>
              <a:gd name="T41" fmla="*/ 25 h 37"/>
              <a:gd name="T42" fmla="*/ 14 w 16"/>
              <a:gd name="T43" fmla="*/ 25 h 37"/>
              <a:gd name="T44" fmla="*/ 10 w 16"/>
              <a:gd name="T45" fmla="*/ 27 h 37"/>
              <a:gd name="T46" fmla="*/ 10 w 16"/>
              <a:gd name="T47" fmla="*/ 27 h 37"/>
              <a:gd name="T48" fmla="*/ 8 w 16"/>
              <a:gd name="T49" fmla="*/ 25 h 37"/>
              <a:gd name="T50" fmla="*/ 8 w 16"/>
              <a:gd name="T51" fmla="*/ 25 h 37"/>
              <a:gd name="T52" fmla="*/ 5 w 16"/>
              <a:gd name="T53" fmla="*/ 23 h 37"/>
              <a:gd name="T54" fmla="*/ 5 w 16"/>
              <a:gd name="T55" fmla="*/ 23 h 37"/>
              <a:gd name="T56" fmla="*/ 5 w 16"/>
              <a:gd name="T57" fmla="*/ 37 h 37"/>
              <a:gd name="T58" fmla="*/ 0 w 16"/>
              <a:gd name="T59" fmla="*/ 37 h 37"/>
              <a:gd name="T60" fmla="*/ 10 w 16"/>
              <a:gd name="T61" fmla="*/ 9 h 37"/>
              <a:gd name="T62" fmla="*/ 10 w 16"/>
              <a:gd name="T63" fmla="*/ 9 h 37"/>
              <a:gd name="T64" fmla="*/ 10 w 16"/>
              <a:gd name="T65" fmla="*/ 7 h 37"/>
              <a:gd name="T66" fmla="*/ 10 w 16"/>
              <a:gd name="T67" fmla="*/ 7 h 37"/>
              <a:gd name="T68" fmla="*/ 8 w 16"/>
              <a:gd name="T69" fmla="*/ 5 h 37"/>
              <a:gd name="T70" fmla="*/ 8 w 16"/>
              <a:gd name="T71" fmla="*/ 5 h 37"/>
              <a:gd name="T72" fmla="*/ 6 w 16"/>
              <a:gd name="T73" fmla="*/ 7 h 37"/>
              <a:gd name="T74" fmla="*/ 6 w 16"/>
              <a:gd name="T75" fmla="*/ 7 h 37"/>
              <a:gd name="T76" fmla="*/ 5 w 16"/>
              <a:gd name="T77" fmla="*/ 8 h 37"/>
              <a:gd name="T78" fmla="*/ 5 w 16"/>
              <a:gd name="T79" fmla="*/ 18 h 37"/>
              <a:gd name="T80" fmla="*/ 5 w 16"/>
              <a:gd name="T81" fmla="*/ 18 h 37"/>
              <a:gd name="T82" fmla="*/ 6 w 16"/>
              <a:gd name="T83" fmla="*/ 20 h 37"/>
              <a:gd name="T84" fmla="*/ 6 w 16"/>
              <a:gd name="T85" fmla="*/ 20 h 37"/>
              <a:gd name="T86" fmla="*/ 8 w 16"/>
              <a:gd name="T87" fmla="*/ 20 h 37"/>
              <a:gd name="T88" fmla="*/ 8 w 16"/>
              <a:gd name="T89" fmla="*/ 20 h 37"/>
              <a:gd name="T90" fmla="*/ 10 w 16"/>
              <a:gd name="T91" fmla="*/ 20 h 37"/>
              <a:gd name="T92" fmla="*/ 10 w 16"/>
              <a:gd name="T93" fmla="*/ 20 h 37"/>
              <a:gd name="T94" fmla="*/ 10 w 16"/>
              <a:gd name="T95" fmla="*/ 18 h 37"/>
              <a:gd name="T96" fmla="*/ 10 w 16"/>
              <a:gd name="T97" fmla="*/ 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" h="37">
                <a:moveTo>
                  <a:pt x="0" y="37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5" y="3"/>
                </a:lnTo>
                <a:lnTo>
                  <a:pt x="15" y="3"/>
                </a:lnTo>
                <a:lnTo>
                  <a:pt x="15" y="4"/>
                </a:lnTo>
                <a:lnTo>
                  <a:pt x="15" y="4"/>
                </a:lnTo>
                <a:lnTo>
                  <a:pt x="16" y="8"/>
                </a:lnTo>
                <a:lnTo>
                  <a:pt x="16" y="18"/>
                </a:lnTo>
                <a:lnTo>
                  <a:pt x="16" y="18"/>
                </a:lnTo>
                <a:lnTo>
                  <a:pt x="15" y="22"/>
                </a:lnTo>
                <a:lnTo>
                  <a:pt x="15" y="22"/>
                </a:lnTo>
                <a:lnTo>
                  <a:pt x="15" y="24"/>
                </a:lnTo>
                <a:lnTo>
                  <a:pt x="14" y="25"/>
                </a:lnTo>
                <a:lnTo>
                  <a:pt x="14" y="25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5" y="23"/>
                </a:lnTo>
                <a:lnTo>
                  <a:pt x="5" y="23"/>
                </a:lnTo>
                <a:lnTo>
                  <a:pt x="5" y="37"/>
                </a:lnTo>
                <a:lnTo>
                  <a:pt x="0" y="37"/>
                </a:lnTo>
                <a:close/>
                <a:moveTo>
                  <a:pt x="10" y="9"/>
                </a:moveTo>
                <a:lnTo>
                  <a:pt x="10" y="9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6" y="7"/>
                </a:lnTo>
                <a:lnTo>
                  <a:pt x="6" y="7"/>
                </a:lnTo>
                <a:lnTo>
                  <a:pt x="5" y="8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32" name="Freeform 956">
            <a:extLst>
              <a:ext uri="{FF2B5EF4-FFF2-40B4-BE49-F238E27FC236}">
                <a16:creationId xmlns:a16="http://schemas.microsoft.com/office/drawing/2014/main" id="{FD68F4E5-7C9E-4E63-BC23-9939209F7B0E}"/>
              </a:ext>
            </a:extLst>
          </p:cNvPr>
          <p:cNvSpPr>
            <a:spLocks noEditPoints="1"/>
          </p:cNvSpPr>
          <p:nvPr/>
        </p:nvSpPr>
        <p:spPr bwMode="auto">
          <a:xfrm>
            <a:off x="5623956" y="3373621"/>
            <a:ext cx="23813" cy="42863"/>
          </a:xfrm>
          <a:custGeom>
            <a:avLst/>
            <a:gdLst>
              <a:gd name="T0" fmla="*/ 15 w 15"/>
              <a:gd name="T1" fmla="*/ 15 h 27"/>
              <a:gd name="T2" fmla="*/ 5 w 15"/>
              <a:gd name="T3" fmla="*/ 15 h 27"/>
              <a:gd name="T4" fmla="*/ 5 w 15"/>
              <a:gd name="T5" fmla="*/ 18 h 27"/>
              <a:gd name="T6" fmla="*/ 5 w 15"/>
              <a:gd name="T7" fmla="*/ 18 h 27"/>
              <a:gd name="T8" fmla="*/ 5 w 15"/>
              <a:gd name="T9" fmla="*/ 20 h 27"/>
              <a:gd name="T10" fmla="*/ 5 w 15"/>
              <a:gd name="T11" fmla="*/ 20 h 27"/>
              <a:gd name="T12" fmla="*/ 8 w 15"/>
              <a:gd name="T13" fmla="*/ 20 h 27"/>
              <a:gd name="T14" fmla="*/ 8 w 15"/>
              <a:gd name="T15" fmla="*/ 20 h 27"/>
              <a:gd name="T16" fmla="*/ 9 w 15"/>
              <a:gd name="T17" fmla="*/ 20 h 27"/>
              <a:gd name="T18" fmla="*/ 9 w 15"/>
              <a:gd name="T19" fmla="*/ 20 h 27"/>
              <a:gd name="T20" fmla="*/ 10 w 15"/>
              <a:gd name="T21" fmla="*/ 18 h 27"/>
              <a:gd name="T22" fmla="*/ 15 w 15"/>
              <a:gd name="T23" fmla="*/ 18 h 27"/>
              <a:gd name="T24" fmla="*/ 15 w 15"/>
              <a:gd name="T25" fmla="*/ 18 h 27"/>
              <a:gd name="T26" fmla="*/ 14 w 15"/>
              <a:gd name="T27" fmla="*/ 22 h 27"/>
              <a:gd name="T28" fmla="*/ 13 w 15"/>
              <a:gd name="T29" fmla="*/ 24 h 27"/>
              <a:gd name="T30" fmla="*/ 13 w 15"/>
              <a:gd name="T31" fmla="*/ 24 h 27"/>
              <a:gd name="T32" fmla="*/ 10 w 15"/>
              <a:gd name="T33" fmla="*/ 25 h 27"/>
              <a:gd name="T34" fmla="*/ 10 w 15"/>
              <a:gd name="T35" fmla="*/ 25 h 27"/>
              <a:gd name="T36" fmla="*/ 8 w 15"/>
              <a:gd name="T37" fmla="*/ 27 h 27"/>
              <a:gd name="T38" fmla="*/ 8 w 15"/>
              <a:gd name="T39" fmla="*/ 27 h 27"/>
              <a:gd name="T40" fmla="*/ 3 w 15"/>
              <a:gd name="T41" fmla="*/ 25 h 27"/>
              <a:gd name="T42" fmla="*/ 3 w 15"/>
              <a:gd name="T43" fmla="*/ 25 h 27"/>
              <a:gd name="T44" fmla="*/ 0 w 15"/>
              <a:gd name="T45" fmla="*/ 23 h 27"/>
              <a:gd name="T46" fmla="*/ 0 w 15"/>
              <a:gd name="T47" fmla="*/ 23 h 27"/>
              <a:gd name="T48" fmla="*/ 0 w 15"/>
              <a:gd name="T49" fmla="*/ 20 h 27"/>
              <a:gd name="T50" fmla="*/ 0 w 15"/>
              <a:gd name="T51" fmla="*/ 20 h 27"/>
              <a:gd name="T52" fmla="*/ 0 w 15"/>
              <a:gd name="T53" fmla="*/ 18 h 27"/>
              <a:gd name="T54" fmla="*/ 0 w 15"/>
              <a:gd name="T55" fmla="*/ 9 h 27"/>
              <a:gd name="T56" fmla="*/ 0 w 15"/>
              <a:gd name="T57" fmla="*/ 9 h 27"/>
              <a:gd name="T58" fmla="*/ 0 w 15"/>
              <a:gd name="T59" fmla="*/ 7 h 27"/>
              <a:gd name="T60" fmla="*/ 0 w 15"/>
              <a:gd name="T61" fmla="*/ 7 h 27"/>
              <a:gd name="T62" fmla="*/ 0 w 15"/>
              <a:gd name="T63" fmla="*/ 4 h 27"/>
              <a:gd name="T64" fmla="*/ 0 w 15"/>
              <a:gd name="T65" fmla="*/ 4 h 27"/>
              <a:gd name="T66" fmla="*/ 3 w 15"/>
              <a:gd name="T67" fmla="*/ 2 h 27"/>
              <a:gd name="T68" fmla="*/ 3 w 15"/>
              <a:gd name="T69" fmla="*/ 2 h 27"/>
              <a:gd name="T70" fmla="*/ 8 w 15"/>
              <a:gd name="T71" fmla="*/ 0 h 27"/>
              <a:gd name="T72" fmla="*/ 8 w 15"/>
              <a:gd name="T73" fmla="*/ 0 h 27"/>
              <a:gd name="T74" fmla="*/ 10 w 15"/>
              <a:gd name="T75" fmla="*/ 0 h 27"/>
              <a:gd name="T76" fmla="*/ 10 w 15"/>
              <a:gd name="T77" fmla="*/ 0 h 27"/>
              <a:gd name="T78" fmla="*/ 13 w 15"/>
              <a:gd name="T79" fmla="*/ 3 h 27"/>
              <a:gd name="T80" fmla="*/ 13 w 15"/>
              <a:gd name="T81" fmla="*/ 3 h 27"/>
              <a:gd name="T82" fmla="*/ 14 w 15"/>
              <a:gd name="T83" fmla="*/ 5 h 27"/>
              <a:gd name="T84" fmla="*/ 15 w 15"/>
              <a:gd name="T85" fmla="*/ 8 h 27"/>
              <a:gd name="T86" fmla="*/ 15 w 15"/>
              <a:gd name="T87" fmla="*/ 15 h 27"/>
              <a:gd name="T88" fmla="*/ 5 w 15"/>
              <a:gd name="T89" fmla="*/ 12 h 27"/>
              <a:gd name="T90" fmla="*/ 10 w 15"/>
              <a:gd name="T91" fmla="*/ 12 h 27"/>
              <a:gd name="T92" fmla="*/ 10 w 15"/>
              <a:gd name="T93" fmla="*/ 8 h 27"/>
              <a:gd name="T94" fmla="*/ 10 w 15"/>
              <a:gd name="T95" fmla="*/ 8 h 27"/>
              <a:gd name="T96" fmla="*/ 9 w 15"/>
              <a:gd name="T97" fmla="*/ 5 h 27"/>
              <a:gd name="T98" fmla="*/ 9 w 15"/>
              <a:gd name="T99" fmla="*/ 5 h 27"/>
              <a:gd name="T100" fmla="*/ 8 w 15"/>
              <a:gd name="T101" fmla="*/ 5 h 27"/>
              <a:gd name="T102" fmla="*/ 8 w 15"/>
              <a:gd name="T103" fmla="*/ 5 h 27"/>
              <a:gd name="T104" fmla="*/ 5 w 15"/>
              <a:gd name="T105" fmla="*/ 5 h 27"/>
              <a:gd name="T106" fmla="*/ 5 w 15"/>
              <a:gd name="T107" fmla="*/ 5 h 27"/>
              <a:gd name="T108" fmla="*/ 5 w 15"/>
              <a:gd name="T109" fmla="*/ 8 h 27"/>
              <a:gd name="T110" fmla="*/ 5 w 15"/>
              <a:gd name="T111" fmla="*/ 1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7">
                <a:moveTo>
                  <a:pt x="15" y="15"/>
                </a:moveTo>
                <a:lnTo>
                  <a:pt x="5" y="15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0"/>
                </a:lnTo>
                <a:lnTo>
                  <a:pt x="8" y="20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5" y="18"/>
                </a:lnTo>
                <a:lnTo>
                  <a:pt x="15" y="18"/>
                </a:lnTo>
                <a:lnTo>
                  <a:pt x="14" y="22"/>
                </a:lnTo>
                <a:lnTo>
                  <a:pt x="13" y="24"/>
                </a:lnTo>
                <a:lnTo>
                  <a:pt x="13" y="24"/>
                </a:lnTo>
                <a:lnTo>
                  <a:pt x="10" y="25"/>
                </a:lnTo>
                <a:lnTo>
                  <a:pt x="10" y="25"/>
                </a:lnTo>
                <a:lnTo>
                  <a:pt x="8" y="27"/>
                </a:lnTo>
                <a:lnTo>
                  <a:pt x="8" y="27"/>
                </a:lnTo>
                <a:lnTo>
                  <a:pt x="3" y="25"/>
                </a:lnTo>
                <a:lnTo>
                  <a:pt x="3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3" y="2"/>
                </a:lnTo>
                <a:lnTo>
                  <a:pt x="3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2"/>
                </a:moveTo>
                <a:lnTo>
                  <a:pt x="10" y="12"/>
                </a:lnTo>
                <a:lnTo>
                  <a:pt x="10" y="8"/>
                </a:ln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33" name="Freeform 957">
            <a:extLst>
              <a:ext uri="{FF2B5EF4-FFF2-40B4-BE49-F238E27FC236}">
                <a16:creationId xmlns:a16="http://schemas.microsoft.com/office/drawing/2014/main" id="{97A879C3-C583-4FD4-8446-CBBDCCCA0A55}"/>
              </a:ext>
            </a:extLst>
          </p:cNvPr>
          <p:cNvSpPr>
            <a:spLocks/>
          </p:cNvSpPr>
          <p:nvPr/>
        </p:nvSpPr>
        <p:spPr bwMode="auto">
          <a:xfrm>
            <a:off x="5654118" y="3373621"/>
            <a:ext cx="17463" cy="39688"/>
          </a:xfrm>
          <a:custGeom>
            <a:avLst/>
            <a:gdLst>
              <a:gd name="T0" fmla="*/ 0 w 11"/>
              <a:gd name="T1" fmla="*/ 25 h 25"/>
              <a:gd name="T2" fmla="*/ 0 w 11"/>
              <a:gd name="T3" fmla="*/ 0 h 25"/>
              <a:gd name="T4" fmla="*/ 5 w 11"/>
              <a:gd name="T5" fmla="*/ 0 h 25"/>
              <a:gd name="T6" fmla="*/ 5 w 11"/>
              <a:gd name="T7" fmla="*/ 3 h 25"/>
              <a:gd name="T8" fmla="*/ 5 w 11"/>
              <a:gd name="T9" fmla="*/ 3 h 25"/>
              <a:gd name="T10" fmla="*/ 8 w 11"/>
              <a:gd name="T11" fmla="*/ 0 h 25"/>
              <a:gd name="T12" fmla="*/ 8 w 11"/>
              <a:gd name="T13" fmla="*/ 0 h 25"/>
              <a:gd name="T14" fmla="*/ 11 w 11"/>
              <a:gd name="T15" fmla="*/ 0 h 25"/>
              <a:gd name="T16" fmla="*/ 11 w 11"/>
              <a:gd name="T17" fmla="*/ 5 h 25"/>
              <a:gd name="T18" fmla="*/ 11 w 11"/>
              <a:gd name="T19" fmla="*/ 5 h 25"/>
              <a:gd name="T20" fmla="*/ 10 w 11"/>
              <a:gd name="T21" fmla="*/ 5 h 25"/>
              <a:gd name="T22" fmla="*/ 10 w 11"/>
              <a:gd name="T23" fmla="*/ 5 h 25"/>
              <a:gd name="T24" fmla="*/ 9 w 11"/>
              <a:gd name="T25" fmla="*/ 5 h 25"/>
              <a:gd name="T26" fmla="*/ 9 w 11"/>
              <a:gd name="T27" fmla="*/ 5 h 25"/>
              <a:gd name="T28" fmla="*/ 6 w 11"/>
              <a:gd name="T29" fmla="*/ 7 h 25"/>
              <a:gd name="T30" fmla="*/ 6 w 11"/>
              <a:gd name="T31" fmla="*/ 7 h 25"/>
              <a:gd name="T32" fmla="*/ 5 w 11"/>
              <a:gd name="T33" fmla="*/ 8 h 25"/>
              <a:gd name="T34" fmla="*/ 5 w 11"/>
              <a:gd name="T35" fmla="*/ 8 h 25"/>
              <a:gd name="T36" fmla="*/ 5 w 11"/>
              <a:gd name="T37" fmla="*/ 10 h 25"/>
              <a:gd name="T38" fmla="*/ 5 w 11"/>
              <a:gd name="T39" fmla="*/ 25 h 25"/>
              <a:gd name="T40" fmla="*/ 0 w 11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8" y="0"/>
                </a:lnTo>
                <a:lnTo>
                  <a:pt x="8" y="0"/>
                </a:lnTo>
                <a:lnTo>
                  <a:pt x="11" y="0"/>
                </a:lnTo>
                <a:lnTo>
                  <a:pt x="11" y="5"/>
                </a:lnTo>
                <a:lnTo>
                  <a:pt x="11" y="5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6" y="7"/>
                </a:lnTo>
                <a:lnTo>
                  <a:pt x="6" y="7"/>
                </a:lnTo>
                <a:lnTo>
                  <a:pt x="5" y="8"/>
                </a:lnTo>
                <a:lnTo>
                  <a:pt x="5" y="8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34" name="Freeform 958">
            <a:extLst>
              <a:ext uri="{FF2B5EF4-FFF2-40B4-BE49-F238E27FC236}">
                <a16:creationId xmlns:a16="http://schemas.microsoft.com/office/drawing/2014/main" id="{0411D9A3-0844-4A40-9A3D-4F591507E247}"/>
              </a:ext>
            </a:extLst>
          </p:cNvPr>
          <p:cNvSpPr>
            <a:spLocks/>
          </p:cNvSpPr>
          <p:nvPr/>
        </p:nvSpPr>
        <p:spPr bwMode="auto">
          <a:xfrm>
            <a:off x="5516006" y="3868921"/>
            <a:ext cx="28575" cy="57150"/>
          </a:xfrm>
          <a:custGeom>
            <a:avLst/>
            <a:gdLst>
              <a:gd name="T0" fmla="*/ 13 w 18"/>
              <a:gd name="T1" fmla="*/ 11 h 36"/>
              <a:gd name="T2" fmla="*/ 13 w 18"/>
              <a:gd name="T3" fmla="*/ 10 h 36"/>
              <a:gd name="T4" fmla="*/ 12 w 18"/>
              <a:gd name="T5" fmla="*/ 6 h 36"/>
              <a:gd name="T6" fmla="*/ 9 w 18"/>
              <a:gd name="T7" fmla="*/ 5 h 36"/>
              <a:gd name="T8" fmla="*/ 7 w 18"/>
              <a:gd name="T9" fmla="*/ 6 h 36"/>
              <a:gd name="T10" fmla="*/ 7 w 18"/>
              <a:gd name="T11" fmla="*/ 6 h 36"/>
              <a:gd name="T12" fmla="*/ 5 w 18"/>
              <a:gd name="T13" fmla="*/ 8 h 36"/>
              <a:gd name="T14" fmla="*/ 5 w 18"/>
              <a:gd name="T15" fmla="*/ 10 h 36"/>
              <a:gd name="T16" fmla="*/ 5 w 18"/>
              <a:gd name="T17" fmla="*/ 11 h 36"/>
              <a:gd name="T18" fmla="*/ 5 w 18"/>
              <a:gd name="T19" fmla="*/ 12 h 36"/>
              <a:gd name="T20" fmla="*/ 7 w 18"/>
              <a:gd name="T21" fmla="*/ 14 h 36"/>
              <a:gd name="T22" fmla="*/ 8 w 18"/>
              <a:gd name="T23" fmla="*/ 15 h 36"/>
              <a:gd name="T24" fmla="*/ 12 w 18"/>
              <a:gd name="T25" fmla="*/ 16 h 36"/>
              <a:gd name="T26" fmla="*/ 15 w 18"/>
              <a:gd name="T27" fmla="*/ 17 h 36"/>
              <a:gd name="T28" fmla="*/ 17 w 18"/>
              <a:gd name="T29" fmla="*/ 20 h 36"/>
              <a:gd name="T30" fmla="*/ 18 w 18"/>
              <a:gd name="T31" fmla="*/ 22 h 36"/>
              <a:gd name="T32" fmla="*/ 18 w 18"/>
              <a:gd name="T33" fmla="*/ 26 h 36"/>
              <a:gd name="T34" fmla="*/ 17 w 18"/>
              <a:gd name="T35" fmla="*/ 30 h 36"/>
              <a:gd name="T36" fmla="*/ 15 w 18"/>
              <a:gd name="T37" fmla="*/ 34 h 36"/>
              <a:gd name="T38" fmla="*/ 13 w 18"/>
              <a:gd name="T39" fmla="*/ 36 h 36"/>
              <a:gd name="T40" fmla="*/ 9 w 18"/>
              <a:gd name="T41" fmla="*/ 36 h 36"/>
              <a:gd name="T42" fmla="*/ 5 w 18"/>
              <a:gd name="T43" fmla="*/ 36 h 36"/>
              <a:gd name="T44" fmla="*/ 3 w 18"/>
              <a:gd name="T45" fmla="*/ 34 h 36"/>
              <a:gd name="T46" fmla="*/ 0 w 18"/>
              <a:gd name="T47" fmla="*/ 31 h 36"/>
              <a:gd name="T48" fmla="*/ 0 w 18"/>
              <a:gd name="T49" fmla="*/ 26 h 36"/>
              <a:gd name="T50" fmla="*/ 5 w 18"/>
              <a:gd name="T51" fmla="*/ 27 h 36"/>
              <a:gd name="T52" fmla="*/ 5 w 18"/>
              <a:gd name="T53" fmla="*/ 30 h 36"/>
              <a:gd name="T54" fmla="*/ 9 w 18"/>
              <a:gd name="T55" fmla="*/ 31 h 36"/>
              <a:gd name="T56" fmla="*/ 10 w 18"/>
              <a:gd name="T57" fmla="*/ 31 h 36"/>
              <a:gd name="T58" fmla="*/ 12 w 18"/>
              <a:gd name="T59" fmla="*/ 30 h 36"/>
              <a:gd name="T60" fmla="*/ 13 w 18"/>
              <a:gd name="T61" fmla="*/ 29 h 36"/>
              <a:gd name="T62" fmla="*/ 13 w 18"/>
              <a:gd name="T63" fmla="*/ 26 h 36"/>
              <a:gd name="T64" fmla="*/ 13 w 18"/>
              <a:gd name="T65" fmla="*/ 24 h 36"/>
              <a:gd name="T66" fmla="*/ 12 w 18"/>
              <a:gd name="T67" fmla="*/ 22 h 36"/>
              <a:gd name="T68" fmla="*/ 12 w 18"/>
              <a:gd name="T69" fmla="*/ 21 h 36"/>
              <a:gd name="T70" fmla="*/ 9 w 18"/>
              <a:gd name="T71" fmla="*/ 21 h 36"/>
              <a:gd name="T72" fmla="*/ 5 w 18"/>
              <a:gd name="T73" fmla="*/ 19 h 36"/>
              <a:gd name="T74" fmla="*/ 2 w 18"/>
              <a:gd name="T75" fmla="*/ 16 h 36"/>
              <a:gd name="T76" fmla="*/ 0 w 18"/>
              <a:gd name="T77" fmla="*/ 10 h 36"/>
              <a:gd name="T78" fmla="*/ 0 w 18"/>
              <a:gd name="T79" fmla="*/ 6 h 36"/>
              <a:gd name="T80" fmla="*/ 3 w 18"/>
              <a:gd name="T81" fmla="*/ 3 h 36"/>
              <a:gd name="T82" fmla="*/ 5 w 18"/>
              <a:gd name="T83" fmla="*/ 1 h 36"/>
              <a:gd name="T84" fmla="*/ 9 w 18"/>
              <a:gd name="T85" fmla="*/ 0 h 36"/>
              <a:gd name="T86" fmla="*/ 13 w 18"/>
              <a:gd name="T87" fmla="*/ 1 h 36"/>
              <a:gd name="T88" fmla="*/ 15 w 18"/>
              <a:gd name="T89" fmla="*/ 2 h 36"/>
              <a:gd name="T90" fmla="*/ 17 w 18"/>
              <a:gd name="T91" fmla="*/ 5 h 36"/>
              <a:gd name="T92" fmla="*/ 18 w 18"/>
              <a:gd name="T93" fmla="*/ 1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8" h="36">
                <a:moveTo>
                  <a:pt x="18" y="11"/>
                </a:moveTo>
                <a:lnTo>
                  <a:pt x="13" y="11"/>
                </a:lnTo>
                <a:lnTo>
                  <a:pt x="13" y="10"/>
                </a:lnTo>
                <a:lnTo>
                  <a:pt x="13" y="10"/>
                </a:lnTo>
                <a:lnTo>
                  <a:pt x="12" y="6"/>
                </a:lnTo>
                <a:lnTo>
                  <a:pt x="12" y="6"/>
                </a:ln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5" y="8"/>
                </a:lnTo>
                <a:lnTo>
                  <a:pt x="5" y="8"/>
                </a:lnTo>
                <a:lnTo>
                  <a:pt x="5" y="10"/>
                </a:lnTo>
                <a:lnTo>
                  <a:pt x="5" y="10"/>
                </a:lnTo>
                <a:lnTo>
                  <a:pt x="5" y="11"/>
                </a:lnTo>
                <a:lnTo>
                  <a:pt x="5" y="11"/>
                </a:lnTo>
                <a:lnTo>
                  <a:pt x="5" y="12"/>
                </a:lnTo>
                <a:lnTo>
                  <a:pt x="5" y="12"/>
                </a:lnTo>
                <a:lnTo>
                  <a:pt x="7" y="14"/>
                </a:lnTo>
                <a:lnTo>
                  <a:pt x="7" y="14"/>
                </a:lnTo>
                <a:lnTo>
                  <a:pt x="8" y="15"/>
                </a:lnTo>
                <a:lnTo>
                  <a:pt x="12" y="16"/>
                </a:lnTo>
                <a:lnTo>
                  <a:pt x="12" y="16"/>
                </a:lnTo>
                <a:lnTo>
                  <a:pt x="15" y="17"/>
                </a:lnTo>
                <a:lnTo>
                  <a:pt x="15" y="17"/>
                </a:lnTo>
                <a:lnTo>
                  <a:pt x="17" y="20"/>
                </a:lnTo>
                <a:lnTo>
                  <a:pt x="17" y="20"/>
                </a:lnTo>
                <a:lnTo>
                  <a:pt x="18" y="22"/>
                </a:lnTo>
                <a:lnTo>
                  <a:pt x="18" y="22"/>
                </a:lnTo>
                <a:lnTo>
                  <a:pt x="18" y="26"/>
                </a:lnTo>
                <a:lnTo>
                  <a:pt x="18" y="26"/>
                </a:lnTo>
                <a:lnTo>
                  <a:pt x="17" y="30"/>
                </a:lnTo>
                <a:lnTo>
                  <a:pt x="17" y="30"/>
                </a:lnTo>
                <a:lnTo>
                  <a:pt x="15" y="34"/>
                </a:lnTo>
                <a:lnTo>
                  <a:pt x="15" y="34"/>
                </a:lnTo>
                <a:lnTo>
                  <a:pt x="13" y="36"/>
                </a:lnTo>
                <a:lnTo>
                  <a:pt x="13" y="36"/>
                </a:lnTo>
                <a:lnTo>
                  <a:pt x="9" y="36"/>
                </a:lnTo>
                <a:lnTo>
                  <a:pt x="9" y="36"/>
                </a:lnTo>
                <a:lnTo>
                  <a:pt x="5" y="36"/>
                </a:lnTo>
                <a:lnTo>
                  <a:pt x="5" y="36"/>
                </a:lnTo>
                <a:lnTo>
                  <a:pt x="3" y="34"/>
                </a:lnTo>
                <a:lnTo>
                  <a:pt x="3" y="34"/>
                </a:lnTo>
                <a:lnTo>
                  <a:pt x="0" y="31"/>
                </a:lnTo>
                <a:lnTo>
                  <a:pt x="0" y="31"/>
                </a:lnTo>
                <a:lnTo>
                  <a:pt x="0" y="27"/>
                </a:lnTo>
                <a:lnTo>
                  <a:pt x="0" y="26"/>
                </a:ln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5" y="30"/>
                </a:lnTo>
                <a:lnTo>
                  <a:pt x="5" y="30"/>
                </a:lnTo>
                <a:lnTo>
                  <a:pt x="9" y="31"/>
                </a:lnTo>
                <a:lnTo>
                  <a:pt x="9" y="31"/>
                </a:lnTo>
                <a:lnTo>
                  <a:pt x="10" y="31"/>
                </a:lnTo>
                <a:lnTo>
                  <a:pt x="10" y="31"/>
                </a:lnTo>
                <a:lnTo>
                  <a:pt x="12" y="30"/>
                </a:lnTo>
                <a:lnTo>
                  <a:pt x="12" y="30"/>
                </a:lnTo>
                <a:lnTo>
                  <a:pt x="13" y="29"/>
                </a:lnTo>
                <a:lnTo>
                  <a:pt x="13" y="29"/>
                </a:lnTo>
                <a:lnTo>
                  <a:pt x="13" y="26"/>
                </a:lnTo>
                <a:lnTo>
                  <a:pt x="13" y="26"/>
                </a:lnTo>
                <a:lnTo>
                  <a:pt x="13" y="24"/>
                </a:lnTo>
                <a:lnTo>
                  <a:pt x="13" y="24"/>
                </a:lnTo>
                <a:lnTo>
                  <a:pt x="12" y="22"/>
                </a:lnTo>
                <a:lnTo>
                  <a:pt x="12" y="22"/>
                </a:lnTo>
                <a:lnTo>
                  <a:pt x="12" y="21"/>
                </a:lnTo>
                <a:lnTo>
                  <a:pt x="12" y="21"/>
                </a:lnTo>
                <a:lnTo>
                  <a:pt x="9" y="21"/>
                </a:lnTo>
                <a:lnTo>
                  <a:pt x="5" y="19"/>
                </a:lnTo>
                <a:lnTo>
                  <a:pt x="5" y="19"/>
                </a:lnTo>
                <a:lnTo>
                  <a:pt x="3" y="17"/>
                </a:lnTo>
                <a:lnTo>
                  <a:pt x="2" y="16"/>
                </a:lnTo>
                <a:lnTo>
                  <a:pt x="2" y="16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3" y="3"/>
                </a:lnTo>
                <a:lnTo>
                  <a:pt x="3" y="3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3" y="1"/>
                </a:lnTo>
                <a:lnTo>
                  <a:pt x="13" y="1"/>
                </a:lnTo>
                <a:lnTo>
                  <a:pt x="15" y="2"/>
                </a:lnTo>
                <a:lnTo>
                  <a:pt x="15" y="2"/>
                </a:lnTo>
                <a:lnTo>
                  <a:pt x="17" y="5"/>
                </a:lnTo>
                <a:lnTo>
                  <a:pt x="18" y="8"/>
                </a:lnTo>
                <a:lnTo>
                  <a:pt x="18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35" name="Freeform 959">
            <a:extLst>
              <a:ext uri="{FF2B5EF4-FFF2-40B4-BE49-F238E27FC236}">
                <a16:creationId xmlns:a16="http://schemas.microsoft.com/office/drawing/2014/main" id="{BF489F55-DB5C-4580-A6A7-CE1E3203E75F}"/>
              </a:ext>
            </a:extLst>
          </p:cNvPr>
          <p:cNvSpPr>
            <a:spLocks noEditPoints="1"/>
          </p:cNvSpPr>
          <p:nvPr/>
        </p:nvSpPr>
        <p:spPr bwMode="auto">
          <a:xfrm>
            <a:off x="5550931" y="3870508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36" name="Freeform 960">
            <a:extLst>
              <a:ext uri="{FF2B5EF4-FFF2-40B4-BE49-F238E27FC236}">
                <a16:creationId xmlns:a16="http://schemas.microsoft.com/office/drawing/2014/main" id="{D0575B0B-39FB-444F-8342-FB253AA6D959}"/>
              </a:ext>
            </a:extLst>
          </p:cNvPr>
          <p:cNvSpPr>
            <a:spLocks/>
          </p:cNvSpPr>
          <p:nvPr/>
        </p:nvSpPr>
        <p:spPr bwMode="auto">
          <a:xfrm>
            <a:off x="5565218" y="3870508"/>
            <a:ext cx="11113" cy="55563"/>
          </a:xfrm>
          <a:custGeom>
            <a:avLst/>
            <a:gdLst>
              <a:gd name="T0" fmla="*/ 0 w 7"/>
              <a:gd name="T1" fmla="*/ 0 h 35"/>
              <a:gd name="T2" fmla="*/ 5 w 7"/>
              <a:gd name="T3" fmla="*/ 0 h 35"/>
              <a:gd name="T4" fmla="*/ 5 w 7"/>
              <a:gd name="T5" fmla="*/ 28 h 35"/>
              <a:gd name="T6" fmla="*/ 5 w 7"/>
              <a:gd name="T7" fmla="*/ 28 h 35"/>
              <a:gd name="T8" fmla="*/ 5 w 7"/>
              <a:gd name="T9" fmla="*/ 30 h 35"/>
              <a:gd name="T10" fmla="*/ 5 w 7"/>
              <a:gd name="T11" fmla="*/ 30 h 35"/>
              <a:gd name="T12" fmla="*/ 7 w 7"/>
              <a:gd name="T13" fmla="*/ 30 h 35"/>
              <a:gd name="T14" fmla="*/ 7 w 7"/>
              <a:gd name="T15" fmla="*/ 35 h 35"/>
              <a:gd name="T16" fmla="*/ 7 w 7"/>
              <a:gd name="T17" fmla="*/ 35 h 35"/>
              <a:gd name="T18" fmla="*/ 3 w 7"/>
              <a:gd name="T19" fmla="*/ 35 h 35"/>
              <a:gd name="T20" fmla="*/ 3 w 7"/>
              <a:gd name="T21" fmla="*/ 35 h 35"/>
              <a:gd name="T22" fmla="*/ 1 w 7"/>
              <a:gd name="T23" fmla="*/ 34 h 35"/>
              <a:gd name="T24" fmla="*/ 1 w 7"/>
              <a:gd name="T25" fmla="*/ 34 h 35"/>
              <a:gd name="T26" fmla="*/ 0 w 7"/>
              <a:gd name="T27" fmla="*/ 31 h 35"/>
              <a:gd name="T28" fmla="*/ 0 w 7"/>
              <a:gd name="T29" fmla="*/ 31 h 35"/>
              <a:gd name="T30" fmla="*/ 0 w 7"/>
              <a:gd name="T31" fmla="*/ 29 h 35"/>
              <a:gd name="T32" fmla="*/ 0 w 7"/>
              <a:gd name="T3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35">
                <a:moveTo>
                  <a:pt x="0" y="0"/>
                </a:moveTo>
                <a:lnTo>
                  <a:pt x="5" y="0"/>
                </a:lnTo>
                <a:lnTo>
                  <a:pt x="5" y="28"/>
                </a:lnTo>
                <a:lnTo>
                  <a:pt x="5" y="28"/>
                </a:lnTo>
                <a:lnTo>
                  <a:pt x="5" y="30"/>
                </a:lnTo>
                <a:lnTo>
                  <a:pt x="5" y="30"/>
                </a:lnTo>
                <a:lnTo>
                  <a:pt x="7" y="30"/>
                </a:lnTo>
                <a:lnTo>
                  <a:pt x="7" y="35"/>
                </a:lnTo>
                <a:lnTo>
                  <a:pt x="7" y="35"/>
                </a:lnTo>
                <a:lnTo>
                  <a:pt x="3" y="35"/>
                </a:lnTo>
                <a:lnTo>
                  <a:pt x="3" y="35"/>
                </a:lnTo>
                <a:lnTo>
                  <a:pt x="1" y="34"/>
                </a:lnTo>
                <a:lnTo>
                  <a:pt x="1" y="34"/>
                </a:lnTo>
                <a:lnTo>
                  <a:pt x="0" y="31"/>
                </a:lnTo>
                <a:lnTo>
                  <a:pt x="0" y="31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37" name="Freeform 961">
            <a:extLst>
              <a:ext uri="{FF2B5EF4-FFF2-40B4-BE49-F238E27FC236}">
                <a16:creationId xmlns:a16="http://schemas.microsoft.com/office/drawing/2014/main" id="{3DDECCA4-392A-4F4E-B66D-82F4F50F8868}"/>
              </a:ext>
            </a:extLst>
          </p:cNvPr>
          <p:cNvSpPr>
            <a:spLocks/>
          </p:cNvSpPr>
          <p:nvPr/>
        </p:nvSpPr>
        <p:spPr bwMode="auto">
          <a:xfrm>
            <a:off x="5576331" y="3886383"/>
            <a:ext cx="28575" cy="39688"/>
          </a:xfrm>
          <a:custGeom>
            <a:avLst/>
            <a:gdLst>
              <a:gd name="T0" fmla="*/ 18 w 18"/>
              <a:gd name="T1" fmla="*/ 0 h 25"/>
              <a:gd name="T2" fmla="*/ 11 w 18"/>
              <a:gd name="T3" fmla="*/ 25 h 25"/>
              <a:gd name="T4" fmla="*/ 6 w 18"/>
              <a:gd name="T5" fmla="*/ 25 h 25"/>
              <a:gd name="T6" fmla="*/ 0 w 18"/>
              <a:gd name="T7" fmla="*/ 0 h 25"/>
              <a:gd name="T8" fmla="*/ 5 w 18"/>
              <a:gd name="T9" fmla="*/ 0 h 25"/>
              <a:gd name="T10" fmla="*/ 9 w 18"/>
              <a:gd name="T11" fmla="*/ 16 h 25"/>
              <a:gd name="T12" fmla="*/ 9 w 18"/>
              <a:gd name="T13" fmla="*/ 16 h 25"/>
              <a:gd name="T14" fmla="*/ 13 w 18"/>
              <a:gd name="T15" fmla="*/ 0 h 25"/>
              <a:gd name="T16" fmla="*/ 18 w 18"/>
              <a:gd name="T1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25">
                <a:moveTo>
                  <a:pt x="18" y="0"/>
                </a:moveTo>
                <a:lnTo>
                  <a:pt x="11" y="25"/>
                </a:lnTo>
                <a:lnTo>
                  <a:pt x="6" y="25"/>
                </a:lnTo>
                <a:lnTo>
                  <a:pt x="0" y="0"/>
                </a:lnTo>
                <a:lnTo>
                  <a:pt x="5" y="0"/>
                </a:lnTo>
                <a:lnTo>
                  <a:pt x="9" y="16"/>
                </a:lnTo>
                <a:lnTo>
                  <a:pt x="9" y="16"/>
                </a:lnTo>
                <a:lnTo>
                  <a:pt x="13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38" name="Freeform 962">
            <a:extLst>
              <a:ext uri="{FF2B5EF4-FFF2-40B4-BE49-F238E27FC236}">
                <a16:creationId xmlns:a16="http://schemas.microsoft.com/office/drawing/2014/main" id="{B3B3D780-803C-4B2E-AC79-66E3F469AA44}"/>
              </a:ext>
            </a:extLst>
          </p:cNvPr>
          <p:cNvSpPr>
            <a:spLocks noEditPoints="1"/>
          </p:cNvSpPr>
          <p:nvPr/>
        </p:nvSpPr>
        <p:spPr bwMode="auto">
          <a:xfrm>
            <a:off x="5606493" y="3884796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9 h 26"/>
              <a:gd name="T6" fmla="*/ 5 w 15"/>
              <a:gd name="T7" fmla="*/ 19 h 26"/>
              <a:gd name="T8" fmla="*/ 6 w 15"/>
              <a:gd name="T9" fmla="*/ 21 h 26"/>
              <a:gd name="T10" fmla="*/ 6 w 15"/>
              <a:gd name="T11" fmla="*/ 21 h 26"/>
              <a:gd name="T12" fmla="*/ 7 w 15"/>
              <a:gd name="T13" fmla="*/ 21 h 26"/>
              <a:gd name="T14" fmla="*/ 7 w 15"/>
              <a:gd name="T15" fmla="*/ 21 h 26"/>
              <a:gd name="T16" fmla="*/ 10 w 15"/>
              <a:gd name="T17" fmla="*/ 20 h 26"/>
              <a:gd name="T18" fmla="*/ 10 w 15"/>
              <a:gd name="T19" fmla="*/ 20 h 26"/>
              <a:gd name="T20" fmla="*/ 10 w 15"/>
              <a:gd name="T21" fmla="*/ 19 h 26"/>
              <a:gd name="T22" fmla="*/ 15 w 15"/>
              <a:gd name="T23" fmla="*/ 19 h 26"/>
              <a:gd name="T24" fmla="*/ 15 w 15"/>
              <a:gd name="T25" fmla="*/ 19 h 26"/>
              <a:gd name="T26" fmla="*/ 15 w 15"/>
              <a:gd name="T27" fmla="*/ 22 h 26"/>
              <a:gd name="T28" fmla="*/ 12 w 15"/>
              <a:gd name="T29" fmla="*/ 24 h 26"/>
              <a:gd name="T30" fmla="*/ 12 w 15"/>
              <a:gd name="T31" fmla="*/ 24 h 26"/>
              <a:gd name="T32" fmla="*/ 11 w 15"/>
              <a:gd name="T33" fmla="*/ 26 h 26"/>
              <a:gd name="T34" fmla="*/ 11 w 15"/>
              <a:gd name="T35" fmla="*/ 26 h 26"/>
              <a:gd name="T36" fmla="*/ 7 w 15"/>
              <a:gd name="T37" fmla="*/ 26 h 26"/>
              <a:gd name="T38" fmla="*/ 7 w 15"/>
              <a:gd name="T39" fmla="*/ 26 h 26"/>
              <a:gd name="T40" fmla="*/ 4 w 15"/>
              <a:gd name="T41" fmla="*/ 25 h 26"/>
              <a:gd name="T42" fmla="*/ 4 w 15"/>
              <a:gd name="T43" fmla="*/ 25 h 26"/>
              <a:gd name="T44" fmla="*/ 1 w 15"/>
              <a:gd name="T45" fmla="*/ 22 h 26"/>
              <a:gd name="T46" fmla="*/ 1 w 15"/>
              <a:gd name="T47" fmla="*/ 22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7 h 26"/>
              <a:gd name="T54" fmla="*/ 0 w 15"/>
              <a:gd name="T55" fmla="*/ 10 h 26"/>
              <a:gd name="T56" fmla="*/ 0 w 15"/>
              <a:gd name="T57" fmla="*/ 10 h 26"/>
              <a:gd name="T58" fmla="*/ 0 w 15"/>
              <a:gd name="T59" fmla="*/ 6 h 26"/>
              <a:gd name="T60" fmla="*/ 0 w 15"/>
              <a:gd name="T61" fmla="*/ 6 h 26"/>
              <a:gd name="T62" fmla="*/ 1 w 15"/>
              <a:gd name="T63" fmla="*/ 4 h 26"/>
              <a:gd name="T64" fmla="*/ 1 w 15"/>
              <a:gd name="T65" fmla="*/ 4 h 26"/>
              <a:gd name="T66" fmla="*/ 4 w 15"/>
              <a:gd name="T67" fmla="*/ 1 h 26"/>
              <a:gd name="T68" fmla="*/ 4 w 15"/>
              <a:gd name="T69" fmla="*/ 1 h 26"/>
              <a:gd name="T70" fmla="*/ 7 w 15"/>
              <a:gd name="T71" fmla="*/ 0 h 26"/>
              <a:gd name="T72" fmla="*/ 7 w 15"/>
              <a:gd name="T73" fmla="*/ 0 h 26"/>
              <a:gd name="T74" fmla="*/ 11 w 15"/>
              <a:gd name="T75" fmla="*/ 1 h 26"/>
              <a:gd name="T76" fmla="*/ 11 w 15"/>
              <a:gd name="T77" fmla="*/ 1 h 26"/>
              <a:gd name="T78" fmla="*/ 12 w 15"/>
              <a:gd name="T79" fmla="*/ 2 h 26"/>
              <a:gd name="T80" fmla="*/ 12 w 15"/>
              <a:gd name="T81" fmla="*/ 2 h 26"/>
              <a:gd name="T82" fmla="*/ 15 w 15"/>
              <a:gd name="T83" fmla="*/ 5 h 26"/>
              <a:gd name="T84" fmla="*/ 15 w 15"/>
              <a:gd name="T85" fmla="*/ 9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9 h 26"/>
              <a:gd name="T94" fmla="*/ 10 w 15"/>
              <a:gd name="T95" fmla="*/ 9 h 26"/>
              <a:gd name="T96" fmla="*/ 9 w 15"/>
              <a:gd name="T97" fmla="*/ 6 h 26"/>
              <a:gd name="T98" fmla="*/ 9 w 15"/>
              <a:gd name="T99" fmla="*/ 6 h 26"/>
              <a:gd name="T100" fmla="*/ 7 w 15"/>
              <a:gd name="T101" fmla="*/ 6 h 26"/>
              <a:gd name="T102" fmla="*/ 7 w 15"/>
              <a:gd name="T103" fmla="*/ 6 h 26"/>
              <a:gd name="T104" fmla="*/ 6 w 15"/>
              <a:gd name="T105" fmla="*/ 6 h 26"/>
              <a:gd name="T106" fmla="*/ 6 w 15"/>
              <a:gd name="T107" fmla="*/ 6 h 26"/>
              <a:gd name="T108" fmla="*/ 5 w 15"/>
              <a:gd name="T109" fmla="*/ 9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9"/>
                </a:lnTo>
                <a:lnTo>
                  <a:pt x="5" y="19"/>
                </a:lnTo>
                <a:lnTo>
                  <a:pt x="6" y="21"/>
                </a:lnTo>
                <a:lnTo>
                  <a:pt x="6" y="21"/>
                </a:lnTo>
                <a:lnTo>
                  <a:pt x="7" y="21"/>
                </a:lnTo>
                <a:lnTo>
                  <a:pt x="7" y="21"/>
                </a:lnTo>
                <a:lnTo>
                  <a:pt x="10" y="20"/>
                </a:lnTo>
                <a:lnTo>
                  <a:pt x="10" y="20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5" y="22"/>
                </a:lnTo>
                <a:lnTo>
                  <a:pt x="12" y="24"/>
                </a:lnTo>
                <a:lnTo>
                  <a:pt x="12" y="24"/>
                </a:lnTo>
                <a:lnTo>
                  <a:pt x="11" y="26"/>
                </a:lnTo>
                <a:lnTo>
                  <a:pt x="11" y="26"/>
                </a:lnTo>
                <a:lnTo>
                  <a:pt x="7" y="26"/>
                </a:lnTo>
                <a:lnTo>
                  <a:pt x="7" y="26"/>
                </a:lnTo>
                <a:lnTo>
                  <a:pt x="4" y="25"/>
                </a:lnTo>
                <a:lnTo>
                  <a:pt x="4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2" y="2"/>
                </a:lnTo>
                <a:lnTo>
                  <a:pt x="12" y="2"/>
                </a:lnTo>
                <a:lnTo>
                  <a:pt x="15" y="5"/>
                </a:lnTo>
                <a:lnTo>
                  <a:pt x="15" y="9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39" name="Freeform 963">
            <a:extLst>
              <a:ext uri="{FF2B5EF4-FFF2-40B4-BE49-F238E27FC236}">
                <a16:creationId xmlns:a16="http://schemas.microsoft.com/office/drawing/2014/main" id="{ADC84C82-E0F2-4437-BE7D-B30AC6493B2E}"/>
              </a:ext>
            </a:extLst>
          </p:cNvPr>
          <p:cNvSpPr>
            <a:spLocks/>
          </p:cNvSpPr>
          <p:nvPr/>
        </p:nvSpPr>
        <p:spPr bwMode="auto">
          <a:xfrm>
            <a:off x="5636656" y="3884796"/>
            <a:ext cx="19050" cy="41275"/>
          </a:xfrm>
          <a:custGeom>
            <a:avLst/>
            <a:gdLst>
              <a:gd name="T0" fmla="*/ 0 w 12"/>
              <a:gd name="T1" fmla="*/ 26 h 26"/>
              <a:gd name="T2" fmla="*/ 0 w 12"/>
              <a:gd name="T3" fmla="*/ 1 h 26"/>
              <a:gd name="T4" fmla="*/ 5 w 12"/>
              <a:gd name="T5" fmla="*/ 1 h 26"/>
              <a:gd name="T6" fmla="*/ 5 w 12"/>
              <a:gd name="T7" fmla="*/ 4 h 26"/>
              <a:gd name="T8" fmla="*/ 5 w 12"/>
              <a:gd name="T9" fmla="*/ 4 h 26"/>
              <a:gd name="T10" fmla="*/ 8 w 12"/>
              <a:gd name="T11" fmla="*/ 1 h 26"/>
              <a:gd name="T12" fmla="*/ 8 w 12"/>
              <a:gd name="T13" fmla="*/ 1 h 26"/>
              <a:gd name="T14" fmla="*/ 12 w 12"/>
              <a:gd name="T15" fmla="*/ 0 h 26"/>
              <a:gd name="T16" fmla="*/ 12 w 12"/>
              <a:gd name="T17" fmla="*/ 6 h 26"/>
              <a:gd name="T18" fmla="*/ 12 w 12"/>
              <a:gd name="T19" fmla="*/ 6 h 26"/>
              <a:gd name="T20" fmla="*/ 10 w 12"/>
              <a:gd name="T21" fmla="*/ 6 h 26"/>
              <a:gd name="T22" fmla="*/ 10 w 12"/>
              <a:gd name="T23" fmla="*/ 6 h 26"/>
              <a:gd name="T24" fmla="*/ 8 w 12"/>
              <a:gd name="T25" fmla="*/ 6 h 26"/>
              <a:gd name="T26" fmla="*/ 8 w 12"/>
              <a:gd name="T27" fmla="*/ 6 h 26"/>
              <a:gd name="T28" fmla="*/ 7 w 12"/>
              <a:gd name="T29" fmla="*/ 7 h 26"/>
              <a:gd name="T30" fmla="*/ 7 w 12"/>
              <a:gd name="T31" fmla="*/ 7 h 26"/>
              <a:gd name="T32" fmla="*/ 6 w 12"/>
              <a:gd name="T33" fmla="*/ 9 h 26"/>
              <a:gd name="T34" fmla="*/ 6 w 12"/>
              <a:gd name="T35" fmla="*/ 9 h 26"/>
              <a:gd name="T36" fmla="*/ 5 w 12"/>
              <a:gd name="T37" fmla="*/ 11 h 26"/>
              <a:gd name="T38" fmla="*/ 5 w 12"/>
              <a:gd name="T39" fmla="*/ 26 h 26"/>
              <a:gd name="T40" fmla="*/ 0 w 12"/>
              <a:gd name="T41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8" y="1"/>
                </a:lnTo>
                <a:lnTo>
                  <a:pt x="8" y="1"/>
                </a:lnTo>
                <a:lnTo>
                  <a:pt x="12" y="0"/>
                </a:lnTo>
                <a:lnTo>
                  <a:pt x="12" y="6"/>
                </a:lnTo>
                <a:lnTo>
                  <a:pt x="12" y="6"/>
                </a:lnTo>
                <a:lnTo>
                  <a:pt x="10" y="6"/>
                </a:lnTo>
                <a:lnTo>
                  <a:pt x="10" y="6"/>
                </a:lnTo>
                <a:lnTo>
                  <a:pt x="8" y="6"/>
                </a:lnTo>
                <a:lnTo>
                  <a:pt x="8" y="6"/>
                </a:lnTo>
                <a:lnTo>
                  <a:pt x="7" y="7"/>
                </a:lnTo>
                <a:lnTo>
                  <a:pt x="7" y="7"/>
                </a:lnTo>
                <a:lnTo>
                  <a:pt x="6" y="9"/>
                </a:lnTo>
                <a:lnTo>
                  <a:pt x="6" y="9"/>
                </a:lnTo>
                <a:lnTo>
                  <a:pt x="5" y="11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40" name="Freeform 964">
            <a:extLst>
              <a:ext uri="{FF2B5EF4-FFF2-40B4-BE49-F238E27FC236}">
                <a16:creationId xmlns:a16="http://schemas.microsoft.com/office/drawing/2014/main" id="{424F0B36-9B58-4E08-9188-9B75163FE43E}"/>
              </a:ext>
            </a:extLst>
          </p:cNvPr>
          <p:cNvSpPr>
            <a:spLocks/>
          </p:cNvSpPr>
          <p:nvPr/>
        </p:nvSpPr>
        <p:spPr bwMode="auto">
          <a:xfrm>
            <a:off x="5531881" y="4380096"/>
            <a:ext cx="28575" cy="58738"/>
          </a:xfrm>
          <a:custGeom>
            <a:avLst/>
            <a:gdLst>
              <a:gd name="T0" fmla="*/ 0 w 18"/>
              <a:gd name="T1" fmla="*/ 9 h 37"/>
              <a:gd name="T2" fmla="*/ 0 w 18"/>
              <a:gd name="T3" fmla="*/ 9 h 37"/>
              <a:gd name="T4" fmla="*/ 2 w 18"/>
              <a:gd name="T5" fmla="*/ 5 h 37"/>
              <a:gd name="T6" fmla="*/ 2 w 18"/>
              <a:gd name="T7" fmla="*/ 5 h 37"/>
              <a:gd name="T8" fmla="*/ 4 w 18"/>
              <a:gd name="T9" fmla="*/ 3 h 37"/>
              <a:gd name="T10" fmla="*/ 4 w 18"/>
              <a:gd name="T11" fmla="*/ 3 h 37"/>
              <a:gd name="T12" fmla="*/ 7 w 18"/>
              <a:gd name="T13" fmla="*/ 0 h 37"/>
              <a:gd name="T14" fmla="*/ 7 w 18"/>
              <a:gd name="T15" fmla="*/ 0 h 37"/>
              <a:gd name="T16" fmla="*/ 9 w 18"/>
              <a:gd name="T17" fmla="*/ 0 h 37"/>
              <a:gd name="T18" fmla="*/ 9 w 18"/>
              <a:gd name="T19" fmla="*/ 0 h 37"/>
              <a:gd name="T20" fmla="*/ 13 w 18"/>
              <a:gd name="T21" fmla="*/ 0 h 37"/>
              <a:gd name="T22" fmla="*/ 13 w 18"/>
              <a:gd name="T23" fmla="*/ 0 h 37"/>
              <a:gd name="T24" fmla="*/ 15 w 18"/>
              <a:gd name="T25" fmla="*/ 3 h 37"/>
              <a:gd name="T26" fmla="*/ 15 w 18"/>
              <a:gd name="T27" fmla="*/ 3 h 37"/>
              <a:gd name="T28" fmla="*/ 17 w 18"/>
              <a:gd name="T29" fmla="*/ 5 h 37"/>
              <a:gd name="T30" fmla="*/ 17 w 18"/>
              <a:gd name="T31" fmla="*/ 5 h 37"/>
              <a:gd name="T32" fmla="*/ 18 w 18"/>
              <a:gd name="T33" fmla="*/ 9 h 37"/>
              <a:gd name="T34" fmla="*/ 18 w 18"/>
              <a:gd name="T35" fmla="*/ 10 h 37"/>
              <a:gd name="T36" fmla="*/ 13 w 18"/>
              <a:gd name="T37" fmla="*/ 10 h 37"/>
              <a:gd name="T38" fmla="*/ 13 w 18"/>
              <a:gd name="T39" fmla="*/ 9 h 37"/>
              <a:gd name="T40" fmla="*/ 13 w 18"/>
              <a:gd name="T41" fmla="*/ 9 h 37"/>
              <a:gd name="T42" fmla="*/ 12 w 18"/>
              <a:gd name="T43" fmla="*/ 7 h 37"/>
              <a:gd name="T44" fmla="*/ 12 w 18"/>
              <a:gd name="T45" fmla="*/ 7 h 37"/>
              <a:gd name="T46" fmla="*/ 9 w 18"/>
              <a:gd name="T47" fmla="*/ 5 h 37"/>
              <a:gd name="T48" fmla="*/ 9 w 18"/>
              <a:gd name="T49" fmla="*/ 5 h 37"/>
              <a:gd name="T50" fmla="*/ 7 w 18"/>
              <a:gd name="T51" fmla="*/ 7 h 37"/>
              <a:gd name="T52" fmla="*/ 7 w 18"/>
              <a:gd name="T53" fmla="*/ 7 h 37"/>
              <a:gd name="T54" fmla="*/ 5 w 18"/>
              <a:gd name="T55" fmla="*/ 9 h 37"/>
              <a:gd name="T56" fmla="*/ 5 w 18"/>
              <a:gd name="T57" fmla="*/ 28 h 37"/>
              <a:gd name="T58" fmla="*/ 5 w 18"/>
              <a:gd name="T59" fmla="*/ 28 h 37"/>
              <a:gd name="T60" fmla="*/ 7 w 18"/>
              <a:gd name="T61" fmla="*/ 31 h 37"/>
              <a:gd name="T62" fmla="*/ 7 w 18"/>
              <a:gd name="T63" fmla="*/ 31 h 37"/>
              <a:gd name="T64" fmla="*/ 9 w 18"/>
              <a:gd name="T65" fmla="*/ 32 h 37"/>
              <a:gd name="T66" fmla="*/ 9 w 18"/>
              <a:gd name="T67" fmla="*/ 32 h 37"/>
              <a:gd name="T68" fmla="*/ 12 w 18"/>
              <a:gd name="T69" fmla="*/ 31 h 37"/>
              <a:gd name="T70" fmla="*/ 12 w 18"/>
              <a:gd name="T71" fmla="*/ 31 h 37"/>
              <a:gd name="T72" fmla="*/ 13 w 18"/>
              <a:gd name="T73" fmla="*/ 28 h 37"/>
              <a:gd name="T74" fmla="*/ 13 w 18"/>
              <a:gd name="T75" fmla="*/ 22 h 37"/>
              <a:gd name="T76" fmla="*/ 9 w 18"/>
              <a:gd name="T77" fmla="*/ 22 h 37"/>
              <a:gd name="T78" fmla="*/ 9 w 18"/>
              <a:gd name="T79" fmla="*/ 17 h 37"/>
              <a:gd name="T80" fmla="*/ 18 w 18"/>
              <a:gd name="T81" fmla="*/ 17 h 37"/>
              <a:gd name="T82" fmla="*/ 18 w 18"/>
              <a:gd name="T83" fmla="*/ 28 h 37"/>
              <a:gd name="T84" fmla="*/ 18 w 18"/>
              <a:gd name="T85" fmla="*/ 28 h 37"/>
              <a:gd name="T86" fmla="*/ 17 w 18"/>
              <a:gd name="T87" fmla="*/ 32 h 37"/>
              <a:gd name="T88" fmla="*/ 17 w 18"/>
              <a:gd name="T89" fmla="*/ 32 h 37"/>
              <a:gd name="T90" fmla="*/ 15 w 18"/>
              <a:gd name="T91" fmla="*/ 34 h 37"/>
              <a:gd name="T92" fmla="*/ 15 w 18"/>
              <a:gd name="T93" fmla="*/ 34 h 37"/>
              <a:gd name="T94" fmla="*/ 13 w 18"/>
              <a:gd name="T95" fmla="*/ 36 h 37"/>
              <a:gd name="T96" fmla="*/ 13 w 18"/>
              <a:gd name="T97" fmla="*/ 36 h 37"/>
              <a:gd name="T98" fmla="*/ 9 w 18"/>
              <a:gd name="T99" fmla="*/ 37 h 37"/>
              <a:gd name="T100" fmla="*/ 9 w 18"/>
              <a:gd name="T101" fmla="*/ 37 h 37"/>
              <a:gd name="T102" fmla="*/ 7 w 18"/>
              <a:gd name="T103" fmla="*/ 36 h 37"/>
              <a:gd name="T104" fmla="*/ 7 w 18"/>
              <a:gd name="T105" fmla="*/ 36 h 37"/>
              <a:gd name="T106" fmla="*/ 4 w 18"/>
              <a:gd name="T107" fmla="*/ 34 h 37"/>
              <a:gd name="T108" fmla="*/ 4 w 18"/>
              <a:gd name="T109" fmla="*/ 34 h 37"/>
              <a:gd name="T110" fmla="*/ 2 w 18"/>
              <a:gd name="T111" fmla="*/ 32 h 37"/>
              <a:gd name="T112" fmla="*/ 2 w 18"/>
              <a:gd name="T113" fmla="*/ 32 h 37"/>
              <a:gd name="T114" fmla="*/ 0 w 18"/>
              <a:gd name="T115" fmla="*/ 28 h 37"/>
              <a:gd name="T116" fmla="*/ 0 w 18"/>
              <a:gd name="T117" fmla="*/ 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8" h="37">
                <a:moveTo>
                  <a:pt x="0" y="9"/>
                </a:moveTo>
                <a:lnTo>
                  <a:pt x="0" y="9"/>
                </a:lnTo>
                <a:lnTo>
                  <a:pt x="2" y="5"/>
                </a:lnTo>
                <a:lnTo>
                  <a:pt x="2" y="5"/>
                </a:lnTo>
                <a:lnTo>
                  <a:pt x="4" y="3"/>
                </a:lnTo>
                <a:lnTo>
                  <a:pt x="4" y="3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3" y="0"/>
                </a:lnTo>
                <a:lnTo>
                  <a:pt x="13" y="0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5"/>
                </a:lnTo>
                <a:lnTo>
                  <a:pt x="18" y="9"/>
                </a:lnTo>
                <a:lnTo>
                  <a:pt x="18" y="10"/>
                </a:lnTo>
                <a:lnTo>
                  <a:pt x="13" y="10"/>
                </a:lnTo>
                <a:lnTo>
                  <a:pt x="13" y="9"/>
                </a:lnTo>
                <a:lnTo>
                  <a:pt x="13" y="9"/>
                </a:lnTo>
                <a:lnTo>
                  <a:pt x="12" y="7"/>
                </a:lnTo>
                <a:lnTo>
                  <a:pt x="12" y="7"/>
                </a:lnTo>
                <a:lnTo>
                  <a:pt x="9" y="5"/>
                </a:lnTo>
                <a:lnTo>
                  <a:pt x="9" y="5"/>
                </a:lnTo>
                <a:lnTo>
                  <a:pt x="7" y="7"/>
                </a:lnTo>
                <a:lnTo>
                  <a:pt x="7" y="7"/>
                </a:lnTo>
                <a:lnTo>
                  <a:pt x="5" y="9"/>
                </a:lnTo>
                <a:lnTo>
                  <a:pt x="5" y="28"/>
                </a:lnTo>
                <a:lnTo>
                  <a:pt x="5" y="28"/>
                </a:lnTo>
                <a:lnTo>
                  <a:pt x="7" y="31"/>
                </a:lnTo>
                <a:lnTo>
                  <a:pt x="7" y="31"/>
                </a:lnTo>
                <a:lnTo>
                  <a:pt x="9" y="32"/>
                </a:lnTo>
                <a:lnTo>
                  <a:pt x="9" y="32"/>
                </a:lnTo>
                <a:lnTo>
                  <a:pt x="12" y="31"/>
                </a:lnTo>
                <a:lnTo>
                  <a:pt x="12" y="31"/>
                </a:lnTo>
                <a:lnTo>
                  <a:pt x="13" y="28"/>
                </a:lnTo>
                <a:lnTo>
                  <a:pt x="13" y="22"/>
                </a:lnTo>
                <a:lnTo>
                  <a:pt x="9" y="22"/>
                </a:lnTo>
                <a:lnTo>
                  <a:pt x="9" y="17"/>
                </a:lnTo>
                <a:lnTo>
                  <a:pt x="18" y="17"/>
                </a:lnTo>
                <a:lnTo>
                  <a:pt x="18" y="28"/>
                </a:lnTo>
                <a:lnTo>
                  <a:pt x="18" y="28"/>
                </a:lnTo>
                <a:lnTo>
                  <a:pt x="17" y="32"/>
                </a:lnTo>
                <a:lnTo>
                  <a:pt x="17" y="32"/>
                </a:lnTo>
                <a:lnTo>
                  <a:pt x="15" y="34"/>
                </a:lnTo>
                <a:lnTo>
                  <a:pt x="15" y="34"/>
                </a:lnTo>
                <a:lnTo>
                  <a:pt x="13" y="36"/>
                </a:lnTo>
                <a:lnTo>
                  <a:pt x="13" y="36"/>
                </a:lnTo>
                <a:lnTo>
                  <a:pt x="9" y="37"/>
                </a:lnTo>
                <a:lnTo>
                  <a:pt x="9" y="37"/>
                </a:lnTo>
                <a:lnTo>
                  <a:pt x="7" y="36"/>
                </a:lnTo>
                <a:lnTo>
                  <a:pt x="7" y="36"/>
                </a:lnTo>
                <a:lnTo>
                  <a:pt x="4" y="34"/>
                </a:lnTo>
                <a:lnTo>
                  <a:pt x="4" y="34"/>
                </a:lnTo>
                <a:lnTo>
                  <a:pt x="2" y="32"/>
                </a:lnTo>
                <a:lnTo>
                  <a:pt x="2" y="32"/>
                </a:lnTo>
                <a:lnTo>
                  <a:pt x="0" y="28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41" name="Freeform 965">
            <a:extLst>
              <a:ext uri="{FF2B5EF4-FFF2-40B4-BE49-F238E27FC236}">
                <a16:creationId xmlns:a16="http://schemas.microsoft.com/office/drawing/2014/main" id="{7A6FB17D-A3B7-4B3C-85FE-200E4081764C}"/>
              </a:ext>
            </a:extLst>
          </p:cNvPr>
          <p:cNvSpPr>
            <a:spLocks noEditPoints="1"/>
          </p:cNvSpPr>
          <p:nvPr/>
        </p:nvSpPr>
        <p:spPr bwMode="auto">
          <a:xfrm>
            <a:off x="5566806" y="4395971"/>
            <a:ext cx="23813" cy="42863"/>
          </a:xfrm>
          <a:custGeom>
            <a:avLst/>
            <a:gdLst>
              <a:gd name="T0" fmla="*/ 0 w 15"/>
              <a:gd name="T1" fmla="*/ 9 h 27"/>
              <a:gd name="T2" fmla="*/ 0 w 15"/>
              <a:gd name="T3" fmla="*/ 9 h 27"/>
              <a:gd name="T4" fmla="*/ 0 w 15"/>
              <a:gd name="T5" fmla="*/ 7 h 27"/>
              <a:gd name="T6" fmla="*/ 0 w 15"/>
              <a:gd name="T7" fmla="*/ 7 h 27"/>
              <a:gd name="T8" fmla="*/ 1 w 15"/>
              <a:gd name="T9" fmla="*/ 4 h 27"/>
              <a:gd name="T10" fmla="*/ 1 w 15"/>
              <a:gd name="T11" fmla="*/ 4 h 27"/>
              <a:gd name="T12" fmla="*/ 4 w 15"/>
              <a:gd name="T13" fmla="*/ 2 h 27"/>
              <a:gd name="T14" fmla="*/ 4 w 15"/>
              <a:gd name="T15" fmla="*/ 2 h 27"/>
              <a:gd name="T16" fmla="*/ 7 w 15"/>
              <a:gd name="T17" fmla="*/ 0 h 27"/>
              <a:gd name="T18" fmla="*/ 7 w 15"/>
              <a:gd name="T19" fmla="*/ 0 h 27"/>
              <a:gd name="T20" fmla="*/ 11 w 15"/>
              <a:gd name="T21" fmla="*/ 2 h 27"/>
              <a:gd name="T22" fmla="*/ 11 w 15"/>
              <a:gd name="T23" fmla="*/ 2 h 27"/>
              <a:gd name="T24" fmla="*/ 14 w 15"/>
              <a:gd name="T25" fmla="*/ 4 h 27"/>
              <a:gd name="T26" fmla="*/ 14 w 15"/>
              <a:gd name="T27" fmla="*/ 4 h 27"/>
              <a:gd name="T28" fmla="*/ 15 w 15"/>
              <a:gd name="T29" fmla="*/ 7 h 27"/>
              <a:gd name="T30" fmla="*/ 15 w 15"/>
              <a:gd name="T31" fmla="*/ 7 h 27"/>
              <a:gd name="T32" fmla="*/ 15 w 15"/>
              <a:gd name="T33" fmla="*/ 9 h 27"/>
              <a:gd name="T34" fmla="*/ 15 w 15"/>
              <a:gd name="T35" fmla="*/ 18 h 27"/>
              <a:gd name="T36" fmla="*/ 15 w 15"/>
              <a:gd name="T37" fmla="*/ 18 h 27"/>
              <a:gd name="T38" fmla="*/ 15 w 15"/>
              <a:gd name="T39" fmla="*/ 21 h 27"/>
              <a:gd name="T40" fmla="*/ 15 w 15"/>
              <a:gd name="T41" fmla="*/ 21 h 27"/>
              <a:gd name="T42" fmla="*/ 14 w 15"/>
              <a:gd name="T43" fmla="*/ 23 h 27"/>
              <a:gd name="T44" fmla="*/ 14 w 15"/>
              <a:gd name="T45" fmla="*/ 23 h 27"/>
              <a:gd name="T46" fmla="*/ 11 w 15"/>
              <a:gd name="T47" fmla="*/ 26 h 27"/>
              <a:gd name="T48" fmla="*/ 11 w 15"/>
              <a:gd name="T49" fmla="*/ 26 h 27"/>
              <a:gd name="T50" fmla="*/ 7 w 15"/>
              <a:gd name="T51" fmla="*/ 27 h 27"/>
              <a:gd name="T52" fmla="*/ 7 w 15"/>
              <a:gd name="T53" fmla="*/ 27 h 27"/>
              <a:gd name="T54" fmla="*/ 4 w 15"/>
              <a:gd name="T55" fmla="*/ 26 h 27"/>
              <a:gd name="T56" fmla="*/ 4 w 15"/>
              <a:gd name="T57" fmla="*/ 26 h 27"/>
              <a:gd name="T58" fmla="*/ 1 w 15"/>
              <a:gd name="T59" fmla="*/ 23 h 27"/>
              <a:gd name="T60" fmla="*/ 1 w 15"/>
              <a:gd name="T61" fmla="*/ 23 h 27"/>
              <a:gd name="T62" fmla="*/ 0 w 15"/>
              <a:gd name="T63" fmla="*/ 21 h 27"/>
              <a:gd name="T64" fmla="*/ 0 w 15"/>
              <a:gd name="T65" fmla="*/ 21 h 27"/>
              <a:gd name="T66" fmla="*/ 0 w 15"/>
              <a:gd name="T67" fmla="*/ 18 h 27"/>
              <a:gd name="T68" fmla="*/ 0 w 15"/>
              <a:gd name="T69" fmla="*/ 9 h 27"/>
              <a:gd name="T70" fmla="*/ 5 w 15"/>
              <a:gd name="T71" fmla="*/ 19 h 27"/>
              <a:gd name="T72" fmla="*/ 5 w 15"/>
              <a:gd name="T73" fmla="*/ 19 h 27"/>
              <a:gd name="T74" fmla="*/ 6 w 15"/>
              <a:gd name="T75" fmla="*/ 21 h 27"/>
              <a:gd name="T76" fmla="*/ 6 w 15"/>
              <a:gd name="T77" fmla="*/ 21 h 27"/>
              <a:gd name="T78" fmla="*/ 7 w 15"/>
              <a:gd name="T79" fmla="*/ 22 h 27"/>
              <a:gd name="T80" fmla="*/ 7 w 15"/>
              <a:gd name="T81" fmla="*/ 22 h 27"/>
              <a:gd name="T82" fmla="*/ 10 w 15"/>
              <a:gd name="T83" fmla="*/ 21 h 27"/>
              <a:gd name="T84" fmla="*/ 10 w 15"/>
              <a:gd name="T85" fmla="*/ 21 h 27"/>
              <a:gd name="T86" fmla="*/ 10 w 15"/>
              <a:gd name="T87" fmla="*/ 19 h 27"/>
              <a:gd name="T88" fmla="*/ 10 w 15"/>
              <a:gd name="T89" fmla="*/ 9 h 27"/>
              <a:gd name="T90" fmla="*/ 10 w 15"/>
              <a:gd name="T91" fmla="*/ 9 h 27"/>
              <a:gd name="T92" fmla="*/ 10 w 15"/>
              <a:gd name="T93" fmla="*/ 7 h 27"/>
              <a:gd name="T94" fmla="*/ 10 w 15"/>
              <a:gd name="T95" fmla="*/ 7 h 27"/>
              <a:gd name="T96" fmla="*/ 7 w 15"/>
              <a:gd name="T97" fmla="*/ 5 h 27"/>
              <a:gd name="T98" fmla="*/ 7 w 15"/>
              <a:gd name="T99" fmla="*/ 5 h 27"/>
              <a:gd name="T100" fmla="*/ 6 w 15"/>
              <a:gd name="T101" fmla="*/ 7 h 27"/>
              <a:gd name="T102" fmla="*/ 6 w 15"/>
              <a:gd name="T103" fmla="*/ 7 h 27"/>
              <a:gd name="T104" fmla="*/ 5 w 15"/>
              <a:gd name="T105" fmla="*/ 9 h 27"/>
              <a:gd name="T106" fmla="*/ 5 w 15"/>
              <a:gd name="T107" fmla="*/ 1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7">
                <a:moveTo>
                  <a:pt x="0" y="9"/>
                </a:move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1" y="4"/>
                </a:lnTo>
                <a:lnTo>
                  <a:pt x="1" y="4"/>
                </a:lnTo>
                <a:lnTo>
                  <a:pt x="4" y="2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11" y="2"/>
                </a:lnTo>
                <a:lnTo>
                  <a:pt x="11" y="2"/>
                </a:lnTo>
                <a:lnTo>
                  <a:pt x="14" y="4"/>
                </a:lnTo>
                <a:lnTo>
                  <a:pt x="14" y="4"/>
                </a:lnTo>
                <a:lnTo>
                  <a:pt x="15" y="7"/>
                </a:lnTo>
                <a:lnTo>
                  <a:pt x="15" y="7"/>
                </a:lnTo>
                <a:lnTo>
                  <a:pt x="15" y="9"/>
                </a:lnTo>
                <a:lnTo>
                  <a:pt x="15" y="18"/>
                </a:lnTo>
                <a:lnTo>
                  <a:pt x="15" y="18"/>
                </a:lnTo>
                <a:lnTo>
                  <a:pt x="15" y="21"/>
                </a:lnTo>
                <a:lnTo>
                  <a:pt x="15" y="21"/>
                </a:lnTo>
                <a:lnTo>
                  <a:pt x="14" y="23"/>
                </a:lnTo>
                <a:lnTo>
                  <a:pt x="14" y="23"/>
                </a:lnTo>
                <a:lnTo>
                  <a:pt x="11" y="26"/>
                </a:lnTo>
                <a:lnTo>
                  <a:pt x="11" y="26"/>
                </a:lnTo>
                <a:lnTo>
                  <a:pt x="7" y="27"/>
                </a:lnTo>
                <a:lnTo>
                  <a:pt x="7" y="27"/>
                </a:lnTo>
                <a:lnTo>
                  <a:pt x="4" y="26"/>
                </a:lnTo>
                <a:lnTo>
                  <a:pt x="4" y="26"/>
                </a:lnTo>
                <a:lnTo>
                  <a:pt x="1" y="23"/>
                </a:lnTo>
                <a:lnTo>
                  <a:pt x="1" y="23"/>
                </a:lnTo>
                <a:lnTo>
                  <a:pt x="0" y="21"/>
                </a:lnTo>
                <a:lnTo>
                  <a:pt x="0" y="21"/>
                </a:lnTo>
                <a:lnTo>
                  <a:pt x="0" y="18"/>
                </a:lnTo>
                <a:lnTo>
                  <a:pt x="0" y="9"/>
                </a:lnTo>
                <a:close/>
                <a:moveTo>
                  <a:pt x="5" y="19"/>
                </a:moveTo>
                <a:lnTo>
                  <a:pt x="5" y="19"/>
                </a:lnTo>
                <a:lnTo>
                  <a:pt x="6" y="21"/>
                </a:lnTo>
                <a:lnTo>
                  <a:pt x="6" y="21"/>
                </a:lnTo>
                <a:lnTo>
                  <a:pt x="7" y="22"/>
                </a:lnTo>
                <a:lnTo>
                  <a:pt x="7" y="22"/>
                </a:lnTo>
                <a:lnTo>
                  <a:pt x="10" y="21"/>
                </a:lnTo>
                <a:lnTo>
                  <a:pt x="10" y="21"/>
                </a:lnTo>
                <a:lnTo>
                  <a:pt x="10" y="19"/>
                </a:lnTo>
                <a:lnTo>
                  <a:pt x="10" y="9"/>
                </a:lnTo>
                <a:lnTo>
                  <a:pt x="10" y="9"/>
                </a:lnTo>
                <a:lnTo>
                  <a:pt x="10" y="7"/>
                </a:lnTo>
                <a:lnTo>
                  <a:pt x="10" y="7"/>
                </a:lnTo>
                <a:lnTo>
                  <a:pt x="7" y="5"/>
                </a:lnTo>
                <a:lnTo>
                  <a:pt x="7" y="5"/>
                </a:lnTo>
                <a:lnTo>
                  <a:pt x="6" y="7"/>
                </a:lnTo>
                <a:lnTo>
                  <a:pt x="6" y="7"/>
                </a:lnTo>
                <a:lnTo>
                  <a:pt x="5" y="9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42" name="Freeform 966">
            <a:extLst>
              <a:ext uri="{FF2B5EF4-FFF2-40B4-BE49-F238E27FC236}">
                <a16:creationId xmlns:a16="http://schemas.microsoft.com/office/drawing/2014/main" id="{C7B2B381-2B0B-4B7B-B79F-EB9EA63B0CB6}"/>
              </a:ext>
            </a:extLst>
          </p:cNvPr>
          <p:cNvSpPr>
            <a:spLocks/>
          </p:cNvSpPr>
          <p:nvPr/>
        </p:nvSpPr>
        <p:spPr bwMode="auto">
          <a:xfrm>
            <a:off x="5596968" y="4380096"/>
            <a:ext cx="11113" cy="58738"/>
          </a:xfrm>
          <a:custGeom>
            <a:avLst/>
            <a:gdLst>
              <a:gd name="T0" fmla="*/ 0 w 7"/>
              <a:gd name="T1" fmla="*/ 0 h 37"/>
              <a:gd name="T2" fmla="*/ 5 w 7"/>
              <a:gd name="T3" fmla="*/ 0 h 37"/>
              <a:gd name="T4" fmla="*/ 5 w 7"/>
              <a:gd name="T5" fmla="*/ 29 h 37"/>
              <a:gd name="T6" fmla="*/ 5 w 7"/>
              <a:gd name="T7" fmla="*/ 29 h 37"/>
              <a:gd name="T8" fmla="*/ 5 w 7"/>
              <a:gd name="T9" fmla="*/ 32 h 37"/>
              <a:gd name="T10" fmla="*/ 5 w 7"/>
              <a:gd name="T11" fmla="*/ 32 h 37"/>
              <a:gd name="T12" fmla="*/ 7 w 7"/>
              <a:gd name="T13" fmla="*/ 32 h 37"/>
              <a:gd name="T14" fmla="*/ 7 w 7"/>
              <a:gd name="T15" fmla="*/ 37 h 37"/>
              <a:gd name="T16" fmla="*/ 7 w 7"/>
              <a:gd name="T17" fmla="*/ 37 h 37"/>
              <a:gd name="T18" fmla="*/ 5 w 7"/>
              <a:gd name="T19" fmla="*/ 37 h 37"/>
              <a:gd name="T20" fmla="*/ 5 w 7"/>
              <a:gd name="T21" fmla="*/ 37 h 37"/>
              <a:gd name="T22" fmla="*/ 2 w 7"/>
              <a:gd name="T23" fmla="*/ 36 h 37"/>
              <a:gd name="T24" fmla="*/ 2 w 7"/>
              <a:gd name="T25" fmla="*/ 36 h 37"/>
              <a:gd name="T26" fmla="*/ 0 w 7"/>
              <a:gd name="T27" fmla="*/ 33 h 37"/>
              <a:gd name="T28" fmla="*/ 0 w 7"/>
              <a:gd name="T29" fmla="*/ 33 h 37"/>
              <a:gd name="T30" fmla="*/ 0 w 7"/>
              <a:gd name="T31" fmla="*/ 29 h 37"/>
              <a:gd name="T32" fmla="*/ 0 w 7"/>
              <a:gd name="T3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37">
                <a:moveTo>
                  <a:pt x="0" y="0"/>
                </a:moveTo>
                <a:lnTo>
                  <a:pt x="5" y="0"/>
                </a:lnTo>
                <a:lnTo>
                  <a:pt x="5" y="29"/>
                </a:lnTo>
                <a:lnTo>
                  <a:pt x="5" y="29"/>
                </a:lnTo>
                <a:lnTo>
                  <a:pt x="5" y="32"/>
                </a:lnTo>
                <a:lnTo>
                  <a:pt x="5" y="32"/>
                </a:lnTo>
                <a:lnTo>
                  <a:pt x="7" y="32"/>
                </a:lnTo>
                <a:lnTo>
                  <a:pt x="7" y="37"/>
                </a:lnTo>
                <a:lnTo>
                  <a:pt x="7" y="37"/>
                </a:lnTo>
                <a:lnTo>
                  <a:pt x="5" y="37"/>
                </a:lnTo>
                <a:lnTo>
                  <a:pt x="5" y="37"/>
                </a:lnTo>
                <a:lnTo>
                  <a:pt x="2" y="36"/>
                </a:lnTo>
                <a:lnTo>
                  <a:pt x="2" y="36"/>
                </a:lnTo>
                <a:lnTo>
                  <a:pt x="0" y="33"/>
                </a:lnTo>
                <a:lnTo>
                  <a:pt x="0" y="3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43" name="Freeform 967">
            <a:extLst>
              <a:ext uri="{FF2B5EF4-FFF2-40B4-BE49-F238E27FC236}">
                <a16:creationId xmlns:a16="http://schemas.microsoft.com/office/drawing/2014/main" id="{8BA8CA1E-72F2-4DE3-A8E3-BA901F8F6AB8}"/>
              </a:ext>
            </a:extLst>
          </p:cNvPr>
          <p:cNvSpPr>
            <a:spLocks noEditPoints="1"/>
          </p:cNvSpPr>
          <p:nvPr/>
        </p:nvSpPr>
        <p:spPr bwMode="auto">
          <a:xfrm>
            <a:off x="5612843" y="4380096"/>
            <a:ext cx="23813" cy="58738"/>
          </a:xfrm>
          <a:custGeom>
            <a:avLst/>
            <a:gdLst>
              <a:gd name="T0" fmla="*/ 10 w 15"/>
              <a:gd name="T1" fmla="*/ 37 h 37"/>
              <a:gd name="T2" fmla="*/ 10 w 15"/>
              <a:gd name="T3" fmla="*/ 34 h 37"/>
              <a:gd name="T4" fmla="*/ 10 w 15"/>
              <a:gd name="T5" fmla="*/ 34 h 37"/>
              <a:gd name="T6" fmla="*/ 8 w 15"/>
              <a:gd name="T7" fmla="*/ 36 h 37"/>
              <a:gd name="T8" fmla="*/ 8 w 15"/>
              <a:gd name="T9" fmla="*/ 36 h 37"/>
              <a:gd name="T10" fmla="*/ 7 w 15"/>
              <a:gd name="T11" fmla="*/ 36 h 37"/>
              <a:gd name="T12" fmla="*/ 7 w 15"/>
              <a:gd name="T13" fmla="*/ 36 h 37"/>
              <a:gd name="T14" fmla="*/ 6 w 15"/>
              <a:gd name="T15" fmla="*/ 37 h 37"/>
              <a:gd name="T16" fmla="*/ 6 w 15"/>
              <a:gd name="T17" fmla="*/ 37 h 37"/>
              <a:gd name="T18" fmla="*/ 5 w 15"/>
              <a:gd name="T19" fmla="*/ 37 h 37"/>
              <a:gd name="T20" fmla="*/ 5 w 15"/>
              <a:gd name="T21" fmla="*/ 37 h 37"/>
              <a:gd name="T22" fmla="*/ 2 w 15"/>
              <a:gd name="T23" fmla="*/ 36 h 37"/>
              <a:gd name="T24" fmla="*/ 0 w 15"/>
              <a:gd name="T25" fmla="*/ 34 h 37"/>
              <a:gd name="T26" fmla="*/ 0 w 15"/>
              <a:gd name="T27" fmla="*/ 34 h 37"/>
              <a:gd name="T28" fmla="*/ 0 w 15"/>
              <a:gd name="T29" fmla="*/ 32 h 37"/>
              <a:gd name="T30" fmla="*/ 0 w 15"/>
              <a:gd name="T31" fmla="*/ 32 h 37"/>
              <a:gd name="T32" fmla="*/ 0 w 15"/>
              <a:gd name="T33" fmla="*/ 29 h 37"/>
              <a:gd name="T34" fmla="*/ 0 w 15"/>
              <a:gd name="T35" fmla="*/ 19 h 37"/>
              <a:gd name="T36" fmla="*/ 0 w 15"/>
              <a:gd name="T37" fmla="*/ 19 h 37"/>
              <a:gd name="T38" fmla="*/ 0 w 15"/>
              <a:gd name="T39" fmla="*/ 15 h 37"/>
              <a:gd name="T40" fmla="*/ 0 w 15"/>
              <a:gd name="T41" fmla="*/ 15 h 37"/>
              <a:gd name="T42" fmla="*/ 0 w 15"/>
              <a:gd name="T43" fmla="*/ 13 h 37"/>
              <a:gd name="T44" fmla="*/ 2 w 15"/>
              <a:gd name="T45" fmla="*/ 12 h 37"/>
              <a:gd name="T46" fmla="*/ 2 w 15"/>
              <a:gd name="T47" fmla="*/ 12 h 37"/>
              <a:gd name="T48" fmla="*/ 5 w 15"/>
              <a:gd name="T49" fmla="*/ 10 h 37"/>
              <a:gd name="T50" fmla="*/ 5 w 15"/>
              <a:gd name="T51" fmla="*/ 10 h 37"/>
              <a:gd name="T52" fmla="*/ 7 w 15"/>
              <a:gd name="T53" fmla="*/ 12 h 37"/>
              <a:gd name="T54" fmla="*/ 7 w 15"/>
              <a:gd name="T55" fmla="*/ 12 h 37"/>
              <a:gd name="T56" fmla="*/ 10 w 15"/>
              <a:gd name="T57" fmla="*/ 13 h 37"/>
              <a:gd name="T58" fmla="*/ 10 w 15"/>
              <a:gd name="T59" fmla="*/ 13 h 37"/>
              <a:gd name="T60" fmla="*/ 10 w 15"/>
              <a:gd name="T61" fmla="*/ 0 h 37"/>
              <a:gd name="T62" fmla="*/ 15 w 15"/>
              <a:gd name="T63" fmla="*/ 0 h 37"/>
              <a:gd name="T64" fmla="*/ 15 w 15"/>
              <a:gd name="T65" fmla="*/ 37 h 37"/>
              <a:gd name="T66" fmla="*/ 10 w 15"/>
              <a:gd name="T67" fmla="*/ 37 h 37"/>
              <a:gd name="T68" fmla="*/ 5 w 15"/>
              <a:gd name="T69" fmla="*/ 28 h 37"/>
              <a:gd name="T70" fmla="*/ 5 w 15"/>
              <a:gd name="T71" fmla="*/ 28 h 37"/>
              <a:gd name="T72" fmla="*/ 5 w 15"/>
              <a:gd name="T73" fmla="*/ 31 h 37"/>
              <a:gd name="T74" fmla="*/ 5 w 15"/>
              <a:gd name="T75" fmla="*/ 31 h 37"/>
              <a:gd name="T76" fmla="*/ 7 w 15"/>
              <a:gd name="T77" fmla="*/ 32 h 37"/>
              <a:gd name="T78" fmla="*/ 7 w 15"/>
              <a:gd name="T79" fmla="*/ 32 h 37"/>
              <a:gd name="T80" fmla="*/ 8 w 15"/>
              <a:gd name="T81" fmla="*/ 31 h 37"/>
              <a:gd name="T82" fmla="*/ 8 w 15"/>
              <a:gd name="T83" fmla="*/ 31 h 37"/>
              <a:gd name="T84" fmla="*/ 10 w 15"/>
              <a:gd name="T85" fmla="*/ 28 h 37"/>
              <a:gd name="T86" fmla="*/ 10 w 15"/>
              <a:gd name="T87" fmla="*/ 18 h 37"/>
              <a:gd name="T88" fmla="*/ 10 w 15"/>
              <a:gd name="T89" fmla="*/ 18 h 37"/>
              <a:gd name="T90" fmla="*/ 8 w 15"/>
              <a:gd name="T91" fmla="*/ 17 h 37"/>
              <a:gd name="T92" fmla="*/ 8 w 15"/>
              <a:gd name="T93" fmla="*/ 17 h 37"/>
              <a:gd name="T94" fmla="*/ 7 w 15"/>
              <a:gd name="T95" fmla="*/ 15 h 37"/>
              <a:gd name="T96" fmla="*/ 7 w 15"/>
              <a:gd name="T97" fmla="*/ 15 h 37"/>
              <a:gd name="T98" fmla="*/ 5 w 15"/>
              <a:gd name="T99" fmla="*/ 17 h 37"/>
              <a:gd name="T100" fmla="*/ 5 w 15"/>
              <a:gd name="T101" fmla="*/ 17 h 37"/>
              <a:gd name="T102" fmla="*/ 5 w 15"/>
              <a:gd name="T103" fmla="*/ 19 h 37"/>
              <a:gd name="T104" fmla="*/ 5 w 15"/>
              <a:gd name="T105" fmla="*/ 28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" h="37">
                <a:moveTo>
                  <a:pt x="10" y="37"/>
                </a:moveTo>
                <a:lnTo>
                  <a:pt x="10" y="34"/>
                </a:lnTo>
                <a:lnTo>
                  <a:pt x="10" y="34"/>
                </a:lnTo>
                <a:lnTo>
                  <a:pt x="8" y="36"/>
                </a:lnTo>
                <a:lnTo>
                  <a:pt x="8" y="36"/>
                </a:lnTo>
                <a:lnTo>
                  <a:pt x="7" y="36"/>
                </a:lnTo>
                <a:lnTo>
                  <a:pt x="7" y="36"/>
                </a:lnTo>
                <a:lnTo>
                  <a:pt x="6" y="37"/>
                </a:lnTo>
                <a:lnTo>
                  <a:pt x="6" y="37"/>
                </a:lnTo>
                <a:lnTo>
                  <a:pt x="5" y="37"/>
                </a:lnTo>
                <a:lnTo>
                  <a:pt x="5" y="37"/>
                </a:lnTo>
                <a:lnTo>
                  <a:pt x="2" y="36"/>
                </a:lnTo>
                <a:lnTo>
                  <a:pt x="0" y="34"/>
                </a:lnTo>
                <a:lnTo>
                  <a:pt x="0" y="34"/>
                </a:lnTo>
                <a:lnTo>
                  <a:pt x="0" y="32"/>
                </a:lnTo>
                <a:lnTo>
                  <a:pt x="0" y="32"/>
                </a:lnTo>
                <a:lnTo>
                  <a:pt x="0" y="29"/>
                </a:lnTo>
                <a:lnTo>
                  <a:pt x="0" y="19"/>
                </a:lnTo>
                <a:lnTo>
                  <a:pt x="0" y="19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2" y="12"/>
                </a:lnTo>
                <a:lnTo>
                  <a:pt x="2" y="12"/>
                </a:lnTo>
                <a:lnTo>
                  <a:pt x="5" y="10"/>
                </a:lnTo>
                <a:lnTo>
                  <a:pt x="5" y="10"/>
                </a:lnTo>
                <a:lnTo>
                  <a:pt x="7" y="12"/>
                </a:lnTo>
                <a:lnTo>
                  <a:pt x="7" y="12"/>
                </a:lnTo>
                <a:lnTo>
                  <a:pt x="10" y="13"/>
                </a:lnTo>
                <a:lnTo>
                  <a:pt x="10" y="13"/>
                </a:lnTo>
                <a:lnTo>
                  <a:pt x="10" y="0"/>
                </a:lnTo>
                <a:lnTo>
                  <a:pt x="15" y="0"/>
                </a:lnTo>
                <a:lnTo>
                  <a:pt x="15" y="37"/>
                </a:lnTo>
                <a:lnTo>
                  <a:pt x="10" y="37"/>
                </a:lnTo>
                <a:close/>
                <a:moveTo>
                  <a:pt x="5" y="28"/>
                </a:moveTo>
                <a:lnTo>
                  <a:pt x="5" y="28"/>
                </a:lnTo>
                <a:lnTo>
                  <a:pt x="5" y="31"/>
                </a:lnTo>
                <a:lnTo>
                  <a:pt x="5" y="31"/>
                </a:lnTo>
                <a:lnTo>
                  <a:pt x="7" y="32"/>
                </a:lnTo>
                <a:lnTo>
                  <a:pt x="7" y="32"/>
                </a:lnTo>
                <a:lnTo>
                  <a:pt x="8" y="31"/>
                </a:lnTo>
                <a:lnTo>
                  <a:pt x="8" y="31"/>
                </a:lnTo>
                <a:lnTo>
                  <a:pt x="10" y="28"/>
                </a:lnTo>
                <a:lnTo>
                  <a:pt x="10" y="18"/>
                </a:lnTo>
                <a:lnTo>
                  <a:pt x="10" y="18"/>
                </a:lnTo>
                <a:lnTo>
                  <a:pt x="8" y="17"/>
                </a:lnTo>
                <a:lnTo>
                  <a:pt x="8" y="17"/>
                </a:lnTo>
                <a:lnTo>
                  <a:pt x="7" y="15"/>
                </a:lnTo>
                <a:lnTo>
                  <a:pt x="7" y="15"/>
                </a:lnTo>
                <a:lnTo>
                  <a:pt x="5" y="17"/>
                </a:lnTo>
                <a:lnTo>
                  <a:pt x="5" y="17"/>
                </a:lnTo>
                <a:lnTo>
                  <a:pt x="5" y="19"/>
                </a:lnTo>
                <a:lnTo>
                  <a:pt x="5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44" name="Freeform 968">
            <a:extLst>
              <a:ext uri="{FF2B5EF4-FFF2-40B4-BE49-F238E27FC236}">
                <a16:creationId xmlns:a16="http://schemas.microsoft.com/office/drawing/2014/main" id="{7369AC4D-006B-4B57-8A9E-39156C163701}"/>
              </a:ext>
            </a:extLst>
          </p:cNvPr>
          <p:cNvSpPr>
            <a:spLocks noEditPoints="1"/>
          </p:cNvSpPr>
          <p:nvPr/>
        </p:nvSpPr>
        <p:spPr bwMode="auto">
          <a:xfrm>
            <a:off x="5427106" y="4892858"/>
            <a:ext cx="26988" cy="55563"/>
          </a:xfrm>
          <a:custGeom>
            <a:avLst/>
            <a:gdLst>
              <a:gd name="T0" fmla="*/ 0 w 17"/>
              <a:gd name="T1" fmla="*/ 35 h 35"/>
              <a:gd name="T2" fmla="*/ 0 w 17"/>
              <a:gd name="T3" fmla="*/ 0 h 35"/>
              <a:gd name="T4" fmla="*/ 7 w 17"/>
              <a:gd name="T5" fmla="*/ 0 h 35"/>
              <a:gd name="T6" fmla="*/ 7 w 17"/>
              <a:gd name="T7" fmla="*/ 0 h 35"/>
              <a:gd name="T8" fmla="*/ 11 w 17"/>
              <a:gd name="T9" fmla="*/ 0 h 35"/>
              <a:gd name="T10" fmla="*/ 14 w 17"/>
              <a:gd name="T11" fmla="*/ 3 h 35"/>
              <a:gd name="T12" fmla="*/ 16 w 17"/>
              <a:gd name="T13" fmla="*/ 6 h 35"/>
              <a:gd name="T14" fmla="*/ 16 w 17"/>
              <a:gd name="T15" fmla="*/ 10 h 35"/>
              <a:gd name="T16" fmla="*/ 16 w 17"/>
              <a:gd name="T17" fmla="*/ 10 h 35"/>
              <a:gd name="T18" fmla="*/ 16 w 17"/>
              <a:gd name="T19" fmla="*/ 15 h 35"/>
              <a:gd name="T20" fmla="*/ 16 w 17"/>
              <a:gd name="T21" fmla="*/ 15 h 35"/>
              <a:gd name="T22" fmla="*/ 14 w 17"/>
              <a:gd name="T23" fmla="*/ 18 h 35"/>
              <a:gd name="T24" fmla="*/ 12 w 17"/>
              <a:gd name="T25" fmla="*/ 19 h 35"/>
              <a:gd name="T26" fmla="*/ 17 w 17"/>
              <a:gd name="T27" fmla="*/ 35 h 35"/>
              <a:gd name="T28" fmla="*/ 12 w 17"/>
              <a:gd name="T29" fmla="*/ 35 h 35"/>
              <a:gd name="T30" fmla="*/ 7 w 17"/>
              <a:gd name="T31" fmla="*/ 20 h 35"/>
              <a:gd name="T32" fmla="*/ 5 w 17"/>
              <a:gd name="T33" fmla="*/ 20 h 35"/>
              <a:gd name="T34" fmla="*/ 5 w 17"/>
              <a:gd name="T35" fmla="*/ 35 h 35"/>
              <a:gd name="T36" fmla="*/ 0 w 17"/>
              <a:gd name="T37" fmla="*/ 35 h 35"/>
              <a:gd name="T38" fmla="*/ 5 w 17"/>
              <a:gd name="T39" fmla="*/ 5 h 35"/>
              <a:gd name="T40" fmla="*/ 5 w 17"/>
              <a:gd name="T41" fmla="*/ 16 h 35"/>
              <a:gd name="T42" fmla="*/ 7 w 17"/>
              <a:gd name="T43" fmla="*/ 16 h 35"/>
              <a:gd name="T44" fmla="*/ 7 w 17"/>
              <a:gd name="T45" fmla="*/ 16 h 35"/>
              <a:gd name="T46" fmla="*/ 10 w 17"/>
              <a:gd name="T47" fmla="*/ 15 h 35"/>
              <a:gd name="T48" fmla="*/ 10 w 17"/>
              <a:gd name="T49" fmla="*/ 15 h 35"/>
              <a:gd name="T50" fmla="*/ 11 w 17"/>
              <a:gd name="T51" fmla="*/ 14 h 35"/>
              <a:gd name="T52" fmla="*/ 11 w 17"/>
              <a:gd name="T53" fmla="*/ 14 h 35"/>
              <a:gd name="T54" fmla="*/ 11 w 17"/>
              <a:gd name="T55" fmla="*/ 13 h 35"/>
              <a:gd name="T56" fmla="*/ 11 w 17"/>
              <a:gd name="T57" fmla="*/ 13 h 35"/>
              <a:gd name="T58" fmla="*/ 11 w 17"/>
              <a:gd name="T59" fmla="*/ 10 h 35"/>
              <a:gd name="T60" fmla="*/ 11 w 17"/>
              <a:gd name="T61" fmla="*/ 10 h 35"/>
              <a:gd name="T62" fmla="*/ 11 w 17"/>
              <a:gd name="T63" fmla="*/ 8 h 35"/>
              <a:gd name="T64" fmla="*/ 11 w 17"/>
              <a:gd name="T65" fmla="*/ 8 h 35"/>
              <a:gd name="T66" fmla="*/ 11 w 17"/>
              <a:gd name="T67" fmla="*/ 6 h 35"/>
              <a:gd name="T68" fmla="*/ 11 w 17"/>
              <a:gd name="T69" fmla="*/ 6 h 35"/>
              <a:gd name="T70" fmla="*/ 10 w 17"/>
              <a:gd name="T71" fmla="*/ 5 h 35"/>
              <a:gd name="T72" fmla="*/ 7 w 17"/>
              <a:gd name="T73" fmla="*/ 5 h 35"/>
              <a:gd name="T74" fmla="*/ 5 w 17"/>
              <a:gd name="T75" fmla="*/ 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" h="35">
                <a:moveTo>
                  <a:pt x="0" y="35"/>
                </a:moveTo>
                <a:lnTo>
                  <a:pt x="0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4" y="3"/>
                </a:lnTo>
                <a:lnTo>
                  <a:pt x="16" y="6"/>
                </a:lnTo>
                <a:lnTo>
                  <a:pt x="16" y="10"/>
                </a:lnTo>
                <a:lnTo>
                  <a:pt x="16" y="10"/>
                </a:lnTo>
                <a:lnTo>
                  <a:pt x="16" y="15"/>
                </a:lnTo>
                <a:lnTo>
                  <a:pt x="16" y="15"/>
                </a:lnTo>
                <a:lnTo>
                  <a:pt x="14" y="18"/>
                </a:lnTo>
                <a:lnTo>
                  <a:pt x="12" y="19"/>
                </a:lnTo>
                <a:lnTo>
                  <a:pt x="17" y="35"/>
                </a:lnTo>
                <a:lnTo>
                  <a:pt x="12" y="35"/>
                </a:lnTo>
                <a:lnTo>
                  <a:pt x="7" y="20"/>
                </a:lnTo>
                <a:lnTo>
                  <a:pt x="5" y="20"/>
                </a:lnTo>
                <a:lnTo>
                  <a:pt x="5" y="35"/>
                </a:lnTo>
                <a:lnTo>
                  <a:pt x="0" y="35"/>
                </a:lnTo>
                <a:close/>
                <a:moveTo>
                  <a:pt x="5" y="5"/>
                </a:moveTo>
                <a:lnTo>
                  <a:pt x="5" y="16"/>
                </a:lnTo>
                <a:lnTo>
                  <a:pt x="7" y="16"/>
                </a:lnTo>
                <a:lnTo>
                  <a:pt x="7" y="16"/>
                </a:lnTo>
                <a:lnTo>
                  <a:pt x="10" y="15"/>
                </a:lnTo>
                <a:lnTo>
                  <a:pt x="10" y="15"/>
                </a:lnTo>
                <a:lnTo>
                  <a:pt x="11" y="14"/>
                </a:lnTo>
                <a:lnTo>
                  <a:pt x="11" y="14"/>
                </a:lnTo>
                <a:lnTo>
                  <a:pt x="11" y="13"/>
                </a:lnTo>
                <a:lnTo>
                  <a:pt x="11" y="13"/>
                </a:lnTo>
                <a:lnTo>
                  <a:pt x="11" y="10"/>
                </a:lnTo>
                <a:lnTo>
                  <a:pt x="11" y="10"/>
                </a:lnTo>
                <a:lnTo>
                  <a:pt x="11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0" y="5"/>
                </a:lnTo>
                <a:lnTo>
                  <a:pt x="7" y="5"/>
                </a:lnTo>
                <a:lnTo>
                  <a:pt x="5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45" name="Freeform 969">
            <a:extLst>
              <a:ext uri="{FF2B5EF4-FFF2-40B4-BE49-F238E27FC236}">
                <a16:creationId xmlns:a16="http://schemas.microsoft.com/office/drawing/2014/main" id="{C2114200-62CB-4D23-8576-41326C884BE0}"/>
              </a:ext>
            </a:extLst>
          </p:cNvPr>
          <p:cNvSpPr>
            <a:spLocks noEditPoints="1"/>
          </p:cNvSpPr>
          <p:nvPr/>
        </p:nvSpPr>
        <p:spPr bwMode="auto">
          <a:xfrm>
            <a:off x="5458856" y="4908733"/>
            <a:ext cx="23813" cy="41275"/>
          </a:xfrm>
          <a:custGeom>
            <a:avLst/>
            <a:gdLst>
              <a:gd name="T0" fmla="*/ 0 w 15"/>
              <a:gd name="T1" fmla="*/ 9 h 26"/>
              <a:gd name="T2" fmla="*/ 0 w 15"/>
              <a:gd name="T3" fmla="*/ 9 h 26"/>
              <a:gd name="T4" fmla="*/ 0 w 15"/>
              <a:gd name="T5" fmla="*/ 6 h 26"/>
              <a:gd name="T6" fmla="*/ 0 w 15"/>
              <a:gd name="T7" fmla="*/ 6 h 26"/>
              <a:gd name="T8" fmla="*/ 1 w 15"/>
              <a:gd name="T9" fmla="*/ 4 h 26"/>
              <a:gd name="T10" fmla="*/ 1 w 15"/>
              <a:gd name="T11" fmla="*/ 4 h 26"/>
              <a:gd name="T12" fmla="*/ 4 w 15"/>
              <a:gd name="T13" fmla="*/ 1 h 26"/>
              <a:gd name="T14" fmla="*/ 4 w 15"/>
              <a:gd name="T15" fmla="*/ 1 h 26"/>
              <a:gd name="T16" fmla="*/ 8 w 15"/>
              <a:gd name="T17" fmla="*/ 0 h 26"/>
              <a:gd name="T18" fmla="*/ 8 w 15"/>
              <a:gd name="T19" fmla="*/ 0 h 26"/>
              <a:gd name="T20" fmla="*/ 11 w 15"/>
              <a:gd name="T21" fmla="*/ 1 h 26"/>
              <a:gd name="T22" fmla="*/ 11 w 15"/>
              <a:gd name="T23" fmla="*/ 1 h 26"/>
              <a:gd name="T24" fmla="*/ 14 w 15"/>
              <a:gd name="T25" fmla="*/ 4 h 26"/>
              <a:gd name="T26" fmla="*/ 14 w 15"/>
              <a:gd name="T27" fmla="*/ 4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9 h 26"/>
              <a:gd name="T34" fmla="*/ 15 w 15"/>
              <a:gd name="T35" fmla="*/ 18 h 26"/>
              <a:gd name="T36" fmla="*/ 15 w 15"/>
              <a:gd name="T37" fmla="*/ 18 h 26"/>
              <a:gd name="T38" fmla="*/ 15 w 15"/>
              <a:gd name="T39" fmla="*/ 20 h 26"/>
              <a:gd name="T40" fmla="*/ 15 w 15"/>
              <a:gd name="T41" fmla="*/ 20 h 26"/>
              <a:gd name="T42" fmla="*/ 14 w 15"/>
              <a:gd name="T43" fmla="*/ 23 h 26"/>
              <a:gd name="T44" fmla="*/ 14 w 15"/>
              <a:gd name="T45" fmla="*/ 23 h 26"/>
              <a:gd name="T46" fmla="*/ 11 w 15"/>
              <a:gd name="T47" fmla="*/ 25 h 26"/>
              <a:gd name="T48" fmla="*/ 11 w 15"/>
              <a:gd name="T49" fmla="*/ 25 h 26"/>
              <a:gd name="T50" fmla="*/ 8 w 15"/>
              <a:gd name="T51" fmla="*/ 26 h 26"/>
              <a:gd name="T52" fmla="*/ 8 w 15"/>
              <a:gd name="T53" fmla="*/ 26 h 26"/>
              <a:gd name="T54" fmla="*/ 4 w 15"/>
              <a:gd name="T55" fmla="*/ 25 h 26"/>
              <a:gd name="T56" fmla="*/ 4 w 15"/>
              <a:gd name="T57" fmla="*/ 25 h 26"/>
              <a:gd name="T58" fmla="*/ 1 w 15"/>
              <a:gd name="T59" fmla="*/ 23 h 26"/>
              <a:gd name="T60" fmla="*/ 1 w 15"/>
              <a:gd name="T61" fmla="*/ 23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8 h 26"/>
              <a:gd name="T68" fmla="*/ 0 w 15"/>
              <a:gd name="T69" fmla="*/ 9 h 26"/>
              <a:gd name="T70" fmla="*/ 5 w 15"/>
              <a:gd name="T71" fmla="*/ 18 h 26"/>
              <a:gd name="T72" fmla="*/ 5 w 15"/>
              <a:gd name="T73" fmla="*/ 18 h 26"/>
              <a:gd name="T74" fmla="*/ 6 w 15"/>
              <a:gd name="T75" fmla="*/ 20 h 26"/>
              <a:gd name="T76" fmla="*/ 6 w 15"/>
              <a:gd name="T77" fmla="*/ 20 h 26"/>
              <a:gd name="T78" fmla="*/ 8 w 15"/>
              <a:gd name="T79" fmla="*/ 20 h 26"/>
              <a:gd name="T80" fmla="*/ 8 w 15"/>
              <a:gd name="T81" fmla="*/ 20 h 26"/>
              <a:gd name="T82" fmla="*/ 10 w 15"/>
              <a:gd name="T83" fmla="*/ 20 h 26"/>
              <a:gd name="T84" fmla="*/ 10 w 15"/>
              <a:gd name="T85" fmla="*/ 20 h 26"/>
              <a:gd name="T86" fmla="*/ 10 w 15"/>
              <a:gd name="T87" fmla="*/ 18 h 26"/>
              <a:gd name="T88" fmla="*/ 10 w 15"/>
              <a:gd name="T89" fmla="*/ 8 h 26"/>
              <a:gd name="T90" fmla="*/ 10 w 15"/>
              <a:gd name="T91" fmla="*/ 8 h 26"/>
              <a:gd name="T92" fmla="*/ 10 w 15"/>
              <a:gd name="T93" fmla="*/ 5 h 26"/>
              <a:gd name="T94" fmla="*/ 10 w 15"/>
              <a:gd name="T95" fmla="*/ 5 h 26"/>
              <a:gd name="T96" fmla="*/ 8 w 15"/>
              <a:gd name="T97" fmla="*/ 5 h 26"/>
              <a:gd name="T98" fmla="*/ 8 w 15"/>
              <a:gd name="T99" fmla="*/ 5 h 26"/>
              <a:gd name="T100" fmla="*/ 6 w 15"/>
              <a:gd name="T101" fmla="*/ 5 h 26"/>
              <a:gd name="T102" fmla="*/ 6 w 15"/>
              <a:gd name="T103" fmla="*/ 5 h 26"/>
              <a:gd name="T104" fmla="*/ 5 w 15"/>
              <a:gd name="T105" fmla="*/ 8 h 26"/>
              <a:gd name="T106" fmla="*/ 5 w 15"/>
              <a:gd name="T107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4" y="4"/>
                </a:lnTo>
                <a:lnTo>
                  <a:pt x="14" y="4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18"/>
                </a:lnTo>
                <a:lnTo>
                  <a:pt x="15" y="18"/>
                </a:lnTo>
                <a:lnTo>
                  <a:pt x="15" y="20"/>
                </a:lnTo>
                <a:lnTo>
                  <a:pt x="15" y="20"/>
                </a:lnTo>
                <a:lnTo>
                  <a:pt x="14" y="23"/>
                </a:lnTo>
                <a:lnTo>
                  <a:pt x="14" y="23"/>
                </a:lnTo>
                <a:lnTo>
                  <a:pt x="11" y="25"/>
                </a:lnTo>
                <a:lnTo>
                  <a:pt x="11" y="25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close/>
                <a:moveTo>
                  <a:pt x="5" y="18"/>
                </a:move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8"/>
                </a:lnTo>
                <a:lnTo>
                  <a:pt x="10" y="8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46" name="Freeform 970">
            <a:extLst>
              <a:ext uri="{FF2B5EF4-FFF2-40B4-BE49-F238E27FC236}">
                <a16:creationId xmlns:a16="http://schemas.microsoft.com/office/drawing/2014/main" id="{F3ACE711-B235-4554-95EB-58196D478EDD}"/>
              </a:ext>
            </a:extLst>
          </p:cNvPr>
          <p:cNvSpPr>
            <a:spLocks noEditPoints="1"/>
          </p:cNvSpPr>
          <p:nvPr/>
        </p:nvSpPr>
        <p:spPr bwMode="auto">
          <a:xfrm>
            <a:off x="5489018" y="4908733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8 h 26"/>
              <a:gd name="T6" fmla="*/ 5 w 15"/>
              <a:gd name="T7" fmla="*/ 18 h 26"/>
              <a:gd name="T8" fmla="*/ 5 w 15"/>
              <a:gd name="T9" fmla="*/ 20 h 26"/>
              <a:gd name="T10" fmla="*/ 5 w 15"/>
              <a:gd name="T11" fmla="*/ 20 h 26"/>
              <a:gd name="T12" fmla="*/ 7 w 15"/>
              <a:gd name="T13" fmla="*/ 20 h 26"/>
              <a:gd name="T14" fmla="*/ 7 w 15"/>
              <a:gd name="T15" fmla="*/ 20 h 26"/>
              <a:gd name="T16" fmla="*/ 9 w 15"/>
              <a:gd name="T17" fmla="*/ 20 h 26"/>
              <a:gd name="T18" fmla="*/ 9 w 15"/>
              <a:gd name="T19" fmla="*/ 20 h 26"/>
              <a:gd name="T20" fmla="*/ 10 w 15"/>
              <a:gd name="T21" fmla="*/ 18 h 26"/>
              <a:gd name="T22" fmla="*/ 15 w 15"/>
              <a:gd name="T23" fmla="*/ 18 h 26"/>
              <a:gd name="T24" fmla="*/ 15 w 15"/>
              <a:gd name="T25" fmla="*/ 18 h 26"/>
              <a:gd name="T26" fmla="*/ 15 w 15"/>
              <a:gd name="T27" fmla="*/ 21 h 26"/>
              <a:gd name="T28" fmla="*/ 12 w 15"/>
              <a:gd name="T29" fmla="*/ 24 h 26"/>
              <a:gd name="T30" fmla="*/ 12 w 15"/>
              <a:gd name="T31" fmla="*/ 24 h 26"/>
              <a:gd name="T32" fmla="*/ 10 w 15"/>
              <a:gd name="T33" fmla="*/ 25 h 26"/>
              <a:gd name="T34" fmla="*/ 10 w 15"/>
              <a:gd name="T35" fmla="*/ 25 h 26"/>
              <a:gd name="T36" fmla="*/ 7 w 15"/>
              <a:gd name="T37" fmla="*/ 26 h 26"/>
              <a:gd name="T38" fmla="*/ 7 w 15"/>
              <a:gd name="T39" fmla="*/ 26 h 26"/>
              <a:gd name="T40" fmla="*/ 4 w 15"/>
              <a:gd name="T41" fmla="*/ 25 h 26"/>
              <a:gd name="T42" fmla="*/ 4 w 15"/>
              <a:gd name="T43" fmla="*/ 25 h 26"/>
              <a:gd name="T44" fmla="*/ 1 w 15"/>
              <a:gd name="T45" fmla="*/ 23 h 26"/>
              <a:gd name="T46" fmla="*/ 1 w 15"/>
              <a:gd name="T47" fmla="*/ 23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8 h 26"/>
              <a:gd name="T54" fmla="*/ 0 w 15"/>
              <a:gd name="T55" fmla="*/ 9 h 26"/>
              <a:gd name="T56" fmla="*/ 0 w 15"/>
              <a:gd name="T57" fmla="*/ 9 h 26"/>
              <a:gd name="T58" fmla="*/ 0 w 15"/>
              <a:gd name="T59" fmla="*/ 6 h 26"/>
              <a:gd name="T60" fmla="*/ 0 w 15"/>
              <a:gd name="T61" fmla="*/ 6 h 26"/>
              <a:gd name="T62" fmla="*/ 1 w 15"/>
              <a:gd name="T63" fmla="*/ 4 h 26"/>
              <a:gd name="T64" fmla="*/ 1 w 15"/>
              <a:gd name="T65" fmla="*/ 4 h 26"/>
              <a:gd name="T66" fmla="*/ 4 w 15"/>
              <a:gd name="T67" fmla="*/ 1 h 26"/>
              <a:gd name="T68" fmla="*/ 4 w 15"/>
              <a:gd name="T69" fmla="*/ 1 h 26"/>
              <a:gd name="T70" fmla="*/ 7 w 15"/>
              <a:gd name="T71" fmla="*/ 0 h 26"/>
              <a:gd name="T72" fmla="*/ 7 w 15"/>
              <a:gd name="T73" fmla="*/ 0 h 26"/>
              <a:gd name="T74" fmla="*/ 10 w 15"/>
              <a:gd name="T75" fmla="*/ 0 h 26"/>
              <a:gd name="T76" fmla="*/ 10 w 15"/>
              <a:gd name="T77" fmla="*/ 0 h 26"/>
              <a:gd name="T78" fmla="*/ 12 w 15"/>
              <a:gd name="T79" fmla="*/ 3 h 26"/>
              <a:gd name="T80" fmla="*/ 12 w 15"/>
              <a:gd name="T81" fmla="*/ 3 h 26"/>
              <a:gd name="T82" fmla="*/ 15 w 15"/>
              <a:gd name="T83" fmla="*/ 5 h 26"/>
              <a:gd name="T84" fmla="*/ 15 w 15"/>
              <a:gd name="T85" fmla="*/ 8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8 h 26"/>
              <a:gd name="T94" fmla="*/ 10 w 15"/>
              <a:gd name="T95" fmla="*/ 8 h 26"/>
              <a:gd name="T96" fmla="*/ 9 w 15"/>
              <a:gd name="T97" fmla="*/ 5 h 26"/>
              <a:gd name="T98" fmla="*/ 9 w 15"/>
              <a:gd name="T99" fmla="*/ 5 h 26"/>
              <a:gd name="T100" fmla="*/ 7 w 15"/>
              <a:gd name="T101" fmla="*/ 5 h 26"/>
              <a:gd name="T102" fmla="*/ 7 w 15"/>
              <a:gd name="T103" fmla="*/ 5 h 26"/>
              <a:gd name="T104" fmla="*/ 5 w 15"/>
              <a:gd name="T105" fmla="*/ 5 h 26"/>
              <a:gd name="T106" fmla="*/ 5 w 15"/>
              <a:gd name="T107" fmla="*/ 5 h 26"/>
              <a:gd name="T108" fmla="*/ 5 w 15"/>
              <a:gd name="T109" fmla="*/ 8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5" y="18"/>
                </a:lnTo>
                <a:lnTo>
                  <a:pt x="15" y="18"/>
                </a:lnTo>
                <a:lnTo>
                  <a:pt x="15" y="21"/>
                </a:lnTo>
                <a:lnTo>
                  <a:pt x="12" y="24"/>
                </a:lnTo>
                <a:lnTo>
                  <a:pt x="12" y="24"/>
                </a:lnTo>
                <a:lnTo>
                  <a:pt x="10" y="25"/>
                </a:lnTo>
                <a:lnTo>
                  <a:pt x="10" y="25"/>
                </a:lnTo>
                <a:lnTo>
                  <a:pt x="7" y="26"/>
                </a:lnTo>
                <a:lnTo>
                  <a:pt x="7" y="26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3"/>
                </a:lnTo>
                <a:lnTo>
                  <a:pt x="12" y="3"/>
                </a:lnTo>
                <a:lnTo>
                  <a:pt x="15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8"/>
                </a:ln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47" name="Freeform 971">
            <a:extLst>
              <a:ext uri="{FF2B5EF4-FFF2-40B4-BE49-F238E27FC236}">
                <a16:creationId xmlns:a16="http://schemas.microsoft.com/office/drawing/2014/main" id="{D4D824EC-7887-49E7-BA0E-5F37E77F8507}"/>
              </a:ext>
            </a:extLst>
          </p:cNvPr>
          <p:cNvSpPr>
            <a:spLocks/>
          </p:cNvSpPr>
          <p:nvPr/>
        </p:nvSpPr>
        <p:spPr bwMode="auto">
          <a:xfrm>
            <a:off x="5519181" y="4908733"/>
            <a:ext cx="23813" cy="39688"/>
          </a:xfrm>
          <a:custGeom>
            <a:avLst/>
            <a:gdLst>
              <a:gd name="T0" fmla="*/ 0 w 15"/>
              <a:gd name="T1" fmla="*/ 25 h 25"/>
              <a:gd name="T2" fmla="*/ 0 w 15"/>
              <a:gd name="T3" fmla="*/ 0 h 25"/>
              <a:gd name="T4" fmla="*/ 5 w 15"/>
              <a:gd name="T5" fmla="*/ 0 h 25"/>
              <a:gd name="T6" fmla="*/ 5 w 15"/>
              <a:gd name="T7" fmla="*/ 3 h 25"/>
              <a:gd name="T8" fmla="*/ 5 w 15"/>
              <a:gd name="T9" fmla="*/ 3 h 25"/>
              <a:gd name="T10" fmla="*/ 5 w 15"/>
              <a:gd name="T11" fmla="*/ 3 h 25"/>
              <a:gd name="T12" fmla="*/ 7 w 15"/>
              <a:gd name="T13" fmla="*/ 0 h 25"/>
              <a:gd name="T14" fmla="*/ 7 w 15"/>
              <a:gd name="T15" fmla="*/ 0 h 25"/>
              <a:gd name="T16" fmla="*/ 10 w 15"/>
              <a:gd name="T17" fmla="*/ 0 h 25"/>
              <a:gd name="T18" fmla="*/ 10 w 15"/>
              <a:gd name="T19" fmla="*/ 0 h 25"/>
              <a:gd name="T20" fmla="*/ 11 w 15"/>
              <a:gd name="T21" fmla="*/ 0 h 25"/>
              <a:gd name="T22" fmla="*/ 11 w 15"/>
              <a:gd name="T23" fmla="*/ 0 h 25"/>
              <a:gd name="T24" fmla="*/ 13 w 15"/>
              <a:gd name="T25" fmla="*/ 1 h 25"/>
              <a:gd name="T26" fmla="*/ 13 w 15"/>
              <a:gd name="T27" fmla="*/ 1 h 25"/>
              <a:gd name="T28" fmla="*/ 15 w 15"/>
              <a:gd name="T29" fmla="*/ 3 h 25"/>
              <a:gd name="T30" fmla="*/ 15 w 15"/>
              <a:gd name="T31" fmla="*/ 3 h 25"/>
              <a:gd name="T32" fmla="*/ 15 w 15"/>
              <a:gd name="T33" fmla="*/ 6 h 25"/>
              <a:gd name="T34" fmla="*/ 15 w 15"/>
              <a:gd name="T35" fmla="*/ 25 h 25"/>
              <a:gd name="T36" fmla="*/ 10 w 15"/>
              <a:gd name="T37" fmla="*/ 25 h 25"/>
              <a:gd name="T38" fmla="*/ 10 w 15"/>
              <a:gd name="T39" fmla="*/ 8 h 25"/>
              <a:gd name="T40" fmla="*/ 10 w 15"/>
              <a:gd name="T41" fmla="*/ 8 h 25"/>
              <a:gd name="T42" fmla="*/ 10 w 15"/>
              <a:gd name="T43" fmla="*/ 6 h 25"/>
              <a:gd name="T44" fmla="*/ 10 w 15"/>
              <a:gd name="T45" fmla="*/ 6 h 25"/>
              <a:gd name="T46" fmla="*/ 7 w 15"/>
              <a:gd name="T47" fmla="*/ 5 h 25"/>
              <a:gd name="T48" fmla="*/ 7 w 15"/>
              <a:gd name="T49" fmla="*/ 5 h 25"/>
              <a:gd name="T50" fmla="*/ 5 w 15"/>
              <a:gd name="T51" fmla="*/ 6 h 25"/>
              <a:gd name="T52" fmla="*/ 5 w 15"/>
              <a:gd name="T53" fmla="*/ 6 h 25"/>
              <a:gd name="T54" fmla="*/ 5 w 15"/>
              <a:gd name="T55" fmla="*/ 9 h 25"/>
              <a:gd name="T56" fmla="*/ 5 w 15"/>
              <a:gd name="T57" fmla="*/ 25 h 25"/>
              <a:gd name="T58" fmla="*/ 0 w 15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1"/>
                </a:lnTo>
                <a:lnTo>
                  <a:pt x="13" y="1"/>
                </a:lnTo>
                <a:lnTo>
                  <a:pt x="15" y="3"/>
                </a:lnTo>
                <a:lnTo>
                  <a:pt x="15" y="3"/>
                </a:lnTo>
                <a:lnTo>
                  <a:pt x="15" y="6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48" name="Freeform 972">
            <a:extLst>
              <a:ext uri="{FF2B5EF4-FFF2-40B4-BE49-F238E27FC236}">
                <a16:creationId xmlns:a16="http://schemas.microsoft.com/office/drawing/2014/main" id="{5D76796C-5891-4CE7-860A-1758D47E9269}"/>
              </a:ext>
            </a:extLst>
          </p:cNvPr>
          <p:cNvSpPr>
            <a:spLocks/>
          </p:cNvSpPr>
          <p:nvPr/>
        </p:nvSpPr>
        <p:spPr bwMode="auto">
          <a:xfrm>
            <a:off x="5544581" y="4897621"/>
            <a:ext cx="17463" cy="50800"/>
          </a:xfrm>
          <a:custGeom>
            <a:avLst/>
            <a:gdLst>
              <a:gd name="T0" fmla="*/ 2 w 11"/>
              <a:gd name="T1" fmla="*/ 7 h 32"/>
              <a:gd name="T2" fmla="*/ 2 w 11"/>
              <a:gd name="T3" fmla="*/ 0 h 32"/>
              <a:gd name="T4" fmla="*/ 9 w 11"/>
              <a:gd name="T5" fmla="*/ 0 h 32"/>
              <a:gd name="T6" fmla="*/ 9 w 11"/>
              <a:gd name="T7" fmla="*/ 7 h 32"/>
              <a:gd name="T8" fmla="*/ 11 w 11"/>
              <a:gd name="T9" fmla="*/ 7 h 32"/>
              <a:gd name="T10" fmla="*/ 11 w 11"/>
              <a:gd name="T11" fmla="*/ 11 h 32"/>
              <a:gd name="T12" fmla="*/ 9 w 11"/>
              <a:gd name="T13" fmla="*/ 11 h 32"/>
              <a:gd name="T14" fmla="*/ 9 w 11"/>
              <a:gd name="T15" fmla="*/ 25 h 32"/>
              <a:gd name="T16" fmla="*/ 9 w 11"/>
              <a:gd name="T17" fmla="*/ 25 h 32"/>
              <a:gd name="T18" fmla="*/ 9 w 11"/>
              <a:gd name="T19" fmla="*/ 27 h 32"/>
              <a:gd name="T20" fmla="*/ 9 w 11"/>
              <a:gd name="T21" fmla="*/ 27 h 32"/>
              <a:gd name="T22" fmla="*/ 9 w 11"/>
              <a:gd name="T23" fmla="*/ 27 h 32"/>
              <a:gd name="T24" fmla="*/ 9 w 11"/>
              <a:gd name="T25" fmla="*/ 27 h 32"/>
              <a:gd name="T26" fmla="*/ 10 w 11"/>
              <a:gd name="T27" fmla="*/ 27 h 32"/>
              <a:gd name="T28" fmla="*/ 10 w 11"/>
              <a:gd name="T29" fmla="*/ 27 h 32"/>
              <a:gd name="T30" fmla="*/ 11 w 11"/>
              <a:gd name="T31" fmla="*/ 27 h 32"/>
              <a:gd name="T32" fmla="*/ 11 w 11"/>
              <a:gd name="T33" fmla="*/ 32 h 32"/>
              <a:gd name="T34" fmla="*/ 9 w 11"/>
              <a:gd name="T35" fmla="*/ 32 h 32"/>
              <a:gd name="T36" fmla="*/ 9 w 11"/>
              <a:gd name="T37" fmla="*/ 32 h 32"/>
              <a:gd name="T38" fmla="*/ 6 w 11"/>
              <a:gd name="T39" fmla="*/ 32 h 32"/>
              <a:gd name="T40" fmla="*/ 6 w 11"/>
              <a:gd name="T41" fmla="*/ 32 h 32"/>
              <a:gd name="T42" fmla="*/ 5 w 11"/>
              <a:gd name="T43" fmla="*/ 31 h 32"/>
              <a:gd name="T44" fmla="*/ 5 w 11"/>
              <a:gd name="T45" fmla="*/ 31 h 32"/>
              <a:gd name="T46" fmla="*/ 4 w 11"/>
              <a:gd name="T47" fmla="*/ 28 h 32"/>
              <a:gd name="T48" fmla="*/ 4 w 11"/>
              <a:gd name="T49" fmla="*/ 28 h 32"/>
              <a:gd name="T50" fmla="*/ 2 w 11"/>
              <a:gd name="T51" fmla="*/ 27 h 32"/>
              <a:gd name="T52" fmla="*/ 2 w 11"/>
              <a:gd name="T53" fmla="*/ 11 h 32"/>
              <a:gd name="T54" fmla="*/ 0 w 11"/>
              <a:gd name="T55" fmla="*/ 11 h 32"/>
              <a:gd name="T56" fmla="*/ 0 w 11"/>
              <a:gd name="T57" fmla="*/ 7 h 32"/>
              <a:gd name="T58" fmla="*/ 2 w 11"/>
              <a:gd name="T59" fmla="*/ 7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" h="32">
                <a:moveTo>
                  <a:pt x="2" y="7"/>
                </a:moveTo>
                <a:lnTo>
                  <a:pt x="2" y="0"/>
                </a:lnTo>
                <a:lnTo>
                  <a:pt x="9" y="0"/>
                </a:lnTo>
                <a:lnTo>
                  <a:pt x="9" y="7"/>
                </a:lnTo>
                <a:lnTo>
                  <a:pt x="11" y="7"/>
                </a:lnTo>
                <a:lnTo>
                  <a:pt x="11" y="11"/>
                </a:lnTo>
                <a:lnTo>
                  <a:pt x="9" y="11"/>
                </a:lnTo>
                <a:lnTo>
                  <a:pt x="9" y="25"/>
                </a:lnTo>
                <a:lnTo>
                  <a:pt x="9" y="25"/>
                </a:lnTo>
                <a:lnTo>
                  <a:pt x="9" y="27"/>
                </a:lnTo>
                <a:lnTo>
                  <a:pt x="9" y="27"/>
                </a:lnTo>
                <a:lnTo>
                  <a:pt x="9" y="27"/>
                </a:lnTo>
                <a:lnTo>
                  <a:pt x="9" y="27"/>
                </a:lnTo>
                <a:lnTo>
                  <a:pt x="10" y="27"/>
                </a:lnTo>
                <a:lnTo>
                  <a:pt x="10" y="27"/>
                </a:lnTo>
                <a:lnTo>
                  <a:pt x="11" y="27"/>
                </a:lnTo>
                <a:lnTo>
                  <a:pt x="11" y="32"/>
                </a:lnTo>
                <a:lnTo>
                  <a:pt x="9" y="32"/>
                </a:lnTo>
                <a:lnTo>
                  <a:pt x="9" y="32"/>
                </a:lnTo>
                <a:lnTo>
                  <a:pt x="6" y="32"/>
                </a:lnTo>
                <a:lnTo>
                  <a:pt x="6" y="32"/>
                </a:lnTo>
                <a:lnTo>
                  <a:pt x="5" y="31"/>
                </a:lnTo>
                <a:lnTo>
                  <a:pt x="5" y="31"/>
                </a:lnTo>
                <a:lnTo>
                  <a:pt x="4" y="28"/>
                </a:lnTo>
                <a:lnTo>
                  <a:pt x="4" y="28"/>
                </a:lnTo>
                <a:lnTo>
                  <a:pt x="2" y="27"/>
                </a:lnTo>
                <a:lnTo>
                  <a:pt x="2" y="11"/>
                </a:lnTo>
                <a:lnTo>
                  <a:pt x="0" y="11"/>
                </a:lnTo>
                <a:lnTo>
                  <a:pt x="0" y="7"/>
                </a:lnTo>
                <a:lnTo>
                  <a:pt x="2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49" name="Freeform 973">
            <a:extLst>
              <a:ext uri="{FF2B5EF4-FFF2-40B4-BE49-F238E27FC236}">
                <a16:creationId xmlns:a16="http://schemas.microsoft.com/office/drawing/2014/main" id="{56559C24-FE34-4E1D-9957-B415A7A6FF14}"/>
              </a:ext>
            </a:extLst>
          </p:cNvPr>
          <p:cNvSpPr>
            <a:spLocks noEditPoints="1"/>
          </p:cNvSpPr>
          <p:nvPr/>
        </p:nvSpPr>
        <p:spPr bwMode="auto">
          <a:xfrm>
            <a:off x="5566806" y="4908733"/>
            <a:ext cx="23813" cy="57150"/>
          </a:xfrm>
          <a:custGeom>
            <a:avLst/>
            <a:gdLst>
              <a:gd name="T0" fmla="*/ 5 w 15"/>
              <a:gd name="T1" fmla="*/ 29 h 36"/>
              <a:gd name="T2" fmla="*/ 5 w 15"/>
              <a:gd name="T3" fmla="*/ 30 h 36"/>
              <a:gd name="T4" fmla="*/ 7 w 15"/>
              <a:gd name="T5" fmla="*/ 31 h 36"/>
              <a:gd name="T6" fmla="*/ 9 w 15"/>
              <a:gd name="T7" fmla="*/ 30 h 36"/>
              <a:gd name="T8" fmla="*/ 10 w 15"/>
              <a:gd name="T9" fmla="*/ 23 h 36"/>
              <a:gd name="T10" fmla="*/ 10 w 15"/>
              <a:gd name="T11" fmla="*/ 23 h 36"/>
              <a:gd name="T12" fmla="*/ 7 w 15"/>
              <a:gd name="T13" fmla="*/ 25 h 36"/>
              <a:gd name="T14" fmla="*/ 5 w 15"/>
              <a:gd name="T15" fmla="*/ 26 h 36"/>
              <a:gd name="T16" fmla="*/ 0 w 15"/>
              <a:gd name="T17" fmla="*/ 24 h 36"/>
              <a:gd name="T18" fmla="*/ 0 w 15"/>
              <a:gd name="T19" fmla="*/ 21 h 36"/>
              <a:gd name="T20" fmla="*/ 0 w 15"/>
              <a:gd name="T21" fmla="*/ 18 h 36"/>
              <a:gd name="T22" fmla="*/ 0 w 15"/>
              <a:gd name="T23" fmla="*/ 9 h 36"/>
              <a:gd name="T24" fmla="*/ 0 w 15"/>
              <a:gd name="T25" fmla="*/ 4 h 36"/>
              <a:gd name="T26" fmla="*/ 2 w 15"/>
              <a:gd name="T27" fmla="*/ 0 h 36"/>
              <a:gd name="T28" fmla="*/ 5 w 15"/>
              <a:gd name="T29" fmla="*/ 0 h 36"/>
              <a:gd name="T30" fmla="*/ 6 w 15"/>
              <a:gd name="T31" fmla="*/ 0 h 36"/>
              <a:gd name="T32" fmla="*/ 7 w 15"/>
              <a:gd name="T33" fmla="*/ 0 h 36"/>
              <a:gd name="T34" fmla="*/ 9 w 15"/>
              <a:gd name="T35" fmla="*/ 1 h 36"/>
              <a:gd name="T36" fmla="*/ 10 w 15"/>
              <a:gd name="T37" fmla="*/ 3 h 36"/>
              <a:gd name="T38" fmla="*/ 15 w 15"/>
              <a:gd name="T39" fmla="*/ 0 h 36"/>
              <a:gd name="T40" fmla="*/ 15 w 15"/>
              <a:gd name="T41" fmla="*/ 29 h 36"/>
              <a:gd name="T42" fmla="*/ 15 w 15"/>
              <a:gd name="T43" fmla="*/ 31 h 36"/>
              <a:gd name="T44" fmla="*/ 12 w 15"/>
              <a:gd name="T45" fmla="*/ 34 h 36"/>
              <a:gd name="T46" fmla="*/ 10 w 15"/>
              <a:gd name="T47" fmla="*/ 35 h 36"/>
              <a:gd name="T48" fmla="*/ 7 w 15"/>
              <a:gd name="T49" fmla="*/ 36 h 36"/>
              <a:gd name="T50" fmla="*/ 5 w 15"/>
              <a:gd name="T51" fmla="*/ 35 h 36"/>
              <a:gd name="T52" fmla="*/ 2 w 15"/>
              <a:gd name="T53" fmla="*/ 34 h 36"/>
              <a:gd name="T54" fmla="*/ 0 w 15"/>
              <a:gd name="T55" fmla="*/ 33 h 36"/>
              <a:gd name="T56" fmla="*/ 5 w 15"/>
              <a:gd name="T57" fmla="*/ 29 h 36"/>
              <a:gd name="T58" fmla="*/ 5 w 15"/>
              <a:gd name="T59" fmla="*/ 18 h 36"/>
              <a:gd name="T60" fmla="*/ 5 w 15"/>
              <a:gd name="T61" fmla="*/ 20 h 36"/>
              <a:gd name="T62" fmla="*/ 7 w 15"/>
              <a:gd name="T63" fmla="*/ 20 h 36"/>
              <a:gd name="T64" fmla="*/ 9 w 15"/>
              <a:gd name="T65" fmla="*/ 20 h 36"/>
              <a:gd name="T66" fmla="*/ 10 w 15"/>
              <a:gd name="T67" fmla="*/ 8 h 36"/>
              <a:gd name="T68" fmla="*/ 9 w 15"/>
              <a:gd name="T69" fmla="*/ 6 h 36"/>
              <a:gd name="T70" fmla="*/ 7 w 15"/>
              <a:gd name="T71" fmla="*/ 5 h 36"/>
              <a:gd name="T72" fmla="*/ 5 w 15"/>
              <a:gd name="T73" fmla="*/ 6 h 36"/>
              <a:gd name="T74" fmla="*/ 5 w 15"/>
              <a:gd name="T75" fmla="*/ 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" h="36">
                <a:moveTo>
                  <a:pt x="5" y="29"/>
                </a:moveTo>
                <a:lnTo>
                  <a:pt x="5" y="29"/>
                </a:lnTo>
                <a:lnTo>
                  <a:pt x="5" y="30"/>
                </a:lnTo>
                <a:lnTo>
                  <a:pt x="5" y="30"/>
                </a:lnTo>
                <a:lnTo>
                  <a:pt x="7" y="31"/>
                </a:lnTo>
                <a:lnTo>
                  <a:pt x="7" y="31"/>
                </a:lnTo>
                <a:lnTo>
                  <a:pt x="9" y="30"/>
                </a:lnTo>
                <a:lnTo>
                  <a:pt x="9" y="30"/>
                </a:lnTo>
                <a:lnTo>
                  <a:pt x="10" y="28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7" y="25"/>
                </a:lnTo>
                <a:lnTo>
                  <a:pt x="7" y="25"/>
                </a:lnTo>
                <a:lnTo>
                  <a:pt x="5" y="26"/>
                </a:lnTo>
                <a:lnTo>
                  <a:pt x="5" y="26"/>
                </a:lnTo>
                <a:lnTo>
                  <a:pt x="2" y="25"/>
                </a:lnTo>
                <a:lnTo>
                  <a:pt x="0" y="24"/>
                </a:lnTo>
                <a:lnTo>
                  <a:pt x="0" y="24"/>
                </a:lnTo>
                <a:lnTo>
                  <a:pt x="0" y="21"/>
                </a:lnTo>
                <a:lnTo>
                  <a:pt x="0" y="21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4"/>
                </a:lnTo>
                <a:lnTo>
                  <a:pt x="0" y="4"/>
                </a:lnTo>
                <a:lnTo>
                  <a:pt x="0" y="3"/>
                </a:lnTo>
                <a:lnTo>
                  <a:pt x="2" y="0"/>
                </a:lnTo>
                <a:lnTo>
                  <a:pt x="2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1"/>
                </a:lnTo>
                <a:lnTo>
                  <a:pt x="9" y="1"/>
                </a:lnTo>
                <a:lnTo>
                  <a:pt x="10" y="3"/>
                </a:lnTo>
                <a:lnTo>
                  <a:pt x="10" y="0"/>
                </a:lnTo>
                <a:lnTo>
                  <a:pt x="15" y="0"/>
                </a:lnTo>
                <a:lnTo>
                  <a:pt x="15" y="29"/>
                </a:lnTo>
                <a:lnTo>
                  <a:pt x="15" y="29"/>
                </a:lnTo>
                <a:lnTo>
                  <a:pt x="15" y="31"/>
                </a:lnTo>
                <a:lnTo>
                  <a:pt x="15" y="31"/>
                </a:lnTo>
                <a:lnTo>
                  <a:pt x="12" y="34"/>
                </a:lnTo>
                <a:lnTo>
                  <a:pt x="12" y="34"/>
                </a:lnTo>
                <a:lnTo>
                  <a:pt x="10" y="35"/>
                </a:lnTo>
                <a:lnTo>
                  <a:pt x="10" y="35"/>
                </a:lnTo>
                <a:lnTo>
                  <a:pt x="7" y="36"/>
                </a:lnTo>
                <a:lnTo>
                  <a:pt x="7" y="36"/>
                </a:lnTo>
                <a:lnTo>
                  <a:pt x="5" y="35"/>
                </a:lnTo>
                <a:lnTo>
                  <a:pt x="5" y="35"/>
                </a:lnTo>
                <a:lnTo>
                  <a:pt x="2" y="34"/>
                </a:lnTo>
                <a:lnTo>
                  <a:pt x="2" y="34"/>
                </a:lnTo>
                <a:lnTo>
                  <a:pt x="0" y="33"/>
                </a:lnTo>
                <a:lnTo>
                  <a:pt x="0" y="33"/>
                </a:lnTo>
                <a:lnTo>
                  <a:pt x="0" y="29"/>
                </a:lnTo>
                <a:lnTo>
                  <a:pt x="5" y="29"/>
                </a:lnTo>
                <a:close/>
                <a:moveTo>
                  <a:pt x="5" y="18"/>
                </a:move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0" y="8"/>
                </a:lnTo>
                <a:lnTo>
                  <a:pt x="10" y="8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50" name="Freeform 974">
            <a:extLst>
              <a:ext uri="{FF2B5EF4-FFF2-40B4-BE49-F238E27FC236}">
                <a16:creationId xmlns:a16="http://schemas.microsoft.com/office/drawing/2014/main" id="{5AE3E7E9-64FD-4D01-AD37-49F505217CD5}"/>
              </a:ext>
            </a:extLst>
          </p:cNvPr>
          <p:cNvSpPr>
            <a:spLocks noEditPoints="1"/>
          </p:cNvSpPr>
          <p:nvPr/>
        </p:nvSpPr>
        <p:spPr bwMode="auto">
          <a:xfrm>
            <a:off x="5596968" y="4908733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8 h 26"/>
              <a:gd name="T6" fmla="*/ 5 w 15"/>
              <a:gd name="T7" fmla="*/ 18 h 26"/>
              <a:gd name="T8" fmla="*/ 5 w 15"/>
              <a:gd name="T9" fmla="*/ 20 h 26"/>
              <a:gd name="T10" fmla="*/ 5 w 15"/>
              <a:gd name="T11" fmla="*/ 20 h 26"/>
              <a:gd name="T12" fmla="*/ 7 w 15"/>
              <a:gd name="T13" fmla="*/ 20 h 26"/>
              <a:gd name="T14" fmla="*/ 7 w 15"/>
              <a:gd name="T15" fmla="*/ 20 h 26"/>
              <a:gd name="T16" fmla="*/ 8 w 15"/>
              <a:gd name="T17" fmla="*/ 20 h 26"/>
              <a:gd name="T18" fmla="*/ 8 w 15"/>
              <a:gd name="T19" fmla="*/ 20 h 26"/>
              <a:gd name="T20" fmla="*/ 10 w 15"/>
              <a:gd name="T21" fmla="*/ 18 h 26"/>
              <a:gd name="T22" fmla="*/ 15 w 15"/>
              <a:gd name="T23" fmla="*/ 18 h 26"/>
              <a:gd name="T24" fmla="*/ 15 w 15"/>
              <a:gd name="T25" fmla="*/ 18 h 26"/>
              <a:gd name="T26" fmla="*/ 15 w 15"/>
              <a:gd name="T27" fmla="*/ 21 h 26"/>
              <a:gd name="T28" fmla="*/ 12 w 15"/>
              <a:gd name="T29" fmla="*/ 24 h 26"/>
              <a:gd name="T30" fmla="*/ 12 w 15"/>
              <a:gd name="T31" fmla="*/ 24 h 26"/>
              <a:gd name="T32" fmla="*/ 10 w 15"/>
              <a:gd name="T33" fmla="*/ 25 h 26"/>
              <a:gd name="T34" fmla="*/ 10 w 15"/>
              <a:gd name="T35" fmla="*/ 25 h 26"/>
              <a:gd name="T36" fmla="*/ 7 w 15"/>
              <a:gd name="T37" fmla="*/ 26 h 26"/>
              <a:gd name="T38" fmla="*/ 7 w 15"/>
              <a:gd name="T39" fmla="*/ 26 h 26"/>
              <a:gd name="T40" fmla="*/ 3 w 15"/>
              <a:gd name="T41" fmla="*/ 25 h 26"/>
              <a:gd name="T42" fmla="*/ 3 w 15"/>
              <a:gd name="T43" fmla="*/ 25 h 26"/>
              <a:gd name="T44" fmla="*/ 1 w 15"/>
              <a:gd name="T45" fmla="*/ 23 h 26"/>
              <a:gd name="T46" fmla="*/ 1 w 15"/>
              <a:gd name="T47" fmla="*/ 23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8 h 26"/>
              <a:gd name="T54" fmla="*/ 0 w 15"/>
              <a:gd name="T55" fmla="*/ 9 h 26"/>
              <a:gd name="T56" fmla="*/ 0 w 15"/>
              <a:gd name="T57" fmla="*/ 9 h 26"/>
              <a:gd name="T58" fmla="*/ 0 w 15"/>
              <a:gd name="T59" fmla="*/ 6 h 26"/>
              <a:gd name="T60" fmla="*/ 0 w 15"/>
              <a:gd name="T61" fmla="*/ 6 h 26"/>
              <a:gd name="T62" fmla="*/ 1 w 15"/>
              <a:gd name="T63" fmla="*/ 4 h 26"/>
              <a:gd name="T64" fmla="*/ 1 w 15"/>
              <a:gd name="T65" fmla="*/ 4 h 26"/>
              <a:gd name="T66" fmla="*/ 3 w 15"/>
              <a:gd name="T67" fmla="*/ 1 h 26"/>
              <a:gd name="T68" fmla="*/ 3 w 15"/>
              <a:gd name="T69" fmla="*/ 1 h 26"/>
              <a:gd name="T70" fmla="*/ 7 w 15"/>
              <a:gd name="T71" fmla="*/ 0 h 26"/>
              <a:gd name="T72" fmla="*/ 7 w 15"/>
              <a:gd name="T73" fmla="*/ 0 h 26"/>
              <a:gd name="T74" fmla="*/ 10 w 15"/>
              <a:gd name="T75" fmla="*/ 0 h 26"/>
              <a:gd name="T76" fmla="*/ 10 w 15"/>
              <a:gd name="T77" fmla="*/ 0 h 26"/>
              <a:gd name="T78" fmla="*/ 12 w 15"/>
              <a:gd name="T79" fmla="*/ 3 h 26"/>
              <a:gd name="T80" fmla="*/ 12 w 15"/>
              <a:gd name="T81" fmla="*/ 3 h 26"/>
              <a:gd name="T82" fmla="*/ 15 w 15"/>
              <a:gd name="T83" fmla="*/ 5 h 26"/>
              <a:gd name="T84" fmla="*/ 15 w 15"/>
              <a:gd name="T85" fmla="*/ 8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8 h 26"/>
              <a:gd name="T94" fmla="*/ 10 w 15"/>
              <a:gd name="T95" fmla="*/ 8 h 26"/>
              <a:gd name="T96" fmla="*/ 8 w 15"/>
              <a:gd name="T97" fmla="*/ 5 h 26"/>
              <a:gd name="T98" fmla="*/ 8 w 15"/>
              <a:gd name="T99" fmla="*/ 5 h 26"/>
              <a:gd name="T100" fmla="*/ 7 w 15"/>
              <a:gd name="T101" fmla="*/ 5 h 26"/>
              <a:gd name="T102" fmla="*/ 7 w 15"/>
              <a:gd name="T103" fmla="*/ 5 h 26"/>
              <a:gd name="T104" fmla="*/ 5 w 15"/>
              <a:gd name="T105" fmla="*/ 5 h 26"/>
              <a:gd name="T106" fmla="*/ 5 w 15"/>
              <a:gd name="T107" fmla="*/ 5 h 26"/>
              <a:gd name="T108" fmla="*/ 5 w 15"/>
              <a:gd name="T109" fmla="*/ 8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0" y="18"/>
                </a:lnTo>
                <a:lnTo>
                  <a:pt x="15" y="18"/>
                </a:lnTo>
                <a:lnTo>
                  <a:pt x="15" y="18"/>
                </a:lnTo>
                <a:lnTo>
                  <a:pt x="15" y="21"/>
                </a:lnTo>
                <a:lnTo>
                  <a:pt x="12" y="24"/>
                </a:lnTo>
                <a:lnTo>
                  <a:pt x="12" y="24"/>
                </a:lnTo>
                <a:lnTo>
                  <a:pt x="10" y="25"/>
                </a:lnTo>
                <a:lnTo>
                  <a:pt x="10" y="25"/>
                </a:lnTo>
                <a:lnTo>
                  <a:pt x="7" y="26"/>
                </a:lnTo>
                <a:lnTo>
                  <a:pt x="7" y="26"/>
                </a:lnTo>
                <a:lnTo>
                  <a:pt x="3" y="25"/>
                </a:lnTo>
                <a:lnTo>
                  <a:pt x="3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3" y="1"/>
                </a:lnTo>
                <a:lnTo>
                  <a:pt x="3" y="1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3"/>
                </a:lnTo>
                <a:lnTo>
                  <a:pt x="12" y="3"/>
                </a:lnTo>
                <a:lnTo>
                  <a:pt x="15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8"/>
                </a:lnTo>
                <a:lnTo>
                  <a:pt x="10" y="8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51" name="Freeform 975">
            <a:extLst>
              <a:ext uri="{FF2B5EF4-FFF2-40B4-BE49-F238E27FC236}">
                <a16:creationId xmlns:a16="http://schemas.microsoft.com/office/drawing/2014/main" id="{4B071AD2-09F9-49F2-86F6-2CF8F2CF3DB7}"/>
              </a:ext>
            </a:extLst>
          </p:cNvPr>
          <p:cNvSpPr>
            <a:spLocks/>
          </p:cNvSpPr>
          <p:nvPr/>
        </p:nvSpPr>
        <p:spPr bwMode="auto">
          <a:xfrm>
            <a:off x="5625543" y="4908733"/>
            <a:ext cx="23813" cy="39688"/>
          </a:xfrm>
          <a:custGeom>
            <a:avLst/>
            <a:gdLst>
              <a:gd name="T0" fmla="*/ 0 w 15"/>
              <a:gd name="T1" fmla="*/ 25 h 25"/>
              <a:gd name="T2" fmla="*/ 0 w 15"/>
              <a:gd name="T3" fmla="*/ 0 h 25"/>
              <a:gd name="T4" fmla="*/ 5 w 15"/>
              <a:gd name="T5" fmla="*/ 0 h 25"/>
              <a:gd name="T6" fmla="*/ 5 w 15"/>
              <a:gd name="T7" fmla="*/ 3 h 25"/>
              <a:gd name="T8" fmla="*/ 5 w 15"/>
              <a:gd name="T9" fmla="*/ 3 h 25"/>
              <a:gd name="T10" fmla="*/ 5 w 15"/>
              <a:gd name="T11" fmla="*/ 3 h 25"/>
              <a:gd name="T12" fmla="*/ 8 w 15"/>
              <a:gd name="T13" fmla="*/ 0 h 25"/>
              <a:gd name="T14" fmla="*/ 8 w 15"/>
              <a:gd name="T15" fmla="*/ 0 h 25"/>
              <a:gd name="T16" fmla="*/ 10 w 15"/>
              <a:gd name="T17" fmla="*/ 0 h 25"/>
              <a:gd name="T18" fmla="*/ 10 w 15"/>
              <a:gd name="T19" fmla="*/ 0 h 25"/>
              <a:gd name="T20" fmla="*/ 13 w 15"/>
              <a:gd name="T21" fmla="*/ 0 h 25"/>
              <a:gd name="T22" fmla="*/ 13 w 15"/>
              <a:gd name="T23" fmla="*/ 0 h 25"/>
              <a:gd name="T24" fmla="*/ 14 w 15"/>
              <a:gd name="T25" fmla="*/ 1 h 25"/>
              <a:gd name="T26" fmla="*/ 14 w 15"/>
              <a:gd name="T27" fmla="*/ 1 h 25"/>
              <a:gd name="T28" fmla="*/ 15 w 15"/>
              <a:gd name="T29" fmla="*/ 3 h 25"/>
              <a:gd name="T30" fmla="*/ 15 w 15"/>
              <a:gd name="T31" fmla="*/ 3 h 25"/>
              <a:gd name="T32" fmla="*/ 15 w 15"/>
              <a:gd name="T33" fmla="*/ 6 h 25"/>
              <a:gd name="T34" fmla="*/ 15 w 15"/>
              <a:gd name="T35" fmla="*/ 25 h 25"/>
              <a:gd name="T36" fmla="*/ 10 w 15"/>
              <a:gd name="T37" fmla="*/ 25 h 25"/>
              <a:gd name="T38" fmla="*/ 10 w 15"/>
              <a:gd name="T39" fmla="*/ 8 h 25"/>
              <a:gd name="T40" fmla="*/ 10 w 15"/>
              <a:gd name="T41" fmla="*/ 8 h 25"/>
              <a:gd name="T42" fmla="*/ 10 w 15"/>
              <a:gd name="T43" fmla="*/ 6 h 25"/>
              <a:gd name="T44" fmla="*/ 10 w 15"/>
              <a:gd name="T45" fmla="*/ 6 h 25"/>
              <a:gd name="T46" fmla="*/ 8 w 15"/>
              <a:gd name="T47" fmla="*/ 5 h 25"/>
              <a:gd name="T48" fmla="*/ 8 w 15"/>
              <a:gd name="T49" fmla="*/ 5 h 25"/>
              <a:gd name="T50" fmla="*/ 7 w 15"/>
              <a:gd name="T51" fmla="*/ 6 h 25"/>
              <a:gd name="T52" fmla="*/ 7 w 15"/>
              <a:gd name="T53" fmla="*/ 6 h 25"/>
              <a:gd name="T54" fmla="*/ 5 w 15"/>
              <a:gd name="T55" fmla="*/ 9 h 25"/>
              <a:gd name="T56" fmla="*/ 5 w 15"/>
              <a:gd name="T57" fmla="*/ 25 h 25"/>
              <a:gd name="T58" fmla="*/ 0 w 15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4" y="1"/>
                </a:lnTo>
                <a:lnTo>
                  <a:pt x="14" y="1"/>
                </a:lnTo>
                <a:lnTo>
                  <a:pt x="15" y="3"/>
                </a:lnTo>
                <a:lnTo>
                  <a:pt x="15" y="3"/>
                </a:lnTo>
                <a:lnTo>
                  <a:pt x="15" y="6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52" name="Freeform 976">
            <a:extLst>
              <a:ext uri="{FF2B5EF4-FFF2-40B4-BE49-F238E27FC236}">
                <a16:creationId xmlns:a16="http://schemas.microsoft.com/office/drawing/2014/main" id="{ABF81D73-1129-4C91-8F01-A6D96A4A4E8C}"/>
              </a:ext>
            </a:extLst>
          </p:cNvPr>
          <p:cNvSpPr>
            <a:spLocks noEditPoints="1"/>
          </p:cNvSpPr>
          <p:nvPr/>
        </p:nvSpPr>
        <p:spPr bwMode="auto">
          <a:xfrm>
            <a:off x="5658881" y="4892858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53" name="Freeform 977">
            <a:extLst>
              <a:ext uri="{FF2B5EF4-FFF2-40B4-BE49-F238E27FC236}">
                <a16:creationId xmlns:a16="http://schemas.microsoft.com/office/drawing/2014/main" id="{A9058BB3-081E-42A1-BAAE-14C6B33AA6D6}"/>
              </a:ext>
            </a:extLst>
          </p:cNvPr>
          <p:cNvSpPr>
            <a:spLocks/>
          </p:cNvSpPr>
          <p:nvPr/>
        </p:nvSpPr>
        <p:spPr bwMode="auto">
          <a:xfrm>
            <a:off x="5671581" y="4908733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5 h 26"/>
              <a:gd name="T4" fmla="*/ 10 w 15"/>
              <a:gd name="T5" fmla="*/ 25 h 26"/>
              <a:gd name="T6" fmla="*/ 10 w 15"/>
              <a:gd name="T7" fmla="*/ 23 h 26"/>
              <a:gd name="T8" fmla="*/ 10 w 15"/>
              <a:gd name="T9" fmla="*/ 23 h 26"/>
              <a:gd name="T10" fmla="*/ 10 w 15"/>
              <a:gd name="T11" fmla="*/ 23 h 26"/>
              <a:gd name="T12" fmla="*/ 9 w 15"/>
              <a:gd name="T13" fmla="*/ 25 h 26"/>
              <a:gd name="T14" fmla="*/ 9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4 w 15"/>
              <a:gd name="T21" fmla="*/ 25 h 26"/>
              <a:gd name="T22" fmla="*/ 4 w 15"/>
              <a:gd name="T23" fmla="*/ 25 h 26"/>
              <a:gd name="T24" fmla="*/ 2 w 15"/>
              <a:gd name="T25" fmla="*/ 24 h 26"/>
              <a:gd name="T26" fmla="*/ 2 w 15"/>
              <a:gd name="T27" fmla="*/ 24 h 26"/>
              <a:gd name="T28" fmla="*/ 0 w 15"/>
              <a:gd name="T29" fmla="*/ 23 h 26"/>
              <a:gd name="T30" fmla="*/ 0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7 w 15"/>
              <a:gd name="T43" fmla="*/ 20 h 26"/>
              <a:gd name="T44" fmla="*/ 7 w 15"/>
              <a:gd name="T45" fmla="*/ 20 h 26"/>
              <a:gd name="T46" fmla="*/ 8 w 15"/>
              <a:gd name="T47" fmla="*/ 20 h 26"/>
              <a:gd name="T48" fmla="*/ 8 w 15"/>
              <a:gd name="T49" fmla="*/ 20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9" y="25"/>
                </a:lnTo>
                <a:lnTo>
                  <a:pt x="9" y="25"/>
                </a:lnTo>
                <a:lnTo>
                  <a:pt x="5" y="26"/>
                </a:lnTo>
                <a:lnTo>
                  <a:pt x="5" y="26"/>
                </a:lnTo>
                <a:lnTo>
                  <a:pt x="4" y="25"/>
                </a:lnTo>
                <a:lnTo>
                  <a:pt x="4" y="25"/>
                </a:lnTo>
                <a:lnTo>
                  <a:pt x="2" y="24"/>
                </a:lnTo>
                <a:lnTo>
                  <a:pt x="2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54" name="Freeform 978">
            <a:extLst>
              <a:ext uri="{FF2B5EF4-FFF2-40B4-BE49-F238E27FC236}">
                <a16:creationId xmlns:a16="http://schemas.microsoft.com/office/drawing/2014/main" id="{8A1D771F-63F6-49A6-B286-FFFE4A604A82}"/>
              </a:ext>
            </a:extLst>
          </p:cNvPr>
          <p:cNvSpPr>
            <a:spLocks/>
          </p:cNvSpPr>
          <p:nvPr/>
        </p:nvSpPr>
        <p:spPr bwMode="auto">
          <a:xfrm>
            <a:off x="5703331" y="4908733"/>
            <a:ext cx="39688" cy="39688"/>
          </a:xfrm>
          <a:custGeom>
            <a:avLst/>
            <a:gdLst>
              <a:gd name="T0" fmla="*/ 0 w 25"/>
              <a:gd name="T1" fmla="*/ 25 h 25"/>
              <a:gd name="T2" fmla="*/ 0 w 25"/>
              <a:gd name="T3" fmla="*/ 0 h 25"/>
              <a:gd name="T4" fmla="*/ 5 w 25"/>
              <a:gd name="T5" fmla="*/ 0 h 25"/>
              <a:gd name="T6" fmla="*/ 5 w 25"/>
              <a:gd name="T7" fmla="*/ 3 h 25"/>
              <a:gd name="T8" fmla="*/ 5 w 25"/>
              <a:gd name="T9" fmla="*/ 3 h 25"/>
              <a:gd name="T10" fmla="*/ 5 w 25"/>
              <a:gd name="T11" fmla="*/ 3 h 25"/>
              <a:gd name="T12" fmla="*/ 7 w 25"/>
              <a:gd name="T13" fmla="*/ 0 h 25"/>
              <a:gd name="T14" fmla="*/ 7 w 25"/>
              <a:gd name="T15" fmla="*/ 0 h 25"/>
              <a:gd name="T16" fmla="*/ 10 w 25"/>
              <a:gd name="T17" fmla="*/ 0 h 25"/>
              <a:gd name="T18" fmla="*/ 10 w 25"/>
              <a:gd name="T19" fmla="*/ 0 h 25"/>
              <a:gd name="T20" fmla="*/ 13 w 25"/>
              <a:gd name="T21" fmla="*/ 0 h 25"/>
              <a:gd name="T22" fmla="*/ 13 w 25"/>
              <a:gd name="T23" fmla="*/ 0 h 25"/>
              <a:gd name="T24" fmla="*/ 14 w 25"/>
              <a:gd name="T25" fmla="*/ 3 h 25"/>
              <a:gd name="T26" fmla="*/ 14 w 25"/>
              <a:gd name="T27" fmla="*/ 3 h 25"/>
              <a:gd name="T28" fmla="*/ 17 w 25"/>
              <a:gd name="T29" fmla="*/ 0 h 25"/>
              <a:gd name="T30" fmla="*/ 17 w 25"/>
              <a:gd name="T31" fmla="*/ 0 h 25"/>
              <a:gd name="T32" fmla="*/ 19 w 25"/>
              <a:gd name="T33" fmla="*/ 0 h 25"/>
              <a:gd name="T34" fmla="*/ 19 w 25"/>
              <a:gd name="T35" fmla="*/ 0 h 25"/>
              <a:gd name="T36" fmla="*/ 22 w 25"/>
              <a:gd name="T37" fmla="*/ 0 h 25"/>
              <a:gd name="T38" fmla="*/ 22 w 25"/>
              <a:gd name="T39" fmla="*/ 0 h 25"/>
              <a:gd name="T40" fmla="*/ 23 w 25"/>
              <a:gd name="T41" fmla="*/ 1 h 25"/>
              <a:gd name="T42" fmla="*/ 23 w 25"/>
              <a:gd name="T43" fmla="*/ 1 h 25"/>
              <a:gd name="T44" fmla="*/ 24 w 25"/>
              <a:gd name="T45" fmla="*/ 3 h 25"/>
              <a:gd name="T46" fmla="*/ 24 w 25"/>
              <a:gd name="T47" fmla="*/ 3 h 25"/>
              <a:gd name="T48" fmla="*/ 25 w 25"/>
              <a:gd name="T49" fmla="*/ 6 h 25"/>
              <a:gd name="T50" fmla="*/ 25 w 25"/>
              <a:gd name="T51" fmla="*/ 25 h 25"/>
              <a:gd name="T52" fmla="*/ 20 w 25"/>
              <a:gd name="T53" fmla="*/ 25 h 25"/>
              <a:gd name="T54" fmla="*/ 20 w 25"/>
              <a:gd name="T55" fmla="*/ 8 h 25"/>
              <a:gd name="T56" fmla="*/ 20 w 25"/>
              <a:gd name="T57" fmla="*/ 8 h 25"/>
              <a:gd name="T58" fmla="*/ 19 w 25"/>
              <a:gd name="T59" fmla="*/ 6 h 25"/>
              <a:gd name="T60" fmla="*/ 19 w 25"/>
              <a:gd name="T61" fmla="*/ 6 h 25"/>
              <a:gd name="T62" fmla="*/ 18 w 25"/>
              <a:gd name="T63" fmla="*/ 5 h 25"/>
              <a:gd name="T64" fmla="*/ 18 w 25"/>
              <a:gd name="T65" fmla="*/ 5 h 25"/>
              <a:gd name="T66" fmla="*/ 15 w 25"/>
              <a:gd name="T67" fmla="*/ 6 h 25"/>
              <a:gd name="T68" fmla="*/ 15 w 25"/>
              <a:gd name="T69" fmla="*/ 6 h 25"/>
              <a:gd name="T70" fmla="*/ 15 w 25"/>
              <a:gd name="T71" fmla="*/ 9 h 25"/>
              <a:gd name="T72" fmla="*/ 15 w 25"/>
              <a:gd name="T73" fmla="*/ 25 h 25"/>
              <a:gd name="T74" fmla="*/ 10 w 25"/>
              <a:gd name="T75" fmla="*/ 25 h 25"/>
              <a:gd name="T76" fmla="*/ 10 w 25"/>
              <a:gd name="T77" fmla="*/ 8 h 25"/>
              <a:gd name="T78" fmla="*/ 10 w 25"/>
              <a:gd name="T79" fmla="*/ 8 h 25"/>
              <a:gd name="T80" fmla="*/ 9 w 25"/>
              <a:gd name="T81" fmla="*/ 6 h 25"/>
              <a:gd name="T82" fmla="*/ 9 w 25"/>
              <a:gd name="T83" fmla="*/ 6 h 25"/>
              <a:gd name="T84" fmla="*/ 8 w 25"/>
              <a:gd name="T85" fmla="*/ 5 h 25"/>
              <a:gd name="T86" fmla="*/ 8 w 25"/>
              <a:gd name="T87" fmla="*/ 5 h 25"/>
              <a:gd name="T88" fmla="*/ 5 w 25"/>
              <a:gd name="T89" fmla="*/ 6 h 25"/>
              <a:gd name="T90" fmla="*/ 5 w 25"/>
              <a:gd name="T91" fmla="*/ 6 h 25"/>
              <a:gd name="T92" fmla="*/ 5 w 25"/>
              <a:gd name="T93" fmla="*/ 9 h 25"/>
              <a:gd name="T94" fmla="*/ 5 w 25"/>
              <a:gd name="T95" fmla="*/ 25 h 25"/>
              <a:gd name="T96" fmla="*/ 0 w 25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4" y="3"/>
                </a:lnTo>
                <a:lnTo>
                  <a:pt x="14" y="3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2" y="0"/>
                </a:lnTo>
                <a:lnTo>
                  <a:pt x="22" y="0"/>
                </a:lnTo>
                <a:lnTo>
                  <a:pt x="23" y="1"/>
                </a:lnTo>
                <a:lnTo>
                  <a:pt x="23" y="1"/>
                </a:lnTo>
                <a:lnTo>
                  <a:pt x="24" y="3"/>
                </a:lnTo>
                <a:lnTo>
                  <a:pt x="24" y="3"/>
                </a:lnTo>
                <a:lnTo>
                  <a:pt x="25" y="6"/>
                </a:lnTo>
                <a:lnTo>
                  <a:pt x="25" y="25"/>
                </a:lnTo>
                <a:lnTo>
                  <a:pt x="20" y="25"/>
                </a:lnTo>
                <a:lnTo>
                  <a:pt x="20" y="8"/>
                </a:lnTo>
                <a:lnTo>
                  <a:pt x="20" y="8"/>
                </a:lnTo>
                <a:lnTo>
                  <a:pt x="19" y="6"/>
                </a:lnTo>
                <a:lnTo>
                  <a:pt x="19" y="6"/>
                </a:lnTo>
                <a:lnTo>
                  <a:pt x="18" y="5"/>
                </a:lnTo>
                <a:lnTo>
                  <a:pt x="18" y="5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55" name="Freeform 979">
            <a:extLst>
              <a:ext uri="{FF2B5EF4-FFF2-40B4-BE49-F238E27FC236}">
                <a16:creationId xmlns:a16="http://schemas.microsoft.com/office/drawing/2014/main" id="{7636A846-7361-4AA1-9174-B1F8694AD904}"/>
              </a:ext>
            </a:extLst>
          </p:cNvPr>
          <p:cNvSpPr>
            <a:spLocks/>
          </p:cNvSpPr>
          <p:nvPr/>
        </p:nvSpPr>
        <p:spPr bwMode="auto">
          <a:xfrm>
            <a:off x="5971618" y="3357746"/>
            <a:ext cx="23813" cy="55563"/>
          </a:xfrm>
          <a:custGeom>
            <a:avLst/>
            <a:gdLst>
              <a:gd name="T0" fmla="*/ 0 w 15"/>
              <a:gd name="T1" fmla="*/ 35 h 35"/>
              <a:gd name="T2" fmla="*/ 0 w 15"/>
              <a:gd name="T3" fmla="*/ 32 h 35"/>
              <a:gd name="T4" fmla="*/ 10 w 15"/>
              <a:gd name="T5" fmla="*/ 5 h 35"/>
              <a:gd name="T6" fmla="*/ 1 w 15"/>
              <a:gd name="T7" fmla="*/ 5 h 35"/>
              <a:gd name="T8" fmla="*/ 1 w 15"/>
              <a:gd name="T9" fmla="*/ 0 h 35"/>
              <a:gd name="T10" fmla="*/ 15 w 15"/>
              <a:gd name="T11" fmla="*/ 0 h 35"/>
              <a:gd name="T12" fmla="*/ 15 w 15"/>
              <a:gd name="T13" fmla="*/ 4 h 35"/>
              <a:gd name="T14" fmla="*/ 5 w 15"/>
              <a:gd name="T15" fmla="*/ 30 h 35"/>
              <a:gd name="T16" fmla="*/ 15 w 15"/>
              <a:gd name="T17" fmla="*/ 30 h 35"/>
              <a:gd name="T18" fmla="*/ 15 w 15"/>
              <a:gd name="T19" fmla="*/ 35 h 35"/>
              <a:gd name="T20" fmla="*/ 0 w 15"/>
              <a:gd name="T21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35">
                <a:moveTo>
                  <a:pt x="0" y="35"/>
                </a:moveTo>
                <a:lnTo>
                  <a:pt x="0" y="32"/>
                </a:lnTo>
                <a:lnTo>
                  <a:pt x="10" y="5"/>
                </a:lnTo>
                <a:lnTo>
                  <a:pt x="1" y="5"/>
                </a:lnTo>
                <a:lnTo>
                  <a:pt x="1" y="0"/>
                </a:lnTo>
                <a:lnTo>
                  <a:pt x="15" y="0"/>
                </a:lnTo>
                <a:lnTo>
                  <a:pt x="15" y="4"/>
                </a:lnTo>
                <a:lnTo>
                  <a:pt x="5" y="30"/>
                </a:lnTo>
                <a:lnTo>
                  <a:pt x="15" y="30"/>
                </a:lnTo>
                <a:lnTo>
                  <a:pt x="1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56" name="Freeform 980">
            <a:extLst>
              <a:ext uri="{FF2B5EF4-FFF2-40B4-BE49-F238E27FC236}">
                <a16:creationId xmlns:a16="http://schemas.microsoft.com/office/drawing/2014/main" id="{5EF5CBB2-9603-44E8-AAFB-6425C7ABE4F2}"/>
              </a:ext>
            </a:extLst>
          </p:cNvPr>
          <p:cNvSpPr>
            <a:spLocks noEditPoints="1"/>
          </p:cNvSpPr>
          <p:nvPr/>
        </p:nvSpPr>
        <p:spPr bwMode="auto">
          <a:xfrm>
            <a:off x="6000193" y="3357746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57" name="Freeform 981">
            <a:extLst>
              <a:ext uri="{FF2B5EF4-FFF2-40B4-BE49-F238E27FC236}">
                <a16:creationId xmlns:a16="http://schemas.microsoft.com/office/drawing/2014/main" id="{8E47FE2D-BD41-4653-92F1-1E6CBAA8A066}"/>
              </a:ext>
            </a:extLst>
          </p:cNvPr>
          <p:cNvSpPr>
            <a:spLocks/>
          </p:cNvSpPr>
          <p:nvPr/>
        </p:nvSpPr>
        <p:spPr bwMode="auto">
          <a:xfrm>
            <a:off x="6014481" y="3373621"/>
            <a:ext cx="23813" cy="39688"/>
          </a:xfrm>
          <a:custGeom>
            <a:avLst/>
            <a:gdLst>
              <a:gd name="T0" fmla="*/ 0 w 15"/>
              <a:gd name="T1" fmla="*/ 25 h 25"/>
              <a:gd name="T2" fmla="*/ 0 w 15"/>
              <a:gd name="T3" fmla="*/ 0 h 25"/>
              <a:gd name="T4" fmla="*/ 5 w 15"/>
              <a:gd name="T5" fmla="*/ 0 h 25"/>
              <a:gd name="T6" fmla="*/ 5 w 15"/>
              <a:gd name="T7" fmla="*/ 3 h 25"/>
              <a:gd name="T8" fmla="*/ 5 w 15"/>
              <a:gd name="T9" fmla="*/ 3 h 25"/>
              <a:gd name="T10" fmla="*/ 5 w 15"/>
              <a:gd name="T11" fmla="*/ 3 h 25"/>
              <a:gd name="T12" fmla="*/ 8 w 15"/>
              <a:gd name="T13" fmla="*/ 0 h 25"/>
              <a:gd name="T14" fmla="*/ 8 w 15"/>
              <a:gd name="T15" fmla="*/ 0 h 25"/>
              <a:gd name="T16" fmla="*/ 10 w 15"/>
              <a:gd name="T17" fmla="*/ 0 h 25"/>
              <a:gd name="T18" fmla="*/ 10 w 15"/>
              <a:gd name="T19" fmla="*/ 0 h 25"/>
              <a:gd name="T20" fmla="*/ 13 w 15"/>
              <a:gd name="T21" fmla="*/ 0 h 25"/>
              <a:gd name="T22" fmla="*/ 13 w 15"/>
              <a:gd name="T23" fmla="*/ 0 h 25"/>
              <a:gd name="T24" fmla="*/ 14 w 15"/>
              <a:gd name="T25" fmla="*/ 2 h 25"/>
              <a:gd name="T26" fmla="*/ 14 w 15"/>
              <a:gd name="T27" fmla="*/ 2 h 25"/>
              <a:gd name="T28" fmla="*/ 15 w 15"/>
              <a:gd name="T29" fmla="*/ 3 h 25"/>
              <a:gd name="T30" fmla="*/ 15 w 15"/>
              <a:gd name="T31" fmla="*/ 3 h 25"/>
              <a:gd name="T32" fmla="*/ 15 w 15"/>
              <a:gd name="T33" fmla="*/ 7 h 25"/>
              <a:gd name="T34" fmla="*/ 15 w 15"/>
              <a:gd name="T35" fmla="*/ 25 h 25"/>
              <a:gd name="T36" fmla="*/ 10 w 15"/>
              <a:gd name="T37" fmla="*/ 25 h 25"/>
              <a:gd name="T38" fmla="*/ 10 w 15"/>
              <a:gd name="T39" fmla="*/ 8 h 25"/>
              <a:gd name="T40" fmla="*/ 10 w 15"/>
              <a:gd name="T41" fmla="*/ 8 h 25"/>
              <a:gd name="T42" fmla="*/ 10 w 15"/>
              <a:gd name="T43" fmla="*/ 7 h 25"/>
              <a:gd name="T44" fmla="*/ 10 w 15"/>
              <a:gd name="T45" fmla="*/ 7 h 25"/>
              <a:gd name="T46" fmla="*/ 8 w 15"/>
              <a:gd name="T47" fmla="*/ 5 h 25"/>
              <a:gd name="T48" fmla="*/ 8 w 15"/>
              <a:gd name="T49" fmla="*/ 5 h 25"/>
              <a:gd name="T50" fmla="*/ 6 w 15"/>
              <a:gd name="T51" fmla="*/ 7 h 25"/>
              <a:gd name="T52" fmla="*/ 6 w 15"/>
              <a:gd name="T53" fmla="*/ 7 h 25"/>
              <a:gd name="T54" fmla="*/ 5 w 15"/>
              <a:gd name="T55" fmla="*/ 9 h 25"/>
              <a:gd name="T56" fmla="*/ 5 w 15"/>
              <a:gd name="T57" fmla="*/ 25 h 25"/>
              <a:gd name="T58" fmla="*/ 0 w 15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4" y="2"/>
                </a:lnTo>
                <a:lnTo>
                  <a:pt x="14" y="2"/>
                </a:lnTo>
                <a:lnTo>
                  <a:pt x="15" y="3"/>
                </a:lnTo>
                <a:lnTo>
                  <a:pt x="15" y="3"/>
                </a:lnTo>
                <a:lnTo>
                  <a:pt x="15" y="7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6" y="7"/>
                </a:lnTo>
                <a:lnTo>
                  <a:pt x="6" y="7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58" name="Freeform 982">
            <a:extLst>
              <a:ext uri="{FF2B5EF4-FFF2-40B4-BE49-F238E27FC236}">
                <a16:creationId xmlns:a16="http://schemas.microsoft.com/office/drawing/2014/main" id="{AF9D0FAC-443B-4B35-8F65-801A2270A837}"/>
              </a:ext>
            </a:extLst>
          </p:cNvPr>
          <p:cNvSpPr>
            <a:spLocks/>
          </p:cNvSpPr>
          <p:nvPr/>
        </p:nvSpPr>
        <p:spPr bwMode="auto">
          <a:xfrm>
            <a:off x="6046231" y="3373621"/>
            <a:ext cx="23813" cy="42863"/>
          </a:xfrm>
          <a:custGeom>
            <a:avLst/>
            <a:gdLst>
              <a:gd name="T0" fmla="*/ 5 w 15"/>
              <a:gd name="T1" fmla="*/ 18 h 27"/>
              <a:gd name="T2" fmla="*/ 5 w 15"/>
              <a:gd name="T3" fmla="*/ 18 h 27"/>
              <a:gd name="T4" fmla="*/ 5 w 15"/>
              <a:gd name="T5" fmla="*/ 20 h 27"/>
              <a:gd name="T6" fmla="*/ 5 w 15"/>
              <a:gd name="T7" fmla="*/ 20 h 27"/>
              <a:gd name="T8" fmla="*/ 8 w 15"/>
              <a:gd name="T9" fmla="*/ 20 h 27"/>
              <a:gd name="T10" fmla="*/ 8 w 15"/>
              <a:gd name="T11" fmla="*/ 20 h 27"/>
              <a:gd name="T12" fmla="*/ 9 w 15"/>
              <a:gd name="T13" fmla="*/ 20 h 27"/>
              <a:gd name="T14" fmla="*/ 9 w 15"/>
              <a:gd name="T15" fmla="*/ 20 h 27"/>
              <a:gd name="T16" fmla="*/ 10 w 15"/>
              <a:gd name="T17" fmla="*/ 18 h 27"/>
              <a:gd name="T18" fmla="*/ 15 w 15"/>
              <a:gd name="T19" fmla="*/ 18 h 27"/>
              <a:gd name="T20" fmla="*/ 15 w 15"/>
              <a:gd name="T21" fmla="*/ 18 h 27"/>
              <a:gd name="T22" fmla="*/ 15 w 15"/>
              <a:gd name="T23" fmla="*/ 22 h 27"/>
              <a:gd name="T24" fmla="*/ 13 w 15"/>
              <a:gd name="T25" fmla="*/ 24 h 27"/>
              <a:gd name="T26" fmla="*/ 13 w 15"/>
              <a:gd name="T27" fmla="*/ 24 h 27"/>
              <a:gd name="T28" fmla="*/ 10 w 15"/>
              <a:gd name="T29" fmla="*/ 25 h 27"/>
              <a:gd name="T30" fmla="*/ 10 w 15"/>
              <a:gd name="T31" fmla="*/ 25 h 27"/>
              <a:gd name="T32" fmla="*/ 8 w 15"/>
              <a:gd name="T33" fmla="*/ 27 h 27"/>
              <a:gd name="T34" fmla="*/ 8 w 15"/>
              <a:gd name="T35" fmla="*/ 27 h 27"/>
              <a:gd name="T36" fmla="*/ 4 w 15"/>
              <a:gd name="T37" fmla="*/ 25 h 27"/>
              <a:gd name="T38" fmla="*/ 4 w 15"/>
              <a:gd name="T39" fmla="*/ 25 h 27"/>
              <a:gd name="T40" fmla="*/ 2 w 15"/>
              <a:gd name="T41" fmla="*/ 23 h 27"/>
              <a:gd name="T42" fmla="*/ 2 w 15"/>
              <a:gd name="T43" fmla="*/ 23 h 27"/>
              <a:gd name="T44" fmla="*/ 0 w 15"/>
              <a:gd name="T45" fmla="*/ 20 h 27"/>
              <a:gd name="T46" fmla="*/ 0 w 15"/>
              <a:gd name="T47" fmla="*/ 20 h 27"/>
              <a:gd name="T48" fmla="*/ 0 w 15"/>
              <a:gd name="T49" fmla="*/ 18 h 27"/>
              <a:gd name="T50" fmla="*/ 0 w 15"/>
              <a:gd name="T51" fmla="*/ 9 h 27"/>
              <a:gd name="T52" fmla="*/ 0 w 15"/>
              <a:gd name="T53" fmla="*/ 9 h 27"/>
              <a:gd name="T54" fmla="*/ 0 w 15"/>
              <a:gd name="T55" fmla="*/ 7 h 27"/>
              <a:gd name="T56" fmla="*/ 0 w 15"/>
              <a:gd name="T57" fmla="*/ 7 h 27"/>
              <a:gd name="T58" fmla="*/ 2 w 15"/>
              <a:gd name="T59" fmla="*/ 4 h 27"/>
              <a:gd name="T60" fmla="*/ 2 w 15"/>
              <a:gd name="T61" fmla="*/ 4 h 27"/>
              <a:gd name="T62" fmla="*/ 4 w 15"/>
              <a:gd name="T63" fmla="*/ 2 h 27"/>
              <a:gd name="T64" fmla="*/ 4 w 15"/>
              <a:gd name="T65" fmla="*/ 2 h 27"/>
              <a:gd name="T66" fmla="*/ 8 w 15"/>
              <a:gd name="T67" fmla="*/ 0 h 27"/>
              <a:gd name="T68" fmla="*/ 8 w 15"/>
              <a:gd name="T69" fmla="*/ 0 h 27"/>
              <a:gd name="T70" fmla="*/ 10 w 15"/>
              <a:gd name="T71" fmla="*/ 0 h 27"/>
              <a:gd name="T72" fmla="*/ 10 w 15"/>
              <a:gd name="T73" fmla="*/ 0 h 27"/>
              <a:gd name="T74" fmla="*/ 13 w 15"/>
              <a:gd name="T75" fmla="*/ 3 h 27"/>
              <a:gd name="T76" fmla="*/ 13 w 15"/>
              <a:gd name="T77" fmla="*/ 3 h 27"/>
              <a:gd name="T78" fmla="*/ 15 w 15"/>
              <a:gd name="T79" fmla="*/ 5 h 27"/>
              <a:gd name="T80" fmla="*/ 15 w 15"/>
              <a:gd name="T81" fmla="*/ 8 h 27"/>
              <a:gd name="T82" fmla="*/ 10 w 15"/>
              <a:gd name="T83" fmla="*/ 8 h 27"/>
              <a:gd name="T84" fmla="*/ 10 w 15"/>
              <a:gd name="T85" fmla="*/ 8 h 27"/>
              <a:gd name="T86" fmla="*/ 9 w 15"/>
              <a:gd name="T87" fmla="*/ 5 h 27"/>
              <a:gd name="T88" fmla="*/ 9 w 15"/>
              <a:gd name="T89" fmla="*/ 5 h 27"/>
              <a:gd name="T90" fmla="*/ 8 w 15"/>
              <a:gd name="T91" fmla="*/ 5 h 27"/>
              <a:gd name="T92" fmla="*/ 8 w 15"/>
              <a:gd name="T93" fmla="*/ 5 h 27"/>
              <a:gd name="T94" fmla="*/ 5 w 15"/>
              <a:gd name="T95" fmla="*/ 5 h 27"/>
              <a:gd name="T96" fmla="*/ 5 w 15"/>
              <a:gd name="T97" fmla="*/ 5 h 27"/>
              <a:gd name="T98" fmla="*/ 5 w 15"/>
              <a:gd name="T99" fmla="*/ 8 h 27"/>
              <a:gd name="T100" fmla="*/ 5 w 15"/>
              <a:gd name="T101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" h="27">
                <a:moveTo>
                  <a:pt x="5" y="18"/>
                </a:move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0"/>
                </a:lnTo>
                <a:lnTo>
                  <a:pt x="8" y="20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5" y="18"/>
                </a:lnTo>
                <a:lnTo>
                  <a:pt x="15" y="18"/>
                </a:lnTo>
                <a:lnTo>
                  <a:pt x="15" y="22"/>
                </a:lnTo>
                <a:lnTo>
                  <a:pt x="13" y="24"/>
                </a:lnTo>
                <a:lnTo>
                  <a:pt x="13" y="24"/>
                </a:lnTo>
                <a:lnTo>
                  <a:pt x="10" y="25"/>
                </a:lnTo>
                <a:lnTo>
                  <a:pt x="10" y="25"/>
                </a:lnTo>
                <a:lnTo>
                  <a:pt x="8" y="27"/>
                </a:lnTo>
                <a:lnTo>
                  <a:pt x="8" y="27"/>
                </a:lnTo>
                <a:lnTo>
                  <a:pt x="4" y="25"/>
                </a:lnTo>
                <a:lnTo>
                  <a:pt x="4" y="25"/>
                </a:lnTo>
                <a:lnTo>
                  <a:pt x="2" y="23"/>
                </a:lnTo>
                <a:lnTo>
                  <a:pt x="2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3"/>
                </a:lnTo>
                <a:lnTo>
                  <a:pt x="13" y="3"/>
                </a:lnTo>
                <a:lnTo>
                  <a:pt x="15" y="5"/>
                </a:lnTo>
                <a:lnTo>
                  <a:pt x="15" y="8"/>
                </a:lnTo>
                <a:lnTo>
                  <a:pt x="10" y="8"/>
                </a:ln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59" name="Freeform 983">
            <a:extLst>
              <a:ext uri="{FF2B5EF4-FFF2-40B4-BE49-F238E27FC236}">
                <a16:creationId xmlns:a16="http://schemas.microsoft.com/office/drawing/2014/main" id="{0A1397E5-E0D1-40C2-962C-31EB27636C3E}"/>
              </a:ext>
            </a:extLst>
          </p:cNvPr>
          <p:cNvSpPr>
            <a:spLocks/>
          </p:cNvSpPr>
          <p:nvPr/>
        </p:nvSpPr>
        <p:spPr bwMode="auto">
          <a:xfrm>
            <a:off x="1017031" y="1295583"/>
            <a:ext cx="26988" cy="73025"/>
          </a:xfrm>
          <a:custGeom>
            <a:avLst/>
            <a:gdLst>
              <a:gd name="T0" fmla="*/ 8 w 17"/>
              <a:gd name="T1" fmla="*/ 46 h 46"/>
              <a:gd name="T2" fmla="*/ 8 w 17"/>
              <a:gd name="T3" fmla="*/ 10 h 46"/>
              <a:gd name="T4" fmla="*/ 0 w 17"/>
              <a:gd name="T5" fmla="*/ 15 h 46"/>
              <a:gd name="T6" fmla="*/ 0 w 17"/>
              <a:gd name="T7" fmla="*/ 5 h 46"/>
              <a:gd name="T8" fmla="*/ 8 w 17"/>
              <a:gd name="T9" fmla="*/ 0 h 46"/>
              <a:gd name="T10" fmla="*/ 17 w 17"/>
              <a:gd name="T11" fmla="*/ 0 h 46"/>
              <a:gd name="T12" fmla="*/ 17 w 17"/>
              <a:gd name="T13" fmla="*/ 46 h 46"/>
              <a:gd name="T14" fmla="*/ 8 w 17"/>
              <a:gd name="T15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46">
                <a:moveTo>
                  <a:pt x="8" y="46"/>
                </a:moveTo>
                <a:lnTo>
                  <a:pt x="8" y="10"/>
                </a:lnTo>
                <a:lnTo>
                  <a:pt x="0" y="15"/>
                </a:lnTo>
                <a:lnTo>
                  <a:pt x="0" y="5"/>
                </a:lnTo>
                <a:lnTo>
                  <a:pt x="8" y="0"/>
                </a:lnTo>
                <a:lnTo>
                  <a:pt x="17" y="0"/>
                </a:lnTo>
                <a:lnTo>
                  <a:pt x="17" y="46"/>
                </a:lnTo>
                <a:lnTo>
                  <a:pt x="8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60" name="Freeform 984">
            <a:extLst>
              <a:ext uri="{FF2B5EF4-FFF2-40B4-BE49-F238E27FC236}">
                <a16:creationId xmlns:a16="http://schemas.microsoft.com/office/drawing/2014/main" id="{A2660975-2C3F-4D3B-8C2E-DBA5D0C0A9CE}"/>
              </a:ext>
            </a:extLst>
          </p:cNvPr>
          <p:cNvSpPr>
            <a:spLocks noEditPoints="1"/>
          </p:cNvSpPr>
          <p:nvPr/>
        </p:nvSpPr>
        <p:spPr bwMode="auto">
          <a:xfrm>
            <a:off x="1055131" y="1295583"/>
            <a:ext cx="52388" cy="73025"/>
          </a:xfrm>
          <a:custGeom>
            <a:avLst/>
            <a:gdLst>
              <a:gd name="T0" fmla="*/ 24 w 33"/>
              <a:gd name="T1" fmla="*/ 46 h 46"/>
              <a:gd name="T2" fmla="*/ 22 w 33"/>
              <a:gd name="T3" fmla="*/ 39 h 46"/>
              <a:gd name="T4" fmla="*/ 11 w 33"/>
              <a:gd name="T5" fmla="*/ 39 h 46"/>
              <a:gd name="T6" fmla="*/ 10 w 33"/>
              <a:gd name="T7" fmla="*/ 46 h 46"/>
              <a:gd name="T8" fmla="*/ 0 w 33"/>
              <a:gd name="T9" fmla="*/ 46 h 46"/>
              <a:gd name="T10" fmla="*/ 13 w 33"/>
              <a:gd name="T11" fmla="*/ 0 h 46"/>
              <a:gd name="T12" fmla="*/ 22 w 33"/>
              <a:gd name="T13" fmla="*/ 0 h 46"/>
              <a:gd name="T14" fmla="*/ 33 w 33"/>
              <a:gd name="T15" fmla="*/ 46 h 46"/>
              <a:gd name="T16" fmla="*/ 24 w 33"/>
              <a:gd name="T17" fmla="*/ 46 h 46"/>
              <a:gd name="T18" fmla="*/ 17 w 33"/>
              <a:gd name="T19" fmla="*/ 14 h 46"/>
              <a:gd name="T20" fmla="*/ 13 w 33"/>
              <a:gd name="T21" fmla="*/ 30 h 46"/>
              <a:gd name="T22" fmla="*/ 20 w 33"/>
              <a:gd name="T23" fmla="*/ 30 h 46"/>
              <a:gd name="T24" fmla="*/ 17 w 33"/>
              <a:gd name="T25" fmla="*/ 14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" h="46">
                <a:moveTo>
                  <a:pt x="24" y="46"/>
                </a:moveTo>
                <a:lnTo>
                  <a:pt x="22" y="39"/>
                </a:lnTo>
                <a:lnTo>
                  <a:pt x="11" y="39"/>
                </a:lnTo>
                <a:lnTo>
                  <a:pt x="10" y="46"/>
                </a:lnTo>
                <a:lnTo>
                  <a:pt x="0" y="46"/>
                </a:lnTo>
                <a:lnTo>
                  <a:pt x="13" y="0"/>
                </a:lnTo>
                <a:lnTo>
                  <a:pt x="22" y="0"/>
                </a:lnTo>
                <a:lnTo>
                  <a:pt x="33" y="46"/>
                </a:lnTo>
                <a:lnTo>
                  <a:pt x="24" y="46"/>
                </a:lnTo>
                <a:close/>
                <a:moveTo>
                  <a:pt x="17" y="14"/>
                </a:moveTo>
                <a:lnTo>
                  <a:pt x="13" y="30"/>
                </a:lnTo>
                <a:lnTo>
                  <a:pt x="20" y="30"/>
                </a:lnTo>
                <a:lnTo>
                  <a:pt x="17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61" name="Freeform 985">
            <a:extLst>
              <a:ext uri="{FF2B5EF4-FFF2-40B4-BE49-F238E27FC236}">
                <a16:creationId xmlns:a16="http://schemas.microsoft.com/office/drawing/2014/main" id="{0B89EA84-0ECA-41C7-B792-879DDB08C835}"/>
              </a:ext>
            </a:extLst>
          </p:cNvPr>
          <p:cNvSpPr>
            <a:spLocks/>
          </p:cNvSpPr>
          <p:nvPr/>
        </p:nvSpPr>
        <p:spPr bwMode="auto">
          <a:xfrm>
            <a:off x="850343" y="1636896"/>
            <a:ext cx="23813" cy="73025"/>
          </a:xfrm>
          <a:custGeom>
            <a:avLst/>
            <a:gdLst>
              <a:gd name="T0" fmla="*/ 6 w 15"/>
              <a:gd name="T1" fmla="*/ 46 h 46"/>
              <a:gd name="T2" fmla="*/ 6 w 15"/>
              <a:gd name="T3" fmla="*/ 10 h 46"/>
              <a:gd name="T4" fmla="*/ 0 w 15"/>
              <a:gd name="T5" fmla="*/ 15 h 46"/>
              <a:gd name="T6" fmla="*/ 0 w 15"/>
              <a:gd name="T7" fmla="*/ 5 h 46"/>
              <a:gd name="T8" fmla="*/ 6 w 15"/>
              <a:gd name="T9" fmla="*/ 0 h 46"/>
              <a:gd name="T10" fmla="*/ 15 w 15"/>
              <a:gd name="T11" fmla="*/ 0 h 46"/>
              <a:gd name="T12" fmla="*/ 15 w 15"/>
              <a:gd name="T13" fmla="*/ 46 h 46"/>
              <a:gd name="T14" fmla="*/ 6 w 15"/>
              <a:gd name="T15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46">
                <a:moveTo>
                  <a:pt x="6" y="46"/>
                </a:moveTo>
                <a:lnTo>
                  <a:pt x="6" y="10"/>
                </a:lnTo>
                <a:lnTo>
                  <a:pt x="0" y="15"/>
                </a:lnTo>
                <a:lnTo>
                  <a:pt x="0" y="5"/>
                </a:lnTo>
                <a:lnTo>
                  <a:pt x="6" y="0"/>
                </a:lnTo>
                <a:lnTo>
                  <a:pt x="15" y="0"/>
                </a:lnTo>
                <a:lnTo>
                  <a:pt x="15" y="46"/>
                </a:lnTo>
                <a:lnTo>
                  <a:pt x="6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62" name="Freeform 986">
            <a:extLst>
              <a:ext uri="{FF2B5EF4-FFF2-40B4-BE49-F238E27FC236}">
                <a16:creationId xmlns:a16="http://schemas.microsoft.com/office/drawing/2014/main" id="{F3CAC449-6CCF-447C-8ED9-19C647E20100}"/>
              </a:ext>
            </a:extLst>
          </p:cNvPr>
          <p:cNvSpPr>
            <a:spLocks/>
          </p:cNvSpPr>
          <p:nvPr/>
        </p:nvSpPr>
        <p:spPr bwMode="auto">
          <a:xfrm>
            <a:off x="845581" y="2149658"/>
            <a:ext cx="36513" cy="76200"/>
          </a:xfrm>
          <a:custGeom>
            <a:avLst/>
            <a:gdLst>
              <a:gd name="T0" fmla="*/ 0 w 23"/>
              <a:gd name="T1" fmla="*/ 48 h 48"/>
              <a:gd name="T2" fmla="*/ 0 w 23"/>
              <a:gd name="T3" fmla="*/ 41 h 48"/>
              <a:gd name="T4" fmla="*/ 13 w 23"/>
              <a:gd name="T5" fmla="*/ 19 h 48"/>
              <a:gd name="T6" fmla="*/ 13 w 23"/>
              <a:gd name="T7" fmla="*/ 19 h 48"/>
              <a:gd name="T8" fmla="*/ 14 w 23"/>
              <a:gd name="T9" fmla="*/ 17 h 48"/>
              <a:gd name="T10" fmla="*/ 14 w 23"/>
              <a:gd name="T11" fmla="*/ 12 h 48"/>
              <a:gd name="T12" fmla="*/ 14 w 23"/>
              <a:gd name="T13" fmla="*/ 12 h 48"/>
              <a:gd name="T14" fmla="*/ 13 w 23"/>
              <a:gd name="T15" fmla="*/ 9 h 48"/>
              <a:gd name="T16" fmla="*/ 12 w 23"/>
              <a:gd name="T17" fmla="*/ 9 h 48"/>
              <a:gd name="T18" fmla="*/ 12 w 23"/>
              <a:gd name="T19" fmla="*/ 9 h 48"/>
              <a:gd name="T20" fmla="*/ 9 w 23"/>
              <a:gd name="T21" fmla="*/ 9 h 48"/>
              <a:gd name="T22" fmla="*/ 9 w 23"/>
              <a:gd name="T23" fmla="*/ 12 h 48"/>
              <a:gd name="T24" fmla="*/ 9 w 23"/>
              <a:gd name="T25" fmla="*/ 14 h 48"/>
              <a:gd name="T26" fmla="*/ 0 w 23"/>
              <a:gd name="T27" fmla="*/ 14 h 48"/>
              <a:gd name="T28" fmla="*/ 0 w 23"/>
              <a:gd name="T29" fmla="*/ 12 h 48"/>
              <a:gd name="T30" fmla="*/ 0 w 23"/>
              <a:gd name="T31" fmla="*/ 12 h 48"/>
              <a:gd name="T32" fmla="*/ 0 w 23"/>
              <a:gd name="T33" fmla="*/ 7 h 48"/>
              <a:gd name="T34" fmla="*/ 3 w 23"/>
              <a:gd name="T35" fmla="*/ 4 h 48"/>
              <a:gd name="T36" fmla="*/ 3 w 23"/>
              <a:gd name="T37" fmla="*/ 4 h 48"/>
              <a:gd name="T38" fmla="*/ 7 w 23"/>
              <a:gd name="T39" fmla="*/ 2 h 48"/>
              <a:gd name="T40" fmla="*/ 12 w 23"/>
              <a:gd name="T41" fmla="*/ 0 h 48"/>
              <a:gd name="T42" fmla="*/ 12 w 23"/>
              <a:gd name="T43" fmla="*/ 0 h 48"/>
              <a:gd name="T44" fmla="*/ 15 w 23"/>
              <a:gd name="T45" fmla="*/ 2 h 48"/>
              <a:gd name="T46" fmla="*/ 19 w 23"/>
              <a:gd name="T47" fmla="*/ 4 h 48"/>
              <a:gd name="T48" fmla="*/ 19 w 23"/>
              <a:gd name="T49" fmla="*/ 4 h 48"/>
              <a:gd name="T50" fmla="*/ 22 w 23"/>
              <a:gd name="T51" fmla="*/ 7 h 48"/>
              <a:gd name="T52" fmla="*/ 23 w 23"/>
              <a:gd name="T53" fmla="*/ 12 h 48"/>
              <a:gd name="T54" fmla="*/ 23 w 23"/>
              <a:gd name="T55" fmla="*/ 12 h 48"/>
              <a:gd name="T56" fmla="*/ 22 w 23"/>
              <a:gd name="T57" fmla="*/ 18 h 48"/>
              <a:gd name="T58" fmla="*/ 20 w 23"/>
              <a:gd name="T59" fmla="*/ 22 h 48"/>
              <a:gd name="T60" fmla="*/ 10 w 23"/>
              <a:gd name="T61" fmla="*/ 41 h 48"/>
              <a:gd name="T62" fmla="*/ 23 w 23"/>
              <a:gd name="T63" fmla="*/ 41 h 48"/>
              <a:gd name="T64" fmla="*/ 23 w 23"/>
              <a:gd name="T65" fmla="*/ 48 h 48"/>
              <a:gd name="T66" fmla="*/ 0 w 23"/>
              <a:gd name="T67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3" h="48">
                <a:moveTo>
                  <a:pt x="0" y="48"/>
                </a:moveTo>
                <a:lnTo>
                  <a:pt x="0" y="41"/>
                </a:lnTo>
                <a:lnTo>
                  <a:pt x="13" y="19"/>
                </a:lnTo>
                <a:lnTo>
                  <a:pt x="13" y="19"/>
                </a:lnTo>
                <a:lnTo>
                  <a:pt x="14" y="17"/>
                </a:lnTo>
                <a:lnTo>
                  <a:pt x="14" y="12"/>
                </a:lnTo>
                <a:lnTo>
                  <a:pt x="14" y="12"/>
                </a:lnTo>
                <a:lnTo>
                  <a:pt x="13" y="9"/>
                </a:lnTo>
                <a:lnTo>
                  <a:pt x="12" y="9"/>
                </a:lnTo>
                <a:lnTo>
                  <a:pt x="12" y="9"/>
                </a:lnTo>
                <a:lnTo>
                  <a:pt x="9" y="9"/>
                </a:lnTo>
                <a:lnTo>
                  <a:pt x="9" y="12"/>
                </a:lnTo>
                <a:lnTo>
                  <a:pt x="9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7"/>
                </a:lnTo>
                <a:lnTo>
                  <a:pt x="3" y="4"/>
                </a:lnTo>
                <a:lnTo>
                  <a:pt x="3" y="4"/>
                </a:lnTo>
                <a:lnTo>
                  <a:pt x="7" y="2"/>
                </a:lnTo>
                <a:lnTo>
                  <a:pt x="12" y="0"/>
                </a:lnTo>
                <a:lnTo>
                  <a:pt x="12" y="0"/>
                </a:lnTo>
                <a:lnTo>
                  <a:pt x="15" y="2"/>
                </a:lnTo>
                <a:lnTo>
                  <a:pt x="19" y="4"/>
                </a:lnTo>
                <a:lnTo>
                  <a:pt x="19" y="4"/>
                </a:lnTo>
                <a:lnTo>
                  <a:pt x="22" y="7"/>
                </a:lnTo>
                <a:lnTo>
                  <a:pt x="23" y="12"/>
                </a:lnTo>
                <a:lnTo>
                  <a:pt x="23" y="12"/>
                </a:lnTo>
                <a:lnTo>
                  <a:pt x="22" y="18"/>
                </a:lnTo>
                <a:lnTo>
                  <a:pt x="20" y="22"/>
                </a:lnTo>
                <a:lnTo>
                  <a:pt x="10" y="41"/>
                </a:lnTo>
                <a:lnTo>
                  <a:pt x="23" y="41"/>
                </a:lnTo>
                <a:lnTo>
                  <a:pt x="23" y="48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63" name="Freeform 987">
            <a:extLst>
              <a:ext uri="{FF2B5EF4-FFF2-40B4-BE49-F238E27FC236}">
                <a16:creationId xmlns:a16="http://schemas.microsoft.com/office/drawing/2014/main" id="{8FA40FA9-5DBC-4A30-B768-F19F0A13F175}"/>
              </a:ext>
            </a:extLst>
          </p:cNvPr>
          <p:cNvSpPr>
            <a:spLocks/>
          </p:cNvSpPr>
          <p:nvPr/>
        </p:nvSpPr>
        <p:spPr bwMode="auto">
          <a:xfrm>
            <a:off x="845581" y="2638608"/>
            <a:ext cx="36513" cy="74613"/>
          </a:xfrm>
          <a:custGeom>
            <a:avLst/>
            <a:gdLst>
              <a:gd name="T0" fmla="*/ 19 w 23"/>
              <a:gd name="T1" fmla="*/ 44 h 47"/>
              <a:gd name="T2" fmla="*/ 12 w 23"/>
              <a:gd name="T3" fmla="*/ 47 h 47"/>
              <a:gd name="T4" fmla="*/ 7 w 23"/>
              <a:gd name="T5" fmla="*/ 47 h 47"/>
              <a:gd name="T6" fmla="*/ 3 w 23"/>
              <a:gd name="T7" fmla="*/ 44 h 47"/>
              <a:gd name="T8" fmla="*/ 0 w 23"/>
              <a:gd name="T9" fmla="*/ 35 h 47"/>
              <a:gd name="T10" fmla="*/ 9 w 23"/>
              <a:gd name="T11" fmla="*/ 33 h 47"/>
              <a:gd name="T12" fmla="*/ 9 w 23"/>
              <a:gd name="T13" fmla="*/ 36 h 47"/>
              <a:gd name="T14" fmla="*/ 12 w 23"/>
              <a:gd name="T15" fmla="*/ 39 h 47"/>
              <a:gd name="T16" fmla="*/ 13 w 23"/>
              <a:gd name="T17" fmla="*/ 38 h 47"/>
              <a:gd name="T18" fmla="*/ 14 w 23"/>
              <a:gd name="T19" fmla="*/ 33 h 47"/>
              <a:gd name="T20" fmla="*/ 14 w 23"/>
              <a:gd name="T21" fmla="*/ 26 h 47"/>
              <a:gd name="T22" fmla="*/ 12 w 23"/>
              <a:gd name="T23" fmla="*/ 25 h 47"/>
              <a:gd name="T24" fmla="*/ 9 w 23"/>
              <a:gd name="T25" fmla="*/ 19 h 47"/>
              <a:gd name="T26" fmla="*/ 12 w 23"/>
              <a:gd name="T27" fmla="*/ 19 h 47"/>
              <a:gd name="T28" fmla="*/ 13 w 23"/>
              <a:gd name="T29" fmla="*/ 18 h 47"/>
              <a:gd name="T30" fmla="*/ 14 w 23"/>
              <a:gd name="T31" fmla="*/ 13 h 47"/>
              <a:gd name="T32" fmla="*/ 13 w 23"/>
              <a:gd name="T33" fmla="*/ 8 h 47"/>
              <a:gd name="T34" fmla="*/ 12 w 23"/>
              <a:gd name="T35" fmla="*/ 8 h 47"/>
              <a:gd name="T36" fmla="*/ 9 w 23"/>
              <a:gd name="T37" fmla="*/ 8 h 47"/>
              <a:gd name="T38" fmla="*/ 9 w 23"/>
              <a:gd name="T39" fmla="*/ 14 h 47"/>
              <a:gd name="T40" fmla="*/ 0 w 23"/>
              <a:gd name="T41" fmla="*/ 10 h 47"/>
              <a:gd name="T42" fmla="*/ 2 w 23"/>
              <a:gd name="T43" fmla="*/ 6 h 47"/>
              <a:gd name="T44" fmla="*/ 3 w 23"/>
              <a:gd name="T45" fmla="*/ 3 h 47"/>
              <a:gd name="T46" fmla="*/ 12 w 23"/>
              <a:gd name="T47" fmla="*/ 0 h 47"/>
              <a:gd name="T48" fmla="*/ 15 w 23"/>
              <a:gd name="T49" fmla="*/ 0 h 47"/>
              <a:gd name="T50" fmla="*/ 19 w 23"/>
              <a:gd name="T51" fmla="*/ 3 h 47"/>
              <a:gd name="T52" fmla="*/ 23 w 23"/>
              <a:gd name="T53" fmla="*/ 13 h 47"/>
              <a:gd name="T54" fmla="*/ 23 w 23"/>
              <a:gd name="T55" fmla="*/ 15 h 47"/>
              <a:gd name="T56" fmla="*/ 22 w 23"/>
              <a:gd name="T57" fmla="*/ 19 h 47"/>
              <a:gd name="T58" fmla="*/ 19 w 23"/>
              <a:gd name="T59" fmla="*/ 21 h 47"/>
              <a:gd name="T60" fmla="*/ 22 w 23"/>
              <a:gd name="T61" fmla="*/ 25 h 47"/>
              <a:gd name="T62" fmla="*/ 23 w 23"/>
              <a:gd name="T63" fmla="*/ 33 h 47"/>
              <a:gd name="T64" fmla="*/ 23 w 23"/>
              <a:gd name="T65" fmla="*/ 39 h 47"/>
              <a:gd name="T66" fmla="*/ 19 w 23"/>
              <a:gd name="T67" fmla="*/ 44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3" h="47">
                <a:moveTo>
                  <a:pt x="19" y="44"/>
                </a:moveTo>
                <a:lnTo>
                  <a:pt x="19" y="44"/>
                </a:lnTo>
                <a:lnTo>
                  <a:pt x="15" y="47"/>
                </a:lnTo>
                <a:lnTo>
                  <a:pt x="12" y="47"/>
                </a:lnTo>
                <a:lnTo>
                  <a:pt x="12" y="47"/>
                </a:lnTo>
                <a:lnTo>
                  <a:pt x="7" y="47"/>
                </a:lnTo>
                <a:lnTo>
                  <a:pt x="3" y="44"/>
                </a:lnTo>
                <a:lnTo>
                  <a:pt x="3" y="44"/>
                </a:lnTo>
                <a:lnTo>
                  <a:pt x="0" y="40"/>
                </a:lnTo>
                <a:lnTo>
                  <a:pt x="0" y="35"/>
                </a:lnTo>
                <a:lnTo>
                  <a:pt x="0" y="33"/>
                </a:lnTo>
                <a:lnTo>
                  <a:pt x="9" y="33"/>
                </a:lnTo>
                <a:lnTo>
                  <a:pt x="9" y="36"/>
                </a:lnTo>
                <a:lnTo>
                  <a:pt x="9" y="36"/>
                </a:lnTo>
                <a:lnTo>
                  <a:pt x="9" y="38"/>
                </a:lnTo>
                <a:lnTo>
                  <a:pt x="12" y="39"/>
                </a:lnTo>
                <a:lnTo>
                  <a:pt x="12" y="39"/>
                </a:lnTo>
                <a:lnTo>
                  <a:pt x="13" y="38"/>
                </a:lnTo>
                <a:lnTo>
                  <a:pt x="13" y="38"/>
                </a:lnTo>
                <a:lnTo>
                  <a:pt x="14" y="33"/>
                </a:lnTo>
                <a:lnTo>
                  <a:pt x="14" y="33"/>
                </a:lnTo>
                <a:lnTo>
                  <a:pt x="14" y="26"/>
                </a:lnTo>
                <a:lnTo>
                  <a:pt x="14" y="26"/>
                </a:lnTo>
                <a:lnTo>
                  <a:pt x="12" y="25"/>
                </a:lnTo>
                <a:lnTo>
                  <a:pt x="9" y="25"/>
                </a:lnTo>
                <a:lnTo>
                  <a:pt x="9" y="19"/>
                </a:lnTo>
                <a:lnTo>
                  <a:pt x="12" y="19"/>
                </a:lnTo>
                <a:lnTo>
                  <a:pt x="12" y="19"/>
                </a:lnTo>
                <a:lnTo>
                  <a:pt x="13" y="18"/>
                </a:lnTo>
                <a:lnTo>
                  <a:pt x="13" y="18"/>
                </a:lnTo>
                <a:lnTo>
                  <a:pt x="14" y="16"/>
                </a:lnTo>
                <a:lnTo>
                  <a:pt x="14" y="13"/>
                </a:lnTo>
                <a:lnTo>
                  <a:pt x="14" y="13"/>
                </a:lnTo>
                <a:lnTo>
                  <a:pt x="13" y="8"/>
                </a:lnTo>
                <a:lnTo>
                  <a:pt x="13" y="8"/>
                </a:lnTo>
                <a:lnTo>
                  <a:pt x="12" y="8"/>
                </a:lnTo>
                <a:lnTo>
                  <a:pt x="12" y="8"/>
                </a:lnTo>
                <a:lnTo>
                  <a:pt x="9" y="8"/>
                </a:lnTo>
                <a:lnTo>
                  <a:pt x="9" y="10"/>
                </a:lnTo>
                <a:lnTo>
                  <a:pt x="9" y="14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2" y="6"/>
                </a:lnTo>
                <a:lnTo>
                  <a:pt x="3" y="3"/>
                </a:lnTo>
                <a:lnTo>
                  <a:pt x="3" y="3"/>
                </a:lnTo>
                <a:lnTo>
                  <a:pt x="7" y="0"/>
                </a:lnTo>
                <a:lnTo>
                  <a:pt x="12" y="0"/>
                </a:lnTo>
                <a:lnTo>
                  <a:pt x="12" y="0"/>
                </a:lnTo>
                <a:lnTo>
                  <a:pt x="15" y="0"/>
                </a:lnTo>
                <a:lnTo>
                  <a:pt x="19" y="3"/>
                </a:lnTo>
                <a:lnTo>
                  <a:pt x="19" y="3"/>
                </a:lnTo>
                <a:lnTo>
                  <a:pt x="22" y="6"/>
                </a:lnTo>
                <a:lnTo>
                  <a:pt x="23" y="13"/>
                </a:lnTo>
                <a:lnTo>
                  <a:pt x="23" y="13"/>
                </a:lnTo>
                <a:lnTo>
                  <a:pt x="23" y="15"/>
                </a:lnTo>
                <a:lnTo>
                  <a:pt x="22" y="19"/>
                </a:lnTo>
                <a:lnTo>
                  <a:pt x="22" y="19"/>
                </a:lnTo>
                <a:lnTo>
                  <a:pt x="19" y="21"/>
                </a:lnTo>
                <a:lnTo>
                  <a:pt x="19" y="21"/>
                </a:lnTo>
                <a:lnTo>
                  <a:pt x="22" y="25"/>
                </a:lnTo>
                <a:lnTo>
                  <a:pt x="22" y="25"/>
                </a:lnTo>
                <a:lnTo>
                  <a:pt x="23" y="29"/>
                </a:lnTo>
                <a:lnTo>
                  <a:pt x="23" y="33"/>
                </a:lnTo>
                <a:lnTo>
                  <a:pt x="23" y="33"/>
                </a:lnTo>
                <a:lnTo>
                  <a:pt x="23" y="39"/>
                </a:lnTo>
                <a:lnTo>
                  <a:pt x="22" y="41"/>
                </a:lnTo>
                <a:lnTo>
                  <a:pt x="19" y="44"/>
                </a:lnTo>
                <a:lnTo>
                  <a:pt x="19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64" name="Freeform 988">
            <a:extLst>
              <a:ext uri="{FF2B5EF4-FFF2-40B4-BE49-F238E27FC236}">
                <a16:creationId xmlns:a16="http://schemas.microsoft.com/office/drawing/2014/main" id="{2A5D0E27-E6AB-4293-9184-3F8A249C3FD2}"/>
              </a:ext>
            </a:extLst>
          </p:cNvPr>
          <p:cNvSpPr>
            <a:spLocks/>
          </p:cNvSpPr>
          <p:nvPr/>
        </p:nvSpPr>
        <p:spPr bwMode="auto">
          <a:xfrm>
            <a:off x="843993" y="3154546"/>
            <a:ext cx="39688" cy="74613"/>
          </a:xfrm>
          <a:custGeom>
            <a:avLst/>
            <a:gdLst>
              <a:gd name="T0" fmla="*/ 21 w 25"/>
              <a:gd name="T1" fmla="*/ 39 h 47"/>
              <a:gd name="T2" fmla="*/ 21 w 25"/>
              <a:gd name="T3" fmla="*/ 47 h 47"/>
              <a:gd name="T4" fmla="*/ 13 w 25"/>
              <a:gd name="T5" fmla="*/ 47 h 47"/>
              <a:gd name="T6" fmla="*/ 13 w 25"/>
              <a:gd name="T7" fmla="*/ 39 h 47"/>
              <a:gd name="T8" fmla="*/ 0 w 25"/>
              <a:gd name="T9" fmla="*/ 39 h 47"/>
              <a:gd name="T10" fmla="*/ 0 w 25"/>
              <a:gd name="T11" fmla="*/ 32 h 47"/>
              <a:gd name="T12" fmla="*/ 11 w 25"/>
              <a:gd name="T13" fmla="*/ 0 h 47"/>
              <a:gd name="T14" fmla="*/ 20 w 25"/>
              <a:gd name="T15" fmla="*/ 0 h 47"/>
              <a:gd name="T16" fmla="*/ 9 w 25"/>
              <a:gd name="T17" fmla="*/ 32 h 47"/>
              <a:gd name="T18" fmla="*/ 13 w 25"/>
              <a:gd name="T19" fmla="*/ 32 h 47"/>
              <a:gd name="T20" fmla="*/ 13 w 25"/>
              <a:gd name="T21" fmla="*/ 27 h 47"/>
              <a:gd name="T22" fmla="*/ 21 w 25"/>
              <a:gd name="T23" fmla="*/ 27 h 47"/>
              <a:gd name="T24" fmla="*/ 21 w 25"/>
              <a:gd name="T25" fmla="*/ 32 h 47"/>
              <a:gd name="T26" fmla="*/ 25 w 25"/>
              <a:gd name="T27" fmla="*/ 32 h 47"/>
              <a:gd name="T28" fmla="*/ 25 w 25"/>
              <a:gd name="T29" fmla="*/ 39 h 47"/>
              <a:gd name="T30" fmla="*/ 21 w 25"/>
              <a:gd name="T31" fmla="*/ 39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5" h="47">
                <a:moveTo>
                  <a:pt x="21" y="39"/>
                </a:moveTo>
                <a:lnTo>
                  <a:pt x="21" y="47"/>
                </a:lnTo>
                <a:lnTo>
                  <a:pt x="13" y="47"/>
                </a:lnTo>
                <a:lnTo>
                  <a:pt x="13" y="39"/>
                </a:lnTo>
                <a:lnTo>
                  <a:pt x="0" y="39"/>
                </a:lnTo>
                <a:lnTo>
                  <a:pt x="0" y="32"/>
                </a:lnTo>
                <a:lnTo>
                  <a:pt x="11" y="0"/>
                </a:lnTo>
                <a:lnTo>
                  <a:pt x="20" y="0"/>
                </a:lnTo>
                <a:lnTo>
                  <a:pt x="9" y="32"/>
                </a:lnTo>
                <a:lnTo>
                  <a:pt x="13" y="32"/>
                </a:lnTo>
                <a:lnTo>
                  <a:pt x="13" y="27"/>
                </a:lnTo>
                <a:lnTo>
                  <a:pt x="21" y="27"/>
                </a:lnTo>
                <a:lnTo>
                  <a:pt x="21" y="32"/>
                </a:lnTo>
                <a:lnTo>
                  <a:pt x="25" y="32"/>
                </a:lnTo>
                <a:lnTo>
                  <a:pt x="25" y="39"/>
                </a:lnTo>
                <a:lnTo>
                  <a:pt x="21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65" name="Freeform 989">
            <a:extLst>
              <a:ext uri="{FF2B5EF4-FFF2-40B4-BE49-F238E27FC236}">
                <a16:creationId xmlns:a16="http://schemas.microsoft.com/office/drawing/2014/main" id="{3A473AD9-1A4F-45E1-9824-89B9EDD0197F}"/>
              </a:ext>
            </a:extLst>
          </p:cNvPr>
          <p:cNvSpPr>
            <a:spLocks/>
          </p:cNvSpPr>
          <p:nvPr/>
        </p:nvSpPr>
        <p:spPr bwMode="auto">
          <a:xfrm>
            <a:off x="845581" y="3699058"/>
            <a:ext cx="36513" cy="76200"/>
          </a:xfrm>
          <a:custGeom>
            <a:avLst/>
            <a:gdLst>
              <a:gd name="T0" fmla="*/ 14 w 23"/>
              <a:gd name="T1" fmla="*/ 24 h 48"/>
              <a:gd name="T2" fmla="*/ 14 w 23"/>
              <a:gd name="T3" fmla="*/ 24 h 48"/>
              <a:gd name="T4" fmla="*/ 13 w 23"/>
              <a:gd name="T5" fmla="*/ 24 h 48"/>
              <a:gd name="T6" fmla="*/ 12 w 23"/>
              <a:gd name="T7" fmla="*/ 23 h 48"/>
              <a:gd name="T8" fmla="*/ 12 w 23"/>
              <a:gd name="T9" fmla="*/ 23 h 48"/>
              <a:gd name="T10" fmla="*/ 9 w 23"/>
              <a:gd name="T11" fmla="*/ 24 h 48"/>
              <a:gd name="T12" fmla="*/ 9 w 23"/>
              <a:gd name="T13" fmla="*/ 26 h 48"/>
              <a:gd name="T14" fmla="*/ 9 w 23"/>
              <a:gd name="T15" fmla="*/ 26 h 48"/>
              <a:gd name="T16" fmla="*/ 0 w 23"/>
              <a:gd name="T17" fmla="*/ 26 h 48"/>
              <a:gd name="T18" fmla="*/ 0 w 23"/>
              <a:gd name="T19" fmla="*/ 0 h 48"/>
              <a:gd name="T20" fmla="*/ 23 w 23"/>
              <a:gd name="T21" fmla="*/ 0 h 48"/>
              <a:gd name="T22" fmla="*/ 23 w 23"/>
              <a:gd name="T23" fmla="*/ 8 h 48"/>
              <a:gd name="T24" fmla="*/ 8 w 23"/>
              <a:gd name="T25" fmla="*/ 8 h 48"/>
              <a:gd name="T26" fmla="*/ 8 w 23"/>
              <a:gd name="T27" fmla="*/ 18 h 48"/>
              <a:gd name="T28" fmla="*/ 8 w 23"/>
              <a:gd name="T29" fmla="*/ 18 h 48"/>
              <a:gd name="T30" fmla="*/ 10 w 23"/>
              <a:gd name="T31" fmla="*/ 16 h 48"/>
              <a:gd name="T32" fmla="*/ 10 w 23"/>
              <a:gd name="T33" fmla="*/ 16 h 48"/>
              <a:gd name="T34" fmla="*/ 14 w 23"/>
              <a:gd name="T35" fmla="*/ 15 h 48"/>
              <a:gd name="T36" fmla="*/ 14 w 23"/>
              <a:gd name="T37" fmla="*/ 15 h 48"/>
              <a:gd name="T38" fmla="*/ 18 w 23"/>
              <a:gd name="T39" fmla="*/ 16 h 48"/>
              <a:gd name="T40" fmla="*/ 20 w 23"/>
              <a:gd name="T41" fmla="*/ 18 h 48"/>
              <a:gd name="T42" fmla="*/ 20 w 23"/>
              <a:gd name="T43" fmla="*/ 18 h 48"/>
              <a:gd name="T44" fmla="*/ 23 w 23"/>
              <a:gd name="T45" fmla="*/ 23 h 48"/>
              <a:gd name="T46" fmla="*/ 23 w 23"/>
              <a:gd name="T47" fmla="*/ 31 h 48"/>
              <a:gd name="T48" fmla="*/ 23 w 23"/>
              <a:gd name="T49" fmla="*/ 31 h 48"/>
              <a:gd name="T50" fmla="*/ 23 w 23"/>
              <a:gd name="T51" fmla="*/ 39 h 48"/>
              <a:gd name="T52" fmla="*/ 22 w 23"/>
              <a:gd name="T53" fmla="*/ 41 h 48"/>
              <a:gd name="T54" fmla="*/ 19 w 23"/>
              <a:gd name="T55" fmla="*/ 44 h 48"/>
              <a:gd name="T56" fmla="*/ 19 w 23"/>
              <a:gd name="T57" fmla="*/ 44 h 48"/>
              <a:gd name="T58" fmla="*/ 15 w 23"/>
              <a:gd name="T59" fmla="*/ 46 h 48"/>
              <a:gd name="T60" fmla="*/ 12 w 23"/>
              <a:gd name="T61" fmla="*/ 48 h 48"/>
              <a:gd name="T62" fmla="*/ 12 w 23"/>
              <a:gd name="T63" fmla="*/ 48 h 48"/>
              <a:gd name="T64" fmla="*/ 7 w 23"/>
              <a:gd name="T65" fmla="*/ 46 h 48"/>
              <a:gd name="T66" fmla="*/ 3 w 23"/>
              <a:gd name="T67" fmla="*/ 44 h 48"/>
              <a:gd name="T68" fmla="*/ 3 w 23"/>
              <a:gd name="T69" fmla="*/ 44 h 48"/>
              <a:gd name="T70" fmla="*/ 0 w 23"/>
              <a:gd name="T71" fmla="*/ 40 h 48"/>
              <a:gd name="T72" fmla="*/ 0 w 23"/>
              <a:gd name="T73" fmla="*/ 35 h 48"/>
              <a:gd name="T74" fmla="*/ 0 w 23"/>
              <a:gd name="T75" fmla="*/ 34 h 48"/>
              <a:gd name="T76" fmla="*/ 9 w 23"/>
              <a:gd name="T77" fmla="*/ 34 h 48"/>
              <a:gd name="T78" fmla="*/ 9 w 23"/>
              <a:gd name="T79" fmla="*/ 36 h 48"/>
              <a:gd name="T80" fmla="*/ 9 w 23"/>
              <a:gd name="T81" fmla="*/ 36 h 48"/>
              <a:gd name="T82" fmla="*/ 9 w 23"/>
              <a:gd name="T83" fmla="*/ 39 h 48"/>
              <a:gd name="T84" fmla="*/ 12 w 23"/>
              <a:gd name="T85" fmla="*/ 39 h 48"/>
              <a:gd name="T86" fmla="*/ 12 w 23"/>
              <a:gd name="T87" fmla="*/ 39 h 48"/>
              <a:gd name="T88" fmla="*/ 13 w 23"/>
              <a:gd name="T89" fmla="*/ 38 h 48"/>
              <a:gd name="T90" fmla="*/ 13 w 23"/>
              <a:gd name="T91" fmla="*/ 38 h 48"/>
              <a:gd name="T92" fmla="*/ 14 w 23"/>
              <a:gd name="T93" fmla="*/ 36 h 48"/>
              <a:gd name="T94" fmla="*/ 14 w 23"/>
              <a:gd name="T95" fmla="*/ 31 h 48"/>
              <a:gd name="T96" fmla="*/ 14 w 23"/>
              <a:gd name="T97" fmla="*/ 31 h 48"/>
              <a:gd name="T98" fmla="*/ 14 w 23"/>
              <a:gd name="T99" fmla="*/ 26 h 48"/>
              <a:gd name="T100" fmla="*/ 14 w 23"/>
              <a:gd name="T101" fmla="*/ 24 h 48"/>
              <a:gd name="T102" fmla="*/ 14 w 23"/>
              <a:gd name="T103" fmla="*/ 2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3" h="48">
                <a:moveTo>
                  <a:pt x="14" y="24"/>
                </a:moveTo>
                <a:lnTo>
                  <a:pt x="14" y="24"/>
                </a:lnTo>
                <a:lnTo>
                  <a:pt x="13" y="24"/>
                </a:lnTo>
                <a:lnTo>
                  <a:pt x="12" y="23"/>
                </a:lnTo>
                <a:lnTo>
                  <a:pt x="12" y="23"/>
                </a:lnTo>
                <a:lnTo>
                  <a:pt x="9" y="24"/>
                </a:lnTo>
                <a:lnTo>
                  <a:pt x="9" y="26"/>
                </a:lnTo>
                <a:lnTo>
                  <a:pt x="9" y="26"/>
                </a:lnTo>
                <a:lnTo>
                  <a:pt x="0" y="26"/>
                </a:lnTo>
                <a:lnTo>
                  <a:pt x="0" y="0"/>
                </a:lnTo>
                <a:lnTo>
                  <a:pt x="23" y="0"/>
                </a:lnTo>
                <a:lnTo>
                  <a:pt x="23" y="8"/>
                </a:lnTo>
                <a:lnTo>
                  <a:pt x="8" y="8"/>
                </a:lnTo>
                <a:lnTo>
                  <a:pt x="8" y="18"/>
                </a:lnTo>
                <a:lnTo>
                  <a:pt x="8" y="18"/>
                </a:lnTo>
                <a:lnTo>
                  <a:pt x="10" y="16"/>
                </a:lnTo>
                <a:lnTo>
                  <a:pt x="10" y="16"/>
                </a:lnTo>
                <a:lnTo>
                  <a:pt x="14" y="15"/>
                </a:lnTo>
                <a:lnTo>
                  <a:pt x="14" y="15"/>
                </a:lnTo>
                <a:lnTo>
                  <a:pt x="18" y="16"/>
                </a:lnTo>
                <a:lnTo>
                  <a:pt x="20" y="18"/>
                </a:lnTo>
                <a:lnTo>
                  <a:pt x="20" y="18"/>
                </a:lnTo>
                <a:lnTo>
                  <a:pt x="23" y="23"/>
                </a:lnTo>
                <a:lnTo>
                  <a:pt x="23" y="31"/>
                </a:lnTo>
                <a:lnTo>
                  <a:pt x="23" y="31"/>
                </a:lnTo>
                <a:lnTo>
                  <a:pt x="23" y="39"/>
                </a:lnTo>
                <a:lnTo>
                  <a:pt x="22" y="41"/>
                </a:lnTo>
                <a:lnTo>
                  <a:pt x="19" y="44"/>
                </a:lnTo>
                <a:lnTo>
                  <a:pt x="19" y="44"/>
                </a:lnTo>
                <a:lnTo>
                  <a:pt x="15" y="46"/>
                </a:lnTo>
                <a:lnTo>
                  <a:pt x="12" y="48"/>
                </a:lnTo>
                <a:lnTo>
                  <a:pt x="12" y="48"/>
                </a:lnTo>
                <a:lnTo>
                  <a:pt x="7" y="46"/>
                </a:lnTo>
                <a:lnTo>
                  <a:pt x="3" y="44"/>
                </a:lnTo>
                <a:lnTo>
                  <a:pt x="3" y="44"/>
                </a:lnTo>
                <a:lnTo>
                  <a:pt x="0" y="40"/>
                </a:lnTo>
                <a:lnTo>
                  <a:pt x="0" y="35"/>
                </a:lnTo>
                <a:lnTo>
                  <a:pt x="0" y="34"/>
                </a:lnTo>
                <a:lnTo>
                  <a:pt x="9" y="34"/>
                </a:lnTo>
                <a:lnTo>
                  <a:pt x="9" y="36"/>
                </a:lnTo>
                <a:lnTo>
                  <a:pt x="9" y="36"/>
                </a:lnTo>
                <a:lnTo>
                  <a:pt x="9" y="39"/>
                </a:lnTo>
                <a:lnTo>
                  <a:pt x="12" y="39"/>
                </a:lnTo>
                <a:lnTo>
                  <a:pt x="12" y="39"/>
                </a:lnTo>
                <a:lnTo>
                  <a:pt x="13" y="38"/>
                </a:lnTo>
                <a:lnTo>
                  <a:pt x="13" y="38"/>
                </a:lnTo>
                <a:lnTo>
                  <a:pt x="14" y="36"/>
                </a:lnTo>
                <a:lnTo>
                  <a:pt x="14" y="31"/>
                </a:lnTo>
                <a:lnTo>
                  <a:pt x="14" y="31"/>
                </a:lnTo>
                <a:lnTo>
                  <a:pt x="14" y="26"/>
                </a:lnTo>
                <a:lnTo>
                  <a:pt x="14" y="24"/>
                </a:lnTo>
                <a:lnTo>
                  <a:pt x="14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66" name="Freeform 990">
            <a:extLst>
              <a:ext uri="{FF2B5EF4-FFF2-40B4-BE49-F238E27FC236}">
                <a16:creationId xmlns:a16="http://schemas.microsoft.com/office/drawing/2014/main" id="{AF480492-C589-4B66-B783-7A387F0DA000}"/>
              </a:ext>
            </a:extLst>
          </p:cNvPr>
          <p:cNvSpPr>
            <a:spLocks noEditPoints="1"/>
          </p:cNvSpPr>
          <p:nvPr/>
        </p:nvSpPr>
        <p:spPr bwMode="auto">
          <a:xfrm>
            <a:off x="843993" y="4184833"/>
            <a:ext cx="38100" cy="76200"/>
          </a:xfrm>
          <a:custGeom>
            <a:avLst/>
            <a:gdLst>
              <a:gd name="T0" fmla="*/ 21 w 24"/>
              <a:gd name="T1" fmla="*/ 43 h 48"/>
              <a:gd name="T2" fmla="*/ 21 w 24"/>
              <a:gd name="T3" fmla="*/ 43 h 48"/>
              <a:gd name="T4" fmla="*/ 20 w 24"/>
              <a:gd name="T5" fmla="*/ 46 h 48"/>
              <a:gd name="T6" fmla="*/ 18 w 24"/>
              <a:gd name="T7" fmla="*/ 47 h 48"/>
              <a:gd name="T8" fmla="*/ 13 w 24"/>
              <a:gd name="T9" fmla="*/ 48 h 48"/>
              <a:gd name="T10" fmla="*/ 13 w 24"/>
              <a:gd name="T11" fmla="*/ 48 h 48"/>
              <a:gd name="T12" fmla="*/ 6 w 24"/>
              <a:gd name="T13" fmla="*/ 47 h 48"/>
              <a:gd name="T14" fmla="*/ 3 w 24"/>
              <a:gd name="T15" fmla="*/ 43 h 48"/>
              <a:gd name="T16" fmla="*/ 3 w 24"/>
              <a:gd name="T17" fmla="*/ 43 h 48"/>
              <a:gd name="T18" fmla="*/ 1 w 24"/>
              <a:gd name="T19" fmla="*/ 39 h 48"/>
              <a:gd name="T20" fmla="*/ 0 w 24"/>
              <a:gd name="T21" fmla="*/ 33 h 48"/>
              <a:gd name="T22" fmla="*/ 0 w 24"/>
              <a:gd name="T23" fmla="*/ 33 h 48"/>
              <a:gd name="T24" fmla="*/ 1 w 24"/>
              <a:gd name="T25" fmla="*/ 28 h 48"/>
              <a:gd name="T26" fmla="*/ 3 w 24"/>
              <a:gd name="T27" fmla="*/ 23 h 48"/>
              <a:gd name="T28" fmla="*/ 11 w 24"/>
              <a:gd name="T29" fmla="*/ 0 h 48"/>
              <a:gd name="T30" fmla="*/ 20 w 24"/>
              <a:gd name="T31" fmla="*/ 0 h 48"/>
              <a:gd name="T32" fmla="*/ 13 w 24"/>
              <a:gd name="T33" fmla="*/ 19 h 48"/>
              <a:gd name="T34" fmla="*/ 13 w 24"/>
              <a:gd name="T35" fmla="*/ 19 h 48"/>
              <a:gd name="T36" fmla="*/ 15 w 24"/>
              <a:gd name="T37" fmla="*/ 18 h 48"/>
              <a:gd name="T38" fmla="*/ 15 w 24"/>
              <a:gd name="T39" fmla="*/ 18 h 48"/>
              <a:gd name="T40" fmla="*/ 19 w 24"/>
              <a:gd name="T41" fmla="*/ 19 h 48"/>
              <a:gd name="T42" fmla="*/ 21 w 24"/>
              <a:gd name="T43" fmla="*/ 22 h 48"/>
              <a:gd name="T44" fmla="*/ 21 w 24"/>
              <a:gd name="T45" fmla="*/ 22 h 48"/>
              <a:gd name="T46" fmla="*/ 24 w 24"/>
              <a:gd name="T47" fmla="*/ 25 h 48"/>
              <a:gd name="T48" fmla="*/ 24 w 24"/>
              <a:gd name="T49" fmla="*/ 33 h 48"/>
              <a:gd name="T50" fmla="*/ 24 w 24"/>
              <a:gd name="T51" fmla="*/ 33 h 48"/>
              <a:gd name="T52" fmla="*/ 24 w 24"/>
              <a:gd name="T53" fmla="*/ 39 h 48"/>
              <a:gd name="T54" fmla="*/ 21 w 24"/>
              <a:gd name="T55" fmla="*/ 43 h 48"/>
              <a:gd name="T56" fmla="*/ 21 w 24"/>
              <a:gd name="T57" fmla="*/ 43 h 48"/>
              <a:gd name="T58" fmla="*/ 14 w 24"/>
              <a:gd name="T59" fmla="*/ 39 h 48"/>
              <a:gd name="T60" fmla="*/ 14 w 24"/>
              <a:gd name="T61" fmla="*/ 39 h 48"/>
              <a:gd name="T62" fmla="*/ 15 w 24"/>
              <a:gd name="T63" fmla="*/ 37 h 48"/>
              <a:gd name="T64" fmla="*/ 15 w 24"/>
              <a:gd name="T65" fmla="*/ 33 h 48"/>
              <a:gd name="T66" fmla="*/ 15 w 24"/>
              <a:gd name="T67" fmla="*/ 33 h 48"/>
              <a:gd name="T68" fmla="*/ 15 w 24"/>
              <a:gd name="T69" fmla="*/ 29 h 48"/>
              <a:gd name="T70" fmla="*/ 14 w 24"/>
              <a:gd name="T71" fmla="*/ 27 h 48"/>
              <a:gd name="T72" fmla="*/ 14 w 24"/>
              <a:gd name="T73" fmla="*/ 27 h 48"/>
              <a:gd name="T74" fmla="*/ 13 w 24"/>
              <a:gd name="T75" fmla="*/ 25 h 48"/>
              <a:gd name="T76" fmla="*/ 13 w 24"/>
              <a:gd name="T77" fmla="*/ 25 h 48"/>
              <a:gd name="T78" fmla="*/ 10 w 24"/>
              <a:gd name="T79" fmla="*/ 27 h 48"/>
              <a:gd name="T80" fmla="*/ 10 w 24"/>
              <a:gd name="T81" fmla="*/ 27 h 48"/>
              <a:gd name="T82" fmla="*/ 10 w 24"/>
              <a:gd name="T83" fmla="*/ 29 h 48"/>
              <a:gd name="T84" fmla="*/ 9 w 24"/>
              <a:gd name="T85" fmla="*/ 33 h 48"/>
              <a:gd name="T86" fmla="*/ 9 w 24"/>
              <a:gd name="T87" fmla="*/ 33 h 48"/>
              <a:gd name="T88" fmla="*/ 10 w 24"/>
              <a:gd name="T89" fmla="*/ 37 h 48"/>
              <a:gd name="T90" fmla="*/ 10 w 24"/>
              <a:gd name="T91" fmla="*/ 39 h 48"/>
              <a:gd name="T92" fmla="*/ 10 w 24"/>
              <a:gd name="T93" fmla="*/ 39 h 48"/>
              <a:gd name="T94" fmla="*/ 13 w 24"/>
              <a:gd name="T95" fmla="*/ 39 h 48"/>
              <a:gd name="T96" fmla="*/ 13 w 24"/>
              <a:gd name="T97" fmla="*/ 39 h 48"/>
              <a:gd name="T98" fmla="*/ 14 w 24"/>
              <a:gd name="T99" fmla="*/ 39 h 48"/>
              <a:gd name="T100" fmla="*/ 14 w 24"/>
              <a:gd name="T101" fmla="*/ 39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4" h="48">
                <a:moveTo>
                  <a:pt x="21" y="43"/>
                </a:moveTo>
                <a:lnTo>
                  <a:pt x="21" y="43"/>
                </a:lnTo>
                <a:lnTo>
                  <a:pt x="20" y="46"/>
                </a:lnTo>
                <a:lnTo>
                  <a:pt x="18" y="47"/>
                </a:lnTo>
                <a:lnTo>
                  <a:pt x="13" y="48"/>
                </a:lnTo>
                <a:lnTo>
                  <a:pt x="13" y="48"/>
                </a:lnTo>
                <a:lnTo>
                  <a:pt x="6" y="47"/>
                </a:lnTo>
                <a:lnTo>
                  <a:pt x="3" y="43"/>
                </a:lnTo>
                <a:lnTo>
                  <a:pt x="3" y="43"/>
                </a:lnTo>
                <a:lnTo>
                  <a:pt x="1" y="39"/>
                </a:lnTo>
                <a:lnTo>
                  <a:pt x="0" y="33"/>
                </a:lnTo>
                <a:lnTo>
                  <a:pt x="0" y="33"/>
                </a:lnTo>
                <a:lnTo>
                  <a:pt x="1" y="28"/>
                </a:lnTo>
                <a:lnTo>
                  <a:pt x="3" y="23"/>
                </a:lnTo>
                <a:lnTo>
                  <a:pt x="11" y="0"/>
                </a:lnTo>
                <a:lnTo>
                  <a:pt x="20" y="0"/>
                </a:lnTo>
                <a:lnTo>
                  <a:pt x="13" y="19"/>
                </a:lnTo>
                <a:lnTo>
                  <a:pt x="13" y="19"/>
                </a:lnTo>
                <a:lnTo>
                  <a:pt x="15" y="18"/>
                </a:lnTo>
                <a:lnTo>
                  <a:pt x="15" y="18"/>
                </a:lnTo>
                <a:lnTo>
                  <a:pt x="19" y="19"/>
                </a:lnTo>
                <a:lnTo>
                  <a:pt x="21" y="22"/>
                </a:lnTo>
                <a:lnTo>
                  <a:pt x="21" y="22"/>
                </a:lnTo>
                <a:lnTo>
                  <a:pt x="24" y="25"/>
                </a:lnTo>
                <a:lnTo>
                  <a:pt x="24" y="33"/>
                </a:lnTo>
                <a:lnTo>
                  <a:pt x="24" y="33"/>
                </a:lnTo>
                <a:lnTo>
                  <a:pt x="24" y="39"/>
                </a:lnTo>
                <a:lnTo>
                  <a:pt x="21" y="43"/>
                </a:lnTo>
                <a:lnTo>
                  <a:pt x="21" y="43"/>
                </a:lnTo>
                <a:close/>
                <a:moveTo>
                  <a:pt x="14" y="39"/>
                </a:moveTo>
                <a:lnTo>
                  <a:pt x="14" y="39"/>
                </a:lnTo>
                <a:lnTo>
                  <a:pt x="15" y="37"/>
                </a:lnTo>
                <a:lnTo>
                  <a:pt x="15" y="33"/>
                </a:lnTo>
                <a:lnTo>
                  <a:pt x="15" y="33"/>
                </a:lnTo>
                <a:lnTo>
                  <a:pt x="15" y="29"/>
                </a:lnTo>
                <a:lnTo>
                  <a:pt x="14" y="27"/>
                </a:lnTo>
                <a:lnTo>
                  <a:pt x="14" y="27"/>
                </a:lnTo>
                <a:lnTo>
                  <a:pt x="13" y="25"/>
                </a:lnTo>
                <a:lnTo>
                  <a:pt x="13" y="25"/>
                </a:lnTo>
                <a:lnTo>
                  <a:pt x="10" y="27"/>
                </a:lnTo>
                <a:lnTo>
                  <a:pt x="10" y="27"/>
                </a:lnTo>
                <a:lnTo>
                  <a:pt x="10" y="29"/>
                </a:lnTo>
                <a:lnTo>
                  <a:pt x="9" y="33"/>
                </a:lnTo>
                <a:lnTo>
                  <a:pt x="9" y="33"/>
                </a:lnTo>
                <a:lnTo>
                  <a:pt x="10" y="37"/>
                </a:lnTo>
                <a:lnTo>
                  <a:pt x="10" y="39"/>
                </a:lnTo>
                <a:lnTo>
                  <a:pt x="10" y="39"/>
                </a:lnTo>
                <a:lnTo>
                  <a:pt x="13" y="39"/>
                </a:lnTo>
                <a:lnTo>
                  <a:pt x="13" y="39"/>
                </a:lnTo>
                <a:lnTo>
                  <a:pt x="14" y="39"/>
                </a:lnTo>
                <a:lnTo>
                  <a:pt x="14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67" name="Freeform 991">
            <a:extLst>
              <a:ext uri="{FF2B5EF4-FFF2-40B4-BE49-F238E27FC236}">
                <a16:creationId xmlns:a16="http://schemas.microsoft.com/office/drawing/2014/main" id="{F77E310D-70B7-4322-8D68-C1A3DB69DD63}"/>
              </a:ext>
            </a:extLst>
          </p:cNvPr>
          <p:cNvSpPr>
            <a:spLocks/>
          </p:cNvSpPr>
          <p:nvPr/>
        </p:nvSpPr>
        <p:spPr bwMode="auto">
          <a:xfrm>
            <a:off x="843993" y="4702358"/>
            <a:ext cx="38100" cy="73025"/>
          </a:xfrm>
          <a:custGeom>
            <a:avLst/>
            <a:gdLst>
              <a:gd name="T0" fmla="*/ 13 w 24"/>
              <a:gd name="T1" fmla="*/ 46 h 46"/>
              <a:gd name="T2" fmla="*/ 4 w 24"/>
              <a:gd name="T3" fmla="*/ 46 h 46"/>
              <a:gd name="T4" fmla="*/ 15 w 24"/>
              <a:gd name="T5" fmla="*/ 7 h 46"/>
              <a:gd name="T6" fmla="*/ 9 w 24"/>
              <a:gd name="T7" fmla="*/ 7 h 46"/>
              <a:gd name="T8" fmla="*/ 9 w 24"/>
              <a:gd name="T9" fmla="*/ 13 h 46"/>
              <a:gd name="T10" fmla="*/ 0 w 24"/>
              <a:gd name="T11" fmla="*/ 13 h 46"/>
              <a:gd name="T12" fmla="*/ 0 w 24"/>
              <a:gd name="T13" fmla="*/ 0 h 46"/>
              <a:gd name="T14" fmla="*/ 24 w 24"/>
              <a:gd name="T15" fmla="*/ 0 h 46"/>
              <a:gd name="T16" fmla="*/ 24 w 24"/>
              <a:gd name="T17" fmla="*/ 7 h 46"/>
              <a:gd name="T18" fmla="*/ 13 w 24"/>
              <a:gd name="T1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" h="46">
                <a:moveTo>
                  <a:pt x="13" y="46"/>
                </a:moveTo>
                <a:lnTo>
                  <a:pt x="4" y="46"/>
                </a:lnTo>
                <a:lnTo>
                  <a:pt x="15" y="7"/>
                </a:lnTo>
                <a:lnTo>
                  <a:pt x="9" y="7"/>
                </a:lnTo>
                <a:lnTo>
                  <a:pt x="9" y="13"/>
                </a:lnTo>
                <a:lnTo>
                  <a:pt x="0" y="13"/>
                </a:lnTo>
                <a:lnTo>
                  <a:pt x="0" y="0"/>
                </a:lnTo>
                <a:lnTo>
                  <a:pt x="24" y="0"/>
                </a:lnTo>
                <a:lnTo>
                  <a:pt x="24" y="7"/>
                </a:lnTo>
                <a:lnTo>
                  <a:pt x="13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68" name="Freeform 992">
            <a:extLst>
              <a:ext uri="{FF2B5EF4-FFF2-40B4-BE49-F238E27FC236}">
                <a16:creationId xmlns:a16="http://schemas.microsoft.com/office/drawing/2014/main" id="{A38E9538-8FB4-49CE-BE60-6B4227223259}"/>
              </a:ext>
            </a:extLst>
          </p:cNvPr>
          <p:cNvSpPr>
            <a:spLocks/>
          </p:cNvSpPr>
          <p:nvPr/>
        </p:nvSpPr>
        <p:spPr bwMode="auto">
          <a:xfrm>
            <a:off x="2210831" y="4130858"/>
            <a:ext cx="38100" cy="42863"/>
          </a:xfrm>
          <a:custGeom>
            <a:avLst/>
            <a:gdLst>
              <a:gd name="T0" fmla="*/ 20 w 24"/>
              <a:gd name="T1" fmla="*/ 22 h 27"/>
              <a:gd name="T2" fmla="*/ 14 w 24"/>
              <a:gd name="T3" fmla="*/ 18 h 27"/>
              <a:gd name="T4" fmla="*/ 15 w 24"/>
              <a:gd name="T5" fmla="*/ 27 h 27"/>
              <a:gd name="T6" fmla="*/ 9 w 24"/>
              <a:gd name="T7" fmla="*/ 27 h 27"/>
              <a:gd name="T8" fmla="*/ 9 w 24"/>
              <a:gd name="T9" fmla="*/ 18 h 27"/>
              <a:gd name="T10" fmla="*/ 3 w 24"/>
              <a:gd name="T11" fmla="*/ 22 h 27"/>
              <a:gd name="T12" fmla="*/ 0 w 24"/>
              <a:gd name="T13" fmla="*/ 17 h 27"/>
              <a:gd name="T14" fmla="*/ 6 w 24"/>
              <a:gd name="T15" fmla="*/ 14 h 27"/>
              <a:gd name="T16" fmla="*/ 0 w 24"/>
              <a:gd name="T17" fmla="*/ 10 h 27"/>
              <a:gd name="T18" fmla="*/ 3 w 24"/>
              <a:gd name="T19" fmla="*/ 5 h 27"/>
              <a:gd name="T20" fmla="*/ 9 w 24"/>
              <a:gd name="T21" fmla="*/ 9 h 27"/>
              <a:gd name="T22" fmla="*/ 9 w 24"/>
              <a:gd name="T23" fmla="*/ 0 h 27"/>
              <a:gd name="T24" fmla="*/ 15 w 24"/>
              <a:gd name="T25" fmla="*/ 0 h 27"/>
              <a:gd name="T26" fmla="*/ 14 w 24"/>
              <a:gd name="T27" fmla="*/ 9 h 27"/>
              <a:gd name="T28" fmla="*/ 20 w 24"/>
              <a:gd name="T29" fmla="*/ 5 h 27"/>
              <a:gd name="T30" fmla="*/ 24 w 24"/>
              <a:gd name="T31" fmla="*/ 10 h 27"/>
              <a:gd name="T32" fmla="*/ 16 w 24"/>
              <a:gd name="T33" fmla="*/ 14 h 27"/>
              <a:gd name="T34" fmla="*/ 24 w 24"/>
              <a:gd name="T35" fmla="*/ 17 h 27"/>
              <a:gd name="T36" fmla="*/ 20 w 24"/>
              <a:gd name="T37" fmla="*/ 2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" h="27">
                <a:moveTo>
                  <a:pt x="20" y="22"/>
                </a:moveTo>
                <a:lnTo>
                  <a:pt x="14" y="18"/>
                </a:lnTo>
                <a:lnTo>
                  <a:pt x="15" y="27"/>
                </a:lnTo>
                <a:lnTo>
                  <a:pt x="9" y="27"/>
                </a:lnTo>
                <a:lnTo>
                  <a:pt x="9" y="18"/>
                </a:lnTo>
                <a:lnTo>
                  <a:pt x="3" y="22"/>
                </a:lnTo>
                <a:lnTo>
                  <a:pt x="0" y="17"/>
                </a:lnTo>
                <a:lnTo>
                  <a:pt x="6" y="14"/>
                </a:lnTo>
                <a:lnTo>
                  <a:pt x="0" y="10"/>
                </a:lnTo>
                <a:lnTo>
                  <a:pt x="3" y="5"/>
                </a:lnTo>
                <a:lnTo>
                  <a:pt x="9" y="9"/>
                </a:lnTo>
                <a:lnTo>
                  <a:pt x="9" y="0"/>
                </a:lnTo>
                <a:lnTo>
                  <a:pt x="15" y="0"/>
                </a:lnTo>
                <a:lnTo>
                  <a:pt x="14" y="9"/>
                </a:lnTo>
                <a:lnTo>
                  <a:pt x="20" y="5"/>
                </a:lnTo>
                <a:lnTo>
                  <a:pt x="24" y="10"/>
                </a:lnTo>
                <a:lnTo>
                  <a:pt x="16" y="14"/>
                </a:lnTo>
                <a:lnTo>
                  <a:pt x="24" y="17"/>
                </a:lnTo>
                <a:lnTo>
                  <a:pt x="20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69" name="Freeform 993">
            <a:extLst>
              <a:ext uri="{FF2B5EF4-FFF2-40B4-BE49-F238E27FC236}">
                <a16:creationId xmlns:a16="http://schemas.microsoft.com/office/drawing/2014/main" id="{D6BBDD49-B589-4CA3-9190-2FBE80D77351}"/>
              </a:ext>
            </a:extLst>
          </p:cNvPr>
          <p:cNvSpPr>
            <a:spLocks/>
          </p:cNvSpPr>
          <p:nvPr/>
        </p:nvSpPr>
        <p:spPr bwMode="auto">
          <a:xfrm>
            <a:off x="2164793" y="4640446"/>
            <a:ext cx="38100" cy="39688"/>
          </a:xfrm>
          <a:custGeom>
            <a:avLst/>
            <a:gdLst>
              <a:gd name="T0" fmla="*/ 20 w 24"/>
              <a:gd name="T1" fmla="*/ 21 h 25"/>
              <a:gd name="T2" fmla="*/ 14 w 24"/>
              <a:gd name="T3" fmla="*/ 17 h 25"/>
              <a:gd name="T4" fmla="*/ 14 w 24"/>
              <a:gd name="T5" fmla="*/ 25 h 25"/>
              <a:gd name="T6" fmla="*/ 9 w 24"/>
              <a:gd name="T7" fmla="*/ 25 h 25"/>
              <a:gd name="T8" fmla="*/ 9 w 24"/>
              <a:gd name="T9" fmla="*/ 17 h 25"/>
              <a:gd name="T10" fmla="*/ 3 w 24"/>
              <a:gd name="T11" fmla="*/ 21 h 25"/>
              <a:gd name="T12" fmla="*/ 0 w 24"/>
              <a:gd name="T13" fmla="*/ 16 h 25"/>
              <a:gd name="T14" fmla="*/ 7 w 24"/>
              <a:gd name="T15" fmla="*/ 12 h 25"/>
              <a:gd name="T16" fmla="*/ 0 w 24"/>
              <a:gd name="T17" fmla="*/ 8 h 25"/>
              <a:gd name="T18" fmla="*/ 3 w 24"/>
              <a:gd name="T19" fmla="*/ 3 h 25"/>
              <a:gd name="T20" fmla="*/ 9 w 24"/>
              <a:gd name="T21" fmla="*/ 7 h 25"/>
              <a:gd name="T22" fmla="*/ 9 w 24"/>
              <a:gd name="T23" fmla="*/ 0 h 25"/>
              <a:gd name="T24" fmla="*/ 14 w 24"/>
              <a:gd name="T25" fmla="*/ 0 h 25"/>
              <a:gd name="T26" fmla="*/ 14 w 24"/>
              <a:gd name="T27" fmla="*/ 7 h 25"/>
              <a:gd name="T28" fmla="*/ 20 w 24"/>
              <a:gd name="T29" fmla="*/ 3 h 25"/>
              <a:gd name="T30" fmla="*/ 24 w 24"/>
              <a:gd name="T31" fmla="*/ 8 h 25"/>
              <a:gd name="T32" fmla="*/ 17 w 24"/>
              <a:gd name="T33" fmla="*/ 12 h 25"/>
              <a:gd name="T34" fmla="*/ 24 w 24"/>
              <a:gd name="T35" fmla="*/ 16 h 25"/>
              <a:gd name="T36" fmla="*/ 20 w 24"/>
              <a:gd name="T37" fmla="*/ 2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" h="25">
                <a:moveTo>
                  <a:pt x="20" y="21"/>
                </a:moveTo>
                <a:lnTo>
                  <a:pt x="14" y="17"/>
                </a:lnTo>
                <a:lnTo>
                  <a:pt x="14" y="25"/>
                </a:lnTo>
                <a:lnTo>
                  <a:pt x="9" y="25"/>
                </a:lnTo>
                <a:lnTo>
                  <a:pt x="9" y="17"/>
                </a:lnTo>
                <a:lnTo>
                  <a:pt x="3" y="21"/>
                </a:lnTo>
                <a:lnTo>
                  <a:pt x="0" y="16"/>
                </a:lnTo>
                <a:lnTo>
                  <a:pt x="7" y="12"/>
                </a:lnTo>
                <a:lnTo>
                  <a:pt x="0" y="8"/>
                </a:lnTo>
                <a:lnTo>
                  <a:pt x="3" y="3"/>
                </a:lnTo>
                <a:lnTo>
                  <a:pt x="9" y="7"/>
                </a:lnTo>
                <a:lnTo>
                  <a:pt x="9" y="0"/>
                </a:lnTo>
                <a:lnTo>
                  <a:pt x="14" y="0"/>
                </a:lnTo>
                <a:lnTo>
                  <a:pt x="14" y="7"/>
                </a:lnTo>
                <a:lnTo>
                  <a:pt x="20" y="3"/>
                </a:lnTo>
                <a:lnTo>
                  <a:pt x="24" y="8"/>
                </a:lnTo>
                <a:lnTo>
                  <a:pt x="17" y="12"/>
                </a:lnTo>
                <a:lnTo>
                  <a:pt x="24" y="16"/>
                </a:lnTo>
                <a:lnTo>
                  <a:pt x="20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70" name="Freeform 994">
            <a:extLst>
              <a:ext uri="{FF2B5EF4-FFF2-40B4-BE49-F238E27FC236}">
                <a16:creationId xmlns:a16="http://schemas.microsoft.com/office/drawing/2014/main" id="{A8BC4B70-A258-4508-B09C-69E90FABE1D4}"/>
              </a:ext>
            </a:extLst>
          </p:cNvPr>
          <p:cNvSpPr>
            <a:spLocks/>
          </p:cNvSpPr>
          <p:nvPr/>
        </p:nvSpPr>
        <p:spPr bwMode="auto">
          <a:xfrm>
            <a:off x="2210831" y="4640446"/>
            <a:ext cx="38100" cy="39688"/>
          </a:xfrm>
          <a:custGeom>
            <a:avLst/>
            <a:gdLst>
              <a:gd name="T0" fmla="*/ 20 w 24"/>
              <a:gd name="T1" fmla="*/ 21 h 25"/>
              <a:gd name="T2" fmla="*/ 14 w 24"/>
              <a:gd name="T3" fmla="*/ 17 h 25"/>
              <a:gd name="T4" fmla="*/ 15 w 24"/>
              <a:gd name="T5" fmla="*/ 25 h 25"/>
              <a:gd name="T6" fmla="*/ 9 w 24"/>
              <a:gd name="T7" fmla="*/ 25 h 25"/>
              <a:gd name="T8" fmla="*/ 9 w 24"/>
              <a:gd name="T9" fmla="*/ 17 h 25"/>
              <a:gd name="T10" fmla="*/ 3 w 24"/>
              <a:gd name="T11" fmla="*/ 21 h 25"/>
              <a:gd name="T12" fmla="*/ 0 w 24"/>
              <a:gd name="T13" fmla="*/ 16 h 25"/>
              <a:gd name="T14" fmla="*/ 6 w 24"/>
              <a:gd name="T15" fmla="*/ 12 h 25"/>
              <a:gd name="T16" fmla="*/ 0 w 24"/>
              <a:gd name="T17" fmla="*/ 8 h 25"/>
              <a:gd name="T18" fmla="*/ 3 w 24"/>
              <a:gd name="T19" fmla="*/ 3 h 25"/>
              <a:gd name="T20" fmla="*/ 9 w 24"/>
              <a:gd name="T21" fmla="*/ 7 h 25"/>
              <a:gd name="T22" fmla="*/ 9 w 24"/>
              <a:gd name="T23" fmla="*/ 0 h 25"/>
              <a:gd name="T24" fmla="*/ 15 w 24"/>
              <a:gd name="T25" fmla="*/ 0 h 25"/>
              <a:gd name="T26" fmla="*/ 14 w 24"/>
              <a:gd name="T27" fmla="*/ 7 h 25"/>
              <a:gd name="T28" fmla="*/ 20 w 24"/>
              <a:gd name="T29" fmla="*/ 3 h 25"/>
              <a:gd name="T30" fmla="*/ 24 w 24"/>
              <a:gd name="T31" fmla="*/ 8 h 25"/>
              <a:gd name="T32" fmla="*/ 16 w 24"/>
              <a:gd name="T33" fmla="*/ 12 h 25"/>
              <a:gd name="T34" fmla="*/ 24 w 24"/>
              <a:gd name="T35" fmla="*/ 16 h 25"/>
              <a:gd name="T36" fmla="*/ 20 w 24"/>
              <a:gd name="T37" fmla="*/ 2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" h="25">
                <a:moveTo>
                  <a:pt x="20" y="21"/>
                </a:moveTo>
                <a:lnTo>
                  <a:pt x="14" y="17"/>
                </a:lnTo>
                <a:lnTo>
                  <a:pt x="15" y="25"/>
                </a:lnTo>
                <a:lnTo>
                  <a:pt x="9" y="25"/>
                </a:lnTo>
                <a:lnTo>
                  <a:pt x="9" y="17"/>
                </a:lnTo>
                <a:lnTo>
                  <a:pt x="3" y="21"/>
                </a:lnTo>
                <a:lnTo>
                  <a:pt x="0" y="16"/>
                </a:lnTo>
                <a:lnTo>
                  <a:pt x="6" y="12"/>
                </a:lnTo>
                <a:lnTo>
                  <a:pt x="0" y="8"/>
                </a:lnTo>
                <a:lnTo>
                  <a:pt x="3" y="3"/>
                </a:lnTo>
                <a:lnTo>
                  <a:pt x="9" y="7"/>
                </a:lnTo>
                <a:lnTo>
                  <a:pt x="9" y="0"/>
                </a:lnTo>
                <a:lnTo>
                  <a:pt x="15" y="0"/>
                </a:lnTo>
                <a:lnTo>
                  <a:pt x="14" y="7"/>
                </a:lnTo>
                <a:lnTo>
                  <a:pt x="20" y="3"/>
                </a:lnTo>
                <a:lnTo>
                  <a:pt x="24" y="8"/>
                </a:lnTo>
                <a:lnTo>
                  <a:pt x="16" y="12"/>
                </a:lnTo>
                <a:lnTo>
                  <a:pt x="24" y="16"/>
                </a:lnTo>
                <a:lnTo>
                  <a:pt x="20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71" name="Freeform 995">
            <a:extLst>
              <a:ext uri="{FF2B5EF4-FFF2-40B4-BE49-F238E27FC236}">
                <a16:creationId xmlns:a16="http://schemas.microsoft.com/office/drawing/2014/main" id="{5B353E75-A5C5-455F-A6B2-5E018A9B13E2}"/>
              </a:ext>
            </a:extLst>
          </p:cNvPr>
          <p:cNvSpPr>
            <a:spLocks/>
          </p:cNvSpPr>
          <p:nvPr/>
        </p:nvSpPr>
        <p:spPr bwMode="auto">
          <a:xfrm>
            <a:off x="2202893" y="5546908"/>
            <a:ext cx="38100" cy="39688"/>
          </a:xfrm>
          <a:custGeom>
            <a:avLst/>
            <a:gdLst>
              <a:gd name="T0" fmla="*/ 20 w 24"/>
              <a:gd name="T1" fmla="*/ 21 h 25"/>
              <a:gd name="T2" fmla="*/ 14 w 24"/>
              <a:gd name="T3" fmla="*/ 17 h 25"/>
              <a:gd name="T4" fmla="*/ 15 w 24"/>
              <a:gd name="T5" fmla="*/ 25 h 25"/>
              <a:gd name="T6" fmla="*/ 9 w 24"/>
              <a:gd name="T7" fmla="*/ 25 h 25"/>
              <a:gd name="T8" fmla="*/ 9 w 24"/>
              <a:gd name="T9" fmla="*/ 17 h 25"/>
              <a:gd name="T10" fmla="*/ 3 w 24"/>
              <a:gd name="T11" fmla="*/ 21 h 25"/>
              <a:gd name="T12" fmla="*/ 0 w 24"/>
              <a:gd name="T13" fmla="*/ 16 h 25"/>
              <a:gd name="T14" fmla="*/ 6 w 24"/>
              <a:gd name="T15" fmla="*/ 12 h 25"/>
              <a:gd name="T16" fmla="*/ 0 w 24"/>
              <a:gd name="T17" fmla="*/ 9 h 25"/>
              <a:gd name="T18" fmla="*/ 3 w 24"/>
              <a:gd name="T19" fmla="*/ 4 h 25"/>
              <a:gd name="T20" fmla="*/ 9 w 24"/>
              <a:gd name="T21" fmla="*/ 7 h 25"/>
              <a:gd name="T22" fmla="*/ 9 w 24"/>
              <a:gd name="T23" fmla="*/ 0 h 25"/>
              <a:gd name="T24" fmla="*/ 15 w 24"/>
              <a:gd name="T25" fmla="*/ 0 h 25"/>
              <a:gd name="T26" fmla="*/ 14 w 24"/>
              <a:gd name="T27" fmla="*/ 7 h 25"/>
              <a:gd name="T28" fmla="*/ 20 w 24"/>
              <a:gd name="T29" fmla="*/ 4 h 25"/>
              <a:gd name="T30" fmla="*/ 24 w 24"/>
              <a:gd name="T31" fmla="*/ 9 h 25"/>
              <a:gd name="T32" fmla="*/ 16 w 24"/>
              <a:gd name="T33" fmla="*/ 12 h 25"/>
              <a:gd name="T34" fmla="*/ 24 w 24"/>
              <a:gd name="T35" fmla="*/ 16 h 25"/>
              <a:gd name="T36" fmla="*/ 20 w 24"/>
              <a:gd name="T37" fmla="*/ 2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" h="25">
                <a:moveTo>
                  <a:pt x="20" y="21"/>
                </a:moveTo>
                <a:lnTo>
                  <a:pt x="14" y="17"/>
                </a:lnTo>
                <a:lnTo>
                  <a:pt x="15" y="25"/>
                </a:lnTo>
                <a:lnTo>
                  <a:pt x="9" y="25"/>
                </a:lnTo>
                <a:lnTo>
                  <a:pt x="9" y="17"/>
                </a:lnTo>
                <a:lnTo>
                  <a:pt x="3" y="21"/>
                </a:lnTo>
                <a:lnTo>
                  <a:pt x="0" y="16"/>
                </a:lnTo>
                <a:lnTo>
                  <a:pt x="6" y="12"/>
                </a:lnTo>
                <a:lnTo>
                  <a:pt x="0" y="9"/>
                </a:lnTo>
                <a:lnTo>
                  <a:pt x="3" y="4"/>
                </a:lnTo>
                <a:lnTo>
                  <a:pt x="9" y="7"/>
                </a:lnTo>
                <a:lnTo>
                  <a:pt x="9" y="0"/>
                </a:lnTo>
                <a:lnTo>
                  <a:pt x="15" y="0"/>
                </a:lnTo>
                <a:lnTo>
                  <a:pt x="14" y="7"/>
                </a:lnTo>
                <a:lnTo>
                  <a:pt x="20" y="4"/>
                </a:lnTo>
                <a:lnTo>
                  <a:pt x="24" y="9"/>
                </a:lnTo>
                <a:lnTo>
                  <a:pt x="16" y="12"/>
                </a:lnTo>
                <a:lnTo>
                  <a:pt x="24" y="16"/>
                </a:lnTo>
                <a:lnTo>
                  <a:pt x="20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72" name="Freeform 996">
            <a:extLst>
              <a:ext uri="{FF2B5EF4-FFF2-40B4-BE49-F238E27FC236}">
                <a16:creationId xmlns:a16="http://schemas.microsoft.com/office/drawing/2014/main" id="{BCAB6256-EA5D-4744-BF6A-CFEE7C19EEA6}"/>
              </a:ext>
            </a:extLst>
          </p:cNvPr>
          <p:cNvSpPr>
            <a:spLocks/>
          </p:cNvSpPr>
          <p:nvPr/>
        </p:nvSpPr>
        <p:spPr bwMode="auto">
          <a:xfrm>
            <a:off x="2155268" y="6053321"/>
            <a:ext cx="39688" cy="41275"/>
          </a:xfrm>
          <a:custGeom>
            <a:avLst/>
            <a:gdLst>
              <a:gd name="T0" fmla="*/ 21 w 25"/>
              <a:gd name="T1" fmla="*/ 21 h 26"/>
              <a:gd name="T2" fmla="*/ 15 w 25"/>
              <a:gd name="T3" fmla="*/ 17 h 26"/>
              <a:gd name="T4" fmla="*/ 15 w 25"/>
              <a:gd name="T5" fmla="*/ 26 h 26"/>
              <a:gd name="T6" fmla="*/ 10 w 25"/>
              <a:gd name="T7" fmla="*/ 26 h 26"/>
              <a:gd name="T8" fmla="*/ 10 w 25"/>
              <a:gd name="T9" fmla="*/ 17 h 26"/>
              <a:gd name="T10" fmla="*/ 4 w 25"/>
              <a:gd name="T11" fmla="*/ 21 h 26"/>
              <a:gd name="T12" fmla="*/ 0 w 25"/>
              <a:gd name="T13" fmla="*/ 16 h 26"/>
              <a:gd name="T14" fmla="*/ 8 w 25"/>
              <a:gd name="T15" fmla="*/ 12 h 26"/>
              <a:gd name="T16" fmla="*/ 0 w 25"/>
              <a:gd name="T17" fmla="*/ 10 h 26"/>
              <a:gd name="T18" fmla="*/ 4 w 25"/>
              <a:gd name="T19" fmla="*/ 5 h 26"/>
              <a:gd name="T20" fmla="*/ 10 w 25"/>
              <a:gd name="T21" fmla="*/ 9 h 26"/>
              <a:gd name="T22" fmla="*/ 10 w 25"/>
              <a:gd name="T23" fmla="*/ 0 h 26"/>
              <a:gd name="T24" fmla="*/ 15 w 25"/>
              <a:gd name="T25" fmla="*/ 0 h 26"/>
              <a:gd name="T26" fmla="*/ 15 w 25"/>
              <a:gd name="T27" fmla="*/ 9 h 26"/>
              <a:gd name="T28" fmla="*/ 21 w 25"/>
              <a:gd name="T29" fmla="*/ 5 h 26"/>
              <a:gd name="T30" fmla="*/ 25 w 25"/>
              <a:gd name="T31" fmla="*/ 10 h 26"/>
              <a:gd name="T32" fmla="*/ 18 w 25"/>
              <a:gd name="T33" fmla="*/ 12 h 26"/>
              <a:gd name="T34" fmla="*/ 25 w 25"/>
              <a:gd name="T35" fmla="*/ 16 h 26"/>
              <a:gd name="T36" fmla="*/ 21 w 25"/>
              <a:gd name="T37" fmla="*/ 2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5" h="26">
                <a:moveTo>
                  <a:pt x="21" y="21"/>
                </a:moveTo>
                <a:lnTo>
                  <a:pt x="15" y="17"/>
                </a:lnTo>
                <a:lnTo>
                  <a:pt x="15" y="26"/>
                </a:lnTo>
                <a:lnTo>
                  <a:pt x="10" y="26"/>
                </a:lnTo>
                <a:lnTo>
                  <a:pt x="10" y="17"/>
                </a:lnTo>
                <a:lnTo>
                  <a:pt x="4" y="21"/>
                </a:lnTo>
                <a:lnTo>
                  <a:pt x="0" y="16"/>
                </a:lnTo>
                <a:lnTo>
                  <a:pt x="8" y="12"/>
                </a:lnTo>
                <a:lnTo>
                  <a:pt x="0" y="10"/>
                </a:lnTo>
                <a:lnTo>
                  <a:pt x="4" y="5"/>
                </a:lnTo>
                <a:lnTo>
                  <a:pt x="10" y="9"/>
                </a:lnTo>
                <a:lnTo>
                  <a:pt x="10" y="0"/>
                </a:lnTo>
                <a:lnTo>
                  <a:pt x="15" y="0"/>
                </a:lnTo>
                <a:lnTo>
                  <a:pt x="15" y="9"/>
                </a:lnTo>
                <a:lnTo>
                  <a:pt x="21" y="5"/>
                </a:lnTo>
                <a:lnTo>
                  <a:pt x="25" y="10"/>
                </a:lnTo>
                <a:lnTo>
                  <a:pt x="18" y="12"/>
                </a:lnTo>
                <a:lnTo>
                  <a:pt x="25" y="16"/>
                </a:lnTo>
                <a:lnTo>
                  <a:pt x="21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73" name="Freeform 997">
            <a:extLst>
              <a:ext uri="{FF2B5EF4-FFF2-40B4-BE49-F238E27FC236}">
                <a16:creationId xmlns:a16="http://schemas.microsoft.com/office/drawing/2014/main" id="{AFF4B4E5-A666-4F0B-8BC7-C8A9359D0777}"/>
              </a:ext>
            </a:extLst>
          </p:cNvPr>
          <p:cNvSpPr>
            <a:spLocks/>
          </p:cNvSpPr>
          <p:nvPr/>
        </p:nvSpPr>
        <p:spPr bwMode="auto">
          <a:xfrm>
            <a:off x="2202893" y="6053321"/>
            <a:ext cx="38100" cy="41275"/>
          </a:xfrm>
          <a:custGeom>
            <a:avLst/>
            <a:gdLst>
              <a:gd name="T0" fmla="*/ 20 w 24"/>
              <a:gd name="T1" fmla="*/ 21 h 26"/>
              <a:gd name="T2" fmla="*/ 14 w 24"/>
              <a:gd name="T3" fmla="*/ 17 h 26"/>
              <a:gd name="T4" fmla="*/ 15 w 24"/>
              <a:gd name="T5" fmla="*/ 26 h 26"/>
              <a:gd name="T6" fmla="*/ 9 w 24"/>
              <a:gd name="T7" fmla="*/ 26 h 26"/>
              <a:gd name="T8" fmla="*/ 9 w 24"/>
              <a:gd name="T9" fmla="*/ 17 h 26"/>
              <a:gd name="T10" fmla="*/ 3 w 24"/>
              <a:gd name="T11" fmla="*/ 21 h 26"/>
              <a:gd name="T12" fmla="*/ 0 w 24"/>
              <a:gd name="T13" fmla="*/ 16 h 26"/>
              <a:gd name="T14" fmla="*/ 6 w 24"/>
              <a:gd name="T15" fmla="*/ 12 h 26"/>
              <a:gd name="T16" fmla="*/ 0 w 24"/>
              <a:gd name="T17" fmla="*/ 10 h 26"/>
              <a:gd name="T18" fmla="*/ 3 w 24"/>
              <a:gd name="T19" fmla="*/ 5 h 26"/>
              <a:gd name="T20" fmla="*/ 9 w 24"/>
              <a:gd name="T21" fmla="*/ 9 h 26"/>
              <a:gd name="T22" fmla="*/ 9 w 24"/>
              <a:gd name="T23" fmla="*/ 0 h 26"/>
              <a:gd name="T24" fmla="*/ 15 w 24"/>
              <a:gd name="T25" fmla="*/ 0 h 26"/>
              <a:gd name="T26" fmla="*/ 14 w 24"/>
              <a:gd name="T27" fmla="*/ 9 h 26"/>
              <a:gd name="T28" fmla="*/ 20 w 24"/>
              <a:gd name="T29" fmla="*/ 5 h 26"/>
              <a:gd name="T30" fmla="*/ 24 w 24"/>
              <a:gd name="T31" fmla="*/ 10 h 26"/>
              <a:gd name="T32" fmla="*/ 16 w 24"/>
              <a:gd name="T33" fmla="*/ 12 h 26"/>
              <a:gd name="T34" fmla="*/ 24 w 24"/>
              <a:gd name="T35" fmla="*/ 16 h 26"/>
              <a:gd name="T36" fmla="*/ 20 w 24"/>
              <a:gd name="T37" fmla="*/ 2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" h="26">
                <a:moveTo>
                  <a:pt x="20" y="21"/>
                </a:moveTo>
                <a:lnTo>
                  <a:pt x="14" y="17"/>
                </a:lnTo>
                <a:lnTo>
                  <a:pt x="15" y="26"/>
                </a:lnTo>
                <a:lnTo>
                  <a:pt x="9" y="26"/>
                </a:lnTo>
                <a:lnTo>
                  <a:pt x="9" y="17"/>
                </a:lnTo>
                <a:lnTo>
                  <a:pt x="3" y="21"/>
                </a:lnTo>
                <a:lnTo>
                  <a:pt x="0" y="16"/>
                </a:lnTo>
                <a:lnTo>
                  <a:pt x="6" y="12"/>
                </a:lnTo>
                <a:lnTo>
                  <a:pt x="0" y="10"/>
                </a:lnTo>
                <a:lnTo>
                  <a:pt x="3" y="5"/>
                </a:lnTo>
                <a:lnTo>
                  <a:pt x="9" y="9"/>
                </a:lnTo>
                <a:lnTo>
                  <a:pt x="9" y="0"/>
                </a:lnTo>
                <a:lnTo>
                  <a:pt x="15" y="0"/>
                </a:lnTo>
                <a:lnTo>
                  <a:pt x="14" y="9"/>
                </a:lnTo>
                <a:lnTo>
                  <a:pt x="20" y="5"/>
                </a:lnTo>
                <a:lnTo>
                  <a:pt x="24" y="10"/>
                </a:lnTo>
                <a:lnTo>
                  <a:pt x="16" y="12"/>
                </a:lnTo>
                <a:lnTo>
                  <a:pt x="24" y="16"/>
                </a:lnTo>
                <a:lnTo>
                  <a:pt x="20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74" name="Freeform 998">
            <a:extLst>
              <a:ext uri="{FF2B5EF4-FFF2-40B4-BE49-F238E27FC236}">
                <a16:creationId xmlns:a16="http://schemas.microsoft.com/office/drawing/2014/main" id="{60EE28B5-62A0-496A-B71E-90A6A2320814}"/>
              </a:ext>
            </a:extLst>
          </p:cNvPr>
          <p:cNvSpPr>
            <a:spLocks/>
          </p:cNvSpPr>
          <p:nvPr/>
        </p:nvSpPr>
        <p:spPr bwMode="auto">
          <a:xfrm>
            <a:off x="1466293" y="1805171"/>
            <a:ext cx="38100" cy="74613"/>
          </a:xfrm>
          <a:custGeom>
            <a:avLst/>
            <a:gdLst>
              <a:gd name="T0" fmla="*/ 1 w 24"/>
              <a:gd name="T1" fmla="*/ 47 h 47"/>
              <a:gd name="T2" fmla="*/ 1 w 24"/>
              <a:gd name="T3" fmla="*/ 39 h 47"/>
              <a:gd name="T4" fmla="*/ 12 w 24"/>
              <a:gd name="T5" fmla="*/ 19 h 47"/>
              <a:gd name="T6" fmla="*/ 12 w 24"/>
              <a:gd name="T7" fmla="*/ 19 h 47"/>
              <a:gd name="T8" fmla="*/ 14 w 24"/>
              <a:gd name="T9" fmla="*/ 15 h 47"/>
              <a:gd name="T10" fmla="*/ 15 w 24"/>
              <a:gd name="T11" fmla="*/ 12 h 47"/>
              <a:gd name="T12" fmla="*/ 15 w 24"/>
              <a:gd name="T13" fmla="*/ 12 h 47"/>
              <a:gd name="T14" fmla="*/ 14 w 24"/>
              <a:gd name="T15" fmla="*/ 9 h 47"/>
              <a:gd name="T16" fmla="*/ 11 w 24"/>
              <a:gd name="T17" fmla="*/ 8 h 47"/>
              <a:gd name="T18" fmla="*/ 11 w 24"/>
              <a:gd name="T19" fmla="*/ 8 h 47"/>
              <a:gd name="T20" fmla="*/ 10 w 24"/>
              <a:gd name="T21" fmla="*/ 9 h 47"/>
              <a:gd name="T22" fmla="*/ 9 w 24"/>
              <a:gd name="T23" fmla="*/ 12 h 47"/>
              <a:gd name="T24" fmla="*/ 9 w 24"/>
              <a:gd name="T25" fmla="*/ 14 h 47"/>
              <a:gd name="T26" fmla="*/ 0 w 24"/>
              <a:gd name="T27" fmla="*/ 14 h 47"/>
              <a:gd name="T28" fmla="*/ 0 w 24"/>
              <a:gd name="T29" fmla="*/ 12 h 47"/>
              <a:gd name="T30" fmla="*/ 0 w 24"/>
              <a:gd name="T31" fmla="*/ 12 h 47"/>
              <a:gd name="T32" fmla="*/ 1 w 24"/>
              <a:gd name="T33" fmla="*/ 7 h 47"/>
              <a:gd name="T34" fmla="*/ 4 w 24"/>
              <a:gd name="T35" fmla="*/ 3 h 47"/>
              <a:gd name="T36" fmla="*/ 4 w 24"/>
              <a:gd name="T37" fmla="*/ 3 h 47"/>
              <a:gd name="T38" fmla="*/ 7 w 24"/>
              <a:gd name="T39" fmla="*/ 0 h 47"/>
              <a:gd name="T40" fmla="*/ 11 w 24"/>
              <a:gd name="T41" fmla="*/ 0 h 47"/>
              <a:gd name="T42" fmla="*/ 11 w 24"/>
              <a:gd name="T43" fmla="*/ 0 h 47"/>
              <a:gd name="T44" fmla="*/ 16 w 24"/>
              <a:gd name="T45" fmla="*/ 0 h 47"/>
              <a:gd name="T46" fmla="*/ 20 w 24"/>
              <a:gd name="T47" fmla="*/ 3 h 47"/>
              <a:gd name="T48" fmla="*/ 20 w 24"/>
              <a:gd name="T49" fmla="*/ 3 h 47"/>
              <a:gd name="T50" fmla="*/ 22 w 24"/>
              <a:gd name="T51" fmla="*/ 7 h 47"/>
              <a:gd name="T52" fmla="*/ 24 w 24"/>
              <a:gd name="T53" fmla="*/ 12 h 47"/>
              <a:gd name="T54" fmla="*/ 24 w 24"/>
              <a:gd name="T55" fmla="*/ 12 h 47"/>
              <a:gd name="T56" fmla="*/ 22 w 24"/>
              <a:gd name="T57" fmla="*/ 17 h 47"/>
              <a:gd name="T58" fmla="*/ 20 w 24"/>
              <a:gd name="T59" fmla="*/ 22 h 47"/>
              <a:gd name="T60" fmla="*/ 10 w 24"/>
              <a:gd name="T61" fmla="*/ 39 h 47"/>
              <a:gd name="T62" fmla="*/ 24 w 24"/>
              <a:gd name="T63" fmla="*/ 39 h 47"/>
              <a:gd name="T64" fmla="*/ 24 w 24"/>
              <a:gd name="T65" fmla="*/ 47 h 47"/>
              <a:gd name="T66" fmla="*/ 1 w 24"/>
              <a:gd name="T67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4" h="47">
                <a:moveTo>
                  <a:pt x="1" y="47"/>
                </a:moveTo>
                <a:lnTo>
                  <a:pt x="1" y="39"/>
                </a:lnTo>
                <a:lnTo>
                  <a:pt x="12" y="19"/>
                </a:lnTo>
                <a:lnTo>
                  <a:pt x="12" y="19"/>
                </a:lnTo>
                <a:lnTo>
                  <a:pt x="14" y="15"/>
                </a:lnTo>
                <a:lnTo>
                  <a:pt x="15" y="12"/>
                </a:lnTo>
                <a:lnTo>
                  <a:pt x="15" y="12"/>
                </a:lnTo>
                <a:lnTo>
                  <a:pt x="14" y="9"/>
                </a:lnTo>
                <a:lnTo>
                  <a:pt x="11" y="8"/>
                </a:lnTo>
                <a:lnTo>
                  <a:pt x="11" y="8"/>
                </a:lnTo>
                <a:lnTo>
                  <a:pt x="10" y="9"/>
                </a:lnTo>
                <a:lnTo>
                  <a:pt x="9" y="12"/>
                </a:lnTo>
                <a:lnTo>
                  <a:pt x="9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1" y="7"/>
                </a:lnTo>
                <a:lnTo>
                  <a:pt x="4" y="3"/>
                </a:lnTo>
                <a:lnTo>
                  <a:pt x="4" y="3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6" y="0"/>
                </a:lnTo>
                <a:lnTo>
                  <a:pt x="20" y="3"/>
                </a:lnTo>
                <a:lnTo>
                  <a:pt x="20" y="3"/>
                </a:lnTo>
                <a:lnTo>
                  <a:pt x="22" y="7"/>
                </a:lnTo>
                <a:lnTo>
                  <a:pt x="24" y="12"/>
                </a:lnTo>
                <a:lnTo>
                  <a:pt x="24" y="12"/>
                </a:lnTo>
                <a:lnTo>
                  <a:pt x="22" y="17"/>
                </a:lnTo>
                <a:lnTo>
                  <a:pt x="20" y="22"/>
                </a:lnTo>
                <a:lnTo>
                  <a:pt x="10" y="39"/>
                </a:lnTo>
                <a:lnTo>
                  <a:pt x="24" y="39"/>
                </a:lnTo>
                <a:lnTo>
                  <a:pt x="24" y="47"/>
                </a:lnTo>
                <a:lnTo>
                  <a:pt x="1" y="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75" name="Freeform 999">
            <a:extLst>
              <a:ext uri="{FF2B5EF4-FFF2-40B4-BE49-F238E27FC236}">
                <a16:creationId xmlns:a16="http://schemas.microsoft.com/office/drawing/2014/main" id="{5EF26D7E-2B60-4988-9E3A-76D9CE9F3960}"/>
              </a:ext>
            </a:extLst>
          </p:cNvPr>
          <p:cNvSpPr>
            <a:spLocks noEditPoints="1"/>
          </p:cNvSpPr>
          <p:nvPr/>
        </p:nvSpPr>
        <p:spPr bwMode="auto">
          <a:xfrm>
            <a:off x="1507568" y="1805171"/>
            <a:ext cx="52388" cy="74613"/>
          </a:xfrm>
          <a:custGeom>
            <a:avLst/>
            <a:gdLst>
              <a:gd name="T0" fmla="*/ 23 w 33"/>
              <a:gd name="T1" fmla="*/ 47 h 47"/>
              <a:gd name="T2" fmla="*/ 21 w 33"/>
              <a:gd name="T3" fmla="*/ 40 h 47"/>
              <a:gd name="T4" fmla="*/ 11 w 33"/>
              <a:gd name="T5" fmla="*/ 40 h 47"/>
              <a:gd name="T6" fmla="*/ 9 w 33"/>
              <a:gd name="T7" fmla="*/ 47 h 47"/>
              <a:gd name="T8" fmla="*/ 0 w 33"/>
              <a:gd name="T9" fmla="*/ 47 h 47"/>
              <a:gd name="T10" fmla="*/ 11 w 33"/>
              <a:gd name="T11" fmla="*/ 0 h 47"/>
              <a:gd name="T12" fmla="*/ 21 w 33"/>
              <a:gd name="T13" fmla="*/ 0 h 47"/>
              <a:gd name="T14" fmla="*/ 33 w 33"/>
              <a:gd name="T15" fmla="*/ 47 h 47"/>
              <a:gd name="T16" fmla="*/ 23 w 33"/>
              <a:gd name="T17" fmla="*/ 47 h 47"/>
              <a:gd name="T18" fmla="*/ 16 w 33"/>
              <a:gd name="T19" fmla="*/ 14 h 47"/>
              <a:gd name="T20" fmla="*/ 13 w 33"/>
              <a:gd name="T21" fmla="*/ 32 h 47"/>
              <a:gd name="T22" fmla="*/ 20 w 33"/>
              <a:gd name="T23" fmla="*/ 32 h 47"/>
              <a:gd name="T24" fmla="*/ 16 w 33"/>
              <a:gd name="T25" fmla="*/ 14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" h="47">
                <a:moveTo>
                  <a:pt x="23" y="47"/>
                </a:moveTo>
                <a:lnTo>
                  <a:pt x="21" y="40"/>
                </a:lnTo>
                <a:lnTo>
                  <a:pt x="11" y="40"/>
                </a:lnTo>
                <a:lnTo>
                  <a:pt x="9" y="47"/>
                </a:lnTo>
                <a:lnTo>
                  <a:pt x="0" y="47"/>
                </a:lnTo>
                <a:lnTo>
                  <a:pt x="11" y="0"/>
                </a:lnTo>
                <a:lnTo>
                  <a:pt x="21" y="0"/>
                </a:lnTo>
                <a:lnTo>
                  <a:pt x="33" y="47"/>
                </a:lnTo>
                <a:lnTo>
                  <a:pt x="23" y="47"/>
                </a:lnTo>
                <a:close/>
                <a:moveTo>
                  <a:pt x="16" y="14"/>
                </a:moveTo>
                <a:lnTo>
                  <a:pt x="13" y="32"/>
                </a:lnTo>
                <a:lnTo>
                  <a:pt x="20" y="32"/>
                </a:lnTo>
                <a:lnTo>
                  <a:pt x="16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76" name="Freeform 1000">
            <a:extLst>
              <a:ext uri="{FF2B5EF4-FFF2-40B4-BE49-F238E27FC236}">
                <a16:creationId xmlns:a16="http://schemas.microsoft.com/office/drawing/2014/main" id="{806F5D4E-5313-4C9D-8B54-34FE8B14449F}"/>
              </a:ext>
            </a:extLst>
          </p:cNvPr>
          <p:cNvSpPr>
            <a:spLocks/>
          </p:cNvSpPr>
          <p:nvPr/>
        </p:nvSpPr>
        <p:spPr bwMode="auto">
          <a:xfrm>
            <a:off x="6311343" y="1805171"/>
            <a:ext cx="38100" cy="76200"/>
          </a:xfrm>
          <a:custGeom>
            <a:avLst/>
            <a:gdLst>
              <a:gd name="T0" fmla="*/ 20 w 24"/>
              <a:gd name="T1" fmla="*/ 44 h 48"/>
              <a:gd name="T2" fmla="*/ 13 w 24"/>
              <a:gd name="T3" fmla="*/ 48 h 48"/>
              <a:gd name="T4" fmla="*/ 8 w 24"/>
              <a:gd name="T5" fmla="*/ 47 h 48"/>
              <a:gd name="T6" fmla="*/ 4 w 24"/>
              <a:gd name="T7" fmla="*/ 44 h 48"/>
              <a:gd name="T8" fmla="*/ 0 w 24"/>
              <a:gd name="T9" fmla="*/ 37 h 48"/>
              <a:gd name="T10" fmla="*/ 9 w 24"/>
              <a:gd name="T11" fmla="*/ 34 h 48"/>
              <a:gd name="T12" fmla="*/ 9 w 24"/>
              <a:gd name="T13" fmla="*/ 37 h 48"/>
              <a:gd name="T14" fmla="*/ 13 w 24"/>
              <a:gd name="T15" fmla="*/ 40 h 48"/>
              <a:gd name="T16" fmla="*/ 14 w 24"/>
              <a:gd name="T17" fmla="*/ 39 h 48"/>
              <a:gd name="T18" fmla="*/ 15 w 24"/>
              <a:gd name="T19" fmla="*/ 34 h 48"/>
              <a:gd name="T20" fmla="*/ 14 w 24"/>
              <a:gd name="T21" fmla="*/ 28 h 48"/>
              <a:gd name="T22" fmla="*/ 11 w 24"/>
              <a:gd name="T23" fmla="*/ 27 h 48"/>
              <a:gd name="T24" fmla="*/ 10 w 24"/>
              <a:gd name="T25" fmla="*/ 19 h 48"/>
              <a:gd name="T26" fmla="*/ 11 w 24"/>
              <a:gd name="T27" fmla="*/ 19 h 48"/>
              <a:gd name="T28" fmla="*/ 14 w 24"/>
              <a:gd name="T29" fmla="*/ 18 h 48"/>
              <a:gd name="T30" fmla="*/ 15 w 24"/>
              <a:gd name="T31" fmla="*/ 13 h 48"/>
              <a:gd name="T32" fmla="*/ 14 w 24"/>
              <a:gd name="T33" fmla="*/ 9 h 48"/>
              <a:gd name="T34" fmla="*/ 13 w 24"/>
              <a:gd name="T35" fmla="*/ 8 h 48"/>
              <a:gd name="T36" fmla="*/ 10 w 24"/>
              <a:gd name="T37" fmla="*/ 9 h 48"/>
              <a:gd name="T38" fmla="*/ 10 w 24"/>
              <a:gd name="T39" fmla="*/ 14 h 48"/>
              <a:gd name="T40" fmla="*/ 1 w 24"/>
              <a:gd name="T41" fmla="*/ 12 h 48"/>
              <a:gd name="T42" fmla="*/ 1 w 24"/>
              <a:gd name="T43" fmla="*/ 7 h 48"/>
              <a:gd name="T44" fmla="*/ 4 w 24"/>
              <a:gd name="T45" fmla="*/ 3 h 48"/>
              <a:gd name="T46" fmla="*/ 13 w 24"/>
              <a:gd name="T47" fmla="*/ 0 h 48"/>
              <a:gd name="T48" fmla="*/ 16 w 24"/>
              <a:gd name="T49" fmla="*/ 0 h 48"/>
              <a:gd name="T50" fmla="*/ 20 w 24"/>
              <a:gd name="T51" fmla="*/ 3 h 48"/>
              <a:gd name="T52" fmla="*/ 24 w 24"/>
              <a:gd name="T53" fmla="*/ 13 h 48"/>
              <a:gd name="T54" fmla="*/ 23 w 24"/>
              <a:gd name="T55" fmla="*/ 17 h 48"/>
              <a:gd name="T56" fmla="*/ 23 w 24"/>
              <a:gd name="T57" fmla="*/ 20 h 48"/>
              <a:gd name="T58" fmla="*/ 20 w 24"/>
              <a:gd name="T59" fmla="*/ 23 h 48"/>
              <a:gd name="T60" fmla="*/ 23 w 24"/>
              <a:gd name="T61" fmla="*/ 25 h 48"/>
              <a:gd name="T62" fmla="*/ 24 w 24"/>
              <a:gd name="T63" fmla="*/ 34 h 48"/>
              <a:gd name="T64" fmla="*/ 23 w 24"/>
              <a:gd name="T65" fmla="*/ 40 h 48"/>
              <a:gd name="T66" fmla="*/ 20 w 24"/>
              <a:gd name="T67" fmla="*/ 4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4" h="48">
                <a:moveTo>
                  <a:pt x="20" y="44"/>
                </a:moveTo>
                <a:lnTo>
                  <a:pt x="20" y="44"/>
                </a:lnTo>
                <a:lnTo>
                  <a:pt x="16" y="47"/>
                </a:lnTo>
                <a:lnTo>
                  <a:pt x="13" y="48"/>
                </a:lnTo>
                <a:lnTo>
                  <a:pt x="13" y="48"/>
                </a:lnTo>
                <a:lnTo>
                  <a:pt x="8" y="47"/>
                </a:lnTo>
                <a:lnTo>
                  <a:pt x="4" y="44"/>
                </a:lnTo>
                <a:lnTo>
                  <a:pt x="4" y="44"/>
                </a:lnTo>
                <a:lnTo>
                  <a:pt x="1" y="42"/>
                </a:lnTo>
                <a:lnTo>
                  <a:pt x="0" y="37"/>
                </a:lnTo>
                <a:lnTo>
                  <a:pt x="0" y="34"/>
                </a:lnTo>
                <a:lnTo>
                  <a:pt x="9" y="34"/>
                </a:lnTo>
                <a:lnTo>
                  <a:pt x="9" y="37"/>
                </a:lnTo>
                <a:lnTo>
                  <a:pt x="9" y="37"/>
                </a:lnTo>
                <a:lnTo>
                  <a:pt x="10" y="39"/>
                </a:lnTo>
                <a:lnTo>
                  <a:pt x="13" y="40"/>
                </a:lnTo>
                <a:lnTo>
                  <a:pt x="13" y="40"/>
                </a:lnTo>
                <a:lnTo>
                  <a:pt x="14" y="39"/>
                </a:lnTo>
                <a:lnTo>
                  <a:pt x="14" y="39"/>
                </a:lnTo>
                <a:lnTo>
                  <a:pt x="15" y="34"/>
                </a:lnTo>
                <a:lnTo>
                  <a:pt x="15" y="34"/>
                </a:lnTo>
                <a:lnTo>
                  <a:pt x="14" y="28"/>
                </a:lnTo>
                <a:lnTo>
                  <a:pt x="14" y="28"/>
                </a:lnTo>
                <a:lnTo>
                  <a:pt x="11" y="27"/>
                </a:lnTo>
                <a:lnTo>
                  <a:pt x="10" y="27"/>
                </a:lnTo>
                <a:lnTo>
                  <a:pt x="10" y="19"/>
                </a:lnTo>
                <a:lnTo>
                  <a:pt x="11" y="19"/>
                </a:lnTo>
                <a:lnTo>
                  <a:pt x="11" y="19"/>
                </a:lnTo>
                <a:lnTo>
                  <a:pt x="14" y="18"/>
                </a:lnTo>
                <a:lnTo>
                  <a:pt x="14" y="18"/>
                </a:lnTo>
                <a:lnTo>
                  <a:pt x="14" y="17"/>
                </a:lnTo>
                <a:lnTo>
                  <a:pt x="15" y="13"/>
                </a:lnTo>
                <a:lnTo>
                  <a:pt x="15" y="13"/>
                </a:lnTo>
                <a:lnTo>
                  <a:pt x="14" y="9"/>
                </a:lnTo>
                <a:lnTo>
                  <a:pt x="14" y="9"/>
                </a:lnTo>
                <a:lnTo>
                  <a:pt x="13" y="8"/>
                </a:lnTo>
                <a:lnTo>
                  <a:pt x="13" y="8"/>
                </a:lnTo>
                <a:lnTo>
                  <a:pt x="10" y="9"/>
                </a:lnTo>
                <a:lnTo>
                  <a:pt x="10" y="10"/>
                </a:lnTo>
                <a:lnTo>
                  <a:pt x="10" y="14"/>
                </a:lnTo>
                <a:lnTo>
                  <a:pt x="1" y="14"/>
                </a:lnTo>
                <a:lnTo>
                  <a:pt x="1" y="12"/>
                </a:lnTo>
                <a:lnTo>
                  <a:pt x="1" y="12"/>
                </a:lnTo>
                <a:lnTo>
                  <a:pt x="1" y="7"/>
                </a:lnTo>
                <a:lnTo>
                  <a:pt x="4" y="3"/>
                </a:lnTo>
                <a:lnTo>
                  <a:pt x="4" y="3"/>
                </a:lnTo>
                <a:lnTo>
                  <a:pt x="8" y="0"/>
                </a:lnTo>
                <a:lnTo>
                  <a:pt x="13" y="0"/>
                </a:lnTo>
                <a:lnTo>
                  <a:pt x="13" y="0"/>
                </a:lnTo>
                <a:lnTo>
                  <a:pt x="16" y="0"/>
                </a:lnTo>
                <a:lnTo>
                  <a:pt x="20" y="3"/>
                </a:lnTo>
                <a:lnTo>
                  <a:pt x="20" y="3"/>
                </a:lnTo>
                <a:lnTo>
                  <a:pt x="23" y="8"/>
                </a:lnTo>
                <a:lnTo>
                  <a:pt x="24" y="13"/>
                </a:lnTo>
                <a:lnTo>
                  <a:pt x="24" y="13"/>
                </a:lnTo>
                <a:lnTo>
                  <a:pt x="23" y="17"/>
                </a:lnTo>
                <a:lnTo>
                  <a:pt x="23" y="20"/>
                </a:lnTo>
                <a:lnTo>
                  <a:pt x="23" y="20"/>
                </a:lnTo>
                <a:lnTo>
                  <a:pt x="20" y="23"/>
                </a:lnTo>
                <a:lnTo>
                  <a:pt x="20" y="23"/>
                </a:lnTo>
                <a:lnTo>
                  <a:pt x="23" y="25"/>
                </a:lnTo>
                <a:lnTo>
                  <a:pt x="23" y="25"/>
                </a:lnTo>
                <a:lnTo>
                  <a:pt x="24" y="29"/>
                </a:lnTo>
                <a:lnTo>
                  <a:pt x="24" y="34"/>
                </a:lnTo>
                <a:lnTo>
                  <a:pt x="24" y="34"/>
                </a:lnTo>
                <a:lnTo>
                  <a:pt x="23" y="40"/>
                </a:lnTo>
                <a:lnTo>
                  <a:pt x="23" y="43"/>
                </a:lnTo>
                <a:lnTo>
                  <a:pt x="20" y="44"/>
                </a:lnTo>
                <a:lnTo>
                  <a:pt x="20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77" name="Freeform 1001">
            <a:extLst>
              <a:ext uri="{FF2B5EF4-FFF2-40B4-BE49-F238E27FC236}">
                <a16:creationId xmlns:a16="http://schemas.microsoft.com/office/drawing/2014/main" id="{DA8DD8A2-8003-44C7-8B81-E6379C02CE86}"/>
              </a:ext>
            </a:extLst>
          </p:cNvPr>
          <p:cNvSpPr>
            <a:spLocks noEditPoints="1"/>
          </p:cNvSpPr>
          <p:nvPr/>
        </p:nvSpPr>
        <p:spPr bwMode="auto">
          <a:xfrm>
            <a:off x="6354206" y="1805171"/>
            <a:ext cx="50800" cy="74613"/>
          </a:xfrm>
          <a:custGeom>
            <a:avLst/>
            <a:gdLst>
              <a:gd name="T0" fmla="*/ 22 w 32"/>
              <a:gd name="T1" fmla="*/ 47 h 47"/>
              <a:gd name="T2" fmla="*/ 21 w 32"/>
              <a:gd name="T3" fmla="*/ 40 h 47"/>
              <a:gd name="T4" fmla="*/ 11 w 32"/>
              <a:gd name="T5" fmla="*/ 40 h 47"/>
              <a:gd name="T6" fmla="*/ 10 w 32"/>
              <a:gd name="T7" fmla="*/ 47 h 47"/>
              <a:gd name="T8" fmla="*/ 0 w 32"/>
              <a:gd name="T9" fmla="*/ 47 h 47"/>
              <a:gd name="T10" fmla="*/ 11 w 32"/>
              <a:gd name="T11" fmla="*/ 0 h 47"/>
              <a:gd name="T12" fmla="*/ 21 w 32"/>
              <a:gd name="T13" fmla="*/ 0 h 47"/>
              <a:gd name="T14" fmla="*/ 32 w 32"/>
              <a:gd name="T15" fmla="*/ 47 h 47"/>
              <a:gd name="T16" fmla="*/ 22 w 32"/>
              <a:gd name="T17" fmla="*/ 47 h 47"/>
              <a:gd name="T18" fmla="*/ 16 w 32"/>
              <a:gd name="T19" fmla="*/ 14 h 47"/>
              <a:gd name="T20" fmla="*/ 12 w 32"/>
              <a:gd name="T21" fmla="*/ 32 h 47"/>
              <a:gd name="T22" fmla="*/ 20 w 32"/>
              <a:gd name="T23" fmla="*/ 32 h 47"/>
              <a:gd name="T24" fmla="*/ 16 w 32"/>
              <a:gd name="T25" fmla="*/ 14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2" h="47">
                <a:moveTo>
                  <a:pt x="22" y="47"/>
                </a:moveTo>
                <a:lnTo>
                  <a:pt x="21" y="40"/>
                </a:lnTo>
                <a:lnTo>
                  <a:pt x="11" y="40"/>
                </a:lnTo>
                <a:lnTo>
                  <a:pt x="10" y="47"/>
                </a:lnTo>
                <a:lnTo>
                  <a:pt x="0" y="47"/>
                </a:lnTo>
                <a:lnTo>
                  <a:pt x="11" y="0"/>
                </a:lnTo>
                <a:lnTo>
                  <a:pt x="21" y="0"/>
                </a:lnTo>
                <a:lnTo>
                  <a:pt x="32" y="47"/>
                </a:lnTo>
                <a:lnTo>
                  <a:pt x="22" y="47"/>
                </a:lnTo>
                <a:close/>
                <a:moveTo>
                  <a:pt x="16" y="14"/>
                </a:moveTo>
                <a:lnTo>
                  <a:pt x="12" y="32"/>
                </a:lnTo>
                <a:lnTo>
                  <a:pt x="20" y="32"/>
                </a:lnTo>
                <a:lnTo>
                  <a:pt x="16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78" name="Freeform 1002">
            <a:extLst>
              <a:ext uri="{FF2B5EF4-FFF2-40B4-BE49-F238E27FC236}">
                <a16:creationId xmlns:a16="http://schemas.microsoft.com/office/drawing/2014/main" id="{4DDD4284-7EB1-4B57-A1E8-6F6748819F30}"/>
              </a:ext>
            </a:extLst>
          </p:cNvPr>
          <p:cNvSpPr>
            <a:spLocks/>
          </p:cNvSpPr>
          <p:nvPr/>
        </p:nvSpPr>
        <p:spPr bwMode="auto">
          <a:xfrm>
            <a:off x="6733618" y="1805171"/>
            <a:ext cx="39688" cy="74613"/>
          </a:xfrm>
          <a:custGeom>
            <a:avLst/>
            <a:gdLst>
              <a:gd name="T0" fmla="*/ 23 w 25"/>
              <a:gd name="T1" fmla="*/ 40 h 47"/>
              <a:gd name="T2" fmla="*/ 23 w 25"/>
              <a:gd name="T3" fmla="*/ 47 h 47"/>
              <a:gd name="T4" fmla="*/ 14 w 25"/>
              <a:gd name="T5" fmla="*/ 47 h 47"/>
              <a:gd name="T6" fmla="*/ 14 w 25"/>
              <a:gd name="T7" fmla="*/ 40 h 47"/>
              <a:gd name="T8" fmla="*/ 0 w 25"/>
              <a:gd name="T9" fmla="*/ 40 h 47"/>
              <a:gd name="T10" fmla="*/ 0 w 25"/>
              <a:gd name="T11" fmla="*/ 33 h 47"/>
              <a:gd name="T12" fmla="*/ 13 w 25"/>
              <a:gd name="T13" fmla="*/ 0 h 47"/>
              <a:gd name="T14" fmla="*/ 22 w 25"/>
              <a:gd name="T15" fmla="*/ 0 h 47"/>
              <a:gd name="T16" fmla="*/ 10 w 25"/>
              <a:gd name="T17" fmla="*/ 33 h 47"/>
              <a:gd name="T18" fmla="*/ 14 w 25"/>
              <a:gd name="T19" fmla="*/ 33 h 47"/>
              <a:gd name="T20" fmla="*/ 14 w 25"/>
              <a:gd name="T21" fmla="*/ 27 h 47"/>
              <a:gd name="T22" fmla="*/ 23 w 25"/>
              <a:gd name="T23" fmla="*/ 27 h 47"/>
              <a:gd name="T24" fmla="*/ 23 w 25"/>
              <a:gd name="T25" fmla="*/ 33 h 47"/>
              <a:gd name="T26" fmla="*/ 25 w 25"/>
              <a:gd name="T27" fmla="*/ 33 h 47"/>
              <a:gd name="T28" fmla="*/ 25 w 25"/>
              <a:gd name="T29" fmla="*/ 40 h 47"/>
              <a:gd name="T30" fmla="*/ 23 w 25"/>
              <a:gd name="T31" fmla="*/ 4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5" h="47">
                <a:moveTo>
                  <a:pt x="23" y="40"/>
                </a:moveTo>
                <a:lnTo>
                  <a:pt x="23" y="47"/>
                </a:lnTo>
                <a:lnTo>
                  <a:pt x="14" y="47"/>
                </a:lnTo>
                <a:lnTo>
                  <a:pt x="14" y="40"/>
                </a:lnTo>
                <a:lnTo>
                  <a:pt x="0" y="40"/>
                </a:lnTo>
                <a:lnTo>
                  <a:pt x="0" y="33"/>
                </a:lnTo>
                <a:lnTo>
                  <a:pt x="13" y="0"/>
                </a:lnTo>
                <a:lnTo>
                  <a:pt x="22" y="0"/>
                </a:lnTo>
                <a:lnTo>
                  <a:pt x="10" y="33"/>
                </a:lnTo>
                <a:lnTo>
                  <a:pt x="14" y="33"/>
                </a:lnTo>
                <a:lnTo>
                  <a:pt x="14" y="27"/>
                </a:lnTo>
                <a:lnTo>
                  <a:pt x="23" y="27"/>
                </a:lnTo>
                <a:lnTo>
                  <a:pt x="23" y="33"/>
                </a:lnTo>
                <a:lnTo>
                  <a:pt x="25" y="33"/>
                </a:lnTo>
                <a:lnTo>
                  <a:pt x="25" y="40"/>
                </a:lnTo>
                <a:lnTo>
                  <a:pt x="23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79" name="Freeform 1003">
            <a:extLst>
              <a:ext uri="{FF2B5EF4-FFF2-40B4-BE49-F238E27FC236}">
                <a16:creationId xmlns:a16="http://schemas.microsoft.com/office/drawing/2014/main" id="{7846ECC0-F984-4A9B-A2F6-4A45AA31E003}"/>
              </a:ext>
            </a:extLst>
          </p:cNvPr>
          <p:cNvSpPr>
            <a:spLocks noEditPoints="1"/>
          </p:cNvSpPr>
          <p:nvPr/>
        </p:nvSpPr>
        <p:spPr bwMode="auto">
          <a:xfrm>
            <a:off x="6778068" y="1805171"/>
            <a:ext cx="52388" cy="74613"/>
          </a:xfrm>
          <a:custGeom>
            <a:avLst/>
            <a:gdLst>
              <a:gd name="T0" fmla="*/ 22 w 33"/>
              <a:gd name="T1" fmla="*/ 47 h 47"/>
              <a:gd name="T2" fmla="*/ 21 w 33"/>
              <a:gd name="T3" fmla="*/ 40 h 47"/>
              <a:gd name="T4" fmla="*/ 11 w 33"/>
              <a:gd name="T5" fmla="*/ 40 h 47"/>
              <a:gd name="T6" fmla="*/ 9 w 33"/>
              <a:gd name="T7" fmla="*/ 47 h 47"/>
              <a:gd name="T8" fmla="*/ 0 w 33"/>
              <a:gd name="T9" fmla="*/ 47 h 47"/>
              <a:gd name="T10" fmla="*/ 11 w 33"/>
              <a:gd name="T11" fmla="*/ 0 h 47"/>
              <a:gd name="T12" fmla="*/ 21 w 33"/>
              <a:gd name="T13" fmla="*/ 0 h 47"/>
              <a:gd name="T14" fmla="*/ 33 w 33"/>
              <a:gd name="T15" fmla="*/ 47 h 47"/>
              <a:gd name="T16" fmla="*/ 22 w 33"/>
              <a:gd name="T17" fmla="*/ 47 h 47"/>
              <a:gd name="T18" fmla="*/ 16 w 33"/>
              <a:gd name="T19" fmla="*/ 14 h 47"/>
              <a:gd name="T20" fmla="*/ 12 w 33"/>
              <a:gd name="T21" fmla="*/ 32 h 47"/>
              <a:gd name="T22" fmla="*/ 20 w 33"/>
              <a:gd name="T23" fmla="*/ 32 h 47"/>
              <a:gd name="T24" fmla="*/ 16 w 33"/>
              <a:gd name="T25" fmla="*/ 14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" h="47">
                <a:moveTo>
                  <a:pt x="22" y="47"/>
                </a:moveTo>
                <a:lnTo>
                  <a:pt x="21" y="40"/>
                </a:lnTo>
                <a:lnTo>
                  <a:pt x="11" y="40"/>
                </a:lnTo>
                <a:lnTo>
                  <a:pt x="9" y="47"/>
                </a:lnTo>
                <a:lnTo>
                  <a:pt x="0" y="47"/>
                </a:lnTo>
                <a:lnTo>
                  <a:pt x="11" y="0"/>
                </a:lnTo>
                <a:lnTo>
                  <a:pt x="21" y="0"/>
                </a:lnTo>
                <a:lnTo>
                  <a:pt x="33" y="47"/>
                </a:lnTo>
                <a:lnTo>
                  <a:pt x="22" y="47"/>
                </a:lnTo>
                <a:close/>
                <a:moveTo>
                  <a:pt x="16" y="14"/>
                </a:moveTo>
                <a:lnTo>
                  <a:pt x="12" y="32"/>
                </a:lnTo>
                <a:lnTo>
                  <a:pt x="20" y="32"/>
                </a:lnTo>
                <a:lnTo>
                  <a:pt x="16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80" name="Freeform 1004">
            <a:extLst>
              <a:ext uri="{FF2B5EF4-FFF2-40B4-BE49-F238E27FC236}">
                <a16:creationId xmlns:a16="http://schemas.microsoft.com/office/drawing/2014/main" id="{9E12C9CD-B021-4E6F-99CB-CDBE83E0765D}"/>
              </a:ext>
            </a:extLst>
          </p:cNvPr>
          <p:cNvSpPr>
            <a:spLocks/>
          </p:cNvSpPr>
          <p:nvPr/>
        </p:nvSpPr>
        <p:spPr bwMode="auto">
          <a:xfrm>
            <a:off x="7192406" y="1805171"/>
            <a:ext cx="38100" cy="76200"/>
          </a:xfrm>
          <a:custGeom>
            <a:avLst/>
            <a:gdLst>
              <a:gd name="T0" fmla="*/ 14 w 24"/>
              <a:gd name="T1" fmla="*/ 25 h 48"/>
              <a:gd name="T2" fmla="*/ 14 w 24"/>
              <a:gd name="T3" fmla="*/ 25 h 48"/>
              <a:gd name="T4" fmla="*/ 14 w 24"/>
              <a:gd name="T5" fmla="*/ 24 h 48"/>
              <a:gd name="T6" fmla="*/ 12 w 24"/>
              <a:gd name="T7" fmla="*/ 24 h 48"/>
              <a:gd name="T8" fmla="*/ 12 w 24"/>
              <a:gd name="T9" fmla="*/ 24 h 48"/>
              <a:gd name="T10" fmla="*/ 10 w 24"/>
              <a:gd name="T11" fmla="*/ 24 h 48"/>
              <a:gd name="T12" fmla="*/ 9 w 24"/>
              <a:gd name="T13" fmla="*/ 27 h 48"/>
              <a:gd name="T14" fmla="*/ 9 w 24"/>
              <a:gd name="T15" fmla="*/ 27 h 48"/>
              <a:gd name="T16" fmla="*/ 1 w 24"/>
              <a:gd name="T17" fmla="*/ 27 h 48"/>
              <a:gd name="T18" fmla="*/ 1 w 24"/>
              <a:gd name="T19" fmla="*/ 0 h 48"/>
              <a:gd name="T20" fmla="*/ 23 w 24"/>
              <a:gd name="T21" fmla="*/ 0 h 48"/>
              <a:gd name="T22" fmla="*/ 23 w 24"/>
              <a:gd name="T23" fmla="*/ 9 h 48"/>
              <a:gd name="T24" fmla="*/ 9 w 24"/>
              <a:gd name="T25" fmla="*/ 9 h 48"/>
              <a:gd name="T26" fmla="*/ 9 w 24"/>
              <a:gd name="T27" fmla="*/ 19 h 48"/>
              <a:gd name="T28" fmla="*/ 9 w 24"/>
              <a:gd name="T29" fmla="*/ 19 h 48"/>
              <a:gd name="T30" fmla="*/ 11 w 24"/>
              <a:gd name="T31" fmla="*/ 17 h 48"/>
              <a:gd name="T32" fmla="*/ 11 w 24"/>
              <a:gd name="T33" fmla="*/ 17 h 48"/>
              <a:gd name="T34" fmla="*/ 15 w 24"/>
              <a:gd name="T35" fmla="*/ 15 h 48"/>
              <a:gd name="T36" fmla="*/ 15 w 24"/>
              <a:gd name="T37" fmla="*/ 15 h 48"/>
              <a:gd name="T38" fmla="*/ 19 w 24"/>
              <a:gd name="T39" fmla="*/ 17 h 48"/>
              <a:gd name="T40" fmla="*/ 21 w 24"/>
              <a:gd name="T41" fmla="*/ 19 h 48"/>
              <a:gd name="T42" fmla="*/ 21 w 24"/>
              <a:gd name="T43" fmla="*/ 19 h 48"/>
              <a:gd name="T44" fmla="*/ 23 w 24"/>
              <a:gd name="T45" fmla="*/ 23 h 48"/>
              <a:gd name="T46" fmla="*/ 24 w 24"/>
              <a:gd name="T47" fmla="*/ 32 h 48"/>
              <a:gd name="T48" fmla="*/ 24 w 24"/>
              <a:gd name="T49" fmla="*/ 32 h 48"/>
              <a:gd name="T50" fmla="*/ 23 w 24"/>
              <a:gd name="T51" fmla="*/ 39 h 48"/>
              <a:gd name="T52" fmla="*/ 23 w 24"/>
              <a:gd name="T53" fmla="*/ 42 h 48"/>
              <a:gd name="T54" fmla="*/ 20 w 24"/>
              <a:gd name="T55" fmla="*/ 44 h 48"/>
              <a:gd name="T56" fmla="*/ 20 w 24"/>
              <a:gd name="T57" fmla="*/ 44 h 48"/>
              <a:gd name="T58" fmla="*/ 16 w 24"/>
              <a:gd name="T59" fmla="*/ 47 h 48"/>
              <a:gd name="T60" fmla="*/ 12 w 24"/>
              <a:gd name="T61" fmla="*/ 48 h 48"/>
              <a:gd name="T62" fmla="*/ 12 w 24"/>
              <a:gd name="T63" fmla="*/ 48 h 48"/>
              <a:gd name="T64" fmla="*/ 7 w 24"/>
              <a:gd name="T65" fmla="*/ 47 h 48"/>
              <a:gd name="T66" fmla="*/ 4 w 24"/>
              <a:gd name="T67" fmla="*/ 44 h 48"/>
              <a:gd name="T68" fmla="*/ 4 w 24"/>
              <a:gd name="T69" fmla="*/ 44 h 48"/>
              <a:gd name="T70" fmla="*/ 1 w 24"/>
              <a:gd name="T71" fmla="*/ 42 h 48"/>
              <a:gd name="T72" fmla="*/ 0 w 24"/>
              <a:gd name="T73" fmla="*/ 37 h 48"/>
              <a:gd name="T74" fmla="*/ 0 w 24"/>
              <a:gd name="T75" fmla="*/ 34 h 48"/>
              <a:gd name="T76" fmla="*/ 9 w 24"/>
              <a:gd name="T77" fmla="*/ 34 h 48"/>
              <a:gd name="T78" fmla="*/ 9 w 24"/>
              <a:gd name="T79" fmla="*/ 37 h 48"/>
              <a:gd name="T80" fmla="*/ 9 w 24"/>
              <a:gd name="T81" fmla="*/ 37 h 48"/>
              <a:gd name="T82" fmla="*/ 10 w 24"/>
              <a:gd name="T83" fmla="*/ 39 h 48"/>
              <a:gd name="T84" fmla="*/ 12 w 24"/>
              <a:gd name="T85" fmla="*/ 40 h 48"/>
              <a:gd name="T86" fmla="*/ 12 w 24"/>
              <a:gd name="T87" fmla="*/ 40 h 48"/>
              <a:gd name="T88" fmla="*/ 14 w 24"/>
              <a:gd name="T89" fmla="*/ 39 h 48"/>
              <a:gd name="T90" fmla="*/ 14 w 24"/>
              <a:gd name="T91" fmla="*/ 39 h 48"/>
              <a:gd name="T92" fmla="*/ 15 w 24"/>
              <a:gd name="T93" fmla="*/ 37 h 48"/>
              <a:gd name="T94" fmla="*/ 15 w 24"/>
              <a:gd name="T95" fmla="*/ 32 h 48"/>
              <a:gd name="T96" fmla="*/ 15 w 24"/>
              <a:gd name="T97" fmla="*/ 32 h 48"/>
              <a:gd name="T98" fmla="*/ 15 w 24"/>
              <a:gd name="T99" fmla="*/ 27 h 48"/>
              <a:gd name="T100" fmla="*/ 14 w 24"/>
              <a:gd name="T101" fmla="*/ 25 h 48"/>
              <a:gd name="T102" fmla="*/ 14 w 24"/>
              <a:gd name="T103" fmla="*/ 2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4" h="48">
                <a:moveTo>
                  <a:pt x="14" y="25"/>
                </a:moveTo>
                <a:lnTo>
                  <a:pt x="14" y="25"/>
                </a:lnTo>
                <a:lnTo>
                  <a:pt x="14" y="24"/>
                </a:lnTo>
                <a:lnTo>
                  <a:pt x="12" y="24"/>
                </a:lnTo>
                <a:lnTo>
                  <a:pt x="12" y="24"/>
                </a:lnTo>
                <a:lnTo>
                  <a:pt x="10" y="24"/>
                </a:lnTo>
                <a:lnTo>
                  <a:pt x="9" y="27"/>
                </a:lnTo>
                <a:lnTo>
                  <a:pt x="9" y="27"/>
                </a:lnTo>
                <a:lnTo>
                  <a:pt x="1" y="27"/>
                </a:lnTo>
                <a:lnTo>
                  <a:pt x="1" y="0"/>
                </a:lnTo>
                <a:lnTo>
                  <a:pt x="23" y="0"/>
                </a:lnTo>
                <a:lnTo>
                  <a:pt x="23" y="9"/>
                </a:lnTo>
                <a:lnTo>
                  <a:pt x="9" y="9"/>
                </a:lnTo>
                <a:lnTo>
                  <a:pt x="9" y="19"/>
                </a:lnTo>
                <a:lnTo>
                  <a:pt x="9" y="19"/>
                </a:lnTo>
                <a:lnTo>
                  <a:pt x="11" y="17"/>
                </a:lnTo>
                <a:lnTo>
                  <a:pt x="11" y="17"/>
                </a:lnTo>
                <a:lnTo>
                  <a:pt x="15" y="15"/>
                </a:lnTo>
                <a:lnTo>
                  <a:pt x="15" y="15"/>
                </a:lnTo>
                <a:lnTo>
                  <a:pt x="19" y="17"/>
                </a:lnTo>
                <a:lnTo>
                  <a:pt x="21" y="19"/>
                </a:lnTo>
                <a:lnTo>
                  <a:pt x="21" y="19"/>
                </a:lnTo>
                <a:lnTo>
                  <a:pt x="23" y="23"/>
                </a:lnTo>
                <a:lnTo>
                  <a:pt x="24" y="32"/>
                </a:lnTo>
                <a:lnTo>
                  <a:pt x="24" y="32"/>
                </a:lnTo>
                <a:lnTo>
                  <a:pt x="23" y="39"/>
                </a:lnTo>
                <a:lnTo>
                  <a:pt x="23" y="42"/>
                </a:lnTo>
                <a:lnTo>
                  <a:pt x="20" y="44"/>
                </a:lnTo>
                <a:lnTo>
                  <a:pt x="20" y="44"/>
                </a:lnTo>
                <a:lnTo>
                  <a:pt x="16" y="47"/>
                </a:lnTo>
                <a:lnTo>
                  <a:pt x="12" y="48"/>
                </a:lnTo>
                <a:lnTo>
                  <a:pt x="12" y="48"/>
                </a:lnTo>
                <a:lnTo>
                  <a:pt x="7" y="47"/>
                </a:lnTo>
                <a:lnTo>
                  <a:pt x="4" y="44"/>
                </a:lnTo>
                <a:lnTo>
                  <a:pt x="4" y="44"/>
                </a:lnTo>
                <a:lnTo>
                  <a:pt x="1" y="42"/>
                </a:lnTo>
                <a:lnTo>
                  <a:pt x="0" y="37"/>
                </a:lnTo>
                <a:lnTo>
                  <a:pt x="0" y="34"/>
                </a:lnTo>
                <a:lnTo>
                  <a:pt x="9" y="34"/>
                </a:lnTo>
                <a:lnTo>
                  <a:pt x="9" y="37"/>
                </a:lnTo>
                <a:lnTo>
                  <a:pt x="9" y="37"/>
                </a:lnTo>
                <a:lnTo>
                  <a:pt x="10" y="39"/>
                </a:lnTo>
                <a:lnTo>
                  <a:pt x="12" y="40"/>
                </a:lnTo>
                <a:lnTo>
                  <a:pt x="12" y="40"/>
                </a:lnTo>
                <a:lnTo>
                  <a:pt x="14" y="39"/>
                </a:lnTo>
                <a:lnTo>
                  <a:pt x="14" y="39"/>
                </a:lnTo>
                <a:lnTo>
                  <a:pt x="15" y="37"/>
                </a:lnTo>
                <a:lnTo>
                  <a:pt x="15" y="32"/>
                </a:lnTo>
                <a:lnTo>
                  <a:pt x="15" y="32"/>
                </a:lnTo>
                <a:lnTo>
                  <a:pt x="15" y="27"/>
                </a:lnTo>
                <a:lnTo>
                  <a:pt x="14" y="25"/>
                </a:lnTo>
                <a:lnTo>
                  <a:pt x="14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81" name="Freeform 1005">
            <a:extLst>
              <a:ext uri="{FF2B5EF4-FFF2-40B4-BE49-F238E27FC236}">
                <a16:creationId xmlns:a16="http://schemas.microsoft.com/office/drawing/2014/main" id="{7A034E18-30A0-4DFF-89E1-772CDC4A0508}"/>
              </a:ext>
            </a:extLst>
          </p:cNvPr>
          <p:cNvSpPr>
            <a:spLocks noEditPoints="1"/>
          </p:cNvSpPr>
          <p:nvPr/>
        </p:nvSpPr>
        <p:spPr bwMode="auto">
          <a:xfrm>
            <a:off x="7233681" y="1805171"/>
            <a:ext cx="52388" cy="74613"/>
          </a:xfrm>
          <a:custGeom>
            <a:avLst/>
            <a:gdLst>
              <a:gd name="T0" fmla="*/ 23 w 33"/>
              <a:gd name="T1" fmla="*/ 47 h 47"/>
              <a:gd name="T2" fmla="*/ 22 w 33"/>
              <a:gd name="T3" fmla="*/ 40 h 47"/>
              <a:gd name="T4" fmla="*/ 12 w 33"/>
              <a:gd name="T5" fmla="*/ 40 h 47"/>
              <a:gd name="T6" fmla="*/ 10 w 33"/>
              <a:gd name="T7" fmla="*/ 47 h 47"/>
              <a:gd name="T8" fmla="*/ 0 w 33"/>
              <a:gd name="T9" fmla="*/ 47 h 47"/>
              <a:gd name="T10" fmla="*/ 12 w 33"/>
              <a:gd name="T11" fmla="*/ 0 h 47"/>
              <a:gd name="T12" fmla="*/ 22 w 33"/>
              <a:gd name="T13" fmla="*/ 0 h 47"/>
              <a:gd name="T14" fmla="*/ 33 w 33"/>
              <a:gd name="T15" fmla="*/ 47 h 47"/>
              <a:gd name="T16" fmla="*/ 23 w 33"/>
              <a:gd name="T17" fmla="*/ 47 h 47"/>
              <a:gd name="T18" fmla="*/ 17 w 33"/>
              <a:gd name="T19" fmla="*/ 14 h 47"/>
              <a:gd name="T20" fmla="*/ 13 w 33"/>
              <a:gd name="T21" fmla="*/ 32 h 47"/>
              <a:gd name="T22" fmla="*/ 20 w 33"/>
              <a:gd name="T23" fmla="*/ 32 h 47"/>
              <a:gd name="T24" fmla="*/ 17 w 33"/>
              <a:gd name="T25" fmla="*/ 14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" h="47">
                <a:moveTo>
                  <a:pt x="23" y="47"/>
                </a:moveTo>
                <a:lnTo>
                  <a:pt x="22" y="40"/>
                </a:lnTo>
                <a:lnTo>
                  <a:pt x="12" y="40"/>
                </a:lnTo>
                <a:lnTo>
                  <a:pt x="10" y="47"/>
                </a:lnTo>
                <a:lnTo>
                  <a:pt x="0" y="47"/>
                </a:lnTo>
                <a:lnTo>
                  <a:pt x="12" y="0"/>
                </a:lnTo>
                <a:lnTo>
                  <a:pt x="22" y="0"/>
                </a:lnTo>
                <a:lnTo>
                  <a:pt x="33" y="47"/>
                </a:lnTo>
                <a:lnTo>
                  <a:pt x="23" y="47"/>
                </a:lnTo>
                <a:close/>
                <a:moveTo>
                  <a:pt x="17" y="14"/>
                </a:moveTo>
                <a:lnTo>
                  <a:pt x="13" y="32"/>
                </a:lnTo>
                <a:lnTo>
                  <a:pt x="20" y="32"/>
                </a:lnTo>
                <a:lnTo>
                  <a:pt x="17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82" name="Freeform 1006">
            <a:extLst>
              <a:ext uri="{FF2B5EF4-FFF2-40B4-BE49-F238E27FC236}">
                <a16:creationId xmlns:a16="http://schemas.microsoft.com/office/drawing/2014/main" id="{945F6DD6-4CCB-4FFB-B635-DD109CE9C4AB}"/>
              </a:ext>
            </a:extLst>
          </p:cNvPr>
          <p:cNvSpPr>
            <a:spLocks noEditPoints="1"/>
          </p:cNvSpPr>
          <p:nvPr/>
        </p:nvSpPr>
        <p:spPr bwMode="auto">
          <a:xfrm>
            <a:off x="7624206" y="1805171"/>
            <a:ext cx="38100" cy="76200"/>
          </a:xfrm>
          <a:custGeom>
            <a:avLst/>
            <a:gdLst>
              <a:gd name="T0" fmla="*/ 22 w 24"/>
              <a:gd name="T1" fmla="*/ 43 h 48"/>
              <a:gd name="T2" fmla="*/ 22 w 24"/>
              <a:gd name="T3" fmla="*/ 43 h 48"/>
              <a:gd name="T4" fmla="*/ 20 w 24"/>
              <a:gd name="T5" fmla="*/ 45 h 48"/>
              <a:gd name="T6" fmla="*/ 18 w 24"/>
              <a:gd name="T7" fmla="*/ 47 h 48"/>
              <a:gd name="T8" fmla="*/ 12 w 24"/>
              <a:gd name="T9" fmla="*/ 48 h 48"/>
              <a:gd name="T10" fmla="*/ 12 w 24"/>
              <a:gd name="T11" fmla="*/ 48 h 48"/>
              <a:gd name="T12" fmla="*/ 7 w 24"/>
              <a:gd name="T13" fmla="*/ 47 h 48"/>
              <a:gd name="T14" fmla="*/ 3 w 24"/>
              <a:gd name="T15" fmla="*/ 43 h 48"/>
              <a:gd name="T16" fmla="*/ 3 w 24"/>
              <a:gd name="T17" fmla="*/ 43 h 48"/>
              <a:gd name="T18" fmla="*/ 2 w 24"/>
              <a:gd name="T19" fmla="*/ 39 h 48"/>
              <a:gd name="T20" fmla="*/ 0 w 24"/>
              <a:gd name="T21" fmla="*/ 33 h 48"/>
              <a:gd name="T22" fmla="*/ 0 w 24"/>
              <a:gd name="T23" fmla="*/ 33 h 48"/>
              <a:gd name="T24" fmla="*/ 2 w 24"/>
              <a:gd name="T25" fmla="*/ 28 h 48"/>
              <a:gd name="T26" fmla="*/ 3 w 24"/>
              <a:gd name="T27" fmla="*/ 23 h 48"/>
              <a:gd name="T28" fmla="*/ 12 w 24"/>
              <a:gd name="T29" fmla="*/ 0 h 48"/>
              <a:gd name="T30" fmla="*/ 20 w 24"/>
              <a:gd name="T31" fmla="*/ 0 h 48"/>
              <a:gd name="T32" fmla="*/ 13 w 24"/>
              <a:gd name="T33" fmla="*/ 19 h 48"/>
              <a:gd name="T34" fmla="*/ 13 w 24"/>
              <a:gd name="T35" fmla="*/ 19 h 48"/>
              <a:gd name="T36" fmla="*/ 15 w 24"/>
              <a:gd name="T37" fmla="*/ 18 h 48"/>
              <a:gd name="T38" fmla="*/ 15 w 24"/>
              <a:gd name="T39" fmla="*/ 18 h 48"/>
              <a:gd name="T40" fmla="*/ 18 w 24"/>
              <a:gd name="T41" fmla="*/ 19 h 48"/>
              <a:gd name="T42" fmla="*/ 22 w 24"/>
              <a:gd name="T43" fmla="*/ 22 h 48"/>
              <a:gd name="T44" fmla="*/ 22 w 24"/>
              <a:gd name="T45" fmla="*/ 22 h 48"/>
              <a:gd name="T46" fmla="*/ 23 w 24"/>
              <a:gd name="T47" fmla="*/ 25 h 48"/>
              <a:gd name="T48" fmla="*/ 24 w 24"/>
              <a:gd name="T49" fmla="*/ 33 h 48"/>
              <a:gd name="T50" fmla="*/ 24 w 24"/>
              <a:gd name="T51" fmla="*/ 33 h 48"/>
              <a:gd name="T52" fmla="*/ 23 w 24"/>
              <a:gd name="T53" fmla="*/ 39 h 48"/>
              <a:gd name="T54" fmla="*/ 22 w 24"/>
              <a:gd name="T55" fmla="*/ 43 h 48"/>
              <a:gd name="T56" fmla="*/ 22 w 24"/>
              <a:gd name="T57" fmla="*/ 43 h 48"/>
              <a:gd name="T58" fmla="*/ 14 w 24"/>
              <a:gd name="T59" fmla="*/ 39 h 48"/>
              <a:gd name="T60" fmla="*/ 14 w 24"/>
              <a:gd name="T61" fmla="*/ 39 h 48"/>
              <a:gd name="T62" fmla="*/ 15 w 24"/>
              <a:gd name="T63" fmla="*/ 37 h 48"/>
              <a:gd name="T64" fmla="*/ 15 w 24"/>
              <a:gd name="T65" fmla="*/ 33 h 48"/>
              <a:gd name="T66" fmla="*/ 15 w 24"/>
              <a:gd name="T67" fmla="*/ 33 h 48"/>
              <a:gd name="T68" fmla="*/ 15 w 24"/>
              <a:gd name="T69" fmla="*/ 29 h 48"/>
              <a:gd name="T70" fmla="*/ 14 w 24"/>
              <a:gd name="T71" fmla="*/ 27 h 48"/>
              <a:gd name="T72" fmla="*/ 14 w 24"/>
              <a:gd name="T73" fmla="*/ 27 h 48"/>
              <a:gd name="T74" fmla="*/ 12 w 24"/>
              <a:gd name="T75" fmla="*/ 25 h 48"/>
              <a:gd name="T76" fmla="*/ 12 w 24"/>
              <a:gd name="T77" fmla="*/ 25 h 48"/>
              <a:gd name="T78" fmla="*/ 10 w 24"/>
              <a:gd name="T79" fmla="*/ 27 h 48"/>
              <a:gd name="T80" fmla="*/ 10 w 24"/>
              <a:gd name="T81" fmla="*/ 27 h 48"/>
              <a:gd name="T82" fmla="*/ 9 w 24"/>
              <a:gd name="T83" fmla="*/ 29 h 48"/>
              <a:gd name="T84" fmla="*/ 9 w 24"/>
              <a:gd name="T85" fmla="*/ 33 h 48"/>
              <a:gd name="T86" fmla="*/ 9 w 24"/>
              <a:gd name="T87" fmla="*/ 33 h 48"/>
              <a:gd name="T88" fmla="*/ 9 w 24"/>
              <a:gd name="T89" fmla="*/ 37 h 48"/>
              <a:gd name="T90" fmla="*/ 10 w 24"/>
              <a:gd name="T91" fmla="*/ 39 h 48"/>
              <a:gd name="T92" fmla="*/ 10 w 24"/>
              <a:gd name="T93" fmla="*/ 39 h 48"/>
              <a:gd name="T94" fmla="*/ 12 w 24"/>
              <a:gd name="T95" fmla="*/ 40 h 48"/>
              <a:gd name="T96" fmla="*/ 12 w 24"/>
              <a:gd name="T97" fmla="*/ 40 h 48"/>
              <a:gd name="T98" fmla="*/ 14 w 24"/>
              <a:gd name="T99" fmla="*/ 39 h 48"/>
              <a:gd name="T100" fmla="*/ 14 w 24"/>
              <a:gd name="T101" fmla="*/ 39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4" h="48">
                <a:moveTo>
                  <a:pt x="22" y="43"/>
                </a:moveTo>
                <a:lnTo>
                  <a:pt x="22" y="43"/>
                </a:lnTo>
                <a:lnTo>
                  <a:pt x="20" y="45"/>
                </a:lnTo>
                <a:lnTo>
                  <a:pt x="18" y="47"/>
                </a:lnTo>
                <a:lnTo>
                  <a:pt x="12" y="48"/>
                </a:lnTo>
                <a:lnTo>
                  <a:pt x="12" y="48"/>
                </a:lnTo>
                <a:lnTo>
                  <a:pt x="7" y="47"/>
                </a:lnTo>
                <a:lnTo>
                  <a:pt x="3" y="43"/>
                </a:lnTo>
                <a:lnTo>
                  <a:pt x="3" y="43"/>
                </a:lnTo>
                <a:lnTo>
                  <a:pt x="2" y="39"/>
                </a:lnTo>
                <a:lnTo>
                  <a:pt x="0" y="33"/>
                </a:lnTo>
                <a:lnTo>
                  <a:pt x="0" y="33"/>
                </a:lnTo>
                <a:lnTo>
                  <a:pt x="2" y="28"/>
                </a:lnTo>
                <a:lnTo>
                  <a:pt x="3" y="23"/>
                </a:lnTo>
                <a:lnTo>
                  <a:pt x="12" y="0"/>
                </a:lnTo>
                <a:lnTo>
                  <a:pt x="20" y="0"/>
                </a:lnTo>
                <a:lnTo>
                  <a:pt x="13" y="19"/>
                </a:lnTo>
                <a:lnTo>
                  <a:pt x="13" y="19"/>
                </a:lnTo>
                <a:lnTo>
                  <a:pt x="15" y="18"/>
                </a:lnTo>
                <a:lnTo>
                  <a:pt x="15" y="18"/>
                </a:lnTo>
                <a:lnTo>
                  <a:pt x="18" y="19"/>
                </a:lnTo>
                <a:lnTo>
                  <a:pt x="22" y="22"/>
                </a:lnTo>
                <a:lnTo>
                  <a:pt x="22" y="22"/>
                </a:lnTo>
                <a:lnTo>
                  <a:pt x="23" y="25"/>
                </a:lnTo>
                <a:lnTo>
                  <a:pt x="24" y="33"/>
                </a:lnTo>
                <a:lnTo>
                  <a:pt x="24" y="33"/>
                </a:lnTo>
                <a:lnTo>
                  <a:pt x="23" y="39"/>
                </a:lnTo>
                <a:lnTo>
                  <a:pt x="22" y="43"/>
                </a:lnTo>
                <a:lnTo>
                  <a:pt x="22" y="43"/>
                </a:lnTo>
                <a:close/>
                <a:moveTo>
                  <a:pt x="14" y="39"/>
                </a:moveTo>
                <a:lnTo>
                  <a:pt x="14" y="39"/>
                </a:lnTo>
                <a:lnTo>
                  <a:pt x="15" y="37"/>
                </a:lnTo>
                <a:lnTo>
                  <a:pt x="15" y="33"/>
                </a:lnTo>
                <a:lnTo>
                  <a:pt x="15" y="33"/>
                </a:lnTo>
                <a:lnTo>
                  <a:pt x="15" y="29"/>
                </a:lnTo>
                <a:lnTo>
                  <a:pt x="14" y="27"/>
                </a:lnTo>
                <a:lnTo>
                  <a:pt x="14" y="27"/>
                </a:lnTo>
                <a:lnTo>
                  <a:pt x="12" y="25"/>
                </a:lnTo>
                <a:lnTo>
                  <a:pt x="12" y="25"/>
                </a:lnTo>
                <a:lnTo>
                  <a:pt x="10" y="27"/>
                </a:lnTo>
                <a:lnTo>
                  <a:pt x="10" y="27"/>
                </a:lnTo>
                <a:lnTo>
                  <a:pt x="9" y="29"/>
                </a:lnTo>
                <a:lnTo>
                  <a:pt x="9" y="33"/>
                </a:lnTo>
                <a:lnTo>
                  <a:pt x="9" y="33"/>
                </a:lnTo>
                <a:lnTo>
                  <a:pt x="9" y="37"/>
                </a:lnTo>
                <a:lnTo>
                  <a:pt x="10" y="39"/>
                </a:lnTo>
                <a:lnTo>
                  <a:pt x="10" y="39"/>
                </a:lnTo>
                <a:lnTo>
                  <a:pt x="12" y="40"/>
                </a:lnTo>
                <a:lnTo>
                  <a:pt x="12" y="40"/>
                </a:lnTo>
                <a:lnTo>
                  <a:pt x="14" y="39"/>
                </a:lnTo>
                <a:lnTo>
                  <a:pt x="14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83" name="Freeform 1007">
            <a:extLst>
              <a:ext uri="{FF2B5EF4-FFF2-40B4-BE49-F238E27FC236}">
                <a16:creationId xmlns:a16="http://schemas.microsoft.com/office/drawing/2014/main" id="{6DB09BE0-B669-47A1-9862-06674A361941}"/>
              </a:ext>
            </a:extLst>
          </p:cNvPr>
          <p:cNvSpPr>
            <a:spLocks noEditPoints="1"/>
          </p:cNvSpPr>
          <p:nvPr/>
        </p:nvSpPr>
        <p:spPr bwMode="auto">
          <a:xfrm>
            <a:off x="7667068" y="1805171"/>
            <a:ext cx="50800" cy="74613"/>
          </a:xfrm>
          <a:custGeom>
            <a:avLst/>
            <a:gdLst>
              <a:gd name="T0" fmla="*/ 22 w 32"/>
              <a:gd name="T1" fmla="*/ 47 h 47"/>
              <a:gd name="T2" fmla="*/ 21 w 32"/>
              <a:gd name="T3" fmla="*/ 40 h 47"/>
              <a:gd name="T4" fmla="*/ 11 w 32"/>
              <a:gd name="T5" fmla="*/ 40 h 47"/>
              <a:gd name="T6" fmla="*/ 10 w 32"/>
              <a:gd name="T7" fmla="*/ 47 h 47"/>
              <a:gd name="T8" fmla="*/ 0 w 32"/>
              <a:gd name="T9" fmla="*/ 47 h 47"/>
              <a:gd name="T10" fmla="*/ 11 w 32"/>
              <a:gd name="T11" fmla="*/ 0 h 47"/>
              <a:gd name="T12" fmla="*/ 21 w 32"/>
              <a:gd name="T13" fmla="*/ 0 h 47"/>
              <a:gd name="T14" fmla="*/ 32 w 32"/>
              <a:gd name="T15" fmla="*/ 47 h 47"/>
              <a:gd name="T16" fmla="*/ 22 w 32"/>
              <a:gd name="T17" fmla="*/ 47 h 47"/>
              <a:gd name="T18" fmla="*/ 16 w 32"/>
              <a:gd name="T19" fmla="*/ 14 h 47"/>
              <a:gd name="T20" fmla="*/ 12 w 32"/>
              <a:gd name="T21" fmla="*/ 32 h 47"/>
              <a:gd name="T22" fmla="*/ 20 w 32"/>
              <a:gd name="T23" fmla="*/ 32 h 47"/>
              <a:gd name="T24" fmla="*/ 16 w 32"/>
              <a:gd name="T25" fmla="*/ 14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2" h="47">
                <a:moveTo>
                  <a:pt x="22" y="47"/>
                </a:moveTo>
                <a:lnTo>
                  <a:pt x="21" y="40"/>
                </a:lnTo>
                <a:lnTo>
                  <a:pt x="11" y="40"/>
                </a:lnTo>
                <a:lnTo>
                  <a:pt x="10" y="47"/>
                </a:lnTo>
                <a:lnTo>
                  <a:pt x="0" y="47"/>
                </a:lnTo>
                <a:lnTo>
                  <a:pt x="11" y="0"/>
                </a:lnTo>
                <a:lnTo>
                  <a:pt x="21" y="0"/>
                </a:lnTo>
                <a:lnTo>
                  <a:pt x="32" y="47"/>
                </a:lnTo>
                <a:lnTo>
                  <a:pt x="22" y="47"/>
                </a:lnTo>
                <a:close/>
                <a:moveTo>
                  <a:pt x="16" y="14"/>
                </a:moveTo>
                <a:lnTo>
                  <a:pt x="12" y="32"/>
                </a:lnTo>
                <a:lnTo>
                  <a:pt x="20" y="32"/>
                </a:lnTo>
                <a:lnTo>
                  <a:pt x="16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84" name="Freeform 1008">
            <a:extLst>
              <a:ext uri="{FF2B5EF4-FFF2-40B4-BE49-F238E27FC236}">
                <a16:creationId xmlns:a16="http://schemas.microsoft.com/office/drawing/2014/main" id="{B198CE53-1899-4975-9B08-42CA6C74E328}"/>
              </a:ext>
            </a:extLst>
          </p:cNvPr>
          <p:cNvSpPr>
            <a:spLocks/>
          </p:cNvSpPr>
          <p:nvPr/>
        </p:nvSpPr>
        <p:spPr bwMode="auto">
          <a:xfrm>
            <a:off x="8067118" y="1805171"/>
            <a:ext cx="39688" cy="74613"/>
          </a:xfrm>
          <a:custGeom>
            <a:avLst/>
            <a:gdLst>
              <a:gd name="T0" fmla="*/ 12 w 25"/>
              <a:gd name="T1" fmla="*/ 47 h 47"/>
              <a:gd name="T2" fmla="*/ 4 w 25"/>
              <a:gd name="T3" fmla="*/ 47 h 47"/>
              <a:gd name="T4" fmla="*/ 16 w 25"/>
              <a:gd name="T5" fmla="*/ 9 h 47"/>
              <a:gd name="T6" fmla="*/ 9 w 25"/>
              <a:gd name="T7" fmla="*/ 9 h 47"/>
              <a:gd name="T8" fmla="*/ 9 w 25"/>
              <a:gd name="T9" fmla="*/ 14 h 47"/>
              <a:gd name="T10" fmla="*/ 0 w 25"/>
              <a:gd name="T11" fmla="*/ 14 h 47"/>
              <a:gd name="T12" fmla="*/ 0 w 25"/>
              <a:gd name="T13" fmla="*/ 0 h 47"/>
              <a:gd name="T14" fmla="*/ 25 w 25"/>
              <a:gd name="T15" fmla="*/ 0 h 47"/>
              <a:gd name="T16" fmla="*/ 25 w 25"/>
              <a:gd name="T17" fmla="*/ 8 h 47"/>
              <a:gd name="T18" fmla="*/ 12 w 25"/>
              <a:gd name="T19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" h="47">
                <a:moveTo>
                  <a:pt x="12" y="47"/>
                </a:moveTo>
                <a:lnTo>
                  <a:pt x="4" y="47"/>
                </a:lnTo>
                <a:lnTo>
                  <a:pt x="16" y="9"/>
                </a:lnTo>
                <a:lnTo>
                  <a:pt x="9" y="9"/>
                </a:lnTo>
                <a:lnTo>
                  <a:pt x="9" y="14"/>
                </a:lnTo>
                <a:lnTo>
                  <a:pt x="0" y="14"/>
                </a:lnTo>
                <a:lnTo>
                  <a:pt x="0" y="0"/>
                </a:lnTo>
                <a:lnTo>
                  <a:pt x="25" y="0"/>
                </a:lnTo>
                <a:lnTo>
                  <a:pt x="25" y="8"/>
                </a:lnTo>
                <a:lnTo>
                  <a:pt x="12" y="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85" name="Freeform 1010">
            <a:extLst>
              <a:ext uri="{FF2B5EF4-FFF2-40B4-BE49-F238E27FC236}">
                <a16:creationId xmlns:a16="http://schemas.microsoft.com/office/drawing/2014/main" id="{3A6AF2E3-BE7B-4FF6-9F25-01586DEBB6F6}"/>
              </a:ext>
            </a:extLst>
          </p:cNvPr>
          <p:cNvSpPr>
            <a:spLocks noEditPoints="1"/>
          </p:cNvSpPr>
          <p:nvPr/>
        </p:nvSpPr>
        <p:spPr bwMode="auto">
          <a:xfrm>
            <a:off x="8111568" y="1805171"/>
            <a:ext cx="50800" cy="74613"/>
          </a:xfrm>
          <a:custGeom>
            <a:avLst/>
            <a:gdLst>
              <a:gd name="T0" fmla="*/ 22 w 32"/>
              <a:gd name="T1" fmla="*/ 47 h 47"/>
              <a:gd name="T2" fmla="*/ 21 w 32"/>
              <a:gd name="T3" fmla="*/ 40 h 47"/>
              <a:gd name="T4" fmla="*/ 10 w 32"/>
              <a:gd name="T5" fmla="*/ 40 h 47"/>
              <a:gd name="T6" fmla="*/ 8 w 32"/>
              <a:gd name="T7" fmla="*/ 47 h 47"/>
              <a:gd name="T8" fmla="*/ 0 w 32"/>
              <a:gd name="T9" fmla="*/ 47 h 47"/>
              <a:gd name="T10" fmla="*/ 11 w 32"/>
              <a:gd name="T11" fmla="*/ 0 h 47"/>
              <a:gd name="T12" fmla="*/ 20 w 32"/>
              <a:gd name="T13" fmla="*/ 0 h 47"/>
              <a:gd name="T14" fmla="*/ 32 w 32"/>
              <a:gd name="T15" fmla="*/ 47 h 47"/>
              <a:gd name="T16" fmla="*/ 22 w 32"/>
              <a:gd name="T17" fmla="*/ 47 h 47"/>
              <a:gd name="T18" fmla="*/ 16 w 32"/>
              <a:gd name="T19" fmla="*/ 14 h 47"/>
              <a:gd name="T20" fmla="*/ 12 w 32"/>
              <a:gd name="T21" fmla="*/ 32 h 47"/>
              <a:gd name="T22" fmla="*/ 20 w 32"/>
              <a:gd name="T23" fmla="*/ 32 h 47"/>
              <a:gd name="T24" fmla="*/ 16 w 32"/>
              <a:gd name="T25" fmla="*/ 14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2" h="47">
                <a:moveTo>
                  <a:pt x="22" y="47"/>
                </a:moveTo>
                <a:lnTo>
                  <a:pt x="21" y="40"/>
                </a:lnTo>
                <a:lnTo>
                  <a:pt x="10" y="40"/>
                </a:lnTo>
                <a:lnTo>
                  <a:pt x="8" y="47"/>
                </a:lnTo>
                <a:lnTo>
                  <a:pt x="0" y="47"/>
                </a:lnTo>
                <a:lnTo>
                  <a:pt x="11" y="0"/>
                </a:lnTo>
                <a:lnTo>
                  <a:pt x="20" y="0"/>
                </a:lnTo>
                <a:lnTo>
                  <a:pt x="32" y="47"/>
                </a:lnTo>
                <a:lnTo>
                  <a:pt x="22" y="47"/>
                </a:lnTo>
                <a:close/>
                <a:moveTo>
                  <a:pt x="16" y="14"/>
                </a:moveTo>
                <a:lnTo>
                  <a:pt x="12" y="32"/>
                </a:lnTo>
                <a:lnTo>
                  <a:pt x="20" y="32"/>
                </a:lnTo>
                <a:lnTo>
                  <a:pt x="16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86" name="Freeform 1011">
            <a:extLst>
              <a:ext uri="{FF2B5EF4-FFF2-40B4-BE49-F238E27FC236}">
                <a16:creationId xmlns:a16="http://schemas.microsoft.com/office/drawing/2014/main" id="{07C1E7D7-8573-49D3-B51A-771BBE978FC1}"/>
              </a:ext>
            </a:extLst>
          </p:cNvPr>
          <p:cNvSpPr>
            <a:spLocks noEditPoints="1"/>
          </p:cNvSpPr>
          <p:nvPr/>
        </p:nvSpPr>
        <p:spPr bwMode="auto">
          <a:xfrm>
            <a:off x="8505268" y="1293996"/>
            <a:ext cx="38100" cy="74613"/>
          </a:xfrm>
          <a:custGeom>
            <a:avLst/>
            <a:gdLst>
              <a:gd name="T0" fmla="*/ 20 w 24"/>
              <a:gd name="T1" fmla="*/ 45 h 47"/>
              <a:gd name="T2" fmla="*/ 11 w 24"/>
              <a:gd name="T3" fmla="*/ 47 h 47"/>
              <a:gd name="T4" fmla="*/ 8 w 24"/>
              <a:gd name="T5" fmla="*/ 46 h 47"/>
              <a:gd name="T6" fmla="*/ 4 w 24"/>
              <a:gd name="T7" fmla="*/ 45 h 47"/>
              <a:gd name="T8" fmla="*/ 1 w 24"/>
              <a:gd name="T9" fmla="*/ 40 h 47"/>
              <a:gd name="T10" fmla="*/ 0 w 24"/>
              <a:gd name="T11" fmla="*/ 33 h 47"/>
              <a:gd name="T12" fmla="*/ 1 w 24"/>
              <a:gd name="T13" fmla="*/ 26 h 47"/>
              <a:gd name="T14" fmla="*/ 4 w 24"/>
              <a:gd name="T15" fmla="*/ 23 h 47"/>
              <a:gd name="T16" fmla="*/ 1 w 24"/>
              <a:gd name="T17" fmla="*/ 20 h 47"/>
              <a:gd name="T18" fmla="*/ 1 w 24"/>
              <a:gd name="T19" fmla="*/ 16 h 47"/>
              <a:gd name="T20" fmla="*/ 0 w 24"/>
              <a:gd name="T21" fmla="*/ 13 h 47"/>
              <a:gd name="T22" fmla="*/ 4 w 24"/>
              <a:gd name="T23" fmla="*/ 3 h 47"/>
              <a:gd name="T24" fmla="*/ 8 w 24"/>
              <a:gd name="T25" fmla="*/ 1 h 47"/>
              <a:gd name="T26" fmla="*/ 11 w 24"/>
              <a:gd name="T27" fmla="*/ 0 h 47"/>
              <a:gd name="T28" fmla="*/ 20 w 24"/>
              <a:gd name="T29" fmla="*/ 3 h 47"/>
              <a:gd name="T30" fmla="*/ 23 w 24"/>
              <a:gd name="T31" fmla="*/ 7 h 47"/>
              <a:gd name="T32" fmla="*/ 23 w 24"/>
              <a:gd name="T33" fmla="*/ 13 h 47"/>
              <a:gd name="T34" fmla="*/ 21 w 24"/>
              <a:gd name="T35" fmla="*/ 20 h 47"/>
              <a:gd name="T36" fmla="*/ 19 w 24"/>
              <a:gd name="T37" fmla="*/ 23 h 47"/>
              <a:gd name="T38" fmla="*/ 23 w 24"/>
              <a:gd name="T39" fmla="*/ 26 h 47"/>
              <a:gd name="T40" fmla="*/ 23 w 24"/>
              <a:gd name="T41" fmla="*/ 30 h 47"/>
              <a:gd name="T42" fmla="*/ 24 w 24"/>
              <a:gd name="T43" fmla="*/ 33 h 47"/>
              <a:gd name="T44" fmla="*/ 21 w 24"/>
              <a:gd name="T45" fmla="*/ 42 h 47"/>
              <a:gd name="T46" fmla="*/ 20 w 24"/>
              <a:gd name="T47" fmla="*/ 45 h 47"/>
              <a:gd name="T48" fmla="*/ 14 w 24"/>
              <a:gd name="T49" fmla="*/ 27 h 47"/>
              <a:gd name="T50" fmla="*/ 11 w 24"/>
              <a:gd name="T51" fmla="*/ 26 h 47"/>
              <a:gd name="T52" fmla="*/ 10 w 24"/>
              <a:gd name="T53" fmla="*/ 27 h 47"/>
              <a:gd name="T54" fmla="*/ 9 w 24"/>
              <a:gd name="T55" fmla="*/ 33 h 47"/>
              <a:gd name="T56" fmla="*/ 9 w 24"/>
              <a:gd name="T57" fmla="*/ 36 h 47"/>
              <a:gd name="T58" fmla="*/ 10 w 24"/>
              <a:gd name="T59" fmla="*/ 39 h 47"/>
              <a:gd name="T60" fmla="*/ 11 w 24"/>
              <a:gd name="T61" fmla="*/ 40 h 47"/>
              <a:gd name="T62" fmla="*/ 14 w 24"/>
              <a:gd name="T63" fmla="*/ 39 h 47"/>
              <a:gd name="T64" fmla="*/ 15 w 24"/>
              <a:gd name="T65" fmla="*/ 33 h 47"/>
              <a:gd name="T66" fmla="*/ 15 w 24"/>
              <a:gd name="T67" fmla="*/ 30 h 47"/>
              <a:gd name="T68" fmla="*/ 14 w 24"/>
              <a:gd name="T69" fmla="*/ 27 h 47"/>
              <a:gd name="T70" fmla="*/ 10 w 24"/>
              <a:gd name="T71" fmla="*/ 18 h 47"/>
              <a:gd name="T72" fmla="*/ 11 w 24"/>
              <a:gd name="T73" fmla="*/ 20 h 47"/>
              <a:gd name="T74" fmla="*/ 14 w 24"/>
              <a:gd name="T75" fmla="*/ 18 h 47"/>
              <a:gd name="T76" fmla="*/ 14 w 24"/>
              <a:gd name="T77" fmla="*/ 13 h 47"/>
              <a:gd name="T78" fmla="*/ 14 w 24"/>
              <a:gd name="T79" fmla="*/ 10 h 47"/>
              <a:gd name="T80" fmla="*/ 14 w 24"/>
              <a:gd name="T81" fmla="*/ 8 h 47"/>
              <a:gd name="T82" fmla="*/ 11 w 24"/>
              <a:gd name="T83" fmla="*/ 7 h 47"/>
              <a:gd name="T84" fmla="*/ 10 w 24"/>
              <a:gd name="T85" fmla="*/ 8 h 47"/>
              <a:gd name="T86" fmla="*/ 9 w 24"/>
              <a:gd name="T87" fmla="*/ 13 h 47"/>
              <a:gd name="T88" fmla="*/ 10 w 24"/>
              <a:gd name="T89" fmla="*/ 17 h 47"/>
              <a:gd name="T90" fmla="*/ 10 w 24"/>
              <a:gd name="T91" fmla="*/ 18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4" h="47">
                <a:moveTo>
                  <a:pt x="20" y="45"/>
                </a:moveTo>
                <a:lnTo>
                  <a:pt x="20" y="45"/>
                </a:lnTo>
                <a:lnTo>
                  <a:pt x="16" y="46"/>
                </a:lnTo>
                <a:lnTo>
                  <a:pt x="11" y="47"/>
                </a:lnTo>
                <a:lnTo>
                  <a:pt x="11" y="47"/>
                </a:lnTo>
                <a:lnTo>
                  <a:pt x="8" y="46"/>
                </a:lnTo>
                <a:lnTo>
                  <a:pt x="4" y="45"/>
                </a:lnTo>
                <a:lnTo>
                  <a:pt x="4" y="45"/>
                </a:lnTo>
                <a:lnTo>
                  <a:pt x="1" y="42"/>
                </a:lnTo>
                <a:lnTo>
                  <a:pt x="1" y="40"/>
                </a:lnTo>
                <a:lnTo>
                  <a:pt x="0" y="33"/>
                </a:lnTo>
                <a:lnTo>
                  <a:pt x="0" y="33"/>
                </a:lnTo>
                <a:lnTo>
                  <a:pt x="0" y="30"/>
                </a:lnTo>
                <a:lnTo>
                  <a:pt x="1" y="26"/>
                </a:lnTo>
                <a:lnTo>
                  <a:pt x="1" y="26"/>
                </a:lnTo>
                <a:lnTo>
                  <a:pt x="4" y="23"/>
                </a:lnTo>
                <a:lnTo>
                  <a:pt x="4" y="23"/>
                </a:lnTo>
                <a:lnTo>
                  <a:pt x="1" y="20"/>
                </a:lnTo>
                <a:lnTo>
                  <a:pt x="1" y="20"/>
                </a:lnTo>
                <a:lnTo>
                  <a:pt x="1" y="16"/>
                </a:lnTo>
                <a:lnTo>
                  <a:pt x="0" y="13"/>
                </a:lnTo>
                <a:lnTo>
                  <a:pt x="0" y="13"/>
                </a:lnTo>
                <a:lnTo>
                  <a:pt x="1" y="7"/>
                </a:lnTo>
                <a:lnTo>
                  <a:pt x="4" y="3"/>
                </a:lnTo>
                <a:lnTo>
                  <a:pt x="4" y="3"/>
                </a:lnTo>
                <a:lnTo>
                  <a:pt x="8" y="1"/>
                </a:lnTo>
                <a:lnTo>
                  <a:pt x="11" y="0"/>
                </a:lnTo>
                <a:lnTo>
                  <a:pt x="11" y="0"/>
                </a:lnTo>
                <a:lnTo>
                  <a:pt x="16" y="1"/>
                </a:lnTo>
                <a:lnTo>
                  <a:pt x="20" y="3"/>
                </a:lnTo>
                <a:lnTo>
                  <a:pt x="20" y="3"/>
                </a:lnTo>
                <a:lnTo>
                  <a:pt x="23" y="7"/>
                </a:lnTo>
                <a:lnTo>
                  <a:pt x="23" y="13"/>
                </a:lnTo>
                <a:lnTo>
                  <a:pt x="23" y="13"/>
                </a:lnTo>
                <a:lnTo>
                  <a:pt x="23" y="16"/>
                </a:lnTo>
                <a:lnTo>
                  <a:pt x="21" y="20"/>
                </a:lnTo>
                <a:lnTo>
                  <a:pt x="21" y="20"/>
                </a:lnTo>
                <a:lnTo>
                  <a:pt x="19" y="23"/>
                </a:lnTo>
                <a:lnTo>
                  <a:pt x="19" y="23"/>
                </a:lnTo>
                <a:lnTo>
                  <a:pt x="23" y="26"/>
                </a:lnTo>
                <a:lnTo>
                  <a:pt x="23" y="26"/>
                </a:lnTo>
                <a:lnTo>
                  <a:pt x="23" y="30"/>
                </a:lnTo>
                <a:lnTo>
                  <a:pt x="24" y="33"/>
                </a:lnTo>
                <a:lnTo>
                  <a:pt x="24" y="33"/>
                </a:lnTo>
                <a:lnTo>
                  <a:pt x="23" y="40"/>
                </a:lnTo>
                <a:lnTo>
                  <a:pt x="21" y="42"/>
                </a:lnTo>
                <a:lnTo>
                  <a:pt x="20" y="45"/>
                </a:lnTo>
                <a:lnTo>
                  <a:pt x="20" y="45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1" y="26"/>
                </a:lnTo>
                <a:lnTo>
                  <a:pt x="11" y="26"/>
                </a:lnTo>
                <a:lnTo>
                  <a:pt x="10" y="27"/>
                </a:lnTo>
                <a:lnTo>
                  <a:pt x="10" y="27"/>
                </a:lnTo>
                <a:lnTo>
                  <a:pt x="9" y="30"/>
                </a:lnTo>
                <a:lnTo>
                  <a:pt x="9" y="33"/>
                </a:lnTo>
                <a:lnTo>
                  <a:pt x="9" y="33"/>
                </a:lnTo>
                <a:lnTo>
                  <a:pt x="9" y="36"/>
                </a:lnTo>
                <a:lnTo>
                  <a:pt x="10" y="39"/>
                </a:lnTo>
                <a:lnTo>
                  <a:pt x="10" y="39"/>
                </a:lnTo>
                <a:lnTo>
                  <a:pt x="11" y="40"/>
                </a:lnTo>
                <a:lnTo>
                  <a:pt x="11" y="40"/>
                </a:lnTo>
                <a:lnTo>
                  <a:pt x="14" y="39"/>
                </a:lnTo>
                <a:lnTo>
                  <a:pt x="14" y="39"/>
                </a:lnTo>
                <a:lnTo>
                  <a:pt x="15" y="36"/>
                </a:lnTo>
                <a:lnTo>
                  <a:pt x="15" y="33"/>
                </a:lnTo>
                <a:lnTo>
                  <a:pt x="15" y="33"/>
                </a:lnTo>
                <a:lnTo>
                  <a:pt x="15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0" y="18"/>
                </a:moveTo>
                <a:lnTo>
                  <a:pt x="10" y="18"/>
                </a:lnTo>
                <a:lnTo>
                  <a:pt x="11" y="20"/>
                </a:lnTo>
                <a:lnTo>
                  <a:pt x="11" y="20"/>
                </a:lnTo>
                <a:lnTo>
                  <a:pt x="14" y="18"/>
                </a:lnTo>
                <a:lnTo>
                  <a:pt x="14" y="18"/>
                </a:lnTo>
                <a:lnTo>
                  <a:pt x="14" y="17"/>
                </a:lnTo>
                <a:lnTo>
                  <a:pt x="14" y="13"/>
                </a:lnTo>
                <a:lnTo>
                  <a:pt x="14" y="13"/>
                </a:lnTo>
                <a:lnTo>
                  <a:pt x="14" y="10"/>
                </a:lnTo>
                <a:lnTo>
                  <a:pt x="14" y="8"/>
                </a:lnTo>
                <a:lnTo>
                  <a:pt x="14" y="8"/>
                </a:lnTo>
                <a:lnTo>
                  <a:pt x="11" y="7"/>
                </a:lnTo>
                <a:lnTo>
                  <a:pt x="11" y="7"/>
                </a:lnTo>
                <a:lnTo>
                  <a:pt x="10" y="8"/>
                </a:lnTo>
                <a:lnTo>
                  <a:pt x="10" y="8"/>
                </a:lnTo>
                <a:lnTo>
                  <a:pt x="10" y="10"/>
                </a:lnTo>
                <a:lnTo>
                  <a:pt x="9" y="13"/>
                </a:lnTo>
                <a:lnTo>
                  <a:pt x="9" y="13"/>
                </a:lnTo>
                <a:lnTo>
                  <a:pt x="10" y="17"/>
                </a:lnTo>
                <a:lnTo>
                  <a:pt x="10" y="18"/>
                </a:lnTo>
                <a:lnTo>
                  <a:pt x="10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87" name="Freeform 1012">
            <a:extLst>
              <a:ext uri="{FF2B5EF4-FFF2-40B4-BE49-F238E27FC236}">
                <a16:creationId xmlns:a16="http://schemas.microsoft.com/office/drawing/2014/main" id="{267A8DEA-52EB-4DFA-BDFB-686876D0EC2F}"/>
              </a:ext>
            </a:extLst>
          </p:cNvPr>
          <p:cNvSpPr>
            <a:spLocks noEditPoints="1"/>
          </p:cNvSpPr>
          <p:nvPr/>
        </p:nvSpPr>
        <p:spPr bwMode="auto">
          <a:xfrm>
            <a:off x="8546543" y="1295584"/>
            <a:ext cx="52388" cy="73025"/>
          </a:xfrm>
          <a:custGeom>
            <a:avLst/>
            <a:gdLst>
              <a:gd name="T0" fmla="*/ 23 w 33"/>
              <a:gd name="T1" fmla="*/ 46 h 46"/>
              <a:gd name="T2" fmla="*/ 22 w 33"/>
              <a:gd name="T3" fmla="*/ 39 h 46"/>
              <a:gd name="T4" fmla="*/ 12 w 33"/>
              <a:gd name="T5" fmla="*/ 39 h 46"/>
              <a:gd name="T6" fmla="*/ 9 w 33"/>
              <a:gd name="T7" fmla="*/ 46 h 46"/>
              <a:gd name="T8" fmla="*/ 0 w 33"/>
              <a:gd name="T9" fmla="*/ 46 h 46"/>
              <a:gd name="T10" fmla="*/ 12 w 33"/>
              <a:gd name="T11" fmla="*/ 0 h 46"/>
              <a:gd name="T12" fmla="*/ 20 w 33"/>
              <a:gd name="T13" fmla="*/ 0 h 46"/>
              <a:gd name="T14" fmla="*/ 33 w 33"/>
              <a:gd name="T15" fmla="*/ 46 h 46"/>
              <a:gd name="T16" fmla="*/ 23 w 33"/>
              <a:gd name="T17" fmla="*/ 46 h 46"/>
              <a:gd name="T18" fmla="*/ 17 w 33"/>
              <a:gd name="T19" fmla="*/ 14 h 46"/>
              <a:gd name="T20" fmla="*/ 13 w 33"/>
              <a:gd name="T21" fmla="*/ 30 h 46"/>
              <a:gd name="T22" fmla="*/ 20 w 33"/>
              <a:gd name="T23" fmla="*/ 30 h 46"/>
              <a:gd name="T24" fmla="*/ 17 w 33"/>
              <a:gd name="T25" fmla="*/ 14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" h="46">
                <a:moveTo>
                  <a:pt x="23" y="46"/>
                </a:moveTo>
                <a:lnTo>
                  <a:pt x="22" y="39"/>
                </a:lnTo>
                <a:lnTo>
                  <a:pt x="12" y="39"/>
                </a:lnTo>
                <a:lnTo>
                  <a:pt x="9" y="46"/>
                </a:lnTo>
                <a:lnTo>
                  <a:pt x="0" y="46"/>
                </a:lnTo>
                <a:lnTo>
                  <a:pt x="12" y="0"/>
                </a:lnTo>
                <a:lnTo>
                  <a:pt x="20" y="0"/>
                </a:lnTo>
                <a:lnTo>
                  <a:pt x="33" y="46"/>
                </a:lnTo>
                <a:lnTo>
                  <a:pt x="23" y="46"/>
                </a:lnTo>
                <a:close/>
                <a:moveTo>
                  <a:pt x="17" y="14"/>
                </a:moveTo>
                <a:lnTo>
                  <a:pt x="13" y="30"/>
                </a:lnTo>
                <a:lnTo>
                  <a:pt x="20" y="30"/>
                </a:lnTo>
                <a:lnTo>
                  <a:pt x="17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88" name="Freeform 1013">
            <a:extLst>
              <a:ext uri="{FF2B5EF4-FFF2-40B4-BE49-F238E27FC236}">
                <a16:creationId xmlns:a16="http://schemas.microsoft.com/office/drawing/2014/main" id="{9C4F4F8A-AD19-4BFA-89A2-87DCB56190C7}"/>
              </a:ext>
            </a:extLst>
          </p:cNvPr>
          <p:cNvSpPr>
            <a:spLocks/>
          </p:cNvSpPr>
          <p:nvPr/>
        </p:nvSpPr>
        <p:spPr bwMode="auto">
          <a:xfrm>
            <a:off x="1907618" y="2827521"/>
            <a:ext cx="36513" cy="76200"/>
          </a:xfrm>
          <a:custGeom>
            <a:avLst/>
            <a:gdLst>
              <a:gd name="T0" fmla="*/ 19 w 23"/>
              <a:gd name="T1" fmla="*/ 46 h 48"/>
              <a:gd name="T2" fmla="*/ 12 w 23"/>
              <a:gd name="T3" fmla="*/ 48 h 48"/>
              <a:gd name="T4" fmla="*/ 7 w 23"/>
              <a:gd name="T5" fmla="*/ 47 h 48"/>
              <a:gd name="T6" fmla="*/ 3 w 23"/>
              <a:gd name="T7" fmla="*/ 46 h 48"/>
              <a:gd name="T8" fmla="*/ 0 w 23"/>
              <a:gd name="T9" fmla="*/ 37 h 48"/>
              <a:gd name="T10" fmla="*/ 9 w 23"/>
              <a:gd name="T11" fmla="*/ 34 h 48"/>
              <a:gd name="T12" fmla="*/ 9 w 23"/>
              <a:gd name="T13" fmla="*/ 37 h 48"/>
              <a:gd name="T14" fmla="*/ 12 w 23"/>
              <a:gd name="T15" fmla="*/ 41 h 48"/>
              <a:gd name="T16" fmla="*/ 13 w 23"/>
              <a:gd name="T17" fmla="*/ 39 h 48"/>
              <a:gd name="T18" fmla="*/ 14 w 23"/>
              <a:gd name="T19" fmla="*/ 34 h 48"/>
              <a:gd name="T20" fmla="*/ 14 w 23"/>
              <a:gd name="T21" fmla="*/ 28 h 48"/>
              <a:gd name="T22" fmla="*/ 12 w 23"/>
              <a:gd name="T23" fmla="*/ 27 h 48"/>
              <a:gd name="T24" fmla="*/ 9 w 23"/>
              <a:gd name="T25" fmla="*/ 19 h 48"/>
              <a:gd name="T26" fmla="*/ 12 w 23"/>
              <a:gd name="T27" fmla="*/ 19 h 48"/>
              <a:gd name="T28" fmla="*/ 13 w 23"/>
              <a:gd name="T29" fmla="*/ 19 h 48"/>
              <a:gd name="T30" fmla="*/ 14 w 23"/>
              <a:gd name="T31" fmla="*/ 14 h 48"/>
              <a:gd name="T32" fmla="*/ 13 w 23"/>
              <a:gd name="T33" fmla="*/ 9 h 48"/>
              <a:gd name="T34" fmla="*/ 12 w 23"/>
              <a:gd name="T35" fmla="*/ 8 h 48"/>
              <a:gd name="T36" fmla="*/ 9 w 23"/>
              <a:gd name="T37" fmla="*/ 9 h 48"/>
              <a:gd name="T38" fmla="*/ 9 w 23"/>
              <a:gd name="T39" fmla="*/ 14 h 48"/>
              <a:gd name="T40" fmla="*/ 0 w 23"/>
              <a:gd name="T41" fmla="*/ 12 h 48"/>
              <a:gd name="T42" fmla="*/ 2 w 23"/>
              <a:gd name="T43" fmla="*/ 7 h 48"/>
              <a:gd name="T44" fmla="*/ 3 w 23"/>
              <a:gd name="T45" fmla="*/ 4 h 48"/>
              <a:gd name="T46" fmla="*/ 12 w 23"/>
              <a:gd name="T47" fmla="*/ 0 h 48"/>
              <a:gd name="T48" fmla="*/ 17 w 23"/>
              <a:gd name="T49" fmla="*/ 2 h 48"/>
              <a:gd name="T50" fmla="*/ 19 w 23"/>
              <a:gd name="T51" fmla="*/ 4 h 48"/>
              <a:gd name="T52" fmla="*/ 23 w 23"/>
              <a:gd name="T53" fmla="*/ 13 h 48"/>
              <a:gd name="T54" fmla="*/ 23 w 23"/>
              <a:gd name="T55" fmla="*/ 17 h 48"/>
              <a:gd name="T56" fmla="*/ 22 w 23"/>
              <a:gd name="T57" fmla="*/ 20 h 48"/>
              <a:gd name="T58" fmla="*/ 19 w 23"/>
              <a:gd name="T59" fmla="*/ 23 h 48"/>
              <a:gd name="T60" fmla="*/ 22 w 23"/>
              <a:gd name="T61" fmla="*/ 27 h 48"/>
              <a:gd name="T62" fmla="*/ 23 w 23"/>
              <a:gd name="T63" fmla="*/ 34 h 48"/>
              <a:gd name="T64" fmla="*/ 23 w 23"/>
              <a:gd name="T65" fmla="*/ 41 h 48"/>
              <a:gd name="T66" fmla="*/ 19 w 23"/>
              <a:gd name="T67" fmla="*/ 4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3" h="48">
                <a:moveTo>
                  <a:pt x="19" y="46"/>
                </a:moveTo>
                <a:lnTo>
                  <a:pt x="19" y="46"/>
                </a:lnTo>
                <a:lnTo>
                  <a:pt x="15" y="47"/>
                </a:lnTo>
                <a:lnTo>
                  <a:pt x="12" y="48"/>
                </a:lnTo>
                <a:lnTo>
                  <a:pt x="12" y="48"/>
                </a:lnTo>
                <a:lnTo>
                  <a:pt x="7" y="47"/>
                </a:lnTo>
                <a:lnTo>
                  <a:pt x="3" y="46"/>
                </a:lnTo>
                <a:lnTo>
                  <a:pt x="3" y="46"/>
                </a:lnTo>
                <a:lnTo>
                  <a:pt x="0" y="42"/>
                </a:lnTo>
                <a:lnTo>
                  <a:pt x="0" y="37"/>
                </a:lnTo>
                <a:lnTo>
                  <a:pt x="0" y="34"/>
                </a:lnTo>
                <a:lnTo>
                  <a:pt x="9" y="34"/>
                </a:lnTo>
                <a:lnTo>
                  <a:pt x="9" y="37"/>
                </a:lnTo>
                <a:lnTo>
                  <a:pt x="9" y="37"/>
                </a:lnTo>
                <a:lnTo>
                  <a:pt x="9" y="39"/>
                </a:lnTo>
                <a:lnTo>
                  <a:pt x="12" y="41"/>
                </a:lnTo>
                <a:lnTo>
                  <a:pt x="12" y="41"/>
                </a:lnTo>
                <a:lnTo>
                  <a:pt x="13" y="39"/>
                </a:lnTo>
                <a:lnTo>
                  <a:pt x="13" y="39"/>
                </a:lnTo>
                <a:lnTo>
                  <a:pt x="14" y="34"/>
                </a:lnTo>
                <a:lnTo>
                  <a:pt x="14" y="34"/>
                </a:lnTo>
                <a:lnTo>
                  <a:pt x="14" y="28"/>
                </a:lnTo>
                <a:lnTo>
                  <a:pt x="14" y="28"/>
                </a:lnTo>
                <a:lnTo>
                  <a:pt x="12" y="27"/>
                </a:lnTo>
                <a:lnTo>
                  <a:pt x="9" y="27"/>
                </a:lnTo>
                <a:lnTo>
                  <a:pt x="9" y="19"/>
                </a:lnTo>
                <a:lnTo>
                  <a:pt x="12" y="19"/>
                </a:lnTo>
                <a:lnTo>
                  <a:pt x="12" y="19"/>
                </a:lnTo>
                <a:lnTo>
                  <a:pt x="13" y="19"/>
                </a:lnTo>
                <a:lnTo>
                  <a:pt x="13" y="19"/>
                </a:lnTo>
                <a:lnTo>
                  <a:pt x="14" y="17"/>
                </a:lnTo>
                <a:lnTo>
                  <a:pt x="14" y="14"/>
                </a:lnTo>
                <a:lnTo>
                  <a:pt x="14" y="14"/>
                </a:lnTo>
                <a:lnTo>
                  <a:pt x="13" y="9"/>
                </a:lnTo>
                <a:lnTo>
                  <a:pt x="13" y="9"/>
                </a:lnTo>
                <a:lnTo>
                  <a:pt x="12" y="8"/>
                </a:lnTo>
                <a:lnTo>
                  <a:pt x="12" y="8"/>
                </a:lnTo>
                <a:lnTo>
                  <a:pt x="9" y="9"/>
                </a:lnTo>
                <a:lnTo>
                  <a:pt x="9" y="12"/>
                </a:lnTo>
                <a:lnTo>
                  <a:pt x="9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2" y="7"/>
                </a:lnTo>
                <a:lnTo>
                  <a:pt x="3" y="4"/>
                </a:lnTo>
                <a:lnTo>
                  <a:pt x="3" y="4"/>
                </a:lnTo>
                <a:lnTo>
                  <a:pt x="7" y="2"/>
                </a:lnTo>
                <a:lnTo>
                  <a:pt x="12" y="0"/>
                </a:lnTo>
                <a:lnTo>
                  <a:pt x="12" y="0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2" y="8"/>
                </a:lnTo>
                <a:lnTo>
                  <a:pt x="23" y="13"/>
                </a:lnTo>
                <a:lnTo>
                  <a:pt x="23" y="13"/>
                </a:lnTo>
                <a:lnTo>
                  <a:pt x="23" y="17"/>
                </a:lnTo>
                <a:lnTo>
                  <a:pt x="22" y="20"/>
                </a:lnTo>
                <a:lnTo>
                  <a:pt x="22" y="20"/>
                </a:lnTo>
                <a:lnTo>
                  <a:pt x="19" y="23"/>
                </a:lnTo>
                <a:lnTo>
                  <a:pt x="19" y="23"/>
                </a:lnTo>
                <a:lnTo>
                  <a:pt x="22" y="27"/>
                </a:lnTo>
                <a:lnTo>
                  <a:pt x="22" y="27"/>
                </a:lnTo>
                <a:lnTo>
                  <a:pt x="23" y="30"/>
                </a:lnTo>
                <a:lnTo>
                  <a:pt x="23" y="34"/>
                </a:lnTo>
                <a:lnTo>
                  <a:pt x="23" y="34"/>
                </a:lnTo>
                <a:lnTo>
                  <a:pt x="23" y="41"/>
                </a:lnTo>
                <a:lnTo>
                  <a:pt x="22" y="43"/>
                </a:lnTo>
                <a:lnTo>
                  <a:pt x="19" y="46"/>
                </a:lnTo>
                <a:lnTo>
                  <a:pt x="19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89" name="Freeform 1014">
            <a:extLst>
              <a:ext uri="{FF2B5EF4-FFF2-40B4-BE49-F238E27FC236}">
                <a16:creationId xmlns:a16="http://schemas.microsoft.com/office/drawing/2014/main" id="{B39EFD03-44AB-4C36-A2A1-7443CCD66D54}"/>
              </a:ext>
            </a:extLst>
          </p:cNvPr>
          <p:cNvSpPr>
            <a:spLocks noEditPoints="1"/>
          </p:cNvSpPr>
          <p:nvPr/>
        </p:nvSpPr>
        <p:spPr bwMode="auto">
          <a:xfrm>
            <a:off x="1953656" y="2830696"/>
            <a:ext cx="42863" cy="73025"/>
          </a:xfrm>
          <a:custGeom>
            <a:avLst/>
            <a:gdLst>
              <a:gd name="T0" fmla="*/ 23 w 27"/>
              <a:gd name="T1" fmla="*/ 42 h 46"/>
              <a:gd name="T2" fmla="*/ 23 w 27"/>
              <a:gd name="T3" fmla="*/ 42 h 46"/>
              <a:gd name="T4" fmla="*/ 19 w 27"/>
              <a:gd name="T5" fmla="*/ 45 h 46"/>
              <a:gd name="T6" fmla="*/ 13 w 27"/>
              <a:gd name="T7" fmla="*/ 46 h 46"/>
              <a:gd name="T8" fmla="*/ 0 w 27"/>
              <a:gd name="T9" fmla="*/ 46 h 46"/>
              <a:gd name="T10" fmla="*/ 0 w 27"/>
              <a:gd name="T11" fmla="*/ 0 h 46"/>
              <a:gd name="T12" fmla="*/ 13 w 27"/>
              <a:gd name="T13" fmla="*/ 0 h 46"/>
              <a:gd name="T14" fmla="*/ 13 w 27"/>
              <a:gd name="T15" fmla="*/ 0 h 46"/>
              <a:gd name="T16" fmla="*/ 19 w 27"/>
              <a:gd name="T17" fmla="*/ 0 h 46"/>
              <a:gd name="T18" fmla="*/ 23 w 27"/>
              <a:gd name="T19" fmla="*/ 2 h 46"/>
              <a:gd name="T20" fmla="*/ 23 w 27"/>
              <a:gd name="T21" fmla="*/ 2 h 46"/>
              <a:gd name="T22" fmla="*/ 25 w 27"/>
              <a:gd name="T23" fmla="*/ 6 h 46"/>
              <a:gd name="T24" fmla="*/ 27 w 27"/>
              <a:gd name="T25" fmla="*/ 12 h 46"/>
              <a:gd name="T26" fmla="*/ 27 w 27"/>
              <a:gd name="T27" fmla="*/ 12 h 46"/>
              <a:gd name="T28" fmla="*/ 25 w 27"/>
              <a:gd name="T29" fmla="*/ 16 h 46"/>
              <a:gd name="T30" fmla="*/ 24 w 27"/>
              <a:gd name="T31" fmla="*/ 20 h 46"/>
              <a:gd name="T32" fmla="*/ 24 w 27"/>
              <a:gd name="T33" fmla="*/ 20 h 46"/>
              <a:gd name="T34" fmla="*/ 22 w 27"/>
              <a:gd name="T35" fmla="*/ 21 h 46"/>
              <a:gd name="T36" fmla="*/ 22 w 27"/>
              <a:gd name="T37" fmla="*/ 21 h 46"/>
              <a:gd name="T38" fmla="*/ 24 w 27"/>
              <a:gd name="T39" fmla="*/ 23 h 46"/>
              <a:gd name="T40" fmla="*/ 24 w 27"/>
              <a:gd name="T41" fmla="*/ 23 h 46"/>
              <a:gd name="T42" fmla="*/ 25 w 27"/>
              <a:gd name="T43" fmla="*/ 26 h 46"/>
              <a:gd name="T44" fmla="*/ 27 w 27"/>
              <a:gd name="T45" fmla="*/ 32 h 46"/>
              <a:gd name="T46" fmla="*/ 27 w 27"/>
              <a:gd name="T47" fmla="*/ 32 h 46"/>
              <a:gd name="T48" fmla="*/ 25 w 27"/>
              <a:gd name="T49" fmla="*/ 39 h 46"/>
              <a:gd name="T50" fmla="*/ 23 w 27"/>
              <a:gd name="T51" fmla="*/ 42 h 46"/>
              <a:gd name="T52" fmla="*/ 23 w 27"/>
              <a:gd name="T53" fmla="*/ 42 h 46"/>
              <a:gd name="T54" fmla="*/ 12 w 27"/>
              <a:gd name="T55" fmla="*/ 7 h 46"/>
              <a:gd name="T56" fmla="*/ 9 w 27"/>
              <a:gd name="T57" fmla="*/ 7 h 46"/>
              <a:gd name="T58" fmla="*/ 9 w 27"/>
              <a:gd name="T59" fmla="*/ 17 h 46"/>
              <a:gd name="T60" fmla="*/ 12 w 27"/>
              <a:gd name="T61" fmla="*/ 17 h 46"/>
              <a:gd name="T62" fmla="*/ 12 w 27"/>
              <a:gd name="T63" fmla="*/ 17 h 46"/>
              <a:gd name="T64" fmla="*/ 14 w 27"/>
              <a:gd name="T65" fmla="*/ 17 h 46"/>
              <a:gd name="T66" fmla="*/ 15 w 27"/>
              <a:gd name="T67" fmla="*/ 16 h 46"/>
              <a:gd name="T68" fmla="*/ 17 w 27"/>
              <a:gd name="T69" fmla="*/ 12 h 46"/>
              <a:gd name="T70" fmla="*/ 17 w 27"/>
              <a:gd name="T71" fmla="*/ 12 h 46"/>
              <a:gd name="T72" fmla="*/ 15 w 27"/>
              <a:gd name="T73" fmla="*/ 8 h 46"/>
              <a:gd name="T74" fmla="*/ 14 w 27"/>
              <a:gd name="T75" fmla="*/ 8 h 46"/>
              <a:gd name="T76" fmla="*/ 12 w 27"/>
              <a:gd name="T77" fmla="*/ 7 h 46"/>
              <a:gd name="T78" fmla="*/ 12 w 27"/>
              <a:gd name="T79" fmla="*/ 7 h 46"/>
              <a:gd name="T80" fmla="*/ 12 w 27"/>
              <a:gd name="T81" fmla="*/ 25 h 46"/>
              <a:gd name="T82" fmla="*/ 9 w 27"/>
              <a:gd name="T83" fmla="*/ 25 h 46"/>
              <a:gd name="T84" fmla="*/ 9 w 27"/>
              <a:gd name="T85" fmla="*/ 37 h 46"/>
              <a:gd name="T86" fmla="*/ 12 w 27"/>
              <a:gd name="T87" fmla="*/ 37 h 46"/>
              <a:gd name="T88" fmla="*/ 12 w 27"/>
              <a:gd name="T89" fmla="*/ 37 h 46"/>
              <a:gd name="T90" fmla="*/ 14 w 27"/>
              <a:gd name="T91" fmla="*/ 37 h 46"/>
              <a:gd name="T92" fmla="*/ 15 w 27"/>
              <a:gd name="T93" fmla="*/ 36 h 46"/>
              <a:gd name="T94" fmla="*/ 17 w 27"/>
              <a:gd name="T95" fmla="*/ 33 h 46"/>
              <a:gd name="T96" fmla="*/ 17 w 27"/>
              <a:gd name="T97" fmla="*/ 31 h 46"/>
              <a:gd name="T98" fmla="*/ 17 w 27"/>
              <a:gd name="T99" fmla="*/ 31 h 46"/>
              <a:gd name="T100" fmla="*/ 17 w 27"/>
              <a:gd name="T101" fmla="*/ 28 h 46"/>
              <a:gd name="T102" fmla="*/ 15 w 27"/>
              <a:gd name="T103" fmla="*/ 27 h 46"/>
              <a:gd name="T104" fmla="*/ 14 w 27"/>
              <a:gd name="T105" fmla="*/ 26 h 46"/>
              <a:gd name="T106" fmla="*/ 12 w 27"/>
              <a:gd name="T107" fmla="*/ 25 h 46"/>
              <a:gd name="T108" fmla="*/ 12 w 27"/>
              <a:gd name="T109" fmla="*/ 25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7" h="46">
                <a:moveTo>
                  <a:pt x="23" y="42"/>
                </a:moveTo>
                <a:lnTo>
                  <a:pt x="23" y="42"/>
                </a:lnTo>
                <a:lnTo>
                  <a:pt x="19" y="45"/>
                </a:lnTo>
                <a:lnTo>
                  <a:pt x="13" y="46"/>
                </a:lnTo>
                <a:lnTo>
                  <a:pt x="0" y="46"/>
                </a:lnTo>
                <a:lnTo>
                  <a:pt x="0" y="0"/>
                </a:lnTo>
                <a:lnTo>
                  <a:pt x="13" y="0"/>
                </a:lnTo>
                <a:lnTo>
                  <a:pt x="13" y="0"/>
                </a:lnTo>
                <a:lnTo>
                  <a:pt x="19" y="0"/>
                </a:lnTo>
                <a:lnTo>
                  <a:pt x="23" y="2"/>
                </a:lnTo>
                <a:lnTo>
                  <a:pt x="23" y="2"/>
                </a:lnTo>
                <a:lnTo>
                  <a:pt x="25" y="6"/>
                </a:lnTo>
                <a:lnTo>
                  <a:pt x="27" y="12"/>
                </a:lnTo>
                <a:lnTo>
                  <a:pt x="27" y="12"/>
                </a:lnTo>
                <a:lnTo>
                  <a:pt x="25" y="16"/>
                </a:lnTo>
                <a:lnTo>
                  <a:pt x="24" y="20"/>
                </a:lnTo>
                <a:lnTo>
                  <a:pt x="24" y="20"/>
                </a:lnTo>
                <a:lnTo>
                  <a:pt x="22" y="21"/>
                </a:lnTo>
                <a:lnTo>
                  <a:pt x="22" y="21"/>
                </a:lnTo>
                <a:lnTo>
                  <a:pt x="24" y="23"/>
                </a:lnTo>
                <a:lnTo>
                  <a:pt x="24" y="23"/>
                </a:lnTo>
                <a:lnTo>
                  <a:pt x="25" y="26"/>
                </a:lnTo>
                <a:lnTo>
                  <a:pt x="27" y="32"/>
                </a:lnTo>
                <a:lnTo>
                  <a:pt x="27" y="32"/>
                </a:lnTo>
                <a:lnTo>
                  <a:pt x="25" y="39"/>
                </a:lnTo>
                <a:lnTo>
                  <a:pt x="23" y="42"/>
                </a:lnTo>
                <a:lnTo>
                  <a:pt x="23" y="42"/>
                </a:lnTo>
                <a:close/>
                <a:moveTo>
                  <a:pt x="12" y="7"/>
                </a:moveTo>
                <a:lnTo>
                  <a:pt x="9" y="7"/>
                </a:lnTo>
                <a:lnTo>
                  <a:pt x="9" y="17"/>
                </a:lnTo>
                <a:lnTo>
                  <a:pt x="12" y="17"/>
                </a:lnTo>
                <a:lnTo>
                  <a:pt x="12" y="17"/>
                </a:lnTo>
                <a:lnTo>
                  <a:pt x="14" y="17"/>
                </a:lnTo>
                <a:lnTo>
                  <a:pt x="15" y="16"/>
                </a:lnTo>
                <a:lnTo>
                  <a:pt x="17" y="12"/>
                </a:lnTo>
                <a:lnTo>
                  <a:pt x="17" y="12"/>
                </a:lnTo>
                <a:lnTo>
                  <a:pt x="15" y="8"/>
                </a:lnTo>
                <a:lnTo>
                  <a:pt x="14" y="8"/>
                </a:lnTo>
                <a:lnTo>
                  <a:pt x="12" y="7"/>
                </a:lnTo>
                <a:lnTo>
                  <a:pt x="12" y="7"/>
                </a:lnTo>
                <a:close/>
                <a:moveTo>
                  <a:pt x="12" y="25"/>
                </a:moveTo>
                <a:lnTo>
                  <a:pt x="9" y="25"/>
                </a:lnTo>
                <a:lnTo>
                  <a:pt x="9" y="37"/>
                </a:lnTo>
                <a:lnTo>
                  <a:pt x="12" y="37"/>
                </a:lnTo>
                <a:lnTo>
                  <a:pt x="12" y="37"/>
                </a:lnTo>
                <a:lnTo>
                  <a:pt x="14" y="37"/>
                </a:lnTo>
                <a:lnTo>
                  <a:pt x="15" y="36"/>
                </a:lnTo>
                <a:lnTo>
                  <a:pt x="17" y="33"/>
                </a:lnTo>
                <a:lnTo>
                  <a:pt x="17" y="31"/>
                </a:lnTo>
                <a:lnTo>
                  <a:pt x="17" y="31"/>
                </a:lnTo>
                <a:lnTo>
                  <a:pt x="17" y="28"/>
                </a:lnTo>
                <a:lnTo>
                  <a:pt x="15" y="27"/>
                </a:lnTo>
                <a:lnTo>
                  <a:pt x="14" y="26"/>
                </a:lnTo>
                <a:lnTo>
                  <a:pt x="12" y="25"/>
                </a:lnTo>
                <a:lnTo>
                  <a:pt x="12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90" name="Freeform 1015">
            <a:extLst>
              <a:ext uri="{FF2B5EF4-FFF2-40B4-BE49-F238E27FC236}">
                <a16:creationId xmlns:a16="http://schemas.microsoft.com/office/drawing/2014/main" id="{4B811B3D-ADFF-43F9-A151-9C1544D581F6}"/>
              </a:ext>
            </a:extLst>
          </p:cNvPr>
          <p:cNvSpPr>
            <a:spLocks/>
          </p:cNvSpPr>
          <p:nvPr/>
        </p:nvSpPr>
        <p:spPr bwMode="auto">
          <a:xfrm>
            <a:off x="2344181" y="2830696"/>
            <a:ext cx="39688" cy="73025"/>
          </a:xfrm>
          <a:custGeom>
            <a:avLst/>
            <a:gdLst>
              <a:gd name="T0" fmla="*/ 23 w 25"/>
              <a:gd name="T1" fmla="*/ 39 h 46"/>
              <a:gd name="T2" fmla="*/ 23 w 25"/>
              <a:gd name="T3" fmla="*/ 46 h 46"/>
              <a:gd name="T4" fmla="*/ 14 w 25"/>
              <a:gd name="T5" fmla="*/ 46 h 46"/>
              <a:gd name="T6" fmla="*/ 14 w 25"/>
              <a:gd name="T7" fmla="*/ 39 h 46"/>
              <a:gd name="T8" fmla="*/ 0 w 25"/>
              <a:gd name="T9" fmla="*/ 39 h 46"/>
              <a:gd name="T10" fmla="*/ 0 w 25"/>
              <a:gd name="T11" fmla="*/ 31 h 46"/>
              <a:gd name="T12" fmla="*/ 13 w 25"/>
              <a:gd name="T13" fmla="*/ 0 h 46"/>
              <a:gd name="T14" fmla="*/ 20 w 25"/>
              <a:gd name="T15" fmla="*/ 0 h 46"/>
              <a:gd name="T16" fmla="*/ 9 w 25"/>
              <a:gd name="T17" fmla="*/ 31 h 46"/>
              <a:gd name="T18" fmla="*/ 14 w 25"/>
              <a:gd name="T19" fmla="*/ 31 h 46"/>
              <a:gd name="T20" fmla="*/ 14 w 25"/>
              <a:gd name="T21" fmla="*/ 26 h 46"/>
              <a:gd name="T22" fmla="*/ 23 w 25"/>
              <a:gd name="T23" fmla="*/ 26 h 46"/>
              <a:gd name="T24" fmla="*/ 23 w 25"/>
              <a:gd name="T25" fmla="*/ 31 h 46"/>
              <a:gd name="T26" fmla="*/ 25 w 25"/>
              <a:gd name="T27" fmla="*/ 31 h 46"/>
              <a:gd name="T28" fmla="*/ 25 w 25"/>
              <a:gd name="T29" fmla="*/ 39 h 46"/>
              <a:gd name="T30" fmla="*/ 23 w 25"/>
              <a:gd name="T31" fmla="*/ 39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5" h="46">
                <a:moveTo>
                  <a:pt x="23" y="39"/>
                </a:moveTo>
                <a:lnTo>
                  <a:pt x="23" y="46"/>
                </a:lnTo>
                <a:lnTo>
                  <a:pt x="14" y="46"/>
                </a:lnTo>
                <a:lnTo>
                  <a:pt x="14" y="39"/>
                </a:lnTo>
                <a:lnTo>
                  <a:pt x="0" y="39"/>
                </a:lnTo>
                <a:lnTo>
                  <a:pt x="0" y="31"/>
                </a:lnTo>
                <a:lnTo>
                  <a:pt x="13" y="0"/>
                </a:lnTo>
                <a:lnTo>
                  <a:pt x="20" y="0"/>
                </a:lnTo>
                <a:lnTo>
                  <a:pt x="9" y="31"/>
                </a:lnTo>
                <a:lnTo>
                  <a:pt x="14" y="31"/>
                </a:lnTo>
                <a:lnTo>
                  <a:pt x="14" y="26"/>
                </a:lnTo>
                <a:lnTo>
                  <a:pt x="23" y="26"/>
                </a:lnTo>
                <a:lnTo>
                  <a:pt x="23" y="31"/>
                </a:lnTo>
                <a:lnTo>
                  <a:pt x="25" y="31"/>
                </a:lnTo>
                <a:lnTo>
                  <a:pt x="25" y="39"/>
                </a:lnTo>
                <a:lnTo>
                  <a:pt x="23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91" name="Freeform 1016">
            <a:extLst>
              <a:ext uri="{FF2B5EF4-FFF2-40B4-BE49-F238E27FC236}">
                <a16:creationId xmlns:a16="http://schemas.microsoft.com/office/drawing/2014/main" id="{680CD9B6-D88F-4973-A57A-961F91420666}"/>
              </a:ext>
            </a:extLst>
          </p:cNvPr>
          <p:cNvSpPr>
            <a:spLocks noEditPoints="1"/>
          </p:cNvSpPr>
          <p:nvPr/>
        </p:nvSpPr>
        <p:spPr bwMode="auto">
          <a:xfrm>
            <a:off x="2391806" y="2830696"/>
            <a:ext cx="42863" cy="73025"/>
          </a:xfrm>
          <a:custGeom>
            <a:avLst/>
            <a:gdLst>
              <a:gd name="T0" fmla="*/ 23 w 27"/>
              <a:gd name="T1" fmla="*/ 42 h 46"/>
              <a:gd name="T2" fmla="*/ 23 w 27"/>
              <a:gd name="T3" fmla="*/ 42 h 46"/>
              <a:gd name="T4" fmla="*/ 19 w 27"/>
              <a:gd name="T5" fmla="*/ 45 h 46"/>
              <a:gd name="T6" fmla="*/ 14 w 27"/>
              <a:gd name="T7" fmla="*/ 46 h 46"/>
              <a:gd name="T8" fmla="*/ 0 w 27"/>
              <a:gd name="T9" fmla="*/ 46 h 46"/>
              <a:gd name="T10" fmla="*/ 0 w 27"/>
              <a:gd name="T11" fmla="*/ 0 h 46"/>
              <a:gd name="T12" fmla="*/ 14 w 27"/>
              <a:gd name="T13" fmla="*/ 0 h 46"/>
              <a:gd name="T14" fmla="*/ 14 w 27"/>
              <a:gd name="T15" fmla="*/ 0 h 46"/>
              <a:gd name="T16" fmla="*/ 19 w 27"/>
              <a:gd name="T17" fmla="*/ 0 h 46"/>
              <a:gd name="T18" fmla="*/ 24 w 27"/>
              <a:gd name="T19" fmla="*/ 2 h 46"/>
              <a:gd name="T20" fmla="*/ 24 w 27"/>
              <a:gd name="T21" fmla="*/ 2 h 46"/>
              <a:gd name="T22" fmla="*/ 25 w 27"/>
              <a:gd name="T23" fmla="*/ 6 h 46"/>
              <a:gd name="T24" fmla="*/ 27 w 27"/>
              <a:gd name="T25" fmla="*/ 12 h 46"/>
              <a:gd name="T26" fmla="*/ 27 w 27"/>
              <a:gd name="T27" fmla="*/ 12 h 46"/>
              <a:gd name="T28" fmla="*/ 27 w 27"/>
              <a:gd name="T29" fmla="*/ 16 h 46"/>
              <a:gd name="T30" fmla="*/ 24 w 27"/>
              <a:gd name="T31" fmla="*/ 20 h 46"/>
              <a:gd name="T32" fmla="*/ 24 w 27"/>
              <a:gd name="T33" fmla="*/ 20 h 46"/>
              <a:gd name="T34" fmla="*/ 22 w 27"/>
              <a:gd name="T35" fmla="*/ 21 h 46"/>
              <a:gd name="T36" fmla="*/ 22 w 27"/>
              <a:gd name="T37" fmla="*/ 21 h 46"/>
              <a:gd name="T38" fmla="*/ 24 w 27"/>
              <a:gd name="T39" fmla="*/ 23 h 46"/>
              <a:gd name="T40" fmla="*/ 24 w 27"/>
              <a:gd name="T41" fmla="*/ 23 h 46"/>
              <a:gd name="T42" fmla="*/ 27 w 27"/>
              <a:gd name="T43" fmla="*/ 26 h 46"/>
              <a:gd name="T44" fmla="*/ 27 w 27"/>
              <a:gd name="T45" fmla="*/ 32 h 46"/>
              <a:gd name="T46" fmla="*/ 27 w 27"/>
              <a:gd name="T47" fmla="*/ 32 h 46"/>
              <a:gd name="T48" fmla="*/ 25 w 27"/>
              <a:gd name="T49" fmla="*/ 39 h 46"/>
              <a:gd name="T50" fmla="*/ 23 w 27"/>
              <a:gd name="T51" fmla="*/ 42 h 46"/>
              <a:gd name="T52" fmla="*/ 23 w 27"/>
              <a:gd name="T53" fmla="*/ 42 h 46"/>
              <a:gd name="T54" fmla="*/ 13 w 27"/>
              <a:gd name="T55" fmla="*/ 7 h 46"/>
              <a:gd name="T56" fmla="*/ 9 w 27"/>
              <a:gd name="T57" fmla="*/ 7 h 46"/>
              <a:gd name="T58" fmla="*/ 9 w 27"/>
              <a:gd name="T59" fmla="*/ 17 h 46"/>
              <a:gd name="T60" fmla="*/ 13 w 27"/>
              <a:gd name="T61" fmla="*/ 17 h 46"/>
              <a:gd name="T62" fmla="*/ 13 w 27"/>
              <a:gd name="T63" fmla="*/ 17 h 46"/>
              <a:gd name="T64" fmla="*/ 15 w 27"/>
              <a:gd name="T65" fmla="*/ 17 h 46"/>
              <a:gd name="T66" fmla="*/ 17 w 27"/>
              <a:gd name="T67" fmla="*/ 16 h 46"/>
              <a:gd name="T68" fmla="*/ 18 w 27"/>
              <a:gd name="T69" fmla="*/ 12 h 46"/>
              <a:gd name="T70" fmla="*/ 18 w 27"/>
              <a:gd name="T71" fmla="*/ 12 h 46"/>
              <a:gd name="T72" fmla="*/ 17 w 27"/>
              <a:gd name="T73" fmla="*/ 8 h 46"/>
              <a:gd name="T74" fmla="*/ 15 w 27"/>
              <a:gd name="T75" fmla="*/ 8 h 46"/>
              <a:gd name="T76" fmla="*/ 13 w 27"/>
              <a:gd name="T77" fmla="*/ 7 h 46"/>
              <a:gd name="T78" fmla="*/ 13 w 27"/>
              <a:gd name="T79" fmla="*/ 7 h 46"/>
              <a:gd name="T80" fmla="*/ 13 w 27"/>
              <a:gd name="T81" fmla="*/ 25 h 46"/>
              <a:gd name="T82" fmla="*/ 9 w 27"/>
              <a:gd name="T83" fmla="*/ 25 h 46"/>
              <a:gd name="T84" fmla="*/ 9 w 27"/>
              <a:gd name="T85" fmla="*/ 37 h 46"/>
              <a:gd name="T86" fmla="*/ 13 w 27"/>
              <a:gd name="T87" fmla="*/ 37 h 46"/>
              <a:gd name="T88" fmla="*/ 13 w 27"/>
              <a:gd name="T89" fmla="*/ 37 h 46"/>
              <a:gd name="T90" fmla="*/ 15 w 27"/>
              <a:gd name="T91" fmla="*/ 37 h 46"/>
              <a:gd name="T92" fmla="*/ 17 w 27"/>
              <a:gd name="T93" fmla="*/ 36 h 46"/>
              <a:gd name="T94" fmla="*/ 17 w 27"/>
              <a:gd name="T95" fmla="*/ 33 h 46"/>
              <a:gd name="T96" fmla="*/ 18 w 27"/>
              <a:gd name="T97" fmla="*/ 31 h 46"/>
              <a:gd name="T98" fmla="*/ 18 w 27"/>
              <a:gd name="T99" fmla="*/ 31 h 46"/>
              <a:gd name="T100" fmla="*/ 17 w 27"/>
              <a:gd name="T101" fmla="*/ 28 h 46"/>
              <a:gd name="T102" fmla="*/ 17 w 27"/>
              <a:gd name="T103" fmla="*/ 27 h 46"/>
              <a:gd name="T104" fmla="*/ 15 w 27"/>
              <a:gd name="T105" fmla="*/ 26 h 46"/>
              <a:gd name="T106" fmla="*/ 13 w 27"/>
              <a:gd name="T107" fmla="*/ 25 h 46"/>
              <a:gd name="T108" fmla="*/ 13 w 27"/>
              <a:gd name="T109" fmla="*/ 25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7" h="46">
                <a:moveTo>
                  <a:pt x="23" y="42"/>
                </a:moveTo>
                <a:lnTo>
                  <a:pt x="23" y="42"/>
                </a:lnTo>
                <a:lnTo>
                  <a:pt x="19" y="45"/>
                </a:lnTo>
                <a:lnTo>
                  <a:pt x="14" y="46"/>
                </a:lnTo>
                <a:lnTo>
                  <a:pt x="0" y="46"/>
                </a:lnTo>
                <a:lnTo>
                  <a:pt x="0" y="0"/>
                </a:lnTo>
                <a:lnTo>
                  <a:pt x="14" y="0"/>
                </a:lnTo>
                <a:lnTo>
                  <a:pt x="14" y="0"/>
                </a:lnTo>
                <a:lnTo>
                  <a:pt x="19" y="0"/>
                </a:lnTo>
                <a:lnTo>
                  <a:pt x="24" y="2"/>
                </a:lnTo>
                <a:lnTo>
                  <a:pt x="24" y="2"/>
                </a:lnTo>
                <a:lnTo>
                  <a:pt x="25" y="6"/>
                </a:lnTo>
                <a:lnTo>
                  <a:pt x="27" y="12"/>
                </a:lnTo>
                <a:lnTo>
                  <a:pt x="27" y="12"/>
                </a:lnTo>
                <a:lnTo>
                  <a:pt x="27" y="16"/>
                </a:lnTo>
                <a:lnTo>
                  <a:pt x="24" y="20"/>
                </a:lnTo>
                <a:lnTo>
                  <a:pt x="24" y="20"/>
                </a:lnTo>
                <a:lnTo>
                  <a:pt x="22" y="21"/>
                </a:lnTo>
                <a:lnTo>
                  <a:pt x="22" y="21"/>
                </a:lnTo>
                <a:lnTo>
                  <a:pt x="24" y="23"/>
                </a:lnTo>
                <a:lnTo>
                  <a:pt x="24" y="23"/>
                </a:lnTo>
                <a:lnTo>
                  <a:pt x="27" y="26"/>
                </a:lnTo>
                <a:lnTo>
                  <a:pt x="27" y="32"/>
                </a:lnTo>
                <a:lnTo>
                  <a:pt x="27" y="32"/>
                </a:lnTo>
                <a:lnTo>
                  <a:pt x="25" y="39"/>
                </a:lnTo>
                <a:lnTo>
                  <a:pt x="23" y="42"/>
                </a:lnTo>
                <a:lnTo>
                  <a:pt x="23" y="42"/>
                </a:lnTo>
                <a:close/>
                <a:moveTo>
                  <a:pt x="13" y="7"/>
                </a:moveTo>
                <a:lnTo>
                  <a:pt x="9" y="7"/>
                </a:lnTo>
                <a:lnTo>
                  <a:pt x="9" y="17"/>
                </a:lnTo>
                <a:lnTo>
                  <a:pt x="13" y="17"/>
                </a:lnTo>
                <a:lnTo>
                  <a:pt x="13" y="17"/>
                </a:lnTo>
                <a:lnTo>
                  <a:pt x="15" y="17"/>
                </a:lnTo>
                <a:lnTo>
                  <a:pt x="17" y="16"/>
                </a:lnTo>
                <a:lnTo>
                  <a:pt x="18" y="12"/>
                </a:lnTo>
                <a:lnTo>
                  <a:pt x="18" y="12"/>
                </a:lnTo>
                <a:lnTo>
                  <a:pt x="17" y="8"/>
                </a:lnTo>
                <a:lnTo>
                  <a:pt x="15" y="8"/>
                </a:lnTo>
                <a:lnTo>
                  <a:pt x="13" y="7"/>
                </a:lnTo>
                <a:lnTo>
                  <a:pt x="13" y="7"/>
                </a:lnTo>
                <a:close/>
                <a:moveTo>
                  <a:pt x="13" y="25"/>
                </a:moveTo>
                <a:lnTo>
                  <a:pt x="9" y="25"/>
                </a:lnTo>
                <a:lnTo>
                  <a:pt x="9" y="37"/>
                </a:lnTo>
                <a:lnTo>
                  <a:pt x="13" y="37"/>
                </a:lnTo>
                <a:lnTo>
                  <a:pt x="13" y="37"/>
                </a:lnTo>
                <a:lnTo>
                  <a:pt x="15" y="37"/>
                </a:lnTo>
                <a:lnTo>
                  <a:pt x="17" y="36"/>
                </a:lnTo>
                <a:lnTo>
                  <a:pt x="17" y="33"/>
                </a:lnTo>
                <a:lnTo>
                  <a:pt x="18" y="31"/>
                </a:lnTo>
                <a:lnTo>
                  <a:pt x="18" y="31"/>
                </a:lnTo>
                <a:lnTo>
                  <a:pt x="17" y="28"/>
                </a:lnTo>
                <a:lnTo>
                  <a:pt x="17" y="27"/>
                </a:lnTo>
                <a:lnTo>
                  <a:pt x="15" y="26"/>
                </a:lnTo>
                <a:lnTo>
                  <a:pt x="13" y="25"/>
                </a:lnTo>
                <a:lnTo>
                  <a:pt x="13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92" name="Freeform 1017">
            <a:extLst>
              <a:ext uri="{FF2B5EF4-FFF2-40B4-BE49-F238E27FC236}">
                <a16:creationId xmlns:a16="http://schemas.microsoft.com/office/drawing/2014/main" id="{946AA94B-1100-483A-B9F2-A6217C254AFF}"/>
              </a:ext>
            </a:extLst>
          </p:cNvPr>
          <p:cNvSpPr>
            <a:spLocks/>
          </p:cNvSpPr>
          <p:nvPr/>
        </p:nvSpPr>
        <p:spPr bwMode="auto">
          <a:xfrm>
            <a:off x="2788681" y="2830696"/>
            <a:ext cx="38100" cy="73025"/>
          </a:xfrm>
          <a:custGeom>
            <a:avLst/>
            <a:gdLst>
              <a:gd name="T0" fmla="*/ 14 w 24"/>
              <a:gd name="T1" fmla="*/ 23 h 46"/>
              <a:gd name="T2" fmla="*/ 14 w 24"/>
              <a:gd name="T3" fmla="*/ 23 h 46"/>
              <a:gd name="T4" fmla="*/ 13 w 24"/>
              <a:gd name="T5" fmla="*/ 22 h 46"/>
              <a:gd name="T6" fmla="*/ 11 w 24"/>
              <a:gd name="T7" fmla="*/ 22 h 46"/>
              <a:gd name="T8" fmla="*/ 11 w 24"/>
              <a:gd name="T9" fmla="*/ 22 h 46"/>
              <a:gd name="T10" fmla="*/ 10 w 24"/>
              <a:gd name="T11" fmla="*/ 22 h 46"/>
              <a:gd name="T12" fmla="*/ 9 w 24"/>
              <a:gd name="T13" fmla="*/ 25 h 46"/>
              <a:gd name="T14" fmla="*/ 9 w 24"/>
              <a:gd name="T15" fmla="*/ 26 h 46"/>
              <a:gd name="T16" fmla="*/ 1 w 24"/>
              <a:gd name="T17" fmla="*/ 26 h 46"/>
              <a:gd name="T18" fmla="*/ 1 w 24"/>
              <a:gd name="T19" fmla="*/ 0 h 46"/>
              <a:gd name="T20" fmla="*/ 23 w 24"/>
              <a:gd name="T21" fmla="*/ 0 h 46"/>
              <a:gd name="T22" fmla="*/ 23 w 24"/>
              <a:gd name="T23" fmla="*/ 7 h 46"/>
              <a:gd name="T24" fmla="*/ 9 w 24"/>
              <a:gd name="T25" fmla="*/ 7 h 46"/>
              <a:gd name="T26" fmla="*/ 9 w 24"/>
              <a:gd name="T27" fmla="*/ 17 h 46"/>
              <a:gd name="T28" fmla="*/ 9 w 24"/>
              <a:gd name="T29" fmla="*/ 17 h 46"/>
              <a:gd name="T30" fmla="*/ 11 w 24"/>
              <a:gd name="T31" fmla="*/ 15 h 46"/>
              <a:gd name="T32" fmla="*/ 11 w 24"/>
              <a:gd name="T33" fmla="*/ 15 h 46"/>
              <a:gd name="T34" fmla="*/ 15 w 24"/>
              <a:gd name="T35" fmla="*/ 15 h 46"/>
              <a:gd name="T36" fmla="*/ 15 w 24"/>
              <a:gd name="T37" fmla="*/ 15 h 46"/>
              <a:gd name="T38" fmla="*/ 19 w 24"/>
              <a:gd name="T39" fmla="*/ 15 h 46"/>
              <a:gd name="T40" fmla="*/ 21 w 24"/>
              <a:gd name="T41" fmla="*/ 17 h 46"/>
              <a:gd name="T42" fmla="*/ 21 w 24"/>
              <a:gd name="T43" fmla="*/ 17 h 46"/>
              <a:gd name="T44" fmla="*/ 23 w 24"/>
              <a:gd name="T45" fmla="*/ 21 h 46"/>
              <a:gd name="T46" fmla="*/ 24 w 24"/>
              <a:gd name="T47" fmla="*/ 30 h 46"/>
              <a:gd name="T48" fmla="*/ 24 w 24"/>
              <a:gd name="T49" fmla="*/ 30 h 46"/>
              <a:gd name="T50" fmla="*/ 23 w 24"/>
              <a:gd name="T51" fmla="*/ 37 h 46"/>
              <a:gd name="T52" fmla="*/ 23 w 24"/>
              <a:gd name="T53" fmla="*/ 41 h 46"/>
              <a:gd name="T54" fmla="*/ 20 w 24"/>
              <a:gd name="T55" fmla="*/ 44 h 46"/>
              <a:gd name="T56" fmla="*/ 20 w 24"/>
              <a:gd name="T57" fmla="*/ 44 h 46"/>
              <a:gd name="T58" fmla="*/ 16 w 24"/>
              <a:gd name="T59" fmla="*/ 45 h 46"/>
              <a:gd name="T60" fmla="*/ 11 w 24"/>
              <a:gd name="T61" fmla="*/ 46 h 46"/>
              <a:gd name="T62" fmla="*/ 11 w 24"/>
              <a:gd name="T63" fmla="*/ 46 h 46"/>
              <a:gd name="T64" fmla="*/ 8 w 24"/>
              <a:gd name="T65" fmla="*/ 45 h 46"/>
              <a:gd name="T66" fmla="*/ 4 w 24"/>
              <a:gd name="T67" fmla="*/ 44 h 46"/>
              <a:gd name="T68" fmla="*/ 4 w 24"/>
              <a:gd name="T69" fmla="*/ 44 h 46"/>
              <a:gd name="T70" fmla="*/ 1 w 24"/>
              <a:gd name="T71" fmla="*/ 40 h 46"/>
              <a:gd name="T72" fmla="*/ 0 w 24"/>
              <a:gd name="T73" fmla="*/ 35 h 46"/>
              <a:gd name="T74" fmla="*/ 0 w 24"/>
              <a:gd name="T75" fmla="*/ 33 h 46"/>
              <a:gd name="T76" fmla="*/ 9 w 24"/>
              <a:gd name="T77" fmla="*/ 33 h 46"/>
              <a:gd name="T78" fmla="*/ 9 w 24"/>
              <a:gd name="T79" fmla="*/ 35 h 46"/>
              <a:gd name="T80" fmla="*/ 9 w 24"/>
              <a:gd name="T81" fmla="*/ 35 h 46"/>
              <a:gd name="T82" fmla="*/ 10 w 24"/>
              <a:gd name="T83" fmla="*/ 37 h 46"/>
              <a:gd name="T84" fmla="*/ 11 w 24"/>
              <a:gd name="T85" fmla="*/ 39 h 46"/>
              <a:gd name="T86" fmla="*/ 11 w 24"/>
              <a:gd name="T87" fmla="*/ 39 h 46"/>
              <a:gd name="T88" fmla="*/ 14 w 24"/>
              <a:gd name="T89" fmla="*/ 37 h 46"/>
              <a:gd name="T90" fmla="*/ 14 w 24"/>
              <a:gd name="T91" fmla="*/ 37 h 46"/>
              <a:gd name="T92" fmla="*/ 15 w 24"/>
              <a:gd name="T93" fmla="*/ 36 h 46"/>
              <a:gd name="T94" fmla="*/ 15 w 24"/>
              <a:gd name="T95" fmla="*/ 30 h 46"/>
              <a:gd name="T96" fmla="*/ 15 w 24"/>
              <a:gd name="T97" fmla="*/ 30 h 46"/>
              <a:gd name="T98" fmla="*/ 15 w 24"/>
              <a:gd name="T99" fmla="*/ 26 h 46"/>
              <a:gd name="T100" fmla="*/ 14 w 24"/>
              <a:gd name="T101" fmla="*/ 23 h 46"/>
              <a:gd name="T102" fmla="*/ 14 w 24"/>
              <a:gd name="T103" fmla="*/ 2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4" h="46">
                <a:moveTo>
                  <a:pt x="14" y="23"/>
                </a:moveTo>
                <a:lnTo>
                  <a:pt x="14" y="23"/>
                </a:lnTo>
                <a:lnTo>
                  <a:pt x="13" y="22"/>
                </a:lnTo>
                <a:lnTo>
                  <a:pt x="11" y="22"/>
                </a:lnTo>
                <a:lnTo>
                  <a:pt x="11" y="22"/>
                </a:lnTo>
                <a:lnTo>
                  <a:pt x="10" y="22"/>
                </a:lnTo>
                <a:lnTo>
                  <a:pt x="9" y="25"/>
                </a:lnTo>
                <a:lnTo>
                  <a:pt x="9" y="26"/>
                </a:lnTo>
                <a:lnTo>
                  <a:pt x="1" y="26"/>
                </a:lnTo>
                <a:lnTo>
                  <a:pt x="1" y="0"/>
                </a:lnTo>
                <a:lnTo>
                  <a:pt x="23" y="0"/>
                </a:lnTo>
                <a:lnTo>
                  <a:pt x="23" y="7"/>
                </a:lnTo>
                <a:lnTo>
                  <a:pt x="9" y="7"/>
                </a:lnTo>
                <a:lnTo>
                  <a:pt x="9" y="17"/>
                </a:lnTo>
                <a:lnTo>
                  <a:pt x="9" y="17"/>
                </a:lnTo>
                <a:lnTo>
                  <a:pt x="11" y="15"/>
                </a:lnTo>
                <a:lnTo>
                  <a:pt x="11" y="15"/>
                </a:lnTo>
                <a:lnTo>
                  <a:pt x="15" y="15"/>
                </a:lnTo>
                <a:lnTo>
                  <a:pt x="15" y="15"/>
                </a:lnTo>
                <a:lnTo>
                  <a:pt x="19" y="15"/>
                </a:lnTo>
                <a:lnTo>
                  <a:pt x="21" y="17"/>
                </a:lnTo>
                <a:lnTo>
                  <a:pt x="21" y="17"/>
                </a:lnTo>
                <a:lnTo>
                  <a:pt x="23" y="21"/>
                </a:lnTo>
                <a:lnTo>
                  <a:pt x="24" y="30"/>
                </a:lnTo>
                <a:lnTo>
                  <a:pt x="24" y="30"/>
                </a:lnTo>
                <a:lnTo>
                  <a:pt x="23" y="37"/>
                </a:lnTo>
                <a:lnTo>
                  <a:pt x="23" y="41"/>
                </a:lnTo>
                <a:lnTo>
                  <a:pt x="20" y="44"/>
                </a:lnTo>
                <a:lnTo>
                  <a:pt x="20" y="44"/>
                </a:lnTo>
                <a:lnTo>
                  <a:pt x="16" y="45"/>
                </a:lnTo>
                <a:lnTo>
                  <a:pt x="11" y="46"/>
                </a:lnTo>
                <a:lnTo>
                  <a:pt x="11" y="46"/>
                </a:lnTo>
                <a:lnTo>
                  <a:pt x="8" y="45"/>
                </a:lnTo>
                <a:lnTo>
                  <a:pt x="4" y="44"/>
                </a:lnTo>
                <a:lnTo>
                  <a:pt x="4" y="44"/>
                </a:lnTo>
                <a:lnTo>
                  <a:pt x="1" y="40"/>
                </a:lnTo>
                <a:lnTo>
                  <a:pt x="0" y="35"/>
                </a:lnTo>
                <a:lnTo>
                  <a:pt x="0" y="33"/>
                </a:lnTo>
                <a:lnTo>
                  <a:pt x="9" y="33"/>
                </a:lnTo>
                <a:lnTo>
                  <a:pt x="9" y="35"/>
                </a:lnTo>
                <a:lnTo>
                  <a:pt x="9" y="35"/>
                </a:lnTo>
                <a:lnTo>
                  <a:pt x="10" y="37"/>
                </a:lnTo>
                <a:lnTo>
                  <a:pt x="11" y="39"/>
                </a:lnTo>
                <a:lnTo>
                  <a:pt x="11" y="39"/>
                </a:lnTo>
                <a:lnTo>
                  <a:pt x="14" y="37"/>
                </a:lnTo>
                <a:lnTo>
                  <a:pt x="14" y="37"/>
                </a:lnTo>
                <a:lnTo>
                  <a:pt x="15" y="36"/>
                </a:lnTo>
                <a:lnTo>
                  <a:pt x="15" y="30"/>
                </a:lnTo>
                <a:lnTo>
                  <a:pt x="15" y="30"/>
                </a:lnTo>
                <a:lnTo>
                  <a:pt x="15" y="26"/>
                </a:lnTo>
                <a:lnTo>
                  <a:pt x="14" y="23"/>
                </a:lnTo>
                <a:lnTo>
                  <a:pt x="14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93" name="Freeform 1018">
            <a:extLst>
              <a:ext uri="{FF2B5EF4-FFF2-40B4-BE49-F238E27FC236}">
                <a16:creationId xmlns:a16="http://schemas.microsoft.com/office/drawing/2014/main" id="{20686E43-C3F5-4E2E-8C5D-B23E7E8B06E3}"/>
              </a:ext>
            </a:extLst>
          </p:cNvPr>
          <p:cNvSpPr>
            <a:spLocks noEditPoints="1"/>
          </p:cNvSpPr>
          <p:nvPr/>
        </p:nvSpPr>
        <p:spPr bwMode="auto">
          <a:xfrm>
            <a:off x="2834718" y="2830696"/>
            <a:ext cx="41275" cy="73025"/>
          </a:xfrm>
          <a:custGeom>
            <a:avLst/>
            <a:gdLst>
              <a:gd name="T0" fmla="*/ 24 w 26"/>
              <a:gd name="T1" fmla="*/ 42 h 46"/>
              <a:gd name="T2" fmla="*/ 24 w 26"/>
              <a:gd name="T3" fmla="*/ 42 h 46"/>
              <a:gd name="T4" fmla="*/ 20 w 26"/>
              <a:gd name="T5" fmla="*/ 45 h 46"/>
              <a:gd name="T6" fmla="*/ 14 w 26"/>
              <a:gd name="T7" fmla="*/ 46 h 46"/>
              <a:gd name="T8" fmla="*/ 0 w 26"/>
              <a:gd name="T9" fmla="*/ 46 h 46"/>
              <a:gd name="T10" fmla="*/ 0 w 26"/>
              <a:gd name="T11" fmla="*/ 0 h 46"/>
              <a:gd name="T12" fmla="*/ 14 w 26"/>
              <a:gd name="T13" fmla="*/ 0 h 46"/>
              <a:gd name="T14" fmla="*/ 14 w 26"/>
              <a:gd name="T15" fmla="*/ 0 h 46"/>
              <a:gd name="T16" fmla="*/ 20 w 26"/>
              <a:gd name="T17" fmla="*/ 0 h 46"/>
              <a:gd name="T18" fmla="*/ 24 w 26"/>
              <a:gd name="T19" fmla="*/ 2 h 46"/>
              <a:gd name="T20" fmla="*/ 24 w 26"/>
              <a:gd name="T21" fmla="*/ 2 h 46"/>
              <a:gd name="T22" fmla="*/ 26 w 26"/>
              <a:gd name="T23" fmla="*/ 6 h 46"/>
              <a:gd name="T24" fmla="*/ 26 w 26"/>
              <a:gd name="T25" fmla="*/ 12 h 46"/>
              <a:gd name="T26" fmla="*/ 26 w 26"/>
              <a:gd name="T27" fmla="*/ 12 h 46"/>
              <a:gd name="T28" fmla="*/ 26 w 26"/>
              <a:gd name="T29" fmla="*/ 16 h 46"/>
              <a:gd name="T30" fmla="*/ 24 w 26"/>
              <a:gd name="T31" fmla="*/ 20 h 46"/>
              <a:gd name="T32" fmla="*/ 24 w 26"/>
              <a:gd name="T33" fmla="*/ 20 h 46"/>
              <a:gd name="T34" fmla="*/ 21 w 26"/>
              <a:gd name="T35" fmla="*/ 21 h 46"/>
              <a:gd name="T36" fmla="*/ 21 w 26"/>
              <a:gd name="T37" fmla="*/ 21 h 46"/>
              <a:gd name="T38" fmla="*/ 24 w 26"/>
              <a:gd name="T39" fmla="*/ 23 h 46"/>
              <a:gd name="T40" fmla="*/ 24 w 26"/>
              <a:gd name="T41" fmla="*/ 23 h 46"/>
              <a:gd name="T42" fmla="*/ 26 w 26"/>
              <a:gd name="T43" fmla="*/ 26 h 46"/>
              <a:gd name="T44" fmla="*/ 26 w 26"/>
              <a:gd name="T45" fmla="*/ 32 h 46"/>
              <a:gd name="T46" fmla="*/ 26 w 26"/>
              <a:gd name="T47" fmla="*/ 32 h 46"/>
              <a:gd name="T48" fmla="*/ 26 w 26"/>
              <a:gd name="T49" fmla="*/ 39 h 46"/>
              <a:gd name="T50" fmla="*/ 24 w 26"/>
              <a:gd name="T51" fmla="*/ 42 h 46"/>
              <a:gd name="T52" fmla="*/ 24 w 26"/>
              <a:gd name="T53" fmla="*/ 42 h 46"/>
              <a:gd name="T54" fmla="*/ 13 w 26"/>
              <a:gd name="T55" fmla="*/ 7 h 46"/>
              <a:gd name="T56" fmla="*/ 10 w 26"/>
              <a:gd name="T57" fmla="*/ 7 h 46"/>
              <a:gd name="T58" fmla="*/ 10 w 26"/>
              <a:gd name="T59" fmla="*/ 17 h 46"/>
              <a:gd name="T60" fmla="*/ 13 w 26"/>
              <a:gd name="T61" fmla="*/ 17 h 46"/>
              <a:gd name="T62" fmla="*/ 13 w 26"/>
              <a:gd name="T63" fmla="*/ 17 h 46"/>
              <a:gd name="T64" fmla="*/ 15 w 26"/>
              <a:gd name="T65" fmla="*/ 17 h 46"/>
              <a:gd name="T66" fmla="*/ 16 w 26"/>
              <a:gd name="T67" fmla="*/ 16 h 46"/>
              <a:gd name="T68" fmla="*/ 18 w 26"/>
              <a:gd name="T69" fmla="*/ 12 h 46"/>
              <a:gd name="T70" fmla="*/ 18 w 26"/>
              <a:gd name="T71" fmla="*/ 12 h 46"/>
              <a:gd name="T72" fmla="*/ 16 w 26"/>
              <a:gd name="T73" fmla="*/ 8 h 46"/>
              <a:gd name="T74" fmla="*/ 15 w 26"/>
              <a:gd name="T75" fmla="*/ 8 h 46"/>
              <a:gd name="T76" fmla="*/ 13 w 26"/>
              <a:gd name="T77" fmla="*/ 7 h 46"/>
              <a:gd name="T78" fmla="*/ 13 w 26"/>
              <a:gd name="T79" fmla="*/ 7 h 46"/>
              <a:gd name="T80" fmla="*/ 13 w 26"/>
              <a:gd name="T81" fmla="*/ 25 h 46"/>
              <a:gd name="T82" fmla="*/ 10 w 26"/>
              <a:gd name="T83" fmla="*/ 25 h 46"/>
              <a:gd name="T84" fmla="*/ 10 w 26"/>
              <a:gd name="T85" fmla="*/ 37 h 46"/>
              <a:gd name="T86" fmla="*/ 13 w 26"/>
              <a:gd name="T87" fmla="*/ 37 h 46"/>
              <a:gd name="T88" fmla="*/ 13 w 26"/>
              <a:gd name="T89" fmla="*/ 37 h 46"/>
              <a:gd name="T90" fmla="*/ 15 w 26"/>
              <a:gd name="T91" fmla="*/ 37 h 46"/>
              <a:gd name="T92" fmla="*/ 16 w 26"/>
              <a:gd name="T93" fmla="*/ 36 h 46"/>
              <a:gd name="T94" fmla="*/ 18 w 26"/>
              <a:gd name="T95" fmla="*/ 33 h 46"/>
              <a:gd name="T96" fmla="*/ 18 w 26"/>
              <a:gd name="T97" fmla="*/ 31 h 46"/>
              <a:gd name="T98" fmla="*/ 18 w 26"/>
              <a:gd name="T99" fmla="*/ 31 h 46"/>
              <a:gd name="T100" fmla="*/ 18 w 26"/>
              <a:gd name="T101" fmla="*/ 28 h 46"/>
              <a:gd name="T102" fmla="*/ 16 w 26"/>
              <a:gd name="T103" fmla="*/ 27 h 46"/>
              <a:gd name="T104" fmla="*/ 15 w 26"/>
              <a:gd name="T105" fmla="*/ 26 h 46"/>
              <a:gd name="T106" fmla="*/ 13 w 26"/>
              <a:gd name="T107" fmla="*/ 25 h 46"/>
              <a:gd name="T108" fmla="*/ 13 w 26"/>
              <a:gd name="T109" fmla="*/ 25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6" h="46">
                <a:moveTo>
                  <a:pt x="24" y="42"/>
                </a:moveTo>
                <a:lnTo>
                  <a:pt x="24" y="42"/>
                </a:lnTo>
                <a:lnTo>
                  <a:pt x="20" y="45"/>
                </a:lnTo>
                <a:lnTo>
                  <a:pt x="14" y="46"/>
                </a:lnTo>
                <a:lnTo>
                  <a:pt x="0" y="46"/>
                </a:lnTo>
                <a:lnTo>
                  <a:pt x="0" y="0"/>
                </a:lnTo>
                <a:lnTo>
                  <a:pt x="14" y="0"/>
                </a:lnTo>
                <a:lnTo>
                  <a:pt x="14" y="0"/>
                </a:lnTo>
                <a:lnTo>
                  <a:pt x="20" y="0"/>
                </a:lnTo>
                <a:lnTo>
                  <a:pt x="24" y="2"/>
                </a:lnTo>
                <a:lnTo>
                  <a:pt x="24" y="2"/>
                </a:lnTo>
                <a:lnTo>
                  <a:pt x="26" y="6"/>
                </a:lnTo>
                <a:lnTo>
                  <a:pt x="26" y="12"/>
                </a:lnTo>
                <a:lnTo>
                  <a:pt x="26" y="12"/>
                </a:lnTo>
                <a:lnTo>
                  <a:pt x="26" y="16"/>
                </a:lnTo>
                <a:lnTo>
                  <a:pt x="24" y="20"/>
                </a:lnTo>
                <a:lnTo>
                  <a:pt x="24" y="20"/>
                </a:lnTo>
                <a:lnTo>
                  <a:pt x="21" y="21"/>
                </a:lnTo>
                <a:lnTo>
                  <a:pt x="21" y="21"/>
                </a:lnTo>
                <a:lnTo>
                  <a:pt x="24" y="23"/>
                </a:lnTo>
                <a:lnTo>
                  <a:pt x="24" y="23"/>
                </a:lnTo>
                <a:lnTo>
                  <a:pt x="26" y="26"/>
                </a:lnTo>
                <a:lnTo>
                  <a:pt x="26" y="32"/>
                </a:lnTo>
                <a:lnTo>
                  <a:pt x="26" y="32"/>
                </a:lnTo>
                <a:lnTo>
                  <a:pt x="26" y="39"/>
                </a:lnTo>
                <a:lnTo>
                  <a:pt x="24" y="42"/>
                </a:lnTo>
                <a:lnTo>
                  <a:pt x="24" y="42"/>
                </a:lnTo>
                <a:close/>
                <a:moveTo>
                  <a:pt x="13" y="7"/>
                </a:moveTo>
                <a:lnTo>
                  <a:pt x="10" y="7"/>
                </a:lnTo>
                <a:lnTo>
                  <a:pt x="10" y="17"/>
                </a:lnTo>
                <a:lnTo>
                  <a:pt x="13" y="17"/>
                </a:lnTo>
                <a:lnTo>
                  <a:pt x="13" y="17"/>
                </a:lnTo>
                <a:lnTo>
                  <a:pt x="15" y="17"/>
                </a:lnTo>
                <a:lnTo>
                  <a:pt x="16" y="16"/>
                </a:lnTo>
                <a:lnTo>
                  <a:pt x="18" y="12"/>
                </a:lnTo>
                <a:lnTo>
                  <a:pt x="18" y="12"/>
                </a:lnTo>
                <a:lnTo>
                  <a:pt x="16" y="8"/>
                </a:lnTo>
                <a:lnTo>
                  <a:pt x="15" y="8"/>
                </a:lnTo>
                <a:lnTo>
                  <a:pt x="13" y="7"/>
                </a:lnTo>
                <a:lnTo>
                  <a:pt x="13" y="7"/>
                </a:lnTo>
                <a:close/>
                <a:moveTo>
                  <a:pt x="13" y="25"/>
                </a:moveTo>
                <a:lnTo>
                  <a:pt x="10" y="25"/>
                </a:lnTo>
                <a:lnTo>
                  <a:pt x="10" y="37"/>
                </a:lnTo>
                <a:lnTo>
                  <a:pt x="13" y="37"/>
                </a:lnTo>
                <a:lnTo>
                  <a:pt x="13" y="37"/>
                </a:lnTo>
                <a:lnTo>
                  <a:pt x="15" y="37"/>
                </a:lnTo>
                <a:lnTo>
                  <a:pt x="16" y="36"/>
                </a:lnTo>
                <a:lnTo>
                  <a:pt x="18" y="33"/>
                </a:lnTo>
                <a:lnTo>
                  <a:pt x="18" y="31"/>
                </a:lnTo>
                <a:lnTo>
                  <a:pt x="18" y="31"/>
                </a:lnTo>
                <a:lnTo>
                  <a:pt x="18" y="28"/>
                </a:lnTo>
                <a:lnTo>
                  <a:pt x="16" y="27"/>
                </a:lnTo>
                <a:lnTo>
                  <a:pt x="15" y="26"/>
                </a:lnTo>
                <a:lnTo>
                  <a:pt x="13" y="25"/>
                </a:lnTo>
                <a:lnTo>
                  <a:pt x="13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94" name="Freeform 1019">
            <a:extLst>
              <a:ext uri="{FF2B5EF4-FFF2-40B4-BE49-F238E27FC236}">
                <a16:creationId xmlns:a16="http://schemas.microsoft.com/office/drawing/2014/main" id="{AA88F1D9-F7D0-437F-A87C-85CD3BE0A9B9}"/>
              </a:ext>
            </a:extLst>
          </p:cNvPr>
          <p:cNvSpPr>
            <a:spLocks noEditPoints="1"/>
          </p:cNvSpPr>
          <p:nvPr/>
        </p:nvSpPr>
        <p:spPr bwMode="auto">
          <a:xfrm>
            <a:off x="3226831" y="2830696"/>
            <a:ext cx="36513" cy="73025"/>
          </a:xfrm>
          <a:custGeom>
            <a:avLst/>
            <a:gdLst>
              <a:gd name="T0" fmla="*/ 22 w 23"/>
              <a:gd name="T1" fmla="*/ 42 h 46"/>
              <a:gd name="T2" fmla="*/ 22 w 23"/>
              <a:gd name="T3" fmla="*/ 42 h 46"/>
              <a:gd name="T4" fmla="*/ 19 w 23"/>
              <a:gd name="T5" fmla="*/ 44 h 46"/>
              <a:gd name="T6" fmla="*/ 18 w 23"/>
              <a:gd name="T7" fmla="*/ 45 h 46"/>
              <a:gd name="T8" fmla="*/ 12 w 23"/>
              <a:gd name="T9" fmla="*/ 46 h 46"/>
              <a:gd name="T10" fmla="*/ 12 w 23"/>
              <a:gd name="T11" fmla="*/ 46 h 46"/>
              <a:gd name="T12" fmla="*/ 7 w 23"/>
              <a:gd name="T13" fmla="*/ 45 h 46"/>
              <a:gd name="T14" fmla="*/ 3 w 23"/>
              <a:gd name="T15" fmla="*/ 42 h 46"/>
              <a:gd name="T16" fmla="*/ 3 w 23"/>
              <a:gd name="T17" fmla="*/ 42 h 46"/>
              <a:gd name="T18" fmla="*/ 0 w 23"/>
              <a:gd name="T19" fmla="*/ 37 h 46"/>
              <a:gd name="T20" fmla="*/ 0 w 23"/>
              <a:gd name="T21" fmla="*/ 31 h 46"/>
              <a:gd name="T22" fmla="*/ 0 w 23"/>
              <a:gd name="T23" fmla="*/ 31 h 46"/>
              <a:gd name="T24" fmla="*/ 0 w 23"/>
              <a:gd name="T25" fmla="*/ 26 h 46"/>
              <a:gd name="T26" fmla="*/ 2 w 23"/>
              <a:gd name="T27" fmla="*/ 21 h 46"/>
              <a:gd name="T28" fmla="*/ 10 w 23"/>
              <a:gd name="T29" fmla="*/ 0 h 46"/>
              <a:gd name="T30" fmla="*/ 20 w 23"/>
              <a:gd name="T31" fmla="*/ 0 h 46"/>
              <a:gd name="T32" fmla="*/ 12 w 23"/>
              <a:gd name="T33" fmla="*/ 17 h 46"/>
              <a:gd name="T34" fmla="*/ 12 w 23"/>
              <a:gd name="T35" fmla="*/ 17 h 46"/>
              <a:gd name="T36" fmla="*/ 14 w 23"/>
              <a:gd name="T37" fmla="*/ 17 h 46"/>
              <a:gd name="T38" fmla="*/ 14 w 23"/>
              <a:gd name="T39" fmla="*/ 17 h 46"/>
              <a:gd name="T40" fmla="*/ 18 w 23"/>
              <a:gd name="T41" fmla="*/ 17 h 46"/>
              <a:gd name="T42" fmla="*/ 22 w 23"/>
              <a:gd name="T43" fmla="*/ 20 h 46"/>
              <a:gd name="T44" fmla="*/ 22 w 23"/>
              <a:gd name="T45" fmla="*/ 20 h 46"/>
              <a:gd name="T46" fmla="*/ 23 w 23"/>
              <a:gd name="T47" fmla="*/ 25 h 46"/>
              <a:gd name="T48" fmla="*/ 23 w 23"/>
              <a:gd name="T49" fmla="*/ 31 h 46"/>
              <a:gd name="T50" fmla="*/ 23 w 23"/>
              <a:gd name="T51" fmla="*/ 31 h 46"/>
              <a:gd name="T52" fmla="*/ 23 w 23"/>
              <a:gd name="T53" fmla="*/ 39 h 46"/>
              <a:gd name="T54" fmla="*/ 22 w 23"/>
              <a:gd name="T55" fmla="*/ 42 h 46"/>
              <a:gd name="T56" fmla="*/ 22 w 23"/>
              <a:gd name="T57" fmla="*/ 42 h 46"/>
              <a:gd name="T58" fmla="*/ 14 w 23"/>
              <a:gd name="T59" fmla="*/ 37 h 46"/>
              <a:gd name="T60" fmla="*/ 14 w 23"/>
              <a:gd name="T61" fmla="*/ 37 h 46"/>
              <a:gd name="T62" fmla="*/ 14 w 23"/>
              <a:gd name="T63" fmla="*/ 35 h 46"/>
              <a:gd name="T64" fmla="*/ 15 w 23"/>
              <a:gd name="T65" fmla="*/ 31 h 46"/>
              <a:gd name="T66" fmla="*/ 15 w 23"/>
              <a:gd name="T67" fmla="*/ 31 h 46"/>
              <a:gd name="T68" fmla="*/ 14 w 23"/>
              <a:gd name="T69" fmla="*/ 27 h 46"/>
              <a:gd name="T70" fmla="*/ 14 w 23"/>
              <a:gd name="T71" fmla="*/ 25 h 46"/>
              <a:gd name="T72" fmla="*/ 14 w 23"/>
              <a:gd name="T73" fmla="*/ 25 h 46"/>
              <a:gd name="T74" fmla="*/ 12 w 23"/>
              <a:gd name="T75" fmla="*/ 23 h 46"/>
              <a:gd name="T76" fmla="*/ 12 w 23"/>
              <a:gd name="T77" fmla="*/ 23 h 46"/>
              <a:gd name="T78" fmla="*/ 10 w 23"/>
              <a:gd name="T79" fmla="*/ 25 h 46"/>
              <a:gd name="T80" fmla="*/ 10 w 23"/>
              <a:gd name="T81" fmla="*/ 25 h 46"/>
              <a:gd name="T82" fmla="*/ 9 w 23"/>
              <a:gd name="T83" fmla="*/ 27 h 46"/>
              <a:gd name="T84" fmla="*/ 9 w 23"/>
              <a:gd name="T85" fmla="*/ 31 h 46"/>
              <a:gd name="T86" fmla="*/ 9 w 23"/>
              <a:gd name="T87" fmla="*/ 31 h 46"/>
              <a:gd name="T88" fmla="*/ 9 w 23"/>
              <a:gd name="T89" fmla="*/ 35 h 46"/>
              <a:gd name="T90" fmla="*/ 10 w 23"/>
              <a:gd name="T91" fmla="*/ 37 h 46"/>
              <a:gd name="T92" fmla="*/ 10 w 23"/>
              <a:gd name="T93" fmla="*/ 37 h 46"/>
              <a:gd name="T94" fmla="*/ 12 w 23"/>
              <a:gd name="T95" fmla="*/ 39 h 46"/>
              <a:gd name="T96" fmla="*/ 12 w 23"/>
              <a:gd name="T97" fmla="*/ 39 h 46"/>
              <a:gd name="T98" fmla="*/ 14 w 23"/>
              <a:gd name="T99" fmla="*/ 37 h 46"/>
              <a:gd name="T100" fmla="*/ 14 w 23"/>
              <a:gd name="T101" fmla="*/ 37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3" h="46">
                <a:moveTo>
                  <a:pt x="22" y="42"/>
                </a:moveTo>
                <a:lnTo>
                  <a:pt x="22" y="42"/>
                </a:lnTo>
                <a:lnTo>
                  <a:pt x="19" y="44"/>
                </a:lnTo>
                <a:lnTo>
                  <a:pt x="18" y="45"/>
                </a:lnTo>
                <a:lnTo>
                  <a:pt x="12" y="46"/>
                </a:lnTo>
                <a:lnTo>
                  <a:pt x="12" y="46"/>
                </a:lnTo>
                <a:lnTo>
                  <a:pt x="7" y="45"/>
                </a:lnTo>
                <a:lnTo>
                  <a:pt x="3" y="42"/>
                </a:lnTo>
                <a:lnTo>
                  <a:pt x="3" y="42"/>
                </a:lnTo>
                <a:lnTo>
                  <a:pt x="0" y="37"/>
                </a:lnTo>
                <a:lnTo>
                  <a:pt x="0" y="31"/>
                </a:lnTo>
                <a:lnTo>
                  <a:pt x="0" y="31"/>
                </a:lnTo>
                <a:lnTo>
                  <a:pt x="0" y="26"/>
                </a:lnTo>
                <a:lnTo>
                  <a:pt x="2" y="21"/>
                </a:lnTo>
                <a:lnTo>
                  <a:pt x="10" y="0"/>
                </a:lnTo>
                <a:lnTo>
                  <a:pt x="20" y="0"/>
                </a:lnTo>
                <a:lnTo>
                  <a:pt x="12" y="17"/>
                </a:lnTo>
                <a:lnTo>
                  <a:pt x="12" y="17"/>
                </a:lnTo>
                <a:lnTo>
                  <a:pt x="14" y="17"/>
                </a:lnTo>
                <a:lnTo>
                  <a:pt x="14" y="17"/>
                </a:lnTo>
                <a:lnTo>
                  <a:pt x="18" y="17"/>
                </a:lnTo>
                <a:lnTo>
                  <a:pt x="22" y="20"/>
                </a:lnTo>
                <a:lnTo>
                  <a:pt x="22" y="20"/>
                </a:lnTo>
                <a:lnTo>
                  <a:pt x="23" y="25"/>
                </a:lnTo>
                <a:lnTo>
                  <a:pt x="23" y="31"/>
                </a:lnTo>
                <a:lnTo>
                  <a:pt x="23" y="31"/>
                </a:lnTo>
                <a:lnTo>
                  <a:pt x="23" y="39"/>
                </a:lnTo>
                <a:lnTo>
                  <a:pt x="22" y="42"/>
                </a:lnTo>
                <a:lnTo>
                  <a:pt x="22" y="42"/>
                </a:lnTo>
                <a:close/>
                <a:moveTo>
                  <a:pt x="14" y="37"/>
                </a:moveTo>
                <a:lnTo>
                  <a:pt x="14" y="37"/>
                </a:lnTo>
                <a:lnTo>
                  <a:pt x="14" y="35"/>
                </a:lnTo>
                <a:lnTo>
                  <a:pt x="15" y="31"/>
                </a:lnTo>
                <a:lnTo>
                  <a:pt x="15" y="31"/>
                </a:lnTo>
                <a:lnTo>
                  <a:pt x="14" y="27"/>
                </a:lnTo>
                <a:lnTo>
                  <a:pt x="14" y="25"/>
                </a:lnTo>
                <a:lnTo>
                  <a:pt x="14" y="25"/>
                </a:lnTo>
                <a:lnTo>
                  <a:pt x="12" y="23"/>
                </a:lnTo>
                <a:lnTo>
                  <a:pt x="12" y="23"/>
                </a:lnTo>
                <a:lnTo>
                  <a:pt x="10" y="25"/>
                </a:lnTo>
                <a:lnTo>
                  <a:pt x="10" y="25"/>
                </a:lnTo>
                <a:lnTo>
                  <a:pt x="9" y="27"/>
                </a:lnTo>
                <a:lnTo>
                  <a:pt x="9" y="31"/>
                </a:lnTo>
                <a:lnTo>
                  <a:pt x="9" y="31"/>
                </a:lnTo>
                <a:lnTo>
                  <a:pt x="9" y="35"/>
                </a:lnTo>
                <a:lnTo>
                  <a:pt x="10" y="37"/>
                </a:lnTo>
                <a:lnTo>
                  <a:pt x="10" y="37"/>
                </a:lnTo>
                <a:lnTo>
                  <a:pt x="12" y="39"/>
                </a:lnTo>
                <a:lnTo>
                  <a:pt x="12" y="39"/>
                </a:lnTo>
                <a:lnTo>
                  <a:pt x="14" y="37"/>
                </a:lnTo>
                <a:lnTo>
                  <a:pt x="14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95" name="Freeform 1020">
            <a:extLst>
              <a:ext uri="{FF2B5EF4-FFF2-40B4-BE49-F238E27FC236}">
                <a16:creationId xmlns:a16="http://schemas.microsoft.com/office/drawing/2014/main" id="{46A7288C-E02B-40DB-9622-9E7C51272BC7}"/>
              </a:ext>
            </a:extLst>
          </p:cNvPr>
          <p:cNvSpPr>
            <a:spLocks noEditPoints="1"/>
          </p:cNvSpPr>
          <p:nvPr/>
        </p:nvSpPr>
        <p:spPr bwMode="auto">
          <a:xfrm>
            <a:off x="3272868" y="2830696"/>
            <a:ext cx="41275" cy="73025"/>
          </a:xfrm>
          <a:custGeom>
            <a:avLst/>
            <a:gdLst>
              <a:gd name="T0" fmla="*/ 24 w 26"/>
              <a:gd name="T1" fmla="*/ 42 h 46"/>
              <a:gd name="T2" fmla="*/ 24 w 26"/>
              <a:gd name="T3" fmla="*/ 42 h 46"/>
              <a:gd name="T4" fmla="*/ 19 w 26"/>
              <a:gd name="T5" fmla="*/ 45 h 46"/>
              <a:gd name="T6" fmla="*/ 14 w 26"/>
              <a:gd name="T7" fmla="*/ 46 h 46"/>
              <a:gd name="T8" fmla="*/ 0 w 26"/>
              <a:gd name="T9" fmla="*/ 46 h 46"/>
              <a:gd name="T10" fmla="*/ 0 w 26"/>
              <a:gd name="T11" fmla="*/ 0 h 46"/>
              <a:gd name="T12" fmla="*/ 14 w 26"/>
              <a:gd name="T13" fmla="*/ 0 h 46"/>
              <a:gd name="T14" fmla="*/ 14 w 26"/>
              <a:gd name="T15" fmla="*/ 0 h 46"/>
              <a:gd name="T16" fmla="*/ 19 w 26"/>
              <a:gd name="T17" fmla="*/ 0 h 46"/>
              <a:gd name="T18" fmla="*/ 24 w 26"/>
              <a:gd name="T19" fmla="*/ 2 h 46"/>
              <a:gd name="T20" fmla="*/ 24 w 26"/>
              <a:gd name="T21" fmla="*/ 2 h 46"/>
              <a:gd name="T22" fmla="*/ 25 w 26"/>
              <a:gd name="T23" fmla="*/ 6 h 46"/>
              <a:gd name="T24" fmla="*/ 26 w 26"/>
              <a:gd name="T25" fmla="*/ 12 h 46"/>
              <a:gd name="T26" fmla="*/ 26 w 26"/>
              <a:gd name="T27" fmla="*/ 12 h 46"/>
              <a:gd name="T28" fmla="*/ 26 w 26"/>
              <a:gd name="T29" fmla="*/ 16 h 46"/>
              <a:gd name="T30" fmla="*/ 24 w 26"/>
              <a:gd name="T31" fmla="*/ 20 h 46"/>
              <a:gd name="T32" fmla="*/ 24 w 26"/>
              <a:gd name="T33" fmla="*/ 20 h 46"/>
              <a:gd name="T34" fmla="*/ 21 w 26"/>
              <a:gd name="T35" fmla="*/ 21 h 46"/>
              <a:gd name="T36" fmla="*/ 21 w 26"/>
              <a:gd name="T37" fmla="*/ 21 h 46"/>
              <a:gd name="T38" fmla="*/ 24 w 26"/>
              <a:gd name="T39" fmla="*/ 23 h 46"/>
              <a:gd name="T40" fmla="*/ 24 w 26"/>
              <a:gd name="T41" fmla="*/ 23 h 46"/>
              <a:gd name="T42" fmla="*/ 26 w 26"/>
              <a:gd name="T43" fmla="*/ 26 h 46"/>
              <a:gd name="T44" fmla="*/ 26 w 26"/>
              <a:gd name="T45" fmla="*/ 32 h 46"/>
              <a:gd name="T46" fmla="*/ 26 w 26"/>
              <a:gd name="T47" fmla="*/ 32 h 46"/>
              <a:gd name="T48" fmla="*/ 25 w 26"/>
              <a:gd name="T49" fmla="*/ 39 h 46"/>
              <a:gd name="T50" fmla="*/ 24 w 26"/>
              <a:gd name="T51" fmla="*/ 42 h 46"/>
              <a:gd name="T52" fmla="*/ 24 w 26"/>
              <a:gd name="T53" fmla="*/ 42 h 46"/>
              <a:gd name="T54" fmla="*/ 13 w 26"/>
              <a:gd name="T55" fmla="*/ 7 h 46"/>
              <a:gd name="T56" fmla="*/ 10 w 26"/>
              <a:gd name="T57" fmla="*/ 7 h 46"/>
              <a:gd name="T58" fmla="*/ 10 w 26"/>
              <a:gd name="T59" fmla="*/ 17 h 46"/>
              <a:gd name="T60" fmla="*/ 13 w 26"/>
              <a:gd name="T61" fmla="*/ 17 h 46"/>
              <a:gd name="T62" fmla="*/ 13 w 26"/>
              <a:gd name="T63" fmla="*/ 17 h 46"/>
              <a:gd name="T64" fmla="*/ 15 w 26"/>
              <a:gd name="T65" fmla="*/ 17 h 46"/>
              <a:gd name="T66" fmla="*/ 16 w 26"/>
              <a:gd name="T67" fmla="*/ 16 h 46"/>
              <a:gd name="T68" fmla="*/ 18 w 26"/>
              <a:gd name="T69" fmla="*/ 12 h 46"/>
              <a:gd name="T70" fmla="*/ 18 w 26"/>
              <a:gd name="T71" fmla="*/ 12 h 46"/>
              <a:gd name="T72" fmla="*/ 16 w 26"/>
              <a:gd name="T73" fmla="*/ 8 h 46"/>
              <a:gd name="T74" fmla="*/ 15 w 26"/>
              <a:gd name="T75" fmla="*/ 8 h 46"/>
              <a:gd name="T76" fmla="*/ 13 w 26"/>
              <a:gd name="T77" fmla="*/ 7 h 46"/>
              <a:gd name="T78" fmla="*/ 13 w 26"/>
              <a:gd name="T79" fmla="*/ 7 h 46"/>
              <a:gd name="T80" fmla="*/ 13 w 26"/>
              <a:gd name="T81" fmla="*/ 25 h 46"/>
              <a:gd name="T82" fmla="*/ 10 w 26"/>
              <a:gd name="T83" fmla="*/ 25 h 46"/>
              <a:gd name="T84" fmla="*/ 10 w 26"/>
              <a:gd name="T85" fmla="*/ 37 h 46"/>
              <a:gd name="T86" fmla="*/ 13 w 26"/>
              <a:gd name="T87" fmla="*/ 37 h 46"/>
              <a:gd name="T88" fmla="*/ 13 w 26"/>
              <a:gd name="T89" fmla="*/ 37 h 46"/>
              <a:gd name="T90" fmla="*/ 15 w 26"/>
              <a:gd name="T91" fmla="*/ 37 h 46"/>
              <a:gd name="T92" fmla="*/ 16 w 26"/>
              <a:gd name="T93" fmla="*/ 36 h 46"/>
              <a:gd name="T94" fmla="*/ 16 w 26"/>
              <a:gd name="T95" fmla="*/ 33 h 46"/>
              <a:gd name="T96" fmla="*/ 18 w 26"/>
              <a:gd name="T97" fmla="*/ 31 h 46"/>
              <a:gd name="T98" fmla="*/ 18 w 26"/>
              <a:gd name="T99" fmla="*/ 31 h 46"/>
              <a:gd name="T100" fmla="*/ 16 w 26"/>
              <a:gd name="T101" fmla="*/ 28 h 46"/>
              <a:gd name="T102" fmla="*/ 16 w 26"/>
              <a:gd name="T103" fmla="*/ 27 h 46"/>
              <a:gd name="T104" fmla="*/ 15 w 26"/>
              <a:gd name="T105" fmla="*/ 26 h 46"/>
              <a:gd name="T106" fmla="*/ 13 w 26"/>
              <a:gd name="T107" fmla="*/ 25 h 46"/>
              <a:gd name="T108" fmla="*/ 13 w 26"/>
              <a:gd name="T109" fmla="*/ 25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6" h="46">
                <a:moveTo>
                  <a:pt x="24" y="42"/>
                </a:moveTo>
                <a:lnTo>
                  <a:pt x="24" y="42"/>
                </a:lnTo>
                <a:lnTo>
                  <a:pt x="19" y="45"/>
                </a:lnTo>
                <a:lnTo>
                  <a:pt x="14" y="46"/>
                </a:lnTo>
                <a:lnTo>
                  <a:pt x="0" y="46"/>
                </a:lnTo>
                <a:lnTo>
                  <a:pt x="0" y="0"/>
                </a:lnTo>
                <a:lnTo>
                  <a:pt x="14" y="0"/>
                </a:lnTo>
                <a:lnTo>
                  <a:pt x="14" y="0"/>
                </a:lnTo>
                <a:lnTo>
                  <a:pt x="19" y="0"/>
                </a:lnTo>
                <a:lnTo>
                  <a:pt x="24" y="2"/>
                </a:lnTo>
                <a:lnTo>
                  <a:pt x="24" y="2"/>
                </a:lnTo>
                <a:lnTo>
                  <a:pt x="25" y="6"/>
                </a:lnTo>
                <a:lnTo>
                  <a:pt x="26" y="12"/>
                </a:lnTo>
                <a:lnTo>
                  <a:pt x="26" y="12"/>
                </a:lnTo>
                <a:lnTo>
                  <a:pt x="26" y="16"/>
                </a:lnTo>
                <a:lnTo>
                  <a:pt x="24" y="20"/>
                </a:lnTo>
                <a:lnTo>
                  <a:pt x="24" y="20"/>
                </a:lnTo>
                <a:lnTo>
                  <a:pt x="21" y="21"/>
                </a:lnTo>
                <a:lnTo>
                  <a:pt x="21" y="21"/>
                </a:lnTo>
                <a:lnTo>
                  <a:pt x="24" y="23"/>
                </a:lnTo>
                <a:lnTo>
                  <a:pt x="24" y="23"/>
                </a:lnTo>
                <a:lnTo>
                  <a:pt x="26" y="26"/>
                </a:lnTo>
                <a:lnTo>
                  <a:pt x="26" y="32"/>
                </a:lnTo>
                <a:lnTo>
                  <a:pt x="26" y="32"/>
                </a:lnTo>
                <a:lnTo>
                  <a:pt x="25" y="39"/>
                </a:lnTo>
                <a:lnTo>
                  <a:pt x="24" y="42"/>
                </a:lnTo>
                <a:lnTo>
                  <a:pt x="24" y="42"/>
                </a:lnTo>
                <a:close/>
                <a:moveTo>
                  <a:pt x="13" y="7"/>
                </a:moveTo>
                <a:lnTo>
                  <a:pt x="10" y="7"/>
                </a:lnTo>
                <a:lnTo>
                  <a:pt x="10" y="17"/>
                </a:lnTo>
                <a:lnTo>
                  <a:pt x="13" y="17"/>
                </a:lnTo>
                <a:lnTo>
                  <a:pt x="13" y="17"/>
                </a:lnTo>
                <a:lnTo>
                  <a:pt x="15" y="17"/>
                </a:lnTo>
                <a:lnTo>
                  <a:pt x="16" y="16"/>
                </a:lnTo>
                <a:lnTo>
                  <a:pt x="18" y="12"/>
                </a:lnTo>
                <a:lnTo>
                  <a:pt x="18" y="12"/>
                </a:lnTo>
                <a:lnTo>
                  <a:pt x="16" y="8"/>
                </a:lnTo>
                <a:lnTo>
                  <a:pt x="15" y="8"/>
                </a:lnTo>
                <a:lnTo>
                  <a:pt x="13" y="7"/>
                </a:lnTo>
                <a:lnTo>
                  <a:pt x="13" y="7"/>
                </a:lnTo>
                <a:close/>
                <a:moveTo>
                  <a:pt x="13" y="25"/>
                </a:moveTo>
                <a:lnTo>
                  <a:pt x="10" y="25"/>
                </a:lnTo>
                <a:lnTo>
                  <a:pt x="10" y="37"/>
                </a:lnTo>
                <a:lnTo>
                  <a:pt x="13" y="37"/>
                </a:lnTo>
                <a:lnTo>
                  <a:pt x="13" y="37"/>
                </a:lnTo>
                <a:lnTo>
                  <a:pt x="15" y="37"/>
                </a:lnTo>
                <a:lnTo>
                  <a:pt x="16" y="36"/>
                </a:lnTo>
                <a:lnTo>
                  <a:pt x="16" y="33"/>
                </a:lnTo>
                <a:lnTo>
                  <a:pt x="18" y="31"/>
                </a:lnTo>
                <a:lnTo>
                  <a:pt x="18" y="31"/>
                </a:lnTo>
                <a:lnTo>
                  <a:pt x="16" y="28"/>
                </a:lnTo>
                <a:lnTo>
                  <a:pt x="16" y="27"/>
                </a:lnTo>
                <a:lnTo>
                  <a:pt x="15" y="26"/>
                </a:lnTo>
                <a:lnTo>
                  <a:pt x="13" y="25"/>
                </a:lnTo>
                <a:lnTo>
                  <a:pt x="13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96" name="Freeform 1021">
            <a:extLst>
              <a:ext uri="{FF2B5EF4-FFF2-40B4-BE49-F238E27FC236}">
                <a16:creationId xmlns:a16="http://schemas.microsoft.com/office/drawing/2014/main" id="{49D79E21-46A6-41F2-8B95-DC235BBAFAFE}"/>
              </a:ext>
            </a:extLst>
          </p:cNvPr>
          <p:cNvSpPr>
            <a:spLocks/>
          </p:cNvSpPr>
          <p:nvPr/>
        </p:nvSpPr>
        <p:spPr bwMode="auto">
          <a:xfrm>
            <a:off x="3664981" y="2830696"/>
            <a:ext cx="38100" cy="73025"/>
          </a:xfrm>
          <a:custGeom>
            <a:avLst/>
            <a:gdLst>
              <a:gd name="T0" fmla="*/ 13 w 24"/>
              <a:gd name="T1" fmla="*/ 46 h 46"/>
              <a:gd name="T2" fmla="*/ 4 w 24"/>
              <a:gd name="T3" fmla="*/ 46 h 46"/>
              <a:gd name="T4" fmla="*/ 15 w 24"/>
              <a:gd name="T5" fmla="*/ 7 h 46"/>
              <a:gd name="T6" fmla="*/ 9 w 24"/>
              <a:gd name="T7" fmla="*/ 7 h 46"/>
              <a:gd name="T8" fmla="*/ 9 w 24"/>
              <a:gd name="T9" fmla="*/ 12 h 46"/>
              <a:gd name="T10" fmla="*/ 0 w 24"/>
              <a:gd name="T11" fmla="*/ 12 h 46"/>
              <a:gd name="T12" fmla="*/ 0 w 24"/>
              <a:gd name="T13" fmla="*/ 0 h 46"/>
              <a:gd name="T14" fmla="*/ 24 w 24"/>
              <a:gd name="T15" fmla="*/ 0 h 46"/>
              <a:gd name="T16" fmla="*/ 24 w 24"/>
              <a:gd name="T17" fmla="*/ 6 h 46"/>
              <a:gd name="T18" fmla="*/ 13 w 24"/>
              <a:gd name="T1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" h="46">
                <a:moveTo>
                  <a:pt x="13" y="46"/>
                </a:moveTo>
                <a:lnTo>
                  <a:pt x="4" y="46"/>
                </a:lnTo>
                <a:lnTo>
                  <a:pt x="15" y="7"/>
                </a:lnTo>
                <a:lnTo>
                  <a:pt x="9" y="7"/>
                </a:lnTo>
                <a:lnTo>
                  <a:pt x="9" y="12"/>
                </a:lnTo>
                <a:lnTo>
                  <a:pt x="0" y="12"/>
                </a:lnTo>
                <a:lnTo>
                  <a:pt x="0" y="0"/>
                </a:lnTo>
                <a:lnTo>
                  <a:pt x="24" y="0"/>
                </a:lnTo>
                <a:lnTo>
                  <a:pt x="24" y="6"/>
                </a:lnTo>
                <a:lnTo>
                  <a:pt x="13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97" name="Freeform 1022">
            <a:extLst>
              <a:ext uri="{FF2B5EF4-FFF2-40B4-BE49-F238E27FC236}">
                <a16:creationId xmlns:a16="http://schemas.microsoft.com/office/drawing/2014/main" id="{196BCF41-9ED8-4F9C-8E4A-750BC935F960}"/>
              </a:ext>
            </a:extLst>
          </p:cNvPr>
          <p:cNvSpPr>
            <a:spLocks noEditPoints="1"/>
          </p:cNvSpPr>
          <p:nvPr/>
        </p:nvSpPr>
        <p:spPr bwMode="auto">
          <a:xfrm>
            <a:off x="3714193" y="2830696"/>
            <a:ext cx="41275" cy="73025"/>
          </a:xfrm>
          <a:custGeom>
            <a:avLst/>
            <a:gdLst>
              <a:gd name="T0" fmla="*/ 22 w 26"/>
              <a:gd name="T1" fmla="*/ 42 h 46"/>
              <a:gd name="T2" fmla="*/ 22 w 26"/>
              <a:gd name="T3" fmla="*/ 42 h 46"/>
              <a:gd name="T4" fmla="*/ 18 w 26"/>
              <a:gd name="T5" fmla="*/ 45 h 46"/>
              <a:gd name="T6" fmla="*/ 12 w 26"/>
              <a:gd name="T7" fmla="*/ 46 h 46"/>
              <a:gd name="T8" fmla="*/ 0 w 26"/>
              <a:gd name="T9" fmla="*/ 46 h 46"/>
              <a:gd name="T10" fmla="*/ 0 w 26"/>
              <a:gd name="T11" fmla="*/ 0 h 46"/>
              <a:gd name="T12" fmla="*/ 12 w 26"/>
              <a:gd name="T13" fmla="*/ 0 h 46"/>
              <a:gd name="T14" fmla="*/ 12 w 26"/>
              <a:gd name="T15" fmla="*/ 0 h 46"/>
              <a:gd name="T16" fmla="*/ 18 w 26"/>
              <a:gd name="T17" fmla="*/ 0 h 46"/>
              <a:gd name="T18" fmla="*/ 22 w 26"/>
              <a:gd name="T19" fmla="*/ 2 h 46"/>
              <a:gd name="T20" fmla="*/ 22 w 26"/>
              <a:gd name="T21" fmla="*/ 2 h 46"/>
              <a:gd name="T22" fmla="*/ 25 w 26"/>
              <a:gd name="T23" fmla="*/ 6 h 46"/>
              <a:gd name="T24" fmla="*/ 26 w 26"/>
              <a:gd name="T25" fmla="*/ 12 h 46"/>
              <a:gd name="T26" fmla="*/ 26 w 26"/>
              <a:gd name="T27" fmla="*/ 12 h 46"/>
              <a:gd name="T28" fmla="*/ 25 w 26"/>
              <a:gd name="T29" fmla="*/ 16 h 46"/>
              <a:gd name="T30" fmla="*/ 23 w 26"/>
              <a:gd name="T31" fmla="*/ 20 h 46"/>
              <a:gd name="T32" fmla="*/ 23 w 26"/>
              <a:gd name="T33" fmla="*/ 20 h 46"/>
              <a:gd name="T34" fmla="*/ 21 w 26"/>
              <a:gd name="T35" fmla="*/ 21 h 46"/>
              <a:gd name="T36" fmla="*/ 21 w 26"/>
              <a:gd name="T37" fmla="*/ 21 h 46"/>
              <a:gd name="T38" fmla="*/ 23 w 26"/>
              <a:gd name="T39" fmla="*/ 23 h 46"/>
              <a:gd name="T40" fmla="*/ 23 w 26"/>
              <a:gd name="T41" fmla="*/ 23 h 46"/>
              <a:gd name="T42" fmla="*/ 25 w 26"/>
              <a:gd name="T43" fmla="*/ 26 h 46"/>
              <a:gd name="T44" fmla="*/ 26 w 26"/>
              <a:gd name="T45" fmla="*/ 32 h 46"/>
              <a:gd name="T46" fmla="*/ 26 w 26"/>
              <a:gd name="T47" fmla="*/ 32 h 46"/>
              <a:gd name="T48" fmla="*/ 25 w 26"/>
              <a:gd name="T49" fmla="*/ 39 h 46"/>
              <a:gd name="T50" fmla="*/ 22 w 26"/>
              <a:gd name="T51" fmla="*/ 42 h 46"/>
              <a:gd name="T52" fmla="*/ 22 w 26"/>
              <a:gd name="T53" fmla="*/ 42 h 46"/>
              <a:gd name="T54" fmla="*/ 12 w 26"/>
              <a:gd name="T55" fmla="*/ 7 h 46"/>
              <a:gd name="T56" fmla="*/ 8 w 26"/>
              <a:gd name="T57" fmla="*/ 7 h 46"/>
              <a:gd name="T58" fmla="*/ 8 w 26"/>
              <a:gd name="T59" fmla="*/ 17 h 46"/>
              <a:gd name="T60" fmla="*/ 12 w 26"/>
              <a:gd name="T61" fmla="*/ 17 h 46"/>
              <a:gd name="T62" fmla="*/ 12 w 26"/>
              <a:gd name="T63" fmla="*/ 17 h 46"/>
              <a:gd name="T64" fmla="*/ 13 w 26"/>
              <a:gd name="T65" fmla="*/ 17 h 46"/>
              <a:gd name="T66" fmla="*/ 15 w 26"/>
              <a:gd name="T67" fmla="*/ 16 h 46"/>
              <a:gd name="T68" fmla="*/ 16 w 26"/>
              <a:gd name="T69" fmla="*/ 12 h 46"/>
              <a:gd name="T70" fmla="*/ 16 w 26"/>
              <a:gd name="T71" fmla="*/ 12 h 46"/>
              <a:gd name="T72" fmla="*/ 16 w 26"/>
              <a:gd name="T73" fmla="*/ 8 h 46"/>
              <a:gd name="T74" fmla="*/ 13 w 26"/>
              <a:gd name="T75" fmla="*/ 8 h 46"/>
              <a:gd name="T76" fmla="*/ 12 w 26"/>
              <a:gd name="T77" fmla="*/ 7 h 46"/>
              <a:gd name="T78" fmla="*/ 12 w 26"/>
              <a:gd name="T79" fmla="*/ 7 h 46"/>
              <a:gd name="T80" fmla="*/ 11 w 26"/>
              <a:gd name="T81" fmla="*/ 25 h 46"/>
              <a:gd name="T82" fmla="*/ 8 w 26"/>
              <a:gd name="T83" fmla="*/ 25 h 46"/>
              <a:gd name="T84" fmla="*/ 8 w 26"/>
              <a:gd name="T85" fmla="*/ 37 h 46"/>
              <a:gd name="T86" fmla="*/ 11 w 26"/>
              <a:gd name="T87" fmla="*/ 37 h 46"/>
              <a:gd name="T88" fmla="*/ 11 w 26"/>
              <a:gd name="T89" fmla="*/ 37 h 46"/>
              <a:gd name="T90" fmla="*/ 13 w 26"/>
              <a:gd name="T91" fmla="*/ 37 h 46"/>
              <a:gd name="T92" fmla="*/ 15 w 26"/>
              <a:gd name="T93" fmla="*/ 36 h 46"/>
              <a:gd name="T94" fmla="*/ 16 w 26"/>
              <a:gd name="T95" fmla="*/ 33 h 46"/>
              <a:gd name="T96" fmla="*/ 16 w 26"/>
              <a:gd name="T97" fmla="*/ 31 h 46"/>
              <a:gd name="T98" fmla="*/ 16 w 26"/>
              <a:gd name="T99" fmla="*/ 31 h 46"/>
              <a:gd name="T100" fmla="*/ 16 w 26"/>
              <a:gd name="T101" fmla="*/ 28 h 46"/>
              <a:gd name="T102" fmla="*/ 15 w 26"/>
              <a:gd name="T103" fmla="*/ 27 h 46"/>
              <a:gd name="T104" fmla="*/ 13 w 26"/>
              <a:gd name="T105" fmla="*/ 26 h 46"/>
              <a:gd name="T106" fmla="*/ 11 w 26"/>
              <a:gd name="T107" fmla="*/ 25 h 46"/>
              <a:gd name="T108" fmla="*/ 11 w 26"/>
              <a:gd name="T109" fmla="*/ 25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6" h="46">
                <a:moveTo>
                  <a:pt x="22" y="42"/>
                </a:moveTo>
                <a:lnTo>
                  <a:pt x="22" y="42"/>
                </a:lnTo>
                <a:lnTo>
                  <a:pt x="18" y="45"/>
                </a:lnTo>
                <a:lnTo>
                  <a:pt x="12" y="46"/>
                </a:lnTo>
                <a:lnTo>
                  <a:pt x="0" y="46"/>
                </a:lnTo>
                <a:lnTo>
                  <a:pt x="0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22" y="2"/>
                </a:lnTo>
                <a:lnTo>
                  <a:pt x="22" y="2"/>
                </a:lnTo>
                <a:lnTo>
                  <a:pt x="25" y="6"/>
                </a:lnTo>
                <a:lnTo>
                  <a:pt x="26" y="12"/>
                </a:lnTo>
                <a:lnTo>
                  <a:pt x="26" y="12"/>
                </a:lnTo>
                <a:lnTo>
                  <a:pt x="25" y="16"/>
                </a:lnTo>
                <a:lnTo>
                  <a:pt x="23" y="20"/>
                </a:lnTo>
                <a:lnTo>
                  <a:pt x="23" y="20"/>
                </a:lnTo>
                <a:lnTo>
                  <a:pt x="21" y="21"/>
                </a:lnTo>
                <a:lnTo>
                  <a:pt x="21" y="21"/>
                </a:lnTo>
                <a:lnTo>
                  <a:pt x="23" y="23"/>
                </a:lnTo>
                <a:lnTo>
                  <a:pt x="23" y="23"/>
                </a:lnTo>
                <a:lnTo>
                  <a:pt x="25" y="26"/>
                </a:lnTo>
                <a:lnTo>
                  <a:pt x="26" y="32"/>
                </a:lnTo>
                <a:lnTo>
                  <a:pt x="26" y="32"/>
                </a:lnTo>
                <a:lnTo>
                  <a:pt x="25" y="39"/>
                </a:lnTo>
                <a:lnTo>
                  <a:pt x="22" y="42"/>
                </a:lnTo>
                <a:lnTo>
                  <a:pt x="22" y="42"/>
                </a:lnTo>
                <a:close/>
                <a:moveTo>
                  <a:pt x="12" y="7"/>
                </a:moveTo>
                <a:lnTo>
                  <a:pt x="8" y="7"/>
                </a:lnTo>
                <a:lnTo>
                  <a:pt x="8" y="17"/>
                </a:lnTo>
                <a:lnTo>
                  <a:pt x="12" y="17"/>
                </a:lnTo>
                <a:lnTo>
                  <a:pt x="12" y="17"/>
                </a:lnTo>
                <a:lnTo>
                  <a:pt x="13" y="17"/>
                </a:lnTo>
                <a:lnTo>
                  <a:pt x="15" y="16"/>
                </a:lnTo>
                <a:lnTo>
                  <a:pt x="16" y="12"/>
                </a:lnTo>
                <a:lnTo>
                  <a:pt x="16" y="12"/>
                </a:lnTo>
                <a:lnTo>
                  <a:pt x="16" y="8"/>
                </a:lnTo>
                <a:lnTo>
                  <a:pt x="13" y="8"/>
                </a:lnTo>
                <a:lnTo>
                  <a:pt x="12" y="7"/>
                </a:lnTo>
                <a:lnTo>
                  <a:pt x="12" y="7"/>
                </a:lnTo>
                <a:close/>
                <a:moveTo>
                  <a:pt x="11" y="25"/>
                </a:moveTo>
                <a:lnTo>
                  <a:pt x="8" y="25"/>
                </a:lnTo>
                <a:lnTo>
                  <a:pt x="8" y="37"/>
                </a:lnTo>
                <a:lnTo>
                  <a:pt x="11" y="37"/>
                </a:lnTo>
                <a:lnTo>
                  <a:pt x="11" y="37"/>
                </a:lnTo>
                <a:lnTo>
                  <a:pt x="13" y="37"/>
                </a:lnTo>
                <a:lnTo>
                  <a:pt x="15" y="36"/>
                </a:lnTo>
                <a:lnTo>
                  <a:pt x="16" y="33"/>
                </a:lnTo>
                <a:lnTo>
                  <a:pt x="16" y="31"/>
                </a:lnTo>
                <a:lnTo>
                  <a:pt x="16" y="31"/>
                </a:lnTo>
                <a:lnTo>
                  <a:pt x="16" y="28"/>
                </a:lnTo>
                <a:lnTo>
                  <a:pt x="15" y="27"/>
                </a:lnTo>
                <a:lnTo>
                  <a:pt x="13" y="26"/>
                </a:lnTo>
                <a:lnTo>
                  <a:pt x="11" y="25"/>
                </a:lnTo>
                <a:lnTo>
                  <a:pt x="11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98" name="Freeform 1023">
            <a:extLst>
              <a:ext uri="{FF2B5EF4-FFF2-40B4-BE49-F238E27FC236}">
                <a16:creationId xmlns:a16="http://schemas.microsoft.com/office/drawing/2014/main" id="{25DFFD92-9C3F-4A85-9DD8-4749ECA461CC}"/>
              </a:ext>
            </a:extLst>
          </p:cNvPr>
          <p:cNvSpPr>
            <a:spLocks noEditPoints="1"/>
          </p:cNvSpPr>
          <p:nvPr/>
        </p:nvSpPr>
        <p:spPr bwMode="auto">
          <a:xfrm>
            <a:off x="4652406" y="2600509"/>
            <a:ext cx="38100" cy="76200"/>
          </a:xfrm>
          <a:custGeom>
            <a:avLst/>
            <a:gdLst>
              <a:gd name="T0" fmla="*/ 20 w 24"/>
              <a:gd name="T1" fmla="*/ 45 h 48"/>
              <a:gd name="T2" fmla="*/ 12 w 24"/>
              <a:gd name="T3" fmla="*/ 48 h 48"/>
              <a:gd name="T4" fmla="*/ 7 w 24"/>
              <a:gd name="T5" fmla="*/ 48 h 48"/>
              <a:gd name="T6" fmla="*/ 3 w 24"/>
              <a:gd name="T7" fmla="*/ 45 h 48"/>
              <a:gd name="T8" fmla="*/ 1 w 24"/>
              <a:gd name="T9" fmla="*/ 40 h 48"/>
              <a:gd name="T10" fmla="*/ 0 w 24"/>
              <a:gd name="T11" fmla="*/ 34 h 48"/>
              <a:gd name="T12" fmla="*/ 1 w 24"/>
              <a:gd name="T13" fmla="*/ 27 h 48"/>
              <a:gd name="T14" fmla="*/ 5 w 24"/>
              <a:gd name="T15" fmla="*/ 24 h 48"/>
              <a:gd name="T16" fmla="*/ 2 w 24"/>
              <a:gd name="T17" fmla="*/ 20 h 48"/>
              <a:gd name="T18" fmla="*/ 1 w 24"/>
              <a:gd name="T19" fmla="*/ 18 h 48"/>
              <a:gd name="T20" fmla="*/ 1 w 24"/>
              <a:gd name="T21" fmla="*/ 14 h 48"/>
              <a:gd name="T22" fmla="*/ 3 w 24"/>
              <a:gd name="T23" fmla="*/ 4 h 48"/>
              <a:gd name="T24" fmla="*/ 7 w 24"/>
              <a:gd name="T25" fmla="*/ 1 h 48"/>
              <a:gd name="T26" fmla="*/ 12 w 24"/>
              <a:gd name="T27" fmla="*/ 0 h 48"/>
              <a:gd name="T28" fmla="*/ 20 w 24"/>
              <a:gd name="T29" fmla="*/ 4 h 48"/>
              <a:gd name="T30" fmla="*/ 22 w 24"/>
              <a:gd name="T31" fmla="*/ 8 h 48"/>
              <a:gd name="T32" fmla="*/ 24 w 24"/>
              <a:gd name="T33" fmla="*/ 14 h 48"/>
              <a:gd name="T34" fmla="*/ 22 w 24"/>
              <a:gd name="T35" fmla="*/ 20 h 48"/>
              <a:gd name="T36" fmla="*/ 20 w 24"/>
              <a:gd name="T37" fmla="*/ 24 h 48"/>
              <a:gd name="T38" fmla="*/ 22 w 24"/>
              <a:gd name="T39" fmla="*/ 27 h 48"/>
              <a:gd name="T40" fmla="*/ 24 w 24"/>
              <a:gd name="T41" fmla="*/ 30 h 48"/>
              <a:gd name="T42" fmla="*/ 24 w 24"/>
              <a:gd name="T43" fmla="*/ 34 h 48"/>
              <a:gd name="T44" fmla="*/ 22 w 24"/>
              <a:gd name="T45" fmla="*/ 43 h 48"/>
              <a:gd name="T46" fmla="*/ 20 w 24"/>
              <a:gd name="T47" fmla="*/ 45 h 48"/>
              <a:gd name="T48" fmla="*/ 13 w 24"/>
              <a:gd name="T49" fmla="*/ 28 h 48"/>
              <a:gd name="T50" fmla="*/ 12 w 24"/>
              <a:gd name="T51" fmla="*/ 28 h 48"/>
              <a:gd name="T52" fmla="*/ 10 w 24"/>
              <a:gd name="T53" fmla="*/ 28 h 48"/>
              <a:gd name="T54" fmla="*/ 8 w 24"/>
              <a:gd name="T55" fmla="*/ 34 h 48"/>
              <a:gd name="T56" fmla="*/ 10 w 24"/>
              <a:gd name="T57" fmla="*/ 38 h 48"/>
              <a:gd name="T58" fmla="*/ 10 w 24"/>
              <a:gd name="T59" fmla="*/ 39 h 48"/>
              <a:gd name="T60" fmla="*/ 12 w 24"/>
              <a:gd name="T61" fmla="*/ 40 h 48"/>
              <a:gd name="T62" fmla="*/ 13 w 24"/>
              <a:gd name="T63" fmla="*/ 39 h 48"/>
              <a:gd name="T64" fmla="*/ 15 w 24"/>
              <a:gd name="T65" fmla="*/ 34 h 48"/>
              <a:gd name="T66" fmla="*/ 15 w 24"/>
              <a:gd name="T67" fmla="*/ 30 h 48"/>
              <a:gd name="T68" fmla="*/ 13 w 24"/>
              <a:gd name="T69" fmla="*/ 28 h 48"/>
              <a:gd name="T70" fmla="*/ 10 w 24"/>
              <a:gd name="T71" fmla="*/ 19 h 48"/>
              <a:gd name="T72" fmla="*/ 12 w 24"/>
              <a:gd name="T73" fmla="*/ 20 h 48"/>
              <a:gd name="T74" fmla="*/ 13 w 24"/>
              <a:gd name="T75" fmla="*/ 19 h 48"/>
              <a:gd name="T76" fmla="*/ 15 w 24"/>
              <a:gd name="T77" fmla="*/ 14 h 48"/>
              <a:gd name="T78" fmla="*/ 15 w 24"/>
              <a:gd name="T79" fmla="*/ 10 h 48"/>
              <a:gd name="T80" fmla="*/ 13 w 24"/>
              <a:gd name="T81" fmla="*/ 9 h 48"/>
              <a:gd name="T82" fmla="*/ 12 w 24"/>
              <a:gd name="T83" fmla="*/ 9 h 48"/>
              <a:gd name="T84" fmla="*/ 10 w 24"/>
              <a:gd name="T85" fmla="*/ 9 h 48"/>
              <a:gd name="T86" fmla="*/ 10 w 24"/>
              <a:gd name="T87" fmla="*/ 14 h 48"/>
              <a:gd name="T88" fmla="*/ 10 w 24"/>
              <a:gd name="T89" fmla="*/ 18 h 48"/>
              <a:gd name="T90" fmla="*/ 10 w 24"/>
              <a:gd name="T91" fmla="*/ 19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4" h="48">
                <a:moveTo>
                  <a:pt x="20" y="45"/>
                </a:moveTo>
                <a:lnTo>
                  <a:pt x="20" y="45"/>
                </a:lnTo>
                <a:lnTo>
                  <a:pt x="16" y="48"/>
                </a:lnTo>
                <a:lnTo>
                  <a:pt x="12" y="48"/>
                </a:lnTo>
                <a:lnTo>
                  <a:pt x="12" y="48"/>
                </a:lnTo>
                <a:lnTo>
                  <a:pt x="7" y="48"/>
                </a:lnTo>
                <a:lnTo>
                  <a:pt x="3" y="45"/>
                </a:lnTo>
                <a:lnTo>
                  <a:pt x="3" y="45"/>
                </a:lnTo>
                <a:lnTo>
                  <a:pt x="2" y="43"/>
                </a:lnTo>
                <a:lnTo>
                  <a:pt x="1" y="40"/>
                </a:lnTo>
                <a:lnTo>
                  <a:pt x="0" y="34"/>
                </a:lnTo>
                <a:lnTo>
                  <a:pt x="0" y="34"/>
                </a:lnTo>
                <a:lnTo>
                  <a:pt x="1" y="30"/>
                </a:lnTo>
                <a:lnTo>
                  <a:pt x="1" y="27"/>
                </a:lnTo>
                <a:lnTo>
                  <a:pt x="1" y="27"/>
                </a:lnTo>
                <a:lnTo>
                  <a:pt x="5" y="24"/>
                </a:lnTo>
                <a:lnTo>
                  <a:pt x="5" y="24"/>
                </a:lnTo>
                <a:lnTo>
                  <a:pt x="2" y="20"/>
                </a:lnTo>
                <a:lnTo>
                  <a:pt x="2" y="20"/>
                </a:lnTo>
                <a:lnTo>
                  <a:pt x="1" y="18"/>
                </a:lnTo>
                <a:lnTo>
                  <a:pt x="1" y="14"/>
                </a:lnTo>
                <a:lnTo>
                  <a:pt x="1" y="14"/>
                </a:lnTo>
                <a:lnTo>
                  <a:pt x="1" y="8"/>
                </a:lnTo>
                <a:lnTo>
                  <a:pt x="3" y="4"/>
                </a:lnTo>
                <a:lnTo>
                  <a:pt x="3" y="4"/>
                </a:lnTo>
                <a:lnTo>
                  <a:pt x="7" y="1"/>
                </a:lnTo>
                <a:lnTo>
                  <a:pt x="12" y="0"/>
                </a:lnTo>
                <a:lnTo>
                  <a:pt x="12" y="0"/>
                </a:lnTo>
                <a:lnTo>
                  <a:pt x="16" y="1"/>
                </a:lnTo>
                <a:lnTo>
                  <a:pt x="20" y="4"/>
                </a:lnTo>
                <a:lnTo>
                  <a:pt x="20" y="4"/>
                </a:lnTo>
                <a:lnTo>
                  <a:pt x="22" y="8"/>
                </a:lnTo>
                <a:lnTo>
                  <a:pt x="24" y="14"/>
                </a:lnTo>
                <a:lnTo>
                  <a:pt x="24" y="14"/>
                </a:lnTo>
                <a:lnTo>
                  <a:pt x="24" y="18"/>
                </a:lnTo>
                <a:lnTo>
                  <a:pt x="22" y="20"/>
                </a:lnTo>
                <a:lnTo>
                  <a:pt x="22" y="20"/>
                </a:lnTo>
                <a:lnTo>
                  <a:pt x="20" y="24"/>
                </a:lnTo>
                <a:lnTo>
                  <a:pt x="20" y="24"/>
                </a:lnTo>
                <a:lnTo>
                  <a:pt x="22" y="27"/>
                </a:lnTo>
                <a:lnTo>
                  <a:pt x="22" y="27"/>
                </a:lnTo>
                <a:lnTo>
                  <a:pt x="24" y="30"/>
                </a:lnTo>
                <a:lnTo>
                  <a:pt x="24" y="34"/>
                </a:lnTo>
                <a:lnTo>
                  <a:pt x="24" y="34"/>
                </a:lnTo>
                <a:lnTo>
                  <a:pt x="24" y="40"/>
                </a:lnTo>
                <a:lnTo>
                  <a:pt x="22" y="43"/>
                </a:lnTo>
                <a:lnTo>
                  <a:pt x="20" y="45"/>
                </a:lnTo>
                <a:lnTo>
                  <a:pt x="20" y="45"/>
                </a:lnTo>
                <a:close/>
                <a:moveTo>
                  <a:pt x="13" y="28"/>
                </a:moveTo>
                <a:lnTo>
                  <a:pt x="13" y="28"/>
                </a:lnTo>
                <a:lnTo>
                  <a:pt x="12" y="28"/>
                </a:lnTo>
                <a:lnTo>
                  <a:pt x="12" y="28"/>
                </a:lnTo>
                <a:lnTo>
                  <a:pt x="10" y="28"/>
                </a:lnTo>
                <a:lnTo>
                  <a:pt x="10" y="28"/>
                </a:lnTo>
                <a:lnTo>
                  <a:pt x="10" y="30"/>
                </a:lnTo>
                <a:lnTo>
                  <a:pt x="8" y="34"/>
                </a:lnTo>
                <a:lnTo>
                  <a:pt x="8" y="34"/>
                </a:lnTo>
                <a:lnTo>
                  <a:pt x="10" y="38"/>
                </a:lnTo>
                <a:lnTo>
                  <a:pt x="10" y="39"/>
                </a:lnTo>
                <a:lnTo>
                  <a:pt x="10" y="39"/>
                </a:lnTo>
                <a:lnTo>
                  <a:pt x="12" y="40"/>
                </a:lnTo>
                <a:lnTo>
                  <a:pt x="12" y="40"/>
                </a:lnTo>
                <a:lnTo>
                  <a:pt x="13" y="39"/>
                </a:lnTo>
                <a:lnTo>
                  <a:pt x="13" y="39"/>
                </a:lnTo>
                <a:lnTo>
                  <a:pt x="15" y="38"/>
                </a:lnTo>
                <a:lnTo>
                  <a:pt x="15" y="34"/>
                </a:lnTo>
                <a:lnTo>
                  <a:pt x="15" y="34"/>
                </a:lnTo>
                <a:lnTo>
                  <a:pt x="15" y="30"/>
                </a:lnTo>
                <a:lnTo>
                  <a:pt x="13" y="28"/>
                </a:lnTo>
                <a:lnTo>
                  <a:pt x="13" y="28"/>
                </a:lnTo>
                <a:close/>
                <a:moveTo>
                  <a:pt x="10" y="19"/>
                </a:moveTo>
                <a:lnTo>
                  <a:pt x="10" y="19"/>
                </a:lnTo>
                <a:lnTo>
                  <a:pt x="12" y="20"/>
                </a:lnTo>
                <a:lnTo>
                  <a:pt x="12" y="20"/>
                </a:lnTo>
                <a:lnTo>
                  <a:pt x="13" y="19"/>
                </a:lnTo>
                <a:lnTo>
                  <a:pt x="13" y="19"/>
                </a:lnTo>
                <a:lnTo>
                  <a:pt x="15" y="18"/>
                </a:lnTo>
                <a:lnTo>
                  <a:pt x="15" y="14"/>
                </a:lnTo>
                <a:lnTo>
                  <a:pt x="15" y="14"/>
                </a:lnTo>
                <a:lnTo>
                  <a:pt x="15" y="10"/>
                </a:lnTo>
                <a:lnTo>
                  <a:pt x="13" y="9"/>
                </a:lnTo>
                <a:lnTo>
                  <a:pt x="13" y="9"/>
                </a:lnTo>
                <a:lnTo>
                  <a:pt x="12" y="9"/>
                </a:lnTo>
                <a:lnTo>
                  <a:pt x="12" y="9"/>
                </a:lnTo>
                <a:lnTo>
                  <a:pt x="10" y="9"/>
                </a:lnTo>
                <a:lnTo>
                  <a:pt x="10" y="9"/>
                </a:lnTo>
                <a:lnTo>
                  <a:pt x="10" y="10"/>
                </a:lnTo>
                <a:lnTo>
                  <a:pt x="10" y="14"/>
                </a:lnTo>
                <a:lnTo>
                  <a:pt x="10" y="14"/>
                </a:lnTo>
                <a:lnTo>
                  <a:pt x="10" y="18"/>
                </a:lnTo>
                <a:lnTo>
                  <a:pt x="10" y="19"/>
                </a:lnTo>
                <a:lnTo>
                  <a:pt x="10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399" name="Freeform 1024">
            <a:extLst>
              <a:ext uri="{FF2B5EF4-FFF2-40B4-BE49-F238E27FC236}">
                <a16:creationId xmlns:a16="http://schemas.microsoft.com/office/drawing/2014/main" id="{EEF03A88-5737-4F35-875C-1F6CCB3D0B0B}"/>
              </a:ext>
            </a:extLst>
          </p:cNvPr>
          <p:cNvSpPr>
            <a:spLocks noEditPoints="1"/>
          </p:cNvSpPr>
          <p:nvPr/>
        </p:nvSpPr>
        <p:spPr bwMode="auto">
          <a:xfrm>
            <a:off x="4700031" y="2602096"/>
            <a:ext cx="41275" cy="74613"/>
          </a:xfrm>
          <a:custGeom>
            <a:avLst/>
            <a:gdLst>
              <a:gd name="T0" fmla="*/ 22 w 26"/>
              <a:gd name="T1" fmla="*/ 43 h 47"/>
              <a:gd name="T2" fmla="*/ 22 w 26"/>
              <a:gd name="T3" fmla="*/ 43 h 47"/>
              <a:gd name="T4" fmla="*/ 19 w 26"/>
              <a:gd name="T5" fmla="*/ 46 h 47"/>
              <a:gd name="T6" fmla="*/ 12 w 26"/>
              <a:gd name="T7" fmla="*/ 47 h 47"/>
              <a:gd name="T8" fmla="*/ 0 w 26"/>
              <a:gd name="T9" fmla="*/ 47 h 47"/>
              <a:gd name="T10" fmla="*/ 0 w 26"/>
              <a:gd name="T11" fmla="*/ 0 h 47"/>
              <a:gd name="T12" fmla="*/ 12 w 26"/>
              <a:gd name="T13" fmla="*/ 0 h 47"/>
              <a:gd name="T14" fmla="*/ 12 w 26"/>
              <a:gd name="T15" fmla="*/ 0 h 47"/>
              <a:gd name="T16" fmla="*/ 19 w 26"/>
              <a:gd name="T17" fmla="*/ 0 h 47"/>
              <a:gd name="T18" fmla="*/ 22 w 26"/>
              <a:gd name="T19" fmla="*/ 3 h 47"/>
              <a:gd name="T20" fmla="*/ 22 w 26"/>
              <a:gd name="T21" fmla="*/ 3 h 47"/>
              <a:gd name="T22" fmla="*/ 25 w 26"/>
              <a:gd name="T23" fmla="*/ 7 h 47"/>
              <a:gd name="T24" fmla="*/ 26 w 26"/>
              <a:gd name="T25" fmla="*/ 13 h 47"/>
              <a:gd name="T26" fmla="*/ 26 w 26"/>
              <a:gd name="T27" fmla="*/ 13 h 47"/>
              <a:gd name="T28" fmla="*/ 25 w 26"/>
              <a:gd name="T29" fmla="*/ 17 h 47"/>
              <a:gd name="T30" fmla="*/ 22 w 26"/>
              <a:gd name="T31" fmla="*/ 21 h 47"/>
              <a:gd name="T32" fmla="*/ 22 w 26"/>
              <a:gd name="T33" fmla="*/ 21 h 47"/>
              <a:gd name="T34" fmla="*/ 21 w 26"/>
              <a:gd name="T35" fmla="*/ 22 h 47"/>
              <a:gd name="T36" fmla="*/ 21 w 26"/>
              <a:gd name="T37" fmla="*/ 22 h 47"/>
              <a:gd name="T38" fmla="*/ 22 w 26"/>
              <a:gd name="T39" fmla="*/ 24 h 47"/>
              <a:gd name="T40" fmla="*/ 22 w 26"/>
              <a:gd name="T41" fmla="*/ 24 h 47"/>
              <a:gd name="T42" fmla="*/ 25 w 26"/>
              <a:gd name="T43" fmla="*/ 28 h 47"/>
              <a:gd name="T44" fmla="*/ 26 w 26"/>
              <a:gd name="T45" fmla="*/ 33 h 47"/>
              <a:gd name="T46" fmla="*/ 26 w 26"/>
              <a:gd name="T47" fmla="*/ 33 h 47"/>
              <a:gd name="T48" fmla="*/ 25 w 26"/>
              <a:gd name="T49" fmla="*/ 39 h 47"/>
              <a:gd name="T50" fmla="*/ 22 w 26"/>
              <a:gd name="T51" fmla="*/ 43 h 47"/>
              <a:gd name="T52" fmla="*/ 22 w 26"/>
              <a:gd name="T53" fmla="*/ 43 h 47"/>
              <a:gd name="T54" fmla="*/ 11 w 26"/>
              <a:gd name="T55" fmla="*/ 9 h 47"/>
              <a:gd name="T56" fmla="*/ 9 w 26"/>
              <a:gd name="T57" fmla="*/ 9 h 47"/>
              <a:gd name="T58" fmla="*/ 9 w 26"/>
              <a:gd name="T59" fmla="*/ 18 h 47"/>
              <a:gd name="T60" fmla="*/ 11 w 26"/>
              <a:gd name="T61" fmla="*/ 18 h 47"/>
              <a:gd name="T62" fmla="*/ 11 w 26"/>
              <a:gd name="T63" fmla="*/ 18 h 47"/>
              <a:gd name="T64" fmla="*/ 14 w 26"/>
              <a:gd name="T65" fmla="*/ 18 h 47"/>
              <a:gd name="T66" fmla="*/ 15 w 26"/>
              <a:gd name="T67" fmla="*/ 17 h 47"/>
              <a:gd name="T68" fmla="*/ 16 w 26"/>
              <a:gd name="T69" fmla="*/ 13 h 47"/>
              <a:gd name="T70" fmla="*/ 16 w 26"/>
              <a:gd name="T71" fmla="*/ 13 h 47"/>
              <a:gd name="T72" fmla="*/ 15 w 26"/>
              <a:gd name="T73" fmla="*/ 9 h 47"/>
              <a:gd name="T74" fmla="*/ 14 w 26"/>
              <a:gd name="T75" fmla="*/ 9 h 47"/>
              <a:gd name="T76" fmla="*/ 11 w 26"/>
              <a:gd name="T77" fmla="*/ 9 h 47"/>
              <a:gd name="T78" fmla="*/ 11 w 26"/>
              <a:gd name="T79" fmla="*/ 9 h 47"/>
              <a:gd name="T80" fmla="*/ 11 w 26"/>
              <a:gd name="T81" fmla="*/ 27 h 47"/>
              <a:gd name="T82" fmla="*/ 9 w 26"/>
              <a:gd name="T83" fmla="*/ 27 h 47"/>
              <a:gd name="T84" fmla="*/ 9 w 26"/>
              <a:gd name="T85" fmla="*/ 38 h 47"/>
              <a:gd name="T86" fmla="*/ 11 w 26"/>
              <a:gd name="T87" fmla="*/ 38 h 47"/>
              <a:gd name="T88" fmla="*/ 11 w 26"/>
              <a:gd name="T89" fmla="*/ 38 h 47"/>
              <a:gd name="T90" fmla="*/ 14 w 26"/>
              <a:gd name="T91" fmla="*/ 38 h 47"/>
              <a:gd name="T92" fmla="*/ 15 w 26"/>
              <a:gd name="T93" fmla="*/ 37 h 47"/>
              <a:gd name="T94" fmla="*/ 16 w 26"/>
              <a:gd name="T95" fmla="*/ 36 h 47"/>
              <a:gd name="T96" fmla="*/ 16 w 26"/>
              <a:gd name="T97" fmla="*/ 32 h 47"/>
              <a:gd name="T98" fmla="*/ 16 w 26"/>
              <a:gd name="T99" fmla="*/ 32 h 47"/>
              <a:gd name="T100" fmla="*/ 16 w 26"/>
              <a:gd name="T101" fmla="*/ 29 h 47"/>
              <a:gd name="T102" fmla="*/ 15 w 26"/>
              <a:gd name="T103" fmla="*/ 28 h 47"/>
              <a:gd name="T104" fmla="*/ 14 w 26"/>
              <a:gd name="T105" fmla="*/ 27 h 47"/>
              <a:gd name="T106" fmla="*/ 11 w 26"/>
              <a:gd name="T107" fmla="*/ 27 h 47"/>
              <a:gd name="T108" fmla="*/ 11 w 26"/>
              <a:gd name="T109" fmla="*/ 2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6" h="47">
                <a:moveTo>
                  <a:pt x="22" y="43"/>
                </a:moveTo>
                <a:lnTo>
                  <a:pt x="22" y="43"/>
                </a:lnTo>
                <a:lnTo>
                  <a:pt x="19" y="46"/>
                </a:lnTo>
                <a:lnTo>
                  <a:pt x="12" y="47"/>
                </a:lnTo>
                <a:lnTo>
                  <a:pt x="0" y="47"/>
                </a:lnTo>
                <a:lnTo>
                  <a:pt x="0" y="0"/>
                </a:lnTo>
                <a:lnTo>
                  <a:pt x="12" y="0"/>
                </a:lnTo>
                <a:lnTo>
                  <a:pt x="12" y="0"/>
                </a:lnTo>
                <a:lnTo>
                  <a:pt x="19" y="0"/>
                </a:lnTo>
                <a:lnTo>
                  <a:pt x="22" y="3"/>
                </a:lnTo>
                <a:lnTo>
                  <a:pt x="22" y="3"/>
                </a:lnTo>
                <a:lnTo>
                  <a:pt x="25" y="7"/>
                </a:lnTo>
                <a:lnTo>
                  <a:pt x="26" y="13"/>
                </a:lnTo>
                <a:lnTo>
                  <a:pt x="26" y="13"/>
                </a:lnTo>
                <a:lnTo>
                  <a:pt x="25" y="17"/>
                </a:lnTo>
                <a:lnTo>
                  <a:pt x="22" y="21"/>
                </a:lnTo>
                <a:lnTo>
                  <a:pt x="22" y="21"/>
                </a:lnTo>
                <a:lnTo>
                  <a:pt x="21" y="22"/>
                </a:lnTo>
                <a:lnTo>
                  <a:pt x="21" y="22"/>
                </a:lnTo>
                <a:lnTo>
                  <a:pt x="22" y="24"/>
                </a:lnTo>
                <a:lnTo>
                  <a:pt x="22" y="24"/>
                </a:lnTo>
                <a:lnTo>
                  <a:pt x="25" y="28"/>
                </a:lnTo>
                <a:lnTo>
                  <a:pt x="26" y="33"/>
                </a:lnTo>
                <a:lnTo>
                  <a:pt x="26" y="33"/>
                </a:lnTo>
                <a:lnTo>
                  <a:pt x="25" y="39"/>
                </a:lnTo>
                <a:lnTo>
                  <a:pt x="22" y="43"/>
                </a:lnTo>
                <a:lnTo>
                  <a:pt x="22" y="43"/>
                </a:lnTo>
                <a:close/>
                <a:moveTo>
                  <a:pt x="11" y="9"/>
                </a:moveTo>
                <a:lnTo>
                  <a:pt x="9" y="9"/>
                </a:lnTo>
                <a:lnTo>
                  <a:pt x="9" y="18"/>
                </a:lnTo>
                <a:lnTo>
                  <a:pt x="11" y="18"/>
                </a:lnTo>
                <a:lnTo>
                  <a:pt x="11" y="18"/>
                </a:lnTo>
                <a:lnTo>
                  <a:pt x="14" y="18"/>
                </a:lnTo>
                <a:lnTo>
                  <a:pt x="15" y="17"/>
                </a:lnTo>
                <a:lnTo>
                  <a:pt x="16" y="13"/>
                </a:lnTo>
                <a:lnTo>
                  <a:pt x="16" y="13"/>
                </a:lnTo>
                <a:lnTo>
                  <a:pt x="15" y="9"/>
                </a:lnTo>
                <a:lnTo>
                  <a:pt x="14" y="9"/>
                </a:lnTo>
                <a:lnTo>
                  <a:pt x="11" y="9"/>
                </a:lnTo>
                <a:lnTo>
                  <a:pt x="11" y="9"/>
                </a:lnTo>
                <a:close/>
                <a:moveTo>
                  <a:pt x="11" y="27"/>
                </a:moveTo>
                <a:lnTo>
                  <a:pt x="9" y="27"/>
                </a:lnTo>
                <a:lnTo>
                  <a:pt x="9" y="38"/>
                </a:lnTo>
                <a:lnTo>
                  <a:pt x="11" y="38"/>
                </a:lnTo>
                <a:lnTo>
                  <a:pt x="11" y="38"/>
                </a:lnTo>
                <a:lnTo>
                  <a:pt x="14" y="38"/>
                </a:lnTo>
                <a:lnTo>
                  <a:pt x="15" y="37"/>
                </a:lnTo>
                <a:lnTo>
                  <a:pt x="16" y="36"/>
                </a:lnTo>
                <a:lnTo>
                  <a:pt x="16" y="32"/>
                </a:lnTo>
                <a:lnTo>
                  <a:pt x="16" y="32"/>
                </a:lnTo>
                <a:lnTo>
                  <a:pt x="16" y="29"/>
                </a:lnTo>
                <a:lnTo>
                  <a:pt x="15" y="28"/>
                </a:lnTo>
                <a:lnTo>
                  <a:pt x="14" y="27"/>
                </a:lnTo>
                <a:lnTo>
                  <a:pt x="11" y="27"/>
                </a:lnTo>
                <a:lnTo>
                  <a:pt x="11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00" name="Freeform 1025">
            <a:extLst>
              <a:ext uri="{FF2B5EF4-FFF2-40B4-BE49-F238E27FC236}">
                <a16:creationId xmlns:a16="http://schemas.microsoft.com/office/drawing/2014/main" id="{F9365076-935E-46A6-A728-B907A9798C42}"/>
              </a:ext>
            </a:extLst>
          </p:cNvPr>
          <p:cNvSpPr>
            <a:spLocks/>
          </p:cNvSpPr>
          <p:nvPr/>
        </p:nvSpPr>
        <p:spPr bwMode="auto">
          <a:xfrm>
            <a:off x="5433456" y="2830696"/>
            <a:ext cx="25400" cy="73025"/>
          </a:xfrm>
          <a:custGeom>
            <a:avLst/>
            <a:gdLst>
              <a:gd name="T0" fmla="*/ 7 w 16"/>
              <a:gd name="T1" fmla="*/ 46 h 46"/>
              <a:gd name="T2" fmla="*/ 7 w 16"/>
              <a:gd name="T3" fmla="*/ 10 h 46"/>
              <a:gd name="T4" fmla="*/ 0 w 16"/>
              <a:gd name="T5" fmla="*/ 15 h 46"/>
              <a:gd name="T6" fmla="*/ 0 w 16"/>
              <a:gd name="T7" fmla="*/ 5 h 46"/>
              <a:gd name="T8" fmla="*/ 7 w 16"/>
              <a:gd name="T9" fmla="*/ 0 h 46"/>
              <a:gd name="T10" fmla="*/ 16 w 16"/>
              <a:gd name="T11" fmla="*/ 0 h 46"/>
              <a:gd name="T12" fmla="*/ 16 w 16"/>
              <a:gd name="T13" fmla="*/ 46 h 46"/>
              <a:gd name="T14" fmla="*/ 7 w 16"/>
              <a:gd name="T15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46">
                <a:moveTo>
                  <a:pt x="7" y="46"/>
                </a:moveTo>
                <a:lnTo>
                  <a:pt x="7" y="10"/>
                </a:lnTo>
                <a:lnTo>
                  <a:pt x="0" y="15"/>
                </a:lnTo>
                <a:lnTo>
                  <a:pt x="0" y="5"/>
                </a:lnTo>
                <a:lnTo>
                  <a:pt x="7" y="0"/>
                </a:lnTo>
                <a:lnTo>
                  <a:pt x="16" y="0"/>
                </a:lnTo>
                <a:lnTo>
                  <a:pt x="16" y="46"/>
                </a:lnTo>
                <a:lnTo>
                  <a:pt x="7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01" name="Freeform 1026">
            <a:extLst>
              <a:ext uri="{FF2B5EF4-FFF2-40B4-BE49-F238E27FC236}">
                <a16:creationId xmlns:a16="http://schemas.microsoft.com/office/drawing/2014/main" id="{BCF01DBF-5FD1-4487-8125-FFA1EBF620DE}"/>
              </a:ext>
            </a:extLst>
          </p:cNvPr>
          <p:cNvSpPr>
            <a:spLocks noEditPoints="1"/>
          </p:cNvSpPr>
          <p:nvPr/>
        </p:nvSpPr>
        <p:spPr bwMode="auto">
          <a:xfrm>
            <a:off x="5474731" y="2830696"/>
            <a:ext cx="41275" cy="73025"/>
          </a:xfrm>
          <a:custGeom>
            <a:avLst/>
            <a:gdLst>
              <a:gd name="T0" fmla="*/ 23 w 26"/>
              <a:gd name="T1" fmla="*/ 42 h 46"/>
              <a:gd name="T2" fmla="*/ 23 w 26"/>
              <a:gd name="T3" fmla="*/ 42 h 46"/>
              <a:gd name="T4" fmla="*/ 19 w 26"/>
              <a:gd name="T5" fmla="*/ 45 h 46"/>
              <a:gd name="T6" fmla="*/ 14 w 26"/>
              <a:gd name="T7" fmla="*/ 46 h 46"/>
              <a:gd name="T8" fmla="*/ 0 w 26"/>
              <a:gd name="T9" fmla="*/ 46 h 46"/>
              <a:gd name="T10" fmla="*/ 0 w 26"/>
              <a:gd name="T11" fmla="*/ 0 h 46"/>
              <a:gd name="T12" fmla="*/ 14 w 26"/>
              <a:gd name="T13" fmla="*/ 0 h 46"/>
              <a:gd name="T14" fmla="*/ 14 w 26"/>
              <a:gd name="T15" fmla="*/ 0 h 46"/>
              <a:gd name="T16" fmla="*/ 19 w 26"/>
              <a:gd name="T17" fmla="*/ 0 h 46"/>
              <a:gd name="T18" fmla="*/ 23 w 26"/>
              <a:gd name="T19" fmla="*/ 2 h 46"/>
              <a:gd name="T20" fmla="*/ 23 w 26"/>
              <a:gd name="T21" fmla="*/ 2 h 46"/>
              <a:gd name="T22" fmla="*/ 25 w 26"/>
              <a:gd name="T23" fmla="*/ 6 h 46"/>
              <a:gd name="T24" fmla="*/ 26 w 26"/>
              <a:gd name="T25" fmla="*/ 12 h 46"/>
              <a:gd name="T26" fmla="*/ 26 w 26"/>
              <a:gd name="T27" fmla="*/ 12 h 46"/>
              <a:gd name="T28" fmla="*/ 25 w 26"/>
              <a:gd name="T29" fmla="*/ 16 h 46"/>
              <a:gd name="T30" fmla="*/ 24 w 26"/>
              <a:gd name="T31" fmla="*/ 20 h 46"/>
              <a:gd name="T32" fmla="*/ 24 w 26"/>
              <a:gd name="T33" fmla="*/ 20 h 46"/>
              <a:gd name="T34" fmla="*/ 21 w 26"/>
              <a:gd name="T35" fmla="*/ 21 h 46"/>
              <a:gd name="T36" fmla="*/ 21 w 26"/>
              <a:gd name="T37" fmla="*/ 21 h 46"/>
              <a:gd name="T38" fmla="*/ 24 w 26"/>
              <a:gd name="T39" fmla="*/ 23 h 46"/>
              <a:gd name="T40" fmla="*/ 24 w 26"/>
              <a:gd name="T41" fmla="*/ 23 h 46"/>
              <a:gd name="T42" fmla="*/ 25 w 26"/>
              <a:gd name="T43" fmla="*/ 26 h 46"/>
              <a:gd name="T44" fmla="*/ 26 w 26"/>
              <a:gd name="T45" fmla="*/ 32 h 46"/>
              <a:gd name="T46" fmla="*/ 26 w 26"/>
              <a:gd name="T47" fmla="*/ 32 h 46"/>
              <a:gd name="T48" fmla="*/ 25 w 26"/>
              <a:gd name="T49" fmla="*/ 39 h 46"/>
              <a:gd name="T50" fmla="*/ 23 w 26"/>
              <a:gd name="T51" fmla="*/ 42 h 46"/>
              <a:gd name="T52" fmla="*/ 23 w 26"/>
              <a:gd name="T53" fmla="*/ 42 h 46"/>
              <a:gd name="T54" fmla="*/ 13 w 26"/>
              <a:gd name="T55" fmla="*/ 7 h 46"/>
              <a:gd name="T56" fmla="*/ 9 w 26"/>
              <a:gd name="T57" fmla="*/ 7 h 46"/>
              <a:gd name="T58" fmla="*/ 9 w 26"/>
              <a:gd name="T59" fmla="*/ 17 h 46"/>
              <a:gd name="T60" fmla="*/ 13 w 26"/>
              <a:gd name="T61" fmla="*/ 17 h 46"/>
              <a:gd name="T62" fmla="*/ 13 w 26"/>
              <a:gd name="T63" fmla="*/ 17 h 46"/>
              <a:gd name="T64" fmla="*/ 15 w 26"/>
              <a:gd name="T65" fmla="*/ 17 h 46"/>
              <a:gd name="T66" fmla="*/ 16 w 26"/>
              <a:gd name="T67" fmla="*/ 16 h 46"/>
              <a:gd name="T68" fmla="*/ 16 w 26"/>
              <a:gd name="T69" fmla="*/ 12 h 46"/>
              <a:gd name="T70" fmla="*/ 16 w 26"/>
              <a:gd name="T71" fmla="*/ 12 h 46"/>
              <a:gd name="T72" fmla="*/ 16 w 26"/>
              <a:gd name="T73" fmla="*/ 8 h 46"/>
              <a:gd name="T74" fmla="*/ 15 w 26"/>
              <a:gd name="T75" fmla="*/ 8 h 46"/>
              <a:gd name="T76" fmla="*/ 13 w 26"/>
              <a:gd name="T77" fmla="*/ 7 h 46"/>
              <a:gd name="T78" fmla="*/ 13 w 26"/>
              <a:gd name="T79" fmla="*/ 7 h 46"/>
              <a:gd name="T80" fmla="*/ 13 w 26"/>
              <a:gd name="T81" fmla="*/ 25 h 46"/>
              <a:gd name="T82" fmla="*/ 9 w 26"/>
              <a:gd name="T83" fmla="*/ 25 h 46"/>
              <a:gd name="T84" fmla="*/ 9 w 26"/>
              <a:gd name="T85" fmla="*/ 37 h 46"/>
              <a:gd name="T86" fmla="*/ 13 w 26"/>
              <a:gd name="T87" fmla="*/ 37 h 46"/>
              <a:gd name="T88" fmla="*/ 13 w 26"/>
              <a:gd name="T89" fmla="*/ 37 h 46"/>
              <a:gd name="T90" fmla="*/ 15 w 26"/>
              <a:gd name="T91" fmla="*/ 37 h 46"/>
              <a:gd name="T92" fmla="*/ 16 w 26"/>
              <a:gd name="T93" fmla="*/ 36 h 46"/>
              <a:gd name="T94" fmla="*/ 16 w 26"/>
              <a:gd name="T95" fmla="*/ 33 h 46"/>
              <a:gd name="T96" fmla="*/ 16 w 26"/>
              <a:gd name="T97" fmla="*/ 31 h 46"/>
              <a:gd name="T98" fmla="*/ 16 w 26"/>
              <a:gd name="T99" fmla="*/ 31 h 46"/>
              <a:gd name="T100" fmla="*/ 16 w 26"/>
              <a:gd name="T101" fmla="*/ 28 h 46"/>
              <a:gd name="T102" fmla="*/ 16 w 26"/>
              <a:gd name="T103" fmla="*/ 27 h 46"/>
              <a:gd name="T104" fmla="*/ 14 w 26"/>
              <a:gd name="T105" fmla="*/ 26 h 46"/>
              <a:gd name="T106" fmla="*/ 13 w 26"/>
              <a:gd name="T107" fmla="*/ 25 h 46"/>
              <a:gd name="T108" fmla="*/ 13 w 26"/>
              <a:gd name="T109" fmla="*/ 25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6" h="46">
                <a:moveTo>
                  <a:pt x="23" y="42"/>
                </a:moveTo>
                <a:lnTo>
                  <a:pt x="23" y="42"/>
                </a:lnTo>
                <a:lnTo>
                  <a:pt x="19" y="45"/>
                </a:lnTo>
                <a:lnTo>
                  <a:pt x="14" y="46"/>
                </a:lnTo>
                <a:lnTo>
                  <a:pt x="0" y="46"/>
                </a:lnTo>
                <a:lnTo>
                  <a:pt x="0" y="0"/>
                </a:lnTo>
                <a:lnTo>
                  <a:pt x="14" y="0"/>
                </a:lnTo>
                <a:lnTo>
                  <a:pt x="14" y="0"/>
                </a:lnTo>
                <a:lnTo>
                  <a:pt x="19" y="0"/>
                </a:lnTo>
                <a:lnTo>
                  <a:pt x="23" y="2"/>
                </a:lnTo>
                <a:lnTo>
                  <a:pt x="23" y="2"/>
                </a:lnTo>
                <a:lnTo>
                  <a:pt x="25" y="6"/>
                </a:lnTo>
                <a:lnTo>
                  <a:pt x="26" y="12"/>
                </a:lnTo>
                <a:lnTo>
                  <a:pt x="26" y="12"/>
                </a:lnTo>
                <a:lnTo>
                  <a:pt x="25" y="16"/>
                </a:lnTo>
                <a:lnTo>
                  <a:pt x="24" y="20"/>
                </a:lnTo>
                <a:lnTo>
                  <a:pt x="24" y="20"/>
                </a:lnTo>
                <a:lnTo>
                  <a:pt x="21" y="21"/>
                </a:lnTo>
                <a:lnTo>
                  <a:pt x="21" y="21"/>
                </a:lnTo>
                <a:lnTo>
                  <a:pt x="24" y="23"/>
                </a:lnTo>
                <a:lnTo>
                  <a:pt x="24" y="23"/>
                </a:lnTo>
                <a:lnTo>
                  <a:pt x="25" y="26"/>
                </a:lnTo>
                <a:lnTo>
                  <a:pt x="26" y="32"/>
                </a:lnTo>
                <a:lnTo>
                  <a:pt x="26" y="32"/>
                </a:lnTo>
                <a:lnTo>
                  <a:pt x="25" y="39"/>
                </a:lnTo>
                <a:lnTo>
                  <a:pt x="23" y="42"/>
                </a:lnTo>
                <a:lnTo>
                  <a:pt x="23" y="42"/>
                </a:lnTo>
                <a:close/>
                <a:moveTo>
                  <a:pt x="13" y="7"/>
                </a:moveTo>
                <a:lnTo>
                  <a:pt x="9" y="7"/>
                </a:lnTo>
                <a:lnTo>
                  <a:pt x="9" y="17"/>
                </a:lnTo>
                <a:lnTo>
                  <a:pt x="13" y="17"/>
                </a:lnTo>
                <a:lnTo>
                  <a:pt x="13" y="17"/>
                </a:lnTo>
                <a:lnTo>
                  <a:pt x="15" y="17"/>
                </a:lnTo>
                <a:lnTo>
                  <a:pt x="16" y="16"/>
                </a:lnTo>
                <a:lnTo>
                  <a:pt x="16" y="12"/>
                </a:lnTo>
                <a:lnTo>
                  <a:pt x="16" y="12"/>
                </a:lnTo>
                <a:lnTo>
                  <a:pt x="16" y="8"/>
                </a:lnTo>
                <a:lnTo>
                  <a:pt x="15" y="8"/>
                </a:lnTo>
                <a:lnTo>
                  <a:pt x="13" y="7"/>
                </a:lnTo>
                <a:lnTo>
                  <a:pt x="13" y="7"/>
                </a:lnTo>
                <a:close/>
                <a:moveTo>
                  <a:pt x="13" y="25"/>
                </a:moveTo>
                <a:lnTo>
                  <a:pt x="9" y="25"/>
                </a:lnTo>
                <a:lnTo>
                  <a:pt x="9" y="37"/>
                </a:lnTo>
                <a:lnTo>
                  <a:pt x="13" y="37"/>
                </a:lnTo>
                <a:lnTo>
                  <a:pt x="13" y="37"/>
                </a:lnTo>
                <a:lnTo>
                  <a:pt x="15" y="37"/>
                </a:lnTo>
                <a:lnTo>
                  <a:pt x="16" y="36"/>
                </a:lnTo>
                <a:lnTo>
                  <a:pt x="16" y="33"/>
                </a:lnTo>
                <a:lnTo>
                  <a:pt x="16" y="31"/>
                </a:lnTo>
                <a:lnTo>
                  <a:pt x="16" y="31"/>
                </a:lnTo>
                <a:lnTo>
                  <a:pt x="16" y="28"/>
                </a:lnTo>
                <a:lnTo>
                  <a:pt x="16" y="27"/>
                </a:lnTo>
                <a:lnTo>
                  <a:pt x="14" y="26"/>
                </a:lnTo>
                <a:lnTo>
                  <a:pt x="13" y="25"/>
                </a:lnTo>
                <a:lnTo>
                  <a:pt x="13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02" name="Freeform 1027">
            <a:extLst>
              <a:ext uri="{FF2B5EF4-FFF2-40B4-BE49-F238E27FC236}">
                <a16:creationId xmlns:a16="http://schemas.microsoft.com/office/drawing/2014/main" id="{2B71AAA1-E57F-4976-AED8-5CD40C04233A}"/>
              </a:ext>
            </a:extLst>
          </p:cNvPr>
          <p:cNvSpPr>
            <a:spLocks/>
          </p:cNvSpPr>
          <p:nvPr/>
        </p:nvSpPr>
        <p:spPr bwMode="auto">
          <a:xfrm>
            <a:off x="5865256" y="2827521"/>
            <a:ext cx="36513" cy="76200"/>
          </a:xfrm>
          <a:custGeom>
            <a:avLst/>
            <a:gdLst>
              <a:gd name="T0" fmla="*/ 0 w 23"/>
              <a:gd name="T1" fmla="*/ 48 h 48"/>
              <a:gd name="T2" fmla="*/ 0 w 23"/>
              <a:gd name="T3" fmla="*/ 41 h 48"/>
              <a:gd name="T4" fmla="*/ 13 w 23"/>
              <a:gd name="T5" fmla="*/ 19 h 48"/>
              <a:gd name="T6" fmla="*/ 13 w 23"/>
              <a:gd name="T7" fmla="*/ 19 h 48"/>
              <a:gd name="T8" fmla="*/ 14 w 23"/>
              <a:gd name="T9" fmla="*/ 15 h 48"/>
              <a:gd name="T10" fmla="*/ 14 w 23"/>
              <a:gd name="T11" fmla="*/ 12 h 48"/>
              <a:gd name="T12" fmla="*/ 14 w 23"/>
              <a:gd name="T13" fmla="*/ 12 h 48"/>
              <a:gd name="T14" fmla="*/ 14 w 23"/>
              <a:gd name="T15" fmla="*/ 9 h 48"/>
              <a:gd name="T16" fmla="*/ 11 w 23"/>
              <a:gd name="T17" fmla="*/ 8 h 48"/>
              <a:gd name="T18" fmla="*/ 11 w 23"/>
              <a:gd name="T19" fmla="*/ 8 h 48"/>
              <a:gd name="T20" fmla="*/ 10 w 23"/>
              <a:gd name="T21" fmla="*/ 9 h 48"/>
              <a:gd name="T22" fmla="*/ 9 w 23"/>
              <a:gd name="T23" fmla="*/ 12 h 48"/>
              <a:gd name="T24" fmla="*/ 9 w 23"/>
              <a:gd name="T25" fmla="*/ 14 h 48"/>
              <a:gd name="T26" fmla="*/ 0 w 23"/>
              <a:gd name="T27" fmla="*/ 14 h 48"/>
              <a:gd name="T28" fmla="*/ 0 w 23"/>
              <a:gd name="T29" fmla="*/ 12 h 48"/>
              <a:gd name="T30" fmla="*/ 0 w 23"/>
              <a:gd name="T31" fmla="*/ 12 h 48"/>
              <a:gd name="T32" fmla="*/ 1 w 23"/>
              <a:gd name="T33" fmla="*/ 7 h 48"/>
              <a:gd name="T34" fmla="*/ 4 w 23"/>
              <a:gd name="T35" fmla="*/ 4 h 48"/>
              <a:gd name="T36" fmla="*/ 4 w 23"/>
              <a:gd name="T37" fmla="*/ 4 h 48"/>
              <a:gd name="T38" fmla="*/ 8 w 23"/>
              <a:gd name="T39" fmla="*/ 2 h 48"/>
              <a:gd name="T40" fmla="*/ 11 w 23"/>
              <a:gd name="T41" fmla="*/ 0 h 48"/>
              <a:gd name="T42" fmla="*/ 11 w 23"/>
              <a:gd name="T43" fmla="*/ 0 h 48"/>
              <a:gd name="T44" fmla="*/ 16 w 23"/>
              <a:gd name="T45" fmla="*/ 2 h 48"/>
              <a:gd name="T46" fmla="*/ 20 w 23"/>
              <a:gd name="T47" fmla="*/ 3 h 48"/>
              <a:gd name="T48" fmla="*/ 20 w 23"/>
              <a:gd name="T49" fmla="*/ 3 h 48"/>
              <a:gd name="T50" fmla="*/ 23 w 23"/>
              <a:gd name="T51" fmla="*/ 7 h 48"/>
              <a:gd name="T52" fmla="*/ 23 w 23"/>
              <a:gd name="T53" fmla="*/ 12 h 48"/>
              <a:gd name="T54" fmla="*/ 23 w 23"/>
              <a:gd name="T55" fmla="*/ 12 h 48"/>
              <a:gd name="T56" fmla="*/ 23 w 23"/>
              <a:gd name="T57" fmla="*/ 17 h 48"/>
              <a:gd name="T58" fmla="*/ 20 w 23"/>
              <a:gd name="T59" fmla="*/ 22 h 48"/>
              <a:gd name="T60" fmla="*/ 10 w 23"/>
              <a:gd name="T61" fmla="*/ 39 h 48"/>
              <a:gd name="T62" fmla="*/ 23 w 23"/>
              <a:gd name="T63" fmla="*/ 39 h 48"/>
              <a:gd name="T64" fmla="*/ 23 w 23"/>
              <a:gd name="T65" fmla="*/ 48 h 48"/>
              <a:gd name="T66" fmla="*/ 0 w 23"/>
              <a:gd name="T67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3" h="48">
                <a:moveTo>
                  <a:pt x="0" y="48"/>
                </a:moveTo>
                <a:lnTo>
                  <a:pt x="0" y="41"/>
                </a:lnTo>
                <a:lnTo>
                  <a:pt x="13" y="19"/>
                </a:lnTo>
                <a:lnTo>
                  <a:pt x="13" y="19"/>
                </a:lnTo>
                <a:lnTo>
                  <a:pt x="14" y="15"/>
                </a:lnTo>
                <a:lnTo>
                  <a:pt x="14" y="12"/>
                </a:lnTo>
                <a:lnTo>
                  <a:pt x="14" y="12"/>
                </a:lnTo>
                <a:lnTo>
                  <a:pt x="14" y="9"/>
                </a:lnTo>
                <a:lnTo>
                  <a:pt x="11" y="8"/>
                </a:lnTo>
                <a:lnTo>
                  <a:pt x="11" y="8"/>
                </a:lnTo>
                <a:lnTo>
                  <a:pt x="10" y="9"/>
                </a:lnTo>
                <a:lnTo>
                  <a:pt x="9" y="12"/>
                </a:lnTo>
                <a:lnTo>
                  <a:pt x="9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1" y="7"/>
                </a:lnTo>
                <a:lnTo>
                  <a:pt x="4" y="4"/>
                </a:lnTo>
                <a:lnTo>
                  <a:pt x="4" y="4"/>
                </a:lnTo>
                <a:lnTo>
                  <a:pt x="8" y="2"/>
                </a:lnTo>
                <a:lnTo>
                  <a:pt x="11" y="0"/>
                </a:lnTo>
                <a:lnTo>
                  <a:pt x="11" y="0"/>
                </a:lnTo>
                <a:lnTo>
                  <a:pt x="16" y="2"/>
                </a:lnTo>
                <a:lnTo>
                  <a:pt x="20" y="3"/>
                </a:lnTo>
                <a:lnTo>
                  <a:pt x="20" y="3"/>
                </a:lnTo>
                <a:lnTo>
                  <a:pt x="23" y="7"/>
                </a:lnTo>
                <a:lnTo>
                  <a:pt x="23" y="12"/>
                </a:lnTo>
                <a:lnTo>
                  <a:pt x="23" y="12"/>
                </a:lnTo>
                <a:lnTo>
                  <a:pt x="23" y="17"/>
                </a:lnTo>
                <a:lnTo>
                  <a:pt x="20" y="22"/>
                </a:lnTo>
                <a:lnTo>
                  <a:pt x="10" y="39"/>
                </a:lnTo>
                <a:lnTo>
                  <a:pt x="23" y="39"/>
                </a:lnTo>
                <a:lnTo>
                  <a:pt x="23" y="48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03" name="Freeform 1028">
            <a:extLst>
              <a:ext uri="{FF2B5EF4-FFF2-40B4-BE49-F238E27FC236}">
                <a16:creationId xmlns:a16="http://schemas.microsoft.com/office/drawing/2014/main" id="{CC892879-6AD4-40BD-9BB5-D453C42CABB5}"/>
              </a:ext>
            </a:extLst>
          </p:cNvPr>
          <p:cNvSpPr>
            <a:spLocks noEditPoints="1"/>
          </p:cNvSpPr>
          <p:nvPr/>
        </p:nvSpPr>
        <p:spPr bwMode="auto">
          <a:xfrm>
            <a:off x="5911293" y="2830696"/>
            <a:ext cx="41275" cy="73025"/>
          </a:xfrm>
          <a:custGeom>
            <a:avLst/>
            <a:gdLst>
              <a:gd name="T0" fmla="*/ 22 w 26"/>
              <a:gd name="T1" fmla="*/ 42 h 46"/>
              <a:gd name="T2" fmla="*/ 22 w 26"/>
              <a:gd name="T3" fmla="*/ 42 h 46"/>
              <a:gd name="T4" fmla="*/ 19 w 26"/>
              <a:gd name="T5" fmla="*/ 45 h 46"/>
              <a:gd name="T6" fmla="*/ 14 w 26"/>
              <a:gd name="T7" fmla="*/ 46 h 46"/>
              <a:gd name="T8" fmla="*/ 0 w 26"/>
              <a:gd name="T9" fmla="*/ 46 h 46"/>
              <a:gd name="T10" fmla="*/ 0 w 26"/>
              <a:gd name="T11" fmla="*/ 0 h 46"/>
              <a:gd name="T12" fmla="*/ 14 w 26"/>
              <a:gd name="T13" fmla="*/ 0 h 46"/>
              <a:gd name="T14" fmla="*/ 14 w 26"/>
              <a:gd name="T15" fmla="*/ 0 h 46"/>
              <a:gd name="T16" fmla="*/ 19 w 26"/>
              <a:gd name="T17" fmla="*/ 0 h 46"/>
              <a:gd name="T18" fmla="*/ 22 w 26"/>
              <a:gd name="T19" fmla="*/ 2 h 46"/>
              <a:gd name="T20" fmla="*/ 22 w 26"/>
              <a:gd name="T21" fmla="*/ 2 h 46"/>
              <a:gd name="T22" fmla="*/ 25 w 26"/>
              <a:gd name="T23" fmla="*/ 6 h 46"/>
              <a:gd name="T24" fmla="*/ 26 w 26"/>
              <a:gd name="T25" fmla="*/ 12 h 46"/>
              <a:gd name="T26" fmla="*/ 26 w 26"/>
              <a:gd name="T27" fmla="*/ 12 h 46"/>
              <a:gd name="T28" fmla="*/ 26 w 26"/>
              <a:gd name="T29" fmla="*/ 16 h 46"/>
              <a:gd name="T30" fmla="*/ 24 w 26"/>
              <a:gd name="T31" fmla="*/ 20 h 46"/>
              <a:gd name="T32" fmla="*/ 24 w 26"/>
              <a:gd name="T33" fmla="*/ 20 h 46"/>
              <a:gd name="T34" fmla="*/ 21 w 26"/>
              <a:gd name="T35" fmla="*/ 21 h 46"/>
              <a:gd name="T36" fmla="*/ 21 w 26"/>
              <a:gd name="T37" fmla="*/ 21 h 46"/>
              <a:gd name="T38" fmla="*/ 24 w 26"/>
              <a:gd name="T39" fmla="*/ 23 h 46"/>
              <a:gd name="T40" fmla="*/ 24 w 26"/>
              <a:gd name="T41" fmla="*/ 23 h 46"/>
              <a:gd name="T42" fmla="*/ 26 w 26"/>
              <a:gd name="T43" fmla="*/ 26 h 46"/>
              <a:gd name="T44" fmla="*/ 26 w 26"/>
              <a:gd name="T45" fmla="*/ 32 h 46"/>
              <a:gd name="T46" fmla="*/ 26 w 26"/>
              <a:gd name="T47" fmla="*/ 32 h 46"/>
              <a:gd name="T48" fmla="*/ 25 w 26"/>
              <a:gd name="T49" fmla="*/ 39 h 46"/>
              <a:gd name="T50" fmla="*/ 22 w 26"/>
              <a:gd name="T51" fmla="*/ 42 h 46"/>
              <a:gd name="T52" fmla="*/ 22 w 26"/>
              <a:gd name="T53" fmla="*/ 42 h 46"/>
              <a:gd name="T54" fmla="*/ 12 w 26"/>
              <a:gd name="T55" fmla="*/ 7 h 46"/>
              <a:gd name="T56" fmla="*/ 9 w 26"/>
              <a:gd name="T57" fmla="*/ 7 h 46"/>
              <a:gd name="T58" fmla="*/ 9 w 26"/>
              <a:gd name="T59" fmla="*/ 17 h 46"/>
              <a:gd name="T60" fmla="*/ 12 w 26"/>
              <a:gd name="T61" fmla="*/ 17 h 46"/>
              <a:gd name="T62" fmla="*/ 12 w 26"/>
              <a:gd name="T63" fmla="*/ 17 h 46"/>
              <a:gd name="T64" fmla="*/ 15 w 26"/>
              <a:gd name="T65" fmla="*/ 17 h 46"/>
              <a:gd name="T66" fmla="*/ 16 w 26"/>
              <a:gd name="T67" fmla="*/ 16 h 46"/>
              <a:gd name="T68" fmla="*/ 17 w 26"/>
              <a:gd name="T69" fmla="*/ 12 h 46"/>
              <a:gd name="T70" fmla="*/ 17 w 26"/>
              <a:gd name="T71" fmla="*/ 12 h 46"/>
              <a:gd name="T72" fmla="*/ 16 w 26"/>
              <a:gd name="T73" fmla="*/ 8 h 46"/>
              <a:gd name="T74" fmla="*/ 15 w 26"/>
              <a:gd name="T75" fmla="*/ 8 h 46"/>
              <a:gd name="T76" fmla="*/ 12 w 26"/>
              <a:gd name="T77" fmla="*/ 7 h 46"/>
              <a:gd name="T78" fmla="*/ 12 w 26"/>
              <a:gd name="T79" fmla="*/ 7 h 46"/>
              <a:gd name="T80" fmla="*/ 12 w 26"/>
              <a:gd name="T81" fmla="*/ 25 h 46"/>
              <a:gd name="T82" fmla="*/ 9 w 26"/>
              <a:gd name="T83" fmla="*/ 25 h 46"/>
              <a:gd name="T84" fmla="*/ 9 w 26"/>
              <a:gd name="T85" fmla="*/ 37 h 46"/>
              <a:gd name="T86" fmla="*/ 12 w 26"/>
              <a:gd name="T87" fmla="*/ 37 h 46"/>
              <a:gd name="T88" fmla="*/ 12 w 26"/>
              <a:gd name="T89" fmla="*/ 37 h 46"/>
              <a:gd name="T90" fmla="*/ 15 w 26"/>
              <a:gd name="T91" fmla="*/ 37 h 46"/>
              <a:gd name="T92" fmla="*/ 16 w 26"/>
              <a:gd name="T93" fmla="*/ 36 h 46"/>
              <a:gd name="T94" fmla="*/ 16 w 26"/>
              <a:gd name="T95" fmla="*/ 33 h 46"/>
              <a:gd name="T96" fmla="*/ 17 w 26"/>
              <a:gd name="T97" fmla="*/ 31 h 46"/>
              <a:gd name="T98" fmla="*/ 17 w 26"/>
              <a:gd name="T99" fmla="*/ 31 h 46"/>
              <a:gd name="T100" fmla="*/ 16 w 26"/>
              <a:gd name="T101" fmla="*/ 28 h 46"/>
              <a:gd name="T102" fmla="*/ 16 w 26"/>
              <a:gd name="T103" fmla="*/ 27 h 46"/>
              <a:gd name="T104" fmla="*/ 15 w 26"/>
              <a:gd name="T105" fmla="*/ 26 h 46"/>
              <a:gd name="T106" fmla="*/ 12 w 26"/>
              <a:gd name="T107" fmla="*/ 25 h 46"/>
              <a:gd name="T108" fmla="*/ 12 w 26"/>
              <a:gd name="T109" fmla="*/ 25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6" h="46">
                <a:moveTo>
                  <a:pt x="22" y="42"/>
                </a:moveTo>
                <a:lnTo>
                  <a:pt x="22" y="42"/>
                </a:lnTo>
                <a:lnTo>
                  <a:pt x="19" y="45"/>
                </a:lnTo>
                <a:lnTo>
                  <a:pt x="14" y="46"/>
                </a:lnTo>
                <a:lnTo>
                  <a:pt x="0" y="46"/>
                </a:lnTo>
                <a:lnTo>
                  <a:pt x="0" y="0"/>
                </a:lnTo>
                <a:lnTo>
                  <a:pt x="14" y="0"/>
                </a:lnTo>
                <a:lnTo>
                  <a:pt x="14" y="0"/>
                </a:lnTo>
                <a:lnTo>
                  <a:pt x="19" y="0"/>
                </a:lnTo>
                <a:lnTo>
                  <a:pt x="22" y="2"/>
                </a:lnTo>
                <a:lnTo>
                  <a:pt x="22" y="2"/>
                </a:lnTo>
                <a:lnTo>
                  <a:pt x="25" y="6"/>
                </a:lnTo>
                <a:lnTo>
                  <a:pt x="26" y="12"/>
                </a:lnTo>
                <a:lnTo>
                  <a:pt x="26" y="12"/>
                </a:lnTo>
                <a:lnTo>
                  <a:pt x="26" y="16"/>
                </a:lnTo>
                <a:lnTo>
                  <a:pt x="24" y="20"/>
                </a:lnTo>
                <a:lnTo>
                  <a:pt x="24" y="20"/>
                </a:lnTo>
                <a:lnTo>
                  <a:pt x="21" y="21"/>
                </a:lnTo>
                <a:lnTo>
                  <a:pt x="21" y="21"/>
                </a:lnTo>
                <a:lnTo>
                  <a:pt x="24" y="23"/>
                </a:lnTo>
                <a:lnTo>
                  <a:pt x="24" y="23"/>
                </a:lnTo>
                <a:lnTo>
                  <a:pt x="26" y="26"/>
                </a:lnTo>
                <a:lnTo>
                  <a:pt x="26" y="32"/>
                </a:lnTo>
                <a:lnTo>
                  <a:pt x="26" y="32"/>
                </a:lnTo>
                <a:lnTo>
                  <a:pt x="25" y="39"/>
                </a:lnTo>
                <a:lnTo>
                  <a:pt x="22" y="42"/>
                </a:lnTo>
                <a:lnTo>
                  <a:pt x="22" y="42"/>
                </a:lnTo>
                <a:close/>
                <a:moveTo>
                  <a:pt x="12" y="7"/>
                </a:moveTo>
                <a:lnTo>
                  <a:pt x="9" y="7"/>
                </a:lnTo>
                <a:lnTo>
                  <a:pt x="9" y="17"/>
                </a:lnTo>
                <a:lnTo>
                  <a:pt x="12" y="17"/>
                </a:lnTo>
                <a:lnTo>
                  <a:pt x="12" y="17"/>
                </a:lnTo>
                <a:lnTo>
                  <a:pt x="15" y="17"/>
                </a:lnTo>
                <a:lnTo>
                  <a:pt x="16" y="16"/>
                </a:lnTo>
                <a:lnTo>
                  <a:pt x="17" y="12"/>
                </a:lnTo>
                <a:lnTo>
                  <a:pt x="17" y="12"/>
                </a:lnTo>
                <a:lnTo>
                  <a:pt x="16" y="8"/>
                </a:lnTo>
                <a:lnTo>
                  <a:pt x="15" y="8"/>
                </a:lnTo>
                <a:lnTo>
                  <a:pt x="12" y="7"/>
                </a:lnTo>
                <a:lnTo>
                  <a:pt x="12" y="7"/>
                </a:lnTo>
                <a:close/>
                <a:moveTo>
                  <a:pt x="12" y="25"/>
                </a:moveTo>
                <a:lnTo>
                  <a:pt x="9" y="25"/>
                </a:lnTo>
                <a:lnTo>
                  <a:pt x="9" y="37"/>
                </a:lnTo>
                <a:lnTo>
                  <a:pt x="12" y="37"/>
                </a:lnTo>
                <a:lnTo>
                  <a:pt x="12" y="37"/>
                </a:lnTo>
                <a:lnTo>
                  <a:pt x="15" y="37"/>
                </a:lnTo>
                <a:lnTo>
                  <a:pt x="16" y="36"/>
                </a:lnTo>
                <a:lnTo>
                  <a:pt x="16" y="33"/>
                </a:lnTo>
                <a:lnTo>
                  <a:pt x="17" y="31"/>
                </a:lnTo>
                <a:lnTo>
                  <a:pt x="17" y="31"/>
                </a:lnTo>
                <a:lnTo>
                  <a:pt x="16" y="28"/>
                </a:lnTo>
                <a:lnTo>
                  <a:pt x="16" y="27"/>
                </a:lnTo>
                <a:lnTo>
                  <a:pt x="15" y="26"/>
                </a:lnTo>
                <a:lnTo>
                  <a:pt x="12" y="25"/>
                </a:lnTo>
                <a:lnTo>
                  <a:pt x="12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04" name="Freeform 1029">
            <a:extLst>
              <a:ext uri="{FF2B5EF4-FFF2-40B4-BE49-F238E27FC236}">
                <a16:creationId xmlns:a16="http://schemas.microsoft.com/office/drawing/2014/main" id="{E57BBA2B-F421-40FC-AAD2-890B92720B62}"/>
              </a:ext>
            </a:extLst>
          </p:cNvPr>
          <p:cNvSpPr>
            <a:spLocks/>
          </p:cNvSpPr>
          <p:nvPr/>
        </p:nvSpPr>
        <p:spPr bwMode="auto">
          <a:xfrm>
            <a:off x="1305956" y="1295584"/>
            <a:ext cx="26988" cy="73025"/>
          </a:xfrm>
          <a:custGeom>
            <a:avLst/>
            <a:gdLst>
              <a:gd name="T0" fmla="*/ 8 w 17"/>
              <a:gd name="T1" fmla="*/ 46 h 46"/>
              <a:gd name="T2" fmla="*/ 8 w 17"/>
              <a:gd name="T3" fmla="*/ 10 h 46"/>
              <a:gd name="T4" fmla="*/ 0 w 17"/>
              <a:gd name="T5" fmla="*/ 15 h 46"/>
              <a:gd name="T6" fmla="*/ 0 w 17"/>
              <a:gd name="T7" fmla="*/ 5 h 46"/>
              <a:gd name="T8" fmla="*/ 8 w 17"/>
              <a:gd name="T9" fmla="*/ 0 h 46"/>
              <a:gd name="T10" fmla="*/ 17 w 17"/>
              <a:gd name="T11" fmla="*/ 0 h 46"/>
              <a:gd name="T12" fmla="*/ 17 w 17"/>
              <a:gd name="T13" fmla="*/ 46 h 46"/>
              <a:gd name="T14" fmla="*/ 8 w 17"/>
              <a:gd name="T15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46">
                <a:moveTo>
                  <a:pt x="8" y="46"/>
                </a:moveTo>
                <a:lnTo>
                  <a:pt x="8" y="10"/>
                </a:lnTo>
                <a:lnTo>
                  <a:pt x="0" y="15"/>
                </a:lnTo>
                <a:lnTo>
                  <a:pt x="0" y="5"/>
                </a:lnTo>
                <a:lnTo>
                  <a:pt x="8" y="0"/>
                </a:lnTo>
                <a:lnTo>
                  <a:pt x="17" y="0"/>
                </a:lnTo>
                <a:lnTo>
                  <a:pt x="17" y="46"/>
                </a:lnTo>
                <a:lnTo>
                  <a:pt x="8" y="46"/>
                </a:lnTo>
                <a:close/>
              </a:path>
            </a:pathLst>
          </a:custGeom>
          <a:solidFill>
            <a:srgbClr val="DC3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05" name="Freeform 1030">
            <a:extLst>
              <a:ext uri="{FF2B5EF4-FFF2-40B4-BE49-F238E27FC236}">
                <a16:creationId xmlns:a16="http://schemas.microsoft.com/office/drawing/2014/main" id="{6E63D700-C183-42EF-B8E0-DBCF301AE2AC}"/>
              </a:ext>
            </a:extLst>
          </p:cNvPr>
          <p:cNvSpPr>
            <a:spLocks/>
          </p:cNvSpPr>
          <p:nvPr/>
        </p:nvSpPr>
        <p:spPr bwMode="auto">
          <a:xfrm>
            <a:off x="1755218" y="1805171"/>
            <a:ext cx="34925" cy="74613"/>
          </a:xfrm>
          <a:custGeom>
            <a:avLst/>
            <a:gdLst>
              <a:gd name="T0" fmla="*/ 0 w 22"/>
              <a:gd name="T1" fmla="*/ 47 h 47"/>
              <a:gd name="T2" fmla="*/ 0 w 22"/>
              <a:gd name="T3" fmla="*/ 39 h 47"/>
              <a:gd name="T4" fmla="*/ 12 w 22"/>
              <a:gd name="T5" fmla="*/ 19 h 47"/>
              <a:gd name="T6" fmla="*/ 12 w 22"/>
              <a:gd name="T7" fmla="*/ 19 h 47"/>
              <a:gd name="T8" fmla="*/ 14 w 22"/>
              <a:gd name="T9" fmla="*/ 15 h 47"/>
              <a:gd name="T10" fmla="*/ 14 w 22"/>
              <a:gd name="T11" fmla="*/ 12 h 47"/>
              <a:gd name="T12" fmla="*/ 14 w 22"/>
              <a:gd name="T13" fmla="*/ 12 h 47"/>
              <a:gd name="T14" fmla="*/ 14 w 22"/>
              <a:gd name="T15" fmla="*/ 9 h 47"/>
              <a:gd name="T16" fmla="*/ 11 w 22"/>
              <a:gd name="T17" fmla="*/ 8 h 47"/>
              <a:gd name="T18" fmla="*/ 11 w 22"/>
              <a:gd name="T19" fmla="*/ 8 h 47"/>
              <a:gd name="T20" fmla="*/ 10 w 22"/>
              <a:gd name="T21" fmla="*/ 9 h 47"/>
              <a:gd name="T22" fmla="*/ 9 w 22"/>
              <a:gd name="T23" fmla="*/ 12 h 47"/>
              <a:gd name="T24" fmla="*/ 9 w 22"/>
              <a:gd name="T25" fmla="*/ 14 h 47"/>
              <a:gd name="T26" fmla="*/ 0 w 22"/>
              <a:gd name="T27" fmla="*/ 14 h 47"/>
              <a:gd name="T28" fmla="*/ 0 w 22"/>
              <a:gd name="T29" fmla="*/ 12 h 47"/>
              <a:gd name="T30" fmla="*/ 0 w 22"/>
              <a:gd name="T31" fmla="*/ 12 h 47"/>
              <a:gd name="T32" fmla="*/ 1 w 22"/>
              <a:gd name="T33" fmla="*/ 7 h 47"/>
              <a:gd name="T34" fmla="*/ 3 w 22"/>
              <a:gd name="T35" fmla="*/ 3 h 47"/>
              <a:gd name="T36" fmla="*/ 3 w 22"/>
              <a:gd name="T37" fmla="*/ 3 h 47"/>
              <a:gd name="T38" fmla="*/ 7 w 22"/>
              <a:gd name="T39" fmla="*/ 0 h 47"/>
              <a:gd name="T40" fmla="*/ 11 w 22"/>
              <a:gd name="T41" fmla="*/ 0 h 47"/>
              <a:gd name="T42" fmla="*/ 11 w 22"/>
              <a:gd name="T43" fmla="*/ 0 h 47"/>
              <a:gd name="T44" fmla="*/ 16 w 22"/>
              <a:gd name="T45" fmla="*/ 0 h 47"/>
              <a:gd name="T46" fmla="*/ 20 w 22"/>
              <a:gd name="T47" fmla="*/ 3 h 47"/>
              <a:gd name="T48" fmla="*/ 20 w 22"/>
              <a:gd name="T49" fmla="*/ 3 h 47"/>
              <a:gd name="T50" fmla="*/ 22 w 22"/>
              <a:gd name="T51" fmla="*/ 7 h 47"/>
              <a:gd name="T52" fmla="*/ 22 w 22"/>
              <a:gd name="T53" fmla="*/ 12 h 47"/>
              <a:gd name="T54" fmla="*/ 22 w 22"/>
              <a:gd name="T55" fmla="*/ 12 h 47"/>
              <a:gd name="T56" fmla="*/ 22 w 22"/>
              <a:gd name="T57" fmla="*/ 17 h 47"/>
              <a:gd name="T58" fmla="*/ 20 w 22"/>
              <a:gd name="T59" fmla="*/ 22 h 47"/>
              <a:gd name="T60" fmla="*/ 10 w 22"/>
              <a:gd name="T61" fmla="*/ 39 h 47"/>
              <a:gd name="T62" fmla="*/ 22 w 22"/>
              <a:gd name="T63" fmla="*/ 39 h 47"/>
              <a:gd name="T64" fmla="*/ 22 w 22"/>
              <a:gd name="T65" fmla="*/ 47 h 47"/>
              <a:gd name="T66" fmla="*/ 0 w 22"/>
              <a:gd name="T67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2" h="47">
                <a:moveTo>
                  <a:pt x="0" y="47"/>
                </a:moveTo>
                <a:lnTo>
                  <a:pt x="0" y="39"/>
                </a:lnTo>
                <a:lnTo>
                  <a:pt x="12" y="19"/>
                </a:lnTo>
                <a:lnTo>
                  <a:pt x="12" y="19"/>
                </a:lnTo>
                <a:lnTo>
                  <a:pt x="14" y="15"/>
                </a:lnTo>
                <a:lnTo>
                  <a:pt x="14" y="12"/>
                </a:lnTo>
                <a:lnTo>
                  <a:pt x="14" y="12"/>
                </a:lnTo>
                <a:lnTo>
                  <a:pt x="14" y="9"/>
                </a:lnTo>
                <a:lnTo>
                  <a:pt x="11" y="8"/>
                </a:lnTo>
                <a:lnTo>
                  <a:pt x="11" y="8"/>
                </a:lnTo>
                <a:lnTo>
                  <a:pt x="10" y="9"/>
                </a:lnTo>
                <a:lnTo>
                  <a:pt x="9" y="12"/>
                </a:lnTo>
                <a:lnTo>
                  <a:pt x="9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1" y="7"/>
                </a:lnTo>
                <a:lnTo>
                  <a:pt x="3" y="3"/>
                </a:lnTo>
                <a:lnTo>
                  <a:pt x="3" y="3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6" y="0"/>
                </a:lnTo>
                <a:lnTo>
                  <a:pt x="20" y="3"/>
                </a:lnTo>
                <a:lnTo>
                  <a:pt x="20" y="3"/>
                </a:lnTo>
                <a:lnTo>
                  <a:pt x="22" y="7"/>
                </a:lnTo>
                <a:lnTo>
                  <a:pt x="22" y="12"/>
                </a:lnTo>
                <a:lnTo>
                  <a:pt x="22" y="12"/>
                </a:lnTo>
                <a:lnTo>
                  <a:pt x="22" y="17"/>
                </a:lnTo>
                <a:lnTo>
                  <a:pt x="20" y="22"/>
                </a:lnTo>
                <a:lnTo>
                  <a:pt x="10" y="39"/>
                </a:lnTo>
                <a:lnTo>
                  <a:pt x="22" y="39"/>
                </a:lnTo>
                <a:lnTo>
                  <a:pt x="22" y="47"/>
                </a:lnTo>
                <a:lnTo>
                  <a:pt x="0" y="47"/>
                </a:lnTo>
                <a:close/>
              </a:path>
            </a:pathLst>
          </a:custGeom>
          <a:solidFill>
            <a:srgbClr val="DC3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06" name="Freeform 1031">
            <a:extLst>
              <a:ext uri="{FF2B5EF4-FFF2-40B4-BE49-F238E27FC236}">
                <a16:creationId xmlns:a16="http://schemas.microsoft.com/office/drawing/2014/main" id="{00CE6669-9AC6-4ABE-9F46-A09A9F66FD7C}"/>
              </a:ext>
            </a:extLst>
          </p:cNvPr>
          <p:cNvSpPr>
            <a:spLocks/>
          </p:cNvSpPr>
          <p:nvPr/>
        </p:nvSpPr>
        <p:spPr bwMode="auto">
          <a:xfrm>
            <a:off x="6560581" y="1805171"/>
            <a:ext cx="25400" cy="74613"/>
          </a:xfrm>
          <a:custGeom>
            <a:avLst/>
            <a:gdLst>
              <a:gd name="T0" fmla="*/ 8 w 16"/>
              <a:gd name="T1" fmla="*/ 47 h 47"/>
              <a:gd name="T2" fmla="*/ 8 w 16"/>
              <a:gd name="T3" fmla="*/ 10 h 47"/>
              <a:gd name="T4" fmla="*/ 0 w 16"/>
              <a:gd name="T5" fmla="*/ 17 h 47"/>
              <a:gd name="T6" fmla="*/ 0 w 16"/>
              <a:gd name="T7" fmla="*/ 7 h 47"/>
              <a:gd name="T8" fmla="*/ 8 w 16"/>
              <a:gd name="T9" fmla="*/ 0 h 47"/>
              <a:gd name="T10" fmla="*/ 16 w 16"/>
              <a:gd name="T11" fmla="*/ 0 h 47"/>
              <a:gd name="T12" fmla="*/ 16 w 16"/>
              <a:gd name="T13" fmla="*/ 47 h 47"/>
              <a:gd name="T14" fmla="*/ 8 w 16"/>
              <a:gd name="T15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47">
                <a:moveTo>
                  <a:pt x="8" y="47"/>
                </a:moveTo>
                <a:lnTo>
                  <a:pt x="8" y="10"/>
                </a:lnTo>
                <a:lnTo>
                  <a:pt x="0" y="17"/>
                </a:lnTo>
                <a:lnTo>
                  <a:pt x="0" y="7"/>
                </a:lnTo>
                <a:lnTo>
                  <a:pt x="8" y="0"/>
                </a:lnTo>
                <a:lnTo>
                  <a:pt x="16" y="0"/>
                </a:lnTo>
                <a:lnTo>
                  <a:pt x="16" y="47"/>
                </a:lnTo>
                <a:lnTo>
                  <a:pt x="8" y="47"/>
                </a:lnTo>
                <a:close/>
              </a:path>
            </a:pathLst>
          </a:custGeom>
          <a:solidFill>
            <a:srgbClr val="DC3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07" name="Freeform 1032">
            <a:extLst>
              <a:ext uri="{FF2B5EF4-FFF2-40B4-BE49-F238E27FC236}">
                <a16:creationId xmlns:a16="http://schemas.microsoft.com/office/drawing/2014/main" id="{FB13EAA0-E72C-40A0-A142-EF184F39D9F8}"/>
              </a:ext>
            </a:extLst>
          </p:cNvPr>
          <p:cNvSpPr>
            <a:spLocks/>
          </p:cNvSpPr>
          <p:nvPr/>
        </p:nvSpPr>
        <p:spPr bwMode="auto">
          <a:xfrm>
            <a:off x="6600268" y="1805171"/>
            <a:ext cx="38100" cy="76200"/>
          </a:xfrm>
          <a:custGeom>
            <a:avLst/>
            <a:gdLst>
              <a:gd name="T0" fmla="*/ 20 w 24"/>
              <a:gd name="T1" fmla="*/ 44 h 48"/>
              <a:gd name="T2" fmla="*/ 11 w 24"/>
              <a:gd name="T3" fmla="*/ 48 h 48"/>
              <a:gd name="T4" fmla="*/ 8 w 24"/>
              <a:gd name="T5" fmla="*/ 47 h 48"/>
              <a:gd name="T6" fmla="*/ 4 w 24"/>
              <a:gd name="T7" fmla="*/ 44 h 48"/>
              <a:gd name="T8" fmla="*/ 0 w 24"/>
              <a:gd name="T9" fmla="*/ 37 h 48"/>
              <a:gd name="T10" fmla="*/ 9 w 24"/>
              <a:gd name="T11" fmla="*/ 34 h 48"/>
              <a:gd name="T12" fmla="*/ 9 w 24"/>
              <a:gd name="T13" fmla="*/ 37 h 48"/>
              <a:gd name="T14" fmla="*/ 11 w 24"/>
              <a:gd name="T15" fmla="*/ 40 h 48"/>
              <a:gd name="T16" fmla="*/ 14 w 24"/>
              <a:gd name="T17" fmla="*/ 39 h 48"/>
              <a:gd name="T18" fmla="*/ 15 w 24"/>
              <a:gd name="T19" fmla="*/ 34 h 48"/>
              <a:gd name="T20" fmla="*/ 14 w 24"/>
              <a:gd name="T21" fmla="*/ 28 h 48"/>
              <a:gd name="T22" fmla="*/ 11 w 24"/>
              <a:gd name="T23" fmla="*/ 27 h 48"/>
              <a:gd name="T24" fmla="*/ 10 w 24"/>
              <a:gd name="T25" fmla="*/ 19 h 48"/>
              <a:gd name="T26" fmla="*/ 11 w 24"/>
              <a:gd name="T27" fmla="*/ 19 h 48"/>
              <a:gd name="T28" fmla="*/ 14 w 24"/>
              <a:gd name="T29" fmla="*/ 18 h 48"/>
              <a:gd name="T30" fmla="*/ 14 w 24"/>
              <a:gd name="T31" fmla="*/ 13 h 48"/>
              <a:gd name="T32" fmla="*/ 14 w 24"/>
              <a:gd name="T33" fmla="*/ 9 h 48"/>
              <a:gd name="T34" fmla="*/ 11 w 24"/>
              <a:gd name="T35" fmla="*/ 8 h 48"/>
              <a:gd name="T36" fmla="*/ 10 w 24"/>
              <a:gd name="T37" fmla="*/ 9 h 48"/>
              <a:gd name="T38" fmla="*/ 9 w 24"/>
              <a:gd name="T39" fmla="*/ 14 h 48"/>
              <a:gd name="T40" fmla="*/ 0 w 24"/>
              <a:gd name="T41" fmla="*/ 12 h 48"/>
              <a:gd name="T42" fmla="*/ 1 w 24"/>
              <a:gd name="T43" fmla="*/ 7 h 48"/>
              <a:gd name="T44" fmla="*/ 4 w 24"/>
              <a:gd name="T45" fmla="*/ 3 h 48"/>
              <a:gd name="T46" fmla="*/ 11 w 24"/>
              <a:gd name="T47" fmla="*/ 0 h 48"/>
              <a:gd name="T48" fmla="*/ 16 w 24"/>
              <a:gd name="T49" fmla="*/ 0 h 48"/>
              <a:gd name="T50" fmla="*/ 20 w 24"/>
              <a:gd name="T51" fmla="*/ 3 h 48"/>
              <a:gd name="T52" fmla="*/ 23 w 24"/>
              <a:gd name="T53" fmla="*/ 13 h 48"/>
              <a:gd name="T54" fmla="*/ 23 w 24"/>
              <a:gd name="T55" fmla="*/ 17 h 48"/>
              <a:gd name="T56" fmla="*/ 22 w 24"/>
              <a:gd name="T57" fmla="*/ 20 h 48"/>
              <a:gd name="T58" fmla="*/ 19 w 24"/>
              <a:gd name="T59" fmla="*/ 23 h 48"/>
              <a:gd name="T60" fmla="*/ 23 w 24"/>
              <a:gd name="T61" fmla="*/ 25 h 48"/>
              <a:gd name="T62" fmla="*/ 24 w 24"/>
              <a:gd name="T63" fmla="*/ 34 h 48"/>
              <a:gd name="T64" fmla="*/ 23 w 24"/>
              <a:gd name="T65" fmla="*/ 40 h 48"/>
              <a:gd name="T66" fmla="*/ 20 w 24"/>
              <a:gd name="T67" fmla="*/ 4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4" h="48">
                <a:moveTo>
                  <a:pt x="20" y="44"/>
                </a:moveTo>
                <a:lnTo>
                  <a:pt x="20" y="44"/>
                </a:lnTo>
                <a:lnTo>
                  <a:pt x="16" y="47"/>
                </a:lnTo>
                <a:lnTo>
                  <a:pt x="11" y="48"/>
                </a:lnTo>
                <a:lnTo>
                  <a:pt x="11" y="48"/>
                </a:lnTo>
                <a:lnTo>
                  <a:pt x="8" y="47"/>
                </a:lnTo>
                <a:lnTo>
                  <a:pt x="4" y="44"/>
                </a:lnTo>
                <a:lnTo>
                  <a:pt x="4" y="44"/>
                </a:lnTo>
                <a:lnTo>
                  <a:pt x="1" y="42"/>
                </a:lnTo>
                <a:lnTo>
                  <a:pt x="0" y="37"/>
                </a:lnTo>
                <a:lnTo>
                  <a:pt x="0" y="34"/>
                </a:lnTo>
                <a:lnTo>
                  <a:pt x="9" y="34"/>
                </a:lnTo>
                <a:lnTo>
                  <a:pt x="9" y="37"/>
                </a:lnTo>
                <a:lnTo>
                  <a:pt x="9" y="37"/>
                </a:lnTo>
                <a:lnTo>
                  <a:pt x="10" y="39"/>
                </a:lnTo>
                <a:lnTo>
                  <a:pt x="11" y="40"/>
                </a:lnTo>
                <a:lnTo>
                  <a:pt x="11" y="40"/>
                </a:lnTo>
                <a:lnTo>
                  <a:pt x="14" y="39"/>
                </a:lnTo>
                <a:lnTo>
                  <a:pt x="14" y="39"/>
                </a:lnTo>
                <a:lnTo>
                  <a:pt x="15" y="34"/>
                </a:lnTo>
                <a:lnTo>
                  <a:pt x="15" y="34"/>
                </a:lnTo>
                <a:lnTo>
                  <a:pt x="14" y="28"/>
                </a:lnTo>
                <a:lnTo>
                  <a:pt x="14" y="28"/>
                </a:lnTo>
                <a:lnTo>
                  <a:pt x="11" y="27"/>
                </a:lnTo>
                <a:lnTo>
                  <a:pt x="10" y="27"/>
                </a:lnTo>
                <a:lnTo>
                  <a:pt x="10" y="19"/>
                </a:lnTo>
                <a:lnTo>
                  <a:pt x="11" y="19"/>
                </a:lnTo>
                <a:lnTo>
                  <a:pt x="11" y="19"/>
                </a:lnTo>
                <a:lnTo>
                  <a:pt x="14" y="18"/>
                </a:lnTo>
                <a:lnTo>
                  <a:pt x="14" y="18"/>
                </a:lnTo>
                <a:lnTo>
                  <a:pt x="14" y="17"/>
                </a:lnTo>
                <a:lnTo>
                  <a:pt x="14" y="13"/>
                </a:lnTo>
                <a:lnTo>
                  <a:pt x="14" y="13"/>
                </a:lnTo>
                <a:lnTo>
                  <a:pt x="14" y="9"/>
                </a:lnTo>
                <a:lnTo>
                  <a:pt x="14" y="9"/>
                </a:lnTo>
                <a:lnTo>
                  <a:pt x="11" y="8"/>
                </a:lnTo>
                <a:lnTo>
                  <a:pt x="11" y="8"/>
                </a:lnTo>
                <a:lnTo>
                  <a:pt x="10" y="9"/>
                </a:lnTo>
                <a:lnTo>
                  <a:pt x="9" y="10"/>
                </a:lnTo>
                <a:lnTo>
                  <a:pt x="9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1" y="7"/>
                </a:lnTo>
                <a:lnTo>
                  <a:pt x="4" y="3"/>
                </a:lnTo>
                <a:lnTo>
                  <a:pt x="4" y="3"/>
                </a:lnTo>
                <a:lnTo>
                  <a:pt x="8" y="0"/>
                </a:lnTo>
                <a:lnTo>
                  <a:pt x="11" y="0"/>
                </a:lnTo>
                <a:lnTo>
                  <a:pt x="11" y="0"/>
                </a:lnTo>
                <a:lnTo>
                  <a:pt x="16" y="0"/>
                </a:lnTo>
                <a:lnTo>
                  <a:pt x="20" y="3"/>
                </a:lnTo>
                <a:lnTo>
                  <a:pt x="20" y="3"/>
                </a:lnTo>
                <a:lnTo>
                  <a:pt x="23" y="8"/>
                </a:lnTo>
                <a:lnTo>
                  <a:pt x="23" y="13"/>
                </a:lnTo>
                <a:lnTo>
                  <a:pt x="23" y="13"/>
                </a:lnTo>
                <a:lnTo>
                  <a:pt x="23" y="17"/>
                </a:lnTo>
                <a:lnTo>
                  <a:pt x="22" y="20"/>
                </a:lnTo>
                <a:lnTo>
                  <a:pt x="22" y="20"/>
                </a:lnTo>
                <a:lnTo>
                  <a:pt x="19" y="23"/>
                </a:lnTo>
                <a:lnTo>
                  <a:pt x="19" y="23"/>
                </a:lnTo>
                <a:lnTo>
                  <a:pt x="23" y="25"/>
                </a:lnTo>
                <a:lnTo>
                  <a:pt x="23" y="25"/>
                </a:lnTo>
                <a:lnTo>
                  <a:pt x="23" y="29"/>
                </a:lnTo>
                <a:lnTo>
                  <a:pt x="24" y="34"/>
                </a:lnTo>
                <a:lnTo>
                  <a:pt x="24" y="34"/>
                </a:lnTo>
                <a:lnTo>
                  <a:pt x="23" y="40"/>
                </a:lnTo>
                <a:lnTo>
                  <a:pt x="22" y="43"/>
                </a:lnTo>
                <a:lnTo>
                  <a:pt x="20" y="44"/>
                </a:lnTo>
                <a:lnTo>
                  <a:pt x="20" y="44"/>
                </a:lnTo>
                <a:close/>
              </a:path>
            </a:pathLst>
          </a:custGeom>
          <a:solidFill>
            <a:srgbClr val="DC3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08" name="Freeform 1033">
            <a:extLst>
              <a:ext uri="{FF2B5EF4-FFF2-40B4-BE49-F238E27FC236}">
                <a16:creationId xmlns:a16="http://schemas.microsoft.com/office/drawing/2014/main" id="{46283E6D-60C5-4A6E-BB16-4EE46CA252C7}"/>
              </a:ext>
            </a:extLst>
          </p:cNvPr>
          <p:cNvSpPr>
            <a:spLocks/>
          </p:cNvSpPr>
          <p:nvPr/>
        </p:nvSpPr>
        <p:spPr bwMode="auto">
          <a:xfrm>
            <a:off x="6984443" y="1805171"/>
            <a:ext cx="26988" cy="74613"/>
          </a:xfrm>
          <a:custGeom>
            <a:avLst/>
            <a:gdLst>
              <a:gd name="T0" fmla="*/ 8 w 17"/>
              <a:gd name="T1" fmla="*/ 47 h 47"/>
              <a:gd name="T2" fmla="*/ 8 w 17"/>
              <a:gd name="T3" fmla="*/ 10 h 47"/>
              <a:gd name="T4" fmla="*/ 0 w 17"/>
              <a:gd name="T5" fmla="*/ 17 h 47"/>
              <a:gd name="T6" fmla="*/ 0 w 17"/>
              <a:gd name="T7" fmla="*/ 7 h 47"/>
              <a:gd name="T8" fmla="*/ 8 w 17"/>
              <a:gd name="T9" fmla="*/ 0 h 47"/>
              <a:gd name="T10" fmla="*/ 17 w 17"/>
              <a:gd name="T11" fmla="*/ 0 h 47"/>
              <a:gd name="T12" fmla="*/ 17 w 17"/>
              <a:gd name="T13" fmla="*/ 47 h 47"/>
              <a:gd name="T14" fmla="*/ 8 w 17"/>
              <a:gd name="T15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47">
                <a:moveTo>
                  <a:pt x="8" y="47"/>
                </a:moveTo>
                <a:lnTo>
                  <a:pt x="8" y="10"/>
                </a:lnTo>
                <a:lnTo>
                  <a:pt x="0" y="17"/>
                </a:lnTo>
                <a:lnTo>
                  <a:pt x="0" y="7"/>
                </a:lnTo>
                <a:lnTo>
                  <a:pt x="8" y="0"/>
                </a:lnTo>
                <a:lnTo>
                  <a:pt x="17" y="0"/>
                </a:lnTo>
                <a:lnTo>
                  <a:pt x="17" y="47"/>
                </a:lnTo>
                <a:lnTo>
                  <a:pt x="8" y="47"/>
                </a:lnTo>
                <a:close/>
              </a:path>
            </a:pathLst>
          </a:custGeom>
          <a:solidFill>
            <a:srgbClr val="DC3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09" name="Freeform 1034">
            <a:extLst>
              <a:ext uri="{FF2B5EF4-FFF2-40B4-BE49-F238E27FC236}">
                <a16:creationId xmlns:a16="http://schemas.microsoft.com/office/drawing/2014/main" id="{7FD7D1F7-D3A9-4BDC-841F-9C2D94F4B4FF}"/>
              </a:ext>
            </a:extLst>
          </p:cNvPr>
          <p:cNvSpPr>
            <a:spLocks/>
          </p:cNvSpPr>
          <p:nvPr/>
        </p:nvSpPr>
        <p:spPr bwMode="auto">
          <a:xfrm>
            <a:off x="7022543" y="1805171"/>
            <a:ext cx="39688" cy="74613"/>
          </a:xfrm>
          <a:custGeom>
            <a:avLst/>
            <a:gdLst>
              <a:gd name="T0" fmla="*/ 23 w 25"/>
              <a:gd name="T1" fmla="*/ 40 h 47"/>
              <a:gd name="T2" fmla="*/ 23 w 25"/>
              <a:gd name="T3" fmla="*/ 47 h 47"/>
              <a:gd name="T4" fmla="*/ 14 w 25"/>
              <a:gd name="T5" fmla="*/ 47 h 47"/>
              <a:gd name="T6" fmla="*/ 14 w 25"/>
              <a:gd name="T7" fmla="*/ 40 h 47"/>
              <a:gd name="T8" fmla="*/ 0 w 25"/>
              <a:gd name="T9" fmla="*/ 40 h 47"/>
              <a:gd name="T10" fmla="*/ 0 w 25"/>
              <a:gd name="T11" fmla="*/ 33 h 47"/>
              <a:gd name="T12" fmla="*/ 13 w 25"/>
              <a:gd name="T13" fmla="*/ 0 h 47"/>
              <a:gd name="T14" fmla="*/ 22 w 25"/>
              <a:gd name="T15" fmla="*/ 0 h 47"/>
              <a:gd name="T16" fmla="*/ 9 w 25"/>
              <a:gd name="T17" fmla="*/ 33 h 47"/>
              <a:gd name="T18" fmla="*/ 14 w 25"/>
              <a:gd name="T19" fmla="*/ 33 h 47"/>
              <a:gd name="T20" fmla="*/ 14 w 25"/>
              <a:gd name="T21" fmla="*/ 27 h 47"/>
              <a:gd name="T22" fmla="*/ 23 w 25"/>
              <a:gd name="T23" fmla="*/ 27 h 47"/>
              <a:gd name="T24" fmla="*/ 23 w 25"/>
              <a:gd name="T25" fmla="*/ 33 h 47"/>
              <a:gd name="T26" fmla="*/ 25 w 25"/>
              <a:gd name="T27" fmla="*/ 33 h 47"/>
              <a:gd name="T28" fmla="*/ 25 w 25"/>
              <a:gd name="T29" fmla="*/ 40 h 47"/>
              <a:gd name="T30" fmla="*/ 23 w 25"/>
              <a:gd name="T31" fmla="*/ 4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5" h="47">
                <a:moveTo>
                  <a:pt x="23" y="40"/>
                </a:moveTo>
                <a:lnTo>
                  <a:pt x="23" y="47"/>
                </a:lnTo>
                <a:lnTo>
                  <a:pt x="14" y="47"/>
                </a:lnTo>
                <a:lnTo>
                  <a:pt x="14" y="40"/>
                </a:lnTo>
                <a:lnTo>
                  <a:pt x="0" y="40"/>
                </a:lnTo>
                <a:lnTo>
                  <a:pt x="0" y="33"/>
                </a:lnTo>
                <a:lnTo>
                  <a:pt x="13" y="0"/>
                </a:lnTo>
                <a:lnTo>
                  <a:pt x="22" y="0"/>
                </a:lnTo>
                <a:lnTo>
                  <a:pt x="9" y="33"/>
                </a:lnTo>
                <a:lnTo>
                  <a:pt x="14" y="33"/>
                </a:lnTo>
                <a:lnTo>
                  <a:pt x="14" y="27"/>
                </a:lnTo>
                <a:lnTo>
                  <a:pt x="23" y="27"/>
                </a:lnTo>
                <a:lnTo>
                  <a:pt x="23" y="33"/>
                </a:lnTo>
                <a:lnTo>
                  <a:pt x="25" y="33"/>
                </a:lnTo>
                <a:lnTo>
                  <a:pt x="25" y="40"/>
                </a:lnTo>
                <a:lnTo>
                  <a:pt x="23" y="40"/>
                </a:lnTo>
                <a:close/>
              </a:path>
            </a:pathLst>
          </a:custGeom>
          <a:solidFill>
            <a:srgbClr val="DC3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10" name="Freeform 1035">
            <a:extLst>
              <a:ext uri="{FF2B5EF4-FFF2-40B4-BE49-F238E27FC236}">
                <a16:creationId xmlns:a16="http://schemas.microsoft.com/office/drawing/2014/main" id="{DC7CD149-C114-40F5-B576-84B4F0BE0A08}"/>
              </a:ext>
            </a:extLst>
          </p:cNvPr>
          <p:cNvSpPr>
            <a:spLocks/>
          </p:cNvSpPr>
          <p:nvPr/>
        </p:nvSpPr>
        <p:spPr bwMode="auto">
          <a:xfrm>
            <a:off x="7441643" y="1805171"/>
            <a:ext cx="25400" cy="74613"/>
          </a:xfrm>
          <a:custGeom>
            <a:avLst/>
            <a:gdLst>
              <a:gd name="T0" fmla="*/ 7 w 16"/>
              <a:gd name="T1" fmla="*/ 47 h 47"/>
              <a:gd name="T2" fmla="*/ 7 w 16"/>
              <a:gd name="T3" fmla="*/ 10 h 47"/>
              <a:gd name="T4" fmla="*/ 0 w 16"/>
              <a:gd name="T5" fmla="*/ 17 h 47"/>
              <a:gd name="T6" fmla="*/ 0 w 16"/>
              <a:gd name="T7" fmla="*/ 7 h 47"/>
              <a:gd name="T8" fmla="*/ 7 w 16"/>
              <a:gd name="T9" fmla="*/ 0 h 47"/>
              <a:gd name="T10" fmla="*/ 16 w 16"/>
              <a:gd name="T11" fmla="*/ 0 h 47"/>
              <a:gd name="T12" fmla="*/ 16 w 16"/>
              <a:gd name="T13" fmla="*/ 47 h 47"/>
              <a:gd name="T14" fmla="*/ 7 w 16"/>
              <a:gd name="T15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47">
                <a:moveTo>
                  <a:pt x="7" y="47"/>
                </a:moveTo>
                <a:lnTo>
                  <a:pt x="7" y="10"/>
                </a:lnTo>
                <a:lnTo>
                  <a:pt x="0" y="17"/>
                </a:lnTo>
                <a:lnTo>
                  <a:pt x="0" y="7"/>
                </a:lnTo>
                <a:lnTo>
                  <a:pt x="7" y="0"/>
                </a:lnTo>
                <a:lnTo>
                  <a:pt x="16" y="0"/>
                </a:lnTo>
                <a:lnTo>
                  <a:pt x="16" y="47"/>
                </a:lnTo>
                <a:lnTo>
                  <a:pt x="7" y="47"/>
                </a:lnTo>
                <a:close/>
              </a:path>
            </a:pathLst>
          </a:custGeom>
          <a:solidFill>
            <a:srgbClr val="DC3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11" name="Freeform 1036">
            <a:extLst>
              <a:ext uri="{FF2B5EF4-FFF2-40B4-BE49-F238E27FC236}">
                <a16:creationId xmlns:a16="http://schemas.microsoft.com/office/drawing/2014/main" id="{D034ABA0-4226-4A25-ABBF-12D3A0E7ADC4}"/>
              </a:ext>
            </a:extLst>
          </p:cNvPr>
          <p:cNvSpPr>
            <a:spLocks/>
          </p:cNvSpPr>
          <p:nvPr/>
        </p:nvSpPr>
        <p:spPr bwMode="auto">
          <a:xfrm>
            <a:off x="7481331" y="1805171"/>
            <a:ext cx="38100" cy="76200"/>
          </a:xfrm>
          <a:custGeom>
            <a:avLst/>
            <a:gdLst>
              <a:gd name="T0" fmla="*/ 14 w 24"/>
              <a:gd name="T1" fmla="*/ 25 h 48"/>
              <a:gd name="T2" fmla="*/ 14 w 24"/>
              <a:gd name="T3" fmla="*/ 25 h 48"/>
              <a:gd name="T4" fmla="*/ 12 w 24"/>
              <a:gd name="T5" fmla="*/ 24 h 48"/>
              <a:gd name="T6" fmla="*/ 11 w 24"/>
              <a:gd name="T7" fmla="*/ 24 h 48"/>
              <a:gd name="T8" fmla="*/ 11 w 24"/>
              <a:gd name="T9" fmla="*/ 24 h 48"/>
              <a:gd name="T10" fmla="*/ 10 w 24"/>
              <a:gd name="T11" fmla="*/ 24 h 48"/>
              <a:gd name="T12" fmla="*/ 9 w 24"/>
              <a:gd name="T13" fmla="*/ 27 h 48"/>
              <a:gd name="T14" fmla="*/ 9 w 24"/>
              <a:gd name="T15" fmla="*/ 27 h 48"/>
              <a:gd name="T16" fmla="*/ 0 w 24"/>
              <a:gd name="T17" fmla="*/ 27 h 48"/>
              <a:gd name="T18" fmla="*/ 0 w 24"/>
              <a:gd name="T19" fmla="*/ 0 h 48"/>
              <a:gd name="T20" fmla="*/ 23 w 24"/>
              <a:gd name="T21" fmla="*/ 0 h 48"/>
              <a:gd name="T22" fmla="*/ 23 w 24"/>
              <a:gd name="T23" fmla="*/ 9 h 48"/>
              <a:gd name="T24" fmla="*/ 9 w 24"/>
              <a:gd name="T25" fmla="*/ 9 h 48"/>
              <a:gd name="T26" fmla="*/ 9 w 24"/>
              <a:gd name="T27" fmla="*/ 19 h 48"/>
              <a:gd name="T28" fmla="*/ 9 w 24"/>
              <a:gd name="T29" fmla="*/ 19 h 48"/>
              <a:gd name="T30" fmla="*/ 11 w 24"/>
              <a:gd name="T31" fmla="*/ 17 h 48"/>
              <a:gd name="T32" fmla="*/ 11 w 24"/>
              <a:gd name="T33" fmla="*/ 17 h 48"/>
              <a:gd name="T34" fmla="*/ 15 w 24"/>
              <a:gd name="T35" fmla="*/ 15 h 48"/>
              <a:gd name="T36" fmla="*/ 15 w 24"/>
              <a:gd name="T37" fmla="*/ 15 h 48"/>
              <a:gd name="T38" fmla="*/ 19 w 24"/>
              <a:gd name="T39" fmla="*/ 17 h 48"/>
              <a:gd name="T40" fmla="*/ 21 w 24"/>
              <a:gd name="T41" fmla="*/ 19 h 48"/>
              <a:gd name="T42" fmla="*/ 21 w 24"/>
              <a:gd name="T43" fmla="*/ 19 h 48"/>
              <a:gd name="T44" fmla="*/ 23 w 24"/>
              <a:gd name="T45" fmla="*/ 23 h 48"/>
              <a:gd name="T46" fmla="*/ 24 w 24"/>
              <a:gd name="T47" fmla="*/ 32 h 48"/>
              <a:gd name="T48" fmla="*/ 24 w 24"/>
              <a:gd name="T49" fmla="*/ 32 h 48"/>
              <a:gd name="T50" fmla="*/ 23 w 24"/>
              <a:gd name="T51" fmla="*/ 39 h 48"/>
              <a:gd name="T52" fmla="*/ 21 w 24"/>
              <a:gd name="T53" fmla="*/ 42 h 48"/>
              <a:gd name="T54" fmla="*/ 20 w 24"/>
              <a:gd name="T55" fmla="*/ 44 h 48"/>
              <a:gd name="T56" fmla="*/ 20 w 24"/>
              <a:gd name="T57" fmla="*/ 44 h 48"/>
              <a:gd name="T58" fmla="*/ 16 w 24"/>
              <a:gd name="T59" fmla="*/ 47 h 48"/>
              <a:gd name="T60" fmla="*/ 11 w 24"/>
              <a:gd name="T61" fmla="*/ 48 h 48"/>
              <a:gd name="T62" fmla="*/ 11 w 24"/>
              <a:gd name="T63" fmla="*/ 48 h 48"/>
              <a:gd name="T64" fmla="*/ 7 w 24"/>
              <a:gd name="T65" fmla="*/ 47 h 48"/>
              <a:gd name="T66" fmla="*/ 4 w 24"/>
              <a:gd name="T67" fmla="*/ 44 h 48"/>
              <a:gd name="T68" fmla="*/ 4 w 24"/>
              <a:gd name="T69" fmla="*/ 44 h 48"/>
              <a:gd name="T70" fmla="*/ 1 w 24"/>
              <a:gd name="T71" fmla="*/ 42 h 48"/>
              <a:gd name="T72" fmla="*/ 0 w 24"/>
              <a:gd name="T73" fmla="*/ 37 h 48"/>
              <a:gd name="T74" fmla="*/ 0 w 24"/>
              <a:gd name="T75" fmla="*/ 34 h 48"/>
              <a:gd name="T76" fmla="*/ 9 w 24"/>
              <a:gd name="T77" fmla="*/ 34 h 48"/>
              <a:gd name="T78" fmla="*/ 9 w 24"/>
              <a:gd name="T79" fmla="*/ 37 h 48"/>
              <a:gd name="T80" fmla="*/ 9 w 24"/>
              <a:gd name="T81" fmla="*/ 37 h 48"/>
              <a:gd name="T82" fmla="*/ 10 w 24"/>
              <a:gd name="T83" fmla="*/ 39 h 48"/>
              <a:gd name="T84" fmla="*/ 11 w 24"/>
              <a:gd name="T85" fmla="*/ 40 h 48"/>
              <a:gd name="T86" fmla="*/ 11 w 24"/>
              <a:gd name="T87" fmla="*/ 40 h 48"/>
              <a:gd name="T88" fmla="*/ 14 w 24"/>
              <a:gd name="T89" fmla="*/ 39 h 48"/>
              <a:gd name="T90" fmla="*/ 14 w 24"/>
              <a:gd name="T91" fmla="*/ 39 h 48"/>
              <a:gd name="T92" fmla="*/ 15 w 24"/>
              <a:gd name="T93" fmla="*/ 37 h 48"/>
              <a:gd name="T94" fmla="*/ 15 w 24"/>
              <a:gd name="T95" fmla="*/ 32 h 48"/>
              <a:gd name="T96" fmla="*/ 15 w 24"/>
              <a:gd name="T97" fmla="*/ 32 h 48"/>
              <a:gd name="T98" fmla="*/ 15 w 24"/>
              <a:gd name="T99" fmla="*/ 27 h 48"/>
              <a:gd name="T100" fmla="*/ 14 w 24"/>
              <a:gd name="T101" fmla="*/ 25 h 48"/>
              <a:gd name="T102" fmla="*/ 14 w 24"/>
              <a:gd name="T103" fmla="*/ 2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4" h="48">
                <a:moveTo>
                  <a:pt x="14" y="25"/>
                </a:moveTo>
                <a:lnTo>
                  <a:pt x="14" y="25"/>
                </a:lnTo>
                <a:lnTo>
                  <a:pt x="12" y="24"/>
                </a:lnTo>
                <a:lnTo>
                  <a:pt x="11" y="24"/>
                </a:lnTo>
                <a:lnTo>
                  <a:pt x="11" y="24"/>
                </a:lnTo>
                <a:lnTo>
                  <a:pt x="10" y="24"/>
                </a:lnTo>
                <a:lnTo>
                  <a:pt x="9" y="27"/>
                </a:lnTo>
                <a:lnTo>
                  <a:pt x="9" y="27"/>
                </a:lnTo>
                <a:lnTo>
                  <a:pt x="0" y="27"/>
                </a:lnTo>
                <a:lnTo>
                  <a:pt x="0" y="0"/>
                </a:lnTo>
                <a:lnTo>
                  <a:pt x="23" y="0"/>
                </a:lnTo>
                <a:lnTo>
                  <a:pt x="23" y="9"/>
                </a:lnTo>
                <a:lnTo>
                  <a:pt x="9" y="9"/>
                </a:lnTo>
                <a:lnTo>
                  <a:pt x="9" y="19"/>
                </a:lnTo>
                <a:lnTo>
                  <a:pt x="9" y="19"/>
                </a:lnTo>
                <a:lnTo>
                  <a:pt x="11" y="17"/>
                </a:lnTo>
                <a:lnTo>
                  <a:pt x="11" y="17"/>
                </a:lnTo>
                <a:lnTo>
                  <a:pt x="15" y="15"/>
                </a:lnTo>
                <a:lnTo>
                  <a:pt x="15" y="15"/>
                </a:lnTo>
                <a:lnTo>
                  <a:pt x="19" y="17"/>
                </a:lnTo>
                <a:lnTo>
                  <a:pt x="21" y="19"/>
                </a:lnTo>
                <a:lnTo>
                  <a:pt x="21" y="19"/>
                </a:lnTo>
                <a:lnTo>
                  <a:pt x="23" y="23"/>
                </a:lnTo>
                <a:lnTo>
                  <a:pt x="24" y="32"/>
                </a:lnTo>
                <a:lnTo>
                  <a:pt x="24" y="32"/>
                </a:lnTo>
                <a:lnTo>
                  <a:pt x="23" y="39"/>
                </a:lnTo>
                <a:lnTo>
                  <a:pt x="21" y="42"/>
                </a:lnTo>
                <a:lnTo>
                  <a:pt x="20" y="44"/>
                </a:lnTo>
                <a:lnTo>
                  <a:pt x="20" y="44"/>
                </a:lnTo>
                <a:lnTo>
                  <a:pt x="16" y="47"/>
                </a:lnTo>
                <a:lnTo>
                  <a:pt x="11" y="48"/>
                </a:lnTo>
                <a:lnTo>
                  <a:pt x="11" y="48"/>
                </a:lnTo>
                <a:lnTo>
                  <a:pt x="7" y="47"/>
                </a:lnTo>
                <a:lnTo>
                  <a:pt x="4" y="44"/>
                </a:lnTo>
                <a:lnTo>
                  <a:pt x="4" y="44"/>
                </a:lnTo>
                <a:lnTo>
                  <a:pt x="1" y="42"/>
                </a:lnTo>
                <a:lnTo>
                  <a:pt x="0" y="37"/>
                </a:lnTo>
                <a:lnTo>
                  <a:pt x="0" y="34"/>
                </a:lnTo>
                <a:lnTo>
                  <a:pt x="9" y="34"/>
                </a:lnTo>
                <a:lnTo>
                  <a:pt x="9" y="37"/>
                </a:lnTo>
                <a:lnTo>
                  <a:pt x="9" y="37"/>
                </a:lnTo>
                <a:lnTo>
                  <a:pt x="10" y="39"/>
                </a:lnTo>
                <a:lnTo>
                  <a:pt x="11" y="40"/>
                </a:lnTo>
                <a:lnTo>
                  <a:pt x="11" y="40"/>
                </a:lnTo>
                <a:lnTo>
                  <a:pt x="14" y="39"/>
                </a:lnTo>
                <a:lnTo>
                  <a:pt x="14" y="39"/>
                </a:lnTo>
                <a:lnTo>
                  <a:pt x="15" y="37"/>
                </a:lnTo>
                <a:lnTo>
                  <a:pt x="15" y="32"/>
                </a:lnTo>
                <a:lnTo>
                  <a:pt x="15" y="32"/>
                </a:lnTo>
                <a:lnTo>
                  <a:pt x="15" y="27"/>
                </a:lnTo>
                <a:lnTo>
                  <a:pt x="14" y="25"/>
                </a:lnTo>
                <a:lnTo>
                  <a:pt x="14" y="25"/>
                </a:lnTo>
                <a:close/>
              </a:path>
            </a:pathLst>
          </a:custGeom>
          <a:solidFill>
            <a:srgbClr val="DC3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12" name="Freeform 1037">
            <a:extLst>
              <a:ext uri="{FF2B5EF4-FFF2-40B4-BE49-F238E27FC236}">
                <a16:creationId xmlns:a16="http://schemas.microsoft.com/office/drawing/2014/main" id="{B41C78DE-2E56-4683-8C0C-5072149D3764}"/>
              </a:ext>
            </a:extLst>
          </p:cNvPr>
          <p:cNvSpPr>
            <a:spLocks/>
          </p:cNvSpPr>
          <p:nvPr/>
        </p:nvSpPr>
        <p:spPr bwMode="auto">
          <a:xfrm>
            <a:off x="7873443" y="1805171"/>
            <a:ext cx="26988" cy="74613"/>
          </a:xfrm>
          <a:custGeom>
            <a:avLst/>
            <a:gdLst>
              <a:gd name="T0" fmla="*/ 8 w 17"/>
              <a:gd name="T1" fmla="*/ 47 h 47"/>
              <a:gd name="T2" fmla="*/ 8 w 17"/>
              <a:gd name="T3" fmla="*/ 10 h 47"/>
              <a:gd name="T4" fmla="*/ 0 w 17"/>
              <a:gd name="T5" fmla="*/ 17 h 47"/>
              <a:gd name="T6" fmla="*/ 0 w 17"/>
              <a:gd name="T7" fmla="*/ 7 h 47"/>
              <a:gd name="T8" fmla="*/ 8 w 17"/>
              <a:gd name="T9" fmla="*/ 0 h 47"/>
              <a:gd name="T10" fmla="*/ 17 w 17"/>
              <a:gd name="T11" fmla="*/ 0 h 47"/>
              <a:gd name="T12" fmla="*/ 17 w 17"/>
              <a:gd name="T13" fmla="*/ 47 h 47"/>
              <a:gd name="T14" fmla="*/ 8 w 17"/>
              <a:gd name="T15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47">
                <a:moveTo>
                  <a:pt x="8" y="47"/>
                </a:moveTo>
                <a:lnTo>
                  <a:pt x="8" y="10"/>
                </a:lnTo>
                <a:lnTo>
                  <a:pt x="0" y="17"/>
                </a:lnTo>
                <a:lnTo>
                  <a:pt x="0" y="7"/>
                </a:lnTo>
                <a:lnTo>
                  <a:pt x="8" y="0"/>
                </a:lnTo>
                <a:lnTo>
                  <a:pt x="17" y="0"/>
                </a:lnTo>
                <a:lnTo>
                  <a:pt x="17" y="47"/>
                </a:lnTo>
                <a:lnTo>
                  <a:pt x="8" y="47"/>
                </a:lnTo>
                <a:close/>
              </a:path>
            </a:pathLst>
          </a:custGeom>
          <a:solidFill>
            <a:srgbClr val="DC3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13" name="Freeform 1038">
            <a:extLst>
              <a:ext uri="{FF2B5EF4-FFF2-40B4-BE49-F238E27FC236}">
                <a16:creationId xmlns:a16="http://schemas.microsoft.com/office/drawing/2014/main" id="{2B24CF9F-41E2-41AB-8555-941BBBC603A0}"/>
              </a:ext>
            </a:extLst>
          </p:cNvPr>
          <p:cNvSpPr>
            <a:spLocks noEditPoints="1"/>
          </p:cNvSpPr>
          <p:nvPr/>
        </p:nvSpPr>
        <p:spPr bwMode="auto">
          <a:xfrm>
            <a:off x="7913131" y="1805171"/>
            <a:ext cx="38100" cy="76200"/>
          </a:xfrm>
          <a:custGeom>
            <a:avLst/>
            <a:gdLst>
              <a:gd name="T0" fmla="*/ 22 w 24"/>
              <a:gd name="T1" fmla="*/ 43 h 48"/>
              <a:gd name="T2" fmla="*/ 22 w 24"/>
              <a:gd name="T3" fmla="*/ 43 h 48"/>
              <a:gd name="T4" fmla="*/ 19 w 24"/>
              <a:gd name="T5" fmla="*/ 45 h 48"/>
              <a:gd name="T6" fmla="*/ 18 w 24"/>
              <a:gd name="T7" fmla="*/ 47 h 48"/>
              <a:gd name="T8" fmla="*/ 12 w 24"/>
              <a:gd name="T9" fmla="*/ 48 h 48"/>
              <a:gd name="T10" fmla="*/ 12 w 24"/>
              <a:gd name="T11" fmla="*/ 48 h 48"/>
              <a:gd name="T12" fmla="*/ 7 w 24"/>
              <a:gd name="T13" fmla="*/ 47 h 48"/>
              <a:gd name="T14" fmla="*/ 3 w 24"/>
              <a:gd name="T15" fmla="*/ 43 h 48"/>
              <a:gd name="T16" fmla="*/ 3 w 24"/>
              <a:gd name="T17" fmla="*/ 43 h 48"/>
              <a:gd name="T18" fmla="*/ 0 w 24"/>
              <a:gd name="T19" fmla="*/ 39 h 48"/>
              <a:gd name="T20" fmla="*/ 0 w 24"/>
              <a:gd name="T21" fmla="*/ 33 h 48"/>
              <a:gd name="T22" fmla="*/ 0 w 24"/>
              <a:gd name="T23" fmla="*/ 33 h 48"/>
              <a:gd name="T24" fmla="*/ 0 w 24"/>
              <a:gd name="T25" fmla="*/ 28 h 48"/>
              <a:gd name="T26" fmla="*/ 3 w 24"/>
              <a:gd name="T27" fmla="*/ 23 h 48"/>
              <a:gd name="T28" fmla="*/ 10 w 24"/>
              <a:gd name="T29" fmla="*/ 0 h 48"/>
              <a:gd name="T30" fmla="*/ 20 w 24"/>
              <a:gd name="T31" fmla="*/ 0 h 48"/>
              <a:gd name="T32" fmla="*/ 13 w 24"/>
              <a:gd name="T33" fmla="*/ 19 h 48"/>
              <a:gd name="T34" fmla="*/ 13 w 24"/>
              <a:gd name="T35" fmla="*/ 19 h 48"/>
              <a:gd name="T36" fmla="*/ 14 w 24"/>
              <a:gd name="T37" fmla="*/ 18 h 48"/>
              <a:gd name="T38" fmla="*/ 14 w 24"/>
              <a:gd name="T39" fmla="*/ 18 h 48"/>
              <a:gd name="T40" fmla="*/ 18 w 24"/>
              <a:gd name="T41" fmla="*/ 19 h 48"/>
              <a:gd name="T42" fmla="*/ 22 w 24"/>
              <a:gd name="T43" fmla="*/ 22 h 48"/>
              <a:gd name="T44" fmla="*/ 22 w 24"/>
              <a:gd name="T45" fmla="*/ 22 h 48"/>
              <a:gd name="T46" fmla="*/ 23 w 24"/>
              <a:gd name="T47" fmla="*/ 25 h 48"/>
              <a:gd name="T48" fmla="*/ 24 w 24"/>
              <a:gd name="T49" fmla="*/ 33 h 48"/>
              <a:gd name="T50" fmla="*/ 24 w 24"/>
              <a:gd name="T51" fmla="*/ 33 h 48"/>
              <a:gd name="T52" fmla="*/ 23 w 24"/>
              <a:gd name="T53" fmla="*/ 39 h 48"/>
              <a:gd name="T54" fmla="*/ 22 w 24"/>
              <a:gd name="T55" fmla="*/ 43 h 48"/>
              <a:gd name="T56" fmla="*/ 22 w 24"/>
              <a:gd name="T57" fmla="*/ 43 h 48"/>
              <a:gd name="T58" fmla="*/ 14 w 24"/>
              <a:gd name="T59" fmla="*/ 39 h 48"/>
              <a:gd name="T60" fmla="*/ 14 w 24"/>
              <a:gd name="T61" fmla="*/ 39 h 48"/>
              <a:gd name="T62" fmla="*/ 14 w 24"/>
              <a:gd name="T63" fmla="*/ 37 h 48"/>
              <a:gd name="T64" fmla="*/ 15 w 24"/>
              <a:gd name="T65" fmla="*/ 33 h 48"/>
              <a:gd name="T66" fmla="*/ 15 w 24"/>
              <a:gd name="T67" fmla="*/ 33 h 48"/>
              <a:gd name="T68" fmla="*/ 14 w 24"/>
              <a:gd name="T69" fmla="*/ 29 h 48"/>
              <a:gd name="T70" fmla="*/ 14 w 24"/>
              <a:gd name="T71" fmla="*/ 27 h 48"/>
              <a:gd name="T72" fmla="*/ 14 w 24"/>
              <a:gd name="T73" fmla="*/ 27 h 48"/>
              <a:gd name="T74" fmla="*/ 12 w 24"/>
              <a:gd name="T75" fmla="*/ 25 h 48"/>
              <a:gd name="T76" fmla="*/ 12 w 24"/>
              <a:gd name="T77" fmla="*/ 25 h 48"/>
              <a:gd name="T78" fmla="*/ 10 w 24"/>
              <a:gd name="T79" fmla="*/ 27 h 48"/>
              <a:gd name="T80" fmla="*/ 10 w 24"/>
              <a:gd name="T81" fmla="*/ 27 h 48"/>
              <a:gd name="T82" fmla="*/ 9 w 24"/>
              <a:gd name="T83" fmla="*/ 29 h 48"/>
              <a:gd name="T84" fmla="*/ 9 w 24"/>
              <a:gd name="T85" fmla="*/ 33 h 48"/>
              <a:gd name="T86" fmla="*/ 9 w 24"/>
              <a:gd name="T87" fmla="*/ 33 h 48"/>
              <a:gd name="T88" fmla="*/ 9 w 24"/>
              <a:gd name="T89" fmla="*/ 37 h 48"/>
              <a:gd name="T90" fmla="*/ 10 w 24"/>
              <a:gd name="T91" fmla="*/ 39 h 48"/>
              <a:gd name="T92" fmla="*/ 10 w 24"/>
              <a:gd name="T93" fmla="*/ 39 h 48"/>
              <a:gd name="T94" fmla="*/ 12 w 24"/>
              <a:gd name="T95" fmla="*/ 40 h 48"/>
              <a:gd name="T96" fmla="*/ 12 w 24"/>
              <a:gd name="T97" fmla="*/ 40 h 48"/>
              <a:gd name="T98" fmla="*/ 14 w 24"/>
              <a:gd name="T99" fmla="*/ 39 h 48"/>
              <a:gd name="T100" fmla="*/ 14 w 24"/>
              <a:gd name="T101" fmla="*/ 39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4" h="48">
                <a:moveTo>
                  <a:pt x="22" y="43"/>
                </a:moveTo>
                <a:lnTo>
                  <a:pt x="22" y="43"/>
                </a:lnTo>
                <a:lnTo>
                  <a:pt x="19" y="45"/>
                </a:lnTo>
                <a:lnTo>
                  <a:pt x="18" y="47"/>
                </a:lnTo>
                <a:lnTo>
                  <a:pt x="12" y="48"/>
                </a:lnTo>
                <a:lnTo>
                  <a:pt x="12" y="48"/>
                </a:lnTo>
                <a:lnTo>
                  <a:pt x="7" y="47"/>
                </a:lnTo>
                <a:lnTo>
                  <a:pt x="3" y="43"/>
                </a:lnTo>
                <a:lnTo>
                  <a:pt x="3" y="43"/>
                </a:lnTo>
                <a:lnTo>
                  <a:pt x="0" y="39"/>
                </a:lnTo>
                <a:lnTo>
                  <a:pt x="0" y="33"/>
                </a:lnTo>
                <a:lnTo>
                  <a:pt x="0" y="33"/>
                </a:lnTo>
                <a:lnTo>
                  <a:pt x="0" y="28"/>
                </a:lnTo>
                <a:lnTo>
                  <a:pt x="3" y="23"/>
                </a:lnTo>
                <a:lnTo>
                  <a:pt x="10" y="0"/>
                </a:lnTo>
                <a:lnTo>
                  <a:pt x="20" y="0"/>
                </a:lnTo>
                <a:lnTo>
                  <a:pt x="13" y="19"/>
                </a:lnTo>
                <a:lnTo>
                  <a:pt x="13" y="19"/>
                </a:lnTo>
                <a:lnTo>
                  <a:pt x="14" y="18"/>
                </a:lnTo>
                <a:lnTo>
                  <a:pt x="14" y="18"/>
                </a:lnTo>
                <a:lnTo>
                  <a:pt x="18" y="19"/>
                </a:lnTo>
                <a:lnTo>
                  <a:pt x="22" y="22"/>
                </a:lnTo>
                <a:lnTo>
                  <a:pt x="22" y="22"/>
                </a:lnTo>
                <a:lnTo>
                  <a:pt x="23" y="25"/>
                </a:lnTo>
                <a:lnTo>
                  <a:pt x="24" y="33"/>
                </a:lnTo>
                <a:lnTo>
                  <a:pt x="24" y="33"/>
                </a:lnTo>
                <a:lnTo>
                  <a:pt x="23" y="39"/>
                </a:lnTo>
                <a:lnTo>
                  <a:pt x="22" y="43"/>
                </a:lnTo>
                <a:lnTo>
                  <a:pt x="22" y="43"/>
                </a:lnTo>
                <a:close/>
                <a:moveTo>
                  <a:pt x="14" y="39"/>
                </a:moveTo>
                <a:lnTo>
                  <a:pt x="14" y="39"/>
                </a:lnTo>
                <a:lnTo>
                  <a:pt x="14" y="37"/>
                </a:lnTo>
                <a:lnTo>
                  <a:pt x="15" y="33"/>
                </a:lnTo>
                <a:lnTo>
                  <a:pt x="15" y="33"/>
                </a:lnTo>
                <a:lnTo>
                  <a:pt x="14" y="29"/>
                </a:lnTo>
                <a:lnTo>
                  <a:pt x="14" y="27"/>
                </a:lnTo>
                <a:lnTo>
                  <a:pt x="14" y="27"/>
                </a:lnTo>
                <a:lnTo>
                  <a:pt x="12" y="25"/>
                </a:lnTo>
                <a:lnTo>
                  <a:pt x="12" y="25"/>
                </a:lnTo>
                <a:lnTo>
                  <a:pt x="10" y="27"/>
                </a:lnTo>
                <a:lnTo>
                  <a:pt x="10" y="27"/>
                </a:lnTo>
                <a:lnTo>
                  <a:pt x="9" y="29"/>
                </a:lnTo>
                <a:lnTo>
                  <a:pt x="9" y="33"/>
                </a:lnTo>
                <a:lnTo>
                  <a:pt x="9" y="33"/>
                </a:lnTo>
                <a:lnTo>
                  <a:pt x="9" y="37"/>
                </a:lnTo>
                <a:lnTo>
                  <a:pt x="10" y="39"/>
                </a:lnTo>
                <a:lnTo>
                  <a:pt x="10" y="39"/>
                </a:lnTo>
                <a:lnTo>
                  <a:pt x="12" y="40"/>
                </a:lnTo>
                <a:lnTo>
                  <a:pt x="12" y="40"/>
                </a:lnTo>
                <a:lnTo>
                  <a:pt x="14" y="39"/>
                </a:lnTo>
                <a:lnTo>
                  <a:pt x="14" y="39"/>
                </a:lnTo>
                <a:close/>
              </a:path>
            </a:pathLst>
          </a:custGeom>
          <a:solidFill>
            <a:srgbClr val="DC3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14" name="Freeform 1039">
            <a:extLst>
              <a:ext uri="{FF2B5EF4-FFF2-40B4-BE49-F238E27FC236}">
                <a16:creationId xmlns:a16="http://schemas.microsoft.com/office/drawing/2014/main" id="{98EE11C8-6F0B-4B90-8EDF-9684F900853C}"/>
              </a:ext>
            </a:extLst>
          </p:cNvPr>
          <p:cNvSpPr>
            <a:spLocks/>
          </p:cNvSpPr>
          <p:nvPr/>
        </p:nvSpPr>
        <p:spPr bwMode="auto">
          <a:xfrm>
            <a:off x="8317943" y="1805171"/>
            <a:ext cx="23813" cy="74613"/>
          </a:xfrm>
          <a:custGeom>
            <a:avLst/>
            <a:gdLst>
              <a:gd name="T0" fmla="*/ 6 w 15"/>
              <a:gd name="T1" fmla="*/ 47 h 47"/>
              <a:gd name="T2" fmla="*/ 6 w 15"/>
              <a:gd name="T3" fmla="*/ 10 h 47"/>
              <a:gd name="T4" fmla="*/ 0 w 15"/>
              <a:gd name="T5" fmla="*/ 17 h 47"/>
              <a:gd name="T6" fmla="*/ 0 w 15"/>
              <a:gd name="T7" fmla="*/ 7 h 47"/>
              <a:gd name="T8" fmla="*/ 6 w 15"/>
              <a:gd name="T9" fmla="*/ 0 h 47"/>
              <a:gd name="T10" fmla="*/ 15 w 15"/>
              <a:gd name="T11" fmla="*/ 0 h 47"/>
              <a:gd name="T12" fmla="*/ 15 w 15"/>
              <a:gd name="T13" fmla="*/ 47 h 47"/>
              <a:gd name="T14" fmla="*/ 6 w 15"/>
              <a:gd name="T15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47">
                <a:moveTo>
                  <a:pt x="6" y="47"/>
                </a:moveTo>
                <a:lnTo>
                  <a:pt x="6" y="10"/>
                </a:lnTo>
                <a:lnTo>
                  <a:pt x="0" y="17"/>
                </a:lnTo>
                <a:lnTo>
                  <a:pt x="0" y="7"/>
                </a:lnTo>
                <a:lnTo>
                  <a:pt x="6" y="0"/>
                </a:lnTo>
                <a:lnTo>
                  <a:pt x="15" y="0"/>
                </a:lnTo>
                <a:lnTo>
                  <a:pt x="15" y="47"/>
                </a:lnTo>
                <a:lnTo>
                  <a:pt x="6" y="47"/>
                </a:lnTo>
                <a:close/>
              </a:path>
            </a:pathLst>
          </a:custGeom>
          <a:solidFill>
            <a:srgbClr val="DC3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15" name="Freeform 1040">
            <a:extLst>
              <a:ext uri="{FF2B5EF4-FFF2-40B4-BE49-F238E27FC236}">
                <a16:creationId xmlns:a16="http://schemas.microsoft.com/office/drawing/2014/main" id="{B0EF56F7-5043-40AF-A1BF-E992E3ABB174}"/>
              </a:ext>
            </a:extLst>
          </p:cNvPr>
          <p:cNvSpPr>
            <a:spLocks/>
          </p:cNvSpPr>
          <p:nvPr/>
        </p:nvSpPr>
        <p:spPr bwMode="auto">
          <a:xfrm>
            <a:off x="8356043" y="1805171"/>
            <a:ext cx="38100" cy="74613"/>
          </a:xfrm>
          <a:custGeom>
            <a:avLst/>
            <a:gdLst>
              <a:gd name="T0" fmla="*/ 12 w 24"/>
              <a:gd name="T1" fmla="*/ 47 h 47"/>
              <a:gd name="T2" fmla="*/ 4 w 24"/>
              <a:gd name="T3" fmla="*/ 47 h 47"/>
              <a:gd name="T4" fmla="*/ 16 w 24"/>
              <a:gd name="T5" fmla="*/ 9 h 47"/>
              <a:gd name="T6" fmla="*/ 9 w 24"/>
              <a:gd name="T7" fmla="*/ 9 h 47"/>
              <a:gd name="T8" fmla="*/ 9 w 24"/>
              <a:gd name="T9" fmla="*/ 14 h 47"/>
              <a:gd name="T10" fmla="*/ 0 w 24"/>
              <a:gd name="T11" fmla="*/ 14 h 47"/>
              <a:gd name="T12" fmla="*/ 0 w 24"/>
              <a:gd name="T13" fmla="*/ 0 h 47"/>
              <a:gd name="T14" fmla="*/ 24 w 24"/>
              <a:gd name="T15" fmla="*/ 0 h 47"/>
              <a:gd name="T16" fmla="*/ 24 w 24"/>
              <a:gd name="T17" fmla="*/ 8 h 47"/>
              <a:gd name="T18" fmla="*/ 12 w 24"/>
              <a:gd name="T19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" h="47">
                <a:moveTo>
                  <a:pt x="12" y="47"/>
                </a:moveTo>
                <a:lnTo>
                  <a:pt x="4" y="47"/>
                </a:lnTo>
                <a:lnTo>
                  <a:pt x="16" y="9"/>
                </a:lnTo>
                <a:lnTo>
                  <a:pt x="9" y="9"/>
                </a:lnTo>
                <a:lnTo>
                  <a:pt x="9" y="14"/>
                </a:lnTo>
                <a:lnTo>
                  <a:pt x="0" y="14"/>
                </a:lnTo>
                <a:lnTo>
                  <a:pt x="0" y="0"/>
                </a:lnTo>
                <a:lnTo>
                  <a:pt x="24" y="0"/>
                </a:lnTo>
                <a:lnTo>
                  <a:pt x="24" y="8"/>
                </a:lnTo>
                <a:lnTo>
                  <a:pt x="12" y="47"/>
                </a:lnTo>
                <a:close/>
              </a:path>
            </a:pathLst>
          </a:custGeom>
          <a:solidFill>
            <a:srgbClr val="DC3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16" name="Freeform 1041">
            <a:extLst>
              <a:ext uri="{FF2B5EF4-FFF2-40B4-BE49-F238E27FC236}">
                <a16:creationId xmlns:a16="http://schemas.microsoft.com/office/drawing/2014/main" id="{8C69341F-FB53-4042-A1EB-9F651FB50107}"/>
              </a:ext>
            </a:extLst>
          </p:cNvPr>
          <p:cNvSpPr>
            <a:spLocks/>
          </p:cNvSpPr>
          <p:nvPr/>
        </p:nvSpPr>
        <p:spPr bwMode="auto">
          <a:xfrm>
            <a:off x="8754506" y="1295584"/>
            <a:ext cx="25400" cy="73025"/>
          </a:xfrm>
          <a:custGeom>
            <a:avLst/>
            <a:gdLst>
              <a:gd name="T0" fmla="*/ 7 w 16"/>
              <a:gd name="T1" fmla="*/ 46 h 46"/>
              <a:gd name="T2" fmla="*/ 7 w 16"/>
              <a:gd name="T3" fmla="*/ 10 h 46"/>
              <a:gd name="T4" fmla="*/ 0 w 16"/>
              <a:gd name="T5" fmla="*/ 15 h 46"/>
              <a:gd name="T6" fmla="*/ 0 w 16"/>
              <a:gd name="T7" fmla="*/ 5 h 46"/>
              <a:gd name="T8" fmla="*/ 7 w 16"/>
              <a:gd name="T9" fmla="*/ 0 h 46"/>
              <a:gd name="T10" fmla="*/ 16 w 16"/>
              <a:gd name="T11" fmla="*/ 0 h 46"/>
              <a:gd name="T12" fmla="*/ 16 w 16"/>
              <a:gd name="T13" fmla="*/ 46 h 46"/>
              <a:gd name="T14" fmla="*/ 7 w 16"/>
              <a:gd name="T15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46">
                <a:moveTo>
                  <a:pt x="7" y="46"/>
                </a:moveTo>
                <a:lnTo>
                  <a:pt x="7" y="10"/>
                </a:lnTo>
                <a:lnTo>
                  <a:pt x="0" y="15"/>
                </a:lnTo>
                <a:lnTo>
                  <a:pt x="0" y="5"/>
                </a:lnTo>
                <a:lnTo>
                  <a:pt x="7" y="0"/>
                </a:lnTo>
                <a:lnTo>
                  <a:pt x="16" y="0"/>
                </a:lnTo>
                <a:lnTo>
                  <a:pt x="16" y="46"/>
                </a:lnTo>
                <a:lnTo>
                  <a:pt x="7" y="46"/>
                </a:lnTo>
                <a:close/>
              </a:path>
            </a:pathLst>
          </a:custGeom>
          <a:solidFill>
            <a:srgbClr val="DC3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17" name="Freeform 1042">
            <a:extLst>
              <a:ext uri="{FF2B5EF4-FFF2-40B4-BE49-F238E27FC236}">
                <a16:creationId xmlns:a16="http://schemas.microsoft.com/office/drawing/2014/main" id="{356EECB9-1CBC-4894-82A8-31E8169A870D}"/>
              </a:ext>
            </a:extLst>
          </p:cNvPr>
          <p:cNvSpPr>
            <a:spLocks noEditPoints="1"/>
          </p:cNvSpPr>
          <p:nvPr/>
        </p:nvSpPr>
        <p:spPr bwMode="auto">
          <a:xfrm>
            <a:off x="8794193" y="1293996"/>
            <a:ext cx="36513" cy="74613"/>
          </a:xfrm>
          <a:custGeom>
            <a:avLst/>
            <a:gdLst>
              <a:gd name="T0" fmla="*/ 20 w 23"/>
              <a:gd name="T1" fmla="*/ 45 h 47"/>
              <a:gd name="T2" fmla="*/ 11 w 23"/>
              <a:gd name="T3" fmla="*/ 47 h 47"/>
              <a:gd name="T4" fmla="*/ 8 w 23"/>
              <a:gd name="T5" fmla="*/ 46 h 47"/>
              <a:gd name="T6" fmla="*/ 4 w 23"/>
              <a:gd name="T7" fmla="*/ 45 h 47"/>
              <a:gd name="T8" fmla="*/ 0 w 23"/>
              <a:gd name="T9" fmla="*/ 40 h 47"/>
              <a:gd name="T10" fmla="*/ 0 w 23"/>
              <a:gd name="T11" fmla="*/ 33 h 47"/>
              <a:gd name="T12" fmla="*/ 1 w 23"/>
              <a:gd name="T13" fmla="*/ 26 h 47"/>
              <a:gd name="T14" fmla="*/ 4 w 23"/>
              <a:gd name="T15" fmla="*/ 23 h 47"/>
              <a:gd name="T16" fmla="*/ 1 w 23"/>
              <a:gd name="T17" fmla="*/ 20 h 47"/>
              <a:gd name="T18" fmla="*/ 0 w 23"/>
              <a:gd name="T19" fmla="*/ 16 h 47"/>
              <a:gd name="T20" fmla="*/ 0 w 23"/>
              <a:gd name="T21" fmla="*/ 13 h 47"/>
              <a:gd name="T22" fmla="*/ 4 w 23"/>
              <a:gd name="T23" fmla="*/ 3 h 47"/>
              <a:gd name="T24" fmla="*/ 8 w 23"/>
              <a:gd name="T25" fmla="*/ 1 h 47"/>
              <a:gd name="T26" fmla="*/ 11 w 23"/>
              <a:gd name="T27" fmla="*/ 0 h 47"/>
              <a:gd name="T28" fmla="*/ 20 w 23"/>
              <a:gd name="T29" fmla="*/ 3 h 47"/>
              <a:gd name="T30" fmla="*/ 23 w 23"/>
              <a:gd name="T31" fmla="*/ 7 h 47"/>
              <a:gd name="T32" fmla="*/ 23 w 23"/>
              <a:gd name="T33" fmla="*/ 13 h 47"/>
              <a:gd name="T34" fmla="*/ 21 w 23"/>
              <a:gd name="T35" fmla="*/ 20 h 47"/>
              <a:gd name="T36" fmla="*/ 19 w 23"/>
              <a:gd name="T37" fmla="*/ 23 h 47"/>
              <a:gd name="T38" fmla="*/ 21 w 23"/>
              <a:gd name="T39" fmla="*/ 26 h 47"/>
              <a:gd name="T40" fmla="*/ 23 w 23"/>
              <a:gd name="T41" fmla="*/ 30 h 47"/>
              <a:gd name="T42" fmla="*/ 23 w 23"/>
              <a:gd name="T43" fmla="*/ 33 h 47"/>
              <a:gd name="T44" fmla="*/ 21 w 23"/>
              <a:gd name="T45" fmla="*/ 42 h 47"/>
              <a:gd name="T46" fmla="*/ 20 w 23"/>
              <a:gd name="T47" fmla="*/ 45 h 47"/>
              <a:gd name="T48" fmla="*/ 14 w 23"/>
              <a:gd name="T49" fmla="*/ 27 h 47"/>
              <a:gd name="T50" fmla="*/ 11 w 23"/>
              <a:gd name="T51" fmla="*/ 26 h 47"/>
              <a:gd name="T52" fmla="*/ 10 w 23"/>
              <a:gd name="T53" fmla="*/ 27 h 47"/>
              <a:gd name="T54" fmla="*/ 9 w 23"/>
              <a:gd name="T55" fmla="*/ 33 h 47"/>
              <a:gd name="T56" fmla="*/ 9 w 23"/>
              <a:gd name="T57" fmla="*/ 36 h 47"/>
              <a:gd name="T58" fmla="*/ 10 w 23"/>
              <a:gd name="T59" fmla="*/ 39 h 47"/>
              <a:gd name="T60" fmla="*/ 11 w 23"/>
              <a:gd name="T61" fmla="*/ 40 h 47"/>
              <a:gd name="T62" fmla="*/ 14 w 23"/>
              <a:gd name="T63" fmla="*/ 39 h 47"/>
              <a:gd name="T64" fmla="*/ 14 w 23"/>
              <a:gd name="T65" fmla="*/ 33 h 47"/>
              <a:gd name="T66" fmla="*/ 14 w 23"/>
              <a:gd name="T67" fmla="*/ 30 h 47"/>
              <a:gd name="T68" fmla="*/ 14 w 23"/>
              <a:gd name="T69" fmla="*/ 27 h 47"/>
              <a:gd name="T70" fmla="*/ 10 w 23"/>
              <a:gd name="T71" fmla="*/ 18 h 47"/>
              <a:gd name="T72" fmla="*/ 11 w 23"/>
              <a:gd name="T73" fmla="*/ 20 h 47"/>
              <a:gd name="T74" fmla="*/ 13 w 23"/>
              <a:gd name="T75" fmla="*/ 18 h 47"/>
              <a:gd name="T76" fmla="*/ 14 w 23"/>
              <a:gd name="T77" fmla="*/ 13 h 47"/>
              <a:gd name="T78" fmla="*/ 14 w 23"/>
              <a:gd name="T79" fmla="*/ 10 h 47"/>
              <a:gd name="T80" fmla="*/ 13 w 23"/>
              <a:gd name="T81" fmla="*/ 8 h 47"/>
              <a:gd name="T82" fmla="*/ 11 w 23"/>
              <a:gd name="T83" fmla="*/ 7 h 47"/>
              <a:gd name="T84" fmla="*/ 10 w 23"/>
              <a:gd name="T85" fmla="*/ 8 h 47"/>
              <a:gd name="T86" fmla="*/ 9 w 23"/>
              <a:gd name="T87" fmla="*/ 13 h 47"/>
              <a:gd name="T88" fmla="*/ 9 w 23"/>
              <a:gd name="T89" fmla="*/ 17 h 47"/>
              <a:gd name="T90" fmla="*/ 10 w 23"/>
              <a:gd name="T91" fmla="*/ 18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3" h="47">
                <a:moveTo>
                  <a:pt x="20" y="45"/>
                </a:moveTo>
                <a:lnTo>
                  <a:pt x="20" y="45"/>
                </a:lnTo>
                <a:lnTo>
                  <a:pt x="16" y="46"/>
                </a:lnTo>
                <a:lnTo>
                  <a:pt x="11" y="47"/>
                </a:lnTo>
                <a:lnTo>
                  <a:pt x="11" y="47"/>
                </a:lnTo>
                <a:lnTo>
                  <a:pt x="8" y="46"/>
                </a:lnTo>
                <a:lnTo>
                  <a:pt x="4" y="45"/>
                </a:lnTo>
                <a:lnTo>
                  <a:pt x="4" y="45"/>
                </a:lnTo>
                <a:lnTo>
                  <a:pt x="1" y="42"/>
                </a:lnTo>
                <a:lnTo>
                  <a:pt x="0" y="40"/>
                </a:lnTo>
                <a:lnTo>
                  <a:pt x="0" y="33"/>
                </a:lnTo>
                <a:lnTo>
                  <a:pt x="0" y="33"/>
                </a:lnTo>
                <a:lnTo>
                  <a:pt x="0" y="30"/>
                </a:lnTo>
                <a:lnTo>
                  <a:pt x="1" y="26"/>
                </a:lnTo>
                <a:lnTo>
                  <a:pt x="1" y="26"/>
                </a:lnTo>
                <a:lnTo>
                  <a:pt x="4" y="23"/>
                </a:lnTo>
                <a:lnTo>
                  <a:pt x="4" y="23"/>
                </a:lnTo>
                <a:lnTo>
                  <a:pt x="1" y="20"/>
                </a:lnTo>
                <a:lnTo>
                  <a:pt x="1" y="20"/>
                </a:lnTo>
                <a:lnTo>
                  <a:pt x="0" y="16"/>
                </a:lnTo>
                <a:lnTo>
                  <a:pt x="0" y="13"/>
                </a:lnTo>
                <a:lnTo>
                  <a:pt x="0" y="13"/>
                </a:lnTo>
                <a:lnTo>
                  <a:pt x="1" y="7"/>
                </a:lnTo>
                <a:lnTo>
                  <a:pt x="4" y="3"/>
                </a:lnTo>
                <a:lnTo>
                  <a:pt x="4" y="3"/>
                </a:lnTo>
                <a:lnTo>
                  <a:pt x="8" y="1"/>
                </a:lnTo>
                <a:lnTo>
                  <a:pt x="11" y="0"/>
                </a:lnTo>
                <a:lnTo>
                  <a:pt x="11" y="0"/>
                </a:lnTo>
                <a:lnTo>
                  <a:pt x="16" y="1"/>
                </a:lnTo>
                <a:lnTo>
                  <a:pt x="20" y="3"/>
                </a:lnTo>
                <a:lnTo>
                  <a:pt x="20" y="3"/>
                </a:lnTo>
                <a:lnTo>
                  <a:pt x="23" y="7"/>
                </a:lnTo>
                <a:lnTo>
                  <a:pt x="23" y="13"/>
                </a:lnTo>
                <a:lnTo>
                  <a:pt x="23" y="13"/>
                </a:lnTo>
                <a:lnTo>
                  <a:pt x="23" y="16"/>
                </a:lnTo>
                <a:lnTo>
                  <a:pt x="21" y="20"/>
                </a:lnTo>
                <a:lnTo>
                  <a:pt x="21" y="20"/>
                </a:lnTo>
                <a:lnTo>
                  <a:pt x="19" y="23"/>
                </a:lnTo>
                <a:lnTo>
                  <a:pt x="19" y="23"/>
                </a:lnTo>
                <a:lnTo>
                  <a:pt x="21" y="26"/>
                </a:lnTo>
                <a:lnTo>
                  <a:pt x="21" y="26"/>
                </a:lnTo>
                <a:lnTo>
                  <a:pt x="23" y="30"/>
                </a:lnTo>
                <a:lnTo>
                  <a:pt x="23" y="33"/>
                </a:lnTo>
                <a:lnTo>
                  <a:pt x="23" y="33"/>
                </a:lnTo>
                <a:lnTo>
                  <a:pt x="23" y="40"/>
                </a:lnTo>
                <a:lnTo>
                  <a:pt x="21" y="42"/>
                </a:lnTo>
                <a:lnTo>
                  <a:pt x="20" y="45"/>
                </a:lnTo>
                <a:lnTo>
                  <a:pt x="20" y="45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1" y="26"/>
                </a:lnTo>
                <a:lnTo>
                  <a:pt x="11" y="26"/>
                </a:lnTo>
                <a:lnTo>
                  <a:pt x="10" y="27"/>
                </a:lnTo>
                <a:lnTo>
                  <a:pt x="10" y="27"/>
                </a:lnTo>
                <a:lnTo>
                  <a:pt x="9" y="30"/>
                </a:lnTo>
                <a:lnTo>
                  <a:pt x="9" y="33"/>
                </a:lnTo>
                <a:lnTo>
                  <a:pt x="9" y="33"/>
                </a:lnTo>
                <a:lnTo>
                  <a:pt x="9" y="36"/>
                </a:lnTo>
                <a:lnTo>
                  <a:pt x="10" y="39"/>
                </a:lnTo>
                <a:lnTo>
                  <a:pt x="10" y="39"/>
                </a:lnTo>
                <a:lnTo>
                  <a:pt x="11" y="40"/>
                </a:lnTo>
                <a:lnTo>
                  <a:pt x="11" y="40"/>
                </a:lnTo>
                <a:lnTo>
                  <a:pt x="14" y="39"/>
                </a:lnTo>
                <a:lnTo>
                  <a:pt x="14" y="39"/>
                </a:lnTo>
                <a:lnTo>
                  <a:pt x="14" y="36"/>
                </a:lnTo>
                <a:lnTo>
                  <a:pt x="14" y="33"/>
                </a:lnTo>
                <a:lnTo>
                  <a:pt x="14" y="33"/>
                </a:lnTo>
                <a:lnTo>
                  <a:pt x="14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0" y="18"/>
                </a:moveTo>
                <a:lnTo>
                  <a:pt x="10" y="18"/>
                </a:lnTo>
                <a:lnTo>
                  <a:pt x="11" y="20"/>
                </a:lnTo>
                <a:lnTo>
                  <a:pt x="11" y="20"/>
                </a:lnTo>
                <a:lnTo>
                  <a:pt x="13" y="18"/>
                </a:lnTo>
                <a:lnTo>
                  <a:pt x="13" y="18"/>
                </a:lnTo>
                <a:lnTo>
                  <a:pt x="14" y="17"/>
                </a:lnTo>
                <a:lnTo>
                  <a:pt x="14" y="13"/>
                </a:lnTo>
                <a:lnTo>
                  <a:pt x="14" y="13"/>
                </a:lnTo>
                <a:lnTo>
                  <a:pt x="14" y="10"/>
                </a:lnTo>
                <a:lnTo>
                  <a:pt x="13" y="8"/>
                </a:lnTo>
                <a:lnTo>
                  <a:pt x="13" y="8"/>
                </a:lnTo>
                <a:lnTo>
                  <a:pt x="11" y="7"/>
                </a:lnTo>
                <a:lnTo>
                  <a:pt x="11" y="7"/>
                </a:lnTo>
                <a:lnTo>
                  <a:pt x="10" y="8"/>
                </a:lnTo>
                <a:lnTo>
                  <a:pt x="10" y="8"/>
                </a:lnTo>
                <a:lnTo>
                  <a:pt x="9" y="10"/>
                </a:lnTo>
                <a:lnTo>
                  <a:pt x="9" y="13"/>
                </a:lnTo>
                <a:lnTo>
                  <a:pt x="9" y="13"/>
                </a:lnTo>
                <a:lnTo>
                  <a:pt x="9" y="17"/>
                </a:lnTo>
                <a:lnTo>
                  <a:pt x="10" y="18"/>
                </a:lnTo>
                <a:lnTo>
                  <a:pt x="10" y="18"/>
                </a:lnTo>
                <a:close/>
              </a:path>
            </a:pathLst>
          </a:custGeom>
          <a:solidFill>
            <a:srgbClr val="DC3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18" name="Freeform 1043">
            <a:extLst>
              <a:ext uri="{FF2B5EF4-FFF2-40B4-BE49-F238E27FC236}">
                <a16:creationId xmlns:a16="http://schemas.microsoft.com/office/drawing/2014/main" id="{4F0210CA-42C8-4B59-9D78-6ED44CD5F042}"/>
              </a:ext>
            </a:extLst>
          </p:cNvPr>
          <p:cNvSpPr>
            <a:spLocks/>
          </p:cNvSpPr>
          <p:nvPr/>
        </p:nvSpPr>
        <p:spPr bwMode="auto">
          <a:xfrm>
            <a:off x="2194956" y="2827521"/>
            <a:ext cx="38100" cy="76200"/>
          </a:xfrm>
          <a:custGeom>
            <a:avLst/>
            <a:gdLst>
              <a:gd name="T0" fmla="*/ 20 w 24"/>
              <a:gd name="T1" fmla="*/ 46 h 48"/>
              <a:gd name="T2" fmla="*/ 13 w 24"/>
              <a:gd name="T3" fmla="*/ 48 h 48"/>
              <a:gd name="T4" fmla="*/ 8 w 24"/>
              <a:gd name="T5" fmla="*/ 47 h 48"/>
              <a:gd name="T6" fmla="*/ 4 w 24"/>
              <a:gd name="T7" fmla="*/ 46 h 48"/>
              <a:gd name="T8" fmla="*/ 0 w 24"/>
              <a:gd name="T9" fmla="*/ 37 h 48"/>
              <a:gd name="T10" fmla="*/ 9 w 24"/>
              <a:gd name="T11" fmla="*/ 34 h 48"/>
              <a:gd name="T12" fmla="*/ 9 w 24"/>
              <a:gd name="T13" fmla="*/ 37 h 48"/>
              <a:gd name="T14" fmla="*/ 13 w 24"/>
              <a:gd name="T15" fmla="*/ 41 h 48"/>
              <a:gd name="T16" fmla="*/ 14 w 24"/>
              <a:gd name="T17" fmla="*/ 39 h 48"/>
              <a:gd name="T18" fmla="*/ 15 w 24"/>
              <a:gd name="T19" fmla="*/ 34 h 48"/>
              <a:gd name="T20" fmla="*/ 14 w 24"/>
              <a:gd name="T21" fmla="*/ 28 h 48"/>
              <a:gd name="T22" fmla="*/ 13 w 24"/>
              <a:gd name="T23" fmla="*/ 27 h 48"/>
              <a:gd name="T24" fmla="*/ 10 w 24"/>
              <a:gd name="T25" fmla="*/ 19 h 48"/>
              <a:gd name="T26" fmla="*/ 13 w 24"/>
              <a:gd name="T27" fmla="*/ 19 h 48"/>
              <a:gd name="T28" fmla="*/ 14 w 24"/>
              <a:gd name="T29" fmla="*/ 19 h 48"/>
              <a:gd name="T30" fmla="*/ 15 w 24"/>
              <a:gd name="T31" fmla="*/ 14 h 48"/>
              <a:gd name="T32" fmla="*/ 14 w 24"/>
              <a:gd name="T33" fmla="*/ 9 h 48"/>
              <a:gd name="T34" fmla="*/ 13 w 24"/>
              <a:gd name="T35" fmla="*/ 8 h 48"/>
              <a:gd name="T36" fmla="*/ 10 w 24"/>
              <a:gd name="T37" fmla="*/ 9 h 48"/>
              <a:gd name="T38" fmla="*/ 10 w 24"/>
              <a:gd name="T39" fmla="*/ 14 h 48"/>
              <a:gd name="T40" fmla="*/ 1 w 24"/>
              <a:gd name="T41" fmla="*/ 12 h 48"/>
              <a:gd name="T42" fmla="*/ 1 w 24"/>
              <a:gd name="T43" fmla="*/ 7 h 48"/>
              <a:gd name="T44" fmla="*/ 4 w 24"/>
              <a:gd name="T45" fmla="*/ 4 h 48"/>
              <a:gd name="T46" fmla="*/ 13 w 24"/>
              <a:gd name="T47" fmla="*/ 0 h 48"/>
              <a:gd name="T48" fmla="*/ 16 w 24"/>
              <a:gd name="T49" fmla="*/ 2 h 48"/>
              <a:gd name="T50" fmla="*/ 20 w 24"/>
              <a:gd name="T51" fmla="*/ 4 h 48"/>
              <a:gd name="T52" fmla="*/ 24 w 24"/>
              <a:gd name="T53" fmla="*/ 13 h 48"/>
              <a:gd name="T54" fmla="*/ 24 w 24"/>
              <a:gd name="T55" fmla="*/ 17 h 48"/>
              <a:gd name="T56" fmla="*/ 23 w 24"/>
              <a:gd name="T57" fmla="*/ 20 h 48"/>
              <a:gd name="T58" fmla="*/ 20 w 24"/>
              <a:gd name="T59" fmla="*/ 23 h 48"/>
              <a:gd name="T60" fmla="*/ 23 w 24"/>
              <a:gd name="T61" fmla="*/ 27 h 48"/>
              <a:gd name="T62" fmla="*/ 24 w 24"/>
              <a:gd name="T63" fmla="*/ 34 h 48"/>
              <a:gd name="T64" fmla="*/ 24 w 24"/>
              <a:gd name="T65" fmla="*/ 41 h 48"/>
              <a:gd name="T66" fmla="*/ 20 w 24"/>
              <a:gd name="T67" fmla="*/ 4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4" h="48">
                <a:moveTo>
                  <a:pt x="20" y="46"/>
                </a:moveTo>
                <a:lnTo>
                  <a:pt x="20" y="46"/>
                </a:lnTo>
                <a:lnTo>
                  <a:pt x="16" y="47"/>
                </a:lnTo>
                <a:lnTo>
                  <a:pt x="13" y="48"/>
                </a:lnTo>
                <a:lnTo>
                  <a:pt x="13" y="48"/>
                </a:lnTo>
                <a:lnTo>
                  <a:pt x="8" y="47"/>
                </a:lnTo>
                <a:lnTo>
                  <a:pt x="4" y="46"/>
                </a:lnTo>
                <a:lnTo>
                  <a:pt x="4" y="46"/>
                </a:lnTo>
                <a:lnTo>
                  <a:pt x="1" y="42"/>
                </a:lnTo>
                <a:lnTo>
                  <a:pt x="0" y="37"/>
                </a:lnTo>
                <a:lnTo>
                  <a:pt x="0" y="34"/>
                </a:lnTo>
                <a:lnTo>
                  <a:pt x="9" y="34"/>
                </a:lnTo>
                <a:lnTo>
                  <a:pt x="9" y="37"/>
                </a:lnTo>
                <a:lnTo>
                  <a:pt x="9" y="37"/>
                </a:lnTo>
                <a:lnTo>
                  <a:pt x="10" y="39"/>
                </a:lnTo>
                <a:lnTo>
                  <a:pt x="13" y="41"/>
                </a:lnTo>
                <a:lnTo>
                  <a:pt x="13" y="41"/>
                </a:lnTo>
                <a:lnTo>
                  <a:pt x="14" y="39"/>
                </a:lnTo>
                <a:lnTo>
                  <a:pt x="14" y="39"/>
                </a:lnTo>
                <a:lnTo>
                  <a:pt x="15" y="34"/>
                </a:lnTo>
                <a:lnTo>
                  <a:pt x="15" y="34"/>
                </a:lnTo>
                <a:lnTo>
                  <a:pt x="14" y="28"/>
                </a:lnTo>
                <a:lnTo>
                  <a:pt x="14" y="28"/>
                </a:lnTo>
                <a:lnTo>
                  <a:pt x="13" y="27"/>
                </a:lnTo>
                <a:lnTo>
                  <a:pt x="10" y="27"/>
                </a:lnTo>
                <a:lnTo>
                  <a:pt x="10" y="19"/>
                </a:lnTo>
                <a:lnTo>
                  <a:pt x="13" y="19"/>
                </a:lnTo>
                <a:lnTo>
                  <a:pt x="13" y="19"/>
                </a:lnTo>
                <a:lnTo>
                  <a:pt x="14" y="19"/>
                </a:lnTo>
                <a:lnTo>
                  <a:pt x="14" y="19"/>
                </a:lnTo>
                <a:lnTo>
                  <a:pt x="15" y="17"/>
                </a:lnTo>
                <a:lnTo>
                  <a:pt x="15" y="14"/>
                </a:lnTo>
                <a:lnTo>
                  <a:pt x="15" y="14"/>
                </a:lnTo>
                <a:lnTo>
                  <a:pt x="14" y="9"/>
                </a:lnTo>
                <a:lnTo>
                  <a:pt x="14" y="9"/>
                </a:lnTo>
                <a:lnTo>
                  <a:pt x="13" y="8"/>
                </a:lnTo>
                <a:lnTo>
                  <a:pt x="13" y="8"/>
                </a:lnTo>
                <a:lnTo>
                  <a:pt x="10" y="9"/>
                </a:lnTo>
                <a:lnTo>
                  <a:pt x="10" y="12"/>
                </a:lnTo>
                <a:lnTo>
                  <a:pt x="10" y="14"/>
                </a:lnTo>
                <a:lnTo>
                  <a:pt x="1" y="14"/>
                </a:lnTo>
                <a:lnTo>
                  <a:pt x="1" y="12"/>
                </a:lnTo>
                <a:lnTo>
                  <a:pt x="1" y="12"/>
                </a:lnTo>
                <a:lnTo>
                  <a:pt x="1" y="7"/>
                </a:lnTo>
                <a:lnTo>
                  <a:pt x="4" y="4"/>
                </a:lnTo>
                <a:lnTo>
                  <a:pt x="4" y="4"/>
                </a:lnTo>
                <a:lnTo>
                  <a:pt x="8" y="2"/>
                </a:lnTo>
                <a:lnTo>
                  <a:pt x="13" y="0"/>
                </a:lnTo>
                <a:lnTo>
                  <a:pt x="13" y="0"/>
                </a:lnTo>
                <a:lnTo>
                  <a:pt x="16" y="2"/>
                </a:lnTo>
                <a:lnTo>
                  <a:pt x="20" y="4"/>
                </a:lnTo>
                <a:lnTo>
                  <a:pt x="20" y="4"/>
                </a:lnTo>
                <a:lnTo>
                  <a:pt x="23" y="8"/>
                </a:lnTo>
                <a:lnTo>
                  <a:pt x="24" y="13"/>
                </a:lnTo>
                <a:lnTo>
                  <a:pt x="24" y="13"/>
                </a:lnTo>
                <a:lnTo>
                  <a:pt x="24" y="17"/>
                </a:lnTo>
                <a:lnTo>
                  <a:pt x="23" y="20"/>
                </a:lnTo>
                <a:lnTo>
                  <a:pt x="23" y="20"/>
                </a:lnTo>
                <a:lnTo>
                  <a:pt x="20" y="23"/>
                </a:lnTo>
                <a:lnTo>
                  <a:pt x="20" y="23"/>
                </a:lnTo>
                <a:lnTo>
                  <a:pt x="23" y="27"/>
                </a:lnTo>
                <a:lnTo>
                  <a:pt x="23" y="27"/>
                </a:lnTo>
                <a:lnTo>
                  <a:pt x="24" y="30"/>
                </a:lnTo>
                <a:lnTo>
                  <a:pt x="24" y="34"/>
                </a:lnTo>
                <a:lnTo>
                  <a:pt x="24" y="34"/>
                </a:lnTo>
                <a:lnTo>
                  <a:pt x="24" y="41"/>
                </a:lnTo>
                <a:lnTo>
                  <a:pt x="23" y="43"/>
                </a:lnTo>
                <a:lnTo>
                  <a:pt x="20" y="46"/>
                </a:lnTo>
                <a:lnTo>
                  <a:pt x="20" y="46"/>
                </a:lnTo>
                <a:close/>
              </a:path>
            </a:pathLst>
          </a:custGeom>
          <a:solidFill>
            <a:srgbClr val="DC3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19" name="Freeform 1044">
            <a:extLst>
              <a:ext uri="{FF2B5EF4-FFF2-40B4-BE49-F238E27FC236}">
                <a16:creationId xmlns:a16="http://schemas.microsoft.com/office/drawing/2014/main" id="{6EC615DB-6A5A-455B-AB2E-E3B96647631F}"/>
              </a:ext>
            </a:extLst>
          </p:cNvPr>
          <p:cNvSpPr>
            <a:spLocks/>
          </p:cNvSpPr>
          <p:nvPr/>
        </p:nvSpPr>
        <p:spPr bwMode="auto">
          <a:xfrm>
            <a:off x="2633106" y="2830696"/>
            <a:ext cx="39688" cy="73025"/>
          </a:xfrm>
          <a:custGeom>
            <a:avLst/>
            <a:gdLst>
              <a:gd name="T0" fmla="*/ 23 w 25"/>
              <a:gd name="T1" fmla="*/ 39 h 46"/>
              <a:gd name="T2" fmla="*/ 23 w 25"/>
              <a:gd name="T3" fmla="*/ 46 h 46"/>
              <a:gd name="T4" fmla="*/ 14 w 25"/>
              <a:gd name="T5" fmla="*/ 46 h 46"/>
              <a:gd name="T6" fmla="*/ 14 w 25"/>
              <a:gd name="T7" fmla="*/ 39 h 46"/>
              <a:gd name="T8" fmla="*/ 0 w 25"/>
              <a:gd name="T9" fmla="*/ 39 h 46"/>
              <a:gd name="T10" fmla="*/ 0 w 25"/>
              <a:gd name="T11" fmla="*/ 31 h 46"/>
              <a:gd name="T12" fmla="*/ 13 w 25"/>
              <a:gd name="T13" fmla="*/ 0 h 46"/>
              <a:gd name="T14" fmla="*/ 20 w 25"/>
              <a:gd name="T15" fmla="*/ 0 h 46"/>
              <a:gd name="T16" fmla="*/ 9 w 25"/>
              <a:gd name="T17" fmla="*/ 31 h 46"/>
              <a:gd name="T18" fmla="*/ 14 w 25"/>
              <a:gd name="T19" fmla="*/ 31 h 46"/>
              <a:gd name="T20" fmla="*/ 14 w 25"/>
              <a:gd name="T21" fmla="*/ 26 h 46"/>
              <a:gd name="T22" fmla="*/ 23 w 25"/>
              <a:gd name="T23" fmla="*/ 26 h 46"/>
              <a:gd name="T24" fmla="*/ 23 w 25"/>
              <a:gd name="T25" fmla="*/ 31 h 46"/>
              <a:gd name="T26" fmla="*/ 25 w 25"/>
              <a:gd name="T27" fmla="*/ 31 h 46"/>
              <a:gd name="T28" fmla="*/ 25 w 25"/>
              <a:gd name="T29" fmla="*/ 39 h 46"/>
              <a:gd name="T30" fmla="*/ 23 w 25"/>
              <a:gd name="T31" fmla="*/ 39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5" h="46">
                <a:moveTo>
                  <a:pt x="23" y="39"/>
                </a:moveTo>
                <a:lnTo>
                  <a:pt x="23" y="46"/>
                </a:lnTo>
                <a:lnTo>
                  <a:pt x="14" y="46"/>
                </a:lnTo>
                <a:lnTo>
                  <a:pt x="14" y="39"/>
                </a:lnTo>
                <a:lnTo>
                  <a:pt x="0" y="39"/>
                </a:lnTo>
                <a:lnTo>
                  <a:pt x="0" y="31"/>
                </a:lnTo>
                <a:lnTo>
                  <a:pt x="13" y="0"/>
                </a:lnTo>
                <a:lnTo>
                  <a:pt x="20" y="0"/>
                </a:lnTo>
                <a:lnTo>
                  <a:pt x="9" y="31"/>
                </a:lnTo>
                <a:lnTo>
                  <a:pt x="14" y="31"/>
                </a:lnTo>
                <a:lnTo>
                  <a:pt x="14" y="26"/>
                </a:lnTo>
                <a:lnTo>
                  <a:pt x="23" y="26"/>
                </a:lnTo>
                <a:lnTo>
                  <a:pt x="23" y="31"/>
                </a:lnTo>
                <a:lnTo>
                  <a:pt x="25" y="31"/>
                </a:lnTo>
                <a:lnTo>
                  <a:pt x="25" y="39"/>
                </a:lnTo>
                <a:lnTo>
                  <a:pt x="23" y="39"/>
                </a:lnTo>
                <a:close/>
              </a:path>
            </a:pathLst>
          </a:custGeom>
          <a:solidFill>
            <a:srgbClr val="DC3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20" name="Freeform 1045">
            <a:extLst>
              <a:ext uri="{FF2B5EF4-FFF2-40B4-BE49-F238E27FC236}">
                <a16:creationId xmlns:a16="http://schemas.microsoft.com/office/drawing/2014/main" id="{EA2C41CF-710A-41C7-AA35-E2C023FE6B95}"/>
              </a:ext>
            </a:extLst>
          </p:cNvPr>
          <p:cNvSpPr>
            <a:spLocks/>
          </p:cNvSpPr>
          <p:nvPr/>
        </p:nvSpPr>
        <p:spPr bwMode="auto">
          <a:xfrm>
            <a:off x="3077606" y="2830696"/>
            <a:ext cx="38100" cy="73025"/>
          </a:xfrm>
          <a:custGeom>
            <a:avLst/>
            <a:gdLst>
              <a:gd name="T0" fmla="*/ 14 w 24"/>
              <a:gd name="T1" fmla="*/ 23 h 46"/>
              <a:gd name="T2" fmla="*/ 14 w 24"/>
              <a:gd name="T3" fmla="*/ 23 h 46"/>
              <a:gd name="T4" fmla="*/ 13 w 24"/>
              <a:gd name="T5" fmla="*/ 22 h 46"/>
              <a:gd name="T6" fmla="*/ 11 w 24"/>
              <a:gd name="T7" fmla="*/ 22 h 46"/>
              <a:gd name="T8" fmla="*/ 11 w 24"/>
              <a:gd name="T9" fmla="*/ 22 h 46"/>
              <a:gd name="T10" fmla="*/ 10 w 24"/>
              <a:gd name="T11" fmla="*/ 22 h 46"/>
              <a:gd name="T12" fmla="*/ 9 w 24"/>
              <a:gd name="T13" fmla="*/ 25 h 46"/>
              <a:gd name="T14" fmla="*/ 9 w 24"/>
              <a:gd name="T15" fmla="*/ 26 h 46"/>
              <a:gd name="T16" fmla="*/ 0 w 24"/>
              <a:gd name="T17" fmla="*/ 26 h 46"/>
              <a:gd name="T18" fmla="*/ 0 w 24"/>
              <a:gd name="T19" fmla="*/ 0 h 46"/>
              <a:gd name="T20" fmla="*/ 23 w 24"/>
              <a:gd name="T21" fmla="*/ 0 h 46"/>
              <a:gd name="T22" fmla="*/ 23 w 24"/>
              <a:gd name="T23" fmla="*/ 7 h 46"/>
              <a:gd name="T24" fmla="*/ 9 w 24"/>
              <a:gd name="T25" fmla="*/ 7 h 46"/>
              <a:gd name="T26" fmla="*/ 9 w 24"/>
              <a:gd name="T27" fmla="*/ 17 h 46"/>
              <a:gd name="T28" fmla="*/ 9 w 24"/>
              <a:gd name="T29" fmla="*/ 17 h 46"/>
              <a:gd name="T30" fmla="*/ 11 w 24"/>
              <a:gd name="T31" fmla="*/ 15 h 46"/>
              <a:gd name="T32" fmla="*/ 11 w 24"/>
              <a:gd name="T33" fmla="*/ 15 h 46"/>
              <a:gd name="T34" fmla="*/ 14 w 24"/>
              <a:gd name="T35" fmla="*/ 15 h 46"/>
              <a:gd name="T36" fmla="*/ 14 w 24"/>
              <a:gd name="T37" fmla="*/ 15 h 46"/>
              <a:gd name="T38" fmla="*/ 19 w 24"/>
              <a:gd name="T39" fmla="*/ 15 h 46"/>
              <a:gd name="T40" fmla="*/ 21 w 24"/>
              <a:gd name="T41" fmla="*/ 17 h 46"/>
              <a:gd name="T42" fmla="*/ 21 w 24"/>
              <a:gd name="T43" fmla="*/ 17 h 46"/>
              <a:gd name="T44" fmla="*/ 23 w 24"/>
              <a:gd name="T45" fmla="*/ 21 h 46"/>
              <a:gd name="T46" fmla="*/ 24 w 24"/>
              <a:gd name="T47" fmla="*/ 30 h 46"/>
              <a:gd name="T48" fmla="*/ 24 w 24"/>
              <a:gd name="T49" fmla="*/ 30 h 46"/>
              <a:gd name="T50" fmla="*/ 23 w 24"/>
              <a:gd name="T51" fmla="*/ 37 h 46"/>
              <a:gd name="T52" fmla="*/ 21 w 24"/>
              <a:gd name="T53" fmla="*/ 41 h 46"/>
              <a:gd name="T54" fmla="*/ 20 w 24"/>
              <a:gd name="T55" fmla="*/ 44 h 46"/>
              <a:gd name="T56" fmla="*/ 20 w 24"/>
              <a:gd name="T57" fmla="*/ 44 h 46"/>
              <a:gd name="T58" fmla="*/ 16 w 24"/>
              <a:gd name="T59" fmla="*/ 45 h 46"/>
              <a:gd name="T60" fmla="*/ 11 w 24"/>
              <a:gd name="T61" fmla="*/ 46 h 46"/>
              <a:gd name="T62" fmla="*/ 11 w 24"/>
              <a:gd name="T63" fmla="*/ 46 h 46"/>
              <a:gd name="T64" fmla="*/ 8 w 24"/>
              <a:gd name="T65" fmla="*/ 45 h 46"/>
              <a:gd name="T66" fmla="*/ 4 w 24"/>
              <a:gd name="T67" fmla="*/ 44 h 46"/>
              <a:gd name="T68" fmla="*/ 4 w 24"/>
              <a:gd name="T69" fmla="*/ 44 h 46"/>
              <a:gd name="T70" fmla="*/ 1 w 24"/>
              <a:gd name="T71" fmla="*/ 40 h 46"/>
              <a:gd name="T72" fmla="*/ 0 w 24"/>
              <a:gd name="T73" fmla="*/ 35 h 46"/>
              <a:gd name="T74" fmla="*/ 0 w 24"/>
              <a:gd name="T75" fmla="*/ 33 h 46"/>
              <a:gd name="T76" fmla="*/ 9 w 24"/>
              <a:gd name="T77" fmla="*/ 33 h 46"/>
              <a:gd name="T78" fmla="*/ 9 w 24"/>
              <a:gd name="T79" fmla="*/ 35 h 46"/>
              <a:gd name="T80" fmla="*/ 9 w 24"/>
              <a:gd name="T81" fmla="*/ 35 h 46"/>
              <a:gd name="T82" fmla="*/ 10 w 24"/>
              <a:gd name="T83" fmla="*/ 37 h 46"/>
              <a:gd name="T84" fmla="*/ 11 w 24"/>
              <a:gd name="T85" fmla="*/ 39 h 46"/>
              <a:gd name="T86" fmla="*/ 11 w 24"/>
              <a:gd name="T87" fmla="*/ 39 h 46"/>
              <a:gd name="T88" fmla="*/ 14 w 24"/>
              <a:gd name="T89" fmla="*/ 37 h 46"/>
              <a:gd name="T90" fmla="*/ 14 w 24"/>
              <a:gd name="T91" fmla="*/ 37 h 46"/>
              <a:gd name="T92" fmla="*/ 14 w 24"/>
              <a:gd name="T93" fmla="*/ 36 h 46"/>
              <a:gd name="T94" fmla="*/ 15 w 24"/>
              <a:gd name="T95" fmla="*/ 30 h 46"/>
              <a:gd name="T96" fmla="*/ 15 w 24"/>
              <a:gd name="T97" fmla="*/ 30 h 46"/>
              <a:gd name="T98" fmla="*/ 14 w 24"/>
              <a:gd name="T99" fmla="*/ 26 h 46"/>
              <a:gd name="T100" fmla="*/ 14 w 24"/>
              <a:gd name="T101" fmla="*/ 23 h 46"/>
              <a:gd name="T102" fmla="*/ 14 w 24"/>
              <a:gd name="T103" fmla="*/ 2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4" h="46">
                <a:moveTo>
                  <a:pt x="14" y="23"/>
                </a:moveTo>
                <a:lnTo>
                  <a:pt x="14" y="23"/>
                </a:lnTo>
                <a:lnTo>
                  <a:pt x="13" y="22"/>
                </a:lnTo>
                <a:lnTo>
                  <a:pt x="11" y="22"/>
                </a:lnTo>
                <a:lnTo>
                  <a:pt x="11" y="22"/>
                </a:lnTo>
                <a:lnTo>
                  <a:pt x="10" y="22"/>
                </a:lnTo>
                <a:lnTo>
                  <a:pt x="9" y="25"/>
                </a:lnTo>
                <a:lnTo>
                  <a:pt x="9" y="26"/>
                </a:lnTo>
                <a:lnTo>
                  <a:pt x="0" y="26"/>
                </a:lnTo>
                <a:lnTo>
                  <a:pt x="0" y="0"/>
                </a:lnTo>
                <a:lnTo>
                  <a:pt x="23" y="0"/>
                </a:lnTo>
                <a:lnTo>
                  <a:pt x="23" y="7"/>
                </a:lnTo>
                <a:lnTo>
                  <a:pt x="9" y="7"/>
                </a:lnTo>
                <a:lnTo>
                  <a:pt x="9" y="17"/>
                </a:lnTo>
                <a:lnTo>
                  <a:pt x="9" y="17"/>
                </a:lnTo>
                <a:lnTo>
                  <a:pt x="11" y="15"/>
                </a:lnTo>
                <a:lnTo>
                  <a:pt x="11" y="15"/>
                </a:lnTo>
                <a:lnTo>
                  <a:pt x="14" y="15"/>
                </a:lnTo>
                <a:lnTo>
                  <a:pt x="14" y="15"/>
                </a:lnTo>
                <a:lnTo>
                  <a:pt x="19" y="15"/>
                </a:lnTo>
                <a:lnTo>
                  <a:pt x="21" y="17"/>
                </a:lnTo>
                <a:lnTo>
                  <a:pt x="21" y="17"/>
                </a:lnTo>
                <a:lnTo>
                  <a:pt x="23" y="21"/>
                </a:lnTo>
                <a:lnTo>
                  <a:pt x="24" y="30"/>
                </a:lnTo>
                <a:lnTo>
                  <a:pt x="24" y="30"/>
                </a:lnTo>
                <a:lnTo>
                  <a:pt x="23" y="37"/>
                </a:lnTo>
                <a:lnTo>
                  <a:pt x="21" y="41"/>
                </a:lnTo>
                <a:lnTo>
                  <a:pt x="20" y="44"/>
                </a:lnTo>
                <a:lnTo>
                  <a:pt x="20" y="44"/>
                </a:lnTo>
                <a:lnTo>
                  <a:pt x="16" y="45"/>
                </a:lnTo>
                <a:lnTo>
                  <a:pt x="11" y="46"/>
                </a:lnTo>
                <a:lnTo>
                  <a:pt x="11" y="46"/>
                </a:lnTo>
                <a:lnTo>
                  <a:pt x="8" y="45"/>
                </a:lnTo>
                <a:lnTo>
                  <a:pt x="4" y="44"/>
                </a:lnTo>
                <a:lnTo>
                  <a:pt x="4" y="44"/>
                </a:lnTo>
                <a:lnTo>
                  <a:pt x="1" y="40"/>
                </a:lnTo>
                <a:lnTo>
                  <a:pt x="0" y="35"/>
                </a:lnTo>
                <a:lnTo>
                  <a:pt x="0" y="33"/>
                </a:lnTo>
                <a:lnTo>
                  <a:pt x="9" y="33"/>
                </a:lnTo>
                <a:lnTo>
                  <a:pt x="9" y="35"/>
                </a:lnTo>
                <a:lnTo>
                  <a:pt x="9" y="35"/>
                </a:lnTo>
                <a:lnTo>
                  <a:pt x="10" y="37"/>
                </a:lnTo>
                <a:lnTo>
                  <a:pt x="11" y="39"/>
                </a:lnTo>
                <a:lnTo>
                  <a:pt x="11" y="39"/>
                </a:lnTo>
                <a:lnTo>
                  <a:pt x="14" y="37"/>
                </a:lnTo>
                <a:lnTo>
                  <a:pt x="14" y="37"/>
                </a:lnTo>
                <a:lnTo>
                  <a:pt x="14" y="36"/>
                </a:lnTo>
                <a:lnTo>
                  <a:pt x="15" y="30"/>
                </a:lnTo>
                <a:lnTo>
                  <a:pt x="15" y="30"/>
                </a:lnTo>
                <a:lnTo>
                  <a:pt x="14" y="26"/>
                </a:lnTo>
                <a:lnTo>
                  <a:pt x="14" y="23"/>
                </a:lnTo>
                <a:lnTo>
                  <a:pt x="14" y="23"/>
                </a:lnTo>
                <a:close/>
              </a:path>
            </a:pathLst>
          </a:custGeom>
          <a:solidFill>
            <a:srgbClr val="DC3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21" name="Freeform 1046">
            <a:extLst>
              <a:ext uri="{FF2B5EF4-FFF2-40B4-BE49-F238E27FC236}">
                <a16:creationId xmlns:a16="http://schemas.microsoft.com/office/drawing/2014/main" id="{6CDC33FF-B0AF-467C-96E0-7E1525D125E1}"/>
              </a:ext>
            </a:extLst>
          </p:cNvPr>
          <p:cNvSpPr>
            <a:spLocks noEditPoints="1"/>
          </p:cNvSpPr>
          <p:nvPr/>
        </p:nvSpPr>
        <p:spPr bwMode="auto">
          <a:xfrm>
            <a:off x="3515756" y="2830696"/>
            <a:ext cx="36513" cy="73025"/>
          </a:xfrm>
          <a:custGeom>
            <a:avLst/>
            <a:gdLst>
              <a:gd name="T0" fmla="*/ 22 w 23"/>
              <a:gd name="T1" fmla="*/ 42 h 46"/>
              <a:gd name="T2" fmla="*/ 22 w 23"/>
              <a:gd name="T3" fmla="*/ 42 h 46"/>
              <a:gd name="T4" fmla="*/ 19 w 23"/>
              <a:gd name="T5" fmla="*/ 44 h 46"/>
              <a:gd name="T6" fmla="*/ 17 w 23"/>
              <a:gd name="T7" fmla="*/ 45 h 46"/>
              <a:gd name="T8" fmla="*/ 12 w 23"/>
              <a:gd name="T9" fmla="*/ 46 h 46"/>
              <a:gd name="T10" fmla="*/ 12 w 23"/>
              <a:gd name="T11" fmla="*/ 46 h 46"/>
              <a:gd name="T12" fmla="*/ 7 w 23"/>
              <a:gd name="T13" fmla="*/ 45 h 46"/>
              <a:gd name="T14" fmla="*/ 3 w 23"/>
              <a:gd name="T15" fmla="*/ 42 h 46"/>
              <a:gd name="T16" fmla="*/ 3 w 23"/>
              <a:gd name="T17" fmla="*/ 42 h 46"/>
              <a:gd name="T18" fmla="*/ 0 w 23"/>
              <a:gd name="T19" fmla="*/ 37 h 46"/>
              <a:gd name="T20" fmla="*/ 0 w 23"/>
              <a:gd name="T21" fmla="*/ 31 h 46"/>
              <a:gd name="T22" fmla="*/ 0 w 23"/>
              <a:gd name="T23" fmla="*/ 31 h 46"/>
              <a:gd name="T24" fmla="*/ 0 w 23"/>
              <a:gd name="T25" fmla="*/ 26 h 46"/>
              <a:gd name="T26" fmla="*/ 2 w 23"/>
              <a:gd name="T27" fmla="*/ 21 h 46"/>
              <a:gd name="T28" fmla="*/ 10 w 23"/>
              <a:gd name="T29" fmla="*/ 0 h 46"/>
              <a:gd name="T30" fmla="*/ 19 w 23"/>
              <a:gd name="T31" fmla="*/ 0 h 46"/>
              <a:gd name="T32" fmla="*/ 12 w 23"/>
              <a:gd name="T33" fmla="*/ 17 h 46"/>
              <a:gd name="T34" fmla="*/ 12 w 23"/>
              <a:gd name="T35" fmla="*/ 17 h 46"/>
              <a:gd name="T36" fmla="*/ 14 w 23"/>
              <a:gd name="T37" fmla="*/ 17 h 46"/>
              <a:gd name="T38" fmla="*/ 14 w 23"/>
              <a:gd name="T39" fmla="*/ 17 h 46"/>
              <a:gd name="T40" fmla="*/ 18 w 23"/>
              <a:gd name="T41" fmla="*/ 17 h 46"/>
              <a:gd name="T42" fmla="*/ 20 w 23"/>
              <a:gd name="T43" fmla="*/ 20 h 46"/>
              <a:gd name="T44" fmla="*/ 20 w 23"/>
              <a:gd name="T45" fmla="*/ 20 h 46"/>
              <a:gd name="T46" fmla="*/ 23 w 23"/>
              <a:gd name="T47" fmla="*/ 25 h 46"/>
              <a:gd name="T48" fmla="*/ 23 w 23"/>
              <a:gd name="T49" fmla="*/ 31 h 46"/>
              <a:gd name="T50" fmla="*/ 23 w 23"/>
              <a:gd name="T51" fmla="*/ 31 h 46"/>
              <a:gd name="T52" fmla="*/ 23 w 23"/>
              <a:gd name="T53" fmla="*/ 39 h 46"/>
              <a:gd name="T54" fmla="*/ 22 w 23"/>
              <a:gd name="T55" fmla="*/ 42 h 46"/>
              <a:gd name="T56" fmla="*/ 22 w 23"/>
              <a:gd name="T57" fmla="*/ 42 h 46"/>
              <a:gd name="T58" fmla="*/ 14 w 23"/>
              <a:gd name="T59" fmla="*/ 37 h 46"/>
              <a:gd name="T60" fmla="*/ 14 w 23"/>
              <a:gd name="T61" fmla="*/ 37 h 46"/>
              <a:gd name="T62" fmla="*/ 14 w 23"/>
              <a:gd name="T63" fmla="*/ 35 h 46"/>
              <a:gd name="T64" fmla="*/ 14 w 23"/>
              <a:gd name="T65" fmla="*/ 31 h 46"/>
              <a:gd name="T66" fmla="*/ 14 w 23"/>
              <a:gd name="T67" fmla="*/ 31 h 46"/>
              <a:gd name="T68" fmla="*/ 14 w 23"/>
              <a:gd name="T69" fmla="*/ 27 h 46"/>
              <a:gd name="T70" fmla="*/ 14 w 23"/>
              <a:gd name="T71" fmla="*/ 25 h 46"/>
              <a:gd name="T72" fmla="*/ 14 w 23"/>
              <a:gd name="T73" fmla="*/ 25 h 46"/>
              <a:gd name="T74" fmla="*/ 12 w 23"/>
              <a:gd name="T75" fmla="*/ 23 h 46"/>
              <a:gd name="T76" fmla="*/ 12 w 23"/>
              <a:gd name="T77" fmla="*/ 23 h 46"/>
              <a:gd name="T78" fmla="*/ 9 w 23"/>
              <a:gd name="T79" fmla="*/ 25 h 46"/>
              <a:gd name="T80" fmla="*/ 9 w 23"/>
              <a:gd name="T81" fmla="*/ 25 h 46"/>
              <a:gd name="T82" fmla="*/ 9 w 23"/>
              <a:gd name="T83" fmla="*/ 27 h 46"/>
              <a:gd name="T84" fmla="*/ 9 w 23"/>
              <a:gd name="T85" fmla="*/ 31 h 46"/>
              <a:gd name="T86" fmla="*/ 9 w 23"/>
              <a:gd name="T87" fmla="*/ 31 h 46"/>
              <a:gd name="T88" fmla="*/ 9 w 23"/>
              <a:gd name="T89" fmla="*/ 35 h 46"/>
              <a:gd name="T90" fmla="*/ 9 w 23"/>
              <a:gd name="T91" fmla="*/ 37 h 46"/>
              <a:gd name="T92" fmla="*/ 9 w 23"/>
              <a:gd name="T93" fmla="*/ 37 h 46"/>
              <a:gd name="T94" fmla="*/ 12 w 23"/>
              <a:gd name="T95" fmla="*/ 39 h 46"/>
              <a:gd name="T96" fmla="*/ 12 w 23"/>
              <a:gd name="T97" fmla="*/ 39 h 46"/>
              <a:gd name="T98" fmla="*/ 14 w 23"/>
              <a:gd name="T99" fmla="*/ 37 h 46"/>
              <a:gd name="T100" fmla="*/ 14 w 23"/>
              <a:gd name="T101" fmla="*/ 37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3" h="46">
                <a:moveTo>
                  <a:pt x="22" y="42"/>
                </a:moveTo>
                <a:lnTo>
                  <a:pt x="22" y="42"/>
                </a:lnTo>
                <a:lnTo>
                  <a:pt x="19" y="44"/>
                </a:lnTo>
                <a:lnTo>
                  <a:pt x="17" y="45"/>
                </a:lnTo>
                <a:lnTo>
                  <a:pt x="12" y="46"/>
                </a:lnTo>
                <a:lnTo>
                  <a:pt x="12" y="46"/>
                </a:lnTo>
                <a:lnTo>
                  <a:pt x="7" y="45"/>
                </a:lnTo>
                <a:lnTo>
                  <a:pt x="3" y="42"/>
                </a:lnTo>
                <a:lnTo>
                  <a:pt x="3" y="42"/>
                </a:lnTo>
                <a:lnTo>
                  <a:pt x="0" y="37"/>
                </a:lnTo>
                <a:lnTo>
                  <a:pt x="0" y="31"/>
                </a:lnTo>
                <a:lnTo>
                  <a:pt x="0" y="31"/>
                </a:lnTo>
                <a:lnTo>
                  <a:pt x="0" y="26"/>
                </a:lnTo>
                <a:lnTo>
                  <a:pt x="2" y="21"/>
                </a:lnTo>
                <a:lnTo>
                  <a:pt x="10" y="0"/>
                </a:lnTo>
                <a:lnTo>
                  <a:pt x="19" y="0"/>
                </a:lnTo>
                <a:lnTo>
                  <a:pt x="12" y="17"/>
                </a:lnTo>
                <a:lnTo>
                  <a:pt x="12" y="17"/>
                </a:lnTo>
                <a:lnTo>
                  <a:pt x="14" y="17"/>
                </a:lnTo>
                <a:lnTo>
                  <a:pt x="14" y="17"/>
                </a:lnTo>
                <a:lnTo>
                  <a:pt x="18" y="17"/>
                </a:lnTo>
                <a:lnTo>
                  <a:pt x="20" y="20"/>
                </a:lnTo>
                <a:lnTo>
                  <a:pt x="20" y="20"/>
                </a:lnTo>
                <a:lnTo>
                  <a:pt x="23" y="25"/>
                </a:lnTo>
                <a:lnTo>
                  <a:pt x="23" y="31"/>
                </a:lnTo>
                <a:lnTo>
                  <a:pt x="23" y="31"/>
                </a:lnTo>
                <a:lnTo>
                  <a:pt x="23" y="39"/>
                </a:lnTo>
                <a:lnTo>
                  <a:pt x="22" y="42"/>
                </a:lnTo>
                <a:lnTo>
                  <a:pt x="22" y="42"/>
                </a:lnTo>
                <a:close/>
                <a:moveTo>
                  <a:pt x="14" y="37"/>
                </a:moveTo>
                <a:lnTo>
                  <a:pt x="14" y="37"/>
                </a:lnTo>
                <a:lnTo>
                  <a:pt x="14" y="35"/>
                </a:lnTo>
                <a:lnTo>
                  <a:pt x="14" y="31"/>
                </a:lnTo>
                <a:lnTo>
                  <a:pt x="14" y="31"/>
                </a:lnTo>
                <a:lnTo>
                  <a:pt x="14" y="27"/>
                </a:lnTo>
                <a:lnTo>
                  <a:pt x="14" y="25"/>
                </a:lnTo>
                <a:lnTo>
                  <a:pt x="14" y="25"/>
                </a:lnTo>
                <a:lnTo>
                  <a:pt x="12" y="23"/>
                </a:lnTo>
                <a:lnTo>
                  <a:pt x="12" y="23"/>
                </a:lnTo>
                <a:lnTo>
                  <a:pt x="9" y="25"/>
                </a:lnTo>
                <a:lnTo>
                  <a:pt x="9" y="25"/>
                </a:lnTo>
                <a:lnTo>
                  <a:pt x="9" y="27"/>
                </a:lnTo>
                <a:lnTo>
                  <a:pt x="9" y="31"/>
                </a:lnTo>
                <a:lnTo>
                  <a:pt x="9" y="31"/>
                </a:lnTo>
                <a:lnTo>
                  <a:pt x="9" y="35"/>
                </a:lnTo>
                <a:lnTo>
                  <a:pt x="9" y="37"/>
                </a:lnTo>
                <a:lnTo>
                  <a:pt x="9" y="37"/>
                </a:lnTo>
                <a:lnTo>
                  <a:pt x="12" y="39"/>
                </a:lnTo>
                <a:lnTo>
                  <a:pt x="12" y="39"/>
                </a:lnTo>
                <a:lnTo>
                  <a:pt x="14" y="37"/>
                </a:lnTo>
                <a:lnTo>
                  <a:pt x="14" y="37"/>
                </a:lnTo>
                <a:close/>
              </a:path>
            </a:pathLst>
          </a:custGeom>
          <a:solidFill>
            <a:srgbClr val="DC3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22" name="Freeform 1047">
            <a:extLst>
              <a:ext uri="{FF2B5EF4-FFF2-40B4-BE49-F238E27FC236}">
                <a16:creationId xmlns:a16="http://schemas.microsoft.com/office/drawing/2014/main" id="{EBF69657-7A6A-4F47-A052-562F8870CDDB}"/>
              </a:ext>
            </a:extLst>
          </p:cNvPr>
          <p:cNvSpPr>
            <a:spLocks/>
          </p:cNvSpPr>
          <p:nvPr/>
        </p:nvSpPr>
        <p:spPr bwMode="auto">
          <a:xfrm>
            <a:off x="3953906" y="2830696"/>
            <a:ext cx="38100" cy="73025"/>
          </a:xfrm>
          <a:custGeom>
            <a:avLst/>
            <a:gdLst>
              <a:gd name="T0" fmla="*/ 12 w 24"/>
              <a:gd name="T1" fmla="*/ 46 h 46"/>
              <a:gd name="T2" fmla="*/ 4 w 24"/>
              <a:gd name="T3" fmla="*/ 46 h 46"/>
              <a:gd name="T4" fmla="*/ 15 w 24"/>
              <a:gd name="T5" fmla="*/ 7 h 46"/>
              <a:gd name="T6" fmla="*/ 9 w 24"/>
              <a:gd name="T7" fmla="*/ 7 h 46"/>
              <a:gd name="T8" fmla="*/ 9 w 24"/>
              <a:gd name="T9" fmla="*/ 12 h 46"/>
              <a:gd name="T10" fmla="*/ 0 w 24"/>
              <a:gd name="T11" fmla="*/ 12 h 46"/>
              <a:gd name="T12" fmla="*/ 0 w 24"/>
              <a:gd name="T13" fmla="*/ 0 h 46"/>
              <a:gd name="T14" fmla="*/ 24 w 24"/>
              <a:gd name="T15" fmla="*/ 0 h 46"/>
              <a:gd name="T16" fmla="*/ 24 w 24"/>
              <a:gd name="T17" fmla="*/ 6 h 46"/>
              <a:gd name="T18" fmla="*/ 12 w 24"/>
              <a:gd name="T1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" h="46">
                <a:moveTo>
                  <a:pt x="12" y="46"/>
                </a:moveTo>
                <a:lnTo>
                  <a:pt x="4" y="46"/>
                </a:lnTo>
                <a:lnTo>
                  <a:pt x="15" y="7"/>
                </a:lnTo>
                <a:lnTo>
                  <a:pt x="9" y="7"/>
                </a:lnTo>
                <a:lnTo>
                  <a:pt x="9" y="12"/>
                </a:lnTo>
                <a:lnTo>
                  <a:pt x="0" y="12"/>
                </a:lnTo>
                <a:lnTo>
                  <a:pt x="0" y="0"/>
                </a:lnTo>
                <a:lnTo>
                  <a:pt x="24" y="0"/>
                </a:lnTo>
                <a:lnTo>
                  <a:pt x="24" y="6"/>
                </a:lnTo>
                <a:lnTo>
                  <a:pt x="12" y="46"/>
                </a:lnTo>
                <a:close/>
              </a:path>
            </a:pathLst>
          </a:custGeom>
          <a:solidFill>
            <a:srgbClr val="DC3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23" name="Freeform 1048">
            <a:extLst>
              <a:ext uri="{FF2B5EF4-FFF2-40B4-BE49-F238E27FC236}">
                <a16:creationId xmlns:a16="http://schemas.microsoft.com/office/drawing/2014/main" id="{CBAA509A-1921-484E-8D35-2B210EF4D490}"/>
              </a:ext>
            </a:extLst>
          </p:cNvPr>
          <p:cNvSpPr>
            <a:spLocks noEditPoints="1"/>
          </p:cNvSpPr>
          <p:nvPr/>
        </p:nvSpPr>
        <p:spPr bwMode="auto">
          <a:xfrm>
            <a:off x="4384118" y="2827521"/>
            <a:ext cx="36513" cy="76200"/>
          </a:xfrm>
          <a:custGeom>
            <a:avLst/>
            <a:gdLst>
              <a:gd name="T0" fmla="*/ 21 w 23"/>
              <a:gd name="T1" fmla="*/ 46 h 48"/>
              <a:gd name="T2" fmla="*/ 12 w 23"/>
              <a:gd name="T3" fmla="*/ 48 h 48"/>
              <a:gd name="T4" fmla="*/ 7 w 23"/>
              <a:gd name="T5" fmla="*/ 47 h 48"/>
              <a:gd name="T6" fmla="*/ 3 w 23"/>
              <a:gd name="T7" fmla="*/ 46 h 48"/>
              <a:gd name="T8" fmla="*/ 0 w 23"/>
              <a:gd name="T9" fmla="*/ 41 h 48"/>
              <a:gd name="T10" fmla="*/ 0 w 23"/>
              <a:gd name="T11" fmla="*/ 34 h 48"/>
              <a:gd name="T12" fmla="*/ 2 w 23"/>
              <a:gd name="T13" fmla="*/ 27 h 48"/>
              <a:gd name="T14" fmla="*/ 4 w 23"/>
              <a:gd name="T15" fmla="*/ 24 h 48"/>
              <a:gd name="T16" fmla="*/ 2 w 23"/>
              <a:gd name="T17" fmla="*/ 20 h 48"/>
              <a:gd name="T18" fmla="*/ 0 w 23"/>
              <a:gd name="T19" fmla="*/ 17 h 48"/>
              <a:gd name="T20" fmla="*/ 0 w 23"/>
              <a:gd name="T21" fmla="*/ 14 h 48"/>
              <a:gd name="T22" fmla="*/ 4 w 23"/>
              <a:gd name="T23" fmla="*/ 4 h 48"/>
              <a:gd name="T24" fmla="*/ 7 w 23"/>
              <a:gd name="T25" fmla="*/ 2 h 48"/>
              <a:gd name="T26" fmla="*/ 12 w 23"/>
              <a:gd name="T27" fmla="*/ 0 h 48"/>
              <a:gd name="T28" fmla="*/ 19 w 23"/>
              <a:gd name="T29" fmla="*/ 4 h 48"/>
              <a:gd name="T30" fmla="*/ 22 w 23"/>
              <a:gd name="T31" fmla="*/ 8 h 48"/>
              <a:gd name="T32" fmla="*/ 23 w 23"/>
              <a:gd name="T33" fmla="*/ 14 h 48"/>
              <a:gd name="T34" fmla="*/ 22 w 23"/>
              <a:gd name="T35" fmla="*/ 20 h 48"/>
              <a:gd name="T36" fmla="*/ 19 w 23"/>
              <a:gd name="T37" fmla="*/ 24 h 48"/>
              <a:gd name="T38" fmla="*/ 22 w 23"/>
              <a:gd name="T39" fmla="*/ 27 h 48"/>
              <a:gd name="T40" fmla="*/ 23 w 23"/>
              <a:gd name="T41" fmla="*/ 30 h 48"/>
              <a:gd name="T42" fmla="*/ 23 w 23"/>
              <a:gd name="T43" fmla="*/ 34 h 48"/>
              <a:gd name="T44" fmla="*/ 22 w 23"/>
              <a:gd name="T45" fmla="*/ 43 h 48"/>
              <a:gd name="T46" fmla="*/ 21 w 23"/>
              <a:gd name="T47" fmla="*/ 46 h 48"/>
              <a:gd name="T48" fmla="*/ 14 w 23"/>
              <a:gd name="T49" fmla="*/ 28 h 48"/>
              <a:gd name="T50" fmla="*/ 12 w 23"/>
              <a:gd name="T51" fmla="*/ 27 h 48"/>
              <a:gd name="T52" fmla="*/ 9 w 23"/>
              <a:gd name="T53" fmla="*/ 28 h 48"/>
              <a:gd name="T54" fmla="*/ 9 w 23"/>
              <a:gd name="T55" fmla="*/ 34 h 48"/>
              <a:gd name="T56" fmla="*/ 9 w 23"/>
              <a:gd name="T57" fmla="*/ 37 h 48"/>
              <a:gd name="T58" fmla="*/ 9 w 23"/>
              <a:gd name="T59" fmla="*/ 39 h 48"/>
              <a:gd name="T60" fmla="*/ 12 w 23"/>
              <a:gd name="T61" fmla="*/ 41 h 48"/>
              <a:gd name="T62" fmla="*/ 14 w 23"/>
              <a:gd name="T63" fmla="*/ 39 h 48"/>
              <a:gd name="T64" fmla="*/ 14 w 23"/>
              <a:gd name="T65" fmla="*/ 34 h 48"/>
              <a:gd name="T66" fmla="*/ 14 w 23"/>
              <a:gd name="T67" fmla="*/ 30 h 48"/>
              <a:gd name="T68" fmla="*/ 14 w 23"/>
              <a:gd name="T69" fmla="*/ 28 h 48"/>
              <a:gd name="T70" fmla="*/ 11 w 23"/>
              <a:gd name="T71" fmla="*/ 19 h 48"/>
              <a:gd name="T72" fmla="*/ 12 w 23"/>
              <a:gd name="T73" fmla="*/ 20 h 48"/>
              <a:gd name="T74" fmla="*/ 13 w 23"/>
              <a:gd name="T75" fmla="*/ 19 h 48"/>
              <a:gd name="T76" fmla="*/ 14 w 23"/>
              <a:gd name="T77" fmla="*/ 14 h 48"/>
              <a:gd name="T78" fmla="*/ 14 w 23"/>
              <a:gd name="T79" fmla="*/ 10 h 48"/>
              <a:gd name="T80" fmla="*/ 13 w 23"/>
              <a:gd name="T81" fmla="*/ 9 h 48"/>
              <a:gd name="T82" fmla="*/ 12 w 23"/>
              <a:gd name="T83" fmla="*/ 8 h 48"/>
              <a:gd name="T84" fmla="*/ 11 w 23"/>
              <a:gd name="T85" fmla="*/ 9 h 48"/>
              <a:gd name="T86" fmla="*/ 9 w 23"/>
              <a:gd name="T87" fmla="*/ 14 h 48"/>
              <a:gd name="T88" fmla="*/ 9 w 23"/>
              <a:gd name="T89" fmla="*/ 18 h 48"/>
              <a:gd name="T90" fmla="*/ 11 w 23"/>
              <a:gd name="T91" fmla="*/ 19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3" h="48">
                <a:moveTo>
                  <a:pt x="21" y="46"/>
                </a:moveTo>
                <a:lnTo>
                  <a:pt x="21" y="46"/>
                </a:lnTo>
                <a:lnTo>
                  <a:pt x="17" y="47"/>
                </a:lnTo>
                <a:lnTo>
                  <a:pt x="12" y="48"/>
                </a:lnTo>
                <a:lnTo>
                  <a:pt x="12" y="48"/>
                </a:lnTo>
                <a:lnTo>
                  <a:pt x="7" y="47"/>
                </a:lnTo>
                <a:lnTo>
                  <a:pt x="3" y="46"/>
                </a:lnTo>
                <a:lnTo>
                  <a:pt x="3" y="46"/>
                </a:lnTo>
                <a:lnTo>
                  <a:pt x="2" y="43"/>
                </a:lnTo>
                <a:lnTo>
                  <a:pt x="0" y="41"/>
                </a:lnTo>
                <a:lnTo>
                  <a:pt x="0" y="34"/>
                </a:lnTo>
                <a:lnTo>
                  <a:pt x="0" y="34"/>
                </a:lnTo>
                <a:lnTo>
                  <a:pt x="0" y="30"/>
                </a:lnTo>
                <a:lnTo>
                  <a:pt x="2" y="27"/>
                </a:lnTo>
                <a:lnTo>
                  <a:pt x="2" y="27"/>
                </a:lnTo>
                <a:lnTo>
                  <a:pt x="4" y="24"/>
                </a:lnTo>
                <a:lnTo>
                  <a:pt x="4" y="24"/>
                </a:lnTo>
                <a:lnTo>
                  <a:pt x="2" y="20"/>
                </a:lnTo>
                <a:lnTo>
                  <a:pt x="2" y="20"/>
                </a:lnTo>
                <a:lnTo>
                  <a:pt x="0" y="17"/>
                </a:lnTo>
                <a:lnTo>
                  <a:pt x="0" y="14"/>
                </a:lnTo>
                <a:lnTo>
                  <a:pt x="0" y="14"/>
                </a:lnTo>
                <a:lnTo>
                  <a:pt x="0" y="8"/>
                </a:lnTo>
                <a:lnTo>
                  <a:pt x="4" y="4"/>
                </a:lnTo>
                <a:lnTo>
                  <a:pt x="4" y="4"/>
                </a:lnTo>
                <a:lnTo>
                  <a:pt x="7" y="2"/>
                </a:lnTo>
                <a:lnTo>
                  <a:pt x="12" y="0"/>
                </a:lnTo>
                <a:lnTo>
                  <a:pt x="12" y="0"/>
                </a:lnTo>
                <a:lnTo>
                  <a:pt x="16" y="2"/>
                </a:lnTo>
                <a:lnTo>
                  <a:pt x="19" y="4"/>
                </a:lnTo>
                <a:lnTo>
                  <a:pt x="19" y="4"/>
                </a:lnTo>
                <a:lnTo>
                  <a:pt x="22" y="8"/>
                </a:lnTo>
                <a:lnTo>
                  <a:pt x="23" y="14"/>
                </a:lnTo>
                <a:lnTo>
                  <a:pt x="23" y="14"/>
                </a:lnTo>
                <a:lnTo>
                  <a:pt x="23" y="17"/>
                </a:lnTo>
                <a:lnTo>
                  <a:pt x="22" y="20"/>
                </a:lnTo>
                <a:lnTo>
                  <a:pt x="22" y="20"/>
                </a:lnTo>
                <a:lnTo>
                  <a:pt x="19" y="24"/>
                </a:lnTo>
                <a:lnTo>
                  <a:pt x="19" y="24"/>
                </a:lnTo>
                <a:lnTo>
                  <a:pt x="22" y="27"/>
                </a:lnTo>
                <a:lnTo>
                  <a:pt x="22" y="27"/>
                </a:lnTo>
                <a:lnTo>
                  <a:pt x="23" y="30"/>
                </a:lnTo>
                <a:lnTo>
                  <a:pt x="23" y="34"/>
                </a:lnTo>
                <a:lnTo>
                  <a:pt x="23" y="34"/>
                </a:lnTo>
                <a:lnTo>
                  <a:pt x="23" y="41"/>
                </a:lnTo>
                <a:lnTo>
                  <a:pt x="22" y="43"/>
                </a:lnTo>
                <a:lnTo>
                  <a:pt x="21" y="46"/>
                </a:lnTo>
                <a:lnTo>
                  <a:pt x="21" y="46"/>
                </a:lnTo>
                <a:close/>
                <a:moveTo>
                  <a:pt x="14" y="28"/>
                </a:moveTo>
                <a:lnTo>
                  <a:pt x="14" y="28"/>
                </a:lnTo>
                <a:lnTo>
                  <a:pt x="12" y="27"/>
                </a:lnTo>
                <a:lnTo>
                  <a:pt x="12" y="27"/>
                </a:lnTo>
                <a:lnTo>
                  <a:pt x="9" y="28"/>
                </a:lnTo>
                <a:lnTo>
                  <a:pt x="9" y="28"/>
                </a:lnTo>
                <a:lnTo>
                  <a:pt x="9" y="30"/>
                </a:lnTo>
                <a:lnTo>
                  <a:pt x="9" y="34"/>
                </a:lnTo>
                <a:lnTo>
                  <a:pt x="9" y="34"/>
                </a:lnTo>
                <a:lnTo>
                  <a:pt x="9" y="37"/>
                </a:lnTo>
                <a:lnTo>
                  <a:pt x="9" y="39"/>
                </a:lnTo>
                <a:lnTo>
                  <a:pt x="9" y="39"/>
                </a:lnTo>
                <a:lnTo>
                  <a:pt x="12" y="41"/>
                </a:lnTo>
                <a:lnTo>
                  <a:pt x="12" y="41"/>
                </a:lnTo>
                <a:lnTo>
                  <a:pt x="14" y="39"/>
                </a:lnTo>
                <a:lnTo>
                  <a:pt x="14" y="39"/>
                </a:lnTo>
                <a:lnTo>
                  <a:pt x="14" y="37"/>
                </a:lnTo>
                <a:lnTo>
                  <a:pt x="14" y="34"/>
                </a:lnTo>
                <a:lnTo>
                  <a:pt x="14" y="34"/>
                </a:lnTo>
                <a:lnTo>
                  <a:pt x="14" y="30"/>
                </a:lnTo>
                <a:lnTo>
                  <a:pt x="14" y="28"/>
                </a:lnTo>
                <a:lnTo>
                  <a:pt x="14" y="28"/>
                </a:lnTo>
                <a:close/>
                <a:moveTo>
                  <a:pt x="11" y="19"/>
                </a:moveTo>
                <a:lnTo>
                  <a:pt x="11" y="19"/>
                </a:lnTo>
                <a:lnTo>
                  <a:pt x="12" y="20"/>
                </a:lnTo>
                <a:lnTo>
                  <a:pt x="12" y="20"/>
                </a:lnTo>
                <a:lnTo>
                  <a:pt x="13" y="19"/>
                </a:lnTo>
                <a:lnTo>
                  <a:pt x="13" y="19"/>
                </a:lnTo>
                <a:lnTo>
                  <a:pt x="14" y="18"/>
                </a:lnTo>
                <a:lnTo>
                  <a:pt x="14" y="14"/>
                </a:lnTo>
                <a:lnTo>
                  <a:pt x="14" y="14"/>
                </a:lnTo>
                <a:lnTo>
                  <a:pt x="14" y="10"/>
                </a:lnTo>
                <a:lnTo>
                  <a:pt x="13" y="9"/>
                </a:lnTo>
                <a:lnTo>
                  <a:pt x="13" y="9"/>
                </a:lnTo>
                <a:lnTo>
                  <a:pt x="12" y="8"/>
                </a:lnTo>
                <a:lnTo>
                  <a:pt x="12" y="8"/>
                </a:lnTo>
                <a:lnTo>
                  <a:pt x="11" y="9"/>
                </a:lnTo>
                <a:lnTo>
                  <a:pt x="11" y="9"/>
                </a:lnTo>
                <a:lnTo>
                  <a:pt x="9" y="10"/>
                </a:lnTo>
                <a:lnTo>
                  <a:pt x="9" y="14"/>
                </a:lnTo>
                <a:lnTo>
                  <a:pt x="9" y="14"/>
                </a:lnTo>
                <a:lnTo>
                  <a:pt x="9" y="18"/>
                </a:lnTo>
                <a:lnTo>
                  <a:pt x="11" y="19"/>
                </a:lnTo>
                <a:lnTo>
                  <a:pt x="11" y="19"/>
                </a:lnTo>
                <a:close/>
              </a:path>
            </a:pathLst>
          </a:custGeom>
          <a:solidFill>
            <a:srgbClr val="DC3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24" name="Freeform 1049">
            <a:extLst>
              <a:ext uri="{FF2B5EF4-FFF2-40B4-BE49-F238E27FC236}">
                <a16:creationId xmlns:a16="http://schemas.microsoft.com/office/drawing/2014/main" id="{C4744D8E-4618-4391-AF5C-FD515386D677}"/>
              </a:ext>
            </a:extLst>
          </p:cNvPr>
          <p:cNvSpPr>
            <a:spLocks noEditPoints="1"/>
          </p:cNvSpPr>
          <p:nvPr/>
        </p:nvSpPr>
        <p:spPr bwMode="auto">
          <a:xfrm>
            <a:off x="4823856" y="2827521"/>
            <a:ext cx="34925" cy="76200"/>
          </a:xfrm>
          <a:custGeom>
            <a:avLst/>
            <a:gdLst>
              <a:gd name="T0" fmla="*/ 1 w 22"/>
              <a:gd name="T1" fmla="*/ 5 h 48"/>
              <a:gd name="T2" fmla="*/ 1 w 22"/>
              <a:gd name="T3" fmla="*/ 5 h 48"/>
              <a:gd name="T4" fmla="*/ 3 w 22"/>
              <a:gd name="T5" fmla="*/ 3 h 48"/>
              <a:gd name="T6" fmla="*/ 6 w 22"/>
              <a:gd name="T7" fmla="*/ 2 h 48"/>
              <a:gd name="T8" fmla="*/ 11 w 22"/>
              <a:gd name="T9" fmla="*/ 0 h 48"/>
              <a:gd name="T10" fmla="*/ 11 w 22"/>
              <a:gd name="T11" fmla="*/ 0 h 48"/>
              <a:gd name="T12" fmla="*/ 16 w 22"/>
              <a:gd name="T13" fmla="*/ 2 h 48"/>
              <a:gd name="T14" fmla="*/ 20 w 22"/>
              <a:gd name="T15" fmla="*/ 5 h 48"/>
              <a:gd name="T16" fmla="*/ 20 w 22"/>
              <a:gd name="T17" fmla="*/ 5 h 48"/>
              <a:gd name="T18" fmla="*/ 22 w 22"/>
              <a:gd name="T19" fmla="*/ 9 h 48"/>
              <a:gd name="T20" fmla="*/ 22 w 22"/>
              <a:gd name="T21" fmla="*/ 15 h 48"/>
              <a:gd name="T22" fmla="*/ 22 w 22"/>
              <a:gd name="T23" fmla="*/ 15 h 48"/>
              <a:gd name="T24" fmla="*/ 22 w 22"/>
              <a:gd name="T25" fmla="*/ 20 h 48"/>
              <a:gd name="T26" fmla="*/ 21 w 22"/>
              <a:gd name="T27" fmla="*/ 25 h 48"/>
              <a:gd name="T28" fmla="*/ 12 w 22"/>
              <a:gd name="T29" fmla="*/ 48 h 48"/>
              <a:gd name="T30" fmla="*/ 2 w 22"/>
              <a:gd name="T31" fmla="*/ 48 h 48"/>
              <a:gd name="T32" fmla="*/ 11 w 22"/>
              <a:gd name="T33" fmla="*/ 29 h 48"/>
              <a:gd name="T34" fmla="*/ 11 w 22"/>
              <a:gd name="T35" fmla="*/ 29 h 48"/>
              <a:gd name="T36" fmla="*/ 8 w 22"/>
              <a:gd name="T37" fmla="*/ 30 h 48"/>
              <a:gd name="T38" fmla="*/ 8 w 22"/>
              <a:gd name="T39" fmla="*/ 30 h 48"/>
              <a:gd name="T40" fmla="*/ 5 w 22"/>
              <a:gd name="T41" fmla="*/ 29 h 48"/>
              <a:gd name="T42" fmla="*/ 1 w 22"/>
              <a:gd name="T43" fmla="*/ 27 h 48"/>
              <a:gd name="T44" fmla="*/ 1 w 22"/>
              <a:gd name="T45" fmla="*/ 27 h 48"/>
              <a:gd name="T46" fmla="*/ 0 w 22"/>
              <a:gd name="T47" fmla="*/ 23 h 48"/>
              <a:gd name="T48" fmla="*/ 0 w 22"/>
              <a:gd name="T49" fmla="*/ 15 h 48"/>
              <a:gd name="T50" fmla="*/ 0 w 22"/>
              <a:gd name="T51" fmla="*/ 15 h 48"/>
              <a:gd name="T52" fmla="*/ 0 w 22"/>
              <a:gd name="T53" fmla="*/ 9 h 48"/>
              <a:gd name="T54" fmla="*/ 1 w 22"/>
              <a:gd name="T55" fmla="*/ 5 h 48"/>
              <a:gd name="T56" fmla="*/ 1 w 22"/>
              <a:gd name="T57" fmla="*/ 5 h 48"/>
              <a:gd name="T58" fmla="*/ 8 w 22"/>
              <a:gd name="T59" fmla="*/ 9 h 48"/>
              <a:gd name="T60" fmla="*/ 8 w 22"/>
              <a:gd name="T61" fmla="*/ 9 h 48"/>
              <a:gd name="T62" fmla="*/ 8 w 22"/>
              <a:gd name="T63" fmla="*/ 12 h 48"/>
              <a:gd name="T64" fmla="*/ 7 w 22"/>
              <a:gd name="T65" fmla="*/ 15 h 48"/>
              <a:gd name="T66" fmla="*/ 7 w 22"/>
              <a:gd name="T67" fmla="*/ 15 h 48"/>
              <a:gd name="T68" fmla="*/ 8 w 22"/>
              <a:gd name="T69" fmla="*/ 19 h 48"/>
              <a:gd name="T70" fmla="*/ 8 w 22"/>
              <a:gd name="T71" fmla="*/ 22 h 48"/>
              <a:gd name="T72" fmla="*/ 8 w 22"/>
              <a:gd name="T73" fmla="*/ 22 h 48"/>
              <a:gd name="T74" fmla="*/ 11 w 22"/>
              <a:gd name="T75" fmla="*/ 23 h 48"/>
              <a:gd name="T76" fmla="*/ 11 w 22"/>
              <a:gd name="T77" fmla="*/ 23 h 48"/>
              <a:gd name="T78" fmla="*/ 12 w 22"/>
              <a:gd name="T79" fmla="*/ 22 h 48"/>
              <a:gd name="T80" fmla="*/ 12 w 22"/>
              <a:gd name="T81" fmla="*/ 22 h 48"/>
              <a:gd name="T82" fmla="*/ 13 w 22"/>
              <a:gd name="T83" fmla="*/ 19 h 48"/>
              <a:gd name="T84" fmla="*/ 13 w 22"/>
              <a:gd name="T85" fmla="*/ 15 h 48"/>
              <a:gd name="T86" fmla="*/ 13 w 22"/>
              <a:gd name="T87" fmla="*/ 15 h 48"/>
              <a:gd name="T88" fmla="*/ 13 w 22"/>
              <a:gd name="T89" fmla="*/ 12 h 48"/>
              <a:gd name="T90" fmla="*/ 12 w 22"/>
              <a:gd name="T91" fmla="*/ 9 h 48"/>
              <a:gd name="T92" fmla="*/ 12 w 22"/>
              <a:gd name="T93" fmla="*/ 9 h 48"/>
              <a:gd name="T94" fmla="*/ 11 w 22"/>
              <a:gd name="T95" fmla="*/ 8 h 48"/>
              <a:gd name="T96" fmla="*/ 11 w 22"/>
              <a:gd name="T97" fmla="*/ 8 h 48"/>
              <a:gd name="T98" fmla="*/ 8 w 22"/>
              <a:gd name="T99" fmla="*/ 9 h 48"/>
              <a:gd name="T100" fmla="*/ 8 w 22"/>
              <a:gd name="T101" fmla="*/ 9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2" h="48">
                <a:moveTo>
                  <a:pt x="1" y="5"/>
                </a:moveTo>
                <a:lnTo>
                  <a:pt x="1" y="5"/>
                </a:lnTo>
                <a:lnTo>
                  <a:pt x="3" y="3"/>
                </a:lnTo>
                <a:lnTo>
                  <a:pt x="6" y="2"/>
                </a:lnTo>
                <a:lnTo>
                  <a:pt x="11" y="0"/>
                </a:lnTo>
                <a:lnTo>
                  <a:pt x="11" y="0"/>
                </a:lnTo>
                <a:lnTo>
                  <a:pt x="16" y="2"/>
                </a:lnTo>
                <a:lnTo>
                  <a:pt x="20" y="5"/>
                </a:lnTo>
                <a:lnTo>
                  <a:pt x="20" y="5"/>
                </a:lnTo>
                <a:lnTo>
                  <a:pt x="22" y="9"/>
                </a:lnTo>
                <a:lnTo>
                  <a:pt x="22" y="15"/>
                </a:lnTo>
                <a:lnTo>
                  <a:pt x="22" y="15"/>
                </a:lnTo>
                <a:lnTo>
                  <a:pt x="22" y="20"/>
                </a:lnTo>
                <a:lnTo>
                  <a:pt x="21" y="25"/>
                </a:lnTo>
                <a:lnTo>
                  <a:pt x="12" y="48"/>
                </a:lnTo>
                <a:lnTo>
                  <a:pt x="2" y="48"/>
                </a:lnTo>
                <a:lnTo>
                  <a:pt x="11" y="29"/>
                </a:lnTo>
                <a:lnTo>
                  <a:pt x="11" y="29"/>
                </a:lnTo>
                <a:lnTo>
                  <a:pt x="8" y="30"/>
                </a:lnTo>
                <a:lnTo>
                  <a:pt x="8" y="30"/>
                </a:lnTo>
                <a:lnTo>
                  <a:pt x="5" y="29"/>
                </a:lnTo>
                <a:lnTo>
                  <a:pt x="1" y="27"/>
                </a:lnTo>
                <a:lnTo>
                  <a:pt x="1" y="27"/>
                </a:lnTo>
                <a:lnTo>
                  <a:pt x="0" y="23"/>
                </a:lnTo>
                <a:lnTo>
                  <a:pt x="0" y="15"/>
                </a:lnTo>
                <a:lnTo>
                  <a:pt x="0" y="15"/>
                </a:lnTo>
                <a:lnTo>
                  <a:pt x="0" y="9"/>
                </a:lnTo>
                <a:lnTo>
                  <a:pt x="1" y="5"/>
                </a:lnTo>
                <a:lnTo>
                  <a:pt x="1" y="5"/>
                </a:lnTo>
                <a:close/>
                <a:moveTo>
                  <a:pt x="8" y="9"/>
                </a:moveTo>
                <a:lnTo>
                  <a:pt x="8" y="9"/>
                </a:lnTo>
                <a:lnTo>
                  <a:pt x="8" y="12"/>
                </a:lnTo>
                <a:lnTo>
                  <a:pt x="7" y="15"/>
                </a:lnTo>
                <a:lnTo>
                  <a:pt x="7" y="15"/>
                </a:lnTo>
                <a:lnTo>
                  <a:pt x="8" y="19"/>
                </a:lnTo>
                <a:lnTo>
                  <a:pt x="8" y="22"/>
                </a:lnTo>
                <a:lnTo>
                  <a:pt x="8" y="22"/>
                </a:lnTo>
                <a:lnTo>
                  <a:pt x="11" y="23"/>
                </a:lnTo>
                <a:lnTo>
                  <a:pt x="11" y="23"/>
                </a:lnTo>
                <a:lnTo>
                  <a:pt x="12" y="22"/>
                </a:lnTo>
                <a:lnTo>
                  <a:pt x="12" y="22"/>
                </a:lnTo>
                <a:lnTo>
                  <a:pt x="13" y="19"/>
                </a:lnTo>
                <a:lnTo>
                  <a:pt x="13" y="15"/>
                </a:lnTo>
                <a:lnTo>
                  <a:pt x="13" y="15"/>
                </a:lnTo>
                <a:lnTo>
                  <a:pt x="13" y="12"/>
                </a:lnTo>
                <a:lnTo>
                  <a:pt x="12" y="9"/>
                </a:lnTo>
                <a:lnTo>
                  <a:pt x="12" y="9"/>
                </a:lnTo>
                <a:lnTo>
                  <a:pt x="11" y="8"/>
                </a:lnTo>
                <a:lnTo>
                  <a:pt x="11" y="8"/>
                </a:lnTo>
                <a:lnTo>
                  <a:pt x="8" y="9"/>
                </a:lnTo>
                <a:lnTo>
                  <a:pt x="8" y="9"/>
                </a:lnTo>
                <a:close/>
              </a:path>
            </a:pathLst>
          </a:custGeom>
          <a:solidFill>
            <a:srgbClr val="DC3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25" name="Freeform 1050">
            <a:extLst>
              <a:ext uri="{FF2B5EF4-FFF2-40B4-BE49-F238E27FC236}">
                <a16:creationId xmlns:a16="http://schemas.microsoft.com/office/drawing/2014/main" id="{F9D5C956-DB1D-46A9-81B7-C08C56CEAC03}"/>
              </a:ext>
            </a:extLst>
          </p:cNvPr>
          <p:cNvSpPr>
            <a:spLocks/>
          </p:cNvSpPr>
          <p:nvPr/>
        </p:nvSpPr>
        <p:spPr bwMode="auto">
          <a:xfrm>
            <a:off x="5222318" y="2830696"/>
            <a:ext cx="25400" cy="73025"/>
          </a:xfrm>
          <a:custGeom>
            <a:avLst/>
            <a:gdLst>
              <a:gd name="T0" fmla="*/ 7 w 16"/>
              <a:gd name="T1" fmla="*/ 46 h 46"/>
              <a:gd name="T2" fmla="*/ 7 w 16"/>
              <a:gd name="T3" fmla="*/ 10 h 46"/>
              <a:gd name="T4" fmla="*/ 0 w 16"/>
              <a:gd name="T5" fmla="*/ 15 h 46"/>
              <a:gd name="T6" fmla="*/ 0 w 16"/>
              <a:gd name="T7" fmla="*/ 5 h 46"/>
              <a:gd name="T8" fmla="*/ 7 w 16"/>
              <a:gd name="T9" fmla="*/ 0 h 46"/>
              <a:gd name="T10" fmla="*/ 16 w 16"/>
              <a:gd name="T11" fmla="*/ 0 h 46"/>
              <a:gd name="T12" fmla="*/ 16 w 16"/>
              <a:gd name="T13" fmla="*/ 46 h 46"/>
              <a:gd name="T14" fmla="*/ 7 w 16"/>
              <a:gd name="T15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46">
                <a:moveTo>
                  <a:pt x="7" y="46"/>
                </a:moveTo>
                <a:lnTo>
                  <a:pt x="7" y="10"/>
                </a:lnTo>
                <a:lnTo>
                  <a:pt x="0" y="15"/>
                </a:lnTo>
                <a:lnTo>
                  <a:pt x="0" y="5"/>
                </a:lnTo>
                <a:lnTo>
                  <a:pt x="7" y="0"/>
                </a:lnTo>
                <a:lnTo>
                  <a:pt x="16" y="0"/>
                </a:lnTo>
                <a:lnTo>
                  <a:pt x="16" y="46"/>
                </a:lnTo>
                <a:lnTo>
                  <a:pt x="7" y="46"/>
                </a:lnTo>
                <a:close/>
              </a:path>
            </a:pathLst>
          </a:custGeom>
          <a:solidFill>
            <a:srgbClr val="DC3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26" name="Freeform 1051">
            <a:extLst>
              <a:ext uri="{FF2B5EF4-FFF2-40B4-BE49-F238E27FC236}">
                <a16:creationId xmlns:a16="http://schemas.microsoft.com/office/drawing/2014/main" id="{17D9C0E0-E82D-41AD-B3EF-A49EED2D5B99}"/>
              </a:ext>
            </a:extLst>
          </p:cNvPr>
          <p:cNvSpPr>
            <a:spLocks noEditPoints="1"/>
          </p:cNvSpPr>
          <p:nvPr/>
        </p:nvSpPr>
        <p:spPr bwMode="auto">
          <a:xfrm>
            <a:off x="5262006" y="2827521"/>
            <a:ext cx="38100" cy="76200"/>
          </a:xfrm>
          <a:custGeom>
            <a:avLst/>
            <a:gdLst>
              <a:gd name="T0" fmla="*/ 20 w 24"/>
              <a:gd name="T1" fmla="*/ 46 h 48"/>
              <a:gd name="T2" fmla="*/ 20 w 24"/>
              <a:gd name="T3" fmla="*/ 46 h 48"/>
              <a:gd name="T4" fmla="*/ 16 w 24"/>
              <a:gd name="T5" fmla="*/ 47 h 48"/>
              <a:gd name="T6" fmla="*/ 11 w 24"/>
              <a:gd name="T7" fmla="*/ 48 h 48"/>
              <a:gd name="T8" fmla="*/ 11 w 24"/>
              <a:gd name="T9" fmla="*/ 48 h 48"/>
              <a:gd name="T10" fmla="*/ 7 w 24"/>
              <a:gd name="T11" fmla="*/ 47 h 48"/>
              <a:gd name="T12" fmla="*/ 3 w 24"/>
              <a:gd name="T13" fmla="*/ 46 h 48"/>
              <a:gd name="T14" fmla="*/ 3 w 24"/>
              <a:gd name="T15" fmla="*/ 46 h 48"/>
              <a:gd name="T16" fmla="*/ 1 w 24"/>
              <a:gd name="T17" fmla="*/ 42 h 48"/>
              <a:gd name="T18" fmla="*/ 0 w 24"/>
              <a:gd name="T19" fmla="*/ 37 h 48"/>
              <a:gd name="T20" fmla="*/ 0 w 24"/>
              <a:gd name="T21" fmla="*/ 12 h 48"/>
              <a:gd name="T22" fmla="*/ 0 w 24"/>
              <a:gd name="T23" fmla="*/ 12 h 48"/>
              <a:gd name="T24" fmla="*/ 1 w 24"/>
              <a:gd name="T25" fmla="*/ 7 h 48"/>
              <a:gd name="T26" fmla="*/ 3 w 24"/>
              <a:gd name="T27" fmla="*/ 4 h 48"/>
              <a:gd name="T28" fmla="*/ 3 w 24"/>
              <a:gd name="T29" fmla="*/ 4 h 48"/>
              <a:gd name="T30" fmla="*/ 7 w 24"/>
              <a:gd name="T31" fmla="*/ 2 h 48"/>
              <a:gd name="T32" fmla="*/ 11 w 24"/>
              <a:gd name="T33" fmla="*/ 0 h 48"/>
              <a:gd name="T34" fmla="*/ 11 w 24"/>
              <a:gd name="T35" fmla="*/ 0 h 48"/>
              <a:gd name="T36" fmla="*/ 16 w 24"/>
              <a:gd name="T37" fmla="*/ 2 h 48"/>
              <a:gd name="T38" fmla="*/ 20 w 24"/>
              <a:gd name="T39" fmla="*/ 4 h 48"/>
              <a:gd name="T40" fmla="*/ 20 w 24"/>
              <a:gd name="T41" fmla="*/ 4 h 48"/>
              <a:gd name="T42" fmla="*/ 22 w 24"/>
              <a:gd name="T43" fmla="*/ 7 h 48"/>
              <a:gd name="T44" fmla="*/ 24 w 24"/>
              <a:gd name="T45" fmla="*/ 12 h 48"/>
              <a:gd name="T46" fmla="*/ 24 w 24"/>
              <a:gd name="T47" fmla="*/ 37 h 48"/>
              <a:gd name="T48" fmla="*/ 24 w 24"/>
              <a:gd name="T49" fmla="*/ 37 h 48"/>
              <a:gd name="T50" fmla="*/ 22 w 24"/>
              <a:gd name="T51" fmla="*/ 42 h 48"/>
              <a:gd name="T52" fmla="*/ 20 w 24"/>
              <a:gd name="T53" fmla="*/ 46 h 48"/>
              <a:gd name="T54" fmla="*/ 20 w 24"/>
              <a:gd name="T55" fmla="*/ 46 h 48"/>
              <a:gd name="T56" fmla="*/ 15 w 24"/>
              <a:gd name="T57" fmla="*/ 12 h 48"/>
              <a:gd name="T58" fmla="*/ 15 w 24"/>
              <a:gd name="T59" fmla="*/ 12 h 48"/>
              <a:gd name="T60" fmla="*/ 14 w 24"/>
              <a:gd name="T61" fmla="*/ 9 h 48"/>
              <a:gd name="T62" fmla="*/ 11 w 24"/>
              <a:gd name="T63" fmla="*/ 8 h 48"/>
              <a:gd name="T64" fmla="*/ 11 w 24"/>
              <a:gd name="T65" fmla="*/ 8 h 48"/>
              <a:gd name="T66" fmla="*/ 10 w 24"/>
              <a:gd name="T67" fmla="*/ 9 h 48"/>
              <a:gd name="T68" fmla="*/ 9 w 24"/>
              <a:gd name="T69" fmla="*/ 12 h 48"/>
              <a:gd name="T70" fmla="*/ 9 w 24"/>
              <a:gd name="T71" fmla="*/ 37 h 48"/>
              <a:gd name="T72" fmla="*/ 9 w 24"/>
              <a:gd name="T73" fmla="*/ 37 h 48"/>
              <a:gd name="T74" fmla="*/ 10 w 24"/>
              <a:gd name="T75" fmla="*/ 39 h 48"/>
              <a:gd name="T76" fmla="*/ 11 w 24"/>
              <a:gd name="T77" fmla="*/ 41 h 48"/>
              <a:gd name="T78" fmla="*/ 11 w 24"/>
              <a:gd name="T79" fmla="*/ 41 h 48"/>
              <a:gd name="T80" fmla="*/ 14 w 24"/>
              <a:gd name="T81" fmla="*/ 39 h 48"/>
              <a:gd name="T82" fmla="*/ 15 w 24"/>
              <a:gd name="T83" fmla="*/ 37 h 48"/>
              <a:gd name="T84" fmla="*/ 15 w 24"/>
              <a:gd name="T85" fmla="*/ 1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4" h="48">
                <a:moveTo>
                  <a:pt x="20" y="46"/>
                </a:moveTo>
                <a:lnTo>
                  <a:pt x="20" y="46"/>
                </a:lnTo>
                <a:lnTo>
                  <a:pt x="16" y="47"/>
                </a:lnTo>
                <a:lnTo>
                  <a:pt x="11" y="48"/>
                </a:lnTo>
                <a:lnTo>
                  <a:pt x="11" y="48"/>
                </a:lnTo>
                <a:lnTo>
                  <a:pt x="7" y="47"/>
                </a:lnTo>
                <a:lnTo>
                  <a:pt x="3" y="46"/>
                </a:lnTo>
                <a:lnTo>
                  <a:pt x="3" y="46"/>
                </a:lnTo>
                <a:lnTo>
                  <a:pt x="1" y="42"/>
                </a:lnTo>
                <a:lnTo>
                  <a:pt x="0" y="37"/>
                </a:lnTo>
                <a:lnTo>
                  <a:pt x="0" y="12"/>
                </a:lnTo>
                <a:lnTo>
                  <a:pt x="0" y="12"/>
                </a:lnTo>
                <a:lnTo>
                  <a:pt x="1" y="7"/>
                </a:lnTo>
                <a:lnTo>
                  <a:pt x="3" y="4"/>
                </a:lnTo>
                <a:lnTo>
                  <a:pt x="3" y="4"/>
                </a:lnTo>
                <a:lnTo>
                  <a:pt x="7" y="2"/>
                </a:lnTo>
                <a:lnTo>
                  <a:pt x="11" y="0"/>
                </a:lnTo>
                <a:lnTo>
                  <a:pt x="11" y="0"/>
                </a:lnTo>
                <a:lnTo>
                  <a:pt x="16" y="2"/>
                </a:lnTo>
                <a:lnTo>
                  <a:pt x="20" y="4"/>
                </a:lnTo>
                <a:lnTo>
                  <a:pt x="20" y="4"/>
                </a:lnTo>
                <a:lnTo>
                  <a:pt x="22" y="7"/>
                </a:lnTo>
                <a:lnTo>
                  <a:pt x="24" y="12"/>
                </a:lnTo>
                <a:lnTo>
                  <a:pt x="24" y="37"/>
                </a:lnTo>
                <a:lnTo>
                  <a:pt x="24" y="37"/>
                </a:lnTo>
                <a:lnTo>
                  <a:pt x="22" y="42"/>
                </a:lnTo>
                <a:lnTo>
                  <a:pt x="20" y="46"/>
                </a:lnTo>
                <a:lnTo>
                  <a:pt x="20" y="46"/>
                </a:lnTo>
                <a:close/>
                <a:moveTo>
                  <a:pt x="15" y="12"/>
                </a:moveTo>
                <a:lnTo>
                  <a:pt x="15" y="12"/>
                </a:lnTo>
                <a:lnTo>
                  <a:pt x="14" y="9"/>
                </a:lnTo>
                <a:lnTo>
                  <a:pt x="11" y="8"/>
                </a:lnTo>
                <a:lnTo>
                  <a:pt x="11" y="8"/>
                </a:lnTo>
                <a:lnTo>
                  <a:pt x="10" y="9"/>
                </a:lnTo>
                <a:lnTo>
                  <a:pt x="9" y="12"/>
                </a:lnTo>
                <a:lnTo>
                  <a:pt x="9" y="37"/>
                </a:lnTo>
                <a:lnTo>
                  <a:pt x="9" y="37"/>
                </a:lnTo>
                <a:lnTo>
                  <a:pt x="10" y="39"/>
                </a:lnTo>
                <a:lnTo>
                  <a:pt x="11" y="41"/>
                </a:lnTo>
                <a:lnTo>
                  <a:pt x="11" y="41"/>
                </a:lnTo>
                <a:lnTo>
                  <a:pt x="14" y="39"/>
                </a:lnTo>
                <a:lnTo>
                  <a:pt x="15" y="37"/>
                </a:lnTo>
                <a:lnTo>
                  <a:pt x="15" y="12"/>
                </a:lnTo>
                <a:close/>
              </a:path>
            </a:pathLst>
          </a:custGeom>
          <a:solidFill>
            <a:srgbClr val="DC3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27" name="Freeform 1052">
            <a:extLst>
              <a:ext uri="{FF2B5EF4-FFF2-40B4-BE49-F238E27FC236}">
                <a16:creationId xmlns:a16="http://schemas.microsoft.com/office/drawing/2014/main" id="{39EBA0F4-59ED-4702-B2A9-E8F8CB92FBE0}"/>
              </a:ext>
            </a:extLst>
          </p:cNvPr>
          <p:cNvSpPr>
            <a:spLocks/>
          </p:cNvSpPr>
          <p:nvPr/>
        </p:nvSpPr>
        <p:spPr bwMode="auto">
          <a:xfrm>
            <a:off x="5677931" y="2830696"/>
            <a:ext cx="23813" cy="73025"/>
          </a:xfrm>
          <a:custGeom>
            <a:avLst/>
            <a:gdLst>
              <a:gd name="T0" fmla="*/ 6 w 15"/>
              <a:gd name="T1" fmla="*/ 46 h 46"/>
              <a:gd name="T2" fmla="*/ 6 w 15"/>
              <a:gd name="T3" fmla="*/ 10 h 46"/>
              <a:gd name="T4" fmla="*/ 0 w 15"/>
              <a:gd name="T5" fmla="*/ 15 h 46"/>
              <a:gd name="T6" fmla="*/ 0 w 15"/>
              <a:gd name="T7" fmla="*/ 5 h 46"/>
              <a:gd name="T8" fmla="*/ 6 w 15"/>
              <a:gd name="T9" fmla="*/ 0 h 46"/>
              <a:gd name="T10" fmla="*/ 15 w 15"/>
              <a:gd name="T11" fmla="*/ 0 h 46"/>
              <a:gd name="T12" fmla="*/ 15 w 15"/>
              <a:gd name="T13" fmla="*/ 46 h 46"/>
              <a:gd name="T14" fmla="*/ 6 w 15"/>
              <a:gd name="T15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46">
                <a:moveTo>
                  <a:pt x="6" y="46"/>
                </a:moveTo>
                <a:lnTo>
                  <a:pt x="6" y="10"/>
                </a:lnTo>
                <a:lnTo>
                  <a:pt x="0" y="15"/>
                </a:lnTo>
                <a:lnTo>
                  <a:pt x="0" y="5"/>
                </a:lnTo>
                <a:lnTo>
                  <a:pt x="6" y="0"/>
                </a:lnTo>
                <a:lnTo>
                  <a:pt x="15" y="0"/>
                </a:lnTo>
                <a:lnTo>
                  <a:pt x="15" y="46"/>
                </a:lnTo>
                <a:lnTo>
                  <a:pt x="6" y="46"/>
                </a:lnTo>
                <a:close/>
              </a:path>
            </a:pathLst>
          </a:custGeom>
          <a:solidFill>
            <a:srgbClr val="DC3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28" name="Freeform 1053">
            <a:extLst>
              <a:ext uri="{FF2B5EF4-FFF2-40B4-BE49-F238E27FC236}">
                <a16:creationId xmlns:a16="http://schemas.microsoft.com/office/drawing/2014/main" id="{70454CCE-EF80-4F11-AC21-5C2089E0A7E1}"/>
              </a:ext>
            </a:extLst>
          </p:cNvPr>
          <p:cNvSpPr>
            <a:spLocks/>
          </p:cNvSpPr>
          <p:nvPr/>
        </p:nvSpPr>
        <p:spPr bwMode="auto">
          <a:xfrm>
            <a:off x="5722381" y="2830696"/>
            <a:ext cx="23813" cy="73025"/>
          </a:xfrm>
          <a:custGeom>
            <a:avLst/>
            <a:gdLst>
              <a:gd name="T0" fmla="*/ 6 w 15"/>
              <a:gd name="T1" fmla="*/ 46 h 46"/>
              <a:gd name="T2" fmla="*/ 6 w 15"/>
              <a:gd name="T3" fmla="*/ 10 h 46"/>
              <a:gd name="T4" fmla="*/ 0 w 15"/>
              <a:gd name="T5" fmla="*/ 15 h 46"/>
              <a:gd name="T6" fmla="*/ 0 w 15"/>
              <a:gd name="T7" fmla="*/ 5 h 46"/>
              <a:gd name="T8" fmla="*/ 6 w 15"/>
              <a:gd name="T9" fmla="*/ 0 h 46"/>
              <a:gd name="T10" fmla="*/ 15 w 15"/>
              <a:gd name="T11" fmla="*/ 0 h 46"/>
              <a:gd name="T12" fmla="*/ 15 w 15"/>
              <a:gd name="T13" fmla="*/ 46 h 46"/>
              <a:gd name="T14" fmla="*/ 6 w 15"/>
              <a:gd name="T15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46">
                <a:moveTo>
                  <a:pt x="6" y="46"/>
                </a:moveTo>
                <a:lnTo>
                  <a:pt x="6" y="10"/>
                </a:lnTo>
                <a:lnTo>
                  <a:pt x="0" y="15"/>
                </a:lnTo>
                <a:lnTo>
                  <a:pt x="0" y="5"/>
                </a:lnTo>
                <a:lnTo>
                  <a:pt x="6" y="0"/>
                </a:lnTo>
                <a:lnTo>
                  <a:pt x="15" y="0"/>
                </a:lnTo>
                <a:lnTo>
                  <a:pt x="15" y="46"/>
                </a:lnTo>
                <a:lnTo>
                  <a:pt x="6" y="46"/>
                </a:lnTo>
                <a:close/>
              </a:path>
            </a:pathLst>
          </a:custGeom>
          <a:solidFill>
            <a:srgbClr val="DC3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29" name="Freeform 1054">
            <a:extLst>
              <a:ext uri="{FF2B5EF4-FFF2-40B4-BE49-F238E27FC236}">
                <a16:creationId xmlns:a16="http://schemas.microsoft.com/office/drawing/2014/main" id="{C696BB47-D326-4F13-8B47-F8CF8FF09A3E}"/>
              </a:ext>
            </a:extLst>
          </p:cNvPr>
          <p:cNvSpPr>
            <a:spLocks/>
          </p:cNvSpPr>
          <p:nvPr/>
        </p:nvSpPr>
        <p:spPr bwMode="auto">
          <a:xfrm>
            <a:off x="6114493" y="2830696"/>
            <a:ext cx="23813" cy="73025"/>
          </a:xfrm>
          <a:custGeom>
            <a:avLst/>
            <a:gdLst>
              <a:gd name="T0" fmla="*/ 6 w 15"/>
              <a:gd name="T1" fmla="*/ 46 h 46"/>
              <a:gd name="T2" fmla="*/ 6 w 15"/>
              <a:gd name="T3" fmla="*/ 10 h 46"/>
              <a:gd name="T4" fmla="*/ 0 w 15"/>
              <a:gd name="T5" fmla="*/ 15 h 46"/>
              <a:gd name="T6" fmla="*/ 0 w 15"/>
              <a:gd name="T7" fmla="*/ 5 h 46"/>
              <a:gd name="T8" fmla="*/ 6 w 15"/>
              <a:gd name="T9" fmla="*/ 0 h 46"/>
              <a:gd name="T10" fmla="*/ 15 w 15"/>
              <a:gd name="T11" fmla="*/ 0 h 46"/>
              <a:gd name="T12" fmla="*/ 15 w 15"/>
              <a:gd name="T13" fmla="*/ 46 h 46"/>
              <a:gd name="T14" fmla="*/ 6 w 15"/>
              <a:gd name="T15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46">
                <a:moveTo>
                  <a:pt x="6" y="46"/>
                </a:moveTo>
                <a:lnTo>
                  <a:pt x="6" y="10"/>
                </a:lnTo>
                <a:lnTo>
                  <a:pt x="0" y="15"/>
                </a:lnTo>
                <a:lnTo>
                  <a:pt x="0" y="5"/>
                </a:lnTo>
                <a:lnTo>
                  <a:pt x="6" y="0"/>
                </a:lnTo>
                <a:lnTo>
                  <a:pt x="15" y="0"/>
                </a:lnTo>
                <a:lnTo>
                  <a:pt x="15" y="46"/>
                </a:lnTo>
                <a:lnTo>
                  <a:pt x="6" y="46"/>
                </a:lnTo>
                <a:close/>
              </a:path>
            </a:pathLst>
          </a:custGeom>
          <a:solidFill>
            <a:srgbClr val="DC3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30" name="Freeform 1055">
            <a:extLst>
              <a:ext uri="{FF2B5EF4-FFF2-40B4-BE49-F238E27FC236}">
                <a16:creationId xmlns:a16="http://schemas.microsoft.com/office/drawing/2014/main" id="{7D047814-E0A7-4B56-BB77-C650ED23C027}"/>
              </a:ext>
            </a:extLst>
          </p:cNvPr>
          <p:cNvSpPr>
            <a:spLocks/>
          </p:cNvSpPr>
          <p:nvPr/>
        </p:nvSpPr>
        <p:spPr bwMode="auto">
          <a:xfrm>
            <a:off x="6154181" y="2827521"/>
            <a:ext cx="36513" cy="76200"/>
          </a:xfrm>
          <a:custGeom>
            <a:avLst/>
            <a:gdLst>
              <a:gd name="T0" fmla="*/ 0 w 23"/>
              <a:gd name="T1" fmla="*/ 48 h 48"/>
              <a:gd name="T2" fmla="*/ 0 w 23"/>
              <a:gd name="T3" fmla="*/ 41 h 48"/>
              <a:gd name="T4" fmla="*/ 13 w 23"/>
              <a:gd name="T5" fmla="*/ 19 h 48"/>
              <a:gd name="T6" fmla="*/ 13 w 23"/>
              <a:gd name="T7" fmla="*/ 19 h 48"/>
              <a:gd name="T8" fmla="*/ 14 w 23"/>
              <a:gd name="T9" fmla="*/ 15 h 48"/>
              <a:gd name="T10" fmla="*/ 14 w 23"/>
              <a:gd name="T11" fmla="*/ 12 h 48"/>
              <a:gd name="T12" fmla="*/ 14 w 23"/>
              <a:gd name="T13" fmla="*/ 12 h 48"/>
              <a:gd name="T14" fmla="*/ 14 w 23"/>
              <a:gd name="T15" fmla="*/ 9 h 48"/>
              <a:gd name="T16" fmla="*/ 11 w 23"/>
              <a:gd name="T17" fmla="*/ 8 h 48"/>
              <a:gd name="T18" fmla="*/ 11 w 23"/>
              <a:gd name="T19" fmla="*/ 8 h 48"/>
              <a:gd name="T20" fmla="*/ 9 w 23"/>
              <a:gd name="T21" fmla="*/ 9 h 48"/>
              <a:gd name="T22" fmla="*/ 9 w 23"/>
              <a:gd name="T23" fmla="*/ 12 h 48"/>
              <a:gd name="T24" fmla="*/ 9 w 23"/>
              <a:gd name="T25" fmla="*/ 14 h 48"/>
              <a:gd name="T26" fmla="*/ 0 w 23"/>
              <a:gd name="T27" fmla="*/ 14 h 48"/>
              <a:gd name="T28" fmla="*/ 0 w 23"/>
              <a:gd name="T29" fmla="*/ 12 h 48"/>
              <a:gd name="T30" fmla="*/ 0 w 23"/>
              <a:gd name="T31" fmla="*/ 12 h 48"/>
              <a:gd name="T32" fmla="*/ 0 w 23"/>
              <a:gd name="T33" fmla="*/ 7 h 48"/>
              <a:gd name="T34" fmla="*/ 3 w 23"/>
              <a:gd name="T35" fmla="*/ 4 h 48"/>
              <a:gd name="T36" fmla="*/ 3 w 23"/>
              <a:gd name="T37" fmla="*/ 4 h 48"/>
              <a:gd name="T38" fmla="*/ 6 w 23"/>
              <a:gd name="T39" fmla="*/ 2 h 48"/>
              <a:gd name="T40" fmla="*/ 11 w 23"/>
              <a:gd name="T41" fmla="*/ 0 h 48"/>
              <a:gd name="T42" fmla="*/ 11 w 23"/>
              <a:gd name="T43" fmla="*/ 0 h 48"/>
              <a:gd name="T44" fmla="*/ 15 w 23"/>
              <a:gd name="T45" fmla="*/ 2 h 48"/>
              <a:gd name="T46" fmla="*/ 19 w 23"/>
              <a:gd name="T47" fmla="*/ 3 h 48"/>
              <a:gd name="T48" fmla="*/ 19 w 23"/>
              <a:gd name="T49" fmla="*/ 3 h 48"/>
              <a:gd name="T50" fmla="*/ 21 w 23"/>
              <a:gd name="T51" fmla="*/ 7 h 48"/>
              <a:gd name="T52" fmla="*/ 23 w 23"/>
              <a:gd name="T53" fmla="*/ 12 h 48"/>
              <a:gd name="T54" fmla="*/ 23 w 23"/>
              <a:gd name="T55" fmla="*/ 12 h 48"/>
              <a:gd name="T56" fmla="*/ 23 w 23"/>
              <a:gd name="T57" fmla="*/ 17 h 48"/>
              <a:gd name="T58" fmla="*/ 20 w 23"/>
              <a:gd name="T59" fmla="*/ 22 h 48"/>
              <a:gd name="T60" fmla="*/ 10 w 23"/>
              <a:gd name="T61" fmla="*/ 39 h 48"/>
              <a:gd name="T62" fmla="*/ 23 w 23"/>
              <a:gd name="T63" fmla="*/ 39 h 48"/>
              <a:gd name="T64" fmla="*/ 23 w 23"/>
              <a:gd name="T65" fmla="*/ 48 h 48"/>
              <a:gd name="T66" fmla="*/ 0 w 23"/>
              <a:gd name="T67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3" h="48">
                <a:moveTo>
                  <a:pt x="0" y="48"/>
                </a:moveTo>
                <a:lnTo>
                  <a:pt x="0" y="41"/>
                </a:lnTo>
                <a:lnTo>
                  <a:pt x="13" y="19"/>
                </a:lnTo>
                <a:lnTo>
                  <a:pt x="13" y="19"/>
                </a:lnTo>
                <a:lnTo>
                  <a:pt x="14" y="15"/>
                </a:lnTo>
                <a:lnTo>
                  <a:pt x="14" y="12"/>
                </a:lnTo>
                <a:lnTo>
                  <a:pt x="14" y="12"/>
                </a:lnTo>
                <a:lnTo>
                  <a:pt x="14" y="9"/>
                </a:lnTo>
                <a:lnTo>
                  <a:pt x="11" y="8"/>
                </a:lnTo>
                <a:lnTo>
                  <a:pt x="11" y="8"/>
                </a:lnTo>
                <a:lnTo>
                  <a:pt x="9" y="9"/>
                </a:lnTo>
                <a:lnTo>
                  <a:pt x="9" y="12"/>
                </a:lnTo>
                <a:lnTo>
                  <a:pt x="9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7"/>
                </a:lnTo>
                <a:lnTo>
                  <a:pt x="3" y="4"/>
                </a:lnTo>
                <a:lnTo>
                  <a:pt x="3" y="4"/>
                </a:lnTo>
                <a:lnTo>
                  <a:pt x="6" y="2"/>
                </a:lnTo>
                <a:lnTo>
                  <a:pt x="11" y="0"/>
                </a:lnTo>
                <a:lnTo>
                  <a:pt x="11" y="0"/>
                </a:lnTo>
                <a:lnTo>
                  <a:pt x="15" y="2"/>
                </a:lnTo>
                <a:lnTo>
                  <a:pt x="19" y="3"/>
                </a:lnTo>
                <a:lnTo>
                  <a:pt x="19" y="3"/>
                </a:lnTo>
                <a:lnTo>
                  <a:pt x="21" y="7"/>
                </a:lnTo>
                <a:lnTo>
                  <a:pt x="23" y="12"/>
                </a:lnTo>
                <a:lnTo>
                  <a:pt x="23" y="12"/>
                </a:lnTo>
                <a:lnTo>
                  <a:pt x="23" y="17"/>
                </a:lnTo>
                <a:lnTo>
                  <a:pt x="20" y="22"/>
                </a:lnTo>
                <a:lnTo>
                  <a:pt x="10" y="39"/>
                </a:lnTo>
                <a:lnTo>
                  <a:pt x="23" y="39"/>
                </a:lnTo>
                <a:lnTo>
                  <a:pt x="23" y="48"/>
                </a:lnTo>
                <a:lnTo>
                  <a:pt x="0" y="48"/>
                </a:lnTo>
                <a:close/>
              </a:path>
            </a:pathLst>
          </a:custGeom>
          <a:solidFill>
            <a:srgbClr val="DC3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31" name="Freeform 1056">
            <a:extLst>
              <a:ext uri="{FF2B5EF4-FFF2-40B4-BE49-F238E27FC236}">
                <a16:creationId xmlns:a16="http://schemas.microsoft.com/office/drawing/2014/main" id="{96EA8945-D579-4905-BDE8-B7FF0C64F15A}"/>
              </a:ext>
            </a:extLst>
          </p:cNvPr>
          <p:cNvSpPr>
            <a:spLocks/>
          </p:cNvSpPr>
          <p:nvPr/>
        </p:nvSpPr>
        <p:spPr bwMode="auto">
          <a:xfrm>
            <a:off x="5906531" y="3868921"/>
            <a:ext cx="28575" cy="57150"/>
          </a:xfrm>
          <a:custGeom>
            <a:avLst/>
            <a:gdLst>
              <a:gd name="T0" fmla="*/ 18 w 18"/>
              <a:gd name="T1" fmla="*/ 26 h 36"/>
              <a:gd name="T2" fmla="*/ 18 w 18"/>
              <a:gd name="T3" fmla="*/ 29 h 36"/>
              <a:gd name="T4" fmla="*/ 18 w 18"/>
              <a:gd name="T5" fmla="*/ 29 h 36"/>
              <a:gd name="T6" fmla="*/ 17 w 18"/>
              <a:gd name="T7" fmla="*/ 31 h 36"/>
              <a:gd name="T8" fmla="*/ 17 w 18"/>
              <a:gd name="T9" fmla="*/ 31 h 36"/>
              <a:gd name="T10" fmla="*/ 15 w 18"/>
              <a:gd name="T11" fmla="*/ 34 h 36"/>
              <a:gd name="T12" fmla="*/ 15 w 18"/>
              <a:gd name="T13" fmla="*/ 34 h 36"/>
              <a:gd name="T14" fmla="*/ 13 w 18"/>
              <a:gd name="T15" fmla="*/ 36 h 36"/>
              <a:gd name="T16" fmla="*/ 13 w 18"/>
              <a:gd name="T17" fmla="*/ 36 h 36"/>
              <a:gd name="T18" fmla="*/ 9 w 18"/>
              <a:gd name="T19" fmla="*/ 36 h 36"/>
              <a:gd name="T20" fmla="*/ 9 w 18"/>
              <a:gd name="T21" fmla="*/ 36 h 36"/>
              <a:gd name="T22" fmla="*/ 7 w 18"/>
              <a:gd name="T23" fmla="*/ 36 h 36"/>
              <a:gd name="T24" fmla="*/ 7 w 18"/>
              <a:gd name="T25" fmla="*/ 36 h 36"/>
              <a:gd name="T26" fmla="*/ 4 w 18"/>
              <a:gd name="T27" fmla="*/ 35 h 36"/>
              <a:gd name="T28" fmla="*/ 4 w 18"/>
              <a:gd name="T29" fmla="*/ 35 h 36"/>
              <a:gd name="T30" fmla="*/ 2 w 18"/>
              <a:gd name="T31" fmla="*/ 32 h 36"/>
              <a:gd name="T32" fmla="*/ 2 w 18"/>
              <a:gd name="T33" fmla="*/ 32 h 36"/>
              <a:gd name="T34" fmla="*/ 0 w 18"/>
              <a:gd name="T35" fmla="*/ 29 h 36"/>
              <a:gd name="T36" fmla="*/ 0 w 18"/>
              <a:gd name="T37" fmla="*/ 8 h 36"/>
              <a:gd name="T38" fmla="*/ 0 w 18"/>
              <a:gd name="T39" fmla="*/ 8 h 36"/>
              <a:gd name="T40" fmla="*/ 2 w 18"/>
              <a:gd name="T41" fmla="*/ 5 h 36"/>
              <a:gd name="T42" fmla="*/ 2 w 18"/>
              <a:gd name="T43" fmla="*/ 5 h 36"/>
              <a:gd name="T44" fmla="*/ 3 w 18"/>
              <a:gd name="T45" fmla="*/ 2 h 36"/>
              <a:gd name="T46" fmla="*/ 3 w 18"/>
              <a:gd name="T47" fmla="*/ 2 h 36"/>
              <a:gd name="T48" fmla="*/ 5 w 18"/>
              <a:gd name="T49" fmla="*/ 1 h 36"/>
              <a:gd name="T50" fmla="*/ 5 w 18"/>
              <a:gd name="T51" fmla="*/ 1 h 36"/>
              <a:gd name="T52" fmla="*/ 9 w 18"/>
              <a:gd name="T53" fmla="*/ 0 h 36"/>
              <a:gd name="T54" fmla="*/ 9 w 18"/>
              <a:gd name="T55" fmla="*/ 0 h 36"/>
              <a:gd name="T56" fmla="*/ 13 w 18"/>
              <a:gd name="T57" fmla="*/ 1 h 36"/>
              <a:gd name="T58" fmla="*/ 15 w 18"/>
              <a:gd name="T59" fmla="*/ 2 h 36"/>
              <a:gd name="T60" fmla="*/ 15 w 18"/>
              <a:gd name="T61" fmla="*/ 2 h 36"/>
              <a:gd name="T62" fmla="*/ 17 w 18"/>
              <a:gd name="T63" fmla="*/ 5 h 36"/>
              <a:gd name="T64" fmla="*/ 17 w 18"/>
              <a:gd name="T65" fmla="*/ 5 h 36"/>
              <a:gd name="T66" fmla="*/ 18 w 18"/>
              <a:gd name="T67" fmla="*/ 8 h 36"/>
              <a:gd name="T68" fmla="*/ 18 w 18"/>
              <a:gd name="T69" fmla="*/ 11 h 36"/>
              <a:gd name="T70" fmla="*/ 12 w 18"/>
              <a:gd name="T71" fmla="*/ 11 h 36"/>
              <a:gd name="T72" fmla="*/ 12 w 18"/>
              <a:gd name="T73" fmla="*/ 8 h 36"/>
              <a:gd name="T74" fmla="*/ 12 w 18"/>
              <a:gd name="T75" fmla="*/ 8 h 36"/>
              <a:gd name="T76" fmla="*/ 12 w 18"/>
              <a:gd name="T77" fmla="*/ 6 h 36"/>
              <a:gd name="T78" fmla="*/ 12 w 18"/>
              <a:gd name="T79" fmla="*/ 6 h 36"/>
              <a:gd name="T80" fmla="*/ 9 w 18"/>
              <a:gd name="T81" fmla="*/ 5 h 36"/>
              <a:gd name="T82" fmla="*/ 9 w 18"/>
              <a:gd name="T83" fmla="*/ 5 h 36"/>
              <a:gd name="T84" fmla="*/ 8 w 18"/>
              <a:gd name="T85" fmla="*/ 6 h 36"/>
              <a:gd name="T86" fmla="*/ 7 w 18"/>
              <a:gd name="T87" fmla="*/ 6 h 36"/>
              <a:gd name="T88" fmla="*/ 7 w 18"/>
              <a:gd name="T89" fmla="*/ 6 h 36"/>
              <a:gd name="T90" fmla="*/ 5 w 18"/>
              <a:gd name="T91" fmla="*/ 10 h 36"/>
              <a:gd name="T92" fmla="*/ 5 w 18"/>
              <a:gd name="T93" fmla="*/ 27 h 36"/>
              <a:gd name="T94" fmla="*/ 5 w 18"/>
              <a:gd name="T95" fmla="*/ 27 h 36"/>
              <a:gd name="T96" fmla="*/ 7 w 18"/>
              <a:gd name="T97" fmla="*/ 30 h 36"/>
              <a:gd name="T98" fmla="*/ 7 w 18"/>
              <a:gd name="T99" fmla="*/ 30 h 36"/>
              <a:gd name="T100" fmla="*/ 9 w 18"/>
              <a:gd name="T101" fmla="*/ 31 h 36"/>
              <a:gd name="T102" fmla="*/ 9 w 18"/>
              <a:gd name="T103" fmla="*/ 31 h 36"/>
              <a:gd name="T104" fmla="*/ 10 w 18"/>
              <a:gd name="T105" fmla="*/ 31 h 36"/>
              <a:gd name="T106" fmla="*/ 10 w 18"/>
              <a:gd name="T107" fmla="*/ 31 h 36"/>
              <a:gd name="T108" fmla="*/ 12 w 18"/>
              <a:gd name="T109" fmla="*/ 31 h 36"/>
              <a:gd name="T110" fmla="*/ 12 w 18"/>
              <a:gd name="T111" fmla="*/ 31 h 36"/>
              <a:gd name="T112" fmla="*/ 12 w 18"/>
              <a:gd name="T113" fmla="*/ 30 h 36"/>
              <a:gd name="T114" fmla="*/ 12 w 18"/>
              <a:gd name="T115" fmla="*/ 30 h 36"/>
              <a:gd name="T116" fmla="*/ 12 w 18"/>
              <a:gd name="T117" fmla="*/ 27 h 36"/>
              <a:gd name="T118" fmla="*/ 12 w 18"/>
              <a:gd name="T119" fmla="*/ 26 h 36"/>
              <a:gd name="T120" fmla="*/ 18 w 18"/>
              <a:gd name="T121" fmla="*/ 2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8" h="36">
                <a:moveTo>
                  <a:pt x="18" y="26"/>
                </a:moveTo>
                <a:lnTo>
                  <a:pt x="18" y="29"/>
                </a:lnTo>
                <a:lnTo>
                  <a:pt x="18" y="29"/>
                </a:lnTo>
                <a:lnTo>
                  <a:pt x="17" y="31"/>
                </a:lnTo>
                <a:lnTo>
                  <a:pt x="17" y="31"/>
                </a:lnTo>
                <a:lnTo>
                  <a:pt x="15" y="34"/>
                </a:lnTo>
                <a:lnTo>
                  <a:pt x="15" y="34"/>
                </a:lnTo>
                <a:lnTo>
                  <a:pt x="13" y="36"/>
                </a:lnTo>
                <a:lnTo>
                  <a:pt x="13" y="36"/>
                </a:lnTo>
                <a:lnTo>
                  <a:pt x="9" y="36"/>
                </a:lnTo>
                <a:lnTo>
                  <a:pt x="9" y="36"/>
                </a:lnTo>
                <a:lnTo>
                  <a:pt x="7" y="36"/>
                </a:lnTo>
                <a:lnTo>
                  <a:pt x="7" y="36"/>
                </a:lnTo>
                <a:lnTo>
                  <a:pt x="4" y="35"/>
                </a:lnTo>
                <a:lnTo>
                  <a:pt x="4" y="35"/>
                </a:lnTo>
                <a:lnTo>
                  <a:pt x="2" y="32"/>
                </a:lnTo>
                <a:lnTo>
                  <a:pt x="2" y="32"/>
                </a:lnTo>
                <a:lnTo>
                  <a:pt x="0" y="29"/>
                </a:lnTo>
                <a:lnTo>
                  <a:pt x="0" y="8"/>
                </a:lnTo>
                <a:lnTo>
                  <a:pt x="0" y="8"/>
                </a:lnTo>
                <a:lnTo>
                  <a:pt x="2" y="5"/>
                </a:lnTo>
                <a:lnTo>
                  <a:pt x="2" y="5"/>
                </a:lnTo>
                <a:lnTo>
                  <a:pt x="3" y="2"/>
                </a:lnTo>
                <a:lnTo>
                  <a:pt x="3" y="2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3" y="1"/>
                </a:lnTo>
                <a:lnTo>
                  <a:pt x="15" y="2"/>
                </a:lnTo>
                <a:lnTo>
                  <a:pt x="15" y="2"/>
                </a:lnTo>
                <a:lnTo>
                  <a:pt x="17" y="5"/>
                </a:lnTo>
                <a:lnTo>
                  <a:pt x="17" y="5"/>
                </a:lnTo>
                <a:lnTo>
                  <a:pt x="18" y="8"/>
                </a:lnTo>
                <a:lnTo>
                  <a:pt x="18" y="11"/>
                </a:lnTo>
                <a:lnTo>
                  <a:pt x="12" y="11"/>
                </a:lnTo>
                <a:lnTo>
                  <a:pt x="12" y="8"/>
                </a:lnTo>
                <a:lnTo>
                  <a:pt x="12" y="8"/>
                </a:lnTo>
                <a:lnTo>
                  <a:pt x="12" y="6"/>
                </a:lnTo>
                <a:lnTo>
                  <a:pt x="12" y="6"/>
                </a:lnTo>
                <a:lnTo>
                  <a:pt x="9" y="5"/>
                </a:lnTo>
                <a:lnTo>
                  <a:pt x="9" y="5"/>
                </a:lnTo>
                <a:lnTo>
                  <a:pt x="8" y="6"/>
                </a:lnTo>
                <a:lnTo>
                  <a:pt x="7" y="6"/>
                </a:lnTo>
                <a:lnTo>
                  <a:pt x="7" y="6"/>
                </a:lnTo>
                <a:lnTo>
                  <a:pt x="5" y="10"/>
                </a:lnTo>
                <a:lnTo>
                  <a:pt x="5" y="27"/>
                </a:lnTo>
                <a:lnTo>
                  <a:pt x="5" y="27"/>
                </a:lnTo>
                <a:lnTo>
                  <a:pt x="7" y="30"/>
                </a:lnTo>
                <a:lnTo>
                  <a:pt x="7" y="30"/>
                </a:lnTo>
                <a:lnTo>
                  <a:pt x="9" y="31"/>
                </a:lnTo>
                <a:lnTo>
                  <a:pt x="9" y="31"/>
                </a:lnTo>
                <a:lnTo>
                  <a:pt x="10" y="31"/>
                </a:lnTo>
                <a:lnTo>
                  <a:pt x="10" y="31"/>
                </a:lnTo>
                <a:lnTo>
                  <a:pt x="12" y="31"/>
                </a:lnTo>
                <a:lnTo>
                  <a:pt x="12" y="31"/>
                </a:lnTo>
                <a:lnTo>
                  <a:pt x="12" y="30"/>
                </a:lnTo>
                <a:lnTo>
                  <a:pt x="12" y="30"/>
                </a:lnTo>
                <a:lnTo>
                  <a:pt x="12" y="27"/>
                </a:lnTo>
                <a:lnTo>
                  <a:pt x="12" y="26"/>
                </a:lnTo>
                <a:lnTo>
                  <a:pt x="18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32" name="Freeform 1057">
            <a:extLst>
              <a:ext uri="{FF2B5EF4-FFF2-40B4-BE49-F238E27FC236}">
                <a16:creationId xmlns:a16="http://schemas.microsoft.com/office/drawing/2014/main" id="{F4575B94-FBEF-43C8-A81A-3E1365336A41}"/>
              </a:ext>
            </a:extLst>
          </p:cNvPr>
          <p:cNvSpPr>
            <a:spLocks noEditPoints="1"/>
          </p:cNvSpPr>
          <p:nvPr/>
        </p:nvSpPr>
        <p:spPr bwMode="auto">
          <a:xfrm>
            <a:off x="5938281" y="3884796"/>
            <a:ext cx="25400" cy="41275"/>
          </a:xfrm>
          <a:custGeom>
            <a:avLst/>
            <a:gdLst>
              <a:gd name="T0" fmla="*/ 11 w 16"/>
              <a:gd name="T1" fmla="*/ 24 h 26"/>
              <a:gd name="T2" fmla="*/ 11 w 16"/>
              <a:gd name="T3" fmla="*/ 24 h 26"/>
              <a:gd name="T4" fmla="*/ 9 w 16"/>
              <a:gd name="T5" fmla="*/ 26 h 26"/>
              <a:gd name="T6" fmla="*/ 5 w 16"/>
              <a:gd name="T7" fmla="*/ 26 h 26"/>
              <a:gd name="T8" fmla="*/ 4 w 16"/>
              <a:gd name="T9" fmla="*/ 26 h 26"/>
              <a:gd name="T10" fmla="*/ 2 w 16"/>
              <a:gd name="T11" fmla="*/ 25 h 26"/>
              <a:gd name="T12" fmla="*/ 0 w 16"/>
              <a:gd name="T13" fmla="*/ 24 h 26"/>
              <a:gd name="T14" fmla="*/ 0 w 16"/>
              <a:gd name="T15" fmla="*/ 20 h 26"/>
              <a:gd name="T16" fmla="*/ 0 w 16"/>
              <a:gd name="T17" fmla="*/ 16 h 26"/>
              <a:gd name="T18" fmla="*/ 2 w 16"/>
              <a:gd name="T19" fmla="*/ 14 h 26"/>
              <a:gd name="T20" fmla="*/ 4 w 16"/>
              <a:gd name="T21" fmla="*/ 11 h 26"/>
              <a:gd name="T22" fmla="*/ 8 w 16"/>
              <a:gd name="T23" fmla="*/ 11 h 26"/>
              <a:gd name="T24" fmla="*/ 9 w 16"/>
              <a:gd name="T25" fmla="*/ 11 h 26"/>
              <a:gd name="T26" fmla="*/ 9 w 16"/>
              <a:gd name="T27" fmla="*/ 11 h 26"/>
              <a:gd name="T28" fmla="*/ 11 w 16"/>
              <a:gd name="T29" fmla="*/ 11 h 26"/>
              <a:gd name="T30" fmla="*/ 11 w 16"/>
              <a:gd name="T31" fmla="*/ 9 h 26"/>
              <a:gd name="T32" fmla="*/ 11 w 16"/>
              <a:gd name="T33" fmla="*/ 6 h 26"/>
              <a:gd name="T34" fmla="*/ 8 w 16"/>
              <a:gd name="T35" fmla="*/ 6 h 26"/>
              <a:gd name="T36" fmla="*/ 7 w 16"/>
              <a:gd name="T37" fmla="*/ 6 h 26"/>
              <a:gd name="T38" fmla="*/ 5 w 16"/>
              <a:gd name="T39" fmla="*/ 9 h 26"/>
              <a:gd name="T40" fmla="*/ 0 w 16"/>
              <a:gd name="T41" fmla="*/ 9 h 26"/>
              <a:gd name="T42" fmla="*/ 3 w 16"/>
              <a:gd name="T43" fmla="*/ 2 h 26"/>
              <a:gd name="T44" fmla="*/ 5 w 16"/>
              <a:gd name="T45" fmla="*/ 1 h 26"/>
              <a:gd name="T46" fmla="*/ 8 w 16"/>
              <a:gd name="T47" fmla="*/ 0 h 26"/>
              <a:gd name="T48" fmla="*/ 12 w 16"/>
              <a:gd name="T49" fmla="*/ 1 h 26"/>
              <a:gd name="T50" fmla="*/ 14 w 16"/>
              <a:gd name="T51" fmla="*/ 2 h 26"/>
              <a:gd name="T52" fmla="*/ 16 w 16"/>
              <a:gd name="T53" fmla="*/ 5 h 26"/>
              <a:gd name="T54" fmla="*/ 16 w 16"/>
              <a:gd name="T55" fmla="*/ 9 h 26"/>
              <a:gd name="T56" fmla="*/ 11 w 16"/>
              <a:gd name="T57" fmla="*/ 26 h 26"/>
              <a:gd name="T58" fmla="*/ 11 w 16"/>
              <a:gd name="T59" fmla="*/ 15 h 26"/>
              <a:gd name="T60" fmla="*/ 9 w 16"/>
              <a:gd name="T61" fmla="*/ 15 h 26"/>
              <a:gd name="T62" fmla="*/ 7 w 16"/>
              <a:gd name="T63" fmla="*/ 16 h 26"/>
              <a:gd name="T64" fmla="*/ 5 w 16"/>
              <a:gd name="T65" fmla="*/ 19 h 26"/>
              <a:gd name="T66" fmla="*/ 7 w 16"/>
              <a:gd name="T67" fmla="*/ 21 h 26"/>
              <a:gd name="T68" fmla="*/ 8 w 16"/>
              <a:gd name="T69" fmla="*/ 22 h 26"/>
              <a:gd name="T70" fmla="*/ 11 w 16"/>
              <a:gd name="T71" fmla="*/ 21 h 26"/>
              <a:gd name="T72" fmla="*/ 11 w 16"/>
              <a:gd name="T73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" h="26">
                <a:moveTo>
                  <a:pt x="11" y="26"/>
                </a:moveTo>
                <a:lnTo>
                  <a:pt x="11" y="24"/>
                </a:lnTo>
                <a:lnTo>
                  <a:pt x="11" y="24"/>
                </a:lnTo>
                <a:lnTo>
                  <a:pt x="11" y="24"/>
                </a:lnTo>
                <a:lnTo>
                  <a:pt x="9" y="26"/>
                </a:lnTo>
                <a:lnTo>
                  <a:pt x="9" y="26"/>
                </a:lnTo>
                <a:lnTo>
                  <a:pt x="5" y="26"/>
                </a:lnTo>
                <a:lnTo>
                  <a:pt x="5" y="26"/>
                </a:lnTo>
                <a:lnTo>
                  <a:pt x="4" y="26"/>
                </a:lnTo>
                <a:lnTo>
                  <a:pt x="4" y="26"/>
                </a:lnTo>
                <a:lnTo>
                  <a:pt x="2" y="25"/>
                </a:lnTo>
                <a:lnTo>
                  <a:pt x="2" y="25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0" y="16"/>
                </a:lnTo>
                <a:lnTo>
                  <a:pt x="0" y="16"/>
                </a:lnTo>
                <a:lnTo>
                  <a:pt x="2" y="14"/>
                </a:lnTo>
                <a:lnTo>
                  <a:pt x="2" y="14"/>
                </a:lnTo>
                <a:lnTo>
                  <a:pt x="4" y="11"/>
                </a:lnTo>
                <a:lnTo>
                  <a:pt x="4" y="11"/>
                </a:lnTo>
                <a:lnTo>
                  <a:pt x="8" y="11"/>
                </a:lnTo>
                <a:lnTo>
                  <a:pt x="8" y="11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1" y="9"/>
                </a:lnTo>
                <a:lnTo>
                  <a:pt x="11" y="9"/>
                </a:lnTo>
                <a:lnTo>
                  <a:pt x="11" y="6"/>
                </a:lnTo>
                <a:lnTo>
                  <a:pt x="11" y="6"/>
                </a:lnTo>
                <a:lnTo>
                  <a:pt x="8" y="6"/>
                </a:lnTo>
                <a:lnTo>
                  <a:pt x="8" y="6"/>
                </a:lnTo>
                <a:lnTo>
                  <a:pt x="7" y="6"/>
                </a:lnTo>
                <a:lnTo>
                  <a:pt x="7" y="6"/>
                </a:lnTo>
                <a:lnTo>
                  <a:pt x="5" y="9"/>
                </a:lnTo>
                <a:lnTo>
                  <a:pt x="0" y="9"/>
                </a:lnTo>
                <a:lnTo>
                  <a:pt x="0" y="9"/>
                </a:lnTo>
                <a:lnTo>
                  <a:pt x="2" y="5"/>
                </a:lnTo>
                <a:lnTo>
                  <a:pt x="3" y="2"/>
                </a:lnTo>
                <a:lnTo>
                  <a:pt x="3" y="2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2" y="1"/>
                </a:lnTo>
                <a:lnTo>
                  <a:pt x="12" y="1"/>
                </a:lnTo>
                <a:lnTo>
                  <a:pt x="14" y="2"/>
                </a:lnTo>
                <a:lnTo>
                  <a:pt x="14" y="2"/>
                </a:lnTo>
                <a:lnTo>
                  <a:pt x="16" y="5"/>
                </a:lnTo>
                <a:lnTo>
                  <a:pt x="16" y="5"/>
                </a:lnTo>
                <a:lnTo>
                  <a:pt x="16" y="9"/>
                </a:lnTo>
                <a:lnTo>
                  <a:pt x="16" y="26"/>
                </a:lnTo>
                <a:lnTo>
                  <a:pt x="11" y="26"/>
                </a:lnTo>
                <a:close/>
                <a:moveTo>
                  <a:pt x="11" y="15"/>
                </a:moveTo>
                <a:lnTo>
                  <a:pt x="11" y="15"/>
                </a:lnTo>
                <a:lnTo>
                  <a:pt x="9" y="15"/>
                </a:lnTo>
                <a:lnTo>
                  <a:pt x="9" y="15"/>
                </a:lnTo>
                <a:lnTo>
                  <a:pt x="7" y="16"/>
                </a:lnTo>
                <a:lnTo>
                  <a:pt x="7" y="16"/>
                </a:lnTo>
                <a:lnTo>
                  <a:pt x="5" y="17"/>
                </a:lnTo>
                <a:lnTo>
                  <a:pt x="5" y="19"/>
                </a:lnTo>
                <a:lnTo>
                  <a:pt x="5" y="19"/>
                </a:lnTo>
                <a:lnTo>
                  <a:pt x="7" y="21"/>
                </a:lnTo>
                <a:lnTo>
                  <a:pt x="7" y="21"/>
                </a:lnTo>
                <a:lnTo>
                  <a:pt x="8" y="22"/>
                </a:lnTo>
                <a:lnTo>
                  <a:pt x="8" y="22"/>
                </a:lnTo>
                <a:lnTo>
                  <a:pt x="11" y="21"/>
                </a:lnTo>
                <a:lnTo>
                  <a:pt x="11" y="21"/>
                </a:lnTo>
                <a:lnTo>
                  <a:pt x="11" y="19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33" name="Freeform 1058">
            <a:extLst>
              <a:ext uri="{FF2B5EF4-FFF2-40B4-BE49-F238E27FC236}">
                <a16:creationId xmlns:a16="http://schemas.microsoft.com/office/drawing/2014/main" id="{70533F96-9A98-4D44-9935-ED6F0DB95E60}"/>
              </a:ext>
            </a:extLst>
          </p:cNvPr>
          <p:cNvSpPr>
            <a:spLocks noEditPoints="1"/>
          </p:cNvSpPr>
          <p:nvPr/>
        </p:nvSpPr>
        <p:spPr bwMode="auto">
          <a:xfrm>
            <a:off x="5968443" y="3870509"/>
            <a:ext cx="26988" cy="55563"/>
          </a:xfrm>
          <a:custGeom>
            <a:avLst/>
            <a:gdLst>
              <a:gd name="T0" fmla="*/ 12 w 17"/>
              <a:gd name="T1" fmla="*/ 35 h 35"/>
              <a:gd name="T2" fmla="*/ 12 w 17"/>
              <a:gd name="T3" fmla="*/ 33 h 35"/>
              <a:gd name="T4" fmla="*/ 12 w 17"/>
              <a:gd name="T5" fmla="*/ 33 h 35"/>
              <a:gd name="T6" fmla="*/ 10 w 17"/>
              <a:gd name="T7" fmla="*/ 34 h 35"/>
              <a:gd name="T8" fmla="*/ 10 w 17"/>
              <a:gd name="T9" fmla="*/ 34 h 35"/>
              <a:gd name="T10" fmla="*/ 9 w 17"/>
              <a:gd name="T11" fmla="*/ 35 h 35"/>
              <a:gd name="T12" fmla="*/ 9 w 17"/>
              <a:gd name="T13" fmla="*/ 35 h 35"/>
              <a:gd name="T14" fmla="*/ 8 w 17"/>
              <a:gd name="T15" fmla="*/ 35 h 35"/>
              <a:gd name="T16" fmla="*/ 8 w 17"/>
              <a:gd name="T17" fmla="*/ 35 h 35"/>
              <a:gd name="T18" fmla="*/ 7 w 17"/>
              <a:gd name="T19" fmla="*/ 35 h 35"/>
              <a:gd name="T20" fmla="*/ 7 w 17"/>
              <a:gd name="T21" fmla="*/ 35 h 35"/>
              <a:gd name="T22" fmla="*/ 3 w 17"/>
              <a:gd name="T23" fmla="*/ 35 h 35"/>
              <a:gd name="T24" fmla="*/ 2 w 17"/>
              <a:gd name="T25" fmla="*/ 33 h 35"/>
              <a:gd name="T26" fmla="*/ 2 w 17"/>
              <a:gd name="T27" fmla="*/ 33 h 35"/>
              <a:gd name="T28" fmla="*/ 2 w 17"/>
              <a:gd name="T29" fmla="*/ 31 h 35"/>
              <a:gd name="T30" fmla="*/ 2 w 17"/>
              <a:gd name="T31" fmla="*/ 31 h 35"/>
              <a:gd name="T32" fmla="*/ 0 w 17"/>
              <a:gd name="T33" fmla="*/ 28 h 35"/>
              <a:gd name="T34" fmla="*/ 0 w 17"/>
              <a:gd name="T35" fmla="*/ 18 h 35"/>
              <a:gd name="T36" fmla="*/ 0 w 17"/>
              <a:gd name="T37" fmla="*/ 18 h 35"/>
              <a:gd name="T38" fmla="*/ 2 w 17"/>
              <a:gd name="T39" fmla="*/ 14 h 35"/>
              <a:gd name="T40" fmla="*/ 2 w 17"/>
              <a:gd name="T41" fmla="*/ 14 h 35"/>
              <a:gd name="T42" fmla="*/ 2 w 17"/>
              <a:gd name="T43" fmla="*/ 11 h 35"/>
              <a:gd name="T44" fmla="*/ 3 w 17"/>
              <a:gd name="T45" fmla="*/ 10 h 35"/>
              <a:gd name="T46" fmla="*/ 3 w 17"/>
              <a:gd name="T47" fmla="*/ 10 h 35"/>
              <a:gd name="T48" fmla="*/ 7 w 17"/>
              <a:gd name="T49" fmla="*/ 9 h 35"/>
              <a:gd name="T50" fmla="*/ 7 w 17"/>
              <a:gd name="T51" fmla="*/ 9 h 35"/>
              <a:gd name="T52" fmla="*/ 9 w 17"/>
              <a:gd name="T53" fmla="*/ 10 h 35"/>
              <a:gd name="T54" fmla="*/ 9 w 17"/>
              <a:gd name="T55" fmla="*/ 10 h 35"/>
              <a:gd name="T56" fmla="*/ 10 w 17"/>
              <a:gd name="T57" fmla="*/ 13 h 35"/>
              <a:gd name="T58" fmla="*/ 12 w 17"/>
              <a:gd name="T59" fmla="*/ 13 h 35"/>
              <a:gd name="T60" fmla="*/ 12 w 17"/>
              <a:gd name="T61" fmla="*/ 0 h 35"/>
              <a:gd name="T62" fmla="*/ 17 w 17"/>
              <a:gd name="T63" fmla="*/ 0 h 35"/>
              <a:gd name="T64" fmla="*/ 17 w 17"/>
              <a:gd name="T65" fmla="*/ 35 h 35"/>
              <a:gd name="T66" fmla="*/ 12 w 17"/>
              <a:gd name="T67" fmla="*/ 35 h 35"/>
              <a:gd name="T68" fmla="*/ 5 w 17"/>
              <a:gd name="T69" fmla="*/ 26 h 35"/>
              <a:gd name="T70" fmla="*/ 5 w 17"/>
              <a:gd name="T71" fmla="*/ 26 h 35"/>
              <a:gd name="T72" fmla="*/ 7 w 17"/>
              <a:gd name="T73" fmla="*/ 29 h 35"/>
              <a:gd name="T74" fmla="*/ 7 w 17"/>
              <a:gd name="T75" fmla="*/ 29 h 35"/>
              <a:gd name="T76" fmla="*/ 8 w 17"/>
              <a:gd name="T77" fmla="*/ 30 h 35"/>
              <a:gd name="T78" fmla="*/ 8 w 17"/>
              <a:gd name="T79" fmla="*/ 30 h 35"/>
              <a:gd name="T80" fmla="*/ 10 w 17"/>
              <a:gd name="T81" fmla="*/ 29 h 35"/>
              <a:gd name="T82" fmla="*/ 10 w 17"/>
              <a:gd name="T83" fmla="*/ 29 h 35"/>
              <a:gd name="T84" fmla="*/ 12 w 17"/>
              <a:gd name="T85" fmla="*/ 28 h 35"/>
              <a:gd name="T86" fmla="*/ 12 w 17"/>
              <a:gd name="T87" fmla="*/ 18 h 35"/>
              <a:gd name="T88" fmla="*/ 12 w 17"/>
              <a:gd name="T89" fmla="*/ 18 h 35"/>
              <a:gd name="T90" fmla="*/ 10 w 17"/>
              <a:gd name="T91" fmla="*/ 15 h 35"/>
              <a:gd name="T92" fmla="*/ 10 w 17"/>
              <a:gd name="T93" fmla="*/ 15 h 35"/>
              <a:gd name="T94" fmla="*/ 8 w 17"/>
              <a:gd name="T95" fmla="*/ 15 h 35"/>
              <a:gd name="T96" fmla="*/ 8 w 17"/>
              <a:gd name="T97" fmla="*/ 15 h 35"/>
              <a:gd name="T98" fmla="*/ 7 w 17"/>
              <a:gd name="T99" fmla="*/ 15 h 35"/>
              <a:gd name="T100" fmla="*/ 7 w 17"/>
              <a:gd name="T101" fmla="*/ 15 h 35"/>
              <a:gd name="T102" fmla="*/ 5 w 17"/>
              <a:gd name="T103" fmla="*/ 18 h 35"/>
              <a:gd name="T104" fmla="*/ 5 w 17"/>
              <a:gd name="T105" fmla="*/ 26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" h="35">
                <a:moveTo>
                  <a:pt x="12" y="35"/>
                </a:moveTo>
                <a:lnTo>
                  <a:pt x="12" y="33"/>
                </a:lnTo>
                <a:lnTo>
                  <a:pt x="12" y="33"/>
                </a:lnTo>
                <a:lnTo>
                  <a:pt x="10" y="34"/>
                </a:lnTo>
                <a:lnTo>
                  <a:pt x="10" y="34"/>
                </a:lnTo>
                <a:lnTo>
                  <a:pt x="9" y="35"/>
                </a:lnTo>
                <a:lnTo>
                  <a:pt x="9" y="35"/>
                </a:lnTo>
                <a:lnTo>
                  <a:pt x="8" y="35"/>
                </a:lnTo>
                <a:lnTo>
                  <a:pt x="8" y="35"/>
                </a:lnTo>
                <a:lnTo>
                  <a:pt x="7" y="35"/>
                </a:lnTo>
                <a:lnTo>
                  <a:pt x="7" y="35"/>
                </a:lnTo>
                <a:lnTo>
                  <a:pt x="3" y="35"/>
                </a:lnTo>
                <a:lnTo>
                  <a:pt x="2" y="33"/>
                </a:lnTo>
                <a:lnTo>
                  <a:pt x="2" y="33"/>
                </a:lnTo>
                <a:lnTo>
                  <a:pt x="2" y="31"/>
                </a:lnTo>
                <a:lnTo>
                  <a:pt x="2" y="31"/>
                </a:lnTo>
                <a:lnTo>
                  <a:pt x="0" y="28"/>
                </a:lnTo>
                <a:lnTo>
                  <a:pt x="0" y="18"/>
                </a:lnTo>
                <a:lnTo>
                  <a:pt x="0" y="18"/>
                </a:lnTo>
                <a:lnTo>
                  <a:pt x="2" y="14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3" y="10"/>
                </a:lnTo>
                <a:lnTo>
                  <a:pt x="7" y="9"/>
                </a:lnTo>
                <a:lnTo>
                  <a:pt x="7" y="9"/>
                </a:lnTo>
                <a:lnTo>
                  <a:pt x="9" y="10"/>
                </a:lnTo>
                <a:lnTo>
                  <a:pt x="9" y="10"/>
                </a:lnTo>
                <a:lnTo>
                  <a:pt x="10" y="13"/>
                </a:lnTo>
                <a:lnTo>
                  <a:pt x="12" y="13"/>
                </a:lnTo>
                <a:lnTo>
                  <a:pt x="12" y="0"/>
                </a:lnTo>
                <a:lnTo>
                  <a:pt x="17" y="0"/>
                </a:lnTo>
                <a:lnTo>
                  <a:pt x="17" y="35"/>
                </a:lnTo>
                <a:lnTo>
                  <a:pt x="12" y="35"/>
                </a:lnTo>
                <a:close/>
                <a:moveTo>
                  <a:pt x="5" y="26"/>
                </a:moveTo>
                <a:lnTo>
                  <a:pt x="5" y="26"/>
                </a:lnTo>
                <a:lnTo>
                  <a:pt x="7" y="29"/>
                </a:lnTo>
                <a:lnTo>
                  <a:pt x="7" y="29"/>
                </a:lnTo>
                <a:lnTo>
                  <a:pt x="8" y="30"/>
                </a:lnTo>
                <a:lnTo>
                  <a:pt x="8" y="30"/>
                </a:lnTo>
                <a:lnTo>
                  <a:pt x="10" y="29"/>
                </a:lnTo>
                <a:lnTo>
                  <a:pt x="10" y="29"/>
                </a:lnTo>
                <a:lnTo>
                  <a:pt x="12" y="28"/>
                </a:lnTo>
                <a:lnTo>
                  <a:pt x="12" y="18"/>
                </a:lnTo>
                <a:lnTo>
                  <a:pt x="12" y="18"/>
                </a:lnTo>
                <a:lnTo>
                  <a:pt x="10" y="15"/>
                </a:lnTo>
                <a:lnTo>
                  <a:pt x="10" y="15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5" y="18"/>
                </a:lnTo>
                <a:lnTo>
                  <a:pt x="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34" name="Freeform 1059">
            <a:extLst>
              <a:ext uri="{FF2B5EF4-FFF2-40B4-BE49-F238E27FC236}">
                <a16:creationId xmlns:a16="http://schemas.microsoft.com/office/drawing/2014/main" id="{2051D1ED-C445-454C-8B4E-CBC8F270D4BE}"/>
              </a:ext>
            </a:extLst>
          </p:cNvPr>
          <p:cNvSpPr>
            <a:spLocks/>
          </p:cNvSpPr>
          <p:nvPr/>
        </p:nvSpPr>
        <p:spPr bwMode="auto">
          <a:xfrm>
            <a:off x="6000193" y="3884796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1 h 26"/>
              <a:gd name="T4" fmla="*/ 5 w 25"/>
              <a:gd name="T5" fmla="*/ 1 h 26"/>
              <a:gd name="T6" fmla="*/ 5 w 25"/>
              <a:gd name="T7" fmla="*/ 4 h 26"/>
              <a:gd name="T8" fmla="*/ 5 w 25"/>
              <a:gd name="T9" fmla="*/ 4 h 26"/>
              <a:gd name="T10" fmla="*/ 5 w 25"/>
              <a:gd name="T11" fmla="*/ 4 h 26"/>
              <a:gd name="T12" fmla="*/ 8 w 25"/>
              <a:gd name="T13" fmla="*/ 1 h 26"/>
              <a:gd name="T14" fmla="*/ 8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3 w 25"/>
              <a:gd name="T21" fmla="*/ 1 h 26"/>
              <a:gd name="T22" fmla="*/ 13 w 25"/>
              <a:gd name="T23" fmla="*/ 1 h 26"/>
              <a:gd name="T24" fmla="*/ 15 w 25"/>
              <a:gd name="T25" fmla="*/ 4 h 26"/>
              <a:gd name="T26" fmla="*/ 15 w 25"/>
              <a:gd name="T27" fmla="*/ 4 h 26"/>
              <a:gd name="T28" fmla="*/ 17 w 25"/>
              <a:gd name="T29" fmla="*/ 1 h 26"/>
              <a:gd name="T30" fmla="*/ 17 w 25"/>
              <a:gd name="T31" fmla="*/ 1 h 26"/>
              <a:gd name="T32" fmla="*/ 20 w 25"/>
              <a:gd name="T33" fmla="*/ 0 h 26"/>
              <a:gd name="T34" fmla="*/ 20 w 25"/>
              <a:gd name="T35" fmla="*/ 0 h 26"/>
              <a:gd name="T36" fmla="*/ 22 w 25"/>
              <a:gd name="T37" fmla="*/ 1 h 26"/>
              <a:gd name="T38" fmla="*/ 22 w 25"/>
              <a:gd name="T39" fmla="*/ 1 h 26"/>
              <a:gd name="T40" fmla="*/ 24 w 25"/>
              <a:gd name="T41" fmla="*/ 2 h 26"/>
              <a:gd name="T42" fmla="*/ 24 w 25"/>
              <a:gd name="T43" fmla="*/ 2 h 26"/>
              <a:gd name="T44" fmla="*/ 25 w 25"/>
              <a:gd name="T45" fmla="*/ 4 h 26"/>
              <a:gd name="T46" fmla="*/ 25 w 25"/>
              <a:gd name="T47" fmla="*/ 4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9 h 26"/>
              <a:gd name="T56" fmla="*/ 20 w 25"/>
              <a:gd name="T57" fmla="*/ 9 h 26"/>
              <a:gd name="T58" fmla="*/ 20 w 25"/>
              <a:gd name="T59" fmla="*/ 6 h 26"/>
              <a:gd name="T60" fmla="*/ 20 w 25"/>
              <a:gd name="T61" fmla="*/ 6 h 26"/>
              <a:gd name="T62" fmla="*/ 18 w 25"/>
              <a:gd name="T63" fmla="*/ 6 h 26"/>
              <a:gd name="T64" fmla="*/ 18 w 25"/>
              <a:gd name="T65" fmla="*/ 6 h 26"/>
              <a:gd name="T66" fmla="*/ 17 w 25"/>
              <a:gd name="T67" fmla="*/ 6 h 26"/>
              <a:gd name="T68" fmla="*/ 17 w 25"/>
              <a:gd name="T69" fmla="*/ 6 h 26"/>
              <a:gd name="T70" fmla="*/ 15 w 25"/>
              <a:gd name="T71" fmla="*/ 9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9 h 26"/>
              <a:gd name="T78" fmla="*/ 10 w 25"/>
              <a:gd name="T79" fmla="*/ 9 h 26"/>
              <a:gd name="T80" fmla="*/ 10 w 25"/>
              <a:gd name="T81" fmla="*/ 6 h 26"/>
              <a:gd name="T82" fmla="*/ 10 w 25"/>
              <a:gd name="T83" fmla="*/ 6 h 26"/>
              <a:gd name="T84" fmla="*/ 8 w 25"/>
              <a:gd name="T85" fmla="*/ 6 h 26"/>
              <a:gd name="T86" fmla="*/ 8 w 25"/>
              <a:gd name="T87" fmla="*/ 6 h 26"/>
              <a:gd name="T88" fmla="*/ 5 w 25"/>
              <a:gd name="T89" fmla="*/ 6 h 26"/>
              <a:gd name="T90" fmla="*/ 5 w 25"/>
              <a:gd name="T91" fmla="*/ 6 h 26"/>
              <a:gd name="T92" fmla="*/ 5 w 25"/>
              <a:gd name="T93" fmla="*/ 9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8" y="1"/>
                </a:lnTo>
                <a:lnTo>
                  <a:pt x="8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5" y="4"/>
                </a:lnTo>
                <a:lnTo>
                  <a:pt x="15" y="4"/>
                </a:lnTo>
                <a:lnTo>
                  <a:pt x="17" y="1"/>
                </a:lnTo>
                <a:lnTo>
                  <a:pt x="17" y="1"/>
                </a:lnTo>
                <a:lnTo>
                  <a:pt x="20" y="0"/>
                </a:lnTo>
                <a:lnTo>
                  <a:pt x="20" y="0"/>
                </a:lnTo>
                <a:lnTo>
                  <a:pt x="22" y="1"/>
                </a:lnTo>
                <a:lnTo>
                  <a:pt x="22" y="1"/>
                </a:lnTo>
                <a:lnTo>
                  <a:pt x="24" y="2"/>
                </a:lnTo>
                <a:lnTo>
                  <a:pt x="24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20" y="6"/>
                </a:lnTo>
                <a:lnTo>
                  <a:pt x="20" y="6"/>
                </a:lnTo>
                <a:lnTo>
                  <a:pt x="18" y="6"/>
                </a:lnTo>
                <a:lnTo>
                  <a:pt x="18" y="6"/>
                </a:lnTo>
                <a:lnTo>
                  <a:pt x="17" y="6"/>
                </a:lnTo>
                <a:lnTo>
                  <a:pt x="17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8" y="6"/>
                </a:lnTo>
                <a:lnTo>
                  <a:pt x="8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35" name="Freeform 1060">
            <a:extLst>
              <a:ext uri="{FF2B5EF4-FFF2-40B4-BE49-F238E27FC236}">
                <a16:creationId xmlns:a16="http://schemas.microsoft.com/office/drawing/2014/main" id="{A2F27B9D-0992-49EC-AF01-14D4127E0F8C}"/>
              </a:ext>
            </a:extLst>
          </p:cNvPr>
          <p:cNvSpPr>
            <a:spLocks noEditPoints="1"/>
          </p:cNvSpPr>
          <p:nvPr/>
        </p:nvSpPr>
        <p:spPr bwMode="auto">
          <a:xfrm>
            <a:off x="6049406" y="3870509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36" name="Freeform 1061">
            <a:extLst>
              <a:ext uri="{FF2B5EF4-FFF2-40B4-BE49-F238E27FC236}">
                <a16:creationId xmlns:a16="http://schemas.microsoft.com/office/drawing/2014/main" id="{7E074EE5-3EBC-4AF7-B012-4A3D7CD410B7}"/>
              </a:ext>
            </a:extLst>
          </p:cNvPr>
          <p:cNvSpPr>
            <a:spLocks/>
          </p:cNvSpPr>
          <p:nvPr/>
        </p:nvSpPr>
        <p:spPr bwMode="auto">
          <a:xfrm>
            <a:off x="6062106" y="3886384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3 h 25"/>
              <a:gd name="T8" fmla="*/ 10 w 15"/>
              <a:gd name="T9" fmla="*/ 23 h 25"/>
              <a:gd name="T10" fmla="*/ 10 w 15"/>
              <a:gd name="T11" fmla="*/ 23 h 25"/>
              <a:gd name="T12" fmla="*/ 9 w 15"/>
              <a:gd name="T13" fmla="*/ 25 h 25"/>
              <a:gd name="T14" fmla="*/ 9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4 w 15"/>
              <a:gd name="T21" fmla="*/ 25 h 25"/>
              <a:gd name="T22" fmla="*/ 4 w 15"/>
              <a:gd name="T23" fmla="*/ 25 h 25"/>
              <a:gd name="T24" fmla="*/ 2 w 15"/>
              <a:gd name="T25" fmla="*/ 24 h 25"/>
              <a:gd name="T26" fmla="*/ 2 w 15"/>
              <a:gd name="T27" fmla="*/ 24 h 25"/>
              <a:gd name="T28" fmla="*/ 0 w 15"/>
              <a:gd name="T29" fmla="*/ 23 h 25"/>
              <a:gd name="T30" fmla="*/ 0 w 15"/>
              <a:gd name="T31" fmla="*/ 23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8 h 25"/>
              <a:gd name="T40" fmla="*/ 5 w 15"/>
              <a:gd name="T41" fmla="*/ 18 h 25"/>
              <a:gd name="T42" fmla="*/ 7 w 15"/>
              <a:gd name="T43" fmla="*/ 20 h 25"/>
              <a:gd name="T44" fmla="*/ 7 w 15"/>
              <a:gd name="T45" fmla="*/ 20 h 25"/>
              <a:gd name="T46" fmla="*/ 8 w 15"/>
              <a:gd name="T47" fmla="*/ 20 h 25"/>
              <a:gd name="T48" fmla="*/ 8 w 15"/>
              <a:gd name="T49" fmla="*/ 20 h 25"/>
              <a:gd name="T50" fmla="*/ 10 w 15"/>
              <a:gd name="T51" fmla="*/ 19 h 25"/>
              <a:gd name="T52" fmla="*/ 10 w 15"/>
              <a:gd name="T53" fmla="*/ 19 h 25"/>
              <a:gd name="T54" fmla="*/ 10 w 15"/>
              <a:gd name="T55" fmla="*/ 16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9" y="25"/>
                </a:lnTo>
                <a:lnTo>
                  <a:pt x="9" y="25"/>
                </a:lnTo>
                <a:lnTo>
                  <a:pt x="5" y="25"/>
                </a:lnTo>
                <a:lnTo>
                  <a:pt x="5" y="25"/>
                </a:lnTo>
                <a:lnTo>
                  <a:pt x="4" y="25"/>
                </a:lnTo>
                <a:lnTo>
                  <a:pt x="4" y="25"/>
                </a:lnTo>
                <a:lnTo>
                  <a:pt x="2" y="24"/>
                </a:lnTo>
                <a:lnTo>
                  <a:pt x="2" y="24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0" y="19"/>
                </a:lnTo>
                <a:lnTo>
                  <a:pt x="10" y="19"/>
                </a:lnTo>
                <a:lnTo>
                  <a:pt x="10" y="16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37" name="Freeform 1062">
            <a:extLst>
              <a:ext uri="{FF2B5EF4-FFF2-40B4-BE49-F238E27FC236}">
                <a16:creationId xmlns:a16="http://schemas.microsoft.com/office/drawing/2014/main" id="{93D7C634-6054-48CA-9835-BCC28305F437}"/>
              </a:ext>
            </a:extLst>
          </p:cNvPr>
          <p:cNvSpPr>
            <a:spLocks/>
          </p:cNvSpPr>
          <p:nvPr/>
        </p:nvSpPr>
        <p:spPr bwMode="auto">
          <a:xfrm>
            <a:off x="6093856" y="3884796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1 h 26"/>
              <a:gd name="T4" fmla="*/ 5 w 25"/>
              <a:gd name="T5" fmla="*/ 1 h 26"/>
              <a:gd name="T6" fmla="*/ 5 w 25"/>
              <a:gd name="T7" fmla="*/ 4 h 26"/>
              <a:gd name="T8" fmla="*/ 5 w 25"/>
              <a:gd name="T9" fmla="*/ 4 h 26"/>
              <a:gd name="T10" fmla="*/ 5 w 25"/>
              <a:gd name="T11" fmla="*/ 4 h 26"/>
              <a:gd name="T12" fmla="*/ 7 w 25"/>
              <a:gd name="T13" fmla="*/ 1 h 26"/>
              <a:gd name="T14" fmla="*/ 7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3 w 25"/>
              <a:gd name="T21" fmla="*/ 1 h 26"/>
              <a:gd name="T22" fmla="*/ 13 w 25"/>
              <a:gd name="T23" fmla="*/ 1 h 26"/>
              <a:gd name="T24" fmla="*/ 14 w 25"/>
              <a:gd name="T25" fmla="*/ 4 h 26"/>
              <a:gd name="T26" fmla="*/ 14 w 25"/>
              <a:gd name="T27" fmla="*/ 4 h 26"/>
              <a:gd name="T28" fmla="*/ 17 w 25"/>
              <a:gd name="T29" fmla="*/ 1 h 26"/>
              <a:gd name="T30" fmla="*/ 17 w 25"/>
              <a:gd name="T31" fmla="*/ 1 h 26"/>
              <a:gd name="T32" fmla="*/ 20 w 25"/>
              <a:gd name="T33" fmla="*/ 0 h 26"/>
              <a:gd name="T34" fmla="*/ 20 w 25"/>
              <a:gd name="T35" fmla="*/ 0 h 26"/>
              <a:gd name="T36" fmla="*/ 22 w 25"/>
              <a:gd name="T37" fmla="*/ 1 h 26"/>
              <a:gd name="T38" fmla="*/ 22 w 25"/>
              <a:gd name="T39" fmla="*/ 1 h 26"/>
              <a:gd name="T40" fmla="*/ 24 w 25"/>
              <a:gd name="T41" fmla="*/ 2 h 26"/>
              <a:gd name="T42" fmla="*/ 24 w 25"/>
              <a:gd name="T43" fmla="*/ 2 h 26"/>
              <a:gd name="T44" fmla="*/ 25 w 25"/>
              <a:gd name="T45" fmla="*/ 4 h 26"/>
              <a:gd name="T46" fmla="*/ 25 w 25"/>
              <a:gd name="T47" fmla="*/ 4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9 h 26"/>
              <a:gd name="T56" fmla="*/ 20 w 25"/>
              <a:gd name="T57" fmla="*/ 9 h 26"/>
              <a:gd name="T58" fmla="*/ 19 w 25"/>
              <a:gd name="T59" fmla="*/ 6 h 26"/>
              <a:gd name="T60" fmla="*/ 19 w 25"/>
              <a:gd name="T61" fmla="*/ 6 h 26"/>
              <a:gd name="T62" fmla="*/ 18 w 25"/>
              <a:gd name="T63" fmla="*/ 6 h 26"/>
              <a:gd name="T64" fmla="*/ 18 w 25"/>
              <a:gd name="T65" fmla="*/ 6 h 26"/>
              <a:gd name="T66" fmla="*/ 15 w 25"/>
              <a:gd name="T67" fmla="*/ 6 h 26"/>
              <a:gd name="T68" fmla="*/ 15 w 25"/>
              <a:gd name="T69" fmla="*/ 6 h 26"/>
              <a:gd name="T70" fmla="*/ 15 w 25"/>
              <a:gd name="T71" fmla="*/ 9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9 h 26"/>
              <a:gd name="T78" fmla="*/ 10 w 25"/>
              <a:gd name="T79" fmla="*/ 9 h 26"/>
              <a:gd name="T80" fmla="*/ 9 w 25"/>
              <a:gd name="T81" fmla="*/ 6 h 26"/>
              <a:gd name="T82" fmla="*/ 9 w 25"/>
              <a:gd name="T83" fmla="*/ 6 h 26"/>
              <a:gd name="T84" fmla="*/ 8 w 25"/>
              <a:gd name="T85" fmla="*/ 6 h 26"/>
              <a:gd name="T86" fmla="*/ 8 w 25"/>
              <a:gd name="T87" fmla="*/ 6 h 26"/>
              <a:gd name="T88" fmla="*/ 5 w 25"/>
              <a:gd name="T89" fmla="*/ 6 h 26"/>
              <a:gd name="T90" fmla="*/ 5 w 25"/>
              <a:gd name="T91" fmla="*/ 6 h 26"/>
              <a:gd name="T92" fmla="*/ 5 w 25"/>
              <a:gd name="T93" fmla="*/ 9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1"/>
                </a:lnTo>
                <a:lnTo>
                  <a:pt x="5" y="1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4" y="4"/>
                </a:lnTo>
                <a:lnTo>
                  <a:pt x="14" y="4"/>
                </a:lnTo>
                <a:lnTo>
                  <a:pt x="17" y="1"/>
                </a:lnTo>
                <a:lnTo>
                  <a:pt x="17" y="1"/>
                </a:lnTo>
                <a:lnTo>
                  <a:pt x="20" y="0"/>
                </a:lnTo>
                <a:lnTo>
                  <a:pt x="20" y="0"/>
                </a:lnTo>
                <a:lnTo>
                  <a:pt x="22" y="1"/>
                </a:lnTo>
                <a:lnTo>
                  <a:pt x="22" y="1"/>
                </a:lnTo>
                <a:lnTo>
                  <a:pt x="24" y="2"/>
                </a:lnTo>
                <a:lnTo>
                  <a:pt x="24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19" y="6"/>
                </a:lnTo>
                <a:lnTo>
                  <a:pt x="19" y="6"/>
                </a:lnTo>
                <a:lnTo>
                  <a:pt x="18" y="6"/>
                </a:lnTo>
                <a:lnTo>
                  <a:pt x="18" y="6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8" y="6"/>
                </a:lnTo>
                <a:lnTo>
                  <a:pt x="8" y="6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38" name="Freeform 1063">
            <a:extLst>
              <a:ext uri="{FF2B5EF4-FFF2-40B4-BE49-F238E27FC236}">
                <a16:creationId xmlns:a16="http://schemas.microsoft.com/office/drawing/2014/main" id="{B2F028A2-964D-452B-A798-975FFDAF9C9A}"/>
              </a:ext>
            </a:extLst>
          </p:cNvPr>
          <p:cNvSpPr>
            <a:spLocks/>
          </p:cNvSpPr>
          <p:nvPr/>
        </p:nvSpPr>
        <p:spPr bwMode="auto">
          <a:xfrm>
            <a:off x="5920818" y="4380096"/>
            <a:ext cx="36513" cy="58738"/>
          </a:xfrm>
          <a:custGeom>
            <a:avLst/>
            <a:gdLst>
              <a:gd name="T0" fmla="*/ 0 w 23"/>
              <a:gd name="T1" fmla="*/ 37 h 37"/>
              <a:gd name="T2" fmla="*/ 0 w 23"/>
              <a:gd name="T3" fmla="*/ 0 h 37"/>
              <a:gd name="T4" fmla="*/ 5 w 23"/>
              <a:gd name="T5" fmla="*/ 0 h 37"/>
              <a:gd name="T6" fmla="*/ 11 w 23"/>
              <a:gd name="T7" fmla="*/ 19 h 37"/>
              <a:gd name="T8" fmla="*/ 11 w 23"/>
              <a:gd name="T9" fmla="*/ 19 h 37"/>
              <a:gd name="T10" fmla="*/ 18 w 23"/>
              <a:gd name="T11" fmla="*/ 0 h 37"/>
              <a:gd name="T12" fmla="*/ 23 w 23"/>
              <a:gd name="T13" fmla="*/ 0 h 37"/>
              <a:gd name="T14" fmla="*/ 23 w 23"/>
              <a:gd name="T15" fmla="*/ 37 h 37"/>
              <a:gd name="T16" fmla="*/ 18 w 23"/>
              <a:gd name="T17" fmla="*/ 37 h 37"/>
              <a:gd name="T18" fmla="*/ 18 w 23"/>
              <a:gd name="T19" fmla="*/ 14 h 37"/>
              <a:gd name="T20" fmla="*/ 18 w 23"/>
              <a:gd name="T21" fmla="*/ 14 h 37"/>
              <a:gd name="T22" fmla="*/ 13 w 23"/>
              <a:gd name="T23" fmla="*/ 31 h 37"/>
              <a:gd name="T24" fmla="*/ 10 w 23"/>
              <a:gd name="T25" fmla="*/ 31 h 37"/>
              <a:gd name="T26" fmla="*/ 5 w 23"/>
              <a:gd name="T27" fmla="*/ 14 h 37"/>
              <a:gd name="T28" fmla="*/ 5 w 23"/>
              <a:gd name="T29" fmla="*/ 14 h 37"/>
              <a:gd name="T30" fmla="*/ 5 w 23"/>
              <a:gd name="T31" fmla="*/ 37 h 37"/>
              <a:gd name="T32" fmla="*/ 0 w 23"/>
              <a:gd name="T33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37">
                <a:moveTo>
                  <a:pt x="0" y="37"/>
                </a:moveTo>
                <a:lnTo>
                  <a:pt x="0" y="0"/>
                </a:lnTo>
                <a:lnTo>
                  <a:pt x="5" y="0"/>
                </a:lnTo>
                <a:lnTo>
                  <a:pt x="11" y="19"/>
                </a:lnTo>
                <a:lnTo>
                  <a:pt x="11" y="19"/>
                </a:lnTo>
                <a:lnTo>
                  <a:pt x="18" y="0"/>
                </a:lnTo>
                <a:lnTo>
                  <a:pt x="23" y="0"/>
                </a:lnTo>
                <a:lnTo>
                  <a:pt x="23" y="37"/>
                </a:lnTo>
                <a:lnTo>
                  <a:pt x="18" y="37"/>
                </a:lnTo>
                <a:lnTo>
                  <a:pt x="18" y="14"/>
                </a:lnTo>
                <a:lnTo>
                  <a:pt x="18" y="14"/>
                </a:lnTo>
                <a:lnTo>
                  <a:pt x="13" y="31"/>
                </a:lnTo>
                <a:lnTo>
                  <a:pt x="10" y="31"/>
                </a:lnTo>
                <a:lnTo>
                  <a:pt x="5" y="14"/>
                </a:lnTo>
                <a:lnTo>
                  <a:pt x="5" y="14"/>
                </a:lnTo>
                <a:lnTo>
                  <a:pt x="5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39" name="Freeform 1064">
            <a:extLst>
              <a:ext uri="{FF2B5EF4-FFF2-40B4-BE49-F238E27FC236}">
                <a16:creationId xmlns:a16="http://schemas.microsoft.com/office/drawing/2014/main" id="{D8E4F1AD-7396-4E4F-9762-ED4D47BCC537}"/>
              </a:ext>
            </a:extLst>
          </p:cNvPr>
          <p:cNvSpPr>
            <a:spLocks noEditPoints="1"/>
          </p:cNvSpPr>
          <p:nvPr/>
        </p:nvSpPr>
        <p:spPr bwMode="auto">
          <a:xfrm>
            <a:off x="5965268" y="4395971"/>
            <a:ext cx="23813" cy="42863"/>
          </a:xfrm>
          <a:custGeom>
            <a:avLst/>
            <a:gdLst>
              <a:gd name="T0" fmla="*/ 15 w 15"/>
              <a:gd name="T1" fmla="*/ 15 h 27"/>
              <a:gd name="T2" fmla="*/ 5 w 15"/>
              <a:gd name="T3" fmla="*/ 15 h 27"/>
              <a:gd name="T4" fmla="*/ 5 w 15"/>
              <a:gd name="T5" fmla="*/ 19 h 27"/>
              <a:gd name="T6" fmla="*/ 5 w 15"/>
              <a:gd name="T7" fmla="*/ 19 h 27"/>
              <a:gd name="T8" fmla="*/ 5 w 15"/>
              <a:gd name="T9" fmla="*/ 21 h 27"/>
              <a:gd name="T10" fmla="*/ 5 w 15"/>
              <a:gd name="T11" fmla="*/ 21 h 27"/>
              <a:gd name="T12" fmla="*/ 7 w 15"/>
              <a:gd name="T13" fmla="*/ 22 h 27"/>
              <a:gd name="T14" fmla="*/ 7 w 15"/>
              <a:gd name="T15" fmla="*/ 22 h 27"/>
              <a:gd name="T16" fmla="*/ 9 w 15"/>
              <a:gd name="T17" fmla="*/ 21 h 27"/>
              <a:gd name="T18" fmla="*/ 9 w 15"/>
              <a:gd name="T19" fmla="*/ 21 h 27"/>
              <a:gd name="T20" fmla="*/ 10 w 15"/>
              <a:gd name="T21" fmla="*/ 19 h 27"/>
              <a:gd name="T22" fmla="*/ 15 w 15"/>
              <a:gd name="T23" fmla="*/ 19 h 27"/>
              <a:gd name="T24" fmla="*/ 15 w 15"/>
              <a:gd name="T25" fmla="*/ 19 h 27"/>
              <a:gd name="T26" fmla="*/ 14 w 15"/>
              <a:gd name="T27" fmla="*/ 22 h 27"/>
              <a:gd name="T28" fmla="*/ 12 w 15"/>
              <a:gd name="T29" fmla="*/ 24 h 27"/>
              <a:gd name="T30" fmla="*/ 12 w 15"/>
              <a:gd name="T31" fmla="*/ 24 h 27"/>
              <a:gd name="T32" fmla="*/ 10 w 15"/>
              <a:gd name="T33" fmla="*/ 26 h 27"/>
              <a:gd name="T34" fmla="*/ 10 w 15"/>
              <a:gd name="T35" fmla="*/ 26 h 27"/>
              <a:gd name="T36" fmla="*/ 7 w 15"/>
              <a:gd name="T37" fmla="*/ 27 h 27"/>
              <a:gd name="T38" fmla="*/ 7 w 15"/>
              <a:gd name="T39" fmla="*/ 27 h 27"/>
              <a:gd name="T40" fmla="*/ 4 w 15"/>
              <a:gd name="T41" fmla="*/ 26 h 27"/>
              <a:gd name="T42" fmla="*/ 4 w 15"/>
              <a:gd name="T43" fmla="*/ 26 h 27"/>
              <a:gd name="T44" fmla="*/ 0 w 15"/>
              <a:gd name="T45" fmla="*/ 23 h 27"/>
              <a:gd name="T46" fmla="*/ 0 w 15"/>
              <a:gd name="T47" fmla="*/ 23 h 27"/>
              <a:gd name="T48" fmla="*/ 0 w 15"/>
              <a:gd name="T49" fmla="*/ 21 h 27"/>
              <a:gd name="T50" fmla="*/ 0 w 15"/>
              <a:gd name="T51" fmla="*/ 21 h 27"/>
              <a:gd name="T52" fmla="*/ 0 w 15"/>
              <a:gd name="T53" fmla="*/ 18 h 27"/>
              <a:gd name="T54" fmla="*/ 0 w 15"/>
              <a:gd name="T55" fmla="*/ 9 h 27"/>
              <a:gd name="T56" fmla="*/ 0 w 15"/>
              <a:gd name="T57" fmla="*/ 9 h 27"/>
              <a:gd name="T58" fmla="*/ 0 w 15"/>
              <a:gd name="T59" fmla="*/ 7 h 27"/>
              <a:gd name="T60" fmla="*/ 0 w 15"/>
              <a:gd name="T61" fmla="*/ 7 h 27"/>
              <a:gd name="T62" fmla="*/ 0 w 15"/>
              <a:gd name="T63" fmla="*/ 4 h 27"/>
              <a:gd name="T64" fmla="*/ 0 w 15"/>
              <a:gd name="T65" fmla="*/ 4 h 27"/>
              <a:gd name="T66" fmla="*/ 4 w 15"/>
              <a:gd name="T67" fmla="*/ 2 h 27"/>
              <a:gd name="T68" fmla="*/ 4 w 15"/>
              <a:gd name="T69" fmla="*/ 2 h 27"/>
              <a:gd name="T70" fmla="*/ 7 w 15"/>
              <a:gd name="T71" fmla="*/ 0 h 27"/>
              <a:gd name="T72" fmla="*/ 7 w 15"/>
              <a:gd name="T73" fmla="*/ 0 h 27"/>
              <a:gd name="T74" fmla="*/ 10 w 15"/>
              <a:gd name="T75" fmla="*/ 2 h 27"/>
              <a:gd name="T76" fmla="*/ 10 w 15"/>
              <a:gd name="T77" fmla="*/ 2 h 27"/>
              <a:gd name="T78" fmla="*/ 12 w 15"/>
              <a:gd name="T79" fmla="*/ 3 h 27"/>
              <a:gd name="T80" fmla="*/ 12 w 15"/>
              <a:gd name="T81" fmla="*/ 3 h 27"/>
              <a:gd name="T82" fmla="*/ 14 w 15"/>
              <a:gd name="T83" fmla="*/ 5 h 27"/>
              <a:gd name="T84" fmla="*/ 15 w 15"/>
              <a:gd name="T85" fmla="*/ 8 h 27"/>
              <a:gd name="T86" fmla="*/ 15 w 15"/>
              <a:gd name="T87" fmla="*/ 15 h 27"/>
              <a:gd name="T88" fmla="*/ 5 w 15"/>
              <a:gd name="T89" fmla="*/ 12 h 27"/>
              <a:gd name="T90" fmla="*/ 10 w 15"/>
              <a:gd name="T91" fmla="*/ 12 h 27"/>
              <a:gd name="T92" fmla="*/ 10 w 15"/>
              <a:gd name="T93" fmla="*/ 9 h 27"/>
              <a:gd name="T94" fmla="*/ 10 w 15"/>
              <a:gd name="T95" fmla="*/ 9 h 27"/>
              <a:gd name="T96" fmla="*/ 9 w 15"/>
              <a:gd name="T97" fmla="*/ 7 h 27"/>
              <a:gd name="T98" fmla="*/ 9 w 15"/>
              <a:gd name="T99" fmla="*/ 7 h 27"/>
              <a:gd name="T100" fmla="*/ 7 w 15"/>
              <a:gd name="T101" fmla="*/ 5 h 27"/>
              <a:gd name="T102" fmla="*/ 7 w 15"/>
              <a:gd name="T103" fmla="*/ 5 h 27"/>
              <a:gd name="T104" fmla="*/ 5 w 15"/>
              <a:gd name="T105" fmla="*/ 7 h 27"/>
              <a:gd name="T106" fmla="*/ 5 w 15"/>
              <a:gd name="T107" fmla="*/ 7 h 27"/>
              <a:gd name="T108" fmla="*/ 5 w 15"/>
              <a:gd name="T109" fmla="*/ 9 h 27"/>
              <a:gd name="T110" fmla="*/ 5 w 15"/>
              <a:gd name="T111" fmla="*/ 1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7">
                <a:moveTo>
                  <a:pt x="15" y="15"/>
                </a:moveTo>
                <a:lnTo>
                  <a:pt x="5" y="15"/>
                </a:lnTo>
                <a:lnTo>
                  <a:pt x="5" y="19"/>
                </a:lnTo>
                <a:lnTo>
                  <a:pt x="5" y="19"/>
                </a:lnTo>
                <a:lnTo>
                  <a:pt x="5" y="21"/>
                </a:lnTo>
                <a:lnTo>
                  <a:pt x="5" y="21"/>
                </a:lnTo>
                <a:lnTo>
                  <a:pt x="7" y="22"/>
                </a:lnTo>
                <a:lnTo>
                  <a:pt x="7" y="22"/>
                </a:lnTo>
                <a:lnTo>
                  <a:pt x="9" y="21"/>
                </a:lnTo>
                <a:lnTo>
                  <a:pt x="9" y="21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4" y="22"/>
                </a:lnTo>
                <a:lnTo>
                  <a:pt x="12" y="24"/>
                </a:lnTo>
                <a:lnTo>
                  <a:pt x="12" y="24"/>
                </a:lnTo>
                <a:lnTo>
                  <a:pt x="10" y="26"/>
                </a:lnTo>
                <a:lnTo>
                  <a:pt x="10" y="26"/>
                </a:lnTo>
                <a:lnTo>
                  <a:pt x="7" y="27"/>
                </a:lnTo>
                <a:lnTo>
                  <a:pt x="7" y="27"/>
                </a:lnTo>
                <a:lnTo>
                  <a:pt x="4" y="26"/>
                </a:lnTo>
                <a:lnTo>
                  <a:pt x="4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4" y="2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0" y="2"/>
                </a:lnTo>
                <a:lnTo>
                  <a:pt x="12" y="3"/>
                </a:lnTo>
                <a:lnTo>
                  <a:pt x="12" y="3"/>
                </a:lnTo>
                <a:lnTo>
                  <a:pt x="14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2"/>
                </a:moveTo>
                <a:lnTo>
                  <a:pt x="10" y="12"/>
                </a:lnTo>
                <a:lnTo>
                  <a:pt x="10" y="9"/>
                </a:lnTo>
                <a:lnTo>
                  <a:pt x="10" y="9"/>
                </a:lnTo>
                <a:lnTo>
                  <a:pt x="9" y="7"/>
                </a:lnTo>
                <a:lnTo>
                  <a:pt x="9" y="7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40" name="Freeform 1065">
            <a:extLst>
              <a:ext uri="{FF2B5EF4-FFF2-40B4-BE49-F238E27FC236}">
                <a16:creationId xmlns:a16="http://schemas.microsoft.com/office/drawing/2014/main" id="{D86B8610-5BA5-4204-8615-BD38C19B11E3}"/>
              </a:ext>
            </a:extLst>
          </p:cNvPr>
          <p:cNvSpPr>
            <a:spLocks/>
          </p:cNvSpPr>
          <p:nvPr/>
        </p:nvSpPr>
        <p:spPr bwMode="auto">
          <a:xfrm>
            <a:off x="5995431" y="4395971"/>
            <a:ext cx="17463" cy="42863"/>
          </a:xfrm>
          <a:custGeom>
            <a:avLst/>
            <a:gdLst>
              <a:gd name="T0" fmla="*/ 0 w 11"/>
              <a:gd name="T1" fmla="*/ 27 h 27"/>
              <a:gd name="T2" fmla="*/ 0 w 11"/>
              <a:gd name="T3" fmla="*/ 0 h 27"/>
              <a:gd name="T4" fmla="*/ 5 w 11"/>
              <a:gd name="T5" fmla="*/ 0 h 27"/>
              <a:gd name="T6" fmla="*/ 5 w 11"/>
              <a:gd name="T7" fmla="*/ 4 h 27"/>
              <a:gd name="T8" fmla="*/ 5 w 11"/>
              <a:gd name="T9" fmla="*/ 4 h 27"/>
              <a:gd name="T10" fmla="*/ 7 w 11"/>
              <a:gd name="T11" fmla="*/ 2 h 27"/>
              <a:gd name="T12" fmla="*/ 7 w 11"/>
              <a:gd name="T13" fmla="*/ 2 h 27"/>
              <a:gd name="T14" fmla="*/ 11 w 11"/>
              <a:gd name="T15" fmla="*/ 0 h 27"/>
              <a:gd name="T16" fmla="*/ 11 w 11"/>
              <a:gd name="T17" fmla="*/ 5 h 27"/>
              <a:gd name="T18" fmla="*/ 11 w 11"/>
              <a:gd name="T19" fmla="*/ 5 h 27"/>
              <a:gd name="T20" fmla="*/ 10 w 11"/>
              <a:gd name="T21" fmla="*/ 5 h 27"/>
              <a:gd name="T22" fmla="*/ 10 w 11"/>
              <a:gd name="T23" fmla="*/ 5 h 27"/>
              <a:gd name="T24" fmla="*/ 8 w 11"/>
              <a:gd name="T25" fmla="*/ 5 h 27"/>
              <a:gd name="T26" fmla="*/ 8 w 11"/>
              <a:gd name="T27" fmla="*/ 5 h 27"/>
              <a:gd name="T28" fmla="*/ 6 w 11"/>
              <a:gd name="T29" fmla="*/ 7 h 27"/>
              <a:gd name="T30" fmla="*/ 6 w 11"/>
              <a:gd name="T31" fmla="*/ 7 h 27"/>
              <a:gd name="T32" fmla="*/ 5 w 11"/>
              <a:gd name="T33" fmla="*/ 9 h 27"/>
              <a:gd name="T34" fmla="*/ 5 w 11"/>
              <a:gd name="T35" fmla="*/ 9 h 27"/>
              <a:gd name="T36" fmla="*/ 5 w 11"/>
              <a:gd name="T37" fmla="*/ 12 h 27"/>
              <a:gd name="T38" fmla="*/ 5 w 11"/>
              <a:gd name="T39" fmla="*/ 27 h 27"/>
              <a:gd name="T40" fmla="*/ 0 w 11"/>
              <a:gd name="T4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27">
                <a:moveTo>
                  <a:pt x="0" y="27"/>
                </a:moveTo>
                <a:lnTo>
                  <a:pt x="0" y="0"/>
                </a:lnTo>
                <a:lnTo>
                  <a:pt x="5" y="0"/>
                </a:lnTo>
                <a:lnTo>
                  <a:pt x="5" y="4"/>
                </a:lnTo>
                <a:lnTo>
                  <a:pt x="5" y="4"/>
                </a:lnTo>
                <a:lnTo>
                  <a:pt x="7" y="2"/>
                </a:lnTo>
                <a:lnTo>
                  <a:pt x="7" y="2"/>
                </a:lnTo>
                <a:lnTo>
                  <a:pt x="11" y="0"/>
                </a:lnTo>
                <a:lnTo>
                  <a:pt x="11" y="5"/>
                </a:lnTo>
                <a:lnTo>
                  <a:pt x="11" y="5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6" y="7"/>
                </a:lnTo>
                <a:lnTo>
                  <a:pt x="6" y="7"/>
                </a:lnTo>
                <a:lnTo>
                  <a:pt x="5" y="9"/>
                </a:lnTo>
                <a:lnTo>
                  <a:pt x="5" y="9"/>
                </a:lnTo>
                <a:lnTo>
                  <a:pt x="5" y="12"/>
                </a:lnTo>
                <a:lnTo>
                  <a:pt x="5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41" name="Freeform 1066">
            <a:extLst>
              <a:ext uri="{FF2B5EF4-FFF2-40B4-BE49-F238E27FC236}">
                <a16:creationId xmlns:a16="http://schemas.microsoft.com/office/drawing/2014/main" id="{4BF4FC23-B157-40F1-BA59-36433C89065D}"/>
              </a:ext>
            </a:extLst>
          </p:cNvPr>
          <p:cNvSpPr>
            <a:spLocks/>
          </p:cNvSpPr>
          <p:nvPr/>
        </p:nvSpPr>
        <p:spPr bwMode="auto">
          <a:xfrm>
            <a:off x="6016068" y="4395971"/>
            <a:ext cx="23813" cy="42863"/>
          </a:xfrm>
          <a:custGeom>
            <a:avLst/>
            <a:gdLst>
              <a:gd name="T0" fmla="*/ 5 w 15"/>
              <a:gd name="T1" fmla="*/ 19 h 27"/>
              <a:gd name="T2" fmla="*/ 5 w 15"/>
              <a:gd name="T3" fmla="*/ 19 h 27"/>
              <a:gd name="T4" fmla="*/ 5 w 15"/>
              <a:gd name="T5" fmla="*/ 21 h 27"/>
              <a:gd name="T6" fmla="*/ 5 w 15"/>
              <a:gd name="T7" fmla="*/ 21 h 27"/>
              <a:gd name="T8" fmla="*/ 8 w 15"/>
              <a:gd name="T9" fmla="*/ 22 h 27"/>
              <a:gd name="T10" fmla="*/ 8 w 15"/>
              <a:gd name="T11" fmla="*/ 22 h 27"/>
              <a:gd name="T12" fmla="*/ 9 w 15"/>
              <a:gd name="T13" fmla="*/ 21 h 27"/>
              <a:gd name="T14" fmla="*/ 9 w 15"/>
              <a:gd name="T15" fmla="*/ 21 h 27"/>
              <a:gd name="T16" fmla="*/ 10 w 15"/>
              <a:gd name="T17" fmla="*/ 19 h 27"/>
              <a:gd name="T18" fmla="*/ 15 w 15"/>
              <a:gd name="T19" fmla="*/ 19 h 27"/>
              <a:gd name="T20" fmla="*/ 15 w 15"/>
              <a:gd name="T21" fmla="*/ 19 h 27"/>
              <a:gd name="T22" fmla="*/ 14 w 15"/>
              <a:gd name="T23" fmla="*/ 22 h 27"/>
              <a:gd name="T24" fmla="*/ 13 w 15"/>
              <a:gd name="T25" fmla="*/ 24 h 27"/>
              <a:gd name="T26" fmla="*/ 13 w 15"/>
              <a:gd name="T27" fmla="*/ 24 h 27"/>
              <a:gd name="T28" fmla="*/ 10 w 15"/>
              <a:gd name="T29" fmla="*/ 26 h 27"/>
              <a:gd name="T30" fmla="*/ 10 w 15"/>
              <a:gd name="T31" fmla="*/ 26 h 27"/>
              <a:gd name="T32" fmla="*/ 8 w 15"/>
              <a:gd name="T33" fmla="*/ 27 h 27"/>
              <a:gd name="T34" fmla="*/ 8 w 15"/>
              <a:gd name="T35" fmla="*/ 27 h 27"/>
              <a:gd name="T36" fmla="*/ 4 w 15"/>
              <a:gd name="T37" fmla="*/ 26 h 27"/>
              <a:gd name="T38" fmla="*/ 4 w 15"/>
              <a:gd name="T39" fmla="*/ 26 h 27"/>
              <a:gd name="T40" fmla="*/ 0 w 15"/>
              <a:gd name="T41" fmla="*/ 23 h 27"/>
              <a:gd name="T42" fmla="*/ 0 w 15"/>
              <a:gd name="T43" fmla="*/ 23 h 27"/>
              <a:gd name="T44" fmla="*/ 0 w 15"/>
              <a:gd name="T45" fmla="*/ 21 h 27"/>
              <a:gd name="T46" fmla="*/ 0 w 15"/>
              <a:gd name="T47" fmla="*/ 21 h 27"/>
              <a:gd name="T48" fmla="*/ 0 w 15"/>
              <a:gd name="T49" fmla="*/ 18 h 27"/>
              <a:gd name="T50" fmla="*/ 0 w 15"/>
              <a:gd name="T51" fmla="*/ 9 h 27"/>
              <a:gd name="T52" fmla="*/ 0 w 15"/>
              <a:gd name="T53" fmla="*/ 9 h 27"/>
              <a:gd name="T54" fmla="*/ 0 w 15"/>
              <a:gd name="T55" fmla="*/ 7 h 27"/>
              <a:gd name="T56" fmla="*/ 0 w 15"/>
              <a:gd name="T57" fmla="*/ 7 h 27"/>
              <a:gd name="T58" fmla="*/ 0 w 15"/>
              <a:gd name="T59" fmla="*/ 4 h 27"/>
              <a:gd name="T60" fmla="*/ 0 w 15"/>
              <a:gd name="T61" fmla="*/ 4 h 27"/>
              <a:gd name="T62" fmla="*/ 4 w 15"/>
              <a:gd name="T63" fmla="*/ 2 h 27"/>
              <a:gd name="T64" fmla="*/ 4 w 15"/>
              <a:gd name="T65" fmla="*/ 2 h 27"/>
              <a:gd name="T66" fmla="*/ 8 w 15"/>
              <a:gd name="T67" fmla="*/ 0 h 27"/>
              <a:gd name="T68" fmla="*/ 8 w 15"/>
              <a:gd name="T69" fmla="*/ 0 h 27"/>
              <a:gd name="T70" fmla="*/ 10 w 15"/>
              <a:gd name="T71" fmla="*/ 2 h 27"/>
              <a:gd name="T72" fmla="*/ 10 w 15"/>
              <a:gd name="T73" fmla="*/ 2 h 27"/>
              <a:gd name="T74" fmla="*/ 13 w 15"/>
              <a:gd name="T75" fmla="*/ 3 h 27"/>
              <a:gd name="T76" fmla="*/ 13 w 15"/>
              <a:gd name="T77" fmla="*/ 3 h 27"/>
              <a:gd name="T78" fmla="*/ 14 w 15"/>
              <a:gd name="T79" fmla="*/ 5 h 27"/>
              <a:gd name="T80" fmla="*/ 15 w 15"/>
              <a:gd name="T81" fmla="*/ 9 h 27"/>
              <a:gd name="T82" fmla="*/ 10 w 15"/>
              <a:gd name="T83" fmla="*/ 9 h 27"/>
              <a:gd name="T84" fmla="*/ 10 w 15"/>
              <a:gd name="T85" fmla="*/ 9 h 27"/>
              <a:gd name="T86" fmla="*/ 9 w 15"/>
              <a:gd name="T87" fmla="*/ 7 h 27"/>
              <a:gd name="T88" fmla="*/ 9 w 15"/>
              <a:gd name="T89" fmla="*/ 7 h 27"/>
              <a:gd name="T90" fmla="*/ 8 w 15"/>
              <a:gd name="T91" fmla="*/ 5 h 27"/>
              <a:gd name="T92" fmla="*/ 8 w 15"/>
              <a:gd name="T93" fmla="*/ 5 h 27"/>
              <a:gd name="T94" fmla="*/ 5 w 15"/>
              <a:gd name="T95" fmla="*/ 7 h 27"/>
              <a:gd name="T96" fmla="*/ 5 w 15"/>
              <a:gd name="T97" fmla="*/ 7 h 27"/>
              <a:gd name="T98" fmla="*/ 5 w 15"/>
              <a:gd name="T99" fmla="*/ 9 h 27"/>
              <a:gd name="T100" fmla="*/ 5 w 15"/>
              <a:gd name="T101" fmla="*/ 1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" h="27">
                <a:moveTo>
                  <a:pt x="5" y="19"/>
                </a:moveTo>
                <a:lnTo>
                  <a:pt x="5" y="19"/>
                </a:lnTo>
                <a:lnTo>
                  <a:pt x="5" y="21"/>
                </a:lnTo>
                <a:lnTo>
                  <a:pt x="5" y="21"/>
                </a:lnTo>
                <a:lnTo>
                  <a:pt x="8" y="22"/>
                </a:lnTo>
                <a:lnTo>
                  <a:pt x="8" y="22"/>
                </a:lnTo>
                <a:lnTo>
                  <a:pt x="9" y="21"/>
                </a:lnTo>
                <a:lnTo>
                  <a:pt x="9" y="21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4" y="22"/>
                </a:lnTo>
                <a:lnTo>
                  <a:pt x="13" y="24"/>
                </a:lnTo>
                <a:lnTo>
                  <a:pt x="13" y="24"/>
                </a:lnTo>
                <a:lnTo>
                  <a:pt x="10" y="26"/>
                </a:lnTo>
                <a:lnTo>
                  <a:pt x="10" y="26"/>
                </a:lnTo>
                <a:lnTo>
                  <a:pt x="8" y="27"/>
                </a:lnTo>
                <a:lnTo>
                  <a:pt x="8" y="27"/>
                </a:lnTo>
                <a:lnTo>
                  <a:pt x="4" y="26"/>
                </a:lnTo>
                <a:lnTo>
                  <a:pt x="4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4" y="2"/>
                </a:lnTo>
                <a:lnTo>
                  <a:pt x="4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5" y="9"/>
                </a:lnTo>
                <a:lnTo>
                  <a:pt x="10" y="9"/>
                </a:lnTo>
                <a:lnTo>
                  <a:pt x="10" y="9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42" name="Freeform 1067">
            <a:extLst>
              <a:ext uri="{FF2B5EF4-FFF2-40B4-BE49-F238E27FC236}">
                <a16:creationId xmlns:a16="http://schemas.microsoft.com/office/drawing/2014/main" id="{53A05007-1A80-4400-983D-A81658881D73}"/>
              </a:ext>
            </a:extLst>
          </p:cNvPr>
          <p:cNvSpPr>
            <a:spLocks/>
          </p:cNvSpPr>
          <p:nvPr/>
        </p:nvSpPr>
        <p:spPr bwMode="auto">
          <a:xfrm>
            <a:off x="6044643" y="4395971"/>
            <a:ext cx="23813" cy="42863"/>
          </a:xfrm>
          <a:custGeom>
            <a:avLst/>
            <a:gdLst>
              <a:gd name="T0" fmla="*/ 15 w 15"/>
              <a:gd name="T1" fmla="*/ 0 h 27"/>
              <a:gd name="T2" fmla="*/ 15 w 15"/>
              <a:gd name="T3" fmla="*/ 27 h 27"/>
              <a:gd name="T4" fmla="*/ 10 w 15"/>
              <a:gd name="T5" fmla="*/ 27 h 27"/>
              <a:gd name="T6" fmla="*/ 10 w 15"/>
              <a:gd name="T7" fmla="*/ 24 h 27"/>
              <a:gd name="T8" fmla="*/ 10 w 15"/>
              <a:gd name="T9" fmla="*/ 24 h 27"/>
              <a:gd name="T10" fmla="*/ 10 w 15"/>
              <a:gd name="T11" fmla="*/ 24 h 27"/>
              <a:gd name="T12" fmla="*/ 9 w 15"/>
              <a:gd name="T13" fmla="*/ 26 h 27"/>
              <a:gd name="T14" fmla="*/ 9 w 15"/>
              <a:gd name="T15" fmla="*/ 26 h 27"/>
              <a:gd name="T16" fmla="*/ 5 w 15"/>
              <a:gd name="T17" fmla="*/ 27 h 27"/>
              <a:gd name="T18" fmla="*/ 5 w 15"/>
              <a:gd name="T19" fmla="*/ 27 h 27"/>
              <a:gd name="T20" fmla="*/ 4 w 15"/>
              <a:gd name="T21" fmla="*/ 27 h 27"/>
              <a:gd name="T22" fmla="*/ 4 w 15"/>
              <a:gd name="T23" fmla="*/ 27 h 27"/>
              <a:gd name="T24" fmla="*/ 3 w 15"/>
              <a:gd name="T25" fmla="*/ 26 h 27"/>
              <a:gd name="T26" fmla="*/ 3 w 15"/>
              <a:gd name="T27" fmla="*/ 26 h 27"/>
              <a:gd name="T28" fmla="*/ 1 w 15"/>
              <a:gd name="T29" fmla="*/ 23 h 27"/>
              <a:gd name="T30" fmla="*/ 1 w 15"/>
              <a:gd name="T31" fmla="*/ 23 h 27"/>
              <a:gd name="T32" fmla="*/ 0 w 15"/>
              <a:gd name="T33" fmla="*/ 21 h 27"/>
              <a:gd name="T34" fmla="*/ 0 w 15"/>
              <a:gd name="T35" fmla="*/ 0 h 27"/>
              <a:gd name="T36" fmla="*/ 5 w 15"/>
              <a:gd name="T37" fmla="*/ 0 h 27"/>
              <a:gd name="T38" fmla="*/ 5 w 15"/>
              <a:gd name="T39" fmla="*/ 18 h 27"/>
              <a:gd name="T40" fmla="*/ 5 w 15"/>
              <a:gd name="T41" fmla="*/ 18 h 27"/>
              <a:gd name="T42" fmla="*/ 6 w 15"/>
              <a:gd name="T43" fmla="*/ 21 h 27"/>
              <a:gd name="T44" fmla="*/ 6 w 15"/>
              <a:gd name="T45" fmla="*/ 21 h 27"/>
              <a:gd name="T46" fmla="*/ 8 w 15"/>
              <a:gd name="T47" fmla="*/ 22 h 27"/>
              <a:gd name="T48" fmla="*/ 8 w 15"/>
              <a:gd name="T49" fmla="*/ 22 h 27"/>
              <a:gd name="T50" fmla="*/ 10 w 15"/>
              <a:gd name="T51" fmla="*/ 21 h 27"/>
              <a:gd name="T52" fmla="*/ 10 w 15"/>
              <a:gd name="T53" fmla="*/ 21 h 27"/>
              <a:gd name="T54" fmla="*/ 10 w 15"/>
              <a:gd name="T55" fmla="*/ 18 h 27"/>
              <a:gd name="T56" fmla="*/ 10 w 15"/>
              <a:gd name="T57" fmla="*/ 0 h 27"/>
              <a:gd name="T58" fmla="*/ 15 w 15"/>
              <a:gd name="T5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7">
                <a:moveTo>
                  <a:pt x="15" y="0"/>
                </a:moveTo>
                <a:lnTo>
                  <a:pt x="15" y="27"/>
                </a:lnTo>
                <a:lnTo>
                  <a:pt x="10" y="27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9" y="26"/>
                </a:lnTo>
                <a:lnTo>
                  <a:pt x="9" y="26"/>
                </a:lnTo>
                <a:lnTo>
                  <a:pt x="5" y="27"/>
                </a:lnTo>
                <a:lnTo>
                  <a:pt x="5" y="27"/>
                </a:lnTo>
                <a:lnTo>
                  <a:pt x="4" y="27"/>
                </a:lnTo>
                <a:lnTo>
                  <a:pt x="4" y="27"/>
                </a:lnTo>
                <a:lnTo>
                  <a:pt x="3" y="26"/>
                </a:lnTo>
                <a:lnTo>
                  <a:pt x="3" y="26"/>
                </a:lnTo>
                <a:lnTo>
                  <a:pt x="1" y="23"/>
                </a:lnTo>
                <a:lnTo>
                  <a:pt x="1" y="23"/>
                </a:lnTo>
                <a:lnTo>
                  <a:pt x="0" y="21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1"/>
                </a:lnTo>
                <a:lnTo>
                  <a:pt x="6" y="21"/>
                </a:lnTo>
                <a:lnTo>
                  <a:pt x="8" y="22"/>
                </a:lnTo>
                <a:lnTo>
                  <a:pt x="8" y="22"/>
                </a:lnTo>
                <a:lnTo>
                  <a:pt x="10" y="21"/>
                </a:lnTo>
                <a:lnTo>
                  <a:pt x="10" y="21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43" name="Freeform 1068">
            <a:extLst>
              <a:ext uri="{FF2B5EF4-FFF2-40B4-BE49-F238E27FC236}">
                <a16:creationId xmlns:a16="http://schemas.microsoft.com/office/drawing/2014/main" id="{A69391D5-AB90-4CBE-B4AF-AC5611075DEF}"/>
              </a:ext>
            </a:extLst>
          </p:cNvPr>
          <p:cNvSpPr>
            <a:spLocks/>
          </p:cNvSpPr>
          <p:nvPr/>
        </p:nvSpPr>
        <p:spPr bwMode="auto">
          <a:xfrm>
            <a:off x="6076393" y="4395971"/>
            <a:ext cx="17463" cy="42863"/>
          </a:xfrm>
          <a:custGeom>
            <a:avLst/>
            <a:gdLst>
              <a:gd name="T0" fmla="*/ 0 w 11"/>
              <a:gd name="T1" fmla="*/ 27 h 27"/>
              <a:gd name="T2" fmla="*/ 0 w 11"/>
              <a:gd name="T3" fmla="*/ 0 h 27"/>
              <a:gd name="T4" fmla="*/ 5 w 11"/>
              <a:gd name="T5" fmla="*/ 0 h 27"/>
              <a:gd name="T6" fmla="*/ 5 w 11"/>
              <a:gd name="T7" fmla="*/ 4 h 27"/>
              <a:gd name="T8" fmla="*/ 5 w 11"/>
              <a:gd name="T9" fmla="*/ 4 h 27"/>
              <a:gd name="T10" fmla="*/ 8 w 11"/>
              <a:gd name="T11" fmla="*/ 2 h 27"/>
              <a:gd name="T12" fmla="*/ 8 w 11"/>
              <a:gd name="T13" fmla="*/ 2 h 27"/>
              <a:gd name="T14" fmla="*/ 11 w 11"/>
              <a:gd name="T15" fmla="*/ 0 h 27"/>
              <a:gd name="T16" fmla="*/ 11 w 11"/>
              <a:gd name="T17" fmla="*/ 5 h 27"/>
              <a:gd name="T18" fmla="*/ 11 w 11"/>
              <a:gd name="T19" fmla="*/ 5 h 27"/>
              <a:gd name="T20" fmla="*/ 10 w 11"/>
              <a:gd name="T21" fmla="*/ 5 h 27"/>
              <a:gd name="T22" fmla="*/ 10 w 11"/>
              <a:gd name="T23" fmla="*/ 5 h 27"/>
              <a:gd name="T24" fmla="*/ 9 w 11"/>
              <a:gd name="T25" fmla="*/ 5 h 27"/>
              <a:gd name="T26" fmla="*/ 9 w 11"/>
              <a:gd name="T27" fmla="*/ 5 h 27"/>
              <a:gd name="T28" fmla="*/ 6 w 11"/>
              <a:gd name="T29" fmla="*/ 7 h 27"/>
              <a:gd name="T30" fmla="*/ 6 w 11"/>
              <a:gd name="T31" fmla="*/ 7 h 27"/>
              <a:gd name="T32" fmla="*/ 5 w 11"/>
              <a:gd name="T33" fmla="*/ 9 h 27"/>
              <a:gd name="T34" fmla="*/ 5 w 11"/>
              <a:gd name="T35" fmla="*/ 9 h 27"/>
              <a:gd name="T36" fmla="*/ 5 w 11"/>
              <a:gd name="T37" fmla="*/ 12 h 27"/>
              <a:gd name="T38" fmla="*/ 5 w 11"/>
              <a:gd name="T39" fmla="*/ 27 h 27"/>
              <a:gd name="T40" fmla="*/ 0 w 11"/>
              <a:gd name="T4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27">
                <a:moveTo>
                  <a:pt x="0" y="27"/>
                </a:moveTo>
                <a:lnTo>
                  <a:pt x="0" y="0"/>
                </a:lnTo>
                <a:lnTo>
                  <a:pt x="5" y="0"/>
                </a:lnTo>
                <a:lnTo>
                  <a:pt x="5" y="4"/>
                </a:lnTo>
                <a:lnTo>
                  <a:pt x="5" y="4"/>
                </a:lnTo>
                <a:lnTo>
                  <a:pt x="8" y="2"/>
                </a:lnTo>
                <a:lnTo>
                  <a:pt x="8" y="2"/>
                </a:lnTo>
                <a:lnTo>
                  <a:pt x="11" y="0"/>
                </a:lnTo>
                <a:lnTo>
                  <a:pt x="11" y="5"/>
                </a:lnTo>
                <a:lnTo>
                  <a:pt x="11" y="5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6" y="7"/>
                </a:lnTo>
                <a:lnTo>
                  <a:pt x="6" y="7"/>
                </a:lnTo>
                <a:lnTo>
                  <a:pt x="5" y="9"/>
                </a:lnTo>
                <a:lnTo>
                  <a:pt x="5" y="9"/>
                </a:lnTo>
                <a:lnTo>
                  <a:pt x="5" y="12"/>
                </a:lnTo>
                <a:lnTo>
                  <a:pt x="5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44" name="Freeform 1069">
            <a:extLst>
              <a:ext uri="{FF2B5EF4-FFF2-40B4-BE49-F238E27FC236}">
                <a16:creationId xmlns:a16="http://schemas.microsoft.com/office/drawing/2014/main" id="{6B2D1E85-EBEA-4F0E-BC24-D764A8BDE8B2}"/>
              </a:ext>
            </a:extLst>
          </p:cNvPr>
          <p:cNvSpPr>
            <a:spLocks/>
          </p:cNvSpPr>
          <p:nvPr/>
        </p:nvSpPr>
        <p:spPr bwMode="auto">
          <a:xfrm>
            <a:off x="6097031" y="4395971"/>
            <a:ext cx="26988" cy="58738"/>
          </a:xfrm>
          <a:custGeom>
            <a:avLst/>
            <a:gdLst>
              <a:gd name="T0" fmla="*/ 0 w 17"/>
              <a:gd name="T1" fmla="*/ 0 h 37"/>
              <a:gd name="T2" fmla="*/ 5 w 17"/>
              <a:gd name="T3" fmla="*/ 0 h 37"/>
              <a:gd name="T4" fmla="*/ 8 w 17"/>
              <a:gd name="T5" fmla="*/ 17 h 37"/>
              <a:gd name="T6" fmla="*/ 8 w 17"/>
              <a:gd name="T7" fmla="*/ 17 h 37"/>
              <a:gd name="T8" fmla="*/ 12 w 17"/>
              <a:gd name="T9" fmla="*/ 0 h 37"/>
              <a:gd name="T10" fmla="*/ 17 w 17"/>
              <a:gd name="T11" fmla="*/ 0 h 37"/>
              <a:gd name="T12" fmla="*/ 10 w 17"/>
              <a:gd name="T13" fmla="*/ 31 h 37"/>
              <a:gd name="T14" fmla="*/ 10 w 17"/>
              <a:gd name="T15" fmla="*/ 31 h 37"/>
              <a:gd name="T16" fmla="*/ 8 w 17"/>
              <a:gd name="T17" fmla="*/ 33 h 37"/>
              <a:gd name="T18" fmla="*/ 8 w 17"/>
              <a:gd name="T19" fmla="*/ 33 h 37"/>
              <a:gd name="T20" fmla="*/ 7 w 17"/>
              <a:gd name="T21" fmla="*/ 36 h 37"/>
              <a:gd name="T22" fmla="*/ 7 w 17"/>
              <a:gd name="T23" fmla="*/ 36 h 37"/>
              <a:gd name="T24" fmla="*/ 5 w 17"/>
              <a:gd name="T25" fmla="*/ 37 h 37"/>
              <a:gd name="T26" fmla="*/ 5 w 17"/>
              <a:gd name="T27" fmla="*/ 37 h 37"/>
              <a:gd name="T28" fmla="*/ 3 w 17"/>
              <a:gd name="T29" fmla="*/ 37 h 37"/>
              <a:gd name="T30" fmla="*/ 2 w 17"/>
              <a:gd name="T31" fmla="*/ 37 h 37"/>
              <a:gd name="T32" fmla="*/ 2 w 17"/>
              <a:gd name="T33" fmla="*/ 32 h 37"/>
              <a:gd name="T34" fmla="*/ 2 w 17"/>
              <a:gd name="T35" fmla="*/ 32 h 37"/>
              <a:gd name="T36" fmla="*/ 2 w 17"/>
              <a:gd name="T37" fmla="*/ 32 h 37"/>
              <a:gd name="T38" fmla="*/ 3 w 17"/>
              <a:gd name="T39" fmla="*/ 32 h 37"/>
              <a:gd name="T40" fmla="*/ 3 w 17"/>
              <a:gd name="T41" fmla="*/ 32 h 37"/>
              <a:gd name="T42" fmla="*/ 5 w 17"/>
              <a:gd name="T43" fmla="*/ 31 h 37"/>
              <a:gd name="T44" fmla="*/ 5 w 17"/>
              <a:gd name="T45" fmla="*/ 31 h 37"/>
              <a:gd name="T46" fmla="*/ 6 w 17"/>
              <a:gd name="T47" fmla="*/ 29 h 37"/>
              <a:gd name="T48" fmla="*/ 6 w 17"/>
              <a:gd name="T49" fmla="*/ 29 h 37"/>
              <a:gd name="T50" fmla="*/ 7 w 17"/>
              <a:gd name="T51" fmla="*/ 26 h 37"/>
              <a:gd name="T52" fmla="*/ 0 w 17"/>
              <a:gd name="T5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7" h="37">
                <a:moveTo>
                  <a:pt x="0" y="0"/>
                </a:moveTo>
                <a:lnTo>
                  <a:pt x="5" y="0"/>
                </a:lnTo>
                <a:lnTo>
                  <a:pt x="8" y="17"/>
                </a:lnTo>
                <a:lnTo>
                  <a:pt x="8" y="17"/>
                </a:lnTo>
                <a:lnTo>
                  <a:pt x="12" y="0"/>
                </a:lnTo>
                <a:lnTo>
                  <a:pt x="17" y="0"/>
                </a:lnTo>
                <a:lnTo>
                  <a:pt x="10" y="31"/>
                </a:lnTo>
                <a:lnTo>
                  <a:pt x="10" y="31"/>
                </a:lnTo>
                <a:lnTo>
                  <a:pt x="8" y="33"/>
                </a:lnTo>
                <a:lnTo>
                  <a:pt x="8" y="33"/>
                </a:lnTo>
                <a:lnTo>
                  <a:pt x="7" y="36"/>
                </a:lnTo>
                <a:lnTo>
                  <a:pt x="7" y="36"/>
                </a:lnTo>
                <a:lnTo>
                  <a:pt x="5" y="37"/>
                </a:lnTo>
                <a:lnTo>
                  <a:pt x="5" y="37"/>
                </a:lnTo>
                <a:lnTo>
                  <a:pt x="3" y="37"/>
                </a:lnTo>
                <a:lnTo>
                  <a:pt x="2" y="37"/>
                </a:lnTo>
                <a:lnTo>
                  <a:pt x="2" y="32"/>
                </a:lnTo>
                <a:lnTo>
                  <a:pt x="2" y="32"/>
                </a:lnTo>
                <a:lnTo>
                  <a:pt x="2" y="32"/>
                </a:lnTo>
                <a:lnTo>
                  <a:pt x="3" y="32"/>
                </a:lnTo>
                <a:lnTo>
                  <a:pt x="3" y="32"/>
                </a:lnTo>
                <a:lnTo>
                  <a:pt x="5" y="31"/>
                </a:lnTo>
                <a:lnTo>
                  <a:pt x="5" y="31"/>
                </a:lnTo>
                <a:lnTo>
                  <a:pt x="6" y="29"/>
                </a:lnTo>
                <a:lnTo>
                  <a:pt x="6" y="29"/>
                </a:lnTo>
                <a:lnTo>
                  <a:pt x="7" y="26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45" name="Freeform 1070">
            <a:extLst>
              <a:ext uri="{FF2B5EF4-FFF2-40B4-BE49-F238E27FC236}">
                <a16:creationId xmlns:a16="http://schemas.microsoft.com/office/drawing/2014/main" id="{44E3BD02-1DC2-49FC-81D7-92EFD0800D6A}"/>
              </a:ext>
            </a:extLst>
          </p:cNvPr>
          <p:cNvSpPr>
            <a:spLocks/>
          </p:cNvSpPr>
          <p:nvPr/>
        </p:nvSpPr>
        <p:spPr bwMode="auto">
          <a:xfrm>
            <a:off x="5866843" y="4892859"/>
            <a:ext cx="26988" cy="57150"/>
          </a:xfrm>
          <a:custGeom>
            <a:avLst/>
            <a:gdLst>
              <a:gd name="T0" fmla="*/ 17 w 17"/>
              <a:gd name="T1" fmla="*/ 25 h 36"/>
              <a:gd name="T2" fmla="*/ 17 w 17"/>
              <a:gd name="T3" fmla="*/ 28 h 36"/>
              <a:gd name="T4" fmla="*/ 17 w 17"/>
              <a:gd name="T5" fmla="*/ 28 h 36"/>
              <a:gd name="T6" fmla="*/ 17 w 17"/>
              <a:gd name="T7" fmla="*/ 30 h 36"/>
              <a:gd name="T8" fmla="*/ 17 w 17"/>
              <a:gd name="T9" fmla="*/ 30 h 36"/>
              <a:gd name="T10" fmla="*/ 15 w 17"/>
              <a:gd name="T11" fmla="*/ 34 h 36"/>
              <a:gd name="T12" fmla="*/ 15 w 17"/>
              <a:gd name="T13" fmla="*/ 34 h 36"/>
              <a:gd name="T14" fmla="*/ 13 w 17"/>
              <a:gd name="T15" fmla="*/ 35 h 36"/>
              <a:gd name="T16" fmla="*/ 13 w 17"/>
              <a:gd name="T17" fmla="*/ 35 h 36"/>
              <a:gd name="T18" fmla="*/ 9 w 17"/>
              <a:gd name="T19" fmla="*/ 36 h 36"/>
              <a:gd name="T20" fmla="*/ 9 w 17"/>
              <a:gd name="T21" fmla="*/ 36 h 36"/>
              <a:gd name="T22" fmla="*/ 7 w 17"/>
              <a:gd name="T23" fmla="*/ 35 h 36"/>
              <a:gd name="T24" fmla="*/ 7 w 17"/>
              <a:gd name="T25" fmla="*/ 35 h 36"/>
              <a:gd name="T26" fmla="*/ 3 w 17"/>
              <a:gd name="T27" fmla="*/ 34 h 36"/>
              <a:gd name="T28" fmla="*/ 3 w 17"/>
              <a:gd name="T29" fmla="*/ 34 h 36"/>
              <a:gd name="T30" fmla="*/ 2 w 17"/>
              <a:gd name="T31" fmla="*/ 31 h 36"/>
              <a:gd name="T32" fmla="*/ 2 w 17"/>
              <a:gd name="T33" fmla="*/ 31 h 36"/>
              <a:gd name="T34" fmla="*/ 0 w 17"/>
              <a:gd name="T35" fmla="*/ 28 h 36"/>
              <a:gd name="T36" fmla="*/ 0 w 17"/>
              <a:gd name="T37" fmla="*/ 8 h 36"/>
              <a:gd name="T38" fmla="*/ 0 w 17"/>
              <a:gd name="T39" fmla="*/ 8 h 36"/>
              <a:gd name="T40" fmla="*/ 2 w 17"/>
              <a:gd name="T41" fmla="*/ 5 h 36"/>
              <a:gd name="T42" fmla="*/ 2 w 17"/>
              <a:gd name="T43" fmla="*/ 5 h 36"/>
              <a:gd name="T44" fmla="*/ 3 w 17"/>
              <a:gd name="T45" fmla="*/ 1 h 36"/>
              <a:gd name="T46" fmla="*/ 3 w 17"/>
              <a:gd name="T47" fmla="*/ 1 h 36"/>
              <a:gd name="T48" fmla="*/ 5 w 17"/>
              <a:gd name="T49" fmla="*/ 0 h 36"/>
              <a:gd name="T50" fmla="*/ 5 w 17"/>
              <a:gd name="T51" fmla="*/ 0 h 36"/>
              <a:gd name="T52" fmla="*/ 9 w 17"/>
              <a:gd name="T53" fmla="*/ 0 h 36"/>
              <a:gd name="T54" fmla="*/ 9 w 17"/>
              <a:gd name="T55" fmla="*/ 0 h 36"/>
              <a:gd name="T56" fmla="*/ 13 w 17"/>
              <a:gd name="T57" fmla="*/ 0 h 36"/>
              <a:gd name="T58" fmla="*/ 15 w 17"/>
              <a:gd name="T59" fmla="*/ 1 h 36"/>
              <a:gd name="T60" fmla="*/ 15 w 17"/>
              <a:gd name="T61" fmla="*/ 1 h 36"/>
              <a:gd name="T62" fmla="*/ 17 w 17"/>
              <a:gd name="T63" fmla="*/ 5 h 36"/>
              <a:gd name="T64" fmla="*/ 17 w 17"/>
              <a:gd name="T65" fmla="*/ 5 h 36"/>
              <a:gd name="T66" fmla="*/ 17 w 17"/>
              <a:gd name="T67" fmla="*/ 8 h 36"/>
              <a:gd name="T68" fmla="*/ 17 w 17"/>
              <a:gd name="T69" fmla="*/ 10 h 36"/>
              <a:gd name="T70" fmla="*/ 12 w 17"/>
              <a:gd name="T71" fmla="*/ 10 h 36"/>
              <a:gd name="T72" fmla="*/ 12 w 17"/>
              <a:gd name="T73" fmla="*/ 9 h 36"/>
              <a:gd name="T74" fmla="*/ 12 w 17"/>
              <a:gd name="T75" fmla="*/ 9 h 36"/>
              <a:gd name="T76" fmla="*/ 12 w 17"/>
              <a:gd name="T77" fmla="*/ 6 h 36"/>
              <a:gd name="T78" fmla="*/ 12 w 17"/>
              <a:gd name="T79" fmla="*/ 6 h 36"/>
              <a:gd name="T80" fmla="*/ 9 w 17"/>
              <a:gd name="T81" fmla="*/ 5 h 36"/>
              <a:gd name="T82" fmla="*/ 9 w 17"/>
              <a:gd name="T83" fmla="*/ 5 h 36"/>
              <a:gd name="T84" fmla="*/ 8 w 17"/>
              <a:gd name="T85" fmla="*/ 5 h 36"/>
              <a:gd name="T86" fmla="*/ 7 w 17"/>
              <a:gd name="T87" fmla="*/ 6 h 36"/>
              <a:gd name="T88" fmla="*/ 7 w 17"/>
              <a:gd name="T89" fmla="*/ 6 h 36"/>
              <a:gd name="T90" fmla="*/ 5 w 17"/>
              <a:gd name="T91" fmla="*/ 9 h 36"/>
              <a:gd name="T92" fmla="*/ 5 w 17"/>
              <a:gd name="T93" fmla="*/ 28 h 36"/>
              <a:gd name="T94" fmla="*/ 5 w 17"/>
              <a:gd name="T95" fmla="*/ 28 h 36"/>
              <a:gd name="T96" fmla="*/ 7 w 17"/>
              <a:gd name="T97" fmla="*/ 30 h 36"/>
              <a:gd name="T98" fmla="*/ 7 w 17"/>
              <a:gd name="T99" fmla="*/ 30 h 36"/>
              <a:gd name="T100" fmla="*/ 9 w 17"/>
              <a:gd name="T101" fmla="*/ 30 h 36"/>
              <a:gd name="T102" fmla="*/ 9 w 17"/>
              <a:gd name="T103" fmla="*/ 30 h 36"/>
              <a:gd name="T104" fmla="*/ 10 w 17"/>
              <a:gd name="T105" fmla="*/ 30 h 36"/>
              <a:gd name="T106" fmla="*/ 10 w 17"/>
              <a:gd name="T107" fmla="*/ 30 h 36"/>
              <a:gd name="T108" fmla="*/ 12 w 17"/>
              <a:gd name="T109" fmla="*/ 30 h 36"/>
              <a:gd name="T110" fmla="*/ 12 w 17"/>
              <a:gd name="T111" fmla="*/ 30 h 36"/>
              <a:gd name="T112" fmla="*/ 12 w 17"/>
              <a:gd name="T113" fmla="*/ 29 h 36"/>
              <a:gd name="T114" fmla="*/ 12 w 17"/>
              <a:gd name="T115" fmla="*/ 29 h 36"/>
              <a:gd name="T116" fmla="*/ 12 w 17"/>
              <a:gd name="T117" fmla="*/ 28 h 36"/>
              <a:gd name="T118" fmla="*/ 12 w 17"/>
              <a:gd name="T119" fmla="*/ 25 h 36"/>
              <a:gd name="T120" fmla="*/ 17 w 17"/>
              <a:gd name="T121" fmla="*/ 2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" h="36">
                <a:moveTo>
                  <a:pt x="17" y="25"/>
                </a:moveTo>
                <a:lnTo>
                  <a:pt x="17" y="28"/>
                </a:lnTo>
                <a:lnTo>
                  <a:pt x="17" y="28"/>
                </a:lnTo>
                <a:lnTo>
                  <a:pt x="17" y="30"/>
                </a:lnTo>
                <a:lnTo>
                  <a:pt x="17" y="30"/>
                </a:lnTo>
                <a:lnTo>
                  <a:pt x="15" y="34"/>
                </a:lnTo>
                <a:lnTo>
                  <a:pt x="15" y="34"/>
                </a:lnTo>
                <a:lnTo>
                  <a:pt x="13" y="35"/>
                </a:lnTo>
                <a:lnTo>
                  <a:pt x="13" y="35"/>
                </a:lnTo>
                <a:lnTo>
                  <a:pt x="9" y="36"/>
                </a:lnTo>
                <a:lnTo>
                  <a:pt x="9" y="36"/>
                </a:lnTo>
                <a:lnTo>
                  <a:pt x="7" y="35"/>
                </a:lnTo>
                <a:lnTo>
                  <a:pt x="7" y="35"/>
                </a:lnTo>
                <a:lnTo>
                  <a:pt x="3" y="34"/>
                </a:lnTo>
                <a:lnTo>
                  <a:pt x="3" y="34"/>
                </a:lnTo>
                <a:lnTo>
                  <a:pt x="2" y="31"/>
                </a:lnTo>
                <a:lnTo>
                  <a:pt x="2" y="31"/>
                </a:lnTo>
                <a:lnTo>
                  <a:pt x="0" y="28"/>
                </a:lnTo>
                <a:lnTo>
                  <a:pt x="0" y="8"/>
                </a:lnTo>
                <a:lnTo>
                  <a:pt x="0" y="8"/>
                </a:lnTo>
                <a:lnTo>
                  <a:pt x="2" y="5"/>
                </a:lnTo>
                <a:lnTo>
                  <a:pt x="2" y="5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3" y="0"/>
                </a:lnTo>
                <a:lnTo>
                  <a:pt x="15" y="1"/>
                </a:lnTo>
                <a:lnTo>
                  <a:pt x="15" y="1"/>
                </a:lnTo>
                <a:lnTo>
                  <a:pt x="17" y="5"/>
                </a:lnTo>
                <a:lnTo>
                  <a:pt x="17" y="5"/>
                </a:lnTo>
                <a:lnTo>
                  <a:pt x="17" y="8"/>
                </a:lnTo>
                <a:lnTo>
                  <a:pt x="17" y="10"/>
                </a:lnTo>
                <a:lnTo>
                  <a:pt x="12" y="10"/>
                </a:lnTo>
                <a:lnTo>
                  <a:pt x="12" y="9"/>
                </a:lnTo>
                <a:lnTo>
                  <a:pt x="12" y="9"/>
                </a:lnTo>
                <a:lnTo>
                  <a:pt x="12" y="6"/>
                </a:lnTo>
                <a:lnTo>
                  <a:pt x="12" y="6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5" y="9"/>
                </a:lnTo>
                <a:lnTo>
                  <a:pt x="5" y="28"/>
                </a:lnTo>
                <a:lnTo>
                  <a:pt x="5" y="28"/>
                </a:lnTo>
                <a:lnTo>
                  <a:pt x="7" y="30"/>
                </a:lnTo>
                <a:lnTo>
                  <a:pt x="7" y="30"/>
                </a:lnTo>
                <a:lnTo>
                  <a:pt x="9" y="30"/>
                </a:lnTo>
                <a:lnTo>
                  <a:pt x="9" y="30"/>
                </a:lnTo>
                <a:lnTo>
                  <a:pt x="10" y="30"/>
                </a:lnTo>
                <a:lnTo>
                  <a:pt x="10" y="30"/>
                </a:lnTo>
                <a:lnTo>
                  <a:pt x="12" y="30"/>
                </a:lnTo>
                <a:lnTo>
                  <a:pt x="12" y="30"/>
                </a:lnTo>
                <a:lnTo>
                  <a:pt x="12" y="29"/>
                </a:lnTo>
                <a:lnTo>
                  <a:pt x="12" y="29"/>
                </a:lnTo>
                <a:lnTo>
                  <a:pt x="12" y="28"/>
                </a:lnTo>
                <a:lnTo>
                  <a:pt x="12" y="25"/>
                </a:lnTo>
                <a:lnTo>
                  <a:pt x="17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46" name="Freeform 1071">
            <a:extLst>
              <a:ext uri="{FF2B5EF4-FFF2-40B4-BE49-F238E27FC236}">
                <a16:creationId xmlns:a16="http://schemas.microsoft.com/office/drawing/2014/main" id="{F85EA005-82C5-4952-9520-C2DBF042D291}"/>
              </a:ext>
            </a:extLst>
          </p:cNvPr>
          <p:cNvSpPr>
            <a:spLocks noEditPoints="1"/>
          </p:cNvSpPr>
          <p:nvPr/>
        </p:nvSpPr>
        <p:spPr bwMode="auto">
          <a:xfrm>
            <a:off x="5898593" y="4908734"/>
            <a:ext cx="23813" cy="41275"/>
          </a:xfrm>
          <a:custGeom>
            <a:avLst/>
            <a:gdLst>
              <a:gd name="T0" fmla="*/ 0 w 15"/>
              <a:gd name="T1" fmla="*/ 9 h 26"/>
              <a:gd name="T2" fmla="*/ 0 w 15"/>
              <a:gd name="T3" fmla="*/ 9 h 26"/>
              <a:gd name="T4" fmla="*/ 0 w 15"/>
              <a:gd name="T5" fmla="*/ 6 h 26"/>
              <a:gd name="T6" fmla="*/ 0 w 15"/>
              <a:gd name="T7" fmla="*/ 6 h 26"/>
              <a:gd name="T8" fmla="*/ 2 w 15"/>
              <a:gd name="T9" fmla="*/ 4 h 26"/>
              <a:gd name="T10" fmla="*/ 2 w 15"/>
              <a:gd name="T11" fmla="*/ 4 h 26"/>
              <a:gd name="T12" fmla="*/ 4 w 15"/>
              <a:gd name="T13" fmla="*/ 1 h 26"/>
              <a:gd name="T14" fmla="*/ 4 w 15"/>
              <a:gd name="T15" fmla="*/ 1 h 26"/>
              <a:gd name="T16" fmla="*/ 8 w 15"/>
              <a:gd name="T17" fmla="*/ 0 h 26"/>
              <a:gd name="T18" fmla="*/ 8 w 15"/>
              <a:gd name="T19" fmla="*/ 0 h 26"/>
              <a:gd name="T20" fmla="*/ 13 w 15"/>
              <a:gd name="T21" fmla="*/ 1 h 26"/>
              <a:gd name="T22" fmla="*/ 13 w 15"/>
              <a:gd name="T23" fmla="*/ 1 h 26"/>
              <a:gd name="T24" fmla="*/ 15 w 15"/>
              <a:gd name="T25" fmla="*/ 4 h 26"/>
              <a:gd name="T26" fmla="*/ 15 w 15"/>
              <a:gd name="T27" fmla="*/ 4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9 h 26"/>
              <a:gd name="T34" fmla="*/ 15 w 15"/>
              <a:gd name="T35" fmla="*/ 18 h 26"/>
              <a:gd name="T36" fmla="*/ 15 w 15"/>
              <a:gd name="T37" fmla="*/ 18 h 26"/>
              <a:gd name="T38" fmla="*/ 15 w 15"/>
              <a:gd name="T39" fmla="*/ 20 h 26"/>
              <a:gd name="T40" fmla="*/ 15 w 15"/>
              <a:gd name="T41" fmla="*/ 20 h 26"/>
              <a:gd name="T42" fmla="*/ 15 w 15"/>
              <a:gd name="T43" fmla="*/ 23 h 26"/>
              <a:gd name="T44" fmla="*/ 15 w 15"/>
              <a:gd name="T45" fmla="*/ 23 h 26"/>
              <a:gd name="T46" fmla="*/ 13 w 15"/>
              <a:gd name="T47" fmla="*/ 25 h 26"/>
              <a:gd name="T48" fmla="*/ 13 w 15"/>
              <a:gd name="T49" fmla="*/ 25 h 26"/>
              <a:gd name="T50" fmla="*/ 8 w 15"/>
              <a:gd name="T51" fmla="*/ 26 h 26"/>
              <a:gd name="T52" fmla="*/ 8 w 15"/>
              <a:gd name="T53" fmla="*/ 26 h 26"/>
              <a:gd name="T54" fmla="*/ 4 w 15"/>
              <a:gd name="T55" fmla="*/ 25 h 26"/>
              <a:gd name="T56" fmla="*/ 4 w 15"/>
              <a:gd name="T57" fmla="*/ 25 h 26"/>
              <a:gd name="T58" fmla="*/ 2 w 15"/>
              <a:gd name="T59" fmla="*/ 23 h 26"/>
              <a:gd name="T60" fmla="*/ 2 w 15"/>
              <a:gd name="T61" fmla="*/ 23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8 h 26"/>
              <a:gd name="T68" fmla="*/ 0 w 15"/>
              <a:gd name="T69" fmla="*/ 9 h 26"/>
              <a:gd name="T70" fmla="*/ 5 w 15"/>
              <a:gd name="T71" fmla="*/ 18 h 26"/>
              <a:gd name="T72" fmla="*/ 5 w 15"/>
              <a:gd name="T73" fmla="*/ 18 h 26"/>
              <a:gd name="T74" fmla="*/ 7 w 15"/>
              <a:gd name="T75" fmla="*/ 20 h 26"/>
              <a:gd name="T76" fmla="*/ 7 w 15"/>
              <a:gd name="T77" fmla="*/ 20 h 26"/>
              <a:gd name="T78" fmla="*/ 8 w 15"/>
              <a:gd name="T79" fmla="*/ 20 h 26"/>
              <a:gd name="T80" fmla="*/ 8 w 15"/>
              <a:gd name="T81" fmla="*/ 20 h 26"/>
              <a:gd name="T82" fmla="*/ 10 w 15"/>
              <a:gd name="T83" fmla="*/ 20 h 26"/>
              <a:gd name="T84" fmla="*/ 10 w 15"/>
              <a:gd name="T85" fmla="*/ 20 h 26"/>
              <a:gd name="T86" fmla="*/ 10 w 15"/>
              <a:gd name="T87" fmla="*/ 18 h 26"/>
              <a:gd name="T88" fmla="*/ 10 w 15"/>
              <a:gd name="T89" fmla="*/ 8 h 26"/>
              <a:gd name="T90" fmla="*/ 10 w 15"/>
              <a:gd name="T91" fmla="*/ 8 h 26"/>
              <a:gd name="T92" fmla="*/ 10 w 15"/>
              <a:gd name="T93" fmla="*/ 5 h 26"/>
              <a:gd name="T94" fmla="*/ 10 w 15"/>
              <a:gd name="T95" fmla="*/ 5 h 26"/>
              <a:gd name="T96" fmla="*/ 8 w 15"/>
              <a:gd name="T97" fmla="*/ 5 h 26"/>
              <a:gd name="T98" fmla="*/ 8 w 15"/>
              <a:gd name="T99" fmla="*/ 5 h 26"/>
              <a:gd name="T100" fmla="*/ 7 w 15"/>
              <a:gd name="T101" fmla="*/ 5 h 26"/>
              <a:gd name="T102" fmla="*/ 7 w 15"/>
              <a:gd name="T103" fmla="*/ 5 h 26"/>
              <a:gd name="T104" fmla="*/ 5 w 15"/>
              <a:gd name="T105" fmla="*/ 8 h 26"/>
              <a:gd name="T106" fmla="*/ 5 w 15"/>
              <a:gd name="T107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3" y="1"/>
                </a:lnTo>
                <a:lnTo>
                  <a:pt x="13" y="1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18"/>
                </a:lnTo>
                <a:lnTo>
                  <a:pt x="15" y="18"/>
                </a:lnTo>
                <a:lnTo>
                  <a:pt x="15" y="20"/>
                </a:lnTo>
                <a:lnTo>
                  <a:pt x="15" y="20"/>
                </a:lnTo>
                <a:lnTo>
                  <a:pt x="15" y="23"/>
                </a:lnTo>
                <a:lnTo>
                  <a:pt x="15" y="23"/>
                </a:lnTo>
                <a:lnTo>
                  <a:pt x="13" y="25"/>
                </a:lnTo>
                <a:lnTo>
                  <a:pt x="13" y="25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2" y="23"/>
                </a:lnTo>
                <a:lnTo>
                  <a:pt x="2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close/>
                <a:moveTo>
                  <a:pt x="5" y="18"/>
                </a:move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8"/>
                </a:lnTo>
                <a:lnTo>
                  <a:pt x="10" y="8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47" name="Freeform 1072">
            <a:extLst>
              <a:ext uri="{FF2B5EF4-FFF2-40B4-BE49-F238E27FC236}">
                <a16:creationId xmlns:a16="http://schemas.microsoft.com/office/drawing/2014/main" id="{F885A676-DF54-4858-8F2A-D59F2A367BAD}"/>
              </a:ext>
            </a:extLst>
          </p:cNvPr>
          <p:cNvSpPr>
            <a:spLocks noEditPoints="1"/>
          </p:cNvSpPr>
          <p:nvPr/>
        </p:nvSpPr>
        <p:spPr bwMode="auto">
          <a:xfrm>
            <a:off x="5928756" y="4908734"/>
            <a:ext cx="26988" cy="57150"/>
          </a:xfrm>
          <a:custGeom>
            <a:avLst/>
            <a:gdLst>
              <a:gd name="T0" fmla="*/ 0 w 17"/>
              <a:gd name="T1" fmla="*/ 36 h 36"/>
              <a:gd name="T2" fmla="*/ 0 w 17"/>
              <a:gd name="T3" fmla="*/ 0 h 36"/>
              <a:gd name="T4" fmla="*/ 5 w 17"/>
              <a:gd name="T5" fmla="*/ 0 h 36"/>
              <a:gd name="T6" fmla="*/ 5 w 17"/>
              <a:gd name="T7" fmla="*/ 3 h 36"/>
              <a:gd name="T8" fmla="*/ 5 w 17"/>
              <a:gd name="T9" fmla="*/ 3 h 36"/>
              <a:gd name="T10" fmla="*/ 8 w 17"/>
              <a:gd name="T11" fmla="*/ 0 h 36"/>
              <a:gd name="T12" fmla="*/ 8 w 17"/>
              <a:gd name="T13" fmla="*/ 0 h 36"/>
              <a:gd name="T14" fmla="*/ 10 w 17"/>
              <a:gd name="T15" fmla="*/ 0 h 36"/>
              <a:gd name="T16" fmla="*/ 10 w 17"/>
              <a:gd name="T17" fmla="*/ 0 h 36"/>
              <a:gd name="T18" fmla="*/ 13 w 17"/>
              <a:gd name="T19" fmla="*/ 0 h 36"/>
              <a:gd name="T20" fmla="*/ 15 w 17"/>
              <a:gd name="T21" fmla="*/ 3 h 36"/>
              <a:gd name="T22" fmla="*/ 15 w 17"/>
              <a:gd name="T23" fmla="*/ 3 h 36"/>
              <a:gd name="T24" fmla="*/ 15 w 17"/>
              <a:gd name="T25" fmla="*/ 4 h 36"/>
              <a:gd name="T26" fmla="*/ 15 w 17"/>
              <a:gd name="T27" fmla="*/ 4 h 36"/>
              <a:gd name="T28" fmla="*/ 17 w 17"/>
              <a:gd name="T29" fmla="*/ 8 h 36"/>
              <a:gd name="T30" fmla="*/ 17 w 17"/>
              <a:gd name="T31" fmla="*/ 18 h 36"/>
              <a:gd name="T32" fmla="*/ 17 w 17"/>
              <a:gd name="T33" fmla="*/ 18 h 36"/>
              <a:gd name="T34" fmla="*/ 15 w 17"/>
              <a:gd name="T35" fmla="*/ 21 h 36"/>
              <a:gd name="T36" fmla="*/ 15 w 17"/>
              <a:gd name="T37" fmla="*/ 21 h 36"/>
              <a:gd name="T38" fmla="*/ 15 w 17"/>
              <a:gd name="T39" fmla="*/ 24 h 36"/>
              <a:gd name="T40" fmla="*/ 14 w 17"/>
              <a:gd name="T41" fmla="*/ 25 h 36"/>
              <a:gd name="T42" fmla="*/ 14 w 17"/>
              <a:gd name="T43" fmla="*/ 25 h 36"/>
              <a:gd name="T44" fmla="*/ 10 w 17"/>
              <a:gd name="T45" fmla="*/ 26 h 36"/>
              <a:gd name="T46" fmla="*/ 10 w 17"/>
              <a:gd name="T47" fmla="*/ 26 h 36"/>
              <a:gd name="T48" fmla="*/ 8 w 17"/>
              <a:gd name="T49" fmla="*/ 25 h 36"/>
              <a:gd name="T50" fmla="*/ 8 w 17"/>
              <a:gd name="T51" fmla="*/ 25 h 36"/>
              <a:gd name="T52" fmla="*/ 6 w 17"/>
              <a:gd name="T53" fmla="*/ 23 h 36"/>
              <a:gd name="T54" fmla="*/ 5 w 17"/>
              <a:gd name="T55" fmla="*/ 23 h 36"/>
              <a:gd name="T56" fmla="*/ 5 w 17"/>
              <a:gd name="T57" fmla="*/ 36 h 36"/>
              <a:gd name="T58" fmla="*/ 0 w 17"/>
              <a:gd name="T59" fmla="*/ 36 h 36"/>
              <a:gd name="T60" fmla="*/ 10 w 17"/>
              <a:gd name="T61" fmla="*/ 9 h 36"/>
              <a:gd name="T62" fmla="*/ 10 w 17"/>
              <a:gd name="T63" fmla="*/ 9 h 36"/>
              <a:gd name="T64" fmla="*/ 10 w 17"/>
              <a:gd name="T65" fmla="*/ 6 h 36"/>
              <a:gd name="T66" fmla="*/ 10 w 17"/>
              <a:gd name="T67" fmla="*/ 6 h 36"/>
              <a:gd name="T68" fmla="*/ 8 w 17"/>
              <a:gd name="T69" fmla="*/ 5 h 36"/>
              <a:gd name="T70" fmla="*/ 8 w 17"/>
              <a:gd name="T71" fmla="*/ 5 h 36"/>
              <a:gd name="T72" fmla="*/ 6 w 17"/>
              <a:gd name="T73" fmla="*/ 6 h 36"/>
              <a:gd name="T74" fmla="*/ 6 w 17"/>
              <a:gd name="T75" fmla="*/ 6 h 36"/>
              <a:gd name="T76" fmla="*/ 5 w 17"/>
              <a:gd name="T77" fmla="*/ 8 h 36"/>
              <a:gd name="T78" fmla="*/ 5 w 17"/>
              <a:gd name="T79" fmla="*/ 18 h 36"/>
              <a:gd name="T80" fmla="*/ 5 w 17"/>
              <a:gd name="T81" fmla="*/ 18 h 36"/>
              <a:gd name="T82" fmla="*/ 6 w 17"/>
              <a:gd name="T83" fmla="*/ 20 h 36"/>
              <a:gd name="T84" fmla="*/ 6 w 17"/>
              <a:gd name="T85" fmla="*/ 20 h 36"/>
              <a:gd name="T86" fmla="*/ 8 w 17"/>
              <a:gd name="T87" fmla="*/ 20 h 36"/>
              <a:gd name="T88" fmla="*/ 8 w 17"/>
              <a:gd name="T89" fmla="*/ 20 h 36"/>
              <a:gd name="T90" fmla="*/ 10 w 17"/>
              <a:gd name="T91" fmla="*/ 20 h 36"/>
              <a:gd name="T92" fmla="*/ 10 w 17"/>
              <a:gd name="T93" fmla="*/ 20 h 36"/>
              <a:gd name="T94" fmla="*/ 10 w 17"/>
              <a:gd name="T95" fmla="*/ 18 h 36"/>
              <a:gd name="T96" fmla="*/ 10 w 17"/>
              <a:gd name="T97" fmla="*/ 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7" h="36">
                <a:moveTo>
                  <a:pt x="0" y="3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5" y="3"/>
                </a:lnTo>
                <a:lnTo>
                  <a:pt x="15" y="3"/>
                </a:lnTo>
                <a:lnTo>
                  <a:pt x="15" y="4"/>
                </a:lnTo>
                <a:lnTo>
                  <a:pt x="15" y="4"/>
                </a:lnTo>
                <a:lnTo>
                  <a:pt x="17" y="8"/>
                </a:lnTo>
                <a:lnTo>
                  <a:pt x="17" y="18"/>
                </a:lnTo>
                <a:lnTo>
                  <a:pt x="17" y="18"/>
                </a:lnTo>
                <a:lnTo>
                  <a:pt x="15" y="21"/>
                </a:lnTo>
                <a:lnTo>
                  <a:pt x="15" y="21"/>
                </a:lnTo>
                <a:lnTo>
                  <a:pt x="15" y="24"/>
                </a:lnTo>
                <a:lnTo>
                  <a:pt x="14" y="25"/>
                </a:lnTo>
                <a:lnTo>
                  <a:pt x="14" y="25"/>
                </a:lnTo>
                <a:lnTo>
                  <a:pt x="10" y="26"/>
                </a:lnTo>
                <a:lnTo>
                  <a:pt x="10" y="26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5" y="23"/>
                </a:lnTo>
                <a:lnTo>
                  <a:pt x="5" y="36"/>
                </a:lnTo>
                <a:lnTo>
                  <a:pt x="0" y="36"/>
                </a:lnTo>
                <a:close/>
                <a:moveTo>
                  <a:pt x="10" y="9"/>
                </a:move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48" name="Freeform 1073">
            <a:extLst>
              <a:ext uri="{FF2B5EF4-FFF2-40B4-BE49-F238E27FC236}">
                <a16:creationId xmlns:a16="http://schemas.microsoft.com/office/drawing/2014/main" id="{5B954E55-3429-4D5A-8B5F-7B0BB94C71B0}"/>
              </a:ext>
            </a:extLst>
          </p:cNvPr>
          <p:cNvSpPr>
            <a:spLocks noEditPoints="1"/>
          </p:cNvSpPr>
          <p:nvPr/>
        </p:nvSpPr>
        <p:spPr bwMode="auto">
          <a:xfrm>
            <a:off x="5960506" y="4908734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8 h 26"/>
              <a:gd name="T6" fmla="*/ 5 w 15"/>
              <a:gd name="T7" fmla="*/ 18 h 26"/>
              <a:gd name="T8" fmla="*/ 5 w 15"/>
              <a:gd name="T9" fmla="*/ 20 h 26"/>
              <a:gd name="T10" fmla="*/ 5 w 15"/>
              <a:gd name="T11" fmla="*/ 20 h 26"/>
              <a:gd name="T12" fmla="*/ 8 w 15"/>
              <a:gd name="T13" fmla="*/ 20 h 26"/>
              <a:gd name="T14" fmla="*/ 8 w 15"/>
              <a:gd name="T15" fmla="*/ 20 h 26"/>
              <a:gd name="T16" fmla="*/ 9 w 15"/>
              <a:gd name="T17" fmla="*/ 20 h 26"/>
              <a:gd name="T18" fmla="*/ 9 w 15"/>
              <a:gd name="T19" fmla="*/ 20 h 26"/>
              <a:gd name="T20" fmla="*/ 10 w 15"/>
              <a:gd name="T21" fmla="*/ 18 h 26"/>
              <a:gd name="T22" fmla="*/ 15 w 15"/>
              <a:gd name="T23" fmla="*/ 18 h 26"/>
              <a:gd name="T24" fmla="*/ 15 w 15"/>
              <a:gd name="T25" fmla="*/ 18 h 26"/>
              <a:gd name="T26" fmla="*/ 14 w 15"/>
              <a:gd name="T27" fmla="*/ 21 h 26"/>
              <a:gd name="T28" fmla="*/ 13 w 15"/>
              <a:gd name="T29" fmla="*/ 24 h 26"/>
              <a:gd name="T30" fmla="*/ 13 w 15"/>
              <a:gd name="T31" fmla="*/ 24 h 26"/>
              <a:gd name="T32" fmla="*/ 10 w 15"/>
              <a:gd name="T33" fmla="*/ 25 h 26"/>
              <a:gd name="T34" fmla="*/ 10 w 15"/>
              <a:gd name="T35" fmla="*/ 25 h 26"/>
              <a:gd name="T36" fmla="*/ 8 w 15"/>
              <a:gd name="T37" fmla="*/ 26 h 26"/>
              <a:gd name="T38" fmla="*/ 8 w 15"/>
              <a:gd name="T39" fmla="*/ 26 h 26"/>
              <a:gd name="T40" fmla="*/ 3 w 15"/>
              <a:gd name="T41" fmla="*/ 25 h 26"/>
              <a:gd name="T42" fmla="*/ 3 w 15"/>
              <a:gd name="T43" fmla="*/ 25 h 26"/>
              <a:gd name="T44" fmla="*/ 0 w 15"/>
              <a:gd name="T45" fmla="*/ 23 h 26"/>
              <a:gd name="T46" fmla="*/ 0 w 15"/>
              <a:gd name="T47" fmla="*/ 23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8 h 26"/>
              <a:gd name="T54" fmla="*/ 0 w 15"/>
              <a:gd name="T55" fmla="*/ 9 h 26"/>
              <a:gd name="T56" fmla="*/ 0 w 15"/>
              <a:gd name="T57" fmla="*/ 9 h 26"/>
              <a:gd name="T58" fmla="*/ 0 w 15"/>
              <a:gd name="T59" fmla="*/ 6 h 26"/>
              <a:gd name="T60" fmla="*/ 0 w 15"/>
              <a:gd name="T61" fmla="*/ 6 h 26"/>
              <a:gd name="T62" fmla="*/ 0 w 15"/>
              <a:gd name="T63" fmla="*/ 4 h 26"/>
              <a:gd name="T64" fmla="*/ 0 w 15"/>
              <a:gd name="T65" fmla="*/ 4 h 26"/>
              <a:gd name="T66" fmla="*/ 3 w 15"/>
              <a:gd name="T67" fmla="*/ 1 h 26"/>
              <a:gd name="T68" fmla="*/ 3 w 15"/>
              <a:gd name="T69" fmla="*/ 1 h 26"/>
              <a:gd name="T70" fmla="*/ 8 w 15"/>
              <a:gd name="T71" fmla="*/ 0 h 26"/>
              <a:gd name="T72" fmla="*/ 8 w 15"/>
              <a:gd name="T73" fmla="*/ 0 h 26"/>
              <a:gd name="T74" fmla="*/ 10 w 15"/>
              <a:gd name="T75" fmla="*/ 0 h 26"/>
              <a:gd name="T76" fmla="*/ 10 w 15"/>
              <a:gd name="T77" fmla="*/ 0 h 26"/>
              <a:gd name="T78" fmla="*/ 13 w 15"/>
              <a:gd name="T79" fmla="*/ 3 h 26"/>
              <a:gd name="T80" fmla="*/ 13 w 15"/>
              <a:gd name="T81" fmla="*/ 3 h 26"/>
              <a:gd name="T82" fmla="*/ 14 w 15"/>
              <a:gd name="T83" fmla="*/ 5 h 26"/>
              <a:gd name="T84" fmla="*/ 15 w 15"/>
              <a:gd name="T85" fmla="*/ 8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8 h 26"/>
              <a:gd name="T94" fmla="*/ 10 w 15"/>
              <a:gd name="T95" fmla="*/ 8 h 26"/>
              <a:gd name="T96" fmla="*/ 9 w 15"/>
              <a:gd name="T97" fmla="*/ 5 h 26"/>
              <a:gd name="T98" fmla="*/ 9 w 15"/>
              <a:gd name="T99" fmla="*/ 5 h 26"/>
              <a:gd name="T100" fmla="*/ 8 w 15"/>
              <a:gd name="T101" fmla="*/ 5 h 26"/>
              <a:gd name="T102" fmla="*/ 8 w 15"/>
              <a:gd name="T103" fmla="*/ 5 h 26"/>
              <a:gd name="T104" fmla="*/ 5 w 15"/>
              <a:gd name="T105" fmla="*/ 5 h 26"/>
              <a:gd name="T106" fmla="*/ 5 w 15"/>
              <a:gd name="T107" fmla="*/ 5 h 26"/>
              <a:gd name="T108" fmla="*/ 5 w 15"/>
              <a:gd name="T109" fmla="*/ 8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0"/>
                </a:lnTo>
                <a:lnTo>
                  <a:pt x="8" y="20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5" y="18"/>
                </a:lnTo>
                <a:lnTo>
                  <a:pt x="15" y="18"/>
                </a:lnTo>
                <a:lnTo>
                  <a:pt x="14" y="21"/>
                </a:lnTo>
                <a:lnTo>
                  <a:pt x="13" y="24"/>
                </a:lnTo>
                <a:lnTo>
                  <a:pt x="13" y="24"/>
                </a:lnTo>
                <a:lnTo>
                  <a:pt x="10" y="25"/>
                </a:lnTo>
                <a:lnTo>
                  <a:pt x="10" y="25"/>
                </a:lnTo>
                <a:lnTo>
                  <a:pt x="8" y="26"/>
                </a:lnTo>
                <a:lnTo>
                  <a:pt x="8" y="26"/>
                </a:lnTo>
                <a:lnTo>
                  <a:pt x="3" y="25"/>
                </a:lnTo>
                <a:lnTo>
                  <a:pt x="3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3" y="1"/>
                </a:lnTo>
                <a:lnTo>
                  <a:pt x="3" y="1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8"/>
                </a:ln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49" name="Freeform 1074">
            <a:extLst>
              <a:ext uri="{FF2B5EF4-FFF2-40B4-BE49-F238E27FC236}">
                <a16:creationId xmlns:a16="http://schemas.microsoft.com/office/drawing/2014/main" id="{CFA3200B-E002-4FC3-ADB5-E1EE525A1CE7}"/>
              </a:ext>
            </a:extLst>
          </p:cNvPr>
          <p:cNvSpPr>
            <a:spLocks/>
          </p:cNvSpPr>
          <p:nvPr/>
        </p:nvSpPr>
        <p:spPr bwMode="auto">
          <a:xfrm>
            <a:off x="5990668" y="4908734"/>
            <a:ext cx="17463" cy="39688"/>
          </a:xfrm>
          <a:custGeom>
            <a:avLst/>
            <a:gdLst>
              <a:gd name="T0" fmla="*/ 0 w 11"/>
              <a:gd name="T1" fmla="*/ 25 h 25"/>
              <a:gd name="T2" fmla="*/ 0 w 11"/>
              <a:gd name="T3" fmla="*/ 0 h 25"/>
              <a:gd name="T4" fmla="*/ 5 w 11"/>
              <a:gd name="T5" fmla="*/ 0 h 25"/>
              <a:gd name="T6" fmla="*/ 5 w 11"/>
              <a:gd name="T7" fmla="*/ 3 h 25"/>
              <a:gd name="T8" fmla="*/ 5 w 11"/>
              <a:gd name="T9" fmla="*/ 3 h 25"/>
              <a:gd name="T10" fmla="*/ 8 w 11"/>
              <a:gd name="T11" fmla="*/ 0 h 25"/>
              <a:gd name="T12" fmla="*/ 8 w 11"/>
              <a:gd name="T13" fmla="*/ 0 h 25"/>
              <a:gd name="T14" fmla="*/ 11 w 11"/>
              <a:gd name="T15" fmla="*/ 0 h 25"/>
              <a:gd name="T16" fmla="*/ 11 w 11"/>
              <a:gd name="T17" fmla="*/ 5 h 25"/>
              <a:gd name="T18" fmla="*/ 11 w 11"/>
              <a:gd name="T19" fmla="*/ 5 h 25"/>
              <a:gd name="T20" fmla="*/ 10 w 11"/>
              <a:gd name="T21" fmla="*/ 5 h 25"/>
              <a:gd name="T22" fmla="*/ 10 w 11"/>
              <a:gd name="T23" fmla="*/ 5 h 25"/>
              <a:gd name="T24" fmla="*/ 9 w 11"/>
              <a:gd name="T25" fmla="*/ 5 h 25"/>
              <a:gd name="T26" fmla="*/ 9 w 11"/>
              <a:gd name="T27" fmla="*/ 5 h 25"/>
              <a:gd name="T28" fmla="*/ 6 w 11"/>
              <a:gd name="T29" fmla="*/ 6 h 25"/>
              <a:gd name="T30" fmla="*/ 6 w 11"/>
              <a:gd name="T31" fmla="*/ 6 h 25"/>
              <a:gd name="T32" fmla="*/ 5 w 11"/>
              <a:gd name="T33" fmla="*/ 8 h 25"/>
              <a:gd name="T34" fmla="*/ 5 w 11"/>
              <a:gd name="T35" fmla="*/ 8 h 25"/>
              <a:gd name="T36" fmla="*/ 5 w 11"/>
              <a:gd name="T37" fmla="*/ 10 h 25"/>
              <a:gd name="T38" fmla="*/ 5 w 11"/>
              <a:gd name="T39" fmla="*/ 25 h 25"/>
              <a:gd name="T40" fmla="*/ 0 w 11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8" y="0"/>
                </a:lnTo>
                <a:lnTo>
                  <a:pt x="8" y="0"/>
                </a:lnTo>
                <a:lnTo>
                  <a:pt x="11" y="0"/>
                </a:lnTo>
                <a:lnTo>
                  <a:pt x="11" y="5"/>
                </a:lnTo>
                <a:lnTo>
                  <a:pt x="11" y="5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8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50" name="Freeform 1075">
            <a:extLst>
              <a:ext uri="{FF2B5EF4-FFF2-40B4-BE49-F238E27FC236}">
                <a16:creationId xmlns:a16="http://schemas.microsoft.com/office/drawing/2014/main" id="{4CF73499-16B6-4D97-B105-3D3D560AD50C}"/>
              </a:ext>
            </a:extLst>
          </p:cNvPr>
          <p:cNvSpPr>
            <a:spLocks/>
          </p:cNvSpPr>
          <p:nvPr/>
        </p:nvSpPr>
        <p:spPr bwMode="auto">
          <a:xfrm>
            <a:off x="6012893" y="4908734"/>
            <a:ext cx="23813" cy="39688"/>
          </a:xfrm>
          <a:custGeom>
            <a:avLst/>
            <a:gdLst>
              <a:gd name="T0" fmla="*/ 0 w 15"/>
              <a:gd name="T1" fmla="*/ 25 h 25"/>
              <a:gd name="T2" fmla="*/ 0 w 15"/>
              <a:gd name="T3" fmla="*/ 0 h 25"/>
              <a:gd name="T4" fmla="*/ 5 w 15"/>
              <a:gd name="T5" fmla="*/ 0 h 25"/>
              <a:gd name="T6" fmla="*/ 5 w 15"/>
              <a:gd name="T7" fmla="*/ 3 h 25"/>
              <a:gd name="T8" fmla="*/ 5 w 15"/>
              <a:gd name="T9" fmla="*/ 3 h 25"/>
              <a:gd name="T10" fmla="*/ 5 w 15"/>
              <a:gd name="T11" fmla="*/ 3 h 25"/>
              <a:gd name="T12" fmla="*/ 7 w 15"/>
              <a:gd name="T13" fmla="*/ 0 h 25"/>
              <a:gd name="T14" fmla="*/ 7 w 15"/>
              <a:gd name="T15" fmla="*/ 0 h 25"/>
              <a:gd name="T16" fmla="*/ 10 w 15"/>
              <a:gd name="T17" fmla="*/ 0 h 25"/>
              <a:gd name="T18" fmla="*/ 10 w 15"/>
              <a:gd name="T19" fmla="*/ 0 h 25"/>
              <a:gd name="T20" fmla="*/ 11 w 15"/>
              <a:gd name="T21" fmla="*/ 0 h 25"/>
              <a:gd name="T22" fmla="*/ 11 w 15"/>
              <a:gd name="T23" fmla="*/ 0 h 25"/>
              <a:gd name="T24" fmla="*/ 14 w 15"/>
              <a:gd name="T25" fmla="*/ 1 h 25"/>
              <a:gd name="T26" fmla="*/ 14 w 15"/>
              <a:gd name="T27" fmla="*/ 1 h 25"/>
              <a:gd name="T28" fmla="*/ 15 w 15"/>
              <a:gd name="T29" fmla="*/ 3 h 25"/>
              <a:gd name="T30" fmla="*/ 15 w 15"/>
              <a:gd name="T31" fmla="*/ 3 h 25"/>
              <a:gd name="T32" fmla="*/ 15 w 15"/>
              <a:gd name="T33" fmla="*/ 6 h 25"/>
              <a:gd name="T34" fmla="*/ 15 w 15"/>
              <a:gd name="T35" fmla="*/ 25 h 25"/>
              <a:gd name="T36" fmla="*/ 10 w 15"/>
              <a:gd name="T37" fmla="*/ 25 h 25"/>
              <a:gd name="T38" fmla="*/ 10 w 15"/>
              <a:gd name="T39" fmla="*/ 8 h 25"/>
              <a:gd name="T40" fmla="*/ 10 w 15"/>
              <a:gd name="T41" fmla="*/ 8 h 25"/>
              <a:gd name="T42" fmla="*/ 9 w 15"/>
              <a:gd name="T43" fmla="*/ 6 h 25"/>
              <a:gd name="T44" fmla="*/ 9 w 15"/>
              <a:gd name="T45" fmla="*/ 6 h 25"/>
              <a:gd name="T46" fmla="*/ 7 w 15"/>
              <a:gd name="T47" fmla="*/ 5 h 25"/>
              <a:gd name="T48" fmla="*/ 7 w 15"/>
              <a:gd name="T49" fmla="*/ 5 h 25"/>
              <a:gd name="T50" fmla="*/ 5 w 15"/>
              <a:gd name="T51" fmla="*/ 6 h 25"/>
              <a:gd name="T52" fmla="*/ 5 w 15"/>
              <a:gd name="T53" fmla="*/ 6 h 25"/>
              <a:gd name="T54" fmla="*/ 5 w 15"/>
              <a:gd name="T55" fmla="*/ 9 h 25"/>
              <a:gd name="T56" fmla="*/ 5 w 15"/>
              <a:gd name="T57" fmla="*/ 25 h 25"/>
              <a:gd name="T58" fmla="*/ 0 w 15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4" y="1"/>
                </a:lnTo>
                <a:lnTo>
                  <a:pt x="14" y="1"/>
                </a:lnTo>
                <a:lnTo>
                  <a:pt x="15" y="3"/>
                </a:lnTo>
                <a:lnTo>
                  <a:pt x="15" y="3"/>
                </a:lnTo>
                <a:lnTo>
                  <a:pt x="15" y="6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51" name="Freeform 1076">
            <a:extLst>
              <a:ext uri="{FF2B5EF4-FFF2-40B4-BE49-F238E27FC236}">
                <a16:creationId xmlns:a16="http://schemas.microsoft.com/office/drawing/2014/main" id="{97521056-C34A-4B0D-9DAC-D1F2CA4F5C32}"/>
              </a:ext>
            </a:extLst>
          </p:cNvPr>
          <p:cNvSpPr>
            <a:spLocks noEditPoints="1"/>
          </p:cNvSpPr>
          <p:nvPr/>
        </p:nvSpPr>
        <p:spPr bwMode="auto">
          <a:xfrm>
            <a:off x="6043056" y="4892859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52" name="Freeform 1077">
            <a:extLst>
              <a:ext uri="{FF2B5EF4-FFF2-40B4-BE49-F238E27FC236}">
                <a16:creationId xmlns:a16="http://schemas.microsoft.com/office/drawing/2014/main" id="{94DA3CEF-9D46-45FB-82AB-E02A25C6FB0B}"/>
              </a:ext>
            </a:extLst>
          </p:cNvPr>
          <p:cNvSpPr>
            <a:spLocks/>
          </p:cNvSpPr>
          <p:nvPr/>
        </p:nvSpPr>
        <p:spPr bwMode="auto">
          <a:xfrm>
            <a:off x="6058931" y="4908734"/>
            <a:ext cx="23813" cy="41275"/>
          </a:xfrm>
          <a:custGeom>
            <a:avLst/>
            <a:gdLst>
              <a:gd name="T0" fmla="*/ 5 w 15"/>
              <a:gd name="T1" fmla="*/ 18 h 26"/>
              <a:gd name="T2" fmla="*/ 5 w 15"/>
              <a:gd name="T3" fmla="*/ 18 h 26"/>
              <a:gd name="T4" fmla="*/ 6 w 15"/>
              <a:gd name="T5" fmla="*/ 20 h 26"/>
              <a:gd name="T6" fmla="*/ 6 w 15"/>
              <a:gd name="T7" fmla="*/ 20 h 26"/>
              <a:gd name="T8" fmla="*/ 7 w 15"/>
              <a:gd name="T9" fmla="*/ 20 h 26"/>
              <a:gd name="T10" fmla="*/ 7 w 15"/>
              <a:gd name="T11" fmla="*/ 20 h 26"/>
              <a:gd name="T12" fmla="*/ 10 w 15"/>
              <a:gd name="T13" fmla="*/ 20 h 26"/>
              <a:gd name="T14" fmla="*/ 10 w 15"/>
              <a:gd name="T15" fmla="*/ 20 h 26"/>
              <a:gd name="T16" fmla="*/ 10 w 15"/>
              <a:gd name="T17" fmla="*/ 18 h 26"/>
              <a:gd name="T18" fmla="*/ 15 w 15"/>
              <a:gd name="T19" fmla="*/ 18 h 26"/>
              <a:gd name="T20" fmla="*/ 15 w 15"/>
              <a:gd name="T21" fmla="*/ 18 h 26"/>
              <a:gd name="T22" fmla="*/ 15 w 15"/>
              <a:gd name="T23" fmla="*/ 21 h 26"/>
              <a:gd name="T24" fmla="*/ 14 w 15"/>
              <a:gd name="T25" fmla="*/ 24 h 26"/>
              <a:gd name="T26" fmla="*/ 14 w 15"/>
              <a:gd name="T27" fmla="*/ 24 h 26"/>
              <a:gd name="T28" fmla="*/ 11 w 15"/>
              <a:gd name="T29" fmla="*/ 25 h 26"/>
              <a:gd name="T30" fmla="*/ 11 w 15"/>
              <a:gd name="T31" fmla="*/ 25 h 26"/>
              <a:gd name="T32" fmla="*/ 7 w 15"/>
              <a:gd name="T33" fmla="*/ 26 h 26"/>
              <a:gd name="T34" fmla="*/ 7 w 15"/>
              <a:gd name="T35" fmla="*/ 26 h 26"/>
              <a:gd name="T36" fmla="*/ 4 w 15"/>
              <a:gd name="T37" fmla="*/ 25 h 26"/>
              <a:gd name="T38" fmla="*/ 4 w 15"/>
              <a:gd name="T39" fmla="*/ 25 h 26"/>
              <a:gd name="T40" fmla="*/ 1 w 15"/>
              <a:gd name="T41" fmla="*/ 23 h 26"/>
              <a:gd name="T42" fmla="*/ 1 w 15"/>
              <a:gd name="T43" fmla="*/ 23 h 26"/>
              <a:gd name="T44" fmla="*/ 0 w 15"/>
              <a:gd name="T45" fmla="*/ 20 h 26"/>
              <a:gd name="T46" fmla="*/ 0 w 15"/>
              <a:gd name="T47" fmla="*/ 20 h 26"/>
              <a:gd name="T48" fmla="*/ 0 w 15"/>
              <a:gd name="T49" fmla="*/ 18 h 26"/>
              <a:gd name="T50" fmla="*/ 0 w 15"/>
              <a:gd name="T51" fmla="*/ 9 h 26"/>
              <a:gd name="T52" fmla="*/ 0 w 15"/>
              <a:gd name="T53" fmla="*/ 9 h 26"/>
              <a:gd name="T54" fmla="*/ 0 w 15"/>
              <a:gd name="T55" fmla="*/ 6 h 26"/>
              <a:gd name="T56" fmla="*/ 0 w 15"/>
              <a:gd name="T57" fmla="*/ 6 h 26"/>
              <a:gd name="T58" fmla="*/ 1 w 15"/>
              <a:gd name="T59" fmla="*/ 4 h 26"/>
              <a:gd name="T60" fmla="*/ 1 w 15"/>
              <a:gd name="T61" fmla="*/ 4 h 26"/>
              <a:gd name="T62" fmla="*/ 4 w 15"/>
              <a:gd name="T63" fmla="*/ 1 h 26"/>
              <a:gd name="T64" fmla="*/ 4 w 15"/>
              <a:gd name="T65" fmla="*/ 1 h 26"/>
              <a:gd name="T66" fmla="*/ 7 w 15"/>
              <a:gd name="T67" fmla="*/ 0 h 26"/>
              <a:gd name="T68" fmla="*/ 7 w 15"/>
              <a:gd name="T69" fmla="*/ 0 h 26"/>
              <a:gd name="T70" fmla="*/ 11 w 15"/>
              <a:gd name="T71" fmla="*/ 0 h 26"/>
              <a:gd name="T72" fmla="*/ 11 w 15"/>
              <a:gd name="T73" fmla="*/ 0 h 26"/>
              <a:gd name="T74" fmla="*/ 14 w 15"/>
              <a:gd name="T75" fmla="*/ 3 h 26"/>
              <a:gd name="T76" fmla="*/ 14 w 15"/>
              <a:gd name="T77" fmla="*/ 3 h 26"/>
              <a:gd name="T78" fmla="*/ 15 w 15"/>
              <a:gd name="T79" fmla="*/ 5 h 26"/>
              <a:gd name="T80" fmla="*/ 15 w 15"/>
              <a:gd name="T81" fmla="*/ 8 h 26"/>
              <a:gd name="T82" fmla="*/ 10 w 15"/>
              <a:gd name="T83" fmla="*/ 8 h 26"/>
              <a:gd name="T84" fmla="*/ 10 w 15"/>
              <a:gd name="T85" fmla="*/ 8 h 26"/>
              <a:gd name="T86" fmla="*/ 10 w 15"/>
              <a:gd name="T87" fmla="*/ 5 h 26"/>
              <a:gd name="T88" fmla="*/ 10 w 15"/>
              <a:gd name="T89" fmla="*/ 5 h 26"/>
              <a:gd name="T90" fmla="*/ 7 w 15"/>
              <a:gd name="T91" fmla="*/ 5 h 26"/>
              <a:gd name="T92" fmla="*/ 7 w 15"/>
              <a:gd name="T93" fmla="*/ 5 h 26"/>
              <a:gd name="T94" fmla="*/ 6 w 15"/>
              <a:gd name="T95" fmla="*/ 5 h 26"/>
              <a:gd name="T96" fmla="*/ 6 w 15"/>
              <a:gd name="T97" fmla="*/ 5 h 26"/>
              <a:gd name="T98" fmla="*/ 5 w 15"/>
              <a:gd name="T99" fmla="*/ 8 h 26"/>
              <a:gd name="T100" fmla="*/ 5 w 15"/>
              <a:gd name="T101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" h="26">
                <a:moveTo>
                  <a:pt x="5" y="18"/>
                </a:move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5" y="18"/>
                </a:lnTo>
                <a:lnTo>
                  <a:pt x="15" y="18"/>
                </a:lnTo>
                <a:lnTo>
                  <a:pt x="15" y="21"/>
                </a:lnTo>
                <a:lnTo>
                  <a:pt x="14" y="24"/>
                </a:lnTo>
                <a:lnTo>
                  <a:pt x="14" y="24"/>
                </a:lnTo>
                <a:lnTo>
                  <a:pt x="11" y="25"/>
                </a:lnTo>
                <a:lnTo>
                  <a:pt x="11" y="25"/>
                </a:lnTo>
                <a:lnTo>
                  <a:pt x="7" y="26"/>
                </a:lnTo>
                <a:lnTo>
                  <a:pt x="7" y="26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4" y="3"/>
                </a:lnTo>
                <a:lnTo>
                  <a:pt x="14" y="3"/>
                </a:lnTo>
                <a:lnTo>
                  <a:pt x="15" y="5"/>
                </a:lnTo>
                <a:lnTo>
                  <a:pt x="15" y="8"/>
                </a:lnTo>
                <a:lnTo>
                  <a:pt x="10" y="8"/>
                </a:lnTo>
                <a:lnTo>
                  <a:pt x="10" y="8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53" name="Freeform 1078">
            <a:extLst>
              <a:ext uri="{FF2B5EF4-FFF2-40B4-BE49-F238E27FC236}">
                <a16:creationId xmlns:a16="http://schemas.microsoft.com/office/drawing/2014/main" id="{F9CE8AE8-BF62-4F15-8CFE-55330D626A32}"/>
              </a:ext>
            </a:extLst>
          </p:cNvPr>
          <p:cNvSpPr>
            <a:spLocks noEditPoints="1"/>
          </p:cNvSpPr>
          <p:nvPr/>
        </p:nvSpPr>
        <p:spPr bwMode="auto">
          <a:xfrm>
            <a:off x="6089093" y="4892859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54" name="Freeform 1079">
            <a:extLst>
              <a:ext uri="{FF2B5EF4-FFF2-40B4-BE49-F238E27FC236}">
                <a16:creationId xmlns:a16="http://schemas.microsoft.com/office/drawing/2014/main" id="{CC85A582-4D1B-4405-8818-6FD63293F629}"/>
              </a:ext>
            </a:extLst>
          </p:cNvPr>
          <p:cNvSpPr>
            <a:spLocks/>
          </p:cNvSpPr>
          <p:nvPr/>
        </p:nvSpPr>
        <p:spPr bwMode="auto">
          <a:xfrm>
            <a:off x="6101793" y="4908734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5 h 26"/>
              <a:gd name="T4" fmla="*/ 10 w 15"/>
              <a:gd name="T5" fmla="*/ 25 h 26"/>
              <a:gd name="T6" fmla="*/ 10 w 15"/>
              <a:gd name="T7" fmla="*/ 23 h 26"/>
              <a:gd name="T8" fmla="*/ 10 w 15"/>
              <a:gd name="T9" fmla="*/ 23 h 26"/>
              <a:gd name="T10" fmla="*/ 10 w 15"/>
              <a:gd name="T11" fmla="*/ 23 h 26"/>
              <a:gd name="T12" fmla="*/ 9 w 15"/>
              <a:gd name="T13" fmla="*/ 25 h 26"/>
              <a:gd name="T14" fmla="*/ 9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4 w 15"/>
              <a:gd name="T21" fmla="*/ 25 h 26"/>
              <a:gd name="T22" fmla="*/ 4 w 15"/>
              <a:gd name="T23" fmla="*/ 25 h 26"/>
              <a:gd name="T24" fmla="*/ 2 w 15"/>
              <a:gd name="T25" fmla="*/ 24 h 26"/>
              <a:gd name="T26" fmla="*/ 2 w 15"/>
              <a:gd name="T27" fmla="*/ 24 h 26"/>
              <a:gd name="T28" fmla="*/ 0 w 15"/>
              <a:gd name="T29" fmla="*/ 23 h 26"/>
              <a:gd name="T30" fmla="*/ 0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7 w 15"/>
              <a:gd name="T43" fmla="*/ 20 h 26"/>
              <a:gd name="T44" fmla="*/ 7 w 15"/>
              <a:gd name="T45" fmla="*/ 20 h 26"/>
              <a:gd name="T46" fmla="*/ 8 w 15"/>
              <a:gd name="T47" fmla="*/ 20 h 26"/>
              <a:gd name="T48" fmla="*/ 8 w 15"/>
              <a:gd name="T49" fmla="*/ 20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9" y="25"/>
                </a:lnTo>
                <a:lnTo>
                  <a:pt x="9" y="25"/>
                </a:lnTo>
                <a:lnTo>
                  <a:pt x="5" y="26"/>
                </a:lnTo>
                <a:lnTo>
                  <a:pt x="5" y="26"/>
                </a:lnTo>
                <a:lnTo>
                  <a:pt x="4" y="25"/>
                </a:lnTo>
                <a:lnTo>
                  <a:pt x="4" y="25"/>
                </a:lnTo>
                <a:lnTo>
                  <a:pt x="2" y="24"/>
                </a:lnTo>
                <a:lnTo>
                  <a:pt x="2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55" name="Freeform 1080">
            <a:extLst>
              <a:ext uri="{FF2B5EF4-FFF2-40B4-BE49-F238E27FC236}">
                <a16:creationId xmlns:a16="http://schemas.microsoft.com/office/drawing/2014/main" id="{CCFC3DC8-F33E-4104-9EE5-CCB3AFA8E048}"/>
              </a:ext>
            </a:extLst>
          </p:cNvPr>
          <p:cNvSpPr>
            <a:spLocks/>
          </p:cNvSpPr>
          <p:nvPr/>
        </p:nvSpPr>
        <p:spPr bwMode="auto">
          <a:xfrm>
            <a:off x="6133543" y="4908734"/>
            <a:ext cx="41275" cy="39688"/>
          </a:xfrm>
          <a:custGeom>
            <a:avLst/>
            <a:gdLst>
              <a:gd name="T0" fmla="*/ 0 w 26"/>
              <a:gd name="T1" fmla="*/ 25 h 25"/>
              <a:gd name="T2" fmla="*/ 0 w 26"/>
              <a:gd name="T3" fmla="*/ 0 h 25"/>
              <a:gd name="T4" fmla="*/ 5 w 26"/>
              <a:gd name="T5" fmla="*/ 0 h 25"/>
              <a:gd name="T6" fmla="*/ 5 w 26"/>
              <a:gd name="T7" fmla="*/ 3 h 25"/>
              <a:gd name="T8" fmla="*/ 5 w 26"/>
              <a:gd name="T9" fmla="*/ 3 h 25"/>
              <a:gd name="T10" fmla="*/ 5 w 26"/>
              <a:gd name="T11" fmla="*/ 3 h 25"/>
              <a:gd name="T12" fmla="*/ 7 w 26"/>
              <a:gd name="T13" fmla="*/ 0 h 25"/>
              <a:gd name="T14" fmla="*/ 7 w 26"/>
              <a:gd name="T15" fmla="*/ 0 h 25"/>
              <a:gd name="T16" fmla="*/ 11 w 26"/>
              <a:gd name="T17" fmla="*/ 0 h 25"/>
              <a:gd name="T18" fmla="*/ 11 w 26"/>
              <a:gd name="T19" fmla="*/ 0 h 25"/>
              <a:gd name="T20" fmla="*/ 13 w 26"/>
              <a:gd name="T21" fmla="*/ 0 h 25"/>
              <a:gd name="T22" fmla="*/ 13 w 26"/>
              <a:gd name="T23" fmla="*/ 0 h 25"/>
              <a:gd name="T24" fmla="*/ 14 w 26"/>
              <a:gd name="T25" fmla="*/ 3 h 25"/>
              <a:gd name="T26" fmla="*/ 14 w 26"/>
              <a:gd name="T27" fmla="*/ 3 h 25"/>
              <a:gd name="T28" fmla="*/ 17 w 26"/>
              <a:gd name="T29" fmla="*/ 0 h 25"/>
              <a:gd name="T30" fmla="*/ 17 w 26"/>
              <a:gd name="T31" fmla="*/ 0 h 25"/>
              <a:gd name="T32" fmla="*/ 21 w 26"/>
              <a:gd name="T33" fmla="*/ 0 h 25"/>
              <a:gd name="T34" fmla="*/ 21 w 26"/>
              <a:gd name="T35" fmla="*/ 0 h 25"/>
              <a:gd name="T36" fmla="*/ 22 w 26"/>
              <a:gd name="T37" fmla="*/ 0 h 25"/>
              <a:gd name="T38" fmla="*/ 22 w 26"/>
              <a:gd name="T39" fmla="*/ 0 h 25"/>
              <a:gd name="T40" fmla="*/ 24 w 26"/>
              <a:gd name="T41" fmla="*/ 1 h 25"/>
              <a:gd name="T42" fmla="*/ 24 w 26"/>
              <a:gd name="T43" fmla="*/ 1 h 25"/>
              <a:gd name="T44" fmla="*/ 26 w 26"/>
              <a:gd name="T45" fmla="*/ 3 h 25"/>
              <a:gd name="T46" fmla="*/ 26 w 26"/>
              <a:gd name="T47" fmla="*/ 3 h 25"/>
              <a:gd name="T48" fmla="*/ 26 w 26"/>
              <a:gd name="T49" fmla="*/ 6 h 25"/>
              <a:gd name="T50" fmla="*/ 26 w 26"/>
              <a:gd name="T51" fmla="*/ 25 h 25"/>
              <a:gd name="T52" fmla="*/ 21 w 26"/>
              <a:gd name="T53" fmla="*/ 25 h 25"/>
              <a:gd name="T54" fmla="*/ 21 w 26"/>
              <a:gd name="T55" fmla="*/ 8 h 25"/>
              <a:gd name="T56" fmla="*/ 21 w 26"/>
              <a:gd name="T57" fmla="*/ 8 h 25"/>
              <a:gd name="T58" fmla="*/ 19 w 26"/>
              <a:gd name="T59" fmla="*/ 6 h 25"/>
              <a:gd name="T60" fmla="*/ 19 w 26"/>
              <a:gd name="T61" fmla="*/ 6 h 25"/>
              <a:gd name="T62" fmla="*/ 18 w 26"/>
              <a:gd name="T63" fmla="*/ 5 h 25"/>
              <a:gd name="T64" fmla="*/ 18 w 26"/>
              <a:gd name="T65" fmla="*/ 5 h 25"/>
              <a:gd name="T66" fmla="*/ 16 w 26"/>
              <a:gd name="T67" fmla="*/ 6 h 25"/>
              <a:gd name="T68" fmla="*/ 16 w 26"/>
              <a:gd name="T69" fmla="*/ 6 h 25"/>
              <a:gd name="T70" fmla="*/ 16 w 26"/>
              <a:gd name="T71" fmla="*/ 9 h 25"/>
              <a:gd name="T72" fmla="*/ 16 w 26"/>
              <a:gd name="T73" fmla="*/ 25 h 25"/>
              <a:gd name="T74" fmla="*/ 11 w 26"/>
              <a:gd name="T75" fmla="*/ 25 h 25"/>
              <a:gd name="T76" fmla="*/ 11 w 26"/>
              <a:gd name="T77" fmla="*/ 8 h 25"/>
              <a:gd name="T78" fmla="*/ 11 w 26"/>
              <a:gd name="T79" fmla="*/ 8 h 25"/>
              <a:gd name="T80" fmla="*/ 9 w 26"/>
              <a:gd name="T81" fmla="*/ 6 h 25"/>
              <a:gd name="T82" fmla="*/ 9 w 26"/>
              <a:gd name="T83" fmla="*/ 6 h 25"/>
              <a:gd name="T84" fmla="*/ 8 w 26"/>
              <a:gd name="T85" fmla="*/ 5 h 25"/>
              <a:gd name="T86" fmla="*/ 8 w 26"/>
              <a:gd name="T87" fmla="*/ 5 h 25"/>
              <a:gd name="T88" fmla="*/ 5 w 26"/>
              <a:gd name="T89" fmla="*/ 6 h 25"/>
              <a:gd name="T90" fmla="*/ 5 w 26"/>
              <a:gd name="T91" fmla="*/ 6 h 25"/>
              <a:gd name="T92" fmla="*/ 5 w 26"/>
              <a:gd name="T93" fmla="*/ 9 h 25"/>
              <a:gd name="T94" fmla="*/ 5 w 26"/>
              <a:gd name="T95" fmla="*/ 25 h 25"/>
              <a:gd name="T96" fmla="*/ 0 w 26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3"/>
                </a:lnTo>
                <a:lnTo>
                  <a:pt x="14" y="3"/>
                </a:lnTo>
                <a:lnTo>
                  <a:pt x="17" y="0"/>
                </a:lnTo>
                <a:lnTo>
                  <a:pt x="17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1"/>
                </a:lnTo>
                <a:lnTo>
                  <a:pt x="24" y="1"/>
                </a:lnTo>
                <a:lnTo>
                  <a:pt x="26" y="3"/>
                </a:lnTo>
                <a:lnTo>
                  <a:pt x="26" y="3"/>
                </a:lnTo>
                <a:lnTo>
                  <a:pt x="26" y="6"/>
                </a:lnTo>
                <a:lnTo>
                  <a:pt x="26" y="25"/>
                </a:lnTo>
                <a:lnTo>
                  <a:pt x="21" y="25"/>
                </a:lnTo>
                <a:lnTo>
                  <a:pt x="21" y="8"/>
                </a:lnTo>
                <a:lnTo>
                  <a:pt x="21" y="8"/>
                </a:lnTo>
                <a:lnTo>
                  <a:pt x="19" y="6"/>
                </a:lnTo>
                <a:lnTo>
                  <a:pt x="19" y="6"/>
                </a:lnTo>
                <a:lnTo>
                  <a:pt x="18" y="5"/>
                </a:lnTo>
                <a:lnTo>
                  <a:pt x="18" y="5"/>
                </a:lnTo>
                <a:lnTo>
                  <a:pt x="16" y="6"/>
                </a:lnTo>
                <a:lnTo>
                  <a:pt x="16" y="6"/>
                </a:lnTo>
                <a:lnTo>
                  <a:pt x="16" y="9"/>
                </a:lnTo>
                <a:lnTo>
                  <a:pt x="16" y="25"/>
                </a:lnTo>
                <a:lnTo>
                  <a:pt x="11" y="25"/>
                </a:lnTo>
                <a:lnTo>
                  <a:pt x="11" y="8"/>
                </a:lnTo>
                <a:lnTo>
                  <a:pt x="11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56" name="Freeform 1081">
            <a:extLst>
              <a:ext uri="{FF2B5EF4-FFF2-40B4-BE49-F238E27FC236}">
                <a16:creationId xmlns:a16="http://schemas.microsoft.com/office/drawing/2014/main" id="{8C1252DE-2382-4BC1-8418-BAF6A0D3FA9B}"/>
              </a:ext>
            </a:extLst>
          </p:cNvPr>
          <p:cNvSpPr>
            <a:spLocks/>
          </p:cNvSpPr>
          <p:nvPr/>
        </p:nvSpPr>
        <p:spPr bwMode="auto">
          <a:xfrm>
            <a:off x="1105931" y="2076634"/>
            <a:ext cx="93663" cy="125413"/>
          </a:xfrm>
          <a:custGeom>
            <a:avLst/>
            <a:gdLst>
              <a:gd name="T0" fmla="*/ 31 w 59"/>
              <a:gd name="T1" fmla="*/ 56 h 79"/>
              <a:gd name="T2" fmla="*/ 59 w 59"/>
              <a:gd name="T3" fmla="*/ 56 h 79"/>
              <a:gd name="T4" fmla="*/ 56 w 59"/>
              <a:gd name="T5" fmla="*/ 79 h 79"/>
              <a:gd name="T6" fmla="*/ 0 w 59"/>
              <a:gd name="T7" fmla="*/ 79 h 79"/>
              <a:gd name="T8" fmla="*/ 11 w 59"/>
              <a:gd name="T9" fmla="*/ 0 h 79"/>
              <a:gd name="T10" fmla="*/ 38 w 59"/>
              <a:gd name="T11" fmla="*/ 0 h 79"/>
              <a:gd name="T12" fmla="*/ 31 w 59"/>
              <a:gd name="T13" fmla="*/ 56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79">
                <a:moveTo>
                  <a:pt x="31" y="56"/>
                </a:moveTo>
                <a:lnTo>
                  <a:pt x="59" y="56"/>
                </a:lnTo>
                <a:lnTo>
                  <a:pt x="56" y="79"/>
                </a:lnTo>
                <a:lnTo>
                  <a:pt x="0" y="79"/>
                </a:lnTo>
                <a:lnTo>
                  <a:pt x="11" y="0"/>
                </a:lnTo>
                <a:lnTo>
                  <a:pt x="38" y="0"/>
                </a:lnTo>
                <a:lnTo>
                  <a:pt x="31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57" name="Freeform 1082">
            <a:extLst>
              <a:ext uri="{FF2B5EF4-FFF2-40B4-BE49-F238E27FC236}">
                <a16:creationId xmlns:a16="http://schemas.microsoft.com/office/drawing/2014/main" id="{EB3207B2-0DE2-4959-A762-2099F87620E0}"/>
              </a:ext>
            </a:extLst>
          </p:cNvPr>
          <p:cNvSpPr>
            <a:spLocks noEditPoints="1"/>
          </p:cNvSpPr>
          <p:nvPr/>
        </p:nvSpPr>
        <p:spPr bwMode="auto">
          <a:xfrm>
            <a:off x="1209118" y="2067109"/>
            <a:ext cx="58738" cy="136525"/>
          </a:xfrm>
          <a:custGeom>
            <a:avLst/>
            <a:gdLst>
              <a:gd name="T0" fmla="*/ 6 w 37"/>
              <a:gd name="T1" fmla="*/ 24 h 86"/>
              <a:gd name="T2" fmla="*/ 34 w 37"/>
              <a:gd name="T3" fmla="*/ 24 h 86"/>
              <a:gd name="T4" fmla="*/ 29 w 37"/>
              <a:gd name="T5" fmla="*/ 64 h 86"/>
              <a:gd name="T6" fmla="*/ 29 w 37"/>
              <a:gd name="T7" fmla="*/ 64 h 86"/>
              <a:gd name="T8" fmla="*/ 29 w 37"/>
              <a:gd name="T9" fmla="*/ 66 h 86"/>
              <a:gd name="T10" fmla="*/ 30 w 37"/>
              <a:gd name="T11" fmla="*/ 68 h 86"/>
              <a:gd name="T12" fmla="*/ 32 w 37"/>
              <a:gd name="T13" fmla="*/ 68 h 86"/>
              <a:gd name="T14" fmla="*/ 35 w 37"/>
              <a:gd name="T15" fmla="*/ 68 h 86"/>
              <a:gd name="T16" fmla="*/ 32 w 37"/>
              <a:gd name="T17" fmla="*/ 84 h 86"/>
              <a:gd name="T18" fmla="*/ 32 w 37"/>
              <a:gd name="T19" fmla="*/ 84 h 86"/>
              <a:gd name="T20" fmla="*/ 25 w 37"/>
              <a:gd name="T21" fmla="*/ 85 h 86"/>
              <a:gd name="T22" fmla="*/ 16 w 37"/>
              <a:gd name="T23" fmla="*/ 86 h 86"/>
              <a:gd name="T24" fmla="*/ 16 w 37"/>
              <a:gd name="T25" fmla="*/ 86 h 86"/>
              <a:gd name="T26" fmla="*/ 12 w 37"/>
              <a:gd name="T27" fmla="*/ 85 h 86"/>
              <a:gd name="T28" fmla="*/ 9 w 37"/>
              <a:gd name="T29" fmla="*/ 85 h 86"/>
              <a:gd name="T30" fmla="*/ 5 w 37"/>
              <a:gd name="T31" fmla="*/ 83 h 86"/>
              <a:gd name="T32" fmla="*/ 2 w 37"/>
              <a:gd name="T33" fmla="*/ 81 h 86"/>
              <a:gd name="T34" fmla="*/ 1 w 37"/>
              <a:gd name="T35" fmla="*/ 79 h 86"/>
              <a:gd name="T36" fmla="*/ 0 w 37"/>
              <a:gd name="T37" fmla="*/ 75 h 86"/>
              <a:gd name="T38" fmla="*/ 0 w 37"/>
              <a:gd name="T39" fmla="*/ 69 h 86"/>
              <a:gd name="T40" fmla="*/ 6 w 37"/>
              <a:gd name="T41" fmla="*/ 24 h 86"/>
              <a:gd name="T42" fmla="*/ 35 w 37"/>
              <a:gd name="T43" fmla="*/ 17 h 86"/>
              <a:gd name="T44" fmla="*/ 7 w 37"/>
              <a:gd name="T45" fmla="*/ 17 h 86"/>
              <a:gd name="T46" fmla="*/ 10 w 37"/>
              <a:gd name="T47" fmla="*/ 0 h 86"/>
              <a:gd name="T48" fmla="*/ 37 w 37"/>
              <a:gd name="T49" fmla="*/ 0 h 86"/>
              <a:gd name="T50" fmla="*/ 35 w 37"/>
              <a:gd name="T51" fmla="*/ 17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7" h="86">
                <a:moveTo>
                  <a:pt x="6" y="24"/>
                </a:moveTo>
                <a:lnTo>
                  <a:pt x="34" y="24"/>
                </a:lnTo>
                <a:lnTo>
                  <a:pt x="29" y="64"/>
                </a:lnTo>
                <a:lnTo>
                  <a:pt x="29" y="64"/>
                </a:lnTo>
                <a:lnTo>
                  <a:pt x="29" y="66"/>
                </a:lnTo>
                <a:lnTo>
                  <a:pt x="30" y="68"/>
                </a:lnTo>
                <a:lnTo>
                  <a:pt x="32" y="68"/>
                </a:lnTo>
                <a:lnTo>
                  <a:pt x="35" y="68"/>
                </a:lnTo>
                <a:lnTo>
                  <a:pt x="32" y="84"/>
                </a:lnTo>
                <a:lnTo>
                  <a:pt x="32" y="84"/>
                </a:lnTo>
                <a:lnTo>
                  <a:pt x="25" y="85"/>
                </a:lnTo>
                <a:lnTo>
                  <a:pt x="16" y="86"/>
                </a:lnTo>
                <a:lnTo>
                  <a:pt x="16" y="86"/>
                </a:lnTo>
                <a:lnTo>
                  <a:pt x="12" y="85"/>
                </a:lnTo>
                <a:lnTo>
                  <a:pt x="9" y="85"/>
                </a:lnTo>
                <a:lnTo>
                  <a:pt x="5" y="83"/>
                </a:lnTo>
                <a:lnTo>
                  <a:pt x="2" y="81"/>
                </a:lnTo>
                <a:lnTo>
                  <a:pt x="1" y="79"/>
                </a:lnTo>
                <a:lnTo>
                  <a:pt x="0" y="75"/>
                </a:lnTo>
                <a:lnTo>
                  <a:pt x="0" y="69"/>
                </a:lnTo>
                <a:lnTo>
                  <a:pt x="6" y="24"/>
                </a:lnTo>
                <a:close/>
                <a:moveTo>
                  <a:pt x="35" y="17"/>
                </a:moveTo>
                <a:lnTo>
                  <a:pt x="7" y="17"/>
                </a:lnTo>
                <a:lnTo>
                  <a:pt x="10" y="0"/>
                </a:lnTo>
                <a:lnTo>
                  <a:pt x="37" y="0"/>
                </a:lnTo>
                <a:lnTo>
                  <a:pt x="35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58" name="Freeform 1083">
            <a:extLst>
              <a:ext uri="{FF2B5EF4-FFF2-40B4-BE49-F238E27FC236}">
                <a16:creationId xmlns:a16="http://schemas.microsoft.com/office/drawing/2014/main" id="{BDB62820-9B96-481C-BB88-F544DB085B89}"/>
              </a:ext>
            </a:extLst>
          </p:cNvPr>
          <p:cNvSpPr>
            <a:spLocks noEditPoints="1"/>
          </p:cNvSpPr>
          <p:nvPr/>
        </p:nvSpPr>
        <p:spPr bwMode="auto">
          <a:xfrm>
            <a:off x="1515506" y="2075046"/>
            <a:ext cx="117475" cy="128588"/>
          </a:xfrm>
          <a:custGeom>
            <a:avLst/>
            <a:gdLst>
              <a:gd name="T0" fmla="*/ 25 w 74"/>
              <a:gd name="T1" fmla="*/ 81 h 81"/>
              <a:gd name="T2" fmla="*/ 0 w 74"/>
              <a:gd name="T3" fmla="*/ 79 h 81"/>
              <a:gd name="T4" fmla="*/ 10 w 74"/>
              <a:gd name="T5" fmla="*/ 2 h 81"/>
              <a:gd name="T6" fmla="*/ 37 w 74"/>
              <a:gd name="T7" fmla="*/ 0 h 81"/>
              <a:gd name="T8" fmla="*/ 50 w 74"/>
              <a:gd name="T9" fmla="*/ 1 h 81"/>
              <a:gd name="T10" fmla="*/ 62 w 74"/>
              <a:gd name="T11" fmla="*/ 4 h 81"/>
              <a:gd name="T12" fmla="*/ 70 w 74"/>
              <a:gd name="T13" fmla="*/ 10 h 81"/>
              <a:gd name="T14" fmla="*/ 74 w 74"/>
              <a:gd name="T15" fmla="*/ 21 h 81"/>
              <a:gd name="T16" fmla="*/ 73 w 74"/>
              <a:gd name="T17" fmla="*/ 27 h 81"/>
              <a:gd name="T18" fmla="*/ 67 w 74"/>
              <a:gd name="T19" fmla="*/ 37 h 81"/>
              <a:gd name="T20" fmla="*/ 62 w 74"/>
              <a:gd name="T21" fmla="*/ 40 h 81"/>
              <a:gd name="T22" fmla="*/ 69 w 74"/>
              <a:gd name="T23" fmla="*/ 45 h 81"/>
              <a:gd name="T24" fmla="*/ 73 w 74"/>
              <a:gd name="T25" fmla="*/ 55 h 81"/>
              <a:gd name="T26" fmla="*/ 72 w 74"/>
              <a:gd name="T27" fmla="*/ 63 h 81"/>
              <a:gd name="T28" fmla="*/ 64 w 74"/>
              <a:gd name="T29" fmla="*/ 73 h 81"/>
              <a:gd name="T30" fmla="*/ 52 w 74"/>
              <a:gd name="T31" fmla="*/ 79 h 81"/>
              <a:gd name="T32" fmla="*/ 25 w 74"/>
              <a:gd name="T33" fmla="*/ 81 h 81"/>
              <a:gd name="T34" fmla="*/ 47 w 74"/>
              <a:gd name="T35" fmla="*/ 54 h 81"/>
              <a:gd name="T36" fmla="*/ 45 w 74"/>
              <a:gd name="T37" fmla="*/ 50 h 81"/>
              <a:gd name="T38" fmla="*/ 39 w 74"/>
              <a:gd name="T39" fmla="*/ 47 h 81"/>
              <a:gd name="T40" fmla="*/ 37 w 74"/>
              <a:gd name="T41" fmla="*/ 47 h 81"/>
              <a:gd name="T42" fmla="*/ 29 w 74"/>
              <a:gd name="T43" fmla="*/ 61 h 81"/>
              <a:gd name="T44" fmla="*/ 34 w 74"/>
              <a:gd name="T45" fmla="*/ 61 h 81"/>
              <a:gd name="T46" fmla="*/ 38 w 74"/>
              <a:gd name="T47" fmla="*/ 61 h 81"/>
              <a:gd name="T48" fmla="*/ 45 w 74"/>
              <a:gd name="T49" fmla="*/ 57 h 81"/>
              <a:gd name="T50" fmla="*/ 47 w 74"/>
              <a:gd name="T51" fmla="*/ 54 h 81"/>
              <a:gd name="T52" fmla="*/ 34 w 74"/>
              <a:gd name="T53" fmla="*/ 32 h 81"/>
              <a:gd name="T54" fmla="*/ 38 w 74"/>
              <a:gd name="T55" fmla="*/ 32 h 81"/>
              <a:gd name="T56" fmla="*/ 44 w 74"/>
              <a:gd name="T57" fmla="*/ 31 h 81"/>
              <a:gd name="T58" fmla="*/ 48 w 74"/>
              <a:gd name="T59" fmla="*/ 25 h 81"/>
              <a:gd name="T60" fmla="*/ 48 w 74"/>
              <a:gd name="T61" fmla="*/ 22 h 81"/>
              <a:gd name="T62" fmla="*/ 40 w 74"/>
              <a:gd name="T63" fmla="*/ 19 h 81"/>
              <a:gd name="T64" fmla="*/ 35 w 74"/>
              <a:gd name="T65" fmla="*/ 2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" h="81">
                <a:moveTo>
                  <a:pt x="25" y="81"/>
                </a:moveTo>
                <a:lnTo>
                  <a:pt x="25" y="81"/>
                </a:lnTo>
                <a:lnTo>
                  <a:pt x="11" y="80"/>
                </a:lnTo>
                <a:lnTo>
                  <a:pt x="0" y="79"/>
                </a:lnTo>
                <a:lnTo>
                  <a:pt x="10" y="2"/>
                </a:lnTo>
                <a:lnTo>
                  <a:pt x="10" y="2"/>
                </a:lnTo>
                <a:lnTo>
                  <a:pt x="23" y="1"/>
                </a:lnTo>
                <a:lnTo>
                  <a:pt x="37" y="0"/>
                </a:lnTo>
                <a:lnTo>
                  <a:pt x="37" y="0"/>
                </a:lnTo>
                <a:lnTo>
                  <a:pt x="50" y="1"/>
                </a:lnTo>
                <a:lnTo>
                  <a:pt x="57" y="2"/>
                </a:lnTo>
                <a:lnTo>
                  <a:pt x="62" y="4"/>
                </a:lnTo>
                <a:lnTo>
                  <a:pt x="67" y="7"/>
                </a:lnTo>
                <a:lnTo>
                  <a:pt x="70" y="10"/>
                </a:lnTo>
                <a:lnTo>
                  <a:pt x="73" y="15"/>
                </a:lnTo>
                <a:lnTo>
                  <a:pt x="74" y="21"/>
                </a:lnTo>
                <a:lnTo>
                  <a:pt x="74" y="21"/>
                </a:lnTo>
                <a:lnTo>
                  <a:pt x="73" y="27"/>
                </a:lnTo>
                <a:lnTo>
                  <a:pt x="70" y="32"/>
                </a:lnTo>
                <a:lnTo>
                  <a:pt x="67" y="37"/>
                </a:lnTo>
                <a:lnTo>
                  <a:pt x="62" y="40"/>
                </a:lnTo>
                <a:lnTo>
                  <a:pt x="62" y="40"/>
                </a:lnTo>
                <a:lnTo>
                  <a:pt x="65" y="41"/>
                </a:lnTo>
                <a:lnTo>
                  <a:pt x="69" y="45"/>
                </a:lnTo>
                <a:lnTo>
                  <a:pt x="72" y="49"/>
                </a:lnTo>
                <a:lnTo>
                  <a:pt x="73" y="55"/>
                </a:lnTo>
                <a:lnTo>
                  <a:pt x="73" y="55"/>
                </a:lnTo>
                <a:lnTo>
                  <a:pt x="72" y="63"/>
                </a:lnTo>
                <a:lnTo>
                  <a:pt x="69" y="69"/>
                </a:lnTo>
                <a:lnTo>
                  <a:pt x="64" y="73"/>
                </a:lnTo>
                <a:lnTo>
                  <a:pt x="59" y="76"/>
                </a:lnTo>
                <a:lnTo>
                  <a:pt x="52" y="79"/>
                </a:lnTo>
                <a:lnTo>
                  <a:pt x="44" y="80"/>
                </a:lnTo>
                <a:lnTo>
                  <a:pt x="25" y="81"/>
                </a:lnTo>
                <a:lnTo>
                  <a:pt x="25" y="81"/>
                </a:lnTo>
                <a:close/>
                <a:moveTo>
                  <a:pt x="47" y="54"/>
                </a:moveTo>
                <a:lnTo>
                  <a:pt x="47" y="54"/>
                </a:lnTo>
                <a:lnTo>
                  <a:pt x="45" y="50"/>
                </a:lnTo>
                <a:lnTo>
                  <a:pt x="43" y="49"/>
                </a:lnTo>
                <a:lnTo>
                  <a:pt x="39" y="47"/>
                </a:lnTo>
                <a:lnTo>
                  <a:pt x="37" y="47"/>
                </a:lnTo>
                <a:lnTo>
                  <a:pt x="37" y="47"/>
                </a:lnTo>
                <a:lnTo>
                  <a:pt x="31" y="47"/>
                </a:lnTo>
                <a:lnTo>
                  <a:pt x="29" y="61"/>
                </a:lnTo>
                <a:lnTo>
                  <a:pt x="29" y="61"/>
                </a:lnTo>
                <a:lnTo>
                  <a:pt x="34" y="61"/>
                </a:lnTo>
                <a:lnTo>
                  <a:pt x="34" y="61"/>
                </a:lnTo>
                <a:lnTo>
                  <a:pt x="38" y="61"/>
                </a:lnTo>
                <a:lnTo>
                  <a:pt x="43" y="60"/>
                </a:lnTo>
                <a:lnTo>
                  <a:pt x="45" y="57"/>
                </a:lnTo>
                <a:lnTo>
                  <a:pt x="47" y="54"/>
                </a:lnTo>
                <a:lnTo>
                  <a:pt x="47" y="54"/>
                </a:lnTo>
                <a:close/>
                <a:moveTo>
                  <a:pt x="34" y="32"/>
                </a:moveTo>
                <a:lnTo>
                  <a:pt x="34" y="32"/>
                </a:lnTo>
                <a:lnTo>
                  <a:pt x="38" y="32"/>
                </a:lnTo>
                <a:lnTo>
                  <a:pt x="38" y="32"/>
                </a:lnTo>
                <a:lnTo>
                  <a:pt x="42" y="32"/>
                </a:lnTo>
                <a:lnTo>
                  <a:pt x="44" y="31"/>
                </a:lnTo>
                <a:lnTo>
                  <a:pt x="47" y="29"/>
                </a:lnTo>
                <a:lnTo>
                  <a:pt x="48" y="25"/>
                </a:lnTo>
                <a:lnTo>
                  <a:pt x="48" y="25"/>
                </a:lnTo>
                <a:lnTo>
                  <a:pt x="48" y="22"/>
                </a:lnTo>
                <a:lnTo>
                  <a:pt x="45" y="20"/>
                </a:lnTo>
                <a:lnTo>
                  <a:pt x="40" y="19"/>
                </a:lnTo>
                <a:lnTo>
                  <a:pt x="40" y="19"/>
                </a:lnTo>
                <a:lnTo>
                  <a:pt x="35" y="20"/>
                </a:lnTo>
                <a:lnTo>
                  <a:pt x="3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59" name="Freeform 1084">
            <a:extLst>
              <a:ext uri="{FF2B5EF4-FFF2-40B4-BE49-F238E27FC236}">
                <a16:creationId xmlns:a16="http://schemas.microsoft.com/office/drawing/2014/main" id="{7AFF2511-1FF9-47EE-B792-6A56D63AE9CB}"/>
              </a:ext>
            </a:extLst>
          </p:cNvPr>
          <p:cNvSpPr>
            <a:spLocks noEditPoints="1"/>
          </p:cNvSpPr>
          <p:nvPr/>
        </p:nvSpPr>
        <p:spPr bwMode="auto">
          <a:xfrm>
            <a:off x="1639331" y="2102034"/>
            <a:ext cx="100013" cy="101600"/>
          </a:xfrm>
          <a:custGeom>
            <a:avLst/>
            <a:gdLst>
              <a:gd name="T0" fmla="*/ 26 w 63"/>
              <a:gd name="T1" fmla="*/ 40 h 64"/>
              <a:gd name="T2" fmla="*/ 31 w 63"/>
              <a:gd name="T3" fmla="*/ 44 h 64"/>
              <a:gd name="T4" fmla="*/ 38 w 63"/>
              <a:gd name="T5" fmla="*/ 44 h 64"/>
              <a:gd name="T6" fmla="*/ 54 w 63"/>
              <a:gd name="T7" fmla="*/ 43 h 64"/>
              <a:gd name="T8" fmla="*/ 55 w 63"/>
              <a:gd name="T9" fmla="*/ 61 h 64"/>
              <a:gd name="T10" fmla="*/ 31 w 63"/>
              <a:gd name="T11" fmla="*/ 64 h 64"/>
              <a:gd name="T12" fmla="*/ 25 w 63"/>
              <a:gd name="T13" fmla="*/ 63 h 64"/>
              <a:gd name="T14" fmla="*/ 14 w 63"/>
              <a:gd name="T15" fmla="*/ 61 h 64"/>
              <a:gd name="T16" fmla="*/ 5 w 63"/>
              <a:gd name="T17" fmla="*/ 53 h 64"/>
              <a:gd name="T18" fmla="*/ 1 w 63"/>
              <a:gd name="T19" fmla="*/ 43 h 64"/>
              <a:gd name="T20" fmla="*/ 0 w 63"/>
              <a:gd name="T21" fmla="*/ 37 h 64"/>
              <a:gd name="T22" fmla="*/ 2 w 63"/>
              <a:gd name="T23" fmla="*/ 22 h 64"/>
              <a:gd name="T24" fmla="*/ 11 w 63"/>
              <a:gd name="T25" fmla="*/ 10 h 64"/>
              <a:gd name="T26" fmla="*/ 23 w 63"/>
              <a:gd name="T27" fmla="*/ 3 h 64"/>
              <a:gd name="T28" fmla="*/ 38 w 63"/>
              <a:gd name="T29" fmla="*/ 0 h 64"/>
              <a:gd name="T30" fmla="*/ 43 w 63"/>
              <a:gd name="T31" fmla="*/ 0 h 64"/>
              <a:gd name="T32" fmla="*/ 51 w 63"/>
              <a:gd name="T33" fmla="*/ 3 h 64"/>
              <a:gd name="T34" fmla="*/ 59 w 63"/>
              <a:gd name="T35" fmla="*/ 8 h 64"/>
              <a:gd name="T36" fmla="*/ 61 w 63"/>
              <a:gd name="T37" fmla="*/ 15 h 64"/>
              <a:gd name="T38" fmla="*/ 63 w 63"/>
              <a:gd name="T39" fmla="*/ 20 h 64"/>
              <a:gd name="T40" fmla="*/ 59 w 63"/>
              <a:gd name="T41" fmla="*/ 32 h 64"/>
              <a:gd name="T42" fmla="*/ 50 w 63"/>
              <a:gd name="T43" fmla="*/ 38 h 64"/>
              <a:gd name="T44" fmla="*/ 39 w 63"/>
              <a:gd name="T45" fmla="*/ 40 h 64"/>
              <a:gd name="T46" fmla="*/ 26 w 63"/>
              <a:gd name="T47" fmla="*/ 40 h 64"/>
              <a:gd name="T48" fmla="*/ 40 w 63"/>
              <a:gd name="T49" fmla="*/ 20 h 64"/>
              <a:gd name="T50" fmla="*/ 36 w 63"/>
              <a:gd name="T51" fmla="*/ 17 h 64"/>
              <a:gd name="T52" fmla="*/ 33 w 63"/>
              <a:gd name="T53" fmla="*/ 18 h 64"/>
              <a:gd name="T54" fmla="*/ 29 w 63"/>
              <a:gd name="T55" fmla="*/ 23 h 64"/>
              <a:gd name="T56" fmla="*/ 28 w 63"/>
              <a:gd name="T57" fmla="*/ 25 h 64"/>
              <a:gd name="T58" fmla="*/ 35 w 63"/>
              <a:gd name="T59" fmla="*/ 25 h 64"/>
              <a:gd name="T60" fmla="*/ 40 w 63"/>
              <a:gd name="T61" fmla="*/ 22 h 64"/>
              <a:gd name="T62" fmla="*/ 40 w 63"/>
              <a:gd name="T63" fmla="*/ 2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3" h="64">
                <a:moveTo>
                  <a:pt x="26" y="40"/>
                </a:moveTo>
                <a:lnTo>
                  <a:pt x="26" y="40"/>
                </a:lnTo>
                <a:lnTo>
                  <a:pt x="29" y="43"/>
                </a:lnTo>
                <a:lnTo>
                  <a:pt x="31" y="44"/>
                </a:lnTo>
                <a:lnTo>
                  <a:pt x="38" y="44"/>
                </a:lnTo>
                <a:lnTo>
                  <a:pt x="38" y="44"/>
                </a:lnTo>
                <a:lnTo>
                  <a:pt x="46" y="44"/>
                </a:lnTo>
                <a:lnTo>
                  <a:pt x="54" y="43"/>
                </a:lnTo>
                <a:lnTo>
                  <a:pt x="55" y="61"/>
                </a:lnTo>
                <a:lnTo>
                  <a:pt x="55" y="61"/>
                </a:lnTo>
                <a:lnTo>
                  <a:pt x="44" y="63"/>
                </a:lnTo>
                <a:lnTo>
                  <a:pt x="31" y="64"/>
                </a:lnTo>
                <a:lnTo>
                  <a:pt x="31" y="64"/>
                </a:lnTo>
                <a:lnTo>
                  <a:pt x="25" y="63"/>
                </a:lnTo>
                <a:lnTo>
                  <a:pt x="19" y="62"/>
                </a:lnTo>
                <a:lnTo>
                  <a:pt x="14" y="61"/>
                </a:lnTo>
                <a:lnTo>
                  <a:pt x="9" y="57"/>
                </a:lnTo>
                <a:lnTo>
                  <a:pt x="5" y="53"/>
                </a:lnTo>
                <a:lnTo>
                  <a:pt x="2" y="49"/>
                </a:lnTo>
                <a:lnTo>
                  <a:pt x="1" y="43"/>
                </a:lnTo>
                <a:lnTo>
                  <a:pt x="0" y="37"/>
                </a:lnTo>
                <a:lnTo>
                  <a:pt x="0" y="37"/>
                </a:lnTo>
                <a:lnTo>
                  <a:pt x="1" y="29"/>
                </a:lnTo>
                <a:lnTo>
                  <a:pt x="2" y="22"/>
                </a:lnTo>
                <a:lnTo>
                  <a:pt x="6" y="15"/>
                </a:lnTo>
                <a:lnTo>
                  <a:pt x="11" y="10"/>
                </a:lnTo>
                <a:lnTo>
                  <a:pt x="16" y="7"/>
                </a:lnTo>
                <a:lnTo>
                  <a:pt x="23" y="3"/>
                </a:lnTo>
                <a:lnTo>
                  <a:pt x="30" y="0"/>
                </a:lnTo>
                <a:lnTo>
                  <a:pt x="38" y="0"/>
                </a:lnTo>
                <a:lnTo>
                  <a:pt x="38" y="0"/>
                </a:lnTo>
                <a:lnTo>
                  <a:pt x="43" y="0"/>
                </a:lnTo>
                <a:lnTo>
                  <a:pt x="48" y="2"/>
                </a:lnTo>
                <a:lnTo>
                  <a:pt x="51" y="3"/>
                </a:lnTo>
                <a:lnTo>
                  <a:pt x="55" y="5"/>
                </a:lnTo>
                <a:lnTo>
                  <a:pt x="59" y="8"/>
                </a:lnTo>
                <a:lnTo>
                  <a:pt x="60" y="12"/>
                </a:lnTo>
                <a:lnTo>
                  <a:pt x="61" y="15"/>
                </a:lnTo>
                <a:lnTo>
                  <a:pt x="63" y="20"/>
                </a:lnTo>
                <a:lnTo>
                  <a:pt x="63" y="20"/>
                </a:lnTo>
                <a:lnTo>
                  <a:pt x="61" y="27"/>
                </a:lnTo>
                <a:lnTo>
                  <a:pt x="59" y="32"/>
                </a:lnTo>
                <a:lnTo>
                  <a:pt x="55" y="35"/>
                </a:lnTo>
                <a:lnTo>
                  <a:pt x="50" y="38"/>
                </a:lnTo>
                <a:lnTo>
                  <a:pt x="45" y="40"/>
                </a:lnTo>
                <a:lnTo>
                  <a:pt x="39" y="40"/>
                </a:lnTo>
                <a:lnTo>
                  <a:pt x="26" y="40"/>
                </a:lnTo>
                <a:lnTo>
                  <a:pt x="26" y="40"/>
                </a:lnTo>
                <a:close/>
                <a:moveTo>
                  <a:pt x="40" y="20"/>
                </a:moveTo>
                <a:lnTo>
                  <a:pt x="40" y="20"/>
                </a:lnTo>
                <a:lnTo>
                  <a:pt x="40" y="18"/>
                </a:lnTo>
                <a:lnTo>
                  <a:pt x="36" y="17"/>
                </a:lnTo>
                <a:lnTo>
                  <a:pt x="36" y="17"/>
                </a:lnTo>
                <a:lnTo>
                  <a:pt x="33" y="18"/>
                </a:lnTo>
                <a:lnTo>
                  <a:pt x="30" y="19"/>
                </a:lnTo>
                <a:lnTo>
                  <a:pt x="29" y="23"/>
                </a:lnTo>
                <a:lnTo>
                  <a:pt x="28" y="25"/>
                </a:lnTo>
                <a:lnTo>
                  <a:pt x="28" y="25"/>
                </a:lnTo>
                <a:lnTo>
                  <a:pt x="31" y="25"/>
                </a:lnTo>
                <a:lnTo>
                  <a:pt x="35" y="25"/>
                </a:lnTo>
                <a:lnTo>
                  <a:pt x="39" y="24"/>
                </a:lnTo>
                <a:lnTo>
                  <a:pt x="40" y="22"/>
                </a:lnTo>
                <a:lnTo>
                  <a:pt x="40" y="20"/>
                </a:lnTo>
                <a:lnTo>
                  <a:pt x="4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60" name="Freeform 1085">
            <a:extLst>
              <a:ext uri="{FF2B5EF4-FFF2-40B4-BE49-F238E27FC236}">
                <a16:creationId xmlns:a16="http://schemas.microsoft.com/office/drawing/2014/main" id="{8C1065D6-DC2B-45C3-BE22-1FCB72F4BEF0}"/>
              </a:ext>
            </a:extLst>
          </p:cNvPr>
          <p:cNvSpPr>
            <a:spLocks/>
          </p:cNvSpPr>
          <p:nvPr/>
        </p:nvSpPr>
        <p:spPr bwMode="auto">
          <a:xfrm>
            <a:off x="1053543" y="2578284"/>
            <a:ext cx="139700" cy="125413"/>
          </a:xfrm>
          <a:custGeom>
            <a:avLst/>
            <a:gdLst>
              <a:gd name="T0" fmla="*/ 88 w 88"/>
              <a:gd name="T1" fmla="*/ 0 h 79"/>
              <a:gd name="T2" fmla="*/ 76 w 88"/>
              <a:gd name="T3" fmla="*/ 79 h 79"/>
              <a:gd name="T4" fmla="*/ 50 w 88"/>
              <a:gd name="T5" fmla="*/ 79 h 79"/>
              <a:gd name="T6" fmla="*/ 33 w 88"/>
              <a:gd name="T7" fmla="*/ 39 h 79"/>
              <a:gd name="T8" fmla="*/ 26 w 88"/>
              <a:gd name="T9" fmla="*/ 79 h 79"/>
              <a:gd name="T10" fmla="*/ 0 w 88"/>
              <a:gd name="T11" fmla="*/ 79 h 79"/>
              <a:gd name="T12" fmla="*/ 11 w 88"/>
              <a:gd name="T13" fmla="*/ 0 h 79"/>
              <a:gd name="T14" fmla="*/ 40 w 88"/>
              <a:gd name="T15" fmla="*/ 0 h 79"/>
              <a:gd name="T16" fmla="*/ 56 w 88"/>
              <a:gd name="T17" fmla="*/ 41 h 79"/>
              <a:gd name="T18" fmla="*/ 61 w 88"/>
              <a:gd name="T19" fmla="*/ 0 h 79"/>
              <a:gd name="T20" fmla="*/ 88 w 88"/>
              <a:gd name="T21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8" h="79">
                <a:moveTo>
                  <a:pt x="88" y="0"/>
                </a:moveTo>
                <a:lnTo>
                  <a:pt x="76" y="79"/>
                </a:lnTo>
                <a:lnTo>
                  <a:pt x="50" y="79"/>
                </a:lnTo>
                <a:lnTo>
                  <a:pt x="33" y="39"/>
                </a:lnTo>
                <a:lnTo>
                  <a:pt x="26" y="79"/>
                </a:lnTo>
                <a:lnTo>
                  <a:pt x="0" y="79"/>
                </a:lnTo>
                <a:lnTo>
                  <a:pt x="11" y="0"/>
                </a:lnTo>
                <a:lnTo>
                  <a:pt x="40" y="0"/>
                </a:lnTo>
                <a:lnTo>
                  <a:pt x="56" y="41"/>
                </a:lnTo>
                <a:lnTo>
                  <a:pt x="61" y="0"/>
                </a:lnTo>
                <a:lnTo>
                  <a:pt x="8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61" name="Freeform 1086">
            <a:extLst>
              <a:ext uri="{FF2B5EF4-FFF2-40B4-BE49-F238E27FC236}">
                <a16:creationId xmlns:a16="http://schemas.microsoft.com/office/drawing/2014/main" id="{1067F13A-525C-458E-A43F-3324A3ACE2B7}"/>
              </a:ext>
            </a:extLst>
          </p:cNvPr>
          <p:cNvSpPr>
            <a:spLocks noEditPoints="1"/>
          </p:cNvSpPr>
          <p:nvPr/>
        </p:nvSpPr>
        <p:spPr bwMode="auto">
          <a:xfrm>
            <a:off x="1196418" y="2605271"/>
            <a:ext cx="117475" cy="101600"/>
          </a:xfrm>
          <a:custGeom>
            <a:avLst/>
            <a:gdLst>
              <a:gd name="T0" fmla="*/ 45 w 74"/>
              <a:gd name="T1" fmla="*/ 1 h 64"/>
              <a:gd name="T2" fmla="*/ 68 w 74"/>
              <a:gd name="T3" fmla="*/ 40 h 64"/>
              <a:gd name="T4" fmla="*/ 68 w 74"/>
              <a:gd name="T5" fmla="*/ 42 h 64"/>
              <a:gd name="T6" fmla="*/ 72 w 74"/>
              <a:gd name="T7" fmla="*/ 45 h 64"/>
              <a:gd name="T8" fmla="*/ 72 w 74"/>
              <a:gd name="T9" fmla="*/ 61 h 64"/>
              <a:gd name="T10" fmla="*/ 64 w 74"/>
              <a:gd name="T11" fmla="*/ 62 h 64"/>
              <a:gd name="T12" fmla="*/ 56 w 74"/>
              <a:gd name="T13" fmla="*/ 64 h 64"/>
              <a:gd name="T14" fmla="*/ 45 w 74"/>
              <a:gd name="T15" fmla="*/ 61 h 64"/>
              <a:gd name="T16" fmla="*/ 40 w 74"/>
              <a:gd name="T17" fmla="*/ 54 h 64"/>
              <a:gd name="T18" fmla="*/ 37 w 74"/>
              <a:gd name="T19" fmla="*/ 57 h 64"/>
              <a:gd name="T20" fmla="*/ 27 w 74"/>
              <a:gd name="T21" fmla="*/ 62 h 64"/>
              <a:gd name="T22" fmla="*/ 20 w 74"/>
              <a:gd name="T23" fmla="*/ 64 h 64"/>
              <a:gd name="T24" fmla="*/ 12 w 74"/>
              <a:gd name="T25" fmla="*/ 61 h 64"/>
              <a:gd name="T26" fmla="*/ 5 w 74"/>
              <a:gd name="T27" fmla="*/ 55 h 64"/>
              <a:gd name="T28" fmla="*/ 2 w 74"/>
              <a:gd name="T29" fmla="*/ 47 h 64"/>
              <a:gd name="T30" fmla="*/ 0 w 74"/>
              <a:gd name="T31" fmla="*/ 36 h 64"/>
              <a:gd name="T32" fmla="*/ 3 w 74"/>
              <a:gd name="T33" fmla="*/ 22 h 64"/>
              <a:gd name="T34" fmla="*/ 9 w 74"/>
              <a:gd name="T35" fmla="*/ 10 h 64"/>
              <a:gd name="T36" fmla="*/ 18 w 74"/>
              <a:gd name="T37" fmla="*/ 2 h 64"/>
              <a:gd name="T38" fmla="*/ 30 w 74"/>
              <a:gd name="T39" fmla="*/ 0 h 64"/>
              <a:gd name="T40" fmla="*/ 35 w 74"/>
              <a:gd name="T41" fmla="*/ 0 h 64"/>
              <a:gd name="T42" fmla="*/ 42 w 74"/>
              <a:gd name="T43" fmla="*/ 3 h 64"/>
              <a:gd name="T44" fmla="*/ 44 w 74"/>
              <a:gd name="T45" fmla="*/ 7 h 64"/>
              <a:gd name="T46" fmla="*/ 44 w 74"/>
              <a:gd name="T47" fmla="*/ 30 h 64"/>
              <a:gd name="T48" fmla="*/ 42 w 74"/>
              <a:gd name="T49" fmla="*/ 24 h 64"/>
              <a:gd name="T50" fmla="*/ 37 w 74"/>
              <a:gd name="T51" fmla="*/ 21 h 64"/>
              <a:gd name="T52" fmla="*/ 33 w 74"/>
              <a:gd name="T53" fmla="*/ 22 h 64"/>
              <a:gd name="T54" fmla="*/ 28 w 74"/>
              <a:gd name="T55" fmla="*/ 29 h 64"/>
              <a:gd name="T56" fmla="*/ 27 w 74"/>
              <a:gd name="T57" fmla="*/ 32 h 64"/>
              <a:gd name="T58" fmla="*/ 29 w 74"/>
              <a:gd name="T59" fmla="*/ 39 h 64"/>
              <a:gd name="T60" fmla="*/ 34 w 74"/>
              <a:gd name="T61" fmla="*/ 41 h 64"/>
              <a:gd name="T62" fmla="*/ 38 w 74"/>
              <a:gd name="T63" fmla="*/ 40 h 64"/>
              <a:gd name="T64" fmla="*/ 43 w 74"/>
              <a:gd name="T65" fmla="*/ 34 h 64"/>
              <a:gd name="T66" fmla="*/ 44 w 74"/>
              <a:gd name="T67" fmla="*/ 3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4" h="64">
                <a:moveTo>
                  <a:pt x="44" y="7"/>
                </a:moveTo>
                <a:lnTo>
                  <a:pt x="45" y="1"/>
                </a:lnTo>
                <a:lnTo>
                  <a:pt x="73" y="1"/>
                </a:lnTo>
                <a:lnTo>
                  <a:pt x="68" y="40"/>
                </a:lnTo>
                <a:lnTo>
                  <a:pt x="68" y="40"/>
                </a:lnTo>
                <a:lnTo>
                  <a:pt x="68" y="42"/>
                </a:lnTo>
                <a:lnTo>
                  <a:pt x="69" y="45"/>
                </a:lnTo>
                <a:lnTo>
                  <a:pt x="72" y="45"/>
                </a:lnTo>
                <a:lnTo>
                  <a:pt x="74" y="45"/>
                </a:lnTo>
                <a:lnTo>
                  <a:pt x="72" y="61"/>
                </a:lnTo>
                <a:lnTo>
                  <a:pt x="72" y="61"/>
                </a:lnTo>
                <a:lnTo>
                  <a:pt x="64" y="62"/>
                </a:lnTo>
                <a:lnTo>
                  <a:pt x="56" y="64"/>
                </a:lnTo>
                <a:lnTo>
                  <a:pt x="56" y="64"/>
                </a:lnTo>
                <a:lnTo>
                  <a:pt x="51" y="62"/>
                </a:lnTo>
                <a:lnTo>
                  <a:pt x="45" y="61"/>
                </a:lnTo>
                <a:lnTo>
                  <a:pt x="42" y="57"/>
                </a:lnTo>
                <a:lnTo>
                  <a:pt x="40" y="54"/>
                </a:lnTo>
                <a:lnTo>
                  <a:pt x="40" y="54"/>
                </a:lnTo>
                <a:lnTo>
                  <a:pt x="37" y="57"/>
                </a:lnTo>
                <a:lnTo>
                  <a:pt x="32" y="61"/>
                </a:lnTo>
                <a:lnTo>
                  <a:pt x="27" y="62"/>
                </a:lnTo>
                <a:lnTo>
                  <a:pt x="20" y="64"/>
                </a:lnTo>
                <a:lnTo>
                  <a:pt x="20" y="64"/>
                </a:lnTo>
                <a:lnTo>
                  <a:pt x="15" y="62"/>
                </a:lnTo>
                <a:lnTo>
                  <a:pt x="12" y="61"/>
                </a:lnTo>
                <a:lnTo>
                  <a:pt x="8" y="59"/>
                </a:lnTo>
                <a:lnTo>
                  <a:pt x="5" y="55"/>
                </a:lnTo>
                <a:lnTo>
                  <a:pt x="3" y="51"/>
                </a:lnTo>
                <a:lnTo>
                  <a:pt x="2" y="47"/>
                </a:lnTo>
                <a:lnTo>
                  <a:pt x="0" y="36"/>
                </a:lnTo>
                <a:lnTo>
                  <a:pt x="0" y="36"/>
                </a:lnTo>
                <a:lnTo>
                  <a:pt x="0" y="29"/>
                </a:lnTo>
                <a:lnTo>
                  <a:pt x="3" y="22"/>
                </a:lnTo>
                <a:lnTo>
                  <a:pt x="5" y="16"/>
                </a:lnTo>
                <a:lnTo>
                  <a:pt x="9" y="10"/>
                </a:lnTo>
                <a:lnTo>
                  <a:pt x="13" y="6"/>
                </a:lnTo>
                <a:lnTo>
                  <a:pt x="18" y="2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5" y="0"/>
                </a:lnTo>
                <a:lnTo>
                  <a:pt x="39" y="1"/>
                </a:lnTo>
                <a:lnTo>
                  <a:pt x="42" y="3"/>
                </a:lnTo>
                <a:lnTo>
                  <a:pt x="44" y="7"/>
                </a:lnTo>
                <a:lnTo>
                  <a:pt x="44" y="7"/>
                </a:lnTo>
                <a:close/>
                <a:moveTo>
                  <a:pt x="44" y="30"/>
                </a:moveTo>
                <a:lnTo>
                  <a:pt x="44" y="30"/>
                </a:lnTo>
                <a:lnTo>
                  <a:pt x="43" y="26"/>
                </a:lnTo>
                <a:lnTo>
                  <a:pt x="42" y="24"/>
                </a:lnTo>
                <a:lnTo>
                  <a:pt x="39" y="21"/>
                </a:lnTo>
                <a:lnTo>
                  <a:pt x="37" y="21"/>
                </a:lnTo>
                <a:lnTo>
                  <a:pt x="37" y="21"/>
                </a:lnTo>
                <a:lnTo>
                  <a:pt x="33" y="22"/>
                </a:lnTo>
                <a:lnTo>
                  <a:pt x="30" y="25"/>
                </a:lnTo>
                <a:lnTo>
                  <a:pt x="28" y="29"/>
                </a:lnTo>
                <a:lnTo>
                  <a:pt x="27" y="32"/>
                </a:lnTo>
                <a:lnTo>
                  <a:pt x="27" y="32"/>
                </a:lnTo>
                <a:lnTo>
                  <a:pt x="28" y="36"/>
                </a:lnTo>
                <a:lnTo>
                  <a:pt x="29" y="39"/>
                </a:lnTo>
                <a:lnTo>
                  <a:pt x="32" y="41"/>
                </a:lnTo>
                <a:lnTo>
                  <a:pt x="34" y="41"/>
                </a:lnTo>
                <a:lnTo>
                  <a:pt x="34" y="41"/>
                </a:lnTo>
                <a:lnTo>
                  <a:pt x="38" y="40"/>
                </a:lnTo>
                <a:lnTo>
                  <a:pt x="40" y="37"/>
                </a:lnTo>
                <a:lnTo>
                  <a:pt x="43" y="34"/>
                </a:lnTo>
                <a:lnTo>
                  <a:pt x="44" y="30"/>
                </a:lnTo>
                <a:lnTo>
                  <a:pt x="44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62" name="Freeform 1087">
            <a:extLst>
              <a:ext uri="{FF2B5EF4-FFF2-40B4-BE49-F238E27FC236}">
                <a16:creationId xmlns:a16="http://schemas.microsoft.com/office/drawing/2014/main" id="{1696DAB0-2F3E-44AF-9F99-024A8B47D48D}"/>
              </a:ext>
            </a:extLst>
          </p:cNvPr>
          <p:cNvSpPr>
            <a:spLocks/>
          </p:cNvSpPr>
          <p:nvPr/>
        </p:nvSpPr>
        <p:spPr bwMode="auto">
          <a:xfrm>
            <a:off x="1491693" y="2578284"/>
            <a:ext cx="149225" cy="125413"/>
          </a:xfrm>
          <a:custGeom>
            <a:avLst/>
            <a:gdLst>
              <a:gd name="T0" fmla="*/ 94 w 94"/>
              <a:gd name="T1" fmla="*/ 0 h 79"/>
              <a:gd name="T2" fmla="*/ 84 w 94"/>
              <a:gd name="T3" fmla="*/ 79 h 79"/>
              <a:gd name="T4" fmla="*/ 57 w 94"/>
              <a:gd name="T5" fmla="*/ 79 h 79"/>
              <a:gd name="T6" fmla="*/ 63 w 94"/>
              <a:gd name="T7" fmla="*/ 39 h 79"/>
              <a:gd name="T8" fmla="*/ 44 w 94"/>
              <a:gd name="T9" fmla="*/ 64 h 79"/>
              <a:gd name="T10" fmla="*/ 44 w 94"/>
              <a:gd name="T11" fmla="*/ 64 h 79"/>
              <a:gd name="T12" fmla="*/ 33 w 94"/>
              <a:gd name="T13" fmla="*/ 39 h 79"/>
              <a:gd name="T14" fmla="*/ 26 w 94"/>
              <a:gd name="T15" fmla="*/ 79 h 79"/>
              <a:gd name="T16" fmla="*/ 0 w 94"/>
              <a:gd name="T17" fmla="*/ 79 h 79"/>
              <a:gd name="T18" fmla="*/ 11 w 94"/>
              <a:gd name="T19" fmla="*/ 0 h 79"/>
              <a:gd name="T20" fmla="*/ 39 w 94"/>
              <a:gd name="T21" fmla="*/ 0 h 79"/>
              <a:gd name="T22" fmla="*/ 49 w 94"/>
              <a:gd name="T23" fmla="*/ 27 h 79"/>
              <a:gd name="T24" fmla="*/ 65 w 94"/>
              <a:gd name="T25" fmla="*/ 0 h 79"/>
              <a:gd name="T26" fmla="*/ 94 w 94"/>
              <a:gd name="T27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4" h="79">
                <a:moveTo>
                  <a:pt x="94" y="0"/>
                </a:moveTo>
                <a:lnTo>
                  <a:pt x="84" y="79"/>
                </a:lnTo>
                <a:lnTo>
                  <a:pt x="57" y="79"/>
                </a:lnTo>
                <a:lnTo>
                  <a:pt x="63" y="39"/>
                </a:lnTo>
                <a:lnTo>
                  <a:pt x="44" y="64"/>
                </a:lnTo>
                <a:lnTo>
                  <a:pt x="44" y="64"/>
                </a:lnTo>
                <a:lnTo>
                  <a:pt x="33" y="39"/>
                </a:lnTo>
                <a:lnTo>
                  <a:pt x="26" y="79"/>
                </a:lnTo>
                <a:lnTo>
                  <a:pt x="0" y="79"/>
                </a:lnTo>
                <a:lnTo>
                  <a:pt x="11" y="0"/>
                </a:lnTo>
                <a:lnTo>
                  <a:pt x="39" y="0"/>
                </a:lnTo>
                <a:lnTo>
                  <a:pt x="49" y="27"/>
                </a:lnTo>
                <a:lnTo>
                  <a:pt x="65" y="0"/>
                </a:lnTo>
                <a:lnTo>
                  <a:pt x="9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63" name="Freeform 1088">
            <a:extLst>
              <a:ext uri="{FF2B5EF4-FFF2-40B4-BE49-F238E27FC236}">
                <a16:creationId xmlns:a16="http://schemas.microsoft.com/office/drawing/2014/main" id="{2E271211-A5D1-4A83-A213-13A5D8EB4DAD}"/>
              </a:ext>
            </a:extLst>
          </p:cNvPr>
          <p:cNvSpPr>
            <a:spLocks noEditPoints="1"/>
          </p:cNvSpPr>
          <p:nvPr/>
        </p:nvSpPr>
        <p:spPr bwMode="auto">
          <a:xfrm>
            <a:off x="1645681" y="2605271"/>
            <a:ext cx="117475" cy="136525"/>
          </a:xfrm>
          <a:custGeom>
            <a:avLst/>
            <a:gdLst>
              <a:gd name="T0" fmla="*/ 66 w 74"/>
              <a:gd name="T1" fmla="*/ 52 h 86"/>
              <a:gd name="T2" fmla="*/ 64 w 74"/>
              <a:gd name="T3" fmla="*/ 60 h 86"/>
              <a:gd name="T4" fmla="*/ 59 w 74"/>
              <a:gd name="T5" fmla="*/ 74 h 86"/>
              <a:gd name="T6" fmla="*/ 49 w 74"/>
              <a:gd name="T7" fmla="*/ 81 h 86"/>
              <a:gd name="T8" fmla="*/ 35 w 74"/>
              <a:gd name="T9" fmla="*/ 85 h 86"/>
              <a:gd name="T10" fmla="*/ 26 w 74"/>
              <a:gd name="T11" fmla="*/ 86 h 86"/>
              <a:gd name="T12" fmla="*/ 10 w 74"/>
              <a:gd name="T13" fmla="*/ 84 h 86"/>
              <a:gd name="T14" fmla="*/ 3 w 74"/>
              <a:gd name="T15" fmla="*/ 79 h 86"/>
              <a:gd name="T16" fmla="*/ 0 w 74"/>
              <a:gd name="T17" fmla="*/ 74 h 86"/>
              <a:gd name="T18" fmla="*/ 0 w 74"/>
              <a:gd name="T19" fmla="*/ 71 h 86"/>
              <a:gd name="T20" fmla="*/ 3 w 74"/>
              <a:gd name="T21" fmla="*/ 61 h 86"/>
              <a:gd name="T22" fmla="*/ 16 w 74"/>
              <a:gd name="T23" fmla="*/ 54 h 86"/>
              <a:gd name="T24" fmla="*/ 8 w 74"/>
              <a:gd name="T25" fmla="*/ 51 h 86"/>
              <a:gd name="T26" fmla="*/ 1 w 74"/>
              <a:gd name="T27" fmla="*/ 39 h 86"/>
              <a:gd name="T28" fmla="*/ 0 w 74"/>
              <a:gd name="T29" fmla="*/ 30 h 86"/>
              <a:gd name="T30" fmla="*/ 2 w 74"/>
              <a:gd name="T31" fmla="*/ 19 h 86"/>
              <a:gd name="T32" fmla="*/ 8 w 74"/>
              <a:gd name="T33" fmla="*/ 8 h 86"/>
              <a:gd name="T34" fmla="*/ 17 w 74"/>
              <a:gd name="T35" fmla="*/ 2 h 86"/>
              <a:gd name="T36" fmla="*/ 29 w 74"/>
              <a:gd name="T37" fmla="*/ 0 h 86"/>
              <a:gd name="T38" fmla="*/ 34 w 74"/>
              <a:gd name="T39" fmla="*/ 0 h 86"/>
              <a:gd name="T40" fmla="*/ 42 w 74"/>
              <a:gd name="T41" fmla="*/ 3 h 86"/>
              <a:gd name="T42" fmla="*/ 46 w 74"/>
              <a:gd name="T43" fmla="*/ 1 h 86"/>
              <a:gd name="T44" fmla="*/ 39 w 74"/>
              <a:gd name="T45" fmla="*/ 54 h 86"/>
              <a:gd name="T46" fmla="*/ 36 w 74"/>
              <a:gd name="T47" fmla="*/ 55 h 86"/>
              <a:gd name="T48" fmla="*/ 29 w 74"/>
              <a:gd name="T49" fmla="*/ 59 h 86"/>
              <a:gd name="T50" fmla="*/ 26 w 74"/>
              <a:gd name="T51" fmla="*/ 64 h 86"/>
              <a:gd name="T52" fmla="*/ 27 w 74"/>
              <a:gd name="T53" fmla="*/ 68 h 86"/>
              <a:gd name="T54" fmla="*/ 31 w 74"/>
              <a:gd name="T55" fmla="*/ 69 h 86"/>
              <a:gd name="T56" fmla="*/ 34 w 74"/>
              <a:gd name="T57" fmla="*/ 69 h 86"/>
              <a:gd name="T58" fmla="*/ 36 w 74"/>
              <a:gd name="T59" fmla="*/ 65 h 86"/>
              <a:gd name="T60" fmla="*/ 39 w 74"/>
              <a:gd name="T61" fmla="*/ 54 h 86"/>
              <a:gd name="T62" fmla="*/ 27 w 74"/>
              <a:gd name="T63" fmla="*/ 31 h 86"/>
              <a:gd name="T64" fmla="*/ 29 w 74"/>
              <a:gd name="T65" fmla="*/ 36 h 86"/>
              <a:gd name="T66" fmla="*/ 34 w 74"/>
              <a:gd name="T67" fmla="*/ 39 h 86"/>
              <a:gd name="T68" fmla="*/ 37 w 74"/>
              <a:gd name="T69" fmla="*/ 39 h 86"/>
              <a:gd name="T70" fmla="*/ 42 w 74"/>
              <a:gd name="T71" fmla="*/ 32 h 86"/>
              <a:gd name="T72" fmla="*/ 42 w 74"/>
              <a:gd name="T73" fmla="*/ 27 h 86"/>
              <a:gd name="T74" fmla="*/ 41 w 74"/>
              <a:gd name="T75" fmla="*/ 22 h 86"/>
              <a:gd name="T76" fmla="*/ 36 w 74"/>
              <a:gd name="T77" fmla="*/ 20 h 86"/>
              <a:gd name="T78" fmla="*/ 32 w 74"/>
              <a:gd name="T79" fmla="*/ 21 h 86"/>
              <a:gd name="T80" fmla="*/ 27 w 74"/>
              <a:gd name="T81" fmla="*/ 26 h 86"/>
              <a:gd name="T82" fmla="*/ 27 w 74"/>
              <a:gd name="T83" fmla="*/ 31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74" h="86">
                <a:moveTo>
                  <a:pt x="74" y="1"/>
                </a:moveTo>
                <a:lnTo>
                  <a:pt x="66" y="52"/>
                </a:lnTo>
                <a:lnTo>
                  <a:pt x="66" y="52"/>
                </a:lnTo>
                <a:lnTo>
                  <a:pt x="64" y="60"/>
                </a:lnTo>
                <a:lnTo>
                  <a:pt x="62" y="68"/>
                </a:lnTo>
                <a:lnTo>
                  <a:pt x="59" y="74"/>
                </a:lnTo>
                <a:lnTo>
                  <a:pt x="55" y="78"/>
                </a:lnTo>
                <a:lnTo>
                  <a:pt x="49" y="81"/>
                </a:lnTo>
                <a:lnTo>
                  <a:pt x="42" y="84"/>
                </a:lnTo>
                <a:lnTo>
                  <a:pt x="35" y="85"/>
                </a:lnTo>
                <a:lnTo>
                  <a:pt x="26" y="86"/>
                </a:lnTo>
                <a:lnTo>
                  <a:pt x="26" y="86"/>
                </a:lnTo>
                <a:lnTo>
                  <a:pt x="14" y="85"/>
                </a:lnTo>
                <a:lnTo>
                  <a:pt x="10" y="84"/>
                </a:lnTo>
                <a:lnTo>
                  <a:pt x="6" y="81"/>
                </a:lnTo>
                <a:lnTo>
                  <a:pt x="3" y="79"/>
                </a:lnTo>
                <a:lnTo>
                  <a:pt x="1" y="76"/>
                </a:lnTo>
                <a:lnTo>
                  <a:pt x="0" y="74"/>
                </a:lnTo>
                <a:lnTo>
                  <a:pt x="0" y="71"/>
                </a:lnTo>
                <a:lnTo>
                  <a:pt x="0" y="71"/>
                </a:lnTo>
                <a:lnTo>
                  <a:pt x="1" y="65"/>
                </a:lnTo>
                <a:lnTo>
                  <a:pt x="3" y="61"/>
                </a:lnTo>
                <a:lnTo>
                  <a:pt x="8" y="56"/>
                </a:lnTo>
                <a:lnTo>
                  <a:pt x="16" y="54"/>
                </a:lnTo>
                <a:lnTo>
                  <a:pt x="16" y="54"/>
                </a:lnTo>
                <a:lnTo>
                  <a:pt x="8" y="51"/>
                </a:lnTo>
                <a:lnTo>
                  <a:pt x="5" y="45"/>
                </a:lnTo>
                <a:lnTo>
                  <a:pt x="1" y="39"/>
                </a:lnTo>
                <a:lnTo>
                  <a:pt x="0" y="30"/>
                </a:lnTo>
                <a:lnTo>
                  <a:pt x="0" y="30"/>
                </a:lnTo>
                <a:lnTo>
                  <a:pt x="1" y="24"/>
                </a:lnTo>
                <a:lnTo>
                  <a:pt x="2" y="19"/>
                </a:lnTo>
                <a:lnTo>
                  <a:pt x="5" y="14"/>
                </a:lnTo>
                <a:lnTo>
                  <a:pt x="8" y="8"/>
                </a:lnTo>
                <a:lnTo>
                  <a:pt x="12" y="5"/>
                </a:lnTo>
                <a:lnTo>
                  <a:pt x="17" y="2"/>
                </a:lnTo>
                <a:lnTo>
                  <a:pt x="24" y="0"/>
                </a:lnTo>
                <a:lnTo>
                  <a:pt x="29" y="0"/>
                </a:lnTo>
                <a:lnTo>
                  <a:pt x="29" y="0"/>
                </a:lnTo>
                <a:lnTo>
                  <a:pt x="34" y="0"/>
                </a:lnTo>
                <a:lnTo>
                  <a:pt x="39" y="1"/>
                </a:lnTo>
                <a:lnTo>
                  <a:pt x="42" y="3"/>
                </a:lnTo>
                <a:lnTo>
                  <a:pt x="45" y="7"/>
                </a:lnTo>
                <a:lnTo>
                  <a:pt x="46" y="1"/>
                </a:lnTo>
                <a:lnTo>
                  <a:pt x="74" y="1"/>
                </a:lnTo>
                <a:close/>
                <a:moveTo>
                  <a:pt x="39" y="54"/>
                </a:moveTo>
                <a:lnTo>
                  <a:pt x="39" y="54"/>
                </a:lnTo>
                <a:lnTo>
                  <a:pt x="36" y="55"/>
                </a:lnTo>
                <a:lnTo>
                  <a:pt x="32" y="56"/>
                </a:lnTo>
                <a:lnTo>
                  <a:pt x="29" y="59"/>
                </a:lnTo>
                <a:lnTo>
                  <a:pt x="27" y="61"/>
                </a:lnTo>
                <a:lnTo>
                  <a:pt x="26" y="64"/>
                </a:lnTo>
                <a:lnTo>
                  <a:pt x="26" y="64"/>
                </a:lnTo>
                <a:lnTo>
                  <a:pt x="27" y="68"/>
                </a:lnTo>
                <a:lnTo>
                  <a:pt x="29" y="69"/>
                </a:lnTo>
                <a:lnTo>
                  <a:pt x="31" y="69"/>
                </a:lnTo>
                <a:lnTo>
                  <a:pt x="31" y="69"/>
                </a:lnTo>
                <a:lnTo>
                  <a:pt x="34" y="69"/>
                </a:lnTo>
                <a:lnTo>
                  <a:pt x="35" y="68"/>
                </a:lnTo>
                <a:lnTo>
                  <a:pt x="36" y="65"/>
                </a:lnTo>
                <a:lnTo>
                  <a:pt x="37" y="62"/>
                </a:lnTo>
                <a:lnTo>
                  <a:pt x="39" y="54"/>
                </a:lnTo>
                <a:close/>
                <a:moveTo>
                  <a:pt x="27" y="31"/>
                </a:moveTo>
                <a:lnTo>
                  <a:pt x="27" y="31"/>
                </a:lnTo>
                <a:lnTo>
                  <a:pt x="27" y="34"/>
                </a:lnTo>
                <a:lnTo>
                  <a:pt x="29" y="36"/>
                </a:lnTo>
                <a:lnTo>
                  <a:pt x="31" y="39"/>
                </a:lnTo>
                <a:lnTo>
                  <a:pt x="34" y="39"/>
                </a:lnTo>
                <a:lnTo>
                  <a:pt x="34" y="39"/>
                </a:lnTo>
                <a:lnTo>
                  <a:pt x="37" y="39"/>
                </a:lnTo>
                <a:lnTo>
                  <a:pt x="40" y="36"/>
                </a:lnTo>
                <a:lnTo>
                  <a:pt x="42" y="32"/>
                </a:lnTo>
                <a:lnTo>
                  <a:pt x="42" y="27"/>
                </a:lnTo>
                <a:lnTo>
                  <a:pt x="42" y="27"/>
                </a:lnTo>
                <a:lnTo>
                  <a:pt x="42" y="25"/>
                </a:lnTo>
                <a:lnTo>
                  <a:pt x="41" y="22"/>
                </a:lnTo>
                <a:lnTo>
                  <a:pt x="39" y="20"/>
                </a:lnTo>
                <a:lnTo>
                  <a:pt x="36" y="20"/>
                </a:lnTo>
                <a:lnTo>
                  <a:pt x="36" y="20"/>
                </a:lnTo>
                <a:lnTo>
                  <a:pt x="32" y="21"/>
                </a:lnTo>
                <a:lnTo>
                  <a:pt x="30" y="24"/>
                </a:lnTo>
                <a:lnTo>
                  <a:pt x="27" y="26"/>
                </a:lnTo>
                <a:lnTo>
                  <a:pt x="27" y="31"/>
                </a:lnTo>
                <a:lnTo>
                  <a:pt x="27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64" name="Freeform 1089">
            <a:extLst>
              <a:ext uri="{FF2B5EF4-FFF2-40B4-BE49-F238E27FC236}">
                <a16:creationId xmlns:a16="http://schemas.microsoft.com/office/drawing/2014/main" id="{ABFC8CF1-6CE2-4A72-B15B-54987CE39E55}"/>
              </a:ext>
            </a:extLst>
          </p:cNvPr>
          <p:cNvSpPr>
            <a:spLocks/>
          </p:cNvSpPr>
          <p:nvPr/>
        </p:nvSpPr>
        <p:spPr bwMode="auto">
          <a:xfrm>
            <a:off x="1123393" y="3089459"/>
            <a:ext cx="131763" cy="127000"/>
          </a:xfrm>
          <a:custGeom>
            <a:avLst/>
            <a:gdLst>
              <a:gd name="T0" fmla="*/ 78 w 83"/>
              <a:gd name="T1" fmla="*/ 59 h 80"/>
              <a:gd name="T2" fmla="*/ 75 w 83"/>
              <a:gd name="T3" fmla="*/ 78 h 80"/>
              <a:gd name="T4" fmla="*/ 75 w 83"/>
              <a:gd name="T5" fmla="*/ 78 h 80"/>
              <a:gd name="T6" fmla="*/ 69 w 83"/>
              <a:gd name="T7" fmla="*/ 79 h 80"/>
              <a:gd name="T8" fmla="*/ 60 w 83"/>
              <a:gd name="T9" fmla="*/ 80 h 80"/>
              <a:gd name="T10" fmla="*/ 60 w 83"/>
              <a:gd name="T11" fmla="*/ 80 h 80"/>
              <a:gd name="T12" fmla="*/ 56 w 83"/>
              <a:gd name="T13" fmla="*/ 79 h 80"/>
              <a:gd name="T14" fmla="*/ 53 w 83"/>
              <a:gd name="T15" fmla="*/ 79 h 80"/>
              <a:gd name="T16" fmla="*/ 49 w 83"/>
              <a:gd name="T17" fmla="*/ 76 h 80"/>
              <a:gd name="T18" fmla="*/ 45 w 83"/>
              <a:gd name="T19" fmla="*/ 74 h 80"/>
              <a:gd name="T20" fmla="*/ 40 w 83"/>
              <a:gd name="T21" fmla="*/ 64 h 80"/>
              <a:gd name="T22" fmla="*/ 32 w 83"/>
              <a:gd name="T23" fmla="*/ 50 h 80"/>
              <a:gd name="T24" fmla="*/ 29 w 83"/>
              <a:gd name="T25" fmla="*/ 79 h 80"/>
              <a:gd name="T26" fmla="*/ 0 w 83"/>
              <a:gd name="T27" fmla="*/ 79 h 80"/>
              <a:gd name="T28" fmla="*/ 11 w 83"/>
              <a:gd name="T29" fmla="*/ 0 h 80"/>
              <a:gd name="T30" fmla="*/ 40 w 83"/>
              <a:gd name="T31" fmla="*/ 0 h 80"/>
              <a:gd name="T32" fmla="*/ 36 w 83"/>
              <a:gd name="T33" fmla="*/ 30 h 80"/>
              <a:gd name="T34" fmla="*/ 36 w 83"/>
              <a:gd name="T35" fmla="*/ 30 h 80"/>
              <a:gd name="T36" fmla="*/ 43 w 83"/>
              <a:gd name="T37" fmla="*/ 25 h 80"/>
              <a:gd name="T38" fmla="*/ 48 w 83"/>
              <a:gd name="T39" fmla="*/ 19 h 80"/>
              <a:gd name="T40" fmla="*/ 51 w 83"/>
              <a:gd name="T41" fmla="*/ 10 h 80"/>
              <a:gd name="T42" fmla="*/ 54 w 83"/>
              <a:gd name="T43" fmla="*/ 0 h 80"/>
              <a:gd name="T44" fmla="*/ 83 w 83"/>
              <a:gd name="T45" fmla="*/ 0 h 80"/>
              <a:gd name="T46" fmla="*/ 83 w 83"/>
              <a:gd name="T47" fmla="*/ 0 h 80"/>
              <a:gd name="T48" fmla="*/ 80 w 83"/>
              <a:gd name="T49" fmla="*/ 10 h 80"/>
              <a:gd name="T50" fmla="*/ 75 w 83"/>
              <a:gd name="T51" fmla="*/ 20 h 80"/>
              <a:gd name="T52" fmla="*/ 68 w 83"/>
              <a:gd name="T53" fmla="*/ 30 h 80"/>
              <a:gd name="T54" fmla="*/ 58 w 83"/>
              <a:gd name="T55" fmla="*/ 37 h 80"/>
              <a:gd name="T56" fmla="*/ 58 w 83"/>
              <a:gd name="T57" fmla="*/ 37 h 80"/>
              <a:gd name="T58" fmla="*/ 63 w 83"/>
              <a:gd name="T59" fmla="*/ 50 h 80"/>
              <a:gd name="T60" fmla="*/ 66 w 83"/>
              <a:gd name="T61" fmla="*/ 54 h 80"/>
              <a:gd name="T62" fmla="*/ 69 w 83"/>
              <a:gd name="T63" fmla="*/ 56 h 80"/>
              <a:gd name="T64" fmla="*/ 74 w 83"/>
              <a:gd name="T65" fmla="*/ 59 h 80"/>
              <a:gd name="T66" fmla="*/ 78 w 83"/>
              <a:gd name="T67" fmla="*/ 59 h 80"/>
              <a:gd name="T68" fmla="*/ 78 w 83"/>
              <a:gd name="T69" fmla="*/ 5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3" h="80">
                <a:moveTo>
                  <a:pt x="78" y="59"/>
                </a:moveTo>
                <a:lnTo>
                  <a:pt x="75" y="78"/>
                </a:lnTo>
                <a:lnTo>
                  <a:pt x="75" y="78"/>
                </a:lnTo>
                <a:lnTo>
                  <a:pt x="69" y="79"/>
                </a:lnTo>
                <a:lnTo>
                  <a:pt x="60" y="80"/>
                </a:lnTo>
                <a:lnTo>
                  <a:pt x="60" y="80"/>
                </a:lnTo>
                <a:lnTo>
                  <a:pt x="56" y="79"/>
                </a:lnTo>
                <a:lnTo>
                  <a:pt x="53" y="79"/>
                </a:lnTo>
                <a:lnTo>
                  <a:pt x="49" y="76"/>
                </a:lnTo>
                <a:lnTo>
                  <a:pt x="45" y="74"/>
                </a:lnTo>
                <a:lnTo>
                  <a:pt x="40" y="64"/>
                </a:lnTo>
                <a:lnTo>
                  <a:pt x="32" y="50"/>
                </a:lnTo>
                <a:lnTo>
                  <a:pt x="29" y="79"/>
                </a:lnTo>
                <a:lnTo>
                  <a:pt x="0" y="79"/>
                </a:lnTo>
                <a:lnTo>
                  <a:pt x="11" y="0"/>
                </a:lnTo>
                <a:lnTo>
                  <a:pt x="40" y="0"/>
                </a:lnTo>
                <a:lnTo>
                  <a:pt x="36" y="30"/>
                </a:lnTo>
                <a:lnTo>
                  <a:pt x="36" y="30"/>
                </a:lnTo>
                <a:lnTo>
                  <a:pt x="43" y="25"/>
                </a:lnTo>
                <a:lnTo>
                  <a:pt x="48" y="19"/>
                </a:lnTo>
                <a:lnTo>
                  <a:pt x="51" y="10"/>
                </a:lnTo>
                <a:lnTo>
                  <a:pt x="54" y="0"/>
                </a:lnTo>
                <a:lnTo>
                  <a:pt x="83" y="0"/>
                </a:lnTo>
                <a:lnTo>
                  <a:pt x="83" y="0"/>
                </a:lnTo>
                <a:lnTo>
                  <a:pt x="80" y="10"/>
                </a:lnTo>
                <a:lnTo>
                  <a:pt x="75" y="20"/>
                </a:lnTo>
                <a:lnTo>
                  <a:pt x="68" y="30"/>
                </a:lnTo>
                <a:lnTo>
                  <a:pt x="58" y="37"/>
                </a:lnTo>
                <a:lnTo>
                  <a:pt x="58" y="37"/>
                </a:lnTo>
                <a:lnTo>
                  <a:pt x="63" y="50"/>
                </a:lnTo>
                <a:lnTo>
                  <a:pt x="66" y="54"/>
                </a:lnTo>
                <a:lnTo>
                  <a:pt x="69" y="56"/>
                </a:lnTo>
                <a:lnTo>
                  <a:pt x="74" y="59"/>
                </a:lnTo>
                <a:lnTo>
                  <a:pt x="78" y="59"/>
                </a:lnTo>
                <a:lnTo>
                  <a:pt x="78" y="5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65" name="Freeform 1090">
            <a:extLst>
              <a:ext uri="{FF2B5EF4-FFF2-40B4-BE49-F238E27FC236}">
                <a16:creationId xmlns:a16="http://schemas.microsoft.com/office/drawing/2014/main" id="{99E76EFE-1CB6-4506-B700-57CD37C6BABD}"/>
              </a:ext>
            </a:extLst>
          </p:cNvPr>
          <p:cNvSpPr>
            <a:spLocks/>
          </p:cNvSpPr>
          <p:nvPr/>
        </p:nvSpPr>
        <p:spPr bwMode="auto">
          <a:xfrm>
            <a:off x="1512331" y="3087871"/>
            <a:ext cx="117475" cy="128588"/>
          </a:xfrm>
          <a:custGeom>
            <a:avLst/>
            <a:gdLst>
              <a:gd name="T0" fmla="*/ 61 w 74"/>
              <a:gd name="T1" fmla="*/ 55 h 81"/>
              <a:gd name="T2" fmla="*/ 64 w 74"/>
              <a:gd name="T3" fmla="*/ 76 h 81"/>
              <a:gd name="T4" fmla="*/ 64 w 74"/>
              <a:gd name="T5" fmla="*/ 76 h 81"/>
              <a:gd name="T6" fmla="*/ 51 w 74"/>
              <a:gd name="T7" fmla="*/ 80 h 81"/>
              <a:gd name="T8" fmla="*/ 45 w 74"/>
              <a:gd name="T9" fmla="*/ 80 h 81"/>
              <a:gd name="T10" fmla="*/ 37 w 74"/>
              <a:gd name="T11" fmla="*/ 81 h 81"/>
              <a:gd name="T12" fmla="*/ 37 w 74"/>
              <a:gd name="T13" fmla="*/ 81 h 81"/>
              <a:gd name="T14" fmla="*/ 28 w 74"/>
              <a:gd name="T15" fmla="*/ 80 h 81"/>
              <a:gd name="T16" fmla="*/ 22 w 74"/>
              <a:gd name="T17" fmla="*/ 79 h 81"/>
              <a:gd name="T18" fmla="*/ 16 w 74"/>
              <a:gd name="T19" fmla="*/ 76 h 81"/>
              <a:gd name="T20" fmla="*/ 10 w 74"/>
              <a:gd name="T21" fmla="*/ 71 h 81"/>
              <a:gd name="T22" fmla="*/ 6 w 74"/>
              <a:gd name="T23" fmla="*/ 66 h 81"/>
              <a:gd name="T24" fmla="*/ 2 w 74"/>
              <a:gd name="T25" fmla="*/ 61 h 81"/>
              <a:gd name="T26" fmla="*/ 1 w 74"/>
              <a:gd name="T27" fmla="*/ 54 h 81"/>
              <a:gd name="T28" fmla="*/ 0 w 74"/>
              <a:gd name="T29" fmla="*/ 45 h 81"/>
              <a:gd name="T30" fmla="*/ 0 w 74"/>
              <a:gd name="T31" fmla="*/ 45 h 81"/>
              <a:gd name="T32" fmla="*/ 1 w 74"/>
              <a:gd name="T33" fmla="*/ 36 h 81"/>
              <a:gd name="T34" fmla="*/ 3 w 74"/>
              <a:gd name="T35" fmla="*/ 27 h 81"/>
              <a:gd name="T36" fmla="*/ 8 w 74"/>
              <a:gd name="T37" fmla="*/ 18 h 81"/>
              <a:gd name="T38" fmla="*/ 13 w 74"/>
              <a:gd name="T39" fmla="*/ 12 h 81"/>
              <a:gd name="T40" fmla="*/ 21 w 74"/>
              <a:gd name="T41" fmla="*/ 7 h 81"/>
              <a:gd name="T42" fmla="*/ 28 w 74"/>
              <a:gd name="T43" fmla="*/ 3 h 81"/>
              <a:gd name="T44" fmla="*/ 37 w 74"/>
              <a:gd name="T45" fmla="*/ 1 h 81"/>
              <a:gd name="T46" fmla="*/ 47 w 74"/>
              <a:gd name="T47" fmla="*/ 0 h 81"/>
              <a:gd name="T48" fmla="*/ 47 w 74"/>
              <a:gd name="T49" fmla="*/ 0 h 81"/>
              <a:gd name="T50" fmla="*/ 55 w 74"/>
              <a:gd name="T51" fmla="*/ 0 h 81"/>
              <a:gd name="T52" fmla="*/ 61 w 74"/>
              <a:gd name="T53" fmla="*/ 1 h 81"/>
              <a:gd name="T54" fmla="*/ 74 w 74"/>
              <a:gd name="T55" fmla="*/ 5 h 81"/>
              <a:gd name="T56" fmla="*/ 65 w 74"/>
              <a:gd name="T57" fmla="*/ 25 h 81"/>
              <a:gd name="T58" fmla="*/ 65 w 74"/>
              <a:gd name="T59" fmla="*/ 25 h 81"/>
              <a:gd name="T60" fmla="*/ 59 w 74"/>
              <a:gd name="T61" fmla="*/ 23 h 81"/>
              <a:gd name="T62" fmla="*/ 51 w 74"/>
              <a:gd name="T63" fmla="*/ 22 h 81"/>
              <a:gd name="T64" fmla="*/ 51 w 74"/>
              <a:gd name="T65" fmla="*/ 22 h 81"/>
              <a:gd name="T66" fmla="*/ 46 w 74"/>
              <a:gd name="T67" fmla="*/ 22 h 81"/>
              <a:gd name="T68" fmla="*/ 42 w 74"/>
              <a:gd name="T69" fmla="*/ 23 h 81"/>
              <a:gd name="T70" fmla="*/ 39 w 74"/>
              <a:gd name="T71" fmla="*/ 26 h 81"/>
              <a:gd name="T72" fmla="*/ 35 w 74"/>
              <a:gd name="T73" fmla="*/ 28 h 81"/>
              <a:gd name="T74" fmla="*/ 32 w 74"/>
              <a:gd name="T75" fmla="*/ 31 h 81"/>
              <a:gd name="T76" fmla="*/ 31 w 74"/>
              <a:gd name="T77" fmla="*/ 35 h 81"/>
              <a:gd name="T78" fmla="*/ 30 w 74"/>
              <a:gd name="T79" fmla="*/ 38 h 81"/>
              <a:gd name="T80" fmla="*/ 30 w 74"/>
              <a:gd name="T81" fmla="*/ 42 h 81"/>
              <a:gd name="T82" fmla="*/ 30 w 74"/>
              <a:gd name="T83" fmla="*/ 42 h 81"/>
              <a:gd name="T84" fmla="*/ 31 w 74"/>
              <a:gd name="T85" fmla="*/ 49 h 81"/>
              <a:gd name="T86" fmla="*/ 33 w 74"/>
              <a:gd name="T87" fmla="*/ 54 h 81"/>
              <a:gd name="T88" fmla="*/ 40 w 74"/>
              <a:gd name="T89" fmla="*/ 57 h 81"/>
              <a:gd name="T90" fmla="*/ 47 w 74"/>
              <a:gd name="T91" fmla="*/ 57 h 81"/>
              <a:gd name="T92" fmla="*/ 47 w 74"/>
              <a:gd name="T93" fmla="*/ 57 h 81"/>
              <a:gd name="T94" fmla="*/ 55 w 74"/>
              <a:gd name="T95" fmla="*/ 57 h 81"/>
              <a:gd name="T96" fmla="*/ 61 w 74"/>
              <a:gd name="T97" fmla="*/ 55 h 81"/>
              <a:gd name="T98" fmla="*/ 61 w 74"/>
              <a:gd name="T99" fmla="*/ 55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4" h="81">
                <a:moveTo>
                  <a:pt x="61" y="55"/>
                </a:moveTo>
                <a:lnTo>
                  <a:pt x="64" y="76"/>
                </a:lnTo>
                <a:lnTo>
                  <a:pt x="64" y="76"/>
                </a:lnTo>
                <a:lnTo>
                  <a:pt x="51" y="80"/>
                </a:lnTo>
                <a:lnTo>
                  <a:pt x="45" y="80"/>
                </a:lnTo>
                <a:lnTo>
                  <a:pt x="37" y="81"/>
                </a:lnTo>
                <a:lnTo>
                  <a:pt x="37" y="81"/>
                </a:lnTo>
                <a:lnTo>
                  <a:pt x="28" y="80"/>
                </a:lnTo>
                <a:lnTo>
                  <a:pt x="22" y="79"/>
                </a:lnTo>
                <a:lnTo>
                  <a:pt x="16" y="76"/>
                </a:lnTo>
                <a:lnTo>
                  <a:pt x="10" y="71"/>
                </a:lnTo>
                <a:lnTo>
                  <a:pt x="6" y="66"/>
                </a:lnTo>
                <a:lnTo>
                  <a:pt x="2" y="61"/>
                </a:lnTo>
                <a:lnTo>
                  <a:pt x="1" y="54"/>
                </a:lnTo>
                <a:lnTo>
                  <a:pt x="0" y="45"/>
                </a:lnTo>
                <a:lnTo>
                  <a:pt x="0" y="45"/>
                </a:lnTo>
                <a:lnTo>
                  <a:pt x="1" y="36"/>
                </a:lnTo>
                <a:lnTo>
                  <a:pt x="3" y="27"/>
                </a:lnTo>
                <a:lnTo>
                  <a:pt x="8" y="18"/>
                </a:lnTo>
                <a:lnTo>
                  <a:pt x="13" y="12"/>
                </a:lnTo>
                <a:lnTo>
                  <a:pt x="21" y="7"/>
                </a:lnTo>
                <a:lnTo>
                  <a:pt x="28" y="3"/>
                </a:lnTo>
                <a:lnTo>
                  <a:pt x="37" y="1"/>
                </a:lnTo>
                <a:lnTo>
                  <a:pt x="47" y="0"/>
                </a:lnTo>
                <a:lnTo>
                  <a:pt x="47" y="0"/>
                </a:lnTo>
                <a:lnTo>
                  <a:pt x="55" y="0"/>
                </a:lnTo>
                <a:lnTo>
                  <a:pt x="61" y="1"/>
                </a:lnTo>
                <a:lnTo>
                  <a:pt x="74" y="5"/>
                </a:lnTo>
                <a:lnTo>
                  <a:pt x="65" y="25"/>
                </a:lnTo>
                <a:lnTo>
                  <a:pt x="65" y="25"/>
                </a:lnTo>
                <a:lnTo>
                  <a:pt x="59" y="23"/>
                </a:lnTo>
                <a:lnTo>
                  <a:pt x="51" y="22"/>
                </a:lnTo>
                <a:lnTo>
                  <a:pt x="51" y="22"/>
                </a:lnTo>
                <a:lnTo>
                  <a:pt x="46" y="22"/>
                </a:lnTo>
                <a:lnTo>
                  <a:pt x="42" y="23"/>
                </a:lnTo>
                <a:lnTo>
                  <a:pt x="39" y="26"/>
                </a:lnTo>
                <a:lnTo>
                  <a:pt x="35" y="28"/>
                </a:lnTo>
                <a:lnTo>
                  <a:pt x="32" y="31"/>
                </a:lnTo>
                <a:lnTo>
                  <a:pt x="31" y="35"/>
                </a:lnTo>
                <a:lnTo>
                  <a:pt x="30" y="38"/>
                </a:lnTo>
                <a:lnTo>
                  <a:pt x="30" y="42"/>
                </a:lnTo>
                <a:lnTo>
                  <a:pt x="30" y="42"/>
                </a:lnTo>
                <a:lnTo>
                  <a:pt x="31" y="49"/>
                </a:lnTo>
                <a:lnTo>
                  <a:pt x="33" y="54"/>
                </a:lnTo>
                <a:lnTo>
                  <a:pt x="40" y="57"/>
                </a:lnTo>
                <a:lnTo>
                  <a:pt x="47" y="57"/>
                </a:lnTo>
                <a:lnTo>
                  <a:pt x="47" y="57"/>
                </a:lnTo>
                <a:lnTo>
                  <a:pt x="55" y="57"/>
                </a:lnTo>
                <a:lnTo>
                  <a:pt x="61" y="55"/>
                </a:lnTo>
                <a:lnTo>
                  <a:pt x="61" y="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66" name="Freeform 1091">
            <a:extLst>
              <a:ext uri="{FF2B5EF4-FFF2-40B4-BE49-F238E27FC236}">
                <a16:creationId xmlns:a16="http://schemas.microsoft.com/office/drawing/2014/main" id="{02EC6B4E-D3D9-42B2-AE13-EEB76B26515C}"/>
              </a:ext>
            </a:extLst>
          </p:cNvPr>
          <p:cNvSpPr>
            <a:spLocks noEditPoints="1"/>
          </p:cNvSpPr>
          <p:nvPr/>
        </p:nvSpPr>
        <p:spPr bwMode="auto">
          <a:xfrm>
            <a:off x="1625043" y="3114859"/>
            <a:ext cx="119063" cy="101600"/>
          </a:xfrm>
          <a:custGeom>
            <a:avLst/>
            <a:gdLst>
              <a:gd name="T0" fmla="*/ 47 w 75"/>
              <a:gd name="T1" fmla="*/ 1 h 64"/>
              <a:gd name="T2" fmla="*/ 69 w 75"/>
              <a:gd name="T3" fmla="*/ 40 h 64"/>
              <a:gd name="T4" fmla="*/ 69 w 75"/>
              <a:gd name="T5" fmla="*/ 43 h 64"/>
              <a:gd name="T6" fmla="*/ 72 w 75"/>
              <a:gd name="T7" fmla="*/ 45 h 64"/>
              <a:gd name="T8" fmla="*/ 73 w 75"/>
              <a:gd name="T9" fmla="*/ 62 h 64"/>
              <a:gd name="T10" fmla="*/ 65 w 75"/>
              <a:gd name="T11" fmla="*/ 63 h 64"/>
              <a:gd name="T12" fmla="*/ 57 w 75"/>
              <a:gd name="T13" fmla="*/ 64 h 64"/>
              <a:gd name="T14" fmla="*/ 47 w 75"/>
              <a:gd name="T15" fmla="*/ 62 h 64"/>
              <a:gd name="T16" fmla="*/ 40 w 75"/>
              <a:gd name="T17" fmla="*/ 54 h 64"/>
              <a:gd name="T18" fmla="*/ 37 w 75"/>
              <a:gd name="T19" fmla="*/ 58 h 64"/>
              <a:gd name="T20" fmla="*/ 27 w 75"/>
              <a:gd name="T21" fmla="*/ 63 h 64"/>
              <a:gd name="T22" fmla="*/ 21 w 75"/>
              <a:gd name="T23" fmla="*/ 64 h 64"/>
              <a:gd name="T24" fmla="*/ 13 w 75"/>
              <a:gd name="T25" fmla="*/ 62 h 64"/>
              <a:gd name="T26" fmla="*/ 6 w 75"/>
              <a:gd name="T27" fmla="*/ 55 h 64"/>
              <a:gd name="T28" fmla="*/ 1 w 75"/>
              <a:gd name="T29" fmla="*/ 48 h 64"/>
              <a:gd name="T30" fmla="*/ 0 w 75"/>
              <a:gd name="T31" fmla="*/ 37 h 64"/>
              <a:gd name="T32" fmla="*/ 3 w 75"/>
              <a:gd name="T33" fmla="*/ 23 h 64"/>
              <a:gd name="T34" fmla="*/ 9 w 75"/>
              <a:gd name="T35" fmla="*/ 10 h 64"/>
              <a:gd name="T36" fmla="*/ 19 w 75"/>
              <a:gd name="T37" fmla="*/ 3 h 64"/>
              <a:gd name="T38" fmla="*/ 30 w 75"/>
              <a:gd name="T39" fmla="*/ 0 h 64"/>
              <a:gd name="T40" fmla="*/ 35 w 75"/>
              <a:gd name="T41" fmla="*/ 0 h 64"/>
              <a:gd name="T42" fmla="*/ 43 w 75"/>
              <a:gd name="T43" fmla="*/ 4 h 64"/>
              <a:gd name="T44" fmla="*/ 45 w 75"/>
              <a:gd name="T45" fmla="*/ 8 h 64"/>
              <a:gd name="T46" fmla="*/ 44 w 75"/>
              <a:gd name="T47" fmla="*/ 30 h 64"/>
              <a:gd name="T48" fmla="*/ 43 w 75"/>
              <a:gd name="T49" fmla="*/ 24 h 64"/>
              <a:gd name="T50" fmla="*/ 38 w 75"/>
              <a:gd name="T51" fmla="*/ 21 h 64"/>
              <a:gd name="T52" fmla="*/ 34 w 75"/>
              <a:gd name="T53" fmla="*/ 23 h 64"/>
              <a:gd name="T54" fmla="*/ 29 w 75"/>
              <a:gd name="T55" fmla="*/ 29 h 64"/>
              <a:gd name="T56" fmla="*/ 28 w 75"/>
              <a:gd name="T57" fmla="*/ 33 h 64"/>
              <a:gd name="T58" fmla="*/ 30 w 75"/>
              <a:gd name="T59" fmla="*/ 39 h 64"/>
              <a:gd name="T60" fmla="*/ 35 w 75"/>
              <a:gd name="T61" fmla="*/ 42 h 64"/>
              <a:gd name="T62" fmla="*/ 39 w 75"/>
              <a:gd name="T63" fmla="*/ 40 h 64"/>
              <a:gd name="T64" fmla="*/ 44 w 75"/>
              <a:gd name="T65" fmla="*/ 34 h 64"/>
              <a:gd name="T66" fmla="*/ 44 w 75"/>
              <a:gd name="T67" fmla="*/ 3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5" h="64">
                <a:moveTo>
                  <a:pt x="45" y="8"/>
                </a:moveTo>
                <a:lnTo>
                  <a:pt x="47" y="1"/>
                </a:lnTo>
                <a:lnTo>
                  <a:pt x="74" y="1"/>
                </a:lnTo>
                <a:lnTo>
                  <a:pt x="69" y="40"/>
                </a:lnTo>
                <a:lnTo>
                  <a:pt x="69" y="40"/>
                </a:lnTo>
                <a:lnTo>
                  <a:pt x="69" y="43"/>
                </a:lnTo>
                <a:lnTo>
                  <a:pt x="70" y="45"/>
                </a:lnTo>
                <a:lnTo>
                  <a:pt x="72" y="45"/>
                </a:lnTo>
                <a:lnTo>
                  <a:pt x="75" y="45"/>
                </a:lnTo>
                <a:lnTo>
                  <a:pt x="73" y="62"/>
                </a:lnTo>
                <a:lnTo>
                  <a:pt x="73" y="62"/>
                </a:lnTo>
                <a:lnTo>
                  <a:pt x="65" y="63"/>
                </a:lnTo>
                <a:lnTo>
                  <a:pt x="57" y="64"/>
                </a:lnTo>
                <a:lnTo>
                  <a:pt x="57" y="64"/>
                </a:lnTo>
                <a:lnTo>
                  <a:pt x="50" y="63"/>
                </a:lnTo>
                <a:lnTo>
                  <a:pt x="47" y="62"/>
                </a:lnTo>
                <a:lnTo>
                  <a:pt x="43" y="58"/>
                </a:lnTo>
                <a:lnTo>
                  <a:pt x="40" y="54"/>
                </a:lnTo>
                <a:lnTo>
                  <a:pt x="40" y="54"/>
                </a:lnTo>
                <a:lnTo>
                  <a:pt x="37" y="58"/>
                </a:lnTo>
                <a:lnTo>
                  <a:pt x="33" y="62"/>
                </a:lnTo>
                <a:lnTo>
                  <a:pt x="27" y="63"/>
                </a:lnTo>
                <a:lnTo>
                  <a:pt x="21" y="64"/>
                </a:lnTo>
                <a:lnTo>
                  <a:pt x="21" y="64"/>
                </a:lnTo>
                <a:lnTo>
                  <a:pt x="16" y="63"/>
                </a:lnTo>
                <a:lnTo>
                  <a:pt x="13" y="62"/>
                </a:lnTo>
                <a:lnTo>
                  <a:pt x="9" y="59"/>
                </a:lnTo>
                <a:lnTo>
                  <a:pt x="6" y="55"/>
                </a:lnTo>
                <a:lnTo>
                  <a:pt x="4" y="52"/>
                </a:lnTo>
                <a:lnTo>
                  <a:pt x="1" y="48"/>
                </a:lnTo>
                <a:lnTo>
                  <a:pt x="0" y="37"/>
                </a:lnTo>
                <a:lnTo>
                  <a:pt x="0" y="37"/>
                </a:lnTo>
                <a:lnTo>
                  <a:pt x="1" y="29"/>
                </a:lnTo>
                <a:lnTo>
                  <a:pt x="3" y="23"/>
                </a:lnTo>
                <a:lnTo>
                  <a:pt x="5" y="16"/>
                </a:lnTo>
                <a:lnTo>
                  <a:pt x="9" y="10"/>
                </a:lnTo>
                <a:lnTo>
                  <a:pt x="14" y="6"/>
                </a:lnTo>
                <a:lnTo>
                  <a:pt x="19" y="3"/>
                </a:lnTo>
                <a:lnTo>
                  <a:pt x="25" y="0"/>
                </a:lnTo>
                <a:lnTo>
                  <a:pt x="30" y="0"/>
                </a:lnTo>
                <a:lnTo>
                  <a:pt x="30" y="0"/>
                </a:lnTo>
                <a:lnTo>
                  <a:pt x="35" y="0"/>
                </a:lnTo>
                <a:lnTo>
                  <a:pt x="39" y="1"/>
                </a:lnTo>
                <a:lnTo>
                  <a:pt x="43" y="4"/>
                </a:lnTo>
                <a:lnTo>
                  <a:pt x="45" y="8"/>
                </a:lnTo>
                <a:lnTo>
                  <a:pt x="45" y="8"/>
                </a:lnTo>
                <a:close/>
                <a:moveTo>
                  <a:pt x="44" y="30"/>
                </a:moveTo>
                <a:lnTo>
                  <a:pt x="44" y="30"/>
                </a:lnTo>
                <a:lnTo>
                  <a:pt x="44" y="26"/>
                </a:lnTo>
                <a:lnTo>
                  <a:pt x="43" y="24"/>
                </a:lnTo>
                <a:lnTo>
                  <a:pt x="40" y="21"/>
                </a:lnTo>
                <a:lnTo>
                  <a:pt x="38" y="21"/>
                </a:lnTo>
                <a:lnTo>
                  <a:pt x="38" y="21"/>
                </a:lnTo>
                <a:lnTo>
                  <a:pt x="34" y="23"/>
                </a:lnTo>
                <a:lnTo>
                  <a:pt x="30" y="25"/>
                </a:lnTo>
                <a:lnTo>
                  <a:pt x="29" y="29"/>
                </a:lnTo>
                <a:lnTo>
                  <a:pt x="28" y="33"/>
                </a:lnTo>
                <a:lnTo>
                  <a:pt x="28" y="33"/>
                </a:lnTo>
                <a:lnTo>
                  <a:pt x="28" y="37"/>
                </a:lnTo>
                <a:lnTo>
                  <a:pt x="30" y="39"/>
                </a:lnTo>
                <a:lnTo>
                  <a:pt x="32" y="42"/>
                </a:lnTo>
                <a:lnTo>
                  <a:pt x="35" y="42"/>
                </a:lnTo>
                <a:lnTo>
                  <a:pt x="35" y="42"/>
                </a:lnTo>
                <a:lnTo>
                  <a:pt x="39" y="40"/>
                </a:lnTo>
                <a:lnTo>
                  <a:pt x="42" y="38"/>
                </a:lnTo>
                <a:lnTo>
                  <a:pt x="44" y="34"/>
                </a:lnTo>
                <a:lnTo>
                  <a:pt x="44" y="30"/>
                </a:lnTo>
                <a:lnTo>
                  <a:pt x="44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67" name="Freeform 1092">
            <a:extLst>
              <a:ext uri="{FF2B5EF4-FFF2-40B4-BE49-F238E27FC236}">
                <a16:creationId xmlns:a16="http://schemas.microsoft.com/office/drawing/2014/main" id="{7325109E-411D-4E1E-878A-0E83E1ED1403}"/>
              </a:ext>
            </a:extLst>
          </p:cNvPr>
          <p:cNvSpPr>
            <a:spLocks noEditPoints="1"/>
          </p:cNvSpPr>
          <p:nvPr/>
        </p:nvSpPr>
        <p:spPr bwMode="auto">
          <a:xfrm>
            <a:off x="1061481" y="3621271"/>
            <a:ext cx="125413" cy="130175"/>
          </a:xfrm>
          <a:custGeom>
            <a:avLst/>
            <a:gdLst>
              <a:gd name="T0" fmla="*/ 58 w 79"/>
              <a:gd name="T1" fmla="*/ 51 h 82"/>
              <a:gd name="T2" fmla="*/ 58 w 79"/>
              <a:gd name="T3" fmla="*/ 51 h 82"/>
              <a:gd name="T4" fmla="*/ 63 w 79"/>
              <a:gd name="T5" fmla="*/ 58 h 82"/>
              <a:gd name="T6" fmla="*/ 68 w 79"/>
              <a:gd name="T7" fmla="*/ 60 h 82"/>
              <a:gd name="T8" fmla="*/ 73 w 79"/>
              <a:gd name="T9" fmla="*/ 60 h 82"/>
              <a:gd name="T10" fmla="*/ 77 w 79"/>
              <a:gd name="T11" fmla="*/ 60 h 82"/>
              <a:gd name="T12" fmla="*/ 74 w 79"/>
              <a:gd name="T13" fmla="*/ 79 h 82"/>
              <a:gd name="T14" fmla="*/ 74 w 79"/>
              <a:gd name="T15" fmla="*/ 79 h 82"/>
              <a:gd name="T16" fmla="*/ 66 w 79"/>
              <a:gd name="T17" fmla="*/ 82 h 82"/>
              <a:gd name="T18" fmla="*/ 58 w 79"/>
              <a:gd name="T19" fmla="*/ 82 h 82"/>
              <a:gd name="T20" fmla="*/ 58 w 79"/>
              <a:gd name="T21" fmla="*/ 82 h 82"/>
              <a:gd name="T22" fmla="*/ 50 w 79"/>
              <a:gd name="T23" fmla="*/ 80 h 82"/>
              <a:gd name="T24" fmla="*/ 48 w 79"/>
              <a:gd name="T25" fmla="*/ 79 h 82"/>
              <a:gd name="T26" fmla="*/ 44 w 79"/>
              <a:gd name="T27" fmla="*/ 77 h 82"/>
              <a:gd name="T28" fmla="*/ 39 w 79"/>
              <a:gd name="T29" fmla="*/ 68 h 82"/>
              <a:gd name="T30" fmla="*/ 33 w 79"/>
              <a:gd name="T31" fmla="*/ 55 h 82"/>
              <a:gd name="T32" fmla="*/ 33 w 79"/>
              <a:gd name="T33" fmla="*/ 55 h 82"/>
              <a:gd name="T34" fmla="*/ 31 w 79"/>
              <a:gd name="T35" fmla="*/ 55 h 82"/>
              <a:gd name="T36" fmla="*/ 28 w 79"/>
              <a:gd name="T37" fmla="*/ 80 h 82"/>
              <a:gd name="T38" fmla="*/ 0 w 79"/>
              <a:gd name="T39" fmla="*/ 80 h 82"/>
              <a:gd name="T40" fmla="*/ 11 w 79"/>
              <a:gd name="T41" fmla="*/ 3 h 82"/>
              <a:gd name="T42" fmla="*/ 11 w 79"/>
              <a:gd name="T43" fmla="*/ 3 h 82"/>
              <a:gd name="T44" fmla="*/ 24 w 79"/>
              <a:gd name="T45" fmla="*/ 1 h 82"/>
              <a:gd name="T46" fmla="*/ 40 w 79"/>
              <a:gd name="T47" fmla="*/ 0 h 82"/>
              <a:gd name="T48" fmla="*/ 40 w 79"/>
              <a:gd name="T49" fmla="*/ 0 h 82"/>
              <a:gd name="T50" fmla="*/ 54 w 79"/>
              <a:gd name="T51" fmla="*/ 1 h 82"/>
              <a:gd name="T52" fmla="*/ 60 w 79"/>
              <a:gd name="T53" fmla="*/ 3 h 82"/>
              <a:gd name="T54" fmla="*/ 66 w 79"/>
              <a:gd name="T55" fmla="*/ 5 h 82"/>
              <a:gd name="T56" fmla="*/ 71 w 79"/>
              <a:gd name="T57" fmla="*/ 9 h 82"/>
              <a:gd name="T58" fmla="*/ 75 w 79"/>
              <a:gd name="T59" fmla="*/ 13 h 82"/>
              <a:gd name="T60" fmla="*/ 78 w 79"/>
              <a:gd name="T61" fmla="*/ 18 h 82"/>
              <a:gd name="T62" fmla="*/ 79 w 79"/>
              <a:gd name="T63" fmla="*/ 24 h 82"/>
              <a:gd name="T64" fmla="*/ 79 w 79"/>
              <a:gd name="T65" fmla="*/ 24 h 82"/>
              <a:gd name="T66" fmla="*/ 78 w 79"/>
              <a:gd name="T67" fmla="*/ 30 h 82"/>
              <a:gd name="T68" fmla="*/ 77 w 79"/>
              <a:gd name="T69" fmla="*/ 35 h 82"/>
              <a:gd name="T70" fmla="*/ 75 w 79"/>
              <a:gd name="T71" fmla="*/ 39 h 82"/>
              <a:gd name="T72" fmla="*/ 73 w 79"/>
              <a:gd name="T73" fmla="*/ 43 h 82"/>
              <a:gd name="T74" fmla="*/ 65 w 79"/>
              <a:gd name="T75" fmla="*/ 48 h 82"/>
              <a:gd name="T76" fmla="*/ 58 w 79"/>
              <a:gd name="T77" fmla="*/ 51 h 82"/>
              <a:gd name="T78" fmla="*/ 58 w 79"/>
              <a:gd name="T79" fmla="*/ 51 h 82"/>
              <a:gd name="T80" fmla="*/ 50 w 79"/>
              <a:gd name="T81" fmla="*/ 29 h 82"/>
              <a:gd name="T82" fmla="*/ 50 w 79"/>
              <a:gd name="T83" fmla="*/ 29 h 82"/>
              <a:gd name="T84" fmla="*/ 49 w 79"/>
              <a:gd name="T85" fmla="*/ 25 h 82"/>
              <a:gd name="T86" fmla="*/ 46 w 79"/>
              <a:gd name="T87" fmla="*/ 23 h 82"/>
              <a:gd name="T88" fmla="*/ 43 w 79"/>
              <a:gd name="T89" fmla="*/ 21 h 82"/>
              <a:gd name="T90" fmla="*/ 39 w 79"/>
              <a:gd name="T91" fmla="*/ 21 h 82"/>
              <a:gd name="T92" fmla="*/ 39 w 79"/>
              <a:gd name="T93" fmla="*/ 21 h 82"/>
              <a:gd name="T94" fmla="*/ 36 w 79"/>
              <a:gd name="T95" fmla="*/ 21 h 82"/>
              <a:gd name="T96" fmla="*/ 34 w 79"/>
              <a:gd name="T97" fmla="*/ 38 h 82"/>
              <a:gd name="T98" fmla="*/ 34 w 79"/>
              <a:gd name="T99" fmla="*/ 38 h 82"/>
              <a:gd name="T100" fmla="*/ 36 w 79"/>
              <a:gd name="T101" fmla="*/ 38 h 82"/>
              <a:gd name="T102" fmla="*/ 36 w 79"/>
              <a:gd name="T103" fmla="*/ 38 h 82"/>
              <a:gd name="T104" fmla="*/ 40 w 79"/>
              <a:gd name="T105" fmla="*/ 38 h 82"/>
              <a:gd name="T106" fmla="*/ 45 w 79"/>
              <a:gd name="T107" fmla="*/ 36 h 82"/>
              <a:gd name="T108" fmla="*/ 49 w 79"/>
              <a:gd name="T109" fmla="*/ 33 h 82"/>
              <a:gd name="T110" fmla="*/ 50 w 79"/>
              <a:gd name="T111" fmla="*/ 31 h 82"/>
              <a:gd name="T112" fmla="*/ 50 w 79"/>
              <a:gd name="T113" fmla="*/ 29 h 82"/>
              <a:gd name="T114" fmla="*/ 50 w 79"/>
              <a:gd name="T115" fmla="*/ 29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9" h="82">
                <a:moveTo>
                  <a:pt x="58" y="51"/>
                </a:moveTo>
                <a:lnTo>
                  <a:pt x="58" y="51"/>
                </a:lnTo>
                <a:lnTo>
                  <a:pt x="63" y="58"/>
                </a:lnTo>
                <a:lnTo>
                  <a:pt x="68" y="60"/>
                </a:lnTo>
                <a:lnTo>
                  <a:pt x="73" y="60"/>
                </a:lnTo>
                <a:lnTo>
                  <a:pt x="77" y="60"/>
                </a:lnTo>
                <a:lnTo>
                  <a:pt x="74" y="79"/>
                </a:lnTo>
                <a:lnTo>
                  <a:pt x="74" y="79"/>
                </a:lnTo>
                <a:lnTo>
                  <a:pt x="66" y="82"/>
                </a:lnTo>
                <a:lnTo>
                  <a:pt x="58" y="82"/>
                </a:lnTo>
                <a:lnTo>
                  <a:pt x="58" y="82"/>
                </a:lnTo>
                <a:lnTo>
                  <a:pt x="50" y="80"/>
                </a:lnTo>
                <a:lnTo>
                  <a:pt x="48" y="79"/>
                </a:lnTo>
                <a:lnTo>
                  <a:pt x="44" y="77"/>
                </a:lnTo>
                <a:lnTo>
                  <a:pt x="39" y="68"/>
                </a:lnTo>
                <a:lnTo>
                  <a:pt x="33" y="55"/>
                </a:lnTo>
                <a:lnTo>
                  <a:pt x="33" y="55"/>
                </a:lnTo>
                <a:lnTo>
                  <a:pt x="31" y="55"/>
                </a:lnTo>
                <a:lnTo>
                  <a:pt x="28" y="80"/>
                </a:lnTo>
                <a:lnTo>
                  <a:pt x="0" y="80"/>
                </a:lnTo>
                <a:lnTo>
                  <a:pt x="11" y="3"/>
                </a:lnTo>
                <a:lnTo>
                  <a:pt x="11" y="3"/>
                </a:lnTo>
                <a:lnTo>
                  <a:pt x="24" y="1"/>
                </a:lnTo>
                <a:lnTo>
                  <a:pt x="40" y="0"/>
                </a:lnTo>
                <a:lnTo>
                  <a:pt x="40" y="0"/>
                </a:lnTo>
                <a:lnTo>
                  <a:pt x="54" y="1"/>
                </a:lnTo>
                <a:lnTo>
                  <a:pt x="60" y="3"/>
                </a:lnTo>
                <a:lnTo>
                  <a:pt x="66" y="5"/>
                </a:lnTo>
                <a:lnTo>
                  <a:pt x="71" y="9"/>
                </a:lnTo>
                <a:lnTo>
                  <a:pt x="75" y="13"/>
                </a:lnTo>
                <a:lnTo>
                  <a:pt x="78" y="18"/>
                </a:lnTo>
                <a:lnTo>
                  <a:pt x="79" y="24"/>
                </a:lnTo>
                <a:lnTo>
                  <a:pt x="79" y="24"/>
                </a:lnTo>
                <a:lnTo>
                  <a:pt x="78" y="30"/>
                </a:lnTo>
                <a:lnTo>
                  <a:pt x="77" y="35"/>
                </a:lnTo>
                <a:lnTo>
                  <a:pt x="75" y="39"/>
                </a:lnTo>
                <a:lnTo>
                  <a:pt x="73" y="43"/>
                </a:lnTo>
                <a:lnTo>
                  <a:pt x="65" y="48"/>
                </a:lnTo>
                <a:lnTo>
                  <a:pt x="58" y="51"/>
                </a:lnTo>
                <a:lnTo>
                  <a:pt x="58" y="51"/>
                </a:lnTo>
                <a:close/>
                <a:moveTo>
                  <a:pt x="50" y="29"/>
                </a:moveTo>
                <a:lnTo>
                  <a:pt x="50" y="29"/>
                </a:lnTo>
                <a:lnTo>
                  <a:pt x="49" y="25"/>
                </a:lnTo>
                <a:lnTo>
                  <a:pt x="46" y="23"/>
                </a:lnTo>
                <a:lnTo>
                  <a:pt x="43" y="21"/>
                </a:lnTo>
                <a:lnTo>
                  <a:pt x="39" y="21"/>
                </a:lnTo>
                <a:lnTo>
                  <a:pt x="39" y="21"/>
                </a:lnTo>
                <a:lnTo>
                  <a:pt x="36" y="21"/>
                </a:lnTo>
                <a:lnTo>
                  <a:pt x="34" y="38"/>
                </a:lnTo>
                <a:lnTo>
                  <a:pt x="34" y="38"/>
                </a:lnTo>
                <a:lnTo>
                  <a:pt x="36" y="38"/>
                </a:lnTo>
                <a:lnTo>
                  <a:pt x="36" y="38"/>
                </a:lnTo>
                <a:lnTo>
                  <a:pt x="40" y="38"/>
                </a:lnTo>
                <a:lnTo>
                  <a:pt x="45" y="36"/>
                </a:lnTo>
                <a:lnTo>
                  <a:pt x="49" y="33"/>
                </a:lnTo>
                <a:lnTo>
                  <a:pt x="50" y="31"/>
                </a:lnTo>
                <a:lnTo>
                  <a:pt x="50" y="29"/>
                </a:lnTo>
                <a:lnTo>
                  <a:pt x="50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68" name="Freeform 1093">
            <a:extLst>
              <a:ext uri="{FF2B5EF4-FFF2-40B4-BE49-F238E27FC236}">
                <a16:creationId xmlns:a16="http://schemas.microsoft.com/office/drawing/2014/main" id="{7764B238-815E-4192-9985-A5CF856BAA98}"/>
              </a:ext>
            </a:extLst>
          </p:cNvPr>
          <p:cNvSpPr>
            <a:spLocks noEditPoints="1"/>
          </p:cNvSpPr>
          <p:nvPr/>
        </p:nvSpPr>
        <p:spPr bwMode="auto">
          <a:xfrm>
            <a:off x="1193243" y="3613334"/>
            <a:ext cx="115888" cy="138113"/>
          </a:xfrm>
          <a:custGeom>
            <a:avLst/>
            <a:gdLst>
              <a:gd name="T0" fmla="*/ 73 w 73"/>
              <a:gd name="T1" fmla="*/ 49 h 87"/>
              <a:gd name="T2" fmla="*/ 73 w 73"/>
              <a:gd name="T3" fmla="*/ 49 h 87"/>
              <a:gd name="T4" fmla="*/ 73 w 73"/>
              <a:gd name="T5" fmla="*/ 56 h 87"/>
              <a:gd name="T6" fmla="*/ 71 w 73"/>
              <a:gd name="T7" fmla="*/ 64 h 87"/>
              <a:gd name="T8" fmla="*/ 69 w 73"/>
              <a:gd name="T9" fmla="*/ 70 h 87"/>
              <a:gd name="T10" fmla="*/ 65 w 73"/>
              <a:gd name="T11" fmla="*/ 75 h 87"/>
              <a:gd name="T12" fmla="*/ 61 w 73"/>
              <a:gd name="T13" fmla="*/ 80 h 87"/>
              <a:gd name="T14" fmla="*/ 56 w 73"/>
              <a:gd name="T15" fmla="*/ 84 h 87"/>
              <a:gd name="T16" fmla="*/ 50 w 73"/>
              <a:gd name="T17" fmla="*/ 85 h 87"/>
              <a:gd name="T18" fmla="*/ 44 w 73"/>
              <a:gd name="T19" fmla="*/ 87 h 87"/>
              <a:gd name="T20" fmla="*/ 44 w 73"/>
              <a:gd name="T21" fmla="*/ 87 h 87"/>
              <a:gd name="T22" fmla="*/ 39 w 73"/>
              <a:gd name="T23" fmla="*/ 87 h 87"/>
              <a:gd name="T24" fmla="*/ 34 w 73"/>
              <a:gd name="T25" fmla="*/ 84 h 87"/>
              <a:gd name="T26" fmla="*/ 30 w 73"/>
              <a:gd name="T27" fmla="*/ 82 h 87"/>
              <a:gd name="T28" fmla="*/ 27 w 73"/>
              <a:gd name="T29" fmla="*/ 78 h 87"/>
              <a:gd name="T30" fmla="*/ 26 w 73"/>
              <a:gd name="T31" fmla="*/ 85 h 87"/>
              <a:gd name="T32" fmla="*/ 0 w 73"/>
              <a:gd name="T33" fmla="*/ 85 h 87"/>
              <a:gd name="T34" fmla="*/ 11 w 73"/>
              <a:gd name="T35" fmla="*/ 0 h 87"/>
              <a:gd name="T36" fmla="*/ 40 w 73"/>
              <a:gd name="T37" fmla="*/ 0 h 87"/>
              <a:gd name="T38" fmla="*/ 35 w 73"/>
              <a:gd name="T39" fmla="*/ 30 h 87"/>
              <a:gd name="T40" fmla="*/ 35 w 73"/>
              <a:gd name="T41" fmla="*/ 30 h 87"/>
              <a:gd name="T42" fmla="*/ 39 w 73"/>
              <a:gd name="T43" fmla="*/ 26 h 87"/>
              <a:gd name="T44" fmla="*/ 44 w 73"/>
              <a:gd name="T45" fmla="*/ 25 h 87"/>
              <a:gd name="T46" fmla="*/ 47 w 73"/>
              <a:gd name="T47" fmla="*/ 23 h 87"/>
              <a:gd name="T48" fmla="*/ 53 w 73"/>
              <a:gd name="T49" fmla="*/ 23 h 87"/>
              <a:gd name="T50" fmla="*/ 53 w 73"/>
              <a:gd name="T51" fmla="*/ 23 h 87"/>
              <a:gd name="T52" fmla="*/ 58 w 73"/>
              <a:gd name="T53" fmla="*/ 23 h 87"/>
              <a:gd name="T54" fmla="*/ 61 w 73"/>
              <a:gd name="T55" fmla="*/ 25 h 87"/>
              <a:gd name="T56" fmla="*/ 65 w 73"/>
              <a:gd name="T57" fmla="*/ 28 h 87"/>
              <a:gd name="T58" fmla="*/ 68 w 73"/>
              <a:gd name="T59" fmla="*/ 30 h 87"/>
              <a:gd name="T60" fmla="*/ 70 w 73"/>
              <a:gd name="T61" fmla="*/ 34 h 87"/>
              <a:gd name="T62" fmla="*/ 71 w 73"/>
              <a:gd name="T63" fmla="*/ 39 h 87"/>
              <a:gd name="T64" fmla="*/ 73 w 73"/>
              <a:gd name="T65" fmla="*/ 49 h 87"/>
              <a:gd name="T66" fmla="*/ 73 w 73"/>
              <a:gd name="T67" fmla="*/ 49 h 87"/>
              <a:gd name="T68" fmla="*/ 46 w 73"/>
              <a:gd name="T69" fmla="*/ 53 h 87"/>
              <a:gd name="T70" fmla="*/ 46 w 73"/>
              <a:gd name="T71" fmla="*/ 53 h 87"/>
              <a:gd name="T72" fmla="*/ 45 w 73"/>
              <a:gd name="T73" fmla="*/ 49 h 87"/>
              <a:gd name="T74" fmla="*/ 44 w 73"/>
              <a:gd name="T75" fmla="*/ 46 h 87"/>
              <a:gd name="T76" fmla="*/ 41 w 73"/>
              <a:gd name="T77" fmla="*/ 45 h 87"/>
              <a:gd name="T78" fmla="*/ 39 w 73"/>
              <a:gd name="T79" fmla="*/ 44 h 87"/>
              <a:gd name="T80" fmla="*/ 39 w 73"/>
              <a:gd name="T81" fmla="*/ 44 h 87"/>
              <a:gd name="T82" fmla="*/ 35 w 73"/>
              <a:gd name="T83" fmla="*/ 45 h 87"/>
              <a:gd name="T84" fmla="*/ 32 w 73"/>
              <a:gd name="T85" fmla="*/ 48 h 87"/>
              <a:gd name="T86" fmla="*/ 30 w 73"/>
              <a:gd name="T87" fmla="*/ 51 h 87"/>
              <a:gd name="T88" fmla="*/ 29 w 73"/>
              <a:gd name="T89" fmla="*/ 56 h 87"/>
              <a:gd name="T90" fmla="*/ 29 w 73"/>
              <a:gd name="T91" fmla="*/ 56 h 87"/>
              <a:gd name="T92" fmla="*/ 30 w 73"/>
              <a:gd name="T93" fmla="*/ 59 h 87"/>
              <a:gd name="T94" fmla="*/ 31 w 73"/>
              <a:gd name="T95" fmla="*/ 63 h 87"/>
              <a:gd name="T96" fmla="*/ 34 w 73"/>
              <a:gd name="T97" fmla="*/ 64 h 87"/>
              <a:gd name="T98" fmla="*/ 36 w 73"/>
              <a:gd name="T99" fmla="*/ 65 h 87"/>
              <a:gd name="T100" fmla="*/ 36 w 73"/>
              <a:gd name="T101" fmla="*/ 65 h 87"/>
              <a:gd name="T102" fmla="*/ 40 w 73"/>
              <a:gd name="T103" fmla="*/ 64 h 87"/>
              <a:gd name="T104" fmla="*/ 42 w 73"/>
              <a:gd name="T105" fmla="*/ 62 h 87"/>
              <a:gd name="T106" fmla="*/ 45 w 73"/>
              <a:gd name="T107" fmla="*/ 58 h 87"/>
              <a:gd name="T108" fmla="*/ 46 w 73"/>
              <a:gd name="T109" fmla="*/ 53 h 87"/>
              <a:gd name="T110" fmla="*/ 46 w 73"/>
              <a:gd name="T111" fmla="*/ 53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3" h="87">
                <a:moveTo>
                  <a:pt x="73" y="49"/>
                </a:moveTo>
                <a:lnTo>
                  <a:pt x="73" y="49"/>
                </a:lnTo>
                <a:lnTo>
                  <a:pt x="73" y="56"/>
                </a:lnTo>
                <a:lnTo>
                  <a:pt x="71" y="64"/>
                </a:lnTo>
                <a:lnTo>
                  <a:pt x="69" y="70"/>
                </a:lnTo>
                <a:lnTo>
                  <a:pt x="65" y="75"/>
                </a:lnTo>
                <a:lnTo>
                  <a:pt x="61" y="80"/>
                </a:lnTo>
                <a:lnTo>
                  <a:pt x="56" y="84"/>
                </a:lnTo>
                <a:lnTo>
                  <a:pt x="50" y="85"/>
                </a:lnTo>
                <a:lnTo>
                  <a:pt x="44" y="87"/>
                </a:lnTo>
                <a:lnTo>
                  <a:pt x="44" y="87"/>
                </a:lnTo>
                <a:lnTo>
                  <a:pt x="39" y="87"/>
                </a:lnTo>
                <a:lnTo>
                  <a:pt x="34" y="84"/>
                </a:lnTo>
                <a:lnTo>
                  <a:pt x="30" y="82"/>
                </a:lnTo>
                <a:lnTo>
                  <a:pt x="27" y="78"/>
                </a:lnTo>
                <a:lnTo>
                  <a:pt x="26" y="85"/>
                </a:lnTo>
                <a:lnTo>
                  <a:pt x="0" y="85"/>
                </a:lnTo>
                <a:lnTo>
                  <a:pt x="11" y="0"/>
                </a:lnTo>
                <a:lnTo>
                  <a:pt x="40" y="0"/>
                </a:lnTo>
                <a:lnTo>
                  <a:pt x="35" y="30"/>
                </a:lnTo>
                <a:lnTo>
                  <a:pt x="35" y="30"/>
                </a:lnTo>
                <a:lnTo>
                  <a:pt x="39" y="26"/>
                </a:lnTo>
                <a:lnTo>
                  <a:pt x="44" y="25"/>
                </a:lnTo>
                <a:lnTo>
                  <a:pt x="47" y="23"/>
                </a:lnTo>
                <a:lnTo>
                  <a:pt x="53" y="23"/>
                </a:lnTo>
                <a:lnTo>
                  <a:pt x="53" y="23"/>
                </a:lnTo>
                <a:lnTo>
                  <a:pt x="58" y="23"/>
                </a:lnTo>
                <a:lnTo>
                  <a:pt x="61" y="25"/>
                </a:lnTo>
                <a:lnTo>
                  <a:pt x="65" y="28"/>
                </a:lnTo>
                <a:lnTo>
                  <a:pt x="68" y="30"/>
                </a:lnTo>
                <a:lnTo>
                  <a:pt x="70" y="34"/>
                </a:lnTo>
                <a:lnTo>
                  <a:pt x="71" y="39"/>
                </a:lnTo>
                <a:lnTo>
                  <a:pt x="73" y="49"/>
                </a:lnTo>
                <a:lnTo>
                  <a:pt x="73" y="49"/>
                </a:lnTo>
                <a:close/>
                <a:moveTo>
                  <a:pt x="46" y="53"/>
                </a:moveTo>
                <a:lnTo>
                  <a:pt x="46" y="53"/>
                </a:lnTo>
                <a:lnTo>
                  <a:pt x="45" y="49"/>
                </a:lnTo>
                <a:lnTo>
                  <a:pt x="44" y="46"/>
                </a:lnTo>
                <a:lnTo>
                  <a:pt x="41" y="45"/>
                </a:lnTo>
                <a:lnTo>
                  <a:pt x="39" y="44"/>
                </a:lnTo>
                <a:lnTo>
                  <a:pt x="39" y="44"/>
                </a:lnTo>
                <a:lnTo>
                  <a:pt x="35" y="45"/>
                </a:lnTo>
                <a:lnTo>
                  <a:pt x="32" y="48"/>
                </a:lnTo>
                <a:lnTo>
                  <a:pt x="30" y="51"/>
                </a:lnTo>
                <a:lnTo>
                  <a:pt x="29" y="56"/>
                </a:lnTo>
                <a:lnTo>
                  <a:pt x="29" y="56"/>
                </a:lnTo>
                <a:lnTo>
                  <a:pt x="30" y="59"/>
                </a:lnTo>
                <a:lnTo>
                  <a:pt x="31" y="63"/>
                </a:lnTo>
                <a:lnTo>
                  <a:pt x="34" y="64"/>
                </a:lnTo>
                <a:lnTo>
                  <a:pt x="36" y="65"/>
                </a:lnTo>
                <a:lnTo>
                  <a:pt x="36" y="65"/>
                </a:lnTo>
                <a:lnTo>
                  <a:pt x="40" y="64"/>
                </a:lnTo>
                <a:lnTo>
                  <a:pt x="42" y="62"/>
                </a:lnTo>
                <a:lnTo>
                  <a:pt x="45" y="58"/>
                </a:lnTo>
                <a:lnTo>
                  <a:pt x="46" y="53"/>
                </a:lnTo>
                <a:lnTo>
                  <a:pt x="46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69" name="Freeform 1094">
            <a:extLst>
              <a:ext uri="{FF2B5EF4-FFF2-40B4-BE49-F238E27FC236}">
                <a16:creationId xmlns:a16="http://schemas.microsoft.com/office/drawing/2014/main" id="{2782B39E-41A5-4813-813D-0680F8C09A33}"/>
              </a:ext>
            </a:extLst>
          </p:cNvPr>
          <p:cNvSpPr>
            <a:spLocks/>
          </p:cNvSpPr>
          <p:nvPr/>
        </p:nvSpPr>
        <p:spPr bwMode="auto">
          <a:xfrm>
            <a:off x="1525031" y="3621271"/>
            <a:ext cx="112713" cy="130175"/>
          </a:xfrm>
          <a:custGeom>
            <a:avLst/>
            <a:gdLst>
              <a:gd name="T0" fmla="*/ 67 w 71"/>
              <a:gd name="T1" fmla="*/ 53 h 82"/>
              <a:gd name="T2" fmla="*/ 67 w 71"/>
              <a:gd name="T3" fmla="*/ 53 h 82"/>
              <a:gd name="T4" fmla="*/ 66 w 71"/>
              <a:gd name="T5" fmla="*/ 59 h 82"/>
              <a:gd name="T6" fmla="*/ 64 w 71"/>
              <a:gd name="T7" fmla="*/ 65 h 82"/>
              <a:gd name="T8" fmla="*/ 61 w 71"/>
              <a:gd name="T9" fmla="*/ 70 h 82"/>
              <a:gd name="T10" fmla="*/ 57 w 71"/>
              <a:gd name="T11" fmla="*/ 74 h 82"/>
              <a:gd name="T12" fmla="*/ 51 w 71"/>
              <a:gd name="T13" fmla="*/ 78 h 82"/>
              <a:gd name="T14" fmla="*/ 44 w 71"/>
              <a:gd name="T15" fmla="*/ 80 h 82"/>
              <a:gd name="T16" fmla="*/ 37 w 71"/>
              <a:gd name="T17" fmla="*/ 82 h 82"/>
              <a:gd name="T18" fmla="*/ 29 w 71"/>
              <a:gd name="T19" fmla="*/ 82 h 82"/>
              <a:gd name="T20" fmla="*/ 29 w 71"/>
              <a:gd name="T21" fmla="*/ 82 h 82"/>
              <a:gd name="T22" fmla="*/ 20 w 71"/>
              <a:gd name="T23" fmla="*/ 82 h 82"/>
              <a:gd name="T24" fmla="*/ 13 w 71"/>
              <a:gd name="T25" fmla="*/ 80 h 82"/>
              <a:gd name="T26" fmla="*/ 7 w 71"/>
              <a:gd name="T27" fmla="*/ 78 h 82"/>
              <a:gd name="T28" fmla="*/ 0 w 71"/>
              <a:gd name="T29" fmla="*/ 75 h 82"/>
              <a:gd name="T30" fmla="*/ 8 w 71"/>
              <a:gd name="T31" fmla="*/ 54 h 82"/>
              <a:gd name="T32" fmla="*/ 8 w 71"/>
              <a:gd name="T33" fmla="*/ 54 h 82"/>
              <a:gd name="T34" fmla="*/ 18 w 71"/>
              <a:gd name="T35" fmla="*/ 58 h 82"/>
              <a:gd name="T36" fmla="*/ 23 w 71"/>
              <a:gd name="T37" fmla="*/ 60 h 82"/>
              <a:gd name="T38" fmla="*/ 31 w 71"/>
              <a:gd name="T39" fmla="*/ 60 h 82"/>
              <a:gd name="T40" fmla="*/ 31 w 71"/>
              <a:gd name="T41" fmla="*/ 60 h 82"/>
              <a:gd name="T42" fmla="*/ 37 w 71"/>
              <a:gd name="T43" fmla="*/ 59 h 82"/>
              <a:gd name="T44" fmla="*/ 38 w 71"/>
              <a:gd name="T45" fmla="*/ 59 h 82"/>
              <a:gd name="T46" fmla="*/ 38 w 71"/>
              <a:gd name="T47" fmla="*/ 58 h 82"/>
              <a:gd name="T48" fmla="*/ 38 w 71"/>
              <a:gd name="T49" fmla="*/ 58 h 82"/>
              <a:gd name="T50" fmla="*/ 37 w 71"/>
              <a:gd name="T51" fmla="*/ 55 h 82"/>
              <a:gd name="T52" fmla="*/ 33 w 71"/>
              <a:gd name="T53" fmla="*/ 54 h 82"/>
              <a:gd name="T54" fmla="*/ 23 w 71"/>
              <a:gd name="T55" fmla="*/ 51 h 82"/>
              <a:gd name="T56" fmla="*/ 17 w 71"/>
              <a:gd name="T57" fmla="*/ 49 h 82"/>
              <a:gd name="T58" fmla="*/ 12 w 71"/>
              <a:gd name="T59" fmla="*/ 45 h 82"/>
              <a:gd name="T60" fmla="*/ 8 w 71"/>
              <a:gd name="T61" fmla="*/ 40 h 82"/>
              <a:gd name="T62" fmla="*/ 8 w 71"/>
              <a:gd name="T63" fmla="*/ 35 h 82"/>
              <a:gd name="T64" fmla="*/ 7 w 71"/>
              <a:gd name="T65" fmla="*/ 31 h 82"/>
              <a:gd name="T66" fmla="*/ 7 w 71"/>
              <a:gd name="T67" fmla="*/ 31 h 82"/>
              <a:gd name="T68" fmla="*/ 8 w 71"/>
              <a:gd name="T69" fmla="*/ 25 h 82"/>
              <a:gd name="T70" fmla="*/ 9 w 71"/>
              <a:gd name="T71" fmla="*/ 19 h 82"/>
              <a:gd name="T72" fmla="*/ 13 w 71"/>
              <a:gd name="T73" fmla="*/ 14 h 82"/>
              <a:gd name="T74" fmla="*/ 17 w 71"/>
              <a:gd name="T75" fmla="*/ 9 h 82"/>
              <a:gd name="T76" fmla="*/ 22 w 71"/>
              <a:gd name="T77" fmla="*/ 5 h 82"/>
              <a:gd name="T78" fmla="*/ 28 w 71"/>
              <a:gd name="T79" fmla="*/ 3 h 82"/>
              <a:gd name="T80" fmla="*/ 36 w 71"/>
              <a:gd name="T81" fmla="*/ 1 h 82"/>
              <a:gd name="T82" fmla="*/ 43 w 71"/>
              <a:gd name="T83" fmla="*/ 0 h 82"/>
              <a:gd name="T84" fmla="*/ 43 w 71"/>
              <a:gd name="T85" fmla="*/ 0 h 82"/>
              <a:gd name="T86" fmla="*/ 57 w 71"/>
              <a:gd name="T87" fmla="*/ 1 h 82"/>
              <a:gd name="T88" fmla="*/ 71 w 71"/>
              <a:gd name="T89" fmla="*/ 5 h 82"/>
              <a:gd name="T90" fmla="*/ 63 w 71"/>
              <a:gd name="T91" fmla="*/ 26 h 82"/>
              <a:gd name="T92" fmla="*/ 63 w 71"/>
              <a:gd name="T93" fmla="*/ 26 h 82"/>
              <a:gd name="T94" fmla="*/ 54 w 71"/>
              <a:gd name="T95" fmla="*/ 24 h 82"/>
              <a:gd name="T96" fmla="*/ 42 w 71"/>
              <a:gd name="T97" fmla="*/ 23 h 82"/>
              <a:gd name="T98" fmla="*/ 42 w 71"/>
              <a:gd name="T99" fmla="*/ 23 h 82"/>
              <a:gd name="T100" fmla="*/ 37 w 71"/>
              <a:gd name="T101" fmla="*/ 23 h 82"/>
              <a:gd name="T102" fmla="*/ 36 w 71"/>
              <a:gd name="T103" fmla="*/ 24 h 82"/>
              <a:gd name="T104" fmla="*/ 36 w 71"/>
              <a:gd name="T105" fmla="*/ 25 h 82"/>
              <a:gd name="T106" fmla="*/ 36 w 71"/>
              <a:gd name="T107" fmla="*/ 25 h 82"/>
              <a:gd name="T108" fmla="*/ 37 w 71"/>
              <a:gd name="T109" fmla="*/ 26 h 82"/>
              <a:gd name="T110" fmla="*/ 41 w 71"/>
              <a:gd name="T111" fmla="*/ 28 h 82"/>
              <a:gd name="T112" fmla="*/ 51 w 71"/>
              <a:gd name="T113" fmla="*/ 31 h 82"/>
              <a:gd name="T114" fmla="*/ 57 w 71"/>
              <a:gd name="T115" fmla="*/ 34 h 82"/>
              <a:gd name="T116" fmla="*/ 62 w 71"/>
              <a:gd name="T117" fmla="*/ 38 h 82"/>
              <a:gd name="T118" fmla="*/ 66 w 71"/>
              <a:gd name="T119" fmla="*/ 44 h 82"/>
              <a:gd name="T120" fmla="*/ 67 w 71"/>
              <a:gd name="T121" fmla="*/ 48 h 82"/>
              <a:gd name="T122" fmla="*/ 67 w 71"/>
              <a:gd name="T123" fmla="*/ 53 h 82"/>
              <a:gd name="T124" fmla="*/ 67 w 71"/>
              <a:gd name="T125" fmla="*/ 53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" h="82">
                <a:moveTo>
                  <a:pt x="67" y="53"/>
                </a:moveTo>
                <a:lnTo>
                  <a:pt x="67" y="53"/>
                </a:lnTo>
                <a:lnTo>
                  <a:pt x="66" y="59"/>
                </a:lnTo>
                <a:lnTo>
                  <a:pt x="64" y="65"/>
                </a:lnTo>
                <a:lnTo>
                  <a:pt x="61" y="70"/>
                </a:lnTo>
                <a:lnTo>
                  <a:pt x="57" y="74"/>
                </a:lnTo>
                <a:lnTo>
                  <a:pt x="51" y="78"/>
                </a:lnTo>
                <a:lnTo>
                  <a:pt x="44" y="80"/>
                </a:lnTo>
                <a:lnTo>
                  <a:pt x="37" y="82"/>
                </a:lnTo>
                <a:lnTo>
                  <a:pt x="29" y="82"/>
                </a:lnTo>
                <a:lnTo>
                  <a:pt x="29" y="82"/>
                </a:lnTo>
                <a:lnTo>
                  <a:pt x="20" y="82"/>
                </a:lnTo>
                <a:lnTo>
                  <a:pt x="13" y="80"/>
                </a:lnTo>
                <a:lnTo>
                  <a:pt x="7" y="78"/>
                </a:lnTo>
                <a:lnTo>
                  <a:pt x="0" y="75"/>
                </a:lnTo>
                <a:lnTo>
                  <a:pt x="8" y="54"/>
                </a:lnTo>
                <a:lnTo>
                  <a:pt x="8" y="54"/>
                </a:lnTo>
                <a:lnTo>
                  <a:pt x="18" y="58"/>
                </a:lnTo>
                <a:lnTo>
                  <a:pt x="23" y="60"/>
                </a:lnTo>
                <a:lnTo>
                  <a:pt x="31" y="60"/>
                </a:lnTo>
                <a:lnTo>
                  <a:pt x="31" y="60"/>
                </a:lnTo>
                <a:lnTo>
                  <a:pt x="37" y="59"/>
                </a:lnTo>
                <a:lnTo>
                  <a:pt x="38" y="59"/>
                </a:lnTo>
                <a:lnTo>
                  <a:pt x="38" y="58"/>
                </a:lnTo>
                <a:lnTo>
                  <a:pt x="38" y="58"/>
                </a:lnTo>
                <a:lnTo>
                  <a:pt x="37" y="55"/>
                </a:lnTo>
                <a:lnTo>
                  <a:pt x="33" y="54"/>
                </a:lnTo>
                <a:lnTo>
                  <a:pt x="23" y="51"/>
                </a:lnTo>
                <a:lnTo>
                  <a:pt x="17" y="49"/>
                </a:lnTo>
                <a:lnTo>
                  <a:pt x="12" y="45"/>
                </a:lnTo>
                <a:lnTo>
                  <a:pt x="8" y="40"/>
                </a:lnTo>
                <a:lnTo>
                  <a:pt x="8" y="35"/>
                </a:lnTo>
                <a:lnTo>
                  <a:pt x="7" y="31"/>
                </a:lnTo>
                <a:lnTo>
                  <a:pt x="7" y="31"/>
                </a:lnTo>
                <a:lnTo>
                  <a:pt x="8" y="25"/>
                </a:lnTo>
                <a:lnTo>
                  <a:pt x="9" y="19"/>
                </a:lnTo>
                <a:lnTo>
                  <a:pt x="13" y="14"/>
                </a:lnTo>
                <a:lnTo>
                  <a:pt x="17" y="9"/>
                </a:lnTo>
                <a:lnTo>
                  <a:pt x="22" y="5"/>
                </a:lnTo>
                <a:lnTo>
                  <a:pt x="28" y="3"/>
                </a:lnTo>
                <a:lnTo>
                  <a:pt x="36" y="1"/>
                </a:lnTo>
                <a:lnTo>
                  <a:pt x="43" y="0"/>
                </a:lnTo>
                <a:lnTo>
                  <a:pt x="43" y="0"/>
                </a:lnTo>
                <a:lnTo>
                  <a:pt x="57" y="1"/>
                </a:lnTo>
                <a:lnTo>
                  <a:pt x="71" y="5"/>
                </a:lnTo>
                <a:lnTo>
                  <a:pt x="63" y="26"/>
                </a:lnTo>
                <a:lnTo>
                  <a:pt x="63" y="26"/>
                </a:lnTo>
                <a:lnTo>
                  <a:pt x="54" y="24"/>
                </a:lnTo>
                <a:lnTo>
                  <a:pt x="42" y="23"/>
                </a:lnTo>
                <a:lnTo>
                  <a:pt x="42" y="23"/>
                </a:lnTo>
                <a:lnTo>
                  <a:pt x="37" y="23"/>
                </a:lnTo>
                <a:lnTo>
                  <a:pt x="36" y="24"/>
                </a:lnTo>
                <a:lnTo>
                  <a:pt x="36" y="25"/>
                </a:lnTo>
                <a:lnTo>
                  <a:pt x="36" y="25"/>
                </a:lnTo>
                <a:lnTo>
                  <a:pt x="37" y="26"/>
                </a:lnTo>
                <a:lnTo>
                  <a:pt x="41" y="28"/>
                </a:lnTo>
                <a:lnTo>
                  <a:pt x="51" y="31"/>
                </a:lnTo>
                <a:lnTo>
                  <a:pt x="57" y="34"/>
                </a:lnTo>
                <a:lnTo>
                  <a:pt x="62" y="38"/>
                </a:lnTo>
                <a:lnTo>
                  <a:pt x="66" y="44"/>
                </a:lnTo>
                <a:lnTo>
                  <a:pt x="67" y="48"/>
                </a:lnTo>
                <a:lnTo>
                  <a:pt x="67" y="53"/>
                </a:lnTo>
                <a:lnTo>
                  <a:pt x="67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70" name="Freeform 1095">
            <a:extLst>
              <a:ext uri="{FF2B5EF4-FFF2-40B4-BE49-F238E27FC236}">
                <a16:creationId xmlns:a16="http://schemas.microsoft.com/office/drawing/2014/main" id="{7BBB3BE7-B64F-45DA-8A54-4C37DDD728DE}"/>
              </a:ext>
            </a:extLst>
          </p:cNvPr>
          <p:cNvSpPr>
            <a:spLocks/>
          </p:cNvSpPr>
          <p:nvPr/>
        </p:nvSpPr>
        <p:spPr bwMode="auto">
          <a:xfrm>
            <a:off x="1637743" y="3649846"/>
            <a:ext cx="85725" cy="98425"/>
          </a:xfrm>
          <a:custGeom>
            <a:avLst/>
            <a:gdLst>
              <a:gd name="T0" fmla="*/ 31 w 54"/>
              <a:gd name="T1" fmla="*/ 40 h 62"/>
              <a:gd name="T2" fmla="*/ 29 w 54"/>
              <a:gd name="T3" fmla="*/ 62 h 62"/>
              <a:gd name="T4" fmla="*/ 0 w 54"/>
              <a:gd name="T5" fmla="*/ 62 h 62"/>
              <a:gd name="T6" fmla="*/ 8 w 54"/>
              <a:gd name="T7" fmla="*/ 1 h 62"/>
              <a:gd name="T8" fmla="*/ 35 w 54"/>
              <a:gd name="T9" fmla="*/ 1 h 62"/>
              <a:gd name="T10" fmla="*/ 34 w 54"/>
              <a:gd name="T11" fmla="*/ 12 h 62"/>
              <a:gd name="T12" fmla="*/ 34 w 54"/>
              <a:gd name="T13" fmla="*/ 12 h 62"/>
              <a:gd name="T14" fmla="*/ 36 w 54"/>
              <a:gd name="T15" fmla="*/ 7 h 62"/>
              <a:gd name="T16" fmla="*/ 40 w 54"/>
              <a:gd name="T17" fmla="*/ 3 h 62"/>
              <a:gd name="T18" fmla="*/ 42 w 54"/>
              <a:gd name="T19" fmla="*/ 1 h 62"/>
              <a:gd name="T20" fmla="*/ 46 w 54"/>
              <a:gd name="T21" fmla="*/ 0 h 62"/>
              <a:gd name="T22" fmla="*/ 50 w 54"/>
              <a:gd name="T23" fmla="*/ 0 h 62"/>
              <a:gd name="T24" fmla="*/ 54 w 54"/>
              <a:gd name="T25" fmla="*/ 0 h 62"/>
              <a:gd name="T26" fmla="*/ 51 w 54"/>
              <a:gd name="T27" fmla="*/ 25 h 62"/>
              <a:gd name="T28" fmla="*/ 51 w 54"/>
              <a:gd name="T29" fmla="*/ 25 h 62"/>
              <a:gd name="T30" fmla="*/ 44 w 54"/>
              <a:gd name="T31" fmla="*/ 25 h 62"/>
              <a:gd name="T32" fmla="*/ 37 w 54"/>
              <a:gd name="T33" fmla="*/ 27 h 62"/>
              <a:gd name="T34" fmla="*/ 36 w 54"/>
              <a:gd name="T35" fmla="*/ 28 h 62"/>
              <a:gd name="T36" fmla="*/ 34 w 54"/>
              <a:gd name="T37" fmla="*/ 32 h 62"/>
              <a:gd name="T38" fmla="*/ 31 w 54"/>
              <a:gd name="T39" fmla="*/ 40 h 62"/>
              <a:gd name="T40" fmla="*/ 31 w 54"/>
              <a:gd name="T41" fmla="*/ 4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4" h="62">
                <a:moveTo>
                  <a:pt x="31" y="40"/>
                </a:moveTo>
                <a:lnTo>
                  <a:pt x="29" y="62"/>
                </a:lnTo>
                <a:lnTo>
                  <a:pt x="0" y="62"/>
                </a:lnTo>
                <a:lnTo>
                  <a:pt x="8" y="1"/>
                </a:lnTo>
                <a:lnTo>
                  <a:pt x="35" y="1"/>
                </a:lnTo>
                <a:lnTo>
                  <a:pt x="34" y="12"/>
                </a:lnTo>
                <a:lnTo>
                  <a:pt x="34" y="12"/>
                </a:lnTo>
                <a:lnTo>
                  <a:pt x="36" y="7"/>
                </a:lnTo>
                <a:lnTo>
                  <a:pt x="40" y="3"/>
                </a:lnTo>
                <a:lnTo>
                  <a:pt x="42" y="1"/>
                </a:lnTo>
                <a:lnTo>
                  <a:pt x="46" y="0"/>
                </a:lnTo>
                <a:lnTo>
                  <a:pt x="50" y="0"/>
                </a:lnTo>
                <a:lnTo>
                  <a:pt x="54" y="0"/>
                </a:lnTo>
                <a:lnTo>
                  <a:pt x="51" y="25"/>
                </a:lnTo>
                <a:lnTo>
                  <a:pt x="51" y="25"/>
                </a:lnTo>
                <a:lnTo>
                  <a:pt x="44" y="25"/>
                </a:lnTo>
                <a:lnTo>
                  <a:pt x="37" y="27"/>
                </a:lnTo>
                <a:lnTo>
                  <a:pt x="36" y="28"/>
                </a:lnTo>
                <a:lnTo>
                  <a:pt x="34" y="32"/>
                </a:lnTo>
                <a:lnTo>
                  <a:pt x="31" y="40"/>
                </a:lnTo>
                <a:lnTo>
                  <a:pt x="31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71" name="Freeform 1096">
            <a:extLst>
              <a:ext uri="{FF2B5EF4-FFF2-40B4-BE49-F238E27FC236}">
                <a16:creationId xmlns:a16="http://schemas.microsoft.com/office/drawing/2014/main" id="{4EC52E47-72C5-4335-81A6-B2007F235E66}"/>
              </a:ext>
            </a:extLst>
          </p:cNvPr>
          <p:cNvSpPr>
            <a:spLocks/>
          </p:cNvSpPr>
          <p:nvPr/>
        </p:nvSpPr>
        <p:spPr bwMode="auto">
          <a:xfrm>
            <a:off x="1085293" y="4129271"/>
            <a:ext cx="117475" cy="128588"/>
          </a:xfrm>
          <a:custGeom>
            <a:avLst/>
            <a:gdLst>
              <a:gd name="T0" fmla="*/ 62 w 74"/>
              <a:gd name="T1" fmla="*/ 55 h 81"/>
              <a:gd name="T2" fmla="*/ 64 w 74"/>
              <a:gd name="T3" fmla="*/ 77 h 81"/>
              <a:gd name="T4" fmla="*/ 64 w 74"/>
              <a:gd name="T5" fmla="*/ 77 h 81"/>
              <a:gd name="T6" fmla="*/ 51 w 74"/>
              <a:gd name="T7" fmla="*/ 79 h 81"/>
              <a:gd name="T8" fmla="*/ 45 w 74"/>
              <a:gd name="T9" fmla="*/ 81 h 81"/>
              <a:gd name="T10" fmla="*/ 38 w 74"/>
              <a:gd name="T11" fmla="*/ 81 h 81"/>
              <a:gd name="T12" fmla="*/ 38 w 74"/>
              <a:gd name="T13" fmla="*/ 81 h 81"/>
              <a:gd name="T14" fmla="*/ 29 w 74"/>
              <a:gd name="T15" fmla="*/ 81 h 81"/>
              <a:gd name="T16" fmla="*/ 23 w 74"/>
              <a:gd name="T17" fmla="*/ 79 h 81"/>
              <a:gd name="T18" fmla="*/ 16 w 74"/>
              <a:gd name="T19" fmla="*/ 76 h 81"/>
              <a:gd name="T20" fmla="*/ 10 w 74"/>
              <a:gd name="T21" fmla="*/ 72 h 81"/>
              <a:gd name="T22" fmla="*/ 6 w 74"/>
              <a:gd name="T23" fmla="*/ 67 h 81"/>
              <a:gd name="T24" fmla="*/ 4 w 74"/>
              <a:gd name="T25" fmla="*/ 60 h 81"/>
              <a:gd name="T26" fmla="*/ 1 w 74"/>
              <a:gd name="T27" fmla="*/ 54 h 81"/>
              <a:gd name="T28" fmla="*/ 0 w 74"/>
              <a:gd name="T29" fmla="*/ 45 h 81"/>
              <a:gd name="T30" fmla="*/ 0 w 74"/>
              <a:gd name="T31" fmla="*/ 45 h 81"/>
              <a:gd name="T32" fmla="*/ 1 w 74"/>
              <a:gd name="T33" fmla="*/ 35 h 81"/>
              <a:gd name="T34" fmla="*/ 4 w 74"/>
              <a:gd name="T35" fmla="*/ 27 h 81"/>
              <a:gd name="T36" fmla="*/ 9 w 74"/>
              <a:gd name="T37" fmla="*/ 19 h 81"/>
              <a:gd name="T38" fmla="*/ 14 w 74"/>
              <a:gd name="T39" fmla="*/ 13 h 81"/>
              <a:gd name="T40" fmla="*/ 21 w 74"/>
              <a:gd name="T41" fmla="*/ 8 h 81"/>
              <a:gd name="T42" fmla="*/ 29 w 74"/>
              <a:gd name="T43" fmla="*/ 3 h 81"/>
              <a:gd name="T44" fmla="*/ 38 w 74"/>
              <a:gd name="T45" fmla="*/ 0 h 81"/>
              <a:gd name="T46" fmla="*/ 48 w 74"/>
              <a:gd name="T47" fmla="*/ 0 h 81"/>
              <a:gd name="T48" fmla="*/ 48 w 74"/>
              <a:gd name="T49" fmla="*/ 0 h 81"/>
              <a:gd name="T50" fmla="*/ 55 w 74"/>
              <a:gd name="T51" fmla="*/ 0 h 81"/>
              <a:gd name="T52" fmla="*/ 63 w 74"/>
              <a:gd name="T53" fmla="*/ 1 h 81"/>
              <a:gd name="T54" fmla="*/ 74 w 74"/>
              <a:gd name="T55" fmla="*/ 5 h 81"/>
              <a:gd name="T56" fmla="*/ 65 w 74"/>
              <a:gd name="T57" fmla="*/ 25 h 81"/>
              <a:gd name="T58" fmla="*/ 65 w 74"/>
              <a:gd name="T59" fmla="*/ 25 h 81"/>
              <a:gd name="T60" fmla="*/ 59 w 74"/>
              <a:gd name="T61" fmla="*/ 24 h 81"/>
              <a:gd name="T62" fmla="*/ 51 w 74"/>
              <a:gd name="T63" fmla="*/ 23 h 81"/>
              <a:gd name="T64" fmla="*/ 51 w 74"/>
              <a:gd name="T65" fmla="*/ 23 h 81"/>
              <a:gd name="T66" fmla="*/ 46 w 74"/>
              <a:gd name="T67" fmla="*/ 23 h 81"/>
              <a:gd name="T68" fmla="*/ 43 w 74"/>
              <a:gd name="T69" fmla="*/ 24 h 81"/>
              <a:gd name="T70" fmla="*/ 39 w 74"/>
              <a:gd name="T71" fmla="*/ 25 h 81"/>
              <a:gd name="T72" fmla="*/ 35 w 74"/>
              <a:gd name="T73" fmla="*/ 28 h 81"/>
              <a:gd name="T74" fmla="*/ 33 w 74"/>
              <a:gd name="T75" fmla="*/ 32 h 81"/>
              <a:gd name="T76" fmla="*/ 31 w 74"/>
              <a:gd name="T77" fmla="*/ 34 h 81"/>
              <a:gd name="T78" fmla="*/ 30 w 74"/>
              <a:gd name="T79" fmla="*/ 38 h 81"/>
              <a:gd name="T80" fmla="*/ 30 w 74"/>
              <a:gd name="T81" fmla="*/ 43 h 81"/>
              <a:gd name="T82" fmla="*/ 30 w 74"/>
              <a:gd name="T83" fmla="*/ 43 h 81"/>
              <a:gd name="T84" fmla="*/ 31 w 74"/>
              <a:gd name="T85" fmla="*/ 49 h 81"/>
              <a:gd name="T86" fmla="*/ 34 w 74"/>
              <a:gd name="T87" fmla="*/ 54 h 81"/>
              <a:gd name="T88" fmla="*/ 40 w 74"/>
              <a:gd name="T89" fmla="*/ 57 h 81"/>
              <a:gd name="T90" fmla="*/ 48 w 74"/>
              <a:gd name="T91" fmla="*/ 58 h 81"/>
              <a:gd name="T92" fmla="*/ 48 w 74"/>
              <a:gd name="T93" fmla="*/ 58 h 81"/>
              <a:gd name="T94" fmla="*/ 55 w 74"/>
              <a:gd name="T95" fmla="*/ 57 h 81"/>
              <a:gd name="T96" fmla="*/ 62 w 74"/>
              <a:gd name="T97" fmla="*/ 55 h 81"/>
              <a:gd name="T98" fmla="*/ 62 w 74"/>
              <a:gd name="T99" fmla="*/ 55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4" h="81">
                <a:moveTo>
                  <a:pt x="62" y="55"/>
                </a:moveTo>
                <a:lnTo>
                  <a:pt x="64" y="77"/>
                </a:lnTo>
                <a:lnTo>
                  <a:pt x="64" y="77"/>
                </a:lnTo>
                <a:lnTo>
                  <a:pt x="51" y="79"/>
                </a:lnTo>
                <a:lnTo>
                  <a:pt x="45" y="81"/>
                </a:lnTo>
                <a:lnTo>
                  <a:pt x="38" y="81"/>
                </a:lnTo>
                <a:lnTo>
                  <a:pt x="38" y="81"/>
                </a:lnTo>
                <a:lnTo>
                  <a:pt x="29" y="81"/>
                </a:lnTo>
                <a:lnTo>
                  <a:pt x="23" y="79"/>
                </a:lnTo>
                <a:lnTo>
                  <a:pt x="16" y="76"/>
                </a:lnTo>
                <a:lnTo>
                  <a:pt x="10" y="72"/>
                </a:lnTo>
                <a:lnTo>
                  <a:pt x="6" y="67"/>
                </a:lnTo>
                <a:lnTo>
                  <a:pt x="4" y="60"/>
                </a:lnTo>
                <a:lnTo>
                  <a:pt x="1" y="54"/>
                </a:lnTo>
                <a:lnTo>
                  <a:pt x="0" y="45"/>
                </a:lnTo>
                <a:lnTo>
                  <a:pt x="0" y="45"/>
                </a:lnTo>
                <a:lnTo>
                  <a:pt x="1" y="35"/>
                </a:lnTo>
                <a:lnTo>
                  <a:pt x="4" y="27"/>
                </a:lnTo>
                <a:lnTo>
                  <a:pt x="9" y="19"/>
                </a:lnTo>
                <a:lnTo>
                  <a:pt x="14" y="13"/>
                </a:lnTo>
                <a:lnTo>
                  <a:pt x="21" y="8"/>
                </a:lnTo>
                <a:lnTo>
                  <a:pt x="29" y="3"/>
                </a:lnTo>
                <a:lnTo>
                  <a:pt x="38" y="0"/>
                </a:lnTo>
                <a:lnTo>
                  <a:pt x="48" y="0"/>
                </a:lnTo>
                <a:lnTo>
                  <a:pt x="48" y="0"/>
                </a:lnTo>
                <a:lnTo>
                  <a:pt x="55" y="0"/>
                </a:lnTo>
                <a:lnTo>
                  <a:pt x="63" y="1"/>
                </a:lnTo>
                <a:lnTo>
                  <a:pt x="74" y="5"/>
                </a:lnTo>
                <a:lnTo>
                  <a:pt x="65" y="25"/>
                </a:lnTo>
                <a:lnTo>
                  <a:pt x="65" y="25"/>
                </a:lnTo>
                <a:lnTo>
                  <a:pt x="59" y="24"/>
                </a:lnTo>
                <a:lnTo>
                  <a:pt x="51" y="23"/>
                </a:lnTo>
                <a:lnTo>
                  <a:pt x="51" y="23"/>
                </a:lnTo>
                <a:lnTo>
                  <a:pt x="46" y="23"/>
                </a:lnTo>
                <a:lnTo>
                  <a:pt x="43" y="24"/>
                </a:lnTo>
                <a:lnTo>
                  <a:pt x="39" y="25"/>
                </a:lnTo>
                <a:lnTo>
                  <a:pt x="35" y="28"/>
                </a:lnTo>
                <a:lnTo>
                  <a:pt x="33" y="32"/>
                </a:lnTo>
                <a:lnTo>
                  <a:pt x="31" y="34"/>
                </a:lnTo>
                <a:lnTo>
                  <a:pt x="30" y="38"/>
                </a:lnTo>
                <a:lnTo>
                  <a:pt x="30" y="43"/>
                </a:lnTo>
                <a:lnTo>
                  <a:pt x="30" y="43"/>
                </a:lnTo>
                <a:lnTo>
                  <a:pt x="31" y="49"/>
                </a:lnTo>
                <a:lnTo>
                  <a:pt x="34" y="54"/>
                </a:lnTo>
                <a:lnTo>
                  <a:pt x="40" y="57"/>
                </a:lnTo>
                <a:lnTo>
                  <a:pt x="48" y="58"/>
                </a:lnTo>
                <a:lnTo>
                  <a:pt x="48" y="58"/>
                </a:lnTo>
                <a:lnTo>
                  <a:pt x="55" y="57"/>
                </a:lnTo>
                <a:lnTo>
                  <a:pt x="62" y="55"/>
                </a:lnTo>
                <a:lnTo>
                  <a:pt x="62" y="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72" name="Freeform 1097">
            <a:extLst>
              <a:ext uri="{FF2B5EF4-FFF2-40B4-BE49-F238E27FC236}">
                <a16:creationId xmlns:a16="http://schemas.microsoft.com/office/drawing/2014/main" id="{1CCA2021-492F-477A-A5B8-6B2638E9062A}"/>
              </a:ext>
            </a:extLst>
          </p:cNvPr>
          <p:cNvSpPr>
            <a:spLocks/>
          </p:cNvSpPr>
          <p:nvPr/>
        </p:nvSpPr>
        <p:spPr bwMode="auto">
          <a:xfrm>
            <a:off x="1194831" y="4154671"/>
            <a:ext cx="95250" cy="103188"/>
          </a:xfrm>
          <a:custGeom>
            <a:avLst/>
            <a:gdLst>
              <a:gd name="T0" fmla="*/ 57 w 60"/>
              <a:gd name="T1" fmla="*/ 41 h 65"/>
              <a:gd name="T2" fmla="*/ 57 w 60"/>
              <a:gd name="T3" fmla="*/ 41 h 65"/>
              <a:gd name="T4" fmla="*/ 57 w 60"/>
              <a:gd name="T5" fmla="*/ 47 h 65"/>
              <a:gd name="T6" fmla="*/ 54 w 60"/>
              <a:gd name="T7" fmla="*/ 52 h 65"/>
              <a:gd name="T8" fmla="*/ 52 w 60"/>
              <a:gd name="T9" fmla="*/ 56 h 65"/>
              <a:gd name="T10" fmla="*/ 48 w 60"/>
              <a:gd name="T11" fmla="*/ 58 h 65"/>
              <a:gd name="T12" fmla="*/ 44 w 60"/>
              <a:gd name="T13" fmla="*/ 62 h 65"/>
              <a:gd name="T14" fmla="*/ 39 w 60"/>
              <a:gd name="T15" fmla="*/ 63 h 65"/>
              <a:gd name="T16" fmla="*/ 33 w 60"/>
              <a:gd name="T17" fmla="*/ 65 h 65"/>
              <a:gd name="T18" fmla="*/ 26 w 60"/>
              <a:gd name="T19" fmla="*/ 65 h 65"/>
              <a:gd name="T20" fmla="*/ 26 w 60"/>
              <a:gd name="T21" fmla="*/ 65 h 65"/>
              <a:gd name="T22" fmla="*/ 19 w 60"/>
              <a:gd name="T23" fmla="*/ 65 h 65"/>
              <a:gd name="T24" fmla="*/ 11 w 60"/>
              <a:gd name="T25" fmla="*/ 63 h 65"/>
              <a:gd name="T26" fmla="*/ 5 w 60"/>
              <a:gd name="T27" fmla="*/ 61 h 65"/>
              <a:gd name="T28" fmla="*/ 0 w 60"/>
              <a:gd name="T29" fmla="*/ 58 h 65"/>
              <a:gd name="T30" fmla="*/ 5 w 60"/>
              <a:gd name="T31" fmla="*/ 41 h 65"/>
              <a:gd name="T32" fmla="*/ 5 w 60"/>
              <a:gd name="T33" fmla="*/ 41 h 65"/>
              <a:gd name="T34" fmla="*/ 9 w 60"/>
              <a:gd name="T35" fmla="*/ 43 h 65"/>
              <a:gd name="T36" fmla="*/ 14 w 60"/>
              <a:gd name="T37" fmla="*/ 44 h 65"/>
              <a:gd name="T38" fmla="*/ 19 w 60"/>
              <a:gd name="T39" fmla="*/ 46 h 65"/>
              <a:gd name="T40" fmla="*/ 23 w 60"/>
              <a:gd name="T41" fmla="*/ 47 h 65"/>
              <a:gd name="T42" fmla="*/ 23 w 60"/>
              <a:gd name="T43" fmla="*/ 47 h 65"/>
              <a:gd name="T44" fmla="*/ 28 w 60"/>
              <a:gd name="T45" fmla="*/ 46 h 65"/>
              <a:gd name="T46" fmla="*/ 29 w 60"/>
              <a:gd name="T47" fmla="*/ 44 h 65"/>
              <a:gd name="T48" fmla="*/ 29 w 60"/>
              <a:gd name="T49" fmla="*/ 44 h 65"/>
              <a:gd name="T50" fmla="*/ 28 w 60"/>
              <a:gd name="T51" fmla="*/ 43 h 65"/>
              <a:gd name="T52" fmla="*/ 25 w 60"/>
              <a:gd name="T53" fmla="*/ 42 h 65"/>
              <a:gd name="T54" fmla="*/ 18 w 60"/>
              <a:gd name="T55" fmla="*/ 41 h 65"/>
              <a:gd name="T56" fmla="*/ 14 w 60"/>
              <a:gd name="T57" fmla="*/ 38 h 65"/>
              <a:gd name="T58" fmla="*/ 10 w 60"/>
              <a:gd name="T59" fmla="*/ 36 h 65"/>
              <a:gd name="T60" fmla="*/ 8 w 60"/>
              <a:gd name="T61" fmla="*/ 31 h 65"/>
              <a:gd name="T62" fmla="*/ 6 w 60"/>
              <a:gd name="T63" fmla="*/ 24 h 65"/>
              <a:gd name="T64" fmla="*/ 6 w 60"/>
              <a:gd name="T65" fmla="*/ 24 h 65"/>
              <a:gd name="T66" fmla="*/ 8 w 60"/>
              <a:gd name="T67" fmla="*/ 19 h 65"/>
              <a:gd name="T68" fmla="*/ 9 w 60"/>
              <a:gd name="T69" fmla="*/ 14 h 65"/>
              <a:gd name="T70" fmla="*/ 11 w 60"/>
              <a:gd name="T71" fmla="*/ 11 h 65"/>
              <a:gd name="T72" fmla="*/ 15 w 60"/>
              <a:gd name="T73" fmla="*/ 7 h 65"/>
              <a:gd name="T74" fmla="*/ 20 w 60"/>
              <a:gd name="T75" fmla="*/ 4 h 65"/>
              <a:gd name="T76" fmla="*/ 25 w 60"/>
              <a:gd name="T77" fmla="*/ 2 h 65"/>
              <a:gd name="T78" fmla="*/ 31 w 60"/>
              <a:gd name="T79" fmla="*/ 2 h 65"/>
              <a:gd name="T80" fmla="*/ 38 w 60"/>
              <a:gd name="T81" fmla="*/ 0 h 65"/>
              <a:gd name="T82" fmla="*/ 38 w 60"/>
              <a:gd name="T83" fmla="*/ 0 h 65"/>
              <a:gd name="T84" fmla="*/ 50 w 60"/>
              <a:gd name="T85" fmla="*/ 2 h 65"/>
              <a:gd name="T86" fmla="*/ 60 w 60"/>
              <a:gd name="T87" fmla="*/ 6 h 65"/>
              <a:gd name="T88" fmla="*/ 55 w 60"/>
              <a:gd name="T89" fmla="*/ 23 h 65"/>
              <a:gd name="T90" fmla="*/ 55 w 60"/>
              <a:gd name="T91" fmla="*/ 23 h 65"/>
              <a:gd name="T92" fmla="*/ 48 w 60"/>
              <a:gd name="T93" fmla="*/ 21 h 65"/>
              <a:gd name="T94" fmla="*/ 39 w 60"/>
              <a:gd name="T95" fmla="*/ 19 h 65"/>
              <a:gd name="T96" fmla="*/ 39 w 60"/>
              <a:gd name="T97" fmla="*/ 19 h 65"/>
              <a:gd name="T98" fmla="*/ 36 w 60"/>
              <a:gd name="T99" fmla="*/ 19 h 65"/>
              <a:gd name="T100" fmla="*/ 35 w 60"/>
              <a:gd name="T101" fmla="*/ 19 h 65"/>
              <a:gd name="T102" fmla="*/ 34 w 60"/>
              <a:gd name="T103" fmla="*/ 21 h 65"/>
              <a:gd name="T104" fmla="*/ 34 w 60"/>
              <a:gd name="T105" fmla="*/ 21 h 65"/>
              <a:gd name="T106" fmla="*/ 35 w 60"/>
              <a:gd name="T107" fmla="*/ 22 h 65"/>
              <a:gd name="T108" fmla="*/ 38 w 60"/>
              <a:gd name="T109" fmla="*/ 23 h 65"/>
              <a:gd name="T110" fmla="*/ 45 w 60"/>
              <a:gd name="T111" fmla="*/ 26 h 65"/>
              <a:gd name="T112" fmla="*/ 49 w 60"/>
              <a:gd name="T113" fmla="*/ 27 h 65"/>
              <a:gd name="T114" fmla="*/ 53 w 60"/>
              <a:gd name="T115" fmla="*/ 31 h 65"/>
              <a:gd name="T116" fmla="*/ 55 w 60"/>
              <a:gd name="T117" fmla="*/ 34 h 65"/>
              <a:gd name="T118" fmla="*/ 57 w 60"/>
              <a:gd name="T119" fmla="*/ 41 h 65"/>
              <a:gd name="T120" fmla="*/ 57 w 60"/>
              <a:gd name="T121" fmla="*/ 4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" h="65">
                <a:moveTo>
                  <a:pt x="57" y="41"/>
                </a:moveTo>
                <a:lnTo>
                  <a:pt x="57" y="41"/>
                </a:lnTo>
                <a:lnTo>
                  <a:pt x="57" y="47"/>
                </a:lnTo>
                <a:lnTo>
                  <a:pt x="54" y="52"/>
                </a:lnTo>
                <a:lnTo>
                  <a:pt x="52" y="56"/>
                </a:lnTo>
                <a:lnTo>
                  <a:pt x="48" y="58"/>
                </a:lnTo>
                <a:lnTo>
                  <a:pt x="44" y="62"/>
                </a:lnTo>
                <a:lnTo>
                  <a:pt x="39" y="63"/>
                </a:lnTo>
                <a:lnTo>
                  <a:pt x="33" y="65"/>
                </a:lnTo>
                <a:lnTo>
                  <a:pt x="26" y="65"/>
                </a:lnTo>
                <a:lnTo>
                  <a:pt x="26" y="65"/>
                </a:lnTo>
                <a:lnTo>
                  <a:pt x="19" y="65"/>
                </a:lnTo>
                <a:lnTo>
                  <a:pt x="11" y="63"/>
                </a:lnTo>
                <a:lnTo>
                  <a:pt x="5" y="61"/>
                </a:lnTo>
                <a:lnTo>
                  <a:pt x="0" y="58"/>
                </a:lnTo>
                <a:lnTo>
                  <a:pt x="5" y="41"/>
                </a:lnTo>
                <a:lnTo>
                  <a:pt x="5" y="41"/>
                </a:lnTo>
                <a:lnTo>
                  <a:pt x="9" y="43"/>
                </a:lnTo>
                <a:lnTo>
                  <a:pt x="14" y="44"/>
                </a:lnTo>
                <a:lnTo>
                  <a:pt x="19" y="46"/>
                </a:lnTo>
                <a:lnTo>
                  <a:pt x="23" y="47"/>
                </a:lnTo>
                <a:lnTo>
                  <a:pt x="23" y="47"/>
                </a:lnTo>
                <a:lnTo>
                  <a:pt x="28" y="46"/>
                </a:lnTo>
                <a:lnTo>
                  <a:pt x="29" y="44"/>
                </a:lnTo>
                <a:lnTo>
                  <a:pt x="29" y="44"/>
                </a:lnTo>
                <a:lnTo>
                  <a:pt x="28" y="43"/>
                </a:lnTo>
                <a:lnTo>
                  <a:pt x="25" y="42"/>
                </a:lnTo>
                <a:lnTo>
                  <a:pt x="18" y="41"/>
                </a:lnTo>
                <a:lnTo>
                  <a:pt x="14" y="38"/>
                </a:lnTo>
                <a:lnTo>
                  <a:pt x="10" y="36"/>
                </a:lnTo>
                <a:lnTo>
                  <a:pt x="8" y="31"/>
                </a:lnTo>
                <a:lnTo>
                  <a:pt x="6" y="24"/>
                </a:lnTo>
                <a:lnTo>
                  <a:pt x="6" y="24"/>
                </a:lnTo>
                <a:lnTo>
                  <a:pt x="8" y="19"/>
                </a:lnTo>
                <a:lnTo>
                  <a:pt x="9" y="14"/>
                </a:lnTo>
                <a:lnTo>
                  <a:pt x="11" y="11"/>
                </a:lnTo>
                <a:lnTo>
                  <a:pt x="15" y="7"/>
                </a:lnTo>
                <a:lnTo>
                  <a:pt x="20" y="4"/>
                </a:lnTo>
                <a:lnTo>
                  <a:pt x="25" y="2"/>
                </a:lnTo>
                <a:lnTo>
                  <a:pt x="31" y="2"/>
                </a:lnTo>
                <a:lnTo>
                  <a:pt x="38" y="0"/>
                </a:lnTo>
                <a:lnTo>
                  <a:pt x="38" y="0"/>
                </a:lnTo>
                <a:lnTo>
                  <a:pt x="50" y="2"/>
                </a:lnTo>
                <a:lnTo>
                  <a:pt x="60" y="6"/>
                </a:lnTo>
                <a:lnTo>
                  <a:pt x="55" y="23"/>
                </a:lnTo>
                <a:lnTo>
                  <a:pt x="55" y="23"/>
                </a:lnTo>
                <a:lnTo>
                  <a:pt x="48" y="21"/>
                </a:lnTo>
                <a:lnTo>
                  <a:pt x="39" y="19"/>
                </a:lnTo>
                <a:lnTo>
                  <a:pt x="39" y="19"/>
                </a:lnTo>
                <a:lnTo>
                  <a:pt x="36" y="19"/>
                </a:lnTo>
                <a:lnTo>
                  <a:pt x="35" y="19"/>
                </a:lnTo>
                <a:lnTo>
                  <a:pt x="34" y="21"/>
                </a:lnTo>
                <a:lnTo>
                  <a:pt x="34" y="21"/>
                </a:lnTo>
                <a:lnTo>
                  <a:pt x="35" y="22"/>
                </a:lnTo>
                <a:lnTo>
                  <a:pt x="38" y="23"/>
                </a:lnTo>
                <a:lnTo>
                  <a:pt x="45" y="26"/>
                </a:lnTo>
                <a:lnTo>
                  <a:pt x="49" y="27"/>
                </a:lnTo>
                <a:lnTo>
                  <a:pt x="53" y="31"/>
                </a:lnTo>
                <a:lnTo>
                  <a:pt x="55" y="34"/>
                </a:lnTo>
                <a:lnTo>
                  <a:pt x="57" y="41"/>
                </a:lnTo>
                <a:lnTo>
                  <a:pt x="57" y="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73" name="Freeform 1098">
            <a:extLst>
              <a:ext uri="{FF2B5EF4-FFF2-40B4-BE49-F238E27FC236}">
                <a16:creationId xmlns:a16="http://schemas.microsoft.com/office/drawing/2014/main" id="{7305D4BA-E3B4-45FD-85E5-F372EA48B380}"/>
              </a:ext>
            </a:extLst>
          </p:cNvPr>
          <p:cNvSpPr>
            <a:spLocks noEditPoints="1"/>
          </p:cNvSpPr>
          <p:nvPr/>
        </p:nvSpPr>
        <p:spPr bwMode="auto">
          <a:xfrm>
            <a:off x="1505981" y="4137209"/>
            <a:ext cx="117475" cy="128588"/>
          </a:xfrm>
          <a:custGeom>
            <a:avLst/>
            <a:gdLst>
              <a:gd name="T0" fmla="*/ 25 w 74"/>
              <a:gd name="T1" fmla="*/ 81 h 81"/>
              <a:gd name="T2" fmla="*/ 0 w 74"/>
              <a:gd name="T3" fmla="*/ 79 h 81"/>
              <a:gd name="T4" fmla="*/ 10 w 74"/>
              <a:gd name="T5" fmla="*/ 1 h 81"/>
              <a:gd name="T6" fmla="*/ 36 w 74"/>
              <a:gd name="T7" fmla="*/ 0 h 81"/>
              <a:gd name="T8" fmla="*/ 50 w 74"/>
              <a:gd name="T9" fmla="*/ 0 h 81"/>
              <a:gd name="T10" fmla="*/ 63 w 74"/>
              <a:gd name="T11" fmla="*/ 4 h 81"/>
              <a:gd name="T12" fmla="*/ 70 w 74"/>
              <a:gd name="T13" fmla="*/ 10 h 81"/>
              <a:gd name="T14" fmla="*/ 74 w 74"/>
              <a:gd name="T15" fmla="*/ 20 h 81"/>
              <a:gd name="T16" fmla="*/ 73 w 74"/>
              <a:gd name="T17" fmla="*/ 28 h 81"/>
              <a:gd name="T18" fmla="*/ 66 w 74"/>
              <a:gd name="T19" fmla="*/ 37 h 81"/>
              <a:gd name="T20" fmla="*/ 61 w 74"/>
              <a:gd name="T21" fmla="*/ 40 h 81"/>
              <a:gd name="T22" fmla="*/ 69 w 74"/>
              <a:gd name="T23" fmla="*/ 44 h 81"/>
              <a:gd name="T24" fmla="*/ 73 w 74"/>
              <a:gd name="T25" fmla="*/ 55 h 81"/>
              <a:gd name="T26" fmla="*/ 71 w 74"/>
              <a:gd name="T27" fmla="*/ 63 h 81"/>
              <a:gd name="T28" fmla="*/ 64 w 74"/>
              <a:gd name="T29" fmla="*/ 73 h 81"/>
              <a:gd name="T30" fmla="*/ 51 w 74"/>
              <a:gd name="T31" fmla="*/ 78 h 81"/>
              <a:gd name="T32" fmla="*/ 25 w 74"/>
              <a:gd name="T33" fmla="*/ 81 h 81"/>
              <a:gd name="T34" fmla="*/ 46 w 74"/>
              <a:gd name="T35" fmla="*/ 53 h 81"/>
              <a:gd name="T36" fmla="*/ 45 w 74"/>
              <a:gd name="T37" fmla="*/ 50 h 81"/>
              <a:gd name="T38" fmla="*/ 39 w 74"/>
              <a:gd name="T39" fmla="*/ 47 h 81"/>
              <a:gd name="T40" fmla="*/ 36 w 74"/>
              <a:gd name="T41" fmla="*/ 47 h 81"/>
              <a:gd name="T42" fmla="*/ 29 w 74"/>
              <a:gd name="T43" fmla="*/ 60 h 81"/>
              <a:gd name="T44" fmla="*/ 34 w 74"/>
              <a:gd name="T45" fmla="*/ 62 h 81"/>
              <a:gd name="T46" fmla="*/ 37 w 74"/>
              <a:gd name="T47" fmla="*/ 60 h 81"/>
              <a:gd name="T48" fmla="*/ 45 w 74"/>
              <a:gd name="T49" fmla="*/ 57 h 81"/>
              <a:gd name="T50" fmla="*/ 46 w 74"/>
              <a:gd name="T51" fmla="*/ 53 h 81"/>
              <a:gd name="T52" fmla="*/ 34 w 74"/>
              <a:gd name="T53" fmla="*/ 32 h 81"/>
              <a:gd name="T54" fmla="*/ 37 w 74"/>
              <a:gd name="T55" fmla="*/ 32 h 81"/>
              <a:gd name="T56" fmla="*/ 44 w 74"/>
              <a:gd name="T57" fmla="*/ 30 h 81"/>
              <a:gd name="T58" fmla="*/ 48 w 74"/>
              <a:gd name="T59" fmla="*/ 24 h 81"/>
              <a:gd name="T60" fmla="*/ 48 w 74"/>
              <a:gd name="T61" fmla="*/ 22 h 81"/>
              <a:gd name="T62" fmla="*/ 40 w 74"/>
              <a:gd name="T63" fmla="*/ 19 h 81"/>
              <a:gd name="T64" fmla="*/ 35 w 74"/>
              <a:gd name="T65" fmla="*/ 19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" h="81">
                <a:moveTo>
                  <a:pt x="25" y="81"/>
                </a:moveTo>
                <a:lnTo>
                  <a:pt x="25" y="81"/>
                </a:lnTo>
                <a:lnTo>
                  <a:pt x="11" y="81"/>
                </a:lnTo>
                <a:lnTo>
                  <a:pt x="0" y="79"/>
                </a:lnTo>
                <a:lnTo>
                  <a:pt x="10" y="1"/>
                </a:lnTo>
                <a:lnTo>
                  <a:pt x="10" y="1"/>
                </a:lnTo>
                <a:lnTo>
                  <a:pt x="22" y="0"/>
                </a:lnTo>
                <a:lnTo>
                  <a:pt x="36" y="0"/>
                </a:lnTo>
                <a:lnTo>
                  <a:pt x="36" y="0"/>
                </a:lnTo>
                <a:lnTo>
                  <a:pt x="50" y="0"/>
                </a:lnTo>
                <a:lnTo>
                  <a:pt x="56" y="1"/>
                </a:lnTo>
                <a:lnTo>
                  <a:pt x="63" y="4"/>
                </a:lnTo>
                <a:lnTo>
                  <a:pt x="66" y="6"/>
                </a:lnTo>
                <a:lnTo>
                  <a:pt x="70" y="10"/>
                </a:lnTo>
                <a:lnTo>
                  <a:pt x="73" y="15"/>
                </a:lnTo>
                <a:lnTo>
                  <a:pt x="74" y="20"/>
                </a:lnTo>
                <a:lnTo>
                  <a:pt x="74" y="20"/>
                </a:lnTo>
                <a:lnTo>
                  <a:pt x="73" y="28"/>
                </a:lnTo>
                <a:lnTo>
                  <a:pt x="70" y="33"/>
                </a:lnTo>
                <a:lnTo>
                  <a:pt x="66" y="37"/>
                </a:lnTo>
                <a:lnTo>
                  <a:pt x="61" y="40"/>
                </a:lnTo>
                <a:lnTo>
                  <a:pt x="61" y="40"/>
                </a:lnTo>
                <a:lnTo>
                  <a:pt x="65" y="42"/>
                </a:lnTo>
                <a:lnTo>
                  <a:pt x="69" y="44"/>
                </a:lnTo>
                <a:lnTo>
                  <a:pt x="71" y="49"/>
                </a:lnTo>
                <a:lnTo>
                  <a:pt x="73" y="55"/>
                </a:lnTo>
                <a:lnTo>
                  <a:pt x="73" y="55"/>
                </a:lnTo>
                <a:lnTo>
                  <a:pt x="71" y="63"/>
                </a:lnTo>
                <a:lnTo>
                  <a:pt x="69" y="68"/>
                </a:lnTo>
                <a:lnTo>
                  <a:pt x="64" y="73"/>
                </a:lnTo>
                <a:lnTo>
                  <a:pt x="59" y="76"/>
                </a:lnTo>
                <a:lnTo>
                  <a:pt x="51" y="78"/>
                </a:lnTo>
                <a:lnTo>
                  <a:pt x="44" y="79"/>
                </a:lnTo>
                <a:lnTo>
                  <a:pt x="25" y="81"/>
                </a:lnTo>
                <a:lnTo>
                  <a:pt x="25" y="81"/>
                </a:lnTo>
                <a:close/>
                <a:moveTo>
                  <a:pt x="46" y="53"/>
                </a:moveTo>
                <a:lnTo>
                  <a:pt x="46" y="53"/>
                </a:lnTo>
                <a:lnTo>
                  <a:pt x="45" y="50"/>
                </a:lnTo>
                <a:lnTo>
                  <a:pt x="43" y="48"/>
                </a:lnTo>
                <a:lnTo>
                  <a:pt x="39" y="47"/>
                </a:lnTo>
                <a:lnTo>
                  <a:pt x="36" y="47"/>
                </a:lnTo>
                <a:lnTo>
                  <a:pt x="36" y="47"/>
                </a:lnTo>
                <a:lnTo>
                  <a:pt x="31" y="47"/>
                </a:lnTo>
                <a:lnTo>
                  <a:pt x="29" y="60"/>
                </a:lnTo>
                <a:lnTo>
                  <a:pt x="29" y="60"/>
                </a:lnTo>
                <a:lnTo>
                  <a:pt x="34" y="62"/>
                </a:lnTo>
                <a:lnTo>
                  <a:pt x="34" y="62"/>
                </a:lnTo>
                <a:lnTo>
                  <a:pt x="37" y="60"/>
                </a:lnTo>
                <a:lnTo>
                  <a:pt x="43" y="59"/>
                </a:lnTo>
                <a:lnTo>
                  <a:pt x="45" y="57"/>
                </a:lnTo>
                <a:lnTo>
                  <a:pt x="46" y="53"/>
                </a:lnTo>
                <a:lnTo>
                  <a:pt x="46" y="53"/>
                </a:lnTo>
                <a:close/>
                <a:moveTo>
                  <a:pt x="34" y="32"/>
                </a:moveTo>
                <a:lnTo>
                  <a:pt x="34" y="32"/>
                </a:lnTo>
                <a:lnTo>
                  <a:pt x="37" y="32"/>
                </a:lnTo>
                <a:lnTo>
                  <a:pt x="37" y="32"/>
                </a:lnTo>
                <a:lnTo>
                  <a:pt x="41" y="32"/>
                </a:lnTo>
                <a:lnTo>
                  <a:pt x="44" y="30"/>
                </a:lnTo>
                <a:lnTo>
                  <a:pt x="48" y="28"/>
                </a:lnTo>
                <a:lnTo>
                  <a:pt x="48" y="24"/>
                </a:lnTo>
                <a:lnTo>
                  <a:pt x="48" y="24"/>
                </a:lnTo>
                <a:lnTo>
                  <a:pt x="48" y="22"/>
                </a:lnTo>
                <a:lnTo>
                  <a:pt x="45" y="20"/>
                </a:lnTo>
                <a:lnTo>
                  <a:pt x="40" y="19"/>
                </a:lnTo>
                <a:lnTo>
                  <a:pt x="40" y="19"/>
                </a:lnTo>
                <a:lnTo>
                  <a:pt x="35" y="19"/>
                </a:lnTo>
                <a:lnTo>
                  <a:pt x="3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74" name="Freeform 1099">
            <a:extLst>
              <a:ext uri="{FF2B5EF4-FFF2-40B4-BE49-F238E27FC236}">
                <a16:creationId xmlns:a16="http://schemas.microsoft.com/office/drawing/2014/main" id="{81ACBE9C-8209-4F33-BB24-166A3472FD00}"/>
              </a:ext>
            </a:extLst>
          </p:cNvPr>
          <p:cNvSpPr>
            <a:spLocks noEditPoints="1"/>
          </p:cNvSpPr>
          <p:nvPr/>
        </p:nvSpPr>
        <p:spPr bwMode="auto">
          <a:xfrm>
            <a:off x="1631393" y="4164196"/>
            <a:ext cx="117475" cy="101600"/>
          </a:xfrm>
          <a:custGeom>
            <a:avLst/>
            <a:gdLst>
              <a:gd name="T0" fmla="*/ 45 w 74"/>
              <a:gd name="T1" fmla="*/ 1 h 64"/>
              <a:gd name="T2" fmla="*/ 68 w 74"/>
              <a:gd name="T3" fmla="*/ 41 h 64"/>
              <a:gd name="T4" fmla="*/ 68 w 74"/>
              <a:gd name="T5" fmla="*/ 43 h 64"/>
              <a:gd name="T6" fmla="*/ 71 w 74"/>
              <a:gd name="T7" fmla="*/ 45 h 64"/>
              <a:gd name="T8" fmla="*/ 71 w 74"/>
              <a:gd name="T9" fmla="*/ 62 h 64"/>
              <a:gd name="T10" fmla="*/ 64 w 74"/>
              <a:gd name="T11" fmla="*/ 64 h 64"/>
              <a:gd name="T12" fmla="*/ 55 w 74"/>
              <a:gd name="T13" fmla="*/ 64 h 64"/>
              <a:gd name="T14" fmla="*/ 45 w 74"/>
              <a:gd name="T15" fmla="*/ 61 h 64"/>
              <a:gd name="T16" fmla="*/ 40 w 74"/>
              <a:gd name="T17" fmla="*/ 55 h 64"/>
              <a:gd name="T18" fmla="*/ 35 w 74"/>
              <a:gd name="T19" fmla="*/ 59 h 64"/>
              <a:gd name="T20" fmla="*/ 26 w 74"/>
              <a:gd name="T21" fmla="*/ 64 h 64"/>
              <a:gd name="T22" fmla="*/ 20 w 74"/>
              <a:gd name="T23" fmla="*/ 64 h 64"/>
              <a:gd name="T24" fmla="*/ 11 w 74"/>
              <a:gd name="T25" fmla="*/ 62 h 64"/>
              <a:gd name="T26" fmla="*/ 5 w 74"/>
              <a:gd name="T27" fmla="*/ 56 h 64"/>
              <a:gd name="T28" fmla="*/ 1 w 74"/>
              <a:gd name="T29" fmla="*/ 47 h 64"/>
              <a:gd name="T30" fmla="*/ 0 w 74"/>
              <a:gd name="T31" fmla="*/ 37 h 64"/>
              <a:gd name="T32" fmla="*/ 1 w 74"/>
              <a:gd name="T33" fmla="*/ 22 h 64"/>
              <a:gd name="T34" fmla="*/ 9 w 74"/>
              <a:gd name="T35" fmla="*/ 11 h 64"/>
              <a:gd name="T36" fmla="*/ 17 w 74"/>
              <a:gd name="T37" fmla="*/ 2 h 64"/>
              <a:gd name="T38" fmla="*/ 30 w 74"/>
              <a:gd name="T39" fmla="*/ 0 h 64"/>
              <a:gd name="T40" fmla="*/ 34 w 74"/>
              <a:gd name="T41" fmla="*/ 1 h 64"/>
              <a:gd name="T42" fmla="*/ 41 w 74"/>
              <a:gd name="T43" fmla="*/ 5 h 64"/>
              <a:gd name="T44" fmla="*/ 44 w 74"/>
              <a:gd name="T45" fmla="*/ 7 h 64"/>
              <a:gd name="T46" fmla="*/ 43 w 74"/>
              <a:gd name="T47" fmla="*/ 30 h 64"/>
              <a:gd name="T48" fmla="*/ 41 w 74"/>
              <a:gd name="T49" fmla="*/ 23 h 64"/>
              <a:gd name="T50" fmla="*/ 36 w 74"/>
              <a:gd name="T51" fmla="*/ 21 h 64"/>
              <a:gd name="T52" fmla="*/ 33 w 74"/>
              <a:gd name="T53" fmla="*/ 22 h 64"/>
              <a:gd name="T54" fmla="*/ 28 w 74"/>
              <a:gd name="T55" fmla="*/ 28 h 64"/>
              <a:gd name="T56" fmla="*/ 26 w 74"/>
              <a:gd name="T57" fmla="*/ 33 h 64"/>
              <a:gd name="T58" fmla="*/ 29 w 74"/>
              <a:gd name="T59" fmla="*/ 40 h 64"/>
              <a:gd name="T60" fmla="*/ 34 w 74"/>
              <a:gd name="T61" fmla="*/ 42 h 64"/>
              <a:gd name="T62" fmla="*/ 38 w 74"/>
              <a:gd name="T63" fmla="*/ 41 h 64"/>
              <a:gd name="T64" fmla="*/ 43 w 74"/>
              <a:gd name="T65" fmla="*/ 35 h 64"/>
              <a:gd name="T66" fmla="*/ 43 w 74"/>
              <a:gd name="T67" fmla="*/ 3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4" h="64">
                <a:moveTo>
                  <a:pt x="44" y="7"/>
                </a:moveTo>
                <a:lnTo>
                  <a:pt x="45" y="1"/>
                </a:lnTo>
                <a:lnTo>
                  <a:pt x="73" y="1"/>
                </a:lnTo>
                <a:lnTo>
                  <a:pt x="68" y="41"/>
                </a:lnTo>
                <a:lnTo>
                  <a:pt x="68" y="41"/>
                </a:lnTo>
                <a:lnTo>
                  <a:pt x="68" y="43"/>
                </a:lnTo>
                <a:lnTo>
                  <a:pt x="69" y="45"/>
                </a:lnTo>
                <a:lnTo>
                  <a:pt x="71" y="45"/>
                </a:lnTo>
                <a:lnTo>
                  <a:pt x="74" y="45"/>
                </a:lnTo>
                <a:lnTo>
                  <a:pt x="71" y="62"/>
                </a:lnTo>
                <a:lnTo>
                  <a:pt x="71" y="62"/>
                </a:lnTo>
                <a:lnTo>
                  <a:pt x="64" y="64"/>
                </a:lnTo>
                <a:lnTo>
                  <a:pt x="55" y="64"/>
                </a:lnTo>
                <a:lnTo>
                  <a:pt x="55" y="64"/>
                </a:lnTo>
                <a:lnTo>
                  <a:pt x="49" y="64"/>
                </a:lnTo>
                <a:lnTo>
                  <a:pt x="45" y="61"/>
                </a:lnTo>
                <a:lnTo>
                  <a:pt x="41" y="59"/>
                </a:lnTo>
                <a:lnTo>
                  <a:pt x="40" y="55"/>
                </a:lnTo>
                <a:lnTo>
                  <a:pt x="40" y="55"/>
                </a:lnTo>
                <a:lnTo>
                  <a:pt x="35" y="59"/>
                </a:lnTo>
                <a:lnTo>
                  <a:pt x="31" y="61"/>
                </a:lnTo>
                <a:lnTo>
                  <a:pt x="26" y="64"/>
                </a:lnTo>
                <a:lnTo>
                  <a:pt x="20" y="64"/>
                </a:lnTo>
                <a:lnTo>
                  <a:pt x="20" y="64"/>
                </a:lnTo>
                <a:lnTo>
                  <a:pt x="15" y="64"/>
                </a:lnTo>
                <a:lnTo>
                  <a:pt x="11" y="62"/>
                </a:lnTo>
                <a:lnTo>
                  <a:pt x="7" y="60"/>
                </a:lnTo>
                <a:lnTo>
                  <a:pt x="5" y="56"/>
                </a:lnTo>
                <a:lnTo>
                  <a:pt x="2" y="52"/>
                </a:lnTo>
                <a:lnTo>
                  <a:pt x="1" y="47"/>
                </a:lnTo>
                <a:lnTo>
                  <a:pt x="0" y="37"/>
                </a:lnTo>
                <a:lnTo>
                  <a:pt x="0" y="37"/>
                </a:lnTo>
                <a:lnTo>
                  <a:pt x="0" y="30"/>
                </a:lnTo>
                <a:lnTo>
                  <a:pt x="1" y="22"/>
                </a:lnTo>
                <a:lnTo>
                  <a:pt x="5" y="16"/>
                </a:lnTo>
                <a:lnTo>
                  <a:pt x="9" y="11"/>
                </a:lnTo>
                <a:lnTo>
                  <a:pt x="12" y="6"/>
                </a:lnTo>
                <a:lnTo>
                  <a:pt x="17" y="2"/>
                </a:lnTo>
                <a:lnTo>
                  <a:pt x="24" y="1"/>
                </a:lnTo>
                <a:lnTo>
                  <a:pt x="30" y="0"/>
                </a:lnTo>
                <a:lnTo>
                  <a:pt x="30" y="0"/>
                </a:lnTo>
                <a:lnTo>
                  <a:pt x="34" y="1"/>
                </a:lnTo>
                <a:lnTo>
                  <a:pt x="38" y="2"/>
                </a:lnTo>
                <a:lnTo>
                  <a:pt x="41" y="5"/>
                </a:lnTo>
                <a:lnTo>
                  <a:pt x="44" y="7"/>
                </a:lnTo>
                <a:lnTo>
                  <a:pt x="44" y="7"/>
                </a:lnTo>
                <a:close/>
                <a:moveTo>
                  <a:pt x="43" y="30"/>
                </a:moveTo>
                <a:lnTo>
                  <a:pt x="43" y="30"/>
                </a:lnTo>
                <a:lnTo>
                  <a:pt x="43" y="27"/>
                </a:lnTo>
                <a:lnTo>
                  <a:pt x="41" y="23"/>
                </a:lnTo>
                <a:lnTo>
                  <a:pt x="39" y="22"/>
                </a:lnTo>
                <a:lnTo>
                  <a:pt x="36" y="21"/>
                </a:lnTo>
                <a:lnTo>
                  <a:pt x="36" y="21"/>
                </a:lnTo>
                <a:lnTo>
                  <a:pt x="33" y="22"/>
                </a:lnTo>
                <a:lnTo>
                  <a:pt x="30" y="25"/>
                </a:lnTo>
                <a:lnTo>
                  <a:pt x="28" y="28"/>
                </a:lnTo>
                <a:lnTo>
                  <a:pt x="26" y="33"/>
                </a:lnTo>
                <a:lnTo>
                  <a:pt x="26" y="33"/>
                </a:lnTo>
                <a:lnTo>
                  <a:pt x="28" y="37"/>
                </a:lnTo>
                <a:lnTo>
                  <a:pt x="29" y="40"/>
                </a:lnTo>
                <a:lnTo>
                  <a:pt x="30" y="41"/>
                </a:lnTo>
                <a:lnTo>
                  <a:pt x="34" y="42"/>
                </a:lnTo>
                <a:lnTo>
                  <a:pt x="34" y="42"/>
                </a:lnTo>
                <a:lnTo>
                  <a:pt x="38" y="41"/>
                </a:lnTo>
                <a:lnTo>
                  <a:pt x="40" y="38"/>
                </a:lnTo>
                <a:lnTo>
                  <a:pt x="43" y="35"/>
                </a:lnTo>
                <a:lnTo>
                  <a:pt x="43" y="30"/>
                </a:lnTo>
                <a:lnTo>
                  <a:pt x="43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75" name="Freeform 1100">
            <a:extLst>
              <a:ext uri="{FF2B5EF4-FFF2-40B4-BE49-F238E27FC236}">
                <a16:creationId xmlns:a16="http://schemas.microsoft.com/office/drawing/2014/main" id="{8F2E5C0D-0683-4339-AE34-2D189AEDB33E}"/>
              </a:ext>
            </a:extLst>
          </p:cNvPr>
          <p:cNvSpPr>
            <a:spLocks/>
          </p:cNvSpPr>
          <p:nvPr/>
        </p:nvSpPr>
        <p:spPr bwMode="auto">
          <a:xfrm>
            <a:off x="1093231" y="4648384"/>
            <a:ext cx="111125" cy="122238"/>
          </a:xfrm>
          <a:custGeom>
            <a:avLst/>
            <a:gdLst>
              <a:gd name="T0" fmla="*/ 36 w 70"/>
              <a:gd name="T1" fmla="*/ 21 h 77"/>
              <a:gd name="T2" fmla="*/ 35 w 70"/>
              <a:gd name="T3" fmla="*/ 31 h 77"/>
              <a:gd name="T4" fmla="*/ 62 w 70"/>
              <a:gd name="T5" fmla="*/ 31 h 77"/>
              <a:gd name="T6" fmla="*/ 58 w 70"/>
              <a:gd name="T7" fmla="*/ 54 h 77"/>
              <a:gd name="T8" fmla="*/ 33 w 70"/>
              <a:gd name="T9" fmla="*/ 54 h 77"/>
              <a:gd name="T10" fmla="*/ 29 w 70"/>
              <a:gd name="T11" fmla="*/ 77 h 77"/>
              <a:gd name="T12" fmla="*/ 0 w 70"/>
              <a:gd name="T13" fmla="*/ 77 h 77"/>
              <a:gd name="T14" fmla="*/ 11 w 70"/>
              <a:gd name="T15" fmla="*/ 0 h 77"/>
              <a:gd name="T16" fmla="*/ 70 w 70"/>
              <a:gd name="T17" fmla="*/ 0 h 77"/>
              <a:gd name="T18" fmla="*/ 67 w 70"/>
              <a:gd name="T19" fmla="*/ 21 h 77"/>
              <a:gd name="T20" fmla="*/ 36 w 70"/>
              <a:gd name="T21" fmla="*/ 21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" h="77">
                <a:moveTo>
                  <a:pt x="36" y="21"/>
                </a:moveTo>
                <a:lnTo>
                  <a:pt x="35" y="31"/>
                </a:lnTo>
                <a:lnTo>
                  <a:pt x="62" y="31"/>
                </a:lnTo>
                <a:lnTo>
                  <a:pt x="58" y="54"/>
                </a:lnTo>
                <a:lnTo>
                  <a:pt x="33" y="54"/>
                </a:lnTo>
                <a:lnTo>
                  <a:pt x="29" y="77"/>
                </a:lnTo>
                <a:lnTo>
                  <a:pt x="0" y="77"/>
                </a:lnTo>
                <a:lnTo>
                  <a:pt x="11" y="0"/>
                </a:lnTo>
                <a:lnTo>
                  <a:pt x="70" y="0"/>
                </a:lnTo>
                <a:lnTo>
                  <a:pt x="67" y="21"/>
                </a:lnTo>
                <a:lnTo>
                  <a:pt x="36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76" name="Freeform 1101">
            <a:extLst>
              <a:ext uri="{FF2B5EF4-FFF2-40B4-BE49-F238E27FC236}">
                <a16:creationId xmlns:a16="http://schemas.microsoft.com/office/drawing/2014/main" id="{C4E4256E-2962-4AEB-A8BA-39D6FC30E69D}"/>
              </a:ext>
            </a:extLst>
          </p:cNvPr>
          <p:cNvSpPr>
            <a:spLocks/>
          </p:cNvSpPr>
          <p:nvPr/>
        </p:nvSpPr>
        <p:spPr bwMode="auto">
          <a:xfrm>
            <a:off x="1199593" y="4672196"/>
            <a:ext cx="85725" cy="98425"/>
          </a:xfrm>
          <a:custGeom>
            <a:avLst/>
            <a:gdLst>
              <a:gd name="T0" fmla="*/ 31 w 54"/>
              <a:gd name="T1" fmla="*/ 40 h 62"/>
              <a:gd name="T2" fmla="*/ 28 w 54"/>
              <a:gd name="T3" fmla="*/ 62 h 62"/>
              <a:gd name="T4" fmla="*/ 0 w 54"/>
              <a:gd name="T5" fmla="*/ 62 h 62"/>
              <a:gd name="T6" fmla="*/ 8 w 54"/>
              <a:gd name="T7" fmla="*/ 1 h 62"/>
              <a:gd name="T8" fmla="*/ 35 w 54"/>
              <a:gd name="T9" fmla="*/ 1 h 62"/>
              <a:gd name="T10" fmla="*/ 33 w 54"/>
              <a:gd name="T11" fmla="*/ 12 h 62"/>
              <a:gd name="T12" fmla="*/ 33 w 54"/>
              <a:gd name="T13" fmla="*/ 12 h 62"/>
              <a:gd name="T14" fmla="*/ 36 w 54"/>
              <a:gd name="T15" fmla="*/ 7 h 62"/>
              <a:gd name="T16" fmla="*/ 40 w 54"/>
              <a:gd name="T17" fmla="*/ 3 h 62"/>
              <a:gd name="T18" fmla="*/ 42 w 54"/>
              <a:gd name="T19" fmla="*/ 1 h 62"/>
              <a:gd name="T20" fmla="*/ 46 w 54"/>
              <a:gd name="T21" fmla="*/ 0 h 62"/>
              <a:gd name="T22" fmla="*/ 50 w 54"/>
              <a:gd name="T23" fmla="*/ 0 h 62"/>
              <a:gd name="T24" fmla="*/ 54 w 54"/>
              <a:gd name="T25" fmla="*/ 0 h 62"/>
              <a:gd name="T26" fmla="*/ 51 w 54"/>
              <a:gd name="T27" fmla="*/ 25 h 62"/>
              <a:gd name="T28" fmla="*/ 51 w 54"/>
              <a:gd name="T29" fmla="*/ 25 h 62"/>
              <a:gd name="T30" fmla="*/ 43 w 54"/>
              <a:gd name="T31" fmla="*/ 25 h 62"/>
              <a:gd name="T32" fmla="*/ 37 w 54"/>
              <a:gd name="T33" fmla="*/ 27 h 62"/>
              <a:gd name="T34" fmla="*/ 35 w 54"/>
              <a:gd name="T35" fmla="*/ 29 h 62"/>
              <a:gd name="T36" fmla="*/ 33 w 54"/>
              <a:gd name="T37" fmla="*/ 32 h 62"/>
              <a:gd name="T38" fmla="*/ 31 w 54"/>
              <a:gd name="T39" fmla="*/ 40 h 62"/>
              <a:gd name="T40" fmla="*/ 31 w 54"/>
              <a:gd name="T41" fmla="*/ 4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4" h="62">
                <a:moveTo>
                  <a:pt x="31" y="40"/>
                </a:moveTo>
                <a:lnTo>
                  <a:pt x="28" y="62"/>
                </a:lnTo>
                <a:lnTo>
                  <a:pt x="0" y="62"/>
                </a:lnTo>
                <a:lnTo>
                  <a:pt x="8" y="1"/>
                </a:lnTo>
                <a:lnTo>
                  <a:pt x="35" y="1"/>
                </a:lnTo>
                <a:lnTo>
                  <a:pt x="33" y="12"/>
                </a:lnTo>
                <a:lnTo>
                  <a:pt x="33" y="12"/>
                </a:lnTo>
                <a:lnTo>
                  <a:pt x="36" y="7"/>
                </a:lnTo>
                <a:lnTo>
                  <a:pt x="40" y="3"/>
                </a:lnTo>
                <a:lnTo>
                  <a:pt x="42" y="1"/>
                </a:lnTo>
                <a:lnTo>
                  <a:pt x="46" y="0"/>
                </a:lnTo>
                <a:lnTo>
                  <a:pt x="50" y="0"/>
                </a:lnTo>
                <a:lnTo>
                  <a:pt x="54" y="0"/>
                </a:lnTo>
                <a:lnTo>
                  <a:pt x="51" y="25"/>
                </a:lnTo>
                <a:lnTo>
                  <a:pt x="51" y="25"/>
                </a:lnTo>
                <a:lnTo>
                  <a:pt x="43" y="25"/>
                </a:lnTo>
                <a:lnTo>
                  <a:pt x="37" y="27"/>
                </a:lnTo>
                <a:lnTo>
                  <a:pt x="35" y="29"/>
                </a:lnTo>
                <a:lnTo>
                  <a:pt x="33" y="32"/>
                </a:lnTo>
                <a:lnTo>
                  <a:pt x="31" y="40"/>
                </a:lnTo>
                <a:lnTo>
                  <a:pt x="31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77" name="Freeform 1102">
            <a:extLst>
              <a:ext uri="{FF2B5EF4-FFF2-40B4-BE49-F238E27FC236}">
                <a16:creationId xmlns:a16="http://schemas.microsoft.com/office/drawing/2014/main" id="{F201C5C8-257B-47E1-A77D-EBD266A9DE77}"/>
              </a:ext>
            </a:extLst>
          </p:cNvPr>
          <p:cNvSpPr>
            <a:spLocks noEditPoints="1"/>
          </p:cNvSpPr>
          <p:nvPr/>
        </p:nvSpPr>
        <p:spPr bwMode="auto">
          <a:xfrm>
            <a:off x="1501218" y="4643621"/>
            <a:ext cx="123825" cy="130175"/>
          </a:xfrm>
          <a:custGeom>
            <a:avLst/>
            <a:gdLst>
              <a:gd name="T0" fmla="*/ 58 w 78"/>
              <a:gd name="T1" fmla="*/ 52 h 82"/>
              <a:gd name="T2" fmla="*/ 58 w 78"/>
              <a:gd name="T3" fmla="*/ 52 h 82"/>
              <a:gd name="T4" fmla="*/ 63 w 78"/>
              <a:gd name="T5" fmla="*/ 58 h 82"/>
              <a:gd name="T6" fmla="*/ 68 w 78"/>
              <a:gd name="T7" fmla="*/ 60 h 82"/>
              <a:gd name="T8" fmla="*/ 72 w 78"/>
              <a:gd name="T9" fmla="*/ 60 h 82"/>
              <a:gd name="T10" fmla="*/ 77 w 78"/>
              <a:gd name="T11" fmla="*/ 60 h 82"/>
              <a:gd name="T12" fmla="*/ 74 w 78"/>
              <a:gd name="T13" fmla="*/ 79 h 82"/>
              <a:gd name="T14" fmla="*/ 74 w 78"/>
              <a:gd name="T15" fmla="*/ 79 h 82"/>
              <a:gd name="T16" fmla="*/ 67 w 78"/>
              <a:gd name="T17" fmla="*/ 82 h 82"/>
              <a:gd name="T18" fmla="*/ 58 w 78"/>
              <a:gd name="T19" fmla="*/ 82 h 82"/>
              <a:gd name="T20" fmla="*/ 58 w 78"/>
              <a:gd name="T21" fmla="*/ 82 h 82"/>
              <a:gd name="T22" fmla="*/ 51 w 78"/>
              <a:gd name="T23" fmla="*/ 80 h 82"/>
              <a:gd name="T24" fmla="*/ 48 w 78"/>
              <a:gd name="T25" fmla="*/ 79 h 82"/>
              <a:gd name="T26" fmla="*/ 44 w 78"/>
              <a:gd name="T27" fmla="*/ 77 h 82"/>
              <a:gd name="T28" fmla="*/ 39 w 78"/>
              <a:gd name="T29" fmla="*/ 68 h 82"/>
              <a:gd name="T30" fmla="*/ 33 w 78"/>
              <a:gd name="T31" fmla="*/ 55 h 82"/>
              <a:gd name="T32" fmla="*/ 33 w 78"/>
              <a:gd name="T33" fmla="*/ 55 h 82"/>
              <a:gd name="T34" fmla="*/ 32 w 78"/>
              <a:gd name="T35" fmla="*/ 55 h 82"/>
              <a:gd name="T36" fmla="*/ 28 w 78"/>
              <a:gd name="T37" fmla="*/ 80 h 82"/>
              <a:gd name="T38" fmla="*/ 0 w 78"/>
              <a:gd name="T39" fmla="*/ 80 h 82"/>
              <a:gd name="T40" fmla="*/ 12 w 78"/>
              <a:gd name="T41" fmla="*/ 3 h 82"/>
              <a:gd name="T42" fmla="*/ 12 w 78"/>
              <a:gd name="T43" fmla="*/ 3 h 82"/>
              <a:gd name="T44" fmla="*/ 24 w 78"/>
              <a:gd name="T45" fmla="*/ 1 h 82"/>
              <a:gd name="T46" fmla="*/ 40 w 78"/>
              <a:gd name="T47" fmla="*/ 0 h 82"/>
              <a:gd name="T48" fmla="*/ 40 w 78"/>
              <a:gd name="T49" fmla="*/ 0 h 82"/>
              <a:gd name="T50" fmla="*/ 54 w 78"/>
              <a:gd name="T51" fmla="*/ 1 h 82"/>
              <a:gd name="T52" fmla="*/ 61 w 78"/>
              <a:gd name="T53" fmla="*/ 3 h 82"/>
              <a:gd name="T54" fmla="*/ 67 w 78"/>
              <a:gd name="T55" fmla="*/ 5 h 82"/>
              <a:gd name="T56" fmla="*/ 72 w 78"/>
              <a:gd name="T57" fmla="*/ 9 h 82"/>
              <a:gd name="T58" fmla="*/ 76 w 78"/>
              <a:gd name="T59" fmla="*/ 13 h 82"/>
              <a:gd name="T60" fmla="*/ 78 w 78"/>
              <a:gd name="T61" fmla="*/ 18 h 82"/>
              <a:gd name="T62" fmla="*/ 78 w 78"/>
              <a:gd name="T63" fmla="*/ 24 h 82"/>
              <a:gd name="T64" fmla="*/ 78 w 78"/>
              <a:gd name="T65" fmla="*/ 24 h 82"/>
              <a:gd name="T66" fmla="*/ 78 w 78"/>
              <a:gd name="T67" fmla="*/ 30 h 82"/>
              <a:gd name="T68" fmla="*/ 77 w 78"/>
              <a:gd name="T69" fmla="*/ 35 h 82"/>
              <a:gd name="T70" fmla="*/ 76 w 78"/>
              <a:gd name="T71" fmla="*/ 39 h 82"/>
              <a:gd name="T72" fmla="*/ 73 w 78"/>
              <a:gd name="T73" fmla="*/ 43 h 82"/>
              <a:gd name="T74" fmla="*/ 66 w 78"/>
              <a:gd name="T75" fmla="*/ 48 h 82"/>
              <a:gd name="T76" fmla="*/ 58 w 78"/>
              <a:gd name="T77" fmla="*/ 52 h 82"/>
              <a:gd name="T78" fmla="*/ 58 w 78"/>
              <a:gd name="T79" fmla="*/ 52 h 82"/>
              <a:gd name="T80" fmla="*/ 51 w 78"/>
              <a:gd name="T81" fmla="*/ 29 h 82"/>
              <a:gd name="T82" fmla="*/ 51 w 78"/>
              <a:gd name="T83" fmla="*/ 29 h 82"/>
              <a:gd name="T84" fmla="*/ 49 w 78"/>
              <a:gd name="T85" fmla="*/ 25 h 82"/>
              <a:gd name="T86" fmla="*/ 47 w 78"/>
              <a:gd name="T87" fmla="*/ 23 h 82"/>
              <a:gd name="T88" fmla="*/ 43 w 78"/>
              <a:gd name="T89" fmla="*/ 21 h 82"/>
              <a:gd name="T90" fmla="*/ 39 w 78"/>
              <a:gd name="T91" fmla="*/ 21 h 82"/>
              <a:gd name="T92" fmla="*/ 39 w 78"/>
              <a:gd name="T93" fmla="*/ 21 h 82"/>
              <a:gd name="T94" fmla="*/ 35 w 78"/>
              <a:gd name="T95" fmla="*/ 21 h 82"/>
              <a:gd name="T96" fmla="*/ 34 w 78"/>
              <a:gd name="T97" fmla="*/ 38 h 82"/>
              <a:gd name="T98" fmla="*/ 34 w 78"/>
              <a:gd name="T99" fmla="*/ 38 h 82"/>
              <a:gd name="T100" fmla="*/ 37 w 78"/>
              <a:gd name="T101" fmla="*/ 38 h 82"/>
              <a:gd name="T102" fmla="*/ 37 w 78"/>
              <a:gd name="T103" fmla="*/ 38 h 82"/>
              <a:gd name="T104" fmla="*/ 40 w 78"/>
              <a:gd name="T105" fmla="*/ 38 h 82"/>
              <a:gd name="T106" fmla="*/ 46 w 78"/>
              <a:gd name="T107" fmla="*/ 37 h 82"/>
              <a:gd name="T108" fmla="*/ 49 w 78"/>
              <a:gd name="T109" fmla="*/ 33 h 82"/>
              <a:gd name="T110" fmla="*/ 51 w 78"/>
              <a:gd name="T111" fmla="*/ 31 h 82"/>
              <a:gd name="T112" fmla="*/ 51 w 78"/>
              <a:gd name="T113" fmla="*/ 29 h 82"/>
              <a:gd name="T114" fmla="*/ 51 w 78"/>
              <a:gd name="T115" fmla="*/ 29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8" h="82">
                <a:moveTo>
                  <a:pt x="58" y="52"/>
                </a:moveTo>
                <a:lnTo>
                  <a:pt x="58" y="52"/>
                </a:lnTo>
                <a:lnTo>
                  <a:pt x="63" y="58"/>
                </a:lnTo>
                <a:lnTo>
                  <a:pt x="68" y="60"/>
                </a:lnTo>
                <a:lnTo>
                  <a:pt x="72" y="60"/>
                </a:lnTo>
                <a:lnTo>
                  <a:pt x="77" y="60"/>
                </a:lnTo>
                <a:lnTo>
                  <a:pt x="74" y="79"/>
                </a:lnTo>
                <a:lnTo>
                  <a:pt x="74" y="79"/>
                </a:lnTo>
                <a:lnTo>
                  <a:pt x="67" y="82"/>
                </a:lnTo>
                <a:lnTo>
                  <a:pt x="58" y="82"/>
                </a:lnTo>
                <a:lnTo>
                  <a:pt x="58" y="82"/>
                </a:lnTo>
                <a:lnTo>
                  <a:pt x="51" y="80"/>
                </a:lnTo>
                <a:lnTo>
                  <a:pt x="48" y="79"/>
                </a:lnTo>
                <a:lnTo>
                  <a:pt x="44" y="77"/>
                </a:lnTo>
                <a:lnTo>
                  <a:pt x="39" y="68"/>
                </a:lnTo>
                <a:lnTo>
                  <a:pt x="33" y="55"/>
                </a:lnTo>
                <a:lnTo>
                  <a:pt x="33" y="55"/>
                </a:lnTo>
                <a:lnTo>
                  <a:pt x="32" y="55"/>
                </a:lnTo>
                <a:lnTo>
                  <a:pt x="28" y="80"/>
                </a:lnTo>
                <a:lnTo>
                  <a:pt x="0" y="80"/>
                </a:lnTo>
                <a:lnTo>
                  <a:pt x="12" y="3"/>
                </a:lnTo>
                <a:lnTo>
                  <a:pt x="12" y="3"/>
                </a:lnTo>
                <a:lnTo>
                  <a:pt x="24" y="1"/>
                </a:lnTo>
                <a:lnTo>
                  <a:pt x="40" y="0"/>
                </a:lnTo>
                <a:lnTo>
                  <a:pt x="40" y="0"/>
                </a:lnTo>
                <a:lnTo>
                  <a:pt x="54" y="1"/>
                </a:lnTo>
                <a:lnTo>
                  <a:pt x="61" y="3"/>
                </a:lnTo>
                <a:lnTo>
                  <a:pt x="67" y="5"/>
                </a:lnTo>
                <a:lnTo>
                  <a:pt x="72" y="9"/>
                </a:lnTo>
                <a:lnTo>
                  <a:pt x="76" y="13"/>
                </a:lnTo>
                <a:lnTo>
                  <a:pt x="78" y="18"/>
                </a:lnTo>
                <a:lnTo>
                  <a:pt x="78" y="24"/>
                </a:lnTo>
                <a:lnTo>
                  <a:pt x="78" y="24"/>
                </a:lnTo>
                <a:lnTo>
                  <a:pt x="78" y="30"/>
                </a:lnTo>
                <a:lnTo>
                  <a:pt x="77" y="35"/>
                </a:lnTo>
                <a:lnTo>
                  <a:pt x="76" y="39"/>
                </a:lnTo>
                <a:lnTo>
                  <a:pt x="73" y="43"/>
                </a:lnTo>
                <a:lnTo>
                  <a:pt x="66" y="48"/>
                </a:lnTo>
                <a:lnTo>
                  <a:pt x="58" y="52"/>
                </a:lnTo>
                <a:lnTo>
                  <a:pt x="58" y="52"/>
                </a:lnTo>
                <a:close/>
                <a:moveTo>
                  <a:pt x="51" y="29"/>
                </a:moveTo>
                <a:lnTo>
                  <a:pt x="51" y="29"/>
                </a:lnTo>
                <a:lnTo>
                  <a:pt x="49" y="25"/>
                </a:lnTo>
                <a:lnTo>
                  <a:pt x="47" y="23"/>
                </a:lnTo>
                <a:lnTo>
                  <a:pt x="43" y="21"/>
                </a:lnTo>
                <a:lnTo>
                  <a:pt x="39" y="21"/>
                </a:lnTo>
                <a:lnTo>
                  <a:pt x="39" y="21"/>
                </a:lnTo>
                <a:lnTo>
                  <a:pt x="35" y="21"/>
                </a:lnTo>
                <a:lnTo>
                  <a:pt x="34" y="38"/>
                </a:lnTo>
                <a:lnTo>
                  <a:pt x="34" y="38"/>
                </a:lnTo>
                <a:lnTo>
                  <a:pt x="37" y="38"/>
                </a:lnTo>
                <a:lnTo>
                  <a:pt x="37" y="38"/>
                </a:lnTo>
                <a:lnTo>
                  <a:pt x="40" y="38"/>
                </a:lnTo>
                <a:lnTo>
                  <a:pt x="46" y="37"/>
                </a:lnTo>
                <a:lnTo>
                  <a:pt x="49" y="33"/>
                </a:lnTo>
                <a:lnTo>
                  <a:pt x="51" y="31"/>
                </a:lnTo>
                <a:lnTo>
                  <a:pt x="51" y="29"/>
                </a:lnTo>
                <a:lnTo>
                  <a:pt x="51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78" name="Freeform 1103">
            <a:extLst>
              <a:ext uri="{FF2B5EF4-FFF2-40B4-BE49-F238E27FC236}">
                <a16:creationId xmlns:a16="http://schemas.microsoft.com/office/drawing/2014/main" id="{DAE131CC-2CC6-49B8-A3B4-B36898923330}"/>
              </a:ext>
            </a:extLst>
          </p:cNvPr>
          <p:cNvSpPr>
            <a:spLocks noEditPoints="1"/>
          </p:cNvSpPr>
          <p:nvPr/>
        </p:nvSpPr>
        <p:spPr bwMode="auto">
          <a:xfrm>
            <a:off x="1632981" y="4672196"/>
            <a:ext cx="119063" cy="101600"/>
          </a:xfrm>
          <a:custGeom>
            <a:avLst/>
            <a:gdLst>
              <a:gd name="T0" fmla="*/ 47 w 75"/>
              <a:gd name="T1" fmla="*/ 1 h 64"/>
              <a:gd name="T2" fmla="*/ 69 w 75"/>
              <a:gd name="T3" fmla="*/ 40 h 64"/>
              <a:gd name="T4" fmla="*/ 69 w 75"/>
              <a:gd name="T5" fmla="*/ 44 h 64"/>
              <a:gd name="T6" fmla="*/ 72 w 75"/>
              <a:gd name="T7" fmla="*/ 45 h 64"/>
              <a:gd name="T8" fmla="*/ 73 w 75"/>
              <a:gd name="T9" fmla="*/ 61 h 64"/>
              <a:gd name="T10" fmla="*/ 65 w 75"/>
              <a:gd name="T11" fmla="*/ 64 h 64"/>
              <a:gd name="T12" fmla="*/ 57 w 75"/>
              <a:gd name="T13" fmla="*/ 64 h 64"/>
              <a:gd name="T14" fmla="*/ 47 w 75"/>
              <a:gd name="T15" fmla="*/ 61 h 64"/>
              <a:gd name="T16" fmla="*/ 40 w 75"/>
              <a:gd name="T17" fmla="*/ 54 h 64"/>
              <a:gd name="T18" fmla="*/ 37 w 75"/>
              <a:gd name="T19" fmla="*/ 59 h 64"/>
              <a:gd name="T20" fmla="*/ 27 w 75"/>
              <a:gd name="T21" fmla="*/ 64 h 64"/>
              <a:gd name="T22" fmla="*/ 22 w 75"/>
              <a:gd name="T23" fmla="*/ 64 h 64"/>
              <a:gd name="T24" fmla="*/ 13 w 75"/>
              <a:gd name="T25" fmla="*/ 61 h 64"/>
              <a:gd name="T26" fmla="*/ 6 w 75"/>
              <a:gd name="T27" fmla="*/ 56 h 64"/>
              <a:gd name="T28" fmla="*/ 1 w 75"/>
              <a:gd name="T29" fmla="*/ 47 h 64"/>
              <a:gd name="T30" fmla="*/ 0 w 75"/>
              <a:gd name="T31" fmla="*/ 37 h 64"/>
              <a:gd name="T32" fmla="*/ 3 w 75"/>
              <a:gd name="T33" fmla="*/ 22 h 64"/>
              <a:gd name="T34" fmla="*/ 9 w 75"/>
              <a:gd name="T35" fmla="*/ 11 h 64"/>
              <a:gd name="T36" fmla="*/ 19 w 75"/>
              <a:gd name="T37" fmla="*/ 2 h 64"/>
              <a:gd name="T38" fmla="*/ 32 w 75"/>
              <a:gd name="T39" fmla="*/ 0 h 64"/>
              <a:gd name="T40" fmla="*/ 35 w 75"/>
              <a:gd name="T41" fmla="*/ 0 h 64"/>
              <a:gd name="T42" fmla="*/ 43 w 75"/>
              <a:gd name="T43" fmla="*/ 3 h 64"/>
              <a:gd name="T44" fmla="*/ 45 w 75"/>
              <a:gd name="T45" fmla="*/ 7 h 64"/>
              <a:gd name="T46" fmla="*/ 44 w 75"/>
              <a:gd name="T47" fmla="*/ 30 h 64"/>
              <a:gd name="T48" fmla="*/ 43 w 75"/>
              <a:gd name="T49" fmla="*/ 24 h 64"/>
              <a:gd name="T50" fmla="*/ 38 w 75"/>
              <a:gd name="T51" fmla="*/ 21 h 64"/>
              <a:gd name="T52" fmla="*/ 34 w 75"/>
              <a:gd name="T53" fmla="*/ 22 h 64"/>
              <a:gd name="T54" fmla="*/ 29 w 75"/>
              <a:gd name="T55" fmla="*/ 29 h 64"/>
              <a:gd name="T56" fmla="*/ 28 w 75"/>
              <a:gd name="T57" fmla="*/ 34 h 64"/>
              <a:gd name="T58" fmla="*/ 30 w 75"/>
              <a:gd name="T59" fmla="*/ 40 h 64"/>
              <a:gd name="T60" fmla="*/ 35 w 75"/>
              <a:gd name="T61" fmla="*/ 42 h 64"/>
              <a:gd name="T62" fmla="*/ 39 w 75"/>
              <a:gd name="T63" fmla="*/ 41 h 64"/>
              <a:gd name="T64" fmla="*/ 44 w 75"/>
              <a:gd name="T65" fmla="*/ 35 h 64"/>
              <a:gd name="T66" fmla="*/ 44 w 75"/>
              <a:gd name="T67" fmla="*/ 3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5" h="64">
                <a:moveTo>
                  <a:pt x="45" y="7"/>
                </a:moveTo>
                <a:lnTo>
                  <a:pt x="47" y="1"/>
                </a:lnTo>
                <a:lnTo>
                  <a:pt x="74" y="1"/>
                </a:lnTo>
                <a:lnTo>
                  <a:pt x="69" y="40"/>
                </a:lnTo>
                <a:lnTo>
                  <a:pt x="69" y="40"/>
                </a:lnTo>
                <a:lnTo>
                  <a:pt x="69" y="44"/>
                </a:lnTo>
                <a:lnTo>
                  <a:pt x="70" y="45"/>
                </a:lnTo>
                <a:lnTo>
                  <a:pt x="72" y="45"/>
                </a:lnTo>
                <a:lnTo>
                  <a:pt x="75" y="45"/>
                </a:lnTo>
                <a:lnTo>
                  <a:pt x="73" y="61"/>
                </a:lnTo>
                <a:lnTo>
                  <a:pt x="73" y="61"/>
                </a:lnTo>
                <a:lnTo>
                  <a:pt x="65" y="64"/>
                </a:lnTo>
                <a:lnTo>
                  <a:pt x="57" y="64"/>
                </a:lnTo>
                <a:lnTo>
                  <a:pt x="57" y="64"/>
                </a:lnTo>
                <a:lnTo>
                  <a:pt x="50" y="62"/>
                </a:lnTo>
                <a:lnTo>
                  <a:pt x="47" y="61"/>
                </a:lnTo>
                <a:lnTo>
                  <a:pt x="43" y="59"/>
                </a:lnTo>
                <a:lnTo>
                  <a:pt x="40" y="54"/>
                </a:lnTo>
                <a:lnTo>
                  <a:pt x="40" y="54"/>
                </a:lnTo>
                <a:lnTo>
                  <a:pt x="37" y="59"/>
                </a:lnTo>
                <a:lnTo>
                  <a:pt x="33" y="61"/>
                </a:lnTo>
                <a:lnTo>
                  <a:pt x="27" y="64"/>
                </a:lnTo>
                <a:lnTo>
                  <a:pt x="22" y="64"/>
                </a:lnTo>
                <a:lnTo>
                  <a:pt x="22" y="64"/>
                </a:lnTo>
                <a:lnTo>
                  <a:pt x="16" y="64"/>
                </a:lnTo>
                <a:lnTo>
                  <a:pt x="13" y="61"/>
                </a:lnTo>
                <a:lnTo>
                  <a:pt x="9" y="59"/>
                </a:lnTo>
                <a:lnTo>
                  <a:pt x="6" y="56"/>
                </a:lnTo>
                <a:lnTo>
                  <a:pt x="4" y="52"/>
                </a:lnTo>
                <a:lnTo>
                  <a:pt x="1" y="47"/>
                </a:lnTo>
                <a:lnTo>
                  <a:pt x="0" y="37"/>
                </a:lnTo>
                <a:lnTo>
                  <a:pt x="0" y="37"/>
                </a:lnTo>
                <a:lnTo>
                  <a:pt x="1" y="30"/>
                </a:lnTo>
                <a:lnTo>
                  <a:pt x="3" y="22"/>
                </a:lnTo>
                <a:lnTo>
                  <a:pt x="5" y="16"/>
                </a:lnTo>
                <a:lnTo>
                  <a:pt x="9" y="11"/>
                </a:lnTo>
                <a:lnTo>
                  <a:pt x="14" y="6"/>
                </a:lnTo>
                <a:lnTo>
                  <a:pt x="19" y="2"/>
                </a:lnTo>
                <a:lnTo>
                  <a:pt x="25" y="1"/>
                </a:lnTo>
                <a:lnTo>
                  <a:pt x="32" y="0"/>
                </a:lnTo>
                <a:lnTo>
                  <a:pt x="32" y="0"/>
                </a:lnTo>
                <a:lnTo>
                  <a:pt x="35" y="0"/>
                </a:lnTo>
                <a:lnTo>
                  <a:pt x="39" y="2"/>
                </a:lnTo>
                <a:lnTo>
                  <a:pt x="43" y="3"/>
                </a:lnTo>
                <a:lnTo>
                  <a:pt x="45" y="7"/>
                </a:lnTo>
                <a:lnTo>
                  <a:pt x="45" y="7"/>
                </a:lnTo>
                <a:close/>
                <a:moveTo>
                  <a:pt x="44" y="30"/>
                </a:moveTo>
                <a:lnTo>
                  <a:pt x="44" y="30"/>
                </a:lnTo>
                <a:lnTo>
                  <a:pt x="44" y="26"/>
                </a:lnTo>
                <a:lnTo>
                  <a:pt x="43" y="24"/>
                </a:lnTo>
                <a:lnTo>
                  <a:pt x="40" y="22"/>
                </a:lnTo>
                <a:lnTo>
                  <a:pt x="38" y="21"/>
                </a:lnTo>
                <a:lnTo>
                  <a:pt x="38" y="21"/>
                </a:lnTo>
                <a:lnTo>
                  <a:pt x="34" y="22"/>
                </a:lnTo>
                <a:lnTo>
                  <a:pt x="30" y="25"/>
                </a:lnTo>
                <a:lnTo>
                  <a:pt x="29" y="29"/>
                </a:lnTo>
                <a:lnTo>
                  <a:pt x="28" y="34"/>
                </a:lnTo>
                <a:lnTo>
                  <a:pt x="28" y="34"/>
                </a:lnTo>
                <a:lnTo>
                  <a:pt x="29" y="36"/>
                </a:lnTo>
                <a:lnTo>
                  <a:pt x="30" y="40"/>
                </a:lnTo>
                <a:lnTo>
                  <a:pt x="32" y="41"/>
                </a:lnTo>
                <a:lnTo>
                  <a:pt x="35" y="42"/>
                </a:lnTo>
                <a:lnTo>
                  <a:pt x="35" y="42"/>
                </a:lnTo>
                <a:lnTo>
                  <a:pt x="39" y="41"/>
                </a:lnTo>
                <a:lnTo>
                  <a:pt x="42" y="39"/>
                </a:lnTo>
                <a:lnTo>
                  <a:pt x="44" y="35"/>
                </a:lnTo>
                <a:lnTo>
                  <a:pt x="44" y="30"/>
                </a:lnTo>
                <a:lnTo>
                  <a:pt x="44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79" name="Freeform 1104">
            <a:extLst>
              <a:ext uri="{FF2B5EF4-FFF2-40B4-BE49-F238E27FC236}">
                <a16:creationId xmlns:a16="http://schemas.microsoft.com/office/drawing/2014/main" id="{0C9DEF0D-F224-4F88-8740-65B33FAE12FA}"/>
              </a:ext>
            </a:extLst>
          </p:cNvPr>
          <p:cNvSpPr>
            <a:spLocks/>
          </p:cNvSpPr>
          <p:nvPr/>
        </p:nvSpPr>
        <p:spPr bwMode="auto">
          <a:xfrm>
            <a:off x="1961593" y="3087871"/>
            <a:ext cx="112713" cy="128588"/>
          </a:xfrm>
          <a:custGeom>
            <a:avLst/>
            <a:gdLst>
              <a:gd name="T0" fmla="*/ 67 w 71"/>
              <a:gd name="T1" fmla="*/ 52 h 81"/>
              <a:gd name="T2" fmla="*/ 67 w 71"/>
              <a:gd name="T3" fmla="*/ 52 h 81"/>
              <a:gd name="T4" fmla="*/ 67 w 71"/>
              <a:gd name="T5" fmla="*/ 59 h 81"/>
              <a:gd name="T6" fmla="*/ 64 w 71"/>
              <a:gd name="T7" fmla="*/ 64 h 81"/>
              <a:gd name="T8" fmla="*/ 62 w 71"/>
              <a:gd name="T9" fmla="*/ 69 h 81"/>
              <a:gd name="T10" fmla="*/ 57 w 71"/>
              <a:gd name="T11" fmla="*/ 74 h 81"/>
              <a:gd name="T12" fmla="*/ 52 w 71"/>
              <a:gd name="T13" fmla="*/ 76 h 81"/>
              <a:gd name="T14" fmla="*/ 45 w 71"/>
              <a:gd name="T15" fmla="*/ 79 h 81"/>
              <a:gd name="T16" fmla="*/ 38 w 71"/>
              <a:gd name="T17" fmla="*/ 80 h 81"/>
              <a:gd name="T18" fmla="*/ 29 w 71"/>
              <a:gd name="T19" fmla="*/ 81 h 81"/>
              <a:gd name="T20" fmla="*/ 29 w 71"/>
              <a:gd name="T21" fmla="*/ 81 h 81"/>
              <a:gd name="T22" fmla="*/ 22 w 71"/>
              <a:gd name="T23" fmla="*/ 80 h 81"/>
              <a:gd name="T24" fmla="*/ 14 w 71"/>
              <a:gd name="T25" fmla="*/ 79 h 81"/>
              <a:gd name="T26" fmla="*/ 7 w 71"/>
              <a:gd name="T27" fmla="*/ 77 h 81"/>
              <a:gd name="T28" fmla="*/ 0 w 71"/>
              <a:gd name="T29" fmla="*/ 75 h 81"/>
              <a:gd name="T30" fmla="*/ 8 w 71"/>
              <a:gd name="T31" fmla="*/ 54 h 81"/>
              <a:gd name="T32" fmla="*/ 8 w 71"/>
              <a:gd name="T33" fmla="*/ 54 h 81"/>
              <a:gd name="T34" fmla="*/ 18 w 71"/>
              <a:gd name="T35" fmla="*/ 57 h 81"/>
              <a:gd name="T36" fmla="*/ 24 w 71"/>
              <a:gd name="T37" fmla="*/ 59 h 81"/>
              <a:gd name="T38" fmla="*/ 30 w 71"/>
              <a:gd name="T39" fmla="*/ 60 h 81"/>
              <a:gd name="T40" fmla="*/ 30 w 71"/>
              <a:gd name="T41" fmla="*/ 60 h 81"/>
              <a:gd name="T42" fmla="*/ 37 w 71"/>
              <a:gd name="T43" fmla="*/ 59 h 81"/>
              <a:gd name="T44" fmla="*/ 38 w 71"/>
              <a:gd name="T45" fmla="*/ 57 h 81"/>
              <a:gd name="T46" fmla="*/ 38 w 71"/>
              <a:gd name="T47" fmla="*/ 57 h 81"/>
              <a:gd name="T48" fmla="*/ 38 w 71"/>
              <a:gd name="T49" fmla="*/ 57 h 81"/>
              <a:gd name="T50" fmla="*/ 37 w 71"/>
              <a:gd name="T51" fmla="*/ 55 h 81"/>
              <a:gd name="T52" fmla="*/ 33 w 71"/>
              <a:gd name="T53" fmla="*/ 54 h 81"/>
              <a:gd name="T54" fmla="*/ 23 w 71"/>
              <a:gd name="T55" fmla="*/ 51 h 81"/>
              <a:gd name="T56" fmla="*/ 17 w 71"/>
              <a:gd name="T57" fmla="*/ 49 h 81"/>
              <a:gd name="T58" fmla="*/ 12 w 71"/>
              <a:gd name="T59" fmla="*/ 45 h 81"/>
              <a:gd name="T60" fmla="*/ 9 w 71"/>
              <a:gd name="T61" fmla="*/ 38 h 81"/>
              <a:gd name="T62" fmla="*/ 8 w 71"/>
              <a:gd name="T63" fmla="*/ 35 h 81"/>
              <a:gd name="T64" fmla="*/ 8 w 71"/>
              <a:gd name="T65" fmla="*/ 30 h 81"/>
              <a:gd name="T66" fmla="*/ 8 w 71"/>
              <a:gd name="T67" fmla="*/ 30 h 81"/>
              <a:gd name="T68" fmla="*/ 8 w 71"/>
              <a:gd name="T69" fmla="*/ 23 h 81"/>
              <a:gd name="T70" fmla="*/ 10 w 71"/>
              <a:gd name="T71" fmla="*/ 18 h 81"/>
              <a:gd name="T72" fmla="*/ 13 w 71"/>
              <a:gd name="T73" fmla="*/ 13 h 81"/>
              <a:gd name="T74" fmla="*/ 17 w 71"/>
              <a:gd name="T75" fmla="*/ 8 h 81"/>
              <a:gd name="T76" fmla="*/ 23 w 71"/>
              <a:gd name="T77" fmla="*/ 5 h 81"/>
              <a:gd name="T78" fmla="*/ 29 w 71"/>
              <a:gd name="T79" fmla="*/ 2 h 81"/>
              <a:gd name="T80" fmla="*/ 35 w 71"/>
              <a:gd name="T81" fmla="*/ 1 h 81"/>
              <a:gd name="T82" fmla="*/ 44 w 71"/>
              <a:gd name="T83" fmla="*/ 0 h 81"/>
              <a:gd name="T84" fmla="*/ 44 w 71"/>
              <a:gd name="T85" fmla="*/ 0 h 81"/>
              <a:gd name="T86" fmla="*/ 58 w 71"/>
              <a:gd name="T87" fmla="*/ 1 h 81"/>
              <a:gd name="T88" fmla="*/ 71 w 71"/>
              <a:gd name="T89" fmla="*/ 5 h 81"/>
              <a:gd name="T90" fmla="*/ 63 w 71"/>
              <a:gd name="T91" fmla="*/ 26 h 81"/>
              <a:gd name="T92" fmla="*/ 63 w 71"/>
              <a:gd name="T93" fmla="*/ 26 h 81"/>
              <a:gd name="T94" fmla="*/ 54 w 71"/>
              <a:gd name="T95" fmla="*/ 22 h 81"/>
              <a:gd name="T96" fmla="*/ 43 w 71"/>
              <a:gd name="T97" fmla="*/ 21 h 81"/>
              <a:gd name="T98" fmla="*/ 43 w 71"/>
              <a:gd name="T99" fmla="*/ 21 h 81"/>
              <a:gd name="T100" fmla="*/ 38 w 71"/>
              <a:gd name="T101" fmla="*/ 22 h 81"/>
              <a:gd name="T102" fmla="*/ 35 w 71"/>
              <a:gd name="T103" fmla="*/ 22 h 81"/>
              <a:gd name="T104" fmla="*/ 35 w 71"/>
              <a:gd name="T105" fmla="*/ 23 h 81"/>
              <a:gd name="T106" fmla="*/ 35 w 71"/>
              <a:gd name="T107" fmla="*/ 23 h 81"/>
              <a:gd name="T108" fmla="*/ 37 w 71"/>
              <a:gd name="T109" fmla="*/ 26 h 81"/>
              <a:gd name="T110" fmla="*/ 40 w 71"/>
              <a:gd name="T111" fmla="*/ 27 h 81"/>
              <a:gd name="T112" fmla="*/ 52 w 71"/>
              <a:gd name="T113" fmla="*/ 30 h 81"/>
              <a:gd name="T114" fmla="*/ 57 w 71"/>
              <a:gd name="T115" fmla="*/ 32 h 81"/>
              <a:gd name="T116" fmla="*/ 62 w 71"/>
              <a:gd name="T117" fmla="*/ 37 h 81"/>
              <a:gd name="T118" fmla="*/ 66 w 71"/>
              <a:gd name="T119" fmla="*/ 43 h 81"/>
              <a:gd name="T120" fmla="*/ 67 w 71"/>
              <a:gd name="T121" fmla="*/ 47 h 81"/>
              <a:gd name="T122" fmla="*/ 67 w 71"/>
              <a:gd name="T123" fmla="*/ 52 h 81"/>
              <a:gd name="T124" fmla="*/ 67 w 71"/>
              <a:gd name="T125" fmla="*/ 52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" h="81">
                <a:moveTo>
                  <a:pt x="67" y="52"/>
                </a:moveTo>
                <a:lnTo>
                  <a:pt x="67" y="52"/>
                </a:lnTo>
                <a:lnTo>
                  <a:pt x="67" y="59"/>
                </a:lnTo>
                <a:lnTo>
                  <a:pt x="64" y="64"/>
                </a:lnTo>
                <a:lnTo>
                  <a:pt x="62" y="69"/>
                </a:lnTo>
                <a:lnTo>
                  <a:pt x="57" y="74"/>
                </a:lnTo>
                <a:lnTo>
                  <a:pt x="52" y="76"/>
                </a:lnTo>
                <a:lnTo>
                  <a:pt x="45" y="79"/>
                </a:lnTo>
                <a:lnTo>
                  <a:pt x="38" y="80"/>
                </a:lnTo>
                <a:lnTo>
                  <a:pt x="29" y="81"/>
                </a:lnTo>
                <a:lnTo>
                  <a:pt x="29" y="81"/>
                </a:lnTo>
                <a:lnTo>
                  <a:pt x="22" y="80"/>
                </a:lnTo>
                <a:lnTo>
                  <a:pt x="14" y="79"/>
                </a:lnTo>
                <a:lnTo>
                  <a:pt x="7" y="77"/>
                </a:lnTo>
                <a:lnTo>
                  <a:pt x="0" y="75"/>
                </a:lnTo>
                <a:lnTo>
                  <a:pt x="8" y="54"/>
                </a:lnTo>
                <a:lnTo>
                  <a:pt x="8" y="54"/>
                </a:lnTo>
                <a:lnTo>
                  <a:pt x="18" y="57"/>
                </a:lnTo>
                <a:lnTo>
                  <a:pt x="24" y="59"/>
                </a:lnTo>
                <a:lnTo>
                  <a:pt x="30" y="60"/>
                </a:lnTo>
                <a:lnTo>
                  <a:pt x="30" y="60"/>
                </a:lnTo>
                <a:lnTo>
                  <a:pt x="37" y="59"/>
                </a:lnTo>
                <a:lnTo>
                  <a:pt x="38" y="57"/>
                </a:lnTo>
                <a:lnTo>
                  <a:pt x="38" y="57"/>
                </a:lnTo>
                <a:lnTo>
                  <a:pt x="38" y="57"/>
                </a:lnTo>
                <a:lnTo>
                  <a:pt x="37" y="55"/>
                </a:lnTo>
                <a:lnTo>
                  <a:pt x="33" y="54"/>
                </a:lnTo>
                <a:lnTo>
                  <a:pt x="23" y="51"/>
                </a:lnTo>
                <a:lnTo>
                  <a:pt x="17" y="49"/>
                </a:lnTo>
                <a:lnTo>
                  <a:pt x="12" y="45"/>
                </a:lnTo>
                <a:lnTo>
                  <a:pt x="9" y="38"/>
                </a:lnTo>
                <a:lnTo>
                  <a:pt x="8" y="35"/>
                </a:lnTo>
                <a:lnTo>
                  <a:pt x="8" y="30"/>
                </a:lnTo>
                <a:lnTo>
                  <a:pt x="8" y="30"/>
                </a:lnTo>
                <a:lnTo>
                  <a:pt x="8" y="23"/>
                </a:lnTo>
                <a:lnTo>
                  <a:pt x="10" y="18"/>
                </a:lnTo>
                <a:lnTo>
                  <a:pt x="13" y="13"/>
                </a:lnTo>
                <a:lnTo>
                  <a:pt x="17" y="8"/>
                </a:lnTo>
                <a:lnTo>
                  <a:pt x="23" y="5"/>
                </a:lnTo>
                <a:lnTo>
                  <a:pt x="29" y="2"/>
                </a:lnTo>
                <a:lnTo>
                  <a:pt x="35" y="1"/>
                </a:lnTo>
                <a:lnTo>
                  <a:pt x="44" y="0"/>
                </a:lnTo>
                <a:lnTo>
                  <a:pt x="44" y="0"/>
                </a:lnTo>
                <a:lnTo>
                  <a:pt x="58" y="1"/>
                </a:lnTo>
                <a:lnTo>
                  <a:pt x="71" y="5"/>
                </a:lnTo>
                <a:lnTo>
                  <a:pt x="63" y="26"/>
                </a:lnTo>
                <a:lnTo>
                  <a:pt x="63" y="26"/>
                </a:lnTo>
                <a:lnTo>
                  <a:pt x="54" y="22"/>
                </a:lnTo>
                <a:lnTo>
                  <a:pt x="43" y="21"/>
                </a:lnTo>
                <a:lnTo>
                  <a:pt x="43" y="21"/>
                </a:lnTo>
                <a:lnTo>
                  <a:pt x="38" y="22"/>
                </a:lnTo>
                <a:lnTo>
                  <a:pt x="35" y="22"/>
                </a:lnTo>
                <a:lnTo>
                  <a:pt x="35" y="23"/>
                </a:lnTo>
                <a:lnTo>
                  <a:pt x="35" y="23"/>
                </a:lnTo>
                <a:lnTo>
                  <a:pt x="37" y="26"/>
                </a:lnTo>
                <a:lnTo>
                  <a:pt x="40" y="27"/>
                </a:lnTo>
                <a:lnTo>
                  <a:pt x="52" y="30"/>
                </a:lnTo>
                <a:lnTo>
                  <a:pt x="57" y="32"/>
                </a:lnTo>
                <a:lnTo>
                  <a:pt x="62" y="37"/>
                </a:lnTo>
                <a:lnTo>
                  <a:pt x="66" y="43"/>
                </a:lnTo>
                <a:lnTo>
                  <a:pt x="67" y="47"/>
                </a:lnTo>
                <a:lnTo>
                  <a:pt x="67" y="52"/>
                </a:lnTo>
                <a:lnTo>
                  <a:pt x="67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80" name="Freeform 1105">
            <a:extLst>
              <a:ext uri="{FF2B5EF4-FFF2-40B4-BE49-F238E27FC236}">
                <a16:creationId xmlns:a16="http://schemas.microsoft.com/office/drawing/2014/main" id="{89480DA3-F2CD-4EA2-BFD5-9A753CBB2C02}"/>
              </a:ext>
            </a:extLst>
          </p:cNvPr>
          <p:cNvSpPr>
            <a:spLocks/>
          </p:cNvSpPr>
          <p:nvPr/>
        </p:nvSpPr>
        <p:spPr bwMode="auto">
          <a:xfrm>
            <a:off x="2077481" y="3114859"/>
            <a:ext cx="92075" cy="101600"/>
          </a:xfrm>
          <a:custGeom>
            <a:avLst/>
            <a:gdLst>
              <a:gd name="T0" fmla="*/ 49 w 58"/>
              <a:gd name="T1" fmla="*/ 40 h 64"/>
              <a:gd name="T2" fmla="*/ 50 w 58"/>
              <a:gd name="T3" fmla="*/ 60 h 64"/>
              <a:gd name="T4" fmla="*/ 50 w 58"/>
              <a:gd name="T5" fmla="*/ 60 h 64"/>
              <a:gd name="T6" fmla="*/ 40 w 58"/>
              <a:gd name="T7" fmla="*/ 63 h 64"/>
              <a:gd name="T8" fmla="*/ 29 w 58"/>
              <a:gd name="T9" fmla="*/ 64 h 64"/>
              <a:gd name="T10" fmla="*/ 29 w 58"/>
              <a:gd name="T11" fmla="*/ 64 h 64"/>
              <a:gd name="T12" fmla="*/ 21 w 58"/>
              <a:gd name="T13" fmla="*/ 63 h 64"/>
              <a:gd name="T14" fmla="*/ 16 w 58"/>
              <a:gd name="T15" fmla="*/ 62 h 64"/>
              <a:gd name="T16" fmla="*/ 11 w 58"/>
              <a:gd name="T17" fmla="*/ 59 h 64"/>
              <a:gd name="T18" fmla="*/ 8 w 58"/>
              <a:gd name="T19" fmla="*/ 57 h 64"/>
              <a:gd name="T20" fmla="*/ 4 w 58"/>
              <a:gd name="T21" fmla="*/ 52 h 64"/>
              <a:gd name="T22" fmla="*/ 1 w 58"/>
              <a:gd name="T23" fmla="*/ 48 h 64"/>
              <a:gd name="T24" fmla="*/ 0 w 58"/>
              <a:gd name="T25" fmla="*/ 43 h 64"/>
              <a:gd name="T26" fmla="*/ 0 w 58"/>
              <a:gd name="T27" fmla="*/ 37 h 64"/>
              <a:gd name="T28" fmla="*/ 0 w 58"/>
              <a:gd name="T29" fmla="*/ 37 h 64"/>
              <a:gd name="T30" fmla="*/ 0 w 58"/>
              <a:gd name="T31" fmla="*/ 29 h 64"/>
              <a:gd name="T32" fmla="*/ 3 w 58"/>
              <a:gd name="T33" fmla="*/ 21 h 64"/>
              <a:gd name="T34" fmla="*/ 5 w 58"/>
              <a:gd name="T35" fmla="*/ 15 h 64"/>
              <a:gd name="T36" fmla="*/ 10 w 58"/>
              <a:gd name="T37" fmla="*/ 10 h 64"/>
              <a:gd name="T38" fmla="*/ 15 w 58"/>
              <a:gd name="T39" fmla="*/ 5 h 64"/>
              <a:gd name="T40" fmla="*/ 21 w 58"/>
              <a:gd name="T41" fmla="*/ 3 h 64"/>
              <a:gd name="T42" fmla="*/ 29 w 58"/>
              <a:gd name="T43" fmla="*/ 0 h 64"/>
              <a:gd name="T44" fmla="*/ 36 w 58"/>
              <a:gd name="T45" fmla="*/ 0 h 64"/>
              <a:gd name="T46" fmla="*/ 36 w 58"/>
              <a:gd name="T47" fmla="*/ 0 h 64"/>
              <a:gd name="T48" fmla="*/ 49 w 58"/>
              <a:gd name="T49" fmla="*/ 1 h 64"/>
              <a:gd name="T50" fmla="*/ 58 w 58"/>
              <a:gd name="T51" fmla="*/ 4 h 64"/>
              <a:gd name="T52" fmla="*/ 52 w 58"/>
              <a:gd name="T53" fmla="*/ 23 h 64"/>
              <a:gd name="T54" fmla="*/ 52 w 58"/>
              <a:gd name="T55" fmla="*/ 23 h 64"/>
              <a:gd name="T56" fmla="*/ 48 w 58"/>
              <a:gd name="T57" fmla="*/ 21 h 64"/>
              <a:gd name="T58" fmla="*/ 40 w 58"/>
              <a:gd name="T59" fmla="*/ 20 h 64"/>
              <a:gd name="T60" fmla="*/ 40 w 58"/>
              <a:gd name="T61" fmla="*/ 20 h 64"/>
              <a:gd name="T62" fmla="*/ 34 w 58"/>
              <a:gd name="T63" fmla="*/ 21 h 64"/>
              <a:gd name="T64" fmla="*/ 30 w 58"/>
              <a:gd name="T65" fmla="*/ 25 h 64"/>
              <a:gd name="T66" fmla="*/ 28 w 58"/>
              <a:gd name="T67" fmla="*/ 29 h 64"/>
              <a:gd name="T68" fmla="*/ 28 w 58"/>
              <a:gd name="T69" fmla="*/ 33 h 64"/>
              <a:gd name="T70" fmla="*/ 28 w 58"/>
              <a:gd name="T71" fmla="*/ 33 h 64"/>
              <a:gd name="T72" fmla="*/ 28 w 58"/>
              <a:gd name="T73" fmla="*/ 37 h 64"/>
              <a:gd name="T74" fmla="*/ 30 w 58"/>
              <a:gd name="T75" fmla="*/ 39 h 64"/>
              <a:gd name="T76" fmla="*/ 33 w 58"/>
              <a:gd name="T77" fmla="*/ 42 h 64"/>
              <a:gd name="T78" fmla="*/ 38 w 58"/>
              <a:gd name="T79" fmla="*/ 43 h 64"/>
              <a:gd name="T80" fmla="*/ 38 w 58"/>
              <a:gd name="T81" fmla="*/ 43 h 64"/>
              <a:gd name="T82" fmla="*/ 45 w 58"/>
              <a:gd name="T83" fmla="*/ 42 h 64"/>
              <a:gd name="T84" fmla="*/ 49 w 58"/>
              <a:gd name="T85" fmla="*/ 40 h 64"/>
              <a:gd name="T86" fmla="*/ 49 w 58"/>
              <a:gd name="T87" fmla="*/ 4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8" h="64">
                <a:moveTo>
                  <a:pt x="49" y="40"/>
                </a:moveTo>
                <a:lnTo>
                  <a:pt x="50" y="60"/>
                </a:lnTo>
                <a:lnTo>
                  <a:pt x="50" y="60"/>
                </a:lnTo>
                <a:lnTo>
                  <a:pt x="40" y="63"/>
                </a:lnTo>
                <a:lnTo>
                  <a:pt x="29" y="64"/>
                </a:lnTo>
                <a:lnTo>
                  <a:pt x="29" y="64"/>
                </a:lnTo>
                <a:lnTo>
                  <a:pt x="21" y="63"/>
                </a:lnTo>
                <a:lnTo>
                  <a:pt x="16" y="62"/>
                </a:lnTo>
                <a:lnTo>
                  <a:pt x="11" y="59"/>
                </a:lnTo>
                <a:lnTo>
                  <a:pt x="8" y="57"/>
                </a:lnTo>
                <a:lnTo>
                  <a:pt x="4" y="52"/>
                </a:lnTo>
                <a:lnTo>
                  <a:pt x="1" y="48"/>
                </a:lnTo>
                <a:lnTo>
                  <a:pt x="0" y="43"/>
                </a:lnTo>
                <a:lnTo>
                  <a:pt x="0" y="37"/>
                </a:lnTo>
                <a:lnTo>
                  <a:pt x="0" y="37"/>
                </a:lnTo>
                <a:lnTo>
                  <a:pt x="0" y="29"/>
                </a:lnTo>
                <a:lnTo>
                  <a:pt x="3" y="21"/>
                </a:lnTo>
                <a:lnTo>
                  <a:pt x="5" y="15"/>
                </a:lnTo>
                <a:lnTo>
                  <a:pt x="10" y="10"/>
                </a:lnTo>
                <a:lnTo>
                  <a:pt x="15" y="5"/>
                </a:lnTo>
                <a:lnTo>
                  <a:pt x="21" y="3"/>
                </a:lnTo>
                <a:lnTo>
                  <a:pt x="29" y="0"/>
                </a:lnTo>
                <a:lnTo>
                  <a:pt x="36" y="0"/>
                </a:lnTo>
                <a:lnTo>
                  <a:pt x="36" y="0"/>
                </a:lnTo>
                <a:lnTo>
                  <a:pt x="49" y="1"/>
                </a:lnTo>
                <a:lnTo>
                  <a:pt x="58" y="4"/>
                </a:lnTo>
                <a:lnTo>
                  <a:pt x="52" y="23"/>
                </a:lnTo>
                <a:lnTo>
                  <a:pt x="52" y="23"/>
                </a:lnTo>
                <a:lnTo>
                  <a:pt x="48" y="21"/>
                </a:lnTo>
                <a:lnTo>
                  <a:pt x="40" y="20"/>
                </a:lnTo>
                <a:lnTo>
                  <a:pt x="40" y="20"/>
                </a:lnTo>
                <a:lnTo>
                  <a:pt x="34" y="21"/>
                </a:lnTo>
                <a:lnTo>
                  <a:pt x="30" y="25"/>
                </a:lnTo>
                <a:lnTo>
                  <a:pt x="28" y="29"/>
                </a:lnTo>
                <a:lnTo>
                  <a:pt x="28" y="33"/>
                </a:lnTo>
                <a:lnTo>
                  <a:pt x="28" y="33"/>
                </a:lnTo>
                <a:lnTo>
                  <a:pt x="28" y="37"/>
                </a:lnTo>
                <a:lnTo>
                  <a:pt x="30" y="39"/>
                </a:lnTo>
                <a:lnTo>
                  <a:pt x="33" y="42"/>
                </a:lnTo>
                <a:lnTo>
                  <a:pt x="38" y="43"/>
                </a:lnTo>
                <a:lnTo>
                  <a:pt x="38" y="43"/>
                </a:lnTo>
                <a:lnTo>
                  <a:pt x="45" y="42"/>
                </a:lnTo>
                <a:lnTo>
                  <a:pt x="49" y="40"/>
                </a:lnTo>
                <a:lnTo>
                  <a:pt x="49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81" name="Freeform 1106">
            <a:extLst>
              <a:ext uri="{FF2B5EF4-FFF2-40B4-BE49-F238E27FC236}">
                <a16:creationId xmlns:a16="http://schemas.microsoft.com/office/drawing/2014/main" id="{5D6F4027-DD14-4EF4-BD86-712097CA2C21}"/>
              </a:ext>
            </a:extLst>
          </p:cNvPr>
          <p:cNvSpPr>
            <a:spLocks/>
          </p:cNvSpPr>
          <p:nvPr/>
        </p:nvSpPr>
        <p:spPr bwMode="auto">
          <a:xfrm>
            <a:off x="2421968" y="3089459"/>
            <a:ext cx="117475" cy="125413"/>
          </a:xfrm>
          <a:custGeom>
            <a:avLst/>
            <a:gdLst>
              <a:gd name="T0" fmla="*/ 42 w 74"/>
              <a:gd name="T1" fmla="*/ 79 h 79"/>
              <a:gd name="T2" fmla="*/ 13 w 74"/>
              <a:gd name="T3" fmla="*/ 79 h 79"/>
              <a:gd name="T4" fmla="*/ 20 w 74"/>
              <a:gd name="T5" fmla="*/ 22 h 79"/>
              <a:gd name="T6" fmla="*/ 0 w 74"/>
              <a:gd name="T7" fmla="*/ 22 h 79"/>
              <a:gd name="T8" fmla="*/ 3 w 74"/>
              <a:gd name="T9" fmla="*/ 0 h 79"/>
              <a:gd name="T10" fmla="*/ 74 w 74"/>
              <a:gd name="T11" fmla="*/ 0 h 79"/>
              <a:gd name="T12" fmla="*/ 70 w 74"/>
              <a:gd name="T13" fmla="*/ 22 h 79"/>
              <a:gd name="T14" fmla="*/ 49 w 74"/>
              <a:gd name="T15" fmla="*/ 22 h 79"/>
              <a:gd name="T16" fmla="*/ 42 w 74"/>
              <a:gd name="T17" fmla="*/ 7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79">
                <a:moveTo>
                  <a:pt x="42" y="79"/>
                </a:moveTo>
                <a:lnTo>
                  <a:pt x="13" y="79"/>
                </a:lnTo>
                <a:lnTo>
                  <a:pt x="20" y="22"/>
                </a:lnTo>
                <a:lnTo>
                  <a:pt x="0" y="22"/>
                </a:lnTo>
                <a:lnTo>
                  <a:pt x="3" y="0"/>
                </a:lnTo>
                <a:lnTo>
                  <a:pt x="74" y="0"/>
                </a:lnTo>
                <a:lnTo>
                  <a:pt x="70" y="22"/>
                </a:lnTo>
                <a:lnTo>
                  <a:pt x="49" y="22"/>
                </a:lnTo>
                <a:lnTo>
                  <a:pt x="42" y="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82" name="Freeform 1107">
            <a:extLst>
              <a:ext uri="{FF2B5EF4-FFF2-40B4-BE49-F238E27FC236}">
                <a16:creationId xmlns:a16="http://schemas.microsoft.com/office/drawing/2014/main" id="{3778DD7E-7D88-4688-A5C9-A782B2E5142A}"/>
              </a:ext>
            </a:extLst>
          </p:cNvPr>
          <p:cNvSpPr>
            <a:spLocks noEditPoints="1"/>
          </p:cNvSpPr>
          <p:nvPr/>
        </p:nvSpPr>
        <p:spPr bwMode="auto">
          <a:xfrm>
            <a:off x="2536268" y="3079934"/>
            <a:ext cx="58738" cy="136525"/>
          </a:xfrm>
          <a:custGeom>
            <a:avLst/>
            <a:gdLst>
              <a:gd name="T0" fmla="*/ 6 w 37"/>
              <a:gd name="T1" fmla="*/ 23 h 86"/>
              <a:gd name="T2" fmla="*/ 34 w 37"/>
              <a:gd name="T3" fmla="*/ 23 h 86"/>
              <a:gd name="T4" fmla="*/ 29 w 37"/>
              <a:gd name="T5" fmla="*/ 64 h 86"/>
              <a:gd name="T6" fmla="*/ 29 w 37"/>
              <a:gd name="T7" fmla="*/ 64 h 86"/>
              <a:gd name="T8" fmla="*/ 29 w 37"/>
              <a:gd name="T9" fmla="*/ 66 h 86"/>
              <a:gd name="T10" fmla="*/ 30 w 37"/>
              <a:gd name="T11" fmla="*/ 67 h 86"/>
              <a:gd name="T12" fmla="*/ 32 w 37"/>
              <a:gd name="T13" fmla="*/ 67 h 86"/>
              <a:gd name="T14" fmla="*/ 35 w 37"/>
              <a:gd name="T15" fmla="*/ 67 h 86"/>
              <a:gd name="T16" fmla="*/ 32 w 37"/>
              <a:gd name="T17" fmla="*/ 84 h 86"/>
              <a:gd name="T18" fmla="*/ 32 w 37"/>
              <a:gd name="T19" fmla="*/ 84 h 86"/>
              <a:gd name="T20" fmla="*/ 25 w 37"/>
              <a:gd name="T21" fmla="*/ 85 h 86"/>
              <a:gd name="T22" fmla="*/ 16 w 37"/>
              <a:gd name="T23" fmla="*/ 86 h 86"/>
              <a:gd name="T24" fmla="*/ 16 w 37"/>
              <a:gd name="T25" fmla="*/ 86 h 86"/>
              <a:gd name="T26" fmla="*/ 11 w 37"/>
              <a:gd name="T27" fmla="*/ 85 h 86"/>
              <a:gd name="T28" fmla="*/ 7 w 37"/>
              <a:gd name="T29" fmla="*/ 85 h 86"/>
              <a:gd name="T30" fmla="*/ 5 w 37"/>
              <a:gd name="T31" fmla="*/ 82 h 86"/>
              <a:gd name="T32" fmla="*/ 2 w 37"/>
              <a:gd name="T33" fmla="*/ 81 h 86"/>
              <a:gd name="T34" fmla="*/ 1 w 37"/>
              <a:gd name="T35" fmla="*/ 79 h 86"/>
              <a:gd name="T36" fmla="*/ 0 w 37"/>
              <a:gd name="T37" fmla="*/ 75 h 86"/>
              <a:gd name="T38" fmla="*/ 0 w 37"/>
              <a:gd name="T39" fmla="*/ 69 h 86"/>
              <a:gd name="T40" fmla="*/ 6 w 37"/>
              <a:gd name="T41" fmla="*/ 23 h 86"/>
              <a:gd name="T42" fmla="*/ 35 w 37"/>
              <a:gd name="T43" fmla="*/ 17 h 86"/>
              <a:gd name="T44" fmla="*/ 6 w 37"/>
              <a:gd name="T45" fmla="*/ 17 h 86"/>
              <a:gd name="T46" fmla="*/ 9 w 37"/>
              <a:gd name="T47" fmla="*/ 0 h 86"/>
              <a:gd name="T48" fmla="*/ 37 w 37"/>
              <a:gd name="T49" fmla="*/ 0 h 86"/>
              <a:gd name="T50" fmla="*/ 35 w 37"/>
              <a:gd name="T51" fmla="*/ 17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7" h="86">
                <a:moveTo>
                  <a:pt x="6" y="23"/>
                </a:moveTo>
                <a:lnTo>
                  <a:pt x="34" y="23"/>
                </a:lnTo>
                <a:lnTo>
                  <a:pt x="29" y="64"/>
                </a:lnTo>
                <a:lnTo>
                  <a:pt x="29" y="64"/>
                </a:lnTo>
                <a:lnTo>
                  <a:pt x="29" y="66"/>
                </a:lnTo>
                <a:lnTo>
                  <a:pt x="30" y="67"/>
                </a:lnTo>
                <a:lnTo>
                  <a:pt x="32" y="67"/>
                </a:lnTo>
                <a:lnTo>
                  <a:pt x="35" y="67"/>
                </a:lnTo>
                <a:lnTo>
                  <a:pt x="32" y="84"/>
                </a:lnTo>
                <a:lnTo>
                  <a:pt x="32" y="84"/>
                </a:lnTo>
                <a:lnTo>
                  <a:pt x="25" y="85"/>
                </a:lnTo>
                <a:lnTo>
                  <a:pt x="16" y="86"/>
                </a:lnTo>
                <a:lnTo>
                  <a:pt x="16" y="86"/>
                </a:lnTo>
                <a:lnTo>
                  <a:pt x="11" y="85"/>
                </a:lnTo>
                <a:lnTo>
                  <a:pt x="7" y="85"/>
                </a:lnTo>
                <a:lnTo>
                  <a:pt x="5" y="82"/>
                </a:lnTo>
                <a:lnTo>
                  <a:pt x="2" y="81"/>
                </a:lnTo>
                <a:lnTo>
                  <a:pt x="1" y="79"/>
                </a:lnTo>
                <a:lnTo>
                  <a:pt x="0" y="75"/>
                </a:lnTo>
                <a:lnTo>
                  <a:pt x="0" y="69"/>
                </a:lnTo>
                <a:lnTo>
                  <a:pt x="6" y="23"/>
                </a:lnTo>
                <a:close/>
                <a:moveTo>
                  <a:pt x="35" y="17"/>
                </a:moveTo>
                <a:lnTo>
                  <a:pt x="6" y="17"/>
                </a:lnTo>
                <a:lnTo>
                  <a:pt x="9" y="0"/>
                </a:lnTo>
                <a:lnTo>
                  <a:pt x="37" y="0"/>
                </a:lnTo>
                <a:lnTo>
                  <a:pt x="35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83" name="Freeform 1108">
            <a:extLst>
              <a:ext uri="{FF2B5EF4-FFF2-40B4-BE49-F238E27FC236}">
                <a16:creationId xmlns:a16="http://schemas.microsoft.com/office/drawing/2014/main" id="{C8F0DF55-4EF2-4540-AB6B-63E239939C48}"/>
              </a:ext>
            </a:extLst>
          </p:cNvPr>
          <p:cNvSpPr>
            <a:spLocks/>
          </p:cNvSpPr>
          <p:nvPr/>
        </p:nvSpPr>
        <p:spPr bwMode="auto">
          <a:xfrm>
            <a:off x="2004456" y="3626034"/>
            <a:ext cx="128588" cy="122238"/>
          </a:xfrm>
          <a:custGeom>
            <a:avLst/>
            <a:gdLst>
              <a:gd name="T0" fmla="*/ 81 w 81"/>
              <a:gd name="T1" fmla="*/ 0 h 77"/>
              <a:gd name="T2" fmla="*/ 49 w 81"/>
              <a:gd name="T3" fmla="*/ 50 h 77"/>
              <a:gd name="T4" fmla="*/ 44 w 81"/>
              <a:gd name="T5" fmla="*/ 77 h 77"/>
              <a:gd name="T6" fmla="*/ 16 w 81"/>
              <a:gd name="T7" fmla="*/ 77 h 77"/>
              <a:gd name="T8" fmla="*/ 20 w 81"/>
              <a:gd name="T9" fmla="*/ 50 h 77"/>
              <a:gd name="T10" fmla="*/ 0 w 81"/>
              <a:gd name="T11" fmla="*/ 0 h 77"/>
              <a:gd name="T12" fmla="*/ 28 w 81"/>
              <a:gd name="T13" fmla="*/ 0 h 77"/>
              <a:gd name="T14" fmla="*/ 36 w 81"/>
              <a:gd name="T15" fmla="*/ 27 h 77"/>
              <a:gd name="T16" fmla="*/ 54 w 81"/>
              <a:gd name="T17" fmla="*/ 0 h 77"/>
              <a:gd name="T18" fmla="*/ 81 w 81"/>
              <a:gd name="T19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1" h="77">
                <a:moveTo>
                  <a:pt x="81" y="0"/>
                </a:moveTo>
                <a:lnTo>
                  <a:pt x="49" y="50"/>
                </a:lnTo>
                <a:lnTo>
                  <a:pt x="44" y="77"/>
                </a:lnTo>
                <a:lnTo>
                  <a:pt x="16" y="77"/>
                </a:lnTo>
                <a:lnTo>
                  <a:pt x="20" y="50"/>
                </a:lnTo>
                <a:lnTo>
                  <a:pt x="0" y="0"/>
                </a:lnTo>
                <a:lnTo>
                  <a:pt x="28" y="0"/>
                </a:lnTo>
                <a:lnTo>
                  <a:pt x="36" y="27"/>
                </a:lnTo>
                <a:lnTo>
                  <a:pt x="54" y="0"/>
                </a:lnTo>
                <a:lnTo>
                  <a:pt x="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84" name="Freeform 1109">
            <a:extLst>
              <a:ext uri="{FF2B5EF4-FFF2-40B4-BE49-F238E27FC236}">
                <a16:creationId xmlns:a16="http://schemas.microsoft.com/office/drawing/2014/main" id="{52E45E7D-B3D9-4097-99B7-E4071CE27D34}"/>
              </a:ext>
            </a:extLst>
          </p:cNvPr>
          <p:cNvSpPr>
            <a:spLocks/>
          </p:cNvSpPr>
          <p:nvPr/>
        </p:nvSpPr>
        <p:spPr bwMode="auto">
          <a:xfrm>
            <a:off x="2402918" y="3626034"/>
            <a:ext cx="119063" cy="122238"/>
          </a:xfrm>
          <a:custGeom>
            <a:avLst/>
            <a:gdLst>
              <a:gd name="T0" fmla="*/ 75 w 75"/>
              <a:gd name="T1" fmla="*/ 0 h 77"/>
              <a:gd name="T2" fmla="*/ 71 w 75"/>
              <a:gd name="T3" fmla="*/ 21 h 77"/>
              <a:gd name="T4" fmla="*/ 39 w 75"/>
              <a:gd name="T5" fmla="*/ 55 h 77"/>
              <a:gd name="T6" fmla="*/ 67 w 75"/>
              <a:gd name="T7" fmla="*/ 55 h 77"/>
              <a:gd name="T8" fmla="*/ 64 w 75"/>
              <a:gd name="T9" fmla="*/ 77 h 77"/>
              <a:gd name="T10" fmla="*/ 0 w 75"/>
              <a:gd name="T11" fmla="*/ 77 h 77"/>
              <a:gd name="T12" fmla="*/ 2 w 75"/>
              <a:gd name="T13" fmla="*/ 60 h 77"/>
              <a:gd name="T14" fmla="*/ 39 w 75"/>
              <a:gd name="T15" fmla="*/ 21 h 77"/>
              <a:gd name="T16" fmla="*/ 10 w 75"/>
              <a:gd name="T17" fmla="*/ 21 h 77"/>
              <a:gd name="T18" fmla="*/ 12 w 75"/>
              <a:gd name="T19" fmla="*/ 0 h 77"/>
              <a:gd name="T20" fmla="*/ 75 w 75"/>
              <a:gd name="T21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5" h="77">
                <a:moveTo>
                  <a:pt x="75" y="0"/>
                </a:moveTo>
                <a:lnTo>
                  <a:pt x="71" y="21"/>
                </a:lnTo>
                <a:lnTo>
                  <a:pt x="39" y="55"/>
                </a:lnTo>
                <a:lnTo>
                  <a:pt x="67" y="55"/>
                </a:lnTo>
                <a:lnTo>
                  <a:pt x="64" y="77"/>
                </a:lnTo>
                <a:lnTo>
                  <a:pt x="0" y="77"/>
                </a:lnTo>
                <a:lnTo>
                  <a:pt x="2" y="60"/>
                </a:lnTo>
                <a:lnTo>
                  <a:pt x="39" y="21"/>
                </a:lnTo>
                <a:lnTo>
                  <a:pt x="10" y="21"/>
                </a:lnTo>
                <a:lnTo>
                  <a:pt x="12" y="0"/>
                </a:lnTo>
                <a:lnTo>
                  <a:pt x="7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85" name="Freeform 1110">
            <a:extLst>
              <a:ext uri="{FF2B5EF4-FFF2-40B4-BE49-F238E27FC236}">
                <a16:creationId xmlns:a16="http://schemas.microsoft.com/office/drawing/2014/main" id="{DBC7BB90-CEAD-4E12-8CEC-6942E0168E5B}"/>
              </a:ext>
            </a:extLst>
          </p:cNvPr>
          <p:cNvSpPr>
            <a:spLocks/>
          </p:cNvSpPr>
          <p:nvPr/>
        </p:nvSpPr>
        <p:spPr bwMode="auto">
          <a:xfrm>
            <a:off x="2520393" y="3649846"/>
            <a:ext cx="85725" cy="98425"/>
          </a:xfrm>
          <a:custGeom>
            <a:avLst/>
            <a:gdLst>
              <a:gd name="T0" fmla="*/ 31 w 54"/>
              <a:gd name="T1" fmla="*/ 40 h 62"/>
              <a:gd name="T2" fmla="*/ 29 w 54"/>
              <a:gd name="T3" fmla="*/ 62 h 62"/>
              <a:gd name="T4" fmla="*/ 0 w 54"/>
              <a:gd name="T5" fmla="*/ 62 h 62"/>
              <a:gd name="T6" fmla="*/ 8 w 54"/>
              <a:gd name="T7" fmla="*/ 1 h 62"/>
              <a:gd name="T8" fmla="*/ 35 w 54"/>
              <a:gd name="T9" fmla="*/ 1 h 62"/>
              <a:gd name="T10" fmla="*/ 34 w 54"/>
              <a:gd name="T11" fmla="*/ 12 h 62"/>
              <a:gd name="T12" fmla="*/ 34 w 54"/>
              <a:gd name="T13" fmla="*/ 12 h 62"/>
              <a:gd name="T14" fmla="*/ 36 w 54"/>
              <a:gd name="T15" fmla="*/ 7 h 62"/>
              <a:gd name="T16" fmla="*/ 40 w 54"/>
              <a:gd name="T17" fmla="*/ 3 h 62"/>
              <a:gd name="T18" fmla="*/ 42 w 54"/>
              <a:gd name="T19" fmla="*/ 1 h 62"/>
              <a:gd name="T20" fmla="*/ 46 w 54"/>
              <a:gd name="T21" fmla="*/ 0 h 62"/>
              <a:gd name="T22" fmla="*/ 50 w 54"/>
              <a:gd name="T23" fmla="*/ 0 h 62"/>
              <a:gd name="T24" fmla="*/ 54 w 54"/>
              <a:gd name="T25" fmla="*/ 0 h 62"/>
              <a:gd name="T26" fmla="*/ 51 w 54"/>
              <a:gd name="T27" fmla="*/ 25 h 62"/>
              <a:gd name="T28" fmla="*/ 51 w 54"/>
              <a:gd name="T29" fmla="*/ 25 h 62"/>
              <a:gd name="T30" fmla="*/ 44 w 54"/>
              <a:gd name="T31" fmla="*/ 25 h 62"/>
              <a:gd name="T32" fmla="*/ 37 w 54"/>
              <a:gd name="T33" fmla="*/ 27 h 62"/>
              <a:gd name="T34" fmla="*/ 35 w 54"/>
              <a:gd name="T35" fmla="*/ 28 h 62"/>
              <a:gd name="T36" fmla="*/ 34 w 54"/>
              <a:gd name="T37" fmla="*/ 32 h 62"/>
              <a:gd name="T38" fmla="*/ 31 w 54"/>
              <a:gd name="T39" fmla="*/ 40 h 62"/>
              <a:gd name="T40" fmla="*/ 31 w 54"/>
              <a:gd name="T41" fmla="*/ 4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4" h="62">
                <a:moveTo>
                  <a:pt x="31" y="40"/>
                </a:moveTo>
                <a:lnTo>
                  <a:pt x="29" y="62"/>
                </a:lnTo>
                <a:lnTo>
                  <a:pt x="0" y="62"/>
                </a:lnTo>
                <a:lnTo>
                  <a:pt x="8" y="1"/>
                </a:lnTo>
                <a:lnTo>
                  <a:pt x="35" y="1"/>
                </a:lnTo>
                <a:lnTo>
                  <a:pt x="34" y="12"/>
                </a:lnTo>
                <a:lnTo>
                  <a:pt x="34" y="12"/>
                </a:lnTo>
                <a:lnTo>
                  <a:pt x="36" y="7"/>
                </a:lnTo>
                <a:lnTo>
                  <a:pt x="40" y="3"/>
                </a:lnTo>
                <a:lnTo>
                  <a:pt x="42" y="1"/>
                </a:lnTo>
                <a:lnTo>
                  <a:pt x="46" y="0"/>
                </a:lnTo>
                <a:lnTo>
                  <a:pt x="50" y="0"/>
                </a:lnTo>
                <a:lnTo>
                  <a:pt x="54" y="0"/>
                </a:lnTo>
                <a:lnTo>
                  <a:pt x="51" y="25"/>
                </a:lnTo>
                <a:lnTo>
                  <a:pt x="51" y="25"/>
                </a:lnTo>
                <a:lnTo>
                  <a:pt x="44" y="25"/>
                </a:lnTo>
                <a:lnTo>
                  <a:pt x="37" y="27"/>
                </a:lnTo>
                <a:lnTo>
                  <a:pt x="35" y="28"/>
                </a:lnTo>
                <a:lnTo>
                  <a:pt x="34" y="32"/>
                </a:lnTo>
                <a:lnTo>
                  <a:pt x="31" y="40"/>
                </a:lnTo>
                <a:lnTo>
                  <a:pt x="31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86" name="Freeform 1111">
            <a:extLst>
              <a:ext uri="{FF2B5EF4-FFF2-40B4-BE49-F238E27FC236}">
                <a16:creationId xmlns:a16="http://schemas.microsoft.com/office/drawing/2014/main" id="{842FBFA7-4121-42EA-B64C-911DF9F703CD}"/>
              </a:ext>
            </a:extLst>
          </p:cNvPr>
          <p:cNvSpPr>
            <a:spLocks/>
          </p:cNvSpPr>
          <p:nvPr/>
        </p:nvSpPr>
        <p:spPr bwMode="auto">
          <a:xfrm>
            <a:off x="1883806" y="4208646"/>
            <a:ext cx="71438" cy="98425"/>
          </a:xfrm>
          <a:custGeom>
            <a:avLst/>
            <a:gdLst>
              <a:gd name="T0" fmla="*/ 24 w 45"/>
              <a:gd name="T1" fmla="*/ 44 h 62"/>
              <a:gd name="T2" fmla="*/ 45 w 45"/>
              <a:gd name="T3" fmla="*/ 44 h 62"/>
              <a:gd name="T4" fmla="*/ 43 w 45"/>
              <a:gd name="T5" fmla="*/ 62 h 62"/>
              <a:gd name="T6" fmla="*/ 0 w 45"/>
              <a:gd name="T7" fmla="*/ 62 h 62"/>
              <a:gd name="T8" fmla="*/ 8 w 45"/>
              <a:gd name="T9" fmla="*/ 0 h 62"/>
              <a:gd name="T10" fmla="*/ 30 w 45"/>
              <a:gd name="T11" fmla="*/ 0 h 62"/>
              <a:gd name="T12" fmla="*/ 24 w 45"/>
              <a:gd name="T13" fmla="*/ 44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" h="62">
                <a:moveTo>
                  <a:pt x="24" y="44"/>
                </a:moveTo>
                <a:lnTo>
                  <a:pt x="45" y="44"/>
                </a:lnTo>
                <a:lnTo>
                  <a:pt x="43" y="62"/>
                </a:lnTo>
                <a:lnTo>
                  <a:pt x="0" y="62"/>
                </a:lnTo>
                <a:lnTo>
                  <a:pt x="8" y="0"/>
                </a:lnTo>
                <a:lnTo>
                  <a:pt x="30" y="0"/>
                </a:lnTo>
                <a:lnTo>
                  <a:pt x="24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87" name="Freeform 1112">
            <a:extLst>
              <a:ext uri="{FF2B5EF4-FFF2-40B4-BE49-F238E27FC236}">
                <a16:creationId xmlns:a16="http://schemas.microsoft.com/office/drawing/2014/main" id="{AA1560B3-4FC6-4114-A71C-467AC847A39F}"/>
              </a:ext>
            </a:extLst>
          </p:cNvPr>
          <p:cNvSpPr>
            <a:spLocks noEditPoints="1"/>
          </p:cNvSpPr>
          <p:nvPr/>
        </p:nvSpPr>
        <p:spPr bwMode="auto">
          <a:xfrm>
            <a:off x="1953656" y="4229284"/>
            <a:ext cx="90488" cy="79375"/>
          </a:xfrm>
          <a:custGeom>
            <a:avLst/>
            <a:gdLst>
              <a:gd name="T0" fmla="*/ 34 w 57"/>
              <a:gd name="T1" fmla="*/ 1 h 50"/>
              <a:gd name="T2" fmla="*/ 52 w 57"/>
              <a:gd name="T3" fmla="*/ 33 h 50"/>
              <a:gd name="T4" fmla="*/ 52 w 57"/>
              <a:gd name="T5" fmla="*/ 34 h 50"/>
              <a:gd name="T6" fmla="*/ 57 w 57"/>
              <a:gd name="T7" fmla="*/ 35 h 50"/>
              <a:gd name="T8" fmla="*/ 54 w 57"/>
              <a:gd name="T9" fmla="*/ 49 h 50"/>
              <a:gd name="T10" fmla="*/ 42 w 57"/>
              <a:gd name="T11" fmla="*/ 50 h 50"/>
              <a:gd name="T12" fmla="*/ 38 w 57"/>
              <a:gd name="T13" fmla="*/ 50 h 50"/>
              <a:gd name="T14" fmla="*/ 32 w 57"/>
              <a:gd name="T15" fmla="*/ 45 h 50"/>
              <a:gd name="T16" fmla="*/ 30 w 57"/>
              <a:gd name="T17" fmla="*/ 43 h 50"/>
              <a:gd name="T18" fmla="*/ 24 w 57"/>
              <a:gd name="T19" fmla="*/ 48 h 50"/>
              <a:gd name="T20" fmla="*/ 15 w 57"/>
              <a:gd name="T21" fmla="*/ 50 h 50"/>
              <a:gd name="T22" fmla="*/ 12 w 57"/>
              <a:gd name="T23" fmla="*/ 50 h 50"/>
              <a:gd name="T24" fmla="*/ 7 w 57"/>
              <a:gd name="T25" fmla="*/ 46 h 50"/>
              <a:gd name="T26" fmla="*/ 1 w 57"/>
              <a:gd name="T27" fmla="*/ 38 h 50"/>
              <a:gd name="T28" fmla="*/ 0 w 57"/>
              <a:gd name="T29" fmla="*/ 29 h 50"/>
              <a:gd name="T30" fmla="*/ 1 w 57"/>
              <a:gd name="T31" fmla="*/ 18 h 50"/>
              <a:gd name="T32" fmla="*/ 7 w 57"/>
              <a:gd name="T33" fmla="*/ 9 h 50"/>
              <a:gd name="T34" fmla="*/ 14 w 57"/>
              <a:gd name="T35" fmla="*/ 2 h 50"/>
              <a:gd name="T36" fmla="*/ 23 w 57"/>
              <a:gd name="T37" fmla="*/ 0 h 50"/>
              <a:gd name="T38" fmla="*/ 27 w 57"/>
              <a:gd name="T39" fmla="*/ 0 h 50"/>
              <a:gd name="T40" fmla="*/ 34 w 57"/>
              <a:gd name="T41" fmla="*/ 6 h 50"/>
              <a:gd name="T42" fmla="*/ 33 w 57"/>
              <a:gd name="T43" fmla="*/ 24 h 50"/>
              <a:gd name="T44" fmla="*/ 33 w 57"/>
              <a:gd name="T45" fmla="*/ 21 h 50"/>
              <a:gd name="T46" fmla="*/ 30 w 57"/>
              <a:gd name="T47" fmla="*/ 18 h 50"/>
              <a:gd name="T48" fmla="*/ 28 w 57"/>
              <a:gd name="T49" fmla="*/ 18 h 50"/>
              <a:gd name="T50" fmla="*/ 23 w 57"/>
              <a:gd name="T51" fmla="*/ 20 h 50"/>
              <a:gd name="T52" fmla="*/ 20 w 57"/>
              <a:gd name="T53" fmla="*/ 26 h 50"/>
              <a:gd name="T54" fmla="*/ 22 w 57"/>
              <a:gd name="T55" fmla="*/ 29 h 50"/>
              <a:gd name="T56" fmla="*/ 24 w 57"/>
              <a:gd name="T57" fmla="*/ 33 h 50"/>
              <a:gd name="T58" fmla="*/ 25 w 57"/>
              <a:gd name="T59" fmla="*/ 33 h 50"/>
              <a:gd name="T60" fmla="*/ 30 w 57"/>
              <a:gd name="T61" fmla="*/ 30 h 50"/>
              <a:gd name="T62" fmla="*/ 33 w 57"/>
              <a:gd name="T63" fmla="*/ 24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7" h="50">
                <a:moveTo>
                  <a:pt x="34" y="6"/>
                </a:moveTo>
                <a:lnTo>
                  <a:pt x="34" y="1"/>
                </a:lnTo>
                <a:lnTo>
                  <a:pt x="55" y="1"/>
                </a:lnTo>
                <a:lnTo>
                  <a:pt x="52" y="33"/>
                </a:lnTo>
                <a:lnTo>
                  <a:pt x="52" y="33"/>
                </a:lnTo>
                <a:lnTo>
                  <a:pt x="52" y="34"/>
                </a:lnTo>
                <a:lnTo>
                  <a:pt x="53" y="35"/>
                </a:lnTo>
                <a:lnTo>
                  <a:pt x="57" y="35"/>
                </a:lnTo>
                <a:lnTo>
                  <a:pt x="54" y="49"/>
                </a:lnTo>
                <a:lnTo>
                  <a:pt x="54" y="49"/>
                </a:lnTo>
                <a:lnTo>
                  <a:pt x="49" y="50"/>
                </a:lnTo>
                <a:lnTo>
                  <a:pt x="42" y="50"/>
                </a:lnTo>
                <a:lnTo>
                  <a:pt x="42" y="50"/>
                </a:lnTo>
                <a:lnTo>
                  <a:pt x="38" y="50"/>
                </a:lnTo>
                <a:lnTo>
                  <a:pt x="34" y="48"/>
                </a:lnTo>
                <a:lnTo>
                  <a:pt x="32" y="45"/>
                </a:lnTo>
                <a:lnTo>
                  <a:pt x="30" y="43"/>
                </a:lnTo>
                <a:lnTo>
                  <a:pt x="30" y="43"/>
                </a:lnTo>
                <a:lnTo>
                  <a:pt x="28" y="46"/>
                </a:lnTo>
                <a:lnTo>
                  <a:pt x="24" y="48"/>
                </a:lnTo>
                <a:lnTo>
                  <a:pt x="20" y="50"/>
                </a:lnTo>
                <a:lnTo>
                  <a:pt x="15" y="50"/>
                </a:lnTo>
                <a:lnTo>
                  <a:pt x="15" y="50"/>
                </a:lnTo>
                <a:lnTo>
                  <a:pt x="12" y="50"/>
                </a:lnTo>
                <a:lnTo>
                  <a:pt x="9" y="49"/>
                </a:lnTo>
                <a:lnTo>
                  <a:pt x="7" y="46"/>
                </a:lnTo>
                <a:lnTo>
                  <a:pt x="4" y="44"/>
                </a:lnTo>
                <a:lnTo>
                  <a:pt x="1" y="38"/>
                </a:lnTo>
                <a:lnTo>
                  <a:pt x="0" y="29"/>
                </a:lnTo>
                <a:lnTo>
                  <a:pt x="0" y="29"/>
                </a:lnTo>
                <a:lnTo>
                  <a:pt x="0" y="23"/>
                </a:lnTo>
                <a:lnTo>
                  <a:pt x="1" y="18"/>
                </a:lnTo>
                <a:lnTo>
                  <a:pt x="4" y="13"/>
                </a:lnTo>
                <a:lnTo>
                  <a:pt x="7" y="9"/>
                </a:lnTo>
                <a:lnTo>
                  <a:pt x="10" y="5"/>
                </a:lnTo>
                <a:lnTo>
                  <a:pt x="14" y="2"/>
                </a:lnTo>
                <a:lnTo>
                  <a:pt x="18" y="0"/>
                </a:lnTo>
                <a:lnTo>
                  <a:pt x="23" y="0"/>
                </a:lnTo>
                <a:lnTo>
                  <a:pt x="23" y="0"/>
                </a:lnTo>
                <a:lnTo>
                  <a:pt x="27" y="0"/>
                </a:lnTo>
                <a:lnTo>
                  <a:pt x="29" y="1"/>
                </a:lnTo>
                <a:lnTo>
                  <a:pt x="34" y="6"/>
                </a:lnTo>
                <a:lnTo>
                  <a:pt x="34" y="6"/>
                </a:lnTo>
                <a:close/>
                <a:moveTo>
                  <a:pt x="33" y="24"/>
                </a:moveTo>
                <a:lnTo>
                  <a:pt x="33" y="24"/>
                </a:lnTo>
                <a:lnTo>
                  <a:pt x="33" y="21"/>
                </a:lnTo>
                <a:lnTo>
                  <a:pt x="32" y="19"/>
                </a:lnTo>
                <a:lnTo>
                  <a:pt x="30" y="18"/>
                </a:lnTo>
                <a:lnTo>
                  <a:pt x="28" y="18"/>
                </a:lnTo>
                <a:lnTo>
                  <a:pt x="28" y="18"/>
                </a:lnTo>
                <a:lnTo>
                  <a:pt x="25" y="18"/>
                </a:lnTo>
                <a:lnTo>
                  <a:pt x="23" y="20"/>
                </a:lnTo>
                <a:lnTo>
                  <a:pt x="22" y="23"/>
                </a:lnTo>
                <a:lnTo>
                  <a:pt x="20" y="26"/>
                </a:lnTo>
                <a:lnTo>
                  <a:pt x="20" y="26"/>
                </a:lnTo>
                <a:lnTo>
                  <a:pt x="22" y="29"/>
                </a:lnTo>
                <a:lnTo>
                  <a:pt x="22" y="31"/>
                </a:lnTo>
                <a:lnTo>
                  <a:pt x="24" y="33"/>
                </a:lnTo>
                <a:lnTo>
                  <a:pt x="25" y="33"/>
                </a:lnTo>
                <a:lnTo>
                  <a:pt x="25" y="33"/>
                </a:lnTo>
                <a:lnTo>
                  <a:pt x="29" y="33"/>
                </a:lnTo>
                <a:lnTo>
                  <a:pt x="30" y="30"/>
                </a:lnTo>
                <a:lnTo>
                  <a:pt x="33" y="28"/>
                </a:lnTo>
                <a:lnTo>
                  <a:pt x="33" y="24"/>
                </a:lnTo>
                <a:lnTo>
                  <a:pt x="33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88" name="Freeform 1113">
            <a:extLst>
              <a:ext uri="{FF2B5EF4-FFF2-40B4-BE49-F238E27FC236}">
                <a16:creationId xmlns:a16="http://schemas.microsoft.com/office/drawing/2014/main" id="{29ACB974-11F8-48D2-AB17-C994E5C91C9D}"/>
              </a:ext>
            </a:extLst>
          </p:cNvPr>
          <p:cNvSpPr>
            <a:spLocks/>
          </p:cNvSpPr>
          <p:nvPr/>
        </p:nvSpPr>
        <p:spPr bwMode="auto">
          <a:xfrm>
            <a:off x="2045731" y="4259446"/>
            <a:ext cx="46038" cy="22225"/>
          </a:xfrm>
          <a:custGeom>
            <a:avLst/>
            <a:gdLst>
              <a:gd name="T0" fmla="*/ 26 w 29"/>
              <a:gd name="T1" fmla="*/ 14 h 14"/>
              <a:gd name="T2" fmla="*/ 0 w 29"/>
              <a:gd name="T3" fmla="*/ 14 h 14"/>
              <a:gd name="T4" fmla="*/ 1 w 29"/>
              <a:gd name="T5" fmla="*/ 0 h 14"/>
              <a:gd name="T6" fmla="*/ 29 w 29"/>
              <a:gd name="T7" fmla="*/ 0 h 14"/>
              <a:gd name="T8" fmla="*/ 26 w 29"/>
              <a:gd name="T9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14">
                <a:moveTo>
                  <a:pt x="26" y="14"/>
                </a:moveTo>
                <a:lnTo>
                  <a:pt x="0" y="14"/>
                </a:lnTo>
                <a:lnTo>
                  <a:pt x="1" y="0"/>
                </a:lnTo>
                <a:lnTo>
                  <a:pt x="29" y="0"/>
                </a:lnTo>
                <a:lnTo>
                  <a:pt x="26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89" name="Freeform 1114">
            <a:extLst>
              <a:ext uri="{FF2B5EF4-FFF2-40B4-BE49-F238E27FC236}">
                <a16:creationId xmlns:a16="http://schemas.microsoft.com/office/drawing/2014/main" id="{085DBB61-0A41-41C8-A29C-FF7939A13752}"/>
              </a:ext>
            </a:extLst>
          </p:cNvPr>
          <p:cNvSpPr>
            <a:spLocks/>
          </p:cNvSpPr>
          <p:nvPr/>
        </p:nvSpPr>
        <p:spPr bwMode="auto">
          <a:xfrm>
            <a:off x="2091768" y="4208646"/>
            <a:ext cx="71438" cy="98425"/>
          </a:xfrm>
          <a:custGeom>
            <a:avLst/>
            <a:gdLst>
              <a:gd name="T0" fmla="*/ 24 w 45"/>
              <a:gd name="T1" fmla="*/ 44 h 62"/>
              <a:gd name="T2" fmla="*/ 45 w 45"/>
              <a:gd name="T3" fmla="*/ 44 h 62"/>
              <a:gd name="T4" fmla="*/ 43 w 45"/>
              <a:gd name="T5" fmla="*/ 62 h 62"/>
              <a:gd name="T6" fmla="*/ 0 w 45"/>
              <a:gd name="T7" fmla="*/ 62 h 62"/>
              <a:gd name="T8" fmla="*/ 9 w 45"/>
              <a:gd name="T9" fmla="*/ 0 h 62"/>
              <a:gd name="T10" fmla="*/ 30 w 45"/>
              <a:gd name="T11" fmla="*/ 0 h 62"/>
              <a:gd name="T12" fmla="*/ 24 w 45"/>
              <a:gd name="T13" fmla="*/ 44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" h="62">
                <a:moveTo>
                  <a:pt x="24" y="44"/>
                </a:moveTo>
                <a:lnTo>
                  <a:pt x="45" y="44"/>
                </a:lnTo>
                <a:lnTo>
                  <a:pt x="43" y="62"/>
                </a:lnTo>
                <a:lnTo>
                  <a:pt x="0" y="62"/>
                </a:lnTo>
                <a:lnTo>
                  <a:pt x="9" y="0"/>
                </a:lnTo>
                <a:lnTo>
                  <a:pt x="30" y="0"/>
                </a:lnTo>
                <a:lnTo>
                  <a:pt x="24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90" name="Freeform 1115">
            <a:extLst>
              <a:ext uri="{FF2B5EF4-FFF2-40B4-BE49-F238E27FC236}">
                <a16:creationId xmlns:a16="http://schemas.microsoft.com/office/drawing/2014/main" id="{478403A7-72EA-47E5-878B-01D377F4BD7A}"/>
              </a:ext>
            </a:extLst>
          </p:cNvPr>
          <p:cNvSpPr>
            <a:spLocks/>
          </p:cNvSpPr>
          <p:nvPr/>
        </p:nvSpPr>
        <p:spPr bwMode="auto">
          <a:xfrm>
            <a:off x="2163206" y="4230871"/>
            <a:ext cx="85725" cy="77788"/>
          </a:xfrm>
          <a:custGeom>
            <a:avLst/>
            <a:gdLst>
              <a:gd name="T0" fmla="*/ 50 w 54"/>
              <a:gd name="T1" fmla="*/ 30 h 49"/>
              <a:gd name="T2" fmla="*/ 50 w 54"/>
              <a:gd name="T3" fmla="*/ 30 h 49"/>
              <a:gd name="T4" fmla="*/ 50 w 54"/>
              <a:gd name="T5" fmla="*/ 33 h 49"/>
              <a:gd name="T6" fmla="*/ 50 w 54"/>
              <a:gd name="T7" fmla="*/ 34 h 49"/>
              <a:gd name="T8" fmla="*/ 53 w 54"/>
              <a:gd name="T9" fmla="*/ 34 h 49"/>
              <a:gd name="T10" fmla="*/ 54 w 54"/>
              <a:gd name="T11" fmla="*/ 34 h 49"/>
              <a:gd name="T12" fmla="*/ 53 w 54"/>
              <a:gd name="T13" fmla="*/ 48 h 49"/>
              <a:gd name="T14" fmla="*/ 53 w 54"/>
              <a:gd name="T15" fmla="*/ 48 h 49"/>
              <a:gd name="T16" fmla="*/ 48 w 54"/>
              <a:gd name="T17" fmla="*/ 49 h 49"/>
              <a:gd name="T18" fmla="*/ 40 w 54"/>
              <a:gd name="T19" fmla="*/ 49 h 49"/>
              <a:gd name="T20" fmla="*/ 40 w 54"/>
              <a:gd name="T21" fmla="*/ 49 h 49"/>
              <a:gd name="T22" fmla="*/ 36 w 54"/>
              <a:gd name="T23" fmla="*/ 49 h 49"/>
              <a:gd name="T24" fmla="*/ 33 w 54"/>
              <a:gd name="T25" fmla="*/ 48 h 49"/>
              <a:gd name="T26" fmla="*/ 30 w 54"/>
              <a:gd name="T27" fmla="*/ 45 h 49"/>
              <a:gd name="T28" fmla="*/ 29 w 54"/>
              <a:gd name="T29" fmla="*/ 43 h 49"/>
              <a:gd name="T30" fmla="*/ 29 w 54"/>
              <a:gd name="T31" fmla="*/ 43 h 49"/>
              <a:gd name="T32" fmla="*/ 25 w 54"/>
              <a:gd name="T33" fmla="*/ 45 h 49"/>
              <a:gd name="T34" fmla="*/ 21 w 54"/>
              <a:gd name="T35" fmla="*/ 48 h 49"/>
              <a:gd name="T36" fmla="*/ 18 w 54"/>
              <a:gd name="T37" fmla="*/ 49 h 49"/>
              <a:gd name="T38" fmla="*/ 13 w 54"/>
              <a:gd name="T39" fmla="*/ 49 h 49"/>
              <a:gd name="T40" fmla="*/ 13 w 54"/>
              <a:gd name="T41" fmla="*/ 49 h 49"/>
              <a:gd name="T42" fmla="*/ 6 w 54"/>
              <a:gd name="T43" fmla="*/ 48 h 49"/>
              <a:gd name="T44" fmla="*/ 3 w 54"/>
              <a:gd name="T45" fmla="*/ 44 h 49"/>
              <a:gd name="T46" fmla="*/ 0 w 54"/>
              <a:gd name="T47" fmla="*/ 39 h 49"/>
              <a:gd name="T48" fmla="*/ 0 w 54"/>
              <a:gd name="T49" fmla="*/ 33 h 49"/>
              <a:gd name="T50" fmla="*/ 4 w 54"/>
              <a:gd name="T51" fmla="*/ 0 h 49"/>
              <a:gd name="T52" fmla="*/ 25 w 54"/>
              <a:gd name="T53" fmla="*/ 0 h 49"/>
              <a:gd name="T54" fmla="*/ 21 w 54"/>
              <a:gd name="T55" fmla="*/ 28 h 49"/>
              <a:gd name="T56" fmla="*/ 21 w 54"/>
              <a:gd name="T57" fmla="*/ 28 h 49"/>
              <a:gd name="T58" fmla="*/ 23 w 54"/>
              <a:gd name="T59" fmla="*/ 30 h 49"/>
              <a:gd name="T60" fmla="*/ 25 w 54"/>
              <a:gd name="T61" fmla="*/ 32 h 49"/>
              <a:gd name="T62" fmla="*/ 25 w 54"/>
              <a:gd name="T63" fmla="*/ 32 h 49"/>
              <a:gd name="T64" fmla="*/ 28 w 54"/>
              <a:gd name="T65" fmla="*/ 30 h 49"/>
              <a:gd name="T66" fmla="*/ 29 w 54"/>
              <a:gd name="T67" fmla="*/ 28 h 49"/>
              <a:gd name="T68" fmla="*/ 33 w 54"/>
              <a:gd name="T69" fmla="*/ 0 h 49"/>
              <a:gd name="T70" fmla="*/ 54 w 54"/>
              <a:gd name="T71" fmla="*/ 0 h 49"/>
              <a:gd name="T72" fmla="*/ 50 w 54"/>
              <a:gd name="T73" fmla="*/ 3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4" h="49">
                <a:moveTo>
                  <a:pt x="50" y="30"/>
                </a:moveTo>
                <a:lnTo>
                  <a:pt x="50" y="30"/>
                </a:lnTo>
                <a:lnTo>
                  <a:pt x="50" y="33"/>
                </a:lnTo>
                <a:lnTo>
                  <a:pt x="50" y="34"/>
                </a:lnTo>
                <a:lnTo>
                  <a:pt x="53" y="34"/>
                </a:lnTo>
                <a:lnTo>
                  <a:pt x="54" y="34"/>
                </a:lnTo>
                <a:lnTo>
                  <a:pt x="53" y="48"/>
                </a:lnTo>
                <a:lnTo>
                  <a:pt x="53" y="48"/>
                </a:lnTo>
                <a:lnTo>
                  <a:pt x="48" y="49"/>
                </a:lnTo>
                <a:lnTo>
                  <a:pt x="40" y="49"/>
                </a:lnTo>
                <a:lnTo>
                  <a:pt x="40" y="49"/>
                </a:lnTo>
                <a:lnTo>
                  <a:pt x="36" y="49"/>
                </a:lnTo>
                <a:lnTo>
                  <a:pt x="33" y="48"/>
                </a:lnTo>
                <a:lnTo>
                  <a:pt x="30" y="45"/>
                </a:lnTo>
                <a:lnTo>
                  <a:pt x="29" y="43"/>
                </a:lnTo>
                <a:lnTo>
                  <a:pt x="29" y="43"/>
                </a:lnTo>
                <a:lnTo>
                  <a:pt x="25" y="45"/>
                </a:lnTo>
                <a:lnTo>
                  <a:pt x="21" y="48"/>
                </a:lnTo>
                <a:lnTo>
                  <a:pt x="18" y="49"/>
                </a:lnTo>
                <a:lnTo>
                  <a:pt x="13" y="49"/>
                </a:lnTo>
                <a:lnTo>
                  <a:pt x="13" y="49"/>
                </a:lnTo>
                <a:lnTo>
                  <a:pt x="6" y="48"/>
                </a:lnTo>
                <a:lnTo>
                  <a:pt x="3" y="44"/>
                </a:lnTo>
                <a:lnTo>
                  <a:pt x="0" y="39"/>
                </a:lnTo>
                <a:lnTo>
                  <a:pt x="0" y="33"/>
                </a:lnTo>
                <a:lnTo>
                  <a:pt x="4" y="0"/>
                </a:lnTo>
                <a:lnTo>
                  <a:pt x="25" y="0"/>
                </a:lnTo>
                <a:lnTo>
                  <a:pt x="21" y="28"/>
                </a:lnTo>
                <a:lnTo>
                  <a:pt x="21" y="28"/>
                </a:lnTo>
                <a:lnTo>
                  <a:pt x="23" y="30"/>
                </a:lnTo>
                <a:lnTo>
                  <a:pt x="25" y="32"/>
                </a:lnTo>
                <a:lnTo>
                  <a:pt x="25" y="32"/>
                </a:lnTo>
                <a:lnTo>
                  <a:pt x="28" y="30"/>
                </a:lnTo>
                <a:lnTo>
                  <a:pt x="29" y="28"/>
                </a:lnTo>
                <a:lnTo>
                  <a:pt x="33" y="0"/>
                </a:lnTo>
                <a:lnTo>
                  <a:pt x="54" y="0"/>
                </a:lnTo>
                <a:lnTo>
                  <a:pt x="50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91" name="Freeform 1116">
            <a:extLst>
              <a:ext uri="{FF2B5EF4-FFF2-40B4-BE49-F238E27FC236}">
                <a16:creationId xmlns:a16="http://schemas.microsoft.com/office/drawing/2014/main" id="{7EC13525-160B-40A0-A5C1-89536462201C}"/>
              </a:ext>
            </a:extLst>
          </p:cNvPr>
          <p:cNvSpPr>
            <a:spLocks/>
          </p:cNvSpPr>
          <p:nvPr/>
        </p:nvSpPr>
        <p:spPr bwMode="auto">
          <a:xfrm>
            <a:off x="2391806" y="4138796"/>
            <a:ext cx="138113" cy="123825"/>
          </a:xfrm>
          <a:custGeom>
            <a:avLst/>
            <a:gdLst>
              <a:gd name="T0" fmla="*/ 87 w 87"/>
              <a:gd name="T1" fmla="*/ 0 h 78"/>
              <a:gd name="T2" fmla="*/ 76 w 87"/>
              <a:gd name="T3" fmla="*/ 78 h 78"/>
              <a:gd name="T4" fmla="*/ 48 w 87"/>
              <a:gd name="T5" fmla="*/ 78 h 78"/>
              <a:gd name="T6" fmla="*/ 52 w 87"/>
              <a:gd name="T7" fmla="*/ 49 h 78"/>
              <a:gd name="T8" fmla="*/ 33 w 87"/>
              <a:gd name="T9" fmla="*/ 49 h 78"/>
              <a:gd name="T10" fmla="*/ 29 w 87"/>
              <a:gd name="T11" fmla="*/ 78 h 78"/>
              <a:gd name="T12" fmla="*/ 0 w 87"/>
              <a:gd name="T13" fmla="*/ 78 h 78"/>
              <a:gd name="T14" fmla="*/ 12 w 87"/>
              <a:gd name="T15" fmla="*/ 0 h 78"/>
              <a:gd name="T16" fmla="*/ 41 w 87"/>
              <a:gd name="T17" fmla="*/ 0 h 78"/>
              <a:gd name="T18" fmla="*/ 37 w 87"/>
              <a:gd name="T19" fmla="*/ 28 h 78"/>
              <a:gd name="T20" fmla="*/ 54 w 87"/>
              <a:gd name="T21" fmla="*/ 28 h 78"/>
              <a:gd name="T22" fmla="*/ 58 w 87"/>
              <a:gd name="T23" fmla="*/ 0 h 78"/>
              <a:gd name="T24" fmla="*/ 87 w 87"/>
              <a:gd name="T25" fmla="*/ 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7" h="78">
                <a:moveTo>
                  <a:pt x="87" y="0"/>
                </a:moveTo>
                <a:lnTo>
                  <a:pt x="76" y="78"/>
                </a:lnTo>
                <a:lnTo>
                  <a:pt x="48" y="78"/>
                </a:lnTo>
                <a:lnTo>
                  <a:pt x="52" y="49"/>
                </a:lnTo>
                <a:lnTo>
                  <a:pt x="33" y="49"/>
                </a:lnTo>
                <a:lnTo>
                  <a:pt x="29" y="78"/>
                </a:lnTo>
                <a:lnTo>
                  <a:pt x="0" y="78"/>
                </a:lnTo>
                <a:lnTo>
                  <a:pt x="12" y="0"/>
                </a:lnTo>
                <a:lnTo>
                  <a:pt x="41" y="0"/>
                </a:lnTo>
                <a:lnTo>
                  <a:pt x="37" y="28"/>
                </a:lnTo>
                <a:lnTo>
                  <a:pt x="54" y="28"/>
                </a:lnTo>
                <a:lnTo>
                  <a:pt x="58" y="0"/>
                </a:lnTo>
                <a:lnTo>
                  <a:pt x="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92" name="Freeform 1117">
            <a:extLst>
              <a:ext uri="{FF2B5EF4-FFF2-40B4-BE49-F238E27FC236}">
                <a16:creationId xmlns:a16="http://schemas.microsoft.com/office/drawing/2014/main" id="{882C0B67-410C-4E2F-86F1-E4C7C84F2BFF}"/>
              </a:ext>
            </a:extLst>
          </p:cNvPr>
          <p:cNvSpPr>
            <a:spLocks/>
          </p:cNvSpPr>
          <p:nvPr/>
        </p:nvSpPr>
        <p:spPr bwMode="auto">
          <a:xfrm>
            <a:off x="2517218" y="4126096"/>
            <a:ext cx="101600" cy="174625"/>
          </a:xfrm>
          <a:custGeom>
            <a:avLst/>
            <a:gdLst>
              <a:gd name="T0" fmla="*/ 49 w 64"/>
              <a:gd name="T1" fmla="*/ 25 h 110"/>
              <a:gd name="T2" fmla="*/ 58 w 64"/>
              <a:gd name="T3" fmla="*/ 25 h 110"/>
              <a:gd name="T4" fmla="*/ 56 w 64"/>
              <a:gd name="T5" fmla="*/ 45 h 110"/>
              <a:gd name="T6" fmla="*/ 47 w 64"/>
              <a:gd name="T7" fmla="*/ 45 h 110"/>
              <a:gd name="T8" fmla="*/ 41 w 64"/>
              <a:gd name="T9" fmla="*/ 85 h 110"/>
              <a:gd name="T10" fmla="*/ 41 w 64"/>
              <a:gd name="T11" fmla="*/ 85 h 110"/>
              <a:gd name="T12" fmla="*/ 39 w 64"/>
              <a:gd name="T13" fmla="*/ 91 h 110"/>
              <a:gd name="T14" fmla="*/ 37 w 64"/>
              <a:gd name="T15" fmla="*/ 98 h 110"/>
              <a:gd name="T16" fmla="*/ 34 w 64"/>
              <a:gd name="T17" fmla="*/ 101 h 110"/>
              <a:gd name="T18" fmla="*/ 31 w 64"/>
              <a:gd name="T19" fmla="*/ 105 h 110"/>
              <a:gd name="T20" fmla="*/ 27 w 64"/>
              <a:gd name="T21" fmla="*/ 108 h 110"/>
              <a:gd name="T22" fmla="*/ 23 w 64"/>
              <a:gd name="T23" fmla="*/ 109 h 110"/>
              <a:gd name="T24" fmla="*/ 14 w 64"/>
              <a:gd name="T25" fmla="*/ 110 h 110"/>
              <a:gd name="T26" fmla="*/ 14 w 64"/>
              <a:gd name="T27" fmla="*/ 110 h 110"/>
              <a:gd name="T28" fmla="*/ 7 w 64"/>
              <a:gd name="T29" fmla="*/ 110 h 110"/>
              <a:gd name="T30" fmla="*/ 0 w 64"/>
              <a:gd name="T31" fmla="*/ 108 h 110"/>
              <a:gd name="T32" fmla="*/ 3 w 64"/>
              <a:gd name="T33" fmla="*/ 91 h 110"/>
              <a:gd name="T34" fmla="*/ 3 w 64"/>
              <a:gd name="T35" fmla="*/ 91 h 110"/>
              <a:gd name="T36" fmla="*/ 5 w 64"/>
              <a:gd name="T37" fmla="*/ 91 h 110"/>
              <a:gd name="T38" fmla="*/ 5 w 64"/>
              <a:gd name="T39" fmla="*/ 91 h 110"/>
              <a:gd name="T40" fmla="*/ 8 w 64"/>
              <a:gd name="T41" fmla="*/ 91 h 110"/>
              <a:gd name="T42" fmla="*/ 10 w 64"/>
              <a:gd name="T43" fmla="*/ 90 h 110"/>
              <a:gd name="T44" fmla="*/ 12 w 64"/>
              <a:gd name="T45" fmla="*/ 89 h 110"/>
              <a:gd name="T46" fmla="*/ 13 w 64"/>
              <a:gd name="T47" fmla="*/ 85 h 110"/>
              <a:gd name="T48" fmla="*/ 19 w 64"/>
              <a:gd name="T49" fmla="*/ 45 h 110"/>
              <a:gd name="T50" fmla="*/ 13 w 64"/>
              <a:gd name="T51" fmla="*/ 45 h 110"/>
              <a:gd name="T52" fmla="*/ 16 w 64"/>
              <a:gd name="T53" fmla="*/ 25 h 110"/>
              <a:gd name="T54" fmla="*/ 22 w 64"/>
              <a:gd name="T55" fmla="*/ 25 h 110"/>
              <a:gd name="T56" fmla="*/ 22 w 64"/>
              <a:gd name="T57" fmla="*/ 25 h 110"/>
              <a:gd name="T58" fmla="*/ 23 w 64"/>
              <a:gd name="T59" fmla="*/ 17 h 110"/>
              <a:gd name="T60" fmla="*/ 26 w 64"/>
              <a:gd name="T61" fmla="*/ 12 h 110"/>
              <a:gd name="T62" fmla="*/ 28 w 64"/>
              <a:gd name="T63" fmla="*/ 7 h 110"/>
              <a:gd name="T64" fmla="*/ 32 w 64"/>
              <a:gd name="T65" fmla="*/ 5 h 110"/>
              <a:gd name="T66" fmla="*/ 36 w 64"/>
              <a:gd name="T67" fmla="*/ 2 h 110"/>
              <a:gd name="T68" fmla="*/ 39 w 64"/>
              <a:gd name="T69" fmla="*/ 1 h 110"/>
              <a:gd name="T70" fmla="*/ 48 w 64"/>
              <a:gd name="T71" fmla="*/ 0 h 110"/>
              <a:gd name="T72" fmla="*/ 48 w 64"/>
              <a:gd name="T73" fmla="*/ 0 h 110"/>
              <a:gd name="T74" fmla="*/ 57 w 64"/>
              <a:gd name="T75" fmla="*/ 1 h 110"/>
              <a:gd name="T76" fmla="*/ 64 w 64"/>
              <a:gd name="T77" fmla="*/ 2 h 110"/>
              <a:gd name="T78" fmla="*/ 59 w 64"/>
              <a:gd name="T79" fmla="*/ 18 h 110"/>
              <a:gd name="T80" fmla="*/ 59 w 64"/>
              <a:gd name="T81" fmla="*/ 18 h 110"/>
              <a:gd name="T82" fmla="*/ 57 w 64"/>
              <a:gd name="T83" fmla="*/ 18 h 110"/>
              <a:gd name="T84" fmla="*/ 57 w 64"/>
              <a:gd name="T85" fmla="*/ 18 h 110"/>
              <a:gd name="T86" fmla="*/ 54 w 64"/>
              <a:gd name="T87" fmla="*/ 18 h 110"/>
              <a:gd name="T88" fmla="*/ 53 w 64"/>
              <a:gd name="T89" fmla="*/ 20 h 110"/>
              <a:gd name="T90" fmla="*/ 51 w 64"/>
              <a:gd name="T91" fmla="*/ 21 h 110"/>
              <a:gd name="T92" fmla="*/ 49 w 64"/>
              <a:gd name="T93" fmla="*/ 25 h 110"/>
              <a:gd name="T94" fmla="*/ 49 w 64"/>
              <a:gd name="T95" fmla="*/ 25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4" h="110">
                <a:moveTo>
                  <a:pt x="49" y="25"/>
                </a:moveTo>
                <a:lnTo>
                  <a:pt x="58" y="25"/>
                </a:lnTo>
                <a:lnTo>
                  <a:pt x="56" y="45"/>
                </a:lnTo>
                <a:lnTo>
                  <a:pt x="47" y="45"/>
                </a:lnTo>
                <a:lnTo>
                  <a:pt x="41" y="85"/>
                </a:lnTo>
                <a:lnTo>
                  <a:pt x="41" y="85"/>
                </a:lnTo>
                <a:lnTo>
                  <a:pt x="39" y="91"/>
                </a:lnTo>
                <a:lnTo>
                  <a:pt x="37" y="98"/>
                </a:lnTo>
                <a:lnTo>
                  <a:pt x="34" y="101"/>
                </a:lnTo>
                <a:lnTo>
                  <a:pt x="31" y="105"/>
                </a:lnTo>
                <a:lnTo>
                  <a:pt x="27" y="108"/>
                </a:lnTo>
                <a:lnTo>
                  <a:pt x="23" y="109"/>
                </a:lnTo>
                <a:lnTo>
                  <a:pt x="14" y="110"/>
                </a:lnTo>
                <a:lnTo>
                  <a:pt x="14" y="110"/>
                </a:lnTo>
                <a:lnTo>
                  <a:pt x="7" y="110"/>
                </a:lnTo>
                <a:lnTo>
                  <a:pt x="0" y="108"/>
                </a:lnTo>
                <a:lnTo>
                  <a:pt x="3" y="91"/>
                </a:lnTo>
                <a:lnTo>
                  <a:pt x="3" y="91"/>
                </a:lnTo>
                <a:lnTo>
                  <a:pt x="5" y="91"/>
                </a:lnTo>
                <a:lnTo>
                  <a:pt x="5" y="91"/>
                </a:lnTo>
                <a:lnTo>
                  <a:pt x="8" y="91"/>
                </a:lnTo>
                <a:lnTo>
                  <a:pt x="10" y="90"/>
                </a:lnTo>
                <a:lnTo>
                  <a:pt x="12" y="89"/>
                </a:lnTo>
                <a:lnTo>
                  <a:pt x="13" y="85"/>
                </a:lnTo>
                <a:lnTo>
                  <a:pt x="19" y="45"/>
                </a:lnTo>
                <a:lnTo>
                  <a:pt x="13" y="45"/>
                </a:lnTo>
                <a:lnTo>
                  <a:pt x="16" y="25"/>
                </a:lnTo>
                <a:lnTo>
                  <a:pt x="22" y="25"/>
                </a:lnTo>
                <a:lnTo>
                  <a:pt x="22" y="25"/>
                </a:lnTo>
                <a:lnTo>
                  <a:pt x="23" y="17"/>
                </a:lnTo>
                <a:lnTo>
                  <a:pt x="26" y="12"/>
                </a:lnTo>
                <a:lnTo>
                  <a:pt x="28" y="7"/>
                </a:lnTo>
                <a:lnTo>
                  <a:pt x="32" y="5"/>
                </a:lnTo>
                <a:lnTo>
                  <a:pt x="36" y="2"/>
                </a:lnTo>
                <a:lnTo>
                  <a:pt x="39" y="1"/>
                </a:lnTo>
                <a:lnTo>
                  <a:pt x="48" y="0"/>
                </a:lnTo>
                <a:lnTo>
                  <a:pt x="48" y="0"/>
                </a:lnTo>
                <a:lnTo>
                  <a:pt x="57" y="1"/>
                </a:lnTo>
                <a:lnTo>
                  <a:pt x="64" y="2"/>
                </a:lnTo>
                <a:lnTo>
                  <a:pt x="59" y="18"/>
                </a:lnTo>
                <a:lnTo>
                  <a:pt x="59" y="18"/>
                </a:lnTo>
                <a:lnTo>
                  <a:pt x="57" y="18"/>
                </a:lnTo>
                <a:lnTo>
                  <a:pt x="57" y="18"/>
                </a:lnTo>
                <a:lnTo>
                  <a:pt x="54" y="18"/>
                </a:lnTo>
                <a:lnTo>
                  <a:pt x="53" y="20"/>
                </a:lnTo>
                <a:lnTo>
                  <a:pt x="51" y="21"/>
                </a:lnTo>
                <a:lnTo>
                  <a:pt x="49" y="25"/>
                </a:lnTo>
                <a:lnTo>
                  <a:pt x="49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93" name="Freeform 1118">
            <a:extLst>
              <a:ext uri="{FF2B5EF4-FFF2-40B4-BE49-F238E27FC236}">
                <a16:creationId xmlns:a16="http://schemas.microsoft.com/office/drawing/2014/main" id="{AE318EA3-C693-4CD6-8E75-136C87CB1D7E}"/>
              </a:ext>
            </a:extLst>
          </p:cNvPr>
          <p:cNvSpPr>
            <a:spLocks noEditPoints="1"/>
          </p:cNvSpPr>
          <p:nvPr/>
        </p:nvSpPr>
        <p:spPr bwMode="auto">
          <a:xfrm>
            <a:off x="1890156" y="4726171"/>
            <a:ext cx="101600" cy="96838"/>
          </a:xfrm>
          <a:custGeom>
            <a:avLst/>
            <a:gdLst>
              <a:gd name="T0" fmla="*/ 64 w 64"/>
              <a:gd name="T1" fmla="*/ 61 h 61"/>
              <a:gd name="T2" fmla="*/ 43 w 64"/>
              <a:gd name="T3" fmla="*/ 61 h 61"/>
              <a:gd name="T4" fmla="*/ 41 w 64"/>
              <a:gd name="T5" fmla="*/ 51 h 61"/>
              <a:gd name="T6" fmla="*/ 25 w 64"/>
              <a:gd name="T7" fmla="*/ 51 h 61"/>
              <a:gd name="T8" fmla="*/ 21 w 64"/>
              <a:gd name="T9" fmla="*/ 61 h 61"/>
              <a:gd name="T10" fmla="*/ 0 w 64"/>
              <a:gd name="T11" fmla="*/ 61 h 61"/>
              <a:gd name="T12" fmla="*/ 28 w 64"/>
              <a:gd name="T13" fmla="*/ 0 h 61"/>
              <a:gd name="T14" fmla="*/ 53 w 64"/>
              <a:gd name="T15" fmla="*/ 0 h 61"/>
              <a:gd name="T16" fmla="*/ 64 w 64"/>
              <a:gd name="T17" fmla="*/ 61 h 61"/>
              <a:gd name="T18" fmla="*/ 31 w 64"/>
              <a:gd name="T19" fmla="*/ 36 h 61"/>
              <a:gd name="T20" fmla="*/ 40 w 64"/>
              <a:gd name="T21" fmla="*/ 36 h 61"/>
              <a:gd name="T22" fmla="*/ 38 w 64"/>
              <a:gd name="T23" fmla="*/ 17 h 61"/>
              <a:gd name="T24" fmla="*/ 31 w 64"/>
              <a:gd name="T25" fmla="*/ 36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4" h="61">
                <a:moveTo>
                  <a:pt x="64" y="61"/>
                </a:moveTo>
                <a:lnTo>
                  <a:pt x="43" y="61"/>
                </a:lnTo>
                <a:lnTo>
                  <a:pt x="41" y="51"/>
                </a:lnTo>
                <a:lnTo>
                  <a:pt x="25" y="51"/>
                </a:lnTo>
                <a:lnTo>
                  <a:pt x="21" y="61"/>
                </a:lnTo>
                <a:lnTo>
                  <a:pt x="0" y="61"/>
                </a:lnTo>
                <a:lnTo>
                  <a:pt x="28" y="0"/>
                </a:lnTo>
                <a:lnTo>
                  <a:pt x="53" y="0"/>
                </a:lnTo>
                <a:lnTo>
                  <a:pt x="64" y="61"/>
                </a:lnTo>
                <a:close/>
                <a:moveTo>
                  <a:pt x="31" y="36"/>
                </a:moveTo>
                <a:lnTo>
                  <a:pt x="40" y="36"/>
                </a:lnTo>
                <a:lnTo>
                  <a:pt x="38" y="17"/>
                </a:lnTo>
                <a:lnTo>
                  <a:pt x="31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94" name="Freeform 1119">
            <a:extLst>
              <a:ext uri="{FF2B5EF4-FFF2-40B4-BE49-F238E27FC236}">
                <a16:creationId xmlns:a16="http://schemas.microsoft.com/office/drawing/2014/main" id="{E7C2A7CC-FDB3-4B2D-8510-CEB39FAD25F8}"/>
              </a:ext>
            </a:extLst>
          </p:cNvPr>
          <p:cNvSpPr>
            <a:spLocks/>
          </p:cNvSpPr>
          <p:nvPr/>
        </p:nvSpPr>
        <p:spPr bwMode="auto">
          <a:xfrm>
            <a:off x="1990168" y="4745221"/>
            <a:ext cx="69850" cy="79375"/>
          </a:xfrm>
          <a:custGeom>
            <a:avLst/>
            <a:gdLst>
              <a:gd name="T0" fmla="*/ 37 w 44"/>
              <a:gd name="T1" fmla="*/ 32 h 50"/>
              <a:gd name="T2" fmla="*/ 39 w 44"/>
              <a:gd name="T3" fmla="*/ 47 h 50"/>
              <a:gd name="T4" fmla="*/ 39 w 44"/>
              <a:gd name="T5" fmla="*/ 47 h 50"/>
              <a:gd name="T6" fmla="*/ 31 w 44"/>
              <a:gd name="T7" fmla="*/ 49 h 50"/>
              <a:gd name="T8" fmla="*/ 22 w 44"/>
              <a:gd name="T9" fmla="*/ 50 h 50"/>
              <a:gd name="T10" fmla="*/ 22 w 44"/>
              <a:gd name="T11" fmla="*/ 50 h 50"/>
              <a:gd name="T12" fmla="*/ 17 w 44"/>
              <a:gd name="T13" fmla="*/ 49 h 50"/>
              <a:gd name="T14" fmla="*/ 14 w 44"/>
              <a:gd name="T15" fmla="*/ 48 h 50"/>
              <a:gd name="T16" fmla="*/ 10 w 44"/>
              <a:gd name="T17" fmla="*/ 47 h 50"/>
              <a:gd name="T18" fmla="*/ 6 w 44"/>
              <a:gd name="T19" fmla="*/ 44 h 50"/>
              <a:gd name="T20" fmla="*/ 4 w 44"/>
              <a:gd name="T21" fmla="*/ 40 h 50"/>
              <a:gd name="T22" fmla="*/ 2 w 44"/>
              <a:gd name="T23" fmla="*/ 38 h 50"/>
              <a:gd name="T24" fmla="*/ 1 w 44"/>
              <a:gd name="T25" fmla="*/ 33 h 50"/>
              <a:gd name="T26" fmla="*/ 0 w 44"/>
              <a:gd name="T27" fmla="*/ 29 h 50"/>
              <a:gd name="T28" fmla="*/ 0 w 44"/>
              <a:gd name="T29" fmla="*/ 29 h 50"/>
              <a:gd name="T30" fmla="*/ 1 w 44"/>
              <a:gd name="T31" fmla="*/ 23 h 50"/>
              <a:gd name="T32" fmla="*/ 2 w 44"/>
              <a:gd name="T33" fmla="*/ 16 h 50"/>
              <a:gd name="T34" fmla="*/ 5 w 44"/>
              <a:gd name="T35" fmla="*/ 13 h 50"/>
              <a:gd name="T36" fmla="*/ 9 w 44"/>
              <a:gd name="T37" fmla="*/ 8 h 50"/>
              <a:gd name="T38" fmla="*/ 12 w 44"/>
              <a:gd name="T39" fmla="*/ 4 h 50"/>
              <a:gd name="T40" fmla="*/ 17 w 44"/>
              <a:gd name="T41" fmla="*/ 1 h 50"/>
              <a:gd name="T42" fmla="*/ 22 w 44"/>
              <a:gd name="T43" fmla="*/ 0 h 50"/>
              <a:gd name="T44" fmla="*/ 29 w 44"/>
              <a:gd name="T45" fmla="*/ 0 h 50"/>
              <a:gd name="T46" fmla="*/ 29 w 44"/>
              <a:gd name="T47" fmla="*/ 0 h 50"/>
              <a:gd name="T48" fmla="*/ 37 w 44"/>
              <a:gd name="T49" fmla="*/ 0 h 50"/>
              <a:gd name="T50" fmla="*/ 44 w 44"/>
              <a:gd name="T51" fmla="*/ 3 h 50"/>
              <a:gd name="T52" fmla="*/ 40 w 44"/>
              <a:gd name="T53" fmla="*/ 18 h 50"/>
              <a:gd name="T54" fmla="*/ 40 w 44"/>
              <a:gd name="T55" fmla="*/ 18 h 50"/>
              <a:gd name="T56" fmla="*/ 36 w 44"/>
              <a:gd name="T57" fmla="*/ 16 h 50"/>
              <a:gd name="T58" fmla="*/ 31 w 44"/>
              <a:gd name="T59" fmla="*/ 16 h 50"/>
              <a:gd name="T60" fmla="*/ 31 w 44"/>
              <a:gd name="T61" fmla="*/ 16 h 50"/>
              <a:gd name="T62" fmla="*/ 26 w 44"/>
              <a:gd name="T63" fmla="*/ 16 h 50"/>
              <a:gd name="T64" fmla="*/ 24 w 44"/>
              <a:gd name="T65" fmla="*/ 19 h 50"/>
              <a:gd name="T66" fmla="*/ 21 w 44"/>
              <a:gd name="T67" fmla="*/ 23 h 50"/>
              <a:gd name="T68" fmla="*/ 21 w 44"/>
              <a:gd name="T69" fmla="*/ 25 h 50"/>
              <a:gd name="T70" fmla="*/ 21 w 44"/>
              <a:gd name="T71" fmla="*/ 25 h 50"/>
              <a:gd name="T72" fmla="*/ 21 w 44"/>
              <a:gd name="T73" fmla="*/ 29 h 50"/>
              <a:gd name="T74" fmla="*/ 24 w 44"/>
              <a:gd name="T75" fmla="*/ 32 h 50"/>
              <a:gd name="T76" fmla="*/ 26 w 44"/>
              <a:gd name="T77" fmla="*/ 33 h 50"/>
              <a:gd name="T78" fmla="*/ 30 w 44"/>
              <a:gd name="T79" fmla="*/ 33 h 50"/>
              <a:gd name="T80" fmla="*/ 30 w 44"/>
              <a:gd name="T81" fmla="*/ 33 h 50"/>
              <a:gd name="T82" fmla="*/ 35 w 44"/>
              <a:gd name="T83" fmla="*/ 33 h 50"/>
              <a:gd name="T84" fmla="*/ 37 w 44"/>
              <a:gd name="T85" fmla="*/ 32 h 50"/>
              <a:gd name="T86" fmla="*/ 37 w 44"/>
              <a:gd name="T87" fmla="*/ 32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4" h="50">
                <a:moveTo>
                  <a:pt x="37" y="32"/>
                </a:moveTo>
                <a:lnTo>
                  <a:pt x="39" y="47"/>
                </a:lnTo>
                <a:lnTo>
                  <a:pt x="39" y="47"/>
                </a:lnTo>
                <a:lnTo>
                  <a:pt x="31" y="49"/>
                </a:lnTo>
                <a:lnTo>
                  <a:pt x="22" y="50"/>
                </a:lnTo>
                <a:lnTo>
                  <a:pt x="22" y="50"/>
                </a:lnTo>
                <a:lnTo>
                  <a:pt x="17" y="49"/>
                </a:lnTo>
                <a:lnTo>
                  <a:pt x="14" y="48"/>
                </a:lnTo>
                <a:lnTo>
                  <a:pt x="10" y="47"/>
                </a:lnTo>
                <a:lnTo>
                  <a:pt x="6" y="44"/>
                </a:lnTo>
                <a:lnTo>
                  <a:pt x="4" y="40"/>
                </a:lnTo>
                <a:lnTo>
                  <a:pt x="2" y="38"/>
                </a:lnTo>
                <a:lnTo>
                  <a:pt x="1" y="33"/>
                </a:lnTo>
                <a:lnTo>
                  <a:pt x="0" y="29"/>
                </a:lnTo>
                <a:lnTo>
                  <a:pt x="0" y="29"/>
                </a:lnTo>
                <a:lnTo>
                  <a:pt x="1" y="23"/>
                </a:lnTo>
                <a:lnTo>
                  <a:pt x="2" y="16"/>
                </a:lnTo>
                <a:lnTo>
                  <a:pt x="5" y="13"/>
                </a:lnTo>
                <a:lnTo>
                  <a:pt x="9" y="8"/>
                </a:lnTo>
                <a:lnTo>
                  <a:pt x="12" y="4"/>
                </a:lnTo>
                <a:lnTo>
                  <a:pt x="17" y="1"/>
                </a:lnTo>
                <a:lnTo>
                  <a:pt x="22" y="0"/>
                </a:lnTo>
                <a:lnTo>
                  <a:pt x="29" y="0"/>
                </a:lnTo>
                <a:lnTo>
                  <a:pt x="29" y="0"/>
                </a:lnTo>
                <a:lnTo>
                  <a:pt x="37" y="0"/>
                </a:lnTo>
                <a:lnTo>
                  <a:pt x="44" y="3"/>
                </a:lnTo>
                <a:lnTo>
                  <a:pt x="40" y="18"/>
                </a:lnTo>
                <a:lnTo>
                  <a:pt x="40" y="18"/>
                </a:lnTo>
                <a:lnTo>
                  <a:pt x="36" y="16"/>
                </a:lnTo>
                <a:lnTo>
                  <a:pt x="31" y="16"/>
                </a:lnTo>
                <a:lnTo>
                  <a:pt x="31" y="16"/>
                </a:lnTo>
                <a:lnTo>
                  <a:pt x="26" y="16"/>
                </a:lnTo>
                <a:lnTo>
                  <a:pt x="24" y="19"/>
                </a:lnTo>
                <a:lnTo>
                  <a:pt x="21" y="23"/>
                </a:lnTo>
                <a:lnTo>
                  <a:pt x="21" y="25"/>
                </a:lnTo>
                <a:lnTo>
                  <a:pt x="21" y="25"/>
                </a:lnTo>
                <a:lnTo>
                  <a:pt x="21" y="29"/>
                </a:lnTo>
                <a:lnTo>
                  <a:pt x="24" y="32"/>
                </a:lnTo>
                <a:lnTo>
                  <a:pt x="26" y="33"/>
                </a:lnTo>
                <a:lnTo>
                  <a:pt x="30" y="33"/>
                </a:lnTo>
                <a:lnTo>
                  <a:pt x="30" y="33"/>
                </a:lnTo>
                <a:lnTo>
                  <a:pt x="35" y="33"/>
                </a:lnTo>
                <a:lnTo>
                  <a:pt x="37" y="32"/>
                </a:lnTo>
                <a:lnTo>
                  <a:pt x="37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95" name="Freeform 1120">
            <a:extLst>
              <a:ext uri="{FF2B5EF4-FFF2-40B4-BE49-F238E27FC236}">
                <a16:creationId xmlns:a16="http://schemas.microsoft.com/office/drawing/2014/main" id="{7CA0D1C2-61A8-4160-9951-2FC1200579E4}"/>
              </a:ext>
            </a:extLst>
          </p:cNvPr>
          <p:cNvSpPr>
            <a:spLocks/>
          </p:cNvSpPr>
          <p:nvPr/>
        </p:nvSpPr>
        <p:spPr bwMode="auto">
          <a:xfrm>
            <a:off x="2055256" y="4773796"/>
            <a:ext cx="47625" cy="23813"/>
          </a:xfrm>
          <a:custGeom>
            <a:avLst/>
            <a:gdLst>
              <a:gd name="T0" fmla="*/ 28 w 30"/>
              <a:gd name="T1" fmla="*/ 15 h 15"/>
              <a:gd name="T2" fmla="*/ 0 w 30"/>
              <a:gd name="T3" fmla="*/ 15 h 15"/>
              <a:gd name="T4" fmla="*/ 3 w 30"/>
              <a:gd name="T5" fmla="*/ 0 h 15"/>
              <a:gd name="T6" fmla="*/ 30 w 30"/>
              <a:gd name="T7" fmla="*/ 0 h 15"/>
              <a:gd name="T8" fmla="*/ 28 w 30"/>
              <a:gd name="T9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15">
                <a:moveTo>
                  <a:pt x="28" y="15"/>
                </a:moveTo>
                <a:lnTo>
                  <a:pt x="0" y="15"/>
                </a:lnTo>
                <a:lnTo>
                  <a:pt x="3" y="0"/>
                </a:lnTo>
                <a:lnTo>
                  <a:pt x="30" y="0"/>
                </a:lnTo>
                <a:lnTo>
                  <a:pt x="28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96" name="Freeform 1121">
            <a:extLst>
              <a:ext uri="{FF2B5EF4-FFF2-40B4-BE49-F238E27FC236}">
                <a16:creationId xmlns:a16="http://schemas.microsoft.com/office/drawing/2014/main" id="{820EB626-5F78-479C-AB43-93762D411B24}"/>
              </a:ext>
            </a:extLst>
          </p:cNvPr>
          <p:cNvSpPr>
            <a:spLocks/>
          </p:cNvSpPr>
          <p:nvPr/>
        </p:nvSpPr>
        <p:spPr bwMode="auto">
          <a:xfrm>
            <a:off x="2102881" y="4726171"/>
            <a:ext cx="69850" cy="96838"/>
          </a:xfrm>
          <a:custGeom>
            <a:avLst/>
            <a:gdLst>
              <a:gd name="T0" fmla="*/ 24 w 44"/>
              <a:gd name="T1" fmla="*/ 44 h 61"/>
              <a:gd name="T2" fmla="*/ 44 w 44"/>
              <a:gd name="T3" fmla="*/ 44 h 61"/>
              <a:gd name="T4" fmla="*/ 43 w 44"/>
              <a:gd name="T5" fmla="*/ 61 h 61"/>
              <a:gd name="T6" fmla="*/ 0 w 44"/>
              <a:gd name="T7" fmla="*/ 61 h 61"/>
              <a:gd name="T8" fmla="*/ 8 w 44"/>
              <a:gd name="T9" fmla="*/ 0 h 61"/>
              <a:gd name="T10" fmla="*/ 29 w 44"/>
              <a:gd name="T11" fmla="*/ 0 h 61"/>
              <a:gd name="T12" fmla="*/ 24 w 44"/>
              <a:gd name="T13" fmla="*/ 44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4" h="61">
                <a:moveTo>
                  <a:pt x="24" y="44"/>
                </a:moveTo>
                <a:lnTo>
                  <a:pt x="44" y="44"/>
                </a:lnTo>
                <a:lnTo>
                  <a:pt x="43" y="61"/>
                </a:lnTo>
                <a:lnTo>
                  <a:pt x="0" y="61"/>
                </a:lnTo>
                <a:lnTo>
                  <a:pt x="8" y="0"/>
                </a:lnTo>
                <a:lnTo>
                  <a:pt x="29" y="0"/>
                </a:lnTo>
                <a:lnTo>
                  <a:pt x="24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97" name="Freeform 1122">
            <a:extLst>
              <a:ext uri="{FF2B5EF4-FFF2-40B4-BE49-F238E27FC236}">
                <a16:creationId xmlns:a16="http://schemas.microsoft.com/office/drawing/2014/main" id="{FCF0DCF0-0515-40DA-BE66-A71DCDFFB6C2}"/>
              </a:ext>
            </a:extLst>
          </p:cNvPr>
          <p:cNvSpPr>
            <a:spLocks/>
          </p:cNvSpPr>
          <p:nvPr/>
        </p:nvSpPr>
        <p:spPr bwMode="auto">
          <a:xfrm>
            <a:off x="2171143" y="4745221"/>
            <a:ext cx="63500" cy="77788"/>
          </a:xfrm>
          <a:custGeom>
            <a:avLst/>
            <a:gdLst>
              <a:gd name="T0" fmla="*/ 24 w 40"/>
              <a:gd name="T1" fmla="*/ 32 h 49"/>
              <a:gd name="T2" fmla="*/ 21 w 40"/>
              <a:gd name="T3" fmla="*/ 49 h 49"/>
              <a:gd name="T4" fmla="*/ 0 w 40"/>
              <a:gd name="T5" fmla="*/ 49 h 49"/>
              <a:gd name="T6" fmla="*/ 6 w 40"/>
              <a:gd name="T7" fmla="*/ 1 h 49"/>
              <a:gd name="T8" fmla="*/ 26 w 40"/>
              <a:gd name="T9" fmla="*/ 1 h 49"/>
              <a:gd name="T10" fmla="*/ 25 w 40"/>
              <a:gd name="T11" fmla="*/ 9 h 49"/>
              <a:gd name="T12" fmla="*/ 25 w 40"/>
              <a:gd name="T13" fmla="*/ 9 h 49"/>
              <a:gd name="T14" fmla="*/ 28 w 40"/>
              <a:gd name="T15" fmla="*/ 6 h 49"/>
              <a:gd name="T16" fmla="*/ 30 w 40"/>
              <a:gd name="T17" fmla="*/ 3 h 49"/>
              <a:gd name="T18" fmla="*/ 35 w 40"/>
              <a:gd name="T19" fmla="*/ 0 h 49"/>
              <a:gd name="T20" fmla="*/ 38 w 40"/>
              <a:gd name="T21" fmla="*/ 0 h 49"/>
              <a:gd name="T22" fmla="*/ 40 w 40"/>
              <a:gd name="T23" fmla="*/ 0 h 49"/>
              <a:gd name="T24" fmla="*/ 38 w 40"/>
              <a:gd name="T25" fmla="*/ 19 h 49"/>
              <a:gd name="T26" fmla="*/ 38 w 40"/>
              <a:gd name="T27" fmla="*/ 19 h 49"/>
              <a:gd name="T28" fmla="*/ 33 w 40"/>
              <a:gd name="T29" fmla="*/ 19 h 49"/>
              <a:gd name="T30" fmla="*/ 29 w 40"/>
              <a:gd name="T31" fmla="*/ 21 h 49"/>
              <a:gd name="T32" fmla="*/ 25 w 40"/>
              <a:gd name="T33" fmla="*/ 25 h 49"/>
              <a:gd name="T34" fmla="*/ 24 w 40"/>
              <a:gd name="T35" fmla="*/ 32 h 49"/>
              <a:gd name="T36" fmla="*/ 24 w 40"/>
              <a:gd name="T37" fmla="*/ 32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0" h="49">
                <a:moveTo>
                  <a:pt x="24" y="32"/>
                </a:moveTo>
                <a:lnTo>
                  <a:pt x="21" y="49"/>
                </a:lnTo>
                <a:lnTo>
                  <a:pt x="0" y="49"/>
                </a:lnTo>
                <a:lnTo>
                  <a:pt x="6" y="1"/>
                </a:lnTo>
                <a:lnTo>
                  <a:pt x="26" y="1"/>
                </a:lnTo>
                <a:lnTo>
                  <a:pt x="25" y="9"/>
                </a:lnTo>
                <a:lnTo>
                  <a:pt x="25" y="9"/>
                </a:lnTo>
                <a:lnTo>
                  <a:pt x="28" y="6"/>
                </a:lnTo>
                <a:lnTo>
                  <a:pt x="30" y="3"/>
                </a:lnTo>
                <a:lnTo>
                  <a:pt x="35" y="0"/>
                </a:lnTo>
                <a:lnTo>
                  <a:pt x="38" y="0"/>
                </a:lnTo>
                <a:lnTo>
                  <a:pt x="40" y="0"/>
                </a:lnTo>
                <a:lnTo>
                  <a:pt x="38" y="19"/>
                </a:lnTo>
                <a:lnTo>
                  <a:pt x="38" y="19"/>
                </a:lnTo>
                <a:lnTo>
                  <a:pt x="33" y="19"/>
                </a:lnTo>
                <a:lnTo>
                  <a:pt x="29" y="21"/>
                </a:lnTo>
                <a:lnTo>
                  <a:pt x="25" y="25"/>
                </a:lnTo>
                <a:lnTo>
                  <a:pt x="24" y="32"/>
                </a:lnTo>
                <a:lnTo>
                  <a:pt x="2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98" name="Freeform 1123">
            <a:extLst>
              <a:ext uri="{FF2B5EF4-FFF2-40B4-BE49-F238E27FC236}">
                <a16:creationId xmlns:a16="http://schemas.microsoft.com/office/drawing/2014/main" id="{3800B7FE-03CC-4BCE-A165-98CCD5E6B64F}"/>
              </a:ext>
            </a:extLst>
          </p:cNvPr>
          <p:cNvSpPr>
            <a:spLocks noEditPoints="1"/>
          </p:cNvSpPr>
          <p:nvPr/>
        </p:nvSpPr>
        <p:spPr bwMode="auto">
          <a:xfrm>
            <a:off x="2396568" y="4643621"/>
            <a:ext cx="125413" cy="130175"/>
          </a:xfrm>
          <a:custGeom>
            <a:avLst/>
            <a:gdLst>
              <a:gd name="T0" fmla="*/ 58 w 79"/>
              <a:gd name="T1" fmla="*/ 52 h 82"/>
              <a:gd name="T2" fmla="*/ 58 w 79"/>
              <a:gd name="T3" fmla="*/ 52 h 82"/>
              <a:gd name="T4" fmla="*/ 63 w 79"/>
              <a:gd name="T5" fmla="*/ 58 h 82"/>
              <a:gd name="T6" fmla="*/ 68 w 79"/>
              <a:gd name="T7" fmla="*/ 60 h 82"/>
              <a:gd name="T8" fmla="*/ 73 w 79"/>
              <a:gd name="T9" fmla="*/ 60 h 82"/>
              <a:gd name="T10" fmla="*/ 76 w 79"/>
              <a:gd name="T11" fmla="*/ 60 h 82"/>
              <a:gd name="T12" fmla="*/ 74 w 79"/>
              <a:gd name="T13" fmla="*/ 79 h 82"/>
              <a:gd name="T14" fmla="*/ 74 w 79"/>
              <a:gd name="T15" fmla="*/ 79 h 82"/>
              <a:gd name="T16" fmla="*/ 68 w 79"/>
              <a:gd name="T17" fmla="*/ 82 h 82"/>
              <a:gd name="T18" fmla="*/ 59 w 79"/>
              <a:gd name="T19" fmla="*/ 82 h 82"/>
              <a:gd name="T20" fmla="*/ 59 w 79"/>
              <a:gd name="T21" fmla="*/ 82 h 82"/>
              <a:gd name="T22" fmla="*/ 51 w 79"/>
              <a:gd name="T23" fmla="*/ 80 h 82"/>
              <a:gd name="T24" fmla="*/ 48 w 79"/>
              <a:gd name="T25" fmla="*/ 79 h 82"/>
              <a:gd name="T26" fmla="*/ 45 w 79"/>
              <a:gd name="T27" fmla="*/ 77 h 82"/>
              <a:gd name="T28" fmla="*/ 39 w 79"/>
              <a:gd name="T29" fmla="*/ 68 h 82"/>
              <a:gd name="T30" fmla="*/ 33 w 79"/>
              <a:gd name="T31" fmla="*/ 55 h 82"/>
              <a:gd name="T32" fmla="*/ 33 w 79"/>
              <a:gd name="T33" fmla="*/ 55 h 82"/>
              <a:gd name="T34" fmla="*/ 31 w 79"/>
              <a:gd name="T35" fmla="*/ 55 h 82"/>
              <a:gd name="T36" fmla="*/ 27 w 79"/>
              <a:gd name="T37" fmla="*/ 80 h 82"/>
              <a:gd name="T38" fmla="*/ 0 w 79"/>
              <a:gd name="T39" fmla="*/ 80 h 82"/>
              <a:gd name="T40" fmla="*/ 11 w 79"/>
              <a:gd name="T41" fmla="*/ 3 h 82"/>
              <a:gd name="T42" fmla="*/ 11 w 79"/>
              <a:gd name="T43" fmla="*/ 3 h 82"/>
              <a:gd name="T44" fmla="*/ 24 w 79"/>
              <a:gd name="T45" fmla="*/ 1 h 82"/>
              <a:gd name="T46" fmla="*/ 40 w 79"/>
              <a:gd name="T47" fmla="*/ 0 h 82"/>
              <a:gd name="T48" fmla="*/ 40 w 79"/>
              <a:gd name="T49" fmla="*/ 0 h 82"/>
              <a:gd name="T50" fmla="*/ 54 w 79"/>
              <a:gd name="T51" fmla="*/ 1 h 82"/>
              <a:gd name="T52" fmla="*/ 61 w 79"/>
              <a:gd name="T53" fmla="*/ 3 h 82"/>
              <a:gd name="T54" fmla="*/ 66 w 79"/>
              <a:gd name="T55" fmla="*/ 5 h 82"/>
              <a:gd name="T56" fmla="*/ 71 w 79"/>
              <a:gd name="T57" fmla="*/ 9 h 82"/>
              <a:gd name="T58" fmla="*/ 75 w 79"/>
              <a:gd name="T59" fmla="*/ 13 h 82"/>
              <a:gd name="T60" fmla="*/ 78 w 79"/>
              <a:gd name="T61" fmla="*/ 18 h 82"/>
              <a:gd name="T62" fmla="*/ 79 w 79"/>
              <a:gd name="T63" fmla="*/ 24 h 82"/>
              <a:gd name="T64" fmla="*/ 79 w 79"/>
              <a:gd name="T65" fmla="*/ 24 h 82"/>
              <a:gd name="T66" fmla="*/ 78 w 79"/>
              <a:gd name="T67" fmla="*/ 30 h 82"/>
              <a:gd name="T68" fmla="*/ 76 w 79"/>
              <a:gd name="T69" fmla="*/ 35 h 82"/>
              <a:gd name="T70" fmla="*/ 75 w 79"/>
              <a:gd name="T71" fmla="*/ 39 h 82"/>
              <a:gd name="T72" fmla="*/ 73 w 79"/>
              <a:gd name="T73" fmla="*/ 43 h 82"/>
              <a:gd name="T74" fmla="*/ 66 w 79"/>
              <a:gd name="T75" fmla="*/ 48 h 82"/>
              <a:gd name="T76" fmla="*/ 58 w 79"/>
              <a:gd name="T77" fmla="*/ 52 h 82"/>
              <a:gd name="T78" fmla="*/ 58 w 79"/>
              <a:gd name="T79" fmla="*/ 52 h 82"/>
              <a:gd name="T80" fmla="*/ 50 w 79"/>
              <a:gd name="T81" fmla="*/ 29 h 82"/>
              <a:gd name="T82" fmla="*/ 50 w 79"/>
              <a:gd name="T83" fmla="*/ 29 h 82"/>
              <a:gd name="T84" fmla="*/ 49 w 79"/>
              <a:gd name="T85" fmla="*/ 25 h 82"/>
              <a:gd name="T86" fmla="*/ 46 w 79"/>
              <a:gd name="T87" fmla="*/ 23 h 82"/>
              <a:gd name="T88" fmla="*/ 43 w 79"/>
              <a:gd name="T89" fmla="*/ 21 h 82"/>
              <a:gd name="T90" fmla="*/ 39 w 79"/>
              <a:gd name="T91" fmla="*/ 21 h 82"/>
              <a:gd name="T92" fmla="*/ 39 w 79"/>
              <a:gd name="T93" fmla="*/ 21 h 82"/>
              <a:gd name="T94" fmla="*/ 36 w 79"/>
              <a:gd name="T95" fmla="*/ 21 h 82"/>
              <a:gd name="T96" fmla="*/ 34 w 79"/>
              <a:gd name="T97" fmla="*/ 38 h 82"/>
              <a:gd name="T98" fmla="*/ 34 w 79"/>
              <a:gd name="T99" fmla="*/ 38 h 82"/>
              <a:gd name="T100" fmla="*/ 36 w 79"/>
              <a:gd name="T101" fmla="*/ 38 h 82"/>
              <a:gd name="T102" fmla="*/ 36 w 79"/>
              <a:gd name="T103" fmla="*/ 38 h 82"/>
              <a:gd name="T104" fmla="*/ 40 w 79"/>
              <a:gd name="T105" fmla="*/ 38 h 82"/>
              <a:gd name="T106" fmla="*/ 45 w 79"/>
              <a:gd name="T107" fmla="*/ 37 h 82"/>
              <a:gd name="T108" fmla="*/ 49 w 79"/>
              <a:gd name="T109" fmla="*/ 33 h 82"/>
              <a:gd name="T110" fmla="*/ 50 w 79"/>
              <a:gd name="T111" fmla="*/ 31 h 82"/>
              <a:gd name="T112" fmla="*/ 50 w 79"/>
              <a:gd name="T113" fmla="*/ 29 h 82"/>
              <a:gd name="T114" fmla="*/ 50 w 79"/>
              <a:gd name="T115" fmla="*/ 29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9" h="82">
                <a:moveTo>
                  <a:pt x="58" y="52"/>
                </a:moveTo>
                <a:lnTo>
                  <a:pt x="58" y="52"/>
                </a:lnTo>
                <a:lnTo>
                  <a:pt x="63" y="58"/>
                </a:lnTo>
                <a:lnTo>
                  <a:pt x="68" y="60"/>
                </a:lnTo>
                <a:lnTo>
                  <a:pt x="73" y="60"/>
                </a:lnTo>
                <a:lnTo>
                  <a:pt x="76" y="60"/>
                </a:lnTo>
                <a:lnTo>
                  <a:pt x="74" y="79"/>
                </a:lnTo>
                <a:lnTo>
                  <a:pt x="74" y="79"/>
                </a:lnTo>
                <a:lnTo>
                  <a:pt x="68" y="82"/>
                </a:lnTo>
                <a:lnTo>
                  <a:pt x="59" y="82"/>
                </a:lnTo>
                <a:lnTo>
                  <a:pt x="59" y="82"/>
                </a:lnTo>
                <a:lnTo>
                  <a:pt x="51" y="80"/>
                </a:lnTo>
                <a:lnTo>
                  <a:pt x="48" y="79"/>
                </a:lnTo>
                <a:lnTo>
                  <a:pt x="45" y="77"/>
                </a:lnTo>
                <a:lnTo>
                  <a:pt x="39" y="68"/>
                </a:lnTo>
                <a:lnTo>
                  <a:pt x="33" y="55"/>
                </a:lnTo>
                <a:lnTo>
                  <a:pt x="33" y="55"/>
                </a:lnTo>
                <a:lnTo>
                  <a:pt x="31" y="55"/>
                </a:lnTo>
                <a:lnTo>
                  <a:pt x="27" y="80"/>
                </a:lnTo>
                <a:lnTo>
                  <a:pt x="0" y="80"/>
                </a:lnTo>
                <a:lnTo>
                  <a:pt x="11" y="3"/>
                </a:lnTo>
                <a:lnTo>
                  <a:pt x="11" y="3"/>
                </a:lnTo>
                <a:lnTo>
                  <a:pt x="24" y="1"/>
                </a:lnTo>
                <a:lnTo>
                  <a:pt x="40" y="0"/>
                </a:lnTo>
                <a:lnTo>
                  <a:pt x="40" y="0"/>
                </a:lnTo>
                <a:lnTo>
                  <a:pt x="54" y="1"/>
                </a:lnTo>
                <a:lnTo>
                  <a:pt x="61" y="3"/>
                </a:lnTo>
                <a:lnTo>
                  <a:pt x="66" y="5"/>
                </a:lnTo>
                <a:lnTo>
                  <a:pt x="71" y="9"/>
                </a:lnTo>
                <a:lnTo>
                  <a:pt x="75" y="13"/>
                </a:lnTo>
                <a:lnTo>
                  <a:pt x="78" y="18"/>
                </a:lnTo>
                <a:lnTo>
                  <a:pt x="79" y="24"/>
                </a:lnTo>
                <a:lnTo>
                  <a:pt x="79" y="24"/>
                </a:lnTo>
                <a:lnTo>
                  <a:pt x="78" y="30"/>
                </a:lnTo>
                <a:lnTo>
                  <a:pt x="76" y="35"/>
                </a:lnTo>
                <a:lnTo>
                  <a:pt x="75" y="39"/>
                </a:lnTo>
                <a:lnTo>
                  <a:pt x="73" y="43"/>
                </a:lnTo>
                <a:lnTo>
                  <a:pt x="66" y="48"/>
                </a:lnTo>
                <a:lnTo>
                  <a:pt x="58" y="52"/>
                </a:lnTo>
                <a:lnTo>
                  <a:pt x="58" y="52"/>
                </a:lnTo>
                <a:close/>
                <a:moveTo>
                  <a:pt x="50" y="29"/>
                </a:moveTo>
                <a:lnTo>
                  <a:pt x="50" y="29"/>
                </a:lnTo>
                <a:lnTo>
                  <a:pt x="49" y="25"/>
                </a:lnTo>
                <a:lnTo>
                  <a:pt x="46" y="23"/>
                </a:lnTo>
                <a:lnTo>
                  <a:pt x="43" y="21"/>
                </a:lnTo>
                <a:lnTo>
                  <a:pt x="39" y="21"/>
                </a:lnTo>
                <a:lnTo>
                  <a:pt x="39" y="21"/>
                </a:lnTo>
                <a:lnTo>
                  <a:pt x="36" y="21"/>
                </a:lnTo>
                <a:lnTo>
                  <a:pt x="34" y="38"/>
                </a:lnTo>
                <a:lnTo>
                  <a:pt x="34" y="38"/>
                </a:lnTo>
                <a:lnTo>
                  <a:pt x="36" y="38"/>
                </a:lnTo>
                <a:lnTo>
                  <a:pt x="36" y="38"/>
                </a:lnTo>
                <a:lnTo>
                  <a:pt x="40" y="38"/>
                </a:lnTo>
                <a:lnTo>
                  <a:pt x="45" y="37"/>
                </a:lnTo>
                <a:lnTo>
                  <a:pt x="49" y="33"/>
                </a:lnTo>
                <a:lnTo>
                  <a:pt x="50" y="31"/>
                </a:lnTo>
                <a:lnTo>
                  <a:pt x="50" y="29"/>
                </a:lnTo>
                <a:lnTo>
                  <a:pt x="50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499" name="Freeform 1124">
            <a:extLst>
              <a:ext uri="{FF2B5EF4-FFF2-40B4-BE49-F238E27FC236}">
                <a16:creationId xmlns:a16="http://schemas.microsoft.com/office/drawing/2014/main" id="{FC5CFA39-40D9-49B2-9ABA-B9FE234AB72C}"/>
              </a:ext>
            </a:extLst>
          </p:cNvPr>
          <p:cNvSpPr>
            <a:spLocks/>
          </p:cNvSpPr>
          <p:nvPr/>
        </p:nvSpPr>
        <p:spPr bwMode="auto">
          <a:xfrm>
            <a:off x="2514043" y="4634096"/>
            <a:ext cx="101600" cy="174625"/>
          </a:xfrm>
          <a:custGeom>
            <a:avLst/>
            <a:gdLst>
              <a:gd name="T0" fmla="*/ 49 w 64"/>
              <a:gd name="T1" fmla="*/ 25 h 110"/>
              <a:gd name="T2" fmla="*/ 59 w 64"/>
              <a:gd name="T3" fmla="*/ 25 h 110"/>
              <a:gd name="T4" fmla="*/ 55 w 64"/>
              <a:gd name="T5" fmla="*/ 45 h 110"/>
              <a:gd name="T6" fmla="*/ 46 w 64"/>
              <a:gd name="T7" fmla="*/ 45 h 110"/>
              <a:gd name="T8" fmla="*/ 40 w 64"/>
              <a:gd name="T9" fmla="*/ 84 h 110"/>
              <a:gd name="T10" fmla="*/ 40 w 64"/>
              <a:gd name="T11" fmla="*/ 84 h 110"/>
              <a:gd name="T12" fmla="*/ 39 w 64"/>
              <a:gd name="T13" fmla="*/ 91 h 110"/>
              <a:gd name="T14" fmla="*/ 36 w 64"/>
              <a:gd name="T15" fmla="*/ 98 h 110"/>
              <a:gd name="T16" fmla="*/ 34 w 64"/>
              <a:gd name="T17" fmla="*/ 102 h 110"/>
              <a:gd name="T18" fmla="*/ 30 w 64"/>
              <a:gd name="T19" fmla="*/ 105 h 110"/>
              <a:gd name="T20" fmla="*/ 26 w 64"/>
              <a:gd name="T21" fmla="*/ 108 h 110"/>
              <a:gd name="T22" fmla="*/ 23 w 64"/>
              <a:gd name="T23" fmla="*/ 109 h 110"/>
              <a:gd name="T24" fmla="*/ 14 w 64"/>
              <a:gd name="T25" fmla="*/ 110 h 110"/>
              <a:gd name="T26" fmla="*/ 14 w 64"/>
              <a:gd name="T27" fmla="*/ 110 h 110"/>
              <a:gd name="T28" fmla="*/ 6 w 64"/>
              <a:gd name="T29" fmla="*/ 109 h 110"/>
              <a:gd name="T30" fmla="*/ 0 w 64"/>
              <a:gd name="T31" fmla="*/ 108 h 110"/>
              <a:gd name="T32" fmla="*/ 2 w 64"/>
              <a:gd name="T33" fmla="*/ 91 h 110"/>
              <a:gd name="T34" fmla="*/ 2 w 64"/>
              <a:gd name="T35" fmla="*/ 91 h 110"/>
              <a:gd name="T36" fmla="*/ 5 w 64"/>
              <a:gd name="T37" fmla="*/ 91 h 110"/>
              <a:gd name="T38" fmla="*/ 5 w 64"/>
              <a:gd name="T39" fmla="*/ 91 h 110"/>
              <a:gd name="T40" fmla="*/ 7 w 64"/>
              <a:gd name="T41" fmla="*/ 91 h 110"/>
              <a:gd name="T42" fmla="*/ 10 w 64"/>
              <a:gd name="T43" fmla="*/ 90 h 110"/>
              <a:gd name="T44" fmla="*/ 11 w 64"/>
              <a:gd name="T45" fmla="*/ 88 h 110"/>
              <a:gd name="T46" fmla="*/ 12 w 64"/>
              <a:gd name="T47" fmla="*/ 84 h 110"/>
              <a:gd name="T48" fmla="*/ 19 w 64"/>
              <a:gd name="T49" fmla="*/ 45 h 110"/>
              <a:gd name="T50" fmla="*/ 12 w 64"/>
              <a:gd name="T51" fmla="*/ 45 h 110"/>
              <a:gd name="T52" fmla="*/ 15 w 64"/>
              <a:gd name="T53" fmla="*/ 25 h 110"/>
              <a:gd name="T54" fmla="*/ 21 w 64"/>
              <a:gd name="T55" fmla="*/ 25 h 110"/>
              <a:gd name="T56" fmla="*/ 21 w 64"/>
              <a:gd name="T57" fmla="*/ 25 h 110"/>
              <a:gd name="T58" fmla="*/ 23 w 64"/>
              <a:gd name="T59" fmla="*/ 17 h 110"/>
              <a:gd name="T60" fmla="*/ 25 w 64"/>
              <a:gd name="T61" fmla="*/ 12 h 110"/>
              <a:gd name="T62" fmla="*/ 28 w 64"/>
              <a:gd name="T63" fmla="*/ 7 h 110"/>
              <a:gd name="T64" fmla="*/ 31 w 64"/>
              <a:gd name="T65" fmla="*/ 4 h 110"/>
              <a:gd name="T66" fmla="*/ 35 w 64"/>
              <a:gd name="T67" fmla="*/ 2 h 110"/>
              <a:gd name="T68" fmla="*/ 39 w 64"/>
              <a:gd name="T69" fmla="*/ 0 h 110"/>
              <a:gd name="T70" fmla="*/ 48 w 64"/>
              <a:gd name="T71" fmla="*/ 0 h 110"/>
              <a:gd name="T72" fmla="*/ 48 w 64"/>
              <a:gd name="T73" fmla="*/ 0 h 110"/>
              <a:gd name="T74" fmla="*/ 56 w 64"/>
              <a:gd name="T75" fmla="*/ 0 h 110"/>
              <a:gd name="T76" fmla="*/ 64 w 64"/>
              <a:gd name="T77" fmla="*/ 2 h 110"/>
              <a:gd name="T78" fmla="*/ 59 w 64"/>
              <a:gd name="T79" fmla="*/ 19 h 110"/>
              <a:gd name="T80" fmla="*/ 59 w 64"/>
              <a:gd name="T81" fmla="*/ 19 h 110"/>
              <a:gd name="T82" fmla="*/ 56 w 64"/>
              <a:gd name="T83" fmla="*/ 19 h 110"/>
              <a:gd name="T84" fmla="*/ 56 w 64"/>
              <a:gd name="T85" fmla="*/ 19 h 110"/>
              <a:gd name="T86" fmla="*/ 54 w 64"/>
              <a:gd name="T87" fmla="*/ 19 h 110"/>
              <a:gd name="T88" fmla="*/ 53 w 64"/>
              <a:gd name="T89" fmla="*/ 19 h 110"/>
              <a:gd name="T90" fmla="*/ 50 w 64"/>
              <a:gd name="T91" fmla="*/ 21 h 110"/>
              <a:gd name="T92" fmla="*/ 49 w 64"/>
              <a:gd name="T93" fmla="*/ 25 h 110"/>
              <a:gd name="T94" fmla="*/ 49 w 64"/>
              <a:gd name="T95" fmla="*/ 25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4" h="110">
                <a:moveTo>
                  <a:pt x="49" y="25"/>
                </a:moveTo>
                <a:lnTo>
                  <a:pt x="59" y="25"/>
                </a:lnTo>
                <a:lnTo>
                  <a:pt x="55" y="45"/>
                </a:lnTo>
                <a:lnTo>
                  <a:pt x="46" y="45"/>
                </a:lnTo>
                <a:lnTo>
                  <a:pt x="40" y="84"/>
                </a:lnTo>
                <a:lnTo>
                  <a:pt x="40" y="84"/>
                </a:lnTo>
                <a:lnTo>
                  <a:pt x="39" y="91"/>
                </a:lnTo>
                <a:lnTo>
                  <a:pt x="36" y="98"/>
                </a:lnTo>
                <a:lnTo>
                  <a:pt x="34" y="102"/>
                </a:lnTo>
                <a:lnTo>
                  <a:pt x="30" y="105"/>
                </a:lnTo>
                <a:lnTo>
                  <a:pt x="26" y="108"/>
                </a:lnTo>
                <a:lnTo>
                  <a:pt x="23" y="109"/>
                </a:lnTo>
                <a:lnTo>
                  <a:pt x="14" y="110"/>
                </a:lnTo>
                <a:lnTo>
                  <a:pt x="14" y="110"/>
                </a:lnTo>
                <a:lnTo>
                  <a:pt x="6" y="109"/>
                </a:lnTo>
                <a:lnTo>
                  <a:pt x="0" y="108"/>
                </a:lnTo>
                <a:lnTo>
                  <a:pt x="2" y="91"/>
                </a:lnTo>
                <a:lnTo>
                  <a:pt x="2" y="91"/>
                </a:lnTo>
                <a:lnTo>
                  <a:pt x="5" y="91"/>
                </a:lnTo>
                <a:lnTo>
                  <a:pt x="5" y="91"/>
                </a:lnTo>
                <a:lnTo>
                  <a:pt x="7" y="91"/>
                </a:lnTo>
                <a:lnTo>
                  <a:pt x="10" y="90"/>
                </a:lnTo>
                <a:lnTo>
                  <a:pt x="11" y="88"/>
                </a:lnTo>
                <a:lnTo>
                  <a:pt x="12" y="84"/>
                </a:lnTo>
                <a:lnTo>
                  <a:pt x="19" y="45"/>
                </a:lnTo>
                <a:lnTo>
                  <a:pt x="12" y="45"/>
                </a:lnTo>
                <a:lnTo>
                  <a:pt x="15" y="25"/>
                </a:lnTo>
                <a:lnTo>
                  <a:pt x="21" y="25"/>
                </a:lnTo>
                <a:lnTo>
                  <a:pt x="21" y="25"/>
                </a:lnTo>
                <a:lnTo>
                  <a:pt x="23" y="17"/>
                </a:lnTo>
                <a:lnTo>
                  <a:pt x="25" y="12"/>
                </a:lnTo>
                <a:lnTo>
                  <a:pt x="28" y="7"/>
                </a:lnTo>
                <a:lnTo>
                  <a:pt x="31" y="4"/>
                </a:lnTo>
                <a:lnTo>
                  <a:pt x="35" y="2"/>
                </a:lnTo>
                <a:lnTo>
                  <a:pt x="39" y="0"/>
                </a:lnTo>
                <a:lnTo>
                  <a:pt x="48" y="0"/>
                </a:lnTo>
                <a:lnTo>
                  <a:pt x="48" y="0"/>
                </a:lnTo>
                <a:lnTo>
                  <a:pt x="56" y="0"/>
                </a:lnTo>
                <a:lnTo>
                  <a:pt x="64" y="2"/>
                </a:lnTo>
                <a:lnTo>
                  <a:pt x="59" y="19"/>
                </a:lnTo>
                <a:lnTo>
                  <a:pt x="59" y="19"/>
                </a:lnTo>
                <a:lnTo>
                  <a:pt x="56" y="19"/>
                </a:lnTo>
                <a:lnTo>
                  <a:pt x="56" y="19"/>
                </a:lnTo>
                <a:lnTo>
                  <a:pt x="54" y="19"/>
                </a:lnTo>
                <a:lnTo>
                  <a:pt x="53" y="19"/>
                </a:lnTo>
                <a:lnTo>
                  <a:pt x="50" y="21"/>
                </a:lnTo>
                <a:lnTo>
                  <a:pt x="49" y="25"/>
                </a:lnTo>
                <a:lnTo>
                  <a:pt x="49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00" name="Freeform 1125">
            <a:extLst>
              <a:ext uri="{FF2B5EF4-FFF2-40B4-BE49-F238E27FC236}">
                <a16:creationId xmlns:a16="http://schemas.microsoft.com/office/drawing/2014/main" id="{2D8A6FE5-3B59-4C9A-9ACF-4922068CCEFF}"/>
              </a:ext>
            </a:extLst>
          </p:cNvPr>
          <p:cNvSpPr>
            <a:spLocks/>
          </p:cNvSpPr>
          <p:nvPr/>
        </p:nvSpPr>
        <p:spPr bwMode="auto">
          <a:xfrm>
            <a:off x="2887106" y="3089459"/>
            <a:ext cx="130175" cy="125413"/>
          </a:xfrm>
          <a:custGeom>
            <a:avLst/>
            <a:gdLst>
              <a:gd name="T0" fmla="*/ 0 w 82"/>
              <a:gd name="T1" fmla="*/ 0 h 79"/>
              <a:gd name="T2" fmla="*/ 29 w 82"/>
              <a:gd name="T3" fmla="*/ 0 h 79"/>
              <a:gd name="T4" fmla="*/ 34 w 82"/>
              <a:gd name="T5" fmla="*/ 53 h 79"/>
              <a:gd name="T6" fmla="*/ 54 w 82"/>
              <a:gd name="T7" fmla="*/ 0 h 79"/>
              <a:gd name="T8" fmla="*/ 82 w 82"/>
              <a:gd name="T9" fmla="*/ 0 h 79"/>
              <a:gd name="T10" fmla="*/ 50 w 82"/>
              <a:gd name="T11" fmla="*/ 79 h 79"/>
              <a:gd name="T12" fmla="*/ 10 w 82"/>
              <a:gd name="T13" fmla="*/ 79 h 79"/>
              <a:gd name="T14" fmla="*/ 0 w 82"/>
              <a:gd name="T15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2" h="79">
                <a:moveTo>
                  <a:pt x="0" y="0"/>
                </a:moveTo>
                <a:lnTo>
                  <a:pt x="29" y="0"/>
                </a:lnTo>
                <a:lnTo>
                  <a:pt x="34" y="53"/>
                </a:lnTo>
                <a:lnTo>
                  <a:pt x="54" y="0"/>
                </a:lnTo>
                <a:lnTo>
                  <a:pt x="82" y="0"/>
                </a:lnTo>
                <a:lnTo>
                  <a:pt x="50" y="79"/>
                </a:lnTo>
                <a:lnTo>
                  <a:pt x="10" y="7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01" name="Freeform 1126">
            <a:extLst>
              <a:ext uri="{FF2B5EF4-FFF2-40B4-BE49-F238E27FC236}">
                <a16:creationId xmlns:a16="http://schemas.microsoft.com/office/drawing/2014/main" id="{05D69CFA-3235-49AD-9EDF-A5F9A6A52A4A}"/>
              </a:ext>
            </a:extLst>
          </p:cNvPr>
          <p:cNvSpPr>
            <a:spLocks/>
          </p:cNvSpPr>
          <p:nvPr/>
        </p:nvSpPr>
        <p:spPr bwMode="auto">
          <a:xfrm>
            <a:off x="3288743" y="3087871"/>
            <a:ext cx="117475" cy="128588"/>
          </a:xfrm>
          <a:custGeom>
            <a:avLst/>
            <a:gdLst>
              <a:gd name="T0" fmla="*/ 62 w 74"/>
              <a:gd name="T1" fmla="*/ 55 h 81"/>
              <a:gd name="T2" fmla="*/ 64 w 74"/>
              <a:gd name="T3" fmla="*/ 76 h 81"/>
              <a:gd name="T4" fmla="*/ 64 w 74"/>
              <a:gd name="T5" fmla="*/ 76 h 81"/>
              <a:gd name="T6" fmla="*/ 52 w 74"/>
              <a:gd name="T7" fmla="*/ 80 h 81"/>
              <a:gd name="T8" fmla="*/ 45 w 74"/>
              <a:gd name="T9" fmla="*/ 80 h 81"/>
              <a:gd name="T10" fmla="*/ 38 w 74"/>
              <a:gd name="T11" fmla="*/ 81 h 81"/>
              <a:gd name="T12" fmla="*/ 38 w 74"/>
              <a:gd name="T13" fmla="*/ 81 h 81"/>
              <a:gd name="T14" fmla="*/ 29 w 74"/>
              <a:gd name="T15" fmla="*/ 80 h 81"/>
              <a:gd name="T16" fmla="*/ 23 w 74"/>
              <a:gd name="T17" fmla="*/ 79 h 81"/>
              <a:gd name="T18" fmla="*/ 16 w 74"/>
              <a:gd name="T19" fmla="*/ 76 h 81"/>
              <a:gd name="T20" fmla="*/ 10 w 74"/>
              <a:gd name="T21" fmla="*/ 71 h 81"/>
              <a:gd name="T22" fmla="*/ 6 w 74"/>
              <a:gd name="T23" fmla="*/ 66 h 81"/>
              <a:gd name="T24" fmla="*/ 4 w 74"/>
              <a:gd name="T25" fmla="*/ 61 h 81"/>
              <a:gd name="T26" fmla="*/ 1 w 74"/>
              <a:gd name="T27" fmla="*/ 54 h 81"/>
              <a:gd name="T28" fmla="*/ 0 w 74"/>
              <a:gd name="T29" fmla="*/ 45 h 81"/>
              <a:gd name="T30" fmla="*/ 0 w 74"/>
              <a:gd name="T31" fmla="*/ 45 h 81"/>
              <a:gd name="T32" fmla="*/ 1 w 74"/>
              <a:gd name="T33" fmla="*/ 36 h 81"/>
              <a:gd name="T34" fmla="*/ 4 w 74"/>
              <a:gd name="T35" fmla="*/ 27 h 81"/>
              <a:gd name="T36" fmla="*/ 9 w 74"/>
              <a:gd name="T37" fmla="*/ 18 h 81"/>
              <a:gd name="T38" fmla="*/ 14 w 74"/>
              <a:gd name="T39" fmla="*/ 12 h 81"/>
              <a:gd name="T40" fmla="*/ 22 w 74"/>
              <a:gd name="T41" fmla="*/ 7 h 81"/>
              <a:gd name="T42" fmla="*/ 29 w 74"/>
              <a:gd name="T43" fmla="*/ 3 h 81"/>
              <a:gd name="T44" fmla="*/ 38 w 74"/>
              <a:gd name="T45" fmla="*/ 1 h 81"/>
              <a:gd name="T46" fmla="*/ 48 w 74"/>
              <a:gd name="T47" fmla="*/ 0 h 81"/>
              <a:gd name="T48" fmla="*/ 48 w 74"/>
              <a:gd name="T49" fmla="*/ 0 h 81"/>
              <a:gd name="T50" fmla="*/ 55 w 74"/>
              <a:gd name="T51" fmla="*/ 0 h 81"/>
              <a:gd name="T52" fmla="*/ 63 w 74"/>
              <a:gd name="T53" fmla="*/ 1 h 81"/>
              <a:gd name="T54" fmla="*/ 74 w 74"/>
              <a:gd name="T55" fmla="*/ 5 h 81"/>
              <a:gd name="T56" fmla="*/ 65 w 74"/>
              <a:gd name="T57" fmla="*/ 25 h 81"/>
              <a:gd name="T58" fmla="*/ 65 w 74"/>
              <a:gd name="T59" fmla="*/ 25 h 81"/>
              <a:gd name="T60" fmla="*/ 59 w 74"/>
              <a:gd name="T61" fmla="*/ 23 h 81"/>
              <a:gd name="T62" fmla="*/ 52 w 74"/>
              <a:gd name="T63" fmla="*/ 22 h 81"/>
              <a:gd name="T64" fmla="*/ 52 w 74"/>
              <a:gd name="T65" fmla="*/ 22 h 81"/>
              <a:gd name="T66" fmla="*/ 47 w 74"/>
              <a:gd name="T67" fmla="*/ 22 h 81"/>
              <a:gd name="T68" fmla="*/ 43 w 74"/>
              <a:gd name="T69" fmla="*/ 23 h 81"/>
              <a:gd name="T70" fmla="*/ 39 w 74"/>
              <a:gd name="T71" fmla="*/ 26 h 81"/>
              <a:gd name="T72" fmla="*/ 35 w 74"/>
              <a:gd name="T73" fmla="*/ 28 h 81"/>
              <a:gd name="T74" fmla="*/ 33 w 74"/>
              <a:gd name="T75" fmla="*/ 31 h 81"/>
              <a:gd name="T76" fmla="*/ 32 w 74"/>
              <a:gd name="T77" fmla="*/ 35 h 81"/>
              <a:gd name="T78" fmla="*/ 30 w 74"/>
              <a:gd name="T79" fmla="*/ 38 h 81"/>
              <a:gd name="T80" fmla="*/ 30 w 74"/>
              <a:gd name="T81" fmla="*/ 42 h 81"/>
              <a:gd name="T82" fmla="*/ 30 w 74"/>
              <a:gd name="T83" fmla="*/ 42 h 81"/>
              <a:gd name="T84" fmla="*/ 32 w 74"/>
              <a:gd name="T85" fmla="*/ 49 h 81"/>
              <a:gd name="T86" fmla="*/ 34 w 74"/>
              <a:gd name="T87" fmla="*/ 54 h 81"/>
              <a:gd name="T88" fmla="*/ 40 w 74"/>
              <a:gd name="T89" fmla="*/ 57 h 81"/>
              <a:gd name="T90" fmla="*/ 48 w 74"/>
              <a:gd name="T91" fmla="*/ 57 h 81"/>
              <a:gd name="T92" fmla="*/ 48 w 74"/>
              <a:gd name="T93" fmla="*/ 57 h 81"/>
              <a:gd name="T94" fmla="*/ 55 w 74"/>
              <a:gd name="T95" fmla="*/ 57 h 81"/>
              <a:gd name="T96" fmla="*/ 62 w 74"/>
              <a:gd name="T97" fmla="*/ 55 h 81"/>
              <a:gd name="T98" fmla="*/ 62 w 74"/>
              <a:gd name="T99" fmla="*/ 55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4" h="81">
                <a:moveTo>
                  <a:pt x="62" y="55"/>
                </a:moveTo>
                <a:lnTo>
                  <a:pt x="64" y="76"/>
                </a:lnTo>
                <a:lnTo>
                  <a:pt x="64" y="76"/>
                </a:lnTo>
                <a:lnTo>
                  <a:pt x="52" y="80"/>
                </a:lnTo>
                <a:lnTo>
                  <a:pt x="45" y="80"/>
                </a:lnTo>
                <a:lnTo>
                  <a:pt x="38" y="81"/>
                </a:lnTo>
                <a:lnTo>
                  <a:pt x="38" y="81"/>
                </a:lnTo>
                <a:lnTo>
                  <a:pt x="29" y="80"/>
                </a:lnTo>
                <a:lnTo>
                  <a:pt x="23" y="79"/>
                </a:lnTo>
                <a:lnTo>
                  <a:pt x="16" y="76"/>
                </a:lnTo>
                <a:lnTo>
                  <a:pt x="10" y="71"/>
                </a:lnTo>
                <a:lnTo>
                  <a:pt x="6" y="66"/>
                </a:lnTo>
                <a:lnTo>
                  <a:pt x="4" y="61"/>
                </a:lnTo>
                <a:lnTo>
                  <a:pt x="1" y="54"/>
                </a:lnTo>
                <a:lnTo>
                  <a:pt x="0" y="45"/>
                </a:lnTo>
                <a:lnTo>
                  <a:pt x="0" y="45"/>
                </a:lnTo>
                <a:lnTo>
                  <a:pt x="1" y="36"/>
                </a:lnTo>
                <a:lnTo>
                  <a:pt x="4" y="27"/>
                </a:lnTo>
                <a:lnTo>
                  <a:pt x="9" y="18"/>
                </a:lnTo>
                <a:lnTo>
                  <a:pt x="14" y="12"/>
                </a:lnTo>
                <a:lnTo>
                  <a:pt x="22" y="7"/>
                </a:lnTo>
                <a:lnTo>
                  <a:pt x="29" y="3"/>
                </a:lnTo>
                <a:lnTo>
                  <a:pt x="38" y="1"/>
                </a:lnTo>
                <a:lnTo>
                  <a:pt x="48" y="0"/>
                </a:lnTo>
                <a:lnTo>
                  <a:pt x="48" y="0"/>
                </a:lnTo>
                <a:lnTo>
                  <a:pt x="55" y="0"/>
                </a:lnTo>
                <a:lnTo>
                  <a:pt x="63" y="1"/>
                </a:lnTo>
                <a:lnTo>
                  <a:pt x="74" y="5"/>
                </a:lnTo>
                <a:lnTo>
                  <a:pt x="65" y="25"/>
                </a:lnTo>
                <a:lnTo>
                  <a:pt x="65" y="25"/>
                </a:lnTo>
                <a:lnTo>
                  <a:pt x="59" y="23"/>
                </a:lnTo>
                <a:lnTo>
                  <a:pt x="52" y="22"/>
                </a:lnTo>
                <a:lnTo>
                  <a:pt x="52" y="22"/>
                </a:lnTo>
                <a:lnTo>
                  <a:pt x="47" y="22"/>
                </a:lnTo>
                <a:lnTo>
                  <a:pt x="43" y="23"/>
                </a:lnTo>
                <a:lnTo>
                  <a:pt x="39" y="26"/>
                </a:lnTo>
                <a:lnTo>
                  <a:pt x="35" y="28"/>
                </a:lnTo>
                <a:lnTo>
                  <a:pt x="33" y="31"/>
                </a:lnTo>
                <a:lnTo>
                  <a:pt x="32" y="35"/>
                </a:lnTo>
                <a:lnTo>
                  <a:pt x="30" y="38"/>
                </a:lnTo>
                <a:lnTo>
                  <a:pt x="30" y="42"/>
                </a:lnTo>
                <a:lnTo>
                  <a:pt x="30" y="42"/>
                </a:lnTo>
                <a:lnTo>
                  <a:pt x="32" y="49"/>
                </a:lnTo>
                <a:lnTo>
                  <a:pt x="34" y="54"/>
                </a:lnTo>
                <a:lnTo>
                  <a:pt x="40" y="57"/>
                </a:lnTo>
                <a:lnTo>
                  <a:pt x="48" y="57"/>
                </a:lnTo>
                <a:lnTo>
                  <a:pt x="48" y="57"/>
                </a:lnTo>
                <a:lnTo>
                  <a:pt x="55" y="57"/>
                </a:lnTo>
                <a:lnTo>
                  <a:pt x="62" y="55"/>
                </a:lnTo>
                <a:lnTo>
                  <a:pt x="62" y="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02" name="Freeform 1127">
            <a:extLst>
              <a:ext uri="{FF2B5EF4-FFF2-40B4-BE49-F238E27FC236}">
                <a16:creationId xmlns:a16="http://schemas.microsoft.com/office/drawing/2014/main" id="{C179D4BC-AD76-43A4-B6BB-2D0B0D5C8429}"/>
              </a:ext>
            </a:extLst>
          </p:cNvPr>
          <p:cNvSpPr>
            <a:spLocks/>
          </p:cNvSpPr>
          <p:nvPr/>
        </p:nvSpPr>
        <p:spPr bwMode="auto">
          <a:xfrm>
            <a:off x="3399868" y="3114859"/>
            <a:ext cx="88900" cy="100013"/>
          </a:xfrm>
          <a:custGeom>
            <a:avLst/>
            <a:gdLst>
              <a:gd name="T0" fmla="*/ 32 w 56"/>
              <a:gd name="T1" fmla="*/ 39 h 63"/>
              <a:gd name="T2" fmla="*/ 29 w 56"/>
              <a:gd name="T3" fmla="*/ 63 h 63"/>
              <a:gd name="T4" fmla="*/ 0 w 56"/>
              <a:gd name="T5" fmla="*/ 63 h 63"/>
              <a:gd name="T6" fmla="*/ 9 w 56"/>
              <a:gd name="T7" fmla="*/ 1 h 63"/>
              <a:gd name="T8" fmla="*/ 36 w 56"/>
              <a:gd name="T9" fmla="*/ 1 h 63"/>
              <a:gd name="T10" fmla="*/ 34 w 56"/>
              <a:gd name="T11" fmla="*/ 11 h 63"/>
              <a:gd name="T12" fmla="*/ 34 w 56"/>
              <a:gd name="T13" fmla="*/ 11 h 63"/>
              <a:gd name="T14" fmla="*/ 37 w 56"/>
              <a:gd name="T15" fmla="*/ 8 h 63"/>
              <a:gd name="T16" fmla="*/ 41 w 56"/>
              <a:gd name="T17" fmla="*/ 3 h 63"/>
              <a:gd name="T18" fmla="*/ 44 w 56"/>
              <a:gd name="T19" fmla="*/ 1 h 63"/>
              <a:gd name="T20" fmla="*/ 47 w 56"/>
              <a:gd name="T21" fmla="*/ 0 h 63"/>
              <a:gd name="T22" fmla="*/ 51 w 56"/>
              <a:gd name="T23" fmla="*/ 0 h 63"/>
              <a:gd name="T24" fmla="*/ 56 w 56"/>
              <a:gd name="T25" fmla="*/ 0 h 63"/>
              <a:gd name="T26" fmla="*/ 52 w 56"/>
              <a:gd name="T27" fmla="*/ 24 h 63"/>
              <a:gd name="T28" fmla="*/ 52 w 56"/>
              <a:gd name="T29" fmla="*/ 24 h 63"/>
              <a:gd name="T30" fmla="*/ 44 w 56"/>
              <a:gd name="T31" fmla="*/ 24 h 63"/>
              <a:gd name="T32" fmla="*/ 39 w 56"/>
              <a:gd name="T33" fmla="*/ 26 h 63"/>
              <a:gd name="T34" fmla="*/ 37 w 56"/>
              <a:gd name="T35" fmla="*/ 29 h 63"/>
              <a:gd name="T36" fmla="*/ 34 w 56"/>
              <a:gd name="T37" fmla="*/ 32 h 63"/>
              <a:gd name="T38" fmla="*/ 32 w 56"/>
              <a:gd name="T39" fmla="*/ 39 h 63"/>
              <a:gd name="T40" fmla="*/ 32 w 56"/>
              <a:gd name="T41" fmla="*/ 39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6" h="63">
                <a:moveTo>
                  <a:pt x="32" y="39"/>
                </a:moveTo>
                <a:lnTo>
                  <a:pt x="29" y="63"/>
                </a:lnTo>
                <a:lnTo>
                  <a:pt x="0" y="63"/>
                </a:lnTo>
                <a:lnTo>
                  <a:pt x="9" y="1"/>
                </a:lnTo>
                <a:lnTo>
                  <a:pt x="36" y="1"/>
                </a:lnTo>
                <a:lnTo>
                  <a:pt x="34" y="11"/>
                </a:lnTo>
                <a:lnTo>
                  <a:pt x="34" y="11"/>
                </a:lnTo>
                <a:lnTo>
                  <a:pt x="37" y="8"/>
                </a:lnTo>
                <a:lnTo>
                  <a:pt x="41" y="3"/>
                </a:lnTo>
                <a:lnTo>
                  <a:pt x="44" y="1"/>
                </a:lnTo>
                <a:lnTo>
                  <a:pt x="47" y="0"/>
                </a:lnTo>
                <a:lnTo>
                  <a:pt x="51" y="0"/>
                </a:lnTo>
                <a:lnTo>
                  <a:pt x="56" y="0"/>
                </a:lnTo>
                <a:lnTo>
                  <a:pt x="52" y="24"/>
                </a:lnTo>
                <a:lnTo>
                  <a:pt x="52" y="24"/>
                </a:lnTo>
                <a:lnTo>
                  <a:pt x="44" y="24"/>
                </a:lnTo>
                <a:lnTo>
                  <a:pt x="39" y="26"/>
                </a:lnTo>
                <a:lnTo>
                  <a:pt x="37" y="29"/>
                </a:lnTo>
                <a:lnTo>
                  <a:pt x="34" y="32"/>
                </a:lnTo>
                <a:lnTo>
                  <a:pt x="32" y="39"/>
                </a:lnTo>
                <a:lnTo>
                  <a:pt x="32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03" name="Freeform 1128">
            <a:extLst>
              <a:ext uri="{FF2B5EF4-FFF2-40B4-BE49-F238E27FC236}">
                <a16:creationId xmlns:a16="http://schemas.microsoft.com/office/drawing/2014/main" id="{255244C6-CC3D-469B-8819-B5966887FEBD}"/>
              </a:ext>
            </a:extLst>
          </p:cNvPr>
          <p:cNvSpPr>
            <a:spLocks/>
          </p:cNvSpPr>
          <p:nvPr/>
        </p:nvSpPr>
        <p:spPr bwMode="auto">
          <a:xfrm>
            <a:off x="2820431" y="3626034"/>
            <a:ext cx="139700" cy="122238"/>
          </a:xfrm>
          <a:custGeom>
            <a:avLst/>
            <a:gdLst>
              <a:gd name="T0" fmla="*/ 88 w 88"/>
              <a:gd name="T1" fmla="*/ 0 h 77"/>
              <a:gd name="T2" fmla="*/ 77 w 88"/>
              <a:gd name="T3" fmla="*/ 77 h 77"/>
              <a:gd name="T4" fmla="*/ 50 w 88"/>
              <a:gd name="T5" fmla="*/ 77 h 77"/>
              <a:gd name="T6" fmla="*/ 33 w 88"/>
              <a:gd name="T7" fmla="*/ 37 h 77"/>
              <a:gd name="T8" fmla="*/ 27 w 88"/>
              <a:gd name="T9" fmla="*/ 77 h 77"/>
              <a:gd name="T10" fmla="*/ 0 w 88"/>
              <a:gd name="T11" fmla="*/ 77 h 77"/>
              <a:gd name="T12" fmla="*/ 12 w 88"/>
              <a:gd name="T13" fmla="*/ 0 h 77"/>
              <a:gd name="T14" fmla="*/ 40 w 88"/>
              <a:gd name="T15" fmla="*/ 0 h 77"/>
              <a:gd name="T16" fmla="*/ 57 w 88"/>
              <a:gd name="T17" fmla="*/ 38 h 77"/>
              <a:gd name="T18" fmla="*/ 62 w 88"/>
              <a:gd name="T19" fmla="*/ 0 h 77"/>
              <a:gd name="T20" fmla="*/ 88 w 88"/>
              <a:gd name="T21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8" h="77">
                <a:moveTo>
                  <a:pt x="88" y="0"/>
                </a:moveTo>
                <a:lnTo>
                  <a:pt x="77" y="77"/>
                </a:lnTo>
                <a:lnTo>
                  <a:pt x="50" y="77"/>
                </a:lnTo>
                <a:lnTo>
                  <a:pt x="33" y="37"/>
                </a:lnTo>
                <a:lnTo>
                  <a:pt x="27" y="77"/>
                </a:lnTo>
                <a:lnTo>
                  <a:pt x="0" y="77"/>
                </a:lnTo>
                <a:lnTo>
                  <a:pt x="12" y="0"/>
                </a:lnTo>
                <a:lnTo>
                  <a:pt x="40" y="0"/>
                </a:lnTo>
                <a:lnTo>
                  <a:pt x="57" y="38"/>
                </a:lnTo>
                <a:lnTo>
                  <a:pt x="62" y="0"/>
                </a:lnTo>
                <a:lnTo>
                  <a:pt x="8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04" name="Freeform 1129">
            <a:extLst>
              <a:ext uri="{FF2B5EF4-FFF2-40B4-BE49-F238E27FC236}">
                <a16:creationId xmlns:a16="http://schemas.microsoft.com/office/drawing/2014/main" id="{56CA0B77-0F3A-4EBB-9B4F-8081015B99CC}"/>
              </a:ext>
            </a:extLst>
          </p:cNvPr>
          <p:cNvSpPr>
            <a:spLocks noEditPoints="1"/>
          </p:cNvSpPr>
          <p:nvPr/>
        </p:nvSpPr>
        <p:spPr bwMode="auto">
          <a:xfrm>
            <a:off x="2961718" y="3613334"/>
            <a:ext cx="115888" cy="138113"/>
          </a:xfrm>
          <a:custGeom>
            <a:avLst/>
            <a:gdLst>
              <a:gd name="T0" fmla="*/ 73 w 73"/>
              <a:gd name="T1" fmla="*/ 49 h 87"/>
              <a:gd name="T2" fmla="*/ 73 w 73"/>
              <a:gd name="T3" fmla="*/ 49 h 87"/>
              <a:gd name="T4" fmla="*/ 73 w 73"/>
              <a:gd name="T5" fmla="*/ 56 h 87"/>
              <a:gd name="T6" fmla="*/ 72 w 73"/>
              <a:gd name="T7" fmla="*/ 64 h 87"/>
              <a:gd name="T8" fmla="*/ 69 w 73"/>
              <a:gd name="T9" fmla="*/ 70 h 87"/>
              <a:gd name="T10" fmla="*/ 66 w 73"/>
              <a:gd name="T11" fmla="*/ 75 h 87"/>
              <a:gd name="T12" fmla="*/ 62 w 73"/>
              <a:gd name="T13" fmla="*/ 80 h 87"/>
              <a:gd name="T14" fmla="*/ 57 w 73"/>
              <a:gd name="T15" fmla="*/ 84 h 87"/>
              <a:gd name="T16" fmla="*/ 51 w 73"/>
              <a:gd name="T17" fmla="*/ 85 h 87"/>
              <a:gd name="T18" fmla="*/ 44 w 73"/>
              <a:gd name="T19" fmla="*/ 87 h 87"/>
              <a:gd name="T20" fmla="*/ 44 w 73"/>
              <a:gd name="T21" fmla="*/ 87 h 87"/>
              <a:gd name="T22" fmla="*/ 39 w 73"/>
              <a:gd name="T23" fmla="*/ 87 h 87"/>
              <a:gd name="T24" fmla="*/ 34 w 73"/>
              <a:gd name="T25" fmla="*/ 84 h 87"/>
              <a:gd name="T26" fmla="*/ 30 w 73"/>
              <a:gd name="T27" fmla="*/ 82 h 87"/>
              <a:gd name="T28" fmla="*/ 28 w 73"/>
              <a:gd name="T29" fmla="*/ 78 h 87"/>
              <a:gd name="T30" fmla="*/ 27 w 73"/>
              <a:gd name="T31" fmla="*/ 85 h 87"/>
              <a:gd name="T32" fmla="*/ 0 w 73"/>
              <a:gd name="T33" fmla="*/ 85 h 87"/>
              <a:gd name="T34" fmla="*/ 12 w 73"/>
              <a:gd name="T35" fmla="*/ 0 h 87"/>
              <a:gd name="T36" fmla="*/ 40 w 73"/>
              <a:gd name="T37" fmla="*/ 0 h 87"/>
              <a:gd name="T38" fmla="*/ 35 w 73"/>
              <a:gd name="T39" fmla="*/ 30 h 87"/>
              <a:gd name="T40" fmla="*/ 35 w 73"/>
              <a:gd name="T41" fmla="*/ 30 h 87"/>
              <a:gd name="T42" fmla="*/ 39 w 73"/>
              <a:gd name="T43" fmla="*/ 26 h 87"/>
              <a:gd name="T44" fmla="*/ 44 w 73"/>
              <a:gd name="T45" fmla="*/ 25 h 87"/>
              <a:gd name="T46" fmla="*/ 48 w 73"/>
              <a:gd name="T47" fmla="*/ 23 h 87"/>
              <a:gd name="T48" fmla="*/ 53 w 73"/>
              <a:gd name="T49" fmla="*/ 23 h 87"/>
              <a:gd name="T50" fmla="*/ 53 w 73"/>
              <a:gd name="T51" fmla="*/ 23 h 87"/>
              <a:gd name="T52" fmla="*/ 58 w 73"/>
              <a:gd name="T53" fmla="*/ 23 h 87"/>
              <a:gd name="T54" fmla="*/ 62 w 73"/>
              <a:gd name="T55" fmla="*/ 25 h 87"/>
              <a:gd name="T56" fmla="*/ 66 w 73"/>
              <a:gd name="T57" fmla="*/ 28 h 87"/>
              <a:gd name="T58" fmla="*/ 68 w 73"/>
              <a:gd name="T59" fmla="*/ 30 h 87"/>
              <a:gd name="T60" fmla="*/ 71 w 73"/>
              <a:gd name="T61" fmla="*/ 34 h 87"/>
              <a:gd name="T62" fmla="*/ 72 w 73"/>
              <a:gd name="T63" fmla="*/ 39 h 87"/>
              <a:gd name="T64" fmla="*/ 73 w 73"/>
              <a:gd name="T65" fmla="*/ 49 h 87"/>
              <a:gd name="T66" fmla="*/ 73 w 73"/>
              <a:gd name="T67" fmla="*/ 49 h 87"/>
              <a:gd name="T68" fmla="*/ 47 w 73"/>
              <a:gd name="T69" fmla="*/ 53 h 87"/>
              <a:gd name="T70" fmla="*/ 47 w 73"/>
              <a:gd name="T71" fmla="*/ 53 h 87"/>
              <a:gd name="T72" fmla="*/ 46 w 73"/>
              <a:gd name="T73" fmla="*/ 49 h 87"/>
              <a:gd name="T74" fmla="*/ 44 w 73"/>
              <a:gd name="T75" fmla="*/ 46 h 87"/>
              <a:gd name="T76" fmla="*/ 42 w 73"/>
              <a:gd name="T77" fmla="*/ 45 h 87"/>
              <a:gd name="T78" fmla="*/ 39 w 73"/>
              <a:gd name="T79" fmla="*/ 44 h 87"/>
              <a:gd name="T80" fmla="*/ 39 w 73"/>
              <a:gd name="T81" fmla="*/ 44 h 87"/>
              <a:gd name="T82" fmla="*/ 35 w 73"/>
              <a:gd name="T83" fmla="*/ 45 h 87"/>
              <a:gd name="T84" fmla="*/ 33 w 73"/>
              <a:gd name="T85" fmla="*/ 48 h 87"/>
              <a:gd name="T86" fmla="*/ 30 w 73"/>
              <a:gd name="T87" fmla="*/ 51 h 87"/>
              <a:gd name="T88" fmla="*/ 29 w 73"/>
              <a:gd name="T89" fmla="*/ 56 h 87"/>
              <a:gd name="T90" fmla="*/ 29 w 73"/>
              <a:gd name="T91" fmla="*/ 56 h 87"/>
              <a:gd name="T92" fmla="*/ 30 w 73"/>
              <a:gd name="T93" fmla="*/ 59 h 87"/>
              <a:gd name="T94" fmla="*/ 32 w 73"/>
              <a:gd name="T95" fmla="*/ 63 h 87"/>
              <a:gd name="T96" fmla="*/ 34 w 73"/>
              <a:gd name="T97" fmla="*/ 64 h 87"/>
              <a:gd name="T98" fmla="*/ 37 w 73"/>
              <a:gd name="T99" fmla="*/ 65 h 87"/>
              <a:gd name="T100" fmla="*/ 37 w 73"/>
              <a:gd name="T101" fmla="*/ 65 h 87"/>
              <a:gd name="T102" fmla="*/ 40 w 73"/>
              <a:gd name="T103" fmla="*/ 64 h 87"/>
              <a:gd name="T104" fmla="*/ 43 w 73"/>
              <a:gd name="T105" fmla="*/ 62 h 87"/>
              <a:gd name="T106" fmla="*/ 46 w 73"/>
              <a:gd name="T107" fmla="*/ 58 h 87"/>
              <a:gd name="T108" fmla="*/ 47 w 73"/>
              <a:gd name="T109" fmla="*/ 53 h 87"/>
              <a:gd name="T110" fmla="*/ 47 w 73"/>
              <a:gd name="T111" fmla="*/ 53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3" h="87">
                <a:moveTo>
                  <a:pt x="73" y="49"/>
                </a:moveTo>
                <a:lnTo>
                  <a:pt x="73" y="49"/>
                </a:lnTo>
                <a:lnTo>
                  <a:pt x="73" y="56"/>
                </a:lnTo>
                <a:lnTo>
                  <a:pt x="72" y="64"/>
                </a:lnTo>
                <a:lnTo>
                  <a:pt x="69" y="70"/>
                </a:lnTo>
                <a:lnTo>
                  <a:pt x="66" y="75"/>
                </a:lnTo>
                <a:lnTo>
                  <a:pt x="62" y="80"/>
                </a:lnTo>
                <a:lnTo>
                  <a:pt x="57" y="84"/>
                </a:lnTo>
                <a:lnTo>
                  <a:pt x="51" y="85"/>
                </a:lnTo>
                <a:lnTo>
                  <a:pt x="44" y="87"/>
                </a:lnTo>
                <a:lnTo>
                  <a:pt x="44" y="87"/>
                </a:lnTo>
                <a:lnTo>
                  <a:pt x="39" y="87"/>
                </a:lnTo>
                <a:lnTo>
                  <a:pt x="34" y="84"/>
                </a:lnTo>
                <a:lnTo>
                  <a:pt x="30" y="82"/>
                </a:lnTo>
                <a:lnTo>
                  <a:pt x="28" y="78"/>
                </a:lnTo>
                <a:lnTo>
                  <a:pt x="27" y="85"/>
                </a:lnTo>
                <a:lnTo>
                  <a:pt x="0" y="85"/>
                </a:lnTo>
                <a:lnTo>
                  <a:pt x="12" y="0"/>
                </a:lnTo>
                <a:lnTo>
                  <a:pt x="40" y="0"/>
                </a:lnTo>
                <a:lnTo>
                  <a:pt x="35" y="30"/>
                </a:lnTo>
                <a:lnTo>
                  <a:pt x="35" y="30"/>
                </a:lnTo>
                <a:lnTo>
                  <a:pt x="39" y="26"/>
                </a:lnTo>
                <a:lnTo>
                  <a:pt x="44" y="25"/>
                </a:lnTo>
                <a:lnTo>
                  <a:pt x="48" y="23"/>
                </a:lnTo>
                <a:lnTo>
                  <a:pt x="53" y="23"/>
                </a:lnTo>
                <a:lnTo>
                  <a:pt x="53" y="23"/>
                </a:lnTo>
                <a:lnTo>
                  <a:pt x="58" y="23"/>
                </a:lnTo>
                <a:lnTo>
                  <a:pt x="62" y="25"/>
                </a:lnTo>
                <a:lnTo>
                  <a:pt x="66" y="28"/>
                </a:lnTo>
                <a:lnTo>
                  <a:pt x="68" y="30"/>
                </a:lnTo>
                <a:lnTo>
                  <a:pt x="71" y="34"/>
                </a:lnTo>
                <a:lnTo>
                  <a:pt x="72" y="39"/>
                </a:lnTo>
                <a:lnTo>
                  <a:pt x="73" y="49"/>
                </a:lnTo>
                <a:lnTo>
                  <a:pt x="73" y="49"/>
                </a:lnTo>
                <a:close/>
                <a:moveTo>
                  <a:pt x="47" y="53"/>
                </a:moveTo>
                <a:lnTo>
                  <a:pt x="47" y="53"/>
                </a:lnTo>
                <a:lnTo>
                  <a:pt x="46" y="49"/>
                </a:lnTo>
                <a:lnTo>
                  <a:pt x="44" y="46"/>
                </a:lnTo>
                <a:lnTo>
                  <a:pt x="42" y="45"/>
                </a:lnTo>
                <a:lnTo>
                  <a:pt x="39" y="44"/>
                </a:lnTo>
                <a:lnTo>
                  <a:pt x="39" y="44"/>
                </a:lnTo>
                <a:lnTo>
                  <a:pt x="35" y="45"/>
                </a:lnTo>
                <a:lnTo>
                  <a:pt x="33" y="48"/>
                </a:lnTo>
                <a:lnTo>
                  <a:pt x="30" y="51"/>
                </a:lnTo>
                <a:lnTo>
                  <a:pt x="29" y="56"/>
                </a:lnTo>
                <a:lnTo>
                  <a:pt x="29" y="56"/>
                </a:lnTo>
                <a:lnTo>
                  <a:pt x="30" y="59"/>
                </a:lnTo>
                <a:lnTo>
                  <a:pt x="32" y="63"/>
                </a:lnTo>
                <a:lnTo>
                  <a:pt x="34" y="64"/>
                </a:lnTo>
                <a:lnTo>
                  <a:pt x="37" y="65"/>
                </a:lnTo>
                <a:lnTo>
                  <a:pt x="37" y="65"/>
                </a:lnTo>
                <a:lnTo>
                  <a:pt x="40" y="64"/>
                </a:lnTo>
                <a:lnTo>
                  <a:pt x="43" y="62"/>
                </a:lnTo>
                <a:lnTo>
                  <a:pt x="46" y="58"/>
                </a:lnTo>
                <a:lnTo>
                  <a:pt x="47" y="53"/>
                </a:lnTo>
                <a:lnTo>
                  <a:pt x="47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05" name="Freeform 1130">
            <a:extLst>
              <a:ext uri="{FF2B5EF4-FFF2-40B4-BE49-F238E27FC236}">
                <a16:creationId xmlns:a16="http://schemas.microsoft.com/office/drawing/2014/main" id="{DD74421F-575E-47FA-897F-49B6B9406549}"/>
              </a:ext>
            </a:extLst>
          </p:cNvPr>
          <p:cNvSpPr>
            <a:spLocks/>
          </p:cNvSpPr>
          <p:nvPr/>
        </p:nvSpPr>
        <p:spPr bwMode="auto">
          <a:xfrm>
            <a:off x="3255406" y="3626034"/>
            <a:ext cx="149225" cy="122238"/>
          </a:xfrm>
          <a:custGeom>
            <a:avLst/>
            <a:gdLst>
              <a:gd name="T0" fmla="*/ 94 w 94"/>
              <a:gd name="T1" fmla="*/ 0 h 77"/>
              <a:gd name="T2" fmla="*/ 84 w 94"/>
              <a:gd name="T3" fmla="*/ 77 h 77"/>
              <a:gd name="T4" fmla="*/ 56 w 94"/>
              <a:gd name="T5" fmla="*/ 77 h 77"/>
              <a:gd name="T6" fmla="*/ 63 w 94"/>
              <a:gd name="T7" fmla="*/ 37 h 77"/>
              <a:gd name="T8" fmla="*/ 44 w 94"/>
              <a:gd name="T9" fmla="*/ 62 h 77"/>
              <a:gd name="T10" fmla="*/ 44 w 94"/>
              <a:gd name="T11" fmla="*/ 62 h 77"/>
              <a:gd name="T12" fmla="*/ 32 w 94"/>
              <a:gd name="T13" fmla="*/ 37 h 77"/>
              <a:gd name="T14" fmla="*/ 26 w 94"/>
              <a:gd name="T15" fmla="*/ 77 h 77"/>
              <a:gd name="T16" fmla="*/ 0 w 94"/>
              <a:gd name="T17" fmla="*/ 77 h 77"/>
              <a:gd name="T18" fmla="*/ 11 w 94"/>
              <a:gd name="T19" fmla="*/ 0 h 77"/>
              <a:gd name="T20" fmla="*/ 40 w 94"/>
              <a:gd name="T21" fmla="*/ 0 h 77"/>
              <a:gd name="T22" fmla="*/ 49 w 94"/>
              <a:gd name="T23" fmla="*/ 25 h 77"/>
              <a:gd name="T24" fmla="*/ 66 w 94"/>
              <a:gd name="T25" fmla="*/ 0 h 77"/>
              <a:gd name="T26" fmla="*/ 94 w 94"/>
              <a:gd name="T27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4" h="77">
                <a:moveTo>
                  <a:pt x="94" y="0"/>
                </a:moveTo>
                <a:lnTo>
                  <a:pt x="84" y="77"/>
                </a:lnTo>
                <a:lnTo>
                  <a:pt x="56" y="77"/>
                </a:lnTo>
                <a:lnTo>
                  <a:pt x="63" y="37"/>
                </a:lnTo>
                <a:lnTo>
                  <a:pt x="44" y="62"/>
                </a:lnTo>
                <a:lnTo>
                  <a:pt x="44" y="62"/>
                </a:lnTo>
                <a:lnTo>
                  <a:pt x="32" y="37"/>
                </a:lnTo>
                <a:lnTo>
                  <a:pt x="26" y="77"/>
                </a:lnTo>
                <a:lnTo>
                  <a:pt x="0" y="77"/>
                </a:lnTo>
                <a:lnTo>
                  <a:pt x="11" y="0"/>
                </a:lnTo>
                <a:lnTo>
                  <a:pt x="40" y="0"/>
                </a:lnTo>
                <a:lnTo>
                  <a:pt x="49" y="25"/>
                </a:lnTo>
                <a:lnTo>
                  <a:pt x="66" y="0"/>
                </a:lnTo>
                <a:lnTo>
                  <a:pt x="9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06" name="Freeform 1131">
            <a:extLst>
              <a:ext uri="{FF2B5EF4-FFF2-40B4-BE49-F238E27FC236}">
                <a16:creationId xmlns:a16="http://schemas.microsoft.com/office/drawing/2014/main" id="{B35831C1-33F6-46BF-A209-1312FABC332E}"/>
              </a:ext>
            </a:extLst>
          </p:cNvPr>
          <p:cNvSpPr>
            <a:spLocks noEditPoints="1"/>
          </p:cNvSpPr>
          <p:nvPr/>
        </p:nvSpPr>
        <p:spPr bwMode="auto">
          <a:xfrm>
            <a:off x="3407806" y="3649846"/>
            <a:ext cx="112713" cy="101600"/>
          </a:xfrm>
          <a:custGeom>
            <a:avLst/>
            <a:gdLst>
              <a:gd name="T0" fmla="*/ 71 w 71"/>
              <a:gd name="T1" fmla="*/ 27 h 64"/>
              <a:gd name="T2" fmla="*/ 71 w 71"/>
              <a:gd name="T3" fmla="*/ 27 h 64"/>
              <a:gd name="T4" fmla="*/ 71 w 71"/>
              <a:gd name="T5" fmla="*/ 36 h 64"/>
              <a:gd name="T6" fmla="*/ 68 w 71"/>
              <a:gd name="T7" fmla="*/ 42 h 64"/>
              <a:gd name="T8" fmla="*/ 64 w 71"/>
              <a:gd name="T9" fmla="*/ 49 h 64"/>
              <a:gd name="T10" fmla="*/ 59 w 71"/>
              <a:gd name="T11" fmla="*/ 54 h 64"/>
              <a:gd name="T12" fmla="*/ 53 w 71"/>
              <a:gd name="T13" fmla="*/ 59 h 64"/>
              <a:gd name="T14" fmla="*/ 46 w 71"/>
              <a:gd name="T15" fmla="*/ 61 h 64"/>
              <a:gd name="T16" fmla="*/ 39 w 71"/>
              <a:gd name="T17" fmla="*/ 64 h 64"/>
              <a:gd name="T18" fmla="*/ 32 w 71"/>
              <a:gd name="T19" fmla="*/ 64 h 64"/>
              <a:gd name="T20" fmla="*/ 32 w 71"/>
              <a:gd name="T21" fmla="*/ 64 h 64"/>
              <a:gd name="T22" fmla="*/ 24 w 71"/>
              <a:gd name="T23" fmla="*/ 64 h 64"/>
              <a:gd name="T24" fmla="*/ 19 w 71"/>
              <a:gd name="T25" fmla="*/ 62 h 64"/>
              <a:gd name="T26" fmla="*/ 14 w 71"/>
              <a:gd name="T27" fmla="*/ 60 h 64"/>
              <a:gd name="T28" fmla="*/ 9 w 71"/>
              <a:gd name="T29" fmla="*/ 56 h 64"/>
              <a:gd name="T30" fmla="*/ 5 w 71"/>
              <a:gd name="T31" fmla="*/ 52 h 64"/>
              <a:gd name="T32" fmla="*/ 3 w 71"/>
              <a:gd name="T33" fmla="*/ 47 h 64"/>
              <a:gd name="T34" fmla="*/ 0 w 71"/>
              <a:gd name="T35" fmla="*/ 42 h 64"/>
              <a:gd name="T36" fmla="*/ 0 w 71"/>
              <a:gd name="T37" fmla="*/ 36 h 64"/>
              <a:gd name="T38" fmla="*/ 0 w 71"/>
              <a:gd name="T39" fmla="*/ 36 h 64"/>
              <a:gd name="T40" fmla="*/ 0 w 71"/>
              <a:gd name="T41" fmla="*/ 27 h 64"/>
              <a:gd name="T42" fmla="*/ 3 w 71"/>
              <a:gd name="T43" fmla="*/ 21 h 64"/>
              <a:gd name="T44" fmla="*/ 8 w 71"/>
              <a:gd name="T45" fmla="*/ 15 h 64"/>
              <a:gd name="T46" fmla="*/ 13 w 71"/>
              <a:gd name="T47" fmla="*/ 10 h 64"/>
              <a:gd name="T48" fmla="*/ 18 w 71"/>
              <a:gd name="T49" fmla="*/ 5 h 64"/>
              <a:gd name="T50" fmla="*/ 26 w 71"/>
              <a:gd name="T51" fmla="*/ 2 h 64"/>
              <a:gd name="T52" fmla="*/ 33 w 71"/>
              <a:gd name="T53" fmla="*/ 0 h 64"/>
              <a:gd name="T54" fmla="*/ 41 w 71"/>
              <a:gd name="T55" fmla="*/ 0 h 64"/>
              <a:gd name="T56" fmla="*/ 41 w 71"/>
              <a:gd name="T57" fmla="*/ 0 h 64"/>
              <a:gd name="T58" fmla="*/ 47 w 71"/>
              <a:gd name="T59" fmla="*/ 0 h 64"/>
              <a:gd name="T60" fmla="*/ 52 w 71"/>
              <a:gd name="T61" fmla="*/ 1 h 64"/>
              <a:gd name="T62" fmla="*/ 58 w 71"/>
              <a:gd name="T63" fmla="*/ 3 h 64"/>
              <a:gd name="T64" fmla="*/ 62 w 71"/>
              <a:gd name="T65" fmla="*/ 7 h 64"/>
              <a:gd name="T66" fmla="*/ 66 w 71"/>
              <a:gd name="T67" fmla="*/ 11 h 64"/>
              <a:gd name="T68" fmla="*/ 68 w 71"/>
              <a:gd name="T69" fmla="*/ 16 h 64"/>
              <a:gd name="T70" fmla="*/ 71 w 71"/>
              <a:gd name="T71" fmla="*/ 21 h 64"/>
              <a:gd name="T72" fmla="*/ 71 w 71"/>
              <a:gd name="T73" fmla="*/ 27 h 64"/>
              <a:gd name="T74" fmla="*/ 71 w 71"/>
              <a:gd name="T75" fmla="*/ 27 h 64"/>
              <a:gd name="T76" fmla="*/ 44 w 71"/>
              <a:gd name="T77" fmla="*/ 30 h 64"/>
              <a:gd name="T78" fmla="*/ 44 w 71"/>
              <a:gd name="T79" fmla="*/ 30 h 64"/>
              <a:gd name="T80" fmla="*/ 43 w 71"/>
              <a:gd name="T81" fmla="*/ 26 h 64"/>
              <a:gd name="T82" fmla="*/ 42 w 71"/>
              <a:gd name="T83" fmla="*/ 23 h 64"/>
              <a:gd name="T84" fmla="*/ 41 w 71"/>
              <a:gd name="T85" fmla="*/ 21 h 64"/>
              <a:gd name="T86" fmla="*/ 37 w 71"/>
              <a:gd name="T87" fmla="*/ 21 h 64"/>
              <a:gd name="T88" fmla="*/ 37 w 71"/>
              <a:gd name="T89" fmla="*/ 21 h 64"/>
              <a:gd name="T90" fmla="*/ 33 w 71"/>
              <a:gd name="T91" fmla="*/ 22 h 64"/>
              <a:gd name="T92" fmla="*/ 31 w 71"/>
              <a:gd name="T93" fmla="*/ 25 h 64"/>
              <a:gd name="T94" fmla="*/ 28 w 71"/>
              <a:gd name="T95" fmla="*/ 28 h 64"/>
              <a:gd name="T96" fmla="*/ 27 w 71"/>
              <a:gd name="T97" fmla="*/ 33 h 64"/>
              <a:gd name="T98" fmla="*/ 27 w 71"/>
              <a:gd name="T99" fmla="*/ 33 h 64"/>
              <a:gd name="T100" fmla="*/ 28 w 71"/>
              <a:gd name="T101" fmla="*/ 37 h 64"/>
              <a:gd name="T102" fmla="*/ 29 w 71"/>
              <a:gd name="T103" fmla="*/ 40 h 64"/>
              <a:gd name="T104" fmla="*/ 32 w 71"/>
              <a:gd name="T105" fmla="*/ 41 h 64"/>
              <a:gd name="T106" fmla="*/ 34 w 71"/>
              <a:gd name="T107" fmla="*/ 42 h 64"/>
              <a:gd name="T108" fmla="*/ 34 w 71"/>
              <a:gd name="T109" fmla="*/ 42 h 64"/>
              <a:gd name="T110" fmla="*/ 38 w 71"/>
              <a:gd name="T111" fmla="*/ 41 h 64"/>
              <a:gd name="T112" fmla="*/ 41 w 71"/>
              <a:gd name="T113" fmla="*/ 39 h 64"/>
              <a:gd name="T114" fmla="*/ 43 w 71"/>
              <a:gd name="T115" fmla="*/ 35 h 64"/>
              <a:gd name="T116" fmla="*/ 44 w 71"/>
              <a:gd name="T117" fmla="*/ 30 h 64"/>
              <a:gd name="T118" fmla="*/ 44 w 71"/>
              <a:gd name="T119" fmla="*/ 3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" h="64">
                <a:moveTo>
                  <a:pt x="71" y="27"/>
                </a:moveTo>
                <a:lnTo>
                  <a:pt x="71" y="27"/>
                </a:lnTo>
                <a:lnTo>
                  <a:pt x="71" y="36"/>
                </a:lnTo>
                <a:lnTo>
                  <a:pt x="68" y="42"/>
                </a:lnTo>
                <a:lnTo>
                  <a:pt x="64" y="49"/>
                </a:lnTo>
                <a:lnTo>
                  <a:pt x="59" y="54"/>
                </a:lnTo>
                <a:lnTo>
                  <a:pt x="53" y="59"/>
                </a:lnTo>
                <a:lnTo>
                  <a:pt x="46" y="61"/>
                </a:lnTo>
                <a:lnTo>
                  <a:pt x="39" y="64"/>
                </a:lnTo>
                <a:lnTo>
                  <a:pt x="32" y="64"/>
                </a:lnTo>
                <a:lnTo>
                  <a:pt x="32" y="64"/>
                </a:lnTo>
                <a:lnTo>
                  <a:pt x="24" y="64"/>
                </a:lnTo>
                <a:lnTo>
                  <a:pt x="19" y="62"/>
                </a:lnTo>
                <a:lnTo>
                  <a:pt x="14" y="60"/>
                </a:lnTo>
                <a:lnTo>
                  <a:pt x="9" y="56"/>
                </a:lnTo>
                <a:lnTo>
                  <a:pt x="5" y="52"/>
                </a:lnTo>
                <a:lnTo>
                  <a:pt x="3" y="47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0" y="27"/>
                </a:lnTo>
                <a:lnTo>
                  <a:pt x="3" y="21"/>
                </a:lnTo>
                <a:lnTo>
                  <a:pt x="8" y="15"/>
                </a:lnTo>
                <a:lnTo>
                  <a:pt x="13" y="10"/>
                </a:lnTo>
                <a:lnTo>
                  <a:pt x="18" y="5"/>
                </a:lnTo>
                <a:lnTo>
                  <a:pt x="26" y="2"/>
                </a:lnTo>
                <a:lnTo>
                  <a:pt x="33" y="0"/>
                </a:lnTo>
                <a:lnTo>
                  <a:pt x="41" y="0"/>
                </a:lnTo>
                <a:lnTo>
                  <a:pt x="41" y="0"/>
                </a:lnTo>
                <a:lnTo>
                  <a:pt x="47" y="0"/>
                </a:lnTo>
                <a:lnTo>
                  <a:pt x="52" y="1"/>
                </a:lnTo>
                <a:lnTo>
                  <a:pt x="58" y="3"/>
                </a:lnTo>
                <a:lnTo>
                  <a:pt x="62" y="7"/>
                </a:lnTo>
                <a:lnTo>
                  <a:pt x="66" y="11"/>
                </a:lnTo>
                <a:lnTo>
                  <a:pt x="68" y="16"/>
                </a:lnTo>
                <a:lnTo>
                  <a:pt x="71" y="21"/>
                </a:lnTo>
                <a:lnTo>
                  <a:pt x="71" y="27"/>
                </a:lnTo>
                <a:lnTo>
                  <a:pt x="71" y="27"/>
                </a:lnTo>
                <a:close/>
                <a:moveTo>
                  <a:pt x="44" y="30"/>
                </a:moveTo>
                <a:lnTo>
                  <a:pt x="44" y="30"/>
                </a:lnTo>
                <a:lnTo>
                  <a:pt x="43" y="26"/>
                </a:lnTo>
                <a:lnTo>
                  <a:pt x="42" y="23"/>
                </a:lnTo>
                <a:lnTo>
                  <a:pt x="41" y="21"/>
                </a:lnTo>
                <a:lnTo>
                  <a:pt x="37" y="21"/>
                </a:lnTo>
                <a:lnTo>
                  <a:pt x="37" y="21"/>
                </a:lnTo>
                <a:lnTo>
                  <a:pt x="33" y="22"/>
                </a:lnTo>
                <a:lnTo>
                  <a:pt x="31" y="25"/>
                </a:lnTo>
                <a:lnTo>
                  <a:pt x="28" y="28"/>
                </a:lnTo>
                <a:lnTo>
                  <a:pt x="27" y="33"/>
                </a:lnTo>
                <a:lnTo>
                  <a:pt x="27" y="33"/>
                </a:lnTo>
                <a:lnTo>
                  <a:pt x="28" y="37"/>
                </a:lnTo>
                <a:lnTo>
                  <a:pt x="29" y="40"/>
                </a:lnTo>
                <a:lnTo>
                  <a:pt x="32" y="41"/>
                </a:lnTo>
                <a:lnTo>
                  <a:pt x="34" y="42"/>
                </a:lnTo>
                <a:lnTo>
                  <a:pt x="34" y="42"/>
                </a:lnTo>
                <a:lnTo>
                  <a:pt x="38" y="41"/>
                </a:lnTo>
                <a:lnTo>
                  <a:pt x="41" y="39"/>
                </a:lnTo>
                <a:lnTo>
                  <a:pt x="43" y="35"/>
                </a:lnTo>
                <a:lnTo>
                  <a:pt x="44" y="30"/>
                </a:lnTo>
                <a:lnTo>
                  <a:pt x="44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07" name="Freeform 1132">
            <a:extLst>
              <a:ext uri="{FF2B5EF4-FFF2-40B4-BE49-F238E27FC236}">
                <a16:creationId xmlns:a16="http://schemas.microsoft.com/office/drawing/2014/main" id="{881D2DEF-B0F3-4036-A46D-E9AE93B6AA9F}"/>
              </a:ext>
            </a:extLst>
          </p:cNvPr>
          <p:cNvSpPr>
            <a:spLocks/>
          </p:cNvSpPr>
          <p:nvPr/>
        </p:nvSpPr>
        <p:spPr bwMode="auto">
          <a:xfrm>
            <a:off x="2839481" y="4130859"/>
            <a:ext cx="114300" cy="123825"/>
          </a:xfrm>
          <a:custGeom>
            <a:avLst/>
            <a:gdLst>
              <a:gd name="T0" fmla="*/ 41 w 72"/>
              <a:gd name="T1" fmla="*/ 78 h 78"/>
              <a:gd name="T2" fmla="*/ 12 w 72"/>
              <a:gd name="T3" fmla="*/ 78 h 78"/>
              <a:gd name="T4" fmla="*/ 20 w 72"/>
              <a:gd name="T5" fmla="*/ 23 h 78"/>
              <a:gd name="T6" fmla="*/ 0 w 72"/>
              <a:gd name="T7" fmla="*/ 23 h 78"/>
              <a:gd name="T8" fmla="*/ 2 w 72"/>
              <a:gd name="T9" fmla="*/ 0 h 78"/>
              <a:gd name="T10" fmla="*/ 72 w 72"/>
              <a:gd name="T11" fmla="*/ 0 h 78"/>
              <a:gd name="T12" fmla="*/ 70 w 72"/>
              <a:gd name="T13" fmla="*/ 23 h 78"/>
              <a:gd name="T14" fmla="*/ 48 w 72"/>
              <a:gd name="T15" fmla="*/ 23 h 78"/>
              <a:gd name="T16" fmla="*/ 41 w 72"/>
              <a:gd name="T17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" h="78">
                <a:moveTo>
                  <a:pt x="41" y="78"/>
                </a:moveTo>
                <a:lnTo>
                  <a:pt x="12" y="78"/>
                </a:lnTo>
                <a:lnTo>
                  <a:pt x="20" y="23"/>
                </a:lnTo>
                <a:lnTo>
                  <a:pt x="0" y="23"/>
                </a:lnTo>
                <a:lnTo>
                  <a:pt x="2" y="0"/>
                </a:lnTo>
                <a:lnTo>
                  <a:pt x="72" y="0"/>
                </a:lnTo>
                <a:lnTo>
                  <a:pt x="70" y="23"/>
                </a:lnTo>
                <a:lnTo>
                  <a:pt x="48" y="23"/>
                </a:lnTo>
                <a:lnTo>
                  <a:pt x="41" y="7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08" name="Freeform 1133">
            <a:extLst>
              <a:ext uri="{FF2B5EF4-FFF2-40B4-BE49-F238E27FC236}">
                <a16:creationId xmlns:a16="http://schemas.microsoft.com/office/drawing/2014/main" id="{1D1CDCDE-13A8-4DDA-B991-C0F9C2EBF303}"/>
              </a:ext>
            </a:extLst>
          </p:cNvPr>
          <p:cNvSpPr>
            <a:spLocks noEditPoints="1"/>
          </p:cNvSpPr>
          <p:nvPr/>
        </p:nvSpPr>
        <p:spPr bwMode="auto">
          <a:xfrm>
            <a:off x="2949018" y="4154671"/>
            <a:ext cx="117475" cy="103188"/>
          </a:xfrm>
          <a:custGeom>
            <a:avLst/>
            <a:gdLst>
              <a:gd name="T0" fmla="*/ 45 w 74"/>
              <a:gd name="T1" fmla="*/ 2 h 65"/>
              <a:gd name="T2" fmla="*/ 67 w 74"/>
              <a:gd name="T3" fmla="*/ 42 h 65"/>
              <a:gd name="T4" fmla="*/ 67 w 74"/>
              <a:gd name="T5" fmla="*/ 44 h 65"/>
              <a:gd name="T6" fmla="*/ 71 w 74"/>
              <a:gd name="T7" fmla="*/ 47 h 65"/>
              <a:gd name="T8" fmla="*/ 71 w 74"/>
              <a:gd name="T9" fmla="*/ 63 h 65"/>
              <a:gd name="T10" fmla="*/ 64 w 74"/>
              <a:gd name="T11" fmla="*/ 65 h 65"/>
              <a:gd name="T12" fmla="*/ 55 w 74"/>
              <a:gd name="T13" fmla="*/ 65 h 65"/>
              <a:gd name="T14" fmla="*/ 45 w 74"/>
              <a:gd name="T15" fmla="*/ 62 h 65"/>
              <a:gd name="T16" fmla="*/ 40 w 74"/>
              <a:gd name="T17" fmla="*/ 56 h 65"/>
              <a:gd name="T18" fmla="*/ 36 w 74"/>
              <a:gd name="T19" fmla="*/ 60 h 65"/>
              <a:gd name="T20" fmla="*/ 26 w 74"/>
              <a:gd name="T21" fmla="*/ 65 h 65"/>
              <a:gd name="T22" fmla="*/ 20 w 74"/>
              <a:gd name="T23" fmla="*/ 65 h 65"/>
              <a:gd name="T24" fmla="*/ 11 w 74"/>
              <a:gd name="T25" fmla="*/ 63 h 65"/>
              <a:gd name="T26" fmla="*/ 5 w 74"/>
              <a:gd name="T27" fmla="*/ 57 h 65"/>
              <a:gd name="T28" fmla="*/ 1 w 74"/>
              <a:gd name="T29" fmla="*/ 48 h 65"/>
              <a:gd name="T30" fmla="*/ 0 w 74"/>
              <a:gd name="T31" fmla="*/ 38 h 65"/>
              <a:gd name="T32" fmla="*/ 2 w 74"/>
              <a:gd name="T33" fmla="*/ 23 h 65"/>
              <a:gd name="T34" fmla="*/ 8 w 74"/>
              <a:gd name="T35" fmla="*/ 12 h 65"/>
              <a:gd name="T36" fmla="*/ 17 w 74"/>
              <a:gd name="T37" fmla="*/ 4 h 65"/>
              <a:gd name="T38" fmla="*/ 30 w 74"/>
              <a:gd name="T39" fmla="*/ 0 h 65"/>
              <a:gd name="T40" fmla="*/ 35 w 74"/>
              <a:gd name="T41" fmla="*/ 2 h 65"/>
              <a:gd name="T42" fmla="*/ 41 w 74"/>
              <a:gd name="T43" fmla="*/ 6 h 65"/>
              <a:gd name="T44" fmla="*/ 45 w 74"/>
              <a:gd name="T45" fmla="*/ 8 h 65"/>
              <a:gd name="T46" fmla="*/ 43 w 74"/>
              <a:gd name="T47" fmla="*/ 31 h 65"/>
              <a:gd name="T48" fmla="*/ 41 w 74"/>
              <a:gd name="T49" fmla="*/ 26 h 65"/>
              <a:gd name="T50" fmla="*/ 36 w 74"/>
              <a:gd name="T51" fmla="*/ 23 h 65"/>
              <a:gd name="T52" fmla="*/ 32 w 74"/>
              <a:gd name="T53" fmla="*/ 23 h 65"/>
              <a:gd name="T54" fmla="*/ 27 w 74"/>
              <a:gd name="T55" fmla="*/ 29 h 65"/>
              <a:gd name="T56" fmla="*/ 27 w 74"/>
              <a:gd name="T57" fmla="*/ 34 h 65"/>
              <a:gd name="T58" fmla="*/ 28 w 74"/>
              <a:gd name="T59" fmla="*/ 41 h 65"/>
              <a:gd name="T60" fmla="*/ 33 w 74"/>
              <a:gd name="T61" fmla="*/ 43 h 65"/>
              <a:gd name="T62" fmla="*/ 37 w 74"/>
              <a:gd name="T63" fmla="*/ 42 h 65"/>
              <a:gd name="T64" fmla="*/ 42 w 74"/>
              <a:gd name="T65" fmla="*/ 36 h 65"/>
              <a:gd name="T66" fmla="*/ 43 w 74"/>
              <a:gd name="T67" fmla="*/ 3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4" h="65">
                <a:moveTo>
                  <a:pt x="45" y="8"/>
                </a:moveTo>
                <a:lnTo>
                  <a:pt x="45" y="2"/>
                </a:lnTo>
                <a:lnTo>
                  <a:pt x="72" y="2"/>
                </a:lnTo>
                <a:lnTo>
                  <a:pt x="67" y="42"/>
                </a:lnTo>
                <a:lnTo>
                  <a:pt x="67" y="42"/>
                </a:lnTo>
                <a:lnTo>
                  <a:pt x="67" y="44"/>
                </a:lnTo>
                <a:lnTo>
                  <a:pt x="69" y="46"/>
                </a:lnTo>
                <a:lnTo>
                  <a:pt x="71" y="47"/>
                </a:lnTo>
                <a:lnTo>
                  <a:pt x="74" y="46"/>
                </a:lnTo>
                <a:lnTo>
                  <a:pt x="71" y="63"/>
                </a:lnTo>
                <a:lnTo>
                  <a:pt x="71" y="63"/>
                </a:lnTo>
                <a:lnTo>
                  <a:pt x="64" y="65"/>
                </a:lnTo>
                <a:lnTo>
                  <a:pt x="55" y="65"/>
                </a:lnTo>
                <a:lnTo>
                  <a:pt x="55" y="65"/>
                </a:lnTo>
                <a:lnTo>
                  <a:pt x="50" y="65"/>
                </a:lnTo>
                <a:lnTo>
                  <a:pt x="45" y="62"/>
                </a:lnTo>
                <a:lnTo>
                  <a:pt x="41" y="60"/>
                </a:lnTo>
                <a:lnTo>
                  <a:pt x="40" y="56"/>
                </a:lnTo>
                <a:lnTo>
                  <a:pt x="40" y="56"/>
                </a:lnTo>
                <a:lnTo>
                  <a:pt x="36" y="60"/>
                </a:lnTo>
                <a:lnTo>
                  <a:pt x="31" y="62"/>
                </a:lnTo>
                <a:lnTo>
                  <a:pt x="26" y="65"/>
                </a:lnTo>
                <a:lnTo>
                  <a:pt x="20" y="65"/>
                </a:lnTo>
                <a:lnTo>
                  <a:pt x="20" y="65"/>
                </a:lnTo>
                <a:lnTo>
                  <a:pt x="15" y="65"/>
                </a:lnTo>
                <a:lnTo>
                  <a:pt x="11" y="63"/>
                </a:lnTo>
                <a:lnTo>
                  <a:pt x="7" y="61"/>
                </a:lnTo>
                <a:lnTo>
                  <a:pt x="5" y="57"/>
                </a:lnTo>
                <a:lnTo>
                  <a:pt x="2" y="53"/>
                </a:lnTo>
                <a:lnTo>
                  <a:pt x="1" y="48"/>
                </a:lnTo>
                <a:lnTo>
                  <a:pt x="0" y="38"/>
                </a:lnTo>
                <a:lnTo>
                  <a:pt x="0" y="38"/>
                </a:lnTo>
                <a:lnTo>
                  <a:pt x="0" y="31"/>
                </a:lnTo>
                <a:lnTo>
                  <a:pt x="2" y="23"/>
                </a:lnTo>
                <a:lnTo>
                  <a:pt x="5" y="17"/>
                </a:lnTo>
                <a:lnTo>
                  <a:pt x="8" y="12"/>
                </a:lnTo>
                <a:lnTo>
                  <a:pt x="12" y="7"/>
                </a:lnTo>
                <a:lnTo>
                  <a:pt x="17" y="4"/>
                </a:lnTo>
                <a:lnTo>
                  <a:pt x="23" y="2"/>
                </a:lnTo>
                <a:lnTo>
                  <a:pt x="30" y="0"/>
                </a:lnTo>
                <a:lnTo>
                  <a:pt x="30" y="0"/>
                </a:lnTo>
                <a:lnTo>
                  <a:pt x="35" y="2"/>
                </a:lnTo>
                <a:lnTo>
                  <a:pt x="38" y="3"/>
                </a:lnTo>
                <a:lnTo>
                  <a:pt x="41" y="6"/>
                </a:lnTo>
                <a:lnTo>
                  <a:pt x="45" y="8"/>
                </a:lnTo>
                <a:lnTo>
                  <a:pt x="45" y="8"/>
                </a:lnTo>
                <a:close/>
                <a:moveTo>
                  <a:pt x="43" y="31"/>
                </a:moveTo>
                <a:lnTo>
                  <a:pt x="43" y="31"/>
                </a:lnTo>
                <a:lnTo>
                  <a:pt x="42" y="28"/>
                </a:lnTo>
                <a:lnTo>
                  <a:pt x="41" y="26"/>
                </a:lnTo>
                <a:lnTo>
                  <a:pt x="38" y="23"/>
                </a:lnTo>
                <a:lnTo>
                  <a:pt x="36" y="23"/>
                </a:lnTo>
                <a:lnTo>
                  <a:pt x="36" y="23"/>
                </a:lnTo>
                <a:lnTo>
                  <a:pt x="32" y="23"/>
                </a:lnTo>
                <a:lnTo>
                  <a:pt x="30" y="26"/>
                </a:lnTo>
                <a:lnTo>
                  <a:pt x="27" y="29"/>
                </a:lnTo>
                <a:lnTo>
                  <a:pt x="27" y="34"/>
                </a:lnTo>
                <a:lnTo>
                  <a:pt x="27" y="34"/>
                </a:lnTo>
                <a:lnTo>
                  <a:pt x="27" y="38"/>
                </a:lnTo>
                <a:lnTo>
                  <a:pt x="28" y="41"/>
                </a:lnTo>
                <a:lnTo>
                  <a:pt x="31" y="42"/>
                </a:lnTo>
                <a:lnTo>
                  <a:pt x="33" y="43"/>
                </a:lnTo>
                <a:lnTo>
                  <a:pt x="33" y="43"/>
                </a:lnTo>
                <a:lnTo>
                  <a:pt x="37" y="42"/>
                </a:lnTo>
                <a:lnTo>
                  <a:pt x="40" y="39"/>
                </a:lnTo>
                <a:lnTo>
                  <a:pt x="42" y="36"/>
                </a:lnTo>
                <a:lnTo>
                  <a:pt x="43" y="31"/>
                </a:lnTo>
                <a:lnTo>
                  <a:pt x="43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09" name="Freeform 1134">
            <a:extLst>
              <a:ext uri="{FF2B5EF4-FFF2-40B4-BE49-F238E27FC236}">
                <a16:creationId xmlns:a16="http://schemas.microsoft.com/office/drawing/2014/main" id="{B9ABD9B6-40E2-4A19-AF7D-9FA5F2620773}"/>
              </a:ext>
            </a:extLst>
          </p:cNvPr>
          <p:cNvSpPr>
            <a:spLocks/>
          </p:cNvSpPr>
          <p:nvPr/>
        </p:nvSpPr>
        <p:spPr bwMode="auto">
          <a:xfrm>
            <a:off x="3295093" y="4138796"/>
            <a:ext cx="190500" cy="123825"/>
          </a:xfrm>
          <a:custGeom>
            <a:avLst/>
            <a:gdLst>
              <a:gd name="T0" fmla="*/ 120 w 120"/>
              <a:gd name="T1" fmla="*/ 0 h 78"/>
              <a:gd name="T2" fmla="*/ 93 w 120"/>
              <a:gd name="T3" fmla="*/ 78 h 78"/>
              <a:gd name="T4" fmla="*/ 58 w 120"/>
              <a:gd name="T5" fmla="*/ 78 h 78"/>
              <a:gd name="T6" fmla="*/ 55 w 120"/>
              <a:gd name="T7" fmla="*/ 34 h 78"/>
              <a:gd name="T8" fmla="*/ 40 w 120"/>
              <a:gd name="T9" fmla="*/ 78 h 78"/>
              <a:gd name="T10" fmla="*/ 6 w 120"/>
              <a:gd name="T11" fmla="*/ 78 h 78"/>
              <a:gd name="T12" fmla="*/ 0 w 120"/>
              <a:gd name="T13" fmla="*/ 0 h 78"/>
              <a:gd name="T14" fmla="*/ 29 w 120"/>
              <a:gd name="T15" fmla="*/ 0 h 78"/>
              <a:gd name="T16" fmla="*/ 29 w 120"/>
              <a:gd name="T17" fmla="*/ 53 h 78"/>
              <a:gd name="T18" fmla="*/ 48 w 120"/>
              <a:gd name="T19" fmla="*/ 0 h 78"/>
              <a:gd name="T20" fmla="*/ 73 w 120"/>
              <a:gd name="T21" fmla="*/ 0 h 78"/>
              <a:gd name="T22" fmla="*/ 76 w 120"/>
              <a:gd name="T23" fmla="*/ 53 h 78"/>
              <a:gd name="T24" fmla="*/ 92 w 120"/>
              <a:gd name="T25" fmla="*/ 0 h 78"/>
              <a:gd name="T26" fmla="*/ 120 w 120"/>
              <a:gd name="T27" fmla="*/ 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0" h="78">
                <a:moveTo>
                  <a:pt x="120" y="0"/>
                </a:moveTo>
                <a:lnTo>
                  <a:pt x="93" y="78"/>
                </a:lnTo>
                <a:lnTo>
                  <a:pt x="58" y="78"/>
                </a:lnTo>
                <a:lnTo>
                  <a:pt x="55" y="34"/>
                </a:lnTo>
                <a:lnTo>
                  <a:pt x="40" y="78"/>
                </a:lnTo>
                <a:lnTo>
                  <a:pt x="6" y="78"/>
                </a:lnTo>
                <a:lnTo>
                  <a:pt x="0" y="0"/>
                </a:lnTo>
                <a:lnTo>
                  <a:pt x="29" y="0"/>
                </a:lnTo>
                <a:lnTo>
                  <a:pt x="29" y="53"/>
                </a:lnTo>
                <a:lnTo>
                  <a:pt x="48" y="0"/>
                </a:lnTo>
                <a:lnTo>
                  <a:pt x="73" y="0"/>
                </a:lnTo>
                <a:lnTo>
                  <a:pt x="76" y="53"/>
                </a:lnTo>
                <a:lnTo>
                  <a:pt x="92" y="0"/>
                </a:lnTo>
                <a:lnTo>
                  <a:pt x="12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10" name="Freeform 1135">
            <a:extLst>
              <a:ext uri="{FF2B5EF4-FFF2-40B4-BE49-F238E27FC236}">
                <a16:creationId xmlns:a16="http://schemas.microsoft.com/office/drawing/2014/main" id="{F06F3B00-A614-4FB5-BFF5-40E293BB6488}"/>
              </a:ext>
            </a:extLst>
          </p:cNvPr>
          <p:cNvSpPr>
            <a:spLocks noEditPoints="1"/>
          </p:cNvSpPr>
          <p:nvPr/>
        </p:nvSpPr>
        <p:spPr bwMode="auto">
          <a:xfrm>
            <a:off x="2825193" y="4643621"/>
            <a:ext cx="128588" cy="130175"/>
          </a:xfrm>
          <a:custGeom>
            <a:avLst/>
            <a:gdLst>
              <a:gd name="T0" fmla="*/ 81 w 81"/>
              <a:gd name="T1" fmla="*/ 37 h 82"/>
              <a:gd name="T2" fmla="*/ 81 w 81"/>
              <a:gd name="T3" fmla="*/ 37 h 82"/>
              <a:gd name="T4" fmla="*/ 81 w 81"/>
              <a:gd name="T5" fmla="*/ 43 h 82"/>
              <a:gd name="T6" fmla="*/ 80 w 81"/>
              <a:gd name="T7" fmla="*/ 49 h 82"/>
              <a:gd name="T8" fmla="*/ 78 w 81"/>
              <a:gd name="T9" fmla="*/ 55 h 82"/>
              <a:gd name="T10" fmla="*/ 76 w 81"/>
              <a:gd name="T11" fmla="*/ 60 h 82"/>
              <a:gd name="T12" fmla="*/ 73 w 81"/>
              <a:gd name="T13" fmla="*/ 64 h 82"/>
              <a:gd name="T14" fmla="*/ 69 w 81"/>
              <a:gd name="T15" fmla="*/ 68 h 82"/>
              <a:gd name="T16" fmla="*/ 61 w 81"/>
              <a:gd name="T17" fmla="*/ 74 h 82"/>
              <a:gd name="T18" fmla="*/ 52 w 81"/>
              <a:gd name="T19" fmla="*/ 78 h 82"/>
              <a:gd name="T20" fmla="*/ 42 w 81"/>
              <a:gd name="T21" fmla="*/ 80 h 82"/>
              <a:gd name="T22" fmla="*/ 32 w 81"/>
              <a:gd name="T23" fmla="*/ 82 h 82"/>
              <a:gd name="T24" fmla="*/ 24 w 81"/>
              <a:gd name="T25" fmla="*/ 82 h 82"/>
              <a:gd name="T26" fmla="*/ 24 w 81"/>
              <a:gd name="T27" fmla="*/ 82 h 82"/>
              <a:gd name="T28" fmla="*/ 10 w 81"/>
              <a:gd name="T29" fmla="*/ 82 h 82"/>
              <a:gd name="T30" fmla="*/ 0 w 81"/>
              <a:gd name="T31" fmla="*/ 80 h 82"/>
              <a:gd name="T32" fmla="*/ 10 w 81"/>
              <a:gd name="T33" fmla="*/ 3 h 82"/>
              <a:gd name="T34" fmla="*/ 10 w 81"/>
              <a:gd name="T35" fmla="*/ 3 h 82"/>
              <a:gd name="T36" fmla="*/ 24 w 81"/>
              <a:gd name="T37" fmla="*/ 1 h 82"/>
              <a:gd name="T38" fmla="*/ 39 w 81"/>
              <a:gd name="T39" fmla="*/ 0 h 82"/>
              <a:gd name="T40" fmla="*/ 39 w 81"/>
              <a:gd name="T41" fmla="*/ 0 h 82"/>
              <a:gd name="T42" fmla="*/ 49 w 81"/>
              <a:gd name="T43" fmla="*/ 1 h 82"/>
              <a:gd name="T44" fmla="*/ 56 w 81"/>
              <a:gd name="T45" fmla="*/ 3 h 82"/>
              <a:gd name="T46" fmla="*/ 64 w 81"/>
              <a:gd name="T47" fmla="*/ 6 h 82"/>
              <a:gd name="T48" fmla="*/ 70 w 81"/>
              <a:gd name="T49" fmla="*/ 10 h 82"/>
              <a:gd name="T50" fmla="*/ 75 w 81"/>
              <a:gd name="T51" fmla="*/ 15 h 82"/>
              <a:gd name="T52" fmla="*/ 79 w 81"/>
              <a:gd name="T53" fmla="*/ 21 h 82"/>
              <a:gd name="T54" fmla="*/ 81 w 81"/>
              <a:gd name="T55" fmla="*/ 28 h 82"/>
              <a:gd name="T56" fmla="*/ 81 w 81"/>
              <a:gd name="T57" fmla="*/ 37 h 82"/>
              <a:gd name="T58" fmla="*/ 81 w 81"/>
              <a:gd name="T59" fmla="*/ 37 h 82"/>
              <a:gd name="T60" fmla="*/ 34 w 81"/>
              <a:gd name="T61" fmla="*/ 59 h 82"/>
              <a:gd name="T62" fmla="*/ 34 w 81"/>
              <a:gd name="T63" fmla="*/ 59 h 82"/>
              <a:gd name="T64" fmla="*/ 39 w 81"/>
              <a:gd name="T65" fmla="*/ 59 h 82"/>
              <a:gd name="T66" fmla="*/ 42 w 81"/>
              <a:gd name="T67" fmla="*/ 58 h 82"/>
              <a:gd name="T68" fmla="*/ 46 w 81"/>
              <a:gd name="T69" fmla="*/ 55 h 82"/>
              <a:gd name="T70" fmla="*/ 49 w 81"/>
              <a:gd name="T71" fmla="*/ 53 h 82"/>
              <a:gd name="T72" fmla="*/ 51 w 81"/>
              <a:gd name="T73" fmla="*/ 45 h 82"/>
              <a:gd name="T74" fmla="*/ 52 w 81"/>
              <a:gd name="T75" fmla="*/ 37 h 82"/>
              <a:gd name="T76" fmla="*/ 52 w 81"/>
              <a:gd name="T77" fmla="*/ 37 h 82"/>
              <a:gd name="T78" fmla="*/ 52 w 81"/>
              <a:gd name="T79" fmla="*/ 30 h 82"/>
              <a:gd name="T80" fmla="*/ 50 w 81"/>
              <a:gd name="T81" fmla="*/ 26 h 82"/>
              <a:gd name="T82" fmla="*/ 45 w 81"/>
              <a:gd name="T83" fmla="*/ 23 h 82"/>
              <a:gd name="T84" fmla="*/ 40 w 81"/>
              <a:gd name="T85" fmla="*/ 23 h 82"/>
              <a:gd name="T86" fmla="*/ 40 w 81"/>
              <a:gd name="T87" fmla="*/ 23 h 82"/>
              <a:gd name="T88" fmla="*/ 36 w 81"/>
              <a:gd name="T89" fmla="*/ 23 h 82"/>
              <a:gd name="T90" fmla="*/ 31 w 81"/>
              <a:gd name="T91" fmla="*/ 59 h 82"/>
              <a:gd name="T92" fmla="*/ 31 w 81"/>
              <a:gd name="T93" fmla="*/ 59 h 82"/>
              <a:gd name="T94" fmla="*/ 34 w 81"/>
              <a:gd name="T95" fmla="*/ 59 h 82"/>
              <a:gd name="T96" fmla="*/ 34 w 81"/>
              <a:gd name="T97" fmla="*/ 59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1" h="82">
                <a:moveTo>
                  <a:pt x="81" y="37"/>
                </a:moveTo>
                <a:lnTo>
                  <a:pt x="81" y="37"/>
                </a:lnTo>
                <a:lnTo>
                  <a:pt x="81" y="43"/>
                </a:lnTo>
                <a:lnTo>
                  <a:pt x="80" y="49"/>
                </a:lnTo>
                <a:lnTo>
                  <a:pt x="78" y="55"/>
                </a:lnTo>
                <a:lnTo>
                  <a:pt x="76" y="60"/>
                </a:lnTo>
                <a:lnTo>
                  <a:pt x="73" y="64"/>
                </a:lnTo>
                <a:lnTo>
                  <a:pt x="69" y="68"/>
                </a:lnTo>
                <a:lnTo>
                  <a:pt x="61" y="74"/>
                </a:lnTo>
                <a:lnTo>
                  <a:pt x="52" y="78"/>
                </a:lnTo>
                <a:lnTo>
                  <a:pt x="42" y="80"/>
                </a:lnTo>
                <a:lnTo>
                  <a:pt x="32" y="82"/>
                </a:lnTo>
                <a:lnTo>
                  <a:pt x="24" y="82"/>
                </a:lnTo>
                <a:lnTo>
                  <a:pt x="24" y="82"/>
                </a:lnTo>
                <a:lnTo>
                  <a:pt x="10" y="82"/>
                </a:lnTo>
                <a:lnTo>
                  <a:pt x="0" y="80"/>
                </a:lnTo>
                <a:lnTo>
                  <a:pt x="10" y="3"/>
                </a:lnTo>
                <a:lnTo>
                  <a:pt x="10" y="3"/>
                </a:lnTo>
                <a:lnTo>
                  <a:pt x="24" y="1"/>
                </a:lnTo>
                <a:lnTo>
                  <a:pt x="39" y="0"/>
                </a:lnTo>
                <a:lnTo>
                  <a:pt x="39" y="0"/>
                </a:lnTo>
                <a:lnTo>
                  <a:pt x="49" y="1"/>
                </a:lnTo>
                <a:lnTo>
                  <a:pt x="56" y="3"/>
                </a:lnTo>
                <a:lnTo>
                  <a:pt x="64" y="6"/>
                </a:lnTo>
                <a:lnTo>
                  <a:pt x="70" y="10"/>
                </a:lnTo>
                <a:lnTo>
                  <a:pt x="75" y="15"/>
                </a:lnTo>
                <a:lnTo>
                  <a:pt x="79" y="21"/>
                </a:lnTo>
                <a:lnTo>
                  <a:pt x="81" y="28"/>
                </a:lnTo>
                <a:lnTo>
                  <a:pt x="81" y="37"/>
                </a:lnTo>
                <a:lnTo>
                  <a:pt x="81" y="37"/>
                </a:lnTo>
                <a:close/>
                <a:moveTo>
                  <a:pt x="34" y="59"/>
                </a:moveTo>
                <a:lnTo>
                  <a:pt x="34" y="59"/>
                </a:lnTo>
                <a:lnTo>
                  <a:pt x="39" y="59"/>
                </a:lnTo>
                <a:lnTo>
                  <a:pt x="42" y="58"/>
                </a:lnTo>
                <a:lnTo>
                  <a:pt x="46" y="55"/>
                </a:lnTo>
                <a:lnTo>
                  <a:pt x="49" y="53"/>
                </a:lnTo>
                <a:lnTo>
                  <a:pt x="51" y="45"/>
                </a:lnTo>
                <a:lnTo>
                  <a:pt x="52" y="37"/>
                </a:lnTo>
                <a:lnTo>
                  <a:pt x="52" y="37"/>
                </a:lnTo>
                <a:lnTo>
                  <a:pt x="52" y="30"/>
                </a:lnTo>
                <a:lnTo>
                  <a:pt x="50" y="26"/>
                </a:lnTo>
                <a:lnTo>
                  <a:pt x="45" y="23"/>
                </a:lnTo>
                <a:lnTo>
                  <a:pt x="40" y="23"/>
                </a:lnTo>
                <a:lnTo>
                  <a:pt x="40" y="23"/>
                </a:lnTo>
                <a:lnTo>
                  <a:pt x="36" y="23"/>
                </a:lnTo>
                <a:lnTo>
                  <a:pt x="31" y="59"/>
                </a:lnTo>
                <a:lnTo>
                  <a:pt x="31" y="59"/>
                </a:lnTo>
                <a:lnTo>
                  <a:pt x="34" y="59"/>
                </a:lnTo>
                <a:lnTo>
                  <a:pt x="34" y="5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11" name="Freeform 1136">
            <a:extLst>
              <a:ext uri="{FF2B5EF4-FFF2-40B4-BE49-F238E27FC236}">
                <a16:creationId xmlns:a16="http://schemas.microsoft.com/office/drawing/2014/main" id="{BA0790D2-86E9-4FD0-8C7E-99F0D1956391}"/>
              </a:ext>
            </a:extLst>
          </p:cNvPr>
          <p:cNvSpPr>
            <a:spLocks noEditPoints="1"/>
          </p:cNvSpPr>
          <p:nvPr/>
        </p:nvSpPr>
        <p:spPr bwMode="auto">
          <a:xfrm>
            <a:off x="2958543" y="4635684"/>
            <a:ext cx="117475" cy="138113"/>
          </a:xfrm>
          <a:custGeom>
            <a:avLst/>
            <a:gdLst>
              <a:gd name="T0" fmla="*/ 74 w 74"/>
              <a:gd name="T1" fmla="*/ 49 h 87"/>
              <a:gd name="T2" fmla="*/ 74 w 74"/>
              <a:gd name="T3" fmla="*/ 49 h 87"/>
              <a:gd name="T4" fmla="*/ 74 w 74"/>
              <a:gd name="T5" fmla="*/ 57 h 87"/>
              <a:gd name="T6" fmla="*/ 71 w 74"/>
              <a:gd name="T7" fmla="*/ 64 h 87"/>
              <a:gd name="T8" fmla="*/ 69 w 74"/>
              <a:gd name="T9" fmla="*/ 70 h 87"/>
              <a:gd name="T10" fmla="*/ 66 w 74"/>
              <a:gd name="T11" fmla="*/ 75 h 87"/>
              <a:gd name="T12" fmla="*/ 61 w 74"/>
              <a:gd name="T13" fmla="*/ 80 h 87"/>
              <a:gd name="T14" fmla="*/ 56 w 74"/>
              <a:gd name="T15" fmla="*/ 84 h 87"/>
              <a:gd name="T16" fmla="*/ 51 w 74"/>
              <a:gd name="T17" fmla="*/ 85 h 87"/>
              <a:gd name="T18" fmla="*/ 45 w 74"/>
              <a:gd name="T19" fmla="*/ 87 h 87"/>
              <a:gd name="T20" fmla="*/ 45 w 74"/>
              <a:gd name="T21" fmla="*/ 87 h 87"/>
              <a:gd name="T22" fmla="*/ 39 w 74"/>
              <a:gd name="T23" fmla="*/ 87 h 87"/>
              <a:gd name="T24" fmla="*/ 35 w 74"/>
              <a:gd name="T25" fmla="*/ 84 h 87"/>
              <a:gd name="T26" fmla="*/ 31 w 74"/>
              <a:gd name="T27" fmla="*/ 82 h 87"/>
              <a:gd name="T28" fmla="*/ 29 w 74"/>
              <a:gd name="T29" fmla="*/ 78 h 87"/>
              <a:gd name="T30" fmla="*/ 27 w 74"/>
              <a:gd name="T31" fmla="*/ 85 h 87"/>
              <a:gd name="T32" fmla="*/ 0 w 74"/>
              <a:gd name="T33" fmla="*/ 85 h 87"/>
              <a:gd name="T34" fmla="*/ 12 w 74"/>
              <a:gd name="T35" fmla="*/ 0 h 87"/>
              <a:gd name="T36" fmla="*/ 40 w 74"/>
              <a:gd name="T37" fmla="*/ 0 h 87"/>
              <a:gd name="T38" fmla="*/ 36 w 74"/>
              <a:gd name="T39" fmla="*/ 30 h 87"/>
              <a:gd name="T40" fmla="*/ 36 w 74"/>
              <a:gd name="T41" fmla="*/ 30 h 87"/>
              <a:gd name="T42" fmla="*/ 40 w 74"/>
              <a:gd name="T43" fmla="*/ 26 h 87"/>
              <a:gd name="T44" fmla="*/ 44 w 74"/>
              <a:gd name="T45" fmla="*/ 25 h 87"/>
              <a:gd name="T46" fmla="*/ 49 w 74"/>
              <a:gd name="T47" fmla="*/ 23 h 87"/>
              <a:gd name="T48" fmla="*/ 54 w 74"/>
              <a:gd name="T49" fmla="*/ 23 h 87"/>
              <a:gd name="T50" fmla="*/ 54 w 74"/>
              <a:gd name="T51" fmla="*/ 23 h 87"/>
              <a:gd name="T52" fmla="*/ 58 w 74"/>
              <a:gd name="T53" fmla="*/ 23 h 87"/>
              <a:gd name="T54" fmla="*/ 63 w 74"/>
              <a:gd name="T55" fmla="*/ 25 h 87"/>
              <a:gd name="T56" fmla="*/ 65 w 74"/>
              <a:gd name="T57" fmla="*/ 28 h 87"/>
              <a:gd name="T58" fmla="*/ 69 w 74"/>
              <a:gd name="T59" fmla="*/ 30 h 87"/>
              <a:gd name="T60" fmla="*/ 71 w 74"/>
              <a:gd name="T61" fmla="*/ 34 h 87"/>
              <a:gd name="T62" fmla="*/ 73 w 74"/>
              <a:gd name="T63" fmla="*/ 39 h 87"/>
              <a:gd name="T64" fmla="*/ 74 w 74"/>
              <a:gd name="T65" fmla="*/ 49 h 87"/>
              <a:gd name="T66" fmla="*/ 74 w 74"/>
              <a:gd name="T67" fmla="*/ 49 h 87"/>
              <a:gd name="T68" fmla="*/ 46 w 74"/>
              <a:gd name="T69" fmla="*/ 53 h 87"/>
              <a:gd name="T70" fmla="*/ 46 w 74"/>
              <a:gd name="T71" fmla="*/ 53 h 87"/>
              <a:gd name="T72" fmla="*/ 46 w 74"/>
              <a:gd name="T73" fmla="*/ 49 h 87"/>
              <a:gd name="T74" fmla="*/ 45 w 74"/>
              <a:gd name="T75" fmla="*/ 47 h 87"/>
              <a:gd name="T76" fmla="*/ 42 w 74"/>
              <a:gd name="T77" fmla="*/ 45 h 87"/>
              <a:gd name="T78" fmla="*/ 40 w 74"/>
              <a:gd name="T79" fmla="*/ 44 h 87"/>
              <a:gd name="T80" fmla="*/ 40 w 74"/>
              <a:gd name="T81" fmla="*/ 44 h 87"/>
              <a:gd name="T82" fmla="*/ 36 w 74"/>
              <a:gd name="T83" fmla="*/ 45 h 87"/>
              <a:gd name="T84" fmla="*/ 32 w 74"/>
              <a:gd name="T85" fmla="*/ 48 h 87"/>
              <a:gd name="T86" fmla="*/ 31 w 74"/>
              <a:gd name="T87" fmla="*/ 52 h 87"/>
              <a:gd name="T88" fmla="*/ 30 w 74"/>
              <a:gd name="T89" fmla="*/ 57 h 87"/>
              <a:gd name="T90" fmla="*/ 30 w 74"/>
              <a:gd name="T91" fmla="*/ 57 h 87"/>
              <a:gd name="T92" fmla="*/ 30 w 74"/>
              <a:gd name="T93" fmla="*/ 59 h 87"/>
              <a:gd name="T94" fmla="*/ 31 w 74"/>
              <a:gd name="T95" fmla="*/ 63 h 87"/>
              <a:gd name="T96" fmla="*/ 34 w 74"/>
              <a:gd name="T97" fmla="*/ 64 h 87"/>
              <a:gd name="T98" fmla="*/ 36 w 74"/>
              <a:gd name="T99" fmla="*/ 65 h 87"/>
              <a:gd name="T100" fmla="*/ 36 w 74"/>
              <a:gd name="T101" fmla="*/ 65 h 87"/>
              <a:gd name="T102" fmla="*/ 41 w 74"/>
              <a:gd name="T103" fmla="*/ 64 h 87"/>
              <a:gd name="T104" fmla="*/ 44 w 74"/>
              <a:gd name="T105" fmla="*/ 62 h 87"/>
              <a:gd name="T106" fmla="*/ 46 w 74"/>
              <a:gd name="T107" fmla="*/ 58 h 87"/>
              <a:gd name="T108" fmla="*/ 46 w 74"/>
              <a:gd name="T109" fmla="*/ 53 h 87"/>
              <a:gd name="T110" fmla="*/ 46 w 74"/>
              <a:gd name="T111" fmla="*/ 53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4" h="87">
                <a:moveTo>
                  <a:pt x="74" y="49"/>
                </a:moveTo>
                <a:lnTo>
                  <a:pt x="74" y="49"/>
                </a:lnTo>
                <a:lnTo>
                  <a:pt x="74" y="57"/>
                </a:lnTo>
                <a:lnTo>
                  <a:pt x="71" y="64"/>
                </a:lnTo>
                <a:lnTo>
                  <a:pt x="69" y="70"/>
                </a:lnTo>
                <a:lnTo>
                  <a:pt x="66" y="75"/>
                </a:lnTo>
                <a:lnTo>
                  <a:pt x="61" y="80"/>
                </a:lnTo>
                <a:lnTo>
                  <a:pt x="56" y="84"/>
                </a:lnTo>
                <a:lnTo>
                  <a:pt x="51" y="85"/>
                </a:lnTo>
                <a:lnTo>
                  <a:pt x="45" y="87"/>
                </a:lnTo>
                <a:lnTo>
                  <a:pt x="45" y="87"/>
                </a:lnTo>
                <a:lnTo>
                  <a:pt x="39" y="87"/>
                </a:lnTo>
                <a:lnTo>
                  <a:pt x="35" y="84"/>
                </a:lnTo>
                <a:lnTo>
                  <a:pt x="31" y="82"/>
                </a:lnTo>
                <a:lnTo>
                  <a:pt x="29" y="78"/>
                </a:lnTo>
                <a:lnTo>
                  <a:pt x="27" y="85"/>
                </a:lnTo>
                <a:lnTo>
                  <a:pt x="0" y="85"/>
                </a:lnTo>
                <a:lnTo>
                  <a:pt x="12" y="0"/>
                </a:lnTo>
                <a:lnTo>
                  <a:pt x="40" y="0"/>
                </a:lnTo>
                <a:lnTo>
                  <a:pt x="36" y="30"/>
                </a:lnTo>
                <a:lnTo>
                  <a:pt x="36" y="30"/>
                </a:lnTo>
                <a:lnTo>
                  <a:pt x="40" y="26"/>
                </a:lnTo>
                <a:lnTo>
                  <a:pt x="44" y="25"/>
                </a:lnTo>
                <a:lnTo>
                  <a:pt x="49" y="23"/>
                </a:lnTo>
                <a:lnTo>
                  <a:pt x="54" y="23"/>
                </a:lnTo>
                <a:lnTo>
                  <a:pt x="54" y="23"/>
                </a:lnTo>
                <a:lnTo>
                  <a:pt x="58" y="23"/>
                </a:lnTo>
                <a:lnTo>
                  <a:pt x="63" y="25"/>
                </a:lnTo>
                <a:lnTo>
                  <a:pt x="65" y="28"/>
                </a:lnTo>
                <a:lnTo>
                  <a:pt x="69" y="30"/>
                </a:lnTo>
                <a:lnTo>
                  <a:pt x="71" y="34"/>
                </a:lnTo>
                <a:lnTo>
                  <a:pt x="73" y="39"/>
                </a:lnTo>
                <a:lnTo>
                  <a:pt x="74" y="49"/>
                </a:lnTo>
                <a:lnTo>
                  <a:pt x="74" y="49"/>
                </a:lnTo>
                <a:close/>
                <a:moveTo>
                  <a:pt x="46" y="53"/>
                </a:moveTo>
                <a:lnTo>
                  <a:pt x="46" y="53"/>
                </a:lnTo>
                <a:lnTo>
                  <a:pt x="46" y="49"/>
                </a:lnTo>
                <a:lnTo>
                  <a:pt x="45" y="47"/>
                </a:lnTo>
                <a:lnTo>
                  <a:pt x="42" y="45"/>
                </a:lnTo>
                <a:lnTo>
                  <a:pt x="40" y="44"/>
                </a:lnTo>
                <a:lnTo>
                  <a:pt x="40" y="44"/>
                </a:lnTo>
                <a:lnTo>
                  <a:pt x="36" y="45"/>
                </a:lnTo>
                <a:lnTo>
                  <a:pt x="32" y="48"/>
                </a:lnTo>
                <a:lnTo>
                  <a:pt x="31" y="52"/>
                </a:lnTo>
                <a:lnTo>
                  <a:pt x="30" y="57"/>
                </a:lnTo>
                <a:lnTo>
                  <a:pt x="30" y="57"/>
                </a:lnTo>
                <a:lnTo>
                  <a:pt x="30" y="59"/>
                </a:lnTo>
                <a:lnTo>
                  <a:pt x="31" y="63"/>
                </a:lnTo>
                <a:lnTo>
                  <a:pt x="34" y="64"/>
                </a:lnTo>
                <a:lnTo>
                  <a:pt x="36" y="65"/>
                </a:lnTo>
                <a:lnTo>
                  <a:pt x="36" y="65"/>
                </a:lnTo>
                <a:lnTo>
                  <a:pt x="41" y="64"/>
                </a:lnTo>
                <a:lnTo>
                  <a:pt x="44" y="62"/>
                </a:lnTo>
                <a:lnTo>
                  <a:pt x="46" y="58"/>
                </a:lnTo>
                <a:lnTo>
                  <a:pt x="46" y="53"/>
                </a:lnTo>
                <a:lnTo>
                  <a:pt x="46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12" name="Freeform 1137">
            <a:extLst>
              <a:ext uri="{FF2B5EF4-FFF2-40B4-BE49-F238E27FC236}">
                <a16:creationId xmlns:a16="http://schemas.microsoft.com/office/drawing/2014/main" id="{95580F6F-0F93-430C-8229-7BC967BADFA7}"/>
              </a:ext>
            </a:extLst>
          </p:cNvPr>
          <p:cNvSpPr>
            <a:spLocks/>
          </p:cNvSpPr>
          <p:nvPr/>
        </p:nvSpPr>
        <p:spPr bwMode="auto">
          <a:xfrm>
            <a:off x="3271281" y="4643621"/>
            <a:ext cx="111125" cy="130175"/>
          </a:xfrm>
          <a:custGeom>
            <a:avLst/>
            <a:gdLst>
              <a:gd name="T0" fmla="*/ 66 w 70"/>
              <a:gd name="T1" fmla="*/ 53 h 82"/>
              <a:gd name="T2" fmla="*/ 66 w 70"/>
              <a:gd name="T3" fmla="*/ 53 h 82"/>
              <a:gd name="T4" fmla="*/ 65 w 70"/>
              <a:gd name="T5" fmla="*/ 59 h 82"/>
              <a:gd name="T6" fmla="*/ 64 w 70"/>
              <a:gd name="T7" fmla="*/ 65 h 82"/>
              <a:gd name="T8" fmla="*/ 60 w 70"/>
              <a:gd name="T9" fmla="*/ 70 h 82"/>
              <a:gd name="T10" fmla="*/ 56 w 70"/>
              <a:gd name="T11" fmla="*/ 74 h 82"/>
              <a:gd name="T12" fmla="*/ 50 w 70"/>
              <a:gd name="T13" fmla="*/ 78 h 82"/>
              <a:gd name="T14" fmla="*/ 44 w 70"/>
              <a:gd name="T15" fmla="*/ 80 h 82"/>
              <a:gd name="T16" fmla="*/ 36 w 70"/>
              <a:gd name="T17" fmla="*/ 82 h 82"/>
              <a:gd name="T18" fmla="*/ 29 w 70"/>
              <a:gd name="T19" fmla="*/ 82 h 82"/>
              <a:gd name="T20" fmla="*/ 29 w 70"/>
              <a:gd name="T21" fmla="*/ 82 h 82"/>
              <a:gd name="T22" fmla="*/ 20 w 70"/>
              <a:gd name="T23" fmla="*/ 82 h 82"/>
              <a:gd name="T24" fmla="*/ 12 w 70"/>
              <a:gd name="T25" fmla="*/ 80 h 82"/>
              <a:gd name="T26" fmla="*/ 6 w 70"/>
              <a:gd name="T27" fmla="*/ 78 h 82"/>
              <a:gd name="T28" fmla="*/ 0 w 70"/>
              <a:gd name="T29" fmla="*/ 75 h 82"/>
              <a:gd name="T30" fmla="*/ 7 w 70"/>
              <a:gd name="T31" fmla="*/ 54 h 82"/>
              <a:gd name="T32" fmla="*/ 7 w 70"/>
              <a:gd name="T33" fmla="*/ 54 h 82"/>
              <a:gd name="T34" fmla="*/ 16 w 70"/>
              <a:gd name="T35" fmla="*/ 59 h 82"/>
              <a:gd name="T36" fmla="*/ 22 w 70"/>
              <a:gd name="T37" fmla="*/ 60 h 82"/>
              <a:gd name="T38" fmla="*/ 30 w 70"/>
              <a:gd name="T39" fmla="*/ 60 h 82"/>
              <a:gd name="T40" fmla="*/ 30 w 70"/>
              <a:gd name="T41" fmla="*/ 60 h 82"/>
              <a:gd name="T42" fmla="*/ 36 w 70"/>
              <a:gd name="T43" fmla="*/ 59 h 82"/>
              <a:gd name="T44" fmla="*/ 38 w 70"/>
              <a:gd name="T45" fmla="*/ 59 h 82"/>
              <a:gd name="T46" fmla="*/ 38 w 70"/>
              <a:gd name="T47" fmla="*/ 58 h 82"/>
              <a:gd name="T48" fmla="*/ 38 w 70"/>
              <a:gd name="T49" fmla="*/ 58 h 82"/>
              <a:gd name="T50" fmla="*/ 36 w 70"/>
              <a:gd name="T51" fmla="*/ 55 h 82"/>
              <a:gd name="T52" fmla="*/ 33 w 70"/>
              <a:gd name="T53" fmla="*/ 54 h 82"/>
              <a:gd name="T54" fmla="*/ 21 w 70"/>
              <a:gd name="T55" fmla="*/ 52 h 82"/>
              <a:gd name="T56" fmla="*/ 16 w 70"/>
              <a:gd name="T57" fmla="*/ 49 h 82"/>
              <a:gd name="T58" fmla="*/ 11 w 70"/>
              <a:gd name="T59" fmla="*/ 45 h 82"/>
              <a:gd name="T60" fmla="*/ 7 w 70"/>
              <a:gd name="T61" fmla="*/ 40 h 82"/>
              <a:gd name="T62" fmla="*/ 6 w 70"/>
              <a:gd name="T63" fmla="*/ 35 h 82"/>
              <a:gd name="T64" fmla="*/ 6 w 70"/>
              <a:gd name="T65" fmla="*/ 31 h 82"/>
              <a:gd name="T66" fmla="*/ 6 w 70"/>
              <a:gd name="T67" fmla="*/ 31 h 82"/>
              <a:gd name="T68" fmla="*/ 7 w 70"/>
              <a:gd name="T69" fmla="*/ 25 h 82"/>
              <a:gd name="T70" fmla="*/ 9 w 70"/>
              <a:gd name="T71" fmla="*/ 19 h 82"/>
              <a:gd name="T72" fmla="*/ 12 w 70"/>
              <a:gd name="T73" fmla="*/ 14 h 82"/>
              <a:gd name="T74" fmla="*/ 16 w 70"/>
              <a:gd name="T75" fmla="*/ 9 h 82"/>
              <a:gd name="T76" fmla="*/ 21 w 70"/>
              <a:gd name="T77" fmla="*/ 5 h 82"/>
              <a:gd name="T78" fmla="*/ 27 w 70"/>
              <a:gd name="T79" fmla="*/ 3 h 82"/>
              <a:gd name="T80" fmla="*/ 35 w 70"/>
              <a:gd name="T81" fmla="*/ 1 h 82"/>
              <a:gd name="T82" fmla="*/ 43 w 70"/>
              <a:gd name="T83" fmla="*/ 0 h 82"/>
              <a:gd name="T84" fmla="*/ 43 w 70"/>
              <a:gd name="T85" fmla="*/ 0 h 82"/>
              <a:gd name="T86" fmla="*/ 56 w 70"/>
              <a:gd name="T87" fmla="*/ 1 h 82"/>
              <a:gd name="T88" fmla="*/ 70 w 70"/>
              <a:gd name="T89" fmla="*/ 5 h 82"/>
              <a:gd name="T90" fmla="*/ 63 w 70"/>
              <a:gd name="T91" fmla="*/ 26 h 82"/>
              <a:gd name="T92" fmla="*/ 63 w 70"/>
              <a:gd name="T93" fmla="*/ 26 h 82"/>
              <a:gd name="T94" fmla="*/ 53 w 70"/>
              <a:gd name="T95" fmla="*/ 24 h 82"/>
              <a:gd name="T96" fmla="*/ 41 w 70"/>
              <a:gd name="T97" fmla="*/ 23 h 82"/>
              <a:gd name="T98" fmla="*/ 41 w 70"/>
              <a:gd name="T99" fmla="*/ 23 h 82"/>
              <a:gd name="T100" fmla="*/ 36 w 70"/>
              <a:gd name="T101" fmla="*/ 23 h 82"/>
              <a:gd name="T102" fmla="*/ 35 w 70"/>
              <a:gd name="T103" fmla="*/ 24 h 82"/>
              <a:gd name="T104" fmla="*/ 35 w 70"/>
              <a:gd name="T105" fmla="*/ 25 h 82"/>
              <a:gd name="T106" fmla="*/ 35 w 70"/>
              <a:gd name="T107" fmla="*/ 25 h 82"/>
              <a:gd name="T108" fmla="*/ 36 w 70"/>
              <a:gd name="T109" fmla="*/ 26 h 82"/>
              <a:gd name="T110" fmla="*/ 39 w 70"/>
              <a:gd name="T111" fmla="*/ 28 h 82"/>
              <a:gd name="T112" fmla="*/ 50 w 70"/>
              <a:gd name="T113" fmla="*/ 31 h 82"/>
              <a:gd name="T114" fmla="*/ 56 w 70"/>
              <a:gd name="T115" fmla="*/ 34 h 82"/>
              <a:gd name="T116" fmla="*/ 61 w 70"/>
              <a:gd name="T117" fmla="*/ 38 h 82"/>
              <a:gd name="T118" fmla="*/ 65 w 70"/>
              <a:gd name="T119" fmla="*/ 44 h 82"/>
              <a:gd name="T120" fmla="*/ 65 w 70"/>
              <a:gd name="T121" fmla="*/ 48 h 82"/>
              <a:gd name="T122" fmla="*/ 66 w 70"/>
              <a:gd name="T123" fmla="*/ 53 h 82"/>
              <a:gd name="T124" fmla="*/ 66 w 70"/>
              <a:gd name="T125" fmla="*/ 53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" h="82">
                <a:moveTo>
                  <a:pt x="66" y="53"/>
                </a:moveTo>
                <a:lnTo>
                  <a:pt x="66" y="53"/>
                </a:lnTo>
                <a:lnTo>
                  <a:pt x="65" y="59"/>
                </a:lnTo>
                <a:lnTo>
                  <a:pt x="64" y="65"/>
                </a:lnTo>
                <a:lnTo>
                  <a:pt x="60" y="70"/>
                </a:lnTo>
                <a:lnTo>
                  <a:pt x="56" y="74"/>
                </a:lnTo>
                <a:lnTo>
                  <a:pt x="50" y="78"/>
                </a:lnTo>
                <a:lnTo>
                  <a:pt x="44" y="80"/>
                </a:lnTo>
                <a:lnTo>
                  <a:pt x="36" y="82"/>
                </a:lnTo>
                <a:lnTo>
                  <a:pt x="29" y="82"/>
                </a:lnTo>
                <a:lnTo>
                  <a:pt x="29" y="82"/>
                </a:lnTo>
                <a:lnTo>
                  <a:pt x="20" y="82"/>
                </a:lnTo>
                <a:lnTo>
                  <a:pt x="12" y="80"/>
                </a:lnTo>
                <a:lnTo>
                  <a:pt x="6" y="78"/>
                </a:lnTo>
                <a:lnTo>
                  <a:pt x="0" y="75"/>
                </a:lnTo>
                <a:lnTo>
                  <a:pt x="7" y="54"/>
                </a:lnTo>
                <a:lnTo>
                  <a:pt x="7" y="54"/>
                </a:lnTo>
                <a:lnTo>
                  <a:pt x="16" y="59"/>
                </a:lnTo>
                <a:lnTo>
                  <a:pt x="22" y="60"/>
                </a:lnTo>
                <a:lnTo>
                  <a:pt x="30" y="60"/>
                </a:lnTo>
                <a:lnTo>
                  <a:pt x="30" y="60"/>
                </a:lnTo>
                <a:lnTo>
                  <a:pt x="36" y="59"/>
                </a:lnTo>
                <a:lnTo>
                  <a:pt x="38" y="59"/>
                </a:lnTo>
                <a:lnTo>
                  <a:pt x="38" y="58"/>
                </a:lnTo>
                <a:lnTo>
                  <a:pt x="38" y="58"/>
                </a:lnTo>
                <a:lnTo>
                  <a:pt x="36" y="55"/>
                </a:lnTo>
                <a:lnTo>
                  <a:pt x="33" y="54"/>
                </a:lnTo>
                <a:lnTo>
                  <a:pt x="21" y="52"/>
                </a:lnTo>
                <a:lnTo>
                  <a:pt x="16" y="49"/>
                </a:lnTo>
                <a:lnTo>
                  <a:pt x="11" y="45"/>
                </a:lnTo>
                <a:lnTo>
                  <a:pt x="7" y="40"/>
                </a:lnTo>
                <a:lnTo>
                  <a:pt x="6" y="35"/>
                </a:lnTo>
                <a:lnTo>
                  <a:pt x="6" y="31"/>
                </a:lnTo>
                <a:lnTo>
                  <a:pt x="6" y="31"/>
                </a:lnTo>
                <a:lnTo>
                  <a:pt x="7" y="25"/>
                </a:lnTo>
                <a:lnTo>
                  <a:pt x="9" y="19"/>
                </a:lnTo>
                <a:lnTo>
                  <a:pt x="12" y="14"/>
                </a:lnTo>
                <a:lnTo>
                  <a:pt x="16" y="9"/>
                </a:lnTo>
                <a:lnTo>
                  <a:pt x="21" y="5"/>
                </a:lnTo>
                <a:lnTo>
                  <a:pt x="27" y="3"/>
                </a:lnTo>
                <a:lnTo>
                  <a:pt x="35" y="1"/>
                </a:lnTo>
                <a:lnTo>
                  <a:pt x="43" y="0"/>
                </a:lnTo>
                <a:lnTo>
                  <a:pt x="43" y="0"/>
                </a:lnTo>
                <a:lnTo>
                  <a:pt x="56" y="1"/>
                </a:lnTo>
                <a:lnTo>
                  <a:pt x="70" y="5"/>
                </a:lnTo>
                <a:lnTo>
                  <a:pt x="63" y="26"/>
                </a:lnTo>
                <a:lnTo>
                  <a:pt x="63" y="26"/>
                </a:lnTo>
                <a:lnTo>
                  <a:pt x="53" y="24"/>
                </a:lnTo>
                <a:lnTo>
                  <a:pt x="41" y="23"/>
                </a:lnTo>
                <a:lnTo>
                  <a:pt x="41" y="23"/>
                </a:lnTo>
                <a:lnTo>
                  <a:pt x="36" y="23"/>
                </a:lnTo>
                <a:lnTo>
                  <a:pt x="35" y="24"/>
                </a:lnTo>
                <a:lnTo>
                  <a:pt x="35" y="25"/>
                </a:lnTo>
                <a:lnTo>
                  <a:pt x="35" y="25"/>
                </a:lnTo>
                <a:lnTo>
                  <a:pt x="36" y="26"/>
                </a:lnTo>
                <a:lnTo>
                  <a:pt x="39" y="28"/>
                </a:lnTo>
                <a:lnTo>
                  <a:pt x="50" y="31"/>
                </a:lnTo>
                <a:lnTo>
                  <a:pt x="56" y="34"/>
                </a:lnTo>
                <a:lnTo>
                  <a:pt x="61" y="38"/>
                </a:lnTo>
                <a:lnTo>
                  <a:pt x="65" y="44"/>
                </a:lnTo>
                <a:lnTo>
                  <a:pt x="65" y="48"/>
                </a:lnTo>
                <a:lnTo>
                  <a:pt x="66" y="53"/>
                </a:lnTo>
                <a:lnTo>
                  <a:pt x="66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13" name="Freeform 1138">
            <a:extLst>
              <a:ext uri="{FF2B5EF4-FFF2-40B4-BE49-F238E27FC236}">
                <a16:creationId xmlns:a16="http://schemas.microsoft.com/office/drawing/2014/main" id="{A698F7CF-8B89-4E25-805C-E28858985A65}"/>
              </a:ext>
            </a:extLst>
          </p:cNvPr>
          <p:cNvSpPr>
            <a:spLocks noEditPoints="1"/>
          </p:cNvSpPr>
          <p:nvPr/>
        </p:nvSpPr>
        <p:spPr bwMode="auto">
          <a:xfrm>
            <a:off x="3383993" y="4672196"/>
            <a:ext cx="117475" cy="136525"/>
          </a:xfrm>
          <a:custGeom>
            <a:avLst/>
            <a:gdLst>
              <a:gd name="T0" fmla="*/ 67 w 74"/>
              <a:gd name="T1" fmla="*/ 52 h 86"/>
              <a:gd name="T2" fmla="*/ 66 w 74"/>
              <a:gd name="T3" fmla="*/ 61 h 86"/>
              <a:gd name="T4" fmla="*/ 59 w 74"/>
              <a:gd name="T5" fmla="*/ 74 h 86"/>
              <a:gd name="T6" fmla="*/ 51 w 74"/>
              <a:gd name="T7" fmla="*/ 81 h 86"/>
              <a:gd name="T8" fmla="*/ 37 w 74"/>
              <a:gd name="T9" fmla="*/ 86 h 86"/>
              <a:gd name="T10" fmla="*/ 28 w 74"/>
              <a:gd name="T11" fmla="*/ 86 h 86"/>
              <a:gd name="T12" fmla="*/ 10 w 74"/>
              <a:gd name="T13" fmla="*/ 84 h 86"/>
              <a:gd name="T14" fmla="*/ 4 w 74"/>
              <a:gd name="T15" fmla="*/ 80 h 86"/>
              <a:gd name="T16" fmla="*/ 2 w 74"/>
              <a:gd name="T17" fmla="*/ 74 h 86"/>
              <a:gd name="T18" fmla="*/ 0 w 74"/>
              <a:gd name="T19" fmla="*/ 71 h 86"/>
              <a:gd name="T20" fmla="*/ 4 w 74"/>
              <a:gd name="T21" fmla="*/ 61 h 86"/>
              <a:gd name="T22" fmla="*/ 17 w 74"/>
              <a:gd name="T23" fmla="*/ 54 h 86"/>
              <a:gd name="T24" fmla="*/ 10 w 74"/>
              <a:gd name="T25" fmla="*/ 51 h 86"/>
              <a:gd name="T26" fmla="*/ 2 w 74"/>
              <a:gd name="T27" fmla="*/ 39 h 86"/>
              <a:gd name="T28" fmla="*/ 2 w 74"/>
              <a:gd name="T29" fmla="*/ 31 h 86"/>
              <a:gd name="T30" fmla="*/ 3 w 74"/>
              <a:gd name="T31" fmla="*/ 19 h 86"/>
              <a:gd name="T32" fmla="*/ 9 w 74"/>
              <a:gd name="T33" fmla="*/ 8 h 86"/>
              <a:gd name="T34" fmla="*/ 18 w 74"/>
              <a:gd name="T35" fmla="*/ 2 h 86"/>
              <a:gd name="T36" fmla="*/ 29 w 74"/>
              <a:gd name="T37" fmla="*/ 0 h 86"/>
              <a:gd name="T38" fmla="*/ 36 w 74"/>
              <a:gd name="T39" fmla="*/ 0 h 86"/>
              <a:gd name="T40" fmla="*/ 43 w 74"/>
              <a:gd name="T41" fmla="*/ 5 h 86"/>
              <a:gd name="T42" fmla="*/ 47 w 74"/>
              <a:gd name="T43" fmla="*/ 1 h 86"/>
              <a:gd name="T44" fmla="*/ 39 w 74"/>
              <a:gd name="T45" fmla="*/ 55 h 86"/>
              <a:gd name="T46" fmla="*/ 38 w 74"/>
              <a:gd name="T47" fmla="*/ 55 h 86"/>
              <a:gd name="T48" fmla="*/ 29 w 74"/>
              <a:gd name="T49" fmla="*/ 59 h 86"/>
              <a:gd name="T50" fmla="*/ 27 w 74"/>
              <a:gd name="T51" fmla="*/ 65 h 86"/>
              <a:gd name="T52" fmla="*/ 28 w 74"/>
              <a:gd name="T53" fmla="*/ 69 h 86"/>
              <a:gd name="T54" fmla="*/ 32 w 74"/>
              <a:gd name="T55" fmla="*/ 70 h 86"/>
              <a:gd name="T56" fmla="*/ 34 w 74"/>
              <a:gd name="T57" fmla="*/ 69 h 86"/>
              <a:gd name="T58" fmla="*/ 37 w 74"/>
              <a:gd name="T59" fmla="*/ 65 h 86"/>
              <a:gd name="T60" fmla="*/ 39 w 74"/>
              <a:gd name="T61" fmla="*/ 55 h 86"/>
              <a:gd name="T62" fmla="*/ 28 w 74"/>
              <a:gd name="T63" fmla="*/ 31 h 86"/>
              <a:gd name="T64" fmla="*/ 29 w 74"/>
              <a:gd name="T65" fmla="*/ 37 h 86"/>
              <a:gd name="T66" fmla="*/ 34 w 74"/>
              <a:gd name="T67" fmla="*/ 40 h 86"/>
              <a:gd name="T68" fmla="*/ 38 w 74"/>
              <a:gd name="T69" fmla="*/ 39 h 86"/>
              <a:gd name="T70" fmla="*/ 43 w 74"/>
              <a:gd name="T71" fmla="*/ 32 h 86"/>
              <a:gd name="T72" fmla="*/ 43 w 74"/>
              <a:gd name="T73" fmla="*/ 29 h 86"/>
              <a:gd name="T74" fmla="*/ 42 w 74"/>
              <a:gd name="T75" fmla="*/ 22 h 86"/>
              <a:gd name="T76" fmla="*/ 37 w 74"/>
              <a:gd name="T77" fmla="*/ 20 h 86"/>
              <a:gd name="T78" fmla="*/ 33 w 74"/>
              <a:gd name="T79" fmla="*/ 21 h 86"/>
              <a:gd name="T80" fmla="*/ 29 w 74"/>
              <a:gd name="T81" fmla="*/ 27 h 86"/>
              <a:gd name="T82" fmla="*/ 28 w 74"/>
              <a:gd name="T83" fmla="*/ 31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74" h="86">
                <a:moveTo>
                  <a:pt x="74" y="1"/>
                </a:moveTo>
                <a:lnTo>
                  <a:pt x="67" y="52"/>
                </a:lnTo>
                <a:lnTo>
                  <a:pt x="67" y="52"/>
                </a:lnTo>
                <a:lnTo>
                  <a:pt x="66" y="61"/>
                </a:lnTo>
                <a:lnTo>
                  <a:pt x="63" y="67"/>
                </a:lnTo>
                <a:lnTo>
                  <a:pt x="59" y="74"/>
                </a:lnTo>
                <a:lnTo>
                  <a:pt x="56" y="79"/>
                </a:lnTo>
                <a:lnTo>
                  <a:pt x="51" y="81"/>
                </a:lnTo>
                <a:lnTo>
                  <a:pt x="44" y="84"/>
                </a:lnTo>
                <a:lnTo>
                  <a:pt x="37" y="86"/>
                </a:lnTo>
                <a:lnTo>
                  <a:pt x="28" y="86"/>
                </a:lnTo>
                <a:lnTo>
                  <a:pt x="28" y="86"/>
                </a:lnTo>
                <a:lnTo>
                  <a:pt x="15" y="85"/>
                </a:lnTo>
                <a:lnTo>
                  <a:pt x="10" y="84"/>
                </a:lnTo>
                <a:lnTo>
                  <a:pt x="7" y="81"/>
                </a:lnTo>
                <a:lnTo>
                  <a:pt x="4" y="80"/>
                </a:lnTo>
                <a:lnTo>
                  <a:pt x="2" y="78"/>
                </a:lnTo>
                <a:lnTo>
                  <a:pt x="2" y="74"/>
                </a:lnTo>
                <a:lnTo>
                  <a:pt x="0" y="71"/>
                </a:lnTo>
                <a:lnTo>
                  <a:pt x="0" y="71"/>
                </a:lnTo>
                <a:lnTo>
                  <a:pt x="2" y="66"/>
                </a:lnTo>
                <a:lnTo>
                  <a:pt x="4" y="61"/>
                </a:lnTo>
                <a:lnTo>
                  <a:pt x="9" y="57"/>
                </a:lnTo>
                <a:lnTo>
                  <a:pt x="17" y="54"/>
                </a:lnTo>
                <a:lnTo>
                  <a:pt x="17" y="54"/>
                </a:lnTo>
                <a:lnTo>
                  <a:pt x="10" y="51"/>
                </a:lnTo>
                <a:lnTo>
                  <a:pt x="5" y="46"/>
                </a:lnTo>
                <a:lnTo>
                  <a:pt x="2" y="39"/>
                </a:lnTo>
                <a:lnTo>
                  <a:pt x="2" y="31"/>
                </a:lnTo>
                <a:lnTo>
                  <a:pt x="2" y="31"/>
                </a:lnTo>
                <a:lnTo>
                  <a:pt x="2" y="25"/>
                </a:lnTo>
                <a:lnTo>
                  <a:pt x="3" y="19"/>
                </a:lnTo>
                <a:lnTo>
                  <a:pt x="5" y="13"/>
                </a:lnTo>
                <a:lnTo>
                  <a:pt x="9" y="8"/>
                </a:lnTo>
                <a:lnTo>
                  <a:pt x="14" y="5"/>
                </a:lnTo>
                <a:lnTo>
                  <a:pt x="18" y="2"/>
                </a:lnTo>
                <a:lnTo>
                  <a:pt x="24" y="0"/>
                </a:lnTo>
                <a:lnTo>
                  <a:pt x="29" y="0"/>
                </a:lnTo>
                <a:lnTo>
                  <a:pt x="29" y="0"/>
                </a:lnTo>
                <a:lnTo>
                  <a:pt x="36" y="0"/>
                </a:lnTo>
                <a:lnTo>
                  <a:pt x="39" y="2"/>
                </a:lnTo>
                <a:lnTo>
                  <a:pt x="43" y="5"/>
                </a:lnTo>
                <a:lnTo>
                  <a:pt x="47" y="7"/>
                </a:lnTo>
                <a:lnTo>
                  <a:pt x="47" y="1"/>
                </a:lnTo>
                <a:lnTo>
                  <a:pt x="74" y="1"/>
                </a:lnTo>
                <a:close/>
                <a:moveTo>
                  <a:pt x="39" y="55"/>
                </a:moveTo>
                <a:lnTo>
                  <a:pt x="39" y="55"/>
                </a:lnTo>
                <a:lnTo>
                  <a:pt x="38" y="55"/>
                </a:lnTo>
                <a:lnTo>
                  <a:pt x="33" y="56"/>
                </a:lnTo>
                <a:lnTo>
                  <a:pt x="29" y="59"/>
                </a:lnTo>
                <a:lnTo>
                  <a:pt x="28" y="61"/>
                </a:lnTo>
                <a:lnTo>
                  <a:pt x="27" y="65"/>
                </a:lnTo>
                <a:lnTo>
                  <a:pt x="27" y="65"/>
                </a:lnTo>
                <a:lnTo>
                  <a:pt x="28" y="69"/>
                </a:lnTo>
                <a:lnTo>
                  <a:pt x="29" y="69"/>
                </a:lnTo>
                <a:lnTo>
                  <a:pt x="32" y="70"/>
                </a:lnTo>
                <a:lnTo>
                  <a:pt x="32" y="70"/>
                </a:lnTo>
                <a:lnTo>
                  <a:pt x="34" y="69"/>
                </a:lnTo>
                <a:lnTo>
                  <a:pt x="36" y="67"/>
                </a:lnTo>
                <a:lnTo>
                  <a:pt x="37" y="65"/>
                </a:lnTo>
                <a:lnTo>
                  <a:pt x="38" y="62"/>
                </a:lnTo>
                <a:lnTo>
                  <a:pt x="39" y="55"/>
                </a:lnTo>
                <a:close/>
                <a:moveTo>
                  <a:pt x="28" y="31"/>
                </a:moveTo>
                <a:lnTo>
                  <a:pt x="28" y="31"/>
                </a:lnTo>
                <a:lnTo>
                  <a:pt x="28" y="35"/>
                </a:lnTo>
                <a:lnTo>
                  <a:pt x="29" y="37"/>
                </a:lnTo>
                <a:lnTo>
                  <a:pt x="32" y="39"/>
                </a:lnTo>
                <a:lnTo>
                  <a:pt x="34" y="40"/>
                </a:lnTo>
                <a:lnTo>
                  <a:pt x="34" y="40"/>
                </a:lnTo>
                <a:lnTo>
                  <a:pt x="38" y="39"/>
                </a:lnTo>
                <a:lnTo>
                  <a:pt x="41" y="36"/>
                </a:lnTo>
                <a:lnTo>
                  <a:pt x="43" y="32"/>
                </a:lnTo>
                <a:lnTo>
                  <a:pt x="43" y="29"/>
                </a:lnTo>
                <a:lnTo>
                  <a:pt x="43" y="29"/>
                </a:lnTo>
                <a:lnTo>
                  <a:pt x="43" y="25"/>
                </a:lnTo>
                <a:lnTo>
                  <a:pt x="42" y="22"/>
                </a:lnTo>
                <a:lnTo>
                  <a:pt x="39" y="21"/>
                </a:lnTo>
                <a:lnTo>
                  <a:pt x="37" y="20"/>
                </a:lnTo>
                <a:lnTo>
                  <a:pt x="37" y="20"/>
                </a:lnTo>
                <a:lnTo>
                  <a:pt x="33" y="21"/>
                </a:lnTo>
                <a:lnTo>
                  <a:pt x="31" y="24"/>
                </a:lnTo>
                <a:lnTo>
                  <a:pt x="29" y="27"/>
                </a:lnTo>
                <a:lnTo>
                  <a:pt x="28" y="31"/>
                </a:lnTo>
                <a:lnTo>
                  <a:pt x="28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14" name="Freeform 1139">
            <a:extLst>
              <a:ext uri="{FF2B5EF4-FFF2-40B4-BE49-F238E27FC236}">
                <a16:creationId xmlns:a16="http://schemas.microsoft.com/office/drawing/2014/main" id="{0391952C-CEF7-4CDE-A07F-07029972922D}"/>
              </a:ext>
            </a:extLst>
          </p:cNvPr>
          <p:cNvSpPr>
            <a:spLocks/>
          </p:cNvSpPr>
          <p:nvPr/>
        </p:nvSpPr>
        <p:spPr bwMode="auto">
          <a:xfrm>
            <a:off x="3691968" y="3089459"/>
            <a:ext cx="149225" cy="125413"/>
          </a:xfrm>
          <a:custGeom>
            <a:avLst/>
            <a:gdLst>
              <a:gd name="T0" fmla="*/ 94 w 94"/>
              <a:gd name="T1" fmla="*/ 0 h 79"/>
              <a:gd name="T2" fmla="*/ 84 w 94"/>
              <a:gd name="T3" fmla="*/ 79 h 79"/>
              <a:gd name="T4" fmla="*/ 56 w 94"/>
              <a:gd name="T5" fmla="*/ 79 h 79"/>
              <a:gd name="T6" fmla="*/ 62 w 94"/>
              <a:gd name="T7" fmla="*/ 39 h 79"/>
              <a:gd name="T8" fmla="*/ 44 w 94"/>
              <a:gd name="T9" fmla="*/ 64 h 79"/>
              <a:gd name="T10" fmla="*/ 44 w 94"/>
              <a:gd name="T11" fmla="*/ 64 h 79"/>
              <a:gd name="T12" fmla="*/ 32 w 94"/>
              <a:gd name="T13" fmla="*/ 39 h 79"/>
              <a:gd name="T14" fmla="*/ 26 w 94"/>
              <a:gd name="T15" fmla="*/ 79 h 79"/>
              <a:gd name="T16" fmla="*/ 0 w 94"/>
              <a:gd name="T17" fmla="*/ 79 h 79"/>
              <a:gd name="T18" fmla="*/ 11 w 94"/>
              <a:gd name="T19" fmla="*/ 0 h 79"/>
              <a:gd name="T20" fmla="*/ 40 w 94"/>
              <a:gd name="T21" fmla="*/ 0 h 79"/>
              <a:gd name="T22" fmla="*/ 49 w 94"/>
              <a:gd name="T23" fmla="*/ 26 h 79"/>
              <a:gd name="T24" fmla="*/ 66 w 94"/>
              <a:gd name="T25" fmla="*/ 0 h 79"/>
              <a:gd name="T26" fmla="*/ 94 w 94"/>
              <a:gd name="T27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4" h="79">
                <a:moveTo>
                  <a:pt x="94" y="0"/>
                </a:moveTo>
                <a:lnTo>
                  <a:pt x="84" y="79"/>
                </a:lnTo>
                <a:lnTo>
                  <a:pt x="56" y="79"/>
                </a:lnTo>
                <a:lnTo>
                  <a:pt x="62" y="39"/>
                </a:lnTo>
                <a:lnTo>
                  <a:pt x="44" y="64"/>
                </a:lnTo>
                <a:lnTo>
                  <a:pt x="44" y="64"/>
                </a:lnTo>
                <a:lnTo>
                  <a:pt x="32" y="39"/>
                </a:lnTo>
                <a:lnTo>
                  <a:pt x="26" y="79"/>
                </a:lnTo>
                <a:lnTo>
                  <a:pt x="0" y="79"/>
                </a:lnTo>
                <a:lnTo>
                  <a:pt x="11" y="0"/>
                </a:lnTo>
                <a:lnTo>
                  <a:pt x="40" y="0"/>
                </a:lnTo>
                <a:lnTo>
                  <a:pt x="49" y="26"/>
                </a:lnTo>
                <a:lnTo>
                  <a:pt x="66" y="0"/>
                </a:lnTo>
                <a:lnTo>
                  <a:pt x="9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15" name="Freeform 1140">
            <a:extLst>
              <a:ext uri="{FF2B5EF4-FFF2-40B4-BE49-F238E27FC236}">
                <a16:creationId xmlns:a16="http://schemas.microsoft.com/office/drawing/2014/main" id="{117517EA-A72E-4040-8D69-84F4B5A9B8E8}"/>
              </a:ext>
            </a:extLst>
          </p:cNvPr>
          <p:cNvSpPr>
            <a:spLocks/>
          </p:cNvSpPr>
          <p:nvPr/>
        </p:nvSpPr>
        <p:spPr bwMode="auto">
          <a:xfrm>
            <a:off x="3842781" y="3114859"/>
            <a:ext cx="119063" cy="101600"/>
          </a:xfrm>
          <a:custGeom>
            <a:avLst/>
            <a:gdLst>
              <a:gd name="T0" fmla="*/ 69 w 75"/>
              <a:gd name="T1" fmla="*/ 40 h 64"/>
              <a:gd name="T2" fmla="*/ 69 w 75"/>
              <a:gd name="T3" fmla="*/ 40 h 64"/>
              <a:gd name="T4" fmla="*/ 69 w 75"/>
              <a:gd name="T5" fmla="*/ 43 h 64"/>
              <a:gd name="T6" fmla="*/ 70 w 75"/>
              <a:gd name="T7" fmla="*/ 45 h 64"/>
              <a:gd name="T8" fmla="*/ 73 w 75"/>
              <a:gd name="T9" fmla="*/ 45 h 64"/>
              <a:gd name="T10" fmla="*/ 75 w 75"/>
              <a:gd name="T11" fmla="*/ 45 h 64"/>
              <a:gd name="T12" fmla="*/ 74 w 75"/>
              <a:gd name="T13" fmla="*/ 62 h 64"/>
              <a:gd name="T14" fmla="*/ 74 w 75"/>
              <a:gd name="T15" fmla="*/ 62 h 64"/>
              <a:gd name="T16" fmla="*/ 67 w 75"/>
              <a:gd name="T17" fmla="*/ 63 h 64"/>
              <a:gd name="T18" fmla="*/ 58 w 75"/>
              <a:gd name="T19" fmla="*/ 64 h 64"/>
              <a:gd name="T20" fmla="*/ 58 w 75"/>
              <a:gd name="T21" fmla="*/ 64 h 64"/>
              <a:gd name="T22" fmla="*/ 53 w 75"/>
              <a:gd name="T23" fmla="*/ 63 h 64"/>
              <a:gd name="T24" fmla="*/ 49 w 75"/>
              <a:gd name="T25" fmla="*/ 63 h 64"/>
              <a:gd name="T26" fmla="*/ 47 w 75"/>
              <a:gd name="T27" fmla="*/ 60 h 64"/>
              <a:gd name="T28" fmla="*/ 44 w 75"/>
              <a:gd name="T29" fmla="*/ 59 h 64"/>
              <a:gd name="T30" fmla="*/ 42 w 75"/>
              <a:gd name="T31" fmla="*/ 57 h 64"/>
              <a:gd name="T32" fmla="*/ 42 w 75"/>
              <a:gd name="T33" fmla="*/ 53 h 64"/>
              <a:gd name="T34" fmla="*/ 40 w 75"/>
              <a:gd name="T35" fmla="*/ 47 h 64"/>
              <a:gd name="T36" fmla="*/ 44 w 75"/>
              <a:gd name="T37" fmla="*/ 28 h 64"/>
              <a:gd name="T38" fmla="*/ 44 w 75"/>
              <a:gd name="T39" fmla="*/ 28 h 64"/>
              <a:gd name="T40" fmla="*/ 44 w 75"/>
              <a:gd name="T41" fmla="*/ 25 h 64"/>
              <a:gd name="T42" fmla="*/ 43 w 75"/>
              <a:gd name="T43" fmla="*/ 23 h 64"/>
              <a:gd name="T44" fmla="*/ 42 w 75"/>
              <a:gd name="T45" fmla="*/ 23 h 64"/>
              <a:gd name="T46" fmla="*/ 39 w 75"/>
              <a:gd name="T47" fmla="*/ 21 h 64"/>
              <a:gd name="T48" fmla="*/ 39 w 75"/>
              <a:gd name="T49" fmla="*/ 21 h 64"/>
              <a:gd name="T50" fmla="*/ 36 w 75"/>
              <a:gd name="T51" fmla="*/ 23 h 64"/>
              <a:gd name="T52" fmla="*/ 35 w 75"/>
              <a:gd name="T53" fmla="*/ 23 h 64"/>
              <a:gd name="T54" fmla="*/ 33 w 75"/>
              <a:gd name="T55" fmla="*/ 28 h 64"/>
              <a:gd name="T56" fmla="*/ 28 w 75"/>
              <a:gd name="T57" fmla="*/ 63 h 64"/>
              <a:gd name="T58" fmla="*/ 0 w 75"/>
              <a:gd name="T59" fmla="*/ 63 h 64"/>
              <a:gd name="T60" fmla="*/ 9 w 75"/>
              <a:gd name="T61" fmla="*/ 1 h 64"/>
              <a:gd name="T62" fmla="*/ 36 w 75"/>
              <a:gd name="T63" fmla="*/ 1 h 64"/>
              <a:gd name="T64" fmla="*/ 35 w 75"/>
              <a:gd name="T65" fmla="*/ 8 h 64"/>
              <a:gd name="T66" fmla="*/ 35 w 75"/>
              <a:gd name="T67" fmla="*/ 8 h 64"/>
              <a:gd name="T68" fmla="*/ 39 w 75"/>
              <a:gd name="T69" fmla="*/ 4 h 64"/>
              <a:gd name="T70" fmla="*/ 44 w 75"/>
              <a:gd name="T71" fmla="*/ 1 h 64"/>
              <a:gd name="T72" fmla="*/ 49 w 75"/>
              <a:gd name="T73" fmla="*/ 0 h 64"/>
              <a:gd name="T74" fmla="*/ 54 w 75"/>
              <a:gd name="T75" fmla="*/ 0 h 64"/>
              <a:gd name="T76" fmla="*/ 54 w 75"/>
              <a:gd name="T77" fmla="*/ 0 h 64"/>
              <a:gd name="T78" fmla="*/ 59 w 75"/>
              <a:gd name="T79" fmla="*/ 0 h 64"/>
              <a:gd name="T80" fmla="*/ 63 w 75"/>
              <a:gd name="T81" fmla="*/ 1 h 64"/>
              <a:gd name="T82" fmla="*/ 65 w 75"/>
              <a:gd name="T83" fmla="*/ 3 h 64"/>
              <a:gd name="T84" fmla="*/ 69 w 75"/>
              <a:gd name="T85" fmla="*/ 5 h 64"/>
              <a:gd name="T86" fmla="*/ 70 w 75"/>
              <a:gd name="T87" fmla="*/ 9 h 64"/>
              <a:gd name="T88" fmla="*/ 72 w 75"/>
              <a:gd name="T89" fmla="*/ 13 h 64"/>
              <a:gd name="T90" fmla="*/ 73 w 75"/>
              <a:gd name="T91" fmla="*/ 16 h 64"/>
              <a:gd name="T92" fmla="*/ 73 w 75"/>
              <a:gd name="T93" fmla="*/ 20 h 64"/>
              <a:gd name="T94" fmla="*/ 69 w 75"/>
              <a:gd name="T95" fmla="*/ 4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5" h="64">
                <a:moveTo>
                  <a:pt x="69" y="40"/>
                </a:moveTo>
                <a:lnTo>
                  <a:pt x="69" y="40"/>
                </a:lnTo>
                <a:lnTo>
                  <a:pt x="69" y="43"/>
                </a:lnTo>
                <a:lnTo>
                  <a:pt x="70" y="45"/>
                </a:lnTo>
                <a:lnTo>
                  <a:pt x="73" y="45"/>
                </a:lnTo>
                <a:lnTo>
                  <a:pt x="75" y="45"/>
                </a:lnTo>
                <a:lnTo>
                  <a:pt x="74" y="62"/>
                </a:lnTo>
                <a:lnTo>
                  <a:pt x="74" y="62"/>
                </a:lnTo>
                <a:lnTo>
                  <a:pt x="67" y="63"/>
                </a:lnTo>
                <a:lnTo>
                  <a:pt x="58" y="64"/>
                </a:lnTo>
                <a:lnTo>
                  <a:pt x="58" y="64"/>
                </a:lnTo>
                <a:lnTo>
                  <a:pt x="53" y="63"/>
                </a:lnTo>
                <a:lnTo>
                  <a:pt x="49" y="63"/>
                </a:lnTo>
                <a:lnTo>
                  <a:pt x="47" y="60"/>
                </a:lnTo>
                <a:lnTo>
                  <a:pt x="44" y="59"/>
                </a:lnTo>
                <a:lnTo>
                  <a:pt x="42" y="57"/>
                </a:lnTo>
                <a:lnTo>
                  <a:pt x="42" y="53"/>
                </a:lnTo>
                <a:lnTo>
                  <a:pt x="40" y="47"/>
                </a:lnTo>
                <a:lnTo>
                  <a:pt x="44" y="28"/>
                </a:lnTo>
                <a:lnTo>
                  <a:pt x="44" y="28"/>
                </a:lnTo>
                <a:lnTo>
                  <a:pt x="44" y="25"/>
                </a:lnTo>
                <a:lnTo>
                  <a:pt x="43" y="23"/>
                </a:lnTo>
                <a:lnTo>
                  <a:pt x="42" y="23"/>
                </a:lnTo>
                <a:lnTo>
                  <a:pt x="39" y="21"/>
                </a:lnTo>
                <a:lnTo>
                  <a:pt x="39" y="21"/>
                </a:lnTo>
                <a:lnTo>
                  <a:pt x="36" y="23"/>
                </a:lnTo>
                <a:lnTo>
                  <a:pt x="35" y="23"/>
                </a:lnTo>
                <a:lnTo>
                  <a:pt x="33" y="28"/>
                </a:lnTo>
                <a:lnTo>
                  <a:pt x="28" y="63"/>
                </a:lnTo>
                <a:lnTo>
                  <a:pt x="0" y="63"/>
                </a:lnTo>
                <a:lnTo>
                  <a:pt x="9" y="1"/>
                </a:lnTo>
                <a:lnTo>
                  <a:pt x="36" y="1"/>
                </a:lnTo>
                <a:lnTo>
                  <a:pt x="35" y="8"/>
                </a:lnTo>
                <a:lnTo>
                  <a:pt x="35" y="8"/>
                </a:lnTo>
                <a:lnTo>
                  <a:pt x="39" y="4"/>
                </a:lnTo>
                <a:lnTo>
                  <a:pt x="44" y="1"/>
                </a:lnTo>
                <a:lnTo>
                  <a:pt x="49" y="0"/>
                </a:lnTo>
                <a:lnTo>
                  <a:pt x="54" y="0"/>
                </a:lnTo>
                <a:lnTo>
                  <a:pt x="54" y="0"/>
                </a:lnTo>
                <a:lnTo>
                  <a:pt x="59" y="0"/>
                </a:lnTo>
                <a:lnTo>
                  <a:pt x="63" y="1"/>
                </a:lnTo>
                <a:lnTo>
                  <a:pt x="65" y="3"/>
                </a:lnTo>
                <a:lnTo>
                  <a:pt x="69" y="5"/>
                </a:lnTo>
                <a:lnTo>
                  <a:pt x="70" y="9"/>
                </a:lnTo>
                <a:lnTo>
                  <a:pt x="72" y="13"/>
                </a:lnTo>
                <a:lnTo>
                  <a:pt x="73" y="16"/>
                </a:lnTo>
                <a:lnTo>
                  <a:pt x="73" y="20"/>
                </a:lnTo>
                <a:lnTo>
                  <a:pt x="69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16" name="Freeform 1141">
            <a:extLst>
              <a:ext uri="{FF2B5EF4-FFF2-40B4-BE49-F238E27FC236}">
                <a16:creationId xmlns:a16="http://schemas.microsoft.com/office/drawing/2014/main" id="{9A3DA8F3-E824-46B4-90AA-0F6853D62AFF}"/>
              </a:ext>
            </a:extLst>
          </p:cNvPr>
          <p:cNvSpPr>
            <a:spLocks/>
          </p:cNvSpPr>
          <p:nvPr/>
        </p:nvSpPr>
        <p:spPr bwMode="auto">
          <a:xfrm>
            <a:off x="4161868" y="3089459"/>
            <a:ext cx="109538" cy="125413"/>
          </a:xfrm>
          <a:custGeom>
            <a:avLst/>
            <a:gdLst>
              <a:gd name="T0" fmla="*/ 36 w 69"/>
              <a:gd name="T1" fmla="*/ 22 h 79"/>
              <a:gd name="T2" fmla="*/ 35 w 69"/>
              <a:gd name="T3" fmla="*/ 32 h 79"/>
              <a:gd name="T4" fmla="*/ 60 w 69"/>
              <a:gd name="T5" fmla="*/ 32 h 79"/>
              <a:gd name="T6" fmla="*/ 58 w 69"/>
              <a:gd name="T7" fmla="*/ 55 h 79"/>
              <a:gd name="T8" fmla="*/ 31 w 69"/>
              <a:gd name="T9" fmla="*/ 55 h 79"/>
              <a:gd name="T10" fmla="*/ 29 w 69"/>
              <a:gd name="T11" fmla="*/ 79 h 79"/>
              <a:gd name="T12" fmla="*/ 0 w 69"/>
              <a:gd name="T13" fmla="*/ 79 h 79"/>
              <a:gd name="T14" fmla="*/ 11 w 69"/>
              <a:gd name="T15" fmla="*/ 0 h 79"/>
              <a:gd name="T16" fmla="*/ 69 w 69"/>
              <a:gd name="T17" fmla="*/ 0 h 79"/>
              <a:gd name="T18" fmla="*/ 66 w 69"/>
              <a:gd name="T19" fmla="*/ 22 h 79"/>
              <a:gd name="T20" fmla="*/ 36 w 69"/>
              <a:gd name="T21" fmla="*/ 22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" h="79">
                <a:moveTo>
                  <a:pt x="36" y="22"/>
                </a:moveTo>
                <a:lnTo>
                  <a:pt x="35" y="32"/>
                </a:lnTo>
                <a:lnTo>
                  <a:pt x="60" y="32"/>
                </a:lnTo>
                <a:lnTo>
                  <a:pt x="58" y="55"/>
                </a:lnTo>
                <a:lnTo>
                  <a:pt x="31" y="55"/>
                </a:lnTo>
                <a:lnTo>
                  <a:pt x="29" y="79"/>
                </a:lnTo>
                <a:lnTo>
                  <a:pt x="0" y="79"/>
                </a:lnTo>
                <a:lnTo>
                  <a:pt x="11" y="0"/>
                </a:lnTo>
                <a:lnTo>
                  <a:pt x="69" y="0"/>
                </a:lnTo>
                <a:lnTo>
                  <a:pt x="66" y="22"/>
                </a:lnTo>
                <a:lnTo>
                  <a:pt x="36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17" name="Freeform 1142">
            <a:extLst>
              <a:ext uri="{FF2B5EF4-FFF2-40B4-BE49-F238E27FC236}">
                <a16:creationId xmlns:a16="http://schemas.microsoft.com/office/drawing/2014/main" id="{1D6AC29F-086C-4F43-B9A9-213B327D2615}"/>
              </a:ext>
            </a:extLst>
          </p:cNvPr>
          <p:cNvSpPr>
            <a:spLocks noEditPoints="1"/>
          </p:cNvSpPr>
          <p:nvPr/>
        </p:nvSpPr>
        <p:spPr bwMode="auto">
          <a:xfrm>
            <a:off x="4266643" y="3114859"/>
            <a:ext cx="98425" cy="101600"/>
          </a:xfrm>
          <a:custGeom>
            <a:avLst/>
            <a:gdLst>
              <a:gd name="T0" fmla="*/ 27 w 62"/>
              <a:gd name="T1" fmla="*/ 40 h 64"/>
              <a:gd name="T2" fmla="*/ 31 w 62"/>
              <a:gd name="T3" fmla="*/ 44 h 64"/>
              <a:gd name="T4" fmla="*/ 37 w 62"/>
              <a:gd name="T5" fmla="*/ 44 h 64"/>
              <a:gd name="T6" fmla="*/ 54 w 62"/>
              <a:gd name="T7" fmla="*/ 43 h 64"/>
              <a:gd name="T8" fmla="*/ 54 w 62"/>
              <a:gd name="T9" fmla="*/ 60 h 64"/>
              <a:gd name="T10" fmla="*/ 32 w 62"/>
              <a:gd name="T11" fmla="*/ 64 h 64"/>
              <a:gd name="T12" fmla="*/ 24 w 62"/>
              <a:gd name="T13" fmla="*/ 63 h 64"/>
              <a:gd name="T14" fmla="*/ 13 w 62"/>
              <a:gd name="T15" fmla="*/ 60 h 64"/>
              <a:gd name="T16" fmla="*/ 5 w 62"/>
              <a:gd name="T17" fmla="*/ 53 h 64"/>
              <a:gd name="T18" fmla="*/ 0 w 62"/>
              <a:gd name="T19" fmla="*/ 43 h 64"/>
              <a:gd name="T20" fmla="*/ 0 w 62"/>
              <a:gd name="T21" fmla="*/ 37 h 64"/>
              <a:gd name="T22" fmla="*/ 3 w 62"/>
              <a:gd name="T23" fmla="*/ 21 h 64"/>
              <a:gd name="T24" fmla="*/ 10 w 62"/>
              <a:gd name="T25" fmla="*/ 10 h 64"/>
              <a:gd name="T26" fmla="*/ 23 w 62"/>
              <a:gd name="T27" fmla="*/ 3 h 64"/>
              <a:gd name="T28" fmla="*/ 37 w 62"/>
              <a:gd name="T29" fmla="*/ 0 h 64"/>
              <a:gd name="T30" fmla="*/ 43 w 62"/>
              <a:gd name="T31" fmla="*/ 0 h 64"/>
              <a:gd name="T32" fmla="*/ 52 w 62"/>
              <a:gd name="T33" fmla="*/ 3 h 64"/>
              <a:gd name="T34" fmla="*/ 58 w 62"/>
              <a:gd name="T35" fmla="*/ 8 h 64"/>
              <a:gd name="T36" fmla="*/ 62 w 62"/>
              <a:gd name="T37" fmla="*/ 15 h 64"/>
              <a:gd name="T38" fmla="*/ 62 w 62"/>
              <a:gd name="T39" fmla="*/ 20 h 64"/>
              <a:gd name="T40" fmla="*/ 59 w 62"/>
              <a:gd name="T41" fmla="*/ 32 h 64"/>
              <a:gd name="T42" fmla="*/ 51 w 62"/>
              <a:gd name="T43" fmla="*/ 38 h 64"/>
              <a:gd name="T44" fmla="*/ 38 w 62"/>
              <a:gd name="T45" fmla="*/ 40 h 64"/>
              <a:gd name="T46" fmla="*/ 27 w 62"/>
              <a:gd name="T47" fmla="*/ 40 h 64"/>
              <a:gd name="T48" fmla="*/ 41 w 62"/>
              <a:gd name="T49" fmla="*/ 20 h 64"/>
              <a:gd name="T50" fmla="*/ 37 w 62"/>
              <a:gd name="T51" fmla="*/ 16 h 64"/>
              <a:gd name="T52" fmla="*/ 33 w 62"/>
              <a:gd name="T53" fmla="*/ 18 h 64"/>
              <a:gd name="T54" fmla="*/ 28 w 62"/>
              <a:gd name="T55" fmla="*/ 23 h 64"/>
              <a:gd name="T56" fmla="*/ 27 w 62"/>
              <a:gd name="T57" fmla="*/ 25 h 64"/>
              <a:gd name="T58" fmla="*/ 36 w 62"/>
              <a:gd name="T59" fmla="*/ 25 h 64"/>
              <a:gd name="T60" fmla="*/ 41 w 62"/>
              <a:gd name="T61" fmla="*/ 21 h 64"/>
              <a:gd name="T62" fmla="*/ 41 w 62"/>
              <a:gd name="T63" fmla="*/ 2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2" h="64">
                <a:moveTo>
                  <a:pt x="27" y="40"/>
                </a:moveTo>
                <a:lnTo>
                  <a:pt x="27" y="40"/>
                </a:lnTo>
                <a:lnTo>
                  <a:pt x="28" y="43"/>
                </a:lnTo>
                <a:lnTo>
                  <a:pt x="31" y="44"/>
                </a:lnTo>
                <a:lnTo>
                  <a:pt x="37" y="44"/>
                </a:lnTo>
                <a:lnTo>
                  <a:pt x="37" y="44"/>
                </a:lnTo>
                <a:lnTo>
                  <a:pt x="47" y="44"/>
                </a:lnTo>
                <a:lnTo>
                  <a:pt x="54" y="43"/>
                </a:lnTo>
                <a:lnTo>
                  <a:pt x="54" y="60"/>
                </a:lnTo>
                <a:lnTo>
                  <a:pt x="54" y="60"/>
                </a:lnTo>
                <a:lnTo>
                  <a:pt x="44" y="63"/>
                </a:lnTo>
                <a:lnTo>
                  <a:pt x="32" y="64"/>
                </a:lnTo>
                <a:lnTo>
                  <a:pt x="32" y="64"/>
                </a:lnTo>
                <a:lnTo>
                  <a:pt x="24" y="63"/>
                </a:lnTo>
                <a:lnTo>
                  <a:pt x="18" y="62"/>
                </a:lnTo>
                <a:lnTo>
                  <a:pt x="13" y="60"/>
                </a:lnTo>
                <a:lnTo>
                  <a:pt x="9" y="57"/>
                </a:lnTo>
                <a:lnTo>
                  <a:pt x="5" y="53"/>
                </a:lnTo>
                <a:lnTo>
                  <a:pt x="2" y="49"/>
                </a:lnTo>
                <a:lnTo>
                  <a:pt x="0" y="43"/>
                </a:lnTo>
                <a:lnTo>
                  <a:pt x="0" y="37"/>
                </a:lnTo>
                <a:lnTo>
                  <a:pt x="0" y="37"/>
                </a:lnTo>
                <a:lnTo>
                  <a:pt x="0" y="29"/>
                </a:lnTo>
                <a:lnTo>
                  <a:pt x="3" y="21"/>
                </a:lnTo>
                <a:lnTo>
                  <a:pt x="7" y="15"/>
                </a:lnTo>
                <a:lnTo>
                  <a:pt x="10" y="10"/>
                </a:lnTo>
                <a:lnTo>
                  <a:pt x="17" y="6"/>
                </a:lnTo>
                <a:lnTo>
                  <a:pt x="23" y="3"/>
                </a:lnTo>
                <a:lnTo>
                  <a:pt x="29" y="0"/>
                </a:lnTo>
                <a:lnTo>
                  <a:pt x="37" y="0"/>
                </a:lnTo>
                <a:lnTo>
                  <a:pt x="37" y="0"/>
                </a:lnTo>
                <a:lnTo>
                  <a:pt x="43" y="0"/>
                </a:lnTo>
                <a:lnTo>
                  <a:pt x="48" y="1"/>
                </a:lnTo>
                <a:lnTo>
                  <a:pt x="52" y="3"/>
                </a:lnTo>
                <a:lnTo>
                  <a:pt x="56" y="5"/>
                </a:lnTo>
                <a:lnTo>
                  <a:pt x="58" y="8"/>
                </a:lnTo>
                <a:lnTo>
                  <a:pt x="61" y="11"/>
                </a:lnTo>
                <a:lnTo>
                  <a:pt x="62" y="15"/>
                </a:lnTo>
                <a:lnTo>
                  <a:pt x="62" y="20"/>
                </a:lnTo>
                <a:lnTo>
                  <a:pt x="62" y="20"/>
                </a:lnTo>
                <a:lnTo>
                  <a:pt x="62" y="26"/>
                </a:lnTo>
                <a:lnTo>
                  <a:pt x="59" y="32"/>
                </a:lnTo>
                <a:lnTo>
                  <a:pt x="54" y="35"/>
                </a:lnTo>
                <a:lnTo>
                  <a:pt x="51" y="38"/>
                </a:lnTo>
                <a:lnTo>
                  <a:pt x="44" y="40"/>
                </a:lnTo>
                <a:lnTo>
                  <a:pt x="38" y="40"/>
                </a:lnTo>
                <a:lnTo>
                  <a:pt x="27" y="40"/>
                </a:lnTo>
                <a:lnTo>
                  <a:pt x="27" y="40"/>
                </a:lnTo>
                <a:close/>
                <a:moveTo>
                  <a:pt x="41" y="20"/>
                </a:moveTo>
                <a:lnTo>
                  <a:pt x="41" y="20"/>
                </a:lnTo>
                <a:lnTo>
                  <a:pt x="39" y="18"/>
                </a:lnTo>
                <a:lnTo>
                  <a:pt x="37" y="16"/>
                </a:lnTo>
                <a:lnTo>
                  <a:pt x="37" y="16"/>
                </a:lnTo>
                <a:lnTo>
                  <a:pt x="33" y="18"/>
                </a:lnTo>
                <a:lnTo>
                  <a:pt x="31" y="19"/>
                </a:lnTo>
                <a:lnTo>
                  <a:pt x="28" y="23"/>
                </a:lnTo>
                <a:lnTo>
                  <a:pt x="27" y="25"/>
                </a:lnTo>
                <a:lnTo>
                  <a:pt x="27" y="25"/>
                </a:lnTo>
                <a:lnTo>
                  <a:pt x="31" y="25"/>
                </a:lnTo>
                <a:lnTo>
                  <a:pt x="36" y="25"/>
                </a:lnTo>
                <a:lnTo>
                  <a:pt x="39" y="24"/>
                </a:lnTo>
                <a:lnTo>
                  <a:pt x="41" y="21"/>
                </a:lnTo>
                <a:lnTo>
                  <a:pt x="41" y="20"/>
                </a:lnTo>
                <a:lnTo>
                  <a:pt x="41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18" name="Freeform 1143">
            <a:extLst>
              <a:ext uri="{FF2B5EF4-FFF2-40B4-BE49-F238E27FC236}">
                <a16:creationId xmlns:a16="http://schemas.microsoft.com/office/drawing/2014/main" id="{83A79534-A6E0-4FF5-8E04-001F5B690653}"/>
              </a:ext>
            </a:extLst>
          </p:cNvPr>
          <p:cNvSpPr>
            <a:spLocks/>
          </p:cNvSpPr>
          <p:nvPr/>
        </p:nvSpPr>
        <p:spPr bwMode="auto">
          <a:xfrm>
            <a:off x="3731656" y="3626034"/>
            <a:ext cx="117475" cy="122238"/>
          </a:xfrm>
          <a:custGeom>
            <a:avLst/>
            <a:gdLst>
              <a:gd name="T0" fmla="*/ 41 w 74"/>
              <a:gd name="T1" fmla="*/ 77 h 77"/>
              <a:gd name="T2" fmla="*/ 14 w 74"/>
              <a:gd name="T3" fmla="*/ 77 h 77"/>
              <a:gd name="T4" fmla="*/ 21 w 74"/>
              <a:gd name="T5" fmla="*/ 21 h 77"/>
              <a:gd name="T6" fmla="*/ 0 w 74"/>
              <a:gd name="T7" fmla="*/ 21 h 77"/>
              <a:gd name="T8" fmla="*/ 4 w 74"/>
              <a:gd name="T9" fmla="*/ 0 h 77"/>
              <a:gd name="T10" fmla="*/ 74 w 74"/>
              <a:gd name="T11" fmla="*/ 0 h 77"/>
              <a:gd name="T12" fmla="*/ 70 w 74"/>
              <a:gd name="T13" fmla="*/ 21 h 77"/>
              <a:gd name="T14" fmla="*/ 50 w 74"/>
              <a:gd name="T15" fmla="*/ 21 h 77"/>
              <a:gd name="T16" fmla="*/ 41 w 74"/>
              <a:gd name="T17" fmla="*/ 77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77">
                <a:moveTo>
                  <a:pt x="41" y="77"/>
                </a:moveTo>
                <a:lnTo>
                  <a:pt x="14" y="77"/>
                </a:lnTo>
                <a:lnTo>
                  <a:pt x="21" y="21"/>
                </a:lnTo>
                <a:lnTo>
                  <a:pt x="0" y="21"/>
                </a:lnTo>
                <a:lnTo>
                  <a:pt x="4" y="0"/>
                </a:lnTo>
                <a:lnTo>
                  <a:pt x="74" y="0"/>
                </a:lnTo>
                <a:lnTo>
                  <a:pt x="70" y="21"/>
                </a:lnTo>
                <a:lnTo>
                  <a:pt x="50" y="21"/>
                </a:lnTo>
                <a:lnTo>
                  <a:pt x="41" y="7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19" name="Freeform 1144">
            <a:extLst>
              <a:ext uri="{FF2B5EF4-FFF2-40B4-BE49-F238E27FC236}">
                <a16:creationId xmlns:a16="http://schemas.microsoft.com/office/drawing/2014/main" id="{9E88660A-5FE5-470A-BD79-7ADF5AC636B7}"/>
              </a:ext>
            </a:extLst>
          </p:cNvPr>
          <p:cNvSpPr>
            <a:spLocks/>
          </p:cNvSpPr>
          <p:nvPr/>
        </p:nvSpPr>
        <p:spPr bwMode="auto">
          <a:xfrm>
            <a:off x="3834843" y="3649846"/>
            <a:ext cx="92075" cy="101600"/>
          </a:xfrm>
          <a:custGeom>
            <a:avLst/>
            <a:gdLst>
              <a:gd name="T0" fmla="*/ 49 w 58"/>
              <a:gd name="T1" fmla="*/ 40 h 64"/>
              <a:gd name="T2" fmla="*/ 50 w 58"/>
              <a:gd name="T3" fmla="*/ 60 h 64"/>
              <a:gd name="T4" fmla="*/ 50 w 58"/>
              <a:gd name="T5" fmla="*/ 60 h 64"/>
              <a:gd name="T6" fmla="*/ 40 w 58"/>
              <a:gd name="T7" fmla="*/ 62 h 64"/>
              <a:gd name="T8" fmla="*/ 29 w 58"/>
              <a:gd name="T9" fmla="*/ 64 h 64"/>
              <a:gd name="T10" fmla="*/ 29 w 58"/>
              <a:gd name="T11" fmla="*/ 64 h 64"/>
              <a:gd name="T12" fmla="*/ 21 w 58"/>
              <a:gd name="T13" fmla="*/ 64 h 64"/>
              <a:gd name="T14" fmla="*/ 16 w 58"/>
              <a:gd name="T15" fmla="*/ 61 h 64"/>
              <a:gd name="T16" fmla="*/ 11 w 58"/>
              <a:gd name="T17" fmla="*/ 60 h 64"/>
              <a:gd name="T18" fmla="*/ 8 w 58"/>
              <a:gd name="T19" fmla="*/ 56 h 64"/>
              <a:gd name="T20" fmla="*/ 4 w 58"/>
              <a:gd name="T21" fmla="*/ 52 h 64"/>
              <a:gd name="T22" fmla="*/ 1 w 58"/>
              <a:gd name="T23" fmla="*/ 47 h 64"/>
              <a:gd name="T24" fmla="*/ 0 w 58"/>
              <a:gd name="T25" fmla="*/ 42 h 64"/>
              <a:gd name="T26" fmla="*/ 0 w 58"/>
              <a:gd name="T27" fmla="*/ 36 h 64"/>
              <a:gd name="T28" fmla="*/ 0 w 58"/>
              <a:gd name="T29" fmla="*/ 36 h 64"/>
              <a:gd name="T30" fmla="*/ 0 w 58"/>
              <a:gd name="T31" fmla="*/ 28 h 64"/>
              <a:gd name="T32" fmla="*/ 3 w 58"/>
              <a:gd name="T33" fmla="*/ 21 h 64"/>
              <a:gd name="T34" fmla="*/ 5 w 58"/>
              <a:gd name="T35" fmla="*/ 16 h 64"/>
              <a:gd name="T36" fmla="*/ 10 w 58"/>
              <a:gd name="T37" fmla="*/ 10 h 64"/>
              <a:gd name="T38" fmla="*/ 15 w 58"/>
              <a:gd name="T39" fmla="*/ 6 h 64"/>
              <a:gd name="T40" fmla="*/ 21 w 58"/>
              <a:gd name="T41" fmla="*/ 2 h 64"/>
              <a:gd name="T42" fmla="*/ 29 w 58"/>
              <a:gd name="T43" fmla="*/ 0 h 64"/>
              <a:gd name="T44" fmla="*/ 36 w 58"/>
              <a:gd name="T45" fmla="*/ 0 h 64"/>
              <a:gd name="T46" fmla="*/ 36 w 58"/>
              <a:gd name="T47" fmla="*/ 0 h 64"/>
              <a:gd name="T48" fmla="*/ 49 w 58"/>
              <a:gd name="T49" fmla="*/ 1 h 64"/>
              <a:gd name="T50" fmla="*/ 58 w 58"/>
              <a:gd name="T51" fmla="*/ 3 h 64"/>
              <a:gd name="T52" fmla="*/ 52 w 58"/>
              <a:gd name="T53" fmla="*/ 22 h 64"/>
              <a:gd name="T54" fmla="*/ 52 w 58"/>
              <a:gd name="T55" fmla="*/ 22 h 64"/>
              <a:gd name="T56" fmla="*/ 47 w 58"/>
              <a:gd name="T57" fmla="*/ 21 h 64"/>
              <a:gd name="T58" fmla="*/ 40 w 58"/>
              <a:gd name="T59" fmla="*/ 20 h 64"/>
              <a:gd name="T60" fmla="*/ 40 w 58"/>
              <a:gd name="T61" fmla="*/ 20 h 64"/>
              <a:gd name="T62" fmla="*/ 34 w 58"/>
              <a:gd name="T63" fmla="*/ 21 h 64"/>
              <a:gd name="T64" fmla="*/ 30 w 58"/>
              <a:gd name="T65" fmla="*/ 25 h 64"/>
              <a:gd name="T66" fmla="*/ 28 w 58"/>
              <a:gd name="T67" fmla="*/ 28 h 64"/>
              <a:gd name="T68" fmla="*/ 28 w 58"/>
              <a:gd name="T69" fmla="*/ 32 h 64"/>
              <a:gd name="T70" fmla="*/ 28 w 58"/>
              <a:gd name="T71" fmla="*/ 32 h 64"/>
              <a:gd name="T72" fmla="*/ 28 w 58"/>
              <a:gd name="T73" fmla="*/ 36 h 64"/>
              <a:gd name="T74" fmla="*/ 29 w 58"/>
              <a:gd name="T75" fmla="*/ 40 h 64"/>
              <a:gd name="T76" fmla="*/ 33 w 58"/>
              <a:gd name="T77" fmla="*/ 41 h 64"/>
              <a:gd name="T78" fmla="*/ 38 w 58"/>
              <a:gd name="T79" fmla="*/ 42 h 64"/>
              <a:gd name="T80" fmla="*/ 38 w 58"/>
              <a:gd name="T81" fmla="*/ 42 h 64"/>
              <a:gd name="T82" fmla="*/ 45 w 58"/>
              <a:gd name="T83" fmla="*/ 41 h 64"/>
              <a:gd name="T84" fmla="*/ 49 w 58"/>
              <a:gd name="T85" fmla="*/ 40 h 64"/>
              <a:gd name="T86" fmla="*/ 49 w 58"/>
              <a:gd name="T87" fmla="*/ 4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8" h="64">
                <a:moveTo>
                  <a:pt x="49" y="40"/>
                </a:moveTo>
                <a:lnTo>
                  <a:pt x="50" y="60"/>
                </a:lnTo>
                <a:lnTo>
                  <a:pt x="50" y="60"/>
                </a:lnTo>
                <a:lnTo>
                  <a:pt x="40" y="62"/>
                </a:lnTo>
                <a:lnTo>
                  <a:pt x="29" y="64"/>
                </a:lnTo>
                <a:lnTo>
                  <a:pt x="29" y="64"/>
                </a:lnTo>
                <a:lnTo>
                  <a:pt x="21" y="64"/>
                </a:lnTo>
                <a:lnTo>
                  <a:pt x="16" y="61"/>
                </a:lnTo>
                <a:lnTo>
                  <a:pt x="11" y="60"/>
                </a:lnTo>
                <a:lnTo>
                  <a:pt x="8" y="56"/>
                </a:lnTo>
                <a:lnTo>
                  <a:pt x="4" y="52"/>
                </a:lnTo>
                <a:lnTo>
                  <a:pt x="1" y="47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0" y="28"/>
                </a:lnTo>
                <a:lnTo>
                  <a:pt x="3" y="21"/>
                </a:lnTo>
                <a:lnTo>
                  <a:pt x="5" y="16"/>
                </a:lnTo>
                <a:lnTo>
                  <a:pt x="10" y="10"/>
                </a:lnTo>
                <a:lnTo>
                  <a:pt x="15" y="6"/>
                </a:lnTo>
                <a:lnTo>
                  <a:pt x="21" y="2"/>
                </a:lnTo>
                <a:lnTo>
                  <a:pt x="29" y="0"/>
                </a:lnTo>
                <a:lnTo>
                  <a:pt x="36" y="0"/>
                </a:lnTo>
                <a:lnTo>
                  <a:pt x="36" y="0"/>
                </a:lnTo>
                <a:lnTo>
                  <a:pt x="49" y="1"/>
                </a:lnTo>
                <a:lnTo>
                  <a:pt x="58" y="3"/>
                </a:lnTo>
                <a:lnTo>
                  <a:pt x="52" y="22"/>
                </a:lnTo>
                <a:lnTo>
                  <a:pt x="52" y="22"/>
                </a:lnTo>
                <a:lnTo>
                  <a:pt x="47" y="21"/>
                </a:lnTo>
                <a:lnTo>
                  <a:pt x="40" y="20"/>
                </a:lnTo>
                <a:lnTo>
                  <a:pt x="40" y="20"/>
                </a:lnTo>
                <a:lnTo>
                  <a:pt x="34" y="21"/>
                </a:lnTo>
                <a:lnTo>
                  <a:pt x="30" y="25"/>
                </a:lnTo>
                <a:lnTo>
                  <a:pt x="28" y="28"/>
                </a:lnTo>
                <a:lnTo>
                  <a:pt x="28" y="32"/>
                </a:lnTo>
                <a:lnTo>
                  <a:pt x="28" y="32"/>
                </a:lnTo>
                <a:lnTo>
                  <a:pt x="28" y="36"/>
                </a:lnTo>
                <a:lnTo>
                  <a:pt x="29" y="40"/>
                </a:lnTo>
                <a:lnTo>
                  <a:pt x="33" y="41"/>
                </a:lnTo>
                <a:lnTo>
                  <a:pt x="38" y="42"/>
                </a:lnTo>
                <a:lnTo>
                  <a:pt x="38" y="42"/>
                </a:lnTo>
                <a:lnTo>
                  <a:pt x="45" y="41"/>
                </a:lnTo>
                <a:lnTo>
                  <a:pt x="49" y="40"/>
                </a:lnTo>
                <a:lnTo>
                  <a:pt x="49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20" name="Freeform 1145">
            <a:extLst>
              <a:ext uri="{FF2B5EF4-FFF2-40B4-BE49-F238E27FC236}">
                <a16:creationId xmlns:a16="http://schemas.microsoft.com/office/drawing/2014/main" id="{B97CAB35-E60F-4F8A-8ADD-EEBE2EC72D2C}"/>
              </a:ext>
            </a:extLst>
          </p:cNvPr>
          <p:cNvSpPr>
            <a:spLocks noEditPoints="1"/>
          </p:cNvSpPr>
          <p:nvPr/>
        </p:nvSpPr>
        <p:spPr bwMode="auto">
          <a:xfrm>
            <a:off x="4138056" y="3621271"/>
            <a:ext cx="125413" cy="130175"/>
          </a:xfrm>
          <a:custGeom>
            <a:avLst/>
            <a:gdLst>
              <a:gd name="T0" fmla="*/ 58 w 79"/>
              <a:gd name="T1" fmla="*/ 51 h 82"/>
              <a:gd name="T2" fmla="*/ 58 w 79"/>
              <a:gd name="T3" fmla="*/ 51 h 82"/>
              <a:gd name="T4" fmla="*/ 63 w 79"/>
              <a:gd name="T5" fmla="*/ 58 h 82"/>
              <a:gd name="T6" fmla="*/ 68 w 79"/>
              <a:gd name="T7" fmla="*/ 60 h 82"/>
              <a:gd name="T8" fmla="*/ 73 w 79"/>
              <a:gd name="T9" fmla="*/ 60 h 82"/>
              <a:gd name="T10" fmla="*/ 76 w 79"/>
              <a:gd name="T11" fmla="*/ 60 h 82"/>
              <a:gd name="T12" fmla="*/ 74 w 79"/>
              <a:gd name="T13" fmla="*/ 79 h 82"/>
              <a:gd name="T14" fmla="*/ 74 w 79"/>
              <a:gd name="T15" fmla="*/ 79 h 82"/>
              <a:gd name="T16" fmla="*/ 66 w 79"/>
              <a:gd name="T17" fmla="*/ 82 h 82"/>
              <a:gd name="T18" fmla="*/ 58 w 79"/>
              <a:gd name="T19" fmla="*/ 82 h 82"/>
              <a:gd name="T20" fmla="*/ 58 w 79"/>
              <a:gd name="T21" fmla="*/ 82 h 82"/>
              <a:gd name="T22" fmla="*/ 50 w 79"/>
              <a:gd name="T23" fmla="*/ 80 h 82"/>
              <a:gd name="T24" fmla="*/ 48 w 79"/>
              <a:gd name="T25" fmla="*/ 79 h 82"/>
              <a:gd name="T26" fmla="*/ 44 w 79"/>
              <a:gd name="T27" fmla="*/ 77 h 82"/>
              <a:gd name="T28" fmla="*/ 39 w 79"/>
              <a:gd name="T29" fmla="*/ 68 h 82"/>
              <a:gd name="T30" fmla="*/ 32 w 79"/>
              <a:gd name="T31" fmla="*/ 55 h 82"/>
              <a:gd name="T32" fmla="*/ 32 w 79"/>
              <a:gd name="T33" fmla="*/ 55 h 82"/>
              <a:gd name="T34" fmla="*/ 31 w 79"/>
              <a:gd name="T35" fmla="*/ 55 h 82"/>
              <a:gd name="T36" fmla="*/ 27 w 79"/>
              <a:gd name="T37" fmla="*/ 80 h 82"/>
              <a:gd name="T38" fmla="*/ 0 w 79"/>
              <a:gd name="T39" fmla="*/ 80 h 82"/>
              <a:gd name="T40" fmla="*/ 11 w 79"/>
              <a:gd name="T41" fmla="*/ 3 h 82"/>
              <a:gd name="T42" fmla="*/ 11 w 79"/>
              <a:gd name="T43" fmla="*/ 3 h 82"/>
              <a:gd name="T44" fmla="*/ 24 w 79"/>
              <a:gd name="T45" fmla="*/ 1 h 82"/>
              <a:gd name="T46" fmla="*/ 40 w 79"/>
              <a:gd name="T47" fmla="*/ 0 h 82"/>
              <a:gd name="T48" fmla="*/ 40 w 79"/>
              <a:gd name="T49" fmla="*/ 0 h 82"/>
              <a:gd name="T50" fmla="*/ 54 w 79"/>
              <a:gd name="T51" fmla="*/ 1 h 82"/>
              <a:gd name="T52" fmla="*/ 61 w 79"/>
              <a:gd name="T53" fmla="*/ 3 h 82"/>
              <a:gd name="T54" fmla="*/ 66 w 79"/>
              <a:gd name="T55" fmla="*/ 5 h 82"/>
              <a:gd name="T56" fmla="*/ 71 w 79"/>
              <a:gd name="T57" fmla="*/ 9 h 82"/>
              <a:gd name="T58" fmla="*/ 75 w 79"/>
              <a:gd name="T59" fmla="*/ 13 h 82"/>
              <a:gd name="T60" fmla="*/ 78 w 79"/>
              <a:gd name="T61" fmla="*/ 18 h 82"/>
              <a:gd name="T62" fmla="*/ 79 w 79"/>
              <a:gd name="T63" fmla="*/ 24 h 82"/>
              <a:gd name="T64" fmla="*/ 79 w 79"/>
              <a:gd name="T65" fmla="*/ 24 h 82"/>
              <a:gd name="T66" fmla="*/ 78 w 79"/>
              <a:gd name="T67" fmla="*/ 30 h 82"/>
              <a:gd name="T68" fmla="*/ 76 w 79"/>
              <a:gd name="T69" fmla="*/ 35 h 82"/>
              <a:gd name="T70" fmla="*/ 75 w 79"/>
              <a:gd name="T71" fmla="*/ 39 h 82"/>
              <a:gd name="T72" fmla="*/ 73 w 79"/>
              <a:gd name="T73" fmla="*/ 43 h 82"/>
              <a:gd name="T74" fmla="*/ 66 w 79"/>
              <a:gd name="T75" fmla="*/ 48 h 82"/>
              <a:gd name="T76" fmla="*/ 58 w 79"/>
              <a:gd name="T77" fmla="*/ 51 h 82"/>
              <a:gd name="T78" fmla="*/ 58 w 79"/>
              <a:gd name="T79" fmla="*/ 51 h 82"/>
              <a:gd name="T80" fmla="*/ 50 w 79"/>
              <a:gd name="T81" fmla="*/ 29 h 82"/>
              <a:gd name="T82" fmla="*/ 50 w 79"/>
              <a:gd name="T83" fmla="*/ 29 h 82"/>
              <a:gd name="T84" fmla="*/ 49 w 79"/>
              <a:gd name="T85" fmla="*/ 25 h 82"/>
              <a:gd name="T86" fmla="*/ 46 w 79"/>
              <a:gd name="T87" fmla="*/ 23 h 82"/>
              <a:gd name="T88" fmla="*/ 43 w 79"/>
              <a:gd name="T89" fmla="*/ 21 h 82"/>
              <a:gd name="T90" fmla="*/ 39 w 79"/>
              <a:gd name="T91" fmla="*/ 21 h 82"/>
              <a:gd name="T92" fmla="*/ 39 w 79"/>
              <a:gd name="T93" fmla="*/ 21 h 82"/>
              <a:gd name="T94" fmla="*/ 36 w 79"/>
              <a:gd name="T95" fmla="*/ 21 h 82"/>
              <a:gd name="T96" fmla="*/ 34 w 79"/>
              <a:gd name="T97" fmla="*/ 38 h 82"/>
              <a:gd name="T98" fmla="*/ 34 w 79"/>
              <a:gd name="T99" fmla="*/ 38 h 82"/>
              <a:gd name="T100" fmla="*/ 36 w 79"/>
              <a:gd name="T101" fmla="*/ 38 h 82"/>
              <a:gd name="T102" fmla="*/ 36 w 79"/>
              <a:gd name="T103" fmla="*/ 38 h 82"/>
              <a:gd name="T104" fmla="*/ 40 w 79"/>
              <a:gd name="T105" fmla="*/ 38 h 82"/>
              <a:gd name="T106" fmla="*/ 45 w 79"/>
              <a:gd name="T107" fmla="*/ 36 h 82"/>
              <a:gd name="T108" fmla="*/ 49 w 79"/>
              <a:gd name="T109" fmla="*/ 33 h 82"/>
              <a:gd name="T110" fmla="*/ 50 w 79"/>
              <a:gd name="T111" fmla="*/ 31 h 82"/>
              <a:gd name="T112" fmla="*/ 50 w 79"/>
              <a:gd name="T113" fmla="*/ 29 h 82"/>
              <a:gd name="T114" fmla="*/ 50 w 79"/>
              <a:gd name="T115" fmla="*/ 29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9" h="82">
                <a:moveTo>
                  <a:pt x="58" y="51"/>
                </a:moveTo>
                <a:lnTo>
                  <a:pt x="58" y="51"/>
                </a:lnTo>
                <a:lnTo>
                  <a:pt x="63" y="58"/>
                </a:lnTo>
                <a:lnTo>
                  <a:pt x="68" y="60"/>
                </a:lnTo>
                <a:lnTo>
                  <a:pt x="73" y="60"/>
                </a:lnTo>
                <a:lnTo>
                  <a:pt x="76" y="60"/>
                </a:lnTo>
                <a:lnTo>
                  <a:pt x="74" y="79"/>
                </a:lnTo>
                <a:lnTo>
                  <a:pt x="74" y="79"/>
                </a:lnTo>
                <a:lnTo>
                  <a:pt x="66" y="82"/>
                </a:lnTo>
                <a:lnTo>
                  <a:pt x="58" y="82"/>
                </a:lnTo>
                <a:lnTo>
                  <a:pt x="58" y="82"/>
                </a:lnTo>
                <a:lnTo>
                  <a:pt x="50" y="80"/>
                </a:lnTo>
                <a:lnTo>
                  <a:pt x="48" y="79"/>
                </a:lnTo>
                <a:lnTo>
                  <a:pt x="44" y="77"/>
                </a:lnTo>
                <a:lnTo>
                  <a:pt x="39" y="68"/>
                </a:lnTo>
                <a:lnTo>
                  <a:pt x="32" y="55"/>
                </a:lnTo>
                <a:lnTo>
                  <a:pt x="32" y="55"/>
                </a:lnTo>
                <a:lnTo>
                  <a:pt x="31" y="55"/>
                </a:lnTo>
                <a:lnTo>
                  <a:pt x="27" y="80"/>
                </a:lnTo>
                <a:lnTo>
                  <a:pt x="0" y="80"/>
                </a:lnTo>
                <a:lnTo>
                  <a:pt x="11" y="3"/>
                </a:lnTo>
                <a:lnTo>
                  <a:pt x="11" y="3"/>
                </a:lnTo>
                <a:lnTo>
                  <a:pt x="24" y="1"/>
                </a:lnTo>
                <a:lnTo>
                  <a:pt x="40" y="0"/>
                </a:lnTo>
                <a:lnTo>
                  <a:pt x="40" y="0"/>
                </a:lnTo>
                <a:lnTo>
                  <a:pt x="54" y="1"/>
                </a:lnTo>
                <a:lnTo>
                  <a:pt x="61" y="3"/>
                </a:lnTo>
                <a:lnTo>
                  <a:pt x="66" y="5"/>
                </a:lnTo>
                <a:lnTo>
                  <a:pt x="71" y="9"/>
                </a:lnTo>
                <a:lnTo>
                  <a:pt x="75" y="13"/>
                </a:lnTo>
                <a:lnTo>
                  <a:pt x="78" y="18"/>
                </a:lnTo>
                <a:lnTo>
                  <a:pt x="79" y="24"/>
                </a:lnTo>
                <a:lnTo>
                  <a:pt x="79" y="24"/>
                </a:lnTo>
                <a:lnTo>
                  <a:pt x="78" y="30"/>
                </a:lnTo>
                <a:lnTo>
                  <a:pt x="76" y="35"/>
                </a:lnTo>
                <a:lnTo>
                  <a:pt x="75" y="39"/>
                </a:lnTo>
                <a:lnTo>
                  <a:pt x="73" y="43"/>
                </a:lnTo>
                <a:lnTo>
                  <a:pt x="66" y="48"/>
                </a:lnTo>
                <a:lnTo>
                  <a:pt x="58" y="51"/>
                </a:lnTo>
                <a:lnTo>
                  <a:pt x="58" y="51"/>
                </a:lnTo>
                <a:close/>
                <a:moveTo>
                  <a:pt x="50" y="29"/>
                </a:moveTo>
                <a:lnTo>
                  <a:pt x="50" y="29"/>
                </a:lnTo>
                <a:lnTo>
                  <a:pt x="49" y="25"/>
                </a:lnTo>
                <a:lnTo>
                  <a:pt x="46" y="23"/>
                </a:lnTo>
                <a:lnTo>
                  <a:pt x="43" y="21"/>
                </a:lnTo>
                <a:lnTo>
                  <a:pt x="39" y="21"/>
                </a:lnTo>
                <a:lnTo>
                  <a:pt x="39" y="21"/>
                </a:lnTo>
                <a:lnTo>
                  <a:pt x="36" y="21"/>
                </a:lnTo>
                <a:lnTo>
                  <a:pt x="34" y="38"/>
                </a:lnTo>
                <a:lnTo>
                  <a:pt x="34" y="38"/>
                </a:lnTo>
                <a:lnTo>
                  <a:pt x="36" y="38"/>
                </a:lnTo>
                <a:lnTo>
                  <a:pt x="36" y="38"/>
                </a:lnTo>
                <a:lnTo>
                  <a:pt x="40" y="38"/>
                </a:lnTo>
                <a:lnTo>
                  <a:pt x="45" y="36"/>
                </a:lnTo>
                <a:lnTo>
                  <a:pt x="49" y="33"/>
                </a:lnTo>
                <a:lnTo>
                  <a:pt x="50" y="31"/>
                </a:lnTo>
                <a:lnTo>
                  <a:pt x="50" y="29"/>
                </a:lnTo>
                <a:lnTo>
                  <a:pt x="50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21" name="Freeform 1146">
            <a:extLst>
              <a:ext uri="{FF2B5EF4-FFF2-40B4-BE49-F238E27FC236}">
                <a16:creationId xmlns:a16="http://schemas.microsoft.com/office/drawing/2014/main" id="{A8995769-C682-4933-BC37-E948F0CB7D2F}"/>
              </a:ext>
            </a:extLst>
          </p:cNvPr>
          <p:cNvSpPr>
            <a:spLocks/>
          </p:cNvSpPr>
          <p:nvPr/>
        </p:nvSpPr>
        <p:spPr bwMode="auto">
          <a:xfrm>
            <a:off x="4271406" y="3651434"/>
            <a:ext cx="117475" cy="100013"/>
          </a:xfrm>
          <a:custGeom>
            <a:avLst/>
            <a:gdLst>
              <a:gd name="T0" fmla="*/ 68 w 74"/>
              <a:gd name="T1" fmla="*/ 39 h 63"/>
              <a:gd name="T2" fmla="*/ 68 w 74"/>
              <a:gd name="T3" fmla="*/ 39 h 63"/>
              <a:gd name="T4" fmla="*/ 68 w 74"/>
              <a:gd name="T5" fmla="*/ 41 h 63"/>
              <a:gd name="T6" fmla="*/ 69 w 74"/>
              <a:gd name="T7" fmla="*/ 44 h 63"/>
              <a:gd name="T8" fmla="*/ 70 w 74"/>
              <a:gd name="T9" fmla="*/ 44 h 63"/>
              <a:gd name="T10" fmla="*/ 74 w 74"/>
              <a:gd name="T11" fmla="*/ 44 h 63"/>
              <a:gd name="T12" fmla="*/ 71 w 74"/>
              <a:gd name="T13" fmla="*/ 60 h 63"/>
              <a:gd name="T14" fmla="*/ 71 w 74"/>
              <a:gd name="T15" fmla="*/ 60 h 63"/>
              <a:gd name="T16" fmla="*/ 64 w 74"/>
              <a:gd name="T17" fmla="*/ 63 h 63"/>
              <a:gd name="T18" fmla="*/ 55 w 74"/>
              <a:gd name="T19" fmla="*/ 63 h 63"/>
              <a:gd name="T20" fmla="*/ 55 w 74"/>
              <a:gd name="T21" fmla="*/ 63 h 63"/>
              <a:gd name="T22" fmla="*/ 49 w 74"/>
              <a:gd name="T23" fmla="*/ 63 h 63"/>
              <a:gd name="T24" fmla="*/ 45 w 74"/>
              <a:gd name="T25" fmla="*/ 60 h 63"/>
              <a:gd name="T26" fmla="*/ 41 w 74"/>
              <a:gd name="T27" fmla="*/ 58 h 63"/>
              <a:gd name="T28" fmla="*/ 39 w 74"/>
              <a:gd name="T29" fmla="*/ 54 h 63"/>
              <a:gd name="T30" fmla="*/ 39 w 74"/>
              <a:gd name="T31" fmla="*/ 54 h 63"/>
              <a:gd name="T32" fmla="*/ 35 w 74"/>
              <a:gd name="T33" fmla="*/ 58 h 63"/>
              <a:gd name="T34" fmla="*/ 30 w 74"/>
              <a:gd name="T35" fmla="*/ 60 h 63"/>
              <a:gd name="T36" fmla="*/ 24 w 74"/>
              <a:gd name="T37" fmla="*/ 63 h 63"/>
              <a:gd name="T38" fmla="*/ 19 w 74"/>
              <a:gd name="T39" fmla="*/ 63 h 63"/>
              <a:gd name="T40" fmla="*/ 19 w 74"/>
              <a:gd name="T41" fmla="*/ 63 h 63"/>
              <a:gd name="T42" fmla="*/ 14 w 74"/>
              <a:gd name="T43" fmla="*/ 63 h 63"/>
              <a:gd name="T44" fmla="*/ 10 w 74"/>
              <a:gd name="T45" fmla="*/ 61 h 63"/>
              <a:gd name="T46" fmla="*/ 7 w 74"/>
              <a:gd name="T47" fmla="*/ 59 h 63"/>
              <a:gd name="T48" fmla="*/ 5 w 74"/>
              <a:gd name="T49" fmla="*/ 56 h 63"/>
              <a:gd name="T50" fmla="*/ 2 w 74"/>
              <a:gd name="T51" fmla="*/ 54 h 63"/>
              <a:gd name="T52" fmla="*/ 1 w 74"/>
              <a:gd name="T53" fmla="*/ 50 h 63"/>
              <a:gd name="T54" fmla="*/ 0 w 74"/>
              <a:gd name="T55" fmla="*/ 46 h 63"/>
              <a:gd name="T56" fmla="*/ 1 w 74"/>
              <a:gd name="T57" fmla="*/ 41 h 63"/>
              <a:gd name="T58" fmla="*/ 6 w 74"/>
              <a:gd name="T59" fmla="*/ 0 h 63"/>
              <a:gd name="T60" fmla="*/ 35 w 74"/>
              <a:gd name="T61" fmla="*/ 0 h 63"/>
              <a:gd name="T62" fmla="*/ 30 w 74"/>
              <a:gd name="T63" fmla="*/ 35 h 63"/>
              <a:gd name="T64" fmla="*/ 30 w 74"/>
              <a:gd name="T65" fmla="*/ 35 h 63"/>
              <a:gd name="T66" fmla="*/ 30 w 74"/>
              <a:gd name="T67" fmla="*/ 38 h 63"/>
              <a:gd name="T68" fmla="*/ 30 w 74"/>
              <a:gd name="T69" fmla="*/ 39 h 63"/>
              <a:gd name="T70" fmla="*/ 33 w 74"/>
              <a:gd name="T71" fmla="*/ 40 h 63"/>
              <a:gd name="T72" fmla="*/ 34 w 74"/>
              <a:gd name="T73" fmla="*/ 40 h 63"/>
              <a:gd name="T74" fmla="*/ 34 w 74"/>
              <a:gd name="T75" fmla="*/ 40 h 63"/>
              <a:gd name="T76" fmla="*/ 36 w 74"/>
              <a:gd name="T77" fmla="*/ 40 h 63"/>
              <a:gd name="T78" fmla="*/ 38 w 74"/>
              <a:gd name="T79" fmla="*/ 39 h 63"/>
              <a:gd name="T80" fmla="*/ 39 w 74"/>
              <a:gd name="T81" fmla="*/ 38 h 63"/>
              <a:gd name="T82" fmla="*/ 40 w 74"/>
              <a:gd name="T83" fmla="*/ 35 h 63"/>
              <a:gd name="T84" fmla="*/ 45 w 74"/>
              <a:gd name="T85" fmla="*/ 0 h 63"/>
              <a:gd name="T86" fmla="*/ 73 w 74"/>
              <a:gd name="T87" fmla="*/ 0 h 63"/>
              <a:gd name="T88" fmla="*/ 68 w 74"/>
              <a:gd name="T89" fmla="*/ 39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4" h="63">
                <a:moveTo>
                  <a:pt x="68" y="39"/>
                </a:moveTo>
                <a:lnTo>
                  <a:pt x="68" y="39"/>
                </a:lnTo>
                <a:lnTo>
                  <a:pt x="68" y="41"/>
                </a:lnTo>
                <a:lnTo>
                  <a:pt x="69" y="44"/>
                </a:lnTo>
                <a:lnTo>
                  <a:pt x="70" y="44"/>
                </a:lnTo>
                <a:lnTo>
                  <a:pt x="74" y="44"/>
                </a:lnTo>
                <a:lnTo>
                  <a:pt x="71" y="60"/>
                </a:lnTo>
                <a:lnTo>
                  <a:pt x="71" y="60"/>
                </a:lnTo>
                <a:lnTo>
                  <a:pt x="64" y="63"/>
                </a:lnTo>
                <a:lnTo>
                  <a:pt x="55" y="63"/>
                </a:lnTo>
                <a:lnTo>
                  <a:pt x="55" y="63"/>
                </a:lnTo>
                <a:lnTo>
                  <a:pt x="49" y="63"/>
                </a:lnTo>
                <a:lnTo>
                  <a:pt x="45" y="60"/>
                </a:lnTo>
                <a:lnTo>
                  <a:pt x="41" y="58"/>
                </a:lnTo>
                <a:lnTo>
                  <a:pt x="39" y="54"/>
                </a:lnTo>
                <a:lnTo>
                  <a:pt x="39" y="54"/>
                </a:lnTo>
                <a:lnTo>
                  <a:pt x="35" y="58"/>
                </a:lnTo>
                <a:lnTo>
                  <a:pt x="30" y="60"/>
                </a:lnTo>
                <a:lnTo>
                  <a:pt x="24" y="63"/>
                </a:lnTo>
                <a:lnTo>
                  <a:pt x="19" y="63"/>
                </a:lnTo>
                <a:lnTo>
                  <a:pt x="19" y="63"/>
                </a:lnTo>
                <a:lnTo>
                  <a:pt x="14" y="63"/>
                </a:lnTo>
                <a:lnTo>
                  <a:pt x="10" y="61"/>
                </a:lnTo>
                <a:lnTo>
                  <a:pt x="7" y="59"/>
                </a:lnTo>
                <a:lnTo>
                  <a:pt x="5" y="56"/>
                </a:lnTo>
                <a:lnTo>
                  <a:pt x="2" y="54"/>
                </a:lnTo>
                <a:lnTo>
                  <a:pt x="1" y="50"/>
                </a:lnTo>
                <a:lnTo>
                  <a:pt x="0" y="46"/>
                </a:lnTo>
                <a:lnTo>
                  <a:pt x="1" y="41"/>
                </a:lnTo>
                <a:lnTo>
                  <a:pt x="6" y="0"/>
                </a:lnTo>
                <a:lnTo>
                  <a:pt x="35" y="0"/>
                </a:lnTo>
                <a:lnTo>
                  <a:pt x="30" y="35"/>
                </a:lnTo>
                <a:lnTo>
                  <a:pt x="30" y="35"/>
                </a:lnTo>
                <a:lnTo>
                  <a:pt x="30" y="38"/>
                </a:lnTo>
                <a:lnTo>
                  <a:pt x="30" y="39"/>
                </a:lnTo>
                <a:lnTo>
                  <a:pt x="33" y="40"/>
                </a:lnTo>
                <a:lnTo>
                  <a:pt x="34" y="40"/>
                </a:lnTo>
                <a:lnTo>
                  <a:pt x="34" y="40"/>
                </a:lnTo>
                <a:lnTo>
                  <a:pt x="36" y="40"/>
                </a:lnTo>
                <a:lnTo>
                  <a:pt x="38" y="39"/>
                </a:lnTo>
                <a:lnTo>
                  <a:pt x="39" y="38"/>
                </a:lnTo>
                <a:lnTo>
                  <a:pt x="40" y="35"/>
                </a:lnTo>
                <a:lnTo>
                  <a:pt x="45" y="0"/>
                </a:lnTo>
                <a:lnTo>
                  <a:pt x="73" y="0"/>
                </a:lnTo>
                <a:lnTo>
                  <a:pt x="68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22" name="Freeform 1147">
            <a:extLst>
              <a:ext uri="{FF2B5EF4-FFF2-40B4-BE49-F238E27FC236}">
                <a16:creationId xmlns:a16="http://schemas.microsoft.com/office/drawing/2014/main" id="{0E14EA13-D03D-4F08-92D4-3FF56BE6FE0F}"/>
              </a:ext>
            </a:extLst>
          </p:cNvPr>
          <p:cNvSpPr>
            <a:spLocks noEditPoints="1"/>
          </p:cNvSpPr>
          <p:nvPr/>
        </p:nvSpPr>
        <p:spPr bwMode="auto">
          <a:xfrm>
            <a:off x="3714193" y="4129271"/>
            <a:ext cx="122238" cy="128588"/>
          </a:xfrm>
          <a:custGeom>
            <a:avLst/>
            <a:gdLst>
              <a:gd name="T0" fmla="*/ 57 w 77"/>
              <a:gd name="T1" fmla="*/ 50 h 81"/>
              <a:gd name="T2" fmla="*/ 57 w 77"/>
              <a:gd name="T3" fmla="*/ 50 h 81"/>
              <a:gd name="T4" fmla="*/ 62 w 77"/>
              <a:gd name="T5" fmla="*/ 57 h 81"/>
              <a:gd name="T6" fmla="*/ 67 w 77"/>
              <a:gd name="T7" fmla="*/ 59 h 81"/>
              <a:gd name="T8" fmla="*/ 71 w 77"/>
              <a:gd name="T9" fmla="*/ 60 h 81"/>
              <a:gd name="T10" fmla="*/ 75 w 77"/>
              <a:gd name="T11" fmla="*/ 60 h 81"/>
              <a:gd name="T12" fmla="*/ 72 w 77"/>
              <a:gd name="T13" fmla="*/ 79 h 81"/>
              <a:gd name="T14" fmla="*/ 72 w 77"/>
              <a:gd name="T15" fmla="*/ 79 h 81"/>
              <a:gd name="T16" fmla="*/ 66 w 77"/>
              <a:gd name="T17" fmla="*/ 81 h 81"/>
              <a:gd name="T18" fmla="*/ 57 w 77"/>
              <a:gd name="T19" fmla="*/ 81 h 81"/>
              <a:gd name="T20" fmla="*/ 57 w 77"/>
              <a:gd name="T21" fmla="*/ 81 h 81"/>
              <a:gd name="T22" fmla="*/ 50 w 77"/>
              <a:gd name="T23" fmla="*/ 79 h 81"/>
              <a:gd name="T24" fmla="*/ 46 w 77"/>
              <a:gd name="T25" fmla="*/ 78 h 81"/>
              <a:gd name="T26" fmla="*/ 43 w 77"/>
              <a:gd name="T27" fmla="*/ 76 h 81"/>
              <a:gd name="T28" fmla="*/ 37 w 77"/>
              <a:gd name="T29" fmla="*/ 68 h 81"/>
              <a:gd name="T30" fmla="*/ 32 w 77"/>
              <a:gd name="T31" fmla="*/ 55 h 81"/>
              <a:gd name="T32" fmla="*/ 32 w 77"/>
              <a:gd name="T33" fmla="*/ 55 h 81"/>
              <a:gd name="T34" fmla="*/ 31 w 77"/>
              <a:gd name="T35" fmla="*/ 55 h 81"/>
              <a:gd name="T36" fmla="*/ 27 w 77"/>
              <a:gd name="T37" fmla="*/ 79 h 81"/>
              <a:gd name="T38" fmla="*/ 0 w 77"/>
              <a:gd name="T39" fmla="*/ 79 h 81"/>
              <a:gd name="T40" fmla="*/ 10 w 77"/>
              <a:gd name="T41" fmla="*/ 3 h 81"/>
              <a:gd name="T42" fmla="*/ 10 w 77"/>
              <a:gd name="T43" fmla="*/ 3 h 81"/>
              <a:gd name="T44" fmla="*/ 23 w 77"/>
              <a:gd name="T45" fmla="*/ 0 h 81"/>
              <a:gd name="T46" fmla="*/ 38 w 77"/>
              <a:gd name="T47" fmla="*/ 0 h 81"/>
              <a:gd name="T48" fmla="*/ 38 w 77"/>
              <a:gd name="T49" fmla="*/ 0 h 81"/>
              <a:gd name="T50" fmla="*/ 53 w 77"/>
              <a:gd name="T51" fmla="*/ 1 h 81"/>
              <a:gd name="T52" fmla="*/ 60 w 77"/>
              <a:gd name="T53" fmla="*/ 3 h 81"/>
              <a:gd name="T54" fmla="*/ 66 w 77"/>
              <a:gd name="T55" fmla="*/ 5 h 81"/>
              <a:gd name="T56" fmla="*/ 71 w 77"/>
              <a:gd name="T57" fmla="*/ 8 h 81"/>
              <a:gd name="T58" fmla="*/ 75 w 77"/>
              <a:gd name="T59" fmla="*/ 11 h 81"/>
              <a:gd name="T60" fmla="*/ 77 w 77"/>
              <a:gd name="T61" fmla="*/ 18 h 81"/>
              <a:gd name="T62" fmla="*/ 77 w 77"/>
              <a:gd name="T63" fmla="*/ 24 h 81"/>
              <a:gd name="T64" fmla="*/ 77 w 77"/>
              <a:gd name="T65" fmla="*/ 24 h 81"/>
              <a:gd name="T66" fmla="*/ 77 w 77"/>
              <a:gd name="T67" fmla="*/ 29 h 81"/>
              <a:gd name="T68" fmla="*/ 76 w 77"/>
              <a:gd name="T69" fmla="*/ 34 h 81"/>
              <a:gd name="T70" fmla="*/ 74 w 77"/>
              <a:gd name="T71" fmla="*/ 38 h 81"/>
              <a:gd name="T72" fmla="*/ 71 w 77"/>
              <a:gd name="T73" fmla="*/ 42 h 81"/>
              <a:gd name="T74" fmla="*/ 65 w 77"/>
              <a:gd name="T75" fmla="*/ 47 h 81"/>
              <a:gd name="T76" fmla="*/ 57 w 77"/>
              <a:gd name="T77" fmla="*/ 50 h 81"/>
              <a:gd name="T78" fmla="*/ 57 w 77"/>
              <a:gd name="T79" fmla="*/ 50 h 81"/>
              <a:gd name="T80" fmla="*/ 50 w 77"/>
              <a:gd name="T81" fmla="*/ 28 h 81"/>
              <a:gd name="T82" fmla="*/ 50 w 77"/>
              <a:gd name="T83" fmla="*/ 28 h 81"/>
              <a:gd name="T84" fmla="*/ 48 w 77"/>
              <a:gd name="T85" fmla="*/ 24 h 81"/>
              <a:gd name="T86" fmla="*/ 46 w 77"/>
              <a:gd name="T87" fmla="*/ 23 h 81"/>
              <a:gd name="T88" fmla="*/ 42 w 77"/>
              <a:gd name="T89" fmla="*/ 22 h 81"/>
              <a:gd name="T90" fmla="*/ 38 w 77"/>
              <a:gd name="T91" fmla="*/ 22 h 81"/>
              <a:gd name="T92" fmla="*/ 38 w 77"/>
              <a:gd name="T93" fmla="*/ 22 h 81"/>
              <a:gd name="T94" fmla="*/ 35 w 77"/>
              <a:gd name="T95" fmla="*/ 22 h 81"/>
              <a:gd name="T96" fmla="*/ 32 w 77"/>
              <a:gd name="T97" fmla="*/ 37 h 81"/>
              <a:gd name="T98" fmla="*/ 32 w 77"/>
              <a:gd name="T99" fmla="*/ 37 h 81"/>
              <a:gd name="T100" fmla="*/ 35 w 77"/>
              <a:gd name="T101" fmla="*/ 37 h 81"/>
              <a:gd name="T102" fmla="*/ 35 w 77"/>
              <a:gd name="T103" fmla="*/ 37 h 81"/>
              <a:gd name="T104" fmla="*/ 40 w 77"/>
              <a:gd name="T105" fmla="*/ 37 h 81"/>
              <a:gd name="T106" fmla="*/ 45 w 77"/>
              <a:gd name="T107" fmla="*/ 35 h 81"/>
              <a:gd name="T108" fmla="*/ 47 w 77"/>
              <a:gd name="T109" fmla="*/ 33 h 81"/>
              <a:gd name="T110" fmla="*/ 48 w 77"/>
              <a:gd name="T111" fmla="*/ 30 h 81"/>
              <a:gd name="T112" fmla="*/ 50 w 77"/>
              <a:gd name="T113" fmla="*/ 28 h 81"/>
              <a:gd name="T114" fmla="*/ 50 w 77"/>
              <a:gd name="T115" fmla="*/ 28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7" h="81">
                <a:moveTo>
                  <a:pt x="57" y="50"/>
                </a:moveTo>
                <a:lnTo>
                  <a:pt x="57" y="50"/>
                </a:lnTo>
                <a:lnTo>
                  <a:pt x="62" y="57"/>
                </a:lnTo>
                <a:lnTo>
                  <a:pt x="67" y="59"/>
                </a:lnTo>
                <a:lnTo>
                  <a:pt x="71" y="60"/>
                </a:lnTo>
                <a:lnTo>
                  <a:pt x="75" y="60"/>
                </a:lnTo>
                <a:lnTo>
                  <a:pt x="72" y="79"/>
                </a:lnTo>
                <a:lnTo>
                  <a:pt x="72" y="79"/>
                </a:lnTo>
                <a:lnTo>
                  <a:pt x="66" y="81"/>
                </a:lnTo>
                <a:lnTo>
                  <a:pt x="57" y="81"/>
                </a:lnTo>
                <a:lnTo>
                  <a:pt x="57" y="81"/>
                </a:lnTo>
                <a:lnTo>
                  <a:pt x="50" y="79"/>
                </a:lnTo>
                <a:lnTo>
                  <a:pt x="46" y="78"/>
                </a:lnTo>
                <a:lnTo>
                  <a:pt x="43" y="76"/>
                </a:lnTo>
                <a:lnTo>
                  <a:pt x="37" y="68"/>
                </a:lnTo>
                <a:lnTo>
                  <a:pt x="32" y="55"/>
                </a:lnTo>
                <a:lnTo>
                  <a:pt x="32" y="55"/>
                </a:lnTo>
                <a:lnTo>
                  <a:pt x="31" y="55"/>
                </a:lnTo>
                <a:lnTo>
                  <a:pt x="27" y="79"/>
                </a:lnTo>
                <a:lnTo>
                  <a:pt x="0" y="79"/>
                </a:lnTo>
                <a:lnTo>
                  <a:pt x="10" y="3"/>
                </a:lnTo>
                <a:lnTo>
                  <a:pt x="10" y="3"/>
                </a:lnTo>
                <a:lnTo>
                  <a:pt x="23" y="0"/>
                </a:lnTo>
                <a:lnTo>
                  <a:pt x="38" y="0"/>
                </a:lnTo>
                <a:lnTo>
                  <a:pt x="38" y="0"/>
                </a:lnTo>
                <a:lnTo>
                  <a:pt x="53" y="1"/>
                </a:lnTo>
                <a:lnTo>
                  <a:pt x="60" y="3"/>
                </a:lnTo>
                <a:lnTo>
                  <a:pt x="66" y="5"/>
                </a:lnTo>
                <a:lnTo>
                  <a:pt x="71" y="8"/>
                </a:lnTo>
                <a:lnTo>
                  <a:pt x="75" y="11"/>
                </a:lnTo>
                <a:lnTo>
                  <a:pt x="77" y="18"/>
                </a:lnTo>
                <a:lnTo>
                  <a:pt x="77" y="24"/>
                </a:lnTo>
                <a:lnTo>
                  <a:pt x="77" y="24"/>
                </a:lnTo>
                <a:lnTo>
                  <a:pt x="77" y="29"/>
                </a:lnTo>
                <a:lnTo>
                  <a:pt x="76" y="34"/>
                </a:lnTo>
                <a:lnTo>
                  <a:pt x="74" y="38"/>
                </a:lnTo>
                <a:lnTo>
                  <a:pt x="71" y="42"/>
                </a:lnTo>
                <a:lnTo>
                  <a:pt x="65" y="47"/>
                </a:lnTo>
                <a:lnTo>
                  <a:pt x="57" y="50"/>
                </a:lnTo>
                <a:lnTo>
                  <a:pt x="57" y="50"/>
                </a:lnTo>
                <a:close/>
                <a:moveTo>
                  <a:pt x="50" y="28"/>
                </a:moveTo>
                <a:lnTo>
                  <a:pt x="50" y="28"/>
                </a:lnTo>
                <a:lnTo>
                  <a:pt x="48" y="24"/>
                </a:lnTo>
                <a:lnTo>
                  <a:pt x="46" y="23"/>
                </a:lnTo>
                <a:lnTo>
                  <a:pt x="42" y="22"/>
                </a:lnTo>
                <a:lnTo>
                  <a:pt x="38" y="22"/>
                </a:lnTo>
                <a:lnTo>
                  <a:pt x="38" y="22"/>
                </a:lnTo>
                <a:lnTo>
                  <a:pt x="35" y="22"/>
                </a:lnTo>
                <a:lnTo>
                  <a:pt x="32" y="37"/>
                </a:lnTo>
                <a:lnTo>
                  <a:pt x="32" y="37"/>
                </a:lnTo>
                <a:lnTo>
                  <a:pt x="35" y="37"/>
                </a:lnTo>
                <a:lnTo>
                  <a:pt x="35" y="37"/>
                </a:lnTo>
                <a:lnTo>
                  <a:pt x="40" y="37"/>
                </a:lnTo>
                <a:lnTo>
                  <a:pt x="45" y="35"/>
                </a:lnTo>
                <a:lnTo>
                  <a:pt x="47" y="33"/>
                </a:lnTo>
                <a:lnTo>
                  <a:pt x="48" y="30"/>
                </a:lnTo>
                <a:lnTo>
                  <a:pt x="50" y="28"/>
                </a:lnTo>
                <a:lnTo>
                  <a:pt x="50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23" name="Freeform 1148">
            <a:extLst>
              <a:ext uri="{FF2B5EF4-FFF2-40B4-BE49-F238E27FC236}">
                <a16:creationId xmlns:a16="http://schemas.microsoft.com/office/drawing/2014/main" id="{4CF07BD9-F906-464B-84E0-05E42084C78F}"/>
              </a:ext>
            </a:extLst>
          </p:cNvPr>
          <p:cNvSpPr>
            <a:spLocks noEditPoints="1"/>
          </p:cNvSpPr>
          <p:nvPr/>
        </p:nvSpPr>
        <p:spPr bwMode="auto">
          <a:xfrm>
            <a:off x="3842781" y="4154671"/>
            <a:ext cx="100013" cy="103188"/>
          </a:xfrm>
          <a:custGeom>
            <a:avLst/>
            <a:gdLst>
              <a:gd name="T0" fmla="*/ 26 w 63"/>
              <a:gd name="T1" fmla="*/ 42 h 65"/>
              <a:gd name="T2" fmla="*/ 31 w 63"/>
              <a:gd name="T3" fmla="*/ 44 h 65"/>
              <a:gd name="T4" fmla="*/ 38 w 63"/>
              <a:gd name="T5" fmla="*/ 46 h 65"/>
              <a:gd name="T6" fmla="*/ 54 w 63"/>
              <a:gd name="T7" fmla="*/ 43 h 65"/>
              <a:gd name="T8" fmla="*/ 55 w 63"/>
              <a:gd name="T9" fmla="*/ 61 h 65"/>
              <a:gd name="T10" fmla="*/ 31 w 63"/>
              <a:gd name="T11" fmla="*/ 65 h 65"/>
              <a:gd name="T12" fmla="*/ 25 w 63"/>
              <a:gd name="T13" fmla="*/ 65 h 65"/>
              <a:gd name="T14" fmla="*/ 14 w 63"/>
              <a:gd name="T15" fmla="*/ 61 h 65"/>
              <a:gd name="T16" fmla="*/ 5 w 63"/>
              <a:gd name="T17" fmla="*/ 54 h 65"/>
              <a:gd name="T18" fmla="*/ 1 w 63"/>
              <a:gd name="T19" fmla="*/ 44 h 65"/>
              <a:gd name="T20" fmla="*/ 0 w 63"/>
              <a:gd name="T21" fmla="*/ 37 h 65"/>
              <a:gd name="T22" fmla="*/ 3 w 63"/>
              <a:gd name="T23" fmla="*/ 23 h 65"/>
              <a:gd name="T24" fmla="*/ 11 w 63"/>
              <a:gd name="T25" fmla="*/ 12 h 65"/>
              <a:gd name="T26" fmla="*/ 23 w 63"/>
              <a:gd name="T27" fmla="*/ 4 h 65"/>
              <a:gd name="T28" fmla="*/ 38 w 63"/>
              <a:gd name="T29" fmla="*/ 0 h 65"/>
              <a:gd name="T30" fmla="*/ 43 w 63"/>
              <a:gd name="T31" fmla="*/ 2 h 65"/>
              <a:gd name="T32" fmla="*/ 52 w 63"/>
              <a:gd name="T33" fmla="*/ 4 h 65"/>
              <a:gd name="T34" fmla="*/ 59 w 63"/>
              <a:gd name="T35" fmla="*/ 9 h 65"/>
              <a:gd name="T36" fmla="*/ 62 w 63"/>
              <a:gd name="T37" fmla="*/ 17 h 65"/>
              <a:gd name="T38" fmla="*/ 63 w 63"/>
              <a:gd name="T39" fmla="*/ 22 h 65"/>
              <a:gd name="T40" fmla="*/ 59 w 63"/>
              <a:gd name="T41" fmla="*/ 33 h 65"/>
              <a:gd name="T42" fmla="*/ 50 w 63"/>
              <a:gd name="T43" fmla="*/ 39 h 65"/>
              <a:gd name="T44" fmla="*/ 39 w 63"/>
              <a:gd name="T45" fmla="*/ 42 h 65"/>
              <a:gd name="T46" fmla="*/ 26 w 63"/>
              <a:gd name="T47" fmla="*/ 42 h 65"/>
              <a:gd name="T48" fmla="*/ 40 w 63"/>
              <a:gd name="T49" fmla="*/ 22 h 65"/>
              <a:gd name="T50" fmla="*/ 36 w 63"/>
              <a:gd name="T51" fmla="*/ 18 h 65"/>
              <a:gd name="T52" fmla="*/ 33 w 63"/>
              <a:gd name="T53" fmla="*/ 18 h 65"/>
              <a:gd name="T54" fmla="*/ 29 w 63"/>
              <a:gd name="T55" fmla="*/ 23 h 65"/>
              <a:gd name="T56" fmla="*/ 28 w 63"/>
              <a:gd name="T57" fmla="*/ 27 h 65"/>
              <a:gd name="T58" fmla="*/ 35 w 63"/>
              <a:gd name="T59" fmla="*/ 27 h 65"/>
              <a:gd name="T60" fmla="*/ 40 w 63"/>
              <a:gd name="T61" fmla="*/ 23 h 65"/>
              <a:gd name="T62" fmla="*/ 40 w 63"/>
              <a:gd name="T63" fmla="*/ 22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3" h="65">
                <a:moveTo>
                  <a:pt x="26" y="42"/>
                </a:moveTo>
                <a:lnTo>
                  <a:pt x="26" y="42"/>
                </a:lnTo>
                <a:lnTo>
                  <a:pt x="28" y="43"/>
                </a:lnTo>
                <a:lnTo>
                  <a:pt x="31" y="44"/>
                </a:lnTo>
                <a:lnTo>
                  <a:pt x="38" y="46"/>
                </a:lnTo>
                <a:lnTo>
                  <a:pt x="38" y="46"/>
                </a:lnTo>
                <a:lnTo>
                  <a:pt x="47" y="46"/>
                </a:lnTo>
                <a:lnTo>
                  <a:pt x="54" y="43"/>
                </a:lnTo>
                <a:lnTo>
                  <a:pt x="55" y="61"/>
                </a:lnTo>
                <a:lnTo>
                  <a:pt x="55" y="61"/>
                </a:lnTo>
                <a:lnTo>
                  <a:pt x="44" y="63"/>
                </a:lnTo>
                <a:lnTo>
                  <a:pt x="31" y="65"/>
                </a:lnTo>
                <a:lnTo>
                  <a:pt x="31" y="65"/>
                </a:lnTo>
                <a:lnTo>
                  <a:pt x="25" y="65"/>
                </a:lnTo>
                <a:lnTo>
                  <a:pt x="19" y="63"/>
                </a:lnTo>
                <a:lnTo>
                  <a:pt x="14" y="61"/>
                </a:lnTo>
                <a:lnTo>
                  <a:pt x="9" y="58"/>
                </a:lnTo>
                <a:lnTo>
                  <a:pt x="5" y="54"/>
                </a:lnTo>
                <a:lnTo>
                  <a:pt x="3" y="49"/>
                </a:lnTo>
                <a:lnTo>
                  <a:pt x="1" y="44"/>
                </a:lnTo>
                <a:lnTo>
                  <a:pt x="0" y="37"/>
                </a:lnTo>
                <a:lnTo>
                  <a:pt x="0" y="37"/>
                </a:lnTo>
                <a:lnTo>
                  <a:pt x="1" y="29"/>
                </a:lnTo>
                <a:lnTo>
                  <a:pt x="3" y="23"/>
                </a:lnTo>
                <a:lnTo>
                  <a:pt x="6" y="17"/>
                </a:lnTo>
                <a:lnTo>
                  <a:pt x="11" y="12"/>
                </a:lnTo>
                <a:lnTo>
                  <a:pt x="16" y="7"/>
                </a:lnTo>
                <a:lnTo>
                  <a:pt x="23" y="4"/>
                </a:lnTo>
                <a:lnTo>
                  <a:pt x="30" y="2"/>
                </a:lnTo>
                <a:lnTo>
                  <a:pt x="38" y="0"/>
                </a:lnTo>
                <a:lnTo>
                  <a:pt x="38" y="0"/>
                </a:lnTo>
                <a:lnTo>
                  <a:pt x="43" y="2"/>
                </a:lnTo>
                <a:lnTo>
                  <a:pt x="48" y="2"/>
                </a:lnTo>
                <a:lnTo>
                  <a:pt x="52" y="4"/>
                </a:lnTo>
                <a:lnTo>
                  <a:pt x="55" y="7"/>
                </a:lnTo>
                <a:lnTo>
                  <a:pt x="59" y="9"/>
                </a:lnTo>
                <a:lnTo>
                  <a:pt x="60" y="13"/>
                </a:lnTo>
                <a:lnTo>
                  <a:pt x="62" y="17"/>
                </a:lnTo>
                <a:lnTo>
                  <a:pt x="63" y="22"/>
                </a:lnTo>
                <a:lnTo>
                  <a:pt x="63" y="22"/>
                </a:lnTo>
                <a:lnTo>
                  <a:pt x="62" y="28"/>
                </a:lnTo>
                <a:lnTo>
                  <a:pt x="59" y="33"/>
                </a:lnTo>
                <a:lnTo>
                  <a:pt x="55" y="37"/>
                </a:lnTo>
                <a:lnTo>
                  <a:pt x="50" y="39"/>
                </a:lnTo>
                <a:lnTo>
                  <a:pt x="45" y="41"/>
                </a:lnTo>
                <a:lnTo>
                  <a:pt x="39" y="42"/>
                </a:lnTo>
                <a:lnTo>
                  <a:pt x="26" y="42"/>
                </a:lnTo>
                <a:lnTo>
                  <a:pt x="26" y="42"/>
                </a:lnTo>
                <a:close/>
                <a:moveTo>
                  <a:pt x="40" y="22"/>
                </a:moveTo>
                <a:lnTo>
                  <a:pt x="40" y="22"/>
                </a:lnTo>
                <a:lnTo>
                  <a:pt x="39" y="19"/>
                </a:lnTo>
                <a:lnTo>
                  <a:pt x="36" y="18"/>
                </a:lnTo>
                <a:lnTo>
                  <a:pt x="36" y="18"/>
                </a:lnTo>
                <a:lnTo>
                  <a:pt x="33" y="18"/>
                </a:lnTo>
                <a:lnTo>
                  <a:pt x="30" y="21"/>
                </a:lnTo>
                <a:lnTo>
                  <a:pt x="29" y="23"/>
                </a:lnTo>
                <a:lnTo>
                  <a:pt x="28" y="27"/>
                </a:lnTo>
                <a:lnTo>
                  <a:pt x="28" y="27"/>
                </a:lnTo>
                <a:lnTo>
                  <a:pt x="31" y="27"/>
                </a:lnTo>
                <a:lnTo>
                  <a:pt x="35" y="27"/>
                </a:lnTo>
                <a:lnTo>
                  <a:pt x="39" y="24"/>
                </a:lnTo>
                <a:lnTo>
                  <a:pt x="40" y="23"/>
                </a:lnTo>
                <a:lnTo>
                  <a:pt x="40" y="22"/>
                </a:lnTo>
                <a:lnTo>
                  <a:pt x="40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24" name="Freeform 1149">
            <a:extLst>
              <a:ext uri="{FF2B5EF4-FFF2-40B4-BE49-F238E27FC236}">
                <a16:creationId xmlns:a16="http://schemas.microsoft.com/office/drawing/2014/main" id="{47E88AD0-05D4-463F-95AB-11E017C93E99}"/>
              </a:ext>
            </a:extLst>
          </p:cNvPr>
          <p:cNvSpPr>
            <a:spLocks noEditPoints="1"/>
          </p:cNvSpPr>
          <p:nvPr/>
        </p:nvSpPr>
        <p:spPr bwMode="auto">
          <a:xfrm>
            <a:off x="4149168" y="4137209"/>
            <a:ext cx="133350" cy="128588"/>
          </a:xfrm>
          <a:custGeom>
            <a:avLst/>
            <a:gdLst>
              <a:gd name="T0" fmla="*/ 84 w 84"/>
              <a:gd name="T1" fmla="*/ 35 h 81"/>
              <a:gd name="T2" fmla="*/ 81 w 84"/>
              <a:gd name="T3" fmla="*/ 54 h 81"/>
              <a:gd name="T4" fmla="*/ 71 w 84"/>
              <a:gd name="T5" fmla="*/ 68 h 81"/>
              <a:gd name="T6" fmla="*/ 56 w 84"/>
              <a:gd name="T7" fmla="*/ 78 h 81"/>
              <a:gd name="T8" fmla="*/ 37 w 84"/>
              <a:gd name="T9" fmla="*/ 81 h 81"/>
              <a:gd name="T10" fmla="*/ 29 w 84"/>
              <a:gd name="T11" fmla="*/ 81 h 81"/>
              <a:gd name="T12" fmla="*/ 15 w 84"/>
              <a:gd name="T13" fmla="*/ 76 h 81"/>
              <a:gd name="T14" fmla="*/ 5 w 84"/>
              <a:gd name="T15" fmla="*/ 67 h 81"/>
              <a:gd name="T16" fmla="*/ 0 w 84"/>
              <a:gd name="T17" fmla="*/ 54 h 81"/>
              <a:gd name="T18" fmla="*/ 0 w 84"/>
              <a:gd name="T19" fmla="*/ 45 h 81"/>
              <a:gd name="T20" fmla="*/ 4 w 84"/>
              <a:gd name="T21" fmla="*/ 27 h 81"/>
              <a:gd name="T22" fmla="*/ 14 w 84"/>
              <a:gd name="T23" fmla="*/ 13 h 81"/>
              <a:gd name="T24" fmla="*/ 29 w 84"/>
              <a:gd name="T25" fmla="*/ 3 h 81"/>
              <a:gd name="T26" fmla="*/ 48 w 84"/>
              <a:gd name="T27" fmla="*/ 0 h 81"/>
              <a:gd name="T28" fmla="*/ 56 w 84"/>
              <a:gd name="T29" fmla="*/ 0 h 81"/>
              <a:gd name="T30" fmla="*/ 69 w 84"/>
              <a:gd name="T31" fmla="*/ 5 h 81"/>
              <a:gd name="T32" fmla="*/ 79 w 84"/>
              <a:gd name="T33" fmla="*/ 14 h 81"/>
              <a:gd name="T34" fmla="*/ 84 w 84"/>
              <a:gd name="T35" fmla="*/ 27 h 81"/>
              <a:gd name="T36" fmla="*/ 84 w 84"/>
              <a:gd name="T37" fmla="*/ 35 h 81"/>
              <a:gd name="T38" fmla="*/ 56 w 84"/>
              <a:gd name="T39" fmla="*/ 37 h 81"/>
              <a:gd name="T40" fmla="*/ 53 w 84"/>
              <a:gd name="T41" fmla="*/ 25 h 81"/>
              <a:gd name="T42" fmla="*/ 44 w 84"/>
              <a:gd name="T43" fmla="*/ 23 h 81"/>
              <a:gd name="T44" fmla="*/ 42 w 84"/>
              <a:gd name="T45" fmla="*/ 23 h 81"/>
              <a:gd name="T46" fmla="*/ 36 w 84"/>
              <a:gd name="T47" fmla="*/ 25 h 81"/>
              <a:gd name="T48" fmla="*/ 31 w 84"/>
              <a:gd name="T49" fmla="*/ 35 h 81"/>
              <a:gd name="T50" fmla="*/ 29 w 84"/>
              <a:gd name="T51" fmla="*/ 44 h 81"/>
              <a:gd name="T52" fmla="*/ 32 w 84"/>
              <a:gd name="T53" fmla="*/ 54 h 81"/>
              <a:gd name="T54" fmla="*/ 41 w 84"/>
              <a:gd name="T55" fmla="*/ 58 h 81"/>
              <a:gd name="T56" fmla="*/ 44 w 84"/>
              <a:gd name="T57" fmla="*/ 58 h 81"/>
              <a:gd name="T58" fmla="*/ 49 w 84"/>
              <a:gd name="T59" fmla="*/ 55 h 81"/>
              <a:gd name="T60" fmla="*/ 56 w 84"/>
              <a:gd name="T61" fmla="*/ 45 h 81"/>
              <a:gd name="T62" fmla="*/ 56 w 84"/>
              <a:gd name="T63" fmla="*/ 37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4" h="81">
                <a:moveTo>
                  <a:pt x="84" y="35"/>
                </a:moveTo>
                <a:lnTo>
                  <a:pt x="84" y="35"/>
                </a:lnTo>
                <a:lnTo>
                  <a:pt x="84" y="45"/>
                </a:lnTo>
                <a:lnTo>
                  <a:pt x="81" y="54"/>
                </a:lnTo>
                <a:lnTo>
                  <a:pt x="77" y="62"/>
                </a:lnTo>
                <a:lnTo>
                  <a:pt x="71" y="68"/>
                </a:lnTo>
                <a:lnTo>
                  <a:pt x="64" y="74"/>
                </a:lnTo>
                <a:lnTo>
                  <a:pt x="56" y="78"/>
                </a:lnTo>
                <a:lnTo>
                  <a:pt x="47" y="81"/>
                </a:lnTo>
                <a:lnTo>
                  <a:pt x="37" y="81"/>
                </a:lnTo>
                <a:lnTo>
                  <a:pt x="37" y="81"/>
                </a:lnTo>
                <a:lnTo>
                  <a:pt x="29" y="81"/>
                </a:lnTo>
                <a:lnTo>
                  <a:pt x="22" y="78"/>
                </a:lnTo>
                <a:lnTo>
                  <a:pt x="15" y="76"/>
                </a:lnTo>
                <a:lnTo>
                  <a:pt x="10" y="72"/>
                </a:lnTo>
                <a:lnTo>
                  <a:pt x="5" y="67"/>
                </a:lnTo>
                <a:lnTo>
                  <a:pt x="3" y="60"/>
                </a:lnTo>
                <a:lnTo>
                  <a:pt x="0" y="54"/>
                </a:lnTo>
                <a:lnTo>
                  <a:pt x="0" y="45"/>
                </a:lnTo>
                <a:lnTo>
                  <a:pt x="0" y="45"/>
                </a:lnTo>
                <a:lnTo>
                  <a:pt x="0" y="35"/>
                </a:lnTo>
                <a:lnTo>
                  <a:pt x="4" y="27"/>
                </a:lnTo>
                <a:lnTo>
                  <a:pt x="8" y="19"/>
                </a:lnTo>
                <a:lnTo>
                  <a:pt x="14" y="13"/>
                </a:lnTo>
                <a:lnTo>
                  <a:pt x="20" y="6"/>
                </a:lnTo>
                <a:lnTo>
                  <a:pt x="29" y="3"/>
                </a:lnTo>
                <a:lnTo>
                  <a:pt x="38" y="0"/>
                </a:lnTo>
                <a:lnTo>
                  <a:pt x="48" y="0"/>
                </a:lnTo>
                <a:lnTo>
                  <a:pt x="48" y="0"/>
                </a:lnTo>
                <a:lnTo>
                  <a:pt x="56" y="0"/>
                </a:lnTo>
                <a:lnTo>
                  <a:pt x="63" y="3"/>
                </a:lnTo>
                <a:lnTo>
                  <a:pt x="69" y="5"/>
                </a:lnTo>
                <a:lnTo>
                  <a:pt x="74" y="9"/>
                </a:lnTo>
                <a:lnTo>
                  <a:pt x="79" y="14"/>
                </a:lnTo>
                <a:lnTo>
                  <a:pt x="82" y="20"/>
                </a:lnTo>
                <a:lnTo>
                  <a:pt x="84" y="27"/>
                </a:lnTo>
                <a:lnTo>
                  <a:pt x="84" y="35"/>
                </a:lnTo>
                <a:lnTo>
                  <a:pt x="84" y="35"/>
                </a:lnTo>
                <a:close/>
                <a:moveTo>
                  <a:pt x="56" y="37"/>
                </a:moveTo>
                <a:lnTo>
                  <a:pt x="56" y="37"/>
                </a:lnTo>
                <a:lnTo>
                  <a:pt x="56" y="30"/>
                </a:lnTo>
                <a:lnTo>
                  <a:pt x="53" y="25"/>
                </a:lnTo>
                <a:lnTo>
                  <a:pt x="49" y="23"/>
                </a:lnTo>
                <a:lnTo>
                  <a:pt x="44" y="23"/>
                </a:lnTo>
                <a:lnTo>
                  <a:pt x="44" y="23"/>
                </a:lnTo>
                <a:lnTo>
                  <a:pt x="42" y="23"/>
                </a:lnTo>
                <a:lnTo>
                  <a:pt x="38" y="24"/>
                </a:lnTo>
                <a:lnTo>
                  <a:pt x="36" y="25"/>
                </a:lnTo>
                <a:lnTo>
                  <a:pt x="33" y="29"/>
                </a:lnTo>
                <a:lnTo>
                  <a:pt x="31" y="35"/>
                </a:lnTo>
                <a:lnTo>
                  <a:pt x="29" y="44"/>
                </a:lnTo>
                <a:lnTo>
                  <a:pt x="29" y="44"/>
                </a:lnTo>
                <a:lnTo>
                  <a:pt x="29" y="50"/>
                </a:lnTo>
                <a:lnTo>
                  <a:pt x="32" y="54"/>
                </a:lnTo>
                <a:lnTo>
                  <a:pt x="36" y="58"/>
                </a:lnTo>
                <a:lnTo>
                  <a:pt x="41" y="58"/>
                </a:lnTo>
                <a:lnTo>
                  <a:pt x="41" y="58"/>
                </a:lnTo>
                <a:lnTo>
                  <a:pt x="44" y="58"/>
                </a:lnTo>
                <a:lnTo>
                  <a:pt x="47" y="57"/>
                </a:lnTo>
                <a:lnTo>
                  <a:pt x="49" y="55"/>
                </a:lnTo>
                <a:lnTo>
                  <a:pt x="52" y="52"/>
                </a:lnTo>
                <a:lnTo>
                  <a:pt x="56" y="45"/>
                </a:lnTo>
                <a:lnTo>
                  <a:pt x="56" y="37"/>
                </a:lnTo>
                <a:lnTo>
                  <a:pt x="56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25" name="Freeform 1150">
            <a:extLst>
              <a:ext uri="{FF2B5EF4-FFF2-40B4-BE49-F238E27FC236}">
                <a16:creationId xmlns:a16="http://schemas.microsoft.com/office/drawing/2014/main" id="{6446DEFE-9303-42DA-A16E-161FF40EDFAD}"/>
              </a:ext>
            </a:extLst>
          </p:cNvPr>
          <p:cNvSpPr>
            <a:spLocks/>
          </p:cNvSpPr>
          <p:nvPr/>
        </p:nvSpPr>
        <p:spPr bwMode="auto">
          <a:xfrm>
            <a:off x="4285693" y="4164196"/>
            <a:ext cx="95250" cy="101600"/>
          </a:xfrm>
          <a:custGeom>
            <a:avLst/>
            <a:gdLst>
              <a:gd name="T0" fmla="*/ 56 w 60"/>
              <a:gd name="T1" fmla="*/ 40 h 64"/>
              <a:gd name="T2" fmla="*/ 56 w 60"/>
              <a:gd name="T3" fmla="*/ 40 h 64"/>
              <a:gd name="T4" fmla="*/ 55 w 60"/>
              <a:gd name="T5" fmla="*/ 46 h 64"/>
              <a:gd name="T6" fmla="*/ 54 w 60"/>
              <a:gd name="T7" fmla="*/ 50 h 64"/>
              <a:gd name="T8" fmla="*/ 51 w 60"/>
              <a:gd name="T9" fmla="*/ 55 h 64"/>
              <a:gd name="T10" fmla="*/ 47 w 60"/>
              <a:gd name="T11" fmla="*/ 57 h 64"/>
              <a:gd name="T12" fmla="*/ 44 w 60"/>
              <a:gd name="T13" fmla="*/ 60 h 64"/>
              <a:gd name="T14" fmla="*/ 37 w 60"/>
              <a:gd name="T15" fmla="*/ 62 h 64"/>
              <a:gd name="T16" fmla="*/ 32 w 60"/>
              <a:gd name="T17" fmla="*/ 64 h 64"/>
              <a:gd name="T18" fmla="*/ 25 w 60"/>
              <a:gd name="T19" fmla="*/ 64 h 64"/>
              <a:gd name="T20" fmla="*/ 25 w 60"/>
              <a:gd name="T21" fmla="*/ 64 h 64"/>
              <a:gd name="T22" fmla="*/ 17 w 60"/>
              <a:gd name="T23" fmla="*/ 64 h 64"/>
              <a:gd name="T24" fmla="*/ 11 w 60"/>
              <a:gd name="T25" fmla="*/ 62 h 64"/>
              <a:gd name="T26" fmla="*/ 5 w 60"/>
              <a:gd name="T27" fmla="*/ 60 h 64"/>
              <a:gd name="T28" fmla="*/ 0 w 60"/>
              <a:gd name="T29" fmla="*/ 57 h 64"/>
              <a:gd name="T30" fmla="*/ 5 w 60"/>
              <a:gd name="T31" fmla="*/ 40 h 64"/>
              <a:gd name="T32" fmla="*/ 5 w 60"/>
              <a:gd name="T33" fmla="*/ 40 h 64"/>
              <a:gd name="T34" fmla="*/ 9 w 60"/>
              <a:gd name="T35" fmla="*/ 42 h 64"/>
              <a:gd name="T36" fmla="*/ 12 w 60"/>
              <a:gd name="T37" fmla="*/ 43 h 64"/>
              <a:gd name="T38" fmla="*/ 17 w 60"/>
              <a:gd name="T39" fmla="*/ 45 h 64"/>
              <a:gd name="T40" fmla="*/ 22 w 60"/>
              <a:gd name="T41" fmla="*/ 46 h 64"/>
              <a:gd name="T42" fmla="*/ 22 w 60"/>
              <a:gd name="T43" fmla="*/ 46 h 64"/>
              <a:gd name="T44" fmla="*/ 26 w 60"/>
              <a:gd name="T45" fmla="*/ 45 h 64"/>
              <a:gd name="T46" fmla="*/ 29 w 60"/>
              <a:gd name="T47" fmla="*/ 43 h 64"/>
              <a:gd name="T48" fmla="*/ 29 w 60"/>
              <a:gd name="T49" fmla="*/ 43 h 64"/>
              <a:gd name="T50" fmla="*/ 27 w 60"/>
              <a:gd name="T51" fmla="*/ 42 h 64"/>
              <a:gd name="T52" fmla="*/ 25 w 60"/>
              <a:gd name="T53" fmla="*/ 41 h 64"/>
              <a:gd name="T54" fmla="*/ 17 w 60"/>
              <a:gd name="T55" fmla="*/ 40 h 64"/>
              <a:gd name="T56" fmla="*/ 12 w 60"/>
              <a:gd name="T57" fmla="*/ 37 h 64"/>
              <a:gd name="T58" fmla="*/ 10 w 60"/>
              <a:gd name="T59" fmla="*/ 35 h 64"/>
              <a:gd name="T60" fmla="*/ 7 w 60"/>
              <a:gd name="T61" fmla="*/ 30 h 64"/>
              <a:gd name="T62" fmla="*/ 6 w 60"/>
              <a:gd name="T63" fmla="*/ 23 h 64"/>
              <a:gd name="T64" fmla="*/ 6 w 60"/>
              <a:gd name="T65" fmla="*/ 23 h 64"/>
              <a:gd name="T66" fmla="*/ 6 w 60"/>
              <a:gd name="T67" fmla="*/ 18 h 64"/>
              <a:gd name="T68" fmla="*/ 9 w 60"/>
              <a:gd name="T69" fmla="*/ 13 h 64"/>
              <a:gd name="T70" fmla="*/ 11 w 60"/>
              <a:gd name="T71" fmla="*/ 10 h 64"/>
              <a:gd name="T72" fmla="*/ 15 w 60"/>
              <a:gd name="T73" fmla="*/ 6 h 64"/>
              <a:gd name="T74" fmla="*/ 20 w 60"/>
              <a:gd name="T75" fmla="*/ 3 h 64"/>
              <a:gd name="T76" fmla="*/ 25 w 60"/>
              <a:gd name="T77" fmla="*/ 1 h 64"/>
              <a:gd name="T78" fmla="*/ 31 w 60"/>
              <a:gd name="T79" fmla="*/ 0 h 64"/>
              <a:gd name="T80" fmla="*/ 37 w 60"/>
              <a:gd name="T81" fmla="*/ 0 h 64"/>
              <a:gd name="T82" fmla="*/ 37 w 60"/>
              <a:gd name="T83" fmla="*/ 0 h 64"/>
              <a:gd name="T84" fmla="*/ 50 w 60"/>
              <a:gd name="T85" fmla="*/ 1 h 64"/>
              <a:gd name="T86" fmla="*/ 60 w 60"/>
              <a:gd name="T87" fmla="*/ 5 h 64"/>
              <a:gd name="T88" fmla="*/ 55 w 60"/>
              <a:gd name="T89" fmla="*/ 21 h 64"/>
              <a:gd name="T90" fmla="*/ 55 w 60"/>
              <a:gd name="T91" fmla="*/ 21 h 64"/>
              <a:gd name="T92" fmla="*/ 47 w 60"/>
              <a:gd name="T93" fmla="*/ 18 h 64"/>
              <a:gd name="T94" fmla="*/ 39 w 60"/>
              <a:gd name="T95" fmla="*/ 17 h 64"/>
              <a:gd name="T96" fmla="*/ 39 w 60"/>
              <a:gd name="T97" fmla="*/ 17 h 64"/>
              <a:gd name="T98" fmla="*/ 36 w 60"/>
              <a:gd name="T99" fmla="*/ 18 h 64"/>
              <a:gd name="T100" fmla="*/ 34 w 60"/>
              <a:gd name="T101" fmla="*/ 18 h 64"/>
              <a:gd name="T102" fmla="*/ 34 w 60"/>
              <a:gd name="T103" fmla="*/ 20 h 64"/>
              <a:gd name="T104" fmla="*/ 34 w 60"/>
              <a:gd name="T105" fmla="*/ 20 h 64"/>
              <a:gd name="T106" fmla="*/ 35 w 60"/>
              <a:gd name="T107" fmla="*/ 21 h 64"/>
              <a:gd name="T108" fmla="*/ 37 w 60"/>
              <a:gd name="T109" fmla="*/ 22 h 64"/>
              <a:gd name="T110" fmla="*/ 45 w 60"/>
              <a:gd name="T111" fmla="*/ 23 h 64"/>
              <a:gd name="T112" fmla="*/ 49 w 60"/>
              <a:gd name="T113" fmla="*/ 26 h 64"/>
              <a:gd name="T114" fmla="*/ 52 w 60"/>
              <a:gd name="T115" fmla="*/ 28 h 64"/>
              <a:gd name="T116" fmla="*/ 55 w 60"/>
              <a:gd name="T117" fmla="*/ 33 h 64"/>
              <a:gd name="T118" fmla="*/ 56 w 60"/>
              <a:gd name="T119" fmla="*/ 40 h 64"/>
              <a:gd name="T120" fmla="*/ 56 w 60"/>
              <a:gd name="T121" fmla="*/ 4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" h="64">
                <a:moveTo>
                  <a:pt x="56" y="40"/>
                </a:moveTo>
                <a:lnTo>
                  <a:pt x="56" y="40"/>
                </a:lnTo>
                <a:lnTo>
                  <a:pt x="55" y="46"/>
                </a:lnTo>
                <a:lnTo>
                  <a:pt x="54" y="50"/>
                </a:lnTo>
                <a:lnTo>
                  <a:pt x="51" y="55"/>
                </a:lnTo>
                <a:lnTo>
                  <a:pt x="47" y="57"/>
                </a:lnTo>
                <a:lnTo>
                  <a:pt x="44" y="60"/>
                </a:lnTo>
                <a:lnTo>
                  <a:pt x="37" y="62"/>
                </a:lnTo>
                <a:lnTo>
                  <a:pt x="32" y="64"/>
                </a:lnTo>
                <a:lnTo>
                  <a:pt x="25" y="64"/>
                </a:lnTo>
                <a:lnTo>
                  <a:pt x="25" y="64"/>
                </a:lnTo>
                <a:lnTo>
                  <a:pt x="17" y="64"/>
                </a:lnTo>
                <a:lnTo>
                  <a:pt x="11" y="62"/>
                </a:lnTo>
                <a:lnTo>
                  <a:pt x="5" y="60"/>
                </a:lnTo>
                <a:lnTo>
                  <a:pt x="0" y="57"/>
                </a:lnTo>
                <a:lnTo>
                  <a:pt x="5" y="40"/>
                </a:lnTo>
                <a:lnTo>
                  <a:pt x="5" y="40"/>
                </a:lnTo>
                <a:lnTo>
                  <a:pt x="9" y="42"/>
                </a:lnTo>
                <a:lnTo>
                  <a:pt x="12" y="43"/>
                </a:lnTo>
                <a:lnTo>
                  <a:pt x="17" y="45"/>
                </a:lnTo>
                <a:lnTo>
                  <a:pt x="22" y="46"/>
                </a:lnTo>
                <a:lnTo>
                  <a:pt x="22" y="46"/>
                </a:lnTo>
                <a:lnTo>
                  <a:pt x="26" y="45"/>
                </a:lnTo>
                <a:lnTo>
                  <a:pt x="29" y="43"/>
                </a:lnTo>
                <a:lnTo>
                  <a:pt x="29" y="43"/>
                </a:lnTo>
                <a:lnTo>
                  <a:pt x="27" y="42"/>
                </a:lnTo>
                <a:lnTo>
                  <a:pt x="25" y="41"/>
                </a:lnTo>
                <a:lnTo>
                  <a:pt x="17" y="40"/>
                </a:lnTo>
                <a:lnTo>
                  <a:pt x="12" y="37"/>
                </a:lnTo>
                <a:lnTo>
                  <a:pt x="10" y="35"/>
                </a:lnTo>
                <a:lnTo>
                  <a:pt x="7" y="30"/>
                </a:lnTo>
                <a:lnTo>
                  <a:pt x="6" y="23"/>
                </a:lnTo>
                <a:lnTo>
                  <a:pt x="6" y="23"/>
                </a:lnTo>
                <a:lnTo>
                  <a:pt x="6" y="18"/>
                </a:lnTo>
                <a:lnTo>
                  <a:pt x="9" y="13"/>
                </a:lnTo>
                <a:lnTo>
                  <a:pt x="11" y="10"/>
                </a:lnTo>
                <a:lnTo>
                  <a:pt x="15" y="6"/>
                </a:lnTo>
                <a:lnTo>
                  <a:pt x="20" y="3"/>
                </a:lnTo>
                <a:lnTo>
                  <a:pt x="25" y="1"/>
                </a:lnTo>
                <a:lnTo>
                  <a:pt x="31" y="0"/>
                </a:lnTo>
                <a:lnTo>
                  <a:pt x="37" y="0"/>
                </a:lnTo>
                <a:lnTo>
                  <a:pt x="37" y="0"/>
                </a:lnTo>
                <a:lnTo>
                  <a:pt x="50" y="1"/>
                </a:lnTo>
                <a:lnTo>
                  <a:pt x="60" y="5"/>
                </a:lnTo>
                <a:lnTo>
                  <a:pt x="55" y="21"/>
                </a:lnTo>
                <a:lnTo>
                  <a:pt x="55" y="21"/>
                </a:lnTo>
                <a:lnTo>
                  <a:pt x="47" y="18"/>
                </a:lnTo>
                <a:lnTo>
                  <a:pt x="39" y="17"/>
                </a:lnTo>
                <a:lnTo>
                  <a:pt x="39" y="17"/>
                </a:lnTo>
                <a:lnTo>
                  <a:pt x="36" y="18"/>
                </a:lnTo>
                <a:lnTo>
                  <a:pt x="34" y="18"/>
                </a:lnTo>
                <a:lnTo>
                  <a:pt x="34" y="20"/>
                </a:lnTo>
                <a:lnTo>
                  <a:pt x="34" y="20"/>
                </a:lnTo>
                <a:lnTo>
                  <a:pt x="35" y="21"/>
                </a:lnTo>
                <a:lnTo>
                  <a:pt x="37" y="22"/>
                </a:lnTo>
                <a:lnTo>
                  <a:pt x="45" y="23"/>
                </a:lnTo>
                <a:lnTo>
                  <a:pt x="49" y="26"/>
                </a:lnTo>
                <a:lnTo>
                  <a:pt x="52" y="28"/>
                </a:lnTo>
                <a:lnTo>
                  <a:pt x="55" y="33"/>
                </a:lnTo>
                <a:lnTo>
                  <a:pt x="56" y="40"/>
                </a:lnTo>
                <a:lnTo>
                  <a:pt x="56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26" name="Freeform 1151">
            <a:extLst>
              <a:ext uri="{FF2B5EF4-FFF2-40B4-BE49-F238E27FC236}">
                <a16:creationId xmlns:a16="http://schemas.microsoft.com/office/drawing/2014/main" id="{74D3B206-A8D6-469F-A695-530420AB986F}"/>
              </a:ext>
            </a:extLst>
          </p:cNvPr>
          <p:cNvSpPr>
            <a:spLocks noEditPoints="1"/>
          </p:cNvSpPr>
          <p:nvPr/>
        </p:nvSpPr>
        <p:spPr bwMode="auto">
          <a:xfrm>
            <a:off x="3704668" y="4643621"/>
            <a:ext cx="119063" cy="130175"/>
          </a:xfrm>
          <a:custGeom>
            <a:avLst/>
            <a:gdLst>
              <a:gd name="T0" fmla="*/ 27 w 75"/>
              <a:gd name="T1" fmla="*/ 82 h 82"/>
              <a:gd name="T2" fmla="*/ 0 w 75"/>
              <a:gd name="T3" fmla="*/ 80 h 82"/>
              <a:gd name="T4" fmla="*/ 12 w 75"/>
              <a:gd name="T5" fmla="*/ 3 h 82"/>
              <a:gd name="T6" fmla="*/ 38 w 75"/>
              <a:gd name="T7" fmla="*/ 0 h 82"/>
              <a:gd name="T8" fmla="*/ 51 w 75"/>
              <a:gd name="T9" fmla="*/ 1 h 82"/>
              <a:gd name="T10" fmla="*/ 63 w 75"/>
              <a:gd name="T11" fmla="*/ 5 h 82"/>
              <a:gd name="T12" fmla="*/ 72 w 75"/>
              <a:gd name="T13" fmla="*/ 11 h 82"/>
              <a:gd name="T14" fmla="*/ 75 w 75"/>
              <a:gd name="T15" fmla="*/ 21 h 82"/>
              <a:gd name="T16" fmla="*/ 75 w 75"/>
              <a:gd name="T17" fmla="*/ 28 h 82"/>
              <a:gd name="T18" fmla="*/ 67 w 75"/>
              <a:gd name="T19" fmla="*/ 38 h 82"/>
              <a:gd name="T20" fmla="*/ 62 w 75"/>
              <a:gd name="T21" fmla="*/ 40 h 82"/>
              <a:gd name="T22" fmla="*/ 70 w 75"/>
              <a:gd name="T23" fmla="*/ 45 h 82"/>
              <a:gd name="T24" fmla="*/ 75 w 75"/>
              <a:gd name="T25" fmla="*/ 57 h 82"/>
              <a:gd name="T26" fmla="*/ 73 w 75"/>
              <a:gd name="T27" fmla="*/ 63 h 82"/>
              <a:gd name="T28" fmla="*/ 66 w 75"/>
              <a:gd name="T29" fmla="*/ 73 h 82"/>
              <a:gd name="T30" fmla="*/ 53 w 75"/>
              <a:gd name="T31" fmla="*/ 79 h 82"/>
              <a:gd name="T32" fmla="*/ 27 w 75"/>
              <a:gd name="T33" fmla="*/ 82 h 82"/>
              <a:gd name="T34" fmla="*/ 47 w 75"/>
              <a:gd name="T35" fmla="*/ 54 h 82"/>
              <a:gd name="T36" fmla="*/ 47 w 75"/>
              <a:gd name="T37" fmla="*/ 50 h 82"/>
              <a:gd name="T38" fmla="*/ 41 w 75"/>
              <a:gd name="T39" fmla="*/ 48 h 82"/>
              <a:gd name="T40" fmla="*/ 37 w 75"/>
              <a:gd name="T41" fmla="*/ 48 h 82"/>
              <a:gd name="T42" fmla="*/ 31 w 75"/>
              <a:gd name="T43" fmla="*/ 62 h 82"/>
              <a:gd name="T44" fmla="*/ 36 w 75"/>
              <a:gd name="T45" fmla="*/ 62 h 82"/>
              <a:gd name="T46" fmla="*/ 39 w 75"/>
              <a:gd name="T47" fmla="*/ 62 h 82"/>
              <a:gd name="T48" fmla="*/ 46 w 75"/>
              <a:gd name="T49" fmla="*/ 58 h 82"/>
              <a:gd name="T50" fmla="*/ 47 w 75"/>
              <a:gd name="T51" fmla="*/ 54 h 82"/>
              <a:gd name="T52" fmla="*/ 34 w 75"/>
              <a:gd name="T53" fmla="*/ 33 h 82"/>
              <a:gd name="T54" fmla="*/ 38 w 75"/>
              <a:gd name="T55" fmla="*/ 33 h 82"/>
              <a:gd name="T56" fmla="*/ 46 w 75"/>
              <a:gd name="T57" fmla="*/ 31 h 82"/>
              <a:gd name="T58" fmla="*/ 49 w 75"/>
              <a:gd name="T59" fmla="*/ 25 h 82"/>
              <a:gd name="T60" fmla="*/ 48 w 75"/>
              <a:gd name="T61" fmla="*/ 23 h 82"/>
              <a:gd name="T62" fmla="*/ 41 w 75"/>
              <a:gd name="T63" fmla="*/ 20 h 82"/>
              <a:gd name="T64" fmla="*/ 37 w 75"/>
              <a:gd name="T65" fmla="*/ 2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5" h="82">
                <a:moveTo>
                  <a:pt x="27" y="82"/>
                </a:moveTo>
                <a:lnTo>
                  <a:pt x="27" y="82"/>
                </a:lnTo>
                <a:lnTo>
                  <a:pt x="12" y="82"/>
                </a:lnTo>
                <a:lnTo>
                  <a:pt x="0" y="80"/>
                </a:lnTo>
                <a:lnTo>
                  <a:pt x="12" y="3"/>
                </a:lnTo>
                <a:lnTo>
                  <a:pt x="12" y="3"/>
                </a:lnTo>
                <a:lnTo>
                  <a:pt x="23" y="1"/>
                </a:lnTo>
                <a:lnTo>
                  <a:pt x="38" y="0"/>
                </a:lnTo>
                <a:lnTo>
                  <a:pt x="38" y="0"/>
                </a:lnTo>
                <a:lnTo>
                  <a:pt x="51" y="1"/>
                </a:lnTo>
                <a:lnTo>
                  <a:pt x="57" y="3"/>
                </a:lnTo>
                <a:lnTo>
                  <a:pt x="63" y="5"/>
                </a:lnTo>
                <a:lnTo>
                  <a:pt x="68" y="8"/>
                </a:lnTo>
                <a:lnTo>
                  <a:pt x="72" y="11"/>
                </a:lnTo>
                <a:lnTo>
                  <a:pt x="75" y="16"/>
                </a:lnTo>
                <a:lnTo>
                  <a:pt x="75" y="21"/>
                </a:lnTo>
                <a:lnTo>
                  <a:pt x="75" y="21"/>
                </a:lnTo>
                <a:lnTo>
                  <a:pt x="75" y="28"/>
                </a:lnTo>
                <a:lnTo>
                  <a:pt x="71" y="34"/>
                </a:lnTo>
                <a:lnTo>
                  <a:pt x="67" y="38"/>
                </a:lnTo>
                <a:lnTo>
                  <a:pt x="62" y="40"/>
                </a:lnTo>
                <a:lnTo>
                  <a:pt x="62" y="40"/>
                </a:lnTo>
                <a:lnTo>
                  <a:pt x="66" y="42"/>
                </a:lnTo>
                <a:lnTo>
                  <a:pt x="70" y="45"/>
                </a:lnTo>
                <a:lnTo>
                  <a:pt x="73" y="50"/>
                </a:lnTo>
                <a:lnTo>
                  <a:pt x="75" y="57"/>
                </a:lnTo>
                <a:lnTo>
                  <a:pt x="75" y="57"/>
                </a:lnTo>
                <a:lnTo>
                  <a:pt x="73" y="63"/>
                </a:lnTo>
                <a:lnTo>
                  <a:pt x="70" y="69"/>
                </a:lnTo>
                <a:lnTo>
                  <a:pt x="66" y="73"/>
                </a:lnTo>
                <a:lnTo>
                  <a:pt x="59" y="77"/>
                </a:lnTo>
                <a:lnTo>
                  <a:pt x="53" y="79"/>
                </a:lnTo>
                <a:lnTo>
                  <a:pt x="44" y="80"/>
                </a:lnTo>
                <a:lnTo>
                  <a:pt x="27" y="82"/>
                </a:lnTo>
                <a:lnTo>
                  <a:pt x="27" y="82"/>
                </a:lnTo>
                <a:close/>
                <a:moveTo>
                  <a:pt x="47" y="54"/>
                </a:moveTo>
                <a:lnTo>
                  <a:pt x="47" y="54"/>
                </a:lnTo>
                <a:lnTo>
                  <a:pt x="47" y="50"/>
                </a:lnTo>
                <a:lnTo>
                  <a:pt x="44" y="49"/>
                </a:lnTo>
                <a:lnTo>
                  <a:pt x="41" y="48"/>
                </a:lnTo>
                <a:lnTo>
                  <a:pt x="37" y="48"/>
                </a:lnTo>
                <a:lnTo>
                  <a:pt x="37" y="48"/>
                </a:lnTo>
                <a:lnTo>
                  <a:pt x="33" y="48"/>
                </a:lnTo>
                <a:lnTo>
                  <a:pt x="31" y="62"/>
                </a:lnTo>
                <a:lnTo>
                  <a:pt x="31" y="62"/>
                </a:lnTo>
                <a:lnTo>
                  <a:pt x="36" y="62"/>
                </a:lnTo>
                <a:lnTo>
                  <a:pt x="36" y="62"/>
                </a:lnTo>
                <a:lnTo>
                  <a:pt x="39" y="62"/>
                </a:lnTo>
                <a:lnTo>
                  <a:pt x="43" y="60"/>
                </a:lnTo>
                <a:lnTo>
                  <a:pt x="46" y="58"/>
                </a:lnTo>
                <a:lnTo>
                  <a:pt x="47" y="54"/>
                </a:lnTo>
                <a:lnTo>
                  <a:pt x="47" y="54"/>
                </a:lnTo>
                <a:close/>
                <a:moveTo>
                  <a:pt x="34" y="33"/>
                </a:moveTo>
                <a:lnTo>
                  <a:pt x="34" y="33"/>
                </a:lnTo>
                <a:lnTo>
                  <a:pt x="38" y="33"/>
                </a:lnTo>
                <a:lnTo>
                  <a:pt x="38" y="33"/>
                </a:lnTo>
                <a:lnTo>
                  <a:pt x="42" y="33"/>
                </a:lnTo>
                <a:lnTo>
                  <a:pt x="46" y="31"/>
                </a:lnTo>
                <a:lnTo>
                  <a:pt x="48" y="29"/>
                </a:lnTo>
                <a:lnTo>
                  <a:pt x="49" y="25"/>
                </a:lnTo>
                <a:lnTo>
                  <a:pt x="49" y="25"/>
                </a:lnTo>
                <a:lnTo>
                  <a:pt x="48" y="23"/>
                </a:lnTo>
                <a:lnTo>
                  <a:pt x="47" y="21"/>
                </a:lnTo>
                <a:lnTo>
                  <a:pt x="41" y="20"/>
                </a:lnTo>
                <a:lnTo>
                  <a:pt x="41" y="20"/>
                </a:lnTo>
                <a:lnTo>
                  <a:pt x="37" y="20"/>
                </a:lnTo>
                <a:lnTo>
                  <a:pt x="34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27" name="Freeform 1152">
            <a:extLst>
              <a:ext uri="{FF2B5EF4-FFF2-40B4-BE49-F238E27FC236}">
                <a16:creationId xmlns:a16="http://schemas.microsoft.com/office/drawing/2014/main" id="{D11BA965-9BA3-439E-BBEA-82E1ABBC4C58}"/>
              </a:ext>
            </a:extLst>
          </p:cNvPr>
          <p:cNvSpPr>
            <a:spLocks/>
          </p:cNvSpPr>
          <p:nvPr/>
        </p:nvSpPr>
        <p:spPr bwMode="auto">
          <a:xfrm>
            <a:off x="3828493" y="4635684"/>
            <a:ext cx="120650" cy="138113"/>
          </a:xfrm>
          <a:custGeom>
            <a:avLst/>
            <a:gdLst>
              <a:gd name="T0" fmla="*/ 69 w 76"/>
              <a:gd name="T1" fmla="*/ 64 h 87"/>
              <a:gd name="T2" fmla="*/ 69 w 76"/>
              <a:gd name="T3" fmla="*/ 64 h 87"/>
              <a:gd name="T4" fmla="*/ 69 w 76"/>
              <a:gd name="T5" fmla="*/ 67 h 87"/>
              <a:gd name="T6" fmla="*/ 71 w 76"/>
              <a:gd name="T7" fmla="*/ 68 h 87"/>
              <a:gd name="T8" fmla="*/ 73 w 76"/>
              <a:gd name="T9" fmla="*/ 68 h 87"/>
              <a:gd name="T10" fmla="*/ 76 w 76"/>
              <a:gd name="T11" fmla="*/ 68 h 87"/>
              <a:gd name="T12" fmla="*/ 73 w 76"/>
              <a:gd name="T13" fmla="*/ 84 h 87"/>
              <a:gd name="T14" fmla="*/ 73 w 76"/>
              <a:gd name="T15" fmla="*/ 84 h 87"/>
              <a:gd name="T16" fmla="*/ 67 w 76"/>
              <a:gd name="T17" fmla="*/ 87 h 87"/>
              <a:gd name="T18" fmla="*/ 58 w 76"/>
              <a:gd name="T19" fmla="*/ 87 h 87"/>
              <a:gd name="T20" fmla="*/ 58 w 76"/>
              <a:gd name="T21" fmla="*/ 87 h 87"/>
              <a:gd name="T22" fmla="*/ 53 w 76"/>
              <a:gd name="T23" fmla="*/ 87 h 87"/>
              <a:gd name="T24" fmla="*/ 49 w 76"/>
              <a:gd name="T25" fmla="*/ 85 h 87"/>
              <a:gd name="T26" fmla="*/ 47 w 76"/>
              <a:gd name="T27" fmla="*/ 84 h 87"/>
              <a:gd name="T28" fmla="*/ 44 w 76"/>
              <a:gd name="T29" fmla="*/ 82 h 87"/>
              <a:gd name="T30" fmla="*/ 42 w 76"/>
              <a:gd name="T31" fmla="*/ 79 h 87"/>
              <a:gd name="T32" fmla="*/ 40 w 76"/>
              <a:gd name="T33" fmla="*/ 77 h 87"/>
              <a:gd name="T34" fmla="*/ 40 w 76"/>
              <a:gd name="T35" fmla="*/ 69 h 87"/>
              <a:gd name="T36" fmla="*/ 44 w 76"/>
              <a:gd name="T37" fmla="*/ 50 h 87"/>
              <a:gd name="T38" fmla="*/ 44 w 76"/>
              <a:gd name="T39" fmla="*/ 50 h 87"/>
              <a:gd name="T40" fmla="*/ 43 w 76"/>
              <a:gd name="T41" fmla="*/ 48 h 87"/>
              <a:gd name="T42" fmla="*/ 43 w 76"/>
              <a:gd name="T43" fmla="*/ 47 h 87"/>
              <a:gd name="T44" fmla="*/ 42 w 76"/>
              <a:gd name="T45" fmla="*/ 45 h 87"/>
              <a:gd name="T46" fmla="*/ 39 w 76"/>
              <a:gd name="T47" fmla="*/ 44 h 87"/>
              <a:gd name="T48" fmla="*/ 39 w 76"/>
              <a:gd name="T49" fmla="*/ 44 h 87"/>
              <a:gd name="T50" fmla="*/ 37 w 76"/>
              <a:gd name="T51" fmla="*/ 45 h 87"/>
              <a:gd name="T52" fmla="*/ 35 w 76"/>
              <a:gd name="T53" fmla="*/ 47 h 87"/>
              <a:gd name="T54" fmla="*/ 33 w 76"/>
              <a:gd name="T55" fmla="*/ 50 h 87"/>
              <a:gd name="T56" fmla="*/ 28 w 76"/>
              <a:gd name="T57" fmla="*/ 85 h 87"/>
              <a:gd name="T58" fmla="*/ 0 w 76"/>
              <a:gd name="T59" fmla="*/ 85 h 87"/>
              <a:gd name="T60" fmla="*/ 13 w 76"/>
              <a:gd name="T61" fmla="*/ 0 h 87"/>
              <a:gd name="T62" fmla="*/ 40 w 76"/>
              <a:gd name="T63" fmla="*/ 0 h 87"/>
              <a:gd name="T64" fmla="*/ 37 w 76"/>
              <a:gd name="T65" fmla="*/ 30 h 87"/>
              <a:gd name="T66" fmla="*/ 37 w 76"/>
              <a:gd name="T67" fmla="*/ 30 h 87"/>
              <a:gd name="T68" fmla="*/ 40 w 76"/>
              <a:gd name="T69" fmla="*/ 26 h 87"/>
              <a:gd name="T70" fmla="*/ 44 w 76"/>
              <a:gd name="T71" fmla="*/ 24 h 87"/>
              <a:gd name="T72" fmla="*/ 49 w 76"/>
              <a:gd name="T73" fmla="*/ 23 h 87"/>
              <a:gd name="T74" fmla="*/ 54 w 76"/>
              <a:gd name="T75" fmla="*/ 23 h 87"/>
              <a:gd name="T76" fmla="*/ 54 w 76"/>
              <a:gd name="T77" fmla="*/ 23 h 87"/>
              <a:gd name="T78" fmla="*/ 58 w 76"/>
              <a:gd name="T79" fmla="*/ 23 h 87"/>
              <a:gd name="T80" fmla="*/ 63 w 76"/>
              <a:gd name="T81" fmla="*/ 24 h 87"/>
              <a:gd name="T82" fmla="*/ 66 w 76"/>
              <a:gd name="T83" fmla="*/ 26 h 87"/>
              <a:gd name="T84" fmla="*/ 69 w 76"/>
              <a:gd name="T85" fmla="*/ 29 h 87"/>
              <a:gd name="T86" fmla="*/ 71 w 76"/>
              <a:gd name="T87" fmla="*/ 31 h 87"/>
              <a:gd name="T88" fmla="*/ 72 w 76"/>
              <a:gd name="T89" fmla="*/ 35 h 87"/>
              <a:gd name="T90" fmla="*/ 73 w 76"/>
              <a:gd name="T91" fmla="*/ 39 h 87"/>
              <a:gd name="T92" fmla="*/ 73 w 76"/>
              <a:gd name="T93" fmla="*/ 44 h 87"/>
              <a:gd name="T94" fmla="*/ 69 w 76"/>
              <a:gd name="T95" fmla="*/ 64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6" h="87">
                <a:moveTo>
                  <a:pt x="69" y="64"/>
                </a:moveTo>
                <a:lnTo>
                  <a:pt x="69" y="64"/>
                </a:lnTo>
                <a:lnTo>
                  <a:pt x="69" y="67"/>
                </a:lnTo>
                <a:lnTo>
                  <a:pt x="71" y="68"/>
                </a:lnTo>
                <a:lnTo>
                  <a:pt x="73" y="68"/>
                </a:lnTo>
                <a:lnTo>
                  <a:pt x="76" y="68"/>
                </a:lnTo>
                <a:lnTo>
                  <a:pt x="73" y="84"/>
                </a:lnTo>
                <a:lnTo>
                  <a:pt x="73" y="84"/>
                </a:lnTo>
                <a:lnTo>
                  <a:pt x="67" y="87"/>
                </a:lnTo>
                <a:lnTo>
                  <a:pt x="58" y="87"/>
                </a:lnTo>
                <a:lnTo>
                  <a:pt x="58" y="87"/>
                </a:lnTo>
                <a:lnTo>
                  <a:pt x="53" y="87"/>
                </a:lnTo>
                <a:lnTo>
                  <a:pt x="49" y="85"/>
                </a:lnTo>
                <a:lnTo>
                  <a:pt x="47" y="84"/>
                </a:lnTo>
                <a:lnTo>
                  <a:pt x="44" y="82"/>
                </a:lnTo>
                <a:lnTo>
                  <a:pt x="42" y="79"/>
                </a:lnTo>
                <a:lnTo>
                  <a:pt x="40" y="77"/>
                </a:lnTo>
                <a:lnTo>
                  <a:pt x="40" y="69"/>
                </a:lnTo>
                <a:lnTo>
                  <a:pt x="44" y="50"/>
                </a:lnTo>
                <a:lnTo>
                  <a:pt x="44" y="50"/>
                </a:lnTo>
                <a:lnTo>
                  <a:pt x="43" y="48"/>
                </a:lnTo>
                <a:lnTo>
                  <a:pt x="43" y="47"/>
                </a:lnTo>
                <a:lnTo>
                  <a:pt x="42" y="45"/>
                </a:lnTo>
                <a:lnTo>
                  <a:pt x="39" y="44"/>
                </a:lnTo>
                <a:lnTo>
                  <a:pt x="39" y="44"/>
                </a:lnTo>
                <a:lnTo>
                  <a:pt x="37" y="45"/>
                </a:lnTo>
                <a:lnTo>
                  <a:pt x="35" y="47"/>
                </a:lnTo>
                <a:lnTo>
                  <a:pt x="33" y="50"/>
                </a:lnTo>
                <a:lnTo>
                  <a:pt x="28" y="85"/>
                </a:lnTo>
                <a:lnTo>
                  <a:pt x="0" y="85"/>
                </a:lnTo>
                <a:lnTo>
                  <a:pt x="13" y="0"/>
                </a:lnTo>
                <a:lnTo>
                  <a:pt x="40" y="0"/>
                </a:lnTo>
                <a:lnTo>
                  <a:pt x="37" y="30"/>
                </a:lnTo>
                <a:lnTo>
                  <a:pt x="37" y="30"/>
                </a:lnTo>
                <a:lnTo>
                  <a:pt x="40" y="26"/>
                </a:lnTo>
                <a:lnTo>
                  <a:pt x="44" y="24"/>
                </a:lnTo>
                <a:lnTo>
                  <a:pt x="49" y="23"/>
                </a:lnTo>
                <a:lnTo>
                  <a:pt x="54" y="23"/>
                </a:lnTo>
                <a:lnTo>
                  <a:pt x="54" y="23"/>
                </a:lnTo>
                <a:lnTo>
                  <a:pt x="58" y="23"/>
                </a:lnTo>
                <a:lnTo>
                  <a:pt x="63" y="24"/>
                </a:lnTo>
                <a:lnTo>
                  <a:pt x="66" y="26"/>
                </a:lnTo>
                <a:lnTo>
                  <a:pt x="69" y="29"/>
                </a:lnTo>
                <a:lnTo>
                  <a:pt x="71" y="31"/>
                </a:lnTo>
                <a:lnTo>
                  <a:pt x="72" y="35"/>
                </a:lnTo>
                <a:lnTo>
                  <a:pt x="73" y="39"/>
                </a:lnTo>
                <a:lnTo>
                  <a:pt x="73" y="44"/>
                </a:lnTo>
                <a:lnTo>
                  <a:pt x="69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28" name="Freeform 1153">
            <a:extLst>
              <a:ext uri="{FF2B5EF4-FFF2-40B4-BE49-F238E27FC236}">
                <a16:creationId xmlns:a16="http://schemas.microsoft.com/office/drawing/2014/main" id="{3B588978-D19D-4C0A-9916-5F3DE5ED1319}"/>
              </a:ext>
            </a:extLst>
          </p:cNvPr>
          <p:cNvSpPr>
            <a:spLocks/>
          </p:cNvSpPr>
          <p:nvPr/>
        </p:nvSpPr>
        <p:spPr bwMode="auto">
          <a:xfrm>
            <a:off x="4147581" y="4648384"/>
            <a:ext cx="138113" cy="122238"/>
          </a:xfrm>
          <a:custGeom>
            <a:avLst/>
            <a:gdLst>
              <a:gd name="T0" fmla="*/ 87 w 87"/>
              <a:gd name="T1" fmla="*/ 0 h 77"/>
              <a:gd name="T2" fmla="*/ 75 w 87"/>
              <a:gd name="T3" fmla="*/ 77 h 77"/>
              <a:gd name="T4" fmla="*/ 47 w 87"/>
              <a:gd name="T5" fmla="*/ 77 h 77"/>
              <a:gd name="T6" fmla="*/ 52 w 87"/>
              <a:gd name="T7" fmla="*/ 49 h 77"/>
              <a:gd name="T8" fmla="*/ 33 w 87"/>
              <a:gd name="T9" fmla="*/ 49 h 77"/>
              <a:gd name="T10" fmla="*/ 29 w 87"/>
              <a:gd name="T11" fmla="*/ 77 h 77"/>
              <a:gd name="T12" fmla="*/ 0 w 87"/>
              <a:gd name="T13" fmla="*/ 77 h 77"/>
              <a:gd name="T14" fmla="*/ 11 w 87"/>
              <a:gd name="T15" fmla="*/ 0 h 77"/>
              <a:gd name="T16" fmla="*/ 40 w 87"/>
              <a:gd name="T17" fmla="*/ 0 h 77"/>
              <a:gd name="T18" fmla="*/ 35 w 87"/>
              <a:gd name="T19" fmla="*/ 27 h 77"/>
              <a:gd name="T20" fmla="*/ 54 w 87"/>
              <a:gd name="T21" fmla="*/ 27 h 77"/>
              <a:gd name="T22" fmla="*/ 58 w 87"/>
              <a:gd name="T23" fmla="*/ 0 h 77"/>
              <a:gd name="T24" fmla="*/ 87 w 87"/>
              <a:gd name="T25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7" h="77">
                <a:moveTo>
                  <a:pt x="87" y="0"/>
                </a:moveTo>
                <a:lnTo>
                  <a:pt x="75" y="77"/>
                </a:lnTo>
                <a:lnTo>
                  <a:pt x="47" y="77"/>
                </a:lnTo>
                <a:lnTo>
                  <a:pt x="52" y="49"/>
                </a:lnTo>
                <a:lnTo>
                  <a:pt x="33" y="49"/>
                </a:lnTo>
                <a:lnTo>
                  <a:pt x="29" y="77"/>
                </a:lnTo>
                <a:lnTo>
                  <a:pt x="0" y="77"/>
                </a:lnTo>
                <a:lnTo>
                  <a:pt x="11" y="0"/>
                </a:lnTo>
                <a:lnTo>
                  <a:pt x="40" y="0"/>
                </a:lnTo>
                <a:lnTo>
                  <a:pt x="35" y="27"/>
                </a:lnTo>
                <a:lnTo>
                  <a:pt x="54" y="27"/>
                </a:lnTo>
                <a:lnTo>
                  <a:pt x="58" y="0"/>
                </a:lnTo>
                <a:lnTo>
                  <a:pt x="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29" name="Freeform 1154">
            <a:extLst>
              <a:ext uri="{FF2B5EF4-FFF2-40B4-BE49-F238E27FC236}">
                <a16:creationId xmlns:a16="http://schemas.microsoft.com/office/drawing/2014/main" id="{D190C855-445B-4214-999C-4841F9EC0D54}"/>
              </a:ext>
            </a:extLst>
          </p:cNvPr>
          <p:cNvSpPr>
            <a:spLocks/>
          </p:cNvSpPr>
          <p:nvPr/>
        </p:nvSpPr>
        <p:spPr bwMode="auto">
          <a:xfrm>
            <a:off x="4282518" y="4672196"/>
            <a:ext cx="96838" cy="101600"/>
          </a:xfrm>
          <a:custGeom>
            <a:avLst/>
            <a:gdLst>
              <a:gd name="T0" fmla="*/ 57 w 61"/>
              <a:gd name="T1" fmla="*/ 40 h 64"/>
              <a:gd name="T2" fmla="*/ 57 w 61"/>
              <a:gd name="T3" fmla="*/ 40 h 64"/>
              <a:gd name="T4" fmla="*/ 57 w 61"/>
              <a:gd name="T5" fmla="*/ 45 h 64"/>
              <a:gd name="T6" fmla="*/ 54 w 61"/>
              <a:gd name="T7" fmla="*/ 50 h 64"/>
              <a:gd name="T8" fmla="*/ 52 w 61"/>
              <a:gd name="T9" fmla="*/ 54 h 64"/>
              <a:gd name="T10" fmla="*/ 48 w 61"/>
              <a:gd name="T11" fmla="*/ 57 h 64"/>
              <a:gd name="T12" fmla="*/ 44 w 61"/>
              <a:gd name="T13" fmla="*/ 60 h 64"/>
              <a:gd name="T14" fmla="*/ 39 w 61"/>
              <a:gd name="T15" fmla="*/ 62 h 64"/>
              <a:gd name="T16" fmla="*/ 33 w 61"/>
              <a:gd name="T17" fmla="*/ 64 h 64"/>
              <a:gd name="T18" fmla="*/ 27 w 61"/>
              <a:gd name="T19" fmla="*/ 64 h 64"/>
              <a:gd name="T20" fmla="*/ 27 w 61"/>
              <a:gd name="T21" fmla="*/ 64 h 64"/>
              <a:gd name="T22" fmla="*/ 19 w 61"/>
              <a:gd name="T23" fmla="*/ 64 h 64"/>
              <a:gd name="T24" fmla="*/ 12 w 61"/>
              <a:gd name="T25" fmla="*/ 62 h 64"/>
              <a:gd name="T26" fmla="*/ 5 w 61"/>
              <a:gd name="T27" fmla="*/ 60 h 64"/>
              <a:gd name="T28" fmla="*/ 0 w 61"/>
              <a:gd name="T29" fmla="*/ 56 h 64"/>
              <a:gd name="T30" fmla="*/ 5 w 61"/>
              <a:gd name="T31" fmla="*/ 39 h 64"/>
              <a:gd name="T32" fmla="*/ 5 w 61"/>
              <a:gd name="T33" fmla="*/ 39 h 64"/>
              <a:gd name="T34" fmla="*/ 9 w 61"/>
              <a:gd name="T35" fmla="*/ 41 h 64"/>
              <a:gd name="T36" fmla="*/ 14 w 61"/>
              <a:gd name="T37" fmla="*/ 44 h 64"/>
              <a:gd name="T38" fmla="*/ 19 w 61"/>
              <a:gd name="T39" fmla="*/ 45 h 64"/>
              <a:gd name="T40" fmla="*/ 23 w 61"/>
              <a:gd name="T41" fmla="*/ 45 h 64"/>
              <a:gd name="T42" fmla="*/ 23 w 61"/>
              <a:gd name="T43" fmla="*/ 45 h 64"/>
              <a:gd name="T44" fmla="*/ 28 w 61"/>
              <a:gd name="T45" fmla="*/ 45 h 64"/>
              <a:gd name="T46" fmla="*/ 29 w 61"/>
              <a:gd name="T47" fmla="*/ 44 h 64"/>
              <a:gd name="T48" fmla="*/ 29 w 61"/>
              <a:gd name="T49" fmla="*/ 44 h 64"/>
              <a:gd name="T50" fmla="*/ 28 w 61"/>
              <a:gd name="T51" fmla="*/ 42 h 64"/>
              <a:gd name="T52" fmla="*/ 26 w 61"/>
              <a:gd name="T53" fmla="*/ 41 h 64"/>
              <a:gd name="T54" fmla="*/ 18 w 61"/>
              <a:gd name="T55" fmla="*/ 39 h 64"/>
              <a:gd name="T56" fmla="*/ 14 w 61"/>
              <a:gd name="T57" fmla="*/ 37 h 64"/>
              <a:gd name="T58" fmla="*/ 11 w 61"/>
              <a:gd name="T59" fmla="*/ 35 h 64"/>
              <a:gd name="T60" fmla="*/ 8 w 61"/>
              <a:gd name="T61" fmla="*/ 30 h 64"/>
              <a:gd name="T62" fmla="*/ 7 w 61"/>
              <a:gd name="T63" fmla="*/ 24 h 64"/>
              <a:gd name="T64" fmla="*/ 7 w 61"/>
              <a:gd name="T65" fmla="*/ 24 h 64"/>
              <a:gd name="T66" fmla="*/ 8 w 61"/>
              <a:gd name="T67" fmla="*/ 19 h 64"/>
              <a:gd name="T68" fmla="*/ 9 w 61"/>
              <a:gd name="T69" fmla="*/ 13 h 64"/>
              <a:gd name="T70" fmla="*/ 12 w 61"/>
              <a:gd name="T71" fmla="*/ 8 h 64"/>
              <a:gd name="T72" fmla="*/ 16 w 61"/>
              <a:gd name="T73" fmla="*/ 6 h 64"/>
              <a:gd name="T74" fmla="*/ 21 w 61"/>
              <a:gd name="T75" fmla="*/ 3 h 64"/>
              <a:gd name="T76" fmla="*/ 26 w 61"/>
              <a:gd name="T77" fmla="*/ 1 h 64"/>
              <a:gd name="T78" fmla="*/ 32 w 61"/>
              <a:gd name="T79" fmla="*/ 0 h 64"/>
              <a:gd name="T80" fmla="*/ 38 w 61"/>
              <a:gd name="T81" fmla="*/ 0 h 64"/>
              <a:gd name="T82" fmla="*/ 38 w 61"/>
              <a:gd name="T83" fmla="*/ 0 h 64"/>
              <a:gd name="T84" fmla="*/ 51 w 61"/>
              <a:gd name="T85" fmla="*/ 1 h 64"/>
              <a:gd name="T86" fmla="*/ 61 w 61"/>
              <a:gd name="T87" fmla="*/ 5 h 64"/>
              <a:gd name="T88" fmla="*/ 56 w 61"/>
              <a:gd name="T89" fmla="*/ 21 h 64"/>
              <a:gd name="T90" fmla="*/ 56 w 61"/>
              <a:gd name="T91" fmla="*/ 21 h 64"/>
              <a:gd name="T92" fmla="*/ 48 w 61"/>
              <a:gd name="T93" fmla="*/ 19 h 64"/>
              <a:gd name="T94" fmla="*/ 39 w 61"/>
              <a:gd name="T95" fmla="*/ 17 h 64"/>
              <a:gd name="T96" fmla="*/ 39 w 61"/>
              <a:gd name="T97" fmla="*/ 17 h 64"/>
              <a:gd name="T98" fmla="*/ 37 w 61"/>
              <a:gd name="T99" fmla="*/ 17 h 64"/>
              <a:gd name="T100" fmla="*/ 36 w 61"/>
              <a:gd name="T101" fmla="*/ 19 h 64"/>
              <a:gd name="T102" fmla="*/ 34 w 61"/>
              <a:gd name="T103" fmla="*/ 20 h 64"/>
              <a:gd name="T104" fmla="*/ 34 w 61"/>
              <a:gd name="T105" fmla="*/ 20 h 64"/>
              <a:gd name="T106" fmla="*/ 36 w 61"/>
              <a:gd name="T107" fmla="*/ 21 h 64"/>
              <a:gd name="T108" fmla="*/ 38 w 61"/>
              <a:gd name="T109" fmla="*/ 22 h 64"/>
              <a:gd name="T110" fmla="*/ 46 w 61"/>
              <a:gd name="T111" fmla="*/ 24 h 64"/>
              <a:gd name="T112" fmla="*/ 49 w 61"/>
              <a:gd name="T113" fmla="*/ 26 h 64"/>
              <a:gd name="T114" fmla="*/ 53 w 61"/>
              <a:gd name="T115" fmla="*/ 29 h 64"/>
              <a:gd name="T116" fmla="*/ 56 w 61"/>
              <a:gd name="T117" fmla="*/ 34 h 64"/>
              <a:gd name="T118" fmla="*/ 57 w 61"/>
              <a:gd name="T119" fmla="*/ 40 h 64"/>
              <a:gd name="T120" fmla="*/ 57 w 61"/>
              <a:gd name="T121" fmla="*/ 4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" h="64">
                <a:moveTo>
                  <a:pt x="57" y="40"/>
                </a:moveTo>
                <a:lnTo>
                  <a:pt x="57" y="40"/>
                </a:lnTo>
                <a:lnTo>
                  <a:pt x="57" y="45"/>
                </a:lnTo>
                <a:lnTo>
                  <a:pt x="54" y="50"/>
                </a:lnTo>
                <a:lnTo>
                  <a:pt x="52" y="54"/>
                </a:lnTo>
                <a:lnTo>
                  <a:pt x="48" y="57"/>
                </a:lnTo>
                <a:lnTo>
                  <a:pt x="44" y="60"/>
                </a:lnTo>
                <a:lnTo>
                  <a:pt x="39" y="62"/>
                </a:lnTo>
                <a:lnTo>
                  <a:pt x="33" y="64"/>
                </a:lnTo>
                <a:lnTo>
                  <a:pt x="27" y="64"/>
                </a:lnTo>
                <a:lnTo>
                  <a:pt x="27" y="64"/>
                </a:lnTo>
                <a:lnTo>
                  <a:pt x="19" y="64"/>
                </a:lnTo>
                <a:lnTo>
                  <a:pt x="12" y="62"/>
                </a:lnTo>
                <a:lnTo>
                  <a:pt x="5" y="60"/>
                </a:lnTo>
                <a:lnTo>
                  <a:pt x="0" y="56"/>
                </a:lnTo>
                <a:lnTo>
                  <a:pt x="5" y="39"/>
                </a:lnTo>
                <a:lnTo>
                  <a:pt x="5" y="39"/>
                </a:lnTo>
                <a:lnTo>
                  <a:pt x="9" y="41"/>
                </a:lnTo>
                <a:lnTo>
                  <a:pt x="14" y="44"/>
                </a:lnTo>
                <a:lnTo>
                  <a:pt x="19" y="45"/>
                </a:lnTo>
                <a:lnTo>
                  <a:pt x="23" y="45"/>
                </a:lnTo>
                <a:lnTo>
                  <a:pt x="23" y="45"/>
                </a:lnTo>
                <a:lnTo>
                  <a:pt x="28" y="45"/>
                </a:lnTo>
                <a:lnTo>
                  <a:pt x="29" y="44"/>
                </a:lnTo>
                <a:lnTo>
                  <a:pt x="29" y="44"/>
                </a:lnTo>
                <a:lnTo>
                  <a:pt x="28" y="42"/>
                </a:lnTo>
                <a:lnTo>
                  <a:pt x="26" y="41"/>
                </a:lnTo>
                <a:lnTo>
                  <a:pt x="18" y="39"/>
                </a:lnTo>
                <a:lnTo>
                  <a:pt x="14" y="37"/>
                </a:lnTo>
                <a:lnTo>
                  <a:pt x="11" y="35"/>
                </a:lnTo>
                <a:lnTo>
                  <a:pt x="8" y="30"/>
                </a:lnTo>
                <a:lnTo>
                  <a:pt x="7" y="24"/>
                </a:lnTo>
                <a:lnTo>
                  <a:pt x="7" y="24"/>
                </a:lnTo>
                <a:lnTo>
                  <a:pt x="8" y="19"/>
                </a:lnTo>
                <a:lnTo>
                  <a:pt x="9" y="13"/>
                </a:lnTo>
                <a:lnTo>
                  <a:pt x="12" y="8"/>
                </a:lnTo>
                <a:lnTo>
                  <a:pt x="16" y="6"/>
                </a:lnTo>
                <a:lnTo>
                  <a:pt x="21" y="3"/>
                </a:lnTo>
                <a:lnTo>
                  <a:pt x="26" y="1"/>
                </a:lnTo>
                <a:lnTo>
                  <a:pt x="32" y="0"/>
                </a:lnTo>
                <a:lnTo>
                  <a:pt x="38" y="0"/>
                </a:lnTo>
                <a:lnTo>
                  <a:pt x="38" y="0"/>
                </a:lnTo>
                <a:lnTo>
                  <a:pt x="51" y="1"/>
                </a:lnTo>
                <a:lnTo>
                  <a:pt x="61" y="5"/>
                </a:lnTo>
                <a:lnTo>
                  <a:pt x="56" y="21"/>
                </a:lnTo>
                <a:lnTo>
                  <a:pt x="56" y="21"/>
                </a:lnTo>
                <a:lnTo>
                  <a:pt x="48" y="19"/>
                </a:lnTo>
                <a:lnTo>
                  <a:pt x="39" y="17"/>
                </a:lnTo>
                <a:lnTo>
                  <a:pt x="39" y="17"/>
                </a:lnTo>
                <a:lnTo>
                  <a:pt x="37" y="17"/>
                </a:lnTo>
                <a:lnTo>
                  <a:pt x="36" y="19"/>
                </a:lnTo>
                <a:lnTo>
                  <a:pt x="34" y="20"/>
                </a:lnTo>
                <a:lnTo>
                  <a:pt x="34" y="20"/>
                </a:lnTo>
                <a:lnTo>
                  <a:pt x="36" y="21"/>
                </a:lnTo>
                <a:lnTo>
                  <a:pt x="38" y="22"/>
                </a:lnTo>
                <a:lnTo>
                  <a:pt x="46" y="24"/>
                </a:lnTo>
                <a:lnTo>
                  <a:pt x="49" y="26"/>
                </a:lnTo>
                <a:lnTo>
                  <a:pt x="53" y="29"/>
                </a:lnTo>
                <a:lnTo>
                  <a:pt x="56" y="34"/>
                </a:lnTo>
                <a:lnTo>
                  <a:pt x="57" y="40"/>
                </a:lnTo>
                <a:lnTo>
                  <a:pt x="57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30" name="Freeform 1155">
            <a:extLst>
              <a:ext uri="{FF2B5EF4-FFF2-40B4-BE49-F238E27FC236}">
                <a16:creationId xmlns:a16="http://schemas.microsoft.com/office/drawing/2014/main" id="{BABEC0FE-4976-4B5A-8F10-91F48D6232C6}"/>
              </a:ext>
            </a:extLst>
          </p:cNvPr>
          <p:cNvSpPr>
            <a:spLocks/>
          </p:cNvSpPr>
          <p:nvPr/>
        </p:nvSpPr>
        <p:spPr bwMode="auto">
          <a:xfrm>
            <a:off x="4600018" y="3087871"/>
            <a:ext cx="115888" cy="128588"/>
          </a:xfrm>
          <a:custGeom>
            <a:avLst/>
            <a:gdLst>
              <a:gd name="T0" fmla="*/ 62 w 73"/>
              <a:gd name="T1" fmla="*/ 55 h 81"/>
              <a:gd name="T2" fmla="*/ 64 w 73"/>
              <a:gd name="T3" fmla="*/ 76 h 81"/>
              <a:gd name="T4" fmla="*/ 64 w 73"/>
              <a:gd name="T5" fmla="*/ 76 h 81"/>
              <a:gd name="T6" fmla="*/ 51 w 73"/>
              <a:gd name="T7" fmla="*/ 80 h 81"/>
              <a:gd name="T8" fmla="*/ 44 w 73"/>
              <a:gd name="T9" fmla="*/ 80 h 81"/>
              <a:gd name="T10" fmla="*/ 36 w 73"/>
              <a:gd name="T11" fmla="*/ 81 h 81"/>
              <a:gd name="T12" fmla="*/ 36 w 73"/>
              <a:gd name="T13" fmla="*/ 81 h 81"/>
              <a:gd name="T14" fmla="*/ 29 w 73"/>
              <a:gd name="T15" fmla="*/ 80 h 81"/>
              <a:gd name="T16" fmla="*/ 21 w 73"/>
              <a:gd name="T17" fmla="*/ 79 h 81"/>
              <a:gd name="T18" fmla="*/ 15 w 73"/>
              <a:gd name="T19" fmla="*/ 76 h 81"/>
              <a:gd name="T20" fmla="*/ 10 w 73"/>
              <a:gd name="T21" fmla="*/ 71 h 81"/>
              <a:gd name="T22" fmla="*/ 6 w 73"/>
              <a:gd name="T23" fmla="*/ 66 h 81"/>
              <a:gd name="T24" fmla="*/ 3 w 73"/>
              <a:gd name="T25" fmla="*/ 61 h 81"/>
              <a:gd name="T26" fmla="*/ 1 w 73"/>
              <a:gd name="T27" fmla="*/ 54 h 81"/>
              <a:gd name="T28" fmla="*/ 0 w 73"/>
              <a:gd name="T29" fmla="*/ 45 h 81"/>
              <a:gd name="T30" fmla="*/ 0 w 73"/>
              <a:gd name="T31" fmla="*/ 45 h 81"/>
              <a:gd name="T32" fmla="*/ 1 w 73"/>
              <a:gd name="T33" fmla="*/ 36 h 81"/>
              <a:gd name="T34" fmla="*/ 4 w 73"/>
              <a:gd name="T35" fmla="*/ 27 h 81"/>
              <a:gd name="T36" fmla="*/ 8 w 73"/>
              <a:gd name="T37" fmla="*/ 18 h 81"/>
              <a:gd name="T38" fmla="*/ 14 w 73"/>
              <a:gd name="T39" fmla="*/ 12 h 81"/>
              <a:gd name="T40" fmla="*/ 20 w 73"/>
              <a:gd name="T41" fmla="*/ 7 h 81"/>
              <a:gd name="T42" fmla="*/ 29 w 73"/>
              <a:gd name="T43" fmla="*/ 3 h 81"/>
              <a:gd name="T44" fmla="*/ 38 w 73"/>
              <a:gd name="T45" fmla="*/ 1 h 81"/>
              <a:gd name="T46" fmla="*/ 48 w 73"/>
              <a:gd name="T47" fmla="*/ 0 h 81"/>
              <a:gd name="T48" fmla="*/ 48 w 73"/>
              <a:gd name="T49" fmla="*/ 0 h 81"/>
              <a:gd name="T50" fmla="*/ 55 w 73"/>
              <a:gd name="T51" fmla="*/ 0 h 81"/>
              <a:gd name="T52" fmla="*/ 62 w 73"/>
              <a:gd name="T53" fmla="*/ 1 h 81"/>
              <a:gd name="T54" fmla="*/ 73 w 73"/>
              <a:gd name="T55" fmla="*/ 5 h 81"/>
              <a:gd name="T56" fmla="*/ 65 w 73"/>
              <a:gd name="T57" fmla="*/ 25 h 81"/>
              <a:gd name="T58" fmla="*/ 65 w 73"/>
              <a:gd name="T59" fmla="*/ 25 h 81"/>
              <a:gd name="T60" fmla="*/ 59 w 73"/>
              <a:gd name="T61" fmla="*/ 23 h 81"/>
              <a:gd name="T62" fmla="*/ 51 w 73"/>
              <a:gd name="T63" fmla="*/ 22 h 81"/>
              <a:gd name="T64" fmla="*/ 51 w 73"/>
              <a:gd name="T65" fmla="*/ 22 h 81"/>
              <a:gd name="T66" fmla="*/ 46 w 73"/>
              <a:gd name="T67" fmla="*/ 22 h 81"/>
              <a:gd name="T68" fmla="*/ 41 w 73"/>
              <a:gd name="T69" fmla="*/ 23 h 81"/>
              <a:gd name="T70" fmla="*/ 38 w 73"/>
              <a:gd name="T71" fmla="*/ 26 h 81"/>
              <a:gd name="T72" fmla="*/ 35 w 73"/>
              <a:gd name="T73" fmla="*/ 28 h 81"/>
              <a:gd name="T74" fmla="*/ 33 w 73"/>
              <a:gd name="T75" fmla="*/ 31 h 81"/>
              <a:gd name="T76" fmla="*/ 31 w 73"/>
              <a:gd name="T77" fmla="*/ 35 h 81"/>
              <a:gd name="T78" fmla="*/ 30 w 73"/>
              <a:gd name="T79" fmla="*/ 38 h 81"/>
              <a:gd name="T80" fmla="*/ 29 w 73"/>
              <a:gd name="T81" fmla="*/ 42 h 81"/>
              <a:gd name="T82" fmla="*/ 29 w 73"/>
              <a:gd name="T83" fmla="*/ 42 h 81"/>
              <a:gd name="T84" fmla="*/ 30 w 73"/>
              <a:gd name="T85" fmla="*/ 49 h 81"/>
              <a:gd name="T86" fmla="*/ 34 w 73"/>
              <a:gd name="T87" fmla="*/ 54 h 81"/>
              <a:gd name="T88" fmla="*/ 39 w 73"/>
              <a:gd name="T89" fmla="*/ 57 h 81"/>
              <a:gd name="T90" fmla="*/ 46 w 73"/>
              <a:gd name="T91" fmla="*/ 57 h 81"/>
              <a:gd name="T92" fmla="*/ 46 w 73"/>
              <a:gd name="T93" fmla="*/ 57 h 81"/>
              <a:gd name="T94" fmla="*/ 55 w 73"/>
              <a:gd name="T95" fmla="*/ 57 h 81"/>
              <a:gd name="T96" fmla="*/ 62 w 73"/>
              <a:gd name="T97" fmla="*/ 55 h 81"/>
              <a:gd name="T98" fmla="*/ 62 w 73"/>
              <a:gd name="T99" fmla="*/ 55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3" h="81">
                <a:moveTo>
                  <a:pt x="62" y="55"/>
                </a:moveTo>
                <a:lnTo>
                  <a:pt x="64" y="76"/>
                </a:lnTo>
                <a:lnTo>
                  <a:pt x="64" y="76"/>
                </a:lnTo>
                <a:lnTo>
                  <a:pt x="51" y="80"/>
                </a:lnTo>
                <a:lnTo>
                  <a:pt x="44" y="80"/>
                </a:lnTo>
                <a:lnTo>
                  <a:pt x="36" y="81"/>
                </a:lnTo>
                <a:lnTo>
                  <a:pt x="36" y="81"/>
                </a:lnTo>
                <a:lnTo>
                  <a:pt x="29" y="80"/>
                </a:lnTo>
                <a:lnTo>
                  <a:pt x="21" y="79"/>
                </a:lnTo>
                <a:lnTo>
                  <a:pt x="15" y="76"/>
                </a:lnTo>
                <a:lnTo>
                  <a:pt x="10" y="71"/>
                </a:lnTo>
                <a:lnTo>
                  <a:pt x="6" y="66"/>
                </a:lnTo>
                <a:lnTo>
                  <a:pt x="3" y="61"/>
                </a:lnTo>
                <a:lnTo>
                  <a:pt x="1" y="54"/>
                </a:lnTo>
                <a:lnTo>
                  <a:pt x="0" y="45"/>
                </a:lnTo>
                <a:lnTo>
                  <a:pt x="0" y="45"/>
                </a:lnTo>
                <a:lnTo>
                  <a:pt x="1" y="36"/>
                </a:lnTo>
                <a:lnTo>
                  <a:pt x="4" y="27"/>
                </a:lnTo>
                <a:lnTo>
                  <a:pt x="8" y="18"/>
                </a:lnTo>
                <a:lnTo>
                  <a:pt x="14" y="12"/>
                </a:lnTo>
                <a:lnTo>
                  <a:pt x="20" y="7"/>
                </a:lnTo>
                <a:lnTo>
                  <a:pt x="29" y="3"/>
                </a:lnTo>
                <a:lnTo>
                  <a:pt x="38" y="1"/>
                </a:lnTo>
                <a:lnTo>
                  <a:pt x="48" y="0"/>
                </a:lnTo>
                <a:lnTo>
                  <a:pt x="48" y="0"/>
                </a:lnTo>
                <a:lnTo>
                  <a:pt x="55" y="0"/>
                </a:lnTo>
                <a:lnTo>
                  <a:pt x="62" y="1"/>
                </a:lnTo>
                <a:lnTo>
                  <a:pt x="73" y="5"/>
                </a:lnTo>
                <a:lnTo>
                  <a:pt x="65" y="25"/>
                </a:lnTo>
                <a:lnTo>
                  <a:pt x="65" y="25"/>
                </a:lnTo>
                <a:lnTo>
                  <a:pt x="59" y="23"/>
                </a:lnTo>
                <a:lnTo>
                  <a:pt x="51" y="22"/>
                </a:lnTo>
                <a:lnTo>
                  <a:pt x="51" y="22"/>
                </a:lnTo>
                <a:lnTo>
                  <a:pt x="46" y="22"/>
                </a:lnTo>
                <a:lnTo>
                  <a:pt x="41" y="23"/>
                </a:lnTo>
                <a:lnTo>
                  <a:pt x="38" y="26"/>
                </a:lnTo>
                <a:lnTo>
                  <a:pt x="35" y="28"/>
                </a:lnTo>
                <a:lnTo>
                  <a:pt x="33" y="31"/>
                </a:lnTo>
                <a:lnTo>
                  <a:pt x="31" y="35"/>
                </a:lnTo>
                <a:lnTo>
                  <a:pt x="30" y="38"/>
                </a:lnTo>
                <a:lnTo>
                  <a:pt x="29" y="42"/>
                </a:lnTo>
                <a:lnTo>
                  <a:pt x="29" y="42"/>
                </a:lnTo>
                <a:lnTo>
                  <a:pt x="30" y="49"/>
                </a:lnTo>
                <a:lnTo>
                  <a:pt x="34" y="54"/>
                </a:lnTo>
                <a:lnTo>
                  <a:pt x="39" y="57"/>
                </a:lnTo>
                <a:lnTo>
                  <a:pt x="46" y="57"/>
                </a:lnTo>
                <a:lnTo>
                  <a:pt x="46" y="57"/>
                </a:lnTo>
                <a:lnTo>
                  <a:pt x="55" y="57"/>
                </a:lnTo>
                <a:lnTo>
                  <a:pt x="62" y="55"/>
                </a:lnTo>
                <a:lnTo>
                  <a:pt x="62" y="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31" name="Freeform 1156">
            <a:extLst>
              <a:ext uri="{FF2B5EF4-FFF2-40B4-BE49-F238E27FC236}">
                <a16:creationId xmlns:a16="http://schemas.microsoft.com/office/drawing/2014/main" id="{68E6016B-C877-43E8-9DF1-1BB9E2A89FCD}"/>
              </a:ext>
            </a:extLst>
          </p:cNvPr>
          <p:cNvSpPr>
            <a:spLocks noEditPoints="1"/>
          </p:cNvSpPr>
          <p:nvPr/>
        </p:nvSpPr>
        <p:spPr bwMode="auto">
          <a:xfrm>
            <a:off x="4711143" y="3114859"/>
            <a:ext cx="112713" cy="101600"/>
          </a:xfrm>
          <a:custGeom>
            <a:avLst/>
            <a:gdLst>
              <a:gd name="T0" fmla="*/ 71 w 71"/>
              <a:gd name="T1" fmla="*/ 28 h 64"/>
              <a:gd name="T2" fmla="*/ 71 w 71"/>
              <a:gd name="T3" fmla="*/ 28 h 64"/>
              <a:gd name="T4" fmla="*/ 69 w 71"/>
              <a:gd name="T5" fmla="*/ 35 h 64"/>
              <a:gd name="T6" fmla="*/ 67 w 71"/>
              <a:gd name="T7" fmla="*/ 43 h 64"/>
              <a:gd name="T8" fmla="*/ 63 w 71"/>
              <a:gd name="T9" fmla="*/ 49 h 64"/>
              <a:gd name="T10" fmla="*/ 58 w 71"/>
              <a:gd name="T11" fmla="*/ 54 h 64"/>
              <a:gd name="T12" fmla="*/ 53 w 71"/>
              <a:gd name="T13" fmla="*/ 58 h 64"/>
              <a:gd name="T14" fmla="*/ 46 w 71"/>
              <a:gd name="T15" fmla="*/ 62 h 64"/>
              <a:gd name="T16" fmla="*/ 38 w 71"/>
              <a:gd name="T17" fmla="*/ 63 h 64"/>
              <a:gd name="T18" fmla="*/ 30 w 71"/>
              <a:gd name="T19" fmla="*/ 64 h 64"/>
              <a:gd name="T20" fmla="*/ 30 w 71"/>
              <a:gd name="T21" fmla="*/ 64 h 64"/>
              <a:gd name="T22" fmla="*/ 24 w 71"/>
              <a:gd name="T23" fmla="*/ 63 h 64"/>
              <a:gd name="T24" fmla="*/ 19 w 71"/>
              <a:gd name="T25" fmla="*/ 62 h 64"/>
              <a:gd name="T26" fmla="*/ 13 w 71"/>
              <a:gd name="T27" fmla="*/ 59 h 64"/>
              <a:gd name="T28" fmla="*/ 9 w 71"/>
              <a:gd name="T29" fmla="*/ 57 h 64"/>
              <a:gd name="T30" fmla="*/ 5 w 71"/>
              <a:gd name="T31" fmla="*/ 53 h 64"/>
              <a:gd name="T32" fmla="*/ 2 w 71"/>
              <a:gd name="T33" fmla="*/ 48 h 64"/>
              <a:gd name="T34" fmla="*/ 0 w 71"/>
              <a:gd name="T35" fmla="*/ 42 h 64"/>
              <a:gd name="T36" fmla="*/ 0 w 71"/>
              <a:gd name="T37" fmla="*/ 35 h 64"/>
              <a:gd name="T38" fmla="*/ 0 w 71"/>
              <a:gd name="T39" fmla="*/ 35 h 64"/>
              <a:gd name="T40" fmla="*/ 0 w 71"/>
              <a:gd name="T41" fmla="*/ 28 h 64"/>
              <a:gd name="T42" fmla="*/ 3 w 71"/>
              <a:gd name="T43" fmla="*/ 20 h 64"/>
              <a:gd name="T44" fmla="*/ 7 w 71"/>
              <a:gd name="T45" fmla="*/ 14 h 64"/>
              <a:gd name="T46" fmla="*/ 12 w 71"/>
              <a:gd name="T47" fmla="*/ 9 h 64"/>
              <a:gd name="T48" fmla="*/ 18 w 71"/>
              <a:gd name="T49" fmla="*/ 5 h 64"/>
              <a:gd name="T50" fmla="*/ 25 w 71"/>
              <a:gd name="T51" fmla="*/ 3 h 64"/>
              <a:gd name="T52" fmla="*/ 32 w 71"/>
              <a:gd name="T53" fmla="*/ 0 h 64"/>
              <a:gd name="T54" fmla="*/ 40 w 71"/>
              <a:gd name="T55" fmla="*/ 0 h 64"/>
              <a:gd name="T56" fmla="*/ 40 w 71"/>
              <a:gd name="T57" fmla="*/ 0 h 64"/>
              <a:gd name="T58" fmla="*/ 46 w 71"/>
              <a:gd name="T59" fmla="*/ 0 h 64"/>
              <a:gd name="T60" fmla="*/ 52 w 71"/>
              <a:gd name="T61" fmla="*/ 1 h 64"/>
              <a:gd name="T62" fmla="*/ 57 w 71"/>
              <a:gd name="T63" fmla="*/ 4 h 64"/>
              <a:gd name="T64" fmla="*/ 62 w 71"/>
              <a:gd name="T65" fmla="*/ 6 h 64"/>
              <a:gd name="T66" fmla="*/ 66 w 71"/>
              <a:gd name="T67" fmla="*/ 11 h 64"/>
              <a:gd name="T68" fmla="*/ 68 w 71"/>
              <a:gd name="T69" fmla="*/ 15 h 64"/>
              <a:gd name="T70" fmla="*/ 71 w 71"/>
              <a:gd name="T71" fmla="*/ 21 h 64"/>
              <a:gd name="T72" fmla="*/ 71 w 71"/>
              <a:gd name="T73" fmla="*/ 28 h 64"/>
              <a:gd name="T74" fmla="*/ 71 w 71"/>
              <a:gd name="T75" fmla="*/ 28 h 64"/>
              <a:gd name="T76" fmla="*/ 43 w 71"/>
              <a:gd name="T77" fmla="*/ 30 h 64"/>
              <a:gd name="T78" fmla="*/ 43 w 71"/>
              <a:gd name="T79" fmla="*/ 30 h 64"/>
              <a:gd name="T80" fmla="*/ 43 w 71"/>
              <a:gd name="T81" fmla="*/ 26 h 64"/>
              <a:gd name="T82" fmla="*/ 42 w 71"/>
              <a:gd name="T83" fmla="*/ 24 h 64"/>
              <a:gd name="T84" fmla="*/ 39 w 71"/>
              <a:gd name="T85" fmla="*/ 21 h 64"/>
              <a:gd name="T86" fmla="*/ 37 w 71"/>
              <a:gd name="T87" fmla="*/ 21 h 64"/>
              <a:gd name="T88" fmla="*/ 37 w 71"/>
              <a:gd name="T89" fmla="*/ 21 h 64"/>
              <a:gd name="T90" fmla="*/ 33 w 71"/>
              <a:gd name="T91" fmla="*/ 21 h 64"/>
              <a:gd name="T92" fmla="*/ 29 w 71"/>
              <a:gd name="T93" fmla="*/ 25 h 64"/>
              <a:gd name="T94" fmla="*/ 28 w 71"/>
              <a:gd name="T95" fmla="*/ 29 h 64"/>
              <a:gd name="T96" fmla="*/ 27 w 71"/>
              <a:gd name="T97" fmla="*/ 34 h 64"/>
              <a:gd name="T98" fmla="*/ 27 w 71"/>
              <a:gd name="T99" fmla="*/ 34 h 64"/>
              <a:gd name="T100" fmla="*/ 28 w 71"/>
              <a:gd name="T101" fmla="*/ 37 h 64"/>
              <a:gd name="T102" fmla="*/ 29 w 71"/>
              <a:gd name="T103" fmla="*/ 40 h 64"/>
              <a:gd name="T104" fmla="*/ 30 w 71"/>
              <a:gd name="T105" fmla="*/ 42 h 64"/>
              <a:gd name="T106" fmla="*/ 34 w 71"/>
              <a:gd name="T107" fmla="*/ 43 h 64"/>
              <a:gd name="T108" fmla="*/ 34 w 71"/>
              <a:gd name="T109" fmla="*/ 43 h 64"/>
              <a:gd name="T110" fmla="*/ 38 w 71"/>
              <a:gd name="T111" fmla="*/ 42 h 64"/>
              <a:gd name="T112" fmla="*/ 40 w 71"/>
              <a:gd name="T113" fmla="*/ 39 h 64"/>
              <a:gd name="T114" fmla="*/ 43 w 71"/>
              <a:gd name="T115" fmla="*/ 34 h 64"/>
              <a:gd name="T116" fmla="*/ 43 w 71"/>
              <a:gd name="T117" fmla="*/ 30 h 64"/>
              <a:gd name="T118" fmla="*/ 43 w 71"/>
              <a:gd name="T119" fmla="*/ 3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" h="64">
                <a:moveTo>
                  <a:pt x="71" y="28"/>
                </a:moveTo>
                <a:lnTo>
                  <a:pt x="71" y="28"/>
                </a:lnTo>
                <a:lnTo>
                  <a:pt x="69" y="35"/>
                </a:lnTo>
                <a:lnTo>
                  <a:pt x="67" y="43"/>
                </a:lnTo>
                <a:lnTo>
                  <a:pt x="63" y="49"/>
                </a:lnTo>
                <a:lnTo>
                  <a:pt x="58" y="54"/>
                </a:lnTo>
                <a:lnTo>
                  <a:pt x="53" y="58"/>
                </a:lnTo>
                <a:lnTo>
                  <a:pt x="46" y="62"/>
                </a:lnTo>
                <a:lnTo>
                  <a:pt x="38" y="63"/>
                </a:lnTo>
                <a:lnTo>
                  <a:pt x="30" y="64"/>
                </a:lnTo>
                <a:lnTo>
                  <a:pt x="30" y="64"/>
                </a:lnTo>
                <a:lnTo>
                  <a:pt x="24" y="63"/>
                </a:lnTo>
                <a:lnTo>
                  <a:pt x="19" y="62"/>
                </a:lnTo>
                <a:lnTo>
                  <a:pt x="13" y="59"/>
                </a:lnTo>
                <a:lnTo>
                  <a:pt x="9" y="57"/>
                </a:lnTo>
                <a:lnTo>
                  <a:pt x="5" y="53"/>
                </a:lnTo>
                <a:lnTo>
                  <a:pt x="2" y="48"/>
                </a:lnTo>
                <a:lnTo>
                  <a:pt x="0" y="42"/>
                </a:lnTo>
                <a:lnTo>
                  <a:pt x="0" y="35"/>
                </a:lnTo>
                <a:lnTo>
                  <a:pt x="0" y="35"/>
                </a:lnTo>
                <a:lnTo>
                  <a:pt x="0" y="28"/>
                </a:lnTo>
                <a:lnTo>
                  <a:pt x="3" y="20"/>
                </a:lnTo>
                <a:lnTo>
                  <a:pt x="7" y="14"/>
                </a:lnTo>
                <a:lnTo>
                  <a:pt x="12" y="9"/>
                </a:lnTo>
                <a:lnTo>
                  <a:pt x="18" y="5"/>
                </a:lnTo>
                <a:lnTo>
                  <a:pt x="25" y="3"/>
                </a:lnTo>
                <a:lnTo>
                  <a:pt x="32" y="0"/>
                </a:lnTo>
                <a:lnTo>
                  <a:pt x="40" y="0"/>
                </a:lnTo>
                <a:lnTo>
                  <a:pt x="40" y="0"/>
                </a:lnTo>
                <a:lnTo>
                  <a:pt x="46" y="0"/>
                </a:lnTo>
                <a:lnTo>
                  <a:pt x="52" y="1"/>
                </a:lnTo>
                <a:lnTo>
                  <a:pt x="57" y="4"/>
                </a:lnTo>
                <a:lnTo>
                  <a:pt x="62" y="6"/>
                </a:lnTo>
                <a:lnTo>
                  <a:pt x="66" y="11"/>
                </a:lnTo>
                <a:lnTo>
                  <a:pt x="68" y="15"/>
                </a:lnTo>
                <a:lnTo>
                  <a:pt x="71" y="21"/>
                </a:lnTo>
                <a:lnTo>
                  <a:pt x="71" y="28"/>
                </a:lnTo>
                <a:lnTo>
                  <a:pt x="71" y="28"/>
                </a:lnTo>
                <a:close/>
                <a:moveTo>
                  <a:pt x="43" y="30"/>
                </a:moveTo>
                <a:lnTo>
                  <a:pt x="43" y="30"/>
                </a:lnTo>
                <a:lnTo>
                  <a:pt x="43" y="26"/>
                </a:lnTo>
                <a:lnTo>
                  <a:pt x="42" y="24"/>
                </a:lnTo>
                <a:lnTo>
                  <a:pt x="39" y="21"/>
                </a:lnTo>
                <a:lnTo>
                  <a:pt x="37" y="21"/>
                </a:lnTo>
                <a:lnTo>
                  <a:pt x="37" y="21"/>
                </a:lnTo>
                <a:lnTo>
                  <a:pt x="33" y="21"/>
                </a:lnTo>
                <a:lnTo>
                  <a:pt x="29" y="25"/>
                </a:lnTo>
                <a:lnTo>
                  <a:pt x="28" y="29"/>
                </a:lnTo>
                <a:lnTo>
                  <a:pt x="27" y="34"/>
                </a:lnTo>
                <a:lnTo>
                  <a:pt x="27" y="34"/>
                </a:lnTo>
                <a:lnTo>
                  <a:pt x="28" y="37"/>
                </a:lnTo>
                <a:lnTo>
                  <a:pt x="29" y="40"/>
                </a:lnTo>
                <a:lnTo>
                  <a:pt x="30" y="42"/>
                </a:lnTo>
                <a:lnTo>
                  <a:pt x="34" y="43"/>
                </a:lnTo>
                <a:lnTo>
                  <a:pt x="34" y="43"/>
                </a:lnTo>
                <a:lnTo>
                  <a:pt x="38" y="42"/>
                </a:lnTo>
                <a:lnTo>
                  <a:pt x="40" y="39"/>
                </a:lnTo>
                <a:lnTo>
                  <a:pt x="43" y="34"/>
                </a:lnTo>
                <a:lnTo>
                  <a:pt x="43" y="30"/>
                </a:lnTo>
                <a:lnTo>
                  <a:pt x="43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32" name="Freeform 1157">
            <a:extLst>
              <a:ext uri="{FF2B5EF4-FFF2-40B4-BE49-F238E27FC236}">
                <a16:creationId xmlns:a16="http://schemas.microsoft.com/office/drawing/2014/main" id="{5FD53450-BEBC-400E-8D44-F09C8615B8B2}"/>
              </a:ext>
            </a:extLst>
          </p:cNvPr>
          <p:cNvSpPr>
            <a:spLocks/>
          </p:cNvSpPr>
          <p:nvPr/>
        </p:nvSpPr>
        <p:spPr bwMode="auto">
          <a:xfrm>
            <a:off x="5042931" y="3089459"/>
            <a:ext cx="139700" cy="125413"/>
          </a:xfrm>
          <a:custGeom>
            <a:avLst/>
            <a:gdLst>
              <a:gd name="T0" fmla="*/ 88 w 88"/>
              <a:gd name="T1" fmla="*/ 0 h 79"/>
              <a:gd name="T2" fmla="*/ 76 w 88"/>
              <a:gd name="T3" fmla="*/ 79 h 79"/>
              <a:gd name="T4" fmla="*/ 50 w 88"/>
              <a:gd name="T5" fmla="*/ 79 h 79"/>
              <a:gd name="T6" fmla="*/ 32 w 88"/>
              <a:gd name="T7" fmla="*/ 39 h 79"/>
              <a:gd name="T8" fmla="*/ 26 w 88"/>
              <a:gd name="T9" fmla="*/ 79 h 79"/>
              <a:gd name="T10" fmla="*/ 0 w 88"/>
              <a:gd name="T11" fmla="*/ 79 h 79"/>
              <a:gd name="T12" fmla="*/ 11 w 88"/>
              <a:gd name="T13" fmla="*/ 0 h 79"/>
              <a:gd name="T14" fmla="*/ 40 w 88"/>
              <a:gd name="T15" fmla="*/ 0 h 79"/>
              <a:gd name="T16" fmla="*/ 56 w 88"/>
              <a:gd name="T17" fmla="*/ 40 h 79"/>
              <a:gd name="T18" fmla="*/ 61 w 88"/>
              <a:gd name="T19" fmla="*/ 0 h 79"/>
              <a:gd name="T20" fmla="*/ 88 w 88"/>
              <a:gd name="T21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8" h="79">
                <a:moveTo>
                  <a:pt x="88" y="0"/>
                </a:moveTo>
                <a:lnTo>
                  <a:pt x="76" y="79"/>
                </a:lnTo>
                <a:lnTo>
                  <a:pt x="50" y="79"/>
                </a:lnTo>
                <a:lnTo>
                  <a:pt x="32" y="39"/>
                </a:lnTo>
                <a:lnTo>
                  <a:pt x="26" y="79"/>
                </a:lnTo>
                <a:lnTo>
                  <a:pt x="0" y="79"/>
                </a:lnTo>
                <a:lnTo>
                  <a:pt x="11" y="0"/>
                </a:lnTo>
                <a:lnTo>
                  <a:pt x="40" y="0"/>
                </a:lnTo>
                <a:lnTo>
                  <a:pt x="56" y="40"/>
                </a:lnTo>
                <a:lnTo>
                  <a:pt x="61" y="0"/>
                </a:lnTo>
                <a:lnTo>
                  <a:pt x="8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33" name="Freeform 1158">
            <a:extLst>
              <a:ext uri="{FF2B5EF4-FFF2-40B4-BE49-F238E27FC236}">
                <a16:creationId xmlns:a16="http://schemas.microsoft.com/office/drawing/2014/main" id="{40487328-456B-4345-8732-259D74EFFFBC}"/>
              </a:ext>
            </a:extLst>
          </p:cNvPr>
          <p:cNvSpPr>
            <a:spLocks noEditPoints="1"/>
          </p:cNvSpPr>
          <p:nvPr/>
        </p:nvSpPr>
        <p:spPr bwMode="auto">
          <a:xfrm>
            <a:off x="5185806" y="3079934"/>
            <a:ext cx="61913" cy="136525"/>
          </a:xfrm>
          <a:custGeom>
            <a:avLst/>
            <a:gdLst>
              <a:gd name="T0" fmla="*/ 6 w 39"/>
              <a:gd name="T1" fmla="*/ 23 h 86"/>
              <a:gd name="T2" fmla="*/ 35 w 39"/>
              <a:gd name="T3" fmla="*/ 23 h 86"/>
              <a:gd name="T4" fmla="*/ 29 w 39"/>
              <a:gd name="T5" fmla="*/ 64 h 86"/>
              <a:gd name="T6" fmla="*/ 29 w 39"/>
              <a:gd name="T7" fmla="*/ 64 h 86"/>
              <a:gd name="T8" fmla="*/ 29 w 39"/>
              <a:gd name="T9" fmla="*/ 66 h 86"/>
              <a:gd name="T10" fmla="*/ 31 w 39"/>
              <a:gd name="T11" fmla="*/ 67 h 86"/>
              <a:gd name="T12" fmla="*/ 33 w 39"/>
              <a:gd name="T13" fmla="*/ 67 h 86"/>
              <a:gd name="T14" fmla="*/ 35 w 39"/>
              <a:gd name="T15" fmla="*/ 67 h 86"/>
              <a:gd name="T16" fmla="*/ 34 w 39"/>
              <a:gd name="T17" fmla="*/ 84 h 86"/>
              <a:gd name="T18" fmla="*/ 34 w 39"/>
              <a:gd name="T19" fmla="*/ 84 h 86"/>
              <a:gd name="T20" fmla="*/ 26 w 39"/>
              <a:gd name="T21" fmla="*/ 85 h 86"/>
              <a:gd name="T22" fmla="*/ 18 w 39"/>
              <a:gd name="T23" fmla="*/ 86 h 86"/>
              <a:gd name="T24" fmla="*/ 18 w 39"/>
              <a:gd name="T25" fmla="*/ 86 h 86"/>
              <a:gd name="T26" fmla="*/ 13 w 39"/>
              <a:gd name="T27" fmla="*/ 85 h 86"/>
              <a:gd name="T28" fmla="*/ 9 w 39"/>
              <a:gd name="T29" fmla="*/ 85 h 86"/>
              <a:gd name="T30" fmla="*/ 6 w 39"/>
              <a:gd name="T31" fmla="*/ 82 h 86"/>
              <a:gd name="T32" fmla="*/ 4 w 39"/>
              <a:gd name="T33" fmla="*/ 81 h 86"/>
              <a:gd name="T34" fmla="*/ 1 w 39"/>
              <a:gd name="T35" fmla="*/ 79 h 86"/>
              <a:gd name="T36" fmla="*/ 1 w 39"/>
              <a:gd name="T37" fmla="*/ 75 h 86"/>
              <a:gd name="T38" fmla="*/ 0 w 39"/>
              <a:gd name="T39" fmla="*/ 69 h 86"/>
              <a:gd name="T40" fmla="*/ 6 w 39"/>
              <a:gd name="T41" fmla="*/ 23 h 86"/>
              <a:gd name="T42" fmla="*/ 36 w 39"/>
              <a:gd name="T43" fmla="*/ 17 h 86"/>
              <a:gd name="T44" fmla="*/ 8 w 39"/>
              <a:gd name="T45" fmla="*/ 17 h 86"/>
              <a:gd name="T46" fmla="*/ 10 w 39"/>
              <a:gd name="T47" fmla="*/ 0 h 86"/>
              <a:gd name="T48" fmla="*/ 39 w 39"/>
              <a:gd name="T49" fmla="*/ 0 h 86"/>
              <a:gd name="T50" fmla="*/ 36 w 39"/>
              <a:gd name="T51" fmla="*/ 17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9" h="86">
                <a:moveTo>
                  <a:pt x="6" y="23"/>
                </a:moveTo>
                <a:lnTo>
                  <a:pt x="35" y="23"/>
                </a:lnTo>
                <a:lnTo>
                  <a:pt x="29" y="64"/>
                </a:lnTo>
                <a:lnTo>
                  <a:pt x="29" y="64"/>
                </a:lnTo>
                <a:lnTo>
                  <a:pt x="29" y="66"/>
                </a:lnTo>
                <a:lnTo>
                  <a:pt x="31" y="67"/>
                </a:lnTo>
                <a:lnTo>
                  <a:pt x="33" y="67"/>
                </a:lnTo>
                <a:lnTo>
                  <a:pt x="35" y="67"/>
                </a:lnTo>
                <a:lnTo>
                  <a:pt x="34" y="84"/>
                </a:lnTo>
                <a:lnTo>
                  <a:pt x="34" y="84"/>
                </a:lnTo>
                <a:lnTo>
                  <a:pt x="26" y="85"/>
                </a:lnTo>
                <a:lnTo>
                  <a:pt x="18" y="86"/>
                </a:lnTo>
                <a:lnTo>
                  <a:pt x="18" y="86"/>
                </a:lnTo>
                <a:lnTo>
                  <a:pt x="13" y="85"/>
                </a:lnTo>
                <a:lnTo>
                  <a:pt x="9" y="85"/>
                </a:lnTo>
                <a:lnTo>
                  <a:pt x="6" y="82"/>
                </a:lnTo>
                <a:lnTo>
                  <a:pt x="4" y="81"/>
                </a:lnTo>
                <a:lnTo>
                  <a:pt x="1" y="79"/>
                </a:lnTo>
                <a:lnTo>
                  <a:pt x="1" y="75"/>
                </a:lnTo>
                <a:lnTo>
                  <a:pt x="0" y="69"/>
                </a:lnTo>
                <a:lnTo>
                  <a:pt x="6" y="23"/>
                </a:lnTo>
                <a:close/>
                <a:moveTo>
                  <a:pt x="36" y="17"/>
                </a:moveTo>
                <a:lnTo>
                  <a:pt x="8" y="17"/>
                </a:lnTo>
                <a:lnTo>
                  <a:pt x="10" y="0"/>
                </a:lnTo>
                <a:lnTo>
                  <a:pt x="39" y="0"/>
                </a:lnTo>
                <a:lnTo>
                  <a:pt x="36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34" name="Freeform 1159">
            <a:extLst>
              <a:ext uri="{FF2B5EF4-FFF2-40B4-BE49-F238E27FC236}">
                <a16:creationId xmlns:a16="http://schemas.microsoft.com/office/drawing/2014/main" id="{0527DFBF-89CA-45FC-B53E-017FA5AA276C}"/>
              </a:ext>
            </a:extLst>
          </p:cNvPr>
          <p:cNvSpPr>
            <a:spLocks noEditPoints="1"/>
          </p:cNvSpPr>
          <p:nvPr/>
        </p:nvSpPr>
        <p:spPr bwMode="auto">
          <a:xfrm>
            <a:off x="4585731" y="3621271"/>
            <a:ext cx="123825" cy="130175"/>
          </a:xfrm>
          <a:custGeom>
            <a:avLst/>
            <a:gdLst>
              <a:gd name="T0" fmla="*/ 57 w 78"/>
              <a:gd name="T1" fmla="*/ 51 h 82"/>
              <a:gd name="T2" fmla="*/ 57 w 78"/>
              <a:gd name="T3" fmla="*/ 51 h 82"/>
              <a:gd name="T4" fmla="*/ 62 w 78"/>
              <a:gd name="T5" fmla="*/ 58 h 82"/>
              <a:gd name="T6" fmla="*/ 67 w 78"/>
              <a:gd name="T7" fmla="*/ 60 h 82"/>
              <a:gd name="T8" fmla="*/ 72 w 78"/>
              <a:gd name="T9" fmla="*/ 60 h 82"/>
              <a:gd name="T10" fmla="*/ 76 w 78"/>
              <a:gd name="T11" fmla="*/ 60 h 82"/>
              <a:gd name="T12" fmla="*/ 73 w 78"/>
              <a:gd name="T13" fmla="*/ 79 h 82"/>
              <a:gd name="T14" fmla="*/ 73 w 78"/>
              <a:gd name="T15" fmla="*/ 79 h 82"/>
              <a:gd name="T16" fmla="*/ 67 w 78"/>
              <a:gd name="T17" fmla="*/ 82 h 82"/>
              <a:gd name="T18" fmla="*/ 58 w 78"/>
              <a:gd name="T19" fmla="*/ 82 h 82"/>
              <a:gd name="T20" fmla="*/ 58 w 78"/>
              <a:gd name="T21" fmla="*/ 82 h 82"/>
              <a:gd name="T22" fmla="*/ 50 w 78"/>
              <a:gd name="T23" fmla="*/ 80 h 82"/>
              <a:gd name="T24" fmla="*/ 47 w 78"/>
              <a:gd name="T25" fmla="*/ 79 h 82"/>
              <a:gd name="T26" fmla="*/ 44 w 78"/>
              <a:gd name="T27" fmla="*/ 77 h 82"/>
              <a:gd name="T28" fmla="*/ 38 w 78"/>
              <a:gd name="T29" fmla="*/ 68 h 82"/>
              <a:gd name="T30" fmla="*/ 32 w 78"/>
              <a:gd name="T31" fmla="*/ 55 h 82"/>
              <a:gd name="T32" fmla="*/ 32 w 78"/>
              <a:gd name="T33" fmla="*/ 55 h 82"/>
              <a:gd name="T34" fmla="*/ 30 w 78"/>
              <a:gd name="T35" fmla="*/ 55 h 82"/>
              <a:gd name="T36" fmla="*/ 28 w 78"/>
              <a:gd name="T37" fmla="*/ 80 h 82"/>
              <a:gd name="T38" fmla="*/ 0 w 78"/>
              <a:gd name="T39" fmla="*/ 80 h 82"/>
              <a:gd name="T40" fmla="*/ 10 w 78"/>
              <a:gd name="T41" fmla="*/ 3 h 82"/>
              <a:gd name="T42" fmla="*/ 10 w 78"/>
              <a:gd name="T43" fmla="*/ 3 h 82"/>
              <a:gd name="T44" fmla="*/ 24 w 78"/>
              <a:gd name="T45" fmla="*/ 1 h 82"/>
              <a:gd name="T46" fmla="*/ 39 w 78"/>
              <a:gd name="T47" fmla="*/ 0 h 82"/>
              <a:gd name="T48" fmla="*/ 39 w 78"/>
              <a:gd name="T49" fmla="*/ 0 h 82"/>
              <a:gd name="T50" fmla="*/ 54 w 78"/>
              <a:gd name="T51" fmla="*/ 1 h 82"/>
              <a:gd name="T52" fmla="*/ 60 w 78"/>
              <a:gd name="T53" fmla="*/ 3 h 82"/>
              <a:gd name="T54" fmla="*/ 66 w 78"/>
              <a:gd name="T55" fmla="*/ 5 h 82"/>
              <a:gd name="T56" fmla="*/ 71 w 78"/>
              <a:gd name="T57" fmla="*/ 9 h 82"/>
              <a:gd name="T58" fmla="*/ 74 w 78"/>
              <a:gd name="T59" fmla="*/ 13 h 82"/>
              <a:gd name="T60" fmla="*/ 77 w 78"/>
              <a:gd name="T61" fmla="*/ 18 h 82"/>
              <a:gd name="T62" fmla="*/ 78 w 78"/>
              <a:gd name="T63" fmla="*/ 24 h 82"/>
              <a:gd name="T64" fmla="*/ 78 w 78"/>
              <a:gd name="T65" fmla="*/ 24 h 82"/>
              <a:gd name="T66" fmla="*/ 78 w 78"/>
              <a:gd name="T67" fmla="*/ 30 h 82"/>
              <a:gd name="T68" fmla="*/ 77 w 78"/>
              <a:gd name="T69" fmla="*/ 35 h 82"/>
              <a:gd name="T70" fmla="*/ 74 w 78"/>
              <a:gd name="T71" fmla="*/ 39 h 82"/>
              <a:gd name="T72" fmla="*/ 72 w 78"/>
              <a:gd name="T73" fmla="*/ 43 h 82"/>
              <a:gd name="T74" fmla="*/ 66 w 78"/>
              <a:gd name="T75" fmla="*/ 48 h 82"/>
              <a:gd name="T76" fmla="*/ 57 w 78"/>
              <a:gd name="T77" fmla="*/ 51 h 82"/>
              <a:gd name="T78" fmla="*/ 57 w 78"/>
              <a:gd name="T79" fmla="*/ 51 h 82"/>
              <a:gd name="T80" fmla="*/ 49 w 78"/>
              <a:gd name="T81" fmla="*/ 29 h 82"/>
              <a:gd name="T82" fmla="*/ 49 w 78"/>
              <a:gd name="T83" fmla="*/ 29 h 82"/>
              <a:gd name="T84" fmla="*/ 49 w 78"/>
              <a:gd name="T85" fmla="*/ 25 h 82"/>
              <a:gd name="T86" fmla="*/ 45 w 78"/>
              <a:gd name="T87" fmla="*/ 23 h 82"/>
              <a:gd name="T88" fmla="*/ 42 w 78"/>
              <a:gd name="T89" fmla="*/ 21 h 82"/>
              <a:gd name="T90" fmla="*/ 39 w 78"/>
              <a:gd name="T91" fmla="*/ 21 h 82"/>
              <a:gd name="T92" fmla="*/ 39 w 78"/>
              <a:gd name="T93" fmla="*/ 21 h 82"/>
              <a:gd name="T94" fmla="*/ 35 w 78"/>
              <a:gd name="T95" fmla="*/ 21 h 82"/>
              <a:gd name="T96" fmla="*/ 33 w 78"/>
              <a:gd name="T97" fmla="*/ 38 h 82"/>
              <a:gd name="T98" fmla="*/ 33 w 78"/>
              <a:gd name="T99" fmla="*/ 38 h 82"/>
              <a:gd name="T100" fmla="*/ 35 w 78"/>
              <a:gd name="T101" fmla="*/ 38 h 82"/>
              <a:gd name="T102" fmla="*/ 35 w 78"/>
              <a:gd name="T103" fmla="*/ 38 h 82"/>
              <a:gd name="T104" fmla="*/ 40 w 78"/>
              <a:gd name="T105" fmla="*/ 38 h 82"/>
              <a:gd name="T106" fmla="*/ 44 w 78"/>
              <a:gd name="T107" fmla="*/ 36 h 82"/>
              <a:gd name="T108" fmla="*/ 48 w 78"/>
              <a:gd name="T109" fmla="*/ 33 h 82"/>
              <a:gd name="T110" fmla="*/ 49 w 78"/>
              <a:gd name="T111" fmla="*/ 31 h 82"/>
              <a:gd name="T112" fmla="*/ 49 w 78"/>
              <a:gd name="T113" fmla="*/ 29 h 82"/>
              <a:gd name="T114" fmla="*/ 49 w 78"/>
              <a:gd name="T115" fmla="*/ 29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8" h="82">
                <a:moveTo>
                  <a:pt x="57" y="51"/>
                </a:moveTo>
                <a:lnTo>
                  <a:pt x="57" y="51"/>
                </a:lnTo>
                <a:lnTo>
                  <a:pt x="62" y="58"/>
                </a:lnTo>
                <a:lnTo>
                  <a:pt x="67" y="60"/>
                </a:lnTo>
                <a:lnTo>
                  <a:pt x="72" y="60"/>
                </a:lnTo>
                <a:lnTo>
                  <a:pt x="76" y="60"/>
                </a:lnTo>
                <a:lnTo>
                  <a:pt x="73" y="79"/>
                </a:lnTo>
                <a:lnTo>
                  <a:pt x="73" y="79"/>
                </a:lnTo>
                <a:lnTo>
                  <a:pt x="67" y="82"/>
                </a:lnTo>
                <a:lnTo>
                  <a:pt x="58" y="82"/>
                </a:lnTo>
                <a:lnTo>
                  <a:pt x="58" y="82"/>
                </a:lnTo>
                <a:lnTo>
                  <a:pt x="50" y="80"/>
                </a:lnTo>
                <a:lnTo>
                  <a:pt x="47" y="79"/>
                </a:lnTo>
                <a:lnTo>
                  <a:pt x="44" y="77"/>
                </a:lnTo>
                <a:lnTo>
                  <a:pt x="38" y="68"/>
                </a:lnTo>
                <a:lnTo>
                  <a:pt x="32" y="55"/>
                </a:lnTo>
                <a:lnTo>
                  <a:pt x="32" y="55"/>
                </a:lnTo>
                <a:lnTo>
                  <a:pt x="30" y="55"/>
                </a:lnTo>
                <a:lnTo>
                  <a:pt x="28" y="80"/>
                </a:lnTo>
                <a:lnTo>
                  <a:pt x="0" y="80"/>
                </a:lnTo>
                <a:lnTo>
                  <a:pt x="10" y="3"/>
                </a:lnTo>
                <a:lnTo>
                  <a:pt x="10" y="3"/>
                </a:lnTo>
                <a:lnTo>
                  <a:pt x="24" y="1"/>
                </a:lnTo>
                <a:lnTo>
                  <a:pt x="39" y="0"/>
                </a:lnTo>
                <a:lnTo>
                  <a:pt x="39" y="0"/>
                </a:lnTo>
                <a:lnTo>
                  <a:pt x="54" y="1"/>
                </a:lnTo>
                <a:lnTo>
                  <a:pt x="60" y="3"/>
                </a:lnTo>
                <a:lnTo>
                  <a:pt x="66" y="5"/>
                </a:lnTo>
                <a:lnTo>
                  <a:pt x="71" y="9"/>
                </a:lnTo>
                <a:lnTo>
                  <a:pt x="74" y="13"/>
                </a:lnTo>
                <a:lnTo>
                  <a:pt x="77" y="18"/>
                </a:lnTo>
                <a:lnTo>
                  <a:pt x="78" y="24"/>
                </a:lnTo>
                <a:lnTo>
                  <a:pt x="78" y="24"/>
                </a:lnTo>
                <a:lnTo>
                  <a:pt x="78" y="30"/>
                </a:lnTo>
                <a:lnTo>
                  <a:pt x="77" y="35"/>
                </a:lnTo>
                <a:lnTo>
                  <a:pt x="74" y="39"/>
                </a:lnTo>
                <a:lnTo>
                  <a:pt x="72" y="43"/>
                </a:lnTo>
                <a:lnTo>
                  <a:pt x="66" y="48"/>
                </a:lnTo>
                <a:lnTo>
                  <a:pt x="57" y="51"/>
                </a:lnTo>
                <a:lnTo>
                  <a:pt x="57" y="51"/>
                </a:lnTo>
                <a:close/>
                <a:moveTo>
                  <a:pt x="49" y="29"/>
                </a:moveTo>
                <a:lnTo>
                  <a:pt x="49" y="29"/>
                </a:lnTo>
                <a:lnTo>
                  <a:pt x="49" y="25"/>
                </a:lnTo>
                <a:lnTo>
                  <a:pt x="45" y="23"/>
                </a:lnTo>
                <a:lnTo>
                  <a:pt x="42" y="21"/>
                </a:lnTo>
                <a:lnTo>
                  <a:pt x="39" y="21"/>
                </a:lnTo>
                <a:lnTo>
                  <a:pt x="39" y="21"/>
                </a:lnTo>
                <a:lnTo>
                  <a:pt x="35" y="21"/>
                </a:lnTo>
                <a:lnTo>
                  <a:pt x="33" y="38"/>
                </a:lnTo>
                <a:lnTo>
                  <a:pt x="33" y="38"/>
                </a:lnTo>
                <a:lnTo>
                  <a:pt x="35" y="38"/>
                </a:lnTo>
                <a:lnTo>
                  <a:pt x="35" y="38"/>
                </a:lnTo>
                <a:lnTo>
                  <a:pt x="40" y="38"/>
                </a:lnTo>
                <a:lnTo>
                  <a:pt x="44" y="36"/>
                </a:lnTo>
                <a:lnTo>
                  <a:pt x="48" y="33"/>
                </a:lnTo>
                <a:lnTo>
                  <a:pt x="49" y="31"/>
                </a:lnTo>
                <a:lnTo>
                  <a:pt x="49" y="29"/>
                </a:lnTo>
                <a:lnTo>
                  <a:pt x="49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35" name="Freeform 1160">
            <a:extLst>
              <a:ext uri="{FF2B5EF4-FFF2-40B4-BE49-F238E27FC236}">
                <a16:creationId xmlns:a16="http://schemas.microsoft.com/office/drawing/2014/main" id="{748985B9-DCC8-4E28-8288-8B2DAB109EF4}"/>
              </a:ext>
            </a:extLst>
          </p:cNvPr>
          <p:cNvSpPr>
            <a:spLocks/>
          </p:cNvSpPr>
          <p:nvPr/>
        </p:nvSpPr>
        <p:spPr bwMode="auto">
          <a:xfrm>
            <a:off x="4715906" y="3613334"/>
            <a:ext cx="119063" cy="138113"/>
          </a:xfrm>
          <a:custGeom>
            <a:avLst/>
            <a:gdLst>
              <a:gd name="T0" fmla="*/ 69 w 75"/>
              <a:gd name="T1" fmla="*/ 64 h 87"/>
              <a:gd name="T2" fmla="*/ 69 w 75"/>
              <a:gd name="T3" fmla="*/ 64 h 87"/>
              <a:gd name="T4" fmla="*/ 69 w 75"/>
              <a:gd name="T5" fmla="*/ 67 h 87"/>
              <a:gd name="T6" fmla="*/ 70 w 75"/>
              <a:gd name="T7" fmla="*/ 68 h 87"/>
              <a:gd name="T8" fmla="*/ 73 w 75"/>
              <a:gd name="T9" fmla="*/ 68 h 87"/>
              <a:gd name="T10" fmla="*/ 75 w 75"/>
              <a:gd name="T11" fmla="*/ 68 h 87"/>
              <a:gd name="T12" fmla="*/ 73 w 75"/>
              <a:gd name="T13" fmla="*/ 84 h 87"/>
              <a:gd name="T14" fmla="*/ 73 w 75"/>
              <a:gd name="T15" fmla="*/ 84 h 87"/>
              <a:gd name="T16" fmla="*/ 66 w 75"/>
              <a:gd name="T17" fmla="*/ 87 h 87"/>
              <a:gd name="T18" fmla="*/ 58 w 75"/>
              <a:gd name="T19" fmla="*/ 87 h 87"/>
              <a:gd name="T20" fmla="*/ 58 w 75"/>
              <a:gd name="T21" fmla="*/ 87 h 87"/>
              <a:gd name="T22" fmla="*/ 53 w 75"/>
              <a:gd name="T23" fmla="*/ 87 h 87"/>
              <a:gd name="T24" fmla="*/ 49 w 75"/>
              <a:gd name="T25" fmla="*/ 85 h 87"/>
              <a:gd name="T26" fmla="*/ 46 w 75"/>
              <a:gd name="T27" fmla="*/ 84 h 87"/>
              <a:gd name="T28" fmla="*/ 44 w 75"/>
              <a:gd name="T29" fmla="*/ 82 h 87"/>
              <a:gd name="T30" fmla="*/ 41 w 75"/>
              <a:gd name="T31" fmla="*/ 79 h 87"/>
              <a:gd name="T32" fmla="*/ 40 w 75"/>
              <a:gd name="T33" fmla="*/ 77 h 87"/>
              <a:gd name="T34" fmla="*/ 40 w 75"/>
              <a:gd name="T35" fmla="*/ 69 h 87"/>
              <a:gd name="T36" fmla="*/ 44 w 75"/>
              <a:gd name="T37" fmla="*/ 50 h 87"/>
              <a:gd name="T38" fmla="*/ 44 w 75"/>
              <a:gd name="T39" fmla="*/ 50 h 87"/>
              <a:gd name="T40" fmla="*/ 43 w 75"/>
              <a:gd name="T41" fmla="*/ 48 h 87"/>
              <a:gd name="T42" fmla="*/ 43 w 75"/>
              <a:gd name="T43" fmla="*/ 46 h 87"/>
              <a:gd name="T44" fmla="*/ 41 w 75"/>
              <a:gd name="T45" fmla="*/ 45 h 87"/>
              <a:gd name="T46" fmla="*/ 39 w 75"/>
              <a:gd name="T47" fmla="*/ 44 h 87"/>
              <a:gd name="T48" fmla="*/ 39 w 75"/>
              <a:gd name="T49" fmla="*/ 44 h 87"/>
              <a:gd name="T50" fmla="*/ 36 w 75"/>
              <a:gd name="T51" fmla="*/ 45 h 87"/>
              <a:gd name="T52" fmla="*/ 35 w 75"/>
              <a:gd name="T53" fmla="*/ 46 h 87"/>
              <a:gd name="T54" fmla="*/ 32 w 75"/>
              <a:gd name="T55" fmla="*/ 50 h 87"/>
              <a:gd name="T56" fmla="*/ 27 w 75"/>
              <a:gd name="T57" fmla="*/ 85 h 87"/>
              <a:gd name="T58" fmla="*/ 0 w 75"/>
              <a:gd name="T59" fmla="*/ 85 h 87"/>
              <a:gd name="T60" fmla="*/ 12 w 75"/>
              <a:gd name="T61" fmla="*/ 0 h 87"/>
              <a:gd name="T62" fmla="*/ 40 w 75"/>
              <a:gd name="T63" fmla="*/ 0 h 87"/>
              <a:gd name="T64" fmla="*/ 36 w 75"/>
              <a:gd name="T65" fmla="*/ 30 h 87"/>
              <a:gd name="T66" fmla="*/ 36 w 75"/>
              <a:gd name="T67" fmla="*/ 30 h 87"/>
              <a:gd name="T68" fmla="*/ 40 w 75"/>
              <a:gd name="T69" fmla="*/ 26 h 87"/>
              <a:gd name="T70" fmla="*/ 44 w 75"/>
              <a:gd name="T71" fmla="*/ 24 h 87"/>
              <a:gd name="T72" fmla="*/ 49 w 75"/>
              <a:gd name="T73" fmla="*/ 23 h 87"/>
              <a:gd name="T74" fmla="*/ 54 w 75"/>
              <a:gd name="T75" fmla="*/ 23 h 87"/>
              <a:gd name="T76" fmla="*/ 54 w 75"/>
              <a:gd name="T77" fmla="*/ 23 h 87"/>
              <a:gd name="T78" fmla="*/ 58 w 75"/>
              <a:gd name="T79" fmla="*/ 23 h 87"/>
              <a:gd name="T80" fmla="*/ 63 w 75"/>
              <a:gd name="T81" fmla="*/ 24 h 87"/>
              <a:gd name="T82" fmla="*/ 65 w 75"/>
              <a:gd name="T83" fmla="*/ 26 h 87"/>
              <a:gd name="T84" fmla="*/ 69 w 75"/>
              <a:gd name="T85" fmla="*/ 29 h 87"/>
              <a:gd name="T86" fmla="*/ 70 w 75"/>
              <a:gd name="T87" fmla="*/ 31 h 87"/>
              <a:gd name="T88" fmla="*/ 71 w 75"/>
              <a:gd name="T89" fmla="*/ 35 h 87"/>
              <a:gd name="T90" fmla="*/ 73 w 75"/>
              <a:gd name="T91" fmla="*/ 39 h 87"/>
              <a:gd name="T92" fmla="*/ 73 w 75"/>
              <a:gd name="T93" fmla="*/ 44 h 87"/>
              <a:gd name="T94" fmla="*/ 69 w 75"/>
              <a:gd name="T95" fmla="*/ 64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5" h="87">
                <a:moveTo>
                  <a:pt x="69" y="64"/>
                </a:moveTo>
                <a:lnTo>
                  <a:pt x="69" y="64"/>
                </a:lnTo>
                <a:lnTo>
                  <a:pt x="69" y="67"/>
                </a:lnTo>
                <a:lnTo>
                  <a:pt x="70" y="68"/>
                </a:lnTo>
                <a:lnTo>
                  <a:pt x="73" y="68"/>
                </a:lnTo>
                <a:lnTo>
                  <a:pt x="75" y="68"/>
                </a:lnTo>
                <a:lnTo>
                  <a:pt x="73" y="84"/>
                </a:lnTo>
                <a:lnTo>
                  <a:pt x="73" y="84"/>
                </a:lnTo>
                <a:lnTo>
                  <a:pt x="66" y="87"/>
                </a:lnTo>
                <a:lnTo>
                  <a:pt x="58" y="87"/>
                </a:lnTo>
                <a:lnTo>
                  <a:pt x="58" y="87"/>
                </a:lnTo>
                <a:lnTo>
                  <a:pt x="53" y="87"/>
                </a:lnTo>
                <a:lnTo>
                  <a:pt x="49" y="85"/>
                </a:lnTo>
                <a:lnTo>
                  <a:pt x="46" y="84"/>
                </a:lnTo>
                <a:lnTo>
                  <a:pt x="44" y="82"/>
                </a:lnTo>
                <a:lnTo>
                  <a:pt x="41" y="79"/>
                </a:lnTo>
                <a:lnTo>
                  <a:pt x="40" y="77"/>
                </a:lnTo>
                <a:lnTo>
                  <a:pt x="40" y="69"/>
                </a:lnTo>
                <a:lnTo>
                  <a:pt x="44" y="50"/>
                </a:lnTo>
                <a:lnTo>
                  <a:pt x="44" y="50"/>
                </a:lnTo>
                <a:lnTo>
                  <a:pt x="43" y="48"/>
                </a:lnTo>
                <a:lnTo>
                  <a:pt x="43" y="46"/>
                </a:lnTo>
                <a:lnTo>
                  <a:pt x="41" y="45"/>
                </a:lnTo>
                <a:lnTo>
                  <a:pt x="39" y="44"/>
                </a:lnTo>
                <a:lnTo>
                  <a:pt x="39" y="44"/>
                </a:lnTo>
                <a:lnTo>
                  <a:pt x="36" y="45"/>
                </a:lnTo>
                <a:lnTo>
                  <a:pt x="35" y="46"/>
                </a:lnTo>
                <a:lnTo>
                  <a:pt x="32" y="50"/>
                </a:lnTo>
                <a:lnTo>
                  <a:pt x="27" y="85"/>
                </a:lnTo>
                <a:lnTo>
                  <a:pt x="0" y="85"/>
                </a:lnTo>
                <a:lnTo>
                  <a:pt x="12" y="0"/>
                </a:lnTo>
                <a:lnTo>
                  <a:pt x="40" y="0"/>
                </a:lnTo>
                <a:lnTo>
                  <a:pt x="36" y="30"/>
                </a:lnTo>
                <a:lnTo>
                  <a:pt x="36" y="30"/>
                </a:lnTo>
                <a:lnTo>
                  <a:pt x="40" y="26"/>
                </a:lnTo>
                <a:lnTo>
                  <a:pt x="44" y="24"/>
                </a:lnTo>
                <a:lnTo>
                  <a:pt x="49" y="23"/>
                </a:lnTo>
                <a:lnTo>
                  <a:pt x="54" y="23"/>
                </a:lnTo>
                <a:lnTo>
                  <a:pt x="54" y="23"/>
                </a:lnTo>
                <a:lnTo>
                  <a:pt x="58" y="23"/>
                </a:lnTo>
                <a:lnTo>
                  <a:pt x="63" y="24"/>
                </a:lnTo>
                <a:lnTo>
                  <a:pt x="65" y="26"/>
                </a:lnTo>
                <a:lnTo>
                  <a:pt x="69" y="29"/>
                </a:lnTo>
                <a:lnTo>
                  <a:pt x="70" y="31"/>
                </a:lnTo>
                <a:lnTo>
                  <a:pt x="71" y="35"/>
                </a:lnTo>
                <a:lnTo>
                  <a:pt x="73" y="39"/>
                </a:lnTo>
                <a:lnTo>
                  <a:pt x="73" y="44"/>
                </a:lnTo>
                <a:lnTo>
                  <a:pt x="69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36" name="Freeform 1161">
            <a:extLst>
              <a:ext uri="{FF2B5EF4-FFF2-40B4-BE49-F238E27FC236}">
                <a16:creationId xmlns:a16="http://schemas.microsoft.com/office/drawing/2014/main" id="{C3BD1125-7280-4F5C-857D-0567D6A177D1}"/>
              </a:ext>
            </a:extLst>
          </p:cNvPr>
          <p:cNvSpPr>
            <a:spLocks noEditPoints="1"/>
          </p:cNvSpPr>
          <p:nvPr/>
        </p:nvSpPr>
        <p:spPr bwMode="auto">
          <a:xfrm>
            <a:off x="5022293" y="3621271"/>
            <a:ext cx="122238" cy="127000"/>
          </a:xfrm>
          <a:custGeom>
            <a:avLst/>
            <a:gdLst>
              <a:gd name="T0" fmla="*/ 77 w 77"/>
              <a:gd name="T1" fmla="*/ 28 h 80"/>
              <a:gd name="T2" fmla="*/ 77 w 77"/>
              <a:gd name="T3" fmla="*/ 28 h 80"/>
              <a:gd name="T4" fmla="*/ 75 w 77"/>
              <a:gd name="T5" fmla="*/ 36 h 80"/>
              <a:gd name="T6" fmla="*/ 73 w 77"/>
              <a:gd name="T7" fmla="*/ 44 h 80"/>
              <a:gd name="T8" fmla="*/ 68 w 77"/>
              <a:gd name="T9" fmla="*/ 49 h 80"/>
              <a:gd name="T10" fmla="*/ 62 w 77"/>
              <a:gd name="T11" fmla="*/ 54 h 80"/>
              <a:gd name="T12" fmla="*/ 54 w 77"/>
              <a:gd name="T13" fmla="*/ 58 h 80"/>
              <a:gd name="T14" fmla="*/ 47 w 77"/>
              <a:gd name="T15" fmla="*/ 59 h 80"/>
              <a:gd name="T16" fmla="*/ 39 w 77"/>
              <a:gd name="T17" fmla="*/ 60 h 80"/>
              <a:gd name="T18" fmla="*/ 30 w 77"/>
              <a:gd name="T19" fmla="*/ 60 h 80"/>
              <a:gd name="T20" fmla="*/ 28 w 77"/>
              <a:gd name="T21" fmla="*/ 80 h 80"/>
              <a:gd name="T22" fmla="*/ 0 w 77"/>
              <a:gd name="T23" fmla="*/ 80 h 80"/>
              <a:gd name="T24" fmla="*/ 0 w 77"/>
              <a:gd name="T25" fmla="*/ 80 h 80"/>
              <a:gd name="T26" fmla="*/ 11 w 77"/>
              <a:gd name="T27" fmla="*/ 3 h 80"/>
              <a:gd name="T28" fmla="*/ 11 w 77"/>
              <a:gd name="T29" fmla="*/ 3 h 80"/>
              <a:gd name="T30" fmla="*/ 21 w 77"/>
              <a:gd name="T31" fmla="*/ 1 h 80"/>
              <a:gd name="T32" fmla="*/ 38 w 77"/>
              <a:gd name="T33" fmla="*/ 0 h 80"/>
              <a:gd name="T34" fmla="*/ 38 w 77"/>
              <a:gd name="T35" fmla="*/ 0 h 80"/>
              <a:gd name="T36" fmla="*/ 52 w 77"/>
              <a:gd name="T37" fmla="*/ 1 h 80"/>
              <a:gd name="T38" fmla="*/ 58 w 77"/>
              <a:gd name="T39" fmla="*/ 4 h 80"/>
              <a:gd name="T40" fmla="*/ 64 w 77"/>
              <a:gd name="T41" fmla="*/ 6 h 80"/>
              <a:gd name="T42" fmla="*/ 69 w 77"/>
              <a:gd name="T43" fmla="*/ 10 h 80"/>
              <a:gd name="T44" fmla="*/ 73 w 77"/>
              <a:gd name="T45" fmla="*/ 14 h 80"/>
              <a:gd name="T46" fmla="*/ 77 w 77"/>
              <a:gd name="T47" fmla="*/ 20 h 80"/>
              <a:gd name="T48" fmla="*/ 77 w 77"/>
              <a:gd name="T49" fmla="*/ 28 h 80"/>
              <a:gd name="T50" fmla="*/ 77 w 77"/>
              <a:gd name="T51" fmla="*/ 28 h 80"/>
              <a:gd name="T52" fmla="*/ 34 w 77"/>
              <a:gd name="T53" fmla="*/ 39 h 80"/>
              <a:gd name="T54" fmla="*/ 34 w 77"/>
              <a:gd name="T55" fmla="*/ 39 h 80"/>
              <a:gd name="T56" fmla="*/ 38 w 77"/>
              <a:gd name="T57" fmla="*/ 39 h 80"/>
              <a:gd name="T58" fmla="*/ 43 w 77"/>
              <a:gd name="T59" fmla="*/ 38 h 80"/>
              <a:gd name="T60" fmla="*/ 47 w 77"/>
              <a:gd name="T61" fmla="*/ 35 h 80"/>
              <a:gd name="T62" fmla="*/ 48 w 77"/>
              <a:gd name="T63" fmla="*/ 33 h 80"/>
              <a:gd name="T64" fmla="*/ 49 w 77"/>
              <a:gd name="T65" fmla="*/ 30 h 80"/>
              <a:gd name="T66" fmla="*/ 49 w 77"/>
              <a:gd name="T67" fmla="*/ 30 h 80"/>
              <a:gd name="T68" fmla="*/ 49 w 77"/>
              <a:gd name="T69" fmla="*/ 28 h 80"/>
              <a:gd name="T70" fmla="*/ 48 w 77"/>
              <a:gd name="T71" fmla="*/ 25 h 80"/>
              <a:gd name="T72" fmla="*/ 44 w 77"/>
              <a:gd name="T73" fmla="*/ 24 h 80"/>
              <a:gd name="T74" fmla="*/ 39 w 77"/>
              <a:gd name="T75" fmla="*/ 23 h 80"/>
              <a:gd name="T76" fmla="*/ 35 w 77"/>
              <a:gd name="T77" fmla="*/ 23 h 80"/>
              <a:gd name="T78" fmla="*/ 34 w 77"/>
              <a:gd name="T79" fmla="*/ 3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7" h="80">
                <a:moveTo>
                  <a:pt x="77" y="28"/>
                </a:moveTo>
                <a:lnTo>
                  <a:pt x="77" y="28"/>
                </a:lnTo>
                <a:lnTo>
                  <a:pt x="75" y="36"/>
                </a:lnTo>
                <a:lnTo>
                  <a:pt x="73" y="44"/>
                </a:lnTo>
                <a:lnTo>
                  <a:pt x="68" y="49"/>
                </a:lnTo>
                <a:lnTo>
                  <a:pt x="62" y="54"/>
                </a:lnTo>
                <a:lnTo>
                  <a:pt x="54" y="58"/>
                </a:lnTo>
                <a:lnTo>
                  <a:pt x="47" y="59"/>
                </a:lnTo>
                <a:lnTo>
                  <a:pt x="39" y="60"/>
                </a:lnTo>
                <a:lnTo>
                  <a:pt x="30" y="60"/>
                </a:lnTo>
                <a:lnTo>
                  <a:pt x="28" y="80"/>
                </a:lnTo>
                <a:lnTo>
                  <a:pt x="0" y="80"/>
                </a:lnTo>
                <a:lnTo>
                  <a:pt x="0" y="80"/>
                </a:lnTo>
                <a:lnTo>
                  <a:pt x="11" y="3"/>
                </a:lnTo>
                <a:lnTo>
                  <a:pt x="11" y="3"/>
                </a:lnTo>
                <a:lnTo>
                  <a:pt x="21" y="1"/>
                </a:lnTo>
                <a:lnTo>
                  <a:pt x="38" y="0"/>
                </a:lnTo>
                <a:lnTo>
                  <a:pt x="38" y="0"/>
                </a:lnTo>
                <a:lnTo>
                  <a:pt x="52" y="1"/>
                </a:lnTo>
                <a:lnTo>
                  <a:pt x="58" y="4"/>
                </a:lnTo>
                <a:lnTo>
                  <a:pt x="64" y="6"/>
                </a:lnTo>
                <a:lnTo>
                  <a:pt x="69" y="10"/>
                </a:lnTo>
                <a:lnTo>
                  <a:pt x="73" y="14"/>
                </a:lnTo>
                <a:lnTo>
                  <a:pt x="77" y="20"/>
                </a:lnTo>
                <a:lnTo>
                  <a:pt x="77" y="28"/>
                </a:lnTo>
                <a:lnTo>
                  <a:pt x="77" y="28"/>
                </a:lnTo>
                <a:close/>
                <a:moveTo>
                  <a:pt x="34" y="39"/>
                </a:moveTo>
                <a:lnTo>
                  <a:pt x="34" y="39"/>
                </a:lnTo>
                <a:lnTo>
                  <a:pt x="38" y="39"/>
                </a:lnTo>
                <a:lnTo>
                  <a:pt x="43" y="38"/>
                </a:lnTo>
                <a:lnTo>
                  <a:pt x="47" y="35"/>
                </a:lnTo>
                <a:lnTo>
                  <a:pt x="48" y="33"/>
                </a:lnTo>
                <a:lnTo>
                  <a:pt x="49" y="30"/>
                </a:lnTo>
                <a:lnTo>
                  <a:pt x="49" y="30"/>
                </a:lnTo>
                <a:lnTo>
                  <a:pt x="49" y="28"/>
                </a:lnTo>
                <a:lnTo>
                  <a:pt x="48" y="25"/>
                </a:lnTo>
                <a:lnTo>
                  <a:pt x="44" y="24"/>
                </a:lnTo>
                <a:lnTo>
                  <a:pt x="39" y="23"/>
                </a:lnTo>
                <a:lnTo>
                  <a:pt x="35" y="23"/>
                </a:lnTo>
                <a:lnTo>
                  <a:pt x="34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37" name="Freeform 1162">
            <a:extLst>
              <a:ext uri="{FF2B5EF4-FFF2-40B4-BE49-F238E27FC236}">
                <a16:creationId xmlns:a16="http://schemas.microsoft.com/office/drawing/2014/main" id="{2201D38F-1ACA-40FE-9400-FAAE9B0A84CA}"/>
              </a:ext>
            </a:extLst>
          </p:cNvPr>
          <p:cNvSpPr>
            <a:spLocks noEditPoints="1"/>
          </p:cNvSpPr>
          <p:nvPr/>
        </p:nvSpPr>
        <p:spPr bwMode="auto">
          <a:xfrm>
            <a:off x="5146118" y="3613334"/>
            <a:ext cx="120650" cy="138113"/>
          </a:xfrm>
          <a:custGeom>
            <a:avLst/>
            <a:gdLst>
              <a:gd name="T0" fmla="*/ 49 w 76"/>
              <a:gd name="T1" fmla="*/ 0 h 87"/>
              <a:gd name="T2" fmla="*/ 68 w 76"/>
              <a:gd name="T3" fmla="*/ 63 h 87"/>
              <a:gd name="T4" fmla="*/ 68 w 76"/>
              <a:gd name="T5" fmla="*/ 67 h 87"/>
              <a:gd name="T6" fmla="*/ 71 w 76"/>
              <a:gd name="T7" fmla="*/ 68 h 87"/>
              <a:gd name="T8" fmla="*/ 73 w 76"/>
              <a:gd name="T9" fmla="*/ 84 h 87"/>
              <a:gd name="T10" fmla="*/ 65 w 76"/>
              <a:gd name="T11" fmla="*/ 87 h 87"/>
              <a:gd name="T12" fmla="*/ 56 w 76"/>
              <a:gd name="T13" fmla="*/ 87 h 87"/>
              <a:gd name="T14" fmla="*/ 45 w 76"/>
              <a:gd name="T15" fmla="*/ 84 h 87"/>
              <a:gd name="T16" fmla="*/ 40 w 76"/>
              <a:gd name="T17" fmla="*/ 77 h 87"/>
              <a:gd name="T18" fmla="*/ 36 w 76"/>
              <a:gd name="T19" fmla="*/ 82 h 87"/>
              <a:gd name="T20" fmla="*/ 26 w 76"/>
              <a:gd name="T21" fmla="*/ 85 h 87"/>
              <a:gd name="T22" fmla="*/ 20 w 76"/>
              <a:gd name="T23" fmla="*/ 87 h 87"/>
              <a:gd name="T24" fmla="*/ 11 w 76"/>
              <a:gd name="T25" fmla="*/ 84 h 87"/>
              <a:gd name="T26" fmla="*/ 5 w 76"/>
              <a:gd name="T27" fmla="*/ 79 h 87"/>
              <a:gd name="T28" fmla="*/ 1 w 76"/>
              <a:gd name="T29" fmla="*/ 70 h 87"/>
              <a:gd name="T30" fmla="*/ 0 w 76"/>
              <a:gd name="T31" fmla="*/ 60 h 87"/>
              <a:gd name="T32" fmla="*/ 2 w 76"/>
              <a:gd name="T33" fmla="*/ 45 h 87"/>
              <a:gd name="T34" fmla="*/ 9 w 76"/>
              <a:gd name="T35" fmla="*/ 33 h 87"/>
              <a:gd name="T36" fmla="*/ 19 w 76"/>
              <a:gd name="T37" fmla="*/ 25 h 87"/>
              <a:gd name="T38" fmla="*/ 30 w 76"/>
              <a:gd name="T39" fmla="*/ 23 h 87"/>
              <a:gd name="T40" fmla="*/ 35 w 76"/>
              <a:gd name="T41" fmla="*/ 23 h 87"/>
              <a:gd name="T42" fmla="*/ 43 w 76"/>
              <a:gd name="T43" fmla="*/ 26 h 87"/>
              <a:gd name="T44" fmla="*/ 45 w 76"/>
              <a:gd name="T45" fmla="*/ 30 h 87"/>
              <a:gd name="T46" fmla="*/ 44 w 76"/>
              <a:gd name="T47" fmla="*/ 53 h 87"/>
              <a:gd name="T48" fmla="*/ 43 w 76"/>
              <a:gd name="T49" fmla="*/ 46 h 87"/>
              <a:gd name="T50" fmla="*/ 38 w 76"/>
              <a:gd name="T51" fmla="*/ 44 h 87"/>
              <a:gd name="T52" fmla="*/ 34 w 76"/>
              <a:gd name="T53" fmla="*/ 45 h 87"/>
              <a:gd name="T54" fmla="*/ 28 w 76"/>
              <a:gd name="T55" fmla="*/ 51 h 87"/>
              <a:gd name="T56" fmla="*/ 28 w 76"/>
              <a:gd name="T57" fmla="*/ 56 h 87"/>
              <a:gd name="T58" fmla="*/ 29 w 76"/>
              <a:gd name="T59" fmla="*/ 63 h 87"/>
              <a:gd name="T60" fmla="*/ 34 w 76"/>
              <a:gd name="T61" fmla="*/ 65 h 87"/>
              <a:gd name="T62" fmla="*/ 38 w 76"/>
              <a:gd name="T63" fmla="*/ 64 h 87"/>
              <a:gd name="T64" fmla="*/ 43 w 76"/>
              <a:gd name="T65" fmla="*/ 58 h 87"/>
              <a:gd name="T66" fmla="*/ 44 w 76"/>
              <a:gd name="T67" fmla="*/ 53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6" h="87">
                <a:moveTo>
                  <a:pt x="45" y="30"/>
                </a:moveTo>
                <a:lnTo>
                  <a:pt x="49" y="0"/>
                </a:lnTo>
                <a:lnTo>
                  <a:pt x="76" y="0"/>
                </a:lnTo>
                <a:lnTo>
                  <a:pt x="68" y="63"/>
                </a:lnTo>
                <a:lnTo>
                  <a:pt x="68" y="63"/>
                </a:lnTo>
                <a:lnTo>
                  <a:pt x="68" y="67"/>
                </a:lnTo>
                <a:lnTo>
                  <a:pt x="69" y="68"/>
                </a:lnTo>
                <a:lnTo>
                  <a:pt x="71" y="68"/>
                </a:lnTo>
                <a:lnTo>
                  <a:pt x="74" y="68"/>
                </a:lnTo>
                <a:lnTo>
                  <a:pt x="73" y="84"/>
                </a:lnTo>
                <a:lnTo>
                  <a:pt x="73" y="84"/>
                </a:lnTo>
                <a:lnTo>
                  <a:pt x="65" y="87"/>
                </a:lnTo>
                <a:lnTo>
                  <a:pt x="56" y="87"/>
                </a:lnTo>
                <a:lnTo>
                  <a:pt x="56" y="87"/>
                </a:lnTo>
                <a:lnTo>
                  <a:pt x="50" y="85"/>
                </a:lnTo>
                <a:lnTo>
                  <a:pt x="45" y="84"/>
                </a:lnTo>
                <a:lnTo>
                  <a:pt x="43" y="82"/>
                </a:lnTo>
                <a:lnTo>
                  <a:pt x="40" y="77"/>
                </a:lnTo>
                <a:lnTo>
                  <a:pt x="40" y="77"/>
                </a:lnTo>
                <a:lnTo>
                  <a:pt x="36" y="82"/>
                </a:lnTo>
                <a:lnTo>
                  <a:pt x="31" y="84"/>
                </a:lnTo>
                <a:lnTo>
                  <a:pt x="26" y="85"/>
                </a:lnTo>
                <a:lnTo>
                  <a:pt x="20" y="87"/>
                </a:lnTo>
                <a:lnTo>
                  <a:pt x="20" y="87"/>
                </a:lnTo>
                <a:lnTo>
                  <a:pt x="16" y="87"/>
                </a:lnTo>
                <a:lnTo>
                  <a:pt x="11" y="84"/>
                </a:lnTo>
                <a:lnTo>
                  <a:pt x="9" y="82"/>
                </a:lnTo>
                <a:lnTo>
                  <a:pt x="5" y="79"/>
                </a:lnTo>
                <a:lnTo>
                  <a:pt x="2" y="75"/>
                </a:lnTo>
                <a:lnTo>
                  <a:pt x="1" y="70"/>
                </a:lnTo>
                <a:lnTo>
                  <a:pt x="0" y="60"/>
                </a:lnTo>
                <a:lnTo>
                  <a:pt x="0" y="60"/>
                </a:lnTo>
                <a:lnTo>
                  <a:pt x="1" y="51"/>
                </a:lnTo>
                <a:lnTo>
                  <a:pt x="2" y="45"/>
                </a:lnTo>
                <a:lnTo>
                  <a:pt x="5" y="39"/>
                </a:lnTo>
                <a:lnTo>
                  <a:pt x="9" y="33"/>
                </a:lnTo>
                <a:lnTo>
                  <a:pt x="14" y="29"/>
                </a:lnTo>
                <a:lnTo>
                  <a:pt x="19" y="25"/>
                </a:lnTo>
                <a:lnTo>
                  <a:pt x="24" y="23"/>
                </a:lnTo>
                <a:lnTo>
                  <a:pt x="30" y="23"/>
                </a:lnTo>
                <a:lnTo>
                  <a:pt x="30" y="23"/>
                </a:lnTo>
                <a:lnTo>
                  <a:pt x="35" y="23"/>
                </a:lnTo>
                <a:lnTo>
                  <a:pt x="39" y="25"/>
                </a:lnTo>
                <a:lnTo>
                  <a:pt x="43" y="26"/>
                </a:lnTo>
                <a:lnTo>
                  <a:pt x="45" y="30"/>
                </a:lnTo>
                <a:lnTo>
                  <a:pt x="45" y="30"/>
                </a:lnTo>
                <a:close/>
                <a:moveTo>
                  <a:pt x="44" y="53"/>
                </a:moveTo>
                <a:lnTo>
                  <a:pt x="44" y="53"/>
                </a:lnTo>
                <a:lnTo>
                  <a:pt x="44" y="49"/>
                </a:lnTo>
                <a:lnTo>
                  <a:pt x="43" y="46"/>
                </a:lnTo>
                <a:lnTo>
                  <a:pt x="40" y="45"/>
                </a:lnTo>
                <a:lnTo>
                  <a:pt x="38" y="44"/>
                </a:lnTo>
                <a:lnTo>
                  <a:pt x="38" y="44"/>
                </a:lnTo>
                <a:lnTo>
                  <a:pt x="34" y="45"/>
                </a:lnTo>
                <a:lnTo>
                  <a:pt x="30" y="48"/>
                </a:lnTo>
                <a:lnTo>
                  <a:pt x="28" y="51"/>
                </a:lnTo>
                <a:lnTo>
                  <a:pt x="28" y="56"/>
                </a:lnTo>
                <a:lnTo>
                  <a:pt x="28" y="56"/>
                </a:lnTo>
                <a:lnTo>
                  <a:pt x="28" y="59"/>
                </a:lnTo>
                <a:lnTo>
                  <a:pt x="29" y="63"/>
                </a:lnTo>
                <a:lnTo>
                  <a:pt x="31" y="64"/>
                </a:lnTo>
                <a:lnTo>
                  <a:pt x="34" y="65"/>
                </a:lnTo>
                <a:lnTo>
                  <a:pt x="34" y="65"/>
                </a:lnTo>
                <a:lnTo>
                  <a:pt x="38" y="64"/>
                </a:lnTo>
                <a:lnTo>
                  <a:pt x="41" y="62"/>
                </a:lnTo>
                <a:lnTo>
                  <a:pt x="43" y="58"/>
                </a:lnTo>
                <a:lnTo>
                  <a:pt x="44" y="53"/>
                </a:lnTo>
                <a:lnTo>
                  <a:pt x="44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38" name="Freeform 1163">
            <a:extLst>
              <a:ext uri="{FF2B5EF4-FFF2-40B4-BE49-F238E27FC236}">
                <a16:creationId xmlns:a16="http://schemas.microsoft.com/office/drawing/2014/main" id="{C0CB89D4-A487-4DD4-B07D-E64D180F62CA}"/>
              </a:ext>
            </a:extLst>
          </p:cNvPr>
          <p:cNvSpPr>
            <a:spLocks/>
          </p:cNvSpPr>
          <p:nvPr/>
        </p:nvSpPr>
        <p:spPr bwMode="auto">
          <a:xfrm>
            <a:off x="4633356" y="4130859"/>
            <a:ext cx="65088" cy="123825"/>
          </a:xfrm>
          <a:custGeom>
            <a:avLst/>
            <a:gdLst>
              <a:gd name="T0" fmla="*/ 29 w 41"/>
              <a:gd name="T1" fmla="*/ 78 h 78"/>
              <a:gd name="T2" fmla="*/ 0 w 41"/>
              <a:gd name="T3" fmla="*/ 78 h 78"/>
              <a:gd name="T4" fmla="*/ 12 w 41"/>
              <a:gd name="T5" fmla="*/ 0 h 78"/>
              <a:gd name="T6" fmla="*/ 41 w 41"/>
              <a:gd name="T7" fmla="*/ 0 h 78"/>
              <a:gd name="T8" fmla="*/ 29 w 41"/>
              <a:gd name="T9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78">
                <a:moveTo>
                  <a:pt x="29" y="78"/>
                </a:moveTo>
                <a:lnTo>
                  <a:pt x="0" y="78"/>
                </a:lnTo>
                <a:lnTo>
                  <a:pt x="12" y="0"/>
                </a:lnTo>
                <a:lnTo>
                  <a:pt x="41" y="0"/>
                </a:lnTo>
                <a:lnTo>
                  <a:pt x="29" y="7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39" name="Freeform 1164">
            <a:extLst>
              <a:ext uri="{FF2B5EF4-FFF2-40B4-BE49-F238E27FC236}">
                <a16:creationId xmlns:a16="http://schemas.microsoft.com/office/drawing/2014/main" id="{08207B7E-1C8B-41E7-BDBA-EF9B00E58B66}"/>
              </a:ext>
            </a:extLst>
          </p:cNvPr>
          <p:cNvSpPr>
            <a:spLocks/>
          </p:cNvSpPr>
          <p:nvPr/>
        </p:nvSpPr>
        <p:spPr bwMode="auto">
          <a:xfrm>
            <a:off x="4700031" y="4154671"/>
            <a:ext cx="85725" cy="100013"/>
          </a:xfrm>
          <a:custGeom>
            <a:avLst/>
            <a:gdLst>
              <a:gd name="T0" fmla="*/ 31 w 54"/>
              <a:gd name="T1" fmla="*/ 41 h 63"/>
              <a:gd name="T2" fmla="*/ 27 w 54"/>
              <a:gd name="T3" fmla="*/ 63 h 63"/>
              <a:gd name="T4" fmla="*/ 0 w 54"/>
              <a:gd name="T5" fmla="*/ 63 h 63"/>
              <a:gd name="T6" fmla="*/ 7 w 54"/>
              <a:gd name="T7" fmla="*/ 2 h 63"/>
              <a:gd name="T8" fmla="*/ 34 w 54"/>
              <a:gd name="T9" fmla="*/ 2 h 63"/>
              <a:gd name="T10" fmla="*/ 32 w 54"/>
              <a:gd name="T11" fmla="*/ 13 h 63"/>
              <a:gd name="T12" fmla="*/ 32 w 54"/>
              <a:gd name="T13" fmla="*/ 13 h 63"/>
              <a:gd name="T14" fmla="*/ 35 w 54"/>
              <a:gd name="T15" fmla="*/ 9 h 63"/>
              <a:gd name="T16" fmla="*/ 40 w 54"/>
              <a:gd name="T17" fmla="*/ 4 h 63"/>
              <a:gd name="T18" fmla="*/ 42 w 54"/>
              <a:gd name="T19" fmla="*/ 3 h 63"/>
              <a:gd name="T20" fmla="*/ 45 w 54"/>
              <a:gd name="T21" fmla="*/ 2 h 63"/>
              <a:gd name="T22" fmla="*/ 49 w 54"/>
              <a:gd name="T23" fmla="*/ 0 h 63"/>
              <a:gd name="T24" fmla="*/ 54 w 54"/>
              <a:gd name="T25" fmla="*/ 2 h 63"/>
              <a:gd name="T26" fmla="*/ 50 w 54"/>
              <a:gd name="T27" fmla="*/ 26 h 63"/>
              <a:gd name="T28" fmla="*/ 50 w 54"/>
              <a:gd name="T29" fmla="*/ 26 h 63"/>
              <a:gd name="T30" fmla="*/ 42 w 54"/>
              <a:gd name="T31" fmla="*/ 26 h 63"/>
              <a:gd name="T32" fmla="*/ 37 w 54"/>
              <a:gd name="T33" fmla="*/ 28 h 63"/>
              <a:gd name="T34" fmla="*/ 35 w 54"/>
              <a:gd name="T35" fmla="*/ 31 h 63"/>
              <a:gd name="T36" fmla="*/ 32 w 54"/>
              <a:gd name="T37" fmla="*/ 33 h 63"/>
              <a:gd name="T38" fmla="*/ 31 w 54"/>
              <a:gd name="T39" fmla="*/ 41 h 63"/>
              <a:gd name="T40" fmla="*/ 31 w 54"/>
              <a:gd name="T41" fmla="*/ 41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4" h="63">
                <a:moveTo>
                  <a:pt x="31" y="41"/>
                </a:moveTo>
                <a:lnTo>
                  <a:pt x="27" y="63"/>
                </a:lnTo>
                <a:lnTo>
                  <a:pt x="0" y="63"/>
                </a:lnTo>
                <a:lnTo>
                  <a:pt x="7" y="2"/>
                </a:lnTo>
                <a:lnTo>
                  <a:pt x="34" y="2"/>
                </a:lnTo>
                <a:lnTo>
                  <a:pt x="32" y="13"/>
                </a:lnTo>
                <a:lnTo>
                  <a:pt x="32" y="13"/>
                </a:lnTo>
                <a:lnTo>
                  <a:pt x="35" y="9"/>
                </a:lnTo>
                <a:lnTo>
                  <a:pt x="40" y="4"/>
                </a:lnTo>
                <a:lnTo>
                  <a:pt x="42" y="3"/>
                </a:lnTo>
                <a:lnTo>
                  <a:pt x="45" y="2"/>
                </a:lnTo>
                <a:lnTo>
                  <a:pt x="49" y="0"/>
                </a:lnTo>
                <a:lnTo>
                  <a:pt x="54" y="2"/>
                </a:lnTo>
                <a:lnTo>
                  <a:pt x="50" y="26"/>
                </a:lnTo>
                <a:lnTo>
                  <a:pt x="50" y="26"/>
                </a:lnTo>
                <a:lnTo>
                  <a:pt x="42" y="26"/>
                </a:lnTo>
                <a:lnTo>
                  <a:pt x="37" y="28"/>
                </a:lnTo>
                <a:lnTo>
                  <a:pt x="35" y="31"/>
                </a:lnTo>
                <a:lnTo>
                  <a:pt x="32" y="33"/>
                </a:lnTo>
                <a:lnTo>
                  <a:pt x="31" y="41"/>
                </a:lnTo>
                <a:lnTo>
                  <a:pt x="31" y="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40" name="Freeform 1165">
            <a:extLst>
              <a:ext uri="{FF2B5EF4-FFF2-40B4-BE49-F238E27FC236}">
                <a16:creationId xmlns:a16="http://schemas.microsoft.com/office/drawing/2014/main" id="{CB7492A1-B13F-4611-BCA9-9AA81699E47B}"/>
              </a:ext>
            </a:extLst>
          </p:cNvPr>
          <p:cNvSpPr>
            <a:spLocks noEditPoints="1"/>
          </p:cNvSpPr>
          <p:nvPr/>
        </p:nvSpPr>
        <p:spPr bwMode="auto">
          <a:xfrm>
            <a:off x="5044518" y="4137209"/>
            <a:ext cx="120650" cy="125413"/>
          </a:xfrm>
          <a:custGeom>
            <a:avLst/>
            <a:gdLst>
              <a:gd name="T0" fmla="*/ 76 w 76"/>
              <a:gd name="T1" fmla="*/ 27 h 79"/>
              <a:gd name="T2" fmla="*/ 76 w 76"/>
              <a:gd name="T3" fmla="*/ 27 h 79"/>
              <a:gd name="T4" fmla="*/ 75 w 76"/>
              <a:gd name="T5" fmla="*/ 35 h 79"/>
              <a:gd name="T6" fmla="*/ 73 w 76"/>
              <a:gd name="T7" fmla="*/ 43 h 79"/>
              <a:gd name="T8" fmla="*/ 68 w 76"/>
              <a:gd name="T9" fmla="*/ 49 h 79"/>
              <a:gd name="T10" fmla="*/ 61 w 76"/>
              <a:gd name="T11" fmla="*/ 53 h 79"/>
              <a:gd name="T12" fmla="*/ 54 w 76"/>
              <a:gd name="T13" fmla="*/ 57 h 79"/>
              <a:gd name="T14" fmla="*/ 46 w 76"/>
              <a:gd name="T15" fmla="*/ 58 h 79"/>
              <a:gd name="T16" fmla="*/ 39 w 76"/>
              <a:gd name="T17" fmla="*/ 59 h 79"/>
              <a:gd name="T18" fmla="*/ 30 w 76"/>
              <a:gd name="T19" fmla="*/ 59 h 79"/>
              <a:gd name="T20" fmla="*/ 28 w 76"/>
              <a:gd name="T21" fmla="*/ 79 h 79"/>
              <a:gd name="T22" fmla="*/ 0 w 76"/>
              <a:gd name="T23" fmla="*/ 79 h 79"/>
              <a:gd name="T24" fmla="*/ 0 w 76"/>
              <a:gd name="T25" fmla="*/ 79 h 79"/>
              <a:gd name="T26" fmla="*/ 11 w 76"/>
              <a:gd name="T27" fmla="*/ 1 h 79"/>
              <a:gd name="T28" fmla="*/ 11 w 76"/>
              <a:gd name="T29" fmla="*/ 1 h 79"/>
              <a:gd name="T30" fmla="*/ 21 w 76"/>
              <a:gd name="T31" fmla="*/ 0 h 79"/>
              <a:gd name="T32" fmla="*/ 38 w 76"/>
              <a:gd name="T33" fmla="*/ 0 h 79"/>
              <a:gd name="T34" fmla="*/ 38 w 76"/>
              <a:gd name="T35" fmla="*/ 0 h 79"/>
              <a:gd name="T36" fmla="*/ 51 w 76"/>
              <a:gd name="T37" fmla="*/ 1 h 79"/>
              <a:gd name="T38" fmla="*/ 58 w 76"/>
              <a:gd name="T39" fmla="*/ 3 h 79"/>
              <a:gd name="T40" fmla="*/ 64 w 76"/>
              <a:gd name="T41" fmla="*/ 5 h 79"/>
              <a:gd name="T42" fmla="*/ 69 w 76"/>
              <a:gd name="T43" fmla="*/ 9 h 79"/>
              <a:gd name="T44" fmla="*/ 73 w 76"/>
              <a:gd name="T45" fmla="*/ 14 h 79"/>
              <a:gd name="T46" fmla="*/ 76 w 76"/>
              <a:gd name="T47" fmla="*/ 19 h 79"/>
              <a:gd name="T48" fmla="*/ 76 w 76"/>
              <a:gd name="T49" fmla="*/ 27 h 79"/>
              <a:gd name="T50" fmla="*/ 76 w 76"/>
              <a:gd name="T51" fmla="*/ 27 h 79"/>
              <a:gd name="T52" fmla="*/ 34 w 76"/>
              <a:gd name="T53" fmla="*/ 38 h 79"/>
              <a:gd name="T54" fmla="*/ 34 w 76"/>
              <a:gd name="T55" fmla="*/ 38 h 79"/>
              <a:gd name="T56" fmla="*/ 38 w 76"/>
              <a:gd name="T57" fmla="*/ 38 h 79"/>
              <a:gd name="T58" fmla="*/ 43 w 76"/>
              <a:gd name="T59" fmla="*/ 37 h 79"/>
              <a:gd name="T60" fmla="*/ 48 w 76"/>
              <a:gd name="T61" fmla="*/ 34 h 79"/>
              <a:gd name="T62" fmla="*/ 49 w 76"/>
              <a:gd name="T63" fmla="*/ 32 h 79"/>
              <a:gd name="T64" fmla="*/ 49 w 76"/>
              <a:gd name="T65" fmla="*/ 29 h 79"/>
              <a:gd name="T66" fmla="*/ 49 w 76"/>
              <a:gd name="T67" fmla="*/ 29 h 79"/>
              <a:gd name="T68" fmla="*/ 49 w 76"/>
              <a:gd name="T69" fmla="*/ 27 h 79"/>
              <a:gd name="T70" fmla="*/ 48 w 76"/>
              <a:gd name="T71" fmla="*/ 25 h 79"/>
              <a:gd name="T72" fmla="*/ 44 w 76"/>
              <a:gd name="T73" fmla="*/ 23 h 79"/>
              <a:gd name="T74" fmla="*/ 39 w 76"/>
              <a:gd name="T75" fmla="*/ 22 h 79"/>
              <a:gd name="T76" fmla="*/ 35 w 76"/>
              <a:gd name="T77" fmla="*/ 22 h 79"/>
              <a:gd name="T78" fmla="*/ 34 w 76"/>
              <a:gd name="T79" fmla="*/ 3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6" h="79">
                <a:moveTo>
                  <a:pt x="76" y="27"/>
                </a:moveTo>
                <a:lnTo>
                  <a:pt x="76" y="27"/>
                </a:lnTo>
                <a:lnTo>
                  <a:pt x="75" y="35"/>
                </a:lnTo>
                <a:lnTo>
                  <a:pt x="73" y="43"/>
                </a:lnTo>
                <a:lnTo>
                  <a:pt x="68" y="49"/>
                </a:lnTo>
                <a:lnTo>
                  <a:pt x="61" y="53"/>
                </a:lnTo>
                <a:lnTo>
                  <a:pt x="54" y="57"/>
                </a:lnTo>
                <a:lnTo>
                  <a:pt x="46" y="58"/>
                </a:lnTo>
                <a:lnTo>
                  <a:pt x="39" y="59"/>
                </a:lnTo>
                <a:lnTo>
                  <a:pt x="30" y="59"/>
                </a:lnTo>
                <a:lnTo>
                  <a:pt x="28" y="79"/>
                </a:lnTo>
                <a:lnTo>
                  <a:pt x="0" y="79"/>
                </a:lnTo>
                <a:lnTo>
                  <a:pt x="0" y="79"/>
                </a:lnTo>
                <a:lnTo>
                  <a:pt x="11" y="1"/>
                </a:lnTo>
                <a:lnTo>
                  <a:pt x="11" y="1"/>
                </a:lnTo>
                <a:lnTo>
                  <a:pt x="21" y="0"/>
                </a:lnTo>
                <a:lnTo>
                  <a:pt x="38" y="0"/>
                </a:lnTo>
                <a:lnTo>
                  <a:pt x="38" y="0"/>
                </a:lnTo>
                <a:lnTo>
                  <a:pt x="51" y="1"/>
                </a:lnTo>
                <a:lnTo>
                  <a:pt x="58" y="3"/>
                </a:lnTo>
                <a:lnTo>
                  <a:pt x="64" y="5"/>
                </a:lnTo>
                <a:lnTo>
                  <a:pt x="69" y="9"/>
                </a:lnTo>
                <a:lnTo>
                  <a:pt x="73" y="14"/>
                </a:lnTo>
                <a:lnTo>
                  <a:pt x="76" y="19"/>
                </a:lnTo>
                <a:lnTo>
                  <a:pt x="76" y="27"/>
                </a:lnTo>
                <a:lnTo>
                  <a:pt x="76" y="27"/>
                </a:lnTo>
                <a:close/>
                <a:moveTo>
                  <a:pt x="34" y="38"/>
                </a:moveTo>
                <a:lnTo>
                  <a:pt x="34" y="38"/>
                </a:lnTo>
                <a:lnTo>
                  <a:pt x="38" y="38"/>
                </a:lnTo>
                <a:lnTo>
                  <a:pt x="43" y="37"/>
                </a:lnTo>
                <a:lnTo>
                  <a:pt x="48" y="34"/>
                </a:lnTo>
                <a:lnTo>
                  <a:pt x="49" y="32"/>
                </a:lnTo>
                <a:lnTo>
                  <a:pt x="49" y="29"/>
                </a:lnTo>
                <a:lnTo>
                  <a:pt x="49" y="29"/>
                </a:lnTo>
                <a:lnTo>
                  <a:pt x="49" y="27"/>
                </a:lnTo>
                <a:lnTo>
                  <a:pt x="48" y="25"/>
                </a:lnTo>
                <a:lnTo>
                  <a:pt x="44" y="23"/>
                </a:lnTo>
                <a:lnTo>
                  <a:pt x="39" y="22"/>
                </a:lnTo>
                <a:lnTo>
                  <a:pt x="35" y="22"/>
                </a:lnTo>
                <a:lnTo>
                  <a:pt x="34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41" name="Freeform 1166">
            <a:extLst>
              <a:ext uri="{FF2B5EF4-FFF2-40B4-BE49-F238E27FC236}">
                <a16:creationId xmlns:a16="http://schemas.microsoft.com/office/drawing/2014/main" id="{E92361F9-4B62-491B-80C0-5C38F51773F8}"/>
              </a:ext>
            </a:extLst>
          </p:cNvPr>
          <p:cNvSpPr>
            <a:spLocks/>
          </p:cNvSpPr>
          <p:nvPr/>
        </p:nvSpPr>
        <p:spPr bwMode="auto">
          <a:xfrm>
            <a:off x="5171518" y="4143559"/>
            <a:ext cx="74613" cy="122238"/>
          </a:xfrm>
          <a:custGeom>
            <a:avLst/>
            <a:gdLst>
              <a:gd name="T0" fmla="*/ 3 w 47"/>
              <a:gd name="T1" fmla="*/ 14 h 77"/>
              <a:gd name="T2" fmla="*/ 9 w 47"/>
              <a:gd name="T3" fmla="*/ 14 h 77"/>
              <a:gd name="T4" fmla="*/ 12 w 47"/>
              <a:gd name="T5" fmla="*/ 0 h 77"/>
              <a:gd name="T6" fmla="*/ 39 w 47"/>
              <a:gd name="T7" fmla="*/ 0 h 77"/>
              <a:gd name="T8" fmla="*/ 37 w 47"/>
              <a:gd name="T9" fmla="*/ 14 h 77"/>
              <a:gd name="T10" fmla="*/ 47 w 47"/>
              <a:gd name="T11" fmla="*/ 14 h 77"/>
              <a:gd name="T12" fmla="*/ 44 w 47"/>
              <a:gd name="T13" fmla="*/ 34 h 77"/>
              <a:gd name="T14" fmla="*/ 34 w 47"/>
              <a:gd name="T15" fmla="*/ 34 h 77"/>
              <a:gd name="T16" fmla="*/ 32 w 47"/>
              <a:gd name="T17" fmla="*/ 50 h 77"/>
              <a:gd name="T18" fmla="*/ 32 w 47"/>
              <a:gd name="T19" fmla="*/ 50 h 77"/>
              <a:gd name="T20" fmla="*/ 32 w 47"/>
              <a:gd name="T21" fmla="*/ 54 h 77"/>
              <a:gd name="T22" fmla="*/ 33 w 47"/>
              <a:gd name="T23" fmla="*/ 55 h 77"/>
              <a:gd name="T24" fmla="*/ 35 w 47"/>
              <a:gd name="T25" fmla="*/ 56 h 77"/>
              <a:gd name="T26" fmla="*/ 38 w 47"/>
              <a:gd name="T27" fmla="*/ 58 h 77"/>
              <a:gd name="T28" fmla="*/ 38 w 47"/>
              <a:gd name="T29" fmla="*/ 58 h 77"/>
              <a:gd name="T30" fmla="*/ 43 w 47"/>
              <a:gd name="T31" fmla="*/ 56 h 77"/>
              <a:gd name="T32" fmla="*/ 40 w 47"/>
              <a:gd name="T33" fmla="*/ 73 h 77"/>
              <a:gd name="T34" fmla="*/ 40 w 47"/>
              <a:gd name="T35" fmla="*/ 73 h 77"/>
              <a:gd name="T36" fmla="*/ 32 w 47"/>
              <a:gd name="T37" fmla="*/ 75 h 77"/>
              <a:gd name="T38" fmla="*/ 22 w 47"/>
              <a:gd name="T39" fmla="*/ 77 h 77"/>
              <a:gd name="T40" fmla="*/ 22 w 47"/>
              <a:gd name="T41" fmla="*/ 77 h 77"/>
              <a:gd name="T42" fmla="*/ 13 w 47"/>
              <a:gd name="T43" fmla="*/ 77 h 77"/>
              <a:gd name="T44" fmla="*/ 9 w 47"/>
              <a:gd name="T45" fmla="*/ 74 h 77"/>
              <a:gd name="T46" fmla="*/ 7 w 47"/>
              <a:gd name="T47" fmla="*/ 73 h 77"/>
              <a:gd name="T48" fmla="*/ 4 w 47"/>
              <a:gd name="T49" fmla="*/ 70 h 77"/>
              <a:gd name="T50" fmla="*/ 3 w 47"/>
              <a:gd name="T51" fmla="*/ 67 h 77"/>
              <a:gd name="T52" fmla="*/ 3 w 47"/>
              <a:gd name="T53" fmla="*/ 63 h 77"/>
              <a:gd name="T54" fmla="*/ 3 w 47"/>
              <a:gd name="T55" fmla="*/ 58 h 77"/>
              <a:gd name="T56" fmla="*/ 7 w 47"/>
              <a:gd name="T57" fmla="*/ 34 h 77"/>
              <a:gd name="T58" fmla="*/ 0 w 47"/>
              <a:gd name="T59" fmla="*/ 34 h 77"/>
              <a:gd name="T60" fmla="*/ 3 w 47"/>
              <a:gd name="T61" fmla="*/ 14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7" h="77">
                <a:moveTo>
                  <a:pt x="3" y="14"/>
                </a:moveTo>
                <a:lnTo>
                  <a:pt x="9" y="14"/>
                </a:lnTo>
                <a:lnTo>
                  <a:pt x="12" y="0"/>
                </a:lnTo>
                <a:lnTo>
                  <a:pt x="39" y="0"/>
                </a:lnTo>
                <a:lnTo>
                  <a:pt x="37" y="14"/>
                </a:lnTo>
                <a:lnTo>
                  <a:pt x="47" y="14"/>
                </a:lnTo>
                <a:lnTo>
                  <a:pt x="44" y="34"/>
                </a:lnTo>
                <a:lnTo>
                  <a:pt x="34" y="34"/>
                </a:lnTo>
                <a:lnTo>
                  <a:pt x="32" y="50"/>
                </a:lnTo>
                <a:lnTo>
                  <a:pt x="32" y="50"/>
                </a:lnTo>
                <a:lnTo>
                  <a:pt x="32" y="54"/>
                </a:lnTo>
                <a:lnTo>
                  <a:pt x="33" y="55"/>
                </a:lnTo>
                <a:lnTo>
                  <a:pt x="35" y="56"/>
                </a:lnTo>
                <a:lnTo>
                  <a:pt x="38" y="58"/>
                </a:lnTo>
                <a:lnTo>
                  <a:pt x="38" y="58"/>
                </a:lnTo>
                <a:lnTo>
                  <a:pt x="43" y="56"/>
                </a:lnTo>
                <a:lnTo>
                  <a:pt x="40" y="73"/>
                </a:lnTo>
                <a:lnTo>
                  <a:pt x="40" y="73"/>
                </a:lnTo>
                <a:lnTo>
                  <a:pt x="32" y="75"/>
                </a:lnTo>
                <a:lnTo>
                  <a:pt x="22" y="77"/>
                </a:lnTo>
                <a:lnTo>
                  <a:pt x="22" y="77"/>
                </a:lnTo>
                <a:lnTo>
                  <a:pt x="13" y="77"/>
                </a:lnTo>
                <a:lnTo>
                  <a:pt x="9" y="74"/>
                </a:lnTo>
                <a:lnTo>
                  <a:pt x="7" y="73"/>
                </a:lnTo>
                <a:lnTo>
                  <a:pt x="4" y="70"/>
                </a:lnTo>
                <a:lnTo>
                  <a:pt x="3" y="67"/>
                </a:lnTo>
                <a:lnTo>
                  <a:pt x="3" y="63"/>
                </a:lnTo>
                <a:lnTo>
                  <a:pt x="3" y="58"/>
                </a:lnTo>
                <a:lnTo>
                  <a:pt x="7" y="34"/>
                </a:lnTo>
                <a:lnTo>
                  <a:pt x="0" y="34"/>
                </a:lnTo>
                <a:lnTo>
                  <a:pt x="3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42" name="Freeform 1167">
            <a:extLst>
              <a:ext uri="{FF2B5EF4-FFF2-40B4-BE49-F238E27FC236}">
                <a16:creationId xmlns:a16="http://schemas.microsoft.com/office/drawing/2014/main" id="{37E2E1C9-F73E-4A01-8966-854E6C32FF47}"/>
              </a:ext>
            </a:extLst>
          </p:cNvPr>
          <p:cNvSpPr>
            <a:spLocks/>
          </p:cNvSpPr>
          <p:nvPr/>
        </p:nvSpPr>
        <p:spPr bwMode="auto">
          <a:xfrm>
            <a:off x="4593668" y="4648384"/>
            <a:ext cx="152400" cy="122238"/>
          </a:xfrm>
          <a:custGeom>
            <a:avLst/>
            <a:gdLst>
              <a:gd name="T0" fmla="*/ 96 w 96"/>
              <a:gd name="T1" fmla="*/ 0 h 77"/>
              <a:gd name="T2" fmla="*/ 84 w 96"/>
              <a:gd name="T3" fmla="*/ 77 h 77"/>
              <a:gd name="T4" fmla="*/ 58 w 96"/>
              <a:gd name="T5" fmla="*/ 77 h 77"/>
              <a:gd name="T6" fmla="*/ 63 w 96"/>
              <a:gd name="T7" fmla="*/ 37 h 77"/>
              <a:gd name="T8" fmla="*/ 44 w 96"/>
              <a:gd name="T9" fmla="*/ 62 h 77"/>
              <a:gd name="T10" fmla="*/ 44 w 96"/>
              <a:gd name="T11" fmla="*/ 62 h 77"/>
              <a:gd name="T12" fmla="*/ 33 w 96"/>
              <a:gd name="T13" fmla="*/ 37 h 77"/>
              <a:gd name="T14" fmla="*/ 27 w 96"/>
              <a:gd name="T15" fmla="*/ 77 h 77"/>
              <a:gd name="T16" fmla="*/ 0 w 96"/>
              <a:gd name="T17" fmla="*/ 77 h 77"/>
              <a:gd name="T18" fmla="*/ 12 w 96"/>
              <a:gd name="T19" fmla="*/ 0 h 77"/>
              <a:gd name="T20" fmla="*/ 40 w 96"/>
              <a:gd name="T21" fmla="*/ 0 h 77"/>
              <a:gd name="T22" fmla="*/ 49 w 96"/>
              <a:gd name="T23" fmla="*/ 25 h 77"/>
              <a:gd name="T24" fmla="*/ 67 w 96"/>
              <a:gd name="T25" fmla="*/ 0 h 77"/>
              <a:gd name="T26" fmla="*/ 96 w 96"/>
              <a:gd name="T27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6" h="77">
                <a:moveTo>
                  <a:pt x="96" y="0"/>
                </a:moveTo>
                <a:lnTo>
                  <a:pt x="84" y="77"/>
                </a:lnTo>
                <a:lnTo>
                  <a:pt x="58" y="77"/>
                </a:lnTo>
                <a:lnTo>
                  <a:pt x="63" y="37"/>
                </a:lnTo>
                <a:lnTo>
                  <a:pt x="44" y="62"/>
                </a:lnTo>
                <a:lnTo>
                  <a:pt x="44" y="62"/>
                </a:lnTo>
                <a:lnTo>
                  <a:pt x="33" y="37"/>
                </a:lnTo>
                <a:lnTo>
                  <a:pt x="27" y="77"/>
                </a:lnTo>
                <a:lnTo>
                  <a:pt x="0" y="77"/>
                </a:lnTo>
                <a:lnTo>
                  <a:pt x="12" y="0"/>
                </a:lnTo>
                <a:lnTo>
                  <a:pt x="40" y="0"/>
                </a:lnTo>
                <a:lnTo>
                  <a:pt x="49" y="25"/>
                </a:lnTo>
                <a:lnTo>
                  <a:pt x="67" y="0"/>
                </a:lnTo>
                <a:lnTo>
                  <a:pt x="9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43" name="Freeform 1168">
            <a:extLst>
              <a:ext uri="{FF2B5EF4-FFF2-40B4-BE49-F238E27FC236}">
                <a16:creationId xmlns:a16="http://schemas.microsoft.com/office/drawing/2014/main" id="{A5F14223-2E15-44DB-9C8F-D1A7BB66D1FC}"/>
              </a:ext>
            </a:extLst>
          </p:cNvPr>
          <p:cNvSpPr>
            <a:spLocks/>
          </p:cNvSpPr>
          <p:nvPr/>
        </p:nvSpPr>
        <p:spPr bwMode="auto">
          <a:xfrm>
            <a:off x="4750831" y="4651559"/>
            <a:ext cx="74613" cy="122238"/>
          </a:xfrm>
          <a:custGeom>
            <a:avLst/>
            <a:gdLst>
              <a:gd name="T0" fmla="*/ 3 w 47"/>
              <a:gd name="T1" fmla="*/ 14 h 77"/>
              <a:gd name="T2" fmla="*/ 9 w 47"/>
              <a:gd name="T3" fmla="*/ 14 h 77"/>
              <a:gd name="T4" fmla="*/ 12 w 47"/>
              <a:gd name="T5" fmla="*/ 0 h 77"/>
              <a:gd name="T6" fmla="*/ 39 w 47"/>
              <a:gd name="T7" fmla="*/ 0 h 77"/>
              <a:gd name="T8" fmla="*/ 37 w 47"/>
              <a:gd name="T9" fmla="*/ 14 h 77"/>
              <a:gd name="T10" fmla="*/ 47 w 47"/>
              <a:gd name="T11" fmla="*/ 14 h 77"/>
              <a:gd name="T12" fmla="*/ 44 w 47"/>
              <a:gd name="T13" fmla="*/ 34 h 77"/>
              <a:gd name="T14" fmla="*/ 34 w 47"/>
              <a:gd name="T15" fmla="*/ 34 h 77"/>
              <a:gd name="T16" fmla="*/ 32 w 47"/>
              <a:gd name="T17" fmla="*/ 50 h 77"/>
              <a:gd name="T18" fmla="*/ 32 w 47"/>
              <a:gd name="T19" fmla="*/ 50 h 77"/>
              <a:gd name="T20" fmla="*/ 32 w 47"/>
              <a:gd name="T21" fmla="*/ 54 h 77"/>
              <a:gd name="T22" fmla="*/ 33 w 47"/>
              <a:gd name="T23" fmla="*/ 55 h 77"/>
              <a:gd name="T24" fmla="*/ 36 w 47"/>
              <a:gd name="T25" fmla="*/ 57 h 77"/>
              <a:gd name="T26" fmla="*/ 38 w 47"/>
              <a:gd name="T27" fmla="*/ 57 h 77"/>
              <a:gd name="T28" fmla="*/ 38 w 47"/>
              <a:gd name="T29" fmla="*/ 57 h 77"/>
              <a:gd name="T30" fmla="*/ 43 w 47"/>
              <a:gd name="T31" fmla="*/ 57 h 77"/>
              <a:gd name="T32" fmla="*/ 41 w 47"/>
              <a:gd name="T33" fmla="*/ 73 h 77"/>
              <a:gd name="T34" fmla="*/ 41 w 47"/>
              <a:gd name="T35" fmla="*/ 73 h 77"/>
              <a:gd name="T36" fmla="*/ 32 w 47"/>
              <a:gd name="T37" fmla="*/ 75 h 77"/>
              <a:gd name="T38" fmla="*/ 22 w 47"/>
              <a:gd name="T39" fmla="*/ 77 h 77"/>
              <a:gd name="T40" fmla="*/ 22 w 47"/>
              <a:gd name="T41" fmla="*/ 77 h 77"/>
              <a:gd name="T42" fmla="*/ 13 w 47"/>
              <a:gd name="T43" fmla="*/ 75 h 77"/>
              <a:gd name="T44" fmla="*/ 9 w 47"/>
              <a:gd name="T45" fmla="*/ 74 h 77"/>
              <a:gd name="T46" fmla="*/ 7 w 47"/>
              <a:gd name="T47" fmla="*/ 73 h 77"/>
              <a:gd name="T48" fmla="*/ 4 w 47"/>
              <a:gd name="T49" fmla="*/ 70 h 77"/>
              <a:gd name="T50" fmla="*/ 3 w 47"/>
              <a:gd name="T51" fmla="*/ 67 h 77"/>
              <a:gd name="T52" fmla="*/ 3 w 47"/>
              <a:gd name="T53" fmla="*/ 63 h 77"/>
              <a:gd name="T54" fmla="*/ 3 w 47"/>
              <a:gd name="T55" fmla="*/ 58 h 77"/>
              <a:gd name="T56" fmla="*/ 7 w 47"/>
              <a:gd name="T57" fmla="*/ 34 h 77"/>
              <a:gd name="T58" fmla="*/ 0 w 47"/>
              <a:gd name="T59" fmla="*/ 34 h 77"/>
              <a:gd name="T60" fmla="*/ 3 w 47"/>
              <a:gd name="T61" fmla="*/ 14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7" h="77">
                <a:moveTo>
                  <a:pt x="3" y="14"/>
                </a:moveTo>
                <a:lnTo>
                  <a:pt x="9" y="14"/>
                </a:lnTo>
                <a:lnTo>
                  <a:pt x="12" y="0"/>
                </a:lnTo>
                <a:lnTo>
                  <a:pt x="39" y="0"/>
                </a:lnTo>
                <a:lnTo>
                  <a:pt x="37" y="14"/>
                </a:lnTo>
                <a:lnTo>
                  <a:pt x="47" y="14"/>
                </a:lnTo>
                <a:lnTo>
                  <a:pt x="44" y="34"/>
                </a:lnTo>
                <a:lnTo>
                  <a:pt x="34" y="34"/>
                </a:lnTo>
                <a:lnTo>
                  <a:pt x="32" y="50"/>
                </a:lnTo>
                <a:lnTo>
                  <a:pt x="32" y="50"/>
                </a:lnTo>
                <a:lnTo>
                  <a:pt x="32" y="54"/>
                </a:lnTo>
                <a:lnTo>
                  <a:pt x="33" y="55"/>
                </a:lnTo>
                <a:lnTo>
                  <a:pt x="36" y="57"/>
                </a:lnTo>
                <a:lnTo>
                  <a:pt x="38" y="57"/>
                </a:lnTo>
                <a:lnTo>
                  <a:pt x="38" y="57"/>
                </a:lnTo>
                <a:lnTo>
                  <a:pt x="43" y="57"/>
                </a:lnTo>
                <a:lnTo>
                  <a:pt x="41" y="73"/>
                </a:lnTo>
                <a:lnTo>
                  <a:pt x="41" y="73"/>
                </a:lnTo>
                <a:lnTo>
                  <a:pt x="32" y="75"/>
                </a:lnTo>
                <a:lnTo>
                  <a:pt x="22" y="77"/>
                </a:lnTo>
                <a:lnTo>
                  <a:pt x="22" y="77"/>
                </a:lnTo>
                <a:lnTo>
                  <a:pt x="13" y="75"/>
                </a:lnTo>
                <a:lnTo>
                  <a:pt x="9" y="74"/>
                </a:lnTo>
                <a:lnTo>
                  <a:pt x="7" y="73"/>
                </a:lnTo>
                <a:lnTo>
                  <a:pt x="4" y="70"/>
                </a:lnTo>
                <a:lnTo>
                  <a:pt x="3" y="67"/>
                </a:lnTo>
                <a:lnTo>
                  <a:pt x="3" y="63"/>
                </a:lnTo>
                <a:lnTo>
                  <a:pt x="3" y="58"/>
                </a:lnTo>
                <a:lnTo>
                  <a:pt x="7" y="34"/>
                </a:lnTo>
                <a:lnTo>
                  <a:pt x="0" y="34"/>
                </a:lnTo>
                <a:lnTo>
                  <a:pt x="3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44" name="Freeform 1169">
            <a:extLst>
              <a:ext uri="{FF2B5EF4-FFF2-40B4-BE49-F238E27FC236}">
                <a16:creationId xmlns:a16="http://schemas.microsoft.com/office/drawing/2014/main" id="{BB5992E6-E098-4E01-BF57-912F8EBEA4BF}"/>
              </a:ext>
            </a:extLst>
          </p:cNvPr>
          <p:cNvSpPr>
            <a:spLocks noEditPoints="1"/>
          </p:cNvSpPr>
          <p:nvPr/>
        </p:nvSpPr>
        <p:spPr bwMode="auto">
          <a:xfrm>
            <a:off x="5031818" y="4643621"/>
            <a:ext cx="130175" cy="130175"/>
          </a:xfrm>
          <a:custGeom>
            <a:avLst/>
            <a:gdLst>
              <a:gd name="T0" fmla="*/ 82 w 82"/>
              <a:gd name="T1" fmla="*/ 37 h 82"/>
              <a:gd name="T2" fmla="*/ 82 w 82"/>
              <a:gd name="T3" fmla="*/ 37 h 82"/>
              <a:gd name="T4" fmla="*/ 82 w 82"/>
              <a:gd name="T5" fmla="*/ 43 h 82"/>
              <a:gd name="T6" fmla="*/ 81 w 82"/>
              <a:gd name="T7" fmla="*/ 49 h 82"/>
              <a:gd name="T8" fmla="*/ 78 w 82"/>
              <a:gd name="T9" fmla="*/ 55 h 82"/>
              <a:gd name="T10" fmla="*/ 77 w 82"/>
              <a:gd name="T11" fmla="*/ 60 h 82"/>
              <a:gd name="T12" fmla="*/ 73 w 82"/>
              <a:gd name="T13" fmla="*/ 64 h 82"/>
              <a:gd name="T14" fmla="*/ 69 w 82"/>
              <a:gd name="T15" fmla="*/ 68 h 82"/>
              <a:gd name="T16" fmla="*/ 62 w 82"/>
              <a:gd name="T17" fmla="*/ 74 h 82"/>
              <a:gd name="T18" fmla="*/ 53 w 82"/>
              <a:gd name="T19" fmla="*/ 78 h 82"/>
              <a:gd name="T20" fmla="*/ 43 w 82"/>
              <a:gd name="T21" fmla="*/ 80 h 82"/>
              <a:gd name="T22" fmla="*/ 33 w 82"/>
              <a:gd name="T23" fmla="*/ 82 h 82"/>
              <a:gd name="T24" fmla="*/ 24 w 82"/>
              <a:gd name="T25" fmla="*/ 82 h 82"/>
              <a:gd name="T26" fmla="*/ 24 w 82"/>
              <a:gd name="T27" fmla="*/ 82 h 82"/>
              <a:gd name="T28" fmla="*/ 10 w 82"/>
              <a:gd name="T29" fmla="*/ 82 h 82"/>
              <a:gd name="T30" fmla="*/ 0 w 82"/>
              <a:gd name="T31" fmla="*/ 80 h 82"/>
              <a:gd name="T32" fmla="*/ 10 w 82"/>
              <a:gd name="T33" fmla="*/ 3 h 82"/>
              <a:gd name="T34" fmla="*/ 10 w 82"/>
              <a:gd name="T35" fmla="*/ 3 h 82"/>
              <a:gd name="T36" fmla="*/ 24 w 82"/>
              <a:gd name="T37" fmla="*/ 1 h 82"/>
              <a:gd name="T38" fmla="*/ 39 w 82"/>
              <a:gd name="T39" fmla="*/ 0 h 82"/>
              <a:gd name="T40" fmla="*/ 39 w 82"/>
              <a:gd name="T41" fmla="*/ 0 h 82"/>
              <a:gd name="T42" fmla="*/ 49 w 82"/>
              <a:gd name="T43" fmla="*/ 1 h 82"/>
              <a:gd name="T44" fmla="*/ 57 w 82"/>
              <a:gd name="T45" fmla="*/ 3 h 82"/>
              <a:gd name="T46" fmla="*/ 64 w 82"/>
              <a:gd name="T47" fmla="*/ 6 h 82"/>
              <a:gd name="T48" fmla="*/ 71 w 82"/>
              <a:gd name="T49" fmla="*/ 10 h 82"/>
              <a:gd name="T50" fmla="*/ 76 w 82"/>
              <a:gd name="T51" fmla="*/ 15 h 82"/>
              <a:gd name="T52" fmla="*/ 79 w 82"/>
              <a:gd name="T53" fmla="*/ 21 h 82"/>
              <a:gd name="T54" fmla="*/ 82 w 82"/>
              <a:gd name="T55" fmla="*/ 28 h 82"/>
              <a:gd name="T56" fmla="*/ 82 w 82"/>
              <a:gd name="T57" fmla="*/ 37 h 82"/>
              <a:gd name="T58" fmla="*/ 82 w 82"/>
              <a:gd name="T59" fmla="*/ 37 h 82"/>
              <a:gd name="T60" fmla="*/ 34 w 82"/>
              <a:gd name="T61" fmla="*/ 59 h 82"/>
              <a:gd name="T62" fmla="*/ 34 w 82"/>
              <a:gd name="T63" fmla="*/ 59 h 82"/>
              <a:gd name="T64" fmla="*/ 39 w 82"/>
              <a:gd name="T65" fmla="*/ 59 h 82"/>
              <a:gd name="T66" fmla="*/ 43 w 82"/>
              <a:gd name="T67" fmla="*/ 58 h 82"/>
              <a:gd name="T68" fmla="*/ 47 w 82"/>
              <a:gd name="T69" fmla="*/ 55 h 82"/>
              <a:gd name="T70" fmla="*/ 49 w 82"/>
              <a:gd name="T71" fmla="*/ 53 h 82"/>
              <a:gd name="T72" fmla="*/ 52 w 82"/>
              <a:gd name="T73" fmla="*/ 45 h 82"/>
              <a:gd name="T74" fmla="*/ 53 w 82"/>
              <a:gd name="T75" fmla="*/ 37 h 82"/>
              <a:gd name="T76" fmla="*/ 53 w 82"/>
              <a:gd name="T77" fmla="*/ 37 h 82"/>
              <a:gd name="T78" fmla="*/ 53 w 82"/>
              <a:gd name="T79" fmla="*/ 30 h 82"/>
              <a:gd name="T80" fmla="*/ 51 w 82"/>
              <a:gd name="T81" fmla="*/ 26 h 82"/>
              <a:gd name="T82" fmla="*/ 46 w 82"/>
              <a:gd name="T83" fmla="*/ 23 h 82"/>
              <a:gd name="T84" fmla="*/ 41 w 82"/>
              <a:gd name="T85" fmla="*/ 23 h 82"/>
              <a:gd name="T86" fmla="*/ 41 w 82"/>
              <a:gd name="T87" fmla="*/ 23 h 82"/>
              <a:gd name="T88" fmla="*/ 37 w 82"/>
              <a:gd name="T89" fmla="*/ 23 h 82"/>
              <a:gd name="T90" fmla="*/ 32 w 82"/>
              <a:gd name="T91" fmla="*/ 59 h 82"/>
              <a:gd name="T92" fmla="*/ 32 w 82"/>
              <a:gd name="T93" fmla="*/ 59 h 82"/>
              <a:gd name="T94" fmla="*/ 34 w 82"/>
              <a:gd name="T95" fmla="*/ 59 h 82"/>
              <a:gd name="T96" fmla="*/ 34 w 82"/>
              <a:gd name="T97" fmla="*/ 59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2" h="82">
                <a:moveTo>
                  <a:pt x="82" y="37"/>
                </a:moveTo>
                <a:lnTo>
                  <a:pt x="82" y="37"/>
                </a:lnTo>
                <a:lnTo>
                  <a:pt x="82" y="43"/>
                </a:lnTo>
                <a:lnTo>
                  <a:pt x="81" y="49"/>
                </a:lnTo>
                <a:lnTo>
                  <a:pt x="78" y="55"/>
                </a:lnTo>
                <a:lnTo>
                  <a:pt x="77" y="60"/>
                </a:lnTo>
                <a:lnTo>
                  <a:pt x="73" y="64"/>
                </a:lnTo>
                <a:lnTo>
                  <a:pt x="69" y="68"/>
                </a:lnTo>
                <a:lnTo>
                  <a:pt x="62" y="74"/>
                </a:lnTo>
                <a:lnTo>
                  <a:pt x="53" y="78"/>
                </a:lnTo>
                <a:lnTo>
                  <a:pt x="43" y="80"/>
                </a:lnTo>
                <a:lnTo>
                  <a:pt x="33" y="82"/>
                </a:lnTo>
                <a:lnTo>
                  <a:pt x="24" y="82"/>
                </a:lnTo>
                <a:lnTo>
                  <a:pt x="24" y="82"/>
                </a:lnTo>
                <a:lnTo>
                  <a:pt x="10" y="82"/>
                </a:lnTo>
                <a:lnTo>
                  <a:pt x="0" y="80"/>
                </a:lnTo>
                <a:lnTo>
                  <a:pt x="10" y="3"/>
                </a:lnTo>
                <a:lnTo>
                  <a:pt x="10" y="3"/>
                </a:lnTo>
                <a:lnTo>
                  <a:pt x="24" y="1"/>
                </a:lnTo>
                <a:lnTo>
                  <a:pt x="39" y="0"/>
                </a:lnTo>
                <a:lnTo>
                  <a:pt x="39" y="0"/>
                </a:lnTo>
                <a:lnTo>
                  <a:pt x="49" y="1"/>
                </a:lnTo>
                <a:lnTo>
                  <a:pt x="57" y="3"/>
                </a:lnTo>
                <a:lnTo>
                  <a:pt x="64" y="6"/>
                </a:lnTo>
                <a:lnTo>
                  <a:pt x="71" y="10"/>
                </a:lnTo>
                <a:lnTo>
                  <a:pt x="76" y="15"/>
                </a:lnTo>
                <a:lnTo>
                  <a:pt x="79" y="21"/>
                </a:lnTo>
                <a:lnTo>
                  <a:pt x="82" y="28"/>
                </a:lnTo>
                <a:lnTo>
                  <a:pt x="82" y="37"/>
                </a:lnTo>
                <a:lnTo>
                  <a:pt x="82" y="37"/>
                </a:lnTo>
                <a:close/>
                <a:moveTo>
                  <a:pt x="34" y="59"/>
                </a:moveTo>
                <a:lnTo>
                  <a:pt x="34" y="59"/>
                </a:lnTo>
                <a:lnTo>
                  <a:pt x="39" y="59"/>
                </a:lnTo>
                <a:lnTo>
                  <a:pt x="43" y="58"/>
                </a:lnTo>
                <a:lnTo>
                  <a:pt x="47" y="55"/>
                </a:lnTo>
                <a:lnTo>
                  <a:pt x="49" y="53"/>
                </a:lnTo>
                <a:lnTo>
                  <a:pt x="52" y="45"/>
                </a:lnTo>
                <a:lnTo>
                  <a:pt x="53" y="37"/>
                </a:lnTo>
                <a:lnTo>
                  <a:pt x="53" y="37"/>
                </a:lnTo>
                <a:lnTo>
                  <a:pt x="53" y="30"/>
                </a:lnTo>
                <a:lnTo>
                  <a:pt x="51" y="26"/>
                </a:lnTo>
                <a:lnTo>
                  <a:pt x="46" y="23"/>
                </a:lnTo>
                <a:lnTo>
                  <a:pt x="41" y="23"/>
                </a:lnTo>
                <a:lnTo>
                  <a:pt x="41" y="23"/>
                </a:lnTo>
                <a:lnTo>
                  <a:pt x="37" y="23"/>
                </a:lnTo>
                <a:lnTo>
                  <a:pt x="32" y="59"/>
                </a:lnTo>
                <a:lnTo>
                  <a:pt x="32" y="59"/>
                </a:lnTo>
                <a:lnTo>
                  <a:pt x="34" y="59"/>
                </a:lnTo>
                <a:lnTo>
                  <a:pt x="34" y="5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45" name="Freeform 1170">
            <a:extLst>
              <a:ext uri="{FF2B5EF4-FFF2-40B4-BE49-F238E27FC236}">
                <a16:creationId xmlns:a16="http://schemas.microsoft.com/office/drawing/2014/main" id="{5281EE4A-DA80-4B63-9144-72094A9BB3A4}"/>
              </a:ext>
            </a:extLst>
          </p:cNvPr>
          <p:cNvSpPr>
            <a:spLocks/>
          </p:cNvSpPr>
          <p:nvPr/>
        </p:nvSpPr>
        <p:spPr bwMode="auto">
          <a:xfrm>
            <a:off x="5163581" y="4672196"/>
            <a:ext cx="95250" cy="101600"/>
          </a:xfrm>
          <a:custGeom>
            <a:avLst/>
            <a:gdLst>
              <a:gd name="T0" fmla="*/ 57 w 60"/>
              <a:gd name="T1" fmla="*/ 40 h 64"/>
              <a:gd name="T2" fmla="*/ 57 w 60"/>
              <a:gd name="T3" fmla="*/ 40 h 64"/>
              <a:gd name="T4" fmla="*/ 55 w 60"/>
              <a:gd name="T5" fmla="*/ 45 h 64"/>
              <a:gd name="T6" fmla="*/ 54 w 60"/>
              <a:gd name="T7" fmla="*/ 50 h 64"/>
              <a:gd name="T8" fmla="*/ 52 w 60"/>
              <a:gd name="T9" fmla="*/ 54 h 64"/>
              <a:gd name="T10" fmla="*/ 48 w 60"/>
              <a:gd name="T11" fmla="*/ 57 h 64"/>
              <a:gd name="T12" fmla="*/ 43 w 60"/>
              <a:gd name="T13" fmla="*/ 60 h 64"/>
              <a:gd name="T14" fmla="*/ 38 w 60"/>
              <a:gd name="T15" fmla="*/ 62 h 64"/>
              <a:gd name="T16" fmla="*/ 33 w 60"/>
              <a:gd name="T17" fmla="*/ 64 h 64"/>
              <a:gd name="T18" fmla="*/ 25 w 60"/>
              <a:gd name="T19" fmla="*/ 64 h 64"/>
              <a:gd name="T20" fmla="*/ 25 w 60"/>
              <a:gd name="T21" fmla="*/ 64 h 64"/>
              <a:gd name="T22" fmla="*/ 18 w 60"/>
              <a:gd name="T23" fmla="*/ 64 h 64"/>
              <a:gd name="T24" fmla="*/ 12 w 60"/>
              <a:gd name="T25" fmla="*/ 62 h 64"/>
              <a:gd name="T26" fmla="*/ 5 w 60"/>
              <a:gd name="T27" fmla="*/ 60 h 64"/>
              <a:gd name="T28" fmla="*/ 0 w 60"/>
              <a:gd name="T29" fmla="*/ 56 h 64"/>
              <a:gd name="T30" fmla="*/ 5 w 60"/>
              <a:gd name="T31" fmla="*/ 39 h 64"/>
              <a:gd name="T32" fmla="*/ 5 w 60"/>
              <a:gd name="T33" fmla="*/ 39 h 64"/>
              <a:gd name="T34" fmla="*/ 9 w 60"/>
              <a:gd name="T35" fmla="*/ 41 h 64"/>
              <a:gd name="T36" fmla="*/ 13 w 60"/>
              <a:gd name="T37" fmla="*/ 44 h 64"/>
              <a:gd name="T38" fmla="*/ 18 w 60"/>
              <a:gd name="T39" fmla="*/ 45 h 64"/>
              <a:gd name="T40" fmla="*/ 23 w 60"/>
              <a:gd name="T41" fmla="*/ 45 h 64"/>
              <a:gd name="T42" fmla="*/ 23 w 60"/>
              <a:gd name="T43" fmla="*/ 45 h 64"/>
              <a:gd name="T44" fmla="*/ 27 w 60"/>
              <a:gd name="T45" fmla="*/ 45 h 64"/>
              <a:gd name="T46" fmla="*/ 29 w 60"/>
              <a:gd name="T47" fmla="*/ 44 h 64"/>
              <a:gd name="T48" fmla="*/ 29 w 60"/>
              <a:gd name="T49" fmla="*/ 44 h 64"/>
              <a:gd name="T50" fmla="*/ 28 w 60"/>
              <a:gd name="T51" fmla="*/ 42 h 64"/>
              <a:gd name="T52" fmla="*/ 25 w 60"/>
              <a:gd name="T53" fmla="*/ 41 h 64"/>
              <a:gd name="T54" fmla="*/ 18 w 60"/>
              <a:gd name="T55" fmla="*/ 39 h 64"/>
              <a:gd name="T56" fmla="*/ 13 w 60"/>
              <a:gd name="T57" fmla="*/ 37 h 64"/>
              <a:gd name="T58" fmla="*/ 10 w 60"/>
              <a:gd name="T59" fmla="*/ 35 h 64"/>
              <a:gd name="T60" fmla="*/ 8 w 60"/>
              <a:gd name="T61" fmla="*/ 30 h 64"/>
              <a:gd name="T62" fmla="*/ 7 w 60"/>
              <a:gd name="T63" fmla="*/ 24 h 64"/>
              <a:gd name="T64" fmla="*/ 7 w 60"/>
              <a:gd name="T65" fmla="*/ 24 h 64"/>
              <a:gd name="T66" fmla="*/ 7 w 60"/>
              <a:gd name="T67" fmla="*/ 19 h 64"/>
              <a:gd name="T68" fmla="*/ 9 w 60"/>
              <a:gd name="T69" fmla="*/ 13 h 64"/>
              <a:gd name="T70" fmla="*/ 12 w 60"/>
              <a:gd name="T71" fmla="*/ 8 h 64"/>
              <a:gd name="T72" fmla="*/ 15 w 60"/>
              <a:gd name="T73" fmla="*/ 6 h 64"/>
              <a:gd name="T74" fmla="*/ 19 w 60"/>
              <a:gd name="T75" fmla="*/ 3 h 64"/>
              <a:gd name="T76" fmla="*/ 25 w 60"/>
              <a:gd name="T77" fmla="*/ 1 h 64"/>
              <a:gd name="T78" fmla="*/ 32 w 60"/>
              <a:gd name="T79" fmla="*/ 0 h 64"/>
              <a:gd name="T80" fmla="*/ 38 w 60"/>
              <a:gd name="T81" fmla="*/ 0 h 64"/>
              <a:gd name="T82" fmla="*/ 38 w 60"/>
              <a:gd name="T83" fmla="*/ 0 h 64"/>
              <a:gd name="T84" fmla="*/ 49 w 60"/>
              <a:gd name="T85" fmla="*/ 1 h 64"/>
              <a:gd name="T86" fmla="*/ 60 w 60"/>
              <a:gd name="T87" fmla="*/ 5 h 64"/>
              <a:gd name="T88" fmla="*/ 55 w 60"/>
              <a:gd name="T89" fmla="*/ 21 h 64"/>
              <a:gd name="T90" fmla="*/ 55 w 60"/>
              <a:gd name="T91" fmla="*/ 21 h 64"/>
              <a:gd name="T92" fmla="*/ 48 w 60"/>
              <a:gd name="T93" fmla="*/ 19 h 64"/>
              <a:gd name="T94" fmla="*/ 39 w 60"/>
              <a:gd name="T95" fmla="*/ 17 h 64"/>
              <a:gd name="T96" fmla="*/ 39 w 60"/>
              <a:gd name="T97" fmla="*/ 17 h 64"/>
              <a:gd name="T98" fmla="*/ 37 w 60"/>
              <a:gd name="T99" fmla="*/ 17 h 64"/>
              <a:gd name="T100" fmla="*/ 34 w 60"/>
              <a:gd name="T101" fmla="*/ 19 h 64"/>
              <a:gd name="T102" fmla="*/ 34 w 60"/>
              <a:gd name="T103" fmla="*/ 20 h 64"/>
              <a:gd name="T104" fmla="*/ 34 w 60"/>
              <a:gd name="T105" fmla="*/ 20 h 64"/>
              <a:gd name="T106" fmla="*/ 35 w 60"/>
              <a:gd name="T107" fmla="*/ 21 h 64"/>
              <a:gd name="T108" fmla="*/ 38 w 60"/>
              <a:gd name="T109" fmla="*/ 22 h 64"/>
              <a:gd name="T110" fmla="*/ 45 w 60"/>
              <a:gd name="T111" fmla="*/ 24 h 64"/>
              <a:gd name="T112" fmla="*/ 49 w 60"/>
              <a:gd name="T113" fmla="*/ 26 h 64"/>
              <a:gd name="T114" fmla="*/ 53 w 60"/>
              <a:gd name="T115" fmla="*/ 29 h 64"/>
              <a:gd name="T116" fmla="*/ 55 w 60"/>
              <a:gd name="T117" fmla="*/ 34 h 64"/>
              <a:gd name="T118" fmla="*/ 57 w 60"/>
              <a:gd name="T119" fmla="*/ 40 h 64"/>
              <a:gd name="T120" fmla="*/ 57 w 60"/>
              <a:gd name="T121" fmla="*/ 4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" h="64">
                <a:moveTo>
                  <a:pt x="57" y="40"/>
                </a:moveTo>
                <a:lnTo>
                  <a:pt x="57" y="40"/>
                </a:lnTo>
                <a:lnTo>
                  <a:pt x="55" y="45"/>
                </a:lnTo>
                <a:lnTo>
                  <a:pt x="54" y="50"/>
                </a:lnTo>
                <a:lnTo>
                  <a:pt x="52" y="54"/>
                </a:lnTo>
                <a:lnTo>
                  <a:pt x="48" y="57"/>
                </a:lnTo>
                <a:lnTo>
                  <a:pt x="43" y="60"/>
                </a:lnTo>
                <a:lnTo>
                  <a:pt x="38" y="62"/>
                </a:lnTo>
                <a:lnTo>
                  <a:pt x="33" y="64"/>
                </a:lnTo>
                <a:lnTo>
                  <a:pt x="25" y="64"/>
                </a:lnTo>
                <a:lnTo>
                  <a:pt x="25" y="64"/>
                </a:lnTo>
                <a:lnTo>
                  <a:pt x="18" y="64"/>
                </a:lnTo>
                <a:lnTo>
                  <a:pt x="12" y="62"/>
                </a:lnTo>
                <a:lnTo>
                  <a:pt x="5" y="60"/>
                </a:lnTo>
                <a:lnTo>
                  <a:pt x="0" y="56"/>
                </a:lnTo>
                <a:lnTo>
                  <a:pt x="5" y="39"/>
                </a:lnTo>
                <a:lnTo>
                  <a:pt x="5" y="39"/>
                </a:lnTo>
                <a:lnTo>
                  <a:pt x="9" y="41"/>
                </a:lnTo>
                <a:lnTo>
                  <a:pt x="13" y="44"/>
                </a:lnTo>
                <a:lnTo>
                  <a:pt x="18" y="45"/>
                </a:lnTo>
                <a:lnTo>
                  <a:pt x="23" y="45"/>
                </a:lnTo>
                <a:lnTo>
                  <a:pt x="23" y="45"/>
                </a:lnTo>
                <a:lnTo>
                  <a:pt x="27" y="45"/>
                </a:lnTo>
                <a:lnTo>
                  <a:pt x="29" y="44"/>
                </a:lnTo>
                <a:lnTo>
                  <a:pt x="29" y="44"/>
                </a:lnTo>
                <a:lnTo>
                  <a:pt x="28" y="42"/>
                </a:lnTo>
                <a:lnTo>
                  <a:pt x="25" y="41"/>
                </a:lnTo>
                <a:lnTo>
                  <a:pt x="18" y="39"/>
                </a:lnTo>
                <a:lnTo>
                  <a:pt x="13" y="37"/>
                </a:lnTo>
                <a:lnTo>
                  <a:pt x="10" y="35"/>
                </a:lnTo>
                <a:lnTo>
                  <a:pt x="8" y="30"/>
                </a:lnTo>
                <a:lnTo>
                  <a:pt x="7" y="24"/>
                </a:lnTo>
                <a:lnTo>
                  <a:pt x="7" y="24"/>
                </a:lnTo>
                <a:lnTo>
                  <a:pt x="7" y="19"/>
                </a:lnTo>
                <a:lnTo>
                  <a:pt x="9" y="13"/>
                </a:lnTo>
                <a:lnTo>
                  <a:pt x="12" y="8"/>
                </a:lnTo>
                <a:lnTo>
                  <a:pt x="15" y="6"/>
                </a:lnTo>
                <a:lnTo>
                  <a:pt x="19" y="3"/>
                </a:lnTo>
                <a:lnTo>
                  <a:pt x="25" y="1"/>
                </a:lnTo>
                <a:lnTo>
                  <a:pt x="32" y="0"/>
                </a:lnTo>
                <a:lnTo>
                  <a:pt x="38" y="0"/>
                </a:lnTo>
                <a:lnTo>
                  <a:pt x="38" y="0"/>
                </a:lnTo>
                <a:lnTo>
                  <a:pt x="49" y="1"/>
                </a:lnTo>
                <a:lnTo>
                  <a:pt x="60" y="5"/>
                </a:lnTo>
                <a:lnTo>
                  <a:pt x="55" y="21"/>
                </a:lnTo>
                <a:lnTo>
                  <a:pt x="55" y="21"/>
                </a:lnTo>
                <a:lnTo>
                  <a:pt x="48" y="19"/>
                </a:lnTo>
                <a:lnTo>
                  <a:pt x="39" y="17"/>
                </a:lnTo>
                <a:lnTo>
                  <a:pt x="39" y="17"/>
                </a:lnTo>
                <a:lnTo>
                  <a:pt x="37" y="17"/>
                </a:lnTo>
                <a:lnTo>
                  <a:pt x="34" y="19"/>
                </a:lnTo>
                <a:lnTo>
                  <a:pt x="34" y="20"/>
                </a:lnTo>
                <a:lnTo>
                  <a:pt x="34" y="20"/>
                </a:lnTo>
                <a:lnTo>
                  <a:pt x="35" y="21"/>
                </a:lnTo>
                <a:lnTo>
                  <a:pt x="38" y="22"/>
                </a:lnTo>
                <a:lnTo>
                  <a:pt x="45" y="24"/>
                </a:lnTo>
                <a:lnTo>
                  <a:pt x="49" y="26"/>
                </a:lnTo>
                <a:lnTo>
                  <a:pt x="53" y="29"/>
                </a:lnTo>
                <a:lnTo>
                  <a:pt x="55" y="34"/>
                </a:lnTo>
                <a:lnTo>
                  <a:pt x="57" y="40"/>
                </a:lnTo>
                <a:lnTo>
                  <a:pt x="57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46" name="Freeform 1171">
            <a:extLst>
              <a:ext uri="{FF2B5EF4-FFF2-40B4-BE49-F238E27FC236}">
                <a16:creationId xmlns:a16="http://schemas.microsoft.com/office/drawing/2014/main" id="{54E00EDD-827D-4366-AFF7-F37029453FAD}"/>
              </a:ext>
            </a:extLst>
          </p:cNvPr>
          <p:cNvSpPr>
            <a:spLocks/>
          </p:cNvSpPr>
          <p:nvPr/>
        </p:nvSpPr>
        <p:spPr bwMode="auto">
          <a:xfrm>
            <a:off x="5474731" y="3087871"/>
            <a:ext cx="115888" cy="128588"/>
          </a:xfrm>
          <a:custGeom>
            <a:avLst/>
            <a:gdLst>
              <a:gd name="T0" fmla="*/ 62 w 73"/>
              <a:gd name="T1" fmla="*/ 55 h 81"/>
              <a:gd name="T2" fmla="*/ 64 w 73"/>
              <a:gd name="T3" fmla="*/ 76 h 81"/>
              <a:gd name="T4" fmla="*/ 64 w 73"/>
              <a:gd name="T5" fmla="*/ 76 h 81"/>
              <a:gd name="T6" fmla="*/ 51 w 73"/>
              <a:gd name="T7" fmla="*/ 80 h 81"/>
              <a:gd name="T8" fmla="*/ 44 w 73"/>
              <a:gd name="T9" fmla="*/ 80 h 81"/>
              <a:gd name="T10" fmla="*/ 36 w 73"/>
              <a:gd name="T11" fmla="*/ 81 h 81"/>
              <a:gd name="T12" fmla="*/ 36 w 73"/>
              <a:gd name="T13" fmla="*/ 81 h 81"/>
              <a:gd name="T14" fmla="*/ 29 w 73"/>
              <a:gd name="T15" fmla="*/ 80 h 81"/>
              <a:gd name="T16" fmla="*/ 21 w 73"/>
              <a:gd name="T17" fmla="*/ 79 h 81"/>
              <a:gd name="T18" fmla="*/ 15 w 73"/>
              <a:gd name="T19" fmla="*/ 76 h 81"/>
              <a:gd name="T20" fmla="*/ 10 w 73"/>
              <a:gd name="T21" fmla="*/ 71 h 81"/>
              <a:gd name="T22" fmla="*/ 6 w 73"/>
              <a:gd name="T23" fmla="*/ 66 h 81"/>
              <a:gd name="T24" fmla="*/ 3 w 73"/>
              <a:gd name="T25" fmla="*/ 61 h 81"/>
              <a:gd name="T26" fmla="*/ 1 w 73"/>
              <a:gd name="T27" fmla="*/ 54 h 81"/>
              <a:gd name="T28" fmla="*/ 0 w 73"/>
              <a:gd name="T29" fmla="*/ 45 h 81"/>
              <a:gd name="T30" fmla="*/ 0 w 73"/>
              <a:gd name="T31" fmla="*/ 45 h 81"/>
              <a:gd name="T32" fmla="*/ 1 w 73"/>
              <a:gd name="T33" fmla="*/ 36 h 81"/>
              <a:gd name="T34" fmla="*/ 4 w 73"/>
              <a:gd name="T35" fmla="*/ 27 h 81"/>
              <a:gd name="T36" fmla="*/ 8 w 73"/>
              <a:gd name="T37" fmla="*/ 18 h 81"/>
              <a:gd name="T38" fmla="*/ 14 w 73"/>
              <a:gd name="T39" fmla="*/ 12 h 81"/>
              <a:gd name="T40" fmla="*/ 20 w 73"/>
              <a:gd name="T41" fmla="*/ 7 h 81"/>
              <a:gd name="T42" fmla="*/ 29 w 73"/>
              <a:gd name="T43" fmla="*/ 3 h 81"/>
              <a:gd name="T44" fmla="*/ 38 w 73"/>
              <a:gd name="T45" fmla="*/ 1 h 81"/>
              <a:gd name="T46" fmla="*/ 48 w 73"/>
              <a:gd name="T47" fmla="*/ 0 h 81"/>
              <a:gd name="T48" fmla="*/ 48 w 73"/>
              <a:gd name="T49" fmla="*/ 0 h 81"/>
              <a:gd name="T50" fmla="*/ 55 w 73"/>
              <a:gd name="T51" fmla="*/ 0 h 81"/>
              <a:gd name="T52" fmla="*/ 62 w 73"/>
              <a:gd name="T53" fmla="*/ 1 h 81"/>
              <a:gd name="T54" fmla="*/ 73 w 73"/>
              <a:gd name="T55" fmla="*/ 5 h 81"/>
              <a:gd name="T56" fmla="*/ 65 w 73"/>
              <a:gd name="T57" fmla="*/ 25 h 81"/>
              <a:gd name="T58" fmla="*/ 65 w 73"/>
              <a:gd name="T59" fmla="*/ 25 h 81"/>
              <a:gd name="T60" fmla="*/ 59 w 73"/>
              <a:gd name="T61" fmla="*/ 23 h 81"/>
              <a:gd name="T62" fmla="*/ 51 w 73"/>
              <a:gd name="T63" fmla="*/ 22 h 81"/>
              <a:gd name="T64" fmla="*/ 51 w 73"/>
              <a:gd name="T65" fmla="*/ 22 h 81"/>
              <a:gd name="T66" fmla="*/ 46 w 73"/>
              <a:gd name="T67" fmla="*/ 22 h 81"/>
              <a:gd name="T68" fmla="*/ 41 w 73"/>
              <a:gd name="T69" fmla="*/ 23 h 81"/>
              <a:gd name="T70" fmla="*/ 38 w 73"/>
              <a:gd name="T71" fmla="*/ 26 h 81"/>
              <a:gd name="T72" fmla="*/ 35 w 73"/>
              <a:gd name="T73" fmla="*/ 28 h 81"/>
              <a:gd name="T74" fmla="*/ 33 w 73"/>
              <a:gd name="T75" fmla="*/ 31 h 81"/>
              <a:gd name="T76" fmla="*/ 31 w 73"/>
              <a:gd name="T77" fmla="*/ 35 h 81"/>
              <a:gd name="T78" fmla="*/ 30 w 73"/>
              <a:gd name="T79" fmla="*/ 38 h 81"/>
              <a:gd name="T80" fmla="*/ 29 w 73"/>
              <a:gd name="T81" fmla="*/ 42 h 81"/>
              <a:gd name="T82" fmla="*/ 29 w 73"/>
              <a:gd name="T83" fmla="*/ 42 h 81"/>
              <a:gd name="T84" fmla="*/ 30 w 73"/>
              <a:gd name="T85" fmla="*/ 49 h 81"/>
              <a:gd name="T86" fmla="*/ 34 w 73"/>
              <a:gd name="T87" fmla="*/ 54 h 81"/>
              <a:gd name="T88" fmla="*/ 39 w 73"/>
              <a:gd name="T89" fmla="*/ 57 h 81"/>
              <a:gd name="T90" fmla="*/ 46 w 73"/>
              <a:gd name="T91" fmla="*/ 57 h 81"/>
              <a:gd name="T92" fmla="*/ 46 w 73"/>
              <a:gd name="T93" fmla="*/ 57 h 81"/>
              <a:gd name="T94" fmla="*/ 55 w 73"/>
              <a:gd name="T95" fmla="*/ 57 h 81"/>
              <a:gd name="T96" fmla="*/ 62 w 73"/>
              <a:gd name="T97" fmla="*/ 55 h 81"/>
              <a:gd name="T98" fmla="*/ 62 w 73"/>
              <a:gd name="T99" fmla="*/ 55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3" h="81">
                <a:moveTo>
                  <a:pt x="62" y="55"/>
                </a:moveTo>
                <a:lnTo>
                  <a:pt x="64" y="76"/>
                </a:lnTo>
                <a:lnTo>
                  <a:pt x="64" y="76"/>
                </a:lnTo>
                <a:lnTo>
                  <a:pt x="51" y="80"/>
                </a:lnTo>
                <a:lnTo>
                  <a:pt x="44" y="80"/>
                </a:lnTo>
                <a:lnTo>
                  <a:pt x="36" y="81"/>
                </a:lnTo>
                <a:lnTo>
                  <a:pt x="36" y="81"/>
                </a:lnTo>
                <a:lnTo>
                  <a:pt x="29" y="80"/>
                </a:lnTo>
                <a:lnTo>
                  <a:pt x="21" y="79"/>
                </a:lnTo>
                <a:lnTo>
                  <a:pt x="15" y="76"/>
                </a:lnTo>
                <a:lnTo>
                  <a:pt x="10" y="71"/>
                </a:lnTo>
                <a:lnTo>
                  <a:pt x="6" y="66"/>
                </a:lnTo>
                <a:lnTo>
                  <a:pt x="3" y="61"/>
                </a:lnTo>
                <a:lnTo>
                  <a:pt x="1" y="54"/>
                </a:lnTo>
                <a:lnTo>
                  <a:pt x="0" y="45"/>
                </a:lnTo>
                <a:lnTo>
                  <a:pt x="0" y="45"/>
                </a:lnTo>
                <a:lnTo>
                  <a:pt x="1" y="36"/>
                </a:lnTo>
                <a:lnTo>
                  <a:pt x="4" y="27"/>
                </a:lnTo>
                <a:lnTo>
                  <a:pt x="8" y="18"/>
                </a:lnTo>
                <a:lnTo>
                  <a:pt x="14" y="12"/>
                </a:lnTo>
                <a:lnTo>
                  <a:pt x="20" y="7"/>
                </a:lnTo>
                <a:lnTo>
                  <a:pt x="29" y="3"/>
                </a:lnTo>
                <a:lnTo>
                  <a:pt x="38" y="1"/>
                </a:lnTo>
                <a:lnTo>
                  <a:pt x="48" y="0"/>
                </a:lnTo>
                <a:lnTo>
                  <a:pt x="48" y="0"/>
                </a:lnTo>
                <a:lnTo>
                  <a:pt x="55" y="0"/>
                </a:lnTo>
                <a:lnTo>
                  <a:pt x="62" y="1"/>
                </a:lnTo>
                <a:lnTo>
                  <a:pt x="73" y="5"/>
                </a:lnTo>
                <a:lnTo>
                  <a:pt x="65" y="25"/>
                </a:lnTo>
                <a:lnTo>
                  <a:pt x="65" y="25"/>
                </a:lnTo>
                <a:lnTo>
                  <a:pt x="59" y="23"/>
                </a:lnTo>
                <a:lnTo>
                  <a:pt x="51" y="22"/>
                </a:lnTo>
                <a:lnTo>
                  <a:pt x="51" y="22"/>
                </a:lnTo>
                <a:lnTo>
                  <a:pt x="46" y="22"/>
                </a:lnTo>
                <a:lnTo>
                  <a:pt x="41" y="23"/>
                </a:lnTo>
                <a:lnTo>
                  <a:pt x="38" y="26"/>
                </a:lnTo>
                <a:lnTo>
                  <a:pt x="35" y="28"/>
                </a:lnTo>
                <a:lnTo>
                  <a:pt x="33" y="31"/>
                </a:lnTo>
                <a:lnTo>
                  <a:pt x="31" y="35"/>
                </a:lnTo>
                <a:lnTo>
                  <a:pt x="30" y="38"/>
                </a:lnTo>
                <a:lnTo>
                  <a:pt x="29" y="42"/>
                </a:lnTo>
                <a:lnTo>
                  <a:pt x="29" y="42"/>
                </a:lnTo>
                <a:lnTo>
                  <a:pt x="30" y="49"/>
                </a:lnTo>
                <a:lnTo>
                  <a:pt x="34" y="54"/>
                </a:lnTo>
                <a:lnTo>
                  <a:pt x="39" y="57"/>
                </a:lnTo>
                <a:lnTo>
                  <a:pt x="46" y="57"/>
                </a:lnTo>
                <a:lnTo>
                  <a:pt x="46" y="57"/>
                </a:lnTo>
                <a:lnTo>
                  <a:pt x="55" y="57"/>
                </a:lnTo>
                <a:lnTo>
                  <a:pt x="62" y="55"/>
                </a:lnTo>
                <a:lnTo>
                  <a:pt x="62" y="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47" name="Freeform 1172">
            <a:extLst>
              <a:ext uri="{FF2B5EF4-FFF2-40B4-BE49-F238E27FC236}">
                <a16:creationId xmlns:a16="http://schemas.microsoft.com/office/drawing/2014/main" id="{C3B79D94-1337-4F57-9D2C-B74644EE997B}"/>
              </a:ext>
            </a:extLst>
          </p:cNvPr>
          <p:cNvSpPr>
            <a:spLocks/>
          </p:cNvSpPr>
          <p:nvPr/>
        </p:nvSpPr>
        <p:spPr bwMode="auto">
          <a:xfrm>
            <a:off x="5590618" y="3116446"/>
            <a:ext cx="115888" cy="100013"/>
          </a:xfrm>
          <a:custGeom>
            <a:avLst/>
            <a:gdLst>
              <a:gd name="T0" fmla="*/ 66 w 73"/>
              <a:gd name="T1" fmla="*/ 39 h 63"/>
              <a:gd name="T2" fmla="*/ 66 w 73"/>
              <a:gd name="T3" fmla="*/ 39 h 63"/>
              <a:gd name="T4" fmla="*/ 66 w 73"/>
              <a:gd name="T5" fmla="*/ 42 h 63"/>
              <a:gd name="T6" fmla="*/ 68 w 73"/>
              <a:gd name="T7" fmla="*/ 43 h 63"/>
              <a:gd name="T8" fmla="*/ 70 w 73"/>
              <a:gd name="T9" fmla="*/ 44 h 63"/>
              <a:gd name="T10" fmla="*/ 73 w 73"/>
              <a:gd name="T11" fmla="*/ 44 h 63"/>
              <a:gd name="T12" fmla="*/ 70 w 73"/>
              <a:gd name="T13" fmla="*/ 61 h 63"/>
              <a:gd name="T14" fmla="*/ 70 w 73"/>
              <a:gd name="T15" fmla="*/ 61 h 63"/>
              <a:gd name="T16" fmla="*/ 63 w 73"/>
              <a:gd name="T17" fmla="*/ 62 h 63"/>
              <a:gd name="T18" fmla="*/ 54 w 73"/>
              <a:gd name="T19" fmla="*/ 63 h 63"/>
              <a:gd name="T20" fmla="*/ 54 w 73"/>
              <a:gd name="T21" fmla="*/ 63 h 63"/>
              <a:gd name="T22" fmla="*/ 49 w 73"/>
              <a:gd name="T23" fmla="*/ 62 h 63"/>
              <a:gd name="T24" fmla="*/ 44 w 73"/>
              <a:gd name="T25" fmla="*/ 61 h 63"/>
              <a:gd name="T26" fmla="*/ 40 w 73"/>
              <a:gd name="T27" fmla="*/ 58 h 63"/>
              <a:gd name="T28" fmla="*/ 39 w 73"/>
              <a:gd name="T29" fmla="*/ 54 h 63"/>
              <a:gd name="T30" fmla="*/ 39 w 73"/>
              <a:gd name="T31" fmla="*/ 54 h 63"/>
              <a:gd name="T32" fmla="*/ 34 w 73"/>
              <a:gd name="T33" fmla="*/ 58 h 63"/>
              <a:gd name="T34" fmla="*/ 29 w 73"/>
              <a:gd name="T35" fmla="*/ 61 h 63"/>
              <a:gd name="T36" fmla="*/ 24 w 73"/>
              <a:gd name="T37" fmla="*/ 62 h 63"/>
              <a:gd name="T38" fmla="*/ 17 w 73"/>
              <a:gd name="T39" fmla="*/ 63 h 63"/>
              <a:gd name="T40" fmla="*/ 17 w 73"/>
              <a:gd name="T41" fmla="*/ 63 h 63"/>
              <a:gd name="T42" fmla="*/ 14 w 73"/>
              <a:gd name="T43" fmla="*/ 62 h 63"/>
              <a:gd name="T44" fmla="*/ 10 w 73"/>
              <a:gd name="T45" fmla="*/ 61 h 63"/>
              <a:gd name="T46" fmla="*/ 6 w 73"/>
              <a:gd name="T47" fmla="*/ 59 h 63"/>
              <a:gd name="T48" fmla="*/ 4 w 73"/>
              <a:gd name="T49" fmla="*/ 57 h 63"/>
              <a:gd name="T50" fmla="*/ 1 w 73"/>
              <a:gd name="T51" fmla="*/ 53 h 63"/>
              <a:gd name="T52" fmla="*/ 0 w 73"/>
              <a:gd name="T53" fmla="*/ 51 h 63"/>
              <a:gd name="T54" fmla="*/ 0 w 73"/>
              <a:gd name="T55" fmla="*/ 46 h 63"/>
              <a:gd name="T56" fmla="*/ 0 w 73"/>
              <a:gd name="T57" fmla="*/ 42 h 63"/>
              <a:gd name="T58" fmla="*/ 6 w 73"/>
              <a:gd name="T59" fmla="*/ 0 h 63"/>
              <a:gd name="T60" fmla="*/ 34 w 73"/>
              <a:gd name="T61" fmla="*/ 0 h 63"/>
              <a:gd name="T62" fmla="*/ 29 w 73"/>
              <a:gd name="T63" fmla="*/ 36 h 63"/>
              <a:gd name="T64" fmla="*/ 29 w 73"/>
              <a:gd name="T65" fmla="*/ 36 h 63"/>
              <a:gd name="T66" fmla="*/ 29 w 73"/>
              <a:gd name="T67" fmla="*/ 37 h 63"/>
              <a:gd name="T68" fmla="*/ 30 w 73"/>
              <a:gd name="T69" fmla="*/ 39 h 63"/>
              <a:gd name="T70" fmla="*/ 31 w 73"/>
              <a:gd name="T71" fmla="*/ 41 h 63"/>
              <a:gd name="T72" fmla="*/ 32 w 73"/>
              <a:gd name="T73" fmla="*/ 41 h 63"/>
              <a:gd name="T74" fmla="*/ 32 w 73"/>
              <a:gd name="T75" fmla="*/ 41 h 63"/>
              <a:gd name="T76" fmla="*/ 35 w 73"/>
              <a:gd name="T77" fmla="*/ 41 h 63"/>
              <a:gd name="T78" fmla="*/ 37 w 73"/>
              <a:gd name="T79" fmla="*/ 39 h 63"/>
              <a:gd name="T80" fmla="*/ 39 w 73"/>
              <a:gd name="T81" fmla="*/ 37 h 63"/>
              <a:gd name="T82" fmla="*/ 39 w 73"/>
              <a:gd name="T83" fmla="*/ 36 h 63"/>
              <a:gd name="T84" fmla="*/ 44 w 73"/>
              <a:gd name="T85" fmla="*/ 0 h 63"/>
              <a:gd name="T86" fmla="*/ 71 w 73"/>
              <a:gd name="T87" fmla="*/ 0 h 63"/>
              <a:gd name="T88" fmla="*/ 66 w 73"/>
              <a:gd name="T89" fmla="*/ 39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3" h="63">
                <a:moveTo>
                  <a:pt x="66" y="39"/>
                </a:moveTo>
                <a:lnTo>
                  <a:pt x="66" y="39"/>
                </a:lnTo>
                <a:lnTo>
                  <a:pt x="66" y="42"/>
                </a:lnTo>
                <a:lnTo>
                  <a:pt x="68" y="43"/>
                </a:lnTo>
                <a:lnTo>
                  <a:pt x="70" y="44"/>
                </a:lnTo>
                <a:lnTo>
                  <a:pt x="73" y="44"/>
                </a:lnTo>
                <a:lnTo>
                  <a:pt x="70" y="61"/>
                </a:lnTo>
                <a:lnTo>
                  <a:pt x="70" y="61"/>
                </a:lnTo>
                <a:lnTo>
                  <a:pt x="63" y="62"/>
                </a:lnTo>
                <a:lnTo>
                  <a:pt x="54" y="63"/>
                </a:lnTo>
                <a:lnTo>
                  <a:pt x="54" y="63"/>
                </a:lnTo>
                <a:lnTo>
                  <a:pt x="49" y="62"/>
                </a:lnTo>
                <a:lnTo>
                  <a:pt x="44" y="61"/>
                </a:lnTo>
                <a:lnTo>
                  <a:pt x="40" y="58"/>
                </a:lnTo>
                <a:lnTo>
                  <a:pt x="39" y="54"/>
                </a:lnTo>
                <a:lnTo>
                  <a:pt x="39" y="54"/>
                </a:lnTo>
                <a:lnTo>
                  <a:pt x="34" y="58"/>
                </a:lnTo>
                <a:lnTo>
                  <a:pt x="29" y="61"/>
                </a:lnTo>
                <a:lnTo>
                  <a:pt x="24" y="62"/>
                </a:lnTo>
                <a:lnTo>
                  <a:pt x="17" y="63"/>
                </a:lnTo>
                <a:lnTo>
                  <a:pt x="17" y="63"/>
                </a:lnTo>
                <a:lnTo>
                  <a:pt x="14" y="62"/>
                </a:lnTo>
                <a:lnTo>
                  <a:pt x="10" y="61"/>
                </a:lnTo>
                <a:lnTo>
                  <a:pt x="6" y="59"/>
                </a:lnTo>
                <a:lnTo>
                  <a:pt x="4" y="57"/>
                </a:lnTo>
                <a:lnTo>
                  <a:pt x="1" y="53"/>
                </a:lnTo>
                <a:lnTo>
                  <a:pt x="0" y="51"/>
                </a:lnTo>
                <a:lnTo>
                  <a:pt x="0" y="46"/>
                </a:lnTo>
                <a:lnTo>
                  <a:pt x="0" y="42"/>
                </a:lnTo>
                <a:lnTo>
                  <a:pt x="6" y="0"/>
                </a:lnTo>
                <a:lnTo>
                  <a:pt x="34" y="0"/>
                </a:lnTo>
                <a:lnTo>
                  <a:pt x="29" y="36"/>
                </a:lnTo>
                <a:lnTo>
                  <a:pt x="29" y="36"/>
                </a:lnTo>
                <a:lnTo>
                  <a:pt x="29" y="37"/>
                </a:lnTo>
                <a:lnTo>
                  <a:pt x="30" y="39"/>
                </a:lnTo>
                <a:lnTo>
                  <a:pt x="31" y="41"/>
                </a:lnTo>
                <a:lnTo>
                  <a:pt x="32" y="41"/>
                </a:lnTo>
                <a:lnTo>
                  <a:pt x="32" y="41"/>
                </a:lnTo>
                <a:lnTo>
                  <a:pt x="35" y="41"/>
                </a:lnTo>
                <a:lnTo>
                  <a:pt x="37" y="39"/>
                </a:lnTo>
                <a:lnTo>
                  <a:pt x="39" y="37"/>
                </a:lnTo>
                <a:lnTo>
                  <a:pt x="39" y="36"/>
                </a:lnTo>
                <a:lnTo>
                  <a:pt x="44" y="0"/>
                </a:lnTo>
                <a:lnTo>
                  <a:pt x="71" y="0"/>
                </a:lnTo>
                <a:lnTo>
                  <a:pt x="66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48" name="Freeform 1173">
            <a:extLst>
              <a:ext uri="{FF2B5EF4-FFF2-40B4-BE49-F238E27FC236}">
                <a16:creationId xmlns:a16="http://schemas.microsoft.com/office/drawing/2014/main" id="{8C418EAF-EA2F-42B1-A578-BBD26EC7F1A0}"/>
              </a:ext>
            </a:extLst>
          </p:cNvPr>
          <p:cNvSpPr>
            <a:spLocks/>
          </p:cNvSpPr>
          <p:nvPr/>
        </p:nvSpPr>
        <p:spPr bwMode="auto">
          <a:xfrm>
            <a:off x="5904943" y="3089459"/>
            <a:ext cx="117475" cy="125413"/>
          </a:xfrm>
          <a:custGeom>
            <a:avLst/>
            <a:gdLst>
              <a:gd name="T0" fmla="*/ 74 w 74"/>
              <a:gd name="T1" fmla="*/ 0 h 79"/>
              <a:gd name="T2" fmla="*/ 72 w 74"/>
              <a:gd name="T3" fmla="*/ 21 h 79"/>
              <a:gd name="T4" fmla="*/ 39 w 74"/>
              <a:gd name="T5" fmla="*/ 56 h 79"/>
              <a:gd name="T6" fmla="*/ 68 w 74"/>
              <a:gd name="T7" fmla="*/ 56 h 79"/>
              <a:gd name="T8" fmla="*/ 64 w 74"/>
              <a:gd name="T9" fmla="*/ 79 h 79"/>
              <a:gd name="T10" fmla="*/ 0 w 74"/>
              <a:gd name="T11" fmla="*/ 79 h 79"/>
              <a:gd name="T12" fmla="*/ 3 w 74"/>
              <a:gd name="T13" fmla="*/ 60 h 79"/>
              <a:gd name="T14" fmla="*/ 39 w 74"/>
              <a:gd name="T15" fmla="*/ 22 h 79"/>
              <a:gd name="T16" fmla="*/ 9 w 74"/>
              <a:gd name="T17" fmla="*/ 22 h 79"/>
              <a:gd name="T18" fmla="*/ 13 w 74"/>
              <a:gd name="T19" fmla="*/ 0 h 79"/>
              <a:gd name="T20" fmla="*/ 74 w 74"/>
              <a:gd name="T21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4" h="79">
                <a:moveTo>
                  <a:pt x="74" y="0"/>
                </a:moveTo>
                <a:lnTo>
                  <a:pt x="72" y="21"/>
                </a:lnTo>
                <a:lnTo>
                  <a:pt x="39" y="56"/>
                </a:lnTo>
                <a:lnTo>
                  <a:pt x="68" y="56"/>
                </a:lnTo>
                <a:lnTo>
                  <a:pt x="64" y="79"/>
                </a:lnTo>
                <a:lnTo>
                  <a:pt x="0" y="79"/>
                </a:lnTo>
                <a:lnTo>
                  <a:pt x="3" y="60"/>
                </a:lnTo>
                <a:lnTo>
                  <a:pt x="39" y="22"/>
                </a:lnTo>
                <a:lnTo>
                  <a:pt x="9" y="22"/>
                </a:lnTo>
                <a:lnTo>
                  <a:pt x="13" y="0"/>
                </a:lnTo>
                <a:lnTo>
                  <a:pt x="7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49" name="Freeform 1174">
            <a:extLst>
              <a:ext uri="{FF2B5EF4-FFF2-40B4-BE49-F238E27FC236}">
                <a16:creationId xmlns:a16="http://schemas.microsoft.com/office/drawing/2014/main" id="{60FFD0EB-B4CD-406D-9EA3-DC6734F73E66}"/>
              </a:ext>
            </a:extLst>
          </p:cNvPr>
          <p:cNvSpPr>
            <a:spLocks/>
          </p:cNvSpPr>
          <p:nvPr/>
        </p:nvSpPr>
        <p:spPr bwMode="auto">
          <a:xfrm>
            <a:off x="6022418" y="3114859"/>
            <a:ext cx="119063" cy="101600"/>
          </a:xfrm>
          <a:custGeom>
            <a:avLst/>
            <a:gdLst>
              <a:gd name="T0" fmla="*/ 69 w 75"/>
              <a:gd name="T1" fmla="*/ 40 h 64"/>
              <a:gd name="T2" fmla="*/ 69 w 75"/>
              <a:gd name="T3" fmla="*/ 40 h 64"/>
              <a:gd name="T4" fmla="*/ 69 w 75"/>
              <a:gd name="T5" fmla="*/ 43 h 64"/>
              <a:gd name="T6" fmla="*/ 70 w 75"/>
              <a:gd name="T7" fmla="*/ 45 h 64"/>
              <a:gd name="T8" fmla="*/ 73 w 75"/>
              <a:gd name="T9" fmla="*/ 45 h 64"/>
              <a:gd name="T10" fmla="*/ 75 w 75"/>
              <a:gd name="T11" fmla="*/ 45 h 64"/>
              <a:gd name="T12" fmla="*/ 73 w 75"/>
              <a:gd name="T13" fmla="*/ 62 h 64"/>
              <a:gd name="T14" fmla="*/ 73 w 75"/>
              <a:gd name="T15" fmla="*/ 62 h 64"/>
              <a:gd name="T16" fmla="*/ 65 w 75"/>
              <a:gd name="T17" fmla="*/ 63 h 64"/>
              <a:gd name="T18" fmla="*/ 57 w 75"/>
              <a:gd name="T19" fmla="*/ 64 h 64"/>
              <a:gd name="T20" fmla="*/ 57 w 75"/>
              <a:gd name="T21" fmla="*/ 64 h 64"/>
              <a:gd name="T22" fmla="*/ 53 w 75"/>
              <a:gd name="T23" fmla="*/ 63 h 64"/>
              <a:gd name="T24" fmla="*/ 49 w 75"/>
              <a:gd name="T25" fmla="*/ 63 h 64"/>
              <a:gd name="T26" fmla="*/ 45 w 75"/>
              <a:gd name="T27" fmla="*/ 60 h 64"/>
              <a:gd name="T28" fmla="*/ 43 w 75"/>
              <a:gd name="T29" fmla="*/ 59 h 64"/>
              <a:gd name="T30" fmla="*/ 42 w 75"/>
              <a:gd name="T31" fmla="*/ 57 h 64"/>
              <a:gd name="T32" fmla="*/ 40 w 75"/>
              <a:gd name="T33" fmla="*/ 53 h 64"/>
              <a:gd name="T34" fmla="*/ 40 w 75"/>
              <a:gd name="T35" fmla="*/ 47 h 64"/>
              <a:gd name="T36" fmla="*/ 43 w 75"/>
              <a:gd name="T37" fmla="*/ 28 h 64"/>
              <a:gd name="T38" fmla="*/ 43 w 75"/>
              <a:gd name="T39" fmla="*/ 28 h 64"/>
              <a:gd name="T40" fmla="*/ 43 w 75"/>
              <a:gd name="T41" fmla="*/ 25 h 64"/>
              <a:gd name="T42" fmla="*/ 43 w 75"/>
              <a:gd name="T43" fmla="*/ 23 h 64"/>
              <a:gd name="T44" fmla="*/ 40 w 75"/>
              <a:gd name="T45" fmla="*/ 23 h 64"/>
              <a:gd name="T46" fmla="*/ 39 w 75"/>
              <a:gd name="T47" fmla="*/ 21 h 64"/>
              <a:gd name="T48" fmla="*/ 39 w 75"/>
              <a:gd name="T49" fmla="*/ 21 h 64"/>
              <a:gd name="T50" fmla="*/ 37 w 75"/>
              <a:gd name="T51" fmla="*/ 23 h 64"/>
              <a:gd name="T52" fmla="*/ 35 w 75"/>
              <a:gd name="T53" fmla="*/ 23 h 64"/>
              <a:gd name="T54" fmla="*/ 33 w 75"/>
              <a:gd name="T55" fmla="*/ 28 h 64"/>
              <a:gd name="T56" fmla="*/ 28 w 75"/>
              <a:gd name="T57" fmla="*/ 63 h 64"/>
              <a:gd name="T58" fmla="*/ 0 w 75"/>
              <a:gd name="T59" fmla="*/ 63 h 64"/>
              <a:gd name="T60" fmla="*/ 9 w 75"/>
              <a:gd name="T61" fmla="*/ 1 h 64"/>
              <a:gd name="T62" fmla="*/ 35 w 75"/>
              <a:gd name="T63" fmla="*/ 1 h 64"/>
              <a:gd name="T64" fmla="*/ 35 w 75"/>
              <a:gd name="T65" fmla="*/ 8 h 64"/>
              <a:gd name="T66" fmla="*/ 35 w 75"/>
              <a:gd name="T67" fmla="*/ 8 h 64"/>
              <a:gd name="T68" fmla="*/ 39 w 75"/>
              <a:gd name="T69" fmla="*/ 4 h 64"/>
              <a:gd name="T70" fmla="*/ 44 w 75"/>
              <a:gd name="T71" fmla="*/ 1 h 64"/>
              <a:gd name="T72" fmla="*/ 49 w 75"/>
              <a:gd name="T73" fmla="*/ 0 h 64"/>
              <a:gd name="T74" fmla="*/ 54 w 75"/>
              <a:gd name="T75" fmla="*/ 0 h 64"/>
              <a:gd name="T76" fmla="*/ 54 w 75"/>
              <a:gd name="T77" fmla="*/ 0 h 64"/>
              <a:gd name="T78" fmla="*/ 58 w 75"/>
              <a:gd name="T79" fmla="*/ 0 h 64"/>
              <a:gd name="T80" fmla="*/ 63 w 75"/>
              <a:gd name="T81" fmla="*/ 1 h 64"/>
              <a:gd name="T82" fmla="*/ 65 w 75"/>
              <a:gd name="T83" fmla="*/ 3 h 64"/>
              <a:gd name="T84" fmla="*/ 68 w 75"/>
              <a:gd name="T85" fmla="*/ 5 h 64"/>
              <a:gd name="T86" fmla="*/ 70 w 75"/>
              <a:gd name="T87" fmla="*/ 9 h 64"/>
              <a:gd name="T88" fmla="*/ 72 w 75"/>
              <a:gd name="T89" fmla="*/ 13 h 64"/>
              <a:gd name="T90" fmla="*/ 73 w 75"/>
              <a:gd name="T91" fmla="*/ 16 h 64"/>
              <a:gd name="T92" fmla="*/ 72 w 75"/>
              <a:gd name="T93" fmla="*/ 20 h 64"/>
              <a:gd name="T94" fmla="*/ 69 w 75"/>
              <a:gd name="T95" fmla="*/ 4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5" h="64">
                <a:moveTo>
                  <a:pt x="69" y="40"/>
                </a:moveTo>
                <a:lnTo>
                  <a:pt x="69" y="40"/>
                </a:lnTo>
                <a:lnTo>
                  <a:pt x="69" y="43"/>
                </a:lnTo>
                <a:lnTo>
                  <a:pt x="70" y="45"/>
                </a:lnTo>
                <a:lnTo>
                  <a:pt x="73" y="45"/>
                </a:lnTo>
                <a:lnTo>
                  <a:pt x="75" y="45"/>
                </a:lnTo>
                <a:lnTo>
                  <a:pt x="73" y="62"/>
                </a:lnTo>
                <a:lnTo>
                  <a:pt x="73" y="62"/>
                </a:lnTo>
                <a:lnTo>
                  <a:pt x="65" y="63"/>
                </a:lnTo>
                <a:lnTo>
                  <a:pt x="57" y="64"/>
                </a:lnTo>
                <a:lnTo>
                  <a:pt x="57" y="64"/>
                </a:lnTo>
                <a:lnTo>
                  <a:pt x="53" y="63"/>
                </a:lnTo>
                <a:lnTo>
                  <a:pt x="49" y="63"/>
                </a:lnTo>
                <a:lnTo>
                  <a:pt x="45" y="60"/>
                </a:lnTo>
                <a:lnTo>
                  <a:pt x="43" y="59"/>
                </a:lnTo>
                <a:lnTo>
                  <a:pt x="42" y="57"/>
                </a:lnTo>
                <a:lnTo>
                  <a:pt x="40" y="53"/>
                </a:lnTo>
                <a:lnTo>
                  <a:pt x="40" y="47"/>
                </a:lnTo>
                <a:lnTo>
                  <a:pt x="43" y="28"/>
                </a:lnTo>
                <a:lnTo>
                  <a:pt x="43" y="28"/>
                </a:lnTo>
                <a:lnTo>
                  <a:pt x="43" y="25"/>
                </a:lnTo>
                <a:lnTo>
                  <a:pt x="43" y="23"/>
                </a:lnTo>
                <a:lnTo>
                  <a:pt x="40" y="23"/>
                </a:lnTo>
                <a:lnTo>
                  <a:pt x="39" y="21"/>
                </a:lnTo>
                <a:lnTo>
                  <a:pt x="39" y="21"/>
                </a:lnTo>
                <a:lnTo>
                  <a:pt x="37" y="23"/>
                </a:lnTo>
                <a:lnTo>
                  <a:pt x="35" y="23"/>
                </a:lnTo>
                <a:lnTo>
                  <a:pt x="33" y="28"/>
                </a:lnTo>
                <a:lnTo>
                  <a:pt x="28" y="63"/>
                </a:lnTo>
                <a:lnTo>
                  <a:pt x="0" y="63"/>
                </a:lnTo>
                <a:lnTo>
                  <a:pt x="9" y="1"/>
                </a:lnTo>
                <a:lnTo>
                  <a:pt x="35" y="1"/>
                </a:lnTo>
                <a:lnTo>
                  <a:pt x="35" y="8"/>
                </a:lnTo>
                <a:lnTo>
                  <a:pt x="35" y="8"/>
                </a:lnTo>
                <a:lnTo>
                  <a:pt x="39" y="4"/>
                </a:lnTo>
                <a:lnTo>
                  <a:pt x="44" y="1"/>
                </a:lnTo>
                <a:lnTo>
                  <a:pt x="49" y="0"/>
                </a:lnTo>
                <a:lnTo>
                  <a:pt x="54" y="0"/>
                </a:lnTo>
                <a:lnTo>
                  <a:pt x="54" y="0"/>
                </a:lnTo>
                <a:lnTo>
                  <a:pt x="58" y="0"/>
                </a:lnTo>
                <a:lnTo>
                  <a:pt x="63" y="1"/>
                </a:lnTo>
                <a:lnTo>
                  <a:pt x="65" y="3"/>
                </a:lnTo>
                <a:lnTo>
                  <a:pt x="68" y="5"/>
                </a:lnTo>
                <a:lnTo>
                  <a:pt x="70" y="9"/>
                </a:lnTo>
                <a:lnTo>
                  <a:pt x="72" y="13"/>
                </a:lnTo>
                <a:lnTo>
                  <a:pt x="73" y="16"/>
                </a:lnTo>
                <a:lnTo>
                  <a:pt x="72" y="20"/>
                </a:lnTo>
                <a:lnTo>
                  <a:pt x="69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50" name="Freeform 1175">
            <a:extLst>
              <a:ext uri="{FF2B5EF4-FFF2-40B4-BE49-F238E27FC236}">
                <a16:creationId xmlns:a16="http://schemas.microsoft.com/office/drawing/2014/main" id="{DDA1505A-B7F8-419E-85D7-A80B09F5AA86}"/>
              </a:ext>
            </a:extLst>
          </p:cNvPr>
          <p:cNvSpPr>
            <a:spLocks noEditPoints="1"/>
          </p:cNvSpPr>
          <p:nvPr/>
        </p:nvSpPr>
        <p:spPr bwMode="auto">
          <a:xfrm>
            <a:off x="5454093" y="3626034"/>
            <a:ext cx="136525" cy="122238"/>
          </a:xfrm>
          <a:custGeom>
            <a:avLst/>
            <a:gdLst>
              <a:gd name="T0" fmla="*/ 86 w 86"/>
              <a:gd name="T1" fmla="*/ 77 h 77"/>
              <a:gd name="T2" fmla="*/ 57 w 86"/>
              <a:gd name="T3" fmla="*/ 77 h 77"/>
              <a:gd name="T4" fmla="*/ 56 w 86"/>
              <a:gd name="T5" fmla="*/ 64 h 77"/>
              <a:gd name="T6" fmla="*/ 34 w 86"/>
              <a:gd name="T7" fmla="*/ 64 h 77"/>
              <a:gd name="T8" fmla="*/ 29 w 86"/>
              <a:gd name="T9" fmla="*/ 77 h 77"/>
              <a:gd name="T10" fmla="*/ 0 w 86"/>
              <a:gd name="T11" fmla="*/ 77 h 77"/>
              <a:gd name="T12" fmla="*/ 37 w 86"/>
              <a:gd name="T13" fmla="*/ 0 h 77"/>
              <a:gd name="T14" fmla="*/ 71 w 86"/>
              <a:gd name="T15" fmla="*/ 0 h 77"/>
              <a:gd name="T16" fmla="*/ 86 w 86"/>
              <a:gd name="T17" fmla="*/ 77 h 77"/>
              <a:gd name="T18" fmla="*/ 41 w 86"/>
              <a:gd name="T19" fmla="*/ 46 h 77"/>
              <a:gd name="T20" fmla="*/ 53 w 86"/>
              <a:gd name="T21" fmla="*/ 46 h 77"/>
              <a:gd name="T22" fmla="*/ 51 w 86"/>
              <a:gd name="T23" fmla="*/ 22 h 77"/>
              <a:gd name="T24" fmla="*/ 41 w 86"/>
              <a:gd name="T25" fmla="*/ 46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6" h="77">
                <a:moveTo>
                  <a:pt x="86" y="77"/>
                </a:moveTo>
                <a:lnTo>
                  <a:pt x="57" y="77"/>
                </a:lnTo>
                <a:lnTo>
                  <a:pt x="56" y="64"/>
                </a:lnTo>
                <a:lnTo>
                  <a:pt x="34" y="64"/>
                </a:lnTo>
                <a:lnTo>
                  <a:pt x="29" y="77"/>
                </a:lnTo>
                <a:lnTo>
                  <a:pt x="0" y="77"/>
                </a:lnTo>
                <a:lnTo>
                  <a:pt x="37" y="0"/>
                </a:lnTo>
                <a:lnTo>
                  <a:pt x="71" y="0"/>
                </a:lnTo>
                <a:lnTo>
                  <a:pt x="86" y="77"/>
                </a:lnTo>
                <a:close/>
                <a:moveTo>
                  <a:pt x="41" y="46"/>
                </a:moveTo>
                <a:lnTo>
                  <a:pt x="53" y="46"/>
                </a:lnTo>
                <a:lnTo>
                  <a:pt x="51" y="22"/>
                </a:lnTo>
                <a:lnTo>
                  <a:pt x="41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51" name="Freeform 1176">
            <a:extLst>
              <a:ext uri="{FF2B5EF4-FFF2-40B4-BE49-F238E27FC236}">
                <a16:creationId xmlns:a16="http://schemas.microsoft.com/office/drawing/2014/main" id="{8777A7DE-1A6D-4C88-9423-87F3A19376FD}"/>
              </a:ext>
            </a:extLst>
          </p:cNvPr>
          <p:cNvSpPr>
            <a:spLocks noEditPoints="1"/>
          </p:cNvSpPr>
          <p:nvPr/>
        </p:nvSpPr>
        <p:spPr bwMode="auto">
          <a:xfrm>
            <a:off x="5598556" y="3649846"/>
            <a:ext cx="115888" cy="136525"/>
          </a:xfrm>
          <a:custGeom>
            <a:avLst/>
            <a:gdLst>
              <a:gd name="T0" fmla="*/ 65 w 73"/>
              <a:gd name="T1" fmla="*/ 52 h 86"/>
              <a:gd name="T2" fmla="*/ 64 w 73"/>
              <a:gd name="T3" fmla="*/ 61 h 86"/>
              <a:gd name="T4" fmla="*/ 59 w 73"/>
              <a:gd name="T5" fmla="*/ 74 h 86"/>
              <a:gd name="T6" fmla="*/ 49 w 73"/>
              <a:gd name="T7" fmla="*/ 81 h 86"/>
              <a:gd name="T8" fmla="*/ 35 w 73"/>
              <a:gd name="T9" fmla="*/ 86 h 86"/>
              <a:gd name="T10" fmla="*/ 26 w 73"/>
              <a:gd name="T11" fmla="*/ 86 h 86"/>
              <a:gd name="T12" fmla="*/ 9 w 73"/>
              <a:gd name="T13" fmla="*/ 84 h 86"/>
              <a:gd name="T14" fmla="*/ 2 w 73"/>
              <a:gd name="T15" fmla="*/ 80 h 86"/>
              <a:gd name="T16" fmla="*/ 0 w 73"/>
              <a:gd name="T17" fmla="*/ 74 h 86"/>
              <a:gd name="T18" fmla="*/ 0 w 73"/>
              <a:gd name="T19" fmla="*/ 71 h 86"/>
              <a:gd name="T20" fmla="*/ 4 w 73"/>
              <a:gd name="T21" fmla="*/ 61 h 86"/>
              <a:gd name="T22" fmla="*/ 15 w 73"/>
              <a:gd name="T23" fmla="*/ 54 h 86"/>
              <a:gd name="T24" fmla="*/ 9 w 73"/>
              <a:gd name="T25" fmla="*/ 51 h 86"/>
              <a:gd name="T26" fmla="*/ 1 w 73"/>
              <a:gd name="T27" fmla="*/ 39 h 86"/>
              <a:gd name="T28" fmla="*/ 0 w 73"/>
              <a:gd name="T29" fmla="*/ 31 h 86"/>
              <a:gd name="T30" fmla="*/ 2 w 73"/>
              <a:gd name="T31" fmla="*/ 18 h 86"/>
              <a:gd name="T32" fmla="*/ 9 w 73"/>
              <a:gd name="T33" fmla="*/ 8 h 86"/>
              <a:gd name="T34" fmla="*/ 17 w 73"/>
              <a:gd name="T35" fmla="*/ 2 h 86"/>
              <a:gd name="T36" fmla="*/ 29 w 73"/>
              <a:gd name="T37" fmla="*/ 0 h 86"/>
              <a:gd name="T38" fmla="*/ 34 w 73"/>
              <a:gd name="T39" fmla="*/ 0 h 86"/>
              <a:gd name="T40" fmla="*/ 43 w 73"/>
              <a:gd name="T41" fmla="*/ 5 h 86"/>
              <a:gd name="T42" fmla="*/ 46 w 73"/>
              <a:gd name="T43" fmla="*/ 1 h 86"/>
              <a:gd name="T44" fmla="*/ 39 w 73"/>
              <a:gd name="T45" fmla="*/ 55 h 86"/>
              <a:gd name="T46" fmla="*/ 36 w 73"/>
              <a:gd name="T47" fmla="*/ 55 h 86"/>
              <a:gd name="T48" fmla="*/ 27 w 73"/>
              <a:gd name="T49" fmla="*/ 59 h 86"/>
              <a:gd name="T50" fmla="*/ 26 w 73"/>
              <a:gd name="T51" fmla="*/ 65 h 86"/>
              <a:gd name="T52" fmla="*/ 27 w 73"/>
              <a:gd name="T53" fmla="*/ 69 h 86"/>
              <a:gd name="T54" fmla="*/ 30 w 73"/>
              <a:gd name="T55" fmla="*/ 70 h 86"/>
              <a:gd name="T56" fmla="*/ 32 w 73"/>
              <a:gd name="T57" fmla="*/ 69 h 86"/>
              <a:gd name="T58" fmla="*/ 36 w 73"/>
              <a:gd name="T59" fmla="*/ 65 h 86"/>
              <a:gd name="T60" fmla="*/ 39 w 73"/>
              <a:gd name="T61" fmla="*/ 55 h 86"/>
              <a:gd name="T62" fmla="*/ 27 w 73"/>
              <a:gd name="T63" fmla="*/ 31 h 86"/>
              <a:gd name="T64" fmla="*/ 29 w 73"/>
              <a:gd name="T65" fmla="*/ 37 h 86"/>
              <a:gd name="T66" fmla="*/ 34 w 73"/>
              <a:gd name="T67" fmla="*/ 40 h 86"/>
              <a:gd name="T68" fmla="*/ 36 w 73"/>
              <a:gd name="T69" fmla="*/ 39 h 86"/>
              <a:gd name="T70" fmla="*/ 41 w 73"/>
              <a:gd name="T71" fmla="*/ 32 h 86"/>
              <a:gd name="T72" fmla="*/ 43 w 73"/>
              <a:gd name="T73" fmla="*/ 28 h 86"/>
              <a:gd name="T74" fmla="*/ 41 w 73"/>
              <a:gd name="T75" fmla="*/ 22 h 86"/>
              <a:gd name="T76" fmla="*/ 36 w 73"/>
              <a:gd name="T77" fmla="*/ 20 h 86"/>
              <a:gd name="T78" fmla="*/ 32 w 73"/>
              <a:gd name="T79" fmla="*/ 21 h 86"/>
              <a:gd name="T80" fmla="*/ 27 w 73"/>
              <a:gd name="T81" fmla="*/ 27 h 86"/>
              <a:gd name="T82" fmla="*/ 27 w 73"/>
              <a:gd name="T83" fmla="*/ 31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73" h="86">
                <a:moveTo>
                  <a:pt x="73" y="1"/>
                </a:moveTo>
                <a:lnTo>
                  <a:pt x="65" y="52"/>
                </a:lnTo>
                <a:lnTo>
                  <a:pt x="65" y="52"/>
                </a:lnTo>
                <a:lnTo>
                  <a:pt x="64" y="61"/>
                </a:lnTo>
                <a:lnTo>
                  <a:pt x="61" y="67"/>
                </a:lnTo>
                <a:lnTo>
                  <a:pt x="59" y="74"/>
                </a:lnTo>
                <a:lnTo>
                  <a:pt x="54" y="79"/>
                </a:lnTo>
                <a:lnTo>
                  <a:pt x="49" y="81"/>
                </a:lnTo>
                <a:lnTo>
                  <a:pt x="43" y="84"/>
                </a:lnTo>
                <a:lnTo>
                  <a:pt x="35" y="86"/>
                </a:lnTo>
                <a:lnTo>
                  <a:pt x="26" y="86"/>
                </a:lnTo>
                <a:lnTo>
                  <a:pt x="26" y="86"/>
                </a:lnTo>
                <a:lnTo>
                  <a:pt x="14" y="85"/>
                </a:lnTo>
                <a:lnTo>
                  <a:pt x="9" y="84"/>
                </a:lnTo>
                <a:lnTo>
                  <a:pt x="5" y="81"/>
                </a:lnTo>
                <a:lnTo>
                  <a:pt x="2" y="80"/>
                </a:lnTo>
                <a:lnTo>
                  <a:pt x="1" y="77"/>
                </a:lnTo>
                <a:lnTo>
                  <a:pt x="0" y="74"/>
                </a:lnTo>
                <a:lnTo>
                  <a:pt x="0" y="71"/>
                </a:lnTo>
                <a:lnTo>
                  <a:pt x="0" y="71"/>
                </a:lnTo>
                <a:lnTo>
                  <a:pt x="1" y="66"/>
                </a:lnTo>
                <a:lnTo>
                  <a:pt x="4" y="61"/>
                </a:lnTo>
                <a:lnTo>
                  <a:pt x="9" y="57"/>
                </a:lnTo>
                <a:lnTo>
                  <a:pt x="15" y="54"/>
                </a:lnTo>
                <a:lnTo>
                  <a:pt x="15" y="54"/>
                </a:lnTo>
                <a:lnTo>
                  <a:pt x="9" y="51"/>
                </a:lnTo>
                <a:lnTo>
                  <a:pt x="4" y="46"/>
                </a:lnTo>
                <a:lnTo>
                  <a:pt x="1" y="39"/>
                </a:lnTo>
                <a:lnTo>
                  <a:pt x="0" y="31"/>
                </a:lnTo>
                <a:lnTo>
                  <a:pt x="0" y="31"/>
                </a:lnTo>
                <a:lnTo>
                  <a:pt x="1" y="25"/>
                </a:lnTo>
                <a:lnTo>
                  <a:pt x="2" y="18"/>
                </a:lnTo>
                <a:lnTo>
                  <a:pt x="5" y="13"/>
                </a:lnTo>
                <a:lnTo>
                  <a:pt x="9" y="8"/>
                </a:lnTo>
                <a:lnTo>
                  <a:pt x="12" y="5"/>
                </a:lnTo>
                <a:lnTo>
                  <a:pt x="17" y="2"/>
                </a:lnTo>
                <a:lnTo>
                  <a:pt x="22" y="0"/>
                </a:lnTo>
                <a:lnTo>
                  <a:pt x="29" y="0"/>
                </a:lnTo>
                <a:lnTo>
                  <a:pt x="29" y="0"/>
                </a:lnTo>
                <a:lnTo>
                  <a:pt x="34" y="0"/>
                </a:lnTo>
                <a:lnTo>
                  <a:pt x="39" y="2"/>
                </a:lnTo>
                <a:lnTo>
                  <a:pt x="43" y="5"/>
                </a:lnTo>
                <a:lnTo>
                  <a:pt x="45" y="7"/>
                </a:lnTo>
                <a:lnTo>
                  <a:pt x="46" y="1"/>
                </a:lnTo>
                <a:lnTo>
                  <a:pt x="73" y="1"/>
                </a:lnTo>
                <a:close/>
                <a:moveTo>
                  <a:pt x="39" y="55"/>
                </a:moveTo>
                <a:lnTo>
                  <a:pt x="39" y="55"/>
                </a:lnTo>
                <a:lnTo>
                  <a:pt x="36" y="55"/>
                </a:lnTo>
                <a:lnTo>
                  <a:pt x="32" y="56"/>
                </a:lnTo>
                <a:lnTo>
                  <a:pt x="27" y="59"/>
                </a:lnTo>
                <a:lnTo>
                  <a:pt x="26" y="61"/>
                </a:lnTo>
                <a:lnTo>
                  <a:pt x="26" y="65"/>
                </a:lnTo>
                <a:lnTo>
                  <a:pt x="26" y="65"/>
                </a:lnTo>
                <a:lnTo>
                  <a:pt x="27" y="69"/>
                </a:lnTo>
                <a:lnTo>
                  <a:pt x="29" y="69"/>
                </a:lnTo>
                <a:lnTo>
                  <a:pt x="30" y="70"/>
                </a:lnTo>
                <a:lnTo>
                  <a:pt x="30" y="70"/>
                </a:lnTo>
                <a:lnTo>
                  <a:pt x="32" y="69"/>
                </a:lnTo>
                <a:lnTo>
                  <a:pt x="35" y="67"/>
                </a:lnTo>
                <a:lnTo>
                  <a:pt x="36" y="65"/>
                </a:lnTo>
                <a:lnTo>
                  <a:pt x="38" y="62"/>
                </a:lnTo>
                <a:lnTo>
                  <a:pt x="39" y="55"/>
                </a:lnTo>
                <a:close/>
                <a:moveTo>
                  <a:pt x="27" y="31"/>
                </a:moveTo>
                <a:lnTo>
                  <a:pt x="27" y="31"/>
                </a:lnTo>
                <a:lnTo>
                  <a:pt x="27" y="35"/>
                </a:lnTo>
                <a:lnTo>
                  <a:pt x="29" y="37"/>
                </a:lnTo>
                <a:lnTo>
                  <a:pt x="31" y="39"/>
                </a:lnTo>
                <a:lnTo>
                  <a:pt x="34" y="40"/>
                </a:lnTo>
                <a:lnTo>
                  <a:pt x="34" y="40"/>
                </a:lnTo>
                <a:lnTo>
                  <a:pt x="36" y="39"/>
                </a:lnTo>
                <a:lnTo>
                  <a:pt x="40" y="36"/>
                </a:lnTo>
                <a:lnTo>
                  <a:pt x="41" y="32"/>
                </a:lnTo>
                <a:lnTo>
                  <a:pt x="43" y="28"/>
                </a:lnTo>
                <a:lnTo>
                  <a:pt x="43" y="28"/>
                </a:lnTo>
                <a:lnTo>
                  <a:pt x="43" y="25"/>
                </a:lnTo>
                <a:lnTo>
                  <a:pt x="41" y="22"/>
                </a:lnTo>
                <a:lnTo>
                  <a:pt x="39" y="21"/>
                </a:lnTo>
                <a:lnTo>
                  <a:pt x="36" y="20"/>
                </a:lnTo>
                <a:lnTo>
                  <a:pt x="36" y="20"/>
                </a:lnTo>
                <a:lnTo>
                  <a:pt x="32" y="21"/>
                </a:lnTo>
                <a:lnTo>
                  <a:pt x="30" y="23"/>
                </a:lnTo>
                <a:lnTo>
                  <a:pt x="27" y="27"/>
                </a:lnTo>
                <a:lnTo>
                  <a:pt x="27" y="31"/>
                </a:lnTo>
                <a:lnTo>
                  <a:pt x="27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52" name="Freeform 1177">
            <a:extLst>
              <a:ext uri="{FF2B5EF4-FFF2-40B4-BE49-F238E27FC236}">
                <a16:creationId xmlns:a16="http://schemas.microsoft.com/office/drawing/2014/main" id="{85FE7FBF-803F-4F67-B456-6193E5A04DC0}"/>
              </a:ext>
            </a:extLst>
          </p:cNvPr>
          <p:cNvSpPr>
            <a:spLocks/>
          </p:cNvSpPr>
          <p:nvPr/>
        </p:nvSpPr>
        <p:spPr bwMode="auto">
          <a:xfrm>
            <a:off x="5911293" y="3621271"/>
            <a:ext cx="115888" cy="130175"/>
          </a:xfrm>
          <a:custGeom>
            <a:avLst/>
            <a:gdLst>
              <a:gd name="T0" fmla="*/ 60 w 73"/>
              <a:gd name="T1" fmla="*/ 55 h 82"/>
              <a:gd name="T2" fmla="*/ 63 w 73"/>
              <a:gd name="T3" fmla="*/ 77 h 82"/>
              <a:gd name="T4" fmla="*/ 63 w 73"/>
              <a:gd name="T5" fmla="*/ 77 h 82"/>
              <a:gd name="T6" fmla="*/ 50 w 73"/>
              <a:gd name="T7" fmla="*/ 80 h 82"/>
              <a:gd name="T8" fmla="*/ 44 w 73"/>
              <a:gd name="T9" fmla="*/ 82 h 82"/>
              <a:gd name="T10" fmla="*/ 36 w 73"/>
              <a:gd name="T11" fmla="*/ 82 h 82"/>
              <a:gd name="T12" fmla="*/ 36 w 73"/>
              <a:gd name="T13" fmla="*/ 82 h 82"/>
              <a:gd name="T14" fmla="*/ 29 w 73"/>
              <a:gd name="T15" fmla="*/ 82 h 82"/>
              <a:gd name="T16" fmla="*/ 21 w 73"/>
              <a:gd name="T17" fmla="*/ 79 h 82"/>
              <a:gd name="T18" fmla="*/ 15 w 73"/>
              <a:gd name="T19" fmla="*/ 77 h 82"/>
              <a:gd name="T20" fmla="*/ 10 w 73"/>
              <a:gd name="T21" fmla="*/ 73 h 82"/>
              <a:gd name="T22" fmla="*/ 5 w 73"/>
              <a:gd name="T23" fmla="*/ 68 h 82"/>
              <a:gd name="T24" fmla="*/ 2 w 73"/>
              <a:gd name="T25" fmla="*/ 62 h 82"/>
              <a:gd name="T26" fmla="*/ 0 w 73"/>
              <a:gd name="T27" fmla="*/ 54 h 82"/>
              <a:gd name="T28" fmla="*/ 0 w 73"/>
              <a:gd name="T29" fmla="*/ 46 h 82"/>
              <a:gd name="T30" fmla="*/ 0 w 73"/>
              <a:gd name="T31" fmla="*/ 46 h 82"/>
              <a:gd name="T32" fmla="*/ 0 w 73"/>
              <a:gd name="T33" fmla="*/ 36 h 82"/>
              <a:gd name="T34" fmla="*/ 2 w 73"/>
              <a:gd name="T35" fmla="*/ 28 h 82"/>
              <a:gd name="T36" fmla="*/ 7 w 73"/>
              <a:gd name="T37" fmla="*/ 20 h 82"/>
              <a:gd name="T38" fmla="*/ 12 w 73"/>
              <a:gd name="T39" fmla="*/ 14 h 82"/>
              <a:gd name="T40" fmla="*/ 20 w 73"/>
              <a:gd name="T41" fmla="*/ 8 h 82"/>
              <a:gd name="T42" fmla="*/ 28 w 73"/>
              <a:gd name="T43" fmla="*/ 4 h 82"/>
              <a:gd name="T44" fmla="*/ 36 w 73"/>
              <a:gd name="T45" fmla="*/ 1 h 82"/>
              <a:gd name="T46" fmla="*/ 46 w 73"/>
              <a:gd name="T47" fmla="*/ 0 h 82"/>
              <a:gd name="T48" fmla="*/ 46 w 73"/>
              <a:gd name="T49" fmla="*/ 0 h 82"/>
              <a:gd name="T50" fmla="*/ 54 w 73"/>
              <a:gd name="T51" fmla="*/ 1 h 82"/>
              <a:gd name="T52" fmla="*/ 61 w 73"/>
              <a:gd name="T53" fmla="*/ 3 h 82"/>
              <a:gd name="T54" fmla="*/ 73 w 73"/>
              <a:gd name="T55" fmla="*/ 5 h 82"/>
              <a:gd name="T56" fmla="*/ 64 w 73"/>
              <a:gd name="T57" fmla="*/ 26 h 82"/>
              <a:gd name="T58" fmla="*/ 64 w 73"/>
              <a:gd name="T59" fmla="*/ 26 h 82"/>
              <a:gd name="T60" fmla="*/ 58 w 73"/>
              <a:gd name="T61" fmla="*/ 24 h 82"/>
              <a:gd name="T62" fmla="*/ 50 w 73"/>
              <a:gd name="T63" fmla="*/ 24 h 82"/>
              <a:gd name="T64" fmla="*/ 50 w 73"/>
              <a:gd name="T65" fmla="*/ 24 h 82"/>
              <a:gd name="T66" fmla="*/ 45 w 73"/>
              <a:gd name="T67" fmla="*/ 24 h 82"/>
              <a:gd name="T68" fmla="*/ 41 w 73"/>
              <a:gd name="T69" fmla="*/ 25 h 82"/>
              <a:gd name="T70" fmla="*/ 38 w 73"/>
              <a:gd name="T71" fmla="*/ 26 h 82"/>
              <a:gd name="T72" fmla="*/ 34 w 73"/>
              <a:gd name="T73" fmla="*/ 29 h 82"/>
              <a:gd name="T74" fmla="*/ 31 w 73"/>
              <a:gd name="T75" fmla="*/ 31 h 82"/>
              <a:gd name="T76" fmla="*/ 30 w 73"/>
              <a:gd name="T77" fmla="*/ 35 h 82"/>
              <a:gd name="T78" fmla="*/ 29 w 73"/>
              <a:gd name="T79" fmla="*/ 39 h 82"/>
              <a:gd name="T80" fmla="*/ 29 w 73"/>
              <a:gd name="T81" fmla="*/ 43 h 82"/>
              <a:gd name="T82" fmla="*/ 29 w 73"/>
              <a:gd name="T83" fmla="*/ 43 h 82"/>
              <a:gd name="T84" fmla="*/ 30 w 73"/>
              <a:gd name="T85" fmla="*/ 50 h 82"/>
              <a:gd name="T86" fmla="*/ 34 w 73"/>
              <a:gd name="T87" fmla="*/ 55 h 82"/>
              <a:gd name="T88" fmla="*/ 39 w 73"/>
              <a:gd name="T89" fmla="*/ 58 h 82"/>
              <a:gd name="T90" fmla="*/ 46 w 73"/>
              <a:gd name="T91" fmla="*/ 59 h 82"/>
              <a:gd name="T92" fmla="*/ 46 w 73"/>
              <a:gd name="T93" fmla="*/ 59 h 82"/>
              <a:gd name="T94" fmla="*/ 54 w 73"/>
              <a:gd name="T95" fmla="*/ 58 h 82"/>
              <a:gd name="T96" fmla="*/ 60 w 73"/>
              <a:gd name="T97" fmla="*/ 55 h 82"/>
              <a:gd name="T98" fmla="*/ 60 w 73"/>
              <a:gd name="T99" fmla="*/ 55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3" h="82">
                <a:moveTo>
                  <a:pt x="60" y="55"/>
                </a:moveTo>
                <a:lnTo>
                  <a:pt x="63" y="77"/>
                </a:lnTo>
                <a:lnTo>
                  <a:pt x="63" y="77"/>
                </a:lnTo>
                <a:lnTo>
                  <a:pt x="50" y="80"/>
                </a:lnTo>
                <a:lnTo>
                  <a:pt x="44" y="82"/>
                </a:lnTo>
                <a:lnTo>
                  <a:pt x="36" y="82"/>
                </a:lnTo>
                <a:lnTo>
                  <a:pt x="36" y="82"/>
                </a:lnTo>
                <a:lnTo>
                  <a:pt x="29" y="82"/>
                </a:lnTo>
                <a:lnTo>
                  <a:pt x="21" y="79"/>
                </a:lnTo>
                <a:lnTo>
                  <a:pt x="15" y="77"/>
                </a:lnTo>
                <a:lnTo>
                  <a:pt x="10" y="73"/>
                </a:lnTo>
                <a:lnTo>
                  <a:pt x="5" y="68"/>
                </a:lnTo>
                <a:lnTo>
                  <a:pt x="2" y="62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7" y="20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6" y="1"/>
                </a:lnTo>
                <a:lnTo>
                  <a:pt x="46" y="0"/>
                </a:lnTo>
                <a:lnTo>
                  <a:pt x="46" y="0"/>
                </a:lnTo>
                <a:lnTo>
                  <a:pt x="54" y="1"/>
                </a:lnTo>
                <a:lnTo>
                  <a:pt x="61" y="3"/>
                </a:lnTo>
                <a:lnTo>
                  <a:pt x="73" y="5"/>
                </a:lnTo>
                <a:lnTo>
                  <a:pt x="64" y="26"/>
                </a:lnTo>
                <a:lnTo>
                  <a:pt x="64" y="26"/>
                </a:lnTo>
                <a:lnTo>
                  <a:pt x="58" y="24"/>
                </a:lnTo>
                <a:lnTo>
                  <a:pt x="50" y="24"/>
                </a:lnTo>
                <a:lnTo>
                  <a:pt x="50" y="24"/>
                </a:lnTo>
                <a:lnTo>
                  <a:pt x="45" y="24"/>
                </a:lnTo>
                <a:lnTo>
                  <a:pt x="41" y="25"/>
                </a:lnTo>
                <a:lnTo>
                  <a:pt x="38" y="26"/>
                </a:lnTo>
                <a:lnTo>
                  <a:pt x="34" y="29"/>
                </a:lnTo>
                <a:lnTo>
                  <a:pt x="31" y="31"/>
                </a:lnTo>
                <a:lnTo>
                  <a:pt x="30" y="35"/>
                </a:lnTo>
                <a:lnTo>
                  <a:pt x="29" y="39"/>
                </a:lnTo>
                <a:lnTo>
                  <a:pt x="29" y="43"/>
                </a:lnTo>
                <a:lnTo>
                  <a:pt x="29" y="43"/>
                </a:lnTo>
                <a:lnTo>
                  <a:pt x="30" y="50"/>
                </a:lnTo>
                <a:lnTo>
                  <a:pt x="34" y="55"/>
                </a:lnTo>
                <a:lnTo>
                  <a:pt x="39" y="58"/>
                </a:lnTo>
                <a:lnTo>
                  <a:pt x="46" y="59"/>
                </a:lnTo>
                <a:lnTo>
                  <a:pt x="46" y="59"/>
                </a:lnTo>
                <a:lnTo>
                  <a:pt x="54" y="58"/>
                </a:lnTo>
                <a:lnTo>
                  <a:pt x="60" y="55"/>
                </a:lnTo>
                <a:lnTo>
                  <a:pt x="60" y="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53" name="Freeform 1178">
            <a:extLst>
              <a:ext uri="{FF2B5EF4-FFF2-40B4-BE49-F238E27FC236}">
                <a16:creationId xmlns:a16="http://schemas.microsoft.com/office/drawing/2014/main" id="{8F45B6AE-AFDB-46B6-9237-EA14CDD0CC97}"/>
              </a:ext>
            </a:extLst>
          </p:cNvPr>
          <p:cNvSpPr>
            <a:spLocks noEditPoints="1"/>
          </p:cNvSpPr>
          <p:nvPr/>
        </p:nvSpPr>
        <p:spPr bwMode="auto">
          <a:xfrm>
            <a:off x="6020831" y="3613334"/>
            <a:ext cx="123825" cy="138113"/>
          </a:xfrm>
          <a:custGeom>
            <a:avLst/>
            <a:gdLst>
              <a:gd name="T0" fmla="*/ 49 w 78"/>
              <a:gd name="T1" fmla="*/ 0 h 87"/>
              <a:gd name="T2" fmla="*/ 69 w 78"/>
              <a:gd name="T3" fmla="*/ 63 h 87"/>
              <a:gd name="T4" fmla="*/ 69 w 78"/>
              <a:gd name="T5" fmla="*/ 67 h 87"/>
              <a:gd name="T6" fmla="*/ 73 w 78"/>
              <a:gd name="T7" fmla="*/ 68 h 87"/>
              <a:gd name="T8" fmla="*/ 73 w 78"/>
              <a:gd name="T9" fmla="*/ 84 h 87"/>
              <a:gd name="T10" fmla="*/ 65 w 78"/>
              <a:gd name="T11" fmla="*/ 87 h 87"/>
              <a:gd name="T12" fmla="*/ 56 w 78"/>
              <a:gd name="T13" fmla="*/ 87 h 87"/>
              <a:gd name="T14" fmla="*/ 46 w 78"/>
              <a:gd name="T15" fmla="*/ 84 h 87"/>
              <a:gd name="T16" fmla="*/ 40 w 78"/>
              <a:gd name="T17" fmla="*/ 77 h 87"/>
              <a:gd name="T18" fmla="*/ 36 w 78"/>
              <a:gd name="T19" fmla="*/ 82 h 87"/>
              <a:gd name="T20" fmla="*/ 28 w 78"/>
              <a:gd name="T21" fmla="*/ 85 h 87"/>
              <a:gd name="T22" fmla="*/ 21 w 78"/>
              <a:gd name="T23" fmla="*/ 87 h 87"/>
              <a:gd name="T24" fmla="*/ 12 w 78"/>
              <a:gd name="T25" fmla="*/ 84 h 87"/>
              <a:gd name="T26" fmla="*/ 6 w 78"/>
              <a:gd name="T27" fmla="*/ 79 h 87"/>
              <a:gd name="T28" fmla="*/ 1 w 78"/>
              <a:gd name="T29" fmla="*/ 70 h 87"/>
              <a:gd name="T30" fmla="*/ 0 w 78"/>
              <a:gd name="T31" fmla="*/ 60 h 87"/>
              <a:gd name="T32" fmla="*/ 2 w 78"/>
              <a:gd name="T33" fmla="*/ 45 h 87"/>
              <a:gd name="T34" fmla="*/ 9 w 78"/>
              <a:gd name="T35" fmla="*/ 33 h 87"/>
              <a:gd name="T36" fmla="*/ 19 w 78"/>
              <a:gd name="T37" fmla="*/ 25 h 87"/>
              <a:gd name="T38" fmla="*/ 31 w 78"/>
              <a:gd name="T39" fmla="*/ 23 h 87"/>
              <a:gd name="T40" fmla="*/ 35 w 78"/>
              <a:gd name="T41" fmla="*/ 23 h 87"/>
              <a:gd name="T42" fmla="*/ 43 w 78"/>
              <a:gd name="T43" fmla="*/ 26 h 87"/>
              <a:gd name="T44" fmla="*/ 45 w 78"/>
              <a:gd name="T45" fmla="*/ 30 h 87"/>
              <a:gd name="T46" fmla="*/ 44 w 78"/>
              <a:gd name="T47" fmla="*/ 53 h 87"/>
              <a:gd name="T48" fmla="*/ 43 w 78"/>
              <a:gd name="T49" fmla="*/ 46 h 87"/>
              <a:gd name="T50" fmla="*/ 38 w 78"/>
              <a:gd name="T51" fmla="*/ 44 h 87"/>
              <a:gd name="T52" fmla="*/ 34 w 78"/>
              <a:gd name="T53" fmla="*/ 45 h 87"/>
              <a:gd name="T54" fmla="*/ 29 w 78"/>
              <a:gd name="T55" fmla="*/ 51 h 87"/>
              <a:gd name="T56" fmla="*/ 28 w 78"/>
              <a:gd name="T57" fmla="*/ 56 h 87"/>
              <a:gd name="T58" fmla="*/ 30 w 78"/>
              <a:gd name="T59" fmla="*/ 63 h 87"/>
              <a:gd name="T60" fmla="*/ 35 w 78"/>
              <a:gd name="T61" fmla="*/ 65 h 87"/>
              <a:gd name="T62" fmla="*/ 39 w 78"/>
              <a:gd name="T63" fmla="*/ 64 h 87"/>
              <a:gd name="T64" fmla="*/ 44 w 78"/>
              <a:gd name="T65" fmla="*/ 58 h 87"/>
              <a:gd name="T66" fmla="*/ 44 w 78"/>
              <a:gd name="T67" fmla="*/ 53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8" h="87">
                <a:moveTo>
                  <a:pt x="45" y="30"/>
                </a:moveTo>
                <a:lnTo>
                  <a:pt x="49" y="0"/>
                </a:lnTo>
                <a:lnTo>
                  <a:pt x="78" y="0"/>
                </a:lnTo>
                <a:lnTo>
                  <a:pt x="69" y="63"/>
                </a:lnTo>
                <a:lnTo>
                  <a:pt x="69" y="63"/>
                </a:lnTo>
                <a:lnTo>
                  <a:pt x="69" y="67"/>
                </a:lnTo>
                <a:lnTo>
                  <a:pt x="70" y="68"/>
                </a:lnTo>
                <a:lnTo>
                  <a:pt x="73" y="68"/>
                </a:lnTo>
                <a:lnTo>
                  <a:pt x="75" y="68"/>
                </a:lnTo>
                <a:lnTo>
                  <a:pt x="73" y="84"/>
                </a:lnTo>
                <a:lnTo>
                  <a:pt x="73" y="84"/>
                </a:lnTo>
                <a:lnTo>
                  <a:pt x="65" y="87"/>
                </a:lnTo>
                <a:lnTo>
                  <a:pt x="56" y="87"/>
                </a:lnTo>
                <a:lnTo>
                  <a:pt x="56" y="87"/>
                </a:lnTo>
                <a:lnTo>
                  <a:pt x="50" y="85"/>
                </a:lnTo>
                <a:lnTo>
                  <a:pt x="46" y="84"/>
                </a:lnTo>
                <a:lnTo>
                  <a:pt x="43" y="82"/>
                </a:lnTo>
                <a:lnTo>
                  <a:pt x="40" y="77"/>
                </a:lnTo>
                <a:lnTo>
                  <a:pt x="40" y="77"/>
                </a:lnTo>
                <a:lnTo>
                  <a:pt x="36" y="82"/>
                </a:lnTo>
                <a:lnTo>
                  <a:pt x="33" y="84"/>
                </a:lnTo>
                <a:lnTo>
                  <a:pt x="28" y="85"/>
                </a:lnTo>
                <a:lnTo>
                  <a:pt x="21" y="87"/>
                </a:lnTo>
                <a:lnTo>
                  <a:pt x="21" y="87"/>
                </a:lnTo>
                <a:lnTo>
                  <a:pt x="16" y="87"/>
                </a:lnTo>
                <a:lnTo>
                  <a:pt x="12" y="84"/>
                </a:lnTo>
                <a:lnTo>
                  <a:pt x="9" y="82"/>
                </a:lnTo>
                <a:lnTo>
                  <a:pt x="6" y="79"/>
                </a:lnTo>
                <a:lnTo>
                  <a:pt x="4" y="75"/>
                </a:lnTo>
                <a:lnTo>
                  <a:pt x="1" y="70"/>
                </a:lnTo>
                <a:lnTo>
                  <a:pt x="0" y="60"/>
                </a:lnTo>
                <a:lnTo>
                  <a:pt x="0" y="60"/>
                </a:lnTo>
                <a:lnTo>
                  <a:pt x="1" y="51"/>
                </a:lnTo>
                <a:lnTo>
                  <a:pt x="2" y="45"/>
                </a:lnTo>
                <a:lnTo>
                  <a:pt x="6" y="39"/>
                </a:lnTo>
                <a:lnTo>
                  <a:pt x="9" y="33"/>
                </a:lnTo>
                <a:lnTo>
                  <a:pt x="14" y="29"/>
                </a:lnTo>
                <a:lnTo>
                  <a:pt x="19" y="25"/>
                </a:lnTo>
                <a:lnTo>
                  <a:pt x="25" y="23"/>
                </a:lnTo>
                <a:lnTo>
                  <a:pt x="31" y="23"/>
                </a:lnTo>
                <a:lnTo>
                  <a:pt x="31" y="23"/>
                </a:lnTo>
                <a:lnTo>
                  <a:pt x="35" y="23"/>
                </a:lnTo>
                <a:lnTo>
                  <a:pt x="39" y="25"/>
                </a:lnTo>
                <a:lnTo>
                  <a:pt x="43" y="26"/>
                </a:lnTo>
                <a:lnTo>
                  <a:pt x="45" y="30"/>
                </a:lnTo>
                <a:lnTo>
                  <a:pt x="45" y="30"/>
                </a:lnTo>
                <a:close/>
                <a:moveTo>
                  <a:pt x="44" y="53"/>
                </a:moveTo>
                <a:lnTo>
                  <a:pt x="44" y="53"/>
                </a:lnTo>
                <a:lnTo>
                  <a:pt x="44" y="49"/>
                </a:lnTo>
                <a:lnTo>
                  <a:pt x="43" y="46"/>
                </a:lnTo>
                <a:lnTo>
                  <a:pt x="40" y="45"/>
                </a:lnTo>
                <a:lnTo>
                  <a:pt x="38" y="44"/>
                </a:lnTo>
                <a:lnTo>
                  <a:pt x="38" y="44"/>
                </a:lnTo>
                <a:lnTo>
                  <a:pt x="34" y="45"/>
                </a:lnTo>
                <a:lnTo>
                  <a:pt x="30" y="48"/>
                </a:lnTo>
                <a:lnTo>
                  <a:pt x="29" y="51"/>
                </a:lnTo>
                <a:lnTo>
                  <a:pt x="28" y="56"/>
                </a:lnTo>
                <a:lnTo>
                  <a:pt x="28" y="56"/>
                </a:lnTo>
                <a:lnTo>
                  <a:pt x="29" y="59"/>
                </a:lnTo>
                <a:lnTo>
                  <a:pt x="30" y="63"/>
                </a:lnTo>
                <a:lnTo>
                  <a:pt x="31" y="64"/>
                </a:lnTo>
                <a:lnTo>
                  <a:pt x="35" y="65"/>
                </a:lnTo>
                <a:lnTo>
                  <a:pt x="35" y="65"/>
                </a:lnTo>
                <a:lnTo>
                  <a:pt x="39" y="64"/>
                </a:lnTo>
                <a:lnTo>
                  <a:pt x="41" y="62"/>
                </a:lnTo>
                <a:lnTo>
                  <a:pt x="44" y="58"/>
                </a:lnTo>
                <a:lnTo>
                  <a:pt x="44" y="53"/>
                </a:lnTo>
                <a:lnTo>
                  <a:pt x="44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54" name="Freeform 1179">
            <a:extLst>
              <a:ext uri="{FF2B5EF4-FFF2-40B4-BE49-F238E27FC236}">
                <a16:creationId xmlns:a16="http://schemas.microsoft.com/office/drawing/2014/main" id="{850B854C-78E4-430A-8009-F73CEFD25BDE}"/>
              </a:ext>
            </a:extLst>
          </p:cNvPr>
          <p:cNvSpPr>
            <a:spLocks noEditPoints="1"/>
          </p:cNvSpPr>
          <p:nvPr/>
        </p:nvSpPr>
        <p:spPr bwMode="auto">
          <a:xfrm>
            <a:off x="5452506" y="4130859"/>
            <a:ext cx="138113" cy="123825"/>
          </a:xfrm>
          <a:custGeom>
            <a:avLst/>
            <a:gdLst>
              <a:gd name="T0" fmla="*/ 87 w 87"/>
              <a:gd name="T1" fmla="*/ 78 h 78"/>
              <a:gd name="T2" fmla="*/ 58 w 87"/>
              <a:gd name="T3" fmla="*/ 78 h 78"/>
              <a:gd name="T4" fmla="*/ 57 w 87"/>
              <a:gd name="T5" fmla="*/ 66 h 78"/>
              <a:gd name="T6" fmla="*/ 34 w 87"/>
              <a:gd name="T7" fmla="*/ 66 h 78"/>
              <a:gd name="T8" fmla="*/ 29 w 87"/>
              <a:gd name="T9" fmla="*/ 78 h 78"/>
              <a:gd name="T10" fmla="*/ 0 w 87"/>
              <a:gd name="T11" fmla="*/ 78 h 78"/>
              <a:gd name="T12" fmla="*/ 38 w 87"/>
              <a:gd name="T13" fmla="*/ 0 h 78"/>
              <a:gd name="T14" fmla="*/ 72 w 87"/>
              <a:gd name="T15" fmla="*/ 0 h 78"/>
              <a:gd name="T16" fmla="*/ 87 w 87"/>
              <a:gd name="T17" fmla="*/ 78 h 78"/>
              <a:gd name="T18" fmla="*/ 42 w 87"/>
              <a:gd name="T19" fmla="*/ 47 h 78"/>
              <a:gd name="T20" fmla="*/ 54 w 87"/>
              <a:gd name="T21" fmla="*/ 47 h 78"/>
              <a:gd name="T22" fmla="*/ 52 w 87"/>
              <a:gd name="T23" fmla="*/ 23 h 78"/>
              <a:gd name="T24" fmla="*/ 42 w 87"/>
              <a:gd name="T25" fmla="*/ 47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7" h="78">
                <a:moveTo>
                  <a:pt x="87" y="78"/>
                </a:moveTo>
                <a:lnTo>
                  <a:pt x="58" y="78"/>
                </a:lnTo>
                <a:lnTo>
                  <a:pt x="57" y="66"/>
                </a:lnTo>
                <a:lnTo>
                  <a:pt x="34" y="66"/>
                </a:lnTo>
                <a:lnTo>
                  <a:pt x="29" y="78"/>
                </a:lnTo>
                <a:lnTo>
                  <a:pt x="0" y="78"/>
                </a:lnTo>
                <a:lnTo>
                  <a:pt x="38" y="0"/>
                </a:lnTo>
                <a:lnTo>
                  <a:pt x="72" y="0"/>
                </a:lnTo>
                <a:lnTo>
                  <a:pt x="87" y="78"/>
                </a:lnTo>
                <a:close/>
                <a:moveTo>
                  <a:pt x="42" y="47"/>
                </a:moveTo>
                <a:lnTo>
                  <a:pt x="54" y="47"/>
                </a:lnTo>
                <a:lnTo>
                  <a:pt x="52" y="23"/>
                </a:lnTo>
                <a:lnTo>
                  <a:pt x="42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55" name="Freeform 1180">
            <a:extLst>
              <a:ext uri="{FF2B5EF4-FFF2-40B4-BE49-F238E27FC236}">
                <a16:creationId xmlns:a16="http://schemas.microsoft.com/office/drawing/2014/main" id="{618D5B49-B8B9-453F-A105-D83D059974D6}"/>
              </a:ext>
            </a:extLst>
          </p:cNvPr>
          <p:cNvSpPr>
            <a:spLocks/>
          </p:cNvSpPr>
          <p:nvPr/>
        </p:nvSpPr>
        <p:spPr bwMode="auto">
          <a:xfrm>
            <a:off x="5598556" y="4157846"/>
            <a:ext cx="117475" cy="100013"/>
          </a:xfrm>
          <a:custGeom>
            <a:avLst/>
            <a:gdLst>
              <a:gd name="T0" fmla="*/ 68 w 74"/>
              <a:gd name="T1" fmla="*/ 39 h 63"/>
              <a:gd name="T2" fmla="*/ 68 w 74"/>
              <a:gd name="T3" fmla="*/ 39 h 63"/>
              <a:gd name="T4" fmla="*/ 68 w 74"/>
              <a:gd name="T5" fmla="*/ 42 h 63"/>
              <a:gd name="T6" fmla="*/ 69 w 74"/>
              <a:gd name="T7" fmla="*/ 44 h 63"/>
              <a:gd name="T8" fmla="*/ 70 w 74"/>
              <a:gd name="T9" fmla="*/ 45 h 63"/>
              <a:gd name="T10" fmla="*/ 74 w 74"/>
              <a:gd name="T11" fmla="*/ 44 h 63"/>
              <a:gd name="T12" fmla="*/ 71 w 74"/>
              <a:gd name="T13" fmla="*/ 61 h 63"/>
              <a:gd name="T14" fmla="*/ 71 w 74"/>
              <a:gd name="T15" fmla="*/ 61 h 63"/>
              <a:gd name="T16" fmla="*/ 64 w 74"/>
              <a:gd name="T17" fmla="*/ 63 h 63"/>
              <a:gd name="T18" fmla="*/ 55 w 74"/>
              <a:gd name="T19" fmla="*/ 63 h 63"/>
              <a:gd name="T20" fmla="*/ 55 w 74"/>
              <a:gd name="T21" fmla="*/ 63 h 63"/>
              <a:gd name="T22" fmla="*/ 49 w 74"/>
              <a:gd name="T23" fmla="*/ 63 h 63"/>
              <a:gd name="T24" fmla="*/ 44 w 74"/>
              <a:gd name="T25" fmla="*/ 60 h 63"/>
              <a:gd name="T26" fmla="*/ 41 w 74"/>
              <a:gd name="T27" fmla="*/ 58 h 63"/>
              <a:gd name="T28" fmla="*/ 39 w 74"/>
              <a:gd name="T29" fmla="*/ 54 h 63"/>
              <a:gd name="T30" fmla="*/ 39 w 74"/>
              <a:gd name="T31" fmla="*/ 54 h 63"/>
              <a:gd name="T32" fmla="*/ 34 w 74"/>
              <a:gd name="T33" fmla="*/ 58 h 63"/>
              <a:gd name="T34" fmla="*/ 29 w 74"/>
              <a:gd name="T35" fmla="*/ 61 h 63"/>
              <a:gd name="T36" fmla="*/ 24 w 74"/>
              <a:gd name="T37" fmla="*/ 63 h 63"/>
              <a:gd name="T38" fmla="*/ 19 w 74"/>
              <a:gd name="T39" fmla="*/ 63 h 63"/>
              <a:gd name="T40" fmla="*/ 19 w 74"/>
              <a:gd name="T41" fmla="*/ 63 h 63"/>
              <a:gd name="T42" fmla="*/ 14 w 74"/>
              <a:gd name="T43" fmla="*/ 63 h 63"/>
              <a:gd name="T44" fmla="*/ 10 w 74"/>
              <a:gd name="T45" fmla="*/ 61 h 63"/>
              <a:gd name="T46" fmla="*/ 7 w 74"/>
              <a:gd name="T47" fmla="*/ 60 h 63"/>
              <a:gd name="T48" fmla="*/ 4 w 74"/>
              <a:gd name="T49" fmla="*/ 58 h 63"/>
              <a:gd name="T50" fmla="*/ 2 w 74"/>
              <a:gd name="T51" fmla="*/ 54 h 63"/>
              <a:gd name="T52" fmla="*/ 1 w 74"/>
              <a:gd name="T53" fmla="*/ 50 h 63"/>
              <a:gd name="T54" fmla="*/ 0 w 74"/>
              <a:gd name="T55" fmla="*/ 46 h 63"/>
              <a:gd name="T56" fmla="*/ 0 w 74"/>
              <a:gd name="T57" fmla="*/ 42 h 63"/>
              <a:gd name="T58" fmla="*/ 6 w 74"/>
              <a:gd name="T59" fmla="*/ 0 h 63"/>
              <a:gd name="T60" fmla="*/ 34 w 74"/>
              <a:gd name="T61" fmla="*/ 0 h 63"/>
              <a:gd name="T62" fmla="*/ 29 w 74"/>
              <a:gd name="T63" fmla="*/ 35 h 63"/>
              <a:gd name="T64" fmla="*/ 29 w 74"/>
              <a:gd name="T65" fmla="*/ 35 h 63"/>
              <a:gd name="T66" fmla="*/ 29 w 74"/>
              <a:gd name="T67" fmla="*/ 37 h 63"/>
              <a:gd name="T68" fmla="*/ 30 w 74"/>
              <a:gd name="T69" fmla="*/ 39 h 63"/>
              <a:gd name="T70" fmla="*/ 31 w 74"/>
              <a:gd name="T71" fmla="*/ 40 h 63"/>
              <a:gd name="T72" fmla="*/ 34 w 74"/>
              <a:gd name="T73" fmla="*/ 41 h 63"/>
              <a:gd name="T74" fmla="*/ 34 w 74"/>
              <a:gd name="T75" fmla="*/ 41 h 63"/>
              <a:gd name="T76" fmla="*/ 36 w 74"/>
              <a:gd name="T77" fmla="*/ 40 h 63"/>
              <a:gd name="T78" fmla="*/ 38 w 74"/>
              <a:gd name="T79" fmla="*/ 39 h 63"/>
              <a:gd name="T80" fmla="*/ 39 w 74"/>
              <a:gd name="T81" fmla="*/ 37 h 63"/>
              <a:gd name="T82" fmla="*/ 40 w 74"/>
              <a:gd name="T83" fmla="*/ 35 h 63"/>
              <a:gd name="T84" fmla="*/ 45 w 74"/>
              <a:gd name="T85" fmla="*/ 0 h 63"/>
              <a:gd name="T86" fmla="*/ 73 w 74"/>
              <a:gd name="T87" fmla="*/ 0 h 63"/>
              <a:gd name="T88" fmla="*/ 68 w 74"/>
              <a:gd name="T89" fmla="*/ 39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4" h="63">
                <a:moveTo>
                  <a:pt x="68" y="39"/>
                </a:moveTo>
                <a:lnTo>
                  <a:pt x="68" y="39"/>
                </a:lnTo>
                <a:lnTo>
                  <a:pt x="68" y="42"/>
                </a:lnTo>
                <a:lnTo>
                  <a:pt x="69" y="44"/>
                </a:lnTo>
                <a:lnTo>
                  <a:pt x="70" y="45"/>
                </a:lnTo>
                <a:lnTo>
                  <a:pt x="74" y="44"/>
                </a:lnTo>
                <a:lnTo>
                  <a:pt x="71" y="61"/>
                </a:lnTo>
                <a:lnTo>
                  <a:pt x="71" y="61"/>
                </a:lnTo>
                <a:lnTo>
                  <a:pt x="64" y="63"/>
                </a:lnTo>
                <a:lnTo>
                  <a:pt x="55" y="63"/>
                </a:lnTo>
                <a:lnTo>
                  <a:pt x="55" y="63"/>
                </a:lnTo>
                <a:lnTo>
                  <a:pt x="49" y="63"/>
                </a:lnTo>
                <a:lnTo>
                  <a:pt x="44" y="60"/>
                </a:lnTo>
                <a:lnTo>
                  <a:pt x="41" y="58"/>
                </a:lnTo>
                <a:lnTo>
                  <a:pt x="39" y="54"/>
                </a:lnTo>
                <a:lnTo>
                  <a:pt x="39" y="54"/>
                </a:lnTo>
                <a:lnTo>
                  <a:pt x="34" y="58"/>
                </a:lnTo>
                <a:lnTo>
                  <a:pt x="29" y="61"/>
                </a:lnTo>
                <a:lnTo>
                  <a:pt x="24" y="63"/>
                </a:lnTo>
                <a:lnTo>
                  <a:pt x="19" y="63"/>
                </a:lnTo>
                <a:lnTo>
                  <a:pt x="19" y="63"/>
                </a:lnTo>
                <a:lnTo>
                  <a:pt x="14" y="63"/>
                </a:lnTo>
                <a:lnTo>
                  <a:pt x="10" y="61"/>
                </a:lnTo>
                <a:lnTo>
                  <a:pt x="7" y="60"/>
                </a:lnTo>
                <a:lnTo>
                  <a:pt x="4" y="58"/>
                </a:lnTo>
                <a:lnTo>
                  <a:pt x="2" y="54"/>
                </a:lnTo>
                <a:lnTo>
                  <a:pt x="1" y="50"/>
                </a:lnTo>
                <a:lnTo>
                  <a:pt x="0" y="46"/>
                </a:lnTo>
                <a:lnTo>
                  <a:pt x="0" y="42"/>
                </a:lnTo>
                <a:lnTo>
                  <a:pt x="6" y="0"/>
                </a:lnTo>
                <a:lnTo>
                  <a:pt x="34" y="0"/>
                </a:lnTo>
                <a:lnTo>
                  <a:pt x="29" y="35"/>
                </a:lnTo>
                <a:lnTo>
                  <a:pt x="29" y="35"/>
                </a:lnTo>
                <a:lnTo>
                  <a:pt x="29" y="37"/>
                </a:lnTo>
                <a:lnTo>
                  <a:pt x="30" y="39"/>
                </a:lnTo>
                <a:lnTo>
                  <a:pt x="31" y="40"/>
                </a:lnTo>
                <a:lnTo>
                  <a:pt x="34" y="41"/>
                </a:lnTo>
                <a:lnTo>
                  <a:pt x="34" y="41"/>
                </a:lnTo>
                <a:lnTo>
                  <a:pt x="36" y="40"/>
                </a:lnTo>
                <a:lnTo>
                  <a:pt x="38" y="39"/>
                </a:lnTo>
                <a:lnTo>
                  <a:pt x="39" y="37"/>
                </a:lnTo>
                <a:lnTo>
                  <a:pt x="40" y="35"/>
                </a:lnTo>
                <a:lnTo>
                  <a:pt x="45" y="0"/>
                </a:lnTo>
                <a:lnTo>
                  <a:pt x="73" y="0"/>
                </a:lnTo>
                <a:lnTo>
                  <a:pt x="68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56" name="Freeform 1181">
            <a:extLst>
              <a:ext uri="{FF2B5EF4-FFF2-40B4-BE49-F238E27FC236}">
                <a16:creationId xmlns:a16="http://schemas.microsoft.com/office/drawing/2014/main" id="{329AA5F6-F817-45F1-BE6F-F1610D1CE318}"/>
              </a:ext>
            </a:extLst>
          </p:cNvPr>
          <p:cNvSpPr>
            <a:spLocks/>
          </p:cNvSpPr>
          <p:nvPr/>
        </p:nvSpPr>
        <p:spPr bwMode="auto">
          <a:xfrm>
            <a:off x="5897006" y="4138796"/>
            <a:ext cx="138113" cy="123825"/>
          </a:xfrm>
          <a:custGeom>
            <a:avLst/>
            <a:gdLst>
              <a:gd name="T0" fmla="*/ 87 w 87"/>
              <a:gd name="T1" fmla="*/ 0 h 78"/>
              <a:gd name="T2" fmla="*/ 75 w 87"/>
              <a:gd name="T3" fmla="*/ 78 h 78"/>
              <a:gd name="T4" fmla="*/ 47 w 87"/>
              <a:gd name="T5" fmla="*/ 78 h 78"/>
              <a:gd name="T6" fmla="*/ 52 w 87"/>
              <a:gd name="T7" fmla="*/ 49 h 78"/>
              <a:gd name="T8" fmla="*/ 33 w 87"/>
              <a:gd name="T9" fmla="*/ 49 h 78"/>
              <a:gd name="T10" fmla="*/ 29 w 87"/>
              <a:gd name="T11" fmla="*/ 78 h 78"/>
              <a:gd name="T12" fmla="*/ 0 w 87"/>
              <a:gd name="T13" fmla="*/ 78 h 78"/>
              <a:gd name="T14" fmla="*/ 11 w 87"/>
              <a:gd name="T15" fmla="*/ 0 h 78"/>
              <a:gd name="T16" fmla="*/ 39 w 87"/>
              <a:gd name="T17" fmla="*/ 0 h 78"/>
              <a:gd name="T18" fmla="*/ 35 w 87"/>
              <a:gd name="T19" fmla="*/ 28 h 78"/>
              <a:gd name="T20" fmla="*/ 54 w 87"/>
              <a:gd name="T21" fmla="*/ 28 h 78"/>
              <a:gd name="T22" fmla="*/ 58 w 87"/>
              <a:gd name="T23" fmla="*/ 0 h 78"/>
              <a:gd name="T24" fmla="*/ 87 w 87"/>
              <a:gd name="T25" fmla="*/ 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7" h="78">
                <a:moveTo>
                  <a:pt x="87" y="0"/>
                </a:moveTo>
                <a:lnTo>
                  <a:pt x="75" y="78"/>
                </a:lnTo>
                <a:lnTo>
                  <a:pt x="47" y="78"/>
                </a:lnTo>
                <a:lnTo>
                  <a:pt x="52" y="49"/>
                </a:lnTo>
                <a:lnTo>
                  <a:pt x="33" y="49"/>
                </a:lnTo>
                <a:lnTo>
                  <a:pt x="29" y="78"/>
                </a:lnTo>
                <a:lnTo>
                  <a:pt x="0" y="78"/>
                </a:lnTo>
                <a:lnTo>
                  <a:pt x="11" y="0"/>
                </a:lnTo>
                <a:lnTo>
                  <a:pt x="39" y="0"/>
                </a:lnTo>
                <a:lnTo>
                  <a:pt x="35" y="28"/>
                </a:lnTo>
                <a:lnTo>
                  <a:pt x="54" y="28"/>
                </a:lnTo>
                <a:lnTo>
                  <a:pt x="58" y="0"/>
                </a:lnTo>
                <a:lnTo>
                  <a:pt x="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57" name="Freeform 1182">
            <a:extLst>
              <a:ext uri="{FF2B5EF4-FFF2-40B4-BE49-F238E27FC236}">
                <a16:creationId xmlns:a16="http://schemas.microsoft.com/office/drawing/2014/main" id="{1A67C1E2-E198-4F80-A607-42B77CF9DF68}"/>
              </a:ext>
            </a:extLst>
          </p:cNvPr>
          <p:cNvSpPr>
            <a:spLocks noEditPoints="1"/>
          </p:cNvSpPr>
          <p:nvPr/>
        </p:nvSpPr>
        <p:spPr bwMode="auto">
          <a:xfrm>
            <a:off x="6036706" y="4164196"/>
            <a:ext cx="117475" cy="136525"/>
          </a:xfrm>
          <a:custGeom>
            <a:avLst/>
            <a:gdLst>
              <a:gd name="T0" fmla="*/ 66 w 74"/>
              <a:gd name="T1" fmla="*/ 52 h 86"/>
              <a:gd name="T2" fmla="*/ 65 w 74"/>
              <a:gd name="T3" fmla="*/ 61 h 86"/>
              <a:gd name="T4" fmla="*/ 59 w 74"/>
              <a:gd name="T5" fmla="*/ 74 h 86"/>
              <a:gd name="T6" fmla="*/ 50 w 74"/>
              <a:gd name="T7" fmla="*/ 82 h 86"/>
              <a:gd name="T8" fmla="*/ 36 w 74"/>
              <a:gd name="T9" fmla="*/ 86 h 86"/>
              <a:gd name="T10" fmla="*/ 28 w 74"/>
              <a:gd name="T11" fmla="*/ 86 h 86"/>
              <a:gd name="T12" fmla="*/ 10 w 74"/>
              <a:gd name="T13" fmla="*/ 84 h 86"/>
              <a:gd name="T14" fmla="*/ 4 w 74"/>
              <a:gd name="T15" fmla="*/ 80 h 86"/>
              <a:gd name="T16" fmla="*/ 1 w 74"/>
              <a:gd name="T17" fmla="*/ 75 h 86"/>
              <a:gd name="T18" fmla="*/ 0 w 74"/>
              <a:gd name="T19" fmla="*/ 71 h 86"/>
              <a:gd name="T20" fmla="*/ 5 w 74"/>
              <a:gd name="T21" fmla="*/ 61 h 86"/>
              <a:gd name="T22" fmla="*/ 16 w 74"/>
              <a:gd name="T23" fmla="*/ 54 h 86"/>
              <a:gd name="T24" fmla="*/ 10 w 74"/>
              <a:gd name="T25" fmla="*/ 51 h 86"/>
              <a:gd name="T26" fmla="*/ 2 w 74"/>
              <a:gd name="T27" fmla="*/ 38 h 86"/>
              <a:gd name="T28" fmla="*/ 1 w 74"/>
              <a:gd name="T29" fmla="*/ 31 h 86"/>
              <a:gd name="T30" fmla="*/ 4 w 74"/>
              <a:gd name="T31" fmla="*/ 18 h 86"/>
              <a:gd name="T32" fmla="*/ 9 w 74"/>
              <a:gd name="T33" fmla="*/ 8 h 86"/>
              <a:gd name="T34" fmla="*/ 19 w 74"/>
              <a:gd name="T35" fmla="*/ 2 h 86"/>
              <a:gd name="T36" fmla="*/ 30 w 74"/>
              <a:gd name="T37" fmla="*/ 0 h 86"/>
              <a:gd name="T38" fmla="*/ 35 w 74"/>
              <a:gd name="T39" fmla="*/ 1 h 86"/>
              <a:gd name="T40" fmla="*/ 43 w 74"/>
              <a:gd name="T41" fmla="*/ 5 h 86"/>
              <a:gd name="T42" fmla="*/ 48 w 74"/>
              <a:gd name="T43" fmla="*/ 1 h 86"/>
              <a:gd name="T44" fmla="*/ 39 w 74"/>
              <a:gd name="T45" fmla="*/ 55 h 86"/>
              <a:gd name="T46" fmla="*/ 38 w 74"/>
              <a:gd name="T47" fmla="*/ 55 h 86"/>
              <a:gd name="T48" fmla="*/ 29 w 74"/>
              <a:gd name="T49" fmla="*/ 60 h 86"/>
              <a:gd name="T50" fmla="*/ 28 w 74"/>
              <a:gd name="T51" fmla="*/ 65 h 86"/>
              <a:gd name="T52" fmla="*/ 29 w 74"/>
              <a:gd name="T53" fmla="*/ 69 h 86"/>
              <a:gd name="T54" fmla="*/ 31 w 74"/>
              <a:gd name="T55" fmla="*/ 70 h 86"/>
              <a:gd name="T56" fmla="*/ 34 w 74"/>
              <a:gd name="T57" fmla="*/ 69 h 86"/>
              <a:gd name="T58" fmla="*/ 38 w 74"/>
              <a:gd name="T59" fmla="*/ 66 h 86"/>
              <a:gd name="T60" fmla="*/ 39 w 74"/>
              <a:gd name="T61" fmla="*/ 55 h 86"/>
              <a:gd name="T62" fmla="*/ 28 w 74"/>
              <a:gd name="T63" fmla="*/ 31 h 86"/>
              <a:gd name="T64" fmla="*/ 30 w 74"/>
              <a:gd name="T65" fmla="*/ 37 h 86"/>
              <a:gd name="T66" fmla="*/ 34 w 74"/>
              <a:gd name="T67" fmla="*/ 40 h 86"/>
              <a:gd name="T68" fmla="*/ 38 w 74"/>
              <a:gd name="T69" fmla="*/ 38 h 86"/>
              <a:gd name="T70" fmla="*/ 43 w 74"/>
              <a:gd name="T71" fmla="*/ 32 h 86"/>
              <a:gd name="T72" fmla="*/ 44 w 74"/>
              <a:gd name="T73" fmla="*/ 28 h 86"/>
              <a:gd name="T74" fmla="*/ 41 w 74"/>
              <a:gd name="T75" fmla="*/ 22 h 86"/>
              <a:gd name="T76" fmla="*/ 36 w 74"/>
              <a:gd name="T77" fmla="*/ 20 h 86"/>
              <a:gd name="T78" fmla="*/ 34 w 74"/>
              <a:gd name="T79" fmla="*/ 21 h 86"/>
              <a:gd name="T80" fmla="*/ 29 w 74"/>
              <a:gd name="T81" fmla="*/ 27 h 86"/>
              <a:gd name="T82" fmla="*/ 28 w 74"/>
              <a:gd name="T83" fmla="*/ 31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74" h="86">
                <a:moveTo>
                  <a:pt x="74" y="1"/>
                </a:moveTo>
                <a:lnTo>
                  <a:pt x="66" y="52"/>
                </a:lnTo>
                <a:lnTo>
                  <a:pt x="66" y="52"/>
                </a:lnTo>
                <a:lnTo>
                  <a:pt x="65" y="61"/>
                </a:lnTo>
                <a:lnTo>
                  <a:pt x="63" y="67"/>
                </a:lnTo>
                <a:lnTo>
                  <a:pt x="59" y="74"/>
                </a:lnTo>
                <a:lnTo>
                  <a:pt x="55" y="79"/>
                </a:lnTo>
                <a:lnTo>
                  <a:pt x="50" y="82"/>
                </a:lnTo>
                <a:lnTo>
                  <a:pt x="44" y="85"/>
                </a:lnTo>
                <a:lnTo>
                  <a:pt x="36" y="86"/>
                </a:lnTo>
                <a:lnTo>
                  <a:pt x="28" y="86"/>
                </a:lnTo>
                <a:lnTo>
                  <a:pt x="28" y="86"/>
                </a:lnTo>
                <a:lnTo>
                  <a:pt x="15" y="85"/>
                </a:lnTo>
                <a:lnTo>
                  <a:pt x="10" y="84"/>
                </a:lnTo>
                <a:lnTo>
                  <a:pt x="6" y="82"/>
                </a:lnTo>
                <a:lnTo>
                  <a:pt x="4" y="80"/>
                </a:lnTo>
                <a:lnTo>
                  <a:pt x="2" y="77"/>
                </a:lnTo>
                <a:lnTo>
                  <a:pt x="1" y="75"/>
                </a:lnTo>
                <a:lnTo>
                  <a:pt x="0" y="71"/>
                </a:lnTo>
                <a:lnTo>
                  <a:pt x="0" y="71"/>
                </a:lnTo>
                <a:lnTo>
                  <a:pt x="1" y="66"/>
                </a:lnTo>
                <a:lnTo>
                  <a:pt x="5" y="61"/>
                </a:lnTo>
                <a:lnTo>
                  <a:pt x="10" y="57"/>
                </a:lnTo>
                <a:lnTo>
                  <a:pt x="16" y="54"/>
                </a:lnTo>
                <a:lnTo>
                  <a:pt x="16" y="54"/>
                </a:lnTo>
                <a:lnTo>
                  <a:pt x="10" y="51"/>
                </a:lnTo>
                <a:lnTo>
                  <a:pt x="5" y="46"/>
                </a:lnTo>
                <a:lnTo>
                  <a:pt x="2" y="38"/>
                </a:lnTo>
                <a:lnTo>
                  <a:pt x="1" y="31"/>
                </a:lnTo>
                <a:lnTo>
                  <a:pt x="1" y="31"/>
                </a:lnTo>
                <a:lnTo>
                  <a:pt x="1" y="25"/>
                </a:lnTo>
                <a:lnTo>
                  <a:pt x="4" y="18"/>
                </a:lnTo>
                <a:lnTo>
                  <a:pt x="6" y="13"/>
                </a:lnTo>
                <a:lnTo>
                  <a:pt x="9" y="8"/>
                </a:lnTo>
                <a:lnTo>
                  <a:pt x="14" y="5"/>
                </a:lnTo>
                <a:lnTo>
                  <a:pt x="19" y="2"/>
                </a:lnTo>
                <a:lnTo>
                  <a:pt x="24" y="1"/>
                </a:lnTo>
                <a:lnTo>
                  <a:pt x="30" y="0"/>
                </a:lnTo>
                <a:lnTo>
                  <a:pt x="30" y="0"/>
                </a:lnTo>
                <a:lnTo>
                  <a:pt x="35" y="1"/>
                </a:lnTo>
                <a:lnTo>
                  <a:pt x="39" y="2"/>
                </a:lnTo>
                <a:lnTo>
                  <a:pt x="43" y="5"/>
                </a:lnTo>
                <a:lnTo>
                  <a:pt x="46" y="7"/>
                </a:lnTo>
                <a:lnTo>
                  <a:pt x="48" y="1"/>
                </a:lnTo>
                <a:lnTo>
                  <a:pt x="74" y="1"/>
                </a:lnTo>
                <a:close/>
                <a:moveTo>
                  <a:pt x="39" y="55"/>
                </a:moveTo>
                <a:lnTo>
                  <a:pt x="39" y="55"/>
                </a:lnTo>
                <a:lnTo>
                  <a:pt x="38" y="55"/>
                </a:lnTo>
                <a:lnTo>
                  <a:pt x="33" y="56"/>
                </a:lnTo>
                <a:lnTo>
                  <a:pt x="29" y="60"/>
                </a:lnTo>
                <a:lnTo>
                  <a:pt x="28" y="62"/>
                </a:lnTo>
                <a:lnTo>
                  <a:pt x="28" y="65"/>
                </a:lnTo>
                <a:lnTo>
                  <a:pt x="28" y="65"/>
                </a:lnTo>
                <a:lnTo>
                  <a:pt x="29" y="69"/>
                </a:lnTo>
                <a:lnTo>
                  <a:pt x="30" y="70"/>
                </a:lnTo>
                <a:lnTo>
                  <a:pt x="31" y="70"/>
                </a:lnTo>
                <a:lnTo>
                  <a:pt x="31" y="70"/>
                </a:lnTo>
                <a:lnTo>
                  <a:pt x="34" y="69"/>
                </a:lnTo>
                <a:lnTo>
                  <a:pt x="36" y="67"/>
                </a:lnTo>
                <a:lnTo>
                  <a:pt x="38" y="66"/>
                </a:lnTo>
                <a:lnTo>
                  <a:pt x="38" y="62"/>
                </a:lnTo>
                <a:lnTo>
                  <a:pt x="39" y="55"/>
                </a:lnTo>
                <a:close/>
                <a:moveTo>
                  <a:pt x="28" y="31"/>
                </a:moveTo>
                <a:lnTo>
                  <a:pt x="28" y="31"/>
                </a:lnTo>
                <a:lnTo>
                  <a:pt x="29" y="35"/>
                </a:lnTo>
                <a:lnTo>
                  <a:pt x="30" y="37"/>
                </a:lnTo>
                <a:lnTo>
                  <a:pt x="31" y="38"/>
                </a:lnTo>
                <a:lnTo>
                  <a:pt x="34" y="40"/>
                </a:lnTo>
                <a:lnTo>
                  <a:pt x="34" y="40"/>
                </a:lnTo>
                <a:lnTo>
                  <a:pt x="38" y="38"/>
                </a:lnTo>
                <a:lnTo>
                  <a:pt x="40" y="36"/>
                </a:lnTo>
                <a:lnTo>
                  <a:pt x="43" y="32"/>
                </a:lnTo>
                <a:lnTo>
                  <a:pt x="44" y="28"/>
                </a:lnTo>
                <a:lnTo>
                  <a:pt x="44" y="28"/>
                </a:lnTo>
                <a:lnTo>
                  <a:pt x="43" y="25"/>
                </a:lnTo>
                <a:lnTo>
                  <a:pt x="41" y="22"/>
                </a:lnTo>
                <a:lnTo>
                  <a:pt x="40" y="21"/>
                </a:lnTo>
                <a:lnTo>
                  <a:pt x="36" y="20"/>
                </a:lnTo>
                <a:lnTo>
                  <a:pt x="36" y="20"/>
                </a:lnTo>
                <a:lnTo>
                  <a:pt x="34" y="21"/>
                </a:lnTo>
                <a:lnTo>
                  <a:pt x="30" y="23"/>
                </a:lnTo>
                <a:lnTo>
                  <a:pt x="29" y="27"/>
                </a:lnTo>
                <a:lnTo>
                  <a:pt x="28" y="31"/>
                </a:lnTo>
                <a:lnTo>
                  <a:pt x="28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58" name="Freeform 1183">
            <a:extLst>
              <a:ext uri="{FF2B5EF4-FFF2-40B4-BE49-F238E27FC236}">
                <a16:creationId xmlns:a16="http://schemas.microsoft.com/office/drawing/2014/main" id="{8EEF33FF-770E-4E41-B5AE-4A3F57CEC744}"/>
              </a:ext>
            </a:extLst>
          </p:cNvPr>
          <p:cNvSpPr>
            <a:spLocks noEditPoints="1"/>
          </p:cNvSpPr>
          <p:nvPr/>
        </p:nvSpPr>
        <p:spPr bwMode="auto">
          <a:xfrm>
            <a:off x="5465206" y="4643621"/>
            <a:ext cx="125413" cy="130175"/>
          </a:xfrm>
          <a:custGeom>
            <a:avLst/>
            <a:gdLst>
              <a:gd name="T0" fmla="*/ 57 w 79"/>
              <a:gd name="T1" fmla="*/ 52 h 82"/>
              <a:gd name="T2" fmla="*/ 57 w 79"/>
              <a:gd name="T3" fmla="*/ 52 h 82"/>
              <a:gd name="T4" fmla="*/ 63 w 79"/>
              <a:gd name="T5" fmla="*/ 58 h 82"/>
              <a:gd name="T6" fmla="*/ 68 w 79"/>
              <a:gd name="T7" fmla="*/ 60 h 82"/>
              <a:gd name="T8" fmla="*/ 73 w 79"/>
              <a:gd name="T9" fmla="*/ 60 h 82"/>
              <a:gd name="T10" fmla="*/ 76 w 79"/>
              <a:gd name="T11" fmla="*/ 60 h 82"/>
              <a:gd name="T12" fmla="*/ 74 w 79"/>
              <a:gd name="T13" fmla="*/ 79 h 82"/>
              <a:gd name="T14" fmla="*/ 74 w 79"/>
              <a:gd name="T15" fmla="*/ 79 h 82"/>
              <a:gd name="T16" fmla="*/ 66 w 79"/>
              <a:gd name="T17" fmla="*/ 82 h 82"/>
              <a:gd name="T18" fmla="*/ 57 w 79"/>
              <a:gd name="T19" fmla="*/ 82 h 82"/>
              <a:gd name="T20" fmla="*/ 57 w 79"/>
              <a:gd name="T21" fmla="*/ 82 h 82"/>
              <a:gd name="T22" fmla="*/ 50 w 79"/>
              <a:gd name="T23" fmla="*/ 80 h 82"/>
              <a:gd name="T24" fmla="*/ 47 w 79"/>
              <a:gd name="T25" fmla="*/ 79 h 82"/>
              <a:gd name="T26" fmla="*/ 44 w 79"/>
              <a:gd name="T27" fmla="*/ 77 h 82"/>
              <a:gd name="T28" fmla="*/ 39 w 79"/>
              <a:gd name="T29" fmla="*/ 68 h 82"/>
              <a:gd name="T30" fmla="*/ 32 w 79"/>
              <a:gd name="T31" fmla="*/ 55 h 82"/>
              <a:gd name="T32" fmla="*/ 32 w 79"/>
              <a:gd name="T33" fmla="*/ 55 h 82"/>
              <a:gd name="T34" fmla="*/ 31 w 79"/>
              <a:gd name="T35" fmla="*/ 55 h 82"/>
              <a:gd name="T36" fmla="*/ 27 w 79"/>
              <a:gd name="T37" fmla="*/ 80 h 82"/>
              <a:gd name="T38" fmla="*/ 0 w 79"/>
              <a:gd name="T39" fmla="*/ 80 h 82"/>
              <a:gd name="T40" fmla="*/ 11 w 79"/>
              <a:gd name="T41" fmla="*/ 3 h 82"/>
              <a:gd name="T42" fmla="*/ 11 w 79"/>
              <a:gd name="T43" fmla="*/ 3 h 82"/>
              <a:gd name="T44" fmla="*/ 24 w 79"/>
              <a:gd name="T45" fmla="*/ 1 h 82"/>
              <a:gd name="T46" fmla="*/ 40 w 79"/>
              <a:gd name="T47" fmla="*/ 0 h 82"/>
              <a:gd name="T48" fmla="*/ 40 w 79"/>
              <a:gd name="T49" fmla="*/ 0 h 82"/>
              <a:gd name="T50" fmla="*/ 54 w 79"/>
              <a:gd name="T51" fmla="*/ 1 h 82"/>
              <a:gd name="T52" fmla="*/ 61 w 79"/>
              <a:gd name="T53" fmla="*/ 3 h 82"/>
              <a:gd name="T54" fmla="*/ 66 w 79"/>
              <a:gd name="T55" fmla="*/ 5 h 82"/>
              <a:gd name="T56" fmla="*/ 71 w 79"/>
              <a:gd name="T57" fmla="*/ 9 h 82"/>
              <a:gd name="T58" fmla="*/ 75 w 79"/>
              <a:gd name="T59" fmla="*/ 13 h 82"/>
              <a:gd name="T60" fmla="*/ 78 w 79"/>
              <a:gd name="T61" fmla="*/ 18 h 82"/>
              <a:gd name="T62" fmla="*/ 79 w 79"/>
              <a:gd name="T63" fmla="*/ 24 h 82"/>
              <a:gd name="T64" fmla="*/ 79 w 79"/>
              <a:gd name="T65" fmla="*/ 24 h 82"/>
              <a:gd name="T66" fmla="*/ 78 w 79"/>
              <a:gd name="T67" fmla="*/ 30 h 82"/>
              <a:gd name="T68" fmla="*/ 76 w 79"/>
              <a:gd name="T69" fmla="*/ 35 h 82"/>
              <a:gd name="T70" fmla="*/ 75 w 79"/>
              <a:gd name="T71" fmla="*/ 39 h 82"/>
              <a:gd name="T72" fmla="*/ 73 w 79"/>
              <a:gd name="T73" fmla="*/ 43 h 82"/>
              <a:gd name="T74" fmla="*/ 66 w 79"/>
              <a:gd name="T75" fmla="*/ 48 h 82"/>
              <a:gd name="T76" fmla="*/ 57 w 79"/>
              <a:gd name="T77" fmla="*/ 52 h 82"/>
              <a:gd name="T78" fmla="*/ 57 w 79"/>
              <a:gd name="T79" fmla="*/ 52 h 82"/>
              <a:gd name="T80" fmla="*/ 50 w 79"/>
              <a:gd name="T81" fmla="*/ 29 h 82"/>
              <a:gd name="T82" fmla="*/ 50 w 79"/>
              <a:gd name="T83" fmla="*/ 29 h 82"/>
              <a:gd name="T84" fmla="*/ 49 w 79"/>
              <a:gd name="T85" fmla="*/ 25 h 82"/>
              <a:gd name="T86" fmla="*/ 46 w 79"/>
              <a:gd name="T87" fmla="*/ 23 h 82"/>
              <a:gd name="T88" fmla="*/ 42 w 79"/>
              <a:gd name="T89" fmla="*/ 21 h 82"/>
              <a:gd name="T90" fmla="*/ 39 w 79"/>
              <a:gd name="T91" fmla="*/ 21 h 82"/>
              <a:gd name="T92" fmla="*/ 39 w 79"/>
              <a:gd name="T93" fmla="*/ 21 h 82"/>
              <a:gd name="T94" fmla="*/ 36 w 79"/>
              <a:gd name="T95" fmla="*/ 21 h 82"/>
              <a:gd name="T96" fmla="*/ 34 w 79"/>
              <a:gd name="T97" fmla="*/ 38 h 82"/>
              <a:gd name="T98" fmla="*/ 34 w 79"/>
              <a:gd name="T99" fmla="*/ 38 h 82"/>
              <a:gd name="T100" fmla="*/ 36 w 79"/>
              <a:gd name="T101" fmla="*/ 38 h 82"/>
              <a:gd name="T102" fmla="*/ 36 w 79"/>
              <a:gd name="T103" fmla="*/ 38 h 82"/>
              <a:gd name="T104" fmla="*/ 40 w 79"/>
              <a:gd name="T105" fmla="*/ 38 h 82"/>
              <a:gd name="T106" fmla="*/ 45 w 79"/>
              <a:gd name="T107" fmla="*/ 37 h 82"/>
              <a:gd name="T108" fmla="*/ 49 w 79"/>
              <a:gd name="T109" fmla="*/ 33 h 82"/>
              <a:gd name="T110" fmla="*/ 50 w 79"/>
              <a:gd name="T111" fmla="*/ 31 h 82"/>
              <a:gd name="T112" fmla="*/ 50 w 79"/>
              <a:gd name="T113" fmla="*/ 29 h 82"/>
              <a:gd name="T114" fmla="*/ 50 w 79"/>
              <a:gd name="T115" fmla="*/ 29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9" h="82">
                <a:moveTo>
                  <a:pt x="57" y="52"/>
                </a:moveTo>
                <a:lnTo>
                  <a:pt x="57" y="52"/>
                </a:lnTo>
                <a:lnTo>
                  <a:pt x="63" y="58"/>
                </a:lnTo>
                <a:lnTo>
                  <a:pt x="68" y="60"/>
                </a:lnTo>
                <a:lnTo>
                  <a:pt x="73" y="60"/>
                </a:lnTo>
                <a:lnTo>
                  <a:pt x="76" y="60"/>
                </a:lnTo>
                <a:lnTo>
                  <a:pt x="74" y="79"/>
                </a:lnTo>
                <a:lnTo>
                  <a:pt x="74" y="79"/>
                </a:lnTo>
                <a:lnTo>
                  <a:pt x="66" y="82"/>
                </a:lnTo>
                <a:lnTo>
                  <a:pt x="57" y="82"/>
                </a:lnTo>
                <a:lnTo>
                  <a:pt x="57" y="82"/>
                </a:lnTo>
                <a:lnTo>
                  <a:pt x="50" y="80"/>
                </a:lnTo>
                <a:lnTo>
                  <a:pt x="47" y="79"/>
                </a:lnTo>
                <a:lnTo>
                  <a:pt x="44" y="77"/>
                </a:lnTo>
                <a:lnTo>
                  <a:pt x="39" y="68"/>
                </a:lnTo>
                <a:lnTo>
                  <a:pt x="32" y="55"/>
                </a:lnTo>
                <a:lnTo>
                  <a:pt x="32" y="55"/>
                </a:lnTo>
                <a:lnTo>
                  <a:pt x="31" y="55"/>
                </a:lnTo>
                <a:lnTo>
                  <a:pt x="27" y="80"/>
                </a:lnTo>
                <a:lnTo>
                  <a:pt x="0" y="80"/>
                </a:lnTo>
                <a:lnTo>
                  <a:pt x="11" y="3"/>
                </a:lnTo>
                <a:lnTo>
                  <a:pt x="11" y="3"/>
                </a:lnTo>
                <a:lnTo>
                  <a:pt x="24" y="1"/>
                </a:lnTo>
                <a:lnTo>
                  <a:pt x="40" y="0"/>
                </a:lnTo>
                <a:lnTo>
                  <a:pt x="40" y="0"/>
                </a:lnTo>
                <a:lnTo>
                  <a:pt x="54" y="1"/>
                </a:lnTo>
                <a:lnTo>
                  <a:pt x="61" y="3"/>
                </a:lnTo>
                <a:lnTo>
                  <a:pt x="66" y="5"/>
                </a:lnTo>
                <a:lnTo>
                  <a:pt x="71" y="9"/>
                </a:lnTo>
                <a:lnTo>
                  <a:pt x="75" y="13"/>
                </a:lnTo>
                <a:lnTo>
                  <a:pt x="78" y="18"/>
                </a:lnTo>
                <a:lnTo>
                  <a:pt x="79" y="24"/>
                </a:lnTo>
                <a:lnTo>
                  <a:pt x="79" y="24"/>
                </a:lnTo>
                <a:lnTo>
                  <a:pt x="78" y="30"/>
                </a:lnTo>
                <a:lnTo>
                  <a:pt x="76" y="35"/>
                </a:lnTo>
                <a:lnTo>
                  <a:pt x="75" y="39"/>
                </a:lnTo>
                <a:lnTo>
                  <a:pt x="73" y="43"/>
                </a:lnTo>
                <a:lnTo>
                  <a:pt x="66" y="48"/>
                </a:lnTo>
                <a:lnTo>
                  <a:pt x="57" y="52"/>
                </a:lnTo>
                <a:lnTo>
                  <a:pt x="57" y="52"/>
                </a:lnTo>
                <a:close/>
                <a:moveTo>
                  <a:pt x="50" y="29"/>
                </a:moveTo>
                <a:lnTo>
                  <a:pt x="50" y="29"/>
                </a:lnTo>
                <a:lnTo>
                  <a:pt x="49" y="25"/>
                </a:lnTo>
                <a:lnTo>
                  <a:pt x="46" y="23"/>
                </a:lnTo>
                <a:lnTo>
                  <a:pt x="42" y="21"/>
                </a:lnTo>
                <a:lnTo>
                  <a:pt x="39" y="21"/>
                </a:lnTo>
                <a:lnTo>
                  <a:pt x="39" y="21"/>
                </a:lnTo>
                <a:lnTo>
                  <a:pt x="36" y="21"/>
                </a:lnTo>
                <a:lnTo>
                  <a:pt x="34" y="38"/>
                </a:lnTo>
                <a:lnTo>
                  <a:pt x="34" y="38"/>
                </a:lnTo>
                <a:lnTo>
                  <a:pt x="36" y="38"/>
                </a:lnTo>
                <a:lnTo>
                  <a:pt x="36" y="38"/>
                </a:lnTo>
                <a:lnTo>
                  <a:pt x="40" y="38"/>
                </a:lnTo>
                <a:lnTo>
                  <a:pt x="45" y="37"/>
                </a:lnTo>
                <a:lnTo>
                  <a:pt x="49" y="33"/>
                </a:lnTo>
                <a:lnTo>
                  <a:pt x="50" y="31"/>
                </a:lnTo>
                <a:lnTo>
                  <a:pt x="50" y="29"/>
                </a:lnTo>
                <a:lnTo>
                  <a:pt x="50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59" name="Freeform 1184">
            <a:extLst>
              <a:ext uri="{FF2B5EF4-FFF2-40B4-BE49-F238E27FC236}">
                <a16:creationId xmlns:a16="http://schemas.microsoft.com/office/drawing/2014/main" id="{D75EC90D-0597-4957-BE05-DE365AC704C3}"/>
              </a:ext>
            </a:extLst>
          </p:cNvPr>
          <p:cNvSpPr>
            <a:spLocks noEditPoints="1"/>
          </p:cNvSpPr>
          <p:nvPr/>
        </p:nvSpPr>
        <p:spPr bwMode="auto">
          <a:xfrm>
            <a:off x="5596968" y="4672196"/>
            <a:ext cx="117475" cy="136525"/>
          </a:xfrm>
          <a:custGeom>
            <a:avLst/>
            <a:gdLst>
              <a:gd name="T0" fmla="*/ 66 w 74"/>
              <a:gd name="T1" fmla="*/ 52 h 86"/>
              <a:gd name="T2" fmla="*/ 65 w 74"/>
              <a:gd name="T3" fmla="*/ 61 h 86"/>
              <a:gd name="T4" fmla="*/ 59 w 74"/>
              <a:gd name="T5" fmla="*/ 74 h 86"/>
              <a:gd name="T6" fmla="*/ 49 w 74"/>
              <a:gd name="T7" fmla="*/ 81 h 86"/>
              <a:gd name="T8" fmla="*/ 36 w 74"/>
              <a:gd name="T9" fmla="*/ 86 h 86"/>
              <a:gd name="T10" fmla="*/ 27 w 74"/>
              <a:gd name="T11" fmla="*/ 86 h 86"/>
              <a:gd name="T12" fmla="*/ 10 w 74"/>
              <a:gd name="T13" fmla="*/ 84 h 86"/>
              <a:gd name="T14" fmla="*/ 3 w 74"/>
              <a:gd name="T15" fmla="*/ 80 h 86"/>
              <a:gd name="T16" fmla="*/ 0 w 74"/>
              <a:gd name="T17" fmla="*/ 74 h 86"/>
              <a:gd name="T18" fmla="*/ 0 w 74"/>
              <a:gd name="T19" fmla="*/ 71 h 86"/>
              <a:gd name="T20" fmla="*/ 3 w 74"/>
              <a:gd name="T21" fmla="*/ 61 h 86"/>
              <a:gd name="T22" fmla="*/ 16 w 74"/>
              <a:gd name="T23" fmla="*/ 54 h 86"/>
              <a:gd name="T24" fmla="*/ 10 w 74"/>
              <a:gd name="T25" fmla="*/ 51 h 86"/>
              <a:gd name="T26" fmla="*/ 1 w 74"/>
              <a:gd name="T27" fmla="*/ 39 h 86"/>
              <a:gd name="T28" fmla="*/ 0 w 74"/>
              <a:gd name="T29" fmla="*/ 31 h 86"/>
              <a:gd name="T30" fmla="*/ 2 w 74"/>
              <a:gd name="T31" fmla="*/ 19 h 86"/>
              <a:gd name="T32" fmla="*/ 8 w 74"/>
              <a:gd name="T33" fmla="*/ 8 h 86"/>
              <a:gd name="T34" fmla="*/ 17 w 74"/>
              <a:gd name="T35" fmla="*/ 2 h 86"/>
              <a:gd name="T36" fmla="*/ 28 w 74"/>
              <a:gd name="T37" fmla="*/ 0 h 86"/>
              <a:gd name="T38" fmla="*/ 33 w 74"/>
              <a:gd name="T39" fmla="*/ 0 h 86"/>
              <a:gd name="T40" fmla="*/ 42 w 74"/>
              <a:gd name="T41" fmla="*/ 5 h 86"/>
              <a:gd name="T42" fmla="*/ 46 w 74"/>
              <a:gd name="T43" fmla="*/ 1 h 86"/>
              <a:gd name="T44" fmla="*/ 39 w 74"/>
              <a:gd name="T45" fmla="*/ 55 h 86"/>
              <a:gd name="T46" fmla="*/ 36 w 74"/>
              <a:gd name="T47" fmla="*/ 55 h 86"/>
              <a:gd name="T48" fmla="*/ 28 w 74"/>
              <a:gd name="T49" fmla="*/ 59 h 86"/>
              <a:gd name="T50" fmla="*/ 26 w 74"/>
              <a:gd name="T51" fmla="*/ 65 h 86"/>
              <a:gd name="T52" fmla="*/ 27 w 74"/>
              <a:gd name="T53" fmla="*/ 69 h 86"/>
              <a:gd name="T54" fmla="*/ 31 w 74"/>
              <a:gd name="T55" fmla="*/ 70 h 86"/>
              <a:gd name="T56" fmla="*/ 33 w 74"/>
              <a:gd name="T57" fmla="*/ 69 h 86"/>
              <a:gd name="T58" fmla="*/ 36 w 74"/>
              <a:gd name="T59" fmla="*/ 65 h 86"/>
              <a:gd name="T60" fmla="*/ 39 w 74"/>
              <a:gd name="T61" fmla="*/ 55 h 86"/>
              <a:gd name="T62" fmla="*/ 27 w 74"/>
              <a:gd name="T63" fmla="*/ 31 h 86"/>
              <a:gd name="T64" fmla="*/ 28 w 74"/>
              <a:gd name="T65" fmla="*/ 37 h 86"/>
              <a:gd name="T66" fmla="*/ 33 w 74"/>
              <a:gd name="T67" fmla="*/ 40 h 86"/>
              <a:gd name="T68" fmla="*/ 37 w 74"/>
              <a:gd name="T69" fmla="*/ 39 h 86"/>
              <a:gd name="T70" fmla="*/ 42 w 74"/>
              <a:gd name="T71" fmla="*/ 32 h 86"/>
              <a:gd name="T72" fmla="*/ 42 w 74"/>
              <a:gd name="T73" fmla="*/ 29 h 86"/>
              <a:gd name="T74" fmla="*/ 41 w 74"/>
              <a:gd name="T75" fmla="*/ 22 h 86"/>
              <a:gd name="T76" fmla="*/ 36 w 74"/>
              <a:gd name="T77" fmla="*/ 20 h 86"/>
              <a:gd name="T78" fmla="*/ 32 w 74"/>
              <a:gd name="T79" fmla="*/ 21 h 86"/>
              <a:gd name="T80" fmla="*/ 28 w 74"/>
              <a:gd name="T81" fmla="*/ 27 h 86"/>
              <a:gd name="T82" fmla="*/ 27 w 74"/>
              <a:gd name="T83" fmla="*/ 31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74" h="86">
                <a:moveTo>
                  <a:pt x="74" y="1"/>
                </a:moveTo>
                <a:lnTo>
                  <a:pt x="66" y="52"/>
                </a:lnTo>
                <a:lnTo>
                  <a:pt x="66" y="52"/>
                </a:lnTo>
                <a:lnTo>
                  <a:pt x="65" y="61"/>
                </a:lnTo>
                <a:lnTo>
                  <a:pt x="62" y="67"/>
                </a:lnTo>
                <a:lnTo>
                  <a:pt x="59" y="74"/>
                </a:lnTo>
                <a:lnTo>
                  <a:pt x="55" y="79"/>
                </a:lnTo>
                <a:lnTo>
                  <a:pt x="49" y="81"/>
                </a:lnTo>
                <a:lnTo>
                  <a:pt x="42" y="84"/>
                </a:lnTo>
                <a:lnTo>
                  <a:pt x="36" y="86"/>
                </a:lnTo>
                <a:lnTo>
                  <a:pt x="27" y="86"/>
                </a:lnTo>
                <a:lnTo>
                  <a:pt x="27" y="86"/>
                </a:lnTo>
                <a:lnTo>
                  <a:pt x="13" y="85"/>
                </a:lnTo>
                <a:lnTo>
                  <a:pt x="10" y="84"/>
                </a:lnTo>
                <a:lnTo>
                  <a:pt x="6" y="81"/>
                </a:lnTo>
                <a:lnTo>
                  <a:pt x="3" y="80"/>
                </a:lnTo>
                <a:lnTo>
                  <a:pt x="1" y="78"/>
                </a:lnTo>
                <a:lnTo>
                  <a:pt x="0" y="74"/>
                </a:lnTo>
                <a:lnTo>
                  <a:pt x="0" y="71"/>
                </a:lnTo>
                <a:lnTo>
                  <a:pt x="0" y="71"/>
                </a:lnTo>
                <a:lnTo>
                  <a:pt x="1" y="66"/>
                </a:lnTo>
                <a:lnTo>
                  <a:pt x="3" y="61"/>
                </a:lnTo>
                <a:lnTo>
                  <a:pt x="8" y="57"/>
                </a:lnTo>
                <a:lnTo>
                  <a:pt x="16" y="54"/>
                </a:lnTo>
                <a:lnTo>
                  <a:pt x="16" y="54"/>
                </a:lnTo>
                <a:lnTo>
                  <a:pt x="10" y="51"/>
                </a:lnTo>
                <a:lnTo>
                  <a:pt x="5" y="46"/>
                </a:lnTo>
                <a:lnTo>
                  <a:pt x="1" y="39"/>
                </a:lnTo>
                <a:lnTo>
                  <a:pt x="0" y="31"/>
                </a:lnTo>
                <a:lnTo>
                  <a:pt x="0" y="31"/>
                </a:lnTo>
                <a:lnTo>
                  <a:pt x="1" y="25"/>
                </a:lnTo>
                <a:lnTo>
                  <a:pt x="2" y="19"/>
                </a:lnTo>
                <a:lnTo>
                  <a:pt x="5" y="13"/>
                </a:lnTo>
                <a:lnTo>
                  <a:pt x="8" y="8"/>
                </a:lnTo>
                <a:lnTo>
                  <a:pt x="12" y="5"/>
                </a:lnTo>
                <a:lnTo>
                  <a:pt x="17" y="2"/>
                </a:lnTo>
                <a:lnTo>
                  <a:pt x="23" y="0"/>
                </a:lnTo>
                <a:lnTo>
                  <a:pt x="28" y="0"/>
                </a:lnTo>
                <a:lnTo>
                  <a:pt x="28" y="0"/>
                </a:lnTo>
                <a:lnTo>
                  <a:pt x="33" y="0"/>
                </a:lnTo>
                <a:lnTo>
                  <a:pt x="39" y="2"/>
                </a:lnTo>
                <a:lnTo>
                  <a:pt x="42" y="5"/>
                </a:lnTo>
                <a:lnTo>
                  <a:pt x="46" y="7"/>
                </a:lnTo>
                <a:lnTo>
                  <a:pt x="46" y="1"/>
                </a:lnTo>
                <a:lnTo>
                  <a:pt x="74" y="1"/>
                </a:lnTo>
                <a:close/>
                <a:moveTo>
                  <a:pt x="39" y="55"/>
                </a:moveTo>
                <a:lnTo>
                  <a:pt x="39" y="55"/>
                </a:lnTo>
                <a:lnTo>
                  <a:pt x="36" y="55"/>
                </a:lnTo>
                <a:lnTo>
                  <a:pt x="32" y="56"/>
                </a:lnTo>
                <a:lnTo>
                  <a:pt x="28" y="59"/>
                </a:lnTo>
                <a:lnTo>
                  <a:pt x="27" y="61"/>
                </a:lnTo>
                <a:lnTo>
                  <a:pt x="26" y="65"/>
                </a:lnTo>
                <a:lnTo>
                  <a:pt x="26" y="65"/>
                </a:lnTo>
                <a:lnTo>
                  <a:pt x="27" y="69"/>
                </a:lnTo>
                <a:lnTo>
                  <a:pt x="28" y="69"/>
                </a:lnTo>
                <a:lnTo>
                  <a:pt x="31" y="70"/>
                </a:lnTo>
                <a:lnTo>
                  <a:pt x="31" y="70"/>
                </a:lnTo>
                <a:lnTo>
                  <a:pt x="33" y="69"/>
                </a:lnTo>
                <a:lnTo>
                  <a:pt x="35" y="67"/>
                </a:lnTo>
                <a:lnTo>
                  <a:pt x="36" y="65"/>
                </a:lnTo>
                <a:lnTo>
                  <a:pt x="37" y="62"/>
                </a:lnTo>
                <a:lnTo>
                  <a:pt x="39" y="55"/>
                </a:lnTo>
                <a:close/>
                <a:moveTo>
                  <a:pt x="27" y="31"/>
                </a:moveTo>
                <a:lnTo>
                  <a:pt x="27" y="31"/>
                </a:lnTo>
                <a:lnTo>
                  <a:pt x="27" y="35"/>
                </a:lnTo>
                <a:lnTo>
                  <a:pt x="28" y="37"/>
                </a:lnTo>
                <a:lnTo>
                  <a:pt x="31" y="39"/>
                </a:lnTo>
                <a:lnTo>
                  <a:pt x="33" y="40"/>
                </a:lnTo>
                <a:lnTo>
                  <a:pt x="33" y="40"/>
                </a:lnTo>
                <a:lnTo>
                  <a:pt x="37" y="39"/>
                </a:lnTo>
                <a:lnTo>
                  <a:pt x="40" y="36"/>
                </a:lnTo>
                <a:lnTo>
                  <a:pt x="42" y="32"/>
                </a:lnTo>
                <a:lnTo>
                  <a:pt x="42" y="29"/>
                </a:lnTo>
                <a:lnTo>
                  <a:pt x="42" y="29"/>
                </a:lnTo>
                <a:lnTo>
                  <a:pt x="42" y="25"/>
                </a:lnTo>
                <a:lnTo>
                  <a:pt x="41" y="22"/>
                </a:lnTo>
                <a:lnTo>
                  <a:pt x="39" y="21"/>
                </a:lnTo>
                <a:lnTo>
                  <a:pt x="36" y="20"/>
                </a:lnTo>
                <a:lnTo>
                  <a:pt x="36" y="20"/>
                </a:lnTo>
                <a:lnTo>
                  <a:pt x="32" y="21"/>
                </a:lnTo>
                <a:lnTo>
                  <a:pt x="30" y="24"/>
                </a:lnTo>
                <a:lnTo>
                  <a:pt x="28" y="27"/>
                </a:lnTo>
                <a:lnTo>
                  <a:pt x="27" y="31"/>
                </a:lnTo>
                <a:lnTo>
                  <a:pt x="27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60" name="Freeform 1185">
            <a:extLst>
              <a:ext uri="{FF2B5EF4-FFF2-40B4-BE49-F238E27FC236}">
                <a16:creationId xmlns:a16="http://schemas.microsoft.com/office/drawing/2014/main" id="{D82AD226-844A-4FA9-B448-AA03D83469D4}"/>
              </a:ext>
            </a:extLst>
          </p:cNvPr>
          <p:cNvSpPr>
            <a:spLocks/>
          </p:cNvSpPr>
          <p:nvPr/>
        </p:nvSpPr>
        <p:spPr bwMode="auto">
          <a:xfrm>
            <a:off x="5911293" y="4643621"/>
            <a:ext cx="117475" cy="130175"/>
          </a:xfrm>
          <a:custGeom>
            <a:avLst/>
            <a:gdLst>
              <a:gd name="T0" fmla="*/ 61 w 74"/>
              <a:gd name="T1" fmla="*/ 55 h 82"/>
              <a:gd name="T2" fmla="*/ 64 w 74"/>
              <a:gd name="T3" fmla="*/ 77 h 82"/>
              <a:gd name="T4" fmla="*/ 64 w 74"/>
              <a:gd name="T5" fmla="*/ 77 h 82"/>
              <a:gd name="T6" fmla="*/ 51 w 74"/>
              <a:gd name="T7" fmla="*/ 80 h 82"/>
              <a:gd name="T8" fmla="*/ 44 w 74"/>
              <a:gd name="T9" fmla="*/ 82 h 82"/>
              <a:gd name="T10" fmla="*/ 38 w 74"/>
              <a:gd name="T11" fmla="*/ 82 h 82"/>
              <a:gd name="T12" fmla="*/ 38 w 74"/>
              <a:gd name="T13" fmla="*/ 82 h 82"/>
              <a:gd name="T14" fmla="*/ 29 w 74"/>
              <a:gd name="T15" fmla="*/ 82 h 82"/>
              <a:gd name="T16" fmla="*/ 21 w 74"/>
              <a:gd name="T17" fmla="*/ 79 h 82"/>
              <a:gd name="T18" fmla="*/ 15 w 74"/>
              <a:gd name="T19" fmla="*/ 77 h 82"/>
              <a:gd name="T20" fmla="*/ 10 w 74"/>
              <a:gd name="T21" fmla="*/ 73 h 82"/>
              <a:gd name="T22" fmla="*/ 6 w 74"/>
              <a:gd name="T23" fmla="*/ 68 h 82"/>
              <a:gd name="T24" fmla="*/ 2 w 74"/>
              <a:gd name="T25" fmla="*/ 62 h 82"/>
              <a:gd name="T26" fmla="*/ 1 w 74"/>
              <a:gd name="T27" fmla="*/ 54 h 82"/>
              <a:gd name="T28" fmla="*/ 0 w 74"/>
              <a:gd name="T29" fmla="*/ 47 h 82"/>
              <a:gd name="T30" fmla="*/ 0 w 74"/>
              <a:gd name="T31" fmla="*/ 47 h 82"/>
              <a:gd name="T32" fmla="*/ 1 w 74"/>
              <a:gd name="T33" fmla="*/ 37 h 82"/>
              <a:gd name="T34" fmla="*/ 4 w 74"/>
              <a:gd name="T35" fmla="*/ 28 h 82"/>
              <a:gd name="T36" fmla="*/ 7 w 74"/>
              <a:gd name="T37" fmla="*/ 20 h 82"/>
              <a:gd name="T38" fmla="*/ 14 w 74"/>
              <a:gd name="T39" fmla="*/ 14 h 82"/>
              <a:gd name="T40" fmla="*/ 20 w 74"/>
              <a:gd name="T41" fmla="*/ 8 h 82"/>
              <a:gd name="T42" fmla="*/ 29 w 74"/>
              <a:gd name="T43" fmla="*/ 4 h 82"/>
              <a:gd name="T44" fmla="*/ 38 w 74"/>
              <a:gd name="T45" fmla="*/ 1 h 82"/>
              <a:gd name="T46" fmla="*/ 48 w 74"/>
              <a:gd name="T47" fmla="*/ 0 h 82"/>
              <a:gd name="T48" fmla="*/ 48 w 74"/>
              <a:gd name="T49" fmla="*/ 0 h 82"/>
              <a:gd name="T50" fmla="*/ 55 w 74"/>
              <a:gd name="T51" fmla="*/ 1 h 82"/>
              <a:gd name="T52" fmla="*/ 61 w 74"/>
              <a:gd name="T53" fmla="*/ 3 h 82"/>
              <a:gd name="T54" fmla="*/ 74 w 74"/>
              <a:gd name="T55" fmla="*/ 5 h 82"/>
              <a:gd name="T56" fmla="*/ 65 w 74"/>
              <a:gd name="T57" fmla="*/ 26 h 82"/>
              <a:gd name="T58" fmla="*/ 65 w 74"/>
              <a:gd name="T59" fmla="*/ 26 h 82"/>
              <a:gd name="T60" fmla="*/ 59 w 74"/>
              <a:gd name="T61" fmla="*/ 24 h 82"/>
              <a:gd name="T62" fmla="*/ 51 w 74"/>
              <a:gd name="T63" fmla="*/ 24 h 82"/>
              <a:gd name="T64" fmla="*/ 51 w 74"/>
              <a:gd name="T65" fmla="*/ 24 h 82"/>
              <a:gd name="T66" fmla="*/ 46 w 74"/>
              <a:gd name="T67" fmla="*/ 24 h 82"/>
              <a:gd name="T68" fmla="*/ 41 w 74"/>
              <a:gd name="T69" fmla="*/ 25 h 82"/>
              <a:gd name="T70" fmla="*/ 39 w 74"/>
              <a:gd name="T71" fmla="*/ 26 h 82"/>
              <a:gd name="T72" fmla="*/ 35 w 74"/>
              <a:gd name="T73" fmla="*/ 29 h 82"/>
              <a:gd name="T74" fmla="*/ 33 w 74"/>
              <a:gd name="T75" fmla="*/ 31 h 82"/>
              <a:gd name="T76" fmla="*/ 31 w 74"/>
              <a:gd name="T77" fmla="*/ 35 h 82"/>
              <a:gd name="T78" fmla="*/ 30 w 74"/>
              <a:gd name="T79" fmla="*/ 39 h 82"/>
              <a:gd name="T80" fmla="*/ 29 w 74"/>
              <a:gd name="T81" fmla="*/ 43 h 82"/>
              <a:gd name="T82" fmla="*/ 29 w 74"/>
              <a:gd name="T83" fmla="*/ 43 h 82"/>
              <a:gd name="T84" fmla="*/ 30 w 74"/>
              <a:gd name="T85" fmla="*/ 50 h 82"/>
              <a:gd name="T86" fmla="*/ 34 w 74"/>
              <a:gd name="T87" fmla="*/ 55 h 82"/>
              <a:gd name="T88" fmla="*/ 40 w 74"/>
              <a:gd name="T89" fmla="*/ 58 h 82"/>
              <a:gd name="T90" fmla="*/ 46 w 74"/>
              <a:gd name="T91" fmla="*/ 59 h 82"/>
              <a:gd name="T92" fmla="*/ 46 w 74"/>
              <a:gd name="T93" fmla="*/ 59 h 82"/>
              <a:gd name="T94" fmla="*/ 55 w 74"/>
              <a:gd name="T95" fmla="*/ 58 h 82"/>
              <a:gd name="T96" fmla="*/ 61 w 74"/>
              <a:gd name="T97" fmla="*/ 55 h 82"/>
              <a:gd name="T98" fmla="*/ 61 w 74"/>
              <a:gd name="T99" fmla="*/ 55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4" h="82">
                <a:moveTo>
                  <a:pt x="61" y="55"/>
                </a:moveTo>
                <a:lnTo>
                  <a:pt x="64" y="77"/>
                </a:lnTo>
                <a:lnTo>
                  <a:pt x="64" y="77"/>
                </a:lnTo>
                <a:lnTo>
                  <a:pt x="51" y="80"/>
                </a:lnTo>
                <a:lnTo>
                  <a:pt x="44" y="82"/>
                </a:lnTo>
                <a:lnTo>
                  <a:pt x="38" y="82"/>
                </a:lnTo>
                <a:lnTo>
                  <a:pt x="38" y="82"/>
                </a:lnTo>
                <a:lnTo>
                  <a:pt x="29" y="82"/>
                </a:lnTo>
                <a:lnTo>
                  <a:pt x="21" y="79"/>
                </a:lnTo>
                <a:lnTo>
                  <a:pt x="15" y="77"/>
                </a:lnTo>
                <a:lnTo>
                  <a:pt x="10" y="73"/>
                </a:lnTo>
                <a:lnTo>
                  <a:pt x="6" y="68"/>
                </a:lnTo>
                <a:lnTo>
                  <a:pt x="2" y="62"/>
                </a:lnTo>
                <a:lnTo>
                  <a:pt x="1" y="54"/>
                </a:lnTo>
                <a:lnTo>
                  <a:pt x="0" y="47"/>
                </a:lnTo>
                <a:lnTo>
                  <a:pt x="0" y="47"/>
                </a:lnTo>
                <a:lnTo>
                  <a:pt x="1" y="37"/>
                </a:lnTo>
                <a:lnTo>
                  <a:pt x="4" y="28"/>
                </a:lnTo>
                <a:lnTo>
                  <a:pt x="7" y="20"/>
                </a:lnTo>
                <a:lnTo>
                  <a:pt x="14" y="14"/>
                </a:lnTo>
                <a:lnTo>
                  <a:pt x="20" y="8"/>
                </a:lnTo>
                <a:lnTo>
                  <a:pt x="29" y="4"/>
                </a:lnTo>
                <a:lnTo>
                  <a:pt x="38" y="1"/>
                </a:lnTo>
                <a:lnTo>
                  <a:pt x="48" y="0"/>
                </a:lnTo>
                <a:lnTo>
                  <a:pt x="48" y="0"/>
                </a:lnTo>
                <a:lnTo>
                  <a:pt x="55" y="1"/>
                </a:lnTo>
                <a:lnTo>
                  <a:pt x="61" y="3"/>
                </a:lnTo>
                <a:lnTo>
                  <a:pt x="74" y="5"/>
                </a:lnTo>
                <a:lnTo>
                  <a:pt x="65" y="26"/>
                </a:lnTo>
                <a:lnTo>
                  <a:pt x="65" y="26"/>
                </a:lnTo>
                <a:lnTo>
                  <a:pt x="59" y="24"/>
                </a:lnTo>
                <a:lnTo>
                  <a:pt x="51" y="24"/>
                </a:lnTo>
                <a:lnTo>
                  <a:pt x="51" y="24"/>
                </a:lnTo>
                <a:lnTo>
                  <a:pt x="46" y="24"/>
                </a:lnTo>
                <a:lnTo>
                  <a:pt x="41" y="25"/>
                </a:lnTo>
                <a:lnTo>
                  <a:pt x="39" y="26"/>
                </a:lnTo>
                <a:lnTo>
                  <a:pt x="35" y="29"/>
                </a:lnTo>
                <a:lnTo>
                  <a:pt x="33" y="31"/>
                </a:lnTo>
                <a:lnTo>
                  <a:pt x="31" y="35"/>
                </a:lnTo>
                <a:lnTo>
                  <a:pt x="30" y="39"/>
                </a:lnTo>
                <a:lnTo>
                  <a:pt x="29" y="43"/>
                </a:lnTo>
                <a:lnTo>
                  <a:pt x="29" y="43"/>
                </a:lnTo>
                <a:lnTo>
                  <a:pt x="30" y="50"/>
                </a:lnTo>
                <a:lnTo>
                  <a:pt x="34" y="55"/>
                </a:lnTo>
                <a:lnTo>
                  <a:pt x="40" y="58"/>
                </a:lnTo>
                <a:lnTo>
                  <a:pt x="46" y="59"/>
                </a:lnTo>
                <a:lnTo>
                  <a:pt x="46" y="59"/>
                </a:lnTo>
                <a:lnTo>
                  <a:pt x="55" y="58"/>
                </a:lnTo>
                <a:lnTo>
                  <a:pt x="61" y="55"/>
                </a:lnTo>
                <a:lnTo>
                  <a:pt x="61" y="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61" name="Freeform 1186">
            <a:extLst>
              <a:ext uri="{FF2B5EF4-FFF2-40B4-BE49-F238E27FC236}">
                <a16:creationId xmlns:a16="http://schemas.microsoft.com/office/drawing/2014/main" id="{2006FC2F-508D-4079-B6AB-5A98B4060D55}"/>
              </a:ext>
            </a:extLst>
          </p:cNvPr>
          <p:cNvSpPr>
            <a:spLocks/>
          </p:cNvSpPr>
          <p:nvPr/>
        </p:nvSpPr>
        <p:spPr bwMode="auto">
          <a:xfrm>
            <a:off x="6022418" y="4672196"/>
            <a:ext cx="122238" cy="101600"/>
          </a:xfrm>
          <a:custGeom>
            <a:avLst/>
            <a:gdLst>
              <a:gd name="T0" fmla="*/ 69 w 77"/>
              <a:gd name="T1" fmla="*/ 41 h 64"/>
              <a:gd name="T2" fmla="*/ 69 w 77"/>
              <a:gd name="T3" fmla="*/ 41 h 64"/>
              <a:gd name="T4" fmla="*/ 70 w 77"/>
              <a:gd name="T5" fmla="*/ 44 h 64"/>
              <a:gd name="T6" fmla="*/ 72 w 77"/>
              <a:gd name="T7" fmla="*/ 45 h 64"/>
              <a:gd name="T8" fmla="*/ 73 w 77"/>
              <a:gd name="T9" fmla="*/ 45 h 64"/>
              <a:gd name="T10" fmla="*/ 77 w 77"/>
              <a:gd name="T11" fmla="*/ 45 h 64"/>
              <a:gd name="T12" fmla="*/ 74 w 77"/>
              <a:gd name="T13" fmla="*/ 61 h 64"/>
              <a:gd name="T14" fmla="*/ 74 w 77"/>
              <a:gd name="T15" fmla="*/ 61 h 64"/>
              <a:gd name="T16" fmla="*/ 67 w 77"/>
              <a:gd name="T17" fmla="*/ 64 h 64"/>
              <a:gd name="T18" fmla="*/ 58 w 77"/>
              <a:gd name="T19" fmla="*/ 64 h 64"/>
              <a:gd name="T20" fmla="*/ 58 w 77"/>
              <a:gd name="T21" fmla="*/ 64 h 64"/>
              <a:gd name="T22" fmla="*/ 53 w 77"/>
              <a:gd name="T23" fmla="*/ 64 h 64"/>
              <a:gd name="T24" fmla="*/ 49 w 77"/>
              <a:gd name="T25" fmla="*/ 62 h 64"/>
              <a:gd name="T26" fmla="*/ 47 w 77"/>
              <a:gd name="T27" fmla="*/ 61 h 64"/>
              <a:gd name="T28" fmla="*/ 44 w 77"/>
              <a:gd name="T29" fmla="*/ 59 h 64"/>
              <a:gd name="T30" fmla="*/ 42 w 77"/>
              <a:gd name="T31" fmla="*/ 56 h 64"/>
              <a:gd name="T32" fmla="*/ 42 w 77"/>
              <a:gd name="T33" fmla="*/ 54 h 64"/>
              <a:gd name="T34" fmla="*/ 42 w 77"/>
              <a:gd name="T35" fmla="*/ 46 h 64"/>
              <a:gd name="T36" fmla="*/ 44 w 77"/>
              <a:gd name="T37" fmla="*/ 27 h 64"/>
              <a:gd name="T38" fmla="*/ 44 w 77"/>
              <a:gd name="T39" fmla="*/ 27 h 64"/>
              <a:gd name="T40" fmla="*/ 44 w 77"/>
              <a:gd name="T41" fmla="*/ 25 h 64"/>
              <a:gd name="T42" fmla="*/ 43 w 77"/>
              <a:gd name="T43" fmla="*/ 24 h 64"/>
              <a:gd name="T44" fmla="*/ 42 w 77"/>
              <a:gd name="T45" fmla="*/ 22 h 64"/>
              <a:gd name="T46" fmla="*/ 39 w 77"/>
              <a:gd name="T47" fmla="*/ 21 h 64"/>
              <a:gd name="T48" fmla="*/ 39 w 77"/>
              <a:gd name="T49" fmla="*/ 21 h 64"/>
              <a:gd name="T50" fmla="*/ 38 w 77"/>
              <a:gd name="T51" fmla="*/ 22 h 64"/>
              <a:gd name="T52" fmla="*/ 35 w 77"/>
              <a:gd name="T53" fmla="*/ 24 h 64"/>
              <a:gd name="T54" fmla="*/ 34 w 77"/>
              <a:gd name="T55" fmla="*/ 27 h 64"/>
              <a:gd name="T56" fmla="*/ 29 w 77"/>
              <a:gd name="T57" fmla="*/ 62 h 64"/>
              <a:gd name="T58" fmla="*/ 0 w 77"/>
              <a:gd name="T59" fmla="*/ 62 h 64"/>
              <a:gd name="T60" fmla="*/ 9 w 77"/>
              <a:gd name="T61" fmla="*/ 1 h 64"/>
              <a:gd name="T62" fmla="*/ 37 w 77"/>
              <a:gd name="T63" fmla="*/ 1 h 64"/>
              <a:gd name="T64" fmla="*/ 35 w 77"/>
              <a:gd name="T65" fmla="*/ 7 h 64"/>
              <a:gd name="T66" fmla="*/ 35 w 77"/>
              <a:gd name="T67" fmla="*/ 7 h 64"/>
              <a:gd name="T68" fmla="*/ 39 w 77"/>
              <a:gd name="T69" fmla="*/ 3 h 64"/>
              <a:gd name="T70" fmla="*/ 44 w 77"/>
              <a:gd name="T71" fmla="*/ 2 h 64"/>
              <a:gd name="T72" fmla="*/ 49 w 77"/>
              <a:gd name="T73" fmla="*/ 0 h 64"/>
              <a:gd name="T74" fmla="*/ 54 w 77"/>
              <a:gd name="T75" fmla="*/ 0 h 64"/>
              <a:gd name="T76" fmla="*/ 54 w 77"/>
              <a:gd name="T77" fmla="*/ 0 h 64"/>
              <a:gd name="T78" fmla="*/ 59 w 77"/>
              <a:gd name="T79" fmla="*/ 0 h 64"/>
              <a:gd name="T80" fmla="*/ 63 w 77"/>
              <a:gd name="T81" fmla="*/ 1 h 64"/>
              <a:gd name="T82" fmla="*/ 67 w 77"/>
              <a:gd name="T83" fmla="*/ 3 h 64"/>
              <a:gd name="T84" fmla="*/ 69 w 77"/>
              <a:gd name="T85" fmla="*/ 6 h 64"/>
              <a:gd name="T86" fmla="*/ 70 w 77"/>
              <a:gd name="T87" fmla="*/ 8 h 64"/>
              <a:gd name="T88" fmla="*/ 72 w 77"/>
              <a:gd name="T89" fmla="*/ 12 h 64"/>
              <a:gd name="T90" fmla="*/ 73 w 77"/>
              <a:gd name="T91" fmla="*/ 16 h 64"/>
              <a:gd name="T92" fmla="*/ 73 w 77"/>
              <a:gd name="T93" fmla="*/ 21 h 64"/>
              <a:gd name="T94" fmla="*/ 69 w 77"/>
              <a:gd name="T95" fmla="*/ 4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7" h="64">
                <a:moveTo>
                  <a:pt x="69" y="41"/>
                </a:moveTo>
                <a:lnTo>
                  <a:pt x="69" y="41"/>
                </a:lnTo>
                <a:lnTo>
                  <a:pt x="70" y="44"/>
                </a:lnTo>
                <a:lnTo>
                  <a:pt x="72" y="45"/>
                </a:lnTo>
                <a:lnTo>
                  <a:pt x="73" y="45"/>
                </a:lnTo>
                <a:lnTo>
                  <a:pt x="77" y="45"/>
                </a:lnTo>
                <a:lnTo>
                  <a:pt x="74" y="61"/>
                </a:lnTo>
                <a:lnTo>
                  <a:pt x="74" y="61"/>
                </a:lnTo>
                <a:lnTo>
                  <a:pt x="67" y="64"/>
                </a:lnTo>
                <a:lnTo>
                  <a:pt x="58" y="64"/>
                </a:lnTo>
                <a:lnTo>
                  <a:pt x="58" y="64"/>
                </a:lnTo>
                <a:lnTo>
                  <a:pt x="53" y="64"/>
                </a:lnTo>
                <a:lnTo>
                  <a:pt x="49" y="62"/>
                </a:lnTo>
                <a:lnTo>
                  <a:pt x="47" y="61"/>
                </a:lnTo>
                <a:lnTo>
                  <a:pt x="44" y="59"/>
                </a:lnTo>
                <a:lnTo>
                  <a:pt x="42" y="56"/>
                </a:lnTo>
                <a:lnTo>
                  <a:pt x="42" y="54"/>
                </a:lnTo>
                <a:lnTo>
                  <a:pt x="42" y="46"/>
                </a:lnTo>
                <a:lnTo>
                  <a:pt x="44" y="27"/>
                </a:lnTo>
                <a:lnTo>
                  <a:pt x="44" y="27"/>
                </a:lnTo>
                <a:lnTo>
                  <a:pt x="44" y="25"/>
                </a:lnTo>
                <a:lnTo>
                  <a:pt x="43" y="24"/>
                </a:lnTo>
                <a:lnTo>
                  <a:pt x="42" y="22"/>
                </a:lnTo>
                <a:lnTo>
                  <a:pt x="39" y="21"/>
                </a:lnTo>
                <a:lnTo>
                  <a:pt x="39" y="21"/>
                </a:lnTo>
                <a:lnTo>
                  <a:pt x="38" y="22"/>
                </a:lnTo>
                <a:lnTo>
                  <a:pt x="35" y="24"/>
                </a:lnTo>
                <a:lnTo>
                  <a:pt x="34" y="27"/>
                </a:lnTo>
                <a:lnTo>
                  <a:pt x="29" y="62"/>
                </a:lnTo>
                <a:lnTo>
                  <a:pt x="0" y="62"/>
                </a:lnTo>
                <a:lnTo>
                  <a:pt x="9" y="1"/>
                </a:lnTo>
                <a:lnTo>
                  <a:pt x="37" y="1"/>
                </a:lnTo>
                <a:lnTo>
                  <a:pt x="35" y="7"/>
                </a:lnTo>
                <a:lnTo>
                  <a:pt x="35" y="7"/>
                </a:lnTo>
                <a:lnTo>
                  <a:pt x="39" y="3"/>
                </a:lnTo>
                <a:lnTo>
                  <a:pt x="44" y="2"/>
                </a:lnTo>
                <a:lnTo>
                  <a:pt x="49" y="0"/>
                </a:lnTo>
                <a:lnTo>
                  <a:pt x="54" y="0"/>
                </a:lnTo>
                <a:lnTo>
                  <a:pt x="54" y="0"/>
                </a:lnTo>
                <a:lnTo>
                  <a:pt x="59" y="0"/>
                </a:lnTo>
                <a:lnTo>
                  <a:pt x="63" y="1"/>
                </a:lnTo>
                <a:lnTo>
                  <a:pt x="67" y="3"/>
                </a:lnTo>
                <a:lnTo>
                  <a:pt x="69" y="6"/>
                </a:lnTo>
                <a:lnTo>
                  <a:pt x="70" y="8"/>
                </a:lnTo>
                <a:lnTo>
                  <a:pt x="72" y="12"/>
                </a:lnTo>
                <a:lnTo>
                  <a:pt x="73" y="16"/>
                </a:lnTo>
                <a:lnTo>
                  <a:pt x="73" y="21"/>
                </a:lnTo>
                <a:lnTo>
                  <a:pt x="69" y="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62" name="Freeform 1187">
            <a:extLst>
              <a:ext uri="{FF2B5EF4-FFF2-40B4-BE49-F238E27FC236}">
                <a16:creationId xmlns:a16="http://schemas.microsoft.com/office/drawing/2014/main" id="{BDB3D597-EC7A-4391-93EB-368BE7E87670}"/>
              </a:ext>
            </a:extLst>
          </p:cNvPr>
          <p:cNvSpPr>
            <a:spLocks/>
          </p:cNvSpPr>
          <p:nvPr/>
        </p:nvSpPr>
        <p:spPr bwMode="auto">
          <a:xfrm>
            <a:off x="6354206" y="3087871"/>
            <a:ext cx="119063" cy="128588"/>
          </a:xfrm>
          <a:custGeom>
            <a:avLst/>
            <a:gdLst>
              <a:gd name="T0" fmla="*/ 74 w 75"/>
              <a:gd name="T1" fmla="*/ 36 h 81"/>
              <a:gd name="T2" fmla="*/ 67 w 75"/>
              <a:gd name="T3" fmla="*/ 75 h 81"/>
              <a:gd name="T4" fmla="*/ 67 w 75"/>
              <a:gd name="T5" fmla="*/ 75 h 81"/>
              <a:gd name="T6" fmla="*/ 61 w 75"/>
              <a:gd name="T7" fmla="*/ 77 h 81"/>
              <a:gd name="T8" fmla="*/ 54 w 75"/>
              <a:gd name="T9" fmla="*/ 79 h 81"/>
              <a:gd name="T10" fmla="*/ 45 w 75"/>
              <a:gd name="T11" fmla="*/ 80 h 81"/>
              <a:gd name="T12" fmla="*/ 37 w 75"/>
              <a:gd name="T13" fmla="*/ 81 h 81"/>
              <a:gd name="T14" fmla="*/ 37 w 75"/>
              <a:gd name="T15" fmla="*/ 81 h 81"/>
              <a:gd name="T16" fmla="*/ 28 w 75"/>
              <a:gd name="T17" fmla="*/ 80 h 81"/>
              <a:gd name="T18" fmla="*/ 21 w 75"/>
              <a:gd name="T19" fmla="*/ 79 h 81"/>
              <a:gd name="T20" fmla="*/ 15 w 75"/>
              <a:gd name="T21" fmla="*/ 76 h 81"/>
              <a:gd name="T22" fmla="*/ 10 w 75"/>
              <a:gd name="T23" fmla="*/ 71 h 81"/>
              <a:gd name="T24" fmla="*/ 5 w 75"/>
              <a:gd name="T25" fmla="*/ 66 h 81"/>
              <a:gd name="T26" fmla="*/ 2 w 75"/>
              <a:gd name="T27" fmla="*/ 61 h 81"/>
              <a:gd name="T28" fmla="*/ 0 w 75"/>
              <a:gd name="T29" fmla="*/ 54 h 81"/>
              <a:gd name="T30" fmla="*/ 0 w 75"/>
              <a:gd name="T31" fmla="*/ 46 h 81"/>
              <a:gd name="T32" fmla="*/ 0 w 75"/>
              <a:gd name="T33" fmla="*/ 46 h 81"/>
              <a:gd name="T34" fmla="*/ 0 w 75"/>
              <a:gd name="T35" fmla="*/ 36 h 81"/>
              <a:gd name="T36" fmla="*/ 3 w 75"/>
              <a:gd name="T37" fmla="*/ 27 h 81"/>
              <a:gd name="T38" fmla="*/ 7 w 75"/>
              <a:gd name="T39" fmla="*/ 20 h 81"/>
              <a:gd name="T40" fmla="*/ 13 w 75"/>
              <a:gd name="T41" fmla="*/ 12 h 81"/>
              <a:gd name="T42" fmla="*/ 21 w 75"/>
              <a:gd name="T43" fmla="*/ 7 h 81"/>
              <a:gd name="T44" fmla="*/ 30 w 75"/>
              <a:gd name="T45" fmla="*/ 3 h 81"/>
              <a:gd name="T46" fmla="*/ 40 w 75"/>
              <a:gd name="T47" fmla="*/ 1 h 81"/>
              <a:gd name="T48" fmla="*/ 50 w 75"/>
              <a:gd name="T49" fmla="*/ 0 h 81"/>
              <a:gd name="T50" fmla="*/ 50 w 75"/>
              <a:gd name="T51" fmla="*/ 0 h 81"/>
              <a:gd name="T52" fmla="*/ 64 w 75"/>
              <a:gd name="T53" fmla="*/ 1 h 81"/>
              <a:gd name="T54" fmla="*/ 75 w 75"/>
              <a:gd name="T55" fmla="*/ 3 h 81"/>
              <a:gd name="T56" fmla="*/ 67 w 75"/>
              <a:gd name="T57" fmla="*/ 25 h 81"/>
              <a:gd name="T58" fmla="*/ 67 w 75"/>
              <a:gd name="T59" fmla="*/ 25 h 81"/>
              <a:gd name="T60" fmla="*/ 61 w 75"/>
              <a:gd name="T61" fmla="*/ 23 h 81"/>
              <a:gd name="T62" fmla="*/ 51 w 75"/>
              <a:gd name="T63" fmla="*/ 22 h 81"/>
              <a:gd name="T64" fmla="*/ 51 w 75"/>
              <a:gd name="T65" fmla="*/ 22 h 81"/>
              <a:gd name="T66" fmla="*/ 46 w 75"/>
              <a:gd name="T67" fmla="*/ 22 h 81"/>
              <a:gd name="T68" fmla="*/ 41 w 75"/>
              <a:gd name="T69" fmla="*/ 23 h 81"/>
              <a:gd name="T70" fmla="*/ 36 w 75"/>
              <a:gd name="T71" fmla="*/ 26 h 81"/>
              <a:gd name="T72" fmla="*/ 33 w 75"/>
              <a:gd name="T73" fmla="*/ 28 h 81"/>
              <a:gd name="T74" fmla="*/ 31 w 75"/>
              <a:gd name="T75" fmla="*/ 31 h 81"/>
              <a:gd name="T76" fmla="*/ 30 w 75"/>
              <a:gd name="T77" fmla="*/ 35 h 81"/>
              <a:gd name="T78" fmla="*/ 28 w 75"/>
              <a:gd name="T79" fmla="*/ 42 h 81"/>
              <a:gd name="T80" fmla="*/ 28 w 75"/>
              <a:gd name="T81" fmla="*/ 42 h 81"/>
              <a:gd name="T82" fmla="*/ 30 w 75"/>
              <a:gd name="T83" fmla="*/ 50 h 81"/>
              <a:gd name="T84" fmla="*/ 32 w 75"/>
              <a:gd name="T85" fmla="*/ 55 h 81"/>
              <a:gd name="T86" fmla="*/ 37 w 75"/>
              <a:gd name="T87" fmla="*/ 57 h 81"/>
              <a:gd name="T88" fmla="*/ 42 w 75"/>
              <a:gd name="T89" fmla="*/ 59 h 81"/>
              <a:gd name="T90" fmla="*/ 42 w 75"/>
              <a:gd name="T91" fmla="*/ 59 h 81"/>
              <a:gd name="T92" fmla="*/ 45 w 75"/>
              <a:gd name="T93" fmla="*/ 59 h 81"/>
              <a:gd name="T94" fmla="*/ 48 w 75"/>
              <a:gd name="T95" fmla="*/ 36 h 81"/>
              <a:gd name="T96" fmla="*/ 74 w 75"/>
              <a:gd name="T97" fmla="*/ 36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5" h="81">
                <a:moveTo>
                  <a:pt x="74" y="36"/>
                </a:moveTo>
                <a:lnTo>
                  <a:pt x="67" y="75"/>
                </a:lnTo>
                <a:lnTo>
                  <a:pt x="67" y="75"/>
                </a:lnTo>
                <a:lnTo>
                  <a:pt x="61" y="77"/>
                </a:lnTo>
                <a:lnTo>
                  <a:pt x="54" y="79"/>
                </a:lnTo>
                <a:lnTo>
                  <a:pt x="45" y="80"/>
                </a:lnTo>
                <a:lnTo>
                  <a:pt x="37" y="81"/>
                </a:lnTo>
                <a:lnTo>
                  <a:pt x="37" y="81"/>
                </a:lnTo>
                <a:lnTo>
                  <a:pt x="28" y="80"/>
                </a:lnTo>
                <a:lnTo>
                  <a:pt x="21" y="79"/>
                </a:lnTo>
                <a:lnTo>
                  <a:pt x="15" y="76"/>
                </a:lnTo>
                <a:lnTo>
                  <a:pt x="10" y="71"/>
                </a:lnTo>
                <a:lnTo>
                  <a:pt x="5" y="66"/>
                </a:lnTo>
                <a:lnTo>
                  <a:pt x="2" y="61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3" y="27"/>
                </a:lnTo>
                <a:lnTo>
                  <a:pt x="7" y="20"/>
                </a:lnTo>
                <a:lnTo>
                  <a:pt x="13" y="12"/>
                </a:lnTo>
                <a:lnTo>
                  <a:pt x="21" y="7"/>
                </a:lnTo>
                <a:lnTo>
                  <a:pt x="30" y="3"/>
                </a:lnTo>
                <a:lnTo>
                  <a:pt x="40" y="1"/>
                </a:lnTo>
                <a:lnTo>
                  <a:pt x="50" y="0"/>
                </a:lnTo>
                <a:lnTo>
                  <a:pt x="50" y="0"/>
                </a:lnTo>
                <a:lnTo>
                  <a:pt x="64" y="1"/>
                </a:lnTo>
                <a:lnTo>
                  <a:pt x="75" y="3"/>
                </a:lnTo>
                <a:lnTo>
                  <a:pt x="67" y="25"/>
                </a:lnTo>
                <a:lnTo>
                  <a:pt x="67" y="25"/>
                </a:lnTo>
                <a:lnTo>
                  <a:pt x="61" y="23"/>
                </a:lnTo>
                <a:lnTo>
                  <a:pt x="51" y="22"/>
                </a:lnTo>
                <a:lnTo>
                  <a:pt x="51" y="22"/>
                </a:lnTo>
                <a:lnTo>
                  <a:pt x="46" y="22"/>
                </a:lnTo>
                <a:lnTo>
                  <a:pt x="41" y="23"/>
                </a:lnTo>
                <a:lnTo>
                  <a:pt x="36" y="26"/>
                </a:lnTo>
                <a:lnTo>
                  <a:pt x="33" y="28"/>
                </a:lnTo>
                <a:lnTo>
                  <a:pt x="31" y="31"/>
                </a:lnTo>
                <a:lnTo>
                  <a:pt x="30" y="35"/>
                </a:lnTo>
                <a:lnTo>
                  <a:pt x="28" y="42"/>
                </a:lnTo>
                <a:lnTo>
                  <a:pt x="28" y="42"/>
                </a:lnTo>
                <a:lnTo>
                  <a:pt x="30" y="50"/>
                </a:lnTo>
                <a:lnTo>
                  <a:pt x="32" y="55"/>
                </a:lnTo>
                <a:lnTo>
                  <a:pt x="37" y="57"/>
                </a:lnTo>
                <a:lnTo>
                  <a:pt x="42" y="59"/>
                </a:lnTo>
                <a:lnTo>
                  <a:pt x="42" y="59"/>
                </a:lnTo>
                <a:lnTo>
                  <a:pt x="45" y="59"/>
                </a:lnTo>
                <a:lnTo>
                  <a:pt x="48" y="36"/>
                </a:lnTo>
                <a:lnTo>
                  <a:pt x="74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63" name="Freeform 1188">
            <a:extLst>
              <a:ext uri="{FF2B5EF4-FFF2-40B4-BE49-F238E27FC236}">
                <a16:creationId xmlns:a16="http://schemas.microsoft.com/office/drawing/2014/main" id="{8DDF6081-C2BE-4CE2-9744-54A0E3E06803}"/>
              </a:ext>
            </a:extLst>
          </p:cNvPr>
          <p:cNvSpPr>
            <a:spLocks noEditPoints="1"/>
          </p:cNvSpPr>
          <p:nvPr/>
        </p:nvSpPr>
        <p:spPr bwMode="auto">
          <a:xfrm>
            <a:off x="6476443" y="3114859"/>
            <a:ext cx="120650" cy="101600"/>
          </a:xfrm>
          <a:custGeom>
            <a:avLst/>
            <a:gdLst>
              <a:gd name="T0" fmla="*/ 47 w 76"/>
              <a:gd name="T1" fmla="*/ 1 h 64"/>
              <a:gd name="T2" fmla="*/ 68 w 76"/>
              <a:gd name="T3" fmla="*/ 40 h 64"/>
              <a:gd name="T4" fmla="*/ 69 w 76"/>
              <a:gd name="T5" fmla="*/ 43 h 64"/>
              <a:gd name="T6" fmla="*/ 72 w 76"/>
              <a:gd name="T7" fmla="*/ 45 h 64"/>
              <a:gd name="T8" fmla="*/ 73 w 76"/>
              <a:gd name="T9" fmla="*/ 62 h 64"/>
              <a:gd name="T10" fmla="*/ 66 w 76"/>
              <a:gd name="T11" fmla="*/ 63 h 64"/>
              <a:gd name="T12" fmla="*/ 57 w 76"/>
              <a:gd name="T13" fmla="*/ 64 h 64"/>
              <a:gd name="T14" fmla="*/ 47 w 76"/>
              <a:gd name="T15" fmla="*/ 62 h 64"/>
              <a:gd name="T16" fmla="*/ 41 w 76"/>
              <a:gd name="T17" fmla="*/ 54 h 64"/>
              <a:gd name="T18" fmla="*/ 37 w 76"/>
              <a:gd name="T19" fmla="*/ 58 h 64"/>
              <a:gd name="T20" fmla="*/ 27 w 76"/>
              <a:gd name="T21" fmla="*/ 63 h 64"/>
              <a:gd name="T22" fmla="*/ 20 w 76"/>
              <a:gd name="T23" fmla="*/ 64 h 64"/>
              <a:gd name="T24" fmla="*/ 13 w 76"/>
              <a:gd name="T25" fmla="*/ 62 h 64"/>
              <a:gd name="T26" fmla="*/ 5 w 76"/>
              <a:gd name="T27" fmla="*/ 55 h 64"/>
              <a:gd name="T28" fmla="*/ 2 w 76"/>
              <a:gd name="T29" fmla="*/ 48 h 64"/>
              <a:gd name="T30" fmla="*/ 0 w 76"/>
              <a:gd name="T31" fmla="*/ 37 h 64"/>
              <a:gd name="T32" fmla="*/ 3 w 76"/>
              <a:gd name="T33" fmla="*/ 23 h 64"/>
              <a:gd name="T34" fmla="*/ 9 w 76"/>
              <a:gd name="T35" fmla="*/ 10 h 64"/>
              <a:gd name="T36" fmla="*/ 19 w 76"/>
              <a:gd name="T37" fmla="*/ 3 h 64"/>
              <a:gd name="T38" fmla="*/ 30 w 76"/>
              <a:gd name="T39" fmla="*/ 0 h 64"/>
              <a:gd name="T40" fmla="*/ 35 w 76"/>
              <a:gd name="T41" fmla="*/ 0 h 64"/>
              <a:gd name="T42" fmla="*/ 43 w 76"/>
              <a:gd name="T43" fmla="*/ 4 h 64"/>
              <a:gd name="T44" fmla="*/ 46 w 76"/>
              <a:gd name="T45" fmla="*/ 8 h 64"/>
              <a:gd name="T46" fmla="*/ 44 w 76"/>
              <a:gd name="T47" fmla="*/ 30 h 64"/>
              <a:gd name="T48" fmla="*/ 43 w 76"/>
              <a:gd name="T49" fmla="*/ 24 h 64"/>
              <a:gd name="T50" fmla="*/ 38 w 76"/>
              <a:gd name="T51" fmla="*/ 21 h 64"/>
              <a:gd name="T52" fmla="*/ 34 w 76"/>
              <a:gd name="T53" fmla="*/ 23 h 64"/>
              <a:gd name="T54" fmla="*/ 29 w 76"/>
              <a:gd name="T55" fmla="*/ 29 h 64"/>
              <a:gd name="T56" fmla="*/ 28 w 76"/>
              <a:gd name="T57" fmla="*/ 33 h 64"/>
              <a:gd name="T58" fmla="*/ 29 w 76"/>
              <a:gd name="T59" fmla="*/ 39 h 64"/>
              <a:gd name="T60" fmla="*/ 34 w 76"/>
              <a:gd name="T61" fmla="*/ 42 h 64"/>
              <a:gd name="T62" fmla="*/ 38 w 76"/>
              <a:gd name="T63" fmla="*/ 40 h 64"/>
              <a:gd name="T64" fmla="*/ 44 w 76"/>
              <a:gd name="T65" fmla="*/ 34 h 64"/>
              <a:gd name="T66" fmla="*/ 44 w 76"/>
              <a:gd name="T67" fmla="*/ 3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6" h="64">
                <a:moveTo>
                  <a:pt x="46" y="8"/>
                </a:moveTo>
                <a:lnTo>
                  <a:pt x="47" y="1"/>
                </a:lnTo>
                <a:lnTo>
                  <a:pt x="74" y="1"/>
                </a:lnTo>
                <a:lnTo>
                  <a:pt x="68" y="40"/>
                </a:lnTo>
                <a:lnTo>
                  <a:pt x="68" y="40"/>
                </a:lnTo>
                <a:lnTo>
                  <a:pt x="69" y="43"/>
                </a:lnTo>
                <a:lnTo>
                  <a:pt x="71" y="45"/>
                </a:lnTo>
                <a:lnTo>
                  <a:pt x="72" y="45"/>
                </a:lnTo>
                <a:lnTo>
                  <a:pt x="76" y="45"/>
                </a:lnTo>
                <a:lnTo>
                  <a:pt x="73" y="62"/>
                </a:lnTo>
                <a:lnTo>
                  <a:pt x="73" y="62"/>
                </a:lnTo>
                <a:lnTo>
                  <a:pt x="66" y="63"/>
                </a:lnTo>
                <a:lnTo>
                  <a:pt x="57" y="64"/>
                </a:lnTo>
                <a:lnTo>
                  <a:pt x="57" y="64"/>
                </a:lnTo>
                <a:lnTo>
                  <a:pt x="51" y="63"/>
                </a:lnTo>
                <a:lnTo>
                  <a:pt x="47" y="62"/>
                </a:lnTo>
                <a:lnTo>
                  <a:pt x="43" y="58"/>
                </a:lnTo>
                <a:lnTo>
                  <a:pt x="41" y="54"/>
                </a:lnTo>
                <a:lnTo>
                  <a:pt x="41" y="54"/>
                </a:lnTo>
                <a:lnTo>
                  <a:pt x="37" y="58"/>
                </a:lnTo>
                <a:lnTo>
                  <a:pt x="33" y="62"/>
                </a:lnTo>
                <a:lnTo>
                  <a:pt x="27" y="63"/>
                </a:lnTo>
                <a:lnTo>
                  <a:pt x="20" y="64"/>
                </a:lnTo>
                <a:lnTo>
                  <a:pt x="20" y="64"/>
                </a:lnTo>
                <a:lnTo>
                  <a:pt x="17" y="63"/>
                </a:lnTo>
                <a:lnTo>
                  <a:pt x="13" y="62"/>
                </a:lnTo>
                <a:lnTo>
                  <a:pt x="9" y="59"/>
                </a:lnTo>
                <a:lnTo>
                  <a:pt x="5" y="55"/>
                </a:lnTo>
                <a:lnTo>
                  <a:pt x="4" y="52"/>
                </a:lnTo>
                <a:lnTo>
                  <a:pt x="2" y="48"/>
                </a:lnTo>
                <a:lnTo>
                  <a:pt x="0" y="37"/>
                </a:lnTo>
                <a:lnTo>
                  <a:pt x="0" y="37"/>
                </a:lnTo>
                <a:lnTo>
                  <a:pt x="2" y="29"/>
                </a:lnTo>
                <a:lnTo>
                  <a:pt x="3" y="23"/>
                </a:lnTo>
                <a:lnTo>
                  <a:pt x="5" y="16"/>
                </a:lnTo>
                <a:lnTo>
                  <a:pt x="9" y="10"/>
                </a:lnTo>
                <a:lnTo>
                  <a:pt x="14" y="6"/>
                </a:lnTo>
                <a:lnTo>
                  <a:pt x="19" y="3"/>
                </a:lnTo>
                <a:lnTo>
                  <a:pt x="25" y="0"/>
                </a:lnTo>
                <a:lnTo>
                  <a:pt x="30" y="0"/>
                </a:lnTo>
                <a:lnTo>
                  <a:pt x="30" y="0"/>
                </a:lnTo>
                <a:lnTo>
                  <a:pt x="35" y="0"/>
                </a:lnTo>
                <a:lnTo>
                  <a:pt x="39" y="1"/>
                </a:lnTo>
                <a:lnTo>
                  <a:pt x="43" y="4"/>
                </a:lnTo>
                <a:lnTo>
                  <a:pt x="46" y="8"/>
                </a:lnTo>
                <a:lnTo>
                  <a:pt x="46" y="8"/>
                </a:lnTo>
                <a:close/>
                <a:moveTo>
                  <a:pt x="44" y="30"/>
                </a:moveTo>
                <a:lnTo>
                  <a:pt x="44" y="30"/>
                </a:lnTo>
                <a:lnTo>
                  <a:pt x="44" y="26"/>
                </a:lnTo>
                <a:lnTo>
                  <a:pt x="43" y="24"/>
                </a:lnTo>
                <a:lnTo>
                  <a:pt x="41" y="21"/>
                </a:lnTo>
                <a:lnTo>
                  <a:pt x="38" y="21"/>
                </a:lnTo>
                <a:lnTo>
                  <a:pt x="38" y="21"/>
                </a:lnTo>
                <a:lnTo>
                  <a:pt x="34" y="23"/>
                </a:lnTo>
                <a:lnTo>
                  <a:pt x="30" y="25"/>
                </a:lnTo>
                <a:lnTo>
                  <a:pt x="29" y="29"/>
                </a:lnTo>
                <a:lnTo>
                  <a:pt x="28" y="33"/>
                </a:lnTo>
                <a:lnTo>
                  <a:pt x="28" y="33"/>
                </a:lnTo>
                <a:lnTo>
                  <a:pt x="28" y="37"/>
                </a:lnTo>
                <a:lnTo>
                  <a:pt x="29" y="39"/>
                </a:lnTo>
                <a:lnTo>
                  <a:pt x="32" y="42"/>
                </a:lnTo>
                <a:lnTo>
                  <a:pt x="34" y="42"/>
                </a:lnTo>
                <a:lnTo>
                  <a:pt x="34" y="42"/>
                </a:lnTo>
                <a:lnTo>
                  <a:pt x="38" y="40"/>
                </a:lnTo>
                <a:lnTo>
                  <a:pt x="42" y="38"/>
                </a:lnTo>
                <a:lnTo>
                  <a:pt x="44" y="34"/>
                </a:lnTo>
                <a:lnTo>
                  <a:pt x="44" y="30"/>
                </a:lnTo>
                <a:lnTo>
                  <a:pt x="44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64" name="Freeform 1189">
            <a:extLst>
              <a:ext uri="{FF2B5EF4-FFF2-40B4-BE49-F238E27FC236}">
                <a16:creationId xmlns:a16="http://schemas.microsoft.com/office/drawing/2014/main" id="{F3B0FB15-478A-410B-8BCC-D817D812A0A9}"/>
              </a:ext>
            </a:extLst>
          </p:cNvPr>
          <p:cNvSpPr>
            <a:spLocks/>
          </p:cNvSpPr>
          <p:nvPr/>
        </p:nvSpPr>
        <p:spPr bwMode="auto">
          <a:xfrm>
            <a:off x="6786006" y="3087871"/>
            <a:ext cx="120650" cy="128588"/>
          </a:xfrm>
          <a:custGeom>
            <a:avLst/>
            <a:gdLst>
              <a:gd name="T0" fmla="*/ 74 w 76"/>
              <a:gd name="T1" fmla="*/ 36 h 81"/>
              <a:gd name="T2" fmla="*/ 69 w 76"/>
              <a:gd name="T3" fmla="*/ 75 h 81"/>
              <a:gd name="T4" fmla="*/ 69 w 76"/>
              <a:gd name="T5" fmla="*/ 75 h 81"/>
              <a:gd name="T6" fmla="*/ 63 w 76"/>
              <a:gd name="T7" fmla="*/ 77 h 81"/>
              <a:gd name="T8" fmla="*/ 55 w 76"/>
              <a:gd name="T9" fmla="*/ 79 h 81"/>
              <a:gd name="T10" fmla="*/ 46 w 76"/>
              <a:gd name="T11" fmla="*/ 80 h 81"/>
              <a:gd name="T12" fmla="*/ 39 w 76"/>
              <a:gd name="T13" fmla="*/ 81 h 81"/>
              <a:gd name="T14" fmla="*/ 39 w 76"/>
              <a:gd name="T15" fmla="*/ 81 h 81"/>
              <a:gd name="T16" fmla="*/ 30 w 76"/>
              <a:gd name="T17" fmla="*/ 80 h 81"/>
              <a:gd name="T18" fmla="*/ 22 w 76"/>
              <a:gd name="T19" fmla="*/ 79 h 81"/>
              <a:gd name="T20" fmla="*/ 16 w 76"/>
              <a:gd name="T21" fmla="*/ 76 h 81"/>
              <a:gd name="T22" fmla="*/ 10 w 76"/>
              <a:gd name="T23" fmla="*/ 71 h 81"/>
              <a:gd name="T24" fmla="*/ 6 w 76"/>
              <a:gd name="T25" fmla="*/ 66 h 81"/>
              <a:gd name="T26" fmla="*/ 4 w 76"/>
              <a:gd name="T27" fmla="*/ 61 h 81"/>
              <a:gd name="T28" fmla="*/ 1 w 76"/>
              <a:gd name="T29" fmla="*/ 54 h 81"/>
              <a:gd name="T30" fmla="*/ 0 w 76"/>
              <a:gd name="T31" fmla="*/ 46 h 81"/>
              <a:gd name="T32" fmla="*/ 0 w 76"/>
              <a:gd name="T33" fmla="*/ 46 h 81"/>
              <a:gd name="T34" fmla="*/ 1 w 76"/>
              <a:gd name="T35" fmla="*/ 36 h 81"/>
              <a:gd name="T36" fmla="*/ 4 w 76"/>
              <a:gd name="T37" fmla="*/ 27 h 81"/>
              <a:gd name="T38" fmla="*/ 9 w 76"/>
              <a:gd name="T39" fmla="*/ 20 h 81"/>
              <a:gd name="T40" fmla="*/ 15 w 76"/>
              <a:gd name="T41" fmla="*/ 12 h 81"/>
              <a:gd name="T42" fmla="*/ 22 w 76"/>
              <a:gd name="T43" fmla="*/ 7 h 81"/>
              <a:gd name="T44" fmla="*/ 31 w 76"/>
              <a:gd name="T45" fmla="*/ 3 h 81"/>
              <a:gd name="T46" fmla="*/ 41 w 76"/>
              <a:gd name="T47" fmla="*/ 1 h 81"/>
              <a:gd name="T48" fmla="*/ 51 w 76"/>
              <a:gd name="T49" fmla="*/ 0 h 81"/>
              <a:gd name="T50" fmla="*/ 51 w 76"/>
              <a:gd name="T51" fmla="*/ 0 h 81"/>
              <a:gd name="T52" fmla="*/ 65 w 76"/>
              <a:gd name="T53" fmla="*/ 1 h 81"/>
              <a:gd name="T54" fmla="*/ 76 w 76"/>
              <a:gd name="T55" fmla="*/ 3 h 81"/>
              <a:gd name="T56" fmla="*/ 69 w 76"/>
              <a:gd name="T57" fmla="*/ 25 h 81"/>
              <a:gd name="T58" fmla="*/ 69 w 76"/>
              <a:gd name="T59" fmla="*/ 25 h 81"/>
              <a:gd name="T60" fmla="*/ 61 w 76"/>
              <a:gd name="T61" fmla="*/ 23 h 81"/>
              <a:gd name="T62" fmla="*/ 53 w 76"/>
              <a:gd name="T63" fmla="*/ 22 h 81"/>
              <a:gd name="T64" fmla="*/ 53 w 76"/>
              <a:gd name="T65" fmla="*/ 22 h 81"/>
              <a:gd name="T66" fmla="*/ 46 w 76"/>
              <a:gd name="T67" fmla="*/ 22 h 81"/>
              <a:gd name="T68" fmla="*/ 43 w 76"/>
              <a:gd name="T69" fmla="*/ 23 h 81"/>
              <a:gd name="T70" fmla="*/ 38 w 76"/>
              <a:gd name="T71" fmla="*/ 26 h 81"/>
              <a:gd name="T72" fmla="*/ 35 w 76"/>
              <a:gd name="T73" fmla="*/ 28 h 81"/>
              <a:gd name="T74" fmla="*/ 33 w 76"/>
              <a:gd name="T75" fmla="*/ 31 h 81"/>
              <a:gd name="T76" fmla="*/ 31 w 76"/>
              <a:gd name="T77" fmla="*/ 35 h 81"/>
              <a:gd name="T78" fmla="*/ 30 w 76"/>
              <a:gd name="T79" fmla="*/ 42 h 81"/>
              <a:gd name="T80" fmla="*/ 30 w 76"/>
              <a:gd name="T81" fmla="*/ 42 h 81"/>
              <a:gd name="T82" fmla="*/ 31 w 76"/>
              <a:gd name="T83" fmla="*/ 50 h 81"/>
              <a:gd name="T84" fmla="*/ 34 w 76"/>
              <a:gd name="T85" fmla="*/ 55 h 81"/>
              <a:gd name="T86" fmla="*/ 39 w 76"/>
              <a:gd name="T87" fmla="*/ 57 h 81"/>
              <a:gd name="T88" fmla="*/ 44 w 76"/>
              <a:gd name="T89" fmla="*/ 59 h 81"/>
              <a:gd name="T90" fmla="*/ 44 w 76"/>
              <a:gd name="T91" fmla="*/ 59 h 81"/>
              <a:gd name="T92" fmla="*/ 46 w 76"/>
              <a:gd name="T93" fmla="*/ 59 h 81"/>
              <a:gd name="T94" fmla="*/ 50 w 76"/>
              <a:gd name="T95" fmla="*/ 36 h 81"/>
              <a:gd name="T96" fmla="*/ 74 w 76"/>
              <a:gd name="T97" fmla="*/ 36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6" h="81">
                <a:moveTo>
                  <a:pt x="74" y="36"/>
                </a:moveTo>
                <a:lnTo>
                  <a:pt x="69" y="75"/>
                </a:lnTo>
                <a:lnTo>
                  <a:pt x="69" y="75"/>
                </a:lnTo>
                <a:lnTo>
                  <a:pt x="63" y="77"/>
                </a:lnTo>
                <a:lnTo>
                  <a:pt x="55" y="79"/>
                </a:lnTo>
                <a:lnTo>
                  <a:pt x="46" y="80"/>
                </a:lnTo>
                <a:lnTo>
                  <a:pt x="39" y="81"/>
                </a:lnTo>
                <a:lnTo>
                  <a:pt x="39" y="81"/>
                </a:lnTo>
                <a:lnTo>
                  <a:pt x="30" y="80"/>
                </a:lnTo>
                <a:lnTo>
                  <a:pt x="22" y="79"/>
                </a:lnTo>
                <a:lnTo>
                  <a:pt x="16" y="76"/>
                </a:lnTo>
                <a:lnTo>
                  <a:pt x="10" y="71"/>
                </a:lnTo>
                <a:lnTo>
                  <a:pt x="6" y="66"/>
                </a:lnTo>
                <a:lnTo>
                  <a:pt x="4" y="61"/>
                </a:lnTo>
                <a:lnTo>
                  <a:pt x="1" y="54"/>
                </a:lnTo>
                <a:lnTo>
                  <a:pt x="0" y="46"/>
                </a:lnTo>
                <a:lnTo>
                  <a:pt x="0" y="46"/>
                </a:lnTo>
                <a:lnTo>
                  <a:pt x="1" y="36"/>
                </a:lnTo>
                <a:lnTo>
                  <a:pt x="4" y="27"/>
                </a:lnTo>
                <a:lnTo>
                  <a:pt x="9" y="20"/>
                </a:lnTo>
                <a:lnTo>
                  <a:pt x="15" y="12"/>
                </a:lnTo>
                <a:lnTo>
                  <a:pt x="22" y="7"/>
                </a:lnTo>
                <a:lnTo>
                  <a:pt x="31" y="3"/>
                </a:lnTo>
                <a:lnTo>
                  <a:pt x="41" y="1"/>
                </a:lnTo>
                <a:lnTo>
                  <a:pt x="51" y="0"/>
                </a:lnTo>
                <a:lnTo>
                  <a:pt x="51" y="0"/>
                </a:lnTo>
                <a:lnTo>
                  <a:pt x="65" y="1"/>
                </a:lnTo>
                <a:lnTo>
                  <a:pt x="76" y="3"/>
                </a:lnTo>
                <a:lnTo>
                  <a:pt x="69" y="25"/>
                </a:lnTo>
                <a:lnTo>
                  <a:pt x="69" y="25"/>
                </a:lnTo>
                <a:lnTo>
                  <a:pt x="61" y="23"/>
                </a:lnTo>
                <a:lnTo>
                  <a:pt x="53" y="22"/>
                </a:lnTo>
                <a:lnTo>
                  <a:pt x="53" y="22"/>
                </a:lnTo>
                <a:lnTo>
                  <a:pt x="46" y="22"/>
                </a:lnTo>
                <a:lnTo>
                  <a:pt x="43" y="23"/>
                </a:lnTo>
                <a:lnTo>
                  <a:pt x="38" y="26"/>
                </a:lnTo>
                <a:lnTo>
                  <a:pt x="35" y="28"/>
                </a:lnTo>
                <a:lnTo>
                  <a:pt x="33" y="31"/>
                </a:lnTo>
                <a:lnTo>
                  <a:pt x="31" y="35"/>
                </a:lnTo>
                <a:lnTo>
                  <a:pt x="30" y="42"/>
                </a:lnTo>
                <a:lnTo>
                  <a:pt x="30" y="42"/>
                </a:lnTo>
                <a:lnTo>
                  <a:pt x="31" y="50"/>
                </a:lnTo>
                <a:lnTo>
                  <a:pt x="34" y="55"/>
                </a:lnTo>
                <a:lnTo>
                  <a:pt x="39" y="57"/>
                </a:lnTo>
                <a:lnTo>
                  <a:pt x="44" y="59"/>
                </a:lnTo>
                <a:lnTo>
                  <a:pt x="44" y="59"/>
                </a:lnTo>
                <a:lnTo>
                  <a:pt x="46" y="59"/>
                </a:lnTo>
                <a:lnTo>
                  <a:pt x="50" y="36"/>
                </a:lnTo>
                <a:lnTo>
                  <a:pt x="74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65" name="Freeform 1190">
            <a:extLst>
              <a:ext uri="{FF2B5EF4-FFF2-40B4-BE49-F238E27FC236}">
                <a16:creationId xmlns:a16="http://schemas.microsoft.com/office/drawing/2014/main" id="{B199C37B-4B8A-403E-B932-6F4839C86437}"/>
              </a:ext>
            </a:extLst>
          </p:cNvPr>
          <p:cNvSpPr>
            <a:spLocks noEditPoints="1"/>
          </p:cNvSpPr>
          <p:nvPr/>
        </p:nvSpPr>
        <p:spPr bwMode="auto">
          <a:xfrm>
            <a:off x="6911418" y="3114859"/>
            <a:ext cx="100013" cy="101600"/>
          </a:xfrm>
          <a:custGeom>
            <a:avLst/>
            <a:gdLst>
              <a:gd name="T0" fmla="*/ 26 w 63"/>
              <a:gd name="T1" fmla="*/ 40 h 64"/>
              <a:gd name="T2" fmla="*/ 30 w 63"/>
              <a:gd name="T3" fmla="*/ 44 h 64"/>
              <a:gd name="T4" fmla="*/ 38 w 63"/>
              <a:gd name="T5" fmla="*/ 44 h 64"/>
              <a:gd name="T6" fmla="*/ 54 w 63"/>
              <a:gd name="T7" fmla="*/ 43 h 64"/>
              <a:gd name="T8" fmla="*/ 55 w 63"/>
              <a:gd name="T9" fmla="*/ 60 h 64"/>
              <a:gd name="T10" fmla="*/ 31 w 63"/>
              <a:gd name="T11" fmla="*/ 64 h 64"/>
              <a:gd name="T12" fmla="*/ 25 w 63"/>
              <a:gd name="T13" fmla="*/ 63 h 64"/>
              <a:gd name="T14" fmla="*/ 13 w 63"/>
              <a:gd name="T15" fmla="*/ 60 h 64"/>
              <a:gd name="T16" fmla="*/ 5 w 63"/>
              <a:gd name="T17" fmla="*/ 53 h 64"/>
              <a:gd name="T18" fmla="*/ 0 w 63"/>
              <a:gd name="T19" fmla="*/ 43 h 64"/>
              <a:gd name="T20" fmla="*/ 0 w 63"/>
              <a:gd name="T21" fmla="*/ 37 h 64"/>
              <a:gd name="T22" fmla="*/ 2 w 63"/>
              <a:gd name="T23" fmla="*/ 21 h 64"/>
              <a:gd name="T24" fmla="*/ 10 w 63"/>
              <a:gd name="T25" fmla="*/ 10 h 64"/>
              <a:gd name="T26" fmla="*/ 23 w 63"/>
              <a:gd name="T27" fmla="*/ 3 h 64"/>
              <a:gd name="T28" fmla="*/ 38 w 63"/>
              <a:gd name="T29" fmla="*/ 0 h 64"/>
              <a:gd name="T30" fmla="*/ 43 w 63"/>
              <a:gd name="T31" fmla="*/ 0 h 64"/>
              <a:gd name="T32" fmla="*/ 51 w 63"/>
              <a:gd name="T33" fmla="*/ 3 h 64"/>
              <a:gd name="T34" fmla="*/ 58 w 63"/>
              <a:gd name="T35" fmla="*/ 8 h 64"/>
              <a:gd name="T36" fmla="*/ 61 w 63"/>
              <a:gd name="T37" fmla="*/ 15 h 64"/>
              <a:gd name="T38" fmla="*/ 63 w 63"/>
              <a:gd name="T39" fmla="*/ 20 h 64"/>
              <a:gd name="T40" fmla="*/ 59 w 63"/>
              <a:gd name="T41" fmla="*/ 32 h 64"/>
              <a:gd name="T42" fmla="*/ 50 w 63"/>
              <a:gd name="T43" fmla="*/ 38 h 64"/>
              <a:gd name="T44" fmla="*/ 38 w 63"/>
              <a:gd name="T45" fmla="*/ 40 h 64"/>
              <a:gd name="T46" fmla="*/ 26 w 63"/>
              <a:gd name="T47" fmla="*/ 40 h 64"/>
              <a:gd name="T48" fmla="*/ 40 w 63"/>
              <a:gd name="T49" fmla="*/ 20 h 64"/>
              <a:gd name="T50" fmla="*/ 36 w 63"/>
              <a:gd name="T51" fmla="*/ 16 h 64"/>
              <a:gd name="T52" fmla="*/ 33 w 63"/>
              <a:gd name="T53" fmla="*/ 18 h 64"/>
              <a:gd name="T54" fmla="*/ 28 w 63"/>
              <a:gd name="T55" fmla="*/ 23 h 64"/>
              <a:gd name="T56" fmla="*/ 26 w 63"/>
              <a:gd name="T57" fmla="*/ 25 h 64"/>
              <a:gd name="T58" fmla="*/ 35 w 63"/>
              <a:gd name="T59" fmla="*/ 25 h 64"/>
              <a:gd name="T60" fmla="*/ 40 w 63"/>
              <a:gd name="T61" fmla="*/ 21 h 64"/>
              <a:gd name="T62" fmla="*/ 40 w 63"/>
              <a:gd name="T63" fmla="*/ 2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3" h="64">
                <a:moveTo>
                  <a:pt x="26" y="40"/>
                </a:moveTo>
                <a:lnTo>
                  <a:pt x="26" y="40"/>
                </a:lnTo>
                <a:lnTo>
                  <a:pt x="28" y="43"/>
                </a:lnTo>
                <a:lnTo>
                  <a:pt x="30" y="44"/>
                </a:lnTo>
                <a:lnTo>
                  <a:pt x="38" y="44"/>
                </a:lnTo>
                <a:lnTo>
                  <a:pt x="38" y="44"/>
                </a:lnTo>
                <a:lnTo>
                  <a:pt x="46" y="44"/>
                </a:lnTo>
                <a:lnTo>
                  <a:pt x="54" y="43"/>
                </a:lnTo>
                <a:lnTo>
                  <a:pt x="55" y="60"/>
                </a:lnTo>
                <a:lnTo>
                  <a:pt x="55" y="60"/>
                </a:lnTo>
                <a:lnTo>
                  <a:pt x="44" y="63"/>
                </a:lnTo>
                <a:lnTo>
                  <a:pt x="31" y="64"/>
                </a:lnTo>
                <a:lnTo>
                  <a:pt x="31" y="64"/>
                </a:lnTo>
                <a:lnTo>
                  <a:pt x="25" y="63"/>
                </a:lnTo>
                <a:lnTo>
                  <a:pt x="19" y="62"/>
                </a:lnTo>
                <a:lnTo>
                  <a:pt x="13" y="60"/>
                </a:lnTo>
                <a:lnTo>
                  <a:pt x="9" y="57"/>
                </a:lnTo>
                <a:lnTo>
                  <a:pt x="5" y="53"/>
                </a:lnTo>
                <a:lnTo>
                  <a:pt x="2" y="49"/>
                </a:lnTo>
                <a:lnTo>
                  <a:pt x="0" y="43"/>
                </a:lnTo>
                <a:lnTo>
                  <a:pt x="0" y="37"/>
                </a:lnTo>
                <a:lnTo>
                  <a:pt x="0" y="37"/>
                </a:lnTo>
                <a:lnTo>
                  <a:pt x="0" y="29"/>
                </a:lnTo>
                <a:lnTo>
                  <a:pt x="2" y="21"/>
                </a:lnTo>
                <a:lnTo>
                  <a:pt x="6" y="15"/>
                </a:lnTo>
                <a:lnTo>
                  <a:pt x="10" y="10"/>
                </a:lnTo>
                <a:lnTo>
                  <a:pt x="16" y="6"/>
                </a:lnTo>
                <a:lnTo>
                  <a:pt x="23" y="3"/>
                </a:lnTo>
                <a:lnTo>
                  <a:pt x="30" y="0"/>
                </a:lnTo>
                <a:lnTo>
                  <a:pt x="38" y="0"/>
                </a:lnTo>
                <a:lnTo>
                  <a:pt x="38" y="0"/>
                </a:lnTo>
                <a:lnTo>
                  <a:pt x="43" y="0"/>
                </a:lnTo>
                <a:lnTo>
                  <a:pt x="48" y="1"/>
                </a:lnTo>
                <a:lnTo>
                  <a:pt x="51" y="3"/>
                </a:lnTo>
                <a:lnTo>
                  <a:pt x="55" y="5"/>
                </a:lnTo>
                <a:lnTo>
                  <a:pt x="58" y="8"/>
                </a:lnTo>
                <a:lnTo>
                  <a:pt x="60" y="11"/>
                </a:lnTo>
                <a:lnTo>
                  <a:pt x="61" y="15"/>
                </a:lnTo>
                <a:lnTo>
                  <a:pt x="63" y="20"/>
                </a:lnTo>
                <a:lnTo>
                  <a:pt x="63" y="20"/>
                </a:lnTo>
                <a:lnTo>
                  <a:pt x="61" y="26"/>
                </a:lnTo>
                <a:lnTo>
                  <a:pt x="59" y="32"/>
                </a:lnTo>
                <a:lnTo>
                  <a:pt x="55" y="35"/>
                </a:lnTo>
                <a:lnTo>
                  <a:pt x="50" y="38"/>
                </a:lnTo>
                <a:lnTo>
                  <a:pt x="44" y="40"/>
                </a:lnTo>
                <a:lnTo>
                  <a:pt x="38" y="40"/>
                </a:lnTo>
                <a:lnTo>
                  <a:pt x="26" y="40"/>
                </a:lnTo>
                <a:lnTo>
                  <a:pt x="26" y="40"/>
                </a:lnTo>
                <a:close/>
                <a:moveTo>
                  <a:pt x="40" y="20"/>
                </a:moveTo>
                <a:lnTo>
                  <a:pt x="40" y="20"/>
                </a:lnTo>
                <a:lnTo>
                  <a:pt x="39" y="18"/>
                </a:lnTo>
                <a:lnTo>
                  <a:pt x="36" y="16"/>
                </a:lnTo>
                <a:lnTo>
                  <a:pt x="36" y="16"/>
                </a:lnTo>
                <a:lnTo>
                  <a:pt x="33" y="18"/>
                </a:lnTo>
                <a:lnTo>
                  <a:pt x="30" y="19"/>
                </a:lnTo>
                <a:lnTo>
                  <a:pt x="28" y="23"/>
                </a:lnTo>
                <a:lnTo>
                  <a:pt x="26" y="25"/>
                </a:lnTo>
                <a:lnTo>
                  <a:pt x="26" y="25"/>
                </a:lnTo>
                <a:lnTo>
                  <a:pt x="30" y="25"/>
                </a:lnTo>
                <a:lnTo>
                  <a:pt x="35" y="25"/>
                </a:lnTo>
                <a:lnTo>
                  <a:pt x="39" y="24"/>
                </a:lnTo>
                <a:lnTo>
                  <a:pt x="40" y="21"/>
                </a:lnTo>
                <a:lnTo>
                  <a:pt x="40" y="20"/>
                </a:lnTo>
                <a:lnTo>
                  <a:pt x="4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66" name="Freeform 1191">
            <a:extLst>
              <a:ext uri="{FF2B5EF4-FFF2-40B4-BE49-F238E27FC236}">
                <a16:creationId xmlns:a16="http://schemas.microsoft.com/office/drawing/2014/main" id="{5ABBF47B-A479-46EA-9BEB-D8F01D2AB15C}"/>
              </a:ext>
            </a:extLst>
          </p:cNvPr>
          <p:cNvSpPr>
            <a:spLocks/>
          </p:cNvSpPr>
          <p:nvPr/>
        </p:nvSpPr>
        <p:spPr bwMode="auto">
          <a:xfrm>
            <a:off x="6381193" y="3626034"/>
            <a:ext cx="61913" cy="122238"/>
          </a:xfrm>
          <a:custGeom>
            <a:avLst/>
            <a:gdLst>
              <a:gd name="T0" fmla="*/ 28 w 39"/>
              <a:gd name="T1" fmla="*/ 77 h 77"/>
              <a:gd name="T2" fmla="*/ 0 w 39"/>
              <a:gd name="T3" fmla="*/ 77 h 77"/>
              <a:gd name="T4" fmla="*/ 10 w 39"/>
              <a:gd name="T5" fmla="*/ 0 h 77"/>
              <a:gd name="T6" fmla="*/ 39 w 39"/>
              <a:gd name="T7" fmla="*/ 0 h 77"/>
              <a:gd name="T8" fmla="*/ 28 w 39"/>
              <a:gd name="T9" fmla="*/ 77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77">
                <a:moveTo>
                  <a:pt x="28" y="77"/>
                </a:moveTo>
                <a:lnTo>
                  <a:pt x="0" y="77"/>
                </a:lnTo>
                <a:lnTo>
                  <a:pt x="10" y="0"/>
                </a:lnTo>
                <a:lnTo>
                  <a:pt x="39" y="0"/>
                </a:lnTo>
                <a:lnTo>
                  <a:pt x="28" y="7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67" name="Freeform 1192">
            <a:extLst>
              <a:ext uri="{FF2B5EF4-FFF2-40B4-BE49-F238E27FC236}">
                <a16:creationId xmlns:a16="http://schemas.microsoft.com/office/drawing/2014/main" id="{091BEBB9-C26F-4690-BCCD-5B4861DCF27B}"/>
              </a:ext>
            </a:extLst>
          </p:cNvPr>
          <p:cNvSpPr>
            <a:spLocks/>
          </p:cNvSpPr>
          <p:nvPr/>
        </p:nvSpPr>
        <p:spPr bwMode="auto">
          <a:xfrm>
            <a:off x="6444693" y="3649846"/>
            <a:ext cx="120650" cy="101600"/>
          </a:xfrm>
          <a:custGeom>
            <a:avLst/>
            <a:gdLst>
              <a:gd name="T0" fmla="*/ 69 w 76"/>
              <a:gd name="T1" fmla="*/ 41 h 64"/>
              <a:gd name="T2" fmla="*/ 69 w 76"/>
              <a:gd name="T3" fmla="*/ 41 h 64"/>
              <a:gd name="T4" fmla="*/ 69 w 76"/>
              <a:gd name="T5" fmla="*/ 44 h 64"/>
              <a:gd name="T6" fmla="*/ 71 w 76"/>
              <a:gd name="T7" fmla="*/ 45 h 64"/>
              <a:gd name="T8" fmla="*/ 73 w 76"/>
              <a:gd name="T9" fmla="*/ 45 h 64"/>
              <a:gd name="T10" fmla="*/ 76 w 76"/>
              <a:gd name="T11" fmla="*/ 45 h 64"/>
              <a:gd name="T12" fmla="*/ 73 w 76"/>
              <a:gd name="T13" fmla="*/ 61 h 64"/>
              <a:gd name="T14" fmla="*/ 73 w 76"/>
              <a:gd name="T15" fmla="*/ 61 h 64"/>
              <a:gd name="T16" fmla="*/ 66 w 76"/>
              <a:gd name="T17" fmla="*/ 64 h 64"/>
              <a:gd name="T18" fmla="*/ 57 w 76"/>
              <a:gd name="T19" fmla="*/ 64 h 64"/>
              <a:gd name="T20" fmla="*/ 57 w 76"/>
              <a:gd name="T21" fmla="*/ 64 h 64"/>
              <a:gd name="T22" fmla="*/ 53 w 76"/>
              <a:gd name="T23" fmla="*/ 64 h 64"/>
              <a:gd name="T24" fmla="*/ 49 w 76"/>
              <a:gd name="T25" fmla="*/ 62 h 64"/>
              <a:gd name="T26" fmla="*/ 45 w 76"/>
              <a:gd name="T27" fmla="*/ 61 h 64"/>
              <a:gd name="T28" fmla="*/ 43 w 76"/>
              <a:gd name="T29" fmla="*/ 59 h 64"/>
              <a:gd name="T30" fmla="*/ 42 w 76"/>
              <a:gd name="T31" fmla="*/ 56 h 64"/>
              <a:gd name="T32" fmla="*/ 40 w 76"/>
              <a:gd name="T33" fmla="*/ 54 h 64"/>
              <a:gd name="T34" fmla="*/ 40 w 76"/>
              <a:gd name="T35" fmla="*/ 46 h 64"/>
              <a:gd name="T36" fmla="*/ 43 w 76"/>
              <a:gd name="T37" fmla="*/ 27 h 64"/>
              <a:gd name="T38" fmla="*/ 43 w 76"/>
              <a:gd name="T39" fmla="*/ 27 h 64"/>
              <a:gd name="T40" fmla="*/ 43 w 76"/>
              <a:gd name="T41" fmla="*/ 25 h 64"/>
              <a:gd name="T42" fmla="*/ 43 w 76"/>
              <a:gd name="T43" fmla="*/ 23 h 64"/>
              <a:gd name="T44" fmla="*/ 40 w 76"/>
              <a:gd name="T45" fmla="*/ 22 h 64"/>
              <a:gd name="T46" fmla="*/ 39 w 76"/>
              <a:gd name="T47" fmla="*/ 21 h 64"/>
              <a:gd name="T48" fmla="*/ 39 w 76"/>
              <a:gd name="T49" fmla="*/ 21 h 64"/>
              <a:gd name="T50" fmla="*/ 37 w 76"/>
              <a:gd name="T51" fmla="*/ 22 h 64"/>
              <a:gd name="T52" fmla="*/ 35 w 76"/>
              <a:gd name="T53" fmla="*/ 23 h 64"/>
              <a:gd name="T54" fmla="*/ 33 w 76"/>
              <a:gd name="T55" fmla="*/ 27 h 64"/>
              <a:gd name="T56" fmla="*/ 28 w 76"/>
              <a:gd name="T57" fmla="*/ 62 h 64"/>
              <a:gd name="T58" fmla="*/ 0 w 76"/>
              <a:gd name="T59" fmla="*/ 62 h 64"/>
              <a:gd name="T60" fmla="*/ 9 w 76"/>
              <a:gd name="T61" fmla="*/ 1 h 64"/>
              <a:gd name="T62" fmla="*/ 35 w 76"/>
              <a:gd name="T63" fmla="*/ 1 h 64"/>
              <a:gd name="T64" fmla="*/ 35 w 76"/>
              <a:gd name="T65" fmla="*/ 7 h 64"/>
              <a:gd name="T66" fmla="*/ 35 w 76"/>
              <a:gd name="T67" fmla="*/ 7 h 64"/>
              <a:gd name="T68" fmla="*/ 39 w 76"/>
              <a:gd name="T69" fmla="*/ 3 h 64"/>
              <a:gd name="T70" fmla="*/ 44 w 76"/>
              <a:gd name="T71" fmla="*/ 2 h 64"/>
              <a:gd name="T72" fmla="*/ 49 w 76"/>
              <a:gd name="T73" fmla="*/ 0 h 64"/>
              <a:gd name="T74" fmla="*/ 54 w 76"/>
              <a:gd name="T75" fmla="*/ 0 h 64"/>
              <a:gd name="T76" fmla="*/ 54 w 76"/>
              <a:gd name="T77" fmla="*/ 0 h 64"/>
              <a:gd name="T78" fmla="*/ 58 w 76"/>
              <a:gd name="T79" fmla="*/ 0 h 64"/>
              <a:gd name="T80" fmla="*/ 63 w 76"/>
              <a:gd name="T81" fmla="*/ 1 h 64"/>
              <a:gd name="T82" fmla="*/ 66 w 76"/>
              <a:gd name="T83" fmla="*/ 3 h 64"/>
              <a:gd name="T84" fmla="*/ 68 w 76"/>
              <a:gd name="T85" fmla="*/ 6 h 64"/>
              <a:gd name="T86" fmla="*/ 71 w 76"/>
              <a:gd name="T87" fmla="*/ 8 h 64"/>
              <a:gd name="T88" fmla="*/ 72 w 76"/>
              <a:gd name="T89" fmla="*/ 12 h 64"/>
              <a:gd name="T90" fmla="*/ 72 w 76"/>
              <a:gd name="T91" fmla="*/ 16 h 64"/>
              <a:gd name="T92" fmla="*/ 72 w 76"/>
              <a:gd name="T93" fmla="*/ 21 h 64"/>
              <a:gd name="T94" fmla="*/ 69 w 76"/>
              <a:gd name="T95" fmla="*/ 4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6" h="64">
                <a:moveTo>
                  <a:pt x="69" y="41"/>
                </a:moveTo>
                <a:lnTo>
                  <a:pt x="69" y="41"/>
                </a:lnTo>
                <a:lnTo>
                  <a:pt x="69" y="44"/>
                </a:lnTo>
                <a:lnTo>
                  <a:pt x="71" y="45"/>
                </a:lnTo>
                <a:lnTo>
                  <a:pt x="73" y="45"/>
                </a:lnTo>
                <a:lnTo>
                  <a:pt x="76" y="45"/>
                </a:lnTo>
                <a:lnTo>
                  <a:pt x="73" y="61"/>
                </a:lnTo>
                <a:lnTo>
                  <a:pt x="73" y="61"/>
                </a:lnTo>
                <a:lnTo>
                  <a:pt x="66" y="64"/>
                </a:lnTo>
                <a:lnTo>
                  <a:pt x="57" y="64"/>
                </a:lnTo>
                <a:lnTo>
                  <a:pt x="57" y="64"/>
                </a:lnTo>
                <a:lnTo>
                  <a:pt x="53" y="64"/>
                </a:lnTo>
                <a:lnTo>
                  <a:pt x="49" y="62"/>
                </a:lnTo>
                <a:lnTo>
                  <a:pt x="45" y="61"/>
                </a:lnTo>
                <a:lnTo>
                  <a:pt x="43" y="59"/>
                </a:lnTo>
                <a:lnTo>
                  <a:pt x="42" y="56"/>
                </a:lnTo>
                <a:lnTo>
                  <a:pt x="40" y="54"/>
                </a:lnTo>
                <a:lnTo>
                  <a:pt x="40" y="46"/>
                </a:lnTo>
                <a:lnTo>
                  <a:pt x="43" y="27"/>
                </a:lnTo>
                <a:lnTo>
                  <a:pt x="43" y="27"/>
                </a:lnTo>
                <a:lnTo>
                  <a:pt x="43" y="25"/>
                </a:lnTo>
                <a:lnTo>
                  <a:pt x="43" y="23"/>
                </a:lnTo>
                <a:lnTo>
                  <a:pt x="40" y="22"/>
                </a:lnTo>
                <a:lnTo>
                  <a:pt x="39" y="21"/>
                </a:lnTo>
                <a:lnTo>
                  <a:pt x="39" y="21"/>
                </a:lnTo>
                <a:lnTo>
                  <a:pt x="37" y="22"/>
                </a:lnTo>
                <a:lnTo>
                  <a:pt x="35" y="23"/>
                </a:lnTo>
                <a:lnTo>
                  <a:pt x="33" y="27"/>
                </a:lnTo>
                <a:lnTo>
                  <a:pt x="28" y="62"/>
                </a:lnTo>
                <a:lnTo>
                  <a:pt x="0" y="62"/>
                </a:lnTo>
                <a:lnTo>
                  <a:pt x="9" y="1"/>
                </a:lnTo>
                <a:lnTo>
                  <a:pt x="35" y="1"/>
                </a:lnTo>
                <a:lnTo>
                  <a:pt x="35" y="7"/>
                </a:lnTo>
                <a:lnTo>
                  <a:pt x="35" y="7"/>
                </a:lnTo>
                <a:lnTo>
                  <a:pt x="39" y="3"/>
                </a:lnTo>
                <a:lnTo>
                  <a:pt x="44" y="2"/>
                </a:lnTo>
                <a:lnTo>
                  <a:pt x="49" y="0"/>
                </a:lnTo>
                <a:lnTo>
                  <a:pt x="54" y="0"/>
                </a:lnTo>
                <a:lnTo>
                  <a:pt x="54" y="0"/>
                </a:lnTo>
                <a:lnTo>
                  <a:pt x="58" y="0"/>
                </a:lnTo>
                <a:lnTo>
                  <a:pt x="63" y="1"/>
                </a:lnTo>
                <a:lnTo>
                  <a:pt x="66" y="3"/>
                </a:lnTo>
                <a:lnTo>
                  <a:pt x="68" y="6"/>
                </a:lnTo>
                <a:lnTo>
                  <a:pt x="71" y="8"/>
                </a:lnTo>
                <a:lnTo>
                  <a:pt x="72" y="12"/>
                </a:lnTo>
                <a:lnTo>
                  <a:pt x="72" y="16"/>
                </a:lnTo>
                <a:lnTo>
                  <a:pt x="72" y="21"/>
                </a:lnTo>
                <a:lnTo>
                  <a:pt x="69" y="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68" name="Freeform 1193">
            <a:extLst>
              <a:ext uri="{FF2B5EF4-FFF2-40B4-BE49-F238E27FC236}">
                <a16:creationId xmlns:a16="http://schemas.microsoft.com/office/drawing/2014/main" id="{C8133A56-B5B6-4F2E-B342-E8AEB93BD7FB}"/>
              </a:ext>
            </a:extLst>
          </p:cNvPr>
          <p:cNvSpPr>
            <a:spLocks/>
          </p:cNvSpPr>
          <p:nvPr/>
        </p:nvSpPr>
        <p:spPr bwMode="auto">
          <a:xfrm>
            <a:off x="6779656" y="3621271"/>
            <a:ext cx="111125" cy="130175"/>
          </a:xfrm>
          <a:custGeom>
            <a:avLst/>
            <a:gdLst>
              <a:gd name="T0" fmla="*/ 67 w 70"/>
              <a:gd name="T1" fmla="*/ 53 h 82"/>
              <a:gd name="T2" fmla="*/ 67 w 70"/>
              <a:gd name="T3" fmla="*/ 53 h 82"/>
              <a:gd name="T4" fmla="*/ 65 w 70"/>
              <a:gd name="T5" fmla="*/ 59 h 82"/>
              <a:gd name="T6" fmla="*/ 64 w 70"/>
              <a:gd name="T7" fmla="*/ 65 h 82"/>
              <a:gd name="T8" fmla="*/ 60 w 70"/>
              <a:gd name="T9" fmla="*/ 70 h 82"/>
              <a:gd name="T10" fmla="*/ 55 w 70"/>
              <a:gd name="T11" fmla="*/ 74 h 82"/>
              <a:gd name="T12" fmla="*/ 50 w 70"/>
              <a:gd name="T13" fmla="*/ 78 h 82"/>
              <a:gd name="T14" fmla="*/ 44 w 70"/>
              <a:gd name="T15" fmla="*/ 80 h 82"/>
              <a:gd name="T16" fmla="*/ 37 w 70"/>
              <a:gd name="T17" fmla="*/ 82 h 82"/>
              <a:gd name="T18" fmla="*/ 29 w 70"/>
              <a:gd name="T19" fmla="*/ 82 h 82"/>
              <a:gd name="T20" fmla="*/ 29 w 70"/>
              <a:gd name="T21" fmla="*/ 82 h 82"/>
              <a:gd name="T22" fmla="*/ 20 w 70"/>
              <a:gd name="T23" fmla="*/ 82 h 82"/>
              <a:gd name="T24" fmla="*/ 13 w 70"/>
              <a:gd name="T25" fmla="*/ 80 h 82"/>
              <a:gd name="T26" fmla="*/ 6 w 70"/>
              <a:gd name="T27" fmla="*/ 78 h 82"/>
              <a:gd name="T28" fmla="*/ 0 w 70"/>
              <a:gd name="T29" fmla="*/ 75 h 82"/>
              <a:gd name="T30" fmla="*/ 8 w 70"/>
              <a:gd name="T31" fmla="*/ 54 h 82"/>
              <a:gd name="T32" fmla="*/ 8 w 70"/>
              <a:gd name="T33" fmla="*/ 54 h 82"/>
              <a:gd name="T34" fmla="*/ 16 w 70"/>
              <a:gd name="T35" fmla="*/ 58 h 82"/>
              <a:gd name="T36" fmla="*/ 23 w 70"/>
              <a:gd name="T37" fmla="*/ 60 h 82"/>
              <a:gd name="T38" fmla="*/ 30 w 70"/>
              <a:gd name="T39" fmla="*/ 60 h 82"/>
              <a:gd name="T40" fmla="*/ 30 w 70"/>
              <a:gd name="T41" fmla="*/ 60 h 82"/>
              <a:gd name="T42" fmla="*/ 37 w 70"/>
              <a:gd name="T43" fmla="*/ 59 h 82"/>
              <a:gd name="T44" fmla="*/ 37 w 70"/>
              <a:gd name="T45" fmla="*/ 59 h 82"/>
              <a:gd name="T46" fmla="*/ 38 w 70"/>
              <a:gd name="T47" fmla="*/ 58 h 82"/>
              <a:gd name="T48" fmla="*/ 38 w 70"/>
              <a:gd name="T49" fmla="*/ 58 h 82"/>
              <a:gd name="T50" fmla="*/ 37 w 70"/>
              <a:gd name="T51" fmla="*/ 55 h 82"/>
              <a:gd name="T52" fmla="*/ 33 w 70"/>
              <a:gd name="T53" fmla="*/ 54 h 82"/>
              <a:gd name="T54" fmla="*/ 21 w 70"/>
              <a:gd name="T55" fmla="*/ 51 h 82"/>
              <a:gd name="T56" fmla="*/ 16 w 70"/>
              <a:gd name="T57" fmla="*/ 49 h 82"/>
              <a:gd name="T58" fmla="*/ 11 w 70"/>
              <a:gd name="T59" fmla="*/ 45 h 82"/>
              <a:gd name="T60" fmla="*/ 8 w 70"/>
              <a:gd name="T61" fmla="*/ 40 h 82"/>
              <a:gd name="T62" fmla="*/ 6 w 70"/>
              <a:gd name="T63" fmla="*/ 35 h 82"/>
              <a:gd name="T64" fmla="*/ 6 w 70"/>
              <a:gd name="T65" fmla="*/ 31 h 82"/>
              <a:gd name="T66" fmla="*/ 6 w 70"/>
              <a:gd name="T67" fmla="*/ 31 h 82"/>
              <a:gd name="T68" fmla="*/ 8 w 70"/>
              <a:gd name="T69" fmla="*/ 25 h 82"/>
              <a:gd name="T70" fmla="*/ 9 w 70"/>
              <a:gd name="T71" fmla="*/ 19 h 82"/>
              <a:gd name="T72" fmla="*/ 11 w 70"/>
              <a:gd name="T73" fmla="*/ 14 h 82"/>
              <a:gd name="T74" fmla="*/ 16 w 70"/>
              <a:gd name="T75" fmla="*/ 9 h 82"/>
              <a:gd name="T76" fmla="*/ 21 w 70"/>
              <a:gd name="T77" fmla="*/ 5 h 82"/>
              <a:gd name="T78" fmla="*/ 28 w 70"/>
              <a:gd name="T79" fmla="*/ 3 h 82"/>
              <a:gd name="T80" fmla="*/ 35 w 70"/>
              <a:gd name="T81" fmla="*/ 1 h 82"/>
              <a:gd name="T82" fmla="*/ 43 w 70"/>
              <a:gd name="T83" fmla="*/ 0 h 82"/>
              <a:gd name="T84" fmla="*/ 43 w 70"/>
              <a:gd name="T85" fmla="*/ 0 h 82"/>
              <a:gd name="T86" fmla="*/ 57 w 70"/>
              <a:gd name="T87" fmla="*/ 1 h 82"/>
              <a:gd name="T88" fmla="*/ 70 w 70"/>
              <a:gd name="T89" fmla="*/ 5 h 82"/>
              <a:gd name="T90" fmla="*/ 63 w 70"/>
              <a:gd name="T91" fmla="*/ 26 h 82"/>
              <a:gd name="T92" fmla="*/ 63 w 70"/>
              <a:gd name="T93" fmla="*/ 26 h 82"/>
              <a:gd name="T94" fmla="*/ 53 w 70"/>
              <a:gd name="T95" fmla="*/ 24 h 82"/>
              <a:gd name="T96" fmla="*/ 42 w 70"/>
              <a:gd name="T97" fmla="*/ 23 h 82"/>
              <a:gd name="T98" fmla="*/ 42 w 70"/>
              <a:gd name="T99" fmla="*/ 23 h 82"/>
              <a:gd name="T100" fmla="*/ 37 w 70"/>
              <a:gd name="T101" fmla="*/ 23 h 82"/>
              <a:gd name="T102" fmla="*/ 35 w 70"/>
              <a:gd name="T103" fmla="*/ 24 h 82"/>
              <a:gd name="T104" fmla="*/ 34 w 70"/>
              <a:gd name="T105" fmla="*/ 25 h 82"/>
              <a:gd name="T106" fmla="*/ 34 w 70"/>
              <a:gd name="T107" fmla="*/ 25 h 82"/>
              <a:gd name="T108" fmla="*/ 37 w 70"/>
              <a:gd name="T109" fmla="*/ 26 h 82"/>
              <a:gd name="T110" fmla="*/ 39 w 70"/>
              <a:gd name="T111" fmla="*/ 28 h 82"/>
              <a:gd name="T112" fmla="*/ 50 w 70"/>
              <a:gd name="T113" fmla="*/ 31 h 82"/>
              <a:gd name="T114" fmla="*/ 57 w 70"/>
              <a:gd name="T115" fmla="*/ 34 h 82"/>
              <a:gd name="T116" fmla="*/ 62 w 70"/>
              <a:gd name="T117" fmla="*/ 38 h 82"/>
              <a:gd name="T118" fmla="*/ 65 w 70"/>
              <a:gd name="T119" fmla="*/ 44 h 82"/>
              <a:gd name="T120" fmla="*/ 65 w 70"/>
              <a:gd name="T121" fmla="*/ 48 h 82"/>
              <a:gd name="T122" fmla="*/ 67 w 70"/>
              <a:gd name="T123" fmla="*/ 53 h 82"/>
              <a:gd name="T124" fmla="*/ 67 w 70"/>
              <a:gd name="T125" fmla="*/ 53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" h="82">
                <a:moveTo>
                  <a:pt x="67" y="53"/>
                </a:moveTo>
                <a:lnTo>
                  <a:pt x="67" y="53"/>
                </a:lnTo>
                <a:lnTo>
                  <a:pt x="65" y="59"/>
                </a:lnTo>
                <a:lnTo>
                  <a:pt x="64" y="65"/>
                </a:lnTo>
                <a:lnTo>
                  <a:pt x="60" y="70"/>
                </a:lnTo>
                <a:lnTo>
                  <a:pt x="55" y="74"/>
                </a:lnTo>
                <a:lnTo>
                  <a:pt x="50" y="78"/>
                </a:lnTo>
                <a:lnTo>
                  <a:pt x="44" y="80"/>
                </a:lnTo>
                <a:lnTo>
                  <a:pt x="37" y="82"/>
                </a:lnTo>
                <a:lnTo>
                  <a:pt x="29" y="82"/>
                </a:lnTo>
                <a:lnTo>
                  <a:pt x="29" y="82"/>
                </a:lnTo>
                <a:lnTo>
                  <a:pt x="20" y="82"/>
                </a:lnTo>
                <a:lnTo>
                  <a:pt x="13" y="80"/>
                </a:lnTo>
                <a:lnTo>
                  <a:pt x="6" y="78"/>
                </a:lnTo>
                <a:lnTo>
                  <a:pt x="0" y="75"/>
                </a:lnTo>
                <a:lnTo>
                  <a:pt x="8" y="54"/>
                </a:lnTo>
                <a:lnTo>
                  <a:pt x="8" y="54"/>
                </a:lnTo>
                <a:lnTo>
                  <a:pt x="16" y="58"/>
                </a:lnTo>
                <a:lnTo>
                  <a:pt x="23" y="60"/>
                </a:lnTo>
                <a:lnTo>
                  <a:pt x="30" y="60"/>
                </a:lnTo>
                <a:lnTo>
                  <a:pt x="30" y="60"/>
                </a:lnTo>
                <a:lnTo>
                  <a:pt x="37" y="59"/>
                </a:lnTo>
                <a:lnTo>
                  <a:pt x="37" y="59"/>
                </a:lnTo>
                <a:lnTo>
                  <a:pt x="38" y="58"/>
                </a:lnTo>
                <a:lnTo>
                  <a:pt x="38" y="58"/>
                </a:lnTo>
                <a:lnTo>
                  <a:pt x="37" y="55"/>
                </a:lnTo>
                <a:lnTo>
                  <a:pt x="33" y="54"/>
                </a:lnTo>
                <a:lnTo>
                  <a:pt x="21" y="51"/>
                </a:lnTo>
                <a:lnTo>
                  <a:pt x="16" y="49"/>
                </a:lnTo>
                <a:lnTo>
                  <a:pt x="11" y="45"/>
                </a:lnTo>
                <a:lnTo>
                  <a:pt x="8" y="40"/>
                </a:lnTo>
                <a:lnTo>
                  <a:pt x="6" y="35"/>
                </a:lnTo>
                <a:lnTo>
                  <a:pt x="6" y="31"/>
                </a:lnTo>
                <a:lnTo>
                  <a:pt x="6" y="31"/>
                </a:lnTo>
                <a:lnTo>
                  <a:pt x="8" y="25"/>
                </a:lnTo>
                <a:lnTo>
                  <a:pt x="9" y="19"/>
                </a:lnTo>
                <a:lnTo>
                  <a:pt x="11" y="14"/>
                </a:lnTo>
                <a:lnTo>
                  <a:pt x="16" y="9"/>
                </a:lnTo>
                <a:lnTo>
                  <a:pt x="21" y="5"/>
                </a:lnTo>
                <a:lnTo>
                  <a:pt x="28" y="3"/>
                </a:lnTo>
                <a:lnTo>
                  <a:pt x="35" y="1"/>
                </a:lnTo>
                <a:lnTo>
                  <a:pt x="43" y="0"/>
                </a:lnTo>
                <a:lnTo>
                  <a:pt x="43" y="0"/>
                </a:lnTo>
                <a:lnTo>
                  <a:pt x="57" y="1"/>
                </a:lnTo>
                <a:lnTo>
                  <a:pt x="70" y="5"/>
                </a:lnTo>
                <a:lnTo>
                  <a:pt x="63" y="26"/>
                </a:lnTo>
                <a:lnTo>
                  <a:pt x="63" y="26"/>
                </a:lnTo>
                <a:lnTo>
                  <a:pt x="53" y="24"/>
                </a:lnTo>
                <a:lnTo>
                  <a:pt x="42" y="23"/>
                </a:lnTo>
                <a:lnTo>
                  <a:pt x="42" y="23"/>
                </a:lnTo>
                <a:lnTo>
                  <a:pt x="37" y="23"/>
                </a:lnTo>
                <a:lnTo>
                  <a:pt x="35" y="24"/>
                </a:lnTo>
                <a:lnTo>
                  <a:pt x="34" y="25"/>
                </a:lnTo>
                <a:lnTo>
                  <a:pt x="34" y="25"/>
                </a:lnTo>
                <a:lnTo>
                  <a:pt x="37" y="26"/>
                </a:lnTo>
                <a:lnTo>
                  <a:pt x="39" y="28"/>
                </a:lnTo>
                <a:lnTo>
                  <a:pt x="50" y="31"/>
                </a:lnTo>
                <a:lnTo>
                  <a:pt x="57" y="34"/>
                </a:lnTo>
                <a:lnTo>
                  <a:pt x="62" y="38"/>
                </a:lnTo>
                <a:lnTo>
                  <a:pt x="65" y="44"/>
                </a:lnTo>
                <a:lnTo>
                  <a:pt x="65" y="48"/>
                </a:lnTo>
                <a:lnTo>
                  <a:pt x="67" y="53"/>
                </a:lnTo>
                <a:lnTo>
                  <a:pt x="67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69" name="Freeform 1194">
            <a:extLst>
              <a:ext uri="{FF2B5EF4-FFF2-40B4-BE49-F238E27FC236}">
                <a16:creationId xmlns:a16="http://schemas.microsoft.com/office/drawing/2014/main" id="{0C7731D8-B5FC-4E38-9A8B-40E037EA5816}"/>
              </a:ext>
            </a:extLst>
          </p:cNvPr>
          <p:cNvSpPr>
            <a:spLocks/>
          </p:cNvSpPr>
          <p:nvPr/>
        </p:nvSpPr>
        <p:spPr bwMode="auto">
          <a:xfrm>
            <a:off x="6890781" y="3649846"/>
            <a:ext cx="120650" cy="101600"/>
          </a:xfrm>
          <a:custGeom>
            <a:avLst/>
            <a:gdLst>
              <a:gd name="T0" fmla="*/ 69 w 76"/>
              <a:gd name="T1" fmla="*/ 41 h 64"/>
              <a:gd name="T2" fmla="*/ 69 w 76"/>
              <a:gd name="T3" fmla="*/ 41 h 64"/>
              <a:gd name="T4" fmla="*/ 69 w 76"/>
              <a:gd name="T5" fmla="*/ 44 h 64"/>
              <a:gd name="T6" fmla="*/ 71 w 76"/>
              <a:gd name="T7" fmla="*/ 45 h 64"/>
              <a:gd name="T8" fmla="*/ 73 w 76"/>
              <a:gd name="T9" fmla="*/ 45 h 64"/>
              <a:gd name="T10" fmla="*/ 76 w 76"/>
              <a:gd name="T11" fmla="*/ 45 h 64"/>
              <a:gd name="T12" fmla="*/ 73 w 76"/>
              <a:gd name="T13" fmla="*/ 61 h 64"/>
              <a:gd name="T14" fmla="*/ 73 w 76"/>
              <a:gd name="T15" fmla="*/ 61 h 64"/>
              <a:gd name="T16" fmla="*/ 67 w 76"/>
              <a:gd name="T17" fmla="*/ 64 h 64"/>
              <a:gd name="T18" fmla="*/ 58 w 76"/>
              <a:gd name="T19" fmla="*/ 64 h 64"/>
              <a:gd name="T20" fmla="*/ 58 w 76"/>
              <a:gd name="T21" fmla="*/ 64 h 64"/>
              <a:gd name="T22" fmla="*/ 53 w 76"/>
              <a:gd name="T23" fmla="*/ 64 h 64"/>
              <a:gd name="T24" fmla="*/ 49 w 76"/>
              <a:gd name="T25" fmla="*/ 62 h 64"/>
              <a:gd name="T26" fmla="*/ 47 w 76"/>
              <a:gd name="T27" fmla="*/ 61 h 64"/>
              <a:gd name="T28" fmla="*/ 44 w 76"/>
              <a:gd name="T29" fmla="*/ 59 h 64"/>
              <a:gd name="T30" fmla="*/ 42 w 76"/>
              <a:gd name="T31" fmla="*/ 56 h 64"/>
              <a:gd name="T32" fmla="*/ 41 w 76"/>
              <a:gd name="T33" fmla="*/ 54 h 64"/>
              <a:gd name="T34" fmla="*/ 41 w 76"/>
              <a:gd name="T35" fmla="*/ 46 h 64"/>
              <a:gd name="T36" fmla="*/ 44 w 76"/>
              <a:gd name="T37" fmla="*/ 27 h 64"/>
              <a:gd name="T38" fmla="*/ 44 w 76"/>
              <a:gd name="T39" fmla="*/ 27 h 64"/>
              <a:gd name="T40" fmla="*/ 43 w 76"/>
              <a:gd name="T41" fmla="*/ 25 h 64"/>
              <a:gd name="T42" fmla="*/ 43 w 76"/>
              <a:gd name="T43" fmla="*/ 23 h 64"/>
              <a:gd name="T44" fmla="*/ 42 w 76"/>
              <a:gd name="T45" fmla="*/ 22 h 64"/>
              <a:gd name="T46" fmla="*/ 39 w 76"/>
              <a:gd name="T47" fmla="*/ 21 h 64"/>
              <a:gd name="T48" fmla="*/ 39 w 76"/>
              <a:gd name="T49" fmla="*/ 21 h 64"/>
              <a:gd name="T50" fmla="*/ 37 w 76"/>
              <a:gd name="T51" fmla="*/ 22 h 64"/>
              <a:gd name="T52" fmla="*/ 36 w 76"/>
              <a:gd name="T53" fmla="*/ 23 h 64"/>
              <a:gd name="T54" fmla="*/ 33 w 76"/>
              <a:gd name="T55" fmla="*/ 27 h 64"/>
              <a:gd name="T56" fmla="*/ 28 w 76"/>
              <a:gd name="T57" fmla="*/ 62 h 64"/>
              <a:gd name="T58" fmla="*/ 0 w 76"/>
              <a:gd name="T59" fmla="*/ 62 h 64"/>
              <a:gd name="T60" fmla="*/ 9 w 76"/>
              <a:gd name="T61" fmla="*/ 1 h 64"/>
              <a:gd name="T62" fmla="*/ 36 w 76"/>
              <a:gd name="T63" fmla="*/ 1 h 64"/>
              <a:gd name="T64" fmla="*/ 36 w 76"/>
              <a:gd name="T65" fmla="*/ 7 h 64"/>
              <a:gd name="T66" fmla="*/ 36 w 76"/>
              <a:gd name="T67" fmla="*/ 7 h 64"/>
              <a:gd name="T68" fmla="*/ 39 w 76"/>
              <a:gd name="T69" fmla="*/ 3 h 64"/>
              <a:gd name="T70" fmla="*/ 44 w 76"/>
              <a:gd name="T71" fmla="*/ 2 h 64"/>
              <a:gd name="T72" fmla="*/ 49 w 76"/>
              <a:gd name="T73" fmla="*/ 0 h 64"/>
              <a:gd name="T74" fmla="*/ 54 w 76"/>
              <a:gd name="T75" fmla="*/ 0 h 64"/>
              <a:gd name="T76" fmla="*/ 54 w 76"/>
              <a:gd name="T77" fmla="*/ 0 h 64"/>
              <a:gd name="T78" fmla="*/ 59 w 76"/>
              <a:gd name="T79" fmla="*/ 0 h 64"/>
              <a:gd name="T80" fmla="*/ 63 w 76"/>
              <a:gd name="T81" fmla="*/ 1 h 64"/>
              <a:gd name="T82" fmla="*/ 66 w 76"/>
              <a:gd name="T83" fmla="*/ 3 h 64"/>
              <a:gd name="T84" fmla="*/ 69 w 76"/>
              <a:gd name="T85" fmla="*/ 6 h 64"/>
              <a:gd name="T86" fmla="*/ 71 w 76"/>
              <a:gd name="T87" fmla="*/ 8 h 64"/>
              <a:gd name="T88" fmla="*/ 72 w 76"/>
              <a:gd name="T89" fmla="*/ 12 h 64"/>
              <a:gd name="T90" fmla="*/ 73 w 76"/>
              <a:gd name="T91" fmla="*/ 16 h 64"/>
              <a:gd name="T92" fmla="*/ 73 w 76"/>
              <a:gd name="T93" fmla="*/ 21 h 64"/>
              <a:gd name="T94" fmla="*/ 69 w 76"/>
              <a:gd name="T95" fmla="*/ 4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6" h="64">
                <a:moveTo>
                  <a:pt x="69" y="41"/>
                </a:moveTo>
                <a:lnTo>
                  <a:pt x="69" y="41"/>
                </a:lnTo>
                <a:lnTo>
                  <a:pt x="69" y="44"/>
                </a:lnTo>
                <a:lnTo>
                  <a:pt x="71" y="45"/>
                </a:lnTo>
                <a:lnTo>
                  <a:pt x="73" y="45"/>
                </a:lnTo>
                <a:lnTo>
                  <a:pt x="76" y="45"/>
                </a:lnTo>
                <a:lnTo>
                  <a:pt x="73" y="61"/>
                </a:lnTo>
                <a:lnTo>
                  <a:pt x="73" y="61"/>
                </a:lnTo>
                <a:lnTo>
                  <a:pt x="67" y="64"/>
                </a:lnTo>
                <a:lnTo>
                  <a:pt x="58" y="64"/>
                </a:lnTo>
                <a:lnTo>
                  <a:pt x="58" y="64"/>
                </a:lnTo>
                <a:lnTo>
                  <a:pt x="53" y="64"/>
                </a:lnTo>
                <a:lnTo>
                  <a:pt x="49" y="62"/>
                </a:lnTo>
                <a:lnTo>
                  <a:pt x="47" y="61"/>
                </a:lnTo>
                <a:lnTo>
                  <a:pt x="44" y="59"/>
                </a:lnTo>
                <a:lnTo>
                  <a:pt x="42" y="56"/>
                </a:lnTo>
                <a:lnTo>
                  <a:pt x="41" y="54"/>
                </a:lnTo>
                <a:lnTo>
                  <a:pt x="41" y="46"/>
                </a:lnTo>
                <a:lnTo>
                  <a:pt x="44" y="27"/>
                </a:lnTo>
                <a:lnTo>
                  <a:pt x="44" y="27"/>
                </a:lnTo>
                <a:lnTo>
                  <a:pt x="43" y="25"/>
                </a:lnTo>
                <a:lnTo>
                  <a:pt x="43" y="23"/>
                </a:lnTo>
                <a:lnTo>
                  <a:pt x="42" y="22"/>
                </a:lnTo>
                <a:lnTo>
                  <a:pt x="39" y="21"/>
                </a:lnTo>
                <a:lnTo>
                  <a:pt x="39" y="21"/>
                </a:lnTo>
                <a:lnTo>
                  <a:pt x="37" y="22"/>
                </a:lnTo>
                <a:lnTo>
                  <a:pt x="36" y="23"/>
                </a:lnTo>
                <a:lnTo>
                  <a:pt x="33" y="27"/>
                </a:lnTo>
                <a:lnTo>
                  <a:pt x="28" y="62"/>
                </a:lnTo>
                <a:lnTo>
                  <a:pt x="0" y="62"/>
                </a:lnTo>
                <a:lnTo>
                  <a:pt x="9" y="1"/>
                </a:lnTo>
                <a:lnTo>
                  <a:pt x="36" y="1"/>
                </a:lnTo>
                <a:lnTo>
                  <a:pt x="36" y="7"/>
                </a:lnTo>
                <a:lnTo>
                  <a:pt x="36" y="7"/>
                </a:lnTo>
                <a:lnTo>
                  <a:pt x="39" y="3"/>
                </a:lnTo>
                <a:lnTo>
                  <a:pt x="44" y="2"/>
                </a:lnTo>
                <a:lnTo>
                  <a:pt x="49" y="0"/>
                </a:lnTo>
                <a:lnTo>
                  <a:pt x="54" y="0"/>
                </a:lnTo>
                <a:lnTo>
                  <a:pt x="54" y="0"/>
                </a:lnTo>
                <a:lnTo>
                  <a:pt x="59" y="0"/>
                </a:lnTo>
                <a:lnTo>
                  <a:pt x="63" y="1"/>
                </a:lnTo>
                <a:lnTo>
                  <a:pt x="66" y="3"/>
                </a:lnTo>
                <a:lnTo>
                  <a:pt x="69" y="6"/>
                </a:lnTo>
                <a:lnTo>
                  <a:pt x="71" y="8"/>
                </a:lnTo>
                <a:lnTo>
                  <a:pt x="72" y="12"/>
                </a:lnTo>
                <a:lnTo>
                  <a:pt x="73" y="16"/>
                </a:lnTo>
                <a:lnTo>
                  <a:pt x="73" y="21"/>
                </a:lnTo>
                <a:lnTo>
                  <a:pt x="69" y="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70" name="Freeform 1195">
            <a:extLst>
              <a:ext uri="{FF2B5EF4-FFF2-40B4-BE49-F238E27FC236}">
                <a16:creationId xmlns:a16="http://schemas.microsoft.com/office/drawing/2014/main" id="{334F5815-78C4-4216-A3DD-D053900CC359}"/>
              </a:ext>
            </a:extLst>
          </p:cNvPr>
          <p:cNvSpPr>
            <a:spLocks/>
          </p:cNvSpPr>
          <p:nvPr/>
        </p:nvSpPr>
        <p:spPr bwMode="auto">
          <a:xfrm>
            <a:off x="6385956" y="4130859"/>
            <a:ext cx="117475" cy="123825"/>
          </a:xfrm>
          <a:custGeom>
            <a:avLst/>
            <a:gdLst>
              <a:gd name="T0" fmla="*/ 42 w 74"/>
              <a:gd name="T1" fmla="*/ 78 h 78"/>
              <a:gd name="T2" fmla="*/ 13 w 74"/>
              <a:gd name="T3" fmla="*/ 78 h 78"/>
              <a:gd name="T4" fmla="*/ 21 w 74"/>
              <a:gd name="T5" fmla="*/ 23 h 78"/>
              <a:gd name="T6" fmla="*/ 0 w 74"/>
              <a:gd name="T7" fmla="*/ 23 h 78"/>
              <a:gd name="T8" fmla="*/ 3 w 74"/>
              <a:gd name="T9" fmla="*/ 0 h 78"/>
              <a:gd name="T10" fmla="*/ 74 w 74"/>
              <a:gd name="T11" fmla="*/ 0 h 78"/>
              <a:gd name="T12" fmla="*/ 71 w 74"/>
              <a:gd name="T13" fmla="*/ 23 h 78"/>
              <a:gd name="T14" fmla="*/ 50 w 74"/>
              <a:gd name="T15" fmla="*/ 23 h 78"/>
              <a:gd name="T16" fmla="*/ 42 w 74"/>
              <a:gd name="T17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78">
                <a:moveTo>
                  <a:pt x="42" y="78"/>
                </a:moveTo>
                <a:lnTo>
                  <a:pt x="13" y="78"/>
                </a:lnTo>
                <a:lnTo>
                  <a:pt x="21" y="23"/>
                </a:lnTo>
                <a:lnTo>
                  <a:pt x="0" y="23"/>
                </a:lnTo>
                <a:lnTo>
                  <a:pt x="3" y="0"/>
                </a:lnTo>
                <a:lnTo>
                  <a:pt x="74" y="0"/>
                </a:lnTo>
                <a:lnTo>
                  <a:pt x="71" y="23"/>
                </a:lnTo>
                <a:lnTo>
                  <a:pt x="50" y="23"/>
                </a:lnTo>
                <a:lnTo>
                  <a:pt x="42" y="7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71" name="Freeform 1196">
            <a:extLst>
              <a:ext uri="{FF2B5EF4-FFF2-40B4-BE49-F238E27FC236}">
                <a16:creationId xmlns:a16="http://schemas.microsoft.com/office/drawing/2014/main" id="{016548D8-DD85-49CC-91E1-FD649B73CFB0}"/>
              </a:ext>
            </a:extLst>
          </p:cNvPr>
          <p:cNvSpPr>
            <a:spLocks/>
          </p:cNvSpPr>
          <p:nvPr/>
        </p:nvSpPr>
        <p:spPr bwMode="auto">
          <a:xfrm>
            <a:off x="6500256" y="4119746"/>
            <a:ext cx="60325" cy="138113"/>
          </a:xfrm>
          <a:custGeom>
            <a:avLst/>
            <a:gdLst>
              <a:gd name="T0" fmla="*/ 38 w 38"/>
              <a:gd name="T1" fmla="*/ 68 h 87"/>
              <a:gd name="T2" fmla="*/ 36 w 38"/>
              <a:gd name="T3" fmla="*/ 85 h 87"/>
              <a:gd name="T4" fmla="*/ 36 w 38"/>
              <a:gd name="T5" fmla="*/ 85 h 87"/>
              <a:gd name="T6" fmla="*/ 28 w 38"/>
              <a:gd name="T7" fmla="*/ 87 h 87"/>
              <a:gd name="T8" fmla="*/ 20 w 38"/>
              <a:gd name="T9" fmla="*/ 87 h 87"/>
              <a:gd name="T10" fmla="*/ 20 w 38"/>
              <a:gd name="T11" fmla="*/ 87 h 87"/>
              <a:gd name="T12" fmla="*/ 12 w 38"/>
              <a:gd name="T13" fmla="*/ 85 h 87"/>
              <a:gd name="T14" fmla="*/ 8 w 38"/>
              <a:gd name="T15" fmla="*/ 84 h 87"/>
              <a:gd name="T16" fmla="*/ 5 w 38"/>
              <a:gd name="T17" fmla="*/ 82 h 87"/>
              <a:gd name="T18" fmla="*/ 3 w 38"/>
              <a:gd name="T19" fmla="*/ 79 h 87"/>
              <a:gd name="T20" fmla="*/ 2 w 38"/>
              <a:gd name="T21" fmla="*/ 74 h 87"/>
              <a:gd name="T22" fmla="*/ 0 w 38"/>
              <a:gd name="T23" fmla="*/ 69 h 87"/>
              <a:gd name="T24" fmla="*/ 0 w 38"/>
              <a:gd name="T25" fmla="*/ 61 h 87"/>
              <a:gd name="T26" fmla="*/ 9 w 38"/>
              <a:gd name="T27" fmla="*/ 0 h 87"/>
              <a:gd name="T28" fmla="*/ 37 w 38"/>
              <a:gd name="T29" fmla="*/ 0 h 87"/>
              <a:gd name="T30" fmla="*/ 29 w 38"/>
              <a:gd name="T31" fmla="*/ 61 h 87"/>
              <a:gd name="T32" fmla="*/ 29 w 38"/>
              <a:gd name="T33" fmla="*/ 61 h 87"/>
              <a:gd name="T34" fmla="*/ 29 w 38"/>
              <a:gd name="T35" fmla="*/ 65 h 87"/>
              <a:gd name="T36" fmla="*/ 31 w 38"/>
              <a:gd name="T37" fmla="*/ 68 h 87"/>
              <a:gd name="T38" fmla="*/ 32 w 38"/>
              <a:gd name="T39" fmla="*/ 68 h 87"/>
              <a:gd name="T40" fmla="*/ 34 w 38"/>
              <a:gd name="T41" fmla="*/ 68 h 87"/>
              <a:gd name="T42" fmla="*/ 34 w 38"/>
              <a:gd name="T43" fmla="*/ 68 h 87"/>
              <a:gd name="T44" fmla="*/ 38 w 38"/>
              <a:gd name="T45" fmla="*/ 68 h 87"/>
              <a:gd name="T46" fmla="*/ 38 w 38"/>
              <a:gd name="T47" fmla="*/ 68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8" h="87">
                <a:moveTo>
                  <a:pt x="38" y="68"/>
                </a:moveTo>
                <a:lnTo>
                  <a:pt x="36" y="85"/>
                </a:lnTo>
                <a:lnTo>
                  <a:pt x="36" y="85"/>
                </a:lnTo>
                <a:lnTo>
                  <a:pt x="28" y="87"/>
                </a:lnTo>
                <a:lnTo>
                  <a:pt x="20" y="87"/>
                </a:lnTo>
                <a:lnTo>
                  <a:pt x="20" y="87"/>
                </a:lnTo>
                <a:lnTo>
                  <a:pt x="12" y="85"/>
                </a:lnTo>
                <a:lnTo>
                  <a:pt x="8" y="84"/>
                </a:lnTo>
                <a:lnTo>
                  <a:pt x="5" y="82"/>
                </a:lnTo>
                <a:lnTo>
                  <a:pt x="3" y="79"/>
                </a:lnTo>
                <a:lnTo>
                  <a:pt x="2" y="74"/>
                </a:lnTo>
                <a:lnTo>
                  <a:pt x="0" y="69"/>
                </a:lnTo>
                <a:lnTo>
                  <a:pt x="0" y="61"/>
                </a:lnTo>
                <a:lnTo>
                  <a:pt x="9" y="0"/>
                </a:lnTo>
                <a:lnTo>
                  <a:pt x="37" y="0"/>
                </a:lnTo>
                <a:lnTo>
                  <a:pt x="29" y="61"/>
                </a:lnTo>
                <a:lnTo>
                  <a:pt x="29" y="61"/>
                </a:lnTo>
                <a:lnTo>
                  <a:pt x="29" y="65"/>
                </a:lnTo>
                <a:lnTo>
                  <a:pt x="31" y="68"/>
                </a:lnTo>
                <a:lnTo>
                  <a:pt x="32" y="68"/>
                </a:lnTo>
                <a:lnTo>
                  <a:pt x="34" y="68"/>
                </a:lnTo>
                <a:lnTo>
                  <a:pt x="34" y="68"/>
                </a:lnTo>
                <a:lnTo>
                  <a:pt x="38" y="68"/>
                </a:lnTo>
                <a:lnTo>
                  <a:pt x="38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72" name="Freeform 1197">
            <a:extLst>
              <a:ext uri="{FF2B5EF4-FFF2-40B4-BE49-F238E27FC236}">
                <a16:creationId xmlns:a16="http://schemas.microsoft.com/office/drawing/2014/main" id="{EF73FC0A-F77A-4ABE-8F32-B7015E3ADAD2}"/>
              </a:ext>
            </a:extLst>
          </p:cNvPr>
          <p:cNvSpPr>
            <a:spLocks noEditPoints="1"/>
          </p:cNvSpPr>
          <p:nvPr/>
        </p:nvSpPr>
        <p:spPr bwMode="auto">
          <a:xfrm>
            <a:off x="6778068" y="4137209"/>
            <a:ext cx="120650" cy="125413"/>
          </a:xfrm>
          <a:custGeom>
            <a:avLst/>
            <a:gdLst>
              <a:gd name="T0" fmla="*/ 76 w 76"/>
              <a:gd name="T1" fmla="*/ 27 h 79"/>
              <a:gd name="T2" fmla="*/ 76 w 76"/>
              <a:gd name="T3" fmla="*/ 27 h 79"/>
              <a:gd name="T4" fmla="*/ 75 w 76"/>
              <a:gd name="T5" fmla="*/ 35 h 79"/>
              <a:gd name="T6" fmla="*/ 73 w 76"/>
              <a:gd name="T7" fmla="*/ 43 h 79"/>
              <a:gd name="T8" fmla="*/ 68 w 76"/>
              <a:gd name="T9" fmla="*/ 49 h 79"/>
              <a:gd name="T10" fmla="*/ 61 w 76"/>
              <a:gd name="T11" fmla="*/ 53 h 79"/>
              <a:gd name="T12" fmla="*/ 54 w 76"/>
              <a:gd name="T13" fmla="*/ 57 h 79"/>
              <a:gd name="T14" fmla="*/ 46 w 76"/>
              <a:gd name="T15" fmla="*/ 58 h 79"/>
              <a:gd name="T16" fmla="*/ 39 w 76"/>
              <a:gd name="T17" fmla="*/ 59 h 79"/>
              <a:gd name="T18" fmla="*/ 30 w 76"/>
              <a:gd name="T19" fmla="*/ 59 h 79"/>
              <a:gd name="T20" fmla="*/ 27 w 76"/>
              <a:gd name="T21" fmla="*/ 79 h 79"/>
              <a:gd name="T22" fmla="*/ 0 w 76"/>
              <a:gd name="T23" fmla="*/ 79 h 79"/>
              <a:gd name="T24" fmla="*/ 0 w 76"/>
              <a:gd name="T25" fmla="*/ 79 h 79"/>
              <a:gd name="T26" fmla="*/ 11 w 76"/>
              <a:gd name="T27" fmla="*/ 1 h 79"/>
              <a:gd name="T28" fmla="*/ 11 w 76"/>
              <a:gd name="T29" fmla="*/ 1 h 79"/>
              <a:gd name="T30" fmla="*/ 21 w 76"/>
              <a:gd name="T31" fmla="*/ 0 h 79"/>
              <a:gd name="T32" fmla="*/ 38 w 76"/>
              <a:gd name="T33" fmla="*/ 0 h 79"/>
              <a:gd name="T34" fmla="*/ 38 w 76"/>
              <a:gd name="T35" fmla="*/ 0 h 79"/>
              <a:gd name="T36" fmla="*/ 51 w 76"/>
              <a:gd name="T37" fmla="*/ 1 h 79"/>
              <a:gd name="T38" fmla="*/ 58 w 76"/>
              <a:gd name="T39" fmla="*/ 3 h 79"/>
              <a:gd name="T40" fmla="*/ 64 w 76"/>
              <a:gd name="T41" fmla="*/ 5 h 79"/>
              <a:gd name="T42" fmla="*/ 69 w 76"/>
              <a:gd name="T43" fmla="*/ 9 h 79"/>
              <a:gd name="T44" fmla="*/ 73 w 76"/>
              <a:gd name="T45" fmla="*/ 14 h 79"/>
              <a:gd name="T46" fmla="*/ 76 w 76"/>
              <a:gd name="T47" fmla="*/ 19 h 79"/>
              <a:gd name="T48" fmla="*/ 76 w 76"/>
              <a:gd name="T49" fmla="*/ 27 h 79"/>
              <a:gd name="T50" fmla="*/ 76 w 76"/>
              <a:gd name="T51" fmla="*/ 27 h 79"/>
              <a:gd name="T52" fmla="*/ 34 w 76"/>
              <a:gd name="T53" fmla="*/ 38 h 79"/>
              <a:gd name="T54" fmla="*/ 34 w 76"/>
              <a:gd name="T55" fmla="*/ 38 h 79"/>
              <a:gd name="T56" fmla="*/ 38 w 76"/>
              <a:gd name="T57" fmla="*/ 38 h 79"/>
              <a:gd name="T58" fmla="*/ 43 w 76"/>
              <a:gd name="T59" fmla="*/ 37 h 79"/>
              <a:gd name="T60" fmla="*/ 46 w 76"/>
              <a:gd name="T61" fmla="*/ 34 h 79"/>
              <a:gd name="T62" fmla="*/ 48 w 76"/>
              <a:gd name="T63" fmla="*/ 32 h 79"/>
              <a:gd name="T64" fmla="*/ 49 w 76"/>
              <a:gd name="T65" fmla="*/ 29 h 79"/>
              <a:gd name="T66" fmla="*/ 49 w 76"/>
              <a:gd name="T67" fmla="*/ 29 h 79"/>
              <a:gd name="T68" fmla="*/ 49 w 76"/>
              <a:gd name="T69" fmla="*/ 27 h 79"/>
              <a:gd name="T70" fmla="*/ 48 w 76"/>
              <a:gd name="T71" fmla="*/ 25 h 79"/>
              <a:gd name="T72" fmla="*/ 44 w 76"/>
              <a:gd name="T73" fmla="*/ 23 h 79"/>
              <a:gd name="T74" fmla="*/ 39 w 76"/>
              <a:gd name="T75" fmla="*/ 22 h 79"/>
              <a:gd name="T76" fmla="*/ 35 w 76"/>
              <a:gd name="T77" fmla="*/ 22 h 79"/>
              <a:gd name="T78" fmla="*/ 34 w 76"/>
              <a:gd name="T79" fmla="*/ 3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6" h="79">
                <a:moveTo>
                  <a:pt x="76" y="27"/>
                </a:moveTo>
                <a:lnTo>
                  <a:pt x="76" y="27"/>
                </a:lnTo>
                <a:lnTo>
                  <a:pt x="75" y="35"/>
                </a:lnTo>
                <a:lnTo>
                  <a:pt x="73" y="43"/>
                </a:lnTo>
                <a:lnTo>
                  <a:pt x="68" y="49"/>
                </a:lnTo>
                <a:lnTo>
                  <a:pt x="61" y="53"/>
                </a:lnTo>
                <a:lnTo>
                  <a:pt x="54" y="57"/>
                </a:lnTo>
                <a:lnTo>
                  <a:pt x="46" y="58"/>
                </a:lnTo>
                <a:lnTo>
                  <a:pt x="39" y="59"/>
                </a:lnTo>
                <a:lnTo>
                  <a:pt x="30" y="59"/>
                </a:lnTo>
                <a:lnTo>
                  <a:pt x="27" y="79"/>
                </a:lnTo>
                <a:lnTo>
                  <a:pt x="0" y="79"/>
                </a:lnTo>
                <a:lnTo>
                  <a:pt x="0" y="79"/>
                </a:lnTo>
                <a:lnTo>
                  <a:pt x="11" y="1"/>
                </a:lnTo>
                <a:lnTo>
                  <a:pt x="11" y="1"/>
                </a:lnTo>
                <a:lnTo>
                  <a:pt x="21" y="0"/>
                </a:lnTo>
                <a:lnTo>
                  <a:pt x="38" y="0"/>
                </a:lnTo>
                <a:lnTo>
                  <a:pt x="38" y="0"/>
                </a:lnTo>
                <a:lnTo>
                  <a:pt x="51" y="1"/>
                </a:lnTo>
                <a:lnTo>
                  <a:pt x="58" y="3"/>
                </a:lnTo>
                <a:lnTo>
                  <a:pt x="64" y="5"/>
                </a:lnTo>
                <a:lnTo>
                  <a:pt x="69" y="9"/>
                </a:lnTo>
                <a:lnTo>
                  <a:pt x="73" y="14"/>
                </a:lnTo>
                <a:lnTo>
                  <a:pt x="76" y="19"/>
                </a:lnTo>
                <a:lnTo>
                  <a:pt x="76" y="27"/>
                </a:lnTo>
                <a:lnTo>
                  <a:pt x="76" y="27"/>
                </a:lnTo>
                <a:close/>
                <a:moveTo>
                  <a:pt x="34" y="38"/>
                </a:moveTo>
                <a:lnTo>
                  <a:pt x="34" y="38"/>
                </a:lnTo>
                <a:lnTo>
                  <a:pt x="38" y="38"/>
                </a:lnTo>
                <a:lnTo>
                  <a:pt x="43" y="37"/>
                </a:lnTo>
                <a:lnTo>
                  <a:pt x="46" y="34"/>
                </a:lnTo>
                <a:lnTo>
                  <a:pt x="48" y="32"/>
                </a:lnTo>
                <a:lnTo>
                  <a:pt x="49" y="29"/>
                </a:lnTo>
                <a:lnTo>
                  <a:pt x="49" y="29"/>
                </a:lnTo>
                <a:lnTo>
                  <a:pt x="49" y="27"/>
                </a:lnTo>
                <a:lnTo>
                  <a:pt x="48" y="25"/>
                </a:lnTo>
                <a:lnTo>
                  <a:pt x="44" y="23"/>
                </a:lnTo>
                <a:lnTo>
                  <a:pt x="39" y="22"/>
                </a:lnTo>
                <a:lnTo>
                  <a:pt x="35" y="22"/>
                </a:lnTo>
                <a:lnTo>
                  <a:pt x="34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73" name="Freeform 1198">
            <a:extLst>
              <a:ext uri="{FF2B5EF4-FFF2-40B4-BE49-F238E27FC236}">
                <a16:creationId xmlns:a16="http://schemas.microsoft.com/office/drawing/2014/main" id="{6AAE6758-3947-4479-99A5-38903D90C532}"/>
              </a:ext>
            </a:extLst>
          </p:cNvPr>
          <p:cNvSpPr>
            <a:spLocks noEditPoints="1"/>
          </p:cNvSpPr>
          <p:nvPr/>
        </p:nvSpPr>
        <p:spPr bwMode="auto">
          <a:xfrm>
            <a:off x="6898718" y="4127684"/>
            <a:ext cx="117475" cy="138113"/>
          </a:xfrm>
          <a:custGeom>
            <a:avLst/>
            <a:gdLst>
              <a:gd name="T0" fmla="*/ 74 w 74"/>
              <a:gd name="T1" fmla="*/ 49 h 87"/>
              <a:gd name="T2" fmla="*/ 74 w 74"/>
              <a:gd name="T3" fmla="*/ 49 h 87"/>
              <a:gd name="T4" fmla="*/ 73 w 74"/>
              <a:gd name="T5" fmla="*/ 56 h 87"/>
              <a:gd name="T6" fmla="*/ 72 w 74"/>
              <a:gd name="T7" fmla="*/ 64 h 87"/>
              <a:gd name="T8" fmla="*/ 69 w 74"/>
              <a:gd name="T9" fmla="*/ 70 h 87"/>
              <a:gd name="T10" fmla="*/ 67 w 74"/>
              <a:gd name="T11" fmla="*/ 75 h 87"/>
              <a:gd name="T12" fmla="*/ 62 w 74"/>
              <a:gd name="T13" fmla="*/ 80 h 87"/>
              <a:gd name="T14" fmla="*/ 57 w 74"/>
              <a:gd name="T15" fmla="*/ 84 h 87"/>
              <a:gd name="T16" fmla="*/ 52 w 74"/>
              <a:gd name="T17" fmla="*/ 87 h 87"/>
              <a:gd name="T18" fmla="*/ 44 w 74"/>
              <a:gd name="T19" fmla="*/ 87 h 87"/>
              <a:gd name="T20" fmla="*/ 44 w 74"/>
              <a:gd name="T21" fmla="*/ 87 h 87"/>
              <a:gd name="T22" fmla="*/ 39 w 74"/>
              <a:gd name="T23" fmla="*/ 87 h 87"/>
              <a:gd name="T24" fmla="*/ 36 w 74"/>
              <a:gd name="T25" fmla="*/ 84 h 87"/>
              <a:gd name="T26" fmla="*/ 32 w 74"/>
              <a:gd name="T27" fmla="*/ 82 h 87"/>
              <a:gd name="T28" fmla="*/ 28 w 74"/>
              <a:gd name="T29" fmla="*/ 78 h 87"/>
              <a:gd name="T30" fmla="*/ 28 w 74"/>
              <a:gd name="T31" fmla="*/ 85 h 87"/>
              <a:gd name="T32" fmla="*/ 0 w 74"/>
              <a:gd name="T33" fmla="*/ 85 h 87"/>
              <a:gd name="T34" fmla="*/ 13 w 74"/>
              <a:gd name="T35" fmla="*/ 0 h 87"/>
              <a:gd name="T36" fmla="*/ 41 w 74"/>
              <a:gd name="T37" fmla="*/ 0 h 87"/>
              <a:gd name="T38" fmla="*/ 37 w 74"/>
              <a:gd name="T39" fmla="*/ 30 h 87"/>
              <a:gd name="T40" fmla="*/ 37 w 74"/>
              <a:gd name="T41" fmla="*/ 30 h 87"/>
              <a:gd name="T42" fmla="*/ 41 w 74"/>
              <a:gd name="T43" fmla="*/ 28 h 87"/>
              <a:gd name="T44" fmla="*/ 44 w 74"/>
              <a:gd name="T45" fmla="*/ 25 h 87"/>
              <a:gd name="T46" fmla="*/ 49 w 74"/>
              <a:gd name="T47" fmla="*/ 24 h 87"/>
              <a:gd name="T48" fmla="*/ 54 w 74"/>
              <a:gd name="T49" fmla="*/ 23 h 87"/>
              <a:gd name="T50" fmla="*/ 54 w 74"/>
              <a:gd name="T51" fmla="*/ 23 h 87"/>
              <a:gd name="T52" fmla="*/ 58 w 74"/>
              <a:gd name="T53" fmla="*/ 24 h 87"/>
              <a:gd name="T54" fmla="*/ 63 w 74"/>
              <a:gd name="T55" fmla="*/ 25 h 87"/>
              <a:gd name="T56" fmla="*/ 66 w 74"/>
              <a:gd name="T57" fmla="*/ 28 h 87"/>
              <a:gd name="T58" fmla="*/ 69 w 74"/>
              <a:gd name="T59" fmla="*/ 30 h 87"/>
              <a:gd name="T60" fmla="*/ 71 w 74"/>
              <a:gd name="T61" fmla="*/ 34 h 87"/>
              <a:gd name="T62" fmla="*/ 73 w 74"/>
              <a:gd name="T63" fmla="*/ 39 h 87"/>
              <a:gd name="T64" fmla="*/ 74 w 74"/>
              <a:gd name="T65" fmla="*/ 49 h 87"/>
              <a:gd name="T66" fmla="*/ 74 w 74"/>
              <a:gd name="T67" fmla="*/ 49 h 87"/>
              <a:gd name="T68" fmla="*/ 47 w 74"/>
              <a:gd name="T69" fmla="*/ 53 h 87"/>
              <a:gd name="T70" fmla="*/ 47 w 74"/>
              <a:gd name="T71" fmla="*/ 53 h 87"/>
              <a:gd name="T72" fmla="*/ 47 w 74"/>
              <a:gd name="T73" fmla="*/ 50 h 87"/>
              <a:gd name="T74" fmla="*/ 46 w 74"/>
              <a:gd name="T75" fmla="*/ 46 h 87"/>
              <a:gd name="T76" fmla="*/ 43 w 74"/>
              <a:gd name="T77" fmla="*/ 45 h 87"/>
              <a:gd name="T78" fmla="*/ 41 w 74"/>
              <a:gd name="T79" fmla="*/ 44 h 87"/>
              <a:gd name="T80" fmla="*/ 41 w 74"/>
              <a:gd name="T81" fmla="*/ 44 h 87"/>
              <a:gd name="T82" fmla="*/ 37 w 74"/>
              <a:gd name="T83" fmla="*/ 45 h 87"/>
              <a:gd name="T84" fmla="*/ 33 w 74"/>
              <a:gd name="T85" fmla="*/ 48 h 87"/>
              <a:gd name="T86" fmla="*/ 32 w 74"/>
              <a:gd name="T87" fmla="*/ 51 h 87"/>
              <a:gd name="T88" fmla="*/ 31 w 74"/>
              <a:gd name="T89" fmla="*/ 56 h 87"/>
              <a:gd name="T90" fmla="*/ 31 w 74"/>
              <a:gd name="T91" fmla="*/ 56 h 87"/>
              <a:gd name="T92" fmla="*/ 31 w 74"/>
              <a:gd name="T93" fmla="*/ 60 h 87"/>
              <a:gd name="T94" fmla="*/ 32 w 74"/>
              <a:gd name="T95" fmla="*/ 63 h 87"/>
              <a:gd name="T96" fmla="*/ 34 w 74"/>
              <a:gd name="T97" fmla="*/ 64 h 87"/>
              <a:gd name="T98" fmla="*/ 37 w 74"/>
              <a:gd name="T99" fmla="*/ 65 h 87"/>
              <a:gd name="T100" fmla="*/ 37 w 74"/>
              <a:gd name="T101" fmla="*/ 65 h 87"/>
              <a:gd name="T102" fmla="*/ 41 w 74"/>
              <a:gd name="T103" fmla="*/ 64 h 87"/>
              <a:gd name="T104" fmla="*/ 44 w 74"/>
              <a:gd name="T105" fmla="*/ 61 h 87"/>
              <a:gd name="T106" fmla="*/ 47 w 74"/>
              <a:gd name="T107" fmla="*/ 58 h 87"/>
              <a:gd name="T108" fmla="*/ 47 w 74"/>
              <a:gd name="T109" fmla="*/ 53 h 87"/>
              <a:gd name="T110" fmla="*/ 47 w 74"/>
              <a:gd name="T111" fmla="*/ 53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4" h="87">
                <a:moveTo>
                  <a:pt x="74" y="49"/>
                </a:moveTo>
                <a:lnTo>
                  <a:pt x="74" y="49"/>
                </a:lnTo>
                <a:lnTo>
                  <a:pt x="73" y="56"/>
                </a:lnTo>
                <a:lnTo>
                  <a:pt x="72" y="64"/>
                </a:lnTo>
                <a:lnTo>
                  <a:pt x="69" y="70"/>
                </a:lnTo>
                <a:lnTo>
                  <a:pt x="67" y="75"/>
                </a:lnTo>
                <a:lnTo>
                  <a:pt x="62" y="80"/>
                </a:lnTo>
                <a:lnTo>
                  <a:pt x="57" y="84"/>
                </a:lnTo>
                <a:lnTo>
                  <a:pt x="52" y="87"/>
                </a:lnTo>
                <a:lnTo>
                  <a:pt x="44" y="87"/>
                </a:lnTo>
                <a:lnTo>
                  <a:pt x="44" y="87"/>
                </a:lnTo>
                <a:lnTo>
                  <a:pt x="39" y="87"/>
                </a:lnTo>
                <a:lnTo>
                  <a:pt x="36" y="84"/>
                </a:lnTo>
                <a:lnTo>
                  <a:pt x="32" y="82"/>
                </a:lnTo>
                <a:lnTo>
                  <a:pt x="28" y="78"/>
                </a:lnTo>
                <a:lnTo>
                  <a:pt x="28" y="85"/>
                </a:lnTo>
                <a:lnTo>
                  <a:pt x="0" y="85"/>
                </a:lnTo>
                <a:lnTo>
                  <a:pt x="13" y="0"/>
                </a:lnTo>
                <a:lnTo>
                  <a:pt x="41" y="0"/>
                </a:lnTo>
                <a:lnTo>
                  <a:pt x="37" y="30"/>
                </a:lnTo>
                <a:lnTo>
                  <a:pt x="37" y="30"/>
                </a:lnTo>
                <a:lnTo>
                  <a:pt x="41" y="28"/>
                </a:lnTo>
                <a:lnTo>
                  <a:pt x="44" y="25"/>
                </a:lnTo>
                <a:lnTo>
                  <a:pt x="49" y="24"/>
                </a:lnTo>
                <a:lnTo>
                  <a:pt x="54" y="23"/>
                </a:lnTo>
                <a:lnTo>
                  <a:pt x="54" y="23"/>
                </a:lnTo>
                <a:lnTo>
                  <a:pt x="58" y="24"/>
                </a:lnTo>
                <a:lnTo>
                  <a:pt x="63" y="25"/>
                </a:lnTo>
                <a:lnTo>
                  <a:pt x="66" y="28"/>
                </a:lnTo>
                <a:lnTo>
                  <a:pt x="69" y="30"/>
                </a:lnTo>
                <a:lnTo>
                  <a:pt x="71" y="34"/>
                </a:lnTo>
                <a:lnTo>
                  <a:pt x="73" y="39"/>
                </a:lnTo>
                <a:lnTo>
                  <a:pt x="74" y="49"/>
                </a:lnTo>
                <a:lnTo>
                  <a:pt x="74" y="49"/>
                </a:lnTo>
                <a:close/>
                <a:moveTo>
                  <a:pt x="47" y="53"/>
                </a:moveTo>
                <a:lnTo>
                  <a:pt x="47" y="53"/>
                </a:lnTo>
                <a:lnTo>
                  <a:pt x="47" y="50"/>
                </a:lnTo>
                <a:lnTo>
                  <a:pt x="46" y="46"/>
                </a:lnTo>
                <a:lnTo>
                  <a:pt x="43" y="45"/>
                </a:lnTo>
                <a:lnTo>
                  <a:pt x="41" y="44"/>
                </a:lnTo>
                <a:lnTo>
                  <a:pt x="41" y="44"/>
                </a:lnTo>
                <a:lnTo>
                  <a:pt x="37" y="45"/>
                </a:lnTo>
                <a:lnTo>
                  <a:pt x="33" y="48"/>
                </a:lnTo>
                <a:lnTo>
                  <a:pt x="32" y="51"/>
                </a:lnTo>
                <a:lnTo>
                  <a:pt x="31" y="56"/>
                </a:lnTo>
                <a:lnTo>
                  <a:pt x="31" y="56"/>
                </a:lnTo>
                <a:lnTo>
                  <a:pt x="31" y="60"/>
                </a:lnTo>
                <a:lnTo>
                  <a:pt x="32" y="63"/>
                </a:lnTo>
                <a:lnTo>
                  <a:pt x="34" y="64"/>
                </a:lnTo>
                <a:lnTo>
                  <a:pt x="37" y="65"/>
                </a:lnTo>
                <a:lnTo>
                  <a:pt x="37" y="65"/>
                </a:lnTo>
                <a:lnTo>
                  <a:pt x="41" y="64"/>
                </a:lnTo>
                <a:lnTo>
                  <a:pt x="44" y="61"/>
                </a:lnTo>
                <a:lnTo>
                  <a:pt x="47" y="58"/>
                </a:lnTo>
                <a:lnTo>
                  <a:pt x="47" y="53"/>
                </a:lnTo>
                <a:lnTo>
                  <a:pt x="47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74" name="Freeform 1199">
            <a:extLst>
              <a:ext uri="{FF2B5EF4-FFF2-40B4-BE49-F238E27FC236}">
                <a16:creationId xmlns:a16="http://schemas.microsoft.com/office/drawing/2014/main" id="{8F58929E-CC25-401C-AD28-3A555949469C}"/>
              </a:ext>
            </a:extLst>
          </p:cNvPr>
          <p:cNvSpPr>
            <a:spLocks/>
          </p:cNvSpPr>
          <p:nvPr/>
        </p:nvSpPr>
        <p:spPr bwMode="auto">
          <a:xfrm>
            <a:off x="6311343" y="4648384"/>
            <a:ext cx="123825" cy="125413"/>
          </a:xfrm>
          <a:custGeom>
            <a:avLst/>
            <a:gdLst>
              <a:gd name="T0" fmla="*/ 78 w 78"/>
              <a:gd name="T1" fmla="*/ 0 h 79"/>
              <a:gd name="T2" fmla="*/ 72 w 78"/>
              <a:gd name="T3" fmla="*/ 46 h 79"/>
              <a:gd name="T4" fmla="*/ 72 w 78"/>
              <a:gd name="T5" fmla="*/ 46 h 79"/>
              <a:gd name="T6" fmla="*/ 70 w 78"/>
              <a:gd name="T7" fmla="*/ 54 h 79"/>
              <a:gd name="T8" fmla="*/ 68 w 78"/>
              <a:gd name="T9" fmla="*/ 61 h 79"/>
              <a:gd name="T10" fmla="*/ 64 w 78"/>
              <a:gd name="T11" fmla="*/ 66 h 79"/>
              <a:gd name="T12" fmla="*/ 59 w 78"/>
              <a:gd name="T13" fmla="*/ 71 h 79"/>
              <a:gd name="T14" fmla="*/ 53 w 78"/>
              <a:gd name="T15" fmla="*/ 75 h 79"/>
              <a:gd name="T16" fmla="*/ 47 w 78"/>
              <a:gd name="T17" fmla="*/ 77 h 79"/>
              <a:gd name="T18" fmla="*/ 39 w 78"/>
              <a:gd name="T19" fmla="*/ 79 h 79"/>
              <a:gd name="T20" fmla="*/ 32 w 78"/>
              <a:gd name="T21" fmla="*/ 79 h 79"/>
              <a:gd name="T22" fmla="*/ 32 w 78"/>
              <a:gd name="T23" fmla="*/ 79 h 79"/>
              <a:gd name="T24" fmla="*/ 24 w 78"/>
              <a:gd name="T25" fmla="*/ 79 h 79"/>
              <a:gd name="T26" fmla="*/ 16 w 78"/>
              <a:gd name="T27" fmla="*/ 77 h 79"/>
              <a:gd name="T28" fmla="*/ 11 w 78"/>
              <a:gd name="T29" fmla="*/ 75 h 79"/>
              <a:gd name="T30" fmla="*/ 6 w 78"/>
              <a:gd name="T31" fmla="*/ 71 h 79"/>
              <a:gd name="T32" fmla="*/ 3 w 78"/>
              <a:gd name="T33" fmla="*/ 66 h 79"/>
              <a:gd name="T34" fmla="*/ 0 w 78"/>
              <a:gd name="T35" fmla="*/ 61 h 79"/>
              <a:gd name="T36" fmla="*/ 0 w 78"/>
              <a:gd name="T37" fmla="*/ 54 h 79"/>
              <a:gd name="T38" fmla="*/ 0 w 78"/>
              <a:gd name="T39" fmla="*/ 46 h 79"/>
              <a:gd name="T40" fmla="*/ 6 w 78"/>
              <a:gd name="T41" fmla="*/ 0 h 79"/>
              <a:gd name="T42" fmla="*/ 35 w 78"/>
              <a:gd name="T43" fmla="*/ 0 h 79"/>
              <a:gd name="T44" fmla="*/ 29 w 78"/>
              <a:gd name="T45" fmla="*/ 46 h 79"/>
              <a:gd name="T46" fmla="*/ 29 w 78"/>
              <a:gd name="T47" fmla="*/ 46 h 79"/>
              <a:gd name="T48" fmla="*/ 29 w 78"/>
              <a:gd name="T49" fmla="*/ 50 h 79"/>
              <a:gd name="T50" fmla="*/ 29 w 78"/>
              <a:gd name="T51" fmla="*/ 54 h 79"/>
              <a:gd name="T52" fmla="*/ 32 w 78"/>
              <a:gd name="T53" fmla="*/ 55 h 79"/>
              <a:gd name="T54" fmla="*/ 35 w 78"/>
              <a:gd name="T55" fmla="*/ 56 h 79"/>
              <a:gd name="T56" fmla="*/ 35 w 78"/>
              <a:gd name="T57" fmla="*/ 56 h 79"/>
              <a:gd name="T58" fmla="*/ 39 w 78"/>
              <a:gd name="T59" fmla="*/ 55 h 79"/>
              <a:gd name="T60" fmla="*/ 42 w 78"/>
              <a:gd name="T61" fmla="*/ 54 h 79"/>
              <a:gd name="T62" fmla="*/ 43 w 78"/>
              <a:gd name="T63" fmla="*/ 50 h 79"/>
              <a:gd name="T64" fmla="*/ 43 w 78"/>
              <a:gd name="T65" fmla="*/ 46 h 79"/>
              <a:gd name="T66" fmla="*/ 50 w 78"/>
              <a:gd name="T67" fmla="*/ 0 h 79"/>
              <a:gd name="T68" fmla="*/ 78 w 78"/>
              <a:gd name="T69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8" h="79">
                <a:moveTo>
                  <a:pt x="78" y="0"/>
                </a:moveTo>
                <a:lnTo>
                  <a:pt x="72" y="46"/>
                </a:lnTo>
                <a:lnTo>
                  <a:pt x="72" y="46"/>
                </a:lnTo>
                <a:lnTo>
                  <a:pt x="70" y="54"/>
                </a:lnTo>
                <a:lnTo>
                  <a:pt x="68" y="61"/>
                </a:lnTo>
                <a:lnTo>
                  <a:pt x="64" y="66"/>
                </a:lnTo>
                <a:lnTo>
                  <a:pt x="59" y="71"/>
                </a:lnTo>
                <a:lnTo>
                  <a:pt x="53" y="75"/>
                </a:lnTo>
                <a:lnTo>
                  <a:pt x="47" y="77"/>
                </a:lnTo>
                <a:lnTo>
                  <a:pt x="39" y="79"/>
                </a:lnTo>
                <a:lnTo>
                  <a:pt x="32" y="79"/>
                </a:lnTo>
                <a:lnTo>
                  <a:pt x="32" y="79"/>
                </a:lnTo>
                <a:lnTo>
                  <a:pt x="24" y="79"/>
                </a:lnTo>
                <a:lnTo>
                  <a:pt x="16" y="77"/>
                </a:lnTo>
                <a:lnTo>
                  <a:pt x="11" y="75"/>
                </a:lnTo>
                <a:lnTo>
                  <a:pt x="6" y="71"/>
                </a:lnTo>
                <a:lnTo>
                  <a:pt x="3" y="66"/>
                </a:lnTo>
                <a:lnTo>
                  <a:pt x="0" y="61"/>
                </a:lnTo>
                <a:lnTo>
                  <a:pt x="0" y="54"/>
                </a:lnTo>
                <a:lnTo>
                  <a:pt x="0" y="46"/>
                </a:lnTo>
                <a:lnTo>
                  <a:pt x="6" y="0"/>
                </a:lnTo>
                <a:lnTo>
                  <a:pt x="35" y="0"/>
                </a:lnTo>
                <a:lnTo>
                  <a:pt x="29" y="46"/>
                </a:lnTo>
                <a:lnTo>
                  <a:pt x="29" y="46"/>
                </a:lnTo>
                <a:lnTo>
                  <a:pt x="29" y="50"/>
                </a:lnTo>
                <a:lnTo>
                  <a:pt x="29" y="54"/>
                </a:lnTo>
                <a:lnTo>
                  <a:pt x="32" y="55"/>
                </a:lnTo>
                <a:lnTo>
                  <a:pt x="35" y="56"/>
                </a:lnTo>
                <a:lnTo>
                  <a:pt x="35" y="56"/>
                </a:lnTo>
                <a:lnTo>
                  <a:pt x="39" y="55"/>
                </a:lnTo>
                <a:lnTo>
                  <a:pt x="42" y="54"/>
                </a:lnTo>
                <a:lnTo>
                  <a:pt x="43" y="50"/>
                </a:lnTo>
                <a:lnTo>
                  <a:pt x="43" y="46"/>
                </a:lnTo>
                <a:lnTo>
                  <a:pt x="50" y="0"/>
                </a:lnTo>
                <a:lnTo>
                  <a:pt x="7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75" name="Freeform 1200">
            <a:extLst>
              <a:ext uri="{FF2B5EF4-FFF2-40B4-BE49-F238E27FC236}">
                <a16:creationId xmlns:a16="http://schemas.microsoft.com/office/drawing/2014/main" id="{4ABFFC1B-E31C-462D-88B0-D45100EFA3F3}"/>
              </a:ext>
            </a:extLst>
          </p:cNvPr>
          <p:cNvSpPr>
            <a:spLocks/>
          </p:cNvSpPr>
          <p:nvPr/>
        </p:nvSpPr>
        <p:spPr bwMode="auto">
          <a:xfrm>
            <a:off x="6439931" y="4673784"/>
            <a:ext cx="114300" cy="100013"/>
          </a:xfrm>
          <a:custGeom>
            <a:avLst/>
            <a:gdLst>
              <a:gd name="T0" fmla="*/ 66 w 72"/>
              <a:gd name="T1" fmla="*/ 39 h 63"/>
              <a:gd name="T2" fmla="*/ 66 w 72"/>
              <a:gd name="T3" fmla="*/ 39 h 63"/>
              <a:gd name="T4" fmla="*/ 66 w 72"/>
              <a:gd name="T5" fmla="*/ 41 h 63"/>
              <a:gd name="T6" fmla="*/ 67 w 72"/>
              <a:gd name="T7" fmla="*/ 44 h 63"/>
              <a:gd name="T8" fmla="*/ 70 w 72"/>
              <a:gd name="T9" fmla="*/ 44 h 63"/>
              <a:gd name="T10" fmla="*/ 72 w 72"/>
              <a:gd name="T11" fmla="*/ 44 h 63"/>
              <a:gd name="T12" fmla="*/ 71 w 72"/>
              <a:gd name="T13" fmla="*/ 60 h 63"/>
              <a:gd name="T14" fmla="*/ 71 w 72"/>
              <a:gd name="T15" fmla="*/ 60 h 63"/>
              <a:gd name="T16" fmla="*/ 64 w 72"/>
              <a:gd name="T17" fmla="*/ 63 h 63"/>
              <a:gd name="T18" fmla="*/ 55 w 72"/>
              <a:gd name="T19" fmla="*/ 63 h 63"/>
              <a:gd name="T20" fmla="*/ 55 w 72"/>
              <a:gd name="T21" fmla="*/ 63 h 63"/>
              <a:gd name="T22" fmla="*/ 48 w 72"/>
              <a:gd name="T23" fmla="*/ 63 h 63"/>
              <a:gd name="T24" fmla="*/ 43 w 72"/>
              <a:gd name="T25" fmla="*/ 60 h 63"/>
              <a:gd name="T26" fmla="*/ 41 w 72"/>
              <a:gd name="T27" fmla="*/ 58 h 63"/>
              <a:gd name="T28" fmla="*/ 38 w 72"/>
              <a:gd name="T29" fmla="*/ 54 h 63"/>
              <a:gd name="T30" fmla="*/ 38 w 72"/>
              <a:gd name="T31" fmla="*/ 54 h 63"/>
              <a:gd name="T32" fmla="*/ 33 w 72"/>
              <a:gd name="T33" fmla="*/ 58 h 63"/>
              <a:gd name="T34" fmla="*/ 28 w 72"/>
              <a:gd name="T35" fmla="*/ 60 h 63"/>
              <a:gd name="T36" fmla="*/ 23 w 72"/>
              <a:gd name="T37" fmla="*/ 63 h 63"/>
              <a:gd name="T38" fmla="*/ 17 w 72"/>
              <a:gd name="T39" fmla="*/ 63 h 63"/>
              <a:gd name="T40" fmla="*/ 17 w 72"/>
              <a:gd name="T41" fmla="*/ 63 h 63"/>
              <a:gd name="T42" fmla="*/ 13 w 72"/>
              <a:gd name="T43" fmla="*/ 63 h 63"/>
              <a:gd name="T44" fmla="*/ 10 w 72"/>
              <a:gd name="T45" fmla="*/ 61 h 63"/>
              <a:gd name="T46" fmla="*/ 6 w 72"/>
              <a:gd name="T47" fmla="*/ 59 h 63"/>
              <a:gd name="T48" fmla="*/ 3 w 72"/>
              <a:gd name="T49" fmla="*/ 56 h 63"/>
              <a:gd name="T50" fmla="*/ 2 w 72"/>
              <a:gd name="T51" fmla="*/ 54 h 63"/>
              <a:gd name="T52" fmla="*/ 1 w 72"/>
              <a:gd name="T53" fmla="*/ 50 h 63"/>
              <a:gd name="T54" fmla="*/ 0 w 72"/>
              <a:gd name="T55" fmla="*/ 46 h 63"/>
              <a:gd name="T56" fmla="*/ 0 w 72"/>
              <a:gd name="T57" fmla="*/ 41 h 63"/>
              <a:gd name="T58" fmla="*/ 6 w 72"/>
              <a:gd name="T59" fmla="*/ 0 h 63"/>
              <a:gd name="T60" fmla="*/ 33 w 72"/>
              <a:gd name="T61" fmla="*/ 0 h 63"/>
              <a:gd name="T62" fmla="*/ 28 w 72"/>
              <a:gd name="T63" fmla="*/ 35 h 63"/>
              <a:gd name="T64" fmla="*/ 28 w 72"/>
              <a:gd name="T65" fmla="*/ 35 h 63"/>
              <a:gd name="T66" fmla="*/ 28 w 72"/>
              <a:gd name="T67" fmla="*/ 38 h 63"/>
              <a:gd name="T68" fmla="*/ 30 w 72"/>
              <a:gd name="T69" fmla="*/ 39 h 63"/>
              <a:gd name="T70" fmla="*/ 31 w 72"/>
              <a:gd name="T71" fmla="*/ 40 h 63"/>
              <a:gd name="T72" fmla="*/ 33 w 72"/>
              <a:gd name="T73" fmla="*/ 40 h 63"/>
              <a:gd name="T74" fmla="*/ 33 w 72"/>
              <a:gd name="T75" fmla="*/ 40 h 63"/>
              <a:gd name="T76" fmla="*/ 35 w 72"/>
              <a:gd name="T77" fmla="*/ 40 h 63"/>
              <a:gd name="T78" fmla="*/ 37 w 72"/>
              <a:gd name="T79" fmla="*/ 39 h 63"/>
              <a:gd name="T80" fmla="*/ 38 w 72"/>
              <a:gd name="T81" fmla="*/ 38 h 63"/>
              <a:gd name="T82" fmla="*/ 38 w 72"/>
              <a:gd name="T83" fmla="*/ 35 h 63"/>
              <a:gd name="T84" fmla="*/ 43 w 72"/>
              <a:gd name="T85" fmla="*/ 0 h 63"/>
              <a:gd name="T86" fmla="*/ 72 w 72"/>
              <a:gd name="T87" fmla="*/ 0 h 63"/>
              <a:gd name="T88" fmla="*/ 66 w 72"/>
              <a:gd name="T89" fmla="*/ 39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2" h="63">
                <a:moveTo>
                  <a:pt x="66" y="39"/>
                </a:moveTo>
                <a:lnTo>
                  <a:pt x="66" y="39"/>
                </a:lnTo>
                <a:lnTo>
                  <a:pt x="66" y="41"/>
                </a:lnTo>
                <a:lnTo>
                  <a:pt x="67" y="44"/>
                </a:lnTo>
                <a:lnTo>
                  <a:pt x="70" y="44"/>
                </a:lnTo>
                <a:lnTo>
                  <a:pt x="72" y="44"/>
                </a:lnTo>
                <a:lnTo>
                  <a:pt x="71" y="60"/>
                </a:lnTo>
                <a:lnTo>
                  <a:pt x="71" y="60"/>
                </a:lnTo>
                <a:lnTo>
                  <a:pt x="64" y="63"/>
                </a:lnTo>
                <a:lnTo>
                  <a:pt x="55" y="63"/>
                </a:lnTo>
                <a:lnTo>
                  <a:pt x="55" y="63"/>
                </a:lnTo>
                <a:lnTo>
                  <a:pt x="48" y="63"/>
                </a:lnTo>
                <a:lnTo>
                  <a:pt x="43" y="60"/>
                </a:lnTo>
                <a:lnTo>
                  <a:pt x="41" y="58"/>
                </a:lnTo>
                <a:lnTo>
                  <a:pt x="38" y="54"/>
                </a:lnTo>
                <a:lnTo>
                  <a:pt x="38" y="54"/>
                </a:lnTo>
                <a:lnTo>
                  <a:pt x="33" y="58"/>
                </a:lnTo>
                <a:lnTo>
                  <a:pt x="28" y="60"/>
                </a:lnTo>
                <a:lnTo>
                  <a:pt x="23" y="63"/>
                </a:lnTo>
                <a:lnTo>
                  <a:pt x="17" y="63"/>
                </a:lnTo>
                <a:lnTo>
                  <a:pt x="17" y="63"/>
                </a:lnTo>
                <a:lnTo>
                  <a:pt x="13" y="63"/>
                </a:lnTo>
                <a:lnTo>
                  <a:pt x="10" y="61"/>
                </a:lnTo>
                <a:lnTo>
                  <a:pt x="6" y="59"/>
                </a:lnTo>
                <a:lnTo>
                  <a:pt x="3" y="56"/>
                </a:lnTo>
                <a:lnTo>
                  <a:pt x="2" y="54"/>
                </a:lnTo>
                <a:lnTo>
                  <a:pt x="1" y="50"/>
                </a:lnTo>
                <a:lnTo>
                  <a:pt x="0" y="46"/>
                </a:lnTo>
                <a:lnTo>
                  <a:pt x="0" y="41"/>
                </a:lnTo>
                <a:lnTo>
                  <a:pt x="6" y="0"/>
                </a:lnTo>
                <a:lnTo>
                  <a:pt x="33" y="0"/>
                </a:lnTo>
                <a:lnTo>
                  <a:pt x="28" y="35"/>
                </a:lnTo>
                <a:lnTo>
                  <a:pt x="28" y="35"/>
                </a:lnTo>
                <a:lnTo>
                  <a:pt x="28" y="38"/>
                </a:lnTo>
                <a:lnTo>
                  <a:pt x="30" y="39"/>
                </a:lnTo>
                <a:lnTo>
                  <a:pt x="31" y="40"/>
                </a:lnTo>
                <a:lnTo>
                  <a:pt x="33" y="40"/>
                </a:lnTo>
                <a:lnTo>
                  <a:pt x="33" y="40"/>
                </a:lnTo>
                <a:lnTo>
                  <a:pt x="35" y="40"/>
                </a:lnTo>
                <a:lnTo>
                  <a:pt x="37" y="39"/>
                </a:lnTo>
                <a:lnTo>
                  <a:pt x="38" y="38"/>
                </a:lnTo>
                <a:lnTo>
                  <a:pt x="38" y="35"/>
                </a:lnTo>
                <a:lnTo>
                  <a:pt x="43" y="0"/>
                </a:lnTo>
                <a:lnTo>
                  <a:pt x="72" y="0"/>
                </a:lnTo>
                <a:lnTo>
                  <a:pt x="66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76" name="Freeform 1201">
            <a:extLst>
              <a:ext uri="{FF2B5EF4-FFF2-40B4-BE49-F238E27FC236}">
                <a16:creationId xmlns:a16="http://schemas.microsoft.com/office/drawing/2014/main" id="{FA041999-EAE2-43E4-992A-2055723EC39C}"/>
              </a:ext>
            </a:extLst>
          </p:cNvPr>
          <p:cNvSpPr>
            <a:spLocks/>
          </p:cNvSpPr>
          <p:nvPr/>
        </p:nvSpPr>
        <p:spPr bwMode="auto">
          <a:xfrm>
            <a:off x="6566931" y="4651559"/>
            <a:ext cx="73025" cy="122238"/>
          </a:xfrm>
          <a:custGeom>
            <a:avLst/>
            <a:gdLst>
              <a:gd name="T0" fmla="*/ 2 w 46"/>
              <a:gd name="T1" fmla="*/ 14 h 77"/>
              <a:gd name="T2" fmla="*/ 9 w 46"/>
              <a:gd name="T3" fmla="*/ 14 h 77"/>
              <a:gd name="T4" fmla="*/ 10 w 46"/>
              <a:gd name="T5" fmla="*/ 0 h 77"/>
              <a:gd name="T6" fmla="*/ 37 w 46"/>
              <a:gd name="T7" fmla="*/ 0 h 77"/>
              <a:gd name="T8" fmla="*/ 36 w 46"/>
              <a:gd name="T9" fmla="*/ 14 h 77"/>
              <a:gd name="T10" fmla="*/ 46 w 46"/>
              <a:gd name="T11" fmla="*/ 14 h 77"/>
              <a:gd name="T12" fmla="*/ 44 w 46"/>
              <a:gd name="T13" fmla="*/ 34 h 77"/>
              <a:gd name="T14" fmla="*/ 34 w 46"/>
              <a:gd name="T15" fmla="*/ 34 h 77"/>
              <a:gd name="T16" fmla="*/ 31 w 46"/>
              <a:gd name="T17" fmla="*/ 50 h 77"/>
              <a:gd name="T18" fmla="*/ 31 w 46"/>
              <a:gd name="T19" fmla="*/ 50 h 77"/>
              <a:gd name="T20" fmla="*/ 31 w 46"/>
              <a:gd name="T21" fmla="*/ 54 h 77"/>
              <a:gd name="T22" fmla="*/ 32 w 46"/>
              <a:gd name="T23" fmla="*/ 55 h 77"/>
              <a:gd name="T24" fmla="*/ 35 w 46"/>
              <a:gd name="T25" fmla="*/ 57 h 77"/>
              <a:gd name="T26" fmla="*/ 37 w 46"/>
              <a:gd name="T27" fmla="*/ 57 h 77"/>
              <a:gd name="T28" fmla="*/ 37 w 46"/>
              <a:gd name="T29" fmla="*/ 57 h 77"/>
              <a:gd name="T30" fmla="*/ 41 w 46"/>
              <a:gd name="T31" fmla="*/ 57 h 77"/>
              <a:gd name="T32" fmla="*/ 40 w 46"/>
              <a:gd name="T33" fmla="*/ 73 h 77"/>
              <a:gd name="T34" fmla="*/ 40 w 46"/>
              <a:gd name="T35" fmla="*/ 73 h 77"/>
              <a:gd name="T36" fmla="*/ 31 w 46"/>
              <a:gd name="T37" fmla="*/ 75 h 77"/>
              <a:gd name="T38" fmla="*/ 20 w 46"/>
              <a:gd name="T39" fmla="*/ 77 h 77"/>
              <a:gd name="T40" fmla="*/ 20 w 46"/>
              <a:gd name="T41" fmla="*/ 77 h 77"/>
              <a:gd name="T42" fmla="*/ 12 w 46"/>
              <a:gd name="T43" fmla="*/ 75 h 77"/>
              <a:gd name="T44" fmla="*/ 9 w 46"/>
              <a:gd name="T45" fmla="*/ 74 h 77"/>
              <a:gd name="T46" fmla="*/ 6 w 46"/>
              <a:gd name="T47" fmla="*/ 73 h 77"/>
              <a:gd name="T48" fmla="*/ 4 w 46"/>
              <a:gd name="T49" fmla="*/ 70 h 77"/>
              <a:gd name="T50" fmla="*/ 2 w 46"/>
              <a:gd name="T51" fmla="*/ 67 h 77"/>
              <a:gd name="T52" fmla="*/ 1 w 46"/>
              <a:gd name="T53" fmla="*/ 63 h 77"/>
              <a:gd name="T54" fmla="*/ 2 w 46"/>
              <a:gd name="T55" fmla="*/ 58 h 77"/>
              <a:gd name="T56" fmla="*/ 5 w 46"/>
              <a:gd name="T57" fmla="*/ 34 h 77"/>
              <a:gd name="T58" fmla="*/ 0 w 46"/>
              <a:gd name="T59" fmla="*/ 34 h 77"/>
              <a:gd name="T60" fmla="*/ 2 w 46"/>
              <a:gd name="T61" fmla="*/ 14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6" h="77">
                <a:moveTo>
                  <a:pt x="2" y="14"/>
                </a:moveTo>
                <a:lnTo>
                  <a:pt x="9" y="14"/>
                </a:lnTo>
                <a:lnTo>
                  <a:pt x="10" y="0"/>
                </a:lnTo>
                <a:lnTo>
                  <a:pt x="37" y="0"/>
                </a:lnTo>
                <a:lnTo>
                  <a:pt x="36" y="14"/>
                </a:lnTo>
                <a:lnTo>
                  <a:pt x="46" y="14"/>
                </a:lnTo>
                <a:lnTo>
                  <a:pt x="44" y="34"/>
                </a:lnTo>
                <a:lnTo>
                  <a:pt x="34" y="34"/>
                </a:lnTo>
                <a:lnTo>
                  <a:pt x="31" y="50"/>
                </a:lnTo>
                <a:lnTo>
                  <a:pt x="31" y="50"/>
                </a:lnTo>
                <a:lnTo>
                  <a:pt x="31" y="54"/>
                </a:lnTo>
                <a:lnTo>
                  <a:pt x="32" y="55"/>
                </a:lnTo>
                <a:lnTo>
                  <a:pt x="35" y="57"/>
                </a:lnTo>
                <a:lnTo>
                  <a:pt x="37" y="57"/>
                </a:lnTo>
                <a:lnTo>
                  <a:pt x="37" y="57"/>
                </a:lnTo>
                <a:lnTo>
                  <a:pt x="41" y="57"/>
                </a:lnTo>
                <a:lnTo>
                  <a:pt x="40" y="73"/>
                </a:lnTo>
                <a:lnTo>
                  <a:pt x="40" y="73"/>
                </a:lnTo>
                <a:lnTo>
                  <a:pt x="31" y="75"/>
                </a:lnTo>
                <a:lnTo>
                  <a:pt x="20" y="77"/>
                </a:lnTo>
                <a:lnTo>
                  <a:pt x="20" y="77"/>
                </a:lnTo>
                <a:lnTo>
                  <a:pt x="12" y="75"/>
                </a:lnTo>
                <a:lnTo>
                  <a:pt x="9" y="74"/>
                </a:lnTo>
                <a:lnTo>
                  <a:pt x="6" y="73"/>
                </a:lnTo>
                <a:lnTo>
                  <a:pt x="4" y="70"/>
                </a:lnTo>
                <a:lnTo>
                  <a:pt x="2" y="67"/>
                </a:lnTo>
                <a:lnTo>
                  <a:pt x="1" y="63"/>
                </a:lnTo>
                <a:lnTo>
                  <a:pt x="2" y="58"/>
                </a:lnTo>
                <a:lnTo>
                  <a:pt x="5" y="34"/>
                </a:lnTo>
                <a:lnTo>
                  <a:pt x="0" y="34"/>
                </a:lnTo>
                <a:lnTo>
                  <a:pt x="2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77" name="Freeform 1202">
            <a:extLst>
              <a:ext uri="{FF2B5EF4-FFF2-40B4-BE49-F238E27FC236}">
                <a16:creationId xmlns:a16="http://schemas.microsoft.com/office/drawing/2014/main" id="{AD0894E6-DBFB-486A-A475-891D67F03307}"/>
              </a:ext>
            </a:extLst>
          </p:cNvPr>
          <p:cNvSpPr>
            <a:spLocks/>
          </p:cNvSpPr>
          <p:nvPr/>
        </p:nvSpPr>
        <p:spPr bwMode="auto">
          <a:xfrm>
            <a:off x="6811406" y="4648384"/>
            <a:ext cx="109538" cy="122238"/>
          </a:xfrm>
          <a:custGeom>
            <a:avLst/>
            <a:gdLst>
              <a:gd name="T0" fmla="*/ 37 w 69"/>
              <a:gd name="T1" fmla="*/ 21 h 77"/>
              <a:gd name="T2" fmla="*/ 35 w 69"/>
              <a:gd name="T3" fmla="*/ 31 h 77"/>
              <a:gd name="T4" fmla="*/ 62 w 69"/>
              <a:gd name="T5" fmla="*/ 31 h 77"/>
              <a:gd name="T6" fmla="*/ 58 w 69"/>
              <a:gd name="T7" fmla="*/ 54 h 77"/>
              <a:gd name="T8" fmla="*/ 32 w 69"/>
              <a:gd name="T9" fmla="*/ 54 h 77"/>
              <a:gd name="T10" fmla="*/ 29 w 69"/>
              <a:gd name="T11" fmla="*/ 77 h 77"/>
              <a:gd name="T12" fmla="*/ 0 w 69"/>
              <a:gd name="T13" fmla="*/ 77 h 77"/>
              <a:gd name="T14" fmla="*/ 12 w 69"/>
              <a:gd name="T15" fmla="*/ 0 h 77"/>
              <a:gd name="T16" fmla="*/ 69 w 69"/>
              <a:gd name="T17" fmla="*/ 0 h 77"/>
              <a:gd name="T18" fmla="*/ 67 w 69"/>
              <a:gd name="T19" fmla="*/ 21 h 77"/>
              <a:gd name="T20" fmla="*/ 37 w 69"/>
              <a:gd name="T21" fmla="*/ 21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" h="77">
                <a:moveTo>
                  <a:pt x="37" y="21"/>
                </a:moveTo>
                <a:lnTo>
                  <a:pt x="35" y="31"/>
                </a:lnTo>
                <a:lnTo>
                  <a:pt x="62" y="31"/>
                </a:lnTo>
                <a:lnTo>
                  <a:pt x="58" y="54"/>
                </a:lnTo>
                <a:lnTo>
                  <a:pt x="32" y="54"/>
                </a:lnTo>
                <a:lnTo>
                  <a:pt x="29" y="77"/>
                </a:lnTo>
                <a:lnTo>
                  <a:pt x="0" y="77"/>
                </a:lnTo>
                <a:lnTo>
                  <a:pt x="12" y="0"/>
                </a:lnTo>
                <a:lnTo>
                  <a:pt x="69" y="0"/>
                </a:lnTo>
                <a:lnTo>
                  <a:pt x="67" y="21"/>
                </a:lnTo>
                <a:lnTo>
                  <a:pt x="37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78" name="Freeform 1203">
            <a:extLst>
              <a:ext uri="{FF2B5EF4-FFF2-40B4-BE49-F238E27FC236}">
                <a16:creationId xmlns:a16="http://schemas.microsoft.com/office/drawing/2014/main" id="{FAED6B5E-0978-4A05-963C-95299472B28C}"/>
              </a:ext>
            </a:extLst>
          </p:cNvPr>
          <p:cNvSpPr>
            <a:spLocks/>
          </p:cNvSpPr>
          <p:nvPr/>
        </p:nvSpPr>
        <p:spPr bwMode="auto">
          <a:xfrm>
            <a:off x="6920943" y="4635684"/>
            <a:ext cx="60325" cy="138113"/>
          </a:xfrm>
          <a:custGeom>
            <a:avLst/>
            <a:gdLst>
              <a:gd name="T0" fmla="*/ 38 w 38"/>
              <a:gd name="T1" fmla="*/ 68 h 87"/>
              <a:gd name="T2" fmla="*/ 35 w 38"/>
              <a:gd name="T3" fmla="*/ 84 h 87"/>
              <a:gd name="T4" fmla="*/ 35 w 38"/>
              <a:gd name="T5" fmla="*/ 84 h 87"/>
              <a:gd name="T6" fmla="*/ 29 w 38"/>
              <a:gd name="T7" fmla="*/ 87 h 87"/>
              <a:gd name="T8" fmla="*/ 20 w 38"/>
              <a:gd name="T9" fmla="*/ 87 h 87"/>
              <a:gd name="T10" fmla="*/ 20 w 38"/>
              <a:gd name="T11" fmla="*/ 87 h 87"/>
              <a:gd name="T12" fmla="*/ 13 w 38"/>
              <a:gd name="T13" fmla="*/ 85 h 87"/>
              <a:gd name="T14" fmla="*/ 9 w 38"/>
              <a:gd name="T15" fmla="*/ 84 h 87"/>
              <a:gd name="T16" fmla="*/ 5 w 38"/>
              <a:gd name="T17" fmla="*/ 82 h 87"/>
              <a:gd name="T18" fmla="*/ 3 w 38"/>
              <a:gd name="T19" fmla="*/ 78 h 87"/>
              <a:gd name="T20" fmla="*/ 1 w 38"/>
              <a:gd name="T21" fmla="*/ 74 h 87"/>
              <a:gd name="T22" fmla="*/ 0 w 38"/>
              <a:gd name="T23" fmla="*/ 68 h 87"/>
              <a:gd name="T24" fmla="*/ 1 w 38"/>
              <a:gd name="T25" fmla="*/ 62 h 87"/>
              <a:gd name="T26" fmla="*/ 10 w 38"/>
              <a:gd name="T27" fmla="*/ 0 h 87"/>
              <a:gd name="T28" fmla="*/ 38 w 38"/>
              <a:gd name="T29" fmla="*/ 0 h 87"/>
              <a:gd name="T30" fmla="*/ 29 w 38"/>
              <a:gd name="T31" fmla="*/ 62 h 87"/>
              <a:gd name="T32" fmla="*/ 29 w 38"/>
              <a:gd name="T33" fmla="*/ 62 h 87"/>
              <a:gd name="T34" fmla="*/ 29 w 38"/>
              <a:gd name="T35" fmla="*/ 65 h 87"/>
              <a:gd name="T36" fmla="*/ 30 w 38"/>
              <a:gd name="T37" fmla="*/ 67 h 87"/>
              <a:gd name="T38" fmla="*/ 33 w 38"/>
              <a:gd name="T39" fmla="*/ 68 h 87"/>
              <a:gd name="T40" fmla="*/ 35 w 38"/>
              <a:gd name="T41" fmla="*/ 68 h 87"/>
              <a:gd name="T42" fmla="*/ 35 w 38"/>
              <a:gd name="T43" fmla="*/ 68 h 87"/>
              <a:gd name="T44" fmla="*/ 38 w 38"/>
              <a:gd name="T45" fmla="*/ 68 h 87"/>
              <a:gd name="T46" fmla="*/ 38 w 38"/>
              <a:gd name="T47" fmla="*/ 68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8" h="87">
                <a:moveTo>
                  <a:pt x="38" y="68"/>
                </a:moveTo>
                <a:lnTo>
                  <a:pt x="35" y="84"/>
                </a:lnTo>
                <a:lnTo>
                  <a:pt x="35" y="84"/>
                </a:lnTo>
                <a:lnTo>
                  <a:pt x="29" y="87"/>
                </a:lnTo>
                <a:lnTo>
                  <a:pt x="20" y="87"/>
                </a:lnTo>
                <a:lnTo>
                  <a:pt x="20" y="87"/>
                </a:lnTo>
                <a:lnTo>
                  <a:pt x="13" y="85"/>
                </a:lnTo>
                <a:lnTo>
                  <a:pt x="9" y="84"/>
                </a:lnTo>
                <a:lnTo>
                  <a:pt x="5" y="82"/>
                </a:lnTo>
                <a:lnTo>
                  <a:pt x="3" y="78"/>
                </a:lnTo>
                <a:lnTo>
                  <a:pt x="1" y="74"/>
                </a:lnTo>
                <a:lnTo>
                  <a:pt x="0" y="68"/>
                </a:lnTo>
                <a:lnTo>
                  <a:pt x="1" y="62"/>
                </a:lnTo>
                <a:lnTo>
                  <a:pt x="10" y="0"/>
                </a:lnTo>
                <a:lnTo>
                  <a:pt x="38" y="0"/>
                </a:lnTo>
                <a:lnTo>
                  <a:pt x="29" y="62"/>
                </a:lnTo>
                <a:lnTo>
                  <a:pt x="29" y="62"/>
                </a:lnTo>
                <a:lnTo>
                  <a:pt x="29" y="65"/>
                </a:lnTo>
                <a:lnTo>
                  <a:pt x="30" y="67"/>
                </a:lnTo>
                <a:lnTo>
                  <a:pt x="33" y="68"/>
                </a:lnTo>
                <a:lnTo>
                  <a:pt x="35" y="68"/>
                </a:lnTo>
                <a:lnTo>
                  <a:pt x="35" y="68"/>
                </a:lnTo>
                <a:lnTo>
                  <a:pt x="38" y="68"/>
                </a:lnTo>
                <a:lnTo>
                  <a:pt x="38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79" name="Freeform 1204">
            <a:extLst>
              <a:ext uri="{FF2B5EF4-FFF2-40B4-BE49-F238E27FC236}">
                <a16:creationId xmlns:a16="http://schemas.microsoft.com/office/drawing/2014/main" id="{78F752D3-C086-4D5E-ACD7-1626671D400B}"/>
              </a:ext>
            </a:extLst>
          </p:cNvPr>
          <p:cNvSpPr>
            <a:spLocks noEditPoints="1"/>
          </p:cNvSpPr>
          <p:nvPr/>
        </p:nvSpPr>
        <p:spPr bwMode="auto">
          <a:xfrm>
            <a:off x="7230506" y="3089459"/>
            <a:ext cx="136525" cy="125413"/>
          </a:xfrm>
          <a:custGeom>
            <a:avLst/>
            <a:gdLst>
              <a:gd name="T0" fmla="*/ 86 w 86"/>
              <a:gd name="T1" fmla="*/ 79 h 79"/>
              <a:gd name="T2" fmla="*/ 58 w 86"/>
              <a:gd name="T3" fmla="*/ 79 h 79"/>
              <a:gd name="T4" fmla="*/ 56 w 86"/>
              <a:gd name="T5" fmla="*/ 65 h 79"/>
              <a:gd name="T6" fmla="*/ 34 w 86"/>
              <a:gd name="T7" fmla="*/ 65 h 79"/>
              <a:gd name="T8" fmla="*/ 29 w 86"/>
              <a:gd name="T9" fmla="*/ 79 h 79"/>
              <a:gd name="T10" fmla="*/ 0 w 86"/>
              <a:gd name="T11" fmla="*/ 79 h 79"/>
              <a:gd name="T12" fmla="*/ 37 w 86"/>
              <a:gd name="T13" fmla="*/ 0 h 79"/>
              <a:gd name="T14" fmla="*/ 71 w 86"/>
              <a:gd name="T15" fmla="*/ 0 h 79"/>
              <a:gd name="T16" fmla="*/ 86 w 86"/>
              <a:gd name="T17" fmla="*/ 79 h 79"/>
              <a:gd name="T18" fmla="*/ 41 w 86"/>
              <a:gd name="T19" fmla="*/ 48 h 79"/>
              <a:gd name="T20" fmla="*/ 54 w 86"/>
              <a:gd name="T21" fmla="*/ 48 h 79"/>
              <a:gd name="T22" fmla="*/ 51 w 86"/>
              <a:gd name="T23" fmla="*/ 22 h 79"/>
              <a:gd name="T24" fmla="*/ 41 w 86"/>
              <a:gd name="T25" fmla="*/ 4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6" h="79">
                <a:moveTo>
                  <a:pt x="86" y="79"/>
                </a:moveTo>
                <a:lnTo>
                  <a:pt x="58" y="79"/>
                </a:lnTo>
                <a:lnTo>
                  <a:pt x="56" y="65"/>
                </a:lnTo>
                <a:lnTo>
                  <a:pt x="34" y="65"/>
                </a:lnTo>
                <a:lnTo>
                  <a:pt x="29" y="79"/>
                </a:lnTo>
                <a:lnTo>
                  <a:pt x="0" y="79"/>
                </a:lnTo>
                <a:lnTo>
                  <a:pt x="37" y="0"/>
                </a:lnTo>
                <a:lnTo>
                  <a:pt x="71" y="0"/>
                </a:lnTo>
                <a:lnTo>
                  <a:pt x="86" y="79"/>
                </a:lnTo>
                <a:close/>
                <a:moveTo>
                  <a:pt x="41" y="48"/>
                </a:moveTo>
                <a:lnTo>
                  <a:pt x="54" y="48"/>
                </a:lnTo>
                <a:lnTo>
                  <a:pt x="51" y="22"/>
                </a:lnTo>
                <a:lnTo>
                  <a:pt x="41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80" name="Freeform 1205">
            <a:extLst>
              <a:ext uri="{FF2B5EF4-FFF2-40B4-BE49-F238E27FC236}">
                <a16:creationId xmlns:a16="http://schemas.microsoft.com/office/drawing/2014/main" id="{665179CC-D43E-47C2-8AC1-ABD0AFCFBB34}"/>
              </a:ext>
            </a:extLst>
          </p:cNvPr>
          <p:cNvSpPr>
            <a:spLocks/>
          </p:cNvSpPr>
          <p:nvPr/>
        </p:nvSpPr>
        <p:spPr bwMode="auto">
          <a:xfrm>
            <a:off x="7370206" y="3114859"/>
            <a:ext cx="95250" cy="101600"/>
          </a:xfrm>
          <a:custGeom>
            <a:avLst/>
            <a:gdLst>
              <a:gd name="T0" fmla="*/ 57 w 60"/>
              <a:gd name="T1" fmla="*/ 40 h 64"/>
              <a:gd name="T2" fmla="*/ 57 w 60"/>
              <a:gd name="T3" fmla="*/ 40 h 64"/>
              <a:gd name="T4" fmla="*/ 56 w 60"/>
              <a:gd name="T5" fmla="*/ 45 h 64"/>
              <a:gd name="T6" fmla="*/ 55 w 60"/>
              <a:gd name="T7" fmla="*/ 50 h 64"/>
              <a:gd name="T8" fmla="*/ 52 w 60"/>
              <a:gd name="T9" fmla="*/ 54 h 64"/>
              <a:gd name="T10" fmla="*/ 49 w 60"/>
              <a:gd name="T11" fmla="*/ 58 h 64"/>
              <a:gd name="T12" fmla="*/ 44 w 60"/>
              <a:gd name="T13" fmla="*/ 60 h 64"/>
              <a:gd name="T14" fmla="*/ 39 w 60"/>
              <a:gd name="T15" fmla="*/ 62 h 64"/>
              <a:gd name="T16" fmla="*/ 32 w 60"/>
              <a:gd name="T17" fmla="*/ 63 h 64"/>
              <a:gd name="T18" fmla="*/ 26 w 60"/>
              <a:gd name="T19" fmla="*/ 64 h 64"/>
              <a:gd name="T20" fmla="*/ 26 w 60"/>
              <a:gd name="T21" fmla="*/ 64 h 64"/>
              <a:gd name="T22" fmla="*/ 18 w 60"/>
              <a:gd name="T23" fmla="*/ 63 h 64"/>
              <a:gd name="T24" fmla="*/ 12 w 60"/>
              <a:gd name="T25" fmla="*/ 62 h 64"/>
              <a:gd name="T26" fmla="*/ 6 w 60"/>
              <a:gd name="T27" fmla="*/ 59 h 64"/>
              <a:gd name="T28" fmla="*/ 0 w 60"/>
              <a:gd name="T29" fmla="*/ 57 h 64"/>
              <a:gd name="T30" fmla="*/ 5 w 60"/>
              <a:gd name="T31" fmla="*/ 39 h 64"/>
              <a:gd name="T32" fmla="*/ 5 w 60"/>
              <a:gd name="T33" fmla="*/ 39 h 64"/>
              <a:gd name="T34" fmla="*/ 8 w 60"/>
              <a:gd name="T35" fmla="*/ 42 h 64"/>
              <a:gd name="T36" fmla="*/ 13 w 60"/>
              <a:gd name="T37" fmla="*/ 44 h 64"/>
              <a:gd name="T38" fmla="*/ 18 w 60"/>
              <a:gd name="T39" fmla="*/ 45 h 64"/>
              <a:gd name="T40" fmla="*/ 23 w 60"/>
              <a:gd name="T41" fmla="*/ 45 h 64"/>
              <a:gd name="T42" fmla="*/ 23 w 60"/>
              <a:gd name="T43" fmla="*/ 45 h 64"/>
              <a:gd name="T44" fmla="*/ 27 w 60"/>
              <a:gd name="T45" fmla="*/ 45 h 64"/>
              <a:gd name="T46" fmla="*/ 29 w 60"/>
              <a:gd name="T47" fmla="*/ 43 h 64"/>
              <a:gd name="T48" fmla="*/ 29 w 60"/>
              <a:gd name="T49" fmla="*/ 43 h 64"/>
              <a:gd name="T50" fmla="*/ 29 w 60"/>
              <a:gd name="T51" fmla="*/ 42 h 64"/>
              <a:gd name="T52" fmla="*/ 26 w 60"/>
              <a:gd name="T53" fmla="*/ 42 h 64"/>
              <a:gd name="T54" fmla="*/ 17 w 60"/>
              <a:gd name="T55" fmla="*/ 39 h 64"/>
              <a:gd name="T56" fmla="*/ 13 w 60"/>
              <a:gd name="T57" fmla="*/ 38 h 64"/>
              <a:gd name="T58" fmla="*/ 10 w 60"/>
              <a:gd name="T59" fmla="*/ 34 h 64"/>
              <a:gd name="T60" fmla="*/ 7 w 60"/>
              <a:gd name="T61" fmla="*/ 30 h 64"/>
              <a:gd name="T62" fmla="*/ 7 w 60"/>
              <a:gd name="T63" fmla="*/ 24 h 64"/>
              <a:gd name="T64" fmla="*/ 7 w 60"/>
              <a:gd name="T65" fmla="*/ 24 h 64"/>
              <a:gd name="T66" fmla="*/ 7 w 60"/>
              <a:gd name="T67" fmla="*/ 18 h 64"/>
              <a:gd name="T68" fmla="*/ 8 w 60"/>
              <a:gd name="T69" fmla="*/ 13 h 64"/>
              <a:gd name="T70" fmla="*/ 12 w 60"/>
              <a:gd name="T71" fmla="*/ 9 h 64"/>
              <a:gd name="T72" fmla="*/ 16 w 60"/>
              <a:gd name="T73" fmla="*/ 5 h 64"/>
              <a:gd name="T74" fmla="*/ 20 w 60"/>
              <a:gd name="T75" fmla="*/ 3 h 64"/>
              <a:gd name="T76" fmla="*/ 26 w 60"/>
              <a:gd name="T77" fmla="*/ 1 h 64"/>
              <a:gd name="T78" fmla="*/ 31 w 60"/>
              <a:gd name="T79" fmla="*/ 0 h 64"/>
              <a:gd name="T80" fmla="*/ 39 w 60"/>
              <a:gd name="T81" fmla="*/ 0 h 64"/>
              <a:gd name="T82" fmla="*/ 39 w 60"/>
              <a:gd name="T83" fmla="*/ 0 h 64"/>
              <a:gd name="T84" fmla="*/ 50 w 60"/>
              <a:gd name="T85" fmla="*/ 1 h 64"/>
              <a:gd name="T86" fmla="*/ 60 w 60"/>
              <a:gd name="T87" fmla="*/ 5 h 64"/>
              <a:gd name="T88" fmla="*/ 56 w 60"/>
              <a:gd name="T89" fmla="*/ 21 h 64"/>
              <a:gd name="T90" fmla="*/ 56 w 60"/>
              <a:gd name="T91" fmla="*/ 21 h 64"/>
              <a:gd name="T92" fmla="*/ 49 w 60"/>
              <a:gd name="T93" fmla="*/ 19 h 64"/>
              <a:gd name="T94" fmla="*/ 40 w 60"/>
              <a:gd name="T95" fmla="*/ 18 h 64"/>
              <a:gd name="T96" fmla="*/ 40 w 60"/>
              <a:gd name="T97" fmla="*/ 18 h 64"/>
              <a:gd name="T98" fmla="*/ 36 w 60"/>
              <a:gd name="T99" fmla="*/ 18 h 64"/>
              <a:gd name="T100" fmla="*/ 35 w 60"/>
              <a:gd name="T101" fmla="*/ 19 h 64"/>
              <a:gd name="T102" fmla="*/ 35 w 60"/>
              <a:gd name="T103" fmla="*/ 19 h 64"/>
              <a:gd name="T104" fmla="*/ 35 w 60"/>
              <a:gd name="T105" fmla="*/ 19 h 64"/>
              <a:gd name="T106" fmla="*/ 35 w 60"/>
              <a:gd name="T107" fmla="*/ 21 h 64"/>
              <a:gd name="T108" fmla="*/ 37 w 60"/>
              <a:gd name="T109" fmla="*/ 21 h 64"/>
              <a:gd name="T110" fmla="*/ 46 w 60"/>
              <a:gd name="T111" fmla="*/ 24 h 64"/>
              <a:gd name="T112" fmla="*/ 50 w 60"/>
              <a:gd name="T113" fmla="*/ 25 h 64"/>
              <a:gd name="T114" fmla="*/ 54 w 60"/>
              <a:gd name="T115" fmla="*/ 29 h 64"/>
              <a:gd name="T116" fmla="*/ 56 w 60"/>
              <a:gd name="T117" fmla="*/ 34 h 64"/>
              <a:gd name="T118" fmla="*/ 57 w 60"/>
              <a:gd name="T119" fmla="*/ 40 h 64"/>
              <a:gd name="T120" fmla="*/ 57 w 60"/>
              <a:gd name="T121" fmla="*/ 4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" h="64">
                <a:moveTo>
                  <a:pt x="57" y="40"/>
                </a:moveTo>
                <a:lnTo>
                  <a:pt x="57" y="40"/>
                </a:lnTo>
                <a:lnTo>
                  <a:pt x="56" y="45"/>
                </a:lnTo>
                <a:lnTo>
                  <a:pt x="55" y="50"/>
                </a:lnTo>
                <a:lnTo>
                  <a:pt x="52" y="54"/>
                </a:lnTo>
                <a:lnTo>
                  <a:pt x="49" y="58"/>
                </a:lnTo>
                <a:lnTo>
                  <a:pt x="44" y="60"/>
                </a:lnTo>
                <a:lnTo>
                  <a:pt x="39" y="62"/>
                </a:lnTo>
                <a:lnTo>
                  <a:pt x="32" y="63"/>
                </a:lnTo>
                <a:lnTo>
                  <a:pt x="26" y="64"/>
                </a:lnTo>
                <a:lnTo>
                  <a:pt x="26" y="64"/>
                </a:lnTo>
                <a:lnTo>
                  <a:pt x="18" y="63"/>
                </a:lnTo>
                <a:lnTo>
                  <a:pt x="12" y="62"/>
                </a:lnTo>
                <a:lnTo>
                  <a:pt x="6" y="59"/>
                </a:lnTo>
                <a:lnTo>
                  <a:pt x="0" y="57"/>
                </a:lnTo>
                <a:lnTo>
                  <a:pt x="5" y="39"/>
                </a:lnTo>
                <a:lnTo>
                  <a:pt x="5" y="39"/>
                </a:lnTo>
                <a:lnTo>
                  <a:pt x="8" y="42"/>
                </a:lnTo>
                <a:lnTo>
                  <a:pt x="13" y="44"/>
                </a:lnTo>
                <a:lnTo>
                  <a:pt x="18" y="45"/>
                </a:lnTo>
                <a:lnTo>
                  <a:pt x="23" y="45"/>
                </a:lnTo>
                <a:lnTo>
                  <a:pt x="23" y="45"/>
                </a:lnTo>
                <a:lnTo>
                  <a:pt x="27" y="45"/>
                </a:lnTo>
                <a:lnTo>
                  <a:pt x="29" y="43"/>
                </a:lnTo>
                <a:lnTo>
                  <a:pt x="29" y="43"/>
                </a:lnTo>
                <a:lnTo>
                  <a:pt x="29" y="42"/>
                </a:lnTo>
                <a:lnTo>
                  <a:pt x="26" y="42"/>
                </a:lnTo>
                <a:lnTo>
                  <a:pt x="17" y="39"/>
                </a:lnTo>
                <a:lnTo>
                  <a:pt x="13" y="38"/>
                </a:lnTo>
                <a:lnTo>
                  <a:pt x="10" y="34"/>
                </a:lnTo>
                <a:lnTo>
                  <a:pt x="7" y="30"/>
                </a:lnTo>
                <a:lnTo>
                  <a:pt x="7" y="24"/>
                </a:lnTo>
                <a:lnTo>
                  <a:pt x="7" y="24"/>
                </a:lnTo>
                <a:lnTo>
                  <a:pt x="7" y="18"/>
                </a:lnTo>
                <a:lnTo>
                  <a:pt x="8" y="13"/>
                </a:lnTo>
                <a:lnTo>
                  <a:pt x="12" y="9"/>
                </a:lnTo>
                <a:lnTo>
                  <a:pt x="16" y="5"/>
                </a:lnTo>
                <a:lnTo>
                  <a:pt x="20" y="3"/>
                </a:lnTo>
                <a:lnTo>
                  <a:pt x="26" y="1"/>
                </a:lnTo>
                <a:lnTo>
                  <a:pt x="31" y="0"/>
                </a:lnTo>
                <a:lnTo>
                  <a:pt x="39" y="0"/>
                </a:lnTo>
                <a:lnTo>
                  <a:pt x="39" y="0"/>
                </a:lnTo>
                <a:lnTo>
                  <a:pt x="50" y="1"/>
                </a:lnTo>
                <a:lnTo>
                  <a:pt x="60" y="5"/>
                </a:lnTo>
                <a:lnTo>
                  <a:pt x="56" y="21"/>
                </a:lnTo>
                <a:lnTo>
                  <a:pt x="56" y="21"/>
                </a:lnTo>
                <a:lnTo>
                  <a:pt x="49" y="19"/>
                </a:lnTo>
                <a:lnTo>
                  <a:pt x="40" y="18"/>
                </a:lnTo>
                <a:lnTo>
                  <a:pt x="40" y="18"/>
                </a:lnTo>
                <a:lnTo>
                  <a:pt x="36" y="18"/>
                </a:lnTo>
                <a:lnTo>
                  <a:pt x="35" y="19"/>
                </a:lnTo>
                <a:lnTo>
                  <a:pt x="35" y="19"/>
                </a:lnTo>
                <a:lnTo>
                  <a:pt x="35" y="19"/>
                </a:lnTo>
                <a:lnTo>
                  <a:pt x="35" y="21"/>
                </a:lnTo>
                <a:lnTo>
                  <a:pt x="37" y="21"/>
                </a:lnTo>
                <a:lnTo>
                  <a:pt x="46" y="24"/>
                </a:lnTo>
                <a:lnTo>
                  <a:pt x="50" y="25"/>
                </a:lnTo>
                <a:lnTo>
                  <a:pt x="54" y="29"/>
                </a:lnTo>
                <a:lnTo>
                  <a:pt x="56" y="34"/>
                </a:lnTo>
                <a:lnTo>
                  <a:pt x="57" y="40"/>
                </a:lnTo>
                <a:lnTo>
                  <a:pt x="57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81" name="Freeform 1206">
            <a:extLst>
              <a:ext uri="{FF2B5EF4-FFF2-40B4-BE49-F238E27FC236}">
                <a16:creationId xmlns:a16="http://schemas.microsoft.com/office/drawing/2014/main" id="{A1E7B274-E55B-46C3-AAA7-9418B4DA01A8}"/>
              </a:ext>
            </a:extLst>
          </p:cNvPr>
          <p:cNvSpPr>
            <a:spLocks/>
          </p:cNvSpPr>
          <p:nvPr/>
        </p:nvSpPr>
        <p:spPr bwMode="auto">
          <a:xfrm>
            <a:off x="7678181" y="3087871"/>
            <a:ext cx="111125" cy="128588"/>
          </a:xfrm>
          <a:custGeom>
            <a:avLst/>
            <a:gdLst>
              <a:gd name="T0" fmla="*/ 67 w 70"/>
              <a:gd name="T1" fmla="*/ 52 h 81"/>
              <a:gd name="T2" fmla="*/ 67 w 70"/>
              <a:gd name="T3" fmla="*/ 52 h 81"/>
              <a:gd name="T4" fmla="*/ 65 w 70"/>
              <a:gd name="T5" fmla="*/ 59 h 81"/>
              <a:gd name="T6" fmla="*/ 64 w 70"/>
              <a:gd name="T7" fmla="*/ 64 h 81"/>
              <a:gd name="T8" fmla="*/ 60 w 70"/>
              <a:gd name="T9" fmla="*/ 69 h 81"/>
              <a:gd name="T10" fmla="*/ 57 w 70"/>
              <a:gd name="T11" fmla="*/ 74 h 81"/>
              <a:gd name="T12" fmla="*/ 50 w 70"/>
              <a:gd name="T13" fmla="*/ 76 h 81"/>
              <a:gd name="T14" fmla="*/ 44 w 70"/>
              <a:gd name="T15" fmla="*/ 79 h 81"/>
              <a:gd name="T16" fmla="*/ 37 w 70"/>
              <a:gd name="T17" fmla="*/ 80 h 81"/>
              <a:gd name="T18" fmla="*/ 29 w 70"/>
              <a:gd name="T19" fmla="*/ 81 h 81"/>
              <a:gd name="T20" fmla="*/ 29 w 70"/>
              <a:gd name="T21" fmla="*/ 81 h 81"/>
              <a:gd name="T22" fmla="*/ 20 w 70"/>
              <a:gd name="T23" fmla="*/ 80 h 81"/>
              <a:gd name="T24" fmla="*/ 13 w 70"/>
              <a:gd name="T25" fmla="*/ 79 h 81"/>
              <a:gd name="T26" fmla="*/ 6 w 70"/>
              <a:gd name="T27" fmla="*/ 77 h 81"/>
              <a:gd name="T28" fmla="*/ 0 w 70"/>
              <a:gd name="T29" fmla="*/ 75 h 81"/>
              <a:gd name="T30" fmla="*/ 8 w 70"/>
              <a:gd name="T31" fmla="*/ 54 h 81"/>
              <a:gd name="T32" fmla="*/ 8 w 70"/>
              <a:gd name="T33" fmla="*/ 54 h 81"/>
              <a:gd name="T34" fmla="*/ 17 w 70"/>
              <a:gd name="T35" fmla="*/ 57 h 81"/>
              <a:gd name="T36" fmla="*/ 23 w 70"/>
              <a:gd name="T37" fmla="*/ 59 h 81"/>
              <a:gd name="T38" fmla="*/ 30 w 70"/>
              <a:gd name="T39" fmla="*/ 60 h 81"/>
              <a:gd name="T40" fmla="*/ 30 w 70"/>
              <a:gd name="T41" fmla="*/ 60 h 81"/>
              <a:gd name="T42" fmla="*/ 37 w 70"/>
              <a:gd name="T43" fmla="*/ 59 h 81"/>
              <a:gd name="T44" fmla="*/ 38 w 70"/>
              <a:gd name="T45" fmla="*/ 57 h 81"/>
              <a:gd name="T46" fmla="*/ 38 w 70"/>
              <a:gd name="T47" fmla="*/ 57 h 81"/>
              <a:gd name="T48" fmla="*/ 38 w 70"/>
              <a:gd name="T49" fmla="*/ 57 h 81"/>
              <a:gd name="T50" fmla="*/ 37 w 70"/>
              <a:gd name="T51" fmla="*/ 55 h 81"/>
              <a:gd name="T52" fmla="*/ 33 w 70"/>
              <a:gd name="T53" fmla="*/ 54 h 81"/>
              <a:gd name="T54" fmla="*/ 22 w 70"/>
              <a:gd name="T55" fmla="*/ 51 h 81"/>
              <a:gd name="T56" fmla="*/ 17 w 70"/>
              <a:gd name="T57" fmla="*/ 49 h 81"/>
              <a:gd name="T58" fmla="*/ 11 w 70"/>
              <a:gd name="T59" fmla="*/ 45 h 81"/>
              <a:gd name="T60" fmla="*/ 8 w 70"/>
              <a:gd name="T61" fmla="*/ 38 h 81"/>
              <a:gd name="T62" fmla="*/ 6 w 70"/>
              <a:gd name="T63" fmla="*/ 35 h 81"/>
              <a:gd name="T64" fmla="*/ 6 w 70"/>
              <a:gd name="T65" fmla="*/ 30 h 81"/>
              <a:gd name="T66" fmla="*/ 6 w 70"/>
              <a:gd name="T67" fmla="*/ 30 h 81"/>
              <a:gd name="T68" fmla="*/ 8 w 70"/>
              <a:gd name="T69" fmla="*/ 23 h 81"/>
              <a:gd name="T70" fmla="*/ 9 w 70"/>
              <a:gd name="T71" fmla="*/ 18 h 81"/>
              <a:gd name="T72" fmla="*/ 13 w 70"/>
              <a:gd name="T73" fmla="*/ 13 h 81"/>
              <a:gd name="T74" fmla="*/ 17 w 70"/>
              <a:gd name="T75" fmla="*/ 8 h 81"/>
              <a:gd name="T76" fmla="*/ 22 w 70"/>
              <a:gd name="T77" fmla="*/ 5 h 81"/>
              <a:gd name="T78" fmla="*/ 28 w 70"/>
              <a:gd name="T79" fmla="*/ 2 h 81"/>
              <a:gd name="T80" fmla="*/ 35 w 70"/>
              <a:gd name="T81" fmla="*/ 1 h 81"/>
              <a:gd name="T82" fmla="*/ 43 w 70"/>
              <a:gd name="T83" fmla="*/ 0 h 81"/>
              <a:gd name="T84" fmla="*/ 43 w 70"/>
              <a:gd name="T85" fmla="*/ 0 h 81"/>
              <a:gd name="T86" fmla="*/ 57 w 70"/>
              <a:gd name="T87" fmla="*/ 1 h 81"/>
              <a:gd name="T88" fmla="*/ 70 w 70"/>
              <a:gd name="T89" fmla="*/ 5 h 81"/>
              <a:gd name="T90" fmla="*/ 63 w 70"/>
              <a:gd name="T91" fmla="*/ 26 h 81"/>
              <a:gd name="T92" fmla="*/ 63 w 70"/>
              <a:gd name="T93" fmla="*/ 26 h 81"/>
              <a:gd name="T94" fmla="*/ 53 w 70"/>
              <a:gd name="T95" fmla="*/ 22 h 81"/>
              <a:gd name="T96" fmla="*/ 42 w 70"/>
              <a:gd name="T97" fmla="*/ 21 h 81"/>
              <a:gd name="T98" fmla="*/ 42 w 70"/>
              <a:gd name="T99" fmla="*/ 21 h 81"/>
              <a:gd name="T100" fmla="*/ 37 w 70"/>
              <a:gd name="T101" fmla="*/ 22 h 81"/>
              <a:gd name="T102" fmla="*/ 35 w 70"/>
              <a:gd name="T103" fmla="*/ 22 h 81"/>
              <a:gd name="T104" fmla="*/ 35 w 70"/>
              <a:gd name="T105" fmla="*/ 23 h 81"/>
              <a:gd name="T106" fmla="*/ 35 w 70"/>
              <a:gd name="T107" fmla="*/ 23 h 81"/>
              <a:gd name="T108" fmla="*/ 37 w 70"/>
              <a:gd name="T109" fmla="*/ 26 h 81"/>
              <a:gd name="T110" fmla="*/ 39 w 70"/>
              <a:gd name="T111" fmla="*/ 27 h 81"/>
              <a:gd name="T112" fmla="*/ 50 w 70"/>
              <a:gd name="T113" fmla="*/ 30 h 81"/>
              <a:gd name="T114" fmla="*/ 57 w 70"/>
              <a:gd name="T115" fmla="*/ 32 h 81"/>
              <a:gd name="T116" fmla="*/ 62 w 70"/>
              <a:gd name="T117" fmla="*/ 37 h 81"/>
              <a:gd name="T118" fmla="*/ 65 w 70"/>
              <a:gd name="T119" fmla="*/ 43 h 81"/>
              <a:gd name="T120" fmla="*/ 65 w 70"/>
              <a:gd name="T121" fmla="*/ 47 h 81"/>
              <a:gd name="T122" fmla="*/ 67 w 70"/>
              <a:gd name="T123" fmla="*/ 52 h 81"/>
              <a:gd name="T124" fmla="*/ 67 w 70"/>
              <a:gd name="T125" fmla="*/ 52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" h="81">
                <a:moveTo>
                  <a:pt x="67" y="52"/>
                </a:moveTo>
                <a:lnTo>
                  <a:pt x="67" y="52"/>
                </a:lnTo>
                <a:lnTo>
                  <a:pt x="65" y="59"/>
                </a:lnTo>
                <a:lnTo>
                  <a:pt x="64" y="64"/>
                </a:lnTo>
                <a:lnTo>
                  <a:pt x="60" y="69"/>
                </a:lnTo>
                <a:lnTo>
                  <a:pt x="57" y="74"/>
                </a:lnTo>
                <a:lnTo>
                  <a:pt x="50" y="76"/>
                </a:lnTo>
                <a:lnTo>
                  <a:pt x="44" y="79"/>
                </a:lnTo>
                <a:lnTo>
                  <a:pt x="37" y="80"/>
                </a:lnTo>
                <a:lnTo>
                  <a:pt x="29" y="81"/>
                </a:lnTo>
                <a:lnTo>
                  <a:pt x="29" y="81"/>
                </a:lnTo>
                <a:lnTo>
                  <a:pt x="20" y="80"/>
                </a:lnTo>
                <a:lnTo>
                  <a:pt x="13" y="79"/>
                </a:lnTo>
                <a:lnTo>
                  <a:pt x="6" y="77"/>
                </a:lnTo>
                <a:lnTo>
                  <a:pt x="0" y="75"/>
                </a:lnTo>
                <a:lnTo>
                  <a:pt x="8" y="54"/>
                </a:lnTo>
                <a:lnTo>
                  <a:pt x="8" y="54"/>
                </a:lnTo>
                <a:lnTo>
                  <a:pt x="17" y="57"/>
                </a:lnTo>
                <a:lnTo>
                  <a:pt x="23" y="59"/>
                </a:lnTo>
                <a:lnTo>
                  <a:pt x="30" y="60"/>
                </a:lnTo>
                <a:lnTo>
                  <a:pt x="30" y="60"/>
                </a:lnTo>
                <a:lnTo>
                  <a:pt x="37" y="59"/>
                </a:lnTo>
                <a:lnTo>
                  <a:pt x="38" y="57"/>
                </a:lnTo>
                <a:lnTo>
                  <a:pt x="38" y="57"/>
                </a:lnTo>
                <a:lnTo>
                  <a:pt x="38" y="57"/>
                </a:lnTo>
                <a:lnTo>
                  <a:pt x="37" y="55"/>
                </a:lnTo>
                <a:lnTo>
                  <a:pt x="33" y="54"/>
                </a:lnTo>
                <a:lnTo>
                  <a:pt x="22" y="51"/>
                </a:lnTo>
                <a:lnTo>
                  <a:pt x="17" y="49"/>
                </a:lnTo>
                <a:lnTo>
                  <a:pt x="11" y="45"/>
                </a:lnTo>
                <a:lnTo>
                  <a:pt x="8" y="38"/>
                </a:lnTo>
                <a:lnTo>
                  <a:pt x="6" y="35"/>
                </a:lnTo>
                <a:lnTo>
                  <a:pt x="6" y="30"/>
                </a:lnTo>
                <a:lnTo>
                  <a:pt x="6" y="30"/>
                </a:lnTo>
                <a:lnTo>
                  <a:pt x="8" y="23"/>
                </a:lnTo>
                <a:lnTo>
                  <a:pt x="9" y="18"/>
                </a:lnTo>
                <a:lnTo>
                  <a:pt x="13" y="13"/>
                </a:lnTo>
                <a:lnTo>
                  <a:pt x="17" y="8"/>
                </a:lnTo>
                <a:lnTo>
                  <a:pt x="22" y="5"/>
                </a:lnTo>
                <a:lnTo>
                  <a:pt x="28" y="2"/>
                </a:lnTo>
                <a:lnTo>
                  <a:pt x="35" y="1"/>
                </a:lnTo>
                <a:lnTo>
                  <a:pt x="43" y="0"/>
                </a:lnTo>
                <a:lnTo>
                  <a:pt x="43" y="0"/>
                </a:lnTo>
                <a:lnTo>
                  <a:pt x="57" y="1"/>
                </a:lnTo>
                <a:lnTo>
                  <a:pt x="70" y="5"/>
                </a:lnTo>
                <a:lnTo>
                  <a:pt x="63" y="26"/>
                </a:lnTo>
                <a:lnTo>
                  <a:pt x="63" y="26"/>
                </a:lnTo>
                <a:lnTo>
                  <a:pt x="53" y="22"/>
                </a:lnTo>
                <a:lnTo>
                  <a:pt x="42" y="21"/>
                </a:lnTo>
                <a:lnTo>
                  <a:pt x="42" y="21"/>
                </a:lnTo>
                <a:lnTo>
                  <a:pt x="37" y="22"/>
                </a:lnTo>
                <a:lnTo>
                  <a:pt x="35" y="22"/>
                </a:lnTo>
                <a:lnTo>
                  <a:pt x="35" y="23"/>
                </a:lnTo>
                <a:lnTo>
                  <a:pt x="35" y="23"/>
                </a:lnTo>
                <a:lnTo>
                  <a:pt x="37" y="26"/>
                </a:lnTo>
                <a:lnTo>
                  <a:pt x="39" y="27"/>
                </a:lnTo>
                <a:lnTo>
                  <a:pt x="50" y="30"/>
                </a:lnTo>
                <a:lnTo>
                  <a:pt x="57" y="32"/>
                </a:lnTo>
                <a:lnTo>
                  <a:pt x="62" y="37"/>
                </a:lnTo>
                <a:lnTo>
                  <a:pt x="65" y="43"/>
                </a:lnTo>
                <a:lnTo>
                  <a:pt x="65" y="47"/>
                </a:lnTo>
                <a:lnTo>
                  <a:pt x="67" y="52"/>
                </a:lnTo>
                <a:lnTo>
                  <a:pt x="67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82" name="Freeform 1207">
            <a:extLst>
              <a:ext uri="{FF2B5EF4-FFF2-40B4-BE49-F238E27FC236}">
                <a16:creationId xmlns:a16="http://schemas.microsoft.com/office/drawing/2014/main" id="{9C99C615-426B-4A28-9A3A-9B1D0EBE0AC5}"/>
              </a:ext>
            </a:extLst>
          </p:cNvPr>
          <p:cNvSpPr>
            <a:spLocks noEditPoints="1"/>
          </p:cNvSpPr>
          <p:nvPr/>
        </p:nvSpPr>
        <p:spPr bwMode="auto">
          <a:xfrm>
            <a:off x="7792481" y="3114859"/>
            <a:ext cx="96838" cy="101600"/>
          </a:xfrm>
          <a:custGeom>
            <a:avLst/>
            <a:gdLst>
              <a:gd name="T0" fmla="*/ 26 w 61"/>
              <a:gd name="T1" fmla="*/ 40 h 64"/>
              <a:gd name="T2" fmla="*/ 30 w 61"/>
              <a:gd name="T3" fmla="*/ 44 h 64"/>
              <a:gd name="T4" fmla="*/ 37 w 61"/>
              <a:gd name="T5" fmla="*/ 44 h 64"/>
              <a:gd name="T6" fmla="*/ 54 w 61"/>
              <a:gd name="T7" fmla="*/ 43 h 64"/>
              <a:gd name="T8" fmla="*/ 55 w 61"/>
              <a:gd name="T9" fmla="*/ 60 h 64"/>
              <a:gd name="T10" fmla="*/ 31 w 61"/>
              <a:gd name="T11" fmla="*/ 64 h 64"/>
              <a:gd name="T12" fmla="*/ 24 w 61"/>
              <a:gd name="T13" fmla="*/ 63 h 64"/>
              <a:gd name="T14" fmla="*/ 12 w 61"/>
              <a:gd name="T15" fmla="*/ 60 h 64"/>
              <a:gd name="T16" fmla="*/ 5 w 61"/>
              <a:gd name="T17" fmla="*/ 53 h 64"/>
              <a:gd name="T18" fmla="*/ 0 w 61"/>
              <a:gd name="T19" fmla="*/ 43 h 64"/>
              <a:gd name="T20" fmla="*/ 0 w 61"/>
              <a:gd name="T21" fmla="*/ 37 h 64"/>
              <a:gd name="T22" fmla="*/ 2 w 61"/>
              <a:gd name="T23" fmla="*/ 21 h 64"/>
              <a:gd name="T24" fmla="*/ 10 w 61"/>
              <a:gd name="T25" fmla="*/ 10 h 64"/>
              <a:gd name="T26" fmla="*/ 22 w 61"/>
              <a:gd name="T27" fmla="*/ 3 h 64"/>
              <a:gd name="T28" fmla="*/ 37 w 61"/>
              <a:gd name="T29" fmla="*/ 0 h 64"/>
              <a:gd name="T30" fmla="*/ 42 w 61"/>
              <a:gd name="T31" fmla="*/ 0 h 64"/>
              <a:gd name="T32" fmla="*/ 51 w 61"/>
              <a:gd name="T33" fmla="*/ 3 h 64"/>
              <a:gd name="T34" fmla="*/ 57 w 61"/>
              <a:gd name="T35" fmla="*/ 8 h 64"/>
              <a:gd name="T36" fmla="*/ 61 w 61"/>
              <a:gd name="T37" fmla="*/ 15 h 64"/>
              <a:gd name="T38" fmla="*/ 61 w 61"/>
              <a:gd name="T39" fmla="*/ 20 h 64"/>
              <a:gd name="T40" fmla="*/ 59 w 61"/>
              <a:gd name="T41" fmla="*/ 32 h 64"/>
              <a:gd name="T42" fmla="*/ 50 w 61"/>
              <a:gd name="T43" fmla="*/ 38 h 64"/>
              <a:gd name="T44" fmla="*/ 37 w 61"/>
              <a:gd name="T45" fmla="*/ 40 h 64"/>
              <a:gd name="T46" fmla="*/ 26 w 61"/>
              <a:gd name="T47" fmla="*/ 40 h 64"/>
              <a:gd name="T48" fmla="*/ 40 w 61"/>
              <a:gd name="T49" fmla="*/ 20 h 64"/>
              <a:gd name="T50" fmla="*/ 36 w 61"/>
              <a:gd name="T51" fmla="*/ 16 h 64"/>
              <a:gd name="T52" fmla="*/ 32 w 61"/>
              <a:gd name="T53" fmla="*/ 18 h 64"/>
              <a:gd name="T54" fmla="*/ 27 w 61"/>
              <a:gd name="T55" fmla="*/ 23 h 64"/>
              <a:gd name="T56" fmla="*/ 26 w 61"/>
              <a:gd name="T57" fmla="*/ 25 h 64"/>
              <a:gd name="T58" fmla="*/ 35 w 61"/>
              <a:gd name="T59" fmla="*/ 25 h 64"/>
              <a:gd name="T60" fmla="*/ 40 w 61"/>
              <a:gd name="T61" fmla="*/ 21 h 64"/>
              <a:gd name="T62" fmla="*/ 40 w 61"/>
              <a:gd name="T63" fmla="*/ 2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1" h="64">
                <a:moveTo>
                  <a:pt x="26" y="40"/>
                </a:moveTo>
                <a:lnTo>
                  <a:pt x="26" y="40"/>
                </a:lnTo>
                <a:lnTo>
                  <a:pt x="27" y="43"/>
                </a:lnTo>
                <a:lnTo>
                  <a:pt x="30" y="44"/>
                </a:lnTo>
                <a:lnTo>
                  <a:pt x="37" y="44"/>
                </a:lnTo>
                <a:lnTo>
                  <a:pt x="37" y="44"/>
                </a:lnTo>
                <a:lnTo>
                  <a:pt x="46" y="44"/>
                </a:lnTo>
                <a:lnTo>
                  <a:pt x="54" y="43"/>
                </a:lnTo>
                <a:lnTo>
                  <a:pt x="55" y="60"/>
                </a:lnTo>
                <a:lnTo>
                  <a:pt x="55" y="60"/>
                </a:lnTo>
                <a:lnTo>
                  <a:pt x="44" y="63"/>
                </a:lnTo>
                <a:lnTo>
                  <a:pt x="31" y="64"/>
                </a:lnTo>
                <a:lnTo>
                  <a:pt x="31" y="64"/>
                </a:lnTo>
                <a:lnTo>
                  <a:pt x="24" y="63"/>
                </a:lnTo>
                <a:lnTo>
                  <a:pt x="19" y="62"/>
                </a:lnTo>
                <a:lnTo>
                  <a:pt x="12" y="60"/>
                </a:lnTo>
                <a:lnTo>
                  <a:pt x="9" y="57"/>
                </a:lnTo>
                <a:lnTo>
                  <a:pt x="5" y="53"/>
                </a:lnTo>
                <a:lnTo>
                  <a:pt x="2" y="49"/>
                </a:lnTo>
                <a:lnTo>
                  <a:pt x="0" y="43"/>
                </a:lnTo>
                <a:lnTo>
                  <a:pt x="0" y="37"/>
                </a:lnTo>
                <a:lnTo>
                  <a:pt x="0" y="37"/>
                </a:lnTo>
                <a:lnTo>
                  <a:pt x="0" y="29"/>
                </a:lnTo>
                <a:lnTo>
                  <a:pt x="2" y="21"/>
                </a:lnTo>
                <a:lnTo>
                  <a:pt x="6" y="15"/>
                </a:lnTo>
                <a:lnTo>
                  <a:pt x="10" y="10"/>
                </a:lnTo>
                <a:lnTo>
                  <a:pt x="16" y="6"/>
                </a:lnTo>
                <a:lnTo>
                  <a:pt x="22" y="3"/>
                </a:lnTo>
                <a:lnTo>
                  <a:pt x="29" y="0"/>
                </a:lnTo>
                <a:lnTo>
                  <a:pt x="37" y="0"/>
                </a:lnTo>
                <a:lnTo>
                  <a:pt x="37" y="0"/>
                </a:lnTo>
                <a:lnTo>
                  <a:pt x="42" y="0"/>
                </a:lnTo>
                <a:lnTo>
                  <a:pt x="47" y="1"/>
                </a:lnTo>
                <a:lnTo>
                  <a:pt x="51" y="3"/>
                </a:lnTo>
                <a:lnTo>
                  <a:pt x="55" y="5"/>
                </a:lnTo>
                <a:lnTo>
                  <a:pt x="57" y="8"/>
                </a:lnTo>
                <a:lnTo>
                  <a:pt x="60" y="11"/>
                </a:lnTo>
                <a:lnTo>
                  <a:pt x="61" y="15"/>
                </a:lnTo>
                <a:lnTo>
                  <a:pt x="61" y="20"/>
                </a:lnTo>
                <a:lnTo>
                  <a:pt x="61" y="20"/>
                </a:lnTo>
                <a:lnTo>
                  <a:pt x="61" y="26"/>
                </a:lnTo>
                <a:lnTo>
                  <a:pt x="59" y="32"/>
                </a:lnTo>
                <a:lnTo>
                  <a:pt x="55" y="35"/>
                </a:lnTo>
                <a:lnTo>
                  <a:pt x="50" y="38"/>
                </a:lnTo>
                <a:lnTo>
                  <a:pt x="44" y="40"/>
                </a:lnTo>
                <a:lnTo>
                  <a:pt x="37" y="40"/>
                </a:lnTo>
                <a:lnTo>
                  <a:pt x="26" y="40"/>
                </a:lnTo>
                <a:lnTo>
                  <a:pt x="26" y="40"/>
                </a:lnTo>
                <a:close/>
                <a:moveTo>
                  <a:pt x="40" y="20"/>
                </a:moveTo>
                <a:lnTo>
                  <a:pt x="40" y="20"/>
                </a:lnTo>
                <a:lnTo>
                  <a:pt x="39" y="18"/>
                </a:lnTo>
                <a:lnTo>
                  <a:pt x="36" y="16"/>
                </a:lnTo>
                <a:lnTo>
                  <a:pt x="36" y="16"/>
                </a:lnTo>
                <a:lnTo>
                  <a:pt x="32" y="18"/>
                </a:lnTo>
                <a:lnTo>
                  <a:pt x="30" y="19"/>
                </a:lnTo>
                <a:lnTo>
                  <a:pt x="27" y="23"/>
                </a:lnTo>
                <a:lnTo>
                  <a:pt x="26" y="25"/>
                </a:lnTo>
                <a:lnTo>
                  <a:pt x="26" y="25"/>
                </a:lnTo>
                <a:lnTo>
                  <a:pt x="30" y="25"/>
                </a:lnTo>
                <a:lnTo>
                  <a:pt x="35" y="25"/>
                </a:lnTo>
                <a:lnTo>
                  <a:pt x="39" y="24"/>
                </a:lnTo>
                <a:lnTo>
                  <a:pt x="40" y="21"/>
                </a:lnTo>
                <a:lnTo>
                  <a:pt x="40" y="20"/>
                </a:lnTo>
                <a:lnTo>
                  <a:pt x="4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83" name="Freeform 1208">
            <a:extLst>
              <a:ext uri="{FF2B5EF4-FFF2-40B4-BE49-F238E27FC236}">
                <a16:creationId xmlns:a16="http://schemas.microsoft.com/office/drawing/2014/main" id="{0E63EDEA-5CF5-4816-8A54-C9B4B154A85F}"/>
              </a:ext>
            </a:extLst>
          </p:cNvPr>
          <p:cNvSpPr>
            <a:spLocks/>
          </p:cNvSpPr>
          <p:nvPr/>
        </p:nvSpPr>
        <p:spPr bwMode="auto">
          <a:xfrm>
            <a:off x="7236856" y="3621271"/>
            <a:ext cx="111125" cy="130175"/>
          </a:xfrm>
          <a:custGeom>
            <a:avLst/>
            <a:gdLst>
              <a:gd name="T0" fmla="*/ 66 w 70"/>
              <a:gd name="T1" fmla="*/ 53 h 82"/>
              <a:gd name="T2" fmla="*/ 66 w 70"/>
              <a:gd name="T3" fmla="*/ 53 h 82"/>
              <a:gd name="T4" fmla="*/ 66 w 70"/>
              <a:gd name="T5" fmla="*/ 59 h 82"/>
              <a:gd name="T6" fmla="*/ 64 w 70"/>
              <a:gd name="T7" fmla="*/ 65 h 82"/>
              <a:gd name="T8" fmla="*/ 61 w 70"/>
              <a:gd name="T9" fmla="*/ 70 h 82"/>
              <a:gd name="T10" fmla="*/ 56 w 70"/>
              <a:gd name="T11" fmla="*/ 74 h 82"/>
              <a:gd name="T12" fmla="*/ 51 w 70"/>
              <a:gd name="T13" fmla="*/ 78 h 82"/>
              <a:gd name="T14" fmla="*/ 45 w 70"/>
              <a:gd name="T15" fmla="*/ 80 h 82"/>
              <a:gd name="T16" fmla="*/ 37 w 70"/>
              <a:gd name="T17" fmla="*/ 82 h 82"/>
              <a:gd name="T18" fmla="*/ 28 w 70"/>
              <a:gd name="T19" fmla="*/ 82 h 82"/>
              <a:gd name="T20" fmla="*/ 28 w 70"/>
              <a:gd name="T21" fmla="*/ 82 h 82"/>
              <a:gd name="T22" fmla="*/ 21 w 70"/>
              <a:gd name="T23" fmla="*/ 82 h 82"/>
              <a:gd name="T24" fmla="*/ 13 w 70"/>
              <a:gd name="T25" fmla="*/ 80 h 82"/>
              <a:gd name="T26" fmla="*/ 6 w 70"/>
              <a:gd name="T27" fmla="*/ 78 h 82"/>
              <a:gd name="T28" fmla="*/ 0 w 70"/>
              <a:gd name="T29" fmla="*/ 75 h 82"/>
              <a:gd name="T30" fmla="*/ 7 w 70"/>
              <a:gd name="T31" fmla="*/ 54 h 82"/>
              <a:gd name="T32" fmla="*/ 7 w 70"/>
              <a:gd name="T33" fmla="*/ 54 h 82"/>
              <a:gd name="T34" fmla="*/ 17 w 70"/>
              <a:gd name="T35" fmla="*/ 58 h 82"/>
              <a:gd name="T36" fmla="*/ 23 w 70"/>
              <a:gd name="T37" fmla="*/ 60 h 82"/>
              <a:gd name="T38" fmla="*/ 31 w 70"/>
              <a:gd name="T39" fmla="*/ 60 h 82"/>
              <a:gd name="T40" fmla="*/ 31 w 70"/>
              <a:gd name="T41" fmla="*/ 60 h 82"/>
              <a:gd name="T42" fmla="*/ 36 w 70"/>
              <a:gd name="T43" fmla="*/ 59 h 82"/>
              <a:gd name="T44" fmla="*/ 37 w 70"/>
              <a:gd name="T45" fmla="*/ 59 h 82"/>
              <a:gd name="T46" fmla="*/ 37 w 70"/>
              <a:gd name="T47" fmla="*/ 58 h 82"/>
              <a:gd name="T48" fmla="*/ 37 w 70"/>
              <a:gd name="T49" fmla="*/ 58 h 82"/>
              <a:gd name="T50" fmla="*/ 36 w 70"/>
              <a:gd name="T51" fmla="*/ 55 h 82"/>
              <a:gd name="T52" fmla="*/ 33 w 70"/>
              <a:gd name="T53" fmla="*/ 54 h 82"/>
              <a:gd name="T54" fmla="*/ 22 w 70"/>
              <a:gd name="T55" fmla="*/ 51 h 82"/>
              <a:gd name="T56" fmla="*/ 17 w 70"/>
              <a:gd name="T57" fmla="*/ 49 h 82"/>
              <a:gd name="T58" fmla="*/ 12 w 70"/>
              <a:gd name="T59" fmla="*/ 45 h 82"/>
              <a:gd name="T60" fmla="*/ 8 w 70"/>
              <a:gd name="T61" fmla="*/ 40 h 82"/>
              <a:gd name="T62" fmla="*/ 7 w 70"/>
              <a:gd name="T63" fmla="*/ 35 h 82"/>
              <a:gd name="T64" fmla="*/ 7 w 70"/>
              <a:gd name="T65" fmla="*/ 31 h 82"/>
              <a:gd name="T66" fmla="*/ 7 w 70"/>
              <a:gd name="T67" fmla="*/ 31 h 82"/>
              <a:gd name="T68" fmla="*/ 7 w 70"/>
              <a:gd name="T69" fmla="*/ 25 h 82"/>
              <a:gd name="T70" fmla="*/ 10 w 70"/>
              <a:gd name="T71" fmla="*/ 19 h 82"/>
              <a:gd name="T72" fmla="*/ 12 w 70"/>
              <a:gd name="T73" fmla="*/ 14 h 82"/>
              <a:gd name="T74" fmla="*/ 17 w 70"/>
              <a:gd name="T75" fmla="*/ 9 h 82"/>
              <a:gd name="T76" fmla="*/ 22 w 70"/>
              <a:gd name="T77" fmla="*/ 5 h 82"/>
              <a:gd name="T78" fmla="*/ 28 w 70"/>
              <a:gd name="T79" fmla="*/ 3 h 82"/>
              <a:gd name="T80" fmla="*/ 35 w 70"/>
              <a:gd name="T81" fmla="*/ 1 h 82"/>
              <a:gd name="T82" fmla="*/ 43 w 70"/>
              <a:gd name="T83" fmla="*/ 0 h 82"/>
              <a:gd name="T84" fmla="*/ 43 w 70"/>
              <a:gd name="T85" fmla="*/ 0 h 82"/>
              <a:gd name="T86" fmla="*/ 57 w 70"/>
              <a:gd name="T87" fmla="*/ 1 h 82"/>
              <a:gd name="T88" fmla="*/ 70 w 70"/>
              <a:gd name="T89" fmla="*/ 5 h 82"/>
              <a:gd name="T90" fmla="*/ 62 w 70"/>
              <a:gd name="T91" fmla="*/ 26 h 82"/>
              <a:gd name="T92" fmla="*/ 62 w 70"/>
              <a:gd name="T93" fmla="*/ 26 h 82"/>
              <a:gd name="T94" fmla="*/ 54 w 70"/>
              <a:gd name="T95" fmla="*/ 24 h 82"/>
              <a:gd name="T96" fmla="*/ 42 w 70"/>
              <a:gd name="T97" fmla="*/ 23 h 82"/>
              <a:gd name="T98" fmla="*/ 42 w 70"/>
              <a:gd name="T99" fmla="*/ 23 h 82"/>
              <a:gd name="T100" fmla="*/ 37 w 70"/>
              <a:gd name="T101" fmla="*/ 23 h 82"/>
              <a:gd name="T102" fmla="*/ 36 w 70"/>
              <a:gd name="T103" fmla="*/ 24 h 82"/>
              <a:gd name="T104" fmla="*/ 35 w 70"/>
              <a:gd name="T105" fmla="*/ 25 h 82"/>
              <a:gd name="T106" fmla="*/ 35 w 70"/>
              <a:gd name="T107" fmla="*/ 25 h 82"/>
              <a:gd name="T108" fmla="*/ 36 w 70"/>
              <a:gd name="T109" fmla="*/ 26 h 82"/>
              <a:gd name="T110" fmla="*/ 40 w 70"/>
              <a:gd name="T111" fmla="*/ 28 h 82"/>
              <a:gd name="T112" fmla="*/ 51 w 70"/>
              <a:gd name="T113" fmla="*/ 31 h 82"/>
              <a:gd name="T114" fmla="*/ 56 w 70"/>
              <a:gd name="T115" fmla="*/ 34 h 82"/>
              <a:gd name="T116" fmla="*/ 62 w 70"/>
              <a:gd name="T117" fmla="*/ 38 h 82"/>
              <a:gd name="T118" fmla="*/ 65 w 70"/>
              <a:gd name="T119" fmla="*/ 44 h 82"/>
              <a:gd name="T120" fmla="*/ 66 w 70"/>
              <a:gd name="T121" fmla="*/ 48 h 82"/>
              <a:gd name="T122" fmla="*/ 66 w 70"/>
              <a:gd name="T123" fmla="*/ 53 h 82"/>
              <a:gd name="T124" fmla="*/ 66 w 70"/>
              <a:gd name="T125" fmla="*/ 53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" h="82">
                <a:moveTo>
                  <a:pt x="66" y="53"/>
                </a:moveTo>
                <a:lnTo>
                  <a:pt x="66" y="53"/>
                </a:lnTo>
                <a:lnTo>
                  <a:pt x="66" y="59"/>
                </a:lnTo>
                <a:lnTo>
                  <a:pt x="64" y="65"/>
                </a:lnTo>
                <a:lnTo>
                  <a:pt x="61" y="70"/>
                </a:lnTo>
                <a:lnTo>
                  <a:pt x="56" y="74"/>
                </a:lnTo>
                <a:lnTo>
                  <a:pt x="51" y="78"/>
                </a:lnTo>
                <a:lnTo>
                  <a:pt x="45" y="80"/>
                </a:lnTo>
                <a:lnTo>
                  <a:pt x="37" y="82"/>
                </a:lnTo>
                <a:lnTo>
                  <a:pt x="28" y="82"/>
                </a:lnTo>
                <a:lnTo>
                  <a:pt x="28" y="82"/>
                </a:lnTo>
                <a:lnTo>
                  <a:pt x="21" y="82"/>
                </a:lnTo>
                <a:lnTo>
                  <a:pt x="13" y="80"/>
                </a:lnTo>
                <a:lnTo>
                  <a:pt x="6" y="78"/>
                </a:lnTo>
                <a:lnTo>
                  <a:pt x="0" y="75"/>
                </a:lnTo>
                <a:lnTo>
                  <a:pt x="7" y="54"/>
                </a:lnTo>
                <a:lnTo>
                  <a:pt x="7" y="54"/>
                </a:lnTo>
                <a:lnTo>
                  <a:pt x="17" y="58"/>
                </a:lnTo>
                <a:lnTo>
                  <a:pt x="23" y="60"/>
                </a:lnTo>
                <a:lnTo>
                  <a:pt x="31" y="60"/>
                </a:lnTo>
                <a:lnTo>
                  <a:pt x="31" y="60"/>
                </a:lnTo>
                <a:lnTo>
                  <a:pt x="36" y="59"/>
                </a:lnTo>
                <a:lnTo>
                  <a:pt x="37" y="59"/>
                </a:lnTo>
                <a:lnTo>
                  <a:pt x="37" y="58"/>
                </a:lnTo>
                <a:lnTo>
                  <a:pt x="37" y="58"/>
                </a:lnTo>
                <a:lnTo>
                  <a:pt x="36" y="55"/>
                </a:lnTo>
                <a:lnTo>
                  <a:pt x="33" y="54"/>
                </a:lnTo>
                <a:lnTo>
                  <a:pt x="22" y="51"/>
                </a:lnTo>
                <a:lnTo>
                  <a:pt x="17" y="49"/>
                </a:lnTo>
                <a:lnTo>
                  <a:pt x="12" y="45"/>
                </a:lnTo>
                <a:lnTo>
                  <a:pt x="8" y="40"/>
                </a:lnTo>
                <a:lnTo>
                  <a:pt x="7" y="35"/>
                </a:lnTo>
                <a:lnTo>
                  <a:pt x="7" y="31"/>
                </a:lnTo>
                <a:lnTo>
                  <a:pt x="7" y="31"/>
                </a:lnTo>
                <a:lnTo>
                  <a:pt x="7" y="25"/>
                </a:lnTo>
                <a:lnTo>
                  <a:pt x="10" y="19"/>
                </a:lnTo>
                <a:lnTo>
                  <a:pt x="12" y="14"/>
                </a:lnTo>
                <a:lnTo>
                  <a:pt x="17" y="9"/>
                </a:lnTo>
                <a:lnTo>
                  <a:pt x="22" y="5"/>
                </a:lnTo>
                <a:lnTo>
                  <a:pt x="28" y="3"/>
                </a:lnTo>
                <a:lnTo>
                  <a:pt x="35" y="1"/>
                </a:lnTo>
                <a:lnTo>
                  <a:pt x="43" y="0"/>
                </a:lnTo>
                <a:lnTo>
                  <a:pt x="43" y="0"/>
                </a:lnTo>
                <a:lnTo>
                  <a:pt x="57" y="1"/>
                </a:lnTo>
                <a:lnTo>
                  <a:pt x="70" y="5"/>
                </a:lnTo>
                <a:lnTo>
                  <a:pt x="62" y="26"/>
                </a:lnTo>
                <a:lnTo>
                  <a:pt x="62" y="26"/>
                </a:lnTo>
                <a:lnTo>
                  <a:pt x="54" y="24"/>
                </a:lnTo>
                <a:lnTo>
                  <a:pt x="42" y="23"/>
                </a:lnTo>
                <a:lnTo>
                  <a:pt x="42" y="23"/>
                </a:lnTo>
                <a:lnTo>
                  <a:pt x="37" y="23"/>
                </a:lnTo>
                <a:lnTo>
                  <a:pt x="36" y="24"/>
                </a:lnTo>
                <a:lnTo>
                  <a:pt x="35" y="25"/>
                </a:lnTo>
                <a:lnTo>
                  <a:pt x="35" y="25"/>
                </a:lnTo>
                <a:lnTo>
                  <a:pt x="36" y="26"/>
                </a:lnTo>
                <a:lnTo>
                  <a:pt x="40" y="28"/>
                </a:lnTo>
                <a:lnTo>
                  <a:pt x="51" y="31"/>
                </a:lnTo>
                <a:lnTo>
                  <a:pt x="56" y="34"/>
                </a:lnTo>
                <a:lnTo>
                  <a:pt x="62" y="38"/>
                </a:lnTo>
                <a:lnTo>
                  <a:pt x="65" y="44"/>
                </a:lnTo>
                <a:lnTo>
                  <a:pt x="66" y="48"/>
                </a:lnTo>
                <a:lnTo>
                  <a:pt x="66" y="53"/>
                </a:lnTo>
                <a:lnTo>
                  <a:pt x="66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84" name="Freeform 1209">
            <a:extLst>
              <a:ext uri="{FF2B5EF4-FFF2-40B4-BE49-F238E27FC236}">
                <a16:creationId xmlns:a16="http://schemas.microsoft.com/office/drawing/2014/main" id="{5E5443C6-2B85-456D-A28A-8629E396ED8E}"/>
              </a:ext>
            </a:extLst>
          </p:cNvPr>
          <p:cNvSpPr>
            <a:spLocks noEditPoints="1"/>
          </p:cNvSpPr>
          <p:nvPr/>
        </p:nvSpPr>
        <p:spPr bwMode="auto">
          <a:xfrm>
            <a:off x="7349568" y="3613334"/>
            <a:ext cx="117475" cy="138113"/>
          </a:xfrm>
          <a:custGeom>
            <a:avLst/>
            <a:gdLst>
              <a:gd name="T0" fmla="*/ 74 w 74"/>
              <a:gd name="T1" fmla="*/ 49 h 87"/>
              <a:gd name="T2" fmla="*/ 74 w 74"/>
              <a:gd name="T3" fmla="*/ 49 h 87"/>
              <a:gd name="T4" fmla="*/ 73 w 74"/>
              <a:gd name="T5" fmla="*/ 56 h 87"/>
              <a:gd name="T6" fmla="*/ 72 w 74"/>
              <a:gd name="T7" fmla="*/ 64 h 87"/>
              <a:gd name="T8" fmla="*/ 69 w 74"/>
              <a:gd name="T9" fmla="*/ 70 h 87"/>
              <a:gd name="T10" fmla="*/ 65 w 74"/>
              <a:gd name="T11" fmla="*/ 75 h 87"/>
              <a:gd name="T12" fmla="*/ 62 w 74"/>
              <a:gd name="T13" fmla="*/ 80 h 87"/>
              <a:gd name="T14" fmla="*/ 57 w 74"/>
              <a:gd name="T15" fmla="*/ 84 h 87"/>
              <a:gd name="T16" fmla="*/ 50 w 74"/>
              <a:gd name="T17" fmla="*/ 85 h 87"/>
              <a:gd name="T18" fmla="*/ 44 w 74"/>
              <a:gd name="T19" fmla="*/ 87 h 87"/>
              <a:gd name="T20" fmla="*/ 44 w 74"/>
              <a:gd name="T21" fmla="*/ 87 h 87"/>
              <a:gd name="T22" fmla="*/ 39 w 74"/>
              <a:gd name="T23" fmla="*/ 87 h 87"/>
              <a:gd name="T24" fmla="*/ 35 w 74"/>
              <a:gd name="T25" fmla="*/ 84 h 87"/>
              <a:gd name="T26" fmla="*/ 31 w 74"/>
              <a:gd name="T27" fmla="*/ 82 h 87"/>
              <a:gd name="T28" fmla="*/ 28 w 74"/>
              <a:gd name="T29" fmla="*/ 78 h 87"/>
              <a:gd name="T30" fmla="*/ 26 w 74"/>
              <a:gd name="T31" fmla="*/ 85 h 87"/>
              <a:gd name="T32" fmla="*/ 0 w 74"/>
              <a:gd name="T33" fmla="*/ 85 h 87"/>
              <a:gd name="T34" fmla="*/ 11 w 74"/>
              <a:gd name="T35" fmla="*/ 0 h 87"/>
              <a:gd name="T36" fmla="*/ 40 w 74"/>
              <a:gd name="T37" fmla="*/ 0 h 87"/>
              <a:gd name="T38" fmla="*/ 35 w 74"/>
              <a:gd name="T39" fmla="*/ 30 h 87"/>
              <a:gd name="T40" fmla="*/ 35 w 74"/>
              <a:gd name="T41" fmla="*/ 30 h 87"/>
              <a:gd name="T42" fmla="*/ 40 w 74"/>
              <a:gd name="T43" fmla="*/ 26 h 87"/>
              <a:gd name="T44" fmla="*/ 44 w 74"/>
              <a:gd name="T45" fmla="*/ 25 h 87"/>
              <a:gd name="T46" fmla="*/ 49 w 74"/>
              <a:gd name="T47" fmla="*/ 23 h 87"/>
              <a:gd name="T48" fmla="*/ 53 w 74"/>
              <a:gd name="T49" fmla="*/ 23 h 87"/>
              <a:gd name="T50" fmla="*/ 53 w 74"/>
              <a:gd name="T51" fmla="*/ 23 h 87"/>
              <a:gd name="T52" fmla="*/ 58 w 74"/>
              <a:gd name="T53" fmla="*/ 23 h 87"/>
              <a:gd name="T54" fmla="*/ 62 w 74"/>
              <a:gd name="T55" fmla="*/ 25 h 87"/>
              <a:gd name="T56" fmla="*/ 65 w 74"/>
              <a:gd name="T57" fmla="*/ 28 h 87"/>
              <a:gd name="T58" fmla="*/ 68 w 74"/>
              <a:gd name="T59" fmla="*/ 30 h 87"/>
              <a:gd name="T60" fmla="*/ 70 w 74"/>
              <a:gd name="T61" fmla="*/ 34 h 87"/>
              <a:gd name="T62" fmla="*/ 73 w 74"/>
              <a:gd name="T63" fmla="*/ 39 h 87"/>
              <a:gd name="T64" fmla="*/ 74 w 74"/>
              <a:gd name="T65" fmla="*/ 49 h 87"/>
              <a:gd name="T66" fmla="*/ 74 w 74"/>
              <a:gd name="T67" fmla="*/ 49 h 87"/>
              <a:gd name="T68" fmla="*/ 47 w 74"/>
              <a:gd name="T69" fmla="*/ 53 h 87"/>
              <a:gd name="T70" fmla="*/ 47 w 74"/>
              <a:gd name="T71" fmla="*/ 53 h 87"/>
              <a:gd name="T72" fmla="*/ 45 w 74"/>
              <a:gd name="T73" fmla="*/ 49 h 87"/>
              <a:gd name="T74" fmla="*/ 44 w 74"/>
              <a:gd name="T75" fmla="*/ 46 h 87"/>
              <a:gd name="T76" fmla="*/ 43 w 74"/>
              <a:gd name="T77" fmla="*/ 45 h 87"/>
              <a:gd name="T78" fmla="*/ 39 w 74"/>
              <a:gd name="T79" fmla="*/ 44 h 87"/>
              <a:gd name="T80" fmla="*/ 39 w 74"/>
              <a:gd name="T81" fmla="*/ 44 h 87"/>
              <a:gd name="T82" fmla="*/ 35 w 74"/>
              <a:gd name="T83" fmla="*/ 45 h 87"/>
              <a:gd name="T84" fmla="*/ 33 w 74"/>
              <a:gd name="T85" fmla="*/ 48 h 87"/>
              <a:gd name="T86" fmla="*/ 30 w 74"/>
              <a:gd name="T87" fmla="*/ 51 h 87"/>
              <a:gd name="T88" fmla="*/ 30 w 74"/>
              <a:gd name="T89" fmla="*/ 56 h 87"/>
              <a:gd name="T90" fmla="*/ 30 w 74"/>
              <a:gd name="T91" fmla="*/ 56 h 87"/>
              <a:gd name="T92" fmla="*/ 30 w 74"/>
              <a:gd name="T93" fmla="*/ 59 h 87"/>
              <a:gd name="T94" fmla="*/ 31 w 74"/>
              <a:gd name="T95" fmla="*/ 63 h 87"/>
              <a:gd name="T96" fmla="*/ 34 w 74"/>
              <a:gd name="T97" fmla="*/ 64 h 87"/>
              <a:gd name="T98" fmla="*/ 36 w 74"/>
              <a:gd name="T99" fmla="*/ 65 h 87"/>
              <a:gd name="T100" fmla="*/ 36 w 74"/>
              <a:gd name="T101" fmla="*/ 65 h 87"/>
              <a:gd name="T102" fmla="*/ 40 w 74"/>
              <a:gd name="T103" fmla="*/ 64 h 87"/>
              <a:gd name="T104" fmla="*/ 44 w 74"/>
              <a:gd name="T105" fmla="*/ 62 h 87"/>
              <a:gd name="T106" fmla="*/ 45 w 74"/>
              <a:gd name="T107" fmla="*/ 58 h 87"/>
              <a:gd name="T108" fmla="*/ 47 w 74"/>
              <a:gd name="T109" fmla="*/ 53 h 87"/>
              <a:gd name="T110" fmla="*/ 47 w 74"/>
              <a:gd name="T111" fmla="*/ 53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4" h="87">
                <a:moveTo>
                  <a:pt x="74" y="49"/>
                </a:moveTo>
                <a:lnTo>
                  <a:pt x="74" y="49"/>
                </a:lnTo>
                <a:lnTo>
                  <a:pt x="73" y="56"/>
                </a:lnTo>
                <a:lnTo>
                  <a:pt x="72" y="64"/>
                </a:lnTo>
                <a:lnTo>
                  <a:pt x="69" y="70"/>
                </a:lnTo>
                <a:lnTo>
                  <a:pt x="65" y="75"/>
                </a:lnTo>
                <a:lnTo>
                  <a:pt x="62" y="80"/>
                </a:lnTo>
                <a:lnTo>
                  <a:pt x="57" y="84"/>
                </a:lnTo>
                <a:lnTo>
                  <a:pt x="50" y="85"/>
                </a:lnTo>
                <a:lnTo>
                  <a:pt x="44" y="87"/>
                </a:lnTo>
                <a:lnTo>
                  <a:pt x="44" y="87"/>
                </a:lnTo>
                <a:lnTo>
                  <a:pt x="39" y="87"/>
                </a:lnTo>
                <a:lnTo>
                  <a:pt x="35" y="84"/>
                </a:lnTo>
                <a:lnTo>
                  <a:pt x="31" y="82"/>
                </a:lnTo>
                <a:lnTo>
                  <a:pt x="28" y="78"/>
                </a:lnTo>
                <a:lnTo>
                  <a:pt x="26" y="85"/>
                </a:lnTo>
                <a:lnTo>
                  <a:pt x="0" y="85"/>
                </a:lnTo>
                <a:lnTo>
                  <a:pt x="11" y="0"/>
                </a:lnTo>
                <a:lnTo>
                  <a:pt x="40" y="0"/>
                </a:lnTo>
                <a:lnTo>
                  <a:pt x="35" y="30"/>
                </a:lnTo>
                <a:lnTo>
                  <a:pt x="35" y="30"/>
                </a:lnTo>
                <a:lnTo>
                  <a:pt x="40" y="26"/>
                </a:lnTo>
                <a:lnTo>
                  <a:pt x="44" y="25"/>
                </a:lnTo>
                <a:lnTo>
                  <a:pt x="49" y="23"/>
                </a:lnTo>
                <a:lnTo>
                  <a:pt x="53" y="23"/>
                </a:lnTo>
                <a:lnTo>
                  <a:pt x="53" y="23"/>
                </a:lnTo>
                <a:lnTo>
                  <a:pt x="58" y="23"/>
                </a:lnTo>
                <a:lnTo>
                  <a:pt x="62" y="25"/>
                </a:lnTo>
                <a:lnTo>
                  <a:pt x="65" y="28"/>
                </a:lnTo>
                <a:lnTo>
                  <a:pt x="68" y="30"/>
                </a:lnTo>
                <a:lnTo>
                  <a:pt x="70" y="34"/>
                </a:lnTo>
                <a:lnTo>
                  <a:pt x="73" y="39"/>
                </a:lnTo>
                <a:lnTo>
                  <a:pt x="74" y="49"/>
                </a:lnTo>
                <a:lnTo>
                  <a:pt x="74" y="49"/>
                </a:lnTo>
                <a:close/>
                <a:moveTo>
                  <a:pt x="47" y="53"/>
                </a:moveTo>
                <a:lnTo>
                  <a:pt x="47" y="53"/>
                </a:lnTo>
                <a:lnTo>
                  <a:pt x="45" y="49"/>
                </a:lnTo>
                <a:lnTo>
                  <a:pt x="44" y="46"/>
                </a:lnTo>
                <a:lnTo>
                  <a:pt x="43" y="45"/>
                </a:lnTo>
                <a:lnTo>
                  <a:pt x="39" y="44"/>
                </a:lnTo>
                <a:lnTo>
                  <a:pt x="39" y="44"/>
                </a:lnTo>
                <a:lnTo>
                  <a:pt x="35" y="45"/>
                </a:lnTo>
                <a:lnTo>
                  <a:pt x="33" y="48"/>
                </a:lnTo>
                <a:lnTo>
                  <a:pt x="30" y="51"/>
                </a:lnTo>
                <a:lnTo>
                  <a:pt x="30" y="56"/>
                </a:lnTo>
                <a:lnTo>
                  <a:pt x="30" y="56"/>
                </a:lnTo>
                <a:lnTo>
                  <a:pt x="30" y="59"/>
                </a:lnTo>
                <a:lnTo>
                  <a:pt x="31" y="63"/>
                </a:lnTo>
                <a:lnTo>
                  <a:pt x="34" y="64"/>
                </a:lnTo>
                <a:lnTo>
                  <a:pt x="36" y="65"/>
                </a:lnTo>
                <a:lnTo>
                  <a:pt x="36" y="65"/>
                </a:lnTo>
                <a:lnTo>
                  <a:pt x="40" y="64"/>
                </a:lnTo>
                <a:lnTo>
                  <a:pt x="44" y="62"/>
                </a:lnTo>
                <a:lnTo>
                  <a:pt x="45" y="58"/>
                </a:lnTo>
                <a:lnTo>
                  <a:pt x="47" y="53"/>
                </a:lnTo>
                <a:lnTo>
                  <a:pt x="47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85" name="Freeform 1211">
            <a:extLst>
              <a:ext uri="{FF2B5EF4-FFF2-40B4-BE49-F238E27FC236}">
                <a16:creationId xmlns:a16="http://schemas.microsoft.com/office/drawing/2014/main" id="{6EB0E751-8EC7-43D7-B2DB-82B9FA0E8B3A}"/>
              </a:ext>
            </a:extLst>
          </p:cNvPr>
          <p:cNvSpPr>
            <a:spLocks/>
          </p:cNvSpPr>
          <p:nvPr/>
        </p:nvSpPr>
        <p:spPr bwMode="auto">
          <a:xfrm>
            <a:off x="7687705" y="3626033"/>
            <a:ext cx="115888" cy="122238"/>
          </a:xfrm>
          <a:custGeom>
            <a:avLst/>
            <a:gdLst>
              <a:gd name="T0" fmla="*/ 42 w 73"/>
              <a:gd name="T1" fmla="*/ 77 h 77"/>
              <a:gd name="T2" fmla="*/ 13 w 73"/>
              <a:gd name="T3" fmla="*/ 77 h 77"/>
              <a:gd name="T4" fmla="*/ 21 w 73"/>
              <a:gd name="T5" fmla="*/ 21 h 77"/>
              <a:gd name="T6" fmla="*/ 0 w 73"/>
              <a:gd name="T7" fmla="*/ 21 h 77"/>
              <a:gd name="T8" fmla="*/ 3 w 73"/>
              <a:gd name="T9" fmla="*/ 0 h 77"/>
              <a:gd name="T10" fmla="*/ 73 w 73"/>
              <a:gd name="T11" fmla="*/ 0 h 77"/>
              <a:gd name="T12" fmla="*/ 71 w 73"/>
              <a:gd name="T13" fmla="*/ 21 h 77"/>
              <a:gd name="T14" fmla="*/ 49 w 73"/>
              <a:gd name="T15" fmla="*/ 21 h 77"/>
              <a:gd name="T16" fmla="*/ 42 w 73"/>
              <a:gd name="T17" fmla="*/ 77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3" h="77">
                <a:moveTo>
                  <a:pt x="42" y="77"/>
                </a:moveTo>
                <a:lnTo>
                  <a:pt x="13" y="77"/>
                </a:lnTo>
                <a:lnTo>
                  <a:pt x="21" y="21"/>
                </a:lnTo>
                <a:lnTo>
                  <a:pt x="0" y="21"/>
                </a:lnTo>
                <a:lnTo>
                  <a:pt x="3" y="0"/>
                </a:lnTo>
                <a:lnTo>
                  <a:pt x="73" y="0"/>
                </a:lnTo>
                <a:lnTo>
                  <a:pt x="71" y="21"/>
                </a:lnTo>
                <a:lnTo>
                  <a:pt x="49" y="21"/>
                </a:lnTo>
                <a:lnTo>
                  <a:pt x="42" y="7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86" name="Freeform 1212">
            <a:extLst>
              <a:ext uri="{FF2B5EF4-FFF2-40B4-BE49-F238E27FC236}">
                <a16:creationId xmlns:a16="http://schemas.microsoft.com/office/drawing/2014/main" id="{A2DC68C8-E7AB-4D5D-9A67-15CC5C4D9385}"/>
              </a:ext>
            </a:extLst>
          </p:cNvPr>
          <p:cNvSpPr>
            <a:spLocks noEditPoints="1"/>
          </p:cNvSpPr>
          <p:nvPr/>
        </p:nvSpPr>
        <p:spPr bwMode="auto">
          <a:xfrm>
            <a:off x="7789305" y="3649846"/>
            <a:ext cx="98425" cy="101600"/>
          </a:xfrm>
          <a:custGeom>
            <a:avLst/>
            <a:gdLst>
              <a:gd name="T0" fmla="*/ 27 w 62"/>
              <a:gd name="T1" fmla="*/ 40 h 64"/>
              <a:gd name="T2" fmla="*/ 31 w 62"/>
              <a:gd name="T3" fmla="*/ 44 h 64"/>
              <a:gd name="T4" fmla="*/ 38 w 62"/>
              <a:gd name="T5" fmla="*/ 45 h 64"/>
              <a:gd name="T6" fmla="*/ 54 w 62"/>
              <a:gd name="T7" fmla="*/ 42 h 64"/>
              <a:gd name="T8" fmla="*/ 54 w 62"/>
              <a:gd name="T9" fmla="*/ 60 h 64"/>
              <a:gd name="T10" fmla="*/ 32 w 62"/>
              <a:gd name="T11" fmla="*/ 64 h 64"/>
              <a:gd name="T12" fmla="*/ 24 w 62"/>
              <a:gd name="T13" fmla="*/ 64 h 64"/>
              <a:gd name="T14" fmla="*/ 13 w 62"/>
              <a:gd name="T15" fmla="*/ 60 h 64"/>
              <a:gd name="T16" fmla="*/ 5 w 62"/>
              <a:gd name="T17" fmla="*/ 54 h 64"/>
              <a:gd name="T18" fmla="*/ 0 w 62"/>
              <a:gd name="T19" fmla="*/ 42 h 64"/>
              <a:gd name="T20" fmla="*/ 0 w 62"/>
              <a:gd name="T21" fmla="*/ 36 h 64"/>
              <a:gd name="T22" fmla="*/ 3 w 62"/>
              <a:gd name="T23" fmla="*/ 22 h 64"/>
              <a:gd name="T24" fmla="*/ 11 w 62"/>
              <a:gd name="T25" fmla="*/ 10 h 64"/>
              <a:gd name="T26" fmla="*/ 23 w 62"/>
              <a:gd name="T27" fmla="*/ 2 h 64"/>
              <a:gd name="T28" fmla="*/ 38 w 62"/>
              <a:gd name="T29" fmla="*/ 0 h 64"/>
              <a:gd name="T30" fmla="*/ 43 w 62"/>
              <a:gd name="T31" fmla="*/ 0 h 64"/>
              <a:gd name="T32" fmla="*/ 52 w 62"/>
              <a:gd name="T33" fmla="*/ 2 h 64"/>
              <a:gd name="T34" fmla="*/ 58 w 62"/>
              <a:gd name="T35" fmla="*/ 8 h 64"/>
              <a:gd name="T36" fmla="*/ 62 w 62"/>
              <a:gd name="T37" fmla="*/ 16 h 64"/>
              <a:gd name="T38" fmla="*/ 62 w 62"/>
              <a:gd name="T39" fmla="*/ 20 h 64"/>
              <a:gd name="T40" fmla="*/ 59 w 62"/>
              <a:gd name="T41" fmla="*/ 31 h 64"/>
              <a:gd name="T42" fmla="*/ 51 w 62"/>
              <a:gd name="T43" fmla="*/ 39 h 64"/>
              <a:gd name="T44" fmla="*/ 38 w 62"/>
              <a:gd name="T45" fmla="*/ 41 h 64"/>
              <a:gd name="T46" fmla="*/ 27 w 62"/>
              <a:gd name="T47" fmla="*/ 40 h 64"/>
              <a:gd name="T48" fmla="*/ 41 w 62"/>
              <a:gd name="T49" fmla="*/ 20 h 64"/>
              <a:gd name="T50" fmla="*/ 37 w 62"/>
              <a:gd name="T51" fmla="*/ 17 h 64"/>
              <a:gd name="T52" fmla="*/ 33 w 62"/>
              <a:gd name="T53" fmla="*/ 17 h 64"/>
              <a:gd name="T54" fmla="*/ 28 w 62"/>
              <a:gd name="T55" fmla="*/ 22 h 64"/>
              <a:gd name="T56" fmla="*/ 27 w 62"/>
              <a:gd name="T57" fmla="*/ 26 h 64"/>
              <a:gd name="T58" fmla="*/ 36 w 62"/>
              <a:gd name="T59" fmla="*/ 25 h 64"/>
              <a:gd name="T60" fmla="*/ 41 w 62"/>
              <a:gd name="T61" fmla="*/ 22 h 64"/>
              <a:gd name="T62" fmla="*/ 41 w 62"/>
              <a:gd name="T63" fmla="*/ 2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2" h="64">
                <a:moveTo>
                  <a:pt x="27" y="40"/>
                </a:moveTo>
                <a:lnTo>
                  <a:pt x="27" y="40"/>
                </a:lnTo>
                <a:lnTo>
                  <a:pt x="28" y="42"/>
                </a:lnTo>
                <a:lnTo>
                  <a:pt x="31" y="44"/>
                </a:lnTo>
                <a:lnTo>
                  <a:pt x="38" y="45"/>
                </a:lnTo>
                <a:lnTo>
                  <a:pt x="38" y="45"/>
                </a:lnTo>
                <a:lnTo>
                  <a:pt x="47" y="44"/>
                </a:lnTo>
                <a:lnTo>
                  <a:pt x="54" y="42"/>
                </a:lnTo>
                <a:lnTo>
                  <a:pt x="54" y="60"/>
                </a:lnTo>
                <a:lnTo>
                  <a:pt x="54" y="60"/>
                </a:lnTo>
                <a:lnTo>
                  <a:pt x="44" y="62"/>
                </a:lnTo>
                <a:lnTo>
                  <a:pt x="32" y="64"/>
                </a:lnTo>
                <a:lnTo>
                  <a:pt x="32" y="64"/>
                </a:lnTo>
                <a:lnTo>
                  <a:pt x="24" y="64"/>
                </a:lnTo>
                <a:lnTo>
                  <a:pt x="18" y="62"/>
                </a:lnTo>
                <a:lnTo>
                  <a:pt x="13" y="60"/>
                </a:lnTo>
                <a:lnTo>
                  <a:pt x="9" y="57"/>
                </a:lnTo>
                <a:lnTo>
                  <a:pt x="5" y="54"/>
                </a:lnTo>
                <a:lnTo>
                  <a:pt x="2" y="49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0" y="28"/>
                </a:lnTo>
                <a:lnTo>
                  <a:pt x="3" y="22"/>
                </a:lnTo>
                <a:lnTo>
                  <a:pt x="7" y="16"/>
                </a:lnTo>
                <a:lnTo>
                  <a:pt x="11" y="10"/>
                </a:lnTo>
                <a:lnTo>
                  <a:pt x="17" y="6"/>
                </a:lnTo>
                <a:lnTo>
                  <a:pt x="23" y="2"/>
                </a:lnTo>
                <a:lnTo>
                  <a:pt x="29" y="0"/>
                </a:lnTo>
                <a:lnTo>
                  <a:pt x="38" y="0"/>
                </a:lnTo>
                <a:lnTo>
                  <a:pt x="38" y="0"/>
                </a:lnTo>
                <a:lnTo>
                  <a:pt x="43" y="0"/>
                </a:lnTo>
                <a:lnTo>
                  <a:pt x="48" y="1"/>
                </a:lnTo>
                <a:lnTo>
                  <a:pt x="52" y="2"/>
                </a:lnTo>
                <a:lnTo>
                  <a:pt x="56" y="5"/>
                </a:lnTo>
                <a:lnTo>
                  <a:pt x="58" y="8"/>
                </a:lnTo>
                <a:lnTo>
                  <a:pt x="61" y="11"/>
                </a:lnTo>
                <a:lnTo>
                  <a:pt x="62" y="16"/>
                </a:lnTo>
                <a:lnTo>
                  <a:pt x="62" y="20"/>
                </a:lnTo>
                <a:lnTo>
                  <a:pt x="62" y="20"/>
                </a:lnTo>
                <a:lnTo>
                  <a:pt x="62" y="26"/>
                </a:lnTo>
                <a:lnTo>
                  <a:pt x="59" y="31"/>
                </a:lnTo>
                <a:lnTo>
                  <a:pt x="54" y="35"/>
                </a:lnTo>
                <a:lnTo>
                  <a:pt x="51" y="39"/>
                </a:lnTo>
                <a:lnTo>
                  <a:pt x="44" y="40"/>
                </a:lnTo>
                <a:lnTo>
                  <a:pt x="38" y="41"/>
                </a:lnTo>
                <a:lnTo>
                  <a:pt x="27" y="40"/>
                </a:lnTo>
                <a:lnTo>
                  <a:pt x="27" y="40"/>
                </a:lnTo>
                <a:close/>
                <a:moveTo>
                  <a:pt x="41" y="20"/>
                </a:moveTo>
                <a:lnTo>
                  <a:pt x="41" y="20"/>
                </a:lnTo>
                <a:lnTo>
                  <a:pt x="39" y="17"/>
                </a:lnTo>
                <a:lnTo>
                  <a:pt x="37" y="17"/>
                </a:lnTo>
                <a:lnTo>
                  <a:pt x="37" y="17"/>
                </a:lnTo>
                <a:lnTo>
                  <a:pt x="33" y="17"/>
                </a:lnTo>
                <a:lnTo>
                  <a:pt x="31" y="20"/>
                </a:lnTo>
                <a:lnTo>
                  <a:pt x="28" y="22"/>
                </a:lnTo>
                <a:lnTo>
                  <a:pt x="27" y="26"/>
                </a:lnTo>
                <a:lnTo>
                  <a:pt x="27" y="26"/>
                </a:lnTo>
                <a:lnTo>
                  <a:pt x="31" y="26"/>
                </a:lnTo>
                <a:lnTo>
                  <a:pt x="36" y="25"/>
                </a:lnTo>
                <a:lnTo>
                  <a:pt x="39" y="23"/>
                </a:lnTo>
                <a:lnTo>
                  <a:pt x="41" y="22"/>
                </a:lnTo>
                <a:lnTo>
                  <a:pt x="41" y="20"/>
                </a:lnTo>
                <a:lnTo>
                  <a:pt x="41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87" name="Freeform 1213">
            <a:extLst>
              <a:ext uri="{FF2B5EF4-FFF2-40B4-BE49-F238E27FC236}">
                <a16:creationId xmlns:a16="http://schemas.microsoft.com/office/drawing/2014/main" id="{74BED430-6373-4D46-905D-17D2A63BAEF4}"/>
              </a:ext>
            </a:extLst>
          </p:cNvPr>
          <p:cNvSpPr>
            <a:spLocks noEditPoints="1"/>
          </p:cNvSpPr>
          <p:nvPr/>
        </p:nvSpPr>
        <p:spPr bwMode="auto">
          <a:xfrm>
            <a:off x="7260668" y="4129271"/>
            <a:ext cx="117475" cy="128588"/>
          </a:xfrm>
          <a:custGeom>
            <a:avLst/>
            <a:gdLst>
              <a:gd name="T0" fmla="*/ 25 w 74"/>
              <a:gd name="T1" fmla="*/ 81 h 81"/>
              <a:gd name="T2" fmla="*/ 0 w 74"/>
              <a:gd name="T3" fmla="*/ 79 h 81"/>
              <a:gd name="T4" fmla="*/ 10 w 74"/>
              <a:gd name="T5" fmla="*/ 1 h 81"/>
              <a:gd name="T6" fmla="*/ 36 w 74"/>
              <a:gd name="T7" fmla="*/ 0 h 81"/>
              <a:gd name="T8" fmla="*/ 50 w 74"/>
              <a:gd name="T9" fmla="*/ 1 h 81"/>
              <a:gd name="T10" fmla="*/ 62 w 74"/>
              <a:gd name="T11" fmla="*/ 4 h 81"/>
              <a:gd name="T12" fmla="*/ 70 w 74"/>
              <a:gd name="T13" fmla="*/ 10 h 81"/>
              <a:gd name="T14" fmla="*/ 74 w 74"/>
              <a:gd name="T15" fmla="*/ 20 h 81"/>
              <a:gd name="T16" fmla="*/ 72 w 74"/>
              <a:gd name="T17" fmla="*/ 28 h 81"/>
              <a:gd name="T18" fmla="*/ 66 w 74"/>
              <a:gd name="T19" fmla="*/ 37 h 81"/>
              <a:gd name="T20" fmla="*/ 61 w 74"/>
              <a:gd name="T21" fmla="*/ 40 h 81"/>
              <a:gd name="T22" fmla="*/ 69 w 74"/>
              <a:gd name="T23" fmla="*/ 44 h 81"/>
              <a:gd name="T24" fmla="*/ 72 w 74"/>
              <a:gd name="T25" fmla="*/ 55 h 81"/>
              <a:gd name="T26" fmla="*/ 71 w 74"/>
              <a:gd name="T27" fmla="*/ 63 h 81"/>
              <a:gd name="T28" fmla="*/ 64 w 74"/>
              <a:gd name="T29" fmla="*/ 73 h 81"/>
              <a:gd name="T30" fmla="*/ 51 w 74"/>
              <a:gd name="T31" fmla="*/ 78 h 81"/>
              <a:gd name="T32" fmla="*/ 25 w 74"/>
              <a:gd name="T33" fmla="*/ 81 h 81"/>
              <a:gd name="T34" fmla="*/ 46 w 74"/>
              <a:gd name="T35" fmla="*/ 53 h 81"/>
              <a:gd name="T36" fmla="*/ 45 w 74"/>
              <a:gd name="T37" fmla="*/ 50 h 81"/>
              <a:gd name="T38" fmla="*/ 39 w 74"/>
              <a:gd name="T39" fmla="*/ 48 h 81"/>
              <a:gd name="T40" fmla="*/ 36 w 74"/>
              <a:gd name="T41" fmla="*/ 47 h 81"/>
              <a:gd name="T42" fmla="*/ 30 w 74"/>
              <a:gd name="T43" fmla="*/ 62 h 81"/>
              <a:gd name="T44" fmla="*/ 34 w 74"/>
              <a:gd name="T45" fmla="*/ 62 h 81"/>
              <a:gd name="T46" fmla="*/ 39 w 74"/>
              <a:gd name="T47" fmla="*/ 60 h 81"/>
              <a:gd name="T48" fmla="*/ 45 w 74"/>
              <a:gd name="T49" fmla="*/ 57 h 81"/>
              <a:gd name="T50" fmla="*/ 46 w 74"/>
              <a:gd name="T51" fmla="*/ 53 h 81"/>
              <a:gd name="T52" fmla="*/ 34 w 74"/>
              <a:gd name="T53" fmla="*/ 32 h 81"/>
              <a:gd name="T54" fmla="*/ 37 w 74"/>
              <a:gd name="T55" fmla="*/ 32 h 81"/>
              <a:gd name="T56" fmla="*/ 45 w 74"/>
              <a:gd name="T57" fmla="*/ 30 h 81"/>
              <a:gd name="T58" fmla="*/ 47 w 74"/>
              <a:gd name="T59" fmla="*/ 24 h 81"/>
              <a:gd name="T60" fmla="*/ 47 w 74"/>
              <a:gd name="T61" fmla="*/ 22 h 81"/>
              <a:gd name="T62" fmla="*/ 40 w 74"/>
              <a:gd name="T63" fmla="*/ 19 h 81"/>
              <a:gd name="T64" fmla="*/ 35 w 74"/>
              <a:gd name="T65" fmla="*/ 19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" h="81">
                <a:moveTo>
                  <a:pt x="25" y="81"/>
                </a:moveTo>
                <a:lnTo>
                  <a:pt x="25" y="81"/>
                </a:lnTo>
                <a:lnTo>
                  <a:pt x="11" y="81"/>
                </a:lnTo>
                <a:lnTo>
                  <a:pt x="0" y="79"/>
                </a:lnTo>
                <a:lnTo>
                  <a:pt x="10" y="1"/>
                </a:lnTo>
                <a:lnTo>
                  <a:pt x="10" y="1"/>
                </a:lnTo>
                <a:lnTo>
                  <a:pt x="22" y="0"/>
                </a:lnTo>
                <a:lnTo>
                  <a:pt x="36" y="0"/>
                </a:lnTo>
                <a:lnTo>
                  <a:pt x="36" y="0"/>
                </a:lnTo>
                <a:lnTo>
                  <a:pt x="50" y="1"/>
                </a:lnTo>
                <a:lnTo>
                  <a:pt x="56" y="3"/>
                </a:lnTo>
                <a:lnTo>
                  <a:pt x="62" y="4"/>
                </a:lnTo>
                <a:lnTo>
                  <a:pt x="66" y="6"/>
                </a:lnTo>
                <a:lnTo>
                  <a:pt x="70" y="10"/>
                </a:lnTo>
                <a:lnTo>
                  <a:pt x="72" y="15"/>
                </a:lnTo>
                <a:lnTo>
                  <a:pt x="74" y="20"/>
                </a:lnTo>
                <a:lnTo>
                  <a:pt x="74" y="20"/>
                </a:lnTo>
                <a:lnTo>
                  <a:pt x="72" y="28"/>
                </a:lnTo>
                <a:lnTo>
                  <a:pt x="70" y="33"/>
                </a:lnTo>
                <a:lnTo>
                  <a:pt x="66" y="37"/>
                </a:lnTo>
                <a:lnTo>
                  <a:pt x="61" y="40"/>
                </a:lnTo>
                <a:lnTo>
                  <a:pt x="61" y="40"/>
                </a:lnTo>
                <a:lnTo>
                  <a:pt x="65" y="42"/>
                </a:lnTo>
                <a:lnTo>
                  <a:pt x="69" y="44"/>
                </a:lnTo>
                <a:lnTo>
                  <a:pt x="71" y="49"/>
                </a:lnTo>
                <a:lnTo>
                  <a:pt x="72" y="55"/>
                </a:lnTo>
                <a:lnTo>
                  <a:pt x="72" y="55"/>
                </a:lnTo>
                <a:lnTo>
                  <a:pt x="71" y="63"/>
                </a:lnTo>
                <a:lnTo>
                  <a:pt x="69" y="68"/>
                </a:lnTo>
                <a:lnTo>
                  <a:pt x="64" y="73"/>
                </a:lnTo>
                <a:lnTo>
                  <a:pt x="59" y="76"/>
                </a:lnTo>
                <a:lnTo>
                  <a:pt x="51" y="78"/>
                </a:lnTo>
                <a:lnTo>
                  <a:pt x="44" y="81"/>
                </a:lnTo>
                <a:lnTo>
                  <a:pt x="25" y="81"/>
                </a:lnTo>
                <a:lnTo>
                  <a:pt x="25" y="81"/>
                </a:lnTo>
                <a:close/>
                <a:moveTo>
                  <a:pt x="46" y="53"/>
                </a:moveTo>
                <a:lnTo>
                  <a:pt x="46" y="53"/>
                </a:lnTo>
                <a:lnTo>
                  <a:pt x="45" y="50"/>
                </a:lnTo>
                <a:lnTo>
                  <a:pt x="42" y="48"/>
                </a:lnTo>
                <a:lnTo>
                  <a:pt x="39" y="48"/>
                </a:lnTo>
                <a:lnTo>
                  <a:pt x="36" y="47"/>
                </a:lnTo>
                <a:lnTo>
                  <a:pt x="36" y="47"/>
                </a:lnTo>
                <a:lnTo>
                  <a:pt x="31" y="48"/>
                </a:lnTo>
                <a:lnTo>
                  <a:pt x="30" y="62"/>
                </a:lnTo>
                <a:lnTo>
                  <a:pt x="30" y="62"/>
                </a:lnTo>
                <a:lnTo>
                  <a:pt x="34" y="62"/>
                </a:lnTo>
                <a:lnTo>
                  <a:pt x="34" y="62"/>
                </a:lnTo>
                <a:lnTo>
                  <a:pt x="39" y="60"/>
                </a:lnTo>
                <a:lnTo>
                  <a:pt x="42" y="59"/>
                </a:lnTo>
                <a:lnTo>
                  <a:pt x="45" y="57"/>
                </a:lnTo>
                <a:lnTo>
                  <a:pt x="46" y="53"/>
                </a:lnTo>
                <a:lnTo>
                  <a:pt x="46" y="53"/>
                </a:lnTo>
                <a:close/>
                <a:moveTo>
                  <a:pt x="34" y="32"/>
                </a:moveTo>
                <a:lnTo>
                  <a:pt x="34" y="32"/>
                </a:lnTo>
                <a:lnTo>
                  <a:pt x="37" y="32"/>
                </a:lnTo>
                <a:lnTo>
                  <a:pt x="37" y="32"/>
                </a:lnTo>
                <a:lnTo>
                  <a:pt x="41" y="32"/>
                </a:lnTo>
                <a:lnTo>
                  <a:pt x="45" y="30"/>
                </a:lnTo>
                <a:lnTo>
                  <a:pt x="47" y="28"/>
                </a:lnTo>
                <a:lnTo>
                  <a:pt x="47" y="24"/>
                </a:lnTo>
                <a:lnTo>
                  <a:pt x="47" y="24"/>
                </a:lnTo>
                <a:lnTo>
                  <a:pt x="47" y="22"/>
                </a:lnTo>
                <a:lnTo>
                  <a:pt x="45" y="20"/>
                </a:lnTo>
                <a:lnTo>
                  <a:pt x="40" y="19"/>
                </a:lnTo>
                <a:lnTo>
                  <a:pt x="40" y="19"/>
                </a:lnTo>
                <a:lnTo>
                  <a:pt x="35" y="19"/>
                </a:lnTo>
                <a:lnTo>
                  <a:pt x="3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88" name="Freeform 1214">
            <a:extLst>
              <a:ext uri="{FF2B5EF4-FFF2-40B4-BE49-F238E27FC236}">
                <a16:creationId xmlns:a16="http://schemas.microsoft.com/office/drawing/2014/main" id="{69D4F619-8E64-4BE9-BF80-2FA466ED2488}"/>
              </a:ext>
            </a:extLst>
          </p:cNvPr>
          <p:cNvSpPr>
            <a:spLocks noEditPoints="1"/>
          </p:cNvSpPr>
          <p:nvPr/>
        </p:nvSpPr>
        <p:spPr bwMode="auto">
          <a:xfrm>
            <a:off x="7386080" y="4119746"/>
            <a:ext cx="61913" cy="138113"/>
          </a:xfrm>
          <a:custGeom>
            <a:avLst/>
            <a:gdLst>
              <a:gd name="T0" fmla="*/ 6 w 39"/>
              <a:gd name="T1" fmla="*/ 24 h 87"/>
              <a:gd name="T2" fmla="*/ 35 w 39"/>
              <a:gd name="T3" fmla="*/ 24 h 87"/>
              <a:gd name="T4" fmla="*/ 29 w 39"/>
              <a:gd name="T5" fmla="*/ 64 h 87"/>
              <a:gd name="T6" fmla="*/ 29 w 39"/>
              <a:gd name="T7" fmla="*/ 64 h 87"/>
              <a:gd name="T8" fmla="*/ 29 w 39"/>
              <a:gd name="T9" fmla="*/ 66 h 87"/>
              <a:gd name="T10" fmla="*/ 30 w 39"/>
              <a:gd name="T11" fmla="*/ 68 h 87"/>
              <a:gd name="T12" fmla="*/ 32 w 39"/>
              <a:gd name="T13" fmla="*/ 69 h 87"/>
              <a:gd name="T14" fmla="*/ 35 w 39"/>
              <a:gd name="T15" fmla="*/ 68 h 87"/>
              <a:gd name="T16" fmla="*/ 32 w 39"/>
              <a:gd name="T17" fmla="*/ 85 h 87"/>
              <a:gd name="T18" fmla="*/ 32 w 39"/>
              <a:gd name="T19" fmla="*/ 85 h 87"/>
              <a:gd name="T20" fmla="*/ 26 w 39"/>
              <a:gd name="T21" fmla="*/ 87 h 87"/>
              <a:gd name="T22" fmla="*/ 17 w 39"/>
              <a:gd name="T23" fmla="*/ 87 h 87"/>
              <a:gd name="T24" fmla="*/ 17 w 39"/>
              <a:gd name="T25" fmla="*/ 87 h 87"/>
              <a:gd name="T26" fmla="*/ 12 w 39"/>
              <a:gd name="T27" fmla="*/ 87 h 87"/>
              <a:gd name="T28" fmla="*/ 8 w 39"/>
              <a:gd name="T29" fmla="*/ 85 h 87"/>
              <a:gd name="T30" fmla="*/ 6 w 39"/>
              <a:gd name="T31" fmla="*/ 84 h 87"/>
              <a:gd name="T32" fmla="*/ 3 w 39"/>
              <a:gd name="T33" fmla="*/ 82 h 87"/>
              <a:gd name="T34" fmla="*/ 1 w 39"/>
              <a:gd name="T35" fmla="*/ 79 h 87"/>
              <a:gd name="T36" fmla="*/ 1 w 39"/>
              <a:gd name="T37" fmla="*/ 76 h 87"/>
              <a:gd name="T38" fmla="*/ 0 w 39"/>
              <a:gd name="T39" fmla="*/ 70 h 87"/>
              <a:gd name="T40" fmla="*/ 6 w 39"/>
              <a:gd name="T41" fmla="*/ 24 h 87"/>
              <a:gd name="T42" fmla="*/ 36 w 39"/>
              <a:gd name="T43" fmla="*/ 19 h 87"/>
              <a:gd name="T44" fmla="*/ 7 w 39"/>
              <a:gd name="T45" fmla="*/ 19 h 87"/>
              <a:gd name="T46" fmla="*/ 10 w 39"/>
              <a:gd name="T47" fmla="*/ 0 h 87"/>
              <a:gd name="T48" fmla="*/ 39 w 39"/>
              <a:gd name="T49" fmla="*/ 0 h 87"/>
              <a:gd name="T50" fmla="*/ 36 w 39"/>
              <a:gd name="T51" fmla="*/ 19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9" h="87">
                <a:moveTo>
                  <a:pt x="6" y="24"/>
                </a:moveTo>
                <a:lnTo>
                  <a:pt x="35" y="24"/>
                </a:lnTo>
                <a:lnTo>
                  <a:pt x="29" y="64"/>
                </a:lnTo>
                <a:lnTo>
                  <a:pt x="29" y="64"/>
                </a:lnTo>
                <a:lnTo>
                  <a:pt x="29" y="66"/>
                </a:lnTo>
                <a:lnTo>
                  <a:pt x="30" y="68"/>
                </a:lnTo>
                <a:lnTo>
                  <a:pt x="32" y="69"/>
                </a:lnTo>
                <a:lnTo>
                  <a:pt x="35" y="68"/>
                </a:lnTo>
                <a:lnTo>
                  <a:pt x="32" y="85"/>
                </a:lnTo>
                <a:lnTo>
                  <a:pt x="32" y="85"/>
                </a:lnTo>
                <a:lnTo>
                  <a:pt x="26" y="87"/>
                </a:lnTo>
                <a:lnTo>
                  <a:pt x="17" y="87"/>
                </a:lnTo>
                <a:lnTo>
                  <a:pt x="17" y="87"/>
                </a:lnTo>
                <a:lnTo>
                  <a:pt x="12" y="87"/>
                </a:lnTo>
                <a:lnTo>
                  <a:pt x="8" y="85"/>
                </a:lnTo>
                <a:lnTo>
                  <a:pt x="6" y="84"/>
                </a:lnTo>
                <a:lnTo>
                  <a:pt x="3" y="82"/>
                </a:lnTo>
                <a:lnTo>
                  <a:pt x="1" y="79"/>
                </a:lnTo>
                <a:lnTo>
                  <a:pt x="1" y="76"/>
                </a:lnTo>
                <a:lnTo>
                  <a:pt x="0" y="70"/>
                </a:lnTo>
                <a:lnTo>
                  <a:pt x="6" y="24"/>
                </a:lnTo>
                <a:close/>
                <a:moveTo>
                  <a:pt x="36" y="19"/>
                </a:moveTo>
                <a:lnTo>
                  <a:pt x="7" y="19"/>
                </a:lnTo>
                <a:lnTo>
                  <a:pt x="10" y="0"/>
                </a:lnTo>
                <a:lnTo>
                  <a:pt x="39" y="0"/>
                </a:lnTo>
                <a:lnTo>
                  <a:pt x="36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89" name="Freeform 1215">
            <a:extLst>
              <a:ext uri="{FF2B5EF4-FFF2-40B4-BE49-F238E27FC236}">
                <a16:creationId xmlns:a16="http://schemas.microsoft.com/office/drawing/2014/main" id="{A64BA24E-0BD2-49DB-A1F4-A953379ADF99}"/>
              </a:ext>
            </a:extLst>
          </p:cNvPr>
          <p:cNvSpPr>
            <a:spLocks noEditPoints="1"/>
          </p:cNvSpPr>
          <p:nvPr/>
        </p:nvSpPr>
        <p:spPr bwMode="auto">
          <a:xfrm>
            <a:off x="7668655" y="4137208"/>
            <a:ext cx="120650" cy="125413"/>
          </a:xfrm>
          <a:custGeom>
            <a:avLst/>
            <a:gdLst>
              <a:gd name="T0" fmla="*/ 76 w 76"/>
              <a:gd name="T1" fmla="*/ 27 h 79"/>
              <a:gd name="T2" fmla="*/ 76 w 76"/>
              <a:gd name="T3" fmla="*/ 27 h 79"/>
              <a:gd name="T4" fmla="*/ 75 w 76"/>
              <a:gd name="T5" fmla="*/ 35 h 79"/>
              <a:gd name="T6" fmla="*/ 73 w 76"/>
              <a:gd name="T7" fmla="*/ 43 h 79"/>
              <a:gd name="T8" fmla="*/ 68 w 76"/>
              <a:gd name="T9" fmla="*/ 49 h 79"/>
              <a:gd name="T10" fmla="*/ 61 w 76"/>
              <a:gd name="T11" fmla="*/ 53 h 79"/>
              <a:gd name="T12" fmla="*/ 54 w 76"/>
              <a:gd name="T13" fmla="*/ 57 h 79"/>
              <a:gd name="T14" fmla="*/ 46 w 76"/>
              <a:gd name="T15" fmla="*/ 58 h 79"/>
              <a:gd name="T16" fmla="*/ 38 w 76"/>
              <a:gd name="T17" fmla="*/ 59 h 79"/>
              <a:gd name="T18" fmla="*/ 30 w 76"/>
              <a:gd name="T19" fmla="*/ 59 h 79"/>
              <a:gd name="T20" fmla="*/ 28 w 76"/>
              <a:gd name="T21" fmla="*/ 79 h 79"/>
              <a:gd name="T22" fmla="*/ 0 w 76"/>
              <a:gd name="T23" fmla="*/ 79 h 79"/>
              <a:gd name="T24" fmla="*/ 0 w 76"/>
              <a:gd name="T25" fmla="*/ 79 h 79"/>
              <a:gd name="T26" fmla="*/ 10 w 76"/>
              <a:gd name="T27" fmla="*/ 1 h 79"/>
              <a:gd name="T28" fmla="*/ 10 w 76"/>
              <a:gd name="T29" fmla="*/ 1 h 79"/>
              <a:gd name="T30" fmla="*/ 21 w 76"/>
              <a:gd name="T31" fmla="*/ 0 h 79"/>
              <a:gd name="T32" fmla="*/ 38 w 76"/>
              <a:gd name="T33" fmla="*/ 0 h 79"/>
              <a:gd name="T34" fmla="*/ 38 w 76"/>
              <a:gd name="T35" fmla="*/ 0 h 79"/>
              <a:gd name="T36" fmla="*/ 51 w 76"/>
              <a:gd name="T37" fmla="*/ 1 h 79"/>
              <a:gd name="T38" fmla="*/ 58 w 76"/>
              <a:gd name="T39" fmla="*/ 3 h 79"/>
              <a:gd name="T40" fmla="*/ 64 w 76"/>
              <a:gd name="T41" fmla="*/ 5 h 79"/>
              <a:gd name="T42" fmla="*/ 69 w 76"/>
              <a:gd name="T43" fmla="*/ 9 h 79"/>
              <a:gd name="T44" fmla="*/ 73 w 76"/>
              <a:gd name="T45" fmla="*/ 14 h 79"/>
              <a:gd name="T46" fmla="*/ 75 w 76"/>
              <a:gd name="T47" fmla="*/ 19 h 79"/>
              <a:gd name="T48" fmla="*/ 76 w 76"/>
              <a:gd name="T49" fmla="*/ 27 h 79"/>
              <a:gd name="T50" fmla="*/ 76 w 76"/>
              <a:gd name="T51" fmla="*/ 27 h 79"/>
              <a:gd name="T52" fmla="*/ 33 w 76"/>
              <a:gd name="T53" fmla="*/ 38 h 79"/>
              <a:gd name="T54" fmla="*/ 33 w 76"/>
              <a:gd name="T55" fmla="*/ 38 h 79"/>
              <a:gd name="T56" fmla="*/ 38 w 76"/>
              <a:gd name="T57" fmla="*/ 38 h 79"/>
              <a:gd name="T58" fmla="*/ 43 w 76"/>
              <a:gd name="T59" fmla="*/ 37 h 79"/>
              <a:gd name="T60" fmla="*/ 46 w 76"/>
              <a:gd name="T61" fmla="*/ 34 h 79"/>
              <a:gd name="T62" fmla="*/ 48 w 76"/>
              <a:gd name="T63" fmla="*/ 32 h 79"/>
              <a:gd name="T64" fmla="*/ 49 w 76"/>
              <a:gd name="T65" fmla="*/ 29 h 79"/>
              <a:gd name="T66" fmla="*/ 49 w 76"/>
              <a:gd name="T67" fmla="*/ 29 h 79"/>
              <a:gd name="T68" fmla="*/ 48 w 76"/>
              <a:gd name="T69" fmla="*/ 27 h 79"/>
              <a:gd name="T70" fmla="*/ 46 w 76"/>
              <a:gd name="T71" fmla="*/ 25 h 79"/>
              <a:gd name="T72" fmla="*/ 44 w 76"/>
              <a:gd name="T73" fmla="*/ 23 h 79"/>
              <a:gd name="T74" fmla="*/ 39 w 76"/>
              <a:gd name="T75" fmla="*/ 22 h 79"/>
              <a:gd name="T76" fmla="*/ 35 w 76"/>
              <a:gd name="T77" fmla="*/ 22 h 79"/>
              <a:gd name="T78" fmla="*/ 33 w 76"/>
              <a:gd name="T79" fmla="*/ 3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6" h="79">
                <a:moveTo>
                  <a:pt x="76" y="27"/>
                </a:moveTo>
                <a:lnTo>
                  <a:pt x="76" y="27"/>
                </a:lnTo>
                <a:lnTo>
                  <a:pt x="75" y="35"/>
                </a:lnTo>
                <a:lnTo>
                  <a:pt x="73" y="43"/>
                </a:lnTo>
                <a:lnTo>
                  <a:pt x="68" y="49"/>
                </a:lnTo>
                <a:lnTo>
                  <a:pt x="61" y="53"/>
                </a:lnTo>
                <a:lnTo>
                  <a:pt x="54" y="57"/>
                </a:lnTo>
                <a:lnTo>
                  <a:pt x="46" y="58"/>
                </a:lnTo>
                <a:lnTo>
                  <a:pt x="38" y="59"/>
                </a:lnTo>
                <a:lnTo>
                  <a:pt x="30" y="59"/>
                </a:lnTo>
                <a:lnTo>
                  <a:pt x="28" y="79"/>
                </a:lnTo>
                <a:lnTo>
                  <a:pt x="0" y="79"/>
                </a:lnTo>
                <a:lnTo>
                  <a:pt x="0" y="79"/>
                </a:lnTo>
                <a:lnTo>
                  <a:pt x="10" y="1"/>
                </a:lnTo>
                <a:lnTo>
                  <a:pt x="10" y="1"/>
                </a:lnTo>
                <a:lnTo>
                  <a:pt x="21" y="0"/>
                </a:lnTo>
                <a:lnTo>
                  <a:pt x="38" y="0"/>
                </a:lnTo>
                <a:lnTo>
                  <a:pt x="38" y="0"/>
                </a:lnTo>
                <a:lnTo>
                  <a:pt x="51" y="1"/>
                </a:lnTo>
                <a:lnTo>
                  <a:pt x="58" y="3"/>
                </a:lnTo>
                <a:lnTo>
                  <a:pt x="64" y="5"/>
                </a:lnTo>
                <a:lnTo>
                  <a:pt x="69" y="9"/>
                </a:lnTo>
                <a:lnTo>
                  <a:pt x="73" y="14"/>
                </a:lnTo>
                <a:lnTo>
                  <a:pt x="75" y="19"/>
                </a:lnTo>
                <a:lnTo>
                  <a:pt x="76" y="27"/>
                </a:lnTo>
                <a:lnTo>
                  <a:pt x="76" y="27"/>
                </a:lnTo>
                <a:close/>
                <a:moveTo>
                  <a:pt x="33" y="38"/>
                </a:moveTo>
                <a:lnTo>
                  <a:pt x="33" y="38"/>
                </a:lnTo>
                <a:lnTo>
                  <a:pt x="38" y="38"/>
                </a:lnTo>
                <a:lnTo>
                  <a:pt x="43" y="37"/>
                </a:lnTo>
                <a:lnTo>
                  <a:pt x="46" y="34"/>
                </a:lnTo>
                <a:lnTo>
                  <a:pt x="48" y="32"/>
                </a:lnTo>
                <a:lnTo>
                  <a:pt x="49" y="29"/>
                </a:lnTo>
                <a:lnTo>
                  <a:pt x="49" y="29"/>
                </a:lnTo>
                <a:lnTo>
                  <a:pt x="48" y="27"/>
                </a:lnTo>
                <a:lnTo>
                  <a:pt x="46" y="25"/>
                </a:lnTo>
                <a:lnTo>
                  <a:pt x="44" y="23"/>
                </a:lnTo>
                <a:lnTo>
                  <a:pt x="39" y="22"/>
                </a:lnTo>
                <a:lnTo>
                  <a:pt x="35" y="22"/>
                </a:lnTo>
                <a:lnTo>
                  <a:pt x="33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90" name="Freeform 1216">
            <a:extLst>
              <a:ext uri="{FF2B5EF4-FFF2-40B4-BE49-F238E27FC236}">
                <a16:creationId xmlns:a16="http://schemas.microsoft.com/office/drawing/2014/main" id="{546DFD3E-8B5D-4B4E-A87D-6FF61312BC44}"/>
              </a:ext>
            </a:extLst>
          </p:cNvPr>
          <p:cNvSpPr>
            <a:spLocks noEditPoints="1"/>
          </p:cNvSpPr>
          <p:nvPr/>
        </p:nvSpPr>
        <p:spPr bwMode="auto">
          <a:xfrm>
            <a:off x="7792480" y="4164196"/>
            <a:ext cx="111125" cy="101600"/>
          </a:xfrm>
          <a:custGeom>
            <a:avLst/>
            <a:gdLst>
              <a:gd name="T0" fmla="*/ 70 w 70"/>
              <a:gd name="T1" fmla="*/ 27 h 64"/>
              <a:gd name="T2" fmla="*/ 70 w 70"/>
              <a:gd name="T3" fmla="*/ 27 h 64"/>
              <a:gd name="T4" fmla="*/ 69 w 70"/>
              <a:gd name="T5" fmla="*/ 36 h 64"/>
              <a:gd name="T6" fmla="*/ 68 w 70"/>
              <a:gd name="T7" fmla="*/ 43 h 64"/>
              <a:gd name="T8" fmla="*/ 62 w 70"/>
              <a:gd name="T9" fmla="*/ 50 h 64"/>
              <a:gd name="T10" fmla="*/ 57 w 70"/>
              <a:gd name="T11" fmla="*/ 55 h 64"/>
              <a:gd name="T12" fmla="*/ 52 w 70"/>
              <a:gd name="T13" fmla="*/ 59 h 64"/>
              <a:gd name="T14" fmla="*/ 45 w 70"/>
              <a:gd name="T15" fmla="*/ 61 h 64"/>
              <a:gd name="T16" fmla="*/ 37 w 70"/>
              <a:gd name="T17" fmla="*/ 64 h 64"/>
              <a:gd name="T18" fmla="*/ 30 w 70"/>
              <a:gd name="T19" fmla="*/ 64 h 64"/>
              <a:gd name="T20" fmla="*/ 30 w 70"/>
              <a:gd name="T21" fmla="*/ 64 h 64"/>
              <a:gd name="T22" fmla="*/ 24 w 70"/>
              <a:gd name="T23" fmla="*/ 64 h 64"/>
              <a:gd name="T24" fmla="*/ 19 w 70"/>
              <a:gd name="T25" fmla="*/ 62 h 64"/>
              <a:gd name="T26" fmla="*/ 12 w 70"/>
              <a:gd name="T27" fmla="*/ 60 h 64"/>
              <a:gd name="T28" fmla="*/ 9 w 70"/>
              <a:gd name="T29" fmla="*/ 56 h 64"/>
              <a:gd name="T30" fmla="*/ 5 w 70"/>
              <a:gd name="T31" fmla="*/ 52 h 64"/>
              <a:gd name="T32" fmla="*/ 2 w 70"/>
              <a:gd name="T33" fmla="*/ 47 h 64"/>
              <a:gd name="T34" fmla="*/ 0 w 70"/>
              <a:gd name="T35" fmla="*/ 42 h 64"/>
              <a:gd name="T36" fmla="*/ 0 w 70"/>
              <a:gd name="T37" fmla="*/ 36 h 64"/>
              <a:gd name="T38" fmla="*/ 0 w 70"/>
              <a:gd name="T39" fmla="*/ 36 h 64"/>
              <a:gd name="T40" fmla="*/ 0 w 70"/>
              <a:gd name="T41" fmla="*/ 28 h 64"/>
              <a:gd name="T42" fmla="*/ 2 w 70"/>
              <a:gd name="T43" fmla="*/ 21 h 64"/>
              <a:gd name="T44" fmla="*/ 6 w 70"/>
              <a:gd name="T45" fmla="*/ 15 h 64"/>
              <a:gd name="T46" fmla="*/ 11 w 70"/>
              <a:gd name="T47" fmla="*/ 10 h 64"/>
              <a:gd name="T48" fmla="*/ 17 w 70"/>
              <a:gd name="T49" fmla="*/ 5 h 64"/>
              <a:gd name="T50" fmla="*/ 25 w 70"/>
              <a:gd name="T51" fmla="*/ 2 h 64"/>
              <a:gd name="T52" fmla="*/ 31 w 70"/>
              <a:gd name="T53" fmla="*/ 1 h 64"/>
              <a:gd name="T54" fmla="*/ 40 w 70"/>
              <a:gd name="T55" fmla="*/ 0 h 64"/>
              <a:gd name="T56" fmla="*/ 40 w 70"/>
              <a:gd name="T57" fmla="*/ 0 h 64"/>
              <a:gd name="T58" fmla="*/ 46 w 70"/>
              <a:gd name="T59" fmla="*/ 1 h 64"/>
              <a:gd name="T60" fmla="*/ 51 w 70"/>
              <a:gd name="T61" fmla="*/ 2 h 64"/>
              <a:gd name="T62" fmla="*/ 56 w 70"/>
              <a:gd name="T63" fmla="*/ 3 h 64"/>
              <a:gd name="T64" fmla="*/ 61 w 70"/>
              <a:gd name="T65" fmla="*/ 7 h 64"/>
              <a:gd name="T66" fmla="*/ 65 w 70"/>
              <a:gd name="T67" fmla="*/ 11 h 64"/>
              <a:gd name="T68" fmla="*/ 68 w 70"/>
              <a:gd name="T69" fmla="*/ 16 h 64"/>
              <a:gd name="T70" fmla="*/ 70 w 70"/>
              <a:gd name="T71" fmla="*/ 21 h 64"/>
              <a:gd name="T72" fmla="*/ 70 w 70"/>
              <a:gd name="T73" fmla="*/ 27 h 64"/>
              <a:gd name="T74" fmla="*/ 70 w 70"/>
              <a:gd name="T75" fmla="*/ 27 h 64"/>
              <a:gd name="T76" fmla="*/ 44 w 70"/>
              <a:gd name="T77" fmla="*/ 30 h 64"/>
              <a:gd name="T78" fmla="*/ 44 w 70"/>
              <a:gd name="T79" fmla="*/ 30 h 64"/>
              <a:gd name="T80" fmla="*/ 42 w 70"/>
              <a:gd name="T81" fmla="*/ 27 h 64"/>
              <a:gd name="T82" fmla="*/ 41 w 70"/>
              <a:gd name="T83" fmla="*/ 23 h 64"/>
              <a:gd name="T84" fmla="*/ 39 w 70"/>
              <a:gd name="T85" fmla="*/ 22 h 64"/>
              <a:gd name="T86" fmla="*/ 36 w 70"/>
              <a:gd name="T87" fmla="*/ 21 h 64"/>
              <a:gd name="T88" fmla="*/ 36 w 70"/>
              <a:gd name="T89" fmla="*/ 21 h 64"/>
              <a:gd name="T90" fmla="*/ 32 w 70"/>
              <a:gd name="T91" fmla="*/ 22 h 64"/>
              <a:gd name="T92" fmla="*/ 30 w 70"/>
              <a:gd name="T93" fmla="*/ 25 h 64"/>
              <a:gd name="T94" fmla="*/ 27 w 70"/>
              <a:gd name="T95" fmla="*/ 28 h 64"/>
              <a:gd name="T96" fmla="*/ 26 w 70"/>
              <a:gd name="T97" fmla="*/ 33 h 64"/>
              <a:gd name="T98" fmla="*/ 26 w 70"/>
              <a:gd name="T99" fmla="*/ 33 h 64"/>
              <a:gd name="T100" fmla="*/ 27 w 70"/>
              <a:gd name="T101" fmla="*/ 37 h 64"/>
              <a:gd name="T102" fmla="*/ 29 w 70"/>
              <a:gd name="T103" fmla="*/ 40 h 64"/>
              <a:gd name="T104" fmla="*/ 30 w 70"/>
              <a:gd name="T105" fmla="*/ 42 h 64"/>
              <a:gd name="T106" fmla="*/ 34 w 70"/>
              <a:gd name="T107" fmla="*/ 42 h 64"/>
              <a:gd name="T108" fmla="*/ 34 w 70"/>
              <a:gd name="T109" fmla="*/ 42 h 64"/>
              <a:gd name="T110" fmla="*/ 37 w 70"/>
              <a:gd name="T111" fmla="*/ 41 h 64"/>
              <a:gd name="T112" fmla="*/ 40 w 70"/>
              <a:gd name="T113" fmla="*/ 38 h 64"/>
              <a:gd name="T114" fmla="*/ 42 w 70"/>
              <a:gd name="T115" fmla="*/ 35 h 64"/>
              <a:gd name="T116" fmla="*/ 44 w 70"/>
              <a:gd name="T117" fmla="*/ 30 h 64"/>
              <a:gd name="T118" fmla="*/ 44 w 70"/>
              <a:gd name="T119" fmla="*/ 3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0" h="64">
                <a:moveTo>
                  <a:pt x="70" y="27"/>
                </a:moveTo>
                <a:lnTo>
                  <a:pt x="70" y="27"/>
                </a:lnTo>
                <a:lnTo>
                  <a:pt x="69" y="36"/>
                </a:lnTo>
                <a:lnTo>
                  <a:pt x="68" y="43"/>
                </a:lnTo>
                <a:lnTo>
                  <a:pt x="62" y="50"/>
                </a:lnTo>
                <a:lnTo>
                  <a:pt x="57" y="55"/>
                </a:lnTo>
                <a:lnTo>
                  <a:pt x="52" y="59"/>
                </a:lnTo>
                <a:lnTo>
                  <a:pt x="45" y="61"/>
                </a:lnTo>
                <a:lnTo>
                  <a:pt x="37" y="64"/>
                </a:lnTo>
                <a:lnTo>
                  <a:pt x="30" y="64"/>
                </a:lnTo>
                <a:lnTo>
                  <a:pt x="30" y="64"/>
                </a:lnTo>
                <a:lnTo>
                  <a:pt x="24" y="64"/>
                </a:lnTo>
                <a:lnTo>
                  <a:pt x="19" y="62"/>
                </a:lnTo>
                <a:lnTo>
                  <a:pt x="12" y="60"/>
                </a:lnTo>
                <a:lnTo>
                  <a:pt x="9" y="56"/>
                </a:lnTo>
                <a:lnTo>
                  <a:pt x="5" y="52"/>
                </a:lnTo>
                <a:lnTo>
                  <a:pt x="2" y="47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0" y="28"/>
                </a:lnTo>
                <a:lnTo>
                  <a:pt x="2" y="21"/>
                </a:lnTo>
                <a:lnTo>
                  <a:pt x="6" y="15"/>
                </a:lnTo>
                <a:lnTo>
                  <a:pt x="11" y="10"/>
                </a:lnTo>
                <a:lnTo>
                  <a:pt x="17" y="5"/>
                </a:lnTo>
                <a:lnTo>
                  <a:pt x="25" y="2"/>
                </a:lnTo>
                <a:lnTo>
                  <a:pt x="31" y="1"/>
                </a:lnTo>
                <a:lnTo>
                  <a:pt x="40" y="0"/>
                </a:lnTo>
                <a:lnTo>
                  <a:pt x="40" y="0"/>
                </a:lnTo>
                <a:lnTo>
                  <a:pt x="46" y="1"/>
                </a:lnTo>
                <a:lnTo>
                  <a:pt x="51" y="2"/>
                </a:lnTo>
                <a:lnTo>
                  <a:pt x="56" y="3"/>
                </a:lnTo>
                <a:lnTo>
                  <a:pt x="61" y="7"/>
                </a:lnTo>
                <a:lnTo>
                  <a:pt x="65" y="11"/>
                </a:lnTo>
                <a:lnTo>
                  <a:pt x="68" y="16"/>
                </a:lnTo>
                <a:lnTo>
                  <a:pt x="70" y="21"/>
                </a:lnTo>
                <a:lnTo>
                  <a:pt x="70" y="27"/>
                </a:lnTo>
                <a:lnTo>
                  <a:pt x="70" y="27"/>
                </a:lnTo>
                <a:close/>
                <a:moveTo>
                  <a:pt x="44" y="30"/>
                </a:moveTo>
                <a:lnTo>
                  <a:pt x="44" y="30"/>
                </a:lnTo>
                <a:lnTo>
                  <a:pt x="42" y="27"/>
                </a:lnTo>
                <a:lnTo>
                  <a:pt x="41" y="23"/>
                </a:lnTo>
                <a:lnTo>
                  <a:pt x="39" y="22"/>
                </a:lnTo>
                <a:lnTo>
                  <a:pt x="36" y="21"/>
                </a:lnTo>
                <a:lnTo>
                  <a:pt x="36" y="21"/>
                </a:lnTo>
                <a:lnTo>
                  <a:pt x="32" y="22"/>
                </a:lnTo>
                <a:lnTo>
                  <a:pt x="30" y="25"/>
                </a:lnTo>
                <a:lnTo>
                  <a:pt x="27" y="28"/>
                </a:lnTo>
                <a:lnTo>
                  <a:pt x="26" y="33"/>
                </a:lnTo>
                <a:lnTo>
                  <a:pt x="26" y="33"/>
                </a:lnTo>
                <a:lnTo>
                  <a:pt x="27" y="37"/>
                </a:lnTo>
                <a:lnTo>
                  <a:pt x="29" y="40"/>
                </a:lnTo>
                <a:lnTo>
                  <a:pt x="30" y="42"/>
                </a:lnTo>
                <a:lnTo>
                  <a:pt x="34" y="42"/>
                </a:lnTo>
                <a:lnTo>
                  <a:pt x="34" y="42"/>
                </a:lnTo>
                <a:lnTo>
                  <a:pt x="37" y="41"/>
                </a:lnTo>
                <a:lnTo>
                  <a:pt x="40" y="38"/>
                </a:lnTo>
                <a:lnTo>
                  <a:pt x="42" y="35"/>
                </a:lnTo>
                <a:lnTo>
                  <a:pt x="44" y="30"/>
                </a:lnTo>
                <a:lnTo>
                  <a:pt x="44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91" name="Freeform 1217">
            <a:extLst>
              <a:ext uri="{FF2B5EF4-FFF2-40B4-BE49-F238E27FC236}">
                <a16:creationId xmlns:a16="http://schemas.microsoft.com/office/drawing/2014/main" id="{928C8B71-7E84-4044-9592-F13C1F3D0A61}"/>
              </a:ext>
            </a:extLst>
          </p:cNvPr>
          <p:cNvSpPr>
            <a:spLocks/>
          </p:cNvSpPr>
          <p:nvPr/>
        </p:nvSpPr>
        <p:spPr bwMode="auto">
          <a:xfrm>
            <a:off x="7171768" y="4648383"/>
            <a:ext cx="125413" cy="125413"/>
          </a:xfrm>
          <a:custGeom>
            <a:avLst/>
            <a:gdLst>
              <a:gd name="T0" fmla="*/ 79 w 79"/>
              <a:gd name="T1" fmla="*/ 0 h 79"/>
              <a:gd name="T2" fmla="*/ 73 w 79"/>
              <a:gd name="T3" fmla="*/ 46 h 79"/>
              <a:gd name="T4" fmla="*/ 73 w 79"/>
              <a:gd name="T5" fmla="*/ 46 h 79"/>
              <a:gd name="T6" fmla="*/ 71 w 79"/>
              <a:gd name="T7" fmla="*/ 54 h 79"/>
              <a:gd name="T8" fmla="*/ 68 w 79"/>
              <a:gd name="T9" fmla="*/ 61 h 79"/>
              <a:gd name="T10" fmla="*/ 64 w 79"/>
              <a:gd name="T11" fmla="*/ 66 h 79"/>
              <a:gd name="T12" fmla="*/ 59 w 79"/>
              <a:gd name="T13" fmla="*/ 71 h 79"/>
              <a:gd name="T14" fmla="*/ 54 w 79"/>
              <a:gd name="T15" fmla="*/ 75 h 79"/>
              <a:gd name="T16" fmla="*/ 48 w 79"/>
              <a:gd name="T17" fmla="*/ 77 h 79"/>
              <a:gd name="T18" fmla="*/ 41 w 79"/>
              <a:gd name="T19" fmla="*/ 79 h 79"/>
              <a:gd name="T20" fmla="*/ 33 w 79"/>
              <a:gd name="T21" fmla="*/ 79 h 79"/>
              <a:gd name="T22" fmla="*/ 33 w 79"/>
              <a:gd name="T23" fmla="*/ 79 h 79"/>
              <a:gd name="T24" fmla="*/ 24 w 79"/>
              <a:gd name="T25" fmla="*/ 79 h 79"/>
              <a:gd name="T26" fmla="*/ 18 w 79"/>
              <a:gd name="T27" fmla="*/ 77 h 79"/>
              <a:gd name="T28" fmla="*/ 12 w 79"/>
              <a:gd name="T29" fmla="*/ 75 h 79"/>
              <a:gd name="T30" fmla="*/ 7 w 79"/>
              <a:gd name="T31" fmla="*/ 71 h 79"/>
              <a:gd name="T32" fmla="*/ 4 w 79"/>
              <a:gd name="T33" fmla="*/ 66 h 79"/>
              <a:gd name="T34" fmla="*/ 2 w 79"/>
              <a:gd name="T35" fmla="*/ 61 h 79"/>
              <a:gd name="T36" fmla="*/ 0 w 79"/>
              <a:gd name="T37" fmla="*/ 54 h 79"/>
              <a:gd name="T38" fmla="*/ 2 w 79"/>
              <a:gd name="T39" fmla="*/ 46 h 79"/>
              <a:gd name="T40" fmla="*/ 8 w 79"/>
              <a:gd name="T41" fmla="*/ 0 h 79"/>
              <a:gd name="T42" fmla="*/ 37 w 79"/>
              <a:gd name="T43" fmla="*/ 0 h 79"/>
              <a:gd name="T44" fmla="*/ 29 w 79"/>
              <a:gd name="T45" fmla="*/ 46 h 79"/>
              <a:gd name="T46" fmla="*/ 29 w 79"/>
              <a:gd name="T47" fmla="*/ 46 h 79"/>
              <a:gd name="T48" fmla="*/ 29 w 79"/>
              <a:gd name="T49" fmla="*/ 50 h 79"/>
              <a:gd name="T50" fmla="*/ 31 w 79"/>
              <a:gd name="T51" fmla="*/ 54 h 79"/>
              <a:gd name="T52" fmla="*/ 32 w 79"/>
              <a:gd name="T53" fmla="*/ 55 h 79"/>
              <a:gd name="T54" fmla="*/ 36 w 79"/>
              <a:gd name="T55" fmla="*/ 56 h 79"/>
              <a:gd name="T56" fmla="*/ 36 w 79"/>
              <a:gd name="T57" fmla="*/ 56 h 79"/>
              <a:gd name="T58" fmla="*/ 39 w 79"/>
              <a:gd name="T59" fmla="*/ 55 h 79"/>
              <a:gd name="T60" fmla="*/ 42 w 79"/>
              <a:gd name="T61" fmla="*/ 54 h 79"/>
              <a:gd name="T62" fmla="*/ 43 w 79"/>
              <a:gd name="T63" fmla="*/ 50 h 79"/>
              <a:gd name="T64" fmla="*/ 44 w 79"/>
              <a:gd name="T65" fmla="*/ 46 h 79"/>
              <a:gd name="T66" fmla="*/ 51 w 79"/>
              <a:gd name="T67" fmla="*/ 0 h 79"/>
              <a:gd name="T68" fmla="*/ 79 w 79"/>
              <a:gd name="T69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9" h="79">
                <a:moveTo>
                  <a:pt x="79" y="0"/>
                </a:moveTo>
                <a:lnTo>
                  <a:pt x="73" y="46"/>
                </a:lnTo>
                <a:lnTo>
                  <a:pt x="73" y="46"/>
                </a:lnTo>
                <a:lnTo>
                  <a:pt x="71" y="54"/>
                </a:lnTo>
                <a:lnTo>
                  <a:pt x="68" y="61"/>
                </a:lnTo>
                <a:lnTo>
                  <a:pt x="64" y="66"/>
                </a:lnTo>
                <a:lnTo>
                  <a:pt x="59" y="71"/>
                </a:lnTo>
                <a:lnTo>
                  <a:pt x="54" y="75"/>
                </a:lnTo>
                <a:lnTo>
                  <a:pt x="48" y="77"/>
                </a:lnTo>
                <a:lnTo>
                  <a:pt x="41" y="79"/>
                </a:lnTo>
                <a:lnTo>
                  <a:pt x="33" y="79"/>
                </a:lnTo>
                <a:lnTo>
                  <a:pt x="33" y="79"/>
                </a:lnTo>
                <a:lnTo>
                  <a:pt x="24" y="79"/>
                </a:lnTo>
                <a:lnTo>
                  <a:pt x="18" y="77"/>
                </a:lnTo>
                <a:lnTo>
                  <a:pt x="12" y="75"/>
                </a:lnTo>
                <a:lnTo>
                  <a:pt x="7" y="71"/>
                </a:lnTo>
                <a:lnTo>
                  <a:pt x="4" y="66"/>
                </a:lnTo>
                <a:lnTo>
                  <a:pt x="2" y="61"/>
                </a:lnTo>
                <a:lnTo>
                  <a:pt x="0" y="54"/>
                </a:lnTo>
                <a:lnTo>
                  <a:pt x="2" y="46"/>
                </a:lnTo>
                <a:lnTo>
                  <a:pt x="8" y="0"/>
                </a:lnTo>
                <a:lnTo>
                  <a:pt x="37" y="0"/>
                </a:lnTo>
                <a:lnTo>
                  <a:pt x="29" y="46"/>
                </a:lnTo>
                <a:lnTo>
                  <a:pt x="29" y="46"/>
                </a:lnTo>
                <a:lnTo>
                  <a:pt x="29" y="50"/>
                </a:lnTo>
                <a:lnTo>
                  <a:pt x="31" y="54"/>
                </a:lnTo>
                <a:lnTo>
                  <a:pt x="32" y="55"/>
                </a:lnTo>
                <a:lnTo>
                  <a:pt x="36" y="56"/>
                </a:lnTo>
                <a:lnTo>
                  <a:pt x="36" y="56"/>
                </a:lnTo>
                <a:lnTo>
                  <a:pt x="39" y="55"/>
                </a:lnTo>
                <a:lnTo>
                  <a:pt x="42" y="54"/>
                </a:lnTo>
                <a:lnTo>
                  <a:pt x="43" y="50"/>
                </a:lnTo>
                <a:lnTo>
                  <a:pt x="44" y="46"/>
                </a:lnTo>
                <a:lnTo>
                  <a:pt x="51" y="0"/>
                </a:lnTo>
                <a:lnTo>
                  <a:pt x="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92" name="Freeform 1218">
            <a:extLst>
              <a:ext uri="{FF2B5EF4-FFF2-40B4-BE49-F238E27FC236}">
                <a16:creationId xmlns:a16="http://schemas.microsoft.com/office/drawing/2014/main" id="{A6A5399C-F899-4654-B10D-30E4120F9CA2}"/>
              </a:ext>
            </a:extLst>
          </p:cNvPr>
          <p:cNvSpPr>
            <a:spLocks/>
          </p:cNvSpPr>
          <p:nvPr/>
        </p:nvSpPr>
        <p:spPr bwMode="auto">
          <a:xfrm>
            <a:off x="7301943" y="4673783"/>
            <a:ext cx="115888" cy="100013"/>
          </a:xfrm>
          <a:custGeom>
            <a:avLst/>
            <a:gdLst>
              <a:gd name="T0" fmla="*/ 66 w 73"/>
              <a:gd name="T1" fmla="*/ 39 h 63"/>
              <a:gd name="T2" fmla="*/ 66 w 73"/>
              <a:gd name="T3" fmla="*/ 39 h 63"/>
              <a:gd name="T4" fmla="*/ 66 w 73"/>
              <a:gd name="T5" fmla="*/ 41 h 63"/>
              <a:gd name="T6" fmla="*/ 68 w 73"/>
              <a:gd name="T7" fmla="*/ 44 h 63"/>
              <a:gd name="T8" fmla="*/ 70 w 73"/>
              <a:gd name="T9" fmla="*/ 44 h 63"/>
              <a:gd name="T10" fmla="*/ 73 w 73"/>
              <a:gd name="T11" fmla="*/ 44 h 63"/>
              <a:gd name="T12" fmla="*/ 70 w 73"/>
              <a:gd name="T13" fmla="*/ 60 h 63"/>
              <a:gd name="T14" fmla="*/ 70 w 73"/>
              <a:gd name="T15" fmla="*/ 60 h 63"/>
              <a:gd name="T16" fmla="*/ 63 w 73"/>
              <a:gd name="T17" fmla="*/ 63 h 63"/>
              <a:gd name="T18" fmla="*/ 54 w 73"/>
              <a:gd name="T19" fmla="*/ 63 h 63"/>
              <a:gd name="T20" fmla="*/ 54 w 73"/>
              <a:gd name="T21" fmla="*/ 63 h 63"/>
              <a:gd name="T22" fmla="*/ 49 w 73"/>
              <a:gd name="T23" fmla="*/ 63 h 63"/>
              <a:gd name="T24" fmla="*/ 44 w 73"/>
              <a:gd name="T25" fmla="*/ 60 h 63"/>
              <a:gd name="T26" fmla="*/ 40 w 73"/>
              <a:gd name="T27" fmla="*/ 58 h 63"/>
              <a:gd name="T28" fmla="*/ 39 w 73"/>
              <a:gd name="T29" fmla="*/ 54 h 63"/>
              <a:gd name="T30" fmla="*/ 39 w 73"/>
              <a:gd name="T31" fmla="*/ 54 h 63"/>
              <a:gd name="T32" fmla="*/ 34 w 73"/>
              <a:gd name="T33" fmla="*/ 58 h 63"/>
              <a:gd name="T34" fmla="*/ 29 w 73"/>
              <a:gd name="T35" fmla="*/ 60 h 63"/>
              <a:gd name="T36" fmla="*/ 24 w 73"/>
              <a:gd name="T37" fmla="*/ 63 h 63"/>
              <a:gd name="T38" fmla="*/ 18 w 73"/>
              <a:gd name="T39" fmla="*/ 63 h 63"/>
              <a:gd name="T40" fmla="*/ 18 w 73"/>
              <a:gd name="T41" fmla="*/ 63 h 63"/>
              <a:gd name="T42" fmla="*/ 14 w 73"/>
              <a:gd name="T43" fmla="*/ 63 h 63"/>
              <a:gd name="T44" fmla="*/ 10 w 73"/>
              <a:gd name="T45" fmla="*/ 61 h 63"/>
              <a:gd name="T46" fmla="*/ 6 w 73"/>
              <a:gd name="T47" fmla="*/ 59 h 63"/>
              <a:gd name="T48" fmla="*/ 4 w 73"/>
              <a:gd name="T49" fmla="*/ 56 h 63"/>
              <a:gd name="T50" fmla="*/ 1 w 73"/>
              <a:gd name="T51" fmla="*/ 54 h 63"/>
              <a:gd name="T52" fmla="*/ 0 w 73"/>
              <a:gd name="T53" fmla="*/ 50 h 63"/>
              <a:gd name="T54" fmla="*/ 0 w 73"/>
              <a:gd name="T55" fmla="*/ 46 h 63"/>
              <a:gd name="T56" fmla="*/ 0 w 73"/>
              <a:gd name="T57" fmla="*/ 41 h 63"/>
              <a:gd name="T58" fmla="*/ 6 w 73"/>
              <a:gd name="T59" fmla="*/ 0 h 63"/>
              <a:gd name="T60" fmla="*/ 34 w 73"/>
              <a:gd name="T61" fmla="*/ 0 h 63"/>
              <a:gd name="T62" fmla="*/ 29 w 73"/>
              <a:gd name="T63" fmla="*/ 35 h 63"/>
              <a:gd name="T64" fmla="*/ 29 w 73"/>
              <a:gd name="T65" fmla="*/ 35 h 63"/>
              <a:gd name="T66" fmla="*/ 29 w 73"/>
              <a:gd name="T67" fmla="*/ 38 h 63"/>
              <a:gd name="T68" fmla="*/ 30 w 73"/>
              <a:gd name="T69" fmla="*/ 39 h 63"/>
              <a:gd name="T70" fmla="*/ 31 w 73"/>
              <a:gd name="T71" fmla="*/ 40 h 63"/>
              <a:gd name="T72" fmla="*/ 33 w 73"/>
              <a:gd name="T73" fmla="*/ 40 h 63"/>
              <a:gd name="T74" fmla="*/ 33 w 73"/>
              <a:gd name="T75" fmla="*/ 40 h 63"/>
              <a:gd name="T76" fmla="*/ 35 w 73"/>
              <a:gd name="T77" fmla="*/ 40 h 63"/>
              <a:gd name="T78" fmla="*/ 36 w 73"/>
              <a:gd name="T79" fmla="*/ 39 h 63"/>
              <a:gd name="T80" fmla="*/ 38 w 73"/>
              <a:gd name="T81" fmla="*/ 38 h 63"/>
              <a:gd name="T82" fmla="*/ 39 w 73"/>
              <a:gd name="T83" fmla="*/ 35 h 63"/>
              <a:gd name="T84" fmla="*/ 44 w 73"/>
              <a:gd name="T85" fmla="*/ 0 h 63"/>
              <a:gd name="T86" fmla="*/ 72 w 73"/>
              <a:gd name="T87" fmla="*/ 0 h 63"/>
              <a:gd name="T88" fmla="*/ 66 w 73"/>
              <a:gd name="T89" fmla="*/ 39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3" h="63">
                <a:moveTo>
                  <a:pt x="66" y="39"/>
                </a:moveTo>
                <a:lnTo>
                  <a:pt x="66" y="39"/>
                </a:lnTo>
                <a:lnTo>
                  <a:pt x="66" y="41"/>
                </a:lnTo>
                <a:lnTo>
                  <a:pt x="68" y="44"/>
                </a:lnTo>
                <a:lnTo>
                  <a:pt x="70" y="44"/>
                </a:lnTo>
                <a:lnTo>
                  <a:pt x="73" y="44"/>
                </a:lnTo>
                <a:lnTo>
                  <a:pt x="70" y="60"/>
                </a:lnTo>
                <a:lnTo>
                  <a:pt x="70" y="60"/>
                </a:lnTo>
                <a:lnTo>
                  <a:pt x="63" y="63"/>
                </a:lnTo>
                <a:lnTo>
                  <a:pt x="54" y="63"/>
                </a:lnTo>
                <a:lnTo>
                  <a:pt x="54" y="63"/>
                </a:lnTo>
                <a:lnTo>
                  <a:pt x="49" y="63"/>
                </a:lnTo>
                <a:lnTo>
                  <a:pt x="44" y="60"/>
                </a:lnTo>
                <a:lnTo>
                  <a:pt x="40" y="58"/>
                </a:lnTo>
                <a:lnTo>
                  <a:pt x="39" y="54"/>
                </a:lnTo>
                <a:lnTo>
                  <a:pt x="39" y="54"/>
                </a:lnTo>
                <a:lnTo>
                  <a:pt x="34" y="58"/>
                </a:lnTo>
                <a:lnTo>
                  <a:pt x="29" y="60"/>
                </a:lnTo>
                <a:lnTo>
                  <a:pt x="24" y="63"/>
                </a:lnTo>
                <a:lnTo>
                  <a:pt x="18" y="63"/>
                </a:lnTo>
                <a:lnTo>
                  <a:pt x="18" y="63"/>
                </a:lnTo>
                <a:lnTo>
                  <a:pt x="14" y="63"/>
                </a:lnTo>
                <a:lnTo>
                  <a:pt x="10" y="61"/>
                </a:lnTo>
                <a:lnTo>
                  <a:pt x="6" y="59"/>
                </a:lnTo>
                <a:lnTo>
                  <a:pt x="4" y="56"/>
                </a:lnTo>
                <a:lnTo>
                  <a:pt x="1" y="54"/>
                </a:lnTo>
                <a:lnTo>
                  <a:pt x="0" y="50"/>
                </a:lnTo>
                <a:lnTo>
                  <a:pt x="0" y="46"/>
                </a:lnTo>
                <a:lnTo>
                  <a:pt x="0" y="41"/>
                </a:lnTo>
                <a:lnTo>
                  <a:pt x="6" y="0"/>
                </a:lnTo>
                <a:lnTo>
                  <a:pt x="34" y="0"/>
                </a:lnTo>
                <a:lnTo>
                  <a:pt x="29" y="35"/>
                </a:lnTo>
                <a:lnTo>
                  <a:pt x="29" y="35"/>
                </a:lnTo>
                <a:lnTo>
                  <a:pt x="29" y="38"/>
                </a:lnTo>
                <a:lnTo>
                  <a:pt x="30" y="39"/>
                </a:lnTo>
                <a:lnTo>
                  <a:pt x="31" y="40"/>
                </a:lnTo>
                <a:lnTo>
                  <a:pt x="33" y="40"/>
                </a:lnTo>
                <a:lnTo>
                  <a:pt x="33" y="40"/>
                </a:lnTo>
                <a:lnTo>
                  <a:pt x="35" y="40"/>
                </a:lnTo>
                <a:lnTo>
                  <a:pt x="36" y="39"/>
                </a:lnTo>
                <a:lnTo>
                  <a:pt x="38" y="38"/>
                </a:lnTo>
                <a:lnTo>
                  <a:pt x="39" y="35"/>
                </a:lnTo>
                <a:lnTo>
                  <a:pt x="44" y="0"/>
                </a:lnTo>
                <a:lnTo>
                  <a:pt x="72" y="0"/>
                </a:lnTo>
                <a:lnTo>
                  <a:pt x="66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93" name="Freeform 1219">
            <a:extLst>
              <a:ext uri="{FF2B5EF4-FFF2-40B4-BE49-F238E27FC236}">
                <a16:creationId xmlns:a16="http://schemas.microsoft.com/office/drawing/2014/main" id="{9B5C0D78-42AB-48B3-8DCB-48520C347E0A}"/>
              </a:ext>
            </a:extLst>
          </p:cNvPr>
          <p:cNvSpPr>
            <a:spLocks noEditPoints="1"/>
          </p:cNvSpPr>
          <p:nvPr/>
        </p:nvSpPr>
        <p:spPr bwMode="auto">
          <a:xfrm>
            <a:off x="7417830" y="4672196"/>
            <a:ext cx="120650" cy="134938"/>
          </a:xfrm>
          <a:custGeom>
            <a:avLst/>
            <a:gdLst>
              <a:gd name="T0" fmla="*/ 32 w 76"/>
              <a:gd name="T1" fmla="*/ 56 h 85"/>
              <a:gd name="T2" fmla="*/ 27 w 76"/>
              <a:gd name="T3" fmla="*/ 85 h 85"/>
              <a:gd name="T4" fmla="*/ 0 w 76"/>
              <a:gd name="T5" fmla="*/ 85 h 85"/>
              <a:gd name="T6" fmla="*/ 11 w 76"/>
              <a:gd name="T7" fmla="*/ 1 h 85"/>
              <a:gd name="T8" fmla="*/ 39 w 76"/>
              <a:gd name="T9" fmla="*/ 1 h 85"/>
              <a:gd name="T10" fmla="*/ 37 w 76"/>
              <a:gd name="T11" fmla="*/ 8 h 85"/>
              <a:gd name="T12" fmla="*/ 37 w 76"/>
              <a:gd name="T13" fmla="*/ 8 h 85"/>
              <a:gd name="T14" fmla="*/ 41 w 76"/>
              <a:gd name="T15" fmla="*/ 5 h 85"/>
              <a:gd name="T16" fmla="*/ 46 w 76"/>
              <a:gd name="T17" fmla="*/ 2 h 85"/>
              <a:gd name="T18" fmla="*/ 51 w 76"/>
              <a:gd name="T19" fmla="*/ 0 h 85"/>
              <a:gd name="T20" fmla="*/ 56 w 76"/>
              <a:gd name="T21" fmla="*/ 0 h 85"/>
              <a:gd name="T22" fmla="*/ 56 w 76"/>
              <a:gd name="T23" fmla="*/ 0 h 85"/>
              <a:gd name="T24" fmla="*/ 61 w 76"/>
              <a:gd name="T25" fmla="*/ 0 h 85"/>
              <a:gd name="T26" fmla="*/ 65 w 76"/>
              <a:gd name="T27" fmla="*/ 2 h 85"/>
              <a:gd name="T28" fmla="*/ 69 w 76"/>
              <a:gd name="T29" fmla="*/ 5 h 85"/>
              <a:gd name="T30" fmla="*/ 71 w 76"/>
              <a:gd name="T31" fmla="*/ 7 h 85"/>
              <a:gd name="T32" fmla="*/ 74 w 76"/>
              <a:gd name="T33" fmla="*/ 11 h 85"/>
              <a:gd name="T34" fmla="*/ 75 w 76"/>
              <a:gd name="T35" fmla="*/ 16 h 85"/>
              <a:gd name="T36" fmla="*/ 76 w 76"/>
              <a:gd name="T37" fmla="*/ 26 h 85"/>
              <a:gd name="T38" fmla="*/ 76 w 76"/>
              <a:gd name="T39" fmla="*/ 26 h 85"/>
              <a:gd name="T40" fmla="*/ 76 w 76"/>
              <a:gd name="T41" fmla="*/ 34 h 85"/>
              <a:gd name="T42" fmla="*/ 74 w 76"/>
              <a:gd name="T43" fmla="*/ 41 h 85"/>
              <a:gd name="T44" fmla="*/ 71 w 76"/>
              <a:gd name="T45" fmla="*/ 47 h 85"/>
              <a:gd name="T46" fmla="*/ 68 w 76"/>
              <a:gd name="T47" fmla="*/ 52 h 85"/>
              <a:gd name="T48" fmla="*/ 64 w 76"/>
              <a:gd name="T49" fmla="*/ 57 h 85"/>
              <a:gd name="T50" fmla="*/ 59 w 76"/>
              <a:gd name="T51" fmla="*/ 61 h 85"/>
              <a:gd name="T52" fmla="*/ 52 w 76"/>
              <a:gd name="T53" fmla="*/ 62 h 85"/>
              <a:gd name="T54" fmla="*/ 46 w 76"/>
              <a:gd name="T55" fmla="*/ 64 h 85"/>
              <a:gd name="T56" fmla="*/ 46 w 76"/>
              <a:gd name="T57" fmla="*/ 64 h 85"/>
              <a:gd name="T58" fmla="*/ 41 w 76"/>
              <a:gd name="T59" fmla="*/ 64 h 85"/>
              <a:gd name="T60" fmla="*/ 37 w 76"/>
              <a:gd name="T61" fmla="*/ 61 h 85"/>
              <a:gd name="T62" fmla="*/ 35 w 76"/>
              <a:gd name="T63" fmla="*/ 60 h 85"/>
              <a:gd name="T64" fmla="*/ 32 w 76"/>
              <a:gd name="T65" fmla="*/ 56 h 85"/>
              <a:gd name="T66" fmla="*/ 32 w 76"/>
              <a:gd name="T67" fmla="*/ 56 h 85"/>
              <a:gd name="T68" fmla="*/ 32 w 76"/>
              <a:gd name="T69" fmla="*/ 34 h 85"/>
              <a:gd name="T70" fmla="*/ 32 w 76"/>
              <a:gd name="T71" fmla="*/ 34 h 85"/>
              <a:gd name="T72" fmla="*/ 34 w 76"/>
              <a:gd name="T73" fmla="*/ 36 h 85"/>
              <a:gd name="T74" fmla="*/ 35 w 76"/>
              <a:gd name="T75" fmla="*/ 40 h 85"/>
              <a:gd name="T76" fmla="*/ 36 w 76"/>
              <a:gd name="T77" fmla="*/ 41 h 85"/>
              <a:gd name="T78" fmla="*/ 40 w 76"/>
              <a:gd name="T79" fmla="*/ 42 h 85"/>
              <a:gd name="T80" fmla="*/ 40 w 76"/>
              <a:gd name="T81" fmla="*/ 42 h 85"/>
              <a:gd name="T82" fmla="*/ 44 w 76"/>
              <a:gd name="T83" fmla="*/ 41 h 85"/>
              <a:gd name="T84" fmla="*/ 46 w 76"/>
              <a:gd name="T85" fmla="*/ 39 h 85"/>
              <a:gd name="T86" fmla="*/ 49 w 76"/>
              <a:gd name="T87" fmla="*/ 35 h 85"/>
              <a:gd name="T88" fmla="*/ 49 w 76"/>
              <a:gd name="T89" fmla="*/ 30 h 85"/>
              <a:gd name="T90" fmla="*/ 49 w 76"/>
              <a:gd name="T91" fmla="*/ 30 h 85"/>
              <a:gd name="T92" fmla="*/ 49 w 76"/>
              <a:gd name="T93" fmla="*/ 26 h 85"/>
              <a:gd name="T94" fmla="*/ 47 w 76"/>
              <a:gd name="T95" fmla="*/ 24 h 85"/>
              <a:gd name="T96" fmla="*/ 45 w 76"/>
              <a:gd name="T97" fmla="*/ 22 h 85"/>
              <a:gd name="T98" fmla="*/ 42 w 76"/>
              <a:gd name="T99" fmla="*/ 21 h 85"/>
              <a:gd name="T100" fmla="*/ 42 w 76"/>
              <a:gd name="T101" fmla="*/ 21 h 85"/>
              <a:gd name="T102" fmla="*/ 39 w 76"/>
              <a:gd name="T103" fmla="*/ 22 h 85"/>
              <a:gd name="T104" fmla="*/ 36 w 76"/>
              <a:gd name="T105" fmla="*/ 25 h 85"/>
              <a:gd name="T106" fmla="*/ 34 w 76"/>
              <a:gd name="T107" fmla="*/ 29 h 85"/>
              <a:gd name="T108" fmla="*/ 32 w 76"/>
              <a:gd name="T109" fmla="*/ 34 h 85"/>
              <a:gd name="T110" fmla="*/ 32 w 76"/>
              <a:gd name="T111" fmla="*/ 3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6" h="85">
                <a:moveTo>
                  <a:pt x="32" y="56"/>
                </a:moveTo>
                <a:lnTo>
                  <a:pt x="27" y="85"/>
                </a:lnTo>
                <a:lnTo>
                  <a:pt x="0" y="85"/>
                </a:lnTo>
                <a:lnTo>
                  <a:pt x="11" y="1"/>
                </a:lnTo>
                <a:lnTo>
                  <a:pt x="39" y="1"/>
                </a:lnTo>
                <a:lnTo>
                  <a:pt x="37" y="8"/>
                </a:lnTo>
                <a:lnTo>
                  <a:pt x="37" y="8"/>
                </a:lnTo>
                <a:lnTo>
                  <a:pt x="41" y="5"/>
                </a:lnTo>
                <a:lnTo>
                  <a:pt x="46" y="2"/>
                </a:lnTo>
                <a:lnTo>
                  <a:pt x="51" y="0"/>
                </a:lnTo>
                <a:lnTo>
                  <a:pt x="56" y="0"/>
                </a:lnTo>
                <a:lnTo>
                  <a:pt x="56" y="0"/>
                </a:lnTo>
                <a:lnTo>
                  <a:pt x="61" y="0"/>
                </a:lnTo>
                <a:lnTo>
                  <a:pt x="65" y="2"/>
                </a:lnTo>
                <a:lnTo>
                  <a:pt x="69" y="5"/>
                </a:lnTo>
                <a:lnTo>
                  <a:pt x="71" y="7"/>
                </a:lnTo>
                <a:lnTo>
                  <a:pt x="74" y="11"/>
                </a:lnTo>
                <a:lnTo>
                  <a:pt x="75" y="16"/>
                </a:lnTo>
                <a:lnTo>
                  <a:pt x="76" y="26"/>
                </a:lnTo>
                <a:lnTo>
                  <a:pt x="76" y="26"/>
                </a:lnTo>
                <a:lnTo>
                  <a:pt x="76" y="34"/>
                </a:lnTo>
                <a:lnTo>
                  <a:pt x="74" y="41"/>
                </a:lnTo>
                <a:lnTo>
                  <a:pt x="71" y="47"/>
                </a:lnTo>
                <a:lnTo>
                  <a:pt x="68" y="52"/>
                </a:lnTo>
                <a:lnTo>
                  <a:pt x="64" y="57"/>
                </a:lnTo>
                <a:lnTo>
                  <a:pt x="59" y="61"/>
                </a:lnTo>
                <a:lnTo>
                  <a:pt x="52" y="62"/>
                </a:lnTo>
                <a:lnTo>
                  <a:pt x="46" y="64"/>
                </a:lnTo>
                <a:lnTo>
                  <a:pt x="46" y="64"/>
                </a:lnTo>
                <a:lnTo>
                  <a:pt x="41" y="64"/>
                </a:lnTo>
                <a:lnTo>
                  <a:pt x="37" y="61"/>
                </a:lnTo>
                <a:lnTo>
                  <a:pt x="35" y="60"/>
                </a:lnTo>
                <a:lnTo>
                  <a:pt x="32" y="56"/>
                </a:lnTo>
                <a:lnTo>
                  <a:pt x="32" y="56"/>
                </a:lnTo>
                <a:close/>
                <a:moveTo>
                  <a:pt x="32" y="34"/>
                </a:moveTo>
                <a:lnTo>
                  <a:pt x="32" y="34"/>
                </a:lnTo>
                <a:lnTo>
                  <a:pt x="34" y="36"/>
                </a:lnTo>
                <a:lnTo>
                  <a:pt x="35" y="40"/>
                </a:lnTo>
                <a:lnTo>
                  <a:pt x="36" y="41"/>
                </a:lnTo>
                <a:lnTo>
                  <a:pt x="40" y="42"/>
                </a:lnTo>
                <a:lnTo>
                  <a:pt x="40" y="42"/>
                </a:lnTo>
                <a:lnTo>
                  <a:pt x="44" y="41"/>
                </a:lnTo>
                <a:lnTo>
                  <a:pt x="46" y="39"/>
                </a:lnTo>
                <a:lnTo>
                  <a:pt x="49" y="35"/>
                </a:lnTo>
                <a:lnTo>
                  <a:pt x="49" y="30"/>
                </a:lnTo>
                <a:lnTo>
                  <a:pt x="49" y="30"/>
                </a:lnTo>
                <a:lnTo>
                  <a:pt x="49" y="26"/>
                </a:lnTo>
                <a:lnTo>
                  <a:pt x="47" y="24"/>
                </a:lnTo>
                <a:lnTo>
                  <a:pt x="45" y="22"/>
                </a:lnTo>
                <a:lnTo>
                  <a:pt x="42" y="21"/>
                </a:lnTo>
                <a:lnTo>
                  <a:pt x="42" y="21"/>
                </a:lnTo>
                <a:lnTo>
                  <a:pt x="39" y="22"/>
                </a:lnTo>
                <a:lnTo>
                  <a:pt x="36" y="25"/>
                </a:lnTo>
                <a:lnTo>
                  <a:pt x="34" y="29"/>
                </a:lnTo>
                <a:lnTo>
                  <a:pt x="32" y="34"/>
                </a:lnTo>
                <a:lnTo>
                  <a:pt x="3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94" name="Freeform 1220">
            <a:extLst>
              <a:ext uri="{FF2B5EF4-FFF2-40B4-BE49-F238E27FC236}">
                <a16:creationId xmlns:a16="http://schemas.microsoft.com/office/drawing/2014/main" id="{5E075767-6FD7-43F9-8E65-063B274764F6}"/>
              </a:ext>
            </a:extLst>
          </p:cNvPr>
          <p:cNvSpPr>
            <a:spLocks noEditPoints="1"/>
          </p:cNvSpPr>
          <p:nvPr/>
        </p:nvSpPr>
        <p:spPr bwMode="auto">
          <a:xfrm>
            <a:off x="8124268" y="3087871"/>
            <a:ext cx="117475" cy="128588"/>
          </a:xfrm>
          <a:custGeom>
            <a:avLst/>
            <a:gdLst>
              <a:gd name="T0" fmla="*/ 25 w 74"/>
              <a:gd name="T1" fmla="*/ 81 h 81"/>
              <a:gd name="T2" fmla="*/ 0 w 74"/>
              <a:gd name="T3" fmla="*/ 79 h 81"/>
              <a:gd name="T4" fmla="*/ 10 w 74"/>
              <a:gd name="T5" fmla="*/ 2 h 81"/>
              <a:gd name="T6" fmla="*/ 37 w 74"/>
              <a:gd name="T7" fmla="*/ 0 h 81"/>
              <a:gd name="T8" fmla="*/ 51 w 74"/>
              <a:gd name="T9" fmla="*/ 1 h 81"/>
              <a:gd name="T10" fmla="*/ 63 w 74"/>
              <a:gd name="T11" fmla="*/ 3 h 81"/>
              <a:gd name="T12" fmla="*/ 71 w 74"/>
              <a:gd name="T13" fmla="*/ 10 h 81"/>
              <a:gd name="T14" fmla="*/ 74 w 74"/>
              <a:gd name="T15" fmla="*/ 21 h 81"/>
              <a:gd name="T16" fmla="*/ 73 w 74"/>
              <a:gd name="T17" fmla="*/ 27 h 81"/>
              <a:gd name="T18" fmla="*/ 67 w 74"/>
              <a:gd name="T19" fmla="*/ 37 h 81"/>
              <a:gd name="T20" fmla="*/ 62 w 74"/>
              <a:gd name="T21" fmla="*/ 40 h 81"/>
              <a:gd name="T22" fmla="*/ 69 w 74"/>
              <a:gd name="T23" fmla="*/ 45 h 81"/>
              <a:gd name="T24" fmla="*/ 73 w 74"/>
              <a:gd name="T25" fmla="*/ 55 h 81"/>
              <a:gd name="T26" fmla="*/ 72 w 74"/>
              <a:gd name="T27" fmla="*/ 62 h 81"/>
              <a:gd name="T28" fmla="*/ 66 w 74"/>
              <a:gd name="T29" fmla="*/ 72 h 81"/>
              <a:gd name="T30" fmla="*/ 52 w 74"/>
              <a:gd name="T31" fmla="*/ 79 h 81"/>
              <a:gd name="T32" fmla="*/ 25 w 74"/>
              <a:gd name="T33" fmla="*/ 81 h 81"/>
              <a:gd name="T34" fmla="*/ 47 w 74"/>
              <a:gd name="T35" fmla="*/ 54 h 81"/>
              <a:gd name="T36" fmla="*/ 46 w 74"/>
              <a:gd name="T37" fmla="*/ 50 h 81"/>
              <a:gd name="T38" fmla="*/ 40 w 74"/>
              <a:gd name="T39" fmla="*/ 47 h 81"/>
              <a:gd name="T40" fmla="*/ 37 w 74"/>
              <a:gd name="T41" fmla="*/ 47 h 81"/>
              <a:gd name="T42" fmla="*/ 30 w 74"/>
              <a:gd name="T43" fmla="*/ 61 h 81"/>
              <a:gd name="T44" fmla="*/ 34 w 74"/>
              <a:gd name="T45" fmla="*/ 61 h 81"/>
              <a:gd name="T46" fmla="*/ 39 w 74"/>
              <a:gd name="T47" fmla="*/ 61 h 81"/>
              <a:gd name="T48" fmla="*/ 46 w 74"/>
              <a:gd name="T49" fmla="*/ 57 h 81"/>
              <a:gd name="T50" fmla="*/ 47 w 74"/>
              <a:gd name="T51" fmla="*/ 54 h 81"/>
              <a:gd name="T52" fmla="*/ 34 w 74"/>
              <a:gd name="T53" fmla="*/ 32 h 81"/>
              <a:gd name="T54" fmla="*/ 38 w 74"/>
              <a:gd name="T55" fmla="*/ 32 h 81"/>
              <a:gd name="T56" fmla="*/ 46 w 74"/>
              <a:gd name="T57" fmla="*/ 31 h 81"/>
              <a:gd name="T58" fmla="*/ 48 w 74"/>
              <a:gd name="T59" fmla="*/ 25 h 81"/>
              <a:gd name="T60" fmla="*/ 48 w 74"/>
              <a:gd name="T61" fmla="*/ 22 h 81"/>
              <a:gd name="T62" fmla="*/ 40 w 74"/>
              <a:gd name="T63" fmla="*/ 18 h 81"/>
              <a:gd name="T64" fmla="*/ 35 w 74"/>
              <a:gd name="T65" fmla="*/ 2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" h="81">
                <a:moveTo>
                  <a:pt x="25" y="81"/>
                </a:moveTo>
                <a:lnTo>
                  <a:pt x="25" y="81"/>
                </a:lnTo>
                <a:lnTo>
                  <a:pt x="12" y="80"/>
                </a:lnTo>
                <a:lnTo>
                  <a:pt x="0" y="79"/>
                </a:lnTo>
                <a:lnTo>
                  <a:pt x="10" y="2"/>
                </a:lnTo>
                <a:lnTo>
                  <a:pt x="10" y="2"/>
                </a:lnTo>
                <a:lnTo>
                  <a:pt x="23" y="1"/>
                </a:lnTo>
                <a:lnTo>
                  <a:pt x="37" y="0"/>
                </a:lnTo>
                <a:lnTo>
                  <a:pt x="37" y="0"/>
                </a:lnTo>
                <a:lnTo>
                  <a:pt x="51" y="1"/>
                </a:lnTo>
                <a:lnTo>
                  <a:pt x="57" y="2"/>
                </a:lnTo>
                <a:lnTo>
                  <a:pt x="63" y="3"/>
                </a:lnTo>
                <a:lnTo>
                  <a:pt x="67" y="7"/>
                </a:lnTo>
                <a:lnTo>
                  <a:pt x="71" y="10"/>
                </a:lnTo>
                <a:lnTo>
                  <a:pt x="73" y="15"/>
                </a:lnTo>
                <a:lnTo>
                  <a:pt x="74" y="21"/>
                </a:lnTo>
                <a:lnTo>
                  <a:pt x="74" y="21"/>
                </a:lnTo>
                <a:lnTo>
                  <a:pt x="73" y="27"/>
                </a:lnTo>
                <a:lnTo>
                  <a:pt x="71" y="32"/>
                </a:lnTo>
                <a:lnTo>
                  <a:pt x="67" y="37"/>
                </a:lnTo>
                <a:lnTo>
                  <a:pt x="62" y="40"/>
                </a:lnTo>
                <a:lnTo>
                  <a:pt x="62" y="40"/>
                </a:lnTo>
                <a:lnTo>
                  <a:pt x="66" y="41"/>
                </a:lnTo>
                <a:lnTo>
                  <a:pt x="69" y="45"/>
                </a:lnTo>
                <a:lnTo>
                  <a:pt x="72" y="49"/>
                </a:lnTo>
                <a:lnTo>
                  <a:pt x="73" y="55"/>
                </a:lnTo>
                <a:lnTo>
                  <a:pt x="73" y="55"/>
                </a:lnTo>
                <a:lnTo>
                  <a:pt x="72" y="62"/>
                </a:lnTo>
                <a:lnTo>
                  <a:pt x="69" y="69"/>
                </a:lnTo>
                <a:lnTo>
                  <a:pt x="66" y="72"/>
                </a:lnTo>
                <a:lnTo>
                  <a:pt x="59" y="76"/>
                </a:lnTo>
                <a:lnTo>
                  <a:pt x="52" y="79"/>
                </a:lnTo>
                <a:lnTo>
                  <a:pt x="44" y="80"/>
                </a:lnTo>
                <a:lnTo>
                  <a:pt x="25" y="81"/>
                </a:lnTo>
                <a:lnTo>
                  <a:pt x="25" y="81"/>
                </a:lnTo>
                <a:close/>
                <a:moveTo>
                  <a:pt x="47" y="54"/>
                </a:moveTo>
                <a:lnTo>
                  <a:pt x="47" y="54"/>
                </a:lnTo>
                <a:lnTo>
                  <a:pt x="46" y="50"/>
                </a:lnTo>
                <a:lnTo>
                  <a:pt x="43" y="49"/>
                </a:lnTo>
                <a:lnTo>
                  <a:pt x="40" y="47"/>
                </a:lnTo>
                <a:lnTo>
                  <a:pt x="37" y="47"/>
                </a:lnTo>
                <a:lnTo>
                  <a:pt x="37" y="47"/>
                </a:lnTo>
                <a:lnTo>
                  <a:pt x="32" y="47"/>
                </a:lnTo>
                <a:lnTo>
                  <a:pt x="30" y="61"/>
                </a:lnTo>
                <a:lnTo>
                  <a:pt x="30" y="61"/>
                </a:lnTo>
                <a:lnTo>
                  <a:pt x="34" y="61"/>
                </a:lnTo>
                <a:lnTo>
                  <a:pt x="34" y="61"/>
                </a:lnTo>
                <a:lnTo>
                  <a:pt x="39" y="61"/>
                </a:lnTo>
                <a:lnTo>
                  <a:pt x="43" y="60"/>
                </a:lnTo>
                <a:lnTo>
                  <a:pt x="46" y="57"/>
                </a:lnTo>
                <a:lnTo>
                  <a:pt x="47" y="54"/>
                </a:lnTo>
                <a:lnTo>
                  <a:pt x="47" y="54"/>
                </a:lnTo>
                <a:close/>
                <a:moveTo>
                  <a:pt x="34" y="32"/>
                </a:moveTo>
                <a:lnTo>
                  <a:pt x="34" y="32"/>
                </a:lnTo>
                <a:lnTo>
                  <a:pt x="38" y="32"/>
                </a:lnTo>
                <a:lnTo>
                  <a:pt x="38" y="32"/>
                </a:lnTo>
                <a:lnTo>
                  <a:pt x="42" y="32"/>
                </a:lnTo>
                <a:lnTo>
                  <a:pt x="46" y="31"/>
                </a:lnTo>
                <a:lnTo>
                  <a:pt x="48" y="28"/>
                </a:lnTo>
                <a:lnTo>
                  <a:pt x="48" y="25"/>
                </a:lnTo>
                <a:lnTo>
                  <a:pt x="48" y="25"/>
                </a:lnTo>
                <a:lnTo>
                  <a:pt x="48" y="22"/>
                </a:lnTo>
                <a:lnTo>
                  <a:pt x="46" y="20"/>
                </a:lnTo>
                <a:lnTo>
                  <a:pt x="40" y="18"/>
                </a:lnTo>
                <a:lnTo>
                  <a:pt x="40" y="18"/>
                </a:lnTo>
                <a:lnTo>
                  <a:pt x="35" y="20"/>
                </a:lnTo>
                <a:lnTo>
                  <a:pt x="3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95" name="Freeform 1221">
            <a:extLst>
              <a:ext uri="{FF2B5EF4-FFF2-40B4-BE49-F238E27FC236}">
                <a16:creationId xmlns:a16="http://schemas.microsoft.com/office/drawing/2014/main" id="{D2C95362-238C-4130-B16F-CB156A51CD59}"/>
              </a:ext>
            </a:extLst>
          </p:cNvPr>
          <p:cNvSpPr>
            <a:spLocks/>
          </p:cNvSpPr>
          <p:nvPr/>
        </p:nvSpPr>
        <p:spPr bwMode="auto">
          <a:xfrm>
            <a:off x="8248093" y="3114858"/>
            <a:ext cx="85725" cy="100013"/>
          </a:xfrm>
          <a:custGeom>
            <a:avLst/>
            <a:gdLst>
              <a:gd name="T0" fmla="*/ 32 w 54"/>
              <a:gd name="T1" fmla="*/ 39 h 63"/>
              <a:gd name="T2" fmla="*/ 28 w 54"/>
              <a:gd name="T3" fmla="*/ 63 h 63"/>
              <a:gd name="T4" fmla="*/ 0 w 54"/>
              <a:gd name="T5" fmla="*/ 63 h 63"/>
              <a:gd name="T6" fmla="*/ 8 w 54"/>
              <a:gd name="T7" fmla="*/ 1 h 63"/>
              <a:gd name="T8" fmla="*/ 34 w 54"/>
              <a:gd name="T9" fmla="*/ 1 h 63"/>
              <a:gd name="T10" fmla="*/ 33 w 54"/>
              <a:gd name="T11" fmla="*/ 11 h 63"/>
              <a:gd name="T12" fmla="*/ 33 w 54"/>
              <a:gd name="T13" fmla="*/ 11 h 63"/>
              <a:gd name="T14" fmla="*/ 35 w 54"/>
              <a:gd name="T15" fmla="*/ 8 h 63"/>
              <a:gd name="T16" fmla="*/ 40 w 54"/>
              <a:gd name="T17" fmla="*/ 3 h 63"/>
              <a:gd name="T18" fmla="*/ 43 w 54"/>
              <a:gd name="T19" fmla="*/ 1 h 63"/>
              <a:gd name="T20" fmla="*/ 45 w 54"/>
              <a:gd name="T21" fmla="*/ 0 h 63"/>
              <a:gd name="T22" fmla="*/ 49 w 54"/>
              <a:gd name="T23" fmla="*/ 0 h 63"/>
              <a:gd name="T24" fmla="*/ 54 w 54"/>
              <a:gd name="T25" fmla="*/ 0 h 63"/>
              <a:gd name="T26" fmla="*/ 50 w 54"/>
              <a:gd name="T27" fmla="*/ 24 h 63"/>
              <a:gd name="T28" fmla="*/ 50 w 54"/>
              <a:gd name="T29" fmla="*/ 24 h 63"/>
              <a:gd name="T30" fmla="*/ 43 w 54"/>
              <a:gd name="T31" fmla="*/ 24 h 63"/>
              <a:gd name="T32" fmla="*/ 38 w 54"/>
              <a:gd name="T33" fmla="*/ 26 h 63"/>
              <a:gd name="T34" fmla="*/ 35 w 54"/>
              <a:gd name="T35" fmla="*/ 29 h 63"/>
              <a:gd name="T36" fmla="*/ 33 w 54"/>
              <a:gd name="T37" fmla="*/ 32 h 63"/>
              <a:gd name="T38" fmla="*/ 32 w 54"/>
              <a:gd name="T39" fmla="*/ 39 h 63"/>
              <a:gd name="T40" fmla="*/ 32 w 54"/>
              <a:gd name="T41" fmla="*/ 39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4" h="63">
                <a:moveTo>
                  <a:pt x="32" y="39"/>
                </a:moveTo>
                <a:lnTo>
                  <a:pt x="28" y="63"/>
                </a:lnTo>
                <a:lnTo>
                  <a:pt x="0" y="63"/>
                </a:lnTo>
                <a:lnTo>
                  <a:pt x="8" y="1"/>
                </a:lnTo>
                <a:lnTo>
                  <a:pt x="34" y="1"/>
                </a:lnTo>
                <a:lnTo>
                  <a:pt x="33" y="11"/>
                </a:lnTo>
                <a:lnTo>
                  <a:pt x="33" y="11"/>
                </a:lnTo>
                <a:lnTo>
                  <a:pt x="35" y="8"/>
                </a:lnTo>
                <a:lnTo>
                  <a:pt x="40" y="3"/>
                </a:lnTo>
                <a:lnTo>
                  <a:pt x="43" y="1"/>
                </a:lnTo>
                <a:lnTo>
                  <a:pt x="45" y="0"/>
                </a:lnTo>
                <a:lnTo>
                  <a:pt x="49" y="0"/>
                </a:lnTo>
                <a:lnTo>
                  <a:pt x="54" y="0"/>
                </a:lnTo>
                <a:lnTo>
                  <a:pt x="50" y="24"/>
                </a:lnTo>
                <a:lnTo>
                  <a:pt x="50" y="24"/>
                </a:lnTo>
                <a:lnTo>
                  <a:pt x="43" y="24"/>
                </a:lnTo>
                <a:lnTo>
                  <a:pt x="38" y="26"/>
                </a:lnTo>
                <a:lnTo>
                  <a:pt x="35" y="29"/>
                </a:lnTo>
                <a:lnTo>
                  <a:pt x="33" y="32"/>
                </a:lnTo>
                <a:lnTo>
                  <a:pt x="32" y="39"/>
                </a:lnTo>
                <a:lnTo>
                  <a:pt x="32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96" name="Freeform 1222">
            <a:extLst>
              <a:ext uri="{FF2B5EF4-FFF2-40B4-BE49-F238E27FC236}">
                <a16:creationId xmlns:a16="http://schemas.microsoft.com/office/drawing/2014/main" id="{A64DEC7A-7324-4A56-B1CB-E9CB75D1615B}"/>
              </a:ext>
            </a:extLst>
          </p:cNvPr>
          <p:cNvSpPr>
            <a:spLocks/>
          </p:cNvSpPr>
          <p:nvPr/>
        </p:nvSpPr>
        <p:spPr bwMode="auto">
          <a:xfrm>
            <a:off x="8559243" y="3089458"/>
            <a:ext cx="130175" cy="127000"/>
          </a:xfrm>
          <a:custGeom>
            <a:avLst/>
            <a:gdLst>
              <a:gd name="T0" fmla="*/ 78 w 82"/>
              <a:gd name="T1" fmla="*/ 59 h 80"/>
              <a:gd name="T2" fmla="*/ 75 w 82"/>
              <a:gd name="T3" fmla="*/ 78 h 80"/>
              <a:gd name="T4" fmla="*/ 75 w 82"/>
              <a:gd name="T5" fmla="*/ 78 h 80"/>
              <a:gd name="T6" fmla="*/ 68 w 82"/>
              <a:gd name="T7" fmla="*/ 79 h 80"/>
              <a:gd name="T8" fmla="*/ 59 w 82"/>
              <a:gd name="T9" fmla="*/ 80 h 80"/>
              <a:gd name="T10" fmla="*/ 59 w 82"/>
              <a:gd name="T11" fmla="*/ 80 h 80"/>
              <a:gd name="T12" fmla="*/ 55 w 82"/>
              <a:gd name="T13" fmla="*/ 79 h 80"/>
              <a:gd name="T14" fmla="*/ 51 w 82"/>
              <a:gd name="T15" fmla="*/ 79 h 80"/>
              <a:gd name="T16" fmla="*/ 48 w 82"/>
              <a:gd name="T17" fmla="*/ 76 h 80"/>
              <a:gd name="T18" fmla="*/ 45 w 82"/>
              <a:gd name="T19" fmla="*/ 74 h 80"/>
              <a:gd name="T20" fmla="*/ 39 w 82"/>
              <a:gd name="T21" fmla="*/ 64 h 80"/>
              <a:gd name="T22" fmla="*/ 33 w 82"/>
              <a:gd name="T23" fmla="*/ 50 h 80"/>
              <a:gd name="T24" fmla="*/ 28 w 82"/>
              <a:gd name="T25" fmla="*/ 79 h 80"/>
              <a:gd name="T26" fmla="*/ 0 w 82"/>
              <a:gd name="T27" fmla="*/ 79 h 80"/>
              <a:gd name="T28" fmla="*/ 10 w 82"/>
              <a:gd name="T29" fmla="*/ 0 h 80"/>
              <a:gd name="T30" fmla="*/ 39 w 82"/>
              <a:gd name="T31" fmla="*/ 0 h 80"/>
              <a:gd name="T32" fmla="*/ 35 w 82"/>
              <a:gd name="T33" fmla="*/ 30 h 80"/>
              <a:gd name="T34" fmla="*/ 35 w 82"/>
              <a:gd name="T35" fmla="*/ 30 h 80"/>
              <a:gd name="T36" fmla="*/ 41 w 82"/>
              <a:gd name="T37" fmla="*/ 25 h 80"/>
              <a:gd name="T38" fmla="*/ 46 w 82"/>
              <a:gd name="T39" fmla="*/ 19 h 80"/>
              <a:gd name="T40" fmla="*/ 51 w 82"/>
              <a:gd name="T41" fmla="*/ 10 h 80"/>
              <a:gd name="T42" fmla="*/ 54 w 82"/>
              <a:gd name="T43" fmla="*/ 0 h 80"/>
              <a:gd name="T44" fmla="*/ 82 w 82"/>
              <a:gd name="T45" fmla="*/ 0 h 80"/>
              <a:gd name="T46" fmla="*/ 82 w 82"/>
              <a:gd name="T47" fmla="*/ 0 h 80"/>
              <a:gd name="T48" fmla="*/ 79 w 82"/>
              <a:gd name="T49" fmla="*/ 10 h 80"/>
              <a:gd name="T50" fmla="*/ 74 w 82"/>
              <a:gd name="T51" fmla="*/ 20 h 80"/>
              <a:gd name="T52" fmla="*/ 66 w 82"/>
              <a:gd name="T53" fmla="*/ 30 h 80"/>
              <a:gd name="T54" fmla="*/ 56 w 82"/>
              <a:gd name="T55" fmla="*/ 37 h 80"/>
              <a:gd name="T56" fmla="*/ 56 w 82"/>
              <a:gd name="T57" fmla="*/ 37 h 80"/>
              <a:gd name="T58" fmla="*/ 63 w 82"/>
              <a:gd name="T59" fmla="*/ 50 h 80"/>
              <a:gd name="T60" fmla="*/ 65 w 82"/>
              <a:gd name="T61" fmla="*/ 54 h 80"/>
              <a:gd name="T62" fmla="*/ 68 w 82"/>
              <a:gd name="T63" fmla="*/ 56 h 80"/>
              <a:gd name="T64" fmla="*/ 73 w 82"/>
              <a:gd name="T65" fmla="*/ 59 h 80"/>
              <a:gd name="T66" fmla="*/ 78 w 82"/>
              <a:gd name="T67" fmla="*/ 59 h 80"/>
              <a:gd name="T68" fmla="*/ 78 w 82"/>
              <a:gd name="T69" fmla="*/ 5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2" h="80">
                <a:moveTo>
                  <a:pt x="78" y="59"/>
                </a:moveTo>
                <a:lnTo>
                  <a:pt x="75" y="78"/>
                </a:lnTo>
                <a:lnTo>
                  <a:pt x="75" y="78"/>
                </a:lnTo>
                <a:lnTo>
                  <a:pt x="68" y="79"/>
                </a:lnTo>
                <a:lnTo>
                  <a:pt x="59" y="80"/>
                </a:lnTo>
                <a:lnTo>
                  <a:pt x="59" y="80"/>
                </a:lnTo>
                <a:lnTo>
                  <a:pt x="55" y="79"/>
                </a:lnTo>
                <a:lnTo>
                  <a:pt x="51" y="79"/>
                </a:lnTo>
                <a:lnTo>
                  <a:pt x="48" y="76"/>
                </a:lnTo>
                <a:lnTo>
                  <a:pt x="45" y="74"/>
                </a:lnTo>
                <a:lnTo>
                  <a:pt x="39" y="64"/>
                </a:lnTo>
                <a:lnTo>
                  <a:pt x="33" y="50"/>
                </a:lnTo>
                <a:lnTo>
                  <a:pt x="28" y="79"/>
                </a:lnTo>
                <a:lnTo>
                  <a:pt x="0" y="79"/>
                </a:lnTo>
                <a:lnTo>
                  <a:pt x="10" y="0"/>
                </a:lnTo>
                <a:lnTo>
                  <a:pt x="39" y="0"/>
                </a:lnTo>
                <a:lnTo>
                  <a:pt x="35" y="30"/>
                </a:lnTo>
                <a:lnTo>
                  <a:pt x="35" y="30"/>
                </a:lnTo>
                <a:lnTo>
                  <a:pt x="41" y="25"/>
                </a:lnTo>
                <a:lnTo>
                  <a:pt x="46" y="19"/>
                </a:lnTo>
                <a:lnTo>
                  <a:pt x="51" y="10"/>
                </a:lnTo>
                <a:lnTo>
                  <a:pt x="54" y="0"/>
                </a:lnTo>
                <a:lnTo>
                  <a:pt x="82" y="0"/>
                </a:lnTo>
                <a:lnTo>
                  <a:pt x="82" y="0"/>
                </a:lnTo>
                <a:lnTo>
                  <a:pt x="79" y="10"/>
                </a:lnTo>
                <a:lnTo>
                  <a:pt x="74" y="20"/>
                </a:lnTo>
                <a:lnTo>
                  <a:pt x="66" y="30"/>
                </a:lnTo>
                <a:lnTo>
                  <a:pt x="56" y="37"/>
                </a:lnTo>
                <a:lnTo>
                  <a:pt x="56" y="37"/>
                </a:lnTo>
                <a:lnTo>
                  <a:pt x="63" y="50"/>
                </a:lnTo>
                <a:lnTo>
                  <a:pt x="65" y="54"/>
                </a:lnTo>
                <a:lnTo>
                  <a:pt x="68" y="56"/>
                </a:lnTo>
                <a:lnTo>
                  <a:pt x="73" y="59"/>
                </a:lnTo>
                <a:lnTo>
                  <a:pt x="78" y="59"/>
                </a:lnTo>
                <a:lnTo>
                  <a:pt x="78" y="5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97" name="Freeform 1223">
            <a:extLst>
              <a:ext uri="{FF2B5EF4-FFF2-40B4-BE49-F238E27FC236}">
                <a16:creationId xmlns:a16="http://schemas.microsoft.com/office/drawing/2014/main" id="{2D07D179-A491-4500-9E99-B5344F790386}"/>
              </a:ext>
            </a:extLst>
          </p:cNvPr>
          <p:cNvSpPr>
            <a:spLocks/>
          </p:cNvSpPr>
          <p:nvPr/>
        </p:nvSpPr>
        <p:spPr bwMode="auto">
          <a:xfrm>
            <a:off x="8686243" y="3114858"/>
            <a:ext cx="85725" cy="100013"/>
          </a:xfrm>
          <a:custGeom>
            <a:avLst/>
            <a:gdLst>
              <a:gd name="T0" fmla="*/ 32 w 54"/>
              <a:gd name="T1" fmla="*/ 39 h 63"/>
              <a:gd name="T2" fmla="*/ 29 w 54"/>
              <a:gd name="T3" fmla="*/ 63 h 63"/>
              <a:gd name="T4" fmla="*/ 0 w 54"/>
              <a:gd name="T5" fmla="*/ 63 h 63"/>
              <a:gd name="T6" fmla="*/ 9 w 54"/>
              <a:gd name="T7" fmla="*/ 1 h 63"/>
              <a:gd name="T8" fmla="*/ 35 w 54"/>
              <a:gd name="T9" fmla="*/ 1 h 63"/>
              <a:gd name="T10" fmla="*/ 34 w 54"/>
              <a:gd name="T11" fmla="*/ 11 h 63"/>
              <a:gd name="T12" fmla="*/ 34 w 54"/>
              <a:gd name="T13" fmla="*/ 11 h 63"/>
              <a:gd name="T14" fmla="*/ 37 w 54"/>
              <a:gd name="T15" fmla="*/ 8 h 63"/>
              <a:gd name="T16" fmla="*/ 40 w 54"/>
              <a:gd name="T17" fmla="*/ 3 h 63"/>
              <a:gd name="T18" fmla="*/ 43 w 54"/>
              <a:gd name="T19" fmla="*/ 1 h 63"/>
              <a:gd name="T20" fmla="*/ 47 w 54"/>
              <a:gd name="T21" fmla="*/ 0 h 63"/>
              <a:gd name="T22" fmla="*/ 50 w 54"/>
              <a:gd name="T23" fmla="*/ 0 h 63"/>
              <a:gd name="T24" fmla="*/ 54 w 54"/>
              <a:gd name="T25" fmla="*/ 0 h 63"/>
              <a:gd name="T26" fmla="*/ 52 w 54"/>
              <a:gd name="T27" fmla="*/ 24 h 63"/>
              <a:gd name="T28" fmla="*/ 52 w 54"/>
              <a:gd name="T29" fmla="*/ 24 h 63"/>
              <a:gd name="T30" fmla="*/ 44 w 54"/>
              <a:gd name="T31" fmla="*/ 24 h 63"/>
              <a:gd name="T32" fmla="*/ 38 w 54"/>
              <a:gd name="T33" fmla="*/ 26 h 63"/>
              <a:gd name="T34" fmla="*/ 37 w 54"/>
              <a:gd name="T35" fmla="*/ 29 h 63"/>
              <a:gd name="T36" fmla="*/ 34 w 54"/>
              <a:gd name="T37" fmla="*/ 32 h 63"/>
              <a:gd name="T38" fmla="*/ 32 w 54"/>
              <a:gd name="T39" fmla="*/ 39 h 63"/>
              <a:gd name="T40" fmla="*/ 32 w 54"/>
              <a:gd name="T41" fmla="*/ 39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4" h="63">
                <a:moveTo>
                  <a:pt x="32" y="39"/>
                </a:moveTo>
                <a:lnTo>
                  <a:pt x="29" y="63"/>
                </a:lnTo>
                <a:lnTo>
                  <a:pt x="0" y="63"/>
                </a:lnTo>
                <a:lnTo>
                  <a:pt x="9" y="1"/>
                </a:lnTo>
                <a:lnTo>
                  <a:pt x="35" y="1"/>
                </a:lnTo>
                <a:lnTo>
                  <a:pt x="34" y="11"/>
                </a:lnTo>
                <a:lnTo>
                  <a:pt x="34" y="11"/>
                </a:lnTo>
                <a:lnTo>
                  <a:pt x="37" y="8"/>
                </a:lnTo>
                <a:lnTo>
                  <a:pt x="40" y="3"/>
                </a:lnTo>
                <a:lnTo>
                  <a:pt x="43" y="1"/>
                </a:lnTo>
                <a:lnTo>
                  <a:pt x="47" y="0"/>
                </a:lnTo>
                <a:lnTo>
                  <a:pt x="50" y="0"/>
                </a:lnTo>
                <a:lnTo>
                  <a:pt x="54" y="0"/>
                </a:lnTo>
                <a:lnTo>
                  <a:pt x="52" y="24"/>
                </a:lnTo>
                <a:lnTo>
                  <a:pt x="52" y="24"/>
                </a:lnTo>
                <a:lnTo>
                  <a:pt x="44" y="24"/>
                </a:lnTo>
                <a:lnTo>
                  <a:pt x="38" y="26"/>
                </a:lnTo>
                <a:lnTo>
                  <a:pt x="37" y="29"/>
                </a:lnTo>
                <a:lnTo>
                  <a:pt x="34" y="32"/>
                </a:lnTo>
                <a:lnTo>
                  <a:pt x="32" y="39"/>
                </a:lnTo>
                <a:lnTo>
                  <a:pt x="32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98" name="Freeform 1224">
            <a:extLst>
              <a:ext uri="{FF2B5EF4-FFF2-40B4-BE49-F238E27FC236}">
                <a16:creationId xmlns:a16="http://schemas.microsoft.com/office/drawing/2014/main" id="{7C5127A9-F355-486B-B0F9-5EC8879C212F}"/>
              </a:ext>
            </a:extLst>
          </p:cNvPr>
          <p:cNvSpPr>
            <a:spLocks noEditPoints="1"/>
          </p:cNvSpPr>
          <p:nvPr/>
        </p:nvSpPr>
        <p:spPr bwMode="auto">
          <a:xfrm>
            <a:off x="6365318" y="2578283"/>
            <a:ext cx="134938" cy="125413"/>
          </a:xfrm>
          <a:custGeom>
            <a:avLst/>
            <a:gdLst>
              <a:gd name="T0" fmla="*/ 85 w 85"/>
              <a:gd name="T1" fmla="*/ 79 h 79"/>
              <a:gd name="T2" fmla="*/ 57 w 85"/>
              <a:gd name="T3" fmla="*/ 79 h 79"/>
              <a:gd name="T4" fmla="*/ 55 w 85"/>
              <a:gd name="T5" fmla="*/ 66 h 79"/>
              <a:gd name="T6" fmla="*/ 34 w 85"/>
              <a:gd name="T7" fmla="*/ 66 h 79"/>
              <a:gd name="T8" fmla="*/ 29 w 85"/>
              <a:gd name="T9" fmla="*/ 79 h 79"/>
              <a:gd name="T10" fmla="*/ 0 w 85"/>
              <a:gd name="T11" fmla="*/ 79 h 79"/>
              <a:gd name="T12" fmla="*/ 36 w 85"/>
              <a:gd name="T13" fmla="*/ 0 h 79"/>
              <a:gd name="T14" fmla="*/ 70 w 85"/>
              <a:gd name="T15" fmla="*/ 0 h 79"/>
              <a:gd name="T16" fmla="*/ 85 w 85"/>
              <a:gd name="T17" fmla="*/ 79 h 79"/>
              <a:gd name="T18" fmla="*/ 40 w 85"/>
              <a:gd name="T19" fmla="*/ 48 h 79"/>
              <a:gd name="T20" fmla="*/ 53 w 85"/>
              <a:gd name="T21" fmla="*/ 48 h 79"/>
              <a:gd name="T22" fmla="*/ 50 w 85"/>
              <a:gd name="T23" fmla="*/ 23 h 79"/>
              <a:gd name="T24" fmla="*/ 40 w 85"/>
              <a:gd name="T25" fmla="*/ 4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5" h="79">
                <a:moveTo>
                  <a:pt x="85" y="79"/>
                </a:moveTo>
                <a:lnTo>
                  <a:pt x="57" y="79"/>
                </a:lnTo>
                <a:lnTo>
                  <a:pt x="55" y="66"/>
                </a:lnTo>
                <a:lnTo>
                  <a:pt x="34" y="66"/>
                </a:lnTo>
                <a:lnTo>
                  <a:pt x="29" y="79"/>
                </a:lnTo>
                <a:lnTo>
                  <a:pt x="0" y="79"/>
                </a:lnTo>
                <a:lnTo>
                  <a:pt x="36" y="0"/>
                </a:lnTo>
                <a:lnTo>
                  <a:pt x="70" y="0"/>
                </a:lnTo>
                <a:lnTo>
                  <a:pt x="85" y="79"/>
                </a:lnTo>
                <a:close/>
                <a:moveTo>
                  <a:pt x="40" y="48"/>
                </a:moveTo>
                <a:lnTo>
                  <a:pt x="53" y="48"/>
                </a:lnTo>
                <a:lnTo>
                  <a:pt x="50" y="23"/>
                </a:lnTo>
                <a:lnTo>
                  <a:pt x="40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599" name="Freeform 1225">
            <a:extLst>
              <a:ext uri="{FF2B5EF4-FFF2-40B4-BE49-F238E27FC236}">
                <a16:creationId xmlns:a16="http://schemas.microsoft.com/office/drawing/2014/main" id="{CC73C582-C262-4822-A0B5-589B6FD54E59}"/>
              </a:ext>
            </a:extLst>
          </p:cNvPr>
          <p:cNvSpPr>
            <a:spLocks/>
          </p:cNvSpPr>
          <p:nvPr/>
        </p:nvSpPr>
        <p:spPr bwMode="auto">
          <a:xfrm>
            <a:off x="6512955" y="2568758"/>
            <a:ext cx="57150" cy="138113"/>
          </a:xfrm>
          <a:custGeom>
            <a:avLst/>
            <a:gdLst>
              <a:gd name="T0" fmla="*/ 36 w 36"/>
              <a:gd name="T1" fmla="*/ 68 h 87"/>
              <a:gd name="T2" fmla="*/ 34 w 36"/>
              <a:gd name="T3" fmla="*/ 84 h 87"/>
              <a:gd name="T4" fmla="*/ 34 w 36"/>
              <a:gd name="T5" fmla="*/ 84 h 87"/>
              <a:gd name="T6" fmla="*/ 28 w 36"/>
              <a:gd name="T7" fmla="*/ 85 h 87"/>
              <a:gd name="T8" fmla="*/ 20 w 36"/>
              <a:gd name="T9" fmla="*/ 87 h 87"/>
              <a:gd name="T10" fmla="*/ 20 w 36"/>
              <a:gd name="T11" fmla="*/ 87 h 87"/>
              <a:gd name="T12" fmla="*/ 11 w 36"/>
              <a:gd name="T13" fmla="*/ 85 h 87"/>
              <a:gd name="T14" fmla="*/ 7 w 36"/>
              <a:gd name="T15" fmla="*/ 84 h 87"/>
              <a:gd name="T16" fmla="*/ 5 w 36"/>
              <a:gd name="T17" fmla="*/ 82 h 87"/>
              <a:gd name="T18" fmla="*/ 2 w 36"/>
              <a:gd name="T19" fmla="*/ 78 h 87"/>
              <a:gd name="T20" fmla="*/ 0 w 36"/>
              <a:gd name="T21" fmla="*/ 73 h 87"/>
              <a:gd name="T22" fmla="*/ 0 w 36"/>
              <a:gd name="T23" fmla="*/ 68 h 87"/>
              <a:gd name="T24" fmla="*/ 0 w 36"/>
              <a:gd name="T25" fmla="*/ 60 h 87"/>
              <a:gd name="T26" fmla="*/ 9 w 36"/>
              <a:gd name="T27" fmla="*/ 0 h 87"/>
              <a:gd name="T28" fmla="*/ 36 w 36"/>
              <a:gd name="T29" fmla="*/ 0 h 87"/>
              <a:gd name="T30" fmla="*/ 28 w 36"/>
              <a:gd name="T31" fmla="*/ 60 h 87"/>
              <a:gd name="T32" fmla="*/ 28 w 36"/>
              <a:gd name="T33" fmla="*/ 60 h 87"/>
              <a:gd name="T34" fmla="*/ 28 w 36"/>
              <a:gd name="T35" fmla="*/ 64 h 87"/>
              <a:gd name="T36" fmla="*/ 29 w 36"/>
              <a:gd name="T37" fmla="*/ 67 h 87"/>
              <a:gd name="T38" fmla="*/ 31 w 36"/>
              <a:gd name="T39" fmla="*/ 68 h 87"/>
              <a:gd name="T40" fmla="*/ 34 w 36"/>
              <a:gd name="T41" fmla="*/ 68 h 87"/>
              <a:gd name="T42" fmla="*/ 34 w 36"/>
              <a:gd name="T43" fmla="*/ 68 h 87"/>
              <a:gd name="T44" fmla="*/ 36 w 36"/>
              <a:gd name="T45" fmla="*/ 68 h 87"/>
              <a:gd name="T46" fmla="*/ 36 w 36"/>
              <a:gd name="T47" fmla="*/ 68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6" h="87">
                <a:moveTo>
                  <a:pt x="36" y="68"/>
                </a:moveTo>
                <a:lnTo>
                  <a:pt x="34" y="84"/>
                </a:lnTo>
                <a:lnTo>
                  <a:pt x="34" y="84"/>
                </a:lnTo>
                <a:lnTo>
                  <a:pt x="28" y="85"/>
                </a:lnTo>
                <a:lnTo>
                  <a:pt x="20" y="87"/>
                </a:lnTo>
                <a:lnTo>
                  <a:pt x="20" y="87"/>
                </a:lnTo>
                <a:lnTo>
                  <a:pt x="11" y="85"/>
                </a:lnTo>
                <a:lnTo>
                  <a:pt x="7" y="84"/>
                </a:lnTo>
                <a:lnTo>
                  <a:pt x="5" y="82"/>
                </a:lnTo>
                <a:lnTo>
                  <a:pt x="2" y="78"/>
                </a:lnTo>
                <a:lnTo>
                  <a:pt x="0" y="73"/>
                </a:lnTo>
                <a:lnTo>
                  <a:pt x="0" y="68"/>
                </a:lnTo>
                <a:lnTo>
                  <a:pt x="0" y="60"/>
                </a:lnTo>
                <a:lnTo>
                  <a:pt x="9" y="0"/>
                </a:lnTo>
                <a:lnTo>
                  <a:pt x="36" y="0"/>
                </a:lnTo>
                <a:lnTo>
                  <a:pt x="28" y="60"/>
                </a:lnTo>
                <a:lnTo>
                  <a:pt x="28" y="60"/>
                </a:lnTo>
                <a:lnTo>
                  <a:pt x="28" y="64"/>
                </a:lnTo>
                <a:lnTo>
                  <a:pt x="29" y="67"/>
                </a:lnTo>
                <a:lnTo>
                  <a:pt x="31" y="68"/>
                </a:lnTo>
                <a:lnTo>
                  <a:pt x="34" y="68"/>
                </a:lnTo>
                <a:lnTo>
                  <a:pt x="34" y="68"/>
                </a:lnTo>
                <a:lnTo>
                  <a:pt x="36" y="68"/>
                </a:lnTo>
                <a:lnTo>
                  <a:pt x="36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00" name="Freeform 1226">
            <a:extLst>
              <a:ext uri="{FF2B5EF4-FFF2-40B4-BE49-F238E27FC236}">
                <a16:creationId xmlns:a16="http://schemas.microsoft.com/office/drawing/2014/main" id="{747E5C95-E273-4061-B7E8-8F808BD4A07C}"/>
              </a:ext>
            </a:extLst>
          </p:cNvPr>
          <p:cNvSpPr>
            <a:spLocks/>
          </p:cNvSpPr>
          <p:nvPr/>
        </p:nvSpPr>
        <p:spPr bwMode="auto">
          <a:xfrm>
            <a:off x="6808230" y="2576696"/>
            <a:ext cx="111125" cy="130175"/>
          </a:xfrm>
          <a:custGeom>
            <a:avLst/>
            <a:gdLst>
              <a:gd name="T0" fmla="*/ 66 w 70"/>
              <a:gd name="T1" fmla="*/ 53 h 82"/>
              <a:gd name="T2" fmla="*/ 66 w 70"/>
              <a:gd name="T3" fmla="*/ 53 h 82"/>
              <a:gd name="T4" fmla="*/ 65 w 70"/>
              <a:gd name="T5" fmla="*/ 59 h 82"/>
              <a:gd name="T6" fmla="*/ 62 w 70"/>
              <a:gd name="T7" fmla="*/ 64 h 82"/>
              <a:gd name="T8" fmla="*/ 60 w 70"/>
              <a:gd name="T9" fmla="*/ 69 h 82"/>
              <a:gd name="T10" fmla="*/ 55 w 70"/>
              <a:gd name="T11" fmla="*/ 74 h 82"/>
              <a:gd name="T12" fmla="*/ 50 w 70"/>
              <a:gd name="T13" fmla="*/ 77 h 82"/>
              <a:gd name="T14" fmla="*/ 44 w 70"/>
              <a:gd name="T15" fmla="*/ 79 h 82"/>
              <a:gd name="T16" fmla="*/ 36 w 70"/>
              <a:gd name="T17" fmla="*/ 80 h 82"/>
              <a:gd name="T18" fmla="*/ 29 w 70"/>
              <a:gd name="T19" fmla="*/ 82 h 82"/>
              <a:gd name="T20" fmla="*/ 29 w 70"/>
              <a:gd name="T21" fmla="*/ 82 h 82"/>
              <a:gd name="T22" fmla="*/ 20 w 70"/>
              <a:gd name="T23" fmla="*/ 80 h 82"/>
              <a:gd name="T24" fmla="*/ 12 w 70"/>
              <a:gd name="T25" fmla="*/ 79 h 82"/>
              <a:gd name="T26" fmla="*/ 6 w 70"/>
              <a:gd name="T27" fmla="*/ 78 h 82"/>
              <a:gd name="T28" fmla="*/ 0 w 70"/>
              <a:gd name="T29" fmla="*/ 75 h 82"/>
              <a:gd name="T30" fmla="*/ 7 w 70"/>
              <a:gd name="T31" fmla="*/ 54 h 82"/>
              <a:gd name="T32" fmla="*/ 7 w 70"/>
              <a:gd name="T33" fmla="*/ 54 h 82"/>
              <a:gd name="T34" fmla="*/ 16 w 70"/>
              <a:gd name="T35" fmla="*/ 58 h 82"/>
              <a:gd name="T36" fmla="*/ 22 w 70"/>
              <a:gd name="T37" fmla="*/ 59 h 82"/>
              <a:gd name="T38" fmla="*/ 30 w 70"/>
              <a:gd name="T39" fmla="*/ 60 h 82"/>
              <a:gd name="T40" fmla="*/ 30 w 70"/>
              <a:gd name="T41" fmla="*/ 60 h 82"/>
              <a:gd name="T42" fmla="*/ 36 w 70"/>
              <a:gd name="T43" fmla="*/ 59 h 82"/>
              <a:gd name="T44" fmla="*/ 36 w 70"/>
              <a:gd name="T45" fmla="*/ 58 h 82"/>
              <a:gd name="T46" fmla="*/ 37 w 70"/>
              <a:gd name="T47" fmla="*/ 58 h 82"/>
              <a:gd name="T48" fmla="*/ 37 w 70"/>
              <a:gd name="T49" fmla="*/ 58 h 82"/>
              <a:gd name="T50" fmla="*/ 36 w 70"/>
              <a:gd name="T51" fmla="*/ 55 h 82"/>
              <a:gd name="T52" fmla="*/ 32 w 70"/>
              <a:gd name="T53" fmla="*/ 54 h 82"/>
              <a:gd name="T54" fmla="*/ 21 w 70"/>
              <a:gd name="T55" fmla="*/ 52 h 82"/>
              <a:gd name="T56" fmla="*/ 16 w 70"/>
              <a:gd name="T57" fmla="*/ 49 h 82"/>
              <a:gd name="T58" fmla="*/ 11 w 70"/>
              <a:gd name="T59" fmla="*/ 45 h 82"/>
              <a:gd name="T60" fmla="*/ 7 w 70"/>
              <a:gd name="T61" fmla="*/ 39 h 82"/>
              <a:gd name="T62" fmla="*/ 6 w 70"/>
              <a:gd name="T63" fmla="*/ 35 h 82"/>
              <a:gd name="T64" fmla="*/ 6 w 70"/>
              <a:gd name="T65" fmla="*/ 30 h 82"/>
              <a:gd name="T66" fmla="*/ 6 w 70"/>
              <a:gd name="T67" fmla="*/ 30 h 82"/>
              <a:gd name="T68" fmla="*/ 6 w 70"/>
              <a:gd name="T69" fmla="*/ 24 h 82"/>
              <a:gd name="T70" fmla="*/ 8 w 70"/>
              <a:gd name="T71" fmla="*/ 19 h 82"/>
              <a:gd name="T72" fmla="*/ 11 w 70"/>
              <a:gd name="T73" fmla="*/ 14 h 82"/>
              <a:gd name="T74" fmla="*/ 16 w 70"/>
              <a:gd name="T75" fmla="*/ 9 h 82"/>
              <a:gd name="T76" fmla="*/ 21 w 70"/>
              <a:gd name="T77" fmla="*/ 5 h 82"/>
              <a:gd name="T78" fmla="*/ 27 w 70"/>
              <a:gd name="T79" fmla="*/ 3 h 82"/>
              <a:gd name="T80" fmla="*/ 35 w 70"/>
              <a:gd name="T81" fmla="*/ 1 h 82"/>
              <a:gd name="T82" fmla="*/ 42 w 70"/>
              <a:gd name="T83" fmla="*/ 0 h 82"/>
              <a:gd name="T84" fmla="*/ 42 w 70"/>
              <a:gd name="T85" fmla="*/ 0 h 82"/>
              <a:gd name="T86" fmla="*/ 56 w 70"/>
              <a:gd name="T87" fmla="*/ 1 h 82"/>
              <a:gd name="T88" fmla="*/ 70 w 70"/>
              <a:gd name="T89" fmla="*/ 5 h 82"/>
              <a:gd name="T90" fmla="*/ 62 w 70"/>
              <a:gd name="T91" fmla="*/ 26 h 82"/>
              <a:gd name="T92" fmla="*/ 62 w 70"/>
              <a:gd name="T93" fmla="*/ 26 h 82"/>
              <a:gd name="T94" fmla="*/ 52 w 70"/>
              <a:gd name="T95" fmla="*/ 23 h 82"/>
              <a:gd name="T96" fmla="*/ 41 w 70"/>
              <a:gd name="T97" fmla="*/ 21 h 82"/>
              <a:gd name="T98" fmla="*/ 41 w 70"/>
              <a:gd name="T99" fmla="*/ 21 h 82"/>
              <a:gd name="T100" fmla="*/ 36 w 70"/>
              <a:gd name="T101" fmla="*/ 23 h 82"/>
              <a:gd name="T102" fmla="*/ 35 w 70"/>
              <a:gd name="T103" fmla="*/ 23 h 82"/>
              <a:gd name="T104" fmla="*/ 34 w 70"/>
              <a:gd name="T105" fmla="*/ 24 h 82"/>
              <a:gd name="T106" fmla="*/ 34 w 70"/>
              <a:gd name="T107" fmla="*/ 24 h 82"/>
              <a:gd name="T108" fmla="*/ 35 w 70"/>
              <a:gd name="T109" fmla="*/ 26 h 82"/>
              <a:gd name="T110" fmla="*/ 39 w 70"/>
              <a:gd name="T111" fmla="*/ 28 h 82"/>
              <a:gd name="T112" fmla="*/ 50 w 70"/>
              <a:gd name="T113" fmla="*/ 30 h 82"/>
              <a:gd name="T114" fmla="*/ 56 w 70"/>
              <a:gd name="T115" fmla="*/ 33 h 82"/>
              <a:gd name="T116" fmla="*/ 61 w 70"/>
              <a:gd name="T117" fmla="*/ 38 h 82"/>
              <a:gd name="T118" fmla="*/ 65 w 70"/>
              <a:gd name="T119" fmla="*/ 44 h 82"/>
              <a:gd name="T120" fmla="*/ 65 w 70"/>
              <a:gd name="T121" fmla="*/ 48 h 82"/>
              <a:gd name="T122" fmla="*/ 66 w 70"/>
              <a:gd name="T123" fmla="*/ 53 h 82"/>
              <a:gd name="T124" fmla="*/ 66 w 70"/>
              <a:gd name="T125" fmla="*/ 53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" h="82">
                <a:moveTo>
                  <a:pt x="66" y="53"/>
                </a:moveTo>
                <a:lnTo>
                  <a:pt x="66" y="53"/>
                </a:lnTo>
                <a:lnTo>
                  <a:pt x="65" y="59"/>
                </a:lnTo>
                <a:lnTo>
                  <a:pt x="62" y="64"/>
                </a:lnTo>
                <a:lnTo>
                  <a:pt x="60" y="69"/>
                </a:lnTo>
                <a:lnTo>
                  <a:pt x="55" y="74"/>
                </a:lnTo>
                <a:lnTo>
                  <a:pt x="50" y="77"/>
                </a:lnTo>
                <a:lnTo>
                  <a:pt x="44" y="79"/>
                </a:lnTo>
                <a:lnTo>
                  <a:pt x="36" y="80"/>
                </a:lnTo>
                <a:lnTo>
                  <a:pt x="29" y="82"/>
                </a:lnTo>
                <a:lnTo>
                  <a:pt x="29" y="82"/>
                </a:lnTo>
                <a:lnTo>
                  <a:pt x="20" y="80"/>
                </a:lnTo>
                <a:lnTo>
                  <a:pt x="12" y="79"/>
                </a:lnTo>
                <a:lnTo>
                  <a:pt x="6" y="78"/>
                </a:lnTo>
                <a:lnTo>
                  <a:pt x="0" y="75"/>
                </a:lnTo>
                <a:lnTo>
                  <a:pt x="7" y="54"/>
                </a:lnTo>
                <a:lnTo>
                  <a:pt x="7" y="54"/>
                </a:lnTo>
                <a:lnTo>
                  <a:pt x="16" y="58"/>
                </a:lnTo>
                <a:lnTo>
                  <a:pt x="22" y="59"/>
                </a:lnTo>
                <a:lnTo>
                  <a:pt x="30" y="60"/>
                </a:lnTo>
                <a:lnTo>
                  <a:pt x="30" y="60"/>
                </a:lnTo>
                <a:lnTo>
                  <a:pt x="36" y="59"/>
                </a:lnTo>
                <a:lnTo>
                  <a:pt x="36" y="58"/>
                </a:lnTo>
                <a:lnTo>
                  <a:pt x="37" y="58"/>
                </a:lnTo>
                <a:lnTo>
                  <a:pt x="37" y="58"/>
                </a:lnTo>
                <a:lnTo>
                  <a:pt x="36" y="55"/>
                </a:lnTo>
                <a:lnTo>
                  <a:pt x="32" y="54"/>
                </a:lnTo>
                <a:lnTo>
                  <a:pt x="21" y="52"/>
                </a:lnTo>
                <a:lnTo>
                  <a:pt x="16" y="49"/>
                </a:lnTo>
                <a:lnTo>
                  <a:pt x="11" y="45"/>
                </a:lnTo>
                <a:lnTo>
                  <a:pt x="7" y="39"/>
                </a:lnTo>
                <a:lnTo>
                  <a:pt x="6" y="35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8" y="19"/>
                </a:lnTo>
                <a:lnTo>
                  <a:pt x="11" y="14"/>
                </a:lnTo>
                <a:lnTo>
                  <a:pt x="16" y="9"/>
                </a:lnTo>
                <a:lnTo>
                  <a:pt x="21" y="5"/>
                </a:lnTo>
                <a:lnTo>
                  <a:pt x="27" y="3"/>
                </a:lnTo>
                <a:lnTo>
                  <a:pt x="35" y="1"/>
                </a:lnTo>
                <a:lnTo>
                  <a:pt x="42" y="0"/>
                </a:lnTo>
                <a:lnTo>
                  <a:pt x="42" y="0"/>
                </a:lnTo>
                <a:lnTo>
                  <a:pt x="56" y="1"/>
                </a:lnTo>
                <a:lnTo>
                  <a:pt x="70" y="5"/>
                </a:lnTo>
                <a:lnTo>
                  <a:pt x="62" y="26"/>
                </a:lnTo>
                <a:lnTo>
                  <a:pt x="62" y="26"/>
                </a:lnTo>
                <a:lnTo>
                  <a:pt x="52" y="23"/>
                </a:lnTo>
                <a:lnTo>
                  <a:pt x="41" y="21"/>
                </a:lnTo>
                <a:lnTo>
                  <a:pt x="41" y="21"/>
                </a:lnTo>
                <a:lnTo>
                  <a:pt x="36" y="23"/>
                </a:lnTo>
                <a:lnTo>
                  <a:pt x="35" y="23"/>
                </a:lnTo>
                <a:lnTo>
                  <a:pt x="34" y="24"/>
                </a:lnTo>
                <a:lnTo>
                  <a:pt x="34" y="24"/>
                </a:lnTo>
                <a:lnTo>
                  <a:pt x="35" y="26"/>
                </a:lnTo>
                <a:lnTo>
                  <a:pt x="39" y="28"/>
                </a:lnTo>
                <a:lnTo>
                  <a:pt x="50" y="30"/>
                </a:lnTo>
                <a:lnTo>
                  <a:pt x="56" y="33"/>
                </a:lnTo>
                <a:lnTo>
                  <a:pt x="61" y="38"/>
                </a:lnTo>
                <a:lnTo>
                  <a:pt x="65" y="44"/>
                </a:lnTo>
                <a:lnTo>
                  <a:pt x="65" y="48"/>
                </a:lnTo>
                <a:lnTo>
                  <a:pt x="66" y="53"/>
                </a:lnTo>
                <a:lnTo>
                  <a:pt x="66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01" name="Freeform 1227">
            <a:extLst>
              <a:ext uri="{FF2B5EF4-FFF2-40B4-BE49-F238E27FC236}">
                <a16:creationId xmlns:a16="http://schemas.microsoft.com/office/drawing/2014/main" id="{EA44A668-4E76-479D-A81C-341E2D095FD2}"/>
              </a:ext>
            </a:extLst>
          </p:cNvPr>
          <p:cNvSpPr>
            <a:spLocks noEditPoints="1"/>
          </p:cNvSpPr>
          <p:nvPr/>
        </p:nvSpPr>
        <p:spPr bwMode="auto">
          <a:xfrm>
            <a:off x="6922530" y="2568758"/>
            <a:ext cx="60325" cy="138113"/>
          </a:xfrm>
          <a:custGeom>
            <a:avLst/>
            <a:gdLst>
              <a:gd name="T0" fmla="*/ 7 w 38"/>
              <a:gd name="T1" fmla="*/ 24 h 87"/>
              <a:gd name="T2" fmla="*/ 34 w 38"/>
              <a:gd name="T3" fmla="*/ 24 h 87"/>
              <a:gd name="T4" fmla="*/ 29 w 38"/>
              <a:gd name="T5" fmla="*/ 64 h 87"/>
              <a:gd name="T6" fmla="*/ 29 w 38"/>
              <a:gd name="T7" fmla="*/ 64 h 87"/>
              <a:gd name="T8" fmla="*/ 29 w 38"/>
              <a:gd name="T9" fmla="*/ 67 h 87"/>
              <a:gd name="T10" fmla="*/ 31 w 38"/>
              <a:gd name="T11" fmla="*/ 68 h 87"/>
              <a:gd name="T12" fmla="*/ 33 w 38"/>
              <a:gd name="T13" fmla="*/ 68 h 87"/>
              <a:gd name="T14" fmla="*/ 36 w 38"/>
              <a:gd name="T15" fmla="*/ 68 h 87"/>
              <a:gd name="T16" fmla="*/ 33 w 38"/>
              <a:gd name="T17" fmla="*/ 84 h 87"/>
              <a:gd name="T18" fmla="*/ 33 w 38"/>
              <a:gd name="T19" fmla="*/ 84 h 87"/>
              <a:gd name="T20" fmla="*/ 26 w 38"/>
              <a:gd name="T21" fmla="*/ 85 h 87"/>
              <a:gd name="T22" fmla="*/ 17 w 38"/>
              <a:gd name="T23" fmla="*/ 87 h 87"/>
              <a:gd name="T24" fmla="*/ 17 w 38"/>
              <a:gd name="T25" fmla="*/ 87 h 87"/>
              <a:gd name="T26" fmla="*/ 12 w 38"/>
              <a:gd name="T27" fmla="*/ 85 h 87"/>
              <a:gd name="T28" fmla="*/ 8 w 38"/>
              <a:gd name="T29" fmla="*/ 85 h 87"/>
              <a:gd name="T30" fmla="*/ 6 w 38"/>
              <a:gd name="T31" fmla="*/ 83 h 87"/>
              <a:gd name="T32" fmla="*/ 3 w 38"/>
              <a:gd name="T33" fmla="*/ 82 h 87"/>
              <a:gd name="T34" fmla="*/ 2 w 38"/>
              <a:gd name="T35" fmla="*/ 79 h 87"/>
              <a:gd name="T36" fmla="*/ 0 w 38"/>
              <a:gd name="T37" fmla="*/ 75 h 87"/>
              <a:gd name="T38" fmla="*/ 0 w 38"/>
              <a:gd name="T39" fmla="*/ 69 h 87"/>
              <a:gd name="T40" fmla="*/ 7 w 38"/>
              <a:gd name="T41" fmla="*/ 24 h 87"/>
              <a:gd name="T42" fmla="*/ 36 w 38"/>
              <a:gd name="T43" fmla="*/ 18 h 87"/>
              <a:gd name="T44" fmla="*/ 7 w 38"/>
              <a:gd name="T45" fmla="*/ 18 h 87"/>
              <a:gd name="T46" fmla="*/ 9 w 38"/>
              <a:gd name="T47" fmla="*/ 0 h 87"/>
              <a:gd name="T48" fmla="*/ 38 w 38"/>
              <a:gd name="T49" fmla="*/ 0 h 87"/>
              <a:gd name="T50" fmla="*/ 36 w 38"/>
              <a:gd name="T51" fmla="*/ 18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8" h="87">
                <a:moveTo>
                  <a:pt x="7" y="24"/>
                </a:moveTo>
                <a:lnTo>
                  <a:pt x="34" y="24"/>
                </a:lnTo>
                <a:lnTo>
                  <a:pt x="29" y="64"/>
                </a:lnTo>
                <a:lnTo>
                  <a:pt x="29" y="64"/>
                </a:lnTo>
                <a:lnTo>
                  <a:pt x="29" y="67"/>
                </a:lnTo>
                <a:lnTo>
                  <a:pt x="31" y="68"/>
                </a:lnTo>
                <a:lnTo>
                  <a:pt x="33" y="68"/>
                </a:lnTo>
                <a:lnTo>
                  <a:pt x="36" y="68"/>
                </a:lnTo>
                <a:lnTo>
                  <a:pt x="33" y="84"/>
                </a:lnTo>
                <a:lnTo>
                  <a:pt x="33" y="84"/>
                </a:lnTo>
                <a:lnTo>
                  <a:pt x="26" y="85"/>
                </a:lnTo>
                <a:lnTo>
                  <a:pt x="17" y="87"/>
                </a:lnTo>
                <a:lnTo>
                  <a:pt x="17" y="87"/>
                </a:lnTo>
                <a:lnTo>
                  <a:pt x="12" y="85"/>
                </a:lnTo>
                <a:lnTo>
                  <a:pt x="8" y="85"/>
                </a:lnTo>
                <a:lnTo>
                  <a:pt x="6" y="83"/>
                </a:lnTo>
                <a:lnTo>
                  <a:pt x="3" y="82"/>
                </a:lnTo>
                <a:lnTo>
                  <a:pt x="2" y="79"/>
                </a:lnTo>
                <a:lnTo>
                  <a:pt x="0" y="75"/>
                </a:lnTo>
                <a:lnTo>
                  <a:pt x="0" y="69"/>
                </a:lnTo>
                <a:lnTo>
                  <a:pt x="7" y="24"/>
                </a:lnTo>
                <a:close/>
                <a:moveTo>
                  <a:pt x="36" y="18"/>
                </a:moveTo>
                <a:lnTo>
                  <a:pt x="7" y="18"/>
                </a:lnTo>
                <a:lnTo>
                  <a:pt x="9" y="0"/>
                </a:lnTo>
                <a:lnTo>
                  <a:pt x="38" y="0"/>
                </a:lnTo>
                <a:lnTo>
                  <a:pt x="3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02" name="Freeform 1228">
            <a:extLst>
              <a:ext uri="{FF2B5EF4-FFF2-40B4-BE49-F238E27FC236}">
                <a16:creationId xmlns:a16="http://schemas.microsoft.com/office/drawing/2014/main" id="{6F5A1635-6881-48BA-866D-74319C1A0499}"/>
              </a:ext>
            </a:extLst>
          </p:cNvPr>
          <p:cNvSpPr>
            <a:spLocks noEditPoints="1"/>
          </p:cNvSpPr>
          <p:nvPr/>
        </p:nvSpPr>
        <p:spPr bwMode="auto">
          <a:xfrm>
            <a:off x="7292418" y="2576696"/>
            <a:ext cx="120650" cy="127000"/>
          </a:xfrm>
          <a:custGeom>
            <a:avLst/>
            <a:gdLst>
              <a:gd name="T0" fmla="*/ 76 w 76"/>
              <a:gd name="T1" fmla="*/ 26 h 80"/>
              <a:gd name="T2" fmla="*/ 76 w 76"/>
              <a:gd name="T3" fmla="*/ 26 h 80"/>
              <a:gd name="T4" fmla="*/ 76 w 76"/>
              <a:gd name="T5" fmla="*/ 35 h 80"/>
              <a:gd name="T6" fmla="*/ 72 w 76"/>
              <a:gd name="T7" fmla="*/ 43 h 80"/>
              <a:gd name="T8" fmla="*/ 67 w 76"/>
              <a:gd name="T9" fmla="*/ 49 h 80"/>
              <a:gd name="T10" fmla="*/ 61 w 76"/>
              <a:gd name="T11" fmla="*/ 54 h 80"/>
              <a:gd name="T12" fmla="*/ 54 w 76"/>
              <a:gd name="T13" fmla="*/ 57 h 80"/>
              <a:gd name="T14" fmla="*/ 46 w 76"/>
              <a:gd name="T15" fmla="*/ 59 h 80"/>
              <a:gd name="T16" fmla="*/ 39 w 76"/>
              <a:gd name="T17" fmla="*/ 60 h 80"/>
              <a:gd name="T18" fmla="*/ 31 w 76"/>
              <a:gd name="T19" fmla="*/ 60 h 80"/>
              <a:gd name="T20" fmla="*/ 27 w 76"/>
              <a:gd name="T21" fmla="*/ 80 h 80"/>
              <a:gd name="T22" fmla="*/ 0 w 76"/>
              <a:gd name="T23" fmla="*/ 80 h 80"/>
              <a:gd name="T24" fmla="*/ 0 w 76"/>
              <a:gd name="T25" fmla="*/ 80 h 80"/>
              <a:gd name="T26" fmla="*/ 11 w 76"/>
              <a:gd name="T27" fmla="*/ 3 h 80"/>
              <a:gd name="T28" fmla="*/ 11 w 76"/>
              <a:gd name="T29" fmla="*/ 3 h 80"/>
              <a:gd name="T30" fmla="*/ 21 w 76"/>
              <a:gd name="T31" fmla="*/ 1 h 80"/>
              <a:gd name="T32" fmla="*/ 37 w 76"/>
              <a:gd name="T33" fmla="*/ 0 h 80"/>
              <a:gd name="T34" fmla="*/ 37 w 76"/>
              <a:gd name="T35" fmla="*/ 0 h 80"/>
              <a:gd name="T36" fmla="*/ 51 w 76"/>
              <a:gd name="T37" fmla="*/ 1 h 80"/>
              <a:gd name="T38" fmla="*/ 57 w 76"/>
              <a:gd name="T39" fmla="*/ 4 h 80"/>
              <a:gd name="T40" fmla="*/ 64 w 76"/>
              <a:gd name="T41" fmla="*/ 6 h 80"/>
              <a:gd name="T42" fmla="*/ 69 w 76"/>
              <a:gd name="T43" fmla="*/ 9 h 80"/>
              <a:gd name="T44" fmla="*/ 74 w 76"/>
              <a:gd name="T45" fmla="*/ 14 h 80"/>
              <a:gd name="T46" fmla="*/ 76 w 76"/>
              <a:gd name="T47" fmla="*/ 20 h 80"/>
              <a:gd name="T48" fmla="*/ 76 w 76"/>
              <a:gd name="T49" fmla="*/ 26 h 80"/>
              <a:gd name="T50" fmla="*/ 76 w 76"/>
              <a:gd name="T51" fmla="*/ 26 h 80"/>
              <a:gd name="T52" fmla="*/ 34 w 76"/>
              <a:gd name="T53" fmla="*/ 39 h 80"/>
              <a:gd name="T54" fmla="*/ 34 w 76"/>
              <a:gd name="T55" fmla="*/ 39 h 80"/>
              <a:gd name="T56" fmla="*/ 37 w 76"/>
              <a:gd name="T57" fmla="*/ 39 h 80"/>
              <a:gd name="T58" fmla="*/ 42 w 76"/>
              <a:gd name="T59" fmla="*/ 38 h 80"/>
              <a:gd name="T60" fmla="*/ 47 w 76"/>
              <a:gd name="T61" fmla="*/ 35 h 80"/>
              <a:gd name="T62" fmla="*/ 49 w 76"/>
              <a:gd name="T63" fmla="*/ 33 h 80"/>
              <a:gd name="T64" fmla="*/ 49 w 76"/>
              <a:gd name="T65" fmla="*/ 29 h 80"/>
              <a:gd name="T66" fmla="*/ 49 w 76"/>
              <a:gd name="T67" fmla="*/ 29 h 80"/>
              <a:gd name="T68" fmla="*/ 49 w 76"/>
              <a:gd name="T69" fmla="*/ 28 h 80"/>
              <a:gd name="T70" fmla="*/ 47 w 76"/>
              <a:gd name="T71" fmla="*/ 25 h 80"/>
              <a:gd name="T72" fmla="*/ 44 w 76"/>
              <a:gd name="T73" fmla="*/ 23 h 80"/>
              <a:gd name="T74" fmla="*/ 40 w 76"/>
              <a:gd name="T75" fmla="*/ 23 h 80"/>
              <a:gd name="T76" fmla="*/ 36 w 76"/>
              <a:gd name="T77" fmla="*/ 23 h 80"/>
              <a:gd name="T78" fmla="*/ 34 w 76"/>
              <a:gd name="T79" fmla="*/ 3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6" h="80">
                <a:moveTo>
                  <a:pt x="76" y="26"/>
                </a:moveTo>
                <a:lnTo>
                  <a:pt x="76" y="26"/>
                </a:lnTo>
                <a:lnTo>
                  <a:pt x="76" y="35"/>
                </a:lnTo>
                <a:lnTo>
                  <a:pt x="72" y="43"/>
                </a:lnTo>
                <a:lnTo>
                  <a:pt x="67" y="49"/>
                </a:lnTo>
                <a:lnTo>
                  <a:pt x="61" y="54"/>
                </a:lnTo>
                <a:lnTo>
                  <a:pt x="54" y="57"/>
                </a:lnTo>
                <a:lnTo>
                  <a:pt x="46" y="59"/>
                </a:lnTo>
                <a:lnTo>
                  <a:pt x="39" y="60"/>
                </a:lnTo>
                <a:lnTo>
                  <a:pt x="31" y="60"/>
                </a:lnTo>
                <a:lnTo>
                  <a:pt x="27" y="80"/>
                </a:lnTo>
                <a:lnTo>
                  <a:pt x="0" y="80"/>
                </a:lnTo>
                <a:lnTo>
                  <a:pt x="0" y="80"/>
                </a:lnTo>
                <a:lnTo>
                  <a:pt x="11" y="3"/>
                </a:lnTo>
                <a:lnTo>
                  <a:pt x="11" y="3"/>
                </a:lnTo>
                <a:lnTo>
                  <a:pt x="21" y="1"/>
                </a:lnTo>
                <a:lnTo>
                  <a:pt x="37" y="0"/>
                </a:lnTo>
                <a:lnTo>
                  <a:pt x="37" y="0"/>
                </a:lnTo>
                <a:lnTo>
                  <a:pt x="51" y="1"/>
                </a:lnTo>
                <a:lnTo>
                  <a:pt x="57" y="4"/>
                </a:lnTo>
                <a:lnTo>
                  <a:pt x="64" y="6"/>
                </a:lnTo>
                <a:lnTo>
                  <a:pt x="69" y="9"/>
                </a:lnTo>
                <a:lnTo>
                  <a:pt x="74" y="14"/>
                </a:lnTo>
                <a:lnTo>
                  <a:pt x="76" y="20"/>
                </a:lnTo>
                <a:lnTo>
                  <a:pt x="76" y="26"/>
                </a:lnTo>
                <a:lnTo>
                  <a:pt x="76" y="26"/>
                </a:lnTo>
                <a:close/>
                <a:moveTo>
                  <a:pt x="34" y="39"/>
                </a:moveTo>
                <a:lnTo>
                  <a:pt x="34" y="39"/>
                </a:lnTo>
                <a:lnTo>
                  <a:pt x="37" y="39"/>
                </a:lnTo>
                <a:lnTo>
                  <a:pt x="42" y="38"/>
                </a:lnTo>
                <a:lnTo>
                  <a:pt x="47" y="35"/>
                </a:lnTo>
                <a:lnTo>
                  <a:pt x="49" y="33"/>
                </a:lnTo>
                <a:lnTo>
                  <a:pt x="49" y="29"/>
                </a:lnTo>
                <a:lnTo>
                  <a:pt x="49" y="29"/>
                </a:lnTo>
                <a:lnTo>
                  <a:pt x="49" y="28"/>
                </a:lnTo>
                <a:lnTo>
                  <a:pt x="47" y="25"/>
                </a:lnTo>
                <a:lnTo>
                  <a:pt x="44" y="23"/>
                </a:lnTo>
                <a:lnTo>
                  <a:pt x="40" y="23"/>
                </a:lnTo>
                <a:lnTo>
                  <a:pt x="36" y="23"/>
                </a:lnTo>
                <a:lnTo>
                  <a:pt x="34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03" name="Freeform 1229">
            <a:extLst>
              <a:ext uri="{FF2B5EF4-FFF2-40B4-BE49-F238E27FC236}">
                <a16:creationId xmlns:a16="http://schemas.microsoft.com/office/drawing/2014/main" id="{31BDEFDF-046A-4C02-B8A3-821F0A47B63E}"/>
              </a:ext>
            </a:extLst>
          </p:cNvPr>
          <p:cNvSpPr>
            <a:spLocks/>
          </p:cNvSpPr>
          <p:nvPr/>
        </p:nvSpPr>
        <p:spPr bwMode="auto">
          <a:xfrm>
            <a:off x="7701993" y="2576696"/>
            <a:ext cx="112713" cy="130175"/>
          </a:xfrm>
          <a:custGeom>
            <a:avLst/>
            <a:gdLst>
              <a:gd name="T0" fmla="*/ 67 w 71"/>
              <a:gd name="T1" fmla="*/ 53 h 82"/>
              <a:gd name="T2" fmla="*/ 67 w 71"/>
              <a:gd name="T3" fmla="*/ 53 h 82"/>
              <a:gd name="T4" fmla="*/ 66 w 71"/>
              <a:gd name="T5" fmla="*/ 59 h 82"/>
              <a:gd name="T6" fmla="*/ 63 w 71"/>
              <a:gd name="T7" fmla="*/ 64 h 82"/>
              <a:gd name="T8" fmla="*/ 60 w 71"/>
              <a:gd name="T9" fmla="*/ 69 h 82"/>
              <a:gd name="T10" fmla="*/ 55 w 71"/>
              <a:gd name="T11" fmla="*/ 74 h 82"/>
              <a:gd name="T12" fmla="*/ 50 w 71"/>
              <a:gd name="T13" fmla="*/ 77 h 82"/>
              <a:gd name="T14" fmla="*/ 44 w 71"/>
              <a:gd name="T15" fmla="*/ 79 h 82"/>
              <a:gd name="T16" fmla="*/ 37 w 71"/>
              <a:gd name="T17" fmla="*/ 80 h 82"/>
              <a:gd name="T18" fmla="*/ 29 w 71"/>
              <a:gd name="T19" fmla="*/ 82 h 82"/>
              <a:gd name="T20" fmla="*/ 29 w 71"/>
              <a:gd name="T21" fmla="*/ 82 h 82"/>
              <a:gd name="T22" fmla="*/ 20 w 71"/>
              <a:gd name="T23" fmla="*/ 80 h 82"/>
              <a:gd name="T24" fmla="*/ 13 w 71"/>
              <a:gd name="T25" fmla="*/ 79 h 82"/>
              <a:gd name="T26" fmla="*/ 7 w 71"/>
              <a:gd name="T27" fmla="*/ 78 h 82"/>
              <a:gd name="T28" fmla="*/ 0 w 71"/>
              <a:gd name="T29" fmla="*/ 75 h 82"/>
              <a:gd name="T30" fmla="*/ 8 w 71"/>
              <a:gd name="T31" fmla="*/ 54 h 82"/>
              <a:gd name="T32" fmla="*/ 8 w 71"/>
              <a:gd name="T33" fmla="*/ 54 h 82"/>
              <a:gd name="T34" fmla="*/ 17 w 71"/>
              <a:gd name="T35" fmla="*/ 58 h 82"/>
              <a:gd name="T36" fmla="*/ 23 w 71"/>
              <a:gd name="T37" fmla="*/ 59 h 82"/>
              <a:gd name="T38" fmla="*/ 30 w 71"/>
              <a:gd name="T39" fmla="*/ 60 h 82"/>
              <a:gd name="T40" fmla="*/ 30 w 71"/>
              <a:gd name="T41" fmla="*/ 60 h 82"/>
              <a:gd name="T42" fmla="*/ 37 w 71"/>
              <a:gd name="T43" fmla="*/ 59 h 82"/>
              <a:gd name="T44" fmla="*/ 37 w 71"/>
              <a:gd name="T45" fmla="*/ 58 h 82"/>
              <a:gd name="T46" fmla="*/ 38 w 71"/>
              <a:gd name="T47" fmla="*/ 58 h 82"/>
              <a:gd name="T48" fmla="*/ 38 w 71"/>
              <a:gd name="T49" fmla="*/ 58 h 82"/>
              <a:gd name="T50" fmla="*/ 37 w 71"/>
              <a:gd name="T51" fmla="*/ 55 h 82"/>
              <a:gd name="T52" fmla="*/ 33 w 71"/>
              <a:gd name="T53" fmla="*/ 54 h 82"/>
              <a:gd name="T54" fmla="*/ 22 w 71"/>
              <a:gd name="T55" fmla="*/ 52 h 82"/>
              <a:gd name="T56" fmla="*/ 17 w 71"/>
              <a:gd name="T57" fmla="*/ 49 h 82"/>
              <a:gd name="T58" fmla="*/ 12 w 71"/>
              <a:gd name="T59" fmla="*/ 45 h 82"/>
              <a:gd name="T60" fmla="*/ 8 w 71"/>
              <a:gd name="T61" fmla="*/ 39 h 82"/>
              <a:gd name="T62" fmla="*/ 7 w 71"/>
              <a:gd name="T63" fmla="*/ 35 h 82"/>
              <a:gd name="T64" fmla="*/ 7 w 71"/>
              <a:gd name="T65" fmla="*/ 30 h 82"/>
              <a:gd name="T66" fmla="*/ 7 w 71"/>
              <a:gd name="T67" fmla="*/ 30 h 82"/>
              <a:gd name="T68" fmla="*/ 7 w 71"/>
              <a:gd name="T69" fmla="*/ 24 h 82"/>
              <a:gd name="T70" fmla="*/ 9 w 71"/>
              <a:gd name="T71" fmla="*/ 19 h 82"/>
              <a:gd name="T72" fmla="*/ 12 w 71"/>
              <a:gd name="T73" fmla="*/ 14 h 82"/>
              <a:gd name="T74" fmla="*/ 17 w 71"/>
              <a:gd name="T75" fmla="*/ 9 h 82"/>
              <a:gd name="T76" fmla="*/ 22 w 71"/>
              <a:gd name="T77" fmla="*/ 5 h 82"/>
              <a:gd name="T78" fmla="*/ 28 w 71"/>
              <a:gd name="T79" fmla="*/ 3 h 82"/>
              <a:gd name="T80" fmla="*/ 35 w 71"/>
              <a:gd name="T81" fmla="*/ 1 h 82"/>
              <a:gd name="T82" fmla="*/ 43 w 71"/>
              <a:gd name="T83" fmla="*/ 0 h 82"/>
              <a:gd name="T84" fmla="*/ 43 w 71"/>
              <a:gd name="T85" fmla="*/ 0 h 82"/>
              <a:gd name="T86" fmla="*/ 57 w 71"/>
              <a:gd name="T87" fmla="*/ 1 h 82"/>
              <a:gd name="T88" fmla="*/ 71 w 71"/>
              <a:gd name="T89" fmla="*/ 5 h 82"/>
              <a:gd name="T90" fmla="*/ 63 w 71"/>
              <a:gd name="T91" fmla="*/ 26 h 82"/>
              <a:gd name="T92" fmla="*/ 63 w 71"/>
              <a:gd name="T93" fmla="*/ 26 h 82"/>
              <a:gd name="T94" fmla="*/ 53 w 71"/>
              <a:gd name="T95" fmla="*/ 23 h 82"/>
              <a:gd name="T96" fmla="*/ 42 w 71"/>
              <a:gd name="T97" fmla="*/ 21 h 82"/>
              <a:gd name="T98" fmla="*/ 42 w 71"/>
              <a:gd name="T99" fmla="*/ 21 h 82"/>
              <a:gd name="T100" fmla="*/ 37 w 71"/>
              <a:gd name="T101" fmla="*/ 23 h 82"/>
              <a:gd name="T102" fmla="*/ 35 w 71"/>
              <a:gd name="T103" fmla="*/ 23 h 82"/>
              <a:gd name="T104" fmla="*/ 34 w 71"/>
              <a:gd name="T105" fmla="*/ 24 h 82"/>
              <a:gd name="T106" fmla="*/ 34 w 71"/>
              <a:gd name="T107" fmla="*/ 24 h 82"/>
              <a:gd name="T108" fmla="*/ 35 w 71"/>
              <a:gd name="T109" fmla="*/ 26 h 82"/>
              <a:gd name="T110" fmla="*/ 39 w 71"/>
              <a:gd name="T111" fmla="*/ 28 h 82"/>
              <a:gd name="T112" fmla="*/ 50 w 71"/>
              <a:gd name="T113" fmla="*/ 30 h 82"/>
              <a:gd name="T114" fmla="*/ 57 w 71"/>
              <a:gd name="T115" fmla="*/ 33 h 82"/>
              <a:gd name="T116" fmla="*/ 62 w 71"/>
              <a:gd name="T117" fmla="*/ 38 h 82"/>
              <a:gd name="T118" fmla="*/ 66 w 71"/>
              <a:gd name="T119" fmla="*/ 44 h 82"/>
              <a:gd name="T120" fmla="*/ 66 w 71"/>
              <a:gd name="T121" fmla="*/ 48 h 82"/>
              <a:gd name="T122" fmla="*/ 67 w 71"/>
              <a:gd name="T123" fmla="*/ 53 h 82"/>
              <a:gd name="T124" fmla="*/ 67 w 71"/>
              <a:gd name="T125" fmla="*/ 53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" h="82">
                <a:moveTo>
                  <a:pt x="67" y="53"/>
                </a:moveTo>
                <a:lnTo>
                  <a:pt x="67" y="53"/>
                </a:lnTo>
                <a:lnTo>
                  <a:pt x="66" y="59"/>
                </a:lnTo>
                <a:lnTo>
                  <a:pt x="63" y="64"/>
                </a:lnTo>
                <a:lnTo>
                  <a:pt x="60" y="69"/>
                </a:lnTo>
                <a:lnTo>
                  <a:pt x="55" y="74"/>
                </a:lnTo>
                <a:lnTo>
                  <a:pt x="50" y="77"/>
                </a:lnTo>
                <a:lnTo>
                  <a:pt x="44" y="79"/>
                </a:lnTo>
                <a:lnTo>
                  <a:pt x="37" y="80"/>
                </a:lnTo>
                <a:lnTo>
                  <a:pt x="29" y="82"/>
                </a:lnTo>
                <a:lnTo>
                  <a:pt x="29" y="82"/>
                </a:lnTo>
                <a:lnTo>
                  <a:pt x="20" y="80"/>
                </a:lnTo>
                <a:lnTo>
                  <a:pt x="13" y="79"/>
                </a:lnTo>
                <a:lnTo>
                  <a:pt x="7" y="78"/>
                </a:lnTo>
                <a:lnTo>
                  <a:pt x="0" y="75"/>
                </a:lnTo>
                <a:lnTo>
                  <a:pt x="8" y="54"/>
                </a:lnTo>
                <a:lnTo>
                  <a:pt x="8" y="54"/>
                </a:lnTo>
                <a:lnTo>
                  <a:pt x="17" y="58"/>
                </a:lnTo>
                <a:lnTo>
                  <a:pt x="23" y="59"/>
                </a:lnTo>
                <a:lnTo>
                  <a:pt x="30" y="60"/>
                </a:lnTo>
                <a:lnTo>
                  <a:pt x="30" y="60"/>
                </a:lnTo>
                <a:lnTo>
                  <a:pt x="37" y="59"/>
                </a:lnTo>
                <a:lnTo>
                  <a:pt x="37" y="58"/>
                </a:lnTo>
                <a:lnTo>
                  <a:pt x="38" y="58"/>
                </a:lnTo>
                <a:lnTo>
                  <a:pt x="38" y="58"/>
                </a:lnTo>
                <a:lnTo>
                  <a:pt x="37" y="55"/>
                </a:lnTo>
                <a:lnTo>
                  <a:pt x="33" y="54"/>
                </a:lnTo>
                <a:lnTo>
                  <a:pt x="22" y="52"/>
                </a:lnTo>
                <a:lnTo>
                  <a:pt x="17" y="49"/>
                </a:lnTo>
                <a:lnTo>
                  <a:pt x="12" y="45"/>
                </a:lnTo>
                <a:lnTo>
                  <a:pt x="8" y="39"/>
                </a:lnTo>
                <a:lnTo>
                  <a:pt x="7" y="35"/>
                </a:lnTo>
                <a:lnTo>
                  <a:pt x="7" y="30"/>
                </a:lnTo>
                <a:lnTo>
                  <a:pt x="7" y="30"/>
                </a:lnTo>
                <a:lnTo>
                  <a:pt x="7" y="24"/>
                </a:lnTo>
                <a:lnTo>
                  <a:pt x="9" y="19"/>
                </a:lnTo>
                <a:lnTo>
                  <a:pt x="12" y="14"/>
                </a:lnTo>
                <a:lnTo>
                  <a:pt x="17" y="9"/>
                </a:lnTo>
                <a:lnTo>
                  <a:pt x="22" y="5"/>
                </a:lnTo>
                <a:lnTo>
                  <a:pt x="28" y="3"/>
                </a:lnTo>
                <a:lnTo>
                  <a:pt x="35" y="1"/>
                </a:lnTo>
                <a:lnTo>
                  <a:pt x="43" y="0"/>
                </a:lnTo>
                <a:lnTo>
                  <a:pt x="43" y="0"/>
                </a:lnTo>
                <a:lnTo>
                  <a:pt x="57" y="1"/>
                </a:lnTo>
                <a:lnTo>
                  <a:pt x="71" y="5"/>
                </a:lnTo>
                <a:lnTo>
                  <a:pt x="63" y="26"/>
                </a:lnTo>
                <a:lnTo>
                  <a:pt x="63" y="26"/>
                </a:lnTo>
                <a:lnTo>
                  <a:pt x="53" y="23"/>
                </a:lnTo>
                <a:lnTo>
                  <a:pt x="42" y="21"/>
                </a:lnTo>
                <a:lnTo>
                  <a:pt x="42" y="21"/>
                </a:lnTo>
                <a:lnTo>
                  <a:pt x="37" y="23"/>
                </a:lnTo>
                <a:lnTo>
                  <a:pt x="35" y="23"/>
                </a:lnTo>
                <a:lnTo>
                  <a:pt x="34" y="24"/>
                </a:lnTo>
                <a:lnTo>
                  <a:pt x="34" y="24"/>
                </a:lnTo>
                <a:lnTo>
                  <a:pt x="35" y="26"/>
                </a:lnTo>
                <a:lnTo>
                  <a:pt x="39" y="28"/>
                </a:lnTo>
                <a:lnTo>
                  <a:pt x="50" y="30"/>
                </a:lnTo>
                <a:lnTo>
                  <a:pt x="57" y="33"/>
                </a:lnTo>
                <a:lnTo>
                  <a:pt x="62" y="38"/>
                </a:lnTo>
                <a:lnTo>
                  <a:pt x="66" y="44"/>
                </a:lnTo>
                <a:lnTo>
                  <a:pt x="66" y="48"/>
                </a:lnTo>
                <a:lnTo>
                  <a:pt x="67" y="53"/>
                </a:lnTo>
                <a:lnTo>
                  <a:pt x="67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04" name="Freeform 1230">
            <a:extLst>
              <a:ext uri="{FF2B5EF4-FFF2-40B4-BE49-F238E27FC236}">
                <a16:creationId xmlns:a16="http://schemas.microsoft.com/office/drawing/2014/main" id="{46705D69-BCAC-4825-96D0-CC90A1D31F73}"/>
              </a:ext>
            </a:extLst>
          </p:cNvPr>
          <p:cNvSpPr>
            <a:spLocks/>
          </p:cNvSpPr>
          <p:nvPr/>
        </p:nvSpPr>
        <p:spPr bwMode="auto">
          <a:xfrm>
            <a:off x="8143318" y="2576696"/>
            <a:ext cx="117475" cy="130175"/>
          </a:xfrm>
          <a:custGeom>
            <a:avLst/>
            <a:gdLst>
              <a:gd name="T0" fmla="*/ 61 w 74"/>
              <a:gd name="T1" fmla="*/ 55 h 82"/>
              <a:gd name="T2" fmla="*/ 64 w 74"/>
              <a:gd name="T3" fmla="*/ 77 h 82"/>
              <a:gd name="T4" fmla="*/ 64 w 74"/>
              <a:gd name="T5" fmla="*/ 77 h 82"/>
              <a:gd name="T6" fmla="*/ 51 w 74"/>
              <a:gd name="T7" fmla="*/ 80 h 82"/>
              <a:gd name="T8" fmla="*/ 45 w 74"/>
              <a:gd name="T9" fmla="*/ 80 h 82"/>
              <a:gd name="T10" fmla="*/ 37 w 74"/>
              <a:gd name="T11" fmla="*/ 82 h 82"/>
              <a:gd name="T12" fmla="*/ 37 w 74"/>
              <a:gd name="T13" fmla="*/ 82 h 82"/>
              <a:gd name="T14" fmla="*/ 28 w 74"/>
              <a:gd name="T15" fmla="*/ 80 h 82"/>
              <a:gd name="T16" fmla="*/ 22 w 74"/>
              <a:gd name="T17" fmla="*/ 79 h 82"/>
              <a:gd name="T18" fmla="*/ 16 w 74"/>
              <a:gd name="T19" fmla="*/ 77 h 82"/>
              <a:gd name="T20" fmla="*/ 10 w 74"/>
              <a:gd name="T21" fmla="*/ 72 h 82"/>
              <a:gd name="T22" fmla="*/ 6 w 74"/>
              <a:gd name="T23" fmla="*/ 67 h 82"/>
              <a:gd name="T24" fmla="*/ 2 w 74"/>
              <a:gd name="T25" fmla="*/ 62 h 82"/>
              <a:gd name="T26" fmla="*/ 1 w 74"/>
              <a:gd name="T27" fmla="*/ 54 h 82"/>
              <a:gd name="T28" fmla="*/ 0 w 74"/>
              <a:gd name="T29" fmla="*/ 45 h 82"/>
              <a:gd name="T30" fmla="*/ 0 w 74"/>
              <a:gd name="T31" fmla="*/ 45 h 82"/>
              <a:gd name="T32" fmla="*/ 1 w 74"/>
              <a:gd name="T33" fmla="*/ 37 h 82"/>
              <a:gd name="T34" fmla="*/ 3 w 74"/>
              <a:gd name="T35" fmla="*/ 28 h 82"/>
              <a:gd name="T36" fmla="*/ 7 w 74"/>
              <a:gd name="T37" fmla="*/ 19 h 82"/>
              <a:gd name="T38" fmla="*/ 13 w 74"/>
              <a:gd name="T39" fmla="*/ 13 h 82"/>
              <a:gd name="T40" fmla="*/ 21 w 74"/>
              <a:gd name="T41" fmla="*/ 8 h 82"/>
              <a:gd name="T42" fmla="*/ 28 w 74"/>
              <a:gd name="T43" fmla="*/ 4 h 82"/>
              <a:gd name="T44" fmla="*/ 37 w 74"/>
              <a:gd name="T45" fmla="*/ 1 h 82"/>
              <a:gd name="T46" fmla="*/ 47 w 74"/>
              <a:gd name="T47" fmla="*/ 0 h 82"/>
              <a:gd name="T48" fmla="*/ 47 w 74"/>
              <a:gd name="T49" fmla="*/ 0 h 82"/>
              <a:gd name="T50" fmla="*/ 55 w 74"/>
              <a:gd name="T51" fmla="*/ 0 h 82"/>
              <a:gd name="T52" fmla="*/ 61 w 74"/>
              <a:gd name="T53" fmla="*/ 1 h 82"/>
              <a:gd name="T54" fmla="*/ 74 w 74"/>
              <a:gd name="T55" fmla="*/ 5 h 82"/>
              <a:gd name="T56" fmla="*/ 65 w 74"/>
              <a:gd name="T57" fmla="*/ 25 h 82"/>
              <a:gd name="T58" fmla="*/ 65 w 74"/>
              <a:gd name="T59" fmla="*/ 25 h 82"/>
              <a:gd name="T60" fmla="*/ 59 w 74"/>
              <a:gd name="T61" fmla="*/ 24 h 82"/>
              <a:gd name="T62" fmla="*/ 51 w 74"/>
              <a:gd name="T63" fmla="*/ 23 h 82"/>
              <a:gd name="T64" fmla="*/ 51 w 74"/>
              <a:gd name="T65" fmla="*/ 23 h 82"/>
              <a:gd name="T66" fmla="*/ 46 w 74"/>
              <a:gd name="T67" fmla="*/ 23 h 82"/>
              <a:gd name="T68" fmla="*/ 42 w 74"/>
              <a:gd name="T69" fmla="*/ 24 h 82"/>
              <a:gd name="T70" fmla="*/ 39 w 74"/>
              <a:gd name="T71" fmla="*/ 26 h 82"/>
              <a:gd name="T72" fmla="*/ 35 w 74"/>
              <a:gd name="T73" fmla="*/ 29 h 82"/>
              <a:gd name="T74" fmla="*/ 32 w 74"/>
              <a:gd name="T75" fmla="*/ 32 h 82"/>
              <a:gd name="T76" fmla="*/ 31 w 74"/>
              <a:gd name="T77" fmla="*/ 35 h 82"/>
              <a:gd name="T78" fmla="*/ 30 w 74"/>
              <a:gd name="T79" fmla="*/ 39 h 82"/>
              <a:gd name="T80" fmla="*/ 30 w 74"/>
              <a:gd name="T81" fmla="*/ 43 h 82"/>
              <a:gd name="T82" fmla="*/ 30 w 74"/>
              <a:gd name="T83" fmla="*/ 43 h 82"/>
              <a:gd name="T84" fmla="*/ 31 w 74"/>
              <a:gd name="T85" fmla="*/ 49 h 82"/>
              <a:gd name="T86" fmla="*/ 34 w 74"/>
              <a:gd name="T87" fmla="*/ 54 h 82"/>
              <a:gd name="T88" fmla="*/ 40 w 74"/>
              <a:gd name="T89" fmla="*/ 58 h 82"/>
              <a:gd name="T90" fmla="*/ 46 w 74"/>
              <a:gd name="T91" fmla="*/ 58 h 82"/>
              <a:gd name="T92" fmla="*/ 46 w 74"/>
              <a:gd name="T93" fmla="*/ 58 h 82"/>
              <a:gd name="T94" fmla="*/ 55 w 74"/>
              <a:gd name="T95" fmla="*/ 58 h 82"/>
              <a:gd name="T96" fmla="*/ 61 w 74"/>
              <a:gd name="T97" fmla="*/ 55 h 82"/>
              <a:gd name="T98" fmla="*/ 61 w 74"/>
              <a:gd name="T99" fmla="*/ 55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4" h="82">
                <a:moveTo>
                  <a:pt x="61" y="55"/>
                </a:moveTo>
                <a:lnTo>
                  <a:pt x="64" y="77"/>
                </a:lnTo>
                <a:lnTo>
                  <a:pt x="64" y="77"/>
                </a:lnTo>
                <a:lnTo>
                  <a:pt x="51" y="80"/>
                </a:lnTo>
                <a:lnTo>
                  <a:pt x="45" y="80"/>
                </a:lnTo>
                <a:lnTo>
                  <a:pt x="37" y="82"/>
                </a:lnTo>
                <a:lnTo>
                  <a:pt x="37" y="82"/>
                </a:lnTo>
                <a:lnTo>
                  <a:pt x="28" y="80"/>
                </a:lnTo>
                <a:lnTo>
                  <a:pt x="22" y="79"/>
                </a:lnTo>
                <a:lnTo>
                  <a:pt x="16" y="77"/>
                </a:lnTo>
                <a:lnTo>
                  <a:pt x="10" y="72"/>
                </a:lnTo>
                <a:lnTo>
                  <a:pt x="6" y="67"/>
                </a:lnTo>
                <a:lnTo>
                  <a:pt x="2" y="62"/>
                </a:lnTo>
                <a:lnTo>
                  <a:pt x="1" y="54"/>
                </a:lnTo>
                <a:lnTo>
                  <a:pt x="0" y="45"/>
                </a:lnTo>
                <a:lnTo>
                  <a:pt x="0" y="45"/>
                </a:lnTo>
                <a:lnTo>
                  <a:pt x="1" y="37"/>
                </a:lnTo>
                <a:lnTo>
                  <a:pt x="3" y="28"/>
                </a:lnTo>
                <a:lnTo>
                  <a:pt x="7" y="19"/>
                </a:lnTo>
                <a:lnTo>
                  <a:pt x="13" y="13"/>
                </a:lnTo>
                <a:lnTo>
                  <a:pt x="21" y="8"/>
                </a:lnTo>
                <a:lnTo>
                  <a:pt x="28" y="4"/>
                </a:lnTo>
                <a:lnTo>
                  <a:pt x="37" y="1"/>
                </a:lnTo>
                <a:lnTo>
                  <a:pt x="47" y="0"/>
                </a:lnTo>
                <a:lnTo>
                  <a:pt x="47" y="0"/>
                </a:lnTo>
                <a:lnTo>
                  <a:pt x="55" y="0"/>
                </a:lnTo>
                <a:lnTo>
                  <a:pt x="61" y="1"/>
                </a:lnTo>
                <a:lnTo>
                  <a:pt x="74" y="5"/>
                </a:lnTo>
                <a:lnTo>
                  <a:pt x="65" y="25"/>
                </a:lnTo>
                <a:lnTo>
                  <a:pt x="65" y="25"/>
                </a:lnTo>
                <a:lnTo>
                  <a:pt x="59" y="24"/>
                </a:lnTo>
                <a:lnTo>
                  <a:pt x="51" y="23"/>
                </a:lnTo>
                <a:lnTo>
                  <a:pt x="51" y="23"/>
                </a:lnTo>
                <a:lnTo>
                  <a:pt x="46" y="23"/>
                </a:lnTo>
                <a:lnTo>
                  <a:pt x="42" y="24"/>
                </a:lnTo>
                <a:lnTo>
                  <a:pt x="39" y="26"/>
                </a:lnTo>
                <a:lnTo>
                  <a:pt x="35" y="29"/>
                </a:lnTo>
                <a:lnTo>
                  <a:pt x="32" y="32"/>
                </a:lnTo>
                <a:lnTo>
                  <a:pt x="31" y="35"/>
                </a:lnTo>
                <a:lnTo>
                  <a:pt x="30" y="39"/>
                </a:lnTo>
                <a:lnTo>
                  <a:pt x="30" y="43"/>
                </a:lnTo>
                <a:lnTo>
                  <a:pt x="30" y="43"/>
                </a:lnTo>
                <a:lnTo>
                  <a:pt x="31" y="49"/>
                </a:lnTo>
                <a:lnTo>
                  <a:pt x="34" y="54"/>
                </a:lnTo>
                <a:lnTo>
                  <a:pt x="40" y="58"/>
                </a:lnTo>
                <a:lnTo>
                  <a:pt x="46" y="58"/>
                </a:lnTo>
                <a:lnTo>
                  <a:pt x="46" y="58"/>
                </a:lnTo>
                <a:lnTo>
                  <a:pt x="55" y="58"/>
                </a:lnTo>
                <a:lnTo>
                  <a:pt x="61" y="55"/>
                </a:lnTo>
                <a:lnTo>
                  <a:pt x="61" y="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05" name="Freeform 1231">
            <a:extLst>
              <a:ext uri="{FF2B5EF4-FFF2-40B4-BE49-F238E27FC236}">
                <a16:creationId xmlns:a16="http://schemas.microsoft.com/office/drawing/2014/main" id="{75E4CF0B-4364-4EBF-907E-6280512A0AA1}"/>
              </a:ext>
            </a:extLst>
          </p:cNvPr>
          <p:cNvSpPr>
            <a:spLocks/>
          </p:cNvSpPr>
          <p:nvPr/>
        </p:nvSpPr>
        <p:spPr bwMode="auto">
          <a:xfrm>
            <a:off x="8260793" y="2568758"/>
            <a:ext cx="57150" cy="138113"/>
          </a:xfrm>
          <a:custGeom>
            <a:avLst/>
            <a:gdLst>
              <a:gd name="T0" fmla="*/ 36 w 36"/>
              <a:gd name="T1" fmla="*/ 68 h 87"/>
              <a:gd name="T2" fmla="*/ 34 w 36"/>
              <a:gd name="T3" fmla="*/ 84 h 87"/>
              <a:gd name="T4" fmla="*/ 34 w 36"/>
              <a:gd name="T5" fmla="*/ 84 h 87"/>
              <a:gd name="T6" fmla="*/ 27 w 36"/>
              <a:gd name="T7" fmla="*/ 85 h 87"/>
              <a:gd name="T8" fmla="*/ 20 w 36"/>
              <a:gd name="T9" fmla="*/ 87 h 87"/>
              <a:gd name="T10" fmla="*/ 20 w 36"/>
              <a:gd name="T11" fmla="*/ 87 h 87"/>
              <a:gd name="T12" fmla="*/ 11 w 36"/>
              <a:gd name="T13" fmla="*/ 85 h 87"/>
              <a:gd name="T14" fmla="*/ 7 w 36"/>
              <a:gd name="T15" fmla="*/ 84 h 87"/>
              <a:gd name="T16" fmla="*/ 5 w 36"/>
              <a:gd name="T17" fmla="*/ 82 h 87"/>
              <a:gd name="T18" fmla="*/ 2 w 36"/>
              <a:gd name="T19" fmla="*/ 78 h 87"/>
              <a:gd name="T20" fmla="*/ 0 w 36"/>
              <a:gd name="T21" fmla="*/ 73 h 87"/>
              <a:gd name="T22" fmla="*/ 0 w 36"/>
              <a:gd name="T23" fmla="*/ 68 h 87"/>
              <a:gd name="T24" fmla="*/ 0 w 36"/>
              <a:gd name="T25" fmla="*/ 60 h 87"/>
              <a:gd name="T26" fmla="*/ 8 w 36"/>
              <a:gd name="T27" fmla="*/ 0 h 87"/>
              <a:gd name="T28" fmla="*/ 36 w 36"/>
              <a:gd name="T29" fmla="*/ 0 h 87"/>
              <a:gd name="T30" fmla="*/ 27 w 36"/>
              <a:gd name="T31" fmla="*/ 60 h 87"/>
              <a:gd name="T32" fmla="*/ 27 w 36"/>
              <a:gd name="T33" fmla="*/ 60 h 87"/>
              <a:gd name="T34" fmla="*/ 27 w 36"/>
              <a:gd name="T35" fmla="*/ 64 h 87"/>
              <a:gd name="T36" fmla="*/ 29 w 36"/>
              <a:gd name="T37" fmla="*/ 67 h 87"/>
              <a:gd name="T38" fmla="*/ 31 w 36"/>
              <a:gd name="T39" fmla="*/ 68 h 87"/>
              <a:gd name="T40" fmla="*/ 34 w 36"/>
              <a:gd name="T41" fmla="*/ 68 h 87"/>
              <a:gd name="T42" fmla="*/ 34 w 36"/>
              <a:gd name="T43" fmla="*/ 68 h 87"/>
              <a:gd name="T44" fmla="*/ 36 w 36"/>
              <a:gd name="T45" fmla="*/ 68 h 87"/>
              <a:gd name="T46" fmla="*/ 36 w 36"/>
              <a:gd name="T47" fmla="*/ 68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6" h="87">
                <a:moveTo>
                  <a:pt x="36" y="68"/>
                </a:moveTo>
                <a:lnTo>
                  <a:pt x="34" y="84"/>
                </a:lnTo>
                <a:lnTo>
                  <a:pt x="34" y="84"/>
                </a:lnTo>
                <a:lnTo>
                  <a:pt x="27" y="85"/>
                </a:lnTo>
                <a:lnTo>
                  <a:pt x="20" y="87"/>
                </a:lnTo>
                <a:lnTo>
                  <a:pt x="20" y="87"/>
                </a:lnTo>
                <a:lnTo>
                  <a:pt x="11" y="85"/>
                </a:lnTo>
                <a:lnTo>
                  <a:pt x="7" y="84"/>
                </a:lnTo>
                <a:lnTo>
                  <a:pt x="5" y="82"/>
                </a:lnTo>
                <a:lnTo>
                  <a:pt x="2" y="78"/>
                </a:lnTo>
                <a:lnTo>
                  <a:pt x="0" y="73"/>
                </a:lnTo>
                <a:lnTo>
                  <a:pt x="0" y="68"/>
                </a:lnTo>
                <a:lnTo>
                  <a:pt x="0" y="60"/>
                </a:lnTo>
                <a:lnTo>
                  <a:pt x="8" y="0"/>
                </a:lnTo>
                <a:lnTo>
                  <a:pt x="36" y="0"/>
                </a:lnTo>
                <a:lnTo>
                  <a:pt x="27" y="60"/>
                </a:lnTo>
                <a:lnTo>
                  <a:pt x="27" y="60"/>
                </a:lnTo>
                <a:lnTo>
                  <a:pt x="27" y="64"/>
                </a:lnTo>
                <a:lnTo>
                  <a:pt x="29" y="67"/>
                </a:lnTo>
                <a:lnTo>
                  <a:pt x="31" y="68"/>
                </a:lnTo>
                <a:lnTo>
                  <a:pt x="34" y="68"/>
                </a:lnTo>
                <a:lnTo>
                  <a:pt x="34" y="68"/>
                </a:lnTo>
                <a:lnTo>
                  <a:pt x="36" y="68"/>
                </a:lnTo>
                <a:lnTo>
                  <a:pt x="36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06" name="Freeform 1232">
            <a:extLst>
              <a:ext uri="{FF2B5EF4-FFF2-40B4-BE49-F238E27FC236}">
                <a16:creationId xmlns:a16="http://schemas.microsoft.com/office/drawing/2014/main" id="{253B17A2-57E6-4E63-938C-E9CB8FB11AC5}"/>
              </a:ext>
            </a:extLst>
          </p:cNvPr>
          <p:cNvSpPr>
            <a:spLocks noEditPoints="1"/>
          </p:cNvSpPr>
          <p:nvPr/>
        </p:nvSpPr>
        <p:spPr bwMode="auto">
          <a:xfrm>
            <a:off x="8546543" y="2578283"/>
            <a:ext cx="136525" cy="125413"/>
          </a:xfrm>
          <a:custGeom>
            <a:avLst/>
            <a:gdLst>
              <a:gd name="T0" fmla="*/ 86 w 86"/>
              <a:gd name="T1" fmla="*/ 79 h 79"/>
              <a:gd name="T2" fmla="*/ 57 w 86"/>
              <a:gd name="T3" fmla="*/ 79 h 79"/>
              <a:gd name="T4" fmla="*/ 56 w 86"/>
              <a:gd name="T5" fmla="*/ 66 h 79"/>
              <a:gd name="T6" fmla="*/ 34 w 86"/>
              <a:gd name="T7" fmla="*/ 66 h 79"/>
              <a:gd name="T8" fmla="*/ 29 w 86"/>
              <a:gd name="T9" fmla="*/ 79 h 79"/>
              <a:gd name="T10" fmla="*/ 0 w 86"/>
              <a:gd name="T11" fmla="*/ 79 h 79"/>
              <a:gd name="T12" fmla="*/ 37 w 86"/>
              <a:gd name="T13" fmla="*/ 0 h 79"/>
              <a:gd name="T14" fmla="*/ 71 w 86"/>
              <a:gd name="T15" fmla="*/ 0 h 79"/>
              <a:gd name="T16" fmla="*/ 86 w 86"/>
              <a:gd name="T17" fmla="*/ 79 h 79"/>
              <a:gd name="T18" fmla="*/ 41 w 86"/>
              <a:gd name="T19" fmla="*/ 48 h 79"/>
              <a:gd name="T20" fmla="*/ 53 w 86"/>
              <a:gd name="T21" fmla="*/ 48 h 79"/>
              <a:gd name="T22" fmla="*/ 51 w 86"/>
              <a:gd name="T23" fmla="*/ 23 h 79"/>
              <a:gd name="T24" fmla="*/ 41 w 86"/>
              <a:gd name="T25" fmla="*/ 4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6" h="79">
                <a:moveTo>
                  <a:pt x="86" y="79"/>
                </a:moveTo>
                <a:lnTo>
                  <a:pt x="57" y="79"/>
                </a:lnTo>
                <a:lnTo>
                  <a:pt x="56" y="66"/>
                </a:lnTo>
                <a:lnTo>
                  <a:pt x="34" y="66"/>
                </a:lnTo>
                <a:lnTo>
                  <a:pt x="29" y="79"/>
                </a:lnTo>
                <a:lnTo>
                  <a:pt x="0" y="79"/>
                </a:lnTo>
                <a:lnTo>
                  <a:pt x="37" y="0"/>
                </a:lnTo>
                <a:lnTo>
                  <a:pt x="71" y="0"/>
                </a:lnTo>
                <a:lnTo>
                  <a:pt x="86" y="79"/>
                </a:lnTo>
                <a:close/>
                <a:moveTo>
                  <a:pt x="41" y="48"/>
                </a:moveTo>
                <a:lnTo>
                  <a:pt x="53" y="48"/>
                </a:lnTo>
                <a:lnTo>
                  <a:pt x="51" y="23"/>
                </a:lnTo>
                <a:lnTo>
                  <a:pt x="41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07" name="Freeform 1233">
            <a:extLst>
              <a:ext uri="{FF2B5EF4-FFF2-40B4-BE49-F238E27FC236}">
                <a16:creationId xmlns:a16="http://schemas.microsoft.com/office/drawing/2014/main" id="{8D706112-8E27-46FF-8312-B1558E97007F}"/>
              </a:ext>
            </a:extLst>
          </p:cNvPr>
          <p:cNvSpPr>
            <a:spLocks/>
          </p:cNvSpPr>
          <p:nvPr/>
        </p:nvSpPr>
        <p:spPr bwMode="auto">
          <a:xfrm>
            <a:off x="8689418" y="2605271"/>
            <a:ext cx="84138" cy="98425"/>
          </a:xfrm>
          <a:custGeom>
            <a:avLst/>
            <a:gdLst>
              <a:gd name="T0" fmla="*/ 31 w 53"/>
              <a:gd name="T1" fmla="*/ 39 h 62"/>
              <a:gd name="T2" fmla="*/ 28 w 53"/>
              <a:gd name="T3" fmla="*/ 62 h 62"/>
              <a:gd name="T4" fmla="*/ 0 w 53"/>
              <a:gd name="T5" fmla="*/ 62 h 62"/>
              <a:gd name="T6" fmla="*/ 8 w 53"/>
              <a:gd name="T7" fmla="*/ 1 h 62"/>
              <a:gd name="T8" fmla="*/ 35 w 53"/>
              <a:gd name="T9" fmla="*/ 1 h 62"/>
              <a:gd name="T10" fmla="*/ 33 w 53"/>
              <a:gd name="T11" fmla="*/ 11 h 62"/>
              <a:gd name="T12" fmla="*/ 33 w 53"/>
              <a:gd name="T13" fmla="*/ 11 h 62"/>
              <a:gd name="T14" fmla="*/ 36 w 53"/>
              <a:gd name="T15" fmla="*/ 7 h 62"/>
              <a:gd name="T16" fmla="*/ 40 w 53"/>
              <a:gd name="T17" fmla="*/ 2 h 62"/>
              <a:gd name="T18" fmla="*/ 42 w 53"/>
              <a:gd name="T19" fmla="*/ 1 h 62"/>
              <a:gd name="T20" fmla="*/ 46 w 53"/>
              <a:gd name="T21" fmla="*/ 0 h 62"/>
              <a:gd name="T22" fmla="*/ 50 w 53"/>
              <a:gd name="T23" fmla="*/ 0 h 62"/>
              <a:gd name="T24" fmla="*/ 53 w 53"/>
              <a:gd name="T25" fmla="*/ 0 h 62"/>
              <a:gd name="T26" fmla="*/ 51 w 53"/>
              <a:gd name="T27" fmla="*/ 24 h 62"/>
              <a:gd name="T28" fmla="*/ 51 w 53"/>
              <a:gd name="T29" fmla="*/ 24 h 62"/>
              <a:gd name="T30" fmla="*/ 43 w 53"/>
              <a:gd name="T31" fmla="*/ 24 h 62"/>
              <a:gd name="T32" fmla="*/ 37 w 53"/>
              <a:gd name="T33" fmla="*/ 26 h 62"/>
              <a:gd name="T34" fmla="*/ 36 w 53"/>
              <a:gd name="T35" fmla="*/ 29 h 62"/>
              <a:gd name="T36" fmla="*/ 33 w 53"/>
              <a:gd name="T37" fmla="*/ 31 h 62"/>
              <a:gd name="T38" fmla="*/ 31 w 53"/>
              <a:gd name="T39" fmla="*/ 39 h 62"/>
              <a:gd name="T40" fmla="*/ 31 w 53"/>
              <a:gd name="T41" fmla="*/ 39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3" h="62">
                <a:moveTo>
                  <a:pt x="31" y="39"/>
                </a:moveTo>
                <a:lnTo>
                  <a:pt x="28" y="62"/>
                </a:lnTo>
                <a:lnTo>
                  <a:pt x="0" y="62"/>
                </a:lnTo>
                <a:lnTo>
                  <a:pt x="8" y="1"/>
                </a:lnTo>
                <a:lnTo>
                  <a:pt x="35" y="1"/>
                </a:lnTo>
                <a:lnTo>
                  <a:pt x="33" y="11"/>
                </a:lnTo>
                <a:lnTo>
                  <a:pt x="33" y="11"/>
                </a:lnTo>
                <a:lnTo>
                  <a:pt x="36" y="7"/>
                </a:lnTo>
                <a:lnTo>
                  <a:pt x="40" y="2"/>
                </a:lnTo>
                <a:lnTo>
                  <a:pt x="42" y="1"/>
                </a:lnTo>
                <a:lnTo>
                  <a:pt x="46" y="0"/>
                </a:lnTo>
                <a:lnTo>
                  <a:pt x="50" y="0"/>
                </a:lnTo>
                <a:lnTo>
                  <a:pt x="53" y="0"/>
                </a:lnTo>
                <a:lnTo>
                  <a:pt x="51" y="24"/>
                </a:lnTo>
                <a:lnTo>
                  <a:pt x="51" y="24"/>
                </a:lnTo>
                <a:lnTo>
                  <a:pt x="43" y="24"/>
                </a:lnTo>
                <a:lnTo>
                  <a:pt x="37" y="26"/>
                </a:lnTo>
                <a:lnTo>
                  <a:pt x="36" y="29"/>
                </a:lnTo>
                <a:lnTo>
                  <a:pt x="33" y="31"/>
                </a:lnTo>
                <a:lnTo>
                  <a:pt x="31" y="39"/>
                </a:lnTo>
                <a:lnTo>
                  <a:pt x="31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08" name="Freeform 1234">
            <a:extLst>
              <a:ext uri="{FF2B5EF4-FFF2-40B4-BE49-F238E27FC236}">
                <a16:creationId xmlns:a16="http://schemas.microsoft.com/office/drawing/2014/main" id="{DFB87E88-FEAA-4D46-8CF3-6B561C601FB9}"/>
              </a:ext>
            </a:extLst>
          </p:cNvPr>
          <p:cNvSpPr>
            <a:spLocks noEditPoints="1"/>
          </p:cNvSpPr>
          <p:nvPr/>
        </p:nvSpPr>
        <p:spPr bwMode="auto">
          <a:xfrm>
            <a:off x="6412943" y="2075046"/>
            <a:ext cx="117475" cy="128588"/>
          </a:xfrm>
          <a:custGeom>
            <a:avLst/>
            <a:gdLst>
              <a:gd name="T0" fmla="*/ 27 w 74"/>
              <a:gd name="T1" fmla="*/ 81 h 81"/>
              <a:gd name="T2" fmla="*/ 0 w 74"/>
              <a:gd name="T3" fmla="*/ 79 h 81"/>
              <a:gd name="T4" fmla="*/ 11 w 74"/>
              <a:gd name="T5" fmla="*/ 2 h 81"/>
              <a:gd name="T6" fmla="*/ 38 w 74"/>
              <a:gd name="T7" fmla="*/ 0 h 81"/>
              <a:gd name="T8" fmla="*/ 50 w 74"/>
              <a:gd name="T9" fmla="*/ 1 h 81"/>
              <a:gd name="T10" fmla="*/ 63 w 74"/>
              <a:gd name="T11" fmla="*/ 4 h 81"/>
              <a:gd name="T12" fmla="*/ 72 w 74"/>
              <a:gd name="T13" fmla="*/ 10 h 81"/>
              <a:gd name="T14" fmla="*/ 74 w 74"/>
              <a:gd name="T15" fmla="*/ 21 h 81"/>
              <a:gd name="T16" fmla="*/ 74 w 74"/>
              <a:gd name="T17" fmla="*/ 27 h 81"/>
              <a:gd name="T18" fmla="*/ 67 w 74"/>
              <a:gd name="T19" fmla="*/ 37 h 81"/>
              <a:gd name="T20" fmla="*/ 62 w 74"/>
              <a:gd name="T21" fmla="*/ 40 h 81"/>
              <a:gd name="T22" fmla="*/ 69 w 74"/>
              <a:gd name="T23" fmla="*/ 45 h 81"/>
              <a:gd name="T24" fmla="*/ 74 w 74"/>
              <a:gd name="T25" fmla="*/ 55 h 81"/>
              <a:gd name="T26" fmla="*/ 73 w 74"/>
              <a:gd name="T27" fmla="*/ 63 h 81"/>
              <a:gd name="T28" fmla="*/ 65 w 74"/>
              <a:gd name="T29" fmla="*/ 73 h 81"/>
              <a:gd name="T30" fmla="*/ 53 w 74"/>
              <a:gd name="T31" fmla="*/ 79 h 81"/>
              <a:gd name="T32" fmla="*/ 27 w 74"/>
              <a:gd name="T33" fmla="*/ 81 h 81"/>
              <a:gd name="T34" fmla="*/ 47 w 74"/>
              <a:gd name="T35" fmla="*/ 54 h 81"/>
              <a:gd name="T36" fmla="*/ 47 w 74"/>
              <a:gd name="T37" fmla="*/ 50 h 81"/>
              <a:gd name="T38" fmla="*/ 40 w 74"/>
              <a:gd name="T39" fmla="*/ 47 h 81"/>
              <a:gd name="T40" fmla="*/ 37 w 74"/>
              <a:gd name="T41" fmla="*/ 47 h 81"/>
              <a:gd name="T42" fmla="*/ 30 w 74"/>
              <a:gd name="T43" fmla="*/ 61 h 81"/>
              <a:gd name="T44" fmla="*/ 35 w 74"/>
              <a:gd name="T45" fmla="*/ 61 h 81"/>
              <a:gd name="T46" fmla="*/ 39 w 74"/>
              <a:gd name="T47" fmla="*/ 61 h 81"/>
              <a:gd name="T48" fmla="*/ 45 w 74"/>
              <a:gd name="T49" fmla="*/ 57 h 81"/>
              <a:gd name="T50" fmla="*/ 47 w 74"/>
              <a:gd name="T51" fmla="*/ 54 h 81"/>
              <a:gd name="T52" fmla="*/ 34 w 74"/>
              <a:gd name="T53" fmla="*/ 32 h 81"/>
              <a:gd name="T54" fmla="*/ 38 w 74"/>
              <a:gd name="T55" fmla="*/ 32 h 81"/>
              <a:gd name="T56" fmla="*/ 45 w 74"/>
              <a:gd name="T57" fmla="*/ 31 h 81"/>
              <a:gd name="T58" fmla="*/ 49 w 74"/>
              <a:gd name="T59" fmla="*/ 25 h 81"/>
              <a:gd name="T60" fmla="*/ 48 w 74"/>
              <a:gd name="T61" fmla="*/ 22 h 81"/>
              <a:gd name="T62" fmla="*/ 40 w 74"/>
              <a:gd name="T63" fmla="*/ 19 h 81"/>
              <a:gd name="T64" fmla="*/ 37 w 74"/>
              <a:gd name="T65" fmla="*/ 2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" h="81">
                <a:moveTo>
                  <a:pt x="27" y="81"/>
                </a:moveTo>
                <a:lnTo>
                  <a:pt x="27" y="81"/>
                </a:lnTo>
                <a:lnTo>
                  <a:pt x="11" y="80"/>
                </a:lnTo>
                <a:lnTo>
                  <a:pt x="0" y="79"/>
                </a:lnTo>
                <a:lnTo>
                  <a:pt x="11" y="2"/>
                </a:lnTo>
                <a:lnTo>
                  <a:pt x="11" y="2"/>
                </a:lnTo>
                <a:lnTo>
                  <a:pt x="23" y="1"/>
                </a:lnTo>
                <a:lnTo>
                  <a:pt x="38" y="0"/>
                </a:lnTo>
                <a:lnTo>
                  <a:pt x="38" y="0"/>
                </a:lnTo>
                <a:lnTo>
                  <a:pt x="50" y="1"/>
                </a:lnTo>
                <a:lnTo>
                  <a:pt x="57" y="2"/>
                </a:lnTo>
                <a:lnTo>
                  <a:pt x="63" y="4"/>
                </a:lnTo>
                <a:lnTo>
                  <a:pt x="68" y="7"/>
                </a:lnTo>
                <a:lnTo>
                  <a:pt x="72" y="10"/>
                </a:lnTo>
                <a:lnTo>
                  <a:pt x="74" y="15"/>
                </a:lnTo>
                <a:lnTo>
                  <a:pt x="74" y="21"/>
                </a:lnTo>
                <a:lnTo>
                  <a:pt x="74" y="21"/>
                </a:lnTo>
                <a:lnTo>
                  <a:pt x="74" y="27"/>
                </a:lnTo>
                <a:lnTo>
                  <a:pt x="70" y="32"/>
                </a:lnTo>
                <a:lnTo>
                  <a:pt x="67" y="37"/>
                </a:lnTo>
                <a:lnTo>
                  <a:pt x="62" y="40"/>
                </a:lnTo>
                <a:lnTo>
                  <a:pt x="62" y="40"/>
                </a:lnTo>
                <a:lnTo>
                  <a:pt x="65" y="41"/>
                </a:lnTo>
                <a:lnTo>
                  <a:pt x="69" y="45"/>
                </a:lnTo>
                <a:lnTo>
                  <a:pt x="73" y="49"/>
                </a:lnTo>
                <a:lnTo>
                  <a:pt x="74" y="55"/>
                </a:lnTo>
                <a:lnTo>
                  <a:pt x="74" y="55"/>
                </a:lnTo>
                <a:lnTo>
                  <a:pt x="73" y="63"/>
                </a:lnTo>
                <a:lnTo>
                  <a:pt x="69" y="69"/>
                </a:lnTo>
                <a:lnTo>
                  <a:pt x="65" y="73"/>
                </a:lnTo>
                <a:lnTo>
                  <a:pt x="59" y="76"/>
                </a:lnTo>
                <a:lnTo>
                  <a:pt x="53" y="79"/>
                </a:lnTo>
                <a:lnTo>
                  <a:pt x="44" y="80"/>
                </a:lnTo>
                <a:lnTo>
                  <a:pt x="27" y="81"/>
                </a:lnTo>
                <a:lnTo>
                  <a:pt x="27" y="81"/>
                </a:lnTo>
                <a:close/>
                <a:moveTo>
                  <a:pt x="47" y="54"/>
                </a:moveTo>
                <a:lnTo>
                  <a:pt x="47" y="54"/>
                </a:lnTo>
                <a:lnTo>
                  <a:pt x="47" y="50"/>
                </a:lnTo>
                <a:lnTo>
                  <a:pt x="44" y="49"/>
                </a:lnTo>
                <a:lnTo>
                  <a:pt x="40" y="47"/>
                </a:lnTo>
                <a:lnTo>
                  <a:pt x="37" y="47"/>
                </a:lnTo>
                <a:lnTo>
                  <a:pt x="37" y="47"/>
                </a:lnTo>
                <a:lnTo>
                  <a:pt x="33" y="47"/>
                </a:lnTo>
                <a:lnTo>
                  <a:pt x="30" y="61"/>
                </a:lnTo>
                <a:lnTo>
                  <a:pt x="30" y="61"/>
                </a:lnTo>
                <a:lnTo>
                  <a:pt x="35" y="61"/>
                </a:lnTo>
                <a:lnTo>
                  <a:pt x="35" y="61"/>
                </a:lnTo>
                <a:lnTo>
                  <a:pt x="39" y="61"/>
                </a:lnTo>
                <a:lnTo>
                  <a:pt x="43" y="60"/>
                </a:lnTo>
                <a:lnTo>
                  <a:pt x="45" y="57"/>
                </a:lnTo>
                <a:lnTo>
                  <a:pt x="47" y="54"/>
                </a:lnTo>
                <a:lnTo>
                  <a:pt x="47" y="54"/>
                </a:lnTo>
                <a:close/>
                <a:moveTo>
                  <a:pt x="34" y="32"/>
                </a:moveTo>
                <a:lnTo>
                  <a:pt x="34" y="32"/>
                </a:lnTo>
                <a:lnTo>
                  <a:pt x="38" y="32"/>
                </a:lnTo>
                <a:lnTo>
                  <a:pt x="38" y="32"/>
                </a:lnTo>
                <a:lnTo>
                  <a:pt x="42" y="32"/>
                </a:lnTo>
                <a:lnTo>
                  <a:pt x="45" y="31"/>
                </a:lnTo>
                <a:lnTo>
                  <a:pt x="48" y="29"/>
                </a:lnTo>
                <a:lnTo>
                  <a:pt x="49" y="25"/>
                </a:lnTo>
                <a:lnTo>
                  <a:pt x="49" y="25"/>
                </a:lnTo>
                <a:lnTo>
                  <a:pt x="48" y="22"/>
                </a:lnTo>
                <a:lnTo>
                  <a:pt x="47" y="20"/>
                </a:lnTo>
                <a:lnTo>
                  <a:pt x="40" y="19"/>
                </a:lnTo>
                <a:lnTo>
                  <a:pt x="40" y="19"/>
                </a:lnTo>
                <a:lnTo>
                  <a:pt x="37" y="20"/>
                </a:lnTo>
                <a:lnTo>
                  <a:pt x="3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09" name="Freeform 1235">
            <a:extLst>
              <a:ext uri="{FF2B5EF4-FFF2-40B4-BE49-F238E27FC236}">
                <a16:creationId xmlns:a16="http://schemas.microsoft.com/office/drawing/2014/main" id="{7FB587E9-07E0-42B7-BD60-66F9EB14DD01}"/>
              </a:ext>
            </a:extLst>
          </p:cNvPr>
          <p:cNvSpPr>
            <a:spLocks/>
          </p:cNvSpPr>
          <p:nvPr/>
        </p:nvSpPr>
        <p:spPr bwMode="auto">
          <a:xfrm>
            <a:off x="6839980" y="2075046"/>
            <a:ext cx="115888" cy="128588"/>
          </a:xfrm>
          <a:custGeom>
            <a:avLst/>
            <a:gdLst>
              <a:gd name="T0" fmla="*/ 61 w 73"/>
              <a:gd name="T1" fmla="*/ 55 h 81"/>
              <a:gd name="T2" fmla="*/ 64 w 73"/>
              <a:gd name="T3" fmla="*/ 76 h 81"/>
              <a:gd name="T4" fmla="*/ 64 w 73"/>
              <a:gd name="T5" fmla="*/ 76 h 81"/>
              <a:gd name="T6" fmla="*/ 51 w 73"/>
              <a:gd name="T7" fmla="*/ 80 h 81"/>
              <a:gd name="T8" fmla="*/ 44 w 73"/>
              <a:gd name="T9" fmla="*/ 80 h 81"/>
              <a:gd name="T10" fmla="*/ 36 w 73"/>
              <a:gd name="T11" fmla="*/ 81 h 81"/>
              <a:gd name="T12" fmla="*/ 36 w 73"/>
              <a:gd name="T13" fmla="*/ 81 h 81"/>
              <a:gd name="T14" fmla="*/ 29 w 73"/>
              <a:gd name="T15" fmla="*/ 80 h 81"/>
              <a:gd name="T16" fmla="*/ 21 w 73"/>
              <a:gd name="T17" fmla="*/ 79 h 81"/>
              <a:gd name="T18" fmla="*/ 15 w 73"/>
              <a:gd name="T19" fmla="*/ 76 h 81"/>
              <a:gd name="T20" fmla="*/ 10 w 73"/>
              <a:gd name="T21" fmla="*/ 71 h 81"/>
              <a:gd name="T22" fmla="*/ 6 w 73"/>
              <a:gd name="T23" fmla="*/ 66 h 81"/>
              <a:gd name="T24" fmla="*/ 2 w 73"/>
              <a:gd name="T25" fmla="*/ 61 h 81"/>
              <a:gd name="T26" fmla="*/ 1 w 73"/>
              <a:gd name="T27" fmla="*/ 54 h 81"/>
              <a:gd name="T28" fmla="*/ 0 w 73"/>
              <a:gd name="T29" fmla="*/ 45 h 81"/>
              <a:gd name="T30" fmla="*/ 0 w 73"/>
              <a:gd name="T31" fmla="*/ 45 h 81"/>
              <a:gd name="T32" fmla="*/ 1 w 73"/>
              <a:gd name="T33" fmla="*/ 36 h 81"/>
              <a:gd name="T34" fmla="*/ 4 w 73"/>
              <a:gd name="T35" fmla="*/ 27 h 81"/>
              <a:gd name="T36" fmla="*/ 7 w 73"/>
              <a:gd name="T37" fmla="*/ 19 h 81"/>
              <a:gd name="T38" fmla="*/ 14 w 73"/>
              <a:gd name="T39" fmla="*/ 12 h 81"/>
              <a:gd name="T40" fmla="*/ 20 w 73"/>
              <a:gd name="T41" fmla="*/ 7 h 81"/>
              <a:gd name="T42" fmla="*/ 29 w 73"/>
              <a:gd name="T43" fmla="*/ 4 h 81"/>
              <a:gd name="T44" fmla="*/ 37 w 73"/>
              <a:gd name="T45" fmla="*/ 1 h 81"/>
              <a:gd name="T46" fmla="*/ 47 w 73"/>
              <a:gd name="T47" fmla="*/ 0 h 81"/>
              <a:gd name="T48" fmla="*/ 47 w 73"/>
              <a:gd name="T49" fmla="*/ 0 h 81"/>
              <a:gd name="T50" fmla="*/ 55 w 73"/>
              <a:gd name="T51" fmla="*/ 0 h 81"/>
              <a:gd name="T52" fmla="*/ 61 w 73"/>
              <a:gd name="T53" fmla="*/ 1 h 81"/>
              <a:gd name="T54" fmla="*/ 73 w 73"/>
              <a:gd name="T55" fmla="*/ 5 h 81"/>
              <a:gd name="T56" fmla="*/ 65 w 73"/>
              <a:gd name="T57" fmla="*/ 25 h 81"/>
              <a:gd name="T58" fmla="*/ 65 w 73"/>
              <a:gd name="T59" fmla="*/ 25 h 81"/>
              <a:gd name="T60" fmla="*/ 59 w 73"/>
              <a:gd name="T61" fmla="*/ 24 h 81"/>
              <a:gd name="T62" fmla="*/ 51 w 73"/>
              <a:gd name="T63" fmla="*/ 22 h 81"/>
              <a:gd name="T64" fmla="*/ 51 w 73"/>
              <a:gd name="T65" fmla="*/ 22 h 81"/>
              <a:gd name="T66" fmla="*/ 46 w 73"/>
              <a:gd name="T67" fmla="*/ 22 h 81"/>
              <a:gd name="T68" fmla="*/ 41 w 73"/>
              <a:gd name="T69" fmla="*/ 24 h 81"/>
              <a:gd name="T70" fmla="*/ 37 w 73"/>
              <a:gd name="T71" fmla="*/ 26 h 81"/>
              <a:gd name="T72" fmla="*/ 35 w 73"/>
              <a:gd name="T73" fmla="*/ 29 h 81"/>
              <a:gd name="T74" fmla="*/ 32 w 73"/>
              <a:gd name="T75" fmla="*/ 31 h 81"/>
              <a:gd name="T76" fmla="*/ 30 w 73"/>
              <a:gd name="T77" fmla="*/ 35 h 81"/>
              <a:gd name="T78" fmla="*/ 30 w 73"/>
              <a:gd name="T79" fmla="*/ 39 h 81"/>
              <a:gd name="T80" fmla="*/ 29 w 73"/>
              <a:gd name="T81" fmla="*/ 42 h 81"/>
              <a:gd name="T82" fmla="*/ 29 w 73"/>
              <a:gd name="T83" fmla="*/ 42 h 81"/>
              <a:gd name="T84" fmla="*/ 30 w 73"/>
              <a:gd name="T85" fmla="*/ 49 h 81"/>
              <a:gd name="T86" fmla="*/ 34 w 73"/>
              <a:gd name="T87" fmla="*/ 54 h 81"/>
              <a:gd name="T88" fmla="*/ 39 w 73"/>
              <a:gd name="T89" fmla="*/ 57 h 81"/>
              <a:gd name="T90" fmla="*/ 46 w 73"/>
              <a:gd name="T91" fmla="*/ 57 h 81"/>
              <a:gd name="T92" fmla="*/ 46 w 73"/>
              <a:gd name="T93" fmla="*/ 57 h 81"/>
              <a:gd name="T94" fmla="*/ 54 w 73"/>
              <a:gd name="T95" fmla="*/ 57 h 81"/>
              <a:gd name="T96" fmla="*/ 61 w 73"/>
              <a:gd name="T97" fmla="*/ 55 h 81"/>
              <a:gd name="T98" fmla="*/ 61 w 73"/>
              <a:gd name="T99" fmla="*/ 55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3" h="81">
                <a:moveTo>
                  <a:pt x="61" y="55"/>
                </a:moveTo>
                <a:lnTo>
                  <a:pt x="64" y="76"/>
                </a:lnTo>
                <a:lnTo>
                  <a:pt x="64" y="76"/>
                </a:lnTo>
                <a:lnTo>
                  <a:pt x="51" y="80"/>
                </a:lnTo>
                <a:lnTo>
                  <a:pt x="44" y="80"/>
                </a:lnTo>
                <a:lnTo>
                  <a:pt x="36" y="81"/>
                </a:lnTo>
                <a:lnTo>
                  <a:pt x="36" y="81"/>
                </a:lnTo>
                <a:lnTo>
                  <a:pt x="29" y="80"/>
                </a:lnTo>
                <a:lnTo>
                  <a:pt x="21" y="79"/>
                </a:lnTo>
                <a:lnTo>
                  <a:pt x="15" y="76"/>
                </a:lnTo>
                <a:lnTo>
                  <a:pt x="10" y="71"/>
                </a:lnTo>
                <a:lnTo>
                  <a:pt x="6" y="66"/>
                </a:lnTo>
                <a:lnTo>
                  <a:pt x="2" y="61"/>
                </a:lnTo>
                <a:lnTo>
                  <a:pt x="1" y="54"/>
                </a:lnTo>
                <a:lnTo>
                  <a:pt x="0" y="45"/>
                </a:lnTo>
                <a:lnTo>
                  <a:pt x="0" y="45"/>
                </a:lnTo>
                <a:lnTo>
                  <a:pt x="1" y="36"/>
                </a:lnTo>
                <a:lnTo>
                  <a:pt x="4" y="27"/>
                </a:lnTo>
                <a:lnTo>
                  <a:pt x="7" y="19"/>
                </a:lnTo>
                <a:lnTo>
                  <a:pt x="14" y="12"/>
                </a:lnTo>
                <a:lnTo>
                  <a:pt x="20" y="7"/>
                </a:lnTo>
                <a:lnTo>
                  <a:pt x="29" y="4"/>
                </a:lnTo>
                <a:lnTo>
                  <a:pt x="37" y="1"/>
                </a:lnTo>
                <a:lnTo>
                  <a:pt x="47" y="0"/>
                </a:lnTo>
                <a:lnTo>
                  <a:pt x="47" y="0"/>
                </a:lnTo>
                <a:lnTo>
                  <a:pt x="55" y="0"/>
                </a:lnTo>
                <a:lnTo>
                  <a:pt x="61" y="1"/>
                </a:lnTo>
                <a:lnTo>
                  <a:pt x="73" y="5"/>
                </a:lnTo>
                <a:lnTo>
                  <a:pt x="65" y="25"/>
                </a:lnTo>
                <a:lnTo>
                  <a:pt x="65" y="25"/>
                </a:lnTo>
                <a:lnTo>
                  <a:pt x="59" y="24"/>
                </a:lnTo>
                <a:lnTo>
                  <a:pt x="51" y="22"/>
                </a:lnTo>
                <a:lnTo>
                  <a:pt x="51" y="22"/>
                </a:lnTo>
                <a:lnTo>
                  <a:pt x="46" y="22"/>
                </a:lnTo>
                <a:lnTo>
                  <a:pt x="41" y="24"/>
                </a:lnTo>
                <a:lnTo>
                  <a:pt x="37" y="26"/>
                </a:lnTo>
                <a:lnTo>
                  <a:pt x="35" y="29"/>
                </a:lnTo>
                <a:lnTo>
                  <a:pt x="32" y="31"/>
                </a:lnTo>
                <a:lnTo>
                  <a:pt x="30" y="35"/>
                </a:lnTo>
                <a:lnTo>
                  <a:pt x="30" y="39"/>
                </a:lnTo>
                <a:lnTo>
                  <a:pt x="29" y="42"/>
                </a:lnTo>
                <a:lnTo>
                  <a:pt x="29" y="42"/>
                </a:lnTo>
                <a:lnTo>
                  <a:pt x="30" y="49"/>
                </a:lnTo>
                <a:lnTo>
                  <a:pt x="34" y="54"/>
                </a:lnTo>
                <a:lnTo>
                  <a:pt x="39" y="57"/>
                </a:lnTo>
                <a:lnTo>
                  <a:pt x="46" y="57"/>
                </a:lnTo>
                <a:lnTo>
                  <a:pt x="46" y="57"/>
                </a:lnTo>
                <a:lnTo>
                  <a:pt x="54" y="57"/>
                </a:lnTo>
                <a:lnTo>
                  <a:pt x="61" y="55"/>
                </a:lnTo>
                <a:lnTo>
                  <a:pt x="61" y="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10" name="Freeform 1236">
            <a:extLst>
              <a:ext uri="{FF2B5EF4-FFF2-40B4-BE49-F238E27FC236}">
                <a16:creationId xmlns:a16="http://schemas.microsoft.com/office/drawing/2014/main" id="{0AE55139-77B1-474F-98F6-3948112A9F66}"/>
              </a:ext>
            </a:extLst>
          </p:cNvPr>
          <p:cNvSpPr>
            <a:spLocks/>
          </p:cNvSpPr>
          <p:nvPr/>
        </p:nvSpPr>
        <p:spPr bwMode="auto">
          <a:xfrm>
            <a:off x="7284480" y="2076633"/>
            <a:ext cx="139700" cy="125413"/>
          </a:xfrm>
          <a:custGeom>
            <a:avLst/>
            <a:gdLst>
              <a:gd name="T0" fmla="*/ 88 w 88"/>
              <a:gd name="T1" fmla="*/ 0 h 79"/>
              <a:gd name="T2" fmla="*/ 76 w 88"/>
              <a:gd name="T3" fmla="*/ 79 h 79"/>
              <a:gd name="T4" fmla="*/ 49 w 88"/>
              <a:gd name="T5" fmla="*/ 79 h 79"/>
              <a:gd name="T6" fmla="*/ 31 w 88"/>
              <a:gd name="T7" fmla="*/ 39 h 79"/>
              <a:gd name="T8" fmla="*/ 26 w 88"/>
              <a:gd name="T9" fmla="*/ 79 h 79"/>
              <a:gd name="T10" fmla="*/ 0 w 88"/>
              <a:gd name="T11" fmla="*/ 79 h 79"/>
              <a:gd name="T12" fmla="*/ 11 w 88"/>
              <a:gd name="T13" fmla="*/ 0 h 79"/>
              <a:gd name="T14" fmla="*/ 39 w 88"/>
              <a:gd name="T15" fmla="*/ 0 h 79"/>
              <a:gd name="T16" fmla="*/ 55 w 88"/>
              <a:gd name="T17" fmla="*/ 40 h 79"/>
              <a:gd name="T18" fmla="*/ 61 w 88"/>
              <a:gd name="T19" fmla="*/ 0 h 79"/>
              <a:gd name="T20" fmla="*/ 88 w 88"/>
              <a:gd name="T21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8" h="79">
                <a:moveTo>
                  <a:pt x="88" y="0"/>
                </a:moveTo>
                <a:lnTo>
                  <a:pt x="76" y="79"/>
                </a:lnTo>
                <a:lnTo>
                  <a:pt x="49" y="79"/>
                </a:lnTo>
                <a:lnTo>
                  <a:pt x="31" y="39"/>
                </a:lnTo>
                <a:lnTo>
                  <a:pt x="26" y="79"/>
                </a:lnTo>
                <a:lnTo>
                  <a:pt x="0" y="79"/>
                </a:lnTo>
                <a:lnTo>
                  <a:pt x="11" y="0"/>
                </a:lnTo>
                <a:lnTo>
                  <a:pt x="39" y="0"/>
                </a:lnTo>
                <a:lnTo>
                  <a:pt x="55" y="40"/>
                </a:lnTo>
                <a:lnTo>
                  <a:pt x="61" y="0"/>
                </a:lnTo>
                <a:lnTo>
                  <a:pt x="8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11" name="Freeform 1237">
            <a:extLst>
              <a:ext uri="{FF2B5EF4-FFF2-40B4-BE49-F238E27FC236}">
                <a16:creationId xmlns:a16="http://schemas.microsoft.com/office/drawing/2014/main" id="{BD32EDBB-F345-413A-94AC-E0C2E62AF8E4}"/>
              </a:ext>
            </a:extLst>
          </p:cNvPr>
          <p:cNvSpPr>
            <a:spLocks noEditPoints="1"/>
          </p:cNvSpPr>
          <p:nvPr/>
        </p:nvSpPr>
        <p:spPr bwMode="auto">
          <a:xfrm>
            <a:off x="7721043" y="2075046"/>
            <a:ext cx="133350" cy="128588"/>
          </a:xfrm>
          <a:custGeom>
            <a:avLst/>
            <a:gdLst>
              <a:gd name="T0" fmla="*/ 84 w 84"/>
              <a:gd name="T1" fmla="*/ 35 h 81"/>
              <a:gd name="T2" fmla="*/ 80 w 84"/>
              <a:gd name="T3" fmla="*/ 54 h 81"/>
              <a:gd name="T4" fmla="*/ 70 w 84"/>
              <a:gd name="T5" fmla="*/ 69 h 81"/>
              <a:gd name="T6" fmla="*/ 55 w 84"/>
              <a:gd name="T7" fmla="*/ 78 h 81"/>
              <a:gd name="T8" fmla="*/ 36 w 84"/>
              <a:gd name="T9" fmla="*/ 81 h 81"/>
              <a:gd name="T10" fmla="*/ 28 w 84"/>
              <a:gd name="T11" fmla="*/ 80 h 81"/>
              <a:gd name="T12" fmla="*/ 15 w 84"/>
              <a:gd name="T13" fmla="*/ 76 h 81"/>
              <a:gd name="T14" fmla="*/ 5 w 84"/>
              <a:gd name="T15" fmla="*/ 66 h 81"/>
              <a:gd name="T16" fmla="*/ 0 w 84"/>
              <a:gd name="T17" fmla="*/ 54 h 81"/>
              <a:gd name="T18" fmla="*/ 0 w 84"/>
              <a:gd name="T19" fmla="*/ 46 h 81"/>
              <a:gd name="T20" fmla="*/ 3 w 84"/>
              <a:gd name="T21" fmla="*/ 27 h 81"/>
              <a:gd name="T22" fmla="*/ 13 w 84"/>
              <a:gd name="T23" fmla="*/ 12 h 81"/>
              <a:gd name="T24" fmla="*/ 28 w 84"/>
              <a:gd name="T25" fmla="*/ 4 h 81"/>
              <a:gd name="T26" fmla="*/ 47 w 84"/>
              <a:gd name="T27" fmla="*/ 0 h 81"/>
              <a:gd name="T28" fmla="*/ 55 w 84"/>
              <a:gd name="T29" fmla="*/ 1 h 81"/>
              <a:gd name="T30" fmla="*/ 69 w 84"/>
              <a:gd name="T31" fmla="*/ 5 h 81"/>
              <a:gd name="T32" fmla="*/ 79 w 84"/>
              <a:gd name="T33" fmla="*/ 14 h 81"/>
              <a:gd name="T34" fmla="*/ 84 w 84"/>
              <a:gd name="T35" fmla="*/ 27 h 81"/>
              <a:gd name="T36" fmla="*/ 84 w 84"/>
              <a:gd name="T37" fmla="*/ 35 h 81"/>
              <a:gd name="T38" fmla="*/ 55 w 84"/>
              <a:gd name="T39" fmla="*/ 37 h 81"/>
              <a:gd name="T40" fmla="*/ 52 w 84"/>
              <a:gd name="T41" fmla="*/ 26 h 81"/>
              <a:gd name="T42" fmla="*/ 43 w 84"/>
              <a:gd name="T43" fmla="*/ 22 h 81"/>
              <a:gd name="T44" fmla="*/ 40 w 84"/>
              <a:gd name="T45" fmla="*/ 22 h 81"/>
              <a:gd name="T46" fmla="*/ 35 w 84"/>
              <a:gd name="T47" fmla="*/ 26 h 81"/>
              <a:gd name="T48" fmla="*/ 28 w 84"/>
              <a:gd name="T49" fmla="*/ 35 h 81"/>
              <a:gd name="T50" fmla="*/ 28 w 84"/>
              <a:gd name="T51" fmla="*/ 44 h 81"/>
              <a:gd name="T52" fmla="*/ 31 w 84"/>
              <a:gd name="T53" fmla="*/ 55 h 81"/>
              <a:gd name="T54" fmla="*/ 40 w 84"/>
              <a:gd name="T55" fmla="*/ 59 h 81"/>
              <a:gd name="T56" fmla="*/ 42 w 84"/>
              <a:gd name="T57" fmla="*/ 59 h 81"/>
              <a:gd name="T58" fmla="*/ 48 w 84"/>
              <a:gd name="T59" fmla="*/ 55 h 81"/>
              <a:gd name="T60" fmla="*/ 54 w 84"/>
              <a:gd name="T61" fmla="*/ 45 h 81"/>
              <a:gd name="T62" fmla="*/ 55 w 84"/>
              <a:gd name="T63" fmla="*/ 37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4" h="81">
                <a:moveTo>
                  <a:pt x="84" y="35"/>
                </a:moveTo>
                <a:lnTo>
                  <a:pt x="84" y="35"/>
                </a:lnTo>
                <a:lnTo>
                  <a:pt x="84" y="45"/>
                </a:lnTo>
                <a:lnTo>
                  <a:pt x="80" y="54"/>
                </a:lnTo>
                <a:lnTo>
                  <a:pt x="76" y="61"/>
                </a:lnTo>
                <a:lnTo>
                  <a:pt x="70" y="69"/>
                </a:lnTo>
                <a:lnTo>
                  <a:pt x="64" y="74"/>
                </a:lnTo>
                <a:lnTo>
                  <a:pt x="55" y="78"/>
                </a:lnTo>
                <a:lnTo>
                  <a:pt x="46" y="80"/>
                </a:lnTo>
                <a:lnTo>
                  <a:pt x="36" y="81"/>
                </a:lnTo>
                <a:lnTo>
                  <a:pt x="36" y="81"/>
                </a:lnTo>
                <a:lnTo>
                  <a:pt x="28" y="80"/>
                </a:lnTo>
                <a:lnTo>
                  <a:pt x="21" y="79"/>
                </a:lnTo>
                <a:lnTo>
                  <a:pt x="15" y="76"/>
                </a:lnTo>
                <a:lnTo>
                  <a:pt x="10" y="71"/>
                </a:lnTo>
                <a:lnTo>
                  <a:pt x="5" y="66"/>
                </a:lnTo>
                <a:lnTo>
                  <a:pt x="2" y="61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0" y="36"/>
                </a:lnTo>
                <a:lnTo>
                  <a:pt x="3" y="27"/>
                </a:lnTo>
                <a:lnTo>
                  <a:pt x="7" y="19"/>
                </a:lnTo>
                <a:lnTo>
                  <a:pt x="13" y="12"/>
                </a:lnTo>
                <a:lnTo>
                  <a:pt x="20" y="7"/>
                </a:lnTo>
                <a:lnTo>
                  <a:pt x="28" y="4"/>
                </a:lnTo>
                <a:lnTo>
                  <a:pt x="37" y="1"/>
                </a:lnTo>
                <a:lnTo>
                  <a:pt x="47" y="0"/>
                </a:lnTo>
                <a:lnTo>
                  <a:pt x="47" y="0"/>
                </a:lnTo>
                <a:lnTo>
                  <a:pt x="55" y="1"/>
                </a:lnTo>
                <a:lnTo>
                  <a:pt x="62" y="2"/>
                </a:lnTo>
                <a:lnTo>
                  <a:pt x="69" y="5"/>
                </a:lnTo>
                <a:lnTo>
                  <a:pt x="74" y="9"/>
                </a:lnTo>
                <a:lnTo>
                  <a:pt x="79" y="14"/>
                </a:lnTo>
                <a:lnTo>
                  <a:pt x="81" y="20"/>
                </a:lnTo>
                <a:lnTo>
                  <a:pt x="84" y="27"/>
                </a:lnTo>
                <a:lnTo>
                  <a:pt x="84" y="35"/>
                </a:lnTo>
                <a:lnTo>
                  <a:pt x="84" y="35"/>
                </a:lnTo>
                <a:close/>
                <a:moveTo>
                  <a:pt x="55" y="37"/>
                </a:moveTo>
                <a:lnTo>
                  <a:pt x="55" y="37"/>
                </a:lnTo>
                <a:lnTo>
                  <a:pt x="55" y="31"/>
                </a:lnTo>
                <a:lnTo>
                  <a:pt x="52" y="26"/>
                </a:lnTo>
                <a:lnTo>
                  <a:pt x="48" y="24"/>
                </a:lnTo>
                <a:lnTo>
                  <a:pt x="43" y="22"/>
                </a:lnTo>
                <a:lnTo>
                  <a:pt x="43" y="22"/>
                </a:lnTo>
                <a:lnTo>
                  <a:pt x="40" y="22"/>
                </a:lnTo>
                <a:lnTo>
                  <a:pt x="37" y="24"/>
                </a:lnTo>
                <a:lnTo>
                  <a:pt x="35" y="26"/>
                </a:lnTo>
                <a:lnTo>
                  <a:pt x="32" y="29"/>
                </a:lnTo>
                <a:lnTo>
                  <a:pt x="28" y="35"/>
                </a:lnTo>
                <a:lnTo>
                  <a:pt x="28" y="44"/>
                </a:lnTo>
                <a:lnTo>
                  <a:pt x="28" y="44"/>
                </a:lnTo>
                <a:lnTo>
                  <a:pt x="28" y="50"/>
                </a:lnTo>
                <a:lnTo>
                  <a:pt x="31" y="55"/>
                </a:lnTo>
                <a:lnTo>
                  <a:pt x="35" y="57"/>
                </a:lnTo>
                <a:lnTo>
                  <a:pt x="40" y="59"/>
                </a:lnTo>
                <a:lnTo>
                  <a:pt x="40" y="59"/>
                </a:lnTo>
                <a:lnTo>
                  <a:pt x="42" y="59"/>
                </a:lnTo>
                <a:lnTo>
                  <a:pt x="46" y="57"/>
                </a:lnTo>
                <a:lnTo>
                  <a:pt x="48" y="55"/>
                </a:lnTo>
                <a:lnTo>
                  <a:pt x="51" y="52"/>
                </a:lnTo>
                <a:lnTo>
                  <a:pt x="54" y="45"/>
                </a:lnTo>
                <a:lnTo>
                  <a:pt x="55" y="37"/>
                </a:lnTo>
                <a:lnTo>
                  <a:pt x="55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12" name="Freeform 1238">
            <a:extLst>
              <a:ext uri="{FF2B5EF4-FFF2-40B4-BE49-F238E27FC236}">
                <a16:creationId xmlns:a16="http://schemas.microsoft.com/office/drawing/2014/main" id="{089290E8-7480-403B-8D11-599A391B3EA3}"/>
              </a:ext>
            </a:extLst>
          </p:cNvPr>
          <p:cNvSpPr>
            <a:spLocks/>
          </p:cNvSpPr>
          <p:nvPr/>
        </p:nvSpPr>
        <p:spPr bwMode="auto">
          <a:xfrm>
            <a:off x="8175068" y="2076633"/>
            <a:ext cx="109538" cy="125413"/>
          </a:xfrm>
          <a:custGeom>
            <a:avLst/>
            <a:gdLst>
              <a:gd name="T0" fmla="*/ 35 w 69"/>
              <a:gd name="T1" fmla="*/ 23 h 79"/>
              <a:gd name="T2" fmla="*/ 34 w 69"/>
              <a:gd name="T3" fmla="*/ 33 h 79"/>
              <a:gd name="T4" fmla="*/ 60 w 69"/>
              <a:gd name="T5" fmla="*/ 33 h 79"/>
              <a:gd name="T6" fmla="*/ 57 w 69"/>
              <a:gd name="T7" fmla="*/ 55 h 79"/>
              <a:gd name="T8" fmla="*/ 31 w 69"/>
              <a:gd name="T9" fmla="*/ 55 h 79"/>
              <a:gd name="T10" fmla="*/ 27 w 69"/>
              <a:gd name="T11" fmla="*/ 79 h 79"/>
              <a:gd name="T12" fmla="*/ 0 w 69"/>
              <a:gd name="T13" fmla="*/ 79 h 79"/>
              <a:gd name="T14" fmla="*/ 10 w 69"/>
              <a:gd name="T15" fmla="*/ 0 h 79"/>
              <a:gd name="T16" fmla="*/ 69 w 69"/>
              <a:gd name="T17" fmla="*/ 0 h 79"/>
              <a:gd name="T18" fmla="*/ 65 w 69"/>
              <a:gd name="T19" fmla="*/ 23 h 79"/>
              <a:gd name="T20" fmla="*/ 35 w 69"/>
              <a:gd name="T21" fmla="*/ 23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" h="79">
                <a:moveTo>
                  <a:pt x="35" y="23"/>
                </a:moveTo>
                <a:lnTo>
                  <a:pt x="34" y="33"/>
                </a:lnTo>
                <a:lnTo>
                  <a:pt x="60" y="33"/>
                </a:lnTo>
                <a:lnTo>
                  <a:pt x="57" y="55"/>
                </a:lnTo>
                <a:lnTo>
                  <a:pt x="31" y="55"/>
                </a:lnTo>
                <a:lnTo>
                  <a:pt x="27" y="79"/>
                </a:lnTo>
                <a:lnTo>
                  <a:pt x="0" y="79"/>
                </a:lnTo>
                <a:lnTo>
                  <a:pt x="10" y="0"/>
                </a:lnTo>
                <a:lnTo>
                  <a:pt x="69" y="0"/>
                </a:lnTo>
                <a:lnTo>
                  <a:pt x="65" y="23"/>
                </a:lnTo>
                <a:lnTo>
                  <a:pt x="35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13" name="Freeform 1239">
            <a:extLst>
              <a:ext uri="{FF2B5EF4-FFF2-40B4-BE49-F238E27FC236}">
                <a16:creationId xmlns:a16="http://schemas.microsoft.com/office/drawing/2014/main" id="{06C154A0-D990-47D4-8B14-D26FA41DB8CE}"/>
              </a:ext>
            </a:extLst>
          </p:cNvPr>
          <p:cNvSpPr>
            <a:spLocks/>
          </p:cNvSpPr>
          <p:nvPr/>
        </p:nvSpPr>
        <p:spPr bwMode="auto">
          <a:xfrm>
            <a:off x="8544955" y="2076633"/>
            <a:ext cx="139700" cy="125413"/>
          </a:xfrm>
          <a:custGeom>
            <a:avLst/>
            <a:gdLst>
              <a:gd name="T0" fmla="*/ 88 w 88"/>
              <a:gd name="T1" fmla="*/ 0 h 79"/>
              <a:gd name="T2" fmla="*/ 77 w 88"/>
              <a:gd name="T3" fmla="*/ 79 h 79"/>
              <a:gd name="T4" fmla="*/ 50 w 88"/>
              <a:gd name="T5" fmla="*/ 79 h 79"/>
              <a:gd name="T6" fmla="*/ 33 w 88"/>
              <a:gd name="T7" fmla="*/ 39 h 79"/>
              <a:gd name="T8" fmla="*/ 27 w 88"/>
              <a:gd name="T9" fmla="*/ 79 h 79"/>
              <a:gd name="T10" fmla="*/ 0 w 88"/>
              <a:gd name="T11" fmla="*/ 79 h 79"/>
              <a:gd name="T12" fmla="*/ 11 w 88"/>
              <a:gd name="T13" fmla="*/ 0 h 79"/>
              <a:gd name="T14" fmla="*/ 40 w 88"/>
              <a:gd name="T15" fmla="*/ 0 h 79"/>
              <a:gd name="T16" fmla="*/ 57 w 88"/>
              <a:gd name="T17" fmla="*/ 40 h 79"/>
              <a:gd name="T18" fmla="*/ 62 w 88"/>
              <a:gd name="T19" fmla="*/ 0 h 79"/>
              <a:gd name="T20" fmla="*/ 88 w 88"/>
              <a:gd name="T21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8" h="79">
                <a:moveTo>
                  <a:pt x="88" y="0"/>
                </a:moveTo>
                <a:lnTo>
                  <a:pt x="77" y="79"/>
                </a:lnTo>
                <a:lnTo>
                  <a:pt x="50" y="79"/>
                </a:lnTo>
                <a:lnTo>
                  <a:pt x="33" y="39"/>
                </a:lnTo>
                <a:lnTo>
                  <a:pt x="27" y="79"/>
                </a:lnTo>
                <a:lnTo>
                  <a:pt x="0" y="79"/>
                </a:lnTo>
                <a:lnTo>
                  <a:pt x="11" y="0"/>
                </a:lnTo>
                <a:lnTo>
                  <a:pt x="40" y="0"/>
                </a:lnTo>
                <a:lnTo>
                  <a:pt x="57" y="40"/>
                </a:lnTo>
                <a:lnTo>
                  <a:pt x="62" y="0"/>
                </a:lnTo>
                <a:lnTo>
                  <a:pt x="8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14" name="Freeform 1240">
            <a:extLst>
              <a:ext uri="{FF2B5EF4-FFF2-40B4-BE49-F238E27FC236}">
                <a16:creationId xmlns:a16="http://schemas.microsoft.com/office/drawing/2014/main" id="{9FCD4EE5-2B50-47D8-9BE9-79EF4708A116}"/>
              </a:ext>
            </a:extLst>
          </p:cNvPr>
          <p:cNvSpPr>
            <a:spLocks noEditPoints="1"/>
          </p:cNvSpPr>
          <p:nvPr/>
        </p:nvSpPr>
        <p:spPr bwMode="auto">
          <a:xfrm>
            <a:off x="8686243" y="2102033"/>
            <a:ext cx="100013" cy="101600"/>
          </a:xfrm>
          <a:custGeom>
            <a:avLst/>
            <a:gdLst>
              <a:gd name="T0" fmla="*/ 27 w 63"/>
              <a:gd name="T1" fmla="*/ 40 h 64"/>
              <a:gd name="T2" fmla="*/ 32 w 63"/>
              <a:gd name="T3" fmla="*/ 44 h 64"/>
              <a:gd name="T4" fmla="*/ 38 w 63"/>
              <a:gd name="T5" fmla="*/ 44 h 64"/>
              <a:gd name="T6" fmla="*/ 55 w 63"/>
              <a:gd name="T7" fmla="*/ 43 h 64"/>
              <a:gd name="T8" fmla="*/ 55 w 63"/>
              <a:gd name="T9" fmla="*/ 61 h 64"/>
              <a:gd name="T10" fmla="*/ 33 w 63"/>
              <a:gd name="T11" fmla="*/ 64 h 64"/>
              <a:gd name="T12" fmla="*/ 25 w 63"/>
              <a:gd name="T13" fmla="*/ 63 h 64"/>
              <a:gd name="T14" fmla="*/ 14 w 63"/>
              <a:gd name="T15" fmla="*/ 61 h 64"/>
              <a:gd name="T16" fmla="*/ 5 w 63"/>
              <a:gd name="T17" fmla="*/ 53 h 64"/>
              <a:gd name="T18" fmla="*/ 2 w 63"/>
              <a:gd name="T19" fmla="*/ 43 h 64"/>
              <a:gd name="T20" fmla="*/ 0 w 63"/>
              <a:gd name="T21" fmla="*/ 37 h 64"/>
              <a:gd name="T22" fmla="*/ 4 w 63"/>
              <a:gd name="T23" fmla="*/ 22 h 64"/>
              <a:gd name="T24" fmla="*/ 12 w 63"/>
              <a:gd name="T25" fmla="*/ 10 h 64"/>
              <a:gd name="T26" fmla="*/ 23 w 63"/>
              <a:gd name="T27" fmla="*/ 3 h 64"/>
              <a:gd name="T28" fmla="*/ 38 w 63"/>
              <a:gd name="T29" fmla="*/ 0 h 64"/>
              <a:gd name="T30" fmla="*/ 44 w 63"/>
              <a:gd name="T31" fmla="*/ 0 h 64"/>
              <a:gd name="T32" fmla="*/ 53 w 63"/>
              <a:gd name="T33" fmla="*/ 3 h 64"/>
              <a:gd name="T34" fmla="*/ 59 w 63"/>
              <a:gd name="T35" fmla="*/ 8 h 64"/>
              <a:gd name="T36" fmla="*/ 63 w 63"/>
              <a:gd name="T37" fmla="*/ 15 h 64"/>
              <a:gd name="T38" fmla="*/ 63 w 63"/>
              <a:gd name="T39" fmla="*/ 20 h 64"/>
              <a:gd name="T40" fmla="*/ 59 w 63"/>
              <a:gd name="T41" fmla="*/ 32 h 64"/>
              <a:gd name="T42" fmla="*/ 50 w 63"/>
              <a:gd name="T43" fmla="*/ 38 h 64"/>
              <a:gd name="T44" fmla="*/ 39 w 63"/>
              <a:gd name="T45" fmla="*/ 40 h 64"/>
              <a:gd name="T46" fmla="*/ 27 w 63"/>
              <a:gd name="T47" fmla="*/ 40 h 64"/>
              <a:gd name="T48" fmla="*/ 42 w 63"/>
              <a:gd name="T49" fmla="*/ 20 h 64"/>
              <a:gd name="T50" fmla="*/ 38 w 63"/>
              <a:gd name="T51" fmla="*/ 17 h 64"/>
              <a:gd name="T52" fmla="*/ 34 w 63"/>
              <a:gd name="T53" fmla="*/ 18 h 64"/>
              <a:gd name="T54" fmla="*/ 29 w 63"/>
              <a:gd name="T55" fmla="*/ 23 h 64"/>
              <a:gd name="T56" fmla="*/ 28 w 63"/>
              <a:gd name="T57" fmla="*/ 25 h 64"/>
              <a:gd name="T58" fmla="*/ 37 w 63"/>
              <a:gd name="T59" fmla="*/ 25 h 64"/>
              <a:gd name="T60" fmla="*/ 40 w 63"/>
              <a:gd name="T61" fmla="*/ 22 h 64"/>
              <a:gd name="T62" fmla="*/ 42 w 63"/>
              <a:gd name="T63" fmla="*/ 2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3" h="64">
                <a:moveTo>
                  <a:pt x="27" y="40"/>
                </a:moveTo>
                <a:lnTo>
                  <a:pt x="27" y="40"/>
                </a:lnTo>
                <a:lnTo>
                  <a:pt x="29" y="43"/>
                </a:lnTo>
                <a:lnTo>
                  <a:pt x="32" y="44"/>
                </a:lnTo>
                <a:lnTo>
                  <a:pt x="38" y="44"/>
                </a:lnTo>
                <a:lnTo>
                  <a:pt x="38" y="44"/>
                </a:lnTo>
                <a:lnTo>
                  <a:pt x="47" y="44"/>
                </a:lnTo>
                <a:lnTo>
                  <a:pt x="55" y="43"/>
                </a:lnTo>
                <a:lnTo>
                  <a:pt x="55" y="61"/>
                </a:lnTo>
                <a:lnTo>
                  <a:pt x="55" y="61"/>
                </a:lnTo>
                <a:lnTo>
                  <a:pt x="45" y="63"/>
                </a:lnTo>
                <a:lnTo>
                  <a:pt x="33" y="64"/>
                </a:lnTo>
                <a:lnTo>
                  <a:pt x="33" y="64"/>
                </a:lnTo>
                <a:lnTo>
                  <a:pt x="25" y="63"/>
                </a:lnTo>
                <a:lnTo>
                  <a:pt x="19" y="62"/>
                </a:lnTo>
                <a:lnTo>
                  <a:pt x="14" y="61"/>
                </a:lnTo>
                <a:lnTo>
                  <a:pt x="9" y="57"/>
                </a:lnTo>
                <a:lnTo>
                  <a:pt x="5" y="53"/>
                </a:lnTo>
                <a:lnTo>
                  <a:pt x="3" y="49"/>
                </a:lnTo>
                <a:lnTo>
                  <a:pt x="2" y="43"/>
                </a:lnTo>
                <a:lnTo>
                  <a:pt x="0" y="37"/>
                </a:lnTo>
                <a:lnTo>
                  <a:pt x="0" y="37"/>
                </a:lnTo>
                <a:lnTo>
                  <a:pt x="2" y="29"/>
                </a:lnTo>
                <a:lnTo>
                  <a:pt x="4" y="22"/>
                </a:lnTo>
                <a:lnTo>
                  <a:pt x="7" y="15"/>
                </a:lnTo>
                <a:lnTo>
                  <a:pt x="12" y="10"/>
                </a:lnTo>
                <a:lnTo>
                  <a:pt x="17" y="7"/>
                </a:lnTo>
                <a:lnTo>
                  <a:pt x="23" y="3"/>
                </a:lnTo>
                <a:lnTo>
                  <a:pt x="30" y="0"/>
                </a:lnTo>
                <a:lnTo>
                  <a:pt x="38" y="0"/>
                </a:lnTo>
                <a:lnTo>
                  <a:pt x="38" y="0"/>
                </a:lnTo>
                <a:lnTo>
                  <a:pt x="44" y="0"/>
                </a:lnTo>
                <a:lnTo>
                  <a:pt x="48" y="2"/>
                </a:lnTo>
                <a:lnTo>
                  <a:pt x="53" y="3"/>
                </a:lnTo>
                <a:lnTo>
                  <a:pt x="57" y="5"/>
                </a:lnTo>
                <a:lnTo>
                  <a:pt x="59" y="8"/>
                </a:lnTo>
                <a:lnTo>
                  <a:pt x="62" y="12"/>
                </a:lnTo>
                <a:lnTo>
                  <a:pt x="63" y="15"/>
                </a:lnTo>
                <a:lnTo>
                  <a:pt x="63" y="20"/>
                </a:lnTo>
                <a:lnTo>
                  <a:pt x="63" y="20"/>
                </a:lnTo>
                <a:lnTo>
                  <a:pt x="62" y="27"/>
                </a:lnTo>
                <a:lnTo>
                  <a:pt x="59" y="32"/>
                </a:lnTo>
                <a:lnTo>
                  <a:pt x="55" y="35"/>
                </a:lnTo>
                <a:lnTo>
                  <a:pt x="50" y="38"/>
                </a:lnTo>
                <a:lnTo>
                  <a:pt x="45" y="40"/>
                </a:lnTo>
                <a:lnTo>
                  <a:pt x="39" y="40"/>
                </a:lnTo>
                <a:lnTo>
                  <a:pt x="27" y="40"/>
                </a:lnTo>
                <a:lnTo>
                  <a:pt x="27" y="40"/>
                </a:lnTo>
                <a:close/>
                <a:moveTo>
                  <a:pt x="42" y="20"/>
                </a:moveTo>
                <a:lnTo>
                  <a:pt x="42" y="20"/>
                </a:lnTo>
                <a:lnTo>
                  <a:pt x="40" y="18"/>
                </a:lnTo>
                <a:lnTo>
                  <a:pt x="38" y="17"/>
                </a:lnTo>
                <a:lnTo>
                  <a:pt x="38" y="17"/>
                </a:lnTo>
                <a:lnTo>
                  <a:pt x="34" y="18"/>
                </a:lnTo>
                <a:lnTo>
                  <a:pt x="32" y="19"/>
                </a:lnTo>
                <a:lnTo>
                  <a:pt x="29" y="23"/>
                </a:lnTo>
                <a:lnTo>
                  <a:pt x="28" y="25"/>
                </a:lnTo>
                <a:lnTo>
                  <a:pt x="28" y="25"/>
                </a:lnTo>
                <a:lnTo>
                  <a:pt x="32" y="25"/>
                </a:lnTo>
                <a:lnTo>
                  <a:pt x="37" y="25"/>
                </a:lnTo>
                <a:lnTo>
                  <a:pt x="40" y="24"/>
                </a:lnTo>
                <a:lnTo>
                  <a:pt x="40" y="22"/>
                </a:lnTo>
                <a:lnTo>
                  <a:pt x="42" y="20"/>
                </a:lnTo>
                <a:lnTo>
                  <a:pt x="42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15" name="Freeform 1241">
            <a:extLst>
              <a:ext uri="{FF2B5EF4-FFF2-40B4-BE49-F238E27FC236}">
                <a16:creationId xmlns:a16="http://schemas.microsoft.com/office/drawing/2014/main" id="{D169C372-F6DC-4783-99D6-994C7FCA6F29}"/>
              </a:ext>
            </a:extLst>
          </p:cNvPr>
          <p:cNvSpPr>
            <a:spLocks/>
          </p:cNvSpPr>
          <p:nvPr/>
        </p:nvSpPr>
        <p:spPr bwMode="auto">
          <a:xfrm>
            <a:off x="8546543" y="1574983"/>
            <a:ext cx="138113" cy="125413"/>
          </a:xfrm>
          <a:custGeom>
            <a:avLst/>
            <a:gdLst>
              <a:gd name="T0" fmla="*/ 87 w 87"/>
              <a:gd name="T1" fmla="*/ 0 h 79"/>
              <a:gd name="T2" fmla="*/ 76 w 87"/>
              <a:gd name="T3" fmla="*/ 79 h 79"/>
              <a:gd name="T4" fmla="*/ 47 w 87"/>
              <a:gd name="T5" fmla="*/ 79 h 79"/>
              <a:gd name="T6" fmla="*/ 52 w 87"/>
              <a:gd name="T7" fmla="*/ 49 h 79"/>
              <a:gd name="T8" fmla="*/ 33 w 87"/>
              <a:gd name="T9" fmla="*/ 49 h 79"/>
              <a:gd name="T10" fmla="*/ 29 w 87"/>
              <a:gd name="T11" fmla="*/ 79 h 79"/>
              <a:gd name="T12" fmla="*/ 0 w 87"/>
              <a:gd name="T13" fmla="*/ 79 h 79"/>
              <a:gd name="T14" fmla="*/ 12 w 87"/>
              <a:gd name="T15" fmla="*/ 0 h 79"/>
              <a:gd name="T16" fmla="*/ 39 w 87"/>
              <a:gd name="T17" fmla="*/ 0 h 79"/>
              <a:gd name="T18" fmla="*/ 36 w 87"/>
              <a:gd name="T19" fmla="*/ 28 h 79"/>
              <a:gd name="T20" fmla="*/ 54 w 87"/>
              <a:gd name="T21" fmla="*/ 28 h 79"/>
              <a:gd name="T22" fmla="*/ 58 w 87"/>
              <a:gd name="T23" fmla="*/ 0 h 79"/>
              <a:gd name="T24" fmla="*/ 87 w 87"/>
              <a:gd name="T25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7" h="79">
                <a:moveTo>
                  <a:pt x="87" y="0"/>
                </a:moveTo>
                <a:lnTo>
                  <a:pt x="76" y="79"/>
                </a:lnTo>
                <a:lnTo>
                  <a:pt x="47" y="79"/>
                </a:lnTo>
                <a:lnTo>
                  <a:pt x="52" y="49"/>
                </a:lnTo>
                <a:lnTo>
                  <a:pt x="33" y="49"/>
                </a:lnTo>
                <a:lnTo>
                  <a:pt x="29" y="79"/>
                </a:lnTo>
                <a:lnTo>
                  <a:pt x="0" y="79"/>
                </a:lnTo>
                <a:lnTo>
                  <a:pt x="12" y="0"/>
                </a:lnTo>
                <a:lnTo>
                  <a:pt x="39" y="0"/>
                </a:lnTo>
                <a:lnTo>
                  <a:pt x="36" y="28"/>
                </a:lnTo>
                <a:lnTo>
                  <a:pt x="54" y="28"/>
                </a:lnTo>
                <a:lnTo>
                  <a:pt x="58" y="0"/>
                </a:lnTo>
                <a:lnTo>
                  <a:pt x="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16" name="Freeform 1242">
            <a:extLst>
              <a:ext uri="{FF2B5EF4-FFF2-40B4-BE49-F238E27FC236}">
                <a16:creationId xmlns:a16="http://schemas.microsoft.com/office/drawing/2014/main" id="{CFDB80A3-9B85-4B60-A227-CDE73F04CB8F}"/>
              </a:ext>
            </a:extLst>
          </p:cNvPr>
          <p:cNvSpPr>
            <a:spLocks noEditPoints="1"/>
          </p:cNvSpPr>
          <p:nvPr/>
        </p:nvSpPr>
        <p:spPr bwMode="auto">
          <a:xfrm>
            <a:off x="8686243" y="1600383"/>
            <a:ext cx="100013" cy="101600"/>
          </a:xfrm>
          <a:custGeom>
            <a:avLst/>
            <a:gdLst>
              <a:gd name="T0" fmla="*/ 27 w 63"/>
              <a:gd name="T1" fmla="*/ 40 h 64"/>
              <a:gd name="T2" fmla="*/ 30 w 63"/>
              <a:gd name="T3" fmla="*/ 44 h 64"/>
              <a:gd name="T4" fmla="*/ 38 w 63"/>
              <a:gd name="T5" fmla="*/ 44 h 64"/>
              <a:gd name="T6" fmla="*/ 54 w 63"/>
              <a:gd name="T7" fmla="*/ 43 h 64"/>
              <a:gd name="T8" fmla="*/ 55 w 63"/>
              <a:gd name="T9" fmla="*/ 60 h 64"/>
              <a:gd name="T10" fmla="*/ 32 w 63"/>
              <a:gd name="T11" fmla="*/ 64 h 64"/>
              <a:gd name="T12" fmla="*/ 25 w 63"/>
              <a:gd name="T13" fmla="*/ 63 h 64"/>
              <a:gd name="T14" fmla="*/ 14 w 63"/>
              <a:gd name="T15" fmla="*/ 60 h 64"/>
              <a:gd name="T16" fmla="*/ 5 w 63"/>
              <a:gd name="T17" fmla="*/ 53 h 64"/>
              <a:gd name="T18" fmla="*/ 0 w 63"/>
              <a:gd name="T19" fmla="*/ 43 h 64"/>
              <a:gd name="T20" fmla="*/ 0 w 63"/>
              <a:gd name="T21" fmla="*/ 36 h 64"/>
              <a:gd name="T22" fmla="*/ 3 w 63"/>
              <a:gd name="T23" fmla="*/ 21 h 64"/>
              <a:gd name="T24" fmla="*/ 10 w 63"/>
              <a:gd name="T25" fmla="*/ 10 h 64"/>
              <a:gd name="T26" fmla="*/ 23 w 63"/>
              <a:gd name="T27" fmla="*/ 2 h 64"/>
              <a:gd name="T28" fmla="*/ 38 w 63"/>
              <a:gd name="T29" fmla="*/ 0 h 64"/>
              <a:gd name="T30" fmla="*/ 43 w 63"/>
              <a:gd name="T31" fmla="*/ 0 h 64"/>
              <a:gd name="T32" fmla="*/ 52 w 63"/>
              <a:gd name="T33" fmla="*/ 2 h 64"/>
              <a:gd name="T34" fmla="*/ 58 w 63"/>
              <a:gd name="T35" fmla="*/ 7 h 64"/>
              <a:gd name="T36" fmla="*/ 62 w 63"/>
              <a:gd name="T37" fmla="*/ 15 h 64"/>
              <a:gd name="T38" fmla="*/ 63 w 63"/>
              <a:gd name="T39" fmla="*/ 20 h 64"/>
              <a:gd name="T40" fmla="*/ 59 w 63"/>
              <a:gd name="T41" fmla="*/ 31 h 64"/>
              <a:gd name="T42" fmla="*/ 50 w 63"/>
              <a:gd name="T43" fmla="*/ 38 h 64"/>
              <a:gd name="T44" fmla="*/ 39 w 63"/>
              <a:gd name="T45" fmla="*/ 40 h 64"/>
              <a:gd name="T46" fmla="*/ 27 w 63"/>
              <a:gd name="T47" fmla="*/ 40 h 64"/>
              <a:gd name="T48" fmla="*/ 40 w 63"/>
              <a:gd name="T49" fmla="*/ 20 h 64"/>
              <a:gd name="T50" fmla="*/ 37 w 63"/>
              <a:gd name="T51" fmla="*/ 16 h 64"/>
              <a:gd name="T52" fmla="*/ 33 w 63"/>
              <a:gd name="T53" fmla="*/ 18 h 64"/>
              <a:gd name="T54" fmla="*/ 28 w 63"/>
              <a:gd name="T55" fmla="*/ 23 h 64"/>
              <a:gd name="T56" fmla="*/ 27 w 63"/>
              <a:gd name="T57" fmla="*/ 25 h 64"/>
              <a:gd name="T58" fmla="*/ 35 w 63"/>
              <a:gd name="T59" fmla="*/ 25 h 64"/>
              <a:gd name="T60" fmla="*/ 40 w 63"/>
              <a:gd name="T61" fmla="*/ 21 h 64"/>
              <a:gd name="T62" fmla="*/ 40 w 63"/>
              <a:gd name="T63" fmla="*/ 2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3" h="64">
                <a:moveTo>
                  <a:pt x="27" y="40"/>
                </a:moveTo>
                <a:lnTo>
                  <a:pt x="27" y="40"/>
                </a:lnTo>
                <a:lnTo>
                  <a:pt x="28" y="43"/>
                </a:lnTo>
                <a:lnTo>
                  <a:pt x="30" y="44"/>
                </a:lnTo>
                <a:lnTo>
                  <a:pt x="38" y="44"/>
                </a:lnTo>
                <a:lnTo>
                  <a:pt x="38" y="44"/>
                </a:lnTo>
                <a:lnTo>
                  <a:pt x="47" y="44"/>
                </a:lnTo>
                <a:lnTo>
                  <a:pt x="54" y="43"/>
                </a:lnTo>
                <a:lnTo>
                  <a:pt x="55" y="60"/>
                </a:lnTo>
                <a:lnTo>
                  <a:pt x="55" y="60"/>
                </a:lnTo>
                <a:lnTo>
                  <a:pt x="44" y="63"/>
                </a:lnTo>
                <a:lnTo>
                  <a:pt x="32" y="64"/>
                </a:lnTo>
                <a:lnTo>
                  <a:pt x="32" y="64"/>
                </a:lnTo>
                <a:lnTo>
                  <a:pt x="25" y="63"/>
                </a:lnTo>
                <a:lnTo>
                  <a:pt x="19" y="61"/>
                </a:lnTo>
                <a:lnTo>
                  <a:pt x="14" y="60"/>
                </a:lnTo>
                <a:lnTo>
                  <a:pt x="9" y="56"/>
                </a:lnTo>
                <a:lnTo>
                  <a:pt x="5" y="53"/>
                </a:lnTo>
                <a:lnTo>
                  <a:pt x="3" y="49"/>
                </a:lnTo>
                <a:lnTo>
                  <a:pt x="0" y="43"/>
                </a:lnTo>
                <a:lnTo>
                  <a:pt x="0" y="36"/>
                </a:lnTo>
                <a:lnTo>
                  <a:pt x="0" y="36"/>
                </a:lnTo>
                <a:lnTo>
                  <a:pt x="2" y="29"/>
                </a:lnTo>
                <a:lnTo>
                  <a:pt x="3" y="21"/>
                </a:lnTo>
                <a:lnTo>
                  <a:pt x="7" y="15"/>
                </a:lnTo>
                <a:lnTo>
                  <a:pt x="10" y="10"/>
                </a:lnTo>
                <a:lnTo>
                  <a:pt x="17" y="6"/>
                </a:lnTo>
                <a:lnTo>
                  <a:pt x="23" y="2"/>
                </a:lnTo>
                <a:lnTo>
                  <a:pt x="30" y="0"/>
                </a:lnTo>
                <a:lnTo>
                  <a:pt x="38" y="0"/>
                </a:lnTo>
                <a:lnTo>
                  <a:pt x="38" y="0"/>
                </a:lnTo>
                <a:lnTo>
                  <a:pt x="43" y="0"/>
                </a:lnTo>
                <a:lnTo>
                  <a:pt x="48" y="1"/>
                </a:lnTo>
                <a:lnTo>
                  <a:pt x="52" y="2"/>
                </a:lnTo>
                <a:lnTo>
                  <a:pt x="55" y="5"/>
                </a:lnTo>
                <a:lnTo>
                  <a:pt x="58" y="7"/>
                </a:lnTo>
                <a:lnTo>
                  <a:pt x="61" y="11"/>
                </a:lnTo>
                <a:lnTo>
                  <a:pt x="62" y="15"/>
                </a:lnTo>
                <a:lnTo>
                  <a:pt x="63" y="20"/>
                </a:lnTo>
                <a:lnTo>
                  <a:pt x="63" y="20"/>
                </a:lnTo>
                <a:lnTo>
                  <a:pt x="62" y="26"/>
                </a:lnTo>
                <a:lnTo>
                  <a:pt x="59" y="31"/>
                </a:lnTo>
                <a:lnTo>
                  <a:pt x="55" y="35"/>
                </a:lnTo>
                <a:lnTo>
                  <a:pt x="50" y="38"/>
                </a:lnTo>
                <a:lnTo>
                  <a:pt x="44" y="40"/>
                </a:lnTo>
                <a:lnTo>
                  <a:pt x="39" y="40"/>
                </a:lnTo>
                <a:lnTo>
                  <a:pt x="27" y="40"/>
                </a:lnTo>
                <a:lnTo>
                  <a:pt x="27" y="40"/>
                </a:lnTo>
                <a:close/>
                <a:moveTo>
                  <a:pt x="40" y="20"/>
                </a:moveTo>
                <a:lnTo>
                  <a:pt x="40" y="20"/>
                </a:lnTo>
                <a:lnTo>
                  <a:pt x="39" y="18"/>
                </a:lnTo>
                <a:lnTo>
                  <a:pt x="37" y="16"/>
                </a:lnTo>
                <a:lnTo>
                  <a:pt x="37" y="16"/>
                </a:lnTo>
                <a:lnTo>
                  <a:pt x="33" y="18"/>
                </a:lnTo>
                <a:lnTo>
                  <a:pt x="30" y="19"/>
                </a:lnTo>
                <a:lnTo>
                  <a:pt x="28" y="23"/>
                </a:lnTo>
                <a:lnTo>
                  <a:pt x="27" y="25"/>
                </a:lnTo>
                <a:lnTo>
                  <a:pt x="27" y="25"/>
                </a:lnTo>
                <a:lnTo>
                  <a:pt x="30" y="25"/>
                </a:lnTo>
                <a:lnTo>
                  <a:pt x="35" y="25"/>
                </a:lnTo>
                <a:lnTo>
                  <a:pt x="39" y="24"/>
                </a:lnTo>
                <a:lnTo>
                  <a:pt x="40" y="21"/>
                </a:lnTo>
                <a:lnTo>
                  <a:pt x="40" y="20"/>
                </a:lnTo>
                <a:lnTo>
                  <a:pt x="4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17" name="Freeform 1243">
            <a:extLst>
              <a:ext uri="{FF2B5EF4-FFF2-40B4-BE49-F238E27FC236}">
                <a16:creationId xmlns:a16="http://schemas.microsoft.com/office/drawing/2014/main" id="{21CD41DE-D8DB-421E-AF63-79B26853CB08}"/>
              </a:ext>
            </a:extLst>
          </p:cNvPr>
          <p:cNvSpPr>
            <a:spLocks/>
          </p:cNvSpPr>
          <p:nvPr/>
        </p:nvSpPr>
        <p:spPr bwMode="auto">
          <a:xfrm>
            <a:off x="8175068" y="3626033"/>
            <a:ext cx="63500" cy="122238"/>
          </a:xfrm>
          <a:custGeom>
            <a:avLst/>
            <a:gdLst>
              <a:gd name="T0" fmla="*/ 29 w 40"/>
              <a:gd name="T1" fmla="*/ 77 h 77"/>
              <a:gd name="T2" fmla="*/ 0 w 40"/>
              <a:gd name="T3" fmla="*/ 77 h 77"/>
              <a:gd name="T4" fmla="*/ 11 w 40"/>
              <a:gd name="T5" fmla="*/ 0 h 77"/>
              <a:gd name="T6" fmla="*/ 40 w 40"/>
              <a:gd name="T7" fmla="*/ 0 h 77"/>
              <a:gd name="T8" fmla="*/ 29 w 40"/>
              <a:gd name="T9" fmla="*/ 77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77">
                <a:moveTo>
                  <a:pt x="29" y="77"/>
                </a:moveTo>
                <a:lnTo>
                  <a:pt x="0" y="77"/>
                </a:lnTo>
                <a:lnTo>
                  <a:pt x="11" y="0"/>
                </a:lnTo>
                <a:lnTo>
                  <a:pt x="40" y="0"/>
                </a:lnTo>
                <a:lnTo>
                  <a:pt x="29" y="7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18" name="Freeform 1244">
            <a:extLst>
              <a:ext uri="{FF2B5EF4-FFF2-40B4-BE49-F238E27FC236}">
                <a16:creationId xmlns:a16="http://schemas.microsoft.com/office/drawing/2014/main" id="{6DA2CD63-A20D-4E0E-9AA4-88771BDCC67E}"/>
              </a:ext>
            </a:extLst>
          </p:cNvPr>
          <p:cNvSpPr>
            <a:spLocks/>
          </p:cNvSpPr>
          <p:nvPr/>
        </p:nvSpPr>
        <p:spPr bwMode="auto">
          <a:xfrm>
            <a:off x="8544955" y="3626033"/>
            <a:ext cx="146050" cy="122238"/>
          </a:xfrm>
          <a:custGeom>
            <a:avLst/>
            <a:gdLst>
              <a:gd name="T0" fmla="*/ 42 w 92"/>
              <a:gd name="T1" fmla="*/ 0 h 77"/>
              <a:gd name="T2" fmla="*/ 49 w 92"/>
              <a:gd name="T3" fmla="*/ 21 h 77"/>
              <a:gd name="T4" fmla="*/ 63 w 92"/>
              <a:gd name="T5" fmla="*/ 0 h 77"/>
              <a:gd name="T6" fmla="*/ 92 w 92"/>
              <a:gd name="T7" fmla="*/ 0 h 77"/>
              <a:gd name="T8" fmla="*/ 65 w 92"/>
              <a:gd name="T9" fmla="*/ 37 h 77"/>
              <a:gd name="T10" fmla="*/ 82 w 92"/>
              <a:gd name="T11" fmla="*/ 77 h 77"/>
              <a:gd name="T12" fmla="*/ 53 w 92"/>
              <a:gd name="T13" fmla="*/ 77 h 77"/>
              <a:gd name="T14" fmla="*/ 44 w 92"/>
              <a:gd name="T15" fmla="*/ 54 h 77"/>
              <a:gd name="T16" fmla="*/ 29 w 92"/>
              <a:gd name="T17" fmla="*/ 77 h 77"/>
              <a:gd name="T18" fmla="*/ 0 w 92"/>
              <a:gd name="T19" fmla="*/ 77 h 77"/>
              <a:gd name="T20" fmla="*/ 27 w 92"/>
              <a:gd name="T21" fmla="*/ 37 h 77"/>
              <a:gd name="T22" fmla="*/ 11 w 92"/>
              <a:gd name="T23" fmla="*/ 0 h 77"/>
              <a:gd name="T24" fmla="*/ 42 w 92"/>
              <a:gd name="T25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2" h="77">
                <a:moveTo>
                  <a:pt x="42" y="0"/>
                </a:moveTo>
                <a:lnTo>
                  <a:pt x="49" y="21"/>
                </a:lnTo>
                <a:lnTo>
                  <a:pt x="63" y="0"/>
                </a:lnTo>
                <a:lnTo>
                  <a:pt x="92" y="0"/>
                </a:lnTo>
                <a:lnTo>
                  <a:pt x="65" y="37"/>
                </a:lnTo>
                <a:lnTo>
                  <a:pt x="82" y="77"/>
                </a:lnTo>
                <a:lnTo>
                  <a:pt x="53" y="77"/>
                </a:lnTo>
                <a:lnTo>
                  <a:pt x="44" y="54"/>
                </a:lnTo>
                <a:lnTo>
                  <a:pt x="29" y="77"/>
                </a:lnTo>
                <a:lnTo>
                  <a:pt x="0" y="77"/>
                </a:lnTo>
                <a:lnTo>
                  <a:pt x="27" y="37"/>
                </a:lnTo>
                <a:lnTo>
                  <a:pt x="11" y="0"/>
                </a:lnTo>
                <a:lnTo>
                  <a:pt x="4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19" name="Freeform 1245">
            <a:extLst>
              <a:ext uri="{FF2B5EF4-FFF2-40B4-BE49-F238E27FC236}">
                <a16:creationId xmlns:a16="http://schemas.microsoft.com/office/drawing/2014/main" id="{B9A9A30F-3EF9-488A-8BCE-E6A897F77C89}"/>
              </a:ext>
            </a:extLst>
          </p:cNvPr>
          <p:cNvSpPr>
            <a:spLocks noEditPoints="1"/>
          </p:cNvSpPr>
          <p:nvPr/>
        </p:nvSpPr>
        <p:spPr bwMode="auto">
          <a:xfrm>
            <a:off x="8678305" y="3649846"/>
            <a:ext cx="100013" cy="101600"/>
          </a:xfrm>
          <a:custGeom>
            <a:avLst/>
            <a:gdLst>
              <a:gd name="T0" fmla="*/ 27 w 63"/>
              <a:gd name="T1" fmla="*/ 40 h 64"/>
              <a:gd name="T2" fmla="*/ 32 w 63"/>
              <a:gd name="T3" fmla="*/ 44 h 64"/>
              <a:gd name="T4" fmla="*/ 38 w 63"/>
              <a:gd name="T5" fmla="*/ 45 h 64"/>
              <a:gd name="T6" fmla="*/ 54 w 63"/>
              <a:gd name="T7" fmla="*/ 42 h 64"/>
              <a:gd name="T8" fmla="*/ 55 w 63"/>
              <a:gd name="T9" fmla="*/ 60 h 64"/>
              <a:gd name="T10" fmla="*/ 33 w 63"/>
              <a:gd name="T11" fmla="*/ 64 h 64"/>
              <a:gd name="T12" fmla="*/ 25 w 63"/>
              <a:gd name="T13" fmla="*/ 64 h 64"/>
              <a:gd name="T14" fmla="*/ 14 w 63"/>
              <a:gd name="T15" fmla="*/ 60 h 64"/>
              <a:gd name="T16" fmla="*/ 5 w 63"/>
              <a:gd name="T17" fmla="*/ 54 h 64"/>
              <a:gd name="T18" fmla="*/ 2 w 63"/>
              <a:gd name="T19" fmla="*/ 42 h 64"/>
              <a:gd name="T20" fmla="*/ 0 w 63"/>
              <a:gd name="T21" fmla="*/ 36 h 64"/>
              <a:gd name="T22" fmla="*/ 4 w 63"/>
              <a:gd name="T23" fmla="*/ 22 h 64"/>
              <a:gd name="T24" fmla="*/ 12 w 63"/>
              <a:gd name="T25" fmla="*/ 10 h 64"/>
              <a:gd name="T26" fmla="*/ 23 w 63"/>
              <a:gd name="T27" fmla="*/ 2 h 64"/>
              <a:gd name="T28" fmla="*/ 38 w 63"/>
              <a:gd name="T29" fmla="*/ 0 h 64"/>
              <a:gd name="T30" fmla="*/ 44 w 63"/>
              <a:gd name="T31" fmla="*/ 0 h 64"/>
              <a:gd name="T32" fmla="*/ 53 w 63"/>
              <a:gd name="T33" fmla="*/ 2 h 64"/>
              <a:gd name="T34" fmla="*/ 59 w 63"/>
              <a:gd name="T35" fmla="*/ 8 h 64"/>
              <a:gd name="T36" fmla="*/ 63 w 63"/>
              <a:gd name="T37" fmla="*/ 16 h 64"/>
              <a:gd name="T38" fmla="*/ 63 w 63"/>
              <a:gd name="T39" fmla="*/ 20 h 64"/>
              <a:gd name="T40" fmla="*/ 59 w 63"/>
              <a:gd name="T41" fmla="*/ 31 h 64"/>
              <a:gd name="T42" fmla="*/ 50 w 63"/>
              <a:gd name="T43" fmla="*/ 39 h 64"/>
              <a:gd name="T44" fmla="*/ 39 w 63"/>
              <a:gd name="T45" fmla="*/ 41 h 64"/>
              <a:gd name="T46" fmla="*/ 27 w 63"/>
              <a:gd name="T47" fmla="*/ 40 h 64"/>
              <a:gd name="T48" fmla="*/ 42 w 63"/>
              <a:gd name="T49" fmla="*/ 20 h 64"/>
              <a:gd name="T50" fmla="*/ 38 w 63"/>
              <a:gd name="T51" fmla="*/ 17 h 64"/>
              <a:gd name="T52" fmla="*/ 34 w 63"/>
              <a:gd name="T53" fmla="*/ 17 h 64"/>
              <a:gd name="T54" fmla="*/ 29 w 63"/>
              <a:gd name="T55" fmla="*/ 22 h 64"/>
              <a:gd name="T56" fmla="*/ 28 w 63"/>
              <a:gd name="T57" fmla="*/ 26 h 64"/>
              <a:gd name="T58" fmla="*/ 35 w 63"/>
              <a:gd name="T59" fmla="*/ 25 h 64"/>
              <a:gd name="T60" fmla="*/ 40 w 63"/>
              <a:gd name="T61" fmla="*/ 22 h 64"/>
              <a:gd name="T62" fmla="*/ 42 w 63"/>
              <a:gd name="T63" fmla="*/ 2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3" h="64">
                <a:moveTo>
                  <a:pt x="27" y="40"/>
                </a:moveTo>
                <a:lnTo>
                  <a:pt x="27" y="40"/>
                </a:lnTo>
                <a:lnTo>
                  <a:pt x="29" y="42"/>
                </a:lnTo>
                <a:lnTo>
                  <a:pt x="32" y="44"/>
                </a:lnTo>
                <a:lnTo>
                  <a:pt x="38" y="45"/>
                </a:lnTo>
                <a:lnTo>
                  <a:pt x="38" y="45"/>
                </a:lnTo>
                <a:lnTo>
                  <a:pt x="47" y="44"/>
                </a:lnTo>
                <a:lnTo>
                  <a:pt x="54" y="42"/>
                </a:lnTo>
                <a:lnTo>
                  <a:pt x="55" y="60"/>
                </a:lnTo>
                <a:lnTo>
                  <a:pt x="55" y="60"/>
                </a:lnTo>
                <a:lnTo>
                  <a:pt x="44" y="62"/>
                </a:lnTo>
                <a:lnTo>
                  <a:pt x="33" y="64"/>
                </a:lnTo>
                <a:lnTo>
                  <a:pt x="33" y="64"/>
                </a:lnTo>
                <a:lnTo>
                  <a:pt x="25" y="64"/>
                </a:lnTo>
                <a:lnTo>
                  <a:pt x="19" y="62"/>
                </a:lnTo>
                <a:lnTo>
                  <a:pt x="14" y="60"/>
                </a:lnTo>
                <a:lnTo>
                  <a:pt x="9" y="57"/>
                </a:lnTo>
                <a:lnTo>
                  <a:pt x="5" y="54"/>
                </a:lnTo>
                <a:lnTo>
                  <a:pt x="3" y="49"/>
                </a:lnTo>
                <a:lnTo>
                  <a:pt x="2" y="42"/>
                </a:lnTo>
                <a:lnTo>
                  <a:pt x="0" y="36"/>
                </a:lnTo>
                <a:lnTo>
                  <a:pt x="0" y="36"/>
                </a:lnTo>
                <a:lnTo>
                  <a:pt x="2" y="28"/>
                </a:lnTo>
                <a:lnTo>
                  <a:pt x="4" y="22"/>
                </a:lnTo>
                <a:lnTo>
                  <a:pt x="7" y="16"/>
                </a:lnTo>
                <a:lnTo>
                  <a:pt x="12" y="10"/>
                </a:lnTo>
                <a:lnTo>
                  <a:pt x="17" y="6"/>
                </a:lnTo>
                <a:lnTo>
                  <a:pt x="23" y="2"/>
                </a:lnTo>
                <a:lnTo>
                  <a:pt x="30" y="0"/>
                </a:lnTo>
                <a:lnTo>
                  <a:pt x="38" y="0"/>
                </a:lnTo>
                <a:lnTo>
                  <a:pt x="38" y="0"/>
                </a:lnTo>
                <a:lnTo>
                  <a:pt x="44" y="0"/>
                </a:lnTo>
                <a:lnTo>
                  <a:pt x="48" y="1"/>
                </a:lnTo>
                <a:lnTo>
                  <a:pt x="53" y="2"/>
                </a:lnTo>
                <a:lnTo>
                  <a:pt x="57" y="5"/>
                </a:lnTo>
                <a:lnTo>
                  <a:pt x="59" y="8"/>
                </a:lnTo>
                <a:lnTo>
                  <a:pt x="62" y="11"/>
                </a:lnTo>
                <a:lnTo>
                  <a:pt x="63" y="16"/>
                </a:lnTo>
                <a:lnTo>
                  <a:pt x="63" y="20"/>
                </a:lnTo>
                <a:lnTo>
                  <a:pt x="63" y="20"/>
                </a:lnTo>
                <a:lnTo>
                  <a:pt x="62" y="26"/>
                </a:lnTo>
                <a:lnTo>
                  <a:pt x="59" y="31"/>
                </a:lnTo>
                <a:lnTo>
                  <a:pt x="55" y="35"/>
                </a:lnTo>
                <a:lnTo>
                  <a:pt x="50" y="39"/>
                </a:lnTo>
                <a:lnTo>
                  <a:pt x="45" y="40"/>
                </a:lnTo>
                <a:lnTo>
                  <a:pt x="39" y="41"/>
                </a:lnTo>
                <a:lnTo>
                  <a:pt x="27" y="40"/>
                </a:lnTo>
                <a:lnTo>
                  <a:pt x="27" y="40"/>
                </a:lnTo>
                <a:close/>
                <a:moveTo>
                  <a:pt x="42" y="20"/>
                </a:moveTo>
                <a:lnTo>
                  <a:pt x="42" y="20"/>
                </a:lnTo>
                <a:lnTo>
                  <a:pt x="40" y="17"/>
                </a:lnTo>
                <a:lnTo>
                  <a:pt x="38" y="17"/>
                </a:lnTo>
                <a:lnTo>
                  <a:pt x="38" y="17"/>
                </a:lnTo>
                <a:lnTo>
                  <a:pt x="34" y="17"/>
                </a:lnTo>
                <a:lnTo>
                  <a:pt x="30" y="20"/>
                </a:lnTo>
                <a:lnTo>
                  <a:pt x="29" y="22"/>
                </a:lnTo>
                <a:lnTo>
                  <a:pt x="28" y="26"/>
                </a:lnTo>
                <a:lnTo>
                  <a:pt x="28" y="26"/>
                </a:lnTo>
                <a:lnTo>
                  <a:pt x="32" y="26"/>
                </a:lnTo>
                <a:lnTo>
                  <a:pt x="35" y="25"/>
                </a:lnTo>
                <a:lnTo>
                  <a:pt x="39" y="23"/>
                </a:lnTo>
                <a:lnTo>
                  <a:pt x="40" y="22"/>
                </a:lnTo>
                <a:lnTo>
                  <a:pt x="42" y="20"/>
                </a:lnTo>
                <a:lnTo>
                  <a:pt x="42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20" name="Freeform 1246">
            <a:extLst>
              <a:ext uri="{FF2B5EF4-FFF2-40B4-BE49-F238E27FC236}">
                <a16:creationId xmlns:a16="http://schemas.microsoft.com/office/drawing/2014/main" id="{7CB987EE-71BC-4CB7-BA6F-5518BE9B1DD0}"/>
              </a:ext>
            </a:extLst>
          </p:cNvPr>
          <p:cNvSpPr>
            <a:spLocks noEditPoints="1"/>
          </p:cNvSpPr>
          <p:nvPr/>
        </p:nvSpPr>
        <p:spPr bwMode="auto">
          <a:xfrm>
            <a:off x="8113155" y="4130858"/>
            <a:ext cx="136525" cy="123825"/>
          </a:xfrm>
          <a:custGeom>
            <a:avLst/>
            <a:gdLst>
              <a:gd name="T0" fmla="*/ 86 w 86"/>
              <a:gd name="T1" fmla="*/ 78 h 78"/>
              <a:gd name="T2" fmla="*/ 58 w 86"/>
              <a:gd name="T3" fmla="*/ 78 h 78"/>
              <a:gd name="T4" fmla="*/ 56 w 86"/>
              <a:gd name="T5" fmla="*/ 66 h 78"/>
              <a:gd name="T6" fmla="*/ 34 w 86"/>
              <a:gd name="T7" fmla="*/ 66 h 78"/>
              <a:gd name="T8" fmla="*/ 29 w 86"/>
              <a:gd name="T9" fmla="*/ 78 h 78"/>
              <a:gd name="T10" fmla="*/ 0 w 86"/>
              <a:gd name="T11" fmla="*/ 78 h 78"/>
              <a:gd name="T12" fmla="*/ 37 w 86"/>
              <a:gd name="T13" fmla="*/ 0 h 78"/>
              <a:gd name="T14" fmla="*/ 71 w 86"/>
              <a:gd name="T15" fmla="*/ 0 h 78"/>
              <a:gd name="T16" fmla="*/ 86 w 86"/>
              <a:gd name="T17" fmla="*/ 78 h 78"/>
              <a:gd name="T18" fmla="*/ 41 w 86"/>
              <a:gd name="T19" fmla="*/ 47 h 78"/>
              <a:gd name="T20" fmla="*/ 54 w 86"/>
              <a:gd name="T21" fmla="*/ 47 h 78"/>
              <a:gd name="T22" fmla="*/ 51 w 86"/>
              <a:gd name="T23" fmla="*/ 23 h 78"/>
              <a:gd name="T24" fmla="*/ 41 w 86"/>
              <a:gd name="T25" fmla="*/ 47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6" h="78">
                <a:moveTo>
                  <a:pt x="86" y="78"/>
                </a:moveTo>
                <a:lnTo>
                  <a:pt x="58" y="78"/>
                </a:lnTo>
                <a:lnTo>
                  <a:pt x="56" y="66"/>
                </a:lnTo>
                <a:lnTo>
                  <a:pt x="34" y="66"/>
                </a:lnTo>
                <a:lnTo>
                  <a:pt x="29" y="78"/>
                </a:lnTo>
                <a:lnTo>
                  <a:pt x="0" y="78"/>
                </a:lnTo>
                <a:lnTo>
                  <a:pt x="37" y="0"/>
                </a:lnTo>
                <a:lnTo>
                  <a:pt x="71" y="0"/>
                </a:lnTo>
                <a:lnTo>
                  <a:pt x="86" y="78"/>
                </a:lnTo>
                <a:close/>
                <a:moveTo>
                  <a:pt x="41" y="47"/>
                </a:moveTo>
                <a:lnTo>
                  <a:pt x="54" y="47"/>
                </a:lnTo>
                <a:lnTo>
                  <a:pt x="51" y="23"/>
                </a:lnTo>
                <a:lnTo>
                  <a:pt x="41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21" name="Freeform 1247">
            <a:extLst>
              <a:ext uri="{FF2B5EF4-FFF2-40B4-BE49-F238E27FC236}">
                <a16:creationId xmlns:a16="http://schemas.microsoft.com/office/drawing/2014/main" id="{83AD2C2D-5CB0-48FE-B5FB-20CC87304DA5}"/>
              </a:ext>
            </a:extLst>
          </p:cNvPr>
          <p:cNvSpPr>
            <a:spLocks/>
          </p:cNvSpPr>
          <p:nvPr/>
        </p:nvSpPr>
        <p:spPr bwMode="auto">
          <a:xfrm>
            <a:off x="8257618" y="4135621"/>
            <a:ext cx="76200" cy="122238"/>
          </a:xfrm>
          <a:custGeom>
            <a:avLst/>
            <a:gdLst>
              <a:gd name="T0" fmla="*/ 4 w 48"/>
              <a:gd name="T1" fmla="*/ 14 h 77"/>
              <a:gd name="T2" fmla="*/ 9 w 48"/>
              <a:gd name="T3" fmla="*/ 14 h 77"/>
              <a:gd name="T4" fmla="*/ 12 w 48"/>
              <a:gd name="T5" fmla="*/ 0 h 77"/>
              <a:gd name="T6" fmla="*/ 39 w 48"/>
              <a:gd name="T7" fmla="*/ 0 h 77"/>
              <a:gd name="T8" fmla="*/ 38 w 48"/>
              <a:gd name="T9" fmla="*/ 14 h 77"/>
              <a:gd name="T10" fmla="*/ 48 w 48"/>
              <a:gd name="T11" fmla="*/ 14 h 77"/>
              <a:gd name="T12" fmla="*/ 44 w 48"/>
              <a:gd name="T13" fmla="*/ 35 h 77"/>
              <a:gd name="T14" fmla="*/ 34 w 48"/>
              <a:gd name="T15" fmla="*/ 35 h 77"/>
              <a:gd name="T16" fmla="*/ 33 w 48"/>
              <a:gd name="T17" fmla="*/ 51 h 77"/>
              <a:gd name="T18" fmla="*/ 33 w 48"/>
              <a:gd name="T19" fmla="*/ 51 h 77"/>
              <a:gd name="T20" fmla="*/ 33 w 48"/>
              <a:gd name="T21" fmla="*/ 54 h 77"/>
              <a:gd name="T22" fmla="*/ 34 w 48"/>
              <a:gd name="T23" fmla="*/ 56 h 77"/>
              <a:gd name="T24" fmla="*/ 36 w 48"/>
              <a:gd name="T25" fmla="*/ 56 h 77"/>
              <a:gd name="T26" fmla="*/ 38 w 48"/>
              <a:gd name="T27" fmla="*/ 58 h 77"/>
              <a:gd name="T28" fmla="*/ 38 w 48"/>
              <a:gd name="T29" fmla="*/ 58 h 77"/>
              <a:gd name="T30" fmla="*/ 43 w 48"/>
              <a:gd name="T31" fmla="*/ 56 h 77"/>
              <a:gd name="T32" fmla="*/ 41 w 48"/>
              <a:gd name="T33" fmla="*/ 74 h 77"/>
              <a:gd name="T34" fmla="*/ 41 w 48"/>
              <a:gd name="T35" fmla="*/ 74 h 77"/>
              <a:gd name="T36" fmla="*/ 33 w 48"/>
              <a:gd name="T37" fmla="*/ 77 h 77"/>
              <a:gd name="T38" fmla="*/ 22 w 48"/>
              <a:gd name="T39" fmla="*/ 77 h 77"/>
              <a:gd name="T40" fmla="*/ 22 w 48"/>
              <a:gd name="T41" fmla="*/ 77 h 77"/>
              <a:gd name="T42" fmla="*/ 13 w 48"/>
              <a:gd name="T43" fmla="*/ 77 h 77"/>
              <a:gd name="T44" fmla="*/ 10 w 48"/>
              <a:gd name="T45" fmla="*/ 75 h 77"/>
              <a:gd name="T46" fmla="*/ 7 w 48"/>
              <a:gd name="T47" fmla="*/ 73 h 77"/>
              <a:gd name="T48" fmla="*/ 5 w 48"/>
              <a:gd name="T49" fmla="*/ 70 h 77"/>
              <a:gd name="T50" fmla="*/ 4 w 48"/>
              <a:gd name="T51" fmla="*/ 66 h 77"/>
              <a:gd name="T52" fmla="*/ 3 w 48"/>
              <a:gd name="T53" fmla="*/ 63 h 77"/>
              <a:gd name="T54" fmla="*/ 3 w 48"/>
              <a:gd name="T55" fmla="*/ 58 h 77"/>
              <a:gd name="T56" fmla="*/ 7 w 48"/>
              <a:gd name="T57" fmla="*/ 35 h 77"/>
              <a:gd name="T58" fmla="*/ 0 w 48"/>
              <a:gd name="T59" fmla="*/ 35 h 77"/>
              <a:gd name="T60" fmla="*/ 4 w 48"/>
              <a:gd name="T61" fmla="*/ 14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8" h="77">
                <a:moveTo>
                  <a:pt x="4" y="14"/>
                </a:moveTo>
                <a:lnTo>
                  <a:pt x="9" y="14"/>
                </a:lnTo>
                <a:lnTo>
                  <a:pt x="12" y="0"/>
                </a:lnTo>
                <a:lnTo>
                  <a:pt x="39" y="0"/>
                </a:lnTo>
                <a:lnTo>
                  <a:pt x="38" y="14"/>
                </a:lnTo>
                <a:lnTo>
                  <a:pt x="48" y="14"/>
                </a:lnTo>
                <a:lnTo>
                  <a:pt x="44" y="35"/>
                </a:lnTo>
                <a:lnTo>
                  <a:pt x="34" y="35"/>
                </a:lnTo>
                <a:lnTo>
                  <a:pt x="33" y="51"/>
                </a:lnTo>
                <a:lnTo>
                  <a:pt x="33" y="51"/>
                </a:lnTo>
                <a:lnTo>
                  <a:pt x="33" y="54"/>
                </a:lnTo>
                <a:lnTo>
                  <a:pt x="34" y="56"/>
                </a:lnTo>
                <a:lnTo>
                  <a:pt x="36" y="56"/>
                </a:lnTo>
                <a:lnTo>
                  <a:pt x="38" y="58"/>
                </a:lnTo>
                <a:lnTo>
                  <a:pt x="38" y="58"/>
                </a:lnTo>
                <a:lnTo>
                  <a:pt x="43" y="56"/>
                </a:lnTo>
                <a:lnTo>
                  <a:pt x="41" y="74"/>
                </a:lnTo>
                <a:lnTo>
                  <a:pt x="41" y="74"/>
                </a:lnTo>
                <a:lnTo>
                  <a:pt x="33" y="77"/>
                </a:lnTo>
                <a:lnTo>
                  <a:pt x="22" y="77"/>
                </a:lnTo>
                <a:lnTo>
                  <a:pt x="22" y="77"/>
                </a:lnTo>
                <a:lnTo>
                  <a:pt x="13" y="77"/>
                </a:lnTo>
                <a:lnTo>
                  <a:pt x="10" y="75"/>
                </a:lnTo>
                <a:lnTo>
                  <a:pt x="7" y="73"/>
                </a:lnTo>
                <a:lnTo>
                  <a:pt x="5" y="70"/>
                </a:lnTo>
                <a:lnTo>
                  <a:pt x="4" y="66"/>
                </a:lnTo>
                <a:lnTo>
                  <a:pt x="3" y="63"/>
                </a:lnTo>
                <a:lnTo>
                  <a:pt x="3" y="58"/>
                </a:lnTo>
                <a:lnTo>
                  <a:pt x="7" y="35"/>
                </a:lnTo>
                <a:lnTo>
                  <a:pt x="0" y="35"/>
                </a:lnTo>
                <a:lnTo>
                  <a:pt x="4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22" name="Freeform 1248">
            <a:extLst>
              <a:ext uri="{FF2B5EF4-FFF2-40B4-BE49-F238E27FC236}">
                <a16:creationId xmlns:a16="http://schemas.microsoft.com/office/drawing/2014/main" id="{914FE944-3EF3-444E-A58C-D8D76C3EAFDC}"/>
              </a:ext>
            </a:extLst>
          </p:cNvPr>
          <p:cNvSpPr>
            <a:spLocks noEditPoints="1"/>
          </p:cNvSpPr>
          <p:nvPr/>
        </p:nvSpPr>
        <p:spPr bwMode="auto">
          <a:xfrm>
            <a:off x="8541780" y="4137208"/>
            <a:ext cx="125413" cy="128588"/>
          </a:xfrm>
          <a:custGeom>
            <a:avLst/>
            <a:gdLst>
              <a:gd name="T0" fmla="*/ 57 w 79"/>
              <a:gd name="T1" fmla="*/ 50 h 81"/>
              <a:gd name="T2" fmla="*/ 57 w 79"/>
              <a:gd name="T3" fmla="*/ 50 h 81"/>
              <a:gd name="T4" fmla="*/ 62 w 79"/>
              <a:gd name="T5" fmla="*/ 57 h 81"/>
              <a:gd name="T6" fmla="*/ 67 w 79"/>
              <a:gd name="T7" fmla="*/ 59 h 81"/>
              <a:gd name="T8" fmla="*/ 72 w 79"/>
              <a:gd name="T9" fmla="*/ 60 h 81"/>
              <a:gd name="T10" fmla="*/ 76 w 79"/>
              <a:gd name="T11" fmla="*/ 60 h 81"/>
              <a:gd name="T12" fmla="*/ 74 w 79"/>
              <a:gd name="T13" fmla="*/ 78 h 81"/>
              <a:gd name="T14" fmla="*/ 74 w 79"/>
              <a:gd name="T15" fmla="*/ 78 h 81"/>
              <a:gd name="T16" fmla="*/ 66 w 79"/>
              <a:gd name="T17" fmla="*/ 81 h 81"/>
              <a:gd name="T18" fmla="*/ 57 w 79"/>
              <a:gd name="T19" fmla="*/ 81 h 81"/>
              <a:gd name="T20" fmla="*/ 57 w 79"/>
              <a:gd name="T21" fmla="*/ 81 h 81"/>
              <a:gd name="T22" fmla="*/ 50 w 79"/>
              <a:gd name="T23" fmla="*/ 79 h 81"/>
              <a:gd name="T24" fmla="*/ 47 w 79"/>
              <a:gd name="T25" fmla="*/ 78 h 81"/>
              <a:gd name="T26" fmla="*/ 44 w 79"/>
              <a:gd name="T27" fmla="*/ 76 h 81"/>
              <a:gd name="T28" fmla="*/ 39 w 79"/>
              <a:gd name="T29" fmla="*/ 68 h 81"/>
              <a:gd name="T30" fmla="*/ 32 w 79"/>
              <a:gd name="T31" fmla="*/ 55 h 81"/>
              <a:gd name="T32" fmla="*/ 32 w 79"/>
              <a:gd name="T33" fmla="*/ 55 h 81"/>
              <a:gd name="T34" fmla="*/ 31 w 79"/>
              <a:gd name="T35" fmla="*/ 55 h 81"/>
              <a:gd name="T36" fmla="*/ 27 w 79"/>
              <a:gd name="T37" fmla="*/ 79 h 81"/>
              <a:gd name="T38" fmla="*/ 0 w 79"/>
              <a:gd name="T39" fmla="*/ 79 h 81"/>
              <a:gd name="T40" fmla="*/ 11 w 79"/>
              <a:gd name="T41" fmla="*/ 3 h 81"/>
              <a:gd name="T42" fmla="*/ 11 w 79"/>
              <a:gd name="T43" fmla="*/ 3 h 81"/>
              <a:gd name="T44" fmla="*/ 23 w 79"/>
              <a:gd name="T45" fmla="*/ 0 h 81"/>
              <a:gd name="T46" fmla="*/ 40 w 79"/>
              <a:gd name="T47" fmla="*/ 0 h 81"/>
              <a:gd name="T48" fmla="*/ 40 w 79"/>
              <a:gd name="T49" fmla="*/ 0 h 81"/>
              <a:gd name="T50" fmla="*/ 54 w 79"/>
              <a:gd name="T51" fmla="*/ 1 h 81"/>
              <a:gd name="T52" fmla="*/ 61 w 79"/>
              <a:gd name="T53" fmla="*/ 3 h 81"/>
              <a:gd name="T54" fmla="*/ 66 w 79"/>
              <a:gd name="T55" fmla="*/ 5 h 81"/>
              <a:gd name="T56" fmla="*/ 71 w 79"/>
              <a:gd name="T57" fmla="*/ 8 h 81"/>
              <a:gd name="T58" fmla="*/ 75 w 79"/>
              <a:gd name="T59" fmla="*/ 11 h 81"/>
              <a:gd name="T60" fmla="*/ 77 w 79"/>
              <a:gd name="T61" fmla="*/ 17 h 81"/>
              <a:gd name="T62" fmla="*/ 79 w 79"/>
              <a:gd name="T63" fmla="*/ 24 h 81"/>
              <a:gd name="T64" fmla="*/ 79 w 79"/>
              <a:gd name="T65" fmla="*/ 24 h 81"/>
              <a:gd name="T66" fmla="*/ 77 w 79"/>
              <a:gd name="T67" fmla="*/ 29 h 81"/>
              <a:gd name="T68" fmla="*/ 76 w 79"/>
              <a:gd name="T69" fmla="*/ 34 h 81"/>
              <a:gd name="T70" fmla="*/ 75 w 79"/>
              <a:gd name="T71" fmla="*/ 38 h 81"/>
              <a:gd name="T72" fmla="*/ 72 w 79"/>
              <a:gd name="T73" fmla="*/ 42 h 81"/>
              <a:gd name="T74" fmla="*/ 66 w 79"/>
              <a:gd name="T75" fmla="*/ 47 h 81"/>
              <a:gd name="T76" fmla="*/ 57 w 79"/>
              <a:gd name="T77" fmla="*/ 50 h 81"/>
              <a:gd name="T78" fmla="*/ 57 w 79"/>
              <a:gd name="T79" fmla="*/ 50 h 81"/>
              <a:gd name="T80" fmla="*/ 50 w 79"/>
              <a:gd name="T81" fmla="*/ 28 h 81"/>
              <a:gd name="T82" fmla="*/ 50 w 79"/>
              <a:gd name="T83" fmla="*/ 28 h 81"/>
              <a:gd name="T84" fmla="*/ 49 w 79"/>
              <a:gd name="T85" fmla="*/ 24 h 81"/>
              <a:gd name="T86" fmla="*/ 46 w 79"/>
              <a:gd name="T87" fmla="*/ 23 h 81"/>
              <a:gd name="T88" fmla="*/ 42 w 79"/>
              <a:gd name="T89" fmla="*/ 22 h 81"/>
              <a:gd name="T90" fmla="*/ 39 w 79"/>
              <a:gd name="T91" fmla="*/ 20 h 81"/>
              <a:gd name="T92" fmla="*/ 39 w 79"/>
              <a:gd name="T93" fmla="*/ 20 h 81"/>
              <a:gd name="T94" fmla="*/ 36 w 79"/>
              <a:gd name="T95" fmla="*/ 22 h 81"/>
              <a:gd name="T96" fmla="*/ 34 w 79"/>
              <a:gd name="T97" fmla="*/ 37 h 81"/>
              <a:gd name="T98" fmla="*/ 34 w 79"/>
              <a:gd name="T99" fmla="*/ 37 h 81"/>
              <a:gd name="T100" fmla="*/ 36 w 79"/>
              <a:gd name="T101" fmla="*/ 37 h 81"/>
              <a:gd name="T102" fmla="*/ 36 w 79"/>
              <a:gd name="T103" fmla="*/ 37 h 81"/>
              <a:gd name="T104" fmla="*/ 40 w 79"/>
              <a:gd name="T105" fmla="*/ 37 h 81"/>
              <a:gd name="T106" fmla="*/ 45 w 79"/>
              <a:gd name="T107" fmla="*/ 35 h 81"/>
              <a:gd name="T108" fmla="*/ 49 w 79"/>
              <a:gd name="T109" fmla="*/ 33 h 81"/>
              <a:gd name="T110" fmla="*/ 50 w 79"/>
              <a:gd name="T111" fmla="*/ 30 h 81"/>
              <a:gd name="T112" fmla="*/ 50 w 79"/>
              <a:gd name="T113" fmla="*/ 28 h 81"/>
              <a:gd name="T114" fmla="*/ 50 w 79"/>
              <a:gd name="T115" fmla="*/ 28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9" h="81">
                <a:moveTo>
                  <a:pt x="57" y="50"/>
                </a:moveTo>
                <a:lnTo>
                  <a:pt x="57" y="50"/>
                </a:lnTo>
                <a:lnTo>
                  <a:pt x="62" y="57"/>
                </a:lnTo>
                <a:lnTo>
                  <a:pt x="67" y="59"/>
                </a:lnTo>
                <a:lnTo>
                  <a:pt x="72" y="60"/>
                </a:lnTo>
                <a:lnTo>
                  <a:pt x="76" y="60"/>
                </a:lnTo>
                <a:lnTo>
                  <a:pt x="74" y="78"/>
                </a:lnTo>
                <a:lnTo>
                  <a:pt x="74" y="78"/>
                </a:lnTo>
                <a:lnTo>
                  <a:pt x="66" y="81"/>
                </a:lnTo>
                <a:lnTo>
                  <a:pt x="57" y="81"/>
                </a:lnTo>
                <a:lnTo>
                  <a:pt x="57" y="81"/>
                </a:lnTo>
                <a:lnTo>
                  <a:pt x="50" y="79"/>
                </a:lnTo>
                <a:lnTo>
                  <a:pt x="47" y="78"/>
                </a:lnTo>
                <a:lnTo>
                  <a:pt x="44" y="76"/>
                </a:lnTo>
                <a:lnTo>
                  <a:pt x="39" y="68"/>
                </a:lnTo>
                <a:lnTo>
                  <a:pt x="32" y="55"/>
                </a:lnTo>
                <a:lnTo>
                  <a:pt x="32" y="55"/>
                </a:lnTo>
                <a:lnTo>
                  <a:pt x="31" y="55"/>
                </a:lnTo>
                <a:lnTo>
                  <a:pt x="27" y="79"/>
                </a:lnTo>
                <a:lnTo>
                  <a:pt x="0" y="79"/>
                </a:lnTo>
                <a:lnTo>
                  <a:pt x="11" y="3"/>
                </a:lnTo>
                <a:lnTo>
                  <a:pt x="11" y="3"/>
                </a:lnTo>
                <a:lnTo>
                  <a:pt x="23" y="0"/>
                </a:lnTo>
                <a:lnTo>
                  <a:pt x="40" y="0"/>
                </a:lnTo>
                <a:lnTo>
                  <a:pt x="40" y="0"/>
                </a:lnTo>
                <a:lnTo>
                  <a:pt x="54" y="1"/>
                </a:lnTo>
                <a:lnTo>
                  <a:pt x="61" y="3"/>
                </a:lnTo>
                <a:lnTo>
                  <a:pt x="66" y="5"/>
                </a:lnTo>
                <a:lnTo>
                  <a:pt x="71" y="8"/>
                </a:lnTo>
                <a:lnTo>
                  <a:pt x="75" y="11"/>
                </a:lnTo>
                <a:lnTo>
                  <a:pt x="77" y="17"/>
                </a:lnTo>
                <a:lnTo>
                  <a:pt x="79" y="24"/>
                </a:lnTo>
                <a:lnTo>
                  <a:pt x="79" y="24"/>
                </a:lnTo>
                <a:lnTo>
                  <a:pt x="77" y="29"/>
                </a:lnTo>
                <a:lnTo>
                  <a:pt x="76" y="34"/>
                </a:lnTo>
                <a:lnTo>
                  <a:pt x="75" y="38"/>
                </a:lnTo>
                <a:lnTo>
                  <a:pt x="72" y="42"/>
                </a:lnTo>
                <a:lnTo>
                  <a:pt x="66" y="47"/>
                </a:lnTo>
                <a:lnTo>
                  <a:pt x="57" y="50"/>
                </a:lnTo>
                <a:lnTo>
                  <a:pt x="57" y="50"/>
                </a:lnTo>
                <a:close/>
                <a:moveTo>
                  <a:pt x="50" y="28"/>
                </a:moveTo>
                <a:lnTo>
                  <a:pt x="50" y="28"/>
                </a:lnTo>
                <a:lnTo>
                  <a:pt x="49" y="24"/>
                </a:lnTo>
                <a:lnTo>
                  <a:pt x="46" y="23"/>
                </a:lnTo>
                <a:lnTo>
                  <a:pt x="42" y="22"/>
                </a:lnTo>
                <a:lnTo>
                  <a:pt x="39" y="20"/>
                </a:lnTo>
                <a:lnTo>
                  <a:pt x="39" y="20"/>
                </a:lnTo>
                <a:lnTo>
                  <a:pt x="36" y="22"/>
                </a:lnTo>
                <a:lnTo>
                  <a:pt x="34" y="37"/>
                </a:lnTo>
                <a:lnTo>
                  <a:pt x="34" y="37"/>
                </a:lnTo>
                <a:lnTo>
                  <a:pt x="36" y="37"/>
                </a:lnTo>
                <a:lnTo>
                  <a:pt x="36" y="37"/>
                </a:lnTo>
                <a:lnTo>
                  <a:pt x="40" y="37"/>
                </a:lnTo>
                <a:lnTo>
                  <a:pt x="45" y="35"/>
                </a:lnTo>
                <a:lnTo>
                  <a:pt x="49" y="33"/>
                </a:lnTo>
                <a:lnTo>
                  <a:pt x="50" y="30"/>
                </a:lnTo>
                <a:lnTo>
                  <a:pt x="50" y="28"/>
                </a:lnTo>
                <a:lnTo>
                  <a:pt x="50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23" name="Freeform 1249">
            <a:extLst>
              <a:ext uri="{FF2B5EF4-FFF2-40B4-BE49-F238E27FC236}">
                <a16:creationId xmlns:a16="http://schemas.microsoft.com/office/drawing/2014/main" id="{5CCB422F-E397-40A3-B682-5B871DA98515}"/>
              </a:ext>
            </a:extLst>
          </p:cNvPr>
          <p:cNvSpPr>
            <a:spLocks/>
          </p:cNvSpPr>
          <p:nvPr/>
        </p:nvSpPr>
        <p:spPr bwMode="auto">
          <a:xfrm>
            <a:off x="8671955" y="4164196"/>
            <a:ext cx="120650" cy="101600"/>
          </a:xfrm>
          <a:custGeom>
            <a:avLst/>
            <a:gdLst>
              <a:gd name="T0" fmla="*/ 70 w 76"/>
              <a:gd name="T1" fmla="*/ 41 h 64"/>
              <a:gd name="T2" fmla="*/ 70 w 76"/>
              <a:gd name="T3" fmla="*/ 41 h 64"/>
              <a:gd name="T4" fmla="*/ 70 w 76"/>
              <a:gd name="T5" fmla="*/ 43 h 64"/>
              <a:gd name="T6" fmla="*/ 71 w 76"/>
              <a:gd name="T7" fmla="*/ 45 h 64"/>
              <a:gd name="T8" fmla="*/ 73 w 76"/>
              <a:gd name="T9" fmla="*/ 45 h 64"/>
              <a:gd name="T10" fmla="*/ 76 w 76"/>
              <a:gd name="T11" fmla="*/ 45 h 64"/>
              <a:gd name="T12" fmla="*/ 73 w 76"/>
              <a:gd name="T13" fmla="*/ 62 h 64"/>
              <a:gd name="T14" fmla="*/ 73 w 76"/>
              <a:gd name="T15" fmla="*/ 62 h 64"/>
              <a:gd name="T16" fmla="*/ 66 w 76"/>
              <a:gd name="T17" fmla="*/ 64 h 64"/>
              <a:gd name="T18" fmla="*/ 57 w 76"/>
              <a:gd name="T19" fmla="*/ 64 h 64"/>
              <a:gd name="T20" fmla="*/ 57 w 76"/>
              <a:gd name="T21" fmla="*/ 64 h 64"/>
              <a:gd name="T22" fmla="*/ 53 w 76"/>
              <a:gd name="T23" fmla="*/ 64 h 64"/>
              <a:gd name="T24" fmla="*/ 49 w 76"/>
              <a:gd name="T25" fmla="*/ 62 h 64"/>
              <a:gd name="T26" fmla="*/ 46 w 76"/>
              <a:gd name="T27" fmla="*/ 61 h 64"/>
              <a:gd name="T28" fmla="*/ 43 w 76"/>
              <a:gd name="T29" fmla="*/ 59 h 64"/>
              <a:gd name="T30" fmla="*/ 42 w 76"/>
              <a:gd name="T31" fmla="*/ 56 h 64"/>
              <a:gd name="T32" fmla="*/ 41 w 76"/>
              <a:gd name="T33" fmla="*/ 54 h 64"/>
              <a:gd name="T34" fmla="*/ 41 w 76"/>
              <a:gd name="T35" fmla="*/ 47 h 64"/>
              <a:gd name="T36" fmla="*/ 43 w 76"/>
              <a:gd name="T37" fmla="*/ 27 h 64"/>
              <a:gd name="T38" fmla="*/ 43 w 76"/>
              <a:gd name="T39" fmla="*/ 27 h 64"/>
              <a:gd name="T40" fmla="*/ 43 w 76"/>
              <a:gd name="T41" fmla="*/ 25 h 64"/>
              <a:gd name="T42" fmla="*/ 42 w 76"/>
              <a:gd name="T43" fmla="*/ 23 h 64"/>
              <a:gd name="T44" fmla="*/ 41 w 76"/>
              <a:gd name="T45" fmla="*/ 22 h 64"/>
              <a:gd name="T46" fmla="*/ 39 w 76"/>
              <a:gd name="T47" fmla="*/ 22 h 64"/>
              <a:gd name="T48" fmla="*/ 39 w 76"/>
              <a:gd name="T49" fmla="*/ 22 h 64"/>
              <a:gd name="T50" fmla="*/ 37 w 76"/>
              <a:gd name="T51" fmla="*/ 22 h 64"/>
              <a:gd name="T52" fmla="*/ 36 w 76"/>
              <a:gd name="T53" fmla="*/ 23 h 64"/>
              <a:gd name="T54" fmla="*/ 33 w 76"/>
              <a:gd name="T55" fmla="*/ 27 h 64"/>
              <a:gd name="T56" fmla="*/ 28 w 76"/>
              <a:gd name="T57" fmla="*/ 62 h 64"/>
              <a:gd name="T58" fmla="*/ 0 w 76"/>
              <a:gd name="T59" fmla="*/ 62 h 64"/>
              <a:gd name="T60" fmla="*/ 9 w 76"/>
              <a:gd name="T61" fmla="*/ 1 h 64"/>
              <a:gd name="T62" fmla="*/ 36 w 76"/>
              <a:gd name="T63" fmla="*/ 1 h 64"/>
              <a:gd name="T64" fmla="*/ 36 w 76"/>
              <a:gd name="T65" fmla="*/ 7 h 64"/>
              <a:gd name="T66" fmla="*/ 36 w 76"/>
              <a:gd name="T67" fmla="*/ 7 h 64"/>
              <a:gd name="T68" fmla="*/ 39 w 76"/>
              <a:gd name="T69" fmla="*/ 5 h 64"/>
              <a:gd name="T70" fmla="*/ 43 w 76"/>
              <a:gd name="T71" fmla="*/ 2 h 64"/>
              <a:gd name="T72" fmla="*/ 48 w 76"/>
              <a:gd name="T73" fmla="*/ 1 h 64"/>
              <a:gd name="T74" fmla="*/ 54 w 76"/>
              <a:gd name="T75" fmla="*/ 0 h 64"/>
              <a:gd name="T76" fmla="*/ 54 w 76"/>
              <a:gd name="T77" fmla="*/ 0 h 64"/>
              <a:gd name="T78" fmla="*/ 58 w 76"/>
              <a:gd name="T79" fmla="*/ 0 h 64"/>
              <a:gd name="T80" fmla="*/ 62 w 76"/>
              <a:gd name="T81" fmla="*/ 1 h 64"/>
              <a:gd name="T82" fmla="*/ 66 w 76"/>
              <a:gd name="T83" fmla="*/ 3 h 64"/>
              <a:gd name="T84" fmla="*/ 68 w 76"/>
              <a:gd name="T85" fmla="*/ 6 h 64"/>
              <a:gd name="T86" fmla="*/ 71 w 76"/>
              <a:gd name="T87" fmla="*/ 8 h 64"/>
              <a:gd name="T88" fmla="*/ 72 w 76"/>
              <a:gd name="T89" fmla="*/ 12 h 64"/>
              <a:gd name="T90" fmla="*/ 72 w 76"/>
              <a:gd name="T91" fmla="*/ 16 h 64"/>
              <a:gd name="T92" fmla="*/ 72 w 76"/>
              <a:gd name="T93" fmla="*/ 21 h 64"/>
              <a:gd name="T94" fmla="*/ 70 w 76"/>
              <a:gd name="T95" fmla="*/ 4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6" h="64">
                <a:moveTo>
                  <a:pt x="70" y="41"/>
                </a:moveTo>
                <a:lnTo>
                  <a:pt x="70" y="41"/>
                </a:lnTo>
                <a:lnTo>
                  <a:pt x="70" y="43"/>
                </a:lnTo>
                <a:lnTo>
                  <a:pt x="71" y="45"/>
                </a:lnTo>
                <a:lnTo>
                  <a:pt x="73" y="45"/>
                </a:lnTo>
                <a:lnTo>
                  <a:pt x="76" y="45"/>
                </a:lnTo>
                <a:lnTo>
                  <a:pt x="73" y="62"/>
                </a:lnTo>
                <a:lnTo>
                  <a:pt x="73" y="62"/>
                </a:lnTo>
                <a:lnTo>
                  <a:pt x="66" y="64"/>
                </a:lnTo>
                <a:lnTo>
                  <a:pt x="57" y="64"/>
                </a:lnTo>
                <a:lnTo>
                  <a:pt x="57" y="64"/>
                </a:lnTo>
                <a:lnTo>
                  <a:pt x="53" y="64"/>
                </a:lnTo>
                <a:lnTo>
                  <a:pt x="49" y="62"/>
                </a:lnTo>
                <a:lnTo>
                  <a:pt x="46" y="61"/>
                </a:lnTo>
                <a:lnTo>
                  <a:pt x="43" y="59"/>
                </a:lnTo>
                <a:lnTo>
                  <a:pt x="42" y="56"/>
                </a:lnTo>
                <a:lnTo>
                  <a:pt x="41" y="54"/>
                </a:lnTo>
                <a:lnTo>
                  <a:pt x="41" y="47"/>
                </a:lnTo>
                <a:lnTo>
                  <a:pt x="43" y="27"/>
                </a:lnTo>
                <a:lnTo>
                  <a:pt x="43" y="27"/>
                </a:lnTo>
                <a:lnTo>
                  <a:pt x="43" y="25"/>
                </a:lnTo>
                <a:lnTo>
                  <a:pt x="42" y="23"/>
                </a:lnTo>
                <a:lnTo>
                  <a:pt x="41" y="22"/>
                </a:lnTo>
                <a:lnTo>
                  <a:pt x="39" y="22"/>
                </a:lnTo>
                <a:lnTo>
                  <a:pt x="39" y="22"/>
                </a:lnTo>
                <a:lnTo>
                  <a:pt x="37" y="22"/>
                </a:lnTo>
                <a:lnTo>
                  <a:pt x="36" y="23"/>
                </a:lnTo>
                <a:lnTo>
                  <a:pt x="33" y="27"/>
                </a:lnTo>
                <a:lnTo>
                  <a:pt x="28" y="62"/>
                </a:lnTo>
                <a:lnTo>
                  <a:pt x="0" y="62"/>
                </a:lnTo>
                <a:lnTo>
                  <a:pt x="9" y="1"/>
                </a:lnTo>
                <a:lnTo>
                  <a:pt x="36" y="1"/>
                </a:lnTo>
                <a:lnTo>
                  <a:pt x="36" y="7"/>
                </a:lnTo>
                <a:lnTo>
                  <a:pt x="36" y="7"/>
                </a:lnTo>
                <a:lnTo>
                  <a:pt x="39" y="5"/>
                </a:lnTo>
                <a:lnTo>
                  <a:pt x="43" y="2"/>
                </a:lnTo>
                <a:lnTo>
                  <a:pt x="48" y="1"/>
                </a:lnTo>
                <a:lnTo>
                  <a:pt x="54" y="0"/>
                </a:lnTo>
                <a:lnTo>
                  <a:pt x="54" y="0"/>
                </a:lnTo>
                <a:lnTo>
                  <a:pt x="58" y="0"/>
                </a:lnTo>
                <a:lnTo>
                  <a:pt x="62" y="1"/>
                </a:lnTo>
                <a:lnTo>
                  <a:pt x="66" y="3"/>
                </a:lnTo>
                <a:lnTo>
                  <a:pt x="68" y="6"/>
                </a:lnTo>
                <a:lnTo>
                  <a:pt x="71" y="8"/>
                </a:lnTo>
                <a:lnTo>
                  <a:pt x="72" y="12"/>
                </a:lnTo>
                <a:lnTo>
                  <a:pt x="72" y="16"/>
                </a:lnTo>
                <a:lnTo>
                  <a:pt x="72" y="21"/>
                </a:lnTo>
                <a:lnTo>
                  <a:pt x="70" y="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24" name="Freeform 1250">
            <a:extLst>
              <a:ext uri="{FF2B5EF4-FFF2-40B4-BE49-F238E27FC236}">
                <a16:creationId xmlns:a16="http://schemas.microsoft.com/office/drawing/2014/main" id="{1844ACC2-1C8D-4865-B287-35661E9DDA52}"/>
              </a:ext>
            </a:extLst>
          </p:cNvPr>
          <p:cNvSpPr>
            <a:spLocks noEditPoints="1"/>
          </p:cNvSpPr>
          <p:nvPr/>
        </p:nvSpPr>
        <p:spPr bwMode="auto">
          <a:xfrm>
            <a:off x="6308168" y="5373871"/>
            <a:ext cx="28575" cy="66675"/>
          </a:xfrm>
          <a:custGeom>
            <a:avLst/>
            <a:gdLst>
              <a:gd name="T0" fmla="*/ 8 w 18"/>
              <a:gd name="T1" fmla="*/ 17 h 42"/>
              <a:gd name="T2" fmla="*/ 8 w 18"/>
              <a:gd name="T3" fmla="*/ 17 h 42"/>
              <a:gd name="T4" fmla="*/ 10 w 18"/>
              <a:gd name="T5" fmla="*/ 17 h 42"/>
              <a:gd name="T6" fmla="*/ 12 w 18"/>
              <a:gd name="T7" fmla="*/ 17 h 42"/>
              <a:gd name="T8" fmla="*/ 15 w 18"/>
              <a:gd name="T9" fmla="*/ 18 h 42"/>
              <a:gd name="T10" fmla="*/ 17 w 18"/>
              <a:gd name="T11" fmla="*/ 20 h 42"/>
              <a:gd name="T12" fmla="*/ 17 w 18"/>
              <a:gd name="T13" fmla="*/ 21 h 42"/>
              <a:gd name="T14" fmla="*/ 18 w 18"/>
              <a:gd name="T15" fmla="*/ 23 h 42"/>
              <a:gd name="T16" fmla="*/ 18 w 18"/>
              <a:gd name="T17" fmla="*/ 26 h 42"/>
              <a:gd name="T18" fmla="*/ 18 w 18"/>
              <a:gd name="T19" fmla="*/ 30 h 42"/>
              <a:gd name="T20" fmla="*/ 18 w 18"/>
              <a:gd name="T21" fmla="*/ 34 h 42"/>
              <a:gd name="T22" fmla="*/ 18 w 18"/>
              <a:gd name="T23" fmla="*/ 36 h 42"/>
              <a:gd name="T24" fmla="*/ 17 w 18"/>
              <a:gd name="T25" fmla="*/ 37 h 42"/>
              <a:gd name="T26" fmla="*/ 17 w 18"/>
              <a:gd name="T27" fmla="*/ 39 h 42"/>
              <a:gd name="T28" fmla="*/ 13 w 18"/>
              <a:gd name="T29" fmla="*/ 42 h 42"/>
              <a:gd name="T30" fmla="*/ 8 w 18"/>
              <a:gd name="T31" fmla="*/ 42 h 42"/>
              <a:gd name="T32" fmla="*/ 5 w 18"/>
              <a:gd name="T33" fmla="*/ 42 h 42"/>
              <a:gd name="T34" fmla="*/ 1 w 18"/>
              <a:gd name="T35" fmla="*/ 39 h 42"/>
              <a:gd name="T36" fmla="*/ 1 w 18"/>
              <a:gd name="T37" fmla="*/ 37 h 42"/>
              <a:gd name="T38" fmla="*/ 0 w 18"/>
              <a:gd name="T39" fmla="*/ 36 h 42"/>
              <a:gd name="T40" fmla="*/ 0 w 18"/>
              <a:gd name="T41" fmla="*/ 34 h 42"/>
              <a:gd name="T42" fmla="*/ 0 w 18"/>
              <a:gd name="T43" fmla="*/ 30 h 42"/>
              <a:gd name="T44" fmla="*/ 0 w 18"/>
              <a:gd name="T45" fmla="*/ 27 h 42"/>
              <a:gd name="T46" fmla="*/ 0 w 18"/>
              <a:gd name="T47" fmla="*/ 25 h 42"/>
              <a:gd name="T48" fmla="*/ 1 w 18"/>
              <a:gd name="T49" fmla="*/ 22 h 42"/>
              <a:gd name="T50" fmla="*/ 8 w 18"/>
              <a:gd name="T51" fmla="*/ 0 h 42"/>
              <a:gd name="T52" fmla="*/ 12 w 18"/>
              <a:gd name="T53" fmla="*/ 26 h 42"/>
              <a:gd name="T54" fmla="*/ 11 w 18"/>
              <a:gd name="T55" fmla="*/ 23 h 42"/>
              <a:gd name="T56" fmla="*/ 8 w 18"/>
              <a:gd name="T57" fmla="*/ 22 h 42"/>
              <a:gd name="T58" fmla="*/ 7 w 18"/>
              <a:gd name="T59" fmla="*/ 23 h 42"/>
              <a:gd name="T60" fmla="*/ 6 w 18"/>
              <a:gd name="T61" fmla="*/ 26 h 42"/>
              <a:gd name="T62" fmla="*/ 6 w 18"/>
              <a:gd name="T63" fmla="*/ 34 h 42"/>
              <a:gd name="T64" fmla="*/ 7 w 18"/>
              <a:gd name="T65" fmla="*/ 36 h 42"/>
              <a:gd name="T66" fmla="*/ 8 w 18"/>
              <a:gd name="T67" fmla="*/ 37 h 42"/>
              <a:gd name="T68" fmla="*/ 11 w 18"/>
              <a:gd name="T69" fmla="*/ 36 h 42"/>
              <a:gd name="T70" fmla="*/ 12 w 18"/>
              <a:gd name="T71" fmla="*/ 26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" h="42">
                <a:moveTo>
                  <a:pt x="16" y="0"/>
                </a:moveTo>
                <a:lnTo>
                  <a:pt x="8" y="17"/>
                </a:lnTo>
                <a:lnTo>
                  <a:pt x="8" y="17"/>
                </a:lnTo>
                <a:lnTo>
                  <a:pt x="8" y="17"/>
                </a:lnTo>
                <a:lnTo>
                  <a:pt x="10" y="17"/>
                </a:lnTo>
                <a:lnTo>
                  <a:pt x="10" y="17"/>
                </a:lnTo>
                <a:lnTo>
                  <a:pt x="12" y="17"/>
                </a:lnTo>
                <a:lnTo>
                  <a:pt x="12" y="17"/>
                </a:lnTo>
                <a:lnTo>
                  <a:pt x="15" y="18"/>
                </a:lnTo>
                <a:lnTo>
                  <a:pt x="15" y="18"/>
                </a:lnTo>
                <a:lnTo>
                  <a:pt x="17" y="20"/>
                </a:lnTo>
                <a:lnTo>
                  <a:pt x="17" y="20"/>
                </a:lnTo>
                <a:lnTo>
                  <a:pt x="17" y="21"/>
                </a:lnTo>
                <a:lnTo>
                  <a:pt x="17" y="21"/>
                </a:lnTo>
                <a:lnTo>
                  <a:pt x="18" y="23"/>
                </a:lnTo>
                <a:lnTo>
                  <a:pt x="18" y="23"/>
                </a:lnTo>
                <a:lnTo>
                  <a:pt x="18" y="26"/>
                </a:lnTo>
                <a:lnTo>
                  <a:pt x="18" y="26"/>
                </a:lnTo>
                <a:lnTo>
                  <a:pt x="18" y="30"/>
                </a:lnTo>
                <a:lnTo>
                  <a:pt x="18" y="30"/>
                </a:lnTo>
                <a:lnTo>
                  <a:pt x="18" y="34"/>
                </a:lnTo>
                <a:lnTo>
                  <a:pt x="18" y="34"/>
                </a:lnTo>
                <a:lnTo>
                  <a:pt x="18" y="36"/>
                </a:lnTo>
                <a:lnTo>
                  <a:pt x="18" y="36"/>
                </a:lnTo>
                <a:lnTo>
                  <a:pt x="17" y="37"/>
                </a:lnTo>
                <a:lnTo>
                  <a:pt x="17" y="37"/>
                </a:lnTo>
                <a:lnTo>
                  <a:pt x="17" y="39"/>
                </a:lnTo>
                <a:lnTo>
                  <a:pt x="17" y="39"/>
                </a:lnTo>
                <a:lnTo>
                  <a:pt x="13" y="42"/>
                </a:lnTo>
                <a:lnTo>
                  <a:pt x="13" y="42"/>
                </a:lnTo>
                <a:lnTo>
                  <a:pt x="8" y="42"/>
                </a:lnTo>
                <a:lnTo>
                  <a:pt x="8" y="42"/>
                </a:lnTo>
                <a:lnTo>
                  <a:pt x="5" y="42"/>
                </a:lnTo>
                <a:lnTo>
                  <a:pt x="5" y="42"/>
                </a:lnTo>
                <a:lnTo>
                  <a:pt x="1" y="39"/>
                </a:lnTo>
                <a:lnTo>
                  <a:pt x="1" y="39"/>
                </a:lnTo>
                <a:lnTo>
                  <a:pt x="1" y="37"/>
                </a:lnTo>
                <a:lnTo>
                  <a:pt x="1" y="37"/>
                </a:lnTo>
                <a:lnTo>
                  <a:pt x="0" y="36"/>
                </a:lnTo>
                <a:lnTo>
                  <a:pt x="0" y="36"/>
                </a:lnTo>
                <a:lnTo>
                  <a:pt x="0" y="34"/>
                </a:lnTo>
                <a:lnTo>
                  <a:pt x="0" y="34"/>
                </a:lnTo>
                <a:lnTo>
                  <a:pt x="0" y="30"/>
                </a:lnTo>
                <a:lnTo>
                  <a:pt x="0" y="30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0" y="25"/>
                </a:lnTo>
                <a:lnTo>
                  <a:pt x="1" y="22"/>
                </a:lnTo>
                <a:lnTo>
                  <a:pt x="1" y="22"/>
                </a:lnTo>
                <a:lnTo>
                  <a:pt x="1" y="21"/>
                </a:lnTo>
                <a:lnTo>
                  <a:pt x="8" y="0"/>
                </a:lnTo>
                <a:lnTo>
                  <a:pt x="16" y="0"/>
                </a:lnTo>
                <a:close/>
                <a:moveTo>
                  <a:pt x="12" y="26"/>
                </a:moveTo>
                <a:lnTo>
                  <a:pt x="12" y="26"/>
                </a:lnTo>
                <a:lnTo>
                  <a:pt x="11" y="23"/>
                </a:lnTo>
                <a:lnTo>
                  <a:pt x="11" y="23"/>
                </a:lnTo>
                <a:lnTo>
                  <a:pt x="8" y="22"/>
                </a:lnTo>
                <a:lnTo>
                  <a:pt x="8" y="22"/>
                </a:lnTo>
                <a:lnTo>
                  <a:pt x="7" y="23"/>
                </a:lnTo>
                <a:lnTo>
                  <a:pt x="7" y="23"/>
                </a:lnTo>
                <a:lnTo>
                  <a:pt x="6" y="26"/>
                </a:lnTo>
                <a:lnTo>
                  <a:pt x="6" y="34"/>
                </a:lnTo>
                <a:lnTo>
                  <a:pt x="6" y="34"/>
                </a:lnTo>
                <a:lnTo>
                  <a:pt x="7" y="36"/>
                </a:lnTo>
                <a:lnTo>
                  <a:pt x="7" y="36"/>
                </a:lnTo>
                <a:lnTo>
                  <a:pt x="8" y="37"/>
                </a:lnTo>
                <a:lnTo>
                  <a:pt x="8" y="37"/>
                </a:lnTo>
                <a:lnTo>
                  <a:pt x="11" y="36"/>
                </a:lnTo>
                <a:lnTo>
                  <a:pt x="11" y="36"/>
                </a:lnTo>
                <a:lnTo>
                  <a:pt x="12" y="34"/>
                </a:lnTo>
                <a:lnTo>
                  <a:pt x="12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25" name="Freeform 1251">
            <a:extLst>
              <a:ext uri="{FF2B5EF4-FFF2-40B4-BE49-F238E27FC236}">
                <a16:creationId xmlns:a16="http://schemas.microsoft.com/office/drawing/2014/main" id="{1772CADA-9BA0-49D3-8097-76E1BF17C101}"/>
              </a:ext>
            </a:extLst>
          </p:cNvPr>
          <p:cNvSpPr>
            <a:spLocks noEditPoints="1"/>
          </p:cNvSpPr>
          <p:nvPr/>
        </p:nvSpPr>
        <p:spPr bwMode="auto">
          <a:xfrm>
            <a:off x="6343093" y="5373871"/>
            <a:ext cx="30163" cy="66675"/>
          </a:xfrm>
          <a:custGeom>
            <a:avLst/>
            <a:gdLst>
              <a:gd name="T0" fmla="*/ 9 w 19"/>
              <a:gd name="T1" fmla="*/ 17 h 42"/>
              <a:gd name="T2" fmla="*/ 9 w 19"/>
              <a:gd name="T3" fmla="*/ 17 h 42"/>
              <a:gd name="T4" fmla="*/ 10 w 19"/>
              <a:gd name="T5" fmla="*/ 17 h 42"/>
              <a:gd name="T6" fmla="*/ 12 w 19"/>
              <a:gd name="T7" fmla="*/ 17 h 42"/>
              <a:gd name="T8" fmla="*/ 15 w 19"/>
              <a:gd name="T9" fmla="*/ 18 h 42"/>
              <a:gd name="T10" fmla="*/ 17 w 19"/>
              <a:gd name="T11" fmla="*/ 20 h 42"/>
              <a:gd name="T12" fmla="*/ 18 w 19"/>
              <a:gd name="T13" fmla="*/ 21 h 42"/>
              <a:gd name="T14" fmla="*/ 18 w 19"/>
              <a:gd name="T15" fmla="*/ 23 h 42"/>
              <a:gd name="T16" fmla="*/ 19 w 19"/>
              <a:gd name="T17" fmla="*/ 26 h 42"/>
              <a:gd name="T18" fmla="*/ 19 w 19"/>
              <a:gd name="T19" fmla="*/ 30 h 42"/>
              <a:gd name="T20" fmla="*/ 19 w 19"/>
              <a:gd name="T21" fmla="*/ 34 h 42"/>
              <a:gd name="T22" fmla="*/ 18 w 19"/>
              <a:gd name="T23" fmla="*/ 36 h 42"/>
              <a:gd name="T24" fmla="*/ 18 w 19"/>
              <a:gd name="T25" fmla="*/ 37 h 42"/>
              <a:gd name="T26" fmla="*/ 17 w 19"/>
              <a:gd name="T27" fmla="*/ 39 h 42"/>
              <a:gd name="T28" fmla="*/ 14 w 19"/>
              <a:gd name="T29" fmla="*/ 42 h 42"/>
              <a:gd name="T30" fmla="*/ 9 w 19"/>
              <a:gd name="T31" fmla="*/ 42 h 42"/>
              <a:gd name="T32" fmla="*/ 5 w 19"/>
              <a:gd name="T33" fmla="*/ 42 h 42"/>
              <a:gd name="T34" fmla="*/ 2 w 19"/>
              <a:gd name="T35" fmla="*/ 39 h 42"/>
              <a:gd name="T36" fmla="*/ 2 w 19"/>
              <a:gd name="T37" fmla="*/ 37 h 42"/>
              <a:gd name="T38" fmla="*/ 0 w 19"/>
              <a:gd name="T39" fmla="*/ 36 h 42"/>
              <a:gd name="T40" fmla="*/ 0 w 19"/>
              <a:gd name="T41" fmla="*/ 34 h 42"/>
              <a:gd name="T42" fmla="*/ 0 w 19"/>
              <a:gd name="T43" fmla="*/ 30 h 42"/>
              <a:gd name="T44" fmla="*/ 0 w 19"/>
              <a:gd name="T45" fmla="*/ 27 h 42"/>
              <a:gd name="T46" fmla="*/ 0 w 19"/>
              <a:gd name="T47" fmla="*/ 25 h 42"/>
              <a:gd name="T48" fmla="*/ 0 w 19"/>
              <a:gd name="T49" fmla="*/ 22 h 42"/>
              <a:gd name="T50" fmla="*/ 9 w 19"/>
              <a:gd name="T51" fmla="*/ 0 h 42"/>
              <a:gd name="T52" fmla="*/ 13 w 19"/>
              <a:gd name="T53" fmla="*/ 26 h 42"/>
              <a:gd name="T54" fmla="*/ 12 w 19"/>
              <a:gd name="T55" fmla="*/ 23 h 42"/>
              <a:gd name="T56" fmla="*/ 9 w 19"/>
              <a:gd name="T57" fmla="*/ 22 h 42"/>
              <a:gd name="T58" fmla="*/ 8 w 19"/>
              <a:gd name="T59" fmla="*/ 23 h 42"/>
              <a:gd name="T60" fmla="*/ 7 w 19"/>
              <a:gd name="T61" fmla="*/ 26 h 42"/>
              <a:gd name="T62" fmla="*/ 7 w 19"/>
              <a:gd name="T63" fmla="*/ 34 h 42"/>
              <a:gd name="T64" fmla="*/ 8 w 19"/>
              <a:gd name="T65" fmla="*/ 36 h 42"/>
              <a:gd name="T66" fmla="*/ 9 w 19"/>
              <a:gd name="T67" fmla="*/ 37 h 42"/>
              <a:gd name="T68" fmla="*/ 12 w 19"/>
              <a:gd name="T69" fmla="*/ 36 h 42"/>
              <a:gd name="T70" fmla="*/ 13 w 19"/>
              <a:gd name="T71" fmla="*/ 26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" h="42">
                <a:moveTo>
                  <a:pt x="17" y="0"/>
                </a:moveTo>
                <a:lnTo>
                  <a:pt x="9" y="17"/>
                </a:lnTo>
                <a:lnTo>
                  <a:pt x="9" y="17"/>
                </a:lnTo>
                <a:lnTo>
                  <a:pt x="9" y="17"/>
                </a:lnTo>
                <a:lnTo>
                  <a:pt x="10" y="17"/>
                </a:lnTo>
                <a:lnTo>
                  <a:pt x="10" y="17"/>
                </a:lnTo>
                <a:lnTo>
                  <a:pt x="12" y="17"/>
                </a:lnTo>
                <a:lnTo>
                  <a:pt x="12" y="17"/>
                </a:lnTo>
                <a:lnTo>
                  <a:pt x="15" y="18"/>
                </a:lnTo>
                <a:lnTo>
                  <a:pt x="15" y="18"/>
                </a:lnTo>
                <a:lnTo>
                  <a:pt x="17" y="20"/>
                </a:lnTo>
                <a:lnTo>
                  <a:pt x="17" y="20"/>
                </a:lnTo>
                <a:lnTo>
                  <a:pt x="18" y="21"/>
                </a:lnTo>
                <a:lnTo>
                  <a:pt x="18" y="21"/>
                </a:lnTo>
                <a:lnTo>
                  <a:pt x="18" y="23"/>
                </a:lnTo>
                <a:lnTo>
                  <a:pt x="18" y="23"/>
                </a:lnTo>
                <a:lnTo>
                  <a:pt x="19" y="26"/>
                </a:lnTo>
                <a:lnTo>
                  <a:pt x="19" y="26"/>
                </a:lnTo>
                <a:lnTo>
                  <a:pt x="19" y="30"/>
                </a:lnTo>
                <a:lnTo>
                  <a:pt x="19" y="30"/>
                </a:lnTo>
                <a:lnTo>
                  <a:pt x="19" y="34"/>
                </a:lnTo>
                <a:lnTo>
                  <a:pt x="19" y="34"/>
                </a:lnTo>
                <a:lnTo>
                  <a:pt x="18" y="36"/>
                </a:lnTo>
                <a:lnTo>
                  <a:pt x="18" y="36"/>
                </a:lnTo>
                <a:lnTo>
                  <a:pt x="18" y="37"/>
                </a:lnTo>
                <a:lnTo>
                  <a:pt x="18" y="37"/>
                </a:lnTo>
                <a:lnTo>
                  <a:pt x="17" y="39"/>
                </a:lnTo>
                <a:lnTo>
                  <a:pt x="17" y="39"/>
                </a:lnTo>
                <a:lnTo>
                  <a:pt x="14" y="42"/>
                </a:lnTo>
                <a:lnTo>
                  <a:pt x="14" y="42"/>
                </a:lnTo>
                <a:lnTo>
                  <a:pt x="9" y="42"/>
                </a:lnTo>
                <a:lnTo>
                  <a:pt x="9" y="42"/>
                </a:lnTo>
                <a:lnTo>
                  <a:pt x="5" y="42"/>
                </a:lnTo>
                <a:lnTo>
                  <a:pt x="5" y="42"/>
                </a:lnTo>
                <a:lnTo>
                  <a:pt x="2" y="39"/>
                </a:lnTo>
                <a:lnTo>
                  <a:pt x="2" y="39"/>
                </a:lnTo>
                <a:lnTo>
                  <a:pt x="2" y="37"/>
                </a:lnTo>
                <a:lnTo>
                  <a:pt x="2" y="37"/>
                </a:lnTo>
                <a:lnTo>
                  <a:pt x="0" y="36"/>
                </a:lnTo>
                <a:lnTo>
                  <a:pt x="0" y="36"/>
                </a:lnTo>
                <a:lnTo>
                  <a:pt x="0" y="34"/>
                </a:lnTo>
                <a:lnTo>
                  <a:pt x="0" y="34"/>
                </a:lnTo>
                <a:lnTo>
                  <a:pt x="0" y="30"/>
                </a:lnTo>
                <a:lnTo>
                  <a:pt x="0" y="30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2" y="21"/>
                </a:lnTo>
                <a:lnTo>
                  <a:pt x="9" y="0"/>
                </a:lnTo>
                <a:lnTo>
                  <a:pt x="17" y="0"/>
                </a:lnTo>
                <a:close/>
                <a:moveTo>
                  <a:pt x="13" y="26"/>
                </a:moveTo>
                <a:lnTo>
                  <a:pt x="13" y="26"/>
                </a:lnTo>
                <a:lnTo>
                  <a:pt x="12" y="23"/>
                </a:lnTo>
                <a:lnTo>
                  <a:pt x="12" y="23"/>
                </a:lnTo>
                <a:lnTo>
                  <a:pt x="9" y="22"/>
                </a:lnTo>
                <a:lnTo>
                  <a:pt x="9" y="22"/>
                </a:lnTo>
                <a:lnTo>
                  <a:pt x="8" y="23"/>
                </a:lnTo>
                <a:lnTo>
                  <a:pt x="8" y="23"/>
                </a:lnTo>
                <a:lnTo>
                  <a:pt x="7" y="26"/>
                </a:lnTo>
                <a:lnTo>
                  <a:pt x="7" y="34"/>
                </a:lnTo>
                <a:lnTo>
                  <a:pt x="7" y="34"/>
                </a:lnTo>
                <a:lnTo>
                  <a:pt x="8" y="36"/>
                </a:lnTo>
                <a:lnTo>
                  <a:pt x="8" y="36"/>
                </a:lnTo>
                <a:lnTo>
                  <a:pt x="9" y="37"/>
                </a:lnTo>
                <a:lnTo>
                  <a:pt x="9" y="37"/>
                </a:lnTo>
                <a:lnTo>
                  <a:pt x="12" y="36"/>
                </a:lnTo>
                <a:lnTo>
                  <a:pt x="12" y="36"/>
                </a:lnTo>
                <a:lnTo>
                  <a:pt x="13" y="34"/>
                </a:lnTo>
                <a:lnTo>
                  <a:pt x="13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26" name="Freeform 1252">
            <a:extLst>
              <a:ext uri="{FF2B5EF4-FFF2-40B4-BE49-F238E27FC236}">
                <a16:creationId xmlns:a16="http://schemas.microsoft.com/office/drawing/2014/main" id="{48AA61D4-B12A-4A67-8655-A73830719DA7}"/>
              </a:ext>
            </a:extLst>
          </p:cNvPr>
          <p:cNvSpPr>
            <a:spLocks noEditPoints="1"/>
          </p:cNvSpPr>
          <p:nvPr/>
        </p:nvSpPr>
        <p:spPr bwMode="auto">
          <a:xfrm>
            <a:off x="6308168" y="5883458"/>
            <a:ext cx="28575" cy="69850"/>
          </a:xfrm>
          <a:custGeom>
            <a:avLst/>
            <a:gdLst>
              <a:gd name="T0" fmla="*/ 8 w 18"/>
              <a:gd name="T1" fmla="*/ 25 h 44"/>
              <a:gd name="T2" fmla="*/ 8 w 18"/>
              <a:gd name="T3" fmla="*/ 25 h 44"/>
              <a:gd name="T4" fmla="*/ 8 w 18"/>
              <a:gd name="T5" fmla="*/ 26 h 44"/>
              <a:gd name="T6" fmla="*/ 6 w 18"/>
              <a:gd name="T7" fmla="*/ 26 h 44"/>
              <a:gd name="T8" fmla="*/ 3 w 18"/>
              <a:gd name="T9" fmla="*/ 25 h 44"/>
              <a:gd name="T10" fmla="*/ 1 w 18"/>
              <a:gd name="T11" fmla="*/ 24 h 44"/>
              <a:gd name="T12" fmla="*/ 1 w 18"/>
              <a:gd name="T13" fmla="*/ 23 h 44"/>
              <a:gd name="T14" fmla="*/ 0 w 18"/>
              <a:gd name="T15" fmla="*/ 20 h 44"/>
              <a:gd name="T16" fmla="*/ 0 w 18"/>
              <a:gd name="T17" fmla="*/ 18 h 44"/>
              <a:gd name="T18" fmla="*/ 0 w 18"/>
              <a:gd name="T19" fmla="*/ 14 h 44"/>
              <a:gd name="T20" fmla="*/ 0 w 18"/>
              <a:gd name="T21" fmla="*/ 10 h 44"/>
              <a:gd name="T22" fmla="*/ 0 w 18"/>
              <a:gd name="T23" fmla="*/ 8 h 44"/>
              <a:gd name="T24" fmla="*/ 1 w 18"/>
              <a:gd name="T25" fmla="*/ 6 h 44"/>
              <a:gd name="T26" fmla="*/ 1 w 18"/>
              <a:gd name="T27" fmla="*/ 5 h 44"/>
              <a:gd name="T28" fmla="*/ 5 w 18"/>
              <a:gd name="T29" fmla="*/ 1 h 44"/>
              <a:gd name="T30" fmla="*/ 8 w 18"/>
              <a:gd name="T31" fmla="*/ 0 h 44"/>
              <a:gd name="T32" fmla="*/ 13 w 18"/>
              <a:gd name="T33" fmla="*/ 1 h 44"/>
              <a:gd name="T34" fmla="*/ 17 w 18"/>
              <a:gd name="T35" fmla="*/ 5 h 44"/>
              <a:gd name="T36" fmla="*/ 17 w 18"/>
              <a:gd name="T37" fmla="*/ 6 h 44"/>
              <a:gd name="T38" fmla="*/ 18 w 18"/>
              <a:gd name="T39" fmla="*/ 8 h 44"/>
              <a:gd name="T40" fmla="*/ 18 w 18"/>
              <a:gd name="T41" fmla="*/ 10 h 44"/>
              <a:gd name="T42" fmla="*/ 18 w 18"/>
              <a:gd name="T43" fmla="*/ 14 h 44"/>
              <a:gd name="T44" fmla="*/ 18 w 18"/>
              <a:gd name="T45" fmla="*/ 16 h 44"/>
              <a:gd name="T46" fmla="*/ 18 w 18"/>
              <a:gd name="T47" fmla="*/ 19 h 44"/>
              <a:gd name="T48" fmla="*/ 17 w 18"/>
              <a:gd name="T49" fmla="*/ 20 h 44"/>
              <a:gd name="T50" fmla="*/ 8 w 18"/>
              <a:gd name="T51" fmla="*/ 44 h 44"/>
              <a:gd name="T52" fmla="*/ 6 w 18"/>
              <a:gd name="T53" fmla="*/ 18 h 44"/>
              <a:gd name="T54" fmla="*/ 7 w 18"/>
              <a:gd name="T55" fmla="*/ 20 h 44"/>
              <a:gd name="T56" fmla="*/ 8 w 18"/>
              <a:gd name="T57" fmla="*/ 20 h 44"/>
              <a:gd name="T58" fmla="*/ 11 w 18"/>
              <a:gd name="T59" fmla="*/ 20 h 44"/>
              <a:gd name="T60" fmla="*/ 12 w 18"/>
              <a:gd name="T61" fmla="*/ 18 h 44"/>
              <a:gd name="T62" fmla="*/ 12 w 18"/>
              <a:gd name="T63" fmla="*/ 10 h 44"/>
              <a:gd name="T64" fmla="*/ 11 w 18"/>
              <a:gd name="T65" fmla="*/ 8 h 44"/>
              <a:gd name="T66" fmla="*/ 8 w 18"/>
              <a:gd name="T67" fmla="*/ 6 h 44"/>
              <a:gd name="T68" fmla="*/ 7 w 18"/>
              <a:gd name="T69" fmla="*/ 8 h 44"/>
              <a:gd name="T70" fmla="*/ 6 w 18"/>
              <a:gd name="T71" fmla="*/ 1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" h="44">
                <a:moveTo>
                  <a:pt x="2" y="44"/>
                </a:moveTo>
                <a:lnTo>
                  <a:pt x="8" y="25"/>
                </a:lnTo>
                <a:lnTo>
                  <a:pt x="8" y="25"/>
                </a:lnTo>
                <a:lnTo>
                  <a:pt x="8" y="25"/>
                </a:lnTo>
                <a:lnTo>
                  <a:pt x="8" y="26"/>
                </a:lnTo>
                <a:lnTo>
                  <a:pt x="8" y="26"/>
                </a:lnTo>
                <a:lnTo>
                  <a:pt x="6" y="26"/>
                </a:lnTo>
                <a:lnTo>
                  <a:pt x="6" y="26"/>
                </a:lnTo>
                <a:lnTo>
                  <a:pt x="3" y="25"/>
                </a:lnTo>
                <a:lnTo>
                  <a:pt x="3" y="25"/>
                </a:lnTo>
                <a:lnTo>
                  <a:pt x="1" y="24"/>
                </a:lnTo>
                <a:lnTo>
                  <a:pt x="1" y="24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4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6"/>
                </a:lnTo>
                <a:lnTo>
                  <a:pt x="1" y="6"/>
                </a:lnTo>
                <a:lnTo>
                  <a:pt x="1" y="5"/>
                </a:lnTo>
                <a:lnTo>
                  <a:pt x="1" y="5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3" y="1"/>
                </a:lnTo>
                <a:lnTo>
                  <a:pt x="13" y="1"/>
                </a:lnTo>
                <a:lnTo>
                  <a:pt x="17" y="5"/>
                </a:lnTo>
                <a:lnTo>
                  <a:pt x="17" y="5"/>
                </a:lnTo>
                <a:lnTo>
                  <a:pt x="17" y="6"/>
                </a:lnTo>
                <a:lnTo>
                  <a:pt x="17" y="6"/>
                </a:lnTo>
                <a:lnTo>
                  <a:pt x="18" y="8"/>
                </a:lnTo>
                <a:lnTo>
                  <a:pt x="18" y="8"/>
                </a:lnTo>
                <a:lnTo>
                  <a:pt x="18" y="10"/>
                </a:lnTo>
                <a:lnTo>
                  <a:pt x="18" y="10"/>
                </a:lnTo>
                <a:lnTo>
                  <a:pt x="18" y="14"/>
                </a:lnTo>
                <a:lnTo>
                  <a:pt x="18" y="14"/>
                </a:lnTo>
                <a:lnTo>
                  <a:pt x="18" y="16"/>
                </a:lnTo>
                <a:lnTo>
                  <a:pt x="18" y="16"/>
                </a:lnTo>
                <a:lnTo>
                  <a:pt x="18" y="19"/>
                </a:lnTo>
                <a:lnTo>
                  <a:pt x="18" y="19"/>
                </a:lnTo>
                <a:lnTo>
                  <a:pt x="17" y="20"/>
                </a:lnTo>
                <a:lnTo>
                  <a:pt x="17" y="20"/>
                </a:lnTo>
                <a:lnTo>
                  <a:pt x="17" y="23"/>
                </a:lnTo>
                <a:lnTo>
                  <a:pt x="8" y="44"/>
                </a:lnTo>
                <a:lnTo>
                  <a:pt x="2" y="44"/>
                </a:lnTo>
                <a:close/>
                <a:moveTo>
                  <a:pt x="6" y="18"/>
                </a:moveTo>
                <a:lnTo>
                  <a:pt x="6" y="18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1" y="20"/>
                </a:lnTo>
                <a:lnTo>
                  <a:pt x="11" y="20"/>
                </a:lnTo>
                <a:lnTo>
                  <a:pt x="12" y="18"/>
                </a:lnTo>
                <a:lnTo>
                  <a:pt x="12" y="10"/>
                </a:lnTo>
                <a:lnTo>
                  <a:pt x="12" y="10"/>
                </a:lnTo>
                <a:lnTo>
                  <a:pt x="11" y="8"/>
                </a:lnTo>
                <a:lnTo>
                  <a:pt x="11" y="8"/>
                </a:lnTo>
                <a:lnTo>
                  <a:pt x="8" y="6"/>
                </a:lnTo>
                <a:lnTo>
                  <a:pt x="8" y="6"/>
                </a:lnTo>
                <a:lnTo>
                  <a:pt x="7" y="8"/>
                </a:lnTo>
                <a:lnTo>
                  <a:pt x="7" y="8"/>
                </a:lnTo>
                <a:lnTo>
                  <a:pt x="6" y="10"/>
                </a:lnTo>
                <a:lnTo>
                  <a:pt x="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27" name="Freeform 1253">
            <a:extLst>
              <a:ext uri="{FF2B5EF4-FFF2-40B4-BE49-F238E27FC236}">
                <a16:creationId xmlns:a16="http://schemas.microsoft.com/office/drawing/2014/main" id="{731AE322-36A2-4F05-BFA1-A66AE982BFC5}"/>
              </a:ext>
            </a:extLst>
          </p:cNvPr>
          <p:cNvSpPr>
            <a:spLocks noEditPoints="1"/>
          </p:cNvSpPr>
          <p:nvPr/>
        </p:nvSpPr>
        <p:spPr bwMode="auto">
          <a:xfrm>
            <a:off x="6343093" y="5883458"/>
            <a:ext cx="30163" cy="69850"/>
          </a:xfrm>
          <a:custGeom>
            <a:avLst/>
            <a:gdLst>
              <a:gd name="T0" fmla="*/ 0 w 19"/>
              <a:gd name="T1" fmla="*/ 13 h 44"/>
              <a:gd name="T2" fmla="*/ 0 w 19"/>
              <a:gd name="T3" fmla="*/ 9 h 44"/>
              <a:gd name="T4" fmla="*/ 0 w 19"/>
              <a:gd name="T5" fmla="*/ 6 h 44"/>
              <a:gd name="T6" fmla="*/ 2 w 19"/>
              <a:gd name="T7" fmla="*/ 5 h 44"/>
              <a:gd name="T8" fmla="*/ 3 w 19"/>
              <a:gd name="T9" fmla="*/ 4 h 44"/>
              <a:gd name="T10" fmla="*/ 5 w 19"/>
              <a:gd name="T11" fmla="*/ 1 h 44"/>
              <a:gd name="T12" fmla="*/ 9 w 19"/>
              <a:gd name="T13" fmla="*/ 0 h 44"/>
              <a:gd name="T14" fmla="*/ 13 w 19"/>
              <a:gd name="T15" fmla="*/ 1 h 44"/>
              <a:gd name="T16" fmla="*/ 17 w 19"/>
              <a:gd name="T17" fmla="*/ 4 h 44"/>
              <a:gd name="T18" fmla="*/ 18 w 19"/>
              <a:gd name="T19" fmla="*/ 5 h 44"/>
              <a:gd name="T20" fmla="*/ 18 w 19"/>
              <a:gd name="T21" fmla="*/ 6 h 44"/>
              <a:gd name="T22" fmla="*/ 18 w 19"/>
              <a:gd name="T23" fmla="*/ 9 h 44"/>
              <a:gd name="T24" fmla="*/ 19 w 19"/>
              <a:gd name="T25" fmla="*/ 13 h 44"/>
              <a:gd name="T26" fmla="*/ 19 w 19"/>
              <a:gd name="T27" fmla="*/ 15 h 44"/>
              <a:gd name="T28" fmla="*/ 18 w 19"/>
              <a:gd name="T29" fmla="*/ 18 h 44"/>
              <a:gd name="T30" fmla="*/ 17 w 19"/>
              <a:gd name="T31" fmla="*/ 19 h 44"/>
              <a:gd name="T32" fmla="*/ 15 w 19"/>
              <a:gd name="T33" fmla="*/ 21 h 44"/>
              <a:gd name="T34" fmla="*/ 17 w 19"/>
              <a:gd name="T35" fmla="*/ 23 h 44"/>
              <a:gd name="T36" fmla="*/ 18 w 19"/>
              <a:gd name="T37" fmla="*/ 25 h 44"/>
              <a:gd name="T38" fmla="*/ 19 w 19"/>
              <a:gd name="T39" fmla="*/ 28 h 44"/>
              <a:gd name="T40" fmla="*/ 19 w 19"/>
              <a:gd name="T41" fmla="*/ 31 h 44"/>
              <a:gd name="T42" fmla="*/ 18 w 19"/>
              <a:gd name="T43" fmla="*/ 35 h 44"/>
              <a:gd name="T44" fmla="*/ 18 w 19"/>
              <a:gd name="T45" fmla="*/ 38 h 44"/>
              <a:gd name="T46" fmla="*/ 18 w 19"/>
              <a:gd name="T47" fmla="*/ 39 h 44"/>
              <a:gd name="T48" fmla="*/ 17 w 19"/>
              <a:gd name="T49" fmla="*/ 40 h 44"/>
              <a:gd name="T50" fmla="*/ 14 w 19"/>
              <a:gd name="T51" fmla="*/ 43 h 44"/>
              <a:gd name="T52" fmla="*/ 9 w 19"/>
              <a:gd name="T53" fmla="*/ 44 h 44"/>
              <a:gd name="T54" fmla="*/ 5 w 19"/>
              <a:gd name="T55" fmla="*/ 43 h 44"/>
              <a:gd name="T56" fmla="*/ 2 w 19"/>
              <a:gd name="T57" fmla="*/ 40 h 44"/>
              <a:gd name="T58" fmla="*/ 2 w 19"/>
              <a:gd name="T59" fmla="*/ 39 h 44"/>
              <a:gd name="T60" fmla="*/ 0 w 19"/>
              <a:gd name="T61" fmla="*/ 38 h 44"/>
              <a:gd name="T62" fmla="*/ 0 w 19"/>
              <a:gd name="T63" fmla="*/ 35 h 44"/>
              <a:gd name="T64" fmla="*/ 0 w 19"/>
              <a:gd name="T65" fmla="*/ 31 h 44"/>
              <a:gd name="T66" fmla="*/ 0 w 19"/>
              <a:gd name="T67" fmla="*/ 28 h 44"/>
              <a:gd name="T68" fmla="*/ 0 w 19"/>
              <a:gd name="T69" fmla="*/ 25 h 44"/>
              <a:gd name="T70" fmla="*/ 2 w 19"/>
              <a:gd name="T71" fmla="*/ 23 h 44"/>
              <a:gd name="T72" fmla="*/ 3 w 19"/>
              <a:gd name="T73" fmla="*/ 21 h 44"/>
              <a:gd name="T74" fmla="*/ 2 w 19"/>
              <a:gd name="T75" fmla="*/ 19 h 44"/>
              <a:gd name="T76" fmla="*/ 0 w 19"/>
              <a:gd name="T77" fmla="*/ 18 h 44"/>
              <a:gd name="T78" fmla="*/ 0 w 19"/>
              <a:gd name="T79" fmla="*/ 15 h 44"/>
              <a:gd name="T80" fmla="*/ 0 w 19"/>
              <a:gd name="T81" fmla="*/ 13 h 44"/>
              <a:gd name="T82" fmla="*/ 13 w 19"/>
              <a:gd name="T83" fmla="*/ 10 h 44"/>
              <a:gd name="T84" fmla="*/ 12 w 19"/>
              <a:gd name="T85" fmla="*/ 8 h 44"/>
              <a:gd name="T86" fmla="*/ 9 w 19"/>
              <a:gd name="T87" fmla="*/ 6 h 44"/>
              <a:gd name="T88" fmla="*/ 8 w 19"/>
              <a:gd name="T89" fmla="*/ 8 h 44"/>
              <a:gd name="T90" fmla="*/ 7 w 19"/>
              <a:gd name="T91" fmla="*/ 16 h 44"/>
              <a:gd name="T92" fmla="*/ 8 w 19"/>
              <a:gd name="T93" fmla="*/ 18 h 44"/>
              <a:gd name="T94" fmla="*/ 9 w 19"/>
              <a:gd name="T95" fmla="*/ 19 h 44"/>
              <a:gd name="T96" fmla="*/ 12 w 19"/>
              <a:gd name="T97" fmla="*/ 18 h 44"/>
              <a:gd name="T98" fmla="*/ 13 w 19"/>
              <a:gd name="T99" fmla="*/ 16 h 44"/>
              <a:gd name="T100" fmla="*/ 13 w 19"/>
              <a:gd name="T101" fmla="*/ 26 h 44"/>
              <a:gd name="T102" fmla="*/ 12 w 19"/>
              <a:gd name="T103" fmla="*/ 24 h 44"/>
              <a:gd name="T104" fmla="*/ 9 w 19"/>
              <a:gd name="T105" fmla="*/ 24 h 44"/>
              <a:gd name="T106" fmla="*/ 8 w 19"/>
              <a:gd name="T107" fmla="*/ 24 h 44"/>
              <a:gd name="T108" fmla="*/ 7 w 19"/>
              <a:gd name="T109" fmla="*/ 26 h 44"/>
              <a:gd name="T110" fmla="*/ 7 w 19"/>
              <a:gd name="T111" fmla="*/ 35 h 44"/>
              <a:gd name="T112" fmla="*/ 8 w 19"/>
              <a:gd name="T113" fmla="*/ 38 h 44"/>
              <a:gd name="T114" fmla="*/ 9 w 19"/>
              <a:gd name="T115" fmla="*/ 38 h 44"/>
              <a:gd name="T116" fmla="*/ 12 w 19"/>
              <a:gd name="T117" fmla="*/ 38 h 44"/>
              <a:gd name="T118" fmla="*/ 13 w 19"/>
              <a:gd name="T119" fmla="*/ 2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9" h="44">
                <a:moveTo>
                  <a:pt x="0" y="13"/>
                </a:moveTo>
                <a:lnTo>
                  <a:pt x="0" y="13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2" y="5"/>
                </a:lnTo>
                <a:lnTo>
                  <a:pt x="2" y="5"/>
                </a:lnTo>
                <a:lnTo>
                  <a:pt x="3" y="4"/>
                </a:lnTo>
                <a:lnTo>
                  <a:pt x="3" y="4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3" y="1"/>
                </a:lnTo>
                <a:lnTo>
                  <a:pt x="13" y="1"/>
                </a:lnTo>
                <a:lnTo>
                  <a:pt x="17" y="4"/>
                </a:lnTo>
                <a:lnTo>
                  <a:pt x="17" y="4"/>
                </a:lnTo>
                <a:lnTo>
                  <a:pt x="18" y="5"/>
                </a:lnTo>
                <a:lnTo>
                  <a:pt x="18" y="5"/>
                </a:lnTo>
                <a:lnTo>
                  <a:pt x="18" y="6"/>
                </a:lnTo>
                <a:lnTo>
                  <a:pt x="18" y="6"/>
                </a:lnTo>
                <a:lnTo>
                  <a:pt x="18" y="9"/>
                </a:lnTo>
                <a:lnTo>
                  <a:pt x="18" y="9"/>
                </a:lnTo>
                <a:lnTo>
                  <a:pt x="19" y="13"/>
                </a:lnTo>
                <a:lnTo>
                  <a:pt x="19" y="13"/>
                </a:lnTo>
                <a:lnTo>
                  <a:pt x="19" y="15"/>
                </a:lnTo>
                <a:lnTo>
                  <a:pt x="19" y="15"/>
                </a:lnTo>
                <a:lnTo>
                  <a:pt x="18" y="18"/>
                </a:lnTo>
                <a:lnTo>
                  <a:pt x="18" y="18"/>
                </a:lnTo>
                <a:lnTo>
                  <a:pt x="17" y="19"/>
                </a:lnTo>
                <a:lnTo>
                  <a:pt x="17" y="19"/>
                </a:lnTo>
                <a:lnTo>
                  <a:pt x="15" y="21"/>
                </a:lnTo>
                <a:lnTo>
                  <a:pt x="15" y="21"/>
                </a:lnTo>
                <a:lnTo>
                  <a:pt x="17" y="23"/>
                </a:lnTo>
                <a:lnTo>
                  <a:pt x="17" y="23"/>
                </a:lnTo>
                <a:lnTo>
                  <a:pt x="18" y="25"/>
                </a:lnTo>
                <a:lnTo>
                  <a:pt x="18" y="25"/>
                </a:lnTo>
                <a:lnTo>
                  <a:pt x="19" y="28"/>
                </a:lnTo>
                <a:lnTo>
                  <a:pt x="19" y="28"/>
                </a:lnTo>
                <a:lnTo>
                  <a:pt x="19" y="31"/>
                </a:lnTo>
                <a:lnTo>
                  <a:pt x="19" y="31"/>
                </a:lnTo>
                <a:lnTo>
                  <a:pt x="18" y="35"/>
                </a:lnTo>
                <a:lnTo>
                  <a:pt x="18" y="35"/>
                </a:lnTo>
                <a:lnTo>
                  <a:pt x="18" y="38"/>
                </a:lnTo>
                <a:lnTo>
                  <a:pt x="18" y="38"/>
                </a:lnTo>
                <a:lnTo>
                  <a:pt x="18" y="39"/>
                </a:lnTo>
                <a:lnTo>
                  <a:pt x="18" y="39"/>
                </a:lnTo>
                <a:lnTo>
                  <a:pt x="17" y="40"/>
                </a:lnTo>
                <a:lnTo>
                  <a:pt x="17" y="40"/>
                </a:lnTo>
                <a:lnTo>
                  <a:pt x="14" y="43"/>
                </a:lnTo>
                <a:lnTo>
                  <a:pt x="14" y="43"/>
                </a:lnTo>
                <a:lnTo>
                  <a:pt x="9" y="44"/>
                </a:lnTo>
                <a:lnTo>
                  <a:pt x="9" y="44"/>
                </a:lnTo>
                <a:lnTo>
                  <a:pt x="5" y="43"/>
                </a:lnTo>
                <a:lnTo>
                  <a:pt x="5" y="43"/>
                </a:lnTo>
                <a:lnTo>
                  <a:pt x="2" y="40"/>
                </a:lnTo>
                <a:lnTo>
                  <a:pt x="2" y="40"/>
                </a:lnTo>
                <a:lnTo>
                  <a:pt x="2" y="39"/>
                </a:lnTo>
                <a:lnTo>
                  <a:pt x="2" y="39"/>
                </a:lnTo>
                <a:lnTo>
                  <a:pt x="0" y="38"/>
                </a:lnTo>
                <a:lnTo>
                  <a:pt x="0" y="38"/>
                </a:lnTo>
                <a:lnTo>
                  <a:pt x="0" y="35"/>
                </a:lnTo>
                <a:lnTo>
                  <a:pt x="0" y="35"/>
                </a:lnTo>
                <a:lnTo>
                  <a:pt x="0" y="31"/>
                </a:lnTo>
                <a:lnTo>
                  <a:pt x="0" y="31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2" y="23"/>
                </a:lnTo>
                <a:lnTo>
                  <a:pt x="2" y="23"/>
                </a:lnTo>
                <a:lnTo>
                  <a:pt x="3" y="21"/>
                </a:lnTo>
                <a:lnTo>
                  <a:pt x="3" y="21"/>
                </a:lnTo>
                <a:lnTo>
                  <a:pt x="2" y="19"/>
                </a:lnTo>
                <a:lnTo>
                  <a:pt x="2" y="19"/>
                </a:lnTo>
                <a:lnTo>
                  <a:pt x="0" y="18"/>
                </a:lnTo>
                <a:lnTo>
                  <a:pt x="0" y="18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close/>
                <a:moveTo>
                  <a:pt x="13" y="10"/>
                </a:moveTo>
                <a:lnTo>
                  <a:pt x="13" y="10"/>
                </a:lnTo>
                <a:lnTo>
                  <a:pt x="12" y="8"/>
                </a:lnTo>
                <a:lnTo>
                  <a:pt x="12" y="8"/>
                </a:lnTo>
                <a:lnTo>
                  <a:pt x="9" y="6"/>
                </a:lnTo>
                <a:lnTo>
                  <a:pt x="9" y="6"/>
                </a:lnTo>
                <a:lnTo>
                  <a:pt x="8" y="8"/>
                </a:lnTo>
                <a:lnTo>
                  <a:pt x="8" y="8"/>
                </a:lnTo>
                <a:lnTo>
                  <a:pt x="7" y="10"/>
                </a:lnTo>
                <a:lnTo>
                  <a:pt x="7" y="16"/>
                </a:lnTo>
                <a:lnTo>
                  <a:pt x="7" y="16"/>
                </a:lnTo>
                <a:lnTo>
                  <a:pt x="8" y="18"/>
                </a:lnTo>
                <a:lnTo>
                  <a:pt x="8" y="18"/>
                </a:lnTo>
                <a:lnTo>
                  <a:pt x="9" y="19"/>
                </a:lnTo>
                <a:lnTo>
                  <a:pt x="9" y="19"/>
                </a:lnTo>
                <a:lnTo>
                  <a:pt x="12" y="18"/>
                </a:lnTo>
                <a:lnTo>
                  <a:pt x="12" y="18"/>
                </a:lnTo>
                <a:lnTo>
                  <a:pt x="13" y="16"/>
                </a:lnTo>
                <a:lnTo>
                  <a:pt x="13" y="10"/>
                </a:lnTo>
                <a:close/>
                <a:moveTo>
                  <a:pt x="13" y="26"/>
                </a:moveTo>
                <a:lnTo>
                  <a:pt x="13" y="26"/>
                </a:lnTo>
                <a:lnTo>
                  <a:pt x="12" y="24"/>
                </a:lnTo>
                <a:lnTo>
                  <a:pt x="12" y="24"/>
                </a:lnTo>
                <a:lnTo>
                  <a:pt x="9" y="24"/>
                </a:lnTo>
                <a:lnTo>
                  <a:pt x="9" y="24"/>
                </a:lnTo>
                <a:lnTo>
                  <a:pt x="8" y="24"/>
                </a:lnTo>
                <a:lnTo>
                  <a:pt x="8" y="24"/>
                </a:lnTo>
                <a:lnTo>
                  <a:pt x="7" y="26"/>
                </a:lnTo>
                <a:lnTo>
                  <a:pt x="7" y="35"/>
                </a:lnTo>
                <a:lnTo>
                  <a:pt x="7" y="35"/>
                </a:lnTo>
                <a:lnTo>
                  <a:pt x="8" y="38"/>
                </a:lnTo>
                <a:lnTo>
                  <a:pt x="8" y="38"/>
                </a:lnTo>
                <a:lnTo>
                  <a:pt x="9" y="38"/>
                </a:lnTo>
                <a:lnTo>
                  <a:pt x="9" y="38"/>
                </a:lnTo>
                <a:lnTo>
                  <a:pt x="12" y="38"/>
                </a:lnTo>
                <a:lnTo>
                  <a:pt x="12" y="38"/>
                </a:lnTo>
                <a:lnTo>
                  <a:pt x="13" y="35"/>
                </a:lnTo>
                <a:lnTo>
                  <a:pt x="13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28" name="Freeform 1254">
            <a:extLst>
              <a:ext uri="{FF2B5EF4-FFF2-40B4-BE49-F238E27FC236}">
                <a16:creationId xmlns:a16="http://schemas.microsoft.com/office/drawing/2014/main" id="{2DF93457-F28D-4547-A2EC-CEAA0E69C192}"/>
              </a:ext>
            </a:extLst>
          </p:cNvPr>
          <p:cNvSpPr>
            <a:spLocks noEditPoints="1"/>
          </p:cNvSpPr>
          <p:nvPr/>
        </p:nvSpPr>
        <p:spPr bwMode="auto">
          <a:xfrm>
            <a:off x="6747905" y="5373871"/>
            <a:ext cx="28575" cy="66675"/>
          </a:xfrm>
          <a:custGeom>
            <a:avLst/>
            <a:gdLst>
              <a:gd name="T0" fmla="*/ 9 w 18"/>
              <a:gd name="T1" fmla="*/ 17 h 42"/>
              <a:gd name="T2" fmla="*/ 9 w 18"/>
              <a:gd name="T3" fmla="*/ 17 h 42"/>
              <a:gd name="T4" fmla="*/ 10 w 18"/>
              <a:gd name="T5" fmla="*/ 17 h 42"/>
              <a:gd name="T6" fmla="*/ 11 w 18"/>
              <a:gd name="T7" fmla="*/ 17 h 42"/>
              <a:gd name="T8" fmla="*/ 15 w 18"/>
              <a:gd name="T9" fmla="*/ 18 h 42"/>
              <a:gd name="T10" fmla="*/ 16 w 18"/>
              <a:gd name="T11" fmla="*/ 20 h 42"/>
              <a:gd name="T12" fmla="*/ 18 w 18"/>
              <a:gd name="T13" fmla="*/ 21 h 42"/>
              <a:gd name="T14" fmla="*/ 18 w 18"/>
              <a:gd name="T15" fmla="*/ 23 h 42"/>
              <a:gd name="T16" fmla="*/ 18 w 18"/>
              <a:gd name="T17" fmla="*/ 26 h 42"/>
              <a:gd name="T18" fmla="*/ 18 w 18"/>
              <a:gd name="T19" fmla="*/ 30 h 42"/>
              <a:gd name="T20" fmla="*/ 18 w 18"/>
              <a:gd name="T21" fmla="*/ 34 h 42"/>
              <a:gd name="T22" fmla="*/ 18 w 18"/>
              <a:gd name="T23" fmla="*/ 36 h 42"/>
              <a:gd name="T24" fmla="*/ 18 w 18"/>
              <a:gd name="T25" fmla="*/ 37 h 42"/>
              <a:gd name="T26" fmla="*/ 16 w 18"/>
              <a:gd name="T27" fmla="*/ 39 h 42"/>
              <a:gd name="T28" fmla="*/ 14 w 18"/>
              <a:gd name="T29" fmla="*/ 42 h 42"/>
              <a:gd name="T30" fmla="*/ 9 w 18"/>
              <a:gd name="T31" fmla="*/ 42 h 42"/>
              <a:gd name="T32" fmla="*/ 5 w 18"/>
              <a:gd name="T33" fmla="*/ 42 h 42"/>
              <a:gd name="T34" fmla="*/ 1 w 18"/>
              <a:gd name="T35" fmla="*/ 39 h 42"/>
              <a:gd name="T36" fmla="*/ 0 w 18"/>
              <a:gd name="T37" fmla="*/ 37 h 42"/>
              <a:gd name="T38" fmla="*/ 0 w 18"/>
              <a:gd name="T39" fmla="*/ 36 h 42"/>
              <a:gd name="T40" fmla="*/ 0 w 18"/>
              <a:gd name="T41" fmla="*/ 34 h 42"/>
              <a:gd name="T42" fmla="*/ 0 w 18"/>
              <a:gd name="T43" fmla="*/ 30 h 42"/>
              <a:gd name="T44" fmla="*/ 0 w 18"/>
              <a:gd name="T45" fmla="*/ 27 h 42"/>
              <a:gd name="T46" fmla="*/ 0 w 18"/>
              <a:gd name="T47" fmla="*/ 25 h 42"/>
              <a:gd name="T48" fmla="*/ 0 w 18"/>
              <a:gd name="T49" fmla="*/ 22 h 42"/>
              <a:gd name="T50" fmla="*/ 9 w 18"/>
              <a:gd name="T51" fmla="*/ 0 h 42"/>
              <a:gd name="T52" fmla="*/ 13 w 18"/>
              <a:gd name="T53" fmla="*/ 26 h 42"/>
              <a:gd name="T54" fmla="*/ 11 w 18"/>
              <a:gd name="T55" fmla="*/ 23 h 42"/>
              <a:gd name="T56" fmla="*/ 9 w 18"/>
              <a:gd name="T57" fmla="*/ 22 h 42"/>
              <a:gd name="T58" fmla="*/ 6 w 18"/>
              <a:gd name="T59" fmla="*/ 23 h 42"/>
              <a:gd name="T60" fmla="*/ 6 w 18"/>
              <a:gd name="T61" fmla="*/ 26 h 42"/>
              <a:gd name="T62" fmla="*/ 6 w 18"/>
              <a:gd name="T63" fmla="*/ 34 h 42"/>
              <a:gd name="T64" fmla="*/ 6 w 18"/>
              <a:gd name="T65" fmla="*/ 36 h 42"/>
              <a:gd name="T66" fmla="*/ 9 w 18"/>
              <a:gd name="T67" fmla="*/ 37 h 42"/>
              <a:gd name="T68" fmla="*/ 11 w 18"/>
              <a:gd name="T69" fmla="*/ 36 h 42"/>
              <a:gd name="T70" fmla="*/ 13 w 18"/>
              <a:gd name="T71" fmla="*/ 26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" h="42">
                <a:moveTo>
                  <a:pt x="16" y="0"/>
                </a:moveTo>
                <a:lnTo>
                  <a:pt x="9" y="17"/>
                </a:lnTo>
                <a:lnTo>
                  <a:pt x="9" y="17"/>
                </a:lnTo>
                <a:lnTo>
                  <a:pt x="9" y="17"/>
                </a:lnTo>
                <a:lnTo>
                  <a:pt x="10" y="17"/>
                </a:lnTo>
                <a:lnTo>
                  <a:pt x="10" y="17"/>
                </a:lnTo>
                <a:lnTo>
                  <a:pt x="11" y="17"/>
                </a:lnTo>
                <a:lnTo>
                  <a:pt x="11" y="17"/>
                </a:lnTo>
                <a:lnTo>
                  <a:pt x="15" y="18"/>
                </a:lnTo>
                <a:lnTo>
                  <a:pt x="15" y="18"/>
                </a:lnTo>
                <a:lnTo>
                  <a:pt x="16" y="20"/>
                </a:lnTo>
                <a:lnTo>
                  <a:pt x="16" y="20"/>
                </a:lnTo>
                <a:lnTo>
                  <a:pt x="18" y="21"/>
                </a:lnTo>
                <a:lnTo>
                  <a:pt x="18" y="21"/>
                </a:lnTo>
                <a:lnTo>
                  <a:pt x="18" y="23"/>
                </a:lnTo>
                <a:lnTo>
                  <a:pt x="18" y="23"/>
                </a:lnTo>
                <a:lnTo>
                  <a:pt x="18" y="26"/>
                </a:lnTo>
                <a:lnTo>
                  <a:pt x="18" y="26"/>
                </a:lnTo>
                <a:lnTo>
                  <a:pt x="18" y="30"/>
                </a:lnTo>
                <a:lnTo>
                  <a:pt x="18" y="30"/>
                </a:lnTo>
                <a:lnTo>
                  <a:pt x="18" y="34"/>
                </a:lnTo>
                <a:lnTo>
                  <a:pt x="18" y="34"/>
                </a:lnTo>
                <a:lnTo>
                  <a:pt x="18" y="36"/>
                </a:lnTo>
                <a:lnTo>
                  <a:pt x="18" y="36"/>
                </a:lnTo>
                <a:lnTo>
                  <a:pt x="18" y="37"/>
                </a:lnTo>
                <a:lnTo>
                  <a:pt x="18" y="37"/>
                </a:lnTo>
                <a:lnTo>
                  <a:pt x="16" y="39"/>
                </a:lnTo>
                <a:lnTo>
                  <a:pt x="16" y="39"/>
                </a:lnTo>
                <a:lnTo>
                  <a:pt x="14" y="42"/>
                </a:lnTo>
                <a:lnTo>
                  <a:pt x="14" y="42"/>
                </a:lnTo>
                <a:lnTo>
                  <a:pt x="9" y="42"/>
                </a:lnTo>
                <a:lnTo>
                  <a:pt x="9" y="42"/>
                </a:lnTo>
                <a:lnTo>
                  <a:pt x="5" y="42"/>
                </a:lnTo>
                <a:lnTo>
                  <a:pt x="5" y="42"/>
                </a:lnTo>
                <a:lnTo>
                  <a:pt x="1" y="39"/>
                </a:lnTo>
                <a:lnTo>
                  <a:pt x="1" y="39"/>
                </a:lnTo>
                <a:lnTo>
                  <a:pt x="0" y="37"/>
                </a:lnTo>
                <a:lnTo>
                  <a:pt x="0" y="37"/>
                </a:lnTo>
                <a:lnTo>
                  <a:pt x="0" y="36"/>
                </a:lnTo>
                <a:lnTo>
                  <a:pt x="0" y="36"/>
                </a:lnTo>
                <a:lnTo>
                  <a:pt x="0" y="34"/>
                </a:lnTo>
                <a:lnTo>
                  <a:pt x="0" y="34"/>
                </a:lnTo>
                <a:lnTo>
                  <a:pt x="0" y="30"/>
                </a:lnTo>
                <a:lnTo>
                  <a:pt x="0" y="30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1" y="21"/>
                </a:lnTo>
                <a:lnTo>
                  <a:pt x="9" y="0"/>
                </a:lnTo>
                <a:lnTo>
                  <a:pt x="16" y="0"/>
                </a:lnTo>
                <a:close/>
                <a:moveTo>
                  <a:pt x="13" y="26"/>
                </a:moveTo>
                <a:lnTo>
                  <a:pt x="13" y="26"/>
                </a:lnTo>
                <a:lnTo>
                  <a:pt x="11" y="23"/>
                </a:lnTo>
                <a:lnTo>
                  <a:pt x="11" y="23"/>
                </a:lnTo>
                <a:lnTo>
                  <a:pt x="9" y="22"/>
                </a:lnTo>
                <a:lnTo>
                  <a:pt x="9" y="22"/>
                </a:lnTo>
                <a:lnTo>
                  <a:pt x="6" y="23"/>
                </a:lnTo>
                <a:lnTo>
                  <a:pt x="6" y="23"/>
                </a:lnTo>
                <a:lnTo>
                  <a:pt x="6" y="26"/>
                </a:lnTo>
                <a:lnTo>
                  <a:pt x="6" y="34"/>
                </a:lnTo>
                <a:lnTo>
                  <a:pt x="6" y="34"/>
                </a:lnTo>
                <a:lnTo>
                  <a:pt x="6" y="36"/>
                </a:lnTo>
                <a:lnTo>
                  <a:pt x="6" y="36"/>
                </a:lnTo>
                <a:lnTo>
                  <a:pt x="9" y="37"/>
                </a:lnTo>
                <a:lnTo>
                  <a:pt x="9" y="37"/>
                </a:lnTo>
                <a:lnTo>
                  <a:pt x="11" y="36"/>
                </a:lnTo>
                <a:lnTo>
                  <a:pt x="11" y="36"/>
                </a:lnTo>
                <a:lnTo>
                  <a:pt x="13" y="34"/>
                </a:lnTo>
                <a:lnTo>
                  <a:pt x="13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29" name="Freeform 1255">
            <a:extLst>
              <a:ext uri="{FF2B5EF4-FFF2-40B4-BE49-F238E27FC236}">
                <a16:creationId xmlns:a16="http://schemas.microsoft.com/office/drawing/2014/main" id="{4FB482B4-1D08-45EF-A972-08599D0BE8BF}"/>
              </a:ext>
            </a:extLst>
          </p:cNvPr>
          <p:cNvSpPr>
            <a:spLocks/>
          </p:cNvSpPr>
          <p:nvPr/>
        </p:nvSpPr>
        <p:spPr bwMode="auto">
          <a:xfrm>
            <a:off x="6784418" y="5373871"/>
            <a:ext cx="26988" cy="66675"/>
          </a:xfrm>
          <a:custGeom>
            <a:avLst/>
            <a:gdLst>
              <a:gd name="T0" fmla="*/ 1 w 17"/>
              <a:gd name="T1" fmla="*/ 42 h 42"/>
              <a:gd name="T2" fmla="*/ 11 w 17"/>
              <a:gd name="T3" fmla="*/ 6 h 42"/>
              <a:gd name="T4" fmla="*/ 5 w 17"/>
              <a:gd name="T5" fmla="*/ 6 h 42"/>
              <a:gd name="T6" fmla="*/ 5 w 17"/>
              <a:gd name="T7" fmla="*/ 11 h 42"/>
              <a:gd name="T8" fmla="*/ 0 w 17"/>
              <a:gd name="T9" fmla="*/ 11 h 42"/>
              <a:gd name="T10" fmla="*/ 0 w 17"/>
              <a:gd name="T11" fmla="*/ 0 h 42"/>
              <a:gd name="T12" fmla="*/ 17 w 17"/>
              <a:gd name="T13" fmla="*/ 0 h 42"/>
              <a:gd name="T14" fmla="*/ 17 w 17"/>
              <a:gd name="T15" fmla="*/ 6 h 42"/>
              <a:gd name="T16" fmla="*/ 7 w 17"/>
              <a:gd name="T17" fmla="*/ 42 h 42"/>
              <a:gd name="T18" fmla="*/ 1 w 17"/>
              <a:gd name="T19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" h="42">
                <a:moveTo>
                  <a:pt x="1" y="42"/>
                </a:moveTo>
                <a:lnTo>
                  <a:pt x="11" y="6"/>
                </a:lnTo>
                <a:lnTo>
                  <a:pt x="5" y="6"/>
                </a:lnTo>
                <a:lnTo>
                  <a:pt x="5" y="11"/>
                </a:lnTo>
                <a:lnTo>
                  <a:pt x="0" y="11"/>
                </a:lnTo>
                <a:lnTo>
                  <a:pt x="0" y="0"/>
                </a:lnTo>
                <a:lnTo>
                  <a:pt x="17" y="0"/>
                </a:lnTo>
                <a:lnTo>
                  <a:pt x="17" y="6"/>
                </a:lnTo>
                <a:lnTo>
                  <a:pt x="7" y="42"/>
                </a:lnTo>
                <a:lnTo>
                  <a:pt x="1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30" name="Freeform 1256">
            <a:extLst>
              <a:ext uri="{FF2B5EF4-FFF2-40B4-BE49-F238E27FC236}">
                <a16:creationId xmlns:a16="http://schemas.microsoft.com/office/drawing/2014/main" id="{B4542F38-0FC2-4224-8E84-EDD33C59D3D8}"/>
              </a:ext>
            </a:extLst>
          </p:cNvPr>
          <p:cNvSpPr>
            <a:spLocks noEditPoints="1"/>
          </p:cNvSpPr>
          <p:nvPr/>
        </p:nvSpPr>
        <p:spPr bwMode="auto">
          <a:xfrm>
            <a:off x="6747905" y="5883458"/>
            <a:ext cx="28575" cy="69850"/>
          </a:xfrm>
          <a:custGeom>
            <a:avLst/>
            <a:gdLst>
              <a:gd name="T0" fmla="*/ 9 w 18"/>
              <a:gd name="T1" fmla="*/ 25 h 44"/>
              <a:gd name="T2" fmla="*/ 9 w 18"/>
              <a:gd name="T3" fmla="*/ 25 h 44"/>
              <a:gd name="T4" fmla="*/ 8 w 18"/>
              <a:gd name="T5" fmla="*/ 26 h 44"/>
              <a:gd name="T6" fmla="*/ 6 w 18"/>
              <a:gd name="T7" fmla="*/ 26 h 44"/>
              <a:gd name="T8" fmla="*/ 4 w 18"/>
              <a:gd name="T9" fmla="*/ 25 h 44"/>
              <a:gd name="T10" fmla="*/ 1 w 18"/>
              <a:gd name="T11" fmla="*/ 24 h 44"/>
              <a:gd name="T12" fmla="*/ 0 w 18"/>
              <a:gd name="T13" fmla="*/ 23 h 44"/>
              <a:gd name="T14" fmla="*/ 0 w 18"/>
              <a:gd name="T15" fmla="*/ 20 h 44"/>
              <a:gd name="T16" fmla="*/ 0 w 18"/>
              <a:gd name="T17" fmla="*/ 18 h 44"/>
              <a:gd name="T18" fmla="*/ 0 w 18"/>
              <a:gd name="T19" fmla="*/ 14 h 44"/>
              <a:gd name="T20" fmla="*/ 0 w 18"/>
              <a:gd name="T21" fmla="*/ 10 h 44"/>
              <a:gd name="T22" fmla="*/ 0 w 18"/>
              <a:gd name="T23" fmla="*/ 8 h 44"/>
              <a:gd name="T24" fmla="*/ 0 w 18"/>
              <a:gd name="T25" fmla="*/ 6 h 44"/>
              <a:gd name="T26" fmla="*/ 1 w 18"/>
              <a:gd name="T27" fmla="*/ 5 h 44"/>
              <a:gd name="T28" fmla="*/ 4 w 18"/>
              <a:gd name="T29" fmla="*/ 1 h 44"/>
              <a:gd name="T30" fmla="*/ 9 w 18"/>
              <a:gd name="T31" fmla="*/ 0 h 44"/>
              <a:gd name="T32" fmla="*/ 14 w 18"/>
              <a:gd name="T33" fmla="*/ 1 h 44"/>
              <a:gd name="T34" fmla="*/ 16 w 18"/>
              <a:gd name="T35" fmla="*/ 5 h 44"/>
              <a:gd name="T36" fmla="*/ 18 w 18"/>
              <a:gd name="T37" fmla="*/ 6 h 44"/>
              <a:gd name="T38" fmla="*/ 18 w 18"/>
              <a:gd name="T39" fmla="*/ 8 h 44"/>
              <a:gd name="T40" fmla="*/ 18 w 18"/>
              <a:gd name="T41" fmla="*/ 10 h 44"/>
              <a:gd name="T42" fmla="*/ 18 w 18"/>
              <a:gd name="T43" fmla="*/ 14 h 44"/>
              <a:gd name="T44" fmla="*/ 18 w 18"/>
              <a:gd name="T45" fmla="*/ 16 h 44"/>
              <a:gd name="T46" fmla="*/ 18 w 18"/>
              <a:gd name="T47" fmla="*/ 19 h 44"/>
              <a:gd name="T48" fmla="*/ 18 w 18"/>
              <a:gd name="T49" fmla="*/ 20 h 44"/>
              <a:gd name="T50" fmla="*/ 9 w 18"/>
              <a:gd name="T51" fmla="*/ 44 h 44"/>
              <a:gd name="T52" fmla="*/ 6 w 18"/>
              <a:gd name="T53" fmla="*/ 18 h 44"/>
              <a:gd name="T54" fmla="*/ 6 w 18"/>
              <a:gd name="T55" fmla="*/ 20 h 44"/>
              <a:gd name="T56" fmla="*/ 9 w 18"/>
              <a:gd name="T57" fmla="*/ 20 h 44"/>
              <a:gd name="T58" fmla="*/ 11 w 18"/>
              <a:gd name="T59" fmla="*/ 20 h 44"/>
              <a:gd name="T60" fmla="*/ 13 w 18"/>
              <a:gd name="T61" fmla="*/ 18 h 44"/>
              <a:gd name="T62" fmla="*/ 13 w 18"/>
              <a:gd name="T63" fmla="*/ 10 h 44"/>
              <a:gd name="T64" fmla="*/ 11 w 18"/>
              <a:gd name="T65" fmla="*/ 8 h 44"/>
              <a:gd name="T66" fmla="*/ 9 w 18"/>
              <a:gd name="T67" fmla="*/ 6 h 44"/>
              <a:gd name="T68" fmla="*/ 6 w 18"/>
              <a:gd name="T69" fmla="*/ 8 h 44"/>
              <a:gd name="T70" fmla="*/ 6 w 18"/>
              <a:gd name="T71" fmla="*/ 1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" h="44">
                <a:moveTo>
                  <a:pt x="3" y="44"/>
                </a:moveTo>
                <a:lnTo>
                  <a:pt x="9" y="25"/>
                </a:lnTo>
                <a:lnTo>
                  <a:pt x="9" y="25"/>
                </a:lnTo>
                <a:lnTo>
                  <a:pt x="9" y="25"/>
                </a:lnTo>
                <a:lnTo>
                  <a:pt x="8" y="26"/>
                </a:lnTo>
                <a:lnTo>
                  <a:pt x="8" y="26"/>
                </a:lnTo>
                <a:lnTo>
                  <a:pt x="6" y="26"/>
                </a:lnTo>
                <a:lnTo>
                  <a:pt x="6" y="26"/>
                </a:lnTo>
                <a:lnTo>
                  <a:pt x="4" y="25"/>
                </a:lnTo>
                <a:lnTo>
                  <a:pt x="4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4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1" y="5"/>
                </a:lnTo>
                <a:lnTo>
                  <a:pt x="4" y="1"/>
                </a:lnTo>
                <a:lnTo>
                  <a:pt x="4" y="1"/>
                </a:lnTo>
                <a:lnTo>
                  <a:pt x="9" y="0"/>
                </a:lnTo>
                <a:lnTo>
                  <a:pt x="9" y="0"/>
                </a:lnTo>
                <a:lnTo>
                  <a:pt x="14" y="1"/>
                </a:lnTo>
                <a:lnTo>
                  <a:pt x="14" y="1"/>
                </a:lnTo>
                <a:lnTo>
                  <a:pt x="16" y="5"/>
                </a:lnTo>
                <a:lnTo>
                  <a:pt x="16" y="5"/>
                </a:lnTo>
                <a:lnTo>
                  <a:pt x="18" y="6"/>
                </a:lnTo>
                <a:lnTo>
                  <a:pt x="18" y="6"/>
                </a:lnTo>
                <a:lnTo>
                  <a:pt x="18" y="8"/>
                </a:lnTo>
                <a:lnTo>
                  <a:pt x="18" y="8"/>
                </a:lnTo>
                <a:lnTo>
                  <a:pt x="18" y="10"/>
                </a:lnTo>
                <a:lnTo>
                  <a:pt x="18" y="10"/>
                </a:lnTo>
                <a:lnTo>
                  <a:pt x="18" y="14"/>
                </a:lnTo>
                <a:lnTo>
                  <a:pt x="18" y="14"/>
                </a:lnTo>
                <a:lnTo>
                  <a:pt x="18" y="16"/>
                </a:lnTo>
                <a:lnTo>
                  <a:pt x="18" y="16"/>
                </a:lnTo>
                <a:lnTo>
                  <a:pt x="18" y="19"/>
                </a:lnTo>
                <a:lnTo>
                  <a:pt x="18" y="19"/>
                </a:lnTo>
                <a:lnTo>
                  <a:pt x="18" y="20"/>
                </a:lnTo>
                <a:lnTo>
                  <a:pt x="18" y="20"/>
                </a:lnTo>
                <a:lnTo>
                  <a:pt x="16" y="23"/>
                </a:lnTo>
                <a:lnTo>
                  <a:pt x="9" y="44"/>
                </a:lnTo>
                <a:lnTo>
                  <a:pt x="3" y="44"/>
                </a:lnTo>
                <a:close/>
                <a:moveTo>
                  <a:pt x="6" y="18"/>
                </a:moveTo>
                <a:lnTo>
                  <a:pt x="6" y="18"/>
                </a:lnTo>
                <a:lnTo>
                  <a:pt x="6" y="20"/>
                </a:lnTo>
                <a:lnTo>
                  <a:pt x="6" y="20"/>
                </a:lnTo>
                <a:lnTo>
                  <a:pt x="9" y="20"/>
                </a:lnTo>
                <a:lnTo>
                  <a:pt x="9" y="20"/>
                </a:lnTo>
                <a:lnTo>
                  <a:pt x="11" y="20"/>
                </a:lnTo>
                <a:lnTo>
                  <a:pt x="11" y="20"/>
                </a:lnTo>
                <a:lnTo>
                  <a:pt x="13" y="18"/>
                </a:lnTo>
                <a:lnTo>
                  <a:pt x="13" y="10"/>
                </a:lnTo>
                <a:lnTo>
                  <a:pt x="13" y="10"/>
                </a:lnTo>
                <a:lnTo>
                  <a:pt x="11" y="8"/>
                </a:lnTo>
                <a:lnTo>
                  <a:pt x="11" y="8"/>
                </a:lnTo>
                <a:lnTo>
                  <a:pt x="9" y="6"/>
                </a:lnTo>
                <a:lnTo>
                  <a:pt x="9" y="6"/>
                </a:lnTo>
                <a:lnTo>
                  <a:pt x="6" y="8"/>
                </a:lnTo>
                <a:lnTo>
                  <a:pt x="6" y="8"/>
                </a:lnTo>
                <a:lnTo>
                  <a:pt x="6" y="10"/>
                </a:lnTo>
                <a:lnTo>
                  <a:pt x="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31" name="Freeform 1257">
            <a:extLst>
              <a:ext uri="{FF2B5EF4-FFF2-40B4-BE49-F238E27FC236}">
                <a16:creationId xmlns:a16="http://schemas.microsoft.com/office/drawing/2014/main" id="{DE5FEF71-7853-4E16-8EBA-F1FD89F694A8}"/>
              </a:ext>
            </a:extLst>
          </p:cNvPr>
          <p:cNvSpPr>
            <a:spLocks noEditPoints="1"/>
          </p:cNvSpPr>
          <p:nvPr/>
        </p:nvSpPr>
        <p:spPr bwMode="auto">
          <a:xfrm>
            <a:off x="6784418" y="5883458"/>
            <a:ext cx="26988" cy="69850"/>
          </a:xfrm>
          <a:custGeom>
            <a:avLst/>
            <a:gdLst>
              <a:gd name="T0" fmla="*/ 8 w 17"/>
              <a:gd name="T1" fmla="*/ 25 h 44"/>
              <a:gd name="T2" fmla="*/ 8 w 17"/>
              <a:gd name="T3" fmla="*/ 25 h 44"/>
              <a:gd name="T4" fmla="*/ 7 w 17"/>
              <a:gd name="T5" fmla="*/ 26 h 44"/>
              <a:gd name="T6" fmla="*/ 6 w 17"/>
              <a:gd name="T7" fmla="*/ 26 h 44"/>
              <a:gd name="T8" fmla="*/ 2 w 17"/>
              <a:gd name="T9" fmla="*/ 25 h 44"/>
              <a:gd name="T10" fmla="*/ 1 w 17"/>
              <a:gd name="T11" fmla="*/ 24 h 44"/>
              <a:gd name="T12" fmla="*/ 0 w 17"/>
              <a:gd name="T13" fmla="*/ 23 h 44"/>
              <a:gd name="T14" fmla="*/ 0 w 17"/>
              <a:gd name="T15" fmla="*/ 20 h 44"/>
              <a:gd name="T16" fmla="*/ 0 w 17"/>
              <a:gd name="T17" fmla="*/ 18 h 44"/>
              <a:gd name="T18" fmla="*/ 0 w 17"/>
              <a:gd name="T19" fmla="*/ 14 h 44"/>
              <a:gd name="T20" fmla="*/ 0 w 17"/>
              <a:gd name="T21" fmla="*/ 10 h 44"/>
              <a:gd name="T22" fmla="*/ 0 w 17"/>
              <a:gd name="T23" fmla="*/ 8 h 44"/>
              <a:gd name="T24" fmla="*/ 0 w 17"/>
              <a:gd name="T25" fmla="*/ 6 h 44"/>
              <a:gd name="T26" fmla="*/ 1 w 17"/>
              <a:gd name="T27" fmla="*/ 5 h 44"/>
              <a:gd name="T28" fmla="*/ 3 w 17"/>
              <a:gd name="T29" fmla="*/ 1 h 44"/>
              <a:gd name="T30" fmla="*/ 8 w 17"/>
              <a:gd name="T31" fmla="*/ 0 h 44"/>
              <a:gd name="T32" fmla="*/ 13 w 17"/>
              <a:gd name="T33" fmla="*/ 1 h 44"/>
              <a:gd name="T34" fmla="*/ 16 w 17"/>
              <a:gd name="T35" fmla="*/ 5 h 44"/>
              <a:gd name="T36" fmla="*/ 17 w 17"/>
              <a:gd name="T37" fmla="*/ 6 h 44"/>
              <a:gd name="T38" fmla="*/ 17 w 17"/>
              <a:gd name="T39" fmla="*/ 8 h 44"/>
              <a:gd name="T40" fmla="*/ 17 w 17"/>
              <a:gd name="T41" fmla="*/ 10 h 44"/>
              <a:gd name="T42" fmla="*/ 17 w 17"/>
              <a:gd name="T43" fmla="*/ 14 h 44"/>
              <a:gd name="T44" fmla="*/ 17 w 17"/>
              <a:gd name="T45" fmla="*/ 16 h 44"/>
              <a:gd name="T46" fmla="*/ 17 w 17"/>
              <a:gd name="T47" fmla="*/ 19 h 44"/>
              <a:gd name="T48" fmla="*/ 17 w 17"/>
              <a:gd name="T49" fmla="*/ 20 h 44"/>
              <a:gd name="T50" fmla="*/ 8 w 17"/>
              <a:gd name="T51" fmla="*/ 44 h 44"/>
              <a:gd name="T52" fmla="*/ 6 w 17"/>
              <a:gd name="T53" fmla="*/ 18 h 44"/>
              <a:gd name="T54" fmla="*/ 6 w 17"/>
              <a:gd name="T55" fmla="*/ 20 h 44"/>
              <a:gd name="T56" fmla="*/ 8 w 17"/>
              <a:gd name="T57" fmla="*/ 20 h 44"/>
              <a:gd name="T58" fmla="*/ 11 w 17"/>
              <a:gd name="T59" fmla="*/ 20 h 44"/>
              <a:gd name="T60" fmla="*/ 11 w 17"/>
              <a:gd name="T61" fmla="*/ 18 h 44"/>
              <a:gd name="T62" fmla="*/ 11 w 17"/>
              <a:gd name="T63" fmla="*/ 10 h 44"/>
              <a:gd name="T64" fmla="*/ 11 w 17"/>
              <a:gd name="T65" fmla="*/ 8 h 44"/>
              <a:gd name="T66" fmla="*/ 8 w 17"/>
              <a:gd name="T67" fmla="*/ 6 h 44"/>
              <a:gd name="T68" fmla="*/ 6 w 17"/>
              <a:gd name="T69" fmla="*/ 8 h 44"/>
              <a:gd name="T70" fmla="*/ 6 w 17"/>
              <a:gd name="T71" fmla="*/ 1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" h="44">
                <a:moveTo>
                  <a:pt x="1" y="44"/>
                </a:moveTo>
                <a:lnTo>
                  <a:pt x="8" y="25"/>
                </a:lnTo>
                <a:lnTo>
                  <a:pt x="8" y="25"/>
                </a:lnTo>
                <a:lnTo>
                  <a:pt x="8" y="25"/>
                </a:lnTo>
                <a:lnTo>
                  <a:pt x="7" y="26"/>
                </a:lnTo>
                <a:lnTo>
                  <a:pt x="7" y="26"/>
                </a:lnTo>
                <a:lnTo>
                  <a:pt x="6" y="26"/>
                </a:lnTo>
                <a:lnTo>
                  <a:pt x="6" y="26"/>
                </a:lnTo>
                <a:lnTo>
                  <a:pt x="2" y="25"/>
                </a:lnTo>
                <a:lnTo>
                  <a:pt x="2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4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1" y="5"/>
                </a:lnTo>
                <a:lnTo>
                  <a:pt x="3" y="1"/>
                </a:lnTo>
                <a:lnTo>
                  <a:pt x="3" y="1"/>
                </a:lnTo>
                <a:lnTo>
                  <a:pt x="8" y="0"/>
                </a:lnTo>
                <a:lnTo>
                  <a:pt x="8" y="0"/>
                </a:lnTo>
                <a:lnTo>
                  <a:pt x="13" y="1"/>
                </a:lnTo>
                <a:lnTo>
                  <a:pt x="13" y="1"/>
                </a:lnTo>
                <a:lnTo>
                  <a:pt x="16" y="5"/>
                </a:lnTo>
                <a:lnTo>
                  <a:pt x="16" y="5"/>
                </a:lnTo>
                <a:lnTo>
                  <a:pt x="17" y="6"/>
                </a:lnTo>
                <a:lnTo>
                  <a:pt x="17" y="6"/>
                </a:lnTo>
                <a:lnTo>
                  <a:pt x="17" y="8"/>
                </a:lnTo>
                <a:lnTo>
                  <a:pt x="17" y="8"/>
                </a:lnTo>
                <a:lnTo>
                  <a:pt x="17" y="10"/>
                </a:lnTo>
                <a:lnTo>
                  <a:pt x="17" y="10"/>
                </a:lnTo>
                <a:lnTo>
                  <a:pt x="17" y="14"/>
                </a:lnTo>
                <a:lnTo>
                  <a:pt x="17" y="14"/>
                </a:lnTo>
                <a:lnTo>
                  <a:pt x="17" y="16"/>
                </a:lnTo>
                <a:lnTo>
                  <a:pt x="17" y="16"/>
                </a:lnTo>
                <a:lnTo>
                  <a:pt x="17" y="19"/>
                </a:lnTo>
                <a:lnTo>
                  <a:pt x="17" y="19"/>
                </a:lnTo>
                <a:lnTo>
                  <a:pt x="17" y="20"/>
                </a:lnTo>
                <a:lnTo>
                  <a:pt x="17" y="20"/>
                </a:lnTo>
                <a:lnTo>
                  <a:pt x="16" y="23"/>
                </a:lnTo>
                <a:lnTo>
                  <a:pt x="8" y="44"/>
                </a:lnTo>
                <a:lnTo>
                  <a:pt x="1" y="44"/>
                </a:lnTo>
                <a:close/>
                <a:moveTo>
                  <a:pt x="6" y="18"/>
                </a:moveTo>
                <a:lnTo>
                  <a:pt x="6" y="18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1" y="20"/>
                </a:lnTo>
                <a:lnTo>
                  <a:pt x="11" y="20"/>
                </a:lnTo>
                <a:lnTo>
                  <a:pt x="11" y="18"/>
                </a:lnTo>
                <a:lnTo>
                  <a:pt x="11" y="10"/>
                </a:lnTo>
                <a:lnTo>
                  <a:pt x="11" y="10"/>
                </a:lnTo>
                <a:lnTo>
                  <a:pt x="11" y="8"/>
                </a:lnTo>
                <a:lnTo>
                  <a:pt x="11" y="8"/>
                </a:lnTo>
                <a:lnTo>
                  <a:pt x="8" y="6"/>
                </a:lnTo>
                <a:lnTo>
                  <a:pt x="8" y="6"/>
                </a:lnTo>
                <a:lnTo>
                  <a:pt x="6" y="8"/>
                </a:lnTo>
                <a:lnTo>
                  <a:pt x="6" y="8"/>
                </a:lnTo>
                <a:lnTo>
                  <a:pt x="6" y="10"/>
                </a:lnTo>
                <a:lnTo>
                  <a:pt x="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32" name="Freeform 1258">
            <a:extLst>
              <a:ext uri="{FF2B5EF4-FFF2-40B4-BE49-F238E27FC236}">
                <a16:creationId xmlns:a16="http://schemas.microsoft.com/office/drawing/2014/main" id="{E3F90D29-51F3-46DE-8E83-71AF1DDF2BCE}"/>
              </a:ext>
            </a:extLst>
          </p:cNvPr>
          <p:cNvSpPr>
            <a:spLocks noEditPoints="1"/>
          </p:cNvSpPr>
          <p:nvPr/>
        </p:nvSpPr>
        <p:spPr bwMode="auto">
          <a:xfrm>
            <a:off x="7187643" y="5373871"/>
            <a:ext cx="28575" cy="66675"/>
          </a:xfrm>
          <a:custGeom>
            <a:avLst/>
            <a:gdLst>
              <a:gd name="T0" fmla="*/ 9 w 18"/>
              <a:gd name="T1" fmla="*/ 17 h 42"/>
              <a:gd name="T2" fmla="*/ 9 w 18"/>
              <a:gd name="T3" fmla="*/ 17 h 42"/>
              <a:gd name="T4" fmla="*/ 10 w 18"/>
              <a:gd name="T5" fmla="*/ 17 h 42"/>
              <a:gd name="T6" fmla="*/ 12 w 18"/>
              <a:gd name="T7" fmla="*/ 17 h 42"/>
              <a:gd name="T8" fmla="*/ 14 w 18"/>
              <a:gd name="T9" fmla="*/ 18 h 42"/>
              <a:gd name="T10" fmla="*/ 17 w 18"/>
              <a:gd name="T11" fmla="*/ 20 h 42"/>
              <a:gd name="T12" fmla="*/ 18 w 18"/>
              <a:gd name="T13" fmla="*/ 21 h 42"/>
              <a:gd name="T14" fmla="*/ 18 w 18"/>
              <a:gd name="T15" fmla="*/ 23 h 42"/>
              <a:gd name="T16" fmla="*/ 18 w 18"/>
              <a:gd name="T17" fmla="*/ 26 h 42"/>
              <a:gd name="T18" fmla="*/ 18 w 18"/>
              <a:gd name="T19" fmla="*/ 30 h 42"/>
              <a:gd name="T20" fmla="*/ 18 w 18"/>
              <a:gd name="T21" fmla="*/ 34 h 42"/>
              <a:gd name="T22" fmla="*/ 18 w 18"/>
              <a:gd name="T23" fmla="*/ 36 h 42"/>
              <a:gd name="T24" fmla="*/ 18 w 18"/>
              <a:gd name="T25" fmla="*/ 37 h 42"/>
              <a:gd name="T26" fmla="*/ 17 w 18"/>
              <a:gd name="T27" fmla="*/ 39 h 42"/>
              <a:gd name="T28" fmla="*/ 13 w 18"/>
              <a:gd name="T29" fmla="*/ 42 h 42"/>
              <a:gd name="T30" fmla="*/ 9 w 18"/>
              <a:gd name="T31" fmla="*/ 42 h 42"/>
              <a:gd name="T32" fmla="*/ 4 w 18"/>
              <a:gd name="T33" fmla="*/ 42 h 42"/>
              <a:gd name="T34" fmla="*/ 2 w 18"/>
              <a:gd name="T35" fmla="*/ 39 h 42"/>
              <a:gd name="T36" fmla="*/ 0 w 18"/>
              <a:gd name="T37" fmla="*/ 37 h 42"/>
              <a:gd name="T38" fmla="*/ 0 w 18"/>
              <a:gd name="T39" fmla="*/ 36 h 42"/>
              <a:gd name="T40" fmla="*/ 0 w 18"/>
              <a:gd name="T41" fmla="*/ 34 h 42"/>
              <a:gd name="T42" fmla="*/ 0 w 18"/>
              <a:gd name="T43" fmla="*/ 30 h 42"/>
              <a:gd name="T44" fmla="*/ 0 w 18"/>
              <a:gd name="T45" fmla="*/ 27 h 42"/>
              <a:gd name="T46" fmla="*/ 0 w 18"/>
              <a:gd name="T47" fmla="*/ 25 h 42"/>
              <a:gd name="T48" fmla="*/ 0 w 18"/>
              <a:gd name="T49" fmla="*/ 22 h 42"/>
              <a:gd name="T50" fmla="*/ 9 w 18"/>
              <a:gd name="T51" fmla="*/ 0 h 42"/>
              <a:gd name="T52" fmla="*/ 12 w 18"/>
              <a:gd name="T53" fmla="*/ 26 h 42"/>
              <a:gd name="T54" fmla="*/ 10 w 18"/>
              <a:gd name="T55" fmla="*/ 23 h 42"/>
              <a:gd name="T56" fmla="*/ 9 w 18"/>
              <a:gd name="T57" fmla="*/ 22 h 42"/>
              <a:gd name="T58" fmla="*/ 7 w 18"/>
              <a:gd name="T59" fmla="*/ 23 h 42"/>
              <a:gd name="T60" fmla="*/ 5 w 18"/>
              <a:gd name="T61" fmla="*/ 26 h 42"/>
              <a:gd name="T62" fmla="*/ 5 w 18"/>
              <a:gd name="T63" fmla="*/ 34 h 42"/>
              <a:gd name="T64" fmla="*/ 7 w 18"/>
              <a:gd name="T65" fmla="*/ 36 h 42"/>
              <a:gd name="T66" fmla="*/ 9 w 18"/>
              <a:gd name="T67" fmla="*/ 37 h 42"/>
              <a:gd name="T68" fmla="*/ 10 w 18"/>
              <a:gd name="T69" fmla="*/ 36 h 42"/>
              <a:gd name="T70" fmla="*/ 12 w 18"/>
              <a:gd name="T71" fmla="*/ 26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" h="42">
                <a:moveTo>
                  <a:pt x="15" y="0"/>
                </a:moveTo>
                <a:lnTo>
                  <a:pt x="9" y="17"/>
                </a:lnTo>
                <a:lnTo>
                  <a:pt x="9" y="17"/>
                </a:lnTo>
                <a:lnTo>
                  <a:pt x="9" y="17"/>
                </a:lnTo>
                <a:lnTo>
                  <a:pt x="10" y="17"/>
                </a:lnTo>
                <a:lnTo>
                  <a:pt x="10" y="17"/>
                </a:lnTo>
                <a:lnTo>
                  <a:pt x="12" y="17"/>
                </a:lnTo>
                <a:lnTo>
                  <a:pt x="12" y="17"/>
                </a:lnTo>
                <a:lnTo>
                  <a:pt x="14" y="18"/>
                </a:lnTo>
                <a:lnTo>
                  <a:pt x="14" y="18"/>
                </a:lnTo>
                <a:lnTo>
                  <a:pt x="17" y="20"/>
                </a:lnTo>
                <a:lnTo>
                  <a:pt x="17" y="20"/>
                </a:lnTo>
                <a:lnTo>
                  <a:pt x="18" y="21"/>
                </a:lnTo>
                <a:lnTo>
                  <a:pt x="18" y="21"/>
                </a:lnTo>
                <a:lnTo>
                  <a:pt x="18" y="23"/>
                </a:lnTo>
                <a:lnTo>
                  <a:pt x="18" y="23"/>
                </a:lnTo>
                <a:lnTo>
                  <a:pt x="18" y="26"/>
                </a:lnTo>
                <a:lnTo>
                  <a:pt x="18" y="26"/>
                </a:lnTo>
                <a:lnTo>
                  <a:pt x="18" y="30"/>
                </a:lnTo>
                <a:lnTo>
                  <a:pt x="18" y="30"/>
                </a:lnTo>
                <a:lnTo>
                  <a:pt x="18" y="34"/>
                </a:lnTo>
                <a:lnTo>
                  <a:pt x="18" y="34"/>
                </a:lnTo>
                <a:lnTo>
                  <a:pt x="18" y="36"/>
                </a:lnTo>
                <a:lnTo>
                  <a:pt x="18" y="36"/>
                </a:lnTo>
                <a:lnTo>
                  <a:pt x="18" y="37"/>
                </a:lnTo>
                <a:lnTo>
                  <a:pt x="18" y="37"/>
                </a:lnTo>
                <a:lnTo>
                  <a:pt x="17" y="39"/>
                </a:lnTo>
                <a:lnTo>
                  <a:pt x="17" y="39"/>
                </a:lnTo>
                <a:lnTo>
                  <a:pt x="13" y="42"/>
                </a:lnTo>
                <a:lnTo>
                  <a:pt x="13" y="42"/>
                </a:lnTo>
                <a:lnTo>
                  <a:pt x="9" y="42"/>
                </a:lnTo>
                <a:lnTo>
                  <a:pt x="9" y="42"/>
                </a:lnTo>
                <a:lnTo>
                  <a:pt x="4" y="42"/>
                </a:lnTo>
                <a:lnTo>
                  <a:pt x="4" y="42"/>
                </a:lnTo>
                <a:lnTo>
                  <a:pt x="2" y="39"/>
                </a:lnTo>
                <a:lnTo>
                  <a:pt x="2" y="39"/>
                </a:lnTo>
                <a:lnTo>
                  <a:pt x="0" y="37"/>
                </a:lnTo>
                <a:lnTo>
                  <a:pt x="0" y="37"/>
                </a:lnTo>
                <a:lnTo>
                  <a:pt x="0" y="36"/>
                </a:lnTo>
                <a:lnTo>
                  <a:pt x="0" y="36"/>
                </a:lnTo>
                <a:lnTo>
                  <a:pt x="0" y="34"/>
                </a:lnTo>
                <a:lnTo>
                  <a:pt x="0" y="34"/>
                </a:lnTo>
                <a:lnTo>
                  <a:pt x="0" y="30"/>
                </a:lnTo>
                <a:lnTo>
                  <a:pt x="0" y="30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1"/>
                </a:lnTo>
                <a:lnTo>
                  <a:pt x="9" y="0"/>
                </a:lnTo>
                <a:lnTo>
                  <a:pt x="15" y="0"/>
                </a:lnTo>
                <a:close/>
                <a:moveTo>
                  <a:pt x="12" y="26"/>
                </a:moveTo>
                <a:lnTo>
                  <a:pt x="12" y="26"/>
                </a:lnTo>
                <a:lnTo>
                  <a:pt x="10" y="23"/>
                </a:lnTo>
                <a:lnTo>
                  <a:pt x="10" y="23"/>
                </a:lnTo>
                <a:lnTo>
                  <a:pt x="9" y="22"/>
                </a:lnTo>
                <a:lnTo>
                  <a:pt x="9" y="22"/>
                </a:lnTo>
                <a:lnTo>
                  <a:pt x="7" y="23"/>
                </a:lnTo>
                <a:lnTo>
                  <a:pt x="7" y="23"/>
                </a:lnTo>
                <a:lnTo>
                  <a:pt x="5" y="26"/>
                </a:lnTo>
                <a:lnTo>
                  <a:pt x="5" y="34"/>
                </a:lnTo>
                <a:lnTo>
                  <a:pt x="5" y="34"/>
                </a:lnTo>
                <a:lnTo>
                  <a:pt x="7" y="36"/>
                </a:lnTo>
                <a:lnTo>
                  <a:pt x="7" y="36"/>
                </a:lnTo>
                <a:lnTo>
                  <a:pt x="9" y="37"/>
                </a:lnTo>
                <a:lnTo>
                  <a:pt x="9" y="37"/>
                </a:lnTo>
                <a:lnTo>
                  <a:pt x="10" y="36"/>
                </a:lnTo>
                <a:lnTo>
                  <a:pt x="10" y="36"/>
                </a:lnTo>
                <a:lnTo>
                  <a:pt x="12" y="34"/>
                </a:lnTo>
                <a:lnTo>
                  <a:pt x="12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33" name="Freeform 1259">
            <a:extLst>
              <a:ext uri="{FF2B5EF4-FFF2-40B4-BE49-F238E27FC236}">
                <a16:creationId xmlns:a16="http://schemas.microsoft.com/office/drawing/2014/main" id="{8463A028-8918-4C0A-BD32-593B8B836299}"/>
              </a:ext>
            </a:extLst>
          </p:cNvPr>
          <p:cNvSpPr>
            <a:spLocks noEditPoints="1"/>
          </p:cNvSpPr>
          <p:nvPr/>
        </p:nvSpPr>
        <p:spPr bwMode="auto">
          <a:xfrm>
            <a:off x="7222568" y="5373871"/>
            <a:ext cx="30163" cy="66675"/>
          </a:xfrm>
          <a:custGeom>
            <a:avLst/>
            <a:gdLst>
              <a:gd name="T0" fmla="*/ 0 w 19"/>
              <a:gd name="T1" fmla="*/ 11 h 42"/>
              <a:gd name="T2" fmla="*/ 0 w 19"/>
              <a:gd name="T3" fmla="*/ 8 h 42"/>
              <a:gd name="T4" fmla="*/ 1 w 19"/>
              <a:gd name="T5" fmla="*/ 6 h 42"/>
              <a:gd name="T6" fmla="*/ 1 w 19"/>
              <a:gd name="T7" fmla="*/ 5 h 42"/>
              <a:gd name="T8" fmla="*/ 2 w 19"/>
              <a:gd name="T9" fmla="*/ 2 h 42"/>
              <a:gd name="T10" fmla="*/ 6 w 19"/>
              <a:gd name="T11" fmla="*/ 0 h 42"/>
              <a:gd name="T12" fmla="*/ 10 w 19"/>
              <a:gd name="T13" fmla="*/ 0 h 42"/>
              <a:gd name="T14" fmla="*/ 14 w 19"/>
              <a:gd name="T15" fmla="*/ 0 h 42"/>
              <a:gd name="T16" fmla="*/ 16 w 19"/>
              <a:gd name="T17" fmla="*/ 2 h 42"/>
              <a:gd name="T18" fmla="*/ 17 w 19"/>
              <a:gd name="T19" fmla="*/ 5 h 42"/>
              <a:gd name="T20" fmla="*/ 19 w 19"/>
              <a:gd name="T21" fmla="*/ 6 h 42"/>
              <a:gd name="T22" fmla="*/ 19 w 19"/>
              <a:gd name="T23" fmla="*/ 8 h 42"/>
              <a:gd name="T24" fmla="*/ 19 w 19"/>
              <a:gd name="T25" fmla="*/ 11 h 42"/>
              <a:gd name="T26" fmla="*/ 19 w 19"/>
              <a:gd name="T27" fmla="*/ 13 h 42"/>
              <a:gd name="T28" fmla="*/ 19 w 19"/>
              <a:gd name="T29" fmla="*/ 16 h 42"/>
              <a:gd name="T30" fmla="*/ 17 w 19"/>
              <a:gd name="T31" fmla="*/ 18 h 42"/>
              <a:gd name="T32" fmla="*/ 16 w 19"/>
              <a:gd name="T33" fmla="*/ 20 h 42"/>
              <a:gd name="T34" fmla="*/ 17 w 19"/>
              <a:gd name="T35" fmla="*/ 22 h 42"/>
              <a:gd name="T36" fmla="*/ 19 w 19"/>
              <a:gd name="T37" fmla="*/ 23 h 42"/>
              <a:gd name="T38" fmla="*/ 19 w 19"/>
              <a:gd name="T39" fmla="*/ 26 h 42"/>
              <a:gd name="T40" fmla="*/ 19 w 19"/>
              <a:gd name="T41" fmla="*/ 31 h 42"/>
              <a:gd name="T42" fmla="*/ 19 w 19"/>
              <a:gd name="T43" fmla="*/ 34 h 42"/>
              <a:gd name="T44" fmla="*/ 19 w 19"/>
              <a:gd name="T45" fmla="*/ 36 h 42"/>
              <a:gd name="T46" fmla="*/ 17 w 19"/>
              <a:gd name="T47" fmla="*/ 37 h 42"/>
              <a:gd name="T48" fmla="*/ 17 w 19"/>
              <a:gd name="T49" fmla="*/ 39 h 42"/>
              <a:gd name="T50" fmla="*/ 14 w 19"/>
              <a:gd name="T51" fmla="*/ 42 h 42"/>
              <a:gd name="T52" fmla="*/ 10 w 19"/>
              <a:gd name="T53" fmla="*/ 42 h 42"/>
              <a:gd name="T54" fmla="*/ 5 w 19"/>
              <a:gd name="T55" fmla="*/ 42 h 42"/>
              <a:gd name="T56" fmla="*/ 2 w 19"/>
              <a:gd name="T57" fmla="*/ 39 h 42"/>
              <a:gd name="T58" fmla="*/ 1 w 19"/>
              <a:gd name="T59" fmla="*/ 37 h 42"/>
              <a:gd name="T60" fmla="*/ 1 w 19"/>
              <a:gd name="T61" fmla="*/ 36 h 42"/>
              <a:gd name="T62" fmla="*/ 0 w 19"/>
              <a:gd name="T63" fmla="*/ 34 h 42"/>
              <a:gd name="T64" fmla="*/ 0 w 19"/>
              <a:gd name="T65" fmla="*/ 31 h 42"/>
              <a:gd name="T66" fmla="*/ 0 w 19"/>
              <a:gd name="T67" fmla="*/ 26 h 42"/>
              <a:gd name="T68" fmla="*/ 1 w 19"/>
              <a:gd name="T69" fmla="*/ 23 h 42"/>
              <a:gd name="T70" fmla="*/ 1 w 19"/>
              <a:gd name="T71" fmla="*/ 22 h 42"/>
              <a:gd name="T72" fmla="*/ 4 w 19"/>
              <a:gd name="T73" fmla="*/ 20 h 42"/>
              <a:gd name="T74" fmla="*/ 1 w 19"/>
              <a:gd name="T75" fmla="*/ 18 h 42"/>
              <a:gd name="T76" fmla="*/ 1 w 19"/>
              <a:gd name="T77" fmla="*/ 16 h 42"/>
              <a:gd name="T78" fmla="*/ 0 w 19"/>
              <a:gd name="T79" fmla="*/ 13 h 42"/>
              <a:gd name="T80" fmla="*/ 0 w 19"/>
              <a:gd name="T81" fmla="*/ 11 h 42"/>
              <a:gd name="T82" fmla="*/ 12 w 19"/>
              <a:gd name="T83" fmla="*/ 8 h 42"/>
              <a:gd name="T84" fmla="*/ 11 w 19"/>
              <a:gd name="T85" fmla="*/ 6 h 42"/>
              <a:gd name="T86" fmla="*/ 10 w 19"/>
              <a:gd name="T87" fmla="*/ 6 h 42"/>
              <a:gd name="T88" fmla="*/ 7 w 19"/>
              <a:gd name="T89" fmla="*/ 6 h 42"/>
              <a:gd name="T90" fmla="*/ 6 w 19"/>
              <a:gd name="T91" fmla="*/ 15 h 42"/>
              <a:gd name="T92" fmla="*/ 7 w 19"/>
              <a:gd name="T93" fmla="*/ 17 h 42"/>
              <a:gd name="T94" fmla="*/ 10 w 19"/>
              <a:gd name="T95" fmla="*/ 17 h 42"/>
              <a:gd name="T96" fmla="*/ 11 w 19"/>
              <a:gd name="T97" fmla="*/ 17 h 42"/>
              <a:gd name="T98" fmla="*/ 12 w 19"/>
              <a:gd name="T99" fmla="*/ 15 h 42"/>
              <a:gd name="T100" fmla="*/ 12 w 19"/>
              <a:gd name="T101" fmla="*/ 25 h 42"/>
              <a:gd name="T102" fmla="*/ 11 w 19"/>
              <a:gd name="T103" fmla="*/ 23 h 42"/>
              <a:gd name="T104" fmla="*/ 10 w 19"/>
              <a:gd name="T105" fmla="*/ 22 h 42"/>
              <a:gd name="T106" fmla="*/ 7 w 19"/>
              <a:gd name="T107" fmla="*/ 23 h 42"/>
              <a:gd name="T108" fmla="*/ 6 w 19"/>
              <a:gd name="T109" fmla="*/ 25 h 42"/>
              <a:gd name="T110" fmla="*/ 6 w 19"/>
              <a:gd name="T111" fmla="*/ 34 h 42"/>
              <a:gd name="T112" fmla="*/ 7 w 19"/>
              <a:gd name="T113" fmla="*/ 36 h 42"/>
              <a:gd name="T114" fmla="*/ 10 w 19"/>
              <a:gd name="T115" fmla="*/ 37 h 42"/>
              <a:gd name="T116" fmla="*/ 11 w 19"/>
              <a:gd name="T117" fmla="*/ 36 h 42"/>
              <a:gd name="T118" fmla="*/ 12 w 19"/>
              <a:gd name="T119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9" h="42">
                <a:moveTo>
                  <a:pt x="0" y="11"/>
                </a:move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lnTo>
                  <a:pt x="1" y="6"/>
                </a:lnTo>
                <a:lnTo>
                  <a:pt x="1" y="6"/>
                </a:lnTo>
                <a:lnTo>
                  <a:pt x="1" y="5"/>
                </a:lnTo>
                <a:lnTo>
                  <a:pt x="1" y="5"/>
                </a:lnTo>
                <a:lnTo>
                  <a:pt x="2" y="2"/>
                </a:lnTo>
                <a:lnTo>
                  <a:pt x="2" y="2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4" y="0"/>
                </a:lnTo>
                <a:lnTo>
                  <a:pt x="14" y="0"/>
                </a:lnTo>
                <a:lnTo>
                  <a:pt x="16" y="2"/>
                </a:lnTo>
                <a:lnTo>
                  <a:pt x="16" y="2"/>
                </a:lnTo>
                <a:lnTo>
                  <a:pt x="17" y="5"/>
                </a:lnTo>
                <a:lnTo>
                  <a:pt x="17" y="5"/>
                </a:lnTo>
                <a:lnTo>
                  <a:pt x="19" y="6"/>
                </a:lnTo>
                <a:lnTo>
                  <a:pt x="19" y="6"/>
                </a:lnTo>
                <a:lnTo>
                  <a:pt x="19" y="8"/>
                </a:lnTo>
                <a:lnTo>
                  <a:pt x="19" y="8"/>
                </a:lnTo>
                <a:lnTo>
                  <a:pt x="19" y="11"/>
                </a:lnTo>
                <a:lnTo>
                  <a:pt x="19" y="11"/>
                </a:lnTo>
                <a:lnTo>
                  <a:pt x="19" y="13"/>
                </a:lnTo>
                <a:lnTo>
                  <a:pt x="19" y="13"/>
                </a:lnTo>
                <a:lnTo>
                  <a:pt x="19" y="16"/>
                </a:lnTo>
                <a:lnTo>
                  <a:pt x="19" y="16"/>
                </a:lnTo>
                <a:lnTo>
                  <a:pt x="17" y="18"/>
                </a:lnTo>
                <a:lnTo>
                  <a:pt x="17" y="18"/>
                </a:lnTo>
                <a:lnTo>
                  <a:pt x="16" y="20"/>
                </a:lnTo>
                <a:lnTo>
                  <a:pt x="16" y="20"/>
                </a:lnTo>
                <a:lnTo>
                  <a:pt x="17" y="22"/>
                </a:lnTo>
                <a:lnTo>
                  <a:pt x="17" y="22"/>
                </a:lnTo>
                <a:lnTo>
                  <a:pt x="19" y="23"/>
                </a:lnTo>
                <a:lnTo>
                  <a:pt x="19" y="23"/>
                </a:lnTo>
                <a:lnTo>
                  <a:pt x="19" y="26"/>
                </a:lnTo>
                <a:lnTo>
                  <a:pt x="19" y="26"/>
                </a:lnTo>
                <a:lnTo>
                  <a:pt x="19" y="31"/>
                </a:lnTo>
                <a:lnTo>
                  <a:pt x="19" y="31"/>
                </a:lnTo>
                <a:lnTo>
                  <a:pt x="19" y="34"/>
                </a:lnTo>
                <a:lnTo>
                  <a:pt x="19" y="34"/>
                </a:lnTo>
                <a:lnTo>
                  <a:pt x="19" y="36"/>
                </a:lnTo>
                <a:lnTo>
                  <a:pt x="19" y="36"/>
                </a:lnTo>
                <a:lnTo>
                  <a:pt x="17" y="37"/>
                </a:lnTo>
                <a:lnTo>
                  <a:pt x="17" y="37"/>
                </a:lnTo>
                <a:lnTo>
                  <a:pt x="17" y="39"/>
                </a:lnTo>
                <a:lnTo>
                  <a:pt x="17" y="39"/>
                </a:lnTo>
                <a:lnTo>
                  <a:pt x="14" y="42"/>
                </a:lnTo>
                <a:lnTo>
                  <a:pt x="14" y="42"/>
                </a:lnTo>
                <a:lnTo>
                  <a:pt x="10" y="42"/>
                </a:lnTo>
                <a:lnTo>
                  <a:pt x="10" y="42"/>
                </a:lnTo>
                <a:lnTo>
                  <a:pt x="5" y="42"/>
                </a:lnTo>
                <a:lnTo>
                  <a:pt x="5" y="42"/>
                </a:lnTo>
                <a:lnTo>
                  <a:pt x="2" y="39"/>
                </a:lnTo>
                <a:lnTo>
                  <a:pt x="2" y="39"/>
                </a:lnTo>
                <a:lnTo>
                  <a:pt x="1" y="37"/>
                </a:lnTo>
                <a:lnTo>
                  <a:pt x="1" y="37"/>
                </a:lnTo>
                <a:lnTo>
                  <a:pt x="1" y="36"/>
                </a:lnTo>
                <a:lnTo>
                  <a:pt x="1" y="36"/>
                </a:lnTo>
                <a:lnTo>
                  <a:pt x="0" y="34"/>
                </a:lnTo>
                <a:lnTo>
                  <a:pt x="0" y="34"/>
                </a:lnTo>
                <a:lnTo>
                  <a:pt x="0" y="31"/>
                </a:lnTo>
                <a:lnTo>
                  <a:pt x="0" y="31"/>
                </a:lnTo>
                <a:lnTo>
                  <a:pt x="0" y="26"/>
                </a:lnTo>
                <a:lnTo>
                  <a:pt x="0" y="26"/>
                </a:lnTo>
                <a:lnTo>
                  <a:pt x="1" y="23"/>
                </a:lnTo>
                <a:lnTo>
                  <a:pt x="1" y="23"/>
                </a:lnTo>
                <a:lnTo>
                  <a:pt x="1" y="22"/>
                </a:lnTo>
                <a:lnTo>
                  <a:pt x="1" y="22"/>
                </a:lnTo>
                <a:lnTo>
                  <a:pt x="4" y="20"/>
                </a:lnTo>
                <a:lnTo>
                  <a:pt x="4" y="20"/>
                </a:lnTo>
                <a:lnTo>
                  <a:pt x="1" y="18"/>
                </a:lnTo>
                <a:lnTo>
                  <a:pt x="1" y="18"/>
                </a:lnTo>
                <a:lnTo>
                  <a:pt x="1" y="16"/>
                </a:lnTo>
                <a:lnTo>
                  <a:pt x="1" y="16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close/>
                <a:moveTo>
                  <a:pt x="12" y="8"/>
                </a:moveTo>
                <a:lnTo>
                  <a:pt x="12" y="8"/>
                </a:lnTo>
                <a:lnTo>
                  <a:pt x="11" y="6"/>
                </a:lnTo>
                <a:lnTo>
                  <a:pt x="11" y="6"/>
                </a:lnTo>
                <a:lnTo>
                  <a:pt x="10" y="6"/>
                </a:lnTo>
                <a:lnTo>
                  <a:pt x="10" y="6"/>
                </a:lnTo>
                <a:lnTo>
                  <a:pt x="7" y="6"/>
                </a:lnTo>
                <a:lnTo>
                  <a:pt x="7" y="6"/>
                </a:lnTo>
                <a:lnTo>
                  <a:pt x="6" y="8"/>
                </a:lnTo>
                <a:lnTo>
                  <a:pt x="6" y="15"/>
                </a:lnTo>
                <a:lnTo>
                  <a:pt x="6" y="15"/>
                </a:lnTo>
                <a:lnTo>
                  <a:pt x="7" y="17"/>
                </a:lnTo>
                <a:lnTo>
                  <a:pt x="7" y="17"/>
                </a:lnTo>
                <a:lnTo>
                  <a:pt x="10" y="17"/>
                </a:lnTo>
                <a:lnTo>
                  <a:pt x="10" y="17"/>
                </a:lnTo>
                <a:lnTo>
                  <a:pt x="11" y="17"/>
                </a:lnTo>
                <a:lnTo>
                  <a:pt x="11" y="17"/>
                </a:lnTo>
                <a:lnTo>
                  <a:pt x="12" y="15"/>
                </a:lnTo>
                <a:lnTo>
                  <a:pt x="12" y="8"/>
                </a:lnTo>
                <a:close/>
                <a:moveTo>
                  <a:pt x="12" y="25"/>
                </a:moveTo>
                <a:lnTo>
                  <a:pt x="12" y="25"/>
                </a:lnTo>
                <a:lnTo>
                  <a:pt x="11" y="23"/>
                </a:lnTo>
                <a:lnTo>
                  <a:pt x="11" y="23"/>
                </a:lnTo>
                <a:lnTo>
                  <a:pt x="10" y="22"/>
                </a:lnTo>
                <a:lnTo>
                  <a:pt x="10" y="22"/>
                </a:lnTo>
                <a:lnTo>
                  <a:pt x="7" y="23"/>
                </a:lnTo>
                <a:lnTo>
                  <a:pt x="7" y="23"/>
                </a:lnTo>
                <a:lnTo>
                  <a:pt x="6" y="25"/>
                </a:lnTo>
                <a:lnTo>
                  <a:pt x="6" y="34"/>
                </a:lnTo>
                <a:lnTo>
                  <a:pt x="6" y="34"/>
                </a:lnTo>
                <a:lnTo>
                  <a:pt x="7" y="36"/>
                </a:lnTo>
                <a:lnTo>
                  <a:pt x="7" y="36"/>
                </a:lnTo>
                <a:lnTo>
                  <a:pt x="10" y="37"/>
                </a:lnTo>
                <a:lnTo>
                  <a:pt x="10" y="37"/>
                </a:lnTo>
                <a:lnTo>
                  <a:pt x="11" y="36"/>
                </a:lnTo>
                <a:lnTo>
                  <a:pt x="11" y="36"/>
                </a:lnTo>
                <a:lnTo>
                  <a:pt x="12" y="34"/>
                </a:lnTo>
                <a:lnTo>
                  <a:pt x="12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34" name="Freeform 1260">
            <a:extLst>
              <a:ext uri="{FF2B5EF4-FFF2-40B4-BE49-F238E27FC236}">
                <a16:creationId xmlns:a16="http://schemas.microsoft.com/office/drawing/2014/main" id="{D84DFE54-72DC-4592-AC17-B187606C6C21}"/>
              </a:ext>
            </a:extLst>
          </p:cNvPr>
          <p:cNvSpPr>
            <a:spLocks/>
          </p:cNvSpPr>
          <p:nvPr/>
        </p:nvSpPr>
        <p:spPr bwMode="auto">
          <a:xfrm>
            <a:off x="7187643" y="5885046"/>
            <a:ext cx="20638" cy="68263"/>
          </a:xfrm>
          <a:custGeom>
            <a:avLst/>
            <a:gdLst>
              <a:gd name="T0" fmla="*/ 7 w 13"/>
              <a:gd name="T1" fmla="*/ 43 h 43"/>
              <a:gd name="T2" fmla="*/ 7 w 13"/>
              <a:gd name="T3" fmla="*/ 7 h 43"/>
              <a:gd name="T4" fmla="*/ 0 w 13"/>
              <a:gd name="T5" fmla="*/ 10 h 43"/>
              <a:gd name="T6" fmla="*/ 0 w 13"/>
              <a:gd name="T7" fmla="*/ 4 h 43"/>
              <a:gd name="T8" fmla="*/ 7 w 13"/>
              <a:gd name="T9" fmla="*/ 0 h 43"/>
              <a:gd name="T10" fmla="*/ 13 w 13"/>
              <a:gd name="T11" fmla="*/ 0 h 43"/>
              <a:gd name="T12" fmla="*/ 13 w 13"/>
              <a:gd name="T13" fmla="*/ 43 h 43"/>
              <a:gd name="T14" fmla="*/ 7 w 13"/>
              <a:gd name="T15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43">
                <a:moveTo>
                  <a:pt x="7" y="43"/>
                </a:moveTo>
                <a:lnTo>
                  <a:pt x="7" y="7"/>
                </a:lnTo>
                <a:lnTo>
                  <a:pt x="0" y="10"/>
                </a:lnTo>
                <a:lnTo>
                  <a:pt x="0" y="4"/>
                </a:lnTo>
                <a:lnTo>
                  <a:pt x="7" y="0"/>
                </a:lnTo>
                <a:lnTo>
                  <a:pt x="13" y="0"/>
                </a:lnTo>
                <a:lnTo>
                  <a:pt x="13" y="43"/>
                </a:lnTo>
                <a:lnTo>
                  <a:pt x="7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35" name="Freeform 1261">
            <a:extLst>
              <a:ext uri="{FF2B5EF4-FFF2-40B4-BE49-F238E27FC236}">
                <a16:creationId xmlns:a16="http://schemas.microsoft.com/office/drawing/2014/main" id="{F43BDD8B-7792-4B4D-823F-10646ED88C95}"/>
              </a:ext>
            </a:extLst>
          </p:cNvPr>
          <p:cNvSpPr>
            <a:spLocks noEditPoints="1"/>
          </p:cNvSpPr>
          <p:nvPr/>
        </p:nvSpPr>
        <p:spPr bwMode="auto">
          <a:xfrm>
            <a:off x="7222568" y="5883458"/>
            <a:ext cx="30163" cy="69850"/>
          </a:xfrm>
          <a:custGeom>
            <a:avLst/>
            <a:gdLst>
              <a:gd name="T0" fmla="*/ 0 w 19"/>
              <a:gd name="T1" fmla="*/ 10 h 44"/>
              <a:gd name="T2" fmla="*/ 0 w 19"/>
              <a:gd name="T3" fmla="*/ 10 h 44"/>
              <a:gd name="T4" fmla="*/ 1 w 19"/>
              <a:gd name="T5" fmla="*/ 6 h 44"/>
              <a:gd name="T6" fmla="*/ 1 w 19"/>
              <a:gd name="T7" fmla="*/ 6 h 44"/>
              <a:gd name="T8" fmla="*/ 4 w 19"/>
              <a:gd name="T9" fmla="*/ 3 h 44"/>
              <a:gd name="T10" fmla="*/ 4 w 19"/>
              <a:gd name="T11" fmla="*/ 3 h 44"/>
              <a:gd name="T12" fmla="*/ 6 w 19"/>
              <a:gd name="T13" fmla="*/ 1 h 44"/>
              <a:gd name="T14" fmla="*/ 6 w 19"/>
              <a:gd name="T15" fmla="*/ 1 h 44"/>
              <a:gd name="T16" fmla="*/ 10 w 19"/>
              <a:gd name="T17" fmla="*/ 0 h 44"/>
              <a:gd name="T18" fmla="*/ 10 w 19"/>
              <a:gd name="T19" fmla="*/ 0 h 44"/>
              <a:gd name="T20" fmla="*/ 12 w 19"/>
              <a:gd name="T21" fmla="*/ 1 h 44"/>
              <a:gd name="T22" fmla="*/ 12 w 19"/>
              <a:gd name="T23" fmla="*/ 1 h 44"/>
              <a:gd name="T24" fmla="*/ 16 w 19"/>
              <a:gd name="T25" fmla="*/ 3 h 44"/>
              <a:gd name="T26" fmla="*/ 16 w 19"/>
              <a:gd name="T27" fmla="*/ 3 h 44"/>
              <a:gd name="T28" fmla="*/ 17 w 19"/>
              <a:gd name="T29" fmla="*/ 6 h 44"/>
              <a:gd name="T30" fmla="*/ 17 w 19"/>
              <a:gd name="T31" fmla="*/ 6 h 44"/>
              <a:gd name="T32" fmla="*/ 19 w 19"/>
              <a:gd name="T33" fmla="*/ 10 h 44"/>
              <a:gd name="T34" fmla="*/ 19 w 19"/>
              <a:gd name="T35" fmla="*/ 35 h 44"/>
              <a:gd name="T36" fmla="*/ 19 w 19"/>
              <a:gd name="T37" fmla="*/ 35 h 44"/>
              <a:gd name="T38" fmla="*/ 17 w 19"/>
              <a:gd name="T39" fmla="*/ 39 h 44"/>
              <a:gd name="T40" fmla="*/ 17 w 19"/>
              <a:gd name="T41" fmla="*/ 39 h 44"/>
              <a:gd name="T42" fmla="*/ 16 w 19"/>
              <a:gd name="T43" fmla="*/ 41 h 44"/>
              <a:gd name="T44" fmla="*/ 16 w 19"/>
              <a:gd name="T45" fmla="*/ 41 h 44"/>
              <a:gd name="T46" fmla="*/ 12 w 19"/>
              <a:gd name="T47" fmla="*/ 44 h 44"/>
              <a:gd name="T48" fmla="*/ 12 w 19"/>
              <a:gd name="T49" fmla="*/ 44 h 44"/>
              <a:gd name="T50" fmla="*/ 10 w 19"/>
              <a:gd name="T51" fmla="*/ 44 h 44"/>
              <a:gd name="T52" fmla="*/ 10 w 19"/>
              <a:gd name="T53" fmla="*/ 44 h 44"/>
              <a:gd name="T54" fmla="*/ 6 w 19"/>
              <a:gd name="T55" fmla="*/ 44 h 44"/>
              <a:gd name="T56" fmla="*/ 6 w 19"/>
              <a:gd name="T57" fmla="*/ 44 h 44"/>
              <a:gd name="T58" fmla="*/ 4 w 19"/>
              <a:gd name="T59" fmla="*/ 41 h 44"/>
              <a:gd name="T60" fmla="*/ 4 w 19"/>
              <a:gd name="T61" fmla="*/ 41 h 44"/>
              <a:gd name="T62" fmla="*/ 1 w 19"/>
              <a:gd name="T63" fmla="*/ 39 h 44"/>
              <a:gd name="T64" fmla="*/ 1 w 19"/>
              <a:gd name="T65" fmla="*/ 39 h 44"/>
              <a:gd name="T66" fmla="*/ 0 w 19"/>
              <a:gd name="T67" fmla="*/ 35 h 44"/>
              <a:gd name="T68" fmla="*/ 0 w 19"/>
              <a:gd name="T69" fmla="*/ 10 h 44"/>
              <a:gd name="T70" fmla="*/ 6 w 19"/>
              <a:gd name="T71" fmla="*/ 35 h 44"/>
              <a:gd name="T72" fmla="*/ 6 w 19"/>
              <a:gd name="T73" fmla="*/ 35 h 44"/>
              <a:gd name="T74" fmla="*/ 7 w 19"/>
              <a:gd name="T75" fmla="*/ 38 h 44"/>
              <a:gd name="T76" fmla="*/ 7 w 19"/>
              <a:gd name="T77" fmla="*/ 38 h 44"/>
              <a:gd name="T78" fmla="*/ 10 w 19"/>
              <a:gd name="T79" fmla="*/ 38 h 44"/>
              <a:gd name="T80" fmla="*/ 10 w 19"/>
              <a:gd name="T81" fmla="*/ 38 h 44"/>
              <a:gd name="T82" fmla="*/ 11 w 19"/>
              <a:gd name="T83" fmla="*/ 38 h 44"/>
              <a:gd name="T84" fmla="*/ 11 w 19"/>
              <a:gd name="T85" fmla="*/ 38 h 44"/>
              <a:gd name="T86" fmla="*/ 12 w 19"/>
              <a:gd name="T87" fmla="*/ 35 h 44"/>
              <a:gd name="T88" fmla="*/ 12 w 19"/>
              <a:gd name="T89" fmla="*/ 10 h 44"/>
              <a:gd name="T90" fmla="*/ 12 w 19"/>
              <a:gd name="T91" fmla="*/ 10 h 44"/>
              <a:gd name="T92" fmla="*/ 11 w 19"/>
              <a:gd name="T93" fmla="*/ 8 h 44"/>
              <a:gd name="T94" fmla="*/ 11 w 19"/>
              <a:gd name="T95" fmla="*/ 8 h 44"/>
              <a:gd name="T96" fmla="*/ 10 w 19"/>
              <a:gd name="T97" fmla="*/ 6 h 44"/>
              <a:gd name="T98" fmla="*/ 10 w 19"/>
              <a:gd name="T99" fmla="*/ 6 h 44"/>
              <a:gd name="T100" fmla="*/ 7 w 19"/>
              <a:gd name="T101" fmla="*/ 8 h 44"/>
              <a:gd name="T102" fmla="*/ 7 w 19"/>
              <a:gd name="T103" fmla="*/ 8 h 44"/>
              <a:gd name="T104" fmla="*/ 6 w 19"/>
              <a:gd name="T105" fmla="*/ 10 h 44"/>
              <a:gd name="T106" fmla="*/ 6 w 19"/>
              <a:gd name="T107" fmla="*/ 35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9" h="44">
                <a:moveTo>
                  <a:pt x="0" y="10"/>
                </a:moveTo>
                <a:lnTo>
                  <a:pt x="0" y="10"/>
                </a:lnTo>
                <a:lnTo>
                  <a:pt x="1" y="6"/>
                </a:lnTo>
                <a:lnTo>
                  <a:pt x="1" y="6"/>
                </a:lnTo>
                <a:lnTo>
                  <a:pt x="4" y="3"/>
                </a:lnTo>
                <a:lnTo>
                  <a:pt x="4" y="3"/>
                </a:lnTo>
                <a:lnTo>
                  <a:pt x="6" y="1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6" y="3"/>
                </a:lnTo>
                <a:lnTo>
                  <a:pt x="16" y="3"/>
                </a:lnTo>
                <a:lnTo>
                  <a:pt x="17" y="6"/>
                </a:lnTo>
                <a:lnTo>
                  <a:pt x="17" y="6"/>
                </a:lnTo>
                <a:lnTo>
                  <a:pt x="19" y="10"/>
                </a:lnTo>
                <a:lnTo>
                  <a:pt x="19" y="35"/>
                </a:lnTo>
                <a:lnTo>
                  <a:pt x="19" y="35"/>
                </a:lnTo>
                <a:lnTo>
                  <a:pt x="17" y="39"/>
                </a:lnTo>
                <a:lnTo>
                  <a:pt x="17" y="39"/>
                </a:lnTo>
                <a:lnTo>
                  <a:pt x="16" y="41"/>
                </a:lnTo>
                <a:lnTo>
                  <a:pt x="16" y="41"/>
                </a:lnTo>
                <a:lnTo>
                  <a:pt x="12" y="44"/>
                </a:lnTo>
                <a:lnTo>
                  <a:pt x="12" y="44"/>
                </a:lnTo>
                <a:lnTo>
                  <a:pt x="10" y="44"/>
                </a:lnTo>
                <a:lnTo>
                  <a:pt x="10" y="44"/>
                </a:lnTo>
                <a:lnTo>
                  <a:pt x="6" y="44"/>
                </a:lnTo>
                <a:lnTo>
                  <a:pt x="6" y="44"/>
                </a:lnTo>
                <a:lnTo>
                  <a:pt x="4" y="41"/>
                </a:lnTo>
                <a:lnTo>
                  <a:pt x="4" y="41"/>
                </a:lnTo>
                <a:lnTo>
                  <a:pt x="1" y="39"/>
                </a:lnTo>
                <a:lnTo>
                  <a:pt x="1" y="39"/>
                </a:lnTo>
                <a:lnTo>
                  <a:pt x="0" y="35"/>
                </a:lnTo>
                <a:lnTo>
                  <a:pt x="0" y="10"/>
                </a:lnTo>
                <a:close/>
                <a:moveTo>
                  <a:pt x="6" y="35"/>
                </a:moveTo>
                <a:lnTo>
                  <a:pt x="6" y="35"/>
                </a:lnTo>
                <a:lnTo>
                  <a:pt x="7" y="38"/>
                </a:lnTo>
                <a:lnTo>
                  <a:pt x="7" y="38"/>
                </a:lnTo>
                <a:lnTo>
                  <a:pt x="10" y="38"/>
                </a:lnTo>
                <a:lnTo>
                  <a:pt x="10" y="38"/>
                </a:lnTo>
                <a:lnTo>
                  <a:pt x="11" y="38"/>
                </a:lnTo>
                <a:lnTo>
                  <a:pt x="11" y="38"/>
                </a:lnTo>
                <a:lnTo>
                  <a:pt x="12" y="35"/>
                </a:lnTo>
                <a:lnTo>
                  <a:pt x="12" y="10"/>
                </a:lnTo>
                <a:lnTo>
                  <a:pt x="12" y="10"/>
                </a:lnTo>
                <a:lnTo>
                  <a:pt x="11" y="8"/>
                </a:lnTo>
                <a:lnTo>
                  <a:pt x="11" y="8"/>
                </a:lnTo>
                <a:lnTo>
                  <a:pt x="10" y="6"/>
                </a:lnTo>
                <a:lnTo>
                  <a:pt x="10" y="6"/>
                </a:lnTo>
                <a:lnTo>
                  <a:pt x="7" y="8"/>
                </a:lnTo>
                <a:lnTo>
                  <a:pt x="7" y="8"/>
                </a:lnTo>
                <a:lnTo>
                  <a:pt x="6" y="10"/>
                </a:lnTo>
                <a:lnTo>
                  <a:pt x="6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36" name="Freeform 1262">
            <a:extLst>
              <a:ext uri="{FF2B5EF4-FFF2-40B4-BE49-F238E27FC236}">
                <a16:creationId xmlns:a16="http://schemas.microsoft.com/office/drawing/2014/main" id="{51AFE6F6-9688-4AD3-ABB6-DD12D83EB649}"/>
              </a:ext>
            </a:extLst>
          </p:cNvPr>
          <p:cNvSpPr>
            <a:spLocks noEditPoints="1"/>
          </p:cNvSpPr>
          <p:nvPr/>
        </p:nvSpPr>
        <p:spPr bwMode="auto">
          <a:xfrm>
            <a:off x="7257493" y="5883458"/>
            <a:ext cx="30163" cy="69850"/>
          </a:xfrm>
          <a:custGeom>
            <a:avLst/>
            <a:gdLst>
              <a:gd name="T0" fmla="*/ 0 w 19"/>
              <a:gd name="T1" fmla="*/ 10 h 44"/>
              <a:gd name="T2" fmla="*/ 0 w 19"/>
              <a:gd name="T3" fmla="*/ 10 h 44"/>
              <a:gd name="T4" fmla="*/ 2 w 19"/>
              <a:gd name="T5" fmla="*/ 6 h 44"/>
              <a:gd name="T6" fmla="*/ 2 w 19"/>
              <a:gd name="T7" fmla="*/ 6 h 44"/>
              <a:gd name="T8" fmla="*/ 3 w 19"/>
              <a:gd name="T9" fmla="*/ 3 h 44"/>
              <a:gd name="T10" fmla="*/ 3 w 19"/>
              <a:gd name="T11" fmla="*/ 3 h 44"/>
              <a:gd name="T12" fmla="*/ 7 w 19"/>
              <a:gd name="T13" fmla="*/ 1 h 44"/>
              <a:gd name="T14" fmla="*/ 7 w 19"/>
              <a:gd name="T15" fmla="*/ 1 h 44"/>
              <a:gd name="T16" fmla="*/ 10 w 19"/>
              <a:gd name="T17" fmla="*/ 0 h 44"/>
              <a:gd name="T18" fmla="*/ 10 w 19"/>
              <a:gd name="T19" fmla="*/ 0 h 44"/>
              <a:gd name="T20" fmla="*/ 13 w 19"/>
              <a:gd name="T21" fmla="*/ 1 h 44"/>
              <a:gd name="T22" fmla="*/ 13 w 19"/>
              <a:gd name="T23" fmla="*/ 1 h 44"/>
              <a:gd name="T24" fmla="*/ 17 w 19"/>
              <a:gd name="T25" fmla="*/ 3 h 44"/>
              <a:gd name="T26" fmla="*/ 17 w 19"/>
              <a:gd name="T27" fmla="*/ 3 h 44"/>
              <a:gd name="T28" fmla="*/ 18 w 19"/>
              <a:gd name="T29" fmla="*/ 6 h 44"/>
              <a:gd name="T30" fmla="*/ 18 w 19"/>
              <a:gd name="T31" fmla="*/ 6 h 44"/>
              <a:gd name="T32" fmla="*/ 19 w 19"/>
              <a:gd name="T33" fmla="*/ 10 h 44"/>
              <a:gd name="T34" fmla="*/ 19 w 19"/>
              <a:gd name="T35" fmla="*/ 35 h 44"/>
              <a:gd name="T36" fmla="*/ 19 w 19"/>
              <a:gd name="T37" fmla="*/ 35 h 44"/>
              <a:gd name="T38" fmla="*/ 18 w 19"/>
              <a:gd name="T39" fmla="*/ 39 h 44"/>
              <a:gd name="T40" fmla="*/ 18 w 19"/>
              <a:gd name="T41" fmla="*/ 39 h 44"/>
              <a:gd name="T42" fmla="*/ 17 w 19"/>
              <a:gd name="T43" fmla="*/ 41 h 44"/>
              <a:gd name="T44" fmla="*/ 17 w 19"/>
              <a:gd name="T45" fmla="*/ 41 h 44"/>
              <a:gd name="T46" fmla="*/ 13 w 19"/>
              <a:gd name="T47" fmla="*/ 44 h 44"/>
              <a:gd name="T48" fmla="*/ 13 w 19"/>
              <a:gd name="T49" fmla="*/ 44 h 44"/>
              <a:gd name="T50" fmla="*/ 10 w 19"/>
              <a:gd name="T51" fmla="*/ 44 h 44"/>
              <a:gd name="T52" fmla="*/ 10 w 19"/>
              <a:gd name="T53" fmla="*/ 44 h 44"/>
              <a:gd name="T54" fmla="*/ 7 w 19"/>
              <a:gd name="T55" fmla="*/ 44 h 44"/>
              <a:gd name="T56" fmla="*/ 7 w 19"/>
              <a:gd name="T57" fmla="*/ 44 h 44"/>
              <a:gd name="T58" fmla="*/ 3 w 19"/>
              <a:gd name="T59" fmla="*/ 41 h 44"/>
              <a:gd name="T60" fmla="*/ 3 w 19"/>
              <a:gd name="T61" fmla="*/ 41 h 44"/>
              <a:gd name="T62" fmla="*/ 2 w 19"/>
              <a:gd name="T63" fmla="*/ 39 h 44"/>
              <a:gd name="T64" fmla="*/ 2 w 19"/>
              <a:gd name="T65" fmla="*/ 39 h 44"/>
              <a:gd name="T66" fmla="*/ 0 w 19"/>
              <a:gd name="T67" fmla="*/ 35 h 44"/>
              <a:gd name="T68" fmla="*/ 0 w 19"/>
              <a:gd name="T69" fmla="*/ 10 h 44"/>
              <a:gd name="T70" fmla="*/ 7 w 19"/>
              <a:gd name="T71" fmla="*/ 35 h 44"/>
              <a:gd name="T72" fmla="*/ 7 w 19"/>
              <a:gd name="T73" fmla="*/ 35 h 44"/>
              <a:gd name="T74" fmla="*/ 8 w 19"/>
              <a:gd name="T75" fmla="*/ 38 h 44"/>
              <a:gd name="T76" fmla="*/ 8 w 19"/>
              <a:gd name="T77" fmla="*/ 38 h 44"/>
              <a:gd name="T78" fmla="*/ 10 w 19"/>
              <a:gd name="T79" fmla="*/ 38 h 44"/>
              <a:gd name="T80" fmla="*/ 10 w 19"/>
              <a:gd name="T81" fmla="*/ 38 h 44"/>
              <a:gd name="T82" fmla="*/ 12 w 19"/>
              <a:gd name="T83" fmla="*/ 38 h 44"/>
              <a:gd name="T84" fmla="*/ 12 w 19"/>
              <a:gd name="T85" fmla="*/ 38 h 44"/>
              <a:gd name="T86" fmla="*/ 13 w 19"/>
              <a:gd name="T87" fmla="*/ 35 h 44"/>
              <a:gd name="T88" fmla="*/ 13 w 19"/>
              <a:gd name="T89" fmla="*/ 10 h 44"/>
              <a:gd name="T90" fmla="*/ 13 w 19"/>
              <a:gd name="T91" fmla="*/ 10 h 44"/>
              <a:gd name="T92" fmla="*/ 12 w 19"/>
              <a:gd name="T93" fmla="*/ 8 h 44"/>
              <a:gd name="T94" fmla="*/ 12 w 19"/>
              <a:gd name="T95" fmla="*/ 8 h 44"/>
              <a:gd name="T96" fmla="*/ 10 w 19"/>
              <a:gd name="T97" fmla="*/ 6 h 44"/>
              <a:gd name="T98" fmla="*/ 10 w 19"/>
              <a:gd name="T99" fmla="*/ 6 h 44"/>
              <a:gd name="T100" fmla="*/ 8 w 19"/>
              <a:gd name="T101" fmla="*/ 8 h 44"/>
              <a:gd name="T102" fmla="*/ 8 w 19"/>
              <a:gd name="T103" fmla="*/ 8 h 44"/>
              <a:gd name="T104" fmla="*/ 7 w 19"/>
              <a:gd name="T105" fmla="*/ 10 h 44"/>
              <a:gd name="T106" fmla="*/ 7 w 19"/>
              <a:gd name="T107" fmla="*/ 35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9" h="44">
                <a:moveTo>
                  <a:pt x="0" y="10"/>
                </a:moveTo>
                <a:lnTo>
                  <a:pt x="0" y="10"/>
                </a:lnTo>
                <a:lnTo>
                  <a:pt x="2" y="6"/>
                </a:lnTo>
                <a:lnTo>
                  <a:pt x="2" y="6"/>
                </a:lnTo>
                <a:lnTo>
                  <a:pt x="3" y="3"/>
                </a:lnTo>
                <a:lnTo>
                  <a:pt x="3" y="3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7" y="3"/>
                </a:lnTo>
                <a:lnTo>
                  <a:pt x="17" y="3"/>
                </a:lnTo>
                <a:lnTo>
                  <a:pt x="18" y="6"/>
                </a:lnTo>
                <a:lnTo>
                  <a:pt x="18" y="6"/>
                </a:lnTo>
                <a:lnTo>
                  <a:pt x="19" y="10"/>
                </a:lnTo>
                <a:lnTo>
                  <a:pt x="19" y="35"/>
                </a:lnTo>
                <a:lnTo>
                  <a:pt x="19" y="35"/>
                </a:lnTo>
                <a:lnTo>
                  <a:pt x="18" y="39"/>
                </a:lnTo>
                <a:lnTo>
                  <a:pt x="18" y="39"/>
                </a:lnTo>
                <a:lnTo>
                  <a:pt x="17" y="41"/>
                </a:lnTo>
                <a:lnTo>
                  <a:pt x="17" y="41"/>
                </a:lnTo>
                <a:lnTo>
                  <a:pt x="13" y="44"/>
                </a:lnTo>
                <a:lnTo>
                  <a:pt x="13" y="44"/>
                </a:lnTo>
                <a:lnTo>
                  <a:pt x="10" y="44"/>
                </a:lnTo>
                <a:lnTo>
                  <a:pt x="10" y="44"/>
                </a:lnTo>
                <a:lnTo>
                  <a:pt x="7" y="44"/>
                </a:lnTo>
                <a:lnTo>
                  <a:pt x="7" y="44"/>
                </a:lnTo>
                <a:lnTo>
                  <a:pt x="3" y="41"/>
                </a:lnTo>
                <a:lnTo>
                  <a:pt x="3" y="41"/>
                </a:lnTo>
                <a:lnTo>
                  <a:pt x="2" y="39"/>
                </a:lnTo>
                <a:lnTo>
                  <a:pt x="2" y="39"/>
                </a:lnTo>
                <a:lnTo>
                  <a:pt x="0" y="35"/>
                </a:lnTo>
                <a:lnTo>
                  <a:pt x="0" y="10"/>
                </a:lnTo>
                <a:close/>
                <a:moveTo>
                  <a:pt x="7" y="35"/>
                </a:moveTo>
                <a:lnTo>
                  <a:pt x="7" y="35"/>
                </a:lnTo>
                <a:lnTo>
                  <a:pt x="8" y="38"/>
                </a:lnTo>
                <a:lnTo>
                  <a:pt x="8" y="38"/>
                </a:lnTo>
                <a:lnTo>
                  <a:pt x="10" y="38"/>
                </a:lnTo>
                <a:lnTo>
                  <a:pt x="10" y="38"/>
                </a:lnTo>
                <a:lnTo>
                  <a:pt x="12" y="38"/>
                </a:lnTo>
                <a:lnTo>
                  <a:pt x="12" y="38"/>
                </a:lnTo>
                <a:lnTo>
                  <a:pt x="13" y="35"/>
                </a:lnTo>
                <a:lnTo>
                  <a:pt x="13" y="10"/>
                </a:lnTo>
                <a:lnTo>
                  <a:pt x="13" y="10"/>
                </a:lnTo>
                <a:lnTo>
                  <a:pt x="12" y="8"/>
                </a:lnTo>
                <a:lnTo>
                  <a:pt x="12" y="8"/>
                </a:lnTo>
                <a:lnTo>
                  <a:pt x="10" y="6"/>
                </a:lnTo>
                <a:lnTo>
                  <a:pt x="10" y="6"/>
                </a:lnTo>
                <a:lnTo>
                  <a:pt x="8" y="8"/>
                </a:lnTo>
                <a:lnTo>
                  <a:pt x="8" y="8"/>
                </a:lnTo>
                <a:lnTo>
                  <a:pt x="7" y="10"/>
                </a:lnTo>
                <a:lnTo>
                  <a:pt x="7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37" name="Freeform 1263">
            <a:extLst>
              <a:ext uri="{FF2B5EF4-FFF2-40B4-BE49-F238E27FC236}">
                <a16:creationId xmlns:a16="http://schemas.microsoft.com/office/drawing/2014/main" id="{B608F646-E8AD-457C-921A-62704D55067E}"/>
              </a:ext>
            </a:extLst>
          </p:cNvPr>
          <p:cNvSpPr>
            <a:spLocks noEditPoints="1"/>
          </p:cNvSpPr>
          <p:nvPr/>
        </p:nvSpPr>
        <p:spPr bwMode="auto">
          <a:xfrm>
            <a:off x="7627380" y="5373871"/>
            <a:ext cx="28575" cy="66675"/>
          </a:xfrm>
          <a:custGeom>
            <a:avLst/>
            <a:gdLst>
              <a:gd name="T0" fmla="*/ 8 w 18"/>
              <a:gd name="T1" fmla="*/ 17 h 42"/>
              <a:gd name="T2" fmla="*/ 10 w 18"/>
              <a:gd name="T3" fmla="*/ 17 h 42"/>
              <a:gd name="T4" fmla="*/ 10 w 18"/>
              <a:gd name="T5" fmla="*/ 17 h 42"/>
              <a:gd name="T6" fmla="*/ 12 w 18"/>
              <a:gd name="T7" fmla="*/ 17 h 42"/>
              <a:gd name="T8" fmla="*/ 15 w 18"/>
              <a:gd name="T9" fmla="*/ 18 h 42"/>
              <a:gd name="T10" fmla="*/ 17 w 18"/>
              <a:gd name="T11" fmla="*/ 20 h 42"/>
              <a:gd name="T12" fmla="*/ 17 w 18"/>
              <a:gd name="T13" fmla="*/ 21 h 42"/>
              <a:gd name="T14" fmla="*/ 18 w 18"/>
              <a:gd name="T15" fmla="*/ 23 h 42"/>
              <a:gd name="T16" fmla="*/ 18 w 18"/>
              <a:gd name="T17" fmla="*/ 26 h 42"/>
              <a:gd name="T18" fmla="*/ 18 w 18"/>
              <a:gd name="T19" fmla="*/ 30 h 42"/>
              <a:gd name="T20" fmla="*/ 18 w 18"/>
              <a:gd name="T21" fmla="*/ 34 h 42"/>
              <a:gd name="T22" fmla="*/ 18 w 18"/>
              <a:gd name="T23" fmla="*/ 36 h 42"/>
              <a:gd name="T24" fmla="*/ 17 w 18"/>
              <a:gd name="T25" fmla="*/ 37 h 42"/>
              <a:gd name="T26" fmla="*/ 17 w 18"/>
              <a:gd name="T27" fmla="*/ 39 h 42"/>
              <a:gd name="T28" fmla="*/ 13 w 18"/>
              <a:gd name="T29" fmla="*/ 42 h 42"/>
              <a:gd name="T30" fmla="*/ 10 w 18"/>
              <a:gd name="T31" fmla="*/ 42 h 42"/>
              <a:gd name="T32" fmla="*/ 5 w 18"/>
              <a:gd name="T33" fmla="*/ 42 h 42"/>
              <a:gd name="T34" fmla="*/ 1 w 18"/>
              <a:gd name="T35" fmla="*/ 39 h 42"/>
              <a:gd name="T36" fmla="*/ 1 w 18"/>
              <a:gd name="T37" fmla="*/ 37 h 42"/>
              <a:gd name="T38" fmla="*/ 0 w 18"/>
              <a:gd name="T39" fmla="*/ 36 h 42"/>
              <a:gd name="T40" fmla="*/ 0 w 18"/>
              <a:gd name="T41" fmla="*/ 34 h 42"/>
              <a:gd name="T42" fmla="*/ 0 w 18"/>
              <a:gd name="T43" fmla="*/ 30 h 42"/>
              <a:gd name="T44" fmla="*/ 0 w 18"/>
              <a:gd name="T45" fmla="*/ 27 h 42"/>
              <a:gd name="T46" fmla="*/ 0 w 18"/>
              <a:gd name="T47" fmla="*/ 25 h 42"/>
              <a:gd name="T48" fmla="*/ 1 w 18"/>
              <a:gd name="T49" fmla="*/ 22 h 42"/>
              <a:gd name="T50" fmla="*/ 10 w 18"/>
              <a:gd name="T51" fmla="*/ 0 h 42"/>
              <a:gd name="T52" fmla="*/ 12 w 18"/>
              <a:gd name="T53" fmla="*/ 26 h 42"/>
              <a:gd name="T54" fmla="*/ 11 w 18"/>
              <a:gd name="T55" fmla="*/ 23 h 42"/>
              <a:gd name="T56" fmla="*/ 10 w 18"/>
              <a:gd name="T57" fmla="*/ 22 h 42"/>
              <a:gd name="T58" fmla="*/ 7 w 18"/>
              <a:gd name="T59" fmla="*/ 23 h 42"/>
              <a:gd name="T60" fmla="*/ 6 w 18"/>
              <a:gd name="T61" fmla="*/ 26 h 42"/>
              <a:gd name="T62" fmla="*/ 6 w 18"/>
              <a:gd name="T63" fmla="*/ 34 h 42"/>
              <a:gd name="T64" fmla="*/ 7 w 18"/>
              <a:gd name="T65" fmla="*/ 36 h 42"/>
              <a:gd name="T66" fmla="*/ 10 w 18"/>
              <a:gd name="T67" fmla="*/ 37 h 42"/>
              <a:gd name="T68" fmla="*/ 11 w 18"/>
              <a:gd name="T69" fmla="*/ 36 h 42"/>
              <a:gd name="T70" fmla="*/ 12 w 18"/>
              <a:gd name="T71" fmla="*/ 26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" h="42">
                <a:moveTo>
                  <a:pt x="16" y="0"/>
                </a:moveTo>
                <a:lnTo>
                  <a:pt x="8" y="17"/>
                </a:lnTo>
                <a:lnTo>
                  <a:pt x="10" y="17"/>
                </a:lnTo>
                <a:lnTo>
                  <a:pt x="10" y="17"/>
                </a:lnTo>
                <a:lnTo>
                  <a:pt x="10" y="17"/>
                </a:lnTo>
                <a:lnTo>
                  <a:pt x="10" y="17"/>
                </a:lnTo>
                <a:lnTo>
                  <a:pt x="12" y="17"/>
                </a:lnTo>
                <a:lnTo>
                  <a:pt x="12" y="17"/>
                </a:lnTo>
                <a:lnTo>
                  <a:pt x="15" y="18"/>
                </a:lnTo>
                <a:lnTo>
                  <a:pt x="15" y="18"/>
                </a:lnTo>
                <a:lnTo>
                  <a:pt x="17" y="20"/>
                </a:lnTo>
                <a:lnTo>
                  <a:pt x="17" y="20"/>
                </a:lnTo>
                <a:lnTo>
                  <a:pt x="17" y="21"/>
                </a:lnTo>
                <a:lnTo>
                  <a:pt x="17" y="21"/>
                </a:lnTo>
                <a:lnTo>
                  <a:pt x="18" y="23"/>
                </a:lnTo>
                <a:lnTo>
                  <a:pt x="18" y="23"/>
                </a:lnTo>
                <a:lnTo>
                  <a:pt x="18" y="26"/>
                </a:lnTo>
                <a:lnTo>
                  <a:pt x="18" y="26"/>
                </a:lnTo>
                <a:lnTo>
                  <a:pt x="18" y="30"/>
                </a:lnTo>
                <a:lnTo>
                  <a:pt x="18" y="30"/>
                </a:lnTo>
                <a:lnTo>
                  <a:pt x="18" y="34"/>
                </a:lnTo>
                <a:lnTo>
                  <a:pt x="18" y="34"/>
                </a:lnTo>
                <a:lnTo>
                  <a:pt x="18" y="36"/>
                </a:lnTo>
                <a:lnTo>
                  <a:pt x="18" y="36"/>
                </a:lnTo>
                <a:lnTo>
                  <a:pt x="17" y="37"/>
                </a:lnTo>
                <a:lnTo>
                  <a:pt x="17" y="37"/>
                </a:lnTo>
                <a:lnTo>
                  <a:pt x="17" y="39"/>
                </a:lnTo>
                <a:lnTo>
                  <a:pt x="17" y="39"/>
                </a:lnTo>
                <a:lnTo>
                  <a:pt x="13" y="42"/>
                </a:lnTo>
                <a:lnTo>
                  <a:pt x="13" y="42"/>
                </a:lnTo>
                <a:lnTo>
                  <a:pt x="10" y="42"/>
                </a:lnTo>
                <a:lnTo>
                  <a:pt x="10" y="42"/>
                </a:lnTo>
                <a:lnTo>
                  <a:pt x="5" y="42"/>
                </a:lnTo>
                <a:lnTo>
                  <a:pt x="5" y="42"/>
                </a:lnTo>
                <a:lnTo>
                  <a:pt x="1" y="39"/>
                </a:lnTo>
                <a:lnTo>
                  <a:pt x="1" y="39"/>
                </a:lnTo>
                <a:lnTo>
                  <a:pt x="1" y="37"/>
                </a:lnTo>
                <a:lnTo>
                  <a:pt x="1" y="37"/>
                </a:lnTo>
                <a:lnTo>
                  <a:pt x="0" y="36"/>
                </a:lnTo>
                <a:lnTo>
                  <a:pt x="0" y="36"/>
                </a:lnTo>
                <a:lnTo>
                  <a:pt x="0" y="34"/>
                </a:lnTo>
                <a:lnTo>
                  <a:pt x="0" y="34"/>
                </a:lnTo>
                <a:lnTo>
                  <a:pt x="0" y="30"/>
                </a:lnTo>
                <a:lnTo>
                  <a:pt x="0" y="30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0" y="25"/>
                </a:lnTo>
                <a:lnTo>
                  <a:pt x="1" y="22"/>
                </a:lnTo>
                <a:lnTo>
                  <a:pt x="1" y="22"/>
                </a:lnTo>
                <a:lnTo>
                  <a:pt x="1" y="21"/>
                </a:lnTo>
                <a:lnTo>
                  <a:pt x="10" y="0"/>
                </a:lnTo>
                <a:lnTo>
                  <a:pt x="16" y="0"/>
                </a:lnTo>
                <a:close/>
                <a:moveTo>
                  <a:pt x="12" y="26"/>
                </a:moveTo>
                <a:lnTo>
                  <a:pt x="12" y="26"/>
                </a:lnTo>
                <a:lnTo>
                  <a:pt x="11" y="23"/>
                </a:lnTo>
                <a:lnTo>
                  <a:pt x="11" y="23"/>
                </a:lnTo>
                <a:lnTo>
                  <a:pt x="10" y="22"/>
                </a:lnTo>
                <a:lnTo>
                  <a:pt x="10" y="22"/>
                </a:lnTo>
                <a:lnTo>
                  <a:pt x="7" y="23"/>
                </a:lnTo>
                <a:lnTo>
                  <a:pt x="7" y="23"/>
                </a:lnTo>
                <a:lnTo>
                  <a:pt x="6" y="26"/>
                </a:lnTo>
                <a:lnTo>
                  <a:pt x="6" y="34"/>
                </a:lnTo>
                <a:lnTo>
                  <a:pt x="6" y="34"/>
                </a:lnTo>
                <a:lnTo>
                  <a:pt x="7" y="36"/>
                </a:lnTo>
                <a:lnTo>
                  <a:pt x="7" y="36"/>
                </a:lnTo>
                <a:lnTo>
                  <a:pt x="10" y="37"/>
                </a:lnTo>
                <a:lnTo>
                  <a:pt x="10" y="37"/>
                </a:lnTo>
                <a:lnTo>
                  <a:pt x="11" y="36"/>
                </a:lnTo>
                <a:lnTo>
                  <a:pt x="11" y="36"/>
                </a:lnTo>
                <a:lnTo>
                  <a:pt x="12" y="34"/>
                </a:lnTo>
                <a:lnTo>
                  <a:pt x="12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38" name="Freeform 1264">
            <a:extLst>
              <a:ext uri="{FF2B5EF4-FFF2-40B4-BE49-F238E27FC236}">
                <a16:creationId xmlns:a16="http://schemas.microsoft.com/office/drawing/2014/main" id="{470BABD5-77E2-4ED4-ADC4-D9A82776A6BD}"/>
              </a:ext>
            </a:extLst>
          </p:cNvPr>
          <p:cNvSpPr>
            <a:spLocks noEditPoints="1"/>
          </p:cNvSpPr>
          <p:nvPr/>
        </p:nvSpPr>
        <p:spPr bwMode="auto">
          <a:xfrm>
            <a:off x="7662305" y="5373871"/>
            <a:ext cx="30163" cy="66675"/>
          </a:xfrm>
          <a:custGeom>
            <a:avLst/>
            <a:gdLst>
              <a:gd name="T0" fmla="*/ 9 w 19"/>
              <a:gd name="T1" fmla="*/ 25 h 42"/>
              <a:gd name="T2" fmla="*/ 9 w 19"/>
              <a:gd name="T3" fmla="*/ 25 h 42"/>
              <a:gd name="T4" fmla="*/ 9 w 19"/>
              <a:gd name="T5" fmla="*/ 25 h 42"/>
              <a:gd name="T6" fmla="*/ 6 w 19"/>
              <a:gd name="T7" fmla="*/ 25 h 42"/>
              <a:gd name="T8" fmla="*/ 4 w 19"/>
              <a:gd name="T9" fmla="*/ 25 h 42"/>
              <a:gd name="T10" fmla="*/ 1 w 19"/>
              <a:gd name="T11" fmla="*/ 22 h 42"/>
              <a:gd name="T12" fmla="*/ 1 w 19"/>
              <a:gd name="T13" fmla="*/ 21 h 42"/>
              <a:gd name="T14" fmla="*/ 0 w 19"/>
              <a:gd name="T15" fmla="*/ 18 h 42"/>
              <a:gd name="T16" fmla="*/ 0 w 19"/>
              <a:gd name="T17" fmla="*/ 16 h 42"/>
              <a:gd name="T18" fmla="*/ 0 w 19"/>
              <a:gd name="T19" fmla="*/ 12 h 42"/>
              <a:gd name="T20" fmla="*/ 0 w 19"/>
              <a:gd name="T21" fmla="*/ 8 h 42"/>
              <a:gd name="T22" fmla="*/ 0 w 19"/>
              <a:gd name="T23" fmla="*/ 6 h 42"/>
              <a:gd name="T24" fmla="*/ 1 w 19"/>
              <a:gd name="T25" fmla="*/ 5 h 42"/>
              <a:gd name="T26" fmla="*/ 1 w 19"/>
              <a:gd name="T27" fmla="*/ 3 h 42"/>
              <a:gd name="T28" fmla="*/ 5 w 19"/>
              <a:gd name="T29" fmla="*/ 1 h 42"/>
              <a:gd name="T30" fmla="*/ 9 w 19"/>
              <a:gd name="T31" fmla="*/ 0 h 42"/>
              <a:gd name="T32" fmla="*/ 14 w 19"/>
              <a:gd name="T33" fmla="*/ 1 h 42"/>
              <a:gd name="T34" fmla="*/ 18 w 19"/>
              <a:gd name="T35" fmla="*/ 3 h 42"/>
              <a:gd name="T36" fmla="*/ 18 w 19"/>
              <a:gd name="T37" fmla="*/ 5 h 42"/>
              <a:gd name="T38" fmla="*/ 18 w 19"/>
              <a:gd name="T39" fmla="*/ 6 h 42"/>
              <a:gd name="T40" fmla="*/ 19 w 19"/>
              <a:gd name="T41" fmla="*/ 8 h 42"/>
              <a:gd name="T42" fmla="*/ 19 w 19"/>
              <a:gd name="T43" fmla="*/ 12 h 42"/>
              <a:gd name="T44" fmla="*/ 19 w 19"/>
              <a:gd name="T45" fmla="*/ 16 h 42"/>
              <a:gd name="T46" fmla="*/ 18 w 19"/>
              <a:gd name="T47" fmla="*/ 17 h 42"/>
              <a:gd name="T48" fmla="*/ 18 w 19"/>
              <a:gd name="T49" fmla="*/ 20 h 42"/>
              <a:gd name="T50" fmla="*/ 9 w 19"/>
              <a:gd name="T51" fmla="*/ 42 h 42"/>
              <a:gd name="T52" fmla="*/ 6 w 19"/>
              <a:gd name="T53" fmla="*/ 16 h 42"/>
              <a:gd name="T54" fmla="*/ 8 w 19"/>
              <a:gd name="T55" fmla="*/ 18 h 42"/>
              <a:gd name="T56" fmla="*/ 9 w 19"/>
              <a:gd name="T57" fmla="*/ 20 h 42"/>
              <a:gd name="T58" fmla="*/ 11 w 19"/>
              <a:gd name="T59" fmla="*/ 18 h 42"/>
              <a:gd name="T60" fmla="*/ 13 w 19"/>
              <a:gd name="T61" fmla="*/ 16 h 42"/>
              <a:gd name="T62" fmla="*/ 13 w 19"/>
              <a:gd name="T63" fmla="*/ 8 h 42"/>
              <a:gd name="T64" fmla="*/ 11 w 19"/>
              <a:gd name="T65" fmla="*/ 6 h 42"/>
              <a:gd name="T66" fmla="*/ 9 w 19"/>
              <a:gd name="T67" fmla="*/ 6 h 42"/>
              <a:gd name="T68" fmla="*/ 8 w 19"/>
              <a:gd name="T69" fmla="*/ 6 h 42"/>
              <a:gd name="T70" fmla="*/ 6 w 19"/>
              <a:gd name="T71" fmla="*/ 16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" h="42">
                <a:moveTo>
                  <a:pt x="3" y="42"/>
                </a:moveTo>
                <a:lnTo>
                  <a:pt x="9" y="25"/>
                </a:lnTo>
                <a:lnTo>
                  <a:pt x="9" y="25"/>
                </a:lnTo>
                <a:lnTo>
                  <a:pt x="9" y="25"/>
                </a:lnTo>
                <a:lnTo>
                  <a:pt x="9" y="25"/>
                </a:lnTo>
                <a:lnTo>
                  <a:pt x="9" y="25"/>
                </a:lnTo>
                <a:lnTo>
                  <a:pt x="6" y="25"/>
                </a:lnTo>
                <a:lnTo>
                  <a:pt x="6" y="25"/>
                </a:lnTo>
                <a:lnTo>
                  <a:pt x="4" y="25"/>
                </a:lnTo>
                <a:lnTo>
                  <a:pt x="4" y="25"/>
                </a:lnTo>
                <a:lnTo>
                  <a:pt x="1" y="22"/>
                </a:lnTo>
                <a:lnTo>
                  <a:pt x="1" y="22"/>
                </a:lnTo>
                <a:lnTo>
                  <a:pt x="1" y="21"/>
                </a:lnTo>
                <a:lnTo>
                  <a:pt x="1" y="21"/>
                </a:lnTo>
                <a:lnTo>
                  <a:pt x="0" y="18"/>
                </a:lnTo>
                <a:lnTo>
                  <a:pt x="0" y="18"/>
                </a:lnTo>
                <a:lnTo>
                  <a:pt x="0" y="16"/>
                </a:lnTo>
                <a:lnTo>
                  <a:pt x="0" y="16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1" y="5"/>
                </a:lnTo>
                <a:lnTo>
                  <a:pt x="1" y="3"/>
                </a:lnTo>
                <a:lnTo>
                  <a:pt x="1" y="3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4" y="1"/>
                </a:lnTo>
                <a:lnTo>
                  <a:pt x="14" y="1"/>
                </a:lnTo>
                <a:lnTo>
                  <a:pt x="18" y="3"/>
                </a:lnTo>
                <a:lnTo>
                  <a:pt x="18" y="3"/>
                </a:lnTo>
                <a:lnTo>
                  <a:pt x="18" y="5"/>
                </a:lnTo>
                <a:lnTo>
                  <a:pt x="18" y="5"/>
                </a:lnTo>
                <a:lnTo>
                  <a:pt x="18" y="6"/>
                </a:lnTo>
                <a:lnTo>
                  <a:pt x="18" y="6"/>
                </a:lnTo>
                <a:lnTo>
                  <a:pt x="19" y="8"/>
                </a:lnTo>
                <a:lnTo>
                  <a:pt x="19" y="8"/>
                </a:lnTo>
                <a:lnTo>
                  <a:pt x="19" y="12"/>
                </a:lnTo>
                <a:lnTo>
                  <a:pt x="19" y="12"/>
                </a:lnTo>
                <a:lnTo>
                  <a:pt x="19" y="16"/>
                </a:lnTo>
                <a:lnTo>
                  <a:pt x="19" y="16"/>
                </a:lnTo>
                <a:lnTo>
                  <a:pt x="18" y="17"/>
                </a:lnTo>
                <a:lnTo>
                  <a:pt x="18" y="17"/>
                </a:lnTo>
                <a:lnTo>
                  <a:pt x="18" y="20"/>
                </a:lnTo>
                <a:lnTo>
                  <a:pt x="18" y="20"/>
                </a:lnTo>
                <a:lnTo>
                  <a:pt x="18" y="21"/>
                </a:lnTo>
                <a:lnTo>
                  <a:pt x="9" y="42"/>
                </a:lnTo>
                <a:lnTo>
                  <a:pt x="3" y="42"/>
                </a:lnTo>
                <a:close/>
                <a:moveTo>
                  <a:pt x="6" y="16"/>
                </a:moveTo>
                <a:lnTo>
                  <a:pt x="6" y="16"/>
                </a:lnTo>
                <a:lnTo>
                  <a:pt x="8" y="18"/>
                </a:lnTo>
                <a:lnTo>
                  <a:pt x="8" y="18"/>
                </a:lnTo>
                <a:lnTo>
                  <a:pt x="9" y="20"/>
                </a:lnTo>
                <a:lnTo>
                  <a:pt x="9" y="20"/>
                </a:lnTo>
                <a:lnTo>
                  <a:pt x="11" y="18"/>
                </a:lnTo>
                <a:lnTo>
                  <a:pt x="11" y="18"/>
                </a:lnTo>
                <a:lnTo>
                  <a:pt x="13" y="16"/>
                </a:lnTo>
                <a:lnTo>
                  <a:pt x="13" y="8"/>
                </a:lnTo>
                <a:lnTo>
                  <a:pt x="13" y="8"/>
                </a:lnTo>
                <a:lnTo>
                  <a:pt x="11" y="6"/>
                </a:lnTo>
                <a:lnTo>
                  <a:pt x="11" y="6"/>
                </a:lnTo>
                <a:lnTo>
                  <a:pt x="9" y="6"/>
                </a:lnTo>
                <a:lnTo>
                  <a:pt x="9" y="6"/>
                </a:lnTo>
                <a:lnTo>
                  <a:pt x="8" y="6"/>
                </a:lnTo>
                <a:lnTo>
                  <a:pt x="8" y="6"/>
                </a:lnTo>
                <a:lnTo>
                  <a:pt x="6" y="8"/>
                </a:lnTo>
                <a:lnTo>
                  <a:pt x="6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39" name="Freeform 1265">
            <a:extLst>
              <a:ext uri="{FF2B5EF4-FFF2-40B4-BE49-F238E27FC236}">
                <a16:creationId xmlns:a16="http://schemas.microsoft.com/office/drawing/2014/main" id="{9A0348F3-D933-4E90-A553-78DFBEC8959E}"/>
              </a:ext>
            </a:extLst>
          </p:cNvPr>
          <p:cNvSpPr>
            <a:spLocks/>
          </p:cNvSpPr>
          <p:nvPr/>
        </p:nvSpPr>
        <p:spPr bwMode="auto">
          <a:xfrm>
            <a:off x="7628968" y="5885046"/>
            <a:ext cx="19050" cy="68263"/>
          </a:xfrm>
          <a:custGeom>
            <a:avLst/>
            <a:gdLst>
              <a:gd name="T0" fmla="*/ 6 w 12"/>
              <a:gd name="T1" fmla="*/ 43 h 43"/>
              <a:gd name="T2" fmla="*/ 6 w 12"/>
              <a:gd name="T3" fmla="*/ 7 h 43"/>
              <a:gd name="T4" fmla="*/ 0 w 12"/>
              <a:gd name="T5" fmla="*/ 10 h 43"/>
              <a:gd name="T6" fmla="*/ 0 w 12"/>
              <a:gd name="T7" fmla="*/ 4 h 43"/>
              <a:gd name="T8" fmla="*/ 6 w 12"/>
              <a:gd name="T9" fmla="*/ 0 h 43"/>
              <a:gd name="T10" fmla="*/ 12 w 12"/>
              <a:gd name="T11" fmla="*/ 0 h 43"/>
              <a:gd name="T12" fmla="*/ 12 w 12"/>
              <a:gd name="T13" fmla="*/ 43 h 43"/>
              <a:gd name="T14" fmla="*/ 6 w 12"/>
              <a:gd name="T15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43">
                <a:moveTo>
                  <a:pt x="6" y="43"/>
                </a:moveTo>
                <a:lnTo>
                  <a:pt x="6" y="7"/>
                </a:lnTo>
                <a:lnTo>
                  <a:pt x="0" y="10"/>
                </a:lnTo>
                <a:lnTo>
                  <a:pt x="0" y="4"/>
                </a:lnTo>
                <a:lnTo>
                  <a:pt x="6" y="0"/>
                </a:lnTo>
                <a:lnTo>
                  <a:pt x="12" y="0"/>
                </a:lnTo>
                <a:lnTo>
                  <a:pt x="12" y="43"/>
                </a:lnTo>
                <a:lnTo>
                  <a:pt x="6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40" name="Freeform 1266">
            <a:extLst>
              <a:ext uri="{FF2B5EF4-FFF2-40B4-BE49-F238E27FC236}">
                <a16:creationId xmlns:a16="http://schemas.microsoft.com/office/drawing/2014/main" id="{C4715BCB-00FB-4F17-840F-DE4C45332D6C}"/>
              </a:ext>
            </a:extLst>
          </p:cNvPr>
          <p:cNvSpPr>
            <a:spLocks noEditPoints="1"/>
          </p:cNvSpPr>
          <p:nvPr/>
        </p:nvSpPr>
        <p:spPr bwMode="auto">
          <a:xfrm>
            <a:off x="7662305" y="5883458"/>
            <a:ext cx="30163" cy="69850"/>
          </a:xfrm>
          <a:custGeom>
            <a:avLst/>
            <a:gdLst>
              <a:gd name="T0" fmla="*/ 0 w 19"/>
              <a:gd name="T1" fmla="*/ 10 h 44"/>
              <a:gd name="T2" fmla="*/ 0 w 19"/>
              <a:gd name="T3" fmla="*/ 10 h 44"/>
              <a:gd name="T4" fmla="*/ 1 w 19"/>
              <a:gd name="T5" fmla="*/ 6 h 44"/>
              <a:gd name="T6" fmla="*/ 1 w 19"/>
              <a:gd name="T7" fmla="*/ 6 h 44"/>
              <a:gd name="T8" fmla="*/ 3 w 19"/>
              <a:gd name="T9" fmla="*/ 3 h 44"/>
              <a:gd name="T10" fmla="*/ 3 w 19"/>
              <a:gd name="T11" fmla="*/ 3 h 44"/>
              <a:gd name="T12" fmla="*/ 6 w 19"/>
              <a:gd name="T13" fmla="*/ 1 h 44"/>
              <a:gd name="T14" fmla="*/ 6 w 19"/>
              <a:gd name="T15" fmla="*/ 1 h 44"/>
              <a:gd name="T16" fmla="*/ 9 w 19"/>
              <a:gd name="T17" fmla="*/ 0 h 44"/>
              <a:gd name="T18" fmla="*/ 9 w 19"/>
              <a:gd name="T19" fmla="*/ 0 h 44"/>
              <a:gd name="T20" fmla="*/ 13 w 19"/>
              <a:gd name="T21" fmla="*/ 1 h 44"/>
              <a:gd name="T22" fmla="*/ 13 w 19"/>
              <a:gd name="T23" fmla="*/ 1 h 44"/>
              <a:gd name="T24" fmla="*/ 15 w 19"/>
              <a:gd name="T25" fmla="*/ 3 h 44"/>
              <a:gd name="T26" fmla="*/ 15 w 19"/>
              <a:gd name="T27" fmla="*/ 3 h 44"/>
              <a:gd name="T28" fmla="*/ 18 w 19"/>
              <a:gd name="T29" fmla="*/ 6 h 44"/>
              <a:gd name="T30" fmla="*/ 18 w 19"/>
              <a:gd name="T31" fmla="*/ 6 h 44"/>
              <a:gd name="T32" fmla="*/ 19 w 19"/>
              <a:gd name="T33" fmla="*/ 10 h 44"/>
              <a:gd name="T34" fmla="*/ 19 w 19"/>
              <a:gd name="T35" fmla="*/ 35 h 44"/>
              <a:gd name="T36" fmla="*/ 19 w 19"/>
              <a:gd name="T37" fmla="*/ 35 h 44"/>
              <a:gd name="T38" fmla="*/ 18 w 19"/>
              <a:gd name="T39" fmla="*/ 39 h 44"/>
              <a:gd name="T40" fmla="*/ 18 w 19"/>
              <a:gd name="T41" fmla="*/ 39 h 44"/>
              <a:gd name="T42" fmla="*/ 15 w 19"/>
              <a:gd name="T43" fmla="*/ 41 h 44"/>
              <a:gd name="T44" fmla="*/ 15 w 19"/>
              <a:gd name="T45" fmla="*/ 41 h 44"/>
              <a:gd name="T46" fmla="*/ 13 w 19"/>
              <a:gd name="T47" fmla="*/ 44 h 44"/>
              <a:gd name="T48" fmla="*/ 13 w 19"/>
              <a:gd name="T49" fmla="*/ 44 h 44"/>
              <a:gd name="T50" fmla="*/ 9 w 19"/>
              <a:gd name="T51" fmla="*/ 44 h 44"/>
              <a:gd name="T52" fmla="*/ 9 w 19"/>
              <a:gd name="T53" fmla="*/ 44 h 44"/>
              <a:gd name="T54" fmla="*/ 6 w 19"/>
              <a:gd name="T55" fmla="*/ 44 h 44"/>
              <a:gd name="T56" fmla="*/ 6 w 19"/>
              <a:gd name="T57" fmla="*/ 44 h 44"/>
              <a:gd name="T58" fmla="*/ 3 w 19"/>
              <a:gd name="T59" fmla="*/ 41 h 44"/>
              <a:gd name="T60" fmla="*/ 3 w 19"/>
              <a:gd name="T61" fmla="*/ 41 h 44"/>
              <a:gd name="T62" fmla="*/ 1 w 19"/>
              <a:gd name="T63" fmla="*/ 39 h 44"/>
              <a:gd name="T64" fmla="*/ 1 w 19"/>
              <a:gd name="T65" fmla="*/ 39 h 44"/>
              <a:gd name="T66" fmla="*/ 0 w 19"/>
              <a:gd name="T67" fmla="*/ 35 h 44"/>
              <a:gd name="T68" fmla="*/ 0 w 19"/>
              <a:gd name="T69" fmla="*/ 10 h 44"/>
              <a:gd name="T70" fmla="*/ 6 w 19"/>
              <a:gd name="T71" fmla="*/ 35 h 44"/>
              <a:gd name="T72" fmla="*/ 6 w 19"/>
              <a:gd name="T73" fmla="*/ 35 h 44"/>
              <a:gd name="T74" fmla="*/ 8 w 19"/>
              <a:gd name="T75" fmla="*/ 38 h 44"/>
              <a:gd name="T76" fmla="*/ 8 w 19"/>
              <a:gd name="T77" fmla="*/ 38 h 44"/>
              <a:gd name="T78" fmla="*/ 9 w 19"/>
              <a:gd name="T79" fmla="*/ 38 h 44"/>
              <a:gd name="T80" fmla="*/ 9 w 19"/>
              <a:gd name="T81" fmla="*/ 38 h 44"/>
              <a:gd name="T82" fmla="*/ 11 w 19"/>
              <a:gd name="T83" fmla="*/ 38 h 44"/>
              <a:gd name="T84" fmla="*/ 11 w 19"/>
              <a:gd name="T85" fmla="*/ 38 h 44"/>
              <a:gd name="T86" fmla="*/ 13 w 19"/>
              <a:gd name="T87" fmla="*/ 35 h 44"/>
              <a:gd name="T88" fmla="*/ 13 w 19"/>
              <a:gd name="T89" fmla="*/ 10 h 44"/>
              <a:gd name="T90" fmla="*/ 13 w 19"/>
              <a:gd name="T91" fmla="*/ 10 h 44"/>
              <a:gd name="T92" fmla="*/ 11 w 19"/>
              <a:gd name="T93" fmla="*/ 8 h 44"/>
              <a:gd name="T94" fmla="*/ 11 w 19"/>
              <a:gd name="T95" fmla="*/ 8 h 44"/>
              <a:gd name="T96" fmla="*/ 9 w 19"/>
              <a:gd name="T97" fmla="*/ 6 h 44"/>
              <a:gd name="T98" fmla="*/ 9 w 19"/>
              <a:gd name="T99" fmla="*/ 6 h 44"/>
              <a:gd name="T100" fmla="*/ 8 w 19"/>
              <a:gd name="T101" fmla="*/ 8 h 44"/>
              <a:gd name="T102" fmla="*/ 8 w 19"/>
              <a:gd name="T103" fmla="*/ 8 h 44"/>
              <a:gd name="T104" fmla="*/ 6 w 19"/>
              <a:gd name="T105" fmla="*/ 10 h 44"/>
              <a:gd name="T106" fmla="*/ 6 w 19"/>
              <a:gd name="T107" fmla="*/ 35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9" h="44">
                <a:moveTo>
                  <a:pt x="0" y="10"/>
                </a:moveTo>
                <a:lnTo>
                  <a:pt x="0" y="10"/>
                </a:lnTo>
                <a:lnTo>
                  <a:pt x="1" y="6"/>
                </a:lnTo>
                <a:lnTo>
                  <a:pt x="1" y="6"/>
                </a:lnTo>
                <a:lnTo>
                  <a:pt x="3" y="3"/>
                </a:lnTo>
                <a:lnTo>
                  <a:pt x="3" y="3"/>
                </a:lnTo>
                <a:lnTo>
                  <a:pt x="6" y="1"/>
                </a:lnTo>
                <a:lnTo>
                  <a:pt x="6" y="1"/>
                </a:lnTo>
                <a:lnTo>
                  <a:pt x="9" y="0"/>
                </a:lnTo>
                <a:lnTo>
                  <a:pt x="9" y="0"/>
                </a:lnTo>
                <a:lnTo>
                  <a:pt x="13" y="1"/>
                </a:lnTo>
                <a:lnTo>
                  <a:pt x="13" y="1"/>
                </a:lnTo>
                <a:lnTo>
                  <a:pt x="15" y="3"/>
                </a:lnTo>
                <a:lnTo>
                  <a:pt x="15" y="3"/>
                </a:lnTo>
                <a:lnTo>
                  <a:pt x="18" y="6"/>
                </a:lnTo>
                <a:lnTo>
                  <a:pt x="18" y="6"/>
                </a:lnTo>
                <a:lnTo>
                  <a:pt x="19" y="10"/>
                </a:lnTo>
                <a:lnTo>
                  <a:pt x="19" y="35"/>
                </a:lnTo>
                <a:lnTo>
                  <a:pt x="19" y="35"/>
                </a:lnTo>
                <a:lnTo>
                  <a:pt x="18" y="39"/>
                </a:lnTo>
                <a:lnTo>
                  <a:pt x="18" y="39"/>
                </a:lnTo>
                <a:lnTo>
                  <a:pt x="15" y="41"/>
                </a:lnTo>
                <a:lnTo>
                  <a:pt x="15" y="41"/>
                </a:lnTo>
                <a:lnTo>
                  <a:pt x="13" y="44"/>
                </a:lnTo>
                <a:lnTo>
                  <a:pt x="13" y="44"/>
                </a:lnTo>
                <a:lnTo>
                  <a:pt x="9" y="44"/>
                </a:lnTo>
                <a:lnTo>
                  <a:pt x="9" y="44"/>
                </a:lnTo>
                <a:lnTo>
                  <a:pt x="6" y="44"/>
                </a:lnTo>
                <a:lnTo>
                  <a:pt x="6" y="44"/>
                </a:lnTo>
                <a:lnTo>
                  <a:pt x="3" y="41"/>
                </a:lnTo>
                <a:lnTo>
                  <a:pt x="3" y="41"/>
                </a:lnTo>
                <a:lnTo>
                  <a:pt x="1" y="39"/>
                </a:lnTo>
                <a:lnTo>
                  <a:pt x="1" y="39"/>
                </a:lnTo>
                <a:lnTo>
                  <a:pt x="0" y="35"/>
                </a:lnTo>
                <a:lnTo>
                  <a:pt x="0" y="10"/>
                </a:lnTo>
                <a:close/>
                <a:moveTo>
                  <a:pt x="6" y="35"/>
                </a:moveTo>
                <a:lnTo>
                  <a:pt x="6" y="35"/>
                </a:lnTo>
                <a:lnTo>
                  <a:pt x="8" y="38"/>
                </a:lnTo>
                <a:lnTo>
                  <a:pt x="8" y="38"/>
                </a:lnTo>
                <a:lnTo>
                  <a:pt x="9" y="38"/>
                </a:lnTo>
                <a:lnTo>
                  <a:pt x="9" y="38"/>
                </a:lnTo>
                <a:lnTo>
                  <a:pt x="11" y="38"/>
                </a:lnTo>
                <a:lnTo>
                  <a:pt x="11" y="38"/>
                </a:lnTo>
                <a:lnTo>
                  <a:pt x="13" y="35"/>
                </a:lnTo>
                <a:lnTo>
                  <a:pt x="13" y="10"/>
                </a:lnTo>
                <a:lnTo>
                  <a:pt x="13" y="10"/>
                </a:lnTo>
                <a:lnTo>
                  <a:pt x="11" y="8"/>
                </a:lnTo>
                <a:lnTo>
                  <a:pt x="11" y="8"/>
                </a:lnTo>
                <a:lnTo>
                  <a:pt x="9" y="6"/>
                </a:lnTo>
                <a:lnTo>
                  <a:pt x="9" y="6"/>
                </a:lnTo>
                <a:lnTo>
                  <a:pt x="8" y="8"/>
                </a:lnTo>
                <a:lnTo>
                  <a:pt x="8" y="8"/>
                </a:lnTo>
                <a:lnTo>
                  <a:pt x="6" y="10"/>
                </a:lnTo>
                <a:lnTo>
                  <a:pt x="6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41" name="Freeform 1267">
            <a:extLst>
              <a:ext uri="{FF2B5EF4-FFF2-40B4-BE49-F238E27FC236}">
                <a16:creationId xmlns:a16="http://schemas.microsoft.com/office/drawing/2014/main" id="{8496258E-5AE9-4B87-B122-70BE577DD794}"/>
              </a:ext>
            </a:extLst>
          </p:cNvPr>
          <p:cNvSpPr>
            <a:spLocks/>
          </p:cNvSpPr>
          <p:nvPr/>
        </p:nvSpPr>
        <p:spPr bwMode="auto">
          <a:xfrm>
            <a:off x="7700405" y="5885046"/>
            <a:ext cx="20638" cy="68263"/>
          </a:xfrm>
          <a:custGeom>
            <a:avLst/>
            <a:gdLst>
              <a:gd name="T0" fmla="*/ 6 w 13"/>
              <a:gd name="T1" fmla="*/ 43 h 43"/>
              <a:gd name="T2" fmla="*/ 6 w 13"/>
              <a:gd name="T3" fmla="*/ 7 h 43"/>
              <a:gd name="T4" fmla="*/ 0 w 13"/>
              <a:gd name="T5" fmla="*/ 10 h 43"/>
              <a:gd name="T6" fmla="*/ 0 w 13"/>
              <a:gd name="T7" fmla="*/ 4 h 43"/>
              <a:gd name="T8" fmla="*/ 6 w 13"/>
              <a:gd name="T9" fmla="*/ 0 h 43"/>
              <a:gd name="T10" fmla="*/ 13 w 13"/>
              <a:gd name="T11" fmla="*/ 0 h 43"/>
              <a:gd name="T12" fmla="*/ 13 w 13"/>
              <a:gd name="T13" fmla="*/ 43 h 43"/>
              <a:gd name="T14" fmla="*/ 6 w 13"/>
              <a:gd name="T15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43">
                <a:moveTo>
                  <a:pt x="6" y="43"/>
                </a:moveTo>
                <a:lnTo>
                  <a:pt x="6" y="7"/>
                </a:lnTo>
                <a:lnTo>
                  <a:pt x="0" y="10"/>
                </a:lnTo>
                <a:lnTo>
                  <a:pt x="0" y="4"/>
                </a:lnTo>
                <a:lnTo>
                  <a:pt x="6" y="0"/>
                </a:lnTo>
                <a:lnTo>
                  <a:pt x="13" y="0"/>
                </a:lnTo>
                <a:lnTo>
                  <a:pt x="13" y="43"/>
                </a:lnTo>
                <a:lnTo>
                  <a:pt x="6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42" name="Freeform 1268">
            <a:extLst>
              <a:ext uri="{FF2B5EF4-FFF2-40B4-BE49-F238E27FC236}">
                <a16:creationId xmlns:a16="http://schemas.microsoft.com/office/drawing/2014/main" id="{8054303F-6915-465D-A584-53C513A4C717}"/>
              </a:ext>
            </a:extLst>
          </p:cNvPr>
          <p:cNvSpPr>
            <a:spLocks/>
          </p:cNvSpPr>
          <p:nvPr/>
        </p:nvSpPr>
        <p:spPr bwMode="auto">
          <a:xfrm>
            <a:off x="8067118" y="5373871"/>
            <a:ext cx="30163" cy="66675"/>
          </a:xfrm>
          <a:custGeom>
            <a:avLst/>
            <a:gdLst>
              <a:gd name="T0" fmla="*/ 1 w 19"/>
              <a:gd name="T1" fmla="*/ 42 h 42"/>
              <a:gd name="T2" fmla="*/ 12 w 19"/>
              <a:gd name="T3" fmla="*/ 6 h 42"/>
              <a:gd name="T4" fmla="*/ 5 w 19"/>
              <a:gd name="T5" fmla="*/ 6 h 42"/>
              <a:gd name="T6" fmla="*/ 5 w 19"/>
              <a:gd name="T7" fmla="*/ 11 h 42"/>
              <a:gd name="T8" fmla="*/ 0 w 19"/>
              <a:gd name="T9" fmla="*/ 11 h 42"/>
              <a:gd name="T10" fmla="*/ 0 w 19"/>
              <a:gd name="T11" fmla="*/ 0 h 42"/>
              <a:gd name="T12" fmla="*/ 19 w 19"/>
              <a:gd name="T13" fmla="*/ 0 h 42"/>
              <a:gd name="T14" fmla="*/ 19 w 19"/>
              <a:gd name="T15" fmla="*/ 6 h 42"/>
              <a:gd name="T16" fmla="*/ 7 w 19"/>
              <a:gd name="T17" fmla="*/ 42 h 42"/>
              <a:gd name="T18" fmla="*/ 1 w 19"/>
              <a:gd name="T19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" h="42">
                <a:moveTo>
                  <a:pt x="1" y="42"/>
                </a:moveTo>
                <a:lnTo>
                  <a:pt x="12" y="6"/>
                </a:lnTo>
                <a:lnTo>
                  <a:pt x="5" y="6"/>
                </a:lnTo>
                <a:lnTo>
                  <a:pt x="5" y="11"/>
                </a:lnTo>
                <a:lnTo>
                  <a:pt x="0" y="11"/>
                </a:lnTo>
                <a:lnTo>
                  <a:pt x="0" y="0"/>
                </a:lnTo>
                <a:lnTo>
                  <a:pt x="19" y="0"/>
                </a:lnTo>
                <a:lnTo>
                  <a:pt x="19" y="6"/>
                </a:lnTo>
                <a:lnTo>
                  <a:pt x="7" y="42"/>
                </a:lnTo>
                <a:lnTo>
                  <a:pt x="1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43" name="Freeform 1269">
            <a:extLst>
              <a:ext uri="{FF2B5EF4-FFF2-40B4-BE49-F238E27FC236}">
                <a16:creationId xmlns:a16="http://schemas.microsoft.com/office/drawing/2014/main" id="{FDE01CF7-699A-4378-B653-D0E7322AB32D}"/>
              </a:ext>
            </a:extLst>
          </p:cNvPr>
          <p:cNvSpPr>
            <a:spLocks noEditPoints="1"/>
          </p:cNvSpPr>
          <p:nvPr/>
        </p:nvSpPr>
        <p:spPr bwMode="auto">
          <a:xfrm>
            <a:off x="8103630" y="5373871"/>
            <a:ext cx="26988" cy="66675"/>
          </a:xfrm>
          <a:custGeom>
            <a:avLst/>
            <a:gdLst>
              <a:gd name="T0" fmla="*/ 0 w 17"/>
              <a:gd name="T1" fmla="*/ 8 h 42"/>
              <a:gd name="T2" fmla="*/ 0 w 17"/>
              <a:gd name="T3" fmla="*/ 8 h 42"/>
              <a:gd name="T4" fmla="*/ 0 w 17"/>
              <a:gd name="T5" fmla="*/ 5 h 42"/>
              <a:gd name="T6" fmla="*/ 0 w 17"/>
              <a:gd name="T7" fmla="*/ 5 h 42"/>
              <a:gd name="T8" fmla="*/ 2 w 17"/>
              <a:gd name="T9" fmla="*/ 2 h 42"/>
              <a:gd name="T10" fmla="*/ 2 w 17"/>
              <a:gd name="T11" fmla="*/ 2 h 42"/>
              <a:gd name="T12" fmla="*/ 5 w 17"/>
              <a:gd name="T13" fmla="*/ 0 h 42"/>
              <a:gd name="T14" fmla="*/ 5 w 17"/>
              <a:gd name="T15" fmla="*/ 0 h 42"/>
              <a:gd name="T16" fmla="*/ 8 w 17"/>
              <a:gd name="T17" fmla="*/ 0 h 42"/>
              <a:gd name="T18" fmla="*/ 8 w 17"/>
              <a:gd name="T19" fmla="*/ 0 h 42"/>
              <a:gd name="T20" fmla="*/ 12 w 17"/>
              <a:gd name="T21" fmla="*/ 0 h 42"/>
              <a:gd name="T22" fmla="*/ 12 w 17"/>
              <a:gd name="T23" fmla="*/ 0 h 42"/>
              <a:gd name="T24" fmla="*/ 15 w 17"/>
              <a:gd name="T25" fmla="*/ 2 h 42"/>
              <a:gd name="T26" fmla="*/ 15 w 17"/>
              <a:gd name="T27" fmla="*/ 2 h 42"/>
              <a:gd name="T28" fmla="*/ 17 w 17"/>
              <a:gd name="T29" fmla="*/ 5 h 42"/>
              <a:gd name="T30" fmla="*/ 17 w 17"/>
              <a:gd name="T31" fmla="*/ 5 h 42"/>
              <a:gd name="T32" fmla="*/ 17 w 17"/>
              <a:gd name="T33" fmla="*/ 8 h 42"/>
              <a:gd name="T34" fmla="*/ 17 w 17"/>
              <a:gd name="T35" fmla="*/ 34 h 42"/>
              <a:gd name="T36" fmla="*/ 17 w 17"/>
              <a:gd name="T37" fmla="*/ 34 h 42"/>
              <a:gd name="T38" fmla="*/ 17 w 17"/>
              <a:gd name="T39" fmla="*/ 37 h 42"/>
              <a:gd name="T40" fmla="*/ 17 w 17"/>
              <a:gd name="T41" fmla="*/ 37 h 42"/>
              <a:gd name="T42" fmla="*/ 15 w 17"/>
              <a:gd name="T43" fmla="*/ 40 h 42"/>
              <a:gd name="T44" fmla="*/ 15 w 17"/>
              <a:gd name="T45" fmla="*/ 40 h 42"/>
              <a:gd name="T46" fmla="*/ 12 w 17"/>
              <a:gd name="T47" fmla="*/ 42 h 42"/>
              <a:gd name="T48" fmla="*/ 12 w 17"/>
              <a:gd name="T49" fmla="*/ 42 h 42"/>
              <a:gd name="T50" fmla="*/ 8 w 17"/>
              <a:gd name="T51" fmla="*/ 42 h 42"/>
              <a:gd name="T52" fmla="*/ 8 w 17"/>
              <a:gd name="T53" fmla="*/ 42 h 42"/>
              <a:gd name="T54" fmla="*/ 5 w 17"/>
              <a:gd name="T55" fmla="*/ 42 h 42"/>
              <a:gd name="T56" fmla="*/ 5 w 17"/>
              <a:gd name="T57" fmla="*/ 42 h 42"/>
              <a:gd name="T58" fmla="*/ 2 w 17"/>
              <a:gd name="T59" fmla="*/ 40 h 42"/>
              <a:gd name="T60" fmla="*/ 2 w 17"/>
              <a:gd name="T61" fmla="*/ 40 h 42"/>
              <a:gd name="T62" fmla="*/ 0 w 17"/>
              <a:gd name="T63" fmla="*/ 37 h 42"/>
              <a:gd name="T64" fmla="*/ 0 w 17"/>
              <a:gd name="T65" fmla="*/ 37 h 42"/>
              <a:gd name="T66" fmla="*/ 0 w 17"/>
              <a:gd name="T67" fmla="*/ 34 h 42"/>
              <a:gd name="T68" fmla="*/ 0 w 17"/>
              <a:gd name="T69" fmla="*/ 8 h 42"/>
              <a:gd name="T70" fmla="*/ 6 w 17"/>
              <a:gd name="T71" fmla="*/ 34 h 42"/>
              <a:gd name="T72" fmla="*/ 6 w 17"/>
              <a:gd name="T73" fmla="*/ 34 h 42"/>
              <a:gd name="T74" fmla="*/ 6 w 17"/>
              <a:gd name="T75" fmla="*/ 36 h 42"/>
              <a:gd name="T76" fmla="*/ 6 w 17"/>
              <a:gd name="T77" fmla="*/ 36 h 42"/>
              <a:gd name="T78" fmla="*/ 8 w 17"/>
              <a:gd name="T79" fmla="*/ 37 h 42"/>
              <a:gd name="T80" fmla="*/ 8 w 17"/>
              <a:gd name="T81" fmla="*/ 37 h 42"/>
              <a:gd name="T82" fmla="*/ 11 w 17"/>
              <a:gd name="T83" fmla="*/ 36 h 42"/>
              <a:gd name="T84" fmla="*/ 11 w 17"/>
              <a:gd name="T85" fmla="*/ 36 h 42"/>
              <a:gd name="T86" fmla="*/ 11 w 17"/>
              <a:gd name="T87" fmla="*/ 34 h 42"/>
              <a:gd name="T88" fmla="*/ 11 w 17"/>
              <a:gd name="T89" fmla="*/ 8 h 42"/>
              <a:gd name="T90" fmla="*/ 11 w 17"/>
              <a:gd name="T91" fmla="*/ 8 h 42"/>
              <a:gd name="T92" fmla="*/ 11 w 17"/>
              <a:gd name="T93" fmla="*/ 6 h 42"/>
              <a:gd name="T94" fmla="*/ 11 w 17"/>
              <a:gd name="T95" fmla="*/ 6 h 42"/>
              <a:gd name="T96" fmla="*/ 8 w 17"/>
              <a:gd name="T97" fmla="*/ 6 h 42"/>
              <a:gd name="T98" fmla="*/ 8 w 17"/>
              <a:gd name="T99" fmla="*/ 6 h 42"/>
              <a:gd name="T100" fmla="*/ 6 w 17"/>
              <a:gd name="T101" fmla="*/ 6 h 42"/>
              <a:gd name="T102" fmla="*/ 6 w 17"/>
              <a:gd name="T103" fmla="*/ 6 h 42"/>
              <a:gd name="T104" fmla="*/ 6 w 17"/>
              <a:gd name="T105" fmla="*/ 8 h 42"/>
              <a:gd name="T106" fmla="*/ 6 w 17"/>
              <a:gd name="T107" fmla="*/ 34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" h="42">
                <a:moveTo>
                  <a:pt x="0" y="8"/>
                </a:move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2" y="2"/>
                </a:lnTo>
                <a:lnTo>
                  <a:pt x="2" y="2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15" y="2"/>
                </a:lnTo>
                <a:lnTo>
                  <a:pt x="15" y="2"/>
                </a:lnTo>
                <a:lnTo>
                  <a:pt x="17" y="5"/>
                </a:lnTo>
                <a:lnTo>
                  <a:pt x="17" y="5"/>
                </a:lnTo>
                <a:lnTo>
                  <a:pt x="17" y="8"/>
                </a:lnTo>
                <a:lnTo>
                  <a:pt x="17" y="34"/>
                </a:lnTo>
                <a:lnTo>
                  <a:pt x="17" y="34"/>
                </a:lnTo>
                <a:lnTo>
                  <a:pt x="17" y="37"/>
                </a:lnTo>
                <a:lnTo>
                  <a:pt x="17" y="37"/>
                </a:lnTo>
                <a:lnTo>
                  <a:pt x="15" y="40"/>
                </a:lnTo>
                <a:lnTo>
                  <a:pt x="15" y="40"/>
                </a:lnTo>
                <a:lnTo>
                  <a:pt x="12" y="42"/>
                </a:lnTo>
                <a:lnTo>
                  <a:pt x="12" y="42"/>
                </a:lnTo>
                <a:lnTo>
                  <a:pt x="8" y="42"/>
                </a:lnTo>
                <a:lnTo>
                  <a:pt x="8" y="42"/>
                </a:lnTo>
                <a:lnTo>
                  <a:pt x="5" y="42"/>
                </a:lnTo>
                <a:lnTo>
                  <a:pt x="5" y="42"/>
                </a:lnTo>
                <a:lnTo>
                  <a:pt x="2" y="40"/>
                </a:lnTo>
                <a:lnTo>
                  <a:pt x="2" y="40"/>
                </a:lnTo>
                <a:lnTo>
                  <a:pt x="0" y="37"/>
                </a:lnTo>
                <a:lnTo>
                  <a:pt x="0" y="37"/>
                </a:lnTo>
                <a:lnTo>
                  <a:pt x="0" y="34"/>
                </a:lnTo>
                <a:lnTo>
                  <a:pt x="0" y="8"/>
                </a:lnTo>
                <a:close/>
                <a:moveTo>
                  <a:pt x="6" y="34"/>
                </a:moveTo>
                <a:lnTo>
                  <a:pt x="6" y="34"/>
                </a:lnTo>
                <a:lnTo>
                  <a:pt x="6" y="36"/>
                </a:lnTo>
                <a:lnTo>
                  <a:pt x="6" y="36"/>
                </a:lnTo>
                <a:lnTo>
                  <a:pt x="8" y="37"/>
                </a:lnTo>
                <a:lnTo>
                  <a:pt x="8" y="37"/>
                </a:lnTo>
                <a:lnTo>
                  <a:pt x="11" y="36"/>
                </a:lnTo>
                <a:lnTo>
                  <a:pt x="11" y="36"/>
                </a:lnTo>
                <a:lnTo>
                  <a:pt x="11" y="34"/>
                </a:lnTo>
                <a:lnTo>
                  <a:pt x="11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8" y="6"/>
                </a:lnTo>
                <a:lnTo>
                  <a:pt x="8" y="6"/>
                </a:lnTo>
                <a:lnTo>
                  <a:pt x="6" y="6"/>
                </a:lnTo>
                <a:lnTo>
                  <a:pt x="6" y="6"/>
                </a:lnTo>
                <a:lnTo>
                  <a:pt x="6" y="8"/>
                </a:lnTo>
                <a:lnTo>
                  <a:pt x="6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44" name="Freeform 1270">
            <a:extLst>
              <a:ext uri="{FF2B5EF4-FFF2-40B4-BE49-F238E27FC236}">
                <a16:creationId xmlns:a16="http://schemas.microsoft.com/office/drawing/2014/main" id="{B3D180DC-77EF-4C44-9E12-F6ED6736A2B0}"/>
              </a:ext>
            </a:extLst>
          </p:cNvPr>
          <p:cNvSpPr>
            <a:spLocks/>
          </p:cNvSpPr>
          <p:nvPr/>
        </p:nvSpPr>
        <p:spPr bwMode="auto">
          <a:xfrm>
            <a:off x="8068705" y="5885046"/>
            <a:ext cx="20638" cy="68263"/>
          </a:xfrm>
          <a:custGeom>
            <a:avLst/>
            <a:gdLst>
              <a:gd name="T0" fmla="*/ 6 w 13"/>
              <a:gd name="T1" fmla="*/ 43 h 43"/>
              <a:gd name="T2" fmla="*/ 6 w 13"/>
              <a:gd name="T3" fmla="*/ 7 h 43"/>
              <a:gd name="T4" fmla="*/ 0 w 13"/>
              <a:gd name="T5" fmla="*/ 10 h 43"/>
              <a:gd name="T6" fmla="*/ 0 w 13"/>
              <a:gd name="T7" fmla="*/ 4 h 43"/>
              <a:gd name="T8" fmla="*/ 6 w 13"/>
              <a:gd name="T9" fmla="*/ 0 h 43"/>
              <a:gd name="T10" fmla="*/ 13 w 13"/>
              <a:gd name="T11" fmla="*/ 0 h 43"/>
              <a:gd name="T12" fmla="*/ 13 w 13"/>
              <a:gd name="T13" fmla="*/ 43 h 43"/>
              <a:gd name="T14" fmla="*/ 6 w 13"/>
              <a:gd name="T15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43">
                <a:moveTo>
                  <a:pt x="6" y="43"/>
                </a:moveTo>
                <a:lnTo>
                  <a:pt x="6" y="7"/>
                </a:lnTo>
                <a:lnTo>
                  <a:pt x="0" y="10"/>
                </a:lnTo>
                <a:lnTo>
                  <a:pt x="0" y="4"/>
                </a:lnTo>
                <a:lnTo>
                  <a:pt x="6" y="0"/>
                </a:lnTo>
                <a:lnTo>
                  <a:pt x="13" y="0"/>
                </a:lnTo>
                <a:lnTo>
                  <a:pt x="13" y="43"/>
                </a:lnTo>
                <a:lnTo>
                  <a:pt x="6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45" name="Freeform 1271">
            <a:extLst>
              <a:ext uri="{FF2B5EF4-FFF2-40B4-BE49-F238E27FC236}">
                <a16:creationId xmlns:a16="http://schemas.microsoft.com/office/drawing/2014/main" id="{102D9A35-17FD-4F44-8AB3-42DF3BA50176}"/>
              </a:ext>
            </a:extLst>
          </p:cNvPr>
          <p:cNvSpPr>
            <a:spLocks noEditPoints="1"/>
          </p:cNvSpPr>
          <p:nvPr/>
        </p:nvSpPr>
        <p:spPr bwMode="auto">
          <a:xfrm>
            <a:off x="8103630" y="5883458"/>
            <a:ext cx="26988" cy="69850"/>
          </a:xfrm>
          <a:custGeom>
            <a:avLst/>
            <a:gdLst>
              <a:gd name="T0" fmla="*/ 0 w 17"/>
              <a:gd name="T1" fmla="*/ 10 h 44"/>
              <a:gd name="T2" fmla="*/ 0 w 17"/>
              <a:gd name="T3" fmla="*/ 10 h 44"/>
              <a:gd name="T4" fmla="*/ 0 w 17"/>
              <a:gd name="T5" fmla="*/ 6 h 44"/>
              <a:gd name="T6" fmla="*/ 0 w 17"/>
              <a:gd name="T7" fmla="*/ 6 h 44"/>
              <a:gd name="T8" fmla="*/ 2 w 17"/>
              <a:gd name="T9" fmla="*/ 3 h 44"/>
              <a:gd name="T10" fmla="*/ 2 w 17"/>
              <a:gd name="T11" fmla="*/ 3 h 44"/>
              <a:gd name="T12" fmla="*/ 5 w 17"/>
              <a:gd name="T13" fmla="*/ 1 h 44"/>
              <a:gd name="T14" fmla="*/ 5 w 17"/>
              <a:gd name="T15" fmla="*/ 1 h 44"/>
              <a:gd name="T16" fmla="*/ 8 w 17"/>
              <a:gd name="T17" fmla="*/ 0 h 44"/>
              <a:gd name="T18" fmla="*/ 8 w 17"/>
              <a:gd name="T19" fmla="*/ 0 h 44"/>
              <a:gd name="T20" fmla="*/ 12 w 17"/>
              <a:gd name="T21" fmla="*/ 1 h 44"/>
              <a:gd name="T22" fmla="*/ 12 w 17"/>
              <a:gd name="T23" fmla="*/ 1 h 44"/>
              <a:gd name="T24" fmla="*/ 15 w 17"/>
              <a:gd name="T25" fmla="*/ 3 h 44"/>
              <a:gd name="T26" fmla="*/ 15 w 17"/>
              <a:gd name="T27" fmla="*/ 3 h 44"/>
              <a:gd name="T28" fmla="*/ 17 w 17"/>
              <a:gd name="T29" fmla="*/ 6 h 44"/>
              <a:gd name="T30" fmla="*/ 17 w 17"/>
              <a:gd name="T31" fmla="*/ 6 h 44"/>
              <a:gd name="T32" fmla="*/ 17 w 17"/>
              <a:gd name="T33" fmla="*/ 10 h 44"/>
              <a:gd name="T34" fmla="*/ 17 w 17"/>
              <a:gd name="T35" fmla="*/ 35 h 44"/>
              <a:gd name="T36" fmla="*/ 17 w 17"/>
              <a:gd name="T37" fmla="*/ 35 h 44"/>
              <a:gd name="T38" fmla="*/ 17 w 17"/>
              <a:gd name="T39" fmla="*/ 39 h 44"/>
              <a:gd name="T40" fmla="*/ 17 w 17"/>
              <a:gd name="T41" fmla="*/ 39 h 44"/>
              <a:gd name="T42" fmla="*/ 15 w 17"/>
              <a:gd name="T43" fmla="*/ 41 h 44"/>
              <a:gd name="T44" fmla="*/ 15 w 17"/>
              <a:gd name="T45" fmla="*/ 41 h 44"/>
              <a:gd name="T46" fmla="*/ 12 w 17"/>
              <a:gd name="T47" fmla="*/ 44 h 44"/>
              <a:gd name="T48" fmla="*/ 12 w 17"/>
              <a:gd name="T49" fmla="*/ 44 h 44"/>
              <a:gd name="T50" fmla="*/ 8 w 17"/>
              <a:gd name="T51" fmla="*/ 44 h 44"/>
              <a:gd name="T52" fmla="*/ 8 w 17"/>
              <a:gd name="T53" fmla="*/ 44 h 44"/>
              <a:gd name="T54" fmla="*/ 5 w 17"/>
              <a:gd name="T55" fmla="*/ 44 h 44"/>
              <a:gd name="T56" fmla="*/ 5 w 17"/>
              <a:gd name="T57" fmla="*/ 44 h 44"/>
              <a:gd name="T58" fmla="*/ 2 w 17"/>
              <a:gd name="T59" fmla="*/ 41 h 44"/>
              <a:gd name="T60" fmla="*/ 2 w 17"/>
              <a:gd name="T61" fmla="*/ 41 h 44"/>
              <a:gd name="T62" fmla="*/ 0 w 17"/>
              <a:gd name="T63" fmla="*/ 39 h 44"/>
              <a:gd name="T64" fmla="*/ 0 w 17"/>
              <a:gd name="T65" fmla="*/ 39 h 44"/>
              <a:gd name="T66" fmla="*/ 0 w 17"/>
              <a:gd name="T67" fmla="*/ 35 h 44"/>
              <a:gd name="T68" fmla="*/ 0 w 17"/>
              <a:gd name="T69" fmla="*/ 10 h 44"/>
              <a:gd name="T70" fmla="*/ 6 w 17"/>
              <a:gd name="T71" fmla="*/ 35 h 44"/>
              <a:gd name="T72" fmla="*/ 6 w 17"/>
              <a:gd name="T73" fmla="*/ 35 h 44"/>
              <a:gd name="T74" fmla="*/ 6 w 17"/>
              <a:gd name="T75" fmla="*/ 38 h 44"/>
              <a:gd name="T76" fmla="*/ 6 w 17"/>
              <a:gd name="T77" fmla="*/ 38 h 44"/>
              <a:gd name="T78" fmla="*/ 8 w 17"/>
              <a:gd name="T79" fmla="*/ 38 h 44"/>
              <a:gd name="T80" fmla="*/ 8 w 17"/>
              <a:gd name="T81" fmla="*/ 38 h 44"/>
              <a:gd name="T82" fmla="*/ 11 w 17"/>
              <a:gd name="T83" fmla="*/ 38 h 44"/>
              <a:gd name="T84" fmla="*/ 11 w 17"/>
              <a:gd name="T85" fmla="*/ 38 h 44"/>
              <a:gd name="T86" fmla="*/ 11 w 17"/>
              <a:gd name="T87" fmla="*/ 35 h 44"/>
              <a:gd name="T88" fmla="*/ 11 w 17"/>
              <a:gd name="T89" fmla="*/ 10 h 44"/>
              <a:gd name="T90" fmla="*/ 11 w 17"/>
              <a:gd name="T91" fmla="*/ 10 h 44"/>
              <a:gd name="T92" fmla="*/ 11 w 17"/>
              <a:gd name="T93" fmla="*/ 8 h 44"/>
              <a:gd name="T94" fmla="*/ 11 w 17"/>
              <a:gd name="T95" fmla="*/ 8 h 44"/>
              <a:gd name="T96" fmla="*/ 8 w 17"/>
              <a:gd name="T97" fmla="*/ 6 h 44"/>
              <a:gd name="T98" fmla="*/ 8 w 17"/>
              <a:gd name="T99" fmla="*/ 6 h 44"/>
              <a:gd name="T100" fmla="*/ 6 w 17"/>
              <a:gd name="T101" fmla="*/ 8 h 44"/>
              <a:gd name="T102" fmla="*/ 6 w 17"/>
              <a:gd name="T103" fmla="*/ 8 h 44"/>
              <a:gd name="T104" fmla="*/ 6 w 17"/>
              <a:gd name="T105" fmla="*/ 10 h 44"/>
              <a:gd name="T106" fmla="*/ 6 w 17"/>
              <a:gd name="T107" fmla="*/ 35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" h="44">
                <a:moveTo>
                  <a:pt x="0" y="10"/>
                </a:move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2" y="3"/>
                </a:lnTo>
                <a:lnTo>
                  <a:pt x="2" y="3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2" y="1"/>
                </a:lnTo>
                <a:lnTo>
                  <a:pt x="12" y="1"/>
                </a:lnTo>
                <a:lnTo>
                  <a:pt x="15" y="3"/>
                </a:lnTo>
                <a:lnTo>
                  <a:pt x="15" y="3"/>
                </a:lnTo>
                <a:lnTo>
                  <a:pt x="17" y="6"/>
                </a:lnTo>
                <a:lnTo>
                  <a:pt x="17" y="6"/>
                </a:lnTo>
                <a:lnTo>
                  <a:pt x="17" y="10"/>
                </a:lnTo>
                <a:lnTo>
                  <a:pt x="17" y="35"/>
                </a:lnTo>
                <a:lnTo>
                  <a:pt x="17" y="35"/>
                </a:lnTo>
                <a:lnTo>
                  <a:pt x="17" y="39"/>
                </a:lnTo>
                <a:lnTo>
                  <a:pt x="17" y="39"/>
                </a:lnTo>
                <a:lnTo>
                  <a:pt x="15" y="41"/>
                </a:lnTo>
                <a:lnTo>
                  <a:pt x="15" y="41"/>
                </a:lnTo>
                <a:lnTo>
                  <a:pt x="12" y="44"/>
                </a:lnTo>
                <a:lnTo>
                  <a:pt x="12" y="44"/>
                </a:lnTo>
                <a:lnTo>
                  <a:pt x="8" y="44"/>
                </a:lnTo>
                <a:lnTo>
                  <a:pt x="8" y="44"/>
                </a:lnTo>
                <a:lnTo>
                  <a:pt x="5" y="44"/>
                </a:lnTo>
                <a:lnTo>
                  <a:pt x="5" y="44"/>
                </a:lnTo>
                <a:lnTo>
                  <a:pt x="2" y="41"/>
                </a:lnTo>
                <a:lnTo>
                  <a:pt x="2" y="41"/>
                </a:lnTo>
                <a:lnTo>
                  <a:pt x="0" y="39"/>
                </a:lnTo>
                <a:lnTo>
                  <a:pt x="0" y="39"/>
                </a:lnTo>
                <a:lnTo>
                  <a:pt x="0" y="35"/>
                </a:lnTo>
                <a:lnTo>
                  <a:pt x="0" y="10"/>
                </a:lnTo>
                <a:close/>
                <a:moveTo>
                  <a:pt x="6" y="35"/>
                </a:moveTo>
                <a:lnTo>
                  <a:pt x="6" y="35"/>
                </a:lnTo>
                <a:lnTo>
                  <a:pt x="6" y="38"/>
                </a:lnTo>
                <a:lnTo>
                  <a:pt x="6" y="38"/>
                </a:lnTo>
                <a:lnTo>
                  <a:pt x="8" y="38"/>
                </a:lnTo>
                <a:lnTo>
                  <a:pt x="8" y="38"/>
                </a:lnTo>
                <a:lnTo>
                  <a:pt x="11" y="38"/>
                </a:lnTo>
                <a:lnTo>
                  <a:pt x="11" y="38"/>
                </a:lnTo>
                <a:lnTo>
                  <a:pt x="11" y="35"/>
                </a:lnTo>
                <a:lnTo>
                  <a:pt x="11" y="10"/>
                </a:lnTo>
                <a:lnTo>
                  <a:pt x="11" y="10"/>
                </a:lnTo>
                <a:lnTo>
                  <a:pt x="11" y="8"/>
                </a:lnTo>
                <a:lnTo>
                  <a:pt x="11" y="8"/>
                </a:lnTo>
                <a:lnTo>
                  <a:pt x="8" y="6"/>
                </a:lnTo>
                <a:lnTo>
                  <a:pt x="8" y="6"/>
                </a:lnTo>
                <a:lnTo>
                  <a:pt x="6" y="8"/>
                </a:lnTo>
                <a:lnTo>
                  <a:pt x="6" y="8"/>
                </a:lnTo>
                <a:lnTo>
                  <a:pt x="6" y="10"/>
                </a:lnTo>
                <a:lnTo>
                  <a:pt x="6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46" name="Freeform 1272">
            <a:extLst>
              <a:ext uri="{FF2B5EF4-FFF2-40B4-BE49-F238E27FC236}">
                <a16:creationId xmlns:a16="http://schemas.microsoft.com/office/drawing/2014/main" id="{C2A3BCF1-CEF6-4EF1-BDA1-839DB718E24F}"/>
              </a:ext>
            </a:extLst>
          </p:cNvPr>
          <p:cNvSpPr>
            <a:spLocks/>
          </p:cNvSpPr>
          <p:nvPr/>
        </p:nvSpPr>
        <p:spPr bwMode="auto">
          <a:xfrm>
            <a:off x="8138555" y="5883458"/>
            <a:ext cx="28575" cy="69850"/>
          </a:xfrm>
          <a:custGeom>
            <a:avLst/>
            <a:gdLst>
              <a:gd name="T0" fmla="*/ 0 w 18"/>
              <a:gd name="T1" fmla="*/ 44 h 44"/>
              <a:gd name="T2" fmla="*/ 0 w 18"/>
              <a:gd name="T3" fmla="*/ 38 h 44"/>
              <a:gd name="T4" fmla="*/ 10 w 18"/>
              <a:gd name="T5" fmla="*/ 18 h 44"/>
              <a:gd name="T6" fmla="*/ 10 w 18"/>
              <a:gd name="T7" fmla="*/ 18 h 44"/>
              <a:gd name="T8" fmla="*/ 11 w 18"/>
              <a:gd name="T9" fmla="*/ 14 h 44"/>
              <a:gd name="T10" fmla="*/ 11 w 18"/>
              <a:gd name="T11" fmla="*/ 14 h 44"/>
              <a:gd name="T12" fmla="*/ 11 w 18"/>
              <a:gd name="T13" fmla="*/ 11 h 44"/>
              <a:gd name="T14" fmla="*/ 11 w 18"/>
              <a:gd name="T15" fmla="*/ 11 h 44"/>
              <a:gd name="T16" fmla="*/ 11 w 18"/>
              <a:gd name="T17" fmla="*/ 10 h 44"/>
              <a:gd name="T18" fmla="*/ 11 w 18"/>
              <a:gd name="T19" fmla="*/ 10 h 44"/>
              <a:gd name="T20" fmla="*/ 11 w 18"/>
              <a:gd name="T21" fmla="*/ 8 h 44"/>
              <a:gd name="T22" fmla="*/ 11 w 18"/>
              <a:gd name="T23" fmla="*/ 8 h 44"/>
              <a:gd name="T24" fmla="*/ 10 w 18"/>
              <a:gd name="T25" fmla="*/ 8 h 44"/>
              <a:gd name="T26" fmla="*/ 10 w 18"/>
              <a:gd name="T27" fmla="*/ 8 h 44"/>
              <a:gd name="T28" fmla="*/ 9 w 18"/>
              <a:gd name="T29" fmla="*/ 6 h 44"/>
              <a:gd name="T30" fmla="*/ 9 w 18"/>
              <a:gd name="T31" fmla="*/ 6 h 44"/>
              <a:gd name="T32" fmla="*/ 6 w 18"/>
              <a:gd name="T33" fmla="*/ 8 h 44"/>
              <a:gd name="T34" fmla="*/ 6 w 18"/>
              <a:gd name="T35" fmla="*/ 8 h 44"/>
              <a:gd name="T36" fmla="*/ 6 w 18"/>
              <a:gd name="T37" fmla="*/ 10 h 44"/>
              <a:gd name="T38" fmla="*/ 6 w 18"/>
              <a:gd name="T39" fmla="*/ 13 h 44"/>
              <a:gd name="T40" fmla="*/ 0 w 18"/>
              <a:gd name="T41" fmla="*/ 13 h 44"/>
              <a:gd name="T42" fmla="*/ 0 w 18"/>
              <a:gd name="T43" fmla="*/ 10 h 44"/>
              <a:gd name="T44" fmla="*/ 0 w 18"/>
              <a:gd name="T45" fmla="*/ 10 h 44"/>
              <a:gd name="T46" fmla="*/ 0 w 18"/>
              <a:gd name="T47" fmla="*/ 6 h 44"/>
              <a:gd name="T48" fmla="*/ 0 w 18"/>
              <a:gd name="T49" fmla="*/ 6 h 44"/>
              <a:gd name="T50" fmla="*/ 3 w 18"/>
              <a:gd name="T51" fmla="*/ 4 h 44"/>
              <a:gd name="T52" fmla="*/ 3 w 18"/>
              <a:gd name="T53" fmla="*/ 4 h 44"/>
              <a:gd name="T54" fmla="*/ 5 w 18"/>
              <a:gd name="T55" fmla="*/ 1 h 44"/>
              <a:gd name="T56" fmla="*/ 5 w 18"/>
              <a:gd name="T57" fmla="*/ 1 h 44"/>
              <a:gd name="T58" fmla="*/ 9 w 18"/>
              <a:gd name="T59" fmla="*/ 0 h 44"/>
              <a:gd name="T60" fmla="*/ 9 w 18"/>
              <a:gd name="T61" fmla="*/ 0 h 44"/>
              <a:gd name="T62" fmla="*/ 13 w 18"/>
              <a:gd name="T63" fmla="*/ 1 h 44"/>
              <a:gd name="T64" fmla="*/ 13 w 18"/>
              <a:gd name="T65" fmla="*/ 1 h 44"/>
              <a:gd name="T66" fmla="*/ 16 w 18"/>
              <a:gd name="T67" fmla="*/ 4 h 44"/>
              <a:gd name="T68" fmla="*/ 16 w 18"/>
              <a:gd name="T69" fmla="*/ 4 h 44"/>
              <a:gd name="T70" fmla="*/ 18 w 18"/>
              <a:gd name="T71" fmla="*/ 8 h 44"/>
              <a:gd name="T72" fmla="*/ 18 w 18"/>
              <a:gd name="T73" fmla="*/ 8 h 44"/>
              <a:gd name="T74" fmla="*/ 18 w 18"/>
              <a:gd name="T75" fmla="*/ 11 h 44"/>
              <a:gd name="T76" fmla="*/ 18 w 18"/>
              <a:gd name="T77" fmla="*/ 11 h 44"/>
              <a:gd name="T78" fmla="*/ 18 w 18"/>
              <a:gd name="T79" fmla="*/ 14 h 44"/>
              <a:gd name="T80" fmla="*/ 18 w 18"/>
              <a:gd name="T81" fmla="*/ 14 h 44"/>
              <a:gd name="T82" fmla="*/ 18 w 18"/>
              <a:gd name="T83" fmla="*/ 16 h 44"/>
              <a:gd name="T84" fmla="*/ 18 w 18"/>
              <a:gd name="T85" fmla="*/ 16 h 44"/>
              <a:gd name="T86" fmla="*/ 18 w 18"/>
              <a:gd name="T87" fmla="*/ 18 h 44"/>
              <a:gd name="T88" fmla="*/ 18 w 18"/>
              <a:gd name="T89" fmla="*/ 18 h 44"/>
              <a:gd name="T90" fmla="*/ 16 w 18"/>
              <a:gd name="T91" fmla="*/ 20 h 44"/>
              <a:gd name="T92" fmla="*/ 6 w 18"/>
              <a:gd name="T93" fmla="*/ 38 h 44"/>
              <a:gd name="T94" fmla="*/ 18 w 18"/>
              <a:gd name="T95" fmla="*/ 38 h 44"/>
              <a:gd name="T96" fmla="*/ 18 w 18"/>
              <a:gd name="T97" fmla="*/ 44 h 44"/>
              <a:gd name="T98" fmla="*/ 0 w 18"/>
              <a:gd name="T9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8" h="44">
                <a:moveTo>
                  <a:pt x="0" y="44"/>
                </a:moveTo>
                <a:lnTo>
                  <a:pt x="0" y="38"/>
                </a:lnTo>
                <a:lnTo>
                  <a:pt x="10" y="18"/>
                </a:lnTo>
                <a:lnTo>
                  <a:pt x="10" y="18"/>
                </a:lnTo>
                <a:lnTo>
                  <a:pt x="11" y="14"/>
                </a:lnTo>
                <a:lnTo>
                  <a:pt x="11" y="14"/>
                </a:lnTo>
                <a:lnTo>
                  <a:pt x="11" y="11"/>
                </a:lnTo>
                <a:lnTo>
                  <a:pt x="11" y="11"/>
                </a:lnTo>
                <a:lnTo>
                  <a:pt x="11" y="10"/>
                </a:lnTo>
                <a:lnTo>
                  <a:pt x="11" y="10"/>
                </a:lnTo>
                <a:lnTo>
                  <a:pt x="11" y="8"/>
                </a:lnTo>
                <a:lnTo>
                  <a:pt x="11" y="8"/>
                </a:lnTo>
                <a:lnTo>
                  <a:pt x="10" y="8"/>
                </a:lnTo>
                <a:lnTo>
                  <a:pt x="10" y="8"/>
                </a:lnTo>
                <a:lnTo>
                  <a:pt x="9" y="6"/>
                </a:lnTo>
                <a:lnTo>
                  <a:pt x="9" y="6"/>
                </a:lnTo>
                <a:lnTo>
                  <a:pt x="6" y="8"/>
                </a:lnTo>
                <a:lnTo>
                  <a:pt x="6" y="8"/>
                </a:lnTo>
                <a:lnTo>
                  <a:pt x="6" y="10"/>
                </a:lnTo>
                <a:lnTo>
                  <a:pt x="6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3" y="4"/>
                </a:lnTo>
                <a:lnTo>
                  <a:pt x="3" y="4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3" y="1"/>
                </a:lnTo>
                <a:lnTo>
                  <a:pt x="13" y="1"/>
                </a:lnTo>
                <a:lnTo>
                  <a:pt x="16" y="4"/>
                </a:lnTo>
                <a:lnTo>
                  <a:pt x="16" y="4"/>
                </a:lnTo>
                <a:lnTo>
                  <a:pt x="18" y="8"/>
                </a:lnTo>
                <a:lnTo>
                  <a:pt x="18" y="8"/>
                </a:lnTo>
                <a:lnTo>
                  <a:pt x="18" y="11"/>
                </a:lnTo>
                <a:lnTo>
                  <a:pt x="18" y="11"/>
                </a:lnTo>
                <a:lnTo>
                  <a:pt x="18" y="14"/>
                </a:lnTo>
                <a:lnTo>
                  <a:pt x="18" y="14"/>
                </a:lnTo>
                <a:lnTo>
                  <a:pt x="18" y="16"/>
                </a:lnTo>
                <a:lnTo>
                  <a:pt x="18" y="16"/>
                </a:lnTo>
                <a:lnTo>
                  <a:pt x="18" y="18"/>
                </a:lnTo>
                <a:lnTo>
                  <a:pt x="18" y="18"/>
                </a:lnTo>
                <a:lnTo>
                  <a:pt x="16" y="20"/>
                </a:lnTo>
                <a:lnTo>
                  <a:pt x="6" y="38"/>
                </a:lnTo>
                <a:lnTo>
                  <a:pt x="18" y="38"/>
                </a:lnTo>
                <a:lnTo>
                  <a:pt x="18" y="44"/>
                </a:lnTo>
                <a:lnTo>
                  <a:pt x="0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47" name="Freeform 1273">
            <a:extLst>
              <a:ext uri="{FF2B5EF4-FFF2-40B4-BE49-F238E27FC236}">
                <a16:creationId xmlns:a16="http://schemas.microsoft.com/office/drawing/2014/main" id="{C40E8682-DDA7-4A90-BD9F-613A93015453}"/>
              </a:ext>
            </a:extLst>
          </p:cNvPr>
          <p:cNvSpPr>
            <a:spLocks/>
          </p:cNvSpPr>
          <p:nvPr/>
        </p:nvSpPr>
        <p:spPr bwMode="auto">
          <a:xfrm>
            <a:off x="8506855" y="5373871"/>
            <a:ext cx="28575" cy="66675"/>
          </a:xfrm>
          <a:custGeom>
            <a:avLst/>
            <a:gdLst>
              <a:gd name="T0" fmla="*/ 2 w 18"/>
              <a:gd name="T1" fmla="*/ 42 h 42"/>
              <a:gd name="T2" fmla="*/ 12 w 18"/>
              <a:gd name="T3" fmla="*/ 6 h 42"/>
              <a:gd name="T4" fmla="*/ 5 w 18"/>
              <a:gd name="T5" fmla="*/ 6 h 42"/>
              <a:gd name="T6" fmla="*/ 5 w 18"/>
              <a:gd name="T7" fmla="*/ 11 h 42"/>
              <a:gd name="T8" fmla="*/ 0 w 18"/>
              <a:gd name="T9" fmla="*/ 11 h 42"/>
              <a:gd name="T10" fmla="*/ 0 w 18"/>
              <a:gd name="T11" fmla="*/ 0 h 42"/>
              <a:gd name="T12" fmla="*/ 18 w 18"/>
              <a:gd name="T13" fmla="*/ 0 h 42"/>
              <a:gd name="T14" fmla="*/ 18 w 18"/>
              <a:gd name="T15" fmla="*/ 6 h 42"/>
              <a:gd name="T16" fmla="*/ 8 w 18"/>
              <a:gd name="T17" fmla="*/ 42 h 42"/>
              <a:gd name="T18" fmla="*/ 2 w 18"/>
              <a:gd name="T19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42">
                <a:moveTo>
                  <a:pt x="2" y="42"/>
                </a:moveTo>
                <a:lnTo>
                  <a:pt x="12" y="6"/>
                </a:lnTo>
                <a:lnTo>
                  <a:pt x="5" y="6"/>
                </a:lnTo>
                <a:lnTo>
                  <a:pt x="5" y="11"/>
                </a:lnTo>
                <a:lnTo>
                  <a:pt x="0" y="11"/>
                </a:lnTo>
                <a:lnTo>
                  <a:pt x="0" y="0"/>
                </a:lnTo>
                <a:lnTo>
                  <a:pt x="18" y="0"/>
                </a:lnTo>
                <a:lnTo>
                  <a:pt x="18" y="6"/>
                </a:lnTo>
                <a:lnTo>
                  <a:pt x="8" y="42"/>
                </a:lnTo>
                <a:lnTo>
                  <a:pt x="2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48" name="Freeform 1274">
            <a:extLst>
              <a:ext uri="{FF2B5EF4-FFF2-40B4-BE49-F238E27FC236}">
                <a16:creationId xmlns:a16="http://schemas.microsoft.com/office/drawing/2014/main" id="{D365EF3B-D501-491A-9933-C74B6E1E858B}"/>
              </a:ext>
            </a:extLst>
          </p:cNvPr>
          <p:cNvSpPr>
            <a:spLocks/>
          </p:cNvSpPr>
          <p:nvPr/>
        </p:nvSpPr>
        <p:spPr bwMode="auto">
          <a:xfrm>
            <a:off x="8543368" y="5373871"/>
            <a:ext cx="19050" cy="66675"/>
          </a:xfrm>
          <a:custGeom>
            <a:avLst/>
            <a:gdLst>
              <a:gd name="T0" fmla="*/ 6 w 12"/>
              <a:gd name="T1" fmla="*/ 42 h 42"/>
              <a:gd name="T2" fmla="*/ 6 w 12"/>
              <a:gd name="T3" fmla="*/ 6 h 42"/>
              <a:gd name="T4" fmla="*/ 0 w 12"/>
              <a:gd name="T5" fmla="*/ 11 h 42"/>
              <a:gd name="T6" fmla="*/ 0 w 12"/>
              <a:gd name="T7" fmla="*/ 5 h 42"/>
              <a:gd name="T8" fmla="*/ 6 w 12"/>
              <a:gd name="T9" fmla="*/ 0 h 42"/>
              <a:gd name="T10" fmla="*/ 12 w 12"/>
              <a:gd name="T11" fmla="*/ 0 h 42"/>
              <a:gd name="T12" fmla="*/ 12 w 12"/>
              <a:gd name="T13" fmla="*/ 42 h 42"/>
              <a:gd name="T14" fmla="*/ 6 w 12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42">
                <a:moveTo>
                  <a:pt x="6" y="42"/>
                </a:moveTo>
                <a:lnTo>
                  <a:pt x="6" y="6"/>
                </a:lnTo>
                <a:lnTo>
                  <a:pt x="0" y="11"/>
                </a:lnTo>
                <a:lnTo>
                  <a:pt x="0" y="5"/>
                </a:lnTo>
                <a:lnTo>
                  <a:pt x="6" y="0"/>
                </a:lnTo>
                <a:lnTo>
                  <a:pt x="12" y="0"/>
                </a:lnTo>
                <a:lnTo>
                  <a:pt x="12" y="42"/>
                </a:lnTo>
                <a:lnTo>
                  <a:pt x="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49" name="Freeform 1275">
            <a:extLst>
              <a:ext uri="{FF2B5EF4-FFF2-40B4-BE49-F238E27FC236}">
                <a16:creationId xmlns:a16="http://schemas.microsoft.com/office/drawing/2014/main" id="{B9B5204D-994B-4249-ACAD-1DE37E318383}"/>
              </a:ext>
            </a:extLst>
          </p:cNvPr>
          <p:cNvSpPr>
            <a:spLocks/>
          </p:cNvSpPr>
          <p:nvPr/>
        </p:nvSpPr>
        <p:spPr bwMode="auto">
          <a:xfrm>
            <a:off x="8510030" y="5885046"/>
            <a:ext cx="17463" cy="68263"/>
          </a:xfrm>
          <a:custGeom>
            <a:avLst/>
            <a:gdLst>
              <a:gd name="T0" fmla="*/ 5 w 11"/>
              <a:gd name="T1" fmla="*/ 43 h 43"/>
              <a:gd name="T2" fmla="*/ 5 w 11"/>
              <a:gd name="T3" fmla="*/ 7 h 43"/>
              <a:gd name="T4" fmla="*/ 0 w 11"/>
              <a:gd name="T5" fmla="*/ 10 h 43"/>
              <a:gd name="T6" fmla="*/ 0 w 11"/>
              <a:gd name="T7" fmla="*/ 4 h 43"/>
              <a:gd name="T8" fmla="*/ 5 w 11"/>
              <a:gd name="T9" fmla="*/ 0 h 43"/>
              <a:gd name="T10" fmla="*/ 11 w 11"/>
              <a:gd name="T11" fmla="*/ 0 h 43"/>
              <a:gd name="T12" fmla="*/ 11 w 11"/>
              <a:gd name="T13" fmla="*/ 43 h 43"/>
              <a:gd name="T14" fmla="*/ 5 w 11"/>
              <a:gd name="T15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43">
                <a:moveTo>
                  <a:pt x="5" y="43"/>
                </a:moveTo>
                <a:lnTo>
                  <a:pt x="5" y="7"/>
                </a:lnTo>
                <a:lnTo>
                  <a:pt x="0" y="10"/>
                </a:lnTo>
                <a:lnTo>
                  <a:pt x="0" y="4"/>
                </a:lnTo>
                <a:lnTo>
                  <a:pt x="5" y="0"/>
                </a:lnTo>
                <a:lnTo>
                  <a:pt x="11" y="0"/>
                </a:lnTo>
                <a:lnTo>
                  <a:pt x="11" y="43"/>
                </a:lnTo>
                <a:lnTo>
                  <a:pt x="5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50" name="Freeform 1276">
            <a:extLst>
              <a:ext uri="{FF2B5EF4-FFF2-40B4-BE49-F238E27FC236}">
                <a16:creationId xmlns:a16="http://schemas.microsoft.com/office/drawing/2014/main" id="{6CF6B2D6-13E8-4FD6-8497-182AE783E981}"/>
              </a:ext>
            </a:extLst>
          </p:cNvPr>
          <p:cNvSpPr>
            <a:spLocks noEditPoints="1"/>
          </p:cNvSpPr>
          <p:nvPr/>
        </p:nvSpPr>
        <p:spPr bwMode="auto">
          <a:xfrm>
            <a:off x="8541780" y="5883458"/>
            <a:ext cx="28575" cy="69850"/>
          </a:xfrm>
          <a:custGeom>
            <a:avLst/>
            <a:gdLst>
              <a:gd name="T0" fmla="*/ 0 w 18"/>
              <a:gd name="T1" fmla="*/ 10 h 44"/>
              <a:gd name="T2" fmla="*/ 0 w 18"/>
              <a:gd name="T3" fmla="*/ 10 h 44"/>
              <a:gd name="T4" fmla="*/ 1 w 18"/>
              <a:gd name="T5" fmla="*/ 6 h 44"/>
              <a:gd name="T6" fmla="*/ 1 w 18"/>
              <a:gd name="T7" fmla="*/ 6 h 44"/>
              <a:gd name="T8" fmla="*/ 3 w 18"/>
              <a:gd name="T9" fmla="*/ 3 h 44"/>
              <a:gd name="T10" fmla="*/ 3 w 18"/>
              <a:gd name="T11" fmla="*/ 3 h 44"/>
              <a:gd name="T12" fmla="*/ 6 w 18"/>
              <a:gd name="T13" fmla="*/ 1 h 44"/>
              <a:gd name="T14" fmla="*/ 6 w 18"/>
              <a:gd name="T15" fmla="*/ 1 h 44"/>
              <a:gd name="T16" fmla="*/ 10 w 18"/>
              <a:gd name="T17" fmla="*/ 0 h 44"/>
              <a:gd name="T18" fmla="*/ 10 w 18"/>
              <a:gd name="T19" fmla="*/ 0 h 44"/>
              <a:gd name="T20" fmla="*/ 13 w 18"/>
              <a:gd name="T21" fmla="*/ 1 h 44"/>
              <a:gd name="T22" fmla="*/ 13 w 18"/>
              <a:gd name="T23" fmla="*/ 1 h 44"/>
              <a:gd name="T24" fmla="*/ 16 w 18"/>
              <a:gd name="T25" fmla="*/ 3 h 44"/>
              <a:gd name="T26" fmla="*/ 16 w 18"/>
              <a:gd name="T27" fmla="*/ 3 h 44"/>
              <a:gd name="T28" fmla="*/ 17 w 18"/>
              <a:gd name="T29" fmla="*/ 6 h 44"/>
              <a:gd name="T30" fmla="*/ 17 w 18"/>
              <a:gd name="T31" fmla="*/ 6 h 44"/>
              <a:gd name="T32" fmla="*/ 18 w 18"/>
              <a:gd name="T33" fmla="*/ 10 h 44"/>
              <a:gd name="T34" fmla="*/ 18 w 18"/>
              <a:gd name="T35" fmla="*/ 35 h 44"/>
              <a:gd name="T36" fmla="*/ 18 w 18"/>
              <a:gd name="T37" fmla="*/ 35 h 44"/>
              <a:gd name="T38" fmla="*/ 17 w 18"/>
              <a:gd name="T39" fmla="*/ 39 h 44"/>
              <a:gd name="T40" fmla="*/ 17 w 18"/>
              <a:gd name="T41" fmla="*/ 39 h 44"/>
              <a:gd name="T42" fmla="*/ 16 w 18"/>
              <a:gd name="T43" fmla="*/ 41 h 44"/>
              <a:gd name="T44" fmla="*/ 16 w 18"/>
              <a:gd name="T45" fmla="*/ 41 h 44"/>
              <a:gd name="T46" fmla="*/ 13 w 18"/>
              <a:gd name="T47" fmla="*/ 44 h 44"/>
              <a:gd name="T48" fmla="*/ 13 w 18"/>
              <a:gd name="T49" fmla="*/ 44 h 44"/>
              <a:gd name="T50" fmla="*/ 10 w 18"/>
              <a:gd name="T51" fmla="*/ 44 h 44"/>
              <a:gd name="T52" fmla="*/ 10 w 18"/>
              <a:gd name="T53" fmla="*/ 44 h 44"/>
              <a:gd name="T54" fmla="*/ 6 w 18"/>
              <a:gd name="T55" fmla="*/ 44 h 44"/>
              <a:gd name="T56" fmla="*/ 6 w 18"/>
              <a:gd name="T57" fmla="*/ 44 h 44"/>
              <a:gd name="T58" fmla="*/ 3 w 18"/>
              <a:gd name="T59" fmla="*/ 41 h 44"/>
              <a:gd name="T60" fmla="*/ 3 w 18"/>
              <a:gd name="T61" fmla="*/ 41 h 44"/>
              <a:gd name="T62" fmla="*/ 1 w 18"/>
              <a:gd name="T63" fmla="*/ 39 h 44"/>
              <a:gd name="T64" fmla="*/ 1 w 18"/>
              <a:gd name="T65" fmla="*/ 39 h 44"/>
              <a:gd name="T66" fmla="*/ 0 w 18"/>
              <a:gd name="T67" fmla="*/ 35 h 44"/>
              <a:gd name="T68" fmla="*/ 0 w 18"/>
              <a:gd name="T69" fmla="*/ 10 h 44"/>
              <a:gd name="T70" fmla="*/ 6 w 18"/>
              <a:gd name="T71" fmla="*/ 35 h 44"/>
              <a:gd name="T72" fmla="*/ 6 w 18"/>
              <a:gd name="T73" fmla="*/ 35 h 44"/>
              <a:gd name="T74" fmla="*/ 7 w 18"/>
              <a:gd name="T75" fmla="*/ 38 h 44"/>
              <a:gd name="T76" fmla="*/ 7 w 18"/>
              <a:gd name="T77" fmla="*/ 38 h 44"/>
              <a:gd name="T78" fmla="*/ 10 w 18"/>
              <a:gd name="T79" fmla="*/ 38 h 44"/>
              <a:gd name="T80" fmla="*/ 10 w 18"/>
              <a:gd name="T81" fmla="*/ 38 h 44"/>
              <a:gd name="T82" fmla="*/ 12 w 18"/>
              <a:gd name="T83" fmla="*/ 38 h 44"/>
              <a:gd name="T84" fmla="*/ 12 w 18"/>
              <a:gd name="T85" fmla="*/ 38 h 44"/>
              <a:gd name="T86" fmla="*/ 12 w 18"/>
              <a:gd name="T87" fmla="*/ 35 h 44"/>
              <a:gd name="T88" fmla="*/ 12 w 18"/>
              <a:gd name="T89" fmla="*/ 10 h 44"/>
              <a:gd name="T90" fmla="*/ 12 w 18"/>
              <a:gd name="T91" fmla="*/ 10 h 44"/>
              <a:gd name="T92" fmla="*/ 12 w 18"/>
              <a:gd name="T93" fmla="*/ 8 h 44"/>
              <a:gd name="T94" fmla="*/ 12 w 18"/>
              <a:gd name="T95" fmla="*/ 8 h 44"/>
              <a:gd name="T96" fmla="*/ 10 w 18"/>
              <a:gd name="T97" fmla="*/ 6 h 44"/>
              <a:gd name="T98" fmla="*/ 10 w 18"/>
              <a:gd name="T99" fmla="*/ 6 h 44"/>
              <a:gd name="T100" fmla="*/ 7 w 18"/>
              <a:gd name="T101" fmla="*/ 8 h 44"/>
              <a:gd name="T102" fmla="*/ 7 w 18"/>
              <a:gd name="T103" fmla="*/ 8 h 44"/>
              <a:gd name="T104" fmla="*/ 6 w 18"/>
              <a:gd name="T105" fmla="*/ 10 h 44"/>
              <a:gd name="T106" fmla="*/ 6 w 18"/>
              <a:gd name="T107" fmla="*/ 35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8" h="44">
                <a:moveTo>
                  <a:pt x="0" y="10"/>
                </a:moveTo>
                <a:lnTo>
                  <a:pt x="0" y="10"/>
                </a:lnTo>
                <a:lnTo>
                  <a:pt x="1" y="6"/>
                </a:lnTo>
                <a:lnTo>
                  <a:pt x="1" y="6"/>
                </a:lnTo>
                <a:lnTo>
                  <a:pt x="3" y="3"/>
                </a:lnTo>
                <a:lnTo>
                  <a:pt x="3" y="3"/>
                </a:lnTo>
                <a:lnTo>
                  <a:pt x="6" y="1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6" y="3"/>
                </a:lnTo>
                <a:lnTo>
                  <a:pt x="16" y="3"/>
                </a:lnTo>
                <a:lnTo>
                  <a:pt x="17" y="6"/>
                </a:lnTo>
                <a:lnTo>
                  <a:pt x="17" y="6"/>
                </a:lnTo>
                <a:lnTo>
                  <a:pt x="18" y="10"/>
                </a:lnTo>
                <a:lnTo>
                  <a:pt x="18" y="35"/>
                </a:lnTo>
                <a:lnTo>
                  <a:pt x="18" y="35"/>
                </a:lnTo>
                <a:lnTo>
                  <a:pt x="17" y="39"/>
                </a:lnTo>
                <a:lnTo>
                  <a:pt x="17" y="39"/>
                </a:lnTo>
                <a:lnTo>
                  <a:pt x="16" y="41"/>
                </a:lnTo>
                <a:lnTo>
                  <a:pt x="16" y="41"/>
                </a:lnTo>
                <a:lnTo>
                  <a:pt x="13" y="44"/>
                </a:lnTo>
                <a:lnTo>
                  <a:pt x="13" y="44"/>
                </a:lnTo>
                <a:lnTo>
                  <a:pt x="10" y="44"/>
                </a:lnTo>
                <a:lnTo>
                  <a:pt x="10" y="44"/>
                </a:lnTo>
                <a:lnTo>
                  <a:pt x="6" y="44"/>
                </a:lnTo>
                <a:lnTo>
                  <a:pt x="6" y="44"/>
                </a:lnTo>
                <a:lnTo>
                  <a:pt x="3" y="41"/>
                </a:lnTo>
                <a:lnTo>
                  <a:pt x="3" y="41"/>
                </a:lnTo>
                <a:lnTo>
                  <a:pt x="1" y="39"/>
                </a:lnTo>
                <a:lnTo>
                  <a:pt x="1" y="39"/>
                </a:lnTo>
                <a:lnTo>
                  <a:pt x="0" y="35"/>
                </a:lnTo>
                <a:lnTo>
                  <a:pt x="0" y="10"/>
                </a:lnTo>
                <a:close/>
                <a:moveTo>
                  <a:pt x="6" y="35"/>
                </a:moveTo>
                <a:lnTo>
                  <a:pt x="6" y="35"/>
                </a:lnTo>
                <a:lnTo>
                  <a:pt x="7" y="38"/>
                </a:lnTo>
                <a:lnTo>
                  <a:pt x="7" y="38"/>
                </a:lnTo>
                <a:lnTo>
                  <a:pt x="10" y="38"/>
                </a:lnTo>
                <a:lnTo>
                  <a:pt x="10" y="38"/>
                </a:lnTo>
                <a:lnTo>
                  <a:pt x="12" y="38"/>
                </a:lnTo>
                <a:lnTo>
                  <a:pt x="12" y="38"/>
                </a:lnTo>
                <a:lnTo>
                  <a:pt x="12" y="35"/>
                </a:lnTo>
                <a:lnTo>
                  <a:pt x="12" y="10"/>
                </a:lnTo>
                <a:lnTo>
                  <a:pt x="12" y="10"/>
                </a:lnTo>
                <a:lnTo>
                  <a:pt x="12" y="8"/>
                </a:lnTo>
                <a:lnTo>
                  <a:pt x="12" y="8"/>
                </a:lnTo>
                <a:lnTo>
                  <a:pt x="10" y="6"/>
                </a:lnTo>
                <a:lnTo>
                  <a:pt x="10" y="6"/>
                </a:lnTo>
                <a:lnTo>
                  <a:pt x="7" y="8"/>
                </a:lnTo>
                <a:lnTo>
                  <a:pt x="7" y="8"/>
                </a:lnTo>
                <a:lnTo>
                  <a:pt x="6" y="10"/>
                </a:lnTo>
                <a:lnTo>
                  <a:pt x="6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51" name="Freeform 1277">
            <a:extLst>
              <a:ext uri="{FF2B5EF4-FFF2-40B4-BE49-F238E27FC236}">
                <a16:creationId xmlns:a16="http://schemas.microsoft.com/office/drawing/2014/main" id="{A35178F3-5879-4A82-8D69-E6D9B656BF56}"/>
              </a:ext>
            </a:extLst>
          </p:cNvPr>
          <p:cNvSpPr>
            <a:spLocks/>
          </p:cNvSpPr>
          <p:nvPr/>
        </p:nvSpPr>
        <p:spPr bwMode="auto">
          <a:xfrm>
            <a:off x="8576705" y="5883458"/>
            <a:ext cx="30163" cy="69850"/>
          </a:xfrm>
          <a:custGeom>
            <a:avLst/>
            <a:gdLst>
              <a:gd name="T0" fmla="*/ 8 w 19"/>
              <a:gd name="T1" fmla="*/ 19 h 44"/>
              <a:gd name="T2" fmla="*/ 12 w 19"/>
              <a:gd name="T3" fmla="*/ 19 h 44"/>
              <a:gd name="T4" fmla="*/ 13 w 19"/>
              <a:gd name="T5" fmla="*/ 15 h 44"/>
              <a:gd name="T6" fmla="*/ 13 w 19"/>
              <a:gd name="T7" fmla="*/ 10 h 44"/>
              <a:gd name="T8" fmla="*/ 12 w 19"/>
              <a:gd name="T9" fmla="*/ 8 h 44"/>
              <a:gd name="T10" fmla="*/ 10 w 19"/>
              <a:gd name="T11" fmla="*/ 6 h 44"/>
              <a:gd name="T12" fmla="*/ 8 w 19"/>
              <a:gd name="T13" fmla="*/ 8 h 44"/>
              <a:gd name="T14" fmla="*/ 7 w 19"/>
              <a:gd name="T15" fmla="*/ 13 h 44"/>
              <a:gd name="T16" fmla="*/ 0 w 19"/>
              <a:gd name="T17" fmla="*/ 10 h 44"/>
              <a:gd name="T18" fmla="*/ 1 w 19"/>
              <a:gd name="T19" fmla="*/ 6 h 44"/>
              <a:gd name="T20" fmla="*/ 4 w 19"/>
              <a:gd name="T21" fmla="*/ 3 h 44"/>
              <a:gd name="T22" fmla="*/ 7 w 19"/>
              <a:gd name="T23" fmla="*/ 1 h 44"/>
              <a:gd name="T24" fmla="*/ 10 w 19"/>
              <a:gd name="T25" fmla="*/ 0 h 44"/>
              <a:gd name="T26" fmla="*/ 14 w 19"/>
              <a:gd name="T27" fmla="*/ 1 h 44"/>
              <a:gd name="T28" fmla="*/ 17 w 19"/>
              <a:gd name="T29" fmla="*/ 4 h 44"/>
              <a:gd name="T30" fmla="*/ 18 w 19"/>
              <a:gd name="T31" fmla="*/ 5 h 44"/>
              <a:gd name="T32" fmla="*/ 19 w 19"/>
              <a:gd name="T33" fmla="*/ 6 h 44"/>
              <a:gd name="T34" fmla="*/ 19 w 19"/>
              <a:gd name="T35" fmla="*/ 13 h 44"/>
              <a:gd name="T36" fmla="*/ 19 w 19"/>
              <a:gd name="T37" fmla="*/ 16 h 44"/>
              <a:gd name="T38" fmla="*/ 19 w 19"/>
              <a:gd name="T39" fmla="*/ 19 h 44"/>
              <a:gd name="T40" fmla="*/ 18 w 19"/>
              <a:gd name="T41" fmla="*/ 20 h 44"/>
              <a:gd name="T42" fmla="*/ 15 w 19"/>
              <a:gd name="T43" fmla="*/ 21 h 44"/>
              <a:gd name="T44" fmla="*/ 18 w 19"/>
              <a:gd name="T45" fmla="*/ 23 h 44"/>
              <a:gd name="T46" fmla="*/ 19 w 19"/>
              <a:gd name="T47" fmla="*/ 25 h 44"/>
              <a:gd name="T48" fmla="*/ 19 w 19"/>
              <a:gd name="T49" fmla="*/ 28 h 44"/>
              <a:gd name="T50" fmla="*/ 19 w 19"/>
              <a:gd name="T51" fmla="*/ 31 h 44"/>
              <a:gd name="T52" fmla="*/ 19 w 19"/>
              <a:gd name="T53" fmla="*/ 35 h 44"/>
              <a:gd name="T54" fmla="*/ 19 w 19"/>
              <a:gd name="T55" fmla="*/ 38 h 44"/>
              <a:gd name="T56" fmla="*/ 18 w 19"/>
              <a:gd name="T57" fmla="*/ 39 h 44"/>
              <a:gd name="T58" fmla="*/ 18 w 19"/>
              <a:gd name="T59" fmla="*/ 40 h 44"/>
              <a:gd name="T60" fmla="*/ 14 w 19"/>
              <a:gd name="T61" fmla="*/ 43 h 44"/>
              <a:gd name="T62" fmla="*/ 10 w 19"/>
              <a:gd name="T63" fmla="*/ 44 h 44"/>
              <a:gd name="T64" fmla="*/ 7 w 19"/>
              <a:gd name="T65" fmla="*/ 44 h 44"/>
              <a:gd name="T66" fmla="*/ 4 w 19"/>
              <a:gd name="T67" fmla="*/ 41 h 44"/>
              <a:gd name="T68" fmla="*/ 1 w 19"/>
              <a:gd name="T69" fmla="*/ 39 h 44"/>
              <a:gd name="T70" fmla="*/ 0 w 19"/>
              <a:gd name="T71" fmla="*/ 35 h 44"/>
              <a:gd name="T72" fmla="*/ 7 w 19"/>
              <a:gd name="T73" fmla="*/ 31 h 44"/>
              <a:gd name="T74" fmla="*/ 7 w 19"/>
              <a:gd name="T75" fmla="*/ 35 h 44"/>
              <a:gd name="T76" fmla="*/ 8 w 19"/>
              <a:gd name="T77" fmla="*/ 36 h 44"/>
              <a:gd name="T78" fmla="*/ 10 w 19"/>
              <a:gd name="T79" fmla="*/ 38 h 44"/>
              <a:gd name="T80" fmla="*/ 12 w 19"/>
              <a:gd name="T81" fmla="*/ 36 h 44"/>
              <a:gd name="T82" fmla="*/ 13 w 19"/>
              <a:gd name="T83" fmla="*/ 29 h 44"/>
              <a:gd name="T84" fmla="*/ 12 w 19"/>
              <a:gd name="T85" fmla="*/ 25 h 44"/>
              <a:gd name="T86" fmla="*/ 10 w 19"/>
              <a:gd name="T87" fmla="*/ 24 h 44"/>
              <a:gd name="T88" fmla="*/ 8 w 19"/>
              <a:gd name="T89" fmla="*/ 2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" h="44">
                <a:moveTo>
                  <a:pt x="8" y="19"/>
                </a:moveTo>
                <a:lnTo>
                  <a:pt x="8" y="19"/>
                </a:lnTo>
                <a:lnTo>
                  <a:pt x="12" y="19"/>
                </a:lnTo>
                <a:lnTo>
                  <a:pt x="12" y="19"/>
                </a:lnTo>
                <a:lnTo>
                  <a:pt x="13" y="18"/>
                </a:lnTo>
                <a:lnTo>
                  <a:pt x="13" y="15"/>
                </a:lnTo>
                <a:lnTo>
                  <a:pt x="13" y="10"/>
                </a:lnTo>
                <a:lnTo>
                  <a:pt x="13" y="10"/>
                </a:lnTo>
                <a:lnTo>
                  <a:pt x="12" y="8"/>
                </a:lnTo>
                <a:lnTo>
                  <a:pt x="12" y="8"/>
                </a:lnTo>
                <a:lnTo>
                  <a:pt x="10" y="6"/>
                </a:lnTo>
                <a:lnTo>
                  <a:pt x="10" y="6"/>
                </a:lnTo>
                <a:lnTo>
                  <a:pt x="8" y="8"/>
                </a:lnTo>
                <a:lnTo>
                  <a:pt x="8" y="8"/>
                </a:lnTo>
                <a:lnTo>
                  <a:pt x="7" y="10"/>
                </a:lnTo>
                <a:lnTo>
                  <a:pt x="7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1" y="6"/>
                </a:lnTo>
                <a:lnTo>
                  <a:pt x="1" y="6"/>
                </a:lnTo>
                <a:lnTo>
                  <a:pt x="4" y="3"/>
                </a:lnTo>
                <a:lnTo>
                  <a:pt x="4" y="3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4" y="1"/>
                </a:lnTo>
                <a:lnTo>
                  <a:pt x="14" y="1"/>
                </a:lnTo>
                <a:lnTo>
                  <a:pt x="17" y="4"/>
                </a:lnTo>
                <a:lnTo>
                  <a:pt x="17" y="4"/>
                </a:lnTo>
                <a:lnTo>
                  <a:pt x="18" y="5"/>
                </a:lnTo>
                <a:lnTo>
                  <a:pt x="18" y="5"/>
                </a:lnTo>
                <a:lnTo>
                  <a:pt x="19" y="6"/>
                </a:lnTo>
                <a:lnTo>
                  <a:pt x="19" y="6"/>
                </a:lnTo>
                <a:lnTo>
                  <a:pt x="19" y="13"/>
                </a:lnTo>
                <a:lnTo>
                  <a:pt x="19" y="13"/>
                </a:lnTo>
                <a:lnTo>
                  <a:pt x="19" y="16"/>
                </a:lnTo>
                <a:lnTo>
                  <a:pt x="19" y="16"/>
                </a:lnTo>
                <a:lnTo>
                  <a:pt x="19" y="19"/>
                </a:lnTo>
                <a:lnTo>
                  <a:pt x="19" y="19"/>
                </a:lnTo>
                <a:lnTo>
                  <a:pt x="18" y="20"/>
                </a:lnTo>
                <a:lnTo>
                  <a:pt x="18" y="20"/>
                </a:lnTo>
                <a:lnTo>
                  <a:pt x="15" y="21"/>
                </a:lnTo>
                <a:lnTo>
                  <a:pt x="15" y="21"/>
                </a:lnTo>
                <a:lnTo>
                  <a:pt x="18" y="23"/>
                </a:lnTo>
                <a:lnTo>
                  <a:pt x="18" y="23"/>
                </a:lnTo>
                <a:lnTo>
                  <a:pt x="19" y="25"/>
                </a:lnTo>
                <a:lnTo>
                  <a:pt x="19" y="25"/>
                </a:lnTo>
                <a:lnTo>
                  <a:pt x="19" y="28"/>
                </a:lnTo>
                <a:lnTo>
                  <a:pt x="19" y="28"/>
                </a:lnTo>
                <a:lnTo>
                  <a:pt x="19" y="31"/>
                </a:lnTo>
                <a:lnTo>
                  <a:pt x="19" y="31"/>
                </a:lnTo>
                <a:lnTo>
                  <a:pt x="19" y="35"/>
                </a:lnTo>
                <a:lnTo>
                  <a:pt x="19" y="35"/>
                </a:lnTo>
                <a:lnTo>
                  <a:pt x="19" y="38"/>
                </a:lnTo>
                <a:lnTo>
                  <a:pt x="19" y="38"/>
                </a:lnTo>
                <a:lnTo>
                  <a:pt x="18" y="39"/>
                </a:lnTo>
                <a:lnTo>
                  <a:pt x="18" y="39"/>
                </a:lnTo>
                <a:lnTo>
                  <a:pt x="18" y="40"/>
                </a:lnTo>
                <a:lnTo>
                  <a:pt x="18" y="40"/>
                </a:lnTo>
                <a:lnTo>
                  <a:pt x="14" y="43"/>
                </a:lnTo>
                <a:lnTo>
                  <a:pt x="14" y="43"/>
                </a:lnTo>
                <a:lnTo>
                  <a:pt x="10" y="44"/>
                </a:lnTo>
                <a:lnTo>
                  <a:pt x="10" y="44"/>
                </a:lnTo>
                <a:lnTo>
                  <a:pt x="7" y="44"/>
                </a:lnTo>
                <a:lnTo>
                  <a:pt x="7" y="44"/>
                </a:lnTo>
                <a:lnTo>
                  <a:pt x="4" y="41"/>
                </a:lnTo>
                <a:lnTo>
                  <a:pt x="4" y="41"/>
                </a:lnTo>
                <a:lnTo>
                  <a:pt x="1" y="39"/>
                </a:lnTo>
                <a:lnTo>
                  <a:pt x="1" y="39"/>
                </a:lnTo>
                <a:lnTo>
                  <a:pt x="0" y="35"/>
                </a:lnTo>
                <a:lnTo>
                  <a:pt x="0" y="31"/>
                </a:lnTo>
                <a:lnTo>
                  <a:pt x="7" y="31"/>
                </a:lnTo>
                <a:lnTo>
                  <a:pt x="7" y="35"/>
                </a:lnTo>
                <a:lnTo>
                  <a:pt x="7" y="35"/>
                </a:lnTo>
                <a:lnTo>
                  <a:pt x="8" y="36"/>
                </a:lnTo>
                <a:lnTo>
                  <a:pt x="8" y="36"/>
                </a:lnTo>
                <a:lnTo>
                  <a:pt x="10" y="38"/>
                </a:lnTo>
                <a:lnTo>
                  <a:pt x="10" y="38"/>
                </a:lnTo>
                <a:lnTo>
                  <a:pt x="12" y="36"/>
                </a:lnTo>
                <a:lnTo>
                  <a:pt x="12" y="36"/>
                </a:lnTo>
                <a:lnTo>
                  <a:pt x="13" y="34"/>
                </a:lnTo>
                <a:lnTo>
                  <a:pt x="13" y="29"/>
                </a:lnTo>
                <a:lnTo>
                  <a:pt x="13" y="29"/>
                </a:lnTo>
                <a:lnTo>
                  <a:pt x="12" y="25"/>
                </a:lnTo>
                <a:lnTo>
                  <a:pt x="12" y="25"/>
                </a:lnTo>
                <a:lnTo>
                  <a:pt x="10" y="24"/>
                </a:lnTo>
                <a:lnTo>
                  <a:pt x="10" y="24"/>
                </a:lnTo>
                <a:lnTo>
                  <a:pt x="8" y="24"/>
                </a:lnTo>
                <a:lnTo>
                  <a:pt x="8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52" name="Freeform 1278">
            <a:extLst>
              <a:ext uri="{FF2B5EF4-FFF2-40B4-BE49-F238E27FC236}">
                <a16:creationId xmlns:a16="http://schemas.microsoft.com/office/drawing/2014/main" id="{91793F39-F0A2-40A2-90E5-14666E4DA079}"/>
              </a:ext>
            </a:extLst>
          </p:cNvPr>
          <p:cNvSpPr>
            <a:spLocks/>
          </p:cNvSpPr>
          <p:nvPr/>
        </p:nvSpPr>
        <p:spPr bwMode="auto">
          <a:xfrm>
            <a:off x="2350530" y="5373871"/>
            <a:ext cx="28575" cy="66675"/>
          </a:xfrm>
          <a:custGeom>
            <a:avLst/>
            <a:gdLst>
              <a:gd name="T0" fmla="*/ 18 w 18"/>
              <a:gd name="T1" fmla="*/ 0 h 42"/>
              <a:gd name="T2" fmla="*/ 18 w 18"/>
              <a:gd name="T3" fmla="*/ 6 h 42"/>
              <a:gd name="T4" fmla="*/ 6 w 18"/>
              <a:gd name="T5" fmla="*/ 6 h 42"/>
              <a:gd name="T6" fmla="*/ 6 w 18"/>
              <a:gd name="T7" fmla="*/ 17 h 42"/>
              <a:gd name="T8" fmla="*/ 6 w 18"/>
              <a:gd name="T9" fmla="*/ 17 h 42"/>
              <a:gd name="T10" fmla="*/ 8 w 18"/>
              <a:gd name="T11" fmla="*/ 16 h 42"/>
              <a:gd name="T12" fmla="*/ 8 w 18"/>
              <a:gd name="T13" fmla="*/ 16 h 42"/>
              <a:gd name="T14" fmla="*/ 11 w 18"/>
              <a:gd name="T15" fmla="*/ 15 h 42"/>
              <a:gd name="T16" fmla="*/ 11 w 18"/>
              <a:gd name="T17" fmla="*/ 15 h 42"/>
              <a:gd name="T18" fmla="*/ 14 w 18"/>
              <a:gd name="T19" fmla="*/ 16 h 42"/>
              <a:gd name="T20" fmla="*/ 16 w 18"/>
              <a:gd name="T21" fmla="*/ 17 h 42"/>
              <a:gd name="T22" fmla="*/ 16 w 18"/>
              <a:gd name="T23" fmla="*/ 17 h 42"/>
              <a:gd name="T24" fmla="*/ 18 w 18"/>
              <a:gd name="T25" fmla="*/ 20 h 42"/>
              <a:gd name="T26" fmla="*/ 18 w 18"/>
              <a:gd name="T27" fmla="*/ 22 h 42"/>
              <a:gd name="T28" fmla="*/ 18 w 18"/>
              <a:gd name="T29" fmla="*/ 34 h 42"/>
              <a:gd name="T30" fmla="*/ 18 w 18"/>
              <a:gd name="T31" fmla="*/ 34 h 42"/>
              <a:gd name="T32" fmla="*/ 18 w 18"/>
              <a:gd name="T33" fmla="*/ 37 h 42"/>
              <a:gd name="T34" fmla="*/ 18 w 18"/>
              <a:gd name="T35" fmla="*/ 37 h 42"/>
              <a:gd name="T36" fmla="*/ 15 w 18"/>
              <a:gd name="T37" fmla="*/ 40 h 42"/>
              <a:gd name="T38" fmla="*/ 15 w 18"/>
              <a:gd name="T39" fmla="*/ 40 h 42"/>
              <a:gd name="T40" fmla="*/ 13 w 18"/>
              <a:gd name="T41" fmla="*/ 42 h 42"/>
              <a:gd name="T42" fmla="*/ 13 w 18"/>
              <a:gd name="T43" fmla="*/ 42 h 42"/>
              <a:gd name="T44" fmla="*/ 9 w 18"/>
              <a:gd name="T45" fmla="*/ 42 h 42"/>
              <a:gd name="T46" fmla="*/ 9 w 18"/>
              <a:gd name="T47" fmla="*/ 42 h 42"/>
              <a:gd name="T48" fmla="*/ 5 w 18"/>
              <a:gd name="T49" fmla="*/ 42 h 42"/>
              <a:gd name="T50" fmla="*/ 5 w 18"/>
              <a:gd name="T51" fmla="*/ 42 h 42"/>
              <a:gd name="T52" fmla="*/ 3 w 18"/>
              <a:gd name="T53" fmla="*/ 40 h 42"/>
              <a:gd name="T54" fmla="*/ 3 w 18"/>
              <a:gd name="T55" fmla="*/ 40 h 42"/>
              <a:gd name="T56" fmla="*/ 0 w 18"/>
              <a:gd name="T57" fmla="*/ 37 h 42"/>
              <a:gd name="T58" fmla="*/ 0 w 18"/>
              <a:gd name="T59" fmla="*/ 37 h 42"/>
              <a:gd name="T60" fmla="*/ 0 w 18"/>
              <a:gd name="T61" fmla="*/ 34 h 42"/>
              <a:gd name="T62" fmla="*/ 0 w 18"/>
              <a:gd name="T63" fmla="*/ 32 h 42"/>
              <a:gd name="T64" fmla="*/ 6 w 18"/>
              <a:gd name="T65" fmla="*/ 32 h 42"/>
              <a:gd name="T66" fmla="*/ 6 w 18"/>
              <a:gd name="T67" fmla="*/ 34 h 42"/>
              <a:gd name="T68" fmla="*/ 6 w 18"/>
              <a:gd name="T69" fmla="*/ 34 h 42"/>
              <a:gd name="T70" fmla="*/ 6 w 18"/>
              <a:gd name="T71" fmla="*/ 36 h 42"/>
              <a:gd name="T72" fmla="*/ 6 w 18"/>
              <a:gd name="T73" fmla="*/ 36 h 42"/>
              <a:gd name="T74" fmla="*/ 9 w 18"/>
              <a:gd name="T75" fmla="*/ 37 h 42"/>
              <a:gd name="T76" fmla="*/ 9 w 18"/>
              <a:gd name="T77" fmla="*/ 37 h 42"/>
              <a:gd name="T78" fmla="*/ 11 w 18"/>
              <a:gd name="T79" fmla="*/ 36 h 42"/>
              <a:gd name="T80" fmla="*/ 11 w 18"/>
              <a:gd name="T81" fmla="*/ 36 h 42"/>
              <a:gd name="T82" fmla="*/ 11 w 18"/>
              <a:gd name="T83" fmla="*/ 34 h 42"/>
              <a:gd name="T84" fmla="*/ 11 w 18"/>
              <a:gd name="T85" fmla="*/ 23 h 42"/>
              <a:gd name="T86" fmla="*/ 11 w 18"/>
              <a:gd name="T87" fmla="*/ 23 h 42"/>
              <a:gd name="T88" fmla="*/ 11 w 18"/>
              <a:gd name="T89" fmla="*/ 21 h 42"/>
              <a:gd name="T90" fmla="*/ 11 w 18"/>
              <a:gd name="T91" fmla="*/ 21 h 42"/>
              <a:gd name="T92" fmla="*/ 9 w 18"/>
              <a:gd name="T93" fmla="*/ 21 h 42"/>
              <a:gd name="T94" fmla="*/ 9 w 18"/>
              <a:gd name="T95" fmla="*/ 21 h 42"/>
              <a:gd name="T96" fmla="*/ 8 w 18"/>
              <a:gd name="T97" fmla="*/ 21 h 42"/>
              <a:gd name="T98" fmla="*/ 8 w 18"/>
              <a:gd name="T99" fmla="*/ 21 h 42"/>
              <a:gd name="T100" fmla="*/ 6 w 18"/>
              <a:gd name="T101" fmla="*/ 21 h 42"/>
              <a:gd name="T102" fmla="*/ 6 w 18"/>
              <a:gd name="T103" fmla="*/ 21 h 42"/>
              <a:gd name="T104" fmla="*/ 6 w 18"/>
              <a:gd name="T105" fmla="*/ 22 h 42"/>
              <a:gd name="T106" fmla="*/ 6 w 18"/>
              <a:gd name="T107" fmla="*/ 22 h 42"/>
              <a:gd name="T108" fmla="*/ 6 w 18"/>
              <a:gd name="T109" fmla="*/ 22 h 42"/>
              <a:gd name="T110" fmla="*/ 0 w 18"/>
              <a:gd name="T111" fmla="*/ 22 h 42"/>
              <a:gd name="T112" fmla="*/ 0 w 18"/>
              <a:gd name="T113" fmla="*/ 0 h 42"/>
              <a:gd name="T114" fmla="*/ 18 w 18"/>
              <a:gd name="T115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" h="42">
                <a:moveTo>
                  <a:pt x="18" y="0"/>
                </a:moveTo>
                <a:lnTo>
                  <a:pt x="18" y="6"/>
                </a:lnTo>
                <a:lnTo>
                  <a:pt x="6" y="6"/>
                </a:lnTo>
                <a:lnTo>
                  <a:pt x="6" y="17"/>
                </a:lnTo>
                <a:lnTo>
                  <a:pt x="6" y="17"/>
                </a:lnTo>
                <a:lnTo>
                  <a:pt x="8" y="16"/>
                </a:lnTo>
                <a:lnTo>
                  <a:pt x="8" y="16"/>
                </a:lnTo>
                <a:lnTo>
                  <a:pt x="11" y="15"/>
                </a:lnTo>
                <a:lnTo>
                  <a:pt x="11" y="15"/>
                </a:lnTo>
                <a:lnTo>
                  <a:pt x="14" y="16"/>
                </a:lnTo>
                <a:lnTo>
                  <a:pt x="16" y="17"/>
                </a:lnTo>
                <a:lnTo>
                  <a:pt x="16" y="17"/>
                </a:lnTo>
                <a:lnTo>
                  <a:pt x="18" y="20"/>
                </a:lnTo>
                <a:lnTo>
                  <a:pt x="18" y="22"/>
                </a:lnTo>
                <a:lnTo>
                  <a:pt x="18" y="34"/>
                </a:lnTo>
                <a:lnTo>
                  <a:pt x="18" y="34"/>
                </a:lnTo>
                <a:lnTo>
                  <a:pt x="18" y="37"/>
                </a:lnTo>
                <a:lnTo>
                  <a:pt x="18" y="37"/>
                </a:lnTo>
                <a:lnTo>
                  <a:pt x="15" y="40"/>
                </a:lnTo>
                <a:lnTo>
                  <a:pt x="15" y="40"/>
                </a:lnTo>
                <a:lnTo>
                  <a:pt x="13" y="42"/>
                </a:lnTo>
                <a:lnTo>
                  <a:pt x="13" y="42"/>
                </a:lnTo>
                <a:lnTo>
                  <a:pt x="9" y="42"/>
                </a:lnTo>
                <a:lnTo>
                  <a:pt x="9" y="42"/>
                </a:lnTo>
                <a:lnTo>
                  <a:pt x="5" y="42"/>
                </a:lnTo>
                <a:lnTo>
                  <a:pt x="5" y="42"/>
                </a:lnTo>
                <a:lnTo>
                  <a:pt x="3" y="40"/>
                </a:lnTo>
                <a:lnTo>
                  <a:pt x="3" y="40"/>
                </a:lnTo>
                <a:lnTo>
                  <a:pt x="0" y="37"/>
                </a:lnTo>
                <a:lnTo>
                  <a:pt x="0" y="37"/>
                </a:lnTo>
                <a:lnTo>
                  <a:pt x="0" y="34"/>
                </a:lnTo>
                <a:lnTo>
                  <a:pt x="0" y="32"/>
                </a:lnTo>
                <a:lnTo>
                  <a:pt x="6" y="32"/>
                </a:lnTo>
                <a:lnTo>
                  <a:pt x="6" y="34"/>
                </a:lnTo>
                <a:lnTo>
                  <a:pt x="6" y="34"/>
                </a:lnTo>
                <a:lnTo>
                  <a:pt x="6" y="36"/>
                </a:lnTo>
                <a:lnTo>
                  <a:pt x="6" y="36"/>
                </a:lnTo>
                <a:lnTo>
                  <a:pt x="9" y="37"/>
                </a:lnTo>
                <a:lnTo>
                  <a:pt x="9" y="37"/>
                </a:lnTo>
                <a:lnTo>
                  <a:pt x="11" y="36"/>
                </a:lnTo>
                <a:lnTo>
                  <a:pt x="11" y="36"/>
                </a:lnTo>
                <a:lnTo>
                  <a:pt x="11" y="34"/>
                </a:lnTo>
                <a:lnTo>
                  <a:pt x="11" y="23"/>
                </a:lnTo>
                <a:lnTo>
                  <a:pt x="11" y="23"/>
                </a:lnTo>
                <a:lnTo>
                  <a:pt x="11" y="21"/>
                </a:lnTo>
                <a:lnTo>
                  <a:pt x="11" y="21"/>
                </a:lnTo>
                <a:lnTo>
                  <a:pt x="9" y="21"/>
                </a:lnTo>
                <a:lnTo>
                  <a:pt x="9" y="21"/>
                </a:lnTo>
                <a:lnTo>
                  <a:pt x="8" y="21"/>
                </a:lnTo>
                <a:lnTo>
                  <a:pt x="8" y="21"/>
                </a:lnTo>
                <a:lnTo>
                  <a:pt x="6" y="21"/>
                </a:lnTo>
                <a:lnTo>
                  <a:pt x="6" y="21"/>
                </a:lnTo>
                <a:lnTo>
                  <a:pt x="6" y="22"/>
                </a:lnTo>
                <a:lnTo>
                  <a:pt x="6" y="22"/>
                </a:lnTo>
                <a:lnTo>
                  <a:pt x="6" y="22"/>
                </a:lnTo>
                <a:lnTo>
                  <a:pt x="0" y="22"/>
                </a:lnTo>
                <a:lnTo>
                  <a:pt x="0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53" name="Freeform 1279">
            <a:extLst>
              <a:ext uri="{FF2B5EF4-FFF2-40B4-BE49-F238E27FC236}">
                <a16:creationId xmlns:a16="http://schemas.microsoft.com/office/drawing/2014/main" id="{BE7A21DB-9E1A-4B6F-8ABC-C29B64083F27}"/>
              </a:ext>
            </a:extLst>
          </p:cNvPr>
          <p:cNvSpPr>
            <a:spLocks/>
          </p:cNvSpPr>
          <p:nvPr/>
        </p:nvSpPr>
        <p:spPr bwMode="auto">
          <a:xfrm>
            <a:off x="2387043" y="5373871"/>
            <a:ext cx="26988" cy="66675"/>
          </a:xfrm>
          <a:custGeom>
            <a:avLst/>
            <a:gdLst>
              <a:gd name="T0" fmla="*/ 1 w 17"/>
              <a:gd name="T1" fmla="*/ 42 h 42"/>
              <a:gd name="T2" fmla="*/ 11 w 17"/>
              <a:gd name="T3" fmla="*/ 6 h 42"/>
              <a:gd name="T4" fmla="*/ 5 w 17"/>
              <a:gd name="T5" fmla="*/ 6 h 42"/>
              <a:gd name="T6" fmla="*/ 5 w 17"/>
              <a:gd name="T7" fmla="*/ 11 h 42"/>
              <a:gd name="T8" fmla="*/ 0 w 17"/>
              <a:gd name="T9" fmla="*/ 11 h 42"/>
              <a:gd name="T10" fmla="*/ 0 w 17"/>
              <a:gd name="T11" fmla="*/ 0 h 42"/>
              <a:gd name="T12" fmla="*/ 17 w 17"/>
              <a:gd name="T13" fmla="*/ 0 h 42"/>
              <a:gd name="T14" fmla="*/ 17 w 17"/>
              <a:gd name="T15" fmla="*/ 6 h 42"/>
              <a:gd name="T16" fmla="*/ 7 w 17"/>
              <a:gd name="T17" fmla="*/ 42 h 42"/>
              <a:gd name="T18" fmla="*/ 1 w 17"/>
              <a:gd name="T19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" h="42">
                <a:moveTo>
                  <a:pt x="1" y="42"/>
                </a:moveTo>
                <a:lnTo>
                  <a:pt x="11" y="6"/>
                </a:lnTo>
                <a:lnTo>
                  <a:pt x="5" y="6"/>
                </a:lnTo>
                <a:lnTo>
                  <a:pt x="5" y="11"/>
                </a:lnTo>
                <a:lnTo>
                  <a:pt x="0" y="11"/>
                </a:lnTo>
                <a:lnTo>
                  <a:pt x="0" y="0"/>
                </a:lnTo>
                <a:lnTo>
                  <a:pt x="17" y="0"/>
                </a:lnTo>
                <a:lnTo>
                  <a:pt x="17" y="6"/>
                </a:lnTo>
                <a:lnTo>
                  <a:pt x="7" y="42"/>
                </a:lnTo>
                <a:lnTo>
                  <a:pt x="1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54" name="Freeform 1280">
            <a:extLst>
              <a:ext uri="{FF2B5EF4-FFF2-40B4-BE49-F238E27FC236}">
                <a16:creationId xmlns:a16="http://schemas.microsoft.com/office/drawing/2014/main" id="{9D541C2F-E148-48CD-92B6-DE8B4C44C91C}"/>
              </a:ext>
            </a:extLst>
          </p:cNvPr>
          <p:cNvSpPr>
            <a:spLocks noEditPoints="1"/>
          </p:cNvSpPr>
          <p:nvPr/>
        </p:nvSpPr>
        <p:spPr bwMode="auto">
          <a:xfrm>
            <a:off x="2350530" y="5883458"/>
            <a:ext cx="28575" cy="69850"/>
          </a:xfrm>
          <a:custGeom>
            <a:avLst/>
            <a:gdLst>
              <a:gd name="T0" fmla="*/ 0 w 18"/>
              <a:gd name="T1" fmla="*/ 13 h 44"/>
              <a:gd name="T2" fmla="*/ 0 w 18"/>
              <a:gd name="T3" fmla="*/ 9 h 44"/>
              <a:gd name="T4" fmla="*/ 0 w 18"/>
              <a:gd name="T5" fmla="*/ 6 h 44"/>
              <a:gd name="T6" fmla="*/ 1 w 18"/>
              <a:gd name="T7" fmla="*/ 5 h 44"/>
              <a:gd name="T8" fmla="*/ 3 w 18"/>
              <a:gd name="T9" fmla="*/ 4 h 44"/>
              <a:gd name="T10" fmla="*/ 5 w 18"/>
              <a:gd name="T11" fmla="*/ 1 h 44"/>
              <a:gd name="T12" fmla="*/ 9 w 18"/>
              <a:gd name="T13" fmla="*/ 0 h 44"/>
              <a:gd name="T14" fmla="*/ 13 w 18"/>
              <a:gd name="T15" fmla="*/ 1 h 44"/>
              <a:gd name="T16" fmla="*/ 16 w 18"/>
              <a:gd name="T17" fmla="*/ 4 h 44"/>
              <a:gd name="T18" fmla="*/ 16 w 18"/>
              <a:gd name="T19" fmla="*/ 5 h 44"/>
              <a:gd name="T20" fmla="*/ 18 w 18"/>
              <a:gd name="T21" fmla="*/ 6 h 44"/>
              <a:gd name="T22" fmla="*/ 18 w 18"/>
              <a:gd name="T23" fmla="*/ 9 h 44"/>
              <a:gd name="T24" fmla="*/ 18 w 18"/>
              <a:gd name="T25" fmla="*/ 13 h 44"/>
              <a:gd name="T26" fmla="*/ 18 w 18"/>
              <a:gd name="T27" fmla="*/ 15 h 44"/>
              <a:gd name="T28" fmla="*/ 18 w 18"/>
              <a:gd name="T29" fmla="*/ 18 h 44"/>
              <a:gd name="T30" fmla="*/ 16 w 18"/>
              <a:gd name="T31" fmla="*/ 19 h 44"/>
              <a:gd name="T32" fmla="*/ 15 w 18"/>
              <a:gd name="T33" fmla="*/ 21 h 44"/>
              <a:gd name="T34" fmla="*/ 16 w 18"/>
              <a:gd name="T35" fmla="*/ 23 h 44"/>
              <a:gd name="T36" fmla="*/ 18 w 18"/>
              <a:gd name="T37" fmla="*/ 25 h 44"/>
              <a:gd name="T38" fmla="*/ 18 w 18"/>
              <a:gd name="T39" fmla="*/ 28 h 44"/>
              <a:gd name="T40" fmla="*/ 18 w 18"/>
              <a:gd name="T41" fmla="*/ 31 h 44"/>
              <a:gd name="T42" fmla="*/ 18 w 18"/>
              <a:gd name="T43" fmla="*/ 35 h 44"/>
              <a:gd name="T44" fmla="*/ 18 w 18"/>
              <a:gd name="T45" fmla="*/ 38 h 44"/>
              <a:gd name="T46" fmla="*/ 18 w 18"/>
              <a:gd name="T47" fmla="*/ 39 h 44"/>
              <a:gd name="T48" fmla="*/ 16 w 18"/>
              <a:gd name="T49" fmla="*/ 40 h 44"/>
              <a:gd name="T50" fmla="*/ 14 w 18"/>
              <a:gd name="T51" fmla="*/ 43 h 44"/>
              <a:gd name="T52" fmla="*/ 9 w 18"/>
              <a:gd name="T53" fmla="*/ 44 h 44"/>
              <a:gd name="T54" fmla="*/ 4 w 18"/>
              <a:gd name="T55" fmla="*/ 43 h 44"/>
              <a:gd name="T56" fmla="*/ 1 w 18"/>
              <a:gd name="T57" fmla="*/ 40 h 44"/>
              <a:gd name="T58" fmla="*/ 0 w 18"/>
              <a:gd name="T59" fmla="*/ 39 h 44"/>
              <a:gd name="T60" fmla="*/ 0 w 18"/>
              <a:gd name="T61" fmla="*/ 38 h 44"/>
              <a:gd name="T62" fmla="*/ 0 w 18"/>
              <a:gd name="T63" fmla="*/ 35 h 44"/>
              <a:gd name="T64" fmla="*/ 0 w 18"/>
              <a:gd name="T65" fmla="*/ 31 h 44"/>
              <a:gd name="T66" fmla="*/ 0 w 18"/>
              <a:gd name="T67" fmla="*/ 28 h 44"/>
              <a:gd name="T68" fmla="*/ 0 w 18"/>
              <a:gd name="T69" fmla="*/ 25 h 44"/>
              <a:gd name="T70" fmla="*/ 1 w 18"/>
              <a:gd name="T71" fmla="*/ 23 h 44"/>
              <a:gd name="T72" fmla="*/ 3 w 18"/>
              <a:gd name="T73" fmla="*/ 21 h 44"/>
              <a:gd name="T74" fmla="*/ 1 w 18"/>
              <a:gd name="T75" fmla="*/ 19 h 44"/>
              <a:gd name="T76" fmla="*/ 0 w 18"/>
              <a:gd name="T77" fmla="*/ 18 h 44"/>
              <a:gd name="T78" fmla="*/ 0 w 18"/>
              <a:gd name="T79" fmla="*/ 15 h 44"/>
              <a:gd name="T80" fmla="*/ 0 w 18"/>
              <a:gd name="T81" fmla="*/ 13 h 44"/>
              <a:gd name="T82" fmla="*/ 11 w 18"/>
              <a:gd name="T83" fmla="*/ 10 h 44"/>
              <a:gd name="T84" fmla="*/ 11 w 18"/>
              <a:gd name="T85" fmla="*/ 8 h 44"/>
              <a:gd name="T86" fmla="*/ 9 w 18"/>
              <a:gd name="T87" fmla="*/ 6 h 44"/>
              <a:gd name="T88" fmla="*/ 6 w 18"/>
              <a:gd name="T89" fmla="*/ 8 h 44"/>
              <a:gd name="T90" fmla="*/ 6 w 18"/>
              <a:gd name="T91" fmla="*/ 16 h 44"/>
              <a:gd name="T92" fmla="*/ 6 w 18"/>
              <a:gd name="T93" fmla="*/ 18 h 44"/>
              <a:gd name="T94" fmla="*/ 9 w 18"/>
              <a:gd name="T95" fmla="*/ 19 h 44"/>
              <a:gd name="T96" fmla="*/ 11 w 18"/>
              <a:gd name="T97" fmla="*/ 18 h 44"/>
              <a:gd name="T98" fmla="*/ 11 w 18"/>
              <a:gd name="T99" fmla="*/ 16 h 44"/>
              <a:gd name="T100" fmla="*/ 11 w 18"/>
              <a:gd name="T101" fmla="*/ 26 h 44"/>
              <a:gd name="T102" fmla="*/ 11 w 18"/>
              <a:gd name="T103" fmla="*/ 24 h 44"/>
              <a:gd name="T104" fmla="*/ 9 w 18"/>
              <a:gd name="T105" fmla="*/ 24 h 44"/>
              <a:gd name="T106" fmla="*/ 6 w 18"/>
              <a:gd name="T107" fmla="*/ 24 h 44"/>
              <a:gd name="T108" fmla="*/ 6 w 18"/>
              <a:gd name="T109" fmla="*/ 26 h 44"/>
              <a:gd name="T110" fmla="*/ 6 w 18"/>
              <a:gd name="T111" fmla="*/ 35 h 44"/>
              <a:gd name="T112" fmla="*/ 6 w 18"/>
              <a:gd name="T113" fmla="*/ 38 h 44"/>
              <a:gd name="T114" fmla="*/ 9 w 18"/>
              <a:gd name="T115" fmla="*/ 38 h 44"/>
              <a:gd name="T116" fmla="*/ 11 w 18"/>
              <a:gd name="T117" fmla="*/ 38 h 44"/>
              <a:gd name="T118" fmla="*/ 11 w 18"/>
              <a:gd name="T119" fmla="*/ 2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" h="44">
                <a:moveTo>
                  <a:pt x="0" y="13"/>
                </a:moveTo>
                <a:lnTo>
                  <a:pt x="0" y="13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1" y="5"/>
                </a:lnTo>
                <a:lnTo>
                  <a:pt x="3" y="4"/>
                </a:lnTo>
                <a:lnTo>
                  <a:pt x="3" y="4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3" y="1"/>
                </a:lnTo>
                <a:lnTo>
                  <a:pt x="13" y="1"/>
                </a:lnTo>
                <a:lnTo>
                  <a:pt x="16" y="4"/>
                </a:lnTo>
                <a:lnTo>
                  <a:pt x="16" y="4"/>
                </a:lnTo>
                <a:lnTo>
                  <a:pt x="16" y="5"/>
                </a:lnTo>
                <a:lnTo>
                  <a:pt x="16" y="5"/>
                </a:lnTo>
                <a:lnTo>
                  <a:pt x="18" y="6"/>
                </a:lnTo>
                <a:lnTo>
                  <a:pt x="18" y="6"/>
                </a:lnTo>
                <a:lnTo>
                  <a:pt x="18" y="9"/>
                </a:lnTo>
                <a:lnTo>
                  <a:pt x="18" y="9"/>
                </a:lnTo>
                <a:lnTo>
                  <a:pt x="18" y="13"/>
                </a:lnTo>
                <a:lnTo>
                  <a:pt x="18" y="13"/>
                </a:lnTo>
                <a:lnTo>
                  <a:pt x="18" y="15"/>
                </a:lnTo>
                <a:lnTo>
                  <a:pt x="18" y="15"/>
                </a:lnTo>
                <a:lnTo>
                  <a:pt x="18" y="18"/>
                </a:lnTo>
                <a:lnTo>
                  <a:pt x="18" y="18"/>
                </a:lnTo>
                <a:lnTo>
                  <a:pt x="16" y="19"/>
                </a:lnTo>
                <a:lnTo>
                  <a:pt x="16" y="19"/>
                </a:lnTo>
                <a:lnTo>
                  <a:pt x="15" y="21"/>
                </a:lnTo>
                <a:lnTo>
                  <a:pt x="15" y="21"/>
                </a:lnTo>
                <a:lnTo>
                  <a:pt x="16" y="23"/>
                </a:lnTo>
                <a:lnTo>
                  <a:pt x="16" y="23"/>
                </a:lnTo>
                <a:lnTo>
                  <a:pt x="18" y="25"/>
                </a:lnTo>
                <a:lnTo>
                  <a:pt x="18" y="25"/>
                </a:lnTo>
                <a:lnTo>
                  <a:pt x="18" y="28"/>
                </a:lnTo>
                <a:lnTo>
                  <a:pt x="18" y="28"/>
                </a:lnTo>
                <a:lnTo>
                  <a:pt x="18" y="31"/>
                </a:lnTo>
                <a:lnTo>
                  <a:pt x="18" y="31"/>
                </a:lnTo>
                <a:lnTo>
                  <a:pt x="18" y="35"/>
                </a:lnTo>
                <a:lnTo>
                  <a:pt x="18" y="35"/>
                </a:lnTo>
                <a:lnTo>
                  <a:pt x="18" y="38"/>
                </a:lnTo>
                <a:lnTo>
                  <a:pt x="18" y="38"/>
                </a:lnTo>
                <a:lnTo>
                  <a:pt x="18" y="39"/>
                </a:lnTo>
                <a:lnTo>
                  <a:pt x="18" y="39"/>
                </a:lnTo>
                <a:lnTo>
                  <a:pt x="16" y="40"/>
                </a:lnTo>
                <a:lnTo>
                  <a:pt x="16" y="40"/>
                </a:lnTo>
                <a:lnTo>
                  <a:pt x="14" y="43"/>
                </a:lnTo>
                <a:lnTo>
                  <a:pt x="14" y="43"/>
                </a:lnTo>
                <a:lnTo>
                  <a:pt x="9" y="44"/>
                </a:lnTo>
                <a:lnTo>
                  <a:pt x="9" y="44"/>
                </a:lnTo>
                <a:lnTo>
                  <a:pt x="4" y="43"/>
                </a:lnTo>
                <a:lnTo>
                  <a:pt x="4" y="43"/>
                </a:lnTo>
                <a:lnTo>
                  <a:pt x="1" y="40"/>
                </a:lnTo>
                <a:lnTo>
                  <a:pt x="1" y="40"/>
                </a:lnTo>
                <a:lnTo>
                  <a:pt x="0" y="39"/>
                </a:lnTo>
                <a:lnTo>
                  <a:pt x="0" y="39"/>
                </a:lnTo>
                <a:lnTo>
                  <a:pt x="0" y="38"/>
                </a:lnTo>
                <a:lnTo>
                  <a:pt x="0" y="38"/>
                </a:lnTo>
                <a:lnTo>
                  <a:pt x="0" y="35"/>
                </a:lnTo>
                <a:lnTo>
                  <a:pt x="0" y="35"/>
                </a:lnTo>
                <a:lnTo>
                  <a:pt x="0" y="31"/>
                </a:lnTo>
                <a:lnTo>
                  <a:pt x="0" y="31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1" y="23"/>
                </a:lnTo>
                <a:lnTo>
                  <a:pt x="1" y="23"/>
                </a:lnTo>
                <a:lnTo>
                  <a:pt x="3" y="21"/>
                </a:lnTo>
                <a:lnTo>
                  <a:pt x="3" y="21"/>
                </a:lnTo>
                <a:lnTo>
                  <a:pt x="1" y="19"/>
                </a:lnTo>
                <a:lnTo>
                  <a:pt x="1" y="19"/>
                </a:lnTo>
                <a:lnTo>
                  <a:pt x="0" y="18"/>
                </a:lnTo>
                <a:lnTo>
                  <a:pt x="0" y="18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close/>
                <a:moveTo>
                  <a:pt x="11" y="10"/>
                </a:moveTo>
                <a:lnTo>
                  <a:pt x="11" y="10"/>
                </a:lnTo>
                <a:lnTo>
                  <a:pt x="11" y="8"/>
                </a:lnTo>
                <a:lnTo>
                  <a:pt x="11" y="8"/>
                </a:lnTo>
                <a:lnTo>
                  <a:pt x="9" y="6"/>
                </a:lnTo>
                <a:lnTo>
                  <a:pt x="9" y="6"/>
                </a:lnTo>
                <a:lnTo>
                  <a:pt x="6" y="8"/>
                </a:lnTo>
                <a:lnTo>
                  <a:pt x="6" y="8"/>
                </a:lnTo>
                <a:lnTo>
                  <a:pt x="6" y="10"/>
                </a:lnTo>
                <a:lnTo>
                  <a:pt x="6" y="16"/>
                </a:lnTo>
                <a:lnTo>
                  <a:pt x="6" y="16"/>
                </a:lnTo>
                <a:lnTo>
                  <a:pt x="6" y="18"/>
                </a:lnTo>
                <a:lnTo>
                  <a:pt x="6" y="18"/>
                </a:lnTo>
                <a:lnTo>
                  <a:pt x="9" y="19"/>
                </a:lnTo>
                <a:lnTo>
                  <a:pt x="9" y="19"/>
                </a:lnTo>
                <a:lnTo>
                  <a:pt x="11" y="18"/>
                </a:lnTo>
                <a:lnTo>
                  <a:pt x="11" y="18"/>
                </a:lnTo>
                <a:lnTo>
                  <a:pt x="11" y="16"/>
                </a:lnTo>
                <a:lnTo>
                  <a:pt x="11" y="10"/>
                </a:lnTo>
                <a:close/>
                <a:moveTo>
                  <a:pt x="11" y="26"/>
                </a:moveTo>
                <a:lnTo>
                  <a:pt x="11" y="26"/>
                </a:lnTo>
                <a:lnTo>
                  <a:pt x="11" y="24"/>
                </a:lnTo>
                <a:lnTo>
                  <a:pt x="11" y="24"/>
                </a:lnTo>
                <a:lnTo>
                  <a:pt x="9" y="24"/>
                </a:lnTo>
                <a:lnTo>
                  <a:pt x="9" y="24"/>
                </a:lnTo>
                <a:lnTo>
                  <a:pt x="6" y="24"/>
                </a:lnTo>
                <a:lnTo>
                  <a:pt x="6" y="24"/>
                </a:lnTo>
                <a:lnTo>
                  <a:pt x="6" y="26"/>
                </a:lnTo>
                <a:lnTo>
                  <a:pt x="6" y="35"/>
                </a:lnTo>
                <a:lnTo>
                  <a:pt x="6" y="35"/>
                </a:lnTo>
                <a:lnTo>
                  <a:pt x="6" y="38"/>
                </a:lnTo>
                <a:lnTo>
                  <a:pt x="6" y="38"/>
                </a:lnTo>
                <a:lnTo>
                  <a:pt x="9" y="38"/>
                </a:lnTo>
                <a:lnTo>
                  <a:pt x="9" y="38"/>
                </a:lnTo>
                <a:lnTo>
                  <a:pt x="11" y="38"/>
                </a:lnTo>
                <a:lnTo>
                  <a:pt x="11" y="38"/>
                </a:lnTo>
                <a:lnTo>
                  <a:pt x="11" y="35"/>
                </a:lnTo>
                <a:lnTo>
                  <a:pt x="11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55" name="Freeform 1281">
            <a:extLst>
              <a:ext uri="{FF2B5EF4-FFF2-40B4-BE49-F238E27FC236}">
                <a16:creationId xmlns:a16="http://schemas.microsoft.com/office/drawing/2014/main" id="{408FDF91-3B09-4D9A-83F6-372B5E5B411C}"/>
              </a:ext>
            </a:extLst>
          </p:cNvPr>
          <p:cNvSpPr>
            <a:spLocks noEditPoints="1"/>
          </p:cNvSpPr>
          <p:nvPr/>
        </p:nvSpPr>
        <p:spPr bwMode="auto">
          <a:xfrm>
            <a:off x="2387043" y="5883458"/>
            <a:ext cx="26988" cy="69850"/>
          </a:xfrm>
          <a:custGeom>
            <a:avLst/>
            <a:gdLst>
              <a:gd name="T0" fmla="*/ 8 w 17"/>
              <a:gd name="T1" fmla="*/ 25 h 44"/>
              <a:gd name="T2" fmla="*/ 8 w 17"/>
              <a:gd name="T3" fmla="*/ 25 h 44"/>
              <a:gd name="T4" fmla="*/ 7 w 17"/>
              <a:gd name="T5" fmla="*/ 26 h 44"/>
              <a:gd name="T6" fmla="*/ 6 w 17"/>
              <a:gd name="T7" fmla="*/ 26 h 44"/>
              <a:gd name="T8" fmla="*/ 2 w 17"/>
              <a:gd name="T9" fmla="*/ 25 h 44"/>
              <a:gd name="T10" fmla="*/ 1 w 17"/>
              <a:gd name="T11" fmla="*/ 24 h 44"/>
              <a:gd name="T12" fmla="*/ 0 w 17"/>
              <a:gd name="T13" fmla="*/ 23 h 44"/>
              <a:gd name="T14" fmla="*/ 0 w 17"/>
              <a:gd name="T15" fmla="*/ 20 h 44"/>
              <a:gd name="T16" fmla="*/ 0 w 17"/>
              <a:gd name="T17" fmla="*/ 18 h 44"/>
              <a:gd name="T18" fmla="*/ 0 w 17"/>
              <a:gd name="T19" fmla="*/ 14 h 44"/>
              <a:gd name="T20" fmla="*/ 0 w 17"/>
              <a:gd name="T21" fmla="*/ 10 h 44"/>
              <a:gd name="T22" fmla="*/ 0 w 17"/>
              <a:gd name="T23" fmla="*/ 8 h 44"/>
              <a:gd name="T24" fmla="*/ 0 w 17"/>
              <a:gd name="T25" fmla="*/ 6 h 44"/>
              <a:gd name="T26" fmla="*/ 1 w 17"/>
              <a:gd name="T27" fmla="*/ 5 h 44"/>
              <a:gd name="T28" fmla="*/ 3 w 17"/>
              <a:gd name="T29" fmla="*/ 1 h 44"/>
              <a:gd name="T30" fmla="*/ 8 w 17"/>
              <a:gd name="T31" fmla="*/ 0 h 44"/>
              <a:gd name="T32" fmla="*/ 13 w 17"/>
              <a:gd name="T33" fmla="*/ 1 h 44"/>
              <a:gd name="T34" fmla="*/ 16 w 17"/>
              <a:gd name="T35" fmla="*/ 5 h 44"/>
              <a:gd name="T36" fmla="*/ 17 w 17"/>
              <a:gd name="T37" fmla="*/ 6 h 44"/>
              <a:gd name="T38" fmla="*/ 17 w 17"/>
              <a:gd name="T39" fmla="*/ 8 h 44"/>
              <a:gd name="T40" fmla="*/ 17 w 17"/>
              <a:gd name="T41" fmla="*/ 10 h 44"/>
              <a:gd name="T42" fmla="*/ 17 w 17"/>
              <a:gd name="T43" fmla="*/ 14 h 44"/>
              <a:gd name="T44" fmla="*/ 17 w 17"/>
              <a:gd name="T45" fmla="*/ 16 h 44"/>
              <a:gd name="T46" fmla="*/ 17 w 17"/>
              <a:gd name="T47" fmla="*/ 19 h 44"/>
              <a:gd name="T48" fmla="*/ 17 w 17"/>
              <a:gd name="T49" fmla="*/ 20 h 44"/>
              <a:gd name="T50" fmla="*/ 8 w 17"/>
              <a:gd name="T51" fmla="*/ 44 h 44"/>
              <a:gd name="T52" fmla="*/ 6 w 17"/>
              <a:gd name="T53" fmla="*/ 18 h 44"/>
              <a:gd name="T54" fmla="*/ 6 w 17"/>
              <a:gd name="T55" fmla="*/ 20 h 44"/>
              <a:gd name="T56" fmla="*/ 8 w 17"/>
              <a:gd name="T57" fmla="*/ 20 h 44"/>
              <a:gd name="T58" fmla="*/ 11 w 17"/>
              <a:gd name="T59" fmla="*/ 20 h 44"/>
              <a:gd name="T60" fmla="*/ 11 w 17"/>
              <a:gd name="T61" fmla="*/ 18 h 44"/>
              <a:gd name="T62" fmla="*/ 11 w 17"/>
              <a:gd name="T63" fmla="*/ 10 h 44"/>
              <a:gd name="T64" fmla="*/ 11 w 17"/>
              <a:gd name="T65" fmla="*/ 8 h 44"/>
              <a:gd name="T66" fmla="*/ 8 w 17"/>
              <a:gd name="T67" fmla="*/ 6 h 44"/>
              <a:gd name="T68" fmla="*/ 6 w 17"/>
              <a:gd name="T69" fmla="*/ 8 h 44"/>
              <a:gd name="T70" fmla="*/ 6 w 17"/>
              <a:gd name="T71" fmla="*/ 1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" h="44">
                <a:moveTo>
                  <a:pt x="1" y="44"/>
                </a:moveTo>
                <a:lnTo>
                  <a:pt x="8" y="25"/>
                </a:lnTo>
                <a:lnTo>
                  <a:pt x="8" y="25"/>
                </a:lnTo>
                <a:lnTo>
                  <a:pt x="8" y="25"/>
                </a:lnTo>
                <a:lnTo>
                  <a:pt x="7" y="26"/>
                </a:lnTo>
                <a:lnTo>
                  <a:pt x="7" y="26"/>
                </a:lnTo>
                <a:lnTo>
                  <a:pt x="6" y="26"/>
                </a:lnTo>
                <a:lnTo>
                  <a:pt x="6" y="26"/>
                </a:lnTo>
                <a:lnTo>
                  <a:pt x="2" y="25"/>
                </a:lnTo>
                <a:lnTo>
                  <a:pt x="2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4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1" y="5"/>
                </a:lnTo>
                <a:lnTo>
                  <a:pt x="3" y="1"/>
                </a:lnTo>
                <a:lnTo>
                  <a:pt x="3" y="1"/>
                </a:lnTo>
                <a:lnTo>
                  <a:pt x="8" y="0"/>
                </a:lnTo>
                <a:lnTo>
                  <a:pt x="8" y="0"/>
                </a:lnTo>
                <a:lnTo>
                  <a:pt x="13" y="1"/>
                </a:lnTo>
                <a:lnTo>
                  <a:pt x="13" y="1"/>
                </a:lnTo>
                <a:lnTo>
                  <a:pt x="16" y="5"/>
                </a:lnTo>
                <a:lnTo>
                  <a:pt x="16" y="5"/>
                </a:lnTo>
                <a:lnTo>
                  <a:pt x="17" y="6"/>
                </a:lnTo>
                <a:lnTo>
                  <a:pt x="17" y="6"/>
                </a:lnTo>
                <a:lnTo>
                  <a:pt x="17" y="8"/>
                </a:lnTo>
                <a:lnTo>
                  <a:pt x="17" y="8"/>
                </a:lnTo>
                <a:lnTo>
                  <a:pt x="17" y="10"/>
                </a:lnTo>
                <a:lnTo>
                  <a:pt x="17" y="10"/>
                </a:lnTo>
                <a:lnTo>
                  <a:pt x="17" y="14"/>
                </a:lnTo>
                <a:lnTo>
                  <a:pt x="17" y="14"/>
                </a:lnTo>
                <a:lnTo>
                  <a:pt x="17" y="16"/>
                </a:lnTo>
                <a:lnTo>
                  <a:pt x="17" y="16"/>
                </a:lnTo>
                <a:lnTo>
                  <a:pt x="17" y="19"/>
                </a:lnTo>
                <a:lnTo>
                  <a:pt x="17" y="19"/>
                </a:lnTo>
                <a:lnTo>
                  <a:pt x="17" y="20"/>
                </a:lnTo>
                <a:lnTo>
                  <a:pt x="17" y="20"/>
                </a:lnTo>
                <a:lnTo>
                  <a:pt x="16" y="23"/>
                </a:lnTo>
                <a:lnTo>
                  <a:pt x="8" y="44"/>
                </a:lnTo>
                <a:lnTo>
                  <a:pt x="1" y="44"/>
                </a:lnTo>
                <a:close/>
                <a:moveTo>
                  <a:pt x="6" y="18"/>
                </a:moveTo>
                <a:lnTo>
                  <a:pt x="6" y="18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1" y="20"/>
                </a:lnTo>
                <a:lnTo>
                  <a:pt x="11" y="20"/>
                </a:lnTo>
                <a:lnTo>
                  <a:pt x="11" y="18"/>
                </a:lnTo>
                <a:lnTo>
                  <a:pt x="11" y="10"/>
                </a:lnTo>
                <a:lnTo>
                  <a:pt x="11" y="10"/>
                </a:lnTo>
                <a:lnTo>
                  <a:pt x="11" y="8"/>
                </a:lnTo>
                <a:lnTo>
                  <a:pt x="11" y="8"/>
                </a:lnTo>
                <a:lnTo>
                  <a:pt x="8" y="6"/>
                </a:lnTo>
                <a:lnTo>
                  <a:pt x="8" y="6"/>
                </a:lnTo>
                <a:lnTo>
                  <a:pt x="6" y="8"/>
                </a:lnTo>
                <a:lnTo>
                  <a:pt x="6" y="8"/>
                </a:lnTo>
                <a:lnTo>
                  <a:pt x="6" y="10"/>
                </a:lnTo>
                <a:lnTo>
                  <a:pt x="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56" name="Freeform 1282">
            <a:extLst>
              <a:ext uri="{FF2B5EF4-FFF2-40B4-BE49-F238E27FC236}">
                <a16:creationId xmlns:a16="http://schemas.microsoft.com/office/drawing/2014/main" id="{64554483-6DCB-4F37-A8B9-38118F3B936D}"/>
              </a:ext>
            </a:extLst>
          </p:cNvPr>
          <p:cNvSpPr>
            <a:spLocks/>
          </p:cNvSpPr>
          <p:nvPr/>
        </p:nvSpPr>
        <p:spPr bwMode="auto">
          <a:xfrm>
            <a:off x="2788680" y="5373871"/>
            <a:ext cx="30163" cy="66675"/>
          </a:xfrm>
          <a:custGeom>
            <a:avLst/>
            <a:gdLst>
              <a:gd name="T0" fmla="*/ 19 w 19"/>
              <a:gd name="T1" fmla="*/ 0 h 42"/>
              <a:gd name="T2" fmla="*/ 19 w 19"/>
              <a:gd name="T3" fmla="*/ 6 h 42"/>
              <a:gd name="T4" fmla="*/ 6 w 19"/>
              <a:gd name="T5" fmla="*/ 6 h 42"/>
              <a:gd name="T6" fmla="*/ 6 w 19"/>
              <a:gd name="T7" fmla="*/ 17 h 42"/>
              <a:gd name="T8" fmla="*/ 6 w 19"/>
              <a:gd name="T9" fmla="*/ 17 h 42"/>
              <a:gd name="T10" fmla="*/ 9 w 19"/>
              <a:gd name="T11" fmla="*/ 16 h 42"/>
              <a:gd name="T12" fmla="*/ 9 w 19"/>
              <a:gd name="T13" fmla="*/ 16 h 42"/>
              <a:gd name="T14" fmla="*/ 11 w 19"/>
              <a:gd name="T15" fmla="*/ 15 h 42"/>
              <a:gd name="T16" fmla="*/ 11 w 19"/>
              <a:gd name="T17" fmla="*/ 15 h 42"/>
              <a:gd name="T18" fmla="*/ 15 w 19"/>
              <a:gd name="T19" fmla="*/ 16 h 42"/>
              <a:gd name="T20" fmla="*/ 16 w 19"/>
              <a:gd name="T21" fmla="*/ 17 h 42"/>
              <a:gd name="T22" fmla="*/ 16 w 19"/>
              <a:gd name="T23" fmla="*/ 17 h 42"/>
              <a:gd name="T24" fmla="*/ 19 w 19"/>
              <a:gd name="T25" fmla="*/ 20 h 42"/>
              <a:gd name="T26" fmla="*/ 19 w 19"/>
              <a:gd name="T27" fmla="*/ 22 h 42"/>
              <a:gd name="T28" fmla="*/ 19 w 19"/>
              <a:gd name="T29" fmla="*/ 34 h 42"/>
              <a:gd name="T30" fmla="*/ 19 w 19"/>
              <a:gd name="T31" fmla="*/ 34 h 42"/>
              <a:gd name="T32" fmla="*/ 18 w 19"/>
              <a:gd name="T33" fmla="*/ 37 h 42"/>
              <a:gd name="T34" fmla="*/ 18 w 19"/>
              <a:gd name="T35" fmla="*/ 37 h 42"/>
              <a:gd name="T36" fmla="*/ 16 w 19"/>
              <a:gd name="T37" fmla="*/ 40 h 42"/>
              <a:gd name="T38" fmla="*/ 16 w 19"/>
              <a:gd name="T39" fmla="*/ 40 h 42"/>
              <a:gd name="T40" fmla="*/ 14 w 19"/>
              <a:gd name="T41" fmla="*/ 42 h 42"/>
              <a:gd name="T42" fmla="*/ 14 w 19"/>
              <a:gd name="T43" fmla="*/ 42 h 42"/>
              <a:gd name="T44" fmla="*/ 10 w 19"/>
              <a:gd name="T45" fmla="*/ 42 h 42"/>
              <a:gd name="T46" fmla="*/ 10 w 19"/>
              <a:gd name="T47" fmla="*/ 42 h 42"/>
              <a:gd name="T48" fmla="*/ 6 w 19"/>
              <a:gd name="T49" fmla="*/ 42 h 42"/>
              <a:gd name="T50" fmla="*/ 6 w 19"/>
              <a:gd name="T51" fmla="*/ 42 h 42"/>
              <a:gd name="T52" fmla="*/ 4 w 19"/>
              <a:gd name="T53" fmla="*/ 40 h 42"/>
              <a:gd name="T54" fmla="*/ 4 w 19"/>
              <a:gd name="T55" fmla="*/ 40 h 42"/>
              <a:gd name="T56" fmla="*/ 1 w 19"/>
              <a:gd name="T57" fmla="*/ 37 h 42"/>
              <a:gd name="T58" fmla="*/ 1 w 19"/>
              <a:gd name="T59" fmla="*/ 37 h 42"/>
              <a:gd name="T60" fmla="*/ 0 w 19"/>
              <a:gd name="T61" fmla="*/ 34 h 42"/>
              <a:gd name="T62" fmla="*/ 0 w 19"/>
              <a:gd name="T63" fmla="*/ 32 h 42"/>
              <a:gd name="T64" fmla="*/ 6 w 19"/>
              <a:gd name="T65" fmla="*/ 32 h 42"/>
              <a:gd name="T66" fmla="*/ 6 w 19"/>
              <a:gd name="T67" fmla="*/ 34 h 42"/>
              <a:gd name="T68" fmla="*/ 6 w 19"/>
              <a:gd name="T69" fmla="*/ 34 h 42"/>
              <a:gd name="T70" fmla="*/ 8 w 19"/>
              <a:gd name="T71" fmla="*/ 36 h 42"/>
              <a:gd name="T72" fmla="*/ 8 w 19"/>
              <a:gd name="T73" fmla="*/ 36 h 42"/>
              <a:gd name="T74" fmla="*/ 10 w 19"/>
              <a:gd name="T75" fmla="*/ 37 h 42"/>
              <a:gd name="T76" fmla="*/ 10 w 19"/>
              <a:gd name="T77" fmla="*/ 37 h 42"/>
              <a:gd name="T78" fmla="*/ 13 w 19"/>
              <a:gd name="T79" fmla="*/ 36 h 42"/>
              <a:gd name="T80" fmla="*/ 13 w 19"/>
              <a:gd name="T81" fmla="*/ 36 h 42"/>
              <a:gd name="T82" fmla="*/ 13 w 19"/>
              <a:gd name="T83" fmla="*/ 34 h 42"/>
              <a:gd name="T84" fmla="*/ 13 w 19"/>
              <a:gd name="T85" fmla="*/ 23 h 42"/>
              <a:gd name="T86" fmla="*/ 13 w 19"/>
              <a:gd name="T87" fmla="*/ 23 h 42"/>
              <a:gd name="T88" fmla="*/ 13 w 19"/>
              <a:gd name="T89" fmla="*/ 21 h 42"/>
              <a:gd name="T90" fmla="*/ 13 w 19"/>
              <a:gd name="T91" fmla="*/ 21 h 42"/>
              <a:gd name="T92" fmla="*/ 10 w 19"/>
              <a:gd name="T93" fmla="*/ 21 h 42"/>
              <a:gd name="T94" fmla="*/ 10 w 19"/>
              <a:gd name="T95" fmla="*/ 21 h 42"/>
              <a:gd name="T96" fmla="*/ 9 w 19"/>
              <a:gd name="T97" fmla="*/ 21 h 42"/>
              <a:gd name="T98" fmla="*/ 9 w 19"/>
              <a:gd name="T99" fmla="*/ 21 h 42"/>
              <a:gd name="T100" fmla="*/ 8 w 19"/>
              <a:gd name="T101" fmla="*/ 21 h 42"/>
              <a:gd name="T102" fmla="*/ 8 w 19"/>
              <a:gd name="T103" fmla="*/ 21 h 42"/>
              <a:gd name="T104" fmla="*/ 8 w 19"/>
              <a:gd name="T105" fmla="*/ 22 h 42"/>
              <a:gd name="T106" fmla="*/ 8 w 19"/>
              <a:gd name="T107" fmla="*/ 22 h 42"/>
              <a:gd name="T108" fmla="*/ 6 w 19"/>
              <a:gd name="T109" fmla="*/ 22 h 42"/>
              <a:gd name="T110" fmla="*/ 1 w 19"/>
              <a:gd name="T111" fmla="*/ 22 h 42"/>
              <a:gd name="T112" fmla="*/ 1 w 19"/>
              <a:gd name="T113" fmla="*/ 0 h 42"/>
              <a:gd name="T114" fmla="*/ 19 w 19"/>
              <a:gd name="T115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" h="42">
                <a:moveTo>
                  <a:pt x="19" y="0"/>
                </a:moveTo>
                <a:lnTo>
                  <a:pt x="19" y="6"/>
                </a:lnTo>
                <a:lnTo>
                  <a:pt x="6" y="6"/>
                </a:lnTo>
                <a:lnTo>
                  <a:pt x="6" y="17"/>
                </a:lnTo>
                <a:lnTo>
                  <a:pt x="6" y="17"/>
                </a:lnTo>
                <a:lnTo>
                  <a:pt x="9" y="16"/>
                </a:lnTo>
                <a:lnTo>
                  <a:pt x="9" y="16"/>
                </a:lnTo>
                <a:lnTo>
                  <a:pt x="11" y="15"/>
                </a:lnTo>
                <a:lnTo>
                  <a:pt x="11" y="15"/>
                </a:lnTo>
                <a:lnTo>
                  <a:pt x="15" y="16"/>
                </a:lnTo>
                <a:lnTo>
                  <a:pt x="16" y="17"/>
                </a:lnTo>
                <a:lnTo>
                  <a:pt x="16" y="17"/>
                </a:lnTo>
                <a:lnTo>
                  <a:pt x="19" y="20"/>
                </a:lnTo>
                <a:lnTo>
                  <a:pt x="19" y="22"/>
                </a:lnTo>
                <a:lnTo>
                  <a:pt x="19" y="34"/>
                </a:lnTo>
                <a:lnTo>
                  <a:pt x="19" y="34"/>
                </a:lnTo>
                <a:lnTo>
                  <a:pt x="18" y="37"/>
                </a:lnTo>
                <a:lnTo>
                  <a:pt x="18" y="37"/>
                </a:lnTo>
                <a:lnTo>
                  <a:pt x="16" y="40"/>
                </a:lnTo>
                <a:lnTo>
                  <a:pt x="16" y="40"/>
                </a:lnTo>
                <a:lnTo>
                  <a:pt x="14" y="42"/>
                </a:lnTo>
                <a:lnTo>
                  <a:pt x="14" y="42"/>
                </a:lnTo>
                <a:lnTo>
                  <a:pt x="10" y="42"/>
                </a:lnTo>
                <a:lnTo>
                  <a:pt x="10" y="42"/>
                </a:lnTo>
                <a:lnTo>
                  <a:pt x="6" y="42"/>
                </a:lnTo>
                <a:lnTo>
                  <a:pt x="6" y="42"/>
                </a:lnTo>
                <a:lnTo>
                  <a:pt x="4" y="40"/>
                </a:lnTo>
                <a:lnTo>
                  <a:pt x="4" y="40"/>
                </a:lnTo>
                <a:lnTo>
                  <a:pt x="1" y="37"/>
                </a:lnTo>
                <a:lnTo>
                  <a:pt x="1" y="37"/>
                </a:lnTo>
                <a:lnTo>
                  <a:pt x="0" y="34"/>
                </a:lnTo>
                <a:lnTo>
                  <a:pt x="0" y="32"/>
                </a:lnTo>
                <a:lnTo>
                  <a:pt x="6" y="32"/>
                </a:lnTo>
                <a:lnTo>
                  <a:pt x="6" y="34"/>
                </a:lnTo>
                <a:lnTo>
                  <a:pt x="6" y="34"/>
                </a:lnTo>
                <a:lnTo>
                  <a:pt x="8" y="36"/>
                </a:lnTo>
                <a:lnTo>
                  <a:pt x="8" y="36"/>
                </a:lnTo>
                <a:lnTo>
                  <a:pt x="10" y="37"/>
                </a:lnTo>
                <a:lnTo>
                  <a:pt x="10" y="37"/>
                </a:lnTo>
                <a:lnTo>
                  <a:pt x="13" y="36"/>
                </a:lnTo>
                <a:lnTo>
                  <a:pt x="13" y="36"/>
                </a:lnTo>
                <a:lnTo>
                  <a:pt x="13" y="34"/>
                </a:lnTo>
                <a:lnTo>
                  <a:pt x="13" y="23"/>
                </a:lnTo>
                <a:lnTo>
                  <a:pt x="13" y="23"/>
                </a:lnTo>
                <a:lnTo>
                  <a:pt x="13" y="21"/>
                </a:lnTo>
                <a:lnTo>
                  <a:pt x="13" y="21"/>
                </a:lnTo>
                <a:lnTo>
                  <a:pt x="10" y="21"/>
                </a:lnTo>
                <a:lnTo>
                  <a:pt x="10" y="21"/>
                </a:lnTo>
                <a:lnTo>
                  <a:pt x="9" y="21"/>
                </a:lnTo>
                <a:lnTo>
                  <a:pt x="9" y="21"/>
                </a:lnTo>
                <a:lnTo>
                  <a:pt x="8" y="21"/>
                </a:lnTo>
                <a:lnTo>
                  <a:pt x="8" y="21"/>
                </a:lnTo>
                <a:lnTo>
                  <a:pt x="8" y="22"/>
                </a:lnTo>
                <a:lnTo>
                  <a:pt x="8" y="22"/>
                </a:lnTo>
                <a:lnTo>
                  <a:pt x="6" y="22"/>
                </a:lnTo>
                <a:lnTo>
                  <a:pt x="1" y="22"/>
                </a:lnTo>
                <a:lnTo>
                  <a:pt x="1" y="0"/>
                </a:lnTo>
                <a:lnTo>
                  <a:pt x="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57" name="Freeform 1283">
            <a:extLst>
              <a:ext uri="{FF2B5EF4-FFF2-40B4-BE49-F238E27FC236}">
                <a16:creationId xmlns:a16="http://schemas.microsoft.com/office/drawing/2014/main" id="{1A238D45-E82D-4B31-8658-964CCC666EE1}"/>
              </a:ext>
            </a:extLst>
          </p:cNvPr>
          <p:cNvSpPr>
            <a:spLocks noEditPoints="1"/>
          </p:cNvSpPr>
          <p:nvPr/>
        </p:nvSpPr>
        <p:spPr bwMode="auto">
          <a:xfrm>
            <a:off x="2825193" y="5373871"/>
            <a:ext cx="30163" cy="66675"/>
          </a:xfrm>
          <a:custGeom>
            <a:avLst/>
            <a:gdLst>
              <a:gd name="T0" fmla="*/ 0 w 19"/>
              <a:gd name="T1" fmla="*/ 11 h 42"/>
              <a:gd name="T2" fmla="*/ 0 w 19"/>
              <a:gd name="T3" fmla="*/ 8 h 42"/>
              <a:gd name="T4" fmla="*/ 1 w 19"/>
              <a:gd name="T5" fmla="*/ 6 h 42"/>
              <a:gd name="T6" fmla="*/ 1 w 19"/>
              <a:gd name="T7" fmla="*/ 5 h 42"/>
              <a:gd name="T8" fmla="*/ 2 w 19"/>
              <a:gd name="T9" fmla="*/ 2 h 42"/>
              <a:gd name="T10" fmla="*/ 5 w 19"/>
              <a:gd name="T11" fmla="*/ 0 h 42"/>
              <a:gd name="T12" fmla="*/ 10 w 19"/>
              <a:gd name="T13" fmla="*/ 0 h 42"/>
              <a:gd name="T14" fmla="*/ 14 w 19"/>
              <a:gd name="T15" fmla="*/ 0 h 42"/>
              <a:gd name="T16" fmla="*/ 16 w 19"/>
              <a:gd name="T17" fmla="*/ 2 h 42"/>
              <a:gd name="T18" fmla="*/ 17 w 19"/>
              <a:gd name="T19" fmla="*/ 5 h 42"/>
              <a:gd name="T20" fmla="*/ 19 w 19"/>
              <a:gd name="T21" fmla="*/ 6 h 42"/>
              <a:gd name="T22" fmla="*/ 19 w 19"/>
              <a:gd name="T23" fmla="*/ 8 h 42"/>
              <a:gd name="T24" fmla="*/ 19 w 19"/>
              <a:gd name="T25" fmla="*/ 11 h 42"/>
              <a:gd name="T26" fmla="*/ 19 w 19"/>
              <a:gd name="T27" fmla="*/ 13 h 42"/>
              <a:gd name="T28" fmla="*/ 19 w 19"/>
              <a:gd name="T29" fmla="*/ 16 h 42"/>
              <a:gd name="T30" fmla="*/ 17 w 19"/>
              <a:gd name="T31" fmla="*/ 18 h 42"/>
              <a:gd name="T32" fmla="*/ 15 w 19"/>
              <a:gd name="T33" fmla="*/ 20 h 42"/>
              <a:gd name="T34" fmla="*/ 17 w 19"/>
              <a:gd name="T35" fmla="*/ 22 h 42"/>
              <a:gd name="T36" fmla="*/ 19 w 19"/>
              <a:gd name="T37" fmla="*/ 23 h 42"/>
              <a:gd name="T38" fmla="*/ 19 w 19"/>
              <a:gd name="T39" fmla="*/ 26 h 42"/>
              <a:gd name="T40" fmla="*/ 19 w 19"/>
              <a:gd name="T41" fmla="*/ 31 h 42"/>
              <a:gd name="T42" fmla="*/ 19 w 19"/>
              <a:gd name="T43" fmla="*/ 34 h 42"/>
              <a:gd name="T44" fmla="*/ 19 w 19"/>
              <a:gd name="T45" fmla="*/ 36 h 42"/>
              <a:gd name="T46" fmla="*/ 17 w 19"/>
              <a:gd name="T47" fmla="*/ 37 h 42"/>
              <a:gd name="T48" fmla="*/ 17 w 19"/>
              <a:gd name="T49" fmla="*/ 39 h 42"/>
              <a:gd name="T50" fmla="*/ 14 w 19"/>
              <a:gd name="T51" fmla="*/ 42 h 42"/>
              <a:gd name="T52" fmla="*/ 10 w 19"/>
              <a:gd name="T53" fmla="*/ 42 h 42"/>
              <a:gd name="T54" fmla="*/ 5 w 19"/>
              <a:gd name="T55" fmla="*/ 42 h 42"/>
              <a:gd name="T56" fmla="*/ 2 w 19"/>
              <a:gd name="T57" fmla="*/ 39 h 42"/>
              <a:gd name="T58" fmla="*/ 1 w 19"/>
              <a:gd name="T59" fmla="*/ 37 h 42"/>
              <a:gd name="T60" fmla="*/ 1 w 19"/>
              <a:gd name="T61" fmla="*/ 36 h 42"/>
              <a:gd name="T62" fmla="*/ 0 w 19"/>
              <a:gd name="T63" fmla="*/ 34 h 42"/>
              <a:gd name="T64" fmla="*/ 0 w 19"/>
              <a:gd name="T65" fmla="*/ 31 h 42"/>
              <a:gd name="T66" fmla="*/ 0 w 19"/>
              <a:gd name="T67" fmla="*/ 26 h 42"/>
              <a:gd name="T68" fmla="*/ 1 w 19"/>
              <a:gd name="T69" fmla="*/ 23 h 42"/>
              <a:gd name="T70" fmla="*/ 1 w 19"/>
              <a:gd name="T71" fmla="*/ 22 h 42"/>
              <a:gd name="T72" fmla="*/ 3 w 19"/>
              <a:gd name="T73" fmla="*/ 20 h 42"/>
              <a:gd name="T74" fmla="*/ 1 w 19"/>
              <a:gd name="T75" fmla="*/ 18 h 42"/>
              <a:gd name="T76" fmla="*/ 1 w 19"/>
              <a:gd name="T77" fmla="*/ 16 h 42"/>
              <a:gd name="T78" fmla="*/ 0 w 19"/>
              <a:gd name="T79" fmla="*/ 13 h 42"/>
              <a:gd name="T80" fmla="*/ 0 w 19"/>
              <a:gd name="T81" fmla="*/ 11 h 42"/>
              <a:gd name="T82" fmla="*/ 12 w 19"/>
              <a:gd name="T83" fmla="*/ 8 h 42"/>
              <a:gd name="T84" fmla="*/ 11 w 19"/>
              <a:gd name="T85" fmla="*/ 6 h 42"/>
              <a:gd name="T86" fmla="*/ 10 w 19"/>
              <a:gd name="T87" fmla="*/ 6 h 42"/>
              <a:gd name="T88" fmla="*/ 7 w 19"/>
              <a:gd name="T89" fmla="*/ 6 h 42"/>
              <a:gd name="T90" fmla="*/ 6 w 19"/>
              <a:gd name="T91" fmla="*/ 15 h 42"/>
              <a:gd name="T92" fmla="*/ 7 w 19"/>
              <a:gd name="T93" fmla="*/ 17 h 42"/>
              <a:gd name="T94" fmla="*/ 10 w 19"/>
              <a:gd name="T95" fmla="*/ 17 h 42"/>
              <a:gd name="T96" fmla="*/ 11 w 19"/>
              <a:gd name="T97" fmla="*/ 17 h 42"/>
              <a:gd name="T98" fmla="*/ 12 w 19"/>
              <a:gd name="T99" fmla="*/ 15 h 42"/>
              <a:gd name="T100" fmla="*/ 12 w 19"/>
              <a:gd name="T101" fmla="*/ 25 h 42"/>
              <a:gd name="T102" fmla="*/ 11 w 19"/>
              <a:gd name="T103" fmla="*/ 23 h 42"/>
              <a:gd name="T104" fmla="*/ 10 w 19"/>
              <a:gd name="T105" fmla="*/ 22 h 42"/>
              <a:gd name="T106" fmla="*/ 7 w 19"/>
              <a:gd name="T107" fmla="*/ 23 h 42"/>
              <a:gd name="T108" fmla="*/ 6 w 19"/>
              <a:gd name="T109" fmla="*/ 25 h 42"/>
              <a:gd name="T110" fmla="*/ 6 w 19"/>
              <a:gd name="T111" fmla="*/ 34 h 42"/>
              <a:gd name="T112" fmla="*/ 7 w 19"/>
              <a:gd name="T113" fmla="*/ 36 h 42"/>
              <a:gd name="T114" fmla="*/ 10 w 19"/>
              <a:gd name="T115" fmla="*/ 37 h 42"/>
              <a:gd name="T116" fmla="*/ 11 w 19"/>
              <a:gd name="T117" fmla="*/ 36 h 42"/>
              <a:gd name="T118" fmla="*/ 12 w 19"/>
              <a:gd name="T119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9" h="42">
                <a:moveTo>
                  <a:pt x="0" y="11"/>
                </a:move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lnTo>
                  <a:pt x="1" y="6"/>
                </a:lnTo>
                <a:lnTo>
                  <a:pt x="1" y="6"/>
                </a:lnTo>
                <a:lnTo>
                  <a:pt x="1" y="5"/>
                </a:lnTo>
                <a:lnTo>
                  <a:pt x="1" y="5"/>
                </a:lnTo>
                <a:lnTo>
                  <a:pt x="2" y="2"/>
                </a:lnTo>
                <a:lnTo>
                  <a:pt x="2" y="2"/>
                </a:lnTo>
                <a:lnTo>
                  <a:pt x="5" y="0"/>
                </a:lnTo>
                <a:lnTo>
                  <a:pt x="5" y="0"/>
                </a:lnTo>
                <a:lnTo>
                  <a:pt x="10" y="0"/>
                </a:lnTo>
                <a:lnTo>
                  <a:pt x="10" y="0"/>
                </a:lnTo>
                <a:lnTo>
                  <a:pt x="14" y="0"/>
                </a:lnTo>
                <a:lnTo>
                  <a:pt x="14" y="0"/>
                </a:lnTo>
                <a:lnTo>
                  <a:pt x="16" y="2"/>
                </a:lnTo>
                <a:lnTo>
                  <a:pt x="16" y="2"/>
                </a:lnTo>
                <a:lnTo>
                  <a:pt x="17" y="5"/>
                </a:lnTo>
                <a:lnTo>
                  <a:pt x="17" y="5"/>
                </a:lnTo>
                <a:lnTo>
                  <a:pt x="19" y="6"/>
                </a:lnTo>
                <a:lnTo>
                  <a:pt x="19" y="6"/>
                </a:lnTo>
                <a:lnTo>
                  <a:pt x="19" y="8"/>
                </a:lnTo>
                <a:lnTo>
                  <a:pt x="19" y="8"/>
                </a:lnTo>
                <a:lnTo>
                  <a:pt x="19" y="11"/>
                </a:lnTo>
                <a:lnTo>
                  <a:pt x="19" y="11"/>
                </a:lnTo>
                <a:lnTo>
                  <a:pt x="19" y="13"/>
                </a:lnTo>
                <a:lnTo>
                  <a:pt x="19" y="13"/>
                </a:lnTo>
                <a:lnTo>
                  <a:pt x="19" y="16"/>
                </a:lnTo>
                <a:lnTo>
                  <a:pt x="19" y="16"/>
                </a:lnTo>
                <a:lnTo>
                  <a:pt x="17" y="18"/>
                </a:lnTo>
                <a:lnTo>
                  <a:pt x="17" y="18"/>
                </a:lnTo>
                <a:lnTo>
                  <a:pt x="15" y="20"/>
                </a:lnTo>
                <a:lnTo>
                  <a:pt x="15" y="20"/>
                </a:lnTo>
                <a:lnTo>
                  <a:pt x="17" y="22"/>
                </a:lnTo>
                <a:lnTo>
                  <a:pt x="17" y="22"/>
                </a:lnTo>
                <a:lnTo>
                  <a:pt x="19" y="23"/>
                </a:lnTo>
                <a:lnTo>
                  <a:pt x="19" y="23"/>
                </a:lnTo>
                <a:lnTo>
                  <a:pt x="19" y="26"/>
                </a:lnTo>
                <a:lnTo>
                  <a:pt x="19" y="26"/>
                </a:lnTo>
                <a:lnTo>
                  <a:pt x="19" y="31"/>
                </a:lnTo>
                <a:lnTo>
                  <a:pt x="19" y="31"/>
                </a:lnTo>
                <a:lnTo>
                  <a:pt x="19" y="34"/>
                </a:lnTo>
                <a:lnTo>
                  <a:pt x="19" y="34"/>
                </a:lnTo>
                <a:lnTo>
                  <a:pt x="19" y="36"/>
                </a:lnTo>
                <a:lnTo>
                  <a:pt x="19" y="36"/>
                </a:lnTo>
                <a:lnTo>
                  <a:pt x="17" y="37"/>
                </a:lnTo>
                <a:lnTo>
                  <a:pt x="17" y="37"/>
                </a:lnTo>
                <a:lnTo>
                  <a:pt x="17" y="39"/>
                </a:lnTo>
                <a:lnTo>
                  <a:pt x="17" y="39"/>
                </a:lnTo>
                <a:lnTo>
                  <a:pt x="14" y="42"/>
                </a:lnTo>
                <a:lnTo>
                  <a:pt x="14" y="42"/>
                </a:lnTo>
                <a:lnTo>
                  <a:pt x="10" y="42"/>
                </a:lnTo>
                <a:lnTo>
                  <a:pt x="10" y="42"/>
                </a:lnTo>
                <a:lnTo>
                  <a:pt x="5" y="42"/>
                </a:lnTo>
                <a:lnTo>
                  <a:pt x="5" y="42"/>
                </a:lnTo>
                <a:lnTo>
                  <a:pt x="2" y="39"/>
                </a:lnTo>
                <a:lnTo>
                  <a:pt x="2" y="39"/>
                </a:lnTo>
                <a:lnTo>
                  <a:pt x="1" y="37"/>
                </a:lnTo>
                <a:lnTo>
                  <a:pt x="1" y="37"/>
                </a:lnTo>
                <a:lnTo>
                  <a:pt x="1" y="36"/>
                </a:lnTo>
                <a:lnTo>
                  <a:pt x="1" y="36"/>
                </a:lnTo>
                <a:lnTo>
                  <a:pt x="0" y="34"/>
                </a:lnTo>
                <a:lnTo>
                  <a:pt x="0" y="34"/>
                </a:lnTo>
                <a:lnTo>
                  <a:pt x="0" y="31"/>
                </a:lnTo>
                <a:lnTo>
                  <a:pt x="0" y="31"/>
                </a:lnTo>
                <a:lnTo>
                  <a:pt x="0" y="26"/>
                </a:lnTo>
                <a:lnTo>
                  <a:pt x="0" y="26"/>
                </a:lnTo>
                <a:lnTo>
                  <a:pt x="1" y="23"/>
                </a:lnTo>
                <a:lnTo>
                  <a:pt x="1" y="23"/>
                </a:lnTo>
                <a:lnTo>
                  <a:pt x="1" y="22"/>
                </a:lnTo>
                <a:lnTo>
                  <a:pt x="1" y="22"/>
                </a:lnTo>
                <a:lnTo>
                  <a:pt x="3" y="20"/>
                </a:lnTo>
                <a:lnTo>
                  <a:pt x="3" y="20"/>
                </a:lnTo>
                <a:lnTo>
                  <a:pt x="1" y="18"/>
                </a:lnTo>
                <a:lnTo>
                  <a:pt x="1" y="18"/>
                </a:lnTo>
                <a:lnTo>
                  <a:pt x="1" y="16"/>
                </a:lnTo>
                <a:lnTo>
                  <a:pt x="1" y="16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close/>
                <a:moveTo>
                  <a:pt x="12" y="8"/>
                </a:moveTo>
                <a:lnTo>
                  <a:pt x="12" y="8"/>
                </a:lnTo>
                <a:lnTo>
                  <a:pt x="11" y="6"/>
                </a:lnTo>
                <a:lnTo>
                  <a:pt x="11" y="6"/>
                </a:lnTo>
                <a:lnTo>
                  <a:pt x="10" y="6"/>
                </a:lnTo>
                <a:lnTo>
                  <a:pt x="10" y="6"/>
                </a:lnTo>
                <a:lnTo>
                  <a:pt x="7" y="6"/>
                </a:lnTo>
                <a:lnTo>
                  <a:pt x="7" y="6"/>
                </a:lnTo>
                <a:lnTo>
                  <a:pt x="6" y="8"/>
                </a:lnTo>
                <a:lnTo>
                  <a:pt x="6" y="15"/>
                </a:lnTo>
                <a:lnTo>
                  <a:pt x="6" y="15"/>
                </a:lnTo>
                <a:lnTo>
                  <a:pt x="7" y="17"/>
                </a:lnTo>
                <a:lnTo>
                  <a:pt x="7" y="17"/>
                </a:lnTo>
                <a:lnTo>
                  <a:pt x="10" y="17"/>
                </a:lnTo>
                <a:lnTo>
                  <a:pt x="10" y="17"/>
                </a:lnTo>
                <a:lnTo>
                  <a:pt x="11" y="17"/>
                </a:lnTo>
                <a:lnTo>
                  <a:pt x="11" y="17"/>
                </a:lnTo>
                <a:lnTo>
                  <a:pt x="12" y="15"/>
                </a:lnTo>
                <a:lnTo>
                  <a:pt x="12" y="8"/>
                </a:lnTo>
                <a:close/>
                <a:moveTo>
                  <a:pt x="12" y="25"/>
                </a:moveTo>
                <a:lnTo>
                  <a:pt x="12" y="25"/>
                </a:lnTo>
                <a:lnTo>
                  <a:pt x="11" y="23"/>
                </a:lnTo>
                <a:lnTo>
                  <a:pt x="11" y="23"/>
                </a:lnTo>
                <a:lnTo>
                  <a:pt x="10" y="22"/>
                </a:lnTo>
                <a:lnTo>
                  <a:pt x="10" y="22"/>
                </a:lnTo>
                <a:lnTo>
                  <a:pt x="7" y="23"/>
                </a:lnTo>
                <a:lnTo>
                  <a:pt x="7" y="23"/>
                </a:lnTo>
                <a:lnTo>
                  <a:pt x="6" y="25"/>
                </a:lnTo>
                <a:lnTo>
                  <a:pt x="6" y="34"/>
                </a:lnTo>
                <a:lnTo>
                  <a:pt x="6" y="34"/>
                </a:lnTo>
                <a:lnTo>
                  <a:pt x="7" y="36"/>
                </a:lnTo>
                <a:lnTo>
                  <a:pt x="7" y="36"/>
                </a:lnTo>
                <a:lnTo>
                  <a:pt x="10" y="37"/>
                </a:lnTo>
                <a:lnTo>
                  <a:pt x="10" y="37"/>
                </a:lnTo>
                <a:lnTo>
                  <a:pt x="11" y="36"/>
                </a:lnTo>
                <a:lnTo>
                  <a:pt x="11" y="36"/>
                </a:lnTo>
                <a:lnTo>
                  <a:pt x="12" y="34"/>
                </a:lnTo>
                <a:lnTo>
                  <a:pt x="12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58" name="Freeform 1284">
            <a:extLst>
              <a:ext uri="{FF2B5EF4-FFF2-40B4-BE49-F238E27FC236}">
                <a16:creationId xmlns:a16="http://schemas.microsoft.com/office/drawing/2014/main" id="{EA718467-7823-49B7-B063-317B636F32AD}"/>
              </a:ext>
            </a:extLst>
          </p:cNvPr>
          <p:cNvSpPr>
            <a:spLocks noEditPoints="1"/>
          </p:cNvSpPr>
          <p:nvPr/>
        </p:nvSpPr>
        <p:spPr bwMode="auto">
          <a:xfrm>
            <a:off x="2788680" y="5883458"/>
            <a:ext cx="30163" cy="69850"/>
          </a:xfrm>
          <a:custGeom>
            <a:avLst/>
            <a:gdLst>
              <a:gd name="T0" fmla="*/ 10 w 19"/>
              <a:gd name="T1" fmla="*/ 25 h 44"/>
              <a:gd name="T2" fmla="*/ 10 w 19"/>
              <a:gd name="T3" fmla="*/ 25 h 44"/>
              <a:gd name="T4" fmla="*/ 9 w 19"/>
              <a:gd name="T5" fmla="*/ 26 h 44"/>
              <a:gd name="T6" fmla="*/ 8 w 19"/>
              <a:gd name="T7" fmla="*/ 26 h 44"/>
              <a:gd name="T8" fmla="*/ 4 w 19"/>
              <a:gd name="T9" fmla="*/ 25 h 44"/>
              <a:gd name="T10" fmla="*/ 3 w 19"/>
              <a:gd name="T11" fmla="*/ 24 h 44"/>
              <a:gd name="T12" fmla="*/ 1 w 19"/>
              <a:gd name="T13" fmla="*/ 23 h 44"/>
              <a:gd name="T14" fmla="*/ 1 w 19"/>
              <a:gd name="T15" fmla="*/ 20 h 44"/>
              <a:gd name="T16" fmla="*/ 1 w 19"/>
              <a:gd name="T17" fmla="*/ 18 h 44"/>
              <a:gd name="T18" fmla="*/ 0 w 19"/>
              <a:gd name="T19" fmla="*/ 14 h 44"/>
              <a:gd name="T20" fmla="*/ 1 w 19"/>
              <a:gd name="T21" fmla="*/ 10 h 44"/>
              <a:gd name="T22" fmla="*/ 1 w 19"/>
              <a:gd name="T23" fmla="*/ 8 h 44"/>
              <a:gd name="T24" fmla="*/ 1 w 19"/>
              <a:gd name="T25" fmla="*/ 6 h 44"/>
              <a:gd name="T26" fmla="*/ 3 w 19"/>
              <a:gd name="T27" fmla="*/ 5 h 44"/>
              <a:gd name="T28" fmla="*/ 5 w 19"/>
              <a:gd name="T29" fmla="*/ 1 h 44"/>
              <a:gd name="T30" fmla="*/ 10 w 19"/>
              <a:gd name="T31" fmla="*/ 0 h 44"/>
              <a:gd name="T32" fmla="*/ 14 w 19"/>
              <a:gd name="T33" fmla="*/ 1 h 44"/>
              <a:gd name="T34" fmla="*/ 18 w 19"/>
              <a:gd name="T35" fmla="*/ 5 h 44"/>
              <a:gd name="T36" fmla="*/ 18 w 19"/>
              <a:gd name="T37" fmla="*/ 6 h 44"/>
              <a:gd name="T38" fmla="*/ 19 w 19"/>
              <a:gd name="T39" fmla="*/ 8 h 44"/>
              <a:gd name="T40" fmla="*/ 19 w 19"/>
              <a:gd name="T41" fmla="*/ 10 h 44"/>
              <a:gd name="T42" fmla="*/ 19 w 19"/>
              <a:gd name="T43" fmla="*/ 14 h 44"/>
              <a:gd name="T44" fmla="*/ 19 w 19"/>
              <a:gd name="T45" fmla="*/ 16 h 44"/>
              <a:gd name="T46" fmla="*/ 19 w 19"/>
              <a:gd name="T47" fmla="*/ 19 h 44"/>
              <a:gd name="T48" fmla="*/ 19 w 19"/>
              <a:gd name="T49" fmla="*/ 20 h 44"/>
              <a:gd name="T50" fmla="*/ 10 w 19"/>
              <a:gd name="T51" fmla="*/ 44 h 44"/>
              <a:gd name="T52" fmla="*/ 6 w 19"/>
              <a:gd name="T53" fmla="*/ 18 h 44"/>
              <a:gd name="T54" fmla="*/ 8 w 19"/>
              <a:gd name="T55" fmla="*/ 20 h 44"/>
              <a:gd name="T56" fmla="*/ 10 w 19"/>
              <a:gd name="T57" fmla="*/ 20 h 44"/>
              <a:gd name="T58" fmla="*/ 11 w 19"/>
              <a:gd name="T59" fmla="*/ 20 h 44"/>
              <a:gd name="T60" fmla="*/ 13 w 19"/>
              <a:gd name="T61" fmla="*/ 18 h 44"/>
              <a:gd name="T62" fmla="*/ 13 w 19"/>
              <a:gd name="T63" fmla="*/ 10 h 44"/>
              <a:gd name="T64" fmla="*/ 11 w 19"/>
              <a:gd name="T65" fmla="*/ 8 h 44"/>
              <a:gd name="T66" fmla="*/ 10 w 19"/>
              <a:gd name="T67" fmla="*/ 6 h 44"/>
              <a:gd name="T68" fmla="*/ 8 w 19"/>
              <a:gd name="T69" fmla="*/ 8 h 44"/>
              <a:gd name="T70" fmla="*/ 6 w 19"/>
              <a:gd name="T71" fmla="*/ 1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" h="44">
                <a:moveTo>
                  <a:pt x="3" y="44"/>
                </a:moveTo>
                <a:lnTo>
                  <a:pt x="10" y="25"/>
                </a:lnTo>
                <a:lnTo>
                  <a:pt x="10" y="25"/>
                </a:lnTo>
                <a:lnTo>
                  <a:pt x="10" y="25"/>
                </a:lnTo>
                <a:lnTo>
                  <a:pt x="9" y="26"/>
                </a:lnTo>
                <a:lnTo>
                  <a:pt x="9" y="26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3" y="24"/>
                </a:lnTo>
                <a:lnTo>
                  <a:pt x="3" y="24"/>
                </a:lnTo>
                <a:lnTo>
                  <a:pt x="1" y="23"/>
                </a:lnTo>
                <a:lnTo>
                  <a:pt x="1" y="23"/>
                </a:lnTo>
                <a:lnTo>
                  <a:pt x="1" y="20"/>
                </a:lnTo>
                <a:lnTo>
                  <a:pt x="1" y="20"/>
                </a:lnTo>
                <a:lnTo>
                  <a:pt x="1" y="18"/>
                </a:lnTo>
                <a:lnTo>
                  <a:pt x="1" y="18"/>
                </a:lnTo>
                <a:lnTo>
                  <a:pt x="0" y="14"/>
                </a:lnTo>
                <a:lnTo>
                  <a:pt x="0" y="14"/>
                </a:lnTo>
                <a:lnTo>
                  <a:pt x="1" y="10"/>
                </a:lnTo>
                <a:lnTo>
                  <a:pt x="1" y="10"/>
                </a:lnTo>
                <a:lnTo>
                  <a:pt x="1" y="8"/>
                </a:lnTo>
                <a:lnTo>
                  <a:pt x="1" y="8"/>
                </a:lnTo>
                <a:lnTo>
                  <a:pt x="1" y="6"/>
                </a:lnTo>
                <a:lnTo>
                  <a:pt x="1" y="6"/>
                </a:lnTo>
                <a:lnTo>
                  <a:pt x="3" y="5"/>
                </a:lnTo>
                <a:lnTo>
                  <a:pt x="3" y="5"/>
                </a:lnTo>
                <a:lnTo>
                  <a:pt x="5" y="1"/>
                </a:lnTo>
                <a:lnTo>
                  <a:pt x="5" y="1"/>
                </a:lnTo>
                <a:lnTo>
                  <a:pt x="10" y="0"/>
                </a:lnTo>
                <a:lnTo>
                  <a:pt x="10" y="0"/>
                </a:lnTo>
                <a:lnTo>
                  <a:pt x="14" y="1"/>
                </a:lnTo>
                <a:lnTo>
                  <a:pt x="14" y="1"/>
                </a:lnTo>
                <a:lnTo>
                  <a:pt x="18" y="5"/>
                </a:lnTo>
                <a:lnTo>
                  <a:pt x="18" y="5"/>
                </a:lnTo>
                <a:lnTo>
                  <a:pt x="18" y="6"/>
                </a:lnTo>
                <a:lnTo>
                  <a:pt x="18" y="6"/>
                </a:lnTo>
                <a:lnTo>
                  <a:pt x="19" y="8"/>
                </a:lnTo>
                <a:lnTo>
                  <a:pt x="19" y="8"/>
                </a:lnTo>
                <a:lnTo>
                  <a:pt x="19" y="10"/>
                </a:lnTo>
                <a:lnTo>
                  <a:pt x="19" y="10"/>
                </a:lnTo>
                <a:lnTo>
                  <a:pt x="19" y="14"/>
                </a:lnTo>
                <a:lnTo>
                  <a:pt x="19" y="14"/>
                </a:lnTo>
                <a:lnTo>
                  <a:pt x="19" y="16"/>
                </a:lnTo>
                <a:lnTo>
                  <a:pt x="19" y="16"/>
                </a:lnTo>
                <a:lnTo>
                  <a:pt x="19" y="19"/>
                </a:lnTo>
                <a:lnTo>
                  <a:pt x="19" y="19"/>
                </a:lnTo>
                <a:lnTo>
                  <a:pt x="19" y="20"/>
                </a:lnTo>
                <a:lnTo>
                  <a:pt x="19" y="20"/>
                </a:lnTo>
                <a:lnTo>
                  <a:pt x="18" y="23"/>
                </a:lnTo>
                <a:lnTo>
                  <a:pt x="10" y="44"/>
                </a:lnTo>
                <a:lnTo>
                  <a:pt x="3" y="44"/>
                </a:lnTo>
                <a:close/>
                <a:moveTo>
                  <a:pt x="6" y="18"/>
                </a:moveTo>
                <a:lnTo>
                  <a:pt x="6" y="18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1" y="20"/>
                </a:lnTo>
                <a:lnTo>
                  <a:pt x="11" y="20"/>
                </a:lnTo>
                <a:lnTo>
                  <a:pt x="13" y="18"/>
                </a:lnTo>
                <a:lnTo>
                  <a:pt x="13" y="10"/>
                </a:lnTo>
                <a:lnTo>
                  <a:pt x="13" y="10"/>
                </a:lnTo>
                <a:lnTo>
                  <a:pt x="11" y="8"/>
                </a:lnTo>
                <a:lnTo>
                  <a:pt x="11" y="8"/>
                </a:lnTo>
                <a:lnTo>
                  <a:pt x="10" y="6"/>
                </a:lnTo>
                <a:lnTo>
                  <a:pt x="10" y="6"/>
                </a:lnTo>
                <a:lnTo>
                  <a:pt x="8" y="8"/>
                </a:lnTo>
                <a:lnTo>
                  <a:pt x="8" y="8"/>
                </a:lnTo>
                <a:lnTo>
                  <a:pt x="6" y="10"/>
                </a:lnTo>
                <a:lnTo>
                  <a:pt x="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59" name="Freeform 1285">
            <a:extLst>
              <a:ext uri="{FF2B5EF4-FFF2-40B4-BE49-F238E27FC236}">
                <a16:creationId xmlns:a16="http://schemas.microsoft.com/office/drawing/2014/main" id="{80166B42-D145-4B5E-959A-4F00DBFDD7EA}"/>
              </a:ext>
            </a:extLst>
          </p:cNvPr>
          <p:cNvSpPr>
            <a:spLocks noEditPoints="1"/>
          </p:cNvSpPr>
          <p:nvPr/>
        </p:nvSpPr>
        <p:spPr bwMode="auto">
          <a:xfrm>
            <a:off x="2825193" y="5883458"/>
            <a:ext cx="30163" cy="69850"/>
          </a:xfrm>
          <a:custGeom>
            <a:avLst/>
            <a:gdLst>
              <a:gd name="T0" fmla="*/ 0 w 19"/>
              <a:gd name="T1" fmla="*/ 10 h 44"/>
              <a:gd name="T2" fmla="*/ 0 w 19"/>
              <a:gd name="T3" fmla="*/ 10 h 44"/>
              <a:gd name="T4" fmla="*/ 1 w 19"/>
              <a:gd name="T5" fmla="*/ 6 h 44"/>
              <a:gd name="T6" fmla="*/ 1 w 19"/>
              <a:gd name="T7" fmla="*/ 6 h 44"/>
              <a:gd name="T8" fmla="*/ 3 w 19"/>
              <a:gd name="T9" fmla="*/ 3 h 44"/>
              <a:gd name="T10" fmla="*/ 3 w 19"/>
              <a:gd name="T11" fmla="*/ 3 h 44"/>
              <a:gd name="T12" fmla="*/ 6 w 19"/>
              <a:gd name="T13" fmla="*/ 1 h 44"/>
              <a:gd name="T14" fmla="*/ 6 w 19"/>
              <a:gd name="T15" fmla="*/ 1 h 44"/>
              <a:gd name="T16" fmla="*/ 10 w 19"/>
              <a:gd name="T17" fmla="*/ 0 h 44"/>
              <a:gd name="T18" fmla="*/ 10 w 19"/>
              <a:gd name="T19" fmla="*/ 0 h 44"/>
              <a:gd name="T20" fmla="*/ 12 w 19"/>
              <a:gd name="T21" fmla="*/ 1 h 44"/>
              <a:gd name="T22" fmla="*/ 12 w 19"/>
              <a:gd name="T23" fmla="*/ 1 h 44"/>
              <a:gd name="T24" fmla="*/ 16 w 19"/>
              <a:gd name="T25" fmla="*/ 3 h 44"/>
              <a:gd name="T26" fmla="*/ 16 w 19"/>
              <a:gd name="T27" fmla="*/ 3 h 44"/>
              <a:gd name="T28" fmla="*/ 17 w 19"/>
              <a:gd name="T29" fmla="*/ 6 h 44"/>
              <a:gd name="T30" fmla="*/ 17 w 19"/>
              <a:gd name="T31" fmla="*/ 6 h 44"/>
              <a:gd name="T32" fmla="*/ 19 w 19"/>
              <a:gd name="T33" fmla="*/ 10 h 44"/>
              <a:gd name="T34" fmla="*/ 19 w 19"/>
              <a:gd name="T35" fmla="*/ 35 h 44"/>
              <a:gd name="T36" fmla="*/ 19 w 19"/>
              <a:gd name="T37" fmla="*/ 35 h 44"/>
              <a:gd name="T38" fmla="*/ 17 w 19"/>
              <a:gd name="T39" fmla="*/ 39 h 44"/>
              <a:gd name="T40" fmla="*/ 17 w 19"/>
              <a:gd name="T41" fmla="*/ 39 h 44"/>
              <a:gd name="T42" fmla="*/ 16 w 19"/>
              <a:gd name="T43" fmla="*/ 41 h 44"/>
              <a:gd name="T44" fmla="*/ 16 w 19"/>
              <a:gd name="T45" fmla="*/ 41 h 44"/>
              <a:gd name="T46" fmla="*/ 12 w 19"/>
              <a:gd name="T47" fmla="*/ 44 h 44"/>
              <a:gd name="T48" fmla="*/ 12 w 19"/>
              <a:gd name="T49" fmla="*/ 44 h 44"/>
              <a:gd name="T50" fmla="*/ 10 w 19"/>
              <a:gd name="T51" fmla="*/ 44 h 44"/>
              <a:gd name="T52" fmla="*/ 10 w 19"/>
              <a:gd name="T53" fmla="*/ 44 h 44"/>
              <a:gd name="T54" fmla="*/ 6 w 19"/>
              <a:gd name="T55" fmla="*/ 44 h 44"/>
              <a:gd name="T56" fmla="*/ 6 w 19"/>
              <a:gd name="T57" fmla="*/ 44 h 44"/>
              <a:gd name="T58" fmla="*/ 3 w 19"/>
              <a:gd name="T59" fmla="*/ 41 h 44"/>
              <a:gd name="T60" fmla="*/ 3 w 19"/>
              <a:gd name="T61" fmla="*/ 41 h 44"/>
              <a:gd name="T62" fmla="*/ 1 w 19"/>
              <a:gd name="T63" fmla="*/ 39 h 44"/>
              <a:gd name="T64" fmla="*/ 1 w 19"/>
              <a:gd name="T65" fmla="*/ 39 h 44"/>
              <a:gd name="T66" fmla="*/ 0 w 19"/>
              <a:gd name="T67" fmla="*/ 35 h 44"/>
              <a:gd name="T68" fmla="*/ 0 w 19"/>
              <a:gd name="T69" fmla="*/ 10 h 44"/>
              <a:gd name="T70" fmla="*/ 6 w 19"/>
              <a:gd name="T71" fmla="*/ 35 h 44"/>
              <a:gd name="T72" fmla="*/ 6 w 19"/>
              <a:gd name="T73" fmla="*/ 35 h 44"/>
              <a:gd name="T74" fmla="*/ 7 w 19"/>
              <a:gd name="T75" fmla="*/ 38 h 44"/>
              <a:gd name="T76" fmla="*/ 7 w 19"/>
              <a:gd name="T77" fmla="*/ 38 h 44"/>
              <a:gd name="T78" fmla="*/ 10 w 19"/>
              <a:gd name="T79" fmla="*/ 38 h 44"/>
              <a:gd name="T80" fmla="*/ 10 w 19"/>
              <a:gd name="T81" fmla="*/ 38 h 44"/>
              <a:gd name="T82" fmla="*/ 11 w 19"/>
              <a:gd name="T83" fmla="*/ 38 h 44"/>
              <a:gd name="T84" fmla="*/ 11 w 19"/>
              <a:gd name="T85" fmla="*/ 38 h 44"/>
              <a:gd name="T86" fmla="*/ 12 w 19"/>
              <a:gd name="T87" fmla="*/ 35 h 44"/>
              <a:gd name="T88" fmla="*/ 12 w 19"/>
              <a:gd name="T89" fmla="*/ 10 h 44"/>
              <a:gd name="T90" fmla="*/ 12 w 19"/>
              <a:gd name="T91" fmla="*/ 10 h 44"/>
              <a:gd name="T92" fmla="*/ 11 w 19"/>
              <a:gd name="T93" fmla="*/ 8 h 44"/>
              <a:gd name="T94" fmla="*/ 11 w 19"/>
              <a:gd name="T95" fmla="*/ 8 h 44"/>
              <a:gd name="T96" fmla="*/ 10 w 19"/>
              <a:gd name="T97" fmla="*/ 6 h 44"/>
              <a:gd name="T98" fmla="*/ 10 w 19"/>
              <a:gd name="T99" fmla="*/ 6 h 44"/>
              <a:gd name="T100" fmla="*/ 7 w 19"/>
              <a:gd name="T101" fmla="*/ 8 h 44"/>
              <a:gd name="T102" fmla="*/ 7 w 19"/>
              <a:gd name="T103" fmla="*/ 8 h 44"/>
              <a:gd name="T104" fmla="*/ 6 w 19"/>
              <a:gd name="T105" fmla="*/ 10 h 44"/>
              <a:gd name="T106" fmla="*/ 6 w 19"/>
              <a:gd name="T107" fmla="*/ 35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9" h="44">
                <a:moveTo>
                  <a:pt x="0" y="10"/>
                </a:moveTo>
                <a:lnTo>
                  <a:pt x="0" y="10"/>
                </a:lnTo>
                <a:lnTo>
                  <a:pt x="1" y="6"/>
                </a:lnTo>
                <a:lnTo>
                  <a:pt x="1" y="6"/>
                </a:lnTo>
                <a:lnTo>
                  <a:pt x="3" y="3"/>
                </a:lnTo>
                <a:lnTo>
                  <a:pt x="3" y="3"/>
                </a:lnTo>
                <a:lnTo>
                  <a:pt x="6" y="1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6" y="3"/>
                </a:lnTo>
                <a:lnTo>
                  <a:pt x="16" y="3"/>
                </a:lnTo>
                <a:lnTo>
                  <a:pt x="17" y="6"/>
                </a:lnTo>
                <a:lnTo>
                  <a:pt x="17" y="6"/>
                </a:lnTo>
                <a:lnTo>
                  <a:pt x="19" y="10"/>
                </a:lnTo>
                <a:lnTo>
                  <a:pt x="19" y="35"/>
                </a:lnTo>
                <a:lnTo>
                  <a:pt x="19" y="35"/>
                </a:lnTo>
                <a:lnTo>
                  <a:pt x="17" y="39"/>
                </a:lnTo>
                <a:lnTo>
                  <a:pt x="17" y="39"/>
                </a:lnTo>
                <a:lnTo>
                  <a:pt x="16" y="41"/>
                </a:lnTo>
                <a:lnTo>
                  <a:pt x="16" y="41"/>
                </a:lnTo>
                <a:lnTo>
                  <a:pt x="12" y="44"/>
                </a:lnTo>
                <a:lnTo>
                  <a:pt x="12" y="44"/>
                </a:lnTo>
                <a:lnTo>
                  <a:pt x="10" y="44"/>
                </a:lnTo>
                <a:lnTo>
                  <a:pt x="10" y="44"/>
                </a:lnTo>
                <a:lnTo>
                  <a:pt x="6" y="44"/>
                </a:lnTo>
                <a:lnTo>
                  <a:pt x="6" y="44"/>
                </a:lnTo>
                <a:lnTo>
                  <a:pt x="3" y="41"/>
                </a:lnTo>
                <a:lnTo>
                  <a:pt x="3" y="41"/>
                </a:lnTo>
                <a:lnTo>
                  <a:pt x="1" y="39"/>
                </a:lnTo>
                <a:lnTo>
                  <a:pt x="1" y="39"/>
                </a:lnTo>
                <a:lnTo>
                  <a:pt x="0" y="35"/>
                </a:lnTo>
                <a:lnTo>
                  <a:pt x="0" y="10"/>
                </a:lnTo>
                <a:close/>
                <a:moveTo>
                  <a:pt x="6" y="35"/>
                </a:moveTo>
                <a:lnTo>
                  <a:pt x="6" y="35"/>
                </a:lnTo>
                <a:lnTo>
                  <a:pt x="7" y="38"/>
                </a:lnTo>
                <a:lnTo>
                  <a:pt x="7" y="38"/>
                </a:lnTo>
                <a:lnTo>
                  <a:pt x="10" y="38"/>
                </a:lnTo>
                <a:lnTo>
                  <a:pt x="10" y="38"/>
                </a:lnTo>
                <a:lnTo>
                  <a:pt x="11" y="38"/>
                </a:lnTo>
                <a:lnTo>
                  <a:pt x="11" y="38"/>
                </a:lnTo>
                <a:lnTo>
                  <a:pt x="12" y="35"/>
                </a:lnTo>
                <a:lnTo>
                  <a:pt x="12" y="10"/>
                </a:lnTo>
                <a:lnTo>
                  <a:pt x="12" y="10"/>
                </a:lnTo>
                <a:lnTo>
                  <a:pt x="11" y="8"/>
                </a:lnTo>
                <a:lnTo>
                  <a:pt x="11" y="8"/>
                </a:lnTo>
                <a:lnTo>
                  <a:pt x="10" y="6"/>
                </a:lnTo>
                <a:lnTo>
                  <a:pt x="10" y="6"/>
                </a:lnTo>
                <a:lnTo>
                  <a:pt x="7" y="8"/>
                </a:lnTo>
                <a:lnTo>
                  <a:pt x="7" y="8"/>
                </a:lnTo>
                <a:lnTo>
                  <a:pt x="6" y="10"/>
                </a:lnTo>
                <a:lnTo>
                  <a:pt x="6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60" name="Freeform 1286">
            <a:extLst>
              <a:ext uri="{FF2B5EF4-FFF2-40B4-BE49-F238E27FC236}">
                <a16:creationId xmlns:a16="http://schemas.microsoft.com/office/drawing/2014/main" id="{1A521C1B-0676-47B2-ABF6-16BA02D471CE}"/>
              </a:ext>
            </a:extLst>
          </p:cNvPr>
          <p:cNvSpPr>
            <a:spLocks/>
          </p:cNvSpPr>
          <p:nvPr/>
        </p:nvSpPr>
        <p:spPr bwMode="auto">
          <a:xfrm>
            <a:off x="3230005" y="5373871"/>
            <a:ext cx="28575" cy="66675"/>
          </a:xfrm>
          <a:custGeom>
            <a:avLst/>
            <a:gdLst>
              <a:gd name="T0" fmla="*/ 18 w 18"/>
              <a:gd name="T1" fmla="*/ 0 h 42"/>
              <a:gd name="T2" fmla="*/ 18 w 18"/>
              <a:gd name="T3" fmla="*/ 6 h 42"/>
              <a:gd name="T4" fmla="*/ 6 w 18"/>
              <a:gd name="T5" fmla="*/ 6 h 42"/>
              <a:gd name="T6" fmla="*/ 6 w 18"/>
              <a:gd name="T7" fmla="*/ 17 h 42"/>
              <a:gd name="T8" fmla="*/ 6 w 18"/>
              <a:gd name="T9" fmla="*/ 17 h 42"/>
              <a:gd name="T10" fmla="*/ 8 w 18"/>
              <a:gd name="T11" fmla="*/ 16 h 42"/>
              <a:gd name="T12" fmla="*/ 8 w 18"/>
              <a:gd name="T13" fmla="*/ 16 h 42"/>
              <a:gd name="T14" fmla="*/ 11 w 18"/>
              <a:gd name="T15" fmla="*/ 15 h 42"/>
              <a:gd name="T16" fmla="*/ 11 w 18"/>
              <a:gd name="T17" fmla="*/ 15 h 42"/>
              <a:gd name="T18" fmla="*/ 13 w 18"/>
              <a:gd name="T19" fmla="*/ 16 h 42"/>
              <a:gd name="T20" fmla="*/ 16 w 18"/>
              <a:gd name="T21" fmla="*/ 17 h 42"/>
              <a:gd name="T22" fmla="*/ 16 w 18"/>
              <a:gd name="T23" fmla="*/ 17 h 42"/>
              <a:gd name="T24" fmla="*/ 17 w 18"/>
              <a:gd name="T25" fmla="*/ 20 h 42"/>
              <a:gd name="T26" fmla="*/ 18 w 18"/>
              <a:gd name="T27" fmla="*/ 22 h 42"/>
              <a:gd name="T28" fmla="*/ 18 w 18"/>
              <a:gd name="T29" fmla="*/ 34 h 42"/>
              <a:gd name="T30" fmla="*/ 18 w 18"/>
              <a:gd name="T31" fmla="*/ 34 h 42"/>
              <a:gd name="T32" fmla="*/ 17 w 18"/>
              <a:gd name="T33" fmla="*/ 37 h 42"/>
              <a:gd name="T34" fmla="*/ 17 w 18"/>
              <a:gd name="T35" fmla="*/ 37 h 42"/>
              <a:gd name="T36" fmla="*/ 16 w 18"/>
              <a:gd name="T37" fmla="*/ 40 h 42"/>
              <a:gd name="T38" fmla="*/ 16 w 18"/>
              <a:gd name="T39" fmla="*/ 40 h 42"/>
              <a:gd name="T40" fmla="*/ 12 w 18"/>
              <a:gd name="T41" fmla="*/ 42 h 42"/>
              <a:gd name="T42" fmla="*/ 12 w 18"/>
              <a:gd name="T43" fmla="*/ 42 h 42"/>
              <a:gd name="T44" fmla="*/ 8 w 18"/>
              <a:gd name="T45" fmla="*/ 42 h 42"/>
              <a:gd name="T46" fmla="*/ 8 w 18"/>
              <a:gd name="T47" fmla="*/ 42 h 42"/>
              <a:gd name="T48" fmla="*/ 6 w 18"/>
              <a:gd name="T49" fmla="*/ 42 h 42"/>
              <a:gd name="T50" fmla="*/ 6 w 18"/>
              <a:gd name="T51" fmla="*/ 42 h 42"/>
              <a:gd name="T52" fmla="*/ 2 w 18"/>
              <a:gd name="T53" fmla="*/ 40 h 42"/>
              <a:gd name="T54" fmla="*/ 2 w 18"/>
              <a:gd name="T55" fmla="*/ 40 h 42"/>
              <a:gd name="T56" fmla="*/ 1 w 18"/>
              <a:gd name="T57" fmla="*/ 37 h 42"/>
              <a:gd name="T58" fmla="*/ 1 w 18"/>
              <a:gd name="T59" fmla="*/ 37 h 42"/>
              <a:gd name="T60" fmla="*/ 0 w 18"/>
              <a:gd name="T61" fmla="*/ 34 h 42"/>
              <a:gd name="T62" fmla="*/ 0 w 18"/>
              <a:gd name="T63" fmla="*/ 32 h 42"/>
              <a:gd name="T64" fmla="*/ 6 w 18"/>
              <a:gd name="T65" fmla="*/ 32 h 42"/>
              <a:gd name="T66" fmla="*/ 6 w 18"/>
              <a:gd name="T67" fmla="*/ 34 h 42"/>
              <a:gd name="T68" fmla="*/ 6 w 18"/>
              <a:gd name="T69" fmla="*/ 34 h 42"/>
              <a:gd name="T70" fmla="*/ 7 w 18"/>
              <a:gd name="T71" fmla="*/ 36 h 42"/>
              <a:gd name="T72" fmla="*/ 7 w 18"/>
              <a:gd name="T73" fmla="*/ 36 h 42"/>
              <a:gd name="T74" fmla="*/ 10 w 18"/>
              <a:gd name="T75" fmla="*/ 37 h 42"/>
              <a:gd name="T76" fmla="*/ 10 w 18"/>
              <a:gd name="T77" fmla="*/ 37 h 42"/>
              <a:gd name="T78" fmla="*/ 11 w 18"/>
              <a:gd name="T79" fmla="*/ 36 h 42"/>
              <a:gd name="T80" fmla="*/ 11 w 18"/>
              <a:gd name="T81" fmla="*/ 36 h 42"/>
              <a:gd name="T82" fmla="*/ 12 w 18"/>
              <a:gd name="T83" fmla="*/ 34 h 42"/>
              <a:gd name="T84" fmla="*/ 12 w 18"/>
              <a:gd name="T85" fmla="*/ 23 h 42"/>
              <a:gd name="T86" fmla="*/ 12 w 18"/>
              <a:gd name="T87" fmla="*/ 23 h 42"/>
              <a:gd name="T88" fmla="*/ 11 w 18"/>
              <a:gd name="T89" fmla="*/ 21 h 42"/>
              <a:gd name="T90" fmla="*/ 11 w 18"/>
              <a:gd name="T91" fmla="*/ 21 h 42"/>
              <a:gd name="T92" fmla="*/ 10 w 18"/>
              <a:gd name="T93" fmla="*/ 21 h 42"/>
              <a:gd name="T94" fmla="*/ 10 w 18"/>
              <a:gd name="T95" fmla="*/ 21 h 42"/>
              <a:gd name="T96" fmla="*/ 7 w 18"/>
              <a:gd name="T97" fmla="*/ 21 h 42"/>
              <a:gd name="T98" fmla="*/ 7 w 18"/>
              <a:gd name="T99" fmla="*/ 21 h 42"/>
              <a:gd name="T100" fmla="*/ 7 w 18"/>
              <a:gd name="T101" fmla="*/ 21 h 42"/>
              <a:gd name="T102" fmla="*/ 7 w 18"/>
              <a:gd name="T103" fmla="*/ 21 h 42"/>
              <a:gd name="T104" fmla="*/ 6 w 18"/>
              <a:gd name="T105" fmla="*/ 22 h 42"/>
              <a:gd name="T106" fmla="*/ 6 w 18"/>
              <a:gd name="T107" fmla="*/ 22 h 42"/>
              <a:gd name="T108" fmla="*/ 6 w 18"/>
              <a:gd name="T109" fmla="*/ 22 h 42"/>
              <a:gd name="T110" fmla="*/ 1 w 18"/>
              <a:gd name="T111" fmla="*/ 22 h 42"/>
              <a:gd name="T112" fmla="*/ 1 w 18"/>
              <a:gd name="T113" fmla="*/ 0 h 42"/>
              <a:gd name="T114" fmla="*/ 18 w 18"/>
              <a:gd name="T115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" h="42">
                <a:moveTo>
                  <a:pt x="18" y="0"/>
                </a:moveTo>
                <a:lnTo>
                  <a:pt x="18" y="6"/>
                </a:lnTo>
                <a:lnTo>
                  <a:pt x="6" y="6"/>
                </a:lnTo>
                <a:lnTo>
                  <a:pt x="6" y="17"/>
                </a:lnTo>
                <a:lnTo>
                  <a:pt x="6" y="17"/>
                </a:lnTo>
                <a:lnTo>
                  <a:pt x="8" y="16"/>
                </a:lnTo>
                <a:lnTo>
                  <a:pt x="8" y="16"/>
                </a:lnTo>
                <a:lnTo>
                  <a:pt x="11" y="15"/>
                </a:lnTo>
                <a:lnTo>
                  <a:pt x="11" y="15"/>
                </a:lnTo>
                <a:lnTo>
                  <a:pt x="13" y="16"/>
                </a:lnTo>
                <a:lnTo>
                  <a:pt x="16" y="17"/>
                </a:lnTo>
                <a:lnTo>
                  <a:pt x="16" y="17"/>
                </a:lnTo>
                <a:lnTo>
                  <a:pt x="17" y="20"/>
                </a:lnTo>
                <a:lnTo>
                  <a:pt x="18" y="22"/>
                </a:lnTo>
                <a:lnTo>
                  <a:pt x="18" y="34"/>
                </a:lnTo>
                <a:lnTo>
                  <a:pt x="18" y="34"/>
                </a:lnTo>
                <a:lnTo>
                  <a:pt x="17" y="37"/>
                </a:lnTo>
                <a:lnTo>
                  <a:pt x="17" y="37"/>
                </a:lnTo>
                <a:lnTo>
                  <a:pt x="16" y="40"/>
                </a:lnTo>
                <a:lnTo>
                  <a:pt x="16" y="40"/>
                </a:lnTo>
                <a:lnTo>
                  <a:pt x="12" y="42"/>
                </a:lnTo>
                <a:lnTo>
                  <a:pt x="12" y="42"/>
                </a:lnTo>
                <a:lnTo>
                  <a:pt x="8" y="42"/>
                </a:lnTo>
                <a:lnTo>
                  <a:pt x="8" y="42"/>
                </a:lnTo>
                <a:lnTo>
                  <a:pt x="6" y="42"/>
                </a:lnTo>
                <a:lnTo>
                  <a:pt x="6" y="42"/>
                </a:lnTo>
                <a:lnTo>
                  <a:pt x="2" y="40"/>
                </a:lnTo>
                <a:lnTo>
                  <a:pt x="2" y="40"/>
                </a:lnTo>
                <a:lnTo>
                  <a:pt x="1" y="37"/>
                </a:lnTo>
                <a:lnTo>
                  <a:pt x="1" y="37"/>
                </a:lnTo>
                <a:lnTo>
                  <a:pt x="0" y="34"/>
                </a:lnTo>
                <a:lnTo>
                  <a:pt x="0" y="32"/>
                </a:lnTo>
                <a:lnTo>
                  <a:pt x="6" y="32"/>
                </a:lnTo>
                <a:lnTo>
                  <a:pt x="6" y="34"/>
                </a:lnTo>
                <a:lnTo>
                  <a:pt x="6" y="34"/>
                </a:lnTo>
                <a:lnTo>
                  <a:pt x="7" y="36"/>
                </a:lnTo>
                <a:lnTo>
                  <a:pt x="7" y="36"/>
                </a:lnTo>
                <a:lnTo>
                  <a:pt x="10" y="37"/>
                </a:lnTo>
                <a:lnTo>
                  <a:pt x="10" y="37"/>
                </a:lnTo>
                <a:lnTo>
                  <a:pt x="11" y="36"/>
                </a:lnTo>
                <a:lnTo>
                  <a:pt x="11" y="36"/>
                </a:lnTo>
                <a:lnTo>
                  <a:pt x="12" y="34"/>
                </a:lnTo>
                <a:lnTo>
                  <a:pt x="12" y="23"/>
                </a:lnTo>
                <a:lnTo>
                  <a:pt x="12" y="23"/>
                </a:lnTo>
                <a:lnTo>
                  <a:pt x="11" y="21"/>
                </a:lnTo>
                <a:lnTo>
                  <a:pt x="11" y="21"/>
                </a:lnTo>
                <a:lnTo>
                  <a:pt x="10" y="21"/>
                </a:lnTo>
                <a:lnTo>
                  <a:pt x="10" y="21"/>
                </a:lnTo>
                <a:lnTo>
                  <a:pt x="7" y="21"/>
                </a:lnTo>
                <a:lnTo>
                  <a:pt x="7" y="21"/>
                </a:lnTo>
                <a:lnTo>
                  <a:pt x="7" y="21"/>
                </a:lnTo>
                <a:lnTo>
                  <a:pt x="7" y="21"/>
                </a:lnTo>
                <a:lnTo>
                  <a:pt x="6" y="22"/>
                </a:lnTo>
                <a:lnTo>
                  <a:pt x="6" y="22"/>
                </a:lnTo>
                <a:lnTo>
                  <a:pt x="6" y="22"/>
                </a:lnTo>
                <a:lnTo>
                  <a:pt x="1" y="22"/>
                </a:lnTo>
                <a:lnTo>
                  <a:pt x="1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61" name="Freeform 1287">
            <a:extLst>
              <a:ext uri="{FF2B5EF4-FFF2-40B4-BE49-F238E27FC236}">
                <a16:creationId xmlns:a16="http://schemas.microsoft.com/office/drawing/2014/main" id="{8A6E30FC-7C1E-4B9D-91AD-825E435C2A83}"/>
              </a:ext>
            </a:extLst>
          </p:cNvPr>
          <p:cNvSpPr>
            <a:spLocks noEditPoints="1"/>
          </p:cNvSpPr>
          <p:nvPr/>
        </p:nvSpPr>
        <p:spPr bwMode="auto">
          <a:xfrm>
            <a:off x="3264930" y="5373871"/>
            <a:ext cx="30163" cy="66675"/>
          </a:xfrm>
          <a:custGeom>
            <a:avLst/>
            <a:gdLst>
              <a:gd name="T0" fmla="*/ 9 w 19"/>
              <a:gd name="T1" fmla="*/ 25 h 42"/>
              <a:gd name="T2" fmla="*/ 9 w 19"/>
              <a:gd name="T3" fmla="*/ 25 h 42"/>
              <a:gd name="T4" fmla="*/ 9 w 19"/>
              <a:gd name="T5" fmla="*/ 25 h 42"/>
              <a:gd name="T6" fmla="*/ 6 w 19"/>
              <a:gd name="T7" fmla="*/ 25 h 42"/>
              <a:gd name="T8" fmla="*/ 4 w 19"/>
              <a:gd name="T9" fmla="*/ 25 h 42"/>
              <a:gd name="T10" fmla="*/ 1 w 19"/>
              <a:gd name="T11" fmla="*/ 22 h 42"/>
              <a:gd name="T12" fmla="*/ 1 w 19"/>
              <a:gd name="T13" fmla="*/ 21 h 42"/>
              <a:gd name="T14" fmla="*/ 0 w 19"/>
              <a:gd name="T15" fmla="*/ 18 h 42"/>
              <a:gd name="T16" fmla="*/ 0 w 19"/>
              <a:gd name="T17" fmla="*/ 16 h 42"/>
              <a:gd name="T18" fmla="*/ 0 w 19"/>
              <a:gd name="T19" fmla="*/ 12 h 42"/>
              <a:gd name="T20" fmla="*/ 0 w 19"/>
              <a:gd name="T21" fmla="*/ 8 h 42"/>
              <a:gd name="T22" fmla="*/ 0 w 19"/>
              <a:gd name="T23" fmla="*/ 6 h 42"/>
              <a:gd name="T24" fmla="*/ 1 w 19"/>
              <a:gd name="T25" fmla="*/ 5 h 42"/>
              <a:gd name="T26" fmla="*/ 1 w 19"/>
              <a:gd name="T27" fmla="*/ 3 h 42"/>
              <a:gd name="T28" fmla="*/ 5 w 19"/>
              <a:gd name="T29" fmla="*/ 1 h 42"/>
              <a:gd name="T30" fmla="*/ 9 w 19"/>
              <a:gd name="T31" fmla="*/ 0 h 42"/>
              <a:gd name="T32" fmla="*/ 14 w 19"/>
              <a:gd name="T33" fmla="*/ 1 h 42"/>
              <a:gd name="T34" fmla="*/ 16 w 19"/>
              <a:gd name="T35" fmla="*/ 3 h 42"/>
              <a:gd name="T36" fmla="*/ 18 w 19"/>
              <a:gd name="T37" fmla="*/ 5 h 42"/>
              <a:gd name="T38" fmla="*/ 18 w 19"/>
              <a:gd name="T39" fmla="*/ 6 h 42"/>
              <a:gd name="T40" fmla="*/ 19 w 19"/>
              <a:gd name="T41" fmla="*/ 8 h 42"/>
              <a:gd name="T42" fmla="*/ 19 w 19"/>
              <a:gd name="T43" fmla="*/ 12 h 42"/>
              <a:gd name="T44" fmla="*/ 19 w 19"/>
              <a:gd name="T45" fmla="*/ 16 h 42"/>
              <a:gd name="T46" fmla="*/ 18 w 19"/>
              <a:gd name="T47" fmla="*/ 17 h 42"/>
              <a:gd name="T48" fmla="*/ 18 w 19"/>
              <a:gd name="T49" fmla="*/ 20 h 42"/>
              <a:gd name="T50" fmla="*/ 9 w 19"/>
              <a:gd name="T51" fmla="*/ 42 h 42"/>
              <a:gd name="T52" fmla="*/ 6 w 19"/>
              <a:gd name="T53" fmla="*/ 16 h 42"/>
              <a:gd name="T54" fmla="*/ 8 w 19"/>
              <a:gd name="T55" fmla="*/ 18 h 42"/>
              <a:gd name="T56" fmla="*/ 9 w 19"/>
              <a:gd name="T57" fmla="*/ 20 h 42"/>
              <a:gd name="T58" fmla="*/ 11 w 19"/>
              <a:gd name="T59" fmla="*/ 18 h 42"/>
              <a:gd name="T60" fmla="*/ 13 w 19"/>
              <a:gd name="T61" fmla="*/ 16 h 42"/>
              <a:gd name="T62" fmla="*/ 13 w 19"/>
              <a:gd name="T63" fmla="*/ 8 h 42"/>
              <a:gd name="T64" fmla="*/ 11 w 19"/>
              <a:gd name="T65" fmla="*/ 6 h 42"/>
              <a:gd name="T66" fmla="*/ 9 w 19"/>
              <a:gd name="T67" fmla="*/ 6 h 42"/>
              <a:gd name="T68" fmla="*/ 8 w 19"/>
              <a:gd name="T69" fmla="*/ 6 h 42"/>
              <a:gd name="T70" fmla="*/ 6 w 19"/>
              <a:gd name="T71" fmla="*/ 16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" h="42">
                <a:moveTo>
                  <a:pt x="3" y="42"/>
                </a:moveTo>
                <a:lnTo>
                  <a:pt x="9" y="25"/>
                </a:lnTo>
                <a:lnTo>
                  <a:pt x="9" y="25"/>
                </a:lnTo>
                <a:lnTo>
                  <a:pt x="9" y="25"/>
                </a:lnTo>
                <a:lnTo>
                  <a:pt x="9" y="25"/>
                </a:lnTo>
                <a:lnTo>
                  <a:pt x="9" y="25"/>
                </a:lnTo>
                <a:lnTo>
                  <a:pt x="6" y="25"/>
                </a:lnTo>
                <a:lnTo>
                  <a:pt x="6" y="25"/>
                </a:lnTo>
                <a:lnTo>
                  <a:pt x="4" y="25"/>
                </a:lnTo>
                <a:lnTo>
                  <a:pt x="4" y="25"/>
                </a:lnTo>
                <a:lnTo>
                  <a:pt x="1" y="22"/>
                </a:lnTo>
                <a:lnTo>
                  <a:pt x="1" y="22"/>
                </a:lnTo>
                <a:lnTo>
                  <a:pt x="1" y="21"/>
                </a:lnTo>
                <a:lnTo>
                  <a:pt x="1" y="21"/>
                </a:lnTo>
                <a:lnTo>
                  <a:pt x="0" y="18"/>
                </a:lnTo>
                <a:lnTo>
                  <a:pt x="0" y="18"/>
                </a:lnTo>
                <a:lnTo>
                  <a:pt x="0" y="16"/>
                </a:lnTo>
                <a:lnTo>
                  <a:pt x="0" y="16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1" y="5"/>
                </a:lnTo>
                <a:lnTo>
                  <a:pt x="1" y="3"/>
                </a:lnTo>
                <a:lnTo>
                  <a:pt x="1" y="3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4" y="1"/>
                </a:lnTo>
                <a:lnTo>
                  <a:pt x="14" y="1"/>
                </a:lnTo>
                <a:lnTo>
                  <a:pt x="16" y="3"/>
                </a:lnTo>
                <a:lnTo>
                  <a:pt x="16" y="3"/>
                </a:lnTo>
                <a:lnTo>
                  <a:pt x="18" y="5"/>
                </a:lnTo>
                <a:lnTo>
                  <a:pt x="18" y="5"/>
                </a:lnTo>
                <a:lnTo>
                  <a:pt x="18" y="6"/>
                </a:lnTo>
                <a:lnTo>
                  <a:pt x="18" y="6"/>
                </a:lnTo>
                <a:lnTo>
                  <a:pt x="19" y="8"/>
                </a:lnTo>
                <a:lnTo>
                  <a:pt x="19" y="8"/>
                </a:lnTo>
                <a:lnTo>
                  <a:pt x="19" y="12"/>
                </a:lnTo>
                <a:lnTo>
                  <a:pt x="19" y="12"/>
                </a:lnTo>
                <a:lnTo>
                  <a:pt x="19" y="16"/>
                </a:lnTo>
                <a:lnTo>
                  <a:pt x="19" y="16"/>
                </a:lnTo>
                <a:lnTo>
                  <a:pt x="18" y="17"/>
                </a:lnTo>
                <a:lnTo>
                  <a:pt x="18" y="17"/>
                </a:lnTo>
                <a:lnTo>
                  <a:pt x="18" y="20"/>
                </a:lnTo>
                <a:lnTo>
                  <a:pt x="18" y="20"/>
                </a:lnTo>
                <a:lnTo>
                  <a:pt x="18" y="21"/>
                </a:lnTo>
                <a:lnTo>
                  <a:pt x="9" y="42"/>
                </a:lnTo>
                <a:lnTo>
                  <a:pt x="3" y="42"/>
                </a:lnTo>
                <a:close/>
                <a:moveTo>
                  <a:pt x="6" y="16"/>
                </a:moveTo>
                <a:lnTo>
                  <a:pt x="6" y="16"/>
                </a:lnTo>
                <a:lnTo>
                  <a:pt x="8" y="18"/>
                </a:lnTo>
                <a:lnTo>
                  <a:pt x="8" y="18"/>
                </a:lnTo>
                <a:lnTo>
                  <a:pt x="9" y="20"/>
                </a:lnTo>
                <a:lnTo>
                  <a:pt x="9" y="20"/>
                </a:lnTo>
                <a:lnTo>
                  <a:pt x="11" y="18"/>
                </a:lnTo>
                <a:lnTo>
                  <a:pt x="11" y="18"/>
                </a:lnTo>
                <a:lnTo>
                  <a:pt x="13" y="16"/>
                </a:lnTo>
                <a:lnTo>
                  <a:pt x="13" y="8"/>
                </a:lnTo>
                <a:lnTo>
                  <a:pt x="13" y="8"/>
                </a:lnTo>
                <a:lnTo>
                  <a:pt x="11" y="6"/>
                </a:lnTo>
                <a:lnTo>
                  <a:pt x="11" y="6"/>
                </a:lnTo>
                <a:lnTo>
                  <a:pt x="9" y="6"/>
                </a:lnTo>
                <a:lnTo>
                  <a:pt x="9" y="6"/>
                </a:lnTo>
                <a:lnTo>
                  <a:pt x="8" y="6"/>
                </a:lnTo>
                <a:lnTo>
                  <a:pt x="8" y="6"/>
                </a:lnTo>
                <a:lnTo>
                  <a:pt x="6" y="8"/>
                </a:lnTo>
                <a:lnTo>
                  <a:pt x="6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62" name="Freeform 1288">
            <a:extLst>
              <a:ext uri="{FF2B5EF4-FFF2-40B4-BE49-F238E27FC236}">
                <a16:creationId xmlns:a16="http://schemas.microsoft.com/office/drawing/2014/main" id="{2CB3E187-2724-4C31-A997-03B6B70B5F97}"/>
              </a:ext>
            </a:extLst>
          </p:cNvPr>
          <p:cNvSpPr>
            <a:spLocks noEditPoints="1"/>
          </p:cNvSpPr>
          <p:nvPr/>
        </p:nvSpPr>
        <p:spPr bwMode="auto">
          <a:xfrm>
            <a:off x="3230005" y="5883458"/>
            <a:ext cx="28575" cy="69850"/>
          </a:xfrm>
          <a:custGeom>
            <a:avLst/>
            <a:gdLst>
              <a:gd name="T0" fmla="*/ 10 w 18"/>
              <a:gd name="T1" fmla="*/ 25 h 44"/>
              <a:gd name="T2" fmla="*/ 8 w 18"/>
              <a:gd name="T3" fmla="*/ 25 h 44"/>
              <a:gd name="T4" fmla="*/ 8 w 18"/>
              <a:gd name="T5" fmla="*/ 26 h 44"/>
              <a:gd name="T6" fmla="*/ 6 w 18"/>
              <a:gd name="T7" fmla="*/ 26 h 44"/>
              <a:gd name="T8" fmla="*/ 3 w 18"/>
              <a:gd name="T9" fmla="*/ 25 h 44"/>
              <a:gd name="T10" fmla="*/ 1 w 18"/>
              <a:gd name="T11" fmla="*/ 24 h 44"/>
              <a:gd name="T12" fmla="*/ 1 w 18"/>
              <a:gd name="T13" fmla="*/ 23 h 44"/>
              <a:gd name="T14" fmla="*/ 0 w 18"/>
              <a:gd name="T15" fmla="*/ 20 h 44"/>
              <a:gd name="T16" fmla="*/ 0 w 18"/>
              <a:gd name="T17" fmla="*/ 18 h 44"/>
              <a:gd name="T18" fmla="*/ 0 w 18"/>
              <a:gd name="T19" fmla="*/ 14 h 44"/>
              <a:gd name="T20" fmla="*/ 0 w 18"/>
              <a:gd name="T21" fmla="*/ 10 h 44"/>
              <a:gd name="T22" fmla="*/ 0 w 18"/>
              <a:gd name="T23" fmla="*/ 8 h 44"/>
              <a:gd name="T24" fmla="*/ 1 w 18"/>
              <a:gd name="T25" fmla="*/ 6 h 44"/>
              <a:gd name="T26" fmla="*/ 1 w 18"/>
              <a:gd name="T27" fmla="*/ 5 h 44"/>
              <a:gd name="T28" fmla="*/ 5 w 18"/>
              <a:gd name="T29" fmla="*/ 1 h 44"/>
              <a:gd name="T30" fmla="*/ 8 w 18"/>
              <a:gd name="T31" fmla="*/ 0 h 44"/>
              <a:gd name="T32" fmla="*/ 13 w 18"/>
              <a:gd name="T33" fmla="*/ 1 h 44"/>
              <a:gd name="T34" fmla="*/ 17 w 18"/>
              <a:gd name="T35" fmla="*/ 5 h 44"/>
              <a:gd name="T36" fmla="*/ 17 w 18"/>
              <a:gd name="T37" fmla="*/ 6 h 44"/>
              <a:gd name="T38" fmla="*/ 18 w 18"/>
              <a:gd name="T39" fmla="*/ 8 h 44"/>
              <a:gd name="T40" fmla="*/ 18 w 18"/>
              <a:gd name="T41" fmla="*/ 10 h 44"/>
              <a:gd name="T42" fmla="*/ 18 w 18"/>
              <a:gd name="T43" fmla="*/ 14 h 44"/>
              <a:gd name="T44" fmla="*/ 18 w 18"/>
              <a:gd name="T45" fmla="*/ 16 h 44"/>
              <a:gd name="T46" fmla="*/ 18 w 18"/>
              <a:gd name="T47" fmla="*/ 19 h 44"/>
              <a:gd name="T48" fmla="*/ 17 w 18"/>
              <a:gd name="T49" fmla="*/ 20 h 44"/>
              <a:gd name="T50" fmla="*/ 8 w 18"/>
              <a:gd name="T51" fmla="*/ 44 h 44"/>
              <a:gd name="T52" fmla="*/ 6 w 18"/>
              <a:gd name="T53" fmla="*/ 18 h 44"/>
              <a:gd name="T54" fmla="*/ 7 w 18"/>
              <a:gd name="T55" fmla="*/ 20 h 44"/>
              <a:gd name="T56" fmla="*/ 8 w 18"/>
              <a:gd name="T57" fmla="*/ 20 h 44"/>
              <a:gd name="T58" fmla="*/ 11 w 18"/>
              <a:gd name="T59" fmla="*/ 20 h 44"/>
              <a:gd name="T60" fmla="*/ 12 w 18"/>
              <a:gd name="T61" fmla="*/ 18 h 44"/>
              <a:gd name="T62" fmla="*/ 12 w 18"/>
              <a:gd name="T63" fmla="*/ 10 h 44"/>
              <a:gd name="T64" fmla="*/ 11 w 18"/>
              <a:gd name="T65" fmla="*/ 8 h 44"/>
              <a:gd name="T66" fmla="*/ 8 w 18"/>
              <a:gd name="T67" fmla="*/ 6 h 44"/>
              <a:gd name="T68" fmla="*/ 7 w 18"/>
              <a:gd name="T69" fmla="*/ 8 h 44"/>
              <a:gd name="T70" fmla="*/ 6 w 18"/>
              <a:gd name="T71" fmla="*/ 1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" h="44">
                <a:moveTo>
                  <a:pt x="2" y="44"/>
                </a:moveTo>
                <a:lnTo>
                  <a:pt x="10" y="25"/>
                </a:lnTo>
                <a:lnTo>
                  <a:pt x="8" y="25"/>
                </a:lnTo>
                <a:lnTo>
                  <a:pt x="8" y="25"/>
                </a:lnTo>
                <a:lnTo>
                  <a:pt x="8" y="26"/>
                </a:lnTo>
                <a:lnTo>
                  <a:pt x="8" y="26"/>
                </a:lnTo>
                <a:lnTo>
                  <a:pt x="6" y="26"/>
                </a:lnTo>
                <a:lnTo>
                  <a:pt x="6" y="26"/>
                </a:lnTo>
                <a:lnTo>
                  <a:pt x="3" y="25"/>
                </a:lnTo>
                <a:lnTo>
                  <a:pt x="3" y="25"/>
                </a:lnTo>
                <a:lnTo>
                  <a:pt x="1" y="24"/>
                </a:lnTo>
                <a:lnTo>
                  <a:pt x="1" y="24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4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6"/>
                </a:lnTo>
                <a:lnTo>
                  <a:pt x="1" y="6"/>
                </a:lnTo>
                <a:lnTo>
                  <a:pt x="1" y="5"/>
                </a:lnTo>
                <a:lnTo>
                  <a:pt x="1" y="5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3" y="1"/>
                </a:lnTo>
                <a:lnTo>
                  <a:pt x="13" y="1"/>
                </a:lnTo>
                <a:lnTo>
                  <a:pt x="17" y="5"/>
                </a:lnTo>
                <a:lnTo>
                  <a:pt x="17" y="5"/>
                </a:lnTo>
                <a:lnTo>
                  <a:pt x="17" y="6"/>
                </a:lnTo>
                <a:lnTo>
                  <a:pt x="17" y="6"/>
                </a:lnTo>
                <a:lnTo>
                  <a:pt x="18" y="8"/>
                </a:lnTo>
                <a:lnTo>
                  <a:pt x="18" y="8"/>
                </a:lnTo>
                <a:lnTo>
                  <a:pt x="18" y="10"/>
                </a:lnTo>
                <a:lnTo>
                  <a:pt x="18" y="10"/>
                </a:lnTo>
                <a:lnTo>
                  <a:pt x="18" y="14"/>
                </a:lnTo>
                <a:lnTo>
                  <a:pt x="18" y="14"/>
                </a:lnTo>
                <a:lnTo>
                  <a:pt x="18" y="16"/>
                </a:lnTo>
                <a:lnTo>
                  <a:pt x="18" y="16"/>
                </a:lnTo>
                <a:lnTo>
                  <a:pt x="18" y="19"/>
                </a:lnTo>
                <a:lnTo>
                  <a:pt x="18" y="19"/>
                </a:lnTo>
                <a:lnTo>
                  <a:pt x="17" y="20"/>
                </a:lnTo>
                <a:lnTo>
                  <a:pt x="17" y="20"/>
                </a:lnTo>
                <a:lnTo>
                  <a:pt x="17" y="23"/>
                </a:lnTo>
                <a:lnTo>
                  <a:pt x="8" y="44"/>
                </a:lnTo>
                <a:lnTo>
                  <a:pt x="2" y="44"/>
                </a:lnTo>
                <a:close/>
                <a:moveTo>
                  <a:pt x="6" y="18"/>
                </a:moveTo>
                <a:lnTo>
                  <a:pt x="6" y="18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1" y="20"/>
                </a:lnTo>
                <a:lnTo>
                  <a:pt x="11" y="20"/>
                </a:lnTo>
                <a:lnTo>
                  <a:pt x="12" y="18"/>
                </a:lnTo>
                <a:lnTo>
                  <a:pt x="12" y="10"/>
                </a:lnTo>
                <a:lnTo>
                  <a:pt x="12" y="10"/>
                </a:lnTo>
                <a:lnTo>
                  <a:pt x="11" y="8"/>
                </a:lnTo>
                <a:lnTo>
                  <a:pt x="11" y="8"/>
                </a:lnTo>
                <a:lnTo>
                  <a:pt x="8" y="6"/>
                </a:lnTo>
                <a:lnTo>
                  <a:pt x="8" y="6"/>
                </a:lnTo>
                <a:lnTo>
                  <a:pt x="7" y="8"/>
                </a:lnTo>
                <a:lnTo>
                  <a:pt x="7" y="8"/>
                </a:lnTo>
                <a:lnTo>
                  <a:pt x="6" y="10"/>
                </a:lnTo>
                <a:lnTo>
                  <a:pt x="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63" name="Freeform 1289">
            <a:extLst>
              <a:ext uri="{FF2B5EF4-FFF2-40B4-BE49-F238E27FC236}">
                <a16:creationId xmlns:a16="http://schemas.microsoft.com/office/drawing/2014/main" id="{B10E5C84-82FA-4AA4-8255-2284B604DC06}"/>
              </a:ext>
            </a:extLst>
          </p:cNvPr>
          <p:cNvSpPr>
            <a:spLocks/>
          </p:cNvSpPr>
          <p:nvPr/>
        </p:nvSpPr>
        <p:spPr bwMode="auto">
          <a:xfrm>
            <a:off x="3266518" y="5885046"/>
            <a:ext cx="20638" cy="68263"/>
          </a:xfrm>
          <a:custGeom>
            <a:avLst/>
            <a:gdLst>
              <a:gd name="T0" fmla="*/ 7 w 13"/>
              <a:gd name="T1" fmla="*/ 43 h 43"/>
              <a:gd name="T2" fmla="*/ 7 w 13"/>
              <a:gd name="T3" fmla="*/ 7 h 43"/>
              <a:gd name="T4" fmla="*/ 0 w 13"/>
              <a:gd name="T5" fmla="*/ 10 h 43"/>
              <a:gd name="T6" fmla="*/ 0 w 13"/>
              <a:gd name="T7" fmla="*/ 4 h 43"/>
              <a:gd name="T8" fmla="*/ 7 w 13"/>
              <a:gd name="T9" fmla="*/ 0 h 43"/>
              <a:gd name="T10" fmla="*/ 13 w 13"/>
              <a:gd name="T11" fmla="*/ 0 h 43"/>
              <a:gd name="T12" fmla="*/ 13 w 13"/>
              <a:gd name="T13" fmla="*/ 43 h 43"/>
              <a:gd name="T14" fmla="*/ 7 w 13"/>
              <a:gd name="T15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43">
                <a:moveTo>
                  <a:pt x="7" y="43"/>
                </a:moveTo>
                <a:lnTo>
                  <a:pt x="7" y="7"/>
                </a:lnTo>
                <a:lnTo>
                  <a:pt x="0" y="10"/>
                </a:lnTo>
                <a:lnTo>
                  <a:pt x="0" y="4"/>
                </a:lnTo>
                <a:lnTo>
                  <a:pt x="7" y="0"/>
                </a:lnTo>
                <a:lnTo>
                  <a:pt x="13" y="0"/>
                </a:lnTo>
                <a:lnTo>
                  <a:pt x="13" y="43"/>
                </a:lnTo>
                <a:lnTo>
                  <a:pt x="7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64" name="Freeform 1290">
            <a:extLst>
              <a:ext uri="{FF2B5EF4-FFF2-40B4-BE49-F238E27FC236}">
                <a16:creationId xmlns:a16="http://schemas.microsoft.com/office/drawing/2014/main" id="{FF821889-8DA5-4398-9C72-2287BC695A7C}"/>
              </a:ext>
            </a:extLst>
          </p:cNvPr>
          <p:cNvSpPr>
            <a:spLocks noEditPoints="1"/>
          </p:cNvSpPr>
          <p:nvPr/>
        </p:nvSpPr>
        <p:spPr bwMode="auto">
          <a:xfrm>
            <a:off x="3669743" y="5373871"/>
            <a:ext cx="26988" cy="66675"/>
          </a:xfrm>
          <a:custGeom>
            <a:avLst/>
            <a:gdLst>
              <a:gd name="T0" fmla="*/ 9 w 17"/>
              <a:gd name="T1" fmla="*/ 17 h 42"/>
              <a:gd name="T2" fmla="*/ 9 w 17"/>
              <a:gd name="T3" fmla="*/ 17 h 42"/>
              <a:gd name="T4" fmla="*/ 10 w 17"/>
              <a:gd name="T5" fmla="*/ 17 h 42"/>
              <a:gd name="T6" fmla="*/ 11 w 17"/>
              <a:gd name="T7" fmla="*/ 17 h 42"/>
              <a:gd name="T8" fmla="*/ 15 w 17"/>
              <a:gd name="T9" fmla="*/ 18 h 42"/>
              <a:gd name="T10" fmla="*/ 16 w 17"/>
              <a:gd name="T11" fmla="*/ 20 h 42"/>
              <a:gd name="T12" fmla="*/ 17 w 17"/>
              <a:gd name="T13" fmla="*/ 21 h 42"/>
              <a:gd name="T14" fmla="*/ 17 w 17"/>
              <a:gd name="T15" fmla="*/ 23 h 42"/>
              <a:gd name="T16" fmla="*/ 17 w 17"/>
              <a:gd name="T17" fmla="*/ 26 h 42"/>
              <a:gd name="T18" fmla="*/ 17 w 17"/>
              <a:gd name="T19" fmla="*/ 30 h 42"/>
              <a:gd name="T20" fmla="*/ 17 w 17"/>
              <a:gd name="T21" fmla="*/ 34 h 42"/>
              <a:gd name="T22" fmla="*/ 17 w 17"/>
              <a:gd name="T23" fmla="*/ 36 h 42"/>
              <a:gd name="T24" fmla="*/ 17 w 17"/>
              <a:gd name="T25" fmla="*/ 37 h 42"/>
              <a:gd name="T26" fmla="*/ 16 w 17"/>
              <a:gd name="T27" fmla="*/ 39 h 42"/>
              <a:gd name="T28" fmla="*/ 14 w 17"/>
              <a:gd name="T29" fmla="*/ 42 h 42"/>
              <a:gd name="T30" fmla="*/ 9 w 17"/>
              <a:gd name="T31" fmla="*/ 42 h 42"/>
              <a:gd name="T32" fmla="*/ 5 w 17"/>
              <a:gd name="T33" fmla="*/ 42 h 42"/>
              <a:gd name="T34" fmla="*/ 1 w 17"/>
              <a:gd name="T35" fmla="*/ 39 h 42"/>
              <a:gd name="T36" fmla="*/ 0 w 17"/>
              <a:gd name="T37" fmla="*/ 37 h 42"/>
              <a:gd name="T38" fmla="*/ 0 w 17"/>
              <a:gd name="T39" fmla="*/ 36 h 42"/>
              <a:gd name="T40" fmla="*/ 0 w 17"/>
              <a:gd name="T41" fmla="*/ 34 h 42"/>
              <a:gd name="T42" fmla="*/ 0 w 17"/>
              <a:gd name="T43" fmla="*/ 30 h 42"/>
              <a:gd name="T44" fmla="*/ 0 w 17"/>
              <a:gd name="T45" fmla="*/ 27 h 42"/>
              <a:gd name="T46" fmla="*/ 0 w 17"/>
              <a:gd name="T47" fmla="*/ 25 h 42"/>
              <a:gd name="T48" fmla="*/ 0 w 17"/>
              <a:gd name="T49" fmla="*/ 22 h 42"/>
              <a:gd name="T50" fmla="*/ 9 w 17"/>
              <a:gd name="T51" fmla="*/ 0 h 42"/>
              <a:gd name="T52" fmla="*/ 12 w 17"/>
              <a:gd name="T53" fmla="*/ 26 h 42"/>
              <a:gd name="T54" fmla="*/ 11 w 17"/>
              <a:gd name="T55" fmla="*/ 23 h 42"/>
              <a:gd name="T56" fmla="*/ 9 w 17"/>
              <a:gd name="T57" fmla="*/ 22 h 42"/>
              <a:gd name="T58" fmla="*/ 6 w 17"/>
              <a:gd name="T59" fmla="*/ 23 h 42"/>
              <a:gd name="T60" fmla="*/ 6 w 17"/>
              <a:gd name="T61" fmla="*/ 26 h 42"/>
              <a:gd name="T62" fmla="*/ 6 w 17"/>
              <a:gd name="T63" fmla="*/ 34 h 42"/>
              <a:gd name="T64" fmla="*/ 6 w 17"/>
              <a:gd name="T65" fmla="*/ 36 h 42"/>
              <a:gd name="T66" fmla="*/ 9 w 17"/>
              <a:gd name="T67" fmla="*/ 37 h 42"/>
              <a:gd name="T68" fmla="*/ 11 w 17"/>
              <a:gd name="T69" fmla="*/ 36 h 42"/>
              <a:gd name="T70" fmla="*/ 12 w 17"/>
              <a:gd name="T71" fmla="*/ 26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" h="42">
                <a:moveTo>
                  <a:pt x="16" y="0"/>
                </a:moveTo>
                <a:lnTo>
                  <a:pt x="9" y="17"/>
                </a:lnTo>
                <a:lnTo>
                  <a:pt x="9" y="17"/>
                </a:lnTo>
                <a:lnTo>
                  <a:pt x="9" y="17"/>
                </a:lnTo>
                <a:lnTo>
                  <a:pt x="10" y="17"/>
                </a:lnTo>
                <a:lnTo>
                  <a:pt x="10" y="17"/>
                </a:lnTo>
                <a:lnTo>
                  <a:pt x="11" y="17"/>
                </a:lnTo>
                <a:lnTo>
                  <a:pt x="11" y="17"/>
                </a:lnTo>
                <a:lnTo>
                  <a:pt x="15" y="18"/>
                </a:lnTo>
                <a:lnTo>
                  <a:pt x="15" y="18"/>
                </a:lnTo>
                <a:lnTo>
                  <a:pt x="16" y="20"/>
                </a:lnTo>
                <a:lnTo>
                  <a:pt x="16" y="20"/>
                </a:lnTo>
                <a:lnTo>
                  <a:pt x="17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7" y="26"/>
                </a:lnTo>
                <a:lnTo>
                  <a:pt x="17" y="26"/>
                </a:lnTo>
                <a:lnTo>
                  <a:pt x="17" y="30"/>
                </a:lnTo>
                <a:lnTo>
                  <a:pt x="17" y="30"/>
                </a:lnTo>
                <a:lnTo>
                  <a:pt x="17" y="34"/>
                </a:lnTo>
                <a:lnTo>
                  <a:pt x="17" y="34"/>
                </a:lnTo>
                <a:lnTo>
                  <a:pt x="17" y="36"/>
                </a:lnTo>
                <a:lnTo>
                  <a:pt x="17" y="36"/>
                </a:lnTo>
                <a:lnTo>
                  <a:pt x="17" y="37"/>
                </a:lnTo>
                <a:lnTo>
                  <a:pt x="17" y="37"/>
                </a:lnTo>
                <a:lnTo>
                  <a:pt x="16" y="39"/>
                </a:lnTo>
                <a:lnTo>
                  <a:pt x="16" y="39"/>
                </a:lnTo>
                <a:lnTo>
                  <a:pt x="14" y="42"/>
                </a:lnTo>
                <a:lnTo>
                  <a:pt x="14" y="42"/>
                </a:lnTo>
                <a:lnTo>
                  <a:pt x="9" y="42"/>
                </a:lnTo>
                <a:lnTo>
                  <a:pt x="9" y="42"/>
                </a:lnTo>
                <a:lnTo>
                  <a:pt x="5" y="42"/>
                </a:lnTo>
                <a:lnTo>
                  <a:pt x="5" y="42"/>
                </a:lnTo>
                <a:lnTo>
                  <a:pt x="1" y="39"/>
                </a:lnTo>
                <a:lnTo>
                  <a:pt x="1" y="39"/>
                </a:lnTo>
                <a:lnTo>
                  <a:pt x="0" y="37"/>
                </a:lnTo>
                <a:lnTo>
                  <a:pt x="0" y="37"/>
                </a:lnTo>
                <a:lnTo>
                  <a:pt x="0" y="36"/>
                </a:lnTo>
                <a:lnTo>
                  <a:pt x="0" y="36"/>
                </a:lnTo>
                <a:lnTo>
                  <a:pt x="0" y="34"/>
                </a:lnTo>
                <a:lnTo>
                  <a:pt x="0" y="34"/>
                </a:lnTo>
                <a:lnTo>
                  <a:pt x="0" y="30"/>
                </a:lnTo>
                <a:lnTo>
                  <a:pt x="0" y="30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1" y="21"/>
                </a:lnTo>
                <a:lnTo>
                  <a:pt x="9" y="0"/>
                </a:lnTo>
                <a:lnTo>
                  <a:pt x="16" y="0"/>
                </a:lnTo>
                <a:close/>
                <a:moveTo>
                  <a:pt x="12" y="26"/>
                </a:moveTo>
                <a:lnTo>
                  <a:pt x="12" y="26"/>
                </a:lnTo>
                <a:lnTo>
                  <a:pt x="11" y="23"/>
                </a:lnTo>
                <a:lnTo>
                  <a:pt x="11" y="23"/>
                </a:lnTo>
                <a:lnTo>
                  <a:pt x="9" y="22"/>
                </a:lnTo>
                <a:lnTo>
                  <a:pt x="9" y="22"/>
                </a:lnTo>
                <a:lnTo>
                  <a:pt x="6" y="23"/>
                </a:lnTo>
                <a:lnTo>
                  <a:pt x="6" y="23"/>
                </a:lnTo>
                <a:lnTo>
                  <a:pt x="6" y="26"/>
                </a:lnTo>
                <a:lnTo>
                  <a:pt x="6" y="34"/>
                </a:lnTo>
                <a:lnTo>
                  <a:pt x="6" y="34"/>
                </a:lnTo>
                <a:lnTo>
                  <a:pt x="6" y="36"/>
                </a:lnTo>
                <a:lnTo>
                  <a:pt x="6" y="36"/>
                </a:lnTo>
                <a:lnTo>
                  <a:pt x="9" y="37"/>
                </a:lnTo>
                <a:lnTo>
                  <a:pt x="9" y="37"/>
                </a:lnTo>
                <a:lnTo>
                  <a:pt x="11" y="36"/>
                </a:lnTo>
                <a:lnTo>
                  <a:pt x="11" y="36"/>
                </a:lnTo>
                <a:lnTo>
                  <a:pt x="12" y="34"/>
                </a:lnTo>
                <a:lnTo>
                  <a:pt x="12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65" name="Freeform 1291">
            <a:extLst>
              <a:ext uri="{FF2B5EF4-FFF2-40B4-BE49-F238E27FC236}">
                <a16:creationId xmlns:a16="http://schemas.microsoft.com/office/drawing/2014/main" id="{CBE8C0DF-265A-4807-8367-C5DBE456F52F}"/>
              </a:ext>
            </a:extLst>
          </p:cNvPr>
          <p:cNvSpPr>
            <a:spLocks noEditPoints="1"/>
          </p:cNvSpPr>
          <p:nvPr/>
        </p:nvSpPr>
        <p:spPr bwMode="auto">
          <a:xfrm>
            <a:off x="3704668" y="5373871"/>
            <a:ext cx="28575" cy="66675"/>
          </a:xfrm>
          <a:custGeom>
            <a:avLst/>
            <a:gdLst>
              <a:gd name="T0" fmla="*/ 0 w 18"/>
              <a:gd name="T1" fmla="*/ 8 h 42"/>
              <a:gd name="T2" fmla="*/ 0 w 18"/>
              <a:gd name="T3" fmla="*/ 8 h 42"/>
              <a:gd name="T4" fmla="*/ 0 w 18"/>
              <a:gd name="T5" fmla="*/ 5 h 42"/>
              <a:gd name="T6" fmla="*/ 0 w 18"/>
              <a:gd name="T7" fmla="*/ 5 h 42"/>
              <a:gd name="T8" fmla="*/ 3 w 18"/>
              <a:gd name="T9" fmla="*/ 2 h 42"/>
              <a:gd name="T10" fmla="*/ 3 w 18"/>
              <a:gd name="T11" fmla="*/ 2 h 42"/>
              <a:gd name="T12" fmla="*/ 6 w 18"/>
              <a:gd name="T13" fmla="*/ 0 h 42"/>
              <a:gd name="T14" fmla="*/ 6 w 18"/>
              <a:gd name="T15" fmla="*/ 0 h 42"/>
              <a:gd name="T16" fmla="*/ 9 w 18"/>
              <a:gd name="T17" fmla="*/ 0 h 42"/>
              <a:gd name="T18" fmla="*/ 9 w 18"/>
              <a:gd name="T19" fmla="*/ 0 h 42"/>
              <a:gd name="T20" fmla="*/ 13 w 18"/>
              <a:gd name="T21" fmla="*/ 0 h 42"/>
              <a:gd name="T22" fmla="*/ 13 w 18"/>
              <a:gd name="T23" fmla="*/ 0 h 42"/>
              <a:gd name="T24" fmla="*/ 16 w 18"/>
              <a:gd name="T25" fmla="*/ 2 h 42"/>
              <a:gd name="T26" fmla="*/ 16 w 18"/>
              <a:gd name="T27" fmla="*/ 2 h 42"/>
              <a:gd name="T28" fmla="*/ 18 w 18"/>
              <a:gd name="T29" fmla="*/ 5 h 42"/>
              <a:gd name="T30" fmla="*/ 18 w 18"/>
              <a:gd name="T31" fmla="*/ 5 h 42"/>
              <a:gd name="T32" fmla="*/ 18 w 18"/>
              <a:gd name="T33" fmla="*/ 8 h 42"/>
              <a:gd name="T34" fmla="*/ 18 w 18"/>
              <a:gd name="T35" fmla="*/ 34 h 42"/>
              <a:gd name="T36" fmla="*/ 18 w 18"/>
              <a:gd name="T37" fmla="*/ 34 h 42"/>
              <a:gd name="T38" fmla="*/ 18 w 18"/>
              <a:gd name="T39" fmla="*/ 37 h 42"/>
              <a:gd name="T40" fmla="*/ 18 w 18"/>
              <a:gd name="T41" fmla="*/ 37 h 42"/>
              <a:gd name="T42" fmla="*/ 16 w 18"/>
              <a:gd name="T43" fmla="*/ 40 h 42"/>
              <a:gd name="T44" fmla="*/ 16 w 18"/>
              <a:gd name="T45" fmla="*/ 40 h 42"/>
              <a:gd name="T46" fmla="*/ 13 w 18"/>
              <a:gd name="T47" fmla="*/ 42 h 42"/>
              <a:gd name="T48" fmla="*/ 13 w 18"/>
              <a:gd name="T49" fmla="*/ 42 h 42"/>
              <a:gd name="T50" fmla="*/ 9 w 18"/>
              <a:gd name="T51" fmla="*/ 42 h 42"/>
              <a:gd name="T52" fmla="*/ 9 w 18"/>
              <a:gd name="T53" fmla="*/ 42 h 42"/>
              <a:gd name="T54" fmla="*/ 6 w 18"/>
              <a:gd name="T55" fmla="*/ 42 h 42"/>
              <a:gd name="T56" fmla="*/ 6 w 18"/>
              <a:gd name="T57" fmla="*/ 42 h 42"/>
              <a:gd name="T58" fmla="*/ 3 w 18"/>
              <a:gd name="T59" fmla="*/ 40 h 42"/>
              <a:gd name="T60" fmla="*/ 3 w 18"/>
              <a:gd name="T61" fmla="*/ 40 h 42"/>
              <a:gd name="T62" fmla="*/ 0 w 18"/>
              <a:gd name="T63" fmla="*/ 37 h 42"/>
              <a:gd name="T64" fmla="*/ 0 w 18"/>
              <a:gd name="T65" fmla="*/ 37 h 42"/>
              <a:gd name="T66" fmla="*/ 0 w 18"/>
              <a:gd name="T67" fmla="*/ 34 h 42"/>
              <a:gd name="T68" fmla="*/ 0 w 18"/>
              <a:gd name="T69" fmla="*/ 8 h 42"/>
              <a:gd name="T70" fmla="*/ 7 w 18"/>
              <a:gd name="T71" fmla="*/ 34 h 42"/>
              <a:gd name="T72" fmla="*/ 7 w 18"/>
              <a:gd name="T73" fmla="*/ 34 h 42"/>
              <a:gd name="T74" fmla="*/ 7 w 18"/>
              <a:gd name="T75" fmla="*/ 36 h 42"/>
              <a:gd name="T76" fmla="*/ 7 w 18"/>
              <a:gd name="T77" fmla="*/ 36 h 42"/>
              <a:gd name="T78" fmla="*/ 9 w 18"/>
              <a:gd name="T79" fmla="*/ 37 h 42"/>
              <a:gd name="T80" fmla="*/ 9 w 18"/>
              <a:gd name="T81" fmla="*/ 37 h 42"/>
              <a:gd name="T82" fmla="*/ 12 w 18"/>
              <a:gd name="T83" fmla="*/ 36 h 42"/>
              <a:gd name="T84" fmla="*/ 12 w 18"/>
              <a:gd name="T85" fmla="*/ 36 h 42"/>
              <a:gd name="T86" fmla="*/ 12 w 18"/>
              <a:gd name="T87" fmla="*/ 34 h 42"/>
              <a:gd name="T88" fmla="*/ 12 w 18"/>
              <a:gd name="T89" fmla="*/ 8 h 42"/>
              <a:gd name="T90" fmla="*/ 12 w 18"/>
              <a:gd name="T91" fmla="*/ 8 h 42"/>
              <a:gd name="T92" fmla="*/ 12 w 18"/>
              <a:gd name="T93" fmla="*/ 6 h 42"/>
              <a:gd name="T94" fmla="*/ 12 w 18"/>
              <a:gd name="T95" fmla="*/ 6 h 42"/>
              <a:gd name="T96" fmla="*/ 9 w 18"/>
              <a:gd name="T97" fmla="*/ 6 h 42"/>
              <a:gd name="T98" fmla="*/ 9 w 18"/>
              <a:gd name="T99" fmla="*/ 6 h 42"/>
              <a:gd name="T100" fmla="*/ 7 w 18"/>
              <a:gd name="T101" fmla="*/ 6 h 42"/>
              <a:gd name="T102" fmla="*/ 7 w 18"/>
              <a:gd name="T103" fmla="*/ 6 h 42"/>
              <a:gd name="T104" fmla="*/ 7 w 18"/>
              <a:gd name="T105" fmla="*/ 8 h 42"/>
              <a:gd name="T106" fmla="*/ 7 w 18"/>
              <a:gd name="T107" fmla="*/ 34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8" h="42">
                <a:moveTo>
                  <a:pt x="0" y="8"/>
                </a:move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3" y="2"/>
                </a:lnTo>
                <a:lnTo>
                  <a:pt x="3" y="2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9" y="0"/>
                </a:lnTo>
                <a:lnTo>
                  <a:pt x="13" y="0"/>
                </a:lnTo>
                <a:lnTo>
                  <a:pt x="13" y="0"/>
                </a:lnTo>
                <a:lnTo>
                  <a:pt x="16" y="2"/>
                </a:lnTo>
                <a:lnTo>
                  <a:pt x="16" y="2"/>
                </a:lnTo>
                <a:lnTo>
                  <a:pt x="18" y="5"/>
                </a:lnTo>
                <a:lnTo>
                  <a:pt x="18" y="5"/>
                </a:lnTo>
                <a:lnTo>
                  <a:pt x="18" y="8"/>
                </a:lnTo>
                <a:lnTo>
                  <a:pt x="18" y="34"/>
                </a:lnTo>
                <a:lnTo>
                  <a:pt x="18" y="34"/>
                </a:lnTo>
                <a:lnTo>
                  <a:pt x="18" y="37"/>
                </a:lnTo>
                <a:lnTo>
                  <a:pt x="18" y="37"/>
                </a:lnTo>
                <a:lnTo>
                  <a:pt x="16" y="40"/>
                </a:lnTo>
                <a:lnTo>
                  <a:pt x="16" y="40"/>
                </a:lnTo>
                <a:lnTo>
                  <a:pt x="13" y="42"/>
                </a:lnTo>
                <a:lnTo>
                  <a:pt x="13" y="42"/>
                </a:lnTo>
                <a:lnTo>
                  <a:pt x="9" y="42"/>
                </a:lnTo>
                <a:lnTo>
                  <a:pt x="9" y="42"/>
                </a:lnTo>
                <a:lnTo>
                  <a:pt x="6" y="42"/>
                </a:lnTo>
                <a:lnTo>
                  <a:pt x="6" y="42"/>
                </a:lnTo>
                <a:lnTo>
                  <a:pt x="3" y="40"/>
                </a:lnTo>
                <a:lnTo>
                  <a:pt x="3" y="40"/>
                </a:lnTo>
                <a:lnTo>
                  <a:pt x="0" y="37"/>
                </a:lnTo>
                <a:lnTo>
                  <a:pt x="0" y="37"/>
                </a:lnTo>
                <a:lnTo>
                  <a:pt x="0" y="34"/>
                </a:lnTo>
                <a:lnTo>
                  <a:pt x="0" y="8"/>
                </a:lnTo>
                <a:close/>
                <a:moveTo>
                  <a:pt x="7" y="34"/>
                </a:moveTo>
                <a:lnTo>
                  <a:pt x="7" y="34"/>
                </a:lnTo>
                <a:lnTo>
                  <a:pt x="7" y="36"/>
                </a:lnTo>
                <a:lnTo>
                  <a:pt x="7" y="36"/>
                </a:lnTo>
                <a:lnTo>
                  <a:pt x="9" y="37"/>
                </a:lnTo>
                <a:lnTo>
                  <a:pt x="9" y="37"/>
                </a:lnTo>
                <a:lnTo>
                  <a:pt x="12" y="36"/>
                </a:lnTo>
                <a:lnTo>
                  <a:pt x="12" y="36"/>
                </a:lnTo>
                <a:lnTo>
                  <a:pt x="12" y="34"/>
                </a:lnTo>
                <a:lnTo>
                  <a:pt x="12" y="8"/>
                </a:lnTo>
                <a:lnTo>
                  <a:pt x="12" y="8"/>
                </a:lnTo>
                <a:lnTo>
                  <a:pt x="12" y="6"/>
                </a:lnTo>
                <a:lnTo>
                  <a:pt x="12" y="6"/>
                </a:lnTo>
                <a:lnTo>
                  <a:pt x="9" y="6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7" y="8"/>
                </a:lnTo>
                <a:lnTo>
                  <a:pt x="7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66" name="Freeform 1292">
            <a:extLst>
              <a:ext uri="{FF2B5EF4-FFF2-40B4-BE49-F238E27FC236}">
                <a16:creationId xmlns:a16="http://schemas.microsoft.com/office/drawing/2014/main" id="{8C9E59C4-3F12-48BB-9325-F4D9161DDA41}"/>
              </a:ext>
            </a:extLst>
          </p:cNvPr>
          <p:cNvSpPr>
            <a:spLocks noEditPoints="1"/>
          </p:cNvSpPr>
          <p:nvPr/>
        </p:nvSpPr>
        <p:spPr bwMode="auto">
          <a:xfrm>
            <a:off x="3669743" y="5883458"/>
            <a:ext cx="26988" cy="69850"/>
          </a:xfrm>
          <a:custGeom>
            <a:avLst/>
            <a:gdLst>
              <a:gd name="T0" fmla="*/ 9 w 17"/>
              <a:gd name="T1" fmla="*/ 25 h 44"/>
              <a:gd name="T2" fmla="*/ 9 w 17"/>
              <a:gd name="T3" fmla="*/ 25 h 44"/>
              <a:gd name="T4" fmla="*/ 7 w 17"/>
              <a:gd name="T5" fmla="*/ 26 h 44"/>
              <a:gd name="T6" fmla="*/ 6 w 17"/>
              <a:gd name="T7" fmla="*/ 26 h 44"/>
              <a:gd name="T8" fmla="*/ 4 w 17"/>
              <a:gd name="T9" fmla="*/ 25 h 44"/>
              <a:gd name="T10" fmla="*/ 1 w 17"/>
              <a:gd name="T11" fmla="*/ 24 h 44"/>
              <a:gd name="T12" fmla="*/ 0 w 17"/>
              <a:gd name="T13" fmla="*/ 23 h 44"/>
              <a:gd name="T14" fmla="*/ 0 w 17"/>
              <a:gd name="T15" fmla="*/ 20 h 44"/>
              <a:gd name="T16" fmla="*/ 0 w 17"/>
              <a:gd name="T17" fmla="*/ 18 h 44"/>
              <a:gd name="T18" fmla="*/ 0 w 17"/>
              <a:gd name="T19" fmla="*/ 14 h 44"/>
              <a:gd name="T20" fmla="*/ 0 w 17"/>
              <a:gd name="T21" fmla="*/ 10 h 44"/>
              <a:gd name="T22" fmla="*/ 0 w 17"/>
              <a:gd name="T23" fmla="*/ 8 h 44"/>
              <a:gd name="T24" fmla="*/ 0 w 17"/>
              <a:gd name="T25" fmla="*/ 6 h 44"/>
              <a:gd name="T26" fmla="*/ 1 w 17"/>
              <a:gd name="T27" fmla="*/ 5 h 44"/>
              <a:gd name="T28" fmla="*/ 5 w 17"/>
              <a:gd name="T29" fmla="*/ 1 h 44"/>
              <a:gd name="T30" fmla="*/ 9 w 17"/>
              <a:gd name="T31" fmla="*/ 0 h 44"/>
              <a:gd name="T32" fmla="*/ 14 w 17"/>
              <a:gd name="T33" fmla="*/ 1 h 44"/>
              <a:gd name="T34" fmla="*/ 16 w 17"/>
              <a:gd name="T35" fmla="*/ 5 h 44"/>
              <a:gd name="T36" fmla="*/ 17 w 17"/>
              <a:gd name="T37" fmla="*/ 6 h 44"/>
              <a:gd name="T38" fmla="*/ 17 w 17"/>
              <a:gd name="T39" fmla="*/ 8 h 44"/>
              <a:gd name="T40" fmla="*/ 17 w 17"/>
              <a:gd name="T41" fmla="*/ 10 h 44"/>
              <a:gd name="T42" fmla="*/ 17 w 17"/>
              <a:gd name="T43" fmla="*/ 14 h 44"/>
              <a:gd name="T44" fmla="*/ 17 w 17"/>
              <a:gd name="T45" fmla="*/ 16 h 44"/>
              <a:gd name="T46" fmla="*/ 17 w 17"/>
              <a:gd name="T47" fmla="*/ 19 h 44"/>
              <a:gd name="T48" fmla="*/ 17 w 17"/>
              <a:gd name="T49" fmla="*/ 20 h 44"/>
              <a:gd name="T50" fmla="*/ 9 w 17"/>
              <a:gd name="T51" fmla="*/ 44 h 44"/>
              <a:gd name="T52" fmla="*/ 6 w 17"/>
              <a:gd name="T53" fmla="*/ 18 h 44"/>
              <a:gd name="T54" fmla="*/ 6 w 17"/>
              <a:gd name="T55" fmla="*/ 20 h 44"/>
              <a:gd name="T56" fmla="*/ 9 w 17"/>
              <a:gd name="T57" fmla="*/ 20 h 44"/>
              <a:gd name="T58" fmla="*/ 11 w 17"/>
              <a:gd name="T59" fmla="*/ 20 h 44"/>
              <a:gd name="T60" fmla="*/ 12 w 17"/>
              <a:gd name="T61" fmla="*/ 18 h 44"/>
              <a:gd name="T62" fmla="*/ 12 w 17"/>
              <a:gd name="T63" fmla="*/ 10 h 44"/>
              <a:gd name="T64" fmla="*/ 11 w 17"/>
              <a:gd name="T65" fmla="*/ 8 h 44"/>
              <a:gd name="T66" fmla="*/ 9 w 17"/>
              <a:gd name="T67" fmla="*/ 6 h 44"/>
              <a:gd name="T68" fmla="*/ 6 w 17"/>
              <a:gd name="T69" fmla="*/ 8 h 44"/>
              <a:gd name="T70" fmla="*/ 6 w 17"/>
              <a:gd name="T71" fmla="*/ 1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" h="44">
                <a:moveTo>
                  <a:pt x="2" y="44"/>
                </a:moveTo>
                <a:lnTo>
                  <a:pt x="9" y="25"/>
                </a:lnTo>
                <a:lnTo>
                  <a:pt x="9" y="25"/>
                </a:lnTo>
                <a:lnTo>
                  <a:pt x="9" y="25"/>
                </a:lnTo>
                <a:lnTo>
                  <a:pt x="7" y="26"/>
                </a:lnTo>
                <a:lnTo>
                  <a:pt x="7" y="26"/>
                </a:lnTo>
                <a:lnTo>
                  <a:pt x="6" y="26"/>
                </a:lnTo>
                <a:lnTo>
                  <a:pt x="6" y="26"/>
                </a:lnTo>
                <a:lnTo>
                  <a:pt x="4" y="25"/>
                </a:lnTo>
                <a:lnTo>
                  <a:pt x="4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4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1" y="5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4" y="1"/>
                </a:lnTo>
                <a:lnTo>
                  <a:pt x="14" y="1"/>
                </a:lnTo>
                <a:lnTo>
                  <a:pt x="16" y="5"/>
                </a:lnTo>
                <a:lnTo>
                  <a:pt x="16" y="5"/>
                </a:lnTo>
                <a:lnTo>
                  <a:pt x="17" y="6"/>
                </a:lnTo>
                <a:lnTo>
                  <a:pt x="17" y="6"/>
                </a:lnTo>
                <a:lnTo>
                  <a:pt x="17" y="8"/>
                </a:lnTo>
                <a:lnTo>
                  <a:pt x="17" y="8"/>
                </a:lnTo>
                <a:lnTo>
                  <a:pt x="17" y="10"/>
                </a:lnTo>
                <a:lnTo>
                  <a:pt x="17" y="10"/>
                </a:lnTo>
                <a:lnTo>
                  <a:pt x="17" y="14"/>
                </a:lnTo>
                <a:lnTo>
                  <a:pt x="17" y="14"/>
                </a:lnTo>
                <a:lnTo>
                  <a:pt x="17" y="16"/>
                </a:lnTo>
                <a:lnTo>
                  <a:pt x="17" y="16"/>
                </a:lnTo>
                <a:lnTo>
                  <a:pt x="17" y="19"/>
                </a:lnTo>
                <a:lnTo>
                  <a:pt x="17" y="19"/>
                </a:lnTo>
                <a:lnTo>
                  <a:pt x="17" y="20"/>
                </a:lnTo>
                <a:lnTo>
                  <a:pt x="17" y="20"/>
                </a:lnTo>
                <a:lnTo>
                  <a:pt x="17" y="23"/>
                </a:lnTo>
                <a:lnTo>
                  <a:pt x="9" y="44"/>
                </a:lnTo>
                <a:lnTo>
                  <a:pt x="2" y="44"/>
                </a:lnTo>
                <a:close/>
                <a:moveTo>
                  <a:pt x="6" y="18"/>
                </a:moveTo>
                <a:lnTo>
                  <a:pt x="6" y="18"/>
                </a:lnTo>
                <a:lnTo>
                  <a:pt x="6" y="20"/>
                </a:lnTo>
                <a:lnTo>
                  <a:pt x="6" y="20"/>
                </a:lnTo>
                <a:lnTo>
                  <a:pt x="9" y="20"/>
                </a:lnTo>
                <a:lnTo>
                  <a:pt x="9" y="20"/>
                </a:lnTo>
                <a:lnTo>
                  <a:pt x="11" y="20"/>
                </a:lnTo>
                <a:lnTo>
                  <a:pt x="11" y="20"/>
                </a:lnTo>
                <a:lnTo>
                  <a:pt x="12" y="18"/>
                </a:lnTo>
                <a:lnTo>
                  <a:pt x="12" y="10"/>
                </a:lnTo>
                <a:lnTo>
                  <a:pt x="12" y="10"/>
                </a:lnTo>
                <a:lnTo>
                  <a:pt x="11" y="8"/>
                </a:lnTo>
                <a:lnTo>
                  <a:pt x="11" y="8"/>
                </a:lnTo>
                <a:lnTo>
                  <a:pt x="9" y="6"/>
                </a:lnTo>
                <a:lnTo>
                  <a:pt x="9" y="6"/>
                </a:lnTo>
                <a:lnTo>
                  <a:pt x="6" y="8"/>
                </a:lnTo>
                <a:lnTo>
                  <a:pt x="6" y="8"/>
                </a:lnTo>
                <a:lnTo>
                  <a:pt x="6" y="10"/>
                </a:lnTo>
                <a:lnTo>
                  <a:pt x="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67" name="Freeform 1293">
            <a:extLst>
              <a:ext uri="{FF2B5EF4-FFF2-40B4-BE49-F238E27FC236}">
                <a16:creationId xmlns:a16="http://schemas.microsoft.com/office/drawing/2014/main" id="{3C29FF2A-C863-4D88-9988-88052693E961}"/>
              </a:ext>
            </a:extLst>
          </p:cNvPr>
          <p:cNvSpPr>
            <a:spLocks/>
          </p:cNvSpPr>
          <p:nvPr/>
        </p:nvSpPr>
        <p:spPr bwMode="auto">
          <a:xfrm>
            <a:off x="3704668" y="5883458"/>
            <a:ext cx="28575" cy="69850"/>
          </a:xfrm>
          <a:custGeom>
            <a:avLst/>
            <a:gdLst>
              <a:gd name="T0" fmla="*/ 0 w 18"/>
              <a:gd name="T1" fmla="*/ 44 h 44"/>
              <a:gd name="T2" fmla="*/ 0 w 18"/>
              <a:gd name="T3" fmla="*/ 38 h 44"/>
              <a:gd name="T4" fmla="*/ 12 w 18"/>
              <a:gd name="T5" fmla="*/ 18 h 44"/>
              <a:gd name="T6" fmla="*/ 12 w 18"/>
              <a:gd name="T7" fmla="*/ 18 h 44"/>
              <a:gd name="T8" fmla="*/ 12 w 18"/>
              <a:gd name="T9" fmla="*/ 14 h 44"/>
              <a:gd name="T10" fmla="*/ 12 w 18"/>
              <a:gd name="T11" fmla="*/ 14 h 44"/>
              <a:gd name="T12" fmla="*/ 12 w 18"/>
              <a:gd name="T13" fmla="*/ 11 h 44"/>
              <a:gd name="T14" fmla="*/ 12 w 18"/>
              <a:gd name="T15" fmla="*/ 11 h 44"/>
              <a:gd name="T16" fmla="*/ 12 w 18"/>
              <a:gd name="T17" fmla="*/ 10 h 44"/>
              <a:gd name="T18" fmla="*/ 12 w 18"/>
              <a:gd name="T19" fmla="*/ 10 h 44"/>
              <a:gd name="T20" fmla="*/ 12 w 18"/>
              <a:gd name="T21" fmla="*/ 8 h 44"/>
              <a:gd name="T22" fmla="*/ 12 w 18"/>
              <a:gd name="T23" fmla="*/ 8 h 44"/>
              <a:gd name="T24" fmla="*/ 11 w 18"/>
              <a:gd name="T25" fmla="*/ 8 h 44"/>
              <a:gd name="T26" fmla="*/ 11 w 18"/>
              <a:gd name="T27" fmla="*/ 8 h 44"/>
              <a:gd name="T28" fmla="*/ 9 w 18"/>
              <a:gd name="T29" fmla="*/ 6 h 44"/>
              <a:gd name="T30" fmla="*/ 9 w 18"/>
              <a:gd name="T31" fmla="*/ 6 h 44"/>
              <a:gd name="T32" fmla="*/ 7 w 18"/>
              <a:gd name="T33" fmla="*/ 8 h 44"/>
              <a:gd name="T34" fmla="*/ 7 w 18"/>
              <a:gd name="T35" fmla="*/ 8 h 44"/>
              <a:gd name="T36" fmla="*/ 7 w 18"/>
              <a:gd name="T37" fmla="*/ 10 h 44"/>
              <a:gd name="T38" fmla="*/ 7 w 18"/>
              <a:gd name="T39" fmla="*/ 13 h 44"/>
              <a:gd name="T40" fmla="*/ 0 w 18"/>
              <a:gd name="T41" fmla="*/ 13 h 44"/>
              <a:gd name="T42" fmla="*/ 0 w 18"/>
              <a:gd name="T43" fmla="*/ 10 h 44"/>
              <a:gd name="T44" fmla="*/ 0 w 18"/>
              <a:gd name="T45" fmla="*/ 10 h 44"/>
              <a:gd name="T46" fmla="*/ 0 w 18"/>
              <a:gd name="T47" fmla="*/ 6 h 44"/>
              <a:gd name="T48" fmla="*/ 0 w 18"/>
              <a:gd name="T49" fmla="*/ 6 h 44"/>
              <a:gd name="T50" fmla="*/ 3 w 18"/>
              <a:gd name="T51" fmla="*/ 4 h 44"/>
              <a:gd name="T52" fmla="*/ 3 w 18"/>
              <a:gd name="T53" fmla="*/ 4 h 44"/>
              <a:gd name="T54" fmla="*/ 6 w 18"/>
              <a:gd name="T55" fmla="*/ 1 h 44"/>
              <a:gd name="T56" fmla="*/ 6 w 18"/>
              <a:gd name="T57" fmla="*/ 1 h 44"/>
              <a:gd name="T58" fmla="*/ 9 w 18"/>
              <a:gd name="T59" fmla="*/ 0 h 44"/>
              <a:gd name="T60" fmla="*/ 9 w 18"/>
              <a:gd name="T61" fmla="*/ 0 h 44"/>
              <a:gd name="T62" fmla="*/ 13 w 18"/>
              <a:gd name="T63" fmla="*/ 1 h 44"/>
              <a:gd name="T64" fmla="*/ 13 w 18"/>
              <a:gd name="T65" fmla="*/ 1 h 44"/>
              <a:gd name="T66" fmla="*/ 17 w 18"/>
              <a:gd name="T67" fmla="*/ 4 h 44"/>
              <a:gd name="T68" fmla="*/ 17 w 18"/>
              <a:gd name="T69" fmla="*/ 4 h 44"/>
              <a:gd name="T70" fmla="*/ 18 w 18"/>
              <a:gd name="T71" fmla="*/ 8 h 44"/>
              <a:gd name="T72" fmla="*/ 18 w 18"/>
              <a:gd name="T73" fmla="*/ 8 h 44"/>
              <a:gd name="T74" fmla="*/ 18 w 18"/>
              <a:gd name="T75" fmla="*/ 11 h 44"/>
              <a:gd name="T76" fmla="*/ 18 w 18"/>
              <a:gd name="T77" fmla="*/ 11 h 44"/>
              <a:gd name="T78" fmla="*/ 18 w 18"/>
              <a:gd name="T79" fmla="*/ 14 h 44"/>
              <a:gd name="T80" fmla="*/ 18 w 18"/>
              <a:gd name="T81" fmla="*/ 14 h 44"/>
              <a:gd name="T82" fmla="*/ 18 w 18"/>
              <a:gd name="T83" fmla="*/ 16 h 44"/>
              <a:gd name="T84" fmla="*/ 18 w 18"/>
              <a:gd name="T85" fmla="*/ 16 h 44"/>
              <a:gd name="T86" fmla="*/ 18 w 18"/>
              <a:gd name="T87" fmla="*/ 18 h 44"/>
              <a:gd name="T88" fmla="*/ 18 w 18"/>
              <a:gd name="T89" fmla="*/ 18 h 44"/>
              <a:gd name="T90" fmla="*/ 17 w 18"/>
              <a:gd name="T91" fmla="*/ 20 h 44"/>
              <a:gd name="T92" fmla="*/ 7 w 18"/>
              <a:gd name="T93" fmla="*/ 38 h 44"/>
              <a:gd name="T94" fmla="*/ 18 w 18"/>
              <a:gd name="T95" fmla="*/ 38 h 44"/>
              <a:gd name="T96" fmla="*/ 18 w 18"/>
              <a:gd name="T97" fmla="*/ 44 h 44"/>
              <a:gd name="T98" fmla="*/ 0 w 18"/>
              <a:gd name="T9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8" h="44">
                <a:moveTo>
                  <a:pt x="0" y="44"/>
                </a:moveTo>
                <a:lnTo>
                  <a:pt x="0" y="38"/>
                </a:lnTo>
                <a:lnTo>
                  <a:pt x="12" y="18"/>
                </a:lnTo>
                <a:lnTo>
                  <a:pt x="12" y="18"/>
                </a:lnTo>
                <a:lnTo>
                  <a:pt x="12" y="14"/>
                </a:lnTo>
                <a:lnTo>
                  <a:pt x="12" y="14"/>
                </a:lnTo>
                <a:lnTo>
                  <a:pt x="12" y="11"/>
                </a:lnTo>
                <a:lnTo>
                  <a:pt x="12" y="11"/>
                </a:lnTo>
                <a:lnTo>
                  <a:pt x="12" y="10"/>
                </a:lnTo>
                <a:lnTo>
                  <a:pt x="12" y="10"/>
                </a:lnTo>
                <a:lnTo>
                  <a:pt x="12" y="8"/>
                </a:lnTo>
                <a:lnTo>
                  <a:pt x="12" y="8"/>
                </a:lnTo>
                <a:lnTo>
                  <a:pt x="11" y="8"/>
                </a:lnTo>
                <a:lnTo>
                  <a:pt x="11" y="8"/>
                </a:lnTo>
                <a:lnTo>
                  <a:pt x="9" y="6"/>
                </a:lnTo>
                <a:lnTo>
                  <a:pt x="9" y="6"/>
                </a:lnTo>
                <a:lnTo>
                  <a:pt x="7" y="8"/>
                </a:lnTo>
                <a:lnTo>
                  <a:pt x="7" y="8"/>
                </a:lnTo>
                <a:lnTo>
                  <a:pt x="7" y="10"/>
                </a:lnTo>
                <a:lnTo>
                  <a:pt x="7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3" y="4"/>
                </a:lnTo>
                <a:lnTo>
                  <a:pt x="3" y="4"/>
                </a:lnTo>
                <a:lnTo>
                  <a:pt x="6" y="1"/>
                </a:lnTo>
                <a:lnTo>
                  <a:pt x="6" y="1"/>
                </a:lnTo>
                <a:lnTo>
                  <a:pt x="9" y="0"/>
                </a:lnTo>
                <a:lnTo>
                  <a:pt x="9" y="0"/>
                </a:lnTo>
                <a:lnTo>
                  <a:pt x="13" y="1"/>
                </a:lnTo>
                <a:lnTo>
                  <a:pt x="13" y="1"/>
                </a:lnTo>
                <a:lnTo>
                  <a:pt x="17" y="4"/>
                </a:lnTo>
                <a:lnTo>
                  <a:pt x="17" y="4"/>
                </a:lnTo>
                <a:lnTo>
                  <a:pt x="18" y="8"/>
                </a:lnTo>
                <a:lnTo>
                  <a:pt x="18" y="8"/>
                </a:lnTo>
                <a:lnTo>
                  <a:pt x="18" y="11"/>
                </a:lnTo>
                <a:lnTo>
                  <a:pt x="18" y="11"/>
                </a:lnTo>
                <a:lnTo>
                  <a:pt x="18" y="14"/>
                </a:lnTo>
                <a:lnTo>
                  <a:pt x="18" y="14"/>
                </a:lnTo>
                <a:lnTo>
                  <a:pt x="18" y="16"/>
                </a:lnTo>
                <a:lnTo>
                  <a:pt x="18" y="16"/>
                </a:lnTo>
                <a:lnTo>
                  <a:pt x="18" y="18"/>
                </a:lnTo>
                <a:lnTo>
                  <a:pt x="18" y="18"/>
                </a:lnTo>
                <a:lnTo>
                  <a:pt x="17" y="20"/>
                </a:lnTo>
                <a:lnTo>
                  <a:pt x="7" y="38"/>
                </a:lnTo>
                <a:lnTo>
                  <a:pt x="18" y="38"/>
                </a:lnTo>
                <a:lnTo>
                  <a:pt x="18" y="44"/>
                </a:lnTo>
                <a:lnTo>
                  <a:pt x="0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68" name="Freeform 1294">
            <a:extLst>
              <a:ext uri="{FF2B5EF4-FFF2-40B4-BE49-F238E27FC236}">
                <a16:creationId xmlns:a16="http://schemas.microsoft.com/office/drawing/2014/main" id="{732374E7-193E-48C7-90A1-185F2474A275}"/>
              </a:ext>
            </a:extLst>
          </p:cNvPr>
          <p:cNvSpPr>
            <a:spLocks noEditPoints="1"/>
          </p:cNvSpPr>
          <p:nvPr/>
        </p:nvSpPr>
        <p:spPr bwMode="auto">
          <a:xfrm>
            <a:off x="4109480" y="5373871"/>
            <a:ext cx="28575" cy="66675"/>
          </a:xfrm>
          <a:custGeom>
            <a:avLst/>
            <a:gdLst>
              <a:gd name="T0" fmla="*/ 9 w 18"/>
              <a:gd name="T1" fmla="*/ 17 h 42"/>
              <a:gd name="T2" fmla="*/ 9 w 18"/>
              <a:gd name="T3" fmla="*/ 17 h 42"/>
              <a:gd name="T4" fmla="*/ 10 w 18"/>
              <a:gd name="T5" fmla="*/ 17 h 42"/>
              <a:gd name="T6" fmla="*/ 12 w 18"/>
              <a:gd name="T7" fmla="*/ 17 h 42"/>
              <a:gd name="T8" fmla="*/ 14 w 18"/>
              <a:gd name="T9" fmla="*/ 18 h 42"/>
              <a:gd name="T10" fmla="*/ 17 w 18"/>
              <a:gd name="T11" fmla="*/ 20 h 42"/>
              <a:gd name="T12" fmla="*/ 18 w 18"/>
              <a:gd name="T13" fmla="*/ 21 h 42"/>
              <a:gd name="T14" fmla="*/ 18 w 18"/>
              <a:gd name="T15" fmla="*/ 23 h 42"/>
              <a:gd name="T16" fmla="*/ 18 w 18"/>
              <a:gd name="T17" fmla="*/ 26 h 42"/>
              <a:gd name="T18" fmla="*/ 18 w 18"/>
              <a:gd name="T19" fmla="*/ 30 h 42"/>
              <a:gd name="T20" fmla="*/ 18 w 18"/>
              <a:gd name="T21" fmla="*/ 34 h 42"/>
              <a:gd name="T22" fmla="*/ 18 w 18"/>
              <a:gd name="T23" fmla="*/ 36 h 42"/>
              <a:gd name="T24" fmla="*/ 18 w 18"/>
              <a:gd name="T25" fmla="*/ 37 h 42"/>
              <a:gd name="T26" fmla="*/ 17 w 18"/>
              <a:gd name="T27" fmla="*/ 39 h 42"/>
              <a:gd name="T28" fmla="*/ 13 w 18"/>
              <a:gd name="T29" fmla="*/ 42 h 42"/>
              <a:gd name="T30" fmla="*/ 9 w 18"/>
              <a:gd name="T31" fmla="*/ 42 h 42"/>
              <a:gd name="T32" fmla="*/ 4 w 18"/>
              <a:gd name="T33" fmla="*/ 42 h 42"/>
              <a:gd name="T34" fmla="*/ 2 w 18"/>
              <a:gd name="T35" fmla="*/ 39 h 42"/>
              <a:gd name="T36" fmla="*/ 0 w 18"/>
              <a:gd name="T37" fmla="*/ 37 h 42"/>
              <a:gd name="T38" fmla="*/ 0 w 18"/>
              <a:gd name="T39" fmla="*/ 36 h 42"/>
              <a:gd name="T40" fmla="*/ 0 w 18"/>
              <a:gd name="T41" fmla="*/ 34 h 42"/>
              <a:gd name="T42" fmla="*/ 0 w 18"/>
              <a:gd name="T43" fmla="*/ 30 h 42"/>
              <a:gd name="T44" fmla="*/ 0 w 18"/>
              <a:gd name="T45" fmla="*/ 27 h 42"/>
              <a:gd name="T46" fmla="*/ 0 w 18"/>
              <a:gd name="T47" fmla="*/ 25 h 42"/>
              <a:gd name="T48" fmla="*/ 0 w 18"/>
              <a:gd name="T49" fmla="*/ 22 h 42"/>
              <a:gd name="T50" fmla="*/ 9 w 18"/>
              <a:gd name="T51" fmla="*/ 0 h 42"/>
              <a:gd name="T52" fmla="*/ 12 w 18"/>
              <a:gd name="T53" fmla="*/ 26 h 42"/>
              <a:gd name="T54" fmla="*/ 12 w 18"/>
              <a:gd name="T55" fmla="*/ 23 h 42"/>
              <a:gd name="T56" fmla="*/ 9 w 18"/>
              <a:gd name="T57" fmla="*/ 22 h 42"/>
              <a:gd name="T58" fmla="*/ 7 w 18"/>
              <a:gd name="T59" fmla="*/ 23 h 42"/>
              <a:gd name="T60" fmla="*/ 5 w 18"/>
              <a:gd name="T61" fmla="*/ 26 h 42"/>
              <a:gd name="T62" fmla="*/ 5 w 18"/>
              <a:gd name="T63" fmla="*/ 34 h 42"/>
              <a:gd name="T64" fmla="*/ 7 w 18"/>
              <a:gd name="T65" fmla="*/ 36 h 42"/>
              <a:gd name="T66" fmla="*/ 9 w 18"/>
              <a:gd name="T67" fmla="*/ 37 h 42"/>
              <a:gd name="T68" fmla="*/ 12 w 18"/>
              <a:gd name="T69" fmla="*/ 36 h 42"/>
              <a:gd name="T70" fmla="*/ 12 w 18"/>
              <a:gd name="T71" fmla="*/ 26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" h="42">
                <a:moveTo>
                  <a:pt x="15" y="0"/>
                </a:moveTo>
                <a:lnTo>
                  <a:pt x="9" y="17"/>
                </a:lnTo>
                <a:lnTo>
                  <a:pt x="9" y="17"/>
                </a:lnTo>
                <a:lnTo>
                  <a:pt x="9" y="17"/>
                </a:lnTo>
                <a:lnTo>
                  <a:pt x="10" y="17"/>
                </a:lnTo>
                <a:lnTo>
                  <a:pt x="10" y="17"/>
                </a:lnTo>
                <a:lnTo>
                  <a:pt x="12" y="17"/>
                </a:lnTo>
                <a:lnTo>
                  <a:pt x="12" y="17"/>
                </a:lnTo>
                <a:lnTo>
                  <a:pt x="14" y="18"/>
                </a:lnTo>
                <a:lnTo>
                  <a:pt x="14" y="18"/>
                </a:lnTo>
                <a:lnTo>
                  <a:pt x="17" y="20"/>
                </a:lnTo>
                <a:lnTo>
                  <a:pt x="17" y="20"/>
                </a:lnTo>
                <a:lnTo>
                  <a:pt x="18" y="21"/>
                </a:lnTo>
                <a:lnTo>
                  <a:pt x="18" y="21"/>
                </a:lnTo>
                <a:lnTo>
                  <a:pt x="18" y="23"/>
                </a:lnTo>
                <a:lnTo>
                  <a:pt x="18" y="23"/>
                </a:lnTo>
                <a:lnTo>
                  <a:pt x="18" y="26"/>
                </a:lnTo>
                <a:lnTo>
                  <a:pt x="18" y="26"/>
                </a:lnTo>
                <a:lnTo>
                  <a:pt x="18" y="30"/>
                </a:lnTo>
                <a:lnTo>
                  <a:pt x="18" y="30"/>
                </a:lnTo>
                <a:lnTo>
                  <a:pt x="18" y="34"/>
                </a:lnTo>
                <a:lnTo>
                  <a:pt x="18" y="34"/>
                </a:lnTo>
                <a:lnTo>
                  <a:pt x="18" y="36"/>
                </a:lnTo>
                <a:lnTo>
                  <a:pt x="18" y="36"/>
                </a:lnTo>
                <a:lnTo>
                  <a:pt x="18" y="37"/>
                </a:lnTo>
                <a:lnTo>
                  <a:pt x="18" y="37"/>
                </a:lnTo>
                <a:lnTo>
                  <a:pt x="17" y="39"/>
                </a:lnTo>
                <a:lnTo>
                  <a:pt x="17" y="39"/>
                </a:lnTo>
                <a:lnTo>
                  <a:pt x="13" y="42"/>
                </a:lnTo>
                <a:lnTo>
                  <a:pt x="13" y="42"/>
                </a:lnTo>
                <a:lnTo>
                  <a:pt x="9" y="42"/>
                </a:lnTo>
                <a:lnTo>
                  <a:pt x="9" y="42"/>
                </a:lnTo>
                <a:lnTo>
                  <a:pt x="4" y="42"/>
                </a:lnTo>
                <a:lnTo>
                  <a:pt x="4" y="42"/>
                </a:lnTo>
                <a:lnTo>
                  <a:pt x="2" y="39"/>
                </a:lnTo>
                <a:lnTo>
                  <a:pt x="2" y="39"/>
                </a:lnTo>
                <a:lnTo>
                  <a:pt x="0" y="37"/>
                </a:lnTo>
                <a:lnTo>
                  <a:pt x="0" y="37"/>
                </a:lnTo>
                <a:lnTo>
                  <a:pt x="0" y="36"/>
                </a:lnTo>
                <a:lnTo>
                  <a:pt x="0" y="36"/>
                </a:lnTo>
                <a:lnTo>
                  <a:pt x="0" y="34"/>
                </a:lnTo>
                <a:lnTo>
                  <a:pt x="0" y="34"/>
                </a:lnTo>
                <a:lnTo>
                  <a:pt x="0" y="30"/>
                </a:lnTo>
                <a:lnTo>
                  <a:pt x="0" y="30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1"/>
                </a:lnTo>
                <a:lnTo>
                  <a:pt x="9" y="0"/>
                </a:lnTo>
                <a:lnTo>
                  <a:pt x="15" y="0"/>
                </a:lnTo>
                <a:close/>
                <a:moveTo>
                  <a:pt x="12" y="26"/>
                </a:moveTo>
                <a:lnTo>
                  <a:pt x="12" y="26"/>
                </a:lnTo>
                <a:lnTo>
                  <a:pt x="12" y="23"/>
                </a:lnTo>
                <a:lnTo>
                  <a:pt x="12" y="23"/>
                </a:lnTo>
                <a:lnTo>
                  <a:pt x="9" y="22"/>
                </a:lnTo>
                <a:lnTo>
                  <a:pt x="9" y="22"/>
                </a:lnTo>
                <a:lnTo>
                  <a:pt x="7" y="23"/>
                </a:lnTo>
                <a:lnTo>
                  <a:pt x="7" y="23"/>
                </a:lnTo>
                <a:lnTo>
                  <a:pt x="5" y="26"/>
                </a:lnTo>
                <a:lnTo>
                  <a:pt x="5" y="34"/>
                </a:lnTo>
                <a:lnTo>
                  <a:pt x="5" y="34"/>
                </a:lnTo>
                <a:lnTo>
                  <a:pt x="7" y="36"/>
                </a:lnTo>
                <a:lnTo>
                  <a:pt x="7" y="36"/>
                </a:lnTo>
                <a:lnTo>
                  <a:pt x="9" y="37"/>
                </a:lnTo>
                <a:lnTo>
                  <a:pt x="9" y="37"/>
                </a:lnTo>
                <a:lnTo>
                  <a:pt x="12" y="36"/>
                </a:lnTo>
                <a:lnTo>
                  <a:pt x="12" y="36"/>
                </a:lnTo>
                <a:lnTo>
                  <a:pt x="12" y="34"/>
                </a:lnTo>
                <a:lnTo>
                  <a:pt x="12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69" name="Freeform 1295">
            <a:extLst>
              <a:ext uri="{FF2B5EF4-FFF2-40B4-BE49-F238E27FC236}">
                <a16:creationId xmlns:a16="http://schemas.microsoft.com/office/drawing/2014/main" id="{26F7C25E-FEE7-4C0E-B77D-3319B3DE5E0F}"/>
              </a:ext>
            </a:extLst>
          </p:cNvPr>
          <p:cNvSpPr>
            <a:spLocks/>
          </p:cNvSpPr>
          <p:nvPr/>
        </p:nvSpPr>
        <p:spPr bwMode="auto">
          <a:xfrm>
            <a:off x="4145993" y="5373871"/>
            <a:ext cx="19050" cy="66675"/>
          </a:xfrm>
          <a:custGeom>
            <a:avLst/>
            <a:gdLst>
              <a:gd name="T0" fmla="*/ 6 w 12"/>
              <a:gd name="T1" fmla="*/ 42 h 42"/>
              <a:gd name="T2" fmla="*/ 6 w 12"/>
              <a:gd name="T3" fmla="*/ 6 h 42"/>
              <a:gd name="T4" fmla="*/ 0 w 12"/>
              <a:gd name="T5" fmla="*/ 11 h 42"/>
              <a:gd name="T6" fmla="*/ 0 w 12"/>
              <a:gd name="T7" fmla="*/ 5 h 42"/>
              <a:gd name="T8" fmla="*/ 6 w 12"/>
              <a:gd name="T9" fmla="*/ 0 h 42"/>
              <a:gd name="T10" fmla="*/ 12 w 12"/>
              <a:gd name="T11" fmla="*/ 0 h 42"/>
              <a:gd name="T12" fmla="*/ 12 w 12"/>
              <a:gd name="T13" fmla="*/ 42 h 42"/>
              <a:gd name="T14" fmla="*/ 6 w 12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42">
                <a:moveTo>
                  <a:pt x="6" y="42"/>
                </a:moveTo>
                <a:lnTo>
                  <a:pt x="6" y="6"/>
                </a:lnTo>
                <a:lnTo>
                  <a:pt x="0" y="11"/>
                </a:lnTo>
                <a:lnTo>
                  <a:pt x="0" y="5"/>
                </a:lnTo>
                <a:lnTo>
                  <a:pt x="6" y="0"/>
                </a:lnTo>
                <a:lnTo>
                  <a:pt x="12" y="0"/>
                </a:lnTo>
                <a:lnTo>
                  <a:pt x="12" y="42"/>
                </a:lnTo>
                <a:lnTo>
                  <a:pt x="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70" name="Freeform 1296">
            <a:extLst>
              <a:ext uri="{FF2B5EF4-FFF2-40B4-BE49-F238E27FC236}">
                <a16:creationId xmlns:a16="http://schemas.microsoft.com/office/drawing/2014/main" id="{58368406-A488-4D65-9AB4-0DC464089F8B}"/>
              </a:ext>
            </a:extLst>
          </p:cNvPr>
          <p:cNvSpPr>
            <a:spLocks noEditPoints="1"/>
          </p:cNvSpPr>
          <p:nvPr/>
        </p:nvSpPr>
        <p:spPr bwMode="auto">
          <a:xfrm>
            <a:off x="4109480" y="5883458"/>
            <a:ext cx="28575" cy="69850"/>
          </a:xfrm>
          <a:custGeom>
            <a:avLst/>
            <a:gdLst>
              <a:gd name="T0" fmla="*/ 9 w 18"/>
              <a:gd name="T1" fmla="*/ 25 h 44"/>
              <a:gd name="T2" fmla="*/ 9 w 18"/>
              <a:gd name="T3" fmla="*/ 25 h 44"/>
              <a:gd name="T4" fmla="*/ 8 w 18"/>
              <a:gd name="T5" fmla="*/ 26 h 44"/>
              <a:gd name="T6" fmla="*/ 7 w 18"/>
              <a:gd name="T7" fmla="*/ 26 h 44"/>
              <a:gd name="T8" fmla="*/ 3 w 18"/>
              <a:gd name="T9" fmla="*/ 25 h 44"/>
              <a:gd name="T10" fmla="*/ 2 w 18"/>
              <a:gd name="T11" fmla="*/ 24 h 44"/>
              <a:gd name="T12" fmla="*/ 0 w 18"/>
              <a:gd name="T13" fmla="*/ 23 h 44"/>
              <a:gd name="T14" fmla="*/ 0 w 18"/>
              <a:gd name="T15" fmla="*/ 20 h 44"/>
              <a:gd name="T16" fmla="*/ 0 w 18"/>
              <a:gd name="T17" fmla="*/ 18 h 44"/>
              <a:gd name="T18" fmla="*/ 0 w 18"/>
              <a:gd name="T19" fmla="*/ 14 h 44"/>
              <a:gd name="T20" fmla="*/ 0 w 18"/>
              <a:gd name="T21" fmla="*/ 10 h 44"/>
              <a:gd name="T22" fmla="*/ 0 w 18"/>
              <a:gd name="T23" fmla="*/ 8 h 44"/>
              <a:gd name="T24" fmla="*/ 0 w 18"/>
              <a:gd name="T25" fmla="*/ 6 h 44"/>
              <a:gd name="T26" fmla="*/ 2 w 18"/>
              <a:gd name="T27" fmla="*/ 5 h 44"/>
              <a:gd name="T28" fmla="*/ 4 w 18"/>
              <a:gd name="T29" fmla="*/ 1 h 44"/>
              <a:gd name="T30" fmla="*/ 9 w 18"/>
              <a:gd name="T31" fmla="*/ 0 h 44"/>
              <a:gd name="T32" fmla="*/ 13 w 18"/>
              <a:gd name="T33" fmla="*/ 1 h 44"/>
              <a:gd name="T34" fmla="*/ 17 w 18"/>
              <a:gd name="T35" fmla="*/ 5 h 44"/>
              <a:gd name="T36" fmla="*/ 18 w 18"/>
              <a:gd name="T37" fmla="*/ 6 h 44"/>
              <a:gd name="T38" fmla="*/ 18 w 18"/>
              <a:gd name="T39" fmla="*/ 8 h 44"/>
              <a:gd name="T40" fmla="*/ 18 w 18"/>
              <a:gd name="T41" fmla="*/ 10 h 44"/>
              <a:gd name="T42" fmla="*/ 18 w 18"/>
              <a:gd name="T43" fmla="*/ 14 h 44"/>
              <a:gd name="T44" fmla="*/ 18 w 18"/>
              <a:gd name="T45" fmla="*/ 16 h 44"/>
              <a:gd name="T46" fmla="*/ 18 w 18"/>
              <a:gd name="T47" fmla="*/ 19 h 44"/>
              <a:gd name="T48" fmla="*/ 18 w 18"/>
              <a:gd name="T49" fmla="*/ 20 h 44"/>
              <a:gd name="T50" fmla="*/ 9 w 18"/>
              <a:gd name="T51" fmla="*/ 44 h 44"/>
              <a:gd name="T52" fmla="*/ 5 w 18"/>
              <a:gd name="T53" fmla="*/ 18 h 44"/>
              <a:gd name="T54" fmla="*/ 7 w 18"/>
              <a:gd name="T55" fmla="*/ 20 h 44"/>
              <a:gd name="T56" fmla="*/ 9 w 18"/>
              <a:gd name="T57" fmla="*/ 20 h 44"/>
              <a:gd name="T58" fmla="*/ 12 w 18"/>
              <a:gd name="T59" fmla="*/ 20 h 44"/>
              <a:gd name="T60" fmla="*/ 12 w 18"/>
              <a:gd name="T61" fmla="*/ 18 h 44"/>
              <a:gd name="T62" fmla="*/ 12 w 18"/>
              <a:gd name="T63" fmla="*/ 10 h 44"/>
              <a:gd name="T64" fmla="*/ 12 w 18"/>
              <a:gd name="T65" fmla="*/ 8 h 44"/>
              <a:gd name="T66" fmla="*/ 9 w 18"/>
              <a:gd name="T67" fmla="*/ 6 h 44"/>
              <a:gd name="T68" fmla="*/ 7 w 18"/>
              <a:gd name="T69" fmla="*/ 8 h 44"/>
              <a:gd name="T70" fmla="*/ 5 w 18"/>
              <a:gd name="T71" fmla="*/ 1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" h="44">
                <a:moveTo>
                  <a:pt x="2" y="44"/>
                </a:moveTo>
                <a:lnTo>
                  <a:pt x="9" y="25"/>
                </a:lnTo>
                <a:lnTo>
                  <a:pt x="9" y="25"/>
                </a:lnTo>
                <a:lnTo>
                  <a:pt x="9" y="25"/>
                </a:lnTo>
                <a:lnTo>
                  <a:pt x="8" y="26"/>
                </a:lnTo>
                <a:lnTo>
                  <a:pt x="8" y="26"/>
                </a:lnTo>
                <a:lnTo>
                  <a:pt x="7" y="26"/>
                </a:lnTo>
                <a:lnTo>
                  <a:pt x="7" y="26"/>
                </a:lnTo>
                <a:lnTo>
                  <a:pt x="3" y="25"/>
                </a:lnTo>
                <a:lnTo>
                  <a:pt x="3" y="25"/>
                </a:lnTo>
                <a:lnTo>
                  <a:pt x="2" y="24"/>
                </a:lnTo>
                <a:lnTo>
                  <a:pt x="2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4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2" y="5"/>
                </a:lnTo>
                <a:lnTo>
                  <a:pt x="2" y="5"/>
                </a:lnTo>
                <a:lnTo>
                  <a:pt x="4" y="1"/>
                </a:lnTo>
                <a:lnTo>
                  <a:pt x="4" y="1"/>
                </a:lnTo>
                <a:lnTo>
                  <a:pt x="9" y="0"/>
                </a:lnTo>
                <a:lnTo>
                  <a:pt x="9" y="0"/>
                </a:lnTo>
                <a:lnTo>
                  <a:pt x="13" y="1"/>
                </a:lnTo>
                <a:lnTo>
                  <a:pt x="13" y="1"/>
                </a:lnTo>
                <a:lnTo>
                  <a:pt x="17" y="5"/>
                </a:lnTo>
                <a:lnTo>
                  <a:pt x="17" y="5"/>
                </a:lnTo>
                <a:lnTo>
                  <a:pt x="18" y="6"/>
                </a:lnTo>
                <a:lnTo>
                  <a:pt x="18" y="6"/>
                </a:lnTo>
                <a:lnTo>
                  <a:pt x="18" y="8"/>
                </a:lnTo>
                <a:lnTo>
                  <a:pt x="18" y="8"/>
                </a:lnTo>
                <a:lnTo>
                  <a:pt x="18" y="10"/>
                </a:lnTo>
                <a:lnTo>
                  <a:pt x="18" y="10"/>
                </a:lnTo>
                <a:lnTo>
                  <a:pt x="18" y="14"/>
                </a:lnTo>
                <a:lnTo>
                  <a:pt x="18" y="14"/>
                </a:lnTo>
                <a:lnTo>
                  <a:pt x="18" y="16"/>
                </a:lnTo>
                <a:lnTo>
                  <a:pt x="18" y="16"/>
                </a:lnTo>
                <a:lnTo>
                  <a:pt x="18" y="19"/>
                </a:lnTo>
                <a:lnTo>
                  <a:pt x="18" y="19"/>
                </a:lnTo>
                <a:lnTo>
                  <a:pt x="18" y="20"/>
                </a:lnTo>
                <a:lnTo>
                  <a:pt x="18" y="20"/>
                </a:lnTo>
                <a:lnTo>
                  <a:pt x="17" y="23"/>
                </a:lnTo>
                <a:lnTo>
                  <a:pt x="9" y="44"/>
                </a:lnTo>
                <a:lnTo>
                  <a:pt x="2" y="44"/>
                </a:lnTo>
                <a:close/>
                <a:moveTo>
                  <a:pt x="5" y="18"/>
                </a:move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2" y="20"/>
                </a:lnTo>
                <a:lnTo>
                  <a:pt x="12" y="20"/>
                </a:lnTo>
                <a:lnTo>
                  <a:pt x="12" y="18"/>
                </a:lnTo>
                <a:lnTo>
                  <a:pt x="12" y="10"/>
                </a:lnTo>
                <a:lnTo>
                  <a:pt x="12" y="10"/>
                </a:lnTo>
                <a:lnTo>
                  <a:pt x="12" y="8"/>
                </a:lnTo>
                <a:lnTo>
                  <a:pt x="12" y="8"/>
                </a:lnTo>
                <a:lnTo>
                  <a:pt x="9" y="6"/>
                </a:lnTo>
                <a:lnTo>
                  <a:pt x="9" y="6"/>
                </a:lnTo>
                <a:lnTo>
                  <a:pt x="7" y="8"/>
                </a:lnTo>
                <a:lnTo>
                  <a:pt x="7" y="8"/>
                </a:lnTo>
                <a:lnTo>
                  <a:pt x="5" y="10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71" name="Freeform 1297">
            <a:extLst>
              <a:ext uri="{FF2B5EF4-FFF2-40B4-BE49-F238E27FC236}">
                <a16:creationId xmlns:a16="http://schemas.microsoft.com/office/drawing/2014/main" id="{DA1EE94B-A7FE-4FF0-BCA3-6BF8525BF681}"/>
              </a:ext>
            </a:extLst>
          </p:cNvPr>
          <p:cNvSpPr>
            <a:spLocks/>
          </p:cNvSpPr>
          <p:nvPr/>
        </p:nvSpPr>
        <p:spPr bwMode="auto">
          <a:xfrm>
            <a:off x="4144405" y="5883458"/>
            <a:ext cx="28575" cy="69850"/>
          </a:xfrm>
          <a:custGeom>
            <a:avLst/>
            <a:gdLst>
              <a:gd name="T0" fmla="*/ 7 w 18"/>
              <a:gd name="T1" fmla="*/ 19 h 44"/>
              <a:gd name="T2" fmla="*/ 11 w 18"/>
              <a:gd name="T3" fmla="*/ 19 h 44"/>
              <a:gd name="T4" fmla="*/ 12 w 18"/>
              <a:gd name="T5" fmla="*/ 15 h 44"/>
              <a:gd name="T6" fmla="*/ 12 w 18"/>
              <a:gd name="T7" fmla="*/ 10 h 44"/>
              <a:gd name="T8" fmla="*/ 11 w 18"/>
              <a:gd name="T9" fmla="*/ 8 h 44"/>
              <a:gd name="T10" fmla="*/ 10 w 18"/>
              <a:gd name="T11" fmla="*/ 6 h 44"/>
              <a:gd name="T12" fmla="*/ 7 w 18"/>
              <a:gd name="T13" fmla="*/ 8 h 44"/>
              <a:gd name="T14" fmla="*/ 6 w 18"/>
              <a:gd name="T15" fmla="*/ 13 h 44"/>
              <a:gd name="T16" fmla="*/ 0 w 18"/>
              <a:gd name="T17" fmla="*/ 10 h 44"/>
              <a:gd name="T18" fmla="*/ 1 w 18"/>
              <a:gd name="T19" fmla="*/ 6 h 44"/>
              <a:gd name="T20" fmla="*/ 3 w 18"/>
              <a:gd name="T21" fmla="*/ 3 h 44"/>
              <a:gd name="T22" fmla="*/ 6 w 18"/>
              <a:gd name="T23" fmla="*/ 1 h 44"/>
              <a:gd name="T24" fmla="*/ 10 w 18"/>
              <a:gd name="T25" fmla="*/ 0 h 44"/>
              <a:gd name="T26" fmla="*/ 13 w 18"/>
              <a:gd name="T27" fmla="*/ 1 h 44"/>
              <a:gd name="T28" fmla="*/ 16 w 18"/>
              <a:gd name="T29" fmla="*/ 4 h 44"/>
              <a:gd name="T30" fmla="*/ 17 w 18"/>
              <a:gd name="T31" fmla="*/ 5 h 44"/>
              <a:gd name="T32" fmla="*/ 18 w 18"/>
              <a:gd name="T33" fmla="*/ 6 h 44"/>
              <a:gd name="T34" fmla="*/ 18 w 18"/>
              <a:gd name="T35" fmla="*/ 13 h 44"/>
              <a:gd name="T36" fmla="*/ 18 w 18"/>
              <a:gd name="T37" fmla="*/ 16 h 44"/>
              <a:gd name="T38" fmla="*/ 18 w 18"/>
              <a:gd name="T39" fmla="*/ 19 h 44"/>
              <a:gd name="T40" fmla="*/ 17 w 18"/>
              <a:gd name="T41" fmla="*/ 20 h 44"/>
              <a:gd name="T42" fmla="*/ 15 w 18"/>
              <a:gd name="T43" fmla="*/ 21 h 44"/>
              <a:gd name="T44" fmla="*/ 17 w 18"/>
              <a:gd name="T45" fmla="*/ 23 h 44"/>
              <a:gd name="T46" fmla="*/ 18 w 18"/>
              <a:gd name="T47" fmla="*/ 25 h 44"/>
              <a:gd name="T48" fmla="*/ 18 w 18"/>
              <a:gd name="T49" fmla="*/ 28 h 44"/>
              <a:gd name="T50" fmla="*/ 18 w 18"/>
              <a:gd name="T51" fmla="*/ 31 h 44"/>
              <a:gd name="T52" fmla="*/ 18 w 18"/>
              <a:gd name="T53" fmla="*/ 35 h 44"/>
              <a:gd name="T54" fmla="*/ 18 w 18"/>
              <a:gd name="T55" fmla="*/ 38 h 44"/>
              <a:gd name="T56" fmla="*/ 17 w 18"/>
              <a:gd name="T57" fmla="*/ 39 h 44"/>
              <a:gd name="T58" fmla="*/ 17 w 18"/>
              <a:gd name="T59" fmla="*/ 40 h 44"/>
              <a:gd name="T60" fmla="*/ 13 w 18"/>
              <a:gd name="T61" fmla="*/ 43 h 44"/>
              <a:gd name="T62" fmla="*/ 10 w 18"/>
              <a:gd name="T63" fmla="*/ 44 h 44"/>
              <a:gd name="T64" fmla="*/ 6 w 18"/>
              <a:gd name="T65" fmla="*/ 44 h 44"/>
              <a:gd name="T66" fmla="*/ 3 w 18"/>
              <a:gd name="T67" fmla="*/ 41 h 44"/>
              <a:gd name="T68" fmla="*/ 1 w 18"/>
              <a:gd name="T69" fmla="*/ 39 h 44"/>
              <a:gd name="T70" fmla="*/ 0 w 18"/>
              <a:gd name="T71" fmla="*/ 35 h 44"/>
              <a:gd name="T72" fmla="*/ 6 w 18"/>
              <a:gd name="T73" fmla="*/ 31 h 44"/>
              <a:gd name="T74" fmla="*/ 6 w 18"/>
              <a:gd name="T75" fmla="*/ 35 h 44"/>
              <a:gd name="T76" fmla="*/ 7 w 18"/>
              <a:gd name="T77" fmla="*/ 36 h 44"/>
              <a:gd name="T78" fmla="*/ 10 w 18"/>
              <a:gd name="T79" fmla="*/ 38 h 44"/>
              <a:gd name="T80" fmla="*/ 11 w 18"/>
              <a:gd name="T81" fmla="*/ 36 h 44"/>
              <a:gd name="T82" fmla="*/ 12 w 18"/>
              <a:gd name="T83" fmla="*/ 29 h 44"/>
              <a:gd name="T84" fmla="*/ 11 w 18"/>
              <a:gd name="T85" fmla="*/ 25 h 44"/>
              <a:gd name="T86" fmla="*/ 10 w 18"/>
              <a:gd name="T87" fmla="*/ 24 h 44"/>
              <a:gd name="T88" fmla="*/ 7 w 18"/>
              <a:gd name="T89" fmla="*/ 2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8" h="44">
                <a:moveTo>
                  <a:pt x="7" y="19"/>
                </a:moveTo>
                <a:lnTo>
                  <a:pt x="7" y="19"/>
                </a:lnTo>
                <a:lnTo>
                  <a:pt x="11" y="19"/>
                </a:lnTo>
                <a:lnTo>
                  <a:pt x="11" y="19"/>
                </a:lnTo>
                <a:lnTo>
                  <a:pt x="12" y="18"/>
                </a:lnTo>
                <a:lnTo>
                  <a:pt x="12" y="15"/>
                </a:lnTo>
                <a:lnTo>
                  <a:pt x="12" y="10"/>
                </a:lnTo>
                <a:lnTo>
                  <a:pt x="12" y="10"/>
                </a:lnTo>
                <a:lnTo>
                  <a:pt x="11" y="8"/>
                </a:lnTo>
                <a:lnTo>
                  <a:pt x="11" y="8"/>
                </a:lnTo>
                <a:lnTo>
                  <a:pt x="10" y="6"/>
                </a:lnTo>
                <a:lnTo>
                  <a:pt x="10" y="6"/>
                </a:lnTo>
                <a:lnTo>
                  <a:pt x="7" y="8"/>
                </a:lnTo>
                <a:lnTo>
                  <a:pt x="7" y="8"/>
                </a:lnTo>
                <a:lnTo>
                  <a:pt x="6" y="10"/>
                </a:lnTo>
                <a:lnTo>
                  <a:pt x="6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1" y="6"/>
                </a:lnTo>
                <a:lnTo>
                  <a:pt x="1" y="6"/>
                </a:lnTo>
                <a:lnTo>
                  <a:pt x="3" y="3"/>
                </a:lnTo>
                <a:lnTo>
                  <a:pt x="3" y="3"/>
                </a:lnTo>
                <a:lnTo>
                  <a:pt x="6" y="1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6" y="4"/>
                </a:lnTo>
                <a:lnTo>
                  <a:pt x="16" y="4"/>
                </a:lnTo>
                <a:lnTo>
                  <a:pt x="17" y="5"/>
                </a:lnTo>
                <a:lnTo>
                  <a:pt x="17" y="5"/>
                </a:lnTo>
                <a:lnTo>
                  <a:pt x="18" y="6"/>
                </a:lnTo>
                <a:lnTo>
                  <a:pt x="18" y="6"/>
                </a:lnTo>
                <a:lnTo>
                  <a:pt x="18" y="13"/>
                </a:lnTo>
                <a:lnTo>
                  <a:pt x="18" y="13"/>
                </a:lnTo>
                <a:lnTo>
                  <a:pt x="18" y="16"/>
                </a:lnTo>
                <a:lnTo>
                  <a:pt x="18" y="16"/>
                </a:lnTo>
                <a:lnTo>
                  <a:pt x="18" y="19"/>
                </a:lnTo>
                <a:lnTo>
                  <a:pt x="18" y="19"/>
                </a:lnTo>
                <a:lnTo>
                  <a:pt x="17" y="20"/>
                </a:lnTo>
                <a:lnTo>
                  <a:pt x="17" y="20"/>
                </a:lnTo>
                <a:lnTo>
                  <a:pt x="15" y="21"/>
                </a:lnTo>
                <a:lnTo>
                  <a:pt x="15" y="21"/>
                </a:lnTo>
                <a:lnTo>
                  <a:pt x="17" y="23"/>
                </a:lnTo>
                <a:lnTo>
                  <a:pt x="17" y="23"/>
                </a:lnTo>
                <a:lnTo>
                  <a:pt x="18" y="25"/>
                </a:lnTo>
                <a:lnTo>
                  <a:pt x="18" y="25"/>
                </a:lnTo>
                <a:lnTo>
                  <a:pt x="18" y="28"/>
                </a:lnTo>
                <a:lnTo>
                  <a:pt x="18" y="28"/>
                </a:lnTo>
                <a:lnTo>
                  <a:pt x="18" y="31"/>
                </a:lnTo>
                <a:lnTo>
                  <a:pt x="18" y="31"/>
                </a:lnTo>
                <a:lnTo>
                  <a:pt x="18" y="35"/>
                </a:lnTo>
                <a:lnTo>
                  <a:pt x="18" y="35"/>
                </a:lnTo>
                <a:lnTo>
                  <a:pt x="18" y="38"/>
                </a:lnTo>
                <a:lnTo>
                  <a:pt x="18" y="38"/>
                </a:lnTo>
                <a:lnTo>
                  <a:pt x="17" y="39"/>
                </a:lnTo>
                <a:lnTo>
                  <a:pt x="17" y="39"/>
                </a:lnTo>
                <a:lnTo>
                  <a:pt x="17" y="40"/>
                </a:lnTo>
                <a:lnTo>
                  <a:pt x="17" y="40"/>
                </a:lnTo>
                <a:lnTo>
                  <a:pt x="13" y="43"/>
                </a:lnTo>
                <a:lnTo>
                  <a:pt x="13" y="43"/>
                </a:lnTo>
                <a:lnTo>
                  <a:pt x="10" y="44"/>
                </a:lnTo>
                <a:lnTo>
                  <a:pt x="10" y="44"/>
                </a:lnTo>
                <a:lnTo>
                  <a:pt x="6" y="44"/>
                </a:lnTo>
                <a:lnTo>
                  <a:pt x="6" y="44"/>
                </a:lnTo>
                <a:lnTo>
                  <a:pt x="3" y="41"/>
                </a:lnTo>
                <a:lnTo>
                  <a:pt x="3" y="41"/>
                </a:lnTo>
                <a:lnTo>
                  <a:pt x="1" y="39"/>
                </a:lnTo>
                <a:lnTo>
                  <a:pt x="1" y="39"/>
                </a:lnTo>
                <a:lnTo>
                  <a:pt x="0" y="35"/>
                </a:lnTo>
                <a:lnTo>
                  <a:pt x="0" y="31"/>
                </a:lnTo>
                <a:lnTo>
                  <a:pt x="6" y="31"/>
                </a:lnTo>
                <a:lnTo>
                  <a:pt x="6" y="35"/>
                </a:lnTo>
                <a:lnTo>
                  <a:pt x="6" y="35"/>
                </a:lnTo>
                <a:lnTo>
                  <a:pt x="7" y="36"/>
                </a:lnTo>
                <a:lnTo>
                  <a:pt x="7" y="36"/>
                </a:lnTo>
                <a:lnTo>
                  <a:pt x="10" y="38"/>
                </a:lnTo>
                <a:lnTo>
                  <a:pt x="10" y="38"/>
                </a:lnTo>
                <a:lnTo>
                  <a:pt x="11" y="36"/>
                </a:lnTo>
                <a:lnTo>
                  <a:pt x="11" y="36"/>
                </a:lnTo>
                <a:lnTo>
                  <a:pt x="12" y="34"/>
                </a:lnTo>
                <a:lnTo>
                  <a:pt x="12" y="29"/>
                </a:lnTo>
                <a:lnTo>
                  <a:pt x="12" y="29"/>
                </a:lnTo>
                <a:lnTo>
                  <a:pt x="11" y="25"/>
                </a:lnTo>
                <a:lnTo>
                  <a:pt x="11" y="25"/>
                </a:lnTo>
                <a:lnTo>
                  <a:pt x="10" y="24"/>
                </a:lnTo>
                <a:lnTo>
                  <a:pt x="10" y="24"/>
                </a:lnTo>
                <a:lnTo>
                  <a:pt x="7" y="24"/>
                </a:lnTo>
                <a:lnTo>
                  <a:pt x="7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72" name="Freeform 1298">
            <a:extLst>
              <a:ext uri="{FF2B5EF4-FFF2-40B4-BE49-F238E27FC236}">
                <a16:creationId xmlns:a16="http://schemas.microsoft.com/office/drawing/2014/main" id="{09F5D3AA-7645-4527-AA11-E1669D667BA2}"/>
              </a:ext>
            </a:extLst>
          </p:cNvPr>
          <p:cNvSpPr>
            <a:spLocks noEditPoints="1"/>
          </p:cNvSpPr>
          <p:nvPr/>
        </p:nvSpPr>
        <p:spPr bwMode="auto">
          <a:xfrm>
            <a:off x="4547630" y="5373871"/>
            <a:ext cx="30163" cy="66675"/>
          </a:xfrm>
          <a:custGeom>
            <a:avLst/>
            <a:gdLst>
              <a:gd name="T0" fmla="*/ 10 w 19"/>
              <a:gd name="T1" fmla="*/ 17 h 42"/>
              <a:gd name="T2" fmla="*/ 10 w 19"/>
              <a:gd name="T3" fmla="*/ 17 h 42"/>
              <a:gd name="T4" fmla="*/ 10 w 19"/>
              <a:gd name="T5" fmla="*/ 17 h 42"/>
              <a:gd name="T6" fmla="*/ 13 w 19"/>
              <a:gd name="T7" fmla="*/ 17 h 42"/>
              <a:gd name="T8" fmla="*/ 15 w 19"/>
              <a:gd name="T9" fmla="*/ 18 h 42"/>
              <a:gd name="T10" fmla="*/ 18 w 19"/>
              <a:gd name="T11" fmla="*/ 20 h 42"/>
              <a:gd name="T12" fmla="*/ 18 w 19"/>
              <a:gd name="T13" fmla="*/ 21 h 42"/>
              <a:gd name="T14" fmla="*/ 19 w 19"/>
              <a:gd name="T15" fmla="*/ 23 h 42"/>
              <a:gd name="T16" fmla="*/ 19 w 19"/>
              <a:gd name="T17" fmla="*/ 26 h 42"/>
              <a:gd name="T18" fmla="*/ 19 w 19"/>
              <a:gd name="T19" fmla="*/ 30 h 42"/>
              <a:gd name="T20" fmla="*/ 19 w 19"/>
              <a:gd name="T21" fmla="*/ 34 h 42"/>
              <a:gd name="T22" fmla="*/ 19 w 19"/>
              <a:gd name="T23" fmla="*/ 36 h 42"/>
              <a:gd name="T24" fmla="*/ 18 w 19"/>
              <a:gd name="T25" fmla="*/ 37 h 42"/>
              <a:gd name="T26" fmla="*/ 18 w 19"/>
              <a:gd name="T27" fmla="*/ 39 h 42"/>
              <a:gd name="T28" fmla="*/ 14 w 19"/>
              <a:gd name="T29" fmla="*/ 42 h 42"/>
              <a:gd name="T30" fmla="*/ 10 w 19"/>
              <a:gd name="T31" fmla="*/ 42 h 42"/>
              <a:gd name="T32" fmla="*/ 5 w 19"/>
              <a:gd name="T33" fmla="*/ 42 h 42"/>
              <a:gd name="T34" fmla="*/ 2 w 19"/>
              <a:gd name="T35" fmla="*/ 39 h 42"/>
              <a:gd name="T36" fmla="*/ 2 w 19"/>
              <a:gd name="T37" fmla="*/ 37 h 42"/>
              <a:gd name="T38" fmla="*/ 2 w 19"/>
              <a:gd name="T39" fmla="*/ 36 h 42"/>
              <a:gd name="T40" fmla="*/ 0 w 19"/>
              <a:gd name="T41" fmla="*/ 34 h 42"/>
              <a:gd name="T42" fmla="*/ 0 w 19"/>
              <a:gd name="T43" fmla="*/ 30 h 42"/>
              <a:gd name="T44" fmla="*/ 0 w 19"/>
              <a:gd name="T45" fmla="*/ 27 h 42"/>
              <a:gd name="T46" fmla="*/ 0 w 19"/>
              <a:gd name="T47" fmla="*/ 25 h 42"/>
              <a:gd name="T48" fmla="*/ 2 w 19"/>
              <a:gd name="T49" fmla="*/ 22 h 42"/>
              <a:gd name="T50" fmla="*/ 10 w 19"/>
              <a:gd name="T51" fmla="*/ 0 h 42"/>
              <a:gd name="T52" fmla="*/ 13 w 19"/>
              <a:gd name="T53" fmla="*/ 26 h 42"/>
              <a:gd name="T54" fmla="*/ 12 w 19"/>
              <a:gd name="T55" fmla="*/ 23 h 42"/>
              <a:gd name="T56" fmla="*/ 10 w 19"/>
              <a:gd name="T57" fmla="*/ 22 h 42"/>
              <a:gd name="T58" fmla="*/ 8 w 19"/>
              <a:gd name="T59" fmla="*/ 23 h 42"/>
              <a:gd name="T60" fmla="*/ 7 w 19"/>
              <a:gd name="T61" fmla="*/ 26 h 42"/>
              <a:gd name="T62" fmla="*/ 7 w 19"/>
              <a:gd name="T63" fmla="*/ 34 h 42"/>
              <a:gd name="T64" fmla="*/ 8 w 19"/>
              <a:gd name="T65" fmla="*/ 36 h 42"/>
              <a:gd name="T66" fmla="*/ 10 w 19"/>
              <a:gd name="T67" fmla="*/ 37 h 42"/>
              <a:gd name="T68" fmla="*/ 12 w 19"/>
              <a:gd name="T69" fmla="*/ 36 h 42"/>
              <a:gd name="T70" fmla="*/ 13 w 19"/>
              <a:gd name="T71" fmla="*/ 26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" h="42">
                <a:moveTo>
                  <a:pt x="17" y="0"/>
                </a:moveTo>
                <a:lnTo>
                  <a:pt x="10" y="17"/>
                </a:lnTo>
                <a:lnTo>
                  <a:pt x="10" y="17"/>
                </a:lnTo>
                <a:lnTo>
                  <a:pt x="10" y="17"/>
                </a:lnTo>
                <a:lnTo>
                  <a:pt x="10" y="17"/>
                </a:lnTo>
                <a:lnTo>
                  <a:pt x="10" y="17"/>
                </a:lnTo>
                <a:lnTo>
                  <a:pt x="13" y="17"/>
                </a:lnTo>
                <a:lnTo>
                  <a:pt x="13" y="17"/>
                </a:lnTo>
                <a:lnTo>
                  <a:pt x="15" y="18"/>
                </a:lnTo>
                <a:lnTo>
                  <a:pt x="15" y="18"/>
                </a:lnTo>
                <a:lnTo>
                  <a:pt x="18" y="20"/>
                </a:lnTo>
                <a:lnTo>
                  <a:pt x="18" y="20"/>
                </a:lnTo>
                <a:lnTo>
                  <a:pt x="18" y="21"/>
                </a:lnTo>
                <a:lnTo>
                  <a:pt x="18" y="21"/>
                </a:lnTo>
                <a:lnTo>
                  <a:pt x="19" y="23"/>
                </a:lnTo>
                <a:lnTo>
                  <a:pt x="19" y="23"/>
                </a:lnTo>
                <a:lnTo>
                  <a:pt x="19" y="26"/>
                </a:lnTo>
                <a:lnTo>
                  <a:pt x="19" y="26"/>
                </a:lnTo>
                <a:lnTo>
                  <a:pt x="19" y="30"/>
                </a:lnTo>
                <a:lnTo>
                  <a:pt x="19" y="30"/>
                </a:lnTo>
                <a:lnTo>
                  <a:pt x="19" y="34"/>
                </a:lnTo>
                <a:lnTo>
                  <a:pt x="19" y="34"/>
                </a:lnTo>
                <a:lnTo>
                  <a:pt x="19" y="36"/>
                </a:lnTo>
                <a:lnTo>
                  <a:pt x="19" y="36"/>
                </a:lnTo>
                <a:lnTo>
                  <a:pt x="18" y="37"/>
                </a:lnTo>
                <a:lnTo>
                  <a:pt x="18" y="37"/>
                </a:lnTo>
                <a:lnTo>
                  <a:pt x="18" y="39"/>
                </a:lnTo>
                <a:lnTo>
                  <a:pt x="18" y="39"/>
                </a:lnTo>
                <a:lnTo>
                  <a:pt x="14" y="42"/>
                </a:lnTo>
                <a:lnTo>
                  <a:pt x="14" y="42"/>
                </a:lnTo>
                <a:lnTo>
                  <a:pt x="10" y="42"/>
                </a:lnTo>
                <a:lnTo>
                  <a:pt x="10" y="42"/>
                </a:lnTo>
                <a:lnTo>
                  <a:pt x="5" y="42"/>
                </a:lnTo>
                <a:lnTo>
                  <a:pt x="5" y="42"/>
                </a:lnTo>
                <a:lnTo>
                  <a:pt x="2" y="39"/>
                </a:lnTo>
                <a:lnTo>
                  <a:pt x="2" y="39"/>
                </a:lnTo>
                <a:lnTo>
                  <a:pt x="2" y="37"/>
                </a:lnTo>
                <a:lnTo>
                  <a:pt x="2" y="37"/>
                </a:lnTo>
                <a:lnTo>
                  <a:pt x="2" y="36"/>
                </a:lnTo>
                <a:lnTo>
                  <a:pt x="2" y="36"/>
                </a:lnTo>
                <a:lnTo>
                  <a:pt x="0" y="34"/>
                </a:lnTo>
                <a:lnTo>
                  <a:pt x="0" y="34"/>
                </a:lnTo>
                <a:lnTo>
                  <a:pt x="0" y="30"/>
                </a:lnTo>
                <a:lnTo>
                  <a:pt x="0" y="30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0" y="25"/>
                </a:lnTo>
                <a:lnTo>
                  <a:pt x="2" y="22"/>
                </a:lnTo>
                <a:lnTo>
                  <a:pt x="2" y="22"/>
                </a:lnTo>
                <a:lnTo>
                  <a:pt x="2" y="21"/>
                </a:lnTo>
                <a:lnTo>
                  <a:pt x="10" y="0"/>
                </a:lnTo>
                <a:lnTo>
                  <a:pt x="17" y="0"/>
                </a:lnTo>
                <a:close/>
                <a:moveTo>
                  <a:pt x="13" y="26"/>
                </a:moveTo>
                <a:lnTo>
                  <a:pt x="13" y="26"/>
                </a:lnTo>
                <a:lnTo>
                  <a:pt x="12" y="23"/>
                </a:lnTo>
                <a:lnTo>
                  <a:pt x="12" y="23"/>
                </a:lnTo>
                <a:lnTo>
                  <a:pt x="10" y="22"/>
                </a:lnTo>
                <a:lnTo>
                  <a:pt x="10" y="22"/>
                </a:lnTo>
                <a:lnTo>
                  <a:pt x="8" y="23"/>
                </a:lnTo>
                <a:lnTo>
                  <a:pt x="8" y="23"/>
                </a:lnTo>
                <a:lnTo>
                  <a:pt x="7" y="26"/>
                </a:lnTo>
                <a:lnTo>
                  <a:pt x="7" y="34"/>
                </a:lnTo>
                <a:lnTo>
                  <a:pt x="7" y="34"/>
                </a:lnTo>
                <a:lnTo>
                  <a:pt x="8" y="36"/>
                </a:lnTo>
                <a:lnTo>
                  <a:pt x="8" y="36"/>
                </a:lnTo>
                <a:lnTo>
                  <a:pt x="10" y="37"/>
                </a:lnTo>
                <a:lnTo>
                  <a:pt x="10" y="37"/>
                </a:lnTo>
                <a:lnTo>
                  <a:pt x="12" y="36"/>
                </a:lnTo>
                <a:lnTo>
                  <a:pt x="12" y="36"/>
                </a:lnTo>
                <a:lnTo>
                  <a:pt x="13" y="34"/>
                </a:lnTo>
                <a:lnTo>
                  <a:pt x="13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73" name="Freeform 1299">
            <a:extLst>
              <a:ext uri="{FF2B5EF4-FFF2-40B4-BE49-F238E27FC236}">
                <a16:creationId xmlns:a16="http://schemas.microsoft.com/office/drawing/2014/main" id="{B45AE168-6B75-468B-A311-0AB8EF89C005}"/>
              </a:ext>
            </a:extLst>
          </p:cNvPr>
          <p:cNvSpPr>
            <a:spLocks/>
          </p:cNvSpPr>
          <p:nvPr/>
        </p:nvSpPr>
        <p:spPr bwMode="auto">
          <a:xfrm>
            <a:off x="4584143" y="5373871"/>
            <a:ext cx="30163" cy="66675"/>
          </a:xfrm>
          <a:custGeom>
            <a:avLst/>
            <a:gdLst>
              <a:gd name="T0" fmla="*/ 0 w 19"/>
              <a:gd name="T1" fmla="*/ 42 h 42"/>
              <a:gd name="T2" fmla="*/ 0 w 19"/>
              <a:gd name="T3" fmla="*/ 37 h 42"/>
              <a:gd name="T4" fmla="*/ 11 w 19"/>
              <a:gd name="T5" fmla="*/ 16 h 42"/>
              <a:gd name="T6" fmla="*/ 11 w 19"/>
              <a:gd name="T7" fmla="*/ 16 h 42"/>
              <a:gd name="T8" fmla="*/ 13 w 19"/>
              <a:gd name="T9" fmla="*/ 13 h 42"/>
              <a:gd name="T10" fmla="*/ 13 w 19"/>
              <a:gd name="T11" fmla="*/ 13 h 42"/>
              <a:gd name="T12" fmla="*/ 13 w 19"/>
              <a:gd name="T13" fmla="*/ 10 h 42"/>
              <a:gd name="T14" fmla="*/ 13 w 19"/>
              <a:gd name="T15" fmla="*/ 10 h 42"/>
              <a:gd name="T16" fmla="*/ 13 w 19"/>
              <a:gd name="T17" fmla="*/ 8 h 42"/>
              <a:gd name="T18" fmla="*/ 13 w 19"/>
              <a:gd name="T19" fmla="*/ 8 h 42"/>
              <a:gd name="T20" fmla="*/ 13 w 19"/>
              <a:gd name="T21" fmla="*/ 7 h 42"/>
              <a:gd name="T22" fmla="*/ 13 w 19"/>
              <a:gd name="T23" fmla="*/ 7 h 42"/>
              <a:gd name="T24" fmla="*/ 11 w 19"/>
              <a:gd name="T25" fmla="*/ 6 h 42"/>
              <a:gd name="T26" fmla="*/ 11 w 19"/>
              <a:gd name="T27" fmla="*/ 6 h 42"/>
              <a:gd name="T28" fmla="*/ 9 w 19"/>
              <a:gd name="T29" fmla="*/ 6 h 42"/>
              <a:gd name="T30" fmla="*/ 9 w 19"/>
              <a:gd name="T31" fmla="*/ 6 h 42"/>
              <a:gd name="T32" fmla="*/ 8 w 19"/>
              <a:gd name="T33" fmla="*/ 6 h 42"/>
              <a:gd name="T34" fmla="*/ 8 w 19"/>
              <a:gd name="T35" fmla="*/ 6 h 42"/>
              <a:gd name="T36" fmla="*/ 6 w 19"/>
              <a:gd name="T37" fmla="*/ 8 h 42"/>
              <a:gd name="T38" fmla="*/ 6 w 19"/>
              <a:gd name="T39" fmla="*/ 12 h 42"/>
              <a:gd name="T40" fmla="*/ 0 w 19"/>
              <a:gd name="T41" fmla="*/ 12 h 42"/>
              <a:gd name="T42" fmla="*/ 0 w 19"/>
              <a:gd name="T43" fmla="*/ 8 h 42"/>
              <a:gd name="T44" fmla="*/ 0 w 19"/>
              <a:gd name="T45" fmla="*/ 8 h 42"/>
              <a:gd name="T46" fmla="*/ 1 w 19"/>
              <a:gd name="T47" fmla="*/ 5 h 42"/>
              <a:gd name="T48" fmla="*/ 1 w 19"/>
              <a:gd name="T49" fmla="*/ 5 h 42"/>
              <a:gd name="T50" fmla="*/ 3 w 19"/>
              <a:gd name="T51" fmla="*/ 2 h 42"/>
              <a:gd name="T52" fmla="*/ 3 w 19"/>
              <a:gd name="T53" fmla="*/ 2 h 42"/>
              <a:gd name="T54" fmla="*/ 6 w 19"/>
              <a:gd name="T55" fmla="*/ 0 h 42"/>
              <a:gd name="T56" fmla="*/ 6 w 19"/>
              <a:gd name="T57" fmla="*/ 0 h 42"/>
              <a:gd name="T58" fmla="*/ 9 w 19"/>
              <a:gd name="T59" fmla="*/ 0 h 42"/>
              <a:gd name="T60" fmla="*/ 9 w 19"/>
              <a:gd name="T61" fmla="*/ 0 h 42"/>
              <a:gd name="T62" fmla="*/ 14 w 19"/>
              <a:gd name="T63" fmla="*/ 0 h 42"/>
              <a:gd name="T64" fmla="*/ 14 w 19"/>
              <a:gd name="T65" fmla="*/ 0 h 42"/>
              <a:gd name="T66" fmla="*/ 16 w 19"/>
              <a:gd name="T67" fmla="*/ 2 h 42"/>
              <a:gd name="T68" fmla="*/ 16 w 19"/>
              <a:gd name="T69" fmla="*/ 2 h 42"/>
              <a:gd name="T70" fmla="*/ 18 w 19"/>
              <a:gd name="T71" fmla="*/ 6 h 42"/>
              <a:gd name="T72" fmla="*/ 18 w 19"/>
              <a:gd name="T73" fmla="*/ 6 h 42"/>
              <a:gd name="T74" fmla="*/ 19 w 19"/>
              <a:gd name="T75" fmla="*/ 10 h 42"/>
              <a:gd name="T76" fmla="*/ 19 w 19"/>
              <a:gd name="T77" fmla="*/ 10 h 42"/>
              <a:gd name="T78" fmla="*/ 19 w 19"/>
              <a:gd name="T79" fmla="*/ 12 h 42"/>
              <a:gd name="T80" fmla="*/ 19 w 19"/>
              <a:gd name="T81" fmla="*/ 12 h 42"/>
              <a:gd name="T82" fmla="*/ 18 w 19"/>
              <a:gd name="T83" fmla="*/ 15 h 42"/>
              <a:gd name="T84" fmla="*/ 18 w 19"/>
              <a:gd name="T85" fmla="*/ 15 h 42"/>
              <a:gd name="T86" fmla="*/ 18 w 19"/>
              <a:gd name="T87" fmla="*/ 17 h 42"/>
              <a:gd name="T88" fmla="*/ 18 w 19"/>
              <a:gd name="T89" fmla="*/ 17 h 42"/>
              <a:gd name="T90" fmla="*/ 16 w 19"/>
              <a:gd name="T91" fmla="*/ 18 h 42"/>
              <a:gd name="T92" fmla="*/ 8 w 19"/>
              <a:gd name="T93" fmla="*/ 36 h 42"/>
              <a:gd name="T94" fmla="*/ 19 w 19"/>
              <a:gd name="T95" fmla="*/ 36 h 42"/>
              <a:gd name="T96" fmla="*/ 19 w 19"/>
              <a:gd name="T97" fmla="*/ 42 h 42"/>
              <a:gd name="T98" fmla="*/ 0 w 19"/>
              <a:gd name="T99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" h="42">
                <a:moveTo>
                  <a:pt x="0" y="42"/>
                </a:moveTo>
                <a:lnTo>
                  <a:pt x="0" y="37"/>
                </a:lnTo>
                <a:lnTo>
                  <a:pt x="11" y="16"/>
                </a:lnTo>
                <a:lnTo>
                  <a:pt x="11" y="16"/>
                </a:lnTo>
                <a:lnTo>
                  <a:pt x="13" y="13"/>
                </a:lnTo>
                <a:lnTo>
                  <a:pt x="13" y="13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  <a:lnTo>
                  <a:pt x="13" y="7"/>
                </a:lnTo>
                <a:lnTo>
                  <a:pt x="11" y="6"/>
                </a:lnTo>
                <a:lnTo>
                  <a:pt x="11" y="6"/>
                </a:lnTo>
                <a:lnTo>
                  <a:pt x="9" y="6"/>
                </a:lnTo>
                <a:lnTo>
                  <a:pt x="9" y="6"/>
                </a:lnTo>
                <a:lnTo>
                  <a:pt x="8" y="6"/>
                </a:lnTo>
                <a:lnTo>
                  <a:pt x="8" y="6"/>
                </a:lnTo>
                <a:lnTo>
                  <a:pt x="6" y="8"/>
                </a:lnTo>
                <a:lnTo>
                  <a:pt x="6" y="12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3" y="2"/>
                </a:lnTo>
                <a:lnTo>
                  <a:pt x="3" y="2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9" y="0"/>
                </a:lnTo>
                <a:lnTo>
                  <a:pt x="14" y="0"/>
                </a:lnTo>
                <a:lnTo>
                  <a:pt x="14" y="0"/>
                </a:lnTo>
                <a:lnTo>
                  <a:pt x="16" y="2"/>
                </a:lnTo>
                <a:lnTo>
                  <a:pt x="16" y="2"/>
                </a:lnTo>
                <a:lnTo>
                  <a:pt x="18" y="6"/>
                </a:lnTo>
                <a:lnTo>
                  <a:pt x="18" y="6"/>
                </a:lnTo>
                <a:lnTo>
                  <a:pt x="19" y="10"/>
                </a:lnTo>
                <a:lnTo>
                  <a:pt x="19" y="10"/>
                </a:lnTo>
                <a:lnTo>
                  <a:pt x="19" y="12"/>
                </a:lnTo>
                <a:lnTo>
                  <a:pt x="19" y="12"/>
                </a:lnTo>
                <a:lnTo>
                  <a:pt x="18" y="15"/>
                </a:lnTo>
                <a:lnTo>
                  <a:pt x="18" y="15"/>
                </a:lnTo>
                <a:lnTo>
                  <a:pt x="18" y="17"/>
                </a:lnTo>
                <a:lnTo>
                  <a:pt x="18" y="17"/>
                </a:lnTo>
                <a:lnTo>
                  <a:pt x="16" y="18"/>
                </a:lnTo>
                <a:lnTo>
                  <a:pt x="8" y="36"/>
                </a:lnTo>
                <a:lnTo>
                  <a:pt x="19" y="36"/>
                </a:lnTo>
                <a:lnTo>
                  <a:pt x="19" y="42"/>
                </a:lnTo>
                <a:lnTo>
                  <a:pt x="0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74" name="Freeform 1300">
            <a:extLst>
              <a:ext uri="{FF2B5EF4-FFF2-40B4-BE49-F238E27FC236}">
                <a16:creationId xmlns:a16="http://schemas.microsoft.com/office/drawing/2014/main" id="{6683713F-88F9-4F37-B44A-E563A7E6677A}"/>
              </a:ext>
            </a:extLst>
          </p:cNvPr>
          <p:cNvSpPr>
            <a:spLocks noEditPoints="1"/>
          </p:cNvSpPr>
          <p:nvPr/>
        </p:nvSpPr>
        <p:spPr bwMode="auto">
          <a:xfrm>
            <a:off x="4547630" y="5883458"/>
            <a:ext cx="30163" cy="69850"/>
          </a:xfrm>
          <a:custGeom>
            <a:avLst/>
            <a:gdLst>
              <a:gd name="T0" fmla="*/ 10 w 19"/>
              <a:gd name="T1" fmla="*/ 25 h 44"/>
              <a:gd name="T2" fmla="*/ 10 w 19"/>
              <a:gd name="T3" fmla="*/ 25 h 44"/>
              <a:gd name="T4" fmla="*/ 9 w 19"/>
              <a:gd name="T5" fmla="*/ 26 h 44"/>
              <a:gd name="T6" fmla="*/ 7 w 19"/>
              <a:gd name="T7" fmla="*/ 26 h 44"/>
              <a:gd name="T8" fmla="*/ 4 w 19"/>
              <a:gd name="T9" fmla="*/ 25 h 44"/>
              <a:gd name="T10" fmla="*/ 2 w 19"/>
              <a:gd name="T11" fmla="*/ 24 h 44"/>
              <a:gd name="T12" fmla="*/ 2 w 19"/>
              <a:gd name="T13" fmla="*/ 23 h 44"/>
              <a:gd name="T14" fmla="*/ 2 w 19"/>
              <a:gd name="T15" fmla="*/ 20 h 44"/>
              <a:gd name="T16" fmla="*/ 0 w 19"/>
              <a:gd name="T17" fmla="*/ 18 h 44"/>
              <a:gd name="T18" fmla="*/ 0 w 19"/>
              <a:gd name="T19" fmla="*/ 14 h 44"/>
              <a:gd name="T20" fmla="*/ 0 w 19"/>
              <a:gd name="T21" fmla="*/ 10 h 44"/>
              <a:gd name="T22" fmla="*/ 2 w 19"/>
              <a:gd name="T23" fmla="*/ 8 h 44"/>
              <a:gd name="T24" fmla="*/ 2 w 19"/>
              <a:gd name="T25" fmla="*/ 6 h 44"/>
              <a:gd name="T26" fmla="*/ 2 w 19"/>
              <a:gd name="T27" fmla="*/ 5 h 44"/>
              <a:gd name="T28" fmla="*/ 5 w 19"/>
              <a:gd name="T29" fmla="*/ 1 h 44"/>
              <a:gd name="T30" fmla="*/ 10 w 19"/>
              <a:gd name="T31" fmla="*/ 0 h 44"/>
              <a:gd name="T32" fmla="*/ 14 w 19"/>
              <a:gd name="T33" fmla="*/ 1 h 44"/>
              <a:gd name="T34" fmla="*/ 18 w 19"/>
              <a:gd name="T35" fmla="*/ 5 h 44"/>
              <a:gd name="T36" fmla="*/ 18 w 19"/>
              <a:gd name="T37" fmla="*/ 6 h 44"/>
              <a:gd name="T38" fmla="*/ 19 w 19"/>
              <a:gd name="T39" fmla="*/ 8 h 44"/>
              <a:gd name="T40" fmla="*/ 19 w 19"/>
              <a:gd name="T41" fmla="*/ 10 h 44"/>
              <a:gd name="T42" fmla="*/ 19 w 19"/>
              <a:gd name="T43" fmla="*/ 14 h 44"/>
              <a:gd name="T44" fmla="*/ 19 w 19"/>
              <a:gd name="T45" fmla="*/ 16 h 44"/>
              <a:gd name="T46" fmla="*/ 19 w 19"/>
              <a:gd name="T47" fmla="*/ 19 h 44"/>
              <a:gd name="T48" fmla="*/ 18 w 19"/>
              <a:gd name="T49" fmla="*/ 20 h 44"/>
              <a:gd name="T50" fmla="*/ 10 w 19"/>
              <a:gd name="T51" fmla="*/ 44 h 44"/>
              <a:gd name="T52" fmla="*/ 7 w 19"/>
              <a:gd name="T53" fmla="*/ 18 h 44"/>
              <a:gd name="T54" fmla="*/ 8 w 19"/>
              <a:gd name="T55" fmla="*/ 20 h 44"/>
              <a:gd name="T56" fmla="*/ 10 w 19"/>
              <a:gd name="T57" fmla="*/ 20 h 44"/>
              <a:gd name="T58" fmla="*/ 12 w 19"/>
              <a:gd name="T59" fmla="*/ 20 h 44"/>
              <a:gd name="T60" fmla="*/ 13 w 19"/>
              <a:gd name="T61" fmla="*/ 18 h 44"/>
              <a:gd name="T62" fmla="*/ 13 w 19"/>
              <a:gd name="T63" fmla="*/ 10 h 44"/>
              <a:gd name="T64" fmla="*/ 12 w 19"/>
              <a:gd name="T65" fmla="*/ 8 h 44"/>
              <a:gd name="T66" fmla="*/ 10 w 19"/>
              <a:gd name="T67" fmla="*/ 6 h 44"/>
              <a:gd name="T68" fmla="*/ 8 w 19"/>
              <a:gd name="T69" fmla="*/ 8 h 44"/>
              <a:gd name="T70" fmla="*/ 7 w 19"/>
              <a:gd name="T71" fmla="*/ 1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" h="44">
                <a:moveTo>
                  <a:pt x="3" y="44"/>
                </a:moveTo>
                <a:lnTo>
                  <a:pt x="10" y="25"/>
                </a:lnTo>
                <a:lnTo>
                  <a:pt x="10" y="25"/>
                </a:lnTo>
                <a:lnTo>
                  <a:pt x="10" y="25"/>
                </a:lnTo>
                <a:lnTo>
                  <a:pt x="9" y="26"/>
                </a:lnTo>
                <a:lnTo>
                  <a:pt x="9" y="26"/>
                </a:lnTo>
                <a:lnTo>
                  <a:pt x="7" y="26"/>
                </a:lnTo>
                <a:lnTo>
                  <a:pt x="7" y="26"/>
                </a:lnTo>
                <a:lnTo>
                  <a:pt x="4" y="25"/>
                </a:lnTo>
                <a:lnTo>
                  <a:pt x="4" y="25"/>
                </a:lnTo>
                <a:lnTo>
                  <a:pt x="2" y="24"/>
                </a:lnTo>
                <a:lnTo>
                  <a:pt x="2" y="24"/>
                </a:lnTo>
                <a:lnTo>
                  <a:pt x="2" y="23"/>
                </a:lnTo>
                <a:lnTo>
                  <a:pt x="2" y="23"/>
                </a:lnTo>
                <a:lnTo>
                  <a:pt x="2" y="20"/>
                </a:lnTo>
                <a:lnTo>
                  <a:pt x="2" y="20"/>
                </a:lnTo>
                <a:lnTo>
                  <a:pt x="0" y="18"/>
                </a:lnTo>
                <a:lnTo>
                  <a:pt x="0" y="18"/>
                </a:lnTo>
                <a:lnTo>
                  <a:pt x="0" y="14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2" y="8"/>
                </a:lnTo>
                <a:lnTo>
                  <a:pt x="2" y="8"/>
                </a:lnTo>
                <a:lnTo>
                  <a:pt x="2" y="6"/>
                </a:lnTo>
                <a:lnTo>
                  <a:pt x="2" y="6"/>
                </a:lnTo>
                <a:lnTo>
                  <a:pt x="2" y="5"/>
                </a:lnTo>
                <a:lnTo>
                  <a:pt x="2" y="5"/>
                </a:lnTo>
                <a:lnTo>
                  <a:pt x="5" y="1"/>
                </a:lnTo>
                <a:lnTo>
                  <a:pt x="5" y="1"/>
                </a:lnTo>
                <a:lnTo>
                  <a:pt x="10" y="0"/>
                </a:lnTo>
                <a:lnTo>
                  <a:pt x="10" y="0"/>
                </a:lnTo>
                <a:lnTo>
                  <a:pt x="14" y="1"/>
                </a:lnTo>
                <a:lnTo>
                  <a:pt x="14" y="1"/>
                </a:lnTo>
                <a:lnTo>
                  <a:pt x="18" y="5"/>
                </a:lnTo>
                <a:lnTo>
                  <a:pt x="18" y="5"/>
                </a:lnTo>
                <a:lnTo>
                  <a:pt x="18" y="6"/>
                </a:lnTo>
                <a:lnTo>
                  <a:pt x="18" y="6"/>
                </a:lnTo>
                <a:lnTo>
                  <a:pt x="19" y="8"/>
                </a:lnTo>
                <a:lnTo>
                  <a:pt x="19" y="8"/>
                </a:lnTo>
                <a:lnTo>
                  <a:pt x="19" y="10"/>
                </a:lnTo>
                <a:lnTo>
                  <a:pt x="19" y="10"/>
                </a:lnTo>
                <a:lnTo>
                  <a:pt x="19" y="14"/>
                </a:lnTo>
                <a:lnTo>
                  <a:pt x="19" y="14"/>
                </a:lnTo>
                <a:lnTo>
                  <a:pt x="19" y="16"/>
                </a:lnTo>
                <a:lnTo>
                  <a:pt x="19" y="16"/>
                </a:lnTo>
                <a:lnTo>
                  <a:pt x="19" y="19"/>
                </a:lnTo>
                <a:lnTo>
                  <a:pt x="19" y="19"/>
                </a:lnTo>
                <a:lnTo>
                  <a:pt x="18" y="20"/>
                </a:lnTo>
                <a:lnTo>
                  <a:pt x="18" y="20"/>
                </a:lnTo>
                <a:lnTo>
                  <a:pt x="18" y="23"/>
                </a:lnTo>
                <a:lnTo>
                  <a:pt x="10" y="44"/>
                </a:lnTo>
                <a:lnTo>
                  <a:pt x="3" y="44"/>
                </a:lnTo>
                <a:close/>
                <a:moveTo>
                  <a:pt x="7" y="18"/>
                </a:moveTo>
                <a:lnTo>
                  <a:pt x="7" y="18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2" y="20"/>
                </a:lnTo>
                <a:lnTo>
                  <a:pt x="12" y="20"/>
                </a:lnTo>
                <a:lnTo>
                  <a:pt x="13" y="18"/>
                </a:lnTo>
                <a:lnTo>
                  <a:pt x="13" y="10"/>
                </a:lnTo>
                <a:lnTo>
                  <a:pt x="13" y="10"/>
                </a:lnTo>
                <a:lnTo>
                  <a:pt x="12" y="8"/>
                </a:lnTo>
                <a:lnTo>
                  <a:pt x="12" y="8"/>
                </a:lnTo>
                <a:lnTo>
                  <a:pt x="10" y="6"/>
                </a:lnTo>
                <a:lnTo>
                  <a:pt x="10" y="6"/>
                </a:lnTo>
                <a:lnTo>
                  <a:pt x="8" y="8"/>
                </a:lnTo>
                <a:lnTo>
                  <a:pt x="8" y="8"/>
                </a:lnTo>
                <a:lnTo>
                  <a:pt x="7" y="10"/>
                </a:lnTo>
                <a:lnTo>
                  <a:pt x="7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75" name="Freeform 1301">
            <a:extLst>
              <a:ext uri="{FF2B5EF4-FFF2-40B4-BE49-F238E27FC236}">
                <a16:creationId xmlns:a16="http://schemas.microsoft.com/office/drawing/2014/main" id="{175B1BCD-6593-493C-A26F-5AFE1E8C9E6A}"/>
              </a:ext>
            </a:extLst>
          </p:cNvPr>
          <p:cNvSpPr>
            <a:spLocks/>
          </p:cNvSpPr>
          <p:nvPr/>
        </p:nvSpPr>
        <p:spPr bwMode="auto">
          <a:xfrm>
            <a:off x="4582555" y="5885046"/>
            <a:ext cx="33338" cy="68263"/>
          </a:xfrm>
          <a:custGeom>
            <a:avLst/>
            <a:gdLst>
              <a:gd name="T0" fmla="*/ 12 w 21"/>
              <a:gd name="T1" fmla="*/ 43 h 43"/>
              <a:gd name="T2" fmla="*/ 12 w 21"/>
              <a:gd name="T3" fmla="*/ 37 h 43"/>
              <a:gd name="T4" fmla="*/ 0 w 21"/>
              <a:gd name="T5" fmla="*/ 37 h 43"/>
              <a:gd name="T6" fmla="*/ 0 w 21"/>
              <a:gd name="T7" fmla="*/ 30 h 43"/>
              <a:gd name="T8" fmla="*/ 9 w 21"/>
              <a:gd name="T9" fmla="*/ 0 h 43"/>
              <a:gd name="T10" fmla="*/ 15 w 21"/>
              <a:gd name="T11" fmla="*/ 0 h 43"/>
              <a:gd name="T12" fmla="*/ 6 w 21"/>
              <a:gd name="T13" fmla="*/ 30 h 43"/>
              <a:gd name="T14" fmla="*/ 12 w 21"/>
              <a:gd name="T15" fmla="*/ 30 h 43"/>
              <a:gd name="T16" fmla="*/ 12 w 21"/>
              <a:gd name="T17" fmla="*/ 18 h 43"/>
              <a:gd name="T18" fmla="*/ 19 w 21"/>
              <a:gd name="T19" fmla="*/ 18 h 43"/>
              <a:gd name="T20" fmla="*/ 19 w 21"/>
              <a:gd name="T21" fmla="*/ 30 h 43"/>
              <a:gd name="T22" fmla="*/ 21 w 21"/>
              <a:gd name="T23" fmla="*/ 30 h 43"/>
              <a:gd name="T24" fmla="*/ 21 w 21"/>
              <a:gd name="T25" fmla="*/ 37 h 43"/>
              <a:gd name="T26" fmla="*/ 19 w 21"/>
              <a:gd name="T27" fmla="*/ 37 h 43"/>
              <a:gd name="T28" fmla="*/ 19 w 21"/>
              <a:gd name="T29" fmla="*/ 43 h 43"/>
              <a:gd name="T30" fmla="*/ 12 w 21"/>
              <a:gd name="T31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" h="43">
                <a:moveTo>
                  <a:pt x="12" y="43"/>
                </a:moveTo>
                <a:lnTo>
                  <a:pt x="12" y="37"/>
                </a:lnTo>
                <a:lnTo>
                  <a:pt x="0" y="37"/>
                </a:lnTo>
                <a:lnTo>
                  <a:pt x="0" y="30"/>
                </a:lnTo>
                <a:lnTo>
                  <a:pt x="9" y="0"/>
                </a:lnTo>
                <a:lnTo>
                  <a:pt x="15" y="0"/>
                </a:lnTo>
                <a:lnTo>
                  <a:pt x="6" y="30"/>
                </a:lnTo>
                <a:lnTo>
                  <a:pt x="12" y="30"/>
                </a:lnTo>
                <a:lnTo>
                  <a:pt x="12" y="18"/>
                </a:lnTo>
                <a:lnTo>
                  <a:pt x="19" y="18"/>
                </a:lnTo>
                <a:lnTo>
                  <a:pt x="19" y="30"/>
                </a:lnTo>
                <a:lnTo>
                  <a:pt x="21" y="30"/>
                </a:lnTo>
                <a:lnTo>
                  <a:pt x="21" y="37"/>
                </a:lnTo>
                <a:lnTo>
                  <a:pt x="19" y="37"/>
                </a:lnTo>
                <a:lnTo>
                  <a:pt x="19" y="43"/>
                </a:lnTo>
                <a:lnTo>
                  <a:pt x="12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76" name="Freeform 1302">
            <a:extLst>
              <a:ext uri="{FF2B5EF4-FFF2-40B4-BE49-F238E27FC236}">
                <a16:creationId xmlns:a16="http://schemas.microsoft.com/office/drawing/2014/main" id="{9D6D005D-8324-45EE-91DF-18D014A6A905}"/>
              </a:ext>
            </a:extLst>
          </p:cNvPr>
          <p:cNvSpPr>
            <a:spLocks noEditPoints="1"/>
          </p:cNvSpPr>
          <p:nvPr/>
        </p:nvSpPr>
        <p:spPr bwMode="auto">
          <a:xfrm>
            <a:off x="4988955" y="5373871"/>
            <a:ext cx="30163" cy="66675"/>
          </a:xfrm>
          <a:custGeom>
            <a:avLst/>
            <a:gdLst>
              <a:gd name="T0" fmla="*/ 9 w 19"/>
              <a:gd name="T1" fmla="*/ 17 h 42"/>
              <a:gd name="T2" fmla="*/ 9 w 19"/>
              <a:gd name="T3" fmla="*/ 17 h 42"/>
              <a:gd name="T4" fmla="*/ 10 w 19"/>
              <a:gd name="T5" fmla="*/ 17 h 42"/>
              <a:gd name="T6" fmla="*/ 11 w 19"/>
              <a:gd name="T7" fmla="*/ 17 h 42"/>
              <a:gd name="T8" fmla="*/ 15 w 19"/>
              <a:gd name="T9" fmla="*/ 18 h 42"/>
              <a:gd name="T10" fmla="*/ 17 w 19"/>
              <a:gd name="T11" fmla="*/ 20 h 42"/>
              <a:gd name="T12" fmla="*/ 17 w 19"/>
              <a:gd name="T13" fmla="*/ 21 h 42"/>
              <a:gd name="T14" fmla="*/ 17 w 19"/>
              <a:gd name="T15" fmla="*/ 23 h 42"/>
              <a:gd name="T16" fmla="*/ 19 w 19"/>
              <a:gd name="T17" fmla="*/ 26 h 42"/>
              <a:gd name="T18" fmla="*/ 19 w 19"/>
              <a:gd name="T19" fmla="*/ 30 h 42"/>
              <a:gd name="T20" fmla="*/ 19 w 19"/>
              <a:gd name="T21" fmla="*/ 34 h 42"/>
              <a:gd name="T22" fmla="*/ 17 w 19"/>
              <a:gd name="T23" fmla="*/ 36 h 42"/>
              <a:gd name="T24" fmla="*/ 17 w 19"/>
              <a:gd name="T25" fmla="*/ 37 h 42"/>
              <a:gd name="T26" fmla="*/ 16 w 19"/>
              <a:gd name="T27" fmla="*/ 39 h 42"/>
              <a:gd name="T28" fmla="*/ 14 w 19"/>
              <a:gd name="T29" fmla="*/ 42 h 42"/>
              <a:gd name="T30" fmla="*/ 9 w 19"/>
              <a:gd name="T31" fmla="*/ 42 h 42"/>
              <a:gd name="T32" fmla="*/ 5 w 19"/>
              <a:gd name="T33" fmla="*/ 42 h 42"/>
              <a:gd name="T34" fmla="*/ 1 w 19"/>
              <a:gd name="T35" fmla="*/ 39 h 42"/>
              <a:gd name="T36" fmla="*/ 1 w 19"/>
              <a:gd name="T37" fmla="*/ 37 h 42"/>
              <a:gd name="T38" fmla="*/ 0 w 19"/>
              <a:gd name="T39" fmla="*/ 36 h 42"/>
              <a:gd name="T40" fmla="*/ 0 w 19"/>
              <a:gd name="T41" fmla="*/ 34 h 42"/>
              <a:gd name="T42" fmla="*/ 0 w 19"/>
              <a:gd name="T43" fmla="*/ 30 h 42"/>
              <a:gd name="T44" fmla="*/ 0 w 19"/>
              <a:gd name="T45" fmla="*/ 27 h 42"/>
              <a:gd name="T46" fmla="*/ 0 w 19"/>
              <a:gd name="T47" fmla="*/ 25 h 42"/>
              <a:gd name="T48" fmla="*/ 0 w 19"/>
              <a:gd name="T49" fmla="*/ 22 h 42"/>
              <a:gd name="T50" fmla="*/ 9 w 19"/>
              <a:gd name="T51" fmla="*/ 0 h 42"/>
              <a:gd name="T52" fmla="*/ 12 w 19"/>
              <a:gd name="T53" fmla="*/ 26 h 42"/>
              <a:gd name="T54" fmla="*/ 11 w 19"/>
              <a:gd name="T55" fmla="*/ 23 h 42"/>
              <a:gd name="T56" fmla="*/ 9 w 19"/>
              <a:gd name="T57" fmla="*/ 22 h 42"/>
              <a:gd name="T58" fmla="*/ 7 w 19"/>
              <a:gd name="T59" fmla="*/ 23 h 42"/>
              <a:gd name="T60" fmla="*/ 6 w 19"/>
              <a:gd name="T61" fmla="*/ 26 h 42"/>
              <a:gd name="T62" fmla="*/ 6 w 19"/>
              <a:gd name="T63" fmla="*/ 34 h 42"/>
              <a:gd name="T64" fmla="*/ 7 w 19"/>
              <a:gd name="T65" fmla="*/ 36 h 42"/>
              <a:gd name="T66" fmla="*/ 9 w 19"/>
              <a:gd name="T67" fmla="*/ 37 h 42"/>
              <a:gd name="T68" fmla="*/ 11 w 19"/>
              <a:gd name="T69" fmla="*/ 36 h 42"/>
              <a:gd name="T70" fmla="*/ 12 w 19"/>
              <a:gd name="T71" fmla="*/ 26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" h="42">
                <a:moveTo>
                  <a:pt x="16" y="0"/>
                </a:moveTo>
                <a:lnTo>
                  <a:pt x="9" y="17"/>
                </a:lnTo>
                <a:lnTo>
                  <a:pt x="9" y="17"/>
                </a:lnTo>
                <a:lnTo>
                  <a:pt x="9" y="17"/>
                </a:lnTo>
                <a:lnTo>
                  <a:pt x="10" y="17"/>
                </a:lnTo>
                <a:lnTo>
                  <a:pt x="10" y="17"/>
                </a:lnTo>
                <a:lnTo>
                  <a:pt x="11" y="17"/>
                </a:lnTo>
                <a:lnTo>
                  <a:pt x="11" y="17"/>
                </a:lnTo>
                <a:lnTo>
                  <a:pt x="15" y="18"/>
                </a:lnTo>
                <a:lnTo>
                  <a:pt x="15" y="18"/>
                </a:lnTo>
                <a:lnTo>
                  <a:pt x="17" y="20"/>
                </a:lnTo>
                <a:lnTo>
                  <a:pt x="17" y="20"/>
                </a:lnTo>
                <a:lnTo>
                  <a:pt x="17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9" y="26"/>
                </a:lnTo>
                <a:lnTo>
                  <a:pt x="19" y="26"/>
                </a:lnTo>
                <a:lnTo>
                  <a:pt x="19" y="30"/>
                </a:lnTo>
                <a:lnTo>
                  <a:pt x="19" y="30"/>
                </a:lnTo>
                <a:lnTo>
                  <a:pt x="19" y="34"/>
                </a:lnTo>
                <a:lnTo>
                  <a:pt x="19" y="34"/>
                </a:lnTo>
                <a:lnTo>
                  <a:pt x="17" y="36"/>
                </a:lnTo>
                <a:lnTo>
                  <a:pt x="17" y="36"/>
                </a:lnTo>
                <a:lnTo>
                  <a:pt x="17" y="37"/>
                </a:lnTo>
                <a:lnTo>
                  <a:pt x="17" y="37"/>
                </a:lnTo>
                <a:lnTo>
                  <a:pt x="16" y="39"/>
                </a:lnTo>
                <a:lnTo>
                  <a:pt x="16" y="39"/>
                </a:lnTo>
                <a:lnTo>
                  <a:pt x="14" y="42"/>
                </a:lnTo>
                <a:lnTo>
                  <a:pt x="14" y="42"/>
                </a:lnTo>
                <a:lnTo>
                  <a:pt x="9" y="42"/>
                </a:lnTo>
                <a:lnTo>
                  <a:pt x="9" y="42"/>
                </a:lnTo>
                <a:lnTo>
                  <a:pt x="5" y="42"/>
                </a:lnTo>
                <a:lnTo>
                  <a:pt x="5" y="42"/>
                </a:lnTo>
                <a:lnTo>
                  <a:pt x="1" y="39"/>
                </a:lnTo>
                <a:lnTo>
                  <a:pt x="1" y="39"/>
                </a:lnTo>
                <a:lnTo>
                  <a:pt x="1" y="37"/>
                </a:lnTo>
                <a:lnTo>
                  <a:pt x="1" y="37"/>
                </a:lnTo>
                <a:lnTo>
                  <a:pt x="0" y="36"/>
                </a:lnTo>
                <a:lnTo>
                  <a:pt x="0" y="36"/>
                </a:lnTo>
                <a:lnTo>
                  <a:pt x="0" y="34"/>
                </a:lnTo>
                <a:lnTo>
                  <a:pt x="0" y="34"/>
                </a:lnTo>
                <a:lnTo>
                  <a:pt x="0" y="30"/>
                </a:lnTo>
                <a:lnTo>
                  <a:pt x="0" y="30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1" y="21"/>
                </a:lnTo>
                <a:lnTo>
                  <a:pt x="9" y="0"/>
                </a:lnTo>
                <a:lnTo>
                  <a:pt x="16" y="0"/>
                </a:lnTo>
                <a:close/>
                <a:moveTo>
                  <a:pt x="12" y="26"/>
                </a:moveTo>
                <a:lnTo>
                  <a:pt x="12" y="26"/>
                </a:lnTo>
                <a:lnTo>
                  <a:pt x="11" y="23"/>
                </a:lnTo>
                <a:lnTo>
                  <a:pt x="11" y="23"/>
                </a:lnTo>
                <a:lnTo>
                  <a:pt x="9" y="22"/>
                </a:lnTo>
                <a:lnTo>
                  <a:pt x="9" y="22"/>
                </a:lnTo>
                <a:lnTo>
                  <a:pt x="7" y="23"/>
                </a:lnTo>
                <a:lnTo>
                  <a:pt x="7" y="23"/>
                </a:lnTo>
                <a:lnTo>
                  <a:pt x="6" y="26"/>
                </a:lnTo>
                <a:lnTo>
                  <a:pt x="6" y="34"/>
                </a:lnTo>
                <a:lnTo>
                  <a:pt x="6" y="34"/>
                </a:lnTo>
                <a:lnTo>
                  <a:pt x="7" y="36"/>
                </a:lnTo>
                <a:lnTo>
                  <a:pt x="7" y="36"/>
                </a:lnTo>
                <a:lnTo>
                  <a:pt x="9" y="37"/>
                </a:lnTo>
                <a:lnTo>
                  <a:pt x="9" y="37"/>
                </a:lnTo>
                <a:lnTo>
                  <a:pt x="11" y="36"/>
                </a:lnTo>
                <a:lnTo>
                  <a:pt x="11" y="36"/>
                </a:lnTo>
                <a:lnTo>
                  <a:pt x="12" y="34"/>
                </a:lnTo>
                <a:lnTo>
                  <a:pt x="12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77" name="Freeform 1303">
            <a:extLst>
              <a:ext uri="{FF2B5EF4-FFF2-40B4-BE49-F238E27FC236}">
                <a16:creationId xmlns:a16="http://schemas.microsoft.com/office/drawing/2014/main" id="{B7C80DB4-6508-4A10-A11B-72CFE37668B5}"/>
              </a:ext>
            </a:extLst>
          </p:cNvPr>
          <p:cNvSpPr>
            <a:spLocks/>
          </p:cNvSpPr>
          <p:nvPr/>
        </p:nvSpPr>
        <p:spPr bwMode="auto">
          <a:xfrm>
            <a:off x="5023880" y="5373871"/>
            <a:ext cx="28575" cy="66675"/>
          </a:xfrm>
          <a:custGeom>
            <a:avLst/>
            <a:gdLst>
              <a:gd name="T0" fmla="*/ 8 w 18"/>
              <a:gd name="T1" fmla="*/ 17 h 42"/>
              <a:gd name="T2" fmla="*/ 12 w 18"/>
              <a:gd name="T3" fmla="*/ 17 h 42"/>
              <a:gd name="T4" fmla="*/ 13 w 18"/>
              <a:gd name="T5" fmla="*/ 13 h 42"/>
              <a:gd name="T6" fmla="*/ 13 w 18"/>
              <a:gd name="T7" fmla="*/ 8 h 42"/>
              <a:gd name="T8" fmla="*/ 12 w 18"/>
              <a:gd name="T9" fmla="*/ 6 h 42"/>
              <a:gd name="T10" fmla="*/ 9 w 18"/>
              <a:gd name="T11" fmla="*/ 6 h 42"/>
              <a:gd name="T12" fmla="*/ 7 w 18"/>
              <a:gd name="T13" fmla="*/ 6 h 42"/>
              <a:gd name="T14" fmla="*/ 7 w 18"/>
              <a:gd name="T15" fmla="*/ 12 h 42"/>
              <a:gd name="T16" fmla="*/ 0 w 18"/>
              <a:gd name="T17" fmla="*/ 8 h 42"/>
              <a:gd name="T18" fmla="*/ 0 w 18"/>
              <a:gd name="T19" fmla="*/ 5 h 42"/>
              <a:gd name="T20" fmla="*/ 3 w 18"/>
              <a:gd name="T21" fmla="*/ 2 h 42"/>
              <a:gd name="T22" fmla="*/ 5 w 18"/>
              <a:gd name="T23" fmla="*/ 0 h 42"/>
              <a:gd name="T24" fmla="*/ 9 w 18"/>
              <a:gd name="T25" fmla="*/ 0 h 42"/>
              <a:gd name="T26" fmla="*/ 14 w 18"/>
              <a:gd name="T27" fmla="*/ 0 h 42"/>
              <a:gd name="T28" fmla="*/ 17 w 18"/>
              <a:gd name="T29" fmla="*/ 2 h 42"/>
              <a:gd name="T30" fmla="*/ 17 w 18"/>
              <a:gd name="T31" fmla="*/ 3 h 42"/>
              <a:gd name="T32" fmla="*/ 18 w 18"/>
              <a:gd name="T33" fmla="*/ 6 h 42"/>
              <a:gd name="T34" fmla="*/ 18 w 18"/>
              <a:gd name="T35" fmla="*/ 11 h 42"/>
              <a:gd name="T36" fmla="*/ 18 w 18"/>
              <a:gd name="T37" fmla="*/ 15 h 42"/>
              <a:gd name="T38" fmla="*/ 18 w 18"/>
              <a:gd name="T39" fmla="*/ 17 h 42"/>
              <a:gd name="T40" fmla="*/ 17 w 18"/>
              <a:gd name="T41" fmla="*/ 18 h 42"/>
              <a:gd name="T42" fmla="*/ 14 w 18"/>
              <a:gd name="T43" fmla="*/ 20 h 42"/>
              <a:gd name="T44" fmla="*/ 17 w 18"/>
              <a:gd name="T45" fmla="*/ 22 h 42"/>
              <a:gd name="T46" fmla="*/ 18 w 18"/>
              <a:gd name="T47" fmla="*/ 23 h 42"/>
              <a:gd name="T48" fmla="*/ 18 w 18"/>
              <a:gd name="T49" fmla="*/ 26 h 42"/>
              <a:gd name="T50" fmla="*/ 18 w 18"/>
              <a:gd name="T51" fmla="*/ 30 h 42"/>
              <a:gd name="T52" fmla="*/ 18 w 18"/>
              <a:gd name="T53" fmla="*/ 34 h 42"/>
              <a:gd name="T54" fmla="*/ 18 w 18"/>
              <a:gd name="T55" fmla="*/ 36 h 42"/>
              <a:gd name="T56" fmla="*/ 18 w 18"/>
              <a:gd name="T57" fmla="*/ 37 h 42"/>
              <a:gd name="T58" fmla="*/ 17 w 18"/>
              <a:gd name="T59" fmla="*/ 39 h 42"/>
              <a:gd name="T60" fmla="*/ 14 w 18"/>
              <a:gd name="T61" fmla="*/ 42 h 42"/>
              <a:gd name="T62" fmla="*/ 9 w 18"/>
              <a:gd name="T63" fmla="*/ 42 h 42"/>
              <a:gd name="T64" fmla="*/ 7 w 18"/>
              <a:gd name="T65" fmla="*/ 42 h 42"/>
              <a:gd name="T66" fmla="*/ 3 w 18"/>
              <a:gd name="T67" fmla="*/ 41 h 42"/>
              <a:gd name="T68" fmla="*/ 2 w 18"/>
              <a:gd name="T69" fmla="*/ 39 h 42"/>
              <a:gd name="T70" fmla="*/ 0 w 18"/>
              <a:gd name="T71" fmla="*/ 34 h 42"/>
              <a:gd name="T72" fmla="*/ 7 w 18"/>
              <a:gd name="T73" fmla="*/ 30 h 42"/>
              <a:gd name="T74" fmla="*/ 7 w 18"/>
              <a:gd name="T75" fmla="*/ 34 h 42"/>
              <a:gd name="T76" fmla="*/ 7 w 18"/>
              <a:gd name="T77" fmla="*/ 36 h 42"/>
              <a:gd name="T78" fmla="*/ 9 w 18"/>
              <a:gd name="T79" fmla="*/ 37 h 42"/>
              <a:gd name="T80" fmla="*/ 12 w 18"/>
              <a:gd name="T81" fmla="*/ 36 h 42"/>
              <a:gd name="T82" fmla="*/ 13 w 18"/>
              <a:gd name="T83" fmla="*/ 27 h 42"/>
              <a:gd name="T84" fmla="*/ 12 w 18"/>
              <a:gd name="T85" fmla="*/ 23 h 42"/>
              <a:gd name="T86" fmla="*/ 10 w 18"/>
              <a:gd name="T87" fmla="*/ 23 h 42"/>
              <a:gd name="T88" fmla="*/ 8 w 18"/>
              <a:gd name="T89" fmla="*/ 23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8" h="42">
                <a:moveTo>
                  <a:pt x="8" y="17"/>
                </a:moveTo>
                <a:lnTo>
                  <a:pt x="8" y="17"/>
                </a:lnTo>
                <a:lnTo>
                  <a:pt x="12" y="17"/>
                </a:lnTo>
                <a:lnTo>
                  <a:pt x="12" y="17"/>
                </a:lnTo>
                <a:lnTo>
                  <a:pt x="12" y="16"/>
                </a:lnTo>
                <a:lnTo>
                  <a:pt x="13" y="13"/>
                </a:lnTo>
                <a:lnTo>
                  <a:pt x="13" y="8"/>
                </a:lnTo>
                <a:lnTo>
                  <a:pt x="13" y="8"/>
                </a:lnTo>
                <a:lnTo>
                  <a:pt x="12" y="6"/>
                </a:lnTo>
                <a:lnTo>
                  <a:pt x="12" y="6"/>
                </a:lnTo>
                <a:lnTo>
                  <a:pt x="9" y="6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7" y="8"/>
                </a:lnTo>
                <a:lnTo>
                  <a:pt x="7" y="12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4" y="0"/>
                </a:lnTo>
                <a:lnTo>
                  <a:pt x="14" y="0"/>
                </a:lnTo>
                <a:lnTo>
                  <a:pt x="17" y="2"/>
                </a:lnTo>
                <a:lnTo>
                  <a:pt x="17" y="2"/>
                </a:lnTo>
                <a:lnTo>
                  <a:pt x="17" y="3"/>
                </a:lnTo>
                <a:lnTo>
                  <a:pt x="17" y="3"/>
                </a:lnTo>
                <a:lnTo>
                  <a:pt x="18" y="6"/>
                </a:lnTo>
                <a:lnTo>
                  <a:pt x="18" y="6"/>
                </a:lnTo>
                <a:lnTo>
                  <a:pt x="18" y="11"/>
                </a:lnTo>
                <a:lnTo>
                  <a:pt x="18" y="11"/>
                </a:lnTo>
                <a:lnTo>
                  <a:pt x="18" y="15"/>
                </a:lnTo>
                <a:lnTo>
                  <a:pt x="18" y="15"/>
                </a:lnTo>
                <a:lnTo>
                  <a:pt x="18" y="17"/>
                </a:lnTo>
                <a:lnTo>
                  <a:pt x="18" y="17"/>
                </a:lnTo>
                <a:lnTo>
                  <a:pt x="17" y="18"/>
                </a:lnTo>
                <a:lnTo>
                  <a:pt x="17" y="18"/>
                </a:lnTo>
                <a:lnTo>
                  <a:pt x="14" y="20"/>
                </a:lnTo>
                <a:lnTo>
                  <a:pt x="14" y="20"/>
                </a:lnTo>
                <a:lnTo>
                  <a:pt x="17" y="22"/>
                </a:lnTo>
                <a:lnTo>
                  <a:pt x="17" y="22"/>
                </a:lnTo>
                <a:lnTo>
                  <a:pt x="18" y="23"/>
                </a:lnTo>
                <a:lnTo>
                  <a:pt x="18" y="23"/>
                </a:lnTo>
                <a:lnTo>
                  <a:pt x="18" y="26"/>
                </a:lnTo>
                <a:lnTo>
                  <a:pt x="18" y="26"/>
                </a:lnTo>
                <a:lnTo>
                  <a:pt x="18" y="30"/>
                </a:lnTo>
                <a:lnTo>
                  <a:pt x="18" y="30"/>
                </a:lnTo>
                <a:lnTo>
                  <a:pt x="18" y="34"/>
                </a:lnTo>
                <a:lnTo>
                  <a:pt x="18" y="34"/>
                </a:lnTo>
                <a:lnTo>
                  <a:pt x="18" y="36"/>
                </a:lnTo>
                <a:lnTo>
                  <a:pt x="18" y="36"/>
                </a:lnTo>
                <a:lnTo>
                  <a:pt x="18" y="37"/>
                </a:lnTo>
                <a:lnTo>
                  <a:pt x="18" y="37"/>
                </a:lnTo>
                <a:lnTo>
                  <a:pt x="17" y="39"/>
                </a:lnTo>
                <a:lnTo>
                  <a:pt x="17" y="39"/>
                </a:lnTo>
                <a:lnTo>
                  <a:pt x="14" y="42"/>
                </a:lnTo>
                <a:lnTo>
                  <a:pt x="14" y="42"/>
                </a:lnTo>
                <a:lnTo>
                  <a:pt x="9" y="42"/>
                </a:lnTo>
                <a:lnTo>
                  <a:pt x="9" y="42"/>
                </a:lnTo>
                <a:lnTo>
                  <a:pt x="7" y="42"/>
                </a:lnTo>
                <a:lnTo>
                  <a:pt x="7" y="42"/>
                </a:lnTo>
                <a:lnTo>
                  <a:pt x="3" y="41"/>
                </a:lnTo>
                <a:lnTo>
                  <a:pt x="3" y="41"/>
                </a:lnTo>
                <a:lnTo>
                  <a:pt x="2" y="39"/>
                </a:lnTo>
                <a:lnTo>
                  <a:pt x="2" y="39"/>
                </a:lnTo>
                <a:lnTo>
                  <a:pt x="0" y="34"/>
                </a:lnTo>
                <a:lnTo>
                  <a:pt x="0" y="30"/>
                </a:lnTo>
                <a:lnTo>
                  <a:pt x="7" y="30"/>
                </a:lnTo>
                <a:lnTo>
                  <a:pt x="7" y="34"/>
                </a:lnTo>
                <a:lnTo>
                  <a:pt x="7" y="34"/>
                </a:lnTo>
                <a:lnTo>
                  <a:pt x="7" y="36"/>
                </a:lnTo>
                <a:lnTo>
                  <a:pt x="7" y="36"/>
                </a:lnTo>
                <a:lnTo>
                  <a:pt x="9" y="37"/>
                </a:lnTo>
                <a:lnTo>
                  <a:pt x="9" y="37"/>
                </a:lnTo>
                <a:lnTo>
                  <a:pt x="12" y="36"/>
                </a:lnTo>
                <a:lnTo>
                  <a:pt x="12" y="36"/>
                </a:lnTo>
                <a:lnTo>
                  <a:pt x="13" y="34"/>
                </a:lnTo>
                <a:lnTo>
                  <a:pt x="13" y="27"/>
                </a:lnTo>
                <a:lnTo>
                  <a:pt x="13" y="27"/>
                </a:lnTo>
                <a:lnTo>
                  <a:pt x="12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3"/>
                </a:lnTo>
                <a:lnTo>
                  <a:pt x="8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78" name="Freeform 1304">
            <a:extLst>
              <a:ext uri="{FF2B5EF4-FFF2-40B4-BE49-F238E27FC236}">
                <a16:creationId xmlns:a16="http://schemas.microsoft.com/office/drawing/2014/main" id="{DB0E48BE-D1C3-4D4E-952B-26F2F64A88AE}"/>
              </a:ext>
            </a:extLst>
          </p:cNvPr>
          <p:cNvSpPr>
            <a:spLocks noEditPoints="1"/>
          </p:cNvSpPr>
          <p:nvPr/>
        </p:nvSpPr>
        <p:spPr bwMode="auto">
          <a:xfrm>
            <a:off x="4988955" y="5883458"/>
            <a:ext cx="30163" cy="69850"/>
          </a:xfrm>
          <a:custGeom>
            <a:avLst/>
            <a:gdLst>
              <a:gd name="T0" fmla="*/ 9 w 19"/>
              <a:gd name="T1" fmla="*/ 25 h 44"/>
              <a:gd name="T2" fmla="*/ 9 w 19"/>
              <a:gd name="T3" fmla="*/ 25 h 44"/>
              <a:gd name="T4" fmla="*/ 7 w 19"/>
              <a:gd name="T5" fmla="*/ 26 h 44"/>
              <a:gd name="T6" fmla="*/ 6 w 19"/>
              <a:gd name="T7" fmla="*/ 26 h 44"/>
              <a:gd name="T8" fmla="*/ 4 w 19"/>
              <a:gd name="T9" fmla="*/ 25 h 44"/>
              <a:gd name="T10" fmla="*/ 1 w 19"/>
              <a:gd name="T11" fmla="*/ 24 h 44"/>
              <a:gd name="T12" fmla="*/ 1 w 19"/>
              <a:gd name="T13" fmla="*/ 23 h 44"/>
              <a:gd name="T14" fmla="*/ 0 w 19"/>
              <a:gd name="T15" fmla="*/ 20 h 44"/>
              <a:gd name="T16" fmla="*/ 0 w 19"/>
              <a:gd name="T17" fmla="*/ 18 h 44"/>
              <a:gd name="T18" fmla="*/ 0 w 19"/>
              <a:gd name="T19" fmla="*/ 14 h 44"/>
              <a:gd name="T20" fmla="*/ 0 w 19"/>
              <a:gd name="T21" fmla="*/ 10 h 44"/>
              <a:gd name="T22" fmla="*/ 0 w 19"/>
              <a:gd name="T23" fmla="*/ 8 h 44"/>
              <a:gd name="T24" fmla="*/ 1 w 19"/>
              <a:gd name="T25" fmla="*/ 6 h 44"/>
              <a:gd name="T26" fmla="*/ 1 w 19"/>
              <a:gd name="T27" fmla="*/ 5 h 44"/>
              <a:gd name="T28" fmla="*/ 5 w 19"/>
              <a:gd name="T29" fmla="*/ 1 h 44"/>
              <a:gd name="T30" fmla="*/ 9 w 19"/>
              <a:gd name="T31" fmla="*/ 0 h 44"/>
              <a:gd name="T32" fmla="*/ 14 w 19"/>
              <a:gd name="T33" fmla="*/ 1 h 44"/>
              <a:gd name="T34" fmla="*/ 16 w 19"/>
              <a:gd name="T35" fmla="*/ 5 h 44"/>
              <a:gd name="T36" fmla="*/ 17 w 19"/>
              <a:gd name="T37" fmla="*/ 6 h 44"/>
              <a:gd name="T38" fmla="*/ 17 w 19"/>
              <a:gd name="T39" fmla="*/ 8 h 44"/>
              <a:gd name="T40" fmla="*/ 19 w 19"/>
              <a:gd name="T41" fmla="*/ 10 h 44"/>
              <a:gd name="T42" fmla="*/ 19 w 19"/>
              <a:gd name="T43" fmla="*/ 14 h 44"/>
              <a:gd name="T44" fmla="*/ 19 w 19"/>
              <a:gd name="T45" fmla="*/ 16 h 44"/>
              <a:gd name="T46" fmla="*/ 17 w 19"/>
              <a:gd name="T47" fmla="*/ 19 h 44"/>
              <a:gd name="T48" fmla="*/ 17 w 19"/>
              <a:gd name="T49" fmla="*/ 20 h 44"/>
              <a:gd name="T50" fmla="*/ 9 w 19"/>
              <a:gd name="T51" fmla="*/ 44 h 44"/>
              <a:gd name="T52" fmla="*/ 6 w 19"/>
              <a:gd name="T53" fmla="*/ 18 h 44"/>
              <a:gd name="T54" fmla="*/ 7 w 19"/>
              <a:gd name="T55" fmla="*/ 20 h 44"/>
              <a:gd name="T56" fmla="*/ 9 w 19"/>
              <a:gd name="T57" fmla="*/ 20 h 44"/>
              <a:gd name="T58" fmla="*/ 11 w 19"/>
              <a:gd name="T59" fmla="*/ 20 h 44"/>
              <a:gd name="T60" fmla="*/ 12 w 19"/>
              <a:gd name="T61" fmla="*/ 18 h 44"/>
              <a:gd name="T62" fmla="*/ 12 w 19"/>
              <a:gd name="T63" fmla="*/ 10 h 44"/>
              <a:gd name="T64" fmla="*/ 11 w 19"/>
              <a:gd name="T65" fmla="*/ 8 h 44"/>
              <a:gd name="T66" fmla="*/ 9 w 19"/>
              <a:gd name="T67" fmla="*/ 6 h 44"/>
              <a:gd name="T68" fmla="*/ 7 w 19"/>
              <a:gd name="T69" fmla="*/ 8 h 44"/>
              <a:gd name="T70" fmla="*/ 6 w 19"/>
              <a:gd name="T71" fmla="*/ 1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" h="44">
                <a:moveTo>
                  <a:pt x="2" y="44"/>
                </a:moveTo>
                <a:lnTo>
                  <a:pt x="9" y="25"/>
                </a:lnTo>
                <a:lnTo>
                  <a:pt x="9" y="25"/>
                </a:lnTo>
                <a:lnTo>
                  <a:pt x="9" y="25"/>
                </a:lnTo>
                <a:lnTo>
                  <a:pt x="7" y="26"/>
                </a:lnTo>
                <a:lnTo>
                  <a:pt x="7" y="26"/>
                </a:lnTo>
                <a:lnTo>
                  <a:pt x="6" y="26"/>
                </a:lnTo>
                <a:lnTo>
                  <a:pt x="6" y="26"/>
                </a:lnTo>
                <a:lnTo>
                  <a:pt x="4" y="25"/>
                </a:lnTo>
                <a:lnTo>
                  <a:pt x="4" y="25"/>
                </a:lnTo>
                <a:lnTo>
                  <a:pt x="1" y="24"/>
                </a:lnTo>
                <a:lnTo>
                  <a:pt x="1" y="24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4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6"/>
                </a:lnTo>
                <a:lnTo>
                  <a:pt x="1" y="6"/>
                </a:lnTo>
                <a:lnTo>
                  <a:pt x="1" y="5"/>
                </a:lnTo>
                <a:lnTo>
                  <a:pt x="1" y="5"/>
                </a:lnTo>
                <a:lnTo>
                  <a:pt x="5" y="1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4" y="1"/>
                </a:lnTo>
                <a:lnTo>
                  <a:pt x="14" y="1"/>
                </a:lnTo>
                <a:lnTo>
                  <a:pt x="16" y="5"/>
                </a:lnTo>
                <a:lnTo>
                  <a:pt x="16" y="5"/>
                </a:lnTo>
                <a:lnTo>
                  <a:pt x="17" y="6"/>
                </a:lnTo>
                <a:lnTo>
                  <a:pt x="17" y="6"/>
                </a:lnTo>
                <a:lnTo>
                  <a:pt x="17" y="8"/>
                </a:lnTo>
                <a:lnTo>
                  <a:pt x="17" y="8"/>
                </a:lnTo>
                <a:lnTo>
                  <a:pt x="19" y="10"/>
                </a:lnTo>
                <a:lnTo>
                  <a:pt x="19" y="10"/>
                </a:lnTo>
                <a:lnTo>
                  <a:pt x="19" y="14"/>
                </a:lnTo>
                <a:lnTo>
                  <a:pt x="19" y="14"/>
                </a:lnTo>
                <a:lnTo>
                  <a:pt x="19" y="16"/>
                </a:lnTo>
                <a:lnTo>
                  <a:pt x="19" y="16"/>
                </a:lnTo>
                <a:lnTo>
                  <a:pt x="17" y="19"/>
                </a:lnTo>
                <a:lnTo>
                  <a:pt x="17" y="19"/>
                </a:lnTo>
                <a:lnTo>
                  <a:pt x="17" y="20"/>
                </a:lnTo>
                <a:lnTo>
                  <a:pt x="17" y="20"/>
                </a:lnTo>
                <a:lnTo>
                  <a:pt x="17" y="23"/>
                </a:lnTo>
                <a:lnTo>
                  <a:pt x="9" y="44"/>
                </a:lnTo>
                <a:lnTo>
                  <a:pt x="2" y="44"/>
                </a:lnTo>
                <a:close/>
                <a:moveTo>
                  <a:pt x="6" y="18"/>
                </a:moveTo>
                <a:lnTo>
                  <a:pt x="6" y="18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1" y="20"/>
                </a:lnTo>
                <a:lnTo>
                  <a:pt x="11" y="20"/>
                </a:lnTo>
                <a:lnTo>
                  <a:pt x="12" y="18"/>
                </a:lnTo>
                <a:lnTo>
                  <a:pt x="12" y="10"/>
                </a:lnTo>
                <a:lnTo>
                  <a:pt x="12" y="10"/>
                </a:lnTo>
                <a:lnTo>
                  <a:pt x="11" y="8"/>
                </a:lnTo>
                <a:lnTo>
                  <a:pt x="11" y="8"/>
                </a:lnTo>
                <a:lnTo>
                  <a:pt x="9" y="6"/>
                </a:lnTo>
                <a:lnTo>
                  <a:pt x="9" y="6"/>
                </a:lnTo>
                <a:lnTo>
                  <a:pt x="7" y="8"/>
                </a:lnTo>
                <a:lnTo>
                  <a:pt x="7" y="8"/>
                </a:lnTo>
                <a:lnTo>
                  <a:pt x="6" y="10"/>
                </a:lnTo>
                <a:lnTo>
                  <a:pt x="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79" name="Freeform 1305">
            <a:extLst>
              <a:ext uri="{FF2B5EF4-FFF2-40B4-BE49-F238E27FC236}">
                <a16:creationId xmlns:a16="http://schemas.microsoft.com/office/drawing/2014/main" id="{2E4FBAF5-BE38-4B81-9BEF-DDEA1DCD7FEF}"/>
              </a:ext>
            </a:extLst>
          </p:cNvPr>
          <p:cNvSpPr>
            <a:spLocks/>
          </p:cNvSpPr>
          <p:nvPr/>
        </p:nvSpPr>
        <p:spPr bwMode="auto">
          <a:xfrm>
            <a:off x="5023880" y="5885046"/>
            <a:ext cx="28575" cy="68263"/>
          </a:xfrm>
          <a:custGeom>
            <a:avLst/>
            <a:gdLst>
              <a:gd name="T0" fmla="*/ 18 w 18"/>
              <a:gd name="T1" fmla="*/ 0 h 43"/>
              <a:gd name="T2" fmla="*/ 18 w 18"/>
              <a:gd name="T3" fmla="*/ 5 h 43"/>
              <a:gd name="T4" fmla="*/ 7 w 18"/>
              <a:gd name="T5" fmla="*/ 5 h 43"/>
              <a:gd name="T6" fmla="*/ 7 w 18"/>
              <a:gd name="T7" fmla="*/ 17 h 43"/>
              <a:gd name="T8" fmla="*/ 7 w 18"/>
              <a:gd name="T9" fmla="*/ 17 h 43"/>
              <a:gd name="T10" fmla="*/ 8 w 18"/>
              <a:gd name="T11" fmla="*/ 15 h 43"/>
              <a:gd name="T12" fmla="*/ 8 w 18"/>
              <a:gd name="T13" fmla="*/ 15 h 43"/>
              <a:gd name="T14" fmla="*/ 12 w 18"/>
              <a:gd name="T15" fmla="*/ 15 h 43"/>
              <a:gd name="T16" fmla="*/ 12 w 18"/>
              <a:gd name="T17" fmla="*/ 15 h 43"/>
              <a:gd name="T18" fmla="*/ 14 w 18"/>
              <a:gd name="T19" fmla="*/ 15 h 43"/>
              <a:gd name="T20" fmla="*/ 17 w 18"/>
              <a:gd name="T21" fmla="*/ 17 h 43"/>
              <a:gd name="T22" fmla="*/ 17 w 18"/>
              <a:gd name="T23" fmla="*/ 17 h 43"/>
              <a:gd name="T24" fmla="*/ 18 w 18"/>
              <a:gd name="T25" fmla="*/ 19 h 43"/>
              <a:gd name="T26" fmla="*/ 18 w 18"/>
              <a:gd name="T27" fmla="*/ 23 h 43"/>
              <a:gd name="T28" fmla="*/ 18 w 18"/>
              <a:gd name="T29" fmla="*/ 34 h 43"/>
              <a:gd name="T30" fmla="*/ 18 w 18"/>
              <a:gd name="T31" fmla="*/ 34 h 43"/>
              <a:gd name="T32" fmla="*/ 18 w 18"/>
              <a:gd name="T33" fmla="*/ 38 h 43"/>
              <a:gd name="T34" fmla="*/ 18 w 18"/>
              <a:gd name="T35" fmla="*/ 38 h 43"/>
              <a:gd name="T36" fmla="*/ 15 w 18"/>
              <a:gd name="T37" fmla="*/ 40 h 43"/>
              <a:gd name="T38" fmla="*/ 15 w 18"/>
              <a:gd name="T39" fmla="*/ 40 h 43"/>
              <a:gd name="T40" fmla="*/ 13 w 18"/>
              <a:gd name="T41" fmla="*/ 43 h 43"/>
              <a:gd name="T42" fmla="*/ 13 w 18"/>
              <a:gd name="T43" fmla="*/ 43 h 43"/>
              <a:gd name="T44" fmla="*/ 9 w 18"/>
              <a:gd name="T45" fmla="*/ 43 h 43"/>
              <a:gd name="T46" fmla="*/ 9 w 18"/>
              <a:gd name="T47" fmla="*/ 43 h 43"/>
              <a:gd name="T48" fmla="*/ 5 w 18"/>
              <a:gd name="T49" fmla="*/ 43 h 43"/>
              <a:gd name="T50" fmla="*/ 5 w 18"/>
              <a:gd name="T51" fmla="*/ 43 h 43"/>
              <a:gd name="T52" fmla="*/ 3 w 18"/>
              <a:gd name="T53" fmla="*/ 40 h 43"/>
              <a:gd name="T54" fmla="*/ 3 w 18"/>
              <a:gd name="T55" fmla="*/ 40 h 43"/>
              <a:gd name="T56" fmla="*/ 0 w 18"/>
              <a:gd name="T57" fmla="*/ 38 h 43"/>
              <a:gd name="T58" fmla="*/ 0 w 18"/>
              <a:gd name="T59" fmla="*/ 38 h 43"/>
              <a:gd name="T60" fmla="*/ 0 w 18"/>
              <a:gd name="T61" fmla="*/ 34 h 43"/>
              <a:gd name="T62" fmla="*/ 0 w 18"/>
              <a:gd name="T63" fmla="*/ 32 h 43"/>
              <a:gd name="T64" fmla="*/ 7 w 18"/>
              <a:gd name="T65" fmla="*/ 32 h 43"/>
              <a:gd name="T66" fmla="*/ 7 w 18"/>
              <a:gd name="T67" fmla="*/ 34 h 43"/>
              <a:gd name="T68" fmla="*/ 7 w 18"/>
              <a:gd name="T69" fmla="*/ 34 h 43"/>
              <a:gd name="T70" fmla="*/ 7 w 18"/>
              <a:gd name="T71" fmla="*/ 37 h 43"/>
              <a:gd name="T72" fmla="*/ 7 w 18"/>
              <a:gd name="T73" fmla="*/ 37 h 43"/>
              <a:gd name="T74" fmla="*/ 9 w 18"/>
              <a:gd name="T75" fmla="*/ 37 h 43"/>
              <a:gd name="T76" fmla="*/ 9 w 18"/>
              <a:gd name="T77" fmla="*/ 37 h 43"/>
              <a:gd name="T78" fmla="*/ 12 w 18"/>
              <a:gd name="T79" fmla="*/ 37 h 43"/>
              <a:gd name="T80" fmla="*/ 12 w 18"/>
              <a:gd name="T81" fmla="*/ 37 h 43"/>
              <a:gd name="T82" fmla="*/ 13 w 18"/>
              <a:gd name="T83" fmla="*/ 34 h 43"/>
              <a:gd name="T84" fmla="*/ 13 w 18"/>
              <a:gd name="T85" fmla="*/ 24 h 43"/>
              <a:gd name="T86" fmla="*/ 13 w 18"/>
              <a:gd name="T87" fmla="*/ 24 h 43"/>
              <a:gd name="T88" fmla="*/ 12 w 18"/>
              <a:gd name="T89" fmla="*/ 22 h 43"/>
              <a:gd name="T90" fmla="*/ 12 w 18"/>
              <a:gd name="T91" fmla="*/ 22 h 43"/>
              <a:gd name="T92" fmla="*/ 9 w 18"/>
              <a:gd name="T93" fmla="*/ 20 h 43"/>
              <a:gd name="T94" fmla="*/ 9 w 18"/>
              <a:gd name="T95" fmla="*/ 20 h 43"/>
              <a:gd name="T96" fmla="*/ 8 w 18"/>
              <a:gd name="T97" fmla="*/ 20 h 43"/>
              <a:gd name="T98" fmla="*/ 8 w 18"/>
              <a:gd name="T99" fmla="*/ 20 h 43"/>
              <a:gd name="T100" fmla="*/ 7 w 18"/>
              <a:gd name="T101" fmla="*/ 22 h 43"/>
              <a:gd name="T102" fmla="*/ 7 w 18"/>
              <a:gd name="T103" fmla="*/ 22 h 43"/>
              <a:gd name="T104" fmla="*/ 7 w 18"/>
              <a:gd name="T105" fmla="*/ 23 h 43"/>
              <a:gd name="T106" fmla="*/ 7 w 18"/>
              <a:gd name="T107" fmla="*/ 23 h 43"/>
              <a:gd name="T108" fmla="*/ 7 w 18"/>
              <a:gd name="T109" fmla="*/ 23 h 43"/>
              <a:gd name="T110" fmla="*/ 0 w 18"/>
              <a:gd name="T111" fmla="*/ 23 h 43"/>
              <a:gd name="T112" fmla="*/ 0 w 18"/>
              <a:gd name="T113" fmla="*/ 0 h 43"/>
              <a:gd name="T114" fmla="*/ 18 w 18"/>
              <a:gd name="T115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" h="43">
                <a:moveTo>
                  <a:pt x="18" y="0"/>
                </a:moveTo>
                <a:lnTo>
                  <a:pt x="18" y="5"/>
                </a:lnTo>
                <a:lnTo>
                  <a:pt x="7" y="5"/>
                </a:lnTo>
                <a:lnTo>
                  <a:pt x="7" y="17"/>
                </a:lnTo>
                <a:lnTo>
                  <a:pt x="7" y="17"/>
                </a:lnTo>
                <a:lnTo>
                  <a:pt x="8" y="15"/>
                </a:lnTo>
                <a:lnTo>
                  <a:pt x="8" y="15"/>
                </a:lnTo>
                <a:lnTo>
                  <a:pt x="12" y="15"/>
                </a:lnTo>
                <a:lnTo>
                  <a:pt x="12" y="15"/>
                </a:lnTo>
                <a:lnTo>
                  <a:pt x="14" y="15"/>
                </a:lnTo>
                <a:lnTo>
                  <a:pt x="17" y="17"/>
                </a:lnTo>
                <a:lnTo>
                  <a:pt x="17" y="17"/>
                </a:lnTo>
                <a:lnTo>
                  <a:pt x="18" y="19"/>
                </a:lnTo>
                <a:lnTo>
                  <a:pt x="18" y="23"/>
                </a:lnTo>
                <a:lnTo>
                  <a:pt x="18" y="34"/>
                </a:lnTo>
                <a:lnTo>
                  <a:pt x="18" y="34"/>
                </a:lnTo>
                <a:lnTo>
                  <a:pt x="18" y="38"/>
                </a:lnTo>
                <a:lnTo>
                  <a:pt x="18" y="38"/>
                </a:lnTo>
                <a:lnTo>
                  <a:pt x="15" y="40"/>
                </a:lnTo>
                <a:lnTo>
                  <a:pt x="15" y="40"/>
                </a:lnTo>
                <a:lnTo>
                  <a:pt x="13" y="43"/>
                </a:lnTo>
                <a:lnTo>
                  <a:pt x="13" y="43"/>
                </a:lnTo>
                <a:lnTo>
                  <a:pt x="9" y="43"/>
                </a:lnTo>
                <a:lnTo>
                  <a:pt x="9" y="43"/>
                </a:lnTo>
                <a:lnTo>
                  <a:pt x="5" y="43"/>
                </a:lnTo>
                <a:lnTo>
                  <a:pt x="5" y="43"/>
                </a:lnTo>
                <a:lnTo>
                  <a:pt x="3" y="40"/>
                </a:lnTo>
                <a:lnTo>
                  <a:pt x="3" y="40"/>
                </a:lnTo>
                <a:lnTo>
                  <a:pt x="0" y="38"/>
                </a:lnTo>
                <a:lnTo>
                  <a:pt x="0" y="38"/>
                </a:lnTo>
                <a:lnTo>
                  <a:pt x="0" y="34"/>
                </a:lnTo>
                <a:lnTo>
                  <a:pt x="0" y="32"/>
                </a:lnTo>
                <a:lnTo>
                  <a:pt x="7" y="32"/>
                </a:lnTo>
                <a:lnTo>
                  <a:pt x="7" y="34"/>
                </a:lnTo>
                <a:lnTo>
                  <a:pt x="7" y="34"/>
                </a:lnTo>
                <a:lnTo>
                  <a:pt x="7" y="37"/>
                </a:lnTo>
                <a:lnTo>
                  <a:pt x="7" y="37"/>
                </a:lnTo>
                <a:lnTo>
                  <a:pt x="9" y="37"/>
                </a:lnTo>
                <a:lnTo>
                  <a:pt x="9" y="37"/>
                </a:lnTo>
                <a:lnTo>
                  <a:pt x="12" y="37"/>
                </a:lnTo>
                <a:lnTo>
                  <a:pt x="12" y="37"/>
                </a:lnTo>
                <a:lnTo>
                  <a:pt x="13" y="34"/>
                </a:lnTo>
                <a:lnTo>
                  <a:pt x="13" y="24"/>
                </a:lnTo>
                <a:lnTo>
                  <a:pt x="13" y="24"/>
                </a:lnTo>
                <a:lnTo>
                  <a:pt x="12" y="22"/>
                </a:lnTo>
                <a:lnTo>
                  <a:pt x="12" y="22"/>
                </a:lnTo>
                <a:lnTo>
                  <a:pt x="9" y="20"/>
                </a:lnTo>
                <a:lnTo>
                  <a:pt x="9" y="20"/>
                </a:lnTo>
                <a:lnTo>
                  <a:pt x="8" y="20"/>
                </a:lnTo>
                <a:lnTo>
                  <a:pt x="8" y="20"/>
                </a:lnTo>
                <a:lnTo>
                  <a:pt x="7" y="22"/>
                </a:lnTo>
                <a:lnTo>
                  <a:pt x="7" y="22"/>
                </a:lnTo>
                <a:lnTo>
                  <a:pt x="7" y="23"/>
                </a:lnTo>
                <a:lnTo>
                  <a:pt x="7" y="23"/>
                </a:lnTo>
                <a:lnTo>
                  <a:pt x="7" y="23"/>
                </a:lnTo>
                <a:lnTo>
                  <a:pt x="0" y="23"/>
                </a:lnTo>
                <a:lnTo>
                  <a:pt x="0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80" name="Freeform 1306">
            <a:extLst>
              <a:ext uri="{FF2B5EF4-FFF2-40B4-BE49-F238E27FC236}">
                <a16:creationId xmlns:a16="http://schemas.microsoft.com/office/drawing/2014/main" id="{72512941-711D-4E45-B578-EA54F4BD9F76}"/>
              </a:ext>
            </a:extLst>
          </p:cNvPr>
          <p:cNvSpPr>
            <a:spLocks noEditPoints="1"/>
          </p:cNvSpPr>
          <p:nvPr/>
        </p:nvSpPr>
        <p:spPr bwMode="auto">
          <a:xfrm>
            <a:off x="5428693" y="5373871"/>
            <a:ext cx="28575" cy="66675"/>
          </a:xfrm>
          <a:custGeom>
            <a:avLst/>
            <a:gdLst>
              <a:gd name="T0" fmla="*/ 9 w 18"/>
              <a:gd name="T1" fmla="*/ 17 h 42"/>
              <a:gd name="T2" fmla="*/ 9 w 18"/>
              <a:gd name="T3" fmla="*/ 17 h 42"/>
              <a:gd name="T4" fmla="*/ 10 w 18"/>
              <a:gd name="T5" fmla="*/ 17 h 42"/>
              <a:gd name="T6" fmla="*/ 11 w 18"/>
              <a:gd name="T7" fmla="*/ 17 h 42"/>
              <a:gd name="T8" fmla="*/ 15 w 18"/>
              <a:gd name="T9" fmla="*/ 18 h 42"/>
              <a:gd name="T10" fmla="*/ 16 w 18"/>
              <a:gd name="T11" fmla="*/ 20 h 42"/>
              <a:gd name="T12" fmla="*/ 18 w 18"/>
              <a:gd name="T13" fmla="*/ 21 h 42"/>
              <a:gd name="T14" fmla="*/ 18 w 18"/>
              <a:gd name="T15" fmla="*/ 23 h 42"/>
              <a:gd name="T16" fmla="*/ 18 w 18"/>
              <a:gd name="T17" fmla="*/ 26 h 42"/>
              <a:gd name="T18" fmla="*/ 18 w 18"/>
              <a:gd name="T19" fmla="*/ 30 h 42"/>
              <a:gd name="T20" fmla="*/ 18 w 18"/>
              <a:gd name="T21" fmla="*/ 34 h 42"/>
              <a:gd name="T22" fmla="*/ 18 w 18"/>
              <a:gd name="T23" fmla="*/ 36 h 42"/>
              <a:gd name="T24" fmla="*/ 18 w 18"/>
              <a:gd name="T25" fmla="*/ 37 h 42"/>
              <a:gd name="T26" fmla="*/ 16 w 18"/>
              <a:gd name="T27" fmla="*/ 39 h 42"/>
              <a:gd name="T28" fmla="*/ 14 w 18"/>
              <a:gd name="T29" fmla="*/ 42 h 42"/>
              <a:gd name="T30" fmla="*/ 9 w 18"/>
              <a:gd name="T31" fmla="*/ 42 h 42"/>
              <a:gd name="T32" fmla="*/ 4 w 18"/>
              <a:gd name="T33" fmla="*/ 42 h 42"/>
              <a:gd name="T34" fmla="*/ 1 w 18"/>
              <a:gd name="T35" fmla="*/ 39 h 42"/>
              <a:gd name="T36" fmla="*/ 0 w 18"/>
              <a:gd name="T37" fmla="*/ 37 h 42"/>
              <a:gd name="T38" fmla="*/ 0 w 18"/>
              <a:gd name="T39" fmla="*/ 36 h 42"/>
              <a:gd name="T40" fmla="*/ 0 w 18"/>
              <a:gd name="T41" fmla="*/ 34 h 42"/>
              <a:gd name="T42" fmla="*/ 0 w 18"/>
              <a:gd name="T43" fmla="*/ 30 h 42"/>
              <a:gd name="T44" fmla="*/ 0 w 18"/>
              <a:gd name="T45" fmla="*/ 27 h 42"/>
              <a:gd name="T46" fmla="*/ 0 w 18"/>
              <a:gd name="T47" fmla="*/ 25 h 42"/>
              <a:gd name="T48" fmla="*/ 0 w 18"/>
              <a:gd name="T49" fmla="*/ 22 h 42"/>
              <a:gd name="T50" fmla="*/ 9 w 18"/>
              <a:gd name="T51" fmla="*/ 0 h 42"/>
              <a:gd name="T52" fmla="*/ 11 w 18"/>
              <a:gd name="T53" fmla="*/ 26 h 42"/>
              <a:gd name="T54" fmla="*/ 11 w 18"/>
              <a:gd name="T55" fmla="*/ 23 h 42"/>
              <a:gd name="T56" fmla="*/ 9 w 18"/>
              <a:gd name="T57" fmla="*/ 22 h 42"/>
              <a:gd name="T58" fmla="*/ 6 w 18"/>
              <a:gd name="T59" fmla="*/ 23 h 42"/>
              <a:gd name="T60" fmla="*/ 6 w 18"/>
              <a:gd name="T61" fmla="*/ 26 h 42"/>
              <a:gd name="T62" fmla="*/ 6 w 18"/>
              <a:gd name="T63" fmla="*/ 34 h 42"/>
              <a:gd name="T64" fmla="*/ 6 w 18"/>
              <a:gd name="T65" fmla="*/ 36 h 42"/>
              <a:gd name="T66" fmla="*/ 9 w 18"/>
              <a:gd name="T67" fmla="*/ 37 h 42"/>
              <a:gd name="T68" fmla="*/ 11 w 18"/>
              <a:gd name="T69" fmla="*/ 36 h 42"/>
              <a:gd name="T70" fmla="*/ 11 w 18"/>
              <a:gd name="T71" fmla="*/ 26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" h="42">
                <a:moveTo>
                  <a:pt x="16" y="0"/>
                </a:moveTo>
                <a:lnTo>
                  <a:pt x="9" y="17"/>
                </a:lnTo>
                <a:lnTo>
                  <a:pt x="9" y="17"/>
                </a:lnTo>
                <a:lnTo>
                  <a:pt x="9" y="17"/>
                </a:lnTo>
                <a:lnTo>
                  <a:pt x="10" y="17"/>
                </a:lnTo>
                <a:lnTo>
                  <a:pt x="10" y="17"/>
                </a:lnTo>
                <a:lnTo>
                  <a:pt x="11" y="17"/>
                </a:lnTo>
                <a:lnTo>
                  <a:pt x="11" y="17"/>
                </a:lnTo>
                <a:lnTo>
                  <a:pt x="15" y="18"/>
                </a:lnTo>
                <a:lnTo>
                  <a:pt x="15" y="18"/>
                </a:lnTo>
                <a:lnTo>
                  <a:pt x="16" y="20"/>
                </a:lnTo>
                <a:lnTo>
                  <a:pt x="16" y="20"/>
                </a:lnTo>
                <a:lnTo>
                  <a:pt x="18" y="21"/>
                </a:lnTo>
                <a:lnTo>
                  <a:pt x="18" y="21"/>
                </a:lnTo>
                <a:lnTo>
                  <a:pt x="18" y="23"/>
                </a:lnTo>
                <a:lnTo>
                  <a:pt x="18" y="23"/>
                </a:lnTo>
                <a:lnTo>
                  <a:pt x="18" y="26"/>
                </a:lnTo>
                <a:lnTo>
                  <a:pt x="18" y="26"/>
                </a:lnTo>
                <a:lnTo>
                  <a:pt x="18" y="30"/>
                </a:lnTo>
                <a:lnTo>
                  <a:pt x="18" y="30"/>
                </a:lnTo>
                <a:lnTo>
                  <a:pt x="18" y="34"/>
                </a:lnTo>
                <a:lnTo>
                  <a:pt x="18" y="34"/>
                </a:lnTo>
                <a:lnTo>
                  <a:pt x="18" y="36"/>
                </a:lnTo>
                <a:lnTo>
                  <a:pt x="18" y="36"/>
                </a:lnTo>
                <a:lnTo>
                  <a:pt x="18" y="37"/>
                </a:lnTo>
                <a:lnTo>
                  <a:pt x="18" y="37"/>
                </a:lnTo>
                <a:lnTo>
                  <a:pt x="16" y="39"/>
                </a:lnTo>
                <a:lnTo>
                  <a:pt x="16" y="39"/>
                </a:lnTo>
                <a:lnTo>
                  <a:pt x="14" y="42"/>
                </a:lnTo>
                <a:lnTo>
                  <a:pt x="14" y="42"/>
                </a:lnTo>
                <a:lnTo>
                  <a:pt x="9" y="42"/>
                </a:lnTo>
                <a:lnTo>
                  <a:pt x="9" y="42"/>
                </a:lnTo>
                <a:lnTo>
                  <a:pt x="4" y="42"/>
                </a:lnTo>
                <a:lnTo>
                  <a:pt x="4" y="42"/>
                </a:lnTo>
                <a:lnTo>
                  <a:pt x="1" y="39"/>
                </a:lnTo>
                <a:lnTo>
                  <a:pt x="1" y="39"/>
                </a:lnTo>
                <a:lnTo>
                  <a:pt x="0" y="37"/>
                </a:lnTo>
                <a:lnTo>
                  <a:pt x="0" y="37"/>
                </a:lnTo>
                <a:lnTo>
                  <a:pt x="0" y="36"/>
                </a:lnTo>
                <a:lnTo>
                  <a:pt x="0" y="36"/>
                </a:lnTo>
                <a:lnTo>
                  <a:pt x="0" y="34"/>
                </a:lnTo>
                <a:lnTo>
                  <a:pt x="0" y="34"/>
                </a:lnTo>
                <a:lnTo>
                  <a:pt x="0" y="30"/>
                </a:lnTo>
                <a:lnTo>
                  <a:pt x="0" y="30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1" y="21"/>
                </a:lnTo>
                <a:lnTo>
                  <a:pt x="9" y="0"/>
                </a:lnTo>
                <a:lnTo>
                  <a:pt x="16" y="0"/>
                </a:lnTo>
                <a:close/>
                <a:moveTo>
                  <a:pt x="11" y="26"/>
                </a:moveTo>
                <a:lnTo>
                  <a:pt x="11" y="26"/>
                </a:lnTo>
                <a:lnTo>
                  <a:pt x="11" y="23"/>
                </a:lnTo>
                <a:lnTo>
                  <a:pt x="11" y="23"/>
                </a:lnTo>
                <a:lnTo>
                  <a:pt x="9" y="22"/>
                </a:lnTo>
                <a:lnTo>
                  <a:pt x="9" y="22"/>
                </a:lnTo>
                <a:lnTo>
                  <a:pt x="6" y="23"/>
                </a:lnTo>
                <a:lnTo>
                  <a:pt x="6" y="23"/>
                </a:lnTo>
                <a:lnTo>
                  <a:pt x="6" y="26"/>
                </a:lnTo>
                <a:lnTo>
                  <a:pt x="6" y="34"/>
                </a:lnTo>
                <a:lnTo>
                  <a:pt x="6" y="34"/>
                </a:lnTo>
                <a:lnTo>
                  <a:pt x="6" y="36"/>
                </a:lnTo>
                <a:lnTo>
                  <a:pt x="6" y="36"/>
                </a:lnTo>
                <a:lnTo>
                  <a:pt x="9" y="37"/>
                </a:lnTo>
                <a:lnTo>
                  <a:pt x="9" y="37"/>
                </a:lnTo>
                <a:lnTo>
                  <a:pt x="11" y="36"/>
                </a:lnTo>
                <a:lnTo>
                  <a:pt x="11" y="36"/>
                </a:lnTo>
                <a:lnTo>
                  <a:pt x="11" y="34"/>
                </a:lnTo>
                <a:lnTo>
                  <a:pt x="11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81" name="Freeform 1307">
            <a:extLst>
              <a:ext uri="{FF2B5EF4-FFF2-40B4-BE49-F238E27FC236}">
                <a16:creationId xmlns:a16="http://schemas.microsoft.com/office/drawing/2014/main" id="{062516F0-DF15-4387-819E-3DEE2C839718}"/>
              </a:ext>
            </a:extLst>
          </p:cNvPr>
          <p:cNvSpPr>
            <a:spLocks/>
          </p:cNvSpPr>
          <p:nvPr/>
        </p:nvSpPr>
        <p:spPr bwMode="auto">
          <a:xfrm>
            <a:off x="5460443" y="5373871"/>
            <a:ext cx="34925" cy="66675"/>
          </a:xfrm>
          <a:custGeom>
            <a:avLst/>
            <a:gdLst>
              <a:gd name="T0" fmla="*/ 13 w 22"/>
              <a:gd name="T1" fmla="*/ 42 h 42"/>
              <a:gd name="T2" fmla="*/ 13 w 22"/>
              <a:gd name="T3" fmla="*/ 36 h 42"/>
              <a:gd name="T4" fmla="*/ 0 w 22"/>
              <a:gd name="T5" fmla="*/ 36 h 42"/>
              <a:gd name="T6" fmla="*/ 0 w 22"/>
              <a:gd name="T7" fmla="*/ 30 h 42"/>
              <a:gd name="T8" fmla="*/ 9 w 22"/>
              <a:gd name="T9" fmla="*/ 0 h 42"/>
              <a:gd name="T10" fmla="*/ 17 w 22"/>
              <a:gd name="T11" fmla="*/ 0 h 42"/>
              <a:gd name="T12" fmla="*/ 7 w 22"/>
              <a:gd name="T13" fmla="*/ 30 h 42"/>
              <a:gd name="T14" fmla="*/ 13 w 22"/>
              <a:gd name="T15" fmla="*/ 30 h 42"/>
              <a:gd name="T16" fmla="*/ 13 w 22"/>
              <a:gd name="T17" fmla="*/ 18 h 42"/>
              <a:gd name="T18" fmla="*/ 19 w 22"/>
              <a:gd name="T19" fmla="*/ 18 h 42"/>
              <a:gd name="T20" fmla="*/ 19 w 22"/>
              <a:gd name="T21" fmla="*/ 30 h 42"/>
              <a:gd name="T22" fmla="*/ 22 w 22"/>
              <a:gd name="T23" fmla="*/ 30 h 42"/>
              <a:gd name="T24" fmla="*/ 22 w 22"/>
              <a:gd name="T25" fmla="*/ 36 h 42"/>
              <a:gd name="T26" fmla="*/ 19 w 22"/>
              <a:gd name="T27" fmla="*/ 36 h 42"/>
              <a:gd name="T28" fmla="*/ 19 w 22"/>
              <a:gd name="T29" fmla="*/ 42 h 42"/>
              <a:gd name="T30" fmla="*/ 13 w 22"/>
              <a:gd name="T31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2" h="42">
                <a:moveTo>
                  <a:pt x="13" y="42"/>
                </a:moveTo>
                <a:lnTo>
                  <a:pt x="13" y="36"/>
                </a:lnTo>
                <a:lnTo>
                  <a:pt x="0" y="36"/>
                </a:lnTo>
                <a:lnTo>
                  <a:pt x="0" y="30"/>
                </a:lnTo>
                <a:lnTo>
                  <a:pt x="9" y="0"/>
                </a:lnTo>
                <a:lnTo>
                  <a:pt x="17" y="0"/>
                </a:lnTo>
                <a:lnTo>
                  <a:pt x="7" y="30"/>
                </a:lnTo>
                <a:lnTo>
                  <a:pt x="13" y="30"/>
                </a:lnTo>
                <a:lnTo>
                  <a:pt x="13" y="18"/>
                </a:lnTo>
                <a:lnTo>
                  <a:pt x="19" y="18"/>
                </a:lnTo>
                <a:lnTo>
                  <a:pt x="19" y="30"/>
                </a:lnTo>
                <a:lnTo>
                  <a:pt x="22" y="30"/>
                </a:lnTo>
                <a:lnTo>
                  <a:pt x="22" y="36"/>
                </a:lnTo>
                <a:lnTo>
                  <a:pt x="19" y="36"/>
                </a:lnTo>
                <a:lnTo>
                  <a:pt x="19" y="42"/>
                </a:lnTo>
                <a:lnTo>
                  <a:pt x="13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82" name="Freeform 1308">
            <a:extLst>
              <a:ext uri="{FF2B5EF4-FFF2-40B4-BE49-F238E27FC236}">
                <a16:creationId xmlns:a16="http://schemas.microsoft.com/office/drawing/2014/main" id="{F943A5DE-006D-49AA-A653-A7C57476EAEA}"/>
              </a:ext>
            </a:extLst>
          </p:cNvPr>
          <p:cNvSpPr>
            <a:spLocks noEditPoints="1"/>
          </p:cNvSpPr>
          <p:nvPr/>
        </p:nvSpPr>
        <p:spPr bwMode="auto">
          <a:xfrm>
            <a:off x="5428693" y="5883458"/>
            <a:ext cx="28575" cy="69850"/>
          </a:xfrm>
          <a:custGeom>
            <a:avLst/>
            <a:gdLst>
              <a:gd name="T0" fmla="*/ 9 w 18"/>
              <a:gd name="T1" fmla="*/ 25 h 44"/>
              <a:gd name="T2" fmla="*/ 9 w 18"/>
              <a:gd name="T3" fmla="*/ 25 h 44"/>
              <a:gd name="T4" fmla="*/ 8 w 18"/>
              <a:gd name="T5" fmla="*/ 26 h 44"/>
              <a:gd name="T6" fmla="*/ 6 w 18"/>
              <a:gd name="T7" fmla="*/ 26 h 44"/>
              <a:gd name="T8" fmla="*/ 3 w 18"/>
              <a:gd name="T9" fmla="*/ 25 h 44"/>
              <a:gd name="T10" fmla="*/ 1 w 18"/>
              <a:gd name="T11" fmla="*/ 24 h 44"/>
              <a:gd name="T12" fmla="*/ 0 w 18"/>
              <a:gd name="T13" fmla="*/ 23 h 44"/>
              <a:gd name="T14" fmla="*/ 0 w 18"/>
              <a:gd name="T15" fmla="*/ 20 h 44"/>
              <a:gd name="T16" fmla="*/ 0 w 18"/>
              <a:gd name="T17" fmla="*/ 18 h 44"/>
              <a:gd name="T18" fmla="*/ 0 w 18"/>
              <a:gd name="T19" fmla="*/ 14 h 44"/>
              <a:gd name="T20" fmla="*/ 0 w 18"/>
              <a:gd name="T21" fmla="*/ 10 h 44"/>
              <a:gd name="T22" fmla="*/ 0 w 18"/>
              <a:gd name="T23" fmla="*/ 8 h 44"/>
              <a:gd name="T24" fmla="*/ 0 w 18"/>
              <a:gd name="T25" fmla="*/ 6 h 44"/>
              <a:gd name="T26" fmla="*/ 1 w 18"/>
              <a:gd name="T27" fmla="*/ 5 h 44"/>
              <a:gd name="T28" fmla="*/ 4 w 18"/>
              <a:gd name="T29" fmla="*/ 1 h 44"/>
              <a:gd name="T30" fmla="*/ 9 w 18"/>
              <a:gd name="T31" fmla="*/ 0 h 44"/>
              <a:gd name="T32" fmla="*/ 14 w 18"/>
              <a:gd name="T33" fmla="*/ 1 h 44"/>
              <a:gd name="T34" fmla="*/ 16 w 18"/>
              <a:gd name="T35" fmla="*/ 5 h 44"/>
              <a:gd name="T36" fmla="*/ 18 w 18"/>
              <a:gd name="T37" fmla="*/ 6 h 44"/>
              <a:gd name="T38" fmla="*/ 18 w 18"/>
              <a:gd name="T39" fmla="*/ 8 h 44"/>
              <a:gd name="T40" fmla="*/ 18 w 18"/>
              <a:gd name="T41" fmla="*/ 10 h 44"/>
              <a:gd name="T42" fmla="*/ 18 w 18"/>
              <a:gd name="T43" fmla="*/ 14 h 44"/>
              <a:gd name="T44" fmla="*/ 18 w 18"/>
              <a:gd name="T45" fmla="*/ 16 h 44"/>
              <a:gd name="T46" fmla="*/ 18 w 18"/>
              <a:gd name="T47" fmla="*/ 19 h 44"/>
              <a:gd name="T48" fmla="*/ 18 w 18"/>
              <a:gd name="T49" fmla="*/ 20 h 44"/>
              <a:gd name="T50" fmla="*/ 9 w 18"/>
              <a:gd name="T51" fmla="*/ 44 h 44"/>
              <a:gd name="T52" fmla="*/ 6 w 18"/>
              <a:gd name="T53" fmla="*/ 18 h 44"/>
              <a:gd name="T54" fmla="*/ 6 w 18"/>
              <a:gd name="T55" fmla="*/ 20 h 44"/>
              <a:gd name="T56" fmla="*/ 9 w 18"/>
              <a:gd name="T57" fmla="*/ 20 h 44"/>
              <a:gd name="T58" fmla="*/ 11 w 18"/>
              <a:gd name="T59" fmla="*/ 20 h 44"/>
              <a:gd name="T60" fmla="*/ 11 w 18"/>
              <a:gd name="T61" fmla="*/ 18 h 44"/>
              <a:gd name="T62" fmla="*/ 11 w 18"/>
              <a:gd name="T63" fmla="*/ 10 h 44"/>
              <a:gd name="T64" fmla="*/ 11 w 18"/>
              <a:gd name="T65" fmla="*/ 8 h 44"/>
              <a:gd name="T66" fmla="*/ 9 w 18"/>
              <a:gd name="T67" fmla="*/ 6 h 44"/>
              <a:gd name="T68" fmla="*/ 6 w 18"/>
              <a:gd name="T69" fmla="*/ 8 h 44"/>
              <a:gd name="T70" fmla="*/ 6 w 18"/>
              <a:gd name="T71" fmla="*/ 1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" h="44">
                <a:moveTo>
                  <a:pt x="1" y="44"/>
                </a:moveTo>
                <a:lnTo>
                  <a:pt x="9" y="25"/>
                </a:lnTo>
                <a:lnTo>
                  <a:pt x="9" y="25"/>
                </a:lnTo>
                <a:lnTo>
                  <a:pt x="9" y="25"/>
                </a:lnTo>
                <a:lnTo>
                  <a:pt x="8" y="26"/>
                </a:lnTo>
                <a:lnTo>
                  <a:pt x="8" y="26"/>
                </a:lnTo>
                <a:lnTo>
                  <a:pt x="6" y="26"/>
                </a:lnTo>
                <a:lnTo>
                  <a:pt x="6" y="26"/>
                </a:lnTo>
                <a:lnTo>
                  <a:pt x="3" y="25"/>
                </a:lnTo>
                <a:lnTo>
                  <a:pt x="3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4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1" y="5"/>
                </a:lnTo>
                <a:lnTo>
                  <a:pt x="4" y="1"/>
                </a:lnTo>
                <a:lnTo>
                  <a:pt x="4" y="1"/>
                </a:lnTo>
                <a:lnTo>
                  <a:pt x="9" y="0"/>
                </a:lnTo>
                <a:lnTo>
                  <a:pt x="9" y="0"/>
                </a:lnTo>
                <a:lnTo>
                  <a:pt x="14" y="1"/>
                </a:lnTo>
                <a:lnTo>
                  <a:pt x="14" y="1"/>
                </a:lnTo>
                <a:lnTo>
                  <a:pt x="16" y="5"/>
                </a:lnTo>
                <a:lnTo>
                  <a:pt x="16" y="5"/>
                </a:lnTo>
                <a:lnTo>
                  <a:pt x="18" y="6"/>
                </a:lnTo>
                <a:lnTo>
                  <a:pt x="18" y="6"/>
                </a:lnTo>
                <a:lnTo>
                  <a:pt x="18" y="8"/>
                </a:lnTo>
                <a:lnTo>
                  <a:pt x="18" y="8"/>
                </a:lnTo>
                <a:lnTo>
                  <a:pt x="18" y="10"/>
                </a:lnTo>
                <a:lnTo>
                  <a:pt x="18" y="10"/>
                </a:lnTo>
                <a:lnTo>
                  <a:pt x="18" y="14"/>
                </a:lnTo>
                <a:lnTo>
                  <a:pt x="18" y="14"/>
                </a:lnTo>
                <a:lnTo>
                  <a:pt x="18" y="16"/>
                </a:lnTo>
                <a:lnTo>
                  <a:pt x="18" y="16"/>
                </a:lnTo>
                <a:lnTo>
                  <a:pt x="18" y="19"/>
                </a:lnTo>
                <a:lnTo>
                  <a:pt x="18" y="19"/>
                </a:lnTo>
                <a:lnTo>
                  <a:pt x="18" y="20"/>
                </a:lnTo>
                <a:lnTo>
                  <a:pt x="18" y="20"/>
                </a:lnTo>
                <a:lnTo>
                  <a:pt x="16" y="23"/>
                </a:lnTo>
                <a:lnTo>
                  <a:pt x="9" y="44"/>
                </a:lnTo>
                <a:lnTo>
                  <a:pt x="1" y="44"/>
                </a:lnTo>
                <a:close/>
                <a:moveTo>
                  <a:pt x="6" y="18"/>
                </a:moveTo>
                <a:lnTo>
                  <a:pt x="6" y="18"/>
                </a:lnTo>
                <a:lnTo>
                  <a:pt x="6" y="20"/>
                </a:lnTo>
                <a:lnTo>
                  <a:pt x="6" y="20"/>
                </a:lnTo>
                <a:lnTo>
                  <a:pt x="9" y="20"/>
                </a:lnTo>
                <a:lnTo>
                  <a:pt x="9" y="20"/>
                </a:lnTo>
                <a:lnTo>
                  <a:pt x="11" y="20"/>
                </a:lnTo>
                <a:lnTo>
                  <a:pt x="11" y="20"/>
                </a:lnTo>
                <a:lnTo>
                  <a:pt x="11" y="18"/>
                </a:lnTo>
                <a:lnTo>
                  <a:pt x="11" y="10"/>
                </a:lnTo>
                <a:lnTo>
                  <a:pt x="11" y="10"/>
                </a:lnTo>
                <a:lnTo>
                  <a:pt x="11" y="8"/>
                </a:lnTo>
                <a:lnTo>
                  <a:pt x="11" y="8"/>
                </a:lnTo>
                <a:lnTo>
                  <a:pt x="9" y="6"/>
                </a:lnTo>
                <a:lnTo>
                  <a:pt x="9" y="6"/>
                </a:lnTo>
                <a:lnTo>
                  <a:pt x="6" y="8"/>
                </a:lnTo>
                <a:lnTo>
                  <a:pt x="6" y="8"/>
                </a:lnTo>
                <a:lnTo>
                  <a:pt x="6" y="10"/>
                </a:lnTo>
                <a:lnTo>
                  <a:pt x="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83" name="Freeform 1309">
            <a:extLst>
              <a:ext uri="{FF2B5EF4-FFF2-40B4-BE49-F238E27FC236}">
                <a16:creationId xmlns:a16="http://schemas.microsoft.com/office/drawing/2014/main" id="{E33A983A-1118-480A-9C0F-77FBAEA8266B}"/>
              </a:ext>
            </a:extLst>
          </p:cNvPr>
          <p:cNvSpPr>
            <a:spLocks noEditPoints="1"/>
          </p:cNvSpPr>
          <p:nvPr/>
        </p:nvSpPr>
        <p:spPr bwMode="auto">
          <a:xfrm>
            <a:off x="5465205" y="5885046"/>
            <a:ext cx="26988" cy="68263"/>
          </a:xfrm>
          <a:custGeom>
            <a:avLst/>
            <a:gdLst>
              <a:gd name="T0" fmla="*/ 9 w 17"/>
              <a:gd name="T1" fmla="*/ 18 h 43"/>
              <a:gd name="T2" fmla="*/ 9 w 17"/>
              <a:gd name="T3" fmla="*/ 18 h 43"/>
              <a:gd name="T4" fmla="*/ 10 w 17"/>
              <a:gd name="T5" fmla="*/ 18 h 43"/>
              <a:gd name="T6" fmla="*/ 11 w 17"/>
              <a:gd name="T7" fmla="*/ 18 h 43"/>
              <a:gd name="T8" fmla="*/ 14 w 17"/>
              <a:gd name="T9" fmla="*/ 18 h 43"/>
              <a:gd name="T10" fmla="*/ 16 w 17"/>
              <a:gd name="T11" fmla="*/ 20 h 43"/>
              <a:gd name="T12" fmla="*/ 17 w 17"/>
              <a:gd name="T13" fmla="*/ 22 h 43"/>
              <a:gd name="T14" fmla="*/ 17 w 17"/>
              <a:gd name="T15" fmla="*/ 23 h 43"/>
              <a:gd name="T16" fmla="*/ 17 w 17"/>
              <a:gd name="T17" fmla="*/ 25 h 43"/>
              <a:gd name="T18" fmla="*/ 17 w 17"/>
              <a:gd name="T19" fmla="*/ 30 h 43"/>
              <a:gd name="T20" fmla="*/ 17 w 17"/>
              <a:gd name="T21" fmla="*/ 34 h 43"/>
              <a:gd name="T22" fmla="*/ 17 w 17"/>
              <a:gd name="T23" fmla="*/ 35 h 43"/>
              <a:gd name="T24" fmla="*/ 17 w 17"/>
              <a:gd name="T25" fmla="*/ 38 h 43"/>
              <a:gd name="T26" fmla="*/ 16 w 17"/>
              <a:gd name="T27" fmla="*/ 39 h 43"/>
              <a:gd name="T28" fmla="*/ 12 w 17"/>
              <a:gd name="T29" fmla="*/ 42 h 43"/>
              <a:gd name="T30" fmla="*/ 9 w 17"/>
              <a:gd name="T31" fmla="*/ 43 h 43"/>
              <a:gd name="T32" fmla="*/ 4 w 17"/>
              <a:gd name="T33" fmla="*/ 42 h 43"/>
              <a:gd name="T34" fmla="*/ 1 w 17"/>
              <a:gd name="T35" fmla="*/ 39 h 43"/>
              <a:gd name="T36" fmla="*/ 0 w 17"/>
              <a:gd name="T37" fmla="*/ 38 h 43"/>
              <a:gd name="T38" fmla="*/ 0 w 17"/>
              <a:gd name="T39" fmla="*/ 35 h 43"/>
              <a:gd name="T40" fmla="*/ 0 w 17"/>
              <a:gd name="T41" fmla="*/ 34 h 43"/>
              <a:gd name="T42" fmla="*/ 0 w 17"/>
              <a:gd name="T43" fmla="*/ 30 h 43"/>
              <a:gd name="T44" fmla="*/ 0 w 17"/>
              <a:gd name="T45" fmla="*/ 27 h 43"/>
              <a:gd name="T46" fmla="*/ 0 w 17"/>
              <a:gd name="T47" fmla="*/ 24 h 43"/>
              <a:gd name="T48" fmla="*/ 0 w 17"/>
              <a:gd name="T49" fmla="*/ 23 h 43"/>
              <a:gd name="T50" fmla="*/ 9 w 17"/>
              <a:gd name="T51" fmla="*/ 0 h 43"/>
              <a:gd name="T52" fmla="*/ 11 w 17"/>
              <a:gd name="T53" fmla="*/ 25 h 43"/>
              <a:gd name="T54" fmla="*/ 11 w 17"/>
              <a:gd name="T55" fmla="*/ 24 h 43"/>
              <a:gd name="T56" fmla="*/ 9 w 17"/>
              <a:gd name="T57" fmla="*/ 23 h 43"/>
              <a:gd name="T58" fmla="*/ 6 w 17"/>
              <a:gd name="T59" fmla="*/ 24 h 43"/>
              <a:gd name="T60" fmla="*/ 5 w 17"/>
              <a:gd name="T61" fmla="*/ 25 h 43"/>
              <a:gd name="T62" fmla="*/ 5 w 17"/>
              <a:gd name="T63" fmla="*/ 34 h 43"/>
              <a:gd name="T64" fmla="*/ 6 w 17"/>
              <a:gd name="T65" fmla="*/ 37 h 43"/>
              <a:gd name="T66" fmla="*/ 9 w 17"/>
              <a:gd name="T67" fmla="*/ 37 h 43"/>
              <a:gd name="T68" fmla="*/ 11 w 17"/>
              <a:gd name="T69" fmla="*/ 37 h 43"/>
              <a:gd name="T70" fmla="*/ 11 w 17"/>
              <a:gd name="T71" fmla="*/ 25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" h="43">
                <a:moveTo>
                  <a:pt x="15" y="0"/>
                </a:moveTo>
                <a:lnTo>
                  <a:pt x="9" y="18"/>
                </a:lnTo>
                <a:lnTo>
                  <a:pt x="9" y="18"/>
                </a:lnTo>
                <a:lnTo>
                  <a:pt x="9" y="18"/>
                </a:lnTo>
                <a:lnTo>
                  <a:pt x="10" y="18"/>
                </a:lnTo>
                <a:lnTo>
                  <a:pt x="10" y="18"/>
                </a:lnTo>
                <a:lnTo>
                  <a:pt x="11" y="18"/>
                </a:lnTo>
                <a:lnTo>
                  <a:pt x="11" y="18"/>
                </a:lnTo>
                <a:lnTo>
                  <a:pt x="14" y="18"/>
                </a:lnTo>
                <a:lnTo>
                  <a:pt x="14" y="18"/>
                </a:lnTo>
                <a:lnTo>
                  <a:pt x="16" y="20"/>
                </a:lnTo>
                <a:lnTo>
                  <a:pt x="16" y="20"/>
                </a:lnTo>
                <a:lnTo>
                  <a:pt x="17" y="22"/>
                </a:lnTo>
                <a:lnTo>
                  <a:pt x="17" y="22"/>
                </a:lnTo>
                <a:lnTo>
                  <a:pt x="17" y="23"/>
                </a:lnTo>
                <a:lnTo>
                  <a:pt x="17" y="23"/>
                </a:lnTo>
                <a:lnTo>
                  <a:pt x="17" y="25"/>
                </a:lnTo>
                <a:lnTo>
                  <a:pt x="17" y="25"/>
                </a:lnTo>
                <a:lnTo>
                  <a:pt x="17" y="30"/>
                </a:lnTo>
                <a:lnTo>
                  <a:pt x="17" y="30"/>
                </a:lnTo>
                <a:lnTo>
                  <a:pt x="17" y="34"/>
                </a:lnTo>
                <a:lnTo>
                  <a:pt x="17" y="34"/>
                </a:lnTo>
                <a:lnTo>
                  <a:pt x="17" y="35"/>
                </a:lnTo>
                <a:lnTo>
                  <a:pt x="17" y="35"/>
                </a:lnTo>
                <a:lnTo>
                  <a:pt x="17" y="38"/>
                </a:lnTo>
                <a:lnTo>
                  <a:pt x="17" y="38"/>
                </a:lnTo>
                <a:lnTo>
                  <a:pt x="16" y="39"/>
                </a:lnTo>
                <a:lnTo>
                  <a:pt x="16" y="39"/>
                </a:lnTo>
                <a:lnTo>
                  <a:pt x="12" y="42"/>
                </a:lnTo>
                <a:lnTo>
                  <a:pt x="12" y="42"/>
                </a:lnTo>
                <a:lnTo>
                  <a:pt x="9" y="43"/>
                </a:lnTo>
                <a:lnTo>
                  <a:pt x="9" y="43"/>
                </a:lnTo>
                <a:lnTo>
                  <a:pt x="4" y="42"/>
                </a:lnTo>
                <a:lnTo>
                  <a:pt x="4" y="42"/>
                </a:lnTo>
                <a:lnTo>
                  <a:pt x="1" y="39"/>
                </a:lnTo>
                <a:lnTo>
                  <a:pt x="1" y="39"/>
                </a:lnTo>
                <a:lnTo>
                  <a:pt x="0" y="38"/>
                </a:lnTo>
                <a:lnTo>
                  <a:pt x="0" y="38"/>
                </a:lnTo>
                <a:lnTo>
                  <a:pt x="0" y="35"/>
                </a:lnTo>
                <a:lnTo>
                  <a:pt x="0" y="35"/>
                </a:lnTo>
                <a:lnTo>
                  <a:pt x="0" y="34"/>
                </a:lnTo>
                <a:lnTo>
                  <a:pt x="0" y="34"/>
                </a:lnTo>
                <a:lnTo>
                  <a:pt x="0" y="30"/>
                </a:lnTo>
                <a:lnTo>
                  <a:pt x="0" y="30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3"/>
                </a:lnTo>
                <a:lnTo>
                  <a:pt x="0" y="23"/>
                </a:lnTo>
                <a:lnTo>
                  <a:pt x="0" y="22"/>
                </a:lnTo>
                <a:lnTo>
                  <a:pt x="9" y="0"/>
                </a:lnTo>
                <a:lnTo>
                  <a:pt x="15" y="0"/>
                </a:lnTo>
                <a:close/>
                <a:moveTo>
                  <a:pt x="11" y="25"/>
                </a:moveTo>
                <a:lnTo>
                  <a:pt x="11" y="25"/>
                </a:lnTo>
                <a:lnTo>
                  <a:pt x="11" y="24"/>
                </a:lnTo>
                <a:lnTo>
                  <a:pt x="11" y="24"/>
                </a:lnTo>
                <a:lnTo>
                  <a:pt x="9" y="23"/>
                </a:lnTo>
                <a:lnTo>
                  <a:pt x="9" y="23"/>
                </a:lnTo>
                <a:lnTo>
                  <a:pt x="6" y="24"/>
                </a:lnTo>
                <a:lnTo>
                  <a:pt x="6" y="24"/>
                </a:lnTo>
                <a:lnTo>
                  <a:pt x="5" y="25"/>
                </a:lnTo>
                <a:lnTo>
                  <a:pt x="5" y="34"/>
                </a:lnTo>
                <a:lnTo>
                  <a:pt x="5" y="34"/>
                </a:lnTo>
                <a:lnTo>
                  <a:pt x="6" y="37"/>
                </a:lnTo>
                <a:lnTo>
                  <a:pt x="6" y="37"/>
                </a:lnTo>
                <a:lnTo>
                  <a:pt x="9" y="37"/>
                </a:lnTo>
                <a:lnTo>
                  <a:pt x="9" y="37"/>
                </a:lnTo>
                <a:lnTo>
                  <a:pt x="11" y="37"/>
                </a:lnTo>
                <a:lnTo>
                  <a:pt x="11" y="37"/>
                </a:lnTo>
                <a:lnTo>
                  <a:pt x="11" y="34"/>
                </a:lnTo>
                <a:lnTo>
                  <a:pt x="11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84" name="Freeform 1310">
            <a:extLst>
              <a:ext uri="{FF2B5EF4-FFF2-40B4-BE49-F238E27FC236}">
                <a16:creationId xmlns:a16="http://schemas.microsoft.com/office/drawing/2014/main" id="{3A62F412-7357-4190-A64E-59926CF8A75D}"/>
              </a:ext>
            </a:extLst>
          </p:cNvPr>
          <p:cNvSpPr>
            <a:spLocks noEditPoints="1"/>
          </p:cNvSpPr>
          <p:nvPr/>
        </p:nvSpPr>
        <p:spPr bwMode="auto">
          <a:xfrm>
            <a:off x="5866843" y="5373871"/>
            <a:ext cx="30163" cy="66675"/>
          </a:xfrm>
          <a:custGeom>
            <a:avLst/>
            <a:gdLst>
              <a:gd name="T0" fmla="*/ 10 w 19"/>
              <a:gd name="T1" fmla="*/ 17 h 42"/>
              <a:gd name="T2" fmla="*/ 10 w 19"/>
              <a:gd name="T3" fmla="*/ 17 h 42"/>
              <a:gd name="T4" fmla="*/ 10 w 19"/>
              <a:gd name="T5" fmla="*/ 17 h 42"/>
              <a:gd name="T6" fmla="*/ 13 w 19"/>
              <a:gd name="T7" fmla="*/ 17 h 42"/>
              <a:gd name="T8" fmla="*/ 15 w 19"/>
              <a:gd name="T9" fmla="*/ 18 h 42"/>
              <a:gd name="T10" fmla="*/ 18 w 19"/>
              <a:gd name="T11" fmla="*/ 20 h 42"/>
              <a:gd name="T12" fmla="*/ 18 w 19"/>
              <a:gd name="T13" fmla="*/ 21 h 42"/>
              <a:gd name="T14" fmla="*/ 19 w 19"/>
              <a:gd name="T15" fmla="*/ 23 h 42"/>
              <a:gd name="T16" fmla="*/ 19 w 19"/>
              <a:gd name="T17" fmla="*/ 26 h 42"/>
              <a:gd name="T18" fmla="*/ 19 w 19"/>
              <a:gd name="T19" fmla="*/ 30 h 42"/>
              <a:gd name="T20" fmla="*/ 19 w 19"/>
              <a:gd name="T21" fmla="*/ 34 h 42"/>
              <a:gd name="T22" fmla="*/ 19 w 19"/>
              <a:gd name="T23" fmla="*/ 36 h 42"/>
              <a:gd name="T24" fmla="*/ 18 w 19"/>
              <a:gd name="T25" fmla="*/ 37 h 42"/>
              <a:gd name="T26" fmla="*/ 18 w 19"/>
              <a:gd name="T27" fmla="*/ 39 h 42"/>
              <a:gd name="T28" fmla="*/ 14 w 19"/>
              <a:gd name="T29" fmla="*/ 42 h 42"/>
              <a:gd name="T30" fmla="*/ 10 w 19"/>
              <a:gd name="T31" fmla="*/ 42 h 42"/>
              <a:gd name="T32" fmla="*/ 5 w 19"/>
              <a:gd name="T33" fmla="*/ 42 h 42"/>
              <a:gd name="T34" fmla="*/ 3 w 19"/>
              <a:gd name="T35" fmla="*/ 39 h 42"/>
              <a:gd name="T36" fmla="*/ 2 w 19"/>
              <a:gd name="T37" fmla="*/ 37 h 42"/>
              <a:gd name="T38" fmla="*/ 2 w 19"/>
              <a:gd name="T39" fmla="*/ 36 h 42"/>
              <a:gd name="T40" fmla="*/ 0 w 19"/>
              <a:gd name="T41" fmla="*/ 34 h 42"/>
              <a:gd name="T42" fmla="*/ 0 w 19"/>
              <a:gd name="T43" fmla="*/ 30 h 42"/>
              <a:gd name="T44" fmla="*/ 0 w 19"/>
              <a:gd name="T45" fmla="*/ 27 h 42"/>
              <a:gd name="T46" fmla="*/ 2 w 19"/>
              <a:gd name="T47" fmla="*/ 25 h 42"/>
              <a:gd name="T48" fmla="*/ 2 w 19"/>
              <a:gd name="T49" fmla="*/ 22 h 42"/>
              <a:gd name="T50" fmla="*/ 10 w 19"/>
              <a:gd name="T51" fmla="*/ 0 h 42"/>
              <a:gd name="T52" fmla="*/ 13 w 19"/>
              <a:gd name="T53" fmla="*/ 26 h 42"/>
              <a:gd name="T54" fmla="*/ 12 w 19"/>
              <a:gd name="T55" fmla="*/ 23 h 42"/>
              <a:gd name="T56" fmla="*/ 10 w 19"/>
              <a:gd name="T57" fmla="*/ 22 h 42"/>
              <a:gd name="T58" fmla="*/ 8 w 19"/>
              <a:gd name="T59" fmla="*/ 23 h 42"/>
              <a:gd name="T60" fmla="*/ 7 w 19"/>
              <a:gd name="T61" fmla="*/ 26 h 42"/>
              <a:gd name="T62" fmla="*/ 7 w 19"/>
              <a:gd name="T63" fmla="*/ 34 h 42"/>
              <a:gd name="T64" fmla="*/ 8 w 19"/>
              <a:gd name="T65" fmla="*/ 36 h 42"/>
              <a:gd name="T66" fmla="*/ 10 w 19"/>
              <a:gd name="T67" fmla="*/ 37 h 42"/>
              <a:gd name="T68" fmla="*/ 12 w 19"/>
              <a:gd name="T69" fmla="*/ 36 h 42"/>
              <a:gd name="T70" fmla="*/ 13 w 19"/>
              <a:gd name="T71" fmla="*/ 26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" h="42">
                <a:moveTo>
                  <a:pt x="17" y="0"/>
                </a:moveTo>
                <a:lnTo>
                  <a:pt x="10" y="17"/>
                </a:lnTo>
                <a:lnTo>
                  <a:pt x="10" y="17"/>
                </a:lnTo>
                <a:lnTo>
                  <a:pt x="10" y="17"/>
                </a:lnTo>
                <a:lnTo>
                  <a:pt x="10" y="17"/>
                </a:lnTo>
                <a:lnTo>
                  <a:pt x="10" y="17"/>
                </a:lnTo>
                <a:lnTo>
                  <a:pt x="13" y="17"/>
                </a:lnTo>
                <a:lnTo>
                  <a:pt x="13" y="17"/>
                </a:lnTo>
                <a:lnTo>
                  <a:pt x="15" y="18"/>
                </a:lnTo>
                <a:lnTo>
                  <a:pt x="15" y="18"/>
                </a:lnTo>
                <a:lnTo>
                  <a:pt x="18" y="20"/>
                </a:lnTo>
                <a:lnTo>
                  <a:pt x="18" y="20"/>
                </a:lnTo>
                <a:lnTo>
                  <a:pt x="18" y="21"/>
                </a:lnTo>
                <a:lnTo>
                  <a:pt x="18" y="21"/>
                </a:lnTo>
                <a:lnTo>
                  <a:pt x="19" y="23"/>
                </a:lnTo>
                <a:lnTo>
                  <a:pt x="19" y="23"/>
                </a:lnTo>
                <a:lnTo>
                  <a:pt x="19" y="26"/>
                </a:lnTo>
                <a:lnTo>
                  <a:pt x="19" y="26"/>
                </a:lnTo>
                <a:lnTo>
                  <a:pt x="19" y="30"/>
                </a:lnTo>
                <a:lnTo>
                  <a:pt x="19" y="30"/>
                </a:lnTo>
                <a:lnTo>
                  <a:pt x="19" y="34"/>
                </a:lnTo>
                <a:lnTo>
                  <a:pt x="19" y="34"/>
                </a:lnTo>
                <a:lnTo>
                  <a:pt x="19" y="36"/>
                </a:lnTo>
                <a:lnTo>
                  <a:pt x="19" y="36"/>
                </a:lnTo>
                <a:lnTo>
                  <a:pt x="18" y="37"/>
                </a:lnTo>
                <a:lnTo>
                  <a:pt x="18" y="37"/>
                </a:lnTo>
                <a:lnTo>
                  <a:pt x="18" y="39"/>
                </a:lnTo>
                <a:lnTo>
                  <a:pt x="18" y="39"/>
                </a:lnTo>
                <a:lnTo>
                  <a:pt x="14" y="42"/>
                </a:lnTo>
                <a:lnTo>
                  <a:pt x="14" y="42"/>
                </a:lnTo>
                <a:lnTo>
                  <a:pt x="10" y="42"/>
                </a:lnTo>
                <a:lnTo>
                  <a:pt x="10" y="42"/>
                </a:lnTo>
                <a:lnTo>
                  <a:pt x="5" y="42"/>
                </a:lnTo>
                <a:lnTo>
                  <a:pt x="5" y="42"/>
                </a:lnTo>
                <a:lnTo>
                  <a:pt x="3" y="39"/>
                </a:lnTo>
                <a:lnTo>
                  <a:pt x="3" y="39"/>
                </a:lnTo>
                <a:lnTo>
                  <a:pt x="2" y="37"/>
                </a:lnTo>
                <a:lnTo>
                  <a:pt x="2" y="37"/>
                </a:lnTo>
                <a:lnTo>
                  <a:pt x="2" y="36"/>
                </a:lnTo>
                <a:lnTo>
                  <a:pt x="2" y="36"/>
                </a:lnTo>
                <a:lnTo>
                  <a:pt x="0" y="34"/>
                </a:lnTo>
                <a:lnTo>
                  <a:pt x="0" y="34"/>
                </a:lnTo>
                <a:lnTo>
                  <a:pt x="0" y="30"/>
                </a:lnTo>
                <a:lnTo>
                  <a:pt x="0" y="30"/>
                </a:lnTo>
                <a:lnTo>
                  <a:pt x="0" y="27"/>
                </a:lnTo>
                <a:lnTo>
                  <a:pt x="0" y="27"/>
                </a:lnTo>
                <a:lnTo>
                  <a:pt x="2" y="25"/>
                </a:lnTo>
                <a:lnTo>
                  <a:pt x="2" y="25"/>
                </a:lnTo>
                <a:lnTo>
                  <a:pt x="2" y="22"/>
                </a:lnTo>
                <a:lnTo>
                  <a:pt x="2" y="22"/>
                </a:lnTo>
                <a:lnTo>
                  <a:pt x="2" y="21"/>
                </a:lnTo>
                <a:lnTo>
                  <a:pt x="10" y="0"/>
                </a:lnTo>
                <a:lnTo>
                  <a:pt x="17" y="0"/>
                </a:lnTo>
                <a:close/>
                <a:moveTo>
                  <a:pt x="13" y="26"/>
                </a:moveTo>
                <a:lnTo>
                  <a:pt x="13" y="26"/>
                </a:lnTo>
                <a:lnTo>
                  <a:pt x="12" y="23"/>
                </a:lnTo>
                <a:lnTo>
                  <a:pt x="12" y="23"/>
                </a:lnTo>
                <a:lnTo>
                  <a:pt x="10" y="22"/>
                </a:lnTo>
                <a:lnTo>
                  <a:pt x="10" y="22"/>
                </a:lnTo>
                <a:lnTo>
                  <a:pt x="8" y="23"/>
                </a:lnTo>
                <a:lnTo>
                  <a:pt x="8" y="23"/>
                </a:lnTo>
                <a:lnTo>
                  <a:pt x="7" y="26"/>
                </a:lnTo>
                <a:lnTo>
                  <a:pt x="7" y="34"/>
                </a:lnTo>
                <a:lnTo>
                  <a:pt x="7" y="34"/>
                </a:lnTo>
                <a:lnTo>
                  <a:pt x="8" y="36"/>
                </a:lnTo>
                <a:lnTo>
                  <a:pt x="8" y="36"/>
                </a:lnTo>
                <a:lnTo>
                  <a:pt x="10" y="37"/>
                </a:lnTo>
                <a:lnTo>
                  <a:pt x="10" y="37"/>
                </a:lnTo>
                <a:lnTo>
                  <a:pt x="12" y="36"/>
                </a:lnTo>
                <a:lnTo>
                  <a:pt x="12" y="36"/>
                </a:lnTo>
                <a:lnTo>
                  <a:pt x="13" y="34"/>
                </a:lnTo>
                <a:lnTo>
                  <a:pt x="13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85" name="Freeform 1311">
            <a:extLst>
              <a:ext uri="{FF2B5EF4-FFF2-40B4-BE49-F238E27FC236}">
                <a16:creationId xmlns:a16="http://schemas.microsoft.com/office/drawing/2014/main" id="{DD4DBA08-6CCF-405F-8B7D-A6DEE60E592F}"/>
              </a:ext>
            </a:extLst>
          </p:cNvPr>
          <p:cNvSpPr>
            <a:spLocks/>
          </p:cNvSpPr>
          <p:nvPr/>
        </p:nvSpPr>
        <p:spPr bwMode="auto">
          <a:xfrm>
            <a:off x="5903355" y="5373871"/>
            <a:ext cx="30163" cy="66675"/>
          </a:xfrm>
          <a:custGeom>
            <a:avLst/>
            <a:gdLst>
              <a:gd name="T0" fmla="*/ 19 w 19"/>
              <a:gd name="T1" fmla="*/ 0 h 42"/>
              <a:gd name="T2" fmla="*/ 19 w 19"/>
              <a:gd name="T3" fmla="*/ 6 h 42"/>
              <a:gd name="T4" fmla="*/ 6 w 19"/>
              <a:gd name="T5" fmla="*/ 6 h 42"/>
              <a:gd name="T6" fmla="*/ 6 w 19"/>
              <a:gd name="T7" fmla="*/ 17 h 42"/>
              <a:gd name="T8" fmla="*/ 6 w 19"/>
              <a:gd name="T9" fmla="*/ 17 h 42"/>
              <a:gd name="T10" fmla="*/ 9 w 19"/>
              <a:gd name="T11" fmla="*/ 16 h 42"/>
              <a:gd name="T12" fmla="*/ 9 w 19"/>
              <a:gd name="T13" fmla="*/ 16 h 42"/>
              <a:gd name="T14" fmla="*/ 11 w 19"/>
              <a:gd name="T15" fmla="*/ 15 h 42"/>
              <a:gd name="T16" fmla="*/ 11 w 19"/>
              <a:gd name="T17" fmla="*/ 15 h 42"/>
              <a:gd name="T18" fmla="*/ 14 w 19"/>
              <a:gd name="T19" fmla="*/ 16 h 42"/>
              <a:gd name="T20" fmla="*/ 16 w 19"/>
              <a:gd name="T21" fmla="*/ 17 h 42"/>
              <a:gd name="T22" fmla="*/ 16 w 19"/>
              <a:gd name="T23" fmla="*/ 17 h 42"/>
              <a:gd name="T24" fmla="*/ 17 w 19"/>
              <a:gd name="T25" fmla="*/ 20 h 42"/>
              <a:gd name="T26" fmla="*/ 19 w 19"/>
              <a:gd name="T27" fmla="*/ 22 h 42"/>
              <a:gd name="T28" fmla="*/ 19 w 19"/>
              <a:gd name="T29" fmla="*/ 34 h 42"/>
              <a:gd name="T30" fmla="*/ 19 w 19"/>
              <a:gd name="T31" fmla="*/ 34 h 42"/>
              <a:gd name="T32" fmla="*/ 17 w 19"/>
              <a:gd name="T33" fmla="*/ 37 h 42"/>
              <a:gd name="T34" fmla="*/ 17 w 19"/>
              <a:gd name="T35" fmla="*/ 37 h 42"/>
              <a:gd name="T36" fmla="*/ 16 w 19"/>
              <a:gd name="T37" fmla="*/ 40 h 42"/>
              <a:gd name="T38" fmla="*/ 16 w 19"/>
              <a:gd name="T39" fmla="*/ 40 h 42"/>
              <a:gd name="T40" fmla="*/ 12 w 19"/>
              <a:gd name="T41" fmla="*/ 42 h 42"/>
              <a:gd name="T42" fmla="*/ 12 w 19"/>
              <a:gd name="T43" fmla="*/ 42 h 42"/>
              <a:gd name="T44" fmla="*/ 10 w 19"/>
              <a:gd name="T45" fmla="*/ 42 h 42"/>
              <a:gd name="T46" fmla="*/ 10 w 19"/>
              <a:gd name="T47" fmla="*/ 42 h 42"/>
              <a:gd name="T48" fmla="*/ 6 w 19"/>
              <a:gd name="T49" fmla="*/ 42 h 42"/>
              <a:gd name="T50" fmla="*/ 6 w 19"/>
              <a:gd name="T51" fmla="*/ 42 h 42"/>
              <a:gd name="T52" fmla="*/ 2 w 19"/>
              <a:gd name="T53" fmla="*/ 40 h 42"/>
              <a:gd name="T54" fmla="*/ 2 w 19"/>
              <a:gd name="T55" fmla="*/ 40 h 42"/>
              <a:gd name="T56" fmla="*/ 1 w 19"/>
              <a:gd name="T57" fmla="*/ 37 h 42"/>
              <a:gd name="T58" fmla="*/ 1 w 19"/>
              <a:gd name="T59" fmla="*/ 37 h 42"/>
              <a:gd name="T60" fmla="*/ 0 w 19"/>
              <a:gd name="T61" fmla="*/ 34 h 42"/>
              <a:gd name="T62" fmla="*/ 0 w 19"/>
              <a:gd name="T63" fmla="*/ 32 h 42"/>
              <a:gd name="T64" fmla="*/ 6 w 19"/>
              <a:gd name="T65" fmla="*/ 32 h 42"/>
              <a:gd name="T66" fmla="*/ 6 w 19"/>
              <a:gd name="T67" fmla="*/ 34 h 42"/>
              <a:gd name="T68" fmla="*/ 6 w 19"/>
              <a:gd name="T69" fmla="*/ 34 h 42"/>
              <a:gd name="T70" fmla="*/ 7 w 19"/>
              <a:gd name="T71" fmla="*/ 36 h 42"/>
              <a:gd name="T72" fmla="*/ 7 w 19"/>
              <a:gd name="T73" fmla="*/ 36 h 42"/>
              <a:gd name="T74" fmla="*/ 10 w 19"/>
              <a:gd name="T75" fmla="*/ 37 h 42"/>
              <a:gd name="T76" fmla="*/ 10 w 19"/>
              <a:gd name="T77" fmla="*/ 37 h 42"/>
              <a:gd name="T78" fmla="*/ 11 w 19"/>
              <a:gd name="T79" fmla="*/ 36 h 42"/>
              <a:gd name="T80" fmla="*/ 11 w 19"/>
              <a:gd name="T81" fmla="*/ 36 h 42"/>
              <a:gd name="T82" fmla="*/ 12 w 19"/>
              <a:gd name="T83" fmla="*/ 34 h 42"/>
              <a:gd name="T84" fmla="*/ 12 w 19"/>
              <a:gd name="T85" fmla="*/ 23 h 42"/>
              <a:gd name="T86" fmla="*/ 12 w 19"/>
              <a:gd name="T87" fmla="*/ 23 h 42"/>
              <a:gd name="T88" fmla="*/ 11 w 19"/>
              <a:gd name="T89" fmla="*/ 21 h 42"/>
              <a:gd name="T90" fmla="*/ 11 w 19"/>
              <a:gd name="T91" fmla="*/ 21 h 42"/>
              <a:gd name="T92" fmla="*/ 10 w 19"/>
              <a:gd name="T93" fmla="*/ 21 h 42"/>
              <a:gd name="T94" fmla="*/ 10 w 19"/>
              <a:gd name="T95" fmla="*/ 21 h 42"/>
              <a:gd name="T96" fmla="*/ 9 w 19"/>
              <a:gd name="T97" fmla="*/ 21 h 42"/>
              <a:gd name="T98" fmla="*/ 9 w 19"/>
              <a:gd name="T99" fmla="*/ 21 h 42"/>
              <a:gd name="T100" fmla="*/ 7 w 19"/>
              <a:gd name="T101" fmla="*/ 21 h 42"/>
              <a:gd name="T102" fmla="*/ 7 w 19"/>
              <a:gd name="T103" fmla="*/ 21 h 42"/>
              <a:gd name="T104" fmla="*/ 6 w 19"/>
              <a:gd name="T105" fmla="*/ 22 h 42"/>
              <a:gd name="T106" fmla="*/ 6 w 19"/>
              <a:gd name="T107" fmla="*/ 22 h 42"/>
              <a:gd name="T108" fmla="*/ 6 w 19"/>
              <a:gd name="T109" fmla="*/ 22 h 42"/>
              <a:gd name="T110" fmla="*/ 1 w 19"/>
              <a:gd name="T111" fmla="*/ 22 h 42"/>
              <a:gd name="T112" fmla="*/ 1 w 19"/>
              <a:gd name="T113" fmla="*/ 0 h 42"/>
              <a:gd name="T114" fmla="*/ 19 w 19"/>
              <a:gd name="T115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" h="42">
                <a:moveTo>
                  <a:pt x="19" y="0"/>
                </a:moveTo>
                <a:lnTo>
                  <a:pt x="19" y="6"/>
                </a:lnTo>
                <a:lnTo>
                  <a:pt x="6" y="6"/>
                </a:lnTo>
                <a:lnTo>
                  <a:pt x="6" y="17"/>
                </a:lnTo>
                <a:lnTo>
                  <a:pt x="6" y="17"/>
                </a:lnTo>
                <a:lnTo>
                  <a:pt x="9" y="16"/>
                </a:lnTo>
                <a:lnTo>
                  <a:pt x="9" y="16"/>
                </a:lnTo>
                <a:lnTo>
                  <a:pt x="11" y="15"/>
                </a:lnTo>
                <a:lnTo>
                  <a:pt x="11" y="15"/>
                </a:lnTo>
                <a:lnTo>
                  <a:pt x="14" y="16"/>
                </a:lnTo>
                <a:lnTo>
                  <a:pt x="16" y="17"/>
                </a:lnTo>
                <a:lnTo>
                  <a:pt x="16" y="17"/>
                </a:lnTo>
                <a:lnTo>
                  <a:pt x="17" y="20"/>
                </a:lnTo>
                <a:lnTo>
                  <a:pt x="19" y="22"/>
                </a:lnTo>
                <a:lnTo>
                  <a:pt x="19" y="34"/>
                </a:lnTo>
                <a:lnTo>
                  <a:pt x="19" y="34"/>
                </a:lnTo>
                <a:lnTo>
                  <a:pt x="17" y="37"/>
                </a:lnTo>
                <a:lnTo>
                  <a:pt x="17" y="37"/>
                </a:lnTo>
                <a:lnTo>
                  <a:pt x="16" y="40"/>
                </a:lnTo>
                <a:lnTo>
                  <a:pt x="16" y="40"/>
                </a:lnTo>
                <a:lnTo>
                  <a:pt x="12" y="42"/>
                </a:lnTo>
                <a:lnTo>
                  <a:pt x="12" y="42"/>
                </a:lnTo>
                <a:lnTo>
                  <a:pt x="10" y="42"/>
                </a:lnTo>
                <a:lnTo>
                  <a:pt x="10" y="42"/>
                </a:lnTo>
                <a:lnTo>
                  <a:pt x="6" y="42"/>
                </a:lnTo>
                <a:lnTo>
                  <a:pt x="6" y="42"/>
                </a:lnTo>
                <a:lnTo>
                  <a:pt x="2" y="40"/>
                </a:lnTo>
                <a:lnTo>
                  <a:pt x="2" y="40"/>
                </a:lnTo>
                <a:lnTo>
                  <a:pt x="1" y="37"/>
                </a:lnTo>
                <a:lnTo>
                  <a:pt x="1" y="37"/>
                </a:lnTo>
                <a:lnTo>
                  <a:pt x="0" y="34"/>
                </a:lnTo>
                <a:lnTo>
                  <a:pt x="0" y="32"/>
                </a:lnTo>
                <a:lnTo>
                  <a:pt x="6" y="32"/>
                </a:lnTo>
                <a:lnTo>
                  <a:pt x="6" y="34"/>
                </a:lnTo>
                <a:lnTo>
                  <a:pt x="6" y="34"/>
                </a:lnTo>
                <a:lnTo>
                  <a:pt x="7" y="36"/>
                </a:lnTo>
                <a:lnTo>
                  <a:pt x="7" y="36"/>
                </a:lnTo>
                <a:lnTo>
                  <a:pt x="10" y="37"/>
                </a:lnTo>
                <a:lnTo>
                  <a:pt x="10" y="37"/>
                </a:lnTo>
                <a:lnTo>
                  <a:pt x="11" y="36"/>
                </a:lnTo>
                <a:lnTo>
                  <a:pt x="11" y="36"/>
                </a:lnTo>
                <a:lnTo>
                  <a:pt x="12" y="34"/>
                </a:lnTo>
                <a:lnTo>
                  <a:pt x="12" y="23"/>
                </a:lnTo>
                <a:lnTo>
                  <a:pt x="12" y="23"/>
                </a:lnTo>
                <a:lnTo>
                  <a:pt x="11" y="21"/>
                </a:lnTo>
                <a:lnTo>
                  <a:pt x="11" y="21"/>
                </a:lnTo>
                <a:lnTo>
                  <a:pt x="10" y="21"/>
                </a:lnTo>
                <a:lnTo>
                  <a:pt x="10" y="21"/>
                </a:lnTo>
                <a:lnTo>
                  <a:pt x="9" y="21"/>
                </a:lnTo>
                <a:lnTo>
                  <a:pt x="9" y="21"/>
                </a:lnTo>
                <a:lnTo>
                  <a:pt x="7" y="21"/>
                </a:lnTo>
                <a:lnTo>
                  <a:pt x="7" y="21"/>
                </a:lnTo>
                <a:lnTo>
                  <a:pt x="6" y="22"/>
                </a:lnTo>
                <a:lnTo>
                  <a:pt x="6" y="22"/>
                </a:lnTo>
                <a:lnTo>
                  <a:pt x="6" y="22"/>
                </a:lnTo>
                <a:lnTo>
                  <a:pt x="1" y="22"/>
                </a:lnTo>
                <a:lnTo>
                  <a:pt x="1" y="0"/>
                </a:lnTo>
                <a:lnTo>
                  <a:pt x="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86" name="Freeform 1312">
            <a:extLst>
              <a:ext uri="{FF2B5EF4-FFF2-40B4-BE49-F238E27FC236}">
                <a16:creationId xmlns:a16="http://schemas.microsoft.com/office/drawing/2014/main" id="{3F7762DC-3E19-400E-BD99-5DEC56D6818D}"/>
              </a:ext>
            </a:extLst>
          </p:cNvPr>
          <p:cNvSpPr>
            <a:spLocks noEditPoints="1"/>
          </p:cNvSpPr>
          <p:nvPr/>
        </p:nvSpPr>
        <p:spPr bwMode="auto">
          <a:xfrm>
            <a:off x="5866843" y="5883458"/>
            <a:ext cx="30163" cy="69850"/>
          </a:xfrm>
          <a:custGeom>
            <a:avLst/>
            <a:gdLst>
              <a:gd name="T0" fmla="*/ 10 w 19"/>
              <a:gd name="T1" fmla="*/ 25 h 44"/>
              <a:gd name="T2" fmla="*/ 10 w 19"/>
              <a:gd name="T3" fmla="*/ 25 h 44"/>
              <a:gd name="T4" fmla="*/ 9 w 19"/>
              <a:gd name="T5" fmla="*/ 26 h 44"/>
              <a:gd name="T6" fmla="*/ 8 w 19"/>
              <a:gd name="T7" fmla="*/ 26 h 44"/>
              <a:gd name="T8" fmla="*/ 4 w 19"/>
              <a:gd name="T9" fmla="*/ 25 h 44"/>
              <a:gd name="T10" fmla="*/ 2 w 19"/>
              <a:gd name="T11" fmla="*/ 24 h 44"/>
              <a:gd name="T12" fmla="*/ 2 w 19"/>
              <a:gd name="T13" fmla="*/ 23 h 44"/>
              <a:gd name="T14" fmla="*/ 2 w 19"/>
              <a:gd name="T15" fmla="*/ 20 h 44"/>
              <a:gd name="T16" fmla="*/ 0 w 19"/>
              <a:gd name="T17" fmla="*/ 18 h 44"/>
              <a:gd name="T18" fmla="*/ 0 w 19"/>
              <a:gd name="T19" fmla="*/ 14 h 44"/>
              <a:gd name="T20" fmla="*/ 0 w 19"/>
              <a:gd name="T21" fmla="*/ 10 h 44"/>
              <a:gd name="T22" fmla="*/ 2 w 19"/>
              <a:gd name="T23" fmla="*/ 8 h 44"/>
              <a:gd name="T24" fmla="*/ 2 w 19"/>
              <a:gd name="T25" fmla="*/ 6 h 44"/>
              <a:gd name="T26" fmla="*/ 3 w 19"/>
              <a:gd name="T27" fmla="*/ 5 h 44"/>
              <a:gd name="T28" fmla="*/ 5 w 19"/>
              <a:gd name="T29" fmla="*/ 1 h 44"/>
              <a:gd name="T30" fmla="*/ 10 w 19"/>
              <a:gd name="T31" fmla="*/ 0 h 44"/>
              <a:gd name="T32" fmla="*/ 14 w 19"/>
              <a:gd name="T33" fmla="*/ 1 h 44"/>
              <a:gd name="T34" fmla="*/ 18 w 19"/>
              <a:gd name="T35" fmla="*/ 5 h 44"/>
              <a:gd name="T36" fmla="*/ 18 w 19"/>
              <a:gd name="T37" fmla="*/ 6 h 44"/>
              <a:gd name="T38" fmla="*/ 19 w 19"/>
              <a:gd name="T39" fmla="*/ 8 h 44"/>
              <a:gd name="T40" fmla="*/ 19 w 19"/>
              <a:gd name="T41" fmla="*/ 10 h 44"/>
              <a:gd name="T42" fmla="*/ 19 w 19"/>
              <a:gd name="T43" fmla="*/ 14 h 44"/>
              <a:gd name="T44" fmla="*/ 19 w 19"/>
              <a:gd name="T45" fmla="*/ 16 h 44"/>
              <a:gd name="T46" fmla="*/ 19 w 19"/>
              <a:gd name="T47" fmla="*/ 19 h 44"/>
              <a:gd name="T48" fmla="*/ 18 w 19"/>
              <a:gd name="T49" fmla="*/ 20 h 44"/>
              <a:gd name="T50" fmla="*/ 10 w 19"/>
              <a:gd name="T51" fmla="*/ 44 h 44"/>
              <a:gd name="T52" fmla="*/ 7 w 19"/>
              <a:gd name="T53" fmla="*/ 18 h 44"/>
              <a:gd name="T54" fmla="*/ 8 w 19"/>
              <a:gd name="T55" fmla="*/ 20 h 44"/>
              <a:gd name="T56" fmla="*/ 10 w 19"/>
              <a:gd name="T57" fmla="*/ 20 h 44"/>
              <a:gd name="T58" fmla="*/ 12 w 19"/>
              <a:gd name="T59" fmla="*/ 20 h 44"/>
              <a:gd name="T60" fmla="*/ 13 w 19"/>
              <a:gd name="T61" fmla="*/ 18 h 44"/>
              <a:gd name="T62" fmla="*/ 13 w 19"/>
              <a:gd name="T63" fmla="*/ 10 h 44"/>
              <a:gd name="T64" fmla="*/ 12 w 19"/>
              <a:gd name="T65" fmla="*/ 8 h 44"/>
              <a:gd name="T66" fmla="*/ 10 w 19"/>
              <a:gd name="T67" fmla="*/ 6 h 44"/>
              <a:gd name="T68" fmla="*/ 8 w 19"/>
              <a:gd name="T69" fmla="*/ 8 h 44"/>
              <a:gd name="T70" fmla="*/ 7 w 19"/>
              <a:gd name="T71" fmla="*/ 1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" h="44">
                <a:moveTo>
                  <a:pt x="3" y="44"/>
                </a:moveTo>
                <a:lnTo>
                  <a:pt x="10" y="25"/>
                </a:lnTo>
                <a:lnTo>
                  <a:pt x="10" y="25"/>
                </a:lnTo>
                <a:lnTo>
                  <a:pt x="10" y="25"/>
                </a:lnTo>
                <a:lnTo>
                  <a:pt x="9" y="26"/>
                </a:lnTo>
                <a:lnTo>
                  <a:pt x="9" y="26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2" y="24"/>
                </a:lnTo>
                <a:lnTo>
                  <a:pt x="2" y="24"/>
                </a:lnTo>
                <a:lnTo>
                  <a:pt x="2" y="23"/>
                </a:lnTo>
                <a:lnTo>
                  <a:pt x="2" y="23"/>
                </a:lnTo>
                <a:lnTo>
                  <a:pt x="2" y="20"/>
                </a:lnTo>
                <a:lnTo>
                  <a:pt x="2" y="20"/>
                </a:lnTo>
                <a:lnTo>
                  <a:pt x="0" y="18"/>
                </a:lnTo>
                <a:lnTo>
                  <a:pt x="0" y="18"/>
                </a:lnTo>
                <a:lnTo>
                  <a:pt x="0" y="14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2" y="8"/>
                </a:lnTo>
                <a:lnTo>
                  <a:pt x="2" y="8"/>
                </a:lnTo>
                <a:lnTo>
                  <a:pt x="2" y="6"/>
                </a:lnTo>
                <a:lnTo>
                  <a:pt x="2" y="6"/>
                </a:lnTo>
                <a:lnTo>
                  <a:pt x="3" y="5"/>
                </a:lnTo>
                <a:lnTo>
                  <a:pt x="3" y="5"/>
                </a:lnTo>
                <a:lnTo>
                  <a:pt x="5" y="1"/>
                </a:lnTo>
                <a:lnTo>
                  <a:pt x="5" y="1"/>
                </a:lnTo>
                <a:lnTo>
                  <a:pt x="10" y="0"/>
                </a:lnTo>
                <a:lnTo>
                  <a:pt x="10" y="0"/>
                </a:lnTo>
                <a:lnTo>
                  <a:pt x="14" y="1"/>
                </a:lnTo>
                <a:lnTo>
                  <a:pt x="14" y="1"/>
                </a:lnTo>
                <a:lnTo>
                  <a:pt x="18" y="5"/>
                </a:lnTo>
                <a:lnTo>
                  <a:pt x="18" y="5"/>
                </a:lnTo>
                <a:lnTo>
                  <a:pt x="18" y="6"/>
                </a:lnTo>
                <a:lnTo>
                  <a:pt x="18" y="6"/>
                </a:lnTo>
                <a:lnTo>
                  <a:pt x="19" y="8"/>
                </a:lnTo>
                <a:lnTo>
                  <a:pt x="19" y="8"/>
                </a:lnTo>
                <a:lnTo>
                  <a:pt x="19" y="10"/>
                </a:lnTo>
                <a:lnTo>
                  <a:pt x="19" y="10"/>
                </a:lnTo>
                <a:lnTo>
                  <a:pt x="19" y="14"/>
                </a:lnTo>
                <a:lnTo>
                  <a:pt x="19" y="14"/>
                </a:lnTo>
                <a:lnTo>
                  <a:pt x="19" y="16"/>
                </a:lnTo>
                <a:lnTo>
                  <a:pt x="19" y="16"/>
                </a:lnTo>
                <a:lnTo>
                  <a:pt x="19" y="19"/>
                </a:lnTo>
                <a:lnTo>
                  <a:pt x="19" y="19"/>
                </a:lnTo>
                <a:lnTo>
                  <a:pt x="18" y="20"/>
                </a:lnTo>
                <a:lnTo>
                  <a:pt x="18" y="20"/>
                </a:lnTo>
                <a:lnTo>
                  <a:pt x="18" y="23"/>
                </a:lnTo>
                <a:lnTo>
                  <a:pt x="10" y="44"/>
                </a:lnTo>
                <a:lnTo>
                  <a:pt x="3" y="44"/>
                </a:lnTo>
                <a:close/>
                <a:moveTo>
                  <a:pt x="7" y="18"/>
                </a:moveTo>
                <a:lnTo>
                  <a:pt x="7" y="18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2" y="20"/>
                </a:lnTo>
                <a:lnTo>
                  <a:pt x="12" y="20"/>
                </a:lnTo>
                <a:lnTo>
                  <a:pt x="13" y="18"/>
                </a:lnTo>
                <a:lnTo>
                  <a:pt x="13" y="10"/>
                </a:lnTo>
                <a:lnTo>
                  <a:pt x="13" y="10"/>
                </a:lnTo>
                <a:lnTo>
                  <a:pt x="12" y="8"/>
                </a:lnTo>
                <a:lnTo>
                  <a:pt x="12" y="8"/>
                </a:lnTo>
                <a:lnTo>
                  <a:pt x="10" y="6"/>
                </a:lnTo>
                <a:lnTo>
                  <a:pt x="10" y="6"/>
                </a:lnTo>
                <a:lnTo>
                  <a:pt x="8" y="8"/>
                </a:lnTo>
                <a:lnTo>
                  <a:pt x="8" y="8"/>
                </a:lnTo>
                <a:lnTo>
                  <a:pt x="7" y="10"/>
                </a:lnTo>
                <a:lnTo>
                  <a:pt x="7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87" name="Freeform 1313">
            <a:extLst>
              <a:ext uri="{FF2B5EF4-FFF2-40B4-BE49-F238E27FC236}">
                <a16:creationId xmlns:a16="http://schemas.microsoft.com/office/drawing/2014/main" id="{1E724825-8FC3-4244-9BE0-9F21B275C1E4}"/>
              </a:ext>
            </a:extLst>
          </p:cNvPr>
          <p:cNvSpPr>
            <a:spLocks/>
          </p:cNvSpPr>
          <p:nvPr/>
        </p:nvSpPr>
        <p:spPr bwMode="auto">
          <a:xfrm>
            <a:off x="5903355" y="5885046"/>
            <a:ext cx="30163" cy="68263"/>
          </a:xfrm>
          <a:custGeom>
            <a:avLst/>
            <a:gdLst>
              <a:gd name="T0" fmla="*/ 1 w 19"/>
              <a:gd name="T1" fmla="*/ 43 h 43"/>
              <a:gd name="T2" fmla="*/ 12 w 19"/>
              <a:gd name="T3" fmla="*/ 5 h 43"/>
              <a:gd name="T4" fmla="*/ 6 w 19"/>
              <a:gd name="T5" fmla="*/ 5 h 43"/>
              <a:gd name="T6" fmla="*/ 6 w 19"/>
              <a:gd name="T7" fmla="*/ 10 h 43"/>
              <a:gd name="T8" fmla="*/ 0 w 19"/>
              <a:gd name="T9" fmla="*/ 10 h 43"/>
              <a:gd name="T10" fmla="*/ 0 w 19"/>
              <a:gd name="T11" fmla="*/ 0 h 43"/>
              <a:gd name="T12" fmla="*/ 19 w 19"/>
              <a:gd name="T13" fmla="*/ 0 h 43"/>
              <a:gd name="T14" fmla="*/ 19 w 19"/>
              <a:gd name="T15" fmla="*/ 7 h 43"/>
              <a:gd name="T16" fmla="*/ 9 w 19"/>
              <a:gd name="T17" fmla="*/ 43 h 43"/>
              <a:gd name="T18" fmla="*/ 1 w 19"/>
              <a:gd name="T19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" h="43">
                <a:moveTo>
                  <a:pt x="1" y="43"/>
                </a:moveTo>
                <a:lnTo>
                  <a:pt x="12" y="5"/>
                </a:lnTo>
                <a:lnTo>
                  <a:pt x="6" y="5"/>
                </a:lnTo>
                <a:lnTo>
                  <a:pt x="6" y="10"/>
                </a:lnTo>
                <a:lnTo>
                  <a:pt x="0" y="10"/>
                </a:lnTo>
                <a:lnTo>
                  <a:pt x="0" y="0"/>
                </a:lnTo>
                <a:lnTo>
                  <a:pt x="19" y="0"/>
                </a:lnTo>
                <a:lnTo>
                  <a:pt x="19" y="7"/>
                </a:lnTo>
                <a:lnTo>
                  <a:pt x="9" y="43"/>
                </a:lnTo>
                <a:lnTo>
                  <a:pt x="1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88" name="Freeform 1314">
            <a:extLst>
              <a:ext uri="{FF2B5EF4-FFF2-40B4-BE49-F238E27FC236}">
                <a16:creationId xmlns:a16="http://schemas.microsoft.com/office/drawing/2014/main" id="{5FA89FBC-1061-4F8E-B2D4-D8DB12E2AA7C}"/>
              </a:ext>
            </a:extLst>
          </p:cNvPr>
          <p:cNvSpPr>
            <a:spLocks noEditPoints="1"/>
          </p:cNvSpPr>
          <p:nvPr/>
        </p:nvSpPr>
        <p:spPr bwMode="auto">
          <a:xfrm>
            <a:off x="6325630" y="5712008"/>
            <a:ext cx="25400" cy="57150"/>
          </a:xfrm>
          <a:custGeom>
            <a:avLst/>
            <a:gdLst>
              <a:gd name="T0" fmla="*/ 0 w 16"/>
              <a:gd name="T1" fmla="*/ 36 h 36"/>
              <a:gd name="T2" fmla="*/ 0 w 16"/>
              <a:gd name="T3" fmla="*/ 0 h 36"/>
              <a:gd name="T4" fmla="*/ 7 w 16"/>
              <a:gd name="T5" fmla="*/ 0 h 36"/>
              <a:gd name="T6" fmla="*/ 7 w 16"/>
              <a:gd name="T7" fmla="*/ 0 h 36"/>
              <a:gd name="T8" fmla="*/ 11 w 16"/>
              <a:gd name="T9" fmla="*/ 1 h 36"/>
              <a:gd name="T10" fmla="*/ 14 w 16"/>
              <a:gd name="T11" fmla="*/ 3 h 36"/>
              <a:gd name="T12" fmla="*/ 14 w 16"/>
              <a:gd name="T13" fmla="*/ 3 h 36"/>
              <a:gd name="T14" fmla="*/ 16 w 16"/>
              <a:gd name="T15" fmla="*/ 5 h 36"/>
              <a:gd name="T16" fmla="*/ 16 w 16"/>
              <a:gd name="T17" fmla="*/ 9 h 36"/>
              <a:gd name="T18" fmla="*/ 16 w 16"/>
              <a:gd name="T19" fmla="*/ 26 h 36"/>
              <a:gd name="T20" fmla="*/ 16 w 16"/>
              <a:gd name="T21" fmla="*/ 26 h 36"/>
              <a:gd name="T22" fmla="*/ 15 w 16"/>
              <a:gd name="T23" fmla="*/ 30 h 36"/>
              <a:gd name="T24" fmla="*/ 14 w 16"/>
              <a:gd name="T25" fmla="*/ 34 h 36"/>
              <a:gd name="T26" fmla="*/ 14 w 16"/>
              <a:gd name="T27" fmla="*/ 34 h 36"/>
              <a:gd name="T28" fmla="*/ 11 w 16"/>
              <a:gd name="T29" fmla="*/ 35 h 36"/>
              <a:gd name="T30" fmla="*/ 6 w 16"/>
              <a:gd name="T31" fmla="*/ 36 h 36"/>
              <a:gd name="T32" fmla="*/ 0 w 16"/>
              <a:gd name="T33" fmla="*/ 36 h 36"/>
              <a:gd name="T34" fmla="*/ 5 w 16"/>
              <a:gd name="T35" fmla="*/ 5 h 36"/>
              <a:gd name="T36" fmla="*/ 5 w 16"/>
              <a:gd name="T37" fmla="*/ 31 h 36"/>
              <a:gd name="T38" fmla="*/ 7 w 16"/>
              <a:gd name="T39" fmla="*/ 31 h 36"/>
              <a:gd name="T40" fmla="*/ 7 w 16"/>
              <a:gd name="T41" fmla="*/ 31 h 36"/>
              <a:gd name="T42" fmla="*/ 10 w 16"/>
              <a:gd name="T43" fmla="*/ 30 h 36"/>
              <a:gd name="T44" fmla="*/ 10 w 16"/>
              <a:gd name="T45" fmla="*/ 30 h 36"/>
              <a:gd name="T46" fmla="*/ 11 w 16"/>
              <a:gd name="T47" fmla="*/ 26 h 36"/>
              <a:gd name="T48" fmla="*/ 11 w 16"/>
              <a:gd name="T49" fmla="*/ 9 h 36"/>
              <a:gd name="T50" fmla="*/ 11 w 16"/>
              <a:gd name="T51" fmla="*/ 9 h 36"/>
              <a:gd name="T52" fmla="*/ 10 w 16"/>
              <a:gd name="T53" fmla="*/ 6 h 36"/>
              <a:gd name="T54" fmla="*/ 10 w 16"/>
              <a:gd name="T55" fmla="*/ 6 h 36"/>
              <a:gd name="T56" fmla="*/ 9 w 16"/>
              <a:gd name="T57" fmla="*/ 5 h 36"/>
              <a:gd name="T58" fmla="*/ 7 w 16"/>
              <a:gd name="T59" fmla="*/ 5 h 36"/>
              <a:gd name="T60" fmla="*/ 5 w 16"/>
              <a:gd name="T61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" h="36">
                <a:moveTo>
                  <a:pt x="0" y="36"/>
                </a:moveTo>
                <a:lnTo>
                  <a:pt x="0" y="0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4" y="3"/>
                </a:lnTo>
                <a:lnTo>
                  <a:pt x="14" y="3"/>
                </a:lnTo>
                <a:lnTo>
                  <a:pt x="16" y="5"/>
                </a:lnTo>
                <a:lnTo>
                  <a:pt x="16" y="9"/>
                </a:lnTo>
                <a:lnTo>
                  <a:pt x="16" y="26"/>
                </a:lnTo>
                <a:lnTo>
                  <a:pt x="16" y="26"/>
                </a:lnTo>
                <a:lnTo>
                  <a:pt x="15" y="30"/>
                </a:lnTo>
                <a:lnTo>
                  <a:pt x="14" y="34"/>
                </a:lnTo>
                <a:lnTo>
                  <a:pt x="14" y="34"/>
                </a:lnTo>
                <a:lnTo>
                  <a:pt x="11" y="35"/>
                </a:lnTo>
                <a:lnTo>
                  <a:pt x="6" y="36"/>
                </a:lnTo>
                <a:lnTo>
                  <a:pt x="0" y="36"/>
                </a:lnTo>
                <a:close/>
                <a:moveTo>
                  <a:pt x="5" y="5"/>
                </a:moveTo>
                <a:lnTo>
                  <a:pt x="5" y="31"/>
                </a:lnTo>
                <a:lnTo>
                  <a:pt x="7" y="31"/>
                </a:lnTo>
                <a:lnTo>
                  <a:pt x="7" y="31"/>
                </a:lnTo>
                <a:lnTo>
                  <a:pt x="10" y="30"/>
                </a:lnTo>
                <a:lnTo>
                  <a:pt x="10" y="30"/>
                </a:lnTo>
                <a:lnTo>
                  <a:pt x="11" y="26"/>
                </a:lnTo>
                <a:lnTo>
                  <a:pt x="11" y="9"/>
                </a:lnTo>
                <a:lnTo>
                  <a:pt x="11" y="9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7" y="5"/>
                </a:lnTo>
                <a:lnTo>
                  <a:pt x="5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89" name="Freeform 1315">
            <a:extLst>
              <a:ext uri="{FF2B5EF4-FFF2-40B4-BE49-F238E27FC236}">
                <a16:creationId xmlns:a16="http://schemas.microsoft.com/office/drawing/2014/main" id="{73F74118-FB1A-4DB3-B928-C52D5A56359A}"/>
              </a:ext>
            </a:extLst>
          </p:cNvPr>
          <p:cNvSpPr>
            <a:spLocks/>
          </p:cNvSpPr>
          <p:nvPr/>
        </p:nvSpPr>
        <p:spPr bwMode="auto">
          <a:xfrm>
            <a:off x="6355793" y="5727883"/>
            <a:ext cx="26988" cy="58738"/>
          </a:xfrm>
          <a:custGeom>
            <a:avLst/>
            <a:gdLst>
              <a:gd name="T0" fmla="*/ 0 w 17"/>
              <a:gd name="T1" fmla="*/ 0 h 37"/>
              <a:gd name="T2" fmla="*/ 5 w 17"/>
              <a:gd name="T3" fmla="*/ 0 h 37"/>
              <a:gd name="T4" fmla="*/ 9 w 17"/>
              <a:gd name="T5" fmla="*/ 16 h 37"/>
              <a:gd name="T6" fmla="*/ 9 w 17"/>
              <a:gd name="T7" fmla="*/ 16 h 37"/>
              <a:gd name="T8" fmla="*/ 12 w 17"/>
              <a:gd name="T9" fmla="*/ 0 h 37"/>
              <a:gd name="T10" fmla="*/ 17 w 17"/>
              <a:gd name="T11" fmla="*/ 0 h 37"/>
              <a:gd name="T12" fmla="*/ 10 w 17"/>
              <a:gd name="T13" fmla="*/ 30 h 37"/>
              <a:gd name="T14" fmla="*/ 10 w 17"/>
              <a:gd name="T15" fmla="*/ 30 h 37"/>
              <a:gd name="T16" fmla="*/ 9 w 17"/>
              <a:gd name="T17" fmla="*/ 33 h 37"/>
              <a:gd name="T18" fmla="*/ 9 w 17"/>
              <a:gd name="T19" fmla="*/ 33 h 37"/>
              <a:gd name="T20" fmla="*/ 7 w 17"/>
              <a:gd name="T21" fmla="*/ 35 h 37"/>
              <a:gd name="T22" fmla="*/ 7 w 17"/>
              <a:gd name="T23" fmla="*/ 35 h 37"/>
              <a:gd name="T24" fmla="*/ 5 w 17"/>
              <a:gd name="T25" fmla="*/ 37 h 37"/>
              <a:gd name="T26" fmla="*/ 5 w 17"/>
              <a:gd name="T27" fmla="*/ 37 h 37"/>
              <a:gd name="T28" fmla="*/ 4 w 17"/>
              <a:gd name="T29" fmla="*/ 37 h 37"/>
              <a:gd name="T30" fmla="*/ 1 w 17"/>
              <a:gd name="T31" fmla="*/ 37 h 37"/>
              <a:gd name="T32" fmla="*/ 1 w 17"/>
              <a:gd name="T33" fmla="*/ 31 h 37"/>
              <a:gd name="T34" fmla="*/ 2 w 17"/>
              <a:gd name="T35" fmla="*/ 31 h 37"/>
              <a:gd name="T36" fmla="*/ 2 w 17"/>
              <a:gd name="T37" fmla="*/ 31 h 37"/>
              <a:gd name="T38" fmla="*/ 4 w 17"/>
              <a:gd name="T39" fmla="*/ 31 h 37"/>
              <a:gd name="T40" fmla="*/ 4 w 17"/>
              <a:gd name="T41" fmla="*/ 31 h 37"/>
              <a:gd name="T42" fmla="*/ 5 w 17"/>
              <a:gd name="T43" fmla="*/ 30 h 37"/>
              <a:gd name="T44" fmla="*/ 5 w 17"/>
              <a:gd name="T45" fmla="*/ 30 h 37"/>
              <a:gd name="T46" fmla="*/ 6 w 17"/>
              <a:gd name="T47" fmla="*/ 28 h 37"/>
              <a:gd name="T48" fmla="*/ 6 w 17"/>
              <a:gd name="T49" fmla="*/ 28 h 37"/>
              <a:gd name="T50" fmla="*/ 6 w 17"/>
              <a:gd name="T51" fmla="*/ 25 h 37"/>
              <a:gd name="T52" fmla="*/ 0 w 17"/>
              <a:gd name="T5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7" h="37">
                <a:moveTo>
                  <a:pt x="0" y="0"/>
                </a:moveTo>
                <a:lnTo>
                  <a:pt x="5" y="0"/>
                </a:lnTo>
                <a:lnTo>
                  <a:pt x="9" y="16"/>
                </a:lnTo>
                <a:lnTo>
                  <a:pt x="9" y="16"/>
                </a:lnTo>
                <a:lnTo>
                  <a:pt x="12" y="0"/>
                </a:lnTo>
                <a:lnTo>
                  <a:pt x="17" y="0"/>
                </a:lnTo>
                <a:lnTo>
                  <a:pt x="10" y="30"/>
                </a:lnTo>
                <a:lnTo>
                  <a:pt x="10" y="30"/>
                </a:lnTo>
                <a:lnTo>
                  <a:pt x="9" y="33"/>
                </a:lnTo>
                <a:lnTo>
                  <a:pt x="9" y="33"/>
                </a:lnTo>
                <a:lnTo>
                  <a:pt x="7" y="35"/>
                </a:lnTo>
                <a:lnTo>
                  <a:pt x="7" y="35"/>
                </a:lnTo>
                <a:lnTo>
                  <a:pt x="5" y="37"/>
                </a:lnTo>
                <a:lnTo>
                  <a:pt x="5" y="37"/>
                </a:lnTo>
                <a:lnTo>
                  <a:pt x="4" y="37"/>
                </a:lnTo>
                <a:lnTo>
                  <a:pt x="1" y="37"/>
                </a:lnTo>
                <a:lnTo>
                  <a:pt x="1" y="31"/>
                </a:lnTo>
                <a:lnTo>
                  <a:pt x="2" y="31"/>
                </a:lnTo>
                <a:lnTo>
                  <a:pt x="2" y="31"/>
                </a:lnTo>
                <a:lnTo>
                  <a:pt x="4" y="31"/>
                </a:lnTo>
                <a:lnTo>
                  <a:pt x="4" y="31"/>
                </a:lnTo>
                <a:lnTo>
                  <a:pt x="5" y="30"/>
                </a:lnTo>
                <a:lnTo>
                  <a:pt x="5" y="30"/>
                </a:lnTo>
                <a:lnTo>
                  <a:pt x="6" y="28"/>
                </a:lnTo>
                <a:lnTo>
                  <a:pt x="6" y="28"/>
                </a:lnTo>
                <a:lnTo>
                  <a:pt x="6" y="2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90" name="Freeform 1316">
            <a:extLst>
              <a:ext uri="{FF2B5EF4-FFF2-40B4-BE49-F238E27FC236}">
                <a16:creationId xmlns:a16="http://schemas.microsoft.com/office/drawing/2014/main" id="{3EF6E784-9D34-41ED-AC9B-72BDB7BB932C}"/>
              </a:ext>
            </a:extLst>
          </p:cNvPr>
          <p:cNvSpPr>
            <a:spLocks/>
          </p:cNvSpPr>
          <p:nvPr/>
        </p:nvSpPr>
        <p:spPr bwMode="auto">
          <a:xfrm>
            <a:off x="6385955" y="5727883"/>
            <a:ext cx="23813" cy="41275"/>
          </a:xfrm>
          <a:custGeom>
            <a:avLst/>
            <a:gdLst>
              <a:gd name="T0" fmla="*/ 10 w 15"/>
              <a:gd name="T1" fmla="*/ 8 h 26"/>
              <a:gd name="T2" fmla="*/ 8 w 15"/>
              <a:gd name="T3" fmla="*/ 5 h 26"/>
              <a:gd name="T4" fmla="*/ 7 w 15"/>
              <a:gd name="T5" fmla="*/ 5 h 26"/>
              <a:gd name="T6" fmla="*/ 6 w 15"/>
              <a:gd name="T7" fmla="*/ 5 h 26"/>
              <a:gd name="T8" fmla="*/ 5 w 15"/>
              <a:gd name="T9" fmla="*/ 8 h 26"/>
              <a:gd name="T10" fmla="*/ 5 w 15"/>
              <a:gd name="T11" fmla="*/ 9 h 26"/>
              <a:gd name="T12" fmla="*/ 10 w 15"/>
              <a:gd name="T13" fmla="*/ 11 h 26"/>
              <a:gd name="T14" fmla="*/ 12 w 15"/>
              <a:gd name="T15" fmla="*/ 13 h 26"/>
              <a:gd name="T16" fmla="*/ 13 w 15"/>
              <a:gd name="T17" fmla="*/ 14 h 26"/>
              <a:gd name="T18" fmla="*/ 15 w 15"/>
              <a:gd name="T19" fmla="*/ 19 h 26"/>
              <a:gd name="T20" fmla="*/ 15 w 15"/>
              <a:gd name="T21" fmla="*/ 21 h 26"/>
              <a:gd name="T22" fmla="*/ 12 w 15"/>
              <a:gd name="T23" fmla="*/ 24 h 26"/>
              <a:gd name="T24" fmla="*/ 10 w 15"/>
              <a:gd name="T25" fmla="*/ 25 h 26"/>
              <a:gd name="T26" fmla="*/ 7 w 15"/>
              <a:gd name="T27" fmla="*/ 26 h 26"/>
              <a:gd name="T28" fmla="*/ 2 w 15"/>
              <a:gd name="T29" fmla="*/ 24 h 26"/>
              <a:gd name="T30" fmla="*/ 1 w 15"/>
              <a:gd name="T31" fmla="*/ 21 h 26"/>
              <a:gd name="T32" fmla="*/ 0 w 15"/>
              <a:gd name="T33" fmla="*/ 19 h 26"/>
              <a:gd name="T34" fmla="*/ 5 w 15"/>
              <a:gd name="T35" fmla="*/ 19 h 26"/>
              <a:gd name="T36" fmla="*/ 5 w 15"/>
              <a:gd name="T37" fmla="*/ 20 h 26"/>
              <a:gd name="T38" fmla="*/ 7 w 15"/>
              <a:gd name="T39" fmla="*/ 21 h 26"/>
              <a:gd name="T40" fmla="*/ 10 w 15"/>
              <a:gd name="T41" fmla="*/ 20 h 26"/>
              <a:gd name="T42" fmla="*/ 10 w 15"/>
              <a:gd name="T43" fmla="*/ 19 h 26"/>
              <a:gd name="T44" fmla="*/ 10 w 15"/>
              <a:gd name="T45" fmla="*/ 16 h 26"/>
              <a:gd name="T46" fmla="*/ 5 w 15"/>
              <a:gd name="T47" fmla="*/ 15 h 26"/>
              <a:gd name="T48" fmla="*/ 1 w 15"/>
              <a:gd name="T49" fmla="*/ 11 h 26"/>
              <a:gd name="T50" fmla="*/ 0 w 15"/>
              <a:gd name="T51" fmla="*/ 10 h 26"/>
              <a:gd name="T52" fmla="*/ 0 w 15"/>
              <a:gd name="T53" fmla="*/ 8 h 26"/>
              <a:gd name="T54" fmla="*/ 1 w 15"/>
              <a:gd name="T55" fmla="*/ 5 h 26"/>
              <a:gd name="T56" fmla="*/ 2 w 15"/>
              <a:gd name="T57" fmla="*/ 3 h 26"/>
              <a:gd name="T58" fmla="*/ 5 w 15"/>
              <a:gd name="T59" fmla="*/ 0 h 26"/>
              <a:gd name="T60" fmla="*/ 7 w 15"/>
              <a:gd name="T61" fmla="*/ 0 h 26"/>
              <a:gd name="T62" fmla="*/ 10 w 15"/>
              <a:gd name="T63" fmla="*/ 0 h 26"/>
              <a:gd name="T64" fmla="*/ 12 w 15"/>
              <a:gd name="T65" fmla="*/ 3 h 26"/>
              <a:gd name="T66" fmla="*/ 13 w 15"/>
              <a:gd name="T67" fmla="*/ 5 h 26"/>
              <a:gd name="T68" fmla="*/ 10 w 15"/>
              <a:gd name="T69" fmla="*/ 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" h="26">
                <a:moveTo>
                  <a:pt x="10" y="8"/>
                </a:moveTo>
                <a:lnTo>
                  <a:pt x="10" y="8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8"/>
                </a:lnTo>
                <a:lnTo>
                  <a:pt x="5" y="9"/>
                </a:lnTo>
                <a:lnTo>
                  <a:pt x="5" y="9"/>
                </a:lnTo>
                <a:lnTo>
                  <a:pt x="7" y="10"/>
                </a:lnTo>
                <a:lnTo>
                  <a:pt x="10" y="11"/>
                </a:lnTo>
                <a:lnTo>
                  <a:pt x="10" y="11"/>
                </a:lnTo>
                <a:lnTo>
                  <a:pt x="12" y="13"/>
                </a:lnTo>
                <a:lnTo>
                  <a:pt x="13" y="14"/>
                </a:lnTo>
                <a:lnTo>
                  <a:pt x="13" y="14"/>
                </a:lnTo>
                <a:lnTo>
                  <a:pt x="15" y="19"/>
                </a:lnTo>
                <a:lnTo>
                  <a:pt x="15" y="19"/>
                </a:lnTo>
                <a:lnTo>
                  <a:pt x="15" y="21"/>
                </a:lnTo>
                <a:lnTo>
                  <a:pt x="15" y="21"/>
                </a:lnTo>
                <a:lnTo>
                  <a:pt x="12" y="24"/>
                </a:lnTo>
                <a:lnTo>
                  <a:pt x="12" y="24"/>
                </a:lnTo>
                <a:lnTo>
                  <a:pt x="10" y="25"/>
                </a:lnTo>
                <a:lnTo>
                  <a:pt x="10" y="25"/>
                </a:lnTo>
                <a:lnTo>
                  <a:pt x="7" y="26"/>
                </a:lnTo>
                <a:lnTo>
                  <a:pt x="7" y="26"/>
                </a:lnTo>
                <a:lnTo>
                  <a:pt x="5" y="25"/>
                </a:lnTo>
                <a:lnTo>
                  <a:pt x="2" y="24"/>
                </a:lnTo>
                <a:lnTo>
                  <a:pt x="2" y="24"/>
                </a:lnTo>
                <a:lnTo>
                  <a:pt x="1" y="21"/>
                </a:lnTo>
                <a:lnTo>
                  <a:pt x="1" y="21"/>
                </a:lnTo>
                <a:lnTo>
                  <a:pt x="0" y="19"/>
                </a:lnTo>
                <a:lnTo>
                  <a:pt x="5" y="19"/>
                </a:lnTo>
                <a:lnTo>
                  <a:pt x="5" y="19"/>
                </a:lnTo>
                <a:lnTo>
                  <a:pt x="5" y="20"/>
                </a:lnTo>
                <a:lnTo>
                  <a:pt x="5" y="20"/>
                </a:lnTo>
                <a:lnTo>
                  <a:pt x="7" y="21"/>
                </a:lnTo>
                <a:lnTo>
                  <a:pt x="7" y="21"/>
                </a:lnTo>
                <a:lnTo>
                  <a:pt x="10" y="20"/>
                </a:lnTo>
                <a:lnTo>
                  <a:pt x="10" y="20"/>
                </a:lnTo>
                <a:lnTo>
                  <a:pt x="10" y="19"/>
                </a:lnTo>
                <a:lnTo>
                  <a:pt x="10" y="19"/>
                </a:lnTo>
                <a:lnTo>
                  <a:pt x="10" y="16"/>
                </a:lnTo>
                <a:lnTo>
                  <a:pt x="10" y="16"/>
                </a:lnTo>
                <a:lnTo>
                  <a:pt x="7" y="15"/>
                </a:lnTo>
                <a:lnTo>
                  <a:pt x="5" y="15"/>
                </a:lnTo>
                <a:lnTo>
                  <a:pt x="5" y="15"/>
                </a:lnTo>
                <a:lnTo>
                  <a:pt x="1" y="11"/>
                </a:lnTo>
                <a:lnTo>
                  <a:pt x="1" y="11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2" y="3"/>
                </a:lnTo>
                <a:lnTo>
                  <a:pt x="2" y="3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3"/>
                </a:lnTo>
                <a:lnTo>
                  <a:pt x="12" y="3"/>
                </a:lnTo>
                <a:lnTo>
                  <a:pt x="13" y="5"/>
                </a:lnTo>
                <a:lnTo>
                  <a:pt x="13" y="5"/>
                </a:lnTo>
                <a:lnTo>
                  <a:pt x="15" y="8"/>
                </a:lnTo>
                <a:lnTo>
                  <a:pt x="1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91" name="Freeform 1317">
            <a:extLst>
              <a:ext uri="{FF2B5EF4-FFF2-40B4-BE49-F238E27FC236}">
                <a16:creationId xmlns:a16="http://schemas.microsoft.com/office/drawing/2014/main" id="{E6AC2655-55FB-4BC6-A113-9ED5D78915A0}"/>
              </a:ext>
            </a:extLst>
          </p:cNvPr>
          <p:cNvSpPr>
            <a:spLocks noEditPoints="1"/>
          </p:cNvSpPr>
          <p:nvPr/>
        </p:nvSpPr>
        <p:spPr bwMode="auto">
          <a:xfrm>
            <a:off x="6414530" y="5727883"/>
            <a:ext cx="25400" cy="58738"/>
          </a:xfrm>
          <a:custGeom>
            <a:avLst/>
            <a:gdLst>
              <a:gd name="T0" fmla="*/ 0 w 16"/>
              <a:gd name="T1" fmla="*/ 37 h 37"/>
              <a:gd name="T2" fmla="*/ 0 w 16"/>
              <a:gd name="T3" fmla="*/ 0 h 37"/>
              <a:gd name="T4" fmla="*/ 5 w 16"/>
              <a:gd name="T5" fmla="*/ 0 h 37"/>
              <a:gd name="T6" fmla="*/ 5 w 16"/>
              <a:gd name="T7" fmla="*/ 3 h 37"/>
              <a:gd name="T8" fmla="*/ 5 w 16"/>
              <a:gd name="T9" fmla="*/ 3 h 37"/>
              <a:gd name="T10" fmla="*/ 7 w 16"/>
              <a:gd name="T11" fmla="*/ 1 h 37"/>
              <a:gd name="T12" fmla="*/ 7 w 16"/>
              <a:gd name="T13" fmla="*/ 1 h 37"/>
              <a:gd name="T14" fmla="*/ 10 w 16"/>
              <a:gd name="T15" fmla="*/ 0 h 37"/>
              <a:gd name="T16" fmla="*/ 10 w 16"/>
              <a:gd name="T17" fmla="*/ 0 h 37"/>
              <a:gd name="T18" fmla="*/ 13 w 16"/>
              <a:gd name="T19" fmla="*/ 1 h 37"/>
              <a:gd name="T20" fmla="*/ 14 w 16"/>
              <a:gd name="T21" fmla="*/ 3 h 37"/>
              <a:gd name="T22" fmla="*/ 14 w 16"/>
              <a:gd name="T23" fmla="*/ 3 h 37"/>
              <a:gd name="T24" fmla="*/ 16 w 16"/>
              <a:gd name="T25" fmla="*/ 5 h 37"/>
              <a:gd name="T26" fmla="*/ 16 w 16"/>
              <a:gd name="T27" fmla="*/ 5 h 37"/>
              <a:gd name="T28" fmla="*/ 16 w 16"/>
              <a:gd name="T29" fmla="*/ 8 h 37"/>
              <a:gd name="T30" fmla="*/ 16 w 16"/>
              <a:gd name="T31" fmla="*/ 18 h 37"/>
              <a:gd name="T32" fmla="*/ 16 w 16"/>
              <a:gd name="T33" fmla="*/ 18 h 37"/>
              <a:gd name="T34" fmla="*/ 16 w 16"/>
              <a:gd name="T35" fmla="*/ 21 h 37"/>
              <a:gd name="T36" fmla="*/ 16 w 16"/>
              <a:gd name="T37" fmla="*/ 21 h 37"/>
              <a:gd name="T38" fmla="*/ 14 w 16"/>
              <a:gd name="T39" fmla="*/ 24 h 37"/>
              <a:gd name="T40" fmla="*/ 13 w 16"/>
              <a:gd name="T41" fmla="*/ 25 h 37"/>
              <a:gd name="T42" fmla="*/ 13 w 16"/>
              <a:gd name="T43" fmla="*/ 25 h 37"/>
              <a:gd name="T44" fmla="*/ 10 w 16"/>
              <a:gd name="T45" fmla="*/ 26 h 37"/>
              <a:gd name="T46" fmla="*/ 10 w 16"/>
              <a:gd name="T47" fmla="*/ 26 h 37"/>
              <a:gd name="T48" fmla="*/ 8 w 16"/>
              <a:gd name="T49" fmla="*/ 25 h 37"/>
              <a:gd name="T50" fmla="*/ 8 w 16"/>
              <a:gd name="T51" fmla="*/ 25 h 37"/>
              <a:gd name="T52" fmla="*/ 5 w 16"/>
              <a:gd name="T53" fmla="*/ 24 h 37"/>
              <a:gd name="T54" fmla="*/ 5 w 16"/>
              <a:gd name="T55" fmla="*/ 24 h 37"/>
              <a:gd name="T56" fmla="*/ 5 w 16"/>
              <a:gd name="T57" fmla="*/ 37 h 37"/>
              <a:gd name="T58" fmla="*/ 0 w 16"/>
              <a:gd name="T59" fmla="*/ 37 h 37"/>
              <a:gd name="T60" fmla="*/ 10 w 16"/>
              <a:gd name="T61" fmla="*/ 9 h 37"/>
              <a:gd name="T62" fmla="*/ 10 w 16"/>
              <a:gd name="T63" fmla="*/ 9 h 37"/>
              <a:gd name="T64" fmla="*/ 9 w 16"/>
              <a:gd name="T65" fmla="*/ 6 h 37"/>
              <a:gd name="T66" fmla="*/ 9 w 16"/>
              <a:gd name="T67" fmla="*/ 6 h 37"/>
              <a:gd name="T68" fmla="*/ 8 w 16"/>
              <a:gd name="T69" fmla="*/ 5 h 37"/>
              <a:gd name="T70" fmla="*/ 8 w 16"/>
              <a:gd name="T71" fmla="*/ 5 h 37"/>
              <a:gd name="T72" fmla="*/ 5 w 16"/>
              <a:gd name="T73" fmla="*/ 6 h 37"/>
              <a:gd name="T74" fmla="*/ 5 w 16"/>
              <a:gd name="T75" fmla="*/ 6 h 37"/>
              <a:gd name="T76" fmla="*/ 5 w 16"/>
              <a:gd name="T77" fmla="*/ 9 h 37"/>
              <a:gd name="T78" fmla="*/ 5 w 16"/>
              <a:gd name="T79" fmla="*/ 19 h 37"/>
              <a:gd name="T80" fmla="*/ 5 w 16"/>
              <a:gd name="T81" fmla="*/ 19 h 37"/>
              <a:gd name="T82" fmla="*/ 5 w 16"/>
              <a:gd name="T83" fmla="*/ 20 h 37"/>
              <a:gd name="T84" fmla="*/ 5 w 16"/>
              <a:gd name="T85" fmla="*/ 20 h 37"/>
              <a:gd name="T86" fmla="*/ 8 w 16"/>
              <a:gd name="T87" fmla="*/ 21 h 37"/>
              <a:gd name="T88" fmla="*/ 8 w 16"/>
              <a:gd name="T89" fmla="*/ 21 h 37"/>
              <a:gd name="T90" fmla="*/ 9 w 16"/>
              <a:gd name="T91" fmla="*/ 20 h 37"/>
              <a:gd name="T92" fmla="*/ 9 w 16"/>
              <a:gd name="T93" fmla="*/ 20 h 37"/>
              <a:gd name="T94" fmla="*/ 10 w 16"/>
              <a:gd name="T95" fmla="*/ 18 h 37"/>
              <a:gd name="T96" fmla="*/ 10 w 16"/>
              <a:gd name="T97" fmla="*/ 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" h="37">
                <a:moveTo>
                  <a:pt x="0" y="37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4" y="3"/>
                </a:lnTo>
                <a:lnTo>
                  <a:pt x="14" y="3"/>
                </a:lnTo>
                <a:lnTo>
                  <a:pt x="16" y="5"/>
                </a:lnTo>
                <a:lnTo>
                  <a:pt x="16" y="5"/>
                </a:lnTo>
                <a:lnTo>
                  <a:pt x="16" y="8"/>
                </a:lnTo>
                <a:lnTo>
                  <a:pt x="16" y="18"/>
                </a:lnTo>
                <a:lnTo>
                  <a:pt x="16" y="18"/>
                </a:lnTo>
                <a:lnTo>
                  <a:pt x="16" y="21"/>
                </a:lnTo>
                <a:lnTo>
                  <a:pt x="16" y="21"/>
                </a:lnTo>
                <a:lnTo>
                  <a:pt x="14" y="24"/>
                </a:lnTo>
                <a:lnTo>
                  <a:pt x="13" y="25"/>
                </a:lnTo>
                <a:lnTo>
                  <a:pt x="13" y="25"/>
                </a:lnTo>
                <a:lnTo>
                  <a:pt x="10" y="26"/>
                </a:lnTo>
                <a:lnTo>
                  <a:pt x="10" y="26"/>
                </a:lnTo>
                <a:lnTo>
                  <a:pt x="8" y="25"/>
                </a:lnTo>
                <a:lnTo>
                  <a:pt x="8" y="25"/>
                </a:lnTo>
                <a:lnTo>
                  <a:pt x="5" y="24"/>
                </a:lnTo>
                <a:lnTo>
                  <a:pt x="5" y="24"/>
                </a:lnTo>
                <a:lnTo>
                  <a:pt x="5" y="37"/>
                </a:lnTo>
                <a:lnTo>
                  <a:pt x="0" y="37"/>
                </a:lnTo>
                <a:close/>
                <a:moveTo>
                  <a:pt x="10" y="9"/>
                </a:move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19"/>
                </a:lnTo>
                <a:lnTo>
                  <a:pt x="5" y="19"/>
                </a:lnTo>
                <a:lnTo>
                  <a:pt x="5" y="20"/>
                </a:lnTo>
                <a:lnTo>
                  <a:pt x="5" y="20"/>
                </a:lnTo>
                <a:lnTo>
                  <a:pt x="8" y="21"/>
                </a:lnTo>
                <a:lnTo>
                  <a:pt x="8" y="21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92" name="Freeform 1318">
            <a:extLst>
              <a:ext uri="{FF2B5EF4-FFF2-40B4-BE49-F238E27FC236}">
                <a16:creationId xmlns:a16="http://schemas.microsoft.com/office/drawing/2014/main" id="{05EB08CE-D310-4D32-AFBE-D092915AC579}"/>
              </a:ext>
            </a:extLst>
          </p:cNvPr>
          <p:cNvSpPr>
            <a:spLocks/>
          </p:cNvSpPr>
          <p:nvPr/>
        </p:nvSpPr>
        <p:spPr bwMode="auto">
          <a:xfrm>
            <a:off x="6444693" y="5727883"/>
            <a:ext cx="20638" cy="41275"/>
          </a:xfrm>
          <a:custGeom>
            <a:avLst/>
            <a:gdLst>
              <a:gd name="T0" fmla="*/ 0 w 13"/>
              <a:gd name="T1" fmla="*/ 26 h 26"/>
              <a:gd name="T2" fmla="*/ 0 w 13"/>
              <a:gd name="T3" fmla="*/ 0 h 26"/>
              <a:gd name="T4" fmla="*/ 5 w 13"/>
              <a:gd name="T5" fmla="*/ 0 h 26"/>
              <a:gd name="T6" fmla="*/ 5 w 13"/>
              <a:gd name="T7" fmla="*/ 3 h 26"/>
              <a:gd name="T8" fmla="*/ 5 w 13"/>
              <a:gd name="T9" fmla="*/ 3 h 26"/>
              <a:gd name="T10" fmla="*/ 9 w 13"/>
              <a:gd name="T11" fmla="*/ 1 h 26"/>
              <a:gd name="T12" fmla="*/ 9 w 13"/>
              <a:gd name="T13" fmla="*/ 1 h 26"/>
              <a:gd name="T14" fmla="*/ 13 w 13"/>
              <a:gd name="T15" fmla="*/ 0 h 26"/>
              <a:gd name="T16" fmla="*/ 13 w 13"/>
              <a:gd name="T17" fmla="*/ 5 h 26"/>
              <a:gd name="T18" fmla="*/ 13 w 13"/>
              <a:gd name="T19" fmla="*/ 5 h 26"/>
              <a:gd name="T20" fmla="*/ 12 w 13"/>
              <a:gd name="T21" fmla="*/ 5 h 26"/>
              <a:gd name="T22" fmla="*/ 12 w 13"/>
              <a:gd name="T23" fmla="*/ 5 h 26"/>
              <a:gd name="T24" fmla="*/ 9 w 13"/>
              <a:gd name="T25" fmla="*/ 5 h 26"/>
              <a:gd name="T26" fmla="*/ 9 w 13"/>
              <a:gd name="T27" fmla="*/ 5 h 26"/>
              <a:gd name="T28" fmla="*/ 8 w 13"/>
              <a:gd name="T29" fmla="*/ 6 h 26"/>
              <a:gd name="T30" fmla="*/ 8 w 13"/>
              <a:gd name="T31" fmla="*/ 6 h 26"/>
              <a:gd name="T32" fmla="*/ 7 w 13"/>
              <a:gd name="T33" fmla="*/ 8 h 26"/>
              <a:gd name="T34" fmla="*/ 7 w 13"/>
              <a:gd name="T35" fmla="*/ 8 h 26"/>
              <a:gd name="T36" fmla="*/ 5 w 13"/>
              <a:gd name="T37" fmla="*/ 11 h 26"/>
              <a:gd name="T38" fmla="*/ 5 w 13"/>
              <a:gd name="T39" fmla="*/ 26 h 26"/>
              <a:gd name="T40" fmla="*/ 0 w 13"/>
              <a:gd name="T41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9" y="1"/>
                </a:lnTo>
                <a:lnTo>
                  <a:pt x="9" y="1"/>
                </a:lnTo>
                <a:lnTo>
                  <a:pt x="13" y="0"/>
                </a:lnTo>
                <a:lnTo>
                  <a:pt x="13" y="5"/>
                </a:lnTo>
                <a:lnTo>
                  <a:pt x="13" y="5"/>
                </a:lnTo>
                <a:lnTo>
                  <a:pt x="12" y="5"/>
                </a:lnTo>
                <a:lnTo>
                  <a:pt x="12" y="5"/>
                </a:lnTo>
                <a:lnTo>
                  <a:pt x="9" y="5"/>
                </a:lnTo>
                <a:lnTo>
                  <a:pt x="9" y="5"/>
                </a:lnTo>
                <a:lnTo>
                  <a:pt x="8" y="6"/>
                </a:lnTo>
                <a:lnTo>
                  <a:pt x="8" y="6"/>
                </a:lnTo>
                <a:lnTo>
                  <a:pt x="7" y="8"/>
                </a:lnTo>
                <a:lnTo>
                  <a:pt x="7" y="8"/>
                </a:lnTo>
                <a:lnTo>
                  <a:pt x="5" y="11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93" name="Freeform 1319">
            <a:extLst>
              <a:ext uri="{FF2B5EF4-FFF2-40B4-BE49-F238E27FC236}">
                <a16:creationId xmlns:a16="http://schemas.microsoft.com/office/drawing/2014/main" id="{D6DBBDDE-2444-4DAE-A22F-A2C9B4864477}"/>
              </a:ext>
            </a:extLst>
          </p:cNvPr>
          <p:cNvSpPr>
            <a:spLocks noEditPoints="1"/>
          </p:cNvSpPr>
          <p:nvPr/>
        </p:nvSpPr>
        <p:spPr bwMode="auto">
          <a:xfrm>
            <a:off x="6466918" y="5727883"/>
            <a:ext cx="23813" cy="41275"/>
          </a:xfrm>
          <a:custGeom>
            <a:avLst/>
            <a:gdLst>
              <a:gd name="T0" fmla="*/ 0 w 15"/>
              <a:gd name="T1" fmla="*/ 9 h 26"/>
              <a:gd name="T2" fmla="*/ 0 w 15"/>
              <a:gd name="T3" fmla="*/ 9 h 26"/>
              <a:gd name="T4" fmla="*/ 0 w 15"/>
              <a:gd name="T5" fmla="*/ 6 h 26"/>
              <a:gd name="T6" fmla="*/ 0 w 15"/>
              <a:gd name="T7" fmla="*/ 6 h 26"/>
              <a:gd name="T8" fmla="*/ 1 w 15"/>
              <a:gd name="T9" fmla="*/ 4 h 26"/>
              <a:gd name="T10" fmla="*/ 1 w 15"/>
              <a:gd name="T11" fmla="*/ 4 h 26"/>
              <a:gd name="T12" fmla="*/ 4 w 15"/>
              <a:gd name="T13" fmla="*/ 1 h 26"/>
              <a:gd name="T14" fmla="*/ 4 w 15"/>
              <a:gd name="T15" fmla="*/ 1 h 26"/>
              <a:gd name="T16" fmla="*/ 8 w 15"/>
              <a:gd name="T17" fmla="*/ 0 h 26"/>
              <a:gd name="T18" fmla="*/ 8 w 15"/>
              <a:gd name="T19" fmla="*/ 0 h 26"/>
              <a:gd name="T20" fmla="*/ 11 w 15"/>
              <a:gd name="T21" fmla="*/ 1 h 26"/>
              <a:gd name="T22" fmla="*/ 11 w 15"/>
              <a:gd name="T23" fmla="*/ 1 h 26"/>
              <a:gd name="T24" fmla="*/ 14 w 15"/>
              <a:gd name="T25" fmla="*/ 4 h 26"/>
              <a:gd name="T26" fmla="*/ 14 w 15"/>
              <a:gd name="T27" fmla="*/ 4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9 h 26"/>
              <a:gd name="T34" fmla="*/ 15 w 15"/>
              <a:gd name="T35" fmla="*/ 18 h 26"/>
              <a:gd name="T36" fmla="*/ 15 w 15"/>
              <a:gd name="T37" fmla="*/ 18 h 26"/>
              <a:gd name="T38" fmla="*/ 15 w 15"/>
              <a:gd name="T39" fmla="*/ 20 h 26"/>
              <a:gd name="T40" fmla="*/ 15 w 15"/>
              <a:gd name="T41" fmla="*/ 20 h 26"/>
              <a:gd name="T42" fmla="*/ 14 w 15"/>
              <a:gd name="T43" fmla="*/ 23 h 26"/>
              <a:gd name="T44" fmla="*/ 14 w 15"/>
              <a:gd name="T45" fmla="*/ 23 h 26"/>
              <a:gd name="T46" fmla="*/ 11 w 15"/>
              <a:gd name="T47" fmla="*/ 25 h 26"/>
              <a:gd name="T48" fmla="*/ 11 w 15"/>
              <a:gd name="T49" fmla="*/ 25 h 26"/>
              <a:gd name="T50" fmla="*/ 8 w 15"/>
              <a:gd name="T51" fmla="*/ 26 h 26"/>
              <a:gd name="T52" fmla="*/ 8 w 15"/>
              <a:gd name="T53" fmla="*/ 26 h 26"/>
              <a:gd name="T54" fmla="*/ 4 w 15"/>
              <a:gd name="T55" fmla="*/ 25 h 26"/>
              <a:gd name="T56" fmla="*/ 4 w 15"/>
              <a:gd name="T57" fmla="*/ 25 h 26"/>
              <a:gd name="T58" fmla="*/ 1 w 15"/>
              <a:gd name="T59" fmla="*/ 23 h 26"/>
              <a:gd name="T60" fmla="*/ 1 w 15"/>
              <a:gd name="T61" fmla="*/ 23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8 h 26"/>
              <a:gd name="T68" fmla="*/ 0 w 15"/>
              <a:gd name="T69" fmla="*/ 9 h 26"/>
              <a:gd name="T70" fmla="*/ 5 w 15"/>
              <a:gd name="T71" fmla="*/ 18 h 26"/>
              <a:gd name="T72" fmla="*/ 5 w 15"/>
              <a:gd name="T73" fmla="*/ 18 h 26"/>
              <a:gd name="T74" fmla="*/ 5 w 15"/>
              <a:gd name="T75" fmla="*/ 20 h 26"/>
              <a:gd name="T76" fmla="*/ 5 w 15"/>
              <a:gd name="T77" fmla="*/ 20 h 26"/>
              <a:gd name="T78" fmla="*/ 8 w 15"/>
              <a:gd name="T79" fmla="*/ 21 h 26"/>
              <a:gd name="T80" fmla="*/ 8 w 15"/>
              <a:gd name="T81" fmla="*/ 21 h 26"/>
              <a:gd name="T82" fmla="*/ 9 w 15"/>
              <a:gd name="T83" fmla="*/ 20 h 26"/>
              <a:gd name="T84" fmla="*/ 9 w 15"/>
              <a:gd name="T85" fmla="*/ 20 h 26"/>
              <a:gd name="T86" fmla="*/ 10 w 15"/>
              <a:gd name="T87" fmla="*/ 18 h 26"/>
              <a:gd name="T88" fmla="*/ 10 w 15"/>
              <a:gd name="T89" fmla="*/ 8 h 26"/>
              <a:gd name="T90" fmla="*/ 10 w 15"/>
              <a:gd name="T91" fmla="*/ 8 h 26"/>
              <a:gd name="T92" fmla="*/ 9 w 15"/>
              <a:gd name="T93" fmla="*/ 6 h 26"/>
              <a:gd name="T94" fmla="*/ 9 w 15"/>
              <a:gd name="T95" fmla="*/ 6 h 26"/>
              <a:gd name="T96" fmla="*/ 8 w 15"/>
              <a:gd name="T97" fmla="*/ 5 h 26"/>
              <a:gd name="T98" fmla="*/ 8 w 15"/>
              <a:gd name="T99" fmla="*/ 5 h 26"/>
              <a:gd name="T100" fmla="*/ 5 w 15"/>
              <a:gd name="T101" fmla="*/ 6 h 26"/>
              <a:gd name="T102" fmla="*/ 5 w 15"/>
              <a:gd name="T103" fmla="*/ 6 h 26"/>
              <a:gd name="T104" fmla="*/ 5 w 15"/>
              <a:gd name="T105" fmla="*/ 8 h 26"/>
              <a:gd name="T106" fmla="*/ 5 w 15"/>
              <a:gd name="T107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4" y="4"/>
                </a:lnTo>
                <a:lnTo>
                  <a:pt x="14" y="4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18"/>
                </a:lnTo>
                <a:lnTo>
                  <a:pt x="15" y="18"/>
                </a:lnTo>
                <a:lnTo>
                  <a:pt x="15" y="20"/>
                </a:lnTo>
                <a:lnTo>
                  <a:pt x="15" y="20"/>
                </a:lnTo>
                <a:lnTo>
                  <a:pt x="14" y="23"/>
                </a:lnTo>
                <a:lnTo>
                  <a:pt x="14" y="23"/>
                </a:lnTo>
                <a:lnTo>
                  <a:pt x="11" y="25"/>
                </a:lnTo>
                <a:lnTo>
                  <a:pt x="11" y="25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close/>
                <a:moveTo>
                  <a:pt x="5" y="18"/>
                </a:move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1"/>
                </a:lnTo>
                <a:lnTo>
                  <a:pt x="8" y="21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0" y="8"/>
                </a:lnTo>
                <a:lnTo>
                  <a:pt x="10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94" name="Freeform 1320">
            <a:extLst>
              <a:ext uri="{FF2B5EF4-FFF2-40B4-BE49-F238E27FC236}">
                <a16:creationId xmlns:a16="http://schemas.microsoft.com/office/drawing/2014/main" id="{2476BC5B-AB6D-4C74-B70F-484E5980F82A}"/>
              </a:ext>
            </a:extLst>
          </p:cNvPr>
          <p:cNvSpPr>
            <a:spLocks/>
          </p:cNvSpPr>
          <p:nvPr/>
        </p:nvSpPr>
        <p:spPr bwMode="auto">
          <a:xfrm>
            <a:off x="6495493" y="5727883"/>
            <a:ext cx="23813" cy="41275"/>
          </a:xfrm>
          <a:custGeom>
            <a:avLst/>
            <a:gdLst>
              <a:gd name="T0" fmla="*/ 10 w 15"/>
              <a:gd name="T1" fmla="*/ 8 h 26"/>
              <a:gd name="T2" fmla="*/ 10 w 15"/>
              <a:gd name="T3" fmla="*/ 5 h 26"/>
              <a:gd name="T4" fmla="*/ 7 w 15"/>
              <a:gd name="T5" fmla="*/ 5 h 26"/>
              <a:gd name="T6" fmla="*/ 6 w 15"/>
              <a:gd name="T7" fmla="*/ 5 h 26"/>
              <a:gd name="T8" fmla="*/ 5 w 15"/>
              <a:gd name="T9" fmla="*/ 8 h 26"/>
              <a:gd name="T10" fmla="*/ 6 w 15"/>
              <a:gd name="T11" fmla="*/ 9 h 26"/>
              <a:gd name="T12" fmla="*/ 10 w 15"/>
              <a:gd name="T13" fmla="*/ 11 h 26"/>
              <a:gd name="T14" fmla="*/ 12 w 15"/>
              <a:gd name="T15" fmla="*/ 13 h 26"/>
              <a:gd name="T16" fmla="*/ 15 w 15"/>
              <a:gd name="T17" fmla="*/ 14 h 26"/>
              <a:gd name="T18" fmla="*/ 15 w 15"/>
              <a:gd name="T19" fmla="*/ 19 h 26"/>
              <a:gd name="T20" fmla="*/ 15 w 15"/>
              <a:gd name="T21" fmla="*/ 21 h 26"/>
              <a:gd name="T22" fmla="*/ 13 w 15"/>
              <a:gd name="T23" fmla="*/ 24 h 26"/>
              <a:gd name="T24" fmla="*/ 11 w 15"/>
              <a:gd name="T25" fmla="*/ 25 h 26"/>
              <a:gd name="T26" fmla="*/ 7 w 15"/>
              <a:gd name="T27" fmla="*/ 26 h 26"/>
              <a:gd name="T28" fmla="*/ 2 w 15"/>
              <a:gd name="T29" fmla="*/ 24 h 26"/>
              <a:gd name="T30" fmla="*/ 1 w 15"/>
              <a:gd name="T31" fmla="*/ 21 h 26"/>
              <a:gd name="T32" fmla="*/ 0 w 15"/>
              <a:gd name="T33" fmla="*/ 19 h 26"/>
              <a:gd name="T34" fmla="*/ 5 w 15"/>
              <a:gd name="T35" fmla="*/ 19 h 26"/>
              <a:gd name="T36" fmla="*/ 6 w 15"/>
              <a:gd name="T37" fmla="*/ 20 h 26"/>
              <a:gd name="T38" fmla="*/ 7 w 15"/>
              <a:gd name="T39" fmla="*/ 21 h 26"/>
              <a:gd name="T40" fmla="*/ 10 w 15"/>
              <a:gd name="T41" fmla="*/ 20 h 26"/>
              <a:gd name="T42" fmla="*/ 11 w 15"/>
              <a:gd name="T43" fmla="*/ 19 h 26"/>
              <a:gd name="T44" fmla="*/ 10 w 15"/>
              <a:gd name="T45" fmla="*/ 16 h 26"/>
              <a:gd name="T46" fmla="*/ 6 w 15"/>
              <a:gd name="T47" fmla="*/ 15 h 26"/>
              <a:gd name="T48" fmla="*/ 2 w 15"/>
              <a:gd name="T49" fmla="*/ 11 h 26"/>
              <a:gd name="T50" fmla="*/ 1 w 15"/>
              <a:gd name="T51" fmla="*/ 10 h 26"/>
              <a:gd name="T52" fmla="*/ 0 w 15"/>
              <a:gd name="T53" fmla="*/ 8 h 26"/>
              <a:gd name="T54" fmla="*/ 1 w 15"/>
              <a:gd name="T55" fmla="*/ 5 h 26"/>
              <a:gd name="T56" fmla="*/ 2 w 15"/>
              <a:gd name="T57" fmla="*/ 3 h 26"/>
              <a:gd name="T58" fmla="*/ 5 w 15"/>
              <a:gd name="T59" fmla="*/ 0 h 26"/>
              <a:gd name="T60" fmla="*/ 7 w 15"/>
              <a:gd name="T61" fmla="*/ 0 h 26"/>
              <a:gd name="T62" fmla="*/ 11 w 15"/>
              <a:gd name="T63" fmla="*/ 0 h 26"/>
              <a:gd name="T64" fmla="*/ 13 w 15"/>
              <a:gd name="T65" fmla="*/ 3 h 26"/>
              <a:gd name="T66" fmla="*/ 15 w 15"/>
              <a:gd name="T67" fmla="*/ 5 h 26"/>
              <a:gd name="T68" fmla="*/ 10 w 15"/>
              <a:gd name="T69" fmla="*/ 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" h="26">
                <a:moveTo>
                  <a:pt x="10" y="8"/>
                </a:moveTo>
                <a:lnTo>
                  <a:pt x="10" y="8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8"/>
                </a:lnTo>
                <a:lnTo>
                  <a:pt x="6" y="9"/>
                </a:lnTo>
                <a:lnTo>
                  <a:pt x="6" y="9"/>
                </a:lnTo>
                <a:lnTo>
                  <a:pt x="7" y="10"/>
                </a:lnTo>
                <a:lnTo>
                  <a:pt x="10" y="11"/>
                </a:lnTo>
                <a:lnTo>
                  <a:pt x="10" y="11"/>
                </a:lnTo>
                <a:lnTo>
                  <a:pt x="12" y="13"/>
                </a:lnTo>
                <a:lnTo>
                  <a:pt x="15" y="14"/>
                </a:lnTo>
                <a:lnTo>
                  <a:pt x="15" y="14"/>
                </a:lnTo>
                <a:lnTo>
                  <a:pt x="15" y="19"/>
                </a:lnTo>
                <a:lnTo>
                  <a:pt x="15" y="19"/>
                </a:lnTo>
                <a:lnTo>
                  <a:pt x="15" y="21"/>
                </a:lnTo>
                <a:lnTo>
                  <a:pt x="15" y="21"/>
                </a:lnTo>
                <a:lnTo>
                  <a:pt x="13" y="24"/>
                </a:lnTo>
                <a:lnTo>
                  <a:pt x="13" y="24"/>
                </a:lnTo>
                <a:lnTo>
                  <a:pt x="11" y="25"/>
                </a:lnTo>
                <a:lnTo>
                  <a:pt x="11" y="25"/>
                </a:lnTo>
                <a:lnTo>
                  <a:pt x="7" y="26"/>
                </a:lnTo>
                <a:lnTo>
                  <a:pt x="7" y="26"/>
                </a:lnTo>
                <a:lnTo>
                  <a:pt x="5" y="25"/>
                </a:lnTo>
                <a:lnTo>
                  <a:pt x="2" y="24"/>
                </a:lnTo>
                <a:lnTo>
                  <a:pt x="2" y="24"/>
                </a:lnTo>
                <a:lnTo>
                  <a:pt x="1" y="21"/>
                </a:lnTo>
                <a:lnTo>
                  <a:pt x="1" y="21"/>
                </a:lnTo>
                <a:lnTo>
                  <a:pt x="0" y="19"/>
                </a:lnTo>
                <a:lnTo>
                  <a:pt x="5" y="19"/>
                </a:lnTo>
                <a:lnTo>
                  <a:pt x="5" y="19"/>
                </a:lnTo>
                <a:lnTo>
                  <a:pt x="6" y="20"/>
                </a:lnTo>
                <a:lnTo>
                  <a:pt x="6" y="20"/>
                </a:lnTo>
                <a:lnTo>
                  <a:pt x="7" y="21"/>
                </a:lnTo>
                <a:lnTo>
                  <a:pt x="7" y="21"/>
                </a:lnTo>
                <a:lnTo>
                  <a:pt x="10" y="20"/>
                </a:lnTo>
                <a:lnTo>
                  <a:pt x="10" y="20"/>
                </a:lnTo>
                <a:lnTo>
                  <a:pt x="11" y="19"/>
                </a:lnTo>
                <a:lnTo>
                  <a:pt x="11" y="19"/>
                </a:lnTo>
                <a:lnTo>
                  <a:pt x="10" y="16"/>
                </a:lnTo>
                <a:lnTo>
                  <a:pt x="10" y="16"/>
                </a:lnTo>
                <a:lnTo>
                  <a:pt x="8" y="15"/>
                </a:lnTo>
                <a:lnTo>
                  <a:pt x="6" y="15"/>
                </a:lnTo>
                <a:lnTo>
                  <a:pt x="6" y="15"/>
                </a:lnTo>
                <a:lnTo>
                  <a:pt x="2" y="11"/>
                </a:lnTo>
                <a:lnTo>
                  <a:pt x="2" y="11"/>
                </a:lnTo>
                <a:lnTo>
                  <a:pt x="1" y="10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2" y="3"/>
                </a:lnTo>
                <a:lnTo>
                  <a:pt x="2" y="3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3" y="3"/>
                </a:lnTo>
                <a:lnTo>
                  <a:pt x="13" y="3"/>
                </a:lnTo>
                <a:lnTo>
                  <a:pt x="15" y="5"/>
                </a:lnTo>
                <a:lnTo>
                  <a:pt x="15" y="5"/>
                </a:lnTo>
                <a:lnTo>
                  <a:pt x="15" y="8"/>
                </a:lnTo>
                <a:lnTo>
                  <a:pt x="1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95" name="Freeform 1321">
            <a:extLst>
              <a:ext uri="{FF2B5EF4-FFF2-40B4-BE49-F238E27FC236}">
                <a16:creationId xmlns:a16="http://schemas.microsoft.com/office/drawing/2014/main" id="{67D04AD5-BC84-4F21-9FBB-9BBE4A90BCA4}"/>
              </a:ext>
            </a:extLst>
          </p:cNvPr>
          <p:cNvSpPr>
            <a:spLocks noEditPoints="1"/>
          </p:cNvSpPr>
          <p:nvPr/>
        </p:nvSpPr>
        <p:spPr bwMode="auto">
          <a:xfrm>
            <a:off x="6524068" y="5712008"/>
            <a:ext cx="7938" cy="57150"/>
          </a:xfrm>
          <a:custGeom>
            <a:avLst/>
            <a:gdLst>
              <a:gd name="T0" fmla="*/ 0 w 5"/>
              <a:gd name="T1" fmla="*/ 5 h 36"/>
              <a:gd name="T2" fmla="*/ 0 w 5"/>
              <a:gd name="T3" fmla="*/ 0 h 36"/>
              <a:gd name="T4" fmla="*/ 5 w 5"/>
              <a:gd name="T5" fmla="*/ 0 h 36"/>
              <a:gd name="T6" fmla="*/ 5 w 5"/>
              <a:gd name="T7" fmla="*/ 5 h 36"/>
              <a:gd name="T8" fmla="*/ 0 w 5"/>
              <a:gd name="T9" fmla="*/ 5 h 36"/>
              <a:gd name="T10" fmla="*/ 0 w 5"/>
              <a:gd name="T11" fmla="*/ 36 h 36"/>
              <a:gd name="T12" fmla="*/ 0 w 5"/>
              <a:gd name="T13" fmla="*/ 10 h 36"/>
              <a:gd name="T14" fmla="*/ 5 w 5"/>
              <a:gd name="T15" fmla="*/ 10 h 36"/>
              <a:gd name="T16" fmla="*/ 5 w 5"/>
              <a:gd name="T17" fmla="*/ 36 h 36"/>
              <a:gd name="T18" fmla="*/ 0 w 5"/>
              <a:gd name="T1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6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6"/>
                </a:moveTo>
                <a:lnTo>
                  <a:pt x="0" y="10"/>
                </a:lnTo>
                <a:lnTo>
                  <a:pt x="5" y="10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96" name="Freeform 1322">
            <a:extLst>
              <a:ext uri="{FF2B5EF4-FFF2-40B4-BE49-F238E27FC236}">
                <a16:creationId xmlns:a16="http://schemas.microsoft.com/office/drawing/2014/main" id="{1BC822C6-35AE-4336-9EAC-A3A0546D60BC}"/>
              </a:ext>
            </a:extLst>
          </p:cNvPr>
          <p:cNvSpPr>
            <a:spLocks/>
          </p:cNvSpPr>
          <p:nvPr/>
        </p:nvSpPr>
        <p:spPr bwMode="auto">
          <a:xfrm>
            <a:off x="6541530" y="5727883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6 h 26"/>
              <a:gd name="T4" fmla="*/ 10 w 15"/>
              <a:gd name="T5" fmla="*/ 26 h 26"/>
              <a:gd name="T6" fmla="*/ 10 w 15"/>
              <a:gd name="T7" fmla="*/ 24 h 26"/>
              <a:gd name="T8" fmla="*/ 10 w 15"/>
              <a:gd name="T9" fmla="*/ 24 h 26"/>
              <a:gd name="T10" fmla="*/ 10 w 15"/>
              <a:gd name="T11" fmla="*/ 24 h 26"/>
              <a:gd name="T12" fmla="*/ 7 w 15"/>
              <a:gd name="T13" fmla="*/ 25 h 26"/>
              <a:gd name="T14" fmla="*/ 7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2 w 15"/>
              <a:gd name="T21" fmla="*/ 26 h 26"/>
              <a:gd name="T22" fmla="*/ 2 w 15"/>
              <a:gd name="T23" fmla="*/ 26 h 26"/>
              <a:gd name="T24" fmla="*/ 1 w 15"/>
              <a:gd name="T25" fmla="*/ 25 h 26"/>
              <a:gd name="T26" fmla="*/ 1 w 15"/>
              <a:gd name="T27" fmla="*/ 25 h 26"/>
              <a:gd name="T28" fmla="*/ 0 w 15"/>
              <a:gd name="T29" fmla="*/ 23 h 26"/>
              <a:gd name="T30" fmla="*/ 0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5 w 15"/>
              <a:gd name="T43" fmla="*/ 20 h 26"/>
              <a:gd name="T44" fmla="*/ 5 w 15"/>
              <a:gd name="T45" fmla="*/ 20 h 26"/>
              <a:gd name="T46" fmla="*/ 7 w 15"/>
              <a:gd name="T47" fmla="*/ 21 h 26"/>
              <a:gd name="T48" fmla="*/ 7 w 15"/>
              <a:gd name="T49" fmla="*/ 21 h 26"/>
              <a:gd name="T50" fmla="*/ 8 w 15"/>
              <a:gd name="T51" fmla="*/ 20 h 26"/>
              <a:gd name="T52" fmla="*/ 8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6"/>
                </a:lnTo>
                <a:lnTo>
                  <a:pt x="10" y="26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7" y="25"/>
                </a:lnTo>
                <a:lnTo>
                  <a:pt x="7" y="25"/>
                </a:lnTo>
                <a:lnTo>
                  <a:pt x="5" y="26"/>
                </a:lnTo>
                <a:lnTo>
                  <a:pt x="5" y="26"/>
                </a:lnTo>
                <a:lnTo>
                  <a:pt x="2" y="26"/>
                </a:lnTo>
                <a:lnTo>
                  <a:pt x="2" y="26"/>
                </a:lnTo>
                <a:lnTo>
                  <a:pt x="1" y="25"/>
                </a:lnTo>
                <a:lnTo>
                  <a:pt x="1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1"/>
                </a:lnTo>
                <a:lnTo>
                  <a:pt x="7" y="21"/>
                </a:lnTo>
                <a:lnTo>
                  <a:pt x="8" y="20"/>
                </a:lnTo>
                <a:lnTo>
                  <a:pt x="8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97" name="Freeform 1323">
            <a:extLst>
              <a:ext uri="{FF2B5EF4-FFF2-40B4-BE49-F238E27FC236}">
                <a16:creationId xmlns:a16="http://schemas.microsoft.com/office/drawing/2014/main" id="{EF5DCD7D-7B1B-469B-B97F-560B14E0D019}"/>
              </a:ext>
            </a:extLst>
          </p:cNvPr>
          <p:cNvSpPr>
            <a:spLocks/>
          </p:cNvSpPr>
          <p:nvPr/>
        </p:nvSpPr>
        <p:spPr bwMode="auto">
          <a:xfrm>
            <a:off x="6570105" y="5727883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0 h 26"/>
              <a:gd name="T4" fmla="*/ 5 w 25"/>
              <a:gd name="T5" fmla="*/ 0 h 26"/>
              <a:gd name="T6" fmla="*/ 5 w 25"/>
              <a:gd name="T7" fmla="*/ 3 h 26"/>
              <a:gd name="T8" fmla="*/ 5 w 25"/>
              <a:gd name="T9" fmla="*/ 3 h 26"/>
              <a:gd name="T10" fmla="*/ 5 w 25"/>
              <a:gd name="T11" fmla="*/ 3 h 26"/>
              <a:gd name="T12" fmla="*/ 8 w 25"/>
              <a:gd name="T13" fmla="*/ 1 h 26"/>
              <a:gd name="T14" fmla="*/ 8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3 w 25"/>
              <a:gd name="T21" fmla="*/ 1 h 26"/>
              <a:gd name="T22" fmla="*/ 13 w 25"/>
              <a:gd name="T23" fmla="*/ 1 h 26"/>
              <a:gd name="T24" fmla="*/ 15 w 25"/>
              <a:gd name="T25" fmla="*/ 3 h 26"/>
              <a:gd name="T26" fmla="*/ 15 w 25"/>
              <a:gd name="T27" fmla="*/ 3 h 26"/>
              <a:gd name="T28" fmla="*/ 17 w 25"/>
              <a:gd name="T29" fmla="*/ 1 h 26"/>
              <a:gd name="T30" fmla="*/ 17 w 25"/>
              <a:gd name="T31" fmla="*/ 1 h 26"/>
              <a:gd name="T32" fmla="*/ 20 w 25"/>
              <a:gd name="T33" fmla="*/ 0 h 26"/>
              <a:gd name="T34" fmla="*/ 20 w 25"/>
              <a:gd name="T35" fmla="*/ 0 h 26"/>
              <a:gd name="T36" fmla="*/ 23 w 25"/>
              <a:gd name="T37" fmla="*/ 0 h 26"/>
              <a:gd name="T38" fmla="*/ 23 w 25"/>
              <a:gd name="T39" fmla="*/ 0 h 26"/>
              <a:gd name="T40" fmla="*/ 24 w 25"/>
              <a:gd name="T41" fmla="*/ 1 h 26"/>
              <a:gd name="T42" fmla="*/ 24 w 25"/>
              <a:gd name="T43" fmla="*/ 1 h 26"/>
              <a:gd name="T44" fmla="*/ 25 w 25"/>
              <a:gd name="T45" fmla="*/ 4 h 26"/>
              <a:gd name="T46" fmla="*/ 25 w 25"/>
              <a:gd name="T47" fmla="*/ 4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9 h 26"/>
              <a:gd name="T56" fmla="*/ 20 w 25"/>
              <a:gd name="T57" fmla="*/ 9 h 26"/>
              <a:gd name="T58" fmla="*/ 20 w 25"/>
              <a:gd name="T59" fmla="*/ 6 h 26"/>
              <a:gd name="T60" fmla="*/ 20 w 25"/>
              <a:gd name="T61" fmla="*/ 6 h 26"/>
              <a:gd name="T62" fmla="*/ 18 w 25"/>
              <a:gd name="T63" fmla="*/ 5 h 26"/>
              <a:gd name="T64" fmla="*/ 18 w 25"/>
              <a:gd name="T65" fmla="*/ 5 h 26"/>
              <a:gd name="T66" fmla="*/ 17 w 25"/>
              <a:gd name="T67" fmla="*/ 6 h 26"/>
              <a:gd name="T68" fmla="*/ 17 w 25"/>
              <a:gd name="T69" fmla="*/ 6 h 26"/>
              <a:gd name="T70" fmla="*/ 15 w 25"/>
              <a:gd name="T71" fmla="*/ 9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9 h 26"/>
              <a:gd name="T78" fmla="*/ 10 w 25"/>
              <a:gd name="T79" fmla="*/ 9 h 26"/>
              <a:gd name="T80" fmla="*/ 10 w 25"/>
              <a:gd name="T81" fmla="*/ 6 h 26"/>
              <a:gd name="T82" fmla="*/ 10 w 25"/>
              <a:gd name="T83" fmla="*/ 6 h 26"/>
              <a:gd name="T84" fmla="*/ 8 w 25"/>
              <a:gd name="T85" fmla="*/ 5 h 26"/>
              <a:gd name="T86" fmla="*/ 8 w 25"/>
              <a:gd name="T87" fmla="*/ 5 h 26"/>
              <a:gd name="T88" fmla="*/ 7 w 25"/>
              <a:gd name="T89" fmla="*/ 6 h 26"/>
              <a:gd name="T90" fmla="*/ 7 w 25"/>
              <a:gd name="T91" fmla="*/ 6 h 26"/>
              <a:gd name="T92" fmla="*/ 5 w 25"/>
              <a:gd name="T93" fmla="*/ 9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8" y="1"/>
                </a:lnTo>
                <a:lnTo>
                  <a:pt x="8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5" y="3"/>
                </a:lnTo>
                <a:lnTo>
                  <a:pt x="15" y="3"/>
                </a:lnTo>
                <a:lnTo>
                  <a:pt x="17" y="1"/>
                </a:lnTo>
                <a:lnTo>
                  <a:pt x="17" y="1"/>
                </a:lnTo>
                <a:lnTo>
                  <a:pt x="20" y="0"/>
                </a:lnTo>
                <a:lnTo>
                  <a:pt x="20" y="0"/>
                </a:lnTo>
                <a:lnTo>
                  <a:pt x="23" y="0"/>
                </a:lnTo>
                <a:lnTo>
                  <a:pt x="23" y="0"/>
                </a:lnTo>
                <a:lnTo>
                  <a:pt x="24" y="1"/>
                </a:lnTo>
                <a:lnTo>
                  <a:pt x="24" y="1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20" y="6"/>
                </a:lnTo>
                <a:lnTo>
                  <a:pt x="20" y="6"/>
                </a:lnTo>
                <a:lnTo>
                  <a:pt x="18" y="5"/>
                </a:lnTo>
                <a:lnTo>
                  <a:pt x="18" y="5"/>
                </a:lnTo>
                <a:lnTo>
                  <a:pt x="17" y="6"/>
                </a:lnTo>
                <a:lnTo>
                  <a:pt x="17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98" name="Freeform 1324">
            <a:extLst>
              <a:ext uri="{FF2B5EF4-FFF2-40B4-BE49-F238E27FC236}">
                <a16:creationId xmlns:a16="http://schemas.microsoft.com/office/drawing/2014/main" id="{720FC08C-F2D7-4339-90C7-DBDDD37076F8}"/>
              </a:ext>
            </a:extLst>
          </p:cNvPr>
          <p:cNvSpPr>
            <a:spLocks/>
          </p:cNvSpPr>
          <p:nvPr/>
        </p:nvSpPr>
        <p:spPr bwMode="auto">
          <a:xfrm>
            <a:off x="6328805" y="6221596"/>
            <a:ext cx="26988" cy="58738"/>
          </a:xfrm>
          <a:custGeom>
            <a:avLst/>
            <a:gdLst>
              <a:gd name="T0" fmla="*/ 17 w 17"/>
              <a:gd name="T1" fmla="*/ 27 h 37"/>
              <a:gd name="T2" fmla="*/ 17 w 17"/>
              <a:gd name="T3" fmla="*/ 29 h 37"/>
              <a:gd name="T4" fmla="*/ 17 w 17"/>
              <a:gd name="T5" fmla="*/ 29 h 37"/>
              <a:gd name="T6" fmla="*/ 16 w 17"/>
              <a:gd name="T7" fmla="*/ 32 h 37"/>
              <a:gd name="T8" fmla="*/ 16 w 17"/>
              <a:gd name="T9" fmla="*/ 32 h 37"/>
              <a:gd name="T10" fmla="*/ 14 w 17"/>
              <a:gd name="T11" fmla="*/ 34 h 37"/>
              <a:gd name="T12" fmla="*/ 14 w 17"/>
              <a:gd name="T13" fmla="*/ 34 h 37"/>
              <a:gd name="T14" fmla="*/ 12 w 17"/>
              <a:gd name="T15" fmla="*/ 37 h 37"/>
              <a:gd name="T16" fmla="*/ 12 w 17"/>
              <a:gd name="T17" fmla="*/ 37 h 37"/>
              <a:gd name="T18" fmla="*/ 8 w 17"/>
              <a:gd name="T19" fmla="*/ 37 h 37"/>
              <a:gd name="T20" fmla="*/ 8 w 17"/>
              <a:gd name="T21" fmla="*/ 37 h 37"/>
              <a:gd name="T22" fmla="*/ 5 w 17"/>
              <a:gd name="T23" fmla="*/ 37 h 37"/>
              <a:gd name="T24" fmla="*/ 5 w 17"/>
              <a:gd name="T25" fmla="*/ 37 h 37"/>
              <a:gd name="T26" fmla="*/ 3 w 17"/>
              <a:gd name="T27" fmla="*/ 36 h 37"/>
              <a:gd name="T28" fmla="*/ 3 w 17"/>
              <a:gd name="T29" fmla="*/ 36 h 37"/>
              <a:gd name="T30" fmla="*/ 0 w 17"/>
              <a:gd name="T31" fmla="*/ 33 h 37"/>
              <a:gd name="T32" fmla="*/ 0 w 17"/>
              <a:gd name="T33" fmla="*/ 33 h 37"/>
              <a:gd name="T34" fmla="*/ 0 w 17"/>
              <a:gd name="T35" fmla="*/ 29 h 37"/>
              <a:gd name="T36" fmla="*/ 0 w 17"/>
              <a:gd name="T37" fmla="*/ 9 h 37"/>
              <a:gd name="T38" fmla="*/ 0 w 17"/>
              <a:gd name="T39" fmla="*/ 9 h 37"/>
              <a:gd name="T40" fmla="*/ 0 w 17"/>
              <a:gd name="T41" fmla="*/ 5 h 37"/>
              <a:gd name="T42" fmla="*/ 0 w 17"/>
              <a:gd name="T43" fmla="*/ 5 h 37"/>
              <a:gd name="T44" fmla="*/ 2 w 17"/>
              <a:gd name="T45" fmla="*/ 3 h 37"/>
              <a:gd name="T46" fmla="*/ 2 w 17"/>
              <a:gd name="T47" fmla="*/ 3 h 37"/>
              <a:gd name="T48" fmla="*/ 5 w 17"/>
              <a:gd name="T49" fmla="*/ 2 h 37"/>
              <a:gd name="T50" fmla="*/ 5 w 17"/>
              <a:gd name="T51" fmla="*/ 2 h 37"/>
              <a:gd name="T52" fmla="*/ 8 w 17"/>
              <a:gd name="T53" fmla="*/ 0 h 37"/>
              <a:gd name="T54" fmla="*/ 8 w 17"/>
              <a:gd name="T55" fmla="*/ 0 h 37"/>
              <a:gd name="T56" fmla="*/ 12 w 17"/>
              <a:gd name="T57" fmla="*/ 2 h 37"/>
              <a:gd name="T58" fmla="*/ 14 w 17"/>
              <a:gd name="T59" fmla="*/ 3 h 37"/>
              <a:gd name="T60" fmla="*/ 14 w 17"/>
              <a:gd name="T61" fmla="*/ 3 h 37"/>
              <a:gd name="T62" fmla="*/ 16 w 17"/>
              <a:gd name="T63" fmla="*/ 7 h 37"/>
              <a:gd name="T64" fmla="*/ 16 w 17"/>
              <a:gd name="T65" fmla="*/ 7 h 37"/>
              <a:gd name="T66" fmla="*/ 17 w 17"/>
              <a:gd name="T67" fmla="*/ 9 h 37"/>
              <a:gd name="T68" fmla="*/ 17 w 17"/>
              <a:gd name="T69" fmla="*/ 12 h 37"/>
              <a:gd name="T70" fmla="*/ 12 w 17"/>
              <a:gd name="T71" fmla="*/ 12 h 37"/>
              <a:gd name="T72" fmla="*/ 12 w 17"/>
              <a:gd name="T73" fmla="*/ 11 h 37"/>
              <a:gd name="T74" fmla="*/ 12 w 17"/>
              <a:gd name="T75" fmla="*/ 11 h 37"/>
              <a:gd name="T76" fmla="*/ 11 w 17"/>
              <a:gd name="T77" fmla="*/ 7 h 37"/>
              <a:gd name="T78" fmla="*/ 11 w 17"/>
              <a:gd name="T79" fmla="*/ 7 h 37"/>
              <a:gd name="T80" fmla="*/ 8 w 17"/>
              <a:gd name="T81" fmla="*/ 7 h 37"/>
              <a:gd name="T82" fmla="*/ 8 w 17"/>
              <a:gd name="T83" fmla="*/ 7 h 37"/>
              <a:gd name="T84" fmla="*/ 7 w 17"/>
              <a:gd name="T85" fmla="*/ 7 h 37"/>
              <a:gd name="T86" fmla="*/ 5 w 17"/>
              <a:gd name="T87" fmla="*/ 8 h 37"/>
              <a:gd name="T88" fmla="*/ 5 w 17"/>
              <a:gd name="T89" fmla="*/ 8 h 37"/>
              <a:gd name="T90" fmla="*/ 5 w 17"/>
              <a:gd name="T91" fmla="*/ 11 h 37"/>
              <a:gd name="T92" fmla="*/ 5 w 17"/>
              <a:gd name="T93" fmla="*/ 28 h 37"/>
              <a:gd name="T94" fmla="*/ 5 w 17"/>
              <a:gd name="T95" fmla="*/ 28 h 37"/>
              <a:gd name="T96" fmla="*/ 5 w 17"/>
              <a:gd name="T97" fmla="*/ 32 h 37"/>
              <a:gd name="T98" fmla="*/ 5 w 17"/>
              <a:gd name="T99" fmla="*/ 32 h 37"/>
              <a:gd name="T100" fmla="*/ 8 w 17"/>
              <a:gd name="T101" fmla="*/ 32 h 37"/>
              <a:gd name="T102" fmla="*/ 8 w 17"/>
              <a:gd name="T103" fmla="*/ 32 h 37"/>
              <a:gd name="T104" fmla="*/ 9 w 17"/>
              <a:gd name="T105" fmla="*/ 32 h 37"/>
              <a:gd name="T106" fmla="*/ 9 w 17"/>
              <a:gd name="T107" fmla="*/ 32 h 37"/>
              <a:gd name="T108" fmla="*/ 11 w 17"/>
              <a:gd name="T109" fmla="*/ 32 h 37"/>
              <a:gd name="T110" fmla="*/ 11 w 17"/>
              <a:gd name="T111" fmla="*/ 32 h 37"/>
              <a:gd name="T112" fmla="*/ 12 w 17"/>
              <a:gd name="T113" fmla="*/ 31 h 37"/>
              <a:gd name="T114" fmla="*/ 12 w 17"/>
              <a:gd name="T115" fmla="*/ 31 h 37"/>
              <a:gd name="T116" fmla="*/ 12 w 17"/>
              <a:gd name="T117" fmla="*/ 28 h 37"/>
              <a:gd name="T118" fmla="*/ 12 w 17"/>
              <a:gd name="T119" fmla="*/ 27 h 37"/>
              <a:gd name="T120" fmla="*/ 17 w 17"/>
              <a:gd name="T121" fmla="*/ 2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" h="37">
                <a:moveTo>
                  <a:pt x="17" y="27"/>
                </a:moveTo>
                <a:lnTo>
                  <a:pt x="17" y="29"/>
                </a:lnTo>
                <a:lnTo>
                  <a:pt x="17" y="29"/>
                </a:lnTo>
                <a:lnTo>
                  <a:pt x="16" y="32"/>
                </a:lnTo>
                <a:lnTo>
                  <a:pt x="16" y="32"/>
                </a:lnTo>
                <a:lnTo>
                  <a:pt x="14" y="34"/>
                </a:lnTo>
                <a:lnTo>
                  <a:pt x="14" y="34"/>
                </a:lnTo>
                <a:lnTo>
                  <a:pt x="12" y="37"/>
                </a:lnTo>
                <a:lnTo>
                  <a:pt x="12" y="37"/>
                </a:lnTo>
                <a:lnTo>
                  <a:pt x="8" y="37"/>
                </a:lnTo>
                <a:lnTo>
                  <a:pt x="8" y="37"/>
                </a:lnTo>
                <a:lnTo>
                  <a:pt x="5" y="37"/>
                </a:lnTo>
                <a:lnTo>
                  <a:pt x="5" y="37"/>
                </a:lnTo>
                <a:lnTo>
                  <a:pt x="3" y="36"/>
                </a:lnTo>
                <a:lnTo>
                  <a:pt x="3" y="36"/>
                </a:lnTo>
                <a:lnTo>
                  <a:pt x="0" y="33"/>
                </a:lnTo>
                <a:lnTo>
                  <a:pt x="0" y="33"/>
                </a:lnTo>
                <a:lnTo>
                  <a:pt x="0" y="29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2" y="2"/>
                </a:lnTo>
                <a:lnTo>
                  <a:pt x="14" y="3"/>
                </a:lnTo>
                <a:lnTo>
                  <a:pt x="14" y="3"/>
                </a:lnTo>
                <a:lnTo>
                  <a:pt x="16" y="7"/>
                </a:lnTo>
                <a:lnTo>
                  <a:pt x="16" y="7"/>
                </a:lnTo>
                <a:lnTo>
                  <a:pt x="17" y="9"/>
                </a:lnTo>
                <a:lnTo>
                  <a:pt x="17" y="12"/>
                </a:lnTo>
                <a:lnTo>
                  <a:pt x="12" y="12"/>
                </a:lnTo>
                <a:lnTo>
                  <a:pt x="12" y="11"/>
                </a:lnTo>
                <a:lnTo>
                  <a:pt x="12" y="11"/>
                </a:lnTo>
                <a:lnTo>
                  <a:pt x="11" y="7"/>
                </a:lnTo>
                <a:lnTo>
                  <a:pt x="11" y="7"/>
                </a:lnTo>
                <a:lnTo>
                  <a:pt x="8" y="7"/>
                </a:lnTo>
                <a:lnTo>
                  <a:pt x="8" y="7"/>
                </a:lnTo>
                <a:lnTo>
                  <a:pt x="7" y="7"/>
                </a:lnTo>
                <a:lnTo>
                  <a:pt x="5" y="8"/>
                </a:lnTo>
                <a:lnTo>
                  <a:pt x="5" y="8"/>
                </a:lnTo>
                <a:lnTo>
                  <a:pt x="5" y="11"/>
                </a:lnTo>
                <a:lnTo>
                  <a:pt x="5" y="28"/>
                </a:lnTo>
                <a:lnTo>
                  <a:pt x="5" y="28"/>
                </a:lnTo>
                <a:lnTo>
                  <a:pt x="5" y="32"/>
                </a:lnTo>
                <a:lnTo>
                  <a:pt x="5" y="32"/>
                </a:lnTo>
                <a:lnTo>
                  <a:pt x="8" y="32"/>
                </a:lnTo>
                <a:lnTo>
                  <a:pt x="8" y="32"/>
                </a:lnTo>
                <a:lnTo>
                  <a:pt x="9" y="32"/>
                </a:lnTo>
                <a:lnTo>
                  <a:pt x="9" y="32"/>
                </a:lnTo>
                <a:lnTo>
                  <a:pt x="11" y="32"/>
                </a:lnTo>
                <a:lnTo>
                  <a:pt x="11" y="32"/>
                </a:lnTo>
                <a:lnTo>
                  <a:pt x="12" y="31"/>
                </a:lnTo>
                <a:lnTo>
                  <a:pt x="12" y="31"/>
                </a:lnTo>
                <a:lnTo>
                  <a:pt x="12" y="28"/>
                </a:lnTo>
                <a:lnTo>
                  <a:pt x="12" y="27"/>
                </a:lnTo>
                <a:lnTo>
                  <a:pt x="17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699" name="Freeform 1325">
            <a:extLst>
              <a:ext uri="{FF2B5EF4-FFF2-40B4-BE49-F238E27FC236}">
                <a16:creationId xmlns:a16="http://schemas.microsoft.com/office/drawing/2014/main" id="{D1880154-05A4-4138-85A0-6BB9082A6AA7}"/>
              </a:ext>
            </a:extLst>
          </p:cNvPr>
          <p:cNvSpPr>
            <a:spLocks noEditPoints="1"/>
          </p:cNvSpPr>
          <p:nvPr/>
        </p:nvSpPr>
        <p:spPr bwMode="auto">
          <a:xfrm>
            <a:off x="6358968" y="6240646"/>
            <a:ext cx="26988" cy="39688"/>
          </a:xfrm>
          <a:custGeom>
            <a:avLst/>
            <a:gdLst>
              <a:gd name="T0" fmla="*/ 12 w 17"/>
              <a:gd name="T1" fmla="*/ 22 h 25"/>
              <a:gd name="T2" fmla="*/ 12 w 17"/>
              <a:gd name="T3" fmla="*/ 22 h 25"/>
              <a:gd name="T4" fmla="*/ 9 w 17"/>
              <a:gd name="T5" fmla="*/ 25 h 25"/>
              <a:gd name="T6" fmla="*/ 7 w 17"/>
              <a:gd name="T7" fmla="*/ 25 h 25"/>
              <a:gd name="T8" fmla="*/ 4 w 17"/>
              <a:gd name="T9" fmla="*/ 25 h 25"/>
              <a:gd name="T10" fmla="*/ 3 w 17"/>
              <a:gd name="T11" fmla="*/ 24 h 25"/>
              <a:gd name="T12" fmla="*/ 2 w 17"/>
              <a:gd name="T13" fmla="*/ 22 h 25"/>
              <a:gd name="T14" fmla="*/ 0 w 17"/>
              <a:gd name="T15" fmla="*/ 19 h 25"/>
              <a:gd name="T16" fmla="*/ 2 w 17"/>
              <a:gd name="T17" fmla="*/ 15 h 25"/>
              <a:gd name="T18" fmla="*/ 3 w 17"/>
              <a:gd name="T19" fmla="*/ 12 h 25"/>
              <a:gd name="T20" fmla="*/ 5 w 17"/>
              <a:gd name="T21" fmla="*/ 11 h 25"/>
              <a:gd name="T22" fmla="*/ 9 w 17"/>
              <a:gd name="T23" fmla="*/ 10 h 25"/>
              <a:gd name="T24" fmla="*/ 9 w 17"/>
              <a:gd name="T25" fmla="*/ 10 h 25"/>
              <a:gd name="T26" fmla="*/ 10 w 17"/>
              <a:gd name="T27" fmla="*/ 10 h 25"/>
              <a:gd name="T28" fmla="*/ 10 w 17"/>
              <a:gd name="T29" fmla="*/ 10 h 25"/>
              <a:gd name="T30" fmla="*/ 12 w 17"/>
              <a:gd name="T31" fmla="*/ 7 h 25"/>
              <a:gd name="T32" fmla="*/ 10 w 17"/>
              <a:gd name="T33" fmla="*/ 5 h 25"/>
              <a:gd name="T34" fmla="*/ 9 w 17"/>
              <a:gd name="T35" fmla="*/ 5 h 25"/>
              <a:gd name="T36" fmla="*/ 7 w 17"/>
              <a:gd name="T37" fmla="*/ 5 h 25"/>
              <a:gd name="T38" fmla="*/ 5 w 17"/>
              <a:gd name="T39" fmla="*/ 7 h 25"/>
              <a:gd name="T40" fmla="*/ 0 w 17"/>
              <a:gd name="T41" fmla="*/ 7 h 25"/>
              <a:gd name="T42" fmla="*/ 3 w 17"/>
              <a:gd name="T43" fmla="*/ 1 h 25"/>
              <a:gd name="T44" fmla="*/ 5 w 17"/>
              <a:gd name="T45" fmla="*/ 0 h 25"/>
              <a:gd name="T46" fmla="*/ 9 w 17"/>
              <a:gd name="T47" fmla="*/ 0 h 25"/>
              <a:gd name="T48" fmla="*/ 12 w 17"/>
              <a:gd name="T49" fmla="*/ 0 h 25"/>
              <a:gd name="T50" fmla="*/ 14 w 17"/>
              <a:gd name="T51" fmla="*/ 1 h 25"/>
              <a:gd name="T52" fmla="*/ 15 w 17"/>
              <a:gd name="T53" fmla="*/ 4 h 25"/>
              <a:gd name="T54" fmla="*/ 17 w 17"/>
              <a:gd name="T55" fmla="*/ 7 h 25"/>
              <a:gd name="T56" fmla="*/ 12 w 17"/>
              <a:gd name="T57" fmla="*/ 25 h 25"/>
              <a:gd name="T58" fmla="*/ 12 w 17"/>
              <a:gd name="T59" fmla="*/ 14 h 25"/>
              <a:gd name="T60" fmla="*/ 10 w 17"/>
              <a:gd name="T61" fmla="*/ 14 h 25"/>
              <a:gd name="T62" fmla="*/ 7 w 17"/>
              <a:gd name="T63" fmla="*/ 15 h 25"/>
              <a:gd name="T64" fmla="*/ 5 w 17"/>
              <a:gd name="T65" fmla="*/ 17 h 25"/>
              <a:gd name="T66" fmla="*/ 7 w 17"/>
              <a:gd name="T67" fmla="*/ 20 h 25"/>
              <a:gd name="T68" fmla="*/ 8 w 17"/>
              <a:gd name="T69" fmla="*/ 21 h 25"/>
              <a:gd name="T70" fmla="*/ 10 w 17"/>
              <a:gd name="T71" fmla="*/ 20 h 25"/>
              <a:gd name="T72" fmla="*/ 12 w 17"/>
              <a:gd name="T73" fmla="*/ 1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" h="25">
                <a:moveTo>
                  <a:pt x="12" y="25"/>
                </a:moveTo>
                <a:lnTo>
                  <a:pt x="12" y="22"/>
                </a:lnTo>
                <a:lnTo>
                  <a:pt x="12" y="22"/>
                </a:lnTo>
                <a:lnTo>
                  <a:pt x="12" y="22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5"/>
                </a:lnTo>
                <a:lnTo>
                  <a:pt x="4" y="25"/>
                </a:lnTo>
                <a:lnTo>
                  <a:pt x="4" y="25"/>
                </a:lnTo>
                <a:lnTo>
                  <a:pt x="3" y="24"/>
                </a:lnTo>
                <a:lnTo>
                  <a:pt x="3" y="24"/>
                </a:lnTo>
                <a:lnTo>
                  <a:pt x="2" y="22"/>
                </a:lnTo>
                <a:lnTo>
                  <a:pt x="2" y="22"/>
                </a:lnTo>
                <a:lnTo>
                  <a:pt x="0" y="19"/>
                </a:lnTo>
                <a:lnTo>
                  <a:pt x="0" y="19"/>
                </a:lnTo>
                <a:lnTo>
                  <a:pt x="2" y="15"/>
                </a:lnTo>
                <a:lnTo>
                  <a:pt x="2" y="15"/>
                </a:lnTo>
                <a:lnTo>
                  <a:pt x="3" y="12"/>
                </a:lnTo>
                <a:lnTo>
                  <a:pt x="3" y="12"/>
                </a:lnTo>
                <a:lnTo>
                  <a:pt x="5" y="11"/>
                </a:lnTo>
                <a:lnTo>
                  <a:pt x="5" y="11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2" y="10"/>
                </a:lnTo>
                <a:lnTo>
                  <a:pt x="12" y="7"/>
                </a:lnTo>
                <a:lnTo>
                  <a:pt x="12" y="7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0" y="7"/>
                </a:lnTo>
                <a:lnTo>
                  <a:pt x="0" y="7"/>
                </a:lnTo>
                <a:lnTo>
                  <a:pt x="2" y="4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5" y="4"/>
                </a:lnTo>
                <a:lnTo>
                  <a:pt x="15" y="4"/>
                </a:lnTo>
                <a:lnTo>
                  <a:pt x="17" y="7"/>
                </a:lnTo>
                <a:lnTo>
                  <a:pt x="17" y="25"/>
                </a:lnTo>
                <a:lnTo>
                  <a:pt x="12" y="25"/>
                </a:lnTo>
                <a:close/>
                <a:moveTo>
                  <a:pt x="12" y="14"/>
                </a:moveTo>
                <a:lnTo>
                  <a:pt x="12" y="14"/>
                </a:lnTo>
                <a:lnTo>
                  <a:pt x="10" y="14"/>
                </a:lnTo>
                <a:lnTo>
                  <a:pt x="10" y="14"/>
                </a:lnTo>
                <a:lnTo>
                  <a:pt x="7" y="15"/>
                </a:lnTo>
                <a:lnTo>
                  <a:pt x="7" y="15"/>
                </a:lnTo>
                <a:lnTo>
                  <a:pt x="7" y="16"/>
                </a:lnTo>
                <a:lnTo>
                  <a:pt x="5" y="17"/>
                </a:lnTo>
                <a:lnTo>
                  <a:pt x="5" y="17"/>
                </a:lnTo>
                <a:lnTo>
                  <a:pt x="7" y="20"/>
                </a:lnTo>
                <a:lnTo>
                  <a:pt x="7" y="20"/>
                </a:lnTo>
                <a:lnTo>
                  <a:pt x="8" y="21"/>
                </a:ln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2" y="17"/>
                </a:lnTo>
                <a:lnTo>
                  <a:pt x="12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00" name="Freeform 1326">
            <a:extLst>
              <a:ext uri="{FF2B5EF4-FFF2-40B4-BE49-F238E27FC236}">
                <a16:creationId xmlns:a16="http://schemas.microsoft.com/office/drawing/2014/main" id="{7254F748-F8B9-4110-A864-82BBCFDA495B}"/>
              </a:ext>
            </a:extLst>
          </p:cNvPr>
          <p:cNvSpPr>
            <a:spLocks/>
          </p:cNvSpPr>
          <p:nvPr/>
        </p:nvSpPr>
        <p:spPr bwMode="auto">
          <a:xfrm>
            <a:off x="6389130" y="6224771"/>
            <a:ext cx="14288" cy="55563"/>
          </a:xfrm>
          <a:custGeom>
            <a:avLst/>
            <a:gdLst>
              <a:gd name="T0" fmla="*/ 0 w 9"/>
              <a:gd name="T1" fmla="*/ 0 h 35"/>
              <a:gd name="T2" fmla="*/ 6 w 9"/>
              <a:gd name="T3" fmla="*/ 0 h 35"/>
              <a:gd name="T4" fmla="*/ 6 w 9"/>
              <a:gd name="T5" fmla="*/ 27 h 35"/>
              <a:gd name="T6" fmla="*/ 6 w 9"/>
              <a:gd name="T7" fmla="*/ 27 h 35"/>
              <a:gd name="T8" fmla="*/ 6 w 9"/>
              <a:gd name="T9" fmla="*/ 30 h 35"/>
              <a:gd name="T10" fmla="*/ 6 w 9"/>
              <a:gd name="T11" fmla="*/ 30 h 35"/>
              <a:gd name="T12" fmla="*/ 9 w 9"/>
              <a:gd name="T13" fmla="*/ 31 h 35"/>
              <a:gd name="T14" fmla="*/ 9 w 9"/>
              <a:gd name="T15" fmla="*/ 35 h 35"/>
              <a:gd name="T16" fmla="*/ 9 w 9"/>
              <a:gd name="T17" fmla="*/ 35 h 35"/>
              <a:gd name="T18" fmla="*/ 5 w 9"/>
              <a:gd name="T19" fmla="*/ 35 h 35"/>
              <a:gd name="T20" fmla="*/ 5 w 9"/>
              <a:gd name="T21" fmla="*/ 35 h 35"/>
              <a:gd name="T22" fmla="*/ 3 w 9"/>
              <a:gd name="T23" fmla="*/ 34 h 35"/>
              <a:gd name="T24" fmla="*/ 3 w 9"/>
              <a:gd name="T25" fmla="*/ 34 h 35"/>
              <a:gd name="T26" fmla="*/ 1 w 9"/>
              <a:gd name="T27" fmla="*/ 32 h 35"/>
              <a:gd name="T28" fmla="*/ 1 w 9"/>
              <a:gd name="T29" fmla="*/ 32 h 35"/>
              <a:gd name="T30" fmla="*/ 0 w 9"/>
              <a:gd name="T31" fmla="*/ 29 h 35"/>
              <a:gd name="T32" fmla="*/ 0 w 9"/>
              <a:gd name="T3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35">
                <a:moveTo>
                  <a:pt x="0" y="0"/>
                </a:moveTo>
                <a:lnTo>
                  <a:pt x="6" y="0"/>
                </a:lnTo>
                <a:lnTo>
                  <a:pt x="6" y="27"/>
                </a:lnTo>
                <a:lnTo>
                  <a:pt x="6" y="27"/>
                </a:lnTo>
                <a:lnTo>
                  <a:pt x="6" y="30"/>
                </a:lnTo>
                <a:lnTo>
                  <a:pt x="6" y="30"/>
                </a:lnTo>
                <a:lnTo>
                  <a:pt x="9" y="31"/>
                </a:lnTo>
                <a:lnTo>
                  <a:pt x="9" y="35"/>
                </a:lnTo>
                <a:lnTo>
                  <a:pt x="9" y="35"/>
                </a:lnTo>
                <a:lnTo>
                  <a:pt x="5" y="35"/>
                </a:lnTo>
                <a:lnTo>
                  <a:pt x="5" y="35"/>
                </a:lnTo>
                <a:lnTo>
                  <a:pt x="3" y="34"/>
                </a:lnTo>
                <a:lnTo>
                  <a:pt x="3" y="34"/>
                </a:lnTo>
                <a:lnTo>
                  <a:pt x="1" y="32"/>
                </a:lnTo>
                <a:lnTo>
                  <a:pt x="1" y="32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01" name="Freeform 1327">
            <a:extLst>
              <a:ext uri="{FF2B5EF4-FFF2-40B4-BE49-F238E27FC236}">
                <a16:creationId xmlns:a16="http://schemas.microsoft.com/office/drawing/2014/main" id="{37E93724-97BE-4943-AAA1-C8106F5C8A1C}"/>
              </a:ext>
            </a:extLst>
          </p:cNvPr>
          <p:cNvSpPr>
            <a:spLocks noEditPoints="1"/>
          </p:cNvSpPr>
          <p:nvPr/>
        </p:nvSpPr>
        <p:spPr bwMode="auto">
          <a:xfrm>
            <a:off x="6405005" y="6224771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02" name="Freeform 1328">
            <a:extLst>
              <a:ext uri="{FF2B5EF4-FFF2-40B4-BE49-F238E27FC236}">
                <a16:creationId xmlns:a16="http://schemas.microsoft.com/office/drawing/2014/main" id="{1E3422EC-5D8E-4B54-BC60-DEF5C7A7D6A8}"/>
              </a:ext>
            </a:extLst>
          </p:cNvPr>
          <p:cNvSpPr>
            <a:spLocks/>
          </p:cNvSpPr>
          <p:nvPr/>
        </p:nvSpPr>
        <p:spPr bwMode="auto">
          <a:xfrm>
            <a:off x="6417705" y="6224771"/>
            <a:ext cx="17463" cy="55563"/>
          </a:xfrm>
          <a:custGeom>
            <a:avLst/>
            <a:gdLst>
              <a:gd name="T0" fmla="*/ 2 w 11"/>
              <a:gd name="T1" fmla="*/ 35 h 35"/>
              <a:gd name="T2" fmla="*/ 2 w 11"/>
              <a:gd name="T3" fmla="*/ 14 h 35"/>
              <a:gd name="T4" fmla="*/ 0 w 11"/>
              <a:gd name="T5" fmla="*/ 14 h 35"/>
              <a:gd name="T6" fmla="*/ 0 w 11"/>
              <a:gd name="T7" fmla="*/ 10 h 35"/>
              <a:gd name="T8" fmla="*/ 2 w 11"/>
              <a:gd name="T9" fmla="*/ 10 h 35"/>
              <a:gd name="T10" fmla="*/ 2 w 11"/>
              <a:gd name="T11" fmla="*/ 6 h 35"/>
              <a:gd name="T12" fmla="*/ 2 w 11"/>
              <a:gd name="T13" fmla="*/ 6 h 35"/>
              <a:gd name="T14" fmla="*/ 3 w 11"/>
              <a:gd name="T15" fmla="*/ 3 h 35"/>
              <a:gd name="T16" fmla="*/ 3 w 11"/>
              <a:gd name="T17" fmla="*/ 3 h 35"/>
              <a:gd name="T18" fmla="*/ 5 w 11"/>
              <a:gd name="T19" fmla="*/ 1 h 35"/>
              <a:gd name="T20" fmla="*/ 5 w 11"/>
              <a:gd name="T21" fmla="*/ 1 h 35"/>
              <a:gd name="T22" fmla="*/ 6 w 11"/>
              <a:gd name="T23" fmla="*/ 0 h 35"/>
              <a:gd name="T24" fmla="*/ 6 w 11"/>
              <a:gd name="T25" fmla="*/ 0 h 35"/>
              <a:gd name="T26" fmla="*/ 8 w 11"/>
              <a:gd name="T27" fmla="*/ 0 h 35"/>
              <a:gd name="T28" fmla="*/ 11 w 11"/>
              <a:gd name="T29" fmla="*/ 0 h 35"/>
              <a:gd name="T30" fmla="*/ 11 w 11"/>
              <a:gd name="T31" fmla="*/ 5 h 35"/>
              <a:gd name="T32" fmla="*/ 8 w 11"/>
              <a:gd name="T33" fmla="*/ 5 h 35"/>
              <a:gd name="T34" fmla="*/ 8 w 11"/>
              <a:gd name="T35" fmla="*/ 5 h 35"/>
              <a:gd name="T36" fmla="*/ 8 w 11"/>
              <a:gd name="T37" fmla="*/ 5 h 35"/>
              <a:gd name="T38" fmla="*/ 7 w 11"/>
              <a:gd name="T39" fmla="*/ 6 h 35"/>
              <a:gd name="T40" fmla="*/ 7 w 11"/>
              <a:gd name="T41" fmla="*/ 10 h 35"/>
              <a:gd name="T42" fmla="*/ 11 w 11"/>
              <a:gd name="T43" fmla="*/ 10 h 35"/>
              <a:gd name="T44" fmla="*/ 11 w 11"/>
              <a:gd name="T45" fmla="*/ 14 h 35"/>
              <a:gd name="T46" fmla="*/ 7 w 11"/>
              <a:gd name="T47" fmla="*/ 14 h 35"/>
              <a:gd name="T48" fmla="*/ 7 w 11"/>
              <a:gd name="T49" fmla="*/ 35 h 35"/>
              <a:gd name="T50" fmla="*/ 2 w 11"/>
              <a:gd name="T51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" h="35">
                <a:moveTo>
                  <a:pt x="2" y="35"/>
                </a:moveTo>
                <a:lnTo>
                  <a:pt x="2" y="14"/>
                </a:lnTo>
                <a:lnTo>
                  <a:pt x="0" y="14"/>
                </a:lnTo>
                <a:lnTo>
                  <a:pt x="0" y="10"/>
                </a:lnTo>
                <a:lnTo>
                  <a:pt x="2" y="10"/>
                </a:lnTo>
                <a:lnTo>
                  <a:pt x="2" y="6"/>
                </a:lnTo>
                <a:lnTo>
                  <a:pt x="2" y="6"/>
                </a:lnTo>
                <a:lnTo>
                  <a:pt x="3" y="3"/>
                </a:lnTo>
                <a:lnTo>
                  <a:pt x="3" y="3"/>
                </a:lnTo>
                <a:lnTo>
                  <a:pt x="5" y="1"/>
                </a:lnTo>
                <a:lnTo>
                  <a:pt x="5" y="1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  <a:lnTo>
                  <a:pt x="11" y="5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10"/>
                </a:lnTo>
                <a:lnTo>
                  <a:pt x="11" y="10"/>
                </a:lnTo>
                <a:lnTo>
                  <a:pt x="11" y="14"/>
                </a:lnTo>
                <a:lnTo>
                  <a:pt x="7" y="14"/>
                </a:lnTo>
                <a:lnTo>
                  <a:pt x="7" y="35"/>
                </a:lnTo>
                <a:lnTo>
                  <a:pt x="2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03" name="Freeform 1329">
            <a:extLst>
              <a:ext uri="{FF2B5EF4-FFF2-40B4-BE49-F238E27FC236}">
                <a16:creationId xmlns:a16="http://schemas.microsoft.com/office/drawing/2014/main" id="{CD4E6274-E4A7-4E1E-AE56-36BFC1A40226}"/>
              </a:ext>
            </a:extLst>
          </p:cNvPr>
          <p:cNvSpPr>
            <a:spLocks noEditPoints="1"/>
          </p:cNvSpPr>
          <p:nvPr/>
        </p:nvSpPr>
        <p:spPr bwMode="auto">
          <a:xfrm>
            <a:off x="6436755" y="6240646"/>
            <a:ext cx="23813" cy="39688"/>
          </a:xfrm>
          <a:custGeom>
            <a:avLst/>
            <a:gdLst>
              <a:gd name="T0" fmla="*/ 0 w 15"/>
              <a:gd name="T1" fmla="*/ 9 h 25"/>
              <a:gd name="T2" fmla="*/ 0 w 15"/>
              <a:gd name="T3" fmla="*/ 9 h 25"/>
              <a:gd name="T4" fmla="*/ 0 w 15"/>
              <a:gd name="T5" fmla="*/ 5 h 25"/>
              <a:gd name="T6" fmla="*/ 0 w 15"/>
              <a:gd name="T7" fmla="*/ 5 h 25"/>
              <a:gd name="T8" fmla="*/ 2 w 15"/>
              <a:gd name="T9" fmla="*/ 4 h 25"/>
              <a:gd name="T10" fmla="*/ 2 w 15"/>
              <a:gd name="T11" fmla="*/ 4 h 25"/>
              <a:gd name="T12" fmla="*/ 4 w 15"/>
              <a:gd name="T13" fmla="*/ 0 h 25"/>
              <a:gd name="T14" fmla="*/ 4 w 15"/>
              <a:gd name="T15" fmla="*/ 0 h 25"/>
              <a:gd name="T16" fmla="*/ 8 w 15"/>
              <a:gd name="T17" fmla="*/ 0 h 25"/>
              <a:gd name="T18" fmla="*/ 8 w 15"/>
              <a:gd name="T19" fmla="*/ 0 h 25"/>
              <a:gd name="T20" fmla="*/ 12 w 15"/>
              <a:gd name="T21" fmla="*/ 0 h 25"/>
              <a:gd name="T22" fmla="*/ 12 w 15"/>
              <a:gd name="T23" fmla="*/ 0 h 25"/>
              <a:gd name="T24" fmla="*/ 15 w 15"/>
              <a:gd name="T25" fmla="*/ 4 h 25"/>
              <a:gd name="T26" fmla="*/ 15 w 15"/>
              <a:gd name="T27" fmla="*/ 4 h 25"/>
              <a:gd name="T28" fmla="*/ 15 w 15"/>
              <a:gd name="T29" fmla="*/ 5 h 25"/>
              <a:gd name="T30" fmla="*/ 15 w 15"/>
              <a:gd name="T31" fmla="*/ 5 h 25"/>
              <a:gd name="T32" fmla="*/ 15 w 15"/>
              <a:gd name="T33" fmla="*/ 9 h 25"/>
              <a:gd name="T34" fmla="*/ 15 w 15"/>
              <a:gd name="T35" fmla="*/ 16 h 25"/>
              <a:gd name="T36" fmla="*/ 15 w 15"/>
              <a:gd name="T37" fmla="*/ 16 h 25"/>
              <a:gd name="T38" fmla="*/ 15 w 15"/>
              <a:gd name="T39" fmla="*/ 20 h 25"/>
              <a:gd name="T40" fmla="*/ 15 w 15"/>
              <a:gd name="T41" fmla="*/ 20 h 25"/>
              <a:gd name="T42" fmla="*/ 15 w 15"/>
              <a:gd name="T43" fmla="*/ 22 h 25"/>
              <a:gd name="T44" fmla="*/ 15 w 15"/>
              <a:gd name="T45" fmla="*/ 22 h 25"/>
              <a:gd name="T46" fmla="*/ 12 w 15"/>
              <a:gd name="T47" fmla="*/ 25 h 25"/>
              <a:gd name="T48" fmla="*/ 12 w 15"/>
              <a:gd name="T49" fmla="*/ 25 h 25"/>
              <a:gd name="T50" fmla="*/ 8 w 15"/>
              <a:gd name="T51" fmla="*/ 25 h 25"/>
              <a:gd name="T52" fmla="*/ 8 w 15"/>
              <a:gd name="T53" fmla="*/ 25 h 25"/>
              <a:gd name="T54" fmla="*/ 4 w 15"/>
              <a:gd name="T55" fmla="*/ 25 h 25"/>
              <a:gd name="T56" fmla="*/ 4 w 15"/>
              <a:gd name="T57" fmla="*/ 25 h 25"/>
              <a:gd name="T58" fmla="*/ 2 w 15"/>
              <a:gd name="T59" fmla="*/ 22 h 25"/>
              <a:gd name="T60" fmla="*/ 2 w 15"/>
              <a:gd name="T61" fmla="*/ 22 h 25"/>
              <a:gd name="T62" fmla="*/ 0 w 15"/>
              <a:gd name="T63" fmla="*/ 20 h 25"/>
              <a:gd name="T64" fmla="*/ 0 w 15"/>
              <a:gd name="T65" fmla="*/ 20 h 25"/>
              <a:gd name="T66" fmla="*/ 0 w 15"/>
              <a:gd name="T67" fmla="*/ 16 h 25"/>
              <a:gd name="T68" fmla="*/ 0 w 15"/>
              <a:gd name="T69" fmla="*/ 9 h 25"/>
              <a:gd name="T70" fmla="*/ 5 w 15"/>
              <a:gd name="T71" fmla="*/ 17 h 25"/>
              <a:gd name="T72" fmla="*/ 5 w 15"/>
              <a:gd name="T73" fmla="*/ 17 h 25"/>
              <a:gd name="T74" fmla="*/ 7 w 15"/>
              <a:gd name="T75" fmla="*/ 20 h 25"/>
              <a:gd name="T76" fmla="*/ 7 w 15"/>
              <a:gd name="T77" fmla="*/ 20 h 25"/>
              <a:gd name="T78" fmla="*/ 8 w 15"/>
              <a:gd name="T79" fmla="*/ 20 h 25"/>
              <a:gd name="T80" fmla="*/ 8 w 15"/>
              <a:gd name="T81" fmla="*/ 20 h 25"/>
              <a:gd name="T82" fmla="*/ 10 w 15"/>
              <a:gd name="T83" fmla="*/ 20 h 25"/>
              <a:gd name="T84" fmla="*/ 10 w 15"/>
              <a:gd name="T85" fmla="*/ 20 h 25"/>
              <a:gd name="T86" fmla="*/ 10 w 15"/>
              <a:gd name="T87" fmla="*/ 17 h 25"/>
              <a:gd name="T88" fmla="*/ 10 w 15"/>
              <a:gd name="T89" fmla="*/ 7 h 25"/>
              <a:gd name="T90" fmla="*/ 10 w 15"/>
              <a:gd name="T91" fmla="*/ 7 h 25"/>
              <a:gd name="T92" fmla="*/ 10 w 15"/>
              <a:gd name="T93" fmla="*/ 5 h 25"/>
              <a:gd name="T94" fmla="*/ 10 w 15"/>
              <a:gd name="T95" fmla="*/ 5 h 25"/>
              <a:gd name="T96" fmla="*/ 8 w 15"/>
              <a:gd name="T97" fmla="*/ 5 h 25"/>
              <a:gd name="T98" fmla="*/ 8 w 15"/>
              <a:gd name="T99" fmla="*/ 5 h 25"/>
              <a:gd name="T100" fmla="*/ 7 w 15"/>
              <a:gd name="T101" fmla="*/ 5 h 25"/>
              <a:gd name="T102" fmla="*/ 7 w 15"/>
              <a:gd name="T103" fmla="*/ 5 h 25"/>
              <a:gd name="T104" fmla="*/ 5 w 15"/>
              <a:gd name="T105" fmla="*/ 7 h 25"/>
              <a:gd name="T106" fmla="*/ 5 w 15"/>
              <a:gd name="T107" fmla="*/ 1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5">
                <a:moveTo>
                  <a:pt x="0" y="9"/>
                </a:move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2" y="4"/>
                </a:lnTo>
                <a:lnTo>
                  <a:pt x="2" y="4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15" y="4"/>
                </a:lnTo>
                <a:lnTo>
                  <a:pt x="15" y="4"/>
                </a:lnTo>
                <a:lnTo>
                  <a:pt x="15" y="5"/>
                </a:lnTo>
                <a:lnTo>
                  <a:pt x="15" y="5"/>
                </a:lnTo>
                <a:lnTo>
                  <a:pt x="15" y="9"/>
                </a:lnTo>
                <a:lnTo>
                  <a:pt x="15" y="16"/>
                </a:lnTo>
                <a:lnTo>
                  <a:pt x="15" y="16"/>
                </a:lnTo>
                <a:lnTo>
                  <a:pt x="15" y="20"/>
                </a:lnTo>
                <a:lnTo>
                  <a:pt x="15" y="20"/>
                </a:lnTo>
                <a:lnTo>
                  <a:pt x="15" y="22"/>
                </a:lnTo>
                <a:lnTo>
                  <a:pt x="15" y="22"/>
                </a:lnTo>
                <a:lnTo>
                  <a:pt x="12" y="25"/>
                </a:lnTo>
                <a:lnTo>
                  <a:pt x="12" y="25"/>
                </a:lnTo>
                <a:lnTo>
                  <a:pt x="8" y="25"/>
                </a:lnTo>
                <a:lnTo>
                  <a:pt x="8" y="25"/>
                </a:lnTo>
                <a:lnTo>
                  <a:pt x="4" y="25"/>
                </a:lnTo>
                <a:lnTo>
                  <a:pt x="4" y="25"/>
                </a:lnTo>
                <a:lnTo>
                  <a:pt x="2" y="22"/>
                </a:lnTo>
                <a:lnTo>
                  <a:pt x="2" y="22"/>
                </a:lnTo>
                <a:lnTo>
                  <a:pt x="0" y="20"/>
                </a:lnTo>
                <a:lnTo>
                  <a:pt x="0" y="20"/>
                </a:lnTo>
                <a:lnTo>
                  <a:pt x="0" y="16"/>
                </a:lnTo>
                <a:lnTo>
                  <a:pt x="0" y="9"/>
                </a:lnTo>
                <a:close/>
                <a:moveTo>
                  <a:pt x="5" y="17"/>
                </a:moveTo>
                <a:lnTo>
                  <a:pt x="5" y="17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5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04" name="Freeform 1330">
            <a:extLst>
              <a:ext uri="{FF2B5EF4-FFF2-40B4-BE49-F238E27FC236}">
                <a16:creationId xmlns:a16="http://schemas.microsoft.com/office/drawing/2014/main" id="{536F0164-B32D-493B-BC53-3730DADD0B2B}"/>
              </a:ext>
            </a:extLst>
          </p:cNvPr>
          <p:cNvSpPr>
            <a:spLocks/>
          </p:cNvSpPr>
          <p:nvPr/>
        </p:nvSpPr>
        <p:spPr bwMode="auto">
          <a:xfrm>
            <a:off x="6466918" y="6240646"/>
            <a:ext cx="20638" cy="39688"/>
          </a:xfrm>
          <a:custGeom>
            <a:avLst/>
            <a:gdLst>
              <a:gd name="T0" fmla="*/ 0 w 13"/>
              <a:gd name="T1" fmla="*/ 25 h 25"/>
              <a:gd name="T2" fmla="*/ 0 w 13"/>
              <a:gd name="T3" fmla="*/ 0 h 25"/>
              <a:gd name="T4" fmla="*/ 5 w 13"/>
              <a:gd name="T5" fmla="*/ 0 h 25"/>
              <a:gd name="T6" fmla="*/ 5 w 13"/>
              <a:gd name="T7" fmla="*/ 2 h 25"/>
              <a:gd name="T8" fmla="*/ 5 w 13"/>
              <a:gd name="T9" fmla="*/ 2 h 25"/>
              <a:gd name="T10" fmla="*/ 9 w 13"/>
              <a:gd name="T11" fmla="*/ 0 h 25"/>
              <a:gd name="T12" fmla="*/ 9 w 13"/>
              <a:gd name="T13" fmla="*/ 0 h 25"/>
              <a:gd name="T14" fmla="*/ 13 w 13"/>
              <a:gd name="T15" fmla="*/ 0 h 25"/>
              <a:gd name="T16" fmla="*/ 13 w 13"/>
              <a:gd name="T17" fmla="*/ 5 h 25"/>
              <a:gd name="T18" fmla="*/ 13 w 13"/>
              <a:gd name="T19" fmla="*/ 5 h 25"/>
              <a:gd name="T20" fmla="*/ 11 w 13"/>
              <a:gd name="T21" fmla="*/ 5 h 25"/>
              <a:gd name="T22" fmla="*/ 11 w 13"/>
              <a:gd name="T23" fmla="*/ 5 h 25"/>
              <a:gd name="T24" fmla="*/ 9 w 13"/>
              <a:gd name="T25" fmla="*/ 5 h 25"/>
              <a:gd name="T26" fmla="*/ 9 w 13"/>
              <a:gd name="T27" fmla="*/ 5 h 25"/>
              <a:gd name="T28" fmla="*/ 8 w 13"/>
              <a:gd name="T29" fmla="*/ 6 h 25"/>
              <a:gd name="T30" fmla="*/ 8 w 13"/>
              <a:gd name="T31" fmla="*/ 6 h 25"/>
              <a:gd name="T32" fmla="*/ 6 w 13"/>
              <a:gd name="T33" fmla="*/ 7 h 25"/>
              <a:gd name="T34" fmla="*/ 6 w 13"/>
              <a:gd name="T35" fmla="*/ 7 h 25"/>
              <a:gd name="T36" fmla="*/ 5 w 13"/>
              <a:gd name="T37" fmla="*/ 10 h 25"/>
              <a:gd name="T38" fmla="*/ 5 w 13"/>
              <a:gd name="T39" fmla="*/ 25 h 25"/>
              <a:gd name="T40" fmla="*/ 0 w 13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9" y="0"/>
                </a:lnTo>
                <a:lnTo>
                  <a:pt x="9" y="0"/>
                </a:lnTo>
                <a:lnTo>
                  <a:pt x="13" y="0"/>
                </a:lnTo>
                <a:lnTo>
                  <a:pt x="13" y="5"/>
                </a:lnTo>
                <a:lnTo>
                  <a:pt x="13" y="5"/>
                </a:lnTo>
                <a:lnTo>
                  <a:pt x="11" y="5"/>
                </a:lnTo>
                <a:lnTo>
                  <a:pt x="11" y="5"/>
                </a:lnTo>
                <a:lnTo>
                  <a:pt x="9" y="5"/>
                </a:lnTo>
                <a:lnTo>
                  <a:pt x="9" y="5"/>
                </a:lnTo>
                <a:lnTo>
                  <a:pt x="8" y="6"/>
                </a:lnTo>
                <a:lnTo>
                  <a:pt x="8" y="6"/>
                </a:lnTo>
                <a:lnTo>
                  <a:pt x="6" y="7"/>
                </a:lnTo>
                <a:lnTo>
                  <a:pt x="6" y="7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05" name="Freeform 1331">
            <a:extLst>
              <a:ext uri="{FF2B5EF4-FFF2-40B4-BE49-F238E27FC236}">
                <a16:creationId xmlns:a16="http://schemas.microsoft.com/office/drawing/2014/main" id="{67E0B6F4-C785-488F-969D-31C50BB180F8}"/>
              </a:ext>
            </a:extLst>
          </p:cNvPr>
          <p:cNvSpPr>
            <a:spLocks/>
          </p:cNvSpPr>
          <p:nvPr/>
        </p:nvSpPr>
        <p:spPr bwMode="auto">
          <a:xfrm>
            <a:off x="6489143" y="6240646"/>
            <a:ext cx="25400" cy="39688"/>
          </a:xfrm>
          <a:custGeom>
            <a:avLst/>
            <a:gdLst>
              <a:gd name="T0" fmla="*/ 0 w 16"/>
              <a:gd name="T1" fmla="*/ 25 h 25"/>
              <a:gd name="T2" fmla="*/ 0 w 16"/>
              <a:gd name="T3" fmla="*/ 0 h 25"/>
              <a:gd name="T4" fmla="*/ 5 w 16"/>
              <a:gd name="T5" fmla="*/ 0 h 25"/>
              <a:gd name="T6" fmla="*/ 5 w 16"/>
              <a:gd name="T7" fmla="*/ 2 h 25"/>
              <a:gd name="T8" fmla="*/ 6 w 16"/>
              <a:gd name="T9" fmla="*/ 2 h 25"/>
              <a:gd name="T10" fmla="*/ 6 w 16"/>
              <a:gd name="T11" fmla="*/ 2 h 25"/>
              <a:gd name="T12" fmla="*/ 7 w 16"/>
              <a:gd name="T13" fmla="*/ 0 h 25"/>
              <a:gd name="T14" fmla="*/ 7 w 16"/>
              <a:gd name="T15" fmla="*/ 0 h 25"/>
              <a:gd name="T16" fmla="*/ 10 w 16"/>
              <a:gd name="T17" fmla="*/ 0 h 25"/>
              <a:gd name="T18" fmla="*/ 10 w 16"/>
              <a:gd name="T19" fmla="*/ 0 h 25"/>
              <a:gd name="T20" fmla="*/ 12 w 16"/>
              <a:gd name="T21" fmla="*/ 0 h 25"/>
              <a:gd name="T22" fmla="*/ 12 w 16"/>
              <a:gd name="T23" fmla="*/ 0 h 25"/>
              <a:gd name="T24" fmla="*/ 14 w 16"/>
              <a:gd name="T25" fmla="*/ 1 h 25"/>
              <a:gd name="T26" fmla="*/ 14 w 16"/>
              <a:gd name="T27" fmla="*/ 1 h 25"/>
              <a:gd name="T28" fmla="*/ 15 w 16"/>
              <a:gd name="T29" fmla="*/ 2 h 25"/>
              <a:gd name="T30" fmla="*/ 15 w 16"/>
              <a:gd name="T31" fmla="*/ 2 h 25"/>
              <a:gd name="T32" fmla="*/ 16 w 16"/>
              <a:gd name="T33" fmla="*/ 6 h 25"/>
              <a:gd name="T34" fmla="*/ 16 w 16"/>
              <a:gd name="T35" fmla="*/ 25 h 25"/>
              <a:gd name="T36" fmla="*/ 11 w 16"/>
              <a:gd name="T37" fmla="*/ 25 h 25"/>
              <a:gd name="T38" fmla="*/ 11 w 16"/>
              <a:gd name="T39" fmla="*/ 7 h 25"/>
              <a:gd name="T40" fmla="*/ 11 w 16"/>
              <a:gd name="T41" fmla="*/ 7 h 25"/>
              <a:gd name="T42" fmla="*/ 10 w 16"/>
              <a:gd name="T43" fmla="*/ 5 h 25"/>
              <a:gd name="T44" fmla="*/ 10 w 16"/>
              <a:gd name="T45" fmla="*/ 5 h 25"/>
              <a:gd name="T46" fmla="*/ 9 w 16"/>
              <a:gd name="T47" fmla="*/ 5 h 25"/>
              <a:gd name="T48" fmla="*/ 9 w 16"/>
              <a:gd name="T49" fmla="*/ 5 h 25"/>
              <a:gd name="T50" fmla="*/ 6 w 16"/>
              <a:gd name="T51" fmla="*/ 5 h 25"/>
              <a:gd name="T52" fmla="*/ 6 w 16"/>
              <a:gd name="T53" fmla="*/ 5 h 25"/>
              <a:gd name="T54" fmla="*/ 5 w 16"/>
              <a:gd name="T55" fmla="*/ 9 h 25"/>
              <a:gd name="T56" fmla="*/ 5 w 16"/>
              <a:gd name="T57" fmla="*/ 25 h 25"/>
              <a:gd name="T58" fmla="*/ 0 w 16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6" y="2"/>
                </a:lnTo>
                <a:lnTo>
                  <a:pt x="6" y="2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5" y="2"/>
                </a:lnTo>
                <a:lnTo>
                  <a:pt x="15" y="2"/>
                </a:lnTo>
                <a:lnTo>
                  <a:pt x="16" y="6"/>
                </a:lnTo>
                <a:lnTo>
                  <a:pt x="16" y="25"/>
                </a:lnTo>
                <a:lnTo>
                  <a:pt x="11" y="25"/>
                </a:lnTo>
                <a:lnTo>
                  <a:pt x="11" y="7"/>
                </a:lnTo>
                <a:lnTo>
                  <a:pt x="11" y="7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6" y="5"/>
                </a:lnTo>
                <a:lnTo>
                  <a:pt x="6" y="5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06" name="Freeform 1332">
            <a:extLst>
              <a:ext uri="{FF2B5EF4-FFF2-40B4-BE49-F238E27FC236}">
                <a16:creationId xmlns:a16="http://schemas.microsoft.com/office/drawing/2014/main" id="{F37C31F4-9502-4BDC-9137-16ED243CB1AD}"/>
              </a:ext>
            </a:extLst>
          </p:cNvPr>
          <p:cNvSpPr>
            <a:spLocks noEditPoints="1"/>
          </p:cNvSpPr>
          <p:nvPr/>
        </p:nvSpPr>
        <p:spPr bwMode="auto">
          <a:xfrm>
            <a:off x="6520893" y="6224771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07" name="Freeform 1333">
            <a:extLst>
              <a:ext uri="{FF2B5EF4-FFF2-40B4-BE49-F238E27FC236}">
                <a16:creationId xmlns:a16="http://schemas.microsoft.com/office/drawing/2014/main" id="{9AB486F7-4497-4CCE-8F8C-CB3687A9A7EB}"/>
              </a:ext>
            </a:extLst>
          </p:cNvPr>
          <p:cNvSpPr>
            <a:spLocks/>
          </p:cNvSpPr>
          <p:nvPr/>
        </p:nvSpPr>
        <p:spPr bwMode="auto">
          <a:xfrm>
            <a:off x="6535180" y="6240646"/>
            <a:ext cx="25400" cy="39688"/>
          </a:xfrm>
          <a:custGeom>
            <a:avLst/>
            <a:gdLst>
              <a:gd name="T0" fmla="*/ 16 w 16"/>
              <a:gd name="T1" fmla="*/ 0 h 25"/>
              <a:gd name="T2" fmla="*/ 16 w 16"/>
              <a:gd name="T3" fmla="*/ 25 h 25"/>
              <a:gd name="T4" fmla="*/ 11 w 16"/>
              <a:gd name="T5" fmla="*/ 25 h 25"/>
              <a:gd name="T6" fmla="*/ 11 w 16"/>
              <a:gd name="T7" fmla="*/ 22 h 25"/>
              <a:gd name="T8" fmla="*/ 10 w 16"/>
              <a:gd name="T9" fmla="*/ 22 h 25"/>
              <a:gd name="T10" fmla="*/ 10 w 16"/>
              <a:gd name="T11" fmla="*/ 22 h 25"/>
              <a:gd name="T12" fmla="*/ 9 w 16"/>
              <a:gd name="T13" fmla="*/ 25 h 25"/>
              <a:gd name="T14" fmla="*/ 9 w 16"/>
              <a:gd name="T15" fmla="*/ 25 h 25"/>
              <a:gd name="T16" fmla="*/ 6 w 16"/>
              <a:gd name="T17" fmla="*/ 25 h 25"/>
              <a:gd name="T18" fmla="*/ 6 w 16"/>
              <a:gd name="T19" fmla="*/ 25 h 25"/>
              <a:gd name="T20" fmla="*/ 4 w 16"/>
              <a:gd name="T21" fmla="*/ 25 h 25"/>
              <a:gd name="T22" fmla="*/ 4 w 16"/>
              <a:gd name="T23" fmla="*/ 25 h 25"/>
              <a:gd name="T24" fmla="*/ 2 w 16"/>
              <a:gd name="T25" fmla="*/ 24 h 25"/>
              <a:gd name="T26" fmla="*/ 2 w 16"/>
              <a:gd name="T27" fmla="*/ 24 h 25"/>
              <a:gd name="T28" fmla="*/ 1 w 16"/>
              <a:gd name="T29" fmla="*/ 22 h 25"/>
              <a:gd name="T30" fmla="*/ 1 w 16"/>
              <a:gd name="T31" fmla="*/ 22 h 25"/>
              <a:gd name="T32" fmla="*/ 0 w 16"/>
              <a:gd name="T33" fmla="*/ 19 h 25"/>
              <a:gd name="T34" fmla="*/ 0 w 16"/>
              <a:gd name="T35" fmla="*/ 0 h 25"/>
              <a:gd name="T36" fmla="*/ 5 w 16"/>
              <a:gd name="T37" fmla="*/ 0 h 25"/>
              <a:gd name="T38" fmla="*/ 5 w 16"/>
              <a:gd name="T39" fmla="*/ 17 h 25"/>
              <a:gd name="T40" fmla="*/ 5 w 16"/>
              <a:gd name="T41" fmla="*/ 17 h 25"/>
              <a:gd name="T42" fmla="*/ 6 w 16"/>
              <a:gd name="T43" fmla="*/ 20 h 25"/>
              <a:gd name="T44" fmla="*/ 6 w 16"/>
              <a:gd name="T45" fmla="*/ 20 h 25"/>
              <a:gd name="T46" fmla="*/ 7 w 16"/>
              <a:gd name="T47" fmla="*/ 20 h 25"/>
              <a:gd name="T48" fmla="*/ 7 w 16"/>
              <a:gd name="T49" fmla="*/ 20 h 25"/>
              <a:gd name="T50" fmla="*/ 10 w 16"/>
              <a:gd name="T51" fmla="*/ 20 h 25"/>
              <a:gd name="T52" fmla="*/ 10 w 16"/>
              <a:gd name="T53" fmla="*/ 20 h 25"/>
              <a:gd name="T54" fmla="*/ 11 w 16"/>
              <a:gd name="T55" fmla="*/ 17 h 25"/>
              <a:gd name="T56" fmla="*/ 11 w 16"/>
              <a:gd name="T57" fmla="*/ 0 h 25"/>
              <a:gd name="T58" fmla="*/ 16 w 16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5">
                <a:moveTo>
                  <a:pt x="16" y="0"/>
                </a:moveTo>
                <a:lnTo>
                  <a:pt x="16" y="25"/>
                </a:lnTo>
                <a:lnTo>
                  <a:pt x="11" y="25"/>
                </a:lnTo>
                <a:lnTo>
                  <a:pt x="11" y="22"/>
                </a:lnTo>
                <a:lnTo>
                  <a:pt x="10" y="22"/>
                </a:lnTo>
                <a:lnTo>
                  <a:pt x="10" y="22"/>
                </a:lnTo>
                <a:lnTo>
                  <a:pt x="9" y="25"/>
                </a:lnTo>
                <a:lnTo>
                  <a:pt x="9" y="25"/>
                </a:lnTo>
                <a:lnTo>
                  <a:pt x="6" y="25"/>
                </a:lnTo>
                <a:lnTo>
                  <a:pt x="6" y="25"/>
                </a:lnTo>
                <a:lnTo>
                  <a:pt x="4" y="25"/>
                </a:lnTo>
                <a:lnTo>
                  <a:pt x="4" y="25"/>
                </a:lnTo>
                <a:lnTo>
                  <a:pt x="2" y="24"/>
                </a:lnTo>
                <a:lnTo>
                  <a:pt x="2" y="24"/>
                </a:lnTo>
                <a:lnTo>
                  <a:pt x="1" y="22"/>
                </a:lnTo>
                <a:lnTo>
                  <a:pt x="1" y="22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7"/>
                </a:lnTo>
                <a:lnTo>
                  <a:pt x="5" y="17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1" y="17"/>
                </a:lnTo>
                <a:lnTo>
                  <a:pt x="11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08" name="Freeform 1334">
            <a:extLst>
              <a:ext uri="{FF2B5EF4-FFF2-40B4-BE49-F238E27FC236}">
                <a16:creationId xmlns:a16="http://schemas.microsoft.com/office/drawing/2014/main" id="{3C11EA5E-7AE7-438D-8B72-F732F17DDB13}"/>
              </a:ext>
            </a:extLst>
          </p:cNvPr>
          <p:cNvSpPr>
            <a:spLocks/>
          </p:cNvSpPr>
          <p:nvPr/>
        </p:nvSpPr>
        <p:spPr bwMode="auto">
          <a:xfrm>
            <a:off x="6566930" y="6240646"/>
            <a:ext cx="39688" cy="39688"/>
          </a:xfrm>
          <a:custGeom>
            <a:avLst/>
            <a:gdLst>
              <a:gd name="T0" fmla="*/ 0 w 25"/>
              <a:gd name="T1" fmla="*/ 25 h 25"/>
              <a:gd name="T2" fmla="*/ 0 w 25"/>
              <a:gd name="T3" fmla="*/ 0 h 25"/>
              <a:gd name="T4" fmla="*/ 5 w 25"/>
              <a:gd name="T5" fmla="*/ 0 h 25"/>
              <a:gd name="T6" fmla="*/ 5 w 25"/>
              <a:gd name="T7" fmla="*/ 2 h 25"/>
              <a:gd name="T8" fmla="*/ 5 w 25"/>
              <a:gd name="T9" fmla="*/ 2 h 25"/>
              <a:gd name="T10" fmla="*/ 5 w 25"/>
              <a:gd name="T11" fmla="*/ 2 h 25"/>
              <a:gd name="T12" fmla="*/ 7 w 25"/>
              <a:gd name="T13" fmla="*/ 0 h 25"/>
              <a:gd name="T14" fmla="*/ 7 w 25"/>
              <a:gd name="T15" fmla="*/ 0 h 25"/>
              <a:gd name="T16" fmla="*/ 10 w 25"/>
              <a:gd name="T17" fmla="*/ 0 h 25"/>
              <a:gd name="T18" fmla="*/ 10 w 25"/>
              <a:gd name="T19" fmla="*/ 0 h 25"/>
              <a:gd name="T20" fmla="*/ 12 w 25"/>
              <a:gd name="T21" fmla="*/ 0 h 25"/>
              <a:gd name="T22" fmla="*/ 12 w 25"/>
              <a:gd name="T23" fmla="*/ 0 h 25"/>
              <a:gd name="T24" fmla="*/ 15 w 25"/>
              <a:gd name="T25" fmla="*/ 2 h 25"/>
              <a:gd name="T26" fmla="*/ 15 w 25"/>
              <a:gd name="T27" fmla="*/ 2 h 25"/>
              <a:gd name="T28" fmla="*/ 16 w 25"/>
              <a:gd name="T29" fmla="*/ 0 h 25"/>
              <a:gd name="T30" fmla="*/ 16 w 25"/>
              <a:gd name="T31" fmla="*/ 0 h 25"/>
              <a:gd name="T32" fmla="*/ 20 w 25"/>
              <a:gd name="T33" fmla="*/ 0 h 25"/>
              <a:gd name="T34" fmla="*/ 20 w 25"/>
              <a:gd name="T35" fmla="*/ 0 h 25"/>
              <a:gd name="T36" fmla="*/ 21 w 25"/>
              <a:gd name="T37" fmla="*/ 0 h 25"/>
              <a:gd name="T38" fmla="*/ 21 w 25"/>
              <a:gd name="T39" fmla="*/ 0 h 25"/>
              <a:gd name="T40" fmla="*/ 24 w 25"/>
              <a:gd name="T41" fmla="*/ 1 h 25"/>
              <a:gd name="T42" fmla="*/ 24 w 25"/>
              <a:gd name="T43" fmla="*/ 1 h 25"/>
              <a:gd name="T44" fmla="*/ 25 w 25"/>
              <a:gd name="T45" fmla="*/ 2 h 25"/>
              <a:gd name="T46" fmla="*/ 25 w 25"/>
              <a:gd name="T47" fmla="*/ 2 h 25"/>
              <a:gd name="T48" fmla="*/ 25 w 25"/>
              <a:gd name="T49" fmla="*/ 6 h 25"/>
              <a:gd name="T50" fmla="*/ 25 w 25"/>
              <a:gd name="T51" fmla="*/ 25 h 25"/>
              <a:gd name="T52" fmla="*/ 20 w 25"/>
              <a:gd name="T53" fmla="*/ 25 h 25"/>
              <a:gd name="T54" fmla="*/ 20 w 25"/>
              <a:gd name="T55" fmla="*/ 7 h 25"/>
              <a:gd name="T56" fmla="*/ 20 w 25"/>
              <a:gd name="T57" fmla="*/ 7 h 25"/>
              <a:gd name="T58" fmla="*/ 20 w 25"/>
              <a:gd name="T59" fmla="*/ 5 h 25"/>
              <a:gd name="T60" fmla="*/ 20 w 25"/>
              <a:gd name="T61" fmla="*/ 5 h 25"/>
              <a:gd name="T62" fmla="*/ 17 w 25"/>
              <a:gd name="T63" fmla="*/ 5 h 25"/>
              <a:gd name="T64" fmla="*/ 17 w 25"/>
              <a:gd name="T65" fmla="*/ 5 h 25"/>
              <a:gd name="T66" fmla="*/ 16 w 25"/>
              <a:gd name="T67" fmla="*/ 5 h 25"/>
              <a:gd name="T68" fmla="*/ 16 w 25"/>
              <a:gd name="T69" fmla="*/ 5 h 25"/>
              <a:gd name="T70" fmla="*/ 15 w 25"/>
              <a:gd name="T71" fmla="*/ 9 h 25"/>
              <a:gd name="T72" fmla="*/ 15 w 25"/>
              <a:gd name="T73" fmla="*/ 25 h 25"/>
              <a:gd name="T74" fmla="*/ 10 w 25"/>
              <a:gd name="T75" fmla="*/ 25 h 25"/>
              <a:gd name="T76" fmla="*/ 10 w 25"/>
              <a:gd name="T77" fmla="*/ 7 h 25"/>
              <a:gd name="T78" fmla="*/ 10 w 25"/>
              <a:gd name="T79" fmla="*/ 7 h 25"/>
              <a:gd name="T80" fmla="*/ 10 w 25"/>
              <a:gd name="T81" fmla="*/ 5 h 25"/>
              <a:gd name="T82" fmla="*/ 10 w 25"/>
              <a:gd name="T83" fmla="*/ 5 h 25"/>
              <a:gd name="T84" fmla="*/ 7 w 25"/>
              <a:gd name="T85" fmla="*/ 5 h 25"/>
              <a:gd name="T86" fmla="*/ 7 w 25"/>
              <a:gd name="T87" fmla="*/ 5 h 25"/>
              <a:gd name="T88" fmla="*/ 5 w 25"/>
              <a:gd name="T89" fmla="*/ 5 h 25"/>
              <a:gd name="T90" fmla="*/ 5 w 25"/>
              <a:gd name="T91" fmla="*/ 5 h 25"/>
              <a:gd name="T92" fmla="*/ 5 w 25"/>
              <a:gd name="T93" fmla="*/ 9 h 25"/>
              <a:gd name="T94" fmla="*/ 5 w 25"/>
              <a:gd name="T95" fmla="*/ 25 h 25"/>
              <a:gd name="T96" fmla="*/ 0 w 25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5" y="2"/>
                </a:lnTo>
                <a:lnTo>
                  <a:pt x="15" y="2"/>
                </a:lnTo>
                <a:lnTo>
                  <a:pt x="16" y="0"/>
                </a:lnTo>
                <a:lnTo>
                  <a:pt x="16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4" y="1"/>
                </a:lnTo>
                <a:lnTo>
                  <a:pt x="24" y="1"/>
                </a:lnTo>
                <a:lnTo>
                  <a:pt x="25" y="2"/>
                </a:lnTo>
                <a:lnTo>
                  <a:pt x="25" y="2"/>
                </a:lnTo>
                <a:lnTo>
                  <a:pt x="25" y="6"/>
                </a:lnTo>
                <a:lnTo>
                  <a:pt x="25" y="25"/>
                </a:lnTo>
                <a:lnTo>
                  <a:pt x="20" y="25"/>
                </a:lnTo>
                <a:lnTo>
                  <a:pt x="20" y="7"/>
                </a:lnTo>
                <a:lnTo>
                  <a:pt x="20" y="7"/>
                </a:lnTo>
                <a:lnTo>
                  <a:pt x="20" y="5"/>
                </a:lnTo>
                <a:lnTo>
                  <a:pt x="20" y="5"/>
                </a:lnTo>
                <a:lnTo>
                  <a:pt x="17" y="5"/>
                </a:lnTo>
                <a:lnTo>
                  <a:pt x="17" y="5"/>
                </a:lnTo>
                <a:lnTo>
                  <a:pt x="16" y="5"/>
                </a:lnTo>
                <a:lnTo>
                  <a:pt x="16" y="5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09" name="Freeform 1335">
            <a:extLst>
              <a:ext uri="{FF2B5EF4-FFF2-40B4-BE49-F238E27FC236}">
                <a16:creationId xmlns:a16="http://schemas.microsoft.com/office/drawing/2014/main" id="{654CD540-D50F-4C15-A21C-D942B3D3CDFE}"/>
              </a:ext>
            </a:extLst>
          </p:cNvPr>
          <p:cNvSpPr>
            <a:spLocks/>
          </p:cNvSpPr>
          <p:nvPr/>
        </p:nvSpPr>
        <p:spPr bwMode="auto">
          <a:xfrm>
            <a:off x="6787593" y="5712008"/>
            <a:ext cx="25400" cy="57150"/>
          </a:xfrm>
          <a:custGeom>
            <a:avLst/>
            <a:gdLst>
              <a:gd name="T0" fmla="*/ 0 w 16"/>
              <a:gd name="T1" fmla="*/ 36 h 36"/>
              <a:gd name="T2" fmla="*/ 0 w 16"/>
              <a:gd name="T3" fmla="*/ 0 h 36"/>
              <a:gd name="T4" fmla="*/ 5 w 16"/>
              <a:gd name="T5" fmla="*/ 0 h 36"/>
              <a:gd name="T6" fmla="*/ 5 w 16"/>
              <a:gd name="T7" fmla="*/ 15 h 36"/>
              <a:gd name="T8" fmla="*/ 11 w 16"/>
              <a:gd name="T9" fmla="*/ 15 h 36"/>
              <a:gd name="T10" fmla="*/ 11 w 16"/>
              <a:gd name="T11" fmla="*/ 0 h 36"/>
              <a:gd name="T12" fmla="*/ 16 w 16"/>
              <a:gd name="T13" fmla="*/ 0 h 36"/>
              <a:gd name="T14" fmla="*/ 16 w 16"/>
              <a:gd name="T15" fmla="*/ 36 h 36"/>
              <a:gd name="T16" fmla="*/ 11 w 16"/>
              <a:gd name="T17" fmla="*/ 36 h 36"/>
              <a:gd name="T18" fmla="*/ 11 w 16"/>
              <a:gd name="T19" fmla="*/ 20 h 36"/>
              <a:gd name="T20" fmla="*/ 5 w 16"/>
              <a:gd name="T21" fmla="*/ 20 h 36"/>
              <a:gd name="T22" fmla="*/ 5 w 16"/>
              <a:gd name="T23" fmla="*/ 36 h 36"/>
              <a:gd name="T24" fmla="*/ 0 w 16"/>
              <a:gd name="T25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" h="36">
                <a:moveTo>
                  <a:pt x="0" y="36"/>
                </a:moveTo>
                <a:lnTo>
                  <a:pt x="0" y="0"/>
                </a:lnTo>
                <a:lnTo>
                  <a:pt x="5" y="0"/>
                </a:lnTo>
                <a:lnTo>
                  <a:pt x="5" y="15"/>
                </a:lnTo>
                <a:lnTo>
                  <a:pt x="11" y="15"/>
                </a:lnTo>
                <a:lnTo>
                  <a:pt x="11" y="0"/>
                </a:lnTo>
                <a:lnTo>
                  <a:pt x="16" y="0"/>
                </a:lnTo>
                <a:lnTo>
                  <a:pt x="16" y="36"/>
                </a:lnTo>
                <a:lnTo>
                  <a:pt x="11" y="36"/>
                </a:lnTo>
                <a:lnTo>
                  <a:pt x="11" y="20"/>
                </a:lnTo>
                <a:lnTo>
                  <a:pt x="5" y="20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10" name="Freeform 1336">
            <a:extLst>
              <a:ext uri="{FF2B5EF4-FFF2-40B4-BE49-F238E27FC236}">
                <a16:creationId xmlns:a16="http://schemas.microsoft.com/office/drawing/2014/main" id="{ED73D244-C638-444A-9C1C-A5A028079A92}"/>
              </a:ext>
            </a:extLst>
          </p:cNvPr>
          <p:cNvSpPr>
            <a:spLocks noEditPoints="1"/>
          </p:cNvSpPr>
          <p:nvPr/>
        </p:nvSpPr>
        <p:spPr bwMode="auto">
          <a:xfrm>
            <a:off x="6819343" y="5727883"/>
            <a:ext cx="23813" cy="41275"/>
          </a:xfrm>
          <a:custGeom>
            <a:avLst/>
            <a:gdLst>
              <a:gd name="T0" fmla="*/ 0 w 15"/>
              <a:gd name="T1" fmla="*/ 9 h 26"/>
              <a:gd name="T2" fmla="*/ 0 w 15"/>
              <a:gd name="T3" fmla="*/ 9 h 26"/>
              <a:gd name="T4" fmla="*/ 0 w 15"/>
              <a:gd name="T5" fmla="*/ 6 h 26"/>
              <a:gd name="T6" fmla="*/ 0 w 15"/>
              <a:gd name="T7" fmla="*/ 6 h 26"/>
              <a:gd name="T8" fmla="*/ 1 w 15"/>
              <a:gd name="T9" fmla="*/ 4 h 26"/>
              <a:gd name="T10" fmla="*/ 1 w 15"/>
              <a:gd name="T11" fmla="*/ 4 h 26"/>
              <a:gd name="T12" fmla="*/ 4 w 15"/>
              <a:gd name="T13" fmla="*/ 1 h 26"/>
              <a:gd name="T14" fmla="*/ 4 w 15"/>
              <a:gd name="T15" fmla="*/ 1 h 26"/>
              <a:gd name="T16" fmla="*/ 8 w 15"/>
              <a:gd name="T17" fmla="*/ 0 h 26"/>
              <a:gd name="T18" fmla="*/ 8 w 15"/>
              <a:gd name="T19" fmla="*/ 0 h 26"/>
              <a:gd name="T20" fmla="*/ 12 w 15"/>
              <a:gd name="T21" fmla="*/ 1 h 26"/>
              <a:gd name="T22" fmla="*/ 12 w 15"/>
              <a:gd name="T23" fmla="*/ 1 h 26"/>
              <a:gd name="T24" fmla="*/ 14 w 15"/>
              <a:gd name="T25" fmla="*/ 4 h 26"/>
              <a:gd name="T26" fmla="*/ 14 w 15"/>
              <a:gd name="T27" fmla="*/ 4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9 h 26"/>
              <a:gd name="T34" fmla="*/ 15 w 15"/>
              <a:gd name="T35" fmla="*/ 18 h 26"/>
              <a:gd name="T36" fmla="*/ 15 w 15"/>
              <a:gd name="T37" fmla="*/ 18 h 26"/>
              <a:gd name="T38" fmla="*/ 15 w 15"/>
              <a:gd name="T39" fmla="*/ 20 h 26"/>
              <a:gd name="T40" fmla="*/ 15 w 15"/>
              <a:gd name="T41" fmla="*/ 20 h 26"/>
              <a:gd name="T42" fmla="*/ 14 w 15"/>
              <a:gd name="T43" fmla="*/ 23 h 26"/>
              <a:gd name="T44" fmla="*/ 14 w 15"/>
              <a:gd name="T45" fmla="*/ 23 h 26"/>
              <a:gd name="T46" fmla="*/ 12 w 15"/>
              <a:gd name="T47" fmla="*/ 25 h 26"/>
              <a:gd name="T48" fmla="*/ 12 w 15"/>
              <a:gd name="T49" fmla="*/ 25 h 26"/>
              <a:gd name="T50" fmla="*/ 8 w 15"/>
              <a:gd name="T51" fmla="*/ 26 h 26"/>
              <a:gd name="T52" fmla="*/ 8 w 15"/>
              <a:gd name="T53" fmla="*/ 26 h 26"/>
              <a:gd name="T54" fmla="*/ 4 w 15"/>
              <a:gd name="T55" fmla="*/ 25 h 26"/>
              <a:gd name="T56" fmla="*/ 4 w 15"/>
              <a:gd name="T57" fmla="*/ 25 h 26"/>
              <a:gd name="T58" fmla="*/ 1 w 15"/>
              <a:gd name="T59" fmla="*/ 23 h 26"/>
              <a:gd name="T60" fmla="*/ 1 w 15"/>
              <a:gd name="T61" fmla="*/ 23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8 h 26"/>
              <a:gd name="T68" fmla="*/ 0 w 15"/>
              <a:gd name="T69" fmla="*/ 9 h 26"/>
              <a:gd name="T70" fmla="*/ 5 w 15"/>
              <a:gd name="T71" fmla="*/ 18 h 26"/>
              <a:gd name="T72" fmla="*/ 5 w 15"/>
              <a:gd name="T73" fmla="*/ 18 h 26"/>
              <a:gd name="T74" fmla="*/ 7 w 15"/>
              <a:gd name="T75" fmla="*/ 20 h 26"/>
              <a:gd name="T76" fmla="*/ 7 w 15"/>
              <a:gd name="T77" fmla="*/ 20 h 26"/>
              <a:gd name="T78" fmla="*/ 8 w 15"/>
              <a:gd name="T79" fmla="*/ 21 h 26"/>
              <a:gd name="T80" fmla="*/ 8 w 15"/>
              <a:gd name="T81" fmla="*/ 21 h 26"/>
              <a:gd name="T82" fmla="*/ 10 w 15"/>
              <a:gd name="T83" fmla="*/ 20 h 26"/>
              <a:gd name="T84" fmla="*/ 10 w 15"/>
              <a:gd name="T85" fmla="*/ 20 h 26"/>
              <a:gd name="T86" fmla="*/ 10 w 15"/>
              <a:gd name="T87" fmla="*/ 18 h 26"/>
              <a:gd name="T88" fmla="*/ 10 w 15"/>
              <a:gd name="T89" fmla="*/ 8 h 26"/>
              <a:gd name="T90" fmla="*/ 10 w 15"/>
              <a:gd name="T91" fmla="*/ 8 h 26"/>
              <a:gd name="T92" fmla="*/ 10 w 15"/>
              <a:gd name="T93" fmla="*/ 6 h 26"/>
              <a:gd name="T94" fmla="*/ 10 w 15"/>
              <a:gd name="T95" fmla="*/ 6 h 26"/>
              <a:gd name="T96" fmla="*/ 8 w 15"/>
              <a:gd name="T97" fmla="*/ 5 h 26"/>
              <a:gd name="T98" fmla="*/ 8 w 15"/>
              <a:gd name="T99" fmla="*/ 5 h 26"/>
              <a:gd name="T100" fmla="*/ 7 w 15"/>
              <a:gd name="T101" fmla="*/ 6 h 26"/>
              <a:gd name="T102" fmla="*/ 7 w 15"/>
              <a:gd name="T103" fmla="*/ 6 h 26"/>
              <a:gd name="T104" fmla="*/ 5 w 15"/>
              <a:gd name="T105" fmla="*/ 8 h 26"/>
              <a:gd name="T106" fmla="*/ 5 w 15"/>
              <a:gd name="T107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2" y="1"/>
                </a:lnTo>
                <a:lnTo>
                  <a:pt x="12" y="1"/>
                </a:lnTo>
                <a:lnTo>
                  <a:pt x="14" y="4"/>
                </a:lnTo>
                <a:lnTo>
                  <a:pt x="14" y="4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18"/>
                </a:lnTo>
                <a:lnTo>
                  <a:pt x="15" y="18"/>
                </a:lnTo>
                <a:lnTo>
                  <a:pt x="15" y="20"/>
                </a:lnTo>
                <a:lnTo>
                  <a:pt x="15" y="20"/>
                </a:lnTo>
                <a:lnTo>
                  <a:pt x="14" y="23"/>
                </a:lnTo>
                <a:lnTo>
                  <a:pt x="14" y="23"/>
                </a:lnTo>
                <a:lnTo>
                  <a:pt x="12" y="25"/>
                </a:lnTo>
                <a:lnTo>
                  <a:pt x="12" y="25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close/>
                <a:moveTo>
                  <a:pt x="5" y="18"/>
                </a:move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8" y="21"/>
                </a:ln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11" name="Freeform 1337">
            <a:extLst>
              <a:ext uri="{FF2B5EF4-FFF2-40B4-BE49-F238E27FC236}">
                <a16:creationId xmlns:a16="http://schemas.microsoft.com/office/drawing/2014/main" id="{0AE966BF-7D82-4561-83D2-EF4A3D7F30C4}"/>
              </a:ext>
            </a:extLst>
          </p:cNvPr>
          <p:cNvSpPr>
            <a:spLocks/>
          </p:cNvSpPr>
          <p:nvPr/>
        </p:nvSpPr>
        <p:spPr bwMode="auto">
          <a:xfrm>
            <a:off x="6849505" y="5712008"/>
            <a:ext cx="12700" cy="57150"/>
          </a:xfrm>
          <a:custGeom>
            <a:avLst/>
            <a:gdLst>
              <a:gd name="T0" fmla="*/ 0 w 8"/>
              <a:gd name="T1" fmla="*/ 0 h 36"/>
              <a:gd name="T2" fmla="*/ 5 w 8"/>
              <a:gd name="T3" fmla="*/ 0 h 36"/>
              <a:gd name="T4" fmla="*/ 5 w 8"/>
              <a:gd name="T5" fmla="*/ 29 h 36"/>
              <a:gd name="T6" fmla="*/ 5 w 8"/>
              <a:gd name="T7" fmla="*/ 29 h 36"/>
              <a:gd name="T8" fmla="*/ 5 w 8"/>
              <a:gd name="T9" fmla="*/ 30 h 36"/>
              <a:gd name="T10" fmla="*/ 5 w 8"/>
              <a:gd name="T11" fmla="*/ 30 h 36"/>
              <a:gd name="T12" fmla="*/ 8 w 8"/>
              <a:gd name="T13" fmla="*/ 31 h 36"/>
              <a:gd name="T14" fmla="*/ 8 w 8"/>
              <a:gd name="T15" fmla="*/ 36 h 36"/>
              <a:gd name="T16" fmla="*/ 8 w 8"/>
              <a:gd name="T17" fmla="*/ 36 h 36"/>
              <a:gd name="T18" fmla="*/ 4 w 8"/>
              <a:gd name="T19" fmla="*/ 36 h 36"/>
              <a:gd name="T20" fmla="*/ 4 w 8"/>
              <a:gd name="T21" fmla="*/ 36 h 36"/>
              <a:gd name="T22" fmla="*/ 3 w 8"/>
              <a:gd name="T23" fmla="*/ 35 h 36"/>
              <a:gd name="T24" fmla="*/ 3 w 8"/>
              <a:gd name="T25" fmla="*/ 35 h 36"/>
              <a:gd name="T26" fmla="*/ 0 w 8"/>
              <a:gd name="T27" fmla="*/ 33 h 36"/>
              <a:gd name="T28" fmla="*/ 0 w 8"/>
              <a:gd name="T29" fmla="*/ 33 h 36"/>
              <a:gd name="T30" fmla="*/ 0 w 8"/>
              <a:gd name="T31" fmla="*/ 29 h 36"/>
              <a:gd name="T32" fmla="*/ 0 w 8"/>
              <a:gd name="T33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36">
                <a:moveTo>
                  <a:pt x="0" y="0"/>
                </a:moveTo>
                <a:lnTo>
                  <a:pt x="5" y="0"/>
                </a:lnTo>
                <a:lnTo>
                  <a:pt x="5" y="29"/>
                </a:lnTo>
                <a:lnTo>
                  <a:pt x="5" y="29"/>
                </a:lnTo>
                <a:lnTo>
                  <a:pt x="5" y="30"/>
                </a:lnTo>
                <a:lnTo>
                  <a:pt x="5" y="30"/>
                </a:lnTo>
                <a:lnTo>
                  <a:pt x="8" y="31"/>
                </a:lnTo>
                <a:lnTo>
                  <a:pt x="8" y="36"/>
                </a:lnTo>
                <a:lnTo>
                  <a:pt x="8" y="36"/>
                </a:lnTo>
                <a:lnTo>
                  <a:pt x="4" y="36"/>
                </a:lnTo>
                <a:lnTo>
                  <a:pt x="4" y="36"/>
                </a:lnTo>
                <a:lnTo>
                  <a:pt x="3" y="35"/>
                </a:lnTo>
                <a:lnTo>
                  <a:pt x="3" y="35"/>
                </a:lnTo>
                <a:lnTo>
                  <a:pt x="0" y="33"/>
                </a:lnTo>
                <a:lnTo>
                  <a:pt x="0" y="3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12" name="Freeform 1338">
            <a:extLst>
              <a:ext uri="{FF2B5EF4-FFF2-40B4-BE49-F238E27FC236}">
                <a16:creationId xmlns:a16="http://schemas.microsoft.com/office/drawing/2014/main" id="{78BCB080-04A8-4482-BA2A-63FCEA4284ED}"/>
              </a:ext>
            </a:extLst>
          </p:cNvPr>
          <p:cNvSpPr>
            <a:spLocks/>
          </p:cNvSpPr>
          <p:nvPr/>
        </p:nvSpPr>
        <p:spPr bwMode="auto">
          <a:xfrm>
            <a:off x="6865380" y="5727883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0 h 26"/>
              <a:gd name="T4" fmla="*/ 5 w 25"/>
              <a:gd name="T5" fmla="*/ 0 h 26"/>
              <a:gd name="T6" fmla="*/ 5 w 25"/>
              <a:gd name="T7" fmla="*/ 3 h 26"/>
              <a:gd name="T8" fmla="*/ 5 w 25"/>
              <a:gd name="T9" fmla="*/ 3 h 26"/>
              <a:gd name="T10" fmla="*/ 5 w 25"/>
              <a:gd name="T11" fmla="*/ 3 h 26"/>
              <a:gd name="T12" fmla="*/ 6 w 25"/>
              <a:gd name="T13" fmla="*/ 1 h 26"/>
              <a:gd name="T14" fmla="*/ 6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3 w 25"/>
              <a:gd name="T21" fmla="*/ 1 h 26"/>
              <a:gd name="T22" fmla="*/ 13 w 25"/>
              <a:gd name="T23" fmla="*/ 1 h 26"/>
              <a:gd name="T24" fmla="*/ 14 w 25"/>
              <a:gd name="T25" fmla="*/ 3 h 26"/>
              <a:gd name="T26" fmla="*/ 14 w 25"/>
              <a:gd name="T27" fmla="*/ 3 h 26"/>
              <a:gd name="T28" fmla="*/ 16 w 25"/>
              <a:gd name="T29" fmla="*/ 1 h 26"/>
              <a:gd name="T30" fmla="*/ 16 w 25"/>
              <a:gd name="T31" fmla="*/ 1 h 26"/>
              <a:gd name="T32" fmla="*/ 19 w 25"/>
              <a:gd name="T33" fmla="*/ 0 h 26"/>
              <a:gd name="T34" fmla="*/ 19 w 25"/>
              <a:gd name="T35" fmla="*/ 0 h 26"/>
              <a:gd name="T36" fmla="*/ 21 w 25"/>
              <a:gd name="T37" fmla="*/ 0 h 26"/>
              <a:gd name="T38" fmla="*/ 21 w 25"/>
              <a:gd name="T39" fmla="*/ 0 h 26"/>
              <a:gd name="T40" fmla="*/ 23 w 25"/>
              <a:gd name="T41" fmla="*/ 1 h 26"/>
              <a:gd name="T42" fmla="*/ 23 w 25"/>
              <a:gd name="T43" fmla="*/ 1 h 26"/>
              <a:gd name="T44" fmla="*/ 24 w 25"/>
              <a:gd name="T45" fmla="*/ 4 h 26"/>
              <a:gd name="T46" fmla="*/ 24 w 25"/>
              <a:gd name="T47" fmla="*/ 4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9 h 26"/>
              <a:gd name="T56" fmla="*/ 20 w 25"/>
              <a:gd name="T57" fmla="*/ 9 h 26"/>
              <a:gd name="T58" fmla="*/ 19 w 25"/>
              <a:gd name="T59" fmla="*/ 6 h 26"/>
              <a:gd name="T60" fmla="*/ 19 w 25"/>
              <a:gd name="T61" fmla="*/ 6 h 26"/>
              <a:gd name="T62" fmla="*/ 18 w 25"/>
              <a:gd name="T63" fmla="*/ 5 h 26"/>
              <a:gd name="T64" fmla="*/ 18 w 25"/>
              <a:gd name="T65" fmla="*/ 5 h 26"/>
              <a:gd name="T66" fmla="*/ 15 w 25"/>
              <a:gd name="T67" fmla="*/ 6 h 26"/>
              <a:gd name="T68" fmla="*/ 15 w 25"/>
              <a:gd name="T69" fmla="*/ 6 h 26"/>
              <a:gd name="T70" fmla="*/ 15 w 25"/>
              <a:gd name="T71" fmla="*/ 9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9 h 26"/>
              <a:gd name="T78" fmla="*/ 10 w 25"/>
              <a:gd name="T79" fmla="*/ 9 h 26"/>
              <a:gd name="T80" fmla="*/ 9 w 25"/>
              <a:gd name="T81" fmla="*/ 6 h 26"/>
              <a:gd name="T82" fmla="*/ 9 w 25"/>
              <a:gd name="T83" fmla="*/ 6 h 26"/>
              <a:gd name="T84" fmla="*/ 8 w 25"/>
              <a:gd name="T85" fmla="*/ 5 h 26"/>
              <a:gd name="T86" fmla="*/ 8 w 25"/>
              <a:gd name="T87" fmla="*/ 5 h 26"/>
              <a:gd name="T88" fmla="*/ 5 w 25"/>
              <a:gd name="T89" fmla="*/ 6 h 26"/>
              <a:gd name="T90" fmla="*/ 5 w 25"/>
              <a:gd name="T91" fmla="*/ 6 h 26"/>
              <a:gd name="T92" fmla="*/ 5 w 25"/>
              <a:gd name="T93" fmla="*/ 9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6" y="1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4" y="3"/>
                </a:lnTo>
                <a:lnTo>
                  <a:pt x="14" y="3"/>
                </a:lnTo>
                <a:lnTo>
                  <a:pt x="16" y="1"/>
                </a:lnTo>
                <a:lnTo>
                  <a:pt x="16" y="1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1"/>
                </a:lnTo>
                <a:lnTo>
                  <a:pt x="23" y="1"/>
                </a:lnTo>
                <a:lnTo>
                  <a:pt x="24" y="4"/>
                </a:lnTo>
                <a:lnTo>
                  <a:pt x="24" y="4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19" y="6"/>
                </a:lnTo>
                <a:lnTo>
                  <a:pt x="19" y="6"/>
                </a:lnTo>
                <a:lnTo>
                  <a:pt x="18" y="5"/>
                </a:lnTo>
                <a:lnTo>
                  <a:pt x="18" y="5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13" name="Freeform 1339">
            <a:extLst>
              <a:ext uri="{FF2B5EF4-FFF2-40B4-BE49-F238E27FC236}">
                <a16:creationId xmlns:a16="http://schemas.microsoft.com/office/drawing/2014/main" id="{20658441-02FA-43AA-90C7-33A8C7CBD781}"/>
              </a:ext>
            </a:extLst>
          </p:cNvPr>
          <p:cNvSpPr>
            <a:spLocks noEditPoints="1"/>
          </p:cNvSpPr>
          <p:nvPr/>
        </p:nvSpPr>
        <p:spPr bwMode="auto">
          <a:xfrm>
            <a:off x="6911418" y="5712008"/>
            <a:ext cx="7938" cy="57150"/>
          </a:xfrm>
          <a:custGeom>
            <a:avLst/>
            <a:gdLst>
              <a:gd name="T0" fmla="*/ 0 w 5"/>
              <a:gd name="T1" fmla="*/ 5 h 36"/>
              <a:gd name="T2" fmla="*/ 0 w 5"/>
              <a:gd name="T3" fmla="*/ 0 h 36"/>
              <a:gd name="T4" fmla="*/ 5 w 5"/>
              <a:gd name="T5" fmla="*/ 0 h 36"/>
              <a:gd name="T6" fmla="*/ 5 w 5"/>
              <a:gd name="T7" fmla="*/ 5 h 36"/>
              <a:gd name="T8" fmla="*/ 0 w 5"/>
              <a:gd name="T9" fmla="*/ 5 h 36"/>
              <a:gd name="T10" fmla="*/ 0 w 5"/>
              <a:gd name="T11" fmla="*/ 36 h 36"/>
              <a:gd name="T12" fmla="*/ 0 w 5"/>
              <a:gd name="T13" fmla="*/ 10 h 36"/>
              <a:gd name="T14" fmla="*/ 5 w 5"/>
              <a:gd name="T15" fmla="*/ 10 h 36"/>
              <a:gd name="T16" fmla="*/ 5 w 5"/>
              <a:gd name="T17" fmla="*/ 36 h 36"/>
              <a:gd name="T18" fmla="*/ 0 w 5"/>
              <a:gd name="T1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6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6"/>
                </a:moveTo>
                <a:lnTo>
                  <a:pt x="0" y="10"/>
                </a:lnTo>
                <a:lnTo>
                  <a:pt x="5" y="10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14" name="Freeform 1340">
            <a:extLst>
              <a:ext uri="{FF2B5EF4-FFF2-40B4-BE49-F238E27FC236}">
                <a16:creationId xmlns:a16="http://schemas.microsoft.com/office/drawing/2014/main" id="{DEC3E2A0-AF26-48EC-A5D4-A6736BDCA9CF}"/>
              </a:ext>
            </a:extLst>
          </p:cNvPr>
          <p:cNvSpPr>
            <a:spLocks/>
          </p:cNvSpPr>
          <p:nvPr/>
        </p:nvSpPr>
        <p:spPr bwMode="auto">
          <a:xfrm>
            <a:off x="6927293" y="5727883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6 h 26"/>
              <a:gd name="T4" fmla="*/ 10 w 15"/>
              <a:gd name="T5" fmla="*/ 26 h 26"/>
              <a:gd name="T6" fmla="*/ 10 w 15"/>
              <a:gd name="T7" fmla="*/ 24 h 26"/>
              <a:gd name="T8" fmla="*/ 10 w 15"/>
              <a:gd name="T9" fmla="*/ 24 h 26"/>
              <a:gd name="T10" fmla="*/ 10 w 15"/>
              <a:gd name="T11" fmla="*/ 24 h 26"/>
              <a:gd name="T12" fmla="*/ 8 w 15"/>
              <a:gd name="T13" fmla="*/ 25 h 26"/>
              <a:gd name="T14" fmla="*/ 8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3 w 15"/>
              <a:gd name="T21" fmla="*/ 26 h 26"/>
              <a:gd name="T22" fmla="*/ 3 w 15"/>
              <a:gd name="T23" fmla="*/ 26 h 26"/>
              <a:gd name="T24" fmla="*/ 1 w 15"/>
              <a:gd name="T25" fmla="*/ 25 h 26"/>
              <a:gd name="T26" fmla="*/ 1 w 15"/>
              <a:gd name="T27" fmla="*/ 25 h 26"/>
              <a:gd name="T28" fmla="*/ 0 w 15"/>
              <a:gd name="T29" fmla="*/ 23 h 26"/>
              <a:gd name="T30" fmla="*/ 0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5 w 15"/>
              <a:gd name="T43" fmla="*/ 20 h 26"/>
              <a:gd name="T44" fmla="*/ 5 w 15"/>
              <a:gd name="T45" fmla="*/ 20 h 26"/>
              <a:gd name="T46" fmla="*/ 8 w 15"/>
              <a:gd name="T47" fmla="*/ 21 h 26"/>
              <a:gd name="T48" fmla="*/ 8 w 15"/>
              <a:gd name="T49" fmla="*/ 21 h 26"/>
              <a:gd name="T50" fmla="*/ 9 w 15"/>
              <a:gd name="T51" fmla="*/ 20 h 26"/>
              <a:gd name="T52" fmla="*/ 9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6"/>
                </a:lnTo>
                <a:lnTo>
                  <a:pt x="10" y="26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8" y="25"/>
                </a:lnTo>
                <a:lnTo>
                  <a:pt x="8" y="25"/>
                </a:lnTo>
                <a:lnTo>
                  <a:pt x="5" y="26"/>
                </a:lnTo>
                <a:lnTo>
                  <a:pt x="5" y="26"/>
                </a:lnTo>
                <a:lnTo>
                  <a:pt x="3" y="26"/>
                </a:lnTo>
                <a:lnTo>
                  <a:pt x="3" y="26"/>
                </a:lnTo>
                <a:lnTo>
                  <a:pt x="1" y="25"/>
                </a:lnTo>
                <a:lnTo>
                  <a:pt x="1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1"/>
                </a:lnTo>
                <a:lnTo>
                  <a:pt x="8" y="21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15" name="Freeform 1341">
            <a:extLst>
              <a:ext uri="{FF2B5EF4-FFF2-40B4-BE49-F238E27FC236}">
                <a16:creationId xmlns:a16="http://schemas.microsoft.com/office/drawing/2014/main" id="{B7050728-5388-430A-9900-CD9F6EF4E4B7}"/>
              </a:ext>
            </a:extLst>
          </p:cNvPr>
          <p:cNvSpPr>
            <a:spLocks/>
          </p:cNvSpPr>
          <p:nvPr/>
        </p:nvSpPr>
        <p:spPr bwMode="auto">
          <a:xfrm>
            <a:off x="6957455" y="5727883"/>
            <a:ext cx="41275" cy="41275"/>
          </a:xfrm>
          <a:custGeom>
            <a:avLst/>
            <a:gdLst>
              <a:gd name="T0" fmla="*/ 0 w 26"/>
              <a:gd name="T1" fmla="*/ 26 h 26"/>
              <a:gd name="T2" fmla="*/ 0 w 26"/>
              <a:gd name="T3" fmla="*/ 0 h 26"/>
              <a:gd name="T4" fmla="*/ 5 w 26"/>
              <a:gd name="T5" fmla="*/ 0 h 26"/>
              <a:gd name="T6" fmla="*/ 5 w 26"/>
              <a:gd name="T7" fmla="*/ 3 h 26"/>
              <a:gd name="T8" fmla="*/ 5 w 26"/>
              <a:gd name="T9" fmla="*/ 3 h 26"/>
              <a:gd name="T10" fmla="*/ 5 w 26"/>
              <a:gd name="T11" fmla="*/ 3 h 26"/>
              <a:gd name="T12" fmla="*/ 7 w 26"/>
              <a:gd name="T13" fmla="*/ 1 h 26"/>
              <a:gd name="T14" fmla="*/ 7 w 26"/>
              <a:gd name="T15" fmla="*/ 1 h 26"/>
              <a:gd name="T16" fmla="*/ 10 w 26"/>
              <a:gd name="T17" fmla="*/ 0 h 26"/>
              <a:gd name="T18" fmla="*/ 10 w 26"/>
              <a:gd name="T19" fmla="*/ 0 h 26"/>
              <a:gd name="T20" fmla="*/ 12 w 26"/>
              <a:gd name="T21" fmla="*/ 1 h 26"/>
              <a:gd name="T22" fmla="*/ 12 w 26"/>
              <a:gd name="T23" fmla="*/ 1 h 26"/>
              <a:gd name="T24" fmla="*/ 15 w 26"/>
              <a:gd name="T25" fmla="*/ 3 h 26"/>
              <a:gd name="T26" fmla="*/ 15 w 26"/>
              <a:gd name="T27" fmla="*/ 3 h 26"/>
              <a:gd name="T28" fmla="*/ 17 w 26"/>
              <a:gd name="T29" fmla="*/ 1 h 26"/>
              <a:gd name="T30" fmla="*/ 17 w 26"/>
              <a:gd name="T31" fmla="*/ 1 h 26"/>
              <a:gd name="T32" fmla="*/ 20 w 26"/>
              <a:gd name="T33" fmla="*/ 0 h 26"/>
              <a:gd name="T34" fmla="*/ 20 w 26"/>
              <a:gd name="T35" fmla="*/ 0 h 26"/>
              <a:gd name="T36" fmla="*/ 22 w 26"/>
              <a:gd name="T37" fmla="*/ 0 h 26"/>
              <a:gd name="T38" fmla="*/ 22 w 26"/>
              <a:gd name="T39" fmla="*/ 0 h 26"/>
              <a:gd name="T40" fmla="*/ 24 w 26"/>
              <a:gd name="T41" fmla="*/ 1 h 26"/>
              <a:gd name="T42" fmla="*/ 24 w 26"/>
              <a:gd name="T43" fmla="*/ 1 h 26"/>
              <a:gd name="T44" fmla="*/ 25 w 26"/>
              <a:gd name="T45" fmla="*/ 4 h 26"/>
              <a:gd name="T46" fmla="*/ 25 w 26"/>
              <a:gd name="T47" fmla="*/ 4 h 26"/>
              <a:gd name="T48" fmla="*/ 26 w 26"/>
              <a:gd name="T49" fmla="*/ 6 h 26"/>
              <a:gd name="T50" fmla="*/ 26 w 26"/>
              <a:gd name="T51" fmla="*/ 26 h 26"/>
              <a:gd name="T52" fmla="*/ 20 w 26"/>
              <a:gd name="T53" fmla="*/ 26 h 26"/>
              <a:gd name="T54" fmla="*/ 20 w 26"/>
              <a:gd name="T55" fmla="*/ 9 h 26"/>
              <a:gd name="T56" fmla="*/ 20 w 26"/>
              <a:gd name="T57" fmla="*/ 9 h 26"/>
              <a:gd name="T58" fmla="*/ 20 w 26"/>
              <a:gd name="T59" fmla="*/ 6 h 26"/>
              <a:gd name="T60" fmla="*/ 20 w 26"/>
              <a:gd name="T61" fmla="*/ 6 h 26"/>
              <a:gd name="T62" fmla="*/ 17 w 26"/>
              <a:gd name="T63" fmla="*/ 5 h 26"/>
              <a:gd name="T64" fmla="*/ 17 w 26"/>
              <a:gd name="T65" fmla="*/ 5 h 26"/>
              <a:gd name="T66" fmla="*/ 16 w 26"/>
              <a:gd name="T67" fmla="*/ 6 h 26"/>
              <a:gd name="T68" fmla="*/ 16 w 26"/>
              <a:gd name="T69" fmla="*/ 6 h 26"/>
              <a:gd name="T70" fmla="*/ 15 w 26"/>
              <a:gd name="T71" fmla="*/ 9 h 26"/>
              <a:gd name="T72" fmla="*/ 15 w 26"/>
              <a:gd name="T73" fmla="*/ 26 h 26"/>
              <a:gd name="T74" fmla="*/ 10 w 26"/>
              <a:gd name="T75" fmla="*/ 26 h 26"/>
              <a:gd name="T76" fmla="*/ 10 w 26"/>
              <a:gd name="T77" fmla="*/ 9 h 26"/>
              <a:gd name="T78" fmla="*/ 10 w 26"/>
              <a:gd name="T79" fmla="*/ 9 h 26"/>
              <a:gd name="T80" fmla="*/ 10 w 26"/>
              <a:gd name="T81" fmla="*/ 6 h 26"/>
              <a:gd name="T82" fmla="*/ 10 w 26"/>
              <a:gd name="T83" fmla="*/ 6 h 26"/>
              <a:gd name="T84" fmla="*/ 7 w 26"/>
              <a:gd name="T85" fmla="*/ 5 h 26"/>
              <a:gd name="T86" fmla="*/ 7 w 26"/>
              <a:gd name="T87" fmla="*/ 5 h 26"/>
              <a:gd name="T88" fmla="*/ 6 w 26"/>
              <a:gd name="T89" fmla="*/ 6 h 26"/>
              <a:gd name="T90" fmla="*/ 6 w 26"/>
              <a:gd name="T91" fmla="*/ 6 h 26"/>
              <a:gd name="T92" fmla="*/ 5 w 26"/>
              <a:gd name="T93" fmla="*/ 9 h 26"/>
              <a:gd name="T94" fmla="*/ 5 w 26"/>
              <a:gd name="T95" fmla="*/ 26 h 26"/>
              <a:gd name="T96" fmla="*/ 0 w 26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5" y="3"/>
                </a:lnTo>
                <a:lnTo>
                  <a:pt x="15" y="3"/>
                </a:lnTo>
                <a:lnTo>
                  <a:pt x="17" y="1"/>
                </a:lnTo>
                <a:lnTo>
                  <a:pt x="17" y="1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1"/>
                </a:lnTo>
                <a:lnTo>
                  <a:pt x="24" y="1"/>
                </a:lnTo>
                <a:lnTo>
                  <a:pt x="25" y="4"/>
                </a:lnTo>
                <a:lnTo>
                  <a:pt x="25" y="4"/>
                </a:lnTo>
                <a:lnTo>
                  <a:pt x="26" y="6"/>
                </a:lnTo>
                <a:lnTo>
                  <a:pt x="26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20" y="6"/>
                </a:lnTo>
                <a:lnTo>
                  <a:pt x="20" y="6"/>
                </a:lnTo>
                <a:lnTo>
                  <a:pt x="17" y="5"/>
                </a:lnTo>
                <a:lnTo>
                  <a:pt x="17" y="5"/>
                </a:lnTo>
                <a:lnTo>
                  <a:pt x="16" y="6"/>
                </a:lnTo>
                <a:lnTo>
                  <a:pt x="16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16" name="Freeform 1342">
            <a:extLst>
              <a:ext uri="{FF2B5EF4-FFF2-40B4-BE49-F238E27FC236}">
                <a16:creationId xmlns:a16="http://schemas.microsoft.com/office/drawing/2014/main" id="{055B086D-64BF-44A1-B36D-0231E24FA1E7}"/>
              </a:ext>
            </a:extLst>
          </p:cNvPr>
          <p:cNvSpPr>
            <a:spLocks/>
          </p:cNvSpPr>
          <p:nvPr/>
        </p:nvSpPr>
        <p:spPr bwMode="auto">
          <a:xfrm>
            <a:off x="6752668" y="6224771"/>
            <a:ext cx="23813" cy="55563"/>
          </a:xfrm>
          <a:custGeom>
            <a:avLst/>
            <a:gdLst>
              <a:gd name="T0" fmla="*/ 0 w 15"/>
              <a:gd name="T1" fmla="*/ 35 h 35"/>
              <a:gd name="T2" fmla="*/ 0 w 15"/>
              <a:gd name="T3" fmla="*/ 0 h 35"/>
              <a:gd name="T4" fmla="*/ 15 w 15"/>
              <a:gd name="T5" fmla="*/ 0 h 35"/>
              <a:gd name="T6" fmla="*/ 15 w 15"/>
              <a:gd name="T7" fmla="*/ 5 h 35"/>
              <a:gd name="T8" fmla="*/ 5 w 15"/>
              <a:gd name="T9" fmla="*/ 5 h 35"/>
              <a:gd name="T10" fmla="*/ 5 w 15"/>
              <a:gd name="T11" fmla="*/ 15 h 35"/>
              <a:gd name="T12" fmla="*/ 13 w 15"/>
              <a:gd name="T13" fmla="*/ 15 h 35"/>
              <a:gd name="T14" fmla="*/ 13 w 15"/>
              <a:gd name="T15" fmla="*/ 20 h 35"/>
              <a:gd name="T16" fmla="*/ 5 w 15"/>
              <a:gd name="T17" fmla="*/ 20 h 35"/>
              <a:gd name="T18" fmla="*/ 5 w 15"/>
              <a:gd name="T19" fmla="*/ 30 h 35"/>
              <a:gd name="T20" fmla="*/ 15 w 15"/>
              <a:gd name="T21" fmla="*/ 30 h 35"/>
              <a:gd name="T22" fmla="*/ 15 w 15"/>
              <a:gd name="T23" fmla="*/ 35 h 35"/>
              <a:gd name="T24" fmla="*/ 0 w 15"/>
              <a:gd name="T25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35">
                <a:moveTo>
                  <a:pt x="0" y="35"/>
                </a:moveTo>
                <a:lnTo>
                  <a:pt x="0" y="0"/>
                </a:lnTo>
                <a:lnTo>
                  <a:pt x="15" y="0"/>
                </a:lnTo>
                <a:lnTo>
                  <a:pt x="15" y="5"/>
                </a:lnTo>
                <a:lnTo>
                  <a:pt x="5" y="5"/>
                </a:lnTo>
                <a:lnTo>
                  <a:pt x="5" y="15"/>
                </a:lnTo>
                <a:lnTo>
                  <a:pt x="13" y="15"/>
                </a:lnTo>
                <a:lnTo>
                  <a:pt x="13" y="20"/>
                </a:lnTo>
                <a:lnTo>
                  <a:pt x="5" y="20"/>
                </a:lnTo>
                <a:lnTo>
                  <a:pt x="5" y="30"/>
                </a:lnTo>
                <a:lnTo>
                  <a:pt x="15" y="30"/>
                </a:lnTo>
                <a:lnTo>
                  <a:pt x="1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17" name="Freeform 1343">
            <a:extLst>
              <a:ext uri="{FF2B5EF4-FFF2-40B4-BE49-F238E27FC236}">
                <a16:creationId xmlns:a16="http://schemas.microsoft.com/office/drawing/2014/main" id="{DD22E6E5-1FBA-4A3D-B32C-AA28C0414526}"/>
              </a:ext>
            </a:extLst>
          </p:cNvPr>
          <p:cNvSpPr>
            <a:spLocks noEditPoints="1"/>
          </p:cNvSpPr>
          <p:nvPr/>
        </p:nvSpPr>
        <p:spPr bwMode="auto">
          <a:xfrm>
            <a:off x="6781243" y="6224771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18" name="Freeform 1344">
            <a:extLst>
              <a:ext uri="{FF2B5EF4-FFF2-40B4-BE49-F238E27FC236}">
                <a16:creationId xmlns:a16="http://schemas.microsoft.com/office/drawing/2014/main" id="{51692DB9-8778-4858-9C38-A564C34E1330}"/>
              </a:ext>
            </a:extLst>
          </p:cNvPr>
          <p:cNvSpPr>
            <a:spLocks/>
          </p:cNvSpPr>
          <p:nvPr/>
        </p:nvSpPr>
        <p:spPr bwMode="auto">
          <a:xfrm>
            <a:off x="6795530" y="6240646"/>
            <a:ext cx="23813" cy="39688"/>
          </a:xfrm>
          <a:custGeom>
            <a:avLst/>
            <a:gdLst>
              <a:gd name="T0" fmla="*/ 0 w 15"/>
              <a:gd name="T1" fmla="*/ 25 h 25"/>
              <a:gd name="T2" fmla="*/ 0 w 15"/>
              <a:gd name="T3" fmla="*/ 0 h 25"/>
              <a:gd name="T4" fmla="*/ 5 w 15"/>
              <a:gd name="T5" fmla="*/ 0 h 25"/>
              <a:gd name="T6" fmla="*/ 5 w 15"/>
              <a:gd name="T7" fmla="*/ 2 h 25"/>
              <a:gd name="T8" fmla="*/ 5 w 15"/>
              <a:gd name="T9" fmla="*/ 2 h 25"/>
              <a:gd name="T10" fmla="*/ 5 w 15"/>
              <a:gd name="T11" fmla="*/ 2 h 25"/>
              <a:gd name="T12" fmla="*/ 8 w 15"/>
              <a:gd name="T13" fmla="*/ 0 h 25"/>
              <a:gd name="T14" fmla="*/ 8 w 15"/>
              <a:gd name="T15" fmla="*/ 0 h 25"/>
              <a:gd name="T16" fmla="*/ 10 w 15"/>
              <a:gd name="T17" fmla="*/ 0 h 25"/>
              <a:gd name="T18" fmla="*/ 10 w 15"/>
              <a:gd name="T19" fmla="*/ 0 h 25"/>
              <a:gd name="T20" fmla="*/ 13 w 15"/>
              <a:gd name="T21" fmla="*/ 0 h 25"/>
              <a:gd name="T22" fmla="*/ 13 w 15"/>
              <a:gd name="T23" fmla="*/ 0 h 25"/>
              <a:gd name="T24" fmla="*/ 14 w 15"/>
              <a:gd name="T25" fmla="*/ 1 h 25"/>
              <a:gd name="T26" fmla="*/ 14 w 15"/>
              <a:gd name="T27" fmla="*/ 1 h 25"/>
              <a:gd name="T28" fmla="*/ 15 w 15"/>
              <a:gd name="T29" fmla="*/ 2 h 25"/>
              <a:gd name="T30" fmla="*/ 15 w 15"/>
              <a:gd name="T31" fmla="*/ 2 h 25"/>
              <a:gd name="T32" fmla="*/ 15 w 15"/>
              <a:gd name="T33" fmla="*/ 6 h 25"/>
              <a:gd name="T34" fmla="*/ 15 w 15"/>
              <a:gd name="T35" fmla="*/ 25 h 25"/>
              <a:gd name="T36" fmla="*/ 10 w 15"/>
              <a:gd name="T37" fmla="*/ 25 h 25"/>
              <a:gd name="T38" fmla="*/ 10 w 15"/>
              <a:gd name="T39" fmla="*/ 7 h 25"/>
              <a:gd name="T40" fmla="*/ 10 w 15"/>
              <a:gd name="T41" fmla="*/ 7 h 25"/>
              <a:gd name="T42" fmla="*/ 10 w 15"/>
              <a:gd name="T43" fmla="*/ 5 h 25"/>
              <a:gd name="T44" fmla="*/ 10 w 15"/>
              <a:gd name="T45" fmla="*/ 5 h 25"/>
              <a:gd name="T46" fmla="*/ 8 w 15"/>
              <a:gd name="T47" fmla="*/ 5 h 25"/>
              <a:gd name="T48" fmla="*/ 8 w 15"/>
              <a:gd name="T49" fmla="*/ 5 h 25"/>
              <a:gd name="T50" fmla="*/ 6 w 15"/>
              <a:gd name="T51" fmla="*/ 5 h 25"/>
              <a:gd name="T52" fmla="*/ 6 w 15"/>
              <a:gd name="T53" fmla="*/ 5 h 25"/>
              <a:gd name="T54" fmla="*/ 5 w 15"/>
              <a:gd name="T55" fmla="*/ 9 h 25"/>
              <a:gd name="T56" fmla="*/ 5 w 15"/>
              <a:gd name="T57" fmla="*/ 25 h 25"/>
              <a:gd name="T58" fmla="*/ 0 w 15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4" y="1"/>
                </a:lnTo>
                <a:lnTo>
                  <a:pt x="14" y="1"/>
                </a:lnTo>
                <a:lnTo>
                  <a:pt x="15" y="2"/>
                </a:lnTo>
                <a:lnTo>
                  <a:pt x="15" y="2"/>
                </a:lnTo>
                <a:lnTo>
                  <a:pt x="15" y="6"/>
                </a:lnTo>
                <a:lnTo>
                  <a:pt x="15" y="25"/>
                </a:lnTo>
                <a:lnTo>
                  <a:pt x="10" y="25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19" name="Freeform 1345">
            <a:extLst>
              <a:ext uri="{FF2B5EF4-FFF2-40B4-BE49-F238E27FC236}">
                <a16:creationId xmlns:a16="http://schemas.microsoft.com/office/drawing/2014/main" id="{92FAC015-7165-448C-BB8F-9836EF7A8C44}"/>
              </a:ext>
            </a:extLst>
          </p:cNvPr>
          <p:cNvSpPr>
            <a:spLocks/>
          </p:cNvSpPr>
          <p:nvPr/>
        </p:nvSpPr>
        <p:spPr bwMode="auto">
          <a:xfrm>
            <a:off x="6825693" y="6240646"/>
            <a:ext cx="23813" cy="39688"/>
          </a:xfrm>
          <a:custGeom>
            <a:avLst/>
            <a:gdLst>
              <a:gd name="T0" fmla="*/ 10 w 15"/>
              <a:gd name="T1" fmla="*/ 7 h 25"/>
              <a:gd name="T2" fmla="*/ 9 w 15"/>
              <a:gd name="T3" fmla="*/ 5 h 25"/>
              <a:gd name="T4" fmla="*/ 8 w 15"/>
              <a:gd name="T5" fmla="*/ 5 h 25"/>
              <a:gd name="T6" fmla="*/ 5 w 15"/>
              <a:gd name="T7" fmla="*/ 5 h 25"/>
              <a:gd name="T8" fmla="*/ 5 w 15"/>
              <a:gd name="T9" fmla="*/ 7 h 25"/>
              <a:gd name="T10" fmla="*/ 5 w 15"/>
              <a:gd name="T11" fmla="*/ 9 h 25"/>
              <a:gd name="T12" fmla="*/ 10 w 15"/>
              <a:gd name="T13" fmla="*/ 11 h 25"/>
              <a:gd name="T14" fmla="*/ 13 w 15"/>
              <a:gd name="T15" fmla="*/ 12 h 25"/>
              <a:gd name="T16" fmla="*/ 14 w 15"/>
              <a:gd name="T17" fmla="*/ 14 h 25"/>
              <a:gd name="T18" fmla="*/ 15 w 15"/>
              <a:gd name="T19" fmla="*/ 17 h 25"/>
              <a:gd name="T20" fmla="*/ 15 w 15"/>
              <a:gd name="T21" fmla="*/ 21 h 25"/>
              <a:gd name="T22" fmla="*/ 13 w 15"/>
              <a:gd name="T23" fmla="*/ 24 h 25"/>
              <a:gd name="T24" fmla="*/ 10 w 15"/>
              <a:gd name="T25" fmla="*/ 25 h 25"/>
              <a:gd name="T26" fmla="*/ 8 w 15"/>
              <a:gd name="T27" fmla="*/ 25 h 25"/>
              <a:gd name="T28" fmla="*/ 3 w 15"/>
              <a:gd name="T29" fmla="*/ 24 h 25"/>
              <a:gd name="T30" fmla="*/ 0 w 15"/>
              <a:gd name="T31" fmla="*/ 21 h 25"/>
              <a:gd name="T32" fmla="*/ 0 w 15"/>
              <a:gd name="T33" fmla="*/ 17 h 25"/>
              <a:gd name="T34" fmla="*/ 5 w 15"/>
              <a:gd name="T35" fmla="*/ 17 h 25"/>
              <a:gd name="T36" fmla="*/ 5 w 15"/>
              <a:gd name="T37" fmla="*/ 20 h 25"/>
              <a:gd name="T38" fmla="*/ 8 w 15"/>
              <a:gd name="T39" fmla="*/ 21 h 25"/>
              <a:gd name="T40" fmla="*/ 10 w 15"/>
              <a:gd name="T41" fmla="*/ 20 h 25"/>
              <a:gd name="T42" fmla="*/ 10 w 15"/>
              <a:gd name="T43" fmla="*/ 17 h 25"/>
              <a:gd name="T44" fmla="*/ 10 w 15"/>
              <a:gd name="T45" fmla="*/ 16 h 25"/>
              <a:gd name="T46" fmla="*/ 5 w 15"/>
              <a:gd name="T47" fmla="*/ 14 h 25"/>
              <a:gd name="T48" fmla="*/ 1 w 15"/>
              <a:gd name="T49" fmla="*/ 11 h 25"/>
              <a:gd name="T50" fmla="*/ 0 w 15"/>
              <a:gd name="T51" fmla="*/ 9 h 25"/>
              <a:gd name="T52" fmla="*/ 0 w 15"/>
              <a:gd name="T53" fmla="*/ 7 h 25"/>
              <a:gd name="T54" fmla="*/ 1 w 15"/>
              <a:gd name="T55" fmla="*/ 4 h 25"/>
              <a:gd name="T56" fmla="*/ 3 w 15"/>
              <a:gd name="T57" fmla="*/ 1 h 25"/>
              <a:gd name="T58" fmla="*/ 5 w 15"/>
              <a:gd name="T59" fmla="*/ 0 h 25"/>
              <a:gd name="T60" fmla="*/ 8 w 15"/>
              <a:gd name="T61" fmla="*/ 0 h 25"/>
              <a:gd name="T62" fmla="*/ 10 w 15"/>
              <a:gd name="T63" fmla="*/ 0 h 25"/>
              <a:gd name="T64" fmla="*/ 13 w 15"/>
              <a:gd name="T65" fmla="*/ 1 h 25"/>
              <a:gd name="T66" fmla="*/ 14 w 15"/>
              <a:gd name="T67" fmla="*/ 4 h 25"/>
              <a:gd name="T68" fmla="*/ 10 w 15"/>
              <a:gd name="T69" fmla="*/ 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" h="25">
                <a:moveTo>
                  <a:pt x="10" y="7"/>
                </a:move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9"/>
                </a:lnTo>
                <a:lnTo>
                  <a:pt x="8" y="10"/>
                </a:lnTo>
                <a:lnTo>
                  <a:pt x="10" y="11"/>
                </a:lnTo>
                <a:lnTo>
                  <a:pt x="10" y="11"/>
                </a:lnTo>
                <a:lnTo>
                  <a:pt x="13" y="12"/>
                </a:lnTo>
                <a:lnTo>
                  <a:pt x="14" y="14"/>
                </a:lnTo>
                <a:lnTo>
                  <a:pt x="14" y="14"/>
                </a:lnTo>
                <a:lnTo>
                  <a:pt x="15" y="17"/>
                </a:lnTo>
                <a:lnTo>
                  <a:pt x="15" y="17"/>
                </a:lnTo>
                <a:lnTo>
                  <a:pt x="15" y="21"/>
                </a:lnTo>
                <a:lnTo>
                  <a:pt x="15" y="21"/>
                </a:lnTo>
                <a:lnTo>
                  <a:pt x="13" y="24"/>
                </a:lnTo>
                <a:lnTo>
                  <a:pt x="13" y="24"/>
                </a:lnTo>
                <a:lnTo>
                  <a:pt x="10" y="25"/>
                </a:lnTo>
                <a:lnTo>
                  <a:pt x="10" y="25"/>
                </a:lnTo>
                <a:lnTo>
                  <a:pt x="8" y="25"/>
                </a:lnTo>
                <a:lnTo>
                  <a:pt x="8" y="25"/>
                </a:lnTo>
                <a:lnTo>
                  <a:pt x="5" y="25"/>
                </a:lnTo>
                <a:lnTo>
                  <a:pt x="3" y="24"/>
                </a:lnTo>
                <a:lnTo>
                  <a:pt x="3" y="24"/>
                </a:lnTo>
                <a:lnTo>
                  <a:pt x="0" y="21"/>
                </a:lnTo>
                <a:lnTo>
                  <a:pt x="0" y="21"/>
                </a:lnTo>
                <a:lnTo>
                  <a:pt x="0" y="17"/>
                </a:lnTo>
                <a:lnTo>
                  <a:pt x="5" y="17"/>
                </a:lnTo>
                <a:lnTo>
                  <a:pt x="5" y="17"/>
                </a:lnTo>
                <a:lnTo>
                  <a:pt x="5" y="20"/>
                </a:lnTo>
                <a:lnTo>
                  <a:pt x="5" y="20"/>
                </a:lnTo>
                <a:lnTo>
                  <a:pt x="8" y="21"/>
                </a:ln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0" y="17"/>
                </a:lnTo>
                <a:lnTo>
                  <a:pt x="10" y="16"/>
                </a:lnTo>
                <a:lnTo>
                  <a:pt x="10" y="16"/>
                </a:lnTo>
                <a:lnTo>
                  <a:pt x="8" y="15"/>
                </a:lnTo>
                <a:lnTo>
                  <a:pt x="5" y="14"/>
                </a:lnTo>
                <a:lnTo>
                  <a:pt x="5" y="14"/>
                </a:lnTo>
                <a:lnTo>
                  <a:pt x="1" y="11"/>
                </a:lnTo>
                <a:lnTo>
                  <a:pt x="1" y="11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1" y="4"/>
                </a:lnTo>
                <a:lnTo>
                  <a:pt x="1" y="4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4" y="4"/>
                </a:lnTo>
                <a:lnTo>
                  <a:pt x="14" y="4"/>
                </a:lnTo>
                <a:lnTo>
                  <a:pt x="15" y="7"/>
                </a:lnTo>
                <a:lnTo>
                  <a:pt x="1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20" name="Freeform 1346">
            <a:extLst>
              <a:ext uri="{FF2B5EF4-FFF2-40B4-BE49-F238E27FC236}">
                <a16:creationId xmlns:a16="http://schemas.microsoft.com/office/drawing/2014/main" id="{0D98969D-AA4C-4522-A0B2-FCB1CF707750}"/>
              </a:ext>
            </a:extLst>
          </p:cNvPr>
          <p:cNvSpPr>
            <a:spLocks/>
          </p:cNvSpPr>
          <p:nvPr/>
        </p:nvSpPr>
        <p:spPr bwMode="auto">
          <a:xfrm>
            <a:off x="6851093" y="6227946"/>
            <a:ext cx="15875" cy="52388"/>
          </a:xfrm>
          <a:custGeom>
            <a:avLst/>
            <a:gdLst>
              <a:gd name="T0" fmla="*/ 3 w 10"/>
              <a:gd name="T1" fmla="*/ 8 h 33"/>
              <a:gd name="T2" fmla="*/ 3 w 10"/>
              <a:gd name="T3" fmla="*/ 0 h 33"/>
              <a:gd name="T4" fmla="*/ 8 w 10"/>
              <a:gd name="T5" fmla="*/ 0 h 33"/>
              <a:gd name="T6" fmla="*/ 8 w 10"/>
              <a:gd name="T7" fmla="*/ 8 h 33"/>
              <a:gd name="T8" fmla="*/ 10 w 10"/>
              <a:gd name="T9" fmla="*/ 8 h 33"/>
              <a:gd name="T10" fmla="*/ 10 w 10"/>
              <a:gd name="T11" fmla="*/ 12 h 33"/>
              <a:gd name="T12" fmla="*/ 8 w 10"/>
              <a:gd name="T13" fmla="*/ 12 h 33"/>
              <a:gd name="T14" fmla="*/ 8 w 10"/>
              <a:gd name="T15" fmla="*/ 25 h 33"/>
              <a:gd name="T16" fmla="*/ 8 w 10"/>
              <a:gd name="T17" fmla="*/ 25 h 33"/>
              <a:gd name="T18" fmla="*/ 8 w 10"/>
              <a:gd name="T19" fmla="*/ 27 h 33"/>
              <a:gd name="T20" fmla="*/ 8 w 10"/>
              <a:gd name="T21" fmla="*/ 27 h 33"/>
              <a:gd name="T22" fmla="*/ 8 w 10"/>
              <a:gd name="T23" fmla="*/ 28 h 33"/>
              <a:gd name="T24" fmla="*/ 8 w 10"/>
              <a:gd name="T25" fmla="*/ 28 h 33"/>
              <a:gd name="T26" fmla="*/ 9 w 10"/>
              <a:gd name="T27" fmla="*/ 28 h 33"/>
              <a:gd name="T28" fmla="*/ 9 w 10"/>
              <a:gd name="T29" fmla="*/ 28 h 33"/>
              <a:gd name="T30" fmla="*/ 10 w 10"/>
              <a:gd name="T31" fmla="*/ 28 h 33"/>
              <a:gd name="T32" fmla="*/ 10 w 10"/>
              <a:gd name="T33" fmla="*/ 33 h 33"/>
              <a:gd name="T34" fmla="*/ 9 w 10"/>
              <a:gd name="T35" fmla="*/ 33 h 33"/>
              <a:gd name="T36" fmla="*/ 9 w 10"/>
              <a:gd name="T37" fmla="*/ 33 h 33"/>
              <a:gd name="T38" fmla="*/ 5 w 10"/>
              <a:gd name="T39" fmla="*/ 33 h 33"/>
              <a:gd name="T40" fmla="*/ 5 w 10"/>
              <a:gd name="T41" fmla="*/ 33 h 33"/>
              <a:gd name="T42" fmla="*/ 4 w 10"/>
              <a:gd name="T43" fmla="*/ 32 h 33"/>
              <a:gd name="T44" fmla="*/ 4 w 10"/>
              <a:gd name="T45" fmla="*/ 32 h 33"/>
              <a:gd name="T46" fmla="*/ 3 w 10"/>
              <a:gd name="T47" fmla="*/ 29 h 33"/>
              <a:gd name="T48" fmla="*/ 3 w 10"/>
              <a:gd name="T49" fmla="*/ 29 h 33"/>
              <a:gd name="T50" fmla="*/ 3 w 10"/>
              <a:gd name="T51" fmla="*/ 27 h 33"/>
              <a:gd name="T52" fmla="*/ 3 w 10"/>
              <a:gd name="T53" fmla="*/ 12 h 33"/>
              <a:gd name="T54" fmla="*/ 0 w 10"/>
              <a:gd name="T55" fmla="*/ 12 h 33"/>
              <a:gd name="T56" fmla="*/ 0 w 10"/>
              <a:gd name="T57" fmla="*/ 8 h 33"/>
              <a:gd name="T58" fmla="*/ 3 w 10"/>
              <a:gd name="T59" fmla="*/ 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" h="33">
                <a:moveTo>
                  <a:pt x="3" y="8"/>
                </a:moveTo>
                <a:lnTo>
                  <a:pt x="3" y="0"/>
                </a:lnTo>
                <a:lnTo>
                  <a:pt x="8" y="0"/>
                </a:lnTo>
                <a:lnTo>
                  <a:pt x="8" y="8"/>
                </a:lnTo>
                <a:lnTo>
                  <a:pt x="10" y="8"/>
                </a:lnTo>
                <a:lnTo>
                  <a:pt x="10" y="12"/>
                </a:lnTo>
                <a:lnTo>
                  <a:pt x="8" y="12"/>
                </a:lnTo>
                <a:lnTo>
                  <a:pt x="8" y="25"/>
                </a:lnTo>
                <a:lnTo>
                  <a:pt x="8" y="25"/>
                </a:lnTo>
                <a:lnTo>
                  <a:pt x="8" y="27"/>
                </a:lnTo>
                <a:lnTo>
                  <a:pt x="8" y="27"/>
                </a:lnTo>
                <a:lnTo>
                  <a:pt x="8" y="28"/>
                </a:lnTo>
                <a:lnTo>
                  <a:pt x="8" y="28"/>
                </a:lnTo>
                <a:lnTo>
                  <a:pt x="9" y="28"/>
                </a:lnTo>
                <a:lnTo>
                  <a:pt x="9" y="28"/>
                </a:lnTo>
                <a:lnTo>
                  <a:pt x="10" y="28"/>
                </a:lnTo>
                <a:lnTo>
                  <a:pt x="10" y="33"/>
                </a:lnTo>
                <a:lnTo>
                  <a:pt x="9" y="33"/>
                </a:lnTo>
                <a:lnTo>
                  <a:pt x="9" y="33"/>
                </a:lnTo>
                <a:lnTo>
                  <a:pt x="5" y="33"/>
                </a:lnTo>
                <a:lnTo>
                  <a:pt x="5" y="33"/>
                </a:lnTo>
                <a:lnTo>
                  <a:pt x="4" y="32"/>
                </a:lnTo>
                <a:lnTo>
                  <a:pt x="4" y="32"/>
                </a:lnTo>
                <a:lnTo>
                  <a:pt x="3" y="29"/>
                </a:lnTo>
                <a:lnTo>
                  <a:pt x="3" y="29"/>
                </a:lnTo>
                <a:lnTo>
                  <a:pt x="3" y="27"/>
                </a:lnTo>
                <a:lnTo>
                  <a:pt x="3" y="12"/>
                </a:lnTo>
                <a:lnTo>
                  <a:pt x="0" y="12"/>
                </a:lnTo>
                <a:lnTo>
                  <a:pt x="0" y="8"/>
                </a:lnTo>
                <a:lnTo>
                  <a:pt x="3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21" name="Freeform 1347">
            <a:extLst>
              <a:ext uri="{FF2B5EF4-FFF2-40B4-BE49-F238E27FC236}">
                <a16:creationId xmlns:a16="http://schemas.microsoft.com/office/drawing/2014/main" id="{C2CD2948-C092-4A9A-B41B-C1146DE8579F}"/>
              </a:ext>
            </a:extLst>
          </p:cNvPr>
          <p:cNvSpPr>
            <a:spLocks noEditPoints="1"/>
          </p:cNvSpPr>
          <p:nvPr/>
        </p:nvSpPr>
        <p:spPr bwMode="auto">
          <a:xfrm>
            <a:off x="6871730" y="6240646"/>
            <a:ext cx="23813" cy="39688"/>
          </a:xfrm>
          <a:custGeom>
            <a:avLst/>
            <a:gdLst>
              <a:gd name="T0" fmla="*/ 15 w 15"/>
              <a:gd name="T1" fmla="*/ 15 h 25"/>
              <a:gd name="T2" fmla="*/ 5 w 15"/>
              <a:gd name="T3" fmla="*/ 15 h 25"/>
              <a:gd name="T4" fmla="*/ 5 w 15"/>
              <a:gd name="T5" fmla="*/ 17 h 25"/>
              <a:gd name="T6" fmla="*/ 5 w 15"/>
              <a:gd name="T7" fmla="*/ 17 h 25"/>
              <a:gd name="T8" fmla="*/ 5 w 15"/>
              <a:gd name="T9" fmla="*/ 20 h 25"/>
              <a:gd name="T10" fmla="*/ 5 w 15"/>
              <a:gd name="T11" fmla="*/ 20 h 25"/>
              <a:gd name="T12" fmla="*/ 7 w 15"/>
              <a:gd name="T13" fmla="*/ 20 h 25"/>
              <a:gd name="T14" fmla="*/ 7 w 15"/>
              <a:gd name="T15" fmla="*/ 20 h 25"/>
              <a:gd name="T16" fmla="*/ 9 w 15"/>
              <a:gd name="T17" fmla="*/ 20 h 25"/>
              <a:gd name="T18" fmla="*/ 9 w 15"/>
              <a:gd name="T19" fmla="*/ 20 h 25"/>
              <a:gd name="T20" fmla="*/ 10 w 15"/>
              <a:gd name="T21" fmla="*/ 17 h 25"/>
              <a:gd name="T22" fmla="*/ 15 w 15"/>
              <a:gd name="T23" fmla="*/ 17 h 25"/>
              <a:gd name="T24" fmla="*/ 15 w 15"/>
              <a:gd name="T25" fmla="*/ 17 h 25"/>
              <a:gd name="T26" fmla="*/ 14 w 15"/>
              <a:gd name="T27" fmla="*/ 21 h 25"/>
              <a:gd name="T28" fmla="*/ 12 w 15"/>
              <a:gd name="T29" fmla="*/ 24 h 25"/>
              <a:gd name="T30" fmla="*/ 12 w 15"/>
              <a:gd name="T31" fmla="*/ 24 h 25"/>
              <a:gd name="T32" fmla="*/ 10 w 15"/>
              <a:gd name="T33" fmla="*/ 25 h 25"/>
              <a:gd name="T34" fmla="*/ 10 w 15"/>
              <a:gd name="T35" fmla="*/ 25 h 25"/>
              <a:gd name="T36" fmla="*/ 7 w 15"/>
              <a:gd name="T37" fmla="*/ 25 h 25"/>
              <a:gd name="T38" fmla="*/ 7 w 15"/>
              <a:gd name="T39" fmla="*/ 25 h 25"/>
              <a:gd name="T40" fmla="*/ 2 w 15"/>
              <a:gd name="T41" fmla="*/ 25 h 25"/>
              <a:gd name="T42" fmla="*/ 2 w 15"/>
              <a:gd name="T43" fmla="*/ 25 h 25"/>
              <a:gd name="T44" fmla="*/ 0 w 15"/>
              <a:gd name="T45" fmla="*/ 22 h 25"/>
              <a:gd name="T46" fmla="*/ 0 w 15"/>
              <a:gd name="T47" fmla="*/ 22 h 25"/>
              <a:gd name="T48" fmla="*/ 0 w 15"/>
              <a:gd name="T49" fmla="*/ 20 h 25"/>
              <a:gd name="T50" fmla="*/ 0 w 15"/>
              <a:gd name="T51" fmla="*/ 20 h 25"/>
              <a:gd name="T52" fmla="*/ 0 w 15"/>
              <a:gd name="T53" fmla="*/ 16 h 25"/>
              <a:gd name="T54" fmla="*/ 0 w 15"/>
              <a:gd name="T55" fmla="*/ 9 h 25"/>
              <a:gd name="T56" fmla="*/ 0 w 15"/>
              <a:gd name="T57" fmla="*/ 9 h 25"/>
              <a:gd name="T58" fmla="*/ 0 w 15"/>
              <a:gd name="T59" fmla="*/ 5 h 25"/>
              <a:gd name="T60" fmla="*/ 0 w 15"/>
              <a:gd name="T61" fmla="*/ 5 h 25"/>
              <a:gd name="T62" fmla="*/ 0 w 15"/>
              <a:gd name="T63" fmla="*/ 4 h 25"/>
              <a:gd name="T64" fmla="*/ 0 w 15"/>
              <a:gd name="T65" fmla="*/ 4 h 25"/>
              <a:gd name="T66" fmla="*/ 2 w 15"/>
              <a:gd name="T67" fmla="*/ 0 h 25"/>
              <a:gd name="T68" fmla="*/ 2 w 15"/>
              <a:gd name="T69" fmla="*/ 0 h 25"/>
              <a:gd name="T70" fmla="*/ 7 w 15"/>
              <a:gd name="T71" fmla="*/ 0 h 25"/>
              <a:gd name="T72" fmla="*/ 7 w 15"/>
              <a:gd name="T73" fmla="*/ 0 h 25"/>
              <a:gd name="T74" fmla="*/ 10 w 15"/>
              <a:gd name="T75" fmla="*/ 0 h 25"/>
              <a:gd name="T76" fmla="*/ 10 w 15"/>
              <a:gd name="T77" fmla="*/ 0 h 25"/>
              <a:gd name="T78" fmla="*/ 12 w 15"/>
              <a:gd name="T79" fmla="*/ 1 h 25"/>
              <a:gd name="T80" fmla="*/ 12 w 15"/>
              <a:gd name="T81" fmla="*/ 1 h 25"/>
              <a:gd name="T82" fmla="*/ 14 w 15"/>
              <a:gd name="T83" fmla="*/ 5 h 25"/>
              <a:gd name="T84" fmla="*/ 15 w 15"/>
              <a:gd name="T85" fmla="*/ 7 h 25"/>
              <a:gd name="T86" fmla="*/ 15 w 15"/>
              <a:gd name="T87" fmla="*/ 15 h 25"/>
              <a:gd name="T88" fmla="*/ 5 w 15"/>
              <a:gd name="T89" fmla="*/ 10 h 25"/>
              <a:gd name="T90" fmla="*/ 10 w 15"/>
              <a:gd name="T91" fmla="*/ 10 h 25"/>
              <a:gd name="T92" fmla="*/ 10 w 15"/>
              <a:gd name="T93" fmla="*/ 7 h 25"/>
              <a:gd name="T94" fmla="*/ 10 w 15"/>
              <a:gd name="T95" fmla="*/ 7 h 25"/>
              <a:gd name="T96" fmla="*/ 9 w 15"/>
              <a:gd name="T97" fmla="*/ 5 h 25"/>
              <a:gd name="T98" fmla="*/ 9 w 15"/>
              <a:gd name="T99" fmla="*/ 5 h 25"/>
              <a:gd name="T100" fmla="*/ 7 w 15"/>
              <a:gd name="T101" fmla="*/ 5 h 25"/>
              <a:gd name="T102" fmla="*/ 7 w 15"/>
              <a:gd name="T103" fmla="*/ 5 h 25"/>
              <a:gd name="T104" fmla="*/ 5 w 15"/>
              <a:gd name="T105" fmla="*/ 5 h 25"/>
              <a:gd name="T106" fmla="*/ 5 w 15"/>
              <a:gd name="T107" fmla="*/ 5 h 25"/>
              <a:gd name="T108" fmla="*/ 5 w 15"/>
              <a:gd name="T109" fmla="*/ 7 h 25"/>
              <a:gd name="T110" fmla="*/ 5 w 15"/>
              <a:gd name="T111" fmla="*/ 1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5">
                <a:moveTo>
                  <a:pt x="15" y="15"/>
                </a:moveTo>
                <a:lnTo>
                  <a:pt x="5" y="15"/>
                </a:lnTo>
                <a:lnTo>
                  <a:pt x="5" y="17"/>
                </a:lnTo>
                <a:lnTo>
                  <a:pt x="5" y="17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0" y="17"/>
                </a:lnTo>
                <a:lnTo>
                  <a:pt x="15" y="17"/>
                </a:lnTo>
                <a:lnTo>
                  <a:pt x="15" y="17"/>
                </a:lnTo>
                <a:lnTo>
                  <a:pt x="14" y="21"/>
                </a:lnTo>
                <a:lnTo>
                  <a:pt x="12" y="24"/>
                </a:lnTo>
                <a:lnTo>
                  <a:pt x="12" y="24"/>
                </a:lnTo>
                <a:lnTo>
                  <a:pt x="10" y="25"/>
                </a:lnTo>
                <a:lnTo>
                  <a:pt x="10" y="25"/>
                </a:lnTo>
                <a:lnTo>
                  <a:pt x="7" y="25"/>
                </a:lnTo>
                <a:lnTo>
                  <a:pt x="7" y="25"/>
                </a:lnTo>
                <a:lnTo>
                  <a:pt x="2" y="25"/>
                </a:lnTo>
                <a:lnTo>
                  <a:pt x="2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6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2" y="0"/>
                </a:lnTo>
                <a:lnTo>
                  <a:pt x="2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4" y="5"/>
                </a:lnTo>
                <a:lnTo>
                  <a:pt x="15" y="7"/>
                </a:lnTo>
                <a:lnTo>
                  <a:pt x="15" y="15"/>
                </a:lnTo>
                <a:close/>
                <a:moveTo>
                  <a:pt x="5" y="10"/>
                </a:moveTo>
                <a:lnTo>
                  <a:pt x="10" y="10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7"/>
                </a:lnTo>
                <a:lnTo>
                  <a:pt x="5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22" name="Freeform 1348">
            <a:extLst>
              <a:ext uri="{FF2B5EF4-FFF2-40B4-BE49-F238E27FC236}">
                <a16:creationId xmlns:a16="http://schemas.microsoft.com/office/drawing/2014/main" id="{BCDF0E97-8AB4-485D-95AD-519036AB1B5C}"/>
              </a:ext>
            </a:extLst>
          </p:cNvPr>
          <p:cNvSpPr>
            <a:spLocks noEditPoints="1"/>
          </p:cNvSpPr>
          <p:nvPr/>
        </p:nvSpPr>
        <p:spPr bwMode="auto">
          <a:xfrm>
            <a:off x="6901893" y="6224771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23" name="Freeform 1349">
            <a:extLst>
              <a:ext uri="{FF2B5EF4-FFF2-40B4-BE49-F238E27FC236}">
                <a16:creationId xmlns:a16="http://schemas.microsoft.com/office/drawing/2014/main" id="{65B234BC-5798-4EEC-9CE7-5C774002C507}"/>
              </a:ext>
            </a:extLst>
          </p:cNvPr>
          <p:cNvSpPr>
            <a:spLocks/>
          </p:cNvSpPr>
          <p:nvPr/>
        </p:nvSpPr>
        <p:spPr bwMode="auto">
          <a:xfrm>
            <a:off x="6914593" y="6240646"/>
            <a:ext cx="25400" cy="39688"/>
          </a:xfrm>
          <a:custGeom>
            <a:avLst/>
            <a:gdLst>
              <a:gd name="T0" fmla="*/ 0 w 16"/>
              <a:gd name="T1" fmla="*/ 25 h 25"/>
              <a:gd name="T2" fmla="*/ 0 w 16"/>
              <a:gd name="T3" fmla="*/ 0 h 25"/>
              <a:gd name="T4" fmla="*/ 5 w 16"/>
              <a:gd name="T5" fmla="*/ 0 h 25"/>
              <a:gd name="T6" fmla="*/ 5 w 16"/>
              <a:gd name="T7" fmla="*/ 2 h 25"/>
              <a:gd name="T8" fmla="*/ 5 w 16"/>
              <a:gd name="T9" fmla="*/ 2 h 25"/>
              <a:gd name="T10" fmla="*/ 5 w 16"/>
              <a:gd name="T11" fmla="*/ 2 h 25"/>
              <a:gd name="T12" fmla="*/ 8 w 16"/>
              <a:gd name="T13" fmla="*/ 0 h 25"/>
              <a:gd name="T14" fmla="*/ 8 w 16"/>
              <a:gd name="T15" fmla="*/ 0 h 25"/>
              <a:gd name="T16" fmla="*/ 11 w 16"/>
              <a:gd name="T17" fmla="*/ 0 h 25"/>
              <a:gd name="T18" fmla="*/ 11 w 16"/>
              <a:gd name="T19" fmla="*/ 0 h 25"/>
              <a:gd name="T20" fmla="*/ 13 w 16"/>
              <a:gd name="T21" fmla="*/ 0 h 25"/>
              <a:gd name="T22" fmla="*/ 13 w 16"/>
              <a:gd name="T23" fmla="*/ 0 h 25"/>
              <a:gd name="T24" fmla="*/ 14 w 16"/>
              <a:gd name="T25" fmla="*/ 1 h 25"/>
              <a:gd name="T26" fmla="*/ 14 w 16"/>
              <a:gd name="T27" fmla="*/ 1 h 25"/>
              <a:gd name="T28" fmla="*/ 16 w 16"/>
              <a:gd name="T29" fmla="*/ 2 h 25"/>
              <a:gd name="T30" fmla="*/ 16 w 16"/>
              <a:gd name="T31" fmla="*/ 2 h 25"/>
              <a:gd name="T32" fmla="*/ 16 w 16"/>
              <a:gd name="T33" fmla="*/ 6 h 25"/>
              <a:gd name="T34" fmla="*/ 16 w 16"/>
              <a:gd name="T35" fmla="*/ 25 h 25"/>
              <a:gd name="T36" fmla="*/ 11 w 16"/>
              <a:gd name="T37" fmla="*/ 25 h 25"/>
              <a:gd name="T38" fmla="*/ 11 w 16"/>
              <a:gd name="T39" fmla="*/ 7 h 25"/>
              <a:gd name="T40" fmla="*/ 11 w 16"/>
              <a:gd name="T41" fmla="*/ 7 h 25"/>
              <a:gd name="T42" fmla="*/ 11 w 16"/>
              <a:gd name="T43" fmla="*/ 5 h 25"/>
              <a:gd name="T44" fmla="*/ 11 w 16"/>
              <a:gd name="T45" fmla="*/ 5 h 25"/>
              <a:gd name="T46" fmla="*/ 8 w 16"/>
              <a:gd name="T47" fmla="*/ 5 h 25"/>
              <a:gd name="T48" fmla="*/ 8 w 16"/>
              <a:gd name="T49" fmla="*/ 5 h 25"/>
              <a:gd name="T50" fmla="*/ 7 w 16"/>
              <a:gd name="T51" fmla="*/ 5 h 25"/>
              <a:gd name="T52" fmla="*/ 7 w 16"/>
              <a:gd name="T53" fmla="*/ 5 h 25"/>
              <a:gd name="T54" fmla="*/ 5 w 16"/>
              <a:gd name="T55" fmla="*/ 9 h 25"/>
              <a:gd name="T56" fmla="*/ 5 w 16"/>
              <a:gd name="T57" fmla="*/ 25 h 25"/>
              <a:gd name="T58" fmla="*/ 0 w 16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1"/>
                </a:lnTo>
                <a:lnTo>
                  <a:pt x="14" y="1"/>
                </a:lnTo>
                <a:lnTo>
                  <a:pt x="16" y="2"/>
                </a:lnTo>
                <a:lnTo>
                  <a:pt x="16" y="2"/>
                </a:lnTo>
                <a:lnTo>
                  <a:pt x="16" y="6"/>
                </a:lnTo>
                <a:lnTo>
                  <a:pt x="16" y="25"/>
                </a:lnTo>
                <a:lnTo>
                  <a:pt x="11" y="25"/>
                </a:lnTo>
                <a:lnTo>
                  <a:pt x="11" y="7"/>
                </a:lnTo>
                <a:lnTo>
                  <a:pt x="11" y="7"/>
                </a:lnTo>
                <a:lnTo>
                  <a:pt x="11" y="5"/>
                </a:lnTo>
                <a:lnTo>
                  <a:pt x="11" y="5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24" name="Freeform 1350">
            <a:extLst>
              <a:ext uri="{FF2B5EF4-FFF2-40B4-BE49-F238E27FC236}">
                <a16:creationId xmlns:a16="http://schemas.microsoft.com/office/drawing/2014/main" id="{89433F93-3D4F-4F57-A84A-8013D0170298}"/>
              </a:ext>
            </a:extLst>
          </p:cNvPr>
          <p:cNvSpPr>
            <a:spLocks noEditPoints="1"/>
          </p:cNvSpPr>
          <p:nvPr/>
        </p:nvSpPr>
        <p:spPr bwMode="auto">
          <a:xfrm>
            <a:off x="6947930" y="6224771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25" name="Freeform 1351">
            <a:extLst>
              <a:ext uri="{FF2B5EF4-FFF2-40B4-BE49-F238E27FC236}">
                <a16:creationId xmlns:a16="http://schemas.microsoft.com/office/drawing/2014/main" id="{4C0B7927-78CF-48B1-973E-EE2986D0ADFB}"/>
              </a:ext>
            </a:extLst>
          </p:cNvPr>
          <p:cNvSpPr>
            <a:spLocks/>
          </p:cNvSpPr>
          <p:nvPr/>
        </p:nvSpPr>
        <p:spPr bwMode="auto">
          <a:xfrm>
            <a:off x="6960630" y="6240646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2 h 25"/>
              <a:gd name="T8" fmla="*/ 10 w 15"/>
              <a:gd name="T9" fmla="*/ 22 h 25"/>
              <a:gd name="T10" fmla="*/ 10 w 15"/>
              <a:gd name="T11" fmla="*/ 22 h 25"/>
              <a:gd name="T12" fmla="*/ 9 w 15"/>
              <a:gd name="T13" fmla="*/ 25 h 25"/>
              <a:gd name="T14" fmla="*/ 9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4 w 15"/>
              <a:gd name="T21" fmla="*/ 25 h 25"/>
              <a:gd name="T22" fmla="*/ 4 w 15"/>
              <a:gd name="T23" fmla="*/ 25 h 25"/>
              <a:gd name="T24" fmla="*/ 2 w 15"/>
              <a:gd name="T25" fmla="*/ 24 h 25"/>
              <a:gd name="T26" fmla="*/ 2 w 15"/>
              <a:gd name="T27" fmla="*/ 24 h 25"/>
              <a:gd name="T28" fmla="*/ 0 w 15"/>
              <a:gd name="T29" fmla="*/ 22 h 25"/>
              <a:gd name="T30" fmla="*/ 0 w 15"/>
              <a:gd name="T31" fmla="*/ 22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7 h 25"/>
              <a:gd name="T40" fmla="*/ 5 w 15"/>
              <a:gd name="T41" fmla="*/ 17 h 25"/>
              <a:gd name="T42" fmla="*/ 7 w 15"/>
              <a:gd name="T43" fmla="*/ 20 h 25"/>
              <a:gd name="T44" fmla="*/ 7 w 15"/>
              <a:gd name="T45" fmla="*/ 20 h 25"/>
              <a:gd name="T46" fmla="*/ 8 w 15"/>
              <a:gd name="T47" fmla="*/ 20 h 25"/>
              <a:gd name="T48" fmla="*/ 8 w 15"/>
              <a:gd name="T49" fmla="*/ 20 h 25"/>
              <a:gd name="T50" fmla="*/ 10 w 15"/>
              <a:gd name="T51" fmla="*/ 20 h 25"/>
              <a:gd name="T52" fmla="*/ 10 w 15"/>
              <a:gd name="T53" fmla="*/ 20 h 25"/>
              <a:gd name="T54" fmla="*/ 10 w 15"/>
              <a:gd name="T55" fmla="*/ 17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9" y="25"/>
                </a:lnTo>
                <a:lnTo>
                  <a:pt x="9" y="25"/>
                </a:lnTo>
                <a:lnTo>
                  <a:pt x="5" y="25"/>
                </a:lnTo>
                <a:lnTo>
                  <a:pt x="5" y="25"/>
                </a:lnTo>
                <a:lnTo>
                  <a:pt x="4" y="25"/>
                </a:lnTo>
                <a:lnTo>
                  <a:pt x="4" y="25"/>
                </a:lnTo>
                <a:lnTo>
                  <a:pt x="2" y="24"/>
                </a:lnTo>
                <a:lnTo>
                  <a:pt x="2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7"/>
                </a:lnTo>
                <a:lnTo>
                  <a:pt x="5" y="17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26" name="Freeform 1352">
            <a:extLst>
              <a:ext uri="{FF2B5EF4-FFF2-40B4-BE49-F238E27FC236}">
                <a16:creationId xmlns:a16="http://schemas.microsoft.com/office/drawing/2014/main" id="{A745EBAF-962F-4BC4-A0EB-D0B689C16E65}"/>
              </a:ext>
            </a:extLst>
          </p:cNvPr>
          <p:cNvSpPr>
            <a:spLocks/>
          </p:cNvSpPr>
          <p:nvPr/>
        </p:nvSpPr>
        <p:spPr bwMode="auto">
          <a:xfrm>
            <a:off x="6992380" y="6240646"/>
            <a:ext cx="41275" cy="39688"/>
          </a:xfrm>
          <a:custGeom>
            <a:avLst/>
            <a:gdLst>
              <a:gd name="T0" fmla="*/ 0 w 26"/>
              <a:gd name="T1" fmla="*/ 25 h 25"/>
              <a:gd name="T2" fmla="*/ 0 w 26"/>
              <a:gd name="T3" fmla="*/ 0 h 25"/>
              <a:gd name="T4" fmla="*/ 5 w 26"/>
              <a:gd name="T5" fmla="*/ 0 h 25"/>
              <a:gd name="T6" fmla="*/ 5 w 26"/>
              <a:gd name="T7" fmla="*/ 2 h 25"/>
              <a:gd name="T8" fmla="*/ 5 w 26"/>
              <a:gd name="T9" fmla="*/ 2 h 25"/>
              <a:gd name="T10" fmla="*/ 5 w 26"/>
              <a:gd name="T11" fmla="*/ 2 h 25"/>
              <a:gd name="T12" fmla="*/ 7 w 26"/>
              <a:gd name="T13" fmla="*/ 0 h 25"/>
              <a:gd name="T14" fmla="*/ 7 w 26"/>
              <a:gd name="T15" fmla="*/ 0 h 25"/>
              <a:gd name="T16" fmla="*/ 10 w 26"/>
              <a:gd name="T17" fmla="*/ 0 h 25"/>
              <a:gd name="T18" fmla="*/ 10 w 26"/>
              <a:gd name="T19" fmla="*/ 0 h 25"/>
              <a:gd name="T20" fmla="*/ 13 w 26"/>
              <a:gd name="T21" fmla="*/ 0 h 25"/>
              <a:gd name="T22" fmla="*/ 13 w 26"/>
              <a:gd name="T23" fmla="*/ 0 h 25"/>
              <a:gd name="T24" fmla="*/ 14 w 26"/>
              <a:gd name="T25" fmla="*/ 2 h 25"/>
              <a:gd name="T26" fmla="*/ 14 w 26"/>
              <a:gd name="T27" fmla="*/ 2 h 25"/>
              <a:gd name="T28" fmla="*/ 17 w 26"/>
              <a:gd name="T29" fmla="*/ 0 h 25"/>
              <a:gd name="T30" fmla="*/ 17 w 26"/>
              <a:gd name="T31" fmla="*/ 0 h 25"/>
              <a:gd name="T32" fmla="*/ 21 w 26"/>
              <a:gd name="T33" fmla="*/ 0 h 25"/>
              <a:gd name="T34" fmla="*/ 21 w 26"/>
              <a:gd name="T35" fmla="*/ 0 h 25"/>
              <a:gd name="T36" fmla="*/ 22 w 26"/>
              <a:gd name="T37" fmla="*/ 0 h 25"/>
              <a:gd name="T38" fmla="*/ 22 w 26"/>
              <a:gd name="T39" fmla="*/ 0 h 25"/>
              <a:gd name="T40" fmla="*/ 24 w 26"/>
              <a:gd name="T41" fmla="*/ 1 h 25"/>
              <a:gd name="T42" fmla="*/ 24 w 26"/>
              <a:gd name="T43" fmla="*/ 1 h 25"/>
              <a:gd name="T44" fmla="*/ 26 w 26"/>
              <a:gd name="T45" fmla="*/ 2 h 25"/>
              <a:gd name="T46" fmla="*/ 26 w 26"/>
              <a:gd name="T47" fmla="*/ 2 h 25"/>
              <a:gd name="T48" fmla="*/ 26 w 26"/>
              <a:gd name="T49" fmla="*/ 6 h 25"/>
              <a:gd name="T50" fmla="*/ 26 w 26"/>
              <a:gd name="T51" fmla="*/ 25 h 25"/>
              <a:gd name="T52" fmla="*/ 21 w 26"/>
              <a:gd name="T53" fmla="*/ 25 h 25"/>
              <a:gd name="T54" fmla="*/ 21 w 26"/>
              <a:gd name="T55" fmla="*/ 7 h 25"/>
              <a:gd name="T56" fmla="*/ 21 w 26"/>
              <a:gd name="T57" fmla="*/ 7 h 25"/>
              <a:gd name="T58" fmla="*/ 19 w 26"/>
              <a:gd name="T59" fmla="*/ 5 h 25"/>
              <a:gd name="T60" fmla="*/ 19 w 26"/>
              <a:gd name="T61" fmla="*/ 5 h 25"/>
              <a:gd name="T62" fmla="*/ 18 w 26"/>
              <a:gd name="T63" fmla="*/ 5 h 25"/>
              <a:gd name="T64" fmla="*/ 18 w 26"/>
              <a:gd name="T65" fmla="*/ 5 h 25"/>
              <a:gd name="T66" fmla="*/ 15 w 26"/>
              <a:gd name="T67" fmla="*/ 5 h 25"/>
              <a:gd name="T68" fmla="*/ 15 w 26"/>
              <a:gd name="T69" fmla="*/ 5 h 25"/>
              <a:gd name="T70" fmla="*/ 15 w 26"/>
              <a:gd name="T71" fmla="*/ 9 h 25"/>
              <a:gd name="T72" fmla="*/ 15 w 26"/>
              <a:gd name="T73" fmla="*/ 25 h 25"/>
              <a:gd name="T74" fmla="*/ 10 w 26"/>
              <a:gd name="T75" fmla="*/ 25 h 25"/>
              <a:gd name="T76" fmla="*/ 10 w 26"/>
              <a:gd name="T77" fmla="*/ 7 h 25"/>
              <a:gd name="T78" fmla="*/ 10 w 26"/>
              <a:gd name="T79" fmla="*/ 7 h 25"/>
              <a:gd name="T80" fmla="*/ 9 w 26"/>
              <a:gd name="T81" fmla="*/ 5 h 25"/>
              <a:gd name="T82" fmla="*/ 9 w 26"/>
              <a:gd name="T83" fmla="*/ 5 h 25"/>
              <a:gd name="T84" fmla="*/ 8 w 26"/>
              <a:gd name="T85" fmla="*/ 5 h 25"/>
              <a:gd name="T86" fmla="*/ 8 w 26"/>
              <a:gd name="T87" fmla="*/ 5 h 25"/>
              <a:gd name="T88" fmla="*/ 5 w 26"/>
              <a:gd name="T89" fmla="*/ 5 h 25"/>
              <a:gd name="T90" fmla="*/ 5 w 26"/>
              <a:gd name="T91" fmla="*/ 5 h 25"/>
              <a:gd name="T92" fmla="*/ 5 w 26"/>
              <a:gd name="T93" fmla="*/ 9 h 25"/>
              <a:gd name="T94" fmla="*/ 5 w 26"/>
              <a:gd name="T95" fmla="*/ 25 h 25"/>
              <a:gd name="T96" fmla="*/ 0 w 26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4" y="2"/>
                </a:lnTo>
                <a:lnTo>
                  <a:pt x="14" y="2"/>
                </a:lnTo>
                <a:lnTo>
                  <a:pt x="17" y="0"/>
                </a:lnTo>
                <a:lnTo>
                  <a:pt x="17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1"/>
                </a:lnTo>
                <a:lnTo>
                  <a:pt x="24" y="1"/>
                </a:lnTo>
                <a:lnTo>
                  <a:pt x="26" y="2"/>
                </a:lnTo>
                <a:lnTo>
                  <a:pt x="26" y="2"/>
                </a:lnTo>
                <a:lnTo>
                  <a:pt x="26" y="6"/>
                </a:lnTo>
                <a:lnTo>
                  <a:pt x="26" y="25"/>
                </a:lnTo>
                <a:lnTo>
                  <a:pt x="21" y="25"/>
                </a:lnTo>
                <a:lnTo>
                  <a:pt x="21" y="7"/>
                </a:lnTo>
                <a:lnTo>
                  <a:pt x="21" y="7"/>
                </a:lnTo>
                <a:lnTo>
                  <a:pt x="19" y="5"/>
                </a:lnTo>
                <a:lnTo>
                  <a:pt x="19" y="5"/>
                </a:lnTo>
                <a:lnTo>
                  <a:pt x="18" y="5"/>
                </a:lnTo>
                <a:lnTo>
                  <a:pt x="18" y="5"/>
                </a:lnTo>
                <a:lnTo>
                  <a:pt x="15" y="5"/>
                </a:lnTo>
                <a:lnTo>
                  <a:pt x="15" y="5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27" name="Freeform 1353">
            <a:extLst>
              <a:ext uri="{FF2B5EF4-FFF2-40B4-BE49-F238E27FC236}">
                <a16:creationId xmlns:a16="http://schemas.microsoft.com/office/drawing/2014/main" id="{06C120E5-1B17-4257-9801-0C97AEF0AA8F}"/>
              </a:ext>
            </a:extLst>
          </p:cNvPr>
          <p:cNvSpPr>
            <a:spLocks/>
          </p:cNvSpPr>
          <p:nvPr/>
        </p:nvSpPr>
        <p:spPr bwMode="auto">
          <a:xfrm>
            <a:off x="7263843" y="5712008"/>
            <a:ext cx="23813" cy="57150"/>
          </a:xfrm>
          <a:custGeom>
            <a:avLst/>
            <a:gdLst>
              <a:gd name="T0" fmla="*/ 0 w 15"/>
              <a:gd name="T1" fmla="*/ 36 h 36"/>
              <a:gd name="T2" fmla="*/ 0 w 15"/>
              <a:gd name="T3" fmla="*/ 0 h 36"/>
              <a:gd name="T4" fmla="*/ 15 w 15"/>
              <a:gd name="T5" fmla="*/ 0 h 36"/>
              <a:gd name="T6" fmla="*/ 15 w 15"/>
              <a:gd name="T7" fmla="*/ 5 h 36"/>
              <a:gd name="T8" fmla="*/ 5 w 15"/>
              <a:gd name="T9" fmla="*/ 5 h 36"/>
              <a:gd name="T10" fmla="*/ 5 w 15"/>
              <a:gd name="T11" fmla="*/ 15 h 36"/>
              <a:gd name="T12" fmla="*/ 14 w 15"/>
              <a:gd name="T13" fmla="*/ 15 h 36"/>
              <a:gd name="T14" fmla="*/ 14 w 15"/>
              <a:gd name="T15" fmla="*/ 20 h 36"/>
              <a:gd name="T16" fmla="*/ 5 w 15"/>
              <a:gd name="T17" fmla="*/ 20 h 36"/>
              <a:gd name="T18" fmla="*/ 5 w 15"/>
              <a:gd name="T19" fmla="*/ 30 h 36"/>
              <a:gd name="T20" fmla="*/ 15 w 15"/>
              <a:gd name="T21" fmla="*/ 30 h 36"/>
              <a:gd name="T22" fmla="*/ 15 w 15"/>
              <a:gd name="T23" fmla="*/ 36 h 36"/>
              <a:gd name="T24" fmla="*/ 0 w 15"/>
              <a:gd name="T25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36">
                <a:moveTo>
                  <a:pt x="0" y="36"/>
                </a:moveTo>
                <a:lnTo>
                  <a:pt x="0" y="0"/>
                </a:lnTo>
                <a:lnTo>
                  <a:pt x="15" y="0"/>
                </a:lnTo>
                <a:lnTo>
                  <a:pt x="15" y="5"/>
                </a:lnTo>
                <a:lnTo>
                  <a:pt x="5" y="5"/>
                </a:lnTo>
                <a:lnTo>
                  <a:pt x="5" y="15"/>
                </a:lnTo>
                <a:lnTo>
                  <a:pt x="14" y="15"/>
                </a:lnTo>
                <a:lnTo>
                  <a:pt x="14" y="20"/>
                </a:lnTo>
                <a:lnTo>
                  <a:pt x="5" y="20"/>
                </a:lnTo>
                <a:lnTo>
                  <a:pt x="5" y="30"/>
                </a:lnTo>
                <a:lnTo>
                  <a:pt x="15" y="30"/>
                </a:lnTo>
                <a:lnTo>
                  <a:pt x="1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28" name="Freeform 1354">
            <a:extLst>
              <a:ext uri="{FF2B5EF4-FFF2-40B4-BE49-F238E27FC236}">
                <a16:creationId xmlns:a16="http://schemas.microsoft.com/office/drawing/2014/main" id="{E40E6318-E696-4A2E-A271-10F1E850BF23}"/>
              </a:ext>
            </a:extLst>
          </p:cNvPr>
          <p:cNvSpPr>
            <a:spLocks/>
          </p:cNvSpPr>
          <p:nvPr/>
        </p:nvSpPr>
        <p:spPr bwMode="auto">
          <a:xfrm>
            <a:off x="7294005" y="5727883"/>
            <a:ext cx="17463" cy="41275"/>
          </a:xfrm>
          <a:custGeom>
            <a:avLst/>
            <a:gdLst>
              <a:gd name="T0" fmla="*/ 0 w 11"/>
              <a:gd name="T1" fmla="*/ 26 h 26"/>
              <a:gd name="T2" fmla="*/ 0 w 11"/>
              <a:gd name="T3" fmla="*/ 0 h 26"/>
              <a:gd name="T4" fmla="*/ 5 w 11"/>
              <a:gd name="T5" fmla="*/ 0 h 26"/>
              <a:gd name="T6" fmla="*/ 5 w 11"/>
              <a:gd name="T7" fmla="*/ 3 h 26"/>
              <a:gd name="T8" fmla="*/ 5 w 11"/>
              <a:gd name="T9" fmla="*/ 3 h 26"/>
              <a:gd name="T10" fmla="*/ 7 w 11"/>
              <a:gd name="T11" fmla="*/ 1 h 26"/>
              <a:gd name="T12" fmla="*/ 7 w 11"/>
              <a:gd name="T13" fmla="*/ 1 h 26"/>
              <a:gd name="T14" fmla="*/ 11 w 11"/>
              <a:gd name="T15" fmla="*/ 0 h 26"/>
              <a:gd name="T16" fmla="*/ 11 w 11"/>
              <a:gd name="T17" fmla="*/ 5 h 26"/>
              <a:gd name="T18" fmla="*/ 11 w 11"/>
              <a:gd name="T19" fmla="*/ 5 h 26"/>
              <a:gd name="T20" fmla="*/ 10 w 11"/>
              <a:gd name="T21" fmla="*/ 5 h 26"/>
              <a:gd name="T22" fmla="*/ 10 w 11"/>
              <a:gd name="T23" fmla="*/ 5 h 26"/>
              <a:gd name="T24" fmla="*/ 9 w 11"/>
              <a:gd name="T25" fmla="*/ 5 h 26"/>
              <a:gd name="T26" fmla="*/ 9 w 11"/>
              <a:gd name="T27" fmla="*/ 5 h 26"/>
              <a:gd name="T28" fmla="*/ 6 w 11"/>
              <a:gd name="T29" fmla="*/ 6 h 26"/>
              <a:gd name="T30" fmla="*/ 6 w 11"/>
              <a:gd name="T31" fmla="*/ 6 h 26"/>
              <a:gd name="T32" fmla="*/ 5 w 11"/>
              <a:gd name="T33" fmla="*/ 8 h 26"/>
              <a:gd name="T34" fmla="*/ 5 w 11"/>
              <a:gd name="T35" fmla="*/ 8 h 26"/>
              <a:gd name="T36" fmla="*/ 5 w 11"/>
              <a:gd name="T37" fmla="*/ 11 h 26"/>
              <a:gd name="T38" fmla="*/ 5 w 11"/>
              <a:gd name="T39" fmla="*/ 26 h 26"/>
              <a:gd name="T40" fmla="*/ 0 w 11"/>
              <a:gd name="T41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7" y="1"/>
                </a:lnTo>
                <a:lnTo>
                  <a:pt x="7" y="1"/>
                </a:lnTo>
                <a:lnTo>
                  <a:pt x="11" y="0"/>
                </a:lnTo>
                <a:lnTo>
                  <a:pt x="11" y="5"/>
                </a:lnTo>
                <a:lnTo>
                  <a:pt x="11" y="5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8"/>
                </a:lnTo>
                <a:lnTo>
                  <a:pt x="5" y="11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29" name="Freeform 1355">
            <a:extLst>
              <a:ext uri="{FF2B5EF4-FFF2-40B4-BE49-F238E27FC236}">
                <a16:creationId xmlns:a16="http://schemas.microsoft.com/office/drawing/2014/main" id="{B15EBAEB-51ED-475E-84B3-69B5F2136ED9}"/>
              </a:ext>
            </a:extLst>
          </p:cNvPr>
          <p:cNvSpPr>
            <a:spLocks noEditPoints="1"/>
          </p:cNvSpPr>
          <p:nvPr/>
        </p:nvSpPr>
        <p:spPr bwMode="auto">
          <a:xfrm>
            <a:off x="7316230" y="5712008"/>
            <a:ext cx="23813" cy="57150"/>
          </a:xfrm>
          <a:custGeom>
            <a:avLst/>
            <a:gdLst>
              <a:gd name="T0" fmla="*/ 0 w 15"/>
              <a:gd name="T1" fmla="*/ 36 h 36"/>
              <a:gd name="T2" fmla="*/ 0 w 15"/>
              <a:gd name="T3" fmla="*/ 0 h 36"/>
              <a:gd name="T4" fmla="*/ 5 w 15"/>
              <a:gd name="T5" fmla="*/ 0 h 36"/>
              <a:gd name="T6" fmla="*/ 5 w 15"/>
              <a:gd name="T7" fmla="*/ 13 h 36"/>
              <a:gd name="T8" fmla="*/ 5 w 15"/>
              <a:gd name="T9" fmla="*/ 13 h 36"/>
              <a:gd name="T10" fmla="*/ 5 w 15"/>
              <a:gd name="T11" fmla="*/ 13 h 36"/>
              <a:gd name="T12" fmla="*/ 7 w 15"/>
              <a:gd name="T13" fmla="*/ 11 h 36"/>
              <a:gd name="T14" fmla="*/ 7 w 15"/>
              <a:gd name="T15" fmla="*/ 11 h 36"/>
              <a:gd name="T16" fmla="*/ 10 w 15"/>
              <a:gd name="T17" fmla="*/ 10 h 36"/>
              <a:gd name="T18" fmla="*/ 10 w 15"/>
              <a:gd name="T19" fmla="*/ 10 h 36"/>
              <a:gd name="T20" fmla="*/ 12 w 15"/>
              <a:gd name="T21" fmla="*/ 11 h 36"/>
              <a:gd name="T22" fmla="*/ 12 w 15"/>
              <a:gd name="T23" fmla="*/ 11 h 36"/>
              <a:gd name="T24" fmla="*/ 15 w 15"/>
              <a:gd name="T25" fmla="*/ 13 h 36"/>
              <a:gd name="T26" fmla="*/ 15 w 15"/>
              <a:gd name="T27" fmla="*/ 13 h 36"/>
              <a:gd name="T28" fmla="*/ 15 w 15"/>
              <a:gd name="T29" fmla="*/ 15 h 36"/>
              <a:gd name="T30" fmla="*/ 15 w 15"/>
              <a:gd name="T31" fmla="*/ 15 h 36"/>
              <a:gd name="T32" fmla="*/ 15 w 15"/>
              <a:gd name="T33" fmla="*/ 19 h 36"/>
              <a:gd name="T34" fmla="*/ 15 w 15"/>
              <a:gd name="T35" fmla="*/ 29 h 36"/>
              <a:gd name="T36" fmla="*/ 15 w 15"/>
              <a:gd name="T37" fmla="*/ 29 h 36"/>
              <a:gd name="T38" fmla="*/ 15 w 15"/>
              <a:gd name="T39" fmla="*/ 31 h 36"/>
              <a:gd name="T40" fmla="*/ 15 w 15"/>
              <a:gd name="T41" fmla="*/ 31 h 36"/>
              <a:gd name="T42" fmla="*/ 15 w 15"/>
              <a:gd name="T43" fmla="*/ 34 h 36"/>
              <a:gd name="T44" fmla="*/ 15 w 15"/>
              <a:gd name="T45" fmla="*/ 34 h 36"/>
              <a:gd name="T46" fmla="*/ 12 w 15"/>
              <a:gd name="T47" fmla="*/ 35 h 36"/>
              <a:gd name="T48" fmla="*/ 10 w 15"/>
              <a:gd name="T49" fmla="*/ 36 h 36"/>
              <a:gd name="T50" fmla="*/ 10 w 15"/>
              <a:gd name="T51" fmla="*/ 36 h 36"/>
              <a:gd name="T52" fmla="*/ 7 w 15"/>
              <a:gd name="T53" fmla="*/ 35 h 36"/>
              <a:gd name="T54" fmla="*/ 7 w 15"/>
              <a:gd name="T55" fmla="*/ 35 h 36"/>
              <a:gd name="T56" fmla="*/ 5 w 15"/>
              <a:gd name="T57" fmla="*/ 34 h 36"/>
              <a:gd name="T58" fmla="*/ 5 w 15"/>
              <a:gd name="T59" fmla="*/ 36 h 36"/>
              <a:gd name="T60" fmla="*/ 0 w 15"/>
              <a:gd name="T61" fmla="*/ 36 h 36"/>
              <a:gd name="T62" fmla="*/ 10 w 15"/>
              <a:gd name="T63" fmla="*/ 19 h 36"/>
              <a:gd name="T64" fmla="*/ 10 w 15"/>
              <a:gd name="T65" fmla="*/ 19 h 36"/>
              <a:gd name="T66" fmla="*/ 10 w 15"/>
              <a:gd name="T67" fmla="*/ 16 h 36"/>
              <a:gd name="T68" fmla="*/ 10 w 15"/>
              <a:gd name="T69" fmla="*/ 16 h 36"/>
              <a:gd name="T70" fmla="*/ 7 w 15"/>
              <a:gd name="T71" fmla="*/ 15 h 36"/>
              <a:gd name="T72" fmla="*/ 7 w 15"/>
              <a:gd name="T73" fmla="*/ 15 h 36"/>
              <a:gd name="T74" fmla="*/ 6 w 15"/>
              <a:gd name="T75" fmla="*/ 16 h 36"/>
              <a:gd name="T76" fmla="*/ 6 w 15"/>
              <a:gd name="T77" fmla="*/ 16 h 36"/>
              <a:gd name="T78" fmla="*/ 5 w 15"/>
              <a:gd name="T79" fmla="*/ 18 h 36"/>
              <a:gd name="T80" fmla="*/ 5 w 15"/>
              <a:gd name="T81" fmla="*/ 28 h 36"/>
              <a:gd name="T82" fmla="*/ 5 w 15"/>
              <a:gd name="T83" fmla="*/ 28 h 36"/>
              <a:gd name="T84" fmla="*/ 6 w 15"/>
              <a:gd name="T85" fmla="*/ 30 h 36"/>
              <a:gd name="T86" fmla="*/ 6 w 15"/>
              <a:gd name="T87" fmla="*/ 30 h 36"/>
              <a:gd name="T88" fmla="*/ 7 w 15"/>
              <a:gd name="T89" fmla="*/ 31 h 36"/>
              <a:gd name="T90" fmla="*/ 7 w 15"/>
              <a:gd name="T91" fmla="*/ 31 h 36"/>
              <a:gd name="T92" fmla="*/ 10 w 15"/>
              <a:gd name="T93" fmla="*/ 30 h 36"/>
              <a:gd name="T94" fmla="*/ 10 w 15"/>
              <a:gd name="T95" fmla="*/ 30 h 36"/>
              <a:gd name="T96" fmla="*/ 10 w 15"/>
              <a:gd name="T97" fmla="*/ 28 h 36"/>
              <a:gd name="T98" fmla="*/ 10 w 15"/>
              <a:gd name="T99" fmla="*/ 1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" h="36">
                <a:moveTo>
                  <a:pt x="0" y="36"/>
                </a:moveTo>
                <a:lnTo>
                  <a:pt x="0" y="0"/>
                </a:lnTo>
                <a:lnTo>
                  <a:pt x="5" y="0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1"/>
                </a:lnTo>
                <a:lnTo>
                  <a:pt x="7" y="11"/>
                </a:lnTo>
                <a:lnTo>
                  <a:pt x="10" y="10"/>
                </a:lnTo>
                <a:lnTo>
                  <a:pt x="10" y="10"/>
                </a:lnTo>
                <a:lnTo>
                  <a:pt x="12" y="11"/>
                </a:lnTo>
                <a:lnTo>
                  <a:pt x="12" y="11"/>
                </a:lnTo>
                <a:lnTo>
                  <a:pt x="15" y="13"/>
                </a:lnTo>
                <a:lnTo>
                  <a:pt x="15" y="13"/>
                </a:lnTo>
                <a:lnTo>
                  <a:pt x="15" y="15"/>
                </a:lnTo>
                <a:lnTo>
                  <a:pt x="15" y="15"/>
                </a:lnTo>
                <a:lnTo>
                  <a:pt x="15" y="19"/>
                </a:lnTo>
                <a:lnTo>
                  <a:pt x="15" y="29"/>
                </a:lnTo>
                <a:lnTo>
                  <a:pt x="15" y="29"/>
                </a:lnTo>
                <a:lnTo>
                  <a:pt x="15" y="31"/>
                </a:lnTo>
                <a:lnTo>
                  <a:pt x="15" y="31"/>
                </a:lnTo>
                <a:lnTo>
                  <a:pt x="15" y="34"/>
                </a:lnTo>
                <a:lnTo>
                  <a:pt x="15" y="34"/>
                </a:lnTo>
                <a:lnTo>
                  <a:pt x="12" y="35"/>
                </a:lnTo>
                <a:lnTo>
                  <a:pt x="10" y="36"/>
                </a:lnTo>
                <a:lnTo>
                  <a:pt x="10" y="36"/>
                </a:lnTo>
                <a:lnTo>
                  <a:pt x="7" y="35"/>
                </a:lnTo>
                <a:lnTo>
                  <a:pt x="7" y="35"/>
                </a:lnTo>
                <a:lnTo>
                  <a:pt x="5" y="34"/>
                </a:lnTo>
                <a:lnTo>
                  <a:pt x="5" y="36"/>
                </a:lnTo>
                <a:lnTo>
                  <a:pt x="0" y="36"/>
                </a:lnTo>
                <a:close/>
                <a:moveTo>
                  <a:pt x="10" y="19"/>
                </a:moveTo>
                <a:lnTo>
                  <a:pt x="10" y="19"/>
                </a:lnTo>
                <a:lnTo>
                  <a:pt x="10" y="16"/>
                </a:lnTo>
                <a:lnTo>
                  <a:pt x="10" y="16"/>
                </a:lnTo>
                <a:lnTo>
                  <a:pt x="7" y="15"/>
                </a:lnTo>
                <a:lnTo>
                  <a:pt x="7" y="15"/>
                </a:lnTo>
                <a:lnTo>
                  <a:pt x="6" y="16"/>
                </a:lnTo>
                <a:lnTo>
                  <a:pt x="6" y="16"/>
                </a:lnTo>
                <a:lnTo>
                  <a:pt x="5" y="18"/>
                </a:lnTo>
                <a:lnTo>
                  <a:pt x="5" y="28"/>
                </a:lnTo>
                <a:lnTo>
                  <a:pt x="5" y="28"/>
                </a:lnTo>
                <a:lnTo>
                  <a:pt x="6" y="30"/>
                </a:lnTo>
                <a:lnTo>
                  <a:pt x="6" y="30"/>
                </a:lnTo>
                <a:lnTo>
                  <a:pt x="7" y="31"/>
                </a:lnTo>
                <a:lnTo>
                  <a:pt x="7" y="31"/>
                </a:lnTo>
                <a:lnTo>
                  <a:pt x="10" y="30"/>
                </a:lnTo>
                <a:lnTo>
                  <a:pt x="10" y="30"/>
                </a:lnTo>
                <a:lnTo>
                  <a:pt x="10" y="28"/>
                </a:lnTo>
                <a:lnTo>
                  <a:pt x="10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30" name="Freeform 1356">
            <a:extLst>
              <a:ext uri="{FF2B5EF4-FFF2-40B4-BE49-F238E27FC236}">
                <a16:creationId xmlns:a16="http://schemas.microsoft.com/office/drawing/2014/main" id="{620AE750-6794-4527-BBE6-2FA0A8D66581}"/>
              </a:ext>
            </a:extLst>
          </p:cNvPr>
          <p:cNvSpPr>
            <a:spLocks noEditPoints="1"/>
          </p:cNvSpPr>
          <p:nvPr/>
        </p:nvSpPr>
        <p:spPr bwMode="auto">
          <a:xfrm>
            <a:off x="7347980" y="5712008"/>
            <a:ext cx="7938" cy="57150"/>
          </a:xfrm>
          <a:custGeom>
            <a:avLst/>
            <a:gdLst>
              <a:gd name="T0" fmla="*/ 0 w 5"/>
              <a:gd name="T1" fmla="*/ 5 h 36"/>
              <a:gd name="T2" fmla="*/ 0 w 5"/>
              <a:gd name="T3" fmla="*/ 0 h 36"/>
              <a:gd name="T4" fmla="*/ 5 w 5"/>
              <a:gd name="T5" fmla="*/ 0 h 36"/>
              <a:gd name="T6" fmla="*/ 5 w 5"/>
              <a:gd name="T7" fmla="*/ 5 h 36"/>
              <a:gd name="T8" fmla="*/ 0 w 5"/>
              <a:gd name="T9" fmla="*/ 5 h 36"/>
              <a:gd name="T10" fmla="*/ 0 w 5"/>
              <a:gd name="T11" fmla="*/ 36 h 36"/>
              <a:gd name="T12" fmla="*/ 0 w 5"/>
              <a:gd name="T13" fmla="*/ 10 h 36"/>
              <a:gd name="T14" fmla="*/ 5 w 5"/>
              <a:gd name="T15" fmla="*/ 10 h 36"/>
              <a:gd name="T16" fmla="*/ 5 w 5"/>
              <a:gd name="T17" fmla="*/ 36 h 36"/>
              <a:gd name="T18" fmla="*/ 0 w 5"/>
              <a:gd name="T1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6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6"/>
                </a:moveTo>
                <a:lnTo>
                  <a:pt x="0" y="10"/>
                </a:lnTo>
                <a:lnTo>
                  <a:pt x="5" y="10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31" name="Freeform 1357">
            <a:extLst>
              <a:ext uri="{FF2B5EF4-FFF2-40B4-BE49-F238E27FC236}">
                <a16:creationId xmlns:a16="http://schemas.microsoft.com/office/drawing/2014/main" id="{9D3DFDB0-36D3-4479-8794-300F6E17D519}"/>
              </a:ext>
            </a:extLst>
          </p:cNvPr>
          <p:cNvSpPr>
            <a:spLocks/>
          </p:cNvSpPr>
          <p:nvPr/>
        </p:nvSpPr>
        <p:spPr bwMode="auto">
          <a:xfrm>
            <a:off x="7362268" y="5727883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6 h 26"/>
              <a:gd name="T4" fmla="*/ 10 w 15"/>
              <a:gd name="T5" fmla="*/ 26 h 26"/>
              <a:gd name="T6" fmla="*/ 10 w 15"/>
              <a:gd name="T7" fmla="*/ 24 h 26"/>
              <a:gd name="T8" fmla="*/ 10 w 15"/>
              <a:gd name="T9" fmla="*/ 24 h 26"/>
              <a:gd name="T10" fmla="*/ 10 w 15"/>
              <a:gd name="T11" fmla="*/ 24 h 26"/>
              <a:gd name="T12" fmla="*/ 8 w 15"/>
              <a:gd name="T13" fmla="*/ 25 h 26"/>
              <a:gd name="T14" fmla="*/ 8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3 w 15"/>
              <a:gd name="T21" fmla="*/ 26 h 26"/>
              <a:gd name="T22" fmla="*/ 3 w 15"/>
              <a:gd name="T23" fmla="*/ 26 h 26"/>
              <a:gd name="T24" fmla="*/ 1 w 15"/>
              <a:gd name="T25" fmla="*/ 25 h 26"/>
              <a:gd name="T26" fmla="*/ 1 w 15"/>
              <a:gd name="T27" fmla="*/ 25 h 26"/>
              <a:gd name="T28" fmla="*/ 0 w 15"/>
              <a:gd name="T29" fmla="*/ 23 h 26"/>
              <a:gd name="T30" fmla="*/ 0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6 w 15"/>
              <a:gd name="T43" fmla="*/ 20 h 26"/>
              <a:gd name="T44" fmla="*/ 6 w 15"/>
              <a:gd name="T45" fmla="*/ 20 h 26"/>
              <a:gd name="T46" fmla="*/ 7 w 15"/>
              <a:gd name="T47" fmla="*/ 21 h 26"/>
              <a:gd name="T48" fmla="*/ 7 w 15"/>
              <a:gd name="T49" fmla="*/ 21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6"/>
                </a:lnTo>
                <a:lnTo>
                  <a:pt x="10" y="26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8" y="25"/>
                </a:lnTo>
                <a:lnTo>
                  <a:pt x="8" y="25"/>
                </a:lnTo>
                <a:lnTo>
                  <a:pt x="5" y="26"/>
                </a:lnTo>
                <a:lnTo>
                  <a:pt x="5" y="26"/>
                </a:lnTo>
                <a:lnTo>
                  <a:pt x="3" y="26"/>
                </a:lnTo>
                <a:lnTo>
                  <a:pt x="3" y="26"/>
                </a:lnTo>
                <a:lnTo>
                  <a:pt x="1" y="25"/>
                </a:lnTo>
                <a:lnTo>
                  <a:pt x="1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1"/>
                </a:lnTo>
                <a:lnTo>
                  <a:pt x="7" y="21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32" name="Freeform 1358">
            <a:extLst>
              <a:ext uri="{FF2B5EF4-FFF2-40B4-BE49-F238E27FC236}">
                <a16:creationId xmlns:a16="http://schemas.microsoft.com/office/drawing/2014/main" id="{49D8E6A1-CF73-4A83-B703-2AC9C6C97649}"/>
              </a:ext>
            </a:extLst>
          </p:cNvPr>
          <p:cNvSpPr>
            <a:spLocks/>
          </p:cNvSpPr>
          <p:nvPr/>
        </p:nvSpPr>
        <p:spPr bwMode="auto">
          <a:xfrm>
            <a:off x="7394018" y="5727883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0 h 26"/>
              <a:gd name="T4" fmla="*/ 5 w 25"/>
              <a:gd name="T5" fmla="*/ 0 h 26"/>
              <a:gd name="T6" fmla="*/ 5 w 25"/>
              <a:gd name="T7" fmla="*/ 3 h 26"/>
              <a:gd name="T8" fmla="*/ 5 w 25"/>
              <a:gd name="T9" fmla="*/ 3 h 26"/>
              <a:gd name="T10" fmla="*/ 5 w 25"/>
              <a:gd name="T11" fmla="*/ 3 h 26"/>
              <a:gd name="T12" fmla="*/ 6 w 25"/>
              <a:gd name="T13" fmla="*/ 1 h 26"/>
              <a:gd name="T14" fmla="*/ 6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2 w 25"/>
              <a:gd name="T21" fmla="*/ 1 h 26"/>
              <a:gd name="T22" fmla="*/ 12 w 25"/>
              <a:gd name="T23" fmla="*/ 1 h 26"/>
              <a:gd name="T24" fmla="*/ 14 w 25"/>
              <a:gd name="T25" fmla="*/ 3 h 26"/>
              <a:gd name="T26" fmla="*/ 14 w 25"/>
              <a:gd name="T27" fmla="*/ 3 h 26"/>
              <a:gd name="T28" fmla="*/ 16 w 25"/>
              <a:gd name="T29" fmla="*/ 1 h 26"/>
              <a:gd name="T30" fmla="*/ 16 w 25"/>
              <a:gd name="T31" fmla="*/ 1 h 26"/>
              <a:gd name="T32" fmla="*/ 19 w 25"/>
              <a:gd name="T33" fmla="*/ 0 h 26"/>
              <a:gd name="T34" fmla="*/ 19 w 25"/>
              <a:gd name="T35" fmla="*/ 0 h 26"/>
              <a:gd name="T36" fmla="*/ 21 w 25"/>
              <a:gd name="T37" fmla="*/ 0 h 26"/>
              <a:gd name="T38" fmla="*/ 21 w 25"/>
              <a:gd name="T39" fmla="*/ 0 h 26"/>
              <a:gd name="T40" fmla="*/ 22 w 25"/>
              <a:gd name="T41" fmla="*/ 1 h 26"/>
              <a:gd name="T42" fmla="*/ 22 w 25"/>
              <a:gd name="T43" fmla="*/ 1 h 26"/>
              <a:gd name="T44" fmla="*/ 24 w 25"/>
              <a:gd name="T45" fmla="*/ 4 h 26"/>
              <a:gd name="T46" fmla="*/ 24 w 25"/>
              <a:gd name="T47" fmla="*/ 4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9 h 26"/>
              <a:gd name="T56" fmla="*/ 20 w 25"/>
              <a:gd name="T57" fmla="*/ 9 h 26"/>
              <a:gd name="T58" fmla="*/ 19 w 25"/>
              <a:gd name="T59" fmla="*/ 6 h 26"/>
              <a:gd name="T60" fmla="*/ 19 w 25"/>
              <a:gd name="T61" fmla="*/ 6 h 26"/>
              <a:gd name="T62" fmla="*/ 17 w 25"/>
              <a:gd name="T63" fmla="*/ 5 h 26"/>
              <a:gd name="T64" fmla="*/ 17 w 25"/>
              <a:gd name="T65" fmla="*/ 5 h 26"/>
              <a:gd name="T66" fmla="*/ 15 w 25"/>
              <a:gd name="T67" fmla="*/ 6 h 26"/>
              <a:gd name="T68" fmla="*/ 15 w 25"/>
              <a:gd name="T69" fmla="*/ 6 h 26"/>
              <a:gd name="T70" fmla="*/ 15 w 25"/>
              <a:gd name="T71" fmla="*/ 9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9 h 26"/>
              <a:gd name="T78" fmla="*/ 10 w 25"/>
              <a:gd name="T79" fmla="*/ 9 h 26"/>
              <a:gd name="T80" fmla="*/ 8 w 25"/>
              <a:gd name="T81" fmla="*/ 6 h 26"/>
              <a:gd name="T82" fmla="*/ 8 w 25"/>
              <a:gd name="T83" fmla="*/ 6 h 26"/>
              <a:gd name="T84" fmla="*/ 7 w 25"/>
              <a:gd name="T85" fmla="*/ 5 h 26"/>
              <a:gd name="T86" fmla="*/ 7 w 25"/>
              <a:gd name="T87" fmla="*/ 5 h 26"/>
              <a:gd name="T88" fmla="*/ 5 w 25"/>
              <a:gd name="T89" fmla="*/ 6 h 26"/>
              <a:gd name="T90" fmla="*/ 5 w 25"/>
              <a:gd name="T91" fmla="*/ 6 h 26"/>
              <a:gd name="T92" fmla="*/ 5 w 25"/>
              <a:gd name="T93" fmla="*/ 9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6" y="1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4" y="3"/>
                </a:lnTo>
                <a:lnTo>
                  <a:pt x="14" y="3"/>
                </a:lnTo>
                <a:lnTo>
                  <a:pt x="16" y="1"/>
                </a:lnTo>
                <a:lnTo>
                  <a:pt x="16" y="1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1"/>
                </a:lnTo>
                <a:lnTo>
                  <a:pt x="22" y="1"/>
                </a:lnTo>
                <a:lnTo>
                  <a:pt x="24" y="4"/>
                </a:lnTo>
                <a:lnTo>
                  <a:pt x="24" y="4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19" y="6"/>
                </a:lnTo>
                <a:lnTo>
                  <a:pt x="19" y="6"/>
                </a:lnTo>
                <a:lnTo>
                  <a:pt x="17" y="5"/>
                </a:lnTo>
                <a:lnTo>
                  <a:pt x="17" y="5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8" y="6"/>
                </a:lnTo>
                <a:lnTo>
                  <a:pt x="8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33" name="Freeform 1359">
            <a:extLst>
              <a:ext uri="{FF2B5EF4-FFF2-40B4-BE49-F238E27FC236}">
                <a16:creationId xmlns:a16="http://schemas.microsoft.com/office/drawing/2014/main" id="{A114B341-25C8-4076-BD68-7C20B0609434}"/>
              </a:ext>
            </a:extLst>
          </p:cNvPr>
          <p:cNvSpPr>
            <a:spLocks/>
          </p:cNvSpPr>
          <p:nvPr/>
        </p:nvSpPr>
        <p:spPr bwMode="auto">
          <a:xfrm>
            <a:off x="7241618" y="6224771"/>
            <a:ext cx="23813" cy="55563"/>
          </a:xfrm>
          <a:custGeom>
            <a:avLst/>
            <a:gdLst>
              <a:gd name="T0" fmla="*/ 0 w 15"/>
              <a:gd name="T1" fmla="*/ 35 h 35"/>
              <a:gd name="T2" fmla="*/ 0 w 15"/>
              <a:gd name="T3" fmla="*/ 0 h 35"/>
              <a:gd name="T4" fmla="*/ 15 w 15"/>
              <a:gd name="T5" fmla="*/ 0 h 35"/>
              <a:gd name="T6" fmla="*/ 15 w 15"/>
              <a:gd name="T7" fmla="*/ 5 h 35"/>
              <a:gd name="T8" fmla="*/ 5 w 15"/>
              <a:gd name="T9" fmla="*/ 5 h 35"/>
              <a:gd name="T10" fmla="*/ 5 w 15"/>
              <a:gd name="T11" fmla="*/ 15 h 35"/>
              <a:gd name="T12" fmla="*/ 14 w 15"/>
              <a:gd name="T13" fmla="*/ 15 h 35"/>
              <a:gd name="T14" fmla="*/ 14 w 15"/>
              <a:gd name="T15" fmla="*/ 20 h 35"/>
              <a:gd name="T16" fmla="*/ 5 w 15"/>
              <a:gd name="T17" fmla="*/ 20 h 35"/>
              <a:gd name="T18" fmla="*/ 5 w 15"/>
              <a:gd name="T19" fmla="*/ 35 h 35"/>
              <a:gd name="T20" fmla="*/ 0 w 15"/>
              <a:gd name="T21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35">
                <a:moveTo>
                  <a:pt x="0" y="35"/>
                </a:moveTo>
                <a:lnTo>
                  <a:pt x="0" y="0"/>
                </a:lnTo>
                <a:lnTo>
                  <a:pt x="15" y="0"/>
                </a:lnTo>
                <a:lnTo>
                  <a:pt x="15" y="5"/>
                </a:lnTo>
                <a:lnTo>
                  <a:pt x="5" y="5"/>
                </a:lnTo>
                <a:lnTo>
                  <a:pt x="5" y="15"/>
                </a:lnTo>
                <a:lnTo>
                  <a:pt x="14" y="15"/>
                </a:lnTo>
                <a:lnTo>
                  <a:pt x="14" y="20"/>
                </a:lnTo>
                <a:lnTo>
                  <a:pt x="5" y="2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34" name="Freeform 1360">
            <a:extLst>
              <a:ext uri="{FF2B5EF4-FFF2-40B4-BE49-F238E27FC236}">
                <a16:creationId xmlns:a16="http://schemas.microsoft.com/office/drawing/2014/main" id="{C8C2E453-E598-4505-AE2B-AD03E34961B9}"/>
              </a:ext>
            </a:extLst>
          </p:cNvPr>
          <p:cNvSpPr>
            <a:spLocks noEditPoints="1"/>
          </p:cNvSpPr>
          <p:nvPr/>
        </p:nvSpPr>
        <p:spPr bwMode="auto">
          <a:xfrm>
            <a:off x="7270193" y="6240646"/>
            <a:ext cx="23813" cy="39688"/>
          </a:xfrm>
          <a:custGeom>
            <a:avLst/>
            <a:gdLst>
              <a:gd name="T0" fmla="*/ 15 w 15"/>
              <a:gd name="T1" fmla="*/ 15 h 25"/>
              <a:gd name="T2" fmla="*/ 5 w 15"/>
              <a:gd name="T3" fmla="*/ 15 h 25"/>
              <a:gd name="T4" fmla="*/ 5 w 15"/>
              <a:gd name="T5" fmla="*/ 17 h 25"/>
              <a:gd name="T6" fmla="*/ 5 w 15"/>
              <a:gd name="T7" fmla="*/ 17 h 25"/>
              <a:gd name="T8" fmla="*/ 5 w 15"/>
              <a:gd name="T9" fmla="*/ 20 h 25"/>
              <a:gd name="T10" fmla="*/ 5 w 15"/>
              <a:gd name="T11" fmla="*/ 20 h 25"/>
              <a:gd name="T12" fmla="*/ 7 w 15"/>
              <a:gd name="T13" fmla="*/ 20 h 25"/>
              <a:gd name="T14" fmla="*/ 7 w 15"/>
              <a:gd name="T15" fmla="*/ 20 h 25"/>
              <a:gd name="T16" fmla="*/ 9 w 15"/>
              <a:gd name="T17" fmla="*/ 20 h 25"/>
              <a:gd name="T18" fmla="*/ 9 w 15"/>
              <a:gd name="T19" fmla="*/ 20 h 25"/>
              <a:gd name="T20" fmla="*/ 10 w 15"/>
              <a:gd name="T21" fmla="*/ 17 h 25"/>
              <a:gd name="T22" fmla="*/ 15 w 15"/>
              <a:gd name="T23" fmla="*/ 17 h 25"/>
              <a:gd name="T24" fmla="*/ 15 w 15"/>
              <a:gd name="T25" fmla="*/ 17 h 25"/>
              <a:gd name="T26" fmla="*/ 14 w 15"/>
              <a:gd name="T27" fmla="*/ 21 h 25"/>
              <a:gd name="T28" fmla="*/ 12 w 15"/>
              <a:gd name="T29" fmla="*/ 24 h 25"/>
              <a:gd name="T30" fmla="*/ 12 w 15"/>
              <a:gd name="T31" fmla="*/ 24 h 25"/>
              <a:gd name="T32" fmla="*/ 10 w 15"/>
              <a:gd name="T33" fmla="*/ 25 h 25"/>
              <a:gd name="T34" fmla="*/ 10 w 15"/>
              <a:gd name="T35" fmla="*/ 25 h 25"/>
              <a:gd name="T36" fmla="*/ 7 w 15"/>
              <a:gd name="T37" fmla="*/ 25 h 25"/>
              <a:gd name="T38" fmla="*/ 7 w 15"/>
              <a:gd name="T39" fmla="*/ 25 h 25"/>
              <a:gd name="T40" fmla="*/ 4 w 15"/>
              <a:gd name="T41" fmla="*/ 25 h 25"/>
              <a:gd name="T42" fmla="*/ 4 w 15"/>
              <a:gd name="T43" fmla="*/ 25 h 25"/>
              <a:gd name="T44" fmla="*/ 0 w 15"/>
              <a:gd name="T45" fmla="*/ 22 h 25"/>
              <a:gd name="T46" fmla="*/ 0 w 15"/>
              <a:gd name="T47" fmla="*/ 22 h 25"/>
              <a:gd name="T48" fmla="*/ 0 w 15"/>
              <a:gd name="T49" fmla="*/ 20 h 25"/>
              <a:gd name="T50" fmla="*/ 0 w 15"/>
              <a:gd name="T51" fmla="*/ 20 h 25"/>
              <a:gd name="T52" fmla="*/ 0 w 15"/>
              <a:gd name="T53" fmla="*/ 16 h 25"/>
              <a:gd name="T54" fmla="*/ 0 w 15"/>
              <a:gd name="T55" fmla="*/ 9 h 25"/>
              <a:gd name="T56" fmla="*/ 0 w 15"/>
              <a:gd name="T57" fmla="*/ 9 h 25"/>
              <a:gd name="T58" fmla="*/ 0 w 15"/>
              <a:gd name="T59" fmla="*/ 5 h 25"/>
              <a:gd name="T60" fmla="*/ 0 w 15"/>
              <a:gd name="T61" fmla="*/ 5 h 25"/>
              <a:gd name="T62" fmla="*/ 0 w 15"/>
              <a:gd name="T63" fmla="*/ 4 h 25"/>
              <a:gd name="T64" fmla="*/ 0 w 15"/>
              <a:gd name="T65" fmla="*/ 4 h 25"/>
              <a:gd name="T66" fmla="*/ 4 w 15"/>
              <a:gd name="T67" fmla="*/ 0 h 25"/>
              <a:gd name="T68" fmla="*/ 4 w 15"/>
              <a:gd name="T69" fmla="*/ 0 h 25"/>
              <a:gd name="T70" fmla="*/ 7 w 15"/>
              <a:gd name="T71" fmla="*/ 0 h 25"/>
              <a:gd name="T72" fmla="*/ 7 w 15"/>
              <a:gd name="T73" fmla="*/ 0 h 25"/>
              <a:gd name="T74" fmla="*/ 10 w 15"/>
              <a:gd name="T75" fmla="*/ 0 h 25"/>
              <a:gd name="T76" fmla="*/ 10 w 15"/>
              <a:gd name="T77" fmla="*/ 0 h 25"/>
              <a:gd name="T78" fmla="*/ 12 w 15"/>
              <a:gd name="T79" fmla="*/ 1 h 25"/>
              <a:gd name="T80" fmla="*/ 12 w 15"/>
              <a:gd name="T81" fmla="*/ 1 h 25"/>
              <a:gd name="T82" fmla="*/ 14 w 15"/>
              <a:gd name="T83" fmla="*/ 5 h 25"/>
              <a:gd name="T84" fmla="*/ 15 w 15"/>
              <a:gd name="T85" fmla="*/ 7 h 25"/>
              <a:gd name="T86" fmla="*/ 15 w 15"/>
              <a:gd name="T87" fmla="*/ 15 h 25"/>
              <a:gd name="T88" fmla="*/ 5 w 15"/>
              <a:gd name="T89" fmla="*/ 10 h 25"/>
              <a:gd name="T90" fmla="*/ 10 w 15"/>
              <a:gd name="T91" fmla="*/ 10 h 25"/>
              <a:gd name="T92" fmla="*/ 10 w 15"/>
              <a:gd name="T93" fmla="*/ 7 h 25"/>
              <a:gd name="T94" fmla="*/ 10 w 15"/>
              <a:gd name="T95" fmla="*/ 7 h 25"/>
              <a:gd name="T96" fmla="*/ 9 w 15"/>
              <a:gd name="T97" fmla="*/ 5 h 25"/>
              <a:gd name="T98" fmla="*/ 9 w 15"/>
              <a:gd name="T99" fmla="*/ 5 h 25"/>
              <a:gd name="T100" fmla="*/ 7 w 15"/>
              <a:gd name="T101" fmla="*/ 5 h 25"/>
              <a:gd name="T102" fmla="*/ 7 w 15"/>
              <a:gd name="T103" fmla="*/ 5 h 25"/>
              <a:gd name="T104" fmla="*/ 5 w 15"/>
              <a:gd name="T105" fmla="*/ 5 h 25"/>
              <a:gd name="T106" fmla="*/ 5 w 15"/>
              <a:gd name="T107" fmla="*/ 5 h 25"/>
              <a:gd name="T108" fmla="*/ 5 w 15"/>
              <a:gd name="T109" fmla="*/ 7 h 25"/>
              <a:gd name="T110" fmla="*/ 5 w 15"/>
              <a:gd name="T111" fmla="*/ 1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5">
                <a:moveTo>
                  <a:pt x="15" y="15"/>
                </a:moveTo>
                <a:lnTo>
                  <a:pt x="5" y="15"/>
                </a:lnTo>
                <a:lnTo>
                  <a:pt x="5" y="17"/>
                </a:lnTo>
                <a:lnTo>
                  <a:pt x="5" y="17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0" y="17"/>
                </a:lnTo>
                <a:lnTo>
                  <a:pt x="15" y="17"/>
                </a:lnTo>
                <a:lnTo>
                  <a:pt x="15" y="17"/>
                </a:lnTo>
                <a:lnTo>
                  <a:pt x="14" y="21"/>
                </a:lnTo>
                <a:lnTo>
                  <a:pt x="12" y="24"/>
                </a:lnTo>
                <a:lnTo>
                  <a:pt x="12" y="24"/>
                </a:lnTo>
                <a:lnTo>
                  <a:pt x="10" y="25"/>
                </a:lnTo>
                <a:lnTo>
                  <a:pt x="10" y="25"/>
                </a:lnTo>
                <a:lnTo>
                  <a:pt x="7" y="25"/>
                </a:lnTo>
                <a:lnTo>
                  <a:pt x="7" y="25"/>
                </a:lnTo>
                <a:lnTo>
                  <a:pt x="4" y="25"/>
                </a:lnTo>
                <a:lnTo>
                  <a:pt x="4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6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4" y="5"/>
                </a:lnTo>
                <a:lnTo>
                  <a:pt x="15" y="7"/>
                </a:lnTo>
                <a:lnTo>
                  <a:pt x="15" y="15"/>
                </a:lnTo>
                <a:close/>
                <a:moveTo>
                  <a:pt x="5" y="10"/>
                </a:moveTo>
                <a:lnTo>
                  <a:pt x="10" y="10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7"/>
                </a:lnTo>
                <a:lnTo>
                  <a:pt x="5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35" name="Freeform 1361">
            <a:extLst>
              <a:ext uri="{FF2B5EF4-FFF2-40B4-BE49-F238E27FC236}">
                <a16:creationId xmlns:a16="http://schemas.microsoft.com/office/drawing/2014/main" id="{EC6D21B8-27A5-496C-9369-68653C456CE2}"/>
              </a:ext>
            </a:extLst>
          </p:cNvPr>
          <p:cNvSpPr>
            <a:spLocks/>
          </p:cNvSpPr>
          <p:nvPr/>
        </p:nvSpPr>
        <p:spPr bwMode="auto">
          <a:xfrm>
            <a:off x="7300355" y="6240646"/>
            <a:ext cx="17463" cy="39688"/>
          </a:xfrm>
          <a:custGeom>
            <a:avLst/>
            <a:gdLst>
              <a:gd name="T0" fmla="*/ 0 w 11"/>
              <a:gd name="T1" fmla="*/ 25 h 25"/>
              <a:gd name="T2" fmla="*/ 0 w 11"/>
              <a:gd name="T3" fmla="*/ 0 h 25"/>
              <a:gd name="T4" fmla="*/ 5 w 11"/>
              <a:gd name="T5" fmla="*/ 0 h 25"/>
              <a:gd name="T6" fmla="*/ 5 w 11"/>
              <a:gd name="T7" fmla="*/ 2 h 25"/>
              <a:gd name="T8" fmla="*/ 5 w 11"/>
              <a:gd name="T9" fmla="*/ 2 h 25"/>
              <a:gd name="T10" fmla="*/ 7 w 11"/>
              <a:gd name="T11" fmla="*/ 0 h 25"/>
              <a:gd name="T12" fmla="*/ 7 w 11"/>
              <a:gd name="T13" fmla="*/ 0 h 25"/>
              <a:gd name="T14" fmla="*/ 11 w 11"/>
              <a:gd name="T15" fmla="*/ 0 h 25"/>
              <a:gd name="T16" fmla="*/ 11 w 11"/>
              <a:gd name="T17" fmla="*/ 5 h 25"/>
              <a:gd name="T18" fmla="*/ 11 w 11"/>
              <a:gd name="T19" fmla="*/ 5 h 25"/>
              <a:gd name="T20" fmla="*/ 10 w 11"/>
              <a:gd name="T21" fmla="*/ 5 h 25"/>
              <a:gd name="T22" fmla="*/ 10 w 11"/>
              <a:gd name="T23" fmla="*/ 5 h 25"/>
              <a:gd name="T24" fmla="*/ 9 w 11"/>
              <a:gd name="T25" fmla="*/ 5 h 25"/>
              <a:gd name="T26" fmla="*/ 9 w 11"/>
              <a:gd name="T27" fmla="*/ 5 h 25"/>
              <a:gd name="T28" fmla="*/ 6 w 11"/>
              <a:gd name="T29" fmla="*/ 6 h 25"/>
              <a:gd name="T30" fmla="*/ 6 w 11"/>
              <a:gd name="T31" fmla="*/ 6 h 25"/>
              <a:gd name="T32" fmla="*/ 5 w 11"/>
              <a:gd name="T33" fmla="*/ 7 h 25"/>
              <a:gd name="T34" fmla="*/ 5 w 11"/>
              <a:gd name="T35" fmla="*/ 7 h 25"/>
              <a:gd name="T36" fmla="*/ 5 w 11"/>
              <a:gd name="T37" fmla="*/ 10 h 25"/>
              <a:gd name="T38" fmla="*/ 5 w 11"/>
              <a:gd name="T39" fmla="*/ 25 h 25"/>
              <a:gd name="T40" fmla="*/ 0 w 11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5"/>
                </a:lnTo>
                <a:lnTo>
                  <a:pt x="11" y="5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6" y="6"/>
                </a:lnTo>
                <a:lnTo>
                  <a:pt x="6" y="6"/>
                </a:lnTo>
                <a:lnTo>
                  <a:pt x="5" y="7"/>
                </a:lnTo>
                <a:lnTo>
                  <a:pt x="5" y="7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36" name="Freeform 1362">
            <a:extLst>
              <a:ext uri="{FF2B5EF4-FFF2-40B4-BE49-F238E27FC236}">
                <a16:creationId xmlns:a16="http://schemas.microsoft.com/office/drawing/2014/main" id="{966E2E54-9733-453A-B56C-378CF8146987}"/>
              </a:ext>
            </a:extLst>
          </p:cNvPr>
          <p:cNvSpPr>
            <a:spLocks/>
          </p:cNvSpPr>
          <p:nvPr/>
        </p:nvSpPr>
        <p:spPr bwMode="auto">
          <a:xfrm>
            <a:off x="7322580" y="6240646"/>
            <a:ext cx="39688" cy="39688"/>
          </a:xfrm>
          <a:custGeom>
            <a:avLst/>
            <a:gdLst>
              <a:gd name="T0" fmla="*/ 0 w 25"/>
              <a:gd name="T1" fmla="*/ 25 h 25"/>
              <a:gd name="T2" fmla="*/ 0 w 25"/>
              <a:gd name="T3" fmla="*/ 0 h 25"/>
              <a:gd name="T4" fmla="*/ 5 w 25"/>
              <a:gd name="T5" fmla="*/ 0 h 25"/>
              <a:gd name="T6" fmla="*/ 5 w 25"/>
              <a:gd name="T7" fmla="*/ 2 h 25"/>
              <a:gd name="T8" fmla="*/ 5 w 25"/>
              <a:gd name="T9" fmla="*/ 2 h 25"/>
              <a:gd name="T10" fmla="*/ 5 w 25"/>
              <a:gd name="T11" fmla="*/ 2 h 25"/>
              <a:gd name="T12" fmla="*/ 7 w 25"/>
              <a:gd name="T13" fmla="*/ 0 h 25"/>
              <a:gd name="T14" fmla="*/ 7 w 25"/>
              <a:gd name="T15" fmla="*/ 0 h 25"/>
              <a:gd name="T16" fmla="*/ 10 w 25"/>
              <a:gd name="T17" fmla="*/ 0 h 25"/>
              <a:gd name="T18" fmla="*/ 10 w 25"/>
              <a:gd name="T19" fmla="*/ 0 h 25"/>
              <a:gd name="T20" fmla="*/ 12 w 25"/>
              <a:gd name="T21" fmla="*/ 0 h 25"/>
              <a:gd name="T22" fmla="*/ 12 w 25"/>
              <a:gd name="T23" fmla="*/ 0 h 25"/>
              <a:gd name="T24" fmla="*/ 15 w 25"/>
              <a:gd name="T25" fmla="*/ 2 h 25"/>
              <a:gd name="T26" fmla="*/ 15 w 25"/>
              <a:gd name="T27" fmla="*/ 2 h 25"/>
              <a:gd name="T28" fmla="*/ 16 w 25"/>
              <a:gd name="T29" fmla="*/ 0 h 25"/>
              <a:gd name="T30" fmla="*/ 16 w 25"/>
              <a:gd name="T31" fmla="*/ 0 h 25"/>
              <a:gd name="T32" fmla="*/ 20 w 25"/>
              <a:gd name="T33" fmla="*/ 0 h 25"/>
              <a:gd name="T34" fmla="*/ 20 w 25"/>
              <a:gd name="T35" fmla="*/ 0 h 25"/>
              <a:gd name="T36" fmla="*/ 21 w 25"/>
              <a:gd name="T37" fmla="*/ 0 h 25"/>
              <a:gd name="T38" fmla="*/ 21 w 25"/>
              <a:gd name="T39" fmla="*/ 0 h 25"/>
              <a:gd name="T40" fmla="*/ 23 w 25"/>
              <a:gd name="T41" fmla="*/ 1 h 25"/>
              <a:gd name="T42" fmla="*/ 23 w 25"/>
              <a:gd name="T43" fmla="*/ 1 h 25"/>
              <a:gd name="T44" fmla="*/ 25 w 25"/>
              <a:gd name="T45" fmla="*/ 2 h 25"/>
              <a:gd name="T46" fmla="*/ 25 w 25"/>
              <a:gd name="T47" fmla="*/ 2 h 25"/>
              <a:gd name="T48" fmla="*/ 25 w 25"/>
              <a:gd name="T49" fmla="*/ 6 h 25"/>
              <a:gd name="T50" fmla="*/ 25 w 25"/>
              <a:gd name="T51" fmla="*/ 25 h 25"/>
              <a:gd name="T52" fmla="*/ 20 w 25"/>
              <a:gd name="T53" fmla="*/ 25 h 25"/>
              <a:gd name="T54" fmla="*/ 20 w 25"/>
              <a:gd name="T55" fmla="*/ 7 h 25"/>
              <a:gd name="T56" fmla="*/ 20 w 25"/>
              <a:gd name="T57" fmla="*/ 7 h 25"/>
              <a:gd name="T58" fmla="*/ 20 w 25"/>
              <a:gd name="T59" fmla="*/ 5 h 25"/>
              <a:gd name="T60" fmla="*/ 20 w 25"/>
              <a:gd name="T61" fmla="*/ 5 h 25"/>
              <a:gd name="T62" fmla="*/ 17 w 25"/>
              <a:gd name="T63" fmla="*/ 5 h 25"/>
              <a:gd name="T64" fmla="*/ 17 w 25"/>
              <a:gd name="T65" fmla="*/ 5 h 25"/>
              <a:gd name="T66" fmla="*/ 16 w 25"/>
              <a:gd name="T67" fmla="*/ 5 h 25"/>
              <a:gd name="T68" fmla="*/ 16 w 25"/>
              <a:gd name="T69" fmla="*/ 5 h 25"/>
              <a:gd name="T70" fmla="*/ 15 w 25"/>
              <a:gd name="T71" fmla="*/ 9 h 25"/>
              <a:gd name="T72" fmla="*/ 15 w 25"/>
              <a:gd name="T73" fmla="*/ 25 h 25"/>
              <a:gd name="T74" fmla="*/ 10 w 25"/>
              <a:gd name="T75" fmla="*/ 25 h 25"/>
              <a:gd name="T76" fmla="*/ 10 w 25"/>
              <a:gd name="T77" fmla="*/ 7 h 25"/>
              <a:gd name="T78" fmla="*/ 10 w 25"/>
              <a:gd name="T79" fmla="*/ 7 h 25"/>
              <a:gd name="T80" fmla="*/ 10 w 25"/>
              <a:gd name="T81" fmla="*/ 5 h 25"/>
              <a:gd name="T82" fmla="*/ 10 w 25"/>
              <a:gd name="T83" fmla="*/ 5 h 25"/>
              <a:gd name="T84" fmla="*/ 7 w 25"/>
              <a:gd name="T85" fmla="*/ 5 h 25"/>
              <a:gd name="T86" fmla="*/ 7 w 25"/>
              <a:gd name="T87" fmla="*/ 5 h 25"/>
              <a:gd name="T88" fmla="*/ 6 w 25"/>
              <a:gd name="T89" fmla="*/ 5 h 25"/>
              <a:gd name="T90" fmla="*/ 6 w 25"/>
              <a:gd name="T91" fmla="*/ 5 h 25"/>
              <a:gd name="T92" fmla="*/ 5 w 25"/>
              <a:gd name="T93" fmla="*/ 9 h 25"/>
              <a:gd name="T94" fmla="*/ 5 w 25"/>
              <a:gd name="T95" fmla="*/ 25 h 25"/>
              <a:gd name="T96" fmla="*/ 0 w 25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5" y="2"/>
                </a:lnTo>
                <a:lnTo>
                  <a:pt x="15" y="2"/>
                </a:lnTo>
                <a:lnTo>
                  <a:pt x="16" y="0"/>
                </a:lnTo>
                <a:lnTo>
                  <a:pt x="16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1"/>
                </a:lnTo>
                <a:lnTo>
                  <a:pt x="23" y="1"/>
                </a:lnTo>
                <a:lnTo>
                  <a:pt x="25" y="2"/>
                </a:lnTo>
                <a:lnTo>
                  <a:pt x="25" y="2"/>
                </a:lnTo>
                <a:lnTo>
                  <a:pt x="25" y="6"/>
                </a:lnTo>
                <a:lnTo>
                  <a:pt x="25" y="25"/>
                </a:lnTo>
                <a:lnTo>
                  <a:pt x="20" y="25"/>
                </a:lnTo>
                <a:lnTo>
                  <a:pt x="20" y="7"/>
                </a:lnTo>
                <a:lnTo>
                  <a:pt x="20" y="7"/>
                </a:lnTo>
                <a:lnTo>
                  <a:pt x="20" y="5"/>
                </a:lnTo>
                <a:lnTo>
                  <a:pt x="20" y="5"/>
                </a:lnTo>
                <a:lnTo>
                  <a:pt x="17" y="5"/>
                </a:lnTo>
                <a:lnTo>
                  <a:pt x="17" y="5"/>
                </a:lnTo>
                <a:lnTo>
                  <a:pt x="16" y="5"/>
                </a:lnTo>
                <a:lnTo>
                  <a:pt x="16" y="5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37" name="Freeform 1363">
            <a:extLst>
              <a:ext uri="{FF2B5EF4-FFF2-40B4-BE49-F238E27FC236}">
                <a16:creationId xmlns:a16="http://schemas.microsoft.com/office/drawing/2014/main" id="{D08BE557-E679-47CA-9868-80E2E9E299F3}"/>
              </a:ext>
            </a:extLst>
          </p:cNvPr>
          <p:cNvSpPr>
            <a:spLocks noEditPoints="1"/>
          </p:cNvSpPr>
          <p:nvPr/>
        </p:nvSpPr>
        <p:spPr bwMode="auto">
          <a:xfrm>
            <a:off x="7370205" y="6224771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38" name="Freeform 1364">
            <a:extLst>
              <a:ext uri="{FF2B5EF4-FFF2-40B4-BE49-F238E27FC236}">
                <a16:creationId xmlns:a16="http://schemas.microsoft.com/office/drawing/2014/main" id="{2468D4C4-CAAC-4502-9DEC-6D73F8A236F7}"/>
              </a:ext>
            </a:extLst>
          </p:cNvPr>
          <p:cNvSpPr>
            <a:spLocks/>
          </p:cNvSpPr>
          <p:nvPr/>
        </p:nvSpPr>
        <p:spPr bwMode="auto">
          <a:xfrm>
            <a:off x="7382905" y="6240646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2 h 25"/>
              <a:gd name="T8" fmla="*/ 10 w 15"/>
              <a:gd name="T9" fmla="*/ 22 h 25"/>
              <a:gd name="T10" fmla="*/ 10 w 15"/>
              <a:gd name="T11" fmla="*/ 22 h 25"/>
              <a:gd name="T12" fmla="*/ 9 w 15"/>
              <a:gd name="T13" fmla="*/ 25 h 25"/>
              <a:gd name="T14" fmla="*/ 9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4 w 15"/>
              <a:gd name="T21" fmla="*/ 25 h 25"/>
              <a:gd name="T22" fmla="*/ 4 w 15"/>
              <a:gd name="T23" fmla="*/ 25 h 25"/>
              <a:gd name="T24" fmla="*/ 2 w 15"/>
              <a:gd name="T25" fmla="*/ 24 h 25"/>
              <a:gd name="T26" fmla="*/ 2 w 15"/>
              <a:gd name="T27" fmla="*/ 24 h 25"/>
              <a:gd name="T28" fmla="*/ 0 w 15"/>
              <a:gd name="T29" fmla="*/ 22 h 25"/>
              <a:gd name="T30" fmla="*/ 0 w 15"/>
              <a:gd name="T31" fmla="*/ 22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7 h 25"/>
              <a:gd name="T40" fmla="*/ 5 w 15"/>
              <a:gd name="T41" fmla="*/ 17 h 25"/>
              <a:gd name="T42" fmla="*/ 7 w 15"/>
              <a:gd name="T43" fmla="*/ 20 h 25"/>
              <a:gd name="T44" fmla="*/ 7 w 15"/>
              <a:gd name="T45" fmla="*/ 20 h 25"/>
              <a:gd name="T46" fmla="*/ 8 w 15"/>
              <a:gd name="T47" fmla="*/ 20 h 25"/>
              <a:gd name="T48" fmla="*/ 8 w 15"/>
              <a:gd name="T49" fmla="*/ 20 h 25"/>
              <a:gd name="T50" fmla="*/ 10 w 15"/>
              <a:gd name="T51" fmla="*/ 20 h 25"/>
              <a:gd name="T52" fmla="*/ 10 w 15"/>
              <a:gd name="T53" fmla="*/ 20 h 25"/>
              <a:gd name="T54" fmla="*/ 10 w 15"/>
              <a:gd name="T55" fmla="*/ 17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9" y="25"/>
                </a:lnTo>
                <a:lnTo>
                  <a:pt x="9" y="25"/>
                </a:lnTo>
                <a:lnTo>
                  <a:pt x="5" y="25"/>
                </a:lnTo>
                <a:lnTo>
                  <a:pt x="5" y="25"/>
                </a:lnTo>
                <a:lnTo>
                  <a:pt x="4" y="25"/>
                </a:lnTo>
                <a:lnTo>
                  <a:pt x="4" y="25"/>
                </a:lnTo>
                <a:lnTo>
                  <a:pt x="2" y="24"/>
                </a:lnTo>
                <a:lnTo>
                  <a:pt x="2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7"/>
                </a:lnTo>
                <a:lnTo>
                  <a:pt x="5" y="17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39" name="Freeform 1365">
            <a:extLst>
              <a:ext uri="{FF2B5EF4-FFF2-40B4-BE49-F238E27FC236}">
                <a16:creationId xmlns:a16="http://schemas.microsoft.com/office/drawing/2014/main" id="{B37BB4CB-6F74-4BD2-ADA8-717FDFB8A466}"/>
              </a:ext>
            </a:extLst>
          </p:cNvPr>
          <p:cNvSpPr>
            <a:spLocks/>
          </p:cNvSpPr>
          <p:nvPr/>
        </p:nvSpPr>
        <p:spPr bwMode="auto">
          <a:xfrm>
            <a:off x="7416243" y="6240646"/>
            <a:ext cx="39688" cy="39688"/>
          </a:xfrm>
          <a:custGeom>
            <a:avLst/>
            <a:gdLst>
              <a:gd name="T0" fmla="*/ 0 w 25"/>
              <a:gd name="T1" fmla="*/ 25 h 25"/>
              <a:gd name="T2" fmla="*/ 0 w 25"/>
              <a:gd name="T3" fmla="*/ 0 h 25"/>
              <a:gd name="T4" fmla="*/ 5 w 25"/>
              <a:gd name="T5" fmla="*/ 0 h 25"/>
              <a:gd name="T6" fmla="*/ 5 w 25"/>
              <a:gd name="T7" fmla="*/ 2 h 25"/>
              <a:gd name="T8" fmla="*/ 5 w 25"/>
              <a:gd name="T9" fmla="*/ 2 h 25"/>
              <a:gd name="T10" fmla="*/ 5 w 25"/>
              <a:gd name="T11" fmla="*/ 2 h 25"/>
              <a:gd name="T12" fmla="*/ 6 w 25"/>
              <a:gd name="T13" fmla="*/ 0 h 25"/>
              <a:gd name="T14" fmla="*/ 6 w 25"/>
              <a:gd name="T15" fmla="*/ 0 h 25"/>
              <a:gd name="T16" fmla="*/ 10 w 25"/>
              <a:gd name="T17" fmla="*/ 0 h 25"/>
              <a:gd name="T18" fmla="*/ 10 w 25"/>
              <a:gd name="T19" fmla="*/ 0 h 25"/>
              <a:gd name="T20" fmla="*/ 12 w 25"/>
              <a:gd name="T21" fmla="*/ 0 h 25"/>
              <a:gd name="T22" fmla="*/ 12 w 25"/>
              <a:gd name="T23" fmla="*/ 0 h 25"/>
              <a:gd name="T24" fmla="*/ 13 w 25"/>
              <a:gd name="T25" fmla="*/ 2 h 25"/>
              <a:gd name="T26" fmla="*/ 13 w 25"/>
              <a:gd name="T27" fmla="*/ 2 h 25"/>
              <a:gd name="T28" fmla="*/ 16 w 25"/>
              <a:gd name="T29" fmla="*/ 0 h 25"/>
              <a:gd name="T30" fmla="*/ 16 w 25"/>
              <a:gd name="T31" fmla="*/ 0 h 25"/>
              <a:gd name="T32" fmla="*/ 20 w 25"/>
              <a:gd name="T33" fmla="*/ 0 h 25"/>
              <a:gd name="T34" fmla="*/ 20 w 25"/>
              <a:gd name="T35" fmla="*/ 0 h 25"/>
              <a:gd name="T36" fmla="*/ 21 w 25"/>
              <a:gd name="T37" fmla="*/ 0 h 25"/>
              <a:gd name="T38" fmla="*/ 21 w 25"/>
              <a:gd name="T39" fmla="*/ 0 h 25"/>
              <a:gd name="T40" fmla="*/ 23 w 25"/>
              <a:gd name="T41" fmla="*/ 1 h 25"/>
              <a:gd name="T42" fmla="*/ 23 w 25"/>
              <a:gd name="T43" fmla="*/ 1 h 25"/>
              <a:gd name="T44" fmla="*/ 25 w 25"/>
              <a:gd name="T45" fmla="*/ 2 h 25"/>
              <a:gd name="T46" fmla="*/ 25 w 25"/>
              <a:gd name="T47" fmla="*/ 2 h 25"/>
              <a:gd name="T48" fmla="*/ 25 w 25"/>
              <a:gd name="T49" fmla="*/ 6 h 25"/>
              <a:gd name="T50" fmla="*/ 25 w 25"/>
              <a:gd name="T51" fmla="*/ 25 h 25"/>
              <a:gd name="T52" fmla="*/ 20 w 25"/>
              <a:gd name="T53" fmla="*/ 25 h 25"/>
              <a:gd name="T54" fmla="*/ 20 w 25"/>
              <a:gd name="T55" fmla="*/ 7 h 25"/>
              <a:gd name="T56" fmla="*/ 20 w 25"/>
              <a:gd name="T57" fmla="*/ 7 h 25"/>
              <a:gd name="T58" fmla="*/ 18 w 25"/>
              <a:gd name="T59" fmla="*/ 5 h 25"/>
              <a:gd name="T60" fmla="*/ 18 w 25"/>
              <a:gd name="T61" fmla="*/ 5 h 25"/>
              <a:gd name="T62" fmla="*/ 17 w 25"/>
              <a:gd name="T63" fmla="*/ 5 h 25"/>
              <a:gd name="T64" fmla="*/ 17 w 25"/>
              <a:gd name="T65" fmla="*/ 5 h 25"/>
              <a:gd name="T66" fmla="*/ 15 w 25"/>
              <a:gd name="T67" fmla="*/ 5 h 25"/>
              <a:gd name="T68" fmla="*/ 15 w 25"/>
              <a:gd name="T69" fmla="*/ 5 h 25"/>
              <a:gd name="T70" fmla="*/ 15 w 25"/>
              <a:gd name="T71" fmla="*/ 9 h 25"/>
              <a:gd name="T72" fmla="*/ 15 w 25"/>
              <a:gd name="T73" fmla="*/ 25 h 25"/>
              <a:gd name="T74" fmla="*/ 10 w 25"/>
              <a:gd name="T75" fmla="*/ 25 h 25"/>
              <a:gd name="T76" fmla="*/ 10 w 25"/>
              <a:gd name="T77" fmla="*/ 7 h 25"/>
              <a:gd name="T78" fmla="*/ 10 w 25"/>
              <a:gd name="T79" fmla="*/ 7 h 25"/>
              <a:gd name="T80" fmla="*/ 8 w 25"/>
              <a:gd name="T81" fmla="*/ 5 h 25"/>
              <a:gd name="T82" fmla="*/ 8 w 25"/>
              <a:gd name="T83" fmla="*/ 5 h 25"/>
              <a:gd name="T84" fmla="*/ 7 w 25"/>
              <a:gd name="T85" fmla="*/ 5 h 25"/>
              <a:gd name="T86" fmla="*/ 7 w 25"/>
              <a:gd name="T87" fmla="*/ 5 h 25"/>
              <a:gd name="T88" fmla="*/ 5 w 25"/>
              <a:gd name="T89" fmla="*/ 5 h 25"/>
              <a:gd name="T90" fmla="*/ 5 w 25"/>
              <a:gd name="T91" fmla="*/ 5 h 25"/>
              <a:gd name="T92" fmla="*/ 5 w 25"/>
              <a:gd name="T93" fmla="*/ 9 h 25"/>
              <a:gd name="T94" fmla="*/ 5 w 25"/>
              <a:gd name="T95" fmla="*/ 25 h 25"/>
              <a:gd name="T96" fmla="*/ 0 w 25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6" y="0"/>
                </a:lnTo>
                <a:lnTo>
                  <a:pt x="16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1"/>
                </a:lnTo>
                <a:lnTo>
                  <a:pt x="23" y="1"/>
                </a:lnTo>
                <a:lnTo>
                  <a:pt x="25" y="2"/>
                </a:lnTo>
                <a:lnTo>
                  <a:pt x="25" y="2"/>
                </a:lnTo>
                <a:lnTo>
                  <a:pt x="25" y="6"/>
                </a:lnTo>
                <a:lnTo>
                  <a:pt x="25" y="25"/>
                </a:lnTo>
                <a:lnTo>
                  <a:pt x="20" y="25"/>
                </a:lnTo>
                <a:lnTo>
                  <a:pt x="20" y="7"/>
                </a:lnTo>
                <a:lnTo>
                  <a:pt x="20" y="7"/>
                </a:lnTo>
                <a:lnTo>
                  <a:pt x="18" y="5"/>
                </a:lnTo>
                <a:lnTo>
                  <a:pt x="18" y="5"/>
                </a:lnTo>
                <a:lnTo>
                  <a:pt x="17" y="5"/>
                </a:lnTo>
                <a:lnTo>
                  <a:pt x="17" y="5"/>
                </a:lnTo>
                <a:lnTo>
                  <a:pt x="15" y="5"/>
                </a:lnTo>
                <a:lnTo>
                  <a:pt x="15" y="5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40" name="Freeform 1366">
            <a:extLst>
              <a:ext uri="{FF2B5EF4-FFF2-40B4-BE49-F238E27FC236}">
                <a16:creationId xmlns:a16="http://schemas.microsoft.com/office/drawing/2014/main" id="{8E08E0F4-B868-41C0-B2A8-75CA3E7A472C}"/>
              </a:ext>
            </a:extLst>
          </p:cNvPr>
          <p:cNvSpPr>
            <a:spLocks/>
          </p:cNvSpPr>
          <p:nvPr/>
        </p:nvSpPr>
        <p:spPr bwMode="auto">
          <a:xfrm>
            <a:off x="7682943" y="5712008"/>
            <a:ext cx="26988" cy="57150"/>
          </a:xfrm>
          <a:custGeom>
            <a:avLst/>
            <a:gdLst>
              <a:gd name="T0" fmla="*/ 6 w 17"/>
              <a:gd name="T1" fmla="*/ 36 h 36"/>
              <a:gd name="T2" fmla="*/ 6 w 17"/>
              <a:gd name="T3" fmla="*/ 5 h 36"/>
              <a:gd name="T4" fmla="*/ 0 w 17"/>
              <a:gd name="T5" fmla="*/ 5 h 36"/>
              <a:gd name="T6" fmla="*/ 0 w 17"/>
              <a:gd name="T7" fmla="*/ 0 h 36"/>
              <a:gd name="T8" fmla="*/ 17 w 17"/>
              <a:gd name="T9" fmla="*/ 0 h 36"/>
              <a:gd name="T10" fmla="*/ 17 w 17"/>
              <a:gd name="T11" fmla="*/ 5 h 36"/>
              <a:gd name="T12" fmla="*/ 11 w 17"/>
              <a:gd name="T13" fmla="*/ 5 h 36"/>
              <a:gd name="T14" fmla="*/ 11 w 17"/>
              <a:gd name="T15" fmla="*/ 36 h 36"/>
              <a:gd name="T16" fmla="*/ 6 w 17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36">
                <a:moveTo>
                  <a:pt x="6" y="36"/>
                </a:moveTo>
                <a:lnTo>
                  <a:pt x="6" y="5"/>
                </a:lnTo>
                <a:lnTo>
                  <a:pt x="0" y="5"/>
                </a:lnTo>
                <a:lnTo>
                  <a:pt x="0" y="0"/>
                </a:lnTo>
                <a:lnTo>
                  <a:pt x="17" y="0"/>
                </a:lnTo>
                <a:lnTo>
                  <a:pt x="17" y="5"/>
                </a:lnTo>
                <a:lnTo>
                  <a:pt x="11" y="5"/>
                </a:lnTo>
                <a:lnTo>
                  <a:pt x="11" y="36"/>
                </a:lnTo>
                <a:lnTo>
                  <a:pt x="6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41" name="Freeform 1367">
            <a:extLst>
              <a:ext uri="{FF2B5EF4-FFF2-40B4-BE49-F238E27FC236}">
                <a16:creationId xmlns:a16="http://schemas.microsoft.com/office/drawing/2014/main" id="{E18A3683-21C2-4BE9-8526-3226EA306FF0}"/>
              </a:ext>
            </a:extLst>
          </p:cNvPr>
          <p:cNvSpPr>
            <a:spLocks/>
          </p:cNvSpPr>
          <p:nvPr/>
        </p:nvSpPr>
        <p:spPr bwMode="auto">
          <a:xfrm>
            <a:off x="7713105" y="5712008"/>
            <a:ext cx="23813" cy="57150"/>
          </a:xfrm>
          <a:custGeom>
            <a:avLst/>
            <a:gdLst>
              <a:gd name="T0" fmla="*/ 0 w 15"/>
              <a:gd name="T1" fmla="*/ 36 h 36"/>
              <a:gd name="T2" fmla="*/ 0 w 15"/>
              <a:gd name="T3" fmla="*/ 0 h 36"/>
              <a:gd name="T4" fmla="*/ 5 w 15"/>
              <a:gd name="T5" fmla="*/ 0 h 36"/>
              <a:gd name="T6" fmla="*/ 5 w 15"/>
              <a:gd name="T7" fmla="*/ 13 h 36"/>
              <a:gd name="T8" fmla="*/ 5 w 15"/>
              <a:gd name="T9" fmla="*/ 13 h 36"/>
              <a:gd name="T10" fmla="*/ 5 w 15"/>
              <a:gd name="T11" fmla="*/ 13 h 36"/>
              <a:gd name="T12" fmla="*/ 7 w 15"/>
              <a:gd name="T13" fmla="*/ 11 h 36"/>
              <a:gd name="T14" fmla="*/ 7 w 15"/>
              <a:gd name="T15" fmla="*/ 11 h 36"/>
              <a:gd name="T16" fmla="*/ 10 w 15"/>
              <a:gd name="T17" fmla="*/ 10 h 36"/>
              <a:gd name="T18" fmla="*/ 10 w 15"/>
              <a:gd name="T19" fmla="*/ 10 h 36"/>
              <a:gd name="T20" fmla="*/ 12 w 15"/>
              <a:gd name="T21" fmla="*/ 10 h 36"/>
              <a:gd name="T22" fmla="*/ 12 w 15"/>
              <a:gd name="T23" fmla="*/ 10 h 36"/>
              <a:gd name="T24" fmla="*/ 13 w 15"/>
              <a:gd name="T25" fmla="*/ 11 h 36"/>
              <a:gd name="T26" fmla="*/ 13 w 15"/>
              <a:gd name="T27" fmla="*/ 11 h 36"/>
              <a:gd name="T28" fmla="*/ 15 w 15"/>
              <a:gd name="T29" fmla="*/ 14 h 36"/>
              <a:gd name="T30" fmla="*/ 15 w 15"/>
              <a:gd name="T31" fmla="*/ 14 h 36"/>
              <a:gd name="T32" fmla="*/ 15 w 15"/>
              <a:gd name="T33" fmla="*/ 16 h 36"/>
              <a:gd name="T34" fmla="*/ 15 w 15"/>
              <a:gd name="T35" fmla="*/ 36 h 36"/>
              <a:gd name="T36" fmla="*/ 10 w 15"/>
              <a:gd name="T37" fmla="*/ 36 h 36"/>
              <a:gd name="T38" fmla="*/ 10 w 15"/>
              <a:gd name="T39" fmla="*/ 19 h 36"/>
              <a:gd name="T40" fmla="*/ 10 w 15"/>
              <a:gd name="T41" fmla="*/ 19 h 36"/>
              <a:gd name="T42" fmla="*/ 10 w 15"/>
              <a:gd name="T43" fmla="*/ 16 h 36"/>
              <a:gd name="T44" fmla="*/ 10 w 15"/>
              <a:gd name="T45" fmla="*/ 16 h 36"/>
              <a:gd name="T46" fmla="*/ 7 w 15"/>
              <a:gd name="T47" fmla="*/ 15 h 36"/>
              <a:gd name="T48" fmla="*/ 7 w 15"/>
              <a:gd name="T49" fmla="*/ 15 h 36"/>
              <a:gd name="T50" fmla="*/ 6 w 15"/>
              <a:gd name="T51" fmla="*/ 16 h 36"/>
              <a:gd name="T52" fmla="*/ 6 w 15"/>
              <a:gd name="T53" fmla="*/ 16 h 36"/>
              <a:gd name="T54" fmla="*/ 5 w 15"/>
              <a:gd name="T55" fmla="*/ 19 h 36"/>
              <a:gd name="T56" fmla="*/ 5 w 15"/>
              <a:gd name="T57" fmla="*/ 36 h 36"/>
              <a:gd name="T58" fmla="*/ 0 w 15"/>
              <a:gd name="T5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36">
                <a:moveTo>
                  <a:pt x="0" y="36"/>
                </a:moveTo>
                <a:lnTo>
                  <a:pt x="0" y="0"/>
                </a:lnTo>
                <a:lnTo>
                  <a:pt x="5" y="0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1"/>
                </a:lnTo>
                <a:lnTo>
                  <a:pt x="7" y="11"/>
                </a:lnTo>
                <a:lnTo>
                  <a:pt x="10" y="10"/>
                </a:lnTo>
                <a:lnTo>
                  <a:pt x="10" y="10"/>
                </a:lnTo>
                <a:lnTo>
                  <a:pt x="12" y="10"/>
                </a:lnTo>
                <a:lnTo>
                  <a:pt x="12" y="10"/>
                </a:lnTo>
                <a:lnTo>
                  <a:pt x="13" y="11"/>
                </a:lnTo>
                <a:lnTo>
                  <a:pt x="13" y="11"/>
                </a:lnTo>
                <a:lnTo>
                  <a:pt x="15" y="14"/>
                </a:lnTo>
                <a:lnTo>
                  <a:pt x="15" y="14"/>
                </a:lnTo>
                <a:lnTo>
                  <a:pt x="15" y="16"/>
                </a:lnTo>
                <a:lnTo>
                  <a:pt x="15" y="36"/>
                </a:lnTo>
                <a:lnTo>
                  <a:pt x="10" y="36"/>
                </a:lnTo>
                <a:lnTo>
                  <a:pt x="10" y="19"/>
                </a:lnTo>
                <a:lnTo>
                  <a:pt x="10" y="19"/>
                </a:lnTo>
                <a:lnTo>
                  <a:pt x="10" y="16"/>
                </a:lnTo>
                <a:lnTo>
                  <a:pt x="10" y="16"/>
                </a:lnTo>
                <a:lnTo>
                  <a:pt x="7" y="15"/>
                </a:lnTo>
                <a:lnTo>
                  <a:pt x="7" y="15"/>
                </a:lnTo>
                <a:lnTo>
                  <a:pt x="6" y="16"/>
                </a:lnTo>
                <a:lnTo>
                  <a:pt x="6" y="16"/>
                </a:lnTo>
                <a:lnTo>
                  <a:pt x="5" y="19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42" name="Freeform 1368">
            <a:extLst>
              <a:ext uri="{FF2B5EF4-FFF2-40B4-BE49-F238E27FC236}">
                <a16:creationId xmlns:a16="http://schemas.microsoft.com/office/drawing/2014/main" id="{B6076DD7-A006-4268-BD13-D5BBB2D97BD1}"/>
              </a:ext>
            </a:extLst>
          </p:cNvPr>
          <p:cNvSpPr>
            <a:spLocks/>
          </p:cNvSpPr>
          <p:nvPr/>
        </p:nvSpPr>
        <p:spPr bwMode="auto">
          <a:xfrm>
            <a:off x="7744855" y="5727883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6 h 26"/>
              <a:gd name="T4" fmla="*/ 10 w 15"/>
              <a:gd name="T5" fmla="*/ 26 h 26"/>
              <a:gd name="T6" fmla="*/ 10 w 15"/>
              <a:gd name="T7" fmla="*/ 24 h 26"/>
              <a:gd name="T8" fmla="*/ 10 w 15"/>
              <a:gd name="T9" fmla="*/ 24 h 26"/>
              <a:gd name="T10" fmla="*/ 10 w 15"/>
              <a:gd name="T11" fmla="*/ 24 h 26"/>
              <a:gd name="T12" fmla="*/ 7 w 15"/>
              <a:gd name="T13" fmla="*/ 25 h 26"/>
              <a:gd name="T14" fmla="*/ 7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2 w 15"/>
              <a:gd name="T21" fmla="*/ 26 h 26"/>
              <a:gd name="T22" fmla="*/ 2 w 15"/>
              <a:gd name="T23" fmla="*/ 26 h 26"/>
              <a:gd name="T24" fmla="*/ 1 w 15"/>
              <a:gd name="T25" fmla="*/ 25 h 26"/>
              <a:gd name="T26" fmla="*/ 1 w 15"/>
              <a:gd name="T27" fmla="*/ 25 h 26"/>
              <a:gd name="T28" fmla="*/ 0 w 15"/>
              <a:gd name="T29" fmla="*/ 23 h 26"/>
              <a:gd name="T30" fmla="*/ 0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5 w 15"/>
              <a:gd name="T43" fmla="*/ 20 h 26"/>
              <a:gd name="T44" fmla="*/ 5 w 15"/>
              <a:gd name="T45" fmla="*/ 20 h 26"/>
              <a:gd name="T46" fmla="*/ 7 w 15"/>
              <a:gd name="T47" fmla="*/ 21 h 26"/>
              <a:gd name="T48" fmla="*/ 7 w 15"/>
              <a:gd name="T49" fmla="*/ 21 h 26"/>
              <a:gd name="T50" fmla="*/ 8 w 15"/>
              <a:gd name="T51" fmla="*/ 20 h 26"/>
              <a:gd name="T52" fmla="*/ 8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6"/>
                </a:lnTo>
                <a:lnTo>
                  <a:pt x="10" y="26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7" y="25"/>
                </a:lnTo>
                <a:lnTo>
                  <a:pt x="7" y="25"/>
                </a:lnTo>
                <a:lnTo>
                  <a:pt x="5" y="26"/>
                </a:lnTo>
                <a:lnTo>
                  <a:pt x="5" y="26"/>
                </a:lnTo>
                <a:lnTo>
                  <a:pt x="2" y="26"/>
                </a:lnTo>
                <a:lnTo>
                  <a:pt x="2" y="26"/>
                </a:lnTo>
                <a:lnTo>
                  <a:pt x="1" y="25"/>
                </a:lnTo>
                <a:lnTo>
                  <a:pt x="1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1"/>
                </a:lnTo>
                <a:lnTo>
                  <a:pt x="7" y="21"/>
                </a:lnTo>
                <a:lnTo>
                  <a:pt x="8" y="20"/>
                </a:lnTo>
                <a:lnTo>
                  <a:pt x="8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43" name="Freeform 1369">
            <a:extLst>
              <a:ext uri="{FF2B5EF4-FFF2-40B4-BE49-F238E27FC236}">
                <a16:creationId xmlns:a16="http://schemas.microsoft.com/office/drawing/2014/main" id="{F83FE1D4-B60F-4F8C-9F3A-DAEB741A9EF3}"/>
              </a:ext>
            </a:extLst>
          </p:cNvPr>
          <p:cNvSpPr>
            <a:spLocks/>
          </p:cNvSpPr>
          <p:nvPr/>
        </p:nvSpPr>
        <p:spPr bwMode="auto">
          <a:xfrm>
            <a:off x="7773430" y="5712008"/>
            <a:ext cx="12700" cy="57150"/>
          </a:xfrm>
          <a:custGeom>
            <a:avLst/>
            <a:gdLst>
              <a:gd name="T0" fmla="*/ 0 w 8"/>
              <a:gd name="T1" fmla="*/ 0 h 36"/>
              <a:gd name="T2" fmla="*/ 5 w 8"/>
              <a:gd name="T3" fmla="*/ 0 h 36"/>
              <a:gd name="T4" fmla="*/ 5 w 8"/>
              <a:gd name="T5" fmla="*/ 29 h 36"/>
              <a:gd name="T6" fmla="*/ 5 w 8"/>
              <a:gd name="T7" fmla="*/ 29 h 36"/>
              <a:gd name="T8" fmla="*/ 7 w 8"/>
              <a:gd name="T9" fmla="*/ 30 h 36"/>
              <a:gd name="T10" fmla="*/ 7 w 8"/>
              <a:gd name="T11" fmla="*/ 30 h 36"/>
              <a:gd name="T12" fmla="*/ 8 w 8"/>
              <a:gd name="T13" fmla="*/ 31 h 36"/>
              <a:gd name="T14" fmla="*/ 8 w 8"/>
              <a:gd name="T15" fmla="*/ 36 h 36"/>
              <a:gd name="T16" fmla="*/ 8 w 8"/>
              <a:gd name="T17" fmla="*/ 36 h 36"/>
              <a:gd name="T18" fmla="*/ 5 w 8"/>
              <a:gd name="T19" fmla="*/ 36 h 36"/>
              <a:gd name="T20" fmla="*/ 5 w 8"/>
              <a:gd name="T21" fmla="*/ 36 h 36"/>
              <a:gd name="T22" fmla="*/ 3 w 8"/>
              <a:gd name="T23" fmla="*/ 35 h 36"/>
              <a:gd name="T24" fmla="*/ 3 w 8"/>
              <a:gd name="T25" fmla="*/ 35 h 36"/>
              <a:gd name="T26" fmla="*/ 2 w 8"/>
              <a:gd name="T27" fmla="*/ 33 h 36"/>
              <a:gd name="T28" fmla="*/ 2 w 8"/>
              <a:gd name="T29" fmla="*/ 33 h 36"/>
              <a:gd name="T30" fmla="*/ 0 w 8"/>
              <a:gd name="T31" fmla="*/ 29 h 36"/>
              <a:gd name="T32" fmla="*/ 0 w 8"/>
              <a:gd name="T33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36">
                <a:moveTo>
                  <a:pt x="0" y="0"/>
                </a:moveTo>
                <a:lnTo>
                  <a:pt x="5" y="0"/>
                </a:lnTo>
                <a:lnTo>
                  <a:pt x="5" y="29"/>
                </a:lnTo>
                <a:lnTo>
                  <a:pt x="5" y="29"/>
                </a:lnTo>
                <a:lnTo>
                  <a:pt x="7" y="30"/>
                </a:lnTo>
                <a:lnTo>
                  <a:pt x="7" y="30"/>
                </a:lnTo>
                <a:lnTo>
                  <a:pt x="8" y="31"/>
                </a:lnTo>
                <a:lnTo>
                  <a:pt x="8" y="36"/>
                </a:lnTo>
                <a:lnTo>
                  <a:pt x="8" y="36"/>
                </a:lnTo>
                <a:lnTo>
                  <a:pt x="5" y="36"/>
                </a:lnTo>
                <a:lnTo>
                  <a:pt x="5" y="36"/>
                </a:lnTo>
                <a:lnTo>
                  <a:pt x="3" y="35"/>
                </a:lnTo>
                <a:lnTo>
                  <a:pt x="3" y="35"/>
                </a:lnTo>
                <a:lnTo>
                  <a:pt x="2" y="33"/>
                </a:lnTo>
                <a:lnTo>
                  <a:pt x="2" y="3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44" name="Freeform 1370">
            <a:extLst>
              <a:ext uri="{FF2B5EF4-FFF2-40B4-BE49-F238E27FC236}">
                <a16:creationId xmlns:a16="http://schemas.microsoft.com/office/drawing/2014/main" id="{C647E957-1D17-4E6B-840F-63224CE8C036}"/>
              </a:ext>
            </a:extLst>
          </p:cNvPr>
          <p:cNvSpPr>
            <a:spLocks noEditPoints="1"/>
          </p:cNvSpPr>
          <p:nvPr/>
        </p:nvSpPr>
        <p:spPr bwMode="auto">
          <a:xfrm>
            <a:off x="7789305" y="5712008"/>
            <a:ext cx="7938" cy="57150"/>
          </a:xfrm>
          <a:custGeom>
            <a:avLst/>
            <a:gdLst>
              <a:gd name="T0" fmla="*/ 0 w 5"/>
              <a:gd name="T1" fmla="*/ 5 h 36"/>
              <a:gd name="T2" fmla="*/ 0 w 5"/>
              <a:gd name="T3" fmla="*/ 0 h 36"/>
              <a:gd name="T4" fmla="*/ 5 w 5"/>
              <a:gd name="T5" fmla="*/ 0 h 36"/>
              <a:gd name="T6" fmla="*/ 5 w 5"/>
              <a:gd name="T7" fmla="*/ 5 h 36"/>
              <a:gd name="T8" fmla="*/ 0 w 5"/>
              <a:gd name="T9" fmla="*/ 5 h 36"/>
              <a:gd name="T10" fmla="*/ 0 w 5"/>
              <a:gd name="T11" fmla="*/ 36 h 36"/>
              <a:gd name="T12" fmla="*/ 0 w 5"/>
              <a:gd name="T13" fmla="*/ 10 h 36"/>
              <a:gd name="T14" fmla="*/ 5 w 5"/>
              <a:gd name="T15" fmla="*/ 10 h 36"/>
              <a:gd name="T16" fmla="*/ 5 w 5"/>
              <a:gd name="T17" fmla="*/ 36 h 36"/>
              <a:gd name="T18" fmla="*/ 0 w 5"/>
              <a:gd name="T1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6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6"/>
                </a:moveTo>
                <a:lnTo>
                  <a:pt x="0" y="10"/>
                </a:lnTo>
                <a:lnTo>
                  <a:pt x="5" y="10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45" name="Freeform 1371">
            <a:extLst>
              <a:ext uri="{FF2B5EF4-FFF2-40B4-BE49-F238E27FC236}">
                <a16:creationId xmlns:a16="http://schemas.microsoft.com/office/drawing/2014/main" id="{99755726-F618-4EC8-9EE7-D4CCDFB99F14}"/>
              </a:ext>
            </a:extLst>
          </p:cNvPr>
          <p:cNvSpPr>
            <a:spLocks/>
          </p:cNvSpPr>
          <p:nvPr/>
        </p:nvSpPr>
        <p:spPr bwMode="auto">
          <a:xfrm>
            <a:off x="7803593" y="5727883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6 h 26"/>
              <a:gd name="T4" fmla="*/ 10 w 15"/>
              <a:gd name="T5" fmla="*/ 26 h 26"/>
              <a:gd name="T6" fmla="*/ 10 w 15"/>
              <a:gd name="T7" fmla="*/ 24 h 26"/>
              <a:gd name="T8" fmla="*/ 10 w 15"/>
              <a:gd name="T9" fmla="*/ 24 h 26"/>
              <a:gd name="T10" fmla="*/ 10 w 15"/>
              <a:gd name="T11" fmla="*/ 24 h 26"/>
              <a:gd name="T12" fmla="*/ 9 w 15"/>
              <a:gd name="T13" fmla="*/ 25 h 26"/>
              <a:gd name="T14" fmla="*/ 9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4 w 15"/>
              <a:gd name="T21" fmla="*/ 26 h 26"/>
              <a:gd name="T22" fmla="*/ 4 w 15"/>
              <a:gd name="T23" fmla="*/ 26 h 26"/>
              <a:gd name="T24" fmla="*/ 3 w 15"/>
              <a:gd name="T25" fmla="*/ 25 h 26"/>
              <a:gd name="T26" fmla="*/ 3 w 15"/>
              <a:gd name="T27" fmla="*/ 25 h 26"/>
              <a:gd name="T28" fmla="*/ 2 w 15"/>
              <a:gd name="T29" fmla="*/ 23 h 26"/>
              <a:gd name="T30" fmla="*/ 2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7 w 15"/>
              <a:gd name="T43" fmla="*/ 20 h 26"/>
              <a:gd name="T44" fmla="*/ 7 w 15"/>
              <a:gd name="T45" fmla="*/ 20 h 26"/>
              <a:gd name="T46" fmla="*/ 8 w 15"/>
              <a:gd name="T47" fmla="*/ 21 h 26"/>
              <a:gd name="T48" fmla="*/ 8 w 15"/>
              <a:gd name="T49" fmla="*/ 21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6"/>
                </a:lnTo>
                <a:lnTo>
                  <a:pt x="10" y="26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9" y="25"/>
                </a:lnTo>
                <a:lnTo>
                  <a:pt x="9" y="25"/>
                </a:lnTo>
                <a:lnTo>
                  <a:pt x="5" y="26"/>
                </a:lnTo>
                <a:lnTo>
                  <a:pt x="5" y="26"/>
                </a:lnTo>
                <a:lnTo>
                  <a:pt x="4" y="26"/>
                </a:lnTo>
                <a:lnTo>
                  <a:pt x="4" y="26"/>
                </a:lnTo>
                <a:lnTo>
                  <a:pt x="3" y="25"/>
                </a:lnTo>
                <a:lnTo>
                  <a:pt x="3" y="25"/>
                </a:lnTo>
                <a:lnTo>
                  <a:pt x="2" y="23"/>
                </a:lnTo>
                <a:lnTo>
                  <a:pt x="2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8" y="21"/>
                </a:ln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46" name="Freeform 1372">
            <a:extLst>
              <a:ext uri="{FF2B5EF4-FFF2-40B4-BE49-F238E27FC236}">
                <a16:creationId xmlns:a16="http://schemas.microsoft.com/office/drawing/2014/main" id="{4D207141-98EF-488B-B47E-C701F07C9D24}"/>
              </a:ext>
            </a:extLst>
          </p:cNvPr>
          <p:cNvSpPr>
            <a:spLocks/>
          </p:cNvSpPr>
          <p:nvPr/>
        </p:nvSpPr>
        <p:spPr bwMode="auto">
          <a:xfrm>
            <a:off x="7835343" y="5727883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0 h 26"/>
              <a:gd name="T4" fmla="*/ 5 w 25"/>
              <a:gd name="T5" fmla="*/ 0 h 26"/>
              <a:gd name="T6" fmla="*/ 5 w 25"/>
              <a:gd name="T7" fmla="*/ 3 h 26"/>
              <a:gd name="T8" fmla="*/ 5 w 25"/>
              <a:gd name="T9" fmla="*/ 3 h 26"/>
              <a:gd name="T10" fmla="*/ 5 w 25"/>
              <a:gd name="T11" fmla="*/ 3 h 26"/>
              <a:gd name="T12" fmla="*/ 7 w 25"/>
              <a:gd name="T13" fmla="*/ 1 h 26"/>
              <a:gd name="T14" fmla="*/ 7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3 w 25"/>
              <a:gd name="T21" fmla="*/ 1 h 26"/>
              <a:gd name="T22" fmla="*/ 13 w 25"/>
              <a:gd name="T23" fmla="*/ 1 h 26"/>
              <a:gd name="T24" fmla="*/ 14 w 25"/>
              <a:gd name="T25" fmla="*/ 3 h 26"/>
              <a:gd name="T26" fmla="*/ 14 w 25"/>
              <a:gd name="T27" fmla="*/ 3 h 26"/>
              <a:gd name="T28" fmla="*/ 17 w 25"/>
              <a:gd name="T29" fmla="*/ 1 h 26"/>
              <a:gd name="T30" fmla="*/ 17 w 25"/>
              <a:gd name="T31" fmla="*/ 1 h 26"/>
              <a:gd name="T32" fmla="*/ 20 w 25"/>
              <a:gd name="T33" fmla="*/ 0 h 26"/>
              <a:gd name="T34" fmla="*/ 20 w 25"/>
              <a:gd name="T35" fmla="*/ 0 h 26"/>
              <a:gd name="T36" fmla="*/ 22 w 25"/>
              <a:gd name="T37" fmla="*/ 0 h 26"/>
              <a:gd name="T38" fmla="*/ 22 w 25"/>
              <a:gd name="T39" fmla="*/ 0 h 26"/>
              <a:gd name="T40" fmla="*/ 24 w 25"/>
              <a:gd name="T41" fmla="*/ 1 h 26"/>
              <a:gd name="T42" fmla="*/ 24 w 25"/>
              <a:gd name="T43" fmla="*/ 1 h 26"/>
              <a:gd name="T44" fmla="*/ 25 w 25"/>
              <a:gd name="T45" fmla="*/ 4 h 26"/>
              <a:gd name="T46" fmla="*/ 25 w 25"/>
              <a:gd name="T47" fmla="*/ 4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9 h 26"/>
              <a:gd name="T56" fmla="*/ 20 w 25"/>
              <a:gd name="T57" fmla="*/ 9 h 26"/>
              <a:gd name="T58" fmla="*/ 20 w 25"/>
              <a:gd name="T59" fmla="*/ 6 h 26"/>
              <a:gd name="T60" fmla="*/ 20 w 25"/>
              <a:gd name="T61" fmla="*/ 6 h 26"/>
              <a:gd name="T62" fmla="*/ 18 w 25"/>
              <a:gd name="T63" fmla="*/ 5 h 26"/>
              <a:gd name="T64" fmla="*/ 18 w 25"/>
              <a:gd name="T65" fmla="*/ 5 h 26"/>
              <a:gd name="T66" fmla="*/ 15 w 25"/>
              <a:gd name="T67" fmla="*/ 6 h 26"/>
              <a:gd name="T68" fmla="*/ 15 w 25"/>
              <a:gd name="T69" fmla="*/ 6 h 26"/>
              <a:gd name="T70" fmla="*/ 15 w 25"/>
              <a:gd name="T71" fmla="*/ 9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9 h 26"/>
              <a:gd name="T78" fmla="*/ 10 w 25"/>
              <a:gd name="T79" fmla="*/ 9 h 26"/>
              <a:gd name="T80" fmla="*/ 9 w 25"/>
              <a:gd name="T81" fmla="*/ 6 h 26"/>
              <a:gd name="T82" fmla="*/ 9 w 25"/>
              <a:gd name="T83" fmla="*/ 6 h 26"/>
              <a:gd name="T84" fmla="*/ 8 w 25"/>
              <a:gd name="T85" fmla="*/ 5 h 26"/>
              <a:gd name="T86" fmla="*/ 8 w 25"/>
              <a:gd name="T87" fmla="*/ 5 h 26"/>
              <a:gd name="T88" fmla="*/ 5 w 25"/>
              <a:gd name="T89" fmla="*/ 6 h 26"/>
              <a:gd name="T90" fmla="*/ 5 w 25"/>
              <a:gd name="T91" fmla="*/ 6 h 26"/>
              <a:gd name="T92" fmla="*/ 5 w 25"/>
              <a:gd name="T93" fmla="*/ 9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4" y="3"/>
                </a:lnTo>
                <a:lnTo>
                  <a:pt x="14" y="3"/>
                </a:lnTo>
                <a:lnTo>
                  <a:pt x="17" y="1"/>
                </a:lnTo>
                <a:lnTo>
                  <a:pt x="17" y="1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1"/>
                </a:lnTo>
                <a:lnTo>
                  <a:pt x="24" y="1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20" y="6"/>
                </a:lnTo>
                <a:lnTo>
                  <a:pt x="20" y="6"/>
                </a:lnTo>
                <a:lnTo>
                  <a:pt x="18" y="5"/>
                </a:lnTo>
                <a:lnTo>
                  <a:pt x="18" y="5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47" name="Freeform 1373">
            <a:extLst>
              <a:ext uri="{FF2B5EF4-FFF2-40B4-BE49-F238E27FC236}">
                <a16:creationId xmlns:a16="http://schemas.microsoft.com/office/drawing/2014/main" id="{014DDCB2-472C-4ECA-9E2F-6303AC097531}"/>
              </a:ext>
            </a:extLst>
          </p:cNvPr>
          <p:cNvSpPr>
            <a:spLocks/>
          </p:cNvSpPr>
          <p:nvPr/>
        </p:nvSpPr>
        <p:spPr bwMode="auto">
          <a:xfrm>
            <a:off x="7621030" y="6224771"/>
            <a:ext cx="34925" cy="55563"/>
          </a:xfrm>
          <a:custGeom>
            <a:avLst/>
            <a:gdLst>
              <a:gd name="T0" fmla="*/ 0 w 22"/>
              <a:gd name="T1" fmla="*/ 35 h 35"/>
              <a:gd name="T2" fmla="*/ 0 w 22"/>
              <a:gd name="T3" fmla="*/ 0 h 35"/>
              <a:gd name="T4" fmla="*/ 5 w 22"/>
              <a:gd name="T5" fmla="*/ 0 h 35"/>
              <a:gd name="T6" fmla="*/ 11 w 22"/>
              <a:gd name="T7" fmla="*/ 19 h 35"/>
              <a:gd name="T8" fmla="*/ 11 w 22"/>
              <a:gd name="T9" fmla="*/ 19 h 35"/>
              <a:gd name="T10" fmla="*/ 17 w 22"/>
              <a:gd name="T11" fmla="*/ 0 h 35"/>
              <a:gd name="T12" fmla="*/ 22 w 22"/>
              <a:gd name="T13" fmla="*/ 0 h 35"/>
              <a:gd name="T14" fmla="*/ 22 w 22"/>
              <a:gd name="T15" fmla="*/ 35 h 35"/>
              <a:gd name="T16" fmla="*/ 17 w 22"/>
              <a:gd name="T17" fmla="*/ 35 h 35"/>
              <a:gd name="T18" fmla="*/ 17 w 22"/>
              <a:gd name="T19" fmla="*/ 14 h 35"/>
              <a:gd name="T20" fmla="*/ 17 w 22"/>
              <a:gd name="T21" fmla="*/ 14 h 35"/>
              <a:gd name="T22" fmla="*/ 12 w 22"/>
              <a:gd name="T23" fmla="*/ 29 h 35"/>
              <a:gd name="T24" fmla="*/ 10 w 22"/>
              <a:gd name="T25" fmla="*/ 29 h 35"/>
              <a:gd name="T26" fmla="*/ 5 w 22"/>
              <a:gd name="T27" fmla="*/ 14 h 35"/>
              <a:gd name="T28" fmla="*/ 5 w 22"/>
              <a:gd name="T29" fmla="*/ 14 h 35"/>
              <a:gd name="T30" fmla="*/ 5 w 22"/>
              <a:gd name="T31" fmla="*/ 35 h 35"/>
              <a:gd name="T32" fmla="*/ 0 w 22"/>
              <a:gd name="T33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2" h="35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11" y="19"/>
                </a:lnTo>
                <a:lnTo>
                  <a:pt x="11" y="19"/>
                </a:lnTo>
                <a:lnTo>
                  <a:pt x="17" y="0"/>
                </a:lnTo>
                <a:lnTo>
                  <a:pt x="22" y="0"/>
                </a:lnTo>
                <a:lnTo>
                  <a:pt x="22" y="35"/>
                </a:lnTo>
                <a:lnTo>
                  <a:pt x="17" y="35"/>
                </a:lnTo>
                <a:lnTo>
                  <a:pt x="17" y="14"/>
                </a:lnTo>
                <a:lnTo>
                  <a:pt x="17" y="14"/>
                </a:lnTo>
                <a:lnTo>
                  <a:pt x="12" y="29"/>
                </a:lnTo>
                <a:lnTo>
                  <a:pt x="10" y="29"/>
                </a:lnTo>
                <a:lnTo>
                  <a:pt x="5" y="14"/>
                </a:lnTo>
                <a:lnTo>
                  <a:pt x="5" y="14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48" name="Freeform 1374">
            <a:extLst>
              <a:ext uri="{FF2B5EF4-FFF2-40B4-BE49-F238E27FC236}">
                <a16:creationId xmlns:a16="http://schemas.microsoft.com/office/drawing/2014/main" id="{077AE3B2-F945-4381-BB8C-D2CEDAA5F8DD}"/>
              </a:ext>
            </a:extLst>
          </p:cNvPr>
          <p:cNvSpPr>
            <a:spLocks noEditPoints="1"/>
          </p:cNvSpPr>
          <p:nvPr/>
        </p:nvSpPr>
        <p:spPr bwMode="auto">
          <a:xfrm>
            <a:off x="7662305" y="6240646"/>
            <a:ext cx="23813" cy="39688"/>
          </a:xfrm>
          <a:custGeom>
            <a:avLst/>
            <a:gdLst>
              <a:gd name="T0" fmla="*/ 15 w 15"/>
              <a:gd name="T1" fmla="*/ 15 h 25"/>
              <a:gd name="T2" fmla="*/ 5 w 15"/>
              <a:gd name="T3" fmla="*/ 15 h 25"/>
              <a:gd name="T4" fmla="*/ 5 w 15"/>
              <a:gd name="T5" fmla="*/ 17 h 25"/>
              <a:gd name="T6" fmla="*/ 5 w 15"/>
              <a:gd name="T7" fmla="*/ 17 h 25"/>
              <a:gd name="T8" fmla="*/ 6 w 15"/>
              <a:gd name="T9" fmla="*/ 20 h 25"/>
              <a:gd name="T10" fmla="*/ 6 w 15"/>
              <a:gd name="T11" fmla="*/ 20 h 25"/>
              <a:gd name="T12" fmla="*/ 8 w 15"/>
              <a:gd name="T13" fmla="*/ 20 h 25"/>
              <a:gd name="T14" fmla="*/ 8 w 15"/>
              <a:gd name="T15" fmla="*/ 20 h 25"/>
              <a:gd name="T16" fmla="*/ 10 w 15"/>
              <a:gd name="T17" fmla="*/ 20 h 25"/>
              <a:gd name="T18" fmla="*/ 10 w 15"/>
              <a:gd name="T19" fmla="*/ 20 h 25"/>
              <a:gd name="T20" fmla="*/ 10 w 15"/>
              <a:gd name="T21" fmla="*/ 17 h 25"/>
              <a:gd name="T22" fmla="*/ 15 w 15"/>
              <a:gd name="T23" fmla="*/ 17 h 25"/>
              <a:gd name="T24" fmla="*/ 15 w 15"/>
              <a:gd name="T25" fmla="*/ 17 h 25"/>
              <a:gd name="T26" fmla="*/ 15 w 15"/>
              <a:gd name="T27" fmla="*/ 21 h 25"/>
              <a:gd name="T28" fmla="*/ 14 w 15"/>
              <a:gd name="T29" fmla="*/ 24 h 25"/>
              <a:gd name="T30" fmla="*/ 14 w 15"/>
              <a:gd name="T31" fmla="*/ 24 h 25"/>
              <a:gd name="T32" fmla="*/ 11 w 15"/>
              <a:gd name="T33" fmla="*/ 25 h 25"/>
              <a:gd name="T34" fmla="*/ 11 w 15"/>
              <a:gd name="T35" fmla="*/ 25 h 25"/>
              <a:gd name="T36" fmla="*/ 8 w 15"/>
              <a:gd name="T37" fmla="*/ 25 h 25"/>
              <a:gd name="T38" fmla="*/ 8 w 15"/>
              <a:gd name="T39" fmla="*/ 25 h 25"/>
              <a:gd name="T40" fmla="*/ 4 w 15"/>
              <a:gd name="T41" fmla="*/ 25 h 25"/>
              <a:gd name="T42" fmla="*/ 4 w 15"/>
              <a:gd name="T43" fmla="*/ 25 h 25"/>
              <a:gd name="T44" fmla="*/ 1 w 15"/>
              <a:gd name="T45" fmla="*/ 22 h 25"/>
              <a:gd name="T46" fmla="*/ 1 w 15"/>
              <a:gd name="T47" fmla="*/ 22 h 25"/>
              <a:gd name="T48" fmla="*/ 0 w 15"/>
              <a:gd name="T49" fmla="*/ 20 h 25"/>
              <a:gd name="T50" fmla="*/ 0 w 15"/>
              <a:gd name="T51" fmla="*/ 20 h 25"/>
              <a:gd name="T52" fmla="*/ 0 w 15"/>
              <a:gd name="T53" fmla="*/ 16 h 25"/>
              <a:gd name="T54" fmla="*/ 0 w 15"/>
              <a:gd name="T55" fmla="*/ 9 h 25"/>
              <a:gd name="T56" fmla="*/ 0 w 15"/>
              <a:gd name="T57" fmla="*/ 9 h 25"/>
              <a:gd name="T58" fmla="*/ 0 w 15"/>
              <a:gd name="T59" fmla="*/ 5 h 25"/>
              <a:gd name="T60" fmla="*/ 0 w 15"/>
              <a:gd name="T61" fmla="*/ 5 h 25"/>
              <a:gd name="T62" fmla="*/ 1 w 15"/>
              <a:gd name="T63" fmla="*/ 4 h 25"/>
              <a:gd name="T64" fmla="*/ 1 w 15"/>
              <a:gd name="T65" fmla="*/ 4 h 25"/>
              <a:gd name="T66" fmla="*/ 4 w 15"/>
              <a:gd name="T67" fmla="*/ 0 h 25"/>
              <a:gd name="T68" fmla="*/ 4 w 15"/>
              <a:gd name="T69" fmla="*/ 0 h 25"/>
              <a:gd name="T70" fmla="*/ 8 w 15"/>
              <a:gd name="T71" fmla="*/ 0 h 25"/>
              <a:gd name="T72" fmla="*/ 8 w 15"/>
              <a:gd name="T73" fmla="*/ 0 h 25"/>
              <a:gd name="T74" fmla="*/ 11 w 15"/>
              <a:gd name="T75" fmla="*/ 0 h 25"/>
              <a:gd name="T76" fmla="*/ 11 w 15"/>
              <a:gd name="T77" fmla="*/ 0 h 25"/>
              <a:gd name="T78" fmla="*/ 14 w 15"/>
              <a:gd name="T79" fmla="*/ 1 h 25"/>
              <a:gd name="T80" fmla="*/ 14 w 15"/>
              <a:gd name="T81" fmla="*/ 1 h 25"/>
              <a:gd name="T82" fmla="*/ 15 w 15"/>
              <a:gd name="T83" fmla="*/ 5 h 25"/>
              <a:gd name="T84" fmla="*/ 15 w 15"/>
              <a:gd name="T85" fmla="*/ 7 h 25"/>
              <a:gd name="T86" fmla="*/ 15 w 15"/>
              <a:gd name="T87" fmla="*/ 15 h 25"/>
              <a:gd name="T88" fmla="*/ 5 w 15"/>
              <a:gd name="T89" fmla="*/ 10 h 25"/>
              <a:gd name="T90" fmla="*/ 10 w 15"/>
              <a:gd name="T91" fmla="*/ 10 h 25"/>
              <a:gd name="T92" fmla="*/ 10 w 15"/>
              <a:gd name="T93" fmla="*/ 7 h 25"/>
              <a:gd name="T94" fmla="*/ 10 w 15"/>
              <a:gd name="T95" fmla="*/ 7 h 25"/>
              <a:gd name="T96" fmla="*/ 10 w 15"/>
              <a:gd name="T97" fmla="*/ 5 h 25"/>
              <a:gd name="T98" fmla="*/ 10 w 15"/>
              <a:gd name="T99" fmla="*/ 5 h 25"/>
              <a:gd name="T100" fmla="*/ 8 w 15"/>
              <a:gd name="T101" fmla="*/ 5 h 25"/>
              <a:gd name="T102" fmla="*/ 8 w 15"/>
              <a:gd name="T103" fmla="*/ 5 h 25"/>
              <a:gd name="T104" fmla="*/ 6 w 15"/>
              <a:gd name="T105" fmla="*/ 5 h 25"/>
              <a:gd name="T106" fmla="*/ 6 w 15"/>
              <a:gd name="T107" fmla="*/ 5 h 25"/>
              <a:gd name="T108" fmla="*/ 5 w 15"/>
              <a:gd name="T109" fmla="*/ 7 h 25"/>
              <a:gd name="T110" fmla="*/ 5 w 15"/>
              <a:gd name="T111" fmla="*/ 1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5">
                <a:moveTo>
                  <a:pt x="15" y="15"/>
                </a:moveTo>
                <a:lnTo>
                  <a:pt x="5" y="15"/>
                </a:lnTo>
                <a:lnTo>
                  <a:pt x="5" y="17"/>
                </a:lnTo>
                <a:lnTo>
                  <a:pt x="5" y="17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5" y="17"/>
                </a:lnTo>
                <a:lnTo>
                  <a:pt x="15" y="17"/>
                </a:lnTo>
                <a:lnTo>
                  <a:pt x="15" y="21"/>
                </a:lnTo>
                <a:lnTo>
                  <a:pt x="14" y="24"/>
                </a:lnTo>
                <a:lnTo>
                  <a:pt x="14" y="24"/>
                </a:lnTo>
                <a:lnTo>
                  <a:pt x="11" y="25"/>
                </a:lnTo>
                <a:lnTo>
                  <a:pt x="11" y="25"/>
                </a:lnTo>
                <a:lnTo>
                  <a:pt x="8" y="25"/>
                </a:lnTo>
                <a:lnTo>
                  <a:pt x="8" y="25"/>
                </a:lnTo>
                <a:lnTo>
                  <a:pt x="4" y="25"/>
                </a:lnTo>
                <a:lnTo>
                  <a:pt x="4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6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11" y="0"/>
                </a:lnTo>
                <a:lnTo>
                  <a:pt x="11" y="0"/>
                </a:lnTo>
                <a:lnTo>
                  <a:pt x="14" y="1"/>
                </a:lnTo>
                <a:lnTo>
                  <a:pt x="14" y="1"/>
                </a:lnTo>
                <a:lnTo>
                  <a:pt x="15" y="5"/>
                </a:lnTo>
                <a:lnTo>
                  <a:pt x="15" y="7"/>
                </a:lnTo>
                <a:lnTo>
                  <a:pt x="15" y="15"/>
                </a:lnTo>
                <a:close/>
                <a:moveTo>
                  <a:pt x="5" y="10"/>
                </a:moveTo>
                <a:lnTo>
                  <a:pt x="10" y="10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49" name="Freeform 1375">
            <a:extLst>
              <a:ext uri="{FF2B5EF4-FFF2-40B4-BE49-F238E27FC236}">
                <a16:creationId xmlns:a16="http://schemas.microsoft.com/office/drawing/2014/main" id="{82A0E6EE-2D3D-4253-AD52-C2161C33F629}"/>
              </a:ext>
            </a:extLst>
          </p:cNvPr>
          <p:cNvSpPr>
            <a:spLocks/>
          </p:cNvSpPr>
          <p:nvPr/>
        </p:nvSpPr>
        <p:spPr bwMode="auto">
          <a:xfrm>
            <a:off x="7692468" y="6240646"/>
            <a:ext cx="25400" cy="39688"/>
          </a:xfrm>
          <a:custGeom>
            <a:avLst/>
            <a:gdLst>
              <a:gd name="T0" fmla="*/ 0 w 16"/>
              <a:gd name="T1" fmla="*/ 25 h 25"/>
              <a:gd name="T2" fmla="*/ 0 w 16"/>
              <a:gd name="T3" fmla="*/ 0 h 25"/>
              <a:gd name="T4" fmla="*/ 6 w 16"/>
              <a:gd name="T5" fmla="*/ 0 h 25"/>
              <a:gd name="T6" fmla="*/ 6 w 16"/>
              <a:gd name="T7" fmla="*/ 2 h 25"/>
              <a:gd name="T8" fmla="*/ 6 w 16"/>
              <a:gd name="T9" fmla="*/ 2 h 25"/>
              <a:gd name="T10" fmla="*/ 6 w 16"/>
              <a:gd name="T11" fmla="*/ 2 h 25"/>
              <a:gd name="T12" fmla="*/ 8 w 16"/>
              <a:gd name="T13" fmla="*/ 0 h 25"/>
              <a:gd name="T14" fmla="*/ 8 w 16"/>
              <a:gd name="T15" fmla="*/ 0 h 25"/>
              <a:gd name="T16" fmla="*/ 10 w 16"/>
              <a:gd name="T17" fmla="*/ 0 h 25"/>
              <a:gd name="T18" fmla="*/ 10 w 16"/>
              <a:gd name="T19" fmla="*/ 0 h 25"/>
              <a:gd name="T20" fmla="*/ 13 w 16"/>
              <a:gd name="T21" fmla="*/ 0 h 25"/>
              <a:gd name="T22" fmla="*/ 13 w 16"/>
              <a:gd name="T23" fmla="*/ 0 h 25"/>
              <a:gd name="T24" fmla="*/ 14 w 16"/>
              <a:gd name="T25" fmla="*/ 1 h 25"/>
              <a:gd name="T26" fmla="*/ 14 w 16"/>
              <a:gd name="T27" fmla="*/ 1 h 25"/>
              <a:gd name="T28" fmla="*/ 15 w 16"/>
              <a:gd name="T29" fmla="*/ 2 h 25"/>
              <a:gd name="T30" fmla="*/ 15 w 16"/>
              <a:gd name="T31" fmla="*/ 2 h 25"/>
              <a:gd name="T32" fmla="*/ 16 w 16"/>
              <a:gd name="T33" fmla="*/ 6 h 25"/>
              <a:gd name="T34" fmla="*/ 16 w 16"/>
              <a:gd name="T35" fmla="*/ 25 h 25"/>
              <a:gd name="T36" fmla="*/ 11 w 16"/>
              <a:gd name="T37" fmla="*/ 25 h 25"/>
              <a:gd name="T38" fmla="*/ 11 w 16"/>
              <a:gd name="T39" fmla="*/ 7 h 25"/>
              <a:gd name="T40" fmla="*/ 11 w 16"/>
              <a:gd name="T41" fmla="*/ 7 h 25"/>
              <a:gd name="T42" fmla="*/ 10 w 16"/>
              <a:gd name="T43" fmla="*/ 5 h 25"/>
              <a:gd name="T44" fmla="*/ 10 w 16"/>
              <a:gd name="T45" fmla="*/ 5 h 25"/>
              <a:gd name="T46" fmla="*/ 9 w 16"/>
              <a:gd name="T47" fmla="*/ 5 h 25"/>
              <a:gd name="T48" fmla="*/ 9 w 16"/>
              <a:gd name="T49" fmla="*/ 5 h 25"/>
              <a:gd name="T50" fmla="*/ 6 w 16"/>
              <a:gd name="T51" fmla="*/ 5 h 25"/>
              <a:gd name="T52" fmla="*/ 6 w 16"/>
              <a:gd name="T53" fmla="*/ 5 h 25"/>
              <a:gd name="T54" fmla="*/ 6 w 16"/>
              <a:gd name="T55" fmla="*/ 9 h 25"/>
              <a:gd name="T56" fmla="*/ 6 w 16"/>
              <a:gd name="T57" fmla="*/ 25 h 25"/>
              <a:gd name="T58" fmla="*/ 0 w 16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5">
                <a:moveTo>
                  <a:pt x="0" y="25"/>
                </a:moveTo>
                <a:lnTo>
                  <a:pt x="0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4" y="1"/>
                </a:lnTo>
                <a:lnTo>
                  <a:pt x="14" y="1"/>
                </a:lnTo>
                <a:lnTo>
                  <a:pt x="15" y="2"/>
                </a:lnTo>
                <a:lnTo>
                  <a:pt x="15" y="2"/>
                </a:lnTo>
                <a:lnTo>
                  <a:pt x="16" y="6"/>
                </a:lnTo>
                <a:lnTo>
                  <a:pt x="16" y="25"/>
                </a:lnTo>
                <a:lnTo>
                  <a:pt x="11" y="25"/>
                </a:lnTo>
                <a:lnTo>
                  <a:pt x="11" y="7"/>
                </a:lnTo>
                <a:lnTo>
                  <a:pt x="11" y="7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6" y="5"/>
                </a:lnTo>
                <a:lnTo>
                  <a:pt x="6" y="5"/>
                </a:lnTo>
                <a:lnTo>
                  <a:pt x="6" y="9"/>
                </a:lnTo>
                <a:lnTo>
                  <a:pt x="6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50" name="Freeform 1376">
            <a:extLst>
              <a:ext uri="{FF2B5EF4-FFF2-40B4-BE49-F238E27FC236}">
                <a16:creationId xmlns:a16="http://schemas.microsoft.com/office/drawing/2014/main" id="{67F6E72E-5471-4AF3-8F06-BD046B935A0D}"/>
              </a:ext>
            </a:extLst>
          </p:cNvPr>
          <p:cNvSpPr>
            <a:spLocks noEditPoints="1"/>
          </p:cNvSpPr>
          <p:nvPr/>
        </p:nvSpPr>
        <p:spPr bwMode="auto">
          <a:xfrm>
            <a:off x="7724218" y="6224771"/>
            <a:ext cx="23813" cy="55563"/>
          </a:xfrm>
          <a:custGeom>
            <a:avLst/>
            <a:gdLst>
              <a:gd name="T0" fmla="*/ 10 w 15"/>
              <a:gd name="T1" fmla="*/ 35 h 35"/>
              <a:gd name="T2" fmla="*/ 10 w 15"/>
              <a:gd name="T3" fmla="*/ 32 h 35"/>
              <a:gd name="T4" fmla="*/ 10 w 15"/>
              <a:gd name="T5" fmla="*/ 32 h 35"/>
              <a:gd name="T6" fmla="*/ 9 w 15"/>
              <a:gd name="T7" fmla="*/ 34 h 35"/>
              <a:gd name="T8" fmla="*/ 9 w 15"/>
              <a:gd name="T9" fmla="*/ 34 h 35"/>
              <a:gd name="T10" fmla="*/ 9 w 15"/>
              <a:gd name="T11" fmla="*/ 35 h 35"/>
              <a:gd name="T12" fmla="*/ 9 w 15"/>
              <a:gd name="T13" fmla="*/ 35 h 35"/>
              <a:gd name="T14" fmla="*/ 8 w 15"/>
              <a:gd name="T15" fmla="*/ 35 h 35"/>
              <a:gd name="T16" fmla="*/ 8 w 15"/>
              <a:gd name="T17" fmla="*/ 35 h 35"/>
              <a:gd name="T18" fmla="*/ 5 w 15"/>
              <a:gd name="T19" fmla="*/ 35 h 35"/>
              <a:gd name="T20" fmla="*/ 5 w 15"/>
              <a:gd name="T21" fmla="*/ 35 h 35"/>
              <a:gd name="T22" fmla="*/ 3 w 15"/>
              <a:gd name="T23" fmla="*/ 35 h 35"/>
              <a:gd name="T24" fmla="*/ 1 w 15"/>
              <a:gd name="T25" fmla="*/ 34 h 35"/>
              <a:gd name="T26" fmla="*/ 1 w 15"/>
              <a:gd name="T27" fmla="*/ 34 h 35"/>
              <a:gd name="T28" fmla="*/ 0 w 15"/>
              <a:gd name="T29" fmla="*/ 31 h 35"/>
              <a:gd name="T30" fmla="*/ 0 w 15"/>
              <a:gd name="T31" fmla="*/ 31 h 35"/>
              <a:gd name="T32" fmla="*/ 0 w 15"/>
              <a:gd name="T33" fmla="*/ 27 h 35"/>
              <a:gd name="T34" fmla="*/ 0 w 15"/>
              <a:gd name="T35" fmla="*/ 17 h 35"/>
              <a:gd name="T36" fmla="*/ 0 w 15"/>
              <a:gd name="T37" fmla="*/ 17 h 35"/>
              <a:gd name="T38" fmla="*/ 0 w 15"/>
              <a:gd name="T39" fmla="*/ 14 h 35"/>
              <a:gd name="T40" fmla="*/ 0 w 15"/>
              <a:gd name="T41" fmla="*/ 14 h 35"/>
              <a:gd name="T42" fmla="*/ 1 w 15"/>
              <a:gd name="T43" fmla="*/ 11 h 35"/>
              <a:gd name="T44" fmla="*/ 3 w 15"/>
              <a:gd name="T45" fmla="*/ 10 h 35"/>
              <a:gd name="T46" fmla="*/ 3 w 15"/>
              <a:gd name="T47" fmla="*/ 10 h 35"/>
              <a:gd name="T48" fmla="*/ 5 w 15"/>
              <a:gd name="T49" fmla="*/ 10 h 35"/>
              <a:gd name="T50" fmla="*/ 5 w 15"/>
              <a:gd name="T51" fmla="*/ 10 h 35"/>
              <a:gd name="T52" fmla="*/ 8 w 15"/>
              <a:gd name="T53" fmla="*/ 10 h 35"/>
              <a:gd name="T54" fmla="*/ 8 w 15"/>
              <a:gd name="T55" fmla="*/ 10 h 35"/>
              <a:gd name="T56" fmla="*/ 10 w 15"/>
              <a:gd name="T57" fmla="*/ 12 h 35"/>
              <a:gd name="T58" fmla="*/ 10 w 15"/>
              <a:gd name="T59" fmla="*/ 12 h 35"/>
              <a:gd name="T60" fmla="*/ 10 w 15"/>
              <a:gd name="T61" fmla="*/ 0 h 35"/>
              <a:gd name="T62" fmla="*/ 15 w 15"/>
              <a:gd name="T63" fmla="*/ 0 h 35"/>
              <a:gd name="T64" fmla="*/ 15 w 15"/>
              <a:gd name="T65" fmla="*/ 35 h 35"/>
              <a:gd name="T66" fmla="*/ 10 w 15"/>
              <a:gd name="T67" fmla="*/ 35 h 35"/>
              <a:gd name="T68" fmla="*/ 5 w 15"/>
              <a:gd name="T69" fmla="*/ 27 h 35"/>
              <a:gd name="T70" fmla="*/ 5 w 15"/>
              <a:gd name="T71" fmla="*/ 27 h 35"/>
              <a:gd name="T72" fmla="*/ 6 w 15"/>
              <a:gd name="T73" fmla="*/ 30 h 35"/>
              <a:gd name="T74" fmla="*/ 6 w 15"/>
              <a:gd name="T75" fmla="*/ 30 h 35"/>
              <a:gd name="T76" fmla="*/ 8 w 15"/>
              <a:gd name="T77" fmla="*/ 30 h 35"/>
              <a:gd name="T78" fmla="*/ 8 w 15"/>
              <a:gd name="T79" fmla="*/ 30 h 35"/>
              <a:gd name="T80" fmla="*/ 10 w 15"/>
              <a:gd name="T81" fmla="*/ 30 h 35"/>
              <a:gd name="T82" fmla="*/ 10 w 15"/>
              <a:gd name="T83" fmla="*/ 30 h 35"/>
              <a:gd name="T84" fmla="*/ 10 w 15"/>
              <a:gd name="T85" fmla="*/ 27 h 35"/>
              <a:gd name="T86" fmla="*/ 10 w 15"/>
              <a:gd name="T87" fmla="*/ 17 h 35"/>
              <a:gd name="T88" fmla="*/ 10 w 15"/>
              <a:gd name="T89" fmla="*/ 17 h 35"/>
              <a:gd name="T90" fmla="*/ 10 w 15"/>
              <a:gd name="T91" fmla="*/ 15 h 35"/>
              <a:gd name="T92" fmla="*/ 10 w 15"/>
              <a:gd name="T93" fmla="*/ 15 h 35"/>
              <a:gd name="T94" fmla="*/ 8 w 15"/>
              <a:gd name="T95" fmla="*/ 15 h 35"/>
              <a:gd name="T96" fmla="*/ 8 w 15"/>
              <a:gd name="T97" fmla="*/ 15 h 35"/>
              <a:gd name="T98" fmla="*/ 6 w 15"/>
              <a:gd name="T99" fmla="*/ 15 h 35"/>
              <a:gd name="T100" fmla="*/ 6 w 15"/>
              <a:gd name="T101" fmla="*/ 15 h 35"/>
              <a:gd name="T102" fmla="*/ 5 w 15"/>
              <a:gd name="T103" fmla="*/ 17 h 35"/>
              <a:gd name="T104" fmla="*/ 5 w 15"/>
              <a:gd name="T105" fmla="*/ 27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" h="35">
                <a:moveTo>
                  <a:pt x="10" y="35"/>
                </a:moveTo>
                <a:lnTo>
                  <a:pt x="10" y="32"/>
                </a:lnTo>
                <a:lnTo>
                  <a:pt x="10" y="32"/>
                </a:lnTo>
                <a:lnTo>
                  <a:pt x="9" y="34"/>
                </a:lnTo>
                <a:lnTo>
                  <a:pt x="9" y="34"/>
                </a:lnTo>
                <a:lnTo>
                  <a:pt x="9" y="35"/>
                </a:lnTo>
                <a:lnTo>
                  <a:pt x="9" y="35"/>
                </a:lnTo>
                <a:lnTo>
                  <a:pt x="8" y="35"/>
                </a:lnTo>
                <a:lnTo>
                  <a:pt x="8" y="35"/>
                </a:lnTo>
                <a:lnTo>
                  <a:pt x="5" y="35"/>
                </a:lnTo>
                <a:lnTo>
                  <a:pt x="5" y="35"/>
                </a:lnTo>
                <a:lnTo>
                  <a:pt x="3" y="35"/>
                </a:lnTo>
                <a:lnTo>
                  <a:pt x="1" y="34"/>
                </a:lnTo>
                <a:lnTo>
                  <a:pt x="1" y="34"/>
                </a:lnTo>
                <a:lnTo>
                  <a:pt x="0" y="31"/>
                </a:lnTo>
                <a:lnTo>
                  <a:pt x="0" y="31"/>
                </a:lnTo>
                <a:lnTo>
                  <a:pt x="0" y="27"/>
                </a:lnTo>
                <a:lnTo>
                  <a:pt x="0" y="17"/>
                </a:lnTo>
                <a:lnTo>
                  <a:pt x="0" y="17"/>
                </a:lnTo>
                <a:lnTo>
                  <a:pt x="0" y="14"/>
                </a:lnTo>
                <a:lnTo>
                  <a:pt x="0" y="14"/>
                </a:lnTo>
                <a:lnTo>
                  <a:pt x="1" y="11"/>
                </a:lnTo>
                <a:lnTo>
                  <a:pt x="3" y="10"/>
                </a:lnTo>
                <a:lnTo>
                  <a:pt x="3" y="10"/>
                </a:lnTo>
                <a:lnTo>
                  <a:pt x="5" y="10"/>
                </a:lnTo>
                <a:lnTo>
                  <a:pt x="5" y="10"/>
                </a:lnTo>
                <a:lnTo>
                  <a:pt x="8" y="10"/>
                </a:lnTo>
                <a:lnTo>
                  <a:pt x="8" y="10"/>
                </a:lnTo>
                <a:lnTo>
                  <a:pt x="10" y="12"/>
                </a:lnTo>
                <a:lnTo>
                  <a:pt x="10" y="12"/>
                </a:lnTo>
                <a:lnTo>
                  <a:pt x="10" y="0"/>
                </a:lnTo>
                <a:lnTo>
                  <a:pt x="15" y="0"/>
                </a:lnTo>
                <a:lnTo>
                  <a:pt x="15" y="35"/>
                </a:lnTo>
                <a:lnTo>
                  <a:pt x="10" y="35"/>
                </a:lnTo>
                <a:close/>
                <a:moveTo>
                  <a:pt x="5" y="27"/>
                </a:moveTo>
                <a:lnTo>
                  <a:pt x="5" y="27"/>
                </a:lnTo>
                <a:lnTo>
                  <a:pt x="6" y="30"/>
                </a:lnTo>
                <a:lnTo>
                  <a:pt x="6" y="30"/>
                </a:lnTo>
                <a:lnTo>
                  <a:pt x="8" y="30"/>
                </a:lnTo>
                <a:lnTo>
                  <a:pt x="8" y="30"/>
                </a:lnTo>
                <a:lnTo>
                  <a:pt x="10" y="30"/>
                </a:lnTo>
                <a:lnTo>
                  <a:pt x="10" y="30"/>
                </a:lnTo>
                <a:lnTo>
                  <a:pt x="10" y="27"/>
                </a:lnTo>
                <a:lnTo>
                  <a:pt x="10" y="17"/>
                </a:lnTo>
                <a:lnTo>
                  <a:pt x="10" y="17"/>
                </a:lnTo>
                <a:lnTo>
                  <a:pt x="10" y="15"/>
                </a:lnTo>
                <a:lnTo>
                  <a:pt x="10" y="15"/>
                </a:lnTo>
                <a:lnTo>
                  <a:pt x="8" y="15"/>
                </a:lnTo>
                <a:lnTo>
                  <a:pt x="8" y="15"/>
                </a:lnTo>
                <a:lnTo>
                  <a:pt x="6" y="15"/>
                </a:lnTo>
                <a:lnTo>
                  <a:pt x="6" y="15"/>
                </a:lnTo>
                <a:lnTo>
                  <a:pt x="5" y="17"/>
                </a:lnTo>
                <a:lnTo>
                  <a:pt x="5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51" name="Freeform 1377">
            <a:extLst>
              <a:ext uri="{FF2B5EF4-FFF2-40B4-BE49-F238E27FC236}">
                <a16:creationId xmlns:a16="http://schemas.microsoft.com/office/drawing/2014/main" id="{85C71418-F20F-4F75-86D2-FC53B7EF1EF2}"/>
              </a:ext>
            </a:extLst>
          </p:cNvPr>
          <p:cNvSpPr>
            <a:spLocks noEditPoints="1"/>
          </p:cNvSpPr>
          <p:nvPr/>
        </p:nvSpPr>
        <p:spPr bwMode="auto">
          <a:xfrm>
            <a:off x="7754380" y="6240646"/>
            <a:ext cx="23813" cy="39688"/>
          </a:xfrm>
          <a:custGeom>
            <a:avLst/>
            <a:gdLst>
              <a:gd name="T0" fmla="*/ 15 w 15"/>
              <a:gd name="T1" fmla="*/ 15 h 25"/>
              <a:gd name="T2" fmla="*/ 5 w 15"/>
              <a:gd name="T3" fmla="*/ 15 h 25"/>
              <a:gd name="T4" fmla="*/ 5 w 15"/>
              <a:gd name="T5" fmla="*/ 17 h 25"/>
              <a:gd name="T6" fmla="*/ 5 w 15"/>
              <a:gd name="T7" fmla="*/ 17 h 25"/>
              <a:gd name="T8" fmla="*/ 6 w 15"/>
              <a:gd name="T9" fmla="*/ 20 h 25"/>
              <a:gd name="T10" fmla="*/ 6 w 15"/>
              <a:gd name="T11" fmla="*/ 20 h 25"/>
              <a:gd name="T12" fmla="*/ 7 w 15"/>
              <a:gd name="T13" fmla="*/ 20 h 25"/>
              <a:gd name="T14" fmla="*/ 7 w 15"/>
              <a:gd name="T15" fmla="*/ 20 h 25"/>
              <a:gd name="T16" fmla="*/ 10 w 15"/>
              <a:gd name="T17" fmla="*/ 20 h 25"/>
              <a:gd name="T18" fmla="*/ 10 w 15"/>
              <a:gd name="T19" fmla="*/ 20 h 25"/>
              <a:gd name="T20" fmla="*/ 10 w 15"/>
              <a:gd name="T21" fmla="*/ 17 h 25"/>
              <a:gd name="T22" fmla="*/ 15 w 15"/>
              <a:gd name="T23" fmla="*/ 17 h 25"/>
              <a:gd name="T24" fmla="*/ 15 w 15"/>
              <a:gd name="T25" fmla="*/ 17 h 25"/>
              <a:gd name="T26" fmla="*/ 15 w 15"/>
              <a:gd name="T27" fmla="*/ 21 h 25"/>
              <a:gd name="T28" fmla="*/ 14 w 15"/>
              <a:gd name="T29" fmla="*/ 24 h 25"/>
              <a:gd name="T30" fmla="*/ 14 w 15"/>
              <a:gd name="T31" fmla="*/ 24 h 25"/>
              <a:gd name="T32" fmla="*/ 11 w 15"/>
              <a:gd name="T33" fmla="*/ 25 h 25"/>
              <a:gd name="T34" fmla="*/ 11 w 15"/>
              <a:gd name="T35" fmla="*/ 25 h 25"/>
              <a:gd name="T36" fmla="*/ 7 w 15"/>
              <a:gd name="T37" fmla="*/ 25 h 25"/>
              <a:gd name="T38" fmla="*/ 7 w 15"/>
              <a:gd name="T39" fmla="*/ 25 h 25"/>
              <a:gd name="T40" fmla="*/ 4 w 15"/>
              <a:gd name="T41" fmla="*/ 25 h 25"/>
              <a:gd name="T42" fmla="*/ 4 w 15"/>
              <a:gd name="T43" fmla="*/ 25 h 25"/>
              <a:gd name="T44" fmla="*/ 1 w 15"/>
              <a:gd name="T45" fmla="*/ 22 h 25"/>
              <a:gd name="T46" fmla="*/ 1 w 15"/>
              <a:gd name="T47" fmla="*/ 22 h 25"/>
              <a:gd name="T48" fmla="*/ 0 w 15"/>
              <a:gd name="T49" fmla="*/ 20 h 25"/>
              <a:gd name="T50" fmla="*/ 0 w 15"/>
              <a:gd name="T51" fmla="*/ 20 h 25"/>
              <a:gd name="T52" fmla="*/ 0 w 15"/>
              <a:gd name="T53" fmla="*/ 16 h 25"/>
              <a:gd name="T54" fmla="*/ 0 w 15"/>
              <a:gd name="T55" fmla="*/ 9 h 25"/>
              <a:gd name="T56" fmla="*/ 0 w 15"/>
              <a:gd name="T57" fmla="*/ 9 h 25"/>
              <a:gd name="T58" fmla="*/ 0 w 15"/>
              <a:gd name="T59" fmla="*/ 5 h 25"/>
              <a:gd name="T60" fmla="*/ 0 w 15"/>
              <a:gd name="T61" fmla="*/ 5 h 25"/>
              <a:gd name="T62" fmla="*/ 1 w 15"/>
              <a:gd name="T63" fmla="*/ 4 h 25"/>
              <a:gd name="T64" fmla="*/ 1 w 15"/>
              <a:gd name="T65" fmla="*/ 4 h 25"/>
              <a:gd name="T66" fmla="*/ 4 w 15"/>
              <a:gd name="T67" fmla="*/ 0 h 25"/>
              <a:gd name="T68" fmla="*/ 4 w 15"/>
              <a:gd name="T69" fmla="*/ 0 h 25"/>
              <a:gd name="T70" fmla="*/ 7 w 15"/>
              <a:gd name="T71" fmla="*/ 0 h 25"/>
              <a:gd name="T72" fmla="*/ 7 w 15"/>
              <a:gd name="T73" fmla="*/ 0 h 25"/>
              <a:gd name="T74" fmla="*/ 11 w 15"/>
              <a:gd name="T75" fmla="*/ 0 h 25"/>
              <a:gd name="T76" fmla="*/ 11 w 15"/>
              <a:gd name="T77" fmla="*/ 0 h 25"/>
              <a:gd name="T78" fmla="*/ 14 w 15"/>
              <a:gd name="T79" fmla="*/ 1 h 25"/>
              <a:gd name="T80" fmla="*/ 14 w 15"/>
              <a:gd name="T81" fmla="*/ 1 h 25"/>
              <a:gd name="T82" fmla="*/ 15 w 15"/>
              <a:gd name="T83" fmla="*/ 5 h 25"/>
              <a:gd name="T84" fmla="*/ 15 w 15"/>
              <a:gd name="T85" fmla="*/ 7 h 25"/>
              <a:gd name="T86" fmla="*/ 15 w 15"/>
              <a:gd name="T87" fmla="*/ 15 h 25"/>
              <a:gd name="T88" fmla="*/ 5 w 15"/>
              <a:gd name="T89" fmla="*/ 10 h 25"/>
              <a:gd name="T90" fmla="*/ 10 w 15"/>
              <a:gd name="T91" fmla="*/ 10 h 25"/>
              <a:gd name="T92" fmla="*/ 10 w 15"/>
              <a:gd name="T93" fmla="*/ 7 h 25"/>
              <a:gd name="T94" fmla="*/ 10 w 15"/>
              <a:gd name="T95" fmla="*/ 7 h 25"/>
              <a:gd name="T96" fmla="*/ 10 w 15"/>
              <a:gd name="T97" fmla="*/ 5 h 25"/>
              <a:gd name="T98" fmla="*/ 10 w 15"/>
              <a:gd name="T99" fmla="*/ 5 h 25"/>
              <a:gd name="T100" fmla="*/ 7 w 15"/>
              <a:gd name="T101" fmla="*/ 5 h 25"/>
              <a:gd name="T102" fmla="*/ 7 w 15"/>
              <a:gd name="T103" fmla="*/ 5 h 25"/>
              <a:gd name="T104" fmla="*/ 6 w 15"/>
              <a:gd name="T105" fmla="*/ 5 h 25"/>
              <a:gd name="T106" fmla="*/ 6 w 15"/>
              <a:gd name="T107" fmla="*/ 5 h 25"/>
              <a:gd name="T108" fmla="*/ 5 w 15"/>
              <a:gd name="T109" fmla="*/ 7 h 25"/>
              <a:gd name="T110" fmla="*/ 5 w 15"/>
              <a:gd name="T111" fmla="*/ 1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5">
                <a:moveTo>
                  <a:pt x="15" y="15"/>
                </a:moveTo>
                <a:lnTo>
                  <a:pt x="5" y="15"/>
                </a:lnTo>
                <a:lnTo>
                  <a:pt x="5" y="17"/>
                </a:lnTo>
                <a:lnTo>
                  <a:pt x="5" y="17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5" y="17"/>
                </a:lnTo>
                <a:lnTo>
                  <a:pt x="15" y="17"/>
                </a:lnTo>
                <a:lnTo>
                  <a:pt x="15" y="21"/>
                </a:lnTo>
                <a:lnTo>
                  <a:pt x="14" y="24"/>
                </a:lnTo>
                <a:lnTo>
                  <a:pt x="14" y="24"/>
                </a:lnTo>
                <a:lnTo>
                  <a:pt x="11" y="25"/>
                </a:lnTo>
                <a:lnTo>
                  <a:pt x="11" y="25"/>
                </a:lnTo>
                <a:lnTo>
                  <a:pt x="7" y="25"/>
                </a:lnTo>
                <a:lnTo>
                  <a:pt x="7" y="25"/>
                </a:lnTo>
                <a:lnTo>
                  <a:pt x="4" y="25"/>
                </a:lnTo>
                <a:lnTo>
                  <a:pt x="4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6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4" y="1"/>
                </a:lnTo>
                <a:lnTo>
                  <a:pt x="14" y="1"/>
                </a:lnTo>
                <a:lnTo>
                  <a:pt x="15" y="5"/>
                </a:lnTo>
                <a:lnTo>
                  <a:pt x="15" y="7"/>
                </a:lnTo>
                <a:lnTo>
                  <a:pt x="15" y="15"/>
                </a:lnTo>
                <a:close/>
                <a:moveTo>
                  <a:pt x="5" y="10"/>
                </a:moveTo>
                <a:lnTo>
                  <a:pt x="10" y="10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52" name="Freeform 1378">
            <a:extLst>
              <a:ext uri="{FF2B5EF4-FFF2-40B4-BE49-F238E27FC236}">
                <a16:creationId xmlns:a16="http://schemas.microsoft.com/office/drawing/2014/main" id="{3E1611DC-28A7-4F9E-B685-AA838CC60EE2}"/>
              </a:ext>
            </a:extLst>
          </p:cNvPr>
          <p:cNvSpPr>
            <a:spLocks/>
          </p:cNvSpPr>
          <p:nvPr/>
        </p:nvSpPr>
        <p:spPr bwMode="auto">
          <a:xfrm>
            <a:off x="7784543" y="6224771"/>
            <a:ext cx="11113" cy="55563"/>
          </a:xfrm>
          <a:custGeom>
            <a:avLst/>
            <a:gdLst>
              <a:gd name="T0" fmla="*/ 0 w 7"/>
              <a:gd name="T1" fmla="*/ 0 h 35"/>
              <a:gd name="T2" fmla="*/ 5 w 7"/>
              <a:gd name="T3" fmla="*/ 0 h 35"/>
              <a:gd name="T4" fmla="*/ 5 w 7"/>
              <a:gd name="T5" fmla="*/ 27 h 35"/>
              <a:gd name="T6" fmla="*/ 5 w 7"/>
              <a:gd name="T7" fmla="*/ 27 h 35"/>
              <a:gd name="T8" fmla="*/ 6 w 7"/>
              <a:gd name="T9" fmla="*/ 30 h 35"/>
              <a:gd name="T10" fmla="*/ 6 w 7"/>
              <a:gd name="T11" fmla="*/ 30 h 35"/>
              <a:gd name="T12" fmla="*/ 7 w 7"/>
              <a:gd name="T13" fmla="*/ 31 h 35"/>
              <a:gd name="T14" fmla="*/ 7 w 7"/>
              <a:gd name="T15" fmla="*/ 35 h 35"/>
              <a:gd name="T16" fmla="*/ 7 w 7"/>
              <a:gd name="T17" fmla="*/ 35 h 35"/>
              <a:gd name="T18" fmla="*/ 5 w 7"/>
              <a:gd name="T19" fmla="*/ 35 h 35"/>
              <a:gd name="T20" fmla="*/ 5 w 7"/>
              <a:gd name="T21" fmla="*/ 35 h 35"/>
              <a:gd name="T22" fmla="*/ 2 w 7"/>
              <a:gd name="T23" fmla="*/ 34 h 35"/>
              <a:gd name="T24" fmla="*/ 2 w 7"/>
              <a:gd name="T25" fmla="*/ 34 h 35"/>
              <a:gd name="T26" fmla="*/ 1 w 7"/>
              <a:gd name="T27" fmla="*/ 32 h 35"/>
              <a:gd name="T28" fmla="*/ 1 w 7"/>
              <a:gd name="T29" fmla="*/ 32 h 35"/>
              <a:gd name="T30" fmla="*/ 0 w 7"/>
              <a:gd name="T31" fmla="*/ 29 h 35"/>
              <a:gd name="T32" fmla="*/ 0 w 7"/>
              <a:gd name="T3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35">
                <a:moveTo>
                  <a:pt x="0" y="0"/>
                </a:moveTo>
                <a:lnTo>
                  <a:pt x="5" y="0"/>
                </a:lnTo>
                <a:lnTo>
                  <a:pt x="5" y="27"/>
                </a:lnTo>
                <a:lnTo>
                  <a:pt x="5" y="27"/>
                </a:lnTo>
                <a:lnTo>
                  <a:pt x="6" y="30"/>
                </a:lnTo>
                <a:lnTo>
                  <a:pt x="6" y="30"/>
                </a:lnTo>
                <a:lnTo>
                  <a:pt x="7" y="31"/>
                </a:lnTo>
                <a:lnTo>
                  <a:pt x="7" y="35"/>
                </a:lnTo>
                <a:lnTo>
                  <a:pt x="7" y="35"/>
                </a:lnTo>
                <a:lnTo>
                  <a:pt x="5" y="35"/>
                </a:lnTo>
                <a:lnTo>
                  <a:pt x="5" y="35"/>
                </a:lnTo>
                <a:lnTo>
                  <a:pt x="2" y="34"/>
                </a:lnTo>
                <a:lnTo>
                  <a:pt x="2" y="34"/>
                </a:lnTo>
                <a:lnTo>
                  <a:pt x="1" y="32"/>
                </a:lnTo>
                <a:lnTo>
                  <a:pt x="1" y="32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53" name="Freeform 1379">
            <a:extLst>
              <a:ext uri="{FF2B5EF4-FFF2-40B4-BE49-F238E27FC236}">
                <a16:creationId xmlns:a16="http://schemas.microsoft.com/office/drawing/2014/main" id="{8ABF59B9-EAFD-4344-B147-14F76059EFC7}"/>
              </a:ext>
            </a:extLst>
          </p:cNvPr>
          <p:cNvSpPr>
            <a:spLocks noEditPoints="1"/>
          </p:cNvSpPr>
          <p:nvPr/>
        </p:nvSpPr>
        <p:spPr bwMode="auto">
          <a:xfrm>
            <a:off x="7797243" y="6240646"/>
            <a:ext cx="26988" cy="39688"/>
          </a:xfrm>
          <a:custGeom>
            <a:avLst/>
            <a:gdLst>
              <a:gd name="T0" fmla="*/ 17 w 17"/>
              <a:gd name="T1" fmla="*/ 15 h 25"/>
              <a:gd name="T2" fmla="*/ 7 w 17"/>
              <a:gd name="T3" fmla="*/ 15 h 25"/>
              <a:gd name="T4" fmla="*/ 7 w 17"/>
              <a:gd name="T5" fmla="*/ 17 h 25"/>
              <a:gd name="T6" fmla="*/ 7 w 17"/>
              <a:gd name="T7" fmla="*/ 17 h 25"/>
              <a:gd name="T8" fmla="*/ 7 w 17"/>
              <a:gd name="T9" fmla="*/ 20 h 25"/>
              <a:gd name="T10" fmla="*/ 7 w 17"/>
              <a:gd name="T11" fmla="*/ 20 h 25"/>
              <a:gd name="T12" fmla="*/ 9 w 17"/>
              <a:gd name="T13" fmla="*/ 20 h 25"/>
              <a:gd name="T14" fmla="*/ 9 w 17"/>
              <a:gd name="T15" fmla="*/ 20 h 25"/>
              <a:gd name="T16" fmla="*/ 11 w 17"/>
              <a:gd name="T17" fmla="*/ 20 h 25"/>
              <a:gd name="T18" fmla="*/ 11 w 17"/>
              <a:gd name="T19" fmla="*/ 20 h 25"/>
              <a:gd name="T20" fmla="*/ 12 w 17"/>
              <a:gd name="T21" fmla="*/ 17 h 25"/>
              <a:gd name="T22" fmla="*/ 17 w 17"/>
              <a:gd name="T23" fmla="*/ 17 h 25"/>
              <a:gd name="T24" fmla="*/ 17 w 17"/>
              <a:gd name="T25" fmla="*/ 17 h 25"/>
              <a:gd name="T26" fmla="*/ 16 w 17"/>
              <a:gd name="T27" fmla="*/ 21 h 25"/>
              <a:gd name="T28" fmla="*/ 14 w 17"/>
              <a:gd name="T29" fmla="*/ 24 h 25"/>
              <a:gd name="T30" fmla="*/ 14 w 17"/>
              <a:gd name="T31" fmla="*/ 24 h 25"/>
              <a:gd name="T32" fmla="*/ 12 w 17"/>
              <a:gd name="T33" fmla="*/ 25 h 25"/>
              <a:gd name="T34" fmla="*/ 12 w 17"/>
              <a:gd name="T35" fmla="*/ 25 h 25"/>
              <a:gd name="T36" fmla="*/ 9 w 17"/>
              <a:gd name="T37" fmla="*/ 25 h 25"/>
              <a:gd name="T38" fmla="*/ 9 w 17"/>
              <a:gd name="T39" fmla="*/ 25 h 25"/>
              <a:gd name="T40" fmla="*/ 4 w 17"/>
              <a:gd name="T41" fmla="*/ 25 h 25"/>
              <a:gd name="T42" fmla="*/ 4 w 17"/>
              <a:gd name="T43" fmla="*/ 25 h 25"/>
              <a:gd name="T44" fmla="*/ 2 w 17"/>
              <a:gd name="T45" fmla="*/ 22 h 25"/>
              <a:gd name="T46" fmla="*/ 2 w 17"/>
              <a:gd name="T47" fmla="*/ 22 h 25"/>
              <a:gd name="T48" fmla="*/ 2 w 17"/>
              <a:gd name="T49" fmla="*/ 20 h 25"/>
              <a:gd name="T50" fmla="*/ 2 w 17"/>
              <a:gd name="T51" fmla="*/ 20 h 25"/>
              <a:gd name="T52" fmla="*/ 0 w 17"/>
              <a:gd name="T53" fmla="*/ 16 h 25"/>
              <a:gd name="T54" fmla="*/ 0 w 17"/>
              <a:gd name="T55" fmla="*/ 9 h 25"/>
              <a:gd name="T56" fmla="*/ 0 w 17"/>
              <a:gd name="T57" fmla="*/ 9 h 25"/>
              <a:gd name="T58" fmla="*/ 2 w 17"/>
              <a:gd name="T59" fmla="*/ 5 h 25"/>
              <a:gd name="T60" fmla="*/ 2 w 17"/>
              <a:gd name="T61" fmla="*/ 5 h 25"/>
              <a:gd name="T62" fmla="*/ 2 w 17"/>
              <a:gd name="T63" fmla="*/ 4 h 25"/>
              <a:gd name="T64" fmla="*/ 2 w 17"/>
              <a:gd name="T65" fmla="*/ 4 h 25"/>
              <a:gd name="T66" fmla="*/ 4 w 17"/>
              <a:gd name="T67" fmla="*/ 0 h 25"/>
              <a:gd name="T68" fmla="*/ 4 w 17"/>
              <a:gd name="T69" fmla="*/ 0 h 25"/>
              <a:gd name="T70" fmla="*/ 9 w 17"/>
              <a:gd name="T71" fmla="*/ 0 h 25"/>
              <a:gd name="T72" fmla="*/ 9 w 17"/>
              <a:gd name="T73" fmla="*/ 0 h 25"/>
              <a:gd name="T74" fmla="*/ 12 w 17"/>
              <a:gd name="T75" fmla="*/ 0 h 25"/>
              <a:gd name="T76" fmla="*/ 12 w 17"/>
              <a:gd name="T77" fmla="*/ 0 h 25"/>
              <a:gd name="T78" fmla="*/ 14 w 17"/>
              <a:gd name="T79" fmla="*/ 1 h 25"/>
              <a:gd name="T80" fmla="*/ 14 w 17"/>
              <a:gd name="T81" fmla="*/ 1 h 25"/>
              <a:gd name="T82" fmla="*/ 16 w 17"/>
              <a:gd name="T83" fmla="*/ 5 h 25"/>
              <a:gd name="T84" fmla="*/ 17 w 17"/>
              <a:gd name="T85" fmla="*/ 7 h 25"/>
              <a:gd name="T86" fmla="*/ 17 w 17"/>
              <a:gd name="T87" fmla="*/ 15 h 25"/>
              <a:gd name="T88" fmla="*/ 7 w 17"/>
              <a:gd name="T89" fmla="*/ 10 h 25"/>
              <a:gd name="T90" fmla="*/ 12 w 17"/>
              <a:gd name="T91" fmla="*/ 10 h 25"/>
              <a:gd name="T92" fmla="*/ 12 w 17"/>
              <a:gd name="T93" fmla="*/ 7 h 25"/>
              <a:gd name="T94" fmla="*/ 12 w 17"/>
              <a:gd name="T95" fmla="*/ 7 h 25"/>
              <a:gd name="T96" fmla="*/ 11 w 17"/>
              <a:gd name="T97" fmla="*/ 5 h 25"/>
              <a:gd name="T98" fmla="*/ 11 w 17"/>
              <a:gd name="T99" fmla="*/ 5 h 25"/>
              <a:gd name="T100" fmla="*/ 9 w 17"/>
              <a:gd name="T101" fmla="*/ 5 h 25"/>
              <a:gd name="T102" fmla="*/ 9 w 17"/>
              <a:gd name="T103" fmla="*/ 5 h 25"/>
              <a:gd name="T104" fmla="*/ 7 w 17"/>
              <a:gd name="T105" fmla="*/ 5 h 25"/>
              <a:gd name="T106" fmla="*/ 7 w 17"/>
              <a:gd name="T107" fmla="*/ 5 h 25"/>
              <a:gd name="T108" fmla="*/ 7 w 17"/>
              <a:gd name="T109" fmla="*/ 7 h 25"/>
              <a:gd name="T110" fmla="*/ 7 w 17"/>
              <a:gd name="T111" fmla="*/ 1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7" h="25">
                <a:moveTo>
                  <a:pt x="17" y="15"/>
                </a:moveTo>
                <a:lnTo>
                  <a:pt x="7" y="15"/>
                </a:lnTo>
                <a:lnTo>
                  <a:pt x="7" y="17"/>
                </a:lnTo>
                <a:lnTo>
                  <a:pt x="7" y="17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1" y="20"/>
                </a:lnTo>
                <a:lnTo>
                  <a:pt x="11" y="20"/>
                </a:lnTo>
                <a:lnTo>
                  <a:pt x="12" y="17"/>
                </a:lnTo>
                <a:lnTo>
                  <a:pt x="17" y="17"/>
                </a:lnTo>
                <a:lnTo>
                  <a:pt x="17" y="17"/>
                </a:lnTo>
                <a:lnTo>
                  <a:pt x="16" y="21"/>
                </a:lnTo>
                <a:lnTo>
                  <a:pt x="14" y="24"/>
                </a:lnTo>
                <a:lnTo>
                  <a:pt x="14" y="24"/>
                </a:lnTo>
                <a:lnTo>
                  <a:pt x="12" y="25"/>
                </a:lnTo>
                <a:lnTo>
                  <a:pt x="12" y="25"/>
                </a:lnTo>
                <a:lnTo>
                  <a:pt x="9" y="25"/>
                </a:lnTo>
                <a:lnTo>
                  <a:pt x="9" y="25"/>
                </a:lnTo>
                <a:lnTo>
                  <a:pt x="4" y="25"/>
                </a:lnTo>
                <a:lnTo>
                  <a:pt x="4" y="25"/>
                </a:lnTo>
                <a:lnTo>
                  <a:pt x="2" y="22"/>
                </a:lnTo>
                <a:lnTo>
                  <a:pt x="2" y="22"/>
                </a:lnTo>
                <a:lnTo>
                  <a:pt x="2" y="20"/>
                </a:lnTo>
                <a:lnTo>
                  <a:pt x="2" y="20"/>
                </a:lnTo>
                <a:lnTo>
                  <a:pt x="0" y="16"/>
                </a:lnTo>
                <a:lnTo>
                  <a:pt x="0" y="9"/>
                </a:lnTo>
                <a:lnTo>
                  <a:pt x="0" y="9"/>
                </a:lnTo>
                <a:lnTo>
                  <a:pt x="2" y="5"/>
                </a:lnTo>
                <a:lnTo>
                  <a:pt x="2" y="5"/>
                </a:lnTo>
                <a:lnTo>
                  <a:pt x="2" y="4"/>
                </a:lnTo>
                <a:lnTo>
                  <a:pt x="2" y="4"/>
                </a:lnTo>
                <a:lnTo>
                  <a:pt x="4" y="0"/>
                </a:lnTo>
                <a:lnTo>
                  <a:pt x="4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6" y="5"/>
                </a:lnTo>
                <a:lnTo>
                  <a:pt x="17" y="7"/>
                </a:lnTo>
                <a:lnTo>
                  <a:pt x="17" y="15"/>
                </a:lnTo>
                <a:close/>
                <a:moveTo>
                  <a:pt x="7" y="10"/>
                </a:moveTo>
                <a:lnTo>
                  <a:pt x="12" y="10"/>
                </a:lnTo>
                <a:lnTo>
                  <a:pt x="12" y="7"/>
                </a:lnTo>
                <a:lnTo>
                  <a:pt x="12" y="7"/>
                </a:lnTo>
                <a:lnTo>
                  <a:pt x="11" y="5"/>
                </a:lnTo>
                <a:lnTo>
                  <a:pt x="11" y="5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7" y="7"/>
                </a:lnTo>
                <a:lnTo>
                  <a:pt x="7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54" name="Freeform 1380">
            <a:extLst>
              <a:ext uri="{FF2B5EF4-FFF2-40B4-BE49-F238E27FC236}">
                <a16:creationId xmlns:a16="http://schemas.microsoft.com/office/drawing/2014/main" id="{D60F47ED-F9FE-4FD7-ADDF-3F1D7C9AEBD8}"/>
              </a:ext>
            </a:extLst>
          </p:cNvPr>
          <p:cNvSpPr>
            <a:spLocks/>
          </p:cNvSpPr>
          <p:nvPr/>
        </p:nvSpPr>
        <p:spPr bwMode="auto">
          <a:xfrm>
            <a:off x="7824230" y="6240646"/>
            <a:ext cx="30163" cy="39688"/>
          </a:xfrm>
          <a:custGeom>
            <a:avLst/>
            <a:gdLst>
              <a:gd name="T0" fmla="*/ 19 w 19"/>
              <a:gd name="T1" fmla="*/ 0 h 25"/>
              <a:gd name="T2" fmla="*/ 11 w 19"/>
              <a:gd name="T3" fmla="*/ 25 h 25"/>
              <a:gd name="T4" fmla="*/ 7 w 19"/>
              <a:gd name="T5" fmla="*/ 25 h 25"/>
              <a:gd name="T6" fmla="*/ 0 w 19"/>
              <a:gd name="T7" fmla="*/ 0 h 25"/>
              <a:gd name="T8" fmla="*/ 6 w 19"/>
              <a:gd name="T9" fmla="*/ 0 h 25"/>
              <a:gd name="T10" fmla="*/ 9 w 19"/>
              <a:gd name="T11" fmla="*/ 16 h 25"/>
              <a:gd name="T12" fmla="*/ 10 w 19"/>
              <a:gd name="T13" fmla="*/ 16 h 25"/>
              <a:gd name="T14" fmla="*/ 12 w 19"/>
              <a:gd name="T15" fmla="*/ 0 h 25"/>
              <a:gd name="T16" fmla="*/ 19 w 19"/>
              <a:gd name="T1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5">
                <a:moveTo>
                  <a:pt x="19" y="0"/>
                </a:moveTo>
                <a:lnTo>
                  <a:pt x="11" y="25"/>
                </a:lnTo>
                <a:lnTo>
                  <a:pt x="7" y="25"/>
                </a:lnTo>
                <a:lnTo>
                  <a:pt x="0" y="0"/>
                </a:lnTo>
                <a:lnTo>
                  <a:pt x="6" y="0"/>
                </a:lnTo>
                <a:lnTo>
                  <a:pt x="9" y="16"/>
                </a:lnTo>
                <a:lnTo>
                  <a:pt x="10" y="16"/>
                </a:lnTo>
                <a:lnTo>
                  <a:pt x="12" y="0"/>
                </a:lnTo>
                <a:lnTo>
                  <a:pt x="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55" name="Freeform 1381">
            <a:extLst>
              <a:ext uri="{FF2B5EF4-FFF2-40B4-BE49-F238E27FC236}">
                <a16:creationId xmlns:a16="http://schemas.microsoft.com/office/drawing/2014/main" id="{C544C30A-D565-4218-B7C1-1ED6AD5FA335}"/>
              </a:ext>
            </a:extLst>
          </p:cNvPr>
          <p:cNvSpPr>
            <a:spLocks noEditPoints="1"/>
          </p:cNvSpPr>
          <p:nvPr/>
        </p:nvSpPr>
        <p:spPr bwMode="auto">
          <a:xfrm>
            <a:off x="7855980" y="6224771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56" name="Freeform 1382">
            <a:extLst>
              <a:ext uri="{FF2B5EF4-FFF2-40B4-BE49-F238E27FC236}">
                <a16:creationId xmlns:a16="http://schemas.microsoft.com/office/drawing/2014/main" id="{3E3BB9C9-14C9-4EE1-A5CD-E50B32C03E7B}"/>
              </a:ext>
            </a:extLst>
          </p:cNvPr>
          <p:cNvSpPr>
            <a:spLocks/>
          </p:cNvSpPr>
          <p:nvPr/>
        </p:nvSpPr>
        <p:spPr bwMode="auto">
          <a:xfrm>
            <a:off x="7871855" y="6240646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2 h 25"/>
              <a:gd name="T8" fmla="*/ 10 w 15"/>
              <a:gd name="T9" fmla="*/ 22 h 25"/>
              <a:gd name="T10" fmla="*/ 10 w 15"/>
              <a:gd name="T11" fmla="*/ 22 h 25"/>
              <a:gd name="T12" fmla="*/ 7 w 15"/>
              <a:gd name="T13" fmla="*/ 25 h 25"/>
              <a:gd name="T14" fmla="*/ 7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2 w 15"/>
              <a:gd name="T21" fmla="*/ 25 h 25"/>
              <a:gd name="T22" fmla="*/ 2 w 15"/>
              <a:gd name="T23" fmla="*/ 25 h 25"/>
              <a:gd name="T24" fmla="*/ 1 w 15"/>
              <a:gd name="T25" fmla="*/ 24 h 25"/>
              <a:gd name="T26" fmla="*/ 1 w 15"/>
              <a:gd name="T27" fmla="*/ 24 h 25"/>
              <a:gd name="T28" fmla="*/ 0 w 15"/>
              <a:gd name="T29" fmla="*/ 22 h 25"/>
              <a:gd name="T30" fmla="*/ 0 w 15"/>
              <a:gd name="T31" fmla="*/ 22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7 h 25"/>
              <a:gd name="T40" fmla="*/ 5 w 15"/>
              <a:gd name="T41" fmla="*/ 17 h 25"/>
              <a:gd name="T42" fmla="*/ 5 w 15"/>
              <a:gd name="T43" fmla="*/ 20 h 25"/>
              <a:gd name="T44" fmla="*/ 5 w 15"/>
              <a:gd name="T45" fmla="*/ 20 h 25"/>
              <a:gd name="T46" fmla="*/ 7 w 15"/>
              <a:gd name="T47" fmla="*/ 20 h 25"/>
              <a:gd name="T48" fmla="*/ 7 w 15"/>
              <a:gd name="T49" fmla="*/ 20 h 25"/>
              <a:gd name="T50" fmla="*/ 9 w 15"/>
              <a:gd name="T51" fmla="*/ 20 h 25"/>
              <a:gd name="T52" fmla="*/ 9 w 15"/>
              <a:gd name="T53" fmla="*/ 20 h 25"/>
              <a:gd name="T54" fmla="*/ 10 w 15"/>
              <a:gd name="T55" fmla="*/ 17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7" y="25"/>
                </a:lnTo>
                <a:lnTo>
                  <a:pt x="7" y="25"/>
                </a:lnTo>
                <a:lnTo>
                  <a:pt x="5" y="25"/>
                </a:lnTo>
                <a:lnTo>
                  <a:pt x="5" y="25"/>
                </a:lnTo>
                <a:lnTo>
                  <a:pt x="2" y="25"/>
                </a:lnTo>
                <a:lnTo>
                  <a:pt x="2" y="25"/>
                </a:lnTo>
                <a:lnTo>
                  <a:pt x="1" y="24"/>
                </a:lnTo>
                <a:lnTo>
                  <a:pt x="1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7"/>
                </a:lnTo>
                <a:lnTo>
                  <a:pt x="5" y="17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0" y="17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57" name="Freeform 1383">
            <a:extLst>
              <a:ext uri="{FF2B5EF4-FFF2-40B4-BE49-F238E27FC236}">
                <a16:creationId xmlns:a16="http://schemas.microsoft.com/office/drawing/2014/main" id="{C9EC62C5-84E7-43E9-B96A-C0F2102CF56B}"/>
              </a:ext>
            </a:extLst>
          </p:cNvPr>
          <p:cNvSpPr>
            <a:spLocks/>
          </p:cNvSpPr>
          <p:nvPr/>
        </p:nvSpPr>
        <p:spPr bwMode="auto">
          <a:xfrm>
            <a:off x="7902018" y="6240646"/>
            <a:ext cx="41275" cy="39688"/>
          </a:xfrm>
          <a:custGeom>
            <a:avLst/>
            <a:gdLst>
              <a:gd name="T0" fmla="*/ 0 w 26"/>
              <a:gd name="T1" fmla="*/ 25 h 25"/>
              <a:gd name="T2" fmla="*/ 0 w 26"/>
              <a:gd name="T3" fmla="*/ 0 h 25"/>
              <a:gd name="T4" fmla="*/ 5 w 26"/>
              <a:gd name="T5" fmla="*/ 0 h 25"/>
              <a:gd name="T6" fmla="*/ 5 w 26"/>
              <a:gd name="T7" fmla="*/ 2 h 25"/>
              <a:gd name="T8" fmla="*/ 5 w 26"/>
              <a:gd name="T9" fmla="*/ 2 h 25"/>
              <a:gd name="T10" fmla="*/ 5 w 26"/>
              <a:gd name="T11" fmla="*/ 2 h 25"/>
              <a:gd name="T12" fmla="*/ 7 w 26"/>
              <a:gd name="T13" fmla="*/ 0 h 25"/>
              <a:gd name="T14" fmla="*/ 7 w 26"/>
              <a:gd name="T15" fmla="*/ 0 h 25"/>
              <a:gd name="T16" fmla="*/ 10 w 26"/>
              <a:gd name="T17" fmla="*/ 0 h 25"/>
              <a:gd name="T18" fmla="*/ 10 w 26"/>
              <a:gd name="T19" fmla="*/ 0 h 25"/>
              <a:gd name="T20" fmla="*/ 12 w 26"/>
              <a:gd name="T21" fmla="*/ 0 h 25"/>
              <a:gd name="T22" fmla="*/ 12 w 26"/>
              <a:gd name="T23" fmla="*/ 0 h 25"/>
              <a:gd name="T24" fmla="*/ 15 w 26"/>
              <a:gd name="T25" fmla="*/ 2 h 25"/>
              <a:gd name="T26" fmla="*/ 15 w 26"/>
              <a:gd name="T27" fmla="*/ 2 h 25"/>
              <a:gd name="T28" fmla="*/ 17 w 26"/>
              <a:gd name="T29" fmla="*/ 0 h 25"/>
              <a:gd name="T30" fmla="*/ 17 w 26"/>
              <a:gd name="T31" fmla="*/ 0 h 25"/>
              <a:gd name="T32" fmla="*/ 20 w 26"/>
              <a:gd name="T33" fmla="*/ 0 h 25"/>
              <a:gd name="T34" fmla="*/ 20 w 26"/>
              <a:gd name="T35" fmla="*/ 0 h 25"/>
              <a:gd name="T36" fmla="*/ 22 w 26"/>
              <a:gd name="T37" fmla="*/ 0 h 25"/>
              <a:gd name="T38" fmla="*/ 22 w 26"/>
              <a:gd name="T39" fmla="*/ 0 h 25"/>
              <a:gd name="T40" fmla="*/ 24 w 26"/>
              <a:gd name="T41" fmla="*/ 1 h 25"/>
              <a:gd name="T42" fmla="*/ 24 w 26"/>
              <a:gd name="T43" fmla="*/ 1 h 25"/>
              <a:gd name="T44" fmla="*/ 25 w 26"/>
              <a:gd name="T45" fmla="*/ 2 h 25"/>
              <a:gd name="T46" fmla="*/ 25 w 26"/>
              <a:gd name="T47" fmla="*/ 2 h 25"/>
              <a:gd name="T48" fmla="*/ 26 w 26"/>
              <a:gd name="T49" fmla="*/ 6 h 25"/>
              <a:gd name="T50" fmla="*/ 26 w 26"/>
              <a:gd name="T51" fmla="*/ 25 h 25"/>
              <a:gd name="T52" fmla="*/ 20 w 26"/>
              <a:gd name="T53" fmla="*/ 25 h 25"/>
              <a:gd name="T54" fmla="*/ 20 w 26"/>
              <a:gd name="T55" fmla="*/ 7 h 25"/>
              <a:gd name="T56" fmla="*/ 20 w 26"/>
              <a:gd name="T57" fmla="*/ 7 h 25"/>
              <a:gd name="T58" fmla="*/ 20 w 26"/>
              <a:gd name="T59" fmla="*/ 5 h 25"/>
              <a:gd name="T60" fmla="*/ 20 w 26"/>
              <a:gd name="T61" fmla="*/ 5 h 25"/>
              <a:gd name="T62" fmla="*/ 17 w 26"/>
              <a:gd name="T63" fmla="*/ 5 h 25"/>
              <a:gd name="T64" fmla="*/ 17 w 26"/>
              <a:gd name="T65" fmla="*/ 5 h 25"/>
              <a:gd name="T66" fmla="*/ 16 w 26"/>
              <a:gd name="T67" fmla="*/ 5 h 25"/>
              <a:gd name="T68" fmla="*/ 16 w 26"/>
              <a:gd name="T69" fmla="*/ 5 h 25"/>
              <a:gd name="T70" fmla="*/ 15 w 26"/>
              <a:gd name="T71" fmla="*/ 9 h 25"/>
              <a:gd name="T72" fmla="*/ 15 w 26"/>
              <a:gd name="T73" fmla="*/ 25 h 25"/>
              <a:gd name="T74" fmla="*/ 10 w 26"/>
              <a:gd name="T75" fmla="*/ 25 h 25"/>
              <a:gd name="T76" fmla="*/ 10 w 26"/>
              <a:gd name="T77" fmla="*/ 7 h 25"/>
              <a:gd name="T78" fmla="*/ 10 w 26"/>
              <a:gd name="T79" fmla="*/ 7 h 25"/>
              <a:gd name="T80" fmla="*/ 10 w 26"/>
              <a:gd name="T81" fmla="*/ 5 h 25"/>
              <a:gd name="T82" fmla="*/ 10 w 26"/>
              <a:gd name="T83" fmla="*/ 5 h 25"/>
              <a:gd name="T84" fmla="*/ 7 w 26"/>
              <a:gd name="T85" fmla="*/ 5 h 25"/>
              <a:gd name="T86" fmla="*/ 7 w 26"/>
              <a:gd name="T87" fmla="*/ 5 h 25"/>
              <a:gd name="T88" fmla="*/ 6 w 26"/>
              <a:gd name="T89" fmla="*/ 5 h 25"/>
              <a:gd name="T90" fmla="*/ 6 w 26"/>
              <a:gd name="T91" fmla="*/ 5 h 25"/>
              <a:gd name="T92" fmla="*/ 5 w 26"/>
              <a:gd name="T93" fmla="*/ 9 h 25"/>
              <a:gd name="T94" fmla="*/ 5 w 26"/>
              <a:gd name="T95" fmla="*/ 25 h 25"/>
              <a:gd name="T96" fmla="*/ 0 w 26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5" y="2"/>
                </a:lnTo>
                <a:lnTo>
                  <a:pt x="15" y="2"/>
                </a:lnTo>
                <a:lnTo>
                  <a:pt x="17" y="0"/>
                </a:lnTo>
                <a:lnTo>
                  <a:pt x="17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1"/>
                </a:lnTo>
                <a:lnTo>
                  <a:pt x="24" y="1"/>
                </a:lnTo>
                <a:lnTo>
                  <a:pt x="25" y="2"/>
                </a:lnTo>
                <a:lnTo>
                  <a:pt x="25" y="2"/>
                </a:lnTo>
                <a:lnTo>
                  <a:pt x="26" y="6"/>
                </a:lnTo>
                <a:lnTo>
                  <a:pt x="26" y="25"/>
                </a:lnTo>
                <a:lnTo>
                  <a:pt x="20" y="25"/>
                </a:lnTo>
                <a:lnTo>
                  <a:pt x="20" y="7"/>
                </a:lnTo>
                <a:lnTo>
                  <a:pt x="20" y="7"/>
                </a:lnTo>
                <a:lnTo>
                  <a:pt x="20" y="5"/>
                </a:lnTo>
                <a:lnTo>
                  <a:pt x="20" y="5"/>
                </a:lnTo>
                <a:lnTo>
                  <a:pt x="17" y="5"/>
                </a:lnTo>
                <a:lnTo>
                  <a:pt x="17" y="5"/>
                </a:lnTo>
                <a:lnTo>
                  <a:pt x="16" y="5"/>
                </a:lnTo>
                <a:lnTo>
                  <a:pt x="16" y="5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58" name="Freeform 1384">
            <a:extLst>
              <a:ext uri="{FF2B5EF4-FFF2-40B4-BE49-F238E27FC236}">
                <a16:creationId xmlns:a16="http://schemas.microsoft.com/office/drawing/2014/main" id="{DAEDE899-62B7-4CC3-B160-0A352E9F4CDC}"/>
              </a:ext>
            </a:extLst>
          </p:cNvPr>
          <p:cNvSpPr>
            <a:spLocks/>
          </p:cNvSpPr>
          <p:nvPr/>
        </p:nvSpPr>
        <p:spPr bwMode="auto">
          <a:xfrm>
            <a:off x="8105218" y="5712008"/>
            <a:ext cx="30163" cy="57150"/>
          </a:xfrm>
          <a:custGeom>
            <a:avLst/>
            <a:gdLst>
              <a:gd name="T0" fmla="*/ 6 w 19"/>
              <a:gd name="T1" fmla="*/ 36 h 36"/>
              <a:gd name="T2" fmla="*/ 6 w 19"/>
              <a:gd name="T3" fmla="*/ 21 h 36"/>
              <a:gd name="T4" fmla="*/ 0 w 19"/>
              <a:gd name="T5" fmla="*/ 0 h 36"/>
              <a:gd name="T6" fmla="*/ 5 w 19"/>
              <a:gd name="T7" fmla="*/ 0 h 36"/>
              <a:gd name="T8" fmla="*/ 9 w 19"/>
              <a:gd name="T9" fmla="*/ 14 h 36"/>
              <a:gd name="T10" fmla="*/ 10 w 19"/>
              <a:gd name="T11" fmla="*/ 14 h 36"/>
              <a:gd name="T12" fmla="*/ 14 w 19"/>
              <a:gd name="T13" fmla="*/ 0 h 36"/>
              <a:gd name="T14" fmla="*/ 19 w 19"/>
              <a:gd name="T15" fmla="*/ 0 h 36"/>
              <a:gd name="T16" fmla="*/ 12 w 19"/>
              <a:gd name="T17" fmla="*/ 21 h 36"/>
              <a:gd name="T18" fmla="*/ 12 w 19"/>
              <a:gd name="T19" fmla="*/ 36 h 36"/>
              <a:gd name="T20" fmla="*/ 6 w 19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36">
                <a:moveTo>
                  <a:pt x="6" y="36"/>
                </a:moveTo>
                <a:lnTo>
                  <a:pt x="6" y="21"/>
                </a:lnTo>
                <a:lnTo>
                  <a:pt x="0" y="0"/>
                </a:lnTo>
                <a:lnTo>
                  <a:pt x="5" y="0"/>
                </a:lnTo>
                <a:lnTo>
                  <a:pt x="9" y="14"/>
                </a:lnTo>
                <a:lnTo>
                  <a:pt x="10" y="14"/>
                </a:lnTo>
                <a:lnTo>
                  <a:pt x="14" y="0"/>
                </a:lnTo>
                <a:lnTo>
                  <a:pt x="19" y="0"/>
                </a:lnTo>
                <a:lnTo>
                  <a:pt x="12" y="21"/>
                </a:lnTo>
                <a:lnTo>
                  <a:pt x="12" y="36"/>
                </a:lnTo>
                <a:lnTo>
                  <a:pt x="6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59" name="Freeform 1385">
            <a:extLst>
              <a:ext uri="{FF2B5EF4-FFF2-40B4-BE49-F238E27FC236}">
                <a16:creationId xmlns:a16="http://schemas.microsoft.com/office/drawing/2014/main" id="{544FD706-D76C-4C97-BA5C-9ED670E17DB9}"/>
              </a:ext>
            </a:extLst>
          </p:cNvPr>
          <p:cNvSpPr>
            <a:spLocks/>
          </p:cNvSpPr>
          <p:nvPr/>
        </p:nvSpPr>
        <p:spPr bwMode="auto">
          <a:xfrm>
            <a:off x="8135380" y="5716771"/>
            <a:ext cx="17463" cy="52388"/>
          </a:xfrm>
          <a:custGeom>
            <a:avLst/>
            <a:gdLst>
              <a:gd name="T0" fmla="*/ 2 w 11"/>
              <a:gd name="T1" fmla="*/ 7 h 33"/>
              <a:gd name="T2" fmla="*/ 2 w 11"/>
              <a:gd name="T3" fmla="*/ 0 h 33"/>
              <a:gd name="T4" fmla="*/ 7 w 11"/>
              <a:gd name="T5" fmla="*/ 0 h 33"/>
              <a:gd name="T6" fmla="*/ 7 w 11"/>
              <a:gd name="T7" fmla="*/ 7 h 33"/>
              <a:gd name="T8" fmla="*/ 11 w 11"/>
              <a:gd name="T9" fmla="*/ 7 h 33"/>
              <a:gd name="T10" fmla="*/ 11 w 11"/>
              <a:gd name="T11" fmla="*/ 11 h 33"/>
              <a:gd name="T12" fmla="*/ 7 w 11"/>
              <a:gd name="T13" fmla="*/ 11 h 33"/>
              <a:gd name="T14" fmla="*/ 7 w 11"/>
              <a:gd name="T15" fmla="*/ 26 h 33"/>
              <a:gd name="T16" fmla="*/ 7 w 11"/>
              <a:gd name="T17" fmla="*/ 26 h 33"/>
              <a:gd name="T18" fmla="*/ 7 w 11"/>
              <a:gd name="T19" fmla="*/ 27 h 33"/>
              <a:gd name="T20" fmla="*/ 7 w 11"/>
              <a:gd name="T21" fmla="*/ 27 h 33"/>
              <a:gd name="T22" fmla="*/ 8 w 11"/>
              <a:gd name="T23" fmla="*/ 27 h 33"/>
              <a:gd name="T24" fmla="*/ 8 w 11"/>
              <a:gd name="T25" fmla="*/ 27 h 33"/>
              <a:gd name="T26" fmla="*/ 8 w 11"/>
              <a:gd name="T27" fmla="*/ 28 h 33"/>
              <a:gd name="T28" fmla="*/ 8 w 11"/>
              <a:gd name="T29" fmla="*/ 28 h 33"/>
              <a:gd name="T30" fmla="*/ 11 w 11"/>
              <a:gd name="T31" fmla="*/ 28 h 33"/>
              <a:gd name="T32" fmla="*/ 11 w 11"/>
              <a:gd name="T33" fmla="*/ 33 h 33"/>
              <a:gd name="T34" fmla="*/ 8 w 11"/>
              <a:gd name="T35" fmla="*/ 33 h 33"/>
              <a:gd name="T36" fmla="*/ 8 w 11"/>
              <a:gd name="T37" fmla="*/ 33 h 33"/>
              <a:gd name="T38" fmla="*/ 6 w 11"/>
              <a:gd name="T39" fmla="*/ 32 h 33"/>
              <a:gd name="T40" fmla="*/ 6 w 11"/>
              <a:gd name="T41" fmla="*/ 32 h 33"/>
              <a:gd name="T42" fmla="*/ 3 w 11"/>
              <a:gd name="T43" fmla="*/ 31 h 33"/>
              <a:gd name="T44" fmla="*/ 3 w 11"/>
              <a:gd name="T45" fmla="*/ 31 h 33"/>
              <a:gd name="T46" fmla="*/ 2 w 11"/>
              <a:gd name="T47" fmla="*/ 28 h 33"/>
              <a:gd name="T48" fmla="*/ 2 w 11"/>
              <a:gd name="T49" fmla="*/ 28 h 33"/>
              <a:gd name="T50" fmla="*/ 2 w 11"/>
              <a:gd name="T51" fmla="*/ 27 h 33"/>
              <a:gd name="T52" fmla="*/ 2 w 11"/>
              <a:gd name="T53" fmla="*/ 11 h 33"/>
              <a:gd name="T54" fmla="*/ 0 w 11"/>
              <a:gd name="T55" fmla="*/ 11 h 33"/>
              <a:gd name="T56" fmla="*/ 0 w 11"/>
              <a:gd name="T57" fmla="*/ 7 h 33"/>
              <a:gd name="T58" fmla="*/ 2 w 11"/>
              <a:gd name="T59" fmla="*/ 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" h="33">
                <a:moveTo>
                  <a:pt x="2" y="7"/>
                </a:moveTo>
                <a:lnTo>
                  <a:pt x="2" y="0"/>
                </a:lnTo>
                <a:lnTo>
                  <a:pt x="7" y="0"/>
                </a:lnTo>
                <a:lnTo>
                  <a:pt x="7" y="7"/>
                </a:lnTo>
                <a:lnTo>
                  <a:pt x="11" y="7"/>
                </a:lnTo>
                <a:lnTo>
                  <a:pt x="11" y="11"/>
                </a:lnTo>
                <a:lnTo>
                  <a:pt x="7" y="11"/>
                </a:lnTo>
                <a:lnTo>
                  <a:pt x="7" y="26"/>
                </a:lnTo>
                <a:lnTo>
                  <a:pt x="7" y="26"/>
                </a:lnTo>
                <a:lnTo>
                  <a:pt x="7" y="27"/>
                </a:lnTo>
                <a:lnTo>
                  <a:pt x="7" y="27"/>
                </a:lnTo>
                <a:lnTo>
                  <a:pt x="8" y="27"/>
                </a:lnTo>
                <a:lnTo>
                  <a:pt x="8" y="27"/>
                </a:lnTo>
                <a:lnTo>
                  <a:pt x="8" y="28"/>
                </a:lnTo>
                <a:lnTo>
                  <a:pt x="8" y="28"/>
                </a:lnTo>
                <a:lnTo>
                  <a:pt x="11" y="28"/>
                </a:lnTo>
                <a:lnTo>
                  <a:pt x="11" y="33"/>
                </a:lnTo>
                <a:lnTo>
                  <a:pt x="8" y="33"/>
                </a:lnTo>
                <a:lnTo>
                  <a:pt x="8" y="33"/>
                </a:lnTo>
                <a:lnTo>
                  <a:pt x="6" y="32"/>
                </a:lnTo>
                <a:lnTo>
                  <a:pt x="6" y="32"/>
                </a:lnTo>
                <a:lnTo>
                  <a:pt x="3" y="31"/>
                </a:lnTo>
                <a:lnTo>
                  <a:pt x="3" y="31"/>
                </a:lnTo>
                <a:lnTo>
                  <a:pt x="2" y="28"/>
                </a:lnTo>
                <a:lnTo>
                  <a:pt x="2" y="28"/>
                </a:lnTo>
                <a:lnTo>
                  <a:pt x="2" y="27"/>
                </a:lnTo>
                <a:lnTo>
                  <a:pt x="2" y="11"/>
                </a:lnTo>
                <a:lnTo>
                  <a:pt x="0" y="11"/>
                </a:lnTo>
                <a:lnTo>
                  <a:pt x="0" y="7"/>
                </a:lnTo>
                <a:lnTo>
                  <a:pt x="2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60" name="Freeform 1386">
            <a:extLst>
              <a:ext uri="{FF2B5EF4-FFF2-40B4-BE49-F238E27FC236}">
                <a16:creationId xmlns:a16="http://schemas.microsoft.com/office/drawing/2014/main" id="{EA94C78E-A462-4A33-AEFC-39476D7C8910}"/>
              </a:ext>
            </a:extLst>
          </p:cNvPr>
          <p:cNvSpPr>
            <a:spLocks/>
          </p:cNvSpPr>
          <p:nvPr/>
        </p:nvSpPr>
        <p:spPr bwMode="auto">
          <a:xfrm>
            <a:off x="8151255" y="5716771"/>
            <a:ext cx="17463" cy="52388"/>
          </a:xfrm>
          <a:custGeom>
            <a:avLst/>
            <a:gdLst>
              <a:gd name="T0" fmla="*/ 2 w 11"/>
              <a:gd name="T1" fmla="*/ 7 h 33"/>
              <a:gd name="T2" fmla="*/ 2 w 11"/>
              <a:gd name="T3" fmla="*/ 0 h 33"/>
              <a:gd name="T4" fmla="*/ 7 w 11"/>
              <a:gd name="T5" fmla="*/ 0 h 33"/>
              <a:gd name="T6" fmla="*/ 7 w 11"/>
              <a:gd name="T7" fmla="*/ 7 h 33"/>
              <a:gd name="T8" fmla="*/ 11 w 11"/>
              <a:gd name="T9" fmla="*/ 7 h 33"/>
              <a:gd name="T10" fmla="*/ 11 w 11"/>
              <a:gd name="T11" fmla="*/ 11 h 33"/>
              <a:gd name="T12" fmla="*/ 7 w 11"/>
              <a:gd name="T13" fmla="*/ 11 h 33"/>
              <a:gd name="T14" fmla="*/ 7 w 11"/>
              <a:gd name="T15" fmla="*/ 26 h 33"/>
              <a:gd name="T16" fmla="*/ 7 w 11"/>
              <a:gd name="T17" fmla="*/ 26 h 33"/>
              <a:gd name="T18" fmla="*/ 7 w 11"/>
              <a:gd name="T19" fmla="*/ 27 h 33"/>
              <a:gd name="T20" fmla="*/ 7 w 11"/>
              <a:gd name="T21" fmla="*/ 27 h 33"/>
              <a:gd name="T22" fmla="*/ 8 w 11"/>
              <a:gd name="T23" fmla="*/ 27 h 33"/>
              <a:gd name="T24" fmla="*/ 8 w 11"/>
              <a:gd name="T25" fmla="*/ 27 h 33"/>
              <a:gd name="T26" fmla="*/ 10 w 11"/>
              <a:gd name="T27" fmla="*/ 28 h 33"/>
              <a:gd name="T28" fmla="*/ 10 w 11"/>
              <a:gd name="T29" fmla="*/ 28 h 33"/>
              <a:gd name="T30" fmla="*/ 11 w 11"/>
              <a:gd name="T31" fmla="*/ 28 h 33"/>
              <a:gd name="T32" fmla="*/ 11 w 11"/>
              <a:gd name="T33" fmla="*/ 33 h 33"/>
              <a:gd name="T34" fmla="*/ 8 w 11"/>
              <a:gd name="T35" fmla="*/ 33 h 33"/>
              <a:gd name="T36" fmla="*/ 8 w 11"/>
              <a:gd name="T37" fmla="*/ 33 h 33"/>
              <a:gd name="T38" fmla="*/ 6 w 11"/>
              <a:gd name="T39" fmla="*/ 32 h 33"/>
              <a:gd name="T40" fmla="*/ 6 w 11"/>
              <a:gd name="T41" fmla="*/ 32 h 33"/>
              <a:gd name="T42" fmla="*/ 3 w 11"/>
              <a:gd name="T43" fmla="*/ 31 h 33"/>
              <a:gd name="T44" fmla="*/ 3 w 11"/>
              <a:gd name="T45" fmla="*/ 31 h 33"/>
              <a:gd name="T46" fmla="*/ 2 w 11"/>
              <a:gd name="T47" fmla="*/ 28 h 33"/>
              <a:gd name="T48" fmla="*/ 2 w 11"/>
              <a:gd name="T49" fmla="*/ 28 h 33"/>
              <a:gd name="T50" fmla="*/ 2 w 11"/>
              <a:gd name="T51" fmla="*/ 27 h 33"/>
              <a:gd name="T52" fmla="*/ 2 w 11"/>
              <a:gd name="T53" fmla="*/ 11 h 33"/>
              <a:gd name="T54" fmla="*/ 0 w 11"/>
              <a:gd name="T55" fmla="*/ 11 h 33"/>
              <a:gd name="T56" fmla="*/ 0 w 11"/>
              <a:gd name="T57" fmla="*/ 7 h 33"/>
              <a:gd name="T58" fmla="*/ 2 w 11"/>
              <a:gd name="T59" fmla="*/ 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" h="33">
                <a:moveTo>
                  <a:pt x="2" y="7"/>
                </a:moveTo>
                <a:lnTo>
                  <a:pt x="2" y="0"/>
                </a:lnTo>
                <a:lnTo>
                  <a:pt x="7" y="0"/>
                </a:lnTo>
                <a:lnTo>
                  <a:pt x="7" y="7"/>
                </a:lnTo>
                <a:lnTo>
                  <a:pt x="11" y="7"/>
                </a:lnTo>
                <a:lnTo>
                  <a:pt x="11" y="11"/>
                </a:lnTo>
                <a:lnTo>
                  <a:pt x="7" y="11"/>
                </a:lnTo>
                <a:lnTo>
                  <a:pt x="7" y="26"/>
                </a:lnTo>
                <a:lnTo>
                  <a:pt x="7" y="26"/>
                </a:lnTo>
                <a:lnTo>
                  <a:pt x="7" y="27"/>
                </a:lnTo>
                <a:lnTo>
                  <a:pt x="7" y="27"/>
                </a:lnTo>
                <a:lnTo>
                  <a:pt x="8" y="27"/>
                </a:lnTo>
                <a:lnTo>
                  <a:pt x="8" y="27"/>
                </a:lnTo>
                <a:lnTo>
                  <a:pt x="10" y="28"/>
                </a:lnTo>
                <a:lnTo>
                  <a:pt x="10" y="28"/>
                </a:lnTo>
                <a:lnTo>
                  <a:pt x="11" y="28"/>
                </a:lnTo>
                <a:lnTo>
                  <a:pt x="11" y="33"/>
                </a:lnTo>
                <a:lnTo>
                  <a:pt x="8" y="33"/>
                </a:lnTo>
                <a:lnTo>
                  <a:pt x="8" y="33"/>
                </a:lnTo>
                <a:lnTo>
                  <a:pt x="6" y="32"/>
                </a:lnTo>
                <a:lnTo>
                  <a:pt x="6" y="32"/>
                </a:lnTo>
                <a:lnTo>
                  <a:pt x="3" y="31"/>
                </a:lnTo>
                <a:lnTo>
                  <a:pt x="3" y="31"/>
                </a:lnTo>
                <a:lnTo>
                  <a:pt x="2" y="28"/>
                </a:lnTo>
                <a:lnTo>
                  <a:pt x="2" y="28"/>
                </a:lnTo>
                <a:lnTo>
                  <a:pt x="2" y="27"/>
                </a:lnTo>
                <a:lnTo>
                  <a:pt x="2" y="11"/>
                </a:lnTo>
                <a:lnTo>
                  <a:pt x="0" y="11"/>
                </a:lnTo>
                <a:lnTo>
                  <a:pt x="0" y="7"/>
                </a:lnTo>
                <a:lnTo>
                  <a:pt x="2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61" name="Freeform 1387">
            <a:extLst>
              <a:ext uri="{FF2B5EF4-FFF2-40B4-BE49-F238E27FC236}">
                <a16:creationId xmlns:a16="http://schemas.microsoft.com/office/drawing/2014/main" id="{2EF0156C-42D1-45C6-98D1-F3E1591443DF}"/>
              </a:ext>
            </a:extLst>
          </p:cNvPr>
          <p:cNvSpPr>
            <a:spLocks noEditPoints="1"/>
          </p:cNvSpPr>
          <p:nvPr/>
        </p:nvSpPr>
        <p:spPr bwMode="auto">
          <a:xfrm>
            <a:off x="8170305" y="5727883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9 h 26"/>
              <a:gd name="T6" fmla="*/ 5 w 15"/>
              <a:gd name="T7" fmla="*/ 19 h 26"/>
              <a:gd name="T8" fmla="*/ 6 w 15"/>
              <a:gd name="T9" fmla="*/ 20 h 26"/>
              <a:gd name="T10" fmla="*/ 6 w 15"/>
              <a:gd name="T11" fmla="*/ 20 h 26"/>
              <a:gd name="T12" fmla="*/ 8 w 15"/>
              <a:gd name="T13" fmla="*/ 21 h 26"/>
              <a:gd name="T14" fmla="*/ 8 w 15"/>
              <a:gd name="T15" fmla="*/ 21 h 26"/>
              <a:gd name="T16" fmla="*/ 10 w 15"/>
              <a:gd name="T17" fmla="*/ 20 h 26"/>
              <a:gd name="T18" fmla="*/ 10 w 15"/>
              <a:gd name="T19" fmla="*/ 20 h 26"/>
              <a:gd name="T20" fmla="*/ 10 w 15"/>
              <a:gd name="T21" fmla="*/ 19 h 26"/>
              <a:gd name="T22" fmla="*/ 15 w 15"/>
              <a:gd name="T23" fmla="*/ 19 h 26"/>
              <a:gd name="T24" fmla="*/ 15 w 15"/>
              <a:gd name="T25" fmla="*/ 19 h 26"/>
              <a:gd name="T26" fmla="*/ 15 w 15"/>
              <a:gd name="T27" fmla="*/ 21 h 26"/>
              <a:gd name="T28" fmla="*/ 13 w 15"/>
              <a:gd name="T29" fmla="*/ 24 h 26"/>
              <a:gd name="T30" fmla="*/ 13 w 15"/>
              <a:gd name="T31" fmla="*/ 24 h 26"/>
              <a:gd name="T32" fmla="*/ 11 w 15"/>
              <a:gd name="T33" fmla="*/ 25 h 26"/>
              <a:gd name="T34" fmla="*/ 11 w 15"/>
              <a:gd name="T35" fmla="*/ 25 h 26"/>
              <a:gd name="T36" fmla="*/ 8 w 15"/>
              <a:gd name="T37" fmla="*/ 26 h 26"/>
              <a:gd name="T38" fmla="*/ 8 w 15"/>
              <a:gd name="T39" fmla="*/ 26 h 26"/>
              <a:gd name="T40" fmla="*/ 4 w 15"/>
              <a:gd name="T41" fmla="*/ 25 h 26"/>
              <a:gd name="T42" fmla="*/ 4 w 15"/>
              <a:gd name="T43" fmla="*/ 25 h 26"/>
              <a:gd name="T44" fmla="*/ 1 w 15"/>
              <a:gd name="T45" fmla="*/ 23 h 26"/>
              <a:gd name="T46" fmla="*/ 1 w 15"/>
              <a:gd name="T47" fmla="*/ 23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8 h 26"/>
              <a:gd name="T54" fmla="*/ 0 w 15"/>
              <a:gd name="T55" fmla="*/ 9 h 26"/>
              <a:gd name="T56" fmla="*/ 0 w 15"/>
              <a:gd name="T57" fmla="*/ 9 h 26"/>
              <a:gd name="T58" fmla="*/ 0 w 15"/>
              <a:gd name="T59" fmla="*/ 6 h 26"/>
              <a:gd name="T60" fmla="*/ 0 w 15"/>
              <a:gd name="T61" fmla="*/ 6 h 26"/>
              <a:gd name="T62" fmla="*/ 1 w 15"/>
              <a:gd name="T63" fmla="*/ 4 h 26"/>
              <a:gd name="T64" fmla="*/ 1 w 15"/>
              <a:gd name="T65" fmla="*/ 4 h 26"/>
              <a:gd name="T66" fmla="*/ 4 w 15"/>
              <a:gd name="T67" fmla="*/ 1 h 26"/>
              <a:gd name="T68" fmla="*/ 4 w 15"/>
              <a:gd name="T69" fmla="*/ 1 h 26"/>
              <a:gd name="T70" fmla="*/ 8 w 15"/>
              <a:gd name="T71" fmla="*/ 0 h 26"/>
              <a:gd name="T72" fmla="*/ 8 w 15"/>
              <a:gd name="T73" fmla="*/ 0 h 26"/>
              <a:gd name="T74" fmla="*/ 11 w 15"/>
              <a:gd name="T75" fmla="*/ 1 h 26"/>
              <a:gd name="T76" fmla="*/ 11 w 15"/>
              <a:gd name="T77" fmla="*/ 1 h 26"/>
              <a:gd name="T78" fmla="*/ 13 w 15"/>
              <a:gd name="T79" fmla="*/ 3 h 26"/>
              <a:gd name="T80" fmla="*/ 13 w 15"/>
              <a:gd name="T81" fmla="*/ 3 h 26"/>
              <a:gd name="T82" fmla="*/ 15 w 15"/>
              <a:gd name="T83" fmla="*/ 5 h 26"/>
              <a:gd name="T84" fmla="*/ 15 w 15"/>
              <a:gd name="T85" fmla="*/ 8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8 h 26"/>
              <a:gd name="T94" fmla="*/ 10 w 15"/>
              <a:gd name="T95" fmla="*/ 8 h 26"/>
              <a:gd name="T96" fmla="*/ 9 w 15"/>
              <a:gd name="T97" fmla="*/ 6 h 26"/>
              <a:gd name="T98" fmla="*/ 9 w 15"/>
              <a:gd name="T99" fmla="*/ 6 h 26"/>
              <a:gd name="T100" fmla="*/ 8 w 15"/>
              <a:gd name="T101" fmla="*/ 5 h 26"/>
              <a:gd name="T102" fmla="*/ 8 w 15"/>
              <a:gd name="T103" fmla="*/ 5 h 26"/>
              <a:gd name="T104" fmla="*/ 6 w 15"/>
              <a:gd name="T105" fmla="*/ 6 h 26"/>
              <a:gd name="T106" fmla="*/ 6 w 15"/>
              <a:gd name="T107" fmla="*/ 6 h 26"/>
              <a:gd name="T108" fmla="*/ 5 w 15"/>
              <a:gd name="T109" fmla="*/ 8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9"/>
                </a:lnTo>
                <a:lnTo>
                  <a:pt x="5" y="19"/>
                </a:lnTo>
                <a:lnTo>
                  <a:pt x="6" y="20"/>
                </a:lnTo>
                <a:lnTo>
                  <a:pt x="6" y="20"/>
                </a:lnTo>
                <a:lnTo>
                  <a:pt x="8" y="21"/>
                </a:ln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5" y="21"/>
                </a:lnTo>
                <a:lnTo>
                  <a:pt x="13" y="24"/>
                </a:lnTo>
                <a:lnTo>
                  <a:pt x="13" y="24"/>
                </a:lnTo>
                <a:lnTo>
                  <a:pt x="11" y="25"/>
                </a:lnTo>
                <a:lnTo>
                  <a:pt x="11" y="25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3" y="3"/>
                </a:lnTo>
                <a:lnTo>
                  <a:pt x="13" y="3"/>
                </a:lnTo>
                <a:lnTo>
                  <a:pt x="15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8"/>
                </a:lnTo>
                <a:lnTo>
                  <a:pt x="10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62" name="Freeform 1388">
            <a:extLst>
              <a:ext uri="{FF2B5EF4-FFF2-40B4-BE49-F238E27FC236}">
                <a16:creationId xmlns:a16="http://schemas.microsoft.com/office/drawing/2014/main" id="{52B76178-1109-4733-90F5-98A1C77F0BDF}"/>
              </a:ext>
            </a:extLst>
          </p:cNvPr>
          <p:cNvSpPr>
            <a:spLocks/>
          </p:cNvSpPr>
          <p:nvPr/>
        </p:nvSpPr>
        <p:spPr bwMode="auto">
          <a:xfrm>
            <a:off x="8200468" y="5727883"/>
            <a:ext cx="20638" cy="41275"/>
          </a:xfrm>
          <a:custGeom>
            <a:avLst/>
            <a:gdLst>
              <a:gd name="T0" fmla="*/ 0 w 13"/>
              <a:gd name="T1" fmla="*/ 26 h 26"/>
              <a:gd name="T2" fmla="*/ 0 w 13"/>
              <a:gd name="T3" fmla="*/ 0 h 26"/>
              <a:gd name="T4" fmla="*/ 5 w 13"/>
              <a:gd name="T5" fmla="*/ 0 h 26"/>
              <a:gd name="T6" fmla="*/ 5 w 13"/>
              <a:gd name="T7" fmla="*/ 3 h 26"/>
              <a:gd name="T8" fmla="*/ 5 w 13"/>
              <a:gd name="T9" fmla="*/ 3 h 26"/>
              <a:gd name="T10" fmla="*/ 9 w 13"/>
              <a:gd name="T11" fmla="*/ 1 h 26"/>
              <a:gd name="T12" fmla="*/ 9 w 13"/>
              <a:gd name="T13" fmla="*/ 1 h 26"/>
              <a:gd name="T14" fmla="*/ 13 w 13"/>
              <a:gd name="T15" fmla="*/ 0 h 26"/>
              <a:gd name="T16" fmla="*/ 13 w 13"/>
              <a:gd name="T17" fmla="*/ 5 h 26"/>
              <a:gd name="T18" fmla="*/ 13 w 13"/>
              <a:gd name="T19" fmla="*/ 5 h 26"/>
              <a:gd name="T20" fmla="*/ 10 w 13"/>
              <a:gd name="T21" fmla="*/ 5 h 26"/>
              <a:gd name="T22" fmla="*/ 10 w 13"/>
              <a:gd name="T23" fmla="*/ 5 h 26"/>
              <a:gd name="T24" fmla="*/ 9 w 13"/>
              <a:gd name="T25" fmla="*/ 5 h 26"/>
              <a:gd name="T26" fmla="*/ 9 w 13"/>
              <a:gd name="T27" fmla="*/ 5 h 26"/>
              <a:gd name="T28" fmla="*/ 8 w 13"/>
              <a:gd name="T29" fmla="*/ 6 h 26"/>
              <a:gd name="T30" fmla="*/ 8 w 13"/>
              <a:gd name="T31" fmla="*/ 6 h 26"/>
              <a:gd name="T32" fmla="*/ 6 w 13"/>
              <a:gd name="T33" fmla="*/ 8 h 26"/>
              <a:gd name="T34" fmla="*/ 6 w 13"/>
              <a:gd name="T35" fmla="*/ 8 h 26"/>
              <a:gd name="T36" fmla="*/ 5 w 13"/>
              <a:gd name="T37" fmla="*/ 11 h 26"/>
              <a:gd name="T38" fmla="*/ 5 w 13"/>
              <a:gd name="T39" fmla="*/ 26 h 26"/>
              <a:gd name="T40" fmla="*/ 0 w 13"/>
              <a:gd name="T41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9" y="1"/>
                </a:lnTo>
                <a:lnTo>
                  <a:pt x="9" y="1"/>
                </a:lnTo>
                <a:lnTo>
                  <a:pt x="13" y="0"/>
                </a:lnTo>
                <a:lnTo>
                  <a:pt x="13" y="5"/>
                </a:lnTo>
                <a:lnTo>
                  <a:pt x="13" y="5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8" y="6"/>
                </a:lnTo>
                <a:lnTo>
                  <a:pt x="8" y="6"/>
                </a:lnTo>
                <a:lnTo>
                  <a:pt x="6" y="8"/>
                </a:lnTo>
                <a:lnTo>
                  <a:pt x="6" y="8"/>
                </a:lnTo>
                <a:lnTo>
                  <a:pt x="5" y="11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63" name="Freeform 1389">
            <a:extLst>
              <a:ext uri="{FF2B5EF4-FFF2-40B4-BE49-F238E27FC236}">
                <a16:creationId xmlns:a16="http://schemas.microsoft.com/office/drawing/2014/main" id="{8C8D6A4E-983F-4D3C-9DC0-E07CA632B11E}"/>
              </a:ext>
            </a:extLst>
          </p:cNvPr>
          <p:cNvSpPr>
            <a:spLocks noEditPoints="1"/>
          </p:cNvSpPr>
          <p:nvPr/>
        </p:nvSpPr>
        <p:spPr bwMode="auto">
          <a:xfrm>
            <a:off x="8222693" y="5712008"/>
            <a:ext cx="23813" cy="57150"/>
          </a:xfrm>
          <a:custGeom>
            <a:avLst/>
            <a:gdLst>
              <a:gd name="T0" fmla="*/ 0 w 15"/>
              <a:gd name="T1" fmla="*/ 36 h 36"/>
              <a:gd name="T2" fmla="*/ 0 w 15"/>
              <a:gd name="T3" fmla="*/ 0 h 36"/>
              <a:gd name="T4" fmla="*/ 5 w 15"/>
              <a:gd name="T5" fmla="*/ 0 h 36"/>
              <a:gd name="T6" fmla="*/ 5 w 15"/>
              <a:gd name="T7" fmla="*/ 13 h 36"/>
              <a:gd name="T8" fmla="*/ 5 w 15"/>
              <a:gd name="T9" fmla="*/ 13 h 36"/>
              <a:gd name="T10" fmla="*/ 5 w 15"/>
              <a:gd name="T11" fmla="*/ 13 h 36"/>
              <a:gd name="T12" fmla="*/ 7 w 15"/>
              <a:gd name="T13" fmla="*/ 11 h 36"/>
              <a:gd name="T14" fmla="*/ 7 w 15"/>
              <a:gd name="T15" fmla="*/ 11 h 36"/>
              <a:gd name="T16" fmla="*/ 10 w 15"/>
              <a:gd name="T17" fmla="*/ 10 h 36"/>
              <a:gd name="T18" fmla="*/ 10 w 15"/>
              <a:gd name="T19" fmla="*/ 10 h 36"/>
              <a:gd name="T20" fmla="*/ 12 w 15"/>
              <a:gd name="T21" fmla="*/ 11 h 36"/>
              <a:gd name="T22" fmla="*/ 12 w 15"/>
              <a:gd name="T23" fmla="*/ 11 h 36"/>
              <a:gd name="T24" fmla="*/ 15 w 15"/>
              <a:gd name="T25" fmla="*/ 13 h 36"/>
              <a:gd name="T26" fmla="*/ 15 w 15"/>
              <a:gd name="T27" fmla="*/ 13 h 36"/>
              <a:gd name="T28" fmla="*/ 15 w 15"/>
              <a:gd name="T29" fmla="*/ 15 h 36"/>
              <a:gd name="T30" fmla="*/ 15 w 15"/>
              <a:gd name="T31" fmla="*/ 15 h 36"/>
              <a:gd name="T32" fmla="*/ 15 w 15"/>
              <a:gd name="T33" fmla="*/ 19 h 36"/>
              <a:gd name="T34" fmla="*/ 15 w 15"/>
              <a:gd name="T35" fmla="*/ 29 h 36"/>
              <a:gd name="T36" fmla="*/ 15 w 15"/>
              <a:gd name="T37" fmla="*/ 29 h 36"/>
              <a:gd name="T38" fmla="*/ 15 w 15"/>
              <a:gd name="T39" fmla="*/ 31 h 36"/>
              <a:gd name="T40" fmla="*/ 15 w 15"/>
              <a:gd name="T41" fmla="*/ 31 h 36"/>
              <a:gd name="T42" fmla="*/ 15 w 15"/>
              <a:gd name="T43" fmla="*/ 34 h 36"/>
              <a:gd name="T44" fmla="*/ 15 w 15"/>
              <a:gd name="T45" fmla="*/ 34 h 36"/>
              <a:gd name="T46" fmla="*/ 12 w 15"/>
              <a:gd name="T47" fmla="*/ 35 h 36"/>
              <a:gd name="T48" fmla="*/ 10 w 15"/>
              <a:gd name="T49" fmla="*/ 36 h 36"/>
              <a:gd name="T50" fmla="*/ 10 w 15"/>
              <a:gd name="T51" fmla="*/ 36 h 36"/>
              <a:gd name="T52" fmla="*/ 7 w 15"/>
              <a:gd name="T53" fmla="*/ 35 h 36"/>
              <a:gd name="T54" fmla="*/ 7 w 15"/>
              <a:gd name="T55" fmla="*/ 35 h 36"/>
              <a:gd name="T56" fmla="*/ 5 w 15"/>
              <a:gd name="T57" fmla="*/ 34 h 36"/>
              <a:gd name="T58" fmla="*/ 5 w 15"/>
              <a:gd name="T59" fmla="*/ 36 h 36"/>
              <a:gd name="T60" fmla="*/ 0 w 15"/>
              <a:gd name="T61" fmla="*/ 36 h 36"/>
              <a:gd name="T62" fmla="*/ 10 w 15"/>
              <a:gd name="T63" fmla="*/ 19 h 36"/>
              <a:gd name="T64" fmla="*/ 10 w 15"/>
              <a:gd name="T65" fmla="*/ 19 h 36"/>
              <a:gd name="T66" fmla="*/ 10 w 15"/>
              <a:gd name="T67" fmla="*/ 16 h 36"/>
              <a:gd name="T68" fmla="*/ 10 w 15"/>
              <a:gd name="T69" fmla="*/ 16 h 36"/>
              <a:gd name="T70" fmla="*/ 7 w 15"/>
              <a:gd name="T71" fmla="*/ 15 h 36"/>
              <a:gd name="T72" fmla="*/ 7 w 15"/>
              <a:gd name="T73" fmla="*/ 15 h 36"/>
              <a:gd name="T74" fmla="*/ 6 w 15"/>
              <a:gd name="T75" fmla="*/ 16 h 36"/>
              <a:gd name="T76" fmla="*/ 6 w 15"/>
              <a:gd name="T77" fmla="*/ 16 h 36"/>
              <a:gd name="T78" fmla="*/ 5 w 15"/>
              <a:gd name="T79" fmla="*/ 18 h 36"/>
              <a:gd name="T80" fmla="*/ 5 w 15"/>
              <a:gd name="T81" fmla="*/ 28 h 36"/>
              <a:gd name="T82" fmla="*/ 5 w 15"/>
              <a:gd name="T83" fmla="*/ 28 h 36"/>
              <a:gd name="T84" fmla="*/ 6 w 15"/>
              <a:gd name="T85" fmla="*/ 30 h 36"/>
              <a:gd name="T86" fmla="*/ 6 w 15"/>
              <a:gd name="T87" fmla="*/ 30 h 36"/>
              <a:gd name="T88" fmla="*/ 7 w 15"/>
              <a:gd name="T89" fmla="*/ 31 h 36"/>
              <a:gd name="T90" fmla="*/ 7 w 15"/>
              <a:gd name="T91" fmla="*/ 31 h 36"/>
              <a:gd name="T92" fmla="*/ 10 w 15"/>
              <a:gd name="T93" fmla="*/ 30 h 36"/>
              <a:gd name="T94" fmla="*/ 10 w 15"/>
              <a:gd name="T95" fmla="*/ 30 h 36"/>
              <a:gd name="T96" fmla="*/ 10 w 15"/>
              <a:gd name="T97" fmla="*/ 28 h 36"/>
              <a:gd name="T98" fmla="*/ 10 w 15"/>
              <a:gd name="T99" fmla="*/ 1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" h="36">
                <a:moveTo>
                  <a:pt x="0" y="36"/>
                </a:moveTo>
                <a:lnTo>
                  <a:pt x="0" y="0"/>
                </a:lnTo>
                <a:lnTo>
                  <a:pt x="5" y="0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1"/>
                </a:lnTo>
                <a:lnTo>
                  <a:pt x="7" y="11"/>
                </a:lnTo>
                <a:lnTo>
                  <a:pt x="10" y="10"/>
                </a:lnTo>
                <a:lnTo>
                  <a:pt x="10" y="10"/>
                </a:lnTo>
                <a:lnTo>
                  <a:pt x="12" y="11"/>
                </a:lnTo>
                <a:lnTo>
                  <a:pt x="12" y="11"/>
                </a:lnTo>
                <a:lnTo>
                  <a:pt x="15" y="13"/>
                </a:lnTo>
                <a:lnTo>
                  <a:pt x="15" y="13"/>
                </a:lnTo>
                <a:lnTo>
                  <a:pt x="15" y="15"/>
                </a:lnTo>
                <a:lnTo>
                  <a:pt x="15" y="15"/>
                </a:lnTo>
                <a:lnTo>
                  <a:pt x="15" y="19"/>
                </a:lnTo>
                <a:lnTo>
                  <a:pt x="15" y="29"/>
                </a:lnTo>
                <a:lnTo>
                  <a:pt x="15" y="29"/>
                </a:lnTo>
                <a:lnTo>
                  <a:pt x="15" y="31"/>
                </a:lnTo>
                <a:lnTo>
                  <a:pt x="15" y="31"/>
                </a:lnTo>
                <a:lnTo>
                  <a:pt x="15" y="34"/>
                </a:lnTo>
                <a:lnTo>
                  <a:pt x="15" y="34"/>
                </a:lnTo>
                <a:lnTo>
                  <a:pt x="12" y="35"/>
                </a:lnTo>
                <a:lnTo>
                  <a:pt x="10" y="36"/>
                </a:lnTo>
                <a:lnTo>
                  <a:pt x="10" y="36"/>
                </a:lnTo>
                <a:lnTo>
                  <a:pt x="7" y="35"/>
                </a:lnTo>
                <a:lnTo>
                  <a:pt x="7" y="35"/>
                </a:lnTo>
                <a:lnTo>
                  <a:pt x="5" y="34"/>
                </a:lnTo>
                <a:lnTo>
                  <a:pt x="5" y="36"/>
                </a:lnTo>
                <a:lnTo>
                  <a:pt x="0" y="36"/>
                </a:lnTo>
                <a:close/>
                <a:moveTo>
                  <a:pt x="10" y="19"/>
                </a:moveTo>
                <a:lnTo>
                  <a:pt x="10" y="19"/>
                </a:lnTo>
                <a:lnTo>
                  <a:pt x="10" y="16"/>
                </a:lnTo>
                <a:lnTo>
                  <a:pt x="10" y="16"/>
                </a:lnTo>
                <a:lnTo>
                  <a:pt x="7" y="15"/>
                </a:lnTo>
                <a:lnTo>
                  <a:pt x="7" y="15"/>
                </a:lnTo>
                <a:lnTo>
                  <a:pt x="6" y="16"/>
                </a:lnTo>
                <a:lnTo>
                  <a:pt x="6" y="16"/>
                </a:lnTo>
                <a:lnTo>
                  <a:pt x="5" y="18"/>
                </a:lnTo>
                <a:lnTo>
                  <a:pt x="5" y="28"/>
                </a:lnTo>
                <a:lnTo>
                  <a:pt x="5" y="28"/>
                </a:lnTo>
                <a:lnTo>
                  <a:pt x="6" y="30"/>
                </a:lnTo>
                <a:lnTo>
                  <a:pt x="6" y="30"/>
                </a:lnTo>
                <a:lnTo>
                  <a:pt x="7" y="31"/>
                </a:lnTo>
                <a:lnTo>
                  <a:pt x="7" y="31"/>
                </a:lnTo>
                <a:lnTo>
                  <a:pt x="10" y="30"/>
                </a:lnTo>
                <a:lnTo>
                  <a:pt x="10" y="30"/>
                </a:lnTo>
                <a:lnTo>
                  <a:pt x="10" y="28"/>
                </a:lnTo>
                <a:lnTo>
                  <a:pt x="10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64" name="Freeform 1390">
            <a:extLst>
              <a:ext uri="{FF2B5EF4-FFF2-40B4-BE49-F238E27FC236}">
                <a16:creationId xmlns:a16="http://schemas.microsoft.com/office/drawing/2014/main" id="{4988F4A4-BF6F-4DE5-A587-6DCAFDFCFFEC}"/>
              </a:ext>
            </a:extLst>
          </p:cNvPr>
          <p:cNvSpPr>
            <a:spLocks noEditPoints="1"/>
          </p:cNvSpPr>
          <p:nvPr/>
        </p:nvSpPr>
        <p:spPr bwMode="auto">
          <a:xfrm>
            <a:off x="8254443" y="5712008"/>
            <a:ext cx="7938" cy="57150"/>
          </a:xfrm>
          <a:custGeom>
            <a:avLst/>
            <a:gdLst>
              <a:gd name="T0" fmla="*/ 0 w 5"/>
              <a:gd name="T1" fmla="*/ 5 h 36"/>
              <a:gd name="T2" fmla="*/ 0 w 5"/>
              <a:gd name="T3" fmla="*/ 0 h 36"/>
              <a:gd name="T4" fmla="*/ 5 w 5"/>
              <a:gd name="T5" fmla="*/ 0 h 36"/>
              <a:gd name="T6" fmla="*/ 5 w 5"/>
              <a:gd name="T7" fmla="*/ 5 h 36"/>
              <a:gd name="T8" fmla="*/ 0 w 5"/>
              <a:gd name="T9" fmla="*/ 5 h 36"/>
              <a:gd name="T10" fmla="*/ 0 w 5"/>
              <a:gd name="T11" fmla="*/ 36 h 36"/>
              <a:gd name="T12" fmla="*/ 0 w 5"/>
              <a:gd name="T13" fmla="*/ 10 h 36"/>
              <a:gd name="T14" fmla="*/ 5 w 5"/>
              <a:gd name="T15" fmla="*/ 10 h 36"/>
              <a:gd name="T16" fmla="*/ 5 w 5"/>
              <a:gd name="T17" fmla="*/ 36 h 36"/>
              <a:gd name="T18" fmla="*/ 0 w 5"/>
              <a:gd name="T1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6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6"/>
                </a:moveTo>
                <a:lnTo>
                  <a:pt x="0" y="10"/>
                </a:lnTo>
                <a:lnTo>
                  <a:pt x="5" y="10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65" name="Freeform 1391">
            <a:extLst>
              <a:ext uri="{FF2B5EF4-FFF2-40B4-BE49-F238E27FC236}">
                <a16:creationId xmlns:a16="http://schemas.microsoft.com/office/drawing/2014/main" id="{DCC0DF07-EC5F-428A-8B99-5B3AEC14F05E}"/>
              </a:ext>
            </a:extLst>
          </p:cNvPr>
          <p:cNvSpPr>
            <a:spLocks/>
          </p:cNvSpPr>
          <p:nvPr/>
        </p:nvSpPr>
        <p:spPr bwMode="auto">
          <a:xfrm>
            <a:off x="8268730" y="5727883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6 h 26"/>
              <a:gd name="T4" fmla="*/ 10 w 15"/>
              <a:gd name="T5" fmla="*/ 26 h 26"/>
              <a:gd name="T6" fmla="*/ 10 w 15"/>
              <a:gd name="T7" fmla="*/ 24 h 26"/>
              <a:gd name="T8" fmla="*/ 10 w 15"/>
              <a:gd name="T9" fmla="*/ 24 h 26"/>
              <a:gd name="T10" fmla="*/ 10 w 15"/>
              <a:gd name="T11" fmla="*/ 24 h 26"/>
              <a:gd name="T12" fmla="*/ 8 w 15"/>
              <a:gd name="T13" fmla="*/ 25 h 26"/>
              <a:gd name="T14" fmla="*/ 8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3 w 15"/>
              <a:gd name="T21" fmla="*/ 26 h 26"/>
              <a:gd name="T22" fmla="*/ 3 w 15"/>
              <a:gd name="T23" fmla="*/ 26 h 26"/>
              <a:gd name="T24" fmla="*/ 2 w 15"/>
              <a:gd name="T25" fmla="*/ 25 h 26"/>
              <a:gd name="T26" fmla="*/ 2 w 15"/>
              <a:gd name="T27" fmla="*/ 25 h 26"/>
              <a:gd name="T28" fmla="*/ 1 w 15"/>
              <a:gd name="T29" fmla="*/ 23 h 26"/>
              <a:gd name="T30" fmla="*/ 1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6 w 15"/>
              <a:gd name="T43" fmla="*/ 20 h 26"/>
              <a:gd name="T44" fmla="*/ 6 w 15"/>
              <a:gd name="T45" fmla="*/ 20 h 26"/>
              <a:gd name="T46" fmla="*/ 7 w 15"/>
              <a:gd name="T47" fmla="*/ 21 h 26"/>
              <a:gd name="T48" fmla="*/ 7 w 15"/>
              <a:gd name="T49" fmla="*/ 21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6"/>
                </a:lnTo>
                <a:lnTo>
                  <a:pt x="10" y="26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8" y="25"/>
                </a:lnTo>
                <a:lnTo>
                  <a:pt x="8" y="25"/>
                </a:lnTo>
                <a:lnTo>
                  <a:pt x="5" y="26"/>
                </a:lnTo>
                <a:lnTo>
                  <a:pt x="5" y="26"/>
                </a:lnTo>
                <a:lnTo>
                  <a:pt x="3" y="26"/>
                </a:lnTo>
                <a:lnTo>
                  <a:pt x="3" y="26"/>
                </a:lnTo>
                <a:lnTo>
                  <a:pt x="2" y="25"/>
                </a:lnTo>
                <a:lnTo>
                  <a:pt x="2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1"/>
                </a:lnTo>
                <a:lnTo>
                  <a:pt x="7" y="21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66" name="Freeform 1392">
            <a:extLst>
              <a:ext uri="{FF2B5EF4-FFF2-40B4-BE49-F238E27FC236}">
                <a16:creationId xmlns:a16="http://schemas.microsoft.com/office/drawing/2014/main" id="{49C70439-BB99-4604-9BCA-0316EE63DD0E}"/>
              </a:ext>
            </a:extLst>
          </p:cNvPr>
          <p:cNvSpPr>
            <a:spLocks/>
          </p:cNvSpPr>
          <p:nvPr/>
        </p:nvSpPr>
        <p:spPr bwMode="auto">
          <a:xfrm>
            <a:off x="8300480" y="5727883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0 h 26"/>
              <a:gd name="T4" fmla="*/ 5 w 25"/>
              <a:gd name="T5" fmla="*/ 0 h 26"/>
              <a:gd name="T6" fmla="*/ 5 w 25"/>
              <a:gd name="T7" fmla="*/ 3 h 26"/>
              <a:gd name="T8" fmla="*/ 5 w 25"/>
              <a:gd name="T9" fmla="*/ 3 h 26"/>
              <a:gd name="T10" fmla="*/ 5 w 25"/>
              <a:gd name="T11" fmla="*/ 3 h 26"/>
              <a:gd name="T12" fmla="*/ 6 w 25"/>
              <a:gd name="T13" fmla="*/ 1 h 26"/>
              <a:gd name="T14" fmla="*/ 6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2 w 25"/>
              <a:gd name="T21" fmla="*/ 1 h 26"/>
              <a:gd name="T22" fmla="*/ 12 w 25"/>
              <a:gd name="T23" fmla="*/ 1 h 26"/>
              <a:gd name="T24" fmla="*/ 14 w 25"/>
              <a:gd name="T25" fmla="*/ 3 h 26"/>
              <a:gd name="T26" fmla="*/ 14 w 25"/>
              <a:gd name="T27" fmla="*/ 3 h 26"/>
              <a:gd name="T28" fmla="*/ 16 w 25"/>
              <a:gd name="T29" fmla="*/ 1 h 26"/>
              <a:gd name="T30" fmla="*/ 16 w 25"/>
              <a:gd name="T31" fmla="*/ 1 h 26"/>
              <a:gd name="T32" fmla="*/ 20 w 25"/>
              <a:gd name="T33" fmla="*/ 0 h 26"/>
              <a:gd name="T34" fmla="*/ 20 w 25"/>
              <a:gd name="T35" fmla="*/ 0 h 26"/>
              <a:gd name="T36" fmla="*/ 21 w 25"/>
              <a:gd name="T37" fmla="*/ 0 h 26"/>
              <a:gd name="T38" fmla="*/ 21 w 25"/>
              <a:gd name="T39" fmla="*/ 0 h 26"/>
              <a:gd name="T40" fmla="*/ 24 w 25"/>
              <a:gd name="T41" fmla="*/ 1 h 26"/>
              <a:gd name="T42" fmla="*/ 24 w 25"/>
              <a:gd name="T43" fmla="*/ 1 h 26"/>
              <a:gd name="T44" fmla="*/ 25 w 25"/>
              <a:gd name="T45" fmla="*/ 4 h 26"/>
              <a:gd name="T46" fmla="*/ 25 w 25"/>
              <a:gd name="T47" fmla="*/ 4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9 h 26"/>
              <a:gd name="T56" fmla="*/ 20 w 25"/>
              <a:gd name="T57" fmla="*/ 9 h 26"/>
              <a:gd name="T58" fmla="*/ 19 w 25"/>
              <a:gd name="T59" fmla="*/ 6 h 26"/>
              <a:gd name="T60" fmla="*/ 19 w 25"/>
              <a:gd name="T61" fmla="*/ 6 h 26"/>
              <a:gd name="T62" fmla="*/ 17 w 25"/>
              <a:gd name="T63" fmla="*/ 5 h 26"/>
              <a:gd name="T64" fmla="*/ 17 w 25"/>
              <a:gd name="T65" fmla="*/ 5 h 26"/>
              <a:gd name="T66" fmla="*/ 15 w 25"/>
              <a:gd name="T67" fmla="*/ 6 h 26"/>
              <a:gd name="T68" fmla="*/ 15 w 25"/>
              <a:gd name="T69" fmla="*/ 6 h 26"/>
              <a:gd name="T70" fmla="*/ 15 w 25"/>
              <a:gd name="T71" fmla="*/ 9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9 h 26"/>
              <a:gd name="T78" fmla="*/ 10 w 25"/>
              <a:gd name="T79" fmla="*/ 9 h 26"/>
              <a:gd name="T80" fmla="*/ 9 w 25"/>
              <a:gd name="T81" fmla="*/ 6 h 26"/>
              <a:gd name="T82" fmla="*/ 9 w 25"/>
              <a:gd name="T83" fmla="*/ 6 h 26"/>
              <a:gd name="T84" fmla="*/ 7 w 25"/>
              <a:gd name="T85" fmla="*/ 5 h 26"/>
              <a:gd name="T86" fmla="*/ 7 w 25"/>
              <a:gd name="T87" fmla="*/ 5 h 26"/>
              <a:gd name="T88" fmla="*/ 5 w 25"/>
              <a:gd name="T89" fmla="*/ 6 h 26"/>
              <a:gd name="T90" fmla="*/ 5 w 25"/>
              <a:gd name="T91" fmla="*/ 6 h 26"/>
              <a:gd name="T92" fmla="*/ 5 w 25"/>
              <a:gd name="T93" fmla="*/ 9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6" y="1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4" y="3"/>
                </a:lnTo>
                <a:lnTo>
                  <a:pt x="14" y="3"/>
                </a:lnTo>
                <a:lnTo>
                  <a:pt x="16" y="1"/>
                </a:lnTo>
                <a:lnTo>
                  <a:pt x="16" y="1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4" y="1"/>
                </a:lnTo>
                <a:lnTo>
                  <a:pt x="24" y="1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19" y="6"/>
                </a:lnTo>
                <a:lnTo>
                  <a:pt x="19" y="6"/>
                </a:lnTo>
                <a:lnTo>
                  <a:pt x="17" y="5"/>
                </a:lnTo>
                <a:lnTo>
                  <a:pt x="17" y="5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67" name="Freeform 1393">
            <a:extLst>
              <a:ext uri="{FF2B5EF4-FFF2-40B4-BE49-F238E27FC236}">
                <a16:creationId xmlns:a16="http://schemas.microsoft.com/office/drawing/2014/main" id="{B1F2A06F-E167-4664-8838-D69FD10AA3EC}"/>
              </a:ext>
            </a:extLst>
          </p:cNvPr>
          <p:cNvSpPr>
            <a:spLocks/>
          </p:cNvSpPr>
          <p:nvPr/>
        </p:nvSpPr>
        <p:spPr bwMode="auto">
          <a:xfrm>
            <a:off x="8111568" y="6224771"/>
            <a:ext cx="26988" cy="55563"/>
          </a:xfrm>
          <a:custGeom>
            <a:avLst/>
            <a:gdLst>
              <a:gd name="T0" fmla="*/ 0 w 17"/>
              <a:gd name="T1" fmla="*/ 35 h 35"/>
              <a:gd name="T2" fmla="*/ 0 w 17"/>
              <a:gd name="T3" fmla="*/ 0 h 35"/>
              <a:gd name="T4" fmla="*/ 5 w 17"/>
              <a:gd name="T5" fmla="*/ 0 h 35"/>
              <a:gd name="T6" fmla="*/ 12 w 17"/>
              <a:gd name="T7" fmla="*/ 21 h 35"/>
              <a:gd name="T8" fmla="*/ 12 w 17"/>
              <a:gd name="T9" fmla="*/ 21 h 35"/>
              <a:gd name="T10" fmla="*/ 12 w 17"/>
              <a:gd name="T11" fmla="*/ 0 h 35"/>
              <a:gd name="T12" fmla="*/ 17 w 17"/>
              <a:gd name="T13" fmla="*/ 0 h 35"/>
              <a:gd name="T14" fmla="*/ 17 w 17"/>
              <a:gd name="T15" fmla="*/ 35 h 35"/>
              <a:gd name="T16" fmla="*/ 12 w 17"/>
              <a:gd name="T17" fmla="*/ 35 h 35"/>
              <a:gd name="T18" fmla="*/ 5 w 17"/>
              <a:gd name="T19" fmla="*/ 14 h 35"/>
              <a:gd name="T20" fmla="*/ 5 w 17"/>
              <a:gd name="T21" fmla="*/ 14 h 35"/>
              <a:gd name="T22" fmla="*/ 5 w 17"/>
              <a:gd name="T23" fmla="*/ 35 h 35"/>
              <a:gd name="T24" fmla="*/ 0 w 17"/>
              <a:gd name="T25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" h="35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12" y="21"/>
                </a:lnTo>
                <a:lnTo>
                  <a:pt x="12" y="21"/>
                </a:lnTo>
                <a:lnTo>
                  <a:pt x="12" y="0"/>
                </a:lnTo>
                <a:lnTo>
                  <a:pt x="17" y="0"/>
                </a:lnTo>
                <a:lnTo>
                  <a:pt x="17" y="35"/>
                </a:lnTo>
                <a:lnTo>
                  <a:pt x="12" y="35"/>
                </a:lnTo>
                <a:lnTo>
                  <a:pt x="5" y="14"/>
                </a:lnTo>
                <a:lnTo>
                  <a:pt x="5" y="14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68" name="Freeform 1394">
            <a:extLst>
              <a:ext uri="{FF2B5EF4-FFF2-40B4-BE49-F238E27FC236}">
                <a16:creationId xmlns:a16="http://schemas.microsoft.com/office/drawing/2014/main" id="{32467EA4-9256-4ABC-8DC2-7CC1FCA55A13}"/>
              </a:ext>
            </a:extLst>
          </p:cNvPr>
          <p:cNvSpPr>
            <a:spLocks noEditPoints="1"/>
          </p:cNvSpPr>
          <p:nvPr/>
        </p:nvSpPr>
        <p:spPr bwMode="auto">
          <a:xfrm>
            <a:off x="8144905" y="6240646"/>
            <a:ext cx="23813" cy="39688"/>
          </a:xfrm>
          <a:custGeom>
            <a:avLst/>
            <a:gdLst>
              <a:gd name="T0" fmla="*/ 0 w 15"/>
              <a:gd name="T1" fmla="*/ 9 h 25"/>
              <a:gd name="T2" fmla="*/ 0 w 15"/>
              <a:gd name="T3" fmla="*/ 9 h 25"/>
              <a:gd name="T4" fmla="*/ 0 w 15"/>
              <a:gd name="T5" fmla="*/ 5 h 25"/>
              <a:gd name="T6" fmla="*/ 0 w 15"/>
              <a:gd name="T7" fmla="*/ 5 h 25"/>
              <a:gd name="T8" fmla="*/ 1 w 15"/>
              <a:gd name="T9" fmla="*/ 4 h 25"/>
              <a:gd name="T10" fmla="*/ 1 w 15"/>
              <a:gd name="T11" fmla="*/ 4 h 25"/>
              <a:gd name="T12" fmla="*/ 4 w 15"/>
              <a:gd name="T13" fmla="*/ 0 h 25"/>
              <a:gd name="T14" fmla="*/ 4 w 15"/>
              <a:gd name="T15" fmla="*/ 0 h 25"/>
              <a:gd name="T16" fmla="*/ 7 w 15"/>
              <a:gd name="T17" fmla="*/ 0 h 25"/>
              <a:gd name="T18" fmla="*/ 7 w 15"/>
              <a:gd name="T19" fmla="*/ 0 h 25"/>
              <a:gd name="T20" fmla="*/ 12 w 15"/>
              <a:gd name="T21" fmla="*/ 0 h 25"/>
              <a:gd name="T22" fmla="*/ 12 w 15"/>
              <a:gd name="T23" fmla="*/ 0 h 25"/>
              <a:gd name="T24" fmla="*/ 15 w 15"/>
              <a:gd name="T25" fmla="*/ 4 h 25"/>
              <a:gd name="T26" fmla="*/ 15 w 15"/>
              <a:gd name="T27" fmla="*/ 4 h 25"/>
              <a:gd name="T28" fmla="*/ 15 w 15"/>
              <a:gd name="T29" fmla="*/ 5 h 25"/>
              <a:gd name="T30" fmla="*/ 15 w 15"/>
              <a:gd name="T31" fmla="*/ 5 h 25"/>
              <a:gd name="T32" fmla="*/ 15 w 15"/>
              <a:gd name="T33" fmla="*/ 9 h 25"/>
              <a:gd name="T34" fmla="*/ 15 w 15"/>
              <a:gd name="T35" fmla="*/ 16 h 25"/>
              <a:gd name="T36" fmla="*/ 15 w 15"/>
              <a:gd name="T37" fmla="*/ 16 h 25"/>
              <a:gd name="T38" fmla="*/ 15 w 15"/>
              <a:gd name="T39" fmla="*/ 20 h 25"/>
              <a:gd name="T40" fmla="*/ 15 w 15"/>
              <a:gd name="T41" fmla="*/ 20 h 25"/>
              <a:gd name="T42" fmla="*/ 15 w 15"/>
              <a:gd name="T43" fmla="*/ 22 h 25"/>
              <a:gd name="T44" fmla="*/ 15 w 15"/>
              <a:gd name="T45" fmla="*/ 22 h 25"/>
              <a:gd name="T46" fmla="*/ 12 w 15"/>
              <a:gd name="T47" fmla="*/ 25 h 25"/>
              <a:gd name="T48" fmla="*/ 12 w 15"/>
              <a:gd name="T49" fmla="*/ 25 h 25"/>
              <a:gd name="T50" fmla="*/ 7 w 15"/>
              <a:gd name="T51" fmla="*/ 25 h 25"/>
              <a:gd name="T52" fmla="*/ 7 w 15"/>
              <a:gd name="T53" fmla="*/ 25 h 25"/>
              <a:gd name="T54" fmla="*/ 4 w 15"/>
              <a:gd name="T55" fmla="*/ 25 h 25"/>
              <a:gd name="T56" fmla="*/ 4 w 15"/>
              <a:gd name="T57" fmla="*/ 25 h 25"/>
              <a:gd name="T58" fmla="*/ 1 w 15"/>
              <a:gd name="T59" fmla="*/ 22 h 25"/>
              <a:gd name="T60" fmla="*/ 1 w 15"/>
              <a:gd name="T61" fmla="*/ 22 h 25"/>
              <a:gd name="T62" fmla="*/ 0 w 15"/>
              <a:gd name="T63" fmla="*/ 20 h 25"/>
              <a:gd name="T64" fmla="*/ 0 w 15"/>
              <a:gd name="T65" fmla="*/ 20 h 25"/>
              <a:gd name="T66" fmla="*/ 0 w 15"/>
              <a:gd name="T67" fmla="*/ 16 h 25"/>
              <a:gd name="T68" fmla="*/ 0 w 15"/>
              <a:gd name="T69" fmla="*/ 9 h 25"/>
              <a:gd name="T70" fmla="*/ 5 w 15"/>
              <a:gd name="T71" fmla="*/ 17 h 25"/>
              <a:gd name="T72" fmla="*/ 5 w 15"/>
              <a:gd name="T73" fmla="*/ 17 h 25"/>
              <a:gd name="T74" fmla="*/ 6 w 15"/>
              <a:gd name="T75" fmla="*/ 20 h 25"/>
              <a:gd name="T76" fmla="*/ 6 w 15"/>
              <a:gd name="T77" fmla="*/ 20 h 25"/>
              <a:gd name="T78" fmla="*/ 7 w 15"/>
              <a:gd name="T79" fmla="*/ 20 h 25"/>
              <a:gd name="T80" fmla="*/ 7 w 15"/>
              <a:gd name="T81" fmla="*/ 20 h 25"/>
              <a:gd name="T82" fmla="*/ 10 w 15"/>
              <a:gd name="T83" fmla="*/ 20 h 25"/>
              <a:gd name="T84" fmla="*/ 10 w 15"/>
              <a:gd name="T85" fmla="*/ 20 h 25"/>
              <a:gd name="T86" fmla="*/ 10 w 15"/>
              <a:gd name="T87" fmla="*/ 17 h 25"/>
              <a:gd name="T88" fmla="*/ 10 w 15"/>
              <a:gd name="T89" fmla="*/ 7 h 25"/>
              <a:gd name="T90" fmla="*/ 10 w 15"/>
              <a:gd name="T91" fmla="*/ 7 h 25"/>
              <a:gd name="T92" fmla="*/ 10 w 15"/>
              <a:gd name="T93" fmla="*/ 5 h 25"/>
              <a:gd name="T94" fmla="*/ 10 w 15"/>
              <a:gd name="T95" fmla="*/ 5 h 25"/>
              <a:gd name="T96" fmla="*/ 7 w 15"/>
              <a:gd name="T97" fmla="*/ 5 h 25"/>
              <a:gd name="T98" fmla="*/ 7 w 15"/>
              <a:gd name="T99" fmla="*/ 5 h 25"/>
              <a:gd name="T100" fmla="*/ 6 w 15"/>
              <a:gd name="T101" fmla="*/ 5 h 25"/>
              <a:gd name="T102" fmla="*/ 6 w 15"/>
              <a:gd name="T103" fmla="*/ 5 h 25"/>
              <a:gd name="T104" fmla="*/ 5 w 15"/>
              <a:gd name="T105" fmla="*/ 7 h 25"/>
              <a:gd name="T106" fmla="*/ 5 w 15"/>
              <a:gd name="T107" fmla="*/ 1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5">
                <a:moveTo>
                  <a:pt x="0" y="9"/>
                </a:move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12" y="0"/>
                </a:lnTo>
                <a:lnTo>
                  <a:pt x="12" y="0"/>
                </a:lnTo>
                <a:lnTo>
                  <a:pt x="15" y="4"/>
                </a:lnTo>
                <a:lnTo>
                  <a:pt x="15" y="4"/>
                </a:lnTo>
                <a:lnTo>
                  <a:pt x="15" y="5"/>
                </a:lnTo>
                <a:lnTo>
                  <a:pt x="15" y="5"/>
                </a:lnTo>
                <a:lnTo>
                  <a:pt x="15" y="9"/>
                </a:lnTo>
                <a:lnTo>
                  <a:pt x="15" y="16"/>
                </a:lnTo>
                <a:lnTo>
                  <a:pt x="15" y="16"/>
                </a:lnTo>
                <a:lnTo>
                  <a:pt x="15" y="20"/>
                </a:lnTo>
                <a:lnTo>
                  <a:pt x="15" y="20"/>
                </a:lnTo>
                <a:lnTo>
                  <a:pt x="15" y="22"/>
                </a:lnTo>
                <a:lnTo>
                  <a:pt x="15" y="22"/>
                </a:lnTo>
                <a:lnTo>
                  <a:pt x="12" y="25"/>
                </a:lnTo>
                <a:lnTo>
                  <a:pt x="12" y="25"/>
                </a:lnTo>
                <a:lnTo>
                  <a:pt x="7" y="25"/>
                </a:lnTo>
                <a:lnTo>
                  <a:pt x="7" y="25"/>
                </a:lnTo>
                <a:lnTo>
                  <a:pt x="4" y="25"/>
                </a:lnTo>
                <a:lnTo>
                  <a:pt x="4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6"/>
                </a:lnTo>
                <a:lnTo>
                  <a:pt x="0" y="9"/>
                </a:lnTo>
                <a:close/>
                <a:moveTo>
                  <a:pt x="5" y="17"/>
                </a:moveTo>
                <a:lnTo>
                  <a:pt x="5" y="17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69" name="Freeform 1395">
            <a:extLst>
              <a:ext uri="{FF2B5EF4-FFF2-40B4-BE49-F238E27FC236}">
                <a16:creationId xmlns:a16="http://schemas.microsoft.com/office/drawing/2014/main" id="{74856C03-21A7-4C15-A843-916AAC57A518}"/>
              </a:ext>
            </a:extLst>
          </p:cNvPr>
          <p:cNvSpPr>
            <a:spLocks noEditPoints="1"/>
          </p:cNvSpPr>
          <p:nvPr/>
        </p:nvSpPr>
        <p:spPr bwMode="auto">
          <a:xfrm>
            <a:off x="8175068" y="6224771"/>
            <a:ext cx="25400" cy="55563"/>
          </a:xfrm>
          <a:custGeom>
            <a:avLst/>
            <a:gdLst>
              <a:gd name="T0" fmla="*/ 0 w 16"/>
              <a:gd name="T1" fmla="*/ 35 h 35"/>
              <a:gd name="T2" fmla="*/ 0 w 16"/>
              <a:gd name="T3" fmla="*/ 0 h 35"/>
              <a:gd name="T4" fmla="*/ 6 w 16"/>
              <a:gd name="T5" fmla="*/ 0 h 35"/>
              <a:gd name="T6" fmla="*/ 6 w 16"/>
              <a:gd name="T7" fmla="*/ 12 h 35"/>
              <a:gd name="T8" fmla="*/ 6 w 16"/>
              <a:gd name="T9" fmla="*/ 12 h 35"/>
              <a:gd name="T10" fmla="*/ 6 w 16"/>
              <a:gd name="T11" fmla="*/ 12 h 35"/>
              <a:gd name="T12" fmla="*/ 7 w 16"/>
              <a:gd name="T13" fmla="*/ 10 h 35"/>
              <a:gd name="T14" fmla="*/ 7 w 16"/>
              <a:gd name="T15" fmla="*/ 10 h 35"/>
              <a:gd name="T16" fmla="*/ 10 w 16"/>
              <a:gd name="T17" fmla="*/ 10 h 35"/>
              <a:gd name="T18" fmla="*/ 10 w 16"/>
              <a:gd name="T19" fmla="*/ 10 h 35"/>
              <a:gd name="T20" fmla="*/ 14 w 16"/>
              <a:gd name="T21" fmla="*/ 10 h 35"/>
              <a:gd name="T22" fmla="*/ 14 w 16"/>
              <a:gd name="T23" fmla="*/ 10 h 35"/>
              <a:gd name="T24" fmla="*/ 15 w 16"/>
              <a:gd name="T25" fmla="*/ 12 h 35"/>
              <a:gd name="T26" fmla="*/ 15 w 16"/>
              <a:gd name="T27" fmla="*/ 12 h 35"/>
              <a:gd name="T28" fmla="*/ 16 w 16"/>
              <a:gd name="T29" fmla="*/ 14 h 35"/>
              <a:gd name="T30" fmla="*/ 16 w 16"/>
              <a:gd name="T31" fmla="*/ 14 h 35"/>
              <a:gd name="T32" fmla="*/ 16 w 16"/>
              <a:gd name="T33" fmla="*/ 17 h 35"/>
              <a:gd name="T34" fmla="*/ 16 w 16"/>
              <a:gd name="T35" fmla="*/ 27 h 35"/>
              <a:gd name="T36" fmla="*/ 16 w 16"/>
              <a:gd name="T37" fmla="*/ 27 h 35"/>
              <a:gd name="T38" fmla="*/ 16 w 16"/>
              <a:gd name="T39" fmla="*/ 31 h 35"/>
              <a:gd name="T40" fmla="*/ 16 w 16"/>
              <a:gd name="T41" fmla="*/ 31 h 35"/>
              <a:gd name="T42" fmla="*/ 15 w 16"/>
              <a:gd name="T43" fmla="*/ 34 h 35"/>
              <a:gd name="T44" fmla="*/ 15 w 16"/>
              <a:gd name="T45" fmla="*/ 34 h 35"/>
              <a:gd name="T46" fmla="*/ 14 w 16"/>
              <a:gd name="T47" fmla="*/ 35 h 35"/>
              <a:gd name="T48" fmla="*/ 10 w 16"/>
              <a:gd name="T49" fmla="*/ 35 h 35"/>
              <a:gd name="T50" fmla="*/ 10 w 16"/>
              <a:gd name="T51" fmla="*/ 35 h 35"/>
              <a:gd name="T52" fmla="*/ 7 w 16"/>
              <a:gd name="T53" fmla="*/ 35 h 35"/>
              <a:gd name="T54" fmla="*/ 7 w 16"/>
              <a:gd name="T55" fmla="*/ 35 h 35"/>
              <a:gd name="T56" fmla="*/ 6 w 16"/>
              <a:gd name="T57" fmla="*/ 32 h 35"/>
              <a:gd name="T58" fmla="*/ 6 w 16"/>
              <a:gd name="T59" fmla="*/ 35 h 35"/>
              <a:gd name="T60" fmla="*/ 0 w 16"/>
              <a:gd name="T61" fmla="*/ 35 h 35"/>
              <a:gd name="T62" fmla="*/ 11 w 16"/>
              <a:gd name="T63" fmla="*/ 17 h 35"/>
              <a:gd name="T64" fmla="*/ 11 w 16"/>
              <a:gd name="T65" fmla="*/ 17 h 35"/>
              <a:gd name="T66" fmla="*/ 10 w 16"/>
              <a:gd name="T67" fmla="*/ 15 h 35"/>
              <a:gd name="T68" fmla="*/ 10 w 16"/>
              <a:gd name="T69" fmla="*/ 15 h 35"/>
              <a:gd name="T70" fmla="*/ 8 w 16"/>
              <a:gd name="T71" fmla="*/ 15 h 35"/>
              <a:gd name="T72" fmla="*/ 8 w 16"/>
              <a:gd name="T73" fmla="*/ 15 h 35"/>
              <a:gd name="T74" fmla="*/ 6 w 16"/>
              <a:gd name="T75" fmla="*/ 15 h 35"/>
              <a:gd name="T76" fmla="*/ 6 w 16"/>
              <a:gd name="T77" fmla="*/ 15 h 35"/>
              <a:gd name="T78" fmla="*/ 6 w 16"/>
              <a:gd name="T79" fmla="*/ 17 h 35"/>
              <a:gd name="T80" fmla="*/ 6 w 16"/>
              <a:gd name="T81" fmla="*/ 27 h 35"/>
              <a:gd name="T82" fmla="*/ 6 w 16"/>
              <a:gd name="T83" fmla="*/ 27 h 35"/>
              <a:gd name="T84" fmla="*/ 6 w 16"/>
              <a:gd name="T85" fmla="*/ 30 h 35"/>
              <a:gd name="T86" fmla="*/ 6 w 16"/>
              <a:gd name="T87" fmla="*/ 30 h 35"/>
              <a:gd name="T88" fmla="*/ 8 w 16"/>
              <a:gd name="T89" fmla="*/ 30 h 35"/>
              <a:gd name="T90" fmla="*/ 8 w 16"/>
              <a:gd name="T91" fmla="*/ 30 h 35"/>
              <a:gd name="T92" fmla="*/ 10 w 16"/>
              <a:gd name="T93" fmla="*/ 30 h 35"/>
              <a:gd name="T94" fmla="*/ 10 w 16"/>
              <a:gd name="T95" fmla="*/ 30 h 35"/>
              <a:gd name="T96" fmla="*/ 11 w 16"/>
              <a:gd name="T97" fmla="*/ 27 h 35"/>
              <a:gd name="T98" fmla="*/ 11 w 16"/>
              <a:gd name="T99" fmla="*/ 17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" h="35">
                <a:moveTo>
                  <a:pt x="0" y="35"/>
                </a:moveTo>
                <a:lnTo>
                  <a:pt x="0" y="0"/>
                </a:lnTo>
                <a:lnTo>
                  <a:pt x="6" y="0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7" y="10"/>
                </a:lnTo>
                <a:lnTo>
                  <a:pt x="7" y="10"/>
                </a:lnTo>
                <a:lnTo>
                  <a:pt x="10" y="10"/>
                </a:lnTo>
                <a:lnTo>
                  <a:pt x="10" y="10"/>
                </a:lnTo>
                <a:lnTo>
                  <a:pt x="14" y="10"/>
                </a:lnTo>
                <a:lnTo>
                  <a:pt x="14" y="10"/>
                </a:lnTo>
                <a:lnTo>
                  <a:pt x="15" y="12"/>
                </a:lnTo>
                <a:lnTo>
                  <a:pt x="15" y="12"/>
                </a:lnTo>
                <a:lnTo>
                  <a:pt x="16" y="14"/>
                </a:lnTo>
                <a:lnTo>
                  <a:pt x="16" y="14"/>
                </a:lnTo>
                <a:lnTo>
                  <a:pt x="16" y="17"/>
                </a:lnTo>
                <a:lnTo>
                  <a:pt x="16" y="27"/>
                </a:lnTo>
                <a:lnTo>
                  <a:pt x="16" y="27"/>
                </a:lnTo>
                <a:lnTo>
                  <a:pt x="16" y="31"/>
                </a:lnTo>
                <a:lnTo>
                  <a:pt x="16" y="31"/>
                </a:lnTo>
                <a:lnTo>
                  <a:pt x="15" y="34"/>
                </a:lnTo>
                <a:lnTo>
                  <a:pt x="15" y="34"/>
                </a:lnTo>
                <a:lnTo>
                  <a:pt x="14" y="35"/>
                </a:lnTo>
                <a:lnTo>
                  <a:pt x="10" y="35"/>
                </a:lnTo>
                <a:lnTo>
                  <a:pt x="10" y="35"/>
                </a:lnTo>
                <a:lnTo>
                  <a:pt x="7" y="35"/>
                </a:lnTo>
                <a:lnTo>
                  <a:pt x="7" y="35"/>
                </a:lnTo>
                <a:lnTo>
                  <a:pt x="6" y="32"/>
                </a:lnTo>
                <a:lnTo>
                  <a:pt x="6" y="35"/>
                </a:lnTo>
                <a:lnTo>
                  <a:pt x="0" y="35"/>
                </a:lnTo>
                <a:close/>
                <a:moveTo>
                  <a:pt x="11" y="17"/>
                </a:moveTo>
                <a:lnTo>
                  <a:pt x="11" y="17"/>
                </a:lnTo>
                <a:lnTo>
                  <a:pt x="10" y="15"/>
                </a:lnTo>
                <a:lnTo>
                  <a:pt x="10" y="15"/>
                </a:lnTo>
                <a:lnTo>
                  <a:pt x="8" y="15"/>
                </a:lnTo>
                <a:lnTo>
                  <a:pt x="8" y="15"/>
                </a:lnTo>
                <a:lnTo>
                  <a:pt x="6" y="15"/>
                </a:lnTo>
                <a:lnTo>
                  <a:pt x="6" y="15"/>
                </a:lnTo>
                <a:lnTo>
                  <a:pt x="6" y="17"/>
                </a:lnTo>
                <a:lnTo>
                  <a:pt x="6" y="27"/>
                </a:lnTo>
                <a:lnTo>
                  <a:pt x="6" y="27"/>
                </a:lnTo>
                <a:lnTo>
                  <a:pt x="6" y="30"/>
                </a:lnTo>
                <a:lnTo>
                  <a:pt x="6" y="30"/>
                </a:lnTo>
                <a:lnTo>
                  <a:pt x="8" y="30"/>
                </a:lnTo>
                <a:lnTo>
                  <a:pt x="8" y="30"/>
                </a:lnTo>
                <a:lnTo>
                  <a:pt x="10" y="30"/>
                </a:lnTo>
                <a:lnTo>
                  <a:pt x="10" y="30"/>
                </a:lnTo>
                <a:lnTo>
                  <a:pt x="11" y="27"/>
                </a:lnTo>
                <a:lnTo>
                  <a:pt x="11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70" name="Freeform 1396">
            <a:extLst>
              <a:ext uri="{FF2B5EF4-FFF2-40B4-BE49-F238E27FC236}">
                <a16:creationId xmlns:a16="http://schemas.microsoft.com/office/drawing/2014/main" id="{6C26403E-5ADA-41AF-8C3E-ADA6C81516C4}"/>
              </a:ext>
            </a:extLst>
          </p:cNvPr>
          <p:cNvSpPr>
            <a:spLocks noEditPoints="1"/>
          </p:cNvSpPr>
          <p:nvPr/>
        </p:nvSpPr>
        <p:spPr bwMode="auto">
          <a:xfrm>
            <a:off x="8206818" y="6240646"/>
            <a:ext cx="23813" cy="39688"/>
          </a:xfrm>
          <a:custGeom>
            <a:avLst/>
            <a:gdLst>
              <a:gd name="T0" fmla="*/ 15 w 15"/>
              <a:gd name="T1" fmla="*/ 15 h 25"/>
              <a:gd name="T2" fmla="*/ 5 w 15"/>
              <a:gd name="T3" fmla="*/ 15 h 25"/>
              <a:gd name="T4" fmla="*/ 5 w 15"/>
              <a:gd name="T5" fmla="*/ 17 h 25"/>
              <a:gd name="T6" fmla="*/ 5 w 15"/>
              <a:gd name="T7" fmla="*/ 17 h 25"/>
              <a:gd name="T8" fmla="*/ 5 w 15"/>
              <a:gd name="T9" fmla="*/ 20 h 25"/>
              <a:gd name="T10" fmla="*/ 5 w 15"/>
              <a:gd name="T11" fmla="*/ 20 h 25"/>
              <a:gd name="T12" fmla="*/ 7 w 15"/>
              <a:gd name="T13" fmla="*/ 20 h 25"/>
              <a:gd name="T14" fmla="*/ 7 w 15"/>
              <a:gd name="T15" fmla="*/ 20 h 25"/>
              <a:gd name="T16" fmla="*/ 9 w 15"/>
              <a:gd name="T17" fmla="*/ 20 h 25"/>
              <a:gd name="T18" fmla="*/ 9 w 15"/>
              <a:gd name="T19" fmla="*/ 20 h 25"/>
              <a:gd name="T20" fmla="*/ 10 w 15"/>
              <a:gd name="T21" fmla="*/ 17 h 25"/>
              <a:gd name="T22" fmla="*/ 15 w 15"/>
              <a:gd name="T23" fmla="*/ 17 h 25"/>
              <a:gd name="T24" fmla="*/ 15 w 15"/>
              <a:gd name="T25" fmla="*/ 17 h 25"/>
              <a:gd name="T26" fmla="*/ 14 w 15"/>
              <a:gd name="T27" fmla="*/ 21 h 25"/>
              <a:gd name="T28" fmla="*/ 12 w 15"/>
              <a:gd name="T29" fmla="*/ 24 h 25"/>
              <a:gd name="T30" fmla="*/ 12 w 15"/>
              <a:gd name="T31" fmla="*/ 24 h 25"/>
              <a:gd name="T32" fmla="*/ 10 w 15"/>
              <a:gd name="T33" fmla="*/ 25 h 25"/>
              <a:gd name="T34" fmla="*/ 10 w 15"/>
              <a:gd name="T35" fmla="*/ 25 h 25"/>
              <a:gd name="T36" fmla="*/ 7 w 15"/>
              <a:gd name="T37" fmla="*/ 25 h 25"/>
              <a:gd name="T38" fmla="*/ 7 w 15"/>
              <a:gd name="T39" fmla="*/ 25 h 25"/>
              <a:gd name="T40" fmla="*/ 4 w 15"/>
              <a:gd name="T41" fmla="*/ 25 h 25"/>
              <a:gd name="T42" fmla="*/ 4 w 15"/>
              <a:gd name="T43" fmla="*/ 25 h 25"/>
              <a:gd name="T44" fmla="*/ 0 w 15"/>
              <a:gd name="T45" fmla="*/ 22 h 25"/>
              <a:gd name="T46" fmla="*/ 0 w 15"/>
              <a:gd name="T47" fmla="*/ 22 h 25"/>
              <a:gd name="T48" fmla="*/ 0 w 15"/>
              <a:gd name="T49" fmla="*/ 20 h 25"/>
              <a:gd name="T50" fmla="*/ 0 w 15"/>
              <a:gd name="T51" fmla="*/ 20 h 25"/>
              <a:gd name="T52" fmla="*/ 0 w 15"/>
              <a:gd name="T53" fmla="*/ 16 h 25"/>
              <a:gd name="T54" fmla="*/ 0 w 15"/>
              <a:gd name="T55" fmla="*/ 9 h 25"/>
              <a:gd name="T56" fmla="*/ 0 w 15"/>
              <a:gd name="T57" fmla="*/ 9 h 25"/>
              <a:gd name="T58" fmla="*/ 0 w 15"/>
              <a:gd name="T59" fmla="*/ 5 h 25"/>
              <a:gd name="T60" fmla="*/ 0 w 15"/>
              <a:gd name="T61" fmla="*/ 5 h 25"/>
              <a:gd name="T62" fmla="*/ 0 w 15"/>
              <a:gd name="T63" fmla="*/ 4 h 25"/>
              <a:gd name="T64" fmla="*/ 0 w 15"/>
              <a:gd name="T65" fmla="*/ 4 h 25"/>
              <a:gd name="T66" fmla="*/ 4 w 15"/>
              <a:gd name="T67" fmla="*/ 0 h 25"/>
              <a:gd name="T68" fmla="*/ 4 w 15"/>
              <a:gd name="T69" fmla="*/ 0 h 25"/>
              <a:gd name="T70" fmla="*/ 7 w 15"/>
              <a:gd name="T71" fmla="*/ 0 h 25"/>
              <a:gd name="T72" fmla="*/ 7 w 15"/>
              <a:gd name="T73" fmla="*/ 0 h 25"/>
              <a:gd name="T74" fmla="*/ 10 w 15"/>
              <a:gd name="T75" fmla="*/ 0 h 25"/>
              <a:gd name="T76" fmla="*/ 10 w 15"/>
              <a:gd name="T77" fmla="*/ 0 h 25"/>
              <a:gd name="T78" fmla="*/ 12 w 15"/>
              <a:gd name="T79" fmla="*/ 1 h 25"/>
              <a:gd name="T80" fmla="*/ 12 w 15"/>
              <a:gd name="T81" fmla="*/ 1 h 25"/>
              <a:gd name="T82" fmla="*/ 14 w 15"/>
              <a:gd name="T83" fmla="*/ 5 h 25"/>
              <a:gd name="T84" fmla="*/ 15 w 15"/>
              <a:gd name="T85" fmla="*/ 7 h 25"/>
              <a:gd name="T86" fmla="*/ 15 w 15"/>
              <a:gd name="T87" fmla="*/ 15 h 25"/>
              <a:gd name="T88" fmla="*/ 5 w 15"/>
              <a:gd name="T89" fmla="*/ 10 h 25"/>
              <a:gd name="T90" fmla="*/ 10 w 15"/>
              <a:gd name="T91" fmla="*/ 10 h 25"/>
              <a:gd name="T92" fmla="*/ 10 w 15"/>
              <a:gd name="T93" fmla="*/ 7 h 25"/>
              <a:gd name="T94" fmla="*/ 10 w 15"/>
              <a:gd name="T95" fmla="*/ 7 h 25"/>
              <a:gd name="T96" fmla="*/ 9 w 15"/>
              <a:gd name="T97" fmla="*/ 5 h 25"/>
              <a:gd name="T98" fmla="*/ 9 w 15"/>
              <a:gd name="T99" fmla="*/ 5 h 25"/>
              <a:gd name="T100" fmla="*/ 7 w 15"/>
              <a:gd name="T101" fmla="*/ 5 h 25"/>
              <a:gd name="T102" fmla="*/ 7 w 15"/>
              <a:gd name="T103" fmla="*/ 5 h 25"/>
              <a:gd name="T104" fmla="*/ 5 w 15"/>
              <a:gd name="T105" fmla="*/ 5 h 25"/>
              <a:gd name="T106" fmla="*/ 5 w 15"/>
              <a:gd name="T107" fmla="*/ 5 h 25"/>
              <a:gd name="T108" fmla="*/ 5 w 15"/>
              <a:gd name="T109" fmla="*/ 7 h 25"/>
              <a:gd name="T110" fmla="*/ 5 w 15"/>
              <a:gd name="T111" fmla="*/ 1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5">
                <a:moveTo>
                  <a:pt x="15" y="15"/>
                </a:moveTo>
                <a:lnTo>
                  <a:pt x="5" y="15"/>
                </a:lnTo>
                <a:lnTo>
                  <a:pt x="5" y="17"/>
                </a:lnTo>
                <a:lnTo>
                  <a:pt x="5" y="17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0" y="17"/>
                </a:lnTo>
                <a:lnTo>
                  <a:pt x="15" y="17"/>
                </a:lnTo>
                <a:lnTo>
                  <a:pt x="15" y="17"/>
                </a:lnTo>
                <a:lnTo>
                  <a:pt x="14" y="21"/>
                </a:lnTo>
                <a:lnTo>
                  <a:pt x="12" y="24"/>
                </a:lnTo>
                <a:lnTo>
                  <a:pt x="12" y="24"/>
                </a:lnTo>
                <a:lnTo>
                  <a:pt x="10" y="25"/>
                </a:lnTo>
                <a:lnTo>
                  <a:pt x="10" y="25"/>
                </a:lnTo>
                <a:lnTo>
                  <a:pt x="7" y="25"/>
                </a:lnTo>
                <a:lnTo>
                  <a:pt x="7" y="25"/>
                </a:lnTo>
                <a:lnTo>
                  <a:pt x="4" y="25"/>
                </a:lnTo>
                <a:lnTo>
                  <a:pt x="4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6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4" y="5"/>
                </a:lnTo>
                <a:lnTo>
                  <a:pt x="15" y="7"/>
                </a:lnTo>
                <a:lnTo>
                  <a:pt x="15" y="15"/>
                </a:lnTo>
                <a:close/>
                <a:moveTo>
                  <a:pt x="5" y="10"/>
                </a:moveTo>
                <a:lnTo>
                  <a:pt x="10" y="10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7"/>
                </a:lnTo>
                <a:lnTo>
                  <a:pt x="5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71" name="Freeform 1397">
            <a:extLst>
              <a:ext uri="{FF2B5EF4-FFF2-40B4-BE49-F238E27FC236}">
                <a16:creationId xmlns:a16="http://schemas.microsoft.com/office/drawing/2014/main" id="{E8971F4F-F8C6-43BE-8BC2-018406F334EF}"/>
              </a:ext>
            </a:extLst>
          </p:cNvPr>
          <p:cNvSpPr>
            <a:spLocks/>
          </p:cNvSpPr>
          <p:nvPr/>
        </p:nvSpPr>
        <p:spPr bwMode="auto">
          <a:xfrm>
            <a:off x="8236980" y="6224771"/>
            <a:ext cx="11113" cy="55563"/>
          </a:xfrm>
          <a:custGeom>
            <a:avLst/>
            <a:gdLst>
              <a:gd name="T0" fmla="*/ 0 w 7"/>
              <a:gd name="T1" fmla="*/ 0 h 35"/>
              <a:gd name="T2" fmla="*/ 5 w 7"/>
              <a:gd name="T3" fmla="*/ 0 h 35"/>
              <a:gd name="T4" fmla="*/ 5 w 7"/>
              <a:gd name="T5" fmla="*/ 27 h 35"/>
              <a:gd name="T6" fmla="*/ 5 w 7"/>
              <a:gd name="T7" fmla="*/ 27 h 35"/>
              <a:gd name="T8" fmla="*/ 5 w 7"/>
              <a:gd name="T9" fmla="*/ 30 h 35"/>
              <a:gd name="T10" fmla="*/ 5 w 7"/>
              <a:gd name="T11" fmla="*/ 30 h 35"/>
              <a:gd name="T12" fmla="*/ 7 w 7"/>
              <a:gd name="T13" fmla="*/ 31 h 35"/>
              <a:gd name="T14" fmla="*/ 7 w 7"/>
              <a:gd name="T15" fmla="*/ 35 h 35"/>
              <a:gd name="T16" fmla="*/ 7 w 7"/>
              <a:gd name="T17" fmla="*/ 35 h 35"/>
              <a:gd name="T18" fmla="*/ 3 w 7"/>
              <a:gd name="T19" fmla="*/ 35 h 35"/>
              <a:gd name="T20" fmla="*/ 3 w 7"/>
              <a:gd name="T21" fmla="*/ 35 h 35"/>
              <a:gd name="T22" fmla="*/ 1 w 7"/>
              <a:gd name="T23" fmla="*/ 34 h 35"/>
              <a:gd name="T24" fmla="*/ 1 w 7"/>
              <a:gd name="T25" fmla="*/ 34 h 35"/>
              <a:gd name="T26" fmla="*/ 0 w 7"/>
              <a:gd name="T27" fmla="*/ 32 h 35"/>
              <a:gd name="T28" fmla="*/ 0 w 7"/>
              <a:gd name="T29" fmla="*/ 32 h 35"/>
              <a:gd name="T30" fmla="*/ 0 w 7"/>
              <a:gd name="T31" fmla="*/ 29 h 35"/>
              <a:gd name="T32" fmla="*/ 0 w 7"/>
              <a:gd name="T3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35">
                <a:moveTo>
                  <a:pt x="0" y="0"/>
                </a:moveTo>
                <a:lnTo>
                  <a:pt x="5" y="0"/>
                </a:lnTo>
                <a:lnTo>
                  <a:pt x="5" y="27"/>
                </a:lnTo>
                <a:lnTo>
                  <a:pt x="5" y="27"/>
                </a:lnTo>
                <a:lnTo>
                  <a:pt x="5" y="30"/>
                </a:lnTo>
                <a:lnTo>
                  <a:pt x="5" y="30"/>
                </a:lnTo>
                <a:lnTo>
                  <a:pt x="7" y="31"/>
                </a:lnTo>
                <a:lnTo>
                  <a:pt x="7" y="35"/>
                </a:lnTo>
                <a:lnTo>
                  <a:pt x="7" y="35"/>
                </a:lnTo>
                <a:lnTo>
                  <a:pt x="3" y="35"/>
                </a:lnTo>
                <a:lnTo>
                  <a:pt x="3" y="35"/>
                </a:lnTo>
                <a:lnTo>
                  <a:pt x="1" y="34"/>
                </a:lnTo>
                <a:lnTo>
                  <a:pt x="1" y="34"/>
                </a:lnTo>
                <a:lnTo>
                  <a:pt x="0" y="32"/>
                </a:lnTo>
                <a:lnTo>
                  <a:pt x="0" y="32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72" name="Freeform 1398">
            <a:extLst>
              <a:ext uri="{FF2B5EF4-FFF2-40B4-BE49-F238E27FC236}">
                <a16:creationId xmlns:a16="http://schemas.microsoft.com/office/drawing/2014/main" id="{DC7332FC-F6D1-4AB1-B4E8-CBF5E198CA56}"/>
              </a:ext>
            </a:extLst>
          </p:cNvPr>
          <p:cNvSpPr>
            <a:spLocks noEditPoints="1"/>
          </p:cNvSpPr>
          <p:nvPr/>
        </p:nvSpPr>
        <p:spPr bwMode="auto">
          <a:xfrm>
            <a:off x="8249680" y="6224771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73" name="Freeform 1399">
            <a:extLst>
              <a:ext uri="{FF2B5EF4-FFF2-40B4-BE49-F238E27FC236}">
                <a16:creationId xmlns:a16="http://schemas.microsoft.com/office/drawing/2014/main" id="{953CE0CE-27CF-494A-8795-5E0B75A41F6D}"/>
              </a:ext>
            </a:extLst>
          </p:cNvPr>
          <p:cNvSpPr>
            <a:spLocks/>
          </p:cNvSpPr>
          <p:nvPr/>
        </p:nvSpPr>
        <p:spPr bwMode="auto">
          <a:xfrm>
            <a:off x="8265555" y="6240646"/>
            <a:ext cx="25400" cy="39688"/>
          </a:xfrm>
          <a:custGeom>
            <a:avLst/>
            <a:gdLst>
              <a:gd name="T0" fmla="*/ 16 w 16"/>
              <a:gd name="T1" fmla="*/ 0 h 25"/>
              <a:gd name="T2" fmla="*/ 16 w 16"/>
              <a:gd name="T3" fmla="*/ 25 h 25"/>
              <a:gd name="T4" fmla="*/ 10 w 16"/>
              <a:gd name="T5" fmla="*/ 25 h 25"/>
              <a:gd name="T6" fmla="*/ 10 w 16"/>
              <a:gd name="T7" fmla="*/ 22 h 25"/>
              <a:gd name="T8" fmla="*/ 10 w 16"/>
              <a:gd name="T9" fmla="*/ 22 h 25"/>
              <a:gd name="T10" fmla="*/ 10 w 16"/>
              <a:gd name="T11" fmla="*/ 22 h 25"/>
              <a:gd name="T12" fmla="*/ 8 w 16"/>
              <a:gd name="T13" fmla="*/ 25 h 25"/>
              <a:gd name="T14" fmla="*/ 8 w 16"/>
              <a:gd name="T15" fmla="*/ 25 h 25"/>
              <a:gd name="T16" fmla="*/ 5 w 16"/>
              <a:gd name="T17" fmla="*/ 25 h 25"/>
              <a:gd name="T18" fmla="*/ 5 w 16"/>
              <a:gd name="T19" fmla="*/ 25 h 25"/>
              <a:gd name="T20" fmla="*/ 3 w 16"/>
              <a:gd name="T21" fmla="*/ 25 h 25"/>
              <a:gd name="T22" fmla="*/ 3 w 16"/>
              <a:gd name="T23" fmla="*/ 25 h 25"/>
              <a:gd name="T24" fmla="*/ 2 w 16"/>
              <a:gd name="T25" fmla="*/ 24 h 25"/>
              <a:gd name="T26" fmla="*/ 2 w 16"/>
              <a:gd name="T27" fmla="*/ 24 h 25"/>
              <a:gd name="T28" fmla="*/ 0 w 16"/>
              <a:gd name="T29" fmla="*/ 22 h 25"/>
              <a:gd name="T30" fmla="*/ 0 w 16"/>
              <a:gd name="T31" fmla="*/ 22 h 25"/>
              <a:gd name="T32" fmla="*/ 0 w 16"/>
              <a:gd name="T33" fmla="*/ 19 h 25"/>
              <a:gd name="T34" fmla="*/ 0 w 16"/>
              <a:gd name="T35" fmla="*/ 0 h 25"/>
              <a:gd name="T36" fmla="*/ 5 w 16"/>
              <a:gd name="T37" fmla="*/ 0 h 25"/>
              <a:gd name="T38" fmla="*/ 5 w 16"/>
              <a:gd name="T39" fmla="*/ 17 h 25"/>
              <a:gd name="T40" fmla="*/ 5 w 16"/>
              <a:gd name="T41" fmla="*/ 17 h 25"/>
              <a:gd name="T42" fmla="*/ 5 w 16"/>
              <a:gd name="T43" fmla="*/ 20 h 25"/>
              <a:gd name="T44" fmla="*/ 5 w 16"/>
              <a:gd name="T45" fmla="*/ 20 h 25"/>
              <a:gd name="T46" fmla="*/ 8 w 16"/>
              <a:gd name="T47" fmla="*/ 20 h 25"/>
              <a:gd name="T48" fmla="*/ 8 w 16"/>
              <a:gd name="T49" fmla="*/ 20 h 25"/>
              <a:gd name="T50" fmla="*/ 9 w 16"/>
              <a:gd name="T51" fmla="*/ 20 h 25"/>
              <a:gd name="T52" fmla="*/ 9 w 16"/>
              <a:gd name="T53" fmla="*/ 20 h 25"/>
              <a:gd name="T54" fmla="*/ 10 w 16"/>
              <a:gd name="T55" fmla="*/ 17 h 25"/>
              <a:gd name="T56" fmla="*/ 10 w 16"/>
              <a:gd name="T57" fmla="*/ 0 h 25"/>
              <a:gd name="T58" fmla="*/ 16 w 16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5">
                <a:moveTo>
                  <a:pt x="16" y="0"/>
                </a:moveTo>
                <a:lnTo>
                  <a:pt x="16" y="25"/>
                </a:lnTo>
                <a:lnTo>
                  <a:pt x="10" y="25"/>
                </a:ln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8" y="25"/>
                </a:lnTo>
                <a:lnTo>
                  <a:pt x="8" y="25"/>
                </a:lnTo>
                <a:lnTo>
                  <a:pt x="5" y="25"/>
                </a:lnTo>
                <a:lnTo>
                  <a:pt x="5" y="25"/>
                </a:lnTo>
                <a:lnTo>
                  <a:pt x="3" y="25"/>
                </a:lnTo>
                <a:lnTo>
                  <a:pt x="3" y="25"/>
                </a:lnTo>
                <a:lnTo>
                  <a:pt x="2" y="24"/>
                </a:lnTo>
                <a:lnTo>
                  <a:pt x="2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7"/>
                </a:lnTo>
                <a:lnTo>
                  <a:pt x="5" y="17"/>
                </a:lnTo>
                <a:lnTo>
                  <a:pt x="5" y="20"/>
                </a:lnTo>
                <a:lnTo>
                  <a:pt x="5" y="20"/>
                </a:lnTo>
                <a:lnTo>
                  <a:pt x="8" y="20"/>
                </a:lnTo>
                <a:lnTo>
                  <a:pt x="8" y="20"/>
                </a:lnTo>
                <a:lnTo>
                  <a:pt x="9" y="20"/>
                </a:lnTo>
                <a:lnTo>
                  <a:pt x="9" y="20"/>
                </a:lnTo>
                <a:lnTo>
                  <a:pt x="10" y="17"/>
                </a:lnTo>
                <a:lnTo>
                  <a:pt x="10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74" name="Freeform 1400">
            <a:extLst>
              <a:ext uri="{FF2B5EF4-FFF2-40B4-BE49-F238E27FC236}">
                <a16:creationId xmlns:a16="http://schemas.microsoft.com/office/drawing/2014/main" id="{8D2B59F9-89F2-40D3-8A96-C4B6C352637B}"/>
              </a:ext>
            </a:extLst>
          </p:cNvPr>
          <p:cNvSpPr>
            <a:spLocks/>
          </p:cNvSpPr>
          <p:nvPr/>
        </p:nvSpPr>
        <p:spPr bwMode="auto">
          <a:xfrm>
            <a:off x="8295718" y="6240646"/>
            <a:ext cx="42863" cy="39688"/>
          </a:xfrm>
          <a:custGeom>
            <a:avLst/>
            <a:gdLst>
              <a:gd name="T0" fmla="*/ 0 w 27"/>
              <a:gd name="T1" fmla="*/ 25 h 25"/>
              <a:gd name="T2" fmla="*/ 0 w 27"/>
              <a:gd name="T3" fmla="*/ 0 h 25"/>
              <a:gd name="T4" fmla="*/ 5 w 27"/>
              <a:gd name="T5" fmla="*/ 0 h 25"/>
              <a:gd name="T6" fmla="*/ 5 w 27"/>
              <a:gd name="T7" fmla="*/ 2 h 25"/>
              <a:gd name="T8" fmla="*/ 5 w 27"/>
              <a:gd name="T9" fmla="*/ 2 h 25"/>
              <a:gd name="T10" fmla="*/ 5 w 27"/>
              <a:gd name="T11" fmla="*/ 2 h 25"/>
              <a:gd name="T12" fmla="*/ 8 w 27"/>
              <a:gd name="T13" fmla="*/ 0 h 25"/>
              <a:gd name="T14" fmla="*/ 8 w 27"/>
              <a:gd name="T15" fmla="*/ 0 h 25"/>
              <a:gd name="T16" fmla="*/ 10 w 27"/>
              <a:gd name="T17" fmla="*/ 0 h 25"/>
              <a:gd name="T18" fmla="*/ 10 w 27"/>
              <a:gd name="T19" fmla="*/ 0 h 25"/>
              <a:gd name="T20" fmla="*/ 13 w 27"/>
              <a:gd name="T21" fmla="*/ 0 h 25"/>
              <a:gd name="T22" fmla="*/ 13 w 27"/>
              <a:gd name="T23" fmla="*/ 0 h 25"/>
              <a:gd name="T24" fmla="*/ 15 w 27"/>
              <a:gd name="T25" fmla="*/ 2 h 25"/>
              <a:gd name="T26" fmla="*/ 15 w 27"/>
              <a:gd name="T27" fmla="*/ 2 h 25"/>
              <a:gd name="T28" fmla="*/ 18 w 27"/>
              <a:gd name="T29" fmla="*/ 0 h 25"/>
              <a:gd name="T30" fmla="*/ 18 w 27"/>
              <a:gd name="T31" fmla="*/ 0 h 25"/>
              <a:gd name="T32" fmla="*/ 20 w 27"/>
              <a:gd name="T33" fmla="*/ 0 h 25"/>
              <a:gd name="T34" fmla="*/ 20 w 27"/>
              <a:gd name="T35" fmla="*/ 0 h 25"/>
              <a:gd name="T36" fmla="*/ 23 w 27"/>
              <a:gd name="T37" fmla="*/ 0 h 25"/>
              <a:gd name="T38" fmla="*/ 23 w 27"/>
              <a:gd name="T39" fmla="*/ 0 h 25"/>
              <a:gd name="T40" fmla="*/ 24 w 27"/>
              <a:gd name="T41" fmla="*/ 1 h 25"/>
              <a:gd name="T42" fmla="*/ 24 w 27"/>
              <a:gd name="T43" fmla="*/ 1 h 25"/>
              <a:gd name="T44" fmla="*/ 25 w 27"/>
              <a:gd name="T45" fmla="*/ 2 h 25"/>
              <a:gd name="T46" fmla="*/ 25 w 27"/>
              <a:gd name="T47" fmla="*/ 2 h 25"/>
              <a:gd name="T48" fmla="*/ 27 w 27"/>
              <a:gd name="T49" fmla="*/ 6 h 25"/>
              <a:gd name="T50" fmla="*/ 27 w 27"/>
              <a:gd name="T51" fmla="*/ 25 h 25"/>
              <a:gd name="T52" fmla="*/ 22 w 27"/>
              <a:gd name="T53" fmla="*/ 25 h 25"/>
              <a:gd name="T54" fmla="*/ 22 w 27"/>
              <a:gd name="T55" fmla="*/ 7 h 25"/>
              <a:gd name="T56" fmla="*/ 22 w 27"/>
              <a:gd name="T57" fmla="*/ 7 h 25"/>
              <a:gd name="T58" fmla="*/ 20 w 27"/>
              <a:gd name="T59" fmla="*/ 5 h 25"/>
              <a:gd name="T60" fmla="*/ 20 w 27"/>
              <a:gd name="T61" fmla="*/ 5 h 25"/>
              <a:gd name="T62" fmla="*/ 19 w 27"/>
              <a:gd name="T63" fmla="*/ 5 h 25"/>
              <a:gd name="T64" fmla="*/ 19 w 27"/>
              <a:gd name="T65" fmla="*/ 5 h 25"/>
              <a:gd name="T66" fmla="*/ 17 w 27"/>
              <a:gd name="T67" fmla="*/ 5 h 25"/>
              <a:gd name="T68" fmla="*/ 17 w 27"/>
              <a:gd name="T69" fmla="*/ 5 h 25"/>
              <a:gd name="T70" fmla="*/ 15 w 27"/>
              <a:gd name="T71" fmla="*/ 9 h 25"/>
              <a:gd name="T72" fmla="*/ 15 w 27"/>
              <a:gd name="T73" fmla="*/ 25 h 25"/>
              <a:gd name="T74" fmla="*/ 10 w 27"/>
              <a:gd name="T75" fmla="*/ 25 h 25"/>
              <a:gd name="T76" fmla="*/ 10 w 27"/>
              <a:gd name="T77" fmla="*/ 7 h 25"/>
              <a:gd name="T78" fmla="*/ 10 w 27"/>
              <a:gd name="T79" fmla="*/ 7 h 25"/>
              <a:gd name="T80" fmla="*/ 10 w 27"/>
              <a:gd name="T81" fmla="*/ 5 h 25"/>
              <a:gd name="T82" fmla="*/ 10 w 27"/>
              <a:gd name="T83" fmla="*/ 5 h 25"/>
              <a:gd name="T84" fmla="*/ 8 w 27"/>
              <a:gd name="T85" fmla="*/ 5 h 25"/>
              <a:gd name="T86" fmla="*/ 8 w 27"/>
              <a:gd name="T87" fmla="*/ 5 h 25"/>
              <a:gd name="T88" fmla="*/ 7 w 27"/>
              <a:gd name="T89" fmla="*/ 5 h 25"/>
              <a:gd name="T90" fmla="*/ 7 w 27"/>
              <a:gd name="T91" fmla="*/ 5 h 25"/>
              <a:gd name="T92" fmla="*/ 5 w 27"/>
              <a:gd name="T93" fmla="*/ 9 h 25"/>
              <a:gd name="T94" fmla="*/ 5 w 27"/>
              <a:gd name="T95" fmla="*/ 25 h 25"/>
              <a:gd name="T96" fmla="*/ 0 w 27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3" y="0"/>
                </a:lnTo>
                <a:lnTo>
                  <a:pt x="23" y="0"/>
                </a:lnTo>
                <a:lnTo>
                  <a:pt x="24" y="1"/>
                </a:lnTo>
                <a:lnTo>
                  <a:pt x="24" y="1"/>
                </a:lnTo>
                <a:lnTo>
                  <a:pt x="25" y="2"/>
                </a:lnTo>
                <a:lnTo>
                  <a:pt x="25" y="2"/>
                </a:lnTo>
                <a:lnTo>
                  <a:pt x="27" y="6"/>
                </a:lnTo>
                <a:lnTo>
                  <a:pt x="27" y="25"/>
                </a:lnTo>
                <a:lnTo>
                  <a:pt x="22" y="25"/>
                </a:lnTo>
                <a:lnTo>
                  <a:pt x="22" y="7"/>
                </a:lnTo>
                <a:lnTo>
                  <a:pt x="22" y="7"/>
                </a:lnTo>
                <a:lnTo>
                  <a:pt x="20" y="5"/>
                </a:lnTo>
                <a:lnTo>
                  <a:pt x="20" y="5"/>
                </a:lnTo>
                <a:lnTo>
                  <a:pt x="19" y="5"/>
                </a:lnTo>
                <a:lnTo>
                  <a:pt x="19" y="5"/>
                </a:lnTo>
                <a:lnTo>
                  <a:pt x="17" y="5"/>
                </a:lnTo>
                <a:lnTo>
                  <a:pt x="17" y="5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75" name="Freeform 1401">
            <a:extLst>
              <a:ext uri="{FF2B5EF4-FFF2-40B4-BE49-F238E27FC236}">
                <a16:creationId xmlns:a16="http://schemas.microsoft.com/office/drawing/2014/main" id="{5642D691-E42A-43A4-8DFA-3C58B5CA78B2}"/>
              </a:ext>
            </a:extLst>
          </p:cNvPr>
          <p:cNvSpPr>
            <a:spLocks/>
          </p:cNvSpPr>
          <p:nvPr/>
        </p:nvSpPr>
        <p:spPr bwMode="auto">
          <a:xfrm>
            <a:off x="8559243" y="5712008"/>
            <a:ext cx="23813" cy="57150"/>
          </a:xfrm>
          <a:custGeom>
            <a:avLst/>
            <a:gdLst>
              <a:gd name="T0" fmla="*/ 0 w 15"/>
              <a:gd name="T1" fmla="*/ 36 h 36"/>
              <a:gd name="T2" fmla="*/ 0 w 15"/>
              <a:gd name="T3" fmla="*/ 0 h 36"/>
              <a:gd name="T4" fmla="*/ 5 w 15"/>
              <a:gd name="T5" fmla="*/ 0 h 36"/>
              <a:gd name="T6" fmla="*/ 5 w 15"/>
              <a:gd name="T7" fmla="*/ 30 h 36"/>
              <a:gd name="T8" fmla="*/ 15 w 15"/>
              <a:gd name="T9" fmla="*/ 30 h 36"/>
              <a:gd name="T10" fmla="*/ 15 w 15"/>
              <a:gd name="T11" fmla="*/ 36 h 36"/>
              <a:gd name="T12" fmla="*/ 0 w 15"/>
              <a:gd name="T1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36">
                <a:moveTo>
                  <a:pt x="0" y="36"/>
                </a:moveTo>
                <a:lnTo>
                  <a:pt x="0" y="0"/>
                </a:lnTo>
                <a:lnTo>
                  <a:pt x="5" y="0"/>
                </a:lnTo>
                <a:lnTo>
                  <a:pt x="5" y="30"/>
                </a:lnTo>
                <a:lnTo>
                  <a:pt x="15" y="30"/>
                </a:lnTo>
                <a:lnTo>
                  <a:pt x="1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76" name="Freeform 1402">
            <a:extLst>
              <a:ext uri="{FF2B5EF4-FFF2-40B4-BE49-F238E27FC236}">
                <a16:creationId xmlns:a16="http://schemas.microsoft.com/office/drawing/2014/main" id="{D5493307-1B2E-47F9-9FF6-D25A264A7E97}"/>
              </a:ext>
            </a:extLst>
          </p:cNvPr>
          <p:cNvSpPr>
            <a:spLocks/>
          </p:cNvSpPr>
          <p:nvPr/>
        </p:nvSpPr>
        <p:spPr bwMode="auto">
          <a:xfrm>
            <a:off x="8587818" y="5727883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6 h 26"/>
              <a:gd name="T4" fmla="*/ 10 w 15"/>
              <a:gd name="T5" fmla="*/ 26 h 26"/>
              <a:gd name="T6" fmla="*/ 10 w 15"/>
              <a:gd name="T7" fmla="*/ 24 h 26"/>
              <a:gd name="T8" fmla="*/ 10 w 15"/>
              <a:gd name="T9" fmla="*/ 24 h 26"/>
              <a:gd name="T10" fmla="*/ 10 w 15"/>
              <a:gd name="T11" fmla="*/ 24 h 26"/>
              <a:gd name="T12" fmla="*/ 8 w 15"/>
              <a:gd name="T13" fmla="*/ 25 h 26"/>
              <a:gd name="T14" fmla="*/ 8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3 w 15"/>
              <a:gd name="T21" fmla="*/ 26 h 26"/>
              <a:gd name="T22" fmla="*/ 3 w 15"/>
              <a:gd name="T23" fmla="*/ 26 h 26"/>
              <a:gd name="T24" fmla="*/ 1 w 15"/>
              <a:gd name="T25" fmla="*/ 25 h 26"/>
              <a:gd name="T26" fmla="*/ 1 w 15"/>
              <a:gd name="T27" fmla="*/ 25 h 26"/>
              <a:gd name="T28" fmla="*/ 1 w 15"/>
              <a:gd name="T29" fmla="*/ 23 h 26"/>
              <a:gd name="T30" fmla="*/ 1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6 w 15"/>
              <a:gd name="T43" fmla="*/ 20 h 26"/>
              <a:gd name="T44" fmla="*/ 6 w 15"/>
              <a:gd name="T45" fmla="*/ 20 h 26"/>
              <a:gd name="T46" fmla="*/ 7 w 15"/>
              <a:gd name="T47" fmla="*/ 21 h 26"/>
              <a:gd name="T48" fmla="*/ 7 w 15"/>
              <a:gd name="T49" fmla="*/ 21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6"/>
                </a:lnTo>
                <a:lnTo>
                  <a:pt x="10" y="26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8" y="25"/>
                </a:lnTo>
                <a:lnTo>
                  <a:pt x="8" y="25"/>
                </a:lnTo>
                <a:lnTo>
                  <a:pt x="5" y="26"/>
                </a:lnTo>
                <a:lnTo>
                  <a:pt x="5" y="26"/>
                </a:lnTo>
                <a:lnTo>
                  <a:pt x="3" y="26"/>
                </a:lnTo>
                <a:lnTo>
                  <a:pt x="3" y="26"/>
                </a:lnTo>
                <a:lnTo>
                  <a:pt x="1" y="25"/>
                </a:lnTo>
                <a:lnTo>
                  <a:pt x="1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1"/>
                </a:lnTo>
                <a:lnTo>
                  <a:pt x="7" y="21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77" name="Freeform 1403">
            <a:extLst>
              <a:ext uri="{FF2B5EF4-FFF2-40B4-BE49-F238E27FC236}">
                <a16:creationId xmlns:a16="http://schemas.microsoft.com/office/drawing/2014/main" id="{B4108DD2-D019-4776-895B-DFC7D8312A1C}"/>
              </a:ext>
            </a:extLst>
          </p:cNvPr>
          <p:cNvSpPr>
            <a:spLocks/>
          </p:cNvSpPr>
          <p:nvPr/>
        </p:nvSpPr>
        <p:spPr bwMode="auto">
          <a:xfrm>
            <a:off x="8614805" y="5716771"/>
            <a:ext cx="15875" cy="52388"/>
          </a:xfrm>
          <a:custGeom>
            <a:avLst/>
            <a:gdLst>
              <a:gd name="T0" fmla="*/ 3 w 10"/>
              <a:gd name="T1" fmla="*/ 7 h 33"/>
              <a:gd name="T2" fmla="*/ 3 w 10"/>
              <a:gd name="T3" fmla="*/ 0 h 33"/>
              <a:gd name="T4" fmla="*/ 8 w 10"/>
              <a:gd name="T5" fmla="*/ 0 h 33"/>
              <a:gd name="T6" fmla="*/ 8 w 10"/>
              <a:gd name="T7" fmla="*/ 7 h 33"/>
              <a:gd name="T8" fmla="*/ 10 w 10"/>
              <a:gd name="T9" fmla="*/ 7 h 33"/>
              <a:gd name="T10" fmla="*/ 10 w 10"/>
              <a:gd name="T11" fmla="*/ 11 h 33"/>
              <a:gd name="T12" fmla="*/ 8 w 10"/>
              <a:gd name="T13" fmla="*/ 11 h 33"/>
              <a:gd name="T14" fmla="*/ 8 w 10"/>
              <a:gd name="T15" fmla="*/ 26 h 33"/>
              <a:gd name="T16" fmla="*/ 8 w 10"/>
              <a:gd name="T17" fmla="*/ 26 h 33"/>
              <a:gd name="T18" fmla="*/ 8 w 10"/>
              <a:gd name="T19" fmla="*/ 27 h 33"/>
              <a:gd name="T20" fmla="*/ 8 w 10"/>
              <a:gd name="T21" fmla="*/ 27 h 33"/>
              <a:gd name="T22" fmla="*/ 8 w 10"/>
              <a:gd name="T23" fmla="*/ 27 h 33"/>
              <a:gd name="T24" fmla="*/ 8 w 10"/>
              <a:gd name="T25" fmla="*/ 27 h 33"/>
              <a:gd name="T26" fmla="*/ 9 w 10"/>
              <a:gd name="T27" fmla="*/ 28 h 33"/>
              <a:gd name="T28" fmla="*/ 9 w 10"/>
              <a:gd name="T29" fmla="*/ 28 h 33"/>
              <a:gd name="T30" fmla="*/ 10 w 10"/>
              <a:gd name="T31" fmla="*/ 28 h 33"/>
              <a:gd name="T32" fmla="*/ 10 w 10"/>
              <a:gd name="T33" fmla="*/ 33 h 33"/>
              <a:gd name="T34" fmla="*/ 9 w 10"/>
              <a:gd name="T35" fmla="*/ 33 h 33"/>
              <a:gd name="T36" fmla="*/ 9 w 10"/>
              <a:gd name="T37" fmla="*/ 33 h 33"/>
              <a:gd name="T38" fmla="*/ 5 w 10"/>
              <a:gd name="T39" fmla="*/ 32 h 33"/>
              <a:gd name="T40" fmla="*/ 5 w 10"/>
              <a:gd name="T41" fmla="*/ 32 h 33"/>
              <a:gd name="T42" fmla="*/ 4 w 10"/>
              <a:gd name="T43" fmla="*/ 31 h 33"/>
              <a:gd name="T44" fmla="*/ 4 w 10"/>
              <a:gd name="T45" fmla="*/ 31 h 33"/>
              <a:gd name="T46" fmla="*/ 3 w 10"/>
              <a:gd name="T47" fmla="*/ 28 h 33"/>
              <a:gd name="T48" fmla="*/ 3 w 10"/>
              <a:gd name="T49" fmla="*/ 28 h 33"/>
              <a:gd name="T50" fmla="*/ 3 w 10"/>
              <a:gd name="T51" fmla="*/ 27 h 33"/>
              <a:gd name="T52" fmla="*/ 3 w 10"/>
              <a:gd name="T53" fmla="*/ 11 h 33"/>
              <a:gd name="T54" fmla="*/ 0 w 10"/>
              <a:gd name="T55" fmla="*/ 11 h 33"/>
              <a:gd name="T56" fmla="*/ 0 w 10"/>
              <a:gd name="T57" fmla="*/ 7 h 33"/>
              <a:gd name="T58" fmla="*/ 3 w 10"/>
              <a:gd name="T59" fmla="*/ 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" h="33">
                <a:moveTo>
                  <a:pt x="3" y="7"/>
                </a:moveTo>
                <a:lnTo>
                  <a:pt x="3" y="0"/>
                </a:lnTo>
                <a:lnTo>
                  <a:pt x="8" y="0"/>
                </a:lnTo>
                <a:lnTo>
                  <a:pt x="8" y="7"/>
                </a:lnTo>
                <a:lnTo>
                  <a:pt x="10" y="7"/>
                </a:lnTo>
                <a:lnTo>
                  <a:pt x="10" y="11"/>
                </a:lnTo>
                <a:lnTo>
                  <a:pt x="8" y="11"/>
                </a:lnTo>
                <a:lnTo>
                  <a:pt x="8" y="26"/>
                </a:lnTo>
                <a:lnTo>
                  <a:pt x="8" y="26"/>
                </a:lnTo>
                <a:lnTo>
                  <a:pt x="8" y="27"/>
                </a:lnTo>
                <a:lnTo>
                  <a:pt x="8" y="27"/>
                </a:lnTo>
                <a:lnTo>
                  <a:pt x="8" y="27"/>
                </a:lnTo>
                <a:lnTo>
                  <a:pt x="8" y="27"/>
                </a:lnTo>
                <a:lnTo>
                  <a:pt x="9" y="28"/>
                </a:lnTo>
                <a:lnTo>
                  <a:pt x="9" y="28"/>
                </a:lnTo>
                <a:lnTo>
                  <a:pt x="10" y="28"/>
                </a:lnTo>
                <a:lnTo>
                  <a:pt x="10" y="33"/>
                </a:lnTo>
                <a:lnTo>
                  <a:pt x="9" y="33"/>
                </a:lnTo>
                <a:lnTo>
                  <a:pt x="9" y="33"/>
                </a:lnTo>
                <a:lnTo>
                  <a:pt x="5" y="32"/>
                </a:lnTo>
                <a:lnTo>
                  <a:pt x="5" y="32"/>
                </a:lnTo>
                <a:lnTo>
                  <a:pt x="4" y="31"/>
                </a:lnTo>
                <a:lnTo>
                  <a:pt x="4" y="31"/>
                </a:lnTo>
                <a:lnTo>
                  <a:pt x="3" y="28"/>
                </a:lnTo>
                <a:lnTo>
                  <a:pt x="3" y="28"/>
                </a:lnTo>
                <a:lnTo>
                  <a:pt x="3" y="27"/>
                </a:lnTo>
                <a:lnTo>
                  <a:pt x="3" y="11"/>
                </a:lnTo>
                <a:lnTo>
                  <a:pt x="0" y="11"/>
                </a:lnTo>
                <a:lnTo>
                  <a:pt x="0" y="7"/>
                </a:lnTo>
                <a:lnTo>
                  <a:pt x="3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78" name="Freeform 1404">
            <a:extLst>
              <a:ext uri="{FF2B5EF4-FFF2-40B4-BE49-F238E27FC236}">
                <a16:creationId xmlns:a16="http://schemas.microsoft.com/office/drawing/2014/main" id="{2FE7D5BD-8010-42E9-B8CF-94533ADC17BC}"/>
              </a:ext>
            </a:extLst>
          </p:cNvPr>
          <p:cNvSpPr>
            <a:spLocks noEditPoints="1"/>
          </p:cNvSpPr>
          <p:nvPr/>
        </p:nvSpPr>
        <p:spPr bwMode="auto">
          <a:xfrm>
            <a:off x="8635443" y="5727883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9 h 26"/>
              <a:gd name="T6" fmla="*/ 5 w 15"/>
              <a:gd name="T7" fmla="*/ 19 h 26"/>
              <a:gd name="T8" fmla="*/ 5 w 15"/>
              <a:gd name="T9" fmla="*/ 20 h 26"/>
              <a:gd name="T10" fmla="*/ 5 w 15"/>
              <a:gd name="T11" fmla="*/ 20 h 26"/>
              <a:gd name="T12" fmla="*/ 7 w 15"/>
              <a:gd name="T13" fmla="*/ 21 h 26"/>
              <a:gd name="T14" fmla="*/ 7 w 15"/>
              <a:gd name="T15" fmla="*/ 21 h 26"/>
              <a:gd name="T16" fmla="*/ 8 w 15"/>
              <a:gd name="T17" fmla="*/ 20 h 26"/>
              <a:gd name="T18" fmla="*/ 8 w 15"/>
              <a:gd name="T19" fmla="*/ 20 h 26"/>
              <a:gd name="T20" fmla="*/ 10 w 15"/>
              <a:gd name="T21" fmla="*/ 19 h 26"/>
              <a:gd name="T22" fmla="*/ 15 w 15"/>
              <a:gd name="T23" fmla="*/ 19 h 26"/>
              <a:gd name="T24" fmla="*/ 15 w 15"/>
              <a:gd name="T25" fmla="*/ 19 h 26"/>
              <a:gd name="T26" fmla="*/ 13 w 15"/>
              <a:gd name="T27" fmla="*/ 21 h 26"/>
              <a:gd name="T28" fmla="*/ 12 w 15"/>
              <a:gd name="T29" fmla="*/ 24 h 26"/>
              <a:gd name="T30" fmla="*/ 12 w 15"/>
              <a:gd name="T31" fmla="*/ 24 h 26"/>
              <a:gd name="T32" fmla="*/ 10 w 15"/>
              <a:gd name="T33" fmla="*/ 25 h 26"/>
              <a:gd name="T34" fmla="*/ 10 w 15"/>
              <a:gd name="T35" fmla="*/ 25 h 26"/>
              <a:gd name="T36" fmla="*/ 7 w 15"/>
              <a:gd name="T37" fmla="*/ 26 h 26"/>
              <a:gd name="T38" fmla="*/ 7 w 15"/>
              <a:gd name="T39" fmla="*/ 26 h 26"/>
              <a:gd name="T40" fmla="*/ 2 w 15"/>
              <a:gd name="T41" fmla="*/ 25 h 26"/>
              <a:gd name="T42" fmla="*/ 2 w 15"/>
              <a:gd name="T43" fmla="*/ 25 h 26"/>
              <a:gd name="T44" fmla="*/ 0 w 15"/>
              <a:gd name="T45" fmla="*/ 23 h 26"/>
              <a:gd name="T46" fmla="*/ 0 w 15"/>
              <a:gd name="T47" fmla="*/ 23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8 h 26"/>
              <a:gd name="T54" fmla="*/ 0 w 15"/>
              <a:gd name="T55" fmla="*/ 9 h 26"/>
              <a:gd name="T56" fmla="*/ 0 w 15"/>
              <a:gd name="T57" fmla="*/ 9 h 26"/>
              <a:gd name="T58" fmla="*/ 0 w 15"/>
              <a:gd name="T59" fmla="*/ 6 h 26"/>
              <a:gd name="T60" fmla="*/ 0 w 15"/>
              <a:gd name="T61" fmla="*/ 6 h 26"/>
              <a:gd name="T62" fmla="*/ 0 w 15"/>
              <a:gd name="T63" fmla="*/ 4 h 26"/>
              <a:gd name="T64" fmla="*/ 0 w 15"/>
              <a:gd name="T65" fmla="*/ 4 h 26"/>
              <a:gd name="T66" fmla="*/ 2 w 15"/>
              <a:gd name="T67" fmla="*/ 1 h 26"/>
              <a:gd name="T68" fmla="*/ 2 w 15"/>
              <a:gd name="T69" fmla="*/ 1 h 26"/>
              <a:gd name="T70" fmla="*/ 7 w 15"/>
              <a:gd name="T71" fmla="*/ 0 h 26"/>
              <a:gd name="T72" fmla="*/ 7 w 15"/>
              <a:gd name="T73" fmla="*/ 0 h 26"/>
              <a:gd name="T74" fmla="*/ 10 w 15"/>
              <a:gd name="T75" fmla="*/ 1 h 26"/>
              <a:gd name="T76" fmla="*/ 10 w 15"/>
              <a:gd name="T77" fmla="*/ 1 h 26"/>
              <a:gd name="T78" fmla="*/ 12 w 15"/>
              <a:gd name="T79" fmla="*/ 3 h 26"/>
              <a:gd name="T80" fmla="*/ 12 w 15"/>
              <a:gd name="T81" fmla="*/ 3 h 26"/>
              <a:gd name="T82" fmla="*/ 13 w 15"/>
              <a:gd name="T83" fmla="*/ 5 h 26"/>
              <a:gd name="T84" fmla="*/ 15 w 15"/>
              <a:gd name="T85" fmla="*/ 8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8 h 26"/>
              <a:gd name="T94" fmla="*/ 10 w 15"/>
              <a:gd name="T95" fmla="*/ 8 h 26"/>
              <a:gd name="T96" fmla="*/ 8 w 15"/>
              <a:gd name="T97" fmla="*/ 6 h 26"/>
              <a:gd name="T98" fmla="*/ 8 w 15"/>
              <a:gd name="T99" fmla="*/ 6 h 26"/>
              <a:gd name="T100" fmla="*/ 7 w 15"/>
              <a:gd name="T101" fmla="*/ 5 h 26"/>
              <a:gd name="T102" fmla="*/ 7 w 15"/>
              <a:gd name="T103" fmla="*/ 5 h 26"/>
              <a:gd name="T104" fmla="*/ 5 w 15"/>
              <a:gd name="T105" fmla="*/ 6 h 26"/>
              <a:gd name="T106" fmla="*/ 5 w 15"/>
              <a:gd name="T107" fmla="*/ 6 h 26"/>
              <a:gd name="T108" fmla="*/ 5 w 15"/>
              <a:gd name="T109" fmla="*/ 8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9"/>
                </a:lnTo>
                <a:lnTo>
                  <a:pt x="5" y="19"/>
                </a:lnTo>
                <a:lnTo>
                  <a:pt x="5" y="20"/>
                </a:lnTo>
                <a:lnTo>
                  <a:pt x="5" y="20"/>
                </a:lnTo>
                <a:lnTo>
                  <a:pt x="7" y="21"/>
                </a:lnTo>
                <a:lnTo>
                  <a:pt x="7" y="21"/>
                </a:lnTo>
                <a:lnTo>
                  <a:pt x="8" y="20"/>
                </a:lnTo>
                <a:lnTo>
                  <a:pt x="8" y="20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3" y="21"/>
                </a:lnTo>
                <a:lnTo>
                  <a:pt x="12" y="24"/>
                </a:lnTo>
                <a:lnTo>
                  <a:pt x="12" y="24"/>
                </a:lnTo>
                <a:lnTo>
                  <a:pt x="10" y="25"/>
                </a:lnTo>
                <a:lnTo>
                  <a:pt x="10" y="25"/>
                </a:lnTo>
                <a:lnTo>
                  <a:pt x="7" y="26"/>
                </a:lnTo>
                <a:lnTo>
                  <a:pt x="7" y="26"/>
                </a:lnTo>
                <a:lnTo>
                  <a:pt x="2" y="25"/>
                </a:lnTo>
                <a:lnTo>
                  <a:pt x="2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3"/>
                </a:lnTo>
                <a:lnTo>
                  <a:pt x="12" y="3"/>
                </a:lnTo>
                <a:lnTo>
                  <a:pt x="13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8"/>
                </a:lnTo>
                <a:lnTo>
                  <a:pt x="10" y="8"/>
                </a:lnTo>
                <a:lnTo>
                  <a:pt x="8" y="6"/>
                </a:lnTo>
                <a:lnTo>
                  <a:pt x="8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79" name="Freeform 1405">
            <a:extLst>
              <a:ext uri="{FF2B5EF4-FFF2-40B4-BE49-F238E27FC236}">
                <a16:creationId xmlns:a16="http://schemas.microsoft.com/office/drawing/2014/main" id="{C6D5DA25-0716-44FD-9094-80B0F38F3132}"/>
              </a:ext>
            </a:extLst>
          </p:cNvPr>
          <p:cNvSpPr>
            <a:spLocks/>
          </p:cNvSpPr>
          <p:nvPr/>
        </p:nvSpPr>
        <p:spPr bwMode="auto">
          <a:xfrm>
            <a:off x="8660843" y="5716771"/>
            <a:ext cx="15875" cy="52388"/>
          </a:xfrm>
          <a:custGeom>
            <a:avLst/>
            <a:gdLst>
              <a:gd name="T0" fmla="*/ 2 w 10"/>
              <a:gd name="T1" fmla="*/ 7 h 33"/>
              <a:gd name="T2" fmla="*/ 2 w 10"/>
              <a:gd name="T3" fmla="*/ 0 h 33"/>
              <a:gd name="T4" fmla="*/ 7 w 10"/>
              <a:gd name="T5" fmla="*/ 0 h 33"/>
              <a:gd name="T6" fmla="*/ 7 w 10"/>
              <a:gd name="T7" fmla="*/ 7 h 33"/>
              <a:gd name="T8" fmla="*/ 10 w 10"/>
              <a:gd name="T9" fmla="*/ 7 h 33"/>
              <a:gd name="T10" fmla="*/ 10 w 10"/>
              <a:gd name="T11" fmla="*/ 11 h 33"/>
              <a:gd name="T12" fmla="*/ 7 w 10"/>
              <a:gd name="T13" fmla="*/ 11 h 33"/>
              <a:gd name="T14" fmla="*/ 7 w 10"/>
              <a:gd name="T15" fmla="*/ 26 h 33"/>
              <a:gd name="T16" fmla="*/ 7 w 10"/>
              <a:gd name="T17" fmla="*/ 26 h 33"/>
              <a:gd name="T18" fmla="*/ 7 w 10"/>
              <a:gd name="T19" fmla="*/ 27 h 33"/>
              <a:gd name="T20" fmla="*/ 7 w 10"/>
              <a:gd name="T21" fmla="*/ 27 h 33"/>
              <a:gd name="T22" fmla="*/ 7 w 10"/>
              <a:gd name="T23" fmla="*/ 27 h 33"/>
              <a:gd name="T24" fmla="*/ 7 w 10"/>
              <a:gd name="T25" fmla="*/ 27 h 33"/>
              <a:gd name="T26" fmla="*/ 9 w 10"/>
              <a:gd name="T27" fmla="*/ 28 h 33"/>
              <a:gd name="T28" fmla="*/ 9 w 10"/>
              <a:gd name="T29" fmla="*/ 28 h 33"/>
              <a:gd name="T30" fmla="*/ 10 w 10"/>
              <a:gd name="T31" fmla="*/ 28 h 33"/>
              <a:gd name="T32" fmla="*/ 10 w 10"/>
              <a:gd name="T33" fmla="*/ 33 h 33"/>
              <a:gd name="T34" fmla="*/ 9 w 10"/>
              <a:gd name="T35" fmla="*/ 33 h 33"/>
              <a:gd name="T36" fmla="*/ 9 w 10"/>
              <a:gd name="T37" fmla="*/ 33 h 33"/>
              <a:gd name="T38" fmla="*/ 5 w 10"/>
              <a:gd name="T39" fmla="*/ 32 h 33"/>
              <a:gd name="T40" fmla="*/ 5 w 10"/>
              <a:gd name="T41" fmla="*/ 32 h 33"/>
              <a:gd name="T42" fmla="*/ 4 w 10"/>
              <a:gd name="T43" fmla="*/ 31 h 33"/>
              <a:gd name="T44" fmla="*/ 4 w 10"/>
              <a:gd name="T45" fmla="*/ 31 h 33"/>
              <a:gd name="T46" fmla="*/ 2 w 10"/>
              <a:gd name="T47" fmla="*/ 28 h 33"/>
              <a:gd name="T48" fmla="*/ 2 w 10"/>
              <a:gd name="T49" fmla="*/ 28 h 33"/>
              <a:gd name="T50" fmla="*/ 2 w 10"/>
              <a:gd name="T51" fmla="*/ 27 h 33"/>
              <a:gd name="T52" fmla="*/ 2 w 10"/>
              <a:gd name="T53" fmla="*/ 11 h 33"/>
              <a:gd name="T54" fmla="*/ 0 w 10"/>
              <a:gd name="T55" fmla="*/ 11 h 33"/>
              <a:gd name="T56" fmla="*/ 0 w 10"/>
              <a:gd name="T57" fmla="*/ 7 h 33"/>
              <a:gd name="T58" fmla="*/ 2 w 10"/>
              <a:gd name="T59" fmla="*/ 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" h="33">
                <a:moveTo>
                  <a:pt x="2" y="7"/>
                </a:moveTo>
                <a:lnTo>
                  <a:pt x="2" y="0"/>
                </a:lnTo>
                <a:lnTo>
                  <a:pt x="7" y="0"/>
                </a:lnTo>
                <a:lnTo>
                  <a:pt x="7" y="7"/>
                </a:lnTo>
                <a:lnTo>
                  <a:pt x="10" y="7"/>
                </a:lnTo>
                <a:lnTo>
                  <a:pt x="10" y="11"/>
                </a:lnTo>
                <a:lnTo>
                  <a:pt x="7" y="11"/>
                </a:lnTo>
                <a:lnTo>
                  <a:pt x="7" y="26"/>
                </a:lnTo>
                <a:lnTo>
                  <a:pt x="7" y="26"/>
                </a:lnTo>
                <a:lnTo>
                  <a:pt x="7" y="27"/>
                </a:lnTo>
                <a:lnTo>
                  <a:pt x="7" y="27"/>
                </a:lnTo>
                <a:lnTo>
                  <a:pt x="7" y="27"/>
                </a:lnTo>
                <a:lnTo>
                  <a:pt x="7" y="27"/>
                </a:lnTo>
                <a:lnTo>
                  <a:pt x="9" y="28"/>
                </a:lnTo>
                <a:lnTo>
                  <a:pt x="9" y="28"/>
                </a:lnTo>
                <a:lnTo>
                  <a:pt x="10" y="28"/>
                </a:lnTo>
                <a:lnTo>
                  <a:pt x="10" y="33"/>
                </a:lnTo>
                <a:lnTo>
                  <a:pt x="9" y="33"/>
                </a:lnTo>
                <a:lnTo>
                  <a:pt x="9" y="33"/>
                </a:lnTo>
                <a:lnTo>
                  <a:pt x="5" y="32"/>
                </a:lnTo>
                <a:lnTo>
                  <a:pt x="5" y="32"/>
                </a:lnTo>
                <a:lnTo>
                  <a:pt x="4" y="31"/>
                </a:lnTo>
                <a:lnTo>
                  <a:pt x="4" y="31"/>
                </a:lnTo>
                <a:lnTo>
                  <a:pt x="2" y="28"/>
                </a:lnTo>
                <a:lnTo>
                  <a:pt x="2" y="28"/>
                </a:lnTo>
                <a:lnTo>
                  <a:pt x="2" y="27"/>
                </a:lnTo>
                <a:lnTo>
                  <a:pt x="2" y="11"/>
                </a:lnTo>
                <a:lnTo>
                  <a:pt x="0" y="11"/>
                </a:lnTo>
                <a:lnTo>
                  <a:pt x="0" y="7"/>
                </a:lnTo>
                <a:lnTo>
                  <a:pt x="2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80" name="Freeform 1406">
            <a:extLst>
              <a:ext uri="{FF2B5EF4-FFF2-40B4-BE49-F238E27FC236}">
                <a16:creationId xmlns:a16="http://schemas.microsoft.com/office/drawing/2014/main" id="{CF4E747E-EE90-4FC3-9E7A-A7706A3702B5}"/>
              </a:ext>
            </a:extLst>
          </p:cNvPr>
          <p:cNvSpPr>
            <a:spLocks noEditPoints="1"/>
          </p:cNvSpPr>
          <p:nvPr/>
        </p:nvSpPr>
        <p:spPr bwMode="auto">
          <a:xfrm>
            <a:off x="8681480" y="5712008"/>
            <a:ext cx="7938" cy="57150"/>
          </a:xfrm>
          <a:custGeom>
            <a:avLst/>
            <a:gdLst>
              <a:gd name="T0" fmla="*/ 0 w 5"/>
              <a:gd name="T1" fmla="*/ 5 h 36"/>
              <a:gd name="T2" fmla="*/ 0 w 5"/>
              <a:gd name="T3" fmla="*/ 0 h 36"/>
              <a:gd name="T4" fmla="*/ 5 w 5"/>
              <a:gd name="T5" fmla="*/ 0 h 36"/>
              <a:gd name="T6" fmla="*/ 5 w 5"/>
              <a:gd name="T7" fmla="*/ 5 h 36"/>
              <a:gd name="T8" fmla="*/ 0 w 5"/>
              <a:gd name="T9" fmla="*/ 5 h 36"/>
              <a:gd name="T10" fmla="*/ 0 w 5"/>
              <a:gd name="T11" fmla="*/ 36 h 36"/>
              <a:gd name="T12" fmla="*/ 0 w 5"/>
              <a:gd name="T13" fmla="*/ 10 h 36"/>
              <a:gd name="T14" fmla="*/ 5 w 5"/>
              <a:gd name="T15" fmla="*/ 10 h 36"/>
              <a:gd name="T16" fmla="*/ 5 w 5"/>
              <a:gd name="T17" fmla="*/ 36 h 36"/>
              <a:gd name="T18" fmla="*/ 0 w 5"/>
              <a:gd name="T1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6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6"/>
                </a:moveTo>
                <a:lnTo>
                  <a:pt x="0" y="10"/>
                </a:lnTo>
                <a:lnTo>
                  <a:pt x="5" y="10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81" name="Freeform 1407">
            <a:extLst>
              <a:ext uri="{FF2B5EF4-FFF2-40B4-BE49-F238E27FC236}">
                <a16:creationId xmlns:a16="http://schemas.microsoft.com/office/drawing/2014/main" id="{41D4EC65-1602-4B52-9394-36608426C71E}"/>
              </a:ext>
            </a:extLst>
          </p:cNvPr>
          <p:cNvSpPr>
            <a:spLocks/>
          </p:cNvSpPr>
          <p:nvPr/>
        </p:nvSpPr>
        <p:spPr bwMode="auto">
          <a:xfrm>
            <a:off x="8694180" y="5727883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6 h 26"/>
              <a:gd name="T4" fmla="*/ 10 w 15"/>
              <a:gd name="T5" fmla="*/ 26 h 26"/>
              <a:gd name="T6" fmla="*/ 10 w 15"/>
              <a:gd name="T7" fmla="*/ 24 h 26"/>
              <a:gd name="T8" fmla="*/ 10 w 15"/>
              <a:gd name="T9" fmla="*/ 24 h 26"/>
              <a:gd name="T10" fmla="*/ 10 w 15"/>
              <a:gd name="T11" fmla="*/ 24 h 26"/>
              <a:gd name="T12" fmla="*/ 9 w 15"/>
              <a:gd name="T13" fmla="*/ 25 h 26"/>
              <a:gd name="T14" fmla="*/ 9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4 w 15"/>
              <a:gd name="T21" fmla="*/ 26 h 26"/>
              <a:gd name="T22" fmla="*/ 4 w 15"/>
              <a:gd name="T23" fmla="*/ 26 h 26"/>
              <a:gd name="T24" fmla="*/ 3 w 15"/>
              <a:gd name="T25" fmla="*/ 25 h 26"/>
              <a:gd name="T26" fmla="*/ 3 w 15"/>
              <a:gd name="T27" fmla="*/ 25 h 26"/>
              <a:gd name="T28" fmla="*/ 2 w 15"/>
              <a:gd name="T29" fmla="*/ 23 h 26"/>
              <a:gd name="T30" fmla="*/ 2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7 w 15"/>
              <a:gd name="T43" fmla="*/ 20 h 26"/>
              <a:gd name="T44" fmla="*/ 7 w 15"/>
              <a:gd name="T45" fmla="*/ 20 h 26"/>
              <a:gd name="T46" fmla="*/ 8 w 15"/>
              <a:gd name="T47" fmla="*/ 21 h 26"/>
              <a:gd name="T48" fmla="*/ 8 w 15"/>
              <a:gd name="T49" fmla="*/ 21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6"/>
                </a:lnTo>
                <a:lnTo>
                  <a:pt x="10" y="26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9" y="25"/>
                </a:lnTo>
                <a:lnTo>
                  <a:pt x="9" y="25"/>
                </a:lnTo>
                <a:lnTo>
                  <a:pt x="5" y="26"/>
                </a:lnTo>
                <a:lnTo>
                  <a:pt x="5" y="26"/>
                </a:lnTo>
                <a:lnTo>
                  <a:pt x="4" y="26"/>
                </a:lnTo>
                <a:lnTo>
                  <a:pt x="4" y="26"/>
                </a:lnTo>
                <a:lnTo>
                  <a:pt x="3" y="25"/>
                </a:lnTo>
                <a:lnTo>
                  <a:pt x="3" y="25"/>
                </a:lnTo>
                <a:lnTo>
                  <a:pt x="2" y="23"/>
                </a:lnTo>
                <a:lnTo>
                  <a:pt x="2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8" y="21"/>
                </a:ln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82" name="Freeform 1408">
            <a:extLst>
              <a:ext uri="{FF2B5EF4-FFF2-40B4-BE49-F238E27FC236}">
                <a16:creationId xmlns:a16="http://schemas.microsoft.com/office/drawing/2014/main" id="{C0CA76E3-00D6-4513-81AE-C95E169D9B1D}"/>
              </a:ext>
            </a:extLst>
          </p:cNvPr>
          <p:cNvSpPr>
            <a:spLocks/>
          </p:cNvSpPr>
          <p:nvPr/>
        </p:nvSpPr>
        <p:spPr bwMode="auto">
          <a:xfrm>
            <a:off x="8725930" y="5727883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0 h 26"/>
              <a:gd name="T4" fmla="*/ 5 w 25"/>
              <a:gd name="T5" fmla="*/ 0 h 26"/>
              <a:gd name="T6" fmla="*/ 5 w 25"/>
              <a:gd name="T7" fmla="*/ 3 h 26"/>
              <a:gd name="T8" fmla="*/ 5 w 25"/>
              <a:gd name="T9" fmla="*/ 3 h 26"/>
              <a:gd name="T10" fmla="*/ 5 w 25"/>
              <a:gd name="T11" fmla="*/ 3 h 26"/>
              <a:gd name="T12" fmla="*/ 8 w 25"/>
              <a:gd name="T13" fmla="*/ 1 h 26"/>
              <a:gd name="T14" fmla="*/ 8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3 w 25"/>
              <a:gd name="T21" fmla="*/ 1 h 26"/>
              <a:gd name="T22" fmla="*/ 13 w 25"/>
              <a:gd name="T23" fmla="*/ 1 h 26"/>
              <a:gd name="T24" fmla="*/ 14 w 25"/>
              <a:gd name="T25" fmla="*/ 3 h 26"/>
              <a:gd name="T26" fmla="*/ 14 w 25"/>
              <a:gd name="T27" fmla="*/ 3 h 26"/>
              <a:gd name="T28" fmla="*/ 17 w 25"/>
              <a:gd name="T29" fmla="*/ 1 h 26"/>
              <a:gd name="T30" fmla="*/ 17 w 25"/>
              <a:gd name="T31" fmla="*/ 1 h 26"/>
              <a:gd name="T32" fmla="*/ 20 w 25"/>
              <a:gd name="T33" fmla="*/ 0 h 26"/>
              <a:gd name="T34" fmla="*/ 20 w 25"/>
              <a:gd name="T35" fmla="*/ 0 h 26"/>
              <a:gd name="T36" fmla="*/ 22 w 25"/>
              <a:gd name="T37" fmla="*/ 0 h 26"/>
              <a:gd name="T38" fmla="*/ 22 w 25"/>
              <a:gd name="T39" fmla="*/ 0 h 26"/>
              <a:gd name="T40" fmla="*/ 24 w 25"/>
              <a:gd name="T41" fmla="*/ 1 h 26"/>
              <a:gd name="T42" fmla="*/ 24 w 25"/>
              <a:gd name="T43" fmla="*/ 1 h 26"/>
              <a:gd name="T44" fmla="*/ 25 w 25"/>
              <a:gd name="T45" fmla="*/ 4 h 26"/>
              <a:gd name="T46" fmla="*/ 25 w 25"/>
              <a:gd name="T47" fmla="*/ 4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9 h 26"/>
              <a:gd name="T56" fmla="*/ 20 w 25"/>
              <a:gd name="T57" fmla="*/ 9 h 26"/>
              <a:gd name="T58" fmla="*/ 20 w 25"/>
              <a:gd name="T59" fmla="*/ 6 h 26"/>
              <a:gd name="T60" fmla="*/ 20 w 25"/>
              <a:gd name="T61" fmla="*/ 6 h 26"/>
              <a:gd name="T62" fmla="*/ 18 w 25"/>
              <a:gd name="T63" fmla="*/ 5 h 26"/>
              <a:gd name="T64" fmla="*/ 18 w 25"/>
              <a:gd name="T65" fmla="*/ 5 h 26"/>
              <a:gd name="T66" fmla="*/ 15 w 25"/>
              <a:gd name="T67" fmla="*/ 6 h 26"/>
              <a:gd name="T68" fmla="*/ 15 w 25"/>
              <a:gd name="T69" fmla="*/ 6 h 26"/>
              <a:gd name="T70" fmla="*/ 15 w 25"/>
              <a:gd name="T71" fmla="*/ 9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9 h 26"/>
              <a:gd name="T78" fmla="*/ 10 w 25"/>
              <a:gd name="T79" fmla="*/ 9 h 26"/>
              <a:gd name="T80" fmla="*/ 9 w 25"/>
              <a:gd name="T81" fmla="*/ 6 h 26"/>
              <a:gd name="T82" fmla="*/ 9 w 25"/>
              <a:gd name="T83" fmla="*/ 6 h 26"/>
              <a:gd name="T84" fmla="*/ 8 w 25"/>
              <a:gd name="T85" fmla="*/ 5 h 26"/>
              <a:gd name="T86" fmla="*/ 8 w 25"/>
              <a:gd name="T87" fmla="*/ 5 h 26"/>
              <a:gd name="T88" fmla="*/ 5 w 25"/>
              <a:gd name="T89" fmla="*/ 6 h 26"/>
              <a:gd name="T90" fmla="*/ 5 w 25"/>
              <a:gd name="T91" fmla="*/ 6 h 26"/>
              <a:gd name="T92" fmla="*/ 5 w 25"/>
              <a:gd name="T93" fmla="*/ 9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8" y="1"/>
                </a:lnTo>
                <a:lnTo>
                  <a:pt x="8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4" y="3"/>
                </a:lnTo>
                <a:lnTo>
                  <a:pt x="14" y="3"/>
                </a:lnTo>
                <a:lnTo>
                  <a:pt x="17" y="1"/>
                </a:lnTo>
                <a:lnTo>
                  <a:pt x="17" y="1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1"/>
                </a:lnTo>
                <a:lnTo>
                  <a:pt x="24" y="1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20" y="6"/>
                </a:lnTo>
                <a:lnTo>
                  <a:pt x="20" y="6"/>
                </a:lnTo>
                <a:lnTo>
                  <a:pt x="18" y="5"/>
                </a:lnTo>
                <a:lnTo>
                  <a:pt x="18" y="5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83" name="Freeform 1409">
            <a:extLst>
              <a:ext uri="{FF2B5EF4-FFF2-40B4-BE49-F238E27FC236}">
                <a16:creationId xmlns:a16="http://schemas.microsoft.com/office/drawing/2014/main" id="{F4935E7B-A47E-4D36-9FEF-E4ABBF08BA56}"/>
              </a:ext>
            </a:extLst>
          </p:cNvPr>
          <p:cNvSpPr>
            <a:spLocks/>
          </p:cNvSpPr>
          <p:nvPr/>
        </p:nvSpPr>
        <p:spPr bwMode="auto">
          <a:xfrm>
            <a:off x="8513205" y="6224771"/>
            <a:ext cx="23813" cy="55563"/>
          </a:xfrm>
          <a:custGeom>
            <a:avLst/>
            <a:gdLst>
              <a:gd name="T0" fmla="*/ 0 w 15"/>
              <a:gd name="T1" fmla="*/ 35 h 35"/>
              <a:gd name="T2" fmla="*/ 0 w 15"/>
              <a:gd name="T3" fmla="*/ 0 h 35"/>
              <a:gd name="T4" fmla="*/ 5 w 15"/>
              <a:gd name="T5" fmla="*/ 0 h 35"/>
              <a:gd name="T6" fmla="*/ 5 w 15"/>
              <a:gd name="T7" fmla="*/ 30 h 35"/>
              <a:gd name="T8" fmla="*/ 15 w 15"/>
              <a:gd name="T9" fmla="*/ 30 h 35"/>
              <a:gd name="T10" fmla="*/ 15 w 15"/>
              <a:gd name="T11" fmla="*/ 35 h 35"/>
              <a:gd name="T12" fmla="*/ 0 w 15"/>
              <a:gd name="T13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35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5" y="30"/>
                </a:lnTo>
                <a:lnTo>
                  <a:pt x="15" y="30"/>
                </a:lnTo>
                <a:lnTo>
                  <a:pt x="1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84" name="Freeform 1410">
            <a:extLst>
              <a:ext uri="{FF2B5EF4-FFF2-40B4-BE49-F238E27FC236}">
                <a16:creationId xmlns:a16="http://schemas.microsoft.com/office/drawing/2014/main" id="{4F842CC5-1DFC-4E54-9304-B934279D3623}"/>
              </a:ext>
            </a:extLst>
          </p:cNvPr>
          <p:cNvSpPr>
            <a:spLocks noEditPoints="1"/>
          </p:cNvSpPr>
          <p:nvPr/>
        </p:nvSpPr>
        <p:spPr bwMode="auto">
          <a:xfrm>
            <a:off x="8541780" y="6240646"/>
            <a:ext cx="23813" cy="39688"/>
          </a:xfrm>
          <a:custGeom>
            <a:avLst/>
            <a:gdLst>
              <a:gd name="T0" fmla="*/ 10 w 15"/>
              <a:gd name="T1" fmla="*/ 22 h 25"/>
              <a:gd name="T2" fmla="*/ 10 w 15"/>
              <a:gd name="T3" fmla="*/ 22 h 25"/>
              <a:gd name="T4" fmla="*/ 7 w 15"/>
              <a:gd name="T5" fmla="*/ 25 h 25"/>
              <a:gd name="T6" fmla="*/ 5 w 15"/>
              <a:gd name="T7" fmla="*/ 25 h 25"/>
              <a:gd name="T8" fmla="*/ 3 w 15"/>
              <a:gd name="T9" fmla="*/ 25 h 25"/>
              <a:gd name="T10" fmla="*/ 1 w 15"/>
              <a:gd name="T11" fmla="*/ 24 h 25"/>
              <a:gd name="T12" fmla="*/ 0 w 15"/>
              <a:gd name="T13" fmla="*/ 22 h 25"/>
              <a:gd name="T14" fmla="*/ 0 w 15"/>
              <a:gd name="T15" fmla="*/ 19 h 25"/>
              <a:gd name="T16" fmla="*/ 0 w 15"/>
              <a:gd name="T17" fmla="*/ 15 h 25"/>
              <a:gd name="T18" fmla="*/ 1 w 15"/>
              <a:gd name="T19" fmla="*/ 12 h 25"/>
              <a:gd name="T20" fmla="*/ 3 w 15"/>
              <a:gd name="T21" fmla="*/ 11 h 25"/>
              <a:gd name="T22" fmla="*/ 7 w 15"/>
              <a:gd name="T23" fmla="*/ 10 h 25"/>
              <a:gd name="T24" fmla="*/ 8 w 15"/>
              <a:gd name="T25" fmla="*/ 10 h 25"/>
              <a:gd name="T26" fmla="*/ 8 w 15"/>
              <a:gd name="T27" fmla="*/ 10 h 25"/>
              <a:gd name="T28" fmla="*/ 8 w 15"/>
              <a:gd name="T29" fmla="*/ 10 h 25"/>
              <a:gd name="T30" fmla="*/ 10 w 15"/>
              <a:gd name="T31" fmla="*/ 7 h 25"/>
              <a:gd name="T32" fmla="*/ 10 w 15"/>
              <a:gd name="T33" fmla="*/ 5 h 25"/>
              <a:gd name="T34" fmla="*/ 7 w 15"/>
              <a:gd name="T35" fmla="*/ 5 h 25"/>
              <a:gd name="T36" fmla="*/ 6 w 15"/>
              <a:gd name="T37" fmla="*/ 5 h 25"/>
              <a:gd name="T38" fmla="*/ 5 w 15"/>
              <a:gd name="T39" fmla="*/ 7 h 25"/>
              <a:gd name="T40" fmla="*/ 0 w 15"/>
              <a:gd name="T41" fmla="*/ 7 h 25"/>
              <a:gd name="T42" fmla="*/ 2 w 15"/>
              <a:gd name="T43" fmla="*/ 1 h 25"/>
              <a:gd name="T44" fmla="*/ 5 w 15"/>
              <a:gd name="T45" fmla="*/ 0 h 25"/>
              <a:gd name="T46" fmla="*/ 7 w 15"/>
              <a:gd name="T47" fmla="*/ 0 h 25"/>
              <a:gd name="T48" fmla="*/ 10 w 15"/>
              <a:gd name="T49" fmla="*/ 0 h 25"/>
              <a:gd name="T50" fmla="*/ 12 w 15"/>
              <a:gd name="T51" fmla="*/ 1 h 25"/>
              <a:gd name="T52" fmla="*/ 15 w 15"/>
              <a:gd name="T53" fmla="*/ 4 h 25"/>
              <a:gd name="T54" fmla="*/ 15 w 15"/>
              <a:gd name="T55" fmla="*/ 7 h 25"/>
              <a:gd name="T56" fmla="*/ 10 w 15"/>
              <a:gd name="T57" fmla="*/ 25 h 25"/>
              <a:gd name="T58" fmla="*/ 10 w 15"/>
              <a:gd name="T59" fmla="*/ 14 h 25"/>
              <a:gd name="T60" fmla="*/ 8 w 15"/>
              <a:gd name="T61" fmla="*/ 14 h 25"/>
              <a:gd name="T62" fmla="*/ 6 w 15"/>
              <a:gd name="T63" fmla="*/ 15 h 25"/>
              <a:gd name="T64" fmla="*/ 5 w 15"/>
              <a:gd name="T65" fmla="*/ 17 h 25"/>
              <a:gd name="T66" fmla="*/ 5 w 15"/>
              <a:gd name="T67" fmla="*/ 20 h 25"/>
              <a:gd name="T68" fmla="*/ 7 w 15"/>
              <a:gd name="T69" fmla="*/ 21 h 25"/>
              <a:gd name="T70" fmla="*/ 8 w 15"/>
              <a:gd name="T71" fmla="*/ 20 h 25"/>
              <a:gd name="T72" fmla="*/ 10 w 15"/>
              <a:gd name="T73" fmla="*/ 1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" h="25">
                <a:moveTo>
                  <a:pt x="10" y="25"/>
                </a:move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7" y="25"/>
                </a:lnTo>
                <a:lnTo>
                  <a:pt x="7" y="25"/>
                </a:lnTo>
                <a:lnTo>
                  <a:pt x="5" y="25"/>
                </a:lnTo>
                <a:lnTo>
                  <a:pt x="5" y="25"/>
                </a:lnTo>
                <a:lnTo>
                  <a:pt x="3" y="25"/>
                </a:lnTo>
                <a:lnTo>
                  <a:pt x="3" y="25"/>
                </a:lnTo>
                <a:lnTo>
                  <a:pt x="1" y="24"/>
                </a:lnTo>
                <a:lnTo>
                  <a:pt x="1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19"/>
                </a:lnTo>
                <a:lnTo>
                  <a:pt x="0" y="15"/>
                </a:lnTo>
                <a:lnTo>
                  <a:pt x="0" y="15"/>
                </a:lnTo>
                <a:lnTo>
                  <a:pt x="1" y="12"/>
                </a:lnTo>
                <a:lnTo>
                  <a:pt x="1" y="12"/>
                </a:lnTo>
                <a:lnTo>
                  <a:pt x="3" y="11"/>
                </a:lnTo>
                <a:lnTo>
                  <a:pt x="3" y="11"/>
                </a:lnTo>
                <a:lnTo>
                  <a:pt x="7" y="10"/>
                </a:lnTo>
                <a:lnTo>
                  <a:pt x="7" y="10"/>
                </a:lnTo>
                <a:lnTo>
                  <a:pt x="8" y="10"/>
                </a:lnTo>
                <a:lnTo>
                  <a:pt x="8" y="10"/>
                </a:lnTo>
                <a:lnTo>
                  <a:pt x="8" y="10"/>
                </a:lnTo>
                <a:lnTo>
                  <a:pt x="8" y="10"/>
                </a:lnTo>
                <a:lnTo>
                  <a:pt x="8" y="10"/>
                </a:lnTo>
                <a:lnTo>
                  <a:pt x="8" y="10"/>
                </a:lnTo>
                <a:lnTo>
                  <a:pt x="10" y="10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5" y="4"/>
                </a:lnTo>
                <a:lnTo>
                  <a:pt x="15" y="4"/>
                </a:lnTo>
                <a:lnTo>
                  <a:pt x="15" y="7"/>
                </a:lnTo>
                <a:lnTo>
                  <a:pt x="15" y="25"/>
                </a:lnTo>
                <a:lnTo>
                  <a:pt x="10" y="25"/>
                </a:lnTo>
                <a:close/>
                <a:moveTo>
                  <a:pt x="10" y="14"/>
                </a:moveTo>
                <a:lnTo>
                  <a:pt x="10" y="14"/>
                </a:lnTo>
                <a:lnTo>
                  <a:pt x="8" y="14"/>
                </a:lnTo>
                <a:lnTo>
                  <a:pt x="8" y="14"/>
                </a:lnTo>
                <a:lnTo>
                  <a:pt x="6" y="15"/>
                </a:lnTo>
                <a:lnTo>
                  <a:pt x="6" y="15"/>
                </a:lnTo>
                <a:lnTo>
                  <a:pt x="5" y="16"/>
                </a:lnTo>
                <a:lnTo>
                  <a:pt x="5" y="17"/>
                </a:lnTo>
                <a:lnTo>
                  <a:pt x="5" y="17"/>
                </a:lnTo>
                <a:lnTo>
                  <a:pt x="5" y="20"/>
                </a:lnTo>
                <a:lnTo>
                  <a:pt x="5" y="20"/>
                </a:lnTo>
                <a:lnTo>
                  <a:pt x="7" y="21"/>
                </a:lnTo>
                <a:lnTo>
                  <a:pt x="7" y="21"/>
                </a:lnTo>
                <a:lnTo>
                  <a:pt x="8" y="20"/>
                </a:lnTo>
                <a:lnTo>
                  <a:pt x="8" y="20"/>
                </a:lnTo>
                <a:lnTo>
                  <a:pt x="10" y="17"/>
                </a:lnTo>
                <a:lnTo>
                  <a:pt x="10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85" name="Freeform 1412">
            <a:extLst>
              <a:ext uri="{FF2B5EF4-FFF2-40B4-BE49-F238E27FC236}">
                <a16:creationId xmlns:a16="http://schemas.microsoft.com/office/drawing/2014/main" id="{B91C6488-E9F4-45A4-8DDD-8D2C98FCEBFF}"/>
              </a:ext>
            </a:extLst>
          </p:cNvPr>
          <p:cNvSpPr>
            <a:spLocks/>
          </p:cNvSpPr>
          <p:nvPr/>
        </p:nvSpPr>
        <p:spPr bwMode="auto">
          <a:xfrm>
            <a:off x="8567181" y="6240646"/>
            <a:ext cx="44450" cy="39688"/>
          </a:xfrm>
          <a:custGeom>
            <a:avLst/>
            <a:gdLst>
              <a:gd name="T0" fmla="*/ 28 w 28"/>
              <a:gd name="T1" fmla="*/ 0 h 25"/>
              <a:gd name="T2" fmla="*/ 21 w 28"/>
              <a:gd name="T3" fmla="*/ 25 h 25"/>
              <a:gd name="T4" fmla="*/ 16 w 28"/>
              <a:gd name="T5" fmla="*/ 25 h 25"/>
              <a:gd name="T6" fmla="*/ 14 w 28"/>
              <a:gd name="T7" fmla="*/ 10 h 25"/>
              <a:gd name="T8" fmla="*/ 14 w 28"/>
              <a:gd name="T9" fmla="*/ 10 h 25"/>
              <a:gd name="T10" fmla="*/ 11 w 28"/>
              <a:gd name="T11" fmla="*/ 25 h 25"/>
              <a:gd name="T12" fmla="*/ 6 w 28"/>
              <a:gd name="T13" fmla="*/ 25 h 25"/>
              <a:gd name="T14" fmla="*/ 0 w 28"/>
              <a:gd name="T15" fmla="*/ 0 h 25"/>
              <a:gd name="T16" fmla="*/ 6 w 28"/>
              <a:gd name="T17" fmla="*/ 0 h 25"/>
              <a:gd name="T18" fmla="*/ 9 w 28"/>
              <a:gd name="T19" fmla="*/ 16 h 25"/>
              <a:gd name="T20" fmla="*/ 9 w 28"/>
              <a:gd name="T21" fmla="*/ 16 h 25"/>
              <a:gd name="T22" fmla="*/ 11 w 28"/>
              <a:gd name="T23" fmla="*/ 0 h 25"/>
              <a:gd name="T24" fmla="*/ 16 w 28"/>
              <a:gd name="T25" fmla="*/ 0 h 25"/>
              <a:gd name="T26" fmla="*/ 19 w 28"/>
              <a:gd name="T27" fmla="*/ 16 h 25"/>
              <a:gd name="T28" fmla="*/ 19 w 28"/>
              <a:gd name="T29" fmla="*/ 16 h 25"/>
              <a:gd name="T30" fmla="*/ 21 w 28"/>
              <a:gd name="T31" fmla="*/ 0 h 25"/>
              <a:gd name="T32" fmla="*/ 28 w 28"/>
              <a:gd name="T3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" h="25">
                <a:moveTo>
                  <a:pt x="28" y="0"/>
                </a:moveTo>
                <a:lnTo>
                  <a:pt x="21" y="25"/>
                </a:lnTo>
                <a:lnTo>
                  <a:pt x="16" y="25"/>
                </a:lnTo>
                <a:lnTo>
                  <a:pt x="14" y="10"/>
                </a:lnTo>
                <a:lnTo>
                  <a:pt x="14" y="10"/>
                </a:lnTo>
                <a:lnTo>
                  <a:pt x="11" y="25"/>
                </a:lnTo>
                <a:lnTo>
                  <a:pt x="6" y="25"/>
                </a:lnTo>
                <a:lnTo>
                  <a:pt x="0" y="0"/>
                </a:lnTo>
                <a:lnTo>
                  <a:pt x="6" y="0"/>
                </a:lnTo>
                <a:lnTo>
                  <a:pt x="9" y="16"/>
                </a:lnTo>
                <a:lnTo>
                  <a:pt x="9" y="16"/>
                </a:lnTo>
                <a:lnTo>
                  <a:pt x="11" y="0"/>
                </a:lnTo>
                <a:lnTo>
                  <a:pt x="16" y="0"/>
                </a:lnTo>
                <a:lnTo>
                  <a:pt x="19" y="16"/>
                </a:lnTo>
                <a:lnTo>
                  <a:pt x="19" y="16"/>
                </a:lnTo>
                <a:lnTo>
                  <a:pt x="21" y="0"/>
                </a:lnTo>
                <a:lnTo>
                  <a:pt x="2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86" name="Freeform 1413">
            <a:extLst>
              <a:ext uri="{FF2B5EF4-FFF2-40B4-BE49-F238E27FC236}">
                <a16:creationId xmlns:a16="http://schemas.microsoft.com/office/drawing/2014/main" id="{7FBC2A25-9DD8-42EC-8C40-EC9D1E57DB32}"/>
              </a:ext>
            </a:extLst>
          </p:cNvPr>
          <p:cNvSpPr>
            <a:spLocks/>
          </p:cNvSpPr>
          <p:nvPr/>
        </p:nvSpPr>
        <p:spPr bwMode="auto">
          <a:xfrm>
            <a:off x="8613218" y="6240646"/>
            <a:ext cx="19050" cy="39688"/>
          </a:xfrm>
          <a:custGeom>
            <a:avLst/>
            <a:gdLst>
              <a:gd name="T0" fmla="*/ 0 w 12"/>
              <a:gd name="T1" fmla="*/ 25 h 25"/>
              <a:gd name="T2" fmla="*/ 0 w 12"/>
              <a:gd name="T3" fmla="*/ 0 h 25"/>
              <a:gd name="T4" fmla="*/ 5 w 12"/>
              <a:gd name="T5" fmla="*/ 0 h 25"/>
              <a:gd name="T6" fmla="*/ 5 w 12"/>
              <a:gd name="T7" fmla="*/ 2 h 25"/>
              <a:gd name="T8" fmla="*/ 5 w 12"/>
              <a:gd name="T9" fmla="*/ 2 h 25"/>
              <a:gd name="T10" fmla="*/ 9 w 12"/>
              <a:gd name="T11" fmla="*/ 0 h 25"/>
              <a:gd name="T12" fmla="*/ 9 w 12"/>
              <a:gd name="T13" fmla="*/ 0 h 25"/>
              <a:gd name="T14" fmla="*/ 12 w 12"/>
              <a:gd name="T15" fmla="*/ 0 h 25"/>
              <a:gd name="T16" fmla="*/ 12 w 12"/>
              <a:gd name="T17" fmla="*/ 5 h 25"/>
              <a:gd name="T18" fmla="*/ 12 w 12"/>
              <a:gd name="T19" fmla="*/ 5 h 25"/>
              <a:gd name="T20" fmla="*/ 11 w 12"/>
              <a:gd name="T21" fmla="*/ 5 h 25"/>
              <a:gd name="T22" fmla="*/ 11 w 12"/>
              <a:gd name="T23" fmla="*/ 5 h 25"/>
              <a:gd name="T24" fmla="*/ 9 w 12"/>
              <a:gd name="T25" fmla="*/ 5 h 25"/>
              <a:gd name="T26" fmla="*/ 9 w 12"/>
              <a:gd name="T27" fmla="*/ 5 h 25"/>
              <a:gd name="T28" fmla="*/ 7 w 12"/>
              <a:gd name="T29" fmla="*/ 6 h 25"/>
              <a:gd name="T30" fmla="*/ 7 w 12"/>
              <a:gd name="T31" fmla="*/ 6 h 25"/>
              <a:gd name="T32" fmla="*/ 6 w 12"/>
              <a:gd name="T33" fmla="*/ 7 h 25"/>
              <a:gd name="T34" fmla="*/ 6 w 12"/>
              <a:gd name="T35" fmla="*/ 7 h 25"/>
              <a:gd name="T36" fmla="*/ 5 w 12"/>
              <a:gd name="T37" fmla="*/ 10 h 25"/>
              <a:gd name="T38" fmla="*/ 5 w 12"/>
              <a:gd name="T39" fmla="*/ 25 h 25"/>
              <a:gd name="T40" fmla="*/ 0 w 12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2" y="5"/>
                </a:lnTo>
                <a:lnTo>
                  <a:pt x="12" y="5"/>
                </a:lnTo>
                <a:lnTo>
                  <a:pt x="11" y="5"/>
                </a:lnTo>
                <a:lnTo>
                  <a:pt x="11" y="5"/>
                </a:lnTo>
                <a:lnTo>
                  <a:pt x="9" y="5"/>
                </a:lnTo>
                <a:lnTo>
                  <a:pt x="9" y="5"/>
                </a:lnTo>
                <a:lnTo>
                  <a:pt x="7" y="6"/>
                </a:lnTo>
                <a:lnTo>
                  <a:pt x="7" y="6"/>
                </a:lnTo>
                <a:lnTo>
                  <a:pt x="6" y="7"/>
                </a:lnTo>
                <a:lnTo>
                  <a:pt x="6" y="7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87" name="Freeform 1414">
            <a:extLst>
              <a:ext uri="{FF2B5EF4-FFF2-40B4-BE49-F238E27FC236}">
                <a16:creationId xmlns:a16="http://schemas.microsoft.com/office/drawing/2014/main" id="{4FCEAD14-4F89-4D6A-B9B2-0A352684BDC6}"/>
              </a:ext>
            </a:extLst>
          </p:cNvPr>
          <p:cNvSpPr>
            <a:spLocks noEditPoints="1"/>
          </p:cNvSpPr>
          <p:nvPr/>
        </p:nvSpPr>
        <p:spPr bwMode="auto">
          <a:xfrm>
            <a:off x="8635443" y="6240646"/>
            <a:ext cx="23813" cy="39688"/>
          </a:xfrm>
          <a:custGeom>
            <a:avLst/>
            <a:gdLst>
              <a:gd name="T0" fmla="*/ 15 w 15"/>
              <a:gd name="T1" fmla="*/ 15 h 25"/>
              <a:gd name="T2" fmla="*/ 5 w 15"/>
              <a:gd name="T3" fmla="*/ 15 h 25"/>
              <a:gd name="T4" fmla="*/ 5 w 15"/>
              <a:gd name="T5" fmla="*/ 17 h 25"/>
              <a:gd name="T6" fmla="*/ 5 w 15"/>
              <a:gd name="T7" fmla="*/ 17 h 25"/>
              <a:gd name="T8" fmla="*/ 6 w 15"/>
              <a:gd name="T9" fmla="*/ 20 h 25"/>
              <a:gd name="T10" fmla="*/ 6 w 15"/>
              <a:gd name="T11" fmla="*/ 20 h 25"/>
              <a:gd name="T12" fmla="*/ 7 w 15"/>
              <a:gd name="T13" fmla="*/ 20 h 25"/>
              <a:gd name="T14" fmla="*/ 7 w 15"/>
              <a:gd name="T15" fmla="*/ 20 h 25"/>
              <a:gd name="T16" fmla="*/ 10 w 15"/>
              <a:gd name="T17" fmla="*/ 20 h 25"/>
              <a:gd name="T18" fmla="*/ 10 w 15"/>
              <a:gd name="T19" fmla="*/ 20 h 25"/>
              <a:gd name="T20" fmla="*/ 10 w 15"/>
              <a:gd name="T21" fmla="*/ 17 h 25"/>
              <a:gd name="T22" fmla="*/ 15 w 15"/>
              <a:gd name="T23" fmla="*/ 17 h 25"/>
              <a:gd name="T24" fmla="*/ 15 w 15"/>
              <a:gd name="T25" fmla="*/ 17 h 25"/>
              <a:gd name="T26" fmla="*/ 15 w 15"/>
              <a:gd name="T27" fmla="*/ 21 h 25"/>
              <a:gd name="T28" fmla="*/ 13 w 15"/>
              <a:gd name="T29" fmla="*/ 24 h 25"/>
              <a:gd name="T30" fmla="*/ 13 w 15"/>
              <a:gd name="T31" fmla="*/ 24 h 25"/>
              <a:gd name="T32" fmla="*/ 11 w 15"/>
              <a:gd name="T33" fmla="*/ 25 h 25"/>
              <a:gd name="T34" fmla="*/ 11 w 15"/>
              <a:gd name="T35" fmla="*/ 25 h 25"/>
              <a:gd name="T36" fmla="*/ 7 w 15"/>
              <a:gd name="T37" fmla="*/ 25 h 25"/>
              <a:gd name="T38" fmla="*/ 7 w 15"/>
              <a:gd name="T39" fmla="*/ 25 h 25"/>
              <a:gd name="T40" fmla="*/ 3 w 15"/>
              <a:gd name="T41" fmla="*/ 25 h 25"/>
              <a:gd name="T42" fmla="*/ 3 w 15"/>
              <a:gd name="T43" fmla="*/ 25 h 25"/>
              <a:gd name="T44" fmla="*/ 1 w 15"/>
              <a:gd name="T45" fmla="*/ 22 h 25"/>
              <a:gd name="T46" fmla="*/ 1 w 15"/>
              <a:gd name="T47" fmla="*/ 22 h 25"/>
              <a:gd name="T48" fmla="*/ 0 w 15"/>
              <a:gd name="T49" fmla="*/ 20 h 25"/>
              <a:gd name="T50" fmla="*/ 0 w 15"/>
              <a:gd name="T51" fmla="*/ 20 h 25"/>
              <a:gd name="T52" fmla="*/ 0 w 15"/>
              <a:gd name="T53" fmla="*/ 16 h 25"/>
              <a:gd name="T54" fmla="*/ 0 w 15"/>
              <a:gd name="T55" fmla="*/ 9 h 25"/>
              <a:gd name="T56" fmla="*/ 0 w 15"/>
              <a:gd name="T57" fmla="*/ 9 h 25"/>
              <a:gd name="T58" fmla="*/ 0 w 15"/>
              <a:gd name="T59" fmla="*/ 5 h 25"/>
              <a:gd name="T60" fmla="*/ 0 w 15"/>
              <a:gd name="T61" fmla="*/ 5 h 25"/>
              <a:gd name="T62" fmla="*/ 1 w 15"/>
              <a:gd name="T63" fmla="*/ 4 h 25"/>
              <a:gd name="T64" fmla="*/ 1 w 15"/>
              <a:gd name="T65" fmla="*/ 4 h 25"/>
              <a:gd name="T66" fmla="*/ 3 w 15"/>
              <a:gd name="T67" fmla="*/ 0 h 25"/>
              <a:gd name="T68" fmla="*/ 3 w 15"/>
              <a:gd name="T69" fmla="*/ 0 h 25"/>
              <a:gd name="T70" fmla="*/ 7 w 15"/>
              <a:gd name="T71" fmla="*/ 0 h 25"/>
              <a:gd name="T72" fmla="*/ 7 w 15"/>
              <a:gd name="T73" fmla="*/ 0 h 25"/>
              <a:gd name="T74" fmla="*/ 11 w 15"/>
              <a:gd name="T75" fmla="*/ 0 h 25"/>
              <a:gd name="T76" fmla="*/ 11 w 15"/>
              <a:gd name="T77" fmla="*/ 0 h 25"/>
              <a:gd name="T78" fmla="*/ 13 w 15"/>
              <a:gd name="T79" fmla="*/ 1 h 25"/>
              <a:gd name="T80" fmla="*/ 13 w 15"/>
              <a:gd name="T81" fmla="*/ 1 h 25"/>
              <a:gd name="T82" fmla="*/ 15 w 15"/>
              <a:gd name="T83" fmla="*/ 5 h 25"/>
              <a:gd name="T84" fmla="*/ 15 w 15"/>
              <a:gd name="T85" fmla="*/ 7 h 25"/>
              <a:gd name="T86" fmla="*/ 15 w 15"/>
              <a:gd name="T87" fmla="*/ 15 h 25"/>
              <a:gd name="T88" fmla="*/ 5 w 15"/>
              <a:gd name="T89" fmla="*/ 10 h 25"/>
              <a:gd name="T90" fmla="*/ 10 w 15"/>
              <a:gd name="T91" fmla="*/ 10 h 25"/>
              <a:gd name="T92" fmla="*/ 10 w 15"/>
              <a:gd name="T93" fmla="*/ 7 h 25"/>
              <a:gd name="T94" fmla="*/ 10 w 15"/>
              <a:gd name="T95" fmla="*/ 7 h 25"/>
              <a:gd name="T96" fmla="*/ 10 w 15"/>
              <a:gd name="T97" fmla="*/ 5 h 25"/>
              <a:gd name="T98" fmla="*/ 10 w 15"/>
              <a:gd name="T99" fmla="*/ 5 h 25"/>
              <a:gd name="T100" fmla="*/ 7 w 15"/>
              <a:gd name="T101" fmla="*/ 5 h 25"/>
              <a:gd name="T102" fmla="*/ 7 w 15"/>
              <a:gd name="T103" fmla="*/ 5 h 25"/>
              <a:gd name="T104" fmla="*/ 6 w 15"/>
              <a:gd name="T105" fmla="*/ 5 h 25"/>
              <a:gd name="T106" fmla="*/ 6 w 15"/>
              <a:gd name="T107" fmla="*/ 5 h 25"/>
              <a:gd name="T108" fmla="*/ 5 w 15"/>
              <a:gd name="T109" fmla="*/ 7 h 25"/>
              <a:gd name="T110" fmla="*/ 5 w 15"/>
              <a:gd name="T111" fmla="*/ 1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5">
                <a:moveTo>
                  <a:pt x="15" y="15"/>
                </a:moveTo>
                <a:lnTo>
                  <a:pt x="5" y="15"/>
                </a:lnTo>
                <a:lnTo>
                  <a:pt x="5" y="17"/>
                </a:lnTo>
                <a:lnTo>
                  <a:pt x="5" y="17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5" y="17"/>
                </a:lnTo>
                <a:lnTo>
                  <a:pt x="15" y="17"/>
                </a:lnTo>
                <a:lnTo>
                  <a:pt x="15" y="21"/>
                </a:lnTo>
                <a:lnTo>
                  <a:pt x="13" y="24"/>
                </a:lnTo>
                <a:lnTo>
                  <a:pt x="13" y="24"/>
                </a:lnTo>
                <a:lnTo>
                  <a:pt x="11" y="25"/>
                </a:lnTo>
                <a:lnTo>
                  <a:pt x="11" y="25"/>
                </a:lnTo>
                <a:lnTo>
                  <a:pt x="7" y="25"/>
                </a:lnTo>
                <a:lnTo>
                  <a:pt x="7" y="25"/>
                </a:lnTo>
                <a:lnTo>
                  <a:pt x="3" y="25"/>
                </a:lnTo>
                <a:lnTo>
                  <a:pt x="3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6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3" y="0"/>
                </a:lnTo>
                <a:lnTo>
                  <a:pt x="3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3" y="1"/>
                </a:lnTo>
                <a:lnTo>
                  <a:pt x="13" y="1"/>
                </a:lnTo>
                <a:lnTo>
                  <a:pt x="15" y="5"/>
                </a:lnTo>
                <a:lnTo>
                  <a:pt x="15" y="7"/>
                </a:lnTo>
                <a:lnTo>
                  <a:pt x="15" y="15"/>
                </a:lnTo>
                <a:close/>
                <a:moveTo>
                  <a:pt x="5" y="10"/>
                </a:moveTo>
                <a:lnTo>
                  <a:pt x="10" y="10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88" name="Freeform 1415">
            <a:extLst>
              <a:ext uri="{FF2B5EF4-FFF2-40B4-BE49-F238E27FC236}">
                <a16:creationId xmlns:a16="http://schemas.microsoft.com/office/drawing/2014/main" id="{3D548419-6512-422B-979D-829CE4E607C6}"/>
              </a:ext>
            </a:extLst>
          </p:cNvPr>
          <p:cNvSpPr>
            <a:spLocks/>
          </p:cNvSpPr>
          <p:nvPr/>
        </p:nvSpPr>
        <p:spPr bwMode="auto">
          <a:xfrm>
            <a:off x="8664018" y="6240646"/>
            <a:ext cx="25400" cy="39688"/>
          </a:xfrm>
          <a:custGeom>
            <a:avLst/>
            <a:gdLst>
              <a:gd name="T0" fmla="*/ 0 w 16"/>
              <a:gd name="T1" fmla="*/ 25 h 25"/>
              <a:gd name="T2" fmla="*/ 0 w 16"/>
              <a:gd name="T3" fmla="*/ 0 h 25"/>
              <a:gd name="T4" fmla="*/ 5 w 16"/>
              <a:gd name="T5" fmla="*/ 0 h 25"/>
              <a:gd name="T6" fmla="*/ 5 w 16"/>
              <a:gd name="T7" fmla="*/ 2 h 25"/>
              <a:gd name="T8" fmla="*/ 5 w 16"/>
              <a:gd name="T9" fmla="*/ 2 h 25"/>
              <a:gd name="T10" fmla="*/ 5 w 16"/>
              <a:gd name="T11" fmla="*/ 2 h 25"/>
              <a:gd name="T12" fmla="*/ 8 w 16"/>
              <a:gd name="T13" fmla="*/ 0 h 25"/>
              <a:gd name="T14" fmla="*/ 8 w 16"/>
              <a:gd name="T15" fmla="*/ 0 h 25"/>
              <a:gd name="T16" fmla="*/ 11 w 16"/>
              <a:gd name="T17" fmla="*/ 0 h 25"/>
              <a:gd name="T18" fmla="*/ 11 w 16"/>
              <a:gd name="T19" fmla="*/ 0 h 25"/>
              <a:gd name="T20" fmla="*/ 13 w 16"/>
              <a:gd name="T21" fmla="*/ 0 h 25"/>
              <a:gd name="T22" fmla="*/ 13 w 16"/>
              <a:gd name="T23" fmla="*/ 0 h 25"/>
              <a:gd name="T24" fmla="*/ 14 w 16"/>
              <a:gd name="T25" fmla="*/ 1 h 25"/>
              <a:gd name="T26" fmla="*/ 14 w 16"/>
              <a:gd name="T27" fmla="*/ 1 h 25"/>
              <a:gd name="T28" fmla="*/ 16 w 16"/>
              <a:gd name="T29" fmla="*/ 2 h 25"/>
              <a:gd name="T30" fmla="*/ 16 w 16"/>
              <a:gd name="T31" fmla="*/ 2 h 25"/>
              <a:gd name="T32" fmla="*/ 16 w 16"/>
              <a:gd name="T33" fmla="*/ 6 h 25"/>
              <a:gd name="T34" fmla="*/ 16 w 16"/>
              <a:gd name="T35" fmla="*/ 25 h 25"/>
              <a:gd name="T36" fmla="*/ 11 w 16"/>
              <a:gd name="T37" fmla="*/ 25 h 25"/>
              <a:gd name="T38" fmla="*/ 11 w 16"/>
              <a:gd name="T39" fmla="*/ 7 h 25"/>
              <a:gd name="T40" fmla="*/ 11 w 16"/>
              <a:gd name="T41" fmla="*/ 7 h 25"/>
              <a:gd name="T42" fmla="*/ 11 w 16"/>
              <a:gd name="T43" fmla="*/ 5 h 25"/>
              <a:gd name="T44" fmla="*/ 11 w 16"/>
              <a:gd name="T45" fmla="*/ 5 h 25"/>
              <a:gd name="T46" fmla="*/ 8 w 16"/>
              <a:gd name="T47" fmla="*/ 5 h 25"/>
              <a:gd name="T48" fmla="*/ 8 w 16"/>
              <a:gd name="T49" fmla="*/ 5 h 25"/>
              <a:gd name="T50" fmla="*/ 7 w 16"/>
              <a:gd name="T51" fmla="*/ 5 h 25"/>
              <a:gd name="T52" fmla="*/ 7 w 16"/>
              <a:gd name="T53" fmla="*/ 5 h 25"/>
              <a:gd name="T54" fmla="*/ 5 w 16"/>
              <a:gd name="T55" fmla="*/ 9 h 25"/>
              <a:gd name="T56" fmla="*/ 5 w 16"/>
              <a:gd name="T57" fmla="*/ 25 h 25"/>
              <a:gd name="T58" fmla="*/ 0 w 16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1"/>
                </a:lnTo>
                <a:lnTo>
                  <a:pt x="14" y="1"/>
                </a:lnTo>
                <a:lnTo>
                  <a:pt x="16" y="2"/>
                </a:lnTo>
                <a:lnTo>
                  <a:pt x="16" y="2"/>
                </a:lnTo>
                <a:lnTo>
                  <a:pt x="16" y="6"/>
                </a:lnTo>
                <a:lnTo>
                  <a:pt x="16" y="25"/>
                </a:lnTo>
                <a:lnTo>
                  <a:pt x="11" y="25"/>
                </a:lnTo>
                <a:lnTo>
                  <a:pt x="11" y="7"/>
                </a:lnTo>
                <a:lnTo>
                  <a:pt x="11" y="7"/>
                </a:lnTo>
                <a:lnTo>
                  <a:pt x="11" y="5"/>
                </a:lnTo>
                <a:lnTo>
                  <a:pt x="11" y="5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89" name="Freeform 1416">
            <a:extLst>
              <a:ext uri="{FF2B5EF4-FFF2-40B4-BE49-F238E27FC236}">
                <a16:creationId xmlns:a16="http://schemas.microsoft.com/office/drawing/2014/main" id="{562481C2-1D7A-4FB3-B3D9-F59B7FC93CF9}"/>
              </a:ext>
            </a:extLst>
          </p:cNvPr>
          <p:cNvSpPr>
            <a:spLocks/>
          </p:cNvSpPr>
          <p:nvPr/>
        </p:nvSpPr>
        <p:spPr bwMode="auto">
          <a:xfrm>
            <a:off x="8697356" y="6240646"/>
            <a:ext cx="23813" cy="39688"/>
          </a:xfrm>
          <a:custGeom>
            <a:avLst/>
            <a:gdLst>
              <a:gd name="T0" fmla="*/ 5 w 15"/>
              <a:gd name="T1" fmla="*/ 17 h 25"/>
              <a:gd name="T2" fmla="*/ 5 w 15"/>
              <a:gd name="T3" fmla="*/ 17 h 25"/>
              <a:gd name="T4" fmla="*/ 6 w 15"/>
              <a:gd name="T5" fmla="*/ 20 h 25"/>
              <a:gd name="T6" fmla="*/ 6 w 15"/>
              <a:gd name="T7" fmla="*/ 20 h 25"/>
              <a:gd name="T8" fmla="*/ 7 w 15"/>
              <a:gd name="T9" fmla="*/ 20 h 25"/>
              <a:gd name="T10" fmla="*/ 7 w 15"/>
              <a:gd name="T11" fmla="*/ 20 h 25"/>
              <a:gd name="T12" fmla="*/ 10 w 15"/>
              <a:gd name="T13" fmla="*/ 20 h 25"/>
              <a:gd name="T14" fmla="*/ 10 w 15"/>
              <a:gd name="T15" fmla="*/ 20 h 25"/>
              <a:gd name="T16" fmla="*/ 10 w 15"/>
              <a:gd name="T17" fmla="*/ 17 h 25"/>
              <a:gd name="T18" fmla="*/ 15 w 15"/>
              <a:gd name="T19" fmla="*/ 17 h 25"/>
              <a:gd name="T20" fmla="*/ 15 w 15"/>
              <a:gd name="T21" fmla="*/ 17 h 25"/>
              <a:gd name="T22" fmla="*/ 15 w 15"/>
              <a:gd name="T23" fmla="*/ 21 h 25"/>
              <a:gd name="T24" fmla="*/ 13 w 15"/>
              <a:gd name="T25" fmla="*/ 24 h 25"/>
              <a:gd name="T26" fmla="*/ 13 w 15"/>
              <a:gd name="T27" fmla="*/ 24 h 25"/>
              <a:gd name="T28" fmla="*/ 11 w 15"/>
              <a:gd name="T29" fmla="*/ 25 h 25"/>
              <a:gd name="T30" fmla="*/ 11 w 15"/>
              <a:gd name="T31" fmla="*/ 25 h 25"/>
              <a:gd name="T32" fmla="*/ 7 w 15"/>
              <a:gd name="T33" fmla="*/ 25 h 25"/>
              <a:gd name="T34" fmla="*/ 7 w 15"/>
              <a:gd name="T35" fmla="*/ 25 h 25"/>
              <a:gd name="T36" fmla="*/ 3 w 15"/>
              <a:gd name="T37" fmla="*/ 25 h 25"/>
              <a:gd name="T38" fmla="*/ 3 w 15"/>
              <a:gd name="T39" fmla="*/ 25 h 25"/>
              <a:gd name="T40" fmla="*/ 1 w 15"/>
              <a:gd name="T41" fmla="*/ 22 h 25"/>
              <a:gd name="T42" fmla="*/ 1 w 15"/>
              <a:gd name="T43" fmla="*/ 22 h 25"/>
              <a:gd name="T44" fmla="*/ 0 w 15"/>
              <a:gd name="T45" fmla="*/ 20 h 25"/>
              <a:gd name="T46" fmla="*/ 0 w 15"/>
              <a:gd name="T47" fmla="*/ 20 h 25"/>
              <a:gd name="T48" fmla="*/ 0 w 15"/>
              <a:gd name="T49" fmla="*/ 16 h 25"/>
              <a:gd name="T50" fmla="*/ 0 w 15"/>
              <a:gd name="T51" fmla="*/ 9 h 25"/>
              <a:gd name="T52" fmla="*/ 0 w 15"/>
              <a:gd name="T53" fmla="*/ 9 h 25"/>
              <a:gd name="T54" fmla="*/ 0 w 15"/>
              <a:gd name="T55" fmla="*/ 5 h 25"/>
              <a:gd name="T56" fmla="*/ 0 w 15"/>
              <a:gd name="T57" fmla="*/ 5 h 25"/>
              <a:gd name="T58" fmla="*/ 1 w 15"/>
              <a:gd name="T59" fmla="*/ 4 h 25"/>
              <a:gd name="T60" fmla="*/ 1 w 15"/>
              <a:gd name="T61" fmla="*/ 4 h 25"/>
              <a:gd name="T62" fmla="*/ 3 w 15"/>
              <a:gd name="T63" fmla="*/ 0 h 25"/>
              <a:gd name="T64" fmla="*/ 3 w 15"/>
              <a:gd name="T65" fmla="*/ 0 h 25"/>
              <a:gd name="T66" fmla="*/ 7 w 15"/>
              <a:gd name="T67" fmla="*/ 0 h 25"/>
              <a:gd name="T68" fmla="*/ 7 w 15"/>
              <a:gd name="T69" fmla="*/ 0 h 25"/>
              <a:gd name="T70" fmla="*/ 11 w 15"/>
              <a:gd name="T71" fmla="*/ 0 h 25"/>
              <a:gd name="T72" fmla="*/ 11 w 15"/>
              <a:gd name="T73" fmla="*/ 0 h 25"/>
              <a:gd name="T74" fmla="*/ 13 w 15"/>
              <a:gd name="T75" fmla="*/ 1 h 25"/>
              <a:gd name="T76" fmla="*/ 13 w 15"/>
              <a:gd name="T77" fmla="*/ 1 h 25"/>
              <a:gd name="T78" fmla="*/ 15 w 15"/>
              <a:gd name="T79" fmla="*/ 5 h 25"/>
              <a:gd name="T80" fmla="*/ 15 w 15"/>
              <a:gd name="T81" fmla="*/ 7 h 25"/>
              <a:gd name="T82" fmla="*/ 10 w 15"/>
              <a:gd name="T83" fmla="*/ 7 h 25"/>
              <a:gd name="T84" fmla="*/ 10 w 15"/>
              <a:gd name="T85" fmla="*/ 7 h 25"/>
              <a:gd name="T86" fmla="*/ 10 w 15"/>
              <a:gd name="T87" fmla="*/ 5 h 25"/>
              <a:gd name="T88" fmla="*/ 10 w 15"/>
              <a:gd name="T89" fmla="*/ 5 h 25"/>
              <a:gd name="T90" fmla="*/ 7 w 15"/>
              <a:gd name="T91" fmla="*/ 5 h 25"/>
              <a:gd name="T92" fmla="*/ 7 w 15"/>
              <a:gd name="T93" fmla="*/ 5 h 25"/>
              <a:gd name="T94" fmla="*/ 6 w 15"/>
              <a:gd name="T95" fmla="*/ 5 h 25"/>
              <a:gd name="T96" fmla="*/ 6 w 15"/>
              <a:gd name="T97" fmla="*/ 5 h 25"/>
              <a:gd name="T98" fmla="*/ 5 w 15"/>
              <a:gd name="T99" fmla="*/ 7 h 25"/>
              <a:gd name="T100" fmla="*/ 5 w 15"/>
              <a:gd name="T101" fmla="*/ 1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" h="25">
                <a:moveTo>
                  <a:pt x="5" y="17"/>
                </a:moveTo>
                <a:lnTo>
                  <a:pt x="5" y="17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5" y="17"/>
                </a:lnTo>
                <a:lnTo>
                  <a:pt x="15" y="17"/>
                </a:lnTo>
                <a:lnTo>
                  <a:pt x="15" y="21"/>
                </a:lnTo>
                <a:lnTo>
                  <a:pt x="13" y="24"/>
                </a:lnTo>
                <a:lnTo>
                  <a:pt x="13" y="24"/>
                </a:lnTo>
                <a:lnTo>
                  <a:pt x="11" y="25"/>
                </a:lnTo>
                <a:lnTo>
                  <a:pt x="11" y="25"/>
                </a:lnTo>
                <a:lnTo>
                  <a:pt x="7" y="25"/>
                </a:lnTo>
                <a:lnTo>
                  <a:pt x="7" y="25"/>
                </a:lnTo>
                <a:lnTo>
                  <a:pt x="3" y="25"/>
                </a:lnTo>
                <a:lnTo>
                  <a:pt x="3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6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3" y="0"/>
                </a:lnTo>
                <a:lnTo>
                  <a:pt x="3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3" y="1"/>
                </a:lnTo>
                <a:lnTo>
                  <a:pt x="13" y="1"/>
                </a:lnTo>
                <a:lnTo>
                  <a:pt x="15" y="5"/>
                </a:lnTo>
                <a:lnTo>
                  <a:pt x="15" y="7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90" name="Freeform 1417">
            <a:extLst>
              <a:ext uri="{FF2B5EF4-FFF2-40B4-BE49-F238E27FC236}">
                <a16:creationId xmlns:a16="http://schemas.microsoft.com/office/drawing/2014/main" id="{41A5F563-B4FF-40C5-A0B2-7493435955CD}"/>
              </a:ext>
            </a:extLst>
          </p:cNvPr>
          <p:cNvSpPr>
            <a:spLocks noEditPoints="1"/>
          </p:cNvSpPr>
          <p:nvPr/>
        </p:nvSpPr>
        <p:spPr bwMode="auto">
          <a:xfrm>
            <a:off x="8725931" y="6224771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91" name="Freeform 1418">
            <a:extLst>
              <a:ext uri="{FF2B5EF4-FFF2-40B4-BE49-F238E27FC236}">
                <a16:creationId xmlns:a16="http://schemas.microsoft.com/office/drawing/2014/main" id="{9C066D69-05C0-47DE-8519-32919AEB5FD3}"/>
              </a:ext>
            </a:extLst>
          </p:cNvPr>
          <p:cNvSpPr>
            <a:spLocks/>
          </p:cNvSpPr>
          <p:nvPr/>
        </p:nvSpPr>
        <p:spPr bwMode="auto">
          <a:xfrm>
            <a:off x="8740218" y="6240646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2 h 25"/>
              <a:gd name="T8" fmla="*/ 10 w 15"/>
              <a:gd name="T9" fmla="*/ 22 h 25"/>
              <a:gd name="T10" fmla="*/ 10 w 15"/>
              <a:gd name="T11" fmla="*/ 22 h 25"/>
              <a:gd name="T12" fmla="*/ 9 w 15"/>
              <a:gd name="T13" fmla="*/ 25 h 25"/>
              <a:gd name="T14" fmla="*/ 9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4 w 15"/>
              <a:gd name="T21" fmla="*/ 25 h 25"/>
              <a:gd name="T22" fmla="*/ 4 w 15"/>
              <a:gd name="T23" fmla="*/ 25 h 25"/>
              <a:gd name="T24" fmla="*/ 1 w 15"/>
              <a:gd name="T25" fmla="*/ 24 h 25"/>
              <a:gd name="T26" fmla="*/ 1 w 15"/>
              <a:gd name="T27" fmla="*/ 24 h 25"/>
              <a:gd name="T28" fmla="*/ 0 w 15"/>
              <a:gd name="T29" fmla="*/ 22 h 25"/>
              <a:gd name="T30" fmla="*/ 0 w 15"/>
              <a:gd name="T31" fmla="*/ 22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7 h 25"/>
              <a:gd name="T40" fmla="*/ 5 w 15"/>
              <a:gd name="T41" fmla="*/ 17 h 25"/>
              <a:gd name="T42" fmla="*/ 6 w 15"/>
              <a:gd name="T43" fmla="*/ 20 h 25"/>
              <a:gd name="T44" fmla="*/ 6 w 15"/>
              <a:gd name="T45" fmla="*/ 20 h 25"/>
              <a:gd name="T46" fmla="*/ 8 w 15"/>
              <a:gd name="T47" fmla="*/ 20 h 25"/>
              <a:gd name="T48" fmla="*/ 8 w 15"/>
              <a:gd name="T49" fmla="*/ 20 h 25"/>
              <a:gd name="T50" fmla="*/ 10 w 15"/>
              <a:gd name="T51" fmla="*/ 20 h 25"/>
              <a:gd name="T52" fmla="*/ 10 w 15"/>
              <a:gd name="T53" fmla="*/ 20 h 25"/>
              <a:gd name="T54" fmla="*/ 10 w 15"/>
              <a:gd name="T55" fmla="*/ 17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9" y="25"/>
                </a:lnTo>
                <a:lnTo>
                  <a:pt x="9" y="25"/>
                </a:lnTo>
                <a:lnTo>
                  <a:pt x="5" y="25"/>
                </a:lnTo>
                <a:lnTo>
                  <a:pt x="5" y="25"/>
                </a:lnTo>
                <a:lnTo>
                  <a:pt x="4" y="25"/>
                </a:lnTo>
                <a:lnTo>
                  <a:pt x="4" y="25"/>
                </a:lnTo>
                <a:lnTo>
                  <a:pt x="1" y="24"/>
                </a:lnTo>
                <a:lnTo>
                  <a:pt x="1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7"/>
                </a:lnTo>
                <a:lnTo>
                  <a:pt x="5" y="17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92" name="Freeform 1419">
            <a:extLst>
              <a:ext uri="{FF2B5EF4-FFF2-40B4-BE49-F238E27FC236}">
                <a16:creationId xmlns:a16="http://schemas.microsoft.com/office/drawing/2014/main" id="{58AFDEF3-43BB-4E9A-BD02-DA1F1754A52C}"/>
              </a:ext>
            </a:extLst>
          </p:cNvPr>
          <p:cNvSpPr>
            <a:spLocks/>
          </p:cNvSpPr>
          <p:nvPr/>
        </p:nvSpPr>
        <p:spPr bwMode="auto">
          <a:xfrm>
            <a:off x="8771968" y="6240646"/>
            <a:ext cx="39688" cy="39688"/>
          </a:xfrm>
          <a:custGeom>
            <a:avLst/>
            <a:gdLst>
              <a:gd name="T0" fmla="*/ 0 w 25"/>
              <a:gd name="T1" fmla="*/ 25 h 25"/>
              <a:gd name="T2" fmla="*/ 0 w 25"/>
              <a:gd name="T3" fmla="*/ 0 h 25"/>
              <a:gd name="T4" fmla="*/ 5 w 25"/>
              <a:gd name="T5" fmla="*/ 0 h 25"/>
              <a:gd name="T6" fmla="*/ 5 w 25"/>
              <a:gd name="T7" fmla="*/ 2 h 25"/>
              <a:gd name="T8" fmla="*/ 5 w 25"/>
              <a:gd name="T9" fmla="*/ 2 h 25"/>
              <a:gd name="T10" fmla="*/ 5 w 25"/>
              <a:gd name="T11" fmla="*/ 2 h 25"/>
              <a:gd name="T12" fmla="*/ 7 w 25"/>
              <a:gd name="T13" fmla="*/ 0 h 25"/>
              <a:gd name="T14" fmla="*/ 7 w 25"/>
              <a:gd name="T15" fmla="*/ 0 h 25"/>
              <a:gd name="T16" fmla="*/ 10 w 25"/>
              <a:gd name="T17" fmla="*/ 0 h 25"/>
              <a:gd name="T18" fmla="*/ 10 w 25"/>
              <a:gd name="T19" fmla="*/ 0 h 25"/>
              <a:gd name="T20" fmla="*/ 13 w 25"/>
              <a:gd name="T21" fmla="*/ 0 h 25"/>
              <a:gd name="T22" fmla="*/ 13 w 25"/>
              <a:gd name="T23" fmla="*/ 0 h 25"/>
              <a:gd name="T24" fmla="*/ 14 w 25"/>
              <a:gd name="T25" fmla="*/ 2 h 25"/>
              <a:gd name="T26" fmla="*/ 14 w 25"/>
              <a:gd name="T27" fmla="*/ 2 h 25"/>
              <a:gd name="T28" fmla="*/ 17 w 25"/>
              <a:gd name="T29" fmla="*/ 0 h 25"/>
              <a:gd name="T30" fmla="*/ 17 w 25"/>
              <a:gd name="T31" fmla="*/ 0 h 25"/>
              <a:gd name="T32" fmla="*/ 20 w 25"/>
              <a:gd name="T33" fmla="*/ 0 h 25"/>
              <a:gd name="T34" fmla="*/ 20 w 25"/>
              <a:gd name="T35" fmla="*/ 0 h 25"/>
              <a:gd name="T36" fmla="*/ 22 w 25"/>
              <a:gd name="T37" fmla="*/ 0 h 25"/>
              <a:gd name="T38" fmla="*/ 22 w 25"/>
              <a:gd name="T39" fmla="*/ 0 h 25"/>
              <a:gd name="T40" fmla="*/ 24 w 25"/>
              <a:gd name="T41" fmla="*/ 1 h 25"/>
              <a:gd name="T42" fmla="*/ 24 w 25"/>
              <a:gd name="T43" fmla="*/ 1 h 25"/>
              <a:gd name="T44" fmla="*/ 25 w 25"/>
              <a:gd name="T45" fmla="*/ 2 h 25"/>
              <a:gd name="T46" fmla="*/ 25 w 25"/>
              <a:gd name="T47" fmla="*/ 2 h 25"/>
              <a:gd name="T48" fmla="*/ 25 w 25"/>
              <a:gd name="T49" fmla="*/ 6 h 25"/>
              <a:gd name="T50" fmla="*/ 25 w 25"/>
              <a:gd name="T51" fmla="*/ 25 h 25"/>
              <a:gd name="T52" fmla="*/ 20 w 25"/>
              <a:gd name="T53" fmla="*/ 25 h 25"/>
              <a:gd name="T54" fmla="*/ 20 w 25"/>
              <a:gd name="T55" fmla="*/ 7 h 25"/>
              <a:gd name="T56" fmla="*/ 20 w 25"/>
              <a:gd name="T57" fmla="*/ 7 h 25"/>
              <a:gd name="T58" fmla="*/ 19 w 25"/>
              <a:gd name="T59" fmla="*/ 5 h 25"/>
              <a:gd name="T60" fmla="*/ 19 w 25"/>
              <a:gd name="T61" fmla="*/ 5 h 25"/>
              <a:gd name="T62" fmla="*/ 18 w 25"/>
              <a:gd name="T63" fmla="*/ 5 h 25"/>
              <a:gd name="T64" fmla="*/ 18 w 25"/>
              <a:gd name="T65" fmla="*/ 5 h 25"/>
              <a:gd name="T66" fmla="*/ 15 w 25"/>
              <a:gd name="T67" fmla="*/ 5 h 25"/>
              <a:gd name="T68" fmla="*/ 15 w 25"/>
              <a:gd name="T69" fmla="*/ 5 h 25"/>
              <a:gd name="T70" fmla="*/ 15 w 25"/>
              <a:gd name="T71" fmla="*/ 9 h 25"/>
              <a:gd name="T72" fmla="*/ 15 w 25"/>
              <a:gd name="T73" fmla="*/ 25 h 25"/>
              <a:gd name="T74" fmla="*/ 10 w 25"/>
              <a:gd name="T75" fmla="*/ 25 h 25"/>
              <a:gd name="T76" fmla="*/ 10 w 25"/>
              <a:gd name="T77" fmla="*/ 7 h 25"/>
              <a:gd name="T78" fmla="*/ 10 w 25"/>
              <a:gd name="T79" fmla="*/ 7 h 25"/>
              <a:gd name="T80" fmla="*/ 9 w 25"/>
              <a:gd name="T81" fmla="*/ 5 h 25"/>
              <a:gd name="T82" fmla="*/ 9 w 25"/>
              <a:gd name="T83" fmla="*/ 5 h 25"/>
              <a:gd name="T84" fmla="*/ 8 w 25"/>
              <a:gd name="T85" fmla="*/ 5 h 25"/>
              <a:gd name="T86" fmla="*/ 8 w 25"/>
              <a:gd name="T87" fmla="*/ 5 h 25"/>
              <a:gd name="T88" fmla="*/ 5 w 25"/>
              <a:gd name="T89" fmla="*/ 5 h 25"/>
              <a:gd name="T90" fmla="*/ 5 w 25"/>
              <a:gd name="T91" fmla="*/ 5 h 25"/>
              <a:gd name="T92" fmla="*/ 5 w 25"/>
              <a:gd name="T93" fmla="*/ 9 h 25"/>
              <a:gd name="T94" fmla="*/ 5 w 25"/>
              <a:gd name="T95" fmla="*/ 25 h 25"/>
              <a:gd name="T96" fmla="*/ 0 w 25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4" y="2"/>
                </a:lnTo>
                <a:lnTo>
                  <a:pt x="14" y="2"/>
                </a:lnTo>
                <a:lnTo>
                  <a:pt x="17" y="0"/>
                </a:lnTo>
                <a:lnTo>
                  <a:pt x="17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1"/>
                </a:lnTo>
                <a:lnTo>
                  <a:pt x="24" y="1"/>
                </a:lnTo>
                <a:lnTo>
                  <a:pt x="25" y="2"/>
                </a:lnTo>
                <a:lnTo>
                  <a:pt x="25" y="2"/>
                </a:lnTo>
                <a:lnTo>
                  <a:pt x="25" y="6"/>
                </a:lnTo>
                <a:lnTo>
                  <a:pt x="25" y="25"/>
                </a:lnTo>
                <a:lnTo>
                  <a:pt x="20" y="25"/>
                </a:lnTo>
                <a:lnTo>
                  <a:pt x="20" y="7"/>
                </a:lnTo>
                <a:lnTo>
                  <a:pt x="20" y="7"/>
                </a:lnTo>
                <a:lnTo>
                  <a:pt x="19" y="5"/>
                </a:lnTo>
                <a:lnTo>
                  <a:pt x="19" y="5"/>
                </a:lnTo>
                <a:lnTo>
                  <a:pt x="18" y="5"/>
                </a:lnTo>
                <a:lnTo>
                  <a:pt x="18" y="5"/>
                </a:lnTo>
                <a:lnTo>
                  <a:pt x="15" y="5"/>
                </a:lnTo>
                <a:lnTo>
                  <a:pt x="15" y="5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93" name="Freeform 1420">
            <a:extLst>
              <a:ext uri="{FF2B5EF4-FFF2-40B4-BE49-F238E27FC236}">
                <a16:creationId xmlns:a16="http://schemas.microsoft.com/office/drawing/2014/main" id="{5B64B75C-EF71-4F35-B1CE-C15D99A46353}"/>
              </a:ext>
            </a:extLst>
          </p:cNvPr>
          <p:cNvSpPr>
            <a:spLocks/>
          </p:cNvSpPr>
          <p:nvPr/>
        </p:nvSpPr>
        <p:spPr bwMode="auto">
          <a:xfrm>
            <a:off x="2367993" y="5712009"/>
            <a:ext cx="23813" cy="57150"/>
          </a:xfrm>
          <a:custGeom>
            <a:avLst/>
            <a:gdLst>
              <a:gd name="T0" fmla="*/ 0 w 15"/>
              <a:gd name="T1" fmla="*/ 36 h 36"/>
              <a:gd name="T2" fmla="*/ 0 w 15"/>
              <a:gd name="T3" fmla="*/ 0 h 36"/>
              <a:gd name="T4" fmla="*/ 5 w 15"/>
              <a:gd name="T5" fmla="*/ 0 h 36"/>
              <a:gd name="T6" fmla="*/ 5 w 15"/>
              <a:gd name="T7" fmla="*/ 30 h 36"/>
              <a:gd name="T8" fmla="*/ 15 w 15"/>
              <a:gd name="T9" fmla="*/ 30 h 36"/>
              <a:gd name="T10" fmla="*/ 15 w 15"/>
              <a:gd name="T11" fmla="*/ 36 h 36"/>
              <a:gd name="T12" fmla="*/ 0 w 15"/>
              <a:gd name="T1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36">
                <a:moveTo>
                  <a:pt x="0" y="36"/>
                </a:moveTo>
                <a:lnTo>
                  <a:pt x="0" y="0"/>
                </a:lnTo>
                <a:lnTo>
                  <a:pt x="5" y="0"/>
                </a:lnTo>
                <a:lnTo>
                  <a:pt x="5" y="30"/>
                </a:lnTo>
                <a:lnTo>
                  <a:pt x="15" y="30"/>
                </a:lnTo>
                <a:lnTo>
                  <a:pt x="1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94" name="Freeform 1421">
            <a:extLst>
              <a:ext uri="{FF2B5EF4-FFF2-40B4-BE49-F238E27FC236}">
                <a16:creationId xmlns:a16="http://schemas.microsoft.com/office/drawing/2014/main" id="{F97229AE-2E0A-4316-A592-A1F7F78E98F3}"/>
              </a:ext>
            </a:extLst>
          </p:cNvPr>
          <p:cNvSpPr>
            <a:spLocks noEditPoints="1"/>
          </p:cNvSpPr>
          <p:nvPr/>
        </p:nvSpPr>
        <p:spPr bwMode="auto">
          <a:xfrm>
            <a:off x="2396568" y="5727884"/>
            <a:ext cx="23813" cy="41275"/>
          </a:xfrm>
          <a:custGeom>
            <a:avLst/>
            <a:gdLst>
              <a:gd name="T0" fmla="*/ 10 w 15"/>
              <a:gd name="T1" fmla="*/ 23 h 26"/>
              <a:gd name="T2" fmla="*/ 10 w 15"/>
              <a:gd name="T3" fmla="*/ 23 h 26"/>
              <a:gd name="T4" fmla="*/ 7 w 15"/>
              <a:gd name="T5" fmla="*/ 25 h 26"/>
              <a:gd name="T6" fmla="*/ 5 w 15"/>
              <a:gd name="T7" fmla="*/ 26 h 26"/>
              <a:gd name="T8" fmla="*/ 4 w 15"/>
              <a:gd name="T9" fmla="*/ 26 h 26"/>
              <a:gd name="T10" fmla="*/ 1 w 15"/>
              <a:gd name="T11" fmla="*/ 25 h 26"/>
              <a:gd name="T12" fmla="*/ 0 w 15"/>
              <a:gd name="T13" fmla="*/ 23 h 26"/>
              <a:gd name="T14" fmla="*/ 0 w 15"/>
              <a:gd name="T15" fmla="*/ 19 h 26"/>
              <a:gd name="T16" fmla="*/ 0 w 15"/>
              <a:gd name="T17" fmla="*/ 15 h 26"/>
              <a:gd name="T18" fmla="*/ 1 w 15"/>
              <a:gd name="T19" fmla="*/ 13 h 26"/>
              <a:gd name="T20" fmla="*/ 4 w 15"/>
              <a:gd name="T21" fmla="*/ 11 h 26"/>
              <a:gd name="T22" fmla="*/ 7 w 15"/>
              <a:gd name="T23" fmla="*/ 11 h 26"/>
              <a:gd name="T24" fmla="*/ 9 w 15"/>
              <a:gd name="T25" fmla="*/ 11 h 26"/>
              <a:gd name="T26" fmla="*/ 9 w 15"/>
              <a:gd name="T27" fmla="*/ 11 h 26"/>
              <a:gd name="T28" fmla="*/ 9 w 15"/>
              <a:gd name="T29" fmla="*/ 11 h 26"/>
              <a:gd name="T30" fmla="*/ 10 w 15"/>
              <a:gd name="T31" fmla="*/ 9 h 26"/>
              <a:gd name="T32" fmla="*/ 10 w 15"/>
              <a:gd name="T33" fmla="*/ 6 h 26"/>
              <a:gd name="T34" fmla="*/ 7 w 15"/>
              <a:gd name="T35" fmla="*/ 5 h 26"/>
              <a:gd name="T36" fmla="*/ 6 w 15"/>
              <a:gd name="T37" fmla="*/ 6 h 26"/>
              <a:gd name="T38" fmla="*/ 5 w 15"/>
              <a:gd name="T39" fmla="*/ 8 h 26"/>
              <a:gd name="T40" fmla="*/ 0 w 15"/>
              <a:gd name="T41" fmla="*/ 8 h 26"/>
              <a:gd name="T42" fmla="*/ 2 w 15"/>
              <a:gd name="T43" fmla="*/ 3 h 26"/>
              <a:gd name="T44" fmla="*/ 5 w 15"/>
              <a:gd name="T45" fmla="*/ 0 h 26"/>
              <a:gd name="T46" fmla="*/ 7 w 15"/>
              <a:gd name="T47" fmla="*/ 0 h 26"/>
              <a:gd name="T48" fmla="*/ 10 w 15"/>
              <a:gd name="T49" fmla="*/ 0 h 26"/>
              <a:gd name="T50" fmla="*/ 12 w 15"/>
              <a:gd name="T51" fmla="*/ 3 h 26"/>
              <a:gd name="T52" fmla="*/ 15 w 15"/>
              <a:gd name="T53" fmla="*/ 5 h 26"/>
              <a:gd name="T54" fmla="*/ 15 w 15"/>
              <a:gd name="T55" fmla="*/ 8 h 26"/>
              <a:gd name="T56" fmla="*/ 10 w 15"/>
              <a:gd name="T57" fmla="*/ 26 h 26"/>
              <a:gd name="T58" fmla="*/ 10 w 15"/>
              <a:gd name="T59" fmla="*/ 15 h 26"/>
              <a:gd name="T60" fmla="*/ 9 w 15"/>
              <a:gd name="T61" fmla="*/ 15 h 26"/>
              <a:gd name="T62" fmla="*/ 6 w 15"/>
              <a:gd name="T63" fmla="*/ 15 h 26"/>
              <a:gd name="T64" fmla="*/ 5 w 15"/>
              <a:gd name="T65" fmla="*/ 19 h 26"/>
              <a:gd name="T66" fmla="*/ 5 w 15"/>
              <a:gd name="T67" fmla="*/ 20 h 26"/>
              <a:gd name="T68" fmla="*/ 7 w 15"/>
              <a:gd name="T69" fmla="*/ 21 h 26"/>
              <a:gd name="T70" fmla="*/ 9 w 15"/>
              <a:gd name="T71" fmla="*/ 21 h 26"/>
              <a:gd name="T72" fmla="*/ 10 w 15"/>
              <a:gd name="T73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" h="26">
                <a:moveTo>
                  <a:pt x="10" y="26"/>
                </a:move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7" y="25"/>
                </a:lnTo>
                <a:lnTo>
                  <a:pt x="7" y="25"/>
                </a:lnTo>
                <a:lnTo>
                  <a:pt x="5" y="26"/>
                </a:lnTo>
                <a:lnTo>
                  <a:pt x="5" y="26"/>
                </a:lnTo>
                <a:lnTo>
                  <a:pt x="4" y="26"/>
                </a:lnTo>
                <a:lnTo>
                  <a:pt x="4" y="26"/>
                </a:lnTo>
                <a:lnTo>
                  <a:pt x="1" y="25"/>
                </a:lnTo>
                <a:lnTo>
                  <a:pt x="1" y="25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19"/>
                </a:lnTo>
                <a:lnTo>
                  <a:pt x="0" y="15"/>
                </a:lnTo>
                <a:lnTo>
                  <a:pt x="0" y="15"/>
                </a:lnTo>
                <a:lnTo>
                  <a:pt x="1" y="13"/>
                </a:lnTo>
                <a:lnTo>
                  <a:pt x="1" y="13"/>
                </a:lnTo>
                <a:lnTo>
                  <a:pt x="4" y="11"/>
                </a:lnTo>
                <a:lnTo>
                  <a:pt x="4" y="11"/>
                </a:lnTo>
                <a:lnTo>
                  <a:pt x="7" y="11"/>
                </a:lnTo>
                <a:lnTo>
                  <a:pt x="7" y="11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3"/>
                </a:lnTo>
                <a:lnTo>
                  <a:pt x="12" y="3"/>
                </a:lnTo>
                <a:lnTo>
                  <a:pt x="15" y="5"/>
                </a:lnTo>
                <a:lnTo>
                  <a:pt x="15" y="5"/>
                </a:lnTo>
                <a:lnTo>
                  <a:pt x="15" y="8"/>
                </a:lnTo>
                <a:lnTo>
                  <a:pt x="15" y="26"/>
                </a:lnTo>
                <a:lnTo>
                  <a:pt x="10" y="26"/>
                </a:lnTo>
                <a:close/>
                <a:moveTo>
                  <a:pt x="10" y="15"/>
                </a:moveTo>
                <a:lnTo>
                  <a:pt x="10" y="15"/>
                </a:lnTo>
                <a:lnTo>
                  <a:pt x="9" y="15"/>
                </a:lnTo>
                <a:lnTo>
                  <a:pt x="9" y="15"/>
                </a:lnTo>
                <a:lnTo>
                  <a:pt x="6" y="15"/>
                </a:lnTo>
                <a:lnTo>
                  <a:pt x="6" y="15"/>
                </a:lnTo>
                <a:lnTo>
                  <a:pt x="5" y="16"/>
                </a:lnTo>
                <a:lnTo>
                  <a:pt x="5" y="19"/>
                </a:lnTo>
                <a:lnTo>
                  <a:pt x="5" y="19"/>
                </a:lnTo>
                <a:lnTo>
                  <a:pt x="5" y="20"/>
                </a:lnTo>
                <a:lnTo>
                  <a:pt x="5" y="20"/>
                </a:lnTo>
                <a:lnTo>
                  <a:pt x="7" y="21"/>
                </a:lnTo>
                <a:lnTo>
                  <a:pt x="7" y="21"/>
                </a:lnTo>
                <a:lnTo>
                  <a:pt x="9" y="21"/>
                </a:lnTo>
                <a:lnTo>
                  <a:pt x="9" y="21"/>
                </a:lnTo>
                <a:lnTo>
                  <a:pt x="10" y="19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95" name="Freeform 1422">
            <a:extLst>
              <a:ext uri="{FF2B5EF4-FFF2-40B4-BE49-F238E27FC236}">
                <a16:creationId xmlns:a16="http://schemas.microsoft.com/office/drawing/2014/main" id="{9E2D66AB-9A3E-4C0D-AD39-7B15FADFD691}"/>
              </a:ext>
            </a:extLst>
          </p:cNvPr>
          <p:cNvSpPr>
            <a:spLocks/>
          </p:cNvSpPr>
          <p:nvPr/>
        </p:nvSpPr>
        <p:spPr bwMode="auto">
          <a:xfrm>
            <a:off x="2426731" y="5727884"/>
            <a:ext cx="23813" cy="41275"/>
          </a:xfrm>
          <a:custGeom>
            <a:avLst/>
            <a:gdLst>
              <a:gd name="T0" fmla="*/ 0 w 15"/>
              <a:gd name="T1" fmla="*/ 26 h 26"/>
              <a:gd name="T2" fmla="*/ 0 w 15"/>
              <a:gd name="T3" fmla="*/ 0 h 26"/>
              <a:gd name="T4" fmla="*/ 5 w 15"/>
              <a:gd name="T5" fmla="*/ 0 h 26"/>
              <a:gd name="T6" fmla="*/ 5 w 15"/>
              <a:gd name="T7" fmla="*/ 3 h 26"/>
              <a:gd name="T8" fmla="*/ 5 w 15"/>
              <a:gd name="T9" fmla="*/ 3 h 26"/>
              <a:gd name="T10" fmla="*/ 5 w 15"/>
              <a:gd name="T11" fmla="*/ 3 h 26"/>
              <a:gd name="T12" fmla="*/ 7 w 15"/>
              <a:gd name="T13" fmla="*/ 1 h 26"/>
              <a:gd name="T14" fmla="*/ 7 w 15"/>
              <a:gd name="T15" fmla="*/ 1 h 26"/>
              <a:gd name="T16" fmla="*/ 10 w 15"/>
              <a:gd name="T17" fmla="*/ 0 h 26"/>
              <a:gd name="T18" fmla="*/ 10 w 15"/>
              <a:gd name="T19" fmla="*/ 0 h 26"/>
              <a:gd name="T20" fmla="*/ 12 w 15"/>
              <a:gd name="T21" fmla="*/ 0 h 26"/>
              <a:gd name="T22" fmla="*/ 12 w 15"/>
              <a:gd name="T23" fmla="*/ 0 h 26"/>
              <a:gd name="T24" fmla="*/ 14 w 15"/>
              <a:gd name="T25" fmla="*/ 1 h 26"/>
              <a:gd name="T26" fmla="*/ 14 w 15"/>
              <a:gd name="T27" fmla="*/ 1 h 26"/>
              <a:gd name="T28" fmla="*/ 15 w 15"/>
              <a:gd name="T29" fmla="*/ 4 h 26"/>
              <a:gd name="T30" fmla="*/ 15 w 15"/>
              <a:gd name="T31" fmla="*/ 4 h 26"/>
              <a:gd name="T32" fmla="*/ 15 w 15"/>
              <a:gd name="T33" fmla="*/ 6 h 26"/>
              <a:gd name="T34" fmla="*/ 15 w 15"/>
              <a:gd name="T35" fmla="*/ 26 h 26"/>
              <a:gd name="T36" fmla="*/ 10 w 15"/>
              <a:gd name="T37" fmla="*/ 26 h 26"/>
              <a:gd name="T38" fmla="*/ 10 w 15"/>
              <a:gd name="T39" fmla="*/ 9 h 26"/>
              <a:gd name="T40" fmla="*/ 10 w 15"/>
              <a:gd name="T41" fmla="*/ 9 h 26"/>
              <a:gd name="T42" fmla="*/ 10 w 15"/>
              <a:gd name="T43" fmla="*/ 6 h 26"/>
              <a:gd name="T44" fmla="*/ 10 w 15"/>
              <a:gd name="T45" fmla="*/ 6 h 26"/>
              <a:gd name="T46" fmla="*/ 7 w 15"/>
              <a:gd name="T47" fmla="*/ 5 h 26"/>
              <a:gd name="T48" fmla="*/ 7 w 15"/>
              <a:gd name="T49" fmla="*/ 5 h 26"/>
              <a:gd name="T50" fmla="*/ 6 w 15"/>
              <a:gd name="T51" fmla="*/ 6 h 26"/>
              <a:gd name="T52" fmla="*/ 6 w 15"/>
              <a:gd name="T53" fmla="*/ 6 h 26"/>
              <a:gd name="T54" fmla="*/ 5 w 15"/>
              <a:gd name="T55" fmla="*/ 9 h 26"/>
              <a:gd name="T56" fmla="*/ 5 w 15"/>
              <a:gd name="T57" fmla="*/ 26 h 26"/>
              <a:gd name="T58" fmla="*/ 0 w 15"/>
              <a:gd name="T5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96" name="Freeform 1423">
            <a:extLst>
              <a:ext uri="{FF2B5EF4-FFF2-40B4-BE49-F238E27FC236}">
                <a16:creationId xmlns:a16="http://schemas.microsoft.com/office/drawing/2014/main" id="{B22FD43F-E93F-40A7-91DF-8DAE82854E49}"/>
              </a:ext>
            </a:extLst>
          </p:cNvPr>
          <p:cNvSpPr>
            <a:spLocks/>
          </p:cNvSpPr>
          <p:nvPr/>
        </p:nvSpPr>
        <p:spPr bwMode="auto">
          <a:xfrm>
            <a:off x="2453718" y="5716771"/>
            <a:ext cx="15875" cy="52388"/>
          </a:xfrm>
          <a:custGeom>
            <a:avLst/>
            <a:gdLst>
              <a:gd name="T0" fmla="*/ 3 w 10"/>
              <a:gd name="T1" fmla="*/ 7 h 33"/>
              <a:gd name="T2" fmla="*/ 3 w 10"/>
              <a:gd name="T3" fmla="*/ 0 h 33"/>
              <a:gd name="T4" fmla="*/ 8 w 10"/>
              <a:gd name="T5" fmla="*/ 0 h 33"/>
              <a:gd name="T6" fmla="*/ 8 w 10"/>
              <a:gd name="T7" fmla="*/ 7 h 33"/>
              <a:gd name="T8" fmla="*/ 10 w 10"/>
              <a:gd name="T9" fmla="*/ 7 h 33"/>
              <a:gd name="T10" fmla="*/ 10 w 10"/>
              <a:gd name="T11" fmla="*/ 11 h 33"/>
              <a:gd name="T12" fmla="*/ 8 w 10"/>
              <a:gd name="T13" fmla="*/ 11 h 33"/>
              <a:gd name="T14" fmla="*/ 8 w 10"/>
              <a:gd name="T15" fmla="*/ 26 h 33"/>
              <a:gd name="T16" fmla="*/ 8 w 10"/>
              <a:gd name="T17" fmla="*/ 26 h 33"/>
              <a:gd name="T18" fmla="*/ 8 w 10"/>
              <a:gd name="T19" fmla="*/ 27 h 33"/>
              <a:gd name="T20" fmla="*/ 8 w 10"/>
              <a:gd name="T21" fmla="*/ 27 h 33"/>
              <a:gd name="T22" fmla="*/ 8 w 10"/>
              <a:gd name="T23" fmla="*/ 27 h 33"/>
              <a:gd name="T24" fmla="*/ 8 w 10"/>
              <a:gd name="T25" fmla="*/ 27 h 33"/>
              <a:gd name="T26" fmla="*/ 9 w 10"/>
              <a:gd name="T27" fmla="*/ 28 h 33"/>
              <a:gd name="T28" fmla="*/ 9 w 10"/>
              <a:gd name="T29" fmla="*/ 28 h 33"/>
              <a:gd name="T30" fmla="*/ 10 w 10"/>
              <a:gd name="T31" fmla="*/ 28 h 33"/>
              <a:gd name="T32" fmla="*/ 10 w 10"/>
              <a:gd name="T33" fmla="*/ 33 h 33"/>
              <a:gd name="T34" fmla="*/ 9 w 10"/>
              <a:gd name="T35" fmla="*/ 33 h 33"/>
              <a:gd name="T36" fmla="*/ 9 w 10"/>
              <a:gd name="T37" fmla="*/ 33 h 33"/>
              <a:gd name="T38" fmla="*/ 5 w 10"/>
              <a:gd name="T39" fmla="*/ 32 h 33"/>
              <a:gd name="T40" fmla="*/ 5 w 10"/>
              <a:gd name="T41" fmla="*/ 32 h 33"/>
              <a:gd name="T42" fmla="*/ 4 w 10"/>
              <a:gd name="T43" fmla="*/ 31 h 33"/>
              <a:gd name="T44" fmla="*/ 4 w 10"/>
              <a:gd name="T45" fmla="*/ 31 h 33"/>
              <a:gd name="T46" fmla="*/ 3 w 10"/>
              <a:gd name="T47" fmla="*/ 28 h 33"/>
              <a:gd name="T48" fmla="*/ 3 w 10"/>
              <a:gd name="T49" fmla="*/ 28 h 33"/>
              <a:gd name="T50" fmla="*/ 3 w 10"/>
              <a:gd name="T51" fmla="*/ 27 h 33"/>
              <a:gd name="T52" fmla="*/ 3 w 10"/>
              <a:gd name="T53" fmla="*/ 11 h 33"/>
              <a:gd name="T54" fmla="*/ 0 w 10"/>
              <a:gd name="T55" fmla="*/ 11 h 33"/>
              <a:gd name="T56" fmla="*/ 0 w 10"/>
              <a:gd name="T57" fmla="*/ 7 h 33"/>
              <a:gd name="T58" fmla="*/ 3 w 10"/>
              <a:gd name="T59" fmla="*/ 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" h="33">
                <a:moveTo>
                  <a:pt x="3" y="7"/>
                </a:moveTo>
                <a:lnTo>
                  <a:pt x="3" y="0"/>
                </a:lnTo>
                <a:lnTo>
                  <a:pt x="8" y="0"/>
                </a:lnTo>
                <a:lnTo>
                  <a:pt x="8" y="7"/>
                </a:lnTo>
                <a:lnTo>
                  <a:pt x="10" y="7"/>
                </a:lnTo>
                <a:lnTo>
                  <a:pt x="10" y="11"/>
                </a:lnTo>
                <a:lnTo>
                  <a:pt x="8" y="11"/>
                </a:lnTo>
                <a:lnTo>
                  <a:pt x="8" y="26"/>
                </a:lnTo>
                <a:lnTo>
                  <a:pt x="8" y="26"/>
                </a:lnTo>
                <a:lnTo>
                  <a:pt x="8" y="27"/>
                </a:lnTo>
                <a:lnTo>
                  <a:pt x="8" y="27"/>
                </a:lnTo>
                <a:lnTo>
                  <a:pt x="8" y="27"/>
                </a:lnTo>
                <a:lnTo>
                  <a:pt x="8" y="27"/>
                </a:lnTo>
                <a:lnTo>
                  <a:pt x="9" y="28"/>
                </a:lnTo>
                <a:lnTo>
                  <a:pt x="9" y="28"/>
                </a:lnTo>
                <a:lnTo>
                  <a:pt x="10" y="28"/>
                </a:lnTo>
                <a:lnTo>
                  <a:pt x="10" y="33"/>
                </a:lnTo>
                <a:lnTo>
                  <a:pt x="9" y="33"/>
                </a:lnTo>
                <a:lnTo>
                  <a:pt x="9" y="33"/>
                </a:lnTo>
                <a:lnTo>
                  <a:pt x="5" y="32"/>
                </a:lnTo>
                <a:lnTo>
                  <a:pt x="5" y="32"/>
                </a:lnTo>
                <a:lnTo>
                  <a:pt x="4" y="31"/>
                </a:lnTo>
                <a:lnTo>
                  <a:pt x="4" y="31"/>
                </a:lnTo>
                <a:lnTo>
                  <a:pt x="3" y="28"/>
                </a:lnTo>
                <a:lnTo>
                  <a:pt x="3" y="28"/>
                </a:lnTo>
                <a:lnTo>
                  <a:pt x="3" y="27"/>
                </a:lnTo>
                <a:lnTo>
                  <a:pt x="3" y="11"/>
                </a:lnTo>
                <a:lnTo>
                  <a:pt x="0" y="11"/>
                </a:lnTo>
                <a:lnTo>
                  <a:pt x="0" y="7"/>
                </a:lnTo>
                <a:lnTo>
                  <a:pt x="3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97" name="Freeform 1424">
            <a:extLst>
              <a:ext uri="{FF2B5EF4-FFF2-40B4-BE49-F238E27FC236}">
                <a16:creationId xmlns:a16="http://schemas.microsoft.com/office/drawing/2014/main" id="{89E0698D-4D2B-44DB-92DC-41ABEEA33F89}"/>
              </a:ext>
            </a:extLst>
          </p:cNvPr>
          <p:cNvSpPr>
            <a:spLocks/>
          </p:cNvSpPr>
          <p:nvPr/>
        </p:nvSpPr>
        <p:spPr bwMode="auto">
          <a:xfrm>
            <a:off x="2474356" y="5712009"/>
            <a:ext cx="23813" cy="57150"/>
          </a:xfrm>
          <a:custGeom>
            <a:avLst/>
            <a:gdLst>
              <a:gd name="T0" fmla="*/ 0 w 15"/>
              <a:gd name="T1" fmla="*/ 36 h 36"/>
              <a:gd name="T2" fmla="*/ 0 w 15"/>
              <a:gd name="T3" fmla="*/ 0 h 36"/>
              <a:gd name="T4" fmla="*/ 5 w 15"/>
              <a:gd name="T5" fmla="*/ 0 h 36"/>
              <a:gd name="T6" fmla="*/ 5 w 15"/>
              <a:gd name="T7" fmla="*/ 13 h 36"/>
              <a:gd name="T8" fmla="*/ 5 w 15"/>
              <a:gd name="T9" fmla="*/ 13 h 36"/>
              <a:gd name="T10" fmla="*/ 5 w 15"/>
              <a:gd name="T11" fmla="*/ 13 h 36"/>
              <a:gd name="T12" fmla="*/ 7 w 15"/>
              <a:gd name="T13" fmla="*/ 11 h 36"/>
              <a:gd name="T14" fmla="*/ 7 w 15"/>
              <a:gd name="T15" fmla="*/ 11 h 36"/>
              <a:gd name="T16" fmla="*/ 10 w 15"/>
              <a:gd name="T17" fmla="*/ 10 h 36"/>
              <a:gd name="T18" fmla="*/ 10 w 15"/>
              <a:gd name="T19" fmla="*/ 10 h 36"/>
              <a:gd name="T20" fmla="*/ 11 w 15"/>
              <a:gd name="T21" fmla="*/ 10 h 36"/>
              <a:gd name="T22" fmla="*/ 11 w 15"/>
              <a:gd name="T23" fmla="*/ 10 h 36"/>
              <a:gd name="T24" fmla="*/ 14 w 15"/>
              <a:gd name="T25" fmla="*/ 11 h 36"/>
              <a:gd name="T26" fmla="*/ 14 w 15"/>
              <a:gd name="T27" fmla="*/ 11 h 36"/>
              <a:gd name="T28" fmla="*/ 15 w 15"/>
              <a:gd name="T29" fmla="*/ 14 h 36"/>
              <a:gd name="T30" fmla="*/ 15 w 15"/>
              <a:gd name="T31" fmla="*/ 14 h 36"/>
              <a:gd name="T32" fmla="*/ 15 w 15"/>
              <a:gd name="T33" fmla="*/ 16 h 36"/>
              <a:gd name="T34" fmla="*/ 15 w 15"/>
              <a:gd name="T35" fmla="*/ 36 h 36"/>
              <a:gd name="T36" fmla="*/ 10 w 15"/>
              <a:gd name="T37" fmla="*/ 36 h 36"/>
              <a:gd name="T38" fmla="*/ 10 w 15"/>
              <a:gd name="T39" fmla="*/ 19 h 36"/>
              <a:gd name="T40" fmla="*/ 10 w 15"/>
              <a:gd name="T41" fmla="*/ 19 h 36"/>
              <a:gd name="T42" fmla="*/ 9 w 15"/>
              <a:gd name="T43" fmla="*/ 16 h 36"/>
              <a:gd name="T44" fmla="*/ 9 w 15"/>
              <a:gd name="T45" fmla="*/ 16 h 36"/>
              <a:gd name="T46" fmla="*/ 7 w 15"/>
              <a:gd name="T47" fmla="*/ 15 h 36"/>
              <a:gd name="T48" fmla="*/ 7 w 15"/>
              <a:gd name="T49" fmla="*/ 15 h 36"/>
              <a:gd name="T50" fmla="*/ 5 w 15"/>
              <a:gd name="T51" fmla="*/ 16 h 36"/>
              <a:gd name="T52" fmla="*/ 5 w 15"/>
              <a:gd name="T53" fmla="*/ 16 h 36"/>
              <a:gd name="T54" fmla="*/ 5 w 15"/>
              <a:gd name="T55" fmla="*/ 19 h 36"/>
              <a:gd name="T56" fmla="*/ 5 w 15"/>
              <a:gd name="T57" fmla="*/ 36 h 36"/>
              <a:gd name="T58" fmla="*/ 0 w 15"/>
              <a:gd name="T5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36">
                <a:moveTo>
                  <a:pt x="0" y="36"/>
                </a:moveTo>
                <a:lnTo>
                  <a:pt x="0" y="0"/>
                </a:lnTo>
                <a:lnTo>
                  <a:pt x="5" y="0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1"/>
                </a:lnTo>
                <a:lnTo>
                  <a:pt x="7" y="11"/>
                </a:lnTo>
                <a:lnTo>
                  <a:pt x="10" y="10"/>
                </a:lnTo>
                <a:lnTo>
                  <a:pt x="10" y="10"/>
                </a:lnTo>
                <a:lnTo>
                  <a:pt x="11" y="10"/>
                </a:lnTo>
                <a:lnTo>
                  <a:pt x="11" y="10"/>
                </a:lnTo>
                <a:lnTo>
                  <a:pt x="14" y="11"/>
                </a:lnTo>
                <a:lnTo>
                  <a:pt x="14" y="11"/>
                </a:lnTo>
                <a:lnTo>
                  <a:pt x="15" y="14"/>
                </a:lnTo>
                <a:lnTo>
                  <a:pt x="15" y="14"/>
                </a:lnTo>
                <a:lnTo>
                  <a:pt x="15" y="16"/>
                </a:lnTo>
                <a:lnTo>
                  <a:pt x="15" y="36"/>
                </a:lnTo>
                <a:lnTo>
                  <a:pt x="10" y="36"/>
                </a:lnTo>
                <a:lnTo>
                  <a:pt x="10" y="19"/>
                </a:lnTo>
                <a:lnTo>
                  <a:pt x="10" y="19"/>
                </a:lnTo>
                <a:lnTo>
                  <a:pt x="9" y="16"/>
                </a:lnTo>
                <a:lnTo>
                  <a:pt x="9" y="16"/>
                </a:lnTo>
                <a:lnTo>
                  <a:pt x="7" y="15"/>
                </a:lnTo>
                <a:lnTo>
                  <a:pt x="7" y="15"/>
                </a:lnTo>
                <a:lnTo>
                  <a:pt x="5" y="16"/>
                </a:lnTo>
                <a:lnTo>
                  <a:pt x="5" y="16"/>
                </a:lnTo>
                <a:lnTo>
                  <a:pt x="5" y="19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98" name="Freeform 1425">
            <a:extLst>
              <a:ext uri="{FF2B5EF4-FFF2-40B4-BE49-F238E27FC236}">
                <a16:creationId xmlns:a16="http://schemas.microsoft.com/office/drawing/2014/main" id="{69F2D3CA-27DC-4F3E-B9CA-33208EBD4502}"/>
              </a:ext>
            </a:extLst>
          </p:cNvPr>
          <p:cNvSpPr>
            <a:spLocks noEditPoints="1"/>
          </p:cNvSpPr>
          <p:nvPr/>
        </p:nvSpPr>
        <p:spPr bwMode="auto">
          <a:xfrm>
            <a:off x="2504518" y="5727884"/>
            <a:ext cx="23813" cy="41275"/>
          </a:xfrm>
          <a:custGeom>
            <a:avLst/>
            <a:gdLst>
              <a:gd name="T0" fmla="*/ 10 w 15"/>
              <a:gd name="T1" fmla="*/ 23 h 26"/>
              <a:gd name="T2" fmla="*/ 10 w 15"/>
              <a:gd name="T3" fmla="*/ 23 h 26"/>
              <a:gd name="T4" fmla="*/ 7 w 15"/>
              <a:gd name="T5" fmla="*/ 25 h 26"/>
              <a:gd name="T6" fmla="*/ 5 w 15"/>
              <a:gd name="T7" fmla="*/ 26 h 26"/>
              <a:gd name="T8" fmla="*/ 3 w 15"/>
              <a:gd name="T9" fmla="*/ 26 h 26"/>
              <a:gd name="T10" fmla="*/ 1 w 15"/>
              <a:gd name="T11" fmla="*/ 25 h 26"/>
              <a:gd name="T12" fmla="*/ 0 w 15"/>
              <a:gd name="T13" fmla="*/ 23 h 26"/>
              <a:gd name="T14" fmla="*/ 0 w 15"/>
              <a:gd name="T15" fmla="*/ 19 h 26"/>
              <a:gd name="T16" fmla="*/ 0 w 15"/>
              <a:gd name="T17" fmla="*/ 15 h 26"/>
              <a:gd name="T18" fmla="*/ 1 w 15"/>
              <a:gd name="T19" fmla="*/ 13 h 26"/>
              <a:gd name="T20" fmla="*/ 3 w 15"/>
              <a:gd name="T21" fmla="*/ 11 h 26"/>
              <a:gd name="T22" fmla="*/ 7 w 15"/>
              <a:gd name="T23" fmla="*/ 11 h 26"/>
              <a:gd name="T24" fmla="*/ 8 w 15"/>
              <a:gd name="T25" fmla="*/ 11 h 26"/>
              <a:gd name="T26" fmla="*/ 8 w 15"/>
              <a:gd name="T27" fmla="*/ 11 h 26"/>
              <a:gd name="T28" fmla="*/ 10 w 15"/>
              <a:gd name="T29" fmla="*/ 11 h 26"/>
              <a:gd name="T30" fmla="*/ 10 w 15"/>
              <a:gd name="T31" fmla="*/ 9 h 26"/>
              <a:gd name="T32" fmla="*/ 10 w 15"/>
              <a:gd name="T33" fmla="*/ 6 h 26"/>
              <a:gd name="T34" fmla="*/ 7 w 15"/>
              <a:gd name="T35" fmla="*/ 5 h 26"/>
              <a:gd name="T36" fmla="*/ 6 w 15"/>
              <a:gd name="T37" fmla="*/ 6 h 26"/>
              <a:gd name="T38" fmla="*/ 5 w 15"/>
              <a:gd name="T39" fmla="*/ 8 h 26"/>
              <a:gd name="T40" fmla="*/ 0 w 15"/>
              <a:gd name="T41" fmla="*/ 8 h 26"/>
              <a:gd name="T42" fmla="*/ 2 w 15"/>
              <a:gd name="T43" fmla="*/ 3 h 26"/>
              <a:gd name="T44" fmla="*/ 5 w 15"/>
              <a:gd name="T45" fmla="*/ 0 h 26"/>
              <a:gd name="T46" fmla="*/ 7 w 15"/>
              <a:gd name="T47" fmla="*/ 0 h 26"/>
              <a:gd name="T48" fmla="*/ 11 w 15"/>
              <a:gd name="T49" fmla="*/ 0 h 26"/>
              <a:gd name="T50" fmla="*/ 12 w 15"/>
              <a:gd name="T51" fmla="*/ 3 h 26"/>
              <a:gd name="T52" fmla="*/ 15 w 15"/>
              <a:gd name="T53" fmla="*/ 5 h 26"/>
              <a:gd name="T54" fmla="*/ 15 w 15"/>
              <a:gd name="T55" fmla="*/ 8 h 26"/>
              <a:gd name="T56" fmla="*/ 10 w 15"/>
              <a:gd name="T57" fmla="*/ 26 h 26"/>
              <a:gd name="T58" fmla="*/ 10 w 15"/>
              <a:gd name="T59" fmla="*/ 15 h 26"/>
              <a:gd name="T60" fmla="*/ 8 w 15"/>
              <a:gd name="T61" fmla="*/ 15 h 26"/>
              <a:gd name="T62" fmla="*/ 6 w 15"/>
              <a:gd name="T63" fmla="*/ 15 h 26"/>
              <a:gd name="T64" fmla="*/ 5 w 15"/>
              <a:gd name="T65" fmla="*/ 19 h 26"/>
              <a:gd name="T66" fmla="*/ 5 w 15"/>
              <a:gd name="T67" fmla="*/ 20 h 26"/>
              <a:gd name="T68" fmla="*/ 7 w 15"/>
              <a:gd name="T69" fmla="*/ 21 h 26"/>
              <a:gd name="T70" fmla="*/ 10 w 15"/>
              <a:gd name="T71" fmla="*/ 21 h 26"/>
              <a:gd name="T72" fmla="*/ 10 w 15"/>
              <a:gd name="T73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" h="26">
                <a:moveTo>
                  <a:pt x="10" y="26"/>
                </a:move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7" y="25"/>
                </a:lnTo>
                <a:lnTo>
                  <a:pt x="7" y="25"/>
                </a:lnTo>
                <a:lnTo>
                  <a:pt x="5" y="26"/>
                </a:lnTo>
                <a:lnTo>
                  <a:pt x="5" y="26"/>
                </a:lnTo>
                <a:lnTo>
                  <a:pt x="3" y="26"/>
                </a:lnTo>
                <a:lnTo>
                  <a:pt x="3" y="26"/>
                </a:lnTo>
                <a:lnTo>
                  <a:pt x="1" y="25"/>
                </a:lnTo>
                <a:lnTo>
                  <a:pt x="1" y="25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19"/>
                </a:lnTo>
                <a:lnTo>
                  <a:pt x="0" y="15"/>
                </a:lnTo>
                <a:lnTo>
                  <a:pt x="0" y="15"/>
                </a:lnTo>
                <a:lnTo>
                  <a:pt x="1" y="13"/>
                </a:lnTo>
                <a:lnTo>
                  <a:pt x="1" y="13"/>
                </a:lnTo>
                <a:lnTo>
                  <a:pt x="3" y="11"/>
                </a:lnTo>
                <a:lnTo>
                  <a:pt x="3" y="11"/>
                </a:lnTo>
                <a:lnTo>
                  <a:pt x="7" y="11"/>
                </a:lnTo>
                <a:lnTo>
                  <a:pt x="7" y="11"/>
                </a:lnTo>
                <a:lnTo>
                  <a:pt x="8" y="11"/>
                </a:lnTo>
                <a:lnTo>
                  <a:pt x="8" y="11"/>
                </a:lnTo>
                <a:lnTo>
                  <a:pt x="8" y="11"/>
                </a:lnTo>
                <a:lnTo>
                  <a:pt x="8" y="11"/>
                </a:lnTo>
                <a:lnTo>
                  <a:pt x="10" y="11"/>
                </a:lnTo>
                <a:lnTo>
                  <a:pt x="10" y="11"/>
                </a:lnTo>
                <a:lnTo>
                  <a:pt x="10" y="11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2" y="3"/>
                </a:lnTo>
                <a:lnTo>
                  <a:pt x="12" y="3"/>
                </a:lnTo>
                <a:lnTo>
                  <a:pt x="15" y="5"/>
                </a:lnTo>
                <a:lnTo>
                  <a:pt x="15" y="5"/>
                </a:lnTo>
                <a:lnTo>
                  <a:pt x="15" y="8"/>
                </a:lnTo>
                <a:lnTo>
                  <a:pt x="15" y="26"/>
                </a:lnTo>
                <a:lnTo>
                  <a:pt x="10" y="26"/>
                </a:lnTo>
                <a:close/>
                <a:moveTo>
                  <a:pt x="10" y="15"/>
                </a:moveTo>
                <a:lnTo>
                  <a:pt x="10" y="15"/>
                </a:lnTo>
                <a:lnTo>
                  <a:pt x="8" y="15"/>
                </a:lnTo>
                <a:lnTo>
                  <a:pt x="8" y="15"/>
                </a:lnTo>
                <a:lnTo>
                  <a:pt x="6" y="15"/>
                </a:lnTo>
                <a:lnTo>
                  <a:pt x="6" y="15"/>
                </a:lnTo>
                <a:lnTo>
                  <a:pt x="5" y="16"/>
                </a:lnTo>
                <a:lnTo>
                  <a:pt x="5" y="19"/>
                </a:lnTo>
                <a:lnTo>
                  <a:pt x="5" y="19"/>
                </a:lnTo>
                <a:lnTo>
                  <a:pt x="5" y="20"/>
                </a:lnTo>
                <a:lnTo>
                  <a:pt x="5" y="20"/>
                </a:lnTo>
                <a:lnTo>
                  <a:pt x="7" y="21"/>
                </a:lnTo>
                <a:lnTo>
                  <a:pt x="7" y="21"/>
                </a:lnTo>
                <a:lnTo>
                  <a:pt x="10" y="21"/>
                </a:lnTo>
                <a:lnTo>
                  <a:pt x="10" y="21"/>
                </a:lnTo>
                <a:lnTo>
                  <a:pt x="10" y="19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799" name="Freeform 1426">
            <a:extLst>
              <a:ext uri="{FF2B5EF4-FFF2-40B4-BE49-F238E27FC236}">
                <a16:creationId xmlns:a16="http://schemas.microsoft.com/office/drawing/2014/main" id="{A6BF6FB4-D20F-49FE-8D6F-9170984BA093}"/>
              </a:ext>
            </a:extLst>
          </p:cNvPr>
          <p:cNvSpPr>
            <a:spLocks/>
          </p:cNvSpPr>
          <p:nvPr/>
        </p:nvSpPr>
        <p:spPr bwMode="auto">
          <a:xfrm>
            <a:off x="2533093" y="5727884"/>
            <a:ext cx="25400" cy="41275"/>
          </a:xfrm>
          <a:custGeom>
            <a:avLst/>
            <a:gdLst>
              <a:gd name="T0" fmla="*/ 0 w 16"/>
              <a:gd name="T1" fmla="*/ 26 h 26"/>
              <a:gd name="T2" fmla="*/ 0 w 16"/>
              <a:gd name="T3" fmla="*/ 0 h 26"/>
              <a:gd name="T4" fmla="*/ 6 w 16"/>
              <a:gd name="T5" fmla="*/ 0 h 26"/>
              <a:gd name="T6" fmla="*/ 6 w 16"/>
              <a:gd name="T7" fmla="*/ 3 h 26"/>
              <a:gd name="T8" fmla="*/ 6 w 16"/>
              <a:gd name="T9" fmla="*/ 3 h 26"/>
              <a:gd name="T10" fmla="*/ 6 w 16"/>
              <a:gd name="T11" fmla="*/ 3 h 26"/>
              <a:gd name="T12" fmla="*/ 8 w 16"/>
              <a:gd name="T13" fmla="*/ 1 h 26"/>
              <a:gd name="T14" fmla="*/ 8 w 16"/>
              <a:gd name="T15" fmla="*/ 1 h 26"/>
              <a:gd name="T16" fmla="*/ 11 w 16"/>
              <a:gd name="T17" fmla="*/ 0 h 26"/>
              <a:gd name="T18" fmla="*/ 11 w 16"/>
              <a:gd name="T19" fmla="*/ 0 h 26"/>
              <a:gd name="T20" fmla="*/ 13 w 16"/>
              <a:gd name="T21" fmla="*/ 0 h 26"/>
              <a:gd name="T22" fmla="*/ 13 w 16"/>
              <a:gd name="T23" fmla="*/ 0 h 26"/>
              <a:gd name="T24" fmla="*/ 14 w 16"/>
              <a:gd name="T25" fmla="*/ 1 h 26"/>
              <a:gd name="T26" fmla="*/ 14 w 16"/>
              <a:gd name="T27" fmla="*/ 1 h 26"/>
              <a:gd name="T28" fmla="*/ 16 w 16"/>
              <a:gd name="T29" fmla="*/ 4 h 26"/>
              <a:gd name="T30" fmla="*/ 16 w 16"/>
              <a:gd name="T31" fmla="*/ 4 h 26"/>
              <a:gd name="T32" fmla="*/ 16 w 16"/>
              <a:gd name="T33" fmla="*/ 6 h 26"/>
              <a:gd name="T34" fmla="*/ 16 w 16"/>
              <a:gd name="T35" fmla="*/ 26 h 26"/>
              <a:gd name="T36" fmla="*/ 11 w 16"/>
              <a:gd name="T37" fmla="*/ 26 h 26"/>
              <a:gd name="T38" fmla="*/ 11 w 16"/>
              <a:gd name="T39" fmla="*/ 9 h 26"/>
              <a:gd name="T40" fmla="*/ 11 w 16"/>
              <a:gd name="T41" fmla="*/ 9 h 26"/>
              <a:gd name="T42" fmla="*/ 11 w 16"/>
              <a:gd name="T43" fmla="*/ 6 h 26"/>
              <a:gd name="T44" fmla="*/ 11 w 16"/>
              <a:gd name="T45" fmla="*/ 6 h 26"/>
              <a:gd name="T46" fmla="*/ 8 w 16"/>
              <a:gd name="T47" fmla="*/ 5 h 26"/>
              <a:gd name="T48" fmla="*/ 8 w 16"/>
              <a:gd name="T49" fmla="*/ 5 h 26"/>
              <a:gd name="T50" fmla="*/ 7 w 16"/>
              <a:gd name="T51" fmla="*/ 6 h 26"/>
              <a:gd name="T52" fmla="*/ 7 w 16"/>
              <a:gd name="T53" fmla="*/ 6 h 26"/>
              <a:gd name="T54" fmla="*/ 6 w 16"/>
              <a:gd name="T55" fmla="*/ 9 h 26"/>
              <a:gd name="T56" fmla="*/ 6 w 16"/>
              <a:gd name="T57" fmla="*/ 26 h 26"/>
              <a:gd name="T58" fmla="*/ 0 w 16"/>
              <a:gd name="T5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6">
                <a:moveTo>
                  <a:pt x="0" y="26"/>
                </a:moveTo>
                <a:lnTo>
                  <a:pt x="0" y="0"/>
                </a:lnTo>
                <a:lnTo>
                  <a:pt x="6" y="0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8" y="1"/>
                </a:lnTo>
                <a:lnTo>
                  <a:pt x="8" y="1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1"/>
                </a:lnTo>
                <a:lnTo>
                  <a:pt x="14" y="1"/>
                </a:lnTo>
                <a:lnTo>
                  <a:pt x="16" y="4"/>
                </a:lnTo>
                <a:lnTo>
                  <a:pt x="16" y="4"/>
                </a:lnTo>
                <a:lnTo>
                  <a:pt x="16" y="6"/>
                </a:lnTo>
                <a:lnTo>
                  <a:pt x="16" y="26"/>
                </a:lnTo>
                <a:lnTo>
                  <a:pt x="11" y="26"/>
                </a:lnTo>
                <a:lnTo>
                  <a:pt x="11" y="9"/>
                </a:lnTo>
                <a:lnTo>
                  <a:pt x="11" y="9"/>
                </a:lnTo>
                <a:lnTo>
                  <a:pt x="11" y="6"/>
                </a:lnTo>
                <a:lnTo>
                  <a:pt x="11" y="6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6" y="9"/>
                </a:lnTo>
                <a:lnTo>
                  <a:pt x="6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00" name="Freeform 1427">
            <a:extLst>
              <a:ext uri="{FF2B5EF4-FFF2-40B4-BE49-F238E27FC236}">
                <a16:creationId xmlns:a16="http://schemas.microsoft.com/office/drawing/2014/main" id="{AA3A941F-8AAE-4FC4-A2FF-8917D501F4AC}"/>
              </a:ext>
            </a:extLst>
          </p:cNvPr>
          <p:cNvSpPr>
            <a:spLocks/>
          </p:cNvSpPr>
          <p:nvPr/>
        </p:nvSpPr>
        <p:spPr bwMode="auto">
          <a:xfrm>
            <a:off x="2566431" y="5727884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6 h 26"/>
              <a:gd name="T4" fmla="*/ 10 w 15"/>
              <a:gd name="T5" fmla="*/ 26 h 26"/>
              <a:gd name="T6" fmla="*/ 10 w 15"/>
              <a:gd name="T7" fmla="*/ 24 h 26"/>
              <a:gd name="T8" fmla="*/ 10 w 15"/>
              <a:gd name="T9" fmla="*/ 24 h 26"/>
              <a:gd name="T10" fmla="*/ 10 w 15"/>
              <a:gd name="T11" fmla="*/ 24 h 26"/>
              <a:gd name="T12" fmla="*/ 7 w 15"/>
              <a:gd name="T13" fmla="*/ 25 h 26"/>
              <a:gd name="T14" fmla="*/ 7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2 w 15"/>
              <a:gd name="T21" fmla="*/ 26 h 26"/>
              <a:gd name="T22" fmla="*/ 2 w 15"/>
              <a:gd name="T23" fmla="*/ 26 h 26"/>
              <a:gd name="T24" fmla="*/ 1 w 15"/>
              <a:gd name="T25" fmla="*/ 25 h 26"/>
              <a:gd name="T26" fmla="*/ 1 w 15"/>
              <a:gd name="T27" fmla="*/ 25 h 26"/>
              <a:gd name="T28" fmla="*/ 0 w 15"/>
              <a:gd name="T29" fmla="*/ 23 h 26"/>
              <a:gd name="T30" fmla="*/ 0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5 w 15"/>
              <a:gd name="T43" fmla="*/ 20 h 26"/>
              <a:gd name="T44" fmla="*/ 5 w 15"/>
              <a:gd name="T45" fmla="*/ 20 h 26"/>
              <a:gd name="T46" fmla="*/ 7 w 15"/>
              <a:gd name="T47" fmla="*/ 21 h 26"/>
              <a:gd name="T48" fmla="*/ 7 w 15"/>
              <a:gd name="T49" fmla="*/ 21 h 26"/>
              <a:gd name="T50" fmla="*/ 8 w 15"/>
              <a:gd name="T51" fmla="*/ 20 h 26"/>
              <a:gd name="T52" fmla="*/ 8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6"/>
                </a:lnTo>
                <a:lnTo>
                  <a:pt x="10" y="26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7" y="25"/>
                </a:lnTo>
                <a:lnTo>
                  <a:pt x="7" y="25"/>
                </a:lnTo>
                <a:lnTo>
                  <a:pt x="5" y="26"/>
                </a:lnTo>
                <a:lnTo>
                  <a:pt x="5" y="26"/>
                </a:lnTo>
                <a:lnTo>
                  <a:pt x="2" y="26"/>
                </a:lnTo>
                <a:lnTo>
                  <a:pt x="2" y="26"/>
                </a:lnTo>
                <a:lnTo>
                  <a:pt x="1" y="25"/>
                </a:lnTo>
                <a:lnTo>
                  <a:pt x="1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1"/>
                </a:lnTo>
                <a:lnTo>
                  <a:pt x="7" y="21"/>
                </a:lnTo>
                <a:lnTo>
                  <a:pt x="8" y="20"/>
                </a:lnTo>
                <a:lnTo>
                  <a:pt x="8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01" name="Freeform 1428">
            <a:extLst>
              <a:ext uri="{FF2B5EF4-FFF2-40B4-BE49-F238E27FC236}">
                <a16:creationId xmlns:a16="http://schemas.microsoft.com/office/drawing/2014/main" id="{438A5B57-3116-4388-8844-31B651DF9C0D}"/>
              </a:ext>
            </a:extLst>
          </p:cNvPr>
          <p:cNvSpPr>
            <a:spLocks/>
          </p:cNvSpPr>
          <p:nvPr/>
        </p:nvSpPr>
        <p:spPr bwMode="auto">
          <a:xfrm>
            <a:off x="2595006" y="5727884"/>
            <a:ext cx="42863" cy="41275"/>
          </a:xfrm>
          <a:custGeom>
            <a:avLst/>
            <a:gdLst>
              <a:gd name="T0" fmla="*/ 0 w 27"/>
              <a:gd name="T1" fmla="*/ 26 h 26"/>
              <a:gd name="T2" fmla="*/ 0 w 27"/>
              <a:gd name="T3" fmla="*/ 0 h 26"/>
              <a:gd name="T4" fmla="*/ 5 w 27"/>
              <a:gd name="T5" fmla="*/ 0 h 26"/>
              <a:gd name="T6" fmla="*/ 5 w 27"/>
              <a:gd name="T7" fmla="*/ 3 h 26"/>
              <a:gd name="T8" fmla="*/ 7 w 27"/>
              <a:gd name="T9" fmla="*/ 3 h 26"/>
              <a:gd name="T10" fmla="*/ 7 w 27"/>
              <a:gd name="T11" fmla="*/ 3 h 26"/>
              <a:gd name="T12" fmla="*/ 8 w 27"/>
              <a:gd name="T13" fmla="*/ 1 h 26"/>
              <a:gd name="T14" fmla="*/ 8 w 27"/>
              <a:gd name="T15" fmla="*/ 1 h 26"/>
              <a:gd name="T16" fmla="*/ 10 w 27"/>
              <a:gd name="T17" fmla="*/ 0 h 26"/>
              <a:gd name="T18" fmla="*/ 10 w 27"/>
              <a:gd name="T19" fmla="*/ 0 h 26"/>
              <a:gd name="T20" fmla="*/ 14 w 27"/>
              <a:gd name="T21" fmla="*/ 1 h 26"/>
              <a:gd name="T22" fmla="*/ 14 w 27"/>
              <a:gd name="T23" fmla="*/ 1 h 26"/>
              <a:gd name="T24" fmla="*/ 15 w 27"/>
              <a:gd name="T25" fmla="*/ 3 h 26"/>
              <a:gd name="T26" fmla="*/ 15 w 27"/>
              <a:gd name="T27" fmla="*/ 3 h 26"/>
              <a:gd name="T28" fmla="*/ 18 w 27"/>
              <a:gd name="T29" fmla="*/ 1 h 26"/>
              <a:gd name="T30" fmla="*/ 18 w 27"/>
              <a:gd name="T31" fmla="*/ 1 h 26"/>
              <a:gd name="T32" fmla="*/ 20 w 27"/>
              <a:gd name="T33" fmla="*/ 0 h 26"/>
              <a:gd name="T34" fmla="*/ 20 w 27"/>
              <a:gd name="T35" fmla="*/ 0 h 26"/>
              <a:gd name="T36" fmla="*/ 23 w 27"/>
              <a:gd name="T37" fmla="*/ 0 h 26"/>
              <a:gd name="T38" fmla="*/ 23 w 27"/>
              <a:gd name="T39" fmla="*/ 0 h 26"/>
              <a:gd name="T40" fmla="*/ 24 w 27"/>
              <a:gd name="T41" fmla="*/ 1 h 26"/>
              <a:gd name="T42" fmla="*/ 24 w 27"/>
              <a:gd name="T43" fmla="*/ 1 h 26"/>
              <a:gd name="T44" fmla="*/ 25 w 27"/>
              <a:gd name="T45" fmla="*/ 4 h 26"/>
              <a:gd name="T46" fmla="*/ 25 w 27"/>
              <a:gd name="T47" fmla="*/ 4 h 26"/>
              <a:gd name="T48" fmla="*/ 27 w 27"/>
              <a:gd name="T49" fmla="*/ 6 h 26"/>
              <a:gd name="T50" fmla="*/ 27 w 27"/>
              <a:gd name="T51" fmla="*/ 26 h 26"/>
              <a:gd name="T52" fmla="*/ 22 w 27"/>
              <a:gd name="T53" fmla="*/ 26 h 26"/>
              <a:gd name="T54" fmla="*/ 22 w 27"/>
              <a:gd name="T55" fmla="*/ 9 h 26"/>
              <a:gd name="T56" fmla="*/ 22 w 27"/>
              <a:gd name="T57" fmla="*/ 9 h 26"/>
              <a:gd name="T58" fmla="*/ 20 w 27"/>
              <a:gd name="T59" fmla="*/ 6 h 26"/>
              <a:gd name="T60" fmla="*/ 20 w 27"/>
              <a:gd name="T61" fmla="*/ 6 h 26"/>
              <a:gd name="T62" fmla="*/ 19 w 27"/>
              <a:gd name="T63" fmla="*/ 5 h 26"/>
              <a:gd name="T64" fmla="*/ 19 w 27"/>
              <a:gd name="T65" fmla="*/ 5 h 26"/>
              <a:gd name="T66" fmla="*/ 17 w 27"/>
              <a:gd name="T67" fmla="*/ 6 h 26"/>
              <a:gd name="T68" fmla="*/ 17 w 27"/>
              <a:gd name="T69" fmla="*/ 6 h 26"/>
              <a:gd name="T70" fmla="*/ 17 w 27"/>
              <a:gd name="T71" fmla="*/ 9 h 26"/>
              <a:gd name="T72" fmla="*/ 17 w 27"/>
              <a:gd name="T73" fmla="*/ 26 h 26"/>
              <a:gd name="T74" fmla="*/ 10 w 27"/>
              <a:gd name="T75" fmla="*/ 26 h 26"/>
              <a:gd name="T76" fmla="*/ 10 w 27"/>
              <a:gd name="T77" fmla="*/ 9 h 26"/>
              <a:gd name="T78" fmla="*/ 10 w 27"/>
              <a:gd name="T79" fmla="*/ 9 h 26"/>
              <a:gd name="T80" fmla="*/ 10 w 27"/>
              <a:gd name="T81" fmla="*/ 6 h 26"/>
              <a:gd name="T82" fmla="*/ 10 w 27"/>
              <a:gd name="T83" fmla="*/ 6 h 26"/>
              <a:gd name="T84" fmla="*/ 8 w 27"/>
              <a:gd name="T85" fmla="*/ 5 h 26"/>
              <a:gd name="T86" fmla="*/ 8 w 27"/>
              <a:gd name="T87" fmla="*/ 5 h 26"/>
              <a:gd name="T88" fmla="*/ 7 w 27"/>
              <a:gd name="T89" fmla="*/ 6 h 26"/>
              <a:gd name="T90" fmla="*/ 7 w 27"/>
              <a:gd name="T91" fmla="*/ 6 h 26"/>
              <a:gd name="T92" fmla="*/ 5 w 27"/>
              <a:gd name="T93" fmla="*/ 9 h 26"/>
              <a:gd name="T94" fmla="*/ 5 w 27"/>
              <a:gd name="T95" fmla="*/ 26 h 26"/>
              <a:gd name="T96" fmla="*/ 0 w 27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7" y="3"/>
                </a:lnTo>
                <a:lnTo>
                  <a:pt x="7" y="3"/>
                </a:lnTo>
                <a:lnTo>
                  <a:pt x="8" y="1"/>
                </a:lnTo>
                <a:lnTo>
                  <a:pt x="8" y="1"/>
                </a:lnTo>
                <a:lnTo>
                  <a:pt x="10" y="0"/>
                </a:lnTo>
                <a:lnTo>
                  <a:pt x="10" y="0"/>
                </a:lnTo>
                <a:lnTo>
                  <a:pt x="14" y="1"/>
                </a:lnTo>
                <a:lnTo>
                  <a:pt x="14" y="1"/>
                </a:lnTo>
                <a:lnTo>
                  <a:pt x="15" y="3"/>
                </a:lnTo>
                <a:lnTo>
                  <a:pt x="15" y="3"/>
                </a:lnTo>
                <a:lnTo>
                  <a:pt x="18" y="1"/>
                </a:lnTo>
                <a:lnTo>
                  <a:pt x="18" y="1"/>
                </a:lnTo>
                <a:lnTo>
                  <a:pt x="20" y="0"/>
                </a:lnTo>
                <a:lnTo>
                  <a:pt x="20" y="0"/>
                </a:lnTo>
                <a:lnTo>
                  <a:pt x="23" y="0"/>
                </a:lnTo>
                <a:lnTo>
                  <a:pt x="23" y="0"/>
                </a:lnTo>
                <a:lnTo>
                  <a:pt x="24" y="1"/>
                </a:lnTo>
                <a:lnTo>
                  <a:pt x="24" y="1"/>
                </a:lnTo>
                <a:lnTo>
                  <a:pt x="25" y="4"/>
                </a:lnTo>
                <a:lnTo>
                  <a:pt x="25" y="4"/>
                </a:lnTo>
                <a:lnTo>
                  <a:pt x="27" y="6"/>
                </a:lnTo>
                <a:lnTo>
                  <a:pt x="27" y="26"/>
                </a:lnTo>
                <a:lnTo>
                  <a:pt x="22" y="26"/>
                </a:lnTo>
                <a:lnTo>
                  <a:pt x="22" y="9"/>
                </a:lnTo>
                <a:lnTo>
                  <a:pt x="22" y="9"/>
                </a:lnTo>
                <a:lnTo>
                  <a:pt x="20" y="6"/>
                </a:lnTo>
                <a:lnTo>
                  <a:pt x="20" y="6"/>
                </a:lnTo>
                <a:lnTo>
                  <a:pt x="19" y="5"/>
                </a:lnTo>
                <a:lnTo>
                  <a:pt x="19" y="5"/>
                </a:lnTo>
                <a:lnTo>
                  <a:pt x="17" y="6"/>
                </a:lnTo>
                <a:lnTo>
                  <a:pt x="17" y="6"/>
                </a:lnTo>
                <a:lnTo>
                  <a:pt x="17" y="9"/>
                </a:lnTo>
                <a:lnTo>
                  <a:pt x="17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02" name="Freeform 1429">
            <a:extLst>
              <a:ext uri="{FF2B5EF4-FFF2-40B4-BE49-F238E27FC236}">
                <a16:creationId xmlns:a16="http://schemas.microsoft.com/office/drawing/2014/main" id="{3102B25F-6282-417B-897F-E396AAB72455}"/>
              </a:ext>
            </a:extLst>
          </p:cNvPr>
          <p:cNvSpPr>
            <a:spLocks noEditPoints="1"/>
          </p:cNvSpPr>
          <p:nvPr/>
        </p:nvSpPr>
        <p:spPr bwMode="auto">
          <a:xfrm>
            <a:off x="2394981" y="6224771"/>
            <a:ext cx="31750" cy="55563"/>
          </a:xfrm>
          <a:custGeom>
            <a:avLst/>
            <a:gdLst>
              <a:gd name="T0" fmla="*/ 0 w 20"/>
              <a:gd name="T1" fmla="*/ 35 h 35"/>
              <a:gd name="T2" fmla="*/ 7 w 20"/>
              <a:gd name="T3" fmla="*/ 0 h 35"/>
              <a:gd name="T4" fmla="*/ 11 w 20"/>
              <a:gd name="T5" fmla="*/ 0 h 35"/>
              <a:gd name="T6" fmla="*/ 20 w 20"/>
              <a:gd name="T7" fmla="*/ 35 h 35"/>
              <a:gd name="T8" fmla="*/ 15 w 20"/>
              <a:gd name="T9" fmla="*/ 35 h 35"/>
              <a:gd name="T10" fmla="*/ 13 w 20"/>
              <a:gd name="T11" fmla="*/ 27 h 35"/>
              <a:gd name="T12" fmla="*/ 6 w 20"/>
              <a:gd name="T13" fmla="*/ 27 h 35"/>
              <a:gd name="T14" fmla="*/ 5 w 20"/>
              <a:gd name="T15" fmla="*/ 35 h 35"/>
              <a:gd name="T16" fmla="*/ 0 w 20"/>
              <a:gd name="T17" fmla="*/ 35 h 35"/>
              <a:gd name="T18" fmla="*/ 12 w 20"/>
              <a:gd name="T19" fmla="*/ 22 h 35"/>
              <a:gd name="T20" fmla="*/ 10 w 20"/>
              <a:gd name="T21" fmla="*/ 10 h 35"/>
              <a:gd name="T22" fmla="*/ 10 w 20"/>
              <a:gd name="T23" fmla="*/ 10 h 35"/>
              <a:gd name="T24" fmla="*/ 7 w 20"/>
              <a:gd name="T25" fmla="*/ 22 h 35"/>
              <a:gd name="T26" fmla="*/ 12 w 20"/>
              <a:gd name="T27" fmla="*/ 2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5">
                <a:moveTo>
                  <a:pt x="0" y="35"/>
                </a:moveTo>
                <a:lnTo>
                  <a:pt x="7" y="0"/>
                </a:lnTo>
                <a:lnTo>
                  <a:pt x="11" y="0"/>
                </a:lnTo>
                <a:lnTo>
                  <a:pt x="20" y="35"/>
                </a:lnTo>
                <a:lnTo>
                  <a:pt x="15" y="35"/>
                </a:lnTo>
                <a:lnTo>
                  <a:pt x="13" y="27"/>
                </a:lnTo>
                <a:lnTo>
                  <a:pt x="6" y="27"/>
                </a:lnTo>
                <a:lnTo>
                  <a:pt x="5" y="35"/>
                </a:lnTo>
                <a:lnTo>
                  <a:pt x="0" y="35"/>
                </a:lnTo>
                <a:close/>
                <a:moveTo>
                  <a:pt x="12" y="22"/>
                </a:moveTo>
                <a:lnTo>
                  <a:pt x="10" y="10"/>
                </a:lnTo>
                <a:lnTo>
                  <a:pt x="10" y="10"/>
                </a:lnTo>
                <a:lnTo>
                  <a:pt x="7" y="22"/>
                </a:lnTo>
                <a:lnTo>
                  <a:pt x="12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03" name="Freeform 1430">
            <a:extLst>
              <a:ext uri="{FF2B5EF4-FFF2-40B4-BE49-F238E27FC236}">
                <a16:creationId xmlns:a16="http://schemas.microsoft.com/office/drawing/2014/main" id="{D60F1FE4-648A-4D90-A9F0-6E9425C076F6}"/>
              </a:ext>
            </a:extLst>
          </p:cNvPr>
          <p:cNvSpPr>
            <a:spLocks/>
          </p:cNvSpPr>
          <p:nvPr/>
        </p:nvSpPr>
        <p:spPr bwMode="auto">
          <a:xfrm>
            <a:off x="2429906" y="6240646"/>
            <a:ext cx="23813" cy="39688"/>
          </a:xfrm>
          <a:custGeom>
            <a:avLst/>
            <a:gdLst>
              <a:gd name="T0" fmla="*/ 5 w 15"/>
              <a:gd name="T1" fmla="*/ 17 h 25"/>
              <a:gd name="T2" fmla="*/ 5 w 15"/>
              <a:gd name="T3" fmla="*/ 17 h 25"/>
              <a:gd name="T4" fmla="*/ 5 w 15"/>
              <a:gd name="T5" fmla="*/ 20 h 25"/>
              <a:gd name="T6" fmla="*/ 5 w 15"/>
              <a:gd name="T7" fmla="*/ 20 h 25"/>
              <a:gd name="T8" fmla="*/ 8 w 15"/>
              <a:gd name="T9" fmla="*/ 20 h 25"/>
              <a:gd name="T10" fmla="*/ 8 w 15"/>
              <a:gd name="T11" fmla="*/ 20 h 25"/>
              <a:gd name="T12" fmla="*/ 9 w 15"/>
              <a:gd name="T13" fmla="*/ 20 h 25"/>
              <a:gd name="T14" fmla="*/ 9 w 15"/>
              <a:gd name="T15" fmla="*/ 20 h 25"/>
              <a:gd name="T16" fmla="*/ 10 w 15"/>
              <a:gd name="T17" fmla="*/ 17 h 25"/>
              <a:gd name="T18" fmla="*/ 15 w 15"/>
              <a:gd name="T19" fmla="*/ 17 h 25"/>
              <a:gd name="T20" fmla="*/ 15 w 15"/>
              <a:gd name="T21" fmla="*/ 17 h 25"/>
              <a:gd name="T22" fmla="*/ 15 w 15"/>
              <a:gd name="T23" fmla="*/ 21 h 25"/>
              <a:gd name="T24" fmla="*/ 13 w 15"/>
              <a:gd name="T25" fmla="*/ 24 h 25"/>
              <a:gd name="T26" fmla="*/ 13 w 15"/>
              <a:gd name="T27" fmla="*/ 24 h 25"/>
              <a:gd name="T28" fmla="*/ 10 w 15"/>
              <a:gd name="T29" fmla="*/ 25 h 25"/>
              <a:gd name="T30" fmla="*/ 10 w 15"/>
              <a:gd name="T31" fmla="*/ 25 h 25"/>
              <a:gd name="T32" fmla="*/ 8 w 15"/>
              <a:gd name="T33" fmla="*/ 25 h 25"/>
              <a:gd name="T34" fmla="*/ 8 w 15"/>
              <a:gd name="T35" fmla="*/ 25 h 25"/>
              <a:gd name="T36" fmla="*/ 4 w 15"/>
              <a:gd name="T37" fmla="*/ 25 h 25"/>
              <a:gd name="T38" fmla="*/ 4 w 15"/>
              <a:gd name="T39" fmla="*/ 25 h 25"/>
              <a:gd name="T40" fmla="*/ 1 w 15"/>
              <a:gd name="T41" fmla="*/ 22 h 25"/>
              <a:gd name="T42" fmla="*/ 1 w 15"/>
              <a:gd name="T43" fmla="*/ 22 h 25"/>
              <a:gd name="T44" fmla="*/ 0 w 15"/>
              <a:gd name="T45" fmla="*/ 20 h 25"/>
              <a:gd name="T46" fmla="*/ 0 w 15"/>
              <a:gd name="T47" fmla="*/ 20 h 25"/>
              <a:gd name="T48" fmla="*/ 0 w 15"/>
              <a:gd name="T49" fmla="*/ 16 h 25"/>
              <a:gd name="T50" fmla="*/ 0 w 15"/>
              <a:gd name="T51" fmla="*/ 9 h 25"/>
              <a:gd name="T52" fmla="*/ 0 w 15"/>
              <a:gd name="T53" fmla="*/ 9 h 25"/>
              <a:gd name="T54" fmla="*/ 0 w 15"/>
              <a:gd name="T55" fmla="*/ 5 h 25"/>
              <a:gd name="T56" fmla="*/ 0 w 15"/>
              <a:gd name="T57" fmla="*/ 5 h 25"/>
              <a:gd name="T58" fmla="*/ 1 w 15"/>
              <a:gd name="T59" fmla="*/ 4 h 25"/>
              <a:gd name="T60" fmla="*/ 1 w 15"/>
              <a:gd name="T61" fmla="*/ 4 h 25"/>
              <a:gd name="T62" fmla="*/ 4 w 15"/>
              <a:gd name="T63" fmla="*/ 0 h 25"/>
              <a:gd name="T64" fmla="*/ 4 w 15"/>
              <a:gd name="T65" fmla="*/ 0 h 25"/>
              <a:gd name="T66" fmla="*/ 8 w 15"/>
              <a:gd name="T67" fmla="*/ 0 h 25"/>
              <a:gd name="T68" fmla="*/ 8 w 15"/>
              <a:gd name="T69" fmla="*/ 0 h 25"/>
              <a:gd name="T70" fmla="*/ 10 w 15"/>
              <a:gd name="T71" fmla="*/ 0 h 25"/>
              <a:gd name="T72" fmla="*/ 10 w 15"/>
              <a:gd name="T73" fmla="*/ 0 h 25"/>
              <a:gd name="T74" fmla="*/ 13 w 15"/>
              <a:gd name="T75" fmla="*/ 1 h 25"/>
              <a:gd name="T76" fmla="*/ 13 w 15"/>
              <a:gd name="T77" fmla="*/ 1 h 25"/>
              <a:gd name="T78" fmla="*/ 15 w 15"/>
              <a:gd name="T79" fmla="*/ 5 h 25"/>
              <a:gd name="T80" fmla="*/ 15 w 15"/>
              <a:gd name="T81" fmla="*/ 7 h 25"/>
              <a:gd name="T82" fmla="*/ 10 w 15"/>
              <a:gd name="T83" fmla="*/ 7 h 25"/>
              <a:gd name="T84" fmla="*/ 10 w 15"/>
              <a:gd name="T85" fmla="*/ 7 h 25"/>
              <a:gd name="T86" fmla="*/ 9 w 15"/>
              <a:gd name="T87" fmla="*/ 5 h 25"/>
              <a:gd name="T88" fmla="*/ 9 w 15"/>
              <a:gd name="T89" fmla="*/ 5 h 25"/>
              <a:gd name="T90" fmla="*/ 8 w 15"/>
              <a:gd name="T91" fmla="*/ 5 h 25"/>
              <a:gd name="T92" fmla="*/ 8 w 15"/>
              <a:gd name="T93" fmla="*/ 5 h 25"/>
              <a:gd name="T94" fmla="*/ 5 w 15"/>
              <a:gd name="T95" fmla="*/ 5 h 25"/>
              <a:gd name="T96" fmla="*/ 5 w 15"/>
              <a:gd name="T97" fmla="*/ 5 h 25"/>
              <a:gd name="T98" fmla="*/ 5 w 15"/>
              <a:gd name="T99" fmla="*/ 7 h 25"/>
              <a:gd name="T100" fmla="*/ 5 w 15"/>
              <a:gd name="T101" fmla="*/ 1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" h="25">
                <a:moveTo>
                  <a:pt x="5" y="17"/>
                </a:moveTo>
                <a:lnTo>
                  <a:pt x="5" y="17"/>
                </a:lnTo>
                <a:lnTo>
                  <a:pt x="5" y="20"/>
                </a:lnTo>
                <a:lnTo>
                  <a:pt x="5" y="20"/>
                </a:lnTo>
                <a:lnTo>
                  <a:pt x="8" y="20"/>
                </a:lnTo>
                <a:lnTo>
                  <a:pt x="8" y="20"/>
                </a:lnTo>
                <a:lnTo>
                  <a:pt x="9" y="20"/>
                </a:lnTo>
                <a:lnTo>
                  <a:pt x="9" y="20"/>
                </a:lnTo>
                <a:lnTo>
                  <a:pt x="10" y="17"/>
                </a:lnTo>
                <a:lnTo>
                  <a:pt x="15" y="17"/>
                </a:lnTo>
                <a:lnTo>
                  <a:pt x="15" y="17"/>
                </a:lnTo>
                <a:lnTo>
                  <a:pt x="15" y="21"/>
                </a:lnTo>
                <a:lnTo>
                  <a:pt x="13" y="24"/>
                </a:lnTo>
                <a:lnTo>
                  <a:pt x="13" y="24"/>
                </a:lnTo>
                <a:lnTo>
                  <a:pt x="10" y="25"/>
                </a:lnTo>
                <a:lnTo>
                  <a:pt x="10" y="25"/>
                </a:lnTo>
                <a:lnTo>
                  <a:pt x="8" y="25"/>
                </a:lnTo>
                <a:lnTo>
                  <a:pt x="8" y="25"/>
                </a:lnTo>
                <a:lnTo>
                  <a:pt x="4" y="25"/>
                </a:lnTo>
                <a:lnTo>
                  <a:pt x="4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6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5" y="5"/>
                </a:lnTo>
                <a:lnTo>
                  <a:pt x="15" y="7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7"/>
                </a:lnTo>
                <a:lnTo>
                  <a:pt x="5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04" name="Freeform 1431">
            <a:extLst>
              <a:ext uri="{FF2B5EF4-FFF2-40B4-BE49-F238E27FC236}">
                <a16:creationId xmlns:a16="http://schemas.microsoft.com/office/drawing/2014/main" id="{1EA07B59-C6D7-4F8D-A657-58CA1D6DDDA8}"/>
              </a:ext>
            </a:extLst>
          </p:cNvPr>
          <p:cNvSpPr>
            <a:spLocks/>
          </p:cNvSpPr>
          <p:nvPr/>
        </p:nvSpPr>
        <p:spPr bwMode="auto">
          <a:xfrm>
            <a:off x="2453718" y="6227946"/>
            <a:ext cx="19050" cy="52388"/>
          </a:xfrm>
          <a:custGeom>
            <a:avLst/>
            <a:gdLst>
              <a:gd name="T0" fmla="*/ 3 w 12"/>
              <a:gd name="T1" fmla="*/ 8 h 33"/>
              <a:gd name="T2" fmla="*/ 3 w 12"/>
              <a:gd name="T3" fmla="*/ 0 h 33"/>
              <a:gd name="T4" fmla="*/ 8 w 12"/>
              <a:gd name="T5" fmla="*/ 0 h 33"/>
              <a:gd name="T6" fmla="*/ 8 w 12"/>
              <a:gd name="T7" fmla="*/ 8 h 33"/>
              <a:gd name="T8" fmla="*/ 12 w 12"/>
              <a:gd name="T9" fmla="*/ 8 h 33"/>
              <a:gd name="T10" fmla="*/ 12 w 12"/>
              <a:gd name="T11" fmla="*/ 12 h 33"/>
              <a:gd name="T12" fmla="*/ 8 w 12"/>
              <a:gd name="T13" fmla="*/ 12 h 33"/>
              <a:gd name="T14" fmla="*/ 8 w 12"/>
              <a:gd name="T15" fmla="*/ 25 h 33"/>
              <a:gd name="T16" fmla="*/ 8 w 12"/>
              <a:gd name="T17" fmla="*/ 25 h 33"/>
              <a:gd name="T18" fmla="*/ 9 w 12"/>
              <a:gd name="T19" fmla="*/ 27 h 33"/>
              <a:gd name="T20" fmla="*/ 9 w 12"/>
              <a:gd name="T21" fmla="*/ 27 h 33"/>
              <a:gd name="T22" fmla="*/ 9 w 12"/>
              <a:gd name="T23" fmla="*/ 28 h 33"/>
              <a:gd name="T24" fmla="*/ 9 w 12"/>
              <a:gd name="T25" fmla="*/ 28 h 33"/>
              <a:gd name="T26" fmla="*/ 10 w 12"/>
              <a:gd name="T27" fmla="*/ 28 h 33"/>
              <a:gd name="T28" fmla="*/ 10 w 12"/>
              <a:gd name="T29" fmla="*/ 28 h 33"/>
              <a:gd name="T30" fmla="*/ 12 w 12"/>
              <a:gd name="T31" fmla="*/ 28 h 33"/>
              <a:gd name="T32" fmla="*/ 12 w 12"/>
              <a:gd name="T33" fmla="*/ 33 h 33"/>
              <a:gd name="T34" fmla="*/ 9 w 12"/>
              <a:gd name="T35" fmla="*/ 33 h 33"/>
              <a:gd name="T36" fmla="*/ 9 w 12"/>
              <a:gd name="T37" fmla="*/ 33 h 33"/>
              <a:gd name="T38" fmla="*/ 7 w 12"/>
              <a:gd name="T39" fmla="*/ 33 h 33"/>
              <a:gd name="T40" fmla="*/ 7 w 12"/>
              <a:gd name="T41" fmla="*/ 33 h 33"/>
              <a:gd name="T42" fmla="*/ 4 w 12"/>
              <a:gd name="T43" fmla="*/ 32 h 33"/>
              <a:gd name="T44" fmla="*/ 4 w 12"/>
              <a:gd name="T45" fmla="*/ 32 h 33"/>
              <a:gd name="T46" fmla="*/ 4 w 12"/>
              <a:gd name="T47" fmla="*/ 29 h 33"/>
              <a:gd name="T48" fmla="*/ 4 w 12"/>
              <a:gd name="T49" fmla="*/ 29 h 33"/>
              <a:gd name="T50" fmla="*/ 3 w 12"/>
              <a:gd name="T51" fmla="*/ 27 h 33"/>
              <a:gd name="T52" fmla="*/ 3 w 12"/>
              <a:gd name="T53" fmla="*/ 12 h 33"/>
              <a:gd name="T54" fmla="*/ 0 w 12"/>
              <a:gd name="T55" fmla="*/ 12 h 33"/>
              <a:gd name="T56" fmla="*/ 0 w 12"/>
              <a:gd name="T57" fmla="*/ 8 h 33"/>
              <a:gd name="T58" fmla="*/ 3 w 12"/>
              <a:gd name="T59" fmla="*/ 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" h="33">
                <a:moveTo>
                  <a:pt x="3" y="8"/>
                </a:moveTo>
                <a:lnTo>
                  <a:pt x="3" y="0"/>
                </a:lnTo>
                <a:lnTo>
                  <a:pt x="8" y="0"/>
                </a:lnTo>
                <a:lnTo>
                  <a:pt x="8" y="8"/>
                </a:lnTo>
                <a:lnTo>
                  <a:pt x="12" y="8"/>
                </a:lnTo>
                <a:lnTo>
                  <a:pt x="12" y="12"/>
                </a:lnTo>
                <a:lnTo>
                  <a:pt x="8" y="12"/>
                </a:lnTo>
                <a:lnTo>
                  <a:pt x="8" y="25"/>
                </a:lnTo>
                <a:lnTo>
                  <a:pt x="8" y="25"/>
                </a:lnTo>
                <a:lnTo>
                  <a:pt x="9" y="27"/>
                </a:lnTo>
                <a:lnTo>
                  <a:pt x="9" y="27"/>
                </a:lnTo>
                <a:lnTo>
                  <a:pt x="9" y="28"/>
                </a:lnTo>
                <a:lnTo>
                  <a:pt x="9" y="28"/>
                </a:lnTo>
                <a:lnTo>
                  <a:pt x="10" y="28"/>
                </a:lnTo>
                <a:lnTo>
                  <a:pt x="10" y="28"/>
                </a:lnTo>
                <a:lnTo>
                  <a:pt x="12" y="28"/>
                </a:lnTo>
                <a:lnTo>
                  <a:pt x="12" y="33"/>
                </a:lnTo>
                <a:lnTo>
                  <a:pt x="9" y="33"/>
                </a:lnTo>
                <a:lnTo>
                  <a:pt x="9" y="33"/>
                </a:lnTo>
                <a:lnTo>
                  <a:pt x="7" y="33"/>
                </a:lnTo>
                <a:lnTo>
                  <a:pt x="7" y="33"/>
                </a:lnTo>
                <a:lnTo>
                  <a:pt x="4" y="32"/>
                </a:lnTo>
                <a:lnTo>
                  <a:pt x="4" y="32"/>
                </a:lnTo>
                <a:lnTo>
                  <a:pt x="4" y="29"/>
                </a:lnTo>
                <a:lnTo>
                  <a:pt x="4" y="29"/>
                </a:lnTo>
                <a:lnTo>
                  <a:pt x="3" y="27"/>
                </a:lnTo>
                <a:lnTo>
                  <a:pt x="3" y="12"/>
                </a:lnTo>
                <a:lnTo>
                  <a:pt x="0" y="12"/>
                </a:lnTo>
                <a:lnTo>
                  <a:pt x="0" y="8"/>
                </a:lnTo>
                <a:lnTo>
                  <a:pt x="3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05" name="Freeform 1432">
            <a:extLst>
              <a:ext uri="{FF2B5EF4-FFF2-40B4-BE49-F238E27FC236}">
                <a16:creationId xmlns:a16="http://schemas.microsoft.com/office/drawing/2014/main" id="{CD8459A4-1FF7-4AEE-A785-064DDA11E074}"/>
              </a:ext>
            </a:extLst>
          </p:cNvPr>
          <p:cNvSpPr>
            <a:spLocks noEditPoints="1"/>
          </p:cNvSpPr>
          <p:nvPr/>
        </p:nvSpPr>
        <p:spPr bwMode="auto">
          <a:xfrm>
            <a:off x="2475943" y="6224771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06" name="Freeform 1433">
            <a:extLst>
              <a:ext uri="{FF2B5EF4-FFF2-40B4-BE49-F238E27FC236}">
                <a16:creationId xmlns:a16="http://schemas.microsoft.com/office/drawing/2014/main" id="{0690CBA7-2A38-4DF9-9B9E-11DAC0347C16}"/>
              </a:ext>
            </a:extLst>
          </p:cNvPr>
          <p:cNvSpPr>
            <a:spLocks/>
          </p:cNvSpPr>
          <p:nvPr/>
        </p:nvSpPr>
        <p:spPr bwMode="auto">
          <a:xfrm>
            <a:off x="2490231" y="6240646"/>
            <a:ext cx="23813" cy="39688"/>
          </a:xfrm>
          <a:custGeom>
            <a:avLst/>
            <a:gdLst>
              <a:gd name="T0" fmla="*/ 0 w 15"/>
              <a:gd name="T1" fmla="*/ 25 h 25"/>
              <a:gd name="T2" fmla="*/ 0 w 15"/>
              <a:gd name="T3" fmla="*/ 0 h 25"/>
              <a:gd name="T4" fmla="*/ 5 w 15"/>
              <a:gd name="T5" fmla="*/ 0 h 25"/>
              <a:gd name="T6" fmla="*/ 5 w 15"/>
              <a:gd name="T7" fmla="*/ 2 h 25"/>
              <a:gd name="T8" fmla="*/ 5 w 15"/>
              <a:gd name="T9" fmla="*/ 2 h 25"/>
              <a:gd name="T10" fmla="*/ 5 w 15"/>
              <a:gd name="T11" fmla="*/ 2 h 25"/>
              <a:gd name="T12" fmla="*/ 7 w 15"/>
              <a:gd name="T13" fmla="*/ 0 h 25"/>
              <a:gd name="T14" fmla="*/ 7 w 15"/>
              <a:gd name="T15" fmla="*/ 0 h 25"/>
              <a:gd name="T16" fmla="*/ 10 w 15"/>
              <a:gd name="T17" fmla="*/ 0 h 25"/>
              <a:gd name="T18" fmla="*/ 10 w 15"/>
              <a:gd name="T19" fmla="*/ 0 h 25"/>
              <a:gd name="T20" fmla="*/ 12 w 15"/>
              <a:gd name="T21" fmla="*/ 0 h 25"/>
              <a:gd name="T22" fmla="*/ 12 w 15"/>
              <a:gd name="T23" fmla="*/ 0 h 25"/>
              <a:gd name="T24" fmla="*/ 14 w 15"/>
              <a:gd name="T25" fmla="*/ 1 h 25"/>
              <a:gd name="T26" fmla="*/ 14 w 15"/>
              <a:gd name="T27" fmla="*/ 1 h 25"/>
              <a:gd name="T28" fmla="*/ 15 w 15"/>
              <a:gd name="T29" fmla="*/ 2 h 25"/>
              <a:gd name="T30" fmla="*/ 15 w 15"/>
              <a:gd name="T31" fmla="*/ 2 h 25"/>
              <a:gd name="T32" fmla="*/ 15 w 15"/>
              <a:gd name="T33" fmla="*/ 6 h 25"/>
              <a:gd name="T34" fmla="*/ 15 w 15"/>
              <a:gd name="T35" fmla="*/ 25 h 25"/>
              <a:gd name="T36" fmla="*/ 10 w 15"/>
              <a:gd name="T37" fmla="*/ 25 h 25"/>
              <a:gd name="T38" fmla="*/ 10 w 15"/>
              <a:gd name="T39" fmla="*/ 7 h 25"/>
              <a:gd name="T40" fmla="*/ 10 w 15"/>
              <a:gd name="T41" fmla="*/ 7 h 25"/>
              <a:gd name="T42" fmla="*/ 10 w 15"/>
              <a:gd name="T43" fmla="*/ 5 h 25"/>
              <a:gd name="T44" fmla="*/ 10 w 15"/>
              <a:gd name="T45" fmla="*/ 5 h 25"/>
              <a:gd name="T46" fmla="*/ 7 w 15"/>
              <a:gd name="T47" fmla="*/ 5 h 25"/>
              <a:gd name="T48" fmla="*/ 7 w 15"/>
              <a:gd name="T49" fmla="*/ 5 h 25"/>
              <a:gd name="T50" fmla="*/ 6 w 15"/>
              <a:gd name="T51" fmla="*/ 5 h 25"/>
              <a:gd name="T52" fmla="*/ 6 w 15"/>
              <a:gd name="T53" fmla="*/ 5 h 25"/>
              <a:gd name="T54" fmla="*/ 5 w 15"/>
              <a:gd name="T55" fmla="*/ 9 h 25"/>
              <a:gd name="T56" fmla="*/ 5 w 15"/>
              <a:gd name="T57" fmla="*/ 25 h 25"/>
              <a:gd name="T58" fmla="*/ 0 w 15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5" y="2"/>
                </a:lnTo>
                <a:lnTo>
                  <a:pt x="15" y="2"/>
                </a:lnTo>
                <a:lnTo>
                  <a:pt x="15" y="6"/>
                </a:lnTo>
                <a:lnTo>
                  <a:pt x="15" y="25"/>
                </a:lnTo>
                <a:lnTo>
                  <a:pt x="10" y="25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07" name="Freeform 1434">
            <a:extLst>
              <a:ext uri="{FF2B5EF4-FFF2-40B4-BE49-F238E27FC236}">
                <a16:creationId xmlns:a16="http://schemas.microsoft.com/office/drawing/2014/main" id="{209F262C-93A9-4D8A-BE6E-AFADA4F81643}"/>
              </a:ext>
            </a:extLst>
          </p:cNvPr>
          <p:cNvSpPr>
            <a:spLocks noEditPoints="1"/>
          </p:cNvSpPr>
          <p:nvPr/>
        </p:nvSpPr>
        <p:spPr bwMode="auto">
          <a:xfrm>
            <a:off x="2521981" y="6224771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08" name="Freeform 1435">
            <a:extLst>
              <a:ext uri="{FF2B5EF4-FFF2-40B4-BE49-F238E27FC236}">
                <a16:creationId xmlns:a16="http://schemas.microsoft.com/office/drawing/2014/main" id="{B49544B5-175D-48B8-97DC-1A53C818B004}"/>
              </a:ext>
            </a:extLst>
          </p:cNvPr>
          <p:cNvSpPr>
            <a:spLocks/>
          </p:cNvSpPr>
          <p:nvPr/>
        </p:nvSpPr>
        <p:spPr bwMode="auto">
          <a:xfrm>
            <a:off x="2536268" y="6240646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2 h 25"/>
              <a:gd name="T8" fmla="*/ 10 w 15"/>
              <a:gd name="T9" fmla="*/ 22 h 25"/>
              <a:gd name="T10" fmla="*/ 10 w 15"/>
              <a:gd name="T11" fmla="*/ 22 h 25"/>
              <a:gd name="T12" fmla="*/ 9 w 15"/>
              <a:gd name="T13" fmla="*/ 25 h 25"/>
              <a:gd name="T14" fmla="*/ 9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4 w 15"/>
              <a:gd name="T21" fmla="*/ 25 h 25"/>
              <a:gd name="T22" fmla="*/ 4 w 15"/>
              <a:gd name="T23" fmla="*/ 25 h 25"/>
              <a:gd name="T24" fmla="*/ 1 w 15"/>
              <a:gd name="T25" fmla="*/ 24 h 25"/>
              <a:gd name="T26" fmla="*/ 1 w 15"/>
              <a:gd name="T27" fmla="*/ 24 h 25"/>
              <a:gd name="T28" fmla="*/ 0 w 15"/>
              <a:gd name="T29" fmla="*/ 22 h 25"/>
              <a:gd name="T30" fmla="*/ 0 w 15"/>
              <a:gd name="T31" fmla="*/ 22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7 h 25"/>
              <a:gd name="T40" fmla="*/ 5 w 15"/>
              <a:gd name="T41" fmla="*/ 17 h 25"/>
              <a:gd name="T42" fmla="*/ 6 w 15"/>
              <a:gd name="T43" fmla="*/ 20 h 25"/>
              <a:gd name="T44" fmla="*/ 6 w 15"/>
              <a:gd name="T45" fmla="*/ 20 h 25"/>
              <a:gd name="T46" fmla="*/ 7 w 15"/>
              <a:gd name="T47" fmla="*/ 20 h 25"/>
              <a:gd name="T48" fmla="*/ 7 w 15"/>
              <a:gd name="T49" fmla="*/ 20 h 25"/>
              <a:gd name="T50" fmla="*/ 10 w 15"/>
              <a:gd name="T51" fmla="*/ 20 h 25"/>
              <a:gd name="T52" fmla="*/ 10 w 15"/>
              <a:gd name="T53" fmla="*/ 20 h 25"/>
              <a:gd name="T54" fmla="*/ 10 w 15"/>
              <a:gd name="T55" fmla="*/ 17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9" y="25"/>
                </a:lnTo>
                <a:lnTo>
                  <a:pt x="9" y="25"/>
                </a:lnTo>
                <a:lnTo>
                  <a:pt x="5" y="25"/>
                </a:lnTo>
                <a:lnTo>
                  <a:pt x="5" y="25"/>
                </a:lnTo>
                <a:lnTo>
                  <a:pt x="4" y="25"/>
                </a:lnTo>
                <a:lnTo>
                  <a:pt x="4" y="25"/>
                </a:lnTo>
                <a:lnTo>
                  <a:pt x="1" y="24"/>
                </a:lnTo>
                <a:lnTo>
                  <a:pt x="1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7"/>
                </a:lnTo>
                <a:lnTo>
                  <a:pt x="5" y="17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09" name="Freeform 1436">
            <a:extLst>
              <a:ext uri="{FF2B5EF4-FFF2-40B4-BE49-F238E27FC236}">
                <a16:creationId xmlns:a16="http://schemas.microsoft.com/office/drawing/2014/main" id="{09FD70EB-B651-4A87-BD59-2CAD2C6B8621}"/>
              </a:ext>
            </a:extLst>
          </p:cNvPr>
          <p:cNvSpPr>
            <a:spLocks/>
          </p:cNvSpPr>
          <p:nvPr/>
        </p:nvSpPr>
        <p:spPr bwMode="auto">
          <a:xfrm>
            <a:off x="2568018" y="6240646"/>
            <a:ext cx="39688" cy="39688"/>
          </a:xfrm>
          <a:custGeom>
            <a:avLst/>
            <a:gdLst>
              <a:gd name="T0" fmla="*/ 0 w 25"/>
              <a:gd name="T1" fmla="*/ 25 h 25"/>
              <a:gd name="T2" fmla="*/ 0 w 25"/>
              <a:gd name="T3" fmla="*/ 0 h 25"/>
              <a:gd name="T4" fmla="*/ 5 w 25"/>
              <a:gd name="T5" fmla="*/ 0 h 25"/>
              <a:gd name="T6" fmla="*/ 5 w 25"/>
              <a:gd name="T7" fmla="*/ 2 h 25"/>
              <a:gd name="T8" fmla="*/ 5 w 25"/>
              <a:gd name="T9" fmla="*/ 2 h 25"/>
              <a:gd name="T10" fmla="*/ 5 w 25"/>
              <a:gd name="T11" fmla="*/ 2 h 25"/>
              <a:gd name="T12" fmla="*/ 6 w 25"/>
              <a:gd name="T13" fmla="*/ 0 h 25"/>
              <a:gd name="T14" fmla="*/ 6 w 25"/>
              <a:gd name="T15" fmla="*/ 0 h 25"/>
              <a:gd name="T16" fmla="*/ 10 w 25"/>
              <a:gd name="T17" fmla="*/ 0 h 25"/>
              <a:gd name="T18" fmla="*/ 10 w 25"/>
              <a:gd name="T19" fmla="*/ 0 h 25"/>
              <a:gd name="T20" fmla="*/ 12 w 25"/>
              <a:gd name="T21" fmla="*/ 0 h 25"/>
              <a:gd name="T22" fmla="*/ 12 w 25"/>
              <a:gd name="T23" fmla="*/ 0 h 25"/>
              <a:gd name="T24" fmla="*/ 14 w 25"/>
              <a:gd name="T25" fmla="*/ 2 h 25"/>
              <a:gd name="T26" fmla="*/ 14 w 25"/>
              <a:gd name="T27" fmla="*/ 2 h 25"/>
              <a:gd name="T28" fmla="*/ 16 w 25"/>
              <a:gd name="T29" fmla="*/ 0 h 25"/>
              <a:gd name="T30" fmla="*/ 16 w 25"/>
              <a:gd name="T31" fmla="*/ 0 h 25"/>
              <a:gd name="T32" fmla="*/ 19 w 25"/>
              <a:gd name="T33" fmla="*/ 0 h 25"/>
              <a:gd name="T34" fmla="*/ 19 w 25"/>
              <a:gd name="T35" fmla="*/ 0 h 25"/>
              <a:gd name="T36" fmla="*/ 21 w 25"/>
              <a:gd name="T37" fmla="*/ 0 h 25"/>
              <a:gd name="T38" fmla="*/ 21 w 25"/>
              <a:gd name="T39" fmla="*/ 0 h 25"/>
              <a:gd name="T40" fmla="*/ 22 w 25"/>
              <a:gd name="T41" fmla="*/ 1 h 25"/>
              <a:gd name="T42" fmla="*/ 22 w 25"/>
              <a:gd name="T43" fmla="*/ 1 h 25"/>
              <a:gd name="T44" fmla="*/ 24 w 25"/>
              <a:gd name="T45" fmla="*/ 2 h 25"/>
              <a:gd name="T46" fmla="*/ 24 w 25"/>
              <a:gd name="T47" fmla="*/ 2 h 25"/>
              <a:gd name="T48" fmla="*/ 25 w 25"/>
              <a:gd name="T49" fmla="*/ 6 h 25"/>
              <a:gd name="T50" fmla="*/ 25 w 25"/>
              <a:gd name="T51" fmla="*/ 25 h 25"/>
              <a:gd name="T52" fmla="*/ 20 w 25"/>
              <a:gd name="T53" fmla="*/ 25 h 25"/>
              <a:gd name="T54" fmla="*/ 20 w 25"/>
              <a:gd name="T55" fmla="*/ 7 h 25"/>
              <a:gd name="T56" fmla="*/ 20 w 25"/>
              <a:gd name="T57" fmla="*/ 7 h 25"/>
              <a:gd name="T58" fmla="*/ 19 w 25"/>
              <a:gd name="T59" fmla="*/ 5 h 25"/>
              <a:gd name="T60" fmla="*/ 19 w 25"/>
              <a:gd name="T61" fmla="*/ 5 h 25"/>
              <a:gd name="T62" fmla="*/ 17 w 25"/>
              <a:gd name="T63" fmla="*/ 5 h 25"/>
              <a:gd name="T64" fmla="*/ 17 w 25"/>
              <a:gd name="T65" fmla="*/ 5 h 25"/>
              <a:gd name="T66" fmla="*/ 15 w 25"/>
              <a:gd name="T67" fmla="*/ 5 h 25"/>
              <a:gd name="T68" fmla="*/ 15 w 25"/>
              <a:gd name="T69" fmla="*/ 5 h 25"/>
              <a:gd name="T70" fmla="*/ 15 w 25"/>
              <a:gd name="T71" fmla="*/ 9 h 25"/>
              <a:gd name="T72" fmla="*/ 15 w 25"/>
              <a:gd name="T73" fmla="*/ 25 h 25"/>
              <a:gd name="T74" fmla="*/ 10 w 25"/>
              <a:gd name="T75" fmla="*/ 25 h 25"/>
              <a:gd name="T76" fmla="*/ 10 w 25"/>
              <a:gd name="T77" fmla="*/ 7 h 25"/>
              <a:gd name="T78" fmla="*/ 10 w 25"/>
              <a:gd name="T79" fmla="*/ 7 h 25"/>
              <a:gd name="T80" fmla="*/ 9 w 25"/>
              <a:gd name="T81" fmla="*/ 5 h 25"/>
              <a:gd name="T82" fmla="*/ 9 w 25"/>
              <a:gd name="T83" fmla="*/ 5 h 25"/>
              <a:gd name="T84" fmla="*/ 7 w 25"/>
              <a:gd name="T85" fmla="*/ 5 h 25"/>
              <a:gd name="T86" fmla="*/ 7 w 25"/>
              <a:gd name="T87" fmla="*/ 5 h 25"/>
              <a:gd name="T88" fmla="*/ 5 w 25"/>
              <a:gd name="T89" fmla="*/ 5 h 25"/>
              <a:gd name="T90" fmla="*/ 5 w 25"/>
              <a:gd name="T91" fmla="*/ 5 h 25"/>
              <a:gd name="T92" fmla="*/ 5 w 25"/>
              <a:gd name="T93" fmla="*/ 9 h 25"/>
              <a:gd name="T94" fmla="*/ 5 w 25"/>
              <a:gd name="T95" fmla="*/ 25 h 25"/>
              <a:gd name="T96" fmla="*/ 0 w 25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0"/>
                </a:lnTo>
                <a:lnTo>
                  <a:pt x="16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1"/>
                </a:lnTo>
                <a:lnTo>
                  <a:pt x="22" y="1"/>
                </a:lnTo>
                <a:lnTo>
                  <a:pt x="24" y="2"/>
                </a:lnTo>
                <a:lnTo>
                  <a:pt x="24" y="2"/>
                </a:lnTo>
                <a:lnTo>
                  <a:pt x="25" y="6"/>
                </a:lnTo>
                <a:lnTo>
                  <a:pt x="25" y="25"/>
                </a:lnTo>
                <a:lnTo>
                  <a:pt x="20" y="25"/>
                </a:lnTo>
                <a:lnTo>
                  <a:pt x="20" y="7"/>
                </a:lnTo>
                <a:lnTo>
                  <a:pt x="20" y="7"/>
                </a:lnTo>
                <a:lnTo>
                  <a:pt x="19" y="5"/>
                </a:lnTo>
                <a:lnTo>
                  <a:pt x="19" y="5"/>
                </a:lnTo>
                <a:lnTo>
                  <a:pt x="17" y="5"/>
                </a:lnTo>
                <a:lnTo>
                  <a:pt x="17" y="5"/>
                </a:lnTo>
                <a:lnTo>
                  <a:pt x="15" y="5"/>
                </a:lnTo>
                <a:lnTo>
                  <a:pt x="15" y="5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10" name="Freeform 1437">
            <a:extLst>
              <a:ext uri="{FF2B5EF4-FFF2-40B4-BE49-F238E27FC236}">
                <a16:creationId xmlns:a16="http://schemas.microsoft.com/office/drawing/2014/main" id="{CAAE6062-C078-48C2-A300-4A9752D3D766}"/>
              </a:ext>
            </a:extLst>
          </p:cNvPr>
          <p:cNvSpPr>
            <a:spLocks/>
          </p:cNvSpPr>
          <p:nvPr/>
        </p:nvSpPr>
        <p:spPr bwMode="auto">
          <a:xfrm>
            <a:off x="2860118" y="5712009"/>
            <a:ext cx="26988" cy="57150"/>
          </a:xfrm>
          <a:custGeom>
            <a:avLst/>
            <a:gdLst>
              <a:gd name="T0" fmla="*/ 17 w 17"/>
              <a:gd name="T1" fmla="*/ 25 h 36"/>
              <a:gd name="T2" fmla="*/ 17 w 17"/>
              <a:gd name="T3" fmla="*/ 28 h 36"/>
              <a:gd name="T4" fmla="*/ 17 w 17"/>
              <a:gd name="T5" fmla="*/ 28 h 36"/>
              <a:gd name="T6" fmla="*/ 15 w 17"/>
              <a:gd name="T7" fmla="*/ 31 h 36"/>
              <a:gd name="T8" fmla="*/ 15 w 17"/>
              <a:gd name="T9" fmla="*/ 31 h 36"/>
              <a:gd name="T10" fmla="*/ 14 w 17"/>
              <a:gd name="T11" fmla="*/ 34 h 36"/>
              <a:gd name="T12" fmla="*/ 14 w 17"/>
              <a:gd name="T13" fmla="*/ 34 h 36"/>
              <a:gd name="T14" fmla="*/ 12 w 17"/>
              <a:gd name="T15" fmla="*/ 35 h 36"/>
              <a:gd name="T16" fmla="*/ 12 w 17"/>
              <a:gd name="T17" fmla="*/ 35 h 36"/>
              <a:gd name="T18" fmla="*/ 8 w 17"/>
              <a:gd name="T19" fmla="*/ 36 h 36"/>
              <a:gd name="T20" fmla="*/ 8 w 17"/>
              <a:gd name="T21" fmla="*/ 36 h 36"/>
              <a:gd name="T22" fmla="*/ 5 w 17"/>
              <a:gd name="T23" fmla="*/ 35 h 36"/>
              <a:gd name="T24" fmla="*/ 5 w 17"/>
              <a:gd name="T25" fmla="*/ 35 h 36"/>
              <a:gd name="T26" fmla="*/ 3 w 17"/>
              <a:gd name="T27" fmla="*/ 34 h 36"/>
              <a:gd name="T28" fmla="*/ 3 w 17"/>
              <a:gd name="T29" fmla="*/ 34 h 36"/>
              <a:gd name="T30" fmla="*/ 0 w 17"/>
              <a:gd name="T31" fmla="*/ 31 h 36"/>
              <a:gd name="T32" fmla="*/ 0 w 17"/>
              <a:gd name="T33" fmla="*/ 31 h 36"/>
              <a:gd name="T34" fmla="*/ 0 w 17"/>
              <a:gd name="T35" fmla="*/ 28 h 36"/>
              <a:gd name="T36" fmla="*/ 0 w 17"/>
              <a:gd name="T37" fmla="*/ 8 h 36"/>
              <a:gd name="T38" fmla="*/ 0 w 17"/>
              <a:gd name="T39" fmla="*/ 8 h 36"/>
              <a:gd name="T40" fmla="*/ 0 w 17"/>
              <a:gd name="T41" fmla="*/ 5 h 36"/>
              <a:gd name="T42" fmla="*/ 0 w 17"/>
              <a:gd name="T43" fmla="*/ 5 h 36"/>
              <a:gd name="T44" fmla="*/ 2 w 17"/>
              <a:gd name="T45" fmla="*/ 3 h 36"/>
              <a:gd name="T46" fmla="*/ 2 w 17"/>
              <a:gd name="T47" fmla="*/ 3 h 36"/>
              <a:gd name="T48" fmla="*/ 5 w 17"/>
              <a:gd name="T49" fmla="*/ 0 h 36"/>
              <a:gd name="T50" fmla="*/ 5 w 17"/>
              <a:gd name="T51" fmla="*/ 0 h 36"/>
              <a:gd name="T52" fmla="*/ 8 w 17"/>
              <a:gd name="T53" fmla="*/ 0 h 36"/>
              <a:gd name="T54" fmla="*/ 8 w 17"/>
              <a:gd name="T55" fmla="*/ 0 h 36"/>
              <a:gd name="T56" fmla="*/ 12 w 17"/>
              <a:gd name="T57" fmla="*/ 0 h 36"/>
              <a:gd name="T58" fmla="*/ 14 w 17"/>
              <a:gd name="T59" fmla="*/ 3 h 36"/>
              <a:gd name="T60" fmla="*/ 14 w 17"/>
              <a:gd name="T61" fmla="*/ 3 h 36"/>
              <a:gd name="T62" fmla="*/ 15 w 17"/>
              <a:gd name="T63" fmla="*/ 5 h 36"/>
              <a:gd name="T64" fmla="*/ 15 w 17"/>
              <a:gd name="T65" fmla="*/ 5 h 36"/>
              <a:gd name="T66" fmla="*/ 17 w 17"/>
              <a:gd name="T67" fmla="*/ 9 h 36"/>
              <a:gd name="T68" fmla="*/ 17 w 17"/>
              <a:gd name="T69" fmla="*/ 10 h 36"/>
              <a:gd name="T70" fmla="*/ 12 w 17"/>
              <a:gd name="T71" fmla="*/ 10 h 36"/>
              <a:gd name="T72" fmla="*/ 12 w 17"/>
              <a:gd name="T73" fmla="*/ 9 h 36"/>
              <a:gd name="T74" fmla="*/ 12 w 17"/>
              <a:gd name="T75" fmla="*/ 9 h 36"/>
              <a:gd name="T76" fmla="*/ 10 w 17"/>
              <a:gd name="T77" fmla="*/ 6 h 36"/>
              <a:gd name="T78" fmla="*/ 10 w 17"/>
              <a:gd name="T79" fmla="*/ 6 h 36"/>
              <a:gd name="T80" fmla="*/ 8 w 17"/>
              <a:gd name="T81" fmla="*/ 5 h 36"/>
              <a:gd name="T82" fmla="*/ 8 w 17"/>
              <a:gd name="T83" fmla="*/ 5 h 36"/>
              <a:gd name="T84" fmla="*/ 7 w 17"/>
              <a:gd name="T85" fmla="*/ 5 h 36"/>
              <a:gd name="T86" fmla="*/ 5 w 17"/>
              <a:gd name="T87" fmla="*/ 6 h 36"/>
              <a:gd name="T88" fmla="*/ 5 w 17"/>
              <a:gd name="T89" fmla="*/ 6 h 36"/>
              <a:gd name="T90" fmla="*/ 5 w 17"/>
              <a:gd name="T91" fmla="*/ 9 h 36"/>
              <a:gd name="T92" fmla="*/ 5 w 17"/>
              <a:gd name="T93" fmla="*/ 28 h 36"/>
              <a:gd name="T94" fmla="*/ 5 w 17"/>
              <a:gd name="T95" fmla="*/ 28 h 36"/>
              <a:gd name="T96" fmla="*/ 5 w 17"/>
              <a:gd name="T97" fmla="*/ 30 h 36"/>
              <a:gd name="T98" fmla="*/ 5 w 17"/>
              <a:gd name="T99" fmla="*/ 30 h 36"/>
              <a:gd name="T100" fmla="*/ 8 w 17"/>
              <a:gd name="T101" fmla="*/ 31 h 36"/>
              <a:gd name="T102" fmla="*/ 8 w 17"/>
              <a:gd name="T103" fmla="*/ 31 h 36"/>
              <a:gd name="T104" fmla="*/ 9 w 17"/>
              <a:gd name="T105" fmla="*/ 31 h 36"/>
              <a:gd name="T106" fmla="*/ 9 w 17"/>
              <a:gd name="T107" fmla="*/ 31 h 36"/>
              <a:gd name="T108" fmla="*/ 10 w 17"/>
              <a:gd name="T109" fmla="*/ 30 h 36"/>
              <a:gd name="T110" fmla="*/ 10 w 17"/>
              <a:gd name="T111" fmla="*/ 30 h 36"/>
              <a:gd name="T112" fmla="*/ 10 w 17"/>
              <a:gd name="T113" fmla="*/ 29 h 36"/>
              <a:gd name="T114" fmla="*/ 10 w 17"/>
              <a:gd name="T115" fmla="*/ 29 h 36"/>
              <a:gd name="T116" fmla="*/ 12 w 17"/>
              <a:gd name="T117" fmla="*/ 28 h 36"/>
              <a:gd name="T118" fmla="*/ 12 w 17"/>
              <a:gd name="T119" fmla="*/ 25 h 36"/>
              <a:gd name="T120" fmla="*/ 17 w 17"/>
              <a:gd name="T121" fmla="*/ 2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" h="36">
                <a:moveTo>
                  <a:pt x="17" y="25"/>
                </a:moveTo>
                <a:lnTo>
                  <a:pt x="17" y="28"/>
                </a:lnTo>
                <a:lnTo>
                  <a:pt x="17" y="28"/>
                </a:lnTo>
                <a:lnTo>
                  <a:pt x="15" y="31"/>
                </a:lnTo>
                <a:lnTo>
                  <a:pt x="15" y="31"/>
                </a:lnTo>
                <a:lnTo>
                  <a:pt x="14" y="34"/>
                </a:lnTo>
                <a:lnTo>
                  <a:pt x="14" y="34"/>
                </a:lnTo>
                <a:lnTo>
                  <a:pt x="12" y="35"/>
                </a:lnTo>
                <a:lnTo>
                  <a:pt x="12" y="35"/>
                </a:lnTo>
                <a:lnTo>
                  <a:pt x="8" y="36"/>
                </a:lnTo>
                <a:lnTo>
                  <a:pt x="8" y="36"/>
                </a:lnTo>
                <a:lnTo>
                  <a:pt x="5" y="35"/>
                </a:lnTo>
                <a:lnTo>
                  <a:pt x="5" y="35"/>
                </a:lnTo>
                <a:lnTo>
                  <a:pt x="3" y="34"/>
                </a:lnTo>
                <a:lnTo>
                  <a:pt x="3" y="34"/>
                </a:lnTo>
                <a:lnTo>
                  <a:pt x="0" y="31"/>
                </a:lnTo>
                <a:lnTo>
                  <a:pt x="0" y="31"/>
                </a:lnTo>
                <a:lnTo>
                  <a:pt x="0" y="28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4" y="3"/>
                </a:lnTo>
                <a:lnTo>
                  <a:pt x="14" y="3"/>
                </a:lnTo>
                <a:lnTo>
                  <a:pt x="15" y="5"/>
                </a:lnTo>
                <a:lnTo>
                  <a:pt x="15" y="5"/>
                </a:lnTo>
                <a:lnTo>
                  <a:pt x="17" y="9"/>
                </a:lnTo>
                <a:lnTo>
                  <a:pt x="17" y="10"/>
                </a:lnTo>
                <a:lnTo>
                  <a:pt x="12" y="10"/>
                </a:lnTo>
                <a:lnTo>
                  <a:pt x="12" y="9"/>
                </a:lnTo>
                <a:lnTo>
                  <a:pt x="12" y="9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8"/>
                </a:lnTo>
                <a:lnTo>
                  <a:pt x="5" y="28"/>
                </a:lnTo>
                <a:lnTo>
                  <a:pt x="5" y="30"/>
                </a:lnTo>
                <a:lnTo>
                  <a:pt x="5" y="30"/>
                </a:lnTo>
                <a:lnTo>
                  <a:pt x="8" y="31"/>
                </a:lnTo>
                <a:lnTo>
                  <a:pt x="8" y="31"/>
                </a:lnTo>
                <a:lnTo>
                  <a:pt x="9" y="31"/>
                </a:lnTo>
                <a:lnTo>
                  <a:pt x="9" y="31"/>
                </a:lnTo>
                <a:lnTo>
                  <a:pt x="10" y="30"/>
                </a:lnTo>
                <a:lnTo>
                  <a:pt x="10" y="30"/>
                </a:lnTo>
                <a:lnTo>
                  <a:pt x="10" y="29"/>
                </a:lnTo>
                <a:lnTo>
                  <a:pt x="10" y="29"/>
                </a:lnTo>
                <a:lnTo>
                  <a:pt x="12" y="28"/>
                </a:lnTo>
                <a:lnTo>
                  <a:pt x="12" y="25"/>
                </a:lnTo>
                <a:lnTo>
                  <a:pt x="17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11" name="Freeform 1438">
            <a:extLst>
              <a:ext uri="{FF2B5EF4-FFF2-40B4-BE49-F238E27FC236}">
                <a16:creationId xmlns:a16="http://schemas.microsoft.com/office/drawing/2014/main" id="{09A0F78C-9BF1-42B9-BFC3-7D36D8CB43CD}"/>
              </a:ext>
            </a:extLst>
          </p:cNvPr>
          <p:cNvSpPr>
            <a:spLocks noEditPoints="1"/>
          </p:cNvSpPr>
          <p:nvPr/>
        </p:nvSpPr>
        <p:spPr bwMode="auto">
          <a:xfrm>
            <a:off x="2891868" y="5727884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9 h 26"/>
              <a:gd name="T6" fmla="*/ 5 w 15"/>
              <a:gd name="T7" fmla="*/ 19 h 26"/>
              <a:gd name="T8" fmla="*/ 5 w 15"/>
              <a:gd name="T9" fmla="*/ 20 h 26"/>
              <a:gd name="T10" fmla="*/ 5 w 15"/>
              <a:gd name="T11" fmla="*/ 20 h 26"/>
              <a:gd name="T12" fmla="*/ 8 w 15"/>
              <a:gd name="T13" fmla="*/ 21 h 26"/>
              <a:gd name="T14" fmla="*/ 8 w 15"/>
              <a:gd name="T15" fmla="*/ 21 h 26"/>
              <a:gd name="T16" fmla="*/ 9 w 15"/>
              <a:gd name="T17" fmla="*/ 20 h 26"/>
              <a:gd name="T18" fmla="*/ 9 w 15"/>
              <a:gd name="T19" fmla="*/ 20 h 26"/>
              <a:gd name="T20" fmla="*/ 10 w 15"/>
              <a:gd name="T21" fmla="*/ 19 h 26"/>
              <a:gd name="T22" fmla="*/ 15 w 15"/>
              <a:gd name="T23" fmla="*/ 19 h 26"/>
              <a:gd name="T24" fmla="*/ 15 w 15"/>
              <a:gd name="T25" fmla="*/ 19 h 26"/>
              <a:gd name="T26" fmla="*/ 14 w 15"/>
              <a:gd name="T27" fmla="*/ 21 h 26"/>
              <a:gd name="T28" fmla="*/ 13 w 15"/>
              <a:gd name="T29" fmla="*/ 24 h 26"/>
              <a:gd name="T30" fmla="*/ 13 w 15"/>
              <a:gd name="T31" fmla="*/ 24 h 26"/>
              <a:gd name="T32" fmla="*/ 10 w 15"/>
              <a:gd name="T33" fmla="*/ 25 h 26"/>
              <a:gd name="T34" fmla="*/ 10 w 15"/>
              <a:gd name="T35" fmla="*/ 25 h 26"/>
              <a:gd name="T36" fmla="*/ 8 w 15"/>
              <a:gd name="T37" fmla="*/ 26 h 26"/>
              <a:gd name="T38" fmla="*/ 8 w 15"/>
              <a:gd name="T39" fmla="*/ 26 h 26"/>
              <a:gd name="T40" fmla="*/ 3 w 15"/>
              <a:gd name="T41" fmla="*/ 25 h 26"/>
              <a:gd name="T42" fmla="*/ 3 w 15"/>
              <a:gd name="T43" fmla="*/ 25 h 26"/>
              <a:gd name="T44" fmla="*/ 0 w 15"/>
              <a:gd name="T45" fmla="*/ 23 h 26"/>
              <a:gd name="T46" fmla="*/ 0 w 15"/>
              <a:gd name="T47" fmla="*/ 23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8 h 26"/>
              <a:gd name="T54" fmla="*/ 0 w 15"/>
              <a:gd name="T55" fmla="*/ 9 h 26"/>
              <a:gd name="T56" fmla="*/ 0 w 15"/>
              <a:gd name="T57" fmla="*/ 9 h 26"/>
              <a:gd name="T58" fmla="*/ 0 w 15"/>
              <a:gd name="T59" fmla="*/ 6 h 26"/>
              <a:gd name="T60" fmla="*/ 0 w 15"/>
              <a:gd name="T61" fmla="*/ 6 h 26"/>
              <a:gd name="T62" fmla="*/ 0 w 15"/>
              <a:gd name="T63" fmla="*/ 4 h 26"/>
              <a:gd name="T64" fmla="*/ 0 w 15"/>
              <a:gd name="T65" fmla="*/ 4 h 26"/>
              <a:gd name="T66" fmla="*/ 3 w 15"/>
              <a:gd name="T67" fmla="*/ 1 h 26"/>
              <a:gd name="T68" fmla="*/ 3 w 15"/>
              <a:gd name="T69" fmla="*/ 1 h 26"/>
              <a:gd name="T70" fmla="*/ 8 w 15"/>
              <a:gd name="T71" fmla="*/ 0 h 26"/>
              <a:gd name="T72" fmla="*/ 8 w 15"/>
              <a:gd name="T73" fmla="*/ 0 h 26"/>
              <a:gd name="T74" fmla="*/ 10 w 15"/>
              <a:gd name="T75" fmla="*/ 1 h 26"/>
              <a:gd name="T76" fmla="*/ 10 w 15"/>
              <a:gd name="T77" fmla="*/ 1 h 26"/>
              <a:gd name="T78" fmla="*/ 13 w 15"/>
              <a:gd name="T79" fmla="*/ 3 h 26"/>
              <a:gd name="T80" fmla="*/ 13 w 15"/>
              <a:gd name="T81" fmla="*/ 3 h 26"/>
              <a:gd name="T82" fmla="*/ 14 w 15"/>
              <a:gd name="T83" fmla="*/ 5 h 26"/>
              <a:gd name="T84" fmla="*/ 15 w 15"/>
              <a:gd name="T85" fmla="*/ 8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8 h 26"/>
              <a:gd name="T94" fmla="*/ 10 w 15"/>
              <a:gd name="T95" fmla="*/ 8 h 26"/>
              <a:gd name="T96" fmla="*/ 9 w 15"/>
              <a:gd name="T97" fmla="*/ 6 h 26"/>
              <a:gd name="T98" fmla="*/ 9 w 15"/>
              <a:gd name="T99" fmla="*/ 6 h 26"/>
              <a:gd name="T100" fmla="*/ 8 w 15"/>
              <a:gd name="T101" fmla="*/ 5 h 26"/>
              <a:gd name="T102" fmla="*/ 8 w 15"/>
              <a:gd name="T103" fmla="*/ 5 h 26"/>
              <a:gd name="T104" fmla="*/ 5 w 15"/>
              <a:gd name="T105" fmla="*/ 6 h 26"/>
              <a:gd name="T106" fmla="*/ 5 w 15"/>
              <a:gd name="T107" fmla="*/ 6 h 26"/>
              <a:gd name="T108" fmla="*/ 5 w 15"/>
              <a:gd name="T109" fmla="*/ 8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9"/>
                </a:lnTo>
                <a:lnTo>
                  <a:pt x="5" y="19"/>
                </a:lnTo>
                <a:lnTo>
                  <a:pt x="5" y="20"/>
                </a:lnTo>
                <a:lnTo>
                  <a:pt x="5" y="20"/>
                </a:lnTo>
                <a:lnTo>
                  <a:pt x="8" y="21"/>
                </a:lnTo>
                <a:lnTo>
                  <a:pt x="8" y="21"/>
                </a:lnTo>
                <a:lnTo>
                  <a:pt x="9" y="20"/>
                </a:lnTo>
                <a:lnTo>
                  <a:pt x="9" y="20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4" y="21"/>
                </a:lnTo>
                <a:lnTo>
                  <a:pt x="13" y="24"/>
                </a:lnTo>
                <a:lnTo>
                  <a:pt x="13" y="24"/>
                </a:lnTo>
                <a:lnTo>
                  <a:pt x="10" y="25"/>
                </a:lnTo>
                <a:lnTo>
                  <a:pt x="10" y="25"/>
                </a:lnTo>
                <a:lnTo>
                  <a:pt x="8" y="26"/>
                </a:lnTo>
                <a:lnTo>
                  <a:pt x="8" y="26"/>
                </a:lnTo>
                <a:lnTo>
                  <a:pt x="3" y="25"/>
                </a:lnTo>
                <a:lnTo>
                  <a:pt x="3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3" y="1"/>
                </a:lnTo>
                <a:lnTo>
                  <a:pt x="3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8"/>
                </a:lnTo>
                <a:lnTo>
                  <a:pt x="10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12" name="Freeform 1439">
            <a:extLst>
              <a:ext uri="{FF2B5EF4-FFF2-40B4-BE49-F238E27FC236}">
                <a16:creationId xmlns:a16="http://schemas.microsoft.com/office/drawing/2014/main" id="{5E2B3011-CE12-412D-8C8C-CDFE078EFC98}"/>
              </a:ext>
            </a:extLst>
          </p:cNvPr>
          <p:cNvSpPr>
            <a:spLocks/>
          </p:cNvSpPr>
          <p:nvPr/>
        </p:nvSpPr>
        <p:spPr bwMode="auto">
          <a:xfrm>
            <a:off x="2922031" y="5727884"/>
            <a:ext cx="19050" cy="41275"/>
          </a:xfrm>
          <a:custGeom>
            <a:avLst/>
            <a:gdLst>
              <a:gd name="T0" fmla="*/ 0 w 12"/>
              <a:gd name="T1" fmla="*/ 26 h 26"/>
              <a:gd name="T2" fmla="*/ 0 w 12"/>
              <a:gd name="T3" fmla="*/ 0 h 26"/>
              <a:gd name="T4" fmla="*/ 5 w 12"/>
              <a:gd name="T5" fmla="*/ 0 h 26"/>
              <a:gd name="T6" fmla="*/ 5 w 12"/>
              <a:gd name="T7" fmla="*/ 3 h 26"/>
              <a:gd name="T8" fmla="*/ 5 w 12"/>
              <a:gd name="T9" fmla="*/ 3 h 26"/>
              <a:gd name="T10" fmla="*/ 8 w 12"/>
              <a:gd name="T11" fmla="*/ 1 h 26"/>
              <a:gd name="T12" fmla="*/ 8 w 12"/>
              <a:gd name="T13" fmla="*/ 1 h 26"/>
              <a:gd name="T14" fmla="*/ 12 w 12"/>
              <a:gd name="T15" fmla="*/ 0 h 26"/>
              <a:gd name="T16" fmla="*/ 12 w 12"/>
              <a:gd name="T17" fmla="*/ 5 h 26"/>
              <a:gd name="T18" fmla="*/ 12 w 12"/>
              <a:gd name="T19" fmla="*/ 5 h 26"/>
              <a:gd name="T20" fmla="*/ 10 w 12"/>
              <a:gd name="T21" fmla="*/ 5 h 26"/>
              <a:gd name="T22" fmla="*/ 10 w 12"/>
              <a:gd name="T23" fmla="*/ 5 h 26"/>
              <a:gd name="T24" fmla="*/ 9 w 12"/>
              <a:gd name="T25" fmla="*/ 5 h 26"/>
              <a:gd name="T26" fmla="*/ 9 w 12"/>
              <a:gd name="T27" fmla="*/ 5 h 26"/>
              <a:gd name="T28" fmla="*/ 7 w 12"/>
              <a:gd name="T29" fmla="*/ 6 h 26"/>
              <a:gd name="T30" fmla="*/ 7 w 12"/>
              <a:gd name="T31" fmla="*/ 6 h 26"/>
              <a:gd name="T32" fmla="*/ 5 w 12"/>
              <a:gd name="T33" fmla="*/ 8 h 26"/>
              <a:gd name="T34" fmla="*/ 5 w 12"/>
              <a:gd name="T35" fmla="*/ 8 h 26"/>
              <a:gd name="T36" fmla="*/ 5 w 12"/>
              <a:gd name="T37" fmla="*/ 11 h 26"/>
              <a:gd name="T38" fmla="*/ 5 w 12"/>
              <a:gd name="T39" fmla="*/ 26 h 26"/>
              <a:gd name="T40" fmla="*/ 0 w 12"/>
              <a:gd name="T41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8" y="1"/>
                </a:lnTo>
                <a:lnTo>
                  <a:pt x="8" y="1"/>
                </a:lnTo>
                <a:lnTo>
                  <a:pt x="12" y="0"/>
                </a:lnTo>
                <a:lnTo>
                  <a:pt x="12" y="5"/>
                </a:lnTo>
                <a:lnTo>
                  <a:pt x="12" y="5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7" y="6"/>
                </a:lnTo>
                <a:lnTo>
                  <a:pt x="7" y="6"/>
                </a:lnTo>
                <a:lnTo>
                  <a:pt x="5" y="8"/>
                </a:lnTo>
                <a:lnTo>
                  <a:pt x="5" y="8"/>
                </a:lnTo>
                <a:lnTo>
                  <a:pt x="5" y="11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13" name="Freeform 1440">
            <a:extLst>
              <a:ext uri="{FF2B5EF4-FFF2-40B4-BE49-F238E27FC236}">
                <a16:creationId xmlns:a16="http://schemas.microsoft.com/office/drawing/2014/main" id="{032C16C3-7A5D-455F-B40E-C9A5FF72155A}"/>
              </a:ext>
            </a:extLst>
          </p:cNvPr>
          <p:cNvSpPr>
            <a:spLocks noEditPoints="1"/>
          </p:cNvSpPr>
          <p:nvPr/>
        </p:nvSpPr>
        <p:spPr bwMode="auto">
          <a:xfrm>
            <a:off x="2944256" y="5712009"/>
            <a:ext cx="7938" cy="57150"/>
          </a:xfrm>
          <a:custGeom>
            <a:avLst/>
            <a:gdLst>
              <a:gd name="T0" fmla="*/ 0 w 5"/>
              <a:gd name="T1" fmla="*/ 5 h 36"/>
              <a:gd name="T2" fmla="*/ 0 w 5"/>
              <a:gd name="T3" fmla="*/ 0 h 36"/>
              <a:gd name="T4" fmla="*/ 5 w 5"/>
              <a:gd name="T5" fmla="*/ 0 h 36"/>
              <a:gd name="T6" fmla="*/ 5 w 5"/>
              <a:gd name="T7" fmla="*/ 5 h 36"/>
              <a:gd name="T8" fmla="*/ 0 w 5"/>
              <a:gd name="T9" fmla="*/ 5 h 36"/>
              <a:gd name="T10" fmla="*/ 0 w 5"/>
              <a:gd name="T11" fmla="*/ 36 h 36"/>
              <a:gd name="T12" fmla="*/ 0 w 5"/>
              <a:gd name="T13" fmla="*/ 10 h 36"/>
              <a:gd name="T14" fmla="*/ 5 w 5"/>
              <a:gd name="T15" fmla="*/ 10 h 36"/>
              <a:gd name="T16" fmla="*/ 5 w 5"/>
              <a:gd name="T17" fmla="*/ 36 h 36"/>
              <a:gd name="T18" fmla="*/ 0 w 5"/>
              <a:gd name="T1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6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6"/>
                </a:moveTo>
                <a:lnTo>
                  <a:pt x="0" y="10"/>
                </a:lnTo>
                <a:lnTo>
                  <a:pt x="5" y="10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14" name="Freeform 1441">
            <a:extLst>
              <a:ext uri="{FF2B5EF4-FFF2-40B4-BE49-F238E27FC236}">
                <a16:creationId xmlns:a16="http://schemas.microsoft.com/office/drawing/2014/main" id="{6DEFE285-295C-479B-8208-7B27420F49CF}"/>
              </a:ext>
            </a:extLst>
          </p:cNvPr>
          <p:cNvSpPr>
            <a:spLocks/>
          </p:cNvSpPr>
          <p:nvPr/>
        </p:nvSpPr>
        <p:spPr bwMode="auto">
          <a:xfrm>
            <a:off x="2958543" y="5727884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6 h 26"/>
              <a:gd name="T4" fmla="*/ 10 w 15"/>
              <a:gd name="T5" fmla="*/ 26 h 26"/>
              <a:gd name="T6" fmla="*/ 10 w 15"/>
              <a:gd name="T7" fmla="*/ 24 h 26"/>
              <a:gd name="T8" fmla="*/ 10 w 15"/>
              <a:gd name="T9" fmla="*/ 24 h 26"/>
              <a:gd name="T10" fmla="*/ 10 w 15"/>
              <a:gd name="T11" fmla="*/ 24 h 26"/>
              <a:gd name="T12" fmla="*/ 9 w 15"/>
              <a:gd name="T13" fmla="*/ 25 h 26"/>
              <a:gd name="T14" fmla="*/ 9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4 w 15"/>
              <a:gd name="T21" fmla="*/ 26 h 26"/>
              <a:gd name="T22" fmla="*/ 4 w 15"/>
              <a:gd name="T23" fmla="*/ 26 h 26"/>
              <a:gd name="T24" fmla="*/ 2 w 15"/>
              <a:gd name="T25" fmla="*/ 25 h 26"/>
              <a:gd name="T26" fmla="*/ 2 w 15"/>
              <a:gd name="T27" fmla="*/ 25 h 26"/>
              <a:gd name="T28" fmla="*/ 1 w 15"/>
              <a:gd name="T29" fmla="*/ 23 h 26"/>
              <a:gd name="T30" fmla="*/ 1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6 w 15"/>
              <a:gd name="T43" fmla="*/ 20 h 26"/>
              <a:gd name="T44" fmla="*/ 6 w 15"/>
              <a:gd name="T45" fmla="*/ 20 h 26"/>
              <a:gd name="T46" fmla="*/ 7 w 15"/>
              <a:gd name="T47" fmla="*/ 21 h 26"/>
              <a:gd name="T48" fmla="*/ 7 w 15"/>
              <a:gd name="T49" fmla="*/ 21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6"/>
                </a:lnTo>
                <a:lnTo>
                  <a:pt x="10" y="26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9" y="25"/>
                </a:lnTo>
                <a:lnTo>
                  <a:pt x="9" y="25"/>
                </a:lnTo>
                <a:lnTo>
                  <a:pt x="5" y="26"/>
                </a:lnTo>
                <a:lnTo>
                  <a:pt x="5" y="26"/>
                </a:lnTo>
                <a:lnTo>
                  <a:pt x="4" y="26"/>
                </a:lnTo>
                <a:lnTo>
                  <a:pt x="4" y="26"/>
                </a:lnTo>
                <a:lnTo>
                  <a:pt x="2" y="25"/>
                </a:lnTo>
                <a:lnTo>
                  <a:pt x="2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1"/>
                </a:lnTo>
                <a:lnTo>
                  <a:pt x="7" y="21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15" name="Freeform 1442">
            <a:extLst>
              <a:ext uri="{FF2B5EF4-FFF2-40B4-BE49-F238E27FC236}">
                <a16:creationId xmlns:a16="http://schemas.microsoft.com/office/drawing/2014/main" id="{ED2DE55E-C813-45A0-B6BC-7248D2C3B864}"/>
              </a:ext>
            </a:extLst>
          </p:cNvPr>
          <p:cNvSpPr>
            <a:spLocks/>
          </p:cNvSpPr>
          <p:nvPr/>
        </p:nvSpPr>
        <p:spPr bwMode="auto">
          <a:xfrm>
            <a:off x="2990293" y="5727884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0 h 26"/>
              <a:gd name="T4" fmla="*/ 5 w 25"/>
              <a:gd name="T5" fmla="*/ 0 h 26"/>
              <a:gd name="T6" fmla="*/ 5 w 25"/>
              <a:gd name="T7" fmla="*/ 3 h 26"/>
              <a:gd name="T8" fmla="*/ 5 w 25"/>
              <a:gd name="T9" fmla="*/ 3 h 26"/>
              <a:gd name="T10" fmla="*/ 5 w 25"/>
              <a:gd name="T11" fmla="*/ 3 h 26"/>
              <a:gd name="T12" fmla="*/ 7 w 25"/>
              <a:gd name="T13" fmla="*/ 1 h 26"/>
              <a:gd name="T14" fmla="*/ 7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2 w 25"/>
              <a:gd name="T21" fmla="*/ 1 h 26"/>
              <a:gd name="T22" fmla="*/ 12 w 25"/>
              <a:gd name="T23" fmla="*/ 1 h 26"/>
              <a:gd name="T24" fmla="*/ 14 w 25"/>
              <a:gd name="T25" fmla="*/ 3 h 26"/>
              <a:gd name="T26" fmla="*/ 14 w 25"/>
              <a:gd name="T27" fmla="*/ 3 h 26"/>
              <a:gd name="T28" fmla="*/ 16 w 25"/>
              <a:gd name="T29" fmla="*/ 1 h 26"/>
              <a:gd name="T30" fmla="*/ 16 w 25"/>
              <a:gd name="T31" fmla="*/ 1 h 26"/>
              <a:gd name="T32" fmla="*/ 20 w 25"/>
              <a:gd name="T33" fmla="*/ 0 h 26"/>
              <a:gd name="T34" fmla="*/ 20 w 25"/>
              <a:gd name="T35" fmla="*/ 0 h 26"/>
              <a:gd name="T36" fmla="*/ 21 w 25"/>
              <a:gd name="T37" fmla="*/ 0 h 26"/>
              <a:gd name="T38" fmla="*/ 21 w 25"/>
              <a:gd name="T39" fmla="*/ 0 h 26"/>
              <a:gd name="T40" fmla="*/ 24 w 25"/>
              <a:gd name="T41" fmla="*/ 1 h 26"/>
              <a:gd name="T42" fmla="*/ 24 w 25"/>
              <a:gd name="T43" fmla="*/ 1 h 26"/>
              <a:gd name="T44" fmla="*/ 25 w 25"/>
              <a:gd name="T45" fmla="*/ 4 h 26"/>
              <a:gd name="T46" fmla="*/ 25 w 25"/>
              <a:gd name="T47" fmla="*/ 4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9 h 26"/>
              <a:gd name="T56" fmla="*/ 20 w 25"/>
              <a:gd name="T57" fmla="*/ 9 h 26"/>
              <a:gd name="T58" fmla="*/ 20 w 25"/>
              <a:gd name="T59" fmla="*/ 6 h 26"/>
              <a:gd name="T60" fmla="*/ 20 w 25"/>
              <a:gd name="T61" fmla="*/ 6 h 26"/>
              <a:gd name="T62" fmla="*/ 17 w 25"/>
              <a:gd name="T63" fmla="*/ 5 h 26"/>
              <a:gd name="T64" fmla="*/ 17 w 25"/>
              <a:gd name="T65" fmla="*/ 5 h 26"/>
              <a:gd name="T66" fmla="*/ 15 w 25"/>
              <a:gd name="T67" fmla="*/ 6 h 26"/>
              <a:gd name="T68" fmla="*/ 15 w 25"/>
              <a:gd name="T69" fmla="*/ 6 h 26"/>
              <a:gd name="T70" fmla="*/ 15 w 25"/>
              <a:gd name="T71" fmla="*/ 9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9 h 26"/>
              <a:gd name="T78" fmla="*/ 10 w 25"/>
              <a:gd name="T79" fmla="*/ 9 h 26"/>
              <a:gd name="T80" fmla="*/ 9 w 25"/>
              <a:gd name="T81" fmla="*/ 6 h 26"/>
              <a:gd name="T82" fmla="*/ 9 w 25"/>
              <a:gd name="T83" fmla="*/ 6 h 26"/>
              <a:gd name="T84" fmla="*/ 7 w 25"/>
              <a:gd name="T85" fmla="*/ 5 h 26"/>
              <a:gd name="T86" fmla="*/ 7 w 25"/>
              <a:gd name="T87" fmla="*/ 5 h 26"/>
              <a:gd name="T88" fmla="*/ 5 w 25"/>
              <a:gd name="T89" fmla="*/ 6 h 26"/>
              <a:gd name="T90" fmla="*/ 5 w 25"/>
              <a:gd name="T91" fmla="*/ 6 h 26"/>
              <a:gd name="T92" fmla="*/ 5 w 25"/>
              <a:gd name="T93" fmla="*/ 9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4" y="3"/>
                </a:lnTo>
                <a:lnTo>
                  <a:pt x="14" y="3"/>
                </a:lnTo>
                <a:lnTo>
                  <a:pt x="16" y="1"/>
                </a:lnTo>
                <a:lnTo>
                  <a:pt x="16" y="1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4" y="1"/>
                </a:lnTo>
                <a:lnTo>
                  <a:pt x="24" y="1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20" y="6"/>
                </a:lnTo>
                <a:lnTo>
                  <a:pt x="20" y="6"/>
                </a:lnTo>
                <a:lnTo>
                  <a:pt x="17" y="5"/>
                </a:lnTo>
                <a:lnTo>
                  <a:pt x="17" y="5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16" name="Freeform 1443">
            <a:extLst>
              <a:ext uri="{FF2B5EF4-FFF2-40B4-BE49-F238E27FC236}">
                <a16:creationId xmlns:a16="http://schemas.microsoft.com/office/drawing/2014/main" id="{4D473EE6-1DC0-4F6B-AFFE-EB52339958D1}"/>
              </a:ext>
            </a:extLst>
          </p:cNvPr>
          <p:cNvSpPr>
            <a:spLocks/>
          </p:cNvSpPr>
          <p:nvPr/>
        </p:nvSpPr>
        <p:spPr bwMode="auto">
          <a:xfrm>
            <a:off x="2844243" y="6224771"/>
            <a:ext cx="26988" cy="55563"/>
          </a:xfrm>
          <a:custGeom>
            <a:avLst/>
            <a:gdLst>
              <a:gd name="T0" fmla="*/ 5 w 17"/>
              <a:gd name="T1" fmla="*/ 35 h 35"/>
              <a:gd name="T2" fmla="*/ 5 w 17"/>
              <a:gd name="T3" fmla="*/ 5 h 35"/>
              <a:gd name="T4" fmla="*/ 0 w 17"/>
              <a:gd name="T5" fmla="*/ 5 h 35"/>
              <a:gd name="T6" fmla="*/ 0 w 17"/>
              <a:gd name="T7" fmla="*/ 0 h 35"/>
              <a:gd name="T8" fmla="*/ 17 w 17"/>
              <a:gd name="T9" fmla="*/ 0 h 35"/>
              <a:gd name="T10" fmla="*/ 17 w 17"/>
              <a:gd name="T11" fmla="*/ 5 h 35"/>
              <a:gd name="T12" fmla="*/ 10 w 17"/>
              <a:gd name="T13" fmla="*/ 5 h 35"/>
              <a:gd name="T14" fmla="*/ 10 w 17"/>
              <a:gd name="T15" fmla="*/ 35 h 35"/>
              <a:gd name="T16" fmla="*/ 5 w 17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35">
                <a:moveTo>
                  <a:pt x="5" y="35"/>
                </a:moveTo>
                <a:lnTo>
                  <a:pt x="5" y="5"/>
                </a:lnTo>
                <a:lnTo>
                  <a:pt x="0" y="5"/>
                </a:lnTo>
                <a:lnTo>
                  <a:pt x="0" y="0"/>
                </a:lnTo>
                <a:lnTo>
                  <a:pt x="17" y="0"/>
                </a:lnTo>
                <a:lnTo>
                  <a:pt x="17" y="5"/>
                </a:lnTo>
                <a:lnTo>
                  <a:pt x="10" y="5"/>
                </a:lnTo>
                <a:lnTo>
                  <a:pt x="10" y="35"/>
                </a:lnTo>
                <a:lnTo>
                  <a:pt x="5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17" name="Freeform 1444">
            <a:extLst>
              <a:ext uri="{FF2B5EF4-FFF2-40B4-BE49-F238E27FC236}">
                <a16:creationId xmlns:a16="http://schemas.microsoft.com/office/drawing/2014/main" id="{CE3A2E2E-7212-4EE4-9351-DDFD183A381A}"/>
              </a:ext>
            </a:extLst>
          </p:cNvPr>
          <p:cNvSpPr>
            <a:spLocks/>
          </p:cNvSpPr>
          <p:nvPr/>
        </p:nvSpPr>
        <p:spPr bwMode="auto">
          <a:xfrm>
            <a:off x="2874406" y="6224771"/>
            <a:ext cx="23813" cy="55563"/>
          </a:xfrm>
          <a:custGeom>
            <a:avLst/>
            <a:gdLst>
              <a:gd name="T0" fmla="*/ 0 w 15"/>
              <a:gd name="T1" fmla="*/ 35 h 35"/>
              <a:gd name="T2" fmla="*/ 0 w 15"/>
              <a:gd name="T3" fmla="*/ 0 h 35"/>
              <a:gd name="T4" fmla="*/ 5 w 15"/>
              <a:gd name="T5" fmla="*/ 0 h 35"/>
              <a:gd name="T6" fmla="*/ 5 w 15"/>
              <a:gd name="T7" fmla="*/ 12 h 35"/>
              <a:gd name="T8" fmla="*/ 5 w 15"/>
              <a:gd name="T9" fmla="*/ 12 h 35"/>
              <a:gd name="T10" fmla="*/ 5 w 15"/>
              <a:gd name="T11" fmla="*/ 12 h 35"/>
              <a:gd name="T12" fmla="*/ 6 w 15"/>
              <a:gd name="T13" fmla="*/ 10 h 35"/>
              <a:gd name="T14" fmla="*/ 6 w 15"/>
              <a:gd name="T15" fmla="*/ 10 h 35"/>
              <a:gd name="T16" fmla="*/ 10 w 15"/>
              <a:gd name="T17" fmla="*/ 10 h 35"/>
              <a:gd name="T18" fmla="*/ 10 w 15"/>
              <a:gd name="T19" fmla="*/ 10 h 35"/>
              <a:gd name="T20" fmla="*/ 11 w 15"/>
              <a:gd name="T21" fmla="*/ 10 h 35"/>
              <a:gd name="T22" fmla="*/ 11 w 15"/>
              <a:gd name="T23" fmla="*/ 10 h 35"/>
              <a:gd name="T24" fmla="*/ 14 w 15"/>
              <a:gd name="T25" fmla="*/ 11 h 35"/>
              <a:gd name="T26" fmla="*/ 14 w 15"/>
              <a:gd name="T27" fmla="*/ 11 h 35"/>
              <a:gd name="T28" fmla="*/ 15 w 15"/>
              <a:gd name="T29" fmla="*/ 12 h 35"/>
              <a:gd name="T30" fmla="*/ 15 w 15"/>
              <a:gd name="T31" fmla="*/ 12 h 35"/>
              <a:gd name="T32" fmla="*/ 15 w 15"/>
              <a:gd name="T33" fmla="*/ 16 h 35"/>
              <a:gd name="T34" fmla="*/ 15 w 15"/>
              <a:gd name="T35" fmla="*/ 35 h 35"/>
              <a:gd name="T36" fmla="*/ 10 w 15"/>
              <a:gd name="T37" fmla="*/ 35 h 35"/>
              <a:gd name="T38" fmla="*/ 10 w 15"/>
              <a:gd name="T39" fmla="*/ 17 h 35"/>
              <a:gd name="T40" fmla="*/ 10 w 15"/>
              <a:gd name="T41" fmla="*/ 17 h 35"/>
              <a:gd name="T42" fmla="*/ 9 w 15"/>
              <a:gd name="T43" fmla="*/ 15 h 35"/>
              <a:gd name="T44" fmla="*/ 9 w 15"/>
              <a:gd name="T45" fmla="*/ 15 h 35"/>
              <a:gd name="T46" fmla="*/ 8 w 15"/>
              <a:gd name="T47" fmla="*/ 15 h 35"/>
              <a:gd name="T48" fmla="*/ 8 w 15"/>
              <a:gd name="T49" fmla="*/ 15 h 35"/>
              <a:gd name="T50" fmla="*/ 5 w 15"/>
              <a:gd name="T51" fmla="*/ 15 h 35"/>
              <a:gd name="T52" fmla="*/ 5 w 15"/>
              <a:gd name="T53" fmla="*/ 15 h 35"/>
              <a:gd name="T54" fmla="*/ 5 w 15"/>
              <a:gd name="T55" fmla="*/ 19 h 35"/>
              <a:gd name="T56" fmla="*/ 5 w 15"/>
              <a:gd name="T57" fmla="*/ 35 h 35"/>
              <a:gd name="T58" fmla="*/ 0 w 15"/>
              <a:gd name="T5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35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6" y="10"/>
                </a:lnTo>
                <a:lnTo>
                  <a:pt x="6" y="10"/>
                </a:lnTo>
                <a:lnTo>
                  <a:pt x="10" y="10"/>
                </a:lnTo>
                <a:lnTo>
                  <a:pt x="10" y="10"/>
                </a:lnTo>
                <a:lnTo>
                  <a:pt x="11" y="10"/>
                </a:lnTo>
                <a:lnTo>
                  <a:pt x="11" y="10"/>
                </a:lnTo>
                <a:lnTo>
                  <a:pt x="14" y="11"/>
                </a:lnTo>
                <a:lnTo>
                  <a:pt x="14" y="11"/>
                </a:lnTo>
                <a:lnTo>
                  <a:pt x="15" y="12"/>
                </a:lnTo>
                <a:lnTo>
                  <a:pt x="15" y="12"/>
                </a:lnTo>
                <a:lnTo>
                  <a:pt x="15" y="16"/>
                </a:lnTo>
                <a:lnTo>
                  <a:pt x="15" y="35"/>
                </a:lnTo>
                <a:lnTo>
                  <a:pt x="10" y="35"/>
                </a:lnTo>
                <a:lnTo>
                  <a:pt x="10" y="17"/>
                </a:lnTo>
                <a:lnTo>
                  <a:pt x="10" y="17"/>
                </a:lnTo>
                <a:lnTo>
                  <a:pt x="9" y="15"/>
                </a:lnTo>
                <a:lnTo>
                  <a:pt x="9" y="15"/>
                </a:lnTo>
                <a:lnTo>
                  <a:pt x="8" y="15"/>
                </a:lnTo>
                <a:lnTo>
                  <a:pt x="8" y="15"/>
                </a:lnTo>
                <a:lnTo>
                  <a:pt x="5" y="15"/>
                </a:lnTo>
                <a:lnTo>
                  <a:pt x="5" y="15"/>
                </a:lnTo>
                <a:lnTo>
                  <a:pt x="5" y="19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18" name="Freeform 1445">
            <a:extLst>
              <a:ext uri="{FF2B5EF4-FFF2-40B4-BE49-F238E27FC236}">
                <a16:creationId xmlns:a16="http://schemas.microsoft.com/office/drawing/2014/main" id="{3258E660-CD16-4252-B1B3-97E869664450}"/>
              </a:ext>
            </a:extLst>
          </p:cNvPr>
          <p:cNvSpPr>
            <a:spLocks noEditPoints="1"/>
          </p:cNvSpPr>
          <p:nvPr/>
        </p:nvSpPr>
        <p:spPr bwMode="auto">
          <a:xfrm>
            <a:off x="2904568" y="6240646"/>
            <a:ext cx="23813" cy="39688"/>
          </a:xfrm>
          <a:custGeom>
            <a:avLst/>
            <a:gdLst>
              <a:gd name="T0" fmla="*/ 0 w 15"/>
              <a:gd name="T1" fmla="*/ 9 h 25"/>
              <a:gd name="T2" fmla="*/ 0 w 15"/>
              <a:gd name="T3" fmla="*/ 9 h 25"/>
              <a:gd name="T4" fmla="*/ 0 w 15"/>
              <a:gd name="T5" fmla="*/ 5 h 25"/>
              <a:gd name="T6" fmla="*/ 0 w 15"/>
              <a:gd name="T7" fmla="*/ 5 h 25"/>
              <a:gd name="T8" fmla="*/ 1 w 15"/>
              <a:gd name="T9" fmla="*/ 4 h 25"/>
              <a:gd name="T10" fmla="*/ 1 w 15"/>
              <a:gd name="T11" fmla="*/ 4 h 25"/>
              <a:gd name="T12" fmla="*/ 4 w 15"/>
              <a:gd name="T13" fmla="*/ 0 h 25"/>
              <a:gd name="T14" fmla="*/ 4 w 15"/>
              <a:gd name="T15" fmla="*/ 0 h 25"/>
              <a:gd name="T16" fmla="*/ 7 w 15"/>
              <a:gd name="T17" fmla="*/ 0 h 25"/>
              <a:gd name="T18" fmla="*/ 7 w 15"/>
              <a:gd name="T19" fmla="*/ 0 h 25"/>
              <a:gd name="T20" fmla="*/ 11 w 15"/>
              <a:gd name="T21" fmla="*/ 0 h 25"/>
              <a:gd name="T22" fmla="*/ 11 w 15"/>
              <a:gd name="T23" fmla="*/ 0 h 25"/>
              <a:gd name="T24" fmla="*/ 14 w 15"/>
              <a:gd name="T25" fmla="*/ 4 h 25"/>
              <a:gd name="T26" fmla="*/ 14 w 15"/>
              <a:gd name="T27" fmla="*/ 4 h 25"/>
              <a:gd name="T28" fmla="*/ 15 w 15"/>
              <a:gd name="T29" fmla="*/ 5 h 25"/>
              <a:gd name="T30" fmla="*/ 15 w 15"/>
              <a:gd name="T31" fmla="*/ 5 h 25"/>
              <a:gd name="T32" fmla="*/ 15 w 15"/>
              <a:gd name="T33" fmla="*/ 9 h 25"/>
              <a:gd name="T34" fmla="*/ 15 w 15"/>
              <a:gd name="T35" fmla="*/ 16 h 25"/>
              <a:gd name="T36" fmla="*/ 15 w 15"/>
              <a:gd name="T37" fmla="*/ 16 h 25"/>
              <a:gd name="T38" fmla="*/ 15 w 15"/>
              <a:gd name="T39" fmla="*/ 20 h 25"/>
              <a:gd name="T40" fmla="*/ 15 w 15"/>
              <a:gd name="T41" fmla="*/ 20 h 25"/>
              <a:gd name="T42" fmla="*/ 14 w 15"/>
              <a:gd name="T43" fmla="*/ 22 h 25"/>
              <a:gd name="T44" fmla="*/ 14 w 15"/>
              <a:gd name="T45" fmla="*/ 22 h 25"/>
              <a:gd name="T46" fmla="*/ 11 w 15"/>
              <a:gd name="T47" fmla="*/ 25 h 25"/>
              <a:gd name="T48" fmla="*/ 11 w 15"/>
              <a:gd name="T49" fmla="*/ 25 h 25"/>
              <a:gd name="T50" fmla="*/ 7 w 15"/>
              <a:gd name="T51" fmla="*/ 25 h 25"/>
              <a:gd name="T52" fmla="*/ 7 w 15"/>
              <a:gd name="T53" fmla="*/ 25 h 25"/>
              <a:gd name="T54" fmla="*/ 4 w 15"/>
              <a:gd name="T55" fmla="*/ 25 h 25"/>
              <a:gd name="T56" fmla="*/ 4 w 15"/>
              <a:gd name="T57" fmla="*/ 25 h 25"/>
              <a:gd name="T58" fmla="*/ 1 w 15"/>
              <a:gd name="T59" fmla="*/ 22 h 25"/>
              <a:gd name="T60" fmla="*/ 1 w 15"/>
              <a:gd name="T61" fmla="*/ 22 h 25"/>
              <a:gd name="T62" fmla="*/ 0 w 15"/>
              <a:gd name="T63" fmla="*/ 20 h 25"/>
              <a:gd name="T64" fmla="*/ 0 w 15"/>
              <a:gd name="T65" fmla="*/ 20 h 25"/>
              <a:gd name="T66" fmla="*/ 0 w 15"/>
              <a:gd name="T67" fmla="*/ 16 h 25"/>
              <a:gd name="T68" fmla="*/ 0 w 15"/>
              <a:gd name="T69" fmla="*/ 9 h 25"/>
              <a:gd name="T70" fmla="*/ 5 w 15"/>
              <a:gd name="T71" fmla="*/ 17 h 25"/>
              <a:gd name="T72" fmla="*/ 5 w 15"/>
              <a:gd name="T73" fmla="*/ 17 h 25"/>
              <a:gd name="T74" fmla="*/ 5 w 15"/>
              <a:gd name="T75" fmla="*/ 20 h 25"/>
              <a:gd name="T76" fmla="*/ 5 w 15"/>
              <a:gd name="T77" fmla="*/ 20 h 25"/>
              <a:gd name="T78" fmla="*/ 7 w 15"/>
              <a:gd name="T79" fmla="*/ 20 h 25"/>
              <a:gd name="T80" fmla="*/ 7 w 15"/>
              <a:gd name="T81" fmla="*/ 20 h 25"/>
              <a:gd name="T82" fmla="*/ 9 w 15"/>
              <a:gd name="T83" fmla="*/ 20 h 25"/>
              <a:gd name="T84" fmla="*/ 9 w 15"/>
              <a:gd name="T85" fmla="*/ 20 h 25"/>
              <a:gd name="T86" fmla="*/ 10 w 15"/>
              <a:gd name="T87" fmla="*/ 17 h 25"/>
              <a:gd name="T88" fmla="*/ 10 w 15"/>
              <a:gd name="T89" fmla="*/ 7 h 25"/>
              <a:gd name="T90" fmla="*/ 10 w 15"/>
              <a:gd name="T91" fmla="*/ 7 h 25"/>
              <a:gd name="T92" fmla="*/ 9 w 15"/>
              <a:gd name="T93" fmla="*/ 5 h 25"/>
              <a:gd name="T94" fmla="*/ 9 w 15"/>
              <a:gd name="T95" fmla="*/ 5 h 25"/>
              <a:gd name="T96" fmla="*/ 7 w 15"/>
              <a:gd name="T97" fmla="*/ 5 h 25"/>
              <a:gd name="T98" fmla="*/ 7 w 15"/>
              <a:gd name="T99" fmla="*/ 5 h 25"/>
              <a:gd name="T100" fmla="*/ 5 w 15"/>
              <a:gd name="T101" fmla="*/ 5 h 25"/>
              <a:gd name="T102" fmla="*/ 5 w 15"/>
              <a:gd name="T103" fmla="*/ 5 h 25"/>
              <a:gd name="T104" fmla="*/ 5 w 15"/>
              <a:gd name="T105" fmla="*/ 7 h 25"/>
              <a:gd name="T106" fmla="*/ 5 w 15"/>
              <a:gd name="T107" fmla="*/ 1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5">
                <a:moveTo>
                  <a:pt x="0" y="9"/>
                </a:move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4" y="4"/>
                </a:lnTo>
                <a:lnTo>
                  <a:pt x="14" y="4"/>
                </a:lnTo>
                <a:lnTo>
                  <a:pt x="15" y="5"/>
                </a:lnTo>
                <a:lnTo>
                  <a:pt x="15" y="5"/>
                </a:lnTo>
                <a:lnTo>
                  <a:pt x="15" y="9"/>
                </a:lnTo>
                <a:lnTo>
                  <a:pt x="15" y="16"/>
                </a:lnTo>
                <a:lnTo>
                  <a:pt x="15" y="16"/>
                </a:lnTo>
                <a:lnTo>
                  <a:pt x="15" y="20"/>
                </a:lnTo>
                <a:lnTo>
                  <a:pt x="15" y="20"/>
                </a:lnTo>
                <a:lnTo>
                  <a:pt x="14" y="22"/>
                </a:lnTo>
                <a:lnTo>
                  <a:pt x="14" y="22"/>
                </a:lnTo>
                <a:lnTo>
                  <a:pt x="11" y="25"/>
                </a:lnTo>
                <a:lnTo>
                  <a:pt x="11" y="25"/>
                </a:lnTo>
                <a:lnTo>
                  <a:pt x="7" y="25"/>
                </a:lnTo>
                <a:lnTo>
                  <a:pt x="7" y="25"/>
                </a:lnTo>
                <a:lnTo>
                  <a:pt x="4" y="25"/>
                </a:lnTo>
                <a:lnTo>
                  <a:pt x="4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6"/>
                </a:lnTo>
                <a:lnTo>
                  <a:pt x="0" y="9"/>
                </a:lnTo>
                <a:close/>
                <a:moveTo>
                  <a:pt x="5" y="17"/>
                </a:moveTo>
                <a:lnTo>
                  <a:pt x="5" y="17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0" y="17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7"/>
                </a:lnTo>
                <a:lnTo>
                  <a:pt x="5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19" name="Freeform 1446">
            <a:extLst>
              <a:ext uri="{FF2B5EF4-FFF2-40B4-BE49-F238E27FC236}">
                <a16:creationId xmlns:a16="http://schemas.microsoft.com/office/drawing/2014/main" id="{2FFDD44E-3E1D-4F53-BD4B-861E6F7F86FE}"/>
              </a:ext>
            </a:extLst>
          </p:cNvPr>
          <p:cNvSpPr>
            <a:spLocks/>
          </p:cNvSpPr>
          <p:nvPr/>
        </p:nvSpPr>
        <p:spPr bwMode="auto">
          <a:xfrm>
            <a:off x="2934731" y="6240646"/>
            <a:ext cx="19050" cy="39688"/>
          </a:xfrm>
          <a:custGeom>
            <a:avLst/>
            <a:gdLst>
              <a:gd name="T0" fmla="*/ 0 w 12"/>
              <a:gd name="T1" fmla="*/ 25 h 25"/>
              <a:gd name="T2" fmla="*/ 0 w 12"/>
              <a:gd name="T3" fmla="*/ 0 h 25"/>
              <a:gd name="T4" fmla="*/ 5 w 12"/>
              <a:gd name="T5" fmla="*/ 0 h 25"/>
              <a:gd name="T6" fmla="*/ 5 w 12"/>
              <a:gd name="T7" fmla="*/ 2 h 25"/>
              <a:gd name="T8" fmla="*/ 5 w 12"/>
              <a:gd name="T9" fmla="*/ 2 h 25"/>
              <a:gd name="T10" fmla="*/ 9 w 12"/>
              <a:gd name="T11" fmla="*/ 0 h 25"/>
              <a:gd name="T12" fmla="*/ 9 w 12"/>
              <a:gd name="T13" fmla="*/ 0 h 25"/>
              <a:gd name="T14" fmla="*/ 12 w 12"/>
              <a:gd name="T15" fmla="*/ 0 h 25"/>
              <a:gd name="T16" fmla="*/ 12 w 12"/>
              <a:gd name="T17" fmla="*/ 5 h 25"/>
              <a:gd name="T18" fmla="*/ 12 w 12"/>
              <a:gd name="T19" fmla="*/ 5 h 25"/>
              <a:gd name="T20" fmla="*/ 10 w 12"/>
              <a:gd name="T21" fmla="*/ 5 h 25"/>
              <a:gd name="T22" fmla="*/ 10 w 12"/>
              <a:gd name="T23" fmla="*/ 5 h 25"/>
              <a:gd name="T24" fmla="*/ 9 w 12"/>
              <a:gd name="T25" fmla="*/ 5 h 25"/>
              <a:gd name="T26" fmla="*/ 9 w 12"/>
              <a:gd name="T27" fmla="*/ 5 h 25"/>
              <a:gd name="T28" fmla="*/ 7 w 12"/>
              <a:gd name="T29" fmla="*/ 6 h 25"/>
              <a:gd name="T30" fmla="*/ 7 w 12"/>
              <a:gd name="T31" fmla="*/ 6 h 25"/>
              <a:gd name="T32" fmla="*/ 6 w 12"/>
              <a:gd name="T33" fmla="*/ 7 h 25"/>
              <a:gd name="T34" fmla="*/ 6 w 12"/>
              <a:gd name="T35" fmla="*/ 7 h 25"/>
              <a:gd name="T36" fmla="*/ 5 w 12"/>
              <a:gd name="T37" fmla="*/ 10 h 25"/>
              <a:gd name="T38" fmla="*/ 5 w 12"/>
              <a:gd name="T39" fmla="*/ 25 h 25"/>
              <a:gd name="T40" fmla="*/ 0 w 12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2" y="5"/>
                </a:lnTo>
                <a:lnTo>
                  <a:pt x="12" y="5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7" y="6"/>
                </a:lnTo>
                <a:lnTo>
                  <a:pt x="7" y="6"/>
                </a:lnTo>
                <a:lnTo>
                  <a:pt x="6" y="7"/>
                </a:lnTo>
                <a:lnTo>
                  <a:pt x="6" y="7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20" name="Freeform 1447">
            <a:extLst>
              <a:ext uri="{FF2B5EF4-FFF2-40B4-BE49-F238E27FC236}">
                <a16:creationId xmlns:a16="http://schemas.microsoft.com/office/drawing/2014/main" id="{5261818E-6448-4B71-B173-0D6D79EADC9B}"/>
              </a:ext>
            </a:extLst>
          </p:cNvPr>
          <p:cNvSpPr>
            <a:spLocks noEditPoints="1"/>
          </p:cNvSpPr>
          <p:nvPr/>
        </p:nvSpPr>
        <p:spPr bwMode="auto">
          <a:xfrm>
            <a:off x="2956956" y="6224771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21" name="Freeform 1448">
            <a:extLst>
              <a:ext uri="{FF2B5EF4-FFF2-40B4-BE49-F238E27FC236}">
                <a16:creationId xmlns:a16="http://schemas.microsoft.com/office/drawing/2014/main" id="{113F3225-BF25-45DF-989A-1DCBD4228AA3}"/>
              </a:ext>
            </a:extLst>
          </p:cNvPr>
          <p:cNvSpPr>
            <a:spLocks/>
          </p:cNvSpPr>
          <p:nvPr/>
        </p:nvSpPr>
        <p:spPr bwMode="auto">
          <a:xfrm>
            <a:off x="2972831" y="6240646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2 h 25"/>
              <a:gd name="T8" fmla="*/ 10 w 15"/>
              <a:gd name="T9" fmla="*/ 22 h 25"/>
              <a:gd name="T10" fmla="*/ 10 w 15"/>
              <a:gd name="T11" fmla="*/ 22 h 25"/>
              <a:gd name="T12" fmla="*/ 7 w 15"/>
              <a:gd name="T13" fmla="*/ 25 h 25"/>
              <a:gd name="T14" fmla="*/ 7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2 w 15"/>
              <a:gd name="T21" fmla="*/ 25 h 25"/>
              <a:gd name="T22" fmla="*/ 2 w 15"/>
              <a:gd name="T23" fmla="*/ 25 h 25"/>
              <a:gd name="T24" fmla="*/ 1 w 15"/>
              <a:gd name="T25" fmla="*/ 24 h 25"/>
              <a:gd name="T26" fmla="*/ 1 w 15"/>
              <a:gd name="T27" fmla="*/ 24 h 25"/>
              <a:gd name="T28" fmla="*/ 0 w 15"/>
              <a:gd name="T29" fmla="*/ 22 h 25"/>
              <a:gd name="T30" fmla="*/ 0 w 15"/>
              <a:gd name="T31" fmla="*/ 22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7 h 25"/>
              <a:gd name="T40" fmla="*/ 5 w 15"/>
              <a:gd name="T41" fmla="*/ 17 h 25"/>
              <a:gd name="T42" fmla="*/ 5 w 15"/>
              <a:gd name="T43" fmla="*/ 20 h 25"/>
              <a:gd name="T44" fmla="*/ 5 w 15"/>
              <a:gd name="T45" fmla="*/ 20 h 25"/>
              <a:gd name="T46" fmla="*/ 7 w 15"/>
              <a:gd name="T47" fmla="*/ 20 h 25"/>
              <a:gd name="T48" fmla="*/ 7 w 15"/>
              <a:gd name="T49" fmla="*/ 20 h 25"/>
              <a:gd name="T50" fmla="*/ 8 w 15"/>
              <a:gd name="T51" fmla="*/ 20 h 25"/>
              <a:gd name="T52" fmla="*/ 8 w 15"/>
              <a:gd name="T53" fmla="*/ 20 h 25"/>
              <a:gd name="T54" fmla="*/ 10 w 15"/>
              <a:gd name="T55" fmla="*/ 17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7" y="25"/>
                </a:lnTo>
                <a:lnTo>
                  <a:pt x="7" y="25"/>
                </a:lnTo>
                <a:lnTo>
                  <a:pt x="5" y="25"/>
                </a:lnTo>
                <a:lnTo>
                  <a:pt x="5" y="25"/>
                </a:lnTo>
                <a:lnTo>
                  <a:pt x="2" y="25"/>
                </a:lnTo>
                <a:lnTo>
                  <a:pt x="2" y="25"/>
                </a:lnTo>
                <a:lnTo>
                  <a:pt x="1" y="24"/>
                </a:lnTo>
                <a:lnTo>
                  <a:pt x="1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7"/>
                </a:lnTo>
                <a:lnTo>
                  <a:pt x="5" y="17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0" y="17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22" name="Freeform 1449">
            <a:extLst>
              <a:ext uri="{FF2B5EF4-FFF2-40B4-BE49-F238E27FC236}">
                <a16:creationId xmlns:a16="http://schemas.microsoft.com/office/drawing/2014/main" id="{B9DAC600-F137-447B-8035-3C3707F2EA1B}"/>
              </a:ext>
            </a:extLst>
          </p:cNvPr>
          <p:cNvSpPr>
            <a:spLocks/>
          </p:cNvSpPr>
          <p:nvPr/>
        </p:nvSpPr>
        <p:spPr bwMode="auto">
          <a:xfrm>
            <a:off x="3001406" y="6240646"/>
            <a:ext cx="41275" cy="39688"/>
          </a:xfrm>
          <a:custGeom>
            <a:avLst/>
            <a:gdLst>
              <a:gd name="T0" fmla="*/ 0 w 26"/>
              <a:gd name="T1" fmla="*/ 25 h 25"/>
              <a:gd name="T2" fmla="*/ 0 w 26"/>
              <a:gd name="T3" fmla="*/ 0 h 25"/>
              <a:gd name="T4" fmla="*/ 5 w 26"/>
              <a:gd name="T5" fmla="*/ 0 h 25"/>
              <a:gd name="T6" fmla="*/ 5 w 26"/>
              <a:gd name="T7" fmla="*/ 2 h 25"/>
              <a:gd name="T8" fmla="*/ 5 w 26"/>
              <a:gd name="T9" fmla="*/ 2 h 25"/>
              <a:gd name="T10" fmla="*/ 5 w 26"/>
              <a:gd name="T11" fmla="*/ 2 h 25"/>
              <a:gd name="T12" fmla="*/ 8 w 26"/>
              <a:gd name="T13" fmla="*/ 0 h 25"/>
              <a:gd name="T14" fmla="*/ 8 w 26"/>
              <a:gd name="T15" fmla="*/ 0 h 25"/>
              <a:gd name="T16" fmla="*/ 10 w 26"/>
              <a:gd name="T17" fmla="*/ 0 h 25"/>
              <a:gd name="T18" fmla="*/ 10 w 26"/>
              <a:gd name="T19" fmla="*/ 0 h 25"/>
              <a:gd name="T20" fmla="*/ 13 w 26"/>
              <a:gd name="T21" fmla="*/ 0 h 25"/>
              <a:gd name="T22" fmla="*/ 13 w 26"/>
              <a:gd name="T23" fmla="*/ 0 h 25"/>
              <a:gd name="T24" fmla="*/ 15 w 26"/>
              <a:gd name="T25" fmla="*/ 2 h 25"/>
              <a:gd name="T26" fmla="*/ 15 w 26"/>
              <a:gd name="T27" fmla="*/ 2 h 25"/>
              <a:gd name="T28" fmla="*/ 17 w 26"/>
              <a:gd name="T29" fmla="*/ 0 h 25"/>
              <a:gd name="T30" fmla="*/ 17 w 26"/>
              <a:gd name="T31" fmla="*/ 0 h 25"/>
              <a:gd name="T32" fmla="*/ 21 w 26"/>
              <a:gd name="T33" fmla="*/ 0 h 25"/>
              <a:gd name="T34" fmla="*/ 21 w 26"/>
              <a:gd name="T35" fmla="*/ 0 h 25"/>
              <a:gd name="T36" fmla="*/ 23 w 26"/>
              <a:gd name="T37" fmla="*/ 0 h 25"/>
              <a:gd name="T38" fmla="*/ 23 w 26"/>
              <a:gd name="T39" fmla="*/ 0 h 25"/>
              <a:gd name="T40" fmla="*/ 24 w 26"/>
              <a:gd name="T41" fmla="*/ 1 h 25"/>
              <a:gd name="T42" fmla="*/ 24 w 26"/>
              <a:gd name="T43" fmla="*/ 1 h 25"/>
              <a:gd name="T44" fmla="*/ 26 w 26"/>
              <a:gd name="T45" fmla="*/ 2 h 25"/>
              <a:gd name="T46" fmla="*/ 26 w 26"/>
              <a:gd name="T47" fmla="*/ 2 h 25"/>
              <a:gd name="T48" fmla="*/ 26 w 26"/>
              <a:gd name="T49" fmla="*/ 6 h 25"/>
              <a:gd name="T50" fmla="*/ 26 w 26"/>
              <a:gd name="T51" fmla="*/ 25 h 25"/>
              <a:gd name="T52" fmla="*/ 21 w 26"/>
              <a:gd name="T53" fmla="*/ 25 h 25"/>
              <a:gd name="T54" fmla="*/ 21 w 26"/>
              <a:gd name="T55" fmla="*/ 7 h 25"/>
              <a:gd name="T56" fmla="*/ 21 w 26"/>
              <a:gd name="T57" fmla="*/ 7 h 25"/>
              <a:gd name="T58" fmla="*/ 21 w 26"/>
              <a:gd name="T59" fmla="*/ 5 h 25"/>
              <a:gd name="T60" fmla="*/ 21 w 26"/>
              <a:gd name="T61" fmla="*/ 5 h 25"/>
              <a:gd name="T62" fmla="*/ 18 w 26"/>
              <a:gd name="T63" fmla="*/ 5 h 25"/>
              <a:gd name="T64" fmla="*/ 18 w 26"/>
              <a:gd name="T65" fmla="*/ 5 h 25"/>
              <a:gd name="T66" fmla="*/ 17 w 26"/>
              <a:gd name="T67" fmla="*/ 5 h 25"/>
              <a:gd name="T68" fmla="*/ 17 w 26"/>
              <a:gd name="T69" fmla="*/ 5 h 25"/>
              <a:gd name="T70" fmla="*/ 15 w 26"/>
              <a:gd name="T71" fmla="*/ 9 h 25"/>
              <a:gd name="T72" fmla="*/ 15 w 26"/>
              <a:gd name="T73" fmla="*/ 25 h 25"/>
              <a:gd name="T74" fmla="*/ 10 w 26"/>
              <a:gd name="T75" fmla="*/ 25 h 25"/>
              <a:gd name="T76" fmla="*/ 10 w 26"/>
              <a:gd name="T77" fmla="*/ 7 h 25"/>
              <a:gd name="T78" fmla="*/ 10 w 26"/>
              <a:gd name="T79" fmla="*/ 7 h 25"/>
              <a:gd name="T80" fmla="*/ 10 w 26"/>
              <a:gd name="T81" fmla="*/ 5 h 25"/>
              <a:gd name="T82" fmla="*/ 10 w 26"/>
              <a:gd name="T83" fmla="*/ 5 h 25"/>
              <a:gd name="T84" fmla="*/ 8 w 26"/>
              <a:gd name="T85" fmla="*/ 5 h 25"/>
              <a:gd name="T86" fmla="*/ 8 w 26"/>
              <a:gd name="T87" fmla="*/ 5 h 25"/>
              <a:gd name="T88" fmla="*/ 7 w 26"/>
              <a:gd name="T89" fmla="*/ 5 h 25"/>
              <a:gd name="T90" fmla="*/ 7 w 26"/>
              <a:gd name="T91" fmla="*/ 5 h 25"/>
              <a:gd name="T92" fmla="*/ 5 w 26"/>
              <a:gd name="T93" fmla="*/ 9 h 25"/>
              <a:gd name="T94" fmla="*/ 5 w 26"/>
              <a:gd name="T95" fmla="*/ 25 h 25"/>
              <a:gd name="T96" fmla="*/ 0 w 26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0"/>
                </a:lnTo>
                <a:lnTo>
                  <a:pt x="17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1"/>
                </a:lnTo>
                <a:lnTo>
                  <a:pt x="24" y="1"/>
                </a:lnTo>
                <a:lnTo>
                  <a:pt x="26" y="2"/>
                </a:lnTo>
                <a:lnTo>
                  <a:pt x="26" y="2"/>
                </a:lnTo>
                <a:lnTo>
                  <a:pt x="26" y="6"/>
                </a:lnTo>
                <a:lnTo>
                  <a:pt x="26" y="25"/>
                </a:lnTo>
                <a:lnTo>
                  <a:pt x="21" y="25"/>
                </a:lnTo>
                <a:lnTo>
                  <a:pt x="21" y="7"/>
                </a:lnTo>
                <a:lnTo>
                  <a:pt x="21" y="7"/>
                </a:lnTo>
                <a:lnTo>
                  <a:pt x="21" y="5"/>
                </a:lnTo>
                <a:lnTo>
                  <a:pt x="21" y="5"/>
                </a:lnTo>
                <a:lnTo>
                  <a:pt x="18" y="5"/>
                </a:lnTo>
                <a:lnTo>
                  <a:pt x="18" y="5"/>
                </a:lnTo>
                <a:lnTo>
                  <a:pt x="17" y="5"/>
                </a:lnTo>
                <a:lnTo>
                  <a:pt x="17" y="5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23" name="Freeform 1450">
            <a:extLst>
              <a:ext uri="{FF2B5EF4-FFF2-40B4-BE49-F238E27FC236}">
                <a16:creationId xmlns:a16="http://schemas.microsoft.com/office/drawing/2014/main" id="{79AA6F5D-B5B7-4B21-8CED-8AB3C848B354}"/>
              </a:ext>
            </a:extLst>
          </p:cNvPr>
          <p:cNvSpPr>
            <a:spLocks noEditPoints="1"/>
          </p:cNvSpPr>
          <p:nvPr/>
        </p:nvSpPr>
        <p:spPr bwMode="auto">
          <a:xfrm>
            <a:off x="3201431" y="5712009"/>
            <a:ext cx="28575" cy="57150"/>
          </a:xfrm>
          <a:custGeom>
            <a:avLst/>
            <a:gdLst>
              <a:gd name="T0" fmla="*/ 0 w 18"/>
              <a:gd name="T1" fmla="*/ 36 h 36"/>
              <a:gd name="T2" fmla="*/ 0 w 18"/>
              <a:gd name="T3" fmla="*/ 0 h 36"/>
              <a:gd name="T4" fmla="*/ 7 w 18"/>
              <a:gd name="T5" fmla="*/ 0 h 36"/>
              <a:gd name="T6" fmla="*/ 7 w 18"/>
              <a:gd name="T7" fmla="*/ 0 h 36"/>
              <a:gd name="T8" fmla="*/ 11 w 18"/>
              <a:gd name="T9" fmla="*/ 1 h 36"/>
              <a:gd name="T10" fmla="*/ 11 w 18"/>
              <a:gd name="T11" fmla="*/ 1 h 36"/>
              <a:gd name="T12" fmla="*/ 15 w 18"/>
              <a:gd name="T13" fmla="*/ 3 h 36"/>
              <a:gd name="T14" fmla="*/ 15 w 18"/>
              <a:gd name="T15" fmla="*/ 3 h 36"/>
              <a:gd name="T16" fmla="*/ 16 w 18"/>
              <a:gd name="T17" fmla="*/ 6 h 36"/>
              <a:gd name="T18" fmla="*/ 16 w 18"/>
              <a:gd name="T19" fmla="*/ 6 h 36"/>
              <a:gd name="T20" fmla="*/ 18 w 18"/>
              <a:gd name="T21" fmla="*/ 11 h 36"/>
              <a:gd name="T22" fmla="*/ 18 w 18"/>
              <a:gd name="T23" fmla="*/ 11 h 36"/>
              <a:gd name="T24" fmla="*/ 16 w 18"/>
              <a:gd name="T25" fmla="*/ 15 h 36"/>
              <a:gd name="T26" fmla="*/ 16 w 18"/>
              <a:gd name="T27" fmla="*/ 15 h 36"/>
              <a:gd name="T28" fmla="*/ 15 w 18"/>
              <a:gd name="T29" fmla="*/ 18 h 36"/>
              <a:gd name="T30" fmla="*/ 15 w 18"/>
              <a:gd name="T31" fmla="*/ 18 h 36"/>
              <a:gd name="T32" fmla="*/ 12 w 18"/>
              <a:gd name="T33" fmla="*/ 21 h 36"/>
              <a:gd name="T34" fmla="*/ 12 w 18"/>
              <a:gd name="T35" fmla="*/ 21 h 36"/>
              <a:gd name="T36" fmla="*/ 7 w 18"/>
              <a:gd name="T37" fmla="*/ 21 h 36"/>
              <a:gd name="T38" fmla="*/ 5 w 18"/>
              <a:gd name="T39" fmla="*/ 21 h 36"/>
              <a:gd name="T40" fmla="*/ 5 w 18"/>
              <a:gd name="T41" fmla="*/ 36 h 36"/>
              <a:gd name="T42" fmla="*/ 0 w 18"/>
              <a:gd name="T43" fmla="*/ 36 h 36"/>
              <a:gd name="T44" fmla="*/ 5 w 18"/>
              <a:gd name="T45" fmla="*/ 5 h 36"/>
              <a:gd name="T46" fmla="*/ 5 w 18"/>
              <a:gd name="T47" fmla="*/ 18 h 36"/>
              <a:gd name="T48" fmla="*/ 7 w 18"/>
              <a:gd name="T49" fmla="*/ 18 h 36"/>
              <a:gd name="T50" fmla="*/ 7 w 18"/>
              <a:gd name="T51" fmla="*/ 18 h 36"/>
              <a:gd name="T52" fmla="*/ 10 w 18"/>
              <a:gd name="T53" fmla="*/ 16 h 36"/>
              <a:gd name="T54" fmla="*/ 10 w 18"/>
              <a:gd name="T55" fmla="*/ 16 h 36"/>
              <a:gd name="T56" fmla="*/ 11 w 18"/>
              <a:gd name="T57" fmla="*/ 15 h 36"/>
              <a:gd name="T58" fmla="*/ 11 w 18"/>
              <a:gd name="T59" fmla="*/ 15 h 36"/>
              <a:gd name="T60" fmla="*/ 12 w 18"/>
              <a:gd name="T61" fmla="*/ 14 h 36"/>
              <a:gd name="T62" fmla="*/ 12 w 18"/>
              <a:gd name="T63" fmla="*/ 14 h 36"/>
              <a:gd name="T64" fmla="*/ 12 w 18"/>
              <a:gd name="T65" fmla="*/ 11 h 36"/>
              <a:gd name="T66" fmla="*/ 12 w 18"/>
              <a:gd name="T67" fmla="*/ 11 h 36"/>
              <a:gd name="T68" fmla="*/ 12 w 18"/>
              <a:gd name="T69" fmla="*/ 9 h 36"/>
              <a:gd name="T70" fmla="*/ 12 w 18"/>
              <a:gd name="T71" fmla="*/ 9 h 36"/>
              <a:gd name="T72" fmla="*/ 11 w 18"/>
              <a:gd name="T73" fmla="*/ 6 h 36"/>
              <a:gd name="T74" fmla="*/ 11 w 18"/>
              <a:gd name="T75" fmla="*/ 6 h 36"/>
              <a:gd name="T76" fmla="*/ 10 w 18"/>
              <a:gd name="T77" fmla="*/ 5 h 36"/>
              <a:gd name="T78" fmla="*/ 10 w 18"/>
              <a:gd name="T79" fmla="*/ 5 h 36"/>
              <a:gd name="T80" fmla="*/ 9 w 18"/>
              <a:gd name="T81" fmla="*/ 5 h 36"/>
              <a:gd name="T82" fmla="*/ 5 w 18"/>
              <a:gd name="T83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" h="36">
                <a:moveTo>
                  <a:pt x="0" y="36"/>
                </a:moveTo>
                <a:lnTo>
                  <a:pt x="0" y="0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5" y="3"/>
                </a:lnTo>
                <a:lnTo>
                  <a:pt x="15" y="3"/>
                </a:lnTo>
                <a:lnTo>
                  <a:pt x="16" y="6"/>
                </a:lnTo>
                <a:lnTo>
                  <a:pt x="16" y="6"/>
                </a:lnTo>
                <a:lnTo>
                  <a:pt x="18" y="11"/>
                </a:lnTo>
                <a:lnTo>
                  <a:pt x="18" y="11"/>
                </a:lnTo>
                <a:lnTo>
                  <a:pt x="16" y="15"/>
                </a:lnTo>
                <a:lnTo>
                  <a:pt x="16" y="15"/>
                </a:lnTo>
                <a:lnTo>
                  <a:pt x="15" y="18"/>
                </a:lnTo>
                <a:lnTo>
                  <a:pt x="15" y="18"/>
                </a:lnTo>
                <a:lnTo>
                  <a:pt x="12" y="21"/>
                </a:lnTo>
                <a:lnTo>
                  <a:pt x="12" y="21"/>
                </a:lnTo>
                <a:lnTo>
                  <a:pt x="7" y="21"/>
                </a:lnTo>
                <a:lnTo>
                  <a:pt x="5" y="21"/>
                </a:lnTo>
                <a:lnTo>
                  <a:pt x="5" y="36"/>
                </a:lnTo>
                <a:lnTo>
                  <a:pt x="0" y="36"/>
                </a:lnTo>
                <a:close/>
                <a:moveTo>
                  <a:pt x="5" y="5"/>
                </a:moveTo>
                <a:lnTo>
                  <a:pt x="5" y="18"/>
                </a:lnTo>
                <a:lnTo>
                  <a:pt x="7" y="18"/>
                </a:lnTo>
                <a:lnTo>
                  <a:pt x="7" y="18"/>
                </a:lnTo>
                <a:lnTo>
                  <a:pt x="10" y="16"/>
                </a:lnTo>
                <a:lnTo>
                  <a:pt x="10" y="16"/>
                </a:lnTo>
                <a:lnTo>
                  <a:pt x="11" y="15"/>
                </a:lnTo>
                <a:lnTo>
                  <a:pt x="11" y="15"/>
                </a:lnTo>
                <a:lnTo>
                  <a:pt x="12" y="14"/>
                </a:lnTo>
                <a:lnTo>
                  <a:pt x="12" y="14"/>
                </a:lnTo>
                <a:lnTo>
                  <a:pt x="12" y="11"/>
                </a:lnTo>
                <a:lnTo>
                  <a:pt x="12" y="11"/>
                </a:lnTo>
                <a:lnTo>
                  <a:pt x="12" y="9"/>
                </a:lnTo>
                <a:lnTo>
                  <a:pt x="12" y="9"/>
                </a:lnTo>
                <a:lnTo>
                  <a:pt x="11" y="6"/>
                </a:lnTo>
                <a:lnTo>
                  <a:pt x="11" y="6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5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24" name="Freeform 1451">
            <a:extLst>
              <a:ext uri="{FF2B5EF4-FFF2-40B4-BE49-F238E27FC236}">
                <a16:creationId xmlns:a16="http://schemas.microsoft.com/office/drawing/2014/main" id="{036555AD-5E99-44B1-BDF0-96999CE9EC6F}"/>
              </a:ext>
            </a:extLst>
          </p:cNvPr>
          <p:cNvSpPr>
            <a:spLocks/>
          </p:cNvSpPr>
          <p:nvPr/>
        </p:nvSpPr>
        <p:spPr bwMode="auto">
          <a:xfrm>
            <a:off x="3233181" y="5727884"/>
            <a:ext cx="20638" cy="41275"/>
          </a:xfrm>
          <a:custGeom>
            <a:avLst/>
            <a:gdLst>
              <a:gd name="T0" fmla="*/ 0 w 13"/>
              <a:gd name="T1" fmla="*/ 26 h 26"/>
              <a:gd name="T2" fmla="*/ 0 w 13"/>
              <a:gd name="T3" fmla="*/ 0 h 26"/>
              <a:gd name="T4" fmla="*/ 5 w 13"/>
              <a:gd name="T5" fmla="*/ 0 h 26"/>
              <a:gd name="T6" fmla="*/ 5 w 13"/>
              <a:gd name="T7" fmla="*/ 3 h 26"/>
              <a:gd name="T8" fmla="*/ 5 w 13"/>
              <a:gd name="T9" fmla="*/ 3 h 26"/>
              <a:gd name="T10" fmla="*/ 9 w 13"/>
              <a:gd name="T11" fmla="*/ 1 h 26"/>
              <a:gd name="T12" fmla="*/ 9 w 13"/>
              <a:gd name="T13" fmla="*/ 1 h 26"/>
              <a:gd name="T14" fmla="*/ 13 w 13"/>
              <a:gd name="T15" fmla="*/ 0 h 26"/>
              <a:gd name="T16" fmla="*/ 13 w 13"/>
              <a:gd name="T17" fmla="*/ 5 h 26"/>
              <a:gd name="T18" fmla="*/ 13 w 13"/>
              <a:gd name="T19" fmla="*/ 5 h 26"/>
              <a:gd name="T20" fmla="*/ 11 w 13"/>
              <a:gd name="T21" fmla="*/ 5 h 26"/>
              <a:gd name="T22" fmla="*/ 11 w 13"/>
              <a:gd name="T23" fmla="*/ 5 h 26"/>
              <a:gd name="T24" fmla="*/ 9 w 13"/>
              <a:gd name="T25" fmla="*/ 5 h 26"/>
              <a:gd name="T26" fmla="*/ 9 w 13"/>
              <a:gd name="T27" fmla="*/ 5 h 26"/>
              <a:gd name="T28" fmla="*/ 8 w 13"/>
              <a:gd name="T29" fmla="*/ 6 h 26"/>
              <a:gd name="T30" fmla="*/ 8 w 13"/>
              <a:gd name="T31" fmla="*/ 6 h 26"/>
              <a:gd name="T32" fmla="*/ 6 w 13"/>
              <a:gd name="T33" fmla="*/ 8 h 26"/>
              <a:gd name="T34" fmla="*/ 6 w 13"/>
              <a:gd name="T35" fmla="*/ 8 h 26"/>
              <a:gd name="T36" fmla="*/ 5 w 13"/>
              <a:gd name="T37" fmla="*/ 11 h 26"/>
              <a:gd name="T38" fmla="*/ 5 w 13"/>
              <a:gd name="T39" fmla="*/ 26 h 26"/>
              <a:gd name="T40" fmla="*/ 0 w 13"/>
              <a:gd name="T41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9" y="1"/>
                </a:lnTo>
                <a:lnTo>
                  <a:pt x="9" y="1"/>
                </a:lnTo>
                <a:lnTo>
                  <a:pt x="13" y="0"/>
                </a:lnTo>
                <a:lnTo>
                  <a:pt x="13" y="5"/>
                </a:lnTo>
                <a:lnTo>
                  <a:pt x="13" y="5"/>
                </a:lnTo>
                <a:lnTo>
                  <a:pt x="11" y="5"/>
                </a:lnTo>
                <a:lnTo>
                  <a:pt x="11" y="5"/>
                </a:lnTo>
                <a:lnTo>
                  <a:pt x="9" y="5"/>
                </a:lnTo>
                <a:lnTo>
                  <a:pt x="9" y="5"/>
                </a:lnTo>
                <a:lnTo>
                  <a:pt x="8" y="6"/>
                </a:lnTo>
                <a:lnTo>
                  <a:pt x="8" y="6"/>
                </a:lnTo>
                <a:lnTo>
                  <a:pt x="6" y="8"/>
                </a:lnTo>
                <a:lnTo>
                  <a:pt x="6" y="8"/>
                </a:lnTo>
                <a:lnTo>
                  <a:pt x="5" y="11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25" name="Freeform 1452">
            <a:extLst>
              <a:ext uri="{FF2B5EF4-FFF2-40B4-BE49-F238E27FC236}">
                <a16:creationId xmlns:a16="http://schemas.microsoft.com/office/drawing/2014/main" id="{90A26CA2-3D81-4B38-850A-B261F39F3D23}"/>
              </a:ext>
            </a:extLst>
          </p:cNvPr>
          <p:cNvSpPr>
            <a:spLocks noEditPoints="1"/>
          </p:cNvSpPr>
          <p:nvPr/>
        </p:nvSpPr>
        <p:spPr bwMode="auto">
          <a:xfrm>
            <a:off x="3255406" y="5727884"/>
            <a:ext cx="23813" cy="41275"/>
          </a:xfrm>
          <a:custGeom>
            <a:avLst/>
            <a:gdLst>
              <a:gd name="T0" fmla="*/ 10 w 15"/>
              <a:gd name="T1" fmla="*/ 23 h 26"/>
              <a:gd name="T2" fmla="*/ 10 w 15"/>
              <a:gd name="T3" fmla="*/ 23 h 26"/>
              <a:gd name="T4" fmla="*/ 7 w 15"/>
              <a:gd name="T5" fmla="*/ 25 h 26"/>
              <a:gd name="T6" fmla="*/ 5 w 15"/>
              <a:gd name="T7" fmla="*/ 26 h 26"/>
              <a:gd name="T8" fmla="*/ 2 w 15"/>
              <a:gd name="T9" fmla="*/ 26 h 26"/>
              <a:gd name="T10" fmla="*/ 1 w 15"/>
              <a:gd name="T11" fmla="*/ 25 h 26"/>
              <a:gd name="T12" fmla="*/ 0 w 15"/>
              <a:gd name="T13" fmla="*/ 23 h 26"/>
              <a:gd name="T14" fmla="*/ 0 w 15"/>
              <a:gd name="T15" fmla="*/ 19 h 26"/>
              <a:gd name="T16" fmla="*/ 0 w 15"/>
              <a:gd name="T17" fmla="*/ 15 h 26"/>
              <a:gd name="T18" fmla="*/ 1 w 15"/>
              <a:gd name="T19" fmla="*/ 13 h 26"/>
              <a:gd name="T20" fmla="*/ 4 w 15"/>
              <a:gd name="T21" fmla="*/ 11 h 26"/>
              <a:gd name="T22" fmla="*/ 7 w 15"/>
              <a:gd name="T23" fmla="*/ 11 h 26"/>
              <a:gd name="T24" fmla="*/ 7 w 15"/>
              <a:gd name="T25" fmla="*/ 11 h 26"/>
              <a:gd name="T26" fmla="*/ 9 w 15"/>
              <a:gd name="T27" fmla="*/ 11 h 26"/>
              <a:gd name="T28" fmla="*/ 9 w 15"/>
              <a:gd name="T29" fmla="*/ 11 h 26"/>
              <a:gd name="T30" fmla="*/ 10 w 15"/>
              <a:gd name="T31" fmla="*/ 9 h 26"/>
              <a:gd name="T32" fmla="*/ 10 w 15"/>
              <a:gd name="T33" fmla="*/ 6 h 26"/>
              <a:gd name="T34" fmla="*/ 7 w 15"/>
              <a:gd name="T35" fmla="*/ 5 h 26"/>
              <a:gd name="T36" fmla="*/ 5 w 15"/>
              <a:gd name="T37" fmla="*/ 6 h 26"/>
              <a:gd name="T38" fmla="*/ 5 w 15"/>
              <a:gd name="T39" fmla="*/ 8 h 26"/>
              <a:gd name="T40" fmla="*/ 0 w 15"/>
              <a:gd name="T41" fmla="*/ 8 h 26"/>
              <a:gd name="T42" fmla="*/ 1 w 15"/>
              <a:gd name="T43" fmla="*/ 3 h 26"/>
              <a:gd name="T44" fmla="*/ 4 w 15"/>
              <a:gd name="T45" fmla="*/ 0 h 26"/>
              <a:gd name="T46" fmla="*/ 7 w 15"/>
              <a:gd name="T47" fmla="*/ 0 h 26"/>
              <a:gd name="T48" fmla="*/ 10 w 15"/>
              <a:gd name="T49" fmla="*/ 0 h 26"/>
              <a:gd name="T50" fmla="*/ 12 w 15"/>
              <a:gd name="T51" fmla="*/ 3 h 26"/>
              <a:gd name="T52" fmla="*/ 15 w 15"/>
              <a:gd name="T53" fmla="*/ 5 h 26"/>
              <a:gd name="T54" fmla="*/ 15 w 15"/>
              <a:gd name="T55" fmla="*/ 8 h 26"/>
              <a:gd name="T56" fmla="*/ 10 w 15"/>
              <a:gd name="T57" fmla="*/ 26 h 26"/>
              <a:gd name="T58" fmla="*/ 10 w 15"/>
              <a:gd name="T59" fmla="*/ 15 h 26"/>
              <a:gd name="T60" fmla="*/ 9 w 15"/>
              <a:gd name="T61" fmla="*/ 15 h 26"/>
              <a:gd name="T62" fmla="*/ 6 w 15"/>
              <a:gd name="T63" fmla="*/ 15 h 26"/>
              <a:gd name="T64" fmla="*/ 5 w 15"/>
              <a:gd name="T65" fmla="*/ 19 h 26"/>
              <a:gd name="T66" fmla="*/ 5 w 15"/>
              <a:gd name="T67" fmla="*/ 20 h 26"/>
              <a:gd name="T68" fmla="*/ 7 w 15"/>
              <a:gd name="T69" fmla="*/ 21 h 26"/>
              <a:gd name="T70" fmla="*/ 9 w 15"/>
              <a:gd name="T71" fmla="*/ 21 h 26"/>
              <a:gd name="T72" fmla="*/ 10 w 15"/>
              <a:gd name="T73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" h="26">
                <a:moveTo>
                  <a:pt x="10" y="26"/>
                </a:move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7" y="25"/>
                </a:lnTo>
                <a:lnTo>
                  <a:pt x="7" y="25"/>
                </a:lnTo>
                <a:lnTo>
                  <a:pt x="5" y="26"/>
                </a:lnTo>
                <a:lnTo>
                  <a:pt x="5" y="26"/>
                </a:lnTo>
                <a:lnTo>
                  <a:pt x="2" y="26"/>
                </a:lnTo>
                <a:lnTo>
                  <a:pt x="2" y="26"/>
                </a:lnTo>
                <a:lnTo>
                  <a:pt x="1" y="25"/>
                </a:lnTo>
                <a:lnTo>
                  <a:pt x="1" y="25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19"/>
                </a:lnTo>
                <a:lnTo>
                  <a:pt x="0" y="15"/>
                </a:lnTo>
                <a:lnTo>
                  <a:pt x="0" y="15"/>
                </a:lnTo>
                <a:lnTo>
                  <a:pt x="1" y="13"/>
                </a:lnTo>
                <a:lnTo>
                  <a:pt x="1" y="13"/>
                </a:lnTo>
                <a:lnTo>
                  <a:pt x="4" y="11"/>
                </a:lnTo>
                <a:lnTo>
                  <a:pt x="4" y="11"/>
                </a:lnTo>
                <a:lnTo>
                  <a:pt x="7" y="11"/>
                </a:lnTo>
                <a:lnTo>
                  <a:pt x="7" y="11"/>
                </a:lnTo>
                <a:lnTo>
                  <a:pt x="7" y="11"/>
                </a:lnTo>
                <a:lnTo>
                  <a:pt x="7" y="11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3"/>
                </a:lnTo>
                <a:lnTo>
                  <a:pt x="12" y="3"/>
                </a:lnTo>
                <a:lnTo>
                  <a:pt x="15" y="5"/>
                </a:lnTo>
                <a:lnTo>
                  <a:pt x="15" y="5"/>
                </a:lnTo>
                <a:lnTo>
                  <a:pt x="15" y="8"/>
                </a:lnTo>
                <a:lnTo>
                  <a:pt x="15" y="26"/>
                </a:lnTo>
                <a:lnTo>
                  <a:pt x="10" y="26"/>
                </a:lnTo>
                <a:close/>
                <a:moveTo>
                  <a:pt x="10" y="15"/>
                </a:moveTo>
                <a:lnTo>
                  <a:pt x="10" y="15"/>
                </a:lnTo>
                <a:lnTo>
                  <a:pt x="9" y="15"/>
                </a:lnTo>
                <a:lnTo>
                  <a:pt x="9" y="15"/>
                </a:lnTo>
                <a:lnTo>
                  <a:pt x="6" y="15"/>
                </a:lnTo>
                <a:lnTo>
                  <a:pt x="6" y="15"/>
                </a:lnTo>
                <a:lnTo>
                  <a:pt x="5" y="16"/>
                </a:lnTo>
                <a:lnTo>
                  <a:pt x="5" y="19"/>
                </a:lnTo>
                <a:lnTo>
                  <a:pt x="5" y="19"/>
                </a:lnTo>
                <a:lnTo>
                  <a:pt x="5" y="20"/>
                </a:lnTo>
                <a:lnTo>
                  <a:pt x="5" y="20"/>
                </a:lnTo>
                <a:lnTo>
                  <a:pt x="7" y="21"/>
                </a:lnTo>
                <a:lnTo>
                  <a:pt x="7" y="21"/>
                </a:lnTo>
                <a:lnTo>
                  <a:pt x="9" y="21"/>
                </a:lnTo>
                <a:lnTo>
                  <a:pt x="9" y="21"/>
                </a:lnTo>
                <a:lnTo>
                  <a:pt x="10" y="19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26" name="Freeform 1453">
            <a:extLst>
              <a:ext uri="{FF2B5EF4-FFF2-40B4-BE49-F238E27FC236}">
                <a16:creationId xmlns:a16="http://schemas.microsoft.com/office/drawing/2014/main" id="{799600F6-0AA1-489B-960A-5C940E9E13F6}"/>
              </a:ext>
            </a:extLst>
          </p:cNvPr>
          <p:cNvSpPr>
            <a:spLocks/>
          </p:cNvSpPr>
          <p:nvPr/>
        </p:nvSpPr>
        <p:spPr bwMode="auto">
          <a:xfrm>
            <a:off x="3282393" y="5727884"/>
            <a:ext cx="23813" cy="41275"/>
          </a:xfrm>
          <a:custGeom>
            <a:avLst/>
            <a:gdLst>
              <a:gd name="T0" fmla="*/ 10 w 15"/>
              <a:gd name="T1" fmla="*/ 8 h 26"/>
              <a:gd name="T2" fmla="*/ 10 w 15"/>
              <a:gd name="T3" fmla="*/ 5 h 26"/>
              <a:gd name="T4" fmla="*/ 8 w 15"/>
              <a:gd name="T5" fmla="*/ 5 h 26"/>
              <a:gd name="T6" fmla="*/ 7 w 15"/>
              <a:gd name="T7" fmla="*/ 5 h 26"/>
              <a:gd name="T8" fmla="*/ 5 w 15"/>
              <a:gd name="T9" fmla="*/ 8 h 26"/>
              <a:gd name="T10" fmla="*/ 7 w 15"/>
              <a:gd name="T11" fmla="*/ 9 h 26"/>
              <a:gd name="T12" fmla="*/ 10 w 15"/>
              <a:gd name="T13" fmla="*/ 11 h 26"/>
              <a:gd name="T14" fmla="*/ 13 w 15"/>
              <a:gd name="T15" fmla="*/ 13 h 26"/>
              <a:gd name="T16" fmla="*/ 15 w 15"/>
              <a:gd name="T17" fmla="*/ 14 h 26"/>
              <a:gd name="T18" fmla="*/ 15 w 15"/>
              <a:gd name="T19" fmla="*/ 19 h 26"/>
              <a:gd name="T20" fmla="*/ 15 w 15"/>
              <a:gd name="T21" fmla="*/ 21 h 26"/>
              <a:gd name="T22" fmla="*/ 14 w 15"/>
              <a:gd name="T23" fmla="*/ 24 h 26"/>
              <a:gd name="T24" fmla="*/ 12 w 15"/>
              <a:gd name="T25" fmla="*/ 25 h 26"/>
              <a:gd name="T26" fmla="*/ 8 w 15"/>
              <a:gd name="T27" fmla="*/ 26 h 26"/>
              <a:gd name="T28" fmla="*/ 3 w 15"/>
              <a:gd name="T29" fmla="*/ 24 h 26"/>
              <a:gd name="T30" fmla="*/ 2 w 15"/>
              <a:gd name="T31" fmla="*/ 21 h 26"/>
              <a:gd name="T32" fmla="*/ 0 w 15"/>
              <a:gd name="T33" fmla="*/ 19 h 26"/>
              <a:gd name="T34" fmla="*/ 5 w 15"/>
              <a:gd name="T35" fmla="*/ 19 h 26"/>
              <a:gd name="T36" fmla="*/ 7 w 15"/>
              <a:gd name="T37" fmla="*/ 20 h 26"/>
              <a:gd name="T38" fmla="*/ 8 w 15"/>
              <a:gd name="T39" fmla="*/ 21 h 26"/>
              <a:gd name="T40" fmla="*/ 10 w 15"/>
              <a:gd name="T41" fmla="*/ 20 h 26"/>
              <a:gd name="T42" fmla="*/ 12 w 15"/>
              <a:gd name="T43" fmla="*/ 19 h 26"/>
              <a:gd name="T44" fmla="*/ 10 w 15"/>
              <a:gd name="T45" fmla="*/ 16 h 26"/>
              <a:gd name="T46" fmla="*/ 7 w 15"/>
              <a:gd name="T47" fmla="*/ 15 h 26"/>
              <a:gd name="T48" fmla="*/ 3 w 15"/>
              <a:gd name="T49" fmla="*/ 11 h 26"/>
              <a:gd name="T50" fmla="*/ 2 w 15"/>
              <a:gd name="T51" fmla="*/ 10 h 26"/>
              <a:gd name="T52" fmla="*/ 2 w 15"/>
              <a:gd name="T53" fmla="*/ 8 h 26"/>
              <a:gd name="T54" fmla="*/ 2 w 15"/>
              <a:gd name="T55" fmla="*/ 5 h 26"/>
              <a:gd name="T56" fmla="*/ 3 w 15"/>
              <a:gd name="T57" fmla="*/ 3 h 26"/>
              <a:gd name="T58" fmla="*/ 5 w 15"/>
              <a:gd name="T59" fmla="*/ 0 h 26"/>
              <a:gd name="T60" fmla="*/ 9 w 15"/>
              <a:gd name="T61" fmla="*/ 0 h 26"/>
              <a:gd name="T62" fmla="*/ 12 w 15"/>
              <a:gd name="T63" fmla="*/ 0 h 26"/>
              <a:gd name="T64" fmla="*/ 14 w 15"/>
              <a:gd name="T65" fmla="*/ 3 h 26"/>
              <a:gd name="T66" fmla="*/ 15 w 15"/>
              <a:gd name="T67" fmla="*/ 5 h 26"/>
              <a:gd name="T68" fmla="*/ 10 w 15"/>
              <a:gd name="T69" fmla="*/ 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" h="26">
                <a:moveTo>
                  <a:pt x="10" y="8"/>
                </a:moveTo>
                <a:lnTo>
                  <a:pt x="10" y="8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8"/>
                </a:lnTo>
                <a:lnTo>
                  <a:pt x="5" y="8"/>
                </a:lnTo>
                <a:lnTo>
                  <a:pt x="7" y="9"/>
                </a:lnTo>
                <a:lnTo>
                  <a:pt x="7" y="9"/>
                </a:lnTo>
                <a:lnTo>
                  <a:pt x="8" y="10"/>
                </a:lnTo>
                <a:lnTo>
                  <a:pt x="10" y="11"/>
                </a:lnTo>
                <a:lnTo>
                  <a:pt x="10" y="11"/>
                </a:lnTo>
                <a:lnTo>
                  <a:pt x="13" y="13"/>
                </a:lnTo>
                <a:lnTo>
                  <a:pt x="15" y="14"/>
                </a:lnTo>
                <a:lnTo>
                  <a:pt x="15" y="14"/>
                </a:lnTo>
                <a:lnTo>
                  <a:pt x="15" y="19"/>
                </a:lnTo>
                <a:lnTo>
                  <a:pt x="15" y="19"/>
                </a:lnTo>
                <a:lnTo>
                  <a:pt x="15" y="21"/>
                </a:lnTo>
                <a:lnTo>
                  <a:pt x="15" y="21"/>
                </a:lnTo>
                <a:lnTo>
                  <a:pt x="14" y="24"/>
                </a:lnTo>
                <a:lnTo>
                  <a:pt x="14" y="24"/>
                </a:lnTo>
                <a:lnTo>
                  <a:pt x="12" y="25"/>
                </a:lnTo>
                <a:lnTo>
                  <a:pt x="12" y="25"/>
                </a:lnTo>
                <a:lnTo>
                  <a:pt x="8" y="26"/>
                </a:lnTo>
                <a:lnTo>
                  <a:pt x="8" y="26"/>
                </a:lnTo>
                <a:lnTo>
                  <a:pt x="5" y="25"/>
                </a:lnTo>
                <a:lnTo>
                  <a:pt x="3" y="24"/>
                </a:lnTo>
                <a:lnTo>
                  <a:pt x="3" y="24"/>
                </a:lnTo>
                <a:lnTo>
                  <a:pt x="2" y="21"/>
                </a:lnTo>
                <a:lnTo>
                  <a:pt x="2" y="21"/>
                </a:lnTo>
                <a:lnTo>
                  <a:pt x="0" y="19"/>
                </a:lnTo>
                <a:lnTo>
                  <a:pt x="5" y="19"/>
                </a:lnTo>
                <a:lnTo>
                  <a:pt x="5" y="19"/>
                </a:lnTo>
                <a:lnTo>
                  <a:pt x="7" y="20"/>
                </a:lnTo>
                <a:lnTo>
                  <a:pt x="7" y="20"/>
                </a:lnTo>
                <a:lnTo>
                  <a:pt x="8" y="21"/>
                </a:ln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2" y="19"/>
                </a:lnTo>
                <a:lnTo>
                  <a:pt x="12" y="19"/>
                </a:lnTo>
                <a:lnTo>
                  <a:pt x="10" y="16"/>
                </a:lnTo>
                <a:lnTo>
                  <a:pt x="10" y="16"/>
                </a:lnTo>
                <a:lnTo>
                  <a:pt x="9" y="15"/>
                </a:lnTo>
                <a:lnTo>
                  <a:pt x="7" y="15"/>
                </a:lnTo>
                <a:lnTo>
                  <a:pt x="7" y="15"/>
                </a:lnTo>
                <a:lnTo>
                  <a:pt x="3" y="11"/>
                </a:lnTo>
                <a:lnTo>
                  <a:pt x="3" y="11"/>
                </a:lnTo>
                <a:lnTo>
                  <a:pt x="2" y="10"/>
                </a:lnTo>
                <a:lnTo>
                  <a:pt x="2" y="8"/>
                </a:lnTo>
                <a:lnTo>
                  <a:pt x="2" y="8"/>
                </a:lnTo>
                <a:lnTo>
                  <a:pt x="2" y="5"/>
                </a:lnTo>
                <a:lnTo>
                  <a:pt x="2" y="5"/>
                </a:lnTo>
                <a:lnTo>
                  <a:pt x="3" y="3"/>
                </a:lnTo>
                <a:lnTo>
                  <a:pt x="3" y="3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2" y="0"/>
                </a:lnTo>
                <a:lnTo>
                  <a:pt x="14" y="3"/>
                </a:lnTo>
                <a:lnTo>
                  <a:pt x="14" y="3"/>
                </a:lnTo>
                <a:lnTo>
                  <a:pt x="15" y="5"/>
                </a:lnTo>
                <a:lnTo>
                  <a:pt x="15" y="5"/>
                </a:lnTo>
                <a:lnTo>
                  <a:pt x="15" y="8"/>
                </a:lnTo>
                <a:lnTo>
                  <a:pt x="1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27" name="Freeform 1454">
            <a:extLst>
              <a:ext uri="{FF2B5EF4-FFF2-40B4-BE49-F238E27FC236}">
                <a16:creationId xmlns:a16="http://schemas.microsoft.com/office/drawing/2014/main" id="{71132AF5-6508-486C-A9C8-B78046172402}"/>
              </a:ext>
            </a:extLst>
          </p:cNvPr>
          <p:cNvSpPr>
            <a:spLocks noEditPoints="1"/>
          </p:cNvSpPr>
          <p:nvPr/>
        </p:nvSpPr>
        <p:spPr bwMode="auto">
          <a:xfrm>
            <a:off x="3312556" y="5727884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9 h 26"/>
              <a:gd name="T6" fmla="*/ 5 w 15"/>
              <a:gd name="T7" fmla="*/ 19 h 26"/>
              <a:gd name="T8" fmla="*/ 5 w 15"/>
              <a:gd name="T9" fmla="*/ 20 h 26"/>
              <a:gd name="T10" fmla="*/ 5 w 15"/>
              <a:gd name="T11" fmla="*/ 20 h 26"/>
              <a:gd name="T12" fmla="*/ 8 w 15"/>
              <a:gd name="T13" fmla="*/ 21 h 26"/>
              <a:gd name="T14" fmla="*/ 8 w 15"/>
              <a:gd name="T15" fmla="*/ 21 h 26"/>
              <a:gd name="T16" fmla="*/ 9 w 15"/>
              <a:gd name="T17" fmla="*/ 20 h 26"/>
              <a:gd name="T18" fmla="*/ 9 w 15"/>
              <a:gd name="T19" fmla="*/ 20 h 26"/>
              <a:gd name="T20" fmla="*/ 10 w 15"/>
              <a:gd name="T21" fmla="*/ 19 h 26"/>
              <a:gd name="T22" fmla="*/ 15 w 15"/>
              <a:gd name="T23" fmla="*/ 19 h 26"/>
              <a:gd name="T24" fmla="*/ 15 w 15"/>
              <a:gd name="T25" fmla="*/ 19 h 26"/>
              <a:gd name="T26" fmla="*/ 15 w 15"/>
              <a:gd name="T27" fmla="*/ 21 h 26"/>
              <a:gd name="T28" fmla="*/ 13 w 15"/>
              <a:gd name="T29" fmla="*/ 24 h 26"/>
              <a:gd name="T30" fmla="*/ 13 w 15"/>
              <a:gd name="T31" fmla="*/ 24 h 26"/>
              <a:gd name="T32" fmla="*/ 10 w 15"/>
              <a:gd name="T33" fmla="*/ 25 h 26"/>
              <a:gd name="T34" fmla="*/ 10 w 15"/>
              <a:gd name="T35" fmla="*/ 25 h 26"/>
              <a:gd name="T36" fmla="*/ 8 w 15"/>
              <a:gd name="T37" fmla="*/ 26 h 26"/>
              <a:gd name="T38" fmla="*/ 8 w 15"/>
              <a:gd name="T39" fmla="*/ 26 h 26"/>
              <a:gd name="T40" fmla="*/ 4 w 15"/>
              <a:gd name="T41" fmla="*/ 25 h 26"/>
              <a:gd name="T42" fmla="*/ 4 w 15"/>
              <a:gd name="T43" fmla="*/ 25 h 26"/>
              <a:gd name="T44" fmla="*/ 1 w 15"/>
              <a:gd name="T45" fmla="*/ 23 h 26"/>
              <a:gd name="T46" fmla="*/ 1 w 15"/>
              <a:gd name="T47" fmla="*/ 23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8 h 26"/>
              <a:gd name="T54" fmla="*/ 0 w 15"/>
              <a:gd name="T55" fmla="*/ 9 h 26"/>
              <a:gd name="T56" fmla="*/ 0 w 15"/>
              <a:gd name="T57" fmla="*/ 9 h 26"/>
              <a:gd name="T58" fmla="*/ 0 w 15"/>
              <a:gd name="T59" fmla="*/ 6 h 26"/>
              <a:gd name="T60" fmla="*/ 0 w 15"/>
              <a:gd name="T61" fmla="*/ 6 h 26"/>
              <a:gd name="T62" fmla="*/ 1 w 15"/>
              <a:gd name="T63" fmla="*/ 4 h 26"/>
              <a:gd name="T64" fmla="*/ 1 w 15"/>
              <a:gd name="T65" fmla="*/ 4 h 26"/>
              <a:gd name="T66" fmla="*/ 4 w 15"/>
              <a:gd name="T67" fmla="*/ 1 h 26"/>
              <a:gd name="T68" fmla="*/ 4 w 15"/>
              <a:gd name="T69" fmla="*/ 1 h 26"/>
              <a:gd name="T70" fmla="*/ 8 w 15"/>
              <a:gd name="T71" fmla="*/ 0 h 26"/>
              <a:gd name="T72" fmla="*/ 8 w 15"/>
              <a:gd name="T73" fmla="*/ 0 h 26"/>
              <a:gd name="T74" fmla="*/ 10 w 15"/>
              <a:gd name="T75" fmla="*/ 1 h 26"/>
              <a:gd name="T76" fmla="*/ 10 w 15"/>
              <a:gd name="T77" fmla="*/ 1 h 26"/>
              <a:gd name="T78" fmla="*/ 13 w 15"/>
              <a:gd name="T79" fmla="*/ 3 h 26"/>
              <a:gd name="T80" fmla="*/ 13 w 15"/>
              <a:gd name="T81" fmla="*/ 3 h 26"/>
              <a:gd name="T82" fmla="*/ 15 w 15"/>
              <a:gd name="T83" fmla="*/ 5 h 26"/>
              <a:gd name="T84" fmla="*/ 15 w 15"/>
              <a:gd name="T85" fmla="*/ 8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8 h 26"/>
              <a:gd name="T94" fmla="*/ 10 w 15"/>
              <a:gd name="T95" fmla="*/ 8 h 26"/>
              <a:gd name="T96" fmla="*/ 9 w 15"/>
              <a:gd name="T97" fmla="*/ 6 h 26"/>
              <a:gd name="T98" fmla="*/ 9 w 15"/>
              <a:gd name="T99" fmla="*/ 6 h 26"/>
              <a:gd name="T100" fmla="*/ 8 w 15"/>
              <a:gd name="T101" fmla="*/ 5 h 26"/>
              <a:gd name="T102" fmla="*/ 8 w 15"/>
              <a:gd name="T103" fmla="*/ 5 h 26"/>
              <a:gd name="T104" fmla="*/ 5 w 15"/>
              <a:gd name="T105" fmla="*/ 6 h 26"/>
              <a:gd name="T106" fmla="*/ 5 w 15"/>
              <a:gd name="T107" fmla="*/ 6 h 26"/>
              <a:gd name="T108" fmla="*/ 5 w 15"/>
              <a:gd name="T109" fmla="*/ 8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9"/>
                </a:lnTo>
                <a:lnTo>
                  <a:pt x="5" y="19"/>
                </a:lnTo>
                <a:lnTo>
                  <a:pt x="5" y="20"/>
                </a:lnTo>
                <a:lnTo>
                  <a:pt x="5" y="20"/>
                </a:lnTo>
                <a:lnTo>
                  <a:pt x="8" y="21"/>
                </a:lnTo>
                <a:lnTo>
                  <a:pt x="8" y="21"/>
                </a:lnTo>
                <a:lnTo>
                  <a:pt x="9" y="20"/>
                </a:lnTo>
                <a:lnTo>
                  <a:pt x="9" y="20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5" y="21"/>
                </a:lnTo>
                <a:lnTo>
                  <a:pt x="13" y="24"/>
                </a:lnTo>
                <a:lnTo>
                  <a:pt x="13" y="24"/>
                </a:lnTo>
                <a:lnTo>
                  <a:pt x="10" y="25"/>
                </a:lnTo>
                <a:lnTo>
                  <a:pt x="10" y="25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3"/>
                </a:lnTo>
                <a:lnTo>
                  <a:pt x="13" y="3"/>
                </a:lnTo>
                <a:lnTo>
                  <a:pt x="15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8"/>
                </a:lnTo>
                <a:lnTo>
                  <a:pt x="10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28" name="Freeform 1455">
            <a:extLst>
              <a:ext uri="{FF2B5EF4-FFF2-40B4-BE49-F238E27FC236}">
                <a16:creationId xmlns:a16="http://schemas.microsoft.com/office/drawing/2014/main" id="{B3F7DCC4-7C71-454F-A137-DDB7FDD1E5D6}"/>
              </a:ext>
            </a:extLst>
          </p:cNvPr>
          <p:cNvSpPr>
            <a:spLocks noEditPoints="1"/>
          </p:cNvSpPr>
          <p:nvPr/>
        </p:nvSpPr>
        <p:spPr bwMode="auto">
          <a:xfrm>
            <a:off x="3342718" y="5727884"/>
            <a:ext cx="23813" cy="41275"/>
          </a:xfrm>
          <a:custGeom>
            <a:avLst/>
            <a:gdLst>
              <a:gd name="T0" fmla="*/ 0 w 15"/>
              <a:gd name="T1" fmla="*/ 9 h 26"/>
              <a:gd name="T2" fmla="*/ 0 w 15"/>
              <a:gd name="T3" fmla="*/ 9 h 26"/>
              <a:gd name="T4" fmla="*/ 0 w 15"/>
              <a:gd name="T5" fmla="*/ 6 h 26"/>
              <a:gd name="T6" fmla="*/ 0 w 15"/>
              <a:gd name="T7" fmla="*/ 6 h 26"/>
              <a:gd name="T8" fmla="*/ 0 w 15"/>
              <a:gd name="T9" fmla="*/ 4 h 26"/>
              <a:gd name="T10" fmla="*/ 0 w 15"/>
              <a:gd name="T11" fmla="*/ 4 h 26"/>
              <a:gd name="T12" fmla="*/ 3 w 15"/>
              <a:gd name="T13" fmla="*/ 1 h 26"/>
              <a:gd name="T14" fmla="*/ 3 w 15"/>
              <a:gd name="T15" fmla="*/ 1 h 26"/>
              <a:gd name="T16" fmla="*/ 8 w 15"/>
              <a:gd name="T17" fmla="*/ 0 h 26"/>
              <a:gd name="T18" fmla="*/ 8 w 15"/>
              <a:gd name="T19" fmla="*/ 0 h 26"/>
              <a:gd name="T20" fmla="*/ 11 w 15"/>
              <a:gd name="T21" fmla="*/ 1 h 26"/>
              <a:gd name="T22" fmla="*/ 11 w 15"/>
              <a:gd name="T23" fmla="*/ 1 h 26"/>
              <a:gd name="T24" fmla="*/ 14 w 15"/>
              <a:gd name="T25" fmla="*/ 4 h 26"/>
              <a:gd name="T26" fmla="*/ 14 w 15"/>
              <a:gd name="T27" fmla="*/ 4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9 h 26"/>
              <a:gd name="T34" fmla="*/ 15 w 15"/>
              <a:gd name="T35" fmla="*/ 18 h 26"/>
              <a:gd name="T36" fmla="*/ 15 w 15"/>
              <a:gd name="T37" fmla="*/ 18 h 26"/>
              <a:gd name="T38" fmla="*/ 15 w 15"/>
              <a:gd name="T39" fmla="*/ 20 h 26"/>
              <a:gd name="T40" fmla="*/ 15 w 15"/>
              <a:gd name="T41" fmla="*/ 20 h 26"/>
              <a:gd name="T42" fmla="*/ 14 w 15"/>
              <a:gd name="T43" fmla="*/ 23 h 26"/>
              <a:gd name="T44" fmla="*/ 14 w 15"/>
              <a:gd name="T45" fmla="*/ 23 h 26"/>
              <a:gd name="T46" fmla="*/ 11 w 15"/>
              <a:gd name="T47" fmla="*/ 25 h 26"/>
              <a:gd name="T48" fmla="*/ 11 w 15"/>
              <a:gd name="T49" fmla="*/ 25 h 26"/>
              <a:gd name="T50" fmla="*/ 8 w 15"/>
              <a:gd name="T51" fmla="*/ 26 h 26"/>
              <a:gd name="T52" fmla="*/ 8 w 15"/>
              <a:gd name="T53" fmla="*/ 26 h 26"/>
              <a:gd name="T54" fmla="*/ 3 w 15"/>
              <a:gd name="T55" fmla="*/ 25 h 26"/>
              <a:gd name="T56" fmla="*/ 3 w 15"/>
              <a:gd name="T57" fmla="*/ 25 h 26"/>
              <a:gd name="T58" fmla="*/ 0 w 15"/>
              <a:gd name="T59" fmla="*/ 23 h 26"/>
              <a:gd name="T60" fmla="*/ 0 w 15"/>
              <a:gd name="T61" fmla="*/ 23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8 h 26"/>
              <a:gd name="T68" fmla="*/ 0 w 15"/>
              <a:gd name="T69" fmla="*/ 9 h 26"/>
              <a:gd name="T70" fmla="*/ 5 w 15"/>
              <a:gd name="T71" fmla="*/ 18 h 26"/>
              <a:gd name="T72" fmla="*/ 5 w 15"/>
              <a:gd name="T73" fmla="*/ 18 h 26"/>
              <a:gd name="T74" fmla="*/ 5 w 15"/>
              <a:gd name="T75" fmla="*/ 20 h 26"/>
              <a:gd name="T76" fmla="*/ 5 w 15"/>
              <a:gd name="T77" fmla="*/ 20 h 26"/>
              <a:gd name="T78" fmla="*/ 8 w 15"/>
              <a:gd name="T79" fmla="*/ 21 h 26"/>
              <a:gd name="T80" fmla="*/ 8 w 15"/>
              <a:gd name="T81" fmla="*/ 21 h 26"/>
              <a:gd name="T82" fmla="*/ 9 w 15"/>
              <a:gd name="T83" fmla="*/ 20 h 26"/>
              <a:gd name="T84" fmla="*/ 9 w 15"/>
              <a:gd name="T85" fmla="*/ 20 h 26"/>
              <a:gd name="T86" fmla="*/ 10 w 15"/>
              <a:gd name="T87" fmla="*/ 18 h 26"/>
              <a:gd name="T88" fmla="*/ 10 w 15"/>
              <a:gd name="T89" fmla="*/ 8 h 26"/>
              <a:gd name="T90" fmla="*/ 10 w 15"/>
              <a:gd name="T91" fmla="*/ 8 h 26"/>
              <a:gd name="T92" fmla="*/ 9 w 15"/>
              <a:gd name="T93" fmla="*/ 6 h 26"/>
              <a:gd name="T94" fmla="*/ 9 w 15"/>
              <a:gd name="T95" fmla="*/ 6 h 26"/>
              <a:gd name="T96" fmla="*/ 8 w 15"/>
              <a:gd name="T97" fmla="*/ 5 h 26"/>
              <a:gd name="T98" fmla="*/ 8 w 15"/>
              <a:gd name="T99" fmla="*/ 5 h 26"/>
              <a:gd name="T100" fmla="*/ 5 w 15"/>
              <a:gd name="T101" fmla="*/ 6 h 26"/>
              <a:gd name="T102" fmla="*/ 5 w 15"/>
              <a:gd name="T103" fmla="*/ 6 h 26"/>
              <a:gd name="T104" fmla="*/ 5 w 15"/>
              <a:gd name="T105" fmla="*/ 8 h 26"/>
              <a:gd name="T106" fmla="*/ 5 w 15"/>
              <a:gd name="T107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3" y="1"/>
                </a:lnTo>
                <a:lnTo>
                  <a:pt x="3" y="1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4" y="4"/>
                </a:lnTo>
                <a:lnTo>
                  <a:pt x="14" y="4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18"/>
                </a:lnTo>
                <a:lnTo>
                  <a:pt x="15" y="18"/>
                </a:lnTo>
                <a:lnTo>
                  <a:pt x="15" y="20"/>
                </a:lnTo>
                <a:lnTo>
                  <a:pt x="15" y="20"/>
                </a:lnTo>
                <a:lnTo>
                  <a:pt x="14" y="23"/>
                </a:lnTo>
                <a:lnTo>
                  <a:pt x="14" y="23"/>
                </a:lnTo>
                <a:lnTo>
                  <a:pt x="11" y="25"/>
                </a:lnTo>
                <a:lnTo>
                  <a:pt x="11" y="25"/>
                </a:lnTo>
                <a:lnTo>
                  <a:pt x="8" y="26"/>
                </a:lnTo>
                <a:lnTo>
                  <a:pt x="8" y="26"/>
                </a:lnTo>
                <a:lnTo>
                  <a:pt x="3" y="25"/>
                </a:lnTo>
                <a:lnTo>
                  <a:pt x="3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close/>
                <a:moveTo>
                  <a:pt x="5" y="18"/>
                </a:move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1"/>
                </a:lnTo>
                <a:lnTo>
                  <a:pt x="8" y="21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0" y="8"/>
                </a:lnTo>
                <a:lnTo>
                  <a:pt x="10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29" name="Freeform 1456">
            <a:extLst>
              <a:ext uri="{FF2B5EF4-FFF2-40B4-BE49-F238E27FC236}">
                <a16:creationId xmlns:a16="http://schemas.microsoft.com/office/drawing/2014/main" id="{238F6497-B301-44C9-95D6-C02244B29E4A}"/>
              </a:ext>
            </a:extLst>
          </p:cNvPr>
          <p:cNvSpPr>
            <a:spLocks noEditPoints="1"/>
          </p:cNvSpPr>
          <p:nvPr/>
        </p:nvSpPr>
        <p:spPr bwMode="auto">
          <a:xfrm>
            <a:off x="3372881" y="5712009"/>
            <a:ext cx="23813" cy="57150"/>
          </a:xfrm>
          <a:custGeom>
            <a:avLst/>
            <a:gdLst>
              <a:gd name="T0" fmla="*/ 10 w 15"/>
              <a:gd name="T1" fmla="*/ 36 h 36"/>
              <a:gd name="T2" fmla="*/ 10 w 15"/>
              <a:gd name="T3" fmla="*/ 34 h 36"/>
              <a:gd name="T4" fmla="*/ 10 w 15"/>
              <a:gd name="T5" fmla="*/ 34 h 36"/>
              <a:gd name="T6" fmla="*/ 9 w 15"/>
              <a:gd name="T7" fmla="*/ 35 h 36"/>
              <a:gd name="T8" fmla="*/ 9 w 15"/>
              <a:gd name="T9" fmla="*/ 35 h 36"/>
              <a:gd name="T10" fmla="*/ 7 w 15"/>
              <a:gd name="T11" fmla="*/ 35 h 36"/>
              <a:gd name="T12" fmla="*/ 7 w 15"/>
              <a:gd name="T13" fmla="*/ 35 h 36"/>
              <a:gd name="T14" fmla="*/ 6 w 15"/>
              <a:gd name="T15" fmla="*/ 36 h 36"/>
              <a:gd name="T16" fmla="*/ 6 w 15"/>
              <a:gd name="T17" fmla="*/ 36 h 36"/>
              <a:gd name="T18" fmla="*/ 5 w 15"/>
              <a:gd name="T19" fmla="*/ 36 h 36"/>
              <a:gd name="T20" fmla="*/ 5 w 15"/>
              <a:gd name="T21" fmla="*/ 36 h 36"/>
              <a:gd name="T22" fmla="*/ 2 w 15"/>
              <a:gd name="T23" fmla="*/ 35 h 36"/>
              <a:gd name="T24" fmla="*/ 0 w 15"/>
              <a:gd name="T25" fmla="*/ 34 h 36"/>
              <a:gd name="T26" fmla="*/ 0 w 15"/>
              <a:gd name="T27" fmla="*/ 34 h 36"/>
              <a:gd name="T28" fmla="*/ 0 w 15"/>
              <a:gd name="T29" fmla="*/ 31 h 36"/>
              <a:gd name="T30" fmla="*/ 0 w 15"/>
              <a:gd name="T31" fmla="*/ 31 h 36"/>
              <a:gd name="T32" fmla="*/ 0 w 15"/>
              <a:gd name="T33" fmla="*/ 29 h 36"/>
              <a:gd name="T34" fmla="*/ 0 w 15"/>
              <a:gd name="T35" fmla="*/ 19 h 36"/>
              <a:gd name="T36" fmla="*/ 0 w 15"/>
              <a:gd name="T37" fmla="*/ 19 h 36"/>
              <a:gd name="T38" fmla="*/ 0 w 15"/>
              <a:gd name="T39" fmla="*/ 15 h 36"/>
              <a:gd name="T40" fmla="*/ 0 w 15"/>
              <a:gd name="T41" fmla="*/ 15 h 36"/>
              <a:gd name="T42" fmla="*/ 0 w 15"/>
              <a:gd name="T43" fmla="*/ 13 h 36"/>
              <a:gd name="T44" fmla="*/ 2 w 15"/>
              <a:gd name="T45" fmla="*/ 11 h 36"/>
              <a:gd name="T46" fmla="*/ 2 w 15"/>
              <a:gd name="T47" fmla="*/ 11 h 36"/>
              <a:gd name="T48" fmla="*/ 5 w 15"/>
              <a:gd name="T49" fmla="*/ 10 h 36"/>
              <a:gd name="T50" fmla="*/ 5 w 15"/>
              <a:gd name="T51" fmla="*/ 10 h 36"/>
              <a:gd name="T52" fmla="*/ 7 w 15"/>
              <a:gd name="T53" fmla="*/ 11 h 36"/>
              <a:gd name="T54" fmla="*/ 7 w 15"/>
              <a:gd name="T55" fmla="*/ 11 h 36"/>
              <a:gd name="T56" fmla="*/ 10 w 15"/>
              <a:gd name="T57" fmla="*/ 13 h 36"/>
              <a:gd name="T58" fmla="*/ 10 w 15"/>
              <a:gd name="T59" fmla="*/ 13 h 36"/>
              <a:gd name="T60" fmla="*/ 10 w 15"/>
              <a:gd name="T61" fmla="*/ 0 h 36"/>
              <a:gd name="T62" fmla="*/ 15 w 15"/>
              <a:gd name="T63" fmla="*/ 0 h 36"/>
              <a:gd name="T64" fmla="*/ 15 w 15"/>
              <a:gd name="T65" fmla="*/ 36 h 36"/>
              <a:gd name="T66" fmla="*/ 10 w 15"/>
              <a:gd name="T67" fmla="*/ 36 h 36"/>
              <a:gd name="T68" fmla="*/ 5 w 15"/>
              <a:gd name="T69" fmla="*/ 28 h 36"/>
              <a:gd name="T70" fmla="*/ 5 w 15"/>
              <a:gd name="T71" fmla="*/ 28 h 36"/>
              <a:gd name="T72" fmla="*/ 5 w 15"/>
              <a:gd name="T73" fmla="*/ 30 h 36"/>
              <a:gd name="T74" fmla="*/ 5 w 15"/>
              <a:gd name="T75" fmla="*/ 30 h 36"/>
              <a:gd name="T76" fmla="*/ 7 w 15"/>
              <a:gd name="T77" fmla="*/ 31 h 36"/>
              <a:gd name="T78" fmla="*/ 7 w 15"/>
              <a:gd name="T79" fmla="*/ 31 h 36"/>
              <a:gd name="T80" fmla="*/ 9 w 15"/>
              <a:gd name="T81" fmla="*/ 30 h 36"/>
              <a:gd name="T82" fmla="*/ 9 w 15"/>
              <a:gd name="T83" fmla="*/ 30 h 36"/>
              <a:gd name="T84" fmla="*/ 10 w 15"/>
              <a:gd name="T85" fmla="*/ 28 h 36"/>
              <a:gd name="T86" fmla="*/ 10 w 15"/>
              <a:gd name="T87" fmla="*/ 18 h 36"/>
              <a:gd name="T88" fmla="*/ 10 w 15"/>
              <a:gd name="T89" fmla="*/ 18 h 36"/>
              <a:gd name="T90" fmla="*/ 9 w 15"/>
              <a:gd name="T91" fmla="*/ 16 h 36"/>
              <a:gd name="T92" fmla="*/ 9 w 15"/>
              <a:gd name="T93" fmla="*/ 16 h 36"/>
              <a:gd name="T94" fmla="*/ 7 w 15"/>
              <a:gd name="T95" fmla="*/ 15 h 36"/>
              <a:gd name="T96" fmla="*/ 7 w 15"/>
              <a:gd name="T97" fmla="*/ 15 h 36"/>
              <a:gd name="T98" fmla="*/ 5 w 15"/>
              <a:gd name="T99" fmla="*/ 16 h 36"/>
              <a:gd name="T100" fmla="*/ 5 w 15"/>
              <a:gd name="T101" fmla="*/ 16 h 36"/>
              <a:gd name="T102" fmla="*/ 5 w 15"/>
              <a:gd name="T103" fmla="*/ 19 h 36"/>
              <a:gd name="T104" fmla="*/ 5 w 15"/>
              <a:gd name="T105" fmla="*/ 2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" h="36">
                <a:moveTo>
                  <a:pt x="10" y="36"/>
                </a:moveTo>
                <a:lnTo>
                  <a:pt x="10" y="34"/>
                </a:lnTo>
                <a:lnTo>
                  <a:pt x="10" y="34"/>
                </a:lnTo>
                <a:lnTo>
                  <a:pt x="9" y="35"/>
                </a:lnTo>
                <a:lnTo>
                  <a:pt x="9" y="35"/>
                </a:lnTo>
                <a:lnTo>
                  <a:pt x="7" y="35"/>
                </a:lnTo>
                <a:lnTo>
                  <a:pt x="7" y="35"/>
                </a:lnTo>
                <a:lnTo>
                  <a:pt x="6" y="36"/>
                </a:lnTo>
                <a:lnTo>
                  <a:pt x="6" y="36"/>
                </a:lnTo>
                <a:lnTo>
                  <a:pt x="5" y="36"/>
                </a:lnTo>
                <a:lnTo>
                  <a:pt x="5" y="36"/>
                </a:lnTo>
                <a:lnTo>
                  <a:pt x="2" y="35"/>
                </a:lnTo>
                <a:lnTo>
                  <a:pt x="0" y="34"/>
                </a:lnTo>
                <a:lnTo>
                  <a:pt x="0" y="34"/>
                </a:lnTo>
                <a:lnTo>
                  <a:pt x="0" y="31"/>
                </a:lnTo>
                <a:lnTo>
                  <a:pt x="0" y="31"/>
                </a:lnTo>
                <a:lnTo>
                  <a:pt x="0" y="29"/>
                </a:lnTo>
                <a:lnTo>
                  <a:pt x="0" y="19"/>
                </a:lnTo>
                <a:lnTo>
                  <a:pt x="0" y="19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2" y="11"/>
                </a:lnTo>
                <a:lnTo>
                  <a:pt x="2" y="11"/>
                </a:lnTo>
                <a:lnTo>
                  <a:pt x="5" y="10"/>
                </a:lnTo>
                <a:lnTo>
                  <a:pt x="5" y="10"/>
                </a:lnTo>
                <a:lnTo>
                  <a:pt x="7" y="11"/>
                </a:lnTo>
                <a:lnTo>
                  <a:pt x="7" y="11"/>
                </a:lnTo>
                <a:lnTo>
                  <a:pt x="10" y="13"/>
                </a:lnTo>
                <a:lnTo>
                  <a:pt x="10" y="13"/>
                </a:lnTo>
                <a:lnTo>
                  <a:pt x="10" y="0"/>
                </a:lnTo>
                <a:lnTo>
                  <a:pt x="15" y="0"/>
                </a:lnTo>
                <a:lnTo>
                  <a:pt x="15" y="36"/>
                </a:lnTo>
                <a:lnTo>
                  <a:pt x="10" y="36"/>
                </a:lnTo>
                <a:close/>
                <a:moveTo>
                  <a:pt x="5" y="28"/>
                </a:moveTo>
                <a:lnTo>
                  <a:pt x="5" y="28"/>
                </a:lnTo>
                <a:lnTo>
                  <a:pt x="5" y="30"/>
                </a:lnTo>
                <a:lnTo>
                  <a:pt x="5" y="30"/>
                </a:lnTo>
                <a:lnTo>
                  <a:pt x="7" y="31"/>
                </a:lnTo>
                <a:lnTo>
                  <a:pt x="7" y="31"/>
                </a:lnTo>
                <a:lnTo>
                  <a:pt x="9" y="30"/>
                </a:lnTo>
                <a:lnTo>
                  <a:pt x="9" y="30"/>
                </a:lnTo>
                <a:lnTo>
                  <a:pt x="10" y="28"/>
                </a:lnTo>
                <a:lnTo>
                  <a:pt x="10" y="18"/>
                </a:lnTo>
                <a:lnTo>
                  <a:pt x="10" y="18"/>
                </a:lnTo>
                <a:lnTo>
                  <a:pt x="9" y="16"/>
                </a:lnTo>
                <a:lnTo>
                  <a:pt x="9" y="16"/>
                </a:lnTo>
                <a:lnTo>
                  <a:pt x="7" y="15"/>
                </a:lnTo>
                <a:lnTo>
                  <a:pt x="7" y="15"/>
                </a:lnTo>
                <a:lnTo>
                  <a:pt x="5" y="16"/>
                </a:lnTo>
                <a:lnTo>
                  <a:pt x="5" y="16"/>
                </a:lnTo>
                <a:lnTo>
                  <a:pt x="5" y="19"/>
                </a:lnTo>
                <a:lnTo>
                  <a:pt x="5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30" name="Freeform 1457">
            <a:extLst>
              <a:ext uri="{FF2B5EF4-FFF2-40B4-BE49-F238E27FC236}">
                <a16:creationId xmlns:a16="http://schemas.microsoft.com/office/drawing/2014/main" id="{8E3BD419-FE7B-4741-8472-3B8CD6C8790F}"/>
              </a:ext>
            </a:extLst>
          </p:cNvPr>
          <p:cNvSpPr>
            <a:spLocks/>
          </p:cNvSpPr>
          <p:nvPr/>
        </p:nvSpPr>
        <p:spPr bwMode="auto">
          <a:xfrm>
            <a:off x="3399868" y="5727884"/>
            <a:ext cx="28575" cy="58738"/>
          </a:xfrm>
          <a:custGeom>
            <a:avLst/>
            <a:gdLst>
              <a:gd name="T0" fmla="*/ 0 w 18"/>
              <a:gd name="T1" fmla="*/ 0 h 37"/>
              <a:gd name="T2" fmla="*/ 5 w 18"/>
              <a:gd name="T3" fmla="*/ 0 h 37"/>
              <a:gd name="T4" fmla="*/ 9 w 18"/>
              <a:gd name="T5" fmla="*/ 16 h 37"/>
              <a:gd name="T6" fmla="*/ 9 w 18"/>
              <a:gd name="T7" fmla="*/ 16 h 37"/>
              <a:gd name="T8" fmla="*/ 13 w 18"/>
              <a:gd name="T9" fmla="*/ 0 h 37"/>
              <a:gd name="T10" fmla="*/ 18 w 18"/>
              <a:gd name="T11" fmla="*/ 0 h 37"/>
              <a:gd name="T12" fmla="*/ 10 w 18"/>
              <a:gd name="T13" fmla="*/ 30 h 37"/>
              <a:gd name="T14" fmla="*/ 10 w 18"/>
              <a:gd name="T15" fmla="*/ 30 h 37"/>
              <a:gd name="T16" fmla="*/ 9 w 18"/>
              <a:gd name="T17" fmla="*/ 33 h 37"/>
              <a:gd name="T18" fmla="*/ 9 w 18"/>
              <a:gd name="T19" fmla="*/ 33 h 37"/>
              <a:gd name="T20" fmla="*/ 8 w 18"/>
              <a:gd name="T21" fmla="*/ 35 h 37"/>
              <a:gd name="T22" fmla="*/ 8 w 18"/>
              <a:gd name="T23" fmla="*/ 35 h 37"/>
              <a:gd name="T24" fmla="*/ 5 w 18"/>
              <a:gd name="T25" fmla="*/ 37 h 37"/>
              <a:gd name="T26" fmla="*/ 5 w 18"/>
              <a:gd name="T27" fmla="*/ 37 h 37"/>
              <a:gd name="T28" fmla="*/ 3 w 18"/>
              <a:gd name="T29" fmla="*/ 37 h 37"/>
              <a:gd name="T30" fmla="*/ 2 w 18"/>
              <a:gd name="T31" fmla="*/ 37 h 37"/>
              <a:gd name="T32" fmla="*/ 2 w 18"/>
              <a:gd name="T33" fmla="*/ 31 h 37"/>
              <a:gd name="T34" fmla="*/ 3 w 18"/>
              <a:gd name="T35" fmla="*/ 31 h 37"/>
              <a:gd name="T36" fmla="*/ 3 w 18"/>
              <a:gd name="T37" fmla="*/ 31 h 37"/>
              <a:gd name="T38" fmla="*/ 4 w 18"/>
              <a:gd name="T39" fmla="*/ 31 h 37"/>
              <a:gd name="T40" fmla="*/ 4 w 18"/>
              <a:gd name="T41" fmla="*/ 31 h 37"/>
              <a:gd name="T42" fmla="*/ 5 w 18"/>
              <a:gd name="T43" fmla="*/ 30 h 37"/>
              <a:gd name="T44" fmla="*/ 5 w 18"/>
              <a:gd name="T45" fmla="*/ 30 h 37"/>
              <a:gd name="T46" fmla="*/ 5 w 18"/>
              <a:gd name="T47" fmla="*/ 28 h 37"/>
              <a:gd name="T48" fmla="*/ 5 w 18"/>
              <a:gd name="T49" fmla="*/ 28 h 37"/>
              <a:gd name="T50" fmla="*/ 7 w 18"/>
              <a:gd name="T51" fmla="*/ 25 h 37"/>
              <a:gd name="T52" fmla="*/ 0 w 18"/>
              <a:gd name="T5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8" h="37">
                <a:moveTo>
                  <a:pt x="0" y="0"/>
                </a:moveTo>
                <a:lnTo>
                  <a:pt x="5" y="0"/>
                </a:lnTo>
                <a:lnTo>
                  <a:pt x="9" y="16"/>
                </a:lnTo>
                <a:lnTo>
                  <a:pt x="9" y="16"/>
                </a:lnTo>
                <a:lnTo>
                  <a:pt x="13" y="0"/>
                </a:lnTo>
                <a:lnTo>
                  <a:pt x="18" y="0"/>
                </a:lnTo>
                <a:lnTo>
                  <a:pt x="10" y="30"/>
                </a:lnTo>
                <a:lnTo>
                  <a:pt x="10" y="30"/>
                </a:lnTo>
                <a:lnTo>
                  <a:pt x="9" y="33"/>
                </a:lnTo>
                <a:lnTo>
                  <a:pt x="9" y="33"/>
                </a:lnTo>
                <a:lnTo>
                  <a:pt x="8" y="35"/>
                </a:lnTo>
                <a:lnTo>
                  <a:pt x="8" y="35"/>
                </a:lnTo>
                <a:lnTo>
                  <a:pt x="5" y="37"/>
                </a:lnTo>
                <a:lnTo>
                  <a:pt x="5" y="37"/>
                </a:lnTo>
                <a:lnTo>
                  <a:pt x="3" y="37"/>
                </a:lnTo>
                <a:lnTo>
                  <a:pt x="2" y="37"/>
                </a:lnTo>
                <a:lnTo>
                  <a:pt x="2" y="31"/>
                </a:lnTo>
                <a:lnTo>
                  <a:pt x="3" y="31"/>
                </a:lnTo>
                <a:lnTo>
                  <a:pt x="3" y="31"/>
                </a:lnTo>
                <a:lnTo>
                  <a:pt x="4" y="31"/>
                </a:lnTo>
                <a:lnTo>
                  <a:pt x="4" y="31"/>
                </a:lnTo>
                <a:lnTo>
                  <a:pt x="5" y="30"/>
                </a:lnTo>
                <a:lnTo>
                  <a:pt x="5" y="30"/>
                </a:lnTo>
                <a:lnTo>
                  <a:pt x="5" y="28"/>
                </a:lnTo>
                <a:lnTo>
                  <a:pt x="5" y="28"/>
                </a:lnTo>
                <a:lnTo>
                  <a:pt x="7" y="2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31" name="Freeform 1458">
            <a:extLst>
              <a:ext uri="{FF2B5EF4-FFF2-40B4-BE49-F238E27FC236}">
                <a16:creationId xmlns:a16="http://schemas.microsoft.com/office/drawing/2014/main" id="{B4D5D528-A1FE-4C6B-8630-B4390ED9370C}"/>
              </a:ext>
            </a:extLst>
          </p:cNvPr>
          <p:cNvSpPr>
            <a:spLocks/>
          </p:cNvSpPr>
          <p:nvPr/>
        </p:nvSpPr>
        <p:spPr bwMode="auto">
          <a:xfrm>
            <a:off x="3430031" y="5727884"/>
            <a:ext cx="42863" cy="41275"/>
          </a:xfrm>
          <a:custGeom>
            <a:avLst/>
            <a:gdLst>
              <a:gd name="T0" fmla="*/ 0 w 27"/>
              <a:gd name="T1" fmla="*/ 26 h 26"/>
              <a:gd name="T2" fmla="*/ 0 w 27"/>
              <a:gd name="T3" fmla="*/ 0 h 26"/>
              <a:gd name="T4" fmla="*/ 5 w 27"/>
              <a:gd name="T5" fmla="*/ 0 h 26"/>
              <a:gd name="T6" fmla="*/ 5 w 27"/>
              <a:gd name="T7" fmla="*/ 3 h 26"/>
              <a:gd name="T8" fmla="*/ 7 w 27"/>
              <a:gd name="T9" fmla="*/ 3 h 26"/>
              <a:gd name="T10" fmla="*/ 7 w 27"/>
              <a:gd name="T11" fmla="*/ 3 h 26"/>
              <a:gd name="T12" fmla="*/ 8 w 27"/>
              <a:gd name="T13" fmla="*/ 1 h 26"/>
              <a:gd name="T14" fmla="*/ 8 w 27"/>
              <a:gd name="T15" fmla="*/ 1 h 26"/>
              <a:gd name="T16" fmla="*/ 10 w 27"/>
              <a:gd name="T17" fmla="*/ 0 h 26"/>
              <a:gd name="T18" fmla="*/ 10 w 27"/>
              <a:gd name="T19" fmla="*/ 0 h 26"/>
              <a:gd name="T20" fmla="*/ 14 w 27"/>
              <a:gd name="T21" fmla="*/ 1 h 26"/>
              <a:gd name="T22" fmla="*/ 14 w 27"/>
              <a:gd name="T23" fmla="*/ 1 h 26"/>
              <a:gd name="T24" fmla="*/ 15 w 27"/>
              <a:gd name="T25" fmla="*/ 3 h 26"/>
              <a:gd name="T26" fmla="*/ 15 w 27"/>
              <a:gd name="T27" fmla="*/ 3 h 26"/>
              <a:gd name="T28" fmla="*/ 18 w 27"/>
              <a:gd name="T29" fmla="*/ 1 h 26"/>
              <a:gd name="T30" fmla="*/ 18 w 27"/>
              <a:gd name="T31" fmla="*/ 1 h 26"/>
              <a:gd name="T32" fmla="*/ 20 w 27"/>
              <a:gd name="T33" fmla="*/ 0 h 26"/>
              <a:gd name="T34" fmla="*/ 20 w 27"/>
              <a:gd name="T35" fmla="*/ 0 h 26"/>
              <a:gd name="T36" fmla="*/ 23 w 27"/>
              <a:gd name="T37" fmla="*/ 0 h 26"/>
              <a:gd name="T38" fmla="*/ 23 w 27"/>
              <a:gd name="T39" fmla="*/ 0 h 26"/>
              <a:gd name="T40" fmla="*/ 24 w 27"/>
              <a:gd name="T41" fmla="*/ 1 h 26"/>
              <a:gd name="T42" fmla="*/ 24 w 27"/>
              <a:gd name="T43" fmla="*/ 1 h 26"/>
              <a:gd name="T44" fmla="*/ 25 w 27"/>
              <a:gd name="T45" fmla="*/ 4 h 26"/>
              <a:gd name="T46" fmla="*/ 25 w 27"/>
              <a:gd name="T47" fmla="*/ 4 h 26"/>
              <a:gd name="T48" fmla="*/ 27 w 27"/>
              <a:gd name="T49" fmla="*/ 6 h 26"/>
              <a:gd name="T50" fmla="*/ 27 w 27"/>
              <a:gd name="T51" fmla="*/ 26 h 26"/>
              <a:gd name="T52" fmla="*/ 22 w 27"/>
              <a:gd name="T53" fmla="*/ 26 h 26"/>
              <a:gd name="T54" fmla="*/ 22 w 27"/>
              <a:gd name="T55" fmla="*/ 9 h 26"/>
              <a:gd name="T56" fmla="*/ 22 w 27"/>
              <a:gd name="T57" fmla="*/ 9 h 26"/>
              <a:gd name="T58" fmla="*/ 20 w 27"/>
              <a:gd name="T59" fmla="*/ 6 h 26"/>
              <a:gd name="T60" fmla="*/ 20 w 27"/>
              <a:gd name="T61" fmla="*/ 6 h 26"/>
              <a:gd name="T62" fmla="*/ 19 w 27"/>
              <a:gd name="T63" fmla="*/ 5 h 26"/>
              <a:gd name="T64" fmla="*/ 19 w 27"/>
              <a:gd name="T65" fmla="*/ 5 h 26"/>
              <a:gd name="T66" fmla="*/ 17 w 27"/>
              <a:gd name="T67" fmla="*/ 6 h 26"/>
              <a:gd name="T68" fmla="*/ 17 w 27"/>
              <a:gd name="T69" fmla="*/ 6 h 26"/>
              <a:gd name="T70" fmla="*/ 17 w 27"/>
              <a:gd name="T71" fmla="*/ 9 h 26"/>
              <a:gd name="T72" fmla="*/ 17 w 27"/>
              <a:gd name="T73" fmla="*/ 26 h 26"/>
              <a:gd name="T74" fmla="*/ 10 w 27"/>
              <a:gd name="T75" fmla="*/ 26 h 26"/>
              <a:gd name="T76" fmla="*/ 10 w 27"/>
              <a:gd name="T77" fmla="*/ 9 h 26"/>
              <a:gd name="T78" fmla="*/ 10 w 27"/>
              <a:gd name="T79" fmla="*/ 9 h 26"/>
              <a:gd name="T80" fmla="*/ 10 w 27"/>
              <a:gd name="T81" fmla="*/ 6 h 26"/>
              <a:gd name="T82" fmla="*/ 10 w 27"/>
              <a:gd name="T83" fmla="*/ 6 h 26"/>
              <a:gd name="T84" fmla="*/ 8 w 27"/>
              <a:gd name="T85" fmla="*/ 5 h 26"/>
              <a:gd name="T86" fmla="*/ 8 w 27"/>
              <a:gd name="T87" fmla="*/ 5 h 26"/>
              <a:gd name="T88" fmla="*/ 7 w 27"/>
              <a:gd name="T89" fmla="*/ 6 h 26"/>
              <a:gd name="T90" fmla="*/ 7 w 27"/>
              <a:gd name="T91" fmla="*/ 6 h 26"/>
              <a:gd name="T92" fmla="*/ 5 w 27"/>
              <a:gd name="T93" fmla="*/ 9 h 26"/>
              <a:gd name="T94" fmla="*/ 5 w 27"/>
              <a:gd name="T95" fmla="*/ 26 h 26"/>
              <a:gd name="T96" fmla="*/ 0 w 27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7" y="3"/>
                </a:lnTo>
                <a:lnTo>
                  <a:pt x="7" y="3"/>
                </a:lnTo>
                <a:lnTo>
                  <a:pt x="8" y="1"/>
                </a:lnTo>
                <a:lnTo>
                  <a:pt x="8" y="1"/>
                </a:lnTo>
                <a:lnTo>
                  <a:pt x="10" y="0"/>
                </a:lnTo>
                <a:lnTo>
                  <a:pt x="10" y="0"/>
                </a:lnTo>
                <a:lnTo>
                  <a:pt x="14" y="1"/>
                </a:lnTo>
                <a:lnTo>
                  <a:pt x="14" y="1"/>
                </a:lnTo>
                <a:lnTo>
                  <a:pt x="15" y="3"/>
                </a:lnTo>
                <a:lnTo>
                  <a:pt x="15" y="3"/>
                </a:lnTo>
                <a:lnTo>
                  <a:pt x="18" y="1"/>
                </a:lnTo>
                <a:lnTo>
                  <a:pt x="18" y="1"/>
                </a:lnTo>
                <a:lnTo>
                  <a:pt x="20" y="0"/>
                </a:lnTo>
                <a:lnTo>
                  <a:pt x="20" y="0"/>
                </a:lnTo>
                <a:lnTo>
                  <a:pt x="23" y="0"/>
                </a:lnTo>
                <a:lnTo>
                  <a:pt x="23" y="0"/>
                </a:lnTo>
                <a:lnTo>
                  <a:pt x="24" y="1"/>
                </a:lnTo>
                <a:lnTo>
                  <a:pt x="24" y="1"/>
                </a:lnTo>
                <a:lnTo>
                  <a:pt x="25" y="4"/>
                </a:lnTo>
                <a:lnTo>
                  <a:pt x="25" y="4"/>
                </a:lnTo>
                <a:lnTo>
                  <a:pt x="27" y="6"/>
                </a:lnTo>
                <a:lnTo>
                  <a:pt x="27" y="26"/>
                </a:lnTo>
                <a:lnTo>
                  <a:pt x="22" y="26"/>
                </a:lnTo>
                <a:lnTo>
                  <a:pt x="22" y="9"/>
                </a:lnTo>
                <a:lnTo>
                  <a:pt x="22" y="9"/>
                </a:lnTo>
                <a:lnTo>
                  <a:pt x="20" y="6"/>
                </a:lnTo>
                <a:lnTo>
                  <a:pt x="20" y="6"/>
                </a:lnTo>
                <a:lnTo>
                  <a:pt x="19" y="5"/>
                </a:lnTo>
                <a:lnTo>
                  <a:pt x="19" y="5"/>
                </a:lnTo>
                <a:lnTo>
                  <a:pt x="17" y="6"/>
                </a:lnTo>
                <a:lnTo>
                  <a:pt x="17" y="6"/>
                </a:lnTo>
                <a:lnTo>
                  <a:pt x="17" y="9"/>
                </a:lnTo>
                <a:lnTo>
                  <a:pt x="17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32" name="Freeform 1459">
            <a:extLst>
              <a:ext uri="{FF2B5EF4-FFF2-40B4-BE49-F238E27FC236}">
                <a16:creationId xmlns:a16="http://schemas.microsoft.com/office/drawing/2014/main" id="{6A5308FD-DC96-4AF3-A1DA-1A4590A9CD0E}"/>
              </a:ext>
            </a:extLst>
          </p:cNvPr>
          <p:cNvSpPr>
            <a:spLocks noEditPoints="1"/>
          </p:cNvSpPr>
          <p:nvPr/>
        </p:nvSpPr>
        <p:spPr bwMode="auto">
          <a:xfrm>
            <a:off x="3477656" y="5712009"/>
            <a:ext cx="7938" cy="57150"/>
          </a:xfrm>
          <a:custGeom>
            <a:avLst/>
            <a:gdLst>
              <a:gd name="T0" fmla="*/ 0 w 5"/>
              <a:gd name="T1" fmla="*/ 5 h 36"/>
              <a:gd name="T2" fmla="*/ 0 w 5"/>
              <a:gd name="T3" fmla="*/ 0 h 36"/>
              <a:gd name="T4" fmla="*/ 5 w 5"/>
              <a:gd name="T5" fmla="*/ 0 h 36"/>
              <a:gd name="T6" fmla="*/ 5 w 5"/>
              <a:gd name="T7" fmla="*/ 5 h 36"/>
              <a:gd name="T8" fmla="*/ 0 w 5"/>
              <a:gd name="T9" fmla="*/ 5 h 36"/>
              <a:gd name="T10" fmla="*/ 0 w 5"/>
              <a:gd name="T11" fmla="*/ 36 h 36"/>
              <a:gd name="T12" fmla="*/ 0 w 5"/>
              <a:gd name="T13" fmla="*/ 10 h 36"/>
              <a:gd name="T14" fmla="*/ 5 w 5"/>
              <a:gd name="T15" fmla="*/ 10 h 36"/>
              <a:gd name="T16" fmla="*/ 5 w 5"/>
              <a:gd name="T17" fmla="*/ 36 h 36"/>
              <a:gd name="T18" fmla="*/ 0 w 5"/>
              <a:gd name="T1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6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6"/>
                </a:moveTo>
                <a:lnTo>
                  <a:pt x="0" y="10"/>
                </a:lnTo>
                <a:lnTo>
                  <a:pt x="5" y="10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33" name="Freeform 1460">
            <a:extLst>
              <a:ext uri="{FF2B5EF4-FFF2-40B4-BE49-F238E27FC236}">
                <a16:creationId xmlns:a16="http://schemas.microsoft.com/office/drawing/2014/main" id="{4562BA8A-4DF6-49DA-B503-1369209B8C9E}"/>
              </a:ext>
            </a:extLst>
          </p:cNvPr>
          <p:cNvSpPr>
            <a:spLocks/>
          </p:cNvSpPr>
          <p:nvPr/>
        </p:nvSpPr>
        <p:spPr bwMode="auto">
          <a:xfrm>
            <a:off x="3491943" y="5727884"/>
            <a:ext cx="26988" cy="41275"/>
          </a:xfrm>
          <a:custGeom>
            <a:avLst/>
            <a:gdLst>
              <a:gd name="T0" fmla="*/ 17 w 17"/>
              <a:gd name="T1" fmla="*/ 0 h 26"/>
              <a:gd name="T2" fmla="*/ 17 w 17"/>
              <a:gd name="T3" fmla="*/ 26 h 26"/>
              <a:gd name="T4" fmla="*/ 11 w 17"/>
              <a:gd name="T5" fmla="*/ 26 h 26"/>
              <a:gd name="T6" fmla="*/ 11 w 17"/>
              <a:gd name="T7" fmla="*/ 24 h 26"/>
              <a:gd name="T8" fmla="*/ 11 w 17"/>
              <a:gd name="T9" fmla="*/ 24 h 26"/>
              <a:gd name="T10" fmla="*/ 11 w 17"/>
              <a:gd name="T11" fmla="*/ 24 h 26"/>
              <a:gd name="T12" fmla="*/ 9 w 17"/>
              <a:gd name="T13" fmla="*/ 25 h 26"/>
              <a:gd name="T14" fmla="*/ 9 w 17"/>
              <a:gd name="T15" fmla="*/ 25 h 26"/>
              <a:gd name="T16" fmla="*/ 6 w 17"/>
              <a:gd name="T17" fmla="*/ 26 h 26"/>
              <a:gd name="T18" fmla="*/ 6 w 17"/>
              <a:gd name="T19" fmla="*/ 26 h 26"/>
              <a:gd name="T20" fmla="*/ 4 w 17"/>
              <a:gd name="T21" fmla="*/ 26 h 26"/>
              <a:gd name="T22" fmla="*/ 4 w 17"/>
              <a:gd name="T23" fmla="*/ 26 h 26"/>
              <a:gd name="T24" fmla="*/ 3 w 17"/>
              <a:gd name="T25" fmla="*/ 25 h 26"/>
              <a:gd name="T26" fmla="*/ 3 w 17"/>
              <a:gd name="T27" fmla="*/ 25 h 26"/>
              <a:gd name="T28" fmla="*/ 1 w 17"/>
              <a:gd name="T29" fmla="*/ 23 h 26"/>
              <a:gd name="T30" fmla="*/ 1 w 17"/>
              <a:gd name="T31" fmla="*/ 23 h 26"/>
              <a:gd name="T32" fmla="*/ 0 w 17"/>
              <a:gd name="T33" fmla="*/ 20 h 26"/>
              <a:gd name="T34" fmla="*/ 0 w 17"/>
              <a:gd name="T35" fmla="*/ 0 h 26"/>
              <a:gd name="T36" fmla="*/ 6 w 17"/>
              <a:gd name="T37" fmla="*/ 0 h 26"/>
              <a:gd name="T38" fmla="*/ 6 w 17"/>
              <a:gd name="T39" fmla="*/ 18 h 26"/>
              <a:gd name="T40" fmla="*/ 6 w 17"/>
              <a:gd name="T41" fmla="*/ 18 h 26"/>
              <a:gd name="T42" fmla="*/ 6 w 17"/>
              <a:gd name="T43" fmla="*/ 20 h 26"/>
              <a:gd name="T44" fmla="*/ 6 w 17"/>
              <a:gd name="T45" fmla="*/ 20 h 26"/>
              <a:gd name="T46" fmla="*/ 9 w 17"/>
              <a:gd name="T47" fmla="*/ 21 h 26"/>
              <a:gd name="T48" fmla="*/ 9 w 17"/>
              <a:gd name="T49" fmla="*/ 21 h 26"/>
              <a:gd name="T50" fmla="*/ 10 w 17"/>
              <a:gd name="T51" fmla="*/ 20 h 26"/>
              <a:gd name="T52" fmla="*/ 10 w 17"/>
              <a:gd name="T53" fmla="*/ 20 h 26"/>
              <a:gd name="T54" fmla="*/ 11 w 17"/>
              <a:gd name="T55" fmla="*/ 18 h 26"/>
              <a:gd name="T56" fmla="*/ 11 w 17"/>
              <a:gd name="T57" fmla="*/ 0 h 26"/>
              <a:gd name="T58" fmla="*/ 17 w 17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7" h="26">
                <a:moveTo>
                  <a:pt x="17" y="0"/>
                </a:moveTo>
                <a:lnTo>
                  <a:pt x="17" y="26"/>
                </a:lnTo>
                <a:lnTo>
                  <a:pt x="11" y="26"/>
                </a:lnTo>
                <a:lnTo>
                  <a:pt x="11" y="24"/>
                </a:lnTo>
                <a:lnTo>
                  <a:pt x="11" y="24"/>
                </a:lnTo>
                <a:lnTo>
                  <a:pt x="11" y="24"/>
                </a:lnTo>
                <a:lnTo>
                  <a:pt x="9" y="25"/>
                </a:lnTo>
                <a:lnTo>
                  <a:pt x="9" y="25"/>
                </a:lnTo>
                <a:lnTo>
                  <a:pt x="6" y="26"/>
                </a:lnTo>
                <a:lnTo>
                  <a:pt x="6" y="26"/>
                </a:lnTo>
                <a:lnTo>
                  <a:pt x="4" y="26"/>
                </a:lnTo>
                <a:lnTo>
                  <a:pt x="4" y="26"/>
                </a:lnTo>
                <a:lnTo>
                  <a:pt x="3" y="25"/>
                </a:lnTo>
                <a:lnTo>
                  <a:pt x="3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0"/>
                </a:lnTo>
                <a:lnTo>
                  <a:pt x="6" y="0"/>
                </a:lnTo>
                <a:lnTo>
                  <a:pt x="6" y="18"/>
                </a:lnTo>
                <a:lnTo>
                  <a:pt x="6" y="18"/>
                </a:lnTo>
                <a:lnTo>
                  <a:pt x="6" y="20"/>
                </a:lnTo>
                <a:lnTo>
                  <a:pt x="6" y="20"/>
                </a:lnTo>
                <a:lnTo>
                  <a:pt x="9" y="21"/>
                </a:lnTo>
                <a:lnTo>
                  <a:pt x="9" y="21"/>
                </a:lnTo>
                <a:lnTo>
                  <a:pt x="10" y="20"/>
                </a:lnTo>
                <a:lnTo>
                  <a:pt x="10" y="20"/>
                </a:lnTo>
                <a:lnTo>
                  <a:pt x="11" y="18"/>
                </a:lnTo>
                <a:lnTo>
                  <a:pt x="11" y="0"/>
                </a:lnTo>
                <a:lnTo>
                  <a:pt x="1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34" name="Freeform 1461">
            <a:extLst>
              <a:ext uri="{FF2B5EF4-FFF2-40B4-BE49-F238E27FC236}">
                <a16:creationId xmlns:a16="http://schemas.microsoft.com/office/drawing/2014/main" id="{545054CA-93E8-4294-BC2C-D56A05FF738A}"/>
              </a:ext>
            </a:extLst>
          </p:cNvPr>
          <p:cNvSpPr>
            <a:spLocks/>
          </p:cNvSpPr>
          <p:nvPr/>
        </p:nvSpPr>
        <p:spPr bwMode="auto">
          <a:xfrm>
            <a:off x="3523693" y="5727884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0 h 26"/>
              <a:gd name="T4" fmla="*/ 5 w 25"/>
              <a:gd name="T5" fmla="*/ 0 h 26"/>
              <a:gd name="T6" fmla="*/ 5 w 25"/>
              <a:gd name="T7" fmla="*/ 3 h 26"/>
              <a:gd name="T8" fmla="*/ 5 w 25"/>
              <a:gd name="T9" fmla="*/ 3 h 26"/>
              <a:gd name="T10" fmla="*/ 5 w 25"/>
              <a:gd name="T11" fmla="*/ 3 h 26"/>
              <a:gd name="T12" fmla="*/ 8 w 25"/>
              <a:gd name="T13" fmla="*/ 1 h 26"/>
              <a:gd name="T14" fmla="*/ 8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3 w 25"/>
              <a:gd name="T21" fmla="*/ 1 h 26"/>
              <a:gd name="T22" fmla="*/ 13 w 25"/>
              <a:gd name="T23" fmla="*/ 1 h 26"/>
              <a:gd name="T24" fmla="*/ 15 w 25"/>
              <a:gd name="T25" fmla="*/ 3 h 26"/>
              <a:gd name="T26" fmla="*/ 15 w 25"/>
              <a:gd name="T27" fmla="*/ 3 h 26"/>
              <a:gd name="T28" fmla="*/ 17 w 25"/>
              <a:gd name="T29" fmla="*/ 1 h 26"/>
              <a:gd name="T30" fmla="*/ 17 w 25"/>
              <a:gd name="T31" fmla="*/ 1 h 26"/>
              <a:gd name="T32" fmla="*/ 20 w 25"/>
              <a:gd name="T33" fmla="*/ 0 h 26"/>
              <a:gd name="T34" fmla="*/ 20 w 25"/>
              <a:gd name="T35" fmla="*/ 0 h 26"/>
              <a:gd name="T36" fmla="*/ 22 w 25"/>
              <a:gd name="T37" fmla="*/ 0 h 26"/>
              <a:gd name="T38" fmla="*/ 22 w 25"/>
              <a:gd name="T39" fmla="*/ 0 h 26"/>
              <a:gd name="T40" fmla="*/ 24 w 25"/>
              <a:gd name="T41" fmla="*/ 1 h 26"/>
              <a:gd name="T42" fmla="*/ 24 w 25"/>
              <a:gd name="T43" fmla="*/ 1 h 26"/>
              <a:gd name="T44" fmla="*/ 25 w 25"/>
              <a:gd name="T45" fmla="*/ 4 h 26"/>
              <a:gd name="T46" fmla="*/ 25 w 25"/>
              <a:gd name="T47" fmla="*/ 4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9 h 26"/>
              <a:gd name="T56" fmla="*/ 20 w 25"/>
              <a:gd name="T57" fmla="*/ 9 h 26"/>
              <a:gd name="T58" fmla="*/ 20 w 25"/>
              <a:gd name="T59" fmla="*/ 6 h 26"/>
              <a:gd name="T60" fmla="*/ 20 w 25"/>
              <a:gd name="T61" fmla="*/ 6 h 26"/>
              <a:gd name="T62" fmla="*/ 18 w 25"/>
              <a:gd name="T63" fmla="*/ 5 h 26"/>
              <a:gd name="T64" fmla="*/ 18 w 25"/>
              <a:gd name="T65" fmla="*/ 5 h 26"/>
              <a:gd name="T66" fmla="*/ 17 w 25"/>
              <a:gd name="T67" fmla="*/ 6 h 26"/>
              <a:gd name="T68" fmla="*/ 17 w 25"/>
              <a:gd name="T69" fmla="*/ 6 h 26"/>
              <a:gd name="T70" fmla="*/ 15 w 25"/>
              <a:gd name="T71" fmla="*/ 9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9 h 26"/>
              <a:gd name="T78" fmla="*/ 10 w 25"/>
              <a:gd name="T79" fmla="*/ 9 h 26"/>
              <a:gd name="T80" fmla="*/ 10 w 25"/>
              <a:gd name="T81" fmla="*/ 6 h 26"/>
              <a:gd name="T82" fmla="*/ 10 w 25"/>
              <a:gd name="T83" fmla="*/ 6 h 26"/>
              <a:gd name="T84" fmla="*/ 8 w 25"/>
              <a:gd name="T85" fmla="*/ 5 h 26"/>
              <a:gd name="T86" fmla="*/ 8 w 25"/>
              <a:gd name="T87" fmla="*/ 5 h 26"/>
              <a:gd name="T88" fmla="*/ 7 w 25"/>
              <a:gd name="T89" fmla="*/ 6 h 26"/>
              <a:gd name="T90" fmla="*/ 7 w 25"/>
              <a:gd name="T91" fmla="*/ 6 h 26"/>
              <a:gd name="T92" fmla="*/ 5 w 25"/>
              <a:gd name="T93" fmla="*/ 9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8" y="1"/>
                </a:lnTo>
                <a:lnTo>
                  <a:pt x="8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5" y="3"/>
                </a:lnTo>
                <a:lnTo>
                  <a:pt x="15" y="3"/>
                </a:lnTo>
                <a:lnTo>
                  <a:pt x="17" y="1"/>
                </a:lnTo>
                <a:lnTo>
                  <a:pt x="17" y="1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1"/>
                </a:lnTo>
                <a:lnTo>
                  <a:pt x="24" y="1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20" y="6"/>
                </a:lnTo>
                <a:lnTo>
                  <a:pt x="20" y="6"/>
                </a:lnTo>
                <a:lnTo>
                  <a:pt x="18" y="5"/>
                </a:lnTo>
                <a:lnTo>
                  <a:pt x="18" y="5"/>
                </a:lnTo>
                <a:lnTo>
                  <a:pt x="17" y="6"/>
                </a:lnTo>
                <a:lnTo>
                  <a:pt x="17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35" name="Freeform 1462">
            <a:extLst>
              <a:ext uri="{FF2B5EF4-FFF2-40B4-BE49-F238E27FC236}">
                <a16:creationId xmlns:a16="http://schemas.microsoft.com/office/drawing/2014/main" id="{46B00343-6BC8-427C-A3C1-36B9EF9C2562}"/>
              </a:ext>
            </a:extLst>
          </p:cNvPr>
          <p:cNvSpPr>
            <a:spLocks noEditPoints="1"/>
          </p:cNvSpPr>
          <p:nvPr/>
        </p:nvSpPr>
        <p:spPr bwMode="auto">
          <a:xfrm>
            <a:off x="3230006" y="6224771"/>
            <a:ext cx="26988" cy="55563"/>
          </a:xfrm>
          <a:custGeom>
            <a:avLst/>
            <a:gdLst>
              <a:gd name="T0" fmla="*/ 0 w 17"/>
              <a:gd name="T1" fmla="*/ 35 h 35"/>
              <a:gd name="T2" fmla="*/ 0 w 17"/>
              <a:gd name="T3" fmla="*/ 0 h 35"/>
              <a:gd name="T4" fmla="*/ 7 w 17"/>
              <a:gd name="T5" fmla="*/ 0 h 35"/>
              <a:gd name="T6" fmla="*/ 7 w 17"/>
              <a:gd name="T7" fmla="*/ 0 h 35"/>
              <a:gd name="T8" fmla="*/ 11 w 17"/>
              <a:gd name="T9" fmla="*/ 0 h 35"/>
              <a:gd name="T10" fmla="*/ 11 w 17"/>
              <a:gd name="T11" fmla="*/ 0 h 35"/>
              <a:gd name="T12" fmla="*/ 15 w 17"/>
              <a:gd name="T13" fmla="*/ 2 h 35"/>
              <a:gd name="T14" fmla="*/ 15 w 17"/>
              <a:gd name="T15" fmla="*/ 2 h 35"/>
              <a:gd name="T16" fmla="*/ 16 w 17"/>
              <a:gd name="T17" fmla="*/ 5 h 35"/>
              <a:gd name="T18" fmla="*/ 16 w 17"/>
              <a:gd name="T19" fmla="*/ 5 h 35"/>
              <a:gd name="T20" fmla="*/ 17 w 17"/>
              <a:gd name="T21" fmla="*/ 10 h 35"/>
              <a:gd name="T22" fmla="*/ 17 w 17"/>
              <a:gd name="T23" fmla="*/ 10 h 35"/>
              <a:gd name="T24" fmla="*/ 16 w 17"/>
              <a:gd name="T25" fmla="*/ 15 h 35"/>
              <a:gd name="T26" fmla="*/ 16 w 17"/>
              <a:gd name="T27" fmla="*/ 15 h 35"/>
              <a:gd name="T28" fmla="*/ 15 w 17"/>
              <a:gd name="T29" fmla="*/ 17 h 35"/>
              <a:gd name="T30" fmla="*/ 15 w 17"/>
              <a:gd name="T31" fmla="*/ 17 h 35"/>
              <a:gd name="T32" fmla="*/ 12 w 17"/>
              <a:gd name="T33" fmla="*/ 20 h 35"/>
              <a:gd name="T34" fmla="*/ 12 w 17"/>
              <a:gd name="T35" fmla="*/ 20 h 35"/>
              <a:gd name="T36" fmla="*/ 8 w 17"/>
              <a:gd name="T37" fmla="*/ 21 h 35"/>
              <a:gd name="T38" fmla="*/ 5 w 17"/>
              <a:gd name="T39" fmla="*/ 21 h 35"/>
              <a:gd name="T40" fmla="*/ 5 w 17"/>
              <a:gd name="T41" fmla="*/ 35 h 35"/>
              <a:gd name="T42" fmla="*/ 0 w 17"/>
              <a:gd name="T43" fmla="*/ 35 h 35"/>
              <a:gd name="T44" fmla="*/ 5 w 17"/>
              <a:gd name="T45" fmla="*/ 5 h 35"/>
              <a:gd name="T46" fmla="*/ 5 w 17"/>
              <a:gd name="T47" fmla="*/ 16 h 35"/>
              <a:gd name="T48" fmla="*/ 7 w 17"/>
              <a:gd name="T49" fmla="*/ 16 h 35"/>
              <a:gd name="T50" fmla="*/ 7 w 17"/>
              <a:gd name="T51" fmla="*/ 16 h 35"/>
              <a:gd name="T52" fmla="*/ 10 w 17"/>
              <a:gd name="T53" fmla="*/ 16 h 35"/>
              <a:gd name="T54" fmla="*/ 10 w 17"/>
              <a:gd name="T55" fmla="*/ 16 h 35"/>
              <a:gd name="T56" fmla="*/ 11 w 17"/>
              <a:gd name="T57" fmla="*/ 15 h 35"/>
              <a:gd name="T58" fmla="*/ 11 w 17"/>
              <a:gd name="T59" fmla="*/ 15 h 35"/>
              <a:gd name="T60" fmla="*/ 12 w 17"/>
              <a:gd name="T61" fmla="*/ 12 h 35"/>
              <a:gd name="T62" fmla="*/ 12 w 17"/>
              <a:gd name="T63" fmla="*/ 12 h 35"/>
              <a:gd name="T64" fmla="*/ 12 w 17"/>
              <a:gd name="T65" fmla="*/ 10 h 35"/>
              <a:gd name="T66" fmla="*/ 12 w 17"/>
              <a:gd name="T67" fmla="*/ 10 h 35"/>
              <a:gd name="T68" fmla="*/ 12 w 17"/>
              <a:gd name="T69" fmla="*/ 9 h 35"/>
              <a:gd name="T70" fmla="*/ 12 w 17"/>
              <a:gd name="T71" fmla="*/ 9 h 35"/>
              <a:gd name="T72" fmla="*/ 11 w 17"/>
              <a:gd name="T73" fmla="*/ 6 h 35"/>
              <a:gd name="T74" fmla="*/ 11 w 17"/>
              <a:gd name="T75" fmla="*/ 6 h 35"/>
              <a:gd name="T76" fmla="*/ 10 w 17"/>
              <a:gd name="T77" fmla="*/ 5 h 35"/>
              <a:gd name="T78" fmla="*/ 10 w 17"/>
              <a:gd name="T79" fmla="*/ 5 h 35"/>
              <a:gd name="T80" fmla="*/ 8 w 17"/>
              <a:gd name="T81" fmla="*/ 5 h 35"/>
              <a:gd name="T82" fmla="*/ 5 w 17"/>
              <a:gd name="T83" fmla="*/ 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7" h="35">
                <a:moveTo>
                  <a:pt x="0" y="35"/>
                </a:moveTo>
                <a:lnTo>
                  <a:pt x="0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5" y="2"/>
                </a:lnTo>
                <a:lnTo>
                  <a:pt x="15" y="2"/>
                </a:lnTo>
                <a:lnTo>
                  <a:pt x="16" y="5"/>
                </a:lnTo>
                <a:lnTo>
                  <a:pt x="16" y="5"/>
                </a:lnTo>
                <a:lnTo>
                  <a:pt x="17" y="10"/>
                </a:lnTo>
                <a:lnTo>
                  <a:pt x="17" y="10"/>
                </a:lnTo>
                <a:lnTo>
                  <a:pt x="16" y="15"/>
                </a:lnTo>
                <a:lnTo>
                  <a:pt x="16" y="15"/>
                </a:lnTo>
                <a:lnTo>
                  <a:pt x="15" y="17"/>
                </a:lnTo>
                <a:lnTo>
                  <a:pt x="15" y="17"/>
                </a:lnTo>
                <a:lnTo>
                  <a:pt x="12" y="20"/>
                </a:lnTo>
                <a:lnTo>
                  <a:pt x="12" y="20"/>
                </a:lnTo>
                <a:lnTo>
                  <a:pt x="8" y="21"/>
                </a:lnTo>
                <a:lnTo>
                  <a:pt x="5" y="21"/>
                </a:lnTo>
                <a:lnTo>
                  <a:pt x="5" y="35"/>
                </a:lnTo>
                <a:lnTo>
                  <a:pt x="0" y="35"/>
                </a:lnTo>
                <a:close/>
                <a:moveTo>
                  <a:pt x="5" y="5"/>
                </a:moveTo>
                <a:lnTo>
                  <a:pt x="5" y="16"/>
                </a:lnTo>
                <a:lnTo>
                  <a:pt x="7" y="16"/>
                </a:lnTo>
                <a:lnTo>
                  <a:pt x="7" y="16"/>
                </a:lnTo>
                <a:lnTo>
                  <a:pt x="10" y="16"/>
                </a:lnTo>
                <a:lnTo>
                  <a:pt x="10" y="16"/>
                </a:lnTo>
                <a:lnTo>
                  <a:pt x="11" y="15"/>
                </a:lnTo>
                <a:lnTo>
                  <a:pt x="11" y="15"/>
                </a:lnTo>
                <a:lnTo>
                  <a:pt x="12" y="12"/>
                </a:lnTo>
                <a:lnTo>
                  <a:pt x="12" y="12"/>
                </a:lnTo>
                <a:lnTo>
                  <a:pt x="12" y="10"/>
                </a:lnTo>
                <a:lnTo>
                  <a:pt x="12" y="10"/>
                </a:lnTo>
                <a:lnTo>
                  <a:pt x="12" y="9"/>
                </a:lnTo>
                <a:lnTo>
                  <a:pt x="12" y="9"/>
                </a:lnTo>
                <a:lnTo>
                  <a:pt x="11" y="6"/>
                </a:lnTo>
                <a:lnTo>
                  <a:pt x="11" y="6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5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36" name="Freeform 1463">
            <a:extLst>
              <a:ext uri="{FF2B5EF4-FFF2-40B4-BE49-F238E27FC236}">
                <a16:creationId xmlns:a16="http://schemas.microsoft.com/office/drawing/2014/main" id="{9F099136-B823-4067-8AEF-77C331DEC17F}"/>
              </a:ext>
            </a:extLst>
          </p:cNvPr>
          <p:cNvSpPr>
            <a:spLocks/>
          </p:cNvSpPr>
          <p:nvPr/>
        </p:nvSpPr>
        <p:spPr bwMode="auto">
          <a:xfrm>
            <a:off x="3261756" y="6240646"/>
            <a:ext cx="19050" cy="39688"/>
          </a:xfrm>
          <a:custGeom>
            <a:avLst/>
            <a:gdLst>
              <a:gd name="T0" fmla="*/ 0 w 12"/>
              <a:gd name="T1" fmla="*/ 25 h 25"/>
              <a:gd name="T2" fmla="*/ 0 w 12"/>
              <a:gd name="T3" fmla="*/ 0 h 25"/>
              <a:gd name="T4" fmla="*/ 5 w 12"/>
              <a:gd name="T5" fmla="*/ 0 h 25"/>
              <a:gd name="T6" fmla="*/ 5 w 12"/>
              <a:gd name="T7" fmla="*/ 2 h 25"/>
              <a:gd name="T8" fmla="*/ 5 w 12"/>
              <a:gd name="T9" fmla="*/ 2 h 25"/>
              <a:gd name="T10" fmla="*/ 8 w 12"/>
              <a:gd name="T11" fmla="*/ 0 h 25"/>
              <a:gd name="T12" fmla="*/ 8 w 12"/>
              <a:gd name="T13" fmla="*/ 0 h 25"/>
              <a:gd name="T14" fmla="*/ 12 w 12"/>
              <a:gd name="T15" fmla="*/ 0 h 25"/>
              <a:gd name="T16" fmla="*/ 12 w 12"/>
              <a:gd name="T17" fmla="*/ 5 h 25"/>
              <a:gd name="T18" fmla="*/ 12 w 12"/>
              <a:gd name="T19" fmla="*/ 5 h 25"/>
              <a:gd name="T20" fmla="*/ 11 w 12"/>
              <a:gd name="T21" fmla="*/ 5 h 25"/>
              <a:gd name="T22" fmla="*/ 11 w 12"/>
              <a:gd name="T23" fmla="*/ 5 h 25"/>
              <a:gd name="T24" fmla="*/ 8 w 12"/>
              <a:gd name="T25" fmla="*/ 5 h 25"/>
              <a:gd name="T26" fmla="*/ 8 w 12"/>
              <a:gd name="T27" fmla="*/ 5 h 25"/>
              <a:gd name="T28" fmla="*/ 7 w 12"/>
              <a:gd name="T29" fmla="*/ 6 h 25"/>
              <a:gd name="T30" fmla="*/ 7 w 12"/>
              <a:gd name="T31" fmla="*/ 6 h 25"/>
              <a:gd name="T32" fmla="*/ 6 w 12"/>
              <a:gd name="T33" fmla="*/ 7 h 25"/>
              <a:gd name="T34" fmla="*/ 6 w 12"/>
              <a:gd name="T35" fmla="*/ 7 h 25"/>
              <a:gd name="T36" fmla="*/ 5 w 12"/>
              <a:gd name="T37" fmla="*/ 10 h 25"/>
              <a:gd name="T38" fmla="*/ 5 w 12"/>
              <a:gd name="T39" fmla="*/ 25 h 25"/>
              <a:gd name="T40" fmla="*/ 0 w 12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2" y="5"/>
                </a:lnTo>
                <a:lnTo>
                  <a:pt x="12" y="5"/>
                </a:lnTo>
                <a:lnTo>
                  <a:pt x="11" y="5"/>
                </a:lnTo>
                <a:lnTo>
                  <a:pt x="11" y="5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6" y="7"/>
                </a:lnTo>
                <a:lnTo>
                  <a:pt x="6" y="7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37" name="Freeform 1464">
            <a:extLst>
              <a:ext uri="{FF2B5EF4-FFF2-40B4-BE49-F238E27FC236}">
                <a16:creationId xmlns:a16="http://schemas.microsoft.com/office/drawing/2014/main" id="{A5F0D0A4-7762-4521-B5E4-62DA332FE7D4}"/>
              </a:ext>
            </a:extLst>
          </p:cNvPr>
          <p:cNvSpPr>
            <a:spLocks noEditPoints="1"/>
          </p:cNvSpPr>
          <p:nvPr/>
        </p:nvSpPr>
        <p:spPr bwMode="auto">
          <a:xfrm>
            <a:off x="3282393" y="6240646"/>
            <a:ext cx="23813" cy="39688"/>
          </a:xfrm>
          <a:custGeom>
            <a:avLst/>
            <a:gdLst>
              <a:gd name="T0" fmla="*/ 0 w 15"/>
              <a:gd name="T1" fmla="*/ 9 h 25"/>
              <a:gd name="T2" fmla="*/ 0 w 15"/>
              <a:gd name="T3" fmla="*/ 9 h 25"/>
              <a:gd name="T4" fmla="*/ 0 w 15"/>
              <a:gd name="T5" fmla="*/ 5 h 25"/>
              <a:gd name="T6" fmla="*/ 0 w 15"/>
              <a:gd name="T7" fmla="*/ 5 h 25"/>
              <a:gd name="T8" fmla="*/ 2 w 15"/>
              <a:gd name="T9" fmla="*/ 4 h 25"/>
              <a:gd name="T10" fmla="*/ 2 w 15"/>
              <a:gd name="T11" fmla="*/ 4 h 25"/>
              <a:gd name="T12" fmla="*/ 4 w 15"/>
              <a:gd name="T13" fmla="*/ 0 h 25"/>
              <a:gd name="T14" fmla="*/ 4 w 15"/>
              <a:gd name="T15" fmla="*/ 0 h 25"/>
              <a:gd name="T16" fmla="*/ 8 w 15"/>
              <a:gd name="T17" fmla="*/ 0 h 25"/>
              <a:gd name="T18" fmla="*/ 8 w 15"/>
              <a:gd name="T19" fmla="*/ 0 h 25"/>
              <a:gd name="T20" fmla="*/ 12 w 15"/>
              <a:gd name="T21" fmla="*/ 0 h 25"/>
              <a:gd name="T22" fmla="*/ 12 w 15"/>
              <a:gd name="T23" fmla="*/ 0 h 25"/>
              <a:gd name="T24" fmla="*/ 14 w 15"/>
              <a:gd name="T25" fmla="*/ 4 h 25"/>
              <a:gd name="T26" fmla="*/ 14 w 15"/>
              <a:gd name="T27" fmla="*/ 4 h 25"/>
              <a:gd name="T28" fmla="*/ 15 w 15"/>
              <a:gd name="T29" fmla="*/ 5 h 25"/>
              <a:gd name="T30" fmla="*/ 15 w 15"/>
              <a:gd name="T31" fmla="*/ 5 h 25"/>
              <a:gd name="T32" fmla="*/ 15 w 15"/>
              <a:gd name="T33" fmla="*/ 9 h 25"/>
              <a:gd name="T34" fmla="*/ 15 w 15"/>
              <a:gd name="T35" fmla="*/ 16 h 25"/>
              <a:gd name="T36" fmla="*/ 15 w 15"/>
              <a:gd name="T37" fmla="*/ 16 h 25"/>
              <a:gd name="T38" fmla="*/ 15 w 15"/>
              <a:gd name="T39" fmla="*/ 20 h 25"/>
              <a:gd name="T40" fmla="*/ 15 w 15"/>
              <a:gd name="T41" fmla="*/ 20 h 25"/>
              <a:gd name="T42" fmla="*/ 14 w 15"/>
              <a:gd name="T43" fmla="*/ 22 h 25"/>
              <a:gd name="T44" fmla="*/ 14 w 15"/>
              <a:gd name="T45" fmla="*/ 22 h 25"/>
              <a:gd name="T46" fmla="*/ 12 w 15"/>
              <a:gd name="T47" fmla="*/ 25 h 25"/>
              <a:gd name="T48" fmla="*/ 12 w 15"/>
              <a:gd name="T49" fmla="*/ 25 h 25"/>
              <a:gd name="T50" fmla="*/ 8 w 15"/>
              <a:gd name="T51" fmla="*/ 25 h 25"/>
              <a:gd name="T52" fmla="*/ 8 w 15"/>
              <a:gd name="T53" fmla="*/ 25 h 25"/>
              <a:gd name="T54" fmla="*/ 4 w 15"/>
              <a:gd name="T55" fmla="*/ 25 h 25"/>
              <a:gd name="T56" fmla="*/ 4 w 15"/>
              <a:gd name="T57" fmla="*/ 25 h 25"/>
              <a:gd name="T58" fmla="*/ 2 w 15"/>
              <a:gd name="T59" fmla="*/ 22 h 25"/>
              <a:gd name="T60" fmla="*/ 2 w 15"/>
              <a:gd name="T61" fmla="*/ 22 h 25"/>
              <a:gd name="T62" fmla="*/ 0 w 15"/>
              <a:gd name="T63" fmla="*/ 20 h 25"/>
              <a:gd name="T64" fmla="*/ 0 w 15"/>
              <a:gd name="T65" fmla="*/ 20 h 25"/>
              <a:gd name="T66" fmla="*/ 0 w 15"/>
              <a:gd name="T67" fmla="*/ 16 h 25"/>
              <a:gd name="T68" fmla="*/ 0 w 15"/>
              <a:gd name="T69" fmla="*/ 9 h 25"/>
              <a:gd name="T70" fmla="*/ 5 w 15"/>
              <a:gd name="T71" fmla="*/ 17 h 25"/>
              <a:gd name="T72" fmla="*/ 5 w 15"/>
              <a:gd name="T73" fmla="*/ 17 h 25"/>
              <a:gd name="T74" fmla="*/ 7 w 15"/>
              <a:gd name="T75" fmla="*/ 20 h 25"/>
              <a:gd name="T76" fmla="*/ 7 w 15"/>
              <a:gd name="T77" fmla="*/ 20 h 25"/>
              <a:gd name="T78" fmla="*/ 8 w 15"/>
              <a:gd name="T79" fmla="*/ 20 h 25"/>
              <a:gd name="T80" fmla="*/ 8 w 15"/>
              <a:gd name="T81" fmla="*/ 20 h 25"/>
              <a:gd name="T82" fmla="*/ 9 w 15"/>
              <a:gd name="T83" fmla="*/ 20 h 25"/>
              <a:gd name="T84" fmla="*/ 9 w 15"/>
              <a:gd name="T85" fmla="*/ 20 h 25"/>
              <a:gd name="T86" fmla="*/ 10 w 15"/>
              <a:gd name="T87" fmla="*/ 17 h 25"/>
              <a:gd name="T88" fmla="*/ 10 w 15"/>
              <a:gd name="T89" fmla="*/ 7 h 25"/>
              <a:gd name="T90" fmla="*/ 10 w 15"/>
              <a:gd name="T91" fmla="*/ 7 h 25"/>
              <a:gd name="T92" fmla="*/ 9 w 15"/>
              <a:gd name="T93" fmla="*/ 5 h 25"/>
              <a:gd name="T94" fmla="*/ 9 w 15"/>
              <a:gd name="T95" fmla="*/ 5 h 25"/>
              <a:gd name="T96" fmla="*/ 8 w 15"/>
              <a:gd name="T97" fmla="*/ 5 h 25"/>
              <a:gd name="T98" fmla="*/ 8 w 15"/>
              <a:gd name="T99" fmla="*/ 5 h 25"/>
              <a:gd name="T100" fmla="*/ 7 w 15"/>
              <a:gd name="T101" fmla="*/ 5 h 25"/>
              <a:gd name="T102" fmla="*/ 7 w 15"/>
              <a:gd name="T103" fmla="*/ 5 h 25"/>
              <a:gd name="T104" fmla="*/ 5 w 15"/>
              <a:gd name="T105" fmla="*/ 7 h 25"/>
              <a:gd name="T106" fmla="*/ 5 w 15"/>
              <a:gd name="T107" fmla="*/ 1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5">
                <a:moveTo>
                  <a:pt x="0" y="9"/>
                </a:move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2" y="4"/>
                </a:lnTo>
                <a:lnTo>
                  <a:pt x="2" y="4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14" y="4"/>
                </a:lnTo>
                <a:lnTo>
                  <a:pt x="14" y="4"/>
                </a:lnTo>
                <a:lnTo>
                  <a:pt x="15" y="5"/>
                </a:lnTo>
                <a:lnTo>
                  <a:pt x="15" y="5"/>
                </a:lnTo>
                <a:lnTo>
                  <a:pt x="15" y="9"/>
                </a:lnTo>
                <a:lnTo>
                  <a:pt x="15" y="16"/>
                </a:lnTo>
                <a:lnTo>
                  <a:pt x="15" y="16"/>
                </a:lnTo>
                <a:lnTo>
                  <a:pt x="15" y="20"/>
                </a:lnTo>
                <a:lnTo>
                  <a:pt x="15" y="20"/>
                </a:lnTo>
                <a:lnTo>
                  <a:pt x="14" y="22"/>
                </a:lnTo>
                <a:lnTo>
                  <a:pt x="14" y="22"/>
                </a:lnTo>
                <a:lnTo>
                  <a:pt x="12" y="25"/>
                </a:lnTo>
                <a:lnTo>
                  <a:pt x="12" y="25"/>
                </a:lnTo>
                <a:lnTo>
                  <a:pt x="8" y="25"/>
                </a:lnTo>
                <a:lnTo>
                  <a:pt x="8" y="25"/>
                </a:lnTo>
                <a:lnTo>
                  <a:pt x="4" y="25"/>
                </a:lnTo>
                <a:lnTo>
                  <a:pt x="4" y="25"/>
                </a:lnTo>
                <a:lnTo>
                  <a:pt x="2" y="22"/>
                </a:lnTo>
                <a:lnTo>
                  <a:pt x="2" y="22"/>
                </a:lnTo>
                <a:lnTo>
                  <a:pt x="0" y="20"/>
                </a:lnTo>
                <a:lnTo>
                  <a:pt x="0" y="20"/>
                </a:lnTo>
                <a:lnTo>
                  <a:pt x="0" y="16"/>
                </a:lnTo>
                <a:lnTo>
                  <a:pt x="0" y="9"/>
                </a:lnTo>
                <a:close/>
                <a:moveTo>
                  <a:pt x="5" y="17"/>
                </a:moveTo>
                <a:lnTo>
                  <a:pt x="5" y="17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9" y="20"/>
                </a:lnTo>
                <a:lnTo>
                  <a:pt x="9" y="20"/>
                </a:lnTo>
                <a:lnTo>
                  <a:pt x="10" y="17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5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38" name="Freeform 1465">
            <a:extLst>
              <a:ext uri="{FF2B5EF4-FFF2-40B4-BE49-F238E27FC236}">
                <a16:creationId xmlns:a16="http://schemas.microsoft.com/office/drawing/2014/main" id="{D89F9DEA-ECCA-44B3-A883-CBB7E7050C42}"/>
              </a:ext>
            </a:extLst>
          </p:cNvPr>
          <p:cNvSpPr>
            <a:spLocks/>
          </p:cNvSpPr>
          <p:nvPr/>
        </p:nvSpPr>
        <p:spPr bwMode="auto">
          <a:xfrm>
            <a:off x="3309381" y="6227946"/>
            <a:ext cx="17463" cy="52388"/>
          </a:xfrm>
          <a:custGeom>
            <a:avLst/>
            <a:gdLst>
              <a:gd name="T0" fmla="*/ 2 w 11"/>
              <a:gd name="T1" fmla="*/ 8 h 33"/>
              <a:gd name="T2" fmla="*/ 2 w 11"/>
              <a:gd name="T3" fmla="*/ 0 h 33"/>
              <a:gd name="T4" fmla="*/ 7 w 11"/>
              <a:gd name="T5" fmla="*/ 0 h 33"/>
              <a:gd name="T6" fmla="*/ 7 w 11"/>
              <a:gd name="T7" fmla="*/ 8 h 33"/>
              <a:gd name="T8" fmla="*/ 11 w 11"/>
              <a:gd name="T9" fmla="*/ 8 h 33"/>
              <a:gd name="T10" fmla="*/ 11 w 11"/>
              <a:gd name="T11" fmla="*/ 12 h 33"/>
              <a:gd name="T12" fmla="*/ 7 w 11"/>
              <a:gd name="T13" fmla="*/ 12 h 33"/>
              <a:gd name="T14" fmla="*/ 7 w 11"/>
              <a:gd name="T15" fmla="*/ 25 h 33"/>
              <a:gd name="T16" fmla="*/ 7 w 11"/>
              <a:gd name="T17" fmla="*/ 25 h 33"/>
              <a:gd name="T18" fmla="*/ 7 w 11"/>
              <a:gd name="T19" fmla="*/ 27 h 33"/>
              <a:gd name="T20" fmla="*/ 7 w 11"/>
              <a:gd name="T21" fmla="*/ 27 h 33"/>
              <a:gd name="T22" fmla="*/ 9 w 11"/>
              <a:gd name="T23" fmla="*/ 28 h 33"/>
              <a:gd name="T24" fmla="*/ 9 w 11"/>
              <a:gd name="T25" fmla="*/ 28 h 33"/>
              <a:gd name="T26" fmla="*/ 10 w 11"/>
              <a:gd name="T27" fmla="*/ 28 h 33"/>
              <a:gd name="T28" fmla="*/ 10 w 11"/>
              <a:gd name="T29" fmla="*/ 28 h 33"/>
              <a:gd name="T30" fmla="*/ 11 w 11"/>
              <a:gd name="T31" fmla="*/ 28 h 33"/>
              <a:gd name="T32" fmla="*/ 11 w 11"/>
              <a:gd name="T33" fmla="*/ 33 h 33"/>
              <a:gd name="T34" fmla="*/ 9 w 11"/>
              <a:gd name="T35" fmla="*/ 33 h 33"/>
              <a:gd name="T36" fmla="*/ 9 w 11"/>
              <a:gd name="T37" fmla="*/ 33 h 33"/>
              <a:gd name="T38" fmla="*/ 6 w 11"/>
              <a:gd name="T39" fmla="*/ 33 h 33"/>
              <a:gd name="T40" fmla="*/ 6 w 11"/>
              <a:gd name="T41" fmla="*/ 33 h 33"/>
              <a:gd name="T42" fmla="*/ 3 w 11"/>
              <a:gd name="T43" fmla="*/ 32 h 33"/>
              <a:gd name="T44" fmla="*/ 3 w 11"/>
              <a:gd name="T45" fmla="*/ 32 h 33"/>
              <a:gd name="T46" fmla="*/ 2 w 11"/>
              <a:gd name="T47" fmla="*/ 29 h 33"/>
              <a:gd name="T48" fmla="*/ 2 w 11"/>
              <a:gd name="T49" fmla="*/ 29 h 33"/>
              <a:gd name="T50" fmla="*/ 2 w 11"/>
              <a:gd name="T51" fmla="*/ 27 h 33"/>
              <a:gd name="T52" fmla="*/ 2 w 11"/>
              <a:gd name="T53" fmla="*/ 12 h 33"/>
              <a:gd name="T54" fmla="*/ 0 w 11"/>
              <a:gd name="T55" fmla="*/ 12 h 33"/>
              <a:gd name="T56" fmla="*/ 0 w 11"/>
              <a:gd name="T57" fmla="*/ 8 h 33"/>
              <a:gd name="T58" fmla="*/ 2 w 11"/>
              <a:gd name="T59" fmla="*/ 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" h="33">
                <a:moveTo>
                  <a:pt x="2" y="8"/>
                </a:moveTo>
                <a:lnTo>
                  <a:pt x="2" y="0"/>
                </a:lnTo>
                <a:lnTo>
                  <a:pt x="7" y="0"/>
                </a:lnTo>
                <a:lnTo>
                  <a:pt x="7" y="8"/>
                </a:lnTo>
                <a:lnTo>
                  <a:pt x="11" y="8"/>
                </a:lnTo>
                <a:lnTo>
                  <a:pt x="11" y="12"/>
                </a:lnTo>
                <a:lnTo>
                  <a:pt x="7" y="12"/>
                </a:lnTo>
                <a:lnTo>
                  <a:pt x="7" y="25"/>
                </a:lnTo>
                <a:lnTo>
                  <a:pt x="7" y="25"/>
                </a:lnTo>
                <a:lnTo>
                  <a:pt x="7" y="27"/>
                </a:lnTo>
                <a:lnTo>
                  <a:pt x="7" y="27"/>
                </a:lnTo>
                <a:lnTo>
                  <a:pt x="9" y="28"/>
                </a:lnTo>
                <a:lnTo>
                  <a:pt x="9" y="28"/>
                </a:lnTo>
                <a:lnTo>
                  <a:pt x="10" y="28"/>
                </a:lnTo>
                <a:lnTo>
                  <a:pt x="10" y="28"/>
                </a:lnTo>
                <a:lnTo>
                  <a:pt x="11" y="28"/>
                </a:lnTo>
                <a:lnTo>
                  <a:pt x="11" y="33"/>
                </a:lnTo>
                <a:lnTo>
                  <a:pt x="9" y="33"/>
                </a:lnTo>
                <a:lnTo>
                  <a:pt x="9" y="33"/>
                </a:lnTo>
                <a:lnTo>
                  <a:pt x="6" y="33"/>
                </a:lnTo>
                <a:lnTo>
                  <a:pt x="6" y="33"/>
                </a:lnTo>
                <a:lnTo>
                  <a:pt x="3" y="32"/>
                </a:lnTo>
                <a:lnTo>
                  <a:pt x="3" y="32"/>
                </a:lnTo>
                <a:lnTo>
                  <a:pt x="2" y="29"/>
                </a:lnTo>
                <a:lnTo>
                  <a:pt x="2" y="29"/>
                </a:lnTo>
                <a:lnTo>
                  <a:pt x="2" y="27"/>
                </a:lnTo>
                <a:lnTo>
                  <a:pt x="2" y="12"/>
                </a:lnTo>
                <a:lnTo>
                  <a:pt x="0" y="12"/>
                </a:lnTo>
                <a:lnTo>
                  <a:pt x="0" y="8"/>
                </a:lnTo>
                <a:lnTo>
                  <a:pt x="2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39" name="Freeform 1466">
            <a:extLst>
              <a:ext uri="{FF2B5EF4-FFF2-40B4-BE49-F238E27FC236}">
                <a16:creationId xmlns:a16="http://schemas.microsoft.com/office/drawing/2014/main" id="{3061E1F5-4F3E-4D24-AC7A-9A0123D34B08}"/>
              </a:ext>
            </a:extLst>
          </p:cNvPr>
          <p:cNvSpPr>
            <a:spLocks noEditPoints="1"/>
          </p:cNvSpPr>
          <p:nvPr/>
        </p:nvSpPr>
        <p:spPr bwMode="auto">
          <a:xfrm>
            <a:off x="3328431" y="6240646"/>
            <a:ext cx="23813" cy="39688"/>
          </a:xfrm>
          <a:custGeom>
            <a:avLst/>
            <a:gdLst>
              <a:gd name="T0" fmla="*/ 10 w 15"/>
              <a:gd name="T1" fmla="*/ 22 h 25"/>
              <a:gd name="T2" fmla="*/ 10 w 15"/>
              <a:gd name="T3" fmla="*/ 22 h 25"/>
              <a:gd name="T4" fmla="*/ 8 w 15"/>
              <a:gd name="T5" fmla="*/ 25 h 25"/>
              <a:gd name="T6" fmla="*/ 5 w 15"/>
              <a:gd name="T7" fmla="*/ 25 h 25"/>
              <a:gd name="T8" fmla="*/ 3 w 15"/>
              <a:gd name="T9" fmla="*/ 25 h 25"/>
              <a:gd name="T10" fmla="*/ 2 w 15"/>
              <a:gd name="T11" fmla="*/ 24 h 25"/>
              <a:gd name="T12" fmla="*/ 0 w 15"/>
              <a:gd name="T13" fmla="*/ 22 h 25"/>
              <a:gd name="T14" fmla="*/ 0 w 15"/>
              <a:gd name="T15" fmla="*/ 19 h 25"/>
              <a:gd name="T16" fmla="*/ 0 w 15"/>
              <a:gd name="T17" fmla="*/ 15 h 25"/>
              <a:gd name="T18" fmla="*/ 2 w 15"/>
              <a:gd name="T19" fmla="*/ 12 h 25"/>
              <a:gd name="T20" fmla="*/ 4 w 15"/>
              <a:gd name="T21" fmla="*/ 11 h 25"/>
              <a:gd name="T22" fmla="*/ 8 w 15"/>
              <a:gd name="T23" fmla="*/ 10 h 25"/>
              <a:gd name="T24" fmla="*/ 8 w 15"/>
              <a:gd name="T25" fmla="*/ 10 h 25"/>
              <a:gd name="T26" fmla="*/ 9 w 15"/>
              <a:gd name="T27" fmla="*/ 10 h 25"/>
              <a:gd name="T28" fmla="*/ 9 w 15"/>
              <a:gd name="T29" fmla="*/ 10 h 25"/>
              <a:gd name="T30" fmla="*/ 10 w 15"/>
              <a:gd name="T31" fmla="*/ 7 h 25"/>
              <a:gd name="T32" fmla="*/ 10 w 15"/>
              <a:gd name="T33" fmla="*/ 5 h 25"/>
              <a:gd name="T34" fmla="*/ 8 w 15"/>
              <a:gd name="T35" fmla="*/ 5 h 25"/>
              <a:gd name="T36" fmla="*/ 5 w 15"/>
              <a:gd name="T37" fmla="*/ 5 h 25"/>
              <a:gd name="T38" fmla="*/ 5 w 15"/>
              <a:gd name="T39" fmla="*/ 7 h 25"/>
              <a:gd name="T40" fmla="*/ 0 w 15"/>
              <a:gd name="T41" fmla="*/ 7 h 25"/>
              <a:gd name="T42" fmla="*/ 2 w 15"/>
              <a:gd name="T43" fmla="*/ 1 h 25"/>
              <a:gd name="T44" fmla="*/ 4 w 15"/>
              <a:gd name="T45" fmla="*/ 0 h 25"/>
              <a:gd name="T46" fmla="*/ 8 w 15"/>
              <a:gd name="T47" fmla="*/ 0 h 25"/>
              <a:gd name="T48" fmla="*/ 10 w 15"/>
              <a:gd name="T49" fmla="*/ 0 h 25"/>
              <a:gd name="T50" fmla="*/ 13 w 15"/>
              <a:gd name="T51" fmla="*/ 1 h 25"/>
              <a:gd name="T52" fmla="*/ 15 w 15"/>
              <a:gd name="T53" fmla="*/ 4 h 25"/>
              <a:gd name="T54" fmla="*/ 15 w 15"/>
              <a:gd name="T55" fmla="*/ 7 h 25"/>
              <a:gd name="T56" fmla="*/ 10 w 15"/>
              <a:gd name="T57" fmla="*/ 25 h 25"/>
              <a:gd name="T58" fmla="*/ 10 w 15"/>
              <a:gd name="T59" fmla="*/ 14 h 25"/>
              <a:gd name="T60" fmla="*/ 9 w 15"/>
              <a:gd name="T61" fmla="*/ 14 h 25"/>
              <a:gd name="T62" fmla="*/ 7 w 15"/>
              <a:gd name="T63" fmla="*/ 15 h 25"/>
              <a:gd name="T64" fmla="*/ 5 w 15"/>
              <a:gd name="T65" fmla="*/ 17 h 25"/>
              <a:gd name="T66" fmla="*/ 5 w 15"/>
              <a:gd name="T67" fmla="*/ 20 h 25"/>
              <a:gd name="T68" fmla="*/ 8 w 15"/>
              <a:gd name="T69" fmla="*/ 21 h 25"/>
              <a:gd name="T70" fmla="*/ 9 w 15"/>
              <a:gd name="T71" fmla="*/ 20 h 25"/>
              <a:gd name="T72" fmla="*/ 10 w 15"/>
              <a:gd name="T73" fmla="*/ 1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" h="25">
                <a:moveTo>
                  <a:pt x="10" y="25"/>
                </a:move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8" y="25"/>
                </a:lnTo>
                <a:lnTo>
                  <a:pt x="8" y="25"/>
                </a:lnTo>
                <a:lnTo>
                  <a:pt x="5" y="25"/>
                </a:lnTo>
                <a:lnTo>
                  <a:pt x="5" y="25"/>
                </a:lnTo>
                <a:lnTo>
                  <a:pt x="3" y="25"/>
                </a:lnTo>
                <a:lnTo>
                  <a:pt x="3" y="25"/>
                </a:lnTo>
                <a:lnTo>
                  <a:pt x="2" y="24"/>
                </a:lnTo>
                <a:lnTo>
                  <a:pt x="2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19"/>
                </a:lnTo>
                <a:lnTo>
                  <a:pt x="0" y="15"/>
                </a:lnTo>
                <a:lnTo>
                  <a:pt x="0" y="15"/>
                </a:lnTo>
                <a:lnTo>
                  <a:pt x="2" y="12"/>
                </a:lnTo>
                <a:lnTo>
                  <a:pt x="2" y="12"/>
                </a:lnTo>
                <a:lnTo>
                  <a:pt x="4" y="11"/>
                </a:lnTo>
                <a:lnTo>
                  <a:pt x="4" y="11"/>
                </a:lnTo>
                <a:lnTo>
                  <a:pt x="8" y="10"/>
                </a:lnTo>
                <a:lnTo>
                  <a:pt x="8" y="10"/>
                </a:lnTo>
                <a:lnTo>
                  <a:pt x="8" y="10"/>
                </a:lnTo>
                <a:lnTo>
                  <a:pt x="8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10" y="10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7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5" y="4"/>
                </a:lnTo>
                <a:lnTo>
                  <a:pt x="15" y="4"/>
                </a:lnTo>
                <a:lnTo>
                  <a:pt x="15" y="7"/>
                </a:lnTo>
                <a:lnTo>
                  <a:pt x="15" y="25"/>
                </a:lnTo>
                <a:lnTo>
                  <a:pt x="10" y="25"/>
                </a:lnTo>
                <a:close/>
                <a:moveTo>
                  <a:pt x="10" y="14"/>
                </a:moveTo>
                <a:lnTo>
                  <a:pt x="10" y="14"/>
                </a:lnTo>
                <a:lnTo>
                  <a:pt x="9" y="14"/>
                </a:lnTo>
                <a:lnTo>
                  <a:pt x="9" y="14"/>
                </a:lnTo>
                <a:lnTo>
                  <a:pt x="7" y="15"/>
                </a:lnTo>
                <a:lnTo>
                  <a:pt x="7" y="15"/>
                </a:lnTo>
                <a:lnTo>
                  <a:pt x="5" y="16"/>
                </a:lnTo>
                <a:lnTo>
                  <a:pt x="5" y="17"/>
                </a:lnTo>
                <a:lnTo>
                  <a:pt x="5" y="17"/>
                </a:lnTo>
                <a:lnTo>
                  <a:pt x="5" y="20"/>
                </a:lnTo>
                <a:lnTo>
                  <a:pt x="5" y="20"/>
                </a:lnTo>
                <a:lnTo>
                  <a:pt x="8" y="21"/>
                </a:lnTo>
                <a:lnTo>
                  <a:pt x="8" y="21"/>
                </a:lnTo>
                <a:lnTo>
                  <a:pt x="9" y="20"/>
                </a:lnTo>
                <a:lnTo>
                  <a:pt x="9" y="20"/>
                </a:lnTo>
                <a:lnTo>
                  <a:pt x="10" y="17"/>
                </a:lnTo>
                <a:lnTo>
                  <a:pt x="10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40" name="Freeform 1467">
            <a:extLst>
              <a:ext uri="{FF2B5EF4-FFF2-40B4-BE49-F238E27FC236}">
                <a16:creationId xmlns:a16="http://schemas.microsoft.com/office/drawing/2014/main" id="{33CA6AF5-2731-4619-A17E-08CBB65F9F0C}"/>
              </a:ext>
            </a:extLst>
          </p:cNvPr>
          <p:cNvSpPr>
            <a:spLocks/>
          </p:cNvSpPr>
          <p:nvPr/>
        </p:nvSpPr>
        <p:spPr bwMode="auto">
          <a:xfrm>
            <a:off x="3358593" y="6240646"/>
            <a:ext cx="23813" cy="39688"/>
          </a:xfrm>
          <a:custGeom>
            <a:avLst/>
            <a:gdLst>
              <a:gd name="T0" fmla="*/ 5 w 15"/>
              <a:gd name="T1" fmla="*/ 17 h 25"/>
              <a:gd name="T2" fmla="*/ 5 w 15"/>
              <a:gd name="T3" fmla="*/ 17 h 25"/>
              <a:gd name="T4" fmla="*/ 6 w 15"/>
              <a:gd name="T5" fmla="*/ 20 h 25"/>
              <a:gd name="T6" fmla="*/ 6 w 15"/>
              <a:gd name="T7" fmla="*/ 20 h 25"/>
              <a:gd name="T8" fmla="*/ 8 w 15"/>
              <a:gd name="T9" fmla="*/ 20 h 25"/>
              <a:gd name="T10" fmla="*/ 8 w 15"/>
              <a:gd name="T11" fmla="*/ 20 h 25"/>
              <a:gd name="T12" fmla="*/ 10 w 15"/>
              <a:gd name="T13" fmla="*/ 20 h 25"/>
              <a:gd name="T14" fmla="*/ 10 w 15"/>
              <a:gd name="T15" fmla="*/ 20 h 25"/>
              <a:gd name="T16" fmla="*/ 10 w 15"/>
              <a:gd name="T17" fmla="*/ 17 h 25"/>
              <a:gd name="T18" fmla="*/ 15 w 15"/>
              <a:gd name="T19" fmla="*/ 17 h 25"/>
              <a:gd name="T20" fmla="*/ 15 w 15"/>
              <a:gd name="T21" fmla="*/ 17 h 25"/>
              <a:gd name="T22" fmla="*/ 15 w 15"/>
              <a:gd name="T23" fmla="*/ 21 h 25"/>
              <a:gd name="T24" fmla="*/ 14 w 15"/>
              <a:gd name="T25" fmla="*/ 24 h 25"/>
              <a:gd name="T26" fmla="*/ 14 w 15"/>
              <a:gd name="T27" fmla="*/ 24 h 25"/>
              <a:gd name="T28" fmla="*/ 11 w 15"/>
              <a:gd name="T29" fmla="*/ 25 h 25"/>
              <a:gd name="T30" fmla="*/ 11 w 15"/>
              <a:gd name="T31" fmla="*/ 25 h 25"/>
              <a:gd name="T32" fmla="*/ 8 w 15"/>
              <a:gd name="T33" fmla="*/ 25 h 25"/>
              <a:gd name="T34" fmla="*/ 8 w 15"/>
              <a:gd name="T35" fmla="*/ 25 h 25"/>
              <a:gd name="T36" fmla="*/ 4 w 15"/>
              <a:gd name="T37" fmla="*/ 25 h 25"/>
              <a:gd name="T38" fmla="*/ 4 w 15"/>
              <a:gd name="T39" fmla="*/ 25 h 25"/>
              <a:gd name="T40" fmla="*/ 1 w 15"/>
              <a:gd name="T41" fmla="*/ 22 h 25"/>
              <a:gd name="T42" fmla="*/ 1 w 15"/>
              <a:gd name="T43" fmla="*/ 22 h 25"/>
              <a:gd name="T44" fmla="*/ 0 w 15"/>
              <a:gd name="T45" fmla="*/ 20 h 25"/>
              <a:gd name="T46" fmla="*/ 0 w 15"/>
              <a:gd name="T47" fmla="*/ 20 h 25"/>
              <a:gd name="T48" fmla="*/ 0 w 15"/>
              <a:gd name="T49" fmla="*/ 16 h 25"/>
              <a:gd name="T50" fmla="*/ 0 w 15"/>
              <a:gd name="T51" fmla="*/ 9 h 25"/>
              <a:gd name="T52" fmla="*/ 0 w 15"/>
              <a:gd name="T53" fmla="*/ 9 h 25"/>
              <a:gd name="T54" fmla="*/ 0 w 15"/>
              <a:gd name="T55" fmla="*/ 5 h 25"/>
              <a:gd name="T56" fmla="*/ 0 w 15"/>
              <a:gd name="T57" fmla="*/ 5 h 25"/>
              <a:gd name="T58" fmla="*/ 1 w 15"/>
              <a:gd name="T59" fmla="*/ 4 h 25"/>
              <a:gd name="T60" fmla="*/ 1 w 15"/>
              <a:gd name="T61" fmla="*/ 4 h 25"/>
              <a:gd name="T62" fmla="*/ 4 w 15"/>
              <a:gd name="T63" fmla="*/ 0 h 25"/>
              <a:gd name="T64" fmla="*/ 4 w 15"/>
              <a:gd name="T65" fmla="*/ 0 h 25"/>
              <a:gd name="T66" fmla="*/ 8 w 15"/>
              <a:gd name="T67" fmla="*/ 0 h 25"/>
              <a:gd name="T68" fmla="*/ 8 w 15"/>
              <a:gd name="T69" fmla="*/ 0 h 25"/>
              <a:gd name="T70" fmla="*/ 11 w 15"/>
              <a:gd name="T71" fmla="*/ 0 h 25"/>
              <a:gd name="T72" fmla="*/ 11 w 15"/>
              <a:gd name="T73" fmla="*/ 0 h 25"/>
              <a:gd name="T74" fmla="*/ 14 w 15"/>
              <a:gd name="T75" fmla="*/ 1 h 25"/>
              <a:gd name="T76" fmla="*/ 14 w 15"/>
              <a:gd name="T77" fmla="*/ 1 h 25"/>
              <a:gd name="T78" fmla="*/ 15 w 15"/>
              <a:gd name="T79" fmla="*/ 5 h 25"/>
              <a:gd name="T80" fmla="*/ 15 w 15"/>
              <a:gd name="T81" fmla="*/ 7 h 25"/>
              <a:gd name="T82" fmla="*/ 10 w 15"/>
              <a:gd name="T83" fmla="*/ 7 h 25"/>
              <a:gd name="T84" fmla="*/ 10 w 15"/>
              <a:gd name="T85" fmla="*/ 7 h 25"/>
              <a:gd name="T86" fmla="*/ 10 w 15"/>
              <a:gd name="T87" fmla="*/ 5 h 25"/>
              <a:gd name="T88" fmla="*/ 10 w 15"/>
              <a:gd name="T89" fmla="*/ 5 h 25"/>
              <a:gd name="T90" fmla="*/ 8 w 15"/>
              <a:gd name="T91" fmla="*/ 5 h 25"/>
              <a:gd name="T92" fmla="*/ 8 w 15"/>
              <a:gd name="T93" fmla="*/ 5 h 25"/>
              <a:gd name="T94" fmla="*/ 6 w 15"/>
              <a:gd name="T95" fmla="*/ 5 h 25"/>
              <a:gd name="T96" fmla="*/ 6 w 15"/>
              <a:gd name="T97" fmla="*/ 5 h 25"/>
              <a:gd name="T98" fmla="*/ 5 w 15"/>
              <a:gd name="T99" fmla="*/ 7 h 25"/>
              <a:gd name="T100" fmla="*/ 5 w 15"/>
              <a:gd name="T101" fmla="*/ 1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" h="25">
                <a:moveTo>
                  <a:pt x="5" y="17"/>
                </a:moveTo>
                <a:lnTo>
                  <a:pt x="5" y="17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5" y="17"/>
                </a:lnTo>
                <a:lnTo>
                  <a:pt x="15" y="17"/>
                </a:lnTo>
                <a:lnTo>
                  <a:pt x="15" y="21"/>
                </a:lnTo>
                <a:lnTo>
                  <a:pt x="14" y="24"/>
                </a:lnTo>
                <a:lnTo>
                  <a:pt x="14" y="24"/>
                </a:lnTo>
                <a:lnTo>
                  <a:pt x="11" y="25"/>
                </a:lnTo>
                <a:lnTo>
                  <a:pt x="11" y="25"/>
                </a:lnTo>
                <a:lnTo>
                  <a:pt x="8" y="25"/>
                </a:lnTo>
                <a:lnTo>
                  <a:pt x="8" y="25"/>
                </a:lnTo>
                <a:lnTo>
                  <a:pt x="4" y="25"/>
                </a:lnTo>
                <a:lnTo>
                  <a:pt x="4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6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11" y="0"/>
                </a:lnTo>
                <a:lnTo>
                  <a:pt x="11" y="0"/>
                </a:lnTo>
                <a:lnTo>
                  <a:pt x="14" y="1"/>
                </a:lnTo>
                <a:lnTo>
                  <a:pt x="14" y="1"/>
                </a:lnTo>
                <a:lnTo>
                  <a:pt x="15" y="5"/>
                </a:lnTo>
                <a:lnTo>
                  <a:pt x="15" y="7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41" name="Freeform 1468">
            <a:extLst>
              <a:ext uri="{FF2B5EF4-FFF2-40B4-BE49-F238E27FC236}">
                <a16:creationId xmlns:a16="http://schemas.microsoft.com/office/drawing/2014/main" id="{664B72BF-9C7A-45EF-A02F-5DC114D783F6}"/>
              </a:ext>
            </a:extLst>
          </p:cNvPr>
          <p:cNvSpPr>
            <a:spLocks/>
          </p:cNvSpPr>
          <p:nvPr/>
        </p:nvSpPr>
        <p:spPr bwMode="auto">
          <a:xfrm>
            <a:off x="3383993" y="6227946"/>
            <a:ext cx="15875" cy="52388"/>
          </a:xfrm>
          <a:custGeom>
            <a:avLst/>
            <a:gdLst>
              <a:gd name="T0" fmla="*/ 3 w 10"/>
              <a:gd name="T1" fmla="*/ 8 h 33"/>
              <a:gd name="T2" fmla="*/ 3 w 10"/>
              <a:gd name="T3" fmla="*/ 0 h 33"/>
              <a:gd name="T4" fmla="*/ 8 w 10"/>
              <a:gd name="T5" fmla="*/ 0 h 33"/>
              <a:gd name="T6" fmla="*/ 8 w 10"/>
              <a:gd name="T7" fmla="*/ 8 h 33"/>
              <a:gd name="T8" fmla="*/ 10 w 10"/>
              <a:gd name="T9" fmla="*/ 8 h 33"/>
              <a:gd name="T10" fmla="*/ 10 w 10"/>
              <a:gd name="T11" fmla="*/ 12 h 33"/>
              <a:gd name="T12" fmla="*/ 8 w 10"/>
              <a:gd name="T13" fmla="*/ 12 h 33"/>
              <a:gd name="T14" fmla="*/ 8 w 10"/>
              <a:gd name="T15" fmla="*/ 25 h 33"/>
              <a:gd name="T16" fmla="*/ 8 w 10"/>
              <a:gd name="T17" fmla="*/ 25 h 33"/>
              <a:gd name="T18" fmla="*/ 8 w 10"/>
              <a:gd name="T19" fmla="*/ 27 h 33"/>
              <a:gd name="T20" fmla="*/ 8 w 10"/>
              <a:gd name="T21" fmla="*/ 27 h 33"/>
              <a:gd name="T22" fmla="*/ 9 w 10"/>
              <a:gd name="T23" fmla="*/ 28 h 33"/>
              <a:gd name="T24" fmla="*/ 9 w 10"/>
              <a:gd name="T25" fmla="*/ 28 h 33"/>
              <a:gd name="T26" fmla="*/ 9 w 10"/>
              <a:gd name="T27" fmla="*/ 28 h 33"/>
              <a:gd name="T28" fmla="*/ 9 w 10"/>
              <a:gd name="T29" fmla="*/ 28 h 33"/>
              <a:gd name="T30" fmla="*/ 10 w 10"/>
              <a:gd name="T31" fmla="*/ 28 h 33"/>
              <a:gd name="T32" fmla="*/ 10 w 10"/>
              <a:gd name="T33" fmla="*/ 33 h 33"/>
              <a:gd name="T34" fmla="*/ 9 w 10"/>
              <a:gd name="T35" fmla="*/ 33 h 33"/>
              <a:gd name="T36" fmla="*/ 9 w 10"/>
              <a:gd name="T37" fmla="*/ 33 h 33"/>
              <a:gd name="T38" fmla="*/ 5 w 10"/>
              <a:gd name="T39" fmla="*/ 33 h 33"/>
              <a:gd name="T40" fmla="*/ 5 w 10"/>
              <a:gd name="T41" fmla="*/ 33 h 33"/>
              <a:gd name="T42" fmla="*/ 4 w 10"/>
              <a:gd name="T43" fmla="*/ 32 h 33"/>
              <a:gd name="T44" fmla="*/ 4 w 10"/>
              <a:gd name="T45" fmla="*/ 32 h 33"/>
              <a:gd name="T46" fmla="*/ 3 w 10"/>
              <a:gd name="T47" fmla="*/ 29 h 33"/>
              <a:gd name="T48" fmla="*/ 3 w 10"/>
              <a:gd name="T49" fmla="*/ 29 h 33"/>
              <a:gd name="T50" fmla="*/ 3 w 10"/>
              <a:gd name="T51" fmla="*/ 27 h 33"/>
              <a:gd name="T52" fmla="*/ 3 w 10"/>
              <a:gd name="T53" fmla="*/ 12 h 33"/>
              <a:gd name="T54" fmla="*/ 0 w 10"/>
              <a:gd name="T55" fmla="*/ 12 h 33"/>
              <a:gd name="T56" fmla="*/ 0 w 10"/>
              <a:gd name="T57" fmla="*/ 8 h 33"/>
              <a:gd name="T58" fmla="*/ 3 w 10"/>
              <a:gd name="T59" fmla="*/ 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" h="33">
                <a:moveTo>
                  <a:pt x="3" y="8"/>
                </a:moveTo>
                <a:lnTo>
                  <a:pt x="3" y="0"/>
                </a:lnTo>
                <a:lnTo>
                  <a:pt x="8" y="0"/>
                </a:lnTo>
                <a:lnTo>
                  <a:pt x="8" y="8"/>
                </a:lnTo>
                <a:lnTo>
                  <a:pt x="10" y="8"/>
                </a:lnTo>
                <a:lnTo>
                  <a:pt x="10" y="12"/>
                </a:lnTo>
                <a:lnTo>
                  <a:pt x="8" y="12"/>
                </a:lnTo>
                <a:lnTo>
                  <a:pt x="8" y="25"/>
                </a:lnTo>
                <a:lnTo>
                  <a:pt x="8" y="25"/>
                </a:lnTo>
                <a:lnTo>
                  <a:pt x="8" y="27"/>
                </a:lnTo>
                <a:lnTo>
                  <a:pt x="8" y="27"/>
                </a:lnTo>
                <a:lnTo>
                  <a:pt x="9" y="28"/>
                </a:lnTo>
                <a:lnTo>
                  <a:pt x="9" y="28"/>
                </a:lnTo>
                <a:lnTo>
                  <a:pt x="9" y="28"/>
                </a:lnTo>
                <a:lnTo>
                  <a:pt x="9" y="28"/>
                </a:lnTo>
                <a:lnTo>
                  <a:pt x="10" y="28"/>
                </a:lnTo>
                <a:lnTo>
                  <a:pt x="10" y="33"/>
                </a:lnTo>
                <a:lnTo>
                  <a:pt x="9" y="33"/>
                </a:lnTo>
                <a:lnTo>
                  <a:pt x="9" y="33"/>
                </a:lnTo>
                <a:lnTo>
                  <a:pt x="5" y="33"/>
                </a:lnTo>
                <a:lnTo>
                  <a:pt x="5" y="33"/>
                </a:lnTo>
                <a:lnTo>
                  <a:pt x="4" y="32"/>
                </a:lnTo>
                <a:lnTo>
                  <a:pt x="4" y="32"/>
                </a:lnTo>
                <a:lnTo>
                  <a:pt x="3" y="29"/>
                </a:lnTo>
                <a:lnTo>
                  <a:pt x="3" y="29"/>
                </a:lnTo>
                <a:lnTo>
                  <a:pt x="3" y="27"/>
                </a:lnTo>
                <a:lnTo>
                  <a:pt x="3" y="12"/>
                </a:lnTo>
                <a:lnTo>
                  <a:pt x="0" y="12"/>
                </a:lnTo>
                <a:lnTo>
                  <a:pt x="0" y="8"/>
                </a:lnTo>
                <a:lnTo>
                  <a:pt x="3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42" name="Freeform 1469">
            <a:extLst>
              <a:ext uri="{FF2B5EF4-FFF2-40B4-BE49-F238E27FC236}">
                <a16:creationId xmlns:a16="http://schemas.microsoft.com/office/drawing/2014/main" id="{C24C6AB5-41AD-4883-89A9-4178A7A6F59C}"/>
              </a:ext>
            </a:extLst>
          </p:cNvPr>
          <p:cNvSpPr>
            <a:spLocks noEditPoints="1"/>
          </p:cNvSpPr>
          <p:nvPr/>
        </p:nvSpPr>
        <p:spPr bwMode="auto">
          <a:xfrm>
            <a:off x="3404631" y="6224771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43" name="Freeform 1470">
            <a:extLst>
              <a:ext uri="{FF2B5EF4-FFF2-40B4-BE49-F238E27FC236}">
                <a16:creationId xmlns:a16="http://schemas.microsoft.com/office/drawing/2014/main" id="{3CCAAA15-C81E-4622-9878-ACDDD8EC88AA}"/>
              </a:ext>
            </a:extLst>
          </p:cNvPr>
          <p:cNvSpPr>
            <a:spLocks/>
          </p:cNvSpPr>
          <p:nvPr/>
        </p:nvSpPr>
        <p:spPr bwMode="auto">
          <a:xfrm>
            <a:off x="3418918" y="6240646"/>
            <a:ext cx="25400" cy="39688"/>
          </a:xfrm>
          <a:custGeom>
            <a:avLst/>
            <a:gdLst>
              <a:gd name="T0" fmla="*/ 0 w 16"/>
              <a:gd name="T1" fmla="*/ 25 h 25"/>
              <a:gd name="T2" fmla="*/ 0 w 16"/>
              <a:gd name="T3" fmla="*/ 0 h 25"/>
              <a:gd name="T4" fmla="*/ 6 w 16"/>
              <a:gd name="T5" fmla="*/ 0 h 25"/>
              <a:gd name="T6" fmla="*/ 6 w 16"/>
              <a:gd name="T7" fmla="*/ 2 h 25"/>
              <a:gd name="T8" fmla="*/ 6 w 16"/>
              <a:gd name="T9" fmla="*/ 2 h 25"/>
              <a:gd name="T10" fmla="*/ 6 w 16"/>
              <a:gd name="T11" fmla="*/ 2 h 25"/>
              <a:gd name="T12" fmla="*/ 7 w 16"/>
              <a:gd name="T13" fmla="*/ 0 h 25"/>
              <a:gd name="T14" fmla="*/ 7 w 16"/>
              <a:gd name="T15" fmla="*/ 0 h 25"/>
              <a:gd name="T16" fmla="*/ 10 w 16"/>
              <a:gd name="T17" fmla="*/ 0 h 25"/>
              <a:gd name="T18" fmla="*/ 10 w 16"/>
              <a:gd name="T19" fmla="*/ 0 h 25"/>
              <a:gd name="T20" fmla="*/ 12 w 16"/>
              <a:gd name="T21" fmla="*/ 0 h 25"/>
              <a:gd name="T22" fmla="*/ 12 w 16"/>
              <a:gd name="T23" fmla="*/ 0 h 25"/>
              <a:gd name="T24" fmla="*/ 14 w 16"/>
              <a:gd name="T25" fmla="*/ 1 h 25"/>
              <a:gd name="T26" fmla="*/ 14 w 16"/>
              <a:gd name="T27" fmla="*/ 1 h 25"/>
              <a:gd name="T28" fmla="*/ 15 w 16"/>
              <a:gd name="T29" fmla="*/ 2 h 25"/>
              <a:gd name="T30" fmla="*/ 15 w 16"/>
              <a:gd name="T31" fmla="*/ 2 h 25"/>
              <a:gd name="T32" fmla="*/ 16 w 16"/>
              <a:gd name="T33" fmla="*/ 6 h 25"/>
              <a:gd name="T34" fmla="*/ 16 w 16"/>
              <a:gd name="T35" fmla="*/ 25 h 25"/>
              <a:gd name="T36" fmla="*/ 11 w 16"/>
              <a:gd name="T37" fmla="*/ 25 h 25"/>
              <a:gd name="T38" fmla="*/ 11 w 16"/>
              <a:gd name="T39" fmla="*/ 7 h 25"/>
              <a:gd name="T40" fmla="*/ 11 w 16"/>
              <a:gd name="T41" fmla="*/ 7 h 25"/>
              <a:gd name="T42" fmla="*/ 10 w 16"/>
              <a:gd name="T43" fmla="*/ 5 h 25"/>
              <a:gd name="T44" fmla="*/ 10 w 16"/>
              <a:gd name="T45" fmla="*/ 5 h 25"/>
              <a:gd name="T46" fmla="*/ 9 w 16"/>
              <a:gd name="T47" fmla="*/ 5 h 25"/>
              <a:gd name="T48" fmla="*/ 9 w 16"/>
              <a:gd name="T49" fmla="*/ 5 h 25"/>
              <a:gd name="T50" fmla="*/ 6 w 16"/>
              <a:gd name="T51" fmla="*/ 5 h 25"/>
              <a:gd name="T52" fmla="*/ 6 w 16"/>
              <a:gd name="T53" fmla="*/ 5 h 25"/>
              <a:gd name="T54" fmla="*/ 6 w 16"/>
              <a:gd name="T55" fmla="*/ 9 h 25"/>
              <a:gd name="T56" fmla="*/ 6 w 16"/>
              <a:gd name="T57" fmla="*/ 25 h 25"/>
              <a:gd name="T58" fmla="*/ 0 w 16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5">
                <a:moveTo>
                  <a:pt x="0" y="25"/>
                </a:moveTo>
                <a:lnTo>
                  <a:pt x="0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5" y="2"/>
                </a:lnTo>
                <a:lnTo>
                  <a:pt x="15" y="2"/>
                </a:lnTo>
                <a:lnTo>
                  <a:pt x="16" y="6"/>
                </a:lnTo>
                <a:lnTo>
                  <a:pt x="16" y="25"/>
                </a:lnTo>
                <a:lnTo>
                  <a:pt x="11" y="25"/>
                </a:lnTo>
                <a:lnTo>
                  <a:pt x="11" y="7"/>
                </a:lnTo>
                <a:lnTo>
                  <a:pt x="11" y="7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6" y="5"/>
                </a:lnTo>
                <a:lnTo>
                  <a:pt x="6" y="5"/>
                </a:lnTo>
                <a:lnTo>
                  <a:pt x="6" y="9"/>
                </a:lnTo>
                <a:lnTo>
                  <a:pt x="6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44" name="Freeform 1471">
            <a:extLst>
              <a:ext uri="{FF2B5EF4-FFF2-40B4-BE49-F238E27FC236}">
                <a16:creationId xmlns:a16="http://schemas.microsoft.com/office/drawing/2014/main" id="{33FD0330-6FFA-48CB-9CB7-8B6E4878D083}"/>
              </a:ext>
            </a:extLst>
          </p:cNvPr>
          <p:cNvSpPr>
            <a:spLocks noEditPoints="1"/>
          </p:cNvSpPr>
          <p:nvPr/>
        </p:nvSpPr>
        <p:spPr bwMode="auto">
          <a:xfrm>
            <a:off x="3450668" y="6224771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45" name="Freeform 1472">
            <a:extLst>
              <a:ext uri="{FF2B5EF4-FFF2-40B4-BE49-F238E27FC236}">
                <a16:creationId xmlns:a16="http://schemas.microsoft.com/office/drawing/2014/main" id="{816D1A89-2EFC-4449-9C23-52DBBF4AB4F3}"/>
              </a:ext>
            </a:extLst>
          </p:cNvPr>
          <p:cNvSpPr>
            <a:spLocks/>
          </p:cNvSpPr>
          <p:nvPr/>
        </p:nvSpPr>
        <p:spPr bwMode="auto">
          <a:xfrm>
            <a:off x="3464956" y="6240646"/>
            <a:ext cx="25400" cy="39688"/>
          </a:xfrm>
          <a:custGeom>
            <a:avLst/>
            <a:gdLst>
              <a:gd name="T0" fmla="*/ 16 w 16"/>
              <a:gd name="T1" fmla="*/ 0 h 25"/>
              <a:gd name="T2" fmla="*/ 16 w 16"/>
              <a:gd name="T3" fmla="*/ 25 h 25"/>
              <a:gd name="T4" fmla="*/ 11 w 16"/>
              <a:gd name="T5" fmla="*/ 25 h 25"/>
              <a:gd name="T6" fmla="*/ 11 w 16"/>
              <a:gd name="T7" fmla="*/ 22 h 25"/>
              <a:gd name="T8" fmla="*/ 10 w 16"/>
              <a:gd name="T9" fmla="*/ 22 h 25"/>
              <a:gd name="T10" fmla="*/ 10 w 16"/>
              <a:gd name="T11" fmla="*/ 22 h 25"/>
              <a:gd name="T12" fmla="*/ 8 w 16"/>
              <a:gd name="T13" fmla="*/ 25 h 25"/>
              <a:gd name="T14" fmla="*/ 8 w 16"/>
              <a:gd name="T15" fmla="*/ 25 h 25"/>
              <a:gd name="T16" fmla="*/ 6 w 16"/>
              <a:gd name="T17" fmla="*/ 25 h 25"/>
              <a:gd name="T18" fmla="*/ 6 w 16"/>
              <a:gd name="T19" fmla="*/ 25 h 25"/>
              <a:gd name="T20" fmla="*/ 3 w 16"/>
              <a:gd name="T21" fmla="*/ 25 h 25"/>
              <a:gd name="T22" fmla="*/ 3 w 16"/>
              <a:gd name="T23" fmla="*/ 25 h 25"/>
              <a:gd name="T24" fmla="*/ 2 w 16"/>
              <a:gd name="T25" fmla="*/ 24 h 25"/>
              <a:gd name="T26" fmla="*/ 2 w 16"/>
              <a:gd name="T27" fmla="*/ 24 h 25"/>
              <a:gd name="T28" fmla="*/ 1 w 16"/>
              <a:gd name="T29" fmla="*/ 22 h 25"/>
              <a:gd name="T30" fmla="*/ 1 w 16"/>
              <a:gd name="T31" fmla="*/ 22 h 25"/>
              <a:gd name="T32" fmla="*/ 0 w 16"/>
              <a:gd name="T33" fmla="*/ 19 h 25"/>
              <a:gd name="T34" fmla="*/ 0 w 16"/>
              <a:gd name="T35" fmla="*/ 0 h 25"/>
              <a:gd name="T36" fmla="*/ 6 w 16"/>
              <a:gd name="T37" fmla="*/ 0 h 25"/>
              <a:gd name="T38" fmla="*/ 6 w 16"/>
              <a:gd name="T39" fmla="*/ 17 h 25"/>
              <a:gd name="T40" fmla="*/ 6 w 16"/>
              <a:gd name="T41" fmla="*/ 17 h 25"/>
              <a:gd name="T42" fmla="*/ 6 w 16"/>
              <a:gd name="T43" fmla="*/ 20 h 25"/>
              <a:gd name="T44" fmla="*/ 6 w 16"/>
              <a:gd name="T45" fmla="*/ 20 h 25"/>
              <a:gd name="T46" fmla="*/ 8 w 16"/>
              <a:gd name="T47" fmla="*/ 20 h 25"/>
              <a:gd name="T48" fmla="*/ 8 w 16"/>
              <a:gd name="T49" fmla="*/ 20 h 25"/>
              <a:gd name="T50" fmla="*/ 10 w 16"/>
              <a:gd name="T51" fmla="*/ 20 h 25"/>
              <a:gd name="T52" fmla="*/ 10 w 16"/>
              <a:gd name="T53" fmla="*/ 20 h 25"/>
              <a:gd name="T54" fmla="*/ 11 w 16"/>
              <a:gd name="T55" fmla="*/ 17 h 25"/>
              <a:gd name="T56" fmla="*/ 11 w 16"/>
              <a:gd name="T57" fmla="*/ 0 h 25"/>
              <a:gd name="T58" fmla="*/ 16 w 16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5">
                <a:moveTo>
                  <a:pt x="16" y="0"/>
                </a:moveTo>
                <a:lnTo>
                  <a:pt x="16" y="25"/>
                </a:lnTo>
                <a:lnTo>
                  <a:pt x="11" y="25"/>
                </a:lnTo>
                <a:lnTo>
                  <a:pt x="11" y="22"/>
                </a:lnTo>
                <a:lnTo>
                  <a:pt x="10" y="22"/>
                </a:lnTo>
                <a:lnTo>
                  <a:pt x="10" y="22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5"/>
                </a:lnTo>
                <a:lnTo>
                  <a:pt x="3" y="25"/>
                </a:lnTo>
                <a:lnTo>
                  <a:pt x="3" y="25"/>
                </a:lnTo>
                <a:lnTo>
                  <a:pt x="2" y="24"/>
                </a:lnTo>
                <a:lnTo>
                  <a:pt x="2" y="24"/>
                </a:lnTo>
                <a:lnTo>
                  <a:pt x="1" y="22"/>
                </a:lnTo>
                <a:lnTo>
                  <a:pt x="1" y="22"/>
                </a:lnTo>
                <a:lnTo>
                  <a:pt x="0" y="19"/>
                </a:lnTo>
                <a:lnTo>
                  <a:pt x="0" y="0"/>
                </a:lnTo>
                <a:lnTo>
                  <a:pt x="6" y="0"/>
                </a:lnTo>
                <a:lnTo>
                  <a:pt x="6" y="17"/>
                </a:lnTo>
                <a:lnTo>
                  <a:pt x="6" y="17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1" y="17"/>
                </a:lnTo>
                <a:lnTo>
                  <a:pt x="11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46" name="Freeform 1473">
            <a:extLst>
              <a:ext uri="{FF2B5EF4-FFF2-40B4-BE49-F238E27FC236}">
                <a16:creationId xmlns:a16="http://schemas.microsoft.com/office/drawing/2014/main" id="{7BBA4FDD-D36D-43AE-B53A-92667B559E37}"/>
              </a:ext>
            </a:extLst>
          </p:cNvPr>
          <p:cNvSpPr>
            <a:spLocks/>
          </p:cNvSpPr>
          <p:nvPr/>
        </p:nvSpPr>
        <p:spPr bwMode="auto">
          <a:xfrm>
            <a:off x="3496706" y="6240646"/>
            <a:ext cx="39688" cy="39688"/>
          </a:xfrm>
          <a:custGeom>
            <a:avLst/>
            <a:gdLst>
              <a:gd name="T0" fmla="*/ 0 w 25"/>
              <a:gd name="T1" fmla="*/ 25 h 25"/>
              <a:gd name="T2" fmla="*/ 0 w 25"/>
              <a:gd name="T3" fmla="*/ 0 h 25"/>
              <a:gd name="T4" fmla="*/ 5 w 25"/>
              <a:gd name="T5" fmla="*/ 0 h 25"/>
              <a:gd name="T6" fmla="*/ 5 w 25"/>
              <a:gd name="T7" fmla="*/ 2 h 25"/>
              <a:gd name="T8" fmla="*/ 5 w 25"/>
              <a:gd name="T9" fmla="*/ 2 h 25"/>
              <a:gd name="T10" fmla="*/ 5 w 25"/>
              <a:gd name="T11" fmla="*/ 2 h 25"/>
              <a:gd name="T12" fmla="*/ 7 w 25"/>
              <a:gd name="T13" fmla="*/ 0 h 25"/>
              <a:gd name="T14" fmla="*/ 7 w 25"/>
              <a:gd name="T15" fmla="*/ 0 h 25"/>
              <a:gd name="T16" fmla="*/ 10 w 25"/>
              <a:gd name="T17" fmla="*/ 0 h 25"/>
              <a:gd name="T18" fmla="*/ 10 w 25"/>
              <a:gd name="T19" fmla="*/ 0 h 25"/>
              <a:gd name="T20" fmla="*/ 12 w 25"/>
              <a:gd name="T21" fmla="*/ 0 h 25"/>
              <a:gd name="T22" fmla="*/ 12 w 25"/>
              <a:gd name="T23" fmla="*/ 0 h 25"/>
              <a:gd name="T24" fmla="*/ 15 w 25"/>
              <a:gd name="T25" fmla="*/ 2 h 25"/>
              <a:gd name="T26" fmla="*/ 15 w 25"/>
              <a:gd name="T27" fmla="*/ 2 h 25"/>
              <a:gd name="T28" fmla="*/ 16 w 25"/>
              <a:gd name="T29" fmla="*/ 0 h 25"/>
              <a:gd name="T30" fmla="*/ 16 w 25"/>
              <a:gd name="T31" fmla="*/ 0 h 25"/>
              <a:gd name="T32" fmla="*/ 20 w 25"/>
              <a:gd name="T33" fmla="*/ 0 h 25"/>
              <a:gd name="T34" fmla="*/ 20 w 25"/>
              <a:gd name="T35" fmla="*/ 0 h 25"/>
              <a:gd name="T36" fmla="*/ 21 w 25"/>
              <a:gd name="T37" fmla="*/ 0 h 25"/>
              <a:gd name="T38" fmla="*/ 21 w 25"/>
              <a:gd name="T39" fmla="*/ 0 h 25"/>
              <a:gd name="T40" fmla="*/ 24 w 25"/>
              <a:gd name="T41" fmla="*/ 1 h 25"/>
              <a:gd name="T42" fmla="*/ 24 w 25"/>
              <a:gd name="T43" fmla="*/ 1 h 25"/>
              <a:gd name="T44" fmla="*/ 25 w 25"/>
              <a:gd name="T45" fmla="*/ 2 h 25"/>
              <a:gd name="T46" fmla="*/ 25 w 25"/>
              <a:gd name="T47" fmla="*/ 2 h 25"/>
              <a:gd name="T48" fmla="*/ 25 w 25"/>
              <a:gd name="T49" fmla="*/ 6 h 25"/>
              <a:gd name="T50" fmla="*/ 25 w 25"/>
              <a:gd name="T51" fmla="*/ 25 h 25"/>
              <a:gd name="T52" fmla="*/ 20 w 25"/>
              <a:gd name="T53" fmla="*/ 25 h 25"/>
              <a:gd name="T54" fmla="*/ 20 w 25"/>
              <a:gd name="T55" fmla="*/ 7 h 25"/>
              <a:gd name="T56" fmla="*/ 20 w 25"/>
              <a:gd name="T57" fmla="*/ 7 h 25"/>
              <a:gd name="T58" fmla="*/ 20 w 25"/>
              <a:gd name="T59" fmla="*/ 5 h 25"/>
              <a:gd name="T60" fmla="*/ 20 w 25"/>
              <a:gd name="T61" fmla="*/ 5 h 25"/>
              <a:gd name="T62" fmla="*/ 17 w 25"/>
              <a:gd name="T63" fmla="*/ 5 h 25"/>
              <a:gd name="T64" fmla="*/ 17 w 25"/>
              <a:gd name="T65" fmla="*/ 5 h 25"/>
              <a:gd name="T66" fmla="*/ 16 w 25"/>
              <a:gd name="T67" fmla="*/ 5 h 25"/>
              <a:gd name="T68" fmla="*/ 16 w 25"/>
              <a:gd name="T69" fmla="*/ 5 h 25"/>
              <a:gd name="T70" fmla="*/ 15 w 25"/>
              <a:gd name="T71" fmla="*/ 9 h 25"/>
              <a:gd name="T72" fmla="*/ 15 w 25"/>
              <a:gd name="T73" fmla="*/ 25 h 25"/>
              <a:gd name="T74" fmla="*/ 10 w 25"/>
              <a:gd name="T75" fmla="*/ 25 h 25"/>
              <a:gd name="T76" fmla="*/ 10 w 25"/>
              <a:gd name="T77" fmla="*/ 7 h 25"/>
              <a:gd name="T78" fmla="*/ 10 w 25"/>
              <a:gd name="T79" fmla="*/ 7 h 25"/>
              <a:gd name="T80" fmla="*/ 10 w 25"/>
              <a:gd name="T81" fmla="*/ 5 h 25"/>
              <a:gd name="T82" fmla="*/ 10 w 25"/>
              <a:gd name="T83" fmla="*/ 5 h 25"/>
              <a:gd name="T84" fmla="*/ 7 w 25"/>
              <a:gd name="T85" fmla="*/ 5 h 25"/>
              <a:gd name="T86" fmla="*/ 7 w 25"/>
              <a:gd name="T87" fmla="*/ 5 h 25"/>
              <a:gd name="T88" fmla="*/ 6 w 25"/>
              <a:gd name="T89" fmla="*/ 5 h 25"/>
              <a:gd name="T90" fmla="*/ 6 w 25"/>
              <a:gd name="T91" fmla="*/ 5 h 25"/>
              <a:gd name="T92" fmla="*/ 5 w 25"/>
              <a:gd name="T93" fmla="*/ 9 h 25"/>
              <a:gd name="T94" fmla="*/ 5 w 25"/>
              <a:gd name="T95" fmla="*/ 25 h 25"/>
              <a:gd name="T96" fmla="*/ 0 w 25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5" y="2"/>
                </a:lnTo>
                <a:lnTo>
                  <a:pt x="15" y="2"/>
                </a:lnTo>
                <a:lnTo>
                  <a:pt x="16" y="0"/>
                </a:lnTo>
                <a:lnTo>
                  <a:pt x="16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4" y="1"/>
                </a:lnTo>
                <a:lnTo>
                  <a:pt x="24" y="1"/>
                </a:lnTo>
                <a:lnTo>
                  <a:pt x="25" y="2"/>
                </a:lnTo>
                <a:lnTo>
                  <a:pt x="25" y="2"/>
                </a:lnTo>
                <a:lnTo>
                  <a:pt x="25" y="6"/>
                </a:lnTo>
                <a:lnTo>
                  <a:pt x="25" y="25"/>
                </a:lnTo>
                <a:lnTo>
                  <a:pt x="20" y="25"/>
                </a:lnTo>
                <a:lnTo>
                  <a:pt x="20" y="7"/>
                </a:lnTo>
                <a:lnTo>
                  <a:pt x="20" y="7"/>
                </a:lnTo>
                <a:lnTo>
                  <a:pt x="20" y="5"/>
                </a:lnTo>
                <a:lnTo>
                  <a:pt x="20" y="5"/>
                </a:lnTo>
                <a:lnTo>
                  <a:pt x="17" y="5"/>
                </a:lnTo>
                <a:lnTo>
                  <a:pt x="17" y="5"/>
                </a:lnTo>
                <a:lnTo>
                  <a:pt x="16" y="5"/>
                </a:lnTo>
                <a:lnTo>
                  <a:pt x="16" y="5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47" name="Freeform 1474">
            <a:extLst>
              <a:ext uri="{FF2B5EF4-FFF2-40B4-BE49-F238E27FC236}">
                <a16:creationId xmlns:a16="http://schemas.microsoft.com/office/drawing/2014/main" id="{2050102A-2130-4A68-80F3-C3EF91867591}"/>
              </a:ext>
            </a:extLst>
          </p:cNvPr>
          <p:cNvSpPr>
            <a:spLocks/>
          </p:cNvSpPr>
          <p:nvPr/>
        </p:nvSpPr>
        <p:spPr bwMode="auto">
          <a:xfrm>
            <a:off x="3679268" y="5712009"/>
            <a:ext cx="28575" cy="57150"/>
          </a:xfrm>
          <a:custGeom>
            <a:avLst/>
            <a:gdLst>
              <a:gd name="T0" fmla="*/ 0 w 18"/>
              <a:gd name="T1" fmla="*/ 36 h 36"/>
              <a:gd name="T2" fmla="*/ 0 w 18"/>
              <a:gd name="T3" fmla="*/ 0 h 36"/>
              <a:gd name="T4" fmla="*/ 5 w 18"/>
              <a:gd name="T5" fmla="*/ 0 h 36"/>
              <a:gd name="T6" fmla="*/ 13 w 18"/>
              <a:gd name="T7" fmla="*/ 21 h 36"/>
              <a:gd name="T8" fmla="*/ 13 w 18"/>
              <a:gd name="T9" fmla="*/ 21 h 36"/>
              <a:gd name="T10" fmla="*/ 13 w 18"/>
              <a:gd name="T11" fmla="*/ 0 h 36"/>
              <a:gd name="T12" fmla="*/ 18 w 18"/>
              <a:gd name="T13" fmla="*/ 0 h 36"/>
              <a:gd name="T14" fmla="*/ 18 w 18"/>
              <a:gd name="T15" fmla="*/ 36 h 36"/>
              <a:gd name="T16" fmla="*/ 13 w 18"/>
              <a:gd name="T17" fmla="*/ 36 h 36"/>
              <a:gd name="T18" fmla="*/ 5 w 18"/>
              <a:gd name="T19" fmla="*/ 14 h 36"/>
              <a:gd name="T20" fmla="*/ 5 w 18"/>
              <a:gd name="T21" fmla="*/ 14 h 36"/>
              <a:gd name="T22" fmla="*/ 5 w 18"/>
              <a:gd name="T23" fmla="*/ 36 h 36"/>
              <a:gd name="T24" fmla="*/ 0 w 18"/>
              <a:gd name="T25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" h="36">
                <a:moveTo>
                  <a:pt x="0" y="36"/>
                </a:moveTo>
                <a:lnTo>
                  <a:pt x="0" y="0"/>
                </a:lnTo>
                <a:lnTo>
                  <a:pt x="5" y="0"/>
                </a:lnTo>
                <a:lnTo>
                  <a:pt x="13" y="21"/>
                </a:lnTo>
                <a:lnTo>
                  <a:pt x="13" y="21"/>
                </a:lnTo>
                <a:lnTo>
                  <a:pt x="13" y="0"/>
                </a:lnTo>
                <a:lnTo>
                  <a:pt x="18" y="0"/>
                </a:lnTo>
                <a:lnTo>
                  <a:pt x="18" y="36"/>
                </a:lnTo>
                <a:lnTo>
                  <a:pt x="13" y="36"/>
                </a:lnTo>
                <a:lnTo>
                  <a:pt x="5" y="14"/>
                </a:lnTo>
                <a:lnTo>
                  <a:pt x="5" y="14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48" name="Freeform 1475">
            <a:extLst>
              <a:ext uri="{FF2B5EF4-FFF2-40B4-BE49-F238E27FC236}">
                <a16:creationId xmlns:a16="http://schemas.microsoft.com/office/drawing/2014/main" id="{C9344EB6-C9A6-4707-B6A2-2BE0A7FC5911}"/>
              </a:ext>
            </a:extLst>
          </p:cNvPr>
          <p:cNvSpPr>
            <a:spLocks noEditPoints="1"/>
          </p:cNvSpPr>
          <p:nvPr/>
        </p:nvSpPr>
        <p:spPr bwMode="auto">
          <a:xfrm>
            <a:off x="3714193" y="5727884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9 h 26"/>
              <a:gd name="T6" fmla="*/ 5 w 15"/>
              <a:gd name="T7" fmla="*/ 19 h 26"/>
              <a:gd name="T8" fmla="*/ 6 w 15"/>
              <a:gd name="T9" fmla="*/ 20 h 26"/>
              <a:gd name="T10" fmla="*/ 6 w 15"/>
              <a:gd name="T11" fmla="*/ 20 h 26"/>
              <a:gd name="T12" fmla="*/ 7 w 15"/>
              <a:gd name="T13" fmla="*/ 21 h 26"/>
              <a:gd name="T14" fmla="*/ 7 w 15"/>
              <a:gd name="T15" fmla="*/ 21 h 26"/>
              <a:gd name="T16" fmla="*/ 10 w 15"/>
              <a:gd name="T17" fmla="*/ 20 h 26"/>
              <a:gd name="T18" fmla="*/ 10 w 15"/>
              <a:gd name="T19" fmla="*/ 20 h 26"/>
              <a:gd name="T20" fmla="*/ 10 w 15"/>
              <a:gd name="T21" fmla="*/ 19 h 26"/>
              <a:gd name="T22" fmla="*/ 15 w 15"/>
              <a:gd name="T23" fmla="*/ 19 h 26"/>
              <a:gd name="T24" fmla="*/ 15 w 15"/>
              <a:gd name="T25" fmla="*/ 19 h 26"/>
              <a:gd name="T26" fmla="*/ 15 w 15"/>
              <a:gd name="T27" fmla="*/ 21 h 26"/>
              <a:gd name="T28" fmla="*/ 13 w 15"/>
              <a:gd name="T29" fmla="*/ 24 h 26"/>
              <a:gd name="T30" fmla="*/ 13 w 15"/>
              <a:gd name="T31" fmla="*/ 24 h 26"/>
              <a:gd name="T32" fmla="*/ 11 w 15"/>
              <a:gd name="T33" fmla="*/ 25 h 26"/>
              <a:gd name="T34" fmla="*/ 11 w 15"/>
              <a:gd name="T35" fmla="*/ 25 h 26"/>
              <a:gd name="T36" fmla="*/ 7 w 15"/>
              <a:gd name="T37" fmla="*/ 26 h 26"/>
              <a:gd name="T38" fmla="*/ 7 w 15"/>
              <a:gd name="T39" fmla="*/ 26 h 26"/>
              <a:gd name="T40" fmla="*/ 3 w 15"/>
              <a:gd name="T41" fmla="*/ 25 h 26"/>
              <a:gd name="T42" fmla="*/ 3 w 15"/>
              <a:gd name="T43" fmla="*/ 25 h 26"/>
              <a:gd name="T44" fmla="*/ 1 w 15"/>
              <a:gd name="T45" fmla="*/ 23 h 26"/>
              <a:gd name="T46" fmla="*/ 1 w 15"/>
              <a:gd name="T47" fmla="*/ 23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8 h 26"/>
              <a:gd name="T54" fmla="*/ 0 w 15"/>
              <a:gd name="T55" fmla="*/ 9 h 26"/>
              <a:gd name="T56" fmla="*/ 0 w 15"/>
              <a:gd name="T57" fmla="*/ 9 h 26"/>
              <a:gd name="T58" fmla="*/ 0 w 15"/>
              <a:gd name="T59" fmla="*/ 6 h 26"/>
              <a:gd name="T60" fmla="*/ 0 w 15"/>
              <a:gd name="T61" fmla="*/ 6 h 26"/>
              <a:gd name="T62" fmla="*/ 1 w 15"/>
              <a:gd name="T63" fmla="*/ 4 h 26"/>
              <a:gd name="T64" fmla="*/ 1 w 15"/>
              <a:gd name="T65" fmla="*/ 4 h 26"/>
              <a:gd name="T66" fmla="*/ 3 w 15"/>
              <a:gd name="T67" fmla="*/ 1 h 26"/>
              <a:gd name="T68" fmla="*/ 3 w 15"/>
              <a:gd name="T69" fmla="*/ 1 h 26"/>
              <a:gd name="T70" fmla="*/ 7 w 15"/>
              <a:gd name="T71" fmla="*/ 0 h 26"/>
              <a:gd name="T72" fmla="*/ 7 w 15"/>
              <a:gd name="T73" fmla="*/ 0 h 26"/>
              <a:gd name="T74" fmla="*/ 11 w 15"/>
              <a:gd name="T75" fmla="*/ 1 h 26"/>
              <a:gd name="T76" fmla="*/ 11 w 15"/>
              <a:gd name="T77" fmla="*/ 1 h 26"/>
              <a:gd name="T78" fmla="*/ 13 w 15"/>
              <a:gd name="T79" fmla="*/ 3 h 26"/>
              <a:gd name="T80" fmla="*/ 13 w 15"/>
              <a:gd name="T81" fmla="*/ 3 h 26"/>
              <a:gd name="T82" fmla="*/ 15 w 15"/>
              <a:gd name="T83" fmla="*/ 5 h 26"/>
              <a:gd name="T84" fmla="*/ 15 w 15"/>
              <a:gd name="T85" fmla="*/ 8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8 h 26"/>
              <a:gd name="T94" fmla="*/ 10 w 15"/>
              <a:gd name="T95" fmla="*/ 8 h 26"/>
              <a:gd name="T96" fmla="*/ 10 w 15"/>
              <a:gd name="T97" fmla="*/ 6 h 26"/>
              <a:gd name="T98" fmla="*/ 10 w 15"/>
              <a:gd name="T99" fmla="*/ 6 h 26"/>
              <a:gd name="T100" fmla="*/ 7 w 15"/>
              <a:gd name="T101" fmla="*/ 5 h 26"/>
              <a:gd name="T102" fmla="*/ 7 w 15"/>
              <a:gd name="T103" fmla="*/ 5 h 26"/>
              <a:gd name="T104" fmla="*/ 6 w 15"/>
              <a:gd name="T105" fmla="*/ 6 h 26"/>
              <a:gd name="T106" fmla="*/ 6 w 15"/>
              <a:gd name="T107" fmla="*/ 6 h 26"/>
              <a:gd name="T108" fmla="*/ 5 w 15"/>
              <a:gd name="T109" fmla="*/ 8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9"/>
                </a:lnTo>
                <a:lnTo>
                  <a:pt x="5" y="19"/>
                </a:lnTo>
                <a:lnTo>
                  <a:pt x="6" y="20"/>
                </a:lnTo>
                <a:lnTo>
                  <a:pt x="6" y="20"/>
                </a:lnTo>
                <a:lnTo>
                  <a:pt x="7" y="21"/>
                </a:lnTo>
                <a:lnTo>
                  <a:pt x="7" y="21"/>
                </a:lnTo>
                <a:lnTo>
                  <a:pt x="10" y="20"/>
                </a:lnTo>
                <a:lnTo>
                  <a:pt x="10" y="20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5" y="21"/>
                </a:lnTo>
                <a:lnTo>
                  <a:pt x="13" y="24"/>
                </a:lnTo>
                <a:lnTo>
                  <a:pt x="13" y="24"/>
                </a:lnTo>
                <a:lnTo>
                  <a:pt x="11" y="25"/>
                </a:lnTo>
                <a:lnTo>
                  <a:pt x="11" y="25"/>
                </a:lnTo>
                <a:lnTo>
                  <a:pt x="7" y="26"/>
                </a:lnTo>
                <a:lnTo>
                  <a:pt x="7" y="26"/>
                </a:lnTo>
                <a:lnTo>
                  <a:pt x="3" y="25"/>
                </a:lnTo>
                <a:lnTo>
                  <a:pt x="3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3" y="1"/>
                </a:lnTo>
                <a:lnTo>
                  <a:pt x="3" y="1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3" y="3"/>
                </a:lnTo>
                <a:lnTo>
                  <a:pt x="13" y="3"/>
                </a:lnTo>
                <a:lnTo>
                  <a:pt x="15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49" name="Freeform 1476">
            <a:extLst>
              <a:ext uri="{FF2B5EF4-FFF2-40B4-BE49-F238E27FC236}">
                <a16:creationId xmlns:a16="http://schemas.microsoft.com/office/drawing/2014/main" id="{85BFD2C7-530F-4103-A484-4037128F5DA8}"/>
              </a:ext>
            </a:extLst>
          </p:cNvPr>
          <p:cNvSpPr>
            <a:spLocks noEditPoints="1"/>
          </p:cNvSpPr>
          <p:nvPr/>
        </p:nvSpPr>
        <p:spPr bwMode="auto">
          <a:xfrm>
            <a:off x="3742768" y="5727884"/>
            <a:ext cx="23813" cy="41275"/>
          </a:xfrm>
          <a:custGeom>
            <a:avLst/>
            <a:gdLst>
              <a:gd name="T0" fmla="*/ 0 w 15"/>
              <a:gd name="T1" fmla="*/ 9 h 26"/>
              <a:gd name="T2" fmla="*/ 0 w 15"/>
              <a:gd name="T3" fmla="*/ 9 h 26"/>
              <a:gd name="T4" fmla="*/ 0 w 15"/>
              <a:gd name="T5" fmla="*/ 6 h 26"/>
              <a:gd name="T6" fmla="*/ 0 w 15"/>
              <a:gd name="T7" fmla="*/ 6 h 26"/>
              <a:gd name="T8" fmla="*/ 2 w 15"/>
              <a:gd name="T9" fmla="*/ 4 h 26"/>
              <a:gd name="T10" fmla="*/ 2 w 15"/>
              <a:gd name="T11" fmla="*/ 4 h 26"/>
              <a:gd name="T12" fmla="*/ 4 w 15"/>
              <a:gd name="T13" fmla="*/ 1 h 26"/>
              <a:gd name="T14" fmla="*/ 4 w 15"/>
              <a:gd name="T15" fmla="*/ 1 h 26"/>
              <a:gd name="T16" fmla="*/ 8 w 15"/>
              <a:gd name="T17" fmla="*/ 0 h 26"/>
              <a:gd name="T18" fmla="*/ 8 w 15"/>
              <a:gd name="T19" fmla="*/ 0 h 26"/>
              <a:gd name="T20" fmla="*/ 12 w 15"/>
              <a:gd name="T21" fmla="*/ 1 h 26"/>
              <a:gd name="T22" fmla="*/ 12 w 15"/>
              <a:gd name="T23" fmla="*/ 1 h 26"/>
              <a:gd name="T24" fmla="*/ 14 w 15"/>
              <a:gd name="T25" fmla="*/ 4 h 26"/>
              <a:gd name="T26" fmla="*/ 14 w 15"/>
              <a:gd name="T27" fmla="*/ 4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9 h 26"/>
              <a:gd name="T34" fmla="*/ 15 w 15"/>
              <a:gd name="T35" fmla="*/ 18 h 26"/>
              <a:gd name="T36" fmla="*/ 15 w 15"/>
              <a:gd name="T37" fmla="*/ 18 h 26"/>
              <a:gd name="T38" fmla="*/ 15 w 15"/>
              <a:gd name="T39" fmla="*/ 20 h 26"/>
              <a:gd name="T40" fmla="*/ 15 w 15"/>
              <a:gd name="T41" fmla="*/ 20 h 26"/>
              <a:gd name="T42" fmla="*/ 14 w 15"/>
              <a:gd name="T43" fmla="*/ 23 h 26"/>
              <a:gd name="T44" fmla="*/ 14 w 15"/>
              <a:gd name="T45" fmla="*/ 23 h 26"/>
              <a:gd name="T46" fmla="*/ 12 w 15"/>
              <a:gd name="T47" fmla="*/ 25 h 26"/>
              <a:gd name="T48" fmla="*/ 12 w 15"/>
              <a:gd name="T49" fmla="*/ 25 h 26"/>
              <a:gd name="T50" fmla="*/ 8 w 15"/>
              <a:gd name="T51" fmla="*/ 26 h 26"/>
              <a:gd name="T52" fmla="*/ 8 w 15"/>
              <a:gd name="T53" fmla="*/ 26 h 26"/>
              <a:gd name="T54" fmla="*/ 4 w 15"/>
              <a:gd name="T55" fmla="*/ 25 h 26"/>
              <a:gd name="T56" fmla="*/ 4 w 15"/>
              <a:gd name="T57" fmla="*/ 25 h 26"/>
              <a:gd name="T58" fmla="*/ 2 w 15"/>
              <a:gd name="T59" fmla="*/ 23 h 26"/>
              <a:gd name="T60" fmla="*/ 2 w 15"/>
              <a:gd name="T61" fmla="*/ 23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8 h 26"/>
              <a:gd name="T68" fmla="*/ 0 w 15"/>
              <a:gd name="T69" fmla="*/ 9 h 26"/>
              <a:gd name="T70" fmla="*/ 5 w 15"/>
              <a:gd name="T71" fmla="*/ 18 h 26"/>
              <a:gd name="T72" fmla="*/ 5 w 15"/>
              <a:gd name="T73" fmla="*/ 18 h 26"/>
              <a:gd name="T74" fmla="*/ 7 w 15"/>
              <a:gd name="T75" fmla="*/ 20 h 26"/>
              <a:gd name="T76" fmla="*/ 7 w 15"/>
              <a:gd name="T77" fmla="*/ 20 h 26"/>
              <a:gd name="T78" fmla="*/ 8 w 15"/>
              <a:gd name="T79" fmla="*/ 21 h 26"/>
              <a:gd name="T80" fmla="*/ 8 w 15"/>
              <a:gd name="T81" fmla="*/ 21 h 26"/>
              <a:gd name="T82" fmla="*/ 10 w 15"/>
              <a:gd name="T83" fmla="*/ 20 h 26"/>
              <a:gd name="T84" fmla="*/ 10 w 15"/>
              <a:gd name="T85" fmla="*/ 20 h 26"/>
              <a:gd name="T86" fmla="*/ 10 w 15"/>
              <a:gd name="T87" fmla="*/ 18 h 26"/>
              <a:gd name="T88" fmla="*/ 10 w 15"/>
              <a:gd name="T89" fmla="*/ 8 h 26"/>
              <a:gd name="T90" fmla="*/ 10 w 15"/>
              <a:gd name="T91" fmla="*/ 8 h 26"/>
              <a:gd name="T92" fmla="*/ 10 w 15"/>
              <a:gd name="T93" fmla="*/ 6 h 26"/>
              <a:gd name="T94" fmla="*/ 10 w 15"/>
              <a:gd name="T95" fmla="*/ 6 h 26"/>
              <a:gd name="T96" fmla="*/ 8 w 15"/>
              <a:gd name="T97" fmla="*/ 5 h 26"/>
              <a:gd name="T98" fmla="*/ 8 w 15"/>
              <a:gd name="T99" fmla="*/ 5 h 26"/>
              <a:gd name="T100" fmla="*/ 7 w 15"/>
              <a:gd name="T101" fmla="*/ 6 h 26"/>
              <a:gd name="T102" fmla="*/ 7 w 15"/>
              <a:gd name="T103" fmla="*/ 6 h 26"/>
              <a:gd name="T104" fmla="*/ 5 w 15"/>
              <a:gd name="T105" fmla="*/ 8 h 26"/>
              <a:gd name="T106" fmla="*/ 5 w 15"/>
              <a:gd name="T107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2" y="1"/>
                </a:lnTo>
                <a:lnTo>
                  <a:pt x="12" y="1"/>
                </a:lnTo>
                <a:lnTo>
                  <a:pt x="14" y="4"/>
                </a:lnTo>
                <a:lnTo>
                  <a:pt x="14" y="4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18"/>
                </a:lnTo>
                <a:lnTo>
                  <a:pt x="15" y="18"/>
                </a:lnTo>
                <a:lnTo>
                  <a:pt x="15" y="20"/>
                </a:lnTo>
                <a:lnTo>
                  <a:pt x="15" y="20"/>
                </a:lnTo>
                <a:lnTo>
                  <a:pt x="14" y="23"/>
                </a:lnTo>
                <a:lnTo>
                  <a:pt x="14" y="23"/>
                </a:lnTo>
                <a:lnTo>
                  <a:pt x="12" y="25"/>
                </a:lnTo>
                <a:lnTo>
                  <a:pt x="12" y="25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2" y="23"/>
                </a:lnTo>
                <a:lnTo>
                  <a:pt x="2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close/>
                <a:moveTo>
                  <a:pt x="5" y="18"/>
                </a:move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8" y="21"/>
                </a:ln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50" name="Freeform 1477">
            <a:extLst>
              <a:ext uri="{FF2B5EF4-FFF2-40B4-BE49-F238E27FC236}">
                <a16:creationId xmlns:a16="http://schemas.microsoft.com/office/drawing/2014/main" id="{77C1390D-FB9D-429E-B623-B48F3F29BBC2}"/>
              </a:ext>
            </a:extLst>
          </p:cNvPr>
          <p:cNvSpPr>
            <a:spLocks noEditPoints="1"/>
          </p:cNvSpPr>
          <p:nvPr/>
        </p:nvSpPr>
        <p:spPr bwMode="auto">
          <a:xfrm>
            <a:off x="3772931" y="5712009"/>
            <a:ext cx="23813" cy="57150"/>
          </a:xfrm>
          <a:custGeom>
            <a:avLst/>
            <a:gdLst>
              <a:gd name="T0" fmla="*/ 10 w 15"/>
              <a:gd name="T1" fmla="*/ 36 h 36"/>
              <a:gd name="T2" fmla="*/ 10 w 15"/>
              <a:gd name="T3" fmla="*/ 34 h 36"/>
              <a:gd name="T4" fmla="*/ 10 w 15"/>
              <a:gd name="T5" fmla="*/ 34 h 36"/>
              <a:gd name="T6" fmla="*/ 10 w 15"/>
              <a:gd name="T7" fmla="*/ 35 h 36"/>
              <a:gd name="T8" fmla="*/ 10 w 15"/>
              <a:gd name="T9" fmla="*/ 35 h 36"/>
              <a:gd name="T10" fmla="*/ 9 w 15"/>
              <a:gd name="T11" fmla="*/ 35 h 36"/>
              <a:gd name="T12" fmla="*/ 9 w 15"/>
              <a:gd name="T13" fmla="*/ 35 h 36"/>
              <a:gd name="T14" fmla="*/ 8 w 15"/>
              <a:gd name="T15" fmla="*/ 36 h 36"/>
              <a:gd name="T16" fmla="*/ 8 w 15"/>
              <a:gd name="T17" fmla="*/ 36 h 36"/>
              <a:gd name="T18" fmla="*/ 5 w 15"/>
              <a:gd name="T19" fmla="*/ 36 h 36"/>
              <a:gd name="T20" fmla="*/ 5 w 15"/>
              <a:gd name="T21" fmla="*/ 36 h 36"/>
              <a:gd name="T22" fmla="*/ 3 w 15"/>
              <a:gd name="T23" fmla="*/ 35 h 36"/>
              <a:gd name="T24" fmla="*/ 1 w 15"/>
              <a:gd name="T25" fmla="*/ 34 h 36"/>
              <a:gd name="T26" fmla="*/ 1 w 15"/>
              <a:gd name="T27" fmla="*/ 34 h 36"/>
              <a:gd name="T28" fmla="*/ 0 w 15"/>
              <a:gd name="T29" fmla="*/ 31 h 36"/>
              <a:gd name="T30" fmla="*/ 0 w 15"/>
              <a:gd name="T31" fmla="*/ 31 h 36"/>
              <a:gd name="T32" fmla="*/ 0 w 15"/>
              <a:gd name="T33" fmla="*/ 29 h 36"/>
              <a:gd name="T34" fmla="*/ 0 w 15"/>
              <a:gd name="T35" fmla="*/ 19 h 36"/>
              <a:gd name="T36" fmla="*/ 0 w 15"/>
              <a:gd name="T37" fmla="*/ 19 h 36"/>
              <a:gd name="T38" fmla="*/ 0 w 15"/>
              <a:gd name="T39" fmla="*/ 15 h 36"/>
              <a:gd name="T40" fmla="*/ 0 w 15"/>
              <a:gd name="T41" fmla="*/ 15 h 36"/>
              <a:gd name="T42" fmla="*/ 1 w 15"/>
              <a:gd name="T43" fmla="*/ 13 h 36"/>
              <a:gd name="T44" fmla="*/ 3 w 15"/>
              <a:gd name="T45" fmla="*/ 11 h 36"/>
              <a:gd name="T46" fmla="*/ 3 w 15"/>
              <a:gd name="T47" fmla="*/ 11 h 36"/>
              <a:gd name="T48" fmla="*/ 5 w 15"/>
              <a:gd name="T49" fmla="*/ 10 h 36"/>
              <a:gd name="T50" fmla="*/ 5 w 15"/>
              <a:gd name="T51" fmla="*/ 10 h 36"/>
              <a:gd name="T52" fmla="*/ 9 w 15"/>
              <a:gd name="T53" fmla="*/ 11 h 36"/>
              <a:gd name="T54" fmla="*/ 9 w 15"/>
              <a:gd name="T55" fmla="*/ 11 h 36"/>
              <a:gd name="T56" fmla="*/ 10 w 15"/>
              <a:gd name="T57" fmla="*/ 13 h 36"/>
              <a:gd name="T58" fmla="*/ 10 w 15"/>
              <a:gd name="T59" fmla="*/ 13 h 36"/>
              <a:gd name="T60" fmla="*/ 10 w 15"/>
              <a:gd name="T61" fmla="*/ 0 h 36"/>
              <a:gd name="T62" fmla="*/ 15 w 15"/>
              <a:gd name="T63" fmla="*/ 0 h 36"/>
              <a:gd name="T64" fmla="*/ 15 w 15"/>
              <a:gd name="T65" fmla="*/ 36 h 36"/>
              <a:gd name="T66" fmla="*/ 10 w 15"/>
              <a:gd name="T67" fmla="*/ 36 h 36"/>
              <a:gd name="T68" fmla="*/ 5 w 15"/>
              <a:gd name="T69" fmla="*/ 28 h 36"/>
              <a:gd name="T70" fmla="*/ 5 w 15"/>
              <a:gd name="T71" fmla="*/ 28 h 36"/>
              <a:gd name="T72" fmla="*/ 6 w 15"/>
              <a:gd name="T73" fmla="*/ 30 h 36"/>
              <a:gd name="T74" fmla="*/ 6 w 15"/>
              <a:gd name="T75" fmla="*/ 30 h 36"/>
              <a:gd name="T76" fmla="*/ 8 w 15"/>
              <a:gd name="T77" fmla="*/ 31 h 36"/>
              <a:gd name="T78" fmla="*/ 8 w 15"/>
              <a:gd name="T79" fmla="*/ 31 h 36"/>
              <a:gd name="T80" fmla="*/ 10 w 15"/>
              <a:gd name="T81" fmla="*/ 30 h 36"/>
              <a:gd name="T82" fmla="*/ 10 w 15"/>
              <a:gd name="T83" fmla="*/ 30 h 36"/>
              <a:gd name="T84" fmla="*/ 10 w 15"/>
              <a:gd name="T85" fmla="*/ 28 h 36"/>
              <a:gd name="T86" fmla="*/ 10 w 15"/>
              <a:gd name="T87" fmla="*/ 18 h 36"/>
              <a:gd name="T88" fmla="*/ 10 w 15"/>
              <a:gd name="T89" fmla="*/ 18 h 36"/>
              <a:gd name="T90" fmla="*/ 10 w 15"/>
              <a:gd name="T91" fmla="*/ 16 h 36"/>
              <a:gd name="T92" fmla="*/ 10 w 15"/>
              <a:gd name="T93" fmla="*/ 16 h 36"/>
              <a:gd name="T94" fmla="*/ 8 w 15"/>
              <a:gd name="T95" fmla="*/ 15 h 36"/>
              <a:gd name="T96" fmla="*/ 8 w 15"/>
              <a:gd name="T97" fmla="*/ 15 h 36"/>
              <a:gd name="T98" fmla="*/ 6 w 15"/>
              <a:gd name="T99" fmla="*/ 16 h 36"/>
              <a:gd name="T100" fmla="*/ 6 w 15"/>
              <a:gd name="T101" fmla="*/ 16 h 36"/>
              <a:gd name="T102" fmla="*/ 5 w 15"/>
              <a:gd name="T103" fmla="*/ 19 h 36"/>
              <a:gd name="T104" fmla="*/ 5 w 15"/>
              <a:gd name="T105" fmla="*/ 2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" h="36">
                <a:moveTo>
                  <a:pt x="10" y="36"/>
                </a:moveTo>
                <a:lnTo>
                  <a:pt x="10" y="34"/>
                </a:lnTo>
                <a:lnTo>
                  <a:pt x="10" y="34"/>
                </a:lnTo>
                <a:lnTo>
                  <a:pt x="10" y="35"/>
                </a:lnTo>
                <a:lnTo>
                  <a:pt x="10" y="35"/>
                </a:lnTo>
                <a:lnTo>
                  <a:pt x="9" y="35"/>
                </a:lnTo>
                <a:lnTo>
                  <a:pt x="9" y="35"/>
                </a:lnTo>
                <a:lnTo>
                  <a:pt x="8" y="36"/>
                </a:lnTo>
                <a:lnTo>
                  <a:pt x="8" y="36"/>
                </a:lnTo>
                <a:lnTo>
                  <a:pt x="5" y="36"/>
                </a:lnTo>
                <a:lnTo>
                  <a:pt x="5" y="36"/>
                </a:lnTo>
                <a:lnTo>
                  <a:pt x="3" y="35"/>
                </a:lnTo>
                <a:lnTo>
                  <a:pt x="1" y="34"/>
                </a:lnTo>
                <a:lnTo>
                  <a:pt x="1" y="34"/>
                </a:lnTo>
                <a:lnTo>
                  <a:pt x="0" y="31"/>
                </a:lnTo>
                <a:lnTo>
                  <a:pt x="0" y="31"/>
                </a:lnTo>
                <a:lnTo>
                  <a:pt x="0" y="29"/>
                </a:lnTo>
                <a:lnTo>
                  <a:pt x="0" y="19"/>
                </a:lnTo>
                <a:lnTo>
                  <a:pt x="0" y="19"/>
                </a:lnTo>
                <a:lnTo>
                  <a:pt x="0" y="15"/>
                </a:lnTo>
                <a:lnTo>
                  <a:pt x="0" y="15"/>
                </a:lnTo>
                <a:lnTo>
                  <a:pt x="1" y="13"/>
                </a:lnTo>
                <a:lnTo>
                  <a:pt x="3" y="11"/>
                </a:lnTo>
                <a:lnTo>
                  <a:pt x="3" y="11"/>
                </a:lnTo>
                <a:lnTo>
                  <a:pt x="5" y="10"/>
                </a:lnTo>
                <a:lnTo>
                  <a:pt x="5" y="10"/>
                </a:lnTo>
                <a:lnTo>
                  <a:pt x="9" y="11"/>
                </a:lnTo>
                <a:lnTo>
                  <a:pt x="9" y="11"/>
                </a:lnTo>
                <a:lnTo>
                  <a:pt x="10" y="13"/>
                </a:lnTo>
                <a:lnTo>
                  <a:pt x="10" y="13"/>
                </a:lnTo>
                <a:lnTo>
                  <a:pt x="10" y="0"/>
                </a:lnTo>
                <a:lnTo>
                  <a:pt x="15" y="0"/>
                </a:lnTo>
                <a:lnTo>
                  <a:pt x="15" y="36"/>
                </a:lnTo>
                <a:lnTo>
                  <a:pt x="10" y="36"/>
                </a:lnTo>
                <a:close/>
                <a:moveTo>
                  <a:pt x="5" y="28"/>
                </a:moveTo>
                <a:lnTo>
                  <a:pt x="5" y="28"/>
                </a:lnTo>
                <a:lnTo>
                  <a:pt x="6" y="30"/>
                </a:lnTo>
                <a:lnTo>
                  <a:pt x="6" y="30"/>
                </a:lnTo>
                <a:lnTo>
                  <a:pt x="8" y="31"/>
                </a:lnTo>
                <a:lnTo>
                  <a:pt x="8" y="31"/>
                </a:lnTo>
                <a:lnTo>
                  <a:pt x="10" y="30"/>
                </a:lnTo>
                <a:lnTo>
                  <a:pt x="10" y="30"/>
                </a:lnTo>
                <a:lnTo>
                  <a:pt x="10" y="28"/>
                </a:lnTo>
                <a:lnTo>
                  <a:pt x="10" y="18"/>
                </a:lnTo>
                <a:lnTo>
                  <a:pt x="10" y="18"/>
                </a:lnTo>
                <a:lnTo>
                  <a:pt x="10" y="16"/>
                </a:lnTo>
                <a:lnTo>
                  <a:pt x="10" y="16"/>
                </a:lnTo>
                <a:lnTo>
                  <a:pt x="8" y="15"/>
                </a:lnTo>
                <a:lnTo>
                  <a:pt x="8" y="15"/>
                </a:lnTo>
                <a:lnTo>
                  <a:pt x="6" y="16"/>
                </a:lnTo>
                <a:lnTo>
                  <a:pt x="6" y="16"/>
                </a:lnTo>
                <a:lnTo>
                  <a:pt x="5" y="19"/>
                </a:lnTo>
                <a:lnTo>
                  <a:pt x="5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51" name="Freeform 1478">
            <a:extLst>
              <a:ext uri="{FF2B5EF4-FFF2-40B4-BE49-F238E27FC236}">
                <a16:creationId xmlns:a16="http://schemas.microsoft.com/office/drawing/2014/main" id="{8BE85711-81EB-4C55-92D6-012491E3142B}"/>
              </a:ext>
            </a:extLst>
          </p:cNvPr>
          <p:cNvSpPr>
            <a:spLocks/>
          </p:cNvSpPr>
          <p:nvPr/>
        </p:nvSpPr>
        <p:spPr bwMode="auto">
          <a:xfrm>
            <a:off x="3801506" y="5727884"/>
            <a:ext cx="26988" cy="58738"/>
          </a:xfrm>
          <a:custGeom>
            <a:avLst/>
            <a:gdLst>
              <a:gd name="T0" fmla="*/ 0 w 17"/>
              <a:gd name="T1" fmla="*/ 0 h 37"/>
              <a:gd name="T2" fmla="*/ 5 w 17"/>
              <a:gd name="T3" fmla="*/ 0 h 37"/>
              <a:gd name="T4" fmla="*/ 9 w 17"/>
              <a:gd name="T5" fmla="*/ 16 h 37"/>
              <a:gd name="T6" fmla="*/ 9 w 17"/>
              <a:gd name="T7" fmla="*/ 16 h 37"/>
              <a:gd name="T8" fmla="*/ 12 w 17"/>
              <a:gd name="T9" fmla="*/ 0 h 37"/>
              <a:gd name="T10" fmla="*/ 17 w 17"/>
              <a:gd name="T11" fmla="*/ 0 h 37"/>
              <a:gd name="T12" fmla="*/ 10 w 17"/>
              <a:gd name="T13" fmla="*/ 30 h 37"/>
              <a:gd name="T14" fmla="*/ 10 w 17"/>
              <a:gd name="T15" fmla="*/ 30 h 37"/>
              <a:gd name="T16" fmla="*/ 9 w 17"/>
              <a:gd name="T17" fmla="*/ 33 h 37"/>
              <a:gd name="T18" fmla="*/ 9 w 17"/>
              <a:gd name="T19" fmla="*/ 33 h 37"/>
              <a:gd name="T20" fmla="*/ 7 w 17"/>
              <a:gd name="T21" fmla="*/ 35 h 37"/>
              <a:gd name="T22" fmla="*/ 7 w 17"/>
              <a:gd name="T23" fmla="*/ 35 h 37"/>
              <a:gd name="T24" fmla="*/ 5 w 17"/>
              <a:gd name="T25" fmla="*/ 37 h 37"/>
              <a:gd name="T26" fmla="*/ 5 w 17"/>
              <a:gd name="T27" fmla="*/ 37 h 37"/>
              <a:gd name="T28" fmla="*/ 3 w 17"/>
              <a:gd name="T29" fmla="*/ 37 h 37"/>
              <a:gd name="T30" fmla="*/ 2 w 17"/>
              <a:gd name="T31" fmla="*/ 37 h 37"/>
              <a:gd name="T32" fmla="*/ 2 w 17"/>
              <a:gd name="T33" fmla="*/ 31 h 37"/>
              <a:gd name="T34" fmla="*/ 3 w 17"/>
              <a:gd name="T35" fmla="*/ 31 h 37"/>
              <a:gd name="T36" fmla="*/ 3 w 17"/>
              <a:gd name="T37" fmla="*/ 31 h 37"/>
              <a:gd name="T38" fmla="*/ 5 w 17"/>
              <a:gd name="T39" fmla="*/ 31 h 37"/>
              <a:gd name="T40" fmla="*/ 5 w 17"/>
              <a:gd name="T41" fmla="*/ 31 h 37"/>
              <a:gd name="T42" fmla="*/ 5 w 17"/>
              <a:gd name="T43" fmla="*/ 30 h 37"/>
              <a:gd name="T44" fmla="*/ 5 w 17"/>
              <a:gd name="T45" fmla="*/ 30 h 37"/>
              <a:gd name="T46" fmla="*/ 6 w 17"/>
              <a:gd name="T47" fmla="*/ 28 h 37"/>
              <a:gd name="T48" fmla="*/ 6 w 17"/>
              <a:gd name="T49" fmla="*/ 28 h 37"/>
              <a:gd name="T50" fmla="*/ 7 w 17"/>
              <a:gd name="T51" fmla="*/ 25 h 37"/>
              <a:gd name="T52" fmla="*/ 0 w 17"/>
              <a:gd name="T5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7" h="37">
                <a:moveTo>
                  <a:pt x="0" y="0"/>
                </a:moveTo>
                <a:lnTo>
                  <a:pt x="5" y="0"/>
                </a:lnTo>
                <a:lnTo>
                  <a:pt x="9" y="16"/>
                </a:lnTo>
                <a:lnTo>
                  <a:pt x="9" y="16"/>
                </a:lnTo>
                <a:lnTo>
                  <a:pt x="12" y="0"/>
                </a:lnTo>
                <a:lnTo>
                  <a:pt x="17" y="0"/>
                </a:lnTo>
                <a:lnTo>
                  <a:pt x="10" y="30"/>
                </a:lnTo>
                <a:lnTo>
                  <a:pt x="10" y="30"/>
                </a:lnTo>
                <a:lnTo>
                  <a:pt x="9" y="33"/>
                </a:lnTo>
                <a:lnTo>
                  <a:pt x="9" y="33"/>
                </a:lnTo>
                <a:lnTo>
                  <a:pt x="7" y="35"/>
                </a:lnTo>
                <a:lnTo>
                  <a:pt x="7" y="35"/>
                </a:lnTo>
                <a:lnTo>
                  <a:pt x="5" y="37"/>
                </a:lnTo>
                <a:lnTo>
                  <a:pt x="5" y="37"/>
                </a:lnTo>
                <a:lnTo>
                  <a:pt x="3" y="37"/>
                </a:lnTo>
                <a:lnTo>
                  <a:pt x="2" y="37"/>
                </a:lnTo>
                <a:lnTo>
                  <a:pt x="2" y="31"/>
                </a:lnTo>
                <a:lnTo>
                  <a:pt x="3" y="31"/>
                </a:lnTo>
                <a:lnTo>
                  <a:pt x="3" y="31"/>
                </a:lnTo>
                <a:lnTo>
                  <a:pt x="5" y="31"/>
                </a:lnTo>
                <a:lnTo>
                  <a:pt x="5" y="31"/>
                </a:lnTo>
                <a:lnTo>
                  <a:pt x="5" y="30"/>
                </a:lnTo>
                <a:lnTo>
                  <a:pt x="5" y="30"/>
                </a:lnTo>
                <a:lnTo>
                  <a:pt x="6" y="28"/>
                </a:lnTo>
                <a:lnTo>
                  <a:pt x="6" y="28"/>
                </a:lnTo>
                <a:lnTo>
                  <a:pt x="7" y="2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52" name="Freeform 1479">
            <a:extLst>
              <a:ext uri="{FF2B5EF4-FFF2-40B4-BE49-F238E27FC236}">
                <a16:creationId xmlns:a16="http://schemas.microsoft.com/office/drawing/2014/main" id="{397DB33E-F693-4A12-A898-F23DC4E3E740}"/>
              </a:ext>
            </a:extLst>
          </p:cNvPr>
          <p:cNvSpPr>
            <a:spLocks/>
          </p:cNvSpPr>
          <p:nvPr/>
        </p:nvSpPr>
        <p:spPr bwMode="auto">
          <a:xfrm>
            <a:off x="3833256" y="5727884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0 h 26"/>
              <a:gd name="T4" fmla="*/ 5 w 25"/>
              <a:gd name="T5" fmla="*/ 0 h 26"/>
              <a:gd name="T6" fmla="*/ 5 w 25"/>
              <a:gd name="T7" fmla="*/ 3 h 26"/>
              <a:gd name="T8" fmla="*/ 5 w 25"/>
              <a:gd name="T9" fmla="*/ 3 h 26"/>
              <a:gd name="T10" fmla="*/ 5 w 25"/>
              <a:gd name="T11" fmla="*/ 3 h 26"/>
              <a:gd name="T12" fmla="*/ 7 w 25"/>
              <a:gd name="T13" fmla="*/ 1 h 26"/>
              <a:gd name="T14" fmla="*/ 7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2 w 25"/>
              <a:gd name="T21" fmla="*/ 1 h 26"/>
              <a:gd name="T22" fmla="*/ 12 w 25"/>
              <a:gd name="T23" fmla="*/ 1 h 26"/>
              <a:gd name="T24" fmla="*/ 14 w 25"/>
              <a:gd name="T25" fmla="*/ 3 h 26"/>
              <a:gd name="T26" fmla="*/ 14 w 25"/>
              <a:gd name="T27" fmla="*/ 3 h 26"/>
              <a:gd name="T28" fmla="*/ 16 w 25"/>
              <a:gd name="T29" fmla="*/ 1 h 26"/>
              <a:gd name="T30" fmla="*/ 16 w 25"/>
              <a:gd name="T31" fmla="*/ 1 h 26"/>
              <a:gd name="T32" fmla="*/ 20 w 25"/>
              <a:gd name="T33" fmla="*/ 0 h 26"/>
              <a:gd name="T34" fmla="*/ 20 w 25"/>
              <a:gd name="T35" fmla="*/ 0 h 26"/>
              <a:gd name="T36" fmla="*/ 21 w 25"/>
              <a:gd name="T37" fmla="*/ 0 h 26"/>
              <a:gd name="T38" fmla="*/ 21 w 25"/>
              <a:gd name="T39" fmla="*/ 0 h 26"/>
              <a:gd name="T40" fmla="*/ 24 w 25"/>
              <a:gd name="T41" fmla="*/ 1 h 26"/>
              <a:gd name="T42" fmla="*/ 24 w 25"/>
              <a:gd name="T43" fmla="*/ 1 h 26"/>
              <a:gd name="T44" fmla="*/ 25 w 25"/>
              <a:gd name="T45" fmla="*/ 4 h 26"/>
              <a:gd name="T46" fmla="*/ 25 w 25"/>
              <a:gd name="T47" fmla="*/ 4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9 h 26"/>
              <a:gd name="T56" fmla="*/ 20 w 25"/>
              <a:gd name="T57" fmla="*/ 9 h 26"/>
              <a:gd name="T58" fmla="*/ 20 w 25"/>
              <a:gd name="T59" fmla="*/ 6 h 26"/>
              <a:gd name="T60" fmla="*/ 20 w 25"/>
              <a:gd name="T61" fmla="*/ 6 h 26"/>
              <a:gd name="T62" fmla="*/ 17 w 25"/>
              <a:gd name="T63" fmla="*/ 5 h 26"/>
              <a:gd name="T64" fmla="*/ 17 w 25"/>
              <a:gd name="T65" fmla="*/ 5 h 26"/>
              <a:gd name="T66" fmla="*/ 15 w 25"/>
              <a:gd name="T67" fmla="*/ 6 h 26"/>
              <a:gd name="T68" fmla="*/ 15 w 25"/>
              <a:gd name="T69" fmla="*/ 6 h 26"/>
              <a:gd name="T70" fmla="*/ 15 w 25"/>
              <a:gd name="T71" fmla="*/ 9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9 h 26"/>
              <a:gd name="T78" fmla="*/ 10 w 25"/>
              <a:gd name="T79" fmla="*/ 9 h 26"/>
              <a:gd name="T80" fmla="*/ 9 w 25"/>
              <a:gd name="T81" fmla="*/ 6 h 26"/>
              <a:gd name="T82" fmla="*/ 9 w 25"/>
              <a:gd name="T83" fmla="*/ 6 h 26"/>
              <a:gd name="T84" fmla="*/ 7 w 25"/>
              <a:gd name="T85" fmla="*/ 5 h 26"/>
              <a:gd name="T86" fmla="*/ 7 w 25"/>
              <a:gd name="T87" fmla="*/ 5 h 26"/>
              <a:gd name="T88" fmla="*/ 5 w 25"/>
              <a:gd name="T89" fmla="*/ 6 h 26"/>
              <a:gd name="T90" fmla="*/ 5 w 25"/>
              <a:gd name="T91" fmla="*/ 6 h 26"/>
              <a:gd name="T92" fmla="*/ 5 w 25"/>
              <a:gd name="T93" fmla="*/ 9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4" y="3"/>
                </a:lnTo>
                <a:lnTo>
                  <a:pt x="14" y="3"/>
                </a:lnTo>
                <a:lnTo>
                  <a:pt x="16" y="1"/>
                </a:lnTo>
                <a:lnTo>
                  <a:pt x="16" y="1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4" y="1"/>
                </a:lnTo>
                <a:lnTo>
                  <a:pt x="24" y="1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20" y="6"/>
                </a:lnTo>
                <a:lnTo>
                  <a:pt x="20" y="6"/>
                </a:lnTo>
                <a:lnTo>
                  <a:pt x="17" y="5"/>
                </a:lnTo>
                <a:lnTo>
                  <a:pt x="17" y="5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53" name="Freeform 1480">
            <a:extLst>
              <a:ext uri="{FF2B5EF4-FFF2-40B4-BE49-F238E27FC236}">
                <a16:creationId xmlns:a16="http://schemas.microsoft.com/office/drawing/2014/main" id="{80F206BC-A628-49A8-A2D8-A1A341FED0B0}"/>
              </a:ext>
            </a:extLst>
          </p:cNvPr>
          <p:cNvSpPr>
            <a:spLocks noEditPoints="1"/>
          </p:cNvSpPr>
          <p:nvPr/>
        </p:nvSpPr>
        <p:spPr bwMode="auto">
          <a:xfrm>
            <a:off x="3880881" y="5712009"/>
            <a:ext cx="7938" cy="57150"/>
          </a:xfrm>
          <a:custGeom>
            <a:avLst/>
            <a:gdLst>
              <a:gd name="T0" fmla="*/ 0 w 5"/>
              <a:gd name="T1" fmla="*/ 5 h 36"/>
              <a:gd name="T2" fmla="*/ 0 w 5"/>
              <a:gd name="T3" fmla="*/ 0 h 36"/>
              <a:gd name="T4" fmla="*/ 5 w 5"/>
              <a:gd name="T5" fmla="*/ 0 h 36"/>
              <a:gd name="T6" fmla="*/ 5 w 5"/>
              <a:gd name="T7" fmla="*/ 5 h 36"/>
              <a:gd name="T8" fmla="*/ 0 w 5"/>
              <a:gd name="T9" fmla="*/ 5 h 36"/>
              <a:gd name="T10" fmla="*/ 0 w 5"/>
              <a:gd name="T11" fmla="*/ 36 h 36"/>
              <a:gd name="T12" fmla="*/ 0 w 5"/>
              <a:gd name="T13" fmla="*/ 10 h 36"/>
              <a:gd name="T14" fmla="*/ 5 w 5"/>
              <a:gd name="T15" fmla="*/ 10 h 36"/>
              <a:gd name="T16" fmla="*/ 5 w 5"/>
              <a:gd name="T17" fmla="*/ 36 h 36"/>
              <a:gd name="T18" fmla="*/ 0 w 5"/>
              <a:gd name="T1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6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6"/>
                </a:moveTo>
                <a:lnTo>
                  <a:pt x="0" y="10"/>
                </a:lnTo>
                <a:lnTo>
                  <a:pt x="5" y="10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54" name="Freeform 1481">
            <a:extLst>
              <a:ext uri="{FF2B5EF4-FFF2-40B4-BE49-F238E27FC236}">
                <a16:creationId xmlns:a16="http://schemas.microsoft.com/office/drawing/2014/main" id="{5162B047-D6AD-43E7-99E0-15FD2D0F55F8}"/>
              </a:ext>
            </a:extLst>
          </p:cNvPr>
          <p:cNvSpPr>
            <a:spLocks/>
          </p:cNvSpPr>
          <p:nvPr/>
        </p:nvSpPr>
        <p:spPr bwMode="auto">
          <a:xfrm>
            <a:off x="3895168" y="5727884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6 h 26"/>
              <a:gd name="T4" fmla="*/ 10 w 15"/>
              <a:gd name="T5" fmla="*/ 26 h 26"/>
              <a:gd name="T6" fmla="*/ 10 w 15"/>
              <a:gd name="T7" fmla="*/ 24 h 26"/>
              <a:gd name="T8" fmla="*/ 10 w 15"/>
              <a:gd name="T9" fmla="*/ 24 h 26"/>
              <a:gd name="T10" fmla="*/ 10 w 15"/>
              <a:gd name="T11" fmla="*/ 24 h 26"/>
              <a:gd name="T12" fmla="*/ 7 w 15"/>
              <a:gd name="T13" fmla="*/ 25 h 26"/>
              <a:gd name="T14" fmla="*/ 7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3 w 15"/>
              <a:gd name="T21" fmla="*/ 26 h 26"/>
              <a:gd name="T22" fmla="*/ 3 w 15"/>
              <a:gd name="T23" fmla="*/ 26 h 26"/>
              <a:gd name="T24" fmla="*/ 1 w 15"/>
              <a:gd name="T25" fmla="*/ 25 h 26"/>
              <a:gd name="T26" fmla="*/ 1 w 15"/>
              <a:gd name="T27" fmla="*/ 25 h 26"/>
              <a:gd name="T28" fmla="*/ 0 w 15"/>
              <a:gd name="T29" fmla="*/ 23 h 26"/>
              <a:gd name="T30" fmla="*/ 0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6 w 15"/>
              <a:gd name="T43" fmla="*/ 20 h 26"/>
              <a:gd name="T44" fmla="*/ 6 w 15"/>
              <a:gd name="T45" fmla="*/ 20 h 26"/>
              <a:gd name="T46" fmla="*/ 7 w 15"/>
              <a:gd name="T47" fmla="*/ 21 h 26"/>
              <a:gd name="T48" fmla="*/ 7 w 15"/>
              <a:gd name="T49" fmla="*/ 21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6"/>
                </a:lnTo>
                <a:lnTo>
                  <a:pt x="10" y="26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7" y="25"/>
                </a:lnTo>
                <a:lnTo>
                  <a:pt x="7" y="25"/>
                </a:lnTo>
                <a:lnTo>
                  <a:pt x="5" y="26"/>
                </a:lnTo>
                <a:lnTo>
                  <a:pt x="5" y="26"/>
                </a:lnTo>
                <a:lnTo>
                  <a:pt x="3" y="26"/>
                </a:lnTo>
                <a:lnTo>
                  <a:pt x="3" y="26"/>
                </a:lnTo>
                <a:lnTo>
                  <a:pt x="1" y="25"/>
                </a:lnTo>
                <a:lnTo>
                  <a:pt x="1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1"/>
                </a:lnTo>
                <a:lnTo>
                  <a:pt x="7" y="21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55" name="Freeform 1482">
            <a:extLst>
              <a:ext uri="{FF2B5EF4-FFF2-40B4-BE49-F238E27FC236}">
                <a16:creationId xmlns:a16="http://schemas.microsoft.com/office/drawing/2014/main" id="{60E58CE3-B41B-4907-9C00-232EB6712D77}"/>
              </a:ext>
            </a:extLst>
          </p:cNvPr>
          <p:cNvSpPr>
            <a:spLocks/>
          </p:cNvSpPr>
          <p:nvPr/>
        </p:nvSpPr>
        <p:spPr bwMode="auto">
          <a:xfrm>
            <a:off x="3926918" y="5727884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0 h 26"/>
              <a:gd name="T4" fmla="*/ 5 w 25"/>
              <a:gd name="T5" fmla="*/ 0 h 26"/>
              <a:gd name="T6" fmla="*/ 5 w 25"/>
              <a:gd name="T7" fmla="*/ 3 h 26"/>
              <a:gd name="T8" fmla="*/ 5 w 25"/>
              <a:gd name="T9" fmla="*/ 3 h 26"/>
              <a:gd name="T10" fmla="*/ 5 w 25"/>
              <a:gd name="T11" fmla="*/ 3 h 26"/>
              <a:gd name="T12" fmla="*/ 6 w 25"/>
              <a:gd name="T13" fmla="*/ 1 h 26"/>
              <a:gd name="T14" fmla="*/ 6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2 w 25"/>
              <a:gd name="T21" fmla="*/ 1 h 26"/>
              <a:gd name="T22" fmla="*/ 12 w 25"/>
              <a:gd name="T23" fmla="*/ 1 h 26"/>
              <a:gd name="T24" fmla="*/ 14 w 25"/>
              <a:gd name="T25" fmla="*/ 3 h 26"/>
              <a:gd name="T26" fmla="*/ 14 w 25"/>
              <a:gd name="T27" fmla="*/ 3 h 26"/>
              <a:gd name="T28" fmla="*/ 16 w 25"/>
              <a:gd name="T29" fmla="*/ 1 h 26"/>
              <a:gd name="T30" fmla="*/ 16 w 25"/>
              <a:gd name="T31" fmla="*/ 1 h 26"/>
              <a:gd name="T32" fmla="*/ 19 w 25"/>
              <a:gd name="T33" fmla="*/ 0 h 26"/>
              <a:gd name="T34" fmla="*/ 19 w 25"/>
              <a:gd name="T35" fmla="*/ 0 h 26"/>
              <a:gd name="T36" fmla="*/ 21 w 25"/>
              <a:gd name="T37" fmla="*/ 0 h 26"/>
              <a:gd name="T38" fmla="*/ 21 w 25"/>
              <a:gd name="T39" fmla="*/ 0 h 26"/>
              <a:gd name="T40" fmla="*/ 22 w 25"/>
              <a:gd name="T41" fmla="*/ 1 h 26"/>
              <a:gd name="T42" fmla="*/ 22 w 25"/>
              <a:gd name="T43" fmla="*/ 1 h 26"/>
              <a:gd name="T44" fmla="*/ 24 w 25"/>
              <a:gd name="T45" fmla="*/ 4 h 26"/>
              <a:gd name="T46" fmla="*/ 24 w 25"/>
              <a:gd name="T47" fmla="*/ 4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9 h 26"/>
              <a:gd name="T56" fmla="*/ 20 w 25"/>
              <a:gd name="T57" fmla="*/ 9 h 26"/>
              <a:gd name="T58" fmla="*/ 19 w 25"/>
              <a:gd name="T59" fmla="*/ 6 h 26"/>
              <a:gd name="T60" fmla="*/ 19 w 25"/>
              <a:gd name="T61" fmla="*/ 6 h 26"/>
              <a:gd name="T62" fmla="*/ 17 w 25"/>
              <a:gd name="T63" fmla="*/ 5 h 26"/>
              <a:gd name="T64" fmla="*/ 17 w 25"/>
              <a:gd name="T65" fmla="*/ 5 h 26"/>
              <a:gd name="T66" fmla="*/ 15 w 25"/>
              <a:gd name="T67" fmla="*/ 6 h 26"/>
              <a:gd name="T68" fmla="*/ 15 w 25"/>
              <a:gd name="T69" fmla="*/ 6 h 26"/>
              <a:gd name="T70" fmla="*/ 15 w 25"/>
              <a:gd name="T71" fmla="*/ 9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9 h 26"/>
              <a:gd name="T78" fmla="*/ 10 w 25"/>
              <a:gd name="T79" fmla="*/ 9 h 26"/>
              <a:gd name="T80" fmla="*/ 9 w 25"/>
              <a:gd name="T81" fmla="*/ 6 h 26"/>
              <a:gd name="T82" fmla="*/ 9 w 25"/>
              <a:gd name="T83" fmla="*/ 6 h 26"/>
              <a:gd name="T84" fmla="*/ 7 w 25"/>
              <a:gd name="T85" fmla="*/ 5 h 26"/>
              <a:gd name="T86" fmla="*/ 7 w 25"/>
              <a:gd name="T87" fmla="*/ 5 h 26"/>
              <a:gd name="T88" fmla="*/ 5 w 25"/>
              <a:gd name="T89" fmla="*/ 6 h 26"/>
              <a:gd name="T90" fmla="*/ 5 w 25"/>
              <a:gd name="T91" fmla="*/ 6 h 26"/>
              <a:gd name="T92" fmla="*/ 5 w 25"/>
              <a:gd name="T93" fmla="*/ 9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6" y="1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4" y="3"/>
                </a:lnTo>
                <a:lnTo>
                  <a:pt x="14" y="3"/>
                </a:lnTo>
                <a:lnTo>
                  <a:pt x="16" y="1"/>
                </a:lnTo>
                <a:lnTo>
                  <a:pt x="16" y="1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1"/>
                </a:lnTo>
                <a:lnTo>
                  <a:pt x="22" y="1"/>
                </a:lnTo>
                <a:lnTo>
                  <a:pt x="24" y="4"/>
                </a:lnTo>
                <a:lnTo>
                  <a:pt x="24" y="4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19" y="6"/>
                </a:lnTo>
                <a:lnTo>
                  <a:pt x="19" y="6"/>
                </a:lnTo>
                <a:lnTo>
                  <a:pt x="17" y="5"/>
                </a:lnTo>
                <a:lnTo>
                  <a:pt x="17" y="5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56" name="Freeform 1483">
            <a:extLst>
              <a:ext uri="{FF2B5EF4-FFF2-40B4-BE49-F238E27FC236}">
                <a16:creationId xmlns:a16="http://schemas.microsoft.com/office/drawing/2014/main" id="{6B9B5B86-E851-4705-806E-AF2369D0CA91}"/>
              </a:ext>
            </a:extLst>
          </p:cNvPr>
          <p:cNvSpPr>
            <a:spLocks/>
          </p:cNvSpPr>
          <p:nvPr/>
        </p:nvSpPr>
        <p:spPr bwMode="auto">
          <a:xfrm>
            <a:off x="3722131" y="6224771"/>
            <a:ext cx="25400" cy="55563"/>
          </a:xfrm>
          <a:custGeom>
            <a:avLst/>
            <a:gdLst>
              <a:gd name="T0" fmla="*/ 16 w 16"/>
              <a:gd name="T1" fmla="*/ 0 h 35"/>
              <a:gd name="T2" fmla="*/ 16 w 16"/>
              <a:gd name="T3" fmla="*/ 27 h 35"/>
              <a:gd name="T4" fmla="*/ 16 w 16"/>
              <a:gd name="T5" fmla="*/ 27 h 35"/>
              <a:gd name="T6" fmla="*/ 16 w 16"/>
              <a:gd name="T7" fmla="*/ 30 h 35"/>
              <a:gd name="T8" fmla="*/ 16 w 16"/>
              <a:gd name="T9" fmla="*/ 30 h 35"/>
              <a:gd name="T10" fmla="*/ 15 w 16"/>
              <a:gd name="T11" fmla="*/ 32 h 35"/>
              <a:gd name="T12" fmla="*/ 15 w 16"/>
              <a:gd name="T13" fmla="*/ 32 h 35"/>
              <a:gd name="T14" fmla="*/ 11 w 16"/>
              <a:gd name="T15" fmla="*/ 35 h 35"/>
              <a:gd name="T16" fmla="*/ 11 w 16"/>
              <a:gd name="T17" fmla="*/ 35 h 35"/>
              <a:gd name="T18" fmla="*/ 8 w 16"/>
              <a:gd name="T19" fmla="*/ 35 h 35"/>
              <a:gd name="T20" fmla="*/ 8 w 16"/>
              <a:gd name="T21" fmla="*/ 35 h 35"/>
              <a:gd name="T22" fmla="*/ 5 w 16"/>
              <a:gd name="T23" fmla="*/ 35 h 35"/>
              <a:gd name="T24" fmla="*/ 5 w 16"/>
              <a:gd name="T25" fmla="*/ 35 h 35"/>
              <a:gd name="T26" fmla="*/ 2 w 16"/>
              <a:gd name="T27" fmla="*/ 32 h 35"/>
              <a:gd name="T28" fmla="*/ 2 w 16"/>
              <a:gd name="T29" fmla="*/ 32 h 35"/>
              <a:gd name="T30" fmla="*/ 1 w 16"/>
              <a:gd name="T31" fmla="*/ 30 h 35"/>
              <a:gd name="T32" fmla="*/ 1 w 16"/>
              <a:gd name="T33" fmla="*/ 30 h 35"/>
              <a:gd name="T34" fmla="*/ 0 w 16"/>
              <a:gd name="T35" fmla="*/ 27 h 35"/>
              <a:gd name="T36" fmla="*/ 0 w 16"/>
              <a:gd name="T37" fmla="*/ 0 h 35"/>
              <a:gd name="T38" fmla="*/ 5 w 16"/>
              <a:gd name="T39" fmla="*/ 0 h 35"/>
              <a:gd name="T40" fmla="*/ 5 w 16"/>
              <a:gd name="T41" fmla="*/ 26 h 35"/>
              <a:gd name="T42" fmla="*/ 5 w 16"/>
              <a:gd name="T43" fmla="*/ 26 h 35"/>
              <a:gd name="T44" fmla="*/ 6 w 16"/>
              <a:gd name="T45" fmla="*/ 30 h 35"/>
              <a:gd name="T46" fmla="*/ 6 w 16"/>
              <a:gd name="T47" fmla="*/ 30 h 35"/>
              <a:gd name="T48" fmla="*/ 8 w 16"/>
              <a:gd name="T49" fmla="*/ 30 h 35"/>
              <a:gd name="T50" fmla="*/ 8 w 16"/>
              <a:gd name="T51" fmla="*/ 30 h 35"/>
              <a:gd name="T52" fmla="*/ 11 w 16"/>
              <a:gd name="T53" fmla="*/ 30 h 35"/>
              <a:gd name="T54" fmla="*/ 11 w 16"/>
              <a:gd name="T55" fmla="*/ 30 h 35"/>
              <a:gd name="T56" fmla="*/ 11 w 16"/>
              <a:gd name="T57" fmla="*/ 26 h 35"/>
              <a:gd name="T58" fmla="*/ 11 w 16"/>
              <a:gd name="T59" fmla="*/ 0 h 35"/>
              <a:gd name="T60" fmla="*/ 16 w 16"/>
              <a:gd name="T61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" h="35">
                <a:moveTo>
                  <a:pt x="16" y="0"/>
                </a:moveTo>
                <a:lnTo>
                  <a:pt x="16" y="27"/>
                </a:lnTo>
                <a:lnTo>
                  <a:pt x="16" y="27"/>
                </a:lnTo>
                <a:lnTo>
                  <a:pt x="16" y="30"/>
                </a:lnTo>
                <a:lnTo>
                  <a:pt x="16" y="30"/>
                </a:lnTo>
                <a:lnTo>
                  <a:pt x="15" y="32"/>
                </a:lnTo>
                <a:lnTo>
                  <a:pt x="15" y="32"/>
                </a:lnTo>
                <a:lnTo>
                  <a:pt x="11" y="35"/>
                </a:lnTo>
                <a:lnTo>
                  <a:pt x="11" y="35"/>
                </a:lnTo>
                <a:lnTo>
                  <a:pt x="8" y="35"/>
                </a:lnTo>
                <a:lnTo>
                  <a:pt x="8" y="35"/>
                </a:lnTo>
                <a:lnTo>
                  <a:pt x="5" y="35"/>
                </a:lnTo>
                <a:lnTo>
                  <a:pt x="5" y="35"/>
                </a:lnTo>
                <a:lnTo>
                  <a:pt x="2" y="32"/>
                </a:lnTo>
                <a:lnTo>
                  <a:pt x="2" y="32"/>
                </a:lnTo>
                <a:lnTo>
                  <a:pt x="1" y="30"/>
                </a:lnTo>
                <a:lnTo>
                  <a:pt x="1" y="30"/>
                </a:lnTo>
                <a:lnTo>
                  <a:pt x="0" y="27"/>
                </a:lnTo>
                <a:lnTo>
                  <a:pt x="0" y="0"/>
                </a:lnTo>
                <a:lnTo>
                  <a:pt x="5" y="0"/>
                </a:lnTo>
                <a:lnTo>
                  <a:pt x="5" y="26"/>
                </a:lnTo>
                <a:lnTo>
                  <a:pt x="5" y="26"/>
                </a:lnTo>
                <a:lnTo>
                  <a:pt x="6" y="30"/>
                </a:lnTo>
                <a:lnTo>
                  <a:pt x="6" y="30"/>
                </a:lnTo>
                <a:lnTo>
                  <a:pt x="8" y="30"/>
                </a:lnTo>
                <a:lnTo>
                  <a:pt x="8" y="30"/>
                </a:lnTo>
                <a:lnTo>
                  <a:pt x="11" y="30"/>
                </a:lnTo>
                <a:lnTo>
                  <a:pt x="11" y="30"/>
                </a:lnTo>
                <a:lnTo>
                  <a:pt x="11" y="26"/>
                </a:lnTo>
                <a:lnTo>
                  <a:pt x="11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57" name="Freeform 1484">
            <a:extLst>
              <a:ext uri="{FF2B5EF4-FFF2-40B4-BE49-F238E27FC236}">
                <a16:creationId xmlns:a16="http://schemas.microsoft.com/office/drawing/2014/main" id="{8B5C109C-0D83-4DDD-9F19-AD869B7D3020}"/>
              </a:ext>
            </a:extLst>
          </p:cNvPr>
          <p:cNvSpPr>
            <a:spLocks/>
          </p:cNvSpPr>
          <p:nvPr/>
        </p:nvSpPr>
        <p:spPr bwMode="auto">
          <a:xfrm>
            <a:off x="3755468" y="6240646"/>
            <a:ext cx="19050" cy="39688"/>
          </a:xfrm>
          <a:custGeom>
            <a:avLst/>
            <a:gdLst>
              <a:gd name="T0" fmla="*/ 0 w 12"/>
              <a:gd name="T1" fmla="*/ 25 h 25"/>
              <a:gd name="T2" fmla="*/ 0 w 12"/>
              <a:gd name="T3" fmla="*/ 0 h 25"/>
              <a:gd name="T4" fmla="*/ 5 w 12"/>
              <a:gd name="T5" fmla="*/ 0 h 25"/>
              <a:gd name="T6" fmla="*/ 5 w 12"/>
              <a:gd name="T7" fmla="*/ 2 h 25"/>
              <a:gd name="T8" fmla="*/ 5 w 12"/>
              <a:gd name="T9" fmla="*/ 2 h 25"/>
              <a:gd name="T10" fmla="*/ 9 w 12"/>
              <a:gd name="T11" fmla="*/ 0 h 25"/>
              <a:gd name="T12" fmla="*/ 9 w 12"/>
              <a:gd name="T13" fmla="*/ 0 h 25"/>
              <a:gd name="T14" fmla="*/ 12 w 12"/>
              <a:gd name="T15" fmla="*/ 0 h 25"/>
              <a:gd name="T16" fmla="*/ 12 w 12"/>
              <a:gd name="T17" fmla="*/ 5 h 25"/>
              <a:gd name="T18" fmla="*/ 12 w 12"/>
              <a:gd name="T19" fmla="*/ 5 h 25"/>
              <a:gd name="T20" fmla="*/ 10 w 12"/>
              <a:gd name="T21" fmla="*/ 5 h 25"/>
              <a:gd name="T22" fmla="*/ 10 w 12"/>
              <a:gd name="T23" fmla="*/ 5 h 25"/>
              <a:gd name="T24" fmla="*/ 9 w 12"/>
              <a:gd name="T25" fmla="*/ 5 h 25"/>
              <a:gd name="T26" fmla="*/ 9 w 12"/>
              <a:gd name="T27" fmla="*/ 5 h 25"/>
              <a:gd name="T28" fmla="*/ 7 w 12"/>
              <a:gd name="T29" fmla="*/ 6 h 25"/>
              <a:gd name="T30" fmla="*/ 7 w 12"/>
              <a:gd name="T31" fmla="*/ 6 h 25"/>
              <a:gd name="T32" fmla="*/ 6 w 12"/>
              <a:gd name="T33" fmla="*/ 7 h 25"/>
              <a:gd name="T34" fmla="*/ 6 w 12"/>
              <a:gd name="T35" fmla="*/ 7 h 25"/>
              <a:gd name="T36" fmla="*/ 5 w 12"/>
              <a:gd name="T37" fmla="*/ 10 h 25"/>
              <a:gd name="T38" fmla="*/ 5 w 12"/>
              <a:gd name="T39" fmla="*/ 25 h 25"/>
              <a:gd name="T40" fmla="*/ 0 w 12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2" y="5"/>
                </a:lnTo>
                <a:lnTo>
                  <a:pt x="12" y="5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7" y="6"/>
                </a:lnTo>
                <a:lnTo>
                  <a:pt x="7" y="6"/>
                </a:lnTo>
                <a:lnTo>
                  <a:pt x="6" y="7"/>
                </a:lnTo>
                <a:lnTo>
                  <a:pt x="6" y="7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58" name="Freeform 1485">
            <a:extLst>
              <a:ext uri="{FF2B5EF4-FFF2-40B4-BE49-F238E27FC236}">
                <a16:creationId xmlns:a16="http://schemas.microsoft.com/office/drawing/2014/main" id="{678E242D-DB55-4446-B982-1994317A77D4}"/>
              </a:ext>
            </a:extLst>
          </p:cNvPr>
          <p:cNvSpPr>
            <a:spLocks noEditPoints="1"/>
          </p:cNvSpPr>
          <p:nvPr/>
        </p:nvSpPr>
        <p:spPr bwMode="auto">
          <a:xfrm>
            <a:off x="3774518" y="6240646"/>
            <a:ext cx="26988" cy="39688"/>
          </a:xfrm>
          <a:custGeom>
            <a:avLst/>
            <a:gdLst>
              <a:gd name="T0" fmla="*/ 12 w 17"/>
              <a:gd name="T1" fmla="*/ 22 h 25"/>
              <a:gd name="T2" fmla="*/ 12 w 17"/>
              <a:gd name="T3" fmla="*/ 22 h 25"/>
              <a:gd name="T4" fmla="*/ 9 w 17"/>
              <a:gd name="T5" fmla="*/ 25 h 25"/>
              <a:gd name="T6" fmla="*/ 7 w 17"/>
              <a:gd name="T7" fmla="*/ 25 h 25"/>
              <a:gd name="T8" fmla="*/ 4 w 17"/>
              <a:gd name="T9" fmla="*/ 25 h 25"/>
              <a:gd name="T10" fmla="*/ 3 w 17"/>
              <a:gd name="T11" fmla="*/ 24 h 25"/>
              <a:gd name="T12" fmla="*/ 2 w 17"/>
              <a:gd name="T13" fmla="*/ 22 h 25"/>
              <a:gd name="T14" fmla="*/ 0 w 17"/>
              <a:gd name="T15" fmla="*/ 19 h 25"/>
              <a:gd name="T16" fmla="*/ 2 w 17"/>
              <a:gd name="T17" fmla="*/ 15 h 25"/>
              <a:gd name="T18" fmla="*/ 3 w 17"/>
              <a:gd name="T19" fmla="*/ 12 h 25"/>
              <a:gd name="T20" fmla="*/ 5 w 17"/>
              <a:gd name="T21" fmla="*/ 11 h 25"/>
              <a:gd name="T22" fmla="*/ 9 w 17"/>
              <a:gd name="T23" fmla="*/ 10 h 25"/>
              <a:gd name="T24" fmla="*/ 9 w 17"/>
              <a:gd name="T25" fmla="*/ 10 h 25"/>
              <a:gd name="T26" fmla="*/ 10 w 17"/>
              <a:gd name="T27" fmla="*/ 10 h 25"/>
              <a:gd name="T28" fmla="*/ 10 w 17"/>
              <a:gd name="T29" fmla="*/ 10 h 25"/>
              <a:gd name="T30" fmla="*/ 12 w 17"/>
              <a:gd name="T31" fmla="*/ 7 h 25"/>
              <a:gd name="T32" fmla="*/ 10 w 17"/>
              <a:gd name="T33" fmla="*/ 5 h 25"/>
              <a:gd name="T34" fmla="*/ 9 w 17"/>
              <a:gd name="T35" fmla="*/ 5 h 25"/>
              <a:gd name="T36" fmla="*/ 7 w 17"/>
              <a:gd name="T37" fmla="*/ 5 h 25"/>
              <a:gd name="T38" fmla="*/ 5 w 17"/>
              <a:gd name="T39" fmla="*/ 7 h 25"/>
              <a:gd name="T40" fmla="*/ 0 w 17"/>
              <a:gd name="T41" fmla="*/ 7 h 25"/>
              <a:gd name="T42" fmla="*/ 3 w 17"/>
              <a:gd name="T43" fmla="*/ 1 h 25"/>
              <a:gd name="T44" fmla="*/ 5 w 17"/>
              <a:gd name="T45" fmla="*/ 0 h 25"/>
              <a:gd name="T46" fmla="*/ 9 w 17"/>
              <a:gd name="T47" fmla="*/ 0 h 25"/>
              <a:gd name="T48" fmla="*/ 12 w 17"/>
              <a:gd name="T49" fmla="*/ 0 h 25"/>
              <a:gd name="T50" fmla="*/ 14 w 17"/>
              <a:gd name="T51" fmla="*/ 1 h 25"/>
              <a:gd name="T52" fmla="*/ 15 w 17"/>
              <a:gd name="T53" fmla="*/ 4 h 25"/>
              <a:gd name="T54" fmla="*/ 17 w 17"/>
              <a:gd name="T55" fmla="*/ 7 h 25"/>
              <a:gd name="T56" fmla="*/ 12 w 17"/>
              <a:gd name="T57" fmla="*/ 25 h 25"/>
              <a:gd name="T58" fmla="*/ 12 w 17"/>
              <a:gd name="T59" fmla="*/ 14 h 25"/>
              <a:gd name="T60" fmla="*/ 10 w 17"/>
              <a:gd name="T61" fmla="*/ 14 h 25"/>
              <a:gd name="T62" fmla="*/ 7 w 17"/>
              <a:gd name="T63" fmla="*/ 15 h 25"/>
              <a:gd name="T64" fmla="*/ 5 w 17"/>
              <a:gd name="T65" fmla="*/ 17 h 25"/>
              <a:gd name="T66" fmla="*/ 7 w 17"/>
              <a:gd name="T67" fmla="*/ 20 h 25"/>
              <a:gd name="T68" fmla="*/ 8 w 17"/>
              <a:gd name="T69" fmla="*/ 21 h 25"/>
              <a:gd name="T70" fmla="*/ 10 w 17"/>
              <a:gd name="T71" fmla="*/ 20 h 25"/>
              <a:gd name="T72" fmla="*/ 12 w 17"/>
              <a:gd name="T73" fmla="*/ 1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" h="25">
                <a:moveTo>
                  <a:pt x="12" y="25"/>
                </a:moveTo>
                <a:lnTo>
                  <a:pt x="12" y="22"/>
                </a:lnTo>
                <a:lnTo>
                  <a:pt x="12" y="22"/>
                </a:lnTo>
                <a:lnTo>
                  <a:pt x="12" y="22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5"/>
                </a:lnTo>
                <a:lnTo>
                  <a:pt x="4" y="25"/>
                </a:lnTo>
                <a:lnTo>
                  <a:pt x="4" y="25"/>
                </a:lnTo>
                <a:lnTo>
                  <a:pt x="3" y="24"/>
                </a:lnTo>
                <a:lnTo>
                  <a:pt x="3" y="24"/>
                </a:lnTo>
                <a:lnTo>
                  <a:pt x="2" y="22"/>
                </a:lnTo>
                <a:lnTo>
                  <a:pt x="2" y="22"/>
                </a:lnTo>
                <a:lnTo>
                  <a:pt x="0" y="19"/>
                </a:lnTo>
                <a:lnTo>
                  <a:pt x="0" y="19"/>
                </a:lnTo>
                <a:lnTo>
                  <a:pt x="2" y="15"/>
                </a:lnTo>
                <a:lnTo>
                  <a:pt x="2" y="15"/>
                </a:lnTo>
                <a:lnTo>
                  <a:pt x="3" y="12"/>
                </a:lnTo>
                <a:lnTo>
                  <a:pt x="3" y="12"/>
                </a:lnTo>
                <a:lnTo>
                  <a:pt x="5" y="11"/>
                </a:lnTo>
                <a:lnTo>
                  <a:pt x="5" y="11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2" y="10"/>
                </a:lnTo>
                <a:lnTo>
                  <a:pt x="12" y="7"/>
                </a:lnTo>
                <a:lnTo>
                  <a:pt x="12" y="7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0" y="7"/>
                </a:lnTo>
                <a:lnTo>
                  <a:pt x="0" y="7"/>
                </a:lnTo>
                <a:lnTo>
                  <a:pt x="2" y="4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5" y="4"/>
                </a:lnTo>
                <a:lnTo>
                  <a:pt x="15" y="4"/>
                </a:lnTo>
                <a:lnTo>
                  <a:pt x="17" y="7"/>
                </a:lnTo>
                <a:lnTo>
                  <a:pt x="17" y="25"/>
                </a:lnTo>
                <a:lnTo>
                  <a:pt x="12" y="25"/>
                </a:lnTo>
                <a:close/>
                <a:moveTo>
                  <a:pt x="12" y="14"/>
                </a:moveTo>
                <a:lnTo>
                  <a:pt x="12" y="14"/>
                </a:lnTo>
                <a:lnTo>
                  <a:pt x="10" y="14"/>
                </a:lnTo>
                <a:lnTo>
                  <a:pt x="10" y="14"/>
                </a:lnTo>
                <a:lnTo>
                  <a:pt x="7" y="15"/>
                </a:lnTo>
                <a:lnTo>
                  <a:pt x="7" y="15"/>
                </a:lnTo>
                <a:lnTo>
                  <a:pt x="7" y="16"/>
                </a:lnTo>
                <a:lnTo>
                  <a:pt x="5" y="17"/>
                </a:lnTo>
                <a:lnTo>
                  <a:pt x="5" y="17"/>
                </a:lnTo>
                <a:lnTo>
                  <a:pt x="7" y="20"/>
                </a:lnTo>
                <a:lnTo>
                  <a:pt x="7" y="20"/>
                </a:lnTo>
                <a:lnTo>
                  <a:pt x="8" y="21"/>
                </a:ln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2" y="17"/>
                </a:lnTo>
                <a:lnTo>
                  <a:pt x="12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59" name="Freeform 1486">
            <a:extLst>
              <a:ext uri="{FF2B5EF4-FFF2-40B4-BE49-F238E27FC236}">
                <a16:creationId xmlns:a16="http://schemas.microsoft.com/office/drawing/2014/main" id="{DA3CE197-1180-4A7A-8092-AABD1DF35C54}"/>
              </a:ext>
            </a:extLst>
          </p:cNvPr>
          <p:cNvSpPr>
            <a:spLocks/>
          </p:cNvSpPr>
          <p:nvPr/>
        </p:nvSpPr>
        <p:spPr bwMode="auto">
          <a:xfrm>
            <a:off x="3806268" y="6240646"/>
            <a:ext cx="25400" cy="39688"/>
          </a:xfrm>
          <a:custGeom>
            <a:avLst/>
            <a:gdLst>
              <a:gd name="T0" fmla="*/ 0 w 16"/>
              <a:gd name="T1" fmla="*/ 25 h 25"/>
              <a:gd name="T2" fmla="*/ 0 w 16"/>
              <a:gd name="T3" fmla="*/ 0 h 25"/>
              <a:gd name="T4" fmla="*/ 6 w 16"/>
              <a:gd name="T5" fmla="*/ 0 h 25"/>
              <a:gd name="T6" fmla="*/ 6 w 16"/>
              <a:gd name="T7" fmla="*/ 2 h 25"/>
              <a:gd name="T8" fmla="*/ 6 w 16"/>
              <a:gd name="T9" fmla="*/ 2 h 25"/>
              <a:gd name="T10" fmla="*/ 6 w 16"/>
              <a:gd name="T11" fmla="*/ 2 h 25"/>
              <a:gd name="T12" fmla="*/ 7 w 16"/>
              <a:gd name="T13" fmla="*/ 0 h 25"/>
              <a:gd name="T14" fmla="*/ 7 w 16"/>
              <a:gd name="T15" fmla="*/ 0 h 25"/>
              <a:gd name="T16" fmla="*/ 11 w 16"/>
              <a:gd name="T17" fmla="*/ 0 h 25"/>
              <a:gd name="T18" fmla="*/ 11 w 16"/>
              <a:gd name="T19" fmla="*/ 0 h 25"/>
              <a:gd name="T20" fmla="*/ 12 w 16"/>
              <a:gd name="T21" fmla="*/ 0 h 25"/>
              <a:gd name="T22" fmla="*/ 12 w 16"/>
              <a:gd name="T23" fmla="*/ 0 h 25"/>
              <a:gd name="T24" fmla="*/ 14 w 16"/>
              <a:gd name="T25" fmla="*/ 1 h 25"/>
              <a:gd name="T26" fmla="*/ 14 w 16"/>
              <a:gd name="T27" fmla="*/ 1 h 25"/>
              <a:gd name="T28" fmla="*/ 16 w 16"/>
              <a:gd name="T29" fmla="*/ 2 h 25"/>
              <a:gd name="T30" fmla="*/ 16 w 16"/>
              <a:gd name="T31" fmla="*/ 2 h 25"/>
              <a:gd name="T32" fmla="*/ 16 w 16"/>
              <a:gd name="T33" fmla="*/ 6 h 25"/>
              <a:gd name="T34" fmla="*/ 16 w 16"/>
              <a:gd name="T35" fmla="*/ 25 h 25"/>
              <a:gd name="T36" fmla="*/ 11 w 16"/>
              <a:gd name="T37" fmla="*/ 25 h 25"/>
              <a:gd name="T38" fmla="*/ 11 w 16"/>
              <a:gd name="T39" fmla="*/ 7 h 25"/>
              <a:gd name="T40" fmla="*/ 11 w 16"/>
              <a:gd name="T41" fmla="*/ 7 h 25"/>
              <a:gd name="T42" fmla="*/ 9 w 16"/>
              <a:gd name="T43" fmla="*/ 5 h 25"/>
              <a:gd name="T44" fmla="*/ 9 w 16"/>
              <a:gd name="T45" fmla="*/ 5 h 25"/>
              <a:gd name="T46" fmla="*/ 8 w 16"/>
              <a:gd name="T47" fmla="*/ 5 h 25"/>
              <a:gd name="T48" fmla="*/ 8 w 16"/>
              <a:gd name="T49" fmla="*/ 5 h 25"/>
              <a:gd name="T50" fmla="*/ 6 w 16"/>
              <a:gd name="T51" fmla="*/ 5 h 25"/>
              <a:gd name="T52" fmla="*/ 6 w 16"/>
              <a:gd name="T53" fmla="*/ 5 h 25"/>
              <a:gd name="T54" fmla="*/ 6 w 16"/>
              <a:gd name="T55" fmla="*/ 9 h 25"/>
              <a:gd name="T56" fmla="*/ 6 w 16"/>
              <a:gd name="T57" fmla="*/ 25 h 25"/>
              <a:gd name="T58" fmla="*/ 0 w 16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5">
                <a:moveTo>
                  <a:pt x="0" y="25"/>
                </a:moveTo>
                <a:lnTo>
                  <a:pt x="0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6" y="2"/>
                </a:lnTo>
                <a:lnTo>
                  <a:pt x="16" y="2"/>
                </a:lnTo>
                <a:lnTo>
                  <a:pt x="16" y="6"/>
                </a:lnTo>
                <a:lnTo>
                  <a:pt x="16" y="25"/>
                </a:lnTo>
                <a:lnTo>
                  <a:pt x="11" y="25"/>
                </a:lnTo>
                <a:lnTo>
                  <a:pt x="11" y="7"/>
                </a:lnTo>
                <a:lnTo>
                  <a:pt x="11" y="7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6" y="9"/>
                </a:lnTo>
                <a:lnTo>
                  <a:pt x="6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60" name="Freeform 1487">
            <a:extLst>
              <a:ext uri="{FF2B5EF4-FFF2-40B4-BE49-F238E27FC236}">
                <a16:creationId xmlns:a16="http://schemas.microsoft.com/office/drawing/2014/main" id="{4612DD31-8284-4C8E-A871-B647C4E9AF3E}"/>
              </a:ext>
            </a:extLst>
          </p:cNvPr>
          <p:cNvSpPr>
            <a:spLocks noEditPoints="1"/>
          </p:cNvSpPr>
          <p:nvPr/>
        </p:nvSpPr>
        <p:spPr bwMode="auto">
          <a:xfrm>
            <a:off x="3836431" y="6224771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61" name="Freeform 1488">
            <a:extLst>
              <a:ext uri="{FF2B5EF4-FFF2-40B4-BE49-F238E27FC236}">
                <a16:creationId xmlns:a16="http://schemas.microsoft.com/office/drawing/2014/main" id="{ED9F120C-D529-41F8-B9C1-0AC45E510EB3}"/>
              </a:ext>
            </a:extLst>
          </p:cNvPr>
          <p:cNvSpPr>
            <a:spLocks/>
          </p:cNvSpPr>
          <p:nvPr/>
        </p:nvSpPr>
        <p:spPr bwMode="auto">
          <a:xfrm>
            <a:off x="3852306" y="6240646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2 h 25"/>
              <a:gd name="T8" fmla="*/ 10 w 15"/>
              <a:gd name="T9" fmla="*/ 22 h 25"/>
              <a:gd name="T10" fmla="*/ 10 w 15"/>
              <a:gd name="T11" fmla="*/ 22 h 25"/>
              <a:gd name="T12" fmla="*/ 8 w 15"/>
              <a:gd name="T13" fmla="*/ 25 h 25"/>
              <a:gd name="T14" fmla="*/ 8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3 w 15"/>
              <a:gd name="T21" fmla="*/ 25 h 25"/>
              <a:gd name="T22" fmla="*/ 3 w 15"/>
              <a:gd name="T23" fmla="*/ 25 h 25"/>
              <a:gd name="T24" fmla="*/ 2 w 15"/>
              <a:gd name="T25" fmla="*/ 24 h 25"/>
              <a:gd name="T26" fmla="*/ 2 w 15"/>
              <a:gd name="T27" fmla="*/ 24 h 25"/>
              <a:gd name="T28" fmla="*/ 0 w 15"/>
              <a:gd name="T29" fmla="*/ 22 h 25"/>
              <a:gd name="T30" fmla="*/ 0 w 15"/>
              <a:gd name="T31" fmla="*/ 22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7 h 25"/>
              <a:gd name="T40" fmla="*/ 5 w 15"/>
              <a:gd name="T41" fmla="*/ 17 h 25"/>
              <a:gd name="T42" fmla="*/ 5 w 15"/>
              <a:gd name="T43" fmla="*/ 20 h 25"/>
              <a:gd name="T44" fmla="*/ 5 w 15"/>
              <a:gd name="T45" fmla="*/ 20 h 25"/>
              <a:gd name="T46" fmla="*/ 8 w 15"/>
              <a:gd name="T47" fmla="*/ 20 h 25"/>
              <a:gd name="T48" fmla="*/ 8 w 15"/>
              <a:gd name="T49" fmla="*/ 20 h 25"/>
              <a:gd name="T50" fmla="*/ 9 w 15"/>
              <a:gd name="T51" fmla="*/ 20 h 25"/>
              <a:gd name="T52" fmla="*/ 9 w 15"/>
              <a:gd name="T53" fmla="*/ 20 h 25"/>
              <a:gd name="T54" fmla="*/ 10 w 15"/>
              <a:gd name="T55" fmla="*/ 17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8" y="25"/>
                </a:lnTo>
                <a:lnTo>
                  <a:pt x="8" y="25"/>
                </a:lnTo>
                <a:lnTo>
                  <a:pt x="5" y="25"/>
                </a:lnTo>
                <a:lnTo>
                  <a:pt x="5" y="25"/>
                </a:lnTo>
                <a:lnTo>
                  <a:pt x="3" y="25"/>
                </a:lnTo>
                <a:lnTo>
                  <a:pt x="3" y="25"/>
                </a:lnTo>
                <a:lnTo>
                  <a:pt x="2" y="24"/>
                </a:lnTo>
                <a:lnTo>
                  <a:pt x="2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7"/>
                </a:lnTo>
                <a:lnTo>
                  <a:pt x="5" y="17"/>
                </a:lnTo>
                <a:lnTo>
                  <a:pt x="5" y="20"/>
                </a:lnTo>
                <a:lnTo>
                  <a:pt x="5" y="20"/>
                </a:lnTo>
                <a:lnTo>
                  <a:pt x="8" y="20"/>
                </a:lnTo>
                <a:lnTo>
                  <a:pt x="8" y="20"/>
                </a:lnTo>
                <a:lnTo>
                  <a:pt x="9" y="20"/>
                </a:lnTo>
                <a:lnTo>
                  <a:pt x="9" y="20"/>
                </a:lnTo>
                <a:lnTo>
                  <a:pt x="10" y="17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62" name="Freeform 1489">
            <a:extLst>
              <a:ext uri="{FF2B5EF4-FFF2-40B4-BE49-F238E27FC236}">
                <a16:creationId xmlns:a16="http://schemas.microsoft.com/office/drawing/2014/main" id="{81CC069E-019D-4D90-B2E9-70A837C9BC11}"/>
              </a:ext>
            </a:extLst>
          </p:cNvPr>
          <p:cNvSpPr>
            <a:spLocks/>
          </p:cNvSpPr>
          <p:nvPr/>
        </p:nvSpPr>
        <p:spPr bwMode="auto">
          <a:xfrm>
            <a:off x="3882468" y="6240646"/>
            <a:ext cx="42863" cy="39688"/>
          </a:xfrm>
          <a:custGeom>
            <a:avLst/>
            <a:gdLst>
              <a:gd name="T0" fmla="*/ 0 w 27"/>
              <a:gd name="T1" fmla="*/ 25 h 25"/>
              <a:gd name="T2" fmla="*/ 0 w 27"/>
              <a:gd name="T3" fmla="*/ 0 h 25"/>
              <a:gd name="T4" fmla="*/ 5 w 27"/>
              <a:gd name="T5" fmla="*/ 0 h 25"/>
              <a:gd name="T6" fmla="*/ 5 w 27"/>
              <a:gd name="T7" fmla="*/ 2 h 25"/>
              <a:gd name="T8" fmla="*/ 5 w 27"/>
              <a:gd name="T9" fmla="*/ 2 h 25"/>
              <a:gd name="T10" fmla="*/ 5 w 27"/>
              <a:gd name="T11" fmla="*/ 2 h 25"/>
              <a:gd name="T12" fmla="*/ 8 w 27"/>
              <a:gd name="T13" fmla="*/ 0 h 25"/>
              <a:gd name="T14" fmla="*/ 8 w 27"/>
              <a:gd name="T15" fmla="*/ 0 h 25"/>
              <a:gd name="T16" fmla="*/ 10 w 27"/>
              <a:gd name="T17" fmla="*/ 0 h 25"/>
              <a:gd name="T18" fmla="*/ 10 w 27"/>
              <a:gd name="T19" fmla="*/ 0 h 25"/>
              <a:gd name="T20" fmla="*/ 14 w 27"/>
              <a:gd name="T21" fmla="*/ 0 h 25"/>
              <a:gd name="T22" fmla="*/ 14 w 27"/>
              <a:gd name="T23" fmla="*/ 0 h 25"/>
              <a:gd name="T24" fmla="*/ 15 w 27"/>
              <a:gd name="T25" fmla="*/ 2 h 25"/>
              <a:gd name="T26" fmla="*/ 15 w 27"/>
              <a:gd name="T27" fmla="*/ 2 h 25"/>
              <a:gd name="T28" fmla="*/ 18 w 27"/>
              <a:gd name="T29" fmla="*/ 0 h 25"/>
              <a:gd name="T30" fmla="*/ 18 w 27"/>
              <a:gd name="T31" fmla="*/ 0 h 25"/>
              <a:gd name="T32" fmla="*/ 20 w 27"/>
              <a:gd name="T33" fmla="*/ 0 h 25"/>
              <a:gd name="T34" fmla="*/ 20 w 27"/>
              <a:gd name="T35" fmla="*/ 0 h 25"/>
              <a:gd name="T36" fmla="*/ 23 w 27"/>
              <a:gd name="T37" fmla="*/ 0 h 25"/>
              <a:gd name="T38" fmla="*/ 23 w 27"/>
              <a:gd name="T39" fmla="*/ 0 h 25"/>
              <a:gd name="T40" fmla="*/ 24 w 27"/>
              <a:gd name="T41" fmla="*/ 1 h 25"/>
              <a:gd name="T42" fmla="*/ 24 w 27"/>
              <a:gd name="T43" fmla="*/ 1 h 25"/>
              <a:gd name="T44" fmla="*/ 25 w 27"/>
              <a:gd name="T45" fmla="*/ 2 h 25"/>
              <a:gd name="T46" fmla="*/ 25 w 27"/>
              <a:gd name="T47" fmla="*/ 2 h 25"/>
              <a:gd name="T48" fmla="*/ 27 w 27"/>
              <a:gd name="T49" fmla="*/ 6 h 25"/>
              <a:gd name="T50" fmla="*/ 27 w 27"/>
              <a:gd name="T51" fmla="*/ 25 h 25"/>
              <a:gd name="T52" fmla="*/ 22 w 27"/>
              <a:gd name="T53" fmla="*/ 25 h 25"/>
              <a:gd name="T54" fmla="*/ 22 w 27"/>
              <a:gd name="T55" fmla="*/ 7 h 25"/>
              <a:gd name="T56" fmla="*/ 22 w 27"/>
              <a:gd name="T57" fmla="*/ 7 h 25"/>
              <a:gd name="T58" fmla="*/ 20 w 27"/>
              <a:gd name="T59" fmla="*/ 5 h 25"/>
              <a:gd name="T60" fmla="*/ 20 w 27"/>
              <a:gd name="T61" fmla="*/ 5 h 25"/>
              <a:gd name="T62" fmla="*/ 19 w 27"/>
              <a:gd name="T63" fmla="*/ 5 h 25"/>
              <a:gd name="T64" fmla="*/ 19 w 27"/>
              <a:gd name="T65" fmla="*/ 5 h 25"/>
              <a:gd name="T66" fmla="*/ 17 w 27"/>
              <a:gd name="T67" fmla="*/ 5 h 25"/>
              <a:gd name="T68" fmla="*/ 17 w 27"/>
              <a:gd name="T69" fmla="*/ 5 h 25"/>
              <a:gd name="T70" fmla="*/ 17 w 27"/>
              <a:gd name="T71" fmla="*/ 9 h 25"/>
              <a:gd name="T72" fmla="*/ 17 w 27"/>
              <a:gd name="T73" fmla="*/ 25 h 25"/>
              <a:gd name="T74" fmla="*/ 10 w 27"/>
              <a:gd name="T75" fmla="*/ 25 h 25"/>
              <a:gd name="T76" fmla="*/ 10 w 27"/>
              <a:gd name="T77" fmla="*/ 7 h 25"/>
              <a:gd name="T78" fmla="*/ 10 w 27"/>
              <a:gd name="T79" fmla="*/ 7 h 25"/>
              <a:gd name="T80" fmla="*/ 10 w 27"/>
              <a:gd name="T81" fmla="*/ 5 h 25"/>
              <a:gd name="T82" fmla="*/ 10 w 27"/>
              <a:gd name="T83" fmla="*/ 5 h 25"/>
              <a:gd name="T84" fmla="*/ 8 w 27"/>
              <a:gd name="T85" fmla="*/ 5 h 25"/>
              <a:gd name="T86" fmla="*/ 8 w 27"/>
              <a:gd name="T87" fmla="*/ 5 h 25"/>
              <a:gd name="T88" fmla="*/ 6 w 27"/>
              <a:gd name="T89" fmla="*/ 5 h 25"/>
              <a:gd name="T90" fmla="*/ 6 w 27"/>
              <a:gd name="T91" fmla="*/ 5 h 25"/>
              <a:gd name="T92" fmla="*/ 5 w 27"/>
              <a:gd name="T93" fmla="*/ 9 h 25"/>
              <a:gd name="T94" fmla="*/ 5 w 27"/>
              <a:gd name="T95" fmla="*/ 25 h 25"/>
              <a:gd name="T96" fmla="*/ 0 w 27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4" y="0"/>
                </a:lnTo>
                <a:lnTo>
                  <a:pt x="14" y="0"/>
                </a:lnTo>
                <a:lnTo>
                  <a:pt x="15" y="2"/>
                </a:lnTo>
                <a:lnTo>
                  <a:pt x="15" y="2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3" y="0"/>
                </a:lnTo>
                <a:lnTo>
                  <a:pt x="23" y="0"/>
                </a:lnTo>
                <a:lnTo>
                  <a:pt x="24" y="1"/>
                </a:lnTo>
                <a:lnTo>
                  <a:pt x="24" y="1"/>
                </a:lnTo>
                <a:lnTo>
                  <a:pt x="25" y="2"/>
                </a:lnTo>
                <a:lnTo>
                  <a:pt x="25" y="2"/>
                </a:lnTo>
                <a:lnTo>
                  <a:pt x="27" y="6"/>
                </a:lnTo>
                <a:lnTo>
                  <a:pt x="27" y="25"/>
                </a:lnTo>
                <a:lnTo>
                  <a:pt x="22" y="25"/>
                </a:lnTo>
                <a:lnTo>
                  <a:pt x="22" y="7"/>
                </a:lnTo>
                <a:lnTo>
                  <a:pt x="22" y="7"/>
                </a:lnTo>
                <a:lnTo>
                  <a:pt x="20" y="5"/>
                </a:lnTo>
                <a:lnTo>
                  <a:pt x="20" y="5"/>
                </a:lnTo>
                <a:lnTo>
                  <a:pt x="19" y="5"/>
                </a:lnTo>
                <a:lnTo>
                  <a:pt x="19" y="5"/>
                </a:lnTo>
                <a:lnTo>
                  <a:pt x="17" y="5"/>
                </a:lnTo>
                <a:lnTo>
                  <a:pt x="17" y="5"/>
                </a:lnTo>
                <a:lnTo>
                  <a:pt x="17" y="9"/>
                </a:lnTo>
                <a:lnTo>
                  <a:pt x="17" y="25"/>
                </a:lnTo>
                <a:lnTo>
                  <a:pt x="10" y="25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63" name="Freeform 1490">
            <a:extLst>
              <a:ext uri="{FF2B5EF4-FFF2-40B4-BE49-F238E27FC236}">
                <a16:creationId xmlns:a16="http://schemas.microsoft.com/office/drawing/2014/main" id="{32940607-FE87-4347-8CE6-76621F443484}"/>
              </a:ext>
            </a:extLst>
          </p:cNvPr>
          <p:cNvSpPr>
            <a:spLocks noEditPoints="1"/>
          </p:cNvSpPr>
          <p:nvPr/>
        </p:nvSpPr>
        <p:spPr bwMode="auto">
          <a:xfrm>
            <a:off x="4112656" y="5712009"/>
            <a:ext cx="25400" cy="57150"/>
          </a:xfrm>
          <a:custGeom>
            <a:avLst/>
            <a:gdLst>
              <a:gd name="T0" fmla="*/ 0 w 16"/>
              <a:gd name="T1" fmla="*/ 36 h 36"/>
              <a:gd name="T2" fmla="*/ 0 w 16"/>
              <a:gd name="T3" fmla="*/ 0 h 36"/>
              <a:gd name="T4" fmla="*/ 7 w 16"/>
              <a:gd name="T5" fmla="*/ 0 h 36"/>
              <a:gd name="T6" fmla="*/ 7 w 16"/>
              <a:gd name="T7" fmla="*/ 0 h 36"/>
              <a:gd name="T8" fmla="*/ 11 w 16"/>
              <a:gd name="T9" fmla="*/ 1 h 36"/>
              <a:gd name="T10" fmla="*/ 11 w 16"/>
              <a:gd name="T11" fmla="*/ 1 h 36"/>
              <a:gd name="T12" fmla="*/ 15 w 16"/>
              <a:gd name="T13" fmla="*/ 3 h 36"/>
              <a:gd name="T14" fmla="*/ 15 w 16"/>
              <a:gd name="T15" fmla="*/ 3 h 36"/>
              <a:gd name="T16" fmla="*/ 16 w 16"/>
              <a:gd name="T17" fmla="*/ 6 h 36"/>
              <a:gd name="T18" fmla="*/ 16 w 16"/>
              <a:gd name="T19" fmla="*/ 6 h 36"/>
              <a:gd name="T20" fmla="*/ 16 w 16"/>
              <a:gd name="T21" fmla="*/ 11 h 36"/>
              <a:gd name="T22" fmla="*/ 16 w 16"/>
              <a:gd name="T23" fmla="*/ 11 h 36"/>
              <a:gd name="T24" fmla="*/ 16 w 16"/>
              <a:gd name="T25" fmla="*/ 15 h 36"/>
              <a:gd name="T26" fmla="*/ 16 w 16"/>
              <a:gd name="T27" fmla="*/ 15 h 36"/>
              <a:gd name="T28" fmla="*/ 15 w 16"/>
              <a:gd name="T29" fmla="*/ 18 h 36"/>
              <a:gd name="T30" fmla="*/ 15 w 16"/>
              <a:gd name="T31" fmla="*/ 18 h 36"/>
              <a:gd name="T32" fmla="*/ 12 w 16"/>
              <a:gd name="T33" fmla="*/ 21 h 36"/>
              <a:gd name="T34" fmla="*/ 12 w 16"/>
              <a:gd name="T35" fmla="*/ 21 h 36"/>
              <a:gd name="T36" fmla="*/ 7 w 16"/>
              <a:gd name="T37" fmla="*/ 21 h 36"/>
              <a:gd name="T38" fmla="*/ 5 w 16"/>
              <a:gd name="T39" fmla="*/ 21 h 36"/>
              <a:gd name="T40" fmla="*/ 5 w 16"/>
              <a:gd name="T41" fmla="*/ 36 h 36"/>
              <a:gd name="T42" fmla="*/ 0 w 16"/>
              <a:gd name="T43" fmla="*/ 36 h 36"/>
              <a:gd name="T44" fmla="*/ 5 w 16"/>
              <a:gd name="T45" fmla="*/ 5 h 36"/>
              <a:gd name="T46" fmla="*/ 5 w 16"/>
              <a:gd name="T47" fmla="*/ 18 h 36"/>
              <a:gd name="T48" fmla="*/ 7 w 16"/>
              <a:gd name="T49" fmla="*/ 18 h 36"/>
              <a:gd name="T50" fmla="*/ 7 w 16"/>
              <a:gd name="T51" fmla="*/ 18 h 36"/>
              <a:gd name="T52" fmla="*/ 10 w 16"/>
              <a:gd name="T53" fmla="*/ 16 h 36"/>
              <a:gd name="T54" fmla="*/ 10 w 16"/>
              <a:gd name="T55" fmla="*/ 16 h 36"/>
              <a:gd name="T56" fmla="*/ 11 w 16"/>
              <a:gd name="T57" fmla="*/ 15 h 36"/>
              <a:gd name="T58" fmla="*/ 11 w 16"/>
              <a:gd name="T59" fmla="*/ 15 h 36"/>
              <a:gd name="T60" fmla="*/ 12 w 16"/>
              <a:gd name="T61" fmla="*/ 14 h 36"/>
              <a:gd name="T62" fmla="*/ 12 w 16"/>
              <a:gd name="T63" fmla="*/ 14 h 36"/>
              <a:gd name="T64" fmla="*/ 12 w 16"/>
              <a:gd name="T65" fmla="*/ 11 h 36"/>
              <a:gd name="T66" fmla="*/ 12 w 16"/>
              <a:gd name="T67" fmla="*/ 11 h 36"/>
              <a:gd name="T68" fmla="*/ 12 w 16"/>
              <a:gd name="T69" fmla="*/ 9 h 36"/>
              <a:gd name="T70" fmla="*/ 12 w 16"/>
              <a:gd name="T71" fmla="*/ 9 h 36"/>
              <a:gd name="T72" fmla="*/ 11 w 16"/>
              <a:gd name="T73" fmla="*/ 6 h 36"/>
              <a:gd name="T74" fmla="*/ 11 w 16"/>
              <a:gd name="T75" fmla="*/ 6 h 36"/>
              <a:gd name="T76" fmla="*/ 10 w 16"/>
              <a:gd name="T77" fmla="*/ 5 h 36"/>
              <a:gd name="T78" fmla="*/ 10 w 16"/>
              <a:gd name="T79" fmla="*/ 5 h 36"/>
              <a:gd name="T80" fmla="*/ 7 w 16"/>
              <a:gd name="T81" fmla="*/ 5 h 36"/>
              <a:gd name="T82" fmla="*/ 5 w 16"/>
              <a:gd name="T83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" h="36">
                <a:moveTo>
                  <a:pt x="0" y="36"/>
                </a:moveTo>
                <a:lnTo>
                  <a:pt x="0" y="0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5" y="3"/>
                </a:lnTo>
                <a:lnTo>
                  <a:pt x="15" y="3"/>
                </a:lnTo>
                <a:lnTo>
                  <a:pt x="16" y="6"/>
                </a:lnTo>
                <a:lnTo>
                  <a:pt x="16" y="6"/>
                </a:lnTo>
                <a:lnTo>
                  <a:pt x="16" y="11"/>
                </a:lnTo>
                <a:lnTo>
                  <a:pt x="16" y="11"/>
                </a:lnTo>
                <a:lnTo>
                  <a:pt x="16" y="15"/>
                </a:lnTo>
                <a:lnTo>
                  <a:pt x="16" y="15"/>
                </a:lnTo>
                <a:lnTo>
                  <a:pt x="15" y="18"/>
                </a:lnTo>
                <a:lnTo>
                  <a:pt x="15" y="18"/>
                </a:lnTo>
                <a:lnTo>
                  <a:pt x="12" y="21"/>
                </a:lnTo>
                <a:lnTo>
                  <a:pt x="12" y="21"/>
                </a:lnTo>
                <a:lnTo>
                  <a:pt x="7" y="21"/>
                </a:lnTo>
                <a:lnTo>
                  <a:pt x="5" y="21"/>
                </a:lnTo>
                <a:lnTo>
                  <a:pt x="5" y="36"/>
                </a:lnTo>
                <a:lnTo>
                  <a:pt x="0" y="36"/>
                </a:lnTo>
                <a:close/>
                <a:moveTo>
                  <a:pt x="5" y="5"/>
                </a:moveTo>
                <a:lnTo>
                  <a:pt x="5" y="18"/>
                </a:lnTo>
                <a:lnTo>
                  <a:pt x="7" y="18"/>
                </a:lnTo>
                <a:lnTo>
                  <a:pt x="7" y="18"/>
                </a:lnTo>
                <a:lnTo>
                  <a:pt x="10" y="16"/>
                </a:lnTo>
                <a:lnTo>
                  <a:pt x="10" y="16"/>
                </a:lnTo>
                <a:lnTo>
                  <a:pt x="11" y="15"/>
                </a:lnTo>
                <a:lnTo>
                  <a:pt x="11" y="15"/>
                </a:lnTo>
                <a:lnTo>
                  <a:pt x="12" y="14"/>
                </a:lnTo>
                <a:lnTo>
                  <a:pt x="12" y="14"/>
                </a:lnTo>
                <a:lnTo>
                  <a:pt x="12" y="11"/>
                </a:lnTo>
                <a:lnTo>
                  <a:pt x="12" y="11"/>
                </a:lnTo>
                <a:lnTo>
                  <a:pt x="12" y="9"/>
                </a:lnTo>
                <a:lnTo>
                  <a:pt x="12" y="9"/>
                </a:lnTo>
                <a:lnTo>
                  <a:pt x="11" y="6"/>
                </a:lnTo>
                <a:lnTo>
                  <a:pt x="11" y="6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5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64" name="Freeform 1491">
            <a:extLst>
              <a:ext uri="{FF2B5EF4-FFF2-40B4-BE49-F238E27FC236}">
                <a16:creationId xmlns:a16="http://schemas.microsoft.com/office/drawing/2014/main" id="{77CE37B9-79D1-44BE-820E-E8836A501BAD}"/>
              </a:ext>
            </a:extLst>
          </p:cNvPr>
          <p:cNvSpPr>
            <a:spLocks/>
          </p:cNvSpPr>
          <p:nvPr/>
        </p:nvSpPr>
        <p:spPr bwMode="auto">
          <a:xfrm>
            <a:off x="4144406" y="5727884"/>
            <a:ext cx="19050" cy="41275"/>
          </a:xfrm>
          <a:custGeom>
            <a:avLst/>
            <a:gdLst>
              <a:gd name="T0" fmla="*/ 0 w 12"/>
              <a:gd name="T1" fmla="*/ 26 h 26"/>
              <a:gd name="T2" fmla="*/ 0 w 12"/>
              <a:gd name="T3" fmla="*/ 0 h 26"/>
              <a:gd name="T4" fmla="*/ 5 w 12"/>
              <a:gd name="T5" fmla="*/ 0 h 26"/>
              <a:gd name="T6" fmla="*/ 5 w 12"/>
              <a:gd name="T7" fmla="*/ 3 h 26"/>
              <a:gd name="T8" fmla="*/ 5 w 12"/>
              <a:gd name="T9" fmla="*/ 3 h 26"/>
              <a:gd name="T10" fmla="*/ 8 w 12"/>
              <a:gd name="T11" fmla="*/ 1 h 26"/>
              <a:gd name="T12" fmla="*/ 8 w 12"/>
              <a:gd name="T13" fmla="*/ 1 h 26"/>
              <a:gd name="T14" fmla="*/ 12 w 12"/>
              <a:gd name="T15" fmla="*/ 0 h 26"/>
              <a:gd name="T16" fmla="*/ 12 w 12"/>
              <a:gd name="T17" fmla="*/ 5 h 26"/>
              <a:gd name="T18" fmla="*/ 12 w 12"/>
              <a:gd name="T19" fmla="*/ 5 h 26"/>
              <a:gd name="T20" fmla="*/ 10 w 12"/>
              <a:gd name="T21" fmla="*/ 5 h 26"/>
              <a:gd name="T22" fmla="*/ 10 w 12"/>
              <a:gd name="T23" fmla="*/ 5 h 26"/>
              <a:gd name="T24" fmla="*/ 8 w 12"/>
              <a:gd name="T25" fmla="*/ 5 h 26"/>
              <a:gd name="T26" fmla="*/ 8 w 12"/>
              <a:gd name="T27" fmla="*/ 5 h 26"/>
              <a:gd name="T28" fmla="*/ 7 w 12"/>
              <a:gd name="T29" fmla="*/ 6 h 26"/>
              <a:gd name="T30" fmla="*/ 7 w 12"/>
              <a:gd name="T31" fmla="*/ 6 h 26"/>
              <a:gd name="T32" fmla="*/ 6 w 12"/>
              <a:gd name="T33" fmla="*/ 8 h 26"/>
              <a:gd name="T34" fmla="*/ 6 w 12"/>
              <a:gd name="T35" fmla="*/ 8 h 26"/>
              <a:gd name="T36" fmla="*/ 5 w 12"/>
              <a:gd name="T37" fmla="*/ 11 h 26"/>
              <a:gd name="T38" fmla="*/ 5 w 12"/>
              <a:gd name="T39" fmla="*/ 26 h 26"/>
              <a:gd name="T40" fmla="*/ 0 w 12"/>
              <a:gd name="T41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8" y="1"/>
                </a:lnTo>
                <a:lnTo>
                  <a:pt x="8" y="1"/>
                </a:lnTo>
                <a:lnTo>
                  <a:pt x="12" y="0"/>
                </a:lnTo>
                <a:lnTo>
                  <a:pt x="12" y="5"/>
                </a:lnTo>
                <a:lnTo>
                  <a:pt x="12" y="5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6" y="8"/>
                </a:lnTo>
                <a:lnTo>
                  <a:pt x="6" y="8"/>
                </a:lnTo>
                <a:lnTo>
                  <a:pt x="5" y="11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65" name="Freeform 1492">
            <a:extLst>
              <a:ext uri="{FF2B5EF4-FFF2-40B4-BE49-F238E27FC236}">
                <a16:creationId xmlns:a16="http://schemas.microsoft.com/office/drawing/2014/main" id="{602DA24A-7E89-44BD-9496-D798800AD86E}"/>
              </a:ext>
            </a:extLst>
          </p:cNvPr>
          <p:cNvSpPr>
            <a:spLocks noEditPoints="1"/>
          </p:cNvSpPr>
          <p:nvPr/>
        </p:nvSpPr>
        <p:spPr bwMode="auto">
          <a:xfrm>
            <a:off x="4165043" y="5727884"/>
            <a:ext cx="23813" cy="41275"/>
          </a:xfrm>
          <a:custGeom>
            <a:avLst/>
            <a:gdLst>
              <a:gd name="T0" fmla="*/ 0 w 15"/>
              <a:gd name="T1" fmla="*/ 9 h 26"/>
              <a:gd name="T2" fmla="*/ 0 w 15"/>
              <a:gd name="T3" fmla="*/ 9 h 26"/>
              <a:gd name="T4" fmla="*/ 0 w 15"/>
              <a:gd name="T5" fmla="*/ 6 h 26"/>
              <a:gd name="T6" fmla="*/ 0 w 15"/>
              <a:gd name="T7" fmla="*/ 6 h 26"/>
              <a:gd name="T8" fmla="*/ 0 w 15"/>
              <a:gd name="T9" fmla="*/ 4 h 26"/>
              <a:gd name="T10" fmla="*/ 0 w 15"/>
              <a:gd name="T11" fmla="*/ 4 h 26"/>
              <a:gd name="T12" fmla="*/ 4 w 15"/>
              <a:gd name="T13" fmla="*/ 1 h 26"/>
              <a:gd name="T14" fmla="*/ 4 w 15"/>
              <a:gd name="T15" fmla="*/ 1 h 26"/>
              <a:gd name="T16" fmla="*/ 8 w 15"/>
              <a:gd name="T17" fmla="*/ 0 h 26"/>
              <a:gd name="T18" fmla="*/ 8 w 15"/>
              <a:gd name="T19" fmla="*/ 0 h 26"/>
              <a:gd name="T20" fmla="*/ 12 w 15"/>
              <a:gd name="T21" fmla="*/ 1 h 26"/>
              <a:gd name="T22" fmla="*/ 12 w 15"/>
              <a:gd name="T23" fmla="*/ 1 h 26"/>
              <a:gd name="T24" fmla="*/ 14 w 15"/>
              <a:gd name="T25" fmla="*/ 4 h 26"/>
              <a:gd name="T26" fmla="*/ 14 w 15"/>
              <a:gd name="T27" fmla="*/ 4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9 h 26"/>
              <a:gd name="T34" fmla="*/ 15 w 15"/>
              <a:gd name="T35" fmla="*/ 18 h 26"/>
              <a:gd name="T36" fmla="*/ 15 w 15"/>
              <a:gd name="T37" fmla="*/ 18 h 26"/>
              <a:gd name="T38" fmla="*/ 15 w 15"/>
              <a:gd name="T39" fmla="*/ 20 h 26"/>
              <a:gd name="T40" fmla="*/ 15 w 15"/>
              <a:gd name="T41" fmla="*/ 20 h 26"/>
              <a:gd name="T42" fmla="*/ 14 w 15"/>
              <a:gd name="T43" fmla="*/ 23 h 26"/>
              <a:gd name="T44" fmla="*/ 14 w 15"/>
              <a:gd name="T45" fmla="*/ 23 h 26"/>
              <a:gd name="T46" fmla="*/ 12 w 15"/>
              <a:gd name="T47" fmla="*/ 25 h 26"/>
              <a:gd name="T48" fmla="*/ 12 w 15"/>
              <a:gd name="T49" fmla="*/ 25 h 26"/>
              <a:gd name="T50" fmla="*/ 8 w 15"/>
              <a:gd name="T51" fmla="*/ 26 h 26"/>
              <a:gd name="T52" fmla="*/ 8 w 15"/>
              <a:gd name="T53" fmla="*/ 26 h 26"/>
              <a:gd name="T54" fmla="*/ 4 w 15"/>
              <a:gd name="T55" fmla="*/ 25 h 26"/>
              <a:gd name="T56" fmla="*/ 4 w 15"/>
              <a:gd name="T57" fmla="*/ 25 h 26"/>
              <a:gd name="T58" fmla="*/ 0 w 15"/>
              <a:gd name="T59" fmla="*/ 23 h 26"/>
              <a:gd name="T60" fmla="*/ 0 w 15"/>
              <a:gd name="T61" fmla="*/ 23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8 h 26"/>
              <a:gd name="T68" fmla="*/ 0 w 15"/>
              <a:gd name="T69" fmla="*/ 9 h 26"/>
              <a:gd name="T70" fmla="*/ 5 w 15"/>
              <a:gd name="T71" fmla="*/ 18 h 26"/>
              <a:gd name="T72" fmla="*/ 5 w 15"/>
              <a:gd name="T73" fmla="*/ 18 h 26"/>
              <a:gd name="T74" fmla="*/ 5 w 15"/>
              <a:gd name="T75" fmla="*/ 20 h 26"/>
              <a:gd name="T76" fmla="*/ 5 w 15"/>
              <a:gd name="T77" fmla="*/ 20 h 26"/>
              <a:gd name="T78" fmla="*/ 8 w 15"/>
              <a:gd name="T79" fmla="*/ 21 h 26"/>
              <a:gd name="T80" fmla="*/ 8 w 15"/>
              <a:gd name="T81" fmla="*/ 21 h 26"/>
              <a:gd name="T82" fmla="*/ 9 w 15"/>
              <a:gd name="T83" fmla="*/ 20 h 26"/>
              <a:gd name="T84" fmla="*/ 9 w 15"/>
              <a:gd name="T85" fmla="*/ 20 h 26"/>
              <a:gd name="T86" fmla="*/ 10 w 15"/>
              <a:gd name="T87" fmla="*/ 18 h 26"/>
              <a:gd name="T88" fmla="*/ 10 w 15"/>
              <a:gd name="T89" fmla="*/ 8 h 26"/>
              <a:gd name="T90" fmla="*/ 10 w 15"/>
              <a:gd name="T91" fmla="*/ 8 h 26"/>
              <a:gd name="T92" fmla="*/ 9 w 15"/>
              <a:gd name="T93" fmla="*/ 6 h 26"/>
              <a:gd name="T94" fmla="*/ 9 w 15"/>
              <a:gd name="T95" fmla="*/ 6 h 26"/>
              <a:gd name="T96" fmla="*/ 8 w 15"/>
              <a:gd name="T97" fmla="*/ 5 h 26"/>
              <a:gd name="T98" fmla="*/ 8 w 15"/>
              <a:gd name="T99" fmla="*/ 5 h 26"/>
              <a:gd name="T100" fmla="*/ 5 w 15"/>
              <a:gd name="T101" fmla="*/ 6 h 26"/>
              <a:gd name="T102" fmla="*/ 5 w 15"/>
              <a:gd name="T103" fmla="*/ 6 h 26"/>
              <a:gd name="T104" fmla="*/ 5 w 15"/>
              <a:gd name="T105" fmla="*/ 8 h 26"/>
              <a:gd name="T106" fmla="*/ 5 w 15"/>
              <a:gd name="T107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2" y="1"/>
                </a:lnTo>
                <a:lnTo>
                  <a:pt x="12" y="1"/>
                </a:lnTo>
                <a:lnTo>
                  <a:pt x="14" y="4"/>
                </a:lnTo>
                <a:lnTo>
                  <a:pt x="14" y="4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18"/>
                </a:lnTo>
                <a:lnTo>
                  <a:pt x="15" y="18"/>
                </a:lnTo>
                <a:lnTo>
                  <a:pt x="15" y="20"/>
                </a:lnTo>
                <a:lnTo>
                  <a:pt x="15" y="20"/>
                </a:lnTo>
                <a:lnTo>
                  <a:pt x="14" y="23"/>
                </a:lnTo>
                <a:lnTo>
                  <a:pt x="14" y="23"/>
                </a:lnTo>
                <a:lnTo>
                  <a:pt x="12" y="25"/>
                </a:lnTo>
                <a:lnTo>
                  <a:pt x="12" y="25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close/>
                <a:moveTo>
                  <a:pt x="5" y="18"/>
                </a:move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1"/>
                </a:lnTo>
                <a:lnTo>
                  <a:pt x="8" y="21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0" y="8"/>
                </a:lnTo>
                <a:lnTo>
                  <a:pt x="10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66" name="Freeform 1493">
            <a:extLst>
              <a:ext uri="{FF2B5EF4-FFF2-40B4-BE49-F238E27FC236}">
                <a16:creationId xmlns:a16="http://schemas.microsoft.com/office/drawing/2014/main" id="{59492885-FAE5-49E7-B8EB-BC9DC1236115}"/>
              </a:ext>
            </a:extLst>
          </p:cNvPr>
          <p:cNvSpPr>
            <a:spLocks/>
          </p:cNvSpPr>
          <p:nvPr/>
        </p:nvSpPr>
        <p:spPr bwMode="auto">
          <a:xfrm>
            <a:off x="4195206" y="5727884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0 h 26"/>
              <a:gd name="T4" fmla="*/ 5 w 25"/>
              <a:gd name="T5" fmla="*/ 0 h 26"/>
              <a:gd name="T6" fmla="*/ 5 w 25"/>
              <a:gd name="T7" fmla="*/ 3 h 26"/>
              <a:gd name="T8" fmla="*/ 5 w 25"/>
              <a:gd name="T9" fmla="*/ 3 h 26"/>
              <a:gd name="T10" fmla="*/ 5 w 25"/>
              <a:gd name="T11" fmla="*/ 3 h 26"/>
              <a:gd name="T12" fmla="*/ 8 w 25"/>
              <a:gd name="T13" fmla="*/ 1 h 26"/>
              <a:gd name="T14" fmla="*/ 8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3 w 25"/>
              <a:gd name="T21" fmla="*/ 1 h 26"/>
              <a:gd name="T22" fmla="*/ 13 w 25"/>
              <a:gd name="T23" fmla="*/ 1 h 26"/>
              <a:gd name="T24" fmla="*/ 15 w 25"/>
              <a:gd name="T25" fmla="*/ 3 h 26"/>
              <a:gd name="T26" fmla="*/ 15 w 25"/>
              <a:gd name="T27" fmla="*/ 3 h 26"/>
              <a:gd name="T28" fmla="*/ 17 w 25"/>
              <a:gd name="T29" fmla="*/ 1 h 26"/>
              <a:gd name="T30" fmla="*/ 17 w 25"/>
              <a:gd name="T31" fmla="*/ 1 h 26"/>
              <a:gd name="T32" fmla="*/ 20 w 25"/>
              <a:gd name="T33" fmla="*/ 0 h 26"/>
              <a:gd name="T34" fmla="*/ 20 w 25"/>
              <a:gd name="T35" fmla="*/ 0 h 26"/>
              <a:gd name="T36" fmla="*/ 22 w 25"/>
              <a:gd name="T37" fmla="*/ 0 h 26"/>
              <a:gd name="T38" fmla="*/ 22 w 25"/>
              <a:gd name="T39" fmla="*/ 0 h 26"/>
              <a:gd name="T40" fmla="*/ 24 w 25"/>
              <a:gd name="T41" fmla="*/ 1 h 26"/>
              <a:gd name="T42" fmla="*/ 24 w 25"/>
              <a:gd name="T43" fmla="*/ 1 h 26"/>
              <a:gd name="T44" fmla="*/ 25 w 25"/>
              <a:gd name="T45" fmla="*/ 4 h 26"/>
              <a:gd name="T46" fmla="*/ 25 w 25"/>
              <a:gd name="T47" fmla="*/ 4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9 h 26"/>
              <a:gd name="T56" fmla="*/ 20 w 25"/>
              <a:gd name="T57" fmla="*/ 9 h 26"/>
              <a:gd name="T58" fmla="*/ 20 w 25"/>
              <a:gd name="T59" fmla="*/ 6 h 26"/>
              <a:gd name="T60" fmla="*/ 20 w 25"/>
              <a:gd name="T61" fmla="*/ 6 h 26"/>
              <a:gd name="T62" fmla="*/ 18 w 25"/>
              <a:gd name="T63" fmla="*/ 5 h 26"/>
              <a:gd name="T64" fmla="*/ 18 w 25"/>
              <a:gd name="T65" fmla="*/ 5 h 26"/>
              <a:gd name="T66" fmla="*/ 17 w 25"/>
              <a:gd name="T67" fmla="*/ 6 h 26"/>
              <a:gd name="T68" fmla="*/ 17 w 25"/>
              <a:gd name="T69" fmla="*/ 6 h 26"/>
              <a:gd name="T70" fmla="*/ 15 w 25"/>
              <a:gd name="T71" fmla="*/ 9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9 h 26"/>
              <a:gd name="T78" fmla="*/ 10 w 25"/>
              <a:gd name="T79" fmla="*/ 9 h 26"/>
              <a:gd name="T80" fmla="*/ 9 w 25"/>
              <a:gd name="T81" fmla="*/ 6 h 26"/>
              <a:gd name="T82" fmla="*/ 9 w 25"/>
              <a:gd name="T83" fmla="*/ 6 h 26"/>
              <a:gd name="T84" fmla="*/ 8 w 25"/>
              <a:gd name="T85" fmla="*/ 5 h 26"/>
              <a:gd name="T86" fmla="*/ 8 w 25"/>
              <a:gd name="T87" fmla="*/ 5 h 26"/>
              <a:gd name="T88" fmla="*/ 5 w 25"/>
              <a:gd name="T89" fmla="*/ 6 h 26"/>
              <a:gd name="T90" fmla="*/ 5 w 25"/>
              <a:gd name="T91" fmla="*/ 6 h 26"/>
              <a:gd name="T92" fmla="*/ 5 w 25"/>
              <a:gd name="T93" fmla="*/ 9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8" y="1"/>
                </a:lnTo>
                <a:lnTo>
                  <a:pt x="8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5" y="3"/>
                </a:lnTo>
                <a:lnTo>
                  <a:pt x="15" y="3"/>
                </a:lnTo>
                <a:lnTo>
                  <a:pt x="17" y="1"/>
                </a:lnTo>
                <a:lnTo>
                  <a:pt x="17" y="1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1"/>
                </a:lnTo>
                <a:lnTo>
                  <a:pt x="24" y="1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20" y="6"/>
                </a:lnTo>
                <a:lnTo>
                  <a:pt x="20" y="6"/>
                </a:lnTo>
                <a:lnTo>
                  <a:pt x="18" y="5"/>
                </a:lnTo>
                <a:lnTo>
                  <a:pt x="18" y="5"/>
                </a:lnTo>
                <a:lnTo>
                  <a:pt x="17" y="6"/>
                </a:lnTo>
                <a:lnTo>
                  <a:pt x="17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67" name="Freeform 1494">
            <a:extLst>
              <a:ext uri="{FF2B5EF4-FFF2-40B4-BE49-F238E27FC236}">
                <a16:creationId xmlns:a16="http://schemas.microsoft.com/office/drawing/2014/main" id="{036049BF-10EA-4F73-9BD5-99165B8B8BF5}"/>
              </a:ext>
            </a:extLst>
          </p:cNvPr>
          <p:cNvSpPr>
            <a:spLocks noEditPoints="1"/>
          </p:cNvSpPr>
          <p:nvPr/>
        </p:nvSpPr>
        <p:spPr bwMode="auto">
          <a:xfrm>
            <a:off x="4241243" y="5727884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9 h 26"/>
              <a:gd name="T6" fmla="*/ 5 w 15"/>
              <a:gd name="T7" fmla="*/ 19 h 26"/>
              <a:gd name="T8" fmla="*/ 6 w 15"/>
              <a:gd name="T9" fmla="*/ 20 h 26"/>
              <a:gd name="T10" fmla="*/ 6 w 15"/>
              <a:gd name="T11" fmla="*/ 20 h 26"/>
              <a:gd name="T12" fmla="*/ 8 w 15"/>
              <a:gd name="T13" fmla="*/ 21 h 26"/>
              <a:gd name="T14" fmla="*/ 8 w 15"/>
              <a:gd name="T15" fmla="*/ 21 h 26"/>
              <a:gd name="T16" fmla="*/ 10 w 15"/>
              <a:gd name="T17" fmla="*/ 20 h 26"/>
              <a:gd name="T18" fmla="*/ 10 w 15"/>
              <a:gd name="T19" fmla="*/ 20 h 26"/>
              <a:gd name="T20" fmla="*/ 10 w 15"/>
              <a:gd name="T21" fmla="*/ 19 h 26"/>
              <a:gd name="T22" fmla="*/ 15 w 15"/>
              <a:gd name="T23" fmla="*/ 19 h 26"/>
              <a:gd name="T24" fmla="*/ 15 w 15"/>
              <a:gd name="T25" fmla="*/ 19 h 26"/>
              <a:gd name="T26" fmla="*/ 15 w 15"/>
              <a:gd name="T27" fmla="*/ 21 h 26"/>
              <a:gd name="T28" fmla="*/ 14 w 15"/>
              <a:gd name="T29" fmla="*/ 24 h 26"/>
              <a:gd name="T30" fmla="*/ 14 w 15"/>
              <a:gd name="T31" fmla="*/ 24 h 26"/>
              <a:gd name="T32" fmla="*/ 11 w 15"/>
              <a:gd name="T33" fmla="*/ 25 h 26"/>
              <a:gd name="T34" fmla="*/ 11 w 15"/>
              <a:gd name="T35" fmla="*/ 25 h 26"/>
              <a:gd name="T36" fmla="*/ 8 w 15"/>
              <a:gd name="T37" fmla="*/ 26 h 26"/>
              <a:gd name="T38" fmla="*/ 8 w 15"/>
              <a:gd name="T39" fmla="*/ 26 h 26"/>
              <a:gd name="T40" fmla="*/ 4 w 15"/>
              <a:gd name="T41" fmla="*/ 25 h 26"/>
              <a:gd name="T42" fmla="*/ 4 w 15"/>
              <a:gd name="T43" fmla="*/ 25 h 26"/>
              <a:gd name="T44" fmla="*/ 1 w 15"/>
              <a:gd name="T45" fmla="*/ 23 h 26"/>
              <a:gd name="T46" fmla="*/ 1 w 15"/>
              <a:gd name="T47" fmla="*/ 23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8 h 26"/>
              <a:gd name="T54" fmla="*/ 0 w 15"/>
              <a:gd name="T55" fmla="*/ 9 h 26"/>
              <a:gd name="T56" fmla="*/ 0 w 15"/>
              <a:gd name="T57" fmla="*/ 9 h 26"/>
              <a:gd name="T58" fmla="*/ 0 w 15"/>
              <a:gd name="T59" fmla="*/ 6 h 26"/>
              <a:gd name="T60" fmla="*/ 0 w 15"/>
              <a:gd name="T61" fmla="*/ 6 h 26"/>
              <a:gd name="T62" fmla="*/ 1 w 15"/>
              <a:gd name="T63" fmla="*/ 4 h 26"/>
              <a:gd name="T64" fmla="*/ 1 w 15"/>
              <a:gd name="T65" fmla="*/ 4 h 26"/>
              <a:gd name="T66" fmla="*/ 4 w 15"/>
              <a:gd name="T67" fmla="*/ 1 h 26"/>
              <a:gd name="T68" fmla="*/ 4 w 15"/>
              <a:gd name="T69" fmla="*/ 1 h 26"/>
              <a:gd name="T70" fmla="*/ 8 w 15"/>
              <a:gd name="T71" fmla="*/ 0 h 26"/>
              <a:gd name="T72" fmla="*/ 8 w 15"/>
              <a:gd name="T73" fmla="*/ 0 h 26"/>
              <a:gd name="T74" fmla="*/ 11 w 15"/>
              <a:gd name="T75" fmla="*/ 1 h 26"/>
              <a:gd name="T76" fmla="*/ 11 w 15"/>
              <a:gd name="T77" fmla="*/ 1 h 26"/>
              <a:gd name="T78" fmla="*/ 14 w 15"/>
              <a:gd name="T79" fmla="*/ 3 h 26"/>
              <a:gd name="T80" fmla="*/ 14 w 15"/>
              <a:gd name="T81" fmla="*/ 3 h 26"/>
              <a:gd name="T82" fmla="*/ 15 w 15"/>
              <a:gd name="T83" fmla="*/ 5 h 26"/>
              <a:gd name="T84" fmla="*/ 15 w 15"/>
              <a:gd name="T85" fmla="*/ 8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8 h 26"/>
              <a:gd name="T94" fmla="*/ 10 w 15"/>
              <a:gd name="T95" fmla="*/ 8 h 26"/>
              <a:gd name="T96" fmla="*/ 10 w 15"/>
              <a:gd name="T97" fmla="*/ 6 h 26"/>
              <a:gd name="T98" fmla="*/ 10 w 15"/>
              <a:gd name="T99" fmla="*/ 6 h 26"/>
              <a:gd name="T100" fmla="*/ 8 w 15"/>
              <a:gd name="T101" fmla="*/ 5 h 26"/>
              <a:gd name="T102" fmla="*/ 8 w 15"/>
              <a:gd name="T103" fmla="*/ 5 h 26"/>
              <a:gd name="T104" fmla="*/ 6 w 15"/>
              <a:gd name="T105" fmla="*/ 6 h 26"/>
              <a:gd name="T106" fmla="*/ 6 w 15"/>
              <a:gd name="T107" fmla="*/ 6 h 26"/>
              <a:gd name="T108" fmla="*/ 5 w 15"/>
              <a:gd name="T109" fmla="*/ 8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9"/>
                </a:lnTo>
                <a:lnTo>
                  <a:pt x="5" y="19"/>
                </a:lnTo>
                <a:lnTo>
                  <a:pt x="6" y="20"/>
                </a:lnTo>
                <a:lnTo>
                  <a:pt x="6" y="20"/>
                </a:lnTo>
                <a:lnTo>
                  <a:pt x="8" y="21"/>
                </a:ln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0" y="19"/>
                </a:lnTo>
                <a:lnTo>
                  <a:pt x="15" y="19"/>
                </a:lnTo>
                <a:lnTo>
                  <a:pt x="15" y="19"/>
                </a:lnTo>
                <a:lnTo>
                  <a:pt x="15" y="21"/>
                </a:lnTo>
                <a:lnTo>
                  <a:pt x="14" y="24"/>
                </a:lnTo>
                <a:lnTo>
                  <a:pt x="14" y="24"/>
                </a:lnTo>
                <a:lnTo>
                  <a:pt x="11" y="25"/>
                </a:lnTo>
                <a:lnTo>
                  <a:pt x="11" y="25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4" y="3"/>
                </a:lnTo>
                <a:lnTo>
                  <a:pt x="14" y="3"/>
                </a:lnTo>
                <a:lnTo>
                  <a:pt x="15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68" name="Freeform 1495">
            <a:extLst>
              <a:ext uri="{FF2B5EF4-FFF2-40B4-BE49-F238E27FC236}">
                <a16:creationId xmlns:a16="http://schemas.microsoft.com/office/drawing/2014/main" id="{742BFD5A-A9D7-4FF0-B242-40E443078397}"/>
              </a:ext>
            </a:extLst>
          </p:cNvPr>
          <p:cNvSpPr>
            <a:spLocks/>
          </p:cNvSpPr>
          <p:nvPr/>
        </p:nvSpPr>
        <p:spPr bwMode="auto">
          <a:xfrm>
            <a:off x="4266643" y="5716771"/>
            <a:ext cx="19050" cy="52388"/>
          </a:xfrm>
          <a:custGeom>
            <a:avLst/>
            <a:gdLst>
              <a:gd name="T0" fmla="*/ 3 w 12"/>
              <a:gd name="T1" fmla="*/ 7 h 33"/>
              <a:gd name="T2" fmla="*/ 3 w 12"/>
              <a:gd name="T3" fmla="*/ 0 h 33"/>
              <a:gd name="T4" fmla="*/ 8 w 12"/>
              <a:gd name="T5" fmla="*/ 0 h 33"/>
              <a:gd name="T6" fmla="*/ 8 w 12"/>
              <a:gd name="T7" fmla="*/ 7 h 33"/>
              <a:gd name="T8" fmla="*/ 12 w 12"/>
              <a:gd name="T9" fmla="*/ 7 h 33"/>
              <a:gd name="T10" fmla="*/ 12 w 12"/>
              <a:gd name="T11" fmla="*/ 11 h 33"/>
              <a:gd name="T12" fmla="*/ 8 w 12"/>
              <a:gd name="T13" fmla="*/ 11 h 33"/>
              <a:gd name="T14" fmla="*/ 8 w 12"/>
              <a:gd name="T15" fmla="*/ 26 h 33"/>
              <a:gd name="T16" fmla="*/ 8 w 12"/>
              <a:gd name="T17" fmla="*/ 26 h 33"/>
              <a:gd name="T18" fmla="*/ 9 w 12"/>
              <a:gd name="T19" fmla="*/ 27 h 33"/>
              <a:gd name="T20" fmla="*/ 9 w 12"/>
              <a:gd name="T21" fmla="*/ 27 h 33"/>
              <a:gd name="T22" fmla="*/ 9 w 12"/>
              <a:gd name="T23" fmla="*/ 27 h 33"/>
              <a:gd name="T24" fmla="*/ 9 w 12"/>
              <a:gd name="T25" fmla="*/ 27 h 33"/>
              <a:gd name="T26" fmla="*/ 10 w 12"/>
              <a:gd name="T27" fmla="*/ 28 h 33"/>
              <a:gd name="T28" fmla="*/ 10 w 12"/>
              <a:gd name="T29" fmla="*/ 28 h 33"/>
              <a:gd name="T30" fmla="*/ 12 w 12"/>
              <a:gd name="T31" fmla="*/ 28 h 33"/>
              <a:gd name="T32" fmla="*/ 12 w 12"/>
              <a:gd name="T33" fmla="*/ 33 h 33"/>
              <a:gd name="T34" fmla="*/ 9 w 12"/>
              <a:gd name="T35" fmla="*/ 33 h 33"/>
              <a:gd name="T36" fmla="*/ 9 w 12"/>
              <a:gd name="T37" fmla="*/ 33 h 33"/>
              <a:gd name="T38" fmla="*/ 7 w 12"/>
              <a:gd name="T39" fmla="*/ 32 h 33"/>
              <a:gd name="T40" fmla="*/ 7 w 12"/>
              <a:gd name="T41" fmla="*/ 32 h 33"/>
              <a:gd name="T42" fmla="*/ 4 w 12"/>
              <a:gd name="T43" fmla="*/ 31 h 33"/>
              <a:gd name="T44" fmla="*/ 4 w 12"/>
              <a:gd name="T45" fmla="*/ 31 h 33"/>
              <a:gd name="T46" fmla="*/ 4 w 12"/>
              <a:gd name="T47" fmla="*/ 28 h 33"/>
              <a:gd name="T48" fmla="*/ 4 w 12"/>
              <a:gd name="T49" fmla="*/ 28 h 33"/>
              <a:gd name="T50" fmla="*/ 3 w 12"/>
              <a:gd name="T51" fmla="*/ 27 h 33"/>
              <a:gd name="T52" fmla="*/ 3 w 12"/>
              <a:gd name="T53" fmla="*/ 11 h 33"/>
              <a:gd name="T54" fmla="*/ 0 w 12"/>
              <a:gd name="T55" fmla="*/ 11 h 33"/>
              <a:gd name="T56" fmla="*/ 0 w 12"/>
              <a:gd name="T57" fmla="*/ 7 h 33"/>
              <a:gd name="T58" fmla="*/ 3 w 12"/>
              <a:gd name="T59" fmla="*/ 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" h="33">
                <a:moveTo>
                  <a:pt x="3" y="7"/>
                </a:moveTo>
                <a:lnTo>
                  <a:pt x="3" y="0"/>
                </a:lnTo>
                <a:lnTo>
                  <a:pt x="8" y="0"/>
                </a:lnTo>
                <a:lnTo>
                  <a:pt x="8" y="7"/>
                </a:lnTo>
                <a:lnTo>
                  <a:pt x="12" y="7"/>
                </a:lnTo>
                <a:lnTo>
                  <a:pt x="12" y="11"/>
                </a:lnTo>
                <a:lnTo>
                  <a:pt x="8" y="11"/>
                </a:lnTo>
                <a:lnTo>
                  <a:pt x="8" y="26"/>
                </a:lnTo>
                <a:lnTo>
                  <a:pt x="8" y="26"/>
                </a:lnTo>
                <a:lnTo>
                  <a:pt x="9" y="27"/>
                </a:lnTo>
                <a:lnTo>
                  <a:pt x="9" y="27"/>
                </a:lnTo>
                <a:lnTo>
                  <a:pt x="9" y="27"/>
                </a:lnTo>
                <a:lnTo>
                  <a:pt x="9" y="27"/>
                </a:lnTo>
                <a:lnTo>
                  <a:pt x="10" y="28"/>
                </a:lnTo>
                <a:lnTo>
                  <a:pt x="10" y="28"/>
                </a:lnTo>
                <a:lnTo>
                  <a:pt x="12" y="28"/>
                </a:lnTo>
                <a:lnTo>
                  <a:pt x="12" y="33"/>
                </a:lnTo>
                <a:lnTo>
                  <a:pt x="9" y="33"/>
                </a:lnTo>
                <a:lnTo>
                  <a:pt x="9" y="33"/>
                </a:lnTo>
                <a:lnTo>
                  <a:pt x="7" y="32"/>
                </a:lnTo>
                <a:lnTo>
                  <a:pt x="7" y="32"/>
                </a:lnTo>
                <a:lnTo>
                  <a:pt x="4" y="31"/>
                </a:lnTo>
                <a:lnTo>
                  <a:pt x="4" y="31"/>
                </a:lnTo>
                <a:lnTo>
                  <a:pt x="4" y="28"/>
                </a:lnTo>
                <a:lnTo>
                  <a:pt x="4" y="28"/>
                </a:lnTo>
                <a:lnTo>
                  <a:pt x="3" y="27"/>
                </a:lnTo>
                <a:lnTo>
                  <a:pt x="3" y="11"/>
                </a:lnTo>
                <a:lnTo>
                  <a:pt x="0" y="11"/>
                </a:lnTo>
                <a:lnTo>
                  <a:pt x="0" y="7"/>
                </a:lnTo>
                <a:lnTo>
                  <a:pt x="3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69" name="Freeform 1496">
            <a:extLst>
              <a:ext uri="{FF2B5EF4-FFF2-40B4-BE49-F238E27FC236}">
                <a16:creationId xmlns:a16="http://schemas.microsoft.com/office/drawing/2014/main" id="{4357E2E1-C9DD-4BFC-8F5A-1A9E7C3128D3}"/>
              </a:ext>
            </a:extLst>
          </p:cNvPr>
          <p:cNvSpPr>
            <a:spLocks/>
          </p:cNvSpPr>
          <p:nvPr/>
        </p:nvSpPr>
        <p:spPr bwMode="auto">
          <a:xfrm>
            <a:off x="4288868" y="5712009"/>
            <a:ext cx="23813" cy="57150"/>
          </a:xfrm>
          <a:custGeom>
            <a:avLst/>
            <a:gdLst>
              <a:gd name="T0" fmla="*/ 0 w 15"/>
              <a:gd name="T1" fmla="*/ 36 h 36"/>
              <a:gd name="T2" fmla="*/ 0 w 15"/>
              <a:gd name="T3" fmla="*/ 0 h 36"/>
              <a:gd name="T4" fmla="*/ 5 w 15"/>
              <a:gd name="T5" fmla="*/ 0 h 36"/>
              <a:gd name="T6" fmla="*/ 5 w 15"/>
              <a:gd name="T7" fmla="*/ 13 h 36"/>
              <a:gd name="T8" fmla="*/ 5 w 15"/>
              <a:gd name="T9" fmla="*/ 13 h 36"/>
              <a:gd name="T10" fmla="*/ 5 w 15"/>
              <a:gd name="T11" fmla="*/ 13 h 36"/>
              <a:gd name="T12" fmla="*/ 7 w 15"/>
              <a:gd name="T13" fmla="*/ 11 h 36"/>
              <a:gd name="T14" fmla="*/ 7 w 15"/>
              <a:gd name="T15" fmla="*/ 11 h 36"/>
              <a:gd name="T16" fmla="*/ 10 w 15"/>
              <a:gd name="T17" fmla="*/ 10 h 36"/>
              <a:gd name="T18" fmla="*/ 10 w 15"/>
              <a:gd name="T19" fmla="*/ 10 h 36"/>
              <a:gd name="T20" fmla="*/ 12 w 15"/>
              <a:gd name="T21" fmla="*/ 10 h 36"/>
              <a:gd name="T22" fmla="*/ 12 w 15"/>
              <a:gd name="T23" fmla="*/ 10 h 36"/>
              <a:gd name="T24" fmla="*/ 13 w 15"/>
              <a:gd name="T25" fmla="*/ 11 h 36"/>
              <a:gd name="T26" fmla="*/ 13 w 15"/>
              <a:gd name="T27" fmla="*/ 11 h 36"/>
              <a:gd name="T28" fmla="*/ 14 w 15"/>
              <a:gd name="T29" fmla="*/ 14 h 36"/>
              <a:gd name="T30" fmla="*/ 14 w 15"/>
              <a:gd name="T31" fmla="*/ 14 h 36"/>
              <a:gd name="T32" fmla="*/ 15 w 15"/>
              <a:gd name="T33" fmla="*/ 16 h 36"/>
              <a:gd name="T34" fmla="*/ 15 w 15"/>
              <a:gd name="T35" fmla="*/ 36 h 36"/>
              <a:gd name="T36" fmla="*/ 10 w 15"/>
              <a:gd name="T37" fmla="*/ 36 h 36"/>
              <a:gd name="T38" fmla="*/ 10 w 15"/>
              <a:gd name="T39" fmla="*/ 19 h 36"/>
              <a:gd name="T40" fmla="*/ 10 w 15"/>
              <a:gd name="T41" fmla="*/ 19 h 36"/>
              <a:gd name="T42" fmla="*/ 9 w 15"/>
              <a:gd name="T43" fmla="*/ 16 h 36"/>
              <a:gd name="T44" fmla="*/ 9 w 15"/>
              <a:gd name="T45" fmla="*/ 16 h 36"/>
              <a:gd name="T46" fmla="*/ 8 w 15"/>
              <a:gd name="T47" fmla="*/ 15 h 36"/>
              <a:gd name="T48" fmla="*/ 8 w 15"/>
              <a:gd name="T49" fmla="*/ 15 h 36"/>
              <a:gd name="T50" fmla="*/ 5 w 15"/>
              <a:gd name="T51" fmla="*/ 16 h 36"/>
              <a:gd name="T52" fmla="*/ 5 w 15"/>
              <a:gd name="T53" fmla="*/ 16 h 36"/>
              <a:gd name="T54" fmla="*/ 5 w 15"/>
              <a:gd name="T55" fmla="*/ 19 h 36"/>
              <a:gd name="T56" fmla="*/ 5 w 15"/>
              <a:gd name="T57" fmla="*/ 36 h 36"/>
              <a:gd name="T58" fmla="*/ 0 w 15"/>
              <a:gd name="T5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36">
                <a:moveTo>
                  <a:pt x="0" y="36"/>
                </a:moveTo>
                <a:lnTo>
                  <a:pt x="0" y="0"/>
                </a:lnTo>
                <a:lnTo>
                  <a:pt x="5" y="0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1"/>
                </a:lnTo>
                <a:lnTo>
                  <a:pt x="7" y="11"/>
                </a:lnTo>
                <a:lnTo>
                  <a:pt x="10" y="10"/>
                </a:lnTo>
                <a:lnTo>
                  <a:pt x="10" y="10"/>
                </a:lnTo>
                <a:lnTo>
                  <a:pt x="12" y="10"/>
                </a:lnTo>
                <a:lnTo>
                  <a:pt x="12" y="10"/>
                </a:lnTo>
                <a:lnTo>
                  <a:pt x="13" y="11"/>
                </a:lnTo>
                <a:lnTo>
                  <a:pt x="13" y="11"/>
                </a:lnTo>
                <a:lnTo>
                  <a:pt x="14" y="14"/>
                </a:lnTo>
                <a:lnTo>
                  <a:pt x="14" y="14"/>
                </a:lnTo>
                <a:lnTo>
                  <a:pt x="15" y="16"/>
                </a:lnTo>
                <a:lnTo>
                  <a:pt x="15" y="36"/>
                </a:lnTo>
                <a:lnTo>
                  <a:pt x="10" y="36"/>
                </a:lnTo>
                <a:lnTo>
                  <a:pt x="10" y="19"/>
                </a:lnTo>
                <a:lnTo>
                  <a:pt x="10" y="19"/>
                </a:lnTo>
                <a:lnTo>
                  <a:pt x="9" y="16"/>
                </a:lnTo>
                <a:lnTo>
                  <a:pt x="9" y="16"/>
                </a:lnTo>
                <a:lnTo>
                  <a:pt x="8" y="15"/>
                </a:lnTo>
                <a:lnTo>
                  <a:pt x="8" y="15"/>
                </a:lnTo>
                <a:lnTo>
                  <a:pt x="5" y="16"/>
                </a:lnTo>
                <a:lnTo>
                  <a:pt x="5" y="16"/>
                </a:lnTo>
                <a:lnTo>
                  <a:pt x="5" y="19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70" name="Freeform 1497">
            <a:extLst>
              <a:ext uri="{FF2B5EF4-FFF2-40B4-BE49-F238E27FC236}">
                <a16:creationId xmlns:a16="http://schemas.microsoft.com/office/drawing/2014/main" id="{D09DDA4D-21A0-4D65-A968-61B7E6AAF747}"/>
              </a:ext>
            </a:extLst>
          </p:cNvPr>
          <p:cNvSpPr>
            <a:spLocks noEditPoints="1"/>
          </p:cNvSpPr>
          <p:nvPr/>
        </p:nvSpPr>
        <p:spPr bwMode="auto">
          <a:xfrm>
            <a:off x="4319031" y="5712009"/>
            <a:ext cx="7938" cy="57150"/>
          </a:xfrm>
          <a:custGeom>
            <a:avLst/>
            <a:gdLst>
              <a:gd name="T0" fmla="*/ 0 w 5"/>
              <a:gd name="T1" fmla="*/ 5 h 36"/>
              <a:gd name="T2" fmla="*/ 0 w 5"/>
              <a:gd name="T3" fmla="*/ 0 h 36"/>
              <a:gd name="T4" fmla="*/ 5 w 5"/>
              <a:gd name="T5" fmla="*/ 0 h 36"/>
              <a:gd name="T6" fmla="*/ 5 w 5"/>
              <a:gd name="T7" fmla="*/ 5 h 36"/>
              <a:gd name="T8" fmla="*/ 0 w 5"/>
              <a:gd name="T9" fmla="*/ 5 h 36"/>
              <a:gd name="T10" fmla="*/ 0 w 5"/>
              <a:gd name="T11" fmla="*/ 36 h 36"/>
              <a:gd name="T12" fmla="*/ 0 w 5"/>
              <a:gd name="T13" fmla="*/ 10 h 36"/>
              <a:gd name="T14" fmla="*/ 5 w 5"/>
              <a:gd name="T15" fmla="*/ 10 h 36"/>
              <a:gd name="T16" fmla="*/ 5 w 5"/>
              <a:gd name="T17" fmla="*/ 36 h 36"/>
              <a:gd name="T18" fmla="*/ 0 w 5"/>
              <a:gd name="T1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6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6"/>
                </a:moveTo>
                <a:lnTo>
                  <a:pt x="0" y="10"/>
                </a:lnTo>
                <a:lnTo>
                  <a:pt x="5" y="10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71" name="Freeform 1498">
            <a:extLst>
              <a:ext uri="{FF2B5EF4-FFF2-40B4-BE49-F238E27FC236}">
                <a16:creationId xmlns:a16="http://schemas.microsoft.com/office/drawing/2014/main" id="{51B81336-E18B-4EF7-92D9-FC7BD2AD1D97}"/>
              </a:ext>
            </a:extLst>
          </p:cNvPr>
          <p:cNvSpPr>
            <a:spLocks/>
          </p:cNvSpPr>
          <p:nvPr/>
        </p:nvSpPr>
        <p:spPr bwMode="auto">
          <a:xfrm>
            <a:off x="4334906" y="5727884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6 h 26"/>
              <a:gd name="T4" fmla="*/ 10 w 15"/>
              <a:gd name="T5" fmla="*/ 26 h 26"/>
              <a:gd name="T6" fmla="*/ 10 w 15"/>
              <a:gd name="T7" fmla="*/ 24 h 26"/>
              <a:gd name="T8" fmla="*/ 10 w 15"/>
              <a:gd name="T9" fmla="*/ 24 h 26"/>
              <a:gd name="T10" fmla="*/ 10 w 15"/>
              <a:gd name="T11" fmla="*/ 24 h 26"/>
              <a:gd name="T12" fmla="*/ 8 w 15"/>
              <a:gd name="T13" fmla="*/ 25 h 26"/>
              <a:gd name="T14" fmla="*/ 8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3 w 15"/>
              <a:gd name="T21" fmla="*/ 26 h 26"/>
              <a:gd name="T22" fmla="*/ 3 w 15"/>
              <a:gd name="T23" fmla="*/ 26 h 26"/>
              <a:gd name="T24" fmla="*/ 1 w 15"/>
              <a:gd name="T25" fmla="*/ 25 h 26"/>
              <a:gd name="T26" fmla="*/ 1 w 15"/>
              <a:gd name="T27" fmla="*/ 25 h 26"/>
              <a:gd name="T28" fmla="*/ 0 w 15"/>
              <a:gd name="T29" fmla="*/ 23 h 26"/>
              <a:gd name="T30" fmla="*/ 0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5 w 15"/>
              <a:gd name="T43" fmla="*/ 20 h 26"/>
              <a:gd name="T44" fmla="*/ 5 w 15"/>
              <a:gd name="T45" fmla="*/ 20 h 26"/>
              <a:gd name="T46" fmla="*/ 8 w 15"/>
              <a:gd name="T47" fmla="*/ 21 h 26"/>
              <a:gd name="T48" fmla="*/ 8 w 15"/>
              <a:gd name="T49" fmla="*/ 21 h 26"/>
              <a:gd name="T50" fmla="*/ 9 w 15"/>
              <a:gd name="T51" fmla="*/ 20 h 26"/>
              <a:gd name="T52" fmla="*/ 9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6"/>
                </a:lnTo>
                <a:lnTo>
                  <a:pt x="10" y="26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8" y="25"/>
                </a:lnTo>
                <a:lnTo>
                  <a:pt x="8" y="25"/>
                </a:lnTo>
                <a:lnTo>
                  <a:pt x="5" y="26"/>
                </a:lnTo>
                <a:lnTo>
                  <a:pt x="5" y="26"/>
                </a:lnTo>
                <a:lnTo>
                  <a:pt x="3" y="26"/>
                </a:lnTo>
                <a:lnTo>
                  <a:pt x="3" y="26"/>
                </a:lnTo>
                <a:lnTo>
                  <a:pt x="1" y="25"/>
                </a:lnTo>
                <a:lnTo>
                  <a:pt x="1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1"/>
                </a:lnTo>
                <a:lnTo>
                  <a:pt x="8" y="21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72" name="Freeform 1499">
            <a:extLst>
              <a:ext uri="{FF2B5EF4-FFF2-40B4-BE49-F238E27FC236}">
                <a16:creationId xmlns:a16="http://schemas.microsoft.com/office/drawing/2014/main" id="{AF5C4F8E-057A-4E0D-84A8-D0440352F5AE}"/>
              </a:ext>
            </a:extLst>
          </p:cNvPr>
          <p:cNvSpPr>
            <a:spLocks/>
          </p:cNvSpPr>
          <p:nvPr/>
        </p:nvSpPr>
        <p:spPr bwMode="auto">
          <a:xfrm>
            <a:off x="4365068" y="5727884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0 h 26"/>
              <a:gd name="T4" fmla="*/ 5 w 25"/>
              <a:gd name="T5" fmla="*/ 0 h 26"/>
              <a:gd name="T6" fmla="*/ 5 w 25"/>
              <a:gd name="T7" fmla="*/ 3 h 26"/>
              <a:gd name="T8" fmla="*/ 5 w 25"/>
              <a:gd name="T9" fmla="*/ 3 h 26"/>
              <a:gd name="T10" fmla="*/ 5 w 25"/>
              <a:gd name="T11" fmla="*/ 3 h 26"/>
              <a:gd name="T12" fmla="*/ 7 w 25"/>
              <a:gd name="T13" fmla="*/ 1 h 26"/>
              <a:gd name="T14" fmla="*/ 7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2 w 25"/>
              <a:gd name="T21" fmla="*/ 1 h 26"/>
              <a:gd name="T22" fmla="*/ 12 w 25"/>
              <a:gd name="T23" fmla="*/ 1 h 26"/>
              <a:gd name="T24" fmla="*/ 15 w 25"/>
              <a:gd name="T25" fmla="*/ 3 h 26"/>
              <a:gd name="T26" fmla="*/ 15 w 25"/>
              <a:gd name="T27" fmla="*/ 3 h 26"/>
              <a:gd name="T28" fmla="*/ 16 w 25"/>
              <a:gd name="T29" fmla="*/ 1 h 26"/>
              <a:gd name="T30" fmla="*/ 16 w 25"/>
              <a:gd name="T31" fmla="*/ 1 h 26"/>
              <a:gd name="T32" fmla="*/ 20 w 25"/>
              <a:gd name="T33" fmla="*/ 0 h 26"/>
              <a:gd name="T34" fmla="*/ 20 w 25"/>
              <a:gd name="T35" fmla="*/ 0 h 26"/>
              <a:gd name="T36" fmla="*/ 23 w 25"/>
              <a:gd name="T37" fmla="*/ 0 h 26"/>
              <a:gd name="T38" fmla="*/ 23 w 25"/>
              <a:gd name="T39" fmla="*/ 0 h 26"/>
              <a:gd name="T40" fmla="*/ 24 w 25"/>
              <a:gd name="T41" fmla="*/ 1 h 26"/>
              <a:gd name="T42" fmla="*/ 24 w 25"/>
              <a:gd name="T43" fmla="*/ 1 h 26"/>
              <a:gd name="T44" fmla="*/ 25 w 25"/>
              <a:gd name="T45" fmla="*/ 4 h 26"/>
              <a:gd name="T46" fmla="*/ 25 w 25"/>
              <a:gd name="T47" fmla="*/ 4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9 h 26"/>
              <a:gd name="T56" fmla="*/ 20 w 25"/>
              <a:gd name="T57" fmla="*/ 9 h 26"/>
              <a:gd name="T58" fmla="*/ 20 w 25"/>
              <a:gd name="T59" fmla="*/ 6 h 26"/>
              <a:gd name="T60" fmla="*/ 20 w 25"/>
              <a:gd name="T61" fmla="*/ 6 h 26"/>
              <a:gd name="T62" fmla="*/ 18 w 25"/>
              <a:gd name="T63" fmla="*/ 5 h 26"/>
              <a:gd name="T64" fmla="*/ 18 w 25"/>
              <a:gd name="T65" fmla="*/ 5 h 26"/>
              <a:gd name="T66" fmla="*/ 16 w 25"/>
              <a:gd name="T67" fmla="*/ 6 h 26"/>
              <a:gd name="T68" fmla="*/ 16 w 25"/>
              <a:gd name="T69" fmla="*/ 6 h 26"/>
              <a:gd name="T70" fmla="*/ 15 w 25"/>
              <a:gd name="T71" fmla="*/ 9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9 h 26"/>
              <a:gd name="T78" fmla="*/ 10 w 25"/>
              <a:gd name="T79" fmla="*/ 9 h 26"/>
              <a:gd name="T80" fmla="*/ 10 w 25"/>
              <a:gd name="T81" fmla="*/ 6 h 26"/>
              <a:gd name="T82" fmla="*/ 10 w 25"/>
              <a:gd name="T83" fmla="*/ 6 h 26"/>
              <a:gd name="T84" fmla="*/ 7 w 25"/>
              <a:gd name="T85" fmla="*/ 5 h 26"/>
              <a:gd name="T86" fmla="*/ 7 w 25"/>
              <a:gd name="T87" fmla="*/ 5 h 26"/>
              <a:gd name="T88" fmla="*/ 6 w 25"/>
              <a:gd name="T89" fmla="*/ 6 h 26"/>
              <a:gd name="T90" fmla="*/ 6 w 25"/>
              <a:gd name="T91" fmla="*/ 6 h 26"/>
              <a:gd name="T92" fmla="*/ 5 w 25"/>
              <a:gd name="T93" fmla="*/ 9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5" y="3"/>
                </a:lnTo>
                <a:lnTo>
                  <a:pt x="15" y="3"/>
                </a:lnTo>
                <a:lnTo>
                  <a:pt x="16" y="1"/>
                </a:lnTo>
                <a:lnTo>
                  <a:pt x="16" y="1"/>
                </a:lnTo>
                <a:lnTo>
                  <a:pt x="20" y="0"/>
                </a:lnTo>
                <a:lnTo>
                  <a:pt x="20" y="0"/>
                </a:lnTo>
                <a:lnTo>
                  <a:pt x="23" y="0"/>
                </a:lnTo>
                <a:lnTo>
                  <a:pt x="23" y="0"/>
                </a:lnTo>
                <a:lnTo>
                  <a:pt x="24" y="1"/>
                </a:lnTo>
                <a:lnTo>
                  <a:pt x="24" y="1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20" y="6"/>
                </a:lnTo>
                <a:lnTo>
                  <a:pt x="20" y="6"/>
                </a:lnTo>
                <a:lnTo>
                  <a:pt x="18" y="5"/>
                </a:lnTo>
                <a:lnTo>
                  <a:pt x="18" y="5"/>
                </a:lnTo>
                <a:lnTo>
                  <a:pt x="16" y="6"/>
                </a:lnTo>
                <a:lnTo>
                  <a:pt x="16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73" name="Freeform 1500">
            <a:extLst>
              <a:ext uri="{FF2B5EF4-FFF2-40B4-BE49-F238E27FC236}">
                <a16:creationId xmlns:a16="http://schemas.microsoft.com/office/drawing/2014/main" id="{0544F757-7A24-4179-B071-D82AC962FF67}"/>
              </a:ext>
            </a:extLst>
          </p:cNvPr>
          <p:cNvSpPr>
            <a:spLocks/>
          </p:cNvSpPr>
          <p:nvPr/>
        </p:nvSpPr>
        <p:spPr bwMode="auto">
          <a:xfrm>
            <a:off x="4128531" y="6224771"/>
            <a:ext cx="28575" cy="55563"/>
          </a:xfrm>
          <a:custGeom>
            <a:avLst/>
            <a:gdLst>
              <a:gd name="T0" fmla="*/ 0 w 18"/>
              <a:gd name="T1" fmla="*/ 35 h 35"/>
              <a:gd name="T2" fmla="*/ 0 w 18"/>
              <a:gd name="T3" fmla="*/ 0 h 35"/>
              <a:gd name="T4" fmla="*/ 5 w 18"/>
              <a:gd name="T5" fmla="*/ 0 h 35"/>
              <a:gd name="T6" fmla="*/ 12 w 18"/>
              <a:gd name="T7" fmla="*/ 21 h 35"/>
              <a:gd name="T8" fmla="*/ 13 w 18"/>
              <a:gd name="T9" fmla="*/ 21 h 35"/>
              <a:gd name="T10" fmla="*/ 13 w 18"/>
              <a:gd name="T11" fmla="*/ 0 h 35"/>
              <a:gd name="T12" fmla="*/ 18 w 18"/>
              <a:gd name="T13" fmla="*/ 0 h 35"/>
              <a:gd name="T14" fmla="*/ 18 w 18"/>
              <a:gd name="T15" fmla="*/ 35 h 35"/>
              <a:gd name="T16" fmla="*/ 13 w 18"/>
              <a:gd name="T17" fmla="*/ 35 h 35"/>
              <a:gd name="T18" fmla="*/ 6 w 18"/>
              <a:gd name="T19" fmla="*/ 14 h 35"/>
              <a:gd name="T20" fmla="*/ 5 w 18"/>
              <a:gd name="T21" fmla="*/ 14 h 35"/>
              <a:gd name="T22" fmla="*/ 5 w 18"/>
              <a:gd name="T23" fmla="*/ 35 h 35"/>
              <a:gd name="T24" fmla="*/ 0 w 18"/>
              <a:gd name="T25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" h="35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12" y="21"/>
                </a:lnTo>
                <a:lnTo>
                  <a:pt x="13" y="21"/>
                </a:lnTo>
                <a:lnTo>
                  <a:pt x="13" y="0"/>
                </a:lnTo>
                <a:lnTo>
                  <a:pt x="18" y="0"/>
                </a:lnTo>
                <a:lnTo>
                  <a:pt x="18" y="35"/>
                </a:lnTo>
                <a:lnTo>
                  <a:pt x="13" y="35"/>
                </a:lnTo>
                <a:lnTo>
                  <a:pt x="6" y="14"/>
                </a:lnTo>
                <a:lnTo>
                  <a:pt x="5" y="14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74" name="Freeform 1501">
            <a:extLst>
              <a:ext uri="{FF2B5EF4-FFF2-40B4-BE49-F238E27FC236}">
                <a16:creationId xmlns:a16="http://schemas.microsoft.com/office/drawing/2014/main" id="{A3DC5656-C74A-4CD1-8039-FDED89651006}"/>
              </a:ext>
            </a:extLst>
          </p:cNvPr>
          <p:cNvSpPr>
            <a:spLocks noEditPoints="1"/>
          </p:cNvSpPr>
          <p:nvPr/>
        </p:nvSpPr>
        <p:spPr bwMode="auto">
          <a:xfrm>
            <a:off x="4163456" y="6240646"/>
            <a:ext cx="23813" cy="39688"/>
          </a:xfrm>
          <a:custGeom>
            <a:avLst/>
            <a:gdLst>
              <a:gd name="T0" fmla="*/ 15 w 15"/>
              <a:gd name="T1" fmla="*/ 15 h 25"/>
              <a:gd name="T2" fmla="*/ 5 w 15"/>
              <a:gd name="T3" fmla="*/ 15 h 25"/>
              <a:gd name="T4" fmla="*/ 5 w 15"/>
              <a:gd name="T5" fmla="*/ 17 h 25"/>
              <a:gd name="T6" fmla="*/ 5 w 15"/>
              <a:gd name="T7" fmla="*/ 17 h 25"/>
              <a:gd name="T8" fmla="*/ 5 w 15"/>
              <a:gd name="T9" fmla="*/ 20 h 25"/>
              <a:gd name="T10" fmla="*/ 5 w 15"/>
              <a:gd name="T11" fmla="*/ 20 h 25"/>
              <a:gd name="T12" fmla="*/ 8 w 15"/>
              <a:gd name="T13" fmla="*/ 20 h 25"/>
              <a:gd name="T14" fmla="*/ 8 w 15"/>
              <a:gd name="T15" fmla="*/ 20 h 25"/>
              <a:gd name="T16" fmla="*/ 9 w 15"/>
              <a:gd name="T17" fmla="*/ 20 h 25"/>
              <a:gd name="T18" fmla="*/ 9 w 15"/>
              <a:gd name="T19" fmla="*/ 20 h 25"/>
              <a:gd name="T20" fmla="*/ 10 w 15"/>
              <a:gd name="T21" fmla="*/ 17 h 25"/>
              <a:gd name="T22" fmla="*/ 15 w 15"/>
              <a:gd name="T23" fmla="*/ 17 h 25"/>
              <a:gd name="T24" fmla="*/ 15 w 15"/>
              <a:gd name="T25" fmla="*/ 17 h 25"/>
              <a:gd name="T26" fmla="*/ 14 w 15"/>
              <a:gd name="T27" fmla="*/ 21 h 25"/>
              <a:gd name="T28" fmla="*/ 13 w 15"/>
              <a:gd name="T29" fmla="*/ 24 h 25"/>
              <a:gd name="T30" fmla="*/ 13 w 15"/>
              <a:gd name="T31" fmla="*/ 24 h 25"/>
              <a:gd name="T32" fmla="*/ 10 w 15"/>
              <a:gd name="T33" fmla="*/ 25 h 25"/>
              <a:gd name="T34" fmla="*/ 10 w 15"/>
              <a:gd name="T35" fmla="*/ 25 h 25"/>
              <a:gd name="T36" fmla="*/ 8 w 15"/>
              <a:gd name="T37" fmla="*/ 25 h 25"/>
              <a:gd name="T38" fmla="*/ 8 w 15"/>
              <a:gd name="T39" fmla="*/ 25 h 25"/>
              <a:gd name="T40" fmla="*/ 4 w 15"/>
              <a:gd name="T41" fmla="*/ 25 h 25"/>
              <a:gd name="T42" fmla="*/ 4 w 15"/>
              <a:gd name="T43" fmla="*/ 25 h 25"/>
              <a:gd name="T44" fmla="*/ 0 w 15"/>
              <a:gd name="T45" fmla="*/ 22 h 25"/>
              <a:gd name="T46" fmla="*/ 0 w 15"/>
              <a:gd name="T47" fmla="*/ 22 h 25"/>
              <a:gd name="T48" fmla="*/ 0 w 15"/>
              <a:gd name="T49" fmla="*/ 20 h 25"/>
              <a:gd name="T50" fmla="*/ 0 w 15"/>
              <a:gd name="T51" fmla="*/ 20 h 25"/>
              <a:gd name="T52" fmla="*/ 0 w 15"/>
              <a:gd name="T53" fmla="*/ 16 h 25"/>
              <a:gd name="T54" fmla="*/ 0 w 15"/>
              <a:gd name="T55" fmla="*/ 9 h 25"/>
              <a:gd name="T56" fmla="*/ 0 w 15"/>
              <a:gd name="T57" fmla="*/ 9 h 25"/>
              <a:gd name="T58" fmla="*/ 0 w 15"/>
              <a:gd name="T59" fmla="*/ 5 h 25"/>
              <a:gd name="T60" fmla="*/ 0 w 15"/>
              <a:gd name="T61" fmla="*/ 5 h 25"/>
              <a:gd name="T62" fmla="*/ 0 w 15"/>
              <a:gd name="T63" fmla="*/ 4 h 25"/>
              <a:gd name="T64" fmla="*/ 0 w 15"/>
              <a:gd name="T65" fmla="*/ 4 h 25"/>
              <a:gd name="T66" fmla="*/ 4 w 15"/>
              <a:gd name="T67" fmla="*/ 0 h 25"/>
              <a:gd name="T68" fmla="*/ 4 w 15"/>
              <a:gd name="T69" fmla="*/ 0 h 25"/>
              <a:gd name="T70" fmla="*/ 8 w 15"/>
              <a:gd name="T71" fmla="*/ 0 h 25"/>
              <a:gd name="T72" fmla="*/ 8 w 15"/>
              <a:gd name="T73" fmla="*/ 0 h 25"/>
              <a:gd name="T74" fmla="*/ 10 w 15"/>
              <a:gd name="T75" fmla="*/ 0 h 25"/>
              <a:gd name="T76" fmla="*/ 10 w 15"/>
              <a:gd name="T77" fmla="*/ 0 h 25"/>
              <a:gd name="T78" fmla="*/ 13 w 15"/>
              <a:gd name="T79" fmla="*/ 1 h 25"/>
              <a:gd name="T80" fmla="*/ 13 w 15"/>
              <a:gd name="T81" fmla="*/ 1 h 25"/>
              <a:gd name="T82" fmla="*/ 14 w 15"/>
              <a:gd name="T83" fmla="*/ 5 h 25"/>
              <a:gd name="T84" fmla="*/ 15 w 15"/>
              <a:gd name="T85" fmla="*/ 7 h 25"/>
              <a:gd name="T86" fmla="*/ 15 w 15"/>
              <a:gd name="T87" fmla="*/ 15 h 25"/>
              <a:gd name="T88" fmla="*/ 5 w 15"/>
              <a:gd name="T89" fmla="*/ 10 h 25"/>
              <a:gd name="T90" fmla="*/ 10 w 15"/>
              <a:gd name="T91" fmla="*/ 10 h 25"/>
              <a:gd name="T92" fmla="*/ 10 w 15"/>
              <a:gd name="T93" fmla="*/ 7 h 25"/>
              <a:gd name="T94" fmla="*/ 10 w 15"/>
              <a:gd name="T95" fmla="*/ 7 h 25"/>
              <a:gd name="T96" fmla="*/ 9 w 15"/>
              <a:gd name="T97" fmla="*/ 5 h 25"/>
              <a:gd name="T98" fmla="*/ 9 w 15"/>
              <a:gd name="T99" fmla="*/ 5 h 25"/>
              <a:gd name="T100" fmla="*/ 8 w 15"/>
              <a:gd name="T101" fmla="*/ 5 h 25"/>
              <a:gd name="T102" fmla="*/ 8 w 15"/>
              <a:gd name="T103" fmla="*/ 5 h 25"/>
              <a:gd name="T104" fmla="*/ 5 w 15"/>
              <a:gd name="T105" fmla="*/ 5 h 25"/>
              <a:gd name="T106" fmla="*/ 5 w 15"/>
              <a:gd name="T107" fmla="*/ 5 h 25"/>
              <a:gd name="T108" fmla="*/ 5 w 15"/>
              <a:gd name="T109" fmla="*/ 7 h 25"/>
              <a:gd name="T110" fmla="*/ 5 w 15"/>
              <a:gd name="T111" fmla="*/ 1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5">
                <a:moveTo>
                  <a:pt x="15" y="15"/>
                </a:moveTo>
                <a:lnTo>
                  <a:pt x="5" y="15"/>
                </a:lnTo>
                <a:lnTo>
                  <a:pt x="5" y="17"/>
                </a:lnTo>
                <a:lnTo>
                  <a:pt x="5" y="17"/>
                </a:lnTo>
                <a:lnTo>
                  <a:pt x="5" y="20"/>
                </a:lnTo>
                <a:lnTo>
                  <a:pt x="5" y="20"/>
                </a:lnTo>
                <a:lnTo>
                  <a:pt x="8" y="20"/>
                </a:lnTo>
                <a:lnTo>
                  <a:pt x="8" y="20"/>
                </a:lnTo>
                <a:lnTo>
                  <a:pt x="9" y="20"/>
                </a:lnTo>
                <a:lnTo>
                  <a:pt x="9" y="20"/>
                </a:lnTo>
                <a:lnTo>
                  <a:pt x="10" y="17"/>
                </a:lnTo>
                <a:lnTo>
                  <a:pt x="15" y="17"/>
                </a:lnTo>
                <a:lnTo>
                  <a:pt x="15" y="17"/>
                </a:lnTo>
                <a:lnTo>
                  <a:pt x="14" y="21"/>
                </a:lnTo>
                <a:lnTo>
                  <a:pt x="13" y="24"/>
                </a:lnTo>
                <a:lnTo>
                  <a:pt x="13" y="24"/>
                </a:lnTo>
                <a:lnTo>
                  <a:pt x="10" y="25"/>
                </a:lnTo>
                <a:lnTo>
                  <a:pt x="10" y="25"/>
                </a:lnTo>
                <a:lnTo>
                  <a:pt x="8" y="25"/>
                </a:lnTo>
                <a:lnTo>
                  <a:pt x="8" y="25"/>
                </a:lnTo>
                <a:lnTo>
                  <a:pt x="4" y="25"/>
                </a:lnTo>
                <a:lnTo>
                  <a:pt x="4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6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4" y="5"/>
                </a:lnTo>
                <a:lnTo>
                  <a:pt x="15" y="7"/>
                </a:lnTo>
                <a:lnTo>
                  <a:pt x="15" y="15"/>
                </a:lnTo>
                <a:close/>
                <a:moveTo>
                  <a:pt x="5" y="10"/>
                </a:moveTo>
                <a:lnTo>
                  <a:pt x="10" y="10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7"/>
                </a:lnTo>
                <a:lnTo>
                  <a:pt x="5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75" name="Freeform 1502">
            <a:extLst>
              <a:ext uri="{FF2B5EF4-FFF2-40B4-BE49-F238E27FC236}">
                <a16:creationId xmlns:a16="http://schemas.microsoft.com/office/drawing/2014/main" id="{3410C2A0-B2DE-4163-9AEE-A4172A6FD3D7}"/>
              </a:ext>
            </a:extLst>
          </p:cNvPr>
          <p:cNvSpPr>
            <a:spLocks noEditPoints="1"/>
          </p:cNvSpPr>
          <p:nvPr/>
        </p:nvSpPr>
        <p:spPr bwMode="auto">
          <a:xfrm>
            <a:off x="4193618" y="6240646"/>
            <a:ext cx="23813" cy="55563"/>
          </a:xfrm>
          <a:custGeom>
            <a:avLst/>
            <a:gdLst>
              <a:gd name="T0" fmla="*/ 0 w 15"/>
              <a:gd name="T1" fmla="*/ 35 h 35"/>
              <a:gd name="T2" fmla="*/ 0 w 15"/>
              <a:gd name="T3" fmla="*/ 0 h 35"/>
              <a:gd name="T4" fmla="*/ 5 w 15"/>
              <a:gd name="T5" fmla="*/ 0 h 35"/>
              <a:gd name="T6" fmla="*/ 5 w 15"/>
              <a:gd name="T7" fmla="*/ 2 h 35"/>
              <a:gd name="T8" fmla="*/ 5 w 15"/>
              <a:gd name="T9" fmla="*/ 2 h 35"/>
              <a:gd name="T10" fmla="*/ 8 w 15"/>
              <a:gd name="T11" fmla="*/ 0 h 35"/>
              <a:gd name="T12" fmla="*/ 8 w 15"/>
              <a:gd name="T13" fmla="*/ 0 h 35"/>
              <a:gd name="T14" fmla="*/ 10 w 15"/>
              <a:gd name="T15" fmla="*/ 0 h 35"/>
              <a:gd name="T16" fmla="*/ 10 w 15"/>
              <a:gd name="T17" fmla="*/ 0 h 35"/>
              <a:gd name="T18" fmla="*/ 13 w 15"/>
              <a:gd name="T19" fmla="*/ 0 h 35"/>
              <a:gd name="T20" fmla="*/ 14 w 15"/>
              <a:gd name="T21" fmla="*/ 2 h 35"/>
              <a:gd name="T22" fmla="*/ 14 w 15"/>
              <a:gd name="T23" fmla="*/ 2 h 35"/>
              <a:gd name="T24" fmla="*/ 15 w 15"/>
              <a:gd name="T25" fmla="*/ 4 h 35"/>
              <a:gd name="T26" fmla="*/ 15 w 15"/>
              <a:gd name="T27" fmla="*/ 4 h 35"/>
              <a:gd name="T28" fmla="*/ 15 w 15"/>
              <a:gd name="T29" fmla="*/ 7 h 35"/>
              <a:gd name="T30" fmla="*/ 15 w 15"/>
              <a:gd name="T31" fmla="*/ 17 h 35"/>
              <a:gd name="T32" fmla="*/ 15 w 15"/>
              <a:gd name="T33" fmla="*/ 17 h 35"/>
              <a:gd name="T34" fmla="*/ 15 w 15"/>
              <a:gd name="T35" fmla="*/ 21 h 35"/>
              <a:gd name="T36" fmla="*/ 15 w 15"/>
              <a:gd name="T37" fmla="*/ 21 h 35"/>
              <a:gd name="T38" fmla="*/ 14 w 15"/>
              <a:gd name="T39" fmla="*/ 24 h 35"/>
              <a:gd name="T40" fmla="*/ 13 w 15"/>
              <a:gd name="T41" fmla="*/ 25 h 35"/>
              <a:gd name="T42" fmla="*/ 13 w 15"/>
              <a:gd name="T43" fmla="*/ 25 h 35"/>
              <a:gd name="T44" fmla="*/ 10 w 15"/>
              <a:gd name="T45" fmla="*/ 25 h 35"/>
              <a:gd name="T46" fmla="*/ 10 w 15"/>
              <a:gd name="T47" fmla="*/ 25 h 35"/>
              <a:gd name="T48" fmla="*/ 8 w 15"/>
              <a:gd name="T49" fmla="*/ 25 h 35"/>
              <a:gd name="T50" fmla="*/ 8 w 15"/>
              <a:gd name="T51" fmla="*/ 25 h 35"/>
              <a:gd name="T52" fmla="*/ 5 w 15"/>
              <a:gd name="T53" fmla="*/ 22 h 35"/>
              <a:gd name="T54" fmla="*/ 5 w 15"/>
              <a:gd name="T55" fmla="*/ 22 h 35"/>
              <a:gd name="T56" fmla="*/ 5 w 15"/>
              <a:gd name="T57" fmla="*/ 35 h 35"/>
              <a:gd name="T58" fmla="*/ 0 w 15"/>
              <a:gd name="T59" fmla="*/ 35 h 35"/>
              <a:gd name="T60" fmla="*/ 10 w 15"/>
              <a:gd name="T61" fmla="*/ 9 h 35"/>
              <a:gd name="T62" fmla="*/ 10 w 15"/>
              <a:gd name="T63" fmla="*/ 9 h 35"/>
              <a:gd name="T64" fmla="*/ 10 w 15"/>
              <a:gd name="T65" fmla="*/ 6 h 35"/>
              <a:gd name="T66" fmla="*/ 10 w 15"/>
              <a:gd name="T67" fmla="*/ 6 h 35"/>
              <a:gd name="T68" fmla="*/ 8 w 15"/>
              <a:gd name="T69" fmla="*/ 5 h 35"/>
              <a:gd name="T70" fmla="*/ 8 w 15"/>
              <a:gd name="T71" fmla="*/ 5 h 35"/>
              <a:gd name="T72" fmla="*/ 6 w 15"/>
              <a:gd name="T73" fmla="*/ 5 h 35"/>
              <a:gd name="T74" fmla="*/ 6 w 15"/>
              <a:gd name="T75" fmla="*/ 5 h 35"/>
              <a:gd name="T76" fmla="*/ 5 w 15"/>
              <a:gd name="T77" fmla="*/ 7 h 35"/>
              <a:gd name="T78" fmla="*/ 5 w 15"/>
              <a:gd name="T79" fmla="*/ 17 h 35"/>
              <a:gd name="T80" fmla="*/ 5 w 15"/>
              <a:gd name="T81" fmla="*/ 17 h 35"/>
              <a:gd name="T82" fmla="*/ 6 w 15"/>
              <a:gd name="T83" fmla="*/ 20 h 35"/>
              <a:gd name="T84" fmla="*/ 6 w 15"/>
              <a:gd name="T85" fmla="*/ 20 h 35"/>
              <a:gd name="T86" fmla="*/ 8 w 15"/>
              <a:gd name="T87" fmla="*/ 20 h 35"/>
              <a:gd name="T88" fmla="*/ 8 w 15"/>
              <a:gd name="T89" fmla="*/ 20 h 35"/>
              <a:gd name="T90" fmla="*/ 10 w 15"/>
              <a:gd name="T91" fmla="*/ 20 h 35"/>
              <a:gd name="T92" fmla="*/ 10 w 15"/>
              <a:gd name="T93" fmla="*/ 20 h 35"/>
              <a:gd name="T94" fmla="*/ 10 w 15"/>
              <a:gd name="T95" fmla="*/ 17 h 35"/>
              <a:gd name="T96" fmla="*/ 10 w 15"/>
              <a:gd name="T97" fmla="*/ 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" h="35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5" y="7"/>
                </a:lnTo>
                <a:lnTo>
                  <a:pt x="15" y="17"/>
                </a:lnTo>
                <a:lnTo>
                  <a:pt x="15" y="17"/>
                </a:lnTo>
                <a:lnTo>
                  <a:pt x="15" y="21"/>
                </a:lnTo>
                <a:lnTo>
                  <a:pt x="15" y="21"/>
                </a:lnTo>
                <a:lnTo>
                  <a:pt x="14" y="24"/>
                </a:lnTo>
                <a:lnTo>
                  <a:pt x="13" y="25"/>
                </a:lnTo>
                <a:lnTo>
                  <a:pt x="13" y="25"/>
                </a:lnTo>
                <a:lnTo>
                  <a:pt x="10" y="25"/>
                </a:lnTo>
                <a:lnTo>
                  <a:pt x="10" y="25"/>
                </a:lnTo>
                <a:lnTo>
                  <a:pt x="8" y="25"/>
                </a:lnTo>
                <a:lnTo>
                  <a:pt x="8" y="25"/>
                </a:lnTo>
                <a:lnTo>
                  <a:pt x="5" y="22"/>
                </a:lnTo>
                <a:lnTo>
                  <a:pt x="5" y="22"/>
                </a:lnTo>
                <a:lnTo>
                  <a:pt x="5" y="35"/>
                </a:lnTo>
                <a:lnTo>
                  <a:pt x="0" y="35"/>
                </a:lnTo>
                <a:close/>
                <a:moveTo>
                  <a:pt x="10" y="9"/>
                </a:move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17"/>
                </a:lnTo>
                <a:lnTo>
                  <a:pt x="5" y="17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76" name="Freeform 1503">
            <a:extLst>
              <a:ext uri="{FF2B5EF4-FFF2-40B4-BE49-F238E27FC236}">
                <a16:creationId xmlns:a16="http://schemas.microsoft.com/office/drawing/2014/main" id="{DBFAF6B4-B881-48D7-9F1E-2244C9EF109D}"/>
              </a:ext>
            </a:extLst>
          </p:cNvPr>
          <p:cNvSpPr>
            <a:spLocks/>
          </p:cNvSpPr>
          <p:nvPr/>
        </p:nvSpPr>
        <p:spPr bwMode="auto">
          <a:xfrm>
            <a:off x="4219018" y="6227946"/>
            <a:ext cx="19050" cy="52388"/>
          </a:xfrm>
          <a:custGeom>
            <a:avLst/>
            <a:gdLst>
              <a:gd name="T0" fmla="*/ 3 w 12"/>
              <a:gd name="T1" fmla="*/ 8 h 33"/>
              <a:gd name="T2" fmla="*/ 3 w 12"/>
              <a:gd name="T3" fmla="*/ 0 h 33"/>
              <a:gd name="T4" fmla="*/ 9 w 12"/>
              <a:gd name="T5" fmla="*/ 0 h 33"/>
              <a:gd name="T6" fmla="*/ 9 w 12"/>
              <a:gd name="T7" fmla="*/ 8 h 33"/>
              <a:gd name="T8" fmla="*/ 12 w 12"/>
              <a:gd name="T9" fmla="*/ 8 h 33"/>
              <a:gd name="T10" fmla="*/ 12 w 12"/>
              <a:gd name="T11" fmla="*/ 12 h 33"/>
              <a:gd name="T12" fmla="*/ 9 w 12"/>
              <a:gd name="T13" fmla="*/ 12 h 33"/>
              <a:gd name="T14" fmla="*/ 9 w 12"/>
              <a:gd name="T15" fmla="*/ 25 h 33"/>
              <a:gd name="T16" fmla="*/ 9 w 12"/>
              <a:gd name="T17" fmla="*/ 25 h 33"/>
              <a:gd name="T18" fmla="*/ 9 w 12"/>
              <a:gd name="T19" fmla="*/ 27 h 33"/>
              <a:gd name="T20" fmla="*/ 9 w 12"/>
              <a:gd name="T21" fmla="*/ 27 h 33"/>
              <a:gd name="T22" fmla="*/ 9 w 12"/>
              <a:gd name="T23" fmla="*/ 28 h 33"/>
              <a:gd name="T24" fmla="*/ 9 w 12"/>
              <a:gd name="T25" fmla="*/ 28 h 33"/>
              <a:gd name="T26" fmla="*/ 10 w 12"/>
              <a:gd name="T27" fmla="*/ 28 h 33"/>
              <a:gd name="T28" fmla="*/ 10 w 12"/>
              <a:gd name="T29" fmla="*/ 28 h 33"/>
              <a:gd name="T30" fmla="*/ 12 w 12"/>
              <a:gd name="T31" fmla="*/ 28 h 33"/>
              <a:gd name="T32" fmla="*/ 12 w 12"/>
              <a:gd name="T33" fmla="*/ 33 h 33"/>
              <a:gd name="T34" fmla="*/ 9 w 12"/>
              <a:gd name="T35" fmla="*/ 33 h 33"/>
              <a:gd name="T36" fmla="*/ 9 w 12"/>
              <a:gd name="T37" fmla="*/ 33 h 33"/>
              <a:gd name="T38" fmla="*/ 7 w 12"/>
              <a:gd name="T39" fmla="*/ 33 h 33"/>
              <a:gd name="T40" fmla="*/ 7 w 12"/>
              <a:gd name="T41" fmla="*/ 33 h 33"/>
              <a:gd name="T42" fmla="*/ 5 w 12"/>
              <a:gd name="T43" fmla="*/ 32 h 33"/>
              <a:gd name="T44" fmla="*/ 5 w 12"/>
              <a:gd name="T45" fmla="*/ 32 h 33"/>
              <a:gd name="T46" fmla="*/ 4 w 12"/>
              <a:gd name="T47" fmla="*/ 29 h 33"/>
              <a:gd name="T48" fmla="*/ 4 w 12"/>
              <a:gd name="T49" fmla="*/ 29 h 33"/>
              <a:gd name="T50" fmla="*/ 3 w 12"/>
              <a:gd name="T51" fmla="*/ 27 h 33"/>
              <a:gd name="T52" fmla="*/ 3 w 12"/>
              <a:gd name="T53" fmla="*/ 12 h 33"/>
              <a:gd name="T54" fmla="*/ 0 w 12"/>
              <a:gd name="T55" fmla="*/ 12 h 33"/>
              <a:gd name="T56" fmla="*/ 0 w 12"/>
              <a:gd name="T57" fmla="*/ 8 h 33"/>
              <a:gd name="T58" fmla="*/ 3 w 12"/>
              <a:gd name="T59" fmla="*/ 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" h="33">
                <a:moveTo>
                  <a:pt x="3" y="8"/>
                </a:moveTo>
                <a:lnTo>
                  <a:pt x="3" y="0"/>
                </a:lnTo>
                <a:lnTo>
                  <a:pt x="9" y="0"/>
                </a:lnTo>
                <a:lnTo>
                  <a:pt x="9" y="8"/>
                </a:lnTo>
                <a:lnTo>
                  <a:pt x="12" y="8"/>
                </a:lnTo>
                <a:lnTo>
                  <a:pt x="12" y="12"/>
                </a:lnTo>
                <a:lnTo>
                  <a:pt x="9" y="12"/>
                </a:lnTo>
                <a:lnTo>
                  <a:pt x="9" y="25"/>
                </a:lnTo>
                <a:lnTo>
                  <a:pt x="9" y="25"/>
                </a:lnTo>
                <a:lnTo>
                  <a:pt x="9" y="27"/>
                </a:lnTo>
                <a:lnTo>
                  <a:pt x="9" y="27"/>
                </a:lnTo>
                <a:lnTo>
                  <a:pt x="9" y="28"/>
                </a:lnTo>
                <a:lnTo>
                  <a:pt x="9" y="28"/>
                </a:lnTo>
                <a:lnTo>
                  <a:pt x="10" y="28"/>
                </a:lnTo>
                <a:lnTo>
                  <a:pt x="10" y="28"/>
                </a:lnTo>
                <a:lnTo>
                  <a:pt x="12" y="28"/>
                </a:lnTo>
                <a:lnTo>
                  <a:pt x="12" y="33"/>
                </a:lnTo>
                <a:lnTo>
                  <a:pt x="9" y="33"/>
                </a:lnTo>
                <a:lnTo>
                  <a:pt x="9" y="33"/>
                </a:lnTo>
                <a:lnTo>
                  <a:pt x="7" y="33"/>
                </a:lnTo>
                <a:lnTo>
                  <a:pt x="7" y="33"/>
                </a:lnTo>
                <a:lnTo>
                  <a:pt x="5" y="32"/>
                </a:lnTo>
                <a:lnTo>
                  <a:pt x="5" y="32"/>
                </a:lnTo>
                <a:lnTo>
                  <a:pt x="4" y="29"/>
                </a:lnTo>
                <a:lnTo>
                  <a:pt x="4" y="29"/>
                </a:lnTo>
                <a:lnTo>
                  <a:pt x="3" y="27"/>
                </a:lnTo>
                <a:lnTo>
                  <a:pt x="3" y="12"/>
                </a:lnTo>
                <a:lnTo>
                  <a:pt x="0" y="12"/>
                </a:lnTo>
                <a:lnTo>
                  <a:pt x="0" y="8"/>
                </a:lnTo>
                <a:lnTo>
                  <a:pt x="3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77" name="Freeform 1504">
            <a:extLst>
              <a:ext uri="{FF2B5EF4-FFF2-40B4-BE49-F238E27FC236}">
                <a16:creationId xmlns:a16="http://schemas.microsoft.com/office/drawing/2014/main" id="{D0AD2DD8-1EF9-4CEA-9ACA-D5B76896BF5A}"/>
              </a:ext>
            </a:extLst>
          </p:cNvPr>
          <p:cNvSpPr>
            <a:spLocks/>
          </p:cNvSpPr>
          <p:nvPr/>
        </p:nvSpPr>
        <p:spPr bwMode="auto">
          <a:xfrm>
            <a:off x="4241243" y="6240646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2 h 25"/>
              <a:gd name="T8" fmla="*/ 10 w 15"/>
              <a:gd name="T9" fmla="*/ 22 h 25"/>
              <a:gd name="T10" fmla="*/ 10 w 15"/>
              <a:gd name="T11" fmla="*/ 22 h 25"/>
              <a:gd name="T12" fmla="*/ 8 w 15"/>
              <a:gd name="T13" fmla="*/ 25 h 25"/>
              <a:gd name="T14" fmla="*/ 8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3 w 15"/>
              <a:gd name="T21" fmla="*/ 25 h 25"/>
              <a:gd name="T22" fmla="*/ 3 w 15"/>
              <a:gd name="T23" fmla="*/ 25 h 25"/>
              <a:gd name="T24" fmla="*/ 1 w 15"/>
              <a:gd name="T25" fmla="*/ 24 h 25"/>
              <a:gd name="T26" fmla="*/ 1 w 15"/>
              <a:gd name="T27" fmla="*/ 24 h 25"/>
              <a:gd name="T28" fmla="*/ 0 w 15"/>
              <a:gd name="T29" fmla="*/ 22 h 25"/>
              <a:gd name="T30" fmla="*/ 0 w 15"/>
              <a:gd name="T31" fmla="*/ 22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7 h 25"/>
              <a:gd name="T40" fmla="*/ 5 w 15"/>
              <a:gd name="T41" fmla="*/ 17 h 25"/>
              <a:gd name="T42" fmla="*/ 5 w 15"/>
              <a:gd name="T43" fmla="*/ 20 h 25"/>
              <a:gd name="T44" fmla="*/ 5 w 15"/>
              <a:gd name="T45" fmla="*/ 20 h 25"/>
              <a:gd name="T46" fmla="*/ 8 w 15"/>
              <a:gd name="T47" fmla="*/ 20 h 25"/>
              <a:gd name="T48" fmla="*/ 8 w 15"/>
              <a:gd name="T49" fmla="*/ 20 h 25"/>
              <a:gd name="T50" fmla="*/ 9 w 15"/>
              <a:gd name="T51" fmla="*/ 20 h 25"/>
              <a:gd name="T52" fmla="*/ 9 w 15"/>
              <a:gd name="T53" fmla="*/ 20 h 25"/>
              <a:gd name="T54" fmla="*/ 10 w 15"/>
              <a:gd name="T55" fmla="*/ 17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8" y="25"/>
                </a:lnTo>
                <a:lnTo>
                  <a:pt x="8" y="25"/>
                </a:lnTo>
                <a:lnTo>
                  <a:pt x="5" y="25"/>
                </a:lnTo>
                <a:lnTo>
                  <a:pt x="5" y="25"/>
                </a:lnTo>
                <a:lnTo>
                  <a:pt x="3" y="25"/>
                </a:lnTo>
                <a:lnTo>
                  <a:pt x="3" y="25"/>
                </a:lnTo>
                <a:lnTo>
                  <a:pt x="1" y="24"/>
                </a:lnTo>
                <a:lnTo>
                  <a:pt x="1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7"/>
                </a:lnTo>
                <a:lnTo>
                  <a:pt x="5" y="17"/>
                </a:lnTo>
                <a:lnTo>
                  <a:pt x="5" y="20"/>
                </a:lnTo>
                <a:lnTo>
                  <a:pt x="5" y="20"/>
                </a:lnTo>
                <a:lnTo>
                  <a:pt x="8" y="20"/>
                </a:lnTo>
                <a:lnTo>
                  <a:pt x="8" y="20"/>
                </a:lnTo>
                <a:lnTo>
                  <a:pt x="9" y="20"/>
                </a:lnTo>
                <a:lnTo>
                  <a:pt x="9" y="20"/>
                </a:lnTo>
                <a:lnTo>
                  <a:pt x="10" y="17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78" name="Freeform 1505">
            <a:extLst>
              <a:ext uri="{FF2B5EF4-FFF2-40B4-BE49-F238E27FC236}">
                <a16:creationId xmlns:a16="http://schemas.microsoft.com/office/drawing/2014/main" id="{727A99EF-2D39-4879-A3FC-30E0FC21A398}"/>
              </a:ext>
            </a:extLst>
          </p:cNvPr>
          <p:cNvSpPr>
            <a:spLocks/>
          </p:cNvSpPr>
          <p:nvPr/>
        </p:nvSpPr>
        <p:spPr bwMode="auto">
          <a:xfrm>
            <a:off x="4271406" y="6240646"/>
            <a:ext cx="23813" cy="39688"/>
          </a:xfrm>
          <a:custGeom>
            <a:avLst/>
            <a:gdLst>
              <a:gd name="T0" fmla="*/ 0 w 15"/>
              <a:gd name="T1" fmla="*/ 25 h 25"/>
              <a:gd name="T2" fmla="*/ 0 w 15"/>
              <a:gd name="T3" fmla="*/ 0 h 25"/>
              <a:gd name="T4" fmla="*/ 5 w 15"/>
              <a:gd name="T5" fmla="*/ 0 h 25"/>
              <a:gd name="T6" fmla="*/ 5 w 15"/>
              <a:gd name="T7" fmla="*/ 2 h 25"/>
              <a:gd name="T8" fmla="*/ 5 w 15"/>
              <a:gd name="T9" fmla="*/ 2 h 25"/>
              <a:gd name="T10" fmla="*/ 5 w 15"/>
              <a:gd name="T11" fmla="*/ 2 h 25"/>
              <a:gd name="T12" fmla="*/ 7 w 15"/>
              <a:gd name="T13" fmla="*/ 0 h 25"/>
              <a:gd name="T14" fmla="*/ 7 w 15"/>
              <a:gd name="T15" fmla="*/ 0 h 25"/>
              <a:gd name="T16" fmla="*/ 10 w 15"/>
              <a:gd name="T17" fmla="*/ 0 h 25"/>
              <a:gd name="T18" fmla="*/ 10 w 15"/>
              <a:gd name="T19" fmla="*/ 0 h 25"/>
              <a:gd name="T20" fmla="*/ 12 w 15"/>
              <a:gd name="T21" fmla="*/ 0 h 25"/>
              <a:gd name="T22" fmla="*/ 12 w 15"/>
              <a:gd name="T23" fmla="*/ 0 h 25"/>
              <a:gd name="T24" fmla="*/ 14 w 15"/>
              <a:gd name="T25" fmla="*/ 1 h 25"/>
              <a:gd name="T26" fmla="*/ 14 w 15"/>
              <a:gd name="T27" fmla="*/ 1 h 25"/>
              <a:gd name="T28" fmla="*/ 15 w 15"/>
              <a:gd name="T29" fmla="*/ 2 h 25"/>
              <a:gd name="T30" fmla="*/ 15 w 15"/>
              <a:gd name="T31" fmla="*/ 2 h 25"/>
              <a:gd name="T32" fmla="*/ 15 w 15"/>
              <a:gd name="T33" fmla="*/ 6 h 25"/>
              <a:gd name="T34" fmla="*/ 15 w 15"/>
              <a:gd name="T35" fmla="*/ 25 h 25"/>
              <a:gd name="T36" fmla="*/ 10 w 15"/>
              <a:gd name="T37" fmla="*/ 25 h 25"/>
              <a:gd name="T38" fmla="*/ 10 w 15"/>
              <a:gd name="T39" fmla="*/ 7 h 25"/>
              <a:gd name="T40" fmla="*/ 10 w 15"/>
              <a:gd name="T41" fmla="*/ 7 h 25"/>
              <a:gd name="T42" fmla="*/ 10 w 15"/>
              <a:gd name="T43" fmla="*/ 5 h 25"/>
              <a:gd name="T44" fmla="*/ 10 w 15"/>
              <a:gd name="T45" fmla="*/ 5 h 25"/>
              <a:gd name="T46" fmla="*/ 7 w 15"/>
              <a:gd name="T47" fmla="*/ 5 h 25"/>
              <a:gd name="T48" fmla="*/ 7 w 15"/>
              <a:gd name="T49" fmla="*/ 5 h 25"/>
              <a:gd name="T50" fmla="*/ 6 w 15"/>
              <a:gd name="T51" fmla="*/ 5 h 25"/>
              <a:gd name="T52" fmla="*/ 6 w 15"/>
              <a:gd name="T53" fmla="*/ 5 h 25"/>
              <a:gd name="T54" fmla="*/ 5 w 15"/>
              <a:gd name="T55" fmla="*/ 9 h 25"/>
              <a:gd name="T56" fmla="*/ 5 w 15"/>
              <a:gd name="T57" fmla="*/ 25 h 25"/>
              <a:gd name="T58" fmla="*/ 0 w 15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5" y="2"/>
                </a:lnTo>
                <a:lnTo>
                  <a:pt x="15" y="2"/>
                </a:lnTo>
                <a:lnTo>
                  <a:pt x="15" y="6"/>
                </a:lnTo>
                <a:lnTo>
                  <a:pt x="15" y="25"/>
                </a:lnTo>
                <a:lnTo>
                  <a:pt x="10" y="25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79" name="Freeform 1506">
            <a:extLst>
              <a:ext uri="{FF2B5EF4-FFF2-40B4-BE49-F238E27FC236}">
                <a16:creationId xmlns:a16="http://schemas.microsoft.com/office/drawing/2014/main" id="{AE8FC845-46D9-4387-9EB3-CD8A8295957B}"/>
              </a:ext>
            </a:extLst>
          </p:cNvPr>
          <p:cNvSpPr>
            <a:spLocks noEditPoints="1"/>
          </p:cNvSpPr>
          <p:nvPr/>
        </p:nvSpPr>
        <p:spPr bwMode="auto">
          <a:xfrm>
            <a:off x="4303156" y="6224771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80" name="Freeform 1507">
            <a:extLst>
              <a:ext uri="{FF2B5EF4-FFF2-40B4-BE49-F238E27FC236}">
                <a16:creationId xmlns:a16="http://schemas.microsoft.com/office/drawing/2014/main" id="{FEF3FA46-61E5-4DF5-8EE6-44405BF68F52}"/>
              </a:ext>
            </a:extLst>
          </p:cNvPr>
          <p:cNvSpPr>
            <a:spLocks/>
          </p:cNvSpPr>
          <p:nvPr/>
        </p:nvSpPr>
        <p:spPr bwMode="auto">
          <a:xfrm>
            <a:off x="4317443" y="6240646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2 h 25"/>
              <a:gd name="T8" fmla="*/ 10 w 15"/>
              <a:gd name="T9" fmla="*/ 22 h 25"/>
              <a:gd name="T10" fmla="*/ 10 w 15"/>
              <a:gd name="T11" fmla="*/ 22 h 25"/>
              <a:gd name="T12" fmla="*/ 9 w 15"/>
              <a:gd name="T13" fmla="*/ 25 h 25"/>
              <a:gd name="T14" fmla="*/ 9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4 w 15"/>
              <a:gd name="T21" fmla="*/ 25 h 25"/>
              <a:gd name="T22" fmla="*/ 4 w 15"/>
              <a:gd name="T23" fmla="*/ 25 h 25"/>
              <a:gd name="T24" fmla="*/ 1 w 15"/>
              <a:gd name="T25" fmla="*/ 24 h 25"/>
              <a:gd name="T26" fmla="*/ 1 w 15"/>
              <a:gd name="T27" fmla="*/ 24 h 25"/>
              <a:gd name="T28" fmla="*/ 1 w 15"/>
              <a:gd name="T29" fmla="*/ 22 h 25"/>
              <a:gd name="T30" fmla="*/ 1 w 15"/>
              <a:gd name="T31" fmla="*/ 22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7 h 25"/>
              <a:gd name="T40" fmla="*/ 5 w 15"/>
              <a:gd name="T41" fmla="*/ 17 h 25"/>
              <a:gd name="T42" fmla="*/ 6 w 15"/>
              <a:gd name="T43" fmla="*/ 20 h 25"/>
              <a:gd name="T44" fmla="*/ 6 w 15"/>
              <a:gd name="T45" fmla="*/ 20 h 25"/>
              <a:gd name="T46" fmla="*/ 7 w 15"/>
              <a:gd name="T47" fmla="*/ 20 h 25"/>
              <a:gd name="T48" fmla="*/ 7 w 15"/>
              <a:gd name="T49" fmla="*/ 20 h 25"/>
              <a:gd name="T50" fmla="*/ 10 w 15"/>
              <a:gd name="T51" fmla="*/ 20 h 25"/>
              <a:gd name="T52" fmla="*/ 10 w 15"/>
              <a:gd name="T53" fmla="*/ 20 h 25"/>
              <a:gd name="T54" fmla="*/ 10 w 15"/>
              <a:gd name="T55" fmla="*/ 17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9" y="25"/>
                </a:lnTo>
                <a:lnTo>
                  <a:pt x="9" y="25"/>
                </a:lnTo>
                <a:lnTo>
                  <a:pt x="5" y="25"/>
                </a:lnTo>
                <a:lnTo>
                  <a:pt x="5" y="25"/>
                </a:lnTo>
                <a:lnTo>
                  <a:pt x="4" y="25"/>
                </a:lnTo>
                <a:lnTo>
                  <a:pt x="4" y="25"/>
                </a:lnTo>
                <a:lnTo>
                  <a:pt x="1" y="24"/>
                </a:lnTo>
                <a:lnTo>
                  <a:pt x="1" y="24"/>
                </a:lnTo>
                <a:lnTo>
                  <a:pt x="1" y="22"/>
                </a:lnTo>
                <a:lnTo>
                  <a:pt x="1" y="22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7"/>
                </a:lnTo>
                <a:lnTo>
                  <a:pt x="5" y="17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81" name="Freeform 1508">
            <a:extLst>
              <a:ext uri="{FF2B5EF4-FFF2-40B4-BE49-F238E27FC236}">
                <a16:creationId xmlns:a16="http://schemas.microsoft.com/office/drawing/2014/main" id="{B72EBA9B-60BF-4613-B790-62165C15B7EB}"/>
              </a:ext>
            </a:extLst>
          </p:cNvPr>
          <p:cNvSpPr>
            <a:spLocks/>
          </p:cNvSpPr>
          <p:nvPr/>
        </p:nvSpPr>
        <p:spPr bwMode="auto">
          <a:xfrm>
            <a:off x="4349193" y="6240646"/>
            <a:ext cx="39688" cy="39688"/>
          </a:xfrm>
          <a:custGeom>
            <a:avLst/>
            <a:gdLst>
              <a:gd name="T0" fmla="*/ 0 w 25"/>
              <a:gd name="T1" fmla="*/ 25 h 25"/>
              <a:gd name="T2" fmla="*/ 0 w 25"/>
              <a:gd name="T3" fmla="*/ 0 h 25"/>
              <a:gd name="T4" fmla="*/ 5 w 25"/>
              <a:gd name="T5" fmla="*/ 0 h 25"/>
              <a:gd name="T6" fmla="*/ 5 w 25"/>
              <a:gd name="T7" fmla="*/ 2 h 25"/>
              <a:gd name="T8" fmla="*/ 5 w 25"/>
              <a:gd name="T9" fmla="*/ 2 h 25"/>
              <a:gd name="T10" fmla="*/ 5 w 25"/>
              <a:gd name="T11" fmla="*/ 2 h 25"/>
              <a:gd name="T12" fmla="*/ 6 w 25"/>
              <a:gd name="T13" fmla="*/ 0 h 25"/>
              <a:gd name="T14" fmla="*/ 6 w 25"/>
              <a:gd name="T15" fmla="*/ 0 h 25"/>
              <a:gd name="T16" fmla="*/ 10 w 25"/>
              <a:gd name="T17" fmla="*/ 0 h 25"/>
              <a:gd name="T18" fmla="*/ 10 w 25"/>
              <a:gd name="T19" fmla="*/ 0 h 25"/>
              <a:gd name="T20" fmla="*/ 12 w 25"/>
              <a:gd name="T21" fmla="*/ 0 h 25"/>
              <a:gd name="T22" fmla="*/ 12 w 25"/>
              <a:gd name="T23" fmla="*/ 0 h 25"/>
              <a:gd name="T24" fmla="*/ 14 w 25"/>
              <a:gd name="T25" fmla="*/ 2 h 25"/>
              <a:gd name="T26" fmla="*/ 14 w 25"/>
              <a:gd name="T27" fmla="*/ 2 h 25"/>
              <a:gd name="T28" fmla="*/ 16 w 25"/>
              <a:gd name="T29" fmla="*/ 0 h 25"/>
              <a:gd name="T30" fmla="*/ 16 w 25"/>
              <a:gd name="T31" fmla="*/ 0 h 25"/>
              <a:gd name="T32" fmla="*/ 20 w 25"/>
              <a:gd name="T33" fmla="*/ 0 h 25"/>
              <a:gd name="T34" fmla="*/ 20 w 25"/>
              <a:gd name="T35" fmla="*/ 0 h 25"/>
              <a:gd name="T36" fmla="*/ 21 w 25"/>
              <a:gd name="T37" fmla="*/ 0 h 25"/>
              <a:gd name="T38" fmla="*/ 21 w 25"/>
              <a:gd name="T39" fmla="*/ 0 h 25"/>
              <a:gd name="T40" fmla="*/ 24 w 25"/>
              <a:gd name="T41" fmla="*/ 1 h 25"/>
              <a:gd name="T42" fmla="*/ 24 w 25"/>
              <a:gd name="T43" fmla="*/ 1 h 25"/>
              <a:gd name="T44" fmla="*/ 25 w 25"/>
              <a:gd name="T45" fmla="*/ 2 h 25"/>
              <a:gd name="T46" fmla="*/ 25 w 25"/>
              <a:gd name="T47" fmla="*/ 2 h 25"/>
              <a:gd name="T48" fmla="*/ 25 w 25"/>
              <a:gd name="T49" fmla="*/ 6 h 25"/>
              <a:gd name="T50" fmla="*/ 25 w 25"/>
              <a:gd name="T51" fmla="*/ 25 h 25"/>
              <a:gd name="T52" fmla="*/ 20 w 25"/>
              <a:gd name="T53" fmla="*/ 25 h 25"/>
              <a:gd name="T54" fmla="*/ 20 w 25"/>
              <a:gd name="T55" fmla="*/ 7 h 25"/>
              <a:gd name="T56" fmla="*/ 20 w 25"/>
              <a:gd name="T57" fmla="*/ 7 h 25"/>
              <a:gd name="T58" fmla="*/ 19 w 25"/>
              <a:gd name="T59" fmla="*/ 5 h 25"/>
              <a:gd name="T60" fmla="*/ 19 w 25"/>
              <a:gd name="T61" fmla="*/ 5 h 25"/>
              <a:gd name="T62" fmla="*/ 17 w 25"/>
              <a:gd name="T63" fmla="*/ 5 h 25"/>
              <a:gd name="T64" fmla="*/ 17 w 25"/>
              <a:gd name="T65" fmla="*/ 5 h 25"/>
              <a:gd name="T66" fmla="*/ 15 w 25"/>
              <a:gd name="T67" fmla="*/ 5 h 25"/>
              <a:gd name="T68" fmla="*/ 15 w 25"/>
              <a:gd name="T69" fmla="*/ 5 h 25"/>
              <a:gd name="T70" fmla="*/ 15 w 25"/>
              <a:gd name="T71" fmla="*/ 9 h 25"/>
              <a:gd name="T72" fmla="*/ 15 w 25"/>
              <a:gd name="T73" fmla="*/ 25 h 25"/>
              <a:gd name="T74" fmla="*/ 10 w 25"/>
              <a:gd name="T75" fmla="*/ 25 h 25"/>
              <a:gd name="T76" fmla="*/ 10 w 25"/>
              <a:gd name="T77" fmla="*/ 7 h 25"/>
              <a:gd name="T78" fmla="*/ 10 w 25"/>
              <a:gd name="T79" fmla="*/ 7 h 25"/>
              <a:gd name="T80" fmla="*/ 9 w 25"/>
              <a:gd name="T81" fmla="*/ 5 h 25"/>
              <a:gd name="T82" fmla="*/ 9 w 25"/>
              <a:gd name="T83" fmla="*/ 5 h 25"/>
              <a:gd name="T84" fmla="*/ 7 w 25"/>
              <a:gd name="T85" fmla="*/ 5 h 25"/>
              <a:gd name="T86" fmla="*/ 7 w 25"/>
              <a:gd name="T87" fmla="*/ 5 h 25"/>
              <a:gd name="T88" fmla="*/ 5 w 25"/>
              <a:gd name="T89" fmla="*/ 5 h 25"/>
              <a:gd name="T90" fmla="*/ 5 w 25"/>
              <a:gd name="T91" fmla="*/ 5 h 25"/>
              <a:gd name="T92" fmla="*/ 5 w 25"/>
              <a:gd name="T93" fmla="*/ 9 h 25"/>
              <a:gd name="T94" fmla="*/ 5 w 25"/>
              <a:gd name="T95" fmla="*/ 25 h 25"/>
              <a:gd name="T96" fmla="*/ 0 w 25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0"/>
                </a:lnTo>
                <a:lnTo>
                  <a:pt x="16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4" y="1"/>
                </a:lnTo>
                <a:lnTo>
                  <a:pt x="24" y="1"/>
                </a:lnTo>
                <a:lnTo>
                  <a:pt x="25" y="2"/>
                </a:lnTo>
                <a:lnTo>
                  <a:pt x="25" y="2"/>
                </a:lnTo>
                <a:lnTo>
                  <a:pt x="25" y="6"/>
                </a:lnTo>
                <a:lnTo>
                  <a:pt x="25" y="25"/>
                </a:lnTo>
                <a:lnTo>
                  <a:pt x="20" y="25"/>
                </a:lnTo>
                <a:lnTo>
                  <a:pt x="20" y="7"/>
                </a:lnTo>
                <a:lnTo>
                  <a:pt x="20" y="7"/>
                </a:lnTo>
                <a:lnTo>
                  <a:pt x="19" y="5"/>
                </a:lnTo>
                <a:lnTo>
                  <a:pt x="19" y="5"/>
                </a:lnTo>
                <a:lnTo>
                  <a:pt x="17" y="5"/>
                </a:lnTo>
                <a:lnTo>
                  <a:pt x="17" y="5"/>
                </a:lnTo>
                <a:lnTo>
                  <a:pt x="15" y="5"/>
                </a:lnTo>
                <a:lnTo>
                  <a:pt x="15" y="5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82" name="Freeform 1509">
            <a:extLst>
              <a:ext uri="{FF2B5EF4-FFF2-40B4-BE49-F238E27FC236}">
                <a16:creationId xmlns:a16="http://schemas.microsoft.com/office/drawing/2014/main" id="{36CEA20B-8598-4EE1-B7E5-617088BD6BB0}"/>
              </a:ext>
            </a:extLst>
          </p:cNvPr>
          <p:cNvSpPr>
            <a:spLocks/>
          </p:cNvSpPr>
          <p:nvPr/>
        </p:nvSpPr>
        <p:spPr bwMode="auto">
          <a:xfrm>
            <a:off x="4579381" y="5712009"/>
            <a:ext cx="28575" cy="57150"/>
          </a:xfrm>
          <a:custGeom>
            <a:avLst/>
            <a:gdLst>
              <a:gd name="T0" fmla="*/ 13 w 18"/>
              <a:gd name="T1" fmla="*/ 10 h 36"/>
              <a:gd name="T2" fmla="*/ 13 w 18"/>
              <a:gd name="T3" fmla="*/ 9 h 36"/>
              <a:gd name="T4" fmla="*/ 13 w 18"/>
              <a:gd name="T5" fmla="*/ 6 h 36"/>
              <a:gd name="T6" fmla="*/ 9 w 18"/>
              <a:gd name="T7" fmla="*/ 5 h 36"/>
              <a:gd name="T8" fmla="*/ 8 w 18"/>
              <a:gd name="T9" fmla="*/ 5 h 36"/>
              <a:gd name="T10" fmla="*/ 7 w 18"/>
              <a:gd name="T11" fmla="*/ 6 h 36"/>
              <a:gd name="T12" fmla="*/ 7 w 18"/>
              <a:gd name="T13" fmla="*/ 8 h 36"/>
              <a:gd name="T14" fmla="*/ 7 w 18"/>
              <a:gd name="T15" fmla="*/ 10 h 36"/>
              <a:gd name="T16" fmla="*/ 7 w 18"/>
              <a:gd name="T17" fmla="*/ 11 h 36"/>
              <a:gd name="T18" fmla="*/ 7 w 18"/>
              <a:gd name="T19" fmla="*/ 13 h 36"/>
              <a:gd name="T20" fmla="*/ 8 w 18"/>
              <a:gd name="T21" fmla="*/ 14 h 36"/>
              <a:gd name="T22" fmla="*/ 9 w 18"/>
              <a:gd name="T23" fmla="*/ 14 h 36"/>
              <a:gd name="T24" fmla="*/ 13 w 18"/>
              <a:gd name="T25" fmla="*/ 16 h 36"/>
              <a:gd name="T26" fmla="*/ 16 w 18"/>
              <a:gd name="T27" fmla="*/ 18 h 36"/>
              <a:gd name="T28" fmla="*/ 18 w 18"/>
              <a:gd name="T29" fmla="*/ 19 h 36"/>
              <a:gd name="T30" fmla="*/ 18 w 18"/>
              <a:gd name="T31" fmla="*/ 23 h 36"/>
              <a:gd name="T32" fmla="*/ 18 w 18"/>
              <a:gd name="T33" fmla="*/ 25 h 36"/>
              <a:gd name="T34" fmla="*/ 18 w 18"/>
              <a:gd name="T35" fmla="*/ 30 h 36"/>
              <a:gd name="T36" fmla="*/ 17 w 18"/>
              <a:gd name="T37" fmla="*/ 33 h 36"/>
              <a:gd name="T38" fmla="*/ 14 w 18"/>
              <a:gd name="T39" fmla="*/ 35 h 36"/>
              <a:gd name="T40" fmla="*/ 9 w 18"/>
              <a:gd name="T41" fmla="*/ 36 h 36"/>
              <a:gd name="T42" fmla="*/ 7 w 18"/>
              <a:gd name="T43" fmla="*/ 35 h 36"/>
              <a:gd name="T44" fmla="*/ 3 w 18"/>
              <a:gd name="T45" fmla="*/ 34 h 36"/>
              <a:gd name="T46" fmla="*/ 2 w 18"/>
              <a:gd name="T47" fmla="*/ 31 h 36"/>
              <a:gd name="T48" fmla="*/ 0 w 18"/>
              <a:gd name="T49" fmla="*/ 26 h 36"/>
              <a:gd name="T50" fmla="*/ 7 w 18"/>
              <a:gd name="T51" fmla="*/ 28 h 36"/>
              <a:gd name="T52" fmla="*/ 7 w 18"/>
              <a:gd name="T53" fmla="*/ 30 h 36"/>
              <a:gd name="T54" fmla="*/ 9 w 18"/>
              <a:gd name="T55" fmla="*/ 31 h 36"/>
              <a:gd name="T56" fmla="*/ 12 w 18"/>
              <a:gd name="T57" fmla="*/ 30 h 36"/>
              <a:gd name="T58" fmla="*/ 13 w 18"/>
              <a:gd name="T59" fmla="*/ 30 h 36"/>
              <a:gd name="T60" fmla="*/ 13 w 18"/>
              <a:gd name="T61" fmla="*/ 28 h 36"/>
              <a:gd name="T62" fmla="*/ 13 w 18"/>
              <a:gd name="T63" fmla="*/ 25 h 36"/>
              <a:gd name="T64" fmla="*/ 13 w 18"/>
              <a:gd name="T65" fmla="*/ 24 h 36"/>
              <a:gd name="T66" fmla="*/ 13 w 18"/>
              <a:gd name="T67" fmla="*/ 21 h 36"/>
              <a:gd name="T68" fmla="*/ 12 w 18"/>
              <a:gd name="T69" fmla="*/ 21 h 36"/>
              <a:gd name="T70" fmla="*/ 11 w 18"/>
              <a:gd name="T71" fmla="*/ 20 h 36"/>
              <a:gd name="T72" fmla="*/ 7 w 18"/>
              <a:gd name="T73" fmla="*/ 19 h 36"/>
              <a:gd name="T74" fmla="*/ 3 w 18"/>
              <a:gd name="T75" fmla="*/ 15 h 36"/>
              <a:gd name="T76" fmla="*/ 2 w 18"/>
              <a:gd name="T77" fmla="*/ 10 h 36"/>
              <a:gd name="T78" fmla="*/ 2 w 18"/>
              <a:gd name="T79" fmla="*/ 6 h 36"/>
              <a:gd name="T80" fmla="*/ 3 w 18"/>
              <a:gd name="T81" fmla="*/ 3 h 36"/>
              <a:gd name="T82" fmla="*/ 7 w 18"/>
              <a:gd name="T83" fmla="*/ 0 h 36"/>
              <a:gd name="T84" fmla="*/ 11 w 18"/>
              <a:gd name="T85" fmla="*/ 0 h 36"/>
              <a:gd name="T86" fmla="*/ 13 w 18"/>
              <a:gd name="T87" fmla="*/ 0 h 36"/>
              <a:gd name="T88" fmla="*/ 17 w 18"/>
              <a:gd name="T89" fmla="*/ 3 h 36"/>
              <a:gd name="T90" fmla="*/ 18 w 18"/>
              <a:gd name="T91" fmla="*/ 5 h 36"/>
              <a:gd name="T92" fmla="*/ 18 w 18"/>
              <a:gd name="T93" fmla="*/ 1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8" h="36">
                <a:moveTo>
                  <a:pt x="18" y="10"/>
                </a:moveTo>
                <a:lnTo>
                  <a:pt x="13" y="10"/>
                </a:lnTo>
                <a:lnTo>
                  <a:pt x="13" y="9"/>
                </a:lnTo>
                <a:lnTo>
                  <a:pt x="13" y="9"/>
                </a:lnTo>
                <a:lnTo>
                  <a:pt x="13" y="6"/>
                </a:lnTo>
                <a:lnTo>
                  <a:pt x="13" y="6"/>
                </a:lnTo>
                <a:lnTo>
                  <a:pt x="12" y="5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7" y="8"/>
                </a:lnTo>
                <a:lnTo>
                  <a:pt x="7" y="8"/>
                </a:lnTo>
                <a:lnTo>
                  <a:pt x="7" y="10"/>
                </a:lnTo>
                <a:lnTo>
                  <a:pt x="7" y="10"/>
                </a:lnTo>
                <a:lnTo>
                  <a:pt x="7" y="11"/>
                </a:lnTo>
                <a:lnTo>
                  <a:pt x="7" y="11"/>
                </a:lnTo>
                <a:lnTo>
                  <a:pt x="7" y="13"/>
                </a:lnTo>
                <a:lnTo>
                  <a:pt x="7" y="13"/>
                </a:lnTo>
                <a:lnTo>
                  <a:pt x="8" y="14"/>
                </a:lnTo>
                <a:lnTo>
                  <a:pt x="8" y="14"/>
                </a:lnTo>
                <a:lnTo>
                  <a:pt x="9" y="14"/>
                </a:lnTo>
                <a:lnTo>
                  <a:pt x="13" y="16"/>
                </a:lnTo>
                <a:lnTo>
                  <a:pt x="13" y="16"/>
                </a:lnTo>
                <a:lnTo>
                  <a:pt x="16" y="18"/>
                </a:lnTo>
                <a:lnTo>
                  <a:pt x="16" y="18"/>
                </a:lnTo>
                <a:lnTo>
                  <a:pt x="18" y="19"/>
                </a:lnTo>
                <a:lnTo>
                  <a:pt x="18" y="19"/>
                </a:lnTo>
                <a:lnTo>
                  <a:pt x="18" y="23"/>
                </a:lnTo>
                <a:lnTo>
                  <a:pt x="18" y="23"/>
                </a:lnTo>
                <a:lnTo>
                  <a:pt x="18" y="25"/>
                </a:lnTo>
                <a:lnTo>
                  <a:pt x="18" y="25"/>
                </a:lnTo>
                <a:lnTo>
                  <a:pt x="18" y="30"/>
                </a:lnTo>
                <a:lnTo>
                  <a:pt x="18" y="30"/>
                </a:lnTo>
                <a:lnTo>
                  <a:pt x="17" y="33"/>
                </a:lnTo>
                <a:lnTo>
                  <a:pt x="17" y="33"/>
                </a:lnTo>
                <a:lnTo>
                  <a:pt x="14" y="35"/>
                </a:lnTo>
                <a:lnTo>
                  <a:pt x="14" y="35"/>
                </a:lnTo>
                <a:lnTo>
                  <a:pt x="9" y="36"/>
                </a:lnTo>
                <a:lnTo>
                  <a:pt x="9" y="36"/>
                </a:lnTo>
                <a:lnTo>
                  <a:pt x="7" y="35"/>
                </a:lnTo>
                <a:lnTo>
                  <a:pt x="7" y="35"/>
                </a:lnTo>
                <a:lnTo>
                  <a:pt x="3" y="34"/>
                </a:lnTo>
                <a:lnTo>
                  <a:pt x="3" y="34"/>
                </a:lnTo>
                <a:lnTo>
                  <a:pt x="2" y="31"/>
                </a:lnTo>
                <a:lnTo>
                  <a:pt x="2" y="31"/>
                </a:lnTo>
                <a:lnTo>
                  <a:pt x="0" y="28"/>
                </a:lnTo>
                <a:lnTo>
                  <a:pt x="0" y="26"/>
                </a:lnTo>
                <a:lnTo>
                  <a:pt x="7" y="26"/>
                </a:lnTo>
                <a:lnTo>
                  <a:pt x="7" y="28"/>
                </a:lnTo>
                <a:lnTo>
                  <a:pt x="7" y="28"/>
                </a:lnTo>
                <a:lnTo>
                  <a:pt x="7" y="30"/>
                </a:lnTo>
                <a:lnTo>
                  <a:pt x="7" y="30"/>
                </a:lnTo>
                <a:lnTo>
                  <a:pt x="9" y="31"/>
                </a:lnTo>
                <a:lnTo>
                  <a:pt x="9" y="31"/>
                </a:lnTo>
                <a:lnTo>
                  <a:pt x="12" y="30"/>
                </a:lnTo>
                <a:lnTo>
                  <a:pt x="12" y="30"/>
                </a:lnTo>
                <a:lnTo>
                  <a:pt x="13" y="30"/>
                </a:lnTo>
                <a:lnTo>
                  <a:pt x="13" y="30"/>
                </a:lnTo>
                <a:lnTo>
                  <a:pt x="13" y="28"/>
                </a:lnTo>
                <a:lnTo>
                  <a:pt x="13" y="28"/>
                </a:lnTo>
                <a:lnTo>
                  <a:pt x="13" y="25"/>
                </a:lnTo>
                <a:lnTo>
                  <a:pt x="13" y="25"/>
                </a:lnTo>
                <a:lnTo>
                  <a:pt x="13" y="24"/>
                </a:lnTo>
                <a:lnTo>
                  <a:pt x="13" y="24"/>
                </a:lnTo>
                <a:lnTo>
                  <a:pt x="13" y="21"/>
                </a:lnTo>
                <a:lnTo>
                  <a:pt x="13" y="21"/>
                </a:lnTo>
                <a:lnTo>
                  <a:pt x="12" y="21"/>
                </a:lnTo>
                <a:lnTo>
                  <a:pt x="12" y="21"/>
                </a:lnTo>
                <a:lnTo>
                  <a:pt x="11" y="20"/>
                </a:lnTo>
                <a:lnTo>
                  <a:pt x="7" y="19"/>
                </a:lnTo>
                <a:lnTo>
                  <a:pt x="7" y="19"/>
                </a:lnTo>
                <a:lnTo>
                  <a:pt x="4" y="18"/>
                </a:lnTo>
                <a:lnTo>
                  <a:pt x="3" y="15"/>
                </a:lnTo>
                <a:lnTo>
                  <a:pt x="3" y="15"/>
                </a:lnTo>
                <a:lnTo>
                  <a:pt x="2" y="10"/>
                </a:lnTo>
                <a:lnTo>
                  <a:pt x="2" y="10"/>
                </a:lnTo>
                <a:lnTo>
                  <a:pt x="2" y="6"/>
                </a:lnTo>
                <a:lnTo>
                  <a:pt x="2" y="6"/>
                </a:lnTo>
                <a:lnTo>
                  <a:pt x="3" y="3"/>
                </a:lnTo>
                <a:lnTo>
                  <a:pt x="3" y="3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7" y="3"/>
                </a:lnTo>
                <a:lnTo>
                  <a:pt x="17" y="3"/>
                </a:lnTo>
                <a:lnTo>
                  <a:pt x="18" y="5"/>
                </a:lnTo>
                <a:lnTo>
                  <a:pt x="18" y="8"/>
                </a:lnTo>
                <a:lnTo>
                  <a:pt x="18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83" name="Freeform 1510">
            <a:extLst>
              <a:ext uri="{FF2B5EF4-FFF2-40B4-BE49-F238E27FC236}">
                <a16:creationId xmlns:a16="http://schemas.microsoft.com/office/drawing/2014/main" id="{634BEFE4-09DA-4450-AA33-612C0F9DCB41}"/>
              </a:ext>
            </a:extLst>
          </p:cNvPr>
          <p:cNvSpPr>
            <a:spLocks noEditPoints="1"/>
          </p:cNvSpPr>
          <p:nvPr/>
        </p:nvSpPr>
        <p:spPr bwMode="auto">
          <a:xfrm>
            <a:off x="4614306" y="5727884"/>
            <a:ext cx="23813" cy="41275"/>
          </a:xfrm>
          <a:custGeom>
            <a:avLst/>
            <a:gdLst>
              <a:gd name="T0" fmla="*/ 10 w 15"/>
              <a:gd name="T1" fmla="*/ 23 h 26"/>
              <a:gd name="T2" fmla="*/ 10 w 15"/>
              <a:gd name="T3" fmla="*/ 23 h 26"/>
              <a:gd name="T4" fmla="*/ 7 w 15"/>
              <a:gd name="T5" fmla="*/ 25 h 26"/>
              <a:gd name="T6" fmla="*/ 5 w 15"/>
              <a:gd name="T7" fmla="*/ 26 h 26"/>
              <a:gd name="T8" fmla="*/ 4 w 15"/>
              <a:gd name="T9" fmla="*/ 26 h 26"/>
              <a:gd name="T10" fmla="*/ 1 w 15"/>
              <a:gd name="T11" fmla="*/ 25 h 26"/>
              <a:gd name="T12" fmla="*/ 0 w 15"/>
              <a:gd name="T13" fmla="*/ 23 h 26"/>
              <a:gd name="T14" fmla="*/ 0 w 15"/>
              <a:gd name="T15" fmla="*/ 19 h 26"/>
              <a:gd name="T16" fmla="*/ 0 w 15"/>
              <a:gd name="T17" fmla="*/ 15 h 26"/>
              <a:gd name="T18" fmla="*/ 1 w 15"/>
              <a:gd name="T19" fmla="*/ 13 h 26"/>
              <a:gd name="T20" fmla="*/ 4 w 15"/>
              <a:gd name="T21" fmla="*/ 11 h 26"/>
              <a:gd name="T22" fmla="*/ 7 w 15"/>
              <a:gd name="T23" fmla="*/ 11 h 26"/>
              <a:gd name="T24" fmla="*/ 7 w 15"/>
              <a:gd name="T25" fmla="*/ 11 h 26"/>
              <a:gd name="T26" fmla="*/ 9 w 15"/>
              <a:gd name="T27" fmla="*/ 11 h 26"/>
              <a:gd name="T28" fmla="*/ 9 w 15"/>
              <a:gd name="T29" fmla="*/ 11 h 26"/>
              <a:gd name="T30" fmla="*/ 10 w 15"/>
              <a:gd name="T31" fmla="*/ 9 h 26"/>
              <a:gd name="T32" fmla="*/ 10 w 15"/>
              <a:gd name="T33" fmla="*/ 6 h 26"/>
              <a:gd name="T34" fmla="*/ 7 w 15"/>
              <a:gd name="T35" fmla="*/ 5 h 26"/>
              <a:gd name="T36" fmla="*/ 5 w 15"/>
              <a:gd name="T37" fmla="*/ 6 h 26"/>
              <a:gd name="T38" fmla="*/ 5 w 15"/>
              <a:gd name="T39" fmla="*/ 8 h 26"/>
              <a:gd name="T40" fmla="*/ 0 w 15"/>
              <a:gd name="T41" fmla="*/ 8 h 26"/>
              <a:gd name="T42" fmla="*/ 1 w 15"/>
              <a:gd name="T43" fmla="*/ 3 h 26"/>
              <a:gd name="T44" fmla="*/ 4 w 15"/>
              <a:gd name="T45" fmla="*/ 0 h 26"/>
              <a:gd name="T46" fmla="*/ 7 w 15"/>
              <a:gd name="T47" fmla="*/ 0 h 26"/>
              <a:gd name="T48" fmla="*/ 10 w 15"/>
              <a:gd name="T49" fmla="*/ 0 h 26"/>
              <a:gd name="T50" fmla="*/ 12 w 15"/>
              <a:gd name="T51" fmla="*/ 3 h 26"/>
              <a:gd name="T52" fmla="*/ 15 w 15"/>
              <a:gd name="T53" fmla="*/ 5 h 26"/>
              <a:gd name="T54" fmla="*/ 15 w 15"/>
              <a:gd name="T55" fmla="*/ 8 h 26"/>
              <a:gd name="T56" fmla="*/ 10 w 15"/>
              <a:gd name="T57" fmla="*/ 26 h 26"/>
              <a:gd name="T58" fmla="*/ 10 w 15"/>
              <a:gd name="T59" fmla="*/ 15 h 26"/>
              <a:gd name="T60" fmla="*/ 9 w 15"/>
              <a:gd name="T61" fmla="*/ 15 h 26"/>
              <a:gd name="T62" fmla="*/ 6 w 15"/>
              <a:gd name="T63" fmla="*/ 15 h 26"/>
              <a:gd name="T64" fmla="*/ 5 w 15"/>
              <a:gd name="T65" fmla="*/ 19 h 26"/>
              <a:gd name="T66" fmla="*/ 5 w 15"/>
              <a:gd name="T67" fmla="*/ 20 h 26"/>
              <a:gd name="T68" fmla="*/ 7 w 15"/>
              <a:gd name="T69" fmla="*/ 21 h 26"/>
              <a:gd name="T70" fmla="*/ 9 w 15"/>
              <a:gd name="T71" fmla="*/ 21 h 26"/>
              <a:gd name="T72" fmla="*/ 10 w 15"/>
              <a:gd name="T73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" h="26">
                <a:moveTo>
                  <a:pt x="10" y="26"/>
                </a:move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7" y="25"/>
                </a:lnTo>
                <a:lnTo>
                  <a:pt x="7" y="25"/>
                </a:lnTo>
                <a:lnTo>
                  <a:pt x="5" y="26"/>
                </a:lnTo>
                <a:lnTo>
                  <a:pt x="5" y="26"/>
                </a:lnTo>
                <a:lnTo>
                  <a:pt x="4" y="26"/>
                </a:lnTo>
                <a:lnTo>
                  <a:pt x="4" y="26"/>
                </a:lnTo>
                <a:lnTo>
                  <a:pt x="1" y="25"/>
                </a:lnTo>
                <a:lnTo>
                  <a:pt x="1" y="25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19"/>
                </a:lnTo>
                <a:lnTo>
                  <a:pt x="0" y="15"/>
                </a:lnTo>
                <a:lnTo>
                  <a:pt x="0" y="15"/>
                </a:lnTo>
                <a:lnTo>
                  <a:pt x="1" y="13"/>
                </a:lnTo>
                <a:lnTo>
                  <a:pt x="1" y="13"/>
                </a:lnTo>
                <a:lnTo>
                  <a:pt x="4" y="11"/>
                </a:lnTo>
                <a:lnTo>
                  <a:pt x="4" y="11"/>
                </a:lnTo>
                <a:lnTo>
                  <a:pt x="7" y="11"/>
                </a:lnTo>
                <a:lnTo>
                  <a:pt x="7" y="11"/>
                </a:lnTo>
                <a:lnTo>
                  <a:pt x="7" y="11"/>
                </a:lnTo>
                <a:lnTo>
                  <a:pt x="7" y="11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3"/>
                </a:lnTo>
                <a:lnTo>
                  <a:pt x="12" y="3"/>
                </a:lnTo>
                <a:lnTo>
                  <a:pt x="15" y="5"/>
                </a:lnTo>
                <a:lnTo>
                  <a:pt x="15" y="5"/>
                </a:lnTo>
                <a:lnTo>
                  <a:pt x="15" y="8"/>
                </a:lnTo>
                <a:lnTo>
                  <a:pt x="15" y="26"/>
                </a:lnTo>
                <a:lnTo>
                  <a:pt x="10" y="26"/>
                </a:lnTo>
                <a:close/>
                <a:moveTo>
                  <a:pt x="10" y="15"/>
                </a:moveTo>
                <a:lnTo>
                  <a:pt x="10" y="15"/>
                </a:lnTo>
                <a:lnTo>
                  <a:pt x="9" y="15"/>
                </a:lnTo>
                <a:lnTo>
                  <a:pt x="9" y="15"/>
                </a:lnTo>
                <a:lnTo>
                  <a:pt x="6" y="15"/>
                </a:lnTo>
                <a:lnTo>
                  <a:pt x="6" y="15"/>
                </a:lnTo>
                <a:lnTo>
                  <a:pt x="5" y="16"/>
                </a:lnTo>
                <a:lnTo>
                  <a:pt x="5" y="19"/>
                </a:lnTo>
                <a:lnTo>
                  <a:pt x="5" y="19"/>
                </a:lnTo>
                <a:lnTo>
                  <a:pt x="5" y="20"/>
                </a:lnTo>
                <a:lnTo>
                  <a:pt x="5" y="20"/>
                </a:lnTo>
                <a:lnTo>
                  <a:pt x="7" y="21"/>
                </a:lnTo>
                <a:lnTo>
                  <a:pt x="7" y="21"/>
                </a:lnTo>
                <a:lnTo>
                  <a:pt x="9" y="21"/>
                </a:lnTo>
                <a:lnTo>
                  <a:pt x="9" y="21"/>
                </a:lnTo>
                <a:lnTo>
                  <a:pt x="10" y="19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84" name="Freeform 1511">
            <a:extLst>
              <a:ext uri="{FF2B5EF4-FFF2-40B4-BE49-F238E27FC236}">
                <a16:creationId xmlns:a16="http://schemas.microsoft.com/office/drawing/2014/main" id="{0B111FC8-9E6D-4199-B031-14889C21230D}"/>
              </a:ext>
            </a:extLst>
          </p:cNvPr>
          <p:cNvSpPr>
            <a:spLocks/>
          </p:cNvSpPr>
          <p:nvPr/>
        </p:nvSpPr>
        <p:spPr bwMode="auto">
          <a:xfrm>
            <a:off x="4644468" y="5727884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0 h 26"/>
              <a:gd name="T4" fmla="*/ 5 w 25"/>
              <a:gd name="T5" fmla="*/ 0 h 26"/>
              <a:gd name="T6" fmla="*/ 5 w 25"/>
              <a:gd name="T7" fmla="*/ 3 h 26"/>
              <a:gd name="T8" fmla="*/ 5 w 25"/>
              <a:gd name="T9" fmla="*/ 3 h 26"/>
              <a:gd name="T10" fmla="*/ 5 w 25"/>
              <a:gd name="T11" fmla="*/ 3 h 26"/>
              <a:gd name="T12" fmla="*/ 7 w 25"/>
              <a:gd name="T13" fmla="*/ 1 h 26"/>
              <a:gd name="T14" fmla="*/ 7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2 w 25"/>
              <a:gd name="T21" fmla="*/ 1 h 26"/>
              <a:gd name="T22" fmla="*/ 12 w 25"/>
              <a:gd name="T23" fmla="*/ 1 h 26"/>
              <a:gd name="T24" fmla="*/ 15 w 25"/>
              <a:gd name="T25" fmla="*/ 3 h 26"/>
              <a:gd name="T26" fmla="*/ 15 w 25"/>
              <a:gd name="T27" fmla="*/ 3 h 26"/>
              <a:gd name="T28" fmla="*/ 16 w 25"/>
              <a:gd name="T29" fmla="*/ 1 h 26"/>
              <a:gd name="T30" fmla="*/ 16 w 25"/>
              <a:gd name="T31" fmla="*/ 1 h 26"/>
              <a:gd name="T32" fmla="*/ 20 w 25"/>
              <a:gd name="T33" fmla="*/ 0 h 26"/>
              <a:gd name="T34" fmla="*/ 20 w 25"/>
              <a:gd name="T35" fmla="*/ 0 h 26"/>
              <a:gd name="T36" fmla="*/ 21 w 25"/>
              <a:gd name="T37" fmla="*/ 0 h 26"/>
              <a:gd name="T38" fmla="*/ 21 w 25"/>
              <a:gd name="T39" fmla="*/ 0 h 26"/>
              <a:gd name="T40" fmla="*/ 23 w 25"/>
              <a:gd name="T41" fmla="*/ 1 h 26"/>
              <a:gd name="T42" fmla="*/ 23 w 25"/>
              <a:gd name="T43" fmla="*/ 1 h 26"/>
              <a:gd name="T44" fmla="*/ 25 w 25"/>
              <a:gd name="T45" fmla="*/ 4 h 26"/>
              <a:gd name="T46" fmla="*/ 25 w 25"/>
              <a:gd name="T47" fmla="*/ 4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9 h 26"/>
              <a:gd name="T56" fmla="*/ 20 w 25"/>
              <a:gd name="T57" fmla="*/ 9 h 26"/>
              <a:gd name="T58" fmla="*/ 20 w 25"/>
              <a:gd name="T59" fmla="*/ 6 h 26"/>
              <a:gd name="T60" fmla="*/ 20 w 25"/>
              <a:gd name="T61" fmla="*/ 6 h 26"/>
              <a:gd name="T62" fmla="*/ 17 w 25"/>
              <a:gd name="T63" fmla="*/ 5 h 26"/>
              <a:gd name="T64" fmla="*/ 17 w 25"/>
              <a:gd name="T65" fmla="*/ 5 h 26"/>
              <a:gd name="T66" fmla="*/ 16 w 25"/>
              <a:gd name="T67" fmla="*/ 6 h 26"/>
              <a:gd name="T68" fmla="*/ 16 w 25"/>
              <a:gd name="T69" fmla="*/ 6 h 26"/>
              <a:gd name="T70" fmla="*/ 15 w 25"/>
              <a:gd name="T71" fmla="*/ 9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9 h 26"/>
              <a:gd name="T78" fmla="*/ 10 w 25"/>
              <a:gd name="T79" fmla="*/ 9 h 26"/>
              <a:gd name="T80" fmla="*/ 10 w 25"/>
              <a:gd name="T81" fmla="*/ 6 h 26"/>
              <a:gd name="T82" fmla="*/ 10 w 25"/>
              <a:gd name="T83" fmla="*/ 6 h 26"/>
              <a:gd name="T84" fmla="*/ 7 w 25"/>
              <a:gd name="T85" fmla="*/ 5 h 26"/>
              <a:gd name="T86" fmla="*/ 7 w 25"/>
              <a:gd name="T87" fmla="*/ 5 h 26"/>
              <a:gd name="T88" fmla="*/ 6 w 25"/>
              <a:gd name="T89" fmla="*/ 6 h 26"/>
              <a:gd name="T90" fmla="*/ 6 w 25"/>
              <a:gd name="T91" fmla="*/ 6 h 26"/>
              <a:gd name="T92" fmla="*/ 5 w 25"/>
              <a:gd name="T93" fmla="*/ 9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5" y="3"/>
                </a:lnTo>
                <a:lnTo>
                  <a:pt x="15" y="3"/>
                </a:lnTo>
                <a:lnTo>
                  <a:pt x="16" y="1"/>
                </a:lnTo>
                <a:lnTo>
                  <a:pt x="16" y="1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3" y="1"/>
                </a:lnTo>
                <a:lnTo>
                  <a:pt x="23" y="1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20" y="6"/>
                </a:lnTo>
                <a:lnTo>
                  <a:pt x="20" y="6"/>
                </a:lnTo>
                <a:lnTo>
                  <a:pt x="17" y="5"/>
                </a:lnTo>
                <a:lnTo>
                  <a:pt x="17" y="5"/>
                </a:lnTo>
                <a:lnTo>
                  <a:pt x="16" y="6"/>
                </a:lnTo>
                <a:lnTo>
                  <a:pt x="16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85" name="Freeform 1512">
            <a:extLst>
              <a:ext uri="{FF2B5EF4-FFF2-40B4-BE49-F238E27FC236}">
                <a16:creationId xmlns:a16="http://schemas.microsoft.com/office/drawing/2014/main" id="{AE7948E9-FBC4-46E1-966A-CC8923E24E6A}"/>
              </a:ext>
            </a:extLst>
          </p:cNvPr>
          <p:cNvSpPr>
            <a:spLocks noEditPoints="1"/>
          </p:cNvSpPr>
          <p:nvPr/>
        </p:nvSpPr>
        <p:spPr bwMode="auto">
          <a:xfrm>
            <a:off x="4690506" y="5727884"/>
            <a:ext cx="25400" cy="41275"/>
          </a:xfrm>
          <a:custGeom>
            <a:avLst/>
            <a:gdLst>
              <a:gd name="T0" fmla="*/ 10 w 16"/>
              <a:gd name="T1" fmla="*/ 23 h 26"/>
              <a:gd name="T2" fmla="*/ 10 w 16"/>
              <a:gd name="T3" fmla="*/ 23 h 26"/>
              <a:gd name="T4" fmla="*/ 8 w 16"/>
              <a:gd name="T5" fmla="*/ 25 h 26"/>
              <a:gd name="T6" fmla="*/ 5 w 16"/>
              <a:gd name="T7" fmla="*/ 26 h 26"/>
              <a:gd name="T8" fmla="*/ 3 w 16"/>
              <a:gd name="T9" fmla="*/ 26 h 26"/>
              <a:gd name="T10" fmla="*/ 2 w 16"/>
              <a:gd name="T11" fmla="*/ 25 h 26"/>
              <a:gd name="T12" fmla="*/ 0 w 16"/>
              <a:gd name="T13" fmla="*/ 23 h 26"/>
              <a:gd name="T14" fmla="*/ 0 w 16"/>
              <a:gd name="T15" fmla="*/ 19 h 26"/>
              <a:gd name="T16" fmla="*/ 0 w 16"/>
              <a:gd name="T17" fmla="*/ 15 h 26"/>
              <a:gd name="T18" fmla="*/ 1 w 16"/>
              <a:gd name="T19" fmla="*/ 13 h 26"/>
              <a:gd name="T20" fmla="*/ 3 w 16"/>
              <a:gd name="T21" fmla="*/ 11 h 26"/>
              <a:gd name="T22" fmla="*/ 7 w 16"/>
              <a:gd name="T23" fmla="*/ 11 h 26"/>
              <a:gd name="T24" fmla="*/ 8 w 16"/>
              <a:gd name="T25" fmla="*/ 11 h 26"/>
              <a:gd name="T26" fmla="*/ 8 w 16"/>
              <a:gd name="T27" fmla="*/ 11 h 26"/>
              <a:gd name="T28" fmla="*/ 10 w 16"/>
              <a:gd name="T29" fmla="*/ 11 h 26"/>
              <a:gd name="T30" fmla="*/ 10 w 16"/>
              <a:gd name="T31" fmla="*/ 9 h 26"/>
              <a:gd name="T32" fmla="*/ 10 w 16"/>
              <a:gd name="T33" fmla="*/ 6 h 26"/>
              <a:gd name="T34" fmla="*/ 7 w 16"/>
              <a:gd name="T35" fmla="*/ 5 h 26"/>
              <a:gd name="T36" fmla="*/ 6 w 16"/>
              <a:gd name="T37" fmla="*/ 6 h 26"/>
              <a:gd name="T38" fmla="*/ 5 w 16"/>
              <a:gd name="T39" fmla="*/ 8 h 26"/>
              <a:gd name="T40" fmla="*/ 0 w 16"/>
              <a:gd name="T41" fmla="*/ 8 h 26"/>
              <a:gd name="T42" fmla="*/ 2 w 16"/>
              <a:gd name="T43" fmla="*/ 3 h 26"/>
              <a:gd name="T44" fmla="*/ 5 w 16"/>
              <a:gd name="T45" fmla="*/ 0 h 26"/>
              <a:gd name="T46" fmla="*/ 7 w 16"/>
              <a:gd name="T47" fmla="*/ 0 h 26"/>
              <a:gd name="T48" fmla="*/ 11 w 16"/>
              <a:gd name="T49" fmla="*/ 0 h 26"/>
              <a:gd name="T50" fmla="*/ 13 w 16"/>
              <a:gd name="T51" fmla="*/ 3 h 26"/>
              <a:gd name="T52" fmla="*/ 15 w 16"/>
              <a:gd name="T53" fmla="*/ 5 h 26"/>
              <a:gd name="T54" fmla="*/ 16 w 16"/>
              <a:gd name="T55" fmla="*/ 8 h 26"/>
              <a:gd name="T56" fmla="*/ 10 w 16"/>
              <a:gd name="T57" fmla="*/ 26 h 26"/>
              <a:gd name="T58" fmla="*/ 10 w 16"/>
              <a:gd name="T59" fmla="*/ 15 h 26"/>
              <a:gd name="T60" fmla="*/ 8 w 16"/>
              <a:gd name="T61" fmla="*/ 15 h 26"/>
              <a:gd name="T62" fmla="*/ 6 w 16"/>
              <a:gd name="T63" fmla="*/ 15 h 26"/>
              <a:gd name="T64" fmla="*/ 5 w 16"/>
              <a:gd name="T65" fmla="*/ 19 h 26"/>
              <a:gd name="T66" fmla="*/ 6 w 16"/>
              <a:gd name="T67" fmla="*/ 20 h 26"/>
              <a:gd name="T68" fmla="*/ 7 w 16"/>
              <a:gd name="T69" fmla="*/ 21 h 26"/>
              <a:gd name="T70" fmla="*/ 10 w 16"/>
              <a:gd name="T71" fmla="*/ 21 h 26"/>
              <a:gd name="T72" fmla="*/ 10 w 16"/>
              <a:gd name="T73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" h="26">
                <a:moveTo>
                  <a:pt x="10" y="26"/>
                </a:move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8" y="25"/>
                </a:lnTo>
                <a:lnTo>
                  <a:pt x="8" y="25"/>
                </a:lnTo>
                <a:lnTo>
                  <a:pt x="5" y="26"/>
                </a:lnTo>
                <a:lnTo>
                  <a:pt x="5" y="26"/>
                </a:lnTo>
                <a:lnTo>
                  <a:pt x="3" y="26"/>
                </a:lnTo>
                <a:lnTo>
                  <a:pt x="3" y="26"/>
                </a:lnTo>
                <a:lnTo>
                  <a:pt x="2" y="25"/>
                </a:lnTo>
                <a:lnTo>
                  <a:pt x="2" y="25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19"/>
                </a:lnTo>
                <a:lnTo>
                  <a:pt x="0" y="15"/>
                </a:lnTo>
                <a:lnTo>
                  <a:pt x="0" y="15"/>
                </a:lnTo>
                <a:lnTo>
                  <a:pt x="1" y="13"/>
                </a:lnTo>
                <a:lnTo>
                  <a:pt x="1" y="13"/>
                </a:lnTo>
                <a:lnTo>
                  <a:pt x="3" y="11"/>
                </a:lnTo>
                <a:lnTo>
                  <a:pt x="3" y="11"/>
                </a:lnTo>
                <a:lnTo>
                  <a:pt x="7" y="11"/>
                </a:lnTo>
                <a:lnTo>
                  <a:pt x="7" y="11"/>
                </a:lnTo>
                <a:lnTo>
                  <a:pt x="8" y="11"/>
                </a:lnTo>
                <a:lnTo>
                  <a:pt x="8" y="11"/>
                </a:lnTo>
                <a:lnTo>
                  <a:pt x="8" y="11"/>
                </a:lnTo>
                <a:lnTo>
                  <a:pt x="8" y="11"/>
                </a:lnTo>
                <a:lnTo>
                  <a:pt x="10" y="11"/>
                </a:lnTo>
                <a:lnTo>
                  <a:pt x="10" y="11"/>
                </a:lnTo>
                <a:lnTo>
                  <a:pt x="10" y="11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2" y="3"/>
                </a:lnTo>
                <a:lnTo>
                  <a:pt x="2" y="3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3" y="3"/>
                </a:lnTo>
                <a:lnTo>
                  <a:pt x="13" y="3"/>
                </a:lnTo>
                <a:lnTo>
                  <a:pt x="15" y="5"/>
                </a:lnTo>
                <a:lnTo>
                  <a:pt x="15" y="5"/>
                </a:lnTo>
                <a:lnTo>
                  <a:pt x="16" y="8"/>
                </a:lnTo>
                <a:lnTo>
                  <a:pt x="16" y="26"/>
                </a:lnTo>
                <a:lnTo>
                  <a:pt x="10" y="26"/>
                </a:lnTo>
                <a:close/>
                <a:moveTo>
                  <a:pt x="10" y="15"/>
                </a:moveTo>
                <a:lnTo>
                  <a:pt x="10" y="15"/>
                </a:lnTo>
                <a:lnTo>
                  <a:pt x="8" y="15"/>
                </a:lnTo>
                <a:lnTo>
                  <a:pt x="8" y="15"/>
                </a:lnTo>
                <a:lnTo>
                  <a:pt x="6" y="15"/>
                </a:lnTo>
                <a:lnTo>
                  <a:pt x="6" y="15"/>
                </a:lnTo>
                <a:lnTo>
                  <a:pt x="5" y="16"/>
                </a:lnTo>
                <a:lnTo>
                  <a:pt x="5" y="19"/>
                </a:lnTo>
                <a:lnTo>
                  <a:pt x="5" y="19"/>
                </a:lnTo>
                <a:lnTo>
                  <a:pt x="6" y="20"/>
                </a:lnTo>
                <a:lnTo>
                  <a:pt x="6" y="20"/>
                </a:lnTo>
                <a:lnTo>
                  <a:pt x="7" y="21"/>
                </a:lnTo>
                <a:lnTo>
                  <a:pt x="7" y="21"/>
                </a:lnTo>
                <a:lnTo>
                  <a:pt x="10" y="21"/>
                </a:lnTo>
                <a:lnTo>
                  <a:pt x="10" y="21"/>
                </a:lnTo>
                <a:lnTo>
                  <a:pt x="10" y="19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86" name="Freeform 1513">
            <a:extLst>
              <a:ext uri="{FF2B5EF4-FFF2-40B4-BE49-F238E27FC236}">
                <a16:creationId xmlns:a16="http://schemas.microsoft.com/office/drawing/2014/main" id="{65DF14E3-53C1-4EB6-B747-9A543AE8A218}"/>
              </a:ext>
            </a:extLst>
          </p:cNvPr>
          <p:cNvSpPr>
            <a:spLocks/>
          </p:cNvSpPr>
          <p:nvPr/>
        </p:nvSpPr>
        <p:spPr bwMode="auto">
          <a:xfrm>
            <a:off x="4722256" y="5727884"/>
            <a:ext cx="17463" cy="41275"/>
          </a:xfrm>
          <a:custGeom>
            <a:avLst/>
            <a:gdLst>
              <a:gd name="T0" fmla="*/ 0 w 11"/>
              <a:gd name="T1" fmla="*/ 26 h 26"/>
              <a:gd name="T2" fmla="*/ 0 w 11"/>
              <a:gd name="T3" fmla="*/ 0 h 26"/>
              <a:gd name="T4" fmla="*/ 5 w 11"/>
              <a:gd name="T5" fmla="*/ 0 h 26"/>
              <a:gd name="T6" fmla="*/ 5 w 11"/>
              <a:gd name="T7" fmla="*/ 3 h 26"/>
              <a:gd name="T8" fmla="*/ 5 w 11"/>
              <a:gd name="T9" fmla="*/ 3 h 26"/>
              <a:gd name="T10" fmla="*/ 7 w 11"/>
              <a:gd name="T11" fmla="*/ 1 h 26"/>
              <a:gd name="T12" fmla="*/ 7 w 11"/>
              <a:gd name="T13" fmla="*/ 1 h 26"/>
              <a:gd name="T14" fmla="*/ 11 w 11"/>
              <a:gd name="T15" fmla="*/ 0 h 26"/>
              <a:gd name="T16" fmla="*/ 11 w 11"/>
              <a:gd name="T17" fmla="*/ 5 h 26"/>
              <a:gd name="T18" fmla="*/ 11 w 11"/>
              <a:gd name="T19" fmla="*/ 5 h 26"/>
              <a:gd name="T20" fmla="*/ 10 w 11"/>
              <a:gd name="T21" fmla="*/ 5 h 26"/>
              <a:gd name="T22" fmla="*/ 10 w 11"/>
              <a:gd name="T23" fmla="*/ 5 h 26"/>
              <a:gd name="T24" fmla="*/ 7 w 11"/>
              <a:gd name="T25" fmla="*/ 5 h 26"/>
              <a:gd name="T26" fmla="*/ 7 w 11"/>
              <a:gd name="T27" fmla="*/ 5 h 26"/>
              <a:gd name="T28" fmla="*/ 6 w 11"/>
              <a:gd name="T29" fmla="*/ 6 h 26"/>
              <a:gd name="T30" fmla="*/ 6 w 11"/>
              <a:gd name="T31" fmla="*/ 6 h 26"/>
              <a:gd name="T32" fmla="*/ 5 w 11"/>
              <a:gd name="T33" fmla="*/ 8 h 26"/>
              <a:gd name="T34" fmla="*/ 5 w 11"/>
              <a:gd name="T35" fmla="*/ 8 h 26"/>
              <a:gd name="T36" fmla="*/ 5 w 11"/>
              <a:gd name="T37" fmla="*/ 11 h 26"/>
              <a:gd name="T38" fmla="*/ 5 w 11"/>
              <a:gd name="T39" fmla="*/ 26 h 26"/>
              <a:gd name="T40" fmla="*/ 0 w 11"/>
              <a:gd name="T41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7" y="1"/>
                </a:lnTo>
                <a:lnTo>
                  <a:pt x="7" y="1"/>
                </a:lnTo>
                <a:lnTo>
                  <a:pt x="11" y="0"/>
                </a:lnTo>
                <a:lnTo>
                  <a:pt x="11" y="5"/>
                </a:lnTo>
                <a:lnTo>
                  <a:pt x="11" y="5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8"/>
                </a:lnTo>
                <a:lnTo>
                  <a:pt x="5" y="11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87" name="Freeform 1514">
            <a:extLst>
              <a:ext uri="{FF2B5EF4-FFF2-40B4-BE49-F238E27FC236}">
                <a16:creationId xmlns:a16="http://schemas.microsoft.com/office/drawing/2014/main" id="{DADFC84B-33E0-4303-BC84-1964C3AEAFD2}"/>
              </a:ext>
            </a:extLst>
          </p:cNvPr>
          <p:cNvSpPr>
            <a:spLocks noEditPoints="1"/>
          </p:cNvSpPr>
          <p:nvPr/>
        </p:nvSpPr>
        <p:spPr bwMode="auto">
          <a:xfrm>
            <a:off x="4742893" y="5712009"/>
            <a:ext cx="7938" cy="57150"/>
          </a:xfrm>
          <a:custGeom>
            <a:avLst/>
            <a:gdLst>
              <a:gd name="T0" fmla="*/ 0 w 5"/>
              <a:gd name="T1" fmla="*/ 5 h 36"/>
              <a:gd name="T2" fmla="*/ 0 w 5"/>
              <a:gd name="T3" fmla="*/ 0 h 36"/>
              <a:gd name="T4" fmla="*/ 5 w 5"/>
              <a:gd name="T5" fmla="*/ 0 h 36"/>
              <a:gd name="T6" fmla="*/ 5 w 5"/>
              <a:gd name="T7" fmla="*/ 5 h 36"/>
              <a:gd name="T8" fmla="*/ 0 w 5"/>
              <a:gd name="T9" fmla="*/ 5 h 36"/>
              <a:gd name="T10" fmla="*/ 0 w 5"/>
              <a:gd name="T11" fmla="*/ 36 h 36"/>
              <a:gd name="T12" fmla="*/ 0 w 5"/>
              <a:gd name="T13" fmla="*/ 10 h 36"/>
              <a:gd name="T14" fmla="*/ 5 w 5"/>
              <a:gd name="T15" fmla="*/ 10 h 36"/>
              <a:gd name="T16" fmla="*/ 5 w 5"/>
              <a:gd name="T17" fmla="*/ 36 h 36"/>
              <a:gd name="T18" fmla="*/ 0 w 5"/>
              <a:gd name="T1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6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6"/>
                </a:moveTo>
                <a:lnTo>
                  <a:pt x="0" y="10"/>
                </a:lnTo>
                <a:lnTo>
                  <a:pt x="5" y="10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88" name="Freeform 1515">
            <a:extLst>
              <a:ext uri="{FF2B5EF4-FFF2-40B4-BE49-F238E27FC236}">
                <a16:creationId xmlns:a16="http://schemas.microsoft.com/office/drawing/2014/main" id="{7188A54D-4C18-4E1E-90D6-0F062B0ECBF0}"/>
              </a:ext>
            </a:extLst>
          </p:cNvPr>
          <p:cNvSpPr>
            <a:spLocks/>
          </p:cNvSpPr>
          <p:nvPr/>
        </p:nvSpPr>
        <p:spPr bwMode="auto">
          <a:xfrm>
            <a:off x="4757181" y="5727884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6 h 26"/>
              <a:gd name="T4" fmla="*/ 10 w 15"/>
              <a:gd name="T5" fmla="*/ 26 h 26"/>
              <a:gd name="T6" fmla="*/ 10 w 15"/>
              <a:gd name="T7" fmla="*/ 24 h 26"/>
              <a:gd name="T8" fmla="*/ 10 w 15"/>
              <a:gd name="T9" fmla="*/ 24 h 26"/>
              <a:gd name="T10" fmla="*/ 10 w 15"/>
              <a:gd name="T11" fmla="*/ 24 h 26"/>
              <a:gd name="T12" fmla="*/ 9 w 15"/>
              <a:gd name="T13" fmla="*/ 25 h 26"/>
              <a:gd name="T14" fmla="*/ 9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4 w 15"/>
              <a:gd name="T21" fmla="*/ 26 h 26"/>
              <a:gd name="T22" fmla="*/ 4 w 15"/>
              <a:gd name="T23" fmla="*/ 26 h 26"/>
              <a:gd name="T24" fmla="*/ 1 w 15"/>
              <a:gd name="T25" fmla="*/ 25 h 26"/>
              <a:gd name="T26" fmla="*/ 1 w 15"/>
              <a:gd name="T27" fmla="*/ 25 h 26"/>
              <a:gd name="T28" fmla="*/ 0 w 15"/>
              <a:gd name="T29" fmla="*/ 23 h 26"/>
              <a:gd name="T30" fmla="*/ 0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6 w 15"/>
              <a:gd name="T43" fmla="*/ 20 h 26"/>
              <a:gd name="T44" fmla="*/ 6 w 15"/>
              <a:gd name="T45" fmla="*/ 20 h 26"/>
              <a:gd name="T46" fmla="*/ 8 w 15"/>
              <a:gd name="T47" fmla="*/ 21 h 26"/>
              <a:gd name="T48" fmla="*/ 8 w 15"/>
              <a:gd name="T49" fmla="*/ 21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6"/>
                </a:lnTo>
                <a:lnTo>
                  <a:pt x="10" y="26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9" y="25"/>
                </a:lnTo>
                <a:lnTo>
                  <a:pt x="9" y="25"/>
                </a:lnTo>
                <a:lnTo>
                  <a:pt x="5" y="26"/>
                </a:lnTo>
                <a:lnTo>
                  <a:pt x="5" y="26"/>
                </a:lnTo>
                <a:lnTo>
                  <a:pt x="4" y="26"/>
                </a:lnTo>
                <a:lnTo>
                  <a:pt x="4" y="26"/>
                </a:lnTo>
                <a:lnTo>
                  <a:pt x="1" y="25"/>
                </a:lnTo>
                <a:lnTo>
                  <a:pt x="1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8" y="21"/>
                </a:ln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89" name="Freeform 1516">
            <a:extLst>
              <a:ext uri="{FF2B5EF4-FFF2-40B4-BE49-F238E27FC236}">
                <a16:creationId xmlns:a16="http://schemas.microsoft.com/office/drawing/2014/main" id="{BC24FE7D-4C38-4662-9568-89A8423E2828}"/>
              </a:ext>
            </a:extLst>
          </p:cNvPr>
          <p:cNvSpPr>
            <a:spLocks/>
          </p:cNvSpPr>
          <p:nvPr/>
        </p:nvSpPr>
        <p:spPr bwMode="auto">
          <a:xfrm>
            <a:off x="4788931" y="5727884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0 h 26"/>
              <a:gd name="T4" fmla="*/ 5 w 25"/>
              <a:gd name="T5" fmla="*/ 0 h 26"/>
              <a:gd name="T6" fmla="*/ 5 w 25"/>
              <a:gd name="T7" fmla="*/ 3 h 26"/>
              <a:gd name="T8" fmla="*/ 5 w 25"/>
              <a:gd name="T9" fmla="*/ 3 h 26"/>
              <a:gd name="T10" fmla="*/ 5 w 25"/>
              <a:gd name="T11" fmla="*/ 3 h 26"/>
              <a:gd name="T12" fmla="*/ 7 w 25"/>
              <a:gd name="T13" fmla="*/ 1 h 26"/>
              <a:gd name="T14" fmla="*/ 7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3 w 25"/>
              <a:gd name="T21" fmla="*/ 1 h 26"/>
              <a:gd name="T22" fmla="*/ 13 w 25"/>
              <a:gd name="T23" fmla="*/ 1 h 26"/>
              <a:gd name="T24" fmla="*/ 14 w 25"/>
              <a:gd name="T25" fmla="*/ 3 h 26"/>
              <a:gd name="T26" fmla="*/ 14 w 25"/>
              <a:gd name="T27" fmla="*/ 3 h 26"/>
              <a:gd name="T28" fmla="*/ 17 w 25"/>
              <a:gd name="T29" fmla="*/ 1 h 26"/>
              <a:gd name="T30" fmla="*/ 17 w 25"/>
              <a:gd name="T31" fmla="*/ 1 h 26"/>
              <a:gd name="T32" fmla="*/ 20 w 25"/>
              <a:gd name="T33" fmla="*/ 0 h 26"/>
              <a:gd name="T34" fmla="*/ 20 w 25"/>
              <a:gd name="T35" fmla="*/ 0 h 26"/>
              <a:gd name="T36" fmla="*/ 22 w 25"/>
              <a:gd name="T37" fmla="*/ 0 h 26"/>
              <a:gd name="T38" fmla="*/ 22 w 25"/>
              <a:gd name="T39" fmla="*/ 0 h 26"/>
              <a:gd name="T40" fmla="*/ 24 w 25"/>
              <a:gd name="T41" fmla="*/ 1 h 26"/>
              <a:gd name="T42" fmla="*/ 24 w 25"/>
              <a:gd name="T43" fmla="*/ 1 h 26"/>
              <a:gd name="T44" fmla="*/ 25 w 25"/>
              <a:gd name="T45" fmla="*/ 4 h 26"/>
              <a:gd name="T46" fmla="*/ 25 w 25"/>
              <a:gd name="T47" fmla="*/ 4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9 h 26"/>
              <a:gd name="T56" fmla="*/ 20 w 25"/>
              <a:gd name="T57" fmla="*/ 9 h 26"/>
              <a:gd name="T58" fmla="*/ 19 w 25"/>
              <a:gd name="T59" fmla="*/ 6 h 26"/>
              <a:gd name="T60" fmla="*/ 19 w 25"/>
              <a:gd name="T61" fmla="*/ 6 h 26"/>
              <a:gd name="T62" fmla="*/ 18 w 25"/>
              <a:gd name="T63" fmla="*/ 5 h 26"/>
              <a:gd name="T64" fmla="*/ 18 w 25"/>
              <a:gd name="T65" fmla="*/ 5 h 26"/>
              <a:gd name="T66" fmla="*/ 15 w 25"/>
              <a:gd name="T67" fmla="*/ 6 h 26"/>
              <a:gd name="T68" fmla="*/ 15 w 25"/>
              <a:gd name="T69" fmla="*/ 6 h 26"/>
              <a:gd name="T70" fmla="*/ 15 w 25"/>
              <a:gd name="T71" fmla="*/ 9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9 h 26"/>
              <a:gd name="T78" fmla="*/ 10 w 25"/>
              <a:gd name="T79" fmla="*/ 9 h 26"/>
              <a:gd name="T80" fmla="*/ 9 w 25"/>
              <a:gd name="T81" fmla="*/ 6 h 26"/>
              <a:gd name="T82" fmla="*/ 9 w 25"/>
              <a:gd name="T83" fmla="*/ 6 h 26"/>
              <a:gd name="T84" fmla="*/ 8 w 25"/>
              <a:gd name="T85" fmla="*/ 5 h 26"/>
              <a:gd name="T86" fmla="*/ 8 w 25"/>
              <a:gd name="T87" fmla="*/ 5 h 26"/>
              <a:gd name="T88" fmla="*/ 5 w 25"/>
              <a:gd name="T89" fmla="*/ 6 h 26"/>
              <a:gd name="T90" fmla="*/ 5 w 25"/>
              <a:gd name="T91" fmla="*/ 6 h 26"/>
              <a:gd name="T92" fmla="*/ 5 w 25"/>
              <a:gd name="T93" fmla="*/ 9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4" y="3"/>
                </a:lnTo>
                <a:lnTo>
                  <a:pt x="14" y="3"/>
                </a:lnTo>
                <a:lnTo>
                  <a:pt x="17" y="1"/>
                </a:lnTo>
                <a:lnTo>
                  <a:pt x="17" y="1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1"/>
                </a:lnTo>
                <a:lnTo>
                  <a:pt x="24" y="1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19" y="6"/>
                </a:lnTo>
                <a:lnTo>
                  <a:pt x="19" y="6"/>
                </a:lnTo>
                <a:lnTo>
                  <a:pt x="18" y="5"/>
                </a:lnTo>
                <a:lnTo>
                  <a:pt x="18" y="5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90" name="Freeform 1517">
            <a:extLst>
              <a:ext uri="{FF2B5EF4-FFF2-40B4-BE49-F238E27FC236}">
                <a16:creationId xmlns:a16="http://schemas.microsoft.com/office/drawing/2014/main" id="{2C624A8E-BB1F-456A-8746-FB3FF6BDDA5C}"/>
              </a:ext>
            </a:extLst>
          </p:cNvPr>
          <p:cNvSpPr>
            <a:spLocks noEditPoints="1"/>
          </p:cNvSpPr>
          <p:nvPr/>
        </p:nvSpPr>
        <p:spPr bwMode="auto">
          <a:xfrm>
            <a:off x="4585731" y="6224771"/>
            <a:ext cx="26988" cy="55563"/>
          </a:xfrm>
          <a:custGeom>
            <a:avLst/>
            <a:gdLst>
              <a:gd name="T0" fmla="*/ 0 w 17"/>
              <a:gd name="T1" fmla="*/ 35 h 35"/>
              <a:gd name="T2" fmla="*/ 0 w 17"/>
              <a:gd name="T3" fmla="*/ 0 h 35"/>
              <a:gd name="T4" fmla="*/ 8 w 17"/>
              <a:gd name="T5" fmla="*/ 0 h 35"/>
              <a:gd name="T6" fmla="*/ 8 w 17"/>
              <a:gd name="T7" fmla="*/ 0 h 35"/>
              <a:gd name="T8" fmla="*/ 12 w 17"/>
              <a:gd name="T9" fmla="*/ 0 h 35"/>
              <a:gd name="T10" fmla="*/ 12 w 17"/>
              <a:gd name="T11" fmla="*/ 0 h 35"/>
              <a:gd name="T12" fmla="*/ 14 w 17"/>
              <a:gd name="T13" fmla="*/ 2 h 35"/>
              <a:gd name="T14" fmla="*/ 14 w 17"/>
              <a:gd name="T15" fmla="*/ 2 h 35"/>
              <a:gd name="T16" fmla="*/ 17 w 17"/>
              <a:gd name="T17" fmla="*/ 5 h 35"/>
              <a:gd name="T18" fmla="*/ 17 w 17"/>
              <a:gd name="T19" fmla="*/ 5 h 35"/>
              <a:gd name="T20" fmla="*/ 17 w 17"/>
              <a:gd name="T21" fmla="*/ 10 h 35"/>
              <a:gd name="T22" fmla="*/ 17 w 17"/>
              <a:gd name="T23" fmla="*/ 10 h 35"/>
              <a:gd name="T24" fmla="*/ 17 w 17"/>
              <a:gd name="T25" fmla="*/ 15 h 35"/>
              <a:gd name="T26" fmla="*/ 17 w 17"/>
              <a:gd name="T27" fmla="*/ 15 h 35"/>
              <a:gd name="T28" fmla="*/ 15 w 17"/>
              <a:gd name="T29" fmla="*/ 17 h 35"/>
              <a:gd name="T30" fmla="*/ 15 w 17"/>
              <a:gd name="T31" fmla="*/ 17 h 35"/>
              <a:gd name="T32" fmla="*/ 13 w 17"/>
              <a:gd name="T33" fmla="*/ 20 h 35"/>
              <a:gd name="T34" fmla="*/ 13 w 17"/>
              <a:gd name="T35" fmla="*/ 20 h 35"/>
              <a:gd name="T36" fmla="*/ 8 w 17"/>
              <a:gd name="T37" fmla="*/ 21 h 35"/>
              <a:gd name="T38" fmla="*/ 5 w 17"/>
              <a:gd name="T39" fmla="*/ 21 h 35"/>
              <a:gd name="T40" fmla="*/ 5 w 17"/>
              <a:gd name="T41" fmla="*/ 35 h 35"/>
              <a:gd name="T42" fmla="*/ 0 w 17"/>
              <a:gd name="T43" fmla="*/ 35 h 35"/>
              <a:gd name="T44" fmla="*/ 5 w 17"/>
              <a:gd name="T45" fmla="*/ 5 h 35"/>
              <a:gd name="T46" fmla="*/ 5 w 17"/>
              <a:gd name="T47" fmla="*/ 16 h 35"/>
              <a:gd name="T48" fmla="*/ 8 w 17"/>
              <a:gd name="T49" fmla="*/ 16 h 35"/>
              <a:gd name="T50" fmla="*/ 8 w 17"/>
              <a:gd name="T51" fmla="*/ 16 h 35"/>
              <a:gd name="T52" fmla="*/ 10 w 17"/>
              <a:gd name="T53" fmla="*/ 16 h 35"/>
              <a:gd name="T54" fmla="*/ 10 w 17"/>
              <a:gd name="T55" fmla="*/ 16 h 35"/>
              <a:gd name="T56" fmla="*/ 12 w 17"/>
              <a:gd name="T57" fmla="*/ 15 h 35"/>
              <a:gd name="T58" fmla="*/ 12 w 17"/>
              <a:gd name="T59" fmla="*/ 15 h 35"/>
              <a:gd name="T60" fmla="*/ 12 w 17"/>
              <a:gd name="T61" fmla="*/ 12 h 35"/>
              <a:gd name="T62" fmla="*/ 12 w 17"/>
              <a:gd name="T63" fmla="*/ 12 h 35"/>
              <a:gd name="T64" fmla="*/ 12 w 17"/>
              <a:gd name="T65" fmla="*/ 10 h 35"/>
              <a:gd name="T66" fmla="*/ 12 w 17"/>
              <a:gd name="T67" fmla="*/ 10 h 35"/>
              <a:gd name="T68" fmla="*/ 12 w 17"/>
              <a:gd name="T69" fmla="*/ 9 h 35"/>
              <a:gd name="T70" fmla="*/ 12 w 17"/>
              <a:gd name="T71" fmla="*/ 9 h 35"/>
              <a:gd name="T72" fmla="*/ 12 w 17"/>
              <a:gd name="T73" fmla="*/ 6 h 35"/>
              <a:gd name="T74" fmla="*/ 12 w 17"/>
              <a:gd name="T75" fmla="*/ 6 h 35"/>
              <a:gd name="T76" fmla="*/ 10 w 17"/>
              <a:gd name="T77" fmla="*/ 5 h 35"/>
              <a:gd name="T78" fmla="*/ 10 w 17"/>
              <a:gd name="T79" fmla="*/ 5 h 35"/>
              <a:gd name="T80" fmla="*/ 8 w 17"/>
              <a:gd name="T81" fmla="*/ 5 h 35"/>
              <a:gd name="T82" fmla="*/ 5 w 17"/>
              <a:gd name="T83" fmla="*/ 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7" h="35">
                <a:moveTo>
                  <a:pt x="0" y="35"/>
                </a:moveTo>
                <a:lnTo>
                  <a:pt x="0" y="0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7" y="5"/>
                </a:lnTo>
                <a:lnTo>
                  <a:pt x="17" y="5"/>
                </a:lnTo>
                <a:lnTo>
                  <a:pt x="17" y="10"/>
                </a:lnTo>
                <a:lnTo>
                  <a:pt x="17" y="10"/>
                </a:lnTo>
                <a:lnTo>
                  <a:pt x="17" y="15"/>
                </a:lnTo>
                <a:lnTo>
                  <a:pt x="17" y="15"/>
                </a:lnTo>
                <a:lnTo>
                  <a:pt x="15" y="17"/>
                </a:lnTo>
                <a:lnTo>
                  <a:pt x="15" y="17"/>
                </a:lnTo>
                <a:lnTo>
                  <a:pt x="13" y="20"/>
                </a:lnTo>
                <a:lnTo>
                  <a:pt x="13" y="20"/>
                </a:lnTo>
                <a:lnTo>
                  <a:pt x="8" y="21"/>
                </a:lnTo>
                <a:lnTo>
                  <a:pt x="5" y="21"/>
                </a:lnTo>
                <a:lnTo>
                  <a:pt x="5" y="35"/>
                </a:lnTo>
                <a:lnTo>
                  <a:pt x="0" y="35"/>
                </a:lnTo>
                <a:close/>
                <a:moveTo>
                  <a:pt x="5" y="5"/>
                </a:moveTo>
                <a:lnTo>
                  <a:pt x="5" y="16"/>
                </a:lnTo>
                <a:lnTo>
                  <a:pt x="8" y="16"/>
                </a:lnTo>
                <a:lnTo>
                  <a:pt x="8" y="16"/>
                </a:lnTo>
                <a:lnTo>
                  <a:pt x="10" y="16"/>
                </a:lnTo>
                <a:lnTo>
                  <a:pt x="10" y="16"/>
                </a:lnTo>
                <a:lnTo>
                  <a:pt x="12" y="15"/>
                </a:lnTo>
                <a:lnTo>
                  <a:pt x="12" y="15"/>
                </a:lnTo>
                <a:lnTo>
                  <a:pt x="12" y="12"/>
                </a:lnTo>
                <a:lnTo>
                  <a:pt x="12" y="12"/>
                </a:lnTo>
                <a:lnTo>
                  <a:pt x="12" y="10"/>
                </a:lnTo>
                <a:lnTo>
                  <a:pt x="12" y="10"/>
                </a:lnTo>
                <a:lnTo>
                  <a:pt x="12" y="9"/>
                </a:lnTo>
                <a:lnTo>
                  <a:pt x="12" y="9"/>
                </a:lnTo>
                <a:lnTo>
                  <a:pt x="12" y="6"/>
                </a:lnTo>
                <a:lnTo>
                  <a:pt x="12" y="6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5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91" name="Freeform 1518">
            <a:extLst>
              <a:ext uri="{FF2B5EF4-FFF2-40B4-BE49-F238E27FC236}">
                <a16:creationId xmlns:a16="http://schemas.microsoft.com/office/drawing/2014/main" id="{98A00249-B504-4321-94DD-7556D606DAD5}"/>
              </a:ext>
            </a:extLst>
          </p:cNvPr>
          <p:cNvSpPr>
            <a:spLocks/>
          </p:cNvSpPr>
          <p:nvPr/>
        </p:nvSpPr>
        <p:spPr bwMode="auto">
          <a:xfrm>
            <a:off x="4615893" y="6224771"/>
            <a:ext cx="14288" cy="55563"/>
          </a:xfrm>
          <a:custGeom>
            <a:avLst/>
            <a:gdLst>
              <a:gd name="T0" fmla="*/ 0 w 9"/>
              <a:gd name="T1" fmla="*/ 0 h 35"/>
              <a:gd name="T2" fmla="*/ 6 w 9"/>
              <a:gd name="T3" fmla="*/ 0 h 35"/>
              <a:gd name="T4" fmla="*/ 6 w 9"/>
              <a:gd name="T5" fmla="*/ 27 h 35"/>
              <a:gd name="T6" fmla="*/ 6 w 9"/>
              <a:gd name="T7" fmla="*/ 27 h 35"/>
              <a:gd name="T8" fmla="*/ 6 w 9"/>
              <a:gd name="T9" fmla="*/ 30 h 35"/>
              <a:gd name="T10" fmla="*/ 6 w 9"/>
              <a:gd name="T11" fmla="*/ 30 h 35"/>
              <a:gd name="T12" fmla="*/ 9 w 9"/>
              <a:gd name="T13" fmla="*/ 31 h 35"/>
              <a:gd name="T14" fmla="*/ 9 w 9"/>
              <a:gd name="T15" fmla="*/ 35 h 35"/>
              <a:gd name="T16" fmla="*/ 9 w 9"/>
              <a:gd name="T17" fmla="*/ 35 h 35"/>
              <a:gd name="T18" fmla="*/ 5 w 9"/>
              <a:gd name="T19" fmla="*/ 35 h 35"/>
              <a:gd name="T20" fmla="*/ 5 w 9"/>
              <a:gd name="T21" fmla="*/ 35 h 35"/>
              <a:gd name="T22" fmla="*/ 3 w 9"/>
              <a:gd name="T23" fmla="*/ 34 h 35"/>
              <a:gd name="T24" fmla="*/ 3 w 9"/>
              <a:gd name="T25" fmla="*/ 34 h 35"/>
              <a:gd name="T26" fmla="*/ 1 w 9"/>
              <a:gd name="T27" fmla="*/ 32 h 35"/>
              <a:gd name="T28" fmla="*/ 1 w 9"/>
              <a:gd name="T29" fmla="*/ 32 h 35"/>
              <a:gd name="T30" fmla="*/ 0 w 9"/>
              <a:gd name="T31" fmla="*/ 29 h 35"/>
              <a:gd name="T32" fmla="*/ 0 w 9"/>
              <a:gd name="T3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35">
                <a:moveTo>
                  <a:pt x="0" y="0"/>
                </a:moveTo>
                <a:lnTo>
                  <a:pt x="6" y="0"/>
                </a:lnTo>
                <a:lnTo>
                  <a:pt x="6" y="27"/>
                </a:lnTo>
                <a:lnTo>
                  <a:pt x="6" y="27"/>
                </a:lnTo>
                <a:lnTo>
                  <a:pt x="6" y="30"/>
                </a:lnTo>
                <a:lnTo>
                  <a:pt x="6" y="30"/>
                </a:lnTo>
                <a:lnTo>
                  <a:pt x="9" y="31"/>
                </a:lnTo>
                <a:lnTo>
                  <a:pt x="9" y="35"/>
                </a:lnTo>
                <a:lnTo>
                  <a:pt x="9" y="35"/>
                </a:lnTo>
                <a:lnTo>
                  <a:pt x="5" y="35"/>
                </a:lnTo>
                <a:lnTo>
                  <a:pt x="5" y="35"/>
                </a:lnTo>
                <a:lnTo>
                  <a:pt x="3" y="34"/>
                </a:lnTo>
                <a:lnTo>
                  <a:pt x="3" y="34"/>
                </a:lnTo>
                <a:lnTo>
                  <a:pt x="1" y="32"/>
                </a:lnTo>
                <a:lnTo>
                  <a:pt x="1" y="32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92" name="Freeform 1519">
            <a:extLst>
              <a:ext uri="{FF2B5EF4-FFF2-40B4-BE49-F238E27FC236}">
                <a16:creationId xmlns:a16="http://schemas.microsoft.com/office/drawing/2014/main" id="{BC3EA227-4D95-4DA3-802D-B72F5DB169C2}"/>
              </a:ext>
            </a:extLst>
          </p:cNvPr>
          <p:cNvSpPr>
            <a:spLocks/>
          </p:cNvSpPr>
          <p:nvPr/>
        </p:nvSpPr>
        <p:spPr bwMode="auto">
          <a:xfrm>
            <a:off x="4631768" y="6240646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2 h 25"/>
              <a:gd name="T8" fmla="*/ 10 w 15"/>
              <a:gd name="T9" fmla="*/ 22 h 25"/>
              <a:gd name="T10" fmla="*/ 10 w 15"/>
              <a:gd name="T11" fmla="*/ 22 h 25"/>
              <a:gd name="T12" fmla="*/ 9 w 15"/>
              <a:gd name="T13" fmla="*/ 25 h 25"/>
              <a:gd name="T14" fmla="*/ 9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4 w 15"/>
              <a:gd name="T21" fmla="*/ 25 h 25"/>
              <a:gd name="T22" fmla="*/ 4 w 15"/>
              <a:gd name="T23" fmla="*/ 25 h 25"/>
              <a:gd name="T24" fmla="*/ 1 w 15"/>
              <a:gd name="T25" fmla="*/ 24 h 25"/>
              <a:gd name="T26" fmla="*/ 1 w 15"/>
              <a:gd name="T27" fmla="*/ 24 h 25"/>
              <a:gd name="T28" fmla="*/ 1 w 15"/>
              <a:gd name="T29" fmla="*/ 22 h 25"/>
              <a:gd name="T30" fmla="*/ 1 w 15"/>
              <a:gd name="T31" fmla="*/ 22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7 h 25"/>
              <a:gd name="T40" fmla="*/ 5 w 15"/>
              <a:gd name="T41" fmla="*/ 17 h 25"/>
              <a:gd name="T42" fmla="*/ 6 w 15"/>
              <a:gd name="T43" fmla="*/ 20 h 25"/>
              <a:gd name="T44" fmla="*/ 6 w 15"/>
              <a:gd name="T45" fmla="*/ 20 h 25"/>
              <a:gd name="T46" fmla="*/ 8 w 15"/>
              <a:gd name="T47" fmla="*/ 20 h 25"/>
              <a:gd name="T48" fmla="*/ 8 w 15"/>
              <a:gd name="T49" fmla="*/ 20 h 25"/>
              <a:gd name="T50" fmla="*/ 10 w 15"/>
              <a:gd name="T51" fmla="*/ 20 h 25"/>
              <a:gd name="T52" fmla="*/ 10 w 15"/>
              <a:gd name="T53" fmla="*/ 20 h 25"/>
              <a:gd name="T54" fmla="*/ 10 w 15"/>
              <a:gd name="T55" fmla="*/ 17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9" y="25"/>
                </a:lnTo>
                <a:lnTo>
                  <a:pt x="9" y="25"/>
                </a:lnTo>
                <a:lnTo>
                  <a:pt x="5" y="25"/>
                </a:lnTo>
                <a:lnTo>
                  <a:pt x="5" y="25"/>
                </a:lnTo>
                <a:lnTo>
                  <a:pt x="4" y="25"/>
                </a:lnTo>
                <a:lnTo>
                  <a:pt x="4" y="25"/>
                </a:lnTo>
                <a:lnTo>
                  <a:pt x="1" y="24"/>
                </a:lnTo>
                <a:lnTo>
                  <a:pt x="1" y="24"/>
                </a:lnTo>
                <a:lnTo>
                  <a:pt x="1" y="22"/>
                </a:lnTo>
                <a:lnTo>
                  <a:pt x="1" y="22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7"/>
                </a:lnTo>
                <a:lnTo>
                  <a:pt x="5" y="17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93" name="Freeform 1520">
            <a:extLst>
              <a:ext uri="{FF2B5EF4-FFF2-40B4-BE49-F238E27FC236}">
                <a16:creationId xmlns:a16="http://schemas.microsoft.com/office/drawing/2014/main" id="{9EA44EBB-03A2-4AA7-8703-97901C8D87FC}"/>
              </a:ext>
            </a:extLst>
          </p:cNvPr>
          <p:cNvSpPr>
            <a:spLocks/>
          </p:cNvSpPr>
          <p:nvPr/>
        </p:nvSpPr>
        <p:spPr bwMode="auto">
          <a:xfrm>
            <a:off x="4660343" y="6227946"/>
            <a:ext cx="15875" cy="52388"/>
          </a:xfrm>
          <a:custGeom>
            <a:avLst/>
            <a:gdLst>
              <a:gd name="T0" fmla="*/ 2 w 10"/>
              <a:gd name="T1" fmla="*/ 8 h 33"/>
              <a:gd name="T2" fmla="*/ 2 w 10"/>
              <a:gd name="T3" fmla="*/ 0 h 33"/>
              <a:gd name="T4" fmla="*/ 7 w 10"/>
              <a:gd name="T5" fmla="*/ 0 h 33"/>
              <a:gd name="T6" fmla="*/ 7 w 10"/>
              <a:gd name="T7" fmla="*/ 8 h 33"/>
              <a:gd name="T8" fmla="*/ 10 w 10"/>
              <a:gd name="T9" fmla="*/ 8 h 33"/>
              <a:gd name="T10" fmla="*/ 10 w 10"/>
              <a:gd name="T11" fmla="*/ 12 h 33"/>
              <a:gd name="T12" fmla="*/ 7 w 10"/>
              <a:gd name="T13" fmla="*/ 12 h 33"/>
              <a:gd name="T14" fmla="*/ 7 w 10"/>
              <a:gd name="T15" fmla="*/ 25 h 33"/>
              <a:gd name="T16" fmla="*/ 7 w 10"/>
              <a:gd name="T17" fmla="*/ 25 h 33"/>
              <a:gd name="T18" fmla="*/ 7 w 10"/>
              <a:gd name="T19" fmla="*/ 27 h 33"/>
              <a:gd name="T20" fmla="*/ 7 w 10"/>
              <a:gd name="T21" fmla="*/ 27 h 33"/>
              <a:gd name="T22" fmla="*/ 7 w 10"/>
              <a:gd name="T23" fmla="*/ 28 h 33"/>
              <a:gd name="T24" fmla="*/ 7 w 10"/>
              <a:gd name="T25" fmla="*/ 28 h 33"/>
              <a:gd name="T26" fmla="*/ 8 w 10"/>
              <a:gd name="T27" fmla="*/ 28 h 33"/>
              <a:gd name="T28" fmla="*/ 8 w 10"/>
              <a:gd name="T29" fmla="*/ 28 h 33"/>
              <a:gd name="T30" fmla="*/ 10 w 10"/>
              <a:gd name="T31" fmla="*/ 28 h 33"/>
              <a:gd name="T32" fmla="*/ 10 w 10"/>
              <a:gd name="T33" fmla="*/ 33 h 33"/>
              <a:gd name="T34" fmla="*/ 8 w 10"/>
              <a:gd name="T35" fmla="*/ 33 h 33"/>
              <a:gd name="T36" fmla="*/ 8 w 10"/>
              <a:gd name="T37" fmla="*/ 33 h 33"/>
              <a:gd name="T38" fmla="*/ 5 w 10"/>
              <a:gd name="T39" fmla="*/ 33 h 33"/>
              <a:gd name="T40" fmla="*/ 5 w 10"/>
              <a:gd name="T41" fmla="*/ 33 h 33"/>
              <a:gd name="T42" fmla="*/ 3 w 10"/>
              <a:gd name="T43" fmla="*/ 32 h 33"/>
              <a:gd name="T44" fmla="*/ 3 w 10"/>
              <a:gd name="T45" fmla="*/ 32 h 33"/>
              <a:gd name="T46" fmla="*/ 2 w 10"/>
              <a:gd name="T47" fmla="*/ 29 h 33"/>
              <a:gd name="T48" fmla="*/ 2 w 10"/>
              <a:gd name="T49" fmla="*/ 29 h 33"/>
              <a:gd name="T50" fmla="*/ 2 w 10"/>
              <a:gd name="T51" fmla="*/ 27 h 33"/>
              <a:gd name="T52" fmla="*/ 2 w 10"/>
              <a:gd name="T53" fmla="*/ 12 h 33"/>
              <a:gd name="T54" fmla="*/ 0 w 10"/>
              <a:gd name="T55" fmla="*/ 12 h 33"/>
              <a:gd name="T56" fmla="*/ 0 w 10"/>
              <a:gd name="T57" fmla="*/ 8 h 33"/>
              <a:gd name="T58" fmla="*/ 2 w 10"/>
              <a:gd name="T59" fmla="*/ 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" h="33">
                <a:moveTo>
                  <a:pt x="2" y="8"/>
                </a:moveTo>
                <a:lnTo>
                  <a:pt x="2" y="0"/>
                </a:lnTo>
                <a:lnTo>
                  <a:pt x="7" y="0"/>
                </a:lnTo>
                <a:lnTo>
                  <a:pt x="7" y="8"/>
                </a:lnTo>
                <a:lnTo>
                  <a:pt x="10" y="8"/>
                </a:lnTo>
                <a:lnTo>
                  <a:pt x="10" y="12"/>
                </a:lnTo>
                <a:lnTo>
                  <a:pt x="7" y="12"/>
                </a:lnTo>
                <a:lnTo>
                  <a:pt x="7" y="25"/>
                </a:lnTo>
                <a:lnTo>
                  <a:pt x="7" y="25"/>
                </a:lnTo>
                <a:lnTo>
                  <a:pt x="7" y="27"/>
                </a:lnTo>
                <a:lnTo>
                  <a:pt x="7" y="27"/>
                </a:lnTo>
                <a:lnTo>
                  <a:pt x="7" y="28"/>
                </a:lnTo>
                <a:lnTo>
                  <a:pt x="7" y="28"/>
                </a:lnTo>
                <a:lnTo>
                  <a:pt x="8" y="28"/>
                </a:lnTo>
                <a:lnTo>
                  <a:pt x="8" y="28"/>
                </a:lnTo>
                <a:lnTo>
                  <a:pt x="10" y="28"/>
                </a:lnTo>
                <a:lnTo>
                  <a:pt x="10" y="33"/>
                </a:lnTo>
                <a:lnTo>
                  <a:pt x="8" y="33"/>
                </a:lnTo>
                <a:lnTo>
                  <a:pt x="8" y="33"/>
                </a:lnTo>
                <a:lnTo>
                  <a:pt x="5" y="33"/>
                </a:lnTo>
                <a:lnTo>
                  <a:pt x="5" y="33"/>
                </a:lnTo>
                <a:lnTo>
                  <a:pt x="3" y="32"/>
                </a:lnTo>
                <a:lnTo>
                  <a:pt x="3" y="32"/>
                </a:lnTo>
                <a:lnTo>
                  <a:pt x="2" y="29"/>
                </a:lnTo>
                <a:lnTo>
                  <a:pt x="2" y="29"/>
                </a:lnTo>
                <a:lnTo>
                  <a:pt x="2" y="27"/>
                </a:lnTo>
                <a:lnTo>
                  <a:pt x="2" y="12"/>
                </a:lnTo>
                <a:lnTo>
                  <a:pt x="0" y="12"/>
                </a:lnTo>
                <a:lnTo>
                  <a:pt x="0" y="8"/>
                </a:lnTo>
                <a:lnTo>
                  <a:pt x="2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94" name="Freeform 1521">
            <a:extLst>
              <a:ext uri="{FF2B5EF4-FFF2-40B4-BE49-F238E27FC236}">
                <a16:creationId xmlns:a16="http://schemas.microsoft.com/office/drawing/2014/main" id="{05C28430-3032-495E-9EF6-090D11D2F9EE}"/>
              </a:ext>
            </a:extLst>
          </p:cNvPr>
          <p:cNvSpPr>
            <a:spLocks noEditPoints="1"/>
          </p:cNvSpPr>
          <p:nvPr/>
        </p:nvSpPr>
        <p:spPr bwMode="auto">
          <a:xfrm>
            <a:off x="4679393" y="6240646"/>
            <a:ext cx="23813" cy="39688"/>
          </a:xfrm>
          <a:custGeom>
            <a:avLst/>
            <a:gdLst>
              <a:gd name="T0" fmla="*/ 0 w 15"/>
              <a:gd name="T1" fmla="*/ 9 h 25"/>
              <a:gd name="T2" fmla="*/ 0 w 15"/>
              <a:gd name="T3" fmla="*/ 9 h 25"/>
              <a:gd name="T4" fmla="*/ 0 w 15"/>
              <a:gd name="T5" fmla="*/ 5 h 25"/>
              <a:gd name="T6" fmla="*/ 0 w 15"/>
              <a:gd name="T7" fmla="*/ 5 h 25"/>
              <a:gd name="T8" fmla="*/ 0 w 15"/>
              <a:gd name="T9" fmla="*/ 4 h 25"/>
              <a:gd name="T10" fmla="*/ 0 w 15"/>
              <a:gd name="T11" fmla="*/ 4 h 25"/>
              <a:gd name="T12" fmla="*/ 3 w 15"/>
              <a:gd name="T13" fmla="*/ 0 h 25"/>
              <a:gd name="T14" fmla="*/ 3 w 15"/>
              <a:gd name="T15" fmla="*/ 0 h 25"/>
              <a:gd name="T16" fmla="*/ 8 w 15"/>
              <a:gd name="T17" fmla="*/ 0 h 25"/>
              <a:gd name="T18" fmla="*/ 8 w 15"/>
              <a:gd name="T19" fmla="*/ 0 h 25"/>
              <a:gd name="T20" fmla="*/ 12 w 15"/>
              <a:gd name="T21" fmla="*/ 0 h 25"/>
              <a:gd name="T22" fmla="*/ 12 w 15"/>
              <a:gd name="T23" fmla="*/ 0 h 25"/>
              <a:gd name="T24" fmla="*/ 14 w 15"/>
              <a:gd name="T25" fmla="*/ 4 h 25"/>
              <a:gd name="T26" fmla="*/ 14 w 15"/>
              <a:gd name="T27" fmla="*/ 4 h 25"/>
              <a:gd name="T28" fmla="*/ 15 w 15"/>
              <a:gd name="T29" fmla="*/ 5 h 25"/>
              <a:gd name="T30" fmla="*/ 15 w 15"/>
              <a:gd name="T31" fmla="*/ 5 h 25"/>
              <a:gd name="T32" fmla="*/ 15 w 15"/>
              <a:gd name="T33" fmla="*/ 9 h 25"/>
              <a:gd name="T34" fmla="*/ 15 w 15"/>
              <a:gd name="T35" fmla="*/ 16 h 25"/>
              <a:gd name="T36" fmla="*/ 15 w 15"/>
              <a:gd name="T37" fmla="*/ 16 h 25"/>
              <a:gd name="T38" fmla="*/ 15 w 15"/>
              <a:gd name="T39" fmla="*/ 20 h 25"/>
              <a:gd name="T40" fmla="*/ 15 w 15"/>
              <a:gd name="T41" fmla="*/ 20 h 25"/>
              <a:gd name="T42" fmla="*/ 14 w 15"/>
              <a:gd name="T43" fmla="*/ 22 h 25"/>
              <a:gd name="T44" fmla="*/ 14 w 15"/>
              <a:gd name="T45" fmla="*/ 22 h 25"/>
              <a:gd name="T46" fmla="*/ 12 w 15"/>
              <a:gd name="T47" fmla="*/ 25 h 25"/>
              <a:gd name="T48" fmla="*/ 12 w 15"/>
              <a:gd name="T49" fmla="*/ 25 h 25"/>
              <a:gd name="T50" fmla="*/ 8 w 15"/>
              <a:gd name="T51" fmla="*/ 25 h 25"/>
              <a:gd name="T52" fmla="*/ 8 w 15"/>
              <a:gd name="T53" fmla="*/ 25 h 25"/>
              <a:gd name="T54" fmla="*/ 3 w 15"/>
              <a:gd name="T55" fmla="*/ 25 h 25"/>
              <a:gd name="T56" fmla="*/ 3 w 15"/>
              <a:gd name="T57" fmla="*/ 25 h 25"/>
              <a:gd name="T58" fmla="*/ 0 w 15"/>
              <a:gd name="T59" fmla="*/ 22 h 25"/>
              <a:gd name="T60" fmla="*/ 0 w 15"/>
              <a:gd name="T61" fmla="*/ 22 h 25"/>
              <a:gd name="T62" fmla="*/ 0 w 15"/>
              <a:gd name="T63" fmla="*/ 20 h 25"/>
              <a:gd name="T64" fmla="*/ 0 w 15"/>
              <a:gd name="T65" fmla="*/ 20 h 25"/>
              <a:gd name="T66" fmla="*/ 0 w 15"/>
              <a:gd name="T67" fmla="*/ 16 h 25"/>
              <a:gd name="T68" fmla="*/ 0 w 15"/>
              <a:gd name="T69" fmla="*/ 9 h 25"/>
              <a:gd name="T70" fmla="*/ 5 w 15"/>
              <a:gd name="T71" fmla="*/ 17 h 25"/>
              <a:gd name="T72" fmla="*/ 5 w 15"/>
              <a:gd name="T73" fmla="*/ 17 h 25"/>
              <a:gd name="T74" fmla="*/ 5 w 15"/>
              <a:gd name="T75" fmla="*/ 20 h 25"/>
              <a:gd name="T76" fmla="*/ 5 w 15"/>
              <a:gd name="T77" fmla="*/ 20 h 25"/>
              <a:gd name="T78" fmla="*/ 8 w 15"/>
              <a:gd name="T79" fmla="*/ 20 h 25"/>
              <a:gd name="T80" fmla="*/ 8 w 15"/>
              <a:gd name="T81" fmla="*/ 20 h 25"/>
              <a:gd name="T82" fmla="*/ 9 w 15"/>
              <a:gd name="T83" fmla="*/ 20 h 25"/>
              <a:gd name="T84" fmla="*/ 9 w 15"/>
              <a:gd name="T85" fmla="*/ 20 h 25"/>
              <a:gd name="T86" fmla="*/ 10 w 15"/>
              <a:gd name="T87" fmla="*/ 17 h 25"/>
              <a:gd name="T88" fmla="*/ 10 w 15"/>
              <a:gd name="T89" fmla="*/ 7 h 25"/>
              <a:gd name="T90" fmla="*/ 10 w 15"/>
              <a:gd name="T91" fmla="*/ 7 h 25"/>
              <a:gd name="T92" fmla="*/ 9 w 15"/>
              <a:gd name="T93" fmla="*/ 5 h 25"/>
              <a:gd name="T94" fmla="*/ 9 w 15"/>
              <a:gd name="T95" fmla="*/ 5 h 25"/>
              <a:gd name="T96" fmla="*/ 8 w 15"/>
              <a:gd name="T97" fmla="*/ 5 h 25"/>
              <a:gd name="T98" fmla="*/ 8 w 15"/>
              <a:gd name="T99" fmla="*/ 5 h 25"/>
              <a:gd name="T100" fmla="*/ 5 w 15"/>
              <a:gd name="T101" fmla="*/ 5 h 25"/>
              <a:gd name="T102" fmla="*/ 5 w 15"/>
              <a:gd name="T103" fmla="*/ 5 h 25"/>
              <a:gd name="T104" fmla="*/ 5 w 15"/>
              <a:gd name="T105" fmla="*/ 7 h 25"/>
              <a:gd name="T106" fmla="*/ 5 w 15"/>
              <a:gd name="T107" fmla="*/ 1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5">
                <a:moveTo>
                  <a:pt x="0" y="9"/>
                </a:move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3" y="0"/>
                </a:lnTo>
                <a:lnTo>
                  <a:pt x="3" y="0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14" y="4"/>
                </a:lnTo>
                <a:lnTo>
                  <a:pt x="14" y="4"/>
                </a:lnTo>
                <a:lnTo>
                  <a:pt x="15" y="5"/>
                </a:lnTo>
                <a:lnTo>
                  <a:pt x="15" y="5"/>
                </a:lnTo>
                <a:lnTo>
                  <a:pt x="15" y="9"/>
                </a:lnTo>
                <a:lnTo>
                  <a:pt x="15" y="16"/>
                </a:lnTo>
                <a:lnTo>
                  <a:pt x="15" y="16"/>
                </a:lnTo>
                <a:lnTo>
                  <a:pt x="15" y="20"/>
                </a:lnTo>
                <a:lnTo>
                  <a:pt x="15" y="20"/>
                </a:lnTo>
                <a:lnTo>
                  <a:pt x="14" y="22"/>
                </a:lnTo>
                <a:lnTo>
                  <a:pt x="14" y="22"/>
                </a:lnTo>
                <a:lnTo>
                  <a:pt x="12" y="25"/>
                </a:lnTo>
                <a:lnTo>
                  <a:pt x="12" y="25"/>
                </a:lnTo>
                <a:lnTo>
                  <a:pt x="8" y="25"/>
                </a:lnTo>
                <a:lnTo>
                  <a:pt x="8" y="25"/>
                </a:lnTo>
                <a:lnTo>
                  <a:pt x="3" y="25"/>
                </a:lnTo>
                <a:lnTo>
                  <a:pt x="3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6"/>
                </a:lnTo>
                <a:lnTo>
                  <a:pt x="0" y="9"/>
                </a:lnTo>
                <a:close/>
                <a:moveTo>
                  <a:pt x="5" y="17"/>
                </a:moveTo>
                <a:lnTo>
                  <a:pt x="5" y="17"/>
                </a:lnTo>
                <a:lnTo>
                  <a:pt x="5" y="20"/>
                </a:lnTo>
                <a:lnTo>
                  <a:pt x="5" y="20"/>
                </a:lnTo>
                <a:lnTo>
                  <a:pt x="8" y="20"/>
                </a:lnTo>
                <a:lnTo>
                  <a:pt x="8" y="20"/>
                </a:lnTo>
                <a:lnTo>
                  <a:pt x="9" y="20"/>
                </a:lnTo>
                <a:lnTo>
                  <a:pt x="9" y="20"/>
                </a:lnTo>
                <a:lnTo>
                  <a:pt x="10" y="17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7"/>
                </a:lnTo>
                <a:lnTo>
                  <a:pt x="5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95" name="Freeform 1522">
            <a:extLst>
              <a:ext uri="{FF2B5EF4-FFF2-40B4-BE49-F238E27FC236}">
                <a16:creationId xmlns:a16="http://schemas.microsoft.com/office/drawing/2014/main" id="{F8DE8F69-0795-49DC-A4B1-D085F96938BB}"/>
              </a:ext>
            </a:extLst>
          </p:cNvPr>
          <p:cNvSpPr>
            <a:spLocks/>
          </p:cNvSpPr>
          <p:nvPr/>
        </p:nvSpPr>
        <p:spPr bwMode="auto">
          <a:xfrm>
            <a:off x="4709556" y="6240646"/>
            <a:ext cx="23813" cy="39688"/>
          </a:xfrm>
          <a:custGeom>
            <a:avLst/>
            <a:gdLst>
              <a:gd name="T0" fmla="*/ 0 w 15"/>
              <a:gd name="T1" fmla="*/ 25 h 25"/>
              <a:gd name="T2" fmla="*/ 0 w 15"/>
              <a:gd name="T3" fmla="*/ 0 h 25"/>
              <a:gd name="T4" fmla="*/ 5 w 15"/>
              <a:gd name="T5" fmla="*/ 0 h 25"/>
              <a:gd name="T6" fmla="*/ 5 w 15"/>
              <a:gd name="T7" fmla="*/ 2 h 25"/>
              <a:gd name="T8" fmla="*/ 5 w 15"/>
              <a:gd name="T9" fmla="*/ 2 h 25"/>
              <a:gd name="T10" fmla="*/ 5 w 15"/>
              <a:gd name="T11" fmla="*/ 2 h 25"/>
              <a:gd name="T12" fmla="*/ 6 w 15"/>
              <a:gd name="T13" fmla="*/ 0 h 25"/>
              <a:gd name="T14" fmla="*/ 6 w 15"/>
              <a:gd name="T15" fmla="*/ 0 h 25"/>
              <a:gd name="T16" fmla="*/ 10 w 15"/>
              <a:gd name="T17" fmla="*/ 0 h 25"/>
              <a:gd name="T18" fmla="*/ 10 w 15"/>
              <a:gd name="T19" fmla="*/ 0 h 25"/>
              <a:gd name="T20" fmla="*/ 11 w 15"/>
              <a:gd name="T21" fmla="*/ 0 h 25"/>
              <a:gd name="T22" fmla="*/ 11 w 15"/>
              <a:gd name="T23" fmla="*/ 0 h 25"/>
              <a:gd name="T24" fmla="*/ 14 w 15"/>
              <a:gd name="T25" fmla="*/ 1 h 25"/>
              <a:gd name="T26" fmla="*/ 14 w 15"/>
              <a:gd name="T27" fmla="*/ 1 h 25"/>
              <a:gd name="T28" fmla="*/ 15 w 15"/>
              <a:gd name="T29" fmla="*/ 2 h 25"/>
              <a:gd name="T30" fmla="*/ 15 w 15"/>
              <a:gd name="T31" fmla="*/ 2 h 25"/>
              <a:gd name="T32" fmla="*/ 15 w 15"/>
              <a:gd name="T33" fmla="*/ 6 h 25"/>
              <a:gd name="T34" fmla="*/ 15 w 15"/>
              <a:gd name="T35" fmla="*/ 25 h 25"/>
              <a:gd name="T36" fmla="*/ 10 w 15"/>
              <a:gd name="T37" fmla="*/ 25 h 25"/>
              <a:gd name="T38" fmla="*/ 10 w 15"/>
              <a:gd name="T39" fmla="*/ 7 h 25"/>
              <a:gd name="T40" fmla="*/ 10 w 15"/>
              <a:gd name="T41" fmla="*/ 7 h 25"/>
              <a:gd name="T42" fmla="*/ 9 w 15"/>
              <a:gd name="T43" fmla="*/ 5 h 25"/>
              <a:gd name="T44" fmla="*/ 9 w 15"/>
              <a:gd name="T45" fmla="*/ 5 h 25"/>
              <a:gd name="T46" fmla="*/ 8 w 15"/>
              <a:gd name="T47" fmla="*/ 5 h 25"/>
              <a:gd name="T48" fmla="*/ 8 w 15"/>
              <a:gd name="T49" fmla="*/ 5 h 25"/>
              <a:gd name="T50" fmla="*/ 5 w 15"/>
              <a:gd name="T51" fmla="*/ 5 h 25"/>
              <a:gd name="T52" fmla="*/ 5 w 15"/>
              <a:gd name="T53" fmla="*/ 5 h 25"/>
              <a:gd name="T54" fmla="*/ 5 w 15"/>
              <a:gd name="T55" fmla="*/ 9 h 25"/>
              <a:gd name="T56" fmla="*/ 5 w 15"/>
              <a:gd name="T57" fmla="*/ 25 h 25"/>
              <a:gd name="T58" fmla="*/ 0 w 15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4" y="1"/>
                </a:lnTo>
                <a:lnTo>
                  <a:pt x="14" y="1"/>
                </a:lnTo>
                <a:lnTo>
                  <a:pt x="15" y="2"/>
                </a:lnTo>
                <a:lnTo>
                  <a:pt x="15" y="2"/>
                </a:lnTo>
                <a:lnTo>
                  <a:pt x="15" y="6"/>
                </a:lnTo>
                <a:lnTo>
                  <a:pt x="15" y="25"/>
                </a:lnTo>
                <a:lnTo>
                  <a:pt x="10" y="25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96" name="Freeform 1523">
            <a:extLst>
              <a:ext uri="{FF2B5EF4-FFF2-40B4-BE49-F238E27FC236}">
                <a16:creationId xmlns:a16="http://schemas.microsoft.com/office/drawing/2014/main" id="{3C49B1EA-1DDC-4419-8A4F-74947D2946DE}"/>
              </a:ext>
            </a:extLst>
          </p:cNvPr>
          <p:cNvSpPr>
            <a:spLocks noEditPoints="1"/>
          </p:cNvSpPr>
          <p:nvPr/>
        </p:nvSpPr>
        <p:spPr bwMode="auto">
          <a:xfrm>
            <a:off x="4739718" y="6224771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97" name="Freeform 1524">
            <a:extLst>
              <a:ext uri="{FF2B5EF4-FFF2-40B4-BE49-F238E27FC236}">
                <a16:creationId xmlns:a16="http://schemas.microsoft.com/office/drawing/2014/main" id="{37D1A6C9-E46B-4AF9-8616-D94770108584}"/>
              </a:ext>
            </a:extLst>
          </p:cNvPr>
          <p:cNvSpPr>
            <a:spLocks/>
          </p:cNvSpPr>
          <p:nvPr/>
        </p:nvSpPr>
        <p:spPr bwMode="auto">
          <a:xfrm>
            <a:off x="4755593" y="6240646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2 h 25"/>
              <a:gd name="T8" fmla="*/ 10 w 15"/>
              <a:gd name="T9" fmla="*/ 22 h 25"/>
              <a:gd name="T10" fmla="*/ 10 w 15"/>
              <a:gd name="T11" fmla="*/ 22 h 25"/>
              <a:gd name="T12" fmla="*/ 7 w 15"/>
              <a:gd name="T13" fmla="*/ 25 h 25"/>
              <a:gd name="T14" fmla="*/ 7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2 w 15"/>
              <a:gd name="T21" fmla="*/ 25 h 25"/>
              <a:gd name="T22" fmla="*/ 2 w 15"/>
              <a:gd name="T23" fmla="*/ 25 h 25"/>
              <a:gd name="T24" fmla="*/ 1 w 15"/>
              <a:gd name="T25" fmla="*/ 24 h 25"/>
              <a:gd name="T26" fmla="*/ 1 w 15"/>
              <a:gd name="T27" fmla="*/ 24 h 25"/>
              <a:gd name="T28" fmla="*/ 0 w 15"/>
              <a:gd name="T29" fmla="*/ 22 h 25"/>
              <a:gd name="T30" fmla="*/ 0 w 15"/>
              <a:gd name="T31" fmla="*/ 22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7 h 25"/>
              <a:gd name="T40" fmla="*/ 5 w 15"/>
              <a:gd name="T41" fmla="*/ 17 h 25"/>
              <a:gd name="T42" fmla="*/ 5 w 15"/>
              <a:gd name="T43" fmla="*/ 20 h 25"/>
              <a:gd name="T44" fmla="*/ 5 w 15"/>
              <a:gd name="T45" fmla="*/ 20 h 25"/>
              <a:gd name="T46" fmla="*/ 7 w 15"/>
              <a:gd name="T47" fmla="*/ 20 h 25"/>
              <a:gd name="T48" fmla="*/ 7 w 15"/>
              <a:gd name="T49" fmla="*/ 20 h 25"/>
              <a:gd name="T50" fmla="*/ 9 w 15"/>
              <a:gd name="T51" fmla="*/ 20 h 25"/>
              <a:gd name="T52" fmla="*/ 9 w 15"/>
              <a:gd name="T53" fmla="*/ 20 h 25"/>
              <a:gd name="T54" fmla="*/ 10 w 15"/>
              <a:gd name="T55" fmla="*/ 17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7" y="25"/>
                </a:lnTo>
                <a:lnTo>
                  <a:pt x="7" y="25"/>
                </a:lnTo>
                <a:lnTo>
                  <a:pt x="5" y="25"/>
                </a:lnTo>
                <a:lnTo>
                  <a:pt x="5" y="25"/>
                </a:lnTo>
                <a:lnTo>
                  <a:pt x="2" y="25"/>
                </a:lnTo>
                <a:lnTo>
                  <a:pt x="2" y="25"/>
                </a:lnTo>
                <a:lnTo>
                  <a:pt x="1" y="24"/>
                </a:lnTo>
                <a:lnTo>
                  <a:pt x="1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7"/>
                </a:lnTo>
                <a:lnTo>
                  <a:pt x="5" y="17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0" y="17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98" name="Freeform 1525">
            <a:extLst>
              <a:ext uri="{FF2B5EF4-FFF2-40B4-BE49-F238E27FC236}">
                <a16:creationId xmlns:a16="http://schemas.microsoft.com/office/drawing/2014/main" id="{83D53C67-83C9-442B-8854-C2567C3DC84C}"/>
              </a:ext>
            </a:extLst>
          </p:cNvPr>
          <p:cNvSpPr>
            <a:spLocks/>
          </p:cNvSpPr>
          <p:nvPr/>
        </p:nvSpPr>
        <p:spPr bwMode="auto">
          <a:xfrm>
            <a:off x="4785756" y="6240646"/>
            <a:ext cx="41275" cy="39688"/>
          </a:xfrm>
          <a:custGeom>
            <a:avLst/>
            <a:gdLst>
              <a:gd name="T0" fmla="*/ 0 w 26"/>
              <a:gd name="T1" fmla="*/ 25 h 25"/>
              <a:gd name="T2" fmla="*/ 0 w 26"/>
              <a:gd name="T3" fmla="*/ 0 h 25"/>
              <a:gd name="T4" fmla="*/ 5 w 26"/>
              <a:gd name="T5" fmla="*/ 0 h 25"/>
              <a:gd name="T6" fmla="*/ 5 w 26"/>
              <a:gd name="T7" fmla="*/ 2 h 25"/>
              <a:gd name="T8" fmla="*/ 5 w 26"/>
              <a:gd name="T9" fmla="*/ 2 h 25"/>
              <a:gd name="T10" fmla="*/ 5 w 26"/>
              <a:gd name="T11" fmla="*/ 2 h 25"/>
              <a:gd name="T12" fmla="*/ 7 w 26"/>
              <a:gd name="T13" fmla="*/ 0 h 25"/>
              <a:gd name="T14" fmla="*/ 7 w 26"/>
              <a:gd name="T15" fmla="*/ 0 h 25"/>
              <a:gd name="T16" fmla="*/ 10 w 26"/>
              <a:gd name="T17" fmla="*/ 0 h 25"/>
              <a:gd name="T18" fmla="*/ 10 w 26"/>
              <a:gd name="T19" fmla="*/ 0 h 25"/>
              <a:gd name="T20" fmla="*/ 12 w 26"/>
              <a:gd name="T21" fmla="*/ 0 h 25"/>
              <a:gd name="T22" fmla="*/ 12 w 26"/>
              <a:gd name="T23" fmla="*/ 0 h 25"/>
              <a:gd name="T24" fmla="*/ 15 w 26"/>
              <a:gd name="T25" fmla="*/ 2 h 25"/>
              <a:gd name="T26" fmla="*/ 15 w 26"/>
              <a:gd name="T27" fmla="*/ 2 h 25"/>
              <a:gd name="T28" fmla="*/ 17 w 26"/>
              <a:gd name="T29" fmla="*/ 0 h 25"/>
              <a:gd name="T30" fmla="*/ 17 w 26"/>
              <a:gd name="T31" fmla="*/ 0 h 25"/>
              <a:gd name="T32" fmla="*/ 20 w 26"/>
              <a:gd name="T33" fmla="*/ 0 h 25"/>
              <a:gd name="T34" fmla="*/ 20 w 26"/>
              <a:gd name="T35" fmla="*/ 0 h 25"/>
              <a:gd name="T36" fmla="*/ 22 w 26"/>
              <a:gd name="T37" fmla="*/ 0 h 25"/>
              <a:gd name="T38" fmla="*/ 22 w 26"/>
              <a:gd name="T39" fmla="*/ 0 h 25"/>
              <a:gd name="T40" fmla="*/ 24 w 26"/>
              <a:gd name="T41" fmla="*/ 1 h 25"/>
              <a:gd name="T42" fmla="*/ 24 w 26"/>
              <a:gd name="T43" fmla="*/ 1 h 25"/>
              <a:gd name="T44" fmla="*/ 25 w 26"/>
              <a:gd name="T45" fmla="*/ 2 h 25"/>
              <a:gd name="T46" fmla="*/ 25 w 26"/>
              <a:gd name="T47" fmla="*/ 2 h 25"/>
              <a:gd name="T48" fmla="*/ 26 w 26"/>
              <a:gd name="T49" fmla="*/ 6 h 25"/>
              <a:gd name="T50" fmla="*/ 26 w 26"/>
              <a:gd name="T51" fmla="*/ 25 h 25"/>
              <a:gd name="T52" fmla="*/ 20 w 26"/>
              <a:gd name="T53" fmla="*/ 25 h 25"/>
              <a:gd name="T54" fmla="*/ 20 w 26"/>
              <a:gd name="T55" fmla="*/ 7 h 25"/>
              <a:gd name="T56" fmla="*/ 20 w 26"/>
              <a:gd name="T57" fmla="*/ 7 h 25"/>
              <a:gd name="T58" fmla="*/ 20 w 26"/>
              <a:gd name="T59" fmla="*/ 5 h 25"/>
              <a:gd name="T60" fmla="*/ 20 w 26"/>
              <a:gd name="T61" fmla="*/ 5 h 25"/>
              <a:gd name="T62" fmla="*/ 17 w 26"/>
              <a:gd name="T63" fmla="*/ 5 h 25"/>
              <a:gd name="T64" fmla="*/ 17 w 26"/>
              <a:gd name="T65" fmla="*/ 5 h 25"/>
              <a:gd name="T66" fmla="*/ 16 w 26"/>
              <a:gd name="T67" fmla="*/ 5 h 25"/>
              <a:gd name="T68" fmla="*/ 16 w 26"/>
              <a:gd name="T69" fmla="*/ 5 h 25"/>
              <a:gd name="T70" fmla="*/ 15 w 26"/>
              <a:gd name="T71" fmla="*/ 9 h 25"/>
              <a:gd name="T72" fmla="*/ 15 w 26"/>
              <a:gd name="T73" fmla="*/ 25 h 25"/>
              <a:gd name="T74" fmla="*/ 10 w 26"/>
              <a:gd name="T75" fmla="*/ 25 h 25"/>
              <a:gd name="T76" fmla="*/ 10 w 26"/>
              <a:gd name="T77" fmla="*/ 7 h 25"/>
              <a:gd name="T78" fmla="*/ 10 w 26"/>
              <a:gd name="T79" fmla="*/ 7 h 25"/>
              <a:gd name="T80" fmla="*/ 10 w 26"/>
              <a:gd name="T81" fmla="*/ 5 h 25"/>
              <a:gd name="T82" fmla="*/ 10 w 26"/>
              <a:gd name="T83" fmla="*/ 5 h 25"/>
              <a:gd name="T84" fmla="*/ 7 w 26"/>
              <a:gd name="T85" fmla="*/ 5 h 25"/>
              <a:gd name="T86" fmla="*/ 7 w 26"/>
              <a:gd name="T87" fmla="*/ 5 h 25"/>
              <a:gd name="T88" fmla="*/ 6 w 26"/>
              <a:gd name="T89" fmla="*/ 5 h 25"/>
              <a:gd name="T90" fmla="*/ 6 w 26"/>
              <a:gd name="T91" fmla="*/ 5 h 25"/>
              <a:gd name="T92" fmla="*/ 5 w 26"/>
              <a:gd name="T93" fmla="*/ 9 h 25"/>
              <a:gd name="T94" fmla="*/ 5 w 26"/>
              <a:gd name="T95" fmla="*/ 25 h 25"/>
              <a:gd name="T96" fmla="*/ 0 w 26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5" y="2"/>
                </a:lnTo>
                <a:lnTo>
                  <a:pt x="15" y="2"/>
                </a:lnTo>
                <a:lnTo>
                  <a:pt x="17" y="0"/>
                </a:lnTo>
                <a:lnTo>
                  <a:pt x="17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1"/>
                </a:lnTo>
                <a:lnTo>
                  <a:pt x="24" y="1"/>
                </a:lnTo>
                <a:lnTo>
                  <a:pt x="25" y="2"/>
                </a:lnTo>
                <a:lnTo>
                  <a:pt x="25" y="2"/>
                </a:lnTo>
                <a:lnTo>
                  <a:pt x="26" y="6"/>
                </a:lnTo>
                <a:lnTo>
                  <a:pt x="26" y="25"/>
                </a:lnTo>
                <a:lnTo>
                  <a:pt x="20" y="25"/>
                </a:lnTo>
                <a:lnTo>
                  <a:pt x="20" y="7"/>
                </a:lnTo>
                <a:lnTo>
                  <a:pt x="20" y="7"/>
                </a:lnTo>
                <a:lnTo>
                  <a:pt x="20" y="5"/>
                </a:lnTo>
                <a:lnTo>
                  <a:pt x="20" y="5"/>
                </a:lnTo>
                <a:lnTo>
                  <a:pt x="17" y="5"/>
                </a:lnTo>
                <a:lnTo>
                  <a:pt x="17" y="5"/>
                </a:lnTo>
                <a:lnTo>
                  <a:pt x="16" y="5"/>
                </a:lnTo>
                <a:lnTo>
                  <a:pt x="16" y="5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99" name="Freeform 1526">
            <a:extLst>
              <a:ext uri="{FF2B5EF4-FFF2-40B4-BE49-F238E27FC236}">
                <a16:creationId xmlns:a16="http://schemas.microsoft.com/office/drawing/2014/main" id="{A23BA7A2-4098-4283-B1C8-404CEDEB9C8C}"/>
              </a:ext>
            </a:extLst>
          </p:cNvPr>
          <p:cNvSpPr>
            <a:spLocks/>
          </p:cNvSpPr>
          <p:nvPr/>
        </p:nvSpPr>
        <p:spPr bwMode="auto">
          <a:xfrm>
            <a:off x="5027056" y="5712009"/>
            <a:ext cx="23813" cy="57150"/>
          </a:xfrm>
          <a:custGeom>
            <a:avLst/>
            <a:gdLst>
              <a:gd name="T0" fmla="*/ 0 w 15"/>
              <a:gd name="T1" fmla="*/ 36 h 36"/>
              <a:gd name="T2" fmla="*/ 0 w 15"/>
              <a:gd name="T3" fmla="*/ 0 h 36"/>
              <a:gd name="T4" fmla="*/ 15 w 15"/>
              <a:gd name="T5" fmla="*/ 0 h 36"/>
              <a:gd name="T6" fmla="*/ 15 w 15"/>
              <a:gd name="T7" fmla="*/ 5 h 36"/>
              <a:gd name="T8" fmla="*/ 5 w 15"/>
              <a:gd name="T9" fmla="*/ 5 h 36"/>
              <a:gd name="T10" fmla="*/ 5 w 15"/>
              <a:gd name="T11" fmla="*/ 15 h 36"/>
              <a:gd name="T12" fmla="*/ 13 w 15"/>
              <a:gd name="T13" fmla="*/ 15 h 36"/>
              <a:gd name="T14" fmla="*/ 13 w 15"/>
              <a:gd name="T15" fmla="*/ 20 h 36"/>
              <a:gd name="T16" fmla="*/ 5 w 15"/>
              <a:gd name="T17" fmla="*/ 20 h 36"/>
              <a:gd name="T18" fmla="*/ 5 w 15"/>
              <a:gd name="T19" fmla="*/ 30 h 36"/>
              <a:gd name="T20" fmla="*/ 15 w 15"/>
              <a:gd name="T21" fmla="*/ 30 h 36"/>
              <a:gd name="T22" fmla="*/ 15 w 15"/>
              <a:gd name="T23" fmla="*/ 36 h 36"/>
              <a:gd name="T24" fmla="*/ 0 w 15"/>
              <a:gd name="T25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36">
                <a:moveTo>
                  <a:pt x="0" y="36"/>
                </a:moveTo>
                <a:lnTo>
                  <a:pt x="0" y="0"/>
                </a:lnTo>
                <a:lnTo>
                  <a:pt x="15" y="0"/>
                </a:lnTo>
                <a:lnTo>
                  <a:pt x="15" y="5"/>
                </a:lnTo>
                <a:lnTo>
                  <a:pt x="5" y="5"/>
                </a:lnTo>
                <a:lnTo>
                  <a:pt x="5" y="15"/>
                </a:lnTo>
                <a:lnTo>
                  <a:pt x="13" y="15"/>
                </a:lnTo>
                <a:lnTo>
                  <a:pt x="13" y="20"/>
                </a:lnTo>
                <a:lnTo>
                  <a:pt x="5" y="20"/>
                </a:lnTo>
                <a:lnTo>
                  <a:pt x="5" y="30"/>
                </a:lnTo>
                <a:lnTo>
                  <a:pt x="15" y="30"/>
                </a:lnTo>
                <a:lnTo>
                  <a:pt x="1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00" name="Freeform 1527">
            <a:extLst>
              <a:ext uri="{FF2B5EF4-FFF2-40B4-BE49-F238E27FC236}">
                <a16:creationId xmlns:a16="http://schemas.microsoft.com/office/drawing/2014/main" id="{DEA4FB06-AE33-44B6-BC67-9AAF0A43FF50}"/>
              </a:ext>
            </a:extLst>
          </p:cNvPr>
          <p:cNvSpPr>
            <a:spLocks/>
          </p:cNvSpPr>
          <p:nvPr/>
        </p:nvSpPr>
        <p:spPr bwMode="auto">
          <a:xfrm>
            <a:off x="5055631" y="5727884"/>
            <a:ext cx="25400" cy="41275"/>
          </a:xfrm>
          <a:custGeom>
            <a:avLst/>
            <a:gdLst>
              <a:gd name="T0" fmla="*/ 16 w 16"/>
              <a:gd name="T1" fmla="*/ 0 h 26"/>
              <a:gd name="T2" fmla="*/ 16 w 16"/>
              <a:gd name="T3" fmla="*/ 26 h 26"/>
              <a:gd name="T4" fmla="*/ 10 w 16"/>
              <a:gd name="T5" fmla="*/ 26 h 26"/>
              <a:gd name="T6" fmla="*/ 10 w 16"/>
              <a:gd name="T7" fmla="*/ 24 h 26"/>
              <a:gd name="T8" fmla="*/ 10 w 16"/>
              <a:gd name="T9" fmla="*/ 24 h 26"/>
              <a:gd name="T10" fmla="*/ 10 w 16"/>
              <a:gd name="T11" fmla="*/ 24 h 26"/>
              <a:gd name="T12" fmla="*/ 8 w 16"/>
              <a:gd name="T13" fmla="*/ 25 h 26"/>
              <a:gd name="T14" fmla="*/ 8 w 16"/>
              <a:gd name="T15" fmla="*/ 25 h 26"/>
              <a:gd name="T16" fmla="*/ 5 w 16"/>
              <a:gd name="T17" fmla="*/ 26 h 26"/>
              <a:gd name="T18" fmla="*/ 5 w 16"/>
              <a:gd name="T19" fmla="*/ 26 h 26"/>
              <a:gd name="T20" fmla="*/ 3 w 16"/>
              <a:gd name="T21" fmla="*/ 26 h 26"/>
              <a:gd name="T22" fmla="*/ 3 w 16"/>
              <a:gd name="T23" fmla="*/ 26 h 26"/>
              <a:gd name="T24" fmla="*/ 2 w 16"/>
              <a:gd name="T25" fmla="*/ 25 h 26"/>
              <a:gd name="T26" fmla="*/ 2 w 16"/>
              <a:gd name="T27" fmla="*/ 25 h 26"/>
              <a:gd name="T28" fmla="*/ 0 w 16"/>
              <a:gd name="T29" fmla="*/ 23 h 26"/>
              <a:gd name="T30" fmla="*/ 0 w 16"/>
              <a:gd name="T31" fmla="*/ 23 h 26"/>
              <a:gd name="T32" fmla="*/ 0 w 16"/>
              <a:gd name="T33" fmla="*/ 20 h 26"/>
              <a:gd name="T34" fmla="*/ 0 w 16"/>
              <a:gd name="T35" fmla="*/ 0 h 26"/>
              <a:gd name="T36" fmla="*/ 5 w 16"/>
              <a:gd name="T37" fmla="*/ 0 h 26"/>
              <a:gd name="T38" fmla="*/ 5 w 16"/>
              <a:gd name="T39" fmla="*/ 18 h 26"/>
              <a:gd name="T40" fmla="*/ 5 w 16"/>
              <a:gd name="T41" fmla="*/ 18 h 26"/>
              <a:gd name="T42" fmla="*/ 5 w 16"/>
              <a:gd name="T43" fmla="*/ 20 h 26"/>
              <a:gd name="T44" fmla="*/ 5 w 16"/>
              <a:gd name="T45" fmla="*/ 20 h 26"/>
              <a:gd name="T46" fmla="*/ 8 w 16"/>
              <a:gd name="T47" fmla="*/ 21 h 26"/>
              <a:gd name="T48" fmla="*/ 8 w 16"/>
              <a:gd name="T49" fmla="*/ 21 h 26"/>
              <a:gd name="T50" fmla="*/ 9 w 16"/>
              <a:gd name="T51" fmla="*/ 20 h 26"/>
              <a:gd name="T52" fmla="*/ 9 w 16"/>
              <a:gd name="T53" fmla="*/ 20 h 26"/>
              <a:gd name="T54" fmla="*/ 10 w 16"/>
              <a:gd name="T55" fmla="*/ 18 h 26"/>
              <a:gd name="T56" fmla="*/ 10 w 16"/>
              <a:gd name="T57" fmla="*/ 0 h 26"/>
              <a:gd name="T58" fmla="*/ 16 w 16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6">
                <a:moveTo>
                  <a:pt x="16" y="0"/>
                </a:moveTo>
                <a:lnTo>
                  <a:pt x="16" y="26"/>
                </a:lnTo>
                <a:lnTo>
                  <a:pt x="10" y="26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8" y="25"/>
                </a:lnTo>
                <a:lnTo>
                  <a:pt x="8" y="25"/>
                </a:lnTo>
                <a:lnTo>
                  <a:pt x="5" y="26"/>
                </a:lnTo>
                <a:lnTo>
                  <a:pt x="5" y="26"/>
                </a:lnTo>
                <a:lnTo>
                  <a:pt x="3" y="26"/>
                </a:lnTo>
                <a:lnTo>
                  <a:pt x="3" y="26"/>
                </a:lnTo>
                <a:lnTo>
                  <a:pt x="2" y="25"/>
                </a:lnTo>
                <a:lnTo>
                  <a:pt x="2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1"/>
                </a:lnTo>
                <a:lnTo>
                  <a:pt x="8" y="21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0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01" name="Freeform 1528">
            <a:extLst>
              <a:ext uri="{FF2B5EF4-FFF2-40B4-BE49-F238E27FC236}">
                <a16:creationId xmlns:a16="http://schemas.microsoft.com/office/drawing/2014/main" id="{AE5169E2-9C70-4DB8-981C-48D95F8955E5}"/>
              </a:ext>
            </a:extLst>
          </p:cNvPr>
          <p:cNvSpPr>
            <a:spLocks/>
          </p:cNvSpPr>
          <p:nvPr/>
        </p:nvSpPr>
        <p:spPr bwMode="auto">
          <a:xfrm>
            <a:off x="5085793" y="5727884"/>
            <a:ext cx="20638" cy="41275"/>
          </a:xfrm>
          <a:custGeom>
            <a:avLst/>
            <a:gdLst>
              <a:gd name="T0" fmla="*/ 0 w 13"/>
              <a:gd name="T1" fmla="*/ 26 h 26"/>
              <a:gd name="T2" fmla="*/ 0 w 13"/>
              <a:gd name="T3" fmla="*/ 0 h 26"/>
              <a:gd name="T4" fmla="*/ 5 w 13"/>
              <a:gd name="T5" fmla="*/ 0 h 26"/>
              <a:gd name="T6" fmla="*/ 5 w 13"/>
              <a:gd name="T7" fmla="*/ 3 h 26"/>
              <a:gd name="T8" fmla="*/ 5 w 13"/>
              <a:gd name="T9" fmla="*/ 3 h 26"/>
              <a:gd name="T10" fmla="*/ 9 w 13"/>
              <a:gd name="T11" fmla="*/ 1 h 26"/>
              <a:gd name="T12" fmla="*/ 9 w 13"/>
              <a:gd name="T13" fmla="*/ 1 h 26"/>
              <a:gd name="T14" fmla="*/ 13 w 13"/>
              <a:gd name="T15" fmla="*/ 0 h 26"/>
              <a:gd name="T16" fmla="*/ 13 w 13"/>
              <a:gd name="T17" fmla="*/ 5 h 26"/>
              <a:gd name="T18" fmla="*/ 13 w 13"/>
              <a:gd name="T19" fmla="*/ 5 h 26"/>
              <a:gd name="T20" fmla="*/ 10 w 13"/>
              <a:gd name="T21" fmla="*/ 5 h 26"/>
              <a:gd name="T22" fmla="*/ 10 w 13"/>
              <a:gd name="T23" fmla="*/ 5 h 26"/>
              <a:gd name="T24" fmla="*/ 9 w 13"/>
              <a:gd name="T25" fmla="*/ 5 h 26"/>
              <a:gd name="T26" fmla="*/ 9 w 13"/>
              <a:gd name="T27" fmla="*/ 5 h 26"/>
              <a:gd name="T28" fmla="*/ 8 w 13"/>
              <a:gd name="T29" fmla="*/ 6 h 26"/>
              <a:gd name="T30" fmla="*/ 8 w 13"/>
              <a:gd name="T31" fmla="*/ 6 h 26"/>
              <a:gd name="T32" fmla="*/ 7 w 13"/>
              <a:gd name="T33" fmla="*/ 8 h 26"/>
              <a:gd name="T34" fmla="*/ 7 w 13"/>
              <a:gd name="T35" fmla="*/ 8 h 26"/>
              <a:gd name="T36" fmla="*/ 5 w 13"/>
              <a:gd name="T37" fmla="*/ 11 h 26"/>
              <a:gd name="T38" fmla="*/ 5 w 13"/>
              <a:gd name="T39" fmla="*/ 26 h 26"/>
              <a:gd name="T40" fmla="*/ 0 w 13"/>
              <a:gd name="T41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9" y="1"/>
                </a:lnTo>
                <a:lnTo>
                  <a:pt x="9" y="1"/>
                </a:lnTo>
                <a:lnTo>
                  <a:pt x="13" y="0"/>
                </a:lnTo>
                <a:lnTo>
                  <a:pt x="13" y="5"/>
                </a:lnTo>
                <a:lnTo>
                  <a:pt x="13" y="5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8" y="6"/>
                </a:lnTo>
                <a:lnTo>
                  <a:pt x="8" y="6"/>
                </a:lnTo>
                <a:lnTo>
                  <a:pt x="7" y="8"/>
                </a:lnTo>
                <a:lnTo>
                  <a:pt x="7" y="8"/>
                </a:lnTo>
                <a:lnTo>
                  <a:pt x="5" y="11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02" name="Freeform 1529">
            <a:extLst>
              <a:ext uri="{FF2B5EF4-FFF2-40B4-BE49-F238E27FC236}">
                <a16:creationId xmlns:a16="http://schemas.microsoft.com/office/drawing/2014/main" id="{0F6649E9-44DE-44EA-B864-C1AE32B17DD9}"/>
              </a:ext>
            </a:extLst>
          </p:cNvPr>
          <p:cNvSpPr>
            <a:spLocks noEditPoints="1"/>
          </p:cNvSpPr>
          <p:nvPr/>
        </p:nvSpPr>
        <p:spPr bwMode="auto">
          <a:xfrm>
            <a:off x="5108018" y="5727884"/>
            <a:ext cx="23813" cy="41275"/>
          </a:xfrm>
          <a:custGeom>
            <a:avLst/>
            <a:gdLst>
              <a:gd name="T0" fmla="*/ 0 w 15"/>
              <a:gd name="T1" fmla="*/ 9 h 26"/>
              <a:gd name="T2" fmla="*/ 0 w 15"/>
              <a:gd name="T3" fmla="*/ 9 h 26"/>
              <a:gd name="T4" fmla="*/ 0 w 15"/>
              <a:gd name="T5" fmla="*/ 6 h 26"/>
              <a:gd name="T6" fmla="*/ 0 w 15"/>
              <a:gd name="T7" fmla="*/ 6 h 26"/>
              <a:gd name="T8" fmla="*/ 0 w 15"/>
              <a:gd name="T9" fmla="*/ 4 h 26"/>
              <a:gd name="T10" fmla="*/ 0 w 15"/>
              <a:gd name="T11" fmla="*/ 4 h 26"/>
              <a:gd name="T12" fmla="*/ 4 w 15"/>
              <a:gd name="T13" fmla="*/ 1 h 26"/>
              <a:gd name="T14" fmla="*/ 4 w 15"/>
              <a:gd name="T15" fmla="*/ 1 h 26"/>
              <a:gd name="T16" fmla="*/ 8 w 15"/>
              <a:gd name="T17" fmla="*/ 0 h 26"/>
              <a:gd name="T18" fmla="*/ 8 w 15"/>
              <a:gd name="T19" fmla="*/ 0 h 26"/>
              <a:gd name="T20" fmla="*/ 11 w 15"/>
              <a:gd name="T21" fmla="*/ 1 h 26"/>
              <a:gd name="T22" fmla="*/ 11 w 15"/>
              <a:gd name="T23" fmla="*/ 1 h 26"/>
              <a:gd name="T24" fmla="*/ 14 w 15"/>
              <a:gd name="T25" fmla="*/ 4 h 26"/>
              <a:gd name="T26" fmla="*/ 14 w 15"/>
              <a:gd name="T27" fmla="*/ 4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9 h 26"/>
              <a:gd name="T34" fmla="*/ 15 w 15"/>
              <a:gd name="T35" fmla="*/ 18 h 26"/>
              <a:gd name="T36" fmla="*/ 15 w 15"/>
              <a:gd name="T37" fmla="*/ 18 h 26"/>
              <a:gd name="T38" fmla="*/ 15 w 15"/>
              <a:gd name="T39" fmla="*/ 20 h 26"/>
              <a:gd name="T40" fmla="*/ 15 w 15"/>
              <a:gd name="T41" fmla="*/ 20 h 26"/>
              <a:gd name="T42" fmla="*/ 14 w 15"/>
              <a:gd name="T43" fmla="*/ 23 h 26"/>
              <a:gd name="T44" fmla="*/ 14 w 15"/>
              <a:gd name="T45" fmla="*/ 23 h 26"/>
              <a:gd name="T46" fmla="*/ 11 w 15"/>
              <a:gd name="T47" fmla="*/ 25 h 26"/>
              <a:gd name="T48" fmla="*/ 11 w 15"/>
              <a:gd name="T49" fmla="*/ 25 h 26"/>
              <a:gd name="T50" fmla="*/ 8 w 15"/>
              <a:gd name="T51" fmla="*/ 26 h 26"/>
              <a:gd name="T52" fmla="*/ 8 w 15"/>
              <a:gd name="T53" fmla="*/ 26 h 26"/>
              <a:gd name="T54" fmla="*/ 4 w 15"/>
              <a:gd name="T55" fmla="*/ 25 h 26"/>
              <a:gd name="T56" fmla="*/ 4 w 15"/>
              <a:gd name="T57" fmla="*/ 25 h 26"/>
              <a:gd name="T58" fmla="*/ 0 w 15"/>
              <a:gd name="T59" fmla="*/ 23 h 26"/>
              <a:gd name="T60" fmla="*/ 0 w 15"/>
              <a:gd name="T61" fmla="*/ 23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8 h 26"/>
              <a:gd name="T68" fmla="*/ 0 w 15"/>
              <a:gd name="T69" fmla="*/ 9 h 26"/>
              <a:gd name="T70" fmla="*/ 5 w 15"/>
              <a:gd name="T71" fmla="*/ 18 h 26"/>
              <a:gd name="T72" fmla="*/ 5 w 15"/>
              <a:gd name="T73" fmla="*/ 18 h 26"/>
              <a:gd name="T74" fmla="*/ 5 w 15"/>
              <a:gd name="T75" fmla="*/ 20 h 26"/>
              <a:gd name="T76" fmla="*/ 5 w 15"/>
              <a:gd name="T77" fmla="*/ 20 h 26"/>
              <a:gd name="T78" fmla="*/ 8 w 15"/>
              <a:gd name="T79" fmla="*/ 21 h 26"/>
              <a:gd name="T80" fmla="*/ 8 w 15"/>
              <a:gd name="T81" fmla="*/ 21 h 26"/>
              <a:gd name="T82" fmla="*/ 9 w 15"/>
              <a:gd name="T83" fmla="*/ 20 h 26"/>
              <a:gd name="T84" fmla="*/ 9 w 15"/>
              <a:gd name="T85" fmla="*/ 20 h 26"/>
              <a:gd name="T86" fmla="*/ 10 w 15"/>
              <a:gd name="T87" fmla="*/ 18 h 26"/>
              <a:gd name="T88" fmla="*/ 10 w 15"/>
              <a:gd name="T89" fmla="*/ 8 h 26"/>
              <a:gd name="T90" fmla="*/ 10 w 15"/>
              <a:gd name="T91" fmla="*/ 8 h 26"/>
              <a:gd name="T92" fmla="*/ 9 w 15"/>
              <a:gd name="T93" fmla="*/ 6 h 26"/>
              <a:gd name="T94" fmla="*/ 9 w 15"/>
              <a:gd name="T95" fmla="*/ 6 h 26"/>
              <a:gd name="T96" fmla="*/ 8 w 15"/>
              <a:gd name="T97" fmla="*/ 5 h 26"/>
              <a:gd name="T98" fmla="*/ 8 w 15"/>
              <a:gd name="T99" fmla="*/ 5 h 26"/>
              <a:gd name="T100" fmla="*/ 5 w 15"/>
              <a:gd name="T101" fmla="*/ 6 h 26"/>
              <a:gd name="T102" fmla="*/ 5 w 15"/>
              <a:gd name="T103" fmla="*/ 6 h 26"/>
              <a:gd name="T104" fmla="*/ 5 w 15"/>
              <a:gd name="T105" fmla="*/ 8 h 26"/>
              <a:gd name="T106" fmla="*/ 5 w 15"/>
              <a:gd name="T107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4" y="4"/>
                </a:lnTo>
                <a:lnTo>
                  <a:pt x="14" y="4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18"/>
                </a:lnTo>
                <a:lnTo>
                  <a:pt x="15" y="18"/>
                </a:lnTo>
                <a:lnTo>
                  <a:pt x="15" y="20"/>
                </a:lnTo>
                <a:lnTo>
                  <a:pt x="15" y="20"/>
                </a:lnTo>
                <a:lnTo>
                  <a:pt x="14" y="23"/>
                </a:lnTo>
                <a:lnTo>
                  <a:pt x="14" y="23"/>
                </a:lnTo>
                <a:lnTo>
                  <a:pt x="11" y="25"/>
                </a:lnTo>
                <a:lnTo>
                  <a:pt x="11" y="25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close/>
                <a:moveTo>
                  <a:pt x="5" y="18"/>
                </a:move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1"/>
                </a:lnTo>
                <a:lnTo>
                  <a:pt x="8" y="21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0" y="8"/>
                </a:lnTo>
                <a:lnTo>
                  <a:pt x="10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03" name="Freeform 1530">
            <a:extLst>
              <a:ext uri="{FF2B5EF4-FFF2-40B4-BE49-F238E27FC236}">
                <a16:creationId xmlns:a16="http://schemas.microsoft.com/office/drawing/2014/main" id="{96062D12-7809-42DB-81A2-35649CDEAD2B}"/>
              </a:ext>
            </a:extLst>
          </p:cNvPr>
          <p:cNvSpPr>
            <a:spLocks noEditPoints="1"/>
          </p:cNvSpPr>
          <p:nvPr/>
        </p:nvSpPr>
        <p:spPr bwMode="auto">
          <a:xfrm>
            <a:off x="5138181" y="5727884"/>
            <a:ext cx="23813" cy="58738"/>
          </a:xfrm>
          <a:custGeom>
            <a:avLst/>
            <a:gdLst>
              <a:gd name="T0" fmla="*/ 0 w 15"/>
              <a:gd name="T1" fmla="*/ 37 h 37"/>
              <a:gd name="T2" fmla="*/ 0 w 15"/>
              <a:gd name="T3" fmla="*/ 0 h 37"/>
              <a:gd name="T4" fmla="*/ 5 w 15"/>
              <a:gd name="T5" fmla="*/ 0 h 37"/>
              <a:gd name="T6" fmla="*/ 5 w 15"/>
              <a:gd name="T7" fmla="*/ 3 h 37"/>
              <a:gd name="T8" fmla="*/ 5 w 15"/>
              <a:gd name="T9" fmla="*/ 3 h 37"/>
              <a:gd name="T10" fmla="*/ 6 w 15"/>
              <a:gd name="T11" fmla="*/ 1 h 37"/>
              <a:gd name="T12" fmla="*/ 6 w 15"/>
              <a:gd name="T13" fmla="*/ 1 h 37"/>
              <a:gd name="T14" fmla="*/ 10 w 15"/>
              <a:gd name="T15" fmla="*/ 0 h 37"/>
              <a:gd name="T16" fmla="*/ 10 w 15"/>
              <a:gd name="T17" fmla="*/ 0 h 37"/>
              <a:gd name="T18" fmla="*/ 12 w 15"/>
              <a:gd name="T19" fmla="*/ 1 h 37"/>
              <a:gd name="T20" fmla="*/ 14 w 15"/>
              <a:gd name="T21" fmla="*/ 3 h 37"/>
              <a:gd name="T22" fmla="*/ 14 w 15"/>
              <a:gd name="T23" fmla="*/ 3 h 37"/>
              <a:gd name="T24" fmla="*/ 15 w 15"/>
              <a:gd name="T25" fmla="*/ 5 h 37"/>
              <a:gd name="T26" fmla="*/ 15 w 15"/>
              <a:gd name="T27" fmla="*/ 5 h 37"/>
              <a:gd name="T28" fmla="*/ 15 w 15"/>
              <a:gd name="T29" fmla="*/ 8 h 37"/>
              <a:gd name="T30" fmla="*/ 15 w 15"/>
              <a:gd name="T31" fmla="*/ 18 h 37"/>
              <a:gd name="T32" fmla="*/ 15 w 15"/>
              <a:gd name="T33" fmla="*/ 18 h 37"/>
              <a:gd name="T34" fmla="*/ 15 w 15"/>
              <a:gd name="T35" fmla="*/ 21 h 37"/>
              <a:gd name="T36" fmla="*/ 15 w 15"/>
              <a:gd name="T37" fmla="*/ 21 h 37"/>
              <a:gd name="T38" fmla="*/ 14 w 15"/>
              <a:gd name="T39" fmla="*/ 24 h 37"/>
              <a:gd name="T40" fmla="*/ 12 w 15"/>
              <a:gd name="T41" fmla="*/ 25 h 37"/>
              <a:gd name="T42" fmla="*/ 12 w 15"/>
              <a:gd name="T43" fmla="*/ 25 h 37"/>
              <a:gd name="T44" fmla="*/ 10 w 15"/>
              <a:gd name="T45" fmla="*/ 26 h 37"/>
              <a:gd name="T46" fmla="*/ 10 w 15"/>
              <a:gd name="T47" fmla="*/ 26 h 37"/>
              <a:gd name="T48" fmla="*/ 7 w 15"/>
              <a:gd name="T49" fmla="*/ 25 h 37"/>
              <a:gd name="T50" fmla="*/ 7 w 15"/>
              <a:gd name="T51" fmla="*/ 25 h 37"/>
              <a:gd name="T52" fmla="*/ 5 w 15"/>
              <a:gd name="T53" fmla="*/ 24 h 37"/>
              <a:gd name="T54" fmla="*/ 5 w 15"/>
              <a:gd name="T55" fmla="*/ 24 h 37"/>
              <a:gd name="T56" fmla="*/ 5 w 15"/>
              <a:gd name="T57" fmla="*/ 37 h 37"/>
              <a:gd name="T58" fmla="*/ 0 w 15"/>
              <a:gd name="T59" fmla="*/ 37 h 37"/>
              <a:gd name="T60" fmla="*/ 10 w 15"/>
              <a:gd name="T61" fmla="*/ 9 h 37"/>
              <a:gd name="T62" fmla="*/ 10 w 15"/>
              <a:gd name="T63" fmla="*/ 9 h 37"/>
              <a:gd name="T64" fmla="*/ 9 w 15"/>
              <a:gd name="T65" fmla="*/ 6 h 37"/>
              <a:gd name="T66" fmla="*/ 9 w 15"/>
              <a:gd name="T67" fmla="*/ 6 h 37"/>
              <a:gd name="T68" fmla="*/ 7 w 15"/>
              <a:gd name="T69" fmla="*/ 5 h 37"/>
              <a:gd name="T70" fmla="*/ 7 w 15"/>
              <a:gd name="T71" fmla="*/ 5 h 37"/>
              <a:gd name="T72" fmla="*/ 5 w 15"/>
              <a:gd name="T73" fmla="*/ 6 h 37"/>
              <a:gd name="T74" fmla="*/ 5 w 15"/>
              <a:gd name="T75" fmla="*/ 6 h 37"/>
              <a:gd name="T76" fmla="*/ 5 w 15"/>
              <a:gd name="T77" fmla="*/ 9 h 37"/>
              <a:gd name="T78" fmla="*/ 5 w 15"/>
              <a:gd name="T79" fmla="*/ 19 h 37"/>
              <a:gd name="T80" fmla="*/ 5 w 15"/>
              <a:gd name="T81" fmla="*/ 19 h 37"/>
              <a:gd name="T82" fmla="*/ 6 w 15"/>
              <a:gd name="T83" fmla="*/ 20 h 37"/>
              <a:gd name="T84" fmla="*/ 6 w 15"/>
              <a:gd name="T85" fmla="*/ 20 h 37"/>
              <a:gd name="T86" fmla="*/ 7 w 15"/>
              <a:gd name="T87" fmla="*/ 21 h 37"/>
              <a:gd name="T88" fmla="*/ 7 w 15"/>
              <a:gd name="T89" fmla="*/ 21 h 37"/>
              <a:gd name="T90" fmla="*/ 10 w 15"/>
              <a:gd name="T91" fmla="*/ 20 h 37"/>
              <a:gd name="T92" fmla="*/ 10 w 15"/>
              <a:gd name="T93" fmla="*/ 20 h 37"/>
              <a:gd name="T94" fmla="*/ 10 w 15"/>
              <a:gd name="T95" fmla="*/ 18 h 37"/>
              <a:gd name="T96" fmla="*/ 10 w 15"/>
              <a:gd name="T97" fmla="*/ 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" h="37">
                <a:moveTo>
                  <a:pt x="0" y="37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6" y="1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4" y="3"/>
                </a:lnTo>
                <a:lnTo>
                  <a:pt x="14" y="3"/>
                </a:lnTo>
                <a:lnTo>
                  <a:pt x="15" y="5"/>
                </a:lnTo>
                <a:lnTo>
                  <a:pt x="15" y="5"/>
                </a:lnTo>
                <a:lnTo>
                  <a:pt x="15" y="8"/>
                </a:lnTo>
                <a:lnTo>
                  <a:pt x="15" y="18"/>
                </a:lnTo>
                <a:lnTo>
                  <a:pt x="15" y="18"/>
                </a:lnTo>
                <a:lnTo>
                  <a:pt x="15" y="21"/>
                </a:lnTo>
                <a:lnTo>
                  <a:pt x="15" y="21"/>
                </a:lnTo>
                <a:lnTo>
                  <a:pt x="14" y="24"/>
                </a:lnTo>
                <a:lnTo>
                  <a:pt x="12" y="25"/>
                </a:lnTo>
                <a:lnTo>
                  <a:pt x="12" y="25"/>
                </a:lnTo>
                <a:lnTo>
                  <a:pt x="10" y="26"/>
                </a:lnTo>
                <a:lnTo>
                  <a:pt x="10" y="26"/>
                </a:lnTo>
                <a:lnTo>
                  <a:pt x="7" y="25"/>
                </a:lnTo>
                <a:lnTo>
                  <a:pt x="7" y="25"/>
                </a:lnTo>
                <a:lnTo>
                  <a:pt x="5" y="24"/>
                </a:lnTo>
                <a:lnTo>
                  <a:pt x="5" y="24"/>
                </a:lnTo>
                <a:lnTo>
                  <a:pt x="5" y="37"/>
                </a:lnTo>
                <a:lnTo>
                  <a:pt x="0" y="37"/>
                </a:lnTo>
                <a:close/>
                <a:moveTo>
                  <a:pt x="10" y="9"/>
                </a:move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19"/>
                </a:lnTo>
                <a:lnTo>
                  <a:pt x="5" y="19"/>
                </a:lnTo>
                <a:lnTo>
                  <a:pt x="6" y="20"/>
                </a:lnTo>
                <a:lnTo>
                  <a:pt x="6" y="20"/>
                </a:lnTo>
                <a:lnTo>
                  <a:pt x="7" y="21"/>
                </a:lnTo>
                <a:lnTo>
                  <a:pt x="7" y="21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04" name="Freeform 1531">
            <a:extLst>
              <a:ext uri="{FF2B5EF4-FFF2-40B4-BE49-F238E27FC236}">
                <a16:creationId xmlns:a16="http://schemas.microsoft.com/office/drawing/2014/main" id="{B3136DBB-2474-4377-93D4-F80688CAF6EC}"/>
              </a:ext>
            </a:extLst>
          </p:cNvPr>
          <p:cNvSpPr>
            <a:spLocks noEditPoints="1"/>
          </p:cNvSpPr>
          <p:nvPr/>
        </p:nvSpPr>
        <p:spPr bwMode="auto">
          <a:xfrm>
            <a:off x="5168343" y="5712009"/>
            <a:ext cx="7938" cy="57150"/>
          </a:xfrm>
          <a:custGeom>
            <a:avLst/>
            <a:gdLst>
              <a:gd name="T0" fmla="*/ 0 w 5"/>
              <a:gd name="T1" fmla="*/ 5 h 36"/>
              <a:gd name="T2" fmla="*/ 0 w 5"/>
              <a:gd name="T3" fmla="*/ 0 h 36"/>
              <a:gd name="T4" fmla="*/ 5 w 5"/>
              <a:gd name="T5" fmla="*/ 0 h 36"/>
              <a:gd name="T6" fmla="*/ 5 w 5"/>
              <a:gd name="T7" fmla="*/ 5 h 36"/>
              <a:gd name="T8" fmla="*/ 0 w 5"/>
              <a:gd name="T9" fmla="*/ 5 h 36"/>
              <a:gd name="T10" fmla="*/ 0 w 5"/>
              <a:gd name="T11" fmla="*/ 36 h 36"/>
              <a:gd name="T12" fmla="*/ 0 w 5"/>
              <a:gd name="T13" fmla="*/ 10 h 36"/>
              <a:gd name="T14" fmla="*/ 5 w 5"/>
              <a:gd name="T15" fmla="*/ 10 h 36"/>
              <a:gd name="T16" fmla="*/ 5 w 5"/>
              <a:gd name="T17" fmla="*/ 36 h 36"/>
              <a:gd name="T18" fmla="*/ 0 w 5"/>
              <a:gd name="T1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6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6"/>
                </a:moveTo>
                <a:lnTo>
                  <a:pt x="0" y="10"/>
                </a:lnTo>
                <a:lnTo>
                  <a:pt x="5" y="10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05" name="Freeform 1532">
            <a:extLst>
              <a:ext uri="{FF2B5EF4-FFF2-40B4-BE49-F238E27FC236}">
                <a16:creationId xmlns:a16="http://schemas.microsoft.com/office/drawing/2014/main" id="{12A9B905-7805-47C0-915D-9D1641E8BE2C}"/>
              </a:ext>
            </a:extLst>
          </p:cNvPr>
          <p:cNvSpPr>
            <a:spLocks/>
          </p:cNvSpPr>
          <p:nvPr/>
        </p:nvSpPr>
        <p:spPr bwMode="auto">
          <a:xfrm>
            <a:off x="5184218" y="5727884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6 h 26"/>
              <a:gd name="T4" fmla="*/ 10 w 15"/>
              <a:gd name="T5" fmla="*/ 26 h 26"/>
              <a:gd name="T6" fmla="*/ 10 w 15"/>
              <a:gd name="T7" fmla="*/ 24 h 26"/>
              <a:gd name="T8" fmla="*/ 10 w 15"/>
              <a:gd name="T9" fmla="*/ 24 h 26"/>
              <a:gd name="T10" fmla="*/ 10 w 15"/>
              <a:gd name="T11" fmla="*/ 24 h 26"/>
              <a:gd name="T12" fmla="*/ 7 w 15"/>
              <a:gd name="T13" fmla="*/ 25 h 26"/>
              <a:gd name="T14" fmla="*/ 7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4 w 15"/>
              <a:gd name="T21" fmla="*/ 26 h 26"/>
              <a:gd name="T22" fmla="*/ 4 w 15"/>
              <a:gd name="T23" fmla="*/ 26 h 26"/>
              <a:gd name="T24" fmla="*/ 1 w 15"/>
              <a:gd name="T25" fmla="*/ 25 h 26"/>
              <a:gd name="T26" fmla="*/ 1 w 15"/>
              <a:gd name="T27" fmla="*/ 25 h 26"/>
              <a:gd name="T28" fmla="*/ 0 w 15"/>
              <a:gd name="T29" fmla="*/ 23 h 26"/>
              <a:gd name="T30" fmla="*/ 0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5 w 15"/>
              <a:gd name="T43" fmla="*/ 20 h 26"/>
              <a:gd name="T44" fmla="*/ 5 w 15"/>
              <a:gd name="T45" fmla="*/ 20 h 26"/>
              <a:gd name="T46" fmla="*/ 7 w 15"/>
              <a:gd name="T47" fmla="*/ 21 h 26"/>
              <a:gd name="T48" fmla="*/ 7 w 15"/>
              <a:gd name="T49" fmla="*/ 21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6"/>
                </a:lnTo>
                <a:lnTo>
                  <a:pt x="10" y="26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7" y="25"/>
                </a:lnTo>
                <a:lnTo>
                  <a:pt x="7" y="25"/>
                </a:lnTo>
                <a:lnTo>
                  <a:pt x="5" y="26"/>
                </a:lnTo>
                <a:lnTo>
                  <a:pt x="5" y="26"/>
                </a:lnTo>
                <a:lnTo>
                  <a:pt x="4" y="26"/>
                </a:lnTo>
                <a:lnTo>
                  <a:pt x="4" y="26"/>
                </a:lnTo>
                <a:lnTo>
                  <a:pt x="1" y="25"/>
                </a:lnTo>
                <a:lnTo>
                  <a:pt x="1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1"/>
                </a:lnTo>
                <a:lnTo>
                  <a:pt x="7" y="21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06" name="Freeform 1533">
            <a:extLst>
              <a:ext uri="{FF2B5EF4-FFF2-40B4-BE49-F238E27FC236}">
                <a16:creationId xmlns:a16="http://schemas.microsoft.com/office/drawing/2014/main" id="{C4154B5F-29FF-4BF3-9BAD-1D026A2618C9}"/>
              </a:ext>
            </a:extLst>
          </p:cNvPr>
          <p:cNvSpPr>
            <a:spLocks/>
          </p:cNvSpPr>
          <p:nvPr/>
        </p:nvSpPr>
        <p:spPr bwMode="auto">
          <a:xfrm>
            <a:off x="5214381" y="5727884"/>
            <a:ext cx="41275" cy="41275"/>
          </a:xfrm>
          <a:custGeom>
            <a:avLst/>
            <a:gdLst>
              <a:gd name="T0" fmla="*/ 0 w 26"/>
              <a:gd name="T1" fmla="*/ 26 h 26"/>
              <a:gd name="T2" fmla="*/ 0 w 26"/>
              <a:gd name="T3" fmla="*/ 0 h 26"/>
              <a:gd name="T4" fmla="*/ 5 w 26"/>
              <a:gd name="T5" fmla="*/ 0 h 26"/>
              <a:gd name="T6" fmla="*/ 5 w 26"/>
              <a:gd name="T7" fmla="*/ 3 h 26"/>
              <a:gd name="T8" fmla="*/ 6 w 26"/>
              <a:gd name="T9" fmla="*/ 3 h 26"/>
              <a:gd name="T10" fmla="*/ 6 w 26"/>
              <a:gd name="T11" fmla="*/ 3 h 26"/>
              <a:gd name="T12" fmla="*/ 7 w 26"/>
              <a:gd name="T13" fmla="*/ 1 h 26"/>
              <a:gd name="T14" fmla="*/ 7 w 26"/>
              <a:gd name="T15" fmla="*/ 1 h 26"/>
              <a:gd name="T16" fmla="*/ 10 w 26"/>
              <a:gd name="T17" fmla="*/ 0 h 26"/>
              <a:gd name="T18" fmla="*/ 10 w 26"/>
              <a:gd name="T19" fmla="*/ 0 h 26"/>
              <a:gd name="T20" fmla="*/ 13 w 26"/>
              <a:gd name="T21" fmla="*/ 1 h 26"/>
              <a:gd name="T22" fmla="*/ 13 w 26"/>
              <a:gd name="T23" fmla="*/ 1 h 26"/>
              <a:gd name="T24" fmla="*/ 15 w 26"/>
              <a:gd name="T25" fmla="*/ 3 h 26"/>
              <a:gd name="T26" fmla="*/ 15 w 26"/>
              <a:gd name="T27" fmla="*/ 3 h 26"/>
              <a:gd name="T28" fmla="*/ 17 w 26"/>
              <a:gd name="T29" fmla="*/ 1 h 26"/>
              <a:gd name="T30" fmla="*/ 17 w 26"/>
              <a:gd name="T31" fmla="*/ 1 h 26"/>
              <a:gd name="T32" fmla="*/ 20 w 26"/>
              <a:gd name="T33" fmla="*/ 0 h 26"/>
              <a:gd name="T34" fmla="*/ 20 w 26"/>
              <a:gd name="T35" fmla="*/ 0 h 26"/>
              <a:gd name="T36" fmla="*/ 22 w 26"/>
              <a:gd name="T37" fmla="*/ 0 h 26"/>
              <a:gd name="T38" fmla="*/ 22 w 26"/>
              <a:gd name="T39" fmla="*/ 0 h 26"/>
              <a:gd name="T40" fmla="*/ 23 w 26"/>
              <a:gd name="T41" fmla="*/ 1 h 26"/>
              <a:gd name="T42" fmla="*/ 23 w 26"/>
              <a:gd name="T43" fmla="*/ 1 h 26"/>
              <a:gd name="T44" fmla="*/ 25 w 26"/>
              <a:gd name="T45" fmla="*/ 4 h 26"/>
              <a:gd name="T46" fmla="*/ 25 w 26"/>
              <a:gd name="T47" fmla="*/ 4 h 26"/>
              <a:gd name="T48" fmla="*/ 26 w 26"/>
              <a:gd name="T49" fmla="*/ 6 h 26"/>
              <a:gd name="T50" fmla="*/ 26 w 26"/>
              <a:gd name="T51" fmla="*/ 26 h 26"/>
              <a:gd name="T52" fmla="*/ 21 w 26"/>
              <a:gd name="T53" fmla="*/ 26 h 26"/>
              <a:gd name="T54" fmla="*/ 21 w 26"/>
              <a:gd name="T55" fmla="*/ 9 h 26"/>
              <a:gd name="T56" fmla="*/ 21 w 26"/>
              <a:gd name="T57" fmla="*/ 9 h 26"/>
              <a:gd name="T58" fmla="*/ 20 w 26"/>
              <a:gd name="T59" fmla="*/ 6 h 26"/>
              <a:gd name="T60" fmla="*/ 20 w 26"/>
              <a:gd name="T61" fmla="*/ 6 h 26"/>
              <a:gd name="T62" fmla="*/ 18 w 26"/>
              <a:gd name="T63" fmla="*/ 5 h 26"/>
              <a:gd name="T64" fmla="*/ 18 w 26"/>
              <a:gd name="T65" fmla="*/ 5 h 26"/>
              <a:gd name="T66" fmla="*/ 16 w 26"/>
              <a:gd name="T67" fmla="*/ 6 h 26"/>
              <a:gd name="T68" fmla="*/ 16 w 26"/>
              <a:gd name="T69" fmla="*/ 6 h 26"/>
              <a:gd name="T70" fmla="*/ 16 w 26"/>
              <a:gd name="T71" fmla="*/ 9 h 26"/>
              <a:gd name="T72" fmla="*/ 16 w 26"/>
              <a:gd name="T73" fmla="*/ 26 h 26"/>
              <a:gd name="T74" fmla="*/ 11 w 26"/>
              <a:gd name="T75" fmla="*/ 26 h 26"/>
              <a:gd name="T76" fmla="*/ 11 w 26"/>
              <a:gd name="T77" fmla="*/ 9 h 26"/>
              <a:gd name="T78" fmla="*/ 11 w 26"/>
              <a:gd name="T79" fmla="*/ 9 h 26"/>
              <a:gd name="T80" fmla="*/ 10 w 26"/>
              <a:gd name="T81" fmla="*/ 6 h 26"/>
              <a:gd name="T82" fmla="*/ 10 w 26"/>
              <a:gd name="T83" fmla="*/ 6 h 26"/>
              <a:gd name="T84" fmla="*/ 8 w 26"/>
              <a:gd name="T85" fmla="*/ 5 h 26"/>
              <a:gd name="T86" fmla="*/ 8 w 26"/>
              <a:gd name="T87" fmla="*/ 5 h 26"/>
              <a:gd name="T88" fmla="*/ 6 w 26"/>
              <a:gd name="T89" fmla="*/ 6 h 26"/>
              <a:gd name="T90" fmla="*/ 6 w 26"/>
              <a:gd name="T91" fmla="*/ 6 h 26"/>
              <a:gd name="T92" fmla="*/ 5 w 26"/>
              <a:gd name="T93" fmla="*/ 9 h 26"/>
              <a:gd name="T94" fmla="*/ 5 w 26"/>
              <a:gd name="T95" fmla="*/ 26 h 26"/>
              <a:gd name="T96" fmla="*/ 0 w 26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6" y="3"/>
                </a:lnTo>
                <a:lnTo>
                  <a:pt x="6" y="3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5" y="3"/>
                </a:lnTo>
                <a:lnTo>
                  <a:pt x="15" y="3"/>
                </a:lnTo>
                <a:lnTo>
                  <a:pt x="17" y="1"/>
                </a:lnTo>
                <a:lnTo>
                  <a:pt x="17" y="1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1"/>
                </a:lnTo>
                <a:lnTo>
                  <a:pt x="23" y="1"/>
                </a:lnTo>
                <a:lnTo>
                  <a:pt x="25" y="4"/>
                </a:lnTo>
                <a:lnTo>
                  <a:pt x="25" y="4"/>
                </a:lnTo>
                <a:lnTo>
                  <a:pt x="26" y="6"/>
                </a:lnTo>
                <a:lnTo>
                  <a:pt x="26" y="26"/>
                </a:lnTo>
                <a:lnTo>
                  <a:pt x="21" y="26"/>
                </a:lnTo>
                <a:lnTo>
                  <a:pt x="21" y="9"/>
                </a:lnTo>
                <a:lnTo>
                  <a:pt x="21" y="9"/>
                </a:lnTo>
                <a:lnTo>
                  <a:pt x="20" y="6"/>
                </a:lnTo>
                <a:lnTo>
                  <a:pt x="20" y="6"/>
                </a:lnTo>
                <a:lnTo>
                  <a:pt x="18" y="5"/>
                </a:lnTo>
                <a:lnTo>
                  <a:pt x="18" y="5"/>
                </a:lnTo>
                <a:lnTo>
                  <a:pt x="16" y="6"/>
                </a:lnTo>
                <a:lnTo>
                  <a:pt x="16" y="6"/>
                </a:lnTo>
                <a:lnTo>
                  <a:pt x="16" y="9"/>
                </a:lnTo>
                <a:lnTo>
                  <a:pt x="16" y="26"/>
                </a:lnTo>
                <a:lnTo>
                  <a:pt x="11" y="26"/>
                </a:lnTo>
                <a:lnTo>
                  <a:pt x="11" y="9"/>
                </a:lnTo>
                <a:lnTo>
                  <a:pt x="11" y="9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07" name="Freeform 1534">
            <a:extLst>
              <a:ext uri="{FF2B5EF4-FFF2-40B4-BE49-F238E27FC236}">
                <a16:creationId xmlns:a16="http://schemas.microsoft.com/office/drawing/2014/main" id="{E8253592-4C6D-48EE-8EFD-ABE3399F47F4}"/>
              </a:ext>
            </a:extLst>
          </p:cNvPr>
          <p:cNvSpPr>
            <a:spLocks noEditPoints="1"/>
          </p:cNvSpPr>
          <p:nvPr/>
        </p:nvSpPr>
        <p:spPr bwMode="auto">
          <a:xfrm>
            <a:off x="5006418" y="6224771"/>
            <a:ext cx="31750" cy="55563"/>
          </a:xfrm>
          <a:custGeom>
            <a:avLst/>
            <a:gdLst>
              <a:gd name="T0" fmla="*/ 0 w 20"/>
              <a:gd name="T1" fmla="*/ 35 h 35"/>
              <a:gd name="T2" fmla="*/ 8 w 20"/>
              <a:gd name="T3" fmla="*/ 0 h 35"/>
              <a:gd name="T4" fmla="*/ 13 w 20"/>
              <a:gd name="T5" fmla="*/ 0 h 35"/>
              <a:gd name="T6" fmla="*/ 20 w 20"/>
              <a:gd name="T7" fmla="*/ 35 h 35"/>
              <a:gd name="T8" fmla="*/ 15 w 20"/>
              <a:gd name="T9" fmla="*/ 35 h 35"/>
              <a:gd name="T10" fmla="*/ 14 w 20"/>
              <a:gd name="T11" fmla="*/ 27 h 35"/>
              <a:gd name="T12" fmla="*/ 6 w 20"/>
              <a:gd name="T13" fmla="*/ 27 h 35"/>
              <a:gd name="T14" fmla="*/ 5 w 20"/>
              <a:gd name="T15" fmla="*/ 35 h 35"/>
              <a:gd name="T16" fmla="*/ 0 w 20"/>
              <a:gd name="T17" fmla="*/ 35 h 35"/>
              <a:gd name="T18" fmla="*/ 13 w 20"/>
              <a:gd name="T19" fmla="*/ 22 h 35"/>
              <a:gd name="T20" fmla="*/ 10 w 20"/>
              <a:gd name="T21" fmla="*/ 10 h 35"/>
              <a:gd name="T22" fmla="*/ 10 w 20"/>
              <a:gd name="T23" fmla="*/ 10 h 35"/>
              <a:gd name="T24" fmla="*/ 8 w 20"/>
              <a:gd name="T25" fmla="*/ 22 h 35"/>
              <a:gd name="T26" fmla="*/ 13 w 20"/>
              <a:gd name="T27" fmla="*/ 2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5">
                <a:moveTo>
                  <a:pt x="0" y="35"/>
                </a:moveTo>
                <a:lnTo>
                  <a:pt x="8" y="0"/>
                </a:lnTo>
                <a:lnTo>
                  <a:pt x="13" y="0"/>
                </a:lnTo>
                <a:lnTo>
                  <a:pt x="20" y="35"/>
                </a:lnTo>
                <a:lnTo>
                  <a:pt x="15" y="35"/>
                </a:lnTo>
                <a:lnTo>
                  <a:pt x="14" y="27"/>
                </a:lnTo>
                <a:lnTo>
                  <a:pt x="6" y="27"/>
                </a:lnTo>
                <a:lnTo>
                  <a:pt x="5" y="35"/>
                </a:lnTo>
                <a:lnTo>
                  <a:pt x="0" y="35"/>
                </a:lnTo>
                <a:close/>
                <a:moveTo>
                  <a:pt x="13" y="22"/>
                </a:moveTo>
                <a:lnTo>
                  <a:pt x="10" y="10"/>
                </a:lnTo>
                <a:lnTo>
                  <a:pt x="10" y="10"/>
                </a:lnTo>
                <a:lnTo>
                  <a:pt x="8" y="22"/>
                </a:lnTo>
                <a:lnTo>
                  <a:pt x="13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08" name="Freeform 1535">
            <a:extLst>
              <a:ext uri="{FF2B5EF4-FFF2-40B4-BE49-F238E27FC236}">
                <a16:creationId xmlns:a16="http://schemas.microsoft.com/office/drawing/2014/main" id="{6B82343E-D69C-405B-BE78-16ADE277D1B2}"/>
              </a:ext>
            </a:extLst>
          </p:cNvPr>
          <p:cNvSpPr>
            <a:spLocks/>
          </p:cNvSpPr>
          <p:nvPr/>
        </p:nvSpPr>
        <p:spPr bwMode="auto">
          <a:xfrm>
            <a:off x="5042931" y="6240646"/>
            <a:ext cx="39688" cy="39688"/>
          </a:xfrm>
          <a:custGeom>
            <a:avLst/>
            <a:gdLst>
              <a:gd name="T0" fmla="*/ 0 w 25"/>
              <a:gd name="T1" fmla="*/ 25 h 25"/>
              <a:gd name="T2" fmla="*/ 0 w 25"/>
              <a:gd name="T3" fmla="*/ 0 h 25"/>
              <a:gd name="T4" fmla="*/ 5 w 25"/>
              <a:gd name="T5" fmla="*/ 0 h 25"/>
              <a:gd name="T6" fmla="*/ 5 w 25"/>
              <a:gd name="T7" fmla="*/ 2 h 25"/>
              <a:gd name="T8" fmla="*/ 5 w 25"/>
              <a:gd name="T9" fmla="*/ 2 h 25"/>
              <a:gd name="T10" fmla="*/ 5 w 25"/>
              <a:gd name="T11" fmla="*/ 2 h 25"/>
              <a:gd name="T12" fmla="*/ 7 w 25"/>
              <a:gd name="T13" fmla="*/ 0 h 25"/>
              <a:gd name="T14" fmla="*/ 7 w 25"/>
              <a:gd name="T15" fmla="*/ 0 h 25"/>
              <a:gd name="T16" fmla="*/ 10 w 25"/>
              <a:gd name="T17" fmla="*/ 0 h 25"/>
              <a:gd name="T18" fmla="*/ 10 w 25"/>
              <a:gd name="T19" fmla="*/ 0 h 25"/>
              <a:gd name="T20" fmla="*/ 12 w 25"/>
              <a:gd name="T21" fmla="*/ 0 h 25"/>
              <a:gd name="T22" fmla="*/ 12 w 25"/>
              <a:gd name="T23" fmla="*/ 0 h 25"/>
              <a:gd name="T24" fmla="*/ 13 w 25"/>
              <a:gd name="T25" fmla="*/ 2 h 25"/>
              <a:gd name="T26" fmla="*/ 13 w 25"/>
              <a:gd name="T27" fmla="*/ 2 h 25"/>
              <a:gd name="T28" fmla="*/ 16 w 25"/>
              <a:gd name="T29" fmla="*/ 0 h 25"/>
              <a:gd name="T30" fmla="*/ 16 w 25"/>
              <a:gd name="T31" fmla="*/ 0 h 25"/>
              <a:gd name="T32" fmla="*/ 20 w 25"/>
              <a:gd name="T33" fmla="*/ 0 h 25"/>
              <a:gd name="T34" fmla="*/ 20 w 25"/>
              <a:gd name="T35" fmla="*/ 0 h 25"/>
              <a:gd name="T36" fmla="*/ 21 w 25"/>
              <a:gd name="T37" fmla="*/ 0 h 25"/>
              <a:gd name="T38" fmla="*/ 21 w 25"/>
              <a:gd name="T39" fmla="*/ 0 h 25"/>
              <a:gd name="T40" fmla="*/ 24 w 25"/>
              <a:gd name="T41" fmla="*/ 1 h 25"/>
              <a:gd name="T42" fmla="*/ 24 w 25"/>
              <a:gd name="T43" fmla="*/ 1 h 25"/>
              <a:gd name="T44" fmla="*/ 25 w 25"/>
              <a:gd name="T45" fmla="*/ 2 h 25"/>
              <a:gd name="T46" fmla="*/ 25 w 25"/>
              <a:gd name="T47" fmla="*/ 2 h 25"/>
              <a:gd name="T48" fmla="*/ 25 w 25"/>
              <a:gd name="T49" fmla="*/ 6 h 25"/>
              <a:gd name="T50" fmla="*/ 25 w 25"/>
              <a:gd name="T51" fmla="*/ 25 h 25"/>
              <a:gd name="T52" fmla="*/ 20 w 25"/>
              <a:gd name="T53" fmla="*/ 25 h 25"/>
              <a:gd name="T54" fmla="*/ 20 w 25"/>
              <a:gd name="T55" fmla="*/ 7 h 25"/>
              <a:gd name="T56" fmla="*/ 20 w 25"/>
              <a:gd name="T57" fmla="*/ 7 h 25"/>
              <a:gd name="T58" fmla="*/ 20 w 25"/>
              <a:gd name="T59" fmla="*/ 5 h 25"/>
              <a:gd name="T60" fmla="*/ 20 w 25"/>
              <a:gd name="T61" fmla="*/ 5 h 25"/>
              <a:gd name="T62" fmla="*/ 17 w 25"/>
              <a:gd name="T63" fmla="*/ 5 h 25"/>
              <a:gd name="T64" fmla="*/ 17 w 25"/>
              <a:gd name="T65" fmla="*/ 5 h 25"/>
              <a:gd name="T66" fmla="*/ 15 w 25"/>
              <a:gd name="T67" fmla="*/ 5 h 25"/>
              <a:gd name="T68" fmla="*/ 15 w 25"/>
              <a:gd name="T69" fmla="*/ 5 h 25"/>
              <a:gd name="T70" fmla="*/ 15 w 25"/>
              <a:gd name="T71" fmla="*/ 9 h 25"/>
              <a:gd name="T72" fmla="*/ 15 w 25"/>
              <a:gd name="T73" fmla="*/ 25 h 25"/>
              <a:gd name="T74" fmla="*/ 10 w 25"/>
              <a:gd name="T75" fmla="*/ 25 h 25"/>
              <a:gd name="T76" fmla="*/ 10 w 25"/>
              <a:gd name="T77" fmla="*/ 7 h 25"/>
              <a:gd name="T78" fmla="*/ 10 w 25"/>
              <a:gd name="T79" fmla="*/ 7 h 25"/>
              <a:gd name="T80" fmla="*/ 8 w 25"/>
              <a:gd name="T81" fmla="*/ 5 h 25"/>
              <a:gd name="T82" fmla="*/ 8 w 25"/>
              <a:gd name="T83" fmla="*/ 5 h 25"/>
              <a:gd name="T84" fmla="*/ 7 w 25"/>
              <a:gd name="T85" fmla="*/ 5 h 25"/>
              <a:gd name="T86" fmla="*/ 7 w 25"/>
              <a:gd name="T87" fmla="*/ 5 h 25"/>
              <a:gd name="T88" fmla="*/ 5 w 25"/>
              <a:gd name="T89" fmla="*/ 5 h 25"/>
              <a:gd name="T90" fmla="*/ 5 w 25"/>
              <a:gd name="T91" fmla="*/ 5 h 25"/>
              <a:gd name="T92" fmla="*/ 5 w 25"/>
              <a:gd name="T93" fmla="*/ 9 h 25"/>
              <a:gd name="T94" fmla="*/ 5 w 25"/>
              <a:gd name="T95" fmla="*/ 25 h 25"/>
              <a:gd name="T96" fmla="*/ 0 w 25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6" y="0"/>
                </a:lnTo>
                <a:lnTo>
                  <a:pt x="16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4" y="1"/>
                </a:lnTo>
                <a:lnTo>
                  <a:pt x="24" y="1"/>
                </a:lnTo>
                <a:lnTo>
                  <a:pt x="25" y="2"/>
                </a:lnTo>
                <a:lnTo>
                  <a:pt x="25" y="2"/>
                </a:lnTo>
                <a:lnTo>
                  <a:pt x="25" y="6"/>
                </a:lnTo>
                <a:lnTo>
                  <a:pt x="25" y="25"/>
                </a:lnTo>
                <a:lnTo>
                  <a:pt x="20" y="25"/>
                </a:lnTo>
                <a:lnTo>
                  <a:pt x="20" y="7"/>
                </a:lnTo>
                <a:lnTo>
                  <a:pt x="20" y="7"/>
                </a:lnTo>
                <a:lnTo>
                  <a:pt x="20" y="5"/>
                </a:lnTo>
                <a:lnTo>
                  <a:pt x="20" y="5"/>
                </a:lnTo>
                <a:lnTo>
                  <a:pt x="17" y="5"/>
                </a:lnTo>
                <a:lnTo>
                  <a:pt x="17" y="5"/>
                </a:lnTo>
                <a:lnTo>
                  <a:pt x="15" y="5"/>
                </a:lnTo>
                <a:lnTo>
                  <a:pt x="15" y="5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09" name="Freeform 1536">
            <a:extLst>
              <a:ext uri="{FF2B5EF4-FFF2-40B4-BE49-F238E27FC236}">
                <a16:creationId xmlns:a16="http://schemas.microsoft.com/office/drawing/2014/main" id="{043661FD-D6CB-485F-A272-E8E8F1F7F90F}"/>
              </a:ext>
            </a:extLst>
          </p:cNvPr>
          <p:cNvSpPr>
            <a:spLocks noEditPoints="1"/>
          </p:cNvSpPr>
          <p:nvPr/>
        </p:nvSpPr>
        <p:spPr bwMode="auto">
          <a:xfrm>
            <a:off x="5088968" y="6240646"/>
            <a:ext cx="23813" cy="39688"/>
          </a:xfrm>
          <a:custGeom>
            <a:avLst/>
            <a:gdLst>
              <a:gd name="T0" fmla="*/ 15 w 15"/>
              <a:gd name="T1" fmla="*/ 15 h 25"/>
              <a:gd name="T2" fmla="*/ 5 w 15"/>
              <a:gd name="T3" fmla="*/ 15 h 25"/>
              <a:gd name="T4" fmla="*/ 5 w 15"/>
              <a:gd name="T5" fmla="*/ 17 h 25"/>
              <a:gd name="T6" fmla="*/ 5 w 15"/>
              <a:gd name="T7" fmla="*/ 17 h 25"/>
              <a:gd name="T8" fmla="*/ 6 w 15"/>
              <a:gd name="T9" fmla="*/ 20 h 25"/>
              <a:gd name="T10" fmla="*/ 6 w 15"/>
              <a:gd name="T11" fmla="*/ 20 h 25"/>
              <a:gd name="T12" fmla="*/ 7 w 15"/>
              <a:gd name="T13" fmla="*/ 20 h 25"/>
              <a:gd name="T14" fmla="*/ 7 w 15"/>
              <a:gd name="T15" fmla="*/ 20 h 25"/>
              <a:gd name="T16" fmla="*/ 10 w 15"/>
              <a:gd name="T17" fmla="*/ 20 h 25"/>
              <a:gd name="T18" fmla="*/ 10 w 15"/>
              <a:gd name="T19" fmla="*/ 20 h 25"/>
              <a:gd name="T20" fmla="*/ 10 w 15"/>
              <a:gd name="T21" fmla="*/ 17 h 25"/>
              <a:gd name="T22" fmla="*/ 15 w 15"/>
              <a:gd name="T23" fmla="*/ 17 h 25"/>
              <a:gd name="T24" fmla="*/ 15 w 15"/>
              <a:gd name="T25" fmla="*/ 17 h 25"/>
              <a:gd name="T26" fmla="*/ 15 w 15"/>
              <a:gd name="T27" fmla="*/ 21 h 25"/>
              <a:gd name="T28" fmla="*/ 13 w 15"/>
              <a:gd name="T29" fmla="*/ 24 h 25"/>
              <a:gd name="T30" fmla="*/ 13 w 15"/>
              <a:gd name="T31" fmla="*/ 24 h 25"/>
              <a:gd name="T32" fmla="*/ 11 w 15"/>
              <a:gd name="T33" fmla="*/ 25 h 25"/>
              <a:gd name="T34" fmla="*/ 11 w 15"/>
              <a:gd name="T35" fmla="*/ 25 h 25"/>
              <a:gd name="T36" fmla="*/ 7 w 15"/>
              <a:gd name="T37" fmla="*/ 25 h 25"/>
              <a:gd name="T38" fmla="*/ 7 w 15"/>
              <a:gd name="T39" fmla="*/ 25 h 25"/>
              <a:gd name="T40" fmla="*/ 3 w 15"/>
              <a:gd name="T41" fmla="*/ 25 h 25"/>
              <a:gd name="T42" fmla="*/ 3 w 15"/>
              <a:gd name="T43" fmla="*/ 25 h 25"/>
              <a:gd name="T44" fmla="*/ 1 w 15"/>
              <a:gd name="T45" fmla="*/ 22 h 25"/>
              <a:gd name="T46" fmla="*/ 1 w 15"/>
              <a:gd name="T47" fmla="*/ 22 h 25"/>
              <a:gd name="T48" fmla="*/ 0 w 15"/>
              <a:gd name="T49" fmla="*/ 20 h 25"/>
              <a:gd name="T50" fmla="*/ 0 w 15"/>
              <a:gd name="T51" fmla="*/ 20 h 25"/>
              <a:gd name="T52" fmla="*/ 0 w 15"/>
              <a:gd name="T53" fmla="*/ 16 h 25"/>
              <a:gd name="T54" fmla="*/ 0 w 15"/>
              <a:gd name="T55" fmla="*/ 9 h 25"/>
              <a:gd name="T56" fmla="*/ 0 w 15"/>
              <a:gd name="T57" fmla="*/ 9 h 25"/>
              <a:gd name="T58" fmla="*/ 0 w 15"/>
              <a:gd name="T59" fmla="*/ 5 h 25"/>
              <a:gd name="T60" fmla="*/ 0 w 15"/>
              <a:gd name="T61" fmla="*/ 5 h 25"/>
              <a:gd name="T62" fmla="*/ 1 w 15"/>
              <a:gd name="T63" fmla="*/ 4 h 25"/>
              <a:gd name="T64" fmla="*/ 1 w 15"/>
              <a:gd name="T65" fmla="*/ 4 h 25"/>
              <a:gd name="T66" fmla="*/ 3 w 15"/>
              <a:gd name="T67" fmla="*/ 0 h 25"/>
              <a:gd name="T68" fmla="*/ 3 w 15"/>
              <a:gd name="T69" fmla="*/ 0 h 25"/>
              <a:gd name="T70" fmla="*/ 7 w 15"/>
              <a:gd name="T71" fmla="*/ 0 h 25"/>
              <a:gd name="T72" fmla="*/ 7 w 15"/>
              <a:gd name="T73" fmla="*/ 0 h 25"/>
              <a:gd name="T74" fmla="*/ 11 w 15"/>
              <a:gd name="T75" fmla="*/ 0 h 25"/>
              <a:gd name="T76" fmla="*/ 11 w 15"/>
              <a:gd name="T77" fmla="*/ 0 h 25"/>
              <a:gd name="T78" fmla="*/ 13 w 15"/>
              <a:gd name="T79" fmla="*/ 1 h 25"/>
              <a:gd name="T80" fmla="*/ 13 w 15"/>
              <a:gd name="T81" fmla="*/ 1 h 25"/>
              <a:gd name="T82" fmla="*/ 15 w 15"/>
              <a:gd name="T83" fmla="*/ 5 h 25"/>
              <a:gd name="T84" fmla="*/ 15 w 15"/>
              <a:gd name="T85" fmla="*/ 7 h 25"/>
              <a:gd name="T86" fmla="*/ 15 w 15"/>
              <a:gd name="T87" fmla="*/ 15 h 25"/>
              <a:gd name="T88" fmla="*/ 5 w 15"/>
              <a:gd name="T89" fmla="*/ 10 h 25"/>
              <a:gd name="T90" fmla="*/ 10 w 15"/>
              <a:gd name="T91" fmla="*/ 10 h 25"/>
              <a:gd name="T92" fmla="*/ 10 w 15"/>
              <a:gd name="T93" fmla="*/ 7 h 25"/>
              <a:gd name="T94" fmla="*/ 10 w 15"/>
              <a:gd name="T95" fmla="*/ 7 h 25"/>
              <a:gd name="T96" fmla="*/ 10 w 15"/>
              <a:gd name="T97" fmla="*/ 5 h 25"/>
              <a:gd name="T98" fmla="*/ 10 w 15"/>
              <a:gd name="T99" fmla="*/ 5 h 25"/>
              <a:gd name="T100" fmla="*/ 7 w 15"/>
              <a:gd name="T101" fmla="*/ 5 h 25"/>
              <a:gd name="T102" fmla="*/ 7 w 15"/>
              <a:gd name="T103" fmla="*/ 5 h 25"/>
              <a:gd name="T104" fmla="*/ 6 w 15"/>
              <a:gd name="T105" fmla="*/ 5 h 25"/>
              <a:gd name="T106" fmla="*/ 6 w 15"/>
              <a:gd name="T107" fmla="*/ 5 h 25"/>
              <a:gd name="T108" fmla="*/ 5 w 15"/>
              <a:gd name="T109" fmla="*/ 7 h 25"/>
              <a:gd name="T110" fmla="*/ 5 w 15"/>
              <a:gd name="T111" fmla="*/ 1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5">
                <a:moveTo>
                  <a:pt x="15" y="15"/>
                </a:moveTo>
                <a:lnTo>
                  <a:pt x="5" y="15"/>
                </a:lnTo>
                <a:lnTo>
                  <a:pt x="5" y="17"/>
                </a:lnTo>
                <a:lnTo>
                  <a:pt x="5" y="17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5" y="17"/>
                </a:lnTo>
                <a:lnTo>
                  <a:pt x="15" y="17"/>
                </a:lnTo>
                <a:lnTo>
                  <a:pt x="15" y="21"/>
                </a:lnTo>
                <a:lnTo>
                  <a:pt x="13" y="24"/>
                </a:lnTo>
                <a:lnTo>
                  <a:pt x="13" y="24"/>
                </a:lnTo>
                <a:lnTo>
                  <a:pt x="11" y="25"/>
                </a:lnTo>
                <a:lnTo>
                  <a:pt x="11" y="25"/>
                </a:lnTo>
                <a:lnTo>
                  <a:pt x="7" y="25"/>
                </a:lnTo>
                <a:lnTo>
                  <a:pt x="7" y="25"/>
                </a:lnTo>
                <a:lnTo>
                  <a:pt x="3" y="25"/>
                </a:lnTo>
                <a:lnTo>
                  <a:pt x="3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6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3" y="0"/>
                </a:lnTo>
                <a:lnTo>
                  <a:pt x="3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3" y="1"/>
                </a:lnTo>
                <a:lnTo>
                  <a:pt x="13" y="1"/>
                </a:lnTo>
                <a:lnTo>
                  <a:pt x="15" y="5"/>
                </a:lnTo>
                <a:lnTo>
                  <a:pt x="15" y="7"/>
                </a:lnTo>
                <a:lnTo>
                  <a:pt x="15" y="15"/>
                </a:lnTo>
                <a:close/>
                <a:moveTo>
                  <a:pt x="5" y="10"/>
                </a:moveTo>
                <a:lnTo>
                  <a:pt x="10" y="10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10" name="Freeform 1537">
            <a:extLst>
              <a:ext uri="{FF2B5EF4-FFF2-40B4-BE49-F238E27FC236}">
                <a16:creationId xmlns:a16="http://schemas.microsoft.com/office/drawing/2014/main" id="{D1892DCF-70E1-411B-9DC8-EF1E3F818F1B}"/>
              </a:ext>
            </a:extLst>
          </p:cNvPr>
          <p:cNvSpPr>
            <a:spLocks/>
          </p:cNvSpPr>
          <p:nvPr/>
        </p:nvSpPr>
        <p:spPr bwMode="auto">
          <a:xfrm>
            <a:off x="5117543" y="6240646"/>
            <a:ext cx="20638" cy="39688"/>
          </a:xfrm>
          <a:custGeom>
            <a:avLst/>
            <a:gdLst>
              <a:gd name="T0" fmla="*/ 0 w 13"/>
              <a:gd name="T1" fmla="*/ 25 h 25"/>
              <a:gd name="T2" fmla="*/ 0 w 13"/>
              <a:gd name="T3" fmla="*/ 0 h 25"/>
              <a:gd name="T4" fmla="*/ 5 w 13"/>
              <a:gd name="T5" fmla="*/ 0 h 25"/>
              <a:gd name="T6" fmla="*/ 5 w 13"/>
              <a:gd name="T7" fmla="*/ 2 h 25"/>
              <a:gd name="T8" fmla="*/ 5 w 13"/>
              <a:gd name="T9" fmla="*/ 2 h 25"/>
              <a:gd name="T10" fmla="*/ 9 w 13"/>
              <a:gd name="T11" fmla="*/ 0 h 25"/>
              <a:gd name="T12" fmla="*/ 9 w 13"/>
              <a:gd name="T13" fmla="*/ 0 h 25"/>
              <a:gd name="T14" fmla="*/ 13 w 13"/>
              <a:gd name="T15" fmla="*/ 0 h 25"/>
              <a:gd name="T16" fmla="*/ 13 w 13"/>
              <a:gd name="T17" fmla="*/ 5 h 25"/>
              <a:gd name="T18" fmla="*/ 13 w 13"/>
              <a:gd name="T19" fmla="*/ 5 h 25"/>
              <a:gd name="T20" fmla="*/ 12 w 13"/>
              <a:gd name="T21" fmla="*/ 5 h 25"/>
              <a:gd name="T22" fmla="*/ 12 w 13"/>
              <a:gd name="T23" fmla="*/ 5 h 25"/>
              <a:gd name="T24" fmla="*/ 9 w 13"/>
              <a:gd name="T25" fmla="*/ 5 h 25"/>
              <a:gd name="T26" fmla="*/ 9 w 13"/>
              <a:gd name="T27" fmla="*/ 5 h 25"/>
              <a:gd name="T28" fmla="*/ 8 w 13"/>
              <a:gd name="T29" fmla="*/ 6 h 25"/>
              <a:gd name="T30" fmla="*/ 8 w 13"/>
              <a:gd name="T31" fmla="*/ 6 h 25"/>
              <a:gd name="T32" fmla="*/ 7 w 13"/>
              <a:gd name="T33" fmla="*/ 7 h 25"/>
              <a:gd name="T34" fmla="*/ 7 w 13"/>
              <a:gd name="T35" fmla="*/ 7 h 25"/>
              <a:gd name="T36" fmla="*/ 5 w 13"/>
              <a:gd name="T37" fmla="*/ 10 h 25"/>
              <a:gd name="T38" fmla="*/ 5 w 13"/>
              <a:gd name="T39" fmla="*/ 25 h 25"/>
              <a:gd name="T40" fmla="*/ 0 w 13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9" y="0"/>
                </a:lnTo>
                <a:lnTo>
                  <a:pt x="9" y="0"/>
                </a:lnTo>
                <a:lnTo>
                  <a:pt x="13" y="0"/>
                </a:lnTo>
                <a:lnTo>
                  <a:pt x="13" y="5"/>
                </a:lnTo>
                <a:lnTo>
                  <a:pt x="13" y="5"/>
                </a:lnTo>
                <a:lnTo>
                  <a:pt x="12" y="5"/>
                </a:lnTo>
                <a:lnTo>
                  <a:pt x="12" y="5"/>
                </a:lnTo>
                <a:lnTo>
                  <a:pt x="9" y="5"/>
                </a:lnTo>
                <a:lnTo>
                  <a:pt x="9" y="5"/>
                </a:lnTo>
                <a:lnTo>
                  <a:pt x="8" y="6"/>
                </a:lnTo>
                <a:lnTo>
                  <a:pt x="8" y="6"/>
                </a:lnTo>
                <a:lnTo>
                  <a:pt x="7" y="7"/>
                </a:lnTo>
                <a:lnTo>
                  <a:pt x="7" y="7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11" name="Freeform 1538">
            <a:extLst>
              <a:ext uri="{FF2B5EF4-FFF2-40B4-BE49-F238E27FC236}">
                <a16:creationId xmlns:a16="http://schemas.microsoft.com/office/drawing/2014/main" id="{84F5E0BB-4D44-4AAD-BD14-9577D1C32CA3}"/>
              </a:ext>
            </a:extLst>
          </p:cNvPr>
          <p:cNvSpPr>
            <a:spLocks noEditPoints="1"/>
          </p:cNvSpPr>
          <p:nvPr/>
        </p:nvSpPr>
        <p:spPr bwMode="auto">
          <a:xfrm>
            <a:off x="5139768" y="6224771"/>
            <a:ext cx="9525" cy="55563"/>
          </a:xfrm>
          <a:custGeom>
            <a:avLst/>
            <a:gdLst>
              <a:gd name="T0" fmla="*/ 0 w 6"/>
              <a:gd name="T1" fmla="*/ 5 h 35"/>
              <a:gd name="T2" fmla="*/ 0 w 6"/>
              <a:gd name="T3" fmla="*/ 0 h 35"/>
              <a:gd name="T4" fmla="*/ 6 w 6"/>
              <a:gd name="T5" fmla="*/ 0 h 35"/>
              <a:gd name="T6" fmla="*/ 6 w 6"/>
              <a:gd name="T7" fmla="*/ 5 h 35"/>
              <a:gd name="T8" fmla="*/ 0 w 6"/>
              <a:gd name="T9" fmla="*/ 5 h 35"/>
              <a:gd name="T10" fmla="*/ 0 w 6"/>
              <a:gd name="T11" fmla="*/ 35 h 35"/>
              <a:gd name="T12" fmla="*/ 0 w 6"/>
              <a:gd name="T13" fmla="*/ 10 h 35"/>
              <a:gd name="T14" fmla="*/ 6 w 6"/>
              <a:gd name="T15" fmla="*/ 10 h 35"/>
              <a:gd name="T16" fmla="*/ 6 w 6"/>
              <a:gd name="T17" fmla="*/ 35 h 35"/>
              <a:gd name="T18" fmla="*/ 0 w 6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35">
                <a:moveTo>
                  <a:pt x="0" y="5"/>
                </a:moveTo>
                <a:lnTo>
                  <a:pt x="0" y="0"/>
                </a:lnTo>
                <a:lnTo>
                  <a:pt x="6" y="0"/>
                </a:lnTo>
                <a:lnTo>
                  <a:pt x="6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6" y="10"/>
                </a:lnTo>
                <a:lnTo>
                  <a:pt x="6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12" name="Freeform 1539">
            <a:extLst>
              <a:ext uri="{FF2B5EF4-FFF2-40B4-BE49-F238E27FC236}">
                <a16:creationId xmlns:a16="http://schemas.microsoft.com/office/drawing/2014/main" id="{38522642-D245-4F18-A103-AE524702CEF8}"/>
              </a:ext>
            </a:extLst>
          </p:cNvPr>
          <p:cNvSpPr>
            <a:spLocks/>
          </p:cNvSpPr>
          <p:nvPr/>
        </p:nvSpPr>
        <p:spPr bwMode="auto">
          <a:xfrm>
            <a:off x="5155643" y="6240646"/>
            <a:ext cx="23813" cy="39688"/>
          </a:xfrm>
          <a:custGeom>
            <a:avLst/>
            <a:gdLst>
              <a:gd name="T0" fmla="*/ 5 w 15"/>
              <a:gd name="T1" fmla="*/ 17 h 25"/>
              <a:gd name="T2" fmla="*/ 5 w 15"/>
              <a:gd name="T3" fmla="*/ 17 h 25"/>
              <a:gd name="T4" fmla="*/ 6 w 15"/>
              <a:gd name="T5" fmla="*/ 20 h 25"/>
              <a:gd name="T6" fmla="*/ 6 w 15"/>
              <a:gd name="T7" fmla="*/ 20 h 25"/>
              <a:gd name="T8" fmla="*/ 8 w 15"/>
              <a:gd name="T9" fmla="*/ 20 h 25"/>
              <a:gd name="T10" fmla="*/ 8 w 15"/>
              <a:gd name="T11" fmla="*/ 20 h 25"/>
              <a:gd name="T12" fmla="*/ 10 w 15"/>
              <a:gd name="T13" fmla="*/ 20 h 25"/>
              <a:gd name="T14" fmla="*/ 10 w 15"/>
              <a:gd name="T15" fmla="*/ 20 h 25"/>
              <a:gd name="T16" fmla="*/ 10 w 15"/>
              <a:gd name="T17" fmla="*/ 17 h 25"/>
              <a:gd name="T18" fmla="*/ 15 w 15"/>
              <a:gd name="T19" fmla="*/ 17 h 25"/>
              <a:gd name="T20" fmla="*/ 15 w 15"/>
              <a:gd name="T21" fmla="*/ 17 h 25"/>
              <a:gd name="T22" fmla="*/ 15 w 15"/>
              <a:gd name="T23" fmla="*/ 21 h 25"/>
              <a:gd name="T24" fmla="*/ 14 w 15"/>
              <a:gd name="T25" fmla="*/ 24 h 25"/>
              <a:gd name="T26" fmla="*/ 14 w 15"/>
              <a:gd name="T27" fmla="*/ 24 h 25"/>
              <a:gd name="T28" fmla="*/ 12 w 15"/>
              <a:gd name="T29" fmla="*/ 25 h 25"/>
              <a:gd name="T30" fmla="*/ 12 w 15"/>
              <a:gd name="T31" fmla="*/ 25 h 25"/>
              <a:gd name="T32" fmla="*/ 8 w 15"/>
              <a:gd name="T33" fmla="*/ 25 h 25"/>
              <a:gd name="T34" fmla="*/ 8 w 15"/>
              <a:gd name="T35" fmla="*/ 25 h 25"/>
              <a:gd name="T36" fmla="*/ 4 w 15"/>
              <a:gd name="T37" fmla="*/ 25 h 25"/>
              <a:gd name="T38" fmla="*/ 4 w 15"/>
              <a:gd name="T39" fmla="*/ 25 h 25"/>
              <a:gd name="T40" fmla="*/ 1 w 15"/>
              <a:gd name="T41" fmla="*/ 22 h 25"/>
              <a:gd name="T42" fmla="*/ 1 w 15"/>
              <a:gd name="T43" fmla="*/ 22 h 25"/>
              <a:gd name="T44" fmla="*/ 0 w 15"/>
              <a:gd name="T45" fmla="*/ 20 h 25"/>
              <a:gd name="T46" fmla="*/ 0 w 15"/>
              <a:gd name="T47" fmla="*/ 20 h 25"/>
              <a:gd name="T48" fmla="*/ 0 w 15"/>
              <a:gd name="T49" fmla="*/ 16 h 25"/>
              <a:gd name="T50" fmla="*/ 0 w 15"/>
              <a:gd name="T51" fmla="*/ 9 h 25"/>
              <a:gd name="T52" fmla="*/ 0 w 15"/>
              <a:gd name="T53" fmla="*/ 9 h 25"/>
              <a:gd name="T54" fmla="*/ 0 w 15"/>
              <a:gd name="T55" fmla="*/ 5 h 25"/>
              <a:gd name="T56" fmla="*/ 0 w 15"/>
              <a:gd name="T57" fmla="*/ 5 h 25"/>
              <a:gd name="T58" fmla="*/ 1 w 15"/>
              <a:gd name="T59" fmla="*/ 4 h 25"/>
              <a:gd name="T60" fmla="*/ 1 w 15"/>
              <a:gd name="T61" fmla="*/ 4 h 25"/>
              <a:gd name="T62" fmla="*/ 4 w 15"/>
              <a:gd name="T63" fmla="*/ 0 h 25"/>
              <a:gd name="T64" fmla="*/ 4 w 15"/>
              <a:gd name="T65" fmla="*/ 0 h 25"/>
              <a:gd name="T66" fmla="*/ 8 w 15"/>
              <a:gd name="T67" fmla="*/ 0 h 25"/>
              <a:gd name="T68" fmla="*/ 8 w 15"/>
              <a:gd name="T69" fmla="*/ 0 h 25"/>
              <a:gd name="T70" fmla="*/ 12 w 15"/>
              <a:gd name="T71" fmla="*/ 0 h 25"/>
              <a:gd name="T72" fmla="*/ 12 w 15"/>
              <a:gd name="T73" fmla="*/ 0 h 25"/>
              <a:gd name="T74" fmla="*/ 14 w 15"/>
              <a:gd name="T75" fmla="*/ 1 h 25"/>
              <a:gd name="T76" fmla="*/ 14 w 15"/>
              <a:gd name="T77" fmla="*/ 1 h 25"/>
              <a:gd name="T78" fmla="*/ 15 w 15"/>
              <a:gd name="T79" fmla="*/ 5 h 25"/>
              <a:gd name="T80" fmla="*/ 15 w 15"/>
              <a:gd name="T81" fmla="*/ 7 h 25"/>
              <a:gd name="T82" fmla="*/ 10 w 15"/>
              <a:gd name="T83" fmla="*/ 7 h 25"/>
              <a:gd name="T84" fmla="*/ 10 w 15"/>
              <a:gd name="T85" fmla="*/ 7 h 25"/>
              <a:gd name="T86" fmla="*/ 10 w 15"/>
              <a:gd name="T87" fmla="*/ 5 h 25"/>
              <a:gd name="T88" fmla="*/ 10 w 15"/>
              <a:gd name="T89" fmla="*/ 5 h 25"/>
              <a:gd name="T90" fmla="*/ 8 w 15"/>
              <a:gd name="T91" fmla="*/ 5 h 25"/>
              <a:gd name="T92" fmla="*/ 8 w 15"/>
              <a:gd name="T93" fmla="*/ 5 h 25"/>
              <a:gd name="T94" fmla="*/ 6 w 15"/>
              <a:gd name="T95" fmla="*/ 5 h 25"/>
              <a:gd name="T96" fmla="*/ 6 w 15"/>
              <a:gd name="T97" fmla="*/ 5 h 25"/>
              <a:gd name="T98" fmla="*/ 5 w 15"/>
              <a:gd name="T99" fmla="*/ 7 h 25"/>
              <a:gd name="T100" fmla="*/ 5 w 15"/>
              <a:gd name="T101" fmla="*/ 1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" h="25">
                <a:moveTo>
                  <a:pt x="5" y="17"/>
                </a:moveTo>
                <a:lnTo>
                  <a:pt x="5" y="17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5" y="17"/>
                </a:lnTo>
                <a:lnTo>
                  <a:pt x="15" y="17"/>
                </a:lnTo>
                <a:lnTo>
                  <a:pt x="15" y="21"/>
                </a:lnTo>
                <a:lnTo>
                  <a:pt x="14" y="24"/>
                </a:lnTo>
                <a:lnTo>
                  <a:pt x="14" y="24"/>
                </a:lnTo>
                <a:lnTo>
                  <a:pt x="12" y="25"/>
                </a:lnTo>
                <a:lnTo>
                  <a:pt x="12" y="25"/>
                </a:lnTo>
                <a:lnTo>
                  <a:pt x="8" y="25"/>
                </a:lnTo>
                <a:lnTo>
                  <a:pt x="8" y="25"/>
                </a:lnTo>
                <a:lnTo>
                  <a:pt x="4" y="25"/>
                </a:lnTo>
                <a:lnTo>
                  <a:pt x="4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6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5" y="5"/>
                </a:lnTo>
                <a:lnTo>
                  <a:pt x="15" y="7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13" name="Freeform 1540">
            <a:extLst>
              <a:ext uri="{FF2B5EF4-FFF2-40B4-BE49-F238E27FC236}">
                <a16:creationId xmlns:a16="http://schemas.microsoft.com/office/drawing/2014/main" id="{9F6071FC-3520-4B6B-8A24-FE81EC242F9B}"/>
              </a:ext>
            </a:extLst>
          </p:cNvPr>
          <p:cNvSpPr>
            <a:spLocks noEditPoints="1"/>
          </p:cNvSpPr>
          <p:nvPr/>
        </p:nvSpPr>
        <p:spPr bwMode="auto">
          <a:xfrm>
            <a:off x="5185806" y="6224771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14" name="Freeform 1541">
            <a:extLst>
              <a:ext uri="{FF2B5EF4-FFF2-40B4-BE49-F238E27FC236}">
                <a16:creationId xmlns:a16="http://schemas.microsoft.com/office/drawing/2014/main" id="{4CE0AF36-863C-4E14-895E-54DB30CA5691}"/>
              </a:ext>
            </a:extLst>
          </p:cNvPr>
          <p:cNvSpPr>
            <a:spLocks/>
          </p:cNvSpPr>
          <p:nvPr/>
        </p:nvSpPr>
        <p:spPr bwMode="auto">
          <a:xfrm>
            <a:off x="5200093" y="6240646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2 h 25"/>
              <a:gd name="T8" fmla="*/ 10 w 15"/>
              <a:gd name="T9" fmla="*/ 22 h 25"/>
              <a:gd name="T10" fmla="*/ 10 w 15"/>
              <a:gd name="T11" fmla="*/ 22 h 25"/>
              <a:gd name="T12" fmla="*/ 9 w 15"/>
              <a:gd name="T13" fmla="*/ 25 h 25"/>
              <a:gd name="T14" fmla="*/ 9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4 w 15"/>
              <a:gd name="T21" fmla="*/ 25 h 25"/>
              <a:gd name="T22" fmla="*/ 4 w 15"/>
              <a:gd name="T23" fmla="*/ 25 h 25"/>
              <a:gd name="T24" fmla="*/ 1 w 15"/>
              <a:gd name="T25" fmla="*/ 24 h 25"/>
              <a:gd name="T26" fmla="*/ 1 w 15"/>
              <a:gd name="T27" fmla="*/ 24 h 25"/>
              <a:gd name="T28" fmla="*/ 0 w 15"/>
              <a:gd name="T29" fmla="*/ 22 h 25"/>
              <a:gd name="T30" fmla="*/ 0 w 15"/>
              <a:gd name="T31" fmla="*/ 22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7 h 25"/>
              <a:gd name="T40" fmla="*/ 5 w 15"/>
              <a:gd name="T41" fmla="*/ 17 h 25"/>
              <a:gd name="T42" fmla="*/ 6 w 15"/>
              <a:gd name="T43" fmla="*/ 20 h 25"/>
              <a:gd name="T44" fmla="*/ 6 w 15"/>
              <a:gd name="T45" fmla="*/ 20 h 25"/>
              <a:gd name="T46" fmla="*/ 7 w 15"/>
              <a:gd name="T47" fmla="*/ 20 h 25"/>
              <a:gd name="T48" fmla="*/ 7 w 15"/>
              <a:gd name="T49" fmla="*/ 20 h 25"/>
              <a:gd name="T50" fmla="*/ 10 w 15"/>
              <a:gd name="T51" fmla="*/ 20 h 25"/>
              <a:gd name="T52" fmla="*/ 10 w 15"/>
              <a:gd name="T53" fmla="*/ 20 h 25"/>
              <a:gd name="T54" fmla="*/ 10 w 15"/>
              <a:gd name="T55" fmla="*/ 17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9" y="25"/>
                </a:lnTo>
                <a:lnTo>
                  <a:pt x="9" y="25"/>
                </a:lnTo>
                <a:lnTo>
                  <a:pt x="5" y="25"/>
                </a:lnTo>
                <a:lnTo>
                  <a:pt x="5" y="25"/>
                </a:lnTo>
                <a:lnTo>
                  <a:pt x="4" y="25"/>
                </a:lnTo>
                <a:lnTo>
                  <a:pt x="4" y="25"/>
                </a:lnTo>
                <a:lnTo>
                  <a:pt x="1" y="24"/>
                </a:lnTo>
                <a:lnTo>
                  <a:pt x="1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7"/>
                </a:lnTo>
                <a:lnTo>
                  <a:pt x="5" y="17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15" name="Freeform 1542">
            <a:extLst>
              <a:ext uri="{FF2B5EF4-FFF2-40B4-BE49-F238E27FC236}">
                <a16:creationId xmlns:a16="http://schemas.microsoft.com/office/drawing/2014/main" id="{B5440795-23DF-4D16-AFB9-FBE6BF2D1E94}"/>
              </a:ext>
            </a:extLst>
          </p:cNvPr>
          <p:cNvSpPr>
            <a:spLocks/>
          </p:cNvSpPr>
          <p:nvPr/>
        </p:nvSpPr>
        <p:spPr bwMode="auto">
          <a:xfrm>
            <a:off x="5231843" y="6240646"/>
            <a:ext cx="39688" cy="39688"/>
          </a:xfrm>
          <a:custGeom>
            <a:avLst/>
            <a:gdLst>
              <a:gd name="T0" fmla="*/ 0 w 25"/>
              <a:gd name="T1" fmla="*/ 25 h 25"/>
              <a:gd name="T2" fmla="*/ 0 w 25"/>
              <a:gd name="T3" fmla="*/ 0 h 25"/>
              <a:gd name="T4" fmla="*/ 5 w 25"/>
              <a:gd name="T5" fmla="*/ 0 h 25"/>
              <a:gd name="T6" fmla="*/ 5 w 25"/>
              <a:gd name="T7" fmla="*/ 2 h 25"/>
              <a:gd name="T8" fmla="*/ 5 w 25"/>
              <a:gd name="T9" fmla="*/ 2 h 25"/>
              <a:gd name="T10" fmla="*/ 5 w 25"/>
              <a:gd name="T11" fmla="*/ 2 h 25"/>
              <a:gd name="T12" fmla="*/ 6 w 25"/>
              <a:gd name="T13" fmla="*/ 0 h 25"/>
              <a:gd name="T14" fmla="*/ 6 w 25"/>
              <a:gd name="T15" fmla="*/ 0 h 25"/>
              <a:gd name="T16" fmla="*/ 10 w 25"/>
              <a:gd name="T17" fmla="*/ 0 h 25"/>
              <a:gd name="T18" fmla="*/ 10 w 25"/>
              <a:gd name="T19" fmla="*/ 0 h 25"/>
              <a:gd name="T20" fmla="*/ 12 w 25"/>
              <a:gd name="T21" fmla="*/ 0 h 25"/>
              <a:gd name="T22" fmla="*/ 12 w 25"/>
              <a:gd name="T23" fmla="*/ 0 h 25"/>
              <a:gd name="T24" fmla="*/ 14 w 25"/>
              <a:gd name="T25" fmla="*/ 2 h 25"/>
              <a:gd name="T26" fmla="*/ 14 w 25"/>
              <a:gd name="T27" fmla="*/ 2 h 25"/>
              <a:gd name="T28" fmla="*/ 16 w 25"/>
              <a:gd name="T29" fmla="*/ 0 h 25"/>
              <a:gd name="T30" fmla="*/ 16 w 25"/>
              <a:gd name="T31" fmla="*/ 0 h 25"/>
              <a:gd name="T32" fmla="*/ 20 w 25"/>
              <a:gd name="T33" fmla="*/ 0 h 25"/>
              <a:gd name="T34" fmla="*/ 20 w 25"/>
              <a:gd name="T35" fmla="*/ 0 h 25"/>
              <a:gd name="T36" fmla="*/ 21 w 25"/>
              <a:gd name="T37" fmla="*/ 0 h 25"/>
              <a:gd name="T38" fmla="*/ 21 w 25"/>
              <a:gd name="T39" fmla="*/ 0 h 25"/>
              <a:gd name="T40" fmla="*/ 24 w 25"/>
              <a:gd name="T41" fmla="*/ 1 h 25"/>
              <a:gd name="T42" fmla="*/ 24 w 25"/>
              <a:gd name="T43" fmla="*/ 1 h 25"/>
              <a:gd name="T44" fmla="*/ 25 w 25"/>
              <a:gd name="T45" fmla="*/ 2 h 25"/>
              <a:gd name="T46" fmla="*/ 25 w 25"/>
              <a:gd name="T47" fmla="*/ 2 h 25"/>
              <a:gd name="T48" fmla="*/ 25 w 25"/>
              <a:gd name="T49" fmla="*/ 6 h 25"/>
              <a:gd name="T50" fmla="*/ 25 w 25"/>
              <a:gd name="T51" fmla="*/ 25 h 25"/>
              <a:gd name="T52" fmla="*/ 20 w 25"/>
              <a:gd name="T53" fmla="*/ 25 h 25"/>
              <a:gd name="T54" fmla="*/ 20 w 25"/>
              <a:gd name="T55" fmla="*/ 7 h 25"/>
              <a:gd name="T56" fmla="*/ 20 w 25"/>
              <a:gd name="T57" fmla="*/ 7 h 25"/>
              <a:gd name="T58" fmla="*/ 19 w 25"/>
              <a:gd name="T59" fmla="*/ 5 h 25"/>
              <a:gd name="T60" fmla="*/ 19 w 25"/>
              <a:gd name="T61" fmla="*/ 5 h 25"/>
              <a:gd name="T62" fmla="*/ 17 w 25"/>
              <a:gd name="T63" fmla="*/ 5 h 25"/>
              <a:gd name="T64" fmla="*/ 17 w 25"/>
              <a:gd name="T65" fmla="*/ 5 h 25"/>
              <a:gd name="T66" fmla="*/ 15 w 25"/>
              <a:gd name="T67" fmla="*/ 5 h 25"/>
              <a:gd name="T68" fmla="*/ 15 w 25"/>
              <a:gd name="T69" fmla="*/ 5 h 25"/>
              <a:gd name="T70" fmla="*/ 15 w 25"/>
              <a:gd name="T71" fmla="*/ 9 h 25"/>
              <a:gd name="T72" fmla="*/ 15 w 25"/>
              <a:gd name="T73" fmla="*/ 25 h 25"/>
              <a:gd name="T74" fmla="*/ 10 w 25"/>
              <a:gd name="T75" fmla="*/ 25 h 25"/>
              <a:gd name="T76" fmla="*/ 10 w 25"/>
              <a:gd name="T77" fmla="*/ 7 h 25"/>
              <a:gd name="T78" fmla="*/ 10 w 25"/>
              <a:gd name="T79" fmla="*/ 7 h 25"/>
              <a:gd name="T80" fmla="*/ 9 w 25"/>
              <a:gd name="T81" fmla="*/ 5 h 25"/>
              <a:gd name="T82" fmla="*/ 9 w 25"/>
              <a:gd name="T83" fmla="*/ 5 h 25"/>
              <a:gd name="T84" fmla="*/ 7 w 25"/>
              <a:gd name="T85" fmla="*/ 5 h 25"/>
              <a:gd name="T86" fmla="*/ 7 w 25"/>
              <a:gd name="T87" fmla="*/ 5 h 25"/>
              <a:gd name="T88" fmla="*/ 5 w 25"/>
              <a:gd name="T89" fmla="*/ 5 h 25"/>
              <a:gd name="T90" fmla="*/ 5 w 25"/>
              <a:gd name="T91" fmla="*/ 5 h 25"/>
              <a:gd name="T92" fmla="*/ 5 w 25"/>
              <a:gd name="T93" fmla="*/ 9 h 25"/>
              <a:gd name="T94" fmla="*/ 5 w 25"/>
              <a:gd name="T95" fmla="*/ 25 h 25"/>
              <a:gd name="T96" fmla="*/ 0 w 25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0"/>
                </a:lnTo>
                <a:lnTo>
                  <a:pt x="16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4" y="1"/>
                </a:lnTo>
                <a:lnTo>
                  <a:pt x="24" y="1"/>
                </a:lnTo>
                <a:lnTo>
                  <a:pt x="25" y="2"/>
                </a:lnTo>
                <a:lnTo>
                  <a:pt x="25" y="2"/>
                </a:lnTo>
                <a:lnTo>
                  <a:pt x="25" y="6"/>
                </a:lnTo>
                <a:lnTo>
                  <a:pt x="25" y="25"/>
                </a:lnTo>
                <a:lnTo>
                  <a:pt x="20" y="25"/>
                </a:lnTo>
                <a:lnTo>
                  <a:pt x="20" y="7"/>
                </a:lnTo>
                <a:lnTo>
                  <a:pt x="20" y="7"/>
                </a:lnTo>
                <a:lnTo>
                  <a:pt x="19" y="5"/>
                </a:lnTo>
                <a:lnTo>
                  <a:pt x="19" y="5"/>
                </a:lnTo>
                <a:lnTo>
                  <a:pt x="17" y="5"/>
                </a:lnTo>
                <a:lnTo>
                  <a:pt x="17" y="5"/>
                </a:lnTo>
                <a:lnTo>
                  <a:pt x="15" y="5"/>
                </a:lnTo>
                <a:lnTo>
                  <a:pt x="15" y="5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16" name="Freeform 1543">
            <a:extLst>
              <a:ext uri="{FF2B5EF4-FFF2-40B4-BE49-F238E27FC236}">
                <a16:creationId xmlns:a16="http://schemas.microsoft.com/office/drawing/2014/main" id="{1700A7A1-6E49-4955-89AA-AA0CEF466637}"/>
              </a:ext>
            </a:extLst>
          </p:cNvPr>
          <p:cNvSpPr>
            <a:spLocks/>
          </p:cNvSpPr>
          <p:nvPr/>
        </p:nvSpPr>
        <p:spPr bwMode="auto">
          <a:xfrm>
            <a:off x="5449331" y="5712009"/>
            <a:ext cx="26988" cy="57150"/>
          </a:xfrm>
          <a:custGeom>
            <a:avLst/>
            <a:gdLst>
              <a:gd name="T0" fmla="*/ 0 w 17"/>
              <a:gd name="T1" fmla="*/ 9 h 36"/>
              <a:gd name="T2" fmla="*/ 0 w 17"/>
              <a:gd name="T3" fmla="*/ 9 h 36"/>
              <a:gd name="T4" fmla="*/ 1 w 17"/>
              <a:gd name="T5" fmla="*/ 5 h 36"/>
              <a:gd name="T6" fmla="*/ 1 w 17"/>
              <a:gd name="T7" fmla="*/ 5 h 36"/>
              <a:gd name="T8" fmla="*/ 2 w 17"/>
              <a:gd name="T9" fmla="*/ 3 h 36"/>
              <a:gd name="T10" fmla="*/ 2 w 17"/>
              <a:gd name="T11" fmla="*/ 3 h 36"/>
              <a:gd name="T12" fmla="*/ 5 w 17"/>
              <a:gd name="T13" fmla="*/ 0 h 36"/>
              <a:gd name="T14" fmla="*/ 5 w 17"/>
              <a:gd name="T15" fmla="*/ 0 h 36"/>
              <a:gd name="T16" fmla="*/ 8 w 17"/>
              <a:gd name="T17" fmla="*/ 0 h 36"/>
              <a:gd name="T18" fmla="*/ 8 w 17"/>
              <a:gd name="T19" fmla="*/ 0 h 36"/>
              <a:gd name="T20" fmla="*/ 11 w 17"/>
              <a:gd name="T21" fmla="*/ 0 h 36"/>
              <a:gd name="T22" fmla="*/ 11 w 17"/>
              <a:gd name="T23" fmla="*/ 0 h 36"/>
              <a:gd name="T24" fmla="*/ 15 w 17"/>
              <a:gd name="T25" fmla="*/ 3 h 36"/>
              <a:gd name="T26" fmla="*/ 15 w 17"/>
              <a:gd name="T27" fmla="*/ 3 h 36"/>
              <a:gd name="T28" fmla="*/ 16 w 17"/>
              <a:gd name="T29" fmla="*/ 5 h 36"/>
              <a:gd name="T30" fmla="*/ 16 w 17"/>
              <a:gd name="T31" fmla="*/ 5 h 36"/>
              <a:gd name="T32" fmla="*/ 17 w 17"/>
              <a:gd name="T33" fmla="*/ 9 h 36"/>
              <a:gd name="T34" fmla="*/ 17 w 17"/>
              <a:gd name="T35" fmla="*/ 10 h 36"/>
              <a:gd name="T36" fmla="*/ 12 w 17"/>
              <a:gd name="T37" fmla="*/ 10 h 36"/>
              <a:gd name="T38" fmla="*/ 12 w 17"/>
              <a:gd name="T39" fmla="*/ 9 h 36"/>
              <a:gd name="T40" fmla="*/ 12 w 17"/>
              <a:gd name="T41" fmla="*/ 9 h 36"/>
              <a:gd name="T42" fmla="*/ 11 w 17"/>
              <a:gd name="T43" fmla="*/ 6 h 36"/>
              <a:gd name="T44" fmla="*/ 11 w 17"/>
              <a:gd name="T45" fmla="*/ 6 h 36"/>
              <a:gd name="T46" fmla="*/ 8 w 17"/>
              <a:gd name="T47" fmla="*/ 5 h 36"/>
              <a:gd name="T48" fmla="*/ 8 w 17"/>
              <a:gd name="T49" fmla="*/ 5 h 36"/>
              <a:gd name="T50" fmla="*/ 6 w 17"/>
              <a:gd name="T51" fmla="*/ 6 h 36"/>
              <a:gd name="T52" fmla="*/ 6 w 17"/>
              <a:gd name="T53" fmla="*/ 6 h 36"/>
              <a:gd name="T54" fmla="*/ 5 w 17"/>
              <a:gd name="T55" fmla="*/ 9 h 36"/>
              <a:gd name="T56" fmla="*/ 5 w 17"/>
              <a:gd name="T57" fmla="*/ 28 h 36"/>
              <a:gd name="T58" fmla="*/ 5 w 17"/>
              <a:gd name="T59" fmla="*/ 28 h 36"/>
              <a:gd name="T60" fmla="*/ 6 w 17"/>
              <a:gd name="T61" fmla="*/ 30 h 36"/>
              <a:gd name="T62" fmla="*/ 6 w 17"/>
              <a:gd name="T63" fmla="*/ 30 h 36"/>
              <a:gd name="T64" fmla="*/ 8 w 17"/>
              <a:gd name="T65" fmla="*/ 31 h 36"/>
              <a:gd name="T66" fmla="*/ 8 w 17"/>
              <a:gd name="T67" fmla="*/ 31 h 36"/>
              <a:gd name="T68" fmla="*/ 11 w 17"/>
              <a:gd name="T69" fmla="*/ 30 h 36"/>
              <a:gd name="T70" fmla="*/ 11 w 17"/>
              <a:gd name="T71" fmla="*/ 30 h 36"/>
              <a:gd name="T72" fmla="*/ 12 w 17"/>
              <a:gd name="T73" fmla="*/ 28 h 36"/>
              <a:gd name="T74" fmla="*/ 12 w 17"/>
              <a:gd name="T75" fmla="*/ 20 h 36"/>
              <a:gd name="T76" fmla="*/ 7 w 17"/>
              <a:gd name="T77" fmla="*/ 20 h 36"/>
              <a:gd name="T78" fmla="*/ 7 w 17"/>
              <a:gd name="T79" fmla="*/ 16 h 36"/>
              <a:gd name="T80" fmla="*/ 17 w 17"/>
              <a:gd name="T81" fmla="*/ 16 h 36"/>
              <a:gd name="T82" fmla="*/ 17 w 17"/>
              <a:gd name="T83" fmla="*/ 28 h 36"/>
              <a:gd name="T84" fmla="*/ 17 w 17"/>
              <a:gd name="T85" fmla="*/ 28 h 36"/>
              <a:gd name="T86" fmla="*/ 16 w 17"/>
              <a:gd name="T87" fmla="*/ 31 h 36"/>
              <a:gd name="T88" fmla="*/ 16 w 17"/>
              <a:gd name="T89" fmla="*/ 31 h 36"/>
              <a:gd name="T90" fmla="*/ 15 w 17"/>
              <a:gd name="T91" fmla="*/ 34 h 36"/>
              <a:gd name="T92" fmla="*/ 15 w 17"/>
              <a:gd name="T93" fmla="*/ 34 h 36"/>
              <a:gd name="T94" fmla="*/ 11 w 17"/>
              <a:gd name="T95" fmla="*/ 35 h 36"/>
              <a:gd name="T96" fmla="*/ 11 w 17"/>
              <a:gd name="T97" fmla="*/ 35 h 36"/>
              <a:gd name="T98" fmla="*/ 8 w 17"/>
              <a:gd name="T99" fmla="*/ 36 h 36"/>
              <a:gd name="T100" fmla="*/ 8 w 17"/>
              <a:gd name="T101" fmla="*/ 36 h 36"/>
              <a:gd name="T102" fmla="*/ 5 w 17"/>
              <a:gd name="T103" fmla="*/ 35 h 36"/>
              <a:gd name="T104" fmla="*/ 5 w 17"/>
              <a:gd name="T105" fmla="*/ 35 h 36"/>
              <a:gd name="T106" fmla="*/ 2 w 17"/>
              <a:gd name="T107" fmla="*/ 34 h 36"/>
              <a:gd name="T108" fmla="*/ 2 w 17"/>
              <a:gd name="T109" fmla="*/ 34 h 36"/>
              <a:gd name="T110" fmla="*/ 1 w 17"/>
              <a:gd name="T111" fmla="*/ 31 h 36"/>
              <a:gd name="T112" fmla="*/ 1 w 17"/>
              <a:gd name="T113" fmla="*/ 31 h 36"/>
              <a:gd name="T114" fmla="*/ 0 w 17"/>
              <a:gd name="T115" fmla="*/ 28 h 36"/>
              <a:gd name="T116" fmla="*/ 0 w 17"/>
              <a:gd name="T117" fmla="*/ 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" h="36">
                <a:moveTo>
                  <a:pt x="0" y="9"/>
                </a:moveTo>
                <a:lnTo>
                  <a:pt x="0" y="9"/>
                </a:lnTo>
                <a:lnTo>
                  <a:pt x="1" y="5"/>
                </a:lnTo>
                <a:lnTo>
                  <a:pt x="1" y="5"/>
                </a:lnTo>
                <a:lnTo>
                  <a:pt x="2" y="3"/>
                </a:lnTo>
                <a:lnTo>
                  <a:pt x="2" y="3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1" y="0"/>
                </a:lnTo>
                <a:lnTo>
                  <a:pt x="11" y="0"/>
                </a:lnTo>
                <a:lnTo>
                  <a:pt x="15" y="3"/>
                </a:lnTo>
                <a:lnTo>
                  <a:pt x="15" y="3"/>
                </a:lnTo>
                <a:lnTo>
                  <a:pt x="16" y="5"/>
                </a:lnTo>
                <a:lnTo>
                  <a:pt x="16" y="5"/>
                </a:lnTo>
                <a:lnTo>
                  <a:pt x="17" y="9"/>
                </a:lnTo>
                <a:lnTo>
                  <a:pt x="17" y="10"/>
                </a:lnTo>
                <a:lnTo>
                  <a:pt x="12" y="10"/>
                </a:lnTo>
                <a:lnTo>
                  <a:pt x="12" y="9"/>
                </a:lnTo>
                <a:lnTo>
                  <a:pt x="12" y="9"/>
                </a:lnTo>
                <a:lnTo>
                  <a:pt x="11" y="6"/>
                </a:lnTo>
                <a:lnTo>
                  <a:pt x="11" y="6"/>
                </a:lnTo>
                <a:lnTo>
                  <a:pt x="8" y="5"/>
                </a:lnTo>
                <a:lnTo>
                  <a:pt x="8" y="5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28"/>
                </a:lnTo>
                <a:lnTo>
                  <a:pt x="5" y="28"/>
                </a:lnTo>
                <a:lnTo>
                  <a:pt x="6" y="30"/>
                </a:lnTo>
                <a:lnTo>
                  <a:pt x="6" y="30"/>
                </a:lnTo>
                <a:lnTo>
                  <a:pt x="8" y="31"/>
                </a:lnTo>
                <a:lnTo>
                  <a:pt x="8" y="31"/>
                </a:lnTo>
                <a:lnTo>
                  <a:pt x="11" y="30"/>
                </a:lnTo>
                <a:lnTo>
                  <a:pt x="11" y="30"/>
                </a:lnTo>
                <a:lnTo>
                  <a:pt x="12" y="28"/>
                </a:lnTo>
                <a:lnTo>
                  <a:pt x="12" y="20"/>
                </a:lnTo>
                <a:lnTo>
                  <a:pt x="7" y="20"/>
                </a:lnTo>
                <a:lnTo>
                  <a:pt x="7" y="16"/>
                </a:lnTo>
                <a:lnTo>
                  <a:pt x="17" y="16"/>
                </a:lnTo>
                <a:lnTo>
                  <a:pt x="17" y="28"/>
                </a:lnTo>
                <a:lnTo>
                  <a:pt x="17" y="28"/>
                </a:lnTo>
                <a:lnTo>
                  <a:pt x="16" y="31"/>
                </a:lnTo>
                <a:lnTo>
                  <a:pt x="16" y="31"/>
                </a:lnTo>
                <a:lnTo>
                  <a:pt x="15" y="34"/>
                </a:lnTo>
                <a:lnTo>
                  <a:pt x="15" y="34"/>
                </a:lnTo>
                <a:lnTo>
                  <a:pt x="11" y="35"/>
                </a:lnTo>
                <a:lnTo>
                  <a:pt x="11" y="35"/>
                </a:lnTo>
                <a:lnTo>
                  <a:pt x="8" y="36"/>
                </a:lnTo>
                <a:lnTo>
                  <a:pt x="8" y="36"/>
                </a:lnTo>
                <a:lnTo>
                  <a:pt x="5" y="35"/>
                </a:lnTo>
                <a:lnTo>
                  <a:pt x="5" y="35"/>
                </a:lnTo>
                <a:lnTo>
                  <a:pt x="2" y="34"/>
                </a:lnTo>
                <a:lnTo>
                  <a:pt x="2" y="34"/>
                </a:lnTo>
                <a:lnTo>
                  <a:pt x="1" y="31"/>
                </a:lnTo>
                <a:lnTo>
                  <a:pt x="1" y="31"/>
                </a:lnTo>
                <a:lnTo>
                  <a:pt x="0" y="28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17" name="Freeform 1544">
            <a:extLst>
              <a:ext uri="{FF2B5EF4-FFF2-40B4-BE49-F238E27FC236}">
                <a16:creationId xmlns:a16="http://schemas.microsoft.com/office/drawing/2014/main" id="{B4308636-914C-422F-B1B7-E3208A71BB7E}"/>
              </a:ext>
            </a:extLst>
          </p:cNvPr>
          <p:cNvSpPr>
            <a:spLocks noEditPoints="1"/>
          </p:cNvSpPr>
          <p:nvPr/>
        </p:nvSpPr>
        <p:spPr bwMode="auto">
          <a:xfrm>
            <a:off x="5481081" y="5727884"/>
            <a:ext cx="25400" cy="41275"/>
          </a:xfrm>
          <a:custGeom>
            <a:avLst/>
            <a:gdLst>
              <a:gd name="T0" fmla="*/ 11 w 16"/>
              <a:gd name="T1" fmla="*/ 23 h 26"/>
              <a:gd name="T2" fmla="*/ 11 w 16"/>
              <a:gd name="T3" fmla="*/ 23 h 26"/>
              <a:gd name="T4" fmla="*/ 9 w 16"/>
              <a:gd name="T5" fmla="*/ 25 h 26"/>
              <a:gd name="T6" fmla="*/ 6 w 16"/>
              <a:gd name="T7" fmla="*/ 26 h 26"/>
              <a:gd name="T8" fmla="*/ 4 w 16"/>
              <a:gd name="T9" fmla="*/ 26 h 26"/>
              <a:gd name="T10" fmla="*/ 2 w 16"/>
              <a:gd name="T11" fmla="*/ 25 h 26"/>
              <a:gd name="T12" fmla="*/ 1 w 16"/>
              <a:gd name="T13" fmla="*/ 23 h 26"/>
              <a:gd name="T14" fmla="*/ 0 w 16"/>
              <a:gd name="T15" fmla="*/ 19 h 26"/>
              <a:gd name="T16" fmla="*/ 1 w 16"/>
              <a:gd name="T17" fmla="*/ 15 h 26"/>
              <a:gd name="T18" fmla="*/ 2 w 16"/>
              <a:gd name="T19" fmla="*/ 13 h 26"/>
              <a:gd name="T20" fmla="*/ 5 w 16"/>
              <a:gd name="T21" fmla="*/ 11 h 26"/>
              <a:gd name="T22" fmla="*/ 9 w 16"/>
              <a:gd name="T23" fmla="*/ 11 h 26"/>
              <a:gd name="T24" fmla="*/ 9 w 16"/>
              <a:gd name="T25" fmla="*/ 11 h 26"/>
              <a:gd name="T26" fmla="*/ 10 w 16"/>
              <a:gd name="T27" fmla="*/ 11 h 26"/>
              <a:gd name="T28" fmla="*/ 10 w 16"/>
              <a:gd name="T29" fmla="*/ 11 h 26"/>
              <a:gd name="T30" fmla="*/ 11 w 16"/>
              <a:gd name="T31" fmla="*/ 9 h 26"/>
              <a:gd name="T32" fmla="*/ 10 w 16"/>
              <a:gd name="T33" fmla="*/ 6 h 26"/>
              <a:gd name="T34" fmla="*/ 9 w 16"/>
              <a:gd name="T35" fmla="*/ 5 h 26"/>
              <a:gd name="T36" fmla="*/ 6 w 16"/>
              <a:gd name="T37" fmla="*/ 6 h 26"/>
              <a:gd name="T38" fmla="*/ 6 w 16"/>
              <a:gd name="T39" fmla="*/ 8 h 26"/>
              <a:gd name="T40" fmla="*/ 1 w 16"/>
              <a:gd name="T41" fmla="*/ 8 h 26"/>
              <a:gd name="T42" fmla="*/ 2 w 16"/>
              <a:gd name="T43" fmla="*/ 3 h 26"/>
              <a:gd name="T44" fmla="*/ 5 w 16"/>
              <a:gd name="T45" fmla="*/ 0 h 26"/>
              <a:gd name="T46" fmla="*/ 9 w 16"/>
              <a:gd name="T47" fmla="*/ 0 h 26"/>
              <a:gd name="T48" fmla="*/ 11 w 16"/>
              <a:gd name="T49" fmla="*/ 0 h 26"/>
              <a:gd name="T50" fmla="*/ 14 w 16"/>
              <a:gd name="T51" fmla="*/ 3 h 26"/>
              <a:gd name="T52" fmla="*/ 15 w 16"/>
              <a:gd name="T53" fmla="*/ 5 h 26"/>
              <a:gd name="T54" fmla="*/ 16 w 16"/>
              <a:gd name="T55" fmla="*/ 8 h 26"/>
              <a:gd name="T56" fmla="*/ 11 w 16"/>
              <a:gd name="T57" fmla="*/ 26 h 26"/>
              <a:gd name="T58" fmla="*/ 11 w 16"/>
              <a:gd name="T59" fmla="*/ 15 h 26"/>
              <a:gd name="T60" fmla="*/ 10 w 16"/>
              <a:gd name="T61" fmla="*/ 15 h 26"/>
              <a:gd name="T62" fmla="*/ 6 w 16"/>
              <a:gd name="T63" fmla="*/ 15 h 26"/>
              <a:gd name="T64" fmla="*/ 6 w 16"/>
              <a:gd name="T65" fmla="*/ 19 h 26"/>
              <a:gd name="T66" fmla="*/ 6 w 16"/>
              <a:gd name="T67" fmla="*/ 20 h 26"/>
              <a:gd name="T68" fmla="*/ 9 w 16"/>
              <a:gd name="T69" fmla="*/ 21 h 26"/>
              <a:gd name="T70" fmla="*/ 10 w 16"/>
              <a:gd name="T71" fmla="*/ 21 h 26"/>
              <a:gd name="T72" fmla="*/ 11 w 16"/>
              <a:gd name="T73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" h="26">
                <a:moveTo>
                  <a:pt x="11" y="26"/>
                </a:moveTo>
                <a:lnTo>
                  <a:pt x="11" y="23"/>
                </a:lnTo>
                <a:lnTo>
                  <a:pt x="11" y="23"/>
                </a:lnTo>
                <a:lnTo>
                  <a:pt x="11" y="23"/>
                </a:lnTo>
                <a:lnTo>
                  <a:pt x="9" y="25"/>
                </a:lnTo>
                <a:lnTo>
                  <a:pt x="9" y="25"/>
                </a:lnTo>
                <a:lnTo>
                  <a:pt x="6" y="26"/>
                </a:lnTo>
                <a:lnTo>
                  <a:pt x="6" y="26"/>
                </a:lnTo>
                <a:lnTo>
                  <a:pt x="4" y="26"/>
                </a:lnTo>
                <a:lnTo>
                  <a:pt x="4" y="26"/>
                </a:lnTo>
                <a:lnTo>
                  <a:pt x="2" y="25"/>
                </a:lnTo>
                <a:lnTo>
                  <a:pt x="2" y="25"/>
                </a:lnTo>
                <a:lnTo>
                  <a:pt x="1" y="23"/>
                </a:lnTo>
                <a:lnTo>
                  <a:pt x="1" y="23"/>
                </a:lnTo>
                <a:lnTo>
                  <a:pt x="0" y="19"/>
                </a:lnTo>
                <a:lnTo>
                  <a:pt x="0" y="19"/>
                </a:lnTo>
                <a:lnTo>
                  <a:pt x="1" y="15"/>
                </a:lnTo>
                <a:lnTo>
                  <a:pt x="1" y="15"/>
                </a:lnTo>
                <a:lnTo>
                  <a:pt x="2" y="13"/>
                </a:lnTo>
                <a:lnTo>
                  <a:pt x="2" y="13"/>
                </a:lnTo>
                <a:lnTo>
                  <a:pt x="5" y="11"/>
                </a:lnTo>
                <a:lnTo>
                  <a:pt x="5" y="11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10" y="11"/>
                </a:lnTo>
                <a:lnTo>
                  <a:pt x="10" y="11"/>
                </a:lnTo>
                <a:lnTo>
                  <a:pt x="10" y="11"/>
                </a:lnTo>
                <a:lnTo>
                  <a:pt x="10" y="11"/>
                </a:lnTo>
                <a:lnTo>
                  <a:pt x="11" y="11"/>
                </a:lnTo>
                <a:lnTo>
                  <a:pt x="11" y="9"/>
                </a:lnTo>
                <a:lnTo>
                  <a:pt x="11" y="9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6" y="6"/>
                </a:lnTo>
                <a:lnTo>
                  <a:pt x="6" y="6"/>
                </a:lnTo>
                <a:lnTo>
                  <a:pt x="6" y="8"/>
                </a:lnTo>
                <a:lnTo>
                  <a:pt x="1" y="8"/>
                </a:lnTo>
                <a:lnTo>
                  <a:pt x="1" y="8"/>
                </a:lnTo>
                <a:lnTo>
                  <a:pt x="1" y="5"/>
                </a:lnTo>
                <a:lnTo>
                  <a:pt x="2" y="3"/>
                </a:lnTo>
                <a:lnTo>
                  <a:pt x="2" y="3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4" y="3"/>
                </a:lnTo>
                <a:lnTo>
                  <a:pt x="14" y="3"/>
                </a:lnTo>
                <a:lnTo>
                  <a:pt x="15" y="5"/>
                </a:lnTo>
                <a:lnTo>
                  <a:pt x="15" y="5"/>
                </a:lnTo>
                <a:lnTo>
                  <a:pt x="16" y="8"/>
                </a:lnTo>
                <a:lnTo>
                  <a:pt x="16" y="26"/>
                </a:lnTo>
                <a:lnTo>
                  <a:pt x="11" y="26"/>
                </a:lnTo>
                <a:close/>
                <a:moveTo>
                  <a:pt x="11" y="15"/>
                </a:moveTo>
                <a:lnTo>
                  <a:pt x="11" y="15"/>
                </a:lnTo>
                <a:lnTo>
                  <a:pt x="10" y="15"/>
                </a:lnTo>
                <a:lnTo>
                  <a:pt x="10" y="15"/>
                </a:lnTo>
                <a:lnTo>
                  <a:pt x="6" y="15"/>
                </a:lnTo>
                <a:lnTo>
                  <a:pt x="6" y="15"/>
                </a:lnTo>
                <a:lnTo>
                  <a:pt x="6" y="16"/>
                </a:lnTo>
                <a:lnTo>
                  <a:pt x="6" y="19"/>
                </a:lnTo>
                <a:lnTo>
                  <a:pt x="6" y="19"/>
                </a:lnTo>
                <a:lnTo>
                  <a:pt x="6" y="20"/>
                </a:lnTo>
                <a:lnTo>
                  <a:pt x="6" y="20"/>
                </a:lnTo>
                <a:lnTo>
                  <a:pt x="9" y="21"/>
                </a:lnTo>
                <a:lnTo>
                  <a:pt x="9" y="21"/>
                </a:lnTo>
                <a:lnTo>
                  <a:pt x="10" y="21"/>
                </a:lnTo>
                <a:lnTo>
                  <a:pt x="10" y="21"/>
                </a:lnTo>
                <a:lnTo>
                  <a:pt x="11" y="19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18" name="Freeform 1545">
            <a:extLst>
              <a:ext uri="{FF2B5EF4-FFF2-40B4-BE49-F238E27FC236}">
                <a16:creationId xmlns:a16="http://schemas.microsoft.com/office/drawing/2014/main" id="{47BE9886-88C2-4A24-8C86-637C158D7251}"/>
              </a:ext>
            </a:extLst>
          </p:cNvPr>
          <p:cNvSpPr>
            <a:spLocks noEditPoints="1"/>
          </p:cNvSpPr>
          <p:nvPr/>
        </p:nvSpPr>
        <p:spPr bwMode="auto">
          <a:xfrm>
            <a:off x="5512831" y="5712009"/>
            <a:ext cx="23813" cy="57150"/>
          </a:xfrm>
          <a:custGeom>
            <a:avLst/>
            <a:gdLst>
              <a:gd name="T0" fmla="*/ 10 w 15"/>
              <a:gd name="T1" fmla="*/ 36 h 36"/>
              <a:gd name="T2" fmla="*/ 10 w 15"/>
              <a:gd name="T3" fmla="*/ 34 h 36"/>
              <a:gd name="T4" fmla="*/ 10 w 15"/>
              <a:gd name="T5" fmla="*/ 34 h 36"/>
              <a:gd name="T6" fmla="*/ 9 w 15"/>
              <a:gd name="T7" fmla="*/ 35 h 36"/>
              <a:gd name="T8" fmla="*/ 9 w 15"/>
              <a:gd name="T9" fmla="*/ 35 h 36"/>
              <a:gd name="T10" fmla="*/ 9 w 15"/>
              <a:gd name="T11" fmla="*/ 35 h 36"/>
              <a:gd name="T12" fmla="*/ 9 w 15"/>
              <a:gd name="T13" fmla="*/ 35 h 36"/>
              <a:gd name="T14" fmla="*/ 7 w 15"/>
              <a:gd name="T15" fmla="*/ 36 h 36"/>
              <a:gd name="T16" fmla="*/ 7 w 15"/>
              <a:gd name="T17" fmla="*/ 36 h 36"/>
              <a:gd name="T18" fmla="*/ 5 w 15"/>
              <a:gd name="T19" fmla="*/ 36 h 36"/>
              <a:gd name="T20" fmla="*/ 5 w 15"/>
              <a:gd name="T21" fmla="*/ 36 h 36"/>
              <a:gd name="T22" fmla="*/ 2 w 15"/>
              <a:gd name="T23" fmla="*/ 35 h 36"/>
              <a:gd name="T24" fmla="*/ 1 w 15"/>
              <a:gd name="T25" fmla="*/ 34 h 36"/>
              <a:gd name="T26" fmla="*/ 1 w 15"/>
              <a:gd name="T27" fmla="*/ 34 h 36"/>
              <a:gd name="T28" fmla="*/ 0 w 15"/>
              <a:gd name="T29" fmla="*/ 31 h 36"/>
              <a:gd name="T30" fmla="*/ 0 w 15"/>
              <a:gd name="T31" fmla="*/ 31 h 36"/>
              <a:gd name="T32" fmla="*/ 0 w 15"/>
              <a:gd name="T33" fmla="*/ 29 h 36"/>
              <a:gd name="T34" fmla="*/ 0 w 15"/>
              <a:gd name="T35" fmla="*/ 19 h 36"/>
              <a:gd name="T36" fmla="*/ 0 w 15"/>
              <a:gd name="T37" fmla="*/ 19 h 36"/>
              <a:gd name="T38" fmla="*/ 0 w 15"/>
              <a:gd name="T39" fmla="*/ 15 h 36"/>
              <a:gd name="T40" fmla="*/ 0 w 15"/>
              <a:gd name="T41" fmla="*/ 15 h 36"/>
              <a:gd name="T42" fmla="*/ 1 w 15"/>
              <a:gd name="T43" fmla="*/ 13 h 36"/>
              <a:gd name="T44" fmla="*/ 2 w 15"/>
              <a:gd name="T45" fmla="*/ 11 h 36"/>
              <a:gd name="T46" fmla="*/ 2 w 15"/>
              <a:gd name="T47" fmla="*/ 11 h 36"/>
              <a:gd name="T48" fmla="*/ 5 w 15"/>
              <a:gd name="T49" fmla="*/ 10 h 36"/>
              <a:gd name="T50" fmla="*/ 5 w 15"/>
              <a:gd name="T51" fmla="*/ 10 h 36"/>
              <a:gd name="T52" fmla="*/ 7 w 15"/>
              <a:gd name="T53" fmla="*/ 11 h 36"/>
              <a:gd name="T54" fmla="*/ 7 w 15"/>
              <a:gd name="T55" fmla="*/ 11 h 36"/>
              <a:gd name="T56" fmla="*/ 10 w 15"/>
              <a:gd name="T57" fmla="*/ 13 h 36"/>
              <a:gd name="T58" fmla="*/ 10 w 15"/>
              <a:gd name="T59" fmla="*/ 13 h 36"/>
              <a:gd name="T60" fmla="*/ 10 w 15"/>
              <a:gd name="T61" fmla="*/ 0 h 36"/>
              <a:gd name="T62" fmla="*/ 15 w 15"/>
              <a:gd name="T63" fmla="*/ 0 h 36"/>
              <a:gd name="T64" fmla="*/ 15 w 15"/>
              <a:gd name="T65" fmla="*/ 36 h 36"/>
              <a:gd name="T66" fmla="*/ 10 w 15"/>
              <a:gd name="T67" fmla="*/ 36 h 36"/>
              <a:gd name="T68" fmla="*/ 5 w 15"/>
              <a:gd name="T69" fmla="*/ 28 h 36"/>
              <a:gd name="T70" fmla="*/ 5 w 15"/>
              <a:gd name="T71" fmla="*/ 28 h 36"/>
              <a:gd name="T72" fmla="*/ 6 w 15"/>
              <a:gd name="T73" fmla="*/ 30 h 36"/>
              <a:gd name="T74" fmla="*/ 6 w 15"/>
              <a:gd name="T75" fmla="*/ 30 h 36"/>
              <a:gd name="T76" fmla="*/ 7 w 15"/>
              <a:gd name="T77" fmla="*/ 31 h 36"/>
              <a:gd name="T78" fmla="*/ 7 w 15"/>
              <a:gd name="T79" fmla="*/ 31 h 36"/>
              <a:gd name="T80" fmla="*/ 10 w 15"/>
              <a:gd name="T81" fmla="*/ 30 h 36"/>
              <a:gd name="T82" fmla="*/ 10 w 15"/>
              <a:gd name="T83" fmla="*/ 30 h 36"/>
              <a:gd name="T84" fmla="*/ 10 w 15"/>
              <a:gd name="T85" fmla="*/ 28 h 36"/>
              <a:gd name="T86" fmla="*/ 10 w 15"/>
              <a:gd name="T87" fmla="*/ 18 h 36"/>
              <a:gd name="T88" fmla="*/ 10 w 15"/>
              <a:gd name="T89" fmla="*/ 18 h 36"/>
              <a:gd name="T90" fmla="*/ 9 w 15"/>
              <a:gd name="T91" fmla="*/ 16 h 36"/>
              <a:gd name="T92" fmla="*/ 9 w 15"/>
              <a:gd name="T93" fmla="*/ 16 h 36"/>
              <a:gd name="T94" fmla="*/ 7 w 15"/>
              <a:gd name="T95" fmla="*/ 15 h 36"/>
              <a:gd name="T96" fmla="*/ 7 w 15"/>
              <a:gd name="T97" fmla="*/ 15 h 36"/>
              <a:gd name="T98" fmla="*/ 5 w 15"/>
              <a:gd name="T99" fmla="*/ 16 h 36"/>
              <a:gd name="T100" fmla="*/ 5 w 15"/>
              <a:gd name="T101" fmla="*/ 16 h 36"/>
              <a:gd name="T102" fmla="*/ 5 w 15"/>
              <a:gd name="T103" fmla="*/ 19 h 36"/>
              <a:gd name="T104" fmla="*/ 5 w 15"/>
              <a:gd name="T105" fmla="*/ 2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" h="36">
                <a:moveTo>
                  <a:pt x="10" y="36"/>
                </a:moveTo>
                <a:lnTo>
                  <a:pt x="10" y="34"/>
                </a:lnTo>
                <a:lnTo>
                  <a:pt x="10" y="34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7" y="36"/>
                </a:lnTo>
                <a:lnTo>
                  <a:pt x="7" y="36"/>
                </a:lnTo>
                <a:lnTo>
                  <a:pt x="5" y="36"/>
                </a:lnTo>
                <a:lnTo>
                  <a:pt x="5" y="36"/>
                </a:lnTo>
                <a:lnTo>
                  <a:pt x="2" y="35"/>
                </a:lnTo>
                <a:lnTo>
                  <a:pt x="1" y="34"/>
                </a:lnTo>
                <a:lnTo>
                  <a:pt x="1" y="34"/>
                </a:lnTo>
                <a:lnTo>
                  <a:pt x="0" y="31"/>
                </a:lnTo>
                <a:lnTo>
                  <a:pt x="0" y="31"/>
                </a:lnTo>
                <a:lnTo>
                  <a:pt x="0" y="29"/>
                </a:lnTo>
                <a:lnTo>
                  <a:pt x="0" y="19"/>
                </a:lnTo>
                <a:lnTo>
                  <a:pt x="0" y="19"/>
                </a:lnTo>
                <a:lnTo>
                  <a:pt x="0" y="15"/>
                </a:lnTo>
                <a:lnTo>
                  <a:pt x="0" y="15"/>
                </a:lnTo>
                <a:lnTo>
                  <a:pt x="1" y="13"/>
                </a:lnTo>
                <a:lnTo>
                  <a:pt x="2" y="11"/>
                </a:lnTo>
                <a:lnTo>
                  <a:pt x="2" y="11"/>
                </a:lnTo>
                <a:lnTo>
                  <a:pt x="5" y="10"/>
                </a:lnTo>
                <a:lnTo>
                  <a:pt x="5" y="10"/>
                </a:lnTo>
                <a:lnTo>
                  <a:pt x="7" y="11"/>
                </a:lnTo>
                <a:lnTo>
                  <a:pt x="7" y="11"/>
                </a:lnTo>
                <a:lnTo>
                  <a:pt x="10" y="13"/>
                </a:lnTo>
                <a:lnTo>
                  <a:pt x="10" y="13"/>
                </a:lnTo>
                <a:lnTo>
                  <a:pt x="10" y="0"/>
                </a:lnTo>
                <a:lnTo>
                  <a:pt x="15" y="0"/>
                </a:lnTo>
                <a:lnTo>
                  <a:pt x="15" y="36"/>
                </a:lnTo>
                <a:lnTo>
                  <a:pt x="10" y="36"/>
                </a:lnTo>
                <a:close/>
                <a:moveTo>
                  <a:pt x="5" y="28"/>
                </a:moveTo>
                <a:lnTo>
                  <a:pt x="5" y="28"/>
                </a:lnTo>
                <a:lnTo>
                  <a:pt x="6" y="30"/>
                </a:lnTo>
                <a:lnTo>
                  <a:pt x="6" y="30"/>
                </a:lnTo>
                <a:lnTo>
                  <a:pt x="7" y="31"/>
                </a:lnTo>
                <a:lnTo>
                  <a:pt x="7" y="31"/>
                </a:lnTo>
                <a:lnTo>
                  <a:pt x="10" y="30"/>
                </a:lnTo>
                <a:lnTo>
                  <a:pt x="10" y="30"/>
                </a:lnTo>
                <a:lnTo>
                  <a:pt x="10" y="28"/>
                </a:lnTo>
                <a:lnTo>
                  <a:pt x="10" y="18"/>
                </a:lnTo>
                <a:lnTo>
                  <a:pt x="10" y="18"/>
                </a:lnTo>
                <a:lnTo>
                  <a:pt x="9" y="16"/>
                </a:lnTo>
                <a:lnTo>
                  <a:pt x="9" y="16"/>
                </a:lnTo>
                <a:lnTo>
                  <a:pt x="7" y="15"/>
                </a:lnTo>
                <a:lnTo>
                  <a:pt x="7" y="15"/>
                </a:lnTo>
                <a:lnTo>
                  <a:pt x="5" y="16"/>
                </a:lnTo>
                <a:lnTo>
                  <a:pt x="5" y="16"/>
                </a:lnTo>
                <a:lnTo>
                  <a:pt x="5" y="19"/>
                </a:lnTo>
                <a:lnTo>
                  <a:pt x="5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19" name="Freeform 1546">
            <a:extLst>
              <a:ext uri="{FF2B5EF4-FFF2-40B4-BE49-F238E27FC236}">
                <a16:creationId xmlns:a16="http://schemas.microsoft.com/office/drawing/2014/main" id="{1E6B8ACD-56C0-447C-B3CF-4A2FE5CA769D}"/>
              </a:ext>
            </a:extLst>
          </p:cNvPr>
          <p:cNvSpPr>
            <a:spLocks noEditPoints="1"/>
          </p:cNvSpPr>
          <p:nvPr/>
        </p:nvSpPr>
        <p:spPr bwMode="auto">
          <a:xfrm>
            <a:off x="5542993" y="5727884"/>
            <a:ext cx="23813" cy="41275"/>
          </a:xfrm>
          <a:custGeom>
            <a:avLst/>
            <a:gdLst>
              <a:gd name="T0" fmla="*/ 0 w 15"/>
              <a:gd name="T1" fmla="*/ 9 h 26"/>
              <a:gd name="T2" fmla="*/ 0 w 15"/>
              <a:gd name="T3" fmla="*/ 9 h 26"/>
              <a:gd name="T4" fmla="*/ 0 w 15"/>
              <a:gd name="T5" fmla="*/ 6 h 26"/>
              <a:gd name="T6" fmla="*/ 0 w 15"/>
              <a:gd name="T7" fmla="*/ 6 h 26"/>
              <a:gd name="T8" fmla="*/ 1 w 15"/>
              <a:gd name="T9" fmla="*/ 4 h 26"/>
              <a:gd name="T10" fmla="*/ 1 w 15"/>
              <a:gd name="T11" fmla="*/ 4 h 26"/>
              <a:gd name="T12" fmla="*/ 3 w 15"/>
              <a:gd name="T13" fmla="*/ 1 h 26"/>
              <a:gd name="T14" fmla="*/ 3 w 15"/>
              <a:gd name="T15" fmla="*/ 1 h 26"/>
              <a:gd name="T16" fmla="*/ 7 w 15"/>
              <a:gd name="T17" fmla="*/ 0 h 26"/>
              <a:gd name="T18" fmla="*/ 7 w 15"/>
              <a:gd name="T19" fmla="*/ 0 h 26"/>
              <a:gd name="T20" fmla="*/ 11 w 15"/>
              <a:gd name="T21" fmla="*/ 1 h 26"/>
              <a:gd name="T22" fmla="*/ 11 w 15"/>
              <a:gd name="T23" fmla="*/ 1 h 26"/>
              <a:gd name="T24" fmla="*/ 15 w 15"/>
              <a:gd name="T25" fmla="*/ 4 h 26"/>
              <a:gd name="T26" fmla="*/ 15 w 15"/>
              <a:gd name="T27" fmla="*/ 4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9 h 26"/>
              <a:gd name="T34" fmla="*/ 15 w 15"/>
              <a:gd name="T35" fmla="*/ 18 h 26"/>
              <a:gd name="T36" fmla="*/ 15 w 15"/>
              <a:gd name="T37" fmla="*/ 18 h 26"/>
              <a:gd name="T38" fmla="*/ 15 w 15"/>
              <a:gd name="T39" fmla="*/ 20 h 26"/>
              <a:gd name="T40" fmla="*/ 15 w 15"/>
              <a:gd name="T41" fmla="*/ 20 h 26"/>
              <a:gd name="T42" fmla="*/ 15 w 15"/>
              <a:gd name="T43" fmla="*/ 23 h 26"/>
              <a:gd name="T44" fmla="*/ 15 w 15"/>
              <a:gd name="T45" fmla="*/ 23 h 26"/>
              <a:gd name="T46" fmla="*/ 11 w 15"/>
              <a:gd name="T47" fmla="*/ 25 h 26"/>
              <a:gd name="T48" fmla="*/ 11 w 15"/>
              <a:gd name="T49" fmla="*/ 25 h 26"/>
              <a:gd name="T50" fmla="*/ 7 w 15"/>
              <a:gd name="T51" fmla="*/ 26 h 26"/>
              <a:gd name="T52" fmla="*/ 7 w 15"/>
              <a:gd name="T53" fmla="*/ 26 h 26"/>
              <a:gd name="T54" fmla="*/ 3 w 15"/>
              <a:gd name="T55" fmla="*/ 25 h 26"/>
              <a:gd name="T56" fmla="*/ 3 w 15"/>
              <a:gd name="T57" fmla="*/ 25 h 26"/>
              <a:gd name="T58" fmla="*/ 1 w 15"/>
              <a:gd name="T59" fmla="*/ 23 h 26"/>
              <a:gd name="T60" fmla="*/ 1 w 15"/>
              <a:gd name="T61" fmla="*/ 23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8 h 26"/>
              <a:gd name="T68" fmla="*/ 0 w 15"/>
              <a:gd name="T69" fmla="*/ 9 h 26"/>
              <a:gd name="T70" fmla="*/ 5 w 15"/>
              <a:gd name="T71" fmla="*/ 18 h 26"/>
              <a:gd name="T72" fmla="*/ 5 w 15"/>
              <a:gd name="T73" fmla="*/ 18 h 26"/>
              <a:gd name="T74" fmla="*/ 6 w 15"/>
              <a:gd name="T75" fmla="*/ 20 h 26"/>
              <a:gd name="T76" fmla="*/ 6 w 15"/>
              <a:gd name="T77" fmla="*/ 20 h 26"/>
              <a:gd name="T78" fmla="*/ 7 w 15"/>
              <a:gd name="T79" fmla="*/ 21 h 26"/>
              <a:gd name="T80" fmla="*/ 7 w 15"/>
              <a:gd name="T81" fmla="*/ 21 h 26"/>
              <a:gd name="T82" fmla="*/ 10 w 15"/>
              <a:gd name="T83" fmla="*/ 20 h 26"/>
              <a:gd name="T84" fmla="*/ 10 w 15"/>
              <a:gd name="T85" fmla="*/ 20 h 26"/>
              <a:gd name="T86" fmla="*/ 10 w 15"/>
              <a:gd name="T87" fmla="*/ 18 h 26"/>
              <a:gd name="T88" fmla="*/ 10 w 15"/>
              <a:gd name="T89" fmla="*/ 8 h 26"/>
              <a:gd name="T90" fmla="*/ 10 w 15"/>
              <a:gd name="T91" fmla="*/ 8 h 26"/>
              <a:gd name="T92" fmla="*/ 10 w 15"/>
              <a:gd name="T93" fmla="*/ 6 h 26"/>
              <a:gd name="T94" fmla="*/ 10 w 15"/>
              <a:gd name="T95" fmla="*/ 6 h 26"/>
              <a:gd name="T96" fmla="*/ 7 w 15"/>
              <a:gd name="T97" fmla="*/ 5 h 26"/>
              <a:gd name="T98" fmla="*/ 7 w 15"/>
              <a:gd name="T99" fmla="*/ 5 h 26"/>
              <a:gd name="T100" fmla="*/ 6 w 15"/>
              <a:gd name="T101" fmla="*/ 6 h 26"/>
              <a:gd name="T102" fmla="*/ 6 w 15"/>
              <a:gd name="T103" fmla="*/ 6 h 26"/>
              <a:gd name="T104" fmla="*/ 5 w 15"/>
              <a:gd name="T105" fmla="*/ 8 h 26"/>
              <a:gd name="T106" fmla="*/ 5 w 15"/>
              <a:gd name="T107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3" y="1"/>
                </a:lnTo>
                <a:lnTo>
                  <a:pt x="3" y="1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18"/>
                </a:lnTo>
                <a:lnTo>
                  <a:pt x="15" y="18"/>
                </a:lnTo>
                <a:lnTo>
                  <a:pt x="15" y="20"/>
                </a:lnTo>
                <a:lnTo>
                  <a:pt x="15" y="20"/>
                </a:lnTo>
                <a:lnTo>
                  <a:pt x="15" y="23"/>
                </a:lnTo>
                <a:lnTo>
                  <a:pt x="15" y="23"/>
                </a:lnTo>
                <a:lnTo>
                  <a:pt x="11" y="25"/>
                </a:lnTo>
                <a:lnTo>
                  <a:pt x="11" y="25"/>
                </a:lnTo>
                <a:lnTo>
                  <a:pt x="7" y="26"/>
                </a:lnTo>
                <a:lnTo>
                  <a:pt x="7" y="26"/>
                </a:lnTo>
                <a:lnTo>
                  <a:pt x="3" y="25"/>
                </a:lnTo>
                <a:lnTo>
                  <a:pt x="3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close/>
                <a:moveTo>
                  <a:pt x="5" y="18"/>
                </a:move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1"/>
                </a:lnTo>
                <a:lnTo>
                  <a:pt x="7" y="21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20" name="Freeform 1547">
            <a:extLst>
              <a:ext uri="{FF2B5EF4-FFF2-40B4-BE49-F238E27FC236}">
                <a16:creationId xmlns:a16="http://schemas.microsoft.com/office/drawing/2014/main" id="{5F233321-A82C-420A-A976-7E5973C293A2}"/>
              </a:ext>
            </a:extLst>
          </p:cNvPr>
          <p:cNvSpPr>
            <a:spLocks/>
          </p:cNvSpPr>
          <p:nvPr/>
        </p:nvSpPr>
        <p:spPr bwMode="auto">
          <a:xfrm>
            <a:off x="5573156" y="5712009"/>
            <a:ext cx="11113" cy="57150"/>
          </a:xfrm>
          <a:custGeom>
            <a:avLst/>
            <a:gdLst>
              <a:gd name="T0" fmla="*/ 0 w 7"/>
              <a:gd name="T1" fmla="*/ 0 h 36"/>
              <a:gd name="T2" fmla="*/ 5 w 7"/>
              <a:gd name="T3" fmla="*/ 0 h 36"/>
              <a:gd name="T4" fmla="*/ 5 w 7"/>
              <a:gd name="T5" fmla="*/ 29 h 36"/>
              <a:gd name="T6" fmla="*/ 5 w 7"/>
              <a:gd name="T7" fmla="*/ 29 h 36"/>
              <a:gd name="T8" fmla="*/ 6 w 7"/>
              <a:gd name="T9" fmla="*/ 30 h 36"/>
              <a:gd name="T10" fmla="*/ 6 w 7"/>
              <a:gd name="T11" fmla="*/ 30 h 36"/>
              <a:gd name="T12" fmla="*/ 7 w 7"/>
              <a:gd name="T13" fmla="*/ 31 h 36"/>
              <a:gd name="T14" fmla="*/ 7 w 7"/>
              <a:gd name="T15" fmla="*/ 36 h 36"/>
              <a:gd name="T16" fmla="*/ 7 w 7"/>
              <a:gd name="T17" fmla="*/ 36 h 36"/>
              <a:gd name="T18" fmla="*/ 5 w 7"/>
              <a:gd name="T19" fmla="*/ 36 h 36"/>
              <a:gd name="T20" fmla="*/ 5 w 7"/>
              <a:gd name="T21" fmla="*/ 36 h 36"/>
              <a:gd name="T22" fmla="*/ 2 w 7"/>
              <a:gd name="T23" fmla="*/ 35 h 36"/>
              <a:gd name="T24" fmla="*/ 2 w 7"/>
              <a:gd name="T25" fmla="*/ 35 h 36"/>
              <a:gd name="T26" fmla="*/ 0 w 7"/>
              <a:gd name="T27" fmla="*/ 33 h 36"/>
              <a:gd name="T28" fmla="*/ 0 w 7"/>
              <a:gd name="T29" fmla="*/ 33 h 36"/>
              <a:gd name="T30" fmla="*/ 0 w 7"/>
              <a:gd name="T31" fmla="*/ 29 h 36"/>
              <a:gd name="T32" fmla="*/ 0 w 7"/>
              <a:gd name="T33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36">
                <a:moveTo>
                  <a:pt x="0" y="0"/>
                </a:moveTo>
                <a:lnTo>
                  <a:pt x="5" y="0"/>
                </a:lnTo>
                <a:lnTo>
                  <a:pt x="5" y="29"/>
                </a:lnTo>
                <a:lnTo>
                  <a:pt x="5" y="29"/>
                </a:lnTo>
                <a:lnTo>
                  <a:pt x="6" y="30"/>
                </a:lnTo>
                <a:lnTo>
                  <a:pt x="6" y="30"/>
                </a:lnTo>
                <a:lnTo>
                  <a:pt x="7" y="31"/>
                </a:lnTo>
                <a:lnTo>
                  <a:pt x="7" y="36"/>
                </a:lnTo>
                <a:lnTo>
                  <a:pt x="7" y="36"/>
                </a:lnTo>
                <a:lnTo>
                  <a:pt x="5" y="36"/>
                </a:lnTo>
                <a:lnTo>
                  <a:pt x="5" y="36"/>
                </a:lnTo>
                <a:lnTo>
                  <a:pt x="2" y="35"/>
                </a:lnTo>
                <a:lnTo>
                  <a:pt x="2" y="35"/>
                </a:lnTo>
                <a:lnTo>
                  <a:pt x="0" y="33"/>
                </a:lnTo>
                <a:lnTo>
                  <a:pt x="0" y="3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21" name="Freeform 1548">
            <a:extLst>
              <a:ext uri="{FF2B5EF4-FFF2-40B4-BE49-F238E27FC236}">
                <a16:creationId xmlns:a16="http://schemas.microsoft.com/office/drawing/2014/main" id="{F4E2629B-3579-4DEE-92B9-E66F1EA14C4A}"/>
              </a:ext>
            </a:extLst>
          </p:cNvPr>
          <p:cNvSpPr>
            <a:spLocks noEditPoints="1"/>
          </p:cNvSpPr>
          <p:nvPr/>
        </p:nvSpPr>
        <p:spPr bwMode="auto">
          <a:xfrm>
            <a:off x="5589031" y="5712009"/>
            <a:ext cx="7938" cy="57150"/>
          </a:xfrm>
          <a:custGeom>
            <a:avLst/>
            <a:gdLst>
              <a:gd name="T0" fmla="*/ 0 w 5"/>
              <a:gd name="T1" fmla="*/ 5 h 36"/>
              <a:gd name="T2" fmla="*/ 0 w 5"/>
              <a:gd name="T3" fmla="*/ 0 h 36"/>
              <a:gd name="T4" fmla="*/ 5 w 5"/>
              <a:gd name="T5" fmla="*/ 0 h 36"/>
              <a:gd name="T6" fmla="*/ 5 w 5"/>
              <a:gd name="T7" fmla="*/ 5 h 36"/>
              <a:gd name="T8" fmla="*/ 0 w 5"/>
              <a:gd name="T9" fmla="*/ 5 h 36"/>
              <a:gd name="T10" fmla="*/ 0 w 5"/>
              <a:gd name="T11" fmla="*/ 36 h 36"/>
              <a:gd name="T12" fmla="*/ 0 w 5"/>
              <a:gd name="T13" fmla="*/ 10 h 36"/>
              <a:gd name="T14" fmla="*/ 5 w 5"/>
              <a:gd name="T15" fmla="*/ 10 h 36"/>
              <a:gd name="T16" fmla="*/ 5 w 5"/>
              <a:gd name="T17" fmla="*/ 36 h 36"/>
              <a:gd name="T18" fmla="*/ 0 w 5"/>
              <a:gd name="T1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6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6"/>
                </a:moveTo>
                <a:lnTo>
                  <a:pt x="0" y="10"/>
                </a:lnTo>
                <a:lnTo>
                  <a:pt x="5" y="10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22" name="Freeform 1549">
            <a:extLst>
              <a:ext uri="{FF2B5EF4-FFF2-40B4-BE49-F238E27FC236}">
                <a16:creationId xmlns:a16="http://schemas.microsoft.com/office/drawing/2014/main" id="{4324A8A6-918D-4DB8-ABA5-6A2F454ABA4F}"/>
              </a:ext>
            </a:extLst>
          </p:cNvPr>
          <p:cNvSpPr>
            <a:spLocks/>
          </p:cNvSpPr>
          <p:nvPr/>
        </p:nvSpPr>
        <p:spPr bwMode="auto">
          <a:xfrm>
            <a:off x="5601731" y="5727884"/>
            <a:ext cx="23813" cy="41275"/>
          </a:xfrm>
          <a:custGeom>
            <a:avLst/>
            <a:gdLst>
              <a:gd name="T0" fmla="*/ 0 w 15"/>
              <a:gd name="T1" fmla="*/ 26 h 26"/>
              <a:gd name="T2" fmla="*/ 0 w 15"/>
              <a:gd name="T3" fmla="*/ 0 h 26"/>
              <a:gd name="T4" fmla="*/ 5 w 15"/>
              <a:gd name="T5" fmla="*/ 0 h 26"/>
              <a:gd name="T6" fmla="*/ 5 w 15"/>
              <a:gd name="T7" fmla="*/ 3 h 26"/>
              <a:gd name="T8" fmla="*/ 5 w 15"/>
              <a:gd name="T9" fmla="*/ 3 h 26"/>
              <a:gd name="T10" fmla="*/ 5 w 15"/>
              <a:gd name="T11" fmla="*/ 3 h 26"/>
              <a:gd name="T12" fmla="*/ 8 w 15"/>
              <a:gd name="T13" fmla="*/ 1 h 26"/>
              <a:gd name="T14" fmla="*/ 8 w 15"/>
              <a:gd name="T15" fmla="*/ 1 h 26"/>
              <a:gd name="T16" fmla="*/ 10 w 15"/>
              <a:gd name="T17" fmla="*/ 0 h 26"/>
              <a:gd name="T18" fmla="*/ 10 w 15"/>
              <a:gd name="T19" fmla="*/ 0 h 26"/>
              <a:gd name="T20" fmla="*/ 13 w 15"/>
              <a:gd name="T21" fmla="*/ 0 h 26"/>
              <a:gd name="T22" fmla="*/ 13 w 15"/>
              <a:gd name="T23" fmla="*/ 0 h 26"/>
              <a:gd name="T24" fmla="*/ 14 w 15"/>
              <a:gd name="T25" fmla="*/ 1 h 26"/>
              <a:gd name="T26" fmla="*/ 14 w 15"/>
              <a:gd name="T27" fmla="*/ 1 h 26"/>
              <a:gd name="T28" fmla="*/ 15 w 15"/>
              <a:gd name="T29" fmla="*/ 4 h 26"/>
              <a:gd name="T30" fmla="*/ 15 w 15"/>
              <a:gd name="T31" fmla="*/ 4 h 26"/>
              <a:gd name="T32" fmla="*/ 15 w 15"/>
              <a:gd name="T33" fmla="*/ 6 h 26"/>
              <a:gd name="T34" fmla="*/ 15 w 15"/>
              <a:gd name="T35" fmla="*/ 26 h 26"/>
              <a:gd name="T36" fmla="*/ 10 w 15"/>
              <a:gd name="T37" fmla="*/ 26 h 26"/>
              <a:gd name="T38" fmla="*/ 10 w 15"/>
              <a:gd name="T39" fmla="*/ 9 h 26"/>
              <a:gd name="T40" fmla="*/ 10 w 15"/>
              <a:gd name="T41" fmla="*/ 9 h 26"/>
              <a:gd name="T42" fmla="*/ 10 w 15"/>
              <a:gd name="T43" fmla="*/ 6 h 26"/>
              <a:gd name="T44" fmla="*/ 10 w 15"/>
              <a:gd name="T45" fmla="*/ 6 h 26"/>
              <a:gd name="T46" fmla="*/ 8 w 15"/>
              <a:gd name="T47" fmla="*/ 5 h 26"/>
              <a:gd name="T48" fmla="*/ 8 w 15"/>
              <a:gd name="T49" fmla="*/ 5 h 26"/>
              <a:gd name="T50" fmla="*/ 7 w 15"/>
              <a:gd name="T51" fmla="*/ 6 h 26"/>
              <a:gd name="T52" fmla="*/ 7 w 15"/>
              <a:gd name="T53" fmla="*/ 6 h 26"/>
              <a:gd name="T54" fmla="*/ 5 w 15"/>
              <a:gd name="T55" fmla="*/ 9 h 26"/>
              <a:gd name="T56" fmla="*/ 5 w 15"/>
              <a:gd name="T57" fmla="*/ 26 h 26"/>
              <a:gd name="T58" fmla="*/ 0 w 15"/>
              <a:gd name="T5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8" y="1"/>
                </a:lnTo>
                <a:lnTo>
                  <a:pt x="8" y="1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4" y="1"/>
                </a:lnTo>
                <a:lnTo>
                  <a:pt x="14" y="1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23" name="Freeform 1550">
            <a:extLst>
              <a:ext uri="{FF2B5EF4-FFF2-40B4-BE49-F238E27FC236}">
                <a16:creationId xmlns:a16="http://schemas.microsoft.com/office/drawing/2014/main" id="{7BEEAC0C-B6AA-4510-9F35-417DAD65AEAC}"/>
              </a:ext>
            </a:extLst>
          </p:cNvPr>
          <p:cNvSpPr>
            <a:spLocks noEditPoints="1"/>
          </p:cNvSpPr>
          <p:nvPr/>
        </p:nvSpPr>
        <p:spPr bwMode="auto">
          <a:xfrm>
            <a:off x="5633481" y="5712009"/>
            <a:ext cx="7938" cy="57150"/>
          </a:xfrm>
          <a:custGeom>
            <a:avLst/>
            <a:gdLst>
              <a:gd name="T0" fmla="*/ 0 w 5"/>
              <a:gd name="T1" fmla="*/ 5 h 36"/>
              <a:gd name="T2" fmla="*/ 0 w 5"/>
              <a:gd name="T3" fmla="*/ 0 h 36"/>
              <a:gd name="T4" fmla="*/ 5 w 5"/>
              <a:gd name="T5" fmla="*/ 0 h 36"/>
              <a:gd name="T6" fmla="*/ 5 w 5"/>
              <a:gd name="T7" fmla="*/ 5 h 36"/>
              <a:gd name="T8" fmla="*/ 0 w 5"/>
              <a:gd name="T9" fmla="*/ 5 h 36"/>
              <a:gd name="T10" fmla="*/ 0 w 5"/>
              <a:gd name="T11" fmla="*/ 36 h 36"/>
              <a:gd name="T12" fmla="*/ 0 w 5"/>
              <a:gd name="T13" fmla="*/ 10 h 36"/>
              <a:gd name="T14" fmla="*/ 5 w 5"/>
              <a:gd name="T15" fmla="*/ 10 h 36"/>
              <a:gd name="T16" fmla="*/ 5 w 5"/>
              <a:gd name="T17" fmla="*/ 36 h 36"/>
              <a:gd name="T18" fmla="*/ 0 w 5"/>
              <a:gd name="T1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6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6"/>
                </a:moveTo>
                <a:lnTo>
                  <a:pt x="0" y="10"/>
                </a:lnTo>
                <a:lnTo>
                  <a:pt x="5" y="10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24" name="Freeform 1551">
            <a:extLst>
              <a:ext uri="{FF2B5EF4-FFF2-40B4-BE49-F238E27FC236}">
                <a16:creationId xmlns:a16="http://schemas.microsoft.com/office/drawing/2014/main" id="{FEFE584A-1EC1-4A94-BFF3-E19BFB836962}"/>
              </a:ext>
            </a:extLst>
          </p:cNvPr>
          <p:cNvSpPr>
            <a:spLocks/>
          </p:cNvSpPr>
          <p:nvPr/>
        </p:nvSpPr>
        <p:spPr bwMode="auto">
          <a:xfrm>
            <a:off x="5647768" y="5727884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6 h 26"/>
              <a:gd name="T4" fmla="*/ 10 w 15"/>
              <a:gd name="T5" fmla="*/ 26 h 26"/>
              <a:gd name="T6" fmla="*/ 10 w 15"/>
              <a:gd name="T7" fmla="*/ 24 h 26"/>
              <a:gd name="T8" fmla="*/ 10 w 15"/>
              <a:gd name="T9" fmla="*/ 24 h 26"/>
              <a:gd name="T10" fmla="*/ 10 w 15"/>
              <a:gd name="T11" fmla="*/ 24 h 26"/>
              <a:gd name="T12" fmla="*/ 9 w 15"/>
              <a:gd name="T13" fmla="*/ 25 h 26"/>
              <a:gd name="T14" fmla="*/ 9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4 w 15"/>
              <a:gd name="T21" fmla="*/ 26 h 26"/>
              <a:gd name="T22" fmla="*/ 4 w 15"/>
              <a:gd name="T23" fmla="*/ 26 h 26"/>
              <a:gd name="T24" fmla="*/ 3 w 15"/>
              <a:gd name="T25" fmla="*/ 25 h 26"/>
              <a:gd name="T26" fmla="*/ 3 w 15"/>
              <a:gd name="T27" fmla="*/ 25 h 26"/>
              <a:gd name="T28" fmla="*/ 1 w 15"/>
              <a:gd name="T29" fmla="*/ 23 h 26"/>
              <a:gd name="T30" fmla="*/ 1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7 w 15"/>
              <a:gd name="T43" fmla="*/ 20 h 26"/>
              <a:gd name="T44" fmla="*/ 7 w 15"/>
              <a:gd name="T45" fmla="*/ 20 h 26"/>
              <a:gd name="T46" fmla="*/ 8 w 15"/>
              <a:gd name="T47" fmla="*/ 21 h 26"/>
              <a:gd name="T48" fmla="*/ 8 w 15"/>
              <a:gd name="T49" fmla="*/ 21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6"/>
                </a:lnTo>
                <a:lnTo>
                  <a:pt x="10" y="26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9" y="25"/>
                </a:lnTo>
                <a:lnTo>
                  <a:pt x="9" y="25"/>
                </a:lnTo>
                <a:lnTo>
                  <a:pt x="5" y="26"/>
                </a:lnTo>
                <a:lnTo>
                  <a:pt x="5" y="26"/>
                </a:lnTo>
                <a:lnTo>
                  <a:pt x="4" y="26"/>
                </a:lnTo>
                <a:lnTo>
                  <a:pt x="4" y="26"/>
                </a:lnTo>
                <a:lnTo>
                  <a:pt x="3" y="25"/>
                </a:lnTo>
                <a:lnTo>
                  <a:pt x="3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8" y="21"/>
                </a:ln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25" name="Freeform 1552">
            <a:extLst>
              <a:ext uri="{FF2B5EF4-FFF2-40B4-BE49-F238E27FC236}">
                <a16:creationId xmlns:a16="http://schemas.microsoft.com/office/drawing/2014/main" id="{401988E1-FCDA-46D9-95B5-4A8146438E37}"/>
              </a:ext>
            </a:extLst>
          </p:cNvPr>
          <p:cNvSpPr>
            <a:spLocks/>
          </p:cNvSpPr>
          <p:nvPr/>
        </p:nvSpPr>
        <p:spPr bwMode="auto">
          <a:xfrm>
            <a:off x="5679518" y="5727884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0 h 26"/>
              <a:gd name="T4" fmla="*/ 5 w 25"/>
              <a:gd name="T5" fmla="*/ 0 h 26"/>
              <a:gd name="T6" fmla="*/ 5 w 25"/>
              <a:gd name="T7" fmla="*/ 3 h 26"/>
              <a:gd name="T8" fmla="*/ 5 w 25"/>
              <a:gd name="T9" fmla="*/ 3 h 26"/>
              <a:gd name="T10" fmla="*/ 5 w 25"/>
              <a:gd name="T11" fmla="*/ 3 h 26"/>
              <a:gd name="T12" fmla="*/ 7 w 25"/>
              <a:gd name="T13" fmla="*/ 1 h 26"/>
              <a:gd name="T14" fmla="*/ 7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3 w 25"/>
              <a:gd name="T21" fmla="*/ 1 h 26"/>
              <a:gd name="T22" fmla="*/ 13 w 25"/>
              <a:gd name="T23" fmla="*/ 1 h 26"/>
              <a:gd name="T24" fmla="*/ 14 w 25"/>
              <a:gd name="T25" fmla="*/ 3 h 26"/>
              <a:gd name="T26" fmla="*/ 14 w 25"/>
              <a:gd name="T27" fmla="*/ 3 h 26"/>
              <a:gd name="T28" fmla="*/ 17 w 25"/>
              <a:gd name="T29" fmla="*/ 1 h 26"/>
              <a:gd name="T30" fmla="*/ 17 w 25"/>
              <a:gd name="T31" fmla="*/ 1 h 26"/>
              <a:gd name="T32" fmla="*/ 20 w 25"/>
              <a:gd name="T33" fmla="*/ 0 h 26"/>
              <a:gd name="T34" fmla="*/ 20 w 25"/>
              <a:gd name="T35" fmla="*/ 0 h 26"/>
              <a:gd name="T36" fmla="*/ 22 w 25"/>
              <a:gd name="T37" fmla="*/ 0 h 26"/>
              <a:gd name="T38" fmla="*/ 22 w 25"/>
              <a:gd name="T39" fmla="*/ 0 h 26"/>
              <a:gd name="T40" fmla="*/ 24 w 25"/>
              <a:gd name="T41" fmla="*/ 1 h 26"/>
              <a:gd name="T42" fmla="*/ 24 w 25"/>
              <a:gd name="T43" fmla="*/ 1 h 26"/>
              <a:gd name="T44" fmla="*/ 25 w 25"/>
              <a:gd name="T45" fmla="*/ 4 h 26"/>
              <a:gd name="T46" fmla="*/ 25 w 25"/>
              <a:gd name="T47" fmla="*/ 4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9 h 26"/>
              <a:gd name="T56" fmla="*/ 20 w 25"/>
              <a:gd name="T57" fmla="*/ 9 h 26"/>
              <a:gd name="T58" fmla="*/ 19 w 25"/>
              <a:gd name="T59" fmla="*/ 6 h 26"/>
              <a:gd name="T60" fmla="*/ 19 w 25"/>
              <a:gd name="T61" fmla="*/ 6 h 26"/>
              <a:gd name="T62" fmla="*/ 18 w 25"/>
              <a:gd name="T63" fmla="*/ 5 h 26"/>
              <a:gd name="T64" fmla="*/ 18 w 25"/>
              <a:gd name="T65" fmla="*/ 5 h 26"/>
              <a:gd name="T66" fmla="*/ 15 w 25"/>
              <a:gd name="T67" fmla="*/ 6 h 26"/>
              <a:gd name="T68" fmla="*/ 15 w 25"/>
              <a:gd name="T69" fmla="*/ 6 h 26"/>
              <a:gd name="T70" fmla="*/ 15 w 25"/>
              <a:gd name="T71" fmla="*/ 9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9 h 26"/>
              <a:gd name="T78" fmla="*/ 10 w 25"/>
              <a:gd name="T79" fmla="*/ 9 h 26"/>
              <a:gd name="T80" fmla="*/ 9 w 25"/>
              <a:gd name="T81" fmla="*/ 6 h 26"/>
              <a:gd name="T82" fmla="*/ 9 w 25"/>
              <a:gd name="T83" fmla="*/ 6 h 26"/>
              <a:gd name="T84" fmla="*/ 8 w 25"/>
              <a:gd name="T85" fmla="*/ 5 h 26"/>
              <a:gd name="T86" fmla="*/ 8 w 25"/>
              <a:gd name="T87" fmla="*/ 5 h 26"/>
              <a:gd name="T88" fmla="*/ 5 w 25"/>
              <a:gd name="T89" fmla="*/ 6 h 26"/>
              <a:gd name="T90" fmla="*/ 5 w 25"/>
              <a:gd name="T91" fmla="*/ 6 h 26"/>
              <a:gd name="T92" fmla="*/ 5 w 25"/>
              <a:gd name="T93" fmla="*/ 9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1"/>
                </a:lnTo>
                <a:lnTo>
                  <a:pt x="7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4" y="3"/>
                </a:lnTo>
                <a:lnTo>
                  <a:pt x="14" y="3"/>
                </a:lnTo>
                <a:lnTo>
                  <a:pt x="17" y="1"/>
                </a:lnTo>
                <a:lnTo>
                  <a:pt x="17" y="1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1"/>
                </a:lnTo>
                <a:lnTo>
                  <a:pt x="24" y="1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19" y="6"/>
                </a:lnTo>
                <a:lnTo>
                  <a:pt x="19" y="6"/>
                </a:lnTo>
                <a:lnTo>
                  <a:pt x="18" y="5"/>
                </a:lnTo>
                <a:lnTo>
                  <a:pt x="18" y="5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26" name="Freeform 1553">
            <a:extLst>
              <a:ext uri="{FF2B5EF4-FFF2-40B4-BE49-F238E27FC236}">
                <a16:creationId xmlns:a16="http://schemas.microsoft.com/office/drawing/2014/main" id="{ECAAB9AE-A21C-4977-BD80-2525CB4C6361}"/>
              </a:ext>
            </a:extLst>
          </p:cNvPr>
          <p:cNvSpPr>
            <a:spLocks/>
          </p:cNvSpPr>
          <p:nvPr/>
        </p:nvSpPr>
        <p:spPr bwMode="auto">
          <a:xfrm>
            <a:off x="5498543" y="6221596"/>
            <a:ext cx="25400" cy="58738"/>
          </a:xfrm>
          <a:custGeom>
            <a:avLst/>
            <a:gdLst>
              <a:gd name="T0" fmla="*/ 16 w 16"/>
              <a:gd name="T1" fmla="*/ 27 h 37"/>
              <a:gd name="T2" fmla="*/ 16 w 16"/>
              <a:gd name="T3" fmla="*/ 29 h 37"/>
              <a:gd name="T4" fmla="*/ 16 w 16"/>
              <a:gd name="T5" fmla="*/ 29 h 37"/>
              <a:gd name="T6" fmla="*/ 16 w 16"/>
              <a:gd name="T7" fmla="*/ 32 h 37"/>
              <a:gd name="T8" fmla="*/ 16 w 16"/>
              <a:gd name="T9" fmla="*/ 32 h 37"/>
              <a:gd name="T10" fmla="*/ 14 w 16"/>
              <a:gd name="T11" fmla="*/ 34 h 37"/>
              <a:gd name="T12" fmla="*/ 14 w 16"/>
              <a:gd name="T13" fmla="*/ 34 h 37"/>
              <a:gd name="T14" fmla="*/ 11 w 16"/>
              <a:gd name="T15" fmla="*/ 37 h 37"/>
              <a:gd name="T16" fmla="*/ 11 w 16"/>
              <a:gd name="T17" fmla="*/ 37 h 37"/>
              <a:gd name="T18" fmla="*/ 9 w 16"/>
              <a:gd name="T19" fmla="*/ 37 h 37"/>
              <a:gd name="T20" fmla="*/ 9 w 16"/>
              <a:gd name="T21" fmla="*/ 37 h 37"/>
              <a:gd name="T22" fmla="*/ 5 w 16"/>
              <a:gd name="T23" fmla="*/ 37 h 37"/>
              <a:gd name="T24" fmla="*/ 5 w 16"/>
              <a:gd name="T25" fmla="*/ 37 h 37"/>
              <a:gd name="T26" fmla="*/ 3 w 16"/>
              <a:gd name="T27" fmla="*/ 36 h 37"/>
              <a:gd name="T28" fmla="*/ 3 w 16"/>
              <a:gd name="T29" fmla="*/ 36 h 37"/>
              <a:gd name="T30" fmla="*/ 1 w 16"/>
              <a:gd name="T31" fmla="*/ 33 h 37"/>
              <a:gd name="T32" fmla="*/ 1 w 16"/>
              <a:gd name="T33" fmla="*/ 33 h 37"/>
              <a:gd name="T34" fmla="*/ 0 w 16"/>
              <a:gd name="T35" fmla="*/ 29 h 37"/>
              <a:gd name="T36" fmla="*/ 0 w 16"/>
              <a:gd name="T37" fmla="*/ 9 h 37"/>
              <a:gd name="T38" fmla="*/ 0 w 16"/>
              <a:gd name="T39" fmla="*/ 9 h 37"/>
              <a:gd name="T40" fmla="*/ 0 w 16"/>
              <a:gd name="T41" fmla="*/ 5 h 37"/>
              <a:gd name="T42" fmla="*/ 0 w 16"/>
              <a:gd name="T43" fmla="*/ 5 h 37"/>
              <a:gd name="T44" fmla="*/ 3 w 16"/>
              <a:gd name="T45" fmla="*/ 3 h 37"/>
              <a:gd name="T46" fmla="*/ 3 w 16"/>
              <a:gd name="T47" fmla="*/ 3 h 37"/>
              <a:gd name="T48" fmla="*/ 5 w 16"/>
              <a:gd name="T49" fmla="*/ 2 h 37"/>
              <a:gd name="T50" fmla="*/ 5 w 16"/>
              <a:gd name="T51" fmla="*/ 2 h 37"/>
              <a:gd name="T52" fmla="*/ 9 w 16"/>
              <a:gd name="T53" fmla="*/ 0 h 37"/>
              <a:gd name="T54" fmla="*/ 9 w 16"/>
              <a:gd name="T55" fmla="*/ 0 h 37"/>
              <a:gd name="T56" fmla="*/ 11 w 16"/>
              <a:gd name="T57" fmla="*/ 2 h 37"/>
              <a:gd name="T58" fmla="*/ 14 w 16"/>
              <a:gd name="T59" fmla="*/ 3 h 37"/>
              <a:gd name="T60" fmla="*/ 14 w 16"/>
              <a:gd name="T61" fmla="*/ 3 h 37"/>
              <a:gd name="T62" fmla="*/ 16 w 16"/>
              <a:gd name="T63" fmla="*/ 7 h 37"/>
              <a:gd name="T64" fmla="*/ 16 w 16"/>
              <a:gd name="T65" fmla="*/ 7 h 37"/>
              <a:gd name="T66" fmla="*/ 16 w 16"/>
              <a:gd name="T67" fmla="*/ 9 h 37"/>
              <a:gd name="T68" fmla="*/ 16 w 16"/>
              <a:gd name="T69" fmla="*/ 12 h 37"/>
              <a:gd name="T70" fmla="*/ 11 w 16"/>
              <a:gd name="T71" fmla="*/ 12 h 37"/>
              <a:gd name="T72" fmla="*/ 11 w 16"/>
              <a:gd name="T73" fmla="*/ 11 h 37"/>
              <a:gd name="T74" fmla="*/ 11 w 16"/>
              <a:gd name="T75" fmla="*/ 11 h 37"/>
              <a:gd name="T76" fmla="*/ 10 w 16"/>
              <a:gd name="T77" fmla="*/ 7 h 37"/>
              <a:gd name="T78" fmla="*/ 10 w 16"/>
              <a:gd name="T79" fmla="*/ 7 h 37"/>
              <a:gd name="T80" fmla="*/ 9 w 16"/>
              <a:gd name="T81" fmla="*/ 7 h 37"/>
              <a:gd name="T82" fmla="*/ 9 w 16"/>
              <a:gd name="T83" fmla="*/ 7 h 37"/>
              <a:gd name="T84" fmla="*/ 6 w 16"/>
              <a:gd name="T85" fmla="*/ 7 h 37"/>
              <a:gd name="T86" fmla="*/ 6 w 16"/>
              <a:gd name="T87" fmla="*/ 8 h 37"/>
              <a:gd name="T88" fmla="*/ 6 w 16"/>
              <a:gd name="T89" fmla="*/ 8 h 37"/>
              <a:gd name="T90" fmla="*/ 5 w 16"/>
              <a:gd name="T91" fmla="*/ 11 h 37"/>
              <a:gd name="T92" fmla="*/ 5 w 16"/>
              <a:gd name="T93" fmla="*/ 28 h 37"/>
              <a:gd name="T94" fmla="*/ 5 w 16"/>
              <a:gd name="T95" fmla="*/ 28 h 37"/>
              <a:gd name="T96" fmla="*/ 6 w 16"/>
              <a:gd name="T97" fmla="*/ 32 h 37"/>
              <a:gd name="T98" fmla="*/ 6 w 16"/>
              <a:gd name="T99" fmla="*/ 32 h 37"/>
              <a:gd name="T100" fmla="*/ 9 w 16"/>
              <a:gd name="T101" fmla="*/ 32 h 37"/>
              <a:gd name="T102" fmla="*/ 9 w 16"/>
              <a:gd name="T103" fmla="*/ 32 h 37"/>
              <a:gd name="T104" fmla="*/ 9 w 16"/>
              <a:gd name="T105" fmla="*/ 32 h 37"/>
              <a:gd name="T106" fmla="*/ 9 w 16"/>
              <a:gd name="T107" fmla="*/ 32 h 37"/>
              <a:gd name="T108" fmla="*/ 10 w 16"/>
              <a:gd name="T109" fmla="*/ 32 h 37"/>
              <a:gd name="T110" fmla="*/ 10 w 16"/>
              <a:gd name="T111" fmla="*/ 32 h 37"/>
              <a:gd name="T112" fmla="*/ 11 w 16"/>
              <a:gd name="T113" fmla="*/ 31 h 37"/>
              <a:gd name="T114" fmla="*/ 11 w 16"/>
              <a:gd name="T115" fmla="*/ 31 h 37"/>
              <a:gd name="T116" fmla="*/ 11 w 16"/>
              <a:gd name="T117" fmla="*/ 28 h 37"/>
              <a:gd name="T118" fmla="*/ 11 w 16"/>
              <a:gd name="T119" fmla="*/ 27 h 37"/>
              <a:gd name="T120" fmla="*/ 16 w 16"/>
              <a:gd name="T121" fmla="*/ 2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" h="37">
                <a:moveTo>
                  <a:pt x="16" y="27"/>
                </a:moveTo>
                <a:lnTo>
                  <a:pt x="16" y="29"/>
                </a:lnTo>
                <a:lnTo>
                  <a:pt x="16" y="29"/>
                </a:lnTo>
                <a:lnTo>
                  <a:pt x="16" y="32"/>
                </a:lnTo>
                <a:lnTo>
                  <a:pt x="16" y="32"/>
                </a:lnTo>
                <a:lnTo>
                  <a:pt x="14" y="34"/>
                </a:lnTo>
                <a:lnTo>
                  <a:pt x="14" y="34"/>
                </a:lnTo>
                <a:lnTo>
                  <a:pt x="11" y="37"/>
                </a:lnTo>
                <a:lnTo>
                  <a:pt x="11" y="37"/>
                </a:lnTo>
                <a:lnTo>
                  <a:pt x="9" y="37"/>
                </a:lnTo>
                <a:lnTo>
                  <a:pt x="9" y="37"/>
                </a:lnTo>
                <a:lnTo>
                  <a:pt x="5" y="37"/>
                </a:lnTo>
                <a:lnTo>
                  <a:pt x="5" y="37"/>
                </a:lnTo>
                <a:lnTo>
                  <a:pt x="3" y="36"/>
                </a:lnTo>
                <a:lnTo>
                  <a:pt x="3" y="36"/>
                </a:lnTo>
                <a:lnTo>
                  <a:pt x="1" y="33"/>
                </a:lnTo>
                <a:lnTo>
                  <a:pt x="1" y="33"/>
                </a:lnTo>
                <a:lnTo>
                  <a:pt x="0" y="29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3" y="3"/>
                </a:lnTo>
                <a:lnTo>
                  <a:pt x="3" y="3"/>
                </a:lnTo>
                <a:lnTo>
                  <a:pt x="5" y="2"/>
                </a:lnTo>
                <a:lnTo>
                  <a:pt x="5" y="2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4" y="3"/>
                </a:lnTo>
                <a:lnTo>
                  <a:pt x="14" y="3"/>
                </a:lnTo>
                <a:lnTo>
                  <a:pt x="16" y="7"/>
                </a:lnTo>
                <a:lnTo>
                  <a:pt x="16" y="7"/>
                </a:lnTo>
                <a:lnTo>
                  <a:pt x="16" y="9"/>
                </a:lnTo>
                <a:lnTo>
                  <a:pt x="16" y="12"/>
                </a:lnTo>
                <a:lnTo>
                  <a:pt x="11" y="12"/>
                </a:lnTo>
                <a:lnTo>
                  <a:pt x="11" y="11"/>
                </a:lnTo>
                <a:lnTo>
                  <a:pt x="11" y="11"/>
                </a:lnTo>
                <a:lnTo>
                  <a:pt x="10" y="7"/>
                </a:lnTo>
                <a:lnTo>
                  <a:pt x="10" y="7"/>
                </a:lnTo>
                <a:lnTo>
                  <a:pt x="9" y="7"/>
                </a:lnTo>
                <a:lnTo>
                  <a:pt x="9" y="7"/>
                </a:lnTo>
                <a:lnTo>
                  <a:pt x="6" y="7"/>
                </a:lnTo>
                <a:lnTo>
                  <a:pt x="6" y="8"/>
                </a:lnTo>
                <a:lnTo>
                  <a:pt x="6" y="8"/>
                </a:lnTo>
                <a:lnTo>
                  <a:pt x="5" y="11"/>
                </a:lnTo>
                <a:lnTo>
                  <a:pt x="5" y="28"/>
                </a:lnTo>
                <a:lnTo>
                  <a:pt x="5" y="28"/>
                </a:lnTo>
                <a:lnTo>
                  <a:pt x="6" y="32"/>
                </a:lnTo>
                <a:lnTo>
                  <a:pt x="6" y="32"/>
                </a:lnTo>
                <a:lnTo>
                  <a:pt x="9" y="32"/>
                </a:lnTo>
                <a:lnTo>
                  <a:pt x="9" y="32"/>
                </a:lnTo>
                <a:lnTo>
                  <a:pt x="9" y="32"/>
                </a:lnTo>
                <a:lnTo>
                  <a:pt x="9" y="32"/>
                </a:lnTo>
                <a:lnTo>
                  <a:pt x="10" y="32"/>
                </a:lnTo>
                <a:lnTo>
                  <a:pt x="10" y="32"/>
                </a:lnTo>
                <a:lnTo>
                  <a:pt x="11" y="31"/>
                </a:lnTo>
                <a:lnTo>
                  <a:pt x="11" y="31"/>
                </a:lnTo>
                <a:lnTo>
                  <a:pt x="11" y="28"/>
                </a:lnTo>
                <a:lnTo>
                  <a:pt x="11" y="27"/>
                </a:lnTo>
                <a:lnTo>
                  <a:pt x="16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27" name="Freeform 1554">
            <a:extLst>
              <a:ext uri="{FF2B5EF4-FFF2-40B4-BE49-F238E27FC236}">
                <a16:creationId xmlns:a16="http://schemas.microsoft.com/office/drawing/2014/main" id="{AC1C9EEA-1477-43CF-BF1D-754891843C87}"/>
              </a:ext>
            </a:extLst>
          </p:cNvPr>
          <p:cNvSpPr>
            <a:spLocks/>
          </p:cNvSpPr>
          <p:nvPr/>
        </p:nvSpPr>
        <p:spPr bwMode="auto">
          <a:xfrm>
            <a:off x="5530293" y="6240646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2 h 25"/>
              <a:gd name="T8" fmla="*/ 10 w 15"/>
              <a:gd name="T9" fmla="*/ 22 h 25"/>
              <a:gd name="T10" fmla="*/ 10 w 15"/>
              <a:gd name="T11" fmla="*/ 22 h 25"/>
              <a:gd name="T12" fmla="*/ 9 w 15"/>
              <a:gd name="T13" fmla="*/ 25 h 25"/>
              <a:gd name="T14" fmla="*/ 9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4 w 15"/>
              <a:gd name="T21" fmla="*/ 25 h 25"/>
              <a:gd name="T22" fmla="*/ 4 w 15"/>
              <a:gd name="T23" fmla="*/ 25 h 25"/>
              <a:gd name="T24" fmla="*/ 3 w 15"/>
              <a:gd name="T25" fmla="*/ 24 h 25"/>
              <a:gd name="T26" fmla="*/ 3 w 15"/>
              <a:gd name="T27" fmla="*/ 24 h 25"/>
              <a:gd name="T28" fmla="*/ 1 w 15"/>
              <a:gd name="T29" fmla="*/ 22 h 25"/>
              <a:gd name="T30" fmla="*/ 1 w 15"/>
              <a:gd name="T31" fmla="*/ 22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7 h 25"/>
              <a:gd name="T40" fmla="*/ 5 w 15"/>
              <a:gd name="T41" fmla="*/ 17 h 25"/>
              <a:gd name="T42" fmla="*/ 6 w 15"/>
              <a:gd name="T43" fmla="*/ 20 h 25"/>
              <a:gd name="T44" fmla="*/ 6 w 15"/>
              <a:gd name="T45" fmla="*/ 20 h 25"/>
              <a:gd name="T46" fmla="*/ 8 w 15"/>
              <a:gd name="T47" fmla="*/ 20 h 25"/>
              <a:gd name="T48" fmla="*/ 8 w 15"/>
              <a:gd name="T49" fmla="*/ 20 h 25"/>
              <a:gd name="T50" fmla="*/ 10 w 15"/>
              <a:gd name="T51" fmla="*/ 20 h 25"/>
              <a:gd name="T52" fmla="*/ 10 w 15"/>
              <a:gd name="T53" fmla="*/ 20 h 25"/>
              <a:gd name="T54" fmla="*/ 10 w 15"/>
              <a:gd name="T55" fmla="*/ 17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9" y="25"/>
                </a:lnTo>
                <a:lnTo>
                  <a:pt x="9" y="25"/>
                </a:lnTo>
                <a:lnTo>
                  <a:pt x="5" y="25"/>
                </a:lnTo>
                <a:lnTo>
                  <a:pt x="5" y="25"/>
                </a:lnTo>
                <a:lnTo>
                  <a:pt x="4" y="25"/>
                </a:lnTo>
                <a:lnTo>
                  <a:pt x="4" y="25"/>
                </a:lnTo>
                <a:lnTo>
                  <a:pt x="3" y="24"/>
                </a:lnTo>
                <a:lnTo>
                  <a:pt x="3" y="24"/>
                </a:lnTo>
                <a:lnTo>
                  <a:pt x="1" y="22"/>
                </a:lnTo>
                <a:lnTo>
                  <a:pt x="1" y="22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7"/>
                </a:lnTo>
                <a:lnTo>
                  <a:pt x="5" y="17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28" name="Freeform 1555">
            <a:extLst>
              <a:ext uri="{FF2B5EF4-FFF2-40B4-BE49-F238E27FC236}">
                <a16:creationId xmlns:a16="http://schemas.microsoft.com/office/drawing/2014/main" id="{79F74B13-BC96-41E2-84B5-D61CE814D667}"/>
              </a:ext>
            </a:extLst>
          </p:cNvPr>
          <p:cNvSpPr>
            <a:spLocks/>
          </p:cNvSpPr>
          <p:nvPr/>
        </p:nvSpPr>
        <p:spPr bwMode="auto">
          <a:xfrm>
            <a:off x="5562043" y="6240646"/>
            <a:ext cx="19050" cy="39688"/>
          </a:xfrm>
          <a:custGeom>
            <a:avLst/>
            <a:gdLst>
              <a:gd name="T0" fmla="*/ 0 w 12"/>
              <a:gd name="T1" fmla="*/ 25 h 25"/>
              <a:gd name="T2" fmla="*/ 0 w 12"/>
              <a:gd name="T3" fmla="*/ 0 h 25"/>
              <a:gd name="T4" fmla="*/ 5 w 12"/>
              <a:gd name="T5" fmla="*/ 0 h 25"/>
              <a:gd name="T6" fmla="*/ 5 w 12"/>
              <a:gd name="T7" fmla="*/ 2 h 25"/>
              <a:gd name="T8" fmla="*/ 5 w 12"/>
              <a:gd name="T9" fmla="*/ 2 h 25"/>
              <a:gd name="T10" fmla="*/ 8 w 12"/>
              <a:gd name="T11" fmla="*/ 0 h 25"/>
              <a:gd name="T12" fmla="*/ 8 w 12"/>
              <a:gd name="T13" fmla="*/ 0 h 25"/>
              <a:gd name="T14" fmla="*/ 12 w 12"/>
              <a:gd name="T15" fmla="*/ 0 h 25"/>
              <a:gd name="T16" fmla="*/ 12 w 12"/>
              <a:gd name="T17" fmla="*/ 5 h 25"/>
              <a:gd name="T18" fmla="*/ 12 w 12"/>
              <a:gd name="T19" fmla="*/ 5 h 25"/>
              <a:gd name="T20" fmla="*/ 10 w 12"/>
              <a:gd name="T21" fmla="*/ 5 h 25"/>
              <a:gd name="T22" fmla="*/ 10 w 12"/>
              <a:gd name="T23" fmla="*/ 5 h 25"/>
              <a:gd name="T24" fmla="*/ 9 w 12"/>
              <a:gd name="T25" fmla="*/ 5 h 25"/>
              <a:gd name="T26" fmla="*/ 9 w 12"/>
              <a:gd name="T27" fmla="*/ 5 h 25"/>
              <a:gd name="T28" fmla="*/ 7 w 12"/>
              <a:gd name="T29" fmla="*/ 6 h 25"/>
              <a:gd name="T30" fmla="*/ 7 w 12"/>
              <a:gd name="T31" fmla="*/ 6 h 25"/>
              <a:gd name="T32" fmla="*/ 5 w 12"/>
              <a:gd name="T33" fmla="*/ 7 h 25"/>
              <a:gd name="T34" fmla="*/ 5 w 12"/>
              <a:gd name="T35" fmla="*/ 7 h 25"/>
              <a:gd name="T36" fmla="*/ 5 w 12"/>
              <a:gd name="T37" fmla="*/ 10 h 25"/>
              <a:gd name="T38" fmla="*/ 5 w 12"/>
              <a:gd name="T39" fmla="*/ 25 h 25"/>
              <a:gd name="T40" fmla="*/ 0 w 12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2" y="5"/>
                </a:lnTo>
                <a:lnTo>
                  <a:pt x="12" y="5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7" y="6"/>
                </a:lnTo>
                <a:lnTo>
                  <a:pt x="7" y="6"/>
                </a:lnTo>
                <a:lnTo>
                  <a:pt x="5" y="7"/>
                </a:lnTo>
                <a:lnTo>
                  <a:pt x="5" y="7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29" name="Freeform 1556">
            <a:extLst>
              <a:ext uri="{FF2B5EF4-FFF2-40B4-BE49-F238E27FC236}">
                <a16:creationId xmlns:a16="http://schemas.microsoft.com/office/drawing/2014/main" id="{83070581-8415-4218-866E-716D863D9C3B}"/>
              </a:ext>
            </a:extLst>
          </p:cNvPr>
          <p:cNvSpPr>
            <a:spLocks noEditPoints="1"/>
          </p:cNvSpPr>
          <p:nvPr/>
        </p:nvSpPr>
        <p:spPr bwMode="auto">
          <a:xfrm>
            <a:off x="5584268" y="6224771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30" name="Freeform 1557">
            <a:extLst>
              <a:ext uri="{FF2B5EF4-FFF2-40B4-BE49-F238E27FC236}">
                <a16:creationId xmlns:a16="http://schemas.microsoft.com/office/drawing/2014/main" id="{1BDD7350-806B-4F1B-80F3-3E43543A4505}"/>
              </a:ext>
            </a:extLst>
          </p:cNvPr>
          <p:cNvSpPr>
            <a:spLocks/>
          </p:cNvSpPr>
          <p:nvPr/>
        </p:nvSpPr>
        <p:spPr bwMode="auto">
          <a:xfrm>
            <a:off x="5598556" y="6240646"/>
            <a:ext cx="25400" cy="39688"/>
          </a:xfrm>
          <a:custGeom>
            <a:avLst/>
            <a:gdLst>
              <a:gd name="T0" fmla="*/ 16 w 16"/>
              <a:gd name="T1" fmla="*/ 0 h 25"/>
              <a:gd name="T2" fmla="*/ 16 w 16"/>
              <a:gd name="T3" fmla="*/ 25 h 25"/>
              <a:gd name="T4" fmla="*/ 10 w 16"/>
              <a:gd name="T5" fmla="*/ 25 h 25"/>
              <a:gd name="T6" fmla="*/ 10 w 16"/>
              <a:gd name="T7" fmla="*/ 22 h 25"/>
              <a:gd name="T8" fmla="*/ 10 w 16"/>
              <a:gd name="T9" fmla="*/ 22 h 25"/>
              <a:gd name="T10" fmla="*/ 10 w 16"/>
              <a:gd name="T11" fmla="*/ 22 h 25"/>
              <a:gd name="T12" fmla="*/ 9 w 16"/>
              <a:gd name="T13" fmla="*/ 25 h 25"/>
              <a:gd name="T14" fmla="*/ 9 w 16"/>
              <a:gd name="T15" fmla="*/ 25 h 25"/>
              <a:gd name="T16" fmla="*/ 6 w 16"/>
              <a:gd name="T17" fmla="*/ 25 h 25"/>
              <a:gd name="T18" fmla="*/ 6 w 16"/>
              <a:gd name="T19" fmla="*/ 25 h 25"/>
              <a:gd name="T20" fmla="*/ 4 w 16"/>
              <a:gd name="T21" fmla="*/ 25 h 25"/>
              <a:gd name="T22" fmla="*/ 4 w 16"/>
              <a:gd name="T23" fmla="*/ 25 h 25"/>
              <a:gd name="T24" fmla="*/ 2 w 16"/>
              <a:gd name="T25" fmla="*/ 24 h 25"/>
              <a:gd name="T26" fmla="*/ 2 w 16"/>
              <a:gd name="T27" fmla="*/ 24 h 25"/>
              <a:gd name="T28" fmla="*/ 1 w 16"/>
              <a:gd name="T29" fmla="*/ 22 h 25"/>
              <a:gd name="T30" fmla="*/ 1 w 16"/>
              <a:gd name="T31" fmla="*/ 22 h 25"/>
              <a:gd name="T32" fmla="*/ 0 w 16"/>
              <a:gd name="T33" fmla="*/ 19 h 25"/>
              <a:gd name="T34" fmla="*/ 0 w 16"/>
              <a:gd name="T35" fmla="*/ 0 h 25"/>
              <a:gd name="T36" fmla="*/ 5 w 16"/>
              <a:gd name="T37" fmla="*/ 0 h 25"/>
              <a:gd name="T38" fmla="*/ 5 w 16"/>
              <a:gd name="T39" fmla="*/ 17 h 25"/>
              <a:gd name="T40" fmla="*/ 5 w 16"/>
              <a:gd name="T41" fmla="*/ 17 h 25"/>
              <a:gd name="T42" fmla="*/ 6 w 16"/>
              <a:gd name="T43" fmla="*/ 20 h 25"/>
              <a:gd name="T44" fmla="*/ 6 w 16"/>
              <a:gd name="T45" fmla="*/ 20 h 25"/>
              <a:gd name="T46" fmla="*/ 7 w 16"/>
              <a:gd name="T47" fmla="*/ 20 h 25"/>
              <a:gd name="T48" fmla="*/ 7 w 16"/>
              <a:gd name="T49" fmla="*/ 20 h 25"/>
              <a:gd name="T50" fmla="*/ 10 w 16"/>
              <a:gd name="T51" fmla="*/ 20 h 25"/>
              <a:gd name="T52" fmla="*/ 10 w 16"/>
              <a:gd name="T53" fmla="*/ 20 h 25"/>
              <a:gd name="T54" fmla="*/ 10 w 16"/>
              <a:gd name="T55" fmla="*/ 17 h 25"/>
              <a:gd name="T56" fmla="*/ 10 w 16"/>
              <a:gd name="T57" fmla="*/ 0 h 25"/>
              <a:gd name="T58" fmla="*/ 16 w 16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5">
                <a:moveTo>
                  <a:pt x="16" y="0"/>
                </a:moveTo>
                <a:lnTo>
                  <a:pt x="16" y="25"/>
                </a:lnTo>
                <a:lnTo>
                  <a:pt x="10" y="25"/>
                </a:ln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9" y="25"/>
                </a:lnTo>
                <a:lnTo>
                  <a:pt x="9" y="25"/>
                </a:lnTo>
                <a:lnTo>
                  <a:pt x="6" y="25"/>
                </a:lnTo>
                <a:lnTo>
                  <a:pt x="6" y="25"/>
                </a:lnTo>
                <a:lnTo>
                  <a:pt x="4" y="25"/>
                </a:lnTo>
                <a:lnTo>
                  <a:pt x="4" y="25"/>
                </a:lnTo>
                <a:lnTo>
                  <a:pt x="2" y="24"/>
                </a:lnTo>
                <a:lnTo>
                  <a:pt x="2" y="24"/>
                </a:lnTo>
                <a:lnTo>
                  <a:pt x="1" y="22"/>
                </a:lnTo>
                <a:lnTo>
                  <a:pt x="1" y="22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7"/>
                </a:lnTo>
                <a:lnTo>
                  <a:pt x="5" y="17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0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31" name="Freeform 1558">
            <a:extLst>
              <a:ext uri="{FF2B5EF4-FFF2-40B4-BE49-F238E27FC236}">
                <a16:creationId xmlns:a16="http://schemas.microsoft.com/office/drawing/2014/main" id="{FD529482-DEC0-4F06-8B79-2F984906507A}"/>
              </a:ext>
            </a:extLst>
          </p:cNvPr>
          <p:cNvSpPr>
            <a:spLocks/>
          </p:cNvSpPr>
          <p:nvPr/>
        </p:nvSpPr>
        <p:spPr bwMode="auto">
          <a:xfrm>
            <a:off x="5630306" y="6240646"/>
            <a:ext cx="39688" cy="39688"/>
          </a:xfrm>
          <a:custGeom>
            <a:avLst/>
            <a:gdLst>
              <a:gd name="T0" fmla="*/ 0 w 25"/>
              <a:gd name="T1" fmla="*/ 25 h 25"/>
              <a:gd name="T2" fmla="*/ 0 w 25"/>
              <a:gd name="T3" fmla="*/ 0 h 25"/>
              <a:gd name="T4" fmla="*/ 5 w 25"/>
              <a:gd name="T5" fmla="*/ 0 h 25"/>
              <a:gd name="T6" fmla="*/ 5 w 25"/>
              <a:gd name="T7" fmla="*/ 2 h 25"/>
              <a:gd name="T8" fmla="*/ 5 w 25"/>
              <a:gd name="T9" fmla="*/ 2 h 25"/>
              <a:gd name="T10" fmla="*/ 5 w 25"/>
              <a:gd name="T11" fmla="*/ 2 h 25"/>
              <a:gd name="T12" fmla="*/ 7 w 25"/>
              <a:gd name="T13" fmla="*/ 0 h 25"/>
              <a:gd name="T14" fmla="*/ 7 w 25"/>
              <a:gd name="T15" fmla="*/ 0 h 25"/>
              <a:gd name="T16" fmla="*/ 10 w 25"/>
              <a:gd name="T17" fmla="*/ 0 h 25"/>
              <a:gd name="T18" fmla="*/ 10 w 25"/>
              <a:gd name="T19" fmla="*/ 0 h 25"/>
              <a:gd name="T20" fmla="*/ 12 w 25"/>
              <a:gd name="T21" fmla="*/ 0 h 25"/>
              <a:gd name="T22" fmla="*/ 12 w 25"/>
              <a:gd name="T23" fmla="*/ 0 h 25"/>
              <a:gd name="T24" fmla="*/ 15 w 25"/>
              <a:gd name="T25" fmla="*/ 2 h 25"/>
              <a:gd name="T26" fmla="*/ 15 w 25"/>
              <a:gd name="T27" fmla="*/ 2 h 25"/>
              <a:gd name="T28" fmla="*/ 16 w 25"/>
              <a:gd name="T29" fmla="*/ 0 h 25"/>
              <a:gd name="T30" fmla="*/ 16 w 25"/>
              <a:gd name="T31" fmla="*/ 0 h 25"/>
              <a:gd name="T32" fmla="*/ 20 w 25"/>
              <a:gd name="T33" fmla="*/ 0 h 25"/>
              <a:gd name="T34" fmla="*/ 20 w 25"/>
              <a:gd name="T35" fmla="*/ 0 h 25"/>
              <a:gd name="T36" fmla="*/ 21 w 25"/>
              <a:gd name="T37" fmla="*/ 0 h 25"/>
              <a:gd name="T38" fmla="*/ 21 w 25"/>
              <a:gd name="T39" fmla="*/ 0 h 25"/>
              <a:gd name="T40" fmla="*/ 24 w 25"/>
              <a:gd name="T41" fmla="*/ 1 h 25"/>
              <a:gd name="T42" fmla="*/ 24 w 25"/>
              <a:gd name="T43" fmla="*/ 1 h 25"/>
              <a:gd name="T44" fmla="*/ 25 w 25"/>
              <a:gd name="T45" fmla="*/ 2 h 25"/>
              <a:gd name="T46" fmla="*/ 25 w 25"/>
              <a:gd name="T47" fmla="*/ 2 h 25"/>
              <a:gd name="T48" fmla="*/ 25 w 25"/>
              <a:gd name="T49" fmla="*/ 6 h 25"/>
              <a:gd name="T50" fmla="*/ 25 w 25"/>
              <a:gd name="T51" fmla="*/ 25 h 25"/>
              <a:gd name="T52" fmla="*/ 20 w 25"/>
              <a:gd name="T53" fmla="*/ 25 h 25"/>
              <a:gd name="T54" fmla="*/ 20 w 25"/>
              <a:gd name="T55" fmla="*/ 7 h 25"/>
              <a:gd name="T56" fmla="*/ 20 w 25"/>
              <a:gd name="T57" fmla="*/ 7 h 25"/>
              <a:gd name="T58" fmla="*/ 20 w 25"/>
              <a:gd name="T59" fmla="*/ 5 h 25"/>
              <a:gd name="T60" fmla="*/ 20 w 25"/>
              <a:gd name="T61" fmla="*/ 5 h 25"/>
              <a:gd name="T62" fmla="*/ 18 w 25"/>
              <a:gd name="T63" fmla="*/ 5 h 25"/>
              <a:gd name="T64" fmla="*/ 18 w 25"/>
              <a:gd name="T65" fmla="*/ 5 h 25"/>
              <a:gd name="T66" fmla="*/ 16 w 25"/>
              <a:gd name="T67" fmla="*/ 5 h 25"/>
              <a:gd name="T68" fmla="*/ 16 w 25"/>
              <a:gd name="T69" fmla="*/ 5 h 25"/>
              <a:gd name="T70" fmla="*/ 15 w 25"/>
              <a:gd name="T71" fmla="*/ 9 h 25"/>
              <a:gd name="T72" fmla="*/ 15 w 25"/>
              <a:gd name="T73" fmla="*/ 25 h 25"/>
              <a:gd name="T74" fmla="*/ 10 w 25"/>
              <a:gd name="T75" fmla="*/ 25 h 25"/>
              <a:gd name="T76" fmla="*/ 10 w 25"/>
              <a:gd name="T77" fmla="*/ 7 h 25"/>
              <a:gd name="T78" fmla="*/ 10 w 25"/>
              <a:gd name="T79" fmla="*/ 7 h 25"/>
              <a:gd name="T80" fmla="*/ 10 w 25"/>
              <a:gd name="T81" fmla="*/ 5 h 25"/>
              <a:gd name="T82" fmla="*/ 10 w 25"/>
              <a:gd name="T83" fmla="*/ 5 h 25"/>
              <a:gd name="T84" fmla="*/ 7 w 25"/>
              <a:gd name="T85" fmla="*/ 5 h 25"/>
              <a:gd name="T86" fmla="*/ 7 w 25"/>
              <a:gd name="T87" fmla="*/ 5 h 25"/>
              <a:gd name="T88" fmla="*/ 5 w 25"/>
              <a:gd name="T89" fmla="*/ 5 h 25"/>
              <a:gd name="T90" fmla="*/ 5 w 25"/>
              <a:gd name="T91" fmla="*/ 5 h 25"/>
              <a:gd name="T92" fmla="*/ 5 w 25"/>
              <a:gd name="T93" fmla="*/ 9 h 25"/>
              <a:gd name="T94" fmla="*/ 5 w 25"/>
              <a:gd name="T95" fmla="*/ 25 h 25"/>
              <a:gd name="T96" fmla="*/ 0 w 25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5" y="2"/>
                </a:lnTo>
                <a:lnTo>
                  <a:pt x="15" y="2"/>
                </a:lnTo>
                <a:lnTo>
                  <a:pt x="16" y="0"/>
                </a:lnTo>
                <a:lnTo>
                  <a:pt x="16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4" y="1"/>
                </a:lnTo>
                <a:lnTo>
                  <a:pt x="24" y="1"/>
                </a:lnTo>
                <a:lnTo>
                  <a:pt x="25" y="2"/>
                </a:lnTo>
                <a:lnTo>
                  <a:pt x="25" y="2"/>
                </a:lnTo>
                <a:lnTo>
                  <a:pt x="25" y="6"/>
                </a:lnTo>
                <a:lnTo>
                  <a:pt x="25" y="25"/>
                </a:lnTo>
                <a:lnTo>
                  <a:pt x="20" y="25"/>
                </a:lnTo>
                <a:lnTo>
                  <a:pt x="20" y="7"/>
                </a:lnTo>
                <a:lnTo>
                  <a:pt x="20" y="7"/>
                </a:lnTo>
                <a:lnTo>
                  <a:pt x="20" y="5"/>
                </a:lnTo>
                <a:lnTo>
                  <a:pt x="20" y="5"/>
                </a:lnTo>
                <a:lnTo>
                  <a:pt x="18" y="5"/>
                </a:lnTo>
                <a:lnTo>
                  <a:pt x="18" y="5"/>
                </a:lnTo>
                <a:lnTo>
                  <a:pt x="16" y="5"/>
                </a:lnTo>
                <a:lnTo>
                  <a:pt x="16" y="5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32" name="Freeform 1559">
            <a:extLst>
              <a:ext uri="{FF2B5EF4-FFF2-40B4-BE49-F238E27FC236}">
                <a16:creationId xmlns:a16="http://schemas.microsoft.com/office/drawing/2014/main" id="{E5AB35EC-2A8A-4887-B37E-54E688805A2C}"/>
              </a:ext>
            </a:extLst>
          </p:cNvPr>
          <p:cNvSpPr>
            <a:spLocks/>
          </p:cNvSpPr>
          <p:nvPr/>
        </p:nvSpPr>
        <p:spPr bwMode="auto">
          <a:xfrm>
            <a:off x="5922406" y="5712009"/>
            <a:ext cx="26988" cy="57150"/>
          </a:xfrm>
          <a:custGeom>
            <a:avLst/>
            <a:gdLst>
              <a:gd name="T0" fmla="*/ 5 w 17"/>
              <a:gd name="T1" fmla="*/ 36 h 36"/>
              <a:gd name="T2" fmla="*/ 5 w 17"/>
              <a:gd name="T3" fmla="*/ 5 h 36"/>
              <a:gd name="T4" fmla="*/ 0 w 17"/>
              <a:gd name="T5" fmla="*/ 5 h 36"/>
              <a:gd name="T6" fmla="*/ 0 w 17"/>
              <a:gd name="T7" fmla="*/ 0 h 36"/>
              <a:gd name="T8" fmla="*/ 17 w 17"/>
              <a:gd name="T9" fmla="*/ 0 h 36"/>
              <a:gd name="T10" fmla="*/ 17 w 17"/>
              <a:gd name="T11" fmla="*/ 5 h 36"/>
              <a:gd name="T12" fmla="*/ 10 w 17"/>
              <a:gd name="T13" fmla="*/ 5 h 36"/>
              <a:gd name="T14" fmla="*/ 10 w 17"/>
              <a:gd name="T15" fmla="*/ 36 h 36"/>
              <a:gd name="T16" fmla="*/ 5 w 17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36">
                <a:moveTo>
                  <a:pt x="5" y="36"/>
                </a:moveTo>
                <a:lnTo>
                  <a:pt x="5" y="5"/>
                </a:lnTo>
                <a:lnTo>
                  <a:pt x="0" y="5"/>
                </a:lnTo>
                <a:lnTo>
                  <a:pt x="0" y="0"/>
                </a:lnTo>
                <a:lnTo>
                  <a:pt x="17" y="0"/>
                </a:lnTo>
                <a:lnTo>
                  <a:pt x="17" y="5"/>
                </a:lnTo>
                <a:lnTo>
                  <a:pt x="10" y="5"/>
                </a:lnTo>
                <a:lnTo>
                  <a:pt x="10" y="36"/>
                </a:lnTo>
                <a:lnTo>
                  <a:pt x="5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33" name="Freeform 1560">
            <a:extLst>
              <a:ext uri="{FF2B5EF4-FFF2-40B4-BE49-F238E27FC236}">
                <a16:creationId xmlns:a16="http://schemas.microsoft.com/office/drawing/2014/main" id="{D877AC93-1E60-4E30-9A88-903CFC5934B4}"/>
              </a:ext>
            </a:extLst>
          </p:cNvPr>
          <p:cNvSpPr>
            <a:spLocks noEditPoints="1"/>
          </p:cNvSpPr>
          <p:nvPr/>
        </p:nvSpPr>
        <p:spPr bwMode="auto">
          <a:xfrm>
            <a:off x="5946218" y="5727884"/>
            <a:ext cx="25400" cy="41275"/>
          </a:xfrm>
          <a:custGeom>
            <a:avLst/>
            <a:gdLst>
              <a:gd name="T0" fmla="*/ 16 w 16"/>
              <a:gd name="T1" fmla="*/ 15 h 26"/>
              <a:gd name="T2" fmla="*/ 6 w 16"/>
              <a:gd name="T3" fmla="*/ 15 h 26"/>
              <a:gd name="T4" fmla="*/ 6 w 16"/>
              <a:gd name="T5" fmla="*/ 19 h 26"/>
              <a:gd name="T6" fmla="*/ 6 w 16"/>
              <a:gd name="T7" fmla="*/ 19 h 26"/>
              <a:gd name="T8" fmla="*/ 6 w 16"/>
              <a:gd name="T9" fmla="*/ 20 h 26"/>
              <a:gd name="T10" fmla="*/ 6 w 16"/>
              <a:gd name="T11" fmla="*/ 20 h 26"/>
              <a:gd name="T12" fmla="*/ 8 w 16"/>
              <a:gd name="T13" fmla="*/ 21 h 26"/>
              <a:gd name="T14" fmla="*/ 8 w 16"/>
              <a:gd name="T15" fmla="*/ 21 h 26"/>
              <a:gd name="T16" fmla="*/ 9 w 16"/>
              <a:gd name="T17" fmla="*/ 20 h 26"/>
              <a:gd name="T18" fmla="*/ 9 w 16"/>
              <a:gd name="T19" fmla="*/ 20 h 26"/>
              <a:gd name="T20" fmla="*/ 11 w 16"/>
              <a:gd name="T21" fmla="*/ 19 h 26"/>
              <a:gd name="T22" fmla="*/ 16 w 16"/>
              <a:gd name="T23" fmla="*/ 19 h 26"/>
              <a:gd name="T24" fmla="*/ 16 w 16"/>
              <a:gd name="T25" fmla="*/ 19 h 26"/>
              <a:gd name="T26" fmla="*/ 16 w 16"/>
              <a:gd name="T27" fmla="*/ 21 h 26"/>
              <a:gd name="T28" fmla="*/ 13 w 16"/>
              <a:gd name="T29" fmla="*/ 24 h 26"/>
              <a:gd name="T30" fmla="*/ 13 w 16"/>
              <a:gd name="T31" fmla="*/ 24 h 26"/>
              <a:gd name="T32" fmla="*/ 11 w 16"/>
              <a:gd name="T33" fmla="*/ 25 h 26"/>
              <a:gd name="T34" fmla="*/ 11 w 16"/>
              <a:gd name="T35" fmla="*/ 25 h 26"/>
              <a:gd name="T36" fmla="*/ 8 w 16"/>
              <a:gd name="T37" fmla="*/ 26 h 26"/>
              <a:gd name="T38" fmla="*/ 8 w 16"/>
              <a:gd name="T39" fmla="*/ 26 h 26"/>
              <a:gd name="T40" fmla="*/ 4 w 16"/>
              <a:gd name="T41" fmla="*/ 25 h 26"/>
              <a:gd name="T42" fmla="*/ 4 w 16"/>
              <a:gd name="T43" fmla="*/ 25 h 26"/>
              <a:gd name="T44" fmla="*/ 2 w 16"/>
              <a:gd name="T45" fmla="*/ 23 h 26"/>
              <a:gd name="T46" fmla="*/ 2 w 16"/>
              <a:gd name="T47" fmla="*/ 23 h 26"/>
              <a:gd name="T48" fmla="*/ 0 w 16"/>
              <a:gd name="T49" fmla="*/ 20 h 26"/>
              <a:gd name="T50" fmla="*/ 0 w 16"/>
              <a:gd name="T51" fmla="*/ 20 h 26"/>
              <a:gd name="T52" fmla="*/ 0 w 16"/>
              <a:gd name="T53" fmla="*/ 18 h 26"/>
              <a:gd name="T54" fmla="*/ 0 w 16"/>
              <a:gd name="T55" fmla="*/ 9 h 26"/>
              <a:gd name="T56" fmla="*/ 0 w 16"/>
              <a:gd name="T57" fmla="*/ 9 h 26"/>
              <a:gd name="T58" fmla="*/ 0 w 16"/>
              <a:gd name="T59" fmla="*/ 6 h 26"/>
              <a:gd name="T60" fmla="*/ 0 w 16"/>
              <a:gd name="T61" fmla="*/ 6 h 26"/>
              <a:gd name="T62" fmla="*/ 2 w 16"/>
              <a:gd name="T63" fmla="*/ 4 h 26"/>
              <a:gd name="T64" fmla="*/ 2 w 16"/>
              <a:gd name="T65" fmla="*/ 4 h 26"/>
              <a:gd name="T66" fmla="*/ 4 w 16"/>
              <a:gd name="T67" fmla="*/ 1 h 26"/>
              <a:gd name="T68" fmla="*/ 4 w 16"/>
              <a:gd name="T69" fmla="*/ 1 h 26"/>
              <a:gd name="T70" fmla="*/ 8 w 16"/>
              <a:gd name="T71" fmla="*/ 0 h 26"/>
              <a:gd name="T72" fmla="*/ 8 w 16"/>
              <a:gd name="T73" fmla="*/ 0 h 26"/>
              <a:gd name="T74" fmla="*/ 11 w 16"/>
              <a:gd name="T75" fmla="*/ 1 h 26"/>
              <a:gd name="T76" fmla="*/ 11 w 16"/>
              <a:gd name="T77" fmla="*/ 1 h 26"/>
              <a:gd name="T78" fmla="*/ 13 w 16"/>
              <a:gd name="T79" fmla="*/ 3 h 26"/>
              <a:gd name="T80" fmla="*/ 13 w 16"/>
              <a:gd name="T81" fmla="*/ 3 h 26"/>
              <a:gd name="T82" fmla="*/ 16 w 16"/>
              <a:gd name="T83" fmla="*/ 5 h 26"/>
              <a:gd name="T84" fmla="*/ 16 w 16"/>
              <a:gd name="T85" fmla="*/ 8 h 26"/>
              <a:gd name="T86" fmla="*/ 16 w 16"/>
              <a:gd name="T87" fmla="*/ 15 h 26"/>
              <a:gd name="T88" fmla="*/ 6 w 16"/>
              <a:gd name="T89" fmla="*/ 11 h 26"/>
              <a:gd name="T90" fmla="*/ 11 w 16"/>
              <a:gd name="T91" fmla="*/ 11 h 26"/>
              <a:gd name="T92" fmla="*/ 11 w 16"/>
              <a:gd name="T93" fmla="*/ 8 h 26"/>
              <a:gd name="T94" fmla="*/ 11 w 16"/>
              <a:gd name="T95" fmla="*/ 8 h 26"/>
              <a:gd name="T96" fmla="*/ 9 w 16"/>
              <a:gd name="T97" fmla="*/ 6 h 26"/>
              <a:gd name="T98" fmla="*/ 9 w 16"/>
              <a:gd name="T99" fmla="*/ 6 h 26"/>
              <a:gd name="T100" fmla="*/ 8 w 16"/>
              <a:gd name="T101" fmla="*/ 5 h 26"/>
              <a:gd name="T102" fmla="*/ 8 w 16"/>
              <a:gd name="T103" fmla="*/ 5 h 26"/>
              <a:gd name="T104" fmla="*/ 6 w 16"/>
              <a:gd name="T105" fmla="*/ 6 h 26"/>
              <a:gd name="T106" fmla="*/ 6 w 16"/>
              <a:gd name="T107" fmla="*/ 6 h 26"/>
              <a:gd name="T108" fmla="*/ 6 w 16"/>
              <a:gd name="T109" fmla="*/ 8 h 26"/>
              <a:gd name="T110" fmla="*/ 6 w 16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" h="26">
                <a:moveTo>
                  <a:pt x="16" y="15"/>
                </a:moveTo>
                <a:lnTo>
                  <a:pt x="6" y="15"/>
                </a:lnTo>
                <a:lnTo>
                  <a:pt x="6" y="19"/>
                </a:lnTo>
                <a:lnTo>
                  <a:pt x="6" y="19"/>
                </a:lnTo>
                <a:lnTo>
                  <a:pt x="6" y="20"/>
                </a:lnTo>
                <a:lnTo>
                  <a:pt x="6" y="20"/>
                </a:lnTo>
                <a:lnTo>
                  <a:pt x="8" y="21"/>
                </a:lnTo>
                <a:lnTo>
                  <a:pt x="8" y="21"/>
                </a:lnTo>
                <a:lnTo>
                  <a:pt x="9" y="20"/>
                </a:lnTo>
                <a:lnTo>
                  <a:pt x="9" y="20"/>
                </a:lnTo>
                <a:lnTo>
                  <a:pt x="11" y="19"/>
                </a:lnTo>
                <a:lnTo>
                  <a:pt x="16" y="19"/>
                </a:lnTo>
                <a:lnTo>
                  <a:pt x="16" y="19"/>
                </a:lnTo>
                <a:lnTo>
                  <a:pt x="16" y="21"/>
                </a:lnTo>
                <a:lnTo>
                  <a:pt x="13" y="24"/>
                </a:lnTo>
                <a:lnTo>
                  <a:pt x="13" y="24"/>
                </a:lnTo>
                <a:lnTo>
                  <a:pt x="11" y="25"/>
                </a:lnTo>
                <a:lnTo>
                  <a:pt x="11" y="25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2" y="23"/>
                </a:lnTo>
                <a:lnTo>
                  <a:pt x="2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3" y="3"/>
                </a:lnTo>
                <a:lnTo>
                  <a:pt x="13" y="3"/>
                </a:lnTo>
                <a:lnTo>
                  <a:pt x="16" y="5"/>
                </a:lnTo>
                <a:lnTo>
                  <a:pt x="16" y="8"/>
                </a:lnTo>
                <a:lnTo>
                  <a:pt x="16" y="15"/>
                </a:lnTo>
                <a:close/>
                <a:moveTo>
                  <a:pt x="6" y="11"/>
                </a:moveTo>
                <a:lnTo>
                  <a:pt x="11" y="11"/>
                </a:lnTo>
                <a:lnTo>
                  <a:pt x="11" y="8"/>
                </a:lnTo>
                <a:lnTo>
                  <a:pt x="11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6" y="6"/>
                </a:lnTo>
                <a:lnTo>
                  <a:pt x="6" y="6"/>
                </a:lnTo>
                <a:lnTo>
                  <a:pt x="6" y="8"/>
                </a:lnTo>
                <a:lnTo>
                  <a:pt x="6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34" name="Freeform 1561">
            <a:extLst>
              <a:ext uri="{FF2B5EF4-FFF2-40B4-BE49-F238E27FC236}">
                <a16:creationId xmlns:a16="http://schemas.microsoft.com/office/drawing/2014/main" id="{8859FD36-C427-4642-994A-A42D6D9553EF}"/>
              </a:ext>
            </a:extLst>
          </p:cNvPr>
          <p:cNvSpPr>
            <a:spLocks/>
          </p:cNvSpPr>
          <p:nvPr/>
        </p:nvSpPr>
        <p:spPr bwMode="auto">
          <a:xfrm>
            <a:off x="5976381" y="5727884"/>
            <a:ext cx="19050" cy="41275"/>
          </a:xfrm>
          <a:custGeom>
            <a:avLst/>
            <a:gdLst>
              <a:gd name="T0" fmla="*/ 0 w 12"/>
              <a:gd name="T1" fmla="*/ 26 h 26"/>
              <a:gd name="T2" fmla="*/ 0 w 12"/>
              <a:gd name="T3" fmla="*/ 0 h 26"/>
              <a:gd name="T4" fmla="*/ 5 w 12"/>
              <a:gd name="T5" fmla="*/ 0 h 26"/>
              <a:gd name="T6" fmla="*/ 5 w 12"/>
              <a:gd name="T7" fmla="*/ 3 h 26"/>
              <a:gd name="T8" fmla="*/ 5 w 12"/>
              <a:gd name="T9" fmla="*/ 3 h 26"/>
              <a:gd name="T10" fmla="*/ 9 w 12"/>
              <a:gd name="T11" fmla="*/ 1 h 26"/>
              <a:gd name="T12" fmla="*/ 9 w 12"/>
              <a:gd name="T13" fmla="*/ 1 h 26"/>
              <a:gd name="T14" fmla="*/ 12 w 12"/>
              <a:gd name="T15" fmla="*/ 0 h 26"/>
              <a:gd name="T16" fmla="*/ 12 w 12"/>
              <a:gd name="T17" fmla="*/ 5 h 26"/>
              <a:gd name="T18" fmla="*/ 12 w 12"/>
              <a:gd name="T19" fmla="*/ 5 h 26"/>
              <a:gd name="T20" fmla="*/ 10 w 12"/>
              <a:gd name="T21" fmla="*/ 5 h 26"/>
              <a:gd name="T22" fmla="*/ 10 w 12"/>
              <a:gd name="T23" fmla="*/ 5 h 26"/>
              <a:gd name="T24" fmla="*/ 9 w 12"/>
              <a:gd name="T25" fmla="*/ 5 h 26"/>
              <a:gd name="T26" fmla="*/ 9 w 12"/>
              <a:gd name="T27" fmla="*/ 5 h 26"/>
              <a:gd name="T28" fmla="*/ 8 w 12"/>
              <a:gd name="T29" fmla="*/ 6 h 26"/>
              <a:gd name="T30" fmla="*/ 8 w 12"/>
              <a:gd name="T31" fmla="*/ 6 h 26"/>
              <a:gd name="T32" fmla="*/ 5 w 12"/>
              <a:gd name="T33" fmla="*/ 8 h 26"/>
              <a:gd name="T34" fmla="*/ 5 w 12"/>
              <a:gd name="T35" fmla="*/ 8 h 26"/>
              <a:gd name="T36" fmla="*/ 5 w 12"/>
              <a:gd name="T37" fmla="*/ 11 h 26"/>
              <a:gd name="T38" fmla="*/ 5 w 12"/>
              <a:gd name="T39" fmla="*/ 26 h 26"/>
              <a:gd name="T40" fmla="*/ 0 w 12"/>
              <a:gd name="T41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9" y="1"/>
                </a:lnTo>
                <a:lnTo>
                  <a:pt x="9" y="1"/>
                </a:lnTo>
                <a:lnTo>
                  <a:pt x="12" y="0"/>
                </a:lnTo>
                <a:lnTo>
                  <a:pt x="12" y="5"/>
                </a:lnTo>
                <a:lnTo>
                  <a:pt x="12" y="5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8" y="6"/>
                </a:lnTo>
                <a:lnTo>
                  <a:pt x="8" y="6"/>
                </a:lnTo>
                <a:lnTo>
                  <a:pt x="5" y="8"/>
                </a:lnTo>
                <a:lnTo>
                  <a:pt x="5" y="8"/>
                </a:lnTo>
                <a:lnTo>
                  <a:pt x="5" y="11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35" name="Freeform 1562">
            <a:extLst>
              <a:ext uri="{FF2B5EF4-FFF2-40B4-BE49-F238E27FC236}">
                <a16:creationId xmlns:a16="http://schemas.microsoft.com/office/drawing/2014/main" id="{2437FAC4-4185-4B16-845E-21D54E7DC874}"/>
              </a:ext>
            </a:extLst>
          </p:cNvPr>
          <p:cNvSpPr>
            <a:spLocks noEditPoints="1"/>
          </p:cNvSpPr>
          <p:nvPr/>
        </p:nvSpPr>
        <p:spPr bwMode="auto">
          <a:xfrm>
            <a:off x="5998606" y="5712009"/>
            <a:ext cx="23813" cy="57150"/>
          </a:xfrm>
          <a:custGeom>
            <a:avLst/>
            <a:gdLst>
              <a:gd name="T0" fmla="*/ 0 w 15"/>
              <a:gd name="T1" fmla="*/ 36 h 36"/>
              <a:gd name="T2" fmla="*/ 0 w 15"/>
              <a:gd name="T3" fmla="*/ 0 h 36"/>
              <a:gd name="T4" fmla="*/ 5 w 15"/>
              <a:gd name="T5" fmla="*/ 0 h 36"/>
              <a:gd name="T6" fmla="*/ 5 w 15"/>
              <a:gd name="T7" fmla="*/ 13 h 36"/>
              <a:gd name="T8" fmla="*/ 5 w 15"/>
              <a:gd name="T9" fmla="*/ 13 h 36"/>
              <a:gd name="T10" fmla="*/ 5 w 15"/>
              <a:gd name="T11" fmla="*/ 13 h 36"/>
              <a:gd name="T12" fmla="*/ 8 w 15"/>
              <a:gd name="T13" fmla="*/ 11 h 36"/>
              <a:gd name="T14" fmla="*/ 8 w 15"/>
              <a:gd name="T15" fmla="*/ 11 h 36"/>
              <a:gd name="T16" fmla="*/ 10 w 15"/>
              <a:gd name="T17" fmla="*/ 10 h 36"/>
              <a:gd name="T18" fmla="*/ 10 w 15"/>
              <a:gd name="T19" fmla="*/ 10 h 36"/>
              <a:gd name="T20" fmla="*/ 13 w 15"/>
              <a:gd name="T21" fmla="*/ 11 h 36"/>
              <a:gd name="T22" fmla="*/ 13 w 15"/>
              <a:gd name="T23" fmla="*/ 11 h 36"/>
              <a:gd name="T24" fmla="*/ 15 w 15"/>
              <a:gd name="T25" fmla="*/ 13 h 36"/>
              <a:gd name="T26" fmla="*/ 15 w 15"/>
              <a:gd name="T27" fmla="*/ 13 h 36"/>
              <a:gd name="T28" fmla="*/ 15 w 15"/>
              <a:gd name="T29" fmla="*/ 15 h 36"/>
              <a:gd name="T30" fmla="*/ 15 w 15"/>
              <a:gd name="T31" fmla="*/ 15 h 36"/>
              <a:gd name="T32" fmla="*/ 15 w 15"/>
              <a:gd name="T33" fmla="*/ 19 h 36"/>
              <a:gd name="T34" fmla="*/ 15 w 15"/>
              <a:gd name="T35" fmla="*/ 29 h 36"/>
              <a:gd name="T36" fmla="*/ 15 w 15"/>
              <a:gd name="T37" fmla="*/ 29 h 36"/>
              <a:gd name="T38" fmla="*/ 15 w 15"/>
              <a:gd name="T39" fmla="*/ 31 h 36"/>
              <a:gd name="T40" fmla="*/ 15 w 15"/>
              <a:gd name="T41" fmla="*/ 31 h 36"/>
              <a:gd name="T42" fmla="*/ 15 w 15"/>
              <a:gd name="T43" fmla="*/ 34 h 36"/>
              <a:gd name="T44" fmla="*/ 15 w 15"/>
              <a:gd name="T45" fmla="*/ 34 h 36"/>
              <a:gd name="T46" fmla="*/ 13 w 15"/>
              <a:gd name="T47" fmla="*/ 35 h 36"/>
              <a:gd name="T48" fmla="*/ 10 w 15"/>
              <a:gd name="T49" fmla="*/ 36 h 36"/>
              <a:gd name="T50" fmla="*/ 10 w 15"/>
              <a:gd name="T51" fmla="*/ 36 h 36"/>
              <a:gd name="T52" fmla="*/ 8 w 15"/>
              <a:gd name="T53" fmla="*/ 35 h 36"/>
              <a:gd name="T54" fmla="*/ 8 w 15"/>
              <a:gd name="T55" fmla="*/ 35 h 36"/>
              <a:gd name="T56" fmla="*/ 5 w 15"/>
              <a:gd name="T57" fmla="*/ 34 h 36"/>
              <a:gd name="T58" fmla="*/ 5 w 15"/>
              <a:gd name="T59" fmla="*/ 36 h 36"/>
              <a:gd name="T60" fmla="*/ 0 w 15"/>
              <a:gd name="T61" fmla="*/ 36 h 36"/>
              <a:gd name="T62" fmla="*/ 10 w 15"/>
              <a:gd name="T63" fmla="*/ 19 h 36"/>
              <a:gd name="T64" fmla="*/ 10 w 15"/>
              <a:gd name="T65" fmla="*/ 19 h 36"/>
              <a:gd name="T66" fmla="*/ 10 w 15"/>
              <a:gd name="T67" fmla="*/ 16 h 36"/>
              <a:gd name="T68" fmla="*/ 10 w 15"/>
              <a:gd name="T69" fmla="*/ 16 h 36"/>
              <a:gd name="T70" fmla="*/ 8 w 15"/>
              <a:gd name="T71" fmla="*/ 15 h 36"/>
              <a:gd name="T72" fmla="*/ 8 w 15"/>
              <a:gd name="T73" fmla="*/ 15 h 36"/>
              <a:gd name="T74" fmla="*/ 6 w 15"/>
              <a:gd name="T75" fmla="*/ 16 h 36"/>
              <a:gd name="T76" fmla="*/ 6 w 15"/>
              <a:gd name="T77" fmla="*/ 16 h 36"/>
              <a:gd name="T78" fmla="*/ 5 w 15"/>
              <a:gd name="T79" fmla="*/ 18 h 36"/>
              <a:gd name="T80" fmla="*/ 5 w 15"/>
              <a:gd name="T81" fmla="*/ 28 h 36"/>
              <a:gd name="T82" fmla="*/ 5 w 15"/>
              <a:gd name="T83" fmla="*/ 28 h 36"/>
              <a:gd name="T84" fmla="*/ 6 w 15"/>
              <a:gd name="T85" fmla="*/ 30 h 36"/>
              <a:gd name="T86" fmla="*/ 6 w 15"/>
              <a:gd name="T87" fmla="*/ 30 h 36"/>
              <a:gd name="T88" fmla="*/ 8 w 15"/>
              <a:gd name="T89" fmla="*/ 31 h 36"/>
              <a:gd name="T90" fmla="*/ 8 w 15"/>
              <a:gd name="T91" fmla="*/ 31 h 36"/>
              <a:gd name="T92" fmla="*/ 10 w 15"/>
              <a:gd name="T93" fmla="*/ 30 h 36"/>
              <a:gd name="T94" fmla="*/ 10 w 15"/>
              <a:gd name="T95" fmla="*/ 30 h 36"/>
              <a:gd name="T96" fmla="*/ 10 w 15"/>
              <a:gd name="T97" fmla="*/ 28 h 36"/>
              <a:gd name="T98" fmla="*/ 10 w 15"/>
              <a:gd name="T99" fmla="*/ 1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" h="36">
                <a:moveTo>
                  <a:pt x="0" y="36"/>
                </a:moveTo>
                <a:lnTo>
                  <a:pt x="0" y="0"/>
                </a:lnTo>
                <a:lnTo>
                  <a:pt x="5" y="0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8" y="11"/>
                </a:lnTo>
                <a:lnTo>
                  <a:pt x="8" y="11"/>
                </a:lnTo>
                <a:lnTo>
                  <a:pt x="10" y="10"/>
                </a:lnTo>
                <a:lnTo>
                  <a:pt x="10" y="10"/>
                </a:lnTo>
                <a:lnTo>
                  <a:pt x="13" y="11"/>
                </a:lnTo>
                <a:lnTo>
                  <a:pt x="13" y="11"/>
                </a:lnTo>
                <a:lnTo>
                  <a:pt x="15" y="13"/>
                </a:lnTo>
                <a:lnTo>
                  <a:pt x="15" y="13"/>
                </a:lnTo>
                <a:lnTo>
                  <a:pt x="15" y="15"/>
                </a:lnTo>
                <a:lnTo>
                  <a:pt x="15" y="15"/>
                </a:lnTo>
                <a:lnTo>
                  <a:pt x="15" y="19"/>
                </a:lnTo>
                <a:lnTo>
                  <a:pt x="15" y="29"/>
                </a:lnTo>
                <a:lnTo>
                  <a:pt x="15" y="29"/>
                </a:lnTo>
                <a:lnTo>
                  <a:pt x="15" y="31"/>
                </a:lnTo>
                <a:lnTo>
                  <a:pt x="15" y="31"/>
                </a:lnTo>
                <a:lnTo>
                  <a:pt x="15" y="34"/>
                </a:lnTo>
                <a:lnTo>
                  <a:pt x="15" y="34"/>
                </a:lnTo>
                <a:lnTo>
                  <a:pt x="13" y="35"/>
                </a:lnTo>
                <a:lnTo>
                  <a:pt x="10" y="36"/>
                </a:lnTo>
                <a:lnTo>
                  <a:pt x="10" y="36"/>
                </a:lnTo>
                <a:lnTo>
                  <a:pt x="8" y="35"/>
                </a:lnTo>
                <a:lnTo>
                  <a:pt x="8" y="35"/>
                </a:lnTo>
                <a:lnTo>
                  <a:pt x="5" y="34"/>
                </a:lnTo>
                <a:lnTo>
                  <a:pt x="5" y="36"/>
                </a:lnTo>
                <a:lnTo>
                  <a:pt x="0" y="36"/>
                </a:lnTo>
                <a:close/>
                <a:moveTo>
                  <a:pt x="10" y="19"/>
                </a:moveTo>
                <a:lnTo>
                  <a:pt x="10" y="19"/>
                </a:lnTo>
                <a:lnTo>
                  <a:pt x="10" y="16"/>
                </a:lnTo>
                <a:lnTo>
                  <a:pt x="10" y="16"/>
                </a:lnTo>
                <a:lnTo>
                  <a:pt x="8" y="15"/>
                </a:lnTo>
                <a:lnTo>
                  <a:pt x="8" y="15"/>
                </a:lnTo>
                <a:lnTo>
                  <a:pt x="6" y="16"/>
                </a:lnTo>
                <a:lnTo>
                  <a:pt x="6" y="16"/>
                </a:lnTo>
                <a:lnTo>
                  <a:pt x="5" y="18"/>
                </a:lnTo>
                <a:lnTo>
                  <a:pt x="5" y="28"/>
                </a:lnTo>
                <a:lnTo>
                  <a:pt x="5" y="28"/>
                </a:lnTo>
                <a:lnTo>
                  <a:pt x="6" y="30"/>
                </a:lnTo>
                <a:lnTo>
                  <a:pt x="6" y="30"/>
                </a:lnTo>
                <a:lnTo>
                  <a:pt x="8" y="31"/>
                </a:lnTo>
                <a:lnTo>
                  <a:pt x="8" y="31"/>
                </a:lnTo>
                <a:lnTo>
                  <a:pt x="10" y="30"/>
                </a:lnTo>
                <a:lnTo>
                  <a:pt x="10" y="30"/>
                </a:lnTo>
                <a:lnTo>
                  <a:pt x="10" y="28"/>
                </a:lnTo>
                <a:lnTo>
                  <a:pt x="10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36" name="Freeform 1563">
            <a:extLst>
              <a:ext uri="{FF2B5EF4-FFF2-40B4-BE49-F238E27FC236}">
                <a16:creationId xmlns:a16="http://schemas.microsoft.com/office/drawing/2014/main" id="{9961EA8A-3EBA-4394-9997-CB632FB90E9E}"/>
              </a:ext>
            </a:extLst>
          </p:cNvPr>
          <p:cNvSpPr>
            <a:spLocks noEditPoints="1"/>
          </p:cNvSpPr>
          <p:nvPr/>
        </p:nvSpPr>
        <p:spPr bwMode="auto">
          <a:xfrm>
            <a:off x="6030356" y="5712009"/>
            <a:ext cx="7938" cy="57150"/>
          </a:xfrm>
          <a:custGeom>
            <a:avLst/>
            <a:gdLst>
              <a:gd name="T0" fmla="*/ 0 w 5"/>
              <a:gd name="T1" fmla="*/ 5 h 36"/>
              <a:gd name="T2" fmla="*/ 0 w 5"/>
              <a:gd name="T3" fmla="*/ 0 h 36"/>
              <a:gd name="T4" fmla="*/ 5 w 5"/>
              <a:gd name="T5" fmla="*/ 0 h 36"/>
              <a:gd name="T6" fmla="*/ 5 w 5"/>
              <a:gd name="T7" fmla="*/ 5 h 36"/>
              <a:gd name="T8" fmla="*/ 0 w 5"/>
              <a:gd name="T9" fmla="*/ 5 h 36"/>
              <a:gd name="T10" fmla="*/ 0 w 5"/>
              <a:gd name="T11" fmla="*/ 36 h 36"/>
              <a:gd name="T12" fmla="*/ 0 w 5"/>
              <a:gd name="T13" fmla="*/ 10 h 36"/>
              <a:gd name="T14" fmla="*/ 5 w 5"/>
              <a:gd name="T15" fmla="*/ 10 h 36"/>
              <a:gd name="T16" fmla="*/ 5 w 5"/>
              <a:gd name="T17" fmla="*/ 36 h 36"/>
              <a:gd name="T18" fmla="*/ 0 w 5"/>
              <a:gd name="T1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6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6"/>
                </a:moveTo>
                <a:lnTo>
                  <a:pt x="0" y="10"/>
                </a:lnTo>
                <a:lnTo>
                  <a:pt x="5" y="10"/>
                </a:lnTo>
                <a:lnTo>
                  <a:pt x="5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37" name="Freeform 1564">
            <a:extLst>
              <a:ext uri="{FF2B5EF4-FFF2-40B4-BE49-F238E27FC236}">
                <a16:creationId xmlns:a16="http://schemas.microsoft.com/office/drawing/2014/main" id="{7B2012B4-C34B-408F-BA6A-716438B09BD4}"/>
              </a:ext>
            </a:extLst>
          </p:cNvPr>
          <p:cNvSpPr>
            <a:spLocks/>
          </p:cNvSpPr>
          <p:nvPr/>
        </p:nvSpPr>
        <p:spPr bwMode="auto">
          <a:xfrm>
            <a:off x="6044643" y="5727884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6 h 26"/>
              <a:gd name="T4" fmla="*/ 10 w 15"/>
              <a:gd name="T5" fmla="*/ 26 h 26"/>
              <a:gd name="T6" fmla="*/ 10 w 15"/>
              <a:gd name="T7" fmla="*/ 24 h 26"/>
              <a:gd name="T8" fmla="*/ 10 w 15"/>
              <a:gd name="T9" fmla="*/ 24 h 26"/>
              <a:gd name="T10" fmla="*/ 10 w 15"/>
              <a:gd name="T11" fmla="*/ 24 h 26"/>
              <a:gd name="T12" fmla="*/ 9 w 15"/>
              <a:gd name="T13" fmla="*/ 25 h 26"/>
              <a:gd name="T14" fmla="*/ 9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4 w 15"/>
              <a:gd name="T21" fmla="*/ 26 h 26"/>
              <a:gd name="T22" fmla="*/ 4 w 15"/>
              <a:gd name="T23" fmla="*/ 26 h 26"/>
              <a:gd name="T24" fmla="*/ 1 w 15"/>
              <a:gd name="T25" fmla="*/ 25 h 26"/>
              <a:gd name="T26" fmla="*/ 1 w 15"/>
              <a:gd name="T27" fmla="*/ 25 h 26"/>
              <a:gd name="T28" fmla="*/ 0 w 15"/>
              <a:gd name="T29" fmla="*/ 23 h 26"/>
              <a:gd name="T30" fmla="*/ 0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6 w 15"/>
              <a:gd name="T43" fmla="*/ 20 h 26"/>
              <a:gd name="T44" fmla="*/ 6 w 15"/>
              <a:gd name="T45" fmla="*/ 20 h 26"/>
              <a:gd name="T46" fmla="*/ 8 w 15"/>
              <a:gd name="T47" fmla="*/ 21 h 26"/>
              <a:gd name="T48" fmla="*/ 8 w 15"/>
              <a:gd name="T49" fmla="*/ 21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6"/>
                </a:lnTo>
                <a:lnTo>
                  <a:pt x="10" y="26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9" y="25"/>
                </a:lnTo>
                <a:lnTo>
                  <a:pt x="9" y="25"/>
                </a:lnTo>
                <a:lnTo>
                  <a:pt x="5" y="26"/>
                </a:lnTo>
                <a:lnTo>
                  <a:pt x="5" y="26"/>
                </a:lnTo>
                <a:lnTo>
                  <a:pt x="4" y="26"/>
                </a:lnTo>
                <a:lnTo>
                  <a:pt x="4" y="26"/>
                </a:lnTo>
                <a:lnTo>
                  <a:pt x="1" y="25"/>
                </a:lnTo>
                <a:lnTo>
                  <a:pt x="1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8" y="21"/>
                </a:ln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38" name="Freeform 1565">
            <a:extLst>
              <a:ext uri="{FF2B5EF4-FFF2-40B4-BE49-F238E27FC236}">
                <a16:creationId xmlns:a16="http://schemas.microsoft.com/office/drawing/2014/main" id="{48F663B9-5FDE-405F-9A1C-08D0CBE30C00}"/>
              </a:ext>
            </a:extLst>
          </p:cNvPr>
          <p:cNvSpPr>
            <a:spLocks/>
          </p:cNvSpPr>
          <p:nvPr/>
        </p:nvSpPr>
        <p:spPr bwMode="auto">
          <a:xfrm>
            <a:off x="6076393" y="5727884"/>
            <a:ext cx="39688" cy="41275"/>
          </a:xfrm>
          <a:custGeom>
            <a:avLst/>
            <a:gdLst>
              <a:gd name="T0" fmla="*/ 0 w 25"/>
              <a:gd name="T1" fmla="*/ 26 h 26"/>
              <a:gd name="T2" fmla="*/ 0 w 25"/>
              <a:gd name="T3" fmla="*/ 0 h 26"/>
              <a:gd name="T4" fmla="*/ 5 w 25"/>
              <a:gd name="T5" fmla="*/ 0 h 26"/>
              <a:gd name="T6" fmla="*/ 5 w 25"/>
              <a:gd name="T7" fmla="*/ 3 h 26"/>
              <a:gd name="T8" fmla="*/ 5 w 25"/>
              <a:gd name="T9" fmla="*/ 3 h 26"/>
              <a:gd name="T10" fmla="*/ 5 w 25"/>
              <a:gd name="T11" fmla="*/ 3 h 26"/>
              <a:gd name="T12" fmla="*/ 6 w 25"/>
              <a:gd name="T13" fmla="*/ 1 h 26"/>
              <a:gd name="T14" fmla="*/ 6 w 25"/>
              <a:gd name="T15" fmla="*/ 1 h 26"/>
              <a:gd name="T16" fmla="*/ 10 w 25"/>
              <a:gd name="T17" fmla="*/ 0 h 26"/>
              <a:gd name="T18" fmla="*/ 10 w 25"/>
              <a:gd name="T19" fmla="*/ 0 h 26"/>
              <a:gd name="T20" fmla="*/ 13 w 25"/>
              <a:gd name="T21" fmla="*/ 1 h 26"/>
              <a:gd name="T22" fmla="*/ 13 w 25"/>
              <a:gd name="T23" fmla="*/ 1 h 26"/>
              <a:gd name="T24" fmla="*/ 14 w 25"/>
              <a:gd name="T25" fmla="*/ 3 h 26"/>
              <a:gd name="T26" fmla="*/ 14 w 25"/>
              <a:gd name="T27" fmla="*/ 3 h 26"/>
              <a:gd name="T28" fmla="*/ 16 w 25"/>
              <a:gd name="T29" fmla="*/ 1 h 26"/>
              <a:gd name="T30" fmla="*/ 16 w 25"/>
              <a:gd name="T31" fmla="*/ 1 h 26"/>
              <a:gd name="T32" fmla="*/ 20 w 25"/>
              <a:gd name="T33" fmla="*/ 0 h 26"/>
              <a:gd name="T34" fmla="*/ 20 w 25"/>
              <a:gd name="T35" fmla="*/ 0 h 26"/>
              <a:gd name="T36" fmla="*/ 21 w 25"/>
              <a:gd name="T37" fmla="*/ 0 h 26"/>
              <a:gd name="T38" fmla="*/ 21 w 25"/>
              <a:gd name="T39" fmla="*/ 0 h 26"/>
              <a:gd name="T40" fmla="*/ 24 w 25"/>
              <a:gd name="T41" fmla="*/ 1 h 26"/>
              <a:gd name="T42" fmla="*/ 24 w 25"/>
              <a:gd name="T43" fmla="*/ 1 h 26"/>
              <a:gd name="T44" fmla="*/ 25 w 25"/>
              <a:gd name="T45" fmla="*/ 4 h 26"/>
              <a:gd name="T46" fmla="*/ 25 w 25"/>
              <a:gd name="T47" fmla="*/ 4 h 26"/>
              <a:gd name="T48" fmla="*/ 25 w 25"/>
              <a:gd name="T49" fmla="*/ 6 h 26"/>
              <a:gd name="T50" fmla="*/ 25 w 25"/>
              <a:gd name="T51" fmla="*/ 26 h 26"/>
              <a:gd name="T52" fmla="*/ 20 w 25"/>
              <a:gd name="T53" fmla="*/ 26 h 26"/>
              <a:gd name="T54" fmla="*/ 20 w 25"/>
              <a:gd name="T55" fmla="*/ 9 h 26"/>
              <a:gd name="T56" fmla="*/ 20 w 25"/>
              <a:gd name="T57" fmla="*/ 9 h 26"/>
              <a:gd name="T58" fmla="*/ 19 w 25"/>
              <a:gd name="T59" fmla="*/ 6 h 26"/>
              <a:gd name="T60" fmla="*/ 19 w 25"/>
              <a:gd name="T61" fmla="*/ 6 h 26"/>
              <a:gd name="T62" fmla="*/ 18 w 25"/>
              <a:gd name="T63" fmla="*/ 5 h 26"/>
              <a:gd name="T64" fmla="*/ 18 w 25"/>
              <a:gd name="T65" fmla="*/ 5 h 26"/>
              <a:gd name="T66" fmla="*/ 15 w 25"/>
              <a:gd name="T67" fmla="*/ 6 h 26"/>
              <a:gd name="T68" fmla="*/ 15 w 25"/>
              <a:gd name="T69" fmla="*/ 6 h 26"/>
              <a:gd name="T70" fmla="*/ 15 w 25"/>
              <a:gd name="T71" fmla="*/ 9 h 26"/>
              <a:gd name="T72" fmla="*/ 15 w 25"/>
              <a:gd name="T73" fmla="*/ 26 h 26"/>
              <a:gd name="T74" fmla="*/ 10 w 25"/>
              <a:gd name="T75" fmla="*/ 26 h 26"/>
              <a:gd name="T76" fmla="*/ 10 w 25"/>
              <a:gd name="T77" fmla="*/ 9 h 26"/>
              <a:gd name="T78" fmla="*/ 10 w 25"/>
              <a:gd name="T79" fmla="*/ 9 h 26"/>
              <a:gd name="T80" fmla="*/ 9 w 25"/>
              <a:gd name="T81" fmla="*/ 6 h 26"/>
              <a:gd name="T82" fmla="*/ 9 w 25"/>
              <a:gd name="T83" fmla="*/ 6 h 26"/>
              <a:gd name="T84" fmla="*/ 8 w 25"/>
              <a:gd name="T85" fmla="*/ 5 h 26"/>
              <a:gd name="T86" fmla="*/ 8 w 25"/>
              <a:gd name="T87" fmla="*/ 5 h 26"/>
              <a:gd name="T88" fmla="*/ 5 w 25"/>
              <a:gd name="T89" fmla="*/ 6 h 26"/>
              <a:gd name="T90" fmla="*/ 5 w 25"/>
              <a:gd name="T91" fmla="*/ 6 h 26"/>
              <a:gd name="T92" fmla="*/ 5 w 25"/>
              <a:gd name="T93" fmla="*/ 9 h 26"/>
              <a:gd name="T94" fmla="*/ 5 w 25"/>
              <a:gd name="T95" fmla="*/ 26 h 26"/>
              <a:gd name="T96" fmla="*/ 0 w 25"/>
              <a:gd name="T9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0" y="2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6" y="1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4" y="3"/>
                </a:lnTo>
                <a:lnTo>
                  <a:pt x="14" y="3"/>
                </a:lnTo>
                <a:lnTo>
                  <a:pt x="16" y="1"/>
                </a:lnTo>
                <a:lnTo>
                  <a:pt x="16" y="1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4" y="1"/>
                </a:lnTo>
                <a:lnTo>
                  <a:pt x="24" y="1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26"/>
                </a:lnTo>
                <a:lnTo>
                  <a:pt x="20" y="26"/>
                </a:lnTo>
                <a:lnTo>
                  <a:pt x="20" y="9"/>
                </a:lnTo>
                <a:lnTo>
                  <a:pt x="20" y="9"/>
                </a:lnTo>
                <a:lnTo>
                  <a:pt x="19" y="6"/>
                </a:lnTo>
                <a:lnTo>
                  <a:pt x="19" y="6"/>
                </a:lnTo>
                <a:lnTo>
                  <a:pt x="18" y="5"/>
                </a:lnTo>
                <a:lnTo>
                  <a:pt x="18" y="5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26"/>
                </a:lnTo>
                <a:lnTo>
                  <a:pt x="10" y="26"/>
                </a:lnTo>
                <a:lnTo>
                  <a:pt x="10" y="9"/>
                </a:lnTo>
                <a:lnTo>
                  <a:pt x="10" y="9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6"/>
                </a:lnTo>
                <a:lnTo>
                  <a:pt x="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39" name="Freeform 1566">
            <a:extLst>
              <a:ext uri="{FF2B5EF4-FFF2-40B4-BE49-F238E27FC236}">
                <a16:creationId xmlns:a16="http://schemas.microsoft.com/office/drawing/2014/main" id="{A7E155A2-60CD-4FEF-B28F-40B54E06F73D}"/>
              </a:ext>
            </a:extLst>
          </p:cNvPr>
          <p:cNvSpPr>
            <a:spLocks noEditPoints="1"/>
          </p:cNvSpPr>
          <p:nvPr/>
        </p:nvSpPr>
        <p:spPr bwMode="auto">
          <a:xfrm>
            <a:off x="5898593" y="6224771"/>
            <a:ext cx="26988" cy="55563"/>
          </a:xfrm>
          <a:custGeom>
            <a:avLst/>
            <a:gdLst>
              <a:gd name="T0" fmla="*/ 0 w 17"/>
              <a:gd name="T1" fmla="*/ 0 h 35"/>
              <a:gd name="T2" fmla="*/ 8 w 17"/>
              <a:gd name="T3" fmla="*/ 0 h 35"/>
              <a:gd name="T4" fmla="*/ 12 w 17"/>
              <a:gd name="T5" fmla="*/ 0 h 35"/>
              <a:gd name="T6" fmla="*/ 14 w 17"/>
              <a:gd name="T7" fmla="*/ 2 h 35"/>
              <a:gd name="T8" fmla="*/ 15 w 17"/>
              <a:gd name="T9" fmla="*/ 5 h 35"/>
              <a:gd name="T10" fmla="*/ 17 w 17"/>
              <a:gd name="T11" fmla="*/ 10 h 35"/>
              <a:gd name="T12" fmla="*/ 17 w 17"/>
              <a:gd name="T13" fmla="*/ 12 h 35"/>
              <a:gd name="T14" fmla="*/ 15 w 17"/>
              <a:gd name="T15" fmla="*/ 14 h 35"/>
              <a:gd name="T16" fmla="*/ 13 w 17"/>
              <a:gd name="T17" fmla="*/ 16 h 35"/>
              <a:gd name="T18" fmla="*/ 15 w 17"/>
              <a:gd name="T19" fmla="*/ 19 h 35"/>
              <a:gd name="T20" fmla="*/ 17 w 17"/>
              <a:gd name="T21" fmla="*/ 24 h 35"/>
              <a:gd name="T22" fmla="*/ 17 w 17"/>
              <a:gd name="T23" fmla="*/ 25 h 35"/>
              <a:gd name="T24" fmla="*/ 14 w 17"/>
              <a:gd name="T25" fmla="*/ 32 h 35"/>
              <a:gd name="T26" fmla="*/ 12 w 17"/>
              <a:gd name="T27" fmla="*/ 35 h 35"/>
              <a:gd name="T28" fmla="*/ 0 w 17"/>
              <a:gd name="T29" fmla="*/ 35 h 35"/>
              <a:gd name="T30" fmla="*/ 5 w 17"/>
              <a:gd name="T31" fmla="*/ 14 h 35"/>
              <a:gd name="T32" fmla="*/ 7 w 17"/>
              <a:gd name="T33" fmla="*/ 14 h 35"/>
              <a:gd name="T34" fmla="*/ 10 w 17"/>
              <a:gd name="T35" fmla="*/ 12 h 35"/>
              <a:gd name="T36" fmla="*/ 12 w 17"/>
              <a:gd name="T37" fmla="*/ 9 h 35"/>
              <a:gd name="T38" fmla="*/ 10 w 17"/>
              <a:gd name="T39" fmla="*/ 6 h 35"/>
              <a:gd name="T40" fmla="*/ 9 w 17"/>
              <a:gd name="T41" fmla="*/ 5 h 35"/>
              <a:gd name="T42" fmla="*/ 5 w 17"/>
              <a:gd name="T43" fmla="*/ 5 h 35"/>
              <a:gd name="T44" fmla="*/ 5 w 17"/>
              <a:gd name="T45" fmla="*/ 30 h 35"/>
              <a:gd name="T46" fmla="*/ 7 w 17"/>
              <a:gd name="T47" fmla="*/ 30 h 35"/>
              <a:gd name="T48" fmla="*/ 9 w 17"/>
              <a:gd name="T49" fmla="*/ 30 h 35"/>
              <a:gd name="T50" fmla="*/ 10 w 17"/>
              <a:gd name="T51" fmla="*/ 29 h 35"/>
              <a:gd name="T52" fmla="*/ 12 w 17"/>
              <a:gd name="T53" fmla="*/ 26 h 35"/>
              <a:gd name="T54" fmla="*/ 12 w 17"/>
              <a:gd name="T55" fmla="*/ 24 h 35"/>
              <a:gd name="T56" fmla="*/ 12 w 17"/>
              <a:gd name="T57" fmla="*/ 21 h 35"/>
              <a:gd name="T58" fmla="*/ 10 w 17"/>
              <a:gd name="T59" fmla="*/ 20 h 35"/>
              <a:gd name="T60" fmla="*/ 9 w 17"/>
              <a:gd name="T61" fmla="*/ 19 h 35"/>
              <a:gd name="T62" fmla="*/ 5 w 17"/>
              <a:gd name="T63" fmla="*/ 1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" h="35">
                <a:moveTo>
                  <a:pt x="0" y="35"/>
                </a:moveTo>
                <a:lnTo>
                  <a:pt x="0" y="0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5" y="5"/>
                </a:lnTo>
                <a:lnTo>
                  <a:pt x="15" y="5"/>
                </a:lnTo>
                <a:lnTo>
                  <a:pt x="17" y="9"/>
                </a:lnTo>
                <a:lnTo>
                  <a:pt x="17" y="10"/>
                </a:lnTo>
                <a:lnTo>
                  <a:pt x="17" y="10"/>
                </a:lnTo>
                <a:lnTo>
                  <a:pt x="17" y="12"/>
                </a:lnTo>
                <a:lnTo>
                  <a:pt x="17" y="12"/>
                </a:lnTo>
                <a:lnTo>
                  <a:pt x="15" y="14"/>
                </a:lnTo>
                <a:lnTo>
                  <a:pt x="15" y="14"/>
                </a:lnTo>
                <a:lnTo>
                  <a:pt x="13" y="16"/>
                </a:lnTo>
                <a:lnTo>
                  <a:pt x="13" y="16"/>
                </a:lnTo>
                <a:lnTo>
                  <a:pt x="15" y="19"/>
                </a:lnTo>
                <a:lnTo>
                  <a:pt x="15" y="19"/>
                </a:lnTo>
                <a:lnTo>
                  <a:pt x="17" y="24"/>
                </a:lnTo>
                <a:lnTo>
                  <a:pt x="17" y="25"/>
                </a:lnTo>
                <a:lnTo>
                  <a:pt x="17" y="25"/>
                </a:lnTo>
                <a:lnTo>
                  <a:pt x="15" y="30"/>
                </a:lnTo>
                <a:lnTo>
                  <a:pt x="14" y="32"/>
                </a:lnTo>
                <a:lnTo>
                  <a:pt x="14" y="32"/>
                </a:lnTo>
                <a:lnTo>
                  <a:pt x="12" y="35"/>
                </a:lnTo>
                <a:lnTo>
                  <a:pt x="7" y="35"/>
                </a:lnTo>
                <a:lnTo>
                  <a:pt x="0" y="35"/>
                </a:lnTo>
                <a:close/>
                <a:moveTo>
                  <a:pt x="5" y="5"/>
                </a:moveTo>
                <a:lnTo>
                  <a:pt x="5" y="14"/>
                </a:lnTo>
                <a:lnTo>
                  <a:pt x="7" y="14"/>
                </a:lnTo>
                <a:lnTo>
                  <a:pt x="7" y="14"/>
                </a:lnTo>
                <a:lnTo>
                  <a:pt x="9" y="14"/>
                </a:lnTo>
                <a:lnTo>
                  <a:pt x="10" y="12"/>
                </a:lnTo>
                <a:lnTo>
                  <a:pt x="10" y="12"/>
                </a:lnTo>
                <a:lnTo>
                  <a:pt x="12" y="9"/>
                </a:lnTo>
                <a:lnTo>
                  <a:pt x="12" y="9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7" y="5"/>
                </a:lnTo>
                <a:lnTo>
                  <a:pt x="5" y="5"/>
                </a:lnTo>
                <a:close/>
                <a:moveTo>
                  <a:pt x="5" y="19"/>
                </a:moveTo>
                <a:lnTo>
                  <a:pt x="5" y="30"/>
                </a:lnTo>
                <a:lnTo>
                  <a:pt x="7" y="30"/>
                </a:lnTo>
                <a:lnTo>
                  <a:pt x="7" y="30"/>
                </a:lnTo>
                <a:lnTo>
                  <a:pt x="9" y="30"/>
                </a:lnTo>
                <a:lnTo>
                  <a:pt x="9" y="30"/>
                </a:lnTo>
                <a:lnTo>
                  <a:pt x="10" y="29"/>
                </a:lnTo>
                <a:lnTo>
                  <a:pt x="10" y="29"/>
                </a:lnTo>
                <a:lnTo>
                  <a:pt x="12" y="26"/>
                </a:lnTo>
                <a:lnTo>
                  <a:pt x="12" y="26"/>
                </a:lnTo>
                <a:lnTo>
                  <a:pt x="12" y="24"/>
                </a:lnTo>
                <a:lnTo>
                  <a:pt x="12" y="24"/>
                </a:lnTo>
                <a:lnTo>
                  <a:pt x="12" y="21"/>
                </a:lnTo>
                <a:lnTo>
                  <a:pt x="12" y="21"/>
                </a:lnTo>
                <a:lnTo>
                  <a:pt x="10" y="20"/>
                </a:lnTo>
                <a:lnTo>
                  <a:pt x="10" y="20"/>
                </a:lnTo>
                <a:lnTo>
                  <a:pt x="9" y="19"/>
                </a:lnTo>
                <a:lnTo>
                  <a:pt x="9" y="19"/>
                </a:lnTo>
                <a:lnTo>
                  <a:pt x="7" y="19"/>
                </a:lnTo>
                <a:lnTo>
                  <a:pt x="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40" name="Freeform 1567">
            <a:extLst>
              <a:ext uri="{FF2B5EF4-FFF2-40B4-BE49-F238E27FC236}">
                <a16:creationId xmlns:a16="http://schemas.microsoft.com/office/drawing/2014/main" id="{90A1077A-9DC4-4708-8689-5ADD97FAC71C}"/>
              </a:ext>
            </a:extLst>
          </p:cNvPr>
          <p:cNvSpPr>
            <a:spLocks noEditPoints="1"/>
          </p:cNvSpPr>
          <p:nvPr/>
        </p:nvSpPr>
        <p:spPr bwMode="auto">
          <a:xfrm>
            <a:off x="5930343" y="6240646"/>
            <a:ext cx="25400" cy="39688"/>
          </a:xfrm>
          <a:custGeom>
            <a:avLst/>
            <a:gdLst>
              <a:gd name="T0" fmla="*/ 16 w 16"/>
              <a:gd name="T1" fmla="*/ 15 h 25"/>
              <a:gd name="T2" fmla="*/ 5 w 16"/>
              <a:gd name="T3" fmla="*/ 15 h 25"/>
              <a:gd name="T4" fmla="*/ 5 w 16"/>
              <a:gd name="T5" fmla="*/ 17 h 25"/>
              <a:gd name="T6" fmla="*/ 5 w 16"/>
              <a:gd name="T7" fmla="*/ 17 h 25"/>
              <a:gd name="T8" fmla="*/ 7 w 16"/>
              <a:gd name="T9" fmla="*/ 20 h 25"/>
              <a:gd name="T10" fmla="*/ 7 w 16"/>
              <a:gd name="T11" fmla="*/ 20 h 25"/>
              <a:gd name="T12" fmla="*/ 8 w 16"/>
              <a:gd name="T13" fmla="*/ 20 h 25"/>
              <a:gd name="T14" fmla="*/ 8 w 16"/>
              <a:gd name="T15" fmla="*/ 20 h 25"/>
              <a:gd name="T16" fmla="*/ 10 w 16"/>
              <a:gd name="T17" fmla="*/ 20 h 25"/>
              <a:gd name="T18" fmla="*/ 10 w 16"/>
              <a:gd name="T19" fmla="*/ 20 h 25"/>
              <a:gd name="T20" fmla="*/ 10 w 16"/>
              <a:gd name="T21" fmla="*/ 17 h 25"/>
              <a:gd name="T22" fmla="*/ 16 w 16"/>
              <a:gd name="T23" fmla="*/ 17 h 25"/>
              <a:gd name="T24" fmla="*/ 16 w 16"/>
              <a:gd name="T25" fmla="*/ 17 h 25"/>
              <a:gd name="T26" fmla="*/ 16 w 16"/>
              <a:gd name="T27" fmla="*/ 21 h 25"/>
              <a:gd name="T28" fmla="*/ 14 w 16"/>
              <a:gd name="T29" fmla="*/ 24 h 25"/>
              <a:gd name="T30" fmla="*/ 14 w 16"/>
              <a:gd name="T31" fmla="*/ 24 h 25"/>
              <a:gd name="T32" fmla="*/ 12 w 16"/>
              <a:gd name="T33" fmla="*/ 25 h 25"/>
              <a:gd name="T34" fmla="*/ 12 w 16"/>
              <a:gd name="T35" fmla="*/ 25 h 25"/>
              <a:gd name="T36" fmla="*/ 8 w 16"/>
              <a:gd name="T37" fmla="*/ 25 h 25"/>
              <a:gd name="T38" fmla="*/ 8 w 16"/>
              <a:gd name="T39" fmla="*/ 25 h 25"/>
              <a:gd name="T40" fmla="*/ 4 w 16"/>
              <a:gd name="T41" fmla="*/ 25 h 25"/>
              <a:gd name="T42" fmla="*/ 4 w 16"/>
              <a:gd name="T43" fmla="*/ 25 h 25"/>
              <a:gd name="T44" fmla="*/ 2 w 16"/>
              <a:gd name="T45" fmla="*/ 22 h 25"/>
              <a:gd name="T46" fmla="*/ 2 w 16"/>
              <a:gd name="T47" fmla="*/ 22 h 25"/>
              <a:gd name="T48" fmla="*/ 0 w 16"/>
              <a:gd name="T49" fmla="*/ 20 h 25"/>
              <a:gd name="T50" fmla="*/ 0 w 16"/>
              <a:gd name="T51" fmla="*/ 20 h 25"/>
              <a:gd name="T52" fmla="*/ 0 w 16"/>
              <a:gd name="T53" fmla="*/ 16 h 25"/>
              <a:gd name="T54" fmla="*/ 0 w 16"/>
              <a:gd name="T55" fmla="*/ 9 h 25"/>
              <a:gd name="T56" fmla="*/ 0 w 16"/>
              <a:gd name="T57" fmla="*/ 9 h 25"/>
              <a:gd name="T58" fmla="*/ 0 w 16"/>
              <a:gd name="T59" fmla="*/ 5 h 25"/>
              <a:gd name="T60" fmla="*/ 0 w 16"/>
              <a:gd name="T61" fmla="*/ 5 h 25"/>
              <a:gd name="T62" fmla="*/ 2 w 16"/>
              <a:gd name="T63" fmla="*/ 4 h 25"/>
              <a:gd name="T64" fmla="*/ 2 w 16"/>
              <a:gd name="T65" fmla="*/ 4 h 25"/>
              <a:gd name="T66" fmla="*/ 4 w 16"/>
              <a:gd name="T67" fmla="*/ 0 h 25"/>
              <a:gd name="T68" fmla="*/ 4 w 16"/>
              <a:gd name="T69" fmla="*/ 0 h 25"/>
              <a:gd name="T70" fmla="*/ 8 w 16"/>
              <a:gd name="T71" fmla="*/ 0 h 25"/>
              <a:gd name="T72" fmla="*/ 8 w 16"/>
              <a:gd name="T73" fmla="*/ 0 h 25"/>
              <a:gd name="T74" fmla="*/ 12 w 16"/>
              <a:gd name="T75" fmla="*/ 0 h 25"/>
              <a:gd name="T76" fmla="*/ 12 w 16"/>
              <a:gd name="T77" fmla="*/ 0 h 25"/>
              <a:gd name="T78" fmla="*/ 14 w 16"/>
              <a:gd name="T79" fmla="*/ 1 h 25"/>
              <a:gd name="T80" fmla="*/ 14 w 16"/>
              <a:gd name="T81" fmla="*/ 1 h 25"/>
              <a:gd name="T82" fmla="*/ 16 w 16"/>
              <a:gd name="T83" fmla="*/ 5 h 25"/>
              <a:gd name="T84" fmla="*/ 16 w 16"/>
              <a:gd name="T85" fmla="*/ 7 h 25"/>
              <a:gd name="T86" fmla="*/ 16 w 16"/>
              <a:gd name="T87" fmla="*/ 15 h 25"/>
              <a:gd name="T88" fmla="*/ 5 w 16"/>
              <a:gd name="T89" fmla="*/ 10 h 25"/>
              <a:gd name="T90" fmla="*/ 10 w 16"/>
              <a:gd name="T91" fmla="*/ 10 h 25"/>
              <a:gd name="T92" fmla="*/ 10 w 16"/>
              <a:gd name="T93" fmla="*/ 7 h 25"/>
              <a:gd name="T94" fmla="*/ 10 w 16"/>
              <a:gd name="T95" fmla="*/ 7 h 25"/>
              <a:gd name="T96" fmla="*/ 10 w 16"/>
              <a:gd name="T97" fmla="*/ 5 h 25"/>
              <a:gd name="T98" fmla="*/ 10 w 16"/>
              <a:gd name="T99" fmla="*/ 5 h 25"/>
              <a:gd name="T100" fmla="*/ 8 w 16"/>
              <a:gd name="T101" fmla="*/ 5 h 25"/>
              <a:gd name="T102" fmla="*/ 8 w 16"/>
              <a:gd name="T103" fmla="*/ 5 h 25"/>
              <a:gd name="T104" fmla="*/ 7 w 16"/>
              <a:gd name="T105" fmla="*/ 5 h 25"/>
              <a:gd name="T106" fmla="*/ 7 w 16"/>
              <a:gd name="T107" fmla="*/ 5 h 25"/>
              <a:gd name="T108" fmla="*/ 5 w 16"/>
              <a:gd name="T109" fmla="*/ 7 h 25"/>
              <a:gd name="T110" fmla="*/ 5 w 16"/>
              <a:gd name="T111" fmla="*/ 1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" h="25">
                <a:moveTo>
                  <a:pt x="16" y="15"/>
                </a:moveTo>
                <a:lnTo>
                  <a:pt x="5" y="15"/>
                </a:lnTo>
                <a:lnTo>
                  <a:pt x="5" y="17"/>
                </a:lnTo>
                <a:lnTo>
                  <a:pt x="5" y="17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6" y="17"/>
                </a:lnTo>
                <a:lnTo>
                  <a:pt x="16" y="17"/>
                </a:lnTo>
                <a:lnTo>
                  <a:pt x="16" y="21"/>
                </a:lnTo>
                <a:lnTo>
                  <a:pt x="14" y="24"/>
                </a:lnTo>
                <a:lnTo>
                  <a:pt x="14" y="24"/>
                </a:lnTo>
                <a:lnTo>
                  <a:pt x="12" y="25"/>
                </a:lnTo>
                <a:lnTo>
                  <a:pt x="12" y="25"/>
                </a:lnTo>
                <a:lnTo>
                  <a:pt x="8" y="25"/>
                </a:lnTo>
                <a:lnTo>
                  <a:pt x="8" y="25"/>
                </a:lnTo>
                <a:lnTo>
                  <a:pt x="4" y="25"/>
                </a:lnTo>
                <a:lnTo>
                  <a:pt x="4" y="25"/>
                </a:lnTo>
                <a:lnTo>
                  <a:pt x="2" y="22"/>
                </a:lnTo>
                <a:lnTo>
                  <a:pt x="2" y="22"/>
                </a:lnTo>
                <a:lnTo>
                  <a:pt x="0" y="20"/>
                </a:lnTo>
                <a:lnTo>
                  <a:pt x="0" y="20"/>
                </a:lnTo>
                <a:lnTo>
                  <a:pt x="0" y="16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2" y="4"/>
                </a:lnTo>
                <a:lnTo>
                  <a:pt x="2" y="4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6" y="5"/>
                </a:lnTo>
                <a:lnTo>
                  <a:pt x="16" y="7"/>
                </a:lnTo>
                <a:lnTo>
                  <a:pt x="16" y="15"/>
                </a:lnTo>
                <a:close/>
                <a:moveTo>
                  <a:pt x="5" y="10"/>
                </a:moveTo>
                <a:lnTo>
                  <a:pt x="10" y="10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5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41" name="Freeform 1568">
            <a:extLst>
              <a:ext uri="{FF2B5EF4-FFF2-40B4-BE49-F238E27FC236}">
                <a16:creationId xmlns:a16="http://schemas.microsoft.com/office/drawing/2014/main" id="{EDDDB58D-CBE0-4D73-8F19-90EA3D4BC644}"/>
              </a:ext>
            </a:extLst>
          </p:cNvPr>
          <p:cNvSpPr>
            <a:spLocks/>
          </p:cNvSpPr>
          <p:nvPr/>
        </p:nvSpPr>
        <p:spPr bwMode="auto">
          <a:xfrm>
            <a:off x="5960506" y="6240646"/>
            <a:ext cx="20638" cy="39688"/>
          </a:xfrm>
          <a:custGeom>
            <a:avLst/>
            <a:gdLst>
              <a:gd name="T0" fmla="*/ 0 w 13"/>
              <a:gd name="T1" fmla="*/ 25 h 25"/>
              <a:gd name="T2" fmla="*/ 0 w 13"/>
              <a:gd name="T3" fmla="*/ 0 h 25"/>
              <a:gd name="T4" fmla="*/ 5 w 13"/>
              <a:gd name="T5" fmla="*/ 0 h 25"/>
              <a:gd name="T6" fmla="*/ 5 w 13"/>
              <a:gd name="T7" fmla="*/ 2 h 25"/>
              <a:gd name="T8" fmla="*/ 5 w 13"/>
              <a:gd name="T9" fmla="*/ 2 h 25"/>
              <a:gd name="T10" fmla="*/ 9 w 13"/>
              <a:gd name="T11" fmla="*/ 0 h 25"/>
              <a:gd name="T12" fmla="*/ 9 w 13"/>
              <a:gd name="T13" fmla="*/ 0 h 25"/>
              <a:gd name="T14" fmla="*/ 13 w 13"/>
              <a:gd name="T15" fmla="*/ 0 h 25"/>
              <a:gd name="T16" fmla="*/ 13 w 13"/>
              <a:gd name="T17" fmla="*/ 5 h 25"/>
              <a:gd name="T18" fmla="*/ 13 w 13"/>
              <a:gd name="T19" fmla="*/ 5 h 25"/>
              <a:gd name="T20" fmla="*/ 10 w 13"/>
              <a:gd name="T21" fmla="*/ 5 h 25"/>
              <a:gd name="T22" fmla="*/ 10 w 13"/>
              <a:gd name="T23" fmla="*/ 5 h 25"/>
              <a:gd name="T24" fmla="*/ 9 w 13"/>
              <a:gd name="T25" fmla="*/ 5 h 25"/>
              <a:gd name="T26" fmla="*/ 9 w 13"/>
              <a:gd name="T27" fmla="*/ 5 h 25"/>
              <a:gd name="T28" fmla="*/ 8 w 13"/>
              <a:gd name="T29" fmla="*/ 6 h 25"/>
              <a:gd name="T30" fmla="*/ 8 w 13"/>
              <a:gd name="T31" fmla="*/ 6 h 25"/>
              <a:gd name="T32" fmla="*/ 7 w 13"/>
              <a:gd name="T33" fmla="*/ 7 h 25"/>
              <a:gd name="T34" fmla="*/ 7 w 13"/>
              <a:gd name="T35" fmla="*/ 7 h 25"/>
              <a:gd name="T36" fmla="*/ 5 w 13"/>
              <a:gd name="T37" fmla="*/ 10 h 25"/>
              <a:gd name="T38" fmla="*/ 5 w 13"/>
              <a:gd name="T39" fmla="*/ 25 h 25"/>
              <a:gd name="T40" fmla="*/ 0 w 13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9" y="0"/>
                </a:lnTo>
                <a:lnTo>
                  <a:pt x="9" y="0"/>
                </a:lnTo>
                <a:lnTo>
                  <a:pt x="13" y="0"/>
                </a:lnTo>
                <a:lnTo>
                  <a:pt x="13" y="5"/>
                </a:lnTo>
                <a:lnTo>
                  <a:pt x="13" y="5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8" y="6"/>
                </a:lnTo>
                <a:lnTo>
                  <a:pt x="8" y="6"/>
                </a:lnTo>
                <a:lnTo>
                  <a:pt x="7" y="7"/>
                </a:lnTo>
                <a:lnTo>
                  <a:pt x="7" y="7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42" name="Freeform 1569">
            <a:extLst>
              <a:ext uri="{FF2B5EF4-FFF2-40B4-BE49-F238E27FC236}">
                <a16:creationId xmlns:a16="http://schemas.microsoft.com/office/drawing/2014/main" id="{1581FEC5-4410-4AE0-9892-5F31D5DCA8DD}"/>
              </a:ext>
            </a:extLst>
          </p:cNvPr>
          <p:cNvSpPr>
            <a:spLocks/>
          </p:cNvSpPr>
          <p:nvPr/>
        </p:nvSpPr>
        <p:spPr bwMode="auto">
          <a:xfrm>
            <a:off x="5982731" y="6224771"/>
            <a:ext cx="28575" cy="55563"/>
          </a:xfrm>
          <a:custGeom>
            <a:avLst/>
            <a:gdLst>
              <a:gd name="T0" fmla="*/ 0 w 18"/>
              <a:gd name="T1" fmla="*/ 35 h 35"/>
              <a:gd name="T2" fmla="*/ 0 w 18"/>
              <a:gd name="T3" fmla="*/ 0 h 35"/>
              <a:gd name="T4" fmla="*/ 5 w 18"/>
              <a:gd name="T5" fmla="*/ 0 h 35"/>
              <a:gd name="T6" fmla="*/ 5 w 18"/>
              <a:gd name="T7" fmla="*/ 21 h 35"/>
              <a:gd name="T8" fmla="*/ 5 w 18"/>
              <a:gd name="T9" fmla="*/ 21 h 35"/>
              <a:gd name="T10" fmla="*/ 11 w 18"/>
              <a:gd name="T11" fmla="*/ 10 h 35"/>
              <a:gd name="T12" fmla="*/ 16 w 18"/>
              <a:gd name="T13" fmla="*/ 10 h 35"/>
              <a:gd name="T14" fmla="*/ 11 w 18"/>
              <a:gd name="T15" fmla="*/ 20 h 35"/>
              <a:gd name="T16" fmla="*/ 18 w 18"/>
              <a:gd name="T17" fmla="*/ 35 h 35"/>
              <a:gd name="T18" fmla="*/ 13 w 18"/>
              <a:gd name="T19" fmla="*/ 35 h 35"/>
              <a:gd name="T20" fmla="*/ 8 w 18"/>
              <a:gd name="T21" fmla="*/ 24 h 35"/>
              <a:gd name="T22" fmla="*/ 5 w 18"/>
              <a:gd name="T23" fmla="*/ 29 h 35"/>
              <a:gd name="T24" fmla="*/ 5 w 18"/>
              <a:gd name="T25" fmla="*/ 35 h 35"/>
              <a:gd name="T26" fmla="*/ 0 w 18"/>
              <a:gd name="T2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" h="35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5" y="21"/>
                </a:lnTo>
                <a:lnTo>
                  <a:pt x="5" y="21"/>
                </a:lnTo>
                <a:lnTo>
                  <a:pt x="11" y="10"/>
                </a:lnTo>
                <a:lnTo>
                  <a:pt x="16" y="10"/>
                </a:lnTo>
                <a:lnTo>
                  <a:pt x="11" y="20"/>
                </a:lnTo>
                <a:lnTo>
                  <a:pt x="18" y="35"/>
                </a:lnTo>
                <a:lnTo>
                  <a:pt x="13" y="35"/>
                </a:lnTo>
                <a:lnTo>
                  <a:pt x="8" y="24"/>
                </a:lnTo>
                <a:lnTo>
                  <a:pt x="5" y="29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43" name="Freeform 1570">
            <a:extLst>
              <a:ext uri="{FF2B5EF4-FFF2-40B4-BE49-F238E27FC236}">
                <a16:creationId xmlns:a16="http://schemas.microsoft.com/office/drawing/2014/main" id="{A819105C-8762-452F-B0EE-69A3E9ADA70F}"/>
              </a:ext>
            </a:extLst>
          </p:cNvPr>
          <p:cNvSpPr>
            <a:spLocks noEditPoints="1"/>
          </p:cNvSpPr>
          <p:nvPr/>
        </p:nvSpPr>
        <p:spPr bwMode="auto">
          <a:xfrm>
            <a:off x="6012893" y="6240646"/>
            <a:ext cx="23813" cy="39688"/>
          </a:xfrm>
          <a:custGeom>
            <a:avLst/>
            <a:gdLst>
              <a:gd name="T0" fmla="*/ 15 w 15"/>
              <a:gd name="T1" fmla="*/ 15 h 25"/>
              <a:gd name="T2" fmla="*/ 5 w 15"/>
              <a:gd name="T3" fmla="*/ 15 h 25"/>
              <a:gd name="T4" fmla="*/ 5 w 15"/>
              <a:gd name="T5" fmla="*/ 17 h 25"/>
              <a:gd name="T6" fmla="*/ 5 w 15"/>
              <a:gd name="T7" fmla="*/ 17 h 25"/>
              <a:gd name="T8" fmla="*/ 6 w 15"/>
              <a:gd name="T9" fmla="*/ 20 h 25"/>
              <a:gd name="T10" fmla="*/ 6 w 15"/>
              <a:gd name="T11" fmla="*/ 20 h 25"/>
              <a:gd name="T12" fmla="*/ 7 w 15"/>
              <a:gd name="T13" fmla="*/ 20 h 25"/>
              <a:gd name="T14" fmla="*/ 7 w 15"/>
              <a:gd name="T15" fmla="*/ 20 h 25"/>
              <a:gd name="T16" fmla="*/ 10 w 15"/>
              <a:gd name="T17" fmla="*/ 20 h 25"/>
              <a:gd name="T18" fmla="*/ 10 w 15"/>
              <a:gd name="T19" fmla="*/ 20 h 25"/>
              <a:gd name="T20" fmla="*/ 10 w 15"/>
              <a:gd name="T21" fmla="*/ 17 h 25"/>
              <a:gd name="T22" fmla="*/ 15 w 15"/>
              <a:gd name="T23" fmla="*/ 17 h 25"/>
              <a:gd name="T24" fmla="*/ 15 w 15"/>
              <a:gd name="T25" fmla="*/ 17 h 25"/>
              <a:gd name="T26" fmla="*/ 15 w 15"/>
              <a:gd name="T27" fmla="*/ 21 h 25"/>
              <a:gd name="T28" fmla="*/ 14 w 15"/>
              <a:gd name="T29" fmla="*/ 24 h 25"/>
              <a:gd name="T30" fmla="*/ 14 w 15"/>
              <a:gd name="T31" fmla="*/ 24 h 25"/>
              <a:gd name="T32" fmla="*/ 11 w 15"/>
              <a:gd name="T33" fmla="*/ 25 h 25"/>
              <a:gd name="T34" fmla="*/ 11 w 15"/>
              <a:gd name="T35" fmla="*/ 25 h 25"/>
              <a:gd name="T36" fmla="*/ 7 w 15"/>
              <a:gd name="T37" fmla="*/ 25 h 25"/>
              <a:gd name="T38" fmla="*/ 7 w 15"/>
              <a:gd name="T39" fmla="*/ 25 h 25"/>
              <a:gd name="T40" fmla="*/ 4 w 15"/>
              <a:gd name="T41" fmla="*/ 25 h 25"/>
              <a:gd name="T42" fmla="*/ 4 w 15"/>
              <a:gd name="T43" fmla="*/ 25 h 25"/>
              <a:gd name="T44" fmla="*/ 1 w 15"/>
              <a:gd name="T45" fmla="*/ 22 h 25"/>
              <a:gd name="T46" fmla="*/ 1 w 15"/>
              <a:gd name="T47" fmla="*/ 22 h 25"/>
              <a:gd name="T48" fmla="*/ 0 w 15"/>
              <a:gd name="T49" fmla="*/ 20 h 25"/>
              <a:gd name="T50" fmla="*/ 0 w 15"/>
              <a:gd name="T51" fmla="*/ 20 h 25"/>
              <a:gd name="T52" fmla="*/ 0 w 15"/>
              <a:gd name="T53" fmla="*/ 16 h 25"/>
              <a:gd name="T54" fmla="*/ 0 w 15"/>
              <a:gd name="T55" fmla="*/ 9 h 25"/>
              <a:gd name="T56" fmla="*/ 0 w 15"/>
              <a:gd name="T57" fmla="*/ 9 h 25"/>
              <a:gd name="T58" fmla="*/ 0 w 15"/>
              <a:gd name="T59" fmla="*/ 5 h 25"/>
              <a:gd name="T60" fmla="*/ 0 w 15"/>
              <a:gd name="T61" fmla="*/ 5 h 25"/>
              <a:gd name="T62" fmla="*/ 1 w 15"/>
              <a:gd name="T63" fmla="*/ 4 h 25"/>
              <a:gd name="T64" fmla="*/ 1 w 15"/>
              <a:gd name="T65" fmla="*/ 4 h 25"/>
              <a:gd name="T66" fmla="*/ 4 w 15"/>
              <a:gd name="T67" fmla="*/ 0 h 25"/>
              <a:gd name="T68" fmla="*/ 4 w 15"/>
              <a:gd name="T69" fmla="*/ 0 h 25"/>
              <a:gd name="T70" fmla="*/ 7 w 15"/>
              <a:gd name="T71" fmla="*/ 0 h 25"/>
              <a:gd name="T72" fmla="*/ 7 w 15"/>
              <a:gd name="T73" fmla="*/ 0 h 25"/>
              <a:gd name="T74" fmla="*/ 11 w 15"/>
              <a:gd name="T75" fmla="*/ 0 h 25"/>
              <a:gd name="T76" fmla="*/ 11 w 15"/>
              <a:gd name="T77" fmla="*/ 0 h 25"/>
              <a:gd name="T78" fmla="*/ 14 w 15"/>
              <a:gd name="T79" fmla="*/ 1 h 25"/>
              <a:gd name="T80" fmla="*/ 14 w 15"/>
              <a:gd name="T81" fmla="*/ 1 h 25"/>
              <a:gd name="T82" fmla="*/ 15 w 15"/>
              <a:gd name="T83" fmla="*/ 5 h 25"/>
              <a:gd name="T84" fmla="*/ 15 w 15"/>
              <a:gd name="T85" fmla="*/ 7 h 25"/>
              <a:gd name="T86" fmla="*/ 15 w 15"/>
              <a:gd name="T87" fmla="*/ 15 h 25"/>
              <a:gd name="T88" fmla="*/ 5 w 15"/>
              <a:gd name="T89" fmla="*/ 10 h 25"/>
              <a:gd name="T90" fmla="*/ 10 w 15"/>
              <a:gd name="T91" fmla="*/ 10 h 25"/>
              <a:gd name="T92" fmla="*/ 10 w 15"/>
              <a:gd name="T93" fmla="*/ 7 h 25"/>
              <a:gd name="T94" fmla="*/ 10 w 15"/>
              <a:gd name="T95" fmla="*/ 7 h 25"/>
              <a:gd name="T96" fmla="*/ 10 w 15"/>
              <a:gd name="T97" fmla="*/ 5 h 25"/>
              <a:gd name="T98" fmla="*/ 10 w 15"/>
              <a:gd name="T99" fmla="*/ 5 h 25"/>
              <a:gd name="T100" fmla="*/ 7 w 15"/>
              <a:gd name="T101" fmla="*/ 5 h 25"/>
              <a:gd name="T102" fmla="*/ 7 w 15"/>
              <a:gd name="T103" fmla="*/ 5 h 25"/>
              <a:gd name="T104" fmla="*/ 6 w 15"/>
              <a:gd name="T105" fmla="*/ 5 h 25"/>
              <a:gd name="T106" fmla="*/ 6 w 15"/>
              <a:gd name="T107" fmla="*/ 5 h 25"/>
              <a:gd name="T108" fmla="*/ 5 w 15"/>
              <a:gd name="T109" fmla="*/ 7 h 25"/>
              <a:gd name="T110" fmla="*/ 5 w 15"/>
              <a:gd name="T111" fmla="*/ 1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5">
                <a:moveTo>
                  <a:pt x="15" y="15"/>
                </a:moveTo>
                <a:lnTo>
                  <a:pt x="5" y="15"/>
                </a:lnTo>
                <a:lnTo>
                  <a:pt x="5" y="17"/>
                </a:lnTo>
                <a:lnTo>
                  <a:pt x="5" y="17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5" y="17"/>
                </a:lnTo>
                <a:lnTo>
                  <a:pt x="15" y="17"/>
                </a:lnTo>
                <a:lnTo>
                  <a:pt x="15" y="21"/>
                </a:lnTo>
                <a:lnTo>
                  <a:pt x="14" y="24"/>
                </a:lnTo>
                <a:lnTo>
                  <a:pt x="14" y="24"/>
                </a:lnTo>
                <a:lnTo>
                  <a:pt x="11" y="25"/>
                </a:lnTo>
                <a:lnTo>
                  <a:pt x="11" y="25"/>
                </a:lnTo>
                <a:lnTo>
                  <a:pt x="7" y="25"/>
                </a:lnTo>
                <a:lnTo>
                  <a:pt x="7" y="25"/>
                </a:lnTo>
                <a:lnTo>
                  <a:pt x="4" y="25"/>
                </a:lnTo>
                <a:lnTo>
                  <a:pt x="4" y="25"/>
                </a:lnTo>
                <a:lnTo>
                  <a:pt x="1" y="22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0" y="16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4" y="1"/>
                </a:lnTo>
                <a:lnTo>
                  <a:pt x="14" y="1"/>
                </a:lnTo>
                <a:lnTo>
                  <a:pt x="15" y="5"/>
                </a:lnTo>
                <a:lnTo>
                  <a:pt x="15" y="7"/>
                </a:lnTo>
                <a:lnTo>
                  <a:pt x="15" y="15"/>
                </a:lnTo>
                <a:close/>
                <a:moveTo>
                  <a:pt x="5" y="10"/>
                </a:moveTo>
                <a:lnTo>
                  <a:pt x="10" y="10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44" name="Freeform 1571">
            <a:extLst>
              <a:ext uri="{FF2B5EF4-FFF2-40B4-BE49-F238E27FC236}">
                <a16:creationId xmlns:a16="http://schemas.microsoft.com/office/drawing/2014/main" id="{8279B299-4E07-431C-98A8-13FF04350BEE}"/>
              </a:ext>
            </a:extLst>
          </p:cNvPr>
          <p:cNvSpPr>
            <a:spLocks/>
          </p:cNvSpPr>
          <p:nvPr/>
        </p:nvSpPr>
        <p:spPr bwMode="auto">
          <a:xfrm>
            <a:off x="6043056" y="6224771"/>
            <a:ext cx="11113" cy="55563"/>
          </a:xfrm>
          <a:custGeom>
            <a:avLst/>
            <a:gdLst>
              <a:gd name="T0" fmla="*/ 0 w 7"/>
              <a:gd name="T1" fmla="*/ 0 h 35"/>
              <a:gd name="T2" fmla="*/ 5 w 7"/>
              <a:gd name="T3" fmla="*/ 0 h 35"/>
              <a:gd name="T4" fmla="*/ 5 w 7"/>
              <a:gd name="T5" fmla="*/ 27 h 35"/>
              <a:gd name="T6" fmla="*/ 5 w 7"/>
              <a:gd name="T7" fmla="*/ 27 h 35"/>
              <a:gd name="T8" fmla="*/ 5 w 7"/>
              <a:gd name="T9" fmla="*/ 30 h 35"/>
              <a:gd name="T10" fmla="*/ 5 w 7"/>
              <a:gd name="T11" fmla="*/ 30 h 35"/>
              <a:gd name="T12" fmla="*/ 7 w 7"/>
              <a:gd name="T13" fmla="*/ 31 h 35"/>
              <a:gd name="T14" fmla="*/ 7 w 7"/>
              <a:gd name="T15" fmla="*/ 35 h 35"/>
              <a:gd name="T16" fmla="*/ 7 w 7"/>
              <a:gd name="T17" fmla="*/ 35 h 35"/>
              <a:gd name="T18" fmla="*/ 4 w 7"/>
              <a:gd name="T19" fmla="*/ 35 h 35"/>
              <a:gd name="T20" fmla="*/ 4 w 7"/>
              <a:gd name="T21" fmla="*/ 35 h 35"/>
              <a:gd name="T22" fmla="*/ 2 w 7"/>
              <a:gd name="T23" fmla="*/ 34 h 35"/>
              <a:gd name="T24" fmla="*/ 2 w 7"/>
              <a:gd name="T25" fmla="*/ 34 h 35"/>
              <a:gd name="T26" fmla="*/ 0 w 7"/>
              <a:gd name="T27" fmla="*/ 32 h 35"/>
              <a:gd name="T28" fmla="*/ 0 w 7"/>
              <a:gd name="T29" fmla="*/ 32 h 35"/>
              <a:gd name="T30" fmla="*/ 0 w 7"/>
              <a:gd name="T31" fmla="*/ 29 h 35"/>
              <a:gd name="T32" fmla="*/ 0 w 7"/>
              <a:gd name="T3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35">
                <a:moveTo>
                  <a:pt x="0" y="0"/>
                </a:moveTo>
                <a:lnTo>
                  <a:pt x="5" y="0"/>
                </a:lnTo>
                <a:lnTo>
                  <a:pt x="5" y="27"/>
                </a:lnTo>
                <a:lnTo>
                  <a:pt x="5" y="27"/>
                </a:lnTo>
                <a:lnTo>
                  <a:pt x="5" y="30"/>
                </a:lnTo>
                <a:lnTo>
                  <a:pt x="5" y="30"/>
                </a:lnTo>
                <a:lnTo>
                  <a:pt x="7" y="31"/>
                </a:lnTo>
                <a:lnTo>
                  <a:pt x="7" y="35"/>
                </a:lnTo>
                <a:lnTo>
                  <a:pt x="7" y="35"/>
                </a:lnTo>
                <a:lnTo>
                  <a:pt x="4" y="35"/>
                </a:lnTo>
                <a:lnTo>
                  <a:pt x="4" y="35"/>
                </a:lnTo>
                <a:lnTo>
                  <a:pt x="2" y="34"/>
                </a:lnTo>
                <a:lnTo>
                  <a:pt x="2" y="34"/>
                </a:lnTo>
                <a:lnTo>
                  <a:pt x="0" y="32"/>
                </a:lnTo>
                <a:lnTo>
                  <a:pt x="0" y="32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45" name="Freeform 1572">
            <a:extLst>
              <a:ext uri="{FF2B5EF4-FFF2-40B4-BE49-F238E27FC236}">
                <a16:creationId xmlns:a16="http://schemas.microsoft.com/office/drawing/2014/main" id="{35CDAE19-5CD4-4CBF-BE98-3B1A20D39A08}"/>
              </a:ext>
            </a:extLst>
          </p:cNvPr>
          <p:cNvSpPr>
            <a:spLocks noEditPoints="1"/>
          </p:cNvSpPr>
          <p:nvPr/>
        </p:nvSpPr>
        <p:spPr bwMode="auto">
          <a:xfrm>
            <a:off x="6058931" y="6224771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46" name="Freeform 1573">
            <a:extLst>
              <a:ext uri="{FF2B5EF4-FFF2-40B4-BE49-F238E27FC236}">
                <a16:creationId xmlns:a16="http://schemas.microsoft.com/office/drawing/2014/main" id="{411B07CC-CFF0-4BC1-AC98-AF6B29CE4DA2}"/>
              </a:ext>
            </a:extLst>
          </p:cNvPr>
          <p:cNvSpPr>
            <a:spLocks/>
          </p:cNvSpPr>
          <p:nvPr/>
        </p:nvSpPr>
        <p:spPr bwMode="auto">
          <a:xfrm>
            <a:off x="6073218" y="6240646"/>
            <a:ext cx="23813" cy="39688"/>
          </a:xfrm>
          <a:custGeom>
            <a:avLst/>
            <a:gdLst>
              <a:gd name="T0" fmla="*/ 15 w 15"/>
              <a:gd name="T1" fmla="*/ 0 h 25"/>
              <a:gd name="T2" fmla="*/ 15 w 15"/>
              <a:gd name="T3" fmla="*/ 25 h 25"/>
              <a:gd name="T4" fmla="*/ 10 w 15"/>
              <a:gd name="T5" fmla="*/ 25 h 25"/>
              <a:gd name="T6" fmla="*/ 10 w 15"/>
              <a:gd name="T7" fmla="*/ 22 h 25"/>
              <a:gd name="T8" fmla="*/ 10 w 15"/>
              <a:gd name="T9" fmla="*/ 22 h 25"/>
              <a:gd name="T10" fmla="*/ 10 w 15"/>
              <a:gd name="T11" fmla="*/ 22 h 25"/>
              <a:gd name="T12" fmla="*/ 8 w 15"/>
              <a:gd name="T13" fmla="*/ 25 h 25"/>
              <a:gd name="T14" fmla="*/ 8 w 15"/>
              <a:gd name="T15" fmla="*/ 25 h 25"/>
              <a:gd name="T16" fmla="*/ 5 w 15"/>
              <a:gd name="T17" fmla="*/ 25 h 25"/>
              <a:gd name="T18" fmla="*/ 5 w 15"/>
              <a:gd name="T19" fmla="*/ 25 h 25"/>
              <a:gd name="T20" fmla="*/ 3 w 15"/>
              <a:gd name="T21" fmla="*/ 25 h 25"/>
              <a:gd name="T22" fmla="*/ 3 w 15"/>
              <a:gd name="T23" fmla="*/ 25 h 25"/>
              <a:gd name="T24" fmla="*/ 1 w 15"/>
              <a:gd name="T25" fmla="*/ 24 h 25"/>
              <a:gd name="T26" fmla="*/ 1 w 15"/>
              <a:gd name="T27" fmla="*/ 24 h 25"/>
              <a:gd name="T28" fmla="*/ 0 w 15"/>
              <a:gd name="T29" fmla="*/ 22 h 25"/>
              <a:gd name="T30" fmla="*/ 0 w 15"/>
              <a:gd name="T31" fmla="*/ 22 h 25"/>
              <a:gd name="T32" fmla="*/ 0 w 15"/>
              <a:gd name="T33" fmla="*/ 19 h 25"/>
              <a:gd name="T34" fmla="*/ 0 w 15"/>
              <a:gd name="T35" fmla="*/ 0 h 25"/>
              <a:gd name="T36" fmla="*/ 5 w 15"/>
              <a:gd name="T37" fmla="*/ 0 h 25"/>
              <a:gd name="T38" fmla="*/ 5 w 15"/>
              <a:gd name="T39" fmla="*/ 17 h 25"/>
              <a:gd name="T40" fmla="*/ 5 w 15"/>
              <a:gd name="T41" fmla="*/ 17 h 25"/>
              <a:gd name="T42" fmla="*/ 6 w 15"/>
              <a:gd name="T43" fmla="*/ 20 h 25"/>
              <a:gd name="T44" fmla="*/ 6 w 15"/>
              <a:gd name="T45" fmla="*/ 20 h 25"/>
              <a:gd name="T46" fmla="*/ 7 w 15"/>
              <a:gd name="T47" fmla="*/ 20 h 25"/>
              <a:gd name="T48" fmla="*/ 7 w 15"/>
              <a:gd name="T49" fmla="*/ 20 h 25"/>
              <a:gd name="T50" fmla="*/ 10 w 15"/>
              <a:gd name="T51" fmla="*/ 20 h 25"/>
              <a:gd name="T52" fmla="*/ 10 w 15"/>
              <a:gd name="T53" fmla="*/ 20 h 25"/>
              <a:gd name="T54" fmla="*/ 10 w 15"/>
              <a:gd name="T55" fmla="*/ 17 h 25"/>
              <a:gd name="T56" fmla="*/ 10 w 15"/>
              <a:gd name="T57" fmla="*/ 0 h 25"/>
              <a:gd name="T58" fmla="*/ 15 w 15"/>
              <a:gd name="T5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8" y="25"/>
                </a:lnTo>
                <a:lnTo>
                  <a:pt x="8" y="25"/>
                </a:lnTo>
                <a:lnTo>
                  <a:pt x="5" y="25"/>
                </a:lnTo>
                <a:lnTo>
                  <a:pt x="5" y="25"/>
                </a:lnTo>
                <a:lnTo>
                  <a:pt x="3" y="25"/>
                </a:lnTo>
                <a:lnTo>
                  <a:pt x="3" y="25"/>
                </a:lnTo>
                <a:lnTo>
                  <a:pt x="1" y="24"/>
                </a:lnTo>
                <a:lnTo>
                  <a:pt x="1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0"/>
                </a:lnTo>
                <a:lnTo>
                  <a:pt x="5" y="0"/>
                </a:lnTo>
                <a:lnTo>
                  <a:pt x="5" y="17"/>
                </a:lnTo>
                <a:lnTo>
                  <a:pt x="5" y="17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17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47" name="Freeform 1574">
            <a:extLst>
              <a:ext uri="{FF2B5EF4-FFF2-40B4-BE49-F238E27FC236}">
                <a16:creationId xmlns:a16="http://schemas.microsoft.com/office/drawing/2014/main" id="{2AEBC3F1-2C8B-43CD-B94A-B947042FE1E6}"/>
              </a:ext>
            </a:extLst>
          </p:cNvPr>
          <p:cNvSpPr>
            <a:spLocks/>
          </p:cNvSpPr>
          <p:nvPr/>
        </p:nvSpPr>
        <p:spPr bwMode="auto">
          <a:xfrm>
            <a:off x="6104968" y="6240646"/>
            <a:ext cx="39688" cy="39688"/>
          </a:xfrm>
          <a:custGeom>
            <a:avLst/>
            <a:gdLst>
              <a:gd name="T0" fmla="*/ 0 w 25"/>
              <a:gd name="T1" fmla="*/ 25 h 25"/>
              <a:gd name="T2" fmla="*/ 0 w 25"/>
              <a:gd name="T3" fmla="*/ 0 h 25"/>
              <a:gd name="T4" fmla="*/ 5 w 25"/>
              <a:gd name="T5" fmla="*/ 0 h 25"/>
              <a:gd name="T6" fmla="*/ 5 w 25"/>
              <a:gd name="T7" fmla="*/ 2 h 25"/>
              <a:gd name="T8" fmla="*/ 5 w 25"/>
              <a:gd name="T9" fmla="*/ 2 h 25"/>
              <a:gd name="T10" fmla="*/ 5 w 25"/>
              <a:gd name="T11" fmla="*/ 2 h 25"/>
              <a:gd name="T12" fmla="*/ 6 w 25"/>
              <a:gd name="T13" fmla="*/ 0 h 25"/>
              <a:gd name="T14" fmla="*/ 6 w 25"/>
              <a:gd name="T15" fmla="*/ 0 h 25"/>
              <a:gd name="T16" fmla="*/ 10 w 25"/>
              <a:gd name="T17" fmla="*/ 0 h 25"/>
              <a:gd name="T18" fmla="*/ 10 w 25"/>
              <a:gd name="T19" fmla="*/ 0 h 25"/>
              <a:gd name="T20" fmla="*/ 12 w 25"/>
              <a:gd name="T21" fmla="*/ 0 h 25"/>
              <a:gd name="T22" fmla="*/ 12 w 25"/>
              <a:gd name="T23" fmla="*/ 0 h 25"/>
              <a:gd name="T24" fmla="*/ 13 w 25"/>
              <a:gd name="T25" fmla="*/ 2 h 25"/>
              <a:gd name="T26" fmla="*/ 13 w 25"/>
              <a:gd name="T27" fmla="*/ 2 h 25"/>
              <a:gd name="T28" fmla="*/ 16 w 25"/>
              <a:gd name="T29" fmla="*/ 0 h 25"/>
              <a:gd name="T30" fmla="*/ 16 w 25"/>
              <a:gd name="T31" fmla="*/ 0 h 25"/>
              <a:gd name="T32" fmla="*/ 18 w 25"/>
              <a:gd name="T33" fmla="*/ 0 h 25"/>
              <a:gd name="T34" fmla="*/ 18 w 25"/>
              <a:gd name="T35" fmla="*/ 0 h 25"/>
              <a:gd name="T36" fmla="*/ 21 w 25"/>
              <a:gd name="T37" fmla="*/ 0 h 25"/>
              <a:gd name="T38" fmla="*/ 21 w 25"/>
              <a:gd name="T39" fmla="*/ 0 h 25"/>
              <a:gd name="T40" fmla="*/ 22 w 25"/>
              <a:gd name="T41" fmla="*/ 1 h 25"/>
              <a:gd name="T42" fmla="*/ 22 w 25"/>
              <a:gd name="T43" fmla="*/ 1 h 25"/>
              <a:gd name="T44" fmla="*/ 25 w 25"/>
              <a:gd name="T45" fmla="*/ 2 h 25"/>
              <a:gd name="T46" fmla="*/ 25 w 25"/>
              <a:gd name="T47" fmla="*/ 2 h 25"/>
              <a:gd name="T48" fmla="*/ 25 w 25"/>
              <a:gd name="T49" fmla="*/ 6 h 25"/>
              <a:gd name="T50" fmla="*/ 25 w 25"/>
              <a:gd name="T51" fmla="*/ 25 h 25"/>
              <a:gd name="T52" fmla="*/ 20 w 25"/>
              <a:gd name="T53" fmla="*/ 25 h 25"/>
              <a:gd name="T54" fmla="*/ 20 w 25"/>
              <a:gd name="T55" fmla="*/ 7 h 25"/>
              <a:gd name="T56" fmla="*/ 20 w 25"/>
              <a:gd name="T57" fmla="*/ 7 h 25"/>
              <a:gd name="T58" fmla="*/ 18 w 25"/>
              <a:gd name="T59" fmla="*/ 5 h 25"/>
              <a:gd name="T60" fmla="*/ 18 w 25"/>
              <a:gd name="T61" fmla="*/ 5 h 25"/>
              <a:gd name="T62" fmla="*/ 17 w 25"/>
              <a:gd name="T63" fmla="*/ 5 h 25"/>
              <a:gd name="T64" fmla="*/ 17 w 25"/>
              <a:gd name="T65" fmla="*/ 5 h 25"/>
              <a:gd name="T66" fmla="*/ 15 w 25"/>
              <a:gd name="T67" fmla="*/ 5 h 25"/>
              <a:gd name="T68" fmla="*/ 15 w 25"/>
              <a:gd name="T69" fmla="*/ 5 h 25"/>
              <a:gd name="T70" fmla="*/ 15 w 25"/>
              <a:gd name="T71" fmla="*/ 9 h 25"/>
              <a:gd name="T72" fmla="*/ 15 w 25"/>
              <a:gd name="T73" fmla="*/ 25 h 25"/>
              <a:gd name="T74" fmla="*/ 10 w 25"/>
              <a:gd name="T75" fmla="*/ 25 h 25"/>
              <a:gd name="T76" fmla="*/ 10 w 25"/>
              <a:gd name="T77" fmla="*/ 7 h 25"/>
              <a:gd name="T78" fmla="*/ 10 w 25"/>
              <a:gd name="T79" fmla="*/ 7 h 25"/>
              <a:gd name="T80" fmla="*/ 8 w 25"/>
              <a:gd name="T81" fmla="*/ 5 h 25"/>
              <a:gd name="T82" fmla="*/ 8 w 25"/>
              <a:gd name="T83" fmla="*/ 5 h 25"/>
              <a:gd name="T84" fmla="*/ 7 w 25"/>
              <a:gd name="T85" fmla="*/ 5 h 25"/>
              <a:gd name="T86" fmla="*/ 7 w 25"/>
              <a:gd name="T87" fmla="*/ 5 h 25"/>
              <a:gd name="T88" fmla="*/ 5 w 25"/>
              <a:gd name="T89" fmla="*/ 5 h 25"/>
              <a:gd name="T90" fmla="*/ 5 w 25"/>
              <a:gd name="T91" fmla="*/ 5 h 25"/>
              <a:gd name="T92" fmla="*/ 5 w 25"/>
              <a:gd name="T93" fmla="*/ 9 h 25"/>
              <a:gd name="T94" fmla="*/ 5 w 25"/>
              <a:gd name="T95" fmla="*/ 25 h 25"/>
              <a:gd name="T96" fmla="*/ 0 w 25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21" y="0"/>
                </a:lnTo>
                <a:lnTo>
                  <a:pt x="21" y="0"/>
                </a:lnTo>
                <a:lnTo>
                  <a:pt x="22" y="1"/>
                </a:lnTo>
                <a:lnTo>
                  <a:pt x="22" y="1"/>
                </a:lnTo>
                <a:lnTo>
                  <a:pt x="25" y="2"/>
                </a:lnTo>
                <a:lnTo>
                  <a:pt x="25" y="2"/>
                </a:lnTo>
                <a:lnTo>
                  <a:pt x="25" y="6"/>
                </a:lnTo>
                <a:lnTo>
                  <a:pt x="25" y="25"/>
                </a:lnTo>
                <a:lnTo>
                  <a:pt x="20" y="25"/>
                </a:lnTo>
                <a:lnTo>
                  <a:pt x="20" y="7"/>
                </a:lnTo>
                <a:lnTo>
                  <a:pt x="20" y="7"/>
                </a:lnTo>
                <a:lnTo>
                  <a:pt x="18" y="5"/>
                </a:lnTo>
                <a:lnTo>
                  <a:pt x="18" y="5"/>
                </a:lnTo>
                <a:lnTo>
                  <a:pt x="17" y="5"/>
                </a:lnTo>
                <a:lnTo>
                  <a:pt x="17" y="5"/>
                </a:lnTo>
                <a:lnTo>
                  <a:pt x="15" y="5"/>
                </a:lnTo>
                <a:lnTo>
                  <a:pt x="15" y="5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48" name="Freeform 1575">
            <a:extLst>
              <a:ext uri="{FF2B5EF4-FFF2-40B4-BE49-F238E27FC236}">
                <a16:creationId xmlns:a16="http://schemas.microsoft.com/office/drawing/2014/main" id="{9C9249E5-4BCF-45A7-B706-C8E3414B10A5}"/>
              </a:ext>
            </a:extLst>
          </p:cNvPr>
          <p:cNvSpPr>
            <a:spLocks/>
          </p:cNvSpPr>
          <p:nvPr/>
        </p:nvSpPr>
        <p:spPr bwMode="auto">
          <a:xfrm>
            <a:off x="1086881" y="1749609"/>
            <a:ext cx="14288" cy="49213"/>
          </a:xfrm>
          <a:custGeom>
            <a:avLst/>
            <a:gdLst>
              <a:gd name="T0" fmla="*/ 5 w 9"/>
              <a:gd name="T1" fmla="*/ 31 h 31"/>
              <a:gd name="T2" fmla="*/ 5 w 9"/>
              <a:gd name="T3" fmla="*/ 5 h 31"/>
              <a:gd name="T4" fmla="*/ 0 w 9"/>
              <a:gd name="T5" fmla="*/ 8 h 31"/>
              <a:gd name="T6" fmla="*/ 0 w 9"/>
              <a:gd name="T7" fmla="*/ 3 h 31"/>
              <a:gd name="T8" fmla="*/ 5 w 9"/>
              <a:gd name="T9" fmla="*/ 0 h 31"/>
              <a:gd name="T10" fmla="*/ 9 w 9"/>
              <a:gd name="T11" fmla="*/ 0 h 31"/>
              <a:gd name="T12" fmla="*/ 9 w 9"/>
              <a:gd name="T13" fmla="*/ 31 h 31"/>
              <a:gd name="T14" fmla="*/ 5 w 9"/>
              <a:gd name="T15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1">
                <a:moveTo>
                  <a:pt x="5" y="31"/>
                </a:moveTo>
                <a:lnTo>
                  <a:pt x="5" y="5"/>
                </a:lnTo>
                <a:lnTo>
                  <a:pt x="0" y="8"/>
                </a:lnTo>
                <a:lnTo>
                  <a:pt x="0" y="3"/>
                </a:lnTo>
                <a:lnTo>
                  <a:pt x="5" y="0"/>
                </a:lnTo>
                <a:lnTo>
                  <a:pt x="9" y="0"/>
                </a:lnTo>
                <a:lnTo>
                  <a:pt x="9" y="31"/>
                </a:lnTo>
                <a:lnTo>
                  <a:pt x="5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49" name="Freeform 1576">
            <a:extLst>
              <a:ext uri="{FF2B5EF4-FFF2-40B4-BE49-F238E27FC236}">
                <a16:creationId xmlns:a16="http://schemas.microsoft.com/office/drawing/2014/main" id="{F71B88A1-D8AD-431A-9E74-D842335606B7}"/>
              </a:ext>
            </a:extLst>
          </p:cNvPr>
          <p:cNvSpPr>
            <a:spLocks/>
          </p:cNvSpPr>
          <p:nvPr/>
        </p:nvSpPr>
        <p:spPr bwMode="auto">
          <a:xfrm>
            <a:off x="1113868" y="1794059"/>
            <a:ext cx="7938" cy="11113"/>
          </a:xfrm>
          <a:custGeom>
            <a:avLst/>
            <a:gdLst>
              <a:gd name="T0" fmla="*/ 0 w 5"/>
              <a:gd name="T1" fmla="*/ 7 h 7"/>
              <a:gd name="T2" fmla="*/ 0 w 5"/>
              <a:gd name="T3" fmla="*/ 0 h 7"/>
              <a:gd name="T4" fmla="*/ 5 w 5"/>
              <a:gd name="T5" fmla="*/ 0 h 7"/>
              <a:gd name="T6" fmla="*/ 5 w 5"/>
              <a:gd name="T7" fmla="*/ 3 h 7"/>
              <a:gd name="T8" fmla="*/ 0 w 5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0" y="7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50" name="Freeform 1577">
            <a:extLst>
              <a:ext uri="{FF2B5EF4-FFF2-40B4-BE49-F238E27FC236}">
                <a16:creationId xmlns:a16="http://schemas.microsoft.com/office/drawing/2014/main" id="{794C741C-F84D-477E-A2E9-9F1E4927D85B}"/>
              </a:ext>
            </a:extLst>
          </p:cNvPr>
          <p:cNvSpPr>
            <a:spLocks noEditPoints="1"/>
          </p:cNvSpPr>
          <p:nvPr/>
        </p:nvSpPr>
        <p:spPr bwMode="auto">
          <a:xfrm>
            <a:off x="1124981" y="1748021"/>
            <a:ext cx="22225" cy="53975"/>
          </a:xfrm>
          <a:custGeom>
            <a:avLst/>
            <a:gdLst>
              <a:gd name="T0" fmla="*/ 0 w 14"/>
              <a:gd name="T1" fmla="*/ 7 h 34"/>
              <a:gd name="T2" fmla="*/ 0 w 14"/>
              <a:gd name="T3" fmla="*/ 7 h 34"/>
              <a:gd name="T4" fmla="*/ 1 w 14"/>
              <a:gd name="T5" fmla="*/ 5 h 34"/>
              <a:gd name="T6" fmla="*/ 1 w 14"/>
              <a:gd name="T7" fmla="*/ 5 h 34"/>
              <a:gd name="T8" fmla="*/ 3 w 14"/>
              <a:gd name="T9" fmla="*/ 2 h 34"/>
              <a:gd name="T10" fmla="*/ 3 w 14"/>
              <a:gd name="T11" fmla="*/ 2 h 34"/>
              <a:gd name="T12" fmla="*/ 5 w 14"/>
              <a:gd name="T13" fmla="*/ 1 h 34"/>
              <a:gd name="T14" fmla="*/ 5 w 14"/>
              <a:gd name="T15" fmla="*/ 1 h 34"/>
              <a:gd name="T16" fmla="*/ 8 w 14"/>
              <a:gd name="T17" fmla="*/ 0 h 34"/>
              <a:gd name="T18" fmla="*/ 8 w 14"/>
              <a:gd name="T19" fmla="*/ 0 h 34"/>
              <a:gd name="T20" fmla="*/ 10 w 14"/>
              <a:gd name="T21" fmla="*/ 1 h 34"/>
              <a:gd name="T22" fmla="*/ 10 w 14"/>
              <a:gd name="T23" fmla="*/ 1 h 34"/>
              <a:gd name="T24" fmla="*/ 13 w 14"/>
              <a:gd name="T25" fmla="*/ 2 h 34"/>
              <a:gd name="T26" fmla="*/ 13 w 14"/>
              <a:gd name="T27" fmla="*/ 2 h 34"/>
              <a:gd name="T28" fmla="*/ 14 w 14"/>
              <a:gd name="T29" fmla="*/ 5 h 34"/>
              <a:gd name="T30" fmla="*/ 14 w 14"/>
              <a:gd name="T31" fmla="*/ 5 h 34"/>
              <a:gd name="T32" fmla="*/ 14 w 14"/>
              <a:gd name="T33" fmla="*/ 7 h 34"/>
              <a:gd name="T34" fmla="*/ 14 w 14"/>
              <a:gd name="T35" fmla="*/ 26 h 34"/>
              <a:gd name="T36" fmla="*/ 14 w 14"/>
              <a:gd name="T37" fmla="*/ 26 h 34"/>
              <a:gd name="T38" fmla="*/ 14 w 14"/>
              <a:gd name="T39" fmla="*/ 29 h 34"/>
              <a:gd name="T40" fmla="*/ 14 w 14"/>
              <a:gd name="T41" fmla="*/ 29 h 34"/>
              <a:gd name="T42" fmla="*/ 13 w 14"/>
              <a:gd name="T43" fmla="*/ 31 h 34"/>
              <a:gd name="T44" fmla="*/ 13 w 14"/>
              <a:gd name="T45" fmla="*/ 31 h 34"/>
              <a:gd name="T46" fmla="*/ 10 w 14"/>
              <a:gd name="T47" fmla="*/ 32 h 34"/>
              <a:gd name="T48" fmla="*/ 10 w 14"/>
              <a:gd name="T49" fmla="*/ 32 h 34"/>
              <a:gd name="T50" fmla="*/ 8 w 14"/>
              <a:gd name="T51" fmla="*/ 34 h 34"/>
              <a:gd name="T52" fmla="*/ 8 w 14"/>
              <a:gd name="T53" fmla="*/ 34 h 34"/>
              <a:gd name="T54" fmla="*/ 5 w 14"/>
              <a:gd name="T55" fmla="*/ 32 h 34"/>
              <a:gd name="T56" fmla="*/ 5 w 14"/>
              <a:gd name="T57" fmla="*/ 32 h 34"/>
              <a:gd name="T58" fmla="*/ 3 w 14"/>
              <a:gd name="T59" fmla="*/ 31 h 34"/>
              <a:gd name="T60" fmla="*/ 3 w 14"/>
              <a:gd name="T61" fmla="*/ 31 h 34"/>
              <a:gd name="T62" fmla="*/ 1 w 14"/>
              <a:gd name="T63" fmla="*/ 29 h 34"/>
              <a:gd name="T64" fmla="*/ 1 w 14"/>
              <a:gd name="T65" fmla="*/ 29 h 34"/>
              <a:gd name="T66" fmla="*/ 0 w 14"/>
              <a:gd name="T67" fmla="*/ 26 h 34"/>
              <a:gd name="T68" fmla="*/ 0 w 14"/>
              <a:gd name="T69" fmla="*/ 7 h 34"/>
              <a:gd name="T70" fmla="*/ 5 w 14"/>
              <a:gd name="T71" fmla="*/ 26 h 34"/>
              <a:gd name="T72" fmla="*/ 5 w 14"/>
              <a:gd name="T73" fmla="*/ 26 h 34"/>
              <a:gd name="T74" fmla="*/ 6 w 14"/>
              <a:gd name="T75" fmla="*/ 27 h 34"/>
              <a:gd name="T76" fmla="*/ 6 w 14"/>
              <a:gd name="T77" fmla="*/ 27 h 34"/>
              <a:gd name="T78" fmla="*/ 8 w 14"/>
              <a:gd name="T79" fmla="*/ 29 h 34"/>
              <a:gd name="T80" fmla="*/ 8 w 14"/>
              <a:gd name="T81" fmla="*/ 29 h 34"/>
              <a:gd name="T82" fmla="*/ 9 w 14"/>
              <a:gd name="T83" fmla="*/ 27 h 34"/>
              <a:gd name="T84" fmla="*/ 9 w 14"/>
              <a:gd name="T85" fmla="*/ 27 h 34"/>
              <a:gd name="T86" fmla="*/ 10 w 14"/>
              <a:gd name="T87" fmla="*/ 26 h 34"/>
              <a:gd name="T88" fmla="*/ 10 w 14"/>
              <a:gd name="T89" fmla="*/ 7 h 34"/>
              <a:gd name="T90" fmla="*/ 10 w 14"/>
              <a:gd name="T91" fmla="*/ 7 h 34"/>
              <a:gd name="T92" fmla="*/ 9 w 14"/>
              <a:gd name="T93" fmla="*/ 6 h 34"/>
              <a:gd name="T94" fmla="*/ 9 w 14"/>
              <a:gd name="T95" fmla="*/ 6 h 34"/>
              <a:gd name="T96" fmla="*/ 8 w 14"/>
              <a:gd name="T97" fmla="*/ 5 h 34"/>
              <a:gd name="T98" fmla="*/ 8 w 14"/>
              <a:gd name="T99" fmla="*/ 5 h 34"/>
              <a:gd name="T100" fmla="*/ 6 w 14"/>
              <a:gd name="T101" fmla="*/ 6 h 34"/>
              <a:gd name="T102" fmla="*/ 6 w 14"/>
              <a:gd name="T103" fmla="*/ 6 h 34"/>
              <a:gd name="T104" fmla="*/ 5 w 14"/>
              <a:gd name="T105" fmla="*/ 7 h 34"/>
              <a:gd name="T106" fmla="*/ 5 w 14"/>
              <a:gd name="T107" fmla="*/ 2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4">
                <a:moveTo>
                  <a:pt x="0" y="7"/>
                </a:moveTo>
                <a:lnTo>
                  <a:pt x="0" y="7"/>
                </a:lnTo>
                <a:lnTo>
                  <a:pt x="1" y="5"/>
                </a:lnTo>
                <a:lnTo>
                  <a:pt x="1" y="5"/>
                </a:lnTo>
                <a:lnTo>
                  <a:pt x="3" y="2"/>
                </a:lnTo>
                <a:lnTo>
                  <a:pt x="3" y="2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2"/>
                </a:lnTo>
                <a:lnTo>
                  <a:pt x="13" y="2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26"/>
                </a:lnTo>
                <a:lnTo>
                  <a:pt x="14" y="26"/>
                </a:lnTo>
                <a:lnTo>
                  <a:pt x="14" y="29"/>
                </a:lnTo>
                <a:lnTo>
                  <a:pt x="14" y="29"/>
                </a:lnTo>
                <a:lnTo>
                  <a:pt x="13" y="31"/>
                </a:lnTo>
                <a:lnTo>
                  <a:pt x="13" y="31"/>
                </a:lnTo>
                <a:lnTo>
                  <a:pt x="10" y="32"/>
                </a:lnTo>
                <a:lnTo>
                  <a:pt x="10" y="32"/>
                </a:lnTo>
                <a:lnTo>
                  <a:pt x="8" y="34"/>
                </a:lnTo>
                <a:lnTo>
                  <a:pt x="8" y="34"/>
                </a:lnTo>
                <a:lnTo>
                  <a:pt x="5" y="32"/>
                </a:lnTo>
                <a:lnTo>
                  <a:pt x="5" y="32"/>
                </a:lnTo>
                <a:lnTo>
                  <a:pt x="3" y="31"/>
                </a:lnTo>
                <a:lnTo>
                  <a:pt x="3" y="31"/>
                </a:lnTo>
                <a:lnTo>
                  <a:pt x="1" y="29"/>
                </a:lnTo>
                <a:lnTo>
                  <a:pt x="1" y="29"/>
                </a:lnTo>
                <a:lnTo>
                  <a:pt x="0" y="26"/>
                </a:lnTo>
                <a:lnTo>
                  <a:pt x="0" y="7"/>
                </a:lnTo>
                <a:close/>
                <a:moveTo>
                  <a:pt x="5" y="26"/>
                </a:moveTo>
                <a:lnTo>
                  <a:pt x="5" y="26"/>
                </a:lnTo>
                <a:lnTo>
                  <a:pt x="6" y="27"/>
                </a:lnTo>
                <a:lnTo>
                  <a:pt x="6" y="27"/>
                </a:lnTo>
                <a:lnTo>
                  <a:pt x="8" y="29"/>
                </a:lnTo>
                <a:lnTo>
                  <a:pt x="8" y="29"/>
                </a:lnTo>
                <a:lnTo>
                  <a:pt x="9" y="27"/>
                </a:lnTo>
                <a:lnTo>
                  <a:pt x="9" y="27"/>
                </a:lnTo>
                <a:lnTo>
                  <a:pt x="10" y="26"/>
                </a:lnTo>
                <a:lnTo>
                  <a:pt x="10" y="7"/>
                </a:lnTo>
                <a:lnTo>
                  <a:pt x="10" y="7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6" y="6"/>
                </a:lnTo>
                <a:lnTo>
                  <a:pt x="6" y="6"/>
                </a:lnTo>
                <a:lnTo>
                  <a:pt x="5" y="7"/>
                </a:lnTo>
                <a:lnTo>
                  <a:pt x="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51" name="Freeform 1578">
            <a:extLst>
              <a:ext uri="{FF2B5EF4-FFF2-40B4-BE49-F238E27FC236}">
                <a16:creationId xmlns:a16="http://schemas.microsoft.com/office/drawing/2014/main" id="{5CA5B2F9-8ED1-4000-A282-8B9D58EB31C5}"/>
              </a:ext>
            </a:extLst>
          </p:cNvPr>
          <p:cNvSpPr>
            <a:spLocks noEditPoints="1"/>
          </p:cNvSpPr>
          <p:nvPr/>
        </p:nvSpPr>
        <p:spPr bwMode="auto">
          <a:xfrm>
            <a:off x="1153556" y="1748021"/>
            <a:ext cx="20638" cy="53975"/>
          </a:xfrm>
          <a:custGeom>
            <a:avLst/>
            <a:gdLst>
              <a:gd name="T0" fmla="*/ 0 w 13"/>
              <a:gd name="T1" fmla="*/ 7 h 34"/>
              <a:gd name="T2" fmla="*/ 0 w 13"/>
              <a:gd name="T3" fmla="*/ 7 h 34"/>
              <a:gd name="T4" fmla="*/ 0 w 13"/>
              <a:gd name="T5" fmla="*/ 5 h 34"/>
              <a:gd name="T6" fmla="*/ 0 w 13"/>
              <a:gd name="T7" fmla="*/ 5 h 34"/>
              <a:gd name="T8" fmla="*/ 1 w 13"/>
              <a:gd name="T9" fmla="*/ 2 h 34"/>
              <a:gd name="T10" fmla="*/ 1 w 13"/>
              <a:gd name="T11" fmla="*/ 2 h 34"/>
              <a:gd name="T12" fmla="*/ 3 w 13"/>
              <a:gd name="T13" fmla="*/ 1 h 34"/>
              <a:gd name="T14" fmla="*/ 3 w 13"/>
              <a:gd name="T15" fmla="*/ 1 h 34"/>
              <a:gd name="T16" fmla="*/ 6 w 13"/>
              <a:gd name="T17" fmla="*/ 0 h 34"/>
              <a:gd name="T18" fmla="*/ 6 w 13"/>
              <a:gd name="T19" fmla="*/ 0 h 34"/>
              <a:gd name="T20" fmla="*/ 8 w 13"/>
              <a:gd name="T21" fmla="*/ 1 h 34"/>
              <a:gd name="T22" fmla="*/ 8 w 13"/>
              <a:gd name="T23" fmla="*/ 1 h 34"/>
              <a:gd name="T24" fmla="*/ 11 w 13"/>
              <a:gd name="T25" fmla="*/ 2 h 34"/>
              <a:gd name="T26" fmla="*/ 11 w 13"/>
              <a:gd name="T27" fmla="*/ 2 h 34"/>
              <a:gd name="T28" fmla="*/ 12 w 13"/>
              <a:gd name="T29" fmla="*/ 5 h 34"/>
              <a:gd name="T30" fmla="*/ 12 w 13"/>
              <a:gd name="T31" fmla="*/ 5 h 34"/>
              <a:gd name="T32" fmla="*/ 13 w 13"/>
              <a:gd name="T33" fmla="*/ 7 h 34"/>
              <a:gd name="T34" fmla="*/ 13 w 13"/>
              <a:gd name="T35" fmla="*/ 26 h 34"/>
              <a:gd name="T36" fmla="*/ 13 w 13"/>
              <a:gd name="T37" fmla="*/ 26 h 34"/>
              <a:gd name="T38" fmla="*/ 12 w 13"/>
              <a:gd name="T39" fmla="*/ 29 h 34"/>
              <a:gd name="T40" fmla="*/ 12 w 13"/>
              <a:gd name="T41" fmla="*/ 29 h 34"/>
              <a:gd name="T42" fmla="*/ 11 w 13"/>
              <a:gd name="T43" fmla="*/ 31 h 34"/>
              <a:gd name="T44" fmla="*/ 11 w 13"/>
              <a:gd name="T45" fmla="*/ 31 h 34"/>
              <a:gd name="T46" fmla="*/ 8 w 13"/>
              <a:gd name="T47" fmla="*/ 32 h 34"/>
              <a:gd name="T48" fmla="*/ 8 w 13"/>
              <a:gd name="T49" fmla="*/ 32 h 34"/>
              <a:gd name="T50" fmla="*/ 6 w 13"/>
              <a:gd name="T51" fmla="*/ 34 h 34"/>
              <a:gd name="T52" fmla="*/ 6 w 13"/>
              <a:gd name="T53" fmla="*/ 34 h 34"/>
              <a:gd name="T54" fmla="*/ 3 w 13"/>
              <a:gd name="T55" fmla="*/ 32 h 34"/>
              <a:gd name="T56" fmla="*/ 3 w 13"/>
              <a:gd name="T57" fmla="*/ 32 h 34"/>
              <a:gd name="T58" fmla="*/ 1 w 13"/>
              <a:gd name="T59" fmla="*/ 31 h 34"/>
              <a:gd name="T60" fmla="*/ 1 w 13"/>
              <a:gd name="T61" fmla="*/ 31 h 34"/>
              <a:gd name="T62" fmla="*/ 0 w 13"/>
              <a:gd name="T63" fmla="*/ 29 h 34"/>
              <a:gd name="T64" fmla="*/ 0 w 13"/>
              <a:gd name="T65" fmla="*/ 29 h 34"/>
              <a:gd name="T66" fmla="*/ 0 w 13"/>
              <a:gd name="T67" fmla="*/ 26 h 34"/>
              <a:gd name="T68" fmla="*/ 0 w 13"/>
              <a:gd name="T69" fmla="*/ 7 h 34"/>
              <a:gd name="T70" fmla="*/ 3 w 13"/>
              <a:gd name="T71" fmla="*/ 26 h 34"/>
              <a:gd name="T72" fmla="*/ 3 w 13"/>
              <a:gd name="T73" fmla="*/ 26 h 34"/>
              <a:gd name="T74" fmla="*/ 5 w 13"/>
              <a:gd name="T75" fmla="*/ 27 h 34"/>
              <a:gd name="T76" fmla="*/ 5 w 13"/>
              <a:gd name="T77" fmla="*/ 27 h 34"/>
              <a:gd name="T78" fmla="*/ 6 w 13"/>
              <a:gd name="T79" fmla="*/ 29 h 34"/>
              <a:gd name="T80" fmla="*/ 6 w 13"/>
              <a:gd name="T81" fmla="*/ 29 h 34"/>
              <a:gd name="T82" fmla="*/ 8 w 13"/>
              <a:gd name="T83" fmla="*/ 27 h 34"/>
              <a:gd name="T84" fmla="*/ 8 w 13"/>
              <a:gd name="T85" fmla="*/ 27 h 34"/>
              <a:gd name="T86" fmla="*/ 8 w 13"/>
              <a:gd name="T87" fmla="*/ 26 h 34"/>
              <a:gd name="T88" fmla="*/ 8 w 13"/>
              <a:gd name="T89" fmla="*/ 7 h 34"/>
              <a:gd name="T90" fmla="*/ 8 w 13"/>
              <a:gd name="T91" fmla="*/ 7 h 34"/>
              <a:gd name="T92" fmla="*/ 8 w 13"/>
              <a:gd name="T93" fmla="*/ 6 h 34"/>
              <a:gd name="T94" fmla="*/ 8 w 13"/>
              <a:gd name="T95" fmla="*/ 6 h 34"/>
              <a:gd name="T96" fmla="*/ 6 w 13"/>
              <a:gd name="T97" fmla="*/ 5 h 34"/>
              <a:gd name="T98" fmla="*/ 6 w 13"/>
              <a:gd name="T99" fmla="*/ 5 h 34"/>
              <a:gd name="T100" fmla="*/ 5 w 13"/>
              <a:gd name="T101" fmla="*/ 6 h 34"/>
              <a:gd name="T102" fmla="*/ 5 w 13"/>
              <a:gd name="T103" fmla="*/ 6 h 34"/>
              <a:gd name="T104" fmla="*/ 3 w 13"/>
              <a:gd name="T105" fmla="*/ 7 h 34"/>
              <a:gd name="T106" fmla="*/ 3 w 13"/>
              <a:gd name="T107" fmla="*/ 2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" h="34">
                <a:moveTo>
                  <a:pt x="0" y="7"/>
                </a:move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1" y="2"/>
                </a:lnTo>
                <a:lnTo>
                  <a:pt x="1" y="2"/>
                </a:lnTo>
                <a:lnTo>
                  <a:pt x="3" y="1"/>
                </a:lnTo>
                <a:lnTo>
                  <a:pt x="3" y="1"/>
                </a:lnTo>
                <a:lnTo>
                  <a:pt x="6" y="0"/>
                </a:lnTo>
                <a:lnTo>
                  <a:pt x="6" y="0"/>
                </a:lnTo>
                <a:lnTo>
                  <a:pt x="8" y="1"/>
                </a:lnTo>
                <a:lnTo>
                  <a:pt x="8" y="1"/>
                </a:lnTo>
                <a:lnTo>
                  <a:pt x="11" y="2"/>
                </a:lnTo>
                <a:lnTo>
                  <a:pt x="11" y="2"/>
                </a:lnTo>
                <a:lnTo>
                  <a:pt x="12" y="5"/>
                </a:lnTo>
                <a:lnTo>
                  <a:pt x="12" y="5"/>
                </a:lnTo>
                <a:lnTo>
                  <a:pt x="13" y="7"/>
                </a:lnTo>
                <a:lnTo>
                  <a:pt x="13" y="26"/>
                </a:lnTo>
                <a:lnTo>
                  <a:pt x="13" y="26"/>
                </a:lnTo>
                <a:lnTo>
                  <a:pt x="12" y="29"/>
                </a:lnTo>
                <a:lnTo>
                  <a:pt x="12" y="29"/>
                </a:lnTo>
                <a:lnTo>
                  <a:pt x="11" y="31"/>
                </a:lnTo>
                <a:lnTo>
                  <a:pt x="11" y="31"/>
                </a:lnTo>
                <a:lnTo>
                  <a:pt x="8" y="32"/>
                </a:lnTo>
                <a:lnTo>
                  <a:pt x="8" y="32"/>
                </a:lnTo>
                <a:lnTo>
                  <a:pt x="6" y="34"/>
                </a:lnTo>
                <a:lnTo>
                  <a:pt x="6" y="34"/>
                </a:lnTo>
                <a:lnTo>
                  <a:pt x="3" y="32"/>
                </a:lnTo>
                <a:lnTo>
                  <a:pt x="3" y="32"/>
                </a:lnTo>
                <a:lnTo>
                  <a:pt x="1" y="31"/>
                </a:lnTo>
                <a:lnTo>
                  <a:pt x="1" y="31"/>
                </a:lnTo>
                <a:lnTo>
                  <a:pt x="0" y="29"/>
                </a:lnTo>
                <a:lnTo>
                  <a:pt x="0" y="29"/>
                </a:lnTo>
                <a:lnTo>
                  <a:pt x="0" y="26"/>
                </a:lnTo>
                <a:lnTo>
                  <a:pt x="0" y="7"/>
                </a:lnTo>
                <a:close/>
                <a:moveTo>
                  <a:pt x="3" y="26"/>
                </a:moveTo>
                <a:lnTo>
                  <a:pt x="3" y="26"/>
                </a:lnTo>
                <a:lnTo>
                  <a:pt x="5" y="27"/>
                </a:lnTo>
                <a:lnTo>
                  <a:pt x="5" y="27"/>
                </a:lnTo>
                <a:lnTo>
                  <a:pt x="6" y="29"/>
                </a:lnTo>
                <a:lnTo>
                  <a:pt x="6" y="29"/>
                </a:lnTo>
                <a:lnTo>
                  <a:pt x="8" y="27"/>
                </a:lnTo>
                <a:lnTo>
                  <a:pt x="8" y="27"/>
                </a:lnTo>
                <a:lnTo>
                  <a:pt x="8" y="26"/>
                </a:lnTo>
                <a:lnTo>
                  <a:pt x="8" y="7"/>
                </a:lnTo>
                <a:lnTo>
                  <a:pt x="8" y="7"/>
                </a:lnTo>
                <a:lnTo>
                  <a:pt x="8" y="6"/>
                </a:lnTo>
                <a:lnTo>
                  <a:pt x="8" y="6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3" y="7"/>
                </a:lnTo>
                <a:lnTo>
                  <a:pt x="3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52" name="Freeform 1579">
            <a:extLst>
              <a:ext uri="{FF2B5EF4-FFF2-40B4-BE49-F238E27FC236}">
                <a16:creationId xmlns:a16="http://schemas.microsoft.com/office/drawing/2014/main" id="{312CE5CA-ADC3-45C1-9D32-7C5ACD184C40}"/>
              </a:ext>
            </a:extLst>
          </p:cNvPr>
          <p:cNvSpPr>
            <a:spLocks/>
          </p:cNvSpPr>
          <p:nvPr/>
        </p:nvSpPr>
        <p:spPr bwMode="auto">
          <a:xfrm>
            <a:off x="1178956" y="1749609"/>
            <a:ext cx="22225" cy="49213"/>
          </a:xfrm>
          <a:custGeom>
            <a:avLst/>
            <a:gdLst>
              <a:gd name="T0" fmla="*/ 1 w 14"/>
              <a:gd name="T1" fmla="*/ 31 h 31"/>
              <a:gd name="T2" fmla="*/ 9 w 14"/>
              <a:gd name="T3" fmla="*/ 4 h 31"/>
              <a:gd name="T4" fmla="*/ 4 w 14"/>
              <a:gd name="T5" fmla="*/ 4 h 31"/>
              <a:gd name="T6" fmla="*/ 4 w 14"/>
              <a:gd name="T7" fmla="*/ 8 h 31"/>
              <a:gd name="T8" fmla="*/ 0 w 14"/>
              <a:gd name="T9" fmla="*/ 8 h 31"/>
              <a:gd name="T10" fmla="*/ 0 w 14"/>
              <a:gd name="T11" fmla="*/ 0 h 31"/>
              <a:gd name="T12" fmla="*/ 14 w 14"/>
              <a:gd name="T13" fmla="*/ 0 h 31"/>
              <a:gd name="T14" fmla="*/ 14 w 14"/>
              <a:gd name="T15" fmla="*/ 4 h 31"/>
              <a:gd name="T16" fmla="*/ 6 w 14"/>
              <a:gd name="T17" fmla="*/ 31 h 31"/>
              <a:gd name="T18" fmla="*/ 1 w 14"/>
              <a:gd name="T1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1">
                <a:moveTo>
                  <a:pt x="1" y="31"/>
                </a:moveTo>
                <a:lnTo>
                  <a:pt x="9" y="4"/>
                </a:lnTo>
                <a:lnTo>
                  <a:pt x="4" y="4"/>
                </a:lnTo>
                <a:lnTo>
                  <a:pt x="4" y="8"/>
                </a:lnTo>
                <a:lnTo>
                  <a:pt x="0" y="8"/>
                </a:lnTo>
                <a:lnTo>
                  <a:pt x="0" y="0"/>
                </a:lnTo>
                <a:lnTo>
                  <a:pt x="14" y="0"/>
                </a:lnTo>
                <a:lnTo>
                  <a:pt x="14" y="4"/>
                </a:lnTo>
                <a:lnTo>
                  <a:pt x="6" y="31"/>
                </a:lnTo>
                <a:lnTo>
                  <a:pt x="1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53" name="Freeform 1580">
            <a:extLst>
              <a:ext uri="{FF2B5EF4-FFF2-40B4-BE49-F238E27FC236}">
                <a16:creationId xmlns:a16="http://schemas.microsoft.com/office/drawing/2014/main" id="{3F4F9451-1E7F-45F1-95C4-77A4C1F5EDAF}"/>
              </a:ext>
            </a:extLst>
          </p:cNvPr>
          <p:cNvSpPr>
            <a:spLocks noEditPoints="1"/>
          </p:cNvSpPr>
          <p:nvPr/>
        </p:nvSpPr>
        <p:spPr bwMode="auto">
          <a:xfrm>
            <a:off x="1207531" y="1748021"/>
            <a:ext cx="20638" cy="50800"/>
          </a:xfrm>
          <a:custGeom>
            <a:avLst/>
            <a:gdLst>
              <a:gd name="T0" fmla="*/ 6 w 13"/>
              <a:gd name="T1" fmla="*/ 20 h 32"/>
              <a:gd name="T2" fmla="*/ 6 w 13"/>
              <a:gd name="T3" fmla="*/ 19 h 32"/>
              <a:gd name="T4" fmla="*/ 5 w 13"/>
              <a:gd name="T5" fmla="*/ 20 h 32"/>
              <a:gd name="T6" fmla="*/ 3 w 13"/>
              <a:gd name="T7" fmla="*/ 20 h 32"/>
              <a:gd name="T8" fmla="*/ 2 w 13"/>
              <a:gd name="T9" fmla="*/ 19 h 32"/>
              <a:gd name="T10" fmla="*/ 0 w 13"/>
              <a:gd name="T11" fmla="*/ 17 h 32"/>
              <a:gd name="T12" fmla="*/ 0 w 13"/>
              <a:gd name="T13" fmla="*/ 16 h 32"/>
              <a:gd name="T14" fmla="*/ 0 w 13"/>
              <a:gd name="T15" fmla="*/ 15 h 32"/>
              <a:gd name="T16" fmla="*/ 0 w 13"/>
              <a:gd name="T17" fmla="*/ 14 h 32"/>
              <a:gd name="T18" fmla="*/ 0 w 13"/>
              <a:gd name="T19" fmla="*/ 10 h 32"/>
              <a:gd name="T20" fmla="*/ 0 w 13"/>
              <a:gd name="T21" fmla="*/ 7 h 32"/>
              <a:gd name="T22" fmla="*/ 0 w 13"/>
              <a:gd name="T23" fmla="*/ 6 h 32"/>
              <a:gd name="T24" fmla="*/ 0 w 13"/>
              <a:gd name="T25" fmla="*/ 5 h 32"/>
              <a:gd name="T26" fmla="*/ 0 w 13"/>
              <a:gd name="T27" fmla="*/ 4 h 32"/>
              <a:gd name="T28" fmla="*/ 2 w 13"/>
              <a:gd name="T29" fmla="*/ 1 h 32"/>
              <a:gd name="T30" fmla="*/ 6 w 13"/>
              <a:gd name="T31" fmla="*/ 0 h 32"/>
              <a:gd name="T32" fmla="*/ 10 w 13"/>
              <a:gd name="T33" fmla="*/ 1 h 32"/>
              <a:gd name="T34" fmla="*/ 12 w 13"/>
              <a:gd name="T35" fmla="*/ 4 h 32"/>
              <a:gd name="T36" fmla="*/ 12 w 13"/>
              <a:gd name="T37" fmla="*/ 5 h 32"/>
              <a:gd name="T38" fmla="*/ 12 w 13"/>
              <a:gd name="T39" fmla="*/ 6 h 32"/>
              <a:gd name="T40" fmla="*/ 13 w 13"/>
              <a:gd name="T41" fmla="*/ 7 h 32"/>
              <a:gd name="T42" fmla="*/ 13 w 13"/>
              <a:gd name="T43" fmla="*/ 10 h 32"/>
              <a:gd name="T44" fmla="*/ 13 w 13"/>
              <a:gd name="T45" fmla="*/ 12 h 32"/>
              <a:gd name="T46" fmla="*/ 12 w 13"/>
              <a:gd name="T47" fmla="*/ 14 h 32"/>
              <a:gd name="T48" fmla="*/ 12 w 13"/>
              <a:gd name="T49" fmla="*/ 15 h 32"/>
              <a:gd name="T50" fmla="*/ 6 w 13"/>
              <a:gd name="T51" fmla="*/ 32 h 32"/>
              <a:gd name="T52" fmla="*/ 3 w 13"/>
              <a:gd name="T53" fmla="*/ 14 h 32"/>
              <a:gd name="T54" fmla="*/ 5 w 13"/>
              <a:gd name="T55" fmla="*/ 15 h 32"/>
              <a:gd name="T56" fmla="*/ 6 w 13"/>
              <a:gd name="T57" fmla="*/ 16 h 32"/>
              <a:gd name="T58" fmla="*/ 7 w 13"/>
              <a:gd name="T59" fmla="*/ 15 h 32"/>
              <a:gd name="T60" fmla="*/ 8 w 13"/>
              <a:gd name="T61" fmla="*/ 14 h 32"/>
              <a:gd name="T62" fmla="*/ 8 w 13"/>
              <a:gd name="T63" fmla="*/ 7 h 32"/>
              <a:gd name="T64" fmla="*/ 7 w 13"/>
              <a:gd name="T65" fmla="*/ 6 h 32"/>
              <a:gd name="T66" fmla="*/ 6 w 13"/>
              <a:gd name="T67" fmla="*/ 5 h 32"/>
              <a:gd name="T68" fmla="*/ 5 w 13"/>
              <a:gd name="T69" fmla="*/ 6 h 32"/>
              <a:gd name="T70" fmla="*/ 3 w 13"/>
              <a:gd name="T71" fmla="*/ 14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" h="32">
                <a:moveTo>
                  <a:pt x="1" y="32"/>
                </a:moveTo>
                <a:lnTo>
                  <a:pt x="6" y="20"/>
                </a:lnTo>
                <a:lnTo>
                  <a:pt x="6" y="19"/>
                </a:lnTo>
                <a:lnTo>
                  <a:pt x="6" y="19"/>
                </a:lnTo>
                <a:lnTo>
                  <a:pt x="5" y="20"/>
                </a:lnTo>
                <a:lnTo>
                  <a:pt x="5" y="20"/>
                </a:lnTo>
                <a:lnTo>
                  <a:pt x="3" y="20"/>
                </a:lnTo>
                <a:lnTo>
                  <a:pt x="3" y="20"/>
                </a:lnTo>
                <a:lnTo>
                  <a:pt x="2" y="19"/>
                </a:lnTo>
                <a:lnTo>
                  <a:pt x="2" y="19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4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2" y="4"/>
                </a:lnTo>
                <a:lnTo>
                  <a:pt x="12" y="4"/>
                </a:lnTo>
                <a:lnTo>
                  <a:pt x="12" y="5"/>
                </a:lnTo>
                <a:lnTo>
                  <a:pt x="12" y="5"/>
                </a:lnTo>
                <a:lnTo>
                  <a:pt x="12" y="6"/>
                </a:lnTo>
                <a:lnTo>
                  <a:pt x="12" y="6"/>
                </a:lnTo>
                <a:lnTo>
                  <a:pt x="13" y="7"/>
                </a:lnTo>
                <a:lnTo>
                  <a:pt x="13" y="7"/>
                </a:lnTo>
                <a:lnTo>
                  <a:pt x="13" y="10"/>
                </a:lnTo>
                <a:lnTo>
                  <a:pt x="13" y="10"/>
                </a:lnTo>
                <a:lnTo>
                  <a:pt x="13" y="12"/>
                </a:lnTo>
                <a:lnTo>
                  <a:pt x="13" y="12"/>
                </a:lnTo>
                <a:lnTo>
                  <a:pt x="12" y="14"/>
                </a:lnTo>
                <a:lnTo>
                  <a:pt x="12" y="14"/>
                </a:lnTo>
                <a:lnTo>
                  <a:pt x="12" y="15"/>
                </a:lnTo>
                <a:lnTo>
                  <a:pt x="12" y="15"/>
                </a:lnTo>
                <a:lnTo>
                  <a:pt x="12" y="16"/>
                </a:lnTo>
                <a:lnTo>
                  <a:pt x="6" y="32"/>
                </a:lnTo>
                <a:lnTo>
                  <a:pt x="1" y="32"/>
                </a:lnTo>
                <a:close/>
                <a:moveTo>
                  <a:pt x="3" y="14"/>
                </a:moveTo>
                <a:lnTo>
                  <a:pt x="3" y="14"/>
                </a:lnTo>
                <a:lnTo>
                  <a:pt x="5" y="15"/>
                </a:lnTo>
                <a:lnTo>
                  <a:pt x="5" y="15"/>
                </a:lnTo>
                <a:lnTo>
                  <a:pt x="6" y="16"/>
                </a:lnTo>
                <a:lnTo>
                  <a:pt x="6" y="16"/>
                </a:lnTo>
                <a:lnTo>
                  <a:pt x="7" y="15"/>
                </a:lnTo>
                <a:lnTo>
                  <a:pt x="7" y="15"/>
                </a:lnTo>
                <a:lnTo>
                  <a:pt x="8" y="14"/>
                </a:lnTo>
                <a:lnTo>
                  <a:pt x="8" y="7"/>
                </a:lnTo>
                <a:lnTo>
                  <a:pt x="8" y="7"/>
                </a:lnTo>
                <a:lnTo>
                  <a:pt x="7" y="6"/>
                </a:lnTo>
                <a:lnTo>
                  <a:pt x="7" y="6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3" y="7"/>
                </a:lnTo>
                <a:lnTo>
                  <a:pt x="3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54" name="Freeform 1581">
            <a:extLst>
              <a:ext uri="{FF2B5EF4-FFF2-40B4-BE49-F238E27FC236}">
                <a16:creationId xmlns:a16="http://schemas.microsoft.com/office/drawing/2014/main" id="{E9C85294-07C8-497B-AB66-936D8FDCC28E}"/>
              </a:ext>
            </a:extLst>
          </p:cNvPr>
          <p:cNvSpPr>
            <a:spLocks/>
          </p:cNvSpPr>
          <p:nvPr/>
        </p:nvSpPr>
        <p:spPr bwMode="auto">
          <a:xfrm>
            <a:off x="1231343" y="1749609"/>
            <a:ext cx="25400" cy="49213"/>
          </a:xfrm>
          <a:custGeom>
            <a:avLst/>
            <a:gdLst>
              <a:gd name="T0" fmla="*/ 8 w 16"/>
              <a:gd name="T1" fmla="*/ 31 h 31"/>
              <a:gd name="T2" fmla="*/ 8 w 16"/>
              <a:gd name="T3" fmla="*/ 28 h 31"/>
              <a:gd name="T4" fmla="*/ 0 w 16"/>
              <a:gd name="T5" fmla="*/ 28 h 31"/>
              <a:gd name="T6" fmla="*/ 0 w 16"/>
              <a:gd name="T7" fmla="*/ 23 h 31"/>
              <a:gd name="T8" fmla="*/ 6 w 16"/>
              <a:gd name="T9" fmla="*/ 0 h 31"/>
              <a:gd name="T10" fmla="*/ 11 w 16"/>
              <a:gd name="T11" fmla="*/ 0 h 31"/>
              <a:gd name="T12" fmla="*/ 5 w 16"/>
              <a:gd name="T13" fmla="*/ 23 h 31"/>
              <a:gd name="T14" fmla="*/ 8 w 16"/>
              <a:gd name="T15" fmla="*/ 23 h 31"/>
              <a:gd name="T16" fmla="*/ 8 w 16"/>
              <a:gd name="T17" fmla="*/ 14 h 31"/>
              <a:gd name="T18" fmla="*/ 13 w 16"/>
              <a:gd name="T19" fmla="*/ 14 h 31"/>
              <a:gd name="T20" fmla="*/ 13 w 16"/>
              <a:gd name="T21" fmla="*/ 23 h 31"/>
              <a:gd name="T22" fmla="*/ 16 w 16"/>
              <a:gd name="T23" fmla="*/ 23 h 31"/>
              <a:gd name="T24" fmla="*/ 16 w 16"/>
              <a:gd name="T25" fmla="*/ 28 h 31"/>
              <a:gd name="T26" fmla="*/ 13 w 16"/>
              <a:gd name="T27" fmla="*/ 28 h 31"/>
              <a:gd name="T28" fmla="*/ 13 w 16"/>
              <a:gd name="T29" fmla="*/ 31 h 31"/>
              <a:gd name="T30" fmla="*/ 8 w 16"/>
              <a:gd name="T3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1">
                <a:moveTo>
                  <a:pt x="8" y="31"/>
                </a:moveTo>
                <a:lnTo>
                  <a:pt x="8" y="28"/>
                </a:lnTo>
                <a:lnTo>
                  <a:pt x="0" y="28"/>
                </a:lnTo>
                <a:lnTo>
                  <a:pt x="0" y="23"/>
                </a:lnTo>
                <a:lnTo>
                  <a:pt x="6" y="0"/>
                </a:lnTo>
                <a:lnTo>
                  <a:pt x="11" y="0"/>
                </a:lnTo>
                <a:lnTo>
                  <a:pt x="5" y="23"/>
                </a:lnTo>
                <a:lnTo>
                  <a:pt x="8" y="23"/>
                </a:lnTo>
                <a:lnTo>
                  <a:pt x="8" y="14"/>
                </a:lnTo>
                <a:lnTo>
                  <a:pt x="13" y="14"/>
                </a:lnTo>
                <a:lnTo>
                  <a:pt x="13" y="23"/>
                </a:lnTo>
                <a:lnTo>
                  <a:pt x="16" y="23"/>
                </a:lnTo>
                <a:lnTo>
                  <a:pt x="16" y="28"/>
                </a:lnTo>
                <a:lnTo>
                  <a:pt x="13" y="28"/>
                </a:lnTo>
                <a:lnTo>
                  <a:pt x="13" y="31"/>
                </a:lnTo>
                <a:lnTo>
                  <a:pt x="8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55" name="Freeform 1582">
            <a:extLst>
              <a:ext uri="{FF2B5EF4-FFF2-40B4-BE49-F238E27FC236}">
                <a16:creationId xmlns:a16="http://schemas.microsoft.com/office/drawing/2014/main" id="{1B5CDBA6-B0AB-4C69-88AE-6726D460031F}"/>
              </a:ext>
            </a:extLst>
          </p:cNvPr>
          <p:cNvSpPr>
            <a:spLocks noEditPoints="1"/>
          </p:cNvSpPr>
          <p:nvPr/>
        </p:nvSpPr>
        <p:spPr bwMode="auto">
          <a:xfrm>
            <a:off x="1113868" y="2260784"/>
            <a:ext cx="20638" cy="50800"/>
          </a:xfrm>
          <a:custGeom>
            <a:avLst/>
            <a:gdLst>
              <a:gd name="T0" fmla="*/ 6 w 13"/>
              <a:gd name="T1" fmla="*/ 18 h 32"/>
              <a:gd name="T2" fmla="*/ 6 w 13"/>
              <a:gd name="T3" fmla="*/ 18 h 32"/>
              <a:gd name="T4" fmla="*/ 6 w 13"/>
              <a:gd name="T5" fmla="*/ 18 h 32"/>
              <a:gd name="T6" fmla="*/ 5 w 13"/>
              <a:gd name="T7" fmla="*/ 18 h 32"/>
              <a:gd name="T8" fmla="*/ 2 w 13"/>
              <a:gd name="T9" fmla="*/ 18 h 32"/>
              <a:gd name="T10" fmla="*/ 1 w 13"/>
              <a:gd name="T11" fmla="*/ 17 h 32"/>
              <a:gd name="T12" fmla="*/ 0 w 13"/>
              <a:gd name="T13" fmla="*/ 16 h 32"/>
              <a:gd name="T14" fmla="*/ 0 w 13"/>
              <a:gd name="T15" fmla="*/ 15 h 32"/>
              <a:gd name="T16" fmla="*/ 0 w 13"/>
              <a:gd name="T17" fmla="*/ 12 h 32"/>
              <a:gd name="T18" fmla="*/ 0 w 13"/>
              <a:gd name="T19" fmla="*/ 10 h 32"/>
              <a:gd name="T20" fmla="*/ 0 w 13"/>
              <a:gd name="T21" fmla="*/ 7 h 32"/>
              <a:gd name="T22" fmla="*/ 0 w 13"/>
              <a:gd name="T23" fmla="*/ 5 h 32"/>
              <a:gd name="T24" fmla="*/ 0 w 13"/>
              <a:gd name="T25" fmla="*/ 3 h 32"/>
              <a:gd name="T26" fmla="*/ 1 w 13"/>
              <a:gd name="T27" fmla="*/ 3 h 32"/>
              <a:gd name="T28" fmla="*/ 2 w 13"/>
              <a:gd name="T29" fmla="*/ 1 h 32"/>
              <a:gd name="T30" fmla="*/ 6 w 13"/>
              <a:gd name="T31" fmla="*/ 0 h 32"/>
              <a:gd name="T32" fmla="*/ 10 w 13"/>
              <a:gd name="T33" fmla="*/ 1 h 32"/>
              <a:gd name="T34" fmla="*/ 12 w 13"/>
              <a:gd name="T35" fmla="*/ 3 h 32"/>
              <a:gd name="T36" fmla="*/ 12 w 13"/>
              <a:gd name="T37" fmla="*/ 3 h 32"/>
              <a:gd name="T38" fmla="*/ 13 w 13"/>
              <a:gd name="T39" fmla="*/ 5 h 32"/>
              <a:gd name="T40" fmla="*/ 13 w 13"/>
              <a:gd name="T41" fmla="*/ 7 h 32"/>
              <a:gd name="T42" fmla="*/ 13 w 13"/>
              <a:gd name="T43" fmla="*/ 10 h 32"/>
              <a:gd name="T44" fmla="*/ 13 w 13"/>
              <a:gd name="T45" fmla="*/ 12 h 32"/>
              <a:gd name="T46" fmla="*/ 13 w 13"/>
              <a:gd name="T47" fmla="*/ 13 h 32"/>
              <a:gd name="T48" fmla="*/ 12 w 13"/>
              <a:gd name="T49" fmla="*/ 15 h 32"/>
              <a:gd name="T50" fmla="*/ 6 w 13"/>
              <a:gd name="T51" fmla="*/ 32 h 32"/>
              <a:gd name="T52" fmla="*/ 3 w 13"/>
              <a:gd name="T53" fmla="*/ 12 h 32"/>
              <a:gd name="T54" fmla="*/ 5 w 13"/>
              <a:gd name="T55" fmla="*/ 15 h 32"/>
              <a:gd name="T56" fmla="*/ 6 w 13"/>
              <a:gd name="T57" fmla="*/ 15 h 32"/>
              <a:gd name="T58" fmla="*/ 7 w 13"/>
              <a:gd name="T59" fmla="*/ 15 h 32"/>
              <a:gd name="T60" fmla="*/ 8 w 13"/>
              <a:gd name="T61" fmla="*/ 12 h 32"/>
              <a:gd name="T62" fmla="*/ 8 w 13"/>
              <a:gd name="T63" fmla="*/ 7 h 32"/>
              <a:gd name="T64" fmla="*/ 7 w 13"/>
              <a:gd name="T65" fmla="*/ 5 h 32"/>
              <a:gd name="T66" fmla="*/ 6 w 13"/>
              <a:gd name="T67" fmla="*/ 5 h 32"/>
              <a:gd name="T68" fmla="*/ 5 w 13"/>
              <a:gd name="T69" fmla="*/ 5 h 32"/>
              <a:gd name="T70" fmla="*/ 3 w 13"/>
              <a:gd name="T71" fmla="*/ 1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" h="32">
                <a:moveTo>
                  <a:pt x="1" y="32"/>
                </a:move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5" y="18"/>
                </a:lnTo>
                <a:lnTo>
                  <a:pt x="5" y="18"/>
                </a:lnTo>
                <a:lnTo>
                  <a:pt x="2" y="18"/>
                </a:lnTo>
                <a:lnTo>
                  <a:pt x="2" y="18"/>
                </a:lnTo>
                <a:lnTo>
                  <a:pt x="1" y="17"/>
                </a:lnTo>
                <a:lnTo>
                  <a:pt x="1" y="17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2" y="1"/>
                </a:lnTo>
                <a:lnTo>
                  <a:pt x="2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3" y="5"/>
                </a:lnTo>
                <a:lnTo>
                  <a:pt x="13" y="5"/>
                </a:lnTo>
                <a:lnTo>
                  <a:pt x="13" y="7"/>
                </a:lnTo>
                <a:lnTo>
                  <a:pt x="13" y="7"/>
                </a:lnTo>
                <a:lnTo>
                  <a:pt x="13" y="10"/>
                </a:lnTo>
                <a:lnTo>
                  <a:pt x="13" y="10"/>
                </a:lnTo>
                <a:lnTo>
                  <a:pt x="13" y="12"/>
                </a:lnTo>
                <a:lnTo>
                  <a:pt x="13" y="12"/>
                </a:lnTo>
                <a:lnTo>
                  <a:pt x="13" y="13"/>
                </a:lnTo>
                <a:lnTo>
                  <a:pt x="13" y="13"/>
                </a:lnTo>
                <a:lnTo>
                  <a:pt x="12" y="15"/>
                </a:lnTo>
                <a:lnTo>
                  <a:pt x="12" y="15"/>
                </a:lnTo>
                <a:lnTo>
                  <a:pt x="12" y="16"/>
                </a:lnTo>
                <a:lnTo>
                  <a:pt x="6" y="32"/>
                </a:lnTo>
                <a:lnTo>
                  <a:pt x="1" y="32"/>
                </a:lnTo>
                <a:close/>
                <a:moveTo>
                  <a:pt x="3" y="12"/>
                </a:moveTo>
                <a:lnTo>
                  <a:pt x="3" y="12"/>
                </a:lnTo>
                <a:lnTo>
                  <a:pt x="5" y="15"/>
                </a:lnTo>
                <a:lnTo>
                  <a:pt x="5" y="15"/>
                </a:lnTo>
                <a:lnTo>
                  <a:pt x="6" y="15"/>
                </a:lnTo>
                <a:lnTo>
                  <a:pt x="6" y="15"/>
                </a:lnTo>
                <a:lnTo>
                  <a:pt x="7" y="15"/>
                </a:lnTo>
                <a:lnTo>
                  <a:pt x="7" y="15"/>
                </a:lnTo>
                <a:lnTo>
                  <a:pt x="8" y="12"/>
                </a:lnTo>
                <a:lnTo>
                  <a:pt x="8" y="7"/>
                </a:lnTo>
                <a:lnTo>
                  <a:pt x="8" y="7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5"/>
                </a:lnTo>
                <a:lnTo>
                  <a:pt x="5" y="5"/>
                </a:lnTo>
                <a:lnTo>
                  <a:pt x="3" y="7"/>
                </a:lnTo>
                <a:lnTo>
                  <a:pt x="3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56" name="Freeform 1583">
            <a:extLst>
              <a:ext uri="{FF2B5EF4-FFF2-40B4-BE49-F238E27FC236}">
                <a16:creationId xmlns:a16="http://schemas.microsoft.com/office/drawing/2014/main" id="{63986D19-9EDA-4AB6-82F8-B121517B3D76}"/>
              </a:ext>
            </a:extLst>
          </p:cNvPr>
          <p:cNvSpPr>
            <a:spLocks/>
          </p:cNvSpPr>
          <p:nvPr/>
        </p:nvSpPr>
        <p:spPr bwMode="auto">
          <a:xfrm>
            <a:off x="1139268" y="2303646"/>
            <a:ext cx="7938" cy="14288"/>
          </a:xfrm>
          <a:custGeom>
            <a:avLst/>
            <a:gdLst>
              <a:gd name="T0" fmla="*/ 0 w 5"/>
              <a:gd name="T1" fmla="*/ 9 h 9"/>
              <a:gd name="T2" fmla="*/ 0 w 5"/>
              <a:gd name="T3" fmla="*/ 0 h 9"/>
              <a:gd name="T4" fmla="*/ 5 w 5"/>
              <a:gd name="T5" fmla="*/ 0 h 9"/>
              <a:gd name="T6" fmla="*/ 5 w 5"/>
              <a:gd name="T7" fmla="*/ 5 h 9"/>
              <a:gd name="T8" fmla="*/ 0 w 5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9">
                <a:moveTo>
                  <a:pt x="0" y="9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57" name="Freeform 1584">
            <a:extLst>
              <a:ext uri="{FF2B5EF4-FFF2-40B4-BE49-F238E27FC236}">
                <a16:creationId xmlns:a16="http://schemas.microsoft.com/office/drawing/2014/main" id="{131B28C9-8C7C-4276-80A1-8A917E8F1C59}"/>
              </a:ext>
            </a:extLst>
          </p:cNvPr>
          <p:cNvSpPr>
            <a:spLocks noEditPoints="1"/>
          </p:cNvSpPr>
          <p:nvPr/>
        </p:nvSpPr>
        <p:spPr bwMode="auto">
          <a:xfrm>
            <a:off x="1153556" y="2260784"/>
            <a:ext cx="20638" cy="50800"/>
          </a:xfrm>
          <a:custGeom>
            <a:avLst/>
            <a:gdLst>
              <a:gd name="T0" fmla="*/ 6 w 13"/>
              <a:gd name="T1" fmla="*/ 18 h 32"/>
              <a:gd name="T2" fmla="*/ 6 w 13"/>
              <a:gd name="T3" fmla="*/ 18 h 32"/>
              <a:gd name="T4" fmla="*/ 6 w 13"/>
              <a:gd name="T5" fmla="*/ 18 h 32"/>
              <a:gd name="T6" fmla="*/ 5 w 13"/>
              <a:gd name="T7" fmla="*/ 18 h 32"/>
              <a:gd name="T8" fmla="*/ 2 w 13"/>
              <a:gd name="T9" fmla="*/ 18 h 32"/>
              <a:gd name="T10" fmla="*/ 1 w 13"/>
              <a:gd name="T11" fmla="*/ 17 h 32"/>
              <a:gd name="T12" fmla="*/ 0 w 13"/>
              <a:gd name="T13" fmla="*/ 16 h 32"/>
              <a:gd name="T14" fmla="*/ 0 w 13"/>
              <a:gd name="T15" fmla="*/ 15 h 32"/>
              <a:gd name="T16" fmla="*/ 0 w 13"/>
              <a:gd name="T17" fmla="*/ 12 h 32"/>
              <a:gd name="T18" fmla="*/ 0 w 13"/>
              <a:gd name="T19" fmla="*/ 10 h 32"/>
              <a:gd name="T20" fmla="*/ 0 w 13"/>
              <a:gd name="T21" fmla="*/ 7 h 32"/>
              <a:gd name="T22" fmla="*/ 0 w 13"/>
              <a:gd name="T23" fmla="*/ 5 h 32"/>
              <a:gd name="T24" fmla="*/ 0 w 13"/>
              <a:gd name="T25" fmla="*/ 3 h 32"/>
              <a:gd name="T26" fmla="*/ 1 w 13"/>
              <a:gd name="T27" fmla="*/ 3 h 32"/>
              <a:gd name="T28" fmla="*/ 3 w 13"/>
              <a:gd name="T29" fmla="*/ 1 h 32"/>
              <a:gd name="T30" fmla="*/ 6 w 13"/>
              <a:gd name="T31" fmla="*/ 0 h 32"/>
              <a:gd name="T32" fmla="*/ 10 w 13"/>
              <a:gd name="T33" fmla="*/ 1 h 32"/>
              <a:gd name="T34" fmla="*/ 12 w 13"/>
              <a:gd name="T35" fmla="*/ 3 h 32"/>
              <a:gd name="T36" fmla="*/ 12 w 13"/>
              <a:gd name="T37" fmla="*/ 3 h 32"/>
              <a:gd name="T38" fmla="*/ 13 w 13"/>
              <a:gd name="T39" fmla="*/ 5 h 32"/>
              <a:gd name="T40" fmla="*/ 13 w 13"/>
              <a:gd name="T41" fmla="*/ 7 h 32"/>
              <a:gd name="T42" fmla="*/ 13 w 13"/>
              <a:gd name="T43" fmla="*/ 10 h 32"/>
              <a:gd name="T44" fmla="*/ 13 w 13"/>
              <a:gd name="T45" fmla="*/ 12 h 32"/>
              <a:gd name="T46" fmla="*/ 13 w 13"/>
              <a:gd name="T47" fmla="*/ 13 h 32"/>
              <a:gd name="T48" fmla="*/ 12 w 13"/>
              <a:gd name="T49" fmla="*/ 15 h 32"/>
              <a:gd name="T50" fmla="*/ 6 w 13"/>
              <a:gd name="T51" fmla="*/ 32 h 32"/>
              <a:gd name="T52" fmla="*/ 5 w 13"/>
              <a:gd name="T53" fmla="*/ 12 h 32"/>
              <a:gd name="T54" fmla="*/ 5 w 13"/>
              <a:gd name="T55" fmla="*/ 15 h 32"/>
              <a:gd name="T56" fmla="*/ 6 w 13"/>
              <a:gd name="T57" fmla="*/ 15 h 32"/>
              <a:gd name="T58" fmla="*/ 8 w 13"/>
              <a:gd name="T59" fmla="*/ 15 h 32"/>
              <a:gd name="T60" fmla="*/ 8 w 13"/>
              <a:gd name="T61" fmla="*/ 12 h 32"/>
              <a:gd name="T62" fmla="*/ 8 w 13"/>
              <a:gd name="T63" fmla="*/ 7 h 32"/>
              <a:gd name="T64" fmla="*/ 8 w 13"/>
              <a:gd name="T65" fmla="*/ 5 h 32"/>
              <a:gd name="T66" fmla="*/ 6 w 13"/>
              <a:gd name="T67" fmla="*/ 5 h 32"/>
              <a:gd name="T68" fmla="*/ 5 w 13"/>
              <a:gd name="T69" fmla="*/ 5 h 32"/>
              <a:gd name="T70" fmla="*/ 5 w 13"/>
              <a:gd name="T71" fmla="*/ 1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" h="32">
                <a:moveTo>
                  <a:pt x="1" y="32"/>
                </a:move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5" y="18"/>
                </a:lnTo>
                <a:lnTo>
                  <a:pt x="5" y="18"/>
                </a:lnTo>
                <a:lnTo>
                  <a:pt x="2" y="18"/>
                </a:lnTo>
                <a:lnTo>
                  <a:pt x="2" y="18"/>
                </a:lnTo>
                <a:lnTo>
                  <a:pt x="1" y="17"/>
                </a:lnTo>
                <a:lnTo>
                  <a:pt x="1" y="17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3" y="1"/>
                </a:lnTo>
                <a:lnTo>
                  <a:pt x="3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3" y="5"/>
                </a:lnTo>
                <a:lnTo>
                  <a:pt x="13" y="5"/>
                </a:lnTo>
                <a:lnTo>
                  <a:pt x="13" y="7"/>
                </a:lnTo>
                <a:lnTo>
                  <a:pt x="13" y="7"/>
                </a:lnTo>
                <a:lnTo>
                  <a:pt x="13" y="10"/>
                </a:lnTo>
                <a:lnTo>
                  <a:pt x="13" y="10"/>
                </a:lnTo>
                <a:lnTo>
                  <a:pt x="13" y="12"/>
                </a:lnTo>
                <a:lnTo>
                  <a:pt x="13" y="12"/>
                </a:lnTo>
                <a:lnTo>
                  <a:pt x="13" y="13"/>
                </a:lnTo>
                <a:lnTo>
                  <a:pt x="13" y="13"/>
                </a:lnTo>
                <a:lnTo>
                  <a:pt x="12" y="15"/>
                </a:lnTo>
                <a:lnTo>
                  <a:pt x="12" y="15"/>
                </a:lnTo>
                <a:lnTo>
                  <a:pt x="12" y="16"/>
                </a:lnTo>
                <a:lnTo>
                  <a:pt x="6" y="32"/>
                </a:lnTo>
                <a:lnTo>
                  <a:pt x="1" y="32"/>
                </a:lnTo>
                <a:close/>
                <a:moveTo>
                  <a:pt x="5" y="12"/>
                </a:moveTo>
                <a:lnTo>
                  <a:pt x="5" y="12"/>
                </a:lnTo>
                <a:lnTo>
                  <a:pt x="5" y="15"/>
                </a:lnTo>
                <a:lnTo>
                  <a:pt x="5" y="15"/>
                </a:lnTo>
                <a:lnTo>
                  <a:pt x="6" y="15"/>
                </a:lnTo>
                <a:lnTo>
                  <a:pt x="6" y="15"/>
                </a:lnTo>
                <a:lnTo>
                  <a:pt x="8" y="15"/>
                </a:lnTo>
                <a:lnTo>
                  <a:pt x="8" y="15"/>
                </a:lnTo>
                <a:lnTo>
                  <a:pt x="8" y="12"/>
                </a:lnTo>
                <a:lnTo>
                  <a:pt x="8" y="7"/>
                </a:lnTo>
                <a:lnTo>
                  <a:pt x="8" y="7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5"/>
                </a:lnTo>
                <a:lnTo>
                  <a:pt x="5" y="5"/>
                </a:lnTo>
                <a:lnTo>
                  <a:pt x="5" y="7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58" name="Freeform 1585">
            <a:extLst>
              <a:ext uri="{FF2B5EF4-FFF2-40B4-BE49-F238E27FC236}">
                <a16:creationId xmlns:a16="http://schemas.microsoft.com/office/drawing/2014/main" id="{21892647-E903-468B-A775-C8385E5F114A}"/>
              </a:ext>
            </a:extLst>
          </p:cNvPr>
          <p:cNvSpPr>
            <a:spLocks/>
          </p:cNvSpPr>
          <p:nvPr/>
        </p:nvSpPr>
        <p:spPr bwMode="auto">
          <a:xfrm>
            <a:off x="1177368" y="2260784"/>
            <a:ext cx="25400" cy="50800"/>
          </a:xfrm>
          <a:custGeom>
            <a:avLst/>
            <a:gdLst>
              <a:gd name="T0" fmla="*/ 10 w 16"/>
              <a:gd name="T1" fmla="*/ 32 h 32"/>
              <a:gd name="T2" fmla="*/ 10 w 16"/>
              <a:gd name="T3" fmla="*/ 27 h 32"/>
              <a:gd name="T4" fmla="*/ 0 w 16"/>
              <a:gd name="T5" fmla="*/ 27 h 32"/>
              <a:gd name="T6" fmla="*/ 0 w 16"/>
              <a:gd name="T7" fmla="*/ 23 h 32"/>
              <a:gd name="T8" fmla="*/ 7 w 16"/>
              <a:gd name="T9" fmla="*/ 0 h 32"/>
              <a:gd name="T10" fmla="*/ 11 w 16"/>
              <a:gd name="T11" fmla="*/ 0 h 32"/>
              <a:gd name="T12" fmla="*/ 5 w 16"/>
              <a:gd name="T13" fmla="*/ 23 h 32"/>
              <a:gd name="T14" fmla="*/ 10 w 16"/>
              <a:gd name="T15" fmla="*/ 23 h 32"/>
              <a:gd name="T16" fmla="*/ 10 w 16"/>
              <a:gd name="T17" fmla="*/ 13 h 32"/>
              <a:gd name="T18" fmla="*/ 14 w 16"/>
              <a:gd name="T19" fmla="*/ 13 h 32"/>
              <a:gd name="T20" fmla="*/ 14 w 16"/>
              <a:gd name="T21" fmla="*/ 23 h 32"/>
              <a:gd name="T22" fmla="*/ 16 w 16"/>
              <a:gd name="T23" fmla="*/ 23 h 32"/>
              <a:gd name="T24" fmla="*/ 16 w 16"/>
              <a:gd name="T25" fmla="*/ 27 h 32"/>
              <a:gd name="T26" fmla="*/ 14 w 16"/>
              <a:gd name="T27" fmla="*/ 27 h 32"/>
              <a:gd name="T28" fmla="*/ 14 w 16"/>
              <a:gd name="T29" fmla="*/ 32 h 32"/>
              <a:gd name="T30" fmla="*/ 10 w 16"/>
              <a:gd name="T31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2">
                <a:moveTo>
                  <a:pt x="10" y="32"/>
                </a:moveTo>
                <a:lnTo>
                  <a:pt x="10" y="27"/>
                </a:lnTo>
                <a:lnTo>
                  <a:pt x="0" y="27"/>
                </a:lnTo>
                <a:lnTo>
                  <a:pt x="0" y="23"/>
                </a:lnTo>
                <a:lnTo>
                  <a:pt x="7" y="0"/>
                </a:lnTo>
                <a:lnTo>
                  <a:pt x="11" y="0"/>
                </a:lnTo>
                <a:lnTo>
                  <a:pt x="5" y="23"/>
                </a:lnTo>
                <a:lnTo>
                  <a:pt x="10" y="23"/>
                </a:lnTo>
                <a:lnTo>
                  <a:pt x="10" y="13"/>
                </a:lnTo>
                <a:lnTo>
                  <a:pt x="14" y="13"/>
                </a:lnTo>
                <a:lnTo>
                  <a:pt x="14" y="23"/>
                </a:lnTo>
                <a:lnTo>
                  <a:pt x="16" y="23"/>
                </a:lnTo>
                <a:lnTo>
                  <a:pt x="16" y="27"/>
                </a:lnTo>
                <a:lnTo>
                  <a:pt x="14" y="27"/>
                </a:lnTo>
                <a:lnTo>
                  <a:pt x="14" y="32"/>
                </a:lnTo>
                <a:lnTo>
                  <a:pt x="1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59" name="Freeform 1586">
            <a:extLst>
              <a:ext uri="{FF2B5EF4-FFF2-40B4-BE49-F238E27FC236}">
                <a16:creationId xmlns:a16="http://schemas.microsoft.com/office/drawing/2014/main" id="{EBFF5A01-D3EA-474D-B0FE-9DD8376FDD93}"/>
              </a:ext>
            </a:extLst>
          </p:cNvPr>
          <p:cNvSpPr>
            <a:spLocks/>
          </p:cNvSpPr>
          <p:nvPr/>
        </p:nvSpPr>
        <p:spPr bwMode="auto">
          <a:xfrm>
            <a:off x="1207531" y="2260784"/>
            <a:ext cx="15875" cy="50800"/>
          </a:xfrm>
          <a:custGeom>
            <a:avLst/>
            <a:gdLst>
              <a:gd name="T0" fmla="*/ 5 w 10"/>
              <a:gd name="T1" fmla="*/ 32 h 32"/>
              <a:gd name="T2" fmla="*/ 5 w 10"/>
              <a:gd name="T3" fmla="*/ 5 h 32"/>
              <a:gd name="T4" fmla="*/ 0 w 10"/>
              <a:gd name="T5" fmla="*/ 8 h 32"/>
              <a:gd name="T6" fmla="*/ 0 w 10"/>
              <a:gd name="T7" fmla="*/ 3 h 32"/>
              <a:gd name="T8" fmla="*/ 5 w 10"/>
              <a:gd name="T9" fmla="*/ 0 h 32"/>
              <a:gd name="T10" fmla="*/ 10 w 10"/>
              <a:gd name="T11" fmla="*/ 0 h 32"/>
              <a:gd name="T12" fmla="*/ 10 w 10"/>
              <a:gd name="T13" fmla="*/ 32 h 32"/>
              <a:gd name="T14" fmla="*/ 5 w 10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32">
                <a:moveTo>
                  <a:pt x="5" y="32"/>
                </a:moveTo>
                <a:lnTo>
                  <a:pt x="5" y="5"/>
                </a:lnTo>
                <a:lnTo>
                  <a:pt x="0" y="8"/>
                </a:lnTo>
                <a:lnTo>
                  <a:pt x="0" y="3"/>
                </a:lnTo>
                <a:lnTo>
                  <a:pt x="5" y="0"/>
                </a:lnTo>
                <a:lnTo>
                  <a:pt x="10" y="0"/>
                </a:lnTo>
                <a:lnTo>
                  <a:pt x="10" y="32"/>
                </a:lnTo>
                <a:lnTo>
                  <a:pt x="5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60" name="Freeform 1587">
            <a:extLst>
              <a:ext uri="{FF2B5EF4-FFF2-40B4-BE49-F238E27FC236}">
                <a16:creationId xmlns:a16="http://schemas.microsoft.com/office/drawing/2014/main" id="{31880803-F0D9-40D3-89C7-8870B1548A1E}"/>
              </a:ext>
            </a:extLst>
          </p:cNvPr>
          <p:cNvSpPr>
            <a:spLocks/>
          </p:cNvSpPr>
          <p:nvPr/>
        </p:nvSpPr>
        <p:spPr bwMode="auto">
          <a:xfrm>
            <a:off x="1085293" y="2771959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8 h 33"/>
              <a:gd name="T4" fmla="*/ 9 w 14"/>
              <a:gd name="T5" fmla="*/ 13 h 33"/>
              <a:gd name="T6" fmla="*/ 9 w 14"/>
              <a:gd name="T7" fmla="*/ 13 h 33"/>
              <a:gd name="T8" fmla="*/ 10 w 14"/>
              <a:gd name="T9" fmla="*/ 10 h 33"/>
              <a:gd name="T10" fmla="*/ 10 w 14"/>
              <a:gd name="T11" fmla="*/ 10 h 33"/>
              <a:gd name="T12" fmla="*/ 10 w 14"/>
              <a:gd name="T13" fmla="*/ 8 h 33"/>
              <a:gd name="T14" fmla="*/ 10 w 14"/>
              <a:gd name="T15" fmla="*/ 8 h 33"/>
              <a:gd name="T16" fmla="*/ 10 w 14"/>
              <a:gd name="T17" fmla="*/ 6 h 33"/>
              <a:gd name="T18" fmla="*/ 10 w 14"/>
              <a:gd name="T19" fmla="*/ 6 h 33"/>
              <a:gd name="T20" fmla="*/ 9 w 14"/>
              <a:gd name="T21" fmla="*/ 5 h 33"/>
              <a:gd name="T22" fmla="*/ 9 w 14"/>
              <a:gd name="T23" fmla="*/ 5 h 33"/>
              <a:gd name="T24" fmla="*/ 9 w 14"/>
              <a:gd name="T25" fmla="*/ 5 h 33"/>
              <a:gd name="T26" fmla="*/ 9 w 14"/>
              <a:gd name="T27" fmla="*/ 5 h 33"/>
              <a:gd name="T28" fmla="*/ 8 w 14"/>
              <a:gd name="T29" fmla="*/ 4 h 33"/>
              <a:gd name="T30" fmla="*/ 8 w 14"/>
              <a:gd name="T31" fmla="*/ 4 h 33"/>
              <a:gd name="T32" fmla="*/ 6 w 14"/>
              <a:gd name="T33" fmla="*/ 5 h 33"/>
              <a:gd name="T34" fmla="*/ 6 w 14"/>
              <a:gd name="T35" fmla="*/ 5 h 33"/>
              <a:gd name="T36" fmla="*/ 5 w 14"/>
              <a:gd name="T37" fmla="*/ 6 h 33"/>
              <a:gd name="T38" fmla="*/ 5 w 14"/>
              <a:gd name="T39" fmla="*/ 9 h 33"/>
              <a:gd name="T40" fmla="*/ 0 w 14"/>
              <a:gd name="T41" fmla="*/ 9 h 33"/>
              <a:gd name="T42" fmla="*/ 0 w 14"/>
              <a:gd name="T43" fmla="*/ 6 h 33"/>
              <a:gd name="T44" fmla="*/ 0 w 14"/>
              <a:gd name="T45" fmla="*/ 6 h 33"/>
              <a:gd name="T46" fmla="*/ 1 w 14"/>
              <a:gd name="T47" fmla="*/ 4 h 33"/>
              <a:gd name="T48" fmla="*/ 1 w 14"/>
              <a:gd name="T49" fmla="*/ 4 h 33"/>
              <a:gd name="T50" fmla="*/ 3 w 14"/>
              <a:gd name="T51" fmla="*/ 1 h 33"/>
              <a:gd name="T52" fmla="*/ 3 w 14"/>
              <a:gd name="T53" fmla="*/ 1 h 33"/>
              <a:gd name="T54" fmla="*/ 5 w 14"/>
              <a:gd name="T55" fmla="*/ 0 h 33"/>
              <a:gd name="T56" fmla="*/ 5 w 14"/>
              <a:gd name="T57" fmla="*/ 0 h 33"/>
              <a:gd name="T58" fmla="*/ 8 w 14"/>
              <a:gd name="T59" fmla="*/ 0 h 33"/>
              <a:gd name="T60" fmla="*/ 8 w 14"/>
              <a:gd name="T61" fmla="*/ 0 h 33"/>
              <a:gd name="T62" fmla="*/ 10 w 14"/>
              <a:gd name="T63" fmla="*/ 0 h 33"/>
              <a:gd name="T64" fmla="*/ 10 w 14"/>
              <a:gd name="T65" fmla="*/ 0 h 33"/>
              <a:gd name="T66" fmla="*/ 13 w 14"/>
              <a:gd name="T67" fmla="*/ 3 h 33"/>
              <a:gd name="T68" fmla="*/ 13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8 h 33"/>
              <a:gd name="T76" fmla="*/ 14 w 14"/>
              <a:gd name="T77" fmla="*/ 8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1 h 33"/>
              <a:gd name="T84" fmla="*/ 14 w 14"/>
              <a:gd name="T85" fmla="*/ 11 h 33"/>
              <a:gd name="T86" fmla="*/ 14 w 14"/>
              <a:gd name="T87" fmla="*/ 13 h 33"/>
              <a:gd name="T88" fmla="*/ 14 w 14"/>
              <a:gd name="T89" fmla="*/ 13 h 33"/>
              <a:gd name="T90" fmla="*/ 13 w 14"/>
              <a:gd name="T91" fmla="*/ 15 h 33"/>
              <a:gd name="T92" fmla="*/ 6 w 14"/>
              <a:gd name="T93" fmla="*/ 28 h 33"/>
              <a:gd name="T94" fmla="*/ 14 w 14"/>
              <a:gd name="T95" fmla="*/ 28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8"/>
                </a:lnTo>
                <a:lnTo>
                  <a:pt x="9" y="13"/>
                </a:lnTo>
                <a:lnTo>
                  <a:pt x="9" y="13"/>
                </a:lnTo>
                <a:lnTo>
                  <a:pt x="10" y="10"/>
                </a:lnTo>
                <a:lnTo>
                  <a:pt x="10" y="10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8" y="4"/>
                </a:lnTo>
                <a:lnTo>
                  <a:pt x="8" y="4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8"/>
                </a:lnTo>
                <a:lnTo>
                  <a:pt x="14" y="8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4" y="13"/>
                </a:lnTo>
                <a:lnTo>
                  <a:pt x="14" y="13"/>
                </a:lnTo>
                <a:lnTo>
                  <a:pt x="13" y="15"/>
                </a:lnTo>
                <a:lnTo>
                  <a:pt x="6" y="28"/>
                </a:lnTo>
                <a:lnTo>
                  <a:pt x="14" y="28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61" name="Freeform 1588">
            <a:extLst>
              <a:ext uri="{FF2B5EF4-FFF2-40B4-BE49-F238E27FC236}">
                <a16:creationId xmlns:a16="http://schemas.microsoft.com/office/drawing/2014/main" id="{2955506A-3E28-404A-9E68-FA9CCB249771}"/>
              </a:ext>
            </a:extLst>
          </p:cNvPr>
          <p:cNvSpPr>
            <a:spLocks/>
          </p:cNvSpPr>
          <p:nvPr/>
        </p:nvSpPr>
        <p:spPr bwMode="auto">
          <a:xfrm>
            <a:off x="1113868" y="2771959"/>
            <a:ext cx="20638" cy="52388"/>
          </a:xfrm>
          <a:custGeom>
            <a:avLst/>
            <a:gdLst>
              <a:gd name="T0" fmla="*/ 0 w 13"/>
              <a:gd name="T1" fmla="*/ 33 h 33"/>
              <a:gd name="T2" fmla="*/ 0 w 13"/>
              <a:gd name="T3" fmla="*/ 28 h 33"/>
              <a:gd name="T4" fmla="*/ 7 w 13"/>
              <a:gd name="T5" fmla="*/ 13 h 33"/>
              <a:gd name="T6" fmla="*/ 7 w 13"/>
              <a:gd name="T7" fmla="*/ 13 h 33"/>
              <a:gd name="T8" fmla="*/ 8 w 13"/>
              <a:gd name="T9" fmla="*/ 10 h 33"/>
              <a:gd name="T10" fmla="*/ 8 w 13"/>
              <a:gd name="T11" fmla="*/ 10 h 33"/>
              <a:gd name="T12" fmla="*/ 8 w 13"/>
              <a:gd name="T13" fmla="*/ 8 h 33"/>
              <a:gd name="T14" fmla="*/ 8 w 13"/>
              <a:gd name="T15" fmla="*/ 8 h 33"/>
              <a:gd name="T16" fmla="*/ 8 w 13"/>
              <a:gd name="T17" fmla="*/ 6 h 33"/>
              <a:gd name="T18" fmla="*/ 8 w 13"/>
              <a:gd name="T19" fmla="*/ 6 h 33"/>
              <a:gd name="T20" fmla="*/ 8 w 13"/>
              <a:gd name="T21" fmla="*/ 5 h 33"/>
              <a:gd name="T22" fmla="*/ 8 w 13"/>
              <a:gd name="T23" fmla="*/ 5 h 33"/>
              <a:gd name="T24" fmla="*/ 7 w 13"/>
              <a:gd name="T25" fmla="*/ 5 h 33"/>
              <a:gd name="T26" fmla="*/ 7 w 13"/>
              <a:gd name="T27" fmla="*/ 5 h 33"/>
              <a:gd name="T28" fmla="*/ 6 w 13"/>
              <a:gd name="T29" fmla="*/ 4 h 33"/>
              <a:gd name="T30" fmla="*/ 6 w 13"/>
              <a:gd name="T31" fmla="*/ 4 h 33"/>
              <a:gd name="T32" fmla="*/ 5 w 13"/>
              <a:gd name="T33" fmla="*/ 5 h 33"/>
              <a:gd name="T34" fmla="*/ 5 w 13"/>
              <a:gd name="T35" fmla="*/ 5 h 33"/>
              <a:gd name="T36" fmla="*/ 3 w 13"/>
              <a:gd name="T37" fmla="*/ 6 h 33"/>
              <a:gd name="T38" fmla="*/ 3 w 13"/>
              <a:gd name="T39" fmla="*/ 9 h 33"/>
              <a:gd name="T40" fmla="*/ 0 w 13"/>
              <a:gd name="T41" fmla="*/ 9 h 33"/>
              <a:gd name="T42" fmla="*/ 0 w 13"/>
              <a:gd name="T43" fmla="*/ 6 h 33"/>
              <a:gd name="T44" fmla="*/ 0 w 13"/>
              <a:gd name="T45" fmla="*/ 6 h 33"/>
              <a:gd name="T46" fmla="*/ 0 w 13"/>
              <a:gd name="T47" fmla="*/ 4 h 33"/>
              <a:gd name="T48" fmla="*/ 0 w 13"/>
              <a:gd name="T49" fmla="*/ 4 h 33"/>
              <a:gd name="T50" fmla="*/ 1 w 13"/>
              <a:gd name="T51" fmla="*/ 1 h 33"/>
              <a:gd name="T52" fmla="*/ 1 w 13"/>
              <a:gd name="T53" fmla="*/ 1 h 33"/>
              <a:gd name="T54" fmla="*/ 3 w 13"/>
              <a:gd name="T55" fmla="*/ 0 h 33"/>
              <a:gd name="T56" fmla="*/ 3 w 13"/>
              <a:gd name="T57" fmla="*/ 0 h 33"/>
              <a:gd name="T58" fmla="*/ 6 w 13"/>
              <a:gd name="T59" fmla="*/ 0 h 33"/>
              <a:gd name="T60" fmla="*/ 6 w 13"/>
              <a:gd name="T61" fmla="*/ 0 h 33"/>
              <a:gd name="T62" fmla="*/ 10 w 13"/>
              <a:gd name="T63" fmla="*/ 0 h 33"/>
              <a:gd name="T64" fmla="*/ 10 w 13"/>
              <a:gd name="T65" fmla="*/ 0 h 33"/>
              <a:gd name="T66" fmla="*/ 11 w 13"/>
              <a:gd name="T67" fmla="*/ 3 h 33"/>
              <a:gd name="T68" fmla="*/ 11 w 13"/>
              <a:gd name="T69" fmla="*/ 3 h 33"/>
              <a:gd name="T70" fmla="*/ 12 w 13"/>
              <a:gd name="T71" fmla="*/ 5 h 33"/>
              <a:gd name="T72" fmla="*/ 12 w 13"/>
              <a:gd name="T73" fmla="*/ 5 h 33"/>
              <a:gd name="T74" fmla="*/ 13 w 13"/>
              <a:gd name="T75" fmla="*/ 8 h 33"/>
              <a:gd name="T76" fmla="*/ 13 w 13"/>
              <a:gd name="T77" fmla="*/ 8 h 33"/>
              <a:gd name="T78" fmla="*/ 13 w 13"/>
              <a:gd name="T79" fmla="*/ 10 h 33"/>
              <a:gd name="T80" fmla="*/ 13 w 13"/>
              <a:gd name="T81" fmla="*/ 10 h 33"/>
              <a:gd name="T82" fmla="*/ 13 w 13"/>
              <a:gd name="T83" fmla="*/ 11 h 33"/>
              <a:gd name="T84" fmla="*/ 13 w 13"/>
              <a:gd name="T85" fmla="*/ 11 h 33"/>
              <a:gd name="T86" fmla="*/ 12 w 13"/>
              <a:gd name="T87" fmla="*/ 13 h 33"/>
              <a:gd name="T88" fmla="*/ 12 w 13"/>
              <a:gd name="T89" fmla="*/ 13 h 33"/>
              <a:gd name="T90" fmla="*/ 11 w 13"/>
              <a:gd name="T91" fmla="*/ 15 h 33"/>
              <a:gd name="T92" fmla="*/ 5 w 13"/>
              <a:gd name="T93" fmla="*/ 28 h 33"/>
              <a:gd name="T94" fmla="*/ 13 w 13"/>
              <a:gd name="T95" fmla="*/ 28 h 33"/>
              <a:gd name="T96" fmla="*/ 13 w 13"/>
              <a:gd name="T97" fmla="*/ 33 h 33"/>
              <a:gd name="T98" fmla="*/ 0 w 13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33">
                <a:moveTo>
                  <a:pt x="0" y="33"/>
                </a:moveTo>
                <a:lnTo>
                  <a:pt x="0" y="28"/>
                </a:lnTo>
                <a:lnTo>
                  <a:pt x="7" y="13"/>
                </a:lnTo>
                <a:lnTo>
                  <a:pt x="7" y="13"/>
                </a:lnTo>
                <a:lnTo>
                  <a:pt x="8" y="10"/>
                </a:lnTo>
                <a:lnTo>
                  <a:pt x="8" y="10"/>
                </a:lnTo>
                <a:lnTo>
                  <a:pt x="8" y="8"/>
                </a:lnTo>
                <a:lnTo>
                  <a:pt x="8" y="8"/>
                </a:lnTo>
                <a:lnTo>
                  <a:pt x="8" y="6"/>
                </a:lnTo>
                <a:lnTo>
                  <a:pt x="8" y="6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3" y="6"/>
                </a:lnTo>
                <a:lnTo>
                  <a:pt x="3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1" y="1"/>
                </a:lnTo>
                <a:lnTo>
                  <a:pt x="1" y="1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1" y="3"/>
                </a:lnTo>
                <a:lnTo>
                  <a:pt x="11" y="3"/>
                </a:lnTo>
                <a:lnTo>
                  <a:pt x="12" y="5"/>
                </a:lnTo>
                <a:lnTo>
                  <a:pt x="12" y="5"/>
                </a:lnTo>
                <a:lnTo>
                  <a:pt x="13" y="8"/>
                </a:lnTo>
                <a:lnTo>
                  <a:pt x="13" y="8"/>
                </a:lnTo>
                <a:lnTo>
                  <a:pt x="13" y="10"/>
                </a:lnTo>
                <a:lnTo>
                  <a:pt x="13" y="10"/>
                </a:lnTo>
                <a:lnTo>
                  <a:pt x="13" y="11"/>
                </a:lnTo>
                <a:lnTo>
                  <a:pt x="13" y="11"/>
                </a:lnTo>
                <a:lnTo>
                  <a:pt x="12" y="13"/>
                </a:lnTo>
                <a:lnTo>
                  <a:pt x="12" y="13"/>
                </a:lnTo>
                <a:lnTo>
                  <a:pt x="11" y="15"/>
                </a:lnTo>
                <a:lnTo>
                  <a:pt x="5" y="28"/>
                </a:lnTo>
                <a:lnTo>
                  <a:pt x="13" y="28"/>
                </a:lnTo>
                <a:lnTo>
                  <a:pt x="13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62" name="Freeform 1589">
            <a:extLst>
              <a:ext uri="{FF2B5EF4-FFF2-40B4-BE49-F238E27FC236}">
                <a16:creationId xmlns:a16="http://schemas.microsoft.com/office/drawing/2014/main" id="{923BACB0-58C6-4A52-924F-D079E7487F70}"/>
              </a:ext>
            </a:extLst>
          </p:cNvPr>
          <p:cNvSpPr>
            <a:spLocks/>
          </p:cNvSpPr>
          <p:nvPr/>
        </p:nvSpPr>
        <p:spPr bwMode="auto">
          <a:xfrm>
            <a:off x="1139268" y="2816409"/>
            <a:ext cx="7938" cy="11113"/>
          </a:xfrm>
          <a:custGeom>
            <a:avLst/>
            <a:gdLst>
              <a:gd name="T0" fmla="*/ 0 w 5"/>
              <a:gd name="T1" fmla="*/ 7 h 7"/>
              <a:gd name="T2" fmla="*/ 0 w 5"/>
              <a:gd name="T3" fmla="*/ 0 h 7"/>
              <a:gd name="T4" fmla="*/ 5 w 5"/>
              <a:gd name="T5" fmla="*/ 0 h 7"/>
              <a:gd name="T6" fmla="*/ 5 w 5"/>
              <a:gd name="T7" fmla="*/ 5 h 7"/>
              <a:gd name="T8" fmla="*/ 0 w 5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0" y="7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63" name="Freeform 1590">
            <a:extLst>
              <a:ext uri="{FF2B5EF4-FFF2-40B4-BE49-F238E27FC236}">
                <a16:creationId xmlns:a16="http://schemas.microsoft.com/office/drawing/2014/main" id="{036757FB-DBD3-4293-A96B-A1474D386401}"/>
              </a:ext>
            </a:extLst>
          </p:cNvPr>
          <p:cNvSpPr>
            <a:spLocks noEditPoints="1"/>
          </p:cNvSpPr>
          <p:nvPr/>
        </p:nvSpPr>
        <p:spPr bwMode="auto">
          <a:xfrm>
            <a:off x="1153556" y="2771959"/>
            <a:ext cx="20638" cy="52388"/>
          </a:xfrm>
          <a:custGeom>
            <a:avLst/>
            <a:gdLst>
              <a:gd name="T0" fmla="*/ 6 w 13"/>
              <a:gd name="T1" fmla="*/ 19 h 33"/>
              <a:gd name="T2" fmla="*/ 6 w 13"/>
              <a:gd name="T3" fmla="*/ 19 h 33"/>
              <a:gd name="T4" fmla="*/ 6 w 13"/>
              <a:gd name="T5" fmla="*/ 19 h 33"/>
              <a:gd name="T6" fmla="*/ 5 w 13"/>
              <a:gd name="T7" fmla="*/ 19 h 33"/>
              <a:gd name="T8" fmla="*/ 2 w 13"/>
              <a:gd name="T9" fmla="*/ 19 h 33"/>
              <a:gd name="T10" fmla="*/ 1 w 13"/>
              <a:gd name="T11" fmla="*/ 16 h 33"/>
              <a:gd name="T12" fmla="*/ 0 w 13"/>
              <a:gd name="T13" fmla="*/ 16 h 33"/>
              <a:gd name="T14" fmla="*/ 0 w 13"/>
              <a:gd name="T15" fmla="*/ 15 h 33"/>
              <a:gd name="T16" fmla="*/ 0 w 13"/>
              <a:gd name="T17" fmla="*/ 13 h 33"/>
              <a:gd name="T18" fmla="*/ 0 w 13"/>
              <a:gd name="T19" fmla="*/ 10 h 33"/>
              <a:gd name="T20" fmla="*/ 0 w 13"/>
              <a:gd name="T21" fmla="*/ 6 h 33"/>
              <a:gd name="T22" fmla="*/ 0 w 13"/>
              <a:gd name="T23" fmla="*/ 5 h 33"/>
              <a:gd name="T24" fmla="*/ 0 w 13"/>
              <a:gd name="T25" fmla="*/ 4 h 33"/>
              <a:gd name="T26" fmla="*/ 1 w 13"/>
              <a:gd name="T27" fmla="*/ 3 h 33"/>
              <a:gd name="T28" fmla="*/ 3 w 13"/>
              <a:gd name="T29" fmla="*/ 0 h 33"/>
              <a:gd name="T30" fmla="*/ 6 w 13"/>
              <a:gd name="T31" fmla="*/ 0 h 33"/>
              <a:gd name="T32" fmla="*/ 10 w 13"/>
              <a:gd name="T33" fmla="*/ 0 h 33"/>
              <a:gd name="T34" fmla="*/ 12 w 13"/>
              <a:gd name="T35" fmla="*/ 3 h 33"/>
              <a:gd name="T36" fmla="*/ 12 w 13"/>
              <a:gd name="T37" fmla="*/ 4 h 33"/>
              <a:gd name="T38" fmla="*/ 13 w 13"/>
              <a:gd name="T39" fmla="*/ 5 h 33"/>
              <a:gd name="T40" fmla="*/ 13 w 13"/>
              <a:gd name="T41" fmla="*/ 6 h 33"/>
              <a:gd name="T42" fmla="*/ 13 w 13"/>
              <a:gd name="T43" fmla="*/ 10 h 33"/>
              <a:gd name="T44" fmla="*/ 13 w 13"/>
              <a:gd name="T45" fmla="*/ 11 h 33"/>
              <a:gd name="T46" fmla="*/ 13 w 13"/>
              <a:gd name="T47" fmla="*/ 14 h 33"/>
              <a:gd name="T48" fmla="*/ 12 w 13"/>
              <a:gd name="T49" fmla="*/ 15 h 33"/>
              <a:gd name="T50" fmla="*/ 6 w 13"/>
              <a:gd name="T51" fmla="*/ 33 h 33"/>
              <a:gd name="T52" fmla="*/ 3 w 13"/>
              <a:gd name="T53" fmla="*/ 13 h 33"/>
              <a:gd name="T54" fmla="*/ 5 w 13"/>
              <a:gd name="T55" fmla="*/ 14 h 33"/>
              <a:gd name="T56" fmla="*/ 6 w 13"/>
              <a:gd name="T57" fmla="*/ 15 h 33"/>
              <a:gd name="T58" fmla="*/ 8 w 13"/>
              <a:gd name="T59" fmla="*/ 14 h 33"/>
              <a:gd name="T60" fmla="*/ 8 w 13"/>
              <a:gd name="T61" fmla="*/ 13 h 33"/>
              <a:gd name="T62" fmla="*/ 8 w 13"/>
              <a:gd name="T63" fmla="*/ 6 h 33"/>
              <a:gd name="T64" fmla="*/ 8 w 13"/>
              <a:gd name="T65" fmla="*/ 5 h 33"/>
              <a:gd name="T66" fmla="*/ 6 w 13"/>
              <a:gd name="T67" fmla="*/ 4 h 33"/>
              <a:gd name="T68" fmla="*/ 5 w 13"/>
              <a:gd name="T69" fmla="*/ 5 h 33"/>
              <a:gd name="T70" fmla="*/ 3 w 13"/>
              <a:gd name="T71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" h="33">
                <a:moveTo>
                  <a:pt x="1" y="33"/>
                </a:move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5" y="19"/>
                </a:lnTo>
                <a:lnTo>
                  <a:pt x="5" y="19"/>
                </a:lnTo>
                <a:lnTo>
                  <a:pt x="2" y="19"/>
                </a:lnTo>
                <a:lnTo>
                  <a:pt x="2" y="19"/>
                </a:lnTo>
                <a:lnTo>
                  <a:pt x="1" y="16"/>
                </a:lnTo>
                <a:lnTo>
                  <a:pt x="1" y="16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1" y="3"/>
                </a:lnTo>
                <a:lnTo>
                  <a:pt x="1" y="3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2" y="3"/>
                </a:lnTo>
                <a:lnTo>
                  <a:pt x="12" y="3"/>
                </a:lnTo>
                <a:lnTo>
                  <a:pt x="12" y="4"/>
                </a:lnTo>
                <a:lnTo>
                  <a:pt x="12" y="4"/>
                </a:lnTo>
                <a:lnTo>
                  <a:pt x="13" y="5"/>
                </a:lnTo>
                <a:lnTo>
                  <a:pt x="13" y="5"/>
                </a:lnTo>
                <a:lnTo>
                  <a:pt x="13" y="6"/>
                </a:lnTo>
                <a:lnTo>
                  <a:pt x="13" y="6"/>
                </a:lnTo>
                <a:lnTo>
                  <a:pt x="13" y="10"/>
                </a:lnTo>
                <a:lnTo>
                  <a:pt x="13" y="10"/>
                </a:lnTo>
                <a:lnTo>
                  <a:pt x="13" y="11"/>
                </a:lnTo>
                <a:lnTo>
                  <a:pt x="13" y="11"/>
                </a:lnTo>
                <a:lnTo>
                  <a:pt x="13" y="14"/>
                </a:lnTo>
                <a:lnTo>
                  <a:pt x="13" y="14"/>
                </a:lnTo>
                <a:lnTo>
                  <a:pt x="12" y="15"/>
                </a:lnTo>
                <a:lnTo>
                  <a:pt x="12" y="15"/>
                </a:lnTo>
                <a:lnTo>
                  <a:pt x="12" y="16"/>
                </a:lnTo>
                <a:lnTo>
                  <a:pt x="6" y="33"/>
                </a:lnTo>
                <a:lnTo>
                  <a:pt x="1" y="33"/>
                </a:lnTo>
                <a:close/>
                <a:moveTo>
                  <a:pt x="3" y="13"/>
                </a:moveTo>
                <a:lnTo>
                  <a:pt x="3" y="13"/>
                </a:lnTo>
                <a:lnTo>
                  <a:pt x="5" y="14"/>
                </a:lnTo>
                <a:lnTo>
                  <a:pt x="5" y="14"/>
                </a:lnTo>
                <a:lnTo>
                  <a:pt x="6" y="15"/>
                </a:lnTo>
                <a:lnTo>
                  <a:pt x="6" y="15"/>
                </a:lnTo>
                <a:lnTo>
                  <a:pt x="8" y="14"/>
                </a:lnTo>
                <a:lnTo>
                  <a:pt x="8" y="14"/>
                </a:lnTo>
                <a:lnTo>
                  <a:pt x="8" y="13"/>
                </a:lnTo>
                <a:lnTo>
                  <a:pt x="8" y="6"/>
                </a:lnTo>
                <a:lnTo>
                  <a:pt x="8" y="6"/>
                </a:lnTo>
                <a:lnTo>
                  <a:pt x="8" y="5"/>
                </a:lnTo>
                <a:lnTo>
                  <a:pt x="8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3" y="6"/>
                </a:lnTo>
                <a:lnTo>
                  <a:pt x="3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64" name="Freeform 1591">
            <a:extLst>
              <a:ext uri="{FF2B5EF4-FFF2-40B4-BE49-F238E27FC236}">
                <a16:creationId xmlns:a16="http://schemas.microsoft.com/office/drawing/2014/main" id="{5854DE51-0C43-4AE5-9F74-E6D25CF65C82}"/>
              </a:ext>
            </a:extLst>
          </p:cNvPr>
          <p:cNvSpPr>
            <a:spLocks noEditPoints="1"/>
          </p:cNvSpPr>
          <p:nvPr/>
        </p:nvSpPr>
        <p:spPr bwMode="auto">
          <a:xfrm>
            <a:off x="1178956" y="2771959"/>
            <a:ext cx="22225" cy="52388"/>
          </a:xfrm>
          <a:custGeom>
            <a:avLst/>
            <a:gdLst>
              <a:gd name="T0" fmla="*/ 0 w 14"/>
              <a:gd name="T1" fmla="*/ 9 h 33"/>
              <a:gd name="T2" fmla="*/ 0 w 14"/>
              <a:gd name="T3" fmla="*/ 6 h 33"/>
              <a:gd name="T4" fmla="*/ 1 w 14"/>
              <a:gd name="T5" fmla="*/ 5 h 33"/>
              <a:gd name="T6" fmla="*/ 1 w 14"/>
              <a:gd name="T7" fmla="*/ 4 h 33"/>
              <a:gd name="T8" fmla="*/ 3 w 14"/>
              <a:gd name="T9" fmla="*/ 3 h 33"/>
              <a:gd name="T10" fmla="*/ 4 w 14"/>
              <a:gd name="T11" fmla="*/ 0 h 33"/>
              <a:gd name="T12" fmla="*/ 8 w 14"/>
              <a:gd name="T13" fmla="*/ 0 h 33"/>
              <a:gd name="T14" fmla="*/ 10 w 14"/>
              <a:gd name="T15" fmla="*/ 0 h 33"/>
              <a:gd name="T16" fmla="*/ 13 w 14"/>
              <a:gd name="T17" fmla="*/ 3 h 33"/>
              <a:gd name="T18" fmla="*/ 13 w 14"/>
              <a:gd name="T19" fmla="*/ 4 h 33"/>
              <a:gd name="T20" fmla="*/ 14 w 14"/>
              <a:gd name="T21" fmla="*/ 5 h 33"/>
              <a:gd name="T22" fmla="*/ 14 w 14"/>
              <a:gd name="T23" fmla="*/ 6 h 33"/>
              <a:gd name="T24" fmla="*/ 14 w 14"/>
              <a:gd name="T25" fmla="*/ 9 h 33"/>
              <a:gd name="T26" fmla="*/ 14 w 14"/>
              <a:gd name="T27" fmla="*/ 11 h 33"/>
              <a:gd name="T28" fmla="*/ 14 w 14"/>
              <a:gd name="T29" fmla="*/ 13 h 33"/>
              <a:gd name="T30" fmla="*/ 13 w 14"/>
              <a:gd name="T31" fmla="*/ 14 h 33"/>
              <a:gd name="T32" fmla="*/ 11 w 14"/>
              <a:gd name="T33" fmla="*/ 15 h 33"/>
              <a:gd name="T34" fmla="*/ 13 w 14"/>
              <a:gd name="T35" fmla="*/ 16 h 33"/>
              <a:gd name="T36" fmla="*/ 14 w 14"/>
              <a:gd name="T37" fmla="*/ 18 h 33"/>
              <a:gd name="T38" fmla="*/ 14 w 14"/>
              <a:gd name="T39" fmla="*/ 20 h 33"/>
              <a:gd name="T40" fmla="*/ 14 w 14"/>
              <a:gd name="T41" fmla="*/ 24 h 33"/>
              <a:gd name="T42" fmla="*/ 14 w 14"/>
              <a:gd name="T43" fmla="*/ 25 h 33"/>
              <a:gd name="T44" fmla="*/ 14 w 14"/>
              <a:gd name="T45" fmla="*/ 28 h 33"/>
              <a:gd name="T46" fmla="*/ 14 w 14"/>
              <a:gd name="T47" fmla="*/ 29 h 33"/>
              <a:gd name="T48" fmla="*/ 13 w 14"/>
              <a:gd name="T49" fmla="*/ 30 h 33"/>
              <a:gd name="T50" fmla="*/ 10 w 14"/>
              <a:gd name="T51" fmla="*/ 32 h 33"/>
              <a:gd name="T52" fmla="*/ 8 w 14"/>
              <a:gd name="T53" fmla="*/ 33 h 33"/>
              <a:gd name="T54" fmla="*/ 4 w 14"/>
              <a:gd name="T55" fmla="*/ 32 h 33"/>
              <a:gd name="T56" fmla="*/ 1 w 14"/>
              <a:gd name="T57" fmla="*/ 30 h 33"/>
              <a:gd name="T58" fmla="*/ 1 w 14"/>
              <a:gd name="T59" fmla="*/ 29 h 33"/>
              <a:gd name="T60" fmla="*/ 0 w 14"/>
              <a:gd name="T61" fmla="*/ 28 h 33"/>
              <a:gd name="T62" fmla="*/ 0 w 14"/>
              <a:gd name="T63" fmla="*/ 25 h 33"/>
              <a:gd name="T64" fmla="*/ 0 w 14"/>
              <a:gd name="T65" fmla="*/ 24 h 33"/>
              <a:gd name="T66" fmla="*/ 0 w 14"/>
              <a:gd name="T67" fmla="*/ 20 h 33"/>
              <a:gd name="T68" fmla="*/ 0 w 14"/>
              <a:gd name="T69" fmla="*/ 18 h 33"/>
              <a:gd name="T70" fmla="*/ 1 w 14"/>
              <a:gd name="T71" fmla="*/ 16 h 33"/>
              <a:gd name="T72" fmla="*/ 3 w 14"/>
              <a:gd name="T73" fmla="*/ 15 h 33"/>
              <a:gd name="T74" fmla="*/ 1 w 14"/>
              <a:gd name="T75" fmla="*/ 14 h 33"/>
              <a:gd name="T76" fmla="*/ 0 w 14"/>
              <a:gd name="T77" fmla="*/ 13 h 33"/>
              <a:gd name="T78" fmla="*/ 0 w 14"/>
              <a:gd name="T79" fmla="*/ 11 h 33"/>
              <a:gd name="T80" fmla="*/ 0 w 14"/>
              <a:gd name="T81" fmla="*/ 9 h 33"/>
              <a:gd name="T82" fmla="*/ 9 w 14"/>
              <a:gd name="T83" fmla="*/ 6 h 33"/>
              <a:gd name="T84" fmla="*/ 9 w 14"/>
              <a:gd name="T85" fmla="*/ 5 h 33"/>
              <a:gd name="T86" fmla="*/ 8 w 14"/>
              <a:gd name="T87" fmla="*/ 4 h 33"/>
              <a:gd name="T88" fmla="*/ 5 w 14"/>
              <a:gd name="T89" fmla="*/ 5 h 33"/>
              <a:gd name="T90" fmla="*/ 5 w 14"/>
              <a:gd name="T91" fmla="*/ 11 h 33"/>
              <a:gd name="T92" fmla="*/ 5 w 14"/>
              <a:gd name="T93" fmla="*/ 13 h 33"/>
              <a:gd name="T94" fmla="*/ 8 w 14"/>
              <a:gd name="T95" fmla="*/ 14 h 33"/>
              <a:gd name="T96" fmla="*/ 9 w 14"/>
              <a:gd name="T97" fmla="*/ 13 h 33"/>
              <a:gd name="T98" fmla="*/ 9 w 14"/>
              <a:gd name="T99" fmla="*/ 11 h 33"/>
              <a:gd name="T100" fmla="*/ 9 w 14"/>
              <a:gd name="T101" fmla="*/ 19 h 33"/>
              <a:gd name="T102" fmla="*/ 9 w 14"/>
              <a:gd name="T103" fmla="*/ 18 h 33"/>
              <a:gd name="T104" fmla="*/ 8 w 14"/>
              <a:gd name="T105" fmla="*/ 18 h 33"/>
              <a:gd name="T106" fmla="*/ 5 w 14"/>
              <a:gd name="T107" fmla="*/ 18 h 33"/>
              <a:gd name="T108" fmla="*/ 5 w 14"/>
              <a:gd name="T109" fmla="*/ 19 h 33"/>
              <a:gd name="T110" fmla="*/ 5 w 14"/>
              <a:gd name="T111" fmla="*/ 25 h 33"/>
              <a:gd name="T112" fmla="*/ 5 w 14"/>
              <a:gd name="T113" fmla="*/ 28 h 33"/>
              <a:gd name="T114" fmla="*/ 8 w 14"/>
              <a:gd name="T115" fmla="*/ 28 h 33"/>
              <a:gd name="T116" fmla="*/ 9 w 14"/>
              <a:gd name="T117" fmla="*/ 28 h 33"/>
              <a:gd name="T118" fmla="*/ 9 w 14"/>
              <a:gd name="T119" fmla="*/ 19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1" y="5"/>
                </a:lnTo>
                <a:lnTo>
                  <a:pt x="1" y="4"/>
                </a:lnTo>
                <a:lnTo>
                  <a:pt x="1" y="4"/>
                </a:lnTo>
                <a:lnTo>
                  <a:pt x="3" y="3"/>
                </a:lnTo>
                <a:lnTo>
                  <a:pt x="3" y="3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3"/>
                </a:lnTo>
                <a:lnTo>
                  <a:pt x="13" y="3"/>
                </a:lnTo>
                <a:lnTo>
                  <a:pt x="13" y="4"/>
                </a:lnTo>
                <a:lnTo>
                  <a:pt x="13" y="4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9"/>
                </a:lnTo>
                <a:lnTo>
                  <a:pt x="14" y="9"/>
                </a:lnTo>
                <a:lnTo>
                  <a:pt x="14" y="11"/>
                </a:lnTo>
                <a:lnTo>
                  <a:pt x="14" y="11"/>
                </a:lnTo>
                <a:lnTo>
                  <a:pt x="14" y="13"/>
                </a:lnTo>
                <a:lnTo>
                  <a:pt x="14" y="13"/>
                </a:lnTo>
                <a:lnTo>
                  <a:pt x="13" y="14"/>
                </a:lnTo>
                <a:lnTo>
                  <a:pt x="13" y="14"/>
                </a:lnTo>
                <a:lnTo>
                  <a:pt x="11" y="15"/>
                </a:lnTo>
                <a:lnTo>
                  <a:pt x="11" y="15"/>
                </a:lnTo>
                <a:lnTo>
                  <a:pt x="13" y="16"/>
                </a:lnTo>
                <a:lnTo>
                  <a:pt x="13" y="16"/>
                </a:lnTo>
                <a:lnTo>
                  <a:pt x="14" y="18"/>
                </a:lnTo>
                <a:lnTo>
                  <a:pt x="14" y="18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3" y="30"/>
                </a:lnTo>
                <a:lnTo>
                  <a:pt x="13" y="30"/>
                </a:lnTo>
                <a:lnTo>
                  <a:pt x="10" y="32"/>
                </a:lnTo>
                <a:lnTo>
                  <a:pt x="10" y="32"/>
                </a:lnTo>
                <a:lnTo>
                  <a:pt x="8" y="33"/>
                </a:lnTo>
                <a:lnTo>
                  <a:pt x="8" y="33"/>
                </a:lnTo>
                <a:lnTo>
                  <a:pt x="4" y="32"/>
                </a:lnTo>
                <a:lnTo>
                  <a:pt x="4" y="32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1" y="29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1" y="16"/>
                </a:lnTo>
                <a:lnTo>
                  <a:pt x="1" y="16"/>
                </a:lnTo>
                <a:lnTo>
                  <a:pt x="3" y="15"/>
                </a:lnTo>
                <a:lnTo>
                  <a:pt x="3" y="15"/>
                </a:lnTo>
                <a:lnTo>
                  <a:pt x="1" y="14"/>
                </a:lnTo>
                <a:lnTo>
                  <a:pt x="1" y="14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9" y="6"/>
                </a:move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8" y="4"/>
                </a:lnTo>
                <a:lnTo>
                  <a:pt x="8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11"/>
                </a:lnTo>
                <a:lnTo>
                  <a:pt x="5" y="11"/>
                </a:lnTo>
                <a:lnTo>
                  <a:pt x="5" y="13"/>
                </a:lnTo>
                <a:lnTo>
                  <a:pt x="5" y="13"/>
                </a:lnTo>
                <a:lnTo>
                  <a:pt x="8" y="14"/>
                </a:lnTo>
                <a:lnTo>
                  <a:pt x="8" y="14"/>
                </a:lnTo>
                <a:lnTo>
                  <a:pt x="9" y="13"/>
                </a:lnTo>
                <a:lnTo>
                  <a:pt x="9" y="13"/>
                </a:lnTo>
                <a:lnTo>
                  <a:pt x="9" y="11"/>
                </a:lnTo>
                <a:lnTo>
                  <a:pt x="9" y="6"/>
                </a:lnTo>
                <a:close/>
                <a:moveTo>
                  <a:pt x="9" y="19"/>
                </a:moveTo>
                <a:lnTo>
                  <a:pt x="9" y="19"/>
                </a:lnTo>
                <a:lnTo>
                  <a:pt x="9" y="18"/>
                </a:lnTo>
                <a:lnTo>
                  <a:pt x="9" y="18"/>
                </a:lnTo>
                <a:lnTo>
                  <a:pt x="8" y="18"/>
                </a:lnTo>
                <a:lnTo>
                  <a:pt x="8" y="18"/>
                </a:lnTo>
                <a:lnTo>
                  <a:pt x="5" y="18"/>
                </a:lnTo>
                <a:lnTo>
                  <a:pt x="5" y="18"/>
                </a:lnTo>
                <a:lnTo>
                  <a:pt x="5" y="19"/>
                </a:lnTo>
                <a:lnTo>
                  <a:pt x="5" y="25"/>
                </a:ln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8" y="28"/>
                </a:lnTo>
                <a:lnTo>
                  <a:pt x="8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65" name="Freeform 1592">
            <a:extLst>
              <a:ext uri="{FF2B5EF4-FFF2-40B4-BE49-F238E27FC236}">
                <a16:creationId xmlns:a16="http://schemas.microsoft.com/office/drawing/2014/main" id="{8C726F3A-64B0-4CE0-BEFF-26BD0796718A}"/>
              </a:ext>
            </a:extLst>
          </p:cNvPr>
          <p:cNvSpPr>
            <a:spLocks noEditPoints="1"/>
          </p:cNvSpPr>
          <p:nvPr/>
        </p:nvSpPr>
        <p:spPr bwMode="auto">
          <a:xfrm>
            <a:off x="1207531" y="2771959"/>
            <a:ext cx="20638" cy="52388"/>
          </a:xfrm>
          <a:custGeom>
            <a:avLst/>
            <a:gdLst>
              <a:gd name="T0" fmla="*/ 6 w 13"/>
              <a:gd name="T1" fmla="*/ 19 h 33"/>
              <a:gd name="T2" fmla="*/ 6 w 13"/>
              <a:gd name="T3" fmla="*/ 19 h 33"/>
              <a:gd name="T4" fmla="*/ 5 w 13"/>
              <a:gd name="T5" fmla="*/ 19 h 33"/>
              <a:gd name="T6" fmla="*/ 3 w 13"/>
              <a:gd name="T7" fmla="*/ 19 h 33"/>
              <a:gd name="T8" fmla="*/ 2 w 13"/>
              <a:gd name="T9" fmla="*/ 19 h 33"/>
              <a:gd name="T10" fmla="*/ 0 w 13"/>
              <a:gd name="T11" fmla="*/ 16 h 33"/>
              <a:gd name="T12" fmla="*/ 0 w 13"/>
              <a:gd name="T13" fmla="*/ 16 h 33"/>
              <a:gd name="T14" fmla="*/ 0 w 13"/>
              <a:gd name="T15" fmla="*/ 15 h 33"/>
              <a:gd name="T16" fmla="*/ 0 w 13"/>
              <a:gd name="T17" fmla="*/ 13 h 33"/>
              <a:gd name="T18" fmla="*/ 0 w 13"/>
              <a:gd name="T19" fmla="*/ 10 h 33"/>
              <a:gd name="T20" fmla="*/ 0 w 13"/>
              <a:gd name="T21" fmla="*/ 6 h 33"/>
              <a:gd name="T22" fmla="*/ 0 w 13"/>
              <a:gd name="T23" fmla="*/ 5 h 33"/>
              <a:gd name="T24" fmla="*/ 0 w 13"/>
              <a:gd name="T25" fmla="*/ 4 h 33"/>
              <a:gd name="T26" fmla="*/ 0 w 13"/>
              <a:gd name="T27" fmla="*/ 3 h 33"/>
              <a:gd name="T28" fmla="*/ 2 w 13"/>
              <a:gd name="T29" fmla="*/ 0 h 33"/>
              <a:gd name="T30" fmla="*/ 6 w 13"/>
              <a:gd name="T31" fmla="*/ 0 h 33"/>
              <a:gd name="T32" fmla="*/ 10 w 13"/>
              <a:gd name="T33" fmla="*/ 0 h 33"/>
              <a:gd name="T34" fmla="*/ 12 w 13"/>
              <a:gd name="T35" fmla="*/ 3 h 33"/>
              <a:gd name="T36" fmla="*/ 12 w 13"/>
              <a:gd name="T37" fmla="*/ 4 h 33"/>
              <a:gd name="T38" fmla="*/ 12 w 13"/>
              <a:gd name="T39" fmla="*/ 5 h 33"/>
              <a:gd name="T40" fmla="*/ 13 w 13"/>
              <a:gd name="T41" fmla="*/ 6 h 33"/>
              <a:gd name="T42" fmla="*/ 13 w 13"/>
              <a:gd name="T43" fmla="*/ 10 h 33"/>
              <a:gd name="T44" fmla="*/ 13 w 13"/>
              <a:gd name="T45" fmla="*/ 11 h 33"/>
              <a:gd name="T46" fmla="*/ 12 w 13"/>
              <a:gd name="T47" fmla="*/ 14 h 33"/>
              <a:gd name="T48" fmla="*/ 12 w 13"/>
              <a:gd name="T49" fmla="*/ 15 h 33"/>
              <a:gd name="T50" fmla="*/ 6 w 13"/>
              <a:gd name="T51" fmla="*/ 33 h 33"/>
              <a:gd name="T52" fmla="*/ 3 w 13"/>
              <a:gd name="T53" fmla="*/ 13 h 33"/>
              <a:gd name="T54" fmla="*/ 5 w 13"/>
              <a:gd name="T55" fmla="*/ 14 h 33"/>
              <a:gd name="T56" fmla="*/ 6 w 13"/>
              <a:gd name="T57" fmla="*/ 15 h 33"/>
              <a:gd name="T58" fmla="*/ 7 w 13"/>
              <a:gd name="T59" fmla="*/ 14 h 33"/>
              <a:gd name="T60" fmla="*/ 8 w 13"/>
              <a:gd name="T61" fmla="*/ 13 h 33"/>
              <a:gd name="T62" fmla="*/ 8 w 13"/>
              <a:gd name="T63" fmla="*/ 6 h 33"/>
              <a:gd name="T64" fmla="*/ 7 w 13"/>
              <a:gd name="T65" fmla="*/ 5 h 33"/>
              <a:gd name="T66" fmla="*/ 6 w 13"/>
              <a:gd name="T67" fmla="*/ 4 h 33"/>
              <a:gd name="T68" fmla="*/ 5 w 13"/>
              <a:gd name="T69" fmla="*/ 5 h 33"/>
              <a:gd name="T70" fmla="*/ 3 w 13"/>
              <a:gd name="T71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" h="33">
                <a:moveTo>
                  <a:pt x="1" y="33"/>
                </a:move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5" y="19"/>
                </a:lnTo>
                <a:lnTo>
                  <a:pt x="5" y="19"/>
                </a:lnTo>
                <a:lnTo>
                  <a:pt x="3" y="19"/>
                </a:lnTo>
                <a:lnTo>
                  <a:pt x="3" y="19"/>
                </a:lnTo>
                <a:lnTo>
                  <a:pt x="2" y="19"/>
                </a:lnTo>
                <a:lnTo>
                  <a:pt x="2" y="19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3"/>
                </a:lnTo>
                <a:lnTo>
                  <a:pt x="0" y="3"/>
                </a:lnTo>
                <a:lnTo>
                  <a:pt x="2" y="0"/>
                </a:lnTo>
                <a:lnTo>
                  <a:pt x="2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2" y="3"/>
                </a:lnTo>
                <a:lnTo>
                  <a:pt x="12" y="3"/>
                </a:lnTo>
                <a:lnTo>
                  <a:pt x="12" y="4"/>
                </a:lnTo>
                <a:lnTo>
                  <a:pt x="12" y="4"/>
                </a:lnTo>
                <a:lnTo>
                  <a:pt x="12" y="5"/>
                </a:lnTo>
                <a:lnTo>
                  <a:pt x="12" y="5"/>
                </a:lnTo>
                <a:lnTo>
                  <a:pt x="13" y="6"/>
                </a:lnTo>
                <a:lnTo>
                  <a:pt x="13" y="6"/>
                </a:lnTo>
                <a:lnTo>
                  <a:pt x="13" y="10"/>
                </a:lnTo>
                <a:lnTo>
                  <a:pt x="13" y="10"/>
                </a:lnTo>
                <a:lnTo>
                  <a:pt x="13" y="11"/>
                </a:lnTo>
                <a:lnTo>
                  <a:pt x="13" y="11"/>
                </a:lnTo>
                <a:lnTo>
                  <a:pt x="12" y="14"/>
                </a:lnTo>
                <a:lnTo>
                  <a:pt x="12" y="14"/>
                </a:lnTo>
                <a:lnTo>
                  <a:pt x="12" y="15"/>
                </a:lnTo>
                <a:lnTo>
                  <a:pt x="12" y="15"/>
                </a:lnTo>
                <a:lnTo>
                  <a:pt x="12" y="16"/>
                </a:lnTo>
                <a:lnTo>
                  <a:pt x="6" y="33"/>
                </a:lnTo>
                <a:lnTo>
                  <a:pt x="1" y="33"/>
                </a:lnTo>
                <a:close/>
                <a:moveTo>
                  <a:pt x="3" y="13"/>
                </a:moveTo>
                <a:lnTo>
                  <a:pt x="3" y="13"/>
                </a:lnTo>
                <a:lnTo>
                  <a:pt x="5" y="14"/>
                </a:lnTo>
                <a:lnTo>
                  <a:pt x="5" y="14"/>
                </a:lnTo>
                <a:lnTo>
                  <a:pt x="6" y="15"/>
                </a:lnTo>
                <a:lnTo>
                  <a:pt x="6" y="15"/>
                </a:lnTo>
                <a:lnTo>
                  <a:pt x="7" y="14"/>
                </a:lnTo>
                <a:lnTo>
                  <a:pt x="7" y="14"/>
                </a:lnTo>
                <a:lnTo>
                  <a:pt x="8" y="13"/>
                </a:lnTo>
                <a:lnTo>
                  <a:pt x="8" y="6"/>
                </a:lnTo>
                <a:lnTo>
                  <a:pt x="8" y="6"/>
                </a:lnTo>
                <a:lnTo>
                  <a:pt x="7" y="5"/>
                </a:lnTo>
                <a:lnTo>
                  <a:pt x="7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3" y="6"/>
                </a:lnTo>
                <a:lnTo>
                  <a:pt x="3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66" name="Freeform 1593">
            <a:extLst>
              <a:ext uri="{FF2B5EF4-FFF2-40B4-BE49-F238E27FC236}">
                <a16:creationId xmlns:a16="http://schemas.microsoft.com/office/drawing/2014/main" id="{AB0231F3-FF44-4EBB-82BE-B3974E4714B7}"/>
              </a:ext>
            </a:extLst>
          </p:cNvPr>
          <p:cNvSpPr>
            <a:spLocks noEditPoints="1"/>
          </p:cNvSpPr>
          <p:nvPr/>
        </p:nvSpPr>
        <p:spPr bwMode="auto">
          <a:xfrm>
            <a:off x="1232931" y="2771959"/>
            <a:ext cx="22225" cy="52388"/>
          </a:xfrm>
          <a:custGeom>
            <a:avLst/>
            <a:gdLst>
              <a:gd name="T0" fmla="*/ 0 w 14"/>
              <a:gd name="T1" fmla="*/ 9 h 33"/>
              <a:gd name="T2" fmla="*/ 0 w 14"/>
              <a:gd name="T3" fmla="*/ 6 h 33"/>
              <a:gd name="T4" fmla="*/ 0 w 14"/>
              <a:gd name="T5" fmla="*/ 5 h 33"/>
              <a:gd name="T6" fmla="*/ 1 w 14"/>
              <a:gd name="T7" fmla="*/ 4 h 33"/>
              <a:gd name="T8" fmla="*/ 1 w 14"/>
              <a:gd name="T9" fmla="*/ 3 h 33"/>
              <a:gd name="T10" fmla="*/ 4 w 14"/>
              <a:gd name="T11" fmla="*/ 0 h 33"/>
              <a:gd name="T12" fmla="*/ 6 w 14"/>
              <a:gd name="T13" fmla="*/ 0 h 33"/>
              <a:gd name="T14" fmla="*/ 10 w 14"/>
              <a:gd name="T15" fmla="*/ 0 h 33"/>
              <a:gd name="T16" fmla="*/ 12 w 14"/>
              <a:gd name="T17" fmla="*/ 3 h 33"/>
              <a:gd name="T18" fmla="*/ 12 w 14"/>
              <a:gd name="T19" fmla="*/ 4 h 33"/>
              <a:gd name="T20" fmla="*/ 14 w 14"/>
              <a:gd name="T21" fmla="*/ 5 h 33"/>
              <a:gd name="T22" fmla="*/ 14 w 14"/>
              <a:gd name="T23" fmla="*/ 6 h 33"/>
              <a:gd name="T24" fmla="*/ 14 w 14"/>
              <a:gd name="T25" fmla="*/ 9 h 33"/>
              <a:gd name="T26" fmla="*/ 14 w 14"/>
              <a:gd name="T27" fmla="*/ 11 h 33"/>
              <a:gd name="T28" fmla="*/ 14 w 14"/>
              <a:gd name="T29" fmla="*/ 13 h 33"/>
              <a:gd name="T30" fmla="*/ 12 w 14"/>
              <a:gd name="T31" fmla="*/ 14 h 33"/>
              <a:gd name="T32" fmla="*/ 11 w 14"/>
              <a:gd name="T33" fmla="*/ 15 h 33"/>
              <a:gd name="T34" fmla="*/ 12 w 14"/>
              <a:gd name="T35" fmla="*/ 16 h 33"/>
              <a:gd name="T36" fmla="*/ 14 w 14"/>
              <a:gd name="T37" fmla="*/ 18 h 33"/>
              <a:gd name="T38" fmla="*/ 14 w 14"/>
              <a:gd name="T39" fmla="*/ 20 h 33"/>
              <a:gd name="T40" fmla="*/ 14 w 14"/>
              <a:gd name="T41" fmla="*/ 24 h 33"/>
              <a:gd name="T42" fmla="*/ 14 w 14"/>
              <a:gd name="T43" fmla="*/ 25 h 33"/>
              <a:gd name="T44" fmla="*/ 14 w 14"/>
              <a:gd name="T45" fmla="*/ 28 h 33"/>
              <a:gd name="T46" fmla="*/ 12 w 14"/>
              <a:gd name="T47" fmla="*/ 29 h 33"/>
              <a:gd name="T48" fmla="*/ 12 w 14"/>
              <a:gd name="T49" fmla="*/ 30 h 33"/>
              <a:gd name="T50" fmla="*/ 10 w 14"/>
              <a:gd name="T51" fmla="*/ 32 h 33"/>
              <a:gd name="T52" fmla="*/ 6 w 14"/>
              <a:gd name="T53" fmla="*/ 33 h 33"/>
              <a:gd name="T54" fmla="*/ 4 w 14"/>
              <a:gd name="T55" fmla="*/ 32 h 33"/>
              <a:gd name="T56" fmla="*/ 1 w 14"/>
              <a:gd name="T57" fmla="*/ 30 h 33"/>
              <a:gd name="T58" fmla="*/ 1 w 14"/>
              <a:gd name="T59" fmla="*/ 29 h 33"/>
              <a:gd name="T60" fmla="*/ 0 w 14"/>
              <a:gd name="T61" fmla="*/ 28 h 33"/>
              <a:gd name="T62" fmla="*/ 0 w 14"/>
              <a:gd name="T63" fmla="*/ 25 h 33"/>
              <a:gd name="T64" fmla="*/ 0 w 14"/>
              <a:gd name="T65" fmla="*/ 24 h 33"/>
              <a:gd name="T66" fmla="*/ 0 w 14"/>
              <a:gd name="T67" fmla="*/ 20 h 33"/>
              <a:gd name="T68" fmla="*/ 0 w 14"/>
              <a:gd name="T69" fmla="*/ 18 h 33"/>
              <a:gd name="T70" fmla="*/ 1 w 14"/>
              <a:gd name="T71" fmla="*/ 16 h 33"/>
              <a:gd name="T72" fmla="*/ 2 w 14"/>
              <a:gd name="T73" fmla="*/ 15 h 33"/>
              <a:gd name="T74" fmla="*/ 1 w 14"/>
              <a:gd name="T75" fmla="*/ 14 h 33"/>
              <a:gd name="T76" fmla="*/ 0 w 14"/>
              <a:gd name="T77" fmla="*/ 13 h 33"/>
              <a:gd name="T78" fmla="*/ 0 w 14"/>
              <a:gd name="T79" fmla="*/ 11 h 33"/>
              <a:gd name="T80" fmla="*/ 0 w 14"/>
              <a:gd name="T81" fmla="*/ 9 h 33"/>
              <a:gd name="T82" fmla="*/ 9 w 14"/>
              <a:gd name="T83" fmla="*/ 6 h 33"/>
              <a:gd name="T84" fmla="*/ 9 w 14"/>
              <a:gd name="T85" fmla="*/ 5 h 33"/>
              <a:gd name="T86" fmla="*/ 6 w 14"/>
              <a:gd name="T87" fmla="*/ 4 h 33"/>
              <a:gd name="T88" fmla="*/ 5 w 14"/>
              <a:gd name="T89" fmla="*/ 5 h 33"/>
              <a:gd name="T90" fmla="*/ 5 w 14"/>
              <a:gd name="T91" fmla="*/ 11 h 33"/>
              <a:gd name="T92" fmla="*/ 5 w 14"/>
              <a:gd name="T93" fmla="*/ 13 h 33"/>
              <a:gd name="T94" fmla="*/ 6 w 14"/>
              <a:gd name="T95" fmla="*/ 14 h 33"/>
              <a:gd name="T96" fmla="*/ 9 w 14"/>
              <a:gd name="T97" fmla="*/ 13 h 33"/>
              <a:gd name="T98" fmla="*/ 9 w 14"/>
              <a:gd name="T99" fmla="*/ 11 h 33"/>
              <a:gd name="T100" fmla="*/ 9 w 14"/>
              <a:gd name="T101" fmla="*/ 19 h 33"/>
              <a:gd name="T102" fmla="*/ 9 w 14"/>
              <a:gd name="T103" fmla="*/ 18 h 33"/>
              <a:gd name="T104" fmla="*/ 6 w 14"/>
              <a:gd name="T105" fmla="*/ 18 h 33"/>
              <a:gd name="T106" fmla="*/ 5 w 14"/>
              <a:gd name="T107" fmla="*/ 18 h 33"/>
              <a:gd name="T108" fmla="*/ 5 w 14"/>
              <a:gd name="T109" fmla="*/ 19 h 33"/>
              <a:gd name="T110" fmla="*/ 5 w 14"/>
              <a:gd name="T111" fmla="*/ 25 h 33"/>
              <a:gd name="T112" fmla="*/ 5 w 14"/>
              <a:gd name="T113" fmla="*/ 28 h 33"/>
              <a:gd name="T114" fmla="*/ 6 w 14"/>
              <a:gd name="T115" fmla="*/ 28 h 33"/>
              <a:gd name="T116" fmla="*/ 9 w 14"/>
              <a:gd name="T117" fmla="*/ 28 h 33"/>
              <a:gd name="T118" fmla="*/ 9 w 14"/>
              <a:gd name="T119" fmla="*/ 19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2" y="3"/>
                </a:lnTo>
                <a:lnTo>
                  <a:pt x="12" y="3"/>
                </a:lnTo>
                <a:lnTo>
                  <a:pt x="12" y="4"/>
                </a:lnTo>
                <a:lnTo>
                  <a:pt x="12" y="4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9"/>
                </a:lnTo>
                <a:lnTo>
                  <a:pt x="14" y="9"/>
                </a:lnTo>
                <a:lnTo>
                  <a:pt x="14" y="11"/>
                </a:lnTo>
                <a:lnTo>
                  <a:pt x="14" y="11"/>
                </a:lnTo>
                <a:lnTo>
                  <a:pt x="14" y="13"/>
                </a:lnTo>
                <a:lnTo>
                  <a:pt x="14" y="13"/>
                </a:lnTo>
                <a:lnTo>
                  <a:pt x="12" y="14"/>
                </a:lnTo>
                <a:lnTo>
                  <a:pt x="12" y="14"/>
                </a:lnTo>
                <a:lnTo>
                  <a:pt x="11" y="15"/>
                </a:lnTo>
                <a:lnTo>
                  <a:pt x="11" y="15"/>
                </a:lnTo>
                <a:lnTo>
                  <a:pt x="12" y="16"/>
                </a:lnTo>
                <a:lnTo>
                  <a:pt x="12" y="16"/>
                </a:lnTo>
                <a:lnTo>
                  <a:pt x="14" y="18"/>
                </a:lnTo>
                <a:lnTo>
                  <a:pt x="14" y="18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2" y="29"/>
                </a:lnTo>
                <a:lnTo>
                  <a:pt x="12" y="29"/>
                </a:lnTo>
                <a:lnTo>
                  <a:pt x="12" y="30"/>
                </a:lnTo>
                <a:lnTo>
                  <a:pt x="12" y="30"/>
                </a:lnTo>
                <a:lnTo>
                  <a:pt x="10" y="32"/>
                </a:lnTo>
                <a:lnTo>
                  <a:pt x="10" y="32"/>
                </a:lnTo>
                <a:lnTo>
                  <a:pt x="6" y="33"/>
                </a:lnTo>
                <a:lnTo>
                  <a:pt x="6" y="33"/>
                </a:lnTo>
                <a:lnTo>
                  <a:pt x="4" y="32"/>
                </a:lnTo>
                <a:lnTo>
                  <a:pt x="4" y="32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1" y="29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1" y="16"/>
                </a:lnTo>
                <a:lnTo>
                  <a:pt x="1" y="16"/>
                </a:lnTo>
                <a:lnTo>
                  <a:pt x="2" y="15"/>
                </a:lnTo>
                <a:lnTo>
                  <a:pt x="2" y="15"/>
                </a:lnTo>
                <a:lnTo>
                  <a:pt x="1" y="14"/>
                </a:lnTo>
                <a:lnTo>
                  <a:pt x="1" y="14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9" y="6"/>
                </a:move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11"/>
                </a:lnTo>
                <a:lnTo>
                  <a:pt x="5" y="11"/>
                </a:lnTo>
                <a:lnTo>
                  <a:pt x="5" y="13"/>
                </a:lnTo>
                <a:lnTo>
                  <a:pt x="5" y="13"/>
                </a:lnTo>
                <a:lnTo>
                  <a:pt x="6" y="14"/>
                </a:lnTo>
                <a:lnTo>
                  <a:pt x="6" y="14"/>
                </a:lnTo>
                <a:lnTo>
                  <a:pt x="9" y="13"/>
                </a:lnTo>
                <a:lnTo>
                  <a:pt x="9" y="13"/>
                </a:lnTo>
                <a:lnTo>
                  <a:pt x="9" y="11"/>
                </a:lnTo>
                <a:lnTo>
                  <a:pt x="9" y="6"/>
                </a:lnTo>
                <a:close/>
                <a:moveTo>
                  <a:pt x="9" y="19"/>
                </a:moveTo>
                <a:lnTo>
                  <a:pt x="9" y="19"/>
                </a:lnTo>
                <a:lnTo>
                  <a:pt x="9" y="18"/>
                </a:lnTo>
                <a:lnTo>
                  <a:pt x="9" y="18"/>
                </a:lnTo>
                <a:lnTo>
                  <a:pt x="6" y="18"/>
                </a:lnTo>
                <a:lnTo>
                  <a:pt x="6" y="18"/>
                </a:lnTo>
                <a:lnTo>
                  <a:pt x="5" y="18"/>
                </a:lnTo>
                <a:lnTo>
                  <a:pt x="5" y="18"/>
                </a:lnTo>
                <a:lnTo>
                  <a:pt x="5" y="19"/>
                </a:lnTo>
                <a:lnTo>
                  <a:pt x="5" y="25"/>
                </a:ln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6" y="28"/>
                </a:lnTo>
                <a:lnTo>
                  <a:pt x="6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67" name="Freeform 1594">
            <a:extLst>
              <a:ext uri="{FF2B5EF4-FFF2-40B4-BE49-F238E27FC236}">
                <a16:creationId xmlns:a16="http://schemas.microsoft.com/office/drawing/2014/main" id="{8EB5E3DC-05F1-4ABB-9FD3-5810797380F6}"/>
              </a:ext>
            </a:extLst>
          </p:cNvPr>
          <p:cNvSpPr>
            <a:spLocks/>
          </p:cNvSpPr>
          <p:nvPr/>
        </p:nvSpPr>
        <p:spPr bwMode="auto">
          <a:xfrm>
            <a:off x="1085293" y="3283134"/>
            <a:ext cx="22225" cy="52388"/>
          </a:xfrm>
          <a:custGeom>
            <a:avLst/>
            <a:gdLst>
              <a:gd name="T0" fmla="*/ 6 w 14"/>
              <a:gd name="T1" fmla="*/ 15 h 33"/>
              <a:gd name="T2" fmla="*/ 9 w 14"/>
              <a:gd name="T3" fmla="*/ 13 h 33"/>
              <a:gd name="T4" fmla="*/ 10 w 14"/>
              <a:gd name="T5" fmla="*/ 7 h 33"/>
              <a:gd name="T6" fmla="*/ 9 w 14"/>
              <a:gd name="T7" fmla="*/ 6 h 33"/>
              <a:gd name="T8" fmla="*/ 8 w 14"/>
              <a:gd name="T9" fmla="*/ 5 h 33"/>
              <a:gd name="T10" fmla="*/ 5 w 14"/>
              <a:gd name="T11" fmla="*/ 6 h 33"/>
              <a:gd name="T12" fmla="*/ 5 w 14"/>
              <a:gd name="T13" fmla="*/ 7 h 33"/>
              <a:gd name="T14" fmla="*/ 0 w 14"/>
              <a:gd name="T15" fmla="*/ 10 h 33"/>
              <a:gd name="T16" fmla="*/ 0 w 14"/>
              <a:gd name="T17" fmla="*/ 7 h 33"/>
              <a:gd name="T18" fmla="*/ 1 w 14"/>
              <a:gd name="T19" fmla="*/ 5 h 33"/>
              <a:gd name="T20" fmla="*/ 3 w 14"/>
              <a:gd name="T21" fmla="*/ 2 h 33"/>
              <a:gd name="T22" fmla="*/ 5 w 14"/>
              <a:gd name="T23" fmla="*/ 1 h 33"/>
              <a:gd name="T24" fmla="*/ 8 w 14"/>
              <a:gd name="T25" fmla="*/ 0 h 33"/>
              <a:gd name="T26" fmla="*/ 10 w 14"/>
              <a:gd name="T27" fmla="*/ 1 h 33"/>
              <a:gd name="T28" fmla="*/ 13 w 14"/>
              <a:gd name="T29" fmla="*/ 2 h 33"/>
              <a:gd name="T30" fmla="*/ 14 w 14"/>
              <a:gd name="T31" fmla="*/ 3 h 33"/>
              <a:gd name="T32" fmla="*/ 14 w 14"/>
              <a:gd name="T33" fmla="*/ 5 h 33"/>
              <a:gd name="T34" fmla="*/ 14 w 14"/>
              <a:gd name="T35" fmla="*/ 10 h 33"/>
              <a:gd name="T36" fmla="*/ 14 w 14"/>
              <a:gd name="T37" fmla="*/ 12 h 33"/>
              <a:gd name="T38" fmla="*/ 14 w 14"/>
              <a:gd name="T39" fmla="*/ 13 h 33"/>
              <a:gd name="T40" fmla="*/ 13 w 14"/>
              <a:gd name="T41" fmla="*/ 15 h 33"/>
              <a:gd name="T42" fmla="*/ 11 w 14"/>
              <a:gd name="T43" fmla="*/ 16 h 33"/>
              <a:gd name="T44" fmla="*/ 13 w 14"/>
              <a:gd name="T45" fmla="*/ 17 h 33"/>
              <a:gd name="T46" fmla="*/ 14 w 14"/>
              <a:gd name="T47" fmla="*/ 18 h 33"/>
              <a:gd name="T48" fmla="*/ 14 w 14"/>
              <a:gd name="T49" fmla="*/ 21 h 33"/>
              <a:gd name="T50" fmla="*/ 14 w 14"/>
              <a:gd name="T51" fmla="*/ 23 h 33"/>
              <a:gd name="T52" fmla="*/ 14 w 14"/>
              <a:gd name="T53" fmla="*/ 26 h 33"/>
              <a:gd name="T54" fmla="*/ 14 w 14"/>
              <a:gd name="T55" fmla="*/ 27 h 33"/>
              <a:gd name="T56" fmla="*/ 14 w 14"/>
              <a:gd name="T57" fmla="*/ 28 h 33"/>
              <a:gd name="T58" fmla="*/ 13 w 14"/>
              <a:gd name="T59" fmla="*/ 30 h 33"/>
              <a:gd name="T60" fmla="*/ 11 w 14"/>
              <a:gd name="T61" fmla="*/ 32 h 33"/>
              <a:gd name="T62" fmla="*/ 8 w 14"/>
              <a:gd name="T63" fmla="*/ 33 h 33"/>
              <a:gd name="T64" fmla="*/ 5 w 14"/>
              <a:gd name="T65" fmla="*/ 32 h 33"/>
              <a:gd name="T66" fmla="*/ 3 w 14"/>
              <a:gd name="T67" fmla="*/ 31 h 33"/>
              <a:gd name="T68" fmla="*/ 1 w 14"/>
              <a:gd name="T69" fmla="*/ 30 h 33"/>
              <a:gd name="T70" fmla="*/ 0 w 14"/>
              <a:gd name="T71" fmla="*/ 23 h 33"/>
              <a:gd name="T72" fmla="*/ 5 w 14"/>
              <a:gd name="T73" fmla="*/ 26 h 33"/>
              <a:gd name="T74" fmla="*/ 6 w 14"/>
              <a:gd name="T75" fmla="*/ 27 h 33"/>
              <a:gd name="T76" fmla="*/ 8 w 14"/>
              <a:gd name="T77" fmla="*/ 28 h 33"/>
              <a:gd name="T78" fmla="*/ 9 w 14"/>
              <a:gd name="T79" fmla="*/ 27 h 33"/>
              <a:gd name="T80" fmla="*/ 10 w 14"/>
              <a:gd name="T81" fmla="*/ 26 h 33"/>
              <a:gd name="T82" fmla="*/ 10 w 14"/>
              <a:gd name="T83" fmla="*/ 21 h 33"/>
              <a:gd name="T84" fmla="*/ 9 w 14"/>
              <a:gd name="T85" fmla="*/ 18 h 33"/>
              <a:gd name="T86" fmla="*/ 8 w 14"/>
              <a:gd name="T87" fmla="*/ 18 h 33"/>
              <a:gd name="T88" fmla="*/ 6 w 14"/>
              <a:gd name="T89" fmla="*/ 1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3">
                <a:moveTo>
                  <a:pt x="6" y="15"/>
                </a:moveTo>
                <a:lnTo>
                  <a:pt x="6" y="15"/>
                </a:lnTo>
                <a:lnTo>
                  <a:pt x="9" y="13"/>
                </a:lnTo>
                <a:lnTo>
                  <a:pt x="9" y="13"/>
                </a:lnTo>
                <a:lnTo>
                  <a:pt x="10" y="11"/>
                </a:lnTo>
                <a:lnTo>
                  <a:pt x="10" y="7"/>
                </a:lnTo>
                <a:lnTo>
                  <a:pt x="10" y="7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1" y="5"/>
                </a:lnTo>
                <a:lnTo>
                  <a:pt x="1" y="5"/>
                </a:lnTo>
                <a:lnTo>
                  <a:pt x="3" y="2"/>
                </a:lnTo>
                <a:lnTo>
                  <a:pt x="3" y="2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2"/>
                </a:lnTo>
                <a:lnTo>
                  <a:pt x="13" y="2"/>
                </a:lnTo>
                <a:lnTo>
                  <a:pt x="14" y="3"/>
                </a:lnTo>
                <a:lnTo>
                  <a:pt x="14" y="3"/>
                </a:lnTo>
                <a:lnTo>
                  <a:pt x="14" y="5"/>
                </a:lnTo>
                <a:lnTo>
                  <a:pt x="14" y="5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3" y="15"/>
                </a:lnTo>
                <a:lnTo>
                  <a:pt x="13" y="15"/>
                </a:lnTo>
                <a:lnTo>
                  <a:pt x="11" y="16"/>
                </a:lnTo>
                <a:lnTo>
                  <a:pt x="11" y="16"/>
                </a:lnTo>
                <a:lnTo>
                  <a:pt x="13" y="17"/>
                </a:lnTo>
                <a:lnTo>
                  <a:pt x="13" y="17"/>
                </a:lnTo>
                <a:lnTo>
                  <a:pt x="14" y="18"/>
                </a:lnTo>
                <a:lnTo>
                  <a:pt x="14" y="18"/>
                </a:lnTo>
                <a:lnTo>
                  <a:pt x="14" y="21"/>
                </a:lnTo>
                <a:lnTo>
                  <a:pt x="14" y="21"/>
                </a:lnTo>
                <a:lnTo>
                  <a:pt x="14" y="23"/>
                </a:lnTo>
                <a:lnTo>
                  <a:pt x="14" y="23"/>
                </a:lnTo>
                <a:lnTo>
                  <a:pt x="14" y="26"/>
                </a:lnTo>
                <a:lnTo>
                  <a:pt x="14" y="26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3" y="30"/>
                </a:lnTo>
                <a:lnTo>
                  <a:pt x="13" y="30"/>
                </a:lnTo>
                <a:lnTo>
                  <a:pt x="11" y="32"/>
                </a:lnTo>
                <a:lnTo>
                  <a:pt x="11" y="32"/>
                </a:lnTo>
                <a:lnTo>
                  <a:pt x="8" y="33"/>
                </a:lnTo>
                <a:lnTo>
                  <a:pt x="8" y="33"/>
                </a:lnTo>
                <a:lnTo>
                  <a:pt x="5" y="32"/>
                </a:lnTo>
                <a:lnTo>
                  <a:pt x="5" y="32"/>
                </a:lnTo>
                <a:lnTo>
                  <a:pt x="3" y="31"/>
                </a:lnTo>
                <a:lnTo>
                  <a:pt x="3" y="31"/>
                </a:lnTo>
                <a:lnTo>
                  <a:pt x="1" y="30"/>
                </a:lnTo>
                <a:lnTo>
                  <a:pt x="1" y="30"/>
                </a:lnTo>
                <a:lnTo>
                  <a:pt x="0" y="26"/>
                </a:lnTo>
                <a:lnTo>
                  <a:pt x="0" y="23"/>
                </a:lnTo>
                <a:lnTo>
                  <a:pt x="5" y="23"/>
                </a:lnTo>
                <a:lnTo>
                  <a:pt x="5" y="26"/>
                </a:lnTo>
                <a:lnTo>
                  <a:pt x="5" y="26"/>
                </a:lnTo>
                <a:lnTo>
                  <a:pt x="6" y="27"/>
                </a:lnTo>
                <a:lnTo>
                  <a:pt x="6" y="27"/>
                </a:lnTo>
                <a:lnTo>
                  <a:pt x="8" y="28"/>
                </a:lnTo>
                <a:lnTo>
                  <a:pt x="8" y="28"/>
                </a:lnTo>
                <a:lnTo>
                  <a:pt x="9" y="27"/>
                </a:lnTo>
                <a:lnTo>
                  <a:pt x="9" y="27"/>
                </a:lnTo>
                <a:lnTo>
                  <a:pt x="10" y="26"/>
                </a:lnTo>
                <a:lnTo>
                  <a:pt x="10" y="21"/>
                </a:lnTo>
                <a:lnTo>
                  <a:pt x="10" y="21"/>
                </a:lnTo>
                <a:lnTo>
                  <a:pt x="9" y="18"/>
                </a:lnTo>
                <a:lnTo>
                  <a:pt x="9" y="18"/>
                </a:lnTo>
                <a:lnTo>
                  <a:pt x="8" y="18"/>
                </a:lnTo>
                <a:lnTo>
                  <a:pt x="8" y="18"/>
                </a:lnTo>
                <a:lnTo>
                  <a:pt x="6" y="18"/>
                </a:lnTo>
                <a:lnTo>
                  <a:pt x="6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68" name="Freeform 1595">
            <a:extLst>
              <a:ext uri="{FF2B5EF4-FFF2-40B4-BE49-F238E27FC236}">
                <a16:creationId xmlns:a16="http://schemas.microsoft.com/office/drawing/2014/main" id="{3BBD6F44-B1E2-45C8-ADD6-22E4C05D0691}"/>
              </a:ext>
            </a:extLst>
          </p:cNvPr>
          <p:cNvSpPr>
            <a:spLocks noEditPoints="1"/>
          </p:cNvSpPr>
          <p:nvPr/>
        </p:nvSpPr>
        <p:spPr bwMode="auto">
          <a:xfrm>
            <a:off x="1113868" y="3283134"/>
            <a:ext cx="20638" cy="50800"/>
          </a:xfrm>
          <a:custGeom>
            <a:avLst/>
            <a:gdLst>
              <a:gd name="T0" fmla="*/ 6 w 13"/>
              <a:gd name="T1" fmla="*/ 20 h 32"/>
              <a:gd name="T2" fmla="*/ 6 w 13"/>
              <a:gd name="T3" fmla="*/ 18 h 32"/>
              <a:gd name="T4" fmla="*/ 6 w 13"/>
              <a:gd name="T5" fmla="*/ 20 h 32"/>
              <a:gd name="T6" fmla="*/ 5 w 13"/>
              <a:gd name="T7" fmla="*/ 20 h 32"/>
              <a:gd name="T8" fmla="*/ 2 w 13"/>
              <a:gd name="T9" fmla="*/ 18 h 32"/>
              <a:gd name="T10" fmla="*/ 1 w 13"/>
              <a:gd name="T11" fmla="*/ 17 h 32"/>
              <a:gd name="T12" fmla="*/ 0 w 13"/>
              <a:gd name="T13" fmla="*/ 16 h 32"/>
              <a:gd name="T14" fmla="*/ 0 w 13"/>
              <a:gd name="T15" fmla="*/ 15 h 32"/>
              <a:gd name="T16" fmla="*/ 0 w 13"/>
              <a:gd name="T17" fmla="*/ 13 h 32"/>
              <a:gd name="T18" fmla="*/ 0 w 13"/>
              <a:gd name="T19" fmla="*/ 10 h 32"/>
              <a:gd name="T20" fmla="*/ 0 w 13"/>
              <a:gd name="T21" fmla="*/ 7 h 32"/>
              <a:gd name="T22" fmla="*/ 0 w 13"/>
              <a:gd name="T23" fmla="*/ 6 h 32"/>
              <a:gd name="T24" fmla="*/ 0 w 13"/>
              <a:gd name="T25" fmla="*/ 5 h 32"/>
              <a:gd name="T26" fmla="*/ 1 w 13"/>
              <a:gd name="T27" fmla="*/ 3 h 32"/>
              <a:gd name="T28" fmla="*/ 2 w 13"/>
              <a:gd name="T29" fmla="*/ 1 h 32"/>
              <a:gd name="T30" fmla="*/ 6 w 13"/>
              <a:gd name="T31" fmla="*/ 0 h 32"/>
              <a:gd name="T32" fmla="*/ 10 w 13"/>
              <a:gd name="T33" fmla="*/ 1 h 32"/>
              <a:gd name="T34" fmla="*/ 12 w 13"/>
              <a:gd name="T35" fmla="*/ 3 h 32"/>
              <a:gd name="T36" fmla="*/ 12 w 13"/>
              <a:gd name="T37" fmla="*/ 5 h 32"/>
              <a:gd name="T38" fmla="*/ 13 w 13"/>
              <a:gd name="T39" fmla="*/ 6 h 32"/>
              <a:gd name="T40" fmla="*/ 13 w 13"/>
              <a:gd name="T41" fmla="*/ 7 h 32"/>
              <a:gd name="T42" fmla="*/ 13 w 13"/>
              <a:gd name="T43" fmla="*/ 10 h 32"/>
              <a:gd name="T44" fmla="*/ 13 w 13"/>
              <a:gd name="T45" fmla="*/ 12 h 32"/>
              <a:gd name="T46" fmla="*/ 13 w 13"/>
              <a:gd name="T47" fmla="*/ 13 h 32"/>
              <a:gd name="T48" fmla="*/ 12 w 13"/>
              <a:gd name="T49" fmla="*/ 15 h 32"/>
              <a:gd name="T50" fmla="*/ 6 w 13"/>
              <a:gd name="T51" fmla="*/ 32 h 32"/>
              <a:gd name="T52" fmla="*/ 3 w 13"/>
              <a:gd name="T53" fmla="*/ 13 h 32"/>
              <a:gd name="T54" fmla="*/ 5 w 13"/>
              <a:gd name="T55" fmla="*/ 15 h 32"/>
              <a:gd name="T56" fmla="*/ 6 w 13"/>
              <a:gd name="T57" fmla="*/ 16 h 32"/>
              <a:gd name="T58" fmla="*/ 7 w 13"/>
              <a:gd name="T59" fmla="*/ 15 h 32"/>
              <a:gd name="T60" fmla="*/ 8 w 13"/>
              <a:gd name="T61" fmla="*/ 13 h 32"/>
              <a:gd name="T62" fmla="*/ 8 w 13"/>
              <a:gd name="T63" fmla="*/ 7 h 32"/>
              <a:gd name="T64" fmla="*/ 7 w 13"/>
              <a:gd name="T65" fmla="*/ 6 h 32"/>
              <a:gd name="T66" fmla="*/ 6 w 13"/>
              <a:gd name="T67" fmla="*/ 5 h 32"/>
              <a:gd name="T68" fmla="*/ 5 w 13"/>
              <a:gd name="T69" fmla="*/ 6 h 32"/>
              <a:gd name="T70" fmla="*/ 3 w 13"/>
              <a:gd name="T71" fmla="*/ 1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" h="32">
                <a:moveTo>
                  <a:pt x="1" y="32"/>
                </a:moveTo>
                <a:lnTo>
                  <a:pt x="6" y="20"/>
                </a:lnTo>
                <a:lnTo>
                  <a:pt x="6" y="18"/>
                </a:lnTo>
                <a:lnTo>
                  <a:pt x="6" y="18"/>
                </a:lnTo>
                <a:lnTo>
                  <a:pt x="6" y="20"/>
                </a:lnTo>
                <a:lnTo>
                  <a:pt x="6" y="20"/>
                </a:lnTo>
                <a:lnTo>
                  <a:pt x="5" y="20"/>
                </a:lnTo>
                <a:lnTo>
                  <a:pt x="5" y="20"/>
                </a:lnTo>
                <a:lnTo>
                  <a:pt x="2" y="18"/>
                </a:lnTo>
                <a:lnTo>
                  <a:pt x="2" y="18"/>
                </a:lnTo>
                <a:lnTo>
                  <a:pt x="1" y="17"/>
                </a:lnTo>
                <a:lnTo>
                  <a:pt x="1" y="17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2" y="1"/>
                </a:lnTo>
                <a:lnTo>
                  <a:pt x="2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2" y="3"/>
                </a:lnTo>
                <a:lnTo>
                  <a:pt x="12" y="3"/>
                </a:lnTo>
                <a:lnTo>
                  <a:pt x="12" y="5"/>
                </a:lnTo>
                <a:lnTo>
                  <a:pt x="12" y="5"/>
                </a:lnTo>
                <a:lnTo>
                  <a:pt x="13" y="6"/>
                </a:lnTo>
                <a:lnTo>
                  <a:pt x="13" y="6"/>
                </a:lnTo>
                <a:lnTo>
                  <a:pt x="13" y="7"/>
                </a:lnTo>
                <a:lnTo>
                  <a:pt x="13" y="7"/>
                </a:lnTo>
                <a:lnTo>
                  <a:pt x="13" y="10"/>
                </a:lnTo>
                <a:lnTo>
                  <a:pt x="13" y="10"/>
                </a:lnTo>
                <a:lnTo>
                  <a:pt x="13" y="12"/>
                </a:lnTo>
                <a:lnTo>
                  <a:pt x="13" y="12"/>
                </a:lnTo>
                <a:lnTo>
                  <a:pt x="13" y="13"/>
                </a:lnTo>
                <a:lnTo>
                  <a:pt x="13" y="13"/>
                </a:lnTo>
                <a:lnTo>
                  <a:pt x="12" y="15"/>
                </a:lnTo>
                <a:lnTo>
                  <a:pt x="12" y="15"/>
                </a:lnTo>
                <a:lnTo>
                  <a:pt x="12" y="16"/>
                </a:lnTo>
                <a:lnTo>
                  <a:pt x="6" y="32"/>
                </a:lnTo>
                <a:lnTo>
                  <a:pt x="1" y="32"/>
                </a:lnTo>
                <a:close/>
                <a:moveTo>
                  <a:pt x="3" y="13"/>
                </a:moveTo>
                <a:lnTo>
                  <a:pt x="3" y="13"/>
                </a:lnTo>
                <a:lnTo>
                  <a:pt x="5" y="15"/>
                </a:lnTo>
                <a:lnTo>
                  <a:pt x="5" y="15"/>
                </a:lnTo>
                <a:lnTo>
                  <a:pt x="6" y="16"/>
                </a:lnTo>
                <a:lnTo>
                  <a:pt x="6" y="16"/>
                </a:lnTo>
                <a:lnTo>
                  <a:pt x="7" y="15"/>
                </a:lnTo>
                <a:lnTo>
                  <a:pt x="7" y="15"/>
                </a:lnTo>
                <a:lnTo>
                  <a:pt x="8" y="13"/>
                </a:lnTo>
                <a:lnTo>
                  <a:pt x="8" y="7"/>
                </a:lnTo>
                <a:lnTo>
                  <a:pt x="8" y="7"/>
                </a:lnTo>
                <a:lnTo>
                  <a:pt x="7" y="6"/>
                </a:lnTo>
                <a:lnTo>
                  <a:pt x="7" y="6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3" y="7"/>
                </a:lnTo>
                <a:lnTo>
                  <a:pt x="3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69" name="Freeform 1596">
            <a:extLst>
              <a:ext uri="{FF2B5EF4-FFF2-40B4-BE49-F238E27FC236}">
                <a16:creationId xmlns:a16="http://schemas.microsoft.com/office/drawing/2014/main" id="{FD8E29C1-5B74-4365-8E45-DB7D635C4883}"/>
              </a:ext>
            </a:extLst>
          </p:cNvPr>
          <p:cNvSpPr>
            <a:spLocks/>
          </p:cNvSpPr>
          <p:nvPr/>
        </p:nvSpPr>
        <p:spPr bwMode="auto">
          <a:xfrm>
            <a:off x="1139268" y="3327584"/>
            <a:ext cx="7938" cy="12700"/>
          </a:xfrm>
          <a:custGeom>
            <a:avLst/>
            <a:gdLst>
              <a:gd name="T0" fmla="*/ 0 w 5"/>
              <a:gd name="T1" fmla="*/ 8 h 8"/>
              <a:gd name="T2" fmla="*/ 0 w 5"/>
              <a:gd name="T3" fmla="*/ 0 h 8"/>
              <a:gd name="T4" fmla="*/ 5 w 5"/>
              <a:gd name="T5" fmla="*/ 0 h 8"/>
              <a:gd name="T6" fmla="*/ 5 w 5"/>
              <a:gd name="T7" fmla="*/ 4 h 8"/>
              <a:gd name="T8" fmla="*/ 0 w 5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8">
                <a:moveTo>
                  <a:pt x="0" y="8"/>
                </a:moveTo>
                <a:lnTo>
                  <a:pt x="0" y="0"/>
                </a:lnTo>
                <a:lnTo>
                  <a:pt x="5" y="0"/>
                </a:lnTo>
                <a:lnTo>
                  <a:pt x="5" y="4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70" name="Freeform 1597">
            <a:extLst>
              <a:ext uri="{FF2B5EF4-FFF2-40B4-BE49-F238E27FC236}">
                <a16:creationId xmlns:a16="http://schemas.microsoft.com/office/drawing/2014/main" id="{3894CD1C-CE70-4FFE-900B-5BD029FB2923}"/>
              </a:ext>
            </a:extLst>
          </p:cNvPr>
          <p:cNvSpPr>
            <a:spLocks noEditPoints="1"/>
          </p:cNvSpPr>
          <p:nvPr/>
        </p:nvSpPr>
        <p:spPr bwMode="auto">
          <a:xfrm>
            <a:off x="1153556" y="3283134"/>
            <a:ext cx="20638" cy="52388"/>
          </a:xfrm>
          <a:custGeom>
            <a:avLst/>
            <a:gdLst>
              <a:gd name="T0" fmla="*/ 0 w 13"/>
              <a:gd name="T1" fmla="*/ 7 h 33"/>
              <a:gd name="T2" fmla="*/ 0 w 13"/>
              <a:gd name="T3" fmla="*/ 7 h 33"/>
              <a:gd name="T4" fmla="*/ 0 w 13"/>
              <a:gd name="T5" fmla="*/ 5 h 33"/>
              <a:gd name="T6" fmla="*/ 0 w 13"/>
              <a:gd name="T7" fmla="*/ 5 h 33"/>
              <a:gd name="T8" fmla="*/ 1 w 13"/>
              <a:gd name="T9" fmla="*/ 2 h 33"/>
              <a:gd name="T10" fmla="*/ 1 w 13"/>
              <a:gd name="T11" fmla="*/ 2 h 33"/>
              <a:gd name="T12" fmla="*/ 3 w 13"/>
              <a:gd name="T13" fmla="*/ 1 h 33"/>
              <a:gd name="T14" fmla="*/ 3 w 13"/>
              <a:gd name="T15" fmla="*/ 1 h 33"/>
              <a:gd name="T16" fmla="*/ 6 w 13"/>
              <a:gd name="T17" fmla="*/ 0 h 33"/>
              <a:gd name="T18" fmla="*/ 6 w 13"/>
              <a:gd name="T19" fmla="*/ 0 h 33"/>
              <a:gd name="T20" fmla="*/ 8 w 13"/>
              <a:gd name="T21" fmla="*/ 1 h 33"/>
              <a:gd name="T22" fmla="*/ 8 w 13"/>
              <a:gd name="T23" fmla="*/ 1 h 33"/>
              <a:gd name="T24" fmla="*/ 11 w 13"/>
              <a:gd name="T25" fmla="*/ 2 h 33"/>
              <a:gd name="T26" fmla="*/ 11 w 13"/>
              <a:gd name="T27" fmla="*/ 2 h 33"/>
              <a:gd name="T28" fmla="*/ 12 w 13"/>
              <a:gd name="T29" fmla="*/ 5 h 33"/>
              <a:gd name="T30" fmla="*/ 12 w 13"/>
              <a:gd name="T31" fmla="*/ 5 h 33"/>
              <a:gd name="T32" fmla="*/ 13 w 13"/>
              <a:gd name="T33" fmla="*/ 7 h 33"/>
              <a:gd name="T34" fmla="*/ 13 w 13"/>
              <a:gd name="T35" fmla="*/ 26 h 33"/>
              <a:gd name="T36" fmla="*/ 13 w 13"/>
              <a:gd name="T37" fmla="*/ 26 h 33"/>
              <a:gd name="T38" fmla="*/ 12 w 13"/>
              <a:gd name="T39" fmla="*/ 28 h 33"/>
              <a:gd name="T40" fmla="*/ 12 w 13"/>
              <a:gd name="T41" fmla="*/ 28 h 33"/>
              <a:gd name="T42" fmla="*/ 11 w 13"/>
              <a:gd name="T43" fmla="*/ 31 h 33"/>
              <a:gd name="T44" fmla="*/ 11 w 13"/>
              <a:gd name="T45" fmla="*/ 31 h 33"/>
              <a:gd name="T46" fmla="*/ 8 w 13"/>
              <a:gd name="T47" fmla="*/ 32 h 33"/>
              <a:gd name="T48" fmla="*/ 8 w 13"/>
              <a:gd name="T49" fmla="*/ 32 h 33"/>
              <a:gd name="T50" fmla="*/ 6 w 13"/>
              <a:gd name="T51" fmla="*/ 33 h 33"/>
              <a:gd name="T52" fmla="*/ 6 w 13"/>
              <a:gd name="T53" fmla="*/ 33 h 33"/>
              <a:gd name="T54" fmla="*/ 3 w 13"/>
              <a:gd name="T55" fmla="*/ 32 h 33"/>
              <a:gd name="T56" fmla="*/ 3 w 13"/>
              <a:gd name="T57" fmla="*/ 32 h 33"/>
              <a:gd name="T58" fmla="*/ 1 w 13"/>
              <a:gd name="T59" fmla="*/ 31 h 33"/>
              <a:gd name="T60" fmla="*/ 1 w 13"/>
              <a:gd name="T61" fmla="*/ 31 h 33"/>
              <a:gd name="T62" fmla="*/ 0 w 13"/>
              <a:gd name="T63" fmla="*/ 28 h 33"/>
              <a:gd name="T64" fmla="*/ 0 w 13"/>
              <a:gd name="T65" fmla="*/ 28 h 33"/>
              <a:gd name="T66" fmla="*/ 0 w 13"/>
              <a:gd name="T67" fmla="*/ 26 h 33"/>
              <a:gd name="T68" fmla="*/ 0 w 13"/>
              <a:gd name="T69" fmla="*/ 7 h 33"/>
              <a:gd name="T70" fmla="*/ 3 w 13"/>
              <a:gd name="T71" fmla="*/ 26 h 33"/>
              <a:gd name="T72" fmla="*/ 3 w 13"/>
              <a:gd name="T73" fmla="*/ 26 h 33"/>
              <a:gd name="T74" fmla="*/ 5 w 13"/>
              <a:gd name="T75" fmla="*/ 27 h 33"/>
              <a:gd name="T76" fmla="*/ 5 w 13"/>
              <a:gd name="T77" fmla="*/ 27 h 33"/>
              <a:gd name="T78" fmla="*/ 6 w 13"/>
              <a:gd name="T79" fmla="*/ 28 h 33"/>
              <a:gd name="T80" fmla="*/ 6 w 13"/>
              <a:gd name="T81" fmla="*/ 28 h 33"/>
              <a:gd name="T82" fmla="*/ 8 w 13"/>
              <a:gd name="T83" fmla="*/ 27 h 33"/>
              <a:gd name="T84" fmla="*/ 8 w 13"/>
              <a:gd name="T85" fmla="*/ 27 h 33"/>
              <a:gd name="T86" fmla="*/ 8 w 13"/>
              <a:gd name="T87" fmla="*/ 26 h 33"/>
              <a:gd name="T88" fmla="*/ 8 w 13"/>
              <a:gd name="T89" fmla="*/ 7 h 33"/>
              <a:gd name="T90" fmla="*/ 8 w 13"/>
              <a:gd name="T91" fmla="*/ 7 h 33"/>
              <a:gd name="T92" fmla="*/ 8 w 13"/>
              <a:gd name="T93" fmla="*/ 6 h 33"/>
              <a:gd name="T94" fmla="*/ 8 w 13"/>
              <a:gd name="T95" fmla="*/ 6 h 33"/>
              <a:gd name="T96" fmla="*/ 6 w 13"/>
              <a:gd name="T97" fmla="*/ 5 h 33"/>
              <a:gd name="T98" fmla="*/ 6 w 13"/>
              <a:gd name="T99" fmla="*/ 5 h 33"/>
              <a:gd name="T100" fmla="*/ 5 w 13"/>
              <a:gd name="T101" fmla="*/ 6 h 33"/>
              <a:gd name="T102" fmla="*/ 5 w 13"/>
              <a:gd name="T103" fmla="*/ 6 h 33"/>
              <a:gd name="T104" fmla="*/ 3 w 13"/>
              <a:gd name="T105" fmla="*/ 7 h 33"/>
              <a:gd name="T106" fmla="*/ 3 w 13"/>
              <a:gd name="T107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" h="33">
                <a:moveTo>
                  <a:pt x="0" y="7"/>
                </a:move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1" y="2"/>
                </a:lnTo>
                <a:lnTo>
                  <a:pt x="1" y="2"/>
                </a:lnTo>
                <a:lnTo>
                  <a:pt x="3" y="1"/>
                </a:lnTo>
                <a:lnTo>
                  <a:pt x="3" y="1"/>
                </a:lnTo>
                <a:lnTo>
                  <a:pt x="6" y="0"/>
                </a:lnTo>
                <a:lnTo>
                  <a:pt x="6" y="0"/>
                </a:lnTo>
                <a:lnTo>
                  <a:pt x="8" y="1"/>
                </a:lnTo>
                <a:lnTo>
                  <a:pt x="8" y="1"/>
                </a:lnTo>
                <a:lnTo>
                  <a:pt x="11" y="2"/>
                </a:lnTo>
                <a:lnTo>
                  <a:pt x="11" y="2"/>
                </a:lnTo>
                <a:lnTo>
                  <a:pt x="12" y="5"/>
                </a:lnTo>
                <a:lnTo>
                  <a:pt x="12" y="5"/>
                </a:lnTo>
                <a:lnTo>
                  <a:pt x="13" y="7"/>
                </a:lnTo>
                <a:lnTo>
                  <a:pt x="13" y="26"/>
                </a:lnTo>
                <a:lnTo>
                  <a:pt x="13" y="26"/>
                </a:lnTo>
                <a:lnTo>
                  <a:pt x="12" y="28"/>
                </a:lnTo>
                <a:lnTo>
                  <a:pt x="12" y="28"/>
                </a:lnTo>
                <a:lnTo>
                  <a:pt x="11" y="31"/>
                </a:lnTo>
                <a:lnTo>
                  <a:pt x="11" y="31"/>
                </a:lnTo>
                <a:lnTo>
                  <a:pt x="8" y="32"/>
                </a:lnTo>
                <a:lnTo>
                  <a:pt x="8" y="32"/>
                </a:lnTo>
                <a:lnTo>
                  <a:pt x="6" y="33"/>
                </a:lnTo>
                <a:lnTo>
                  <a:pt x="6" y="33"/>
                </a:lnTo>
                <a:lnTo>
                  <a:pt x="3" y="32"/>
                </a:lnTo>
                <a:lnTo>
                  <a:pt x="3" y="32"/>
                </a:lnTo>
                <a:lnTo>
                  <a:pt x="1" y="31"/>
                </a:lnTo>
                <a:lnTo>
                  <a:pt x="1" y="31"/>
                </a:lnTo>
                <a:lnTo>
                  <a:pt x="0" y="28"/>
                </a:lnTo>
                <a:lnTo>
                  <a:pt x="0" y="28"/>
                </a:lnTo>
                <a:lnTo>
                  <a:pt x="0" y="26"/>
                </a:lnTo>
                <a:lnTo>
                  <a:pt x="0" y="7"/>
                </a:lnTo>
                <a:close/>
                <a:moveTo>
                  <a:pt x="3" y="26"/>
                </a:moveTo>
                <a:lnTo>
                  <a:pt x="3" y="26"/>
                </a:lnTo>
                <a:lnTo>
                  <a:pt x="5" y="27"/>
                </a:lnTo>
                <a:lnTo>
                  <a:pt x="5" y="27"/>
                </a:lnTo>
                <a:lnTo>
                  <a:pt x="6" y="28"/>
                </a:lnTo>
                <a:lnTo>
                  <a:pt x="6" y="28"/>
                </a:lnTo>
                <a:lnTo>
                  <a:pt x="8" y="27"/>
                </a:lnTo>
                <a:lnTo>
                  <a:pt x="8" y="27"/>
                </a:lnTo>
                <a:lnTo>
                  <a:pt x="8" y="26"/>
                </a:lnTo>
                <a:lnTo>
                  <a:pt x="8" y="7"/>
                </a:lnTo>
                <a:lnTo>
                  <a:pt x="8" y="7"/>
                </a:lnTo>
                <a:lnTo>
                  <a:pt x="8" y="6"/>
                </a:lnTo>
                <a:lnTo>
                  <a:pt x="8" y="6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3" y="7"/>
                </a:lnTo>
                <a:lnTo>
                  <a:pt x="3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71" name="Freeform 1598">
            <a:extLst>
              <a:ext uri="{FF2B5EF4-FFF2-40B4-BE49-F238E27FC236}">
                <a16:creationId xmlns:a16="http://schemas.microsoft.com/office/drawing/2014/main" id="{613A8791-9B8B-422B-8DAD-F345B7BA384C}"/>
              </a:ext>
            </a:extLst>
          </p:cNvPr>
          <p:cNvSpPr>
            <a:spLocks noEditPoints="1"/>
          </p:cNvSpPr>
          <p:nvPr/>
        </p:nvSpPr>
        <p:spPr bwMode="auto">
          <a:xfrm>
            <a:off x="1178956" y="3283134"/>
            <a:ext cx="22225" cy="50800"/>
          </a:xfrm>
          <a:custGeom>
            <a:avLst/>
            <a:gdLst>
              <a:gd name="T0" fmla="*/ 8 w 14"/>
              <a:gd name="T1" fmla="*/ 20 h 32"/>
              <a:gd name="T2" fmla="*/ 8 w 14"/>
              <a:gd name="T3" fmla="*/ 18 h 32"/>
              <a:gd name="T4" fmla="*/ 6 w 14"/>
              <a:gd name="T5" fmla="*/ 20 h 32"/>
              <a:gd name="T6" fmla="*/ 5 w 14"/>
              <a:gd name="T7" fmla="*/ 20 h 32"/>
              <a:gd name="T8" fmla="*/ 3 w 14"/>
              <a:gd name="T9" fmla="*/ 18 h 32"/>
              <a:gd name="T10" fmla="*/ 1 w 14"/>
              <a:gd name="T11" fmla="*/ 17 h 32"/>
              <a:gd name="T12" fmla="*/ 1 w 14"/>
              <a:gd name="T13" fmla="*/ 16 h 32"/>
              <a:gd name="T14" fmla="*/ 0 w 14"/>
              <a:gd name="T15" fmla="*/ 15 h 32"/>
              <a:gd name="T16" fmla="*/ 0 w 14"/>
              <a:gd name="T17" fmla="*/ 13 h 32"/>
              <a:gd name="T18" fmla="*/ 0 w 14"/>
              <a:gd name="T19" fmla="*/ 10 h 32"/>
              <a:gd name="T20" fmla="*/ 0 w 14"/>
              <a:gd name="T21" fmla="*/ 7 h 32"/>
              <a:gd name="T22" fmla="*/ 0 w 14"/>
              <a:gd name="T23" fmla="*/ 6 h 32"/>
              <a:gd name="T24" fmla="*/ 1 w 14"/>
              <a:gd name="T25" fmla="*/ 5 h 32"/>
              <a:gd name="T26" fmla="*/ 1 w 14"/>
              <a:gd name="T27" fmla="*/ 3 h 32"/>
              <a:gd name="T28" fmla="*/ 4 w 14"/>
              <a:gd name="T29" fmla="*/ 1 h 32"/>
              <a:gd name="T30" fmla="*/ 8 w 14"/>
              <a:gd name="T31" fmla="*/ 0 h 32"/>
              <a:gd name="T32" fmla="*/ 10 w 14"/>
              <a:gd name="T33" fmla="*/ 1 h 32"/>
              <a:gd name="T34" fmla="*/ 13 w 14"/>
              <a:gd name="T35" fmla="*/ 3 h 32"/>
              <a:gd name="T36" fmla="*/ 14 w 14"/>
              <a:gd name="T37" fmla="*/ 5 h 32"/>
              <a:gd name="T38" fmla="*/ 14 w 14"/>
              <a:gd name="T39" fmla="*/ 6 h 32"/>
              <a:gd name="T40" fmla="*/ 14 w 14"/>
              <a:gd name="T41" fmla="*/ 7 h 32"/>
              <a:gd name="T42" fmla="*/ 14 w 14"/>
              <a:gd name="T43" fmla="*/ 10 h 32"/>
              <a:gd name="T44" fmla="*/ 14 w 14"/>
              <a:gd name="T45" fmla="*/ 12 h 32"/>
              <a:gd name="T46" fmla="*/ 14 w 14"/>
              <a:gd name="T47" fmla="*/ 13 h 32"/>
              <a:gd name="T48" fmla="*/ 14 w 14"/>
              <a:gd name="T49" fmla="*/ 15 h 32"/>
              <a:gd name="T50" fmla="*/ 8 w 14"/>
              <a:gd name="T51" fmla="*/ 32 h 32"/>
              <a:gd name="T52" fmla="*/ 5 w 14"/>
              <a:gd name="T53" fmla="*/ 13 h 32"/>
              <a:gd name="T54" fmla="*/ 5 w 14"/>
              <a:gd name="T55" fmla="*/ 15 h 32"/>
              <a:gd name="T56" fmla="*/ 8 w 14"/>
              <a:gd name="T57" fmla="*/ 16 h 32"/>
              <a:gd name="T58" fmla="*/ 9 w 14"/>
              <a:gd name="T59" fmla="*/ 15 h 32"/>
              <a:gd name="T60" fmla="*/ 9 w 14"/>
              <a:gd name="T61" fmla="*/ 13 h 32"/>
              <a:gd name="T62" fmla="*/ 9 w 14"/>
              <a:gd name="T63" fmla="*/ 7 h 32"/>
              <a:gd name="T64" fmla="*/ 9 w 14"/>
              <a:gd name="T65" fmla="*/ 6 h 32"/>
              <a:gd name="T66" fmla="*/ 8 w 14"/>
              <a:gd name="T67" fmla="*/ 5 h 32"/>
              <a:gd name="T68" fmla="*/ 5 w 14"/>
              <a:gd name="T69" fmla="*/ 6 h 32"/>
              <a:gd name="T70" fmla="*/ 5 w 14"/>
              <a:gd name="T71" fmla="*/ 1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3" y="32"/>
                </a:moveTo>
                <a:lnTo>
                  <a:pt x="8" y="20"/>
                </a:lnTo>
                <a:lnTo>
                  <a:pt x="8" y="18"/>
                </a:lnTo>
                <a:lnTo>
                  <a:pt x="8" y="18"/>
                </a:lnTo>
                <a:lnTo>
                  <a:pt x="6" y="20"/>
                </a:lnTo>
                <a:lnTo>
                  <a:pt x="6" y="20"/>
                </a:lnTo>
                <a:lnTo>
                  <a:pt x="5" y="20"/>
                </a:lnTo>
                <a:lnTo>
                  <a:pt x="5" y="20"/>
                </a:lnTo>
                <a:lnTo>
                  <a:pt x="3" y="18"/>
                </a:lnTo>
                <a:lnTo>
                  <a:pt x="3" y="18"/>
                </a:lnTo>
                <a:lnTo>
                  <a:pt x="1" y="17"/>
                </a:lnTo>
                <a:lnTo>
                  <a:pt x="1" y="17"/>
                </a:lnTo>
                <a:lnTo>
                  <a:pt x="1" y="16"/>
                </a:lnTo>
                <a:lnTo>
                  <a:pt x="1" y="16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1" y="5"/>
                </a:lnTo>
                <a:lnTo>
                  <a:pt x="1" y="3"/>
                </a:lnTo>
                <a:lnTo>
                  <a:pt x="1" y="3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4" y="15"/>
                </a:lnTo>
                <a:lnTo>
                  <a:pt x="14" y="15"/>
                </a:lnTo>
                <a:lnTo>
                  <a:pt x="13" y="16"/>
                </a:lnTo>
                <a:lnTo>
                  <a:pt x="8" y="32"/>
                </a:lnTo>
                <a:lnTo>
                  <a:pt x="3" y="32"/>
                </a:lnTo>
                <a:close/>
                <a:moveTo>
                  <a:pt x="5" y="13"/>
                </a:moveTo>
                <a:lnTo>
                  <a:pt x="5" y="13"/>
                </a:lnTo>
                <a:lnTo>
                  <a:pt x="5" y="15"/>
                </a:lnTo>
                <a:lnTo>
                  <a:pt x="5" y="15"/>
                </a:lnTo>
                <a:lnTo>
                  <a:pt x="8" y="16"/>
                </a:lnTo>
                <a:lnTo>
                  <a:pt x="8" y="16"/>
                </a:lnTo>
                <a:lnTo>
                  <a:pt x="9" y="15"/>
                </a:lnTo>
                <a:lnTo>
                  <a:pt x="9" y="15"/>
                </a:lnTo>
                <a:lnTo>
                  <a:pt x="9" y="13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72" name="Freeform 1599">
            <a:extLst>
              <a:ext uri="{FF2B5EF4-FFF2-40B4-BE49-F238E27FC236}">
                <a16:creationId xmlns:a16="http://schemas.microsoft.com/office/drawing/2014/main" id="{1299DC15-E0C4-402E-B40E-7916BEFB32D3}"/>
              </a:ext>
            </a:extLst>
          </p:cNvPr>
          <p:cNvSpPr>
            <a:spLocks noEditPoints="1"/>
          </p:cNvSpPr>
          <p:nvPr/>
        </p:nvSpPr>
        <p:spPr bwMode="auto">
          <a:xfrm>
            <a:off x="1207531" y="3283134"/>
            <a:ext cx="20638" cy="52388"/>
          </a:xfrm>
          <a:custGeom>
            <a:avLst/>
            <a:gdLst>
              <a:gd name="T0" fmla="*/ 0 w 13"/>
              <a:gd name="T1" fmla="*/ 8 h 33"/>
              <a:gd name="T2" fmla="*/ 0 w 13"/>
              <a:gd name="T3" fmla="*/ 7 h 33"/>
              <a:gd name="T4" fmla="*/ 0 w 13"/>
              <a:gd name="T5" fmla="*/ 5 h 33"/>
              <a:gd name="T6" fmla="*/ 0 w 13"/>
              <a:gd name="T7" fmla="*/ 3 h 33"/>
              <a:gd name="T8" fmla="*/ 1 w 13"/>
              <a:gd name="T9" fmla="*/ 2 h 33"/>
              <a:gd name="T10" fmla="*/ 3 w 13"/>
              <a:gd name="T11" fmla="*/ 1 h 33"/>
              <a:gd name="T12" fmla="*/ 6 w 13"/>
              <a:gd name="T13" fmla="*/ 0 h 33"/>
              <a:gd name="T14" fmla="*/ 8 w 13"/>
              <a:gd name="T15" fmla="*/ 1 h 33"/>
              <a:gd name="T16" fmla="*/ 11 w 13"/>
              <a:gd name="T17" fmla="*/ 2 h 33"/>
              <a:gd name="T18" fmla="*/ 12 w 13"/>
              <a:gd name="T19" fmla="*/ 3 h 33"/>
              <a:gd name="T20" fmla="*/ 12 w 13"/>
              <a:gd name="T21" fmla="*/ 5 h 33"/>
              <a:gd name="T22" fmla="*/ 13 w 13"/>
              <a:gd name="T23" fmla="*/ 7 h 33"/>
              <a:gd name="T24" fmla="*/ 13 w 13"/>
              <a:gd name="T25" fmla="*/ 8 h 33"/>
              <a:gd name="T26" fmla="*/ 13 w 13"/>
              <a:gd name="T27" fmla="*/ 11 h 33"/>
              <a:gd name="T28" fmla="*/ 12 w 13"/>
              <a:gd name="T29" fmla="*/ 13 h 33"/>
              <a:gd name="T30" fmla="*/ 12 w 13"/>
              <a:gd name="T31" fmla="*/ 15 h 33"/>
              <a:gd name="T32" fmla="*/ 11 w 13"/>
              <a:gd name="T33" fmla="*/ 16 h 33"/>
              <a:gd name="T34" fmla="*/ 12 w 13"/>
              <a:gd name="T35" fmla="*/ 17 h 33"/>
              <a:gd name="T36" fmla="*/ 12 w 13"/>
              <a:gd name="T37" fmla="*/ 18 h 33"/>
              <a:gd name="T38" fmla="*/ 13 w 13"/>
              <a:gd name="T39" fmla="*/ 21 h 33"/>
              <a:gd name="T40" fmla="*/ 13 w 13"/>
              <a:gd name="T41" fmla="*/ 23 h 33"/>
              <a:gd name="T42" fmla="*/ 13 w 13"/>
              <a:gd name="T43" fmla="*/ 26 h 33"/>
              <a:gd name="T44" fmla="*/ 12 w 13"/>
              <a:gd name="T45" fmla="*/ 27 h 33"/>
              <a:gd name="T46" fmla="*/ 12 w 13"/>
              <a:gd name="T47" fmla="*/ 28 h 33"/>
              <a:gd name="T48" fmla="*/ 12 w 13"/>
              <a:gd name="T49" fmla="*/ 30 h 33"/>
              <a:gd name="T50" fmla="*/ 10 w 13"/>
              <a:gd name="T51" fmla="*/ 32 h 33"/>
              <a:gd name="T52" fmla="*/ 6 w 13"/>
              <a:gd name="T53" fmla="*/ 33 h 33"/>
              <a:gd name="T54" fmla="*/ 2 w 13"/>
              <a:gd name="T55" fmla="*/ 32 h 33"/>
              <a:gd name="T56" fmla="*/ 1 w 13"/>
              <a:gd name="T57" fmla="*/ 30 h 33"/>
              <a:gd name="T58" fmla="*/ 0 w 13"/>
              <a:gd name="T59" fmla="*/ 28 h 33"/>
              <a:gd name="T60" fmla="*/ 0 w 13"/>
              <a:gd name="T61" fmla="*/ 27 h 33"/>
              <a:gd name="T62" fmla="*/ 0 w 13"/>
              <a:gd name="T63" fmla="*/ 26 h 33"/>
              <a:gd name="T64" fmla="*/ 0 w 13"/>
              <a:gd name="T65" fmla="*/ 23 h 33"/>
              <a:gd name="T66" fmla="*/ 0 w 13"/>
              <a:gd name="T67" fmla="*/ 21 h 33"/>
              <a:gd name="T68" fmla="*/ 0 w 13"/>
              <a:gd name="T69" fmla="*/ 18 h 33"/>
              <a:gd name="T70" fmla="*/ 0 w 13"/>
              <a:gd name="T71" fmla="*/ 17 h 33"/>
              <a:gd name="T72" fmla="*/ 1 w 13"/>
              <a:gd name="T73" fmla="*/ 16 h 33"/>
              <a:gd name="T74" fmla="*/ 0 w 13"/>
              <a:gd name="T75" fmla="*/ 15 h 33"/>
              <a:gd name="T76" fmla="*/ 0 w 13"/>
              <a:gd name="T77" fmla="*/ 13 h 33"/>
              <a:gd name="T78" fmla="*/ 0 w 13"/>
              <a:gd name="T79" fmla="*/ 11 h 33"/>
              <a:gd name="T80" fmla="*/ 0 w 13"/>
              <a:gd name="T81" fmla="*/ 8 h 33"/>
              <a:gd name="T82" fmla="*/ 8 w 13"/>
              <a:gd name="T83" fmla="*/ 7 h 33"/>
              <a:gd name="T84" fmla="*/ 7 w 13"/>
              <a:gd name="T85" fmla="*/ 6 h 33"/>
              <a:gd name="T86" fmla="*/ 6 w 13"/>
              <a:gd name="T87" fmla="*/ 5 h 33"/>
              <a:gd name="T88" fmla="*/ 5 w 13"/>
              <a:gd name="T89" fmla="*/ 6 h 33"/>
              <a:gd name="T90" fmla="*/ 3 w 13"/>
              <a:gd name="T91" fmla="*/ 12 h 33"/>
              <a:gd name="T92" fmla="*/ 5 w 13"/>
              <a:gd name="T93" fmla="*/ 13 h 33"/>
              <a:gd name="T94" fmla="*/ 6 w 13"/>
              <a:gd name="T95" fmla="*/ 15 h 33"/>
              <a:gd name="T96" fmla="*/ 7 w 13"/>
              <a:gd name="T97" fmla="*/ 13 h 33"/>
              <a:gd name="T98" fmla="*/ 8 w 13"/>
              <a:gd name="T99" fmla="*/ 12 h 33"/>
              <a:gd name="T100" fmla="*/ 8 w 13"/>
              <a:gd name="T101" fmla="*/ 20 h 33"/>
              <a:gd name="T102" fmla="*/ 7 w 13"/>
              <a:gd name="T103" fmla="*/ 18 h 33"/>
              <a:gd name="T104" fmla="*/ 6 w 13"/>
              <a:gd name="T105" fmla="*/ 17 h 33"/>
              <a:gd name="T106" fmla="*/ 5 w 13"/>
              <a:gd name="T107" fmla="*/ 18 h 33"/>
              <a:gd name="T108" fmla="*/ 3 w 13"/>
              <a:gd name="T109" fmla="*/ 20 h 33"/>
              <a:gd name="T110" fmla="*/ 3 w 13"/>
              <a:gd name="T111" fmla="*/ 26 h 33"/>
              <a:gd name="T112" fmla="*/ 5 w 13"/>
              <a:gd name="T113" fmla="*/ 27 h 33"/>
              <a:gd name="T114" fmla="*/ 6 w 13"/>
              <a:gd name="T115" fmla="*/ 28 h 33"/>
              <a:gd name="T116" fmla="*/ 7 w 13"/>
              <a:gd name="T117" fmla="*/ 27 h 33"/>
              <a:gd name="T118" fmla="*/ 8 w 13"/>
              <a:gd name="T119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" h="33">
                <a:moveTo>
                  <a:pt x="0" y="8"/>
                </a:move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3" y="1"/>
                </a:lnTo>
                <a:lnTo>
                  <a:pt x="3" y="1"/>
                </a:lnTo>
                <a:lnTo>
                  <a:pt x="6" y="0"/>
                </a:lnTo>
                <a:lnTo>
                  <a:pt x="6" y="0"/>
                </a:lnTo>
                <a:lnTo>
                  <a:pt x="8" y="1"/>
                </a:lnTo>
                <a:lnTo>
                  <a:pt x="8" y="1"/>
                </a:lnTo>
                <a:lnTo>
                  <a:pt x="11" y="2"/>
                </a:lnTo>
                <a:lnTo>
                  <a:pt x="11" y="2"/>
                </a:lnTo>
                <a:lnTo>
                  <a:pt x="12" y="3"/>
                </a:lnTo>
                <a:lnTo>
                  <a:pt x="12" y="3"/>
                </a:lnTo>
                <a:lnTo>
                  <a:pt x="12" y="5"/>
                </a:lnTo>
                <a:lnTo>
                  <a:pt x="12" y="5"/>
                </a:lnTo>
                <a:lnTo>
                  <a:pt x="13" y="7"/>
                </a:lnTo>
                <a:lnTo>
                  <a:pt x="13" y="7"/>
                </a:lnTo>
                <a:lnTo>
                  <a:pt x="13" y="8"/>
                </a:lnTo>
                <a:lnTo>
                  <a:pt x="13" y="8"/>
                </a:lnTo>
                <a:lnTo>
                  <a:pt x="13" y="11"/>
                </a:lnTo>
                <a:lnTo>
                  <a:pt x="13" y="11"/>
                </a:lnTo>
                <a:lnTo>
                  <a:pt x="12" y="13"/>
                </a:lnTo>
                <a:lnTo>
                  <a:pt x="12" y="13"/>
                </a:lnTo>
                <a:lnTo>
                  <a:pt x="12" y="15"/>
                </a:lnTo>
                <a:lnTo>
                  <a:pt x="12" y="15"/>
                </a:lnTo>
                <a:lnTo>
                  <a:pt x="11" y="16"/>
                </a:lnTo>
                <a:lnTo>
                  <a:pt x="11" y="16"/>
                </a:lnTo>
                <a:lnTo>
                  <a:pt x="12" y="17"/>
                </a:lnTo>
                <a:lnTo>
                  <a:pt x="12" y="17"/>
                </a:lnTo>
                <a:lnTo>
                  <a:pt x="12" y="18"/>
                </a:lnTo>
                <a:lnTo>
                  <a:pt x="12" y="18"/>
                </a:lnTo>
                <a:lnTo>
                  <a:pt x="13" y="21"/>
                </a:lnTo>
                <a:lnTo>
                  <a:pt x="13" y="21"/>
                </a:lnTo>
                <a:lnTo>
                  <a:pt x="13" y="23"/>
                </a:lnTo>
                <a:lnTo>
                  <a:pt x="13" y="23"/>
                </a:lnTo>
                <a:lnTo>
                  <a:pt x="13" y="26"/>
                </a:lnTo>
                <a:lnTo>
                  <a:pt x="13" y="26"/>
                </a:lnTo>
                <a:lnTo>
                  <a:pt x="12" y="27"/>
                </a:lnTo>
                <a:lnTo>
                  <a:pt x="12" y="27"/>
                </a:lnTo>
                <a:lnTo>
                  <a:pt x="12" y="28"/>
                </a:lnTo>
                <a:lnTo>
                  <a:pt x="12" y="28"/>
                </a:lnTo>
                <a:lnTo>
                  <a:pt x="12" y="30"/>
                </a:lnTo>
                <a:lnTo>
                  <a:pt x="12" y="30"/>
                </a:lnTo>
                <a:lnTo>
                  <a:pt x="10" y="32"/>
                </a:lnTo>
                <a:lnTo>
                  <a:pt x="10" y="32"/>
                </a:lnTo>
                <a:lnTo>
                  <a:pt x="6" y="33"/>
                </a:lnTo>
                <a:lnTo>
                  <a:pt x="6" y="33"/>
                </a:lnTo>
                <a:lnTo>
                  <a:pt x="2" y="32"/>
                </a:lnTo>
                <a:lnTo>
                  <a:pt x="2" y="32"/>
                </a:lnTo>
                <a:lnTo>
                  <a:pt x="1" y="30"/>
                </a:lnTo>
                <a:lnTo>
                  <a:pt x="1" y="30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0" y="17"/>
                </a:lnTo>
                <a:lnTo>
                  <a:pt x="0" y="17"/>
                </a:lnTo>
                <a:lnTo>
                  <a:pt x="1" y="16"/>
                </a:lnTo>
                <a:lnTo>
                  <a:pt x="1" y="16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8" y="7"/>
                </a:moveTo>
                <a:lnTo>
                  <a:pt x="8" y="7"/>
                </a:lnTo>
                <a:lnTo>
                  <a:pt x="7" y="6"/>
                </a:lnTo>
                <a:lnTo>
                  <a:pt x="7" y="6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3" y="7"/>
                </a:lnTo>
                <a:lnTo>
                  <a:pt x="3" y="12"/>
                </a:lnTo>
                <a:lnTo>
                  <a:pt x="3" y="12"/>
                </a:lnTo>
                <a:lnTo>
                  <a:pt x="5" y="13"/>
                </a:lnTo>
                <a:lnTo>
                  <a:pt x="5" y="13"/>
                </a:lnTo>
                <a:lnTo>
                  <a:pt x="6" y="15"/>
                </a:lnTo>
                <a:lnTo>
                  <a:pt x="6" y="15"/>
                </a:lnTo>
                <a:lnTo>
                  <a:pt x="7" y="13"/>
                </a:lnTo>
                <a:lnTo>
                  <a:pt x="7" y="13"/>
                </a:lnTo>
                <a:lnTo>
                  <a:pt x="8" y="12"/>
                </a:lnTo>
                <a:lnTo>
                  <a:pt x="8" y="7"/>
                </a:lnTo>
                <a:close/>
                <a:moveTo>
                  <a:pt x="8" y="20"/>
                </a:moveTo>
                <a:lnTo>
                  <a:pt x="8" y="20"/>
                </a:lnTo>
                <a:lnTo>
                  <a:pt x="7" y="18"/>
                </a:lnTo>
                <a:lnTo>
                  <a:pt x="7" y="18"/>
                </a:lnTo>
                <a:lnTo>
                  <a:pt x="6" y="17"/>
                </a:lnTo>
                <a:lnTo>
                  <a:pt x="6" y="17"/>
                </a:lnTo>
                <a:lnTo>
                  <a:pt x="5" y="18"/>
                </a:lnTo>
                <a:lnTo>
                  <a:pt x="5" y="18"/>
                </a:lnTo>
                <a:lnTo>
                  <a:pt x="3" y="20"/>
                </a:lnTo>
                <a:lnTo>
                  <a:pt x="3" y="26"/>
                </a:lnTo>
                <a:lnTo>
                  <a:pt x="3" y="26"/>
                </a:lnTo>
                <a:lnTo>
                  <a:pt x="5" y="27"/>
                </a:lnTo>
                <a:lnTo>
                  <a:pt x="5" y="27"/>
                </a:lnTo>
                <a:lnTo>
                  <a:pt x="6" y="28"/>
                </a:lnTo>
                <a:lnTo>
                  <a:pt x="6" y="28"/>
                </a:lnTo>
                <a:lnTo>
                  <a:pt x="7" y="27"/>
                </a:lnTo>
                <a:lnTo>
                  <a:pt x="7" y="27"/>
                </a:lnTo>
                <a:lnTo>
                  <a:pt x="8" y="26"/>
                </a:lnTo>
                <a:lnTo>
                  <a:pt x="8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73" name="Freeform 1600">
            <a:extLst>
              <a:ext uri="{FF2B5EF4-FFF2-40B4-BE49-F238E27FC236}">
                <a16:creationId xmlns:a16="http://schemas.microsoft.com/office/drawing/2014/main" id="{1513F0C7-4A00-4D82-B7B5-10C6689C13F0}"/>
              </a:ext>
            </a:extLst>
          </p:cNvPr>
          <p:cNvSpPr>
            <a:spLocks/>
          </p:cNvSpPr>
          <p:nvPr/>
        </p:nvSpPr>
        <p:spPr bwMode="auto">
          <a:xfrm>
            <a:off x="1232931" y="3283134"/>
            <a:ext cx="22225" cy="52388"/>
          </a:xfrm>
          <a:custGeom>
            <a:avLst/>
            <a:gdLst>
              <a:gd name="T0" fmla="*/ 5 w 14"/>
              <a:gd name="T1" fmla="*/ 15 h 33"/>
              <a:gd name="T2" fmla="*/ 9 w 14"/>
              <a:gd name="T3" fmla="*/ 13 h 33"/>
              <a:gd name="T4" fmla="*/ 9 w 14"/>
              <a:gd name="T5" fmla="*/ 7 h 33"/>
              <a:gd name="T6" fmla="*/ 9 w 14"/>
              <a:gd name="T7" fmla="*/ 6 h 33"/>
              <a:gd name="T8" fmla="*/ 6 w 14"/>
              <a:gd name="T9" fmla="*/ 5 h 33"/>
              <a:gd name="T10" fmla="*/ 5 w 14"/>
              <a:gd name="T11" fmla="*/ 6 h 33"/>
              <a:gd name="T12" fmla="*/ 5 w 14"/>
              <a:gd name="T13" fmla="*/ 7 h 33"/>
              <a:gd name="T14" fmla="*/ 0 w 14"/>
              <a:gd name="T15" fmla="*/ 10 h 33"/>
              <a:gd name="T16" fmla="*/ 0 w 14"/>
              <a:gd name="T17" fmla="*/ 7 h 33"/>
              <a:gd name="T18" fmla="*/ 0 w 14"/>
              <a:gd name="T19" fmla="*/ 5 h 33"/>
              <a:gd name="T20" fmla="*/ 2 w 14"/>
              <a:gd name="T21" fmla="*/ 2 h 33"/>
              <a:gd name="T22" fmla="*/ 4 w 14"/>
              <a:gd name="T23" fmla="*/ 1 h 33"/>
              <a:gd name="T24" fmla="*/ 7 w 14"/>
              <a:gd name="T25" fmla="*/ 0 h 33"/>
              <a:gd name="T26" fmla="*/ 10 w 14"/>
              <a:gd name="T27" fmla="*/ 1 h 33"/>
              <a:gd name="T28" fmla="*/ 12 w 14"/>
              <a:gd name="T29" fmla="*/ 2 h 33"/>
              <a:gd name="T30" fmla="*/ 12 w 14"/>
              <a:gd name="T31" fmla="*/ 3 h 33"/>
              <a:gd name="T32" fmla="*/ 14 w 14"/>
              <a:gd name="T33" fmla="*/ 5 h 33"/>
              <a:gd name="T34" fmla="*/ 14 w 14"/>
              <a:gd name="T35" fmla="*/ 10 h 33"/>
              <a:gd name="T36" fmla="*/ 14 w 14"/>
              <a:gd name="T37" fmla="*/ 12 h 33"/>
              <a:gd name="T38" fmla="*/ 14 w 14"/>
              <a:gd name="T39" fmla="*/ 13 h 33"/>
              <a:gd name="T40" fmla="*/ 12 w 14"/>
              <a:gd name="T41" fmla="*/ 15 h 33"/>
              <a:gd name="T42" fmla="*/ 11 w 14"/>
              <a:gd name="T43" fmla="*/ 16 h 33"/>
              <a:gd name="T44" fmla="*/ 12 w 14"/>
              <a:gd name="T45" fmla="*/ 17 h 33"/>
              <a:gd name="T46" fmla="*/ 14 w 14"/>
              <a:gd name="T47" fmla="*/ 18 h 33"/>
              <a:gd name="T48" fmla="*/ 14 w 14"/>
              <a:gd name="T49" fmla="*/ 21 h 33"/>
              <a:gd name="T50" fmla="*/ 14 w 14"/>
              <a:gd name="T51" fmla="*/ 23 h 33"/>
              <a:gd name="T52" fmla="*/ 14 w 14"/>
              <a:gd name="T53" fmla="*/ 26 h 33"/>
              <a:gd name="T54" fmla="*/ 14 w 14"/>
              <a:gd name="T55" fmla="*/ 27 h 33"/>
              <a:gd name="T56" fmla="*/ 12 w 14"/>
              <a:gd name="T57" fmla="*/ 28 h 33"/>
              <a:gd name="T58" fmla="*/ 12 w 14"/>
              <a:gd name="T59" fmla="*/ 30 h 33"/>
              <a:gd name="T60" fmla="*/ 10 w 14"/>
              <a:gd name="T61" fmla="*/ 32 h 33"/>
              <a:gd name="T62" fmla="*/ 6 w 14"/>
              <a:gd name="T63" fmla="*/ 33 h 33"/>
              <a:gd name="T64" fmla="*/ 5 w 14"/>
              <a:gd name="T65" fmla="*/ 32 h 33"/>
              <a:gd name="T66" fmla="*/ 2 w 14"/>
              <a:gd name="T67" fmla="*/ 31 h 33"/>
              <a:gd name="T68" fmla="*/ 1 w 14"/>
              <a:gd name="T69" fmla="*/ 30 h 33"/>
              <a:gd name="T70" fmla="*/ 0 w 14"/>
              <a:gd name="T71" fmla="*/ 23 h 33"/>
              <a:gd name="T72" fmla="*/ 5 w 14"/>
              <a:gd name="T73" fmla="*/ 26 h 33"/>
              <a:gd name="T74" fmla="*/ 5 w 14"/>
              <a:gd name="T75" fmla="*/ 27 h 33"/>
              <a:gd name="T76" fmla="*/ 6 w 14"/>
              <a:gd name="T77" fmla="*/ 28 h 33"/>
              <a:gd name="T78" fmla="*/ 9 w 14"/>
              <a:gd name="T79" fmla="*/ 27 h 33"/>
              <a:gd name="T80" fmla="*/ 9 w 14"/>
              <a:gd name="T81" fmla="*/ 26 h 33"/>
              <a:gd name="T82" fmla="*/ 9 w 14"/>
              <a:gd name="T83" fmla="*/ 21 h 33"/>
              <a:gd name="T84" fmla="*/ 9 w 14"/>
              <a:gd name="T85" fmla="*/ 18 h 33"/>
              <a:gd name="T86" fmla="*/ 7 w 14"/>
              <a:gd name="T87" fmla="*/ 18 h 33"/>
              <a:gd name="T88" fmla="*/ 5 w 14"/>
              <a:gd name="T89" fmla="*/ 1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3">
                <a:moveTo>
                  <a:pt x="5" y="15"/>
                </a:moveTo>
                <a:lnTo>
                  <a:pt x="5" y="15"/>
                </a:lnTo>
                <a:lnTo>
                  <a:pt x="9" y="13"/>
                </a:lnTo>
                <a:lnTo>
                  <a:pt x="9" y="13"/>
                </a:lnTo>
                <a:lnTo>
                  <a:pt x="9" y="11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2" y="2"/>
                </a:lnTo>
                <a:lnTo>
                  <a:pt x="2" y="2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2"/>
                </a:lnTo>
                <a:lnTo>
                  <a:pt x="12" y="2"/>
                </a:lnTo>
                <a:lnTo>
                  <a:pt x="12" y="3"/>
                </a:lnTo>
                <a:lnTo>
                  <a:pt x="12" y="3"/>
                </a:lnTo>
                <a:lnTo>
                  <a:pt x="14" y="5"/>
                </a:lnTo>
                <a:lnTo>
                  <a:pt x="14" y="5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2" y="15"/>
                </a:lnTo>
                <a:lnTo>
                  <a:pt x="12" y="15"/>
                </a:lnTo>
                <a:lnTo>
                  <a:pt x="11" y="16"/>
                </a:lnTo>
                <a:lnTo>
                  <a:pt x="11" y="16"/>
                </a:lnTo>
                <a:lnTo>
                  <a:pt x="12" y="17"/>
                </a:lnTo>
                <a:lnTo>
                  <a:pt x="12" y="17"/>
                </a:lnTo>
                <a:lnTo>
                  <a:pt x="14" y="18"/>
                </a:lnTo>
                <a:lnTo>
                  <a:pt x="14" y="18"/>
                </a:lnTo>
                <a:lnTo>
                  <a:pt x="14" y="21"/>
                </a:lnTo>
                <a:lnTo>
                  <a:pt x="14" y="21"/>
                </a:lnTo>
                <a:lnTo>
                  <a:pt x="14" y="23"/>
                </a:lnTo>
                <a:lnTo>
                  <a:pt x="14" y="23"/>
                </a:lnTo>
                <a:lnTo>
                  <a:pt x="14" y="26"/>
                </a:lnTo>
                <a:lnTo>
                  <a:pt x="14" y="26"/>
                </a:lnTo>
                <a:lnTo>
                  <a:pt x="14" y="27"/>
                </a:lnTo>
                <a:lnTo>
                  <a:pt x="14" y="27"/>
                </a:lnTo>
                <a:lnTo>
                  <a:pt x="12" y="28"/>
                </a:lnTo>
                <a:lnTo>
                  <a:pt x="12" y="28"/>
                </a:lnTo>
                <a:lnTo>
                  <a:pt x="12" y="30"/>
                </a:lnTo>
                <a:lnTo>
                  <a:pt x="12" y="30"/>
                </a:lnTo>
                <a:lnTo>
                  <a:pt x="10" y="32"/>
                </a:lnTo>
                <a:lnTo>
                  <a:pt x="10" y="32"/>
                </a:lnTo>
                <a:lnTo>
                  <a:pt x="6" y="33"/>
                </a:lnTo>
                <a:lnTo>
                  <a:pt x="6" y="33"/>
                </a:lnTo>
                <a:lnTo>
                  <a:pt x="5" y="32"/>
                </a:lnTo>
                <a:lnTo>
                  <a:pt x="5" y="32"/>
                </a:lnTo>
                <a:lnTo>
                  <a:pt x="2" y="31"/>
                </a:lnTo>
                <a:lnTo>
                  <a:pt x="2" y="31"/>
                </a:lnTo>
                <a:lnTo>
                  <a:pt x="1" y="30"/>
                </a:lnTo>
                <a:lnTo>
                  <a:pt x="1" y="30"/>
                </a:lnTo>
                <a:lnTo>
                  <a:pt x="0" y="26"/>
                </a:lnTo>
                <a:lnTo>
                  <a:pt x="0" y="23"/>
                </a:lnTo>
                <a:lnTo>
                  <a:pt x="5" y="23"/>
                </a:lnTo>
                <a:lnTo>
                  <a:pt x="5" y="26"/>
                </a:ln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6" y="28"/>
                </a:lnTo>
                <a:lnTo>
                  <a:pt x="6" y="28"/>
                </a:lnTo>
                <a:lnTo>
                  <a:pt x="9" y="27"/>
                </a:lnTo>
                <a:lnTo>
                  <a:pt x="9" y="27"/>
                </a:lnTo>
                <a:lnTo>
                  <a:pt x="9" y="26"/>
                </a:lnTo>
                <a:lnTo>
                  <a:pt x="9" y="21"/>
                </a:lnTo>
                <a:lnTo>
                  <a:pt x="9" y="21"/>
                </a:lnTo>
                <a:lnTo>
                  <a:pt x="9" y="18"/>
                </a:lnTo>
                <a:lnTo>
                  <a:pt x="9" y="18"/>
                </a:lnTo>
                <a:lnTo>
                  <a:pt x="7" y="18"/>
                </a:lnTo>
                <a:lnTo>
                  <a:pt x="7" y="18"/>
                </a:lnTo>
                <a:lnTo>
                  <a:pt x="5" y="18"/>
                </a:lnTo>
                <a:lnTo>
                  <a:pt x="5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74" name="Freeform 1601">
            <a:extLst>
              <a:ext uri="{FF2B5EF4-FFF2-40B4-BE49-F238E27FC236}">
                <a16:creationId xmlns:a16="http://schemas.microsoft.com/office/drawing/2014/main" id="{383983AE-056B-4196-AA12-7BA13292F923}"/>
              </a:ext>
            </a:extLst>
          </p:cNvPr>
          <p:cNvSpPr>
            <a:spLocks noEditPoints="1"/>
          </p:cNvSpPr>
          <p:nvPr/>
        </p:nvSpPr>
        <p:spPr bwMode="auto">
          <a:xfrm>
            <a:off x="1085293" y="3794309"/>
            <a:ext cx="22225" cy="52388"/>
          </a:xfrm>
          <a:custGeom>
            <a:avLst/>
            <a:gdLst>
              <a:gd name="T0" fmla="*/ 0 w 14"/>
              <a:gd name="T1" fmla="*/ 9 h 33"/>
              <a:gd name="T2" fmla="*/ 0 w 14"/>
              <a:gd name="T3" fmla="*/ 7 h 33"/>
              <a:gd name="T4" fmla="*/ 1 w 14"/>
              <a:gd name="T5" fmla="*/ 5 h 33"/>
              <a:gd name="T6" fmla="*/ 1 w 14"/>
              <a:gd name="T7" fmla="*/ 4 h 33"/>
              <a:gd name="T8" fmla="*/ 3 w 14"/>
              <a:gd name="T9" fmla="*/ 3 h 33"/>
              <a:gd name="T10" fmla="*/ 4 w 14"/>
              <a:gd name="T11" fmla="*/ 2 h 33"/>
              <a:gd name="T12" fmla="*/ 8 w 14"/>
              <a:gd name="T13" fmla="*/ 0 h 33"/>
              <a:gd name="T14" fmla="*/ 10 w 14"/>
              <a:gd name="T15" fmla="*/ 2 h 33"/>
              <a:gd name="T16" fmla="*/ 13 w 14"/>
              <a:gd name="T17" fmla="*/ 3 h 33"/>
              <a:gd name="T18" fmla="*/ 14 w 14"/>
              <a:gd name="T19" fmla="*/ 4 h 33"/>
              <a:gd name="T20" fmla="*/ 14 w 14"/>
              <a:gd name="T21" fmla="*/ 5 h 33"/>
              <a:gd name="T22" fmla="*/ 14 w 14"/>
              <a:gd name="T23" fmla="*/ 7 h 33"/>
              <a:gd name="T24" fmla="*/ 14 w 14"/>
              <a:gd name="T25" fmla="*/ 9 h 33"/>
              <a:gd name="T26" fmla="*/ 14 w 14"/>
              <a:gd name="T27" fmla="*/ 12 h 33"/>
              <a:gd name="T28" fmla="*/ 14 w 14"/>
              <a:gd name="T29" fmla="*/ 13 h 33"/>
              <a:gd name="T30" fmla="*/ 13 w 14"/>
              <a:gd name="T31" fmla="*/ 15 h 33"/>
              <a:gd name="T32" fmla="*/ 11 w 14"/>
              <a:gd name="T33" fmla="*/ 17 h 33"/>
              <a:gd name="T34" fmla="*/ 13 w 14"/>
              <a:gd name="T35" fmla="*/ 18 h 33"/>
              <a:gd name="T36" fmla="*/ 14 w 14"/>
              <a:gd name="T37" fmla="*/ 19 h 33"/>
              <a:gd name="T38" fmla="*/ 14 w 14"/>
              <a:gd name="T39" fmla="*/ 20 h 33"/>
              <a:gd name="T40" fmla="*/ 14 w 14"/>
              <a:gd name="T41" fmla="*/ 24 h 33"/>
              <a:gd name="T42" fmla="*/ 14 w 14"/>
              <a:gd name="T43" fmla="*/ 27 h 33"/>
              <a:gd name="T44" fmla="*/ 14 w 14"/>
              <a:gd name="T45" fmla="*/ 28 h 33"/>
              <a:gd name="T46" fmla="*/ 14 w 14"/>
              <a:gd name="T47" fmla="*/ 29 h 33"/>
              <a:gd name="T48" fmla="*/ 13 w 14"/>
              <a:gd name="T49" fmla="*/ 30 h 33"/>
              <a:gd name="T50" fmla="*/ 11 w 14"/>
              <a:gd name="T51" fmla="*/ 33 h 33"/>
              <a:gd name="T52" fmla="*/ 8 w 14"/>
              <a:gd name="T53" fmla="*/ 33 h 33"/>
              <a:gd name="T54" fmla="*/ 4 w 14"/>
              <a:gd name="T55" fmla="*/ 33 h 33"/>
              <a:gd name="T56" fmla="*/ 1 w 14"/>
              <a:gd name="T57" fmla="*/ 30 h 33"/>
              <a:gd name="T58" fmla="*/ 1 w 14"/>
              <a:gd name="T59" fmla="*/ 29 h 33"/>
              <a:gd name="T60" fmla="*/ 1 w 14"/>
              <a:gd name="T61" fmla="*/ 28 h 33"/>
              <a:gd name="T62" fmla="*/ 0 w 14"/>
              <a:gd name="T63" fmla="*/ 27 h 33"/>
              <a:gd name="T64" fmla="*/ 0 w 14"/>
              <a:gd name="T65" fmla="*/ 24 h 33"/>
              <a:gd name="T66" fmla="*/ 0 w 14"/>
              <a:gd name="T67" fmla="*/ 20 h 33"/>
              <a:gd name="T68" fmla="*/ 1 w 14"/>
              <a:gd name="T69" fmla="*/ 19 h 33"/>
              <a:gd name="T70" fmla="*/ 1 w 14"/>
              <a:gd name="T71" fmla="*/ 18 h 33"/>
              <a:gd name="T72" fmla="*/ 3 w 14"/>
              <a:gd name="T73" fmla="*/ 17 h 33"/>
              <a:gd name="T74" fmla="*/ 1 w 14"/>
              <a:gd name="T75" fmla="*/ 15 h 33"/>
              <a:gd name="T76" fmla="*/ 1 w 14"/>
              <a:gd name="T77" fmla="*/ 13 h 33"/>
              <a:gd name="T78" fmla="*/ 0 w 14"/>
              <a:gd name="T79" fmla="*/ 12 h 33"/>
              <a:gd name="T80" fmla="*/ 0 w 14"/>
              <a:gd name="T81" fmla="*/ 9 h 33"/>
              <a:gd name="T82" fmla="*/ 10 w 14"/>
              <a:gd name="T83" fmla="*/ 8 h 33"/>
              <a:gd name="T84" fmla="*/ 9 w 14"/>
              <a:gd name="T85" fmla="*/ 5 h 33"/>
              <a:gd name="T86" fmla="*/ 8 w 14"/>
              <a:gd name="T87" fmla="*/ 5 h 33"/>
              <a:gd name="T88" fmla="*/ 6 w 14"/>
              <a:gd name="T89" fmla="*/ 5 h 33"/>
              <a:gd name="T90" fmla="*/ 5 w 14"/>
              <a:gd name="T91" fmla="*/ 12 h 33"/>
              <a:gd name="T92" fmla="*/ 6 w 14"/>
              <a:gd name="T93" fmla="*/ 14 h 33"/>
              <a:gd name="T94" fmla="*/ 8 w 14"/>
              <a:gd name="T95" fmla="*/ 14 h 33"/>
              <a:gd name="T96" fmla="*/ 9 w 14"/>
              <a:gd name="T97" fmla="*/ 14 h 33"/>
              <a:gd name="T98" fmla="*/ 10 w 14"/>
              <a:gd name="T99" fmla="*/ 12 h 33"/>
              <a:gd name="T100" fmla="*/ 10 w 14"/>
              <a:gd name="T101" fmla="*/ 20 h 33"/>
              <a:gd name="T102" fmla="*/ 9 w 14"/>
              <a:gd name="T103" fmla="*/ 18 h 33"/>
              <a:gd name="T104" fmla="*/ 8 w 14"/>
              <a:gd name="T105" fmla="*/ 18 h 33"/>
              <a:gd name="T106" fmla="*/ 6 w 14"/>
              <a:gd name="T107" fmla="*/ 18 h 33"/>
              <a:gd name="T108" fmla="*/ 5 w 14"/>
              <a:gd name="T109" fmla="*/ 20 h 33"/>
              <a:gd name="T110" fmla="*/ 5 w 14"/>
              <a:gd name="T111" fmla="*/ 27 h 33"/>
              <a:gd name="T112" fmla="*/ 6 w 14"/>
              <a:gd name="T113" fmla="*/ 28 h 33"/>
              <a:gd name="T114" fmla="*/ 8 w 14"/>
              <a:gd name="T115" fmla="*/ 29 h 33"/>
              <a:gd name="T116" fmla="*/ 9 w 14"/>
              <a:gd name="T117" fmla="*/ 28 h 33"/>
              <a:gd name="T118" fmla="*/ 10 w 14"/>
              <a:gd name="T119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9"/>
                </a:move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1" y="5"/>
                </a:lnTo>
                <a:lnTo>
                  <a:pt x="1" y="5"/>
                </a:lnTo>
                <a:lnTo>
                  <a:pt x="1" y="4"/>
                </a:lnTo>
                <a:lnTo>
                  <a:pt x="1" y="4"/>
                </a:lnTo>
                <a:lnTo>
                  <a:pt x="3" y="3"/>
                </a:lnTo>
                <a:lnTo>
                  <a:pt x="3" y="3"/>
                </a:lnTo>
                <a:lnTo>
                  <a:pt x="4" y="2"/>
                </a:lnTo>
                <a:lnTo>
                  <a:pt x="4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3" y="3"/>
                </a:lnTo>
                <a:lnTo>
                  <a:pt x="13" y="3"/>
                </a:lnTo>
                <a:lnTo>
                  <a:pt x="14" y="4"/>
                </a:lnTo>
                <a:lnTo>
                  <a:pt x="14" y="4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9"/>
                </a:lnTo>
                <a:lnTo>
                  <a:pt x="14" y="9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3" y="15"/>
                </a:lnTo>
                <a:lnTo>
                  <a:pt x="13" y="15"/>
                </a:lnTo>
                <a:lnTo>
                  <a:pt x="11" y="17"/>
                </a:lnTo>
                <a:lnTo>
                  <a:pt x="11" y="17"/>
                </a:lnTo>
                <a:lnTo>
                  <a:pt x="13" y="18"/>
                </a:lnTo>
                <a:lnTo>
                  <a:pt x="13" y="18"/>
                </a:lnTo>
                <a:lnTo>
                  <a:pt x="14" y="19"/>
                </a:lnTo>
                <a:lnTo>
                  <a:pt x="14" y="19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3" y="30"/>
                </a:lnTo>
                <a:lnTo>
                  <a:pt x="13" y="30"/>
                </a:lnTo>
                <a:lnTo>
                  <a:pt x="11" y="33"/>
                </a:lnTo>
                <a:lnTo>
                  <a:pt x="11" y="33"/>
                </a:lnTo>
                <a:lnTo>
                  <a:pt x="8" y="33"/>
                </a:lnTo>
                <a:lnTo>
                  <a:pt x="8" y="33"/>
                </a:lnTo>
                <a:lnTo>
                  <a:pt x="4" y="33"/>
                </a:lnTo>
                <a:lnTo>
                  <a:pt x="4" y="33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1" y="29"/>
                </a:lnTo>
                <a:lnTo>
                  <a:pt x="1" y="28"/>
                </a:lnTo>
                <a:lnTo>
                  <a:pt x="1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1" y="19"/>
                </a:lnTo>
                <a:lnTo>
                  <a:pt x="1" y="19"/>
                </a:lnTo>
                <a:lnTo>
                  <a:pt x="1" y="18"/>
                </a:lnTo>
                <a:lnTo>
                  <a:pt x="1" y="18"/>
                </a:lnTo>
                <a:lnTo>
                  <a:pt x="3" y="17"/>
                </a:lnTo>
                <a:lnTo>
                  <a:pt x="3" y="17"/>
                </a:lnTo>
                <a:lnTo>
                  <a:pt x="1" y="15"/>
                </a:lnTo>
                <a:lnTo>
                  <a:pt x="1" y="15"/>
                </a:lnTo>
                <a:lnTo>
                  <a:pt x="1" y="13"/>
                </a:lnTo>
                <a:lnTo>
                  <a:pt x="1" y="13"/>
                </a:lnTo>
                <a:lnTo>
                  <a:pt x="0" y="12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10" y="8"/>
                </a:move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12"/>
                </a:lnTo>
                <a:lnTo>
                  <a:pt x="5" y="12"/>
                </a:lnTo>
                <a:lnTo>
                  <a:pt x="6" y="14"/>
                </a:lnTo>
                <a:lnTo>
                  <a:pt x="6" y="14"/>
                </a:lnTo>
                <a:lnTo>
                  <a:pt x="8" y="14"/>
                </a:lnTo>
                <a:lnTo>
                  <a:pt x="8" y="14"/>
                </a:lnTo>
                <a:lnTo>
                  <a:pt x="9" y="14"/>
                </a:lnTo>
                <a:lnTo>
                  <a:pt x="9" y="14"/>
                </a:lnTo>
                <a:lnTo>
                  <a:pt x="10" y="12"/>
                </a:lnTo>
                <a:lnTo>
                  <a:pt x="10" y="8"/>
                </a:lnTo>
                <a:close/>
                <a:moveTo>
                  <a:pt x="10" y="20"/>
                </a:moveTo>
                <a:lnTo>
                  <a:pt x="10" y="20"/>
                </a:lnTo>
                <a:lnTo>
                  <a:pt x="9" y="18"/>
                </a:lnTo>
                <a:lnTo>
                  <a:pt x="9" y="18"/>
                </a:lnTo>
                <a:lnTo>
                  <a:pt x="8" y="18"/>
                </a:lnTo>
                <a:lnTo>
                  <a:pt x="8" y="18"/>
                </a:lnTo>
                <a:lnTo>
                  <a:pt x="6" y="18"/>
                </a:lnTo>
                <a:lnTo>
                  <a:pt x="6" y="18"/>
                </a:lnTo>
                <a:lnTo>
                  <a:pt x="5" y="20"/>
                </a:lnTo>
                <a:lnTo>
                  <a:pt x="5" y="27"/>
                </a:lnTo>
                <a:lnTo>
                  <a:pt x="5" y="27"/>
                </a:lnTo>
                <a:lnTo>
                  <a:pt x="6" y="28"/>
                </a:lnTo>
                <a:lnTo>
                  <a:pt x="6" y="28"/>
                </a:lnTo>
                <a:lnTo>
                  <a:pt x="8" y="29"/>
                </a:lnTo>
                <a:lnTo>
                  <a:pt x="8" y="29"/>
                </a:lnTo>
                <a:lnTo>
                  <a:pt x="9" y="28"/>
                </a:lnTo>
                <a:lnTo>
                  <a:pt x="9" y="28"/>
                </a:lnTo>
                <a:lnTo>
                  <a:pt x="10" y="27"/>
                </a:lnTo>
                <a:lnTo>
                  <a:pt x="1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75" name="Freeform 1602">
            <a:extLst>
              <a:ext uri="{FF2B5EF4-FFF2-40B4-BE49-F238E27FC236}">
                <a16:creationId xmlns:a16="http://schemas.microsoft.com/office/drawing/2014/main" id="{CA6B22AA-C497-4E4F-90F6-3CA918AA2455}"/>
              </a:ext>
            </a:extLst>
          </p:cNvPr>
          <p:cNvSpPr>
            <a:spLocks/>
          </p:cNvSpPr>
          <p:nvPr/>
        </p:nvSpPr>
        <p:spPr bwMode="auto">
          <a:xfrm>
            <a:off x="1113868" y="3794309"/>
            <a:ext cx="20638" cy="52388"/>
          </a:xfrm>
          <a:custGeom>
            <a:avLst/>
            <a:gdLst>
              <a:gd name="T0" fmla="*/ 13 w 13"/>
              <a:gd name="T1" fmla="*/ 0 h 33"/>
              <a:gd name="T2" fmla="*/ 13 w 13"/>
              <a:gd name="T3" fmla="*/ 5 h 33"/>
              <a:gd name="T4" fmla="*/ 3 w 13"/>
              <a:gd name="T5" fmla="*/ 5 h 33"/>
              <a:gd name="T6" fmla="*/ 3 w 13"/>
              <a:gd name="T7" fmla="*/ 14 h 33"/>
              <a:gd name="T8" fmla="*/ 3 w 13"/>
              <a:gd name="T9" fmla="*/ 14 h 33"/>
              <a:gd name="T10" fmla="*/ 6 w 13"/>
              <a:gd name="T11" fmla="*/ 13 h 33"/>
              <a:gd name="T12" fmla="*/ 6 w 13"/>
              <a:gd name="T13" fmla="*/ 13 h 33"/>
              <a:gd name="T14" fmla="*/ 7 w 13"/>
              <a:gd name="T15" fmla="*/ 13 h 33"/>
              <a:gd name="T16" fmla="*/ 7 w 13"/>
              <a:gd name="T17" fmla="*/ 13 h 33"/>
              <a:gd name="T18" fmla="*/ 10 w 13"/>
              <a:gd name="T19" fmla="*/ 13 h 33"/>
              <a:gd name="T20" fmla="*/ 12 w 13"/>
              <a:gd name="T21" fmla="*/ 14 h 33"/>
              <a:gd name="T22" fmla="*/ 12 w 13"/>
              <a:gd name="T23" fmla="*/ 14 h 33"/>
              <a:gd name="T24" fmla="*/ 12 w 13"/>
              <a:gd name="T25" fmla="*/ 15 h 33"/>
              <a:gd name="T26" fmla="*/ 13 w 13"/>
              <a:gd name="T27" fmla="*/ 18 h 33"/>
              <a:gd name="T28" fmla="*/ 13 w 13"/>
              <a:gd name="T29" fmla="*/ 27 h 33"/>
              <a:gd name="T30" fmla="*/ 13 w 13"/>
              <a:gd name="T31" fmla="*/ 27 h 33"/>
              <a:gd name="T32" fmla="*/ 12 w 13"/>
              <a:gd name="T33" fmla="*/ 29 h 33"/>
              <a:gd name="T34" fmla="*/ 12 w 13"/>
              <a:gd name="T35" fmla="*/ 29 h 33"/>
              <a:gd name="T36" fmla="*/ 11 w 13"/>
              <a:gd name="T37" fmla="*/ 32 h 33"/>
              <a:gd name="T38" fmla="*/ 11 w 13"/>
              <a:gd name="T39" fmla="*/ 32 h 33"/>
              <a:gd name="T40" fmla="*/ 8 w 13"/>
              <a:gd name="T41" fmla="*/ 33 h 33"/>
              <a:gd name="T42" fmla="*/ 8 w 13"/>
              <a:gd name="T43" fmla="*/ 33 h 33"/>
              <a:gd name="T44" fmla="*/ 6 w 13"/>
              <a:gd name="T45" fmla="*/ 33 h 33"/>
              <a:gd name="T46" fmla="*/ 6 w 13"/>
              <a:gd name="T47" fmla="*/ 33 h 33"/>
              <a:gd name="T48" fmla="*/ 3 w 13"/>
              <a:gd name="T49" fmla="*/ 33 h 33"/>
              <a:gd name="T50" fmla="*/ 3 w 13"/>
              <a:gd name="T51" fmla="*/ 33 h 33"/>
              <a:gd name="T52" fmla="*/ 1 w 13"/>
              <a:gd name="T53" fmla="*/ 32 h 33"/>
              <a:gd name="T54" fmla="*/ 1 w 13"/>
              <a:gd name="T55" fmla="*/ 32 h 33"/>
              <a:gd name="T56" fmla="*/ 0 w 13"/>
              <a:gd name="T57" fmla="*/ 29 h 33"/>
              <a:gd name="T58" fmla="*/ 0 w 13"/>
              <a:gd name="T59" fmla="*/ 29 h 33"/>
              <a:gd name="T60" fmla="*/ 0 w 13"/>
              <a:gd name="T61" fmla="*/ 27 h 33"/>
              <a:gd name="T62" fmla="*/ 0 w 13"/>
              <a:gd name="T63" fmla="*/ 25 h 33"/>
              <a:gd name="T64" fmla="*/ 3 w 13"/>
              <a:gd name="T65" fmla="*/ 25 h 33"/>
              <a:gd name="T66" fmla="*/ 3 w 13"/>
              <a:gd name="T67" fmla="*/ 27 h 33"/>
              <a:gd name="T68" fmla="*/ 3 w 13"/>
              <a:gd name="T69" fmla="*/ 27 h 33"/>
              <a:gd name="T70" fmla="*/ 5 w 13"/>
              <a:gd name="T71" fmla="*/ 28 h 33"/>
              <a:gd name="T72" fmla="*/ 5 w 13"/>
              <a:gd name="T73" fmla="*/ 28 h 33"/>
              <a:gd name="T74" fmla="*/ 6 w 13"/>
              <a:gd name="T75" fmla="*/ 29 h 33"/>
              <a:gd name="T76" fmla="*/ 6 w 13"/>
              <a:gd name="T77" fmla="*/ 29 h 33"/>
              <a:gd name="T78" fmla="*/ 8 w 13"/>
              <a:gd name="T79" fmla="*/ 28 h 33"/>
              <a:gd name="T80" fmla="*/ 8 w 13"/>
              <a:gd name="T81" fmla="*/ 28 h 33"/>
              <a:gd name="T82" fmla="*/ 8 w 13"/>
              <a:gd name="T83" fmla="*/ 27 h 33"/>
              <a:gd name="T84" fmla="*/ 8 w 13"/>
              <a:gd name="T85" fmla="*/ 19 h 33"/>
              <a:gd name="T86" fmla="*/ 8 w 13"/>
              <a:gd name="T87" fmla="*/ 19 h 33"/>
              <a:gd name="T88" fmla="*/ 8 w 13"/>
              <a:gd name="T89" fmla="*/ 17 h 33"/>
              <a:gd name="T90" fmla="*/ 8 w 13"/>
              <a:gd name="T91" fmla="*/ 17 h 33"/>
              <a:gd name="T92" fmla="*/ 6 w 13"/>
              <a:gd name="T93" fmla="*/ 17 h 33"/>
              <a:gd name="T94" fmla="*/ 6 w 13"/>
              <a:gd name="T95" fmla="*/ 17 h 33"/>
              <a:gd name="T96" fmla="*/ 5 w 13"/>
              <a:gd name="T97" fmla="*/ 17 h 33"/>
              <a:gd name="T98" fmla="*/ 5 w 13"/>
              <a:gd name="T99" fmla="*/ 17 h 33"/>
              <a:gd name="T100" fmla="*/ 5 w 13"/>
              <a:gd name="T101" fmla="*/ 17 h 33"/>
              <a:gd name="T102" fmla="*/ 5 w 13"/>
              <a:gd name="T103" fmla="*/ 17 h 33"/>
              <a:gd name="T104" fmla="*/ 5 w 13"/>
              <a:gd name="T105" fmla="*/ 18 h 33"/>
              <a:gd name="T106" fmla="*/ 5 w 13"/>
              <a:gd name="T107" fmla="*/ 18 h 33"/>
              <a:gd name="T108" fmla="*/ 3 w 13"/>
              <a:gd name="T109" fmla="*/ 18 h 33"/>
              <a:gd name="T110" fmla="*/ 0 w 13"/>
              <a:gd name="T111" fmla="*/ 18 h 33"/>
              <a:gd name="T112" fmla="*/ 0 w 13"/>
              <a:gd name="T113" fmla="*/ 0 h 33"/>
              <a:gd name="T114" fmla="*/ 13 w 13"/>
              <a:gd name="T1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" h="33">
                <a:moveTo>
                  <a:pt x="13" y="0"/>
                </a:moveTo>
                <a:lnTo>
                  <a:pt x="13" y="5"/>
                </a:lnTo>
                <a:lnTo>
                  <a:pt x="3" y="5"/>
                </a:lnTo>
                <a:lnTo>
                  <a:pt x="3" y="14"/>
                </a:lnTo>
                <a:lnTo>
                  <a:pt x="3" y="14"/>
                </a:lnTo>
                <a:lnTo>
                  <a:pt x="6" y="13"/>
                </a:lnTo>
                <a:lnTo>
                  <a:pt x="6" y="13"/>
                </a:lnTo>
                <a:lnTo>
                  <a:pt x="7" y="13"/>
                </a:lnTo>
                <a:lnTo>
                  <a:pt x="7" y="13"/>
                </a:lnTo>
                <a:lnTo>
                  <a:pt x="10" y="13"/>
                </a:lnTo>
                <a:lnTo>
                  <a:pt x="12" y="14"/>
                </a:lnTo>
                <a:lnTo>
                  <a:pt x="12" y="14"/>
                </a:lnTo>
                <a:lnTo>
                  <a:pt x="12" y="15"/>
                </a:lnTo>
                <a:lnTo>
                  <a:pt x="13" y="18"/>
                </a:lnTo>
                <a:lnTo>
                  <a:pt x="13" y="27"/>
                </a:lnTo>
                <a:lnTo>
                  <a:pt x="13" y="27"/>
                </a:lnTo>
                <a:lnTo>
                  <a:pt x="12" y="29"/>
                </a:lnTo>
                <a:lnTo>
                  <a:pt x="12" y="29"/>
                </a:lnTo>
                <a:lnTo>
                  <a:pt x="11" y="32"/>
                </a:lnTo>
                <a:lnTo>
                  <a:pt x="11" y="32"/>
                </a:lnTo>
                <a:lnTo>
                  <a:pt x="8" y="33"/>
                </a:lnTo>
                <a:lnTo>
                  <a:pt x="8" y="33"/>
                </a:lnTo>
                <a:lnTo>
                  <a:pt x="6" y="33"/>
                </a:lnTo>
                <a:lnTo>
                  <a:pt x="6" y="33"/>
                </a:lnTo>
                <a:lnTo>
                  <a:pt x="3" y="33"/>
                </a:lnTo>
                <a:lnTo>
                  <a:pt x="3" y="33"/>
                </a:lnTo>
                <a:lnTo>
                  <a:pt x="1" y="32"/>
                </a:lnTo>
                <a:lnTo>
                  <a:pt x="1" y="32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3" y="25"/>
                </a:lnTo>
                <a:lnTo>
                  <a:pt x="3" y="27"/>
                </a:lnTo>
                <a:lnTo>
                  <a:pt x="3" y="27"/>
                </a:lnTo>
                <a:lnTo>
                  <a:pt x="5" y="28"/>
                </a:lnTo>
                <a:lnTo>
                  <a:pt x="5" y="28"/>
                </a:lnTo>
                <a:lnTo>
                  <a:pt x="6" y="29"/>
                </a:lnTo>
                <a:lnTo>
                  <a:pt x="6" y="29"/>
                </a:lnTo>
                <a:lnTo>
                  <a:pt x="8" y="28"/>
                </a:lnTo>
                <a:lnTo>
                  <a:pt x="8" y="28"/>
                </a:lnTo>
                <a:lnTo>
                  <a:pt x="8" y="27"/>
                </a:lnTo>
                <a:lnTo>
                  <a:pt x="8" y="19"/>
                </a:lnTo>
                <a:lnTo>
                  <a:pt x="8" y="19"/>
                </a:lnTo>
                <a:lnTo>
                  <a:pt x="8" y="17"/>
                </a:lnTo>
                <a:lnTo>
                  <a:pt x="8" y="17"/>
                </a:lnTo>
                <a:lnTo>
                  <a:pt x="6" y="17"/>
                </a:lnTo>
                <a:lnTo>
                  <a:pt x="6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8"/>
                </a:lnTo>
                <a:lnTo>
                  <a:pt x="5" y="18"/>
                </a:lnTo>
                <a:lnTo>
                  <a:pt x="3" y="18"/>
                </a:lnTo>
                <a:lnTo>
                  <a:pt x="0" y="18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76" name="Freeform 1603">
            <a:extLst>
              <a:ext uri="{FF2B5EF4-FFF2-40B4-BE49-F238E27FC236}">
                <a16:creationId xmlns:a16="http://schemas.microsoft.com/office/drawing/2014/main" id="{AB582C58-5C2E-4F06-93F9-760203A679FA}"/>
              </a:ext>
            </a:extLst>
          </p:cNvPr>
          <p:cNvSpPr>
            <a:spLocks/>
          </p:cNvSpPr>
          <p:nvPr/>
        </p:nvSpPr>
        <p:spPr bwMode="auto">
          <a:xfrm>
            <a:off x="1139268" y="3838759"/>
            <a:ext cx="7938" cy="14288"/>
          </a:xfrm>
          <a:custGeom>
            <a:avLst/>
            <a:gdLst>
              <a:gd name="T0" fmla="*/ 0 w 5"/>
              <a:gd name="T1" fmla="*/ 9 h 9"/>
              <a:gd name="T2" fmla="*/ 0 w 5"/>
              <a:gd name="T3" fmla="*/ 0 h 9"/>
              <a:gd name="T4" fmla="*/ 5 w 5"/>
              <a:gd name="T5" fmla="*/ 0 h 9"/>
              <a:gd name="T6" fmla="*/ 5 w 5"/>
              <a:gd name="T7" fmla="*/ 5 h 9"/>
              <a:gd name="T8" fmla="*/ 0 w 5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9">
                <a:moveTo>
                  <a:pt x="0" y="9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77" name="Freeform 1604">
            <a:extLst>
              <a:ext uri="{FF2B5EF4-FFF2-40B4-BE49-F238E27FC236}">
                <a16:creationId xmlns:a16="http://schemas.microsoft.com/office/drawing/2014/main" id="{EEEDFE66-4CB0-4964-BA32-E8A6E9AB8B5A}"/>
              </a:ext>
            </a:extLst>
          </p:cNvPr>
          <p:cNvSpPr>
            <a:spLocks/>
          </p:cNvSpPr>
          <p:nvPr/>
        </p:nvSpPr>
        <p:spPr bwMode="auto">
          <a:xfrm>
            <a:off x="1150381" y="3794309"/>
            <a:ext cx="26988" cy="52388"/>
          </a:xfrm>
          <a:custGeom>
            <a:avLst/>
            <a:gdLst>
              <a:gd name="T0" fmla="*/ 9 w 17"/>
              <a:gd name="T1" fmla="*/ 33 h 33"/>
              <a:gd name="T2" fmla="*/ 9 w 17"/>
              <a:gd name="T3" fmla="*/ 28 h 33"/>
              <a:gd name="T4" fmla="*/ 0 w 17"/>
              <a:gd name="T5" fmla="*/ 28 h 33"/>
              <a:gd name="T6" fmla="*/ 0 w 17"/>
              <a:gd name="T7" fmla="*/ 24 h 33"/>
              <a:gd name="T8" fmla="*/ 7 w 17"/>
              <a:gd name="T9" fmla="*/ 0 h 33"/>
              <a:gd name="T10" fmla="*/ 12 w 17"/>
              <a:gd name="T11" fmla="*/ 0 h 33"/>
              <a:gd name="T12" fmla="*/ 5 w 17"/>
              <a:gd name="T13" fmla="*/ 24 h 33"/>
              <a:gd name="T14" fmla="*/ 9 w 17"/>
              <a:gd name="T15" fmla="*/ 24 h 33"/>
              <a:gd name="T16" fmla="*/ 9 w 17"/>
              <a:gd name="T17" fmla="*/ 14 h 33"/>
              <a:gd name="T18" fmla="*/ 14 w 17"/>
              <a:gd name="T19" fmla="*/ 14 h 33"/>
              <a:gd name="T20" fmla="*/ 14 w 17"/>
              <a:gd name="T21" fmla="*/ 24 h 33"/>
              <a:gd name="T22" fmla="*/ 17 w 17"/>
              <a:gd name="T23" fmla="*/ 24 h 33"/>
              <a:gd name="T24" fmla="*/ 17 w 17"/>
              <a:gd name="T25" fmla="*/ 28 h 33"/>
              <a:gd name="T26" fmla="*/ 14 w 17"/>
              <a:gd name="T27" fmla="*/ 28 h 33"/>
              <a:gd name="T28" fmla="*/ 14 w 17"/>
              <a:gd name="T29" fmla="*/ 33 h 33"/>
              <a:gd name="T30" fmla="*/ 9 w 17"/>
              <a:gd name="T31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7" h="33">
                <a:moveTo>
                  <a:pt x="9" y="33"/>
                </a:moveTo>
                <a:lnTo>
                  <a:pt x="9" y="28"/>
                </a:lnTo>
                <a:lnTo>
                  <a:pt x="0" y="28"/>
                </a:lnTo>
                <a:lnTo>
                  <a:pt x="0" y="24"/>
                </a:lnTo>
                <a:lnTo>
                  <a:pt x="7" y="0"/>
                </a:lnTo>
                <a:lnTo>
                  <a:pt x="12" y="0"/>
                </a:lnTo>
                <a:lnTo>
                  <a:pt x="5" y="24"/>
                </a:lnTo>
                <a:lnTo>
                  <a:pt x="9" y="24"/>
                </a:lnTo>
                <a:lnTo>
                  <a:pt x="9" y="14"/>
                </a:lnTo>
                <a:lnTo>
                  <a:pt x="14" y="14"/>
                </a:lnTo>
                <a:lnTo>
                  <a:pt x="14" y="24"/>
                </a:lnTo>
                <a:lnTo>
                  <a:pt x="17" y="24"/>
                </a:lnTo>
                <a:lnTo>
                  <a:pt x="17" y="28"/>
                </a:lnTo>
                <a:lnTo>
                  <a:pt x="14" y="28"/>
                </a:lnTo>
                <a:lnTo>
                  <a:pt x="14" y="33"/>
                </a:lnTo>
                <a:lnTo>
                  <a:pt x="9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78" name="Freeform 1605">
            <a:extLst>
              <a:ext uri="{FF2B5EF4-FFF2-40B4-BE49-F238E27FC236}">
                <a16:creationId xmlns:a16="http://schemas.microsoft.com/office/drawing/2014/main" id="{57BC88AB-DC41-4406-8BB5-C00BE6787E76}"/>
              </a:ext>
            </a:extLst>
          </p:cNvPr>
          <p:cNvSpPr>
            <a:spLocks noEditPoints="1"/>
          </p:cNvSpPr>
          <p:nvPr/>
        </p:nvSpPr>
        <p:spPr bwMode="auto">
          <a:xfrm>
            <a:off x="1178956" y="3794309"/>
            <a:ext cx="22225" cy="52388"/>
          </a:xfrm>
          <a:custGeom>
            <a:avLst/>
            <a:gdLst>
              <a:gd name="T0" fmla="*/ 8 w 14"/>
              <a:gd name="T1" fmla="*/ 14 h 33"/>
              <a:gd name="T2" fmla="*/ 8 w 14"/>
              <a:gd name="T3" fmla="*/ 14 h 33"/>
              <a:gd name="T4" fmla="*/ 8 w 14"/>
              <a:gd name="T5" fmla="*/ 14 h 33"/>
              <a:gd name="T6" fmla="*/ 9 w 14"/>
              <a:gd name="T7" fmla="*/ 14 h 33"/>
              <a:gd name="T8" fmla="*/ 11 w 14"/>
              <a:gd name="T9" fmla="*/ 14 h 33"/>
              <a:gd name="T10" fmla="*/ 13 w 14"/>
              <a:gd name="T11" fmla="*/ 17 h 33"/>
              <a:gd name="T12" fmla="*/ 14 w 14"/>
              <a:gd name="T13" fmla="*/ 17 h 33"/>
              <a:gd name="T14" fmla="*/ 14 w 14"/>
              <a:gd name="T15" fmla="*/ 18 h 33"/>
              <a:gd name="T16" fmla="*/ 14 w 14"/>
              <a:gd name="T17" fmla="*/ 20 h 33"/>
              <a:gd name="T18" fmla="*/ 14 w 14"/>
              <a:gd name="T19" fmla="*/ 24 h 33"/>
              <a:gd name="T20" fmla="*/ 14 w 14"/>
              <a:gd name="T21" fmla="*/ 27 h 33"/>
              <a:gd name="T22" fmla="*/ 14 w 14"/>
              <a:gd name="T23" fmla="*/ 28 h 33"/>
              <a:gd name="T24" fmla="*/ 14 w 14"/>
              <a:gd name="T25" fmla="*/ 29 h 33"/>
              <a:gd name="T26" fmla="*/ 13 w 14"/>
              <a:gd name="T27" fmla="*/ 30 h 33"/>
              <a:gd name="T28" fmla="*/ 10 w 14"/>
              <a:gd name="T29" fmla="*/ 33 h 33"/>
              <a:gd name="T30" fmla="*/ 8 w 14"/>
              <a:gd name="T31" fmla="*/ 33 h 33"/>
              <a:gd name="T32" fmla="*/ 4 w 14"/>
              <a:gd name="T33" fmla="*/ 33 h 33"/>
              <a:gd name="T34" fmla="*/ 1 w 14"/>
              <a:gd name="T35" fmla="*/ 30 h 33"/>
              <a:gd name="T36" fmla="*/ 1 w 14"/>
              <a:gd name="T37" fmla="*/ 29 h 33"/>
              <a:gd name="T38" fmla="*/ 0 w 14"/>
              <a:gd name="T39" fmla="*/ 28 h 33"/>
              <a:gd name="T40" fmla="*/ 0 w 14"/>
              <a:gd name="T41" fmla="*/ 27 h 33"/>
              <a:gd name="T42" fmla="*/ 0 w 14"/>
              <a:gd name="T43" fmla="*/ 24 h 33"/>
              <a:gd name="T44" fmla="*/ 0 w 14"/>
              <a:gd name="T45" fmla="*/ 22 h 33"/>
              <a:gd name="T46" fmla="*/ 0 w 14"/>
              <a:gd name="T47" fmla="*/ 19 h 33"/>
              <a:gd name="T48" fmla="*/ 1 w 14"/>
              <a:gd name="T49" fmla="*/ 18 h 33"/>
              <a:gd name="T50" fmla="*/ 8 w 14"/>
              <a:gd name="T51" fmla="*/ 0 h 33"/>
              <a:gd name="T52" fmla="*/ 9 w 14"/>
              <a:gd name="T53" fmla="*/ 20 h 33"/>
              <a:gd name="T54" fmla="*/ 9 w 14"/>
              <a:gd name="T55" fmla="*/ 19 h 33"/>
              <a:gd name="T56" fmla="*/ 8 w 14"/>
              <a:gd name="T57" fmla="*/ 18 h 33"/>
              <a:gd name="T58" fmla="*/ 5 w 14"/>
              <a:gd name="T59" fmla="*/ 19 h 33"/>
              <a:gd name="T60" fmla="*/ 5 w 14"/>
              <a:gd name="T61" fmla="*/ 20 h 33"/>
              <a:gd name="T62" fmla="*/ 5 w 14"/>
              <a:gd name="T63" fmla="*/ 27 h 33"/>
              <a:gd name="T64" fmla="*/ 5 w 14"/>
              <a:gd name="T65" fmla="*/ 28 h 33"/>
              <a:gd name="T66" fmla="*/ 8 w 14"/>
              <a:gd name="T67" fmla="*/ 29 h 33"/>
              <a:gd name="T68" fmla="*/ 9 w 14"/>
              <a:gd name="T69" fmla="*/ 28 h 33"/>
              <a:gd name="T70" fmla="*/ 9 w 14"/>
              <a:gd name="T71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13" y="0"/>
                </a:moveTo>
                <a:lnTo>
                  <a:pt x="8" y="14"/>
                </a:lnTo>
                <a:lnTo>
                  <a:pt x="8" y="14"/>
                </a:lnTo>
                <a:lnTo>
                  <a:pt x="8" y="14"/>
                </a:lnTo>
                <a:lnTo>
                  <a:pt x="8" y="14"/>
                </a:lnTo>
                <a:lnTo>
                  <a:pt x="8" y="14"/>
                </a:lnTo>
                <a:lnTo>
                  <a:pt x="9" y="14"/>
                </a:lnTo>
                <a:lnTo>
                  <a:pt x="9" y="14"/>
                </a:lnTo>
                <a:lnTo>
                  <a:pt x="11" y="14"/>
                </a:lnTo>
                <a:lnTo>
                  <a:pt x="11" y="14"/>
                </a:lnTo>
                <a:lnTo>
                  <a:pt x="13" y="17"/>
                </a:lnTo>
                <a:lnTo>
                  <a:pt x="13" y="17"/>
                </a:lnTo>
                <a:lnTo>
                  <a:pt x="14" y="17"/>
                </a:lnTo>
                <a:lnTo>
                  <a:pt x="14" y="17"/>
                </a:lnTo>
                <a:lnTo>
                  <a:pt x="14" y="18"/>
                </a:lnTo>
                <a:lnTo>
                  <a:pt x="14" y="18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3" y="30"/>
                </a:lnTo>
                <a:lnTo>
                  <a:pt x="13" y="30"/>
                </a:lnTo>
                <a:lnTo>
                  <a:pt x="10" y="33"/>
                </a:lnTo>
                <a:lnTo>
                  <a:pt x="10" y="33"/>
                </a:lnTo>
                <a:lnTo>
                  <a:pt x="8" y="33"/>
                </a:lnTo>
                <a:lnTo>
                  <a:pt x="8" y="33"/>
                </a:lnTo>
                <a:lnTo>
                  <a:pt x="4" y="33"/>
                </a:lnTo>
                <a:lnTo>
                  <a:pt x="4" y="33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1" y="29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19"/>
                </a:lnTo>
                <a:lnTo>
                  <a:pt x="1" y="18"/>
                </a:lnTo>
                <a:lnTo>
                  <a:pt x="1" y="18"/>
                </a:lnTo>
                <a:lnTo>
                  <a:pt x="1" y="17"/>
                </a:lnTo>
                <a:lnTo>
                  <a:pt x="8" y="0"/>
                </a:lnTo>
                <a:lnTo>
                  <a:pt x="13" y="0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9" y="19"/>
                </a:lnTo>
                <a:lnTo>
                  <a:pt x="9" y="19"/>
                </a:lnTo>
                <a:lnTo>
                  <a:pt x="8" y="18"/>
                </a:lnTo>
                <a:lnTo>
                  <a:pt x="8" y="18"/>
                </a:lnTo>
                <a:lnTo>
                  <a:pt x="5" y="19"/>
                </a:lnTo>
                <a:lnTo>
                  <a:pt x="5" y="19"/>
                </a:lnTo>
                <a:lnTo>
                  <a:pt x="5" y="20"/>
                </a:lnTo>
                <a:lnTo>
                  <a:pt x="5" y="27"/>
                </a:lnTo>
                <a:lnTo>
                  <a:pt x="5" y="27"/>
                </a:lnTo>
                <a:lnTo>
                  <a:pt x="5" y="28"/>
                </a:lnTo>
                <a:lnTo>
                  <a:pt x="5" y="28"/>
                </a:lnTo>
                <a:lnTo>
                  <a:pt x="8" y="29"/>
                </a:lnTo>
                <a:lnTo>
                  <a:pt x="8" y="29"/>
                </a:lnTo>
                <a:lnTo>
                  <a:pt x="9" y="28"/>
                </a:lnTo>
                <a:lnTo>
                  <a:pt x="9" y="28"/>
                </a:lnTo>
                <a:lnTo>
                  <a:pt x="9" y="27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79" name="Freeform 1606">
            <a:extLst>
              <a:ext uri="{FF2B5EF4-FFF2-40B4-BE49-F238E27FC236}">
                <a16:creationId xmlns:a16="http://schemas.microsoft.com/office/drawing/2014/main" id="{C2A5E68B-4AE0-44F3-A2E7-418D3BA8C44E}"/>
              </a:ext>
            </a:extLst>
          </p:cNvPr>
          <p:cNvSpPr>
            <a:spLocks/>
          </p:cNvSpPr>
          <p:nvPr/>
        </p:nvSpPr>
        <p:spPr bwMode="auto">
          <a:xfrm>
            <a:off x="1207531" y="3794309"/>
            <a:ext cx="20638" cy="52388"/>
          </a:xfrm>
          <a:custGeom>
            <a:avLst/>
            <a:gdLst>
              <a:gd name="T0" fmla="*/ 0 w 13"/>
              <a:gd name="T1" fmla="*/ 33 h 33"/>
              <a:gd name="T2" fmla="*/ 8 w 13"/>
              <a:gd name="T3" fmla="*/ 5 h 33"/>
              <a:gd name="T4" fmla="*/ 3 w 13"/>
              <a:gd name="T5" fmla="*/ 5 h 33"/>
              <a:gd name="T6" fmla="*/ 3 w 13"/>
              <a:gd name="T7" fmla="*/ 9 h 33"/>
              <a:gd name="T8" fmla="*/ 0 w 13"/>
              <a:gd name="T9" fmla="*/ 9 h 33"/>
              <a:gd name="T10" fmla="*/ 0 w 13"/>
              <a:gd name="T11" fmla="*/ 0 h 33"/>
              <a:gd name="T12" fmla="*/ 13 w 13"/>
              <a:gd name="T13" fmla="*/ 0 h 33"/>
              <a:gd name="T14" fmla="*/ 13 w 13"/>
              <a:gd name="T15" fmla="*/ 5 h 33"/>
              <a:gd name="T16" fmla="*/ 5 w 13"/>
              <a:gd name="T17" fmla="*/ 33 h 33"/>
              <a:gd name="T18" fmla="*/ 0 w 13"/>
              <a:gd name="T1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33">
                <a:moveTo>
                  <a:pt x="0" y="33"/>
                </a:moveTo>
                <a:lnTo>
                  <a:pt x="8" y="5"/>
                </a:lnTo>
                <a:lnTo>
                  <a:pt x="3" y="5"/>
                </a:lnTo>
                <a:lnTo>
                  <a:pt x="3" y="9"/>
                </a:lnTo>
                <a:lnTo>
                  <a:pt x="0" y="9"/>
                </a:lnTo>
                <a:lnTo>
                  <a:pt x="0" y="0"/>
                </a:lnTo>
                <a:lnTo>
                  <a:pt x="13" y="0"/>
                </a:lnTo>
                <a:lnTo>
                  <a:pt x="13" y="5"/>
                </a:lnTo>
                <a:lnTo>
                  <a:pt x="5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80" name="Freeform 1607">
            <a:extLst>
              <a:ext uri="{FF2B5EF4-FFF2-40B4-BE49-F238E27FC236}">
                <a16:creationId xmlns:a16="http://schemas.microsoft.com/office/drawing/2014/main" id="{3763811C-FA0E-43BE-973C-C0EDFB655738}"/>
              </a:ext>
            </a:extLst>
          </p:cNvPr>
          <p:cNvSpPr>
            <a:spLocks noEditPoints="1"/>
          </p:cNvSpPr>
          <p:nvPr/>
        </p:nvSpPr>
        <p:spPr bwMode="auto">
          <a:xfrm>
            <a:off x="1232931" y="3794309"/>
            <a:ext cx="22225" cy="52388"/>
          </a:xfrm>
          <a:custGeom>
            <a:avLst/>
            <a:gdLst>
              <a:gd name="T0" fmla="*/ 0 w 14"/>
              <a:gd name="T1" fmla="*/ 9 h 33"/>
              <a:gd name="T2" fmla="*/ 0 w 14"/>
              <a:gd name="T3" fmla="*/ 7 h 33"/>
              <a:gd name="T4" fmla="*/ 0 w 14"/>
              <a:gd name="T5" fmla="*/ 5 h 33"/>
              <a:gd name="T6" fmla="*/ 1 w 14"/>
              <a:gd name="T7" fmla="*/ 4 h 33"/>
              <a:gd name="T8" fmla="*/ 1 w 14"/>
              <a:gd name="T9" fmla="*/ 3 h 33"/>
              <a:gd name="T10" fmla="*/ 4 w 14"/>
              <a:gd name="T11" fmla="*/ 2 h 33"/>
              <a:gd name="T12" fmla="*/ 6 w 14"/>
              <a:gd name="T13" fmla="*/ 0 h 33"/>
              <a:gd name="T14" fmla="*/ 10 w 14"/>
              <a:gd name="T15" fmla="*/ 2 h 33"/>
              <a:gd name="T16" fmla="*/ 12 w 14"/>
              <a:gd name="T17" fmla="*/ 3 h 33"/>
              <a:gd name="T18" fmla="*/ 12 w 14"/>
              <a:gd name="T19" fmla="*/ 4 h 33"/>
              <a:gd name="T20" fmla="*/ 14 w 14"/>
              <a:gd name="T21" fmla="*/ 5 h 33"/>
              <a:gd name="T22" fmla="*/ 14 w 14"/>
              <a:gd name="T23" fmla="*/ 7 h 33"/>
              <a:gd name="T24" fmla="*/ 14 w 14"/>
              <a:gd name="T25" fmla="*/ 9 h 33"/>
              <a:gd name="T26" fmla="*/ 14 w 14"/>
              <a:gd name="T27" fmla="*/ 12 h 33"/>
              <a:gd name="T28" fmla="*/ 14 w 14"/>
              <a:gd name="T29" fmla="*/ 13 h 33"/>
              <a:gd name="T30" fmla="*/ 12 w 14"/>
              <a:gd name="T31" fmla="*/ 15 h 33"/>
              <a:gd name="T32" fmla="*/ 11 w 14"/>
              <a:gd name="T33" fmla="*/ 17 h 33"/>
              <a:gd name="T34" fmla="*/ 12 w 14"/>
              <a:gd name="T35" fmla="*/ 18 h 33"/>
              <a:gd name="T36" fmla="*/ 14 w 14"/>
              <a:gd name="T37" fmla="*/ 19 h 33"/>
              <a:gd name="T38" fmla="*/ 14 w 14"/>
              <a:gd name="T39" fmla="*/ 20 h 33"/>
              <a:gd name="T40" fmla="*/ 14 w 14"/>
              <a:gd name="T41" fmla="*/ 24 h 33"/>
              <a:gd name="T42" fmla="*/ 14 w 14"/>
              <a:gd name="T43" fmla="*/ 27 h 33"/>
              <a:gd name="T44" fmla="*/ 14 w 14"/>
              <a:gd name="T45" fmla="*/ 28 h 33"/>
              <a:gd name="T46" fmla="*/ 12 w 14"/>
              <a:gd name="T47" fmla="*/ 29 h 33"/>
              <a:gd name="T48" fmla="*/ 12 w 14"/>
              <a:gd name="T49" fmla="*/ 30 h 33"/>
              <a:gd name="T50" fmla="*/ 10 w 14"/>
              <a:gd name="T51" fmla="*/ 33 h 33"/>
              <a:gd name="T52" fmla="*/ 6 w 14"/>
              <a:gd name="T53" fmla="*/ 33 h 33"/>
              <a:gd name="T54" fmla="*/ 4 w 14"/>
              <a:gd name="T55" fmla="*/ 33 h 33"/>
              <a:gd name="T56" fmla="*/ 1 w 14"/>
              <a:gd name="T57" fmla="*/ 30 h 33"/>
              <a:gd name="T58" fmla="*/ 1 w 14"/>
              <a:gd name="T59" fmla="*/ 29 h 33"/>
              <a:gd name="T60" fmla="*/ 0 w 14"/>
              <a:gd name="T61" fmla="*/ 28 h 33"/>
              <a:gd name="T62" fmla="*/ 0 w 14"/>
              <a:gd name="T63" fmla="*/ 27 h 33"/>
              <a:gd name="T64" fmla="*/ 0 w 14"/>
              <a:gd name="T65" fmla="*/ 24 h 33"/>
              <a:gd name="T66" fmla="*/ 0 w 14"/>
              <a:gd name="T67" fmla="*/ 20 h 33"/>
              <a:gd name="T68" fmla="*/ 0 w 14"/>
              <a:gd name="T69" fmla="*/ 19 h 33"/>
              <a:gd name="T70" fmla="*/ 1 w 14"/>
              <a:gd name="T71" fmla="*/ 18 h 33"/>
              <a:gd name="T72" fmla="*/ 2 w 14"/>
              <a:gd name="T73" fmla="*/ 17 h 33"/>
              <a:gd name="T74" fmla="*/ 1 w 14"/>
              <a:gd name="T75" fmla="*/ 15 h 33"/>
              <a:gd name="T76" fmla="*/ 0 w 14"/>
              <a:gd name="T77" fmla="*/ 13 h 33"/>
              <a:gd name="T78" fmla="*/ 0 w 14"/>
              <a:gd name="T79" fmla="*/ 12 h 33"/>
              <a:gd name="T80" fmla="*/ 0 w 14"/>
              <a:gd name="T81" fmla="*/ 9 h 33"/>
              <a:gd name="T82" fmla="*/ 9 w 14"/>
              <a:gd name="T83" fmla="*/ 8 h 33"/>
              <a:gd name="T84" fmla="*/ 9 w 14"/>
              <a:gd name="T85" fmla="*/ 5 h 33"/>
              <a:gd name="T86" fmla="*/ 6 w 14"/>
              <a:gd name="T87" fmla="*/ 5 h 33"/>
              <a:gd name="T88" fmla="*/ 5 w 14"/>
              <a:gd name="T89" fmla="*/ 5 h 33"/>
              <a:gd name="T90" fmla="*/ 5 w 14"/>
              <a:gd name="T91" fmla="*/ 12 h 33"/>
              <a:gd name="T92" fmla="*/ 5 w 14"/>
              <a:gd name="T93" fmla="*/ 14 h 33"/>
              <a:gd name="T94" fmla="*/ 6 w 14"/>
              <a:gd name="T95" fmla="*/ 14 h 33"/>
              <a:gd name="T96" fmla="*/ 9 w 14"/>
              <a:gd name="T97" fmla="*/ 14 h 33"/>
              <a:gd name="T98" fmla="*/ 9 w 14"/>
              <a:gd name="T99" fmla="*/ 12 h 33"/>
              <a:gd name="T100" fmla="*/ 9 w 14"/>
              <a:gd name="T101" fmla="*/ 20 h 33"/>
              <a:gd name="T102" fmla="*/ 9 w 14"/>
              <a:gd name="T103" fmla="*/ 18 h 33"/>
              <a:gd name="T104" fmla="*/ 6 w 14"/>
              <a:gd name="T105" fmla="*/ 18 h 33"/>
              <a:gd name="T106" fmla="*/ 5 w 14"/>
              <a:gd name="T107" fmla="*/ 18 h 33"/>
              <a:gd name="T108" fmla="*/ 5 w 14"/>
              <a:gd name="T109" fmla="*/ 20 h 33"/>
              <a:gd name="T110" fmla="*/ 5 w 14"/>
              <a:gd name="T111" fmla="*/ 27 h 33"/>
              <a:gd name="T112" fmla="*/ 5 w 14"/>
              <a:gd name="T113" fmla="*/ 28 h 33"/>
              <a:gd name="T114" fmla="*/ 6 w 14"/>
              <a:gd name="T115" fmla="*/ 29 h 33"/>
              <a:gd name="T116" fmla="*/ 9 w 14"/>
              <a:gd name="T117" fmla="*/ 28 h 33"/>
              <a:gd name="T118" fmla="*/ 9 w 14"/>
              <a:gd name="T119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9"/>
                </a:move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10" y="2"/>
                </a:lnTo>
                <a:lnTo>
                  <a:pt x="10" y="2"/>
                </a:lnTo>
                <a:lnTo>
                  <a:pt x="12" y="3"/>
                </a:lnTo>
                <a:lnTo>
                  <a:pt x="12" y="3"/>
                </a:lnTo>
                <a:lnTo>
                  <a:pt x="12" y="4"/>
                </a:lnTo>
                <a:lnTo>
                  <a:pt x="12" y="4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9"/>
                </a:lnTo>
                <a:lnTo>
                  <a:pt x="14" y="9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2" y="15"/>
                </a:lnTo>
                <a:lnTo>
                  <a:pt x="12" y="15"/>
                </a:lnTo>
                <a:lnTo>
                  <a:pt x="11" y="17"/>
                </a:lnTo>
                <a:lnTo>
                  <a:pt x="11" y="17"/>
                </a:lnTo>
                <a:lnTo>
                  <a:pt x="12" y="18"/>
                </a:lnTo>
                <a:lnTo>
                  <a:pt x="12" y="18"/>
                </a:lnTo>
                <a:lnTo>
                  <a:pt x="14" y="19"/>
                </a:lnTo>
                <a:lnTo>
                  <a:pt x="14" y="19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2" y="29"/>
                </a:lnTo>
                <a:lnTo>
                  <a:pt x="12" y="29"/>
                </a:lnTo>
                <a:lnTo>
                  <a:pt x="12" y="30"/>
                </a:lnTo>
                <a:lnTo>
                  <a:pt x="12" y="30"/>
                </a:lnTo>
                <a:lnTo>
                  <a:pt x="10" y="33"/>
                </a:lnTo>
                <a:lnTo>
                  <a:pt x="10" y="33"/>
                </a:lnTo>
                <a:lnTo>
                  <a:pt x="6" y="33"/>
                </a:lnTo>
                <a:lnTo>
                  <a:pt x="6" y="33"/>
                </a:lnTo>
                <a:lnTo>
                  <a:pt x="4" y="33"/>
                </a:lnTo>
                <a:lnTo>
                  <a:pt x="4" y="33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1" y="29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0" y="19"/>
                </a:lnTo>
                <a:lnTo>
                  <a:pt x="0" y="19"/>
                </a:lnTo>
                <a:lnTo>
                  <a:pt x="1" y="18"/>
                </a:lnTo>
                <a:lnTo>
                  <a:pt x="1" y="18"/>
                </a:lnTo>
                <a:lnTo>
                  <a:pt x="2" y="17"/>
                </a:lnTo>
                <a:lnTo>
                  <a:pt x="2" y="17"/>
                </a:lnTo>
                <a:lnTo>
                  <a:pt x="1" y="15"/>
                </a:lnTo>
                <a:lnTo>
                  <a:pt x="1" y="15"/>
                </a:lnTo>
                <a:lnTo>
                  <a:pt x="0" y="13"/>
                </a:lnTo>
                <a:lnTo>
                  <a:pt x="0" y="13"/>
                </a:lnTo>
                <a:lnTo>
                  <a:pt x="0" y="12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9" y="8"/>
                </a:moveTo>
                <a:lnTo>
                  <a:pt x="9" y="8"/>
                </a:lnTo>
                <a:lnTo>
                  <a:pt x="9" y="5"/>
                </a:lnTo>
                <a:lnTo>
                  <a:pt x="9" y="5"/>
                </a:lnTo>
                <a:lnTo>
                  <a:pt x="6" y="5"/>
                </a:lnTo>
                <a:lnTo>
                  <a:pt x="6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2"/>
                </a:lnTo>
                <a:lnTo>
                  <a:pt x="5" y="12"/>
                </a:lnTo>
                <a:lnTo>
                  <a:pt x="5" y="14"/>
                </a:lnTo>
                <a:lnTo>
                  <a:pt x="5" y="14"/>
                </a:lnTo>
                <a:lnTo>
                  <a:pt x="6" y="14"/>
                </a:lnTo>
                <a:lnTo>
                  <a:pt x="6" y="14"/>
                </a:lnTo>
                <a:lnTo>
                  <a:pt x="9" y="14"/>
                </a:lnTo>
                <a:lnTo>
                  <a:pt x="9" y="14"/>
                </a:lnTo>
                <a:lnTo>
                  <a:pt x="9" y="12"/>
                </a:lnTo>
                <a:lnTo>
                  <a:pt x="9" y="8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9" y="18"/>
                </a:lnTo>
                <a:lnTo>
                  <a:pt x="9" y="18"/>
                </a:lnTo>
                <a:lnTo>
                  <a:pt x="6" y="18"/>
                </a:lnTo>
                <a:lnTo>
                  <a:pt x="6" y="18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7"/>
                </a:lnTo>
                <a:lnTo>
                  <a:pt x="5" y="27"/>
                </a:lnTo>
                <a:lnTo>
                  <a:pt x="5" y="28"/>
                </a:lnTo>
                <a:lnTo>
                  <a:pt x="5" y="28"/>
                </a:lnTo>
                <a:lnTo>
                  <a:pt x="6" y="29"/>
                </a:lnTo>
                <a:lnTo>
                  <a:pt x="6" y="29"/>
                </a:lnTo>
                <a:lnTo>
                  <a:pt x="9" y="28"/>
                </a:lnTo>
                <a:lnTo>
                  <a:pt x="9" y="28"/>
                </a:lnTo>
                <a:lnTo>
                  <a:pt x="9" y="27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81" name="Freeform 1608">
            <a:extLst>
              <a:ext uri="{FF2B5EF4-FFF2-40B4-BE49-F238E27FC236}">
                <a16:creationId xmlns:a16="http://schemas.microsoft.com/office/drawing/2014/main" id="{8DF5B99E-DDC5-4937-89FA-A215E5B93CFA}"/>
              </a:ext>
            </a:extLst>
          </p:cNvPr>
          <p:cNvSpPr>
            <a:spLocks/>
          </p:cNvSpPr>
          <p:nvPr/>
        </p:nvSpPr>
        <p:spPr bwMode="auto">
          <a:xfrm>
            <a:off x="1086881" y="4307071"/>
            <a:ext cx="14288" cy="52388"/>
          </a:xfrm>
          <a:custGeom>
            <a:avLst/>
            <a:gdLst>
              <a:gd name="T0" fmla="*/ 5 w 9"/>
              <a:gd name="T1" fmla="*/ 33 h 33"/>
              <a:gd name="T2" fmla="*/ 5 w 9"/>
              <a:gd name="T3" fmla="*/ 5 h 33"/>
              <a:gd name="T4" fmla="*/ 0 w 9"/>
              <a:gd name="T5" fmla="*/ 9 h 33"/>
              <a:gd name="T6" fmla="*/ 0 w 9"/>
              <a:gd name="T7" fmla="*/ 4 h 33"/>
              <a:gd name="T8" fmla="*/ 5 w 9"/>
              <a:gd name="T9" fmla="*/ 0 h 33"/>
              <a:gd name="T10" fmla="*/ 9 w 9"/>
              <a:gd name="T11" fmla="*/ 0 h 33"/>
              <a:gd name="T12" fmla="*/ 9 w 9"/>
              <a:gd name="T13" fmla="*/ 33 h 33"/>
              <a:gd name="T14" fmla="*/ 5 w 9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3">
                <a:moveTo>
                  <a:pt x="5" y="33"/>
                </a:moveTo>
                <a:lnTo>
                  <a:pt x="5" y="5"/>
                </a:lnTo>
                <a:lnTo>
                  <a:pt x="0" y="9"/>
                </a:lnTo>
                <a:lnTo>
                  <a:pt x="0" y="4"/>
                </a:lnTo>
                <a:lnTo>
                  <a:pt x="5" y="0"/>
                </a:lnTo>
                <a:lnTo>
                  <a:pt x="9" y="0"/>
                </a:lnTo>
                <a:lnTo>
                  <a:pt x="9" y="33"/>
                </a:lnTo>
                <a:lnTo>
                  <a:pt x="5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82" name="Freeform 1609">
            <a:extLst>
              <a:ext uri="{FF2B5EF4-FFF2-40B4-BE49-F238E27FC236}">
                <a16:creationId xmlns:a16="http://schemas.microsoft.com/office/drawing/2014/main" id="{1780AABE-7D19-4C3A-80CE-676376122F19}"/>
              </a:ext>
            </a:extLst>
          </p:cNvPr>
          <p:cNvSpPr>
            <a:spLocks/>
          </p:cNvSpPr>
          <p:nvPr/>
        </p:nvSpPr>
        <p:spPr bwMode="auto">
          <a:xfrm>
            <a:off x="1113868" y="4307071"/>
            <a:ext cx="20638" cy="52388"/>
          </a:xfrm>
          <a:custGeom>
            <a:avLst/>
            <a:gdLst>
              <a:gd name="T0" fmla="*/ 5 w 13"/>
              <a:gd name="T1" fmla="*/ 14 h 33"/>
              <a:gd name="T2" fmla="*/ 7 w 13"/>
              <a:gd name="T3" fmla="*/ 12 h 33"/>
              <a:gd name="T4" fmla="*/ 8 w 13"/>
              <a:gd name="T5" fmla="*/ 6 h 33"/>
              <a:gd name="T6" fmla="*/ 8 w 13"/>
              <a:gd name="T7" fmla="*/ 5 h 33"/>
              <a:gd name="T8" fmla="*/ 6 w 13"/>
              <a:gd name="T9" fmla="*/ 4 h 33"/>
              <a:gd name="T10" fmla="*/ 5 w 13"/>
              <a:gd name="T11" fmla="*/ 5 h 33"/>
              <a:gd name="T12" fmla="*/ 3 w 13"/>
              <a:gd name="T13" fmla="*/ 6 h 33"/>
              <a:gd name="T14" fmla="*/ 0 w 13"/>
              <a:gd name="T15" fmla="*/ 9 h 33"/>
              <a:gd name="T16" fmla="*/ 0 w 13"/>
              <a:gd name="T17" fmla="*/ 6 h 33"/>
              <a:gd name="T18" fmla="*/ 0 w 13"/>
              <a:gd name="T19" fmla="*/ 4 h 33"/>
              <a:gd name="T20" fmla="*/ 1 w 13"/>
              <a:gd name="T21" fmla="*/ 1 h 33"/>
              <a:gd name="T22" fmla="*/ 3 w 13"/>
              <a:gd name="T23" fmla="*/ 0 h 33"/>
              <a:gd name="T24" fmla="*/ 6 w 13"/>
              <a:gd name="T25" fmla="*/ 0 h 33"/>
              <a:gd name="T26" fmla="*/ 10 w 13"/>
              <a:gd name="T27" fmla="*/ 0 h 33"/>
              <a:gd name="T28" fmla="*/ 11 w 13"/>
              <a:gd name="T29" fmla="*/ 2 h 33"/>
              <a:gd name="T30" fmla="*/ 12 w 13"/>
              <a:gd name="T31" fmla="*/ 2 h 33"/>
              <a:gd name="T32" fmla="*/ 12 w 13"/>
              <a:gd name="T33" fmla="*/ 5 h 33"/>
              <a:gd name="T34" fmla="*/ 13 w 13"/>
              <a:gd name="T35" fmla="*/ 9 h 33"/>
              <a:gd name="T36" fmla="*/ 13 w 13"/>
              <a:gd name="T37" fmla="*/ 11 h 33"/>
              <a:gd name="T38" fmla="*/ 12 w 13"/>
              <a:gd name="T39" fmla="*/ 14 h 33"/>
              <a:gd name="T40" fmla="*/ 12 w 13"/>
              <a:gd name="T41" fmla="*/ 15 h 33"/>
              <a:gd name="T42" fmla="*/ 10 w 13"/>
              <a:gd name="T43" fmla="*/ 15 h 33"/>
              <a:gd name="T44" fmla="*/ 12 w 13"/>
              <a:gd name="T45" fmla="*/ 16 h 33"/>
              <a:gd name="T46" fmla="*/ 12 w 13"/>
              <a:gd name="T47" fmla="*/ 19 h 33"/>
              <a:gd name="T48" fmla="*/ 13 w 13"/>
              <a:gd name="T49" fmla="*/ 20 h 33"/>
              <a:gd name="T50" fmla="*/ 13 w 13"/>
              <a:gd name="T51" fmla="*/ 23 h 33"/>
              <a:gd name="T52" fmla="*/ 13 w 13"/>
              <a:gd name="T53" fmla="*/ 25 h 33"/>
              <a:gd name="T54" fmla="*/ 12 w 13"/>
              <a:gd name="T55" fmla="*/ 28 h 33"/>
              <a:gd name="T56" fmla="*/ 12 w 13"/>
              <a:gd name="T57" fmla="*/ 29 h 33"/>
              <a:gd name="T58" fmla="*/ 12 w 13"/>
              <a:gd name="T59" fmla="*/ 30 h 33"/>
              <a:gd name="T60" fmla="*/ 10 w 13"/>
              <a:gd name="T61" fmla="*/ 31 h 33"/>
              <a:gd name="T62" fmla="*/ 6 w 13"/>
              <a:gd name="T63" fmla="*/ 33 h 33"/>
              <a:gd name="T64" fmla="*/ 3 w 13"/>
              <a:gd name="T65" fmla="*/ 33 h 33"/>
              <a:gd name="T66" fmla="*/ 2 w 13"/>
              <a:gd name="T67" fmla="*/ 31 h 33"/>
              <a:gd name="T68" fmla="*/ 0 w 13"/>
              <a:gd name="T69" fmla="*/ 29 h 33"/>
              <a:gd name="T70" fmla="*/ 0 w 13"/>
              <a:gd name="T71" fmla="*/ 23 h 33"/>
              <a:gd name="T72" fmla="*/ 3 w 13"/>
              <a:gd name="T73" fmla="*/ 25 h 33"/>
              <a:gd name="T74" fmla="*/ 5 w 13"/>
              <a:gd name="T75" fmla="*/ 28 h 33"/>
              <a:gd name="T76" fmla="*/ 6 w 13"/>
              <a:gd name="T77" fmla="*/ 28 h 33"/>
              <a:gd name="T78" fmla="*/ 8 w 13"/>
              <a:gd name="T79" fmla="*/ 28 h 33"/>
              <a:gd name="T80" fmla="*/ 8 w 13"/>
              <a:gd name="T81" fmla="*/ 25 h 33"/>
              <a:gd name="T82" fmla="*/ 8 w 13"/>
              <a:gd name="T83" fmla="*/ 20 h 33"/>
              <a:gd name="T84" fmla="*/ 7 w 13"/>
              <a:gd name="T85" fmla="*/ 19 h 33"/>
              <a:gd name="T86" fmla="*/ 7 w 13"/>
              <a:gd name="T87" fmla="*/ 17 h 33"/>
              <a:gd name="T88" fmla="*/ 5 w 13"/>
              <a:gd name="T89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3" h="33">
                <a:moveTo>
                  <a:pt x="5" y="14"/>
                </a:moveTo>
                <a:lnTo>
                  <a:pt x="5" y="14"/>
                </a:lnTo>
                <a:lnTo>
                  <a:pt x="7" y="12"/>
                </a:lnTo>
                <a:lnTo>
                  <a:pt x="7" y="12"/>
                </a:lnTo>
                <a:lnTo>
                  <a:pt x="8" y="11"/>
                </a:lnTo>
                <a:lnTo>
                  <a:pt x="8" y="6"/>
                </a:lnTo>
                <a:lnTo>
                  <a:pt x="8" y="6"/>
                </a:lnTo>
                <a:lnTo>
                  <a:pt x="8" y="5"/>
                </a:lnTo>
                <a:lnTo>
                  <a:pt x="8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3" y="6"/>
                </a:lnTo>
                <a:lnTo>
                  <a:pt x="3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1" y="1"/>
                </a:lnTo>
                <a:lnTo>
                  <a:pt x="1" y="1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1" y="2"/>
                </a:lnTo>
                <a:lnTo>
                  <a:pt x="11" y="2"/>
                </a:lnTo>
                <a:lnTo>
                  <a:pt x="12" y="2"/>
                </a:lnTo>
                <a:lnTo>
                  <a:pt x="12" y="2"/>
                </a:lnTo>
                <a:lnTo>
                  <a:pt x="12" y="5"/>
                </a:lnTo>
                <a:lnTo>
                  <a:pt x="12" y="5"/>
                </a:lnTo>
                <a:lnTo>
                  <a:pt x="13" y="9"/>
                </a:lnTo>
                <a:lnTo>
                  <a:pt x="13" y="9"/>
                </a:lnTo>
                <a:lnTo>
                  <a:pt x="13" y="11"/>
                </a:lnTo>
                <a:lnTo>
                  <a:pt x="13" y="11"/>
                </a:lnTo>
                <a:lnTo>
                  <a:pt x="12" y="14"/>
                </a:lnTo>
                <a:lnTo>
                  <a:pt x="12" y="14"/>
                </a:lnTo>
                <a:lnTo>
                  <a:pt x="12" y="15"/>
                </a:lnTo>
                <a:lnTo>
                  <a:pt x="12" y="15"/>
                </a:lnTo>
                <a:lnTo>
                  <a:pt x="10" y="15"/>
                </a:lnTo>
                <a:lnTo>
                  <a:pt x="10" y="15"/>
                </a:lnTo>
                <a:lnTo>
                  <a:pt x="12" y="16"/>
                </a:lnTo>
                <a:lnTo>
                  <a:pt x="12" y="16"/>
                </a:lnTo>
                <a:lnTo>
                  <a:pt x="12" y="19"/>
                </a:lnTo>
                <a:lnTo>
                  <a:pt x="12" y="19"/>
                </a:lnTo>
                <a:lnTo>
                  <a:pt x="13" y="20"/>
                </a:lnTo>
                <a:lnTo>
                  <a:pt x="13" y="20"/>
                </a:lnTo>
                <a:lnTo>
                  <a:pt x="13" y="23"/>
                </a:lnTo>
                <a:lnTo>
                  <a:pt x="13" y="23"/>
                </a:lnTo>
                <a:lnTo>
                  <a:pt x="13" y="25"/>
                </a:lnTo>
                <a:lnTo>
                  <a:pt x="13" y="25"/>
                </a:lnTo>
                <a:lnTo>
                  <a:pt x="12" y="28"/>
                </a:lnTo>
                <a:lnTo>
                  <a:pt x="12" y="28"/>
                </a:lnTo>
                <a:lnTo>
                  <a:pt x="12" y="29"/>
                </a:lnTo>
                <a:lnTo>
                  <a:pt x="12" y="29"/>
                </a:lnTo>
                <a:lnTo>
                  <a:pt x="12" y="30"/>
                </a:lnTo>
                <a:lnTo>
                  <a:pt x="12" y="30"/>
                </a:lnTo>
                <a:lnTo>
                  <a:pt x="10" y="31"/>
                </a:lnTo>
                <a:lnTo>
                  <a:pt x="10" y="31"/>
                </a:lnTo>
                <a:lnTo>
                  <a:pt x="6" y="33"/>
                </a:lnTo>
                <a:lnTo>
                  <a:pt x="6" y="33"/>
                </a:lnTo>
                <a:lnTo>
                  <a:pt x="3" y="33"/>
                </a:lnTo>
                <a:lnTo>
                  <a:pt x="3" y="33"/>
                </a:lnTo>
                <a:lnTo>
                  <a:pt x="2" y="31"/>
                </a:lnTo>
                <a:lnTo>
                  <a:pt x="2" y="31"/>
                </a:lnTo>
                <a:lnTo>
                  <a:pt x="0" y="29"/>
                </a:lnTo>
                <a:lnTo>
                  <a:pt x="0" y="29"/>
                </a:lnTo>
                <a:lnTo>
                  <a:pt x="0" y="25"/>
                </a:lnTo>
                <a:lnTo>
                  <a:pt x="0" y="23"/>
                </a:lnTo>
                <a:lnTo>
                  <a:pt x="3" y="23"/>
                </a:lnTo>
                <a:lnTo>
                  <a:pt x="3" y="25"/>
                </a:lnTo>
                <a:lnTo>
                  <a:pt x="3" y="25"/>
                </a:lnTo>
                <a:lnTo>
                  <a:pt x="5" y="28"/>
                </a:lnTo>
                <a:lnTo>
                  <a:pt x="5" y="28"/>
                </a:lnTo>
                <a:lnTo>
                  <a:pt x="6" y="28"/>
                </a:lnTo>
                <a:lnTo>
                  <a:pt x="6" y="28"/>
                </a:lnTo>
                <a:lnTo>
                  <a:pt x="8" y="28"/>
                </a:lnTo>
                <a:lnTo>
                  <a:pt x="8" y="28"/>
                </a:lnTo>
                <a:lnTo>
                  <a:pt x="8" y="25"/>
                </a:lnTo>
                <a:lnTo>
                  <a:pt x="8" y="20"/>
                </a:lnTo>
                <a:lnTo>
                  <a:pt x="8" y="20"/>
                </a:lnTo>
                <a:lnTo>
                  <a:pt x="7" y="19"/>
                </a:lnTo>
                <a:lnTo>
                  <a:pt x="7" y="19"/>
                </a:lnTo>
                <a:lnTo>
                  <a:pt x="7" y="17"/>
                </a:lnTo>
                <a:lnTo>
                  <a:pt x="7" y="17"/>
                </a:lnTo>
                <a:lnTo>
                  <a:pt x="5" y="17"/>
                </a:lnTo>
                <a:lnTo>
                  <a:pt x="5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83" name="Freeform 1610">
            <a:extLst>
              <a:ext uri="{FF2B5EF4-FFF2-40B4-BE49-F238E27FC236}">
                <a16:creationId xmlns:a16="http://schemas.microsoft.com/office/drawing/2014/main" id="{BEB2E26F-5F8F-4B85-BACE-816A37FA1CEA}"/>
              </a:ext>
            </a:extLst>
          </p:cNvPr>
          <p:cNvSpPr>
            <a:spLocks/>
          </p:cNvSpPr>
          <p:nvPr/>
        </p:nvSpPr>
        <p:spPr bwMode="auto">
          <a:xfrm>
            <a:off x="1139268" y="4307071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8 h 33"/>
              <a:gd name="T4" fmla="*/ 9 w 14"/>
              <a:gd name="T5" fmla="*/ 12 h 33"/>
              <a:gd name="T6" fmla="*/ 9 w 14"/>
              <a:gd name="T7" fmla="*/ 12 h 33"/>
              <a:gd name="T8" fmla="*/ 9 w 14"/>
              <a:gd name="T9" fmla="*/ 10 h 33"/>
              <a:gd name="T10" fmla="*/ 9 w 14"/>
              <a:gd name="T11" fmla="*/ 10 h 33"/>
              <a:gd name="T12" fmla="*/ 9 w 14"/>
              <a:gd name="T13" fmla="*/ 7 h 33"/>
              <a:gd name="T14" fmla="*/ 9 w 14"/>
              <a:gd name="T15" fmla="*/ 7 h 33"/>
              <a:gd name="T16" fmla="*/ 9 w 14"/>
              <a:gd name="T17" fmla="*/ 6 h 33"/>
              <a:gd name="T18" fmla="*/ 9 w 14"/>
              <a:gd name="T19" fmla="*/ 6 h 33"/>
              <a:gd name="T20" fmla="*/ 9 w 14"/>
              <a:gd name="T21" fmla="*/ 5 h 33"/>
              <a:gd name="T22" fmla="*/ 9 w 14"/>
              <a:gd name="T23" fmla="*/ 5 h 33"/>
              <a:gd name="T24" fmla="*/ 9 w 14"/>
              <a:gd name="T25" fmla="*/ 5 h 33"/>
              <a:gd name="T26" fmla="*/ 9 w 14"/>
              <a:gd name="T27" fmla="*/ 5 h 33"/>
              <a:gd name="T28" fmla="*/ 7 w 14"/>
              <a:gd name="T29" fmla="*/ 4 h 33"/>
              <a:gd name="T30" fmla="*/ 7 w 14"/>
              <a:gd name="T31" fmla="*/ 4 h 33"/>
              <a:gd name="T32" fmla="*/ 5 w 14"/>
              <a:gd name="T33" fmla="*/ 5 h 33"/>
              <a:gd name="T34" fmla="*/ 5 w 14"/>
              <a:gd name="T35" fmla="*/ 5 h 33"/>
              <a:gd name="T36" fmla="*/ 5 w 14"/>
              <a:gd name="T37" fmla="*/ 6 h 33"/>
              <a:gd name="T38" fmla="*/ 5 w 14"/>
              <a:gd name="T39" fmla="*/ 9 h 33"/>
              <a:gd name="T40" fmla="*/ 0 w 14"/>
              <a:gd name="T41" fmla="*/ 9 h 33"/>
              <a:gd name="T42" fmla="*/ 0 w 14"/>
              <a:gd name="T43" fmla="*/ 6 h 33"/>
              <a:gd name="T44" fmla="*/ 0 w 14"/>
              <a:gd name="T45" fmla="*/ 6 h 33"/>
              <a:gd name="T46" fmla="*/ 1 w 14"/>
              <a:gd name="T47" fmla="*/ 4 h 33"/>
              <a:gd name="T48" fmla="*/ 1 w 14"/>
              <a:gd name="T49" fmla="*/ 4 h 33"/>
              <a:gd name="T50" fmla="*/ 2 w 14"/>
              <a:gd name="T51" fmla="*/ 1 h 33"/>
              <a:gd name="T52" fmla="*/ 2 w 14"/>
              <a:gd name="T53" fmla="*/ 1 h 33"/>
              <a:gd name="T54" fmla="*/ 4 w 14"/>
              <a:gd name="T55" fmla="*/ 0 h 33"/>
              <a:gd name="T56" fmla="*/ 4 w 14"/>
              <a:gd name="T57" fmla="*/ 0 h 33"/>
              <a:gd name="T58" fmla="*/ 7 w 14"/>
              <a:gd name="T59" fmla="*/ 0 h 33"/>
              <a:gd name="T60" fmla="*/ 7 w 14"/>
              <a:gd name="T61" fmla="*/ 0 h 33"/>
              <a:gd name="T62" fmla="*/ 10 w 14"/>
              <a:gd name="T63" fmla="*/ 0 h 33"/>
              <a:gd name="T64" fmla="*/ 10 w 14"/>
              <a:gd name="T65" fmla="*/ 0 h 33"/>
              <a:gd name="T66" fmla="*/ 12 w 14"/>
              <a:gd name="T67" fmla="*/ 2 h 33"/>
              <a:gd name="T68" fmla="*/ 12 w 14"/>
              <a:gd name="T69" fmla="*/ 2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7 h 33"/>
              <a:gd name="T76" fmla="*/ 14 w 14"/>
              <a:gd name="T77" fmla="*/ 7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1 h 33"/>
              <a:gd name="T84" fmla="*/ 14 w 14"/>
              <a:gd name="T85" fmla="*/ 11 h 33"/>
              <a:gd name="T86" fmla="*/ 14 w 14"/>
              <a:gd name="T87" fmla="*/ 12 h 33"/>
              <a:gd name="T88" fmla="*/ 14 w 14"/>
              <a:gd name="T89" fmla="*/ 12 h 33"/>
              <a:gd name="T90" fmla="*/ 12 w 14"/>
              <a:gd name="T91" fmla="*/ 15 h 33"/>
              <a:gd name="T92" fmla="*/ 5 w 14"/>
              <a:gd name="T93" fmla="*/ 28 h 33"/>
              <a:gd name="T94" fmla="*/ 14 w 14"/>
              <a:gd name="T95" fmla="*/ 28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8"/>
                </a:lnTo>
                <a:lnTo>
                  <a:pt x="9" y="12"/>
                </a:lnTo>
                <a:lnTo>
                  <a:pt x="9" y="12"/>
                </a:lnTo>
                <a:lnTo>
                  <a:pt x="9" y="10"/>
                </a:lnTo>
                <a:lnTo>
                  <a:pt x="9" y="10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7" y="4"/>
                </a:lnTo>
                <a:lnTo>
                  <a:pt x="7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2" y="1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4" y="12"/>
                </a:lnTo>
                <a:lnTo>
                  <a:pt x="14" y="12"/>
                </a:lnTo>
                <a:lnTo>
                  <a:pt x="12" y="15"/>
                </a:lnTo>
                <a:lnTo>
                  <a:pt x="5" y="28"/>
                </a:lnTo>
                <a:lnTo>
                  <a:pt x="14" y="28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84" name="Freeform 1611">
            <a:extLst>
              <a:ext uri="{FF2B5EF4-FFF2-40B4-BE49-F238E27FC236}">
                <a16:creationId xmlns:a16="http://schemas.microsoft.com/office/drawing/2014/main" id="{9485E83A-B2B6-457E-926C-8418C200538B}"/>
              </a:ext>
            </a:extLst>
          </p:cNvPr>
          <p:cNvSpPr>
            <a:spLocks/>
          </p:cNvSpPr>
          <p:nvPr/>
        </p:nvSpPr>
        <p:spPr bwMode="auto">
          <a:xfrm>
            <a:off x="1166256" y="4351521"/>
            <a:ext cx="6350" cy="11113"/>
          </a:xfrm>
          <a:custGeom>
            <a:avLst/>
            <a:gdLst>
              <a:gd name="T0" fmla="*/ 0 w 4"/>
              <a:gd name="T1" fmla="*/ 7 h 7"/>
              <a:gd name="T2" fmla="*/ 0 w 4"/>
              <a:gd name="T3" fmla="*/ 0 h 7"/>
              <a:gd name="T4" fmla="*/ 4 w 4"/>
              <a:gd name="T5" fmla="*/ 0 h 7"/>
              <a:gd name="T6" fmla="*/ 4 w 4"/>
              <a:gd name="T7" fmla="*/ 5 h 7"/>
              <a:gd name="T8" fmla="*/ 0 w 4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7">
                <a:moveTo>
                  <a:pt x="0" y="7"/>
                </a:moveTo>
                <a:lnTo>
                  <a:pt x="0" y="0"/>
                </a:lnTo>
                <a:lnTo>
                  <a:pt x="4" y="0"/>
                </a:lnTo>
                <a:lnTo>
                  <a:pt x="4" y="5"/>
                </a:lnTo>
                <a:lnTo>
                  <a:pt x="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85" name="Freeform 1613">
            <a:extLst>
              <a:ext uri="{FF2B5EF4-FFF2-40B4-BE49-F238E27FC236}">
                <a16:creationId xmlns:a16="http://schemas.microsoft.com/office/drawing/2014/main" id="{3A8A6C9F-A9C5-46BC-B92D-78C6D95D804F}"/>
              </a:ext>
            </a:extLst>
          </p:cNvPr>
          <p:cNvSpPr>
            <a:spLocks noEditPoints="1"/>
          </p:cNvSpPr>
          <p:nvPr/>
        </p:nvSpPr>
        <p:spPr bwMode="auto">
          <a:xfrm>
            <a:off x="1178955" y="4307071"/>
            <a:ext cx="22225" cy="52388"/>
          </a:xfrm>
          <a:custGeom>
            <a:avLst/>
            <a:gdLst>
              <a:gd name="T0" fmla="*/ 8 w 14"/>
              <a:gd name="T1" fmla="*/ 19 h 33"/>
              <a:gd name="T2" fmla="*/ 8 w 14"/>
              <a:gd name="T3" fmla="*/ 19 h 33"/>
              <a:gd name="T4" fmla="*/ 6 w 14"/>
              <a:gd name="T5" fmla="*/ 19 h 33"/>
              <a:gd name="T6" fmla="*/ 5 w 14"/>
              <a:gd name="T7" fmla="*/ 19 h 33"/>
              <a:gd name="T8" fmla="*/ 3 w 14"/>
              <a:gd name="T9" fmla="*/ 19 h 33"/>
              <a:gd name="T10" fmla="*/ 1 w 14"/>
              <a:gd name="T11" fmla="*/ 16 h 33"/>
              <a:gd name="T12" fmla="*/ 1 w 14"/>
              <a:gd name="T13" fmla="*/ 16 h 33"/>
              <a:gd name="T14" fmla="*/ 0 w 14"/>
              <a:gd name="T15" fmla="*/ 15 h 33"/>
              <a:gd name="T16" fmla="*/ 0 w 14"/>
              <a:gd name="T17" fmla="*/ 12 h 33"/>
              <a:gd name="T18" fmla="*/ 0 w 14"/>
              <a:gd name="T19" fmla="*/ 10 h 33"/>
              <a:gd name="T20" fmla="*/ 0 w 14"/>
              <a:gd name="T21" fmla="*/ 6 h 33"/>
              <a:gd name="T22" fmla="*/ 0 w 14"/>
              <a:gd name="T23" fmla="*/ 5 h 33"/>
              <a:gd name="T24" fmla="*/ 1 w 14"/>
              <a:gd name="T25" fmla="*/ 4 h 33"/>
              <a:gd name="T26" fmla="*/ 1 w 14"/>
              <a:gd name="T27" fmla="*/ 2 h 33"/>
              <a:gd name="T28" fmla="*/ 4 w 14"/>
              <a:gd name="T29" fmla="*/ 0 h 33"/>
              <a:gd name="T30" fmla="*/ 8 w 14"/>
              <a:gd name="T31" fmla="*/ 0 h 33"/>
              <a:gd name="T32" fmla="*/ 10 w 14"/>
              <a:gd name="T33" fmla="*/ 0 h 33"/>
              <a:gd name="T34" fmla="*/ 13 w 14"/>
              <a:gd name="T35" fmla="*/ 2 h 33"/>
              <a:gd name="T36" fmla="*/ 14 w 14"/>
              <a:gd name="T37" fmla="*/ 4 h 33"/>
              <a:gd name="T38" fmla="*/ 14 w 14"/>
              <a:gd name="T39" fmla="*/ 5 h 33"/>
              <a:gd name="T40" fmla="*/ 14 w 14"/>
              <a:gd name="T41" fmla="*/ 6 h 33"/>
              <a:gd name="T42" fmla="*/ 14 w 14"/>
              <a:gd name="T43" fmla="*/ 10 h 33"/>
              <a:gd name="T44" fmla="*/ 14 w 14"/>
              <a:gd name="T45" fmla="*/ 11 h 33"/>
              <a:gd name="T46" fmla="*/ 14 w 14"/>
              <a:gd name="T47" fmla="*/ 14 h 33"/>
              <a:gd name="T48" fmla="*/ 14 w 14"/>
              <a:gd name="T49" fmla="*/ 15 h 33"/>
              <a:gd name="T50" fmla="*/ 8 w 14"/>
              <a:gd name="T51" fmla="*/ 33 h 33"/>
              <a:gd name="T52" fmla="*/ 5 w 14"/>
              <a:gd name="T53" fmla="*/ 12 h 33"/>
              <a:gd name="T54" fmla="*/ 5 w 14"/>
              <a:gd name="T55" fmla="*/ 14 h 33"/>
              <a:gd name="T56" fmla="*/ 8 w 14"/>
              <a:gd name="T57" fmla="*/ 15 h 33"/>
              <a:gd name="T58" fmla="*/ 9 w 14"/>
              <a:gd name="T59" fmla="*/ 14 h 33"/>
              <a:gd name="T60" fmla="*/ 9 w 14"/>
              <a:gd name="T61" fmla="*/ 12 h 33"/>
              <a:gd name="T62" fmla="*/ 9 w 14"/>
              <a:gd name="T63" fmla="*/ 6 h 33"/>
              <a:gd name="T64" fmla="*/ 9 w 14"/>
              <a:gd name="T65" fmla="*/ 5 h 33"/>
              <a:gd name="T66" fmla="*/ 8 w 14"/>
              <a:gd name="T67" fmla="*/ 4 h 33"/>
              <a:gd name="T68" fmla="*/ 5 w 14"/>
              <a:gd name="T69" fmla="*/ 5 h 33"/>
              <a:gd name="T70" fmla="*/ 5 w 14"/>
              <a:gd name="T71" fmla="*/ 1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3" y="33"/>
                </a:moveTo>
                <a:lnTo>
                  <a:pt x="8" y="19"/>
                </a:lnTo>
                <a:lnTo>
                  <a:pt x="8" y="19"/>
                </a:lnTo>
                <a:lnTo>
                  <a:pt x="8" y="19"/>
                </a:lnTo>
                <a:lnTo>
                  <a:pt x="6" y="19"/>
                </a:lnTo>
                <a:lnTo>
                  <a:pt x="6" y="19"/>
                </a:lnTo>
                <a:lnTo>
                  <a:pt x="5" y="19"/>
                </a:lnTo>
                <a:lnTo>
                  <a:pt x="5" y="19"/>
                </a:lnTo>
                <a:lnTo>
                  <a:pt x="3" y="19"/>
                </a:lnTo>
                <a:lnTo>
                  <a:pt x="3" y="19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0" y="15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1" y="2"/>
                </a:lnTo>
                <a:lnTo>
                  <a:pt x="1" y="2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4" y="4"/>
                </a:lnTo>
                <a:lnTo>
                  <a:pt x="14" y="4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4" y="14"/>
                </a:lnTo>
                <a:lnTo>
                  <a:pt x="14" y="14"/>
                </a:lnTo>
                <a:lnTo>
                  <a:pt x="14" y="15"/>
                </a:lnTo>
                <a:lnTo>
                  <a:pt x="14" y="15"/>
                </a:lnTo>
                <a:lnTo>
                  <a:pt x="13" y="16"/>
                </a:lnTo>
                <a:lnTo>
                  <a:pt x="8" y="33"/>
                </a:lnTo>
                <a:lnTo>
                  <a:pt x="3" y="33"/>
                </a:lnTo>
                <a:close/>
                <a:moveTo>
                  <a:pt x="5" y="12"/>
                </a:moveTo>
                <a:lnTo>
                  <a:pt x="5" y="12"/>
                </a:lnTo>
                <a:lnTo>
                  <a:pt x="5" y="14"/>
                </a:lnTo>
                <a:lnTo>
                  <a:pt x="5" y="14"/>
                </a:lnTo>
                <a:lnTo>
                  <a:pt x="8" y="15"/>
                </a:lnTo>
                <a:lnTo>
                  <a:pt x="8" y="15"/>
                </a:lnTo>
                <a:lnTo>
                  <a:pt x="9" y="14"/>
                </a:lnTo>
                <a:lnTo>
                  <a:pt x="9" y="14"/>
                </a:lnTo>
                <a:lnTo>
                  <a:pt x="9" y="12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8" y="4"/>
                </a:lnTo>
                <a:lnTo>
                  <a:pt x="8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86" name="Freeform 1614">
            <a:extLst>
              <a:ext uri="{FF2B5EF4-FFF2-40B4-BE49-F238E27FC236}">
                <a16:creationId xmlns:a16="http://schemas.microsoft.com/office/drawing/2014/main" id="{02F202DC-3334-4D33-BD93-2CB9C76E5735}"/>
              </a:ext>
            </a:extLst>
          </p:cNvPr>
          <p:cNvSpPr>
            <a:spLocks noEditPoints="1"/>
          </p:cNvSpPr>
          <p:nvPr/>
        </p:nvSpPr>
        <p:spPr bwMode="auto">
          <a:xfrm>
            <a:off x="1207530" y="4307071"/>
            <a:ext cx="20638" cy="52388"/>
          </a:xfrm>
          <a:custGeom>
            <a:avLst/>
            <a:gdLst>
              <a:gd name="T0" fmla="*/ 0 w 13"/>
              <a:gd name="T1" fmla="*/ 6 h 33"/>
              <a:gd name="T2" fmla="*/ 0 w 13"/>
              <a:gd name="T3" fmla="*/ 6 h 33"/>
              <a:gd name="T4" fmla="*/ 0 w 13"/>
              <a:gd name="T5" fmla="*/ 4 h 33"/>
              <a:gd name="T6" fmla="*/ 0 w 13"/>
              <a:gd name="T7" fmla="*/ 4 h 33"/>
              <a:gd name="T8" fmla="*/ 1 w 13"/>
              <a:gd name="T9" fmla="*/ 1 h 33"/>
              <a:gd name="T10" fmla="*/ 1 w 13"/>
              <a:gd name="T11" fmla="*/ 1 h 33"/>
              <a:gd name="T12" fmla="*/ 3 w 13"/>
              <a:gd name="T13" fmla="*/ 0 h 33"/>
              <a:gd name="T14" fmla="*/ 3 w 13"/>
              <a:gd name="T15" fmla="*/ 0 h 33"/>
              <a:gd name="T16" fmla="*/ 6 w 13"/>
              <a:gd name="T17" fmla="*/ 0 h 33"/>
              <a:gd name="T18" fmla="*/ 6 w 13"/>
              <a:gd name="T19" fmla="*/ 0 h 33"/>
              <a:gd name="T20" fmla="*/ 8 w 13"/>
              <a:gd name="T21" fmla="*/ 0 h 33"/>
              <a:gd name="T22" fmla="*/ 8 w 13"/>
              <a:gd name="T23" fmla="*/ 0 h 33"/>
              <a:gd name="T24" fmla="*/ 11 w 13"/>
              <a:gd name="T25" fmla="*/ 1 h 33"/>
              <a:gd name="T26" fmla="*/ 11 w 13"/>
              <a:gd name="T27" fmla="*/ 1 h 33"/>
              <a:gd name="T28" fmla="*/ 12 w 13"/>
              <a:gd name="T29" fmla="*/ 4 h 33"/>
              <a:gd name="T30" fmla="*/ 12 w 13"/>
              <a:gd name="T31" fmla="*/ 4 h 33"/>
              <a:gd name="T32" fmla="*/ 13 w 13"/>
              <a:gd name="T33" fmla="*/ 6 h 33"/>
              <a:gd name="T34" fmla="*/ 13 w 13"/>
              <a:gd name="T35" fmla="*/ 25 h 33"/>
              <a:gd name="T36" fmla="*/ 13 w 13"/>
              <a:gd name="T37" fmla="*/ 25 h 33"/>
              <a:gd name="T38" fmla="*/ 12 w 13"/>
              <a:gd name="T39" fmla="*/ 29 h 33"/>
              <a:gd name="T40" fmla="*/ 12 w 13"/>
              <a:gd name="T41" fmla="*/ 29 h 33"/>
              <a:gd name="T42" fmla="*/ 11 w 13"/>
              <a:gd name="T43" fmla="*/ 30 h 33"/>
              <a:gd name="T44" fmla="*/ 11 w 13"/>
              <a:gd name="T45" fmla="*/ 30 h 33"/>
              <a:gd name="T46" fmla="*/ 8 w 13"/>
              <a:gd name="T47" fmla="*/ 33 h 33"/>
              <a:gd name="T48" fmla="*/ 8 w 13"/>
              <a:gd name="T49" fmla="*/ 33 h 33"/>
              <a:gd name="T50" fmla="*/ 6 w 13"/>
              <a:gd name="T51" fmla="*/ 33 h 33"/>
              <a:gd name="T52" fmla="*/ 6 w 13"/>
              <a:gd name="T53" fmla="*/ 33 h 33"/>
              <a:gd name="T54" fmla="*/ 3 w 13"/>
              <a:gd name="T55" fmla="*/ 33 h 33"/>
              <a:gd name="T56" fmla="*/ 3 w 13"/>
              <a:gd name="T57" fmla="*/ 33 h 33"/>
              <a:gd name="T58" fmla="*/ 1 w 13"/>
              <a:gd name="T59" fmla="*/ 30 h 33"/>
              <a:gd name="T60" fmla="*/ 1 w 13"/>
              <a:gd name="T61" fmla="*/ 30 h 33"/>
              <a:gd name="T62" fmla="*/ 0 w 13"/>
              <a:gd name="T63" fmla="*/ 29 h 33"/>
              <a:gd name="T64" fmla="*/ 0 w 13"/>
              <a:gd name="T65" fmla="*/ 29 h 33"/>
              <a:gd name="T66" fmla="*/ 0 w 13"/>
              <a:gd name="T67" fmla="*/ 25 h 33"/>
              <a:gd name="T68" fmla="*/ 0 w 13"/>
              <a:gd name="T69" fmla="*/ 6 h 33"/>
              <a:gd name="T70" fmla="*/ 3 w 13"/>
              <a:gd name="T71" fmla="*/ 25 h 33"/>
              <a:gd name="T72" fmla="*/ 3 w 13"/>
              <a:gd name="T73" fmla="*/ 25 h 33"/>
              <a:gd name="T74" fmla="*/ 5 w 13"/>
              <a:gd name="T75" fmla="*/ 28 h 33"/>
              <a:gd name="T76" fmla="*/ 5 w 13"/>
              <a:gd name="T77" fmla="*/ 28 h 33"/>
              <a:gd name="T78" fmla="*/ 6 w 13"/>
              <a:gd name="T79" fmla="*/ 28 h 33"/>
              <a:gd name="T80" fmla="*/ 6 w 13"/>
              <a:gd name="T81" fmla="*/ 28 h 33"/>
              <a:gd name="T82" fmla="*/ 7 w 13"/>
              <a:gd name="T83" fmla="*/ 28 h 33"/>
              <a:gd name="T84" fmla="*/ 7 w 13"/>
              <a:gd name="T85" fmla="*/ 28 h 33"/>
              <a:gd name="T86" fmla="*/ 8 w 13"/>
              <a:gd name="T87" fmla="*/ 25 h 33"/>
              <a:gd name="T88" fmla="*/ 8 w 13"/>
              <a:gd name="T89" fmla="*/ 6 h 33"/>
              <a:gd name="T90" fmla="*/ 8 w 13"/>
              <a:gd name="T91" fmla="*/ 6 h 33"/>
              <a:gd name="T92" fmla="*/ 7 w 13"/>
              <a:gd name="T93" fmla="*/ 5 h 33"/>
              <a:gd name="T94" fmla="*/ 7 w 13"/>
              <a:gd name="T95" fmla="*/ 5 h 33"/>
              <a:gd name="T96" fmla="*/ 6 w 13"/>
              <a:gd name="T97" fmla="*/ 4 h 33"/>
              <a:gd name="T98" fmla="*/ 6 w 13"/>
              <a:gd name="T99" fmla="*/ 4 h 33"/>
              <a:gd name="T100" fmla="*/ 5 w 13"/>
              <a:gd name="T101" fmla="*/ 5 h 33"/>
              <a:gd name="T102" fmla="*/ 5 w 13"/>
              <a:gd name="T103" fmla="*/ 5 h 33"/>
              <a:gd name="T104" fmla="*/ 3 w 13"/>
              <a:gd name="T105" fmla="*/ 6 h 33"/>
              <a:gd name="T106" fmla="*/ 3 w 13"/>
              <a:gd name="T107" fmla="*/ 2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" h="33">
                <a:moveTo>
                  <a:pt x="0" y="6"/>
                </a:move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1" y="1"/>
                </a:lnTo>
                <a:lnTo>
                  <a:pt x="1" y="1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2" y="4"/>
                </a:lnTo>
                <a:lnTo>
                  <a:pt x="12" y="4"/>
                </a:lnTo>
                <a:lnTo>
                  <a:pt x="13" y="6"/>
                </a:lnTo>
                <a:lnTo>
                  <a:pt x="13" y="25"/>
                </a:lnTo>
                <a:lnTo>
                  <a:pt x="13" y="25"/>
                </a:lnTo>
                <a:lnTo>
                  <a:pt x="12" y="29"/>
                </a:lnTo>
                <a:lnTo>
                  <a:pt x="12" y="29"/>
                </a:lnTo>
                <a:lnTo>
                  <a:pt x="11" y="30"/>
                </a:lnTo>
                <a:lnTo>
                  <a:pt x="11" y="30"/>
                </a:lnTo>
                <a:lnTo>
                  <a:pt x="8" y="33"/>
                </a:lnTo>
                <a:lnTo>
                  <a:pt x="8" y="33"/>
                </a:lnTo>
                <a:lnTo>
                  <a:pt x="6" y="33"/>
                </a:lnTo>
                <a:lnTo>
                  <a:pt x="6" y="33"/>
                </a:lnTo>
                <a:lnTo>
                  <a:pt x="3" y="33"/>
                </a:lnTo>
                <a:lnTo>
                  <a:pt x="3" y="33"/>
                </a:lnTo>
                <a:lnTo>
                  <a:pt x="1" y="30"/>
                </a:lnTo>
                <a:lnTo>
                  <a:pt x="1" y="30"/>
                </a:lnTo>
                <a:lnTo>
                  <a:pt x="0" y="29"/>
                </a:lnTo>
                <a:lnTo>
                  <a:pt x="0" y="29"/>
                </a:lnTo>
                <a:lnTo>
                  <a:pt x="0" y="25"/>
                </a:lnTo>
                <a:lnTo>
                  <a:pt x="0" y="6"/>
                </a:lnTo>
                <a:close/>
                <a:moveTo>
                  <a:pt x="3" y="25"/>
                </a:moveTo>
                <a:lnTo>
                  <a:pt x="3" y="25"/>
                </a:lnTo>
                <a:lnTo>
                  <a:pt x="5" y="28"/>
                </a:lnTo>
                <a:lnTo>
                  <a:pt x="5" y="28"/>
                </a:lnTo>
                <a:lnTo>
                  <a:pt x="6" y="28"/>
                </a:lnTo>
                <a:lnTo>
                  <a:pt x="6" y="28"/>
                </a:lnTo>
                <a:lnTo>
                  <a:pt x="7" y="28"/>
                </a:lnTo>
                <a:lnTo>
                  <a:pt x="7" y="28"/>
                </a:lnTo>
                <a:lnTo>
                  <a:pt x="8" y="25"/>
                </a:lnTo>
                <a:lnTo>
                  <a:pt x="8" y="6"/>
                </a:lnTo>
                <a:lnTo>
                  <a:pt x="8" y="6"/>
                </a:lnTo>
                <a:lnTo>
                  <a:pt x="7" y="5"/>
                </a:lnTo>
                <a:lnTo>
                  <a:pt x="7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3" y="6"/>
                </a:lnTo>
                <a:lnTo>
                  <a:pt x="3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87" name="Freeform 1615">
            <a:extLst>
              <a:ext uri="{FF2B5EF4-FFF2-40B4-BE49-F238E27FC236}">
                <a16:creationId xmlns:a16="http://schemas.microsoft.com/office/drawing/2014/main" id="{6671F342-8B4D-49AB-99AF-389743659275}"/>
              </a:ext>
            </a:extLst>
          </p:cNvPr>
          <p:cNvSpPr>
            <a:spLocks/>
          </p:cNvSpPr>
          <p:nvPr/>
        </p:nvSpPr>
        <p:spPr bwMode="auto">
          <a:xfrm>
            <a:off x="1232930" y="4307071"/>
            <a:ext cx="22225" cy="52388"/>
          </a:xfrm>
          <a:custGeom>
            <a:avLst/>
            <a:gdLst>
              <a:gd name="T0" fmla="*/ 14 w 14"/>
              <a:gd name="T1" fmla="*/ 0 h 33"/>
              <a:gd name="T2" fmla="*/ 14 w 14"/>
              <a:gd name="T3" fmla="*/ 4 h 33"/>
              <a:gd name="T4" fmla="*/ 5 w 14"/>
              <a:gd name="T5" fmla="*/ 4 h 33"/>
              <a:gd name="T6" fmla="*/ 5 w 14"/>
              <a:gd name="T7" fmla="*/ 12 h 33"/>
              <a:gd name="T8" fmla="*/ 5 w 14"/>
              <a:gd name="T9" fmla="*/ 12 h 33"/>
              <a:gd name="T10" fmla="*/ 6 w 14"/>
              <a:gd name="T11" fmla="*/ 12 h 33"/>
              <a:gd name="T12" fmla="*/ 6 w 14"/>
              <a:gd name="T13" fmla="*/ 12 h 33"/>
              <a:gd name="T14" fmla="*/ 9 w 14"/>
              <a:gd name="T15" fmla="*/ 11 h 33"/>
              <a:gd name="T16" fmla="*/ 9 w 14"/>
              <a:gd name="T17" fmla="*/ 11 h 33"/>
              <a:gd name="T18" fmla="*/ 10 w 14"/>
              <a:gd name="T19" fmla="*/ 11 h 33"/>
              <a:gd name="T20" fmla="*/ 12 w 14"/>
              <a:gd name="T21" fmla="*/ 12 h 33"/>
              <a:gd name="T22" fmla="*/ 12 w 14"/>
              <a:gd name="T23" fmla="*/ 12 h 33"/>
              <a:gd name="T24" fmla="*/ 14 w 14"/>
              <a:gd name="T25" fmla="*/ 15 h 33"/>
              <a:gd name="T26" fmla="*/ 14 w 14"/>
              <a:gd name="T27" fmla="*/ 17 h 33"/>
              <a:gd name="T28" fmla="*/ 14 w 14"/>
              <a:gd name="T29" fmla="*/ 25 h 33"/>
              <a:gd name="T30" fmla="*/ 14 w 14"/>
              <a:gd name="T31" fmla="*/ 25 h 33"/>
              <a:gd name="T32" fmla="*/ 12 w 14"/>
              <a:gd name="T33" fmla="*/ 29 h 33"/>
              <a:gd name="T34" fmla="*/ 12 w 14"/>
              <a:gd name="T35" fmla="*/ 29 h 33"/>
              <a:gd name="T36" fmla="*/ 11 w 14"/>
              <a:gd name="T37" fmla="*/ 30 h 33"/>
              <a:gd name="T38" fmla="*/ 11 w 14"/>
              <a:gd name="T39" fmla="*/ 30 h 33"/>
              <a:gd name="T40" fmla="*/ 10 w 14"/>
              <a:gd name="T41" fmla="*/ 33 h 33"/>
              <a:gd name="T42" fmla="*/ 10 w 14"/>
              <a:gd name="T43" fmla="*/ 33 h 33"/>
              <a:gd name="T44" fmla="*/ 6 w 14"/>
              <a:gd name="T45" fmla="*/ 33 h 33"/>
              <a:gd name="T46" fmla="*/ 6 w 14"/>
              <a:gd name="T47" fmla="*/ 33 h 33"/>
              <a:gd name="T48" fmla="*/ 4 w 14"/>
              <a:gd name="T49" fmla="*/ 33 h 33"/>
              <a:gd name="T50" fmla="*/ 4 w 14"/>
              <a:gd name="T51" fmla="*/ 33 h 33"/>
              <a:gd name="T52" fmla="*/ 2 w 14"/>
              <a:gd name="T53" fmla="*/ 30 h 33"/>
              <a:gd name="T54" fmla="*/ 2 w 14"/>
              <a:gd name="T55" fmla="*/ 30 h 33"/>
              <a:gd name="T56" fmla="*/ 0 w 14"/>
              <a:gd name="T57" fmla="*/ 29 h 33"/>
              <a:gd name="T58" fmla="*/ 0 w 14"/>
              <a:gd name="T59" fmla="*/ 29 h 33"/>
              <a:gd name="T60" fmla="*/ 0 w 14"/>
              <a:gd name="T61" fmla="*/ 25 h 33"/>
              <a:gd name="T62" fmla="*/ 0 w 14"/>
              <a:gd name="T63" fmla="*/ 24 h 33"/>
              <a:gd name="T64" fmla="*/ 5 w 14"/>
              <a:gd name="T65" fmla="*/ 24 h 33"/>
              <a:gd name="T66" fmla="*/ 5 w 14"/>
              <a:gd name="T67" fmla="*/ 25 h 33"/>
              <a:gd name="T68" fmla="*/ 5 w 14"/>
              <a:gd name="T69" fmla="*/ 25 h 33"/>
              <a:gd name="T70" fmla="*/ 5 w 14"/>
              <a:gd name="T71" fmla="*/ 28 h 33"/>
              <a:gd name="T72" fmla="*/ 5 w 14"/>
              <a:gd name="T73" fmla="*/ 28 h 33"/>
              <a:gd name="T74" fmla="*/ 7 w 14"/>
              <a:gd name="T75" fmla="*/ 28 h 33"/>
              <a:gd name="T76" fmla="*/ 7 w 14"/>
              <a:gd name="T77" fmla="*/ 28 h 33"/>
              <a:gd name="T78" fmla="*/ 9 w 14"/>
              <a:gd name="T79" fmla="*/ 28 h 33"/>
              <a:gd name="T80" fmla="*/ 9 w 14"/>
              <a:gd name="T81" fmla="*/ 28 h 33"/>
              <a:gd name="T82" fmla="*/ 9 w 14"/>
              <a:gd name="T83" fmla="*/ 25 h 33"/>
              <a:gd name="T84" fmla="*/ 9 w 14"/>
              <a:gd name="T85" fmla="*/ 17 h 33"/>
              <a:gd name="T86" fmla="*/ 9 w 14"/>
              <a:gd name="T87" fmla="*/ 17 h 33"/>
              <a:gd name="T88" fmla="*/ 9 w 14"/>
              <a:gd name="T89" fmla="*/ 16 h 33"/>
              <a:gd name="T90" fmla="*/ 9 w 14"/>
              <a:gd name="T91" fmla="*/ 16 h 33"/>
              <a:gd name="T92" fmla="*/ 7 w 14"/>
              <a:gd name="T93" fmla="*/ 15 h 33"/>
              <a:gd name="T94" fmla="*/ 7 w 14"/>
              <a:gd name="T95" fmla="*/ 15 h 33"/>
              <a:gd name="T96" fmla="*/ 6 w 14"/>
              <a:gd name="T97" fmla="*/ 16 h 33"/>
              <a:gd name="T98" fmla="*/ 6 w 14"/>
              <a:gd name="T99" fmla="*/ 16 h 33"/>
              <a:gd name="T100" fmla="*/ 5 w 14"/>
              <a:gd name="T101" fmla="*/ 16 h 33"/>
              <a:gd name="T102" fmla="*/ 5 w 14"/>
              <a:gd name="T103" fmla="*/ 16 h 33"/>
              <a:gd name="T104" fmla="*/ 5 w 14"/>
              <a:gd name="T105" fmla="*/ 16 h 33"/>
              <a:gd name="T106" fmla="*/ 5 w 14"/>
              <a:gd name="T107" fmla="*/ 16 h 33"/>
              <a:gd name="T108" fmla="*/ 5 w 14"/>
              <a:gd name="T109" fmla="*/ 17 h 33"/>
              <a:gd name="T110" fmla="*/ 0 w 14"/>
              <a:gd name="T111" fmla="*/ 17 h 33"/>
              <a:gd name="T112" fmla="*/ 0 w 14"/>
              <a:gd name="T113" fmla="*/ 0 h 33"/>
              <a:gd name="T114" fmla="*/ 14 w 14"/>
              <a:gd name="T1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3">
                <a:moveTo>
                  <a:pt x="14" y="0"/>
                </a:moveTo>
                <a:lnTo>
                  <a:pt x="14" y="4"/>
                </a:lnTo>
                <a:lnTo>
                  <a:pt x="5" y="4"/>
                </a:lnTo>
                <a:lnTo>
                  <a:pt x="5" y="12"/>
                </a:lnTo>
                <a:lnTo>
                  <a:pt x="5" y="12"/>
                </a:lnTo>
                <a:lnTo>
                  <a:pt x="6" y="12"/>
                </a:lnTo>
                <a:lnTo>
                  <a:pt x="6" y="12"/>
                </a:lnTo>
                <a:lnTo>
                  <a:pt x="9" y="11"/>
                </a:lnTo>
                <a:lnTo>
                  <a:pt x="9" y="11"/>
                </a:lnTo>
                <a:lnTo>
                  <a:pt x="10" y="11"/>
                </a:lnTo>
                <a:lnTo>
                  <a:pt x="12" y="12"/>
                </a:lnTo>
                <a:lnTo>
                  <a:pt x="12" y="12"/>
                </a:lnTo>
                <a:lnTo>
                  <a:pt x="14" y="15"/>
                </a:lnTo>
                <a:lnTo>
                  <a:pt x="14" y="17"/>
                </a:lnTo>
                <a:lnTo>
                  <a:pt x="14" y="25"/>
                </a:lnTo>
                <a:lnTo>
                  <a:pt x="14" y="25"/>
                </a:lnTo>
                <a:lnTo>
                  <a:pt x="12" y="29"/>
                </a:lnTo>
                <a:lnTo>
                  <a:pt x="12" y="29"/>
                </a:lnTo>
                <a:lnTo>
                  <a:pt x="11" y="30"/>
                </a:lnTo>
                <a:lnTo>
                  <a:pt x="11" y="30"/>
                </a:lnTo>
                <a:lnTo>
                  <a:pt x="10" y="33"/>
                </a:lnTo>
                <a:lnTo>
                  <a:pt x="10" y="33"/>
                </a:lnTo>
                <a:lnTo>
                  <a:pt x="6" y="33"/>
                </a:lnTo>
                <a:lnTo>
                  <a:pt x="6" y="33"/>
                </a:lnTo>
                <a:lnTo>
                  <a:pt x="4" y="33"/>
                </a:lnTo>
                <a:lnTo>
                  <a:pt x="4" y="33"/>
                </a:lnTo>
                <a:lnTo>
                  <a:pt x="2" y="30"/>
                </a:lnTo>
                <a:lnTo>
                  <a:pt x="2" y="30"/>
                </a:lnTo>
                <a:lnTo>
                  <a:pt x="0" y="29"/>
                </a:lnTo>
                <a:lnTo>
                  <a:pt x="0" y="29"/>
                </a:lnTo>
                <a:lnTo>
                  <a:pt x="0" y="25"/>
                </a:lnTo>
                <a:lnTo>
                  <a:pt x="0" y="24"/>
                </a:lnTo>
                <a:lnTo>
                  <a:pt x="5" y="24"/>
                </a:lnTo>
                <a:lnTo>
                  <a:pt x="5" y="25"/>
                </a:ln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7" y="28"/>
                </a:lnTo>
                <a:lnTo>
                  <a:pt x="7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17"/>
                </a:lnTo>
                <a:lnTo>
                  <a:pt x="9" y="17"/>
                </a:lnTo>
                <a:lnTo>
                  <a:pt x="9" y="16"/>
                </a:lnTo>
                <a:lnTo>
                  <a:pt x="9" y="16"/>
                </a:lnTo>
                <a:lnTo>
                  <a:pt x="7" y="15"/>
                </a:lnTo>
                <a:lnTo>
                  <a:pt x="7" y="15"/>
                </a:lnTo>
                <a:lnTo>
                  <a:pt x="6" y="16"/>
                </a:lnTo>
                <a:lnTo>
                  <a:pt x="6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7"/>
                </a:lnTo>
                <a:lnTo>
                  <a:pt x="0" y="17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88" name="Freeform 1616">
            <a:extLst>
              <a:ext uri="{FF2B5EF4-FFF2-40B4-BE49-F238E27FC236}">
                <a16:creationId xmlns:a16="http://schemas.microsoft.com/office/drawing/2014/main" id="{0FF67450-618A-4E3C-8006-4D0A9D8A0203}"/>
              </a:ext>
            </a:extLst>
          </p:cNvPr>
          <p:cNvSpPr>
            <a:spLocks/>
          </p:cNvSpPr>
          <p:nvPr/>
        </p:nvSpPr>
        <p:spPr bwMode="auto">
          <a:xfrm>
            <a:off x="1105930" y="4819833"/>
            <a:ext cx="11113" cy="57150"/>
          </a:xfrm>
          <a:custGeom>
            <a:avLst/>
            <a:gdLst>
              <a:gd name="T0" fmla="*/ 7 w 7"/>
              <a:gd name="T1" fmla="*/ 0 h 36"/>
              <a:gd name="T2" fmla="*/ 7 w 7"/>
              <a:gd name="T3" fmla="*/ 2 h 36"/>
              <a:gd name="T4" fmla="*/ 3 w 7"/>
              <a:gd name="T5" fmla="*/ 2 h 36"/>
              <a:gd name="T6" fmla="*/ 3 w 7"/>
              <a:gd name="T7" fmla="*/ 33 h 36"/>
              <a:gd name="T8" fmla="*/ 7 w 7"/>
              <a:gd name="T9" fmla="*/ 33 h 36"/>
              <a:gd name="T10" fmla="*/ 7 w 7"/>
              <a:gd name="T11" fmla="*/ 36 h 36"/>
              <a:gd name="T12" fmla="*/ 0 w 7"/>
              <a:gd name="T13" fmla="*/ 36 h 36"/>
              <a:gd name="T14" fmla="*/ 0 w 7"/>
              <a:gd name="T15" fmla="*/ 0 h 36"/>
              <a:gd name="T16" fmla="*/ 7 w 7"/>
              <a:gd name="T1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6">
                <a:moveTo>
                  <a:pt x="7" y="0"/>
                </a:moveTo>
                <a:lnTo>
                  <a:pt x="7" y="2"/>
                </a:lnTo>
                <a:lnTo>
                  <a:pt x="3" y="2"/>
                </a:lnTo>
                <a:lnTo>
                  <a:pt x="3" y="33"/>
                </a:lnTo>
                <a:lnTo>
                  <a:pt x="7" y="33"/>
                </a:lnTo>
                <a:lnTo>
                  <a:pt x="7" y="36"/>
                </a:lnTo>
                <a:lnTo>
                  <a:pt x="0" y="36"/>
                </a:ln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89" name="Freeform 1617">
            <a:extLst>
              <a:ext uri="{FF2B5EF4-FFF2-40B4-BE49-F238E27FC236}">
                <a16:creationId xmlns:a16="http://schemas.microsoft.com/office/drawing/2014/main" id="{B58CFD2E-901E-4DE7-A0D7-57F566F8912C}"/>
              </a:ext>
            </a:extLst>
          </p:cNvPr>
          <p:cNvSpPr>
            <a:spLocks/>
          </p:cNvSpPr>
          <p:nvPr/>
        </p:nvSpPr>
        <p:spPr bwMode="auto">
          <a:xfrm>
            <a:off x="1132918" y="4816658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8 w 14"/>
              <a:gd name="T5" fmla="*/ 13 h 33"/>
              <a:gd name="T6" fmla="*/ 8 w 14"/>
              <a:gd name="T7" fmla="*/ 13 h 33"/>
              <a:gd name="T8" fmla="*/ 9 w 14"/>
              <a:gd name="T9" fmla="*/ 12 h 33"/>
              <a:gd name="T10" fmla="*/ 9 w 14"/>
              <a:gd name="T11" fmla="*/ 12 h 33"/>
              <a:gd name="T12" fmla="*/ 9 w 14"/>
              <a:gd name="T13" fmla="*/ 9 h 33"/>
              <a:gd name="T14" fmla="*/ 9 w 14"/>
              <a:gd name="T15" fmla="*/ 9 h 33"/>
              <a:gd name="T16" fmla="*/ 9 w 14"/>
              <a:gd name="T17" fmla="*/ 8 h 33"/>
              <a:gd name="T18" fmla="*/ 9 w 14"/>
              <a:gd name="T19" fmla="*/ 8 h 33"/>
              <a:gd name="T20" fmla="*/ 9 w 14"/>
              <a:gd name="T21" fmla="*/ 7 h 33"/>
              <a:gd name="T22" fmla="*/ 9 w 14"/>
              <a:gd name="T23" fmla="*/ 7 h 33"/>
              <a:gd name="T24" fmla="*/ 8 w 14"/>
              <a:gd name="T25" fmla="*/ 5 h 33"/>
              <a:gd name="T26" fmla="*/ 8 w 14"/>
              <a:gd name="T27" fmla="*/ 5 h 33"/>
              <a:gd name="T28" fmla="*/ 6 w 14"/>
              <a:gd name="T29" fmla="*/ 5 h 33"/>
              <a:gd name="T30" fmla="*/ 6 w 14"/>
              <a:gd name="T31" fmla="*/ 5 h 33"/>
              <a:gd name="T32" fmla="*/ 5 w 14"/>
              <a:gd name="T33" fmla="*/ 7 h 33"/>
              <a:gd name="T34" fmla="*/ 5 w 14"/>
              <a:gd name="T35" fmla="*/ 7 h 33"/>
              <a:gd name="T36" fmla="*/ 4 w 14"/>
              <a:gd name="T37" fmla="*/ 8 h 33"/>
              <a:gd name="T38" fmla="*/ 4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0 w 14"/>
              <a:gd name="T47" fmla="*/ 5 h 33"/>
              <a:gd name="T48" fmla="*/ 0 w 14"/>
              <a:gd name="T49" fmla="*/ 5 h 33"/>
              <a:gd name="T50" fmla="*/ 1 w 14"/>
              <a:gd name="T51" fmla="*/ 3 h 33"/>
              <a:gd name="T52" fmla="*/ 1 w 14"/>
              <a:gd name="T53" fmla="*/ 3 h 33"/>
              <a:gd name="T54" fmla="*/ 4 w 14"/>
              <a:gd name="T55" fmla="*/ 2 h 33"/>
              <a:gd name="T56" fmla="*/ 4 w 14"/>
              <a:gd name="T57" fmla="*/ 2 h 33"/>
              <a:gd name="T58" fmla="*/ 6 w 14"/>
              <a:gd name="T59" fmla="*/ 0 h 33"/>
              <a:gd name="T60" fmla="*/ 6 w 14"/>
              <a:gd name="T61" fmla="*/ 0 h 33"/>
              <a:gd name="T62" fmla="*/ 10 w 14"/>
              <a:gd name="T63" fmla="*/ 2 h 33"/>
              <a:gd name="T64" fmla="*/ 10 w 14"/>
              <a:gd name="T65" fmla="*/ 2 h 33"/>
              <a:gd name="T66" fmla="*/ 11 w 14"/>
              <a:gd name="T67" fmla="*/ 3 h 33"/>
              <a:gd name="T68" fmla="*/ 11 w 14"/>
              <a:gd name="T69" fmla="*/ 3 h 33"/>
              <a:gd name="T70" fmla="*/ 13 w 14"/>
              <a:gd name="T71" fmla="*/ 5 h 33"/>
              <a:gd name="T72" fmla="*/ 13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3 h 33"/>
              <a:gd name="T84" fmla="*/ 14 w 14"/>
              <a:gd name="T85" fmla="*/ 13 h 33"/>
              <a:gd name="T86" fmla="*/ 13 w 14"/>
              <a:gd name="T87" fmla="*/ 14 h 33"/>
              <a:gd name="T88" fmla="*/ 13 w 14"/>
              <a:gd name="T89" fmla="*/ 14 h 33"/>
              <a:gd name="T90" fmla="*/ 13 w 14"/>
              <a:gd name="T91" fmla="*/ 15 h 33"/>
              <a:gd name="T92" fmla="*/ 5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8" y="13"/>
                </a:lnTo>
                <a:lnTo>
                  <a:pt x="8" y="13"/>
                </a:lnTo>
                <a:lnTo>
                  <a:pt x="9" y="12"/>
                </a:lnTo>
                <a:lnTo>
                  <a:pt x="9" y="12"/>
                </a:lnTo>
                <a:lnTo>
                  <a:pt x="9" y="9"/>
                </a:lnTo>
                <a:lnTo>
                  <a:pt x="9" y="9"/>
                </a:lnTo>
                <a:lnTo>
                  <a:pt x="9" y="8"/>
                </a:lnTo>
                <a:lnTo>
                  <a:pt x="9" y="8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7"/>
                </a:lnTo>
                <a:lnTo>
                  <a:pt x="4" y="8"/>
                </a:lnTo>
                <a:lnTo>
                  <a:pt x="4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10" y="2"/>
                </a:lnTo>
                <a:lnTo>
                  <a:pt x="10" y="2"/>
                </a:lnTo>
                <a:lnTo>
                  <a:pt x="11" y="3"/>
                </a:lnTo>
                <a:lnTo>
                  <a:pt x="11" y="3"/>
                </a:lnTo>
                <a:lnTo>
                  <a:pt x="13" y="5"/>
                </a:lnTo>
                <a:lnTo>
                  <a:pt x="13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3" y="14"/>
                </a:lnTo>
                <a:lnTo>
                  <a:pt x="13" y="14"/>
                </a:lnTo>
                <a:lnTo>
                  <a:pt x="13" y="15"/>
                </a:lnTo>
                <a:lnTo>
                  <a:pt x="5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90" name="Freeform 1618">
            <a:extLst>
              <a:ext uri="{FF2B5EF4-FFF2-40B4-BE49-F238E27FC236}">
                <a16:creationId xmlns:a16="http://schemas.microsoft.com/office/drawing/2014/main" id="{DEFD871A-DB2E-4E34-8171-4FC853E2EF0E}"/>
              </a:ext>
            </a:extLst>
          </p:cNvPr>
          <p:cNvSpPr>
            <a:spLocks/>
          </p:cNvSpPr>
          <p:nvPr/>
        </p:nvSpPr>
        <p:spPr bwMode="auto">
          <a:xfrm>
            <a:off x="1158318" y="4816658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9 w 14"/>
              <a:gd name="T5" fmla="*/ 13 h 33"/>
              <a:gd name="T6" fmla="*/ 9 w 14"/>
              <a:gd name="T7" fmla="*/ 13 h 33"/>
              <a:gd name="T8" fmla="*/ 9 w 14"/>
              <a:gd name="T9" fmla="*/ 12 h 33"/>
              <a:gd name="T10" fmla="*/ 9 w 14"/>
              <a:gd name="T11" fmla="*/ 12 h 33"/>
              <a:gd name="T12" fmla="*/ 9 w 14"/>
              <a:gd name="T13" fmla="*/ 9 h 33"/>
              <a:gd name="T14" fmla="*/ 9 w 14"/>
              <a:gd name="T15" fmla="*/ 9 h 33"/>
              <a:gd name="T16" fmla="*/ 9 w 14"/>
              <a:gd name="T17" fmla="*/ 8 h 33"/>
              <a:gd name="T18" fmla="*/ 9 w 14"/>
              <a:gd name="T19" fmla="*/ 8 h 33"/>
              <a:gd name="T20" fmla="*/ 9 w 14"/>
              <a:gd name="T21" fmla="*/ 7 h 33"/>
              <a:gd name="T22" fmla="*/ 9 w 14"/>
              <a:gd name="T23" fmla="*/ 7 h 33"/>
              <a:gd name="T24" fmla="*/ 9 w 14"/>
              <a:gd name="T25" fmla="*/ 5 h 33"/>
              <a:gd name="T26" fmla="*/ 9 w 14"/>
              <a:gd name="T27" fmla="*/ 5 h 33"/>
              <a:gd name="T28" fmla="*/ 8 w 14"/>
              <a:gd name="T29" fmla="*/ 5 h 33"/>
              <a:gd name="T30" fmla="*/ 8 w 14"/>
              <a:gd name="T31" fmla="*/ 5 h 33"/>
              <a:gd name="T32" fmla="*/ 5 w 14"/>
              <a:gd name="T33" fmla="*/ 7 h 33"/>
              <a:gd name="T34" fmla="*/ 5 w 14"/>
              <a:gd name="T35" fmla="*/ 7 h 33"/>
              <a:gd name="T36" fmla="*/ 5 w 14"/>
              <a:gd name="T37" fmla="*/ 8 h 33"/>
              <a:gd name="T38" fmla="*/ 5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2 w 14"/>
              <a:gd name="T47" fmla="*/ 5 h 33"/>
              <a:gd name="T48" fmla="*/ 2 w 14"/>
              <a:gd name="T49" fmla="*/ 5 h 33"/>
              <a:gd name="T50" fmla="*/ 3 w 14"/>
              <a:gd name="T51" fmla="*/ 3 h 33"/>
              <a:gd name="T52" fmla="*/ 3 w 14"/>
              <a:gd name="T53" fmla="*/ 3 h 33"/>
              <a:gd name="T54" fmla="*/ 5 w 14"/>
              <a:gd name="T55" fmla="*/ 2 h 33"/>
              <a:gd name="T56" fmla="*/ 5 w 14"/>
              <a:gd name="T57" fmla="*/ 2 h 33"/>
              <a:gd name="T58" fmla="*/ 8 w 14"/>
              <a:gd name="T59" fmla="*/ 0 h 33"/>
              <a:gd name="T60" fmla="*/ 8 w 14"/>
              <a:gd name="T61" fmla="*/ 0 h 33"/>
              <a:gd name="T62" fmla="*/ 10 w 14"/>
              <a:gd name="T63" fmla="*/ 2 h 33"/>
              <a:gd name="T64" fmla="*/ 10 w 14"/>
              <a:gd name="T65" fmla="*/ 2 h 33"/>
              <a:gd name="T66" fmla="*/ 13 w 14"/>
              <a:gd name="T67" fmla="*/ 3 h 33"/>
              <a:gd name="T68" fmla="*/ 13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3 h 33"/>
              <a:gd name="T84" fmla="*/ 14 w 14"/>
              <a:gd name="T85" fmla="*/ 13 h 33"/>
              <a:gd name="T86" fmla="*/ 14 w 14"/>
              <a:gd name="T87" fmla="*/ 14 h 33"/>
              <a:gd name="T88" fmla="*/ 14 w 14"/>
              <a:gd name="T89" fmla="*/ 14 h 33"/>
              <a:gd name="T90" fmla="*/ 13 w 14"/>
              <a:gd name="T91" fmla="*/ 15 h 33"/>
              <a:gd name="T92" fmla="*/ 5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9" y="13"/>
                </a:lnTo>
                <a:lnTo>
                  <a:pt x="9" y="13"/>
                </a:lnTo>
                <a:lnTo>
                  <a:pt x="9" y="12"/>
                </a:lnTo>
                <a:lnTo>
                  <a:pt x="9" y="12"/>
                </a:lnTo>
                <a:lnTo>
                  <a:pt x="9" y="9"/>
                </a:lnTo>
                <a:lnTo>
                  <a:pt x="9" y="9"/>
                </a:lnTo>
                <a:lnTo>
                  <a:pt x="9" y="8"/>
                </a:lnTo>
                <a:lnTo>
                  <a:pt x="9" y="8"/>
                </a:lnTo>
                <a:lnTo>
                  <a:pt x="9" y="7"/>
                </a:lnTo>
                <a:lnTo>
                  <a:pt x="9" y="7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7"/>
                </a:lnTo>
                <a:lnTo>
                  <a:pt x="5" y="7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2" y="5"/>
                </a:lnTo>
                <a:lnTo>
                  <a:pt x="2" y="5"/>
                </a:lnTo>
                <a:lnTo>
                  <a:pt x="3" y="3"/>
                </a:lnTo>
                <a:lnTo>
                  <a:pt x="3" y="3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5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91" name="Freeform 1619">
            <a:extLst>
              <a:ext uri="{FF2B5EF4-FFF2-40B4-BE49-F238E27FC236}">
                <a16:creationId xmlns:a16="http://schemas.microsoft.com/office/drawing/2014/main" id="{54269337-4F00-4D2C-9137-ACF881434045}"/>
              </a:ext>
            </a:extLst>
          </p:cNvPr>
          <p:cNvSpPr>
            <a:spLocks/>
          </p:cNvSpPr>
          <p:nvPr/>
        </p:nvSpPr>
        <p:spPr bwMode="auto">
          <a:xfrm>
            <a:off x="1186893" y="4816658"/>
            <a:ext cx="22225" cy="53975"/>
          </a:xfrm>
          <a:custGeom>
            <a:avLst/>
            <a:gdLst>
              <a:gd name="T0" fmla="*/ 5 w 14"/>
              <a:gd name="T1" fmla="*/ 15 h 34"/>
              <a:gd name="T2" fmla="*/ 8 w 14"/>
              <a:gd name="T3" fmla="*/ 14 h 34"/>
              <a:gd name="T4" fmla="*/ 9 w 14"/>
              <a:gd name="T5" fmla="*/ 8 h 34"/>
              <a:gd name="T6" fmla="*/ 8 w 14"/>
              <a:gd name="T7" fmla="*/ 7 h 34"/>
              <a:gd name="T8" fmla="*/ 6 w 14"/>
              <a:gd name="T9" fmla="*/ 5 h 34"/>
              <a:gd name="T10" fmla="*/ 5 w 14"/>
              <a:gd name="T11" fmla="*/ 7 h 34"/>
              <a:gd name="T12" fmla="*/ 4 w 14"/>
              <a:gd name="T13" fmla="*/ 8 h 34"/>
              <a:gd name="T14" fmla="*/ 0 w 14"/>
              <a:gd name="T15" fmla="*/ 10 h 34"/>
              <a:gd name="T16" fmla="*/ 0 w 14"/>
              <a:gd name="T17" fmla="*/ 8 h 34"/>
              <a:gd name="T18" fmla="*/ 0 w 14"/>
              <a:gd name="T19" fmla="*/ 5 h 34"/>
              <a:gd name="T20" fmla="*/ 1 w 14"/>
              <a:gd name="T21" fmla="*/ 3 h 34"/>
              <a:gd name="T22" fmla="*/ 4 w 14"/>
              <a:gd name="T23" fmla="*/ 2 h 34"/>
              <a:gd name="T24" fmla="*/ 6 w 14"/>
              <a:gd name="T25" fmla="*/ 0 h 34"/>
              <a:gd name="T26" fmla="*/ 10 w 14"/>
              <a:gd name="T27" fmla="*/ 2 h 34"/>
              <a:gd name="T28" fmla="*/ 11 w 14"/>
              <a:gd name="T29" fmla="*/ 3 h 34"/>
              <a:gd name="T30" fmla="*/ 13 w 14"/>
              <a:gd name="T31" fmla="*/ 4 h 34"/>
              <a:gd name="T32" fmla="*/ 13 w 14"/>
              <a:gd name="T33" fmla="*/ 5 h 34"/>
              <a:gd name="T34" fmla="*/ 14 w 14"/>
              <a:gd name="T35" fmla="*/ 10 h 34"/>
              <a:gd name="T36" fmla="*/ 13 w 14"/>
              <a:gd name="T37" fmla="*/ 13 h 34"/>
              <a:gd name="T38" fmla="*/ 13 w 14"/>
              <a:gd name="T39" fmla="*/ 14 h 34"/>
              <a:gd name="T40" fmla="*/ 11 w 14"/>
              <a:gd name="T41" fmla="*/ 15 h 34"/>
              <a:gd name="T42" fmla="*/ 10 w 14"/>
              <a:gd name="T43" fmla="*/ 17 h 34"/>
              <a:gd name="T44" fmla="*/ 13 w 14"/>
              <a:gd name="T45" fmla="*/ 18 h 34"/>
              <a:gd name="T46" fmla="*/ 13 w 14"/>
              <a:gd name="T47" fmla="*/ 19 h 34"/>
              <a:gd name="T48" fmla="*/ 13 w 14"/>
              <a:gd name="T49" fmla="*/ 22 h 34"/>
              <a:gd name="T50" fmla="*/ 14 w 14"/>
              <a:gd name="T51" fmla="*/ 24 h 34"/>
              <a:gd name="T52" fmla="*/ 13 w 14"/>
              <a:gd name="T53" fmla="*/ 27 h 34"/>
              <a:gd name="T54" fmla="*/ 13 w 14"/>
              <a:gd name="T55" fmla="*/ 28 h 34"/>
              <a:gd name="T56" fmla="*/ 13 w 14"/>
              <a:gd name="T57" fmla="*/ 29 h 34"/>
              <a:gd name="T58" fmla="*/ 13 w 14"/>
              <a:gd name="T59" fmla="*/ 30 h 34"/>
              <a:gd name="T60" fmla="*/ 10 w 14"/>
              <a:gd name="T61" fmla="*/ 33 h 34"/>
              <a:gd name="T62" fmla="*/ 6 w 14"/>
              <a:gd name="T63" fmla="*/ 34 h 34"/>
              <a:gd name="T64" fmla="*/ 4 w 14"/>
              <a:gd name="T65" fmla="*/ 33 h 34"/>
              <a:gd name="T66" fmla="*/ 1 w 14"/>
              <a:gd name="T67" fmla="*/ 32 h 34"/>
              <a:gd name="T68" fmla="*/ 0 w 14"/>
              <a:gd name="T69" fmla="*/ 30 h 34"/>
              <a:gd name="T70" fmla="*/ 0 w 14"/>
              <a:gd name="T71" fmla="*/ 24 h 34"/>
              <a:gd name="T72" fmla="*/ 4 w 14"/>
              <a:gd name="T73" fmla="*/ 27 h 34"/>
              <a:gd name="T74" fmla="*/ 5 w 14"/>
              <a:gd name="T75" fmla="*/ 28 h 34"/>
              <a:gd name="T76" fmla="*/ 6 w 14"/>
              <a:gd name="T77" fmla="*/ 29 h 34"/>
              <a:gd name="T78" fmla="*/ 8 w 14"/>
              <a:gd name="T79" fmla="*/ 28 h 34"/>
              <a:gd name="T80" fmla="*/ 9 w 14"/>
              <a:gd name="T81" fmla="*/ 27 h 34"/>
              <a:gd name="T82" fmla="*/ 9 w 14"/>
              <a:gd name="T83" fmla="*/ 22 h 34"/>
              <a:gd name="T84" fmla="*/ 8 w 14"/>
              <a:gd name="T85" fmla="*/ 19 h 34"/>
              <a:gd name="T86" fmla="*/ 6 w 14"/>
              <a:gd name="T87" fmla="*/ 19 h 34"/>
              <a:gd name="T88" fmla="*/ 5 w 14"/>
              <a:gd name="T89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4">
                <a:moveTo>
                  <a:pt x="5" y="15"/>
                </a:moveTo>
                <a:lnTo>
                  <a:pt x="5" y="15"/>
                </a:lnTo>
                <a:lnTo>
                  <a:pt x="8" y="14"/>
                </a:lnTo>
                <a:lnTo>
                  <a:pt x="8" y="14"/>
                </a:lnTo>
                <a:lnTo>
                  <a:pt x="9" y="12"/>
                </a:lnTo>
                <a:lnTo>
                  <a:pt x="9" y="8"/>
                </a:lnTo>
                <a:lnTo>
                  <a:pt x="9" y="8"/>
                </a:lnTo>
                <a:lnTo>
                  <a:pt x="8" y="7"/>
                </a:lnTo>
                <a:lnTo>
                  <a:pt x="8" y="7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7"/>
                </a:lnTo>
                <a:lnTo>
                  <a:pt x="4" y="8"/>
                </a:lnTo>
                <a:lnTo>
                  <a:pt x="4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10" y="2"/>
                </a:lnTo>
                <a:lnTo>
                  <a:pt x="10" y="2"/>
                </a:lnTo>
                <a:lnTo>
                  <a:pt x="11" y="3"/>
                </a:lnTo>
                <a:lnTo>
                  <a:pt x="11" y="3"/>
                </a:lnTo>
                <a:lnTo>
                  <a:pt x="13" y="4"/>
                </a:lnTo>
                <a:lnTo>
                  <a:pt x="13" y="4"/>
                </a:lnTo>
                <a:lnTo>
                  <a:pt x="13" y="5"/>
                </a:lnTo>
                <a:lnTo>
                  <a:pt x="13" y="5"/>
                </a:lnTo>
                <a:lnTo>
                  <a:pt x="14" y="10"/>
                </a:lnTo>
                <a:lnTo>
                  <a:pt x="14" y="10"/>
                </a:lnTo>
                <a:lnTo>
                  <a:pt x="13" y="13"/>
                </a:lnTo>
                <a:lnTo>
                  <a:pt x="13" y="13"/>
                </a:lnTo>
                <a:lnTo>
                  <a:pt x="13" y="14"/>
                </a:lnTo>
                <a:lnTo>
                  <a:pt x="13" y="14"/>
                </a:lnTo>
                <a:lnTo>
                  <a:pt x="11" y="15"/>
                </a:lnTo>
                <a:lnTo>
                  <a:pt x="11" y="15"/>
                </a:lnTo>
                <a:lnTo>
                  <a:pt x="10" y="17"/>
                </a:lnTo>
                <a:lnTo>
                  <a:pt x="10" y="17"/>
                </a:lnTo>
                <a:lnTo>
                  <a:pt x="13" y="18"/>
                </a:lnTo>
                <a:lnTo>
                  <a:pt x="13" y="18"/>
                </a:lnTo>
                <a:lnTo>
                  <a:pt x="13" y="19"/>
                </a:lnTo>
                <a:lnTo>
                  <a:pt x="13" y="19"/>
                </a:lnTo>
                <a:lnTo>
                  <a:pt x="13" y="22"/>
                </a:lnTo>
                <a:lnTo>
                  <a:pt x="13" y="22"/>
                </a:lnTo>
                <a:lnTo>
                  <a:pt x="14" y="24"/>
                </a:lnTo>
                <a:lnTo>
                  <a:pt x="14" y="24"/>
                </a:lnTo>
                <a:lnTo>
                  <a:pt x="13" y="27"/>
                </a:lnTo>
                <a:lnTo>
                  <a:pt x="13" y="27"/>
                </a:lnTo>
                <a:lnTo>
                  <a:pt x="13" y="28"/>
                </a:lnTo>
                <a:lnTo>
                  <a:pt x="13" y="28"/>
                </a:lnTo>
                <a:lnTo>
                  <a:pt x="13" y="29"/>
                </a:lnTo>
                <a:lnTo>
                  <a:pt x="13" y="29"/>
                </a:lnTo>
                <a:lnTo>
                  <a:pt x="13" y="30"/>
                </a:lnTo>
                <a:lnTo>
                  <a:pt x="13" y="30"/>
                </a:lnTo>
                <a:lnTo>
                  <a:pt x="10" y="33"/>
                </a:lnTo>
                <a:lnTo>
                  <a:pt x="10" y="33"/>
                </a:lnTo>
                <a:lnTo>
                  <a:pt x="6" y="34"/>
                </a:lnTo>
                <a:lnTo>
                  <a:pt x="6" y="34"/>
                </a:lnTo>
                <a:lnTo>
                  <a:pt x="4" y="33"/>
                </a:lnTo>
                <a:lnTo>
                  <a:pt x="4" y="33"/>
                </a:lnTo>
                <a:lnTo>
                  <a:pt x="1" y="32"/>
                </a:lnTo>
                <a:lnTo>
                  <a:pt x="1" y="32"/>
                </a:lnTo>
                <a:lnTo>
                  <a:pt x="0" y="30"/>
                </a:lnTo>
                <a:lnTo>
                  <a:pt x="0" y="30"/>
                </a:lnTo>
                <a:lnTo>
                  <a:pt x="0" y="27"/>
                </a:lnTo>
                <a:lnTo>
                  <a:pt x="0" y="24"/>
                </a:lnTo>
                <a:lnTo>
                  <a:pt x="4" y="24"/>
                </a:lnTo>
                <a:lnTo>
                  <a:pt x="4" y="27"/>
                </a:lnTo>
                <a:lnTo>
                  <a:pt x="4" y="27"/>
                </a:lnTo>
                <a:lnTo>
                  <a:pt x="5" y="28"/>
                </a:lnTo>
                <a:lnTo>
                  <a:pt x="5" y="28"/>
                </a:lnTo>
                <a:lnTo>
                  <a:pt x="6" y="29"/>
                </a:lnTo>
                <a:lnTo>
                  <a:pt x="6" y="29"/>
                </a:lnTo>
                <a:lnTo>
                  <a:pt x="8" y="28"/>
                </a:lnTo>
                <a:lnTo>
                  <a:pt x="8" y="28"/>
                </a:lnTo>
                <a:lnTo>
                  <a:pt x="9" y="27"/>
                </a:lnTo>
                <a:lnTo>
                  <a:pt x="9" y="22"/>
                </a:lnTo>
                <a:lnTo>
                  <a:pt x="9" y="22"/>
                </a:lnTo>
                <a:lnTo>
                  <a:pt x="8" y="19"/>
                </a:lnTo>
                <a:lnTo>
                  <a:pt x="8" y="19"/>
                </a:lnTo>
                <a:lnTo>
                  <a:pt x="6" y="19"/>
                </a:lnTo>
                <a:lnTo>
                  <a:pt x="6" y="19"/>
                </a:lnTo>
                <a:lnTo>
                  <a:pt x="5" y="19"/>
                </a:lnTo>
                <a:lnTo>
                  <a:pt x="5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92" name="Freeform 1620">
            <a:extLst>
              <a:ext uri="{FF2B5EF4-FFF2-40B4-BE49-F238E27FC236}">
                <a16:creationId xmlns:a16="http://schemas.microsoft.com/office/drawing/2014/main" id="{322E1031-4705-486B-B62C-76261DCA044D}"/>
              </a:ext>
            </a:extLst>
          </p:cNvPr>
          <p:cNvSpPr>
            <a:spLocks/>
          </p:cNvSpPr>
          <p:nvPr/>
        </p:nvSpPr>
        <p:spPr bwMode="auto">
          <a:xfrm>
            <a:off x="1224993" y="4819833"/>
            <a:ext cx="9525" cy="57150"/>
          </a:xfrm>
          <a:custGeom>
            <a:avLst/>
            <a:gdLst>
              <a:gd name="T0" fmla="*/ 0 w 6"/>
              <a:gd name="T1" fmla="*/ 36 h 36"/>
              <a:gd name="T2" fmla="*/ 0 w 6"/>
              <a:gd name="T3" fmla="*/ 33 h 36"/>
              <a:gd name="T4" fmla="*/ 2 w 6"/>
              <a:gd name="T5" fmla="*/ 33 h 36"/>
              <a:gd name="T6" fmla="*/ 2 w 6"/>
              <a:gd name="T7" fmla="*/ 2 h 36"/>
              <a:gd name="T8" fmla="*/ 0 w 6"/>
              <a:gd name="T9" fmla="*/ 2 h 36"/>
              <a:gd name="T10" fmla="*/ 0 w 6"/>
              <a:gd name="T11" fmla="*/ 0 h 36"/>
              <a:gd name="T12" fmla="*/ 6 w 6"/>
              <a:gd name="T13" fmla="*/ 0 h 36"/>
              <a:gd name="T14" fmla="*/ 6 w 6"/>
              <a:gd name="T15" fmla="*/ 36 h 36"/>
              <a:gd name="T16" fmla="*/ 0 w 6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36">
                <a:moveTo>
                  <a:pt x="0" y="36"/>
                </a:moveTo>
                <a:lnTo>
                  <a:pt x="0" y="33"/>
                </a:lnTo>
                <a:lnTo>
                  <a:pt x="2" y="33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lnTo>
                  <a:pt x="6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93" name="Freeform 1621">
            <a:extLst>
              <a:ext uri="{FF2B5EF4-FFF2-40B4-BE49-F238E27FC236}">
                <a16:creationId xmlns:a16="http://schemas.microsoft.com/office/drawing/2014/main" id="{EC3AEC80-5915-48B8-8D9A-6EF040DC51C3}"/>
              </a:ext>
            </a:extLst>
          </p:cNvPr>
          <p:cNvSpPr>
            <a:spLocks noEditPoints="1"/>
          </p:cNvSpPr>
          <p:nvPr/>
        </p:nvSpPr>
        <p:spPr bwMode="auto">
          <a:xfrm>
            <a:off x="1537730" y="2260783"/>
            <a:ext cx="22225" cy="50800"/>
          </a:xfrm>
          <a:custGeom>
            <a:avLst/>
            <a:gdLst>
              <a:gd name="T0" fmla="*/ 7 w 14"/>
              <a:gd name="T1" fmla="*/ 18 h 32"/>
              <a:gd name="T2" fmla="*/ 6 w 14"/>
              <a:gd name="T3" fmla="*/ 18 h 32"/>
              <a:gd name="T4" fmla="*/ 6 w 14"/>
              <a:gd name="T5" fmla="*/ 18 h 32"/>
              <a:gd name="T6" fmla="*/ 5 w 14"/>
              <a:gd name="T7" fmla="*/ 18 h 32"/>
              <a:gd name="T8" fmla="*/ 2 w 14"/>
              <a:gd name="T9" fmla="*/ 18 h 32"/>
              <a:gd name="T10" fmla="*/ 1 w 14"/>
              <a:gd name="T11" fmla="*/ 17 h 32"/>
              <a:gd name="T12" fmla="*/ 0 w 14"/>
              <a:gd name="T13" fmla="*/ 16 h 32"/>
              <a:gd name="T14" fmla="*/ 0 w 14"/>
              <a:gd name="T15" fmla="*/ 15 h 32"/>
              <a:gd name="T16" fmla="*/ 0 w 14"/>
              <a:gd name="T17" fmla="*/ 12 h 32"/>
              <a:gd name="T18" fmla="*/ 0 w 14"/>
              <a:gd name="T19" fmla="*/ 10 h 32"/>
              <a:gd name="T20" fmla="*/ 0 w 14"/>
              <a:gd name="T21" fmla="*/ 7 h 32"/>
              <a:gd name="T22" fmla="*/ 0 w 14"/>
              <a:gd name="T23" fmla="*/ 5 h 32"/>
              <a:gd name="T24" fmla="*/ 0 w 14"/>
              <a:gd name="T25" fmla="*/ 3 h 32"/>
              <a:gd name="T26" fmla="*/ 1 w 14"/>
              <a:gd name="T27" fmla="*/ 3 h 32"/>
              <a:gd name="T28" fmla="*/ 4 w 14"/>
              <a:gd name="T29" fmla="*/ 1 h 32"/>
              <a:gd name="T30" fmla="*/ 7 w 14"/>
              <a:gd name="T31" fmla="*/ 0 h 32"/>
              <a:gd name="T32" fmla="*/ 10 w 14"/>
              <a:gd name="T33" fmla="*/ 1 h 32"/>
              <a:gd name="T34" fmla="*/ 12 w 14"/>
              <a:gd name="T35" fmla="*/ 3 h 32"/>
              <a:gd name="T36" fmla="*/ 14 w 14"/>
              <a:gd name="T37" fmla="*/ 3 h 32"/>
              <a:gd name="T38" fmla="*/ 14 w 14"/>
              <a:gd name="T39" fmla="*/ 5 h 32"/>
              <a:gd name="T40" fmla="*/ 14 w 14"/>
              <a:gd name="T41" fmla="*/ 7 h 32"/>
              <a:gd name="T42" fmla="*/ 14 w 14"/>
              <a:gd name="T43" fmla="*/ 10 h 32"/>
              <a:gd name="T44" fmla="*/ 14 w 14"/>
              <a:gd name="T45" fmla="*/ 12 h 32"/>
              <a:gd name="T46" fmla="*/ 14 w 14"/>
              <a:gd name="T47" fmla="*/ 13 h 32"/>
              <a:gd name="T48" fmla="*/ 14 w 14"/>
              <a:gd name="T49" fmla="*/ 15 h 32"/>
              <a:gd name="T50" fmla="*/ 6 w 14"/>
              <a:gd name="T51" fmla="*/ 32 h 32"/>
              <a:gd name="T52" fmla="*/ 5 w 14"/>
              <a:gd name="T53" fmla="*/ 12 h 32"/>
              <a:gd name="T54" fmla="*/ 5 w 14"/>
              <a:gd name="T55" fmla="*/ 15 h 32"/>
              <a:gd name="T56" fmla="*/ 7 w 14"/>
              <a:gd name="T57" fmla="*/ 15 h 32"/>
              <a:gd name="T58" fmla="*/ 9 w 14"/>
              <a:gd name="T59" fmla="*/ 15 h 32"/>
              <a:gd name="T60" fmla="*/ 9 w 14"/>
              <a:gd name="T61" fmla="*/ 12 h 32"/>
              <a:gd name="T62" fmla="*/ 9 w 14"/>
              <a:gd name="T63" fmla="*/ 7 h 32"/>
              <a:gd name="T64" fmla="*/ 9 w 14"/>
              <a:gd name="T65" fmla="*/ 5 h 32"/>
              <a:gd name="T66" fmla="*/ 7 w 14"/>
              <a:gd name="T67" fmla="*/ 5 h 32"/>
              <a:gd name="T68" fmla="*/ 5 w 14"/>
              <a:gd name="T69" fmla="*/ 5 h 32"/>
              <a:gd name="T70" fmla="*/ 5 w 14"/>
              <a:gd name="T71" fmla="*/ 1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" y="32"/>
                </a:moveTo>
                <a:lnTo>
                  <a:pt x="7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5" y="18"/>
                </a:lnTo>
                <a:lnTo>
                  <a:pt x="5" y="18"/>
                </a:lnTo>
                <a:lnTo>
                  <a:pt x="2" y="18"/>
                </a:lnTo>
                <a:lnTo>
                  <a:pt x="2" y="18"/>
                </a:lnTo>
                <a:lnTo>
                  <a:pt x="1" y="17"/>
                </a:lnTo>
                <a:lnTo>
                  <a:pt x="1" y="17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3"/>
                </a:lnTo>
                <a:lnTo>
                  <a:pt x="12" y="3"/>
                </a:lnTo>
                <a:lnTo>
                  <a:pt x="14" y="3"/>
                </a:lnTo>
                <a:lnTo>
                  <a:pt x="14" y="3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4" y="15"/>
                </a:lnTo>
                <a:lnTo>
                  <a:pt x="14" y="15"/>
                </a:lnTo>
                <a:lnTo>
                  <a:pt x="12" y="16"/>
                </a:lnTo>
                <a:lnTo>
                  <a:pt x="6" y="32"/>
                </a:lnTo>
                <a:lnTo>
                  <a:pt x="1" y="32"/>
                </a:lnTo>
                <a:close/>
                <a:moveTo>
                  <a:pt x="5" y="12"/>
                </a:moveTo>
                <a:lnTo>
                  <a:pt x="5" y="12"/>
                </a:lnTo>
                <a:lnTo>
                  <a:pt x="5" y="15"/>
                </a:lnTo>
                <a:lnTo>
                  <a:pt x="5" y="15"/>
                </a:lnTo>
                <a:lnTo>
                  <a:pt x="7" y="15"/>
                </a:lnTo>
                <a:lnTo>
                  <a:pt x="7" y="15"/>
                </a:lnTo>
                <a:lnTo>
                  <a:pt x="9" y="15"/>
                </a:lnTo>
                <a:lnTo>
                  <a:pt x="9" y="15"/>
                </a:lnTo>
                <a:lnTo>
                  <a:pt x="9" y="12"/>
                </a:lnTo>
                <a:lnTo>
                  <a:pt x="9" y="7"/>
                </a:lnTo>
                <a:lnTo>
                  <a:pt x="9" y="7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7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94" name="Freeform 1622">
            <a:extLst>
              <a:ext uri="{FF2B5EF4-FFF2-40B4-BE49-F238E27FC236}">
                <a16:creationId xmlns:a16="http://schemas.microsoft.com/office/drawing/2014/main" id="{3CBAB7D5-870D-45CB-90E2-9A753C355978}"/>
              </a:ext>
            </a:extLst>
          </p:cNvPr>
          <p:cNvSpPr>
            <a:spLocks/>
          </p:cNvSpPr>
          <p:nvPr/>
        </p:nvSpPr>
        <p:spPr bwMode="auto">
          <a:xfrm>
            <a:off x="1564718" y="2303646"/>
            <a:ext cx="6350" cy="14288"/>
          </a:xfrm>
          <a:custGeom>
            <a:avLst/>
            <a:gdLst>
              <a:gd name="T0" fmla="*/ 0 w 4"/>
              <a:gd name="T1" fmla="*/ 9 h 9"/>
              <a:gd name="T2" fmla="*/ 0 w 4"/>
              <a:gd name="T3" fmla="*/ 0 h 9"/>
              <a:gd name="T4" fmla="*/ 4 w 4"/>
              <a:gd name="T5" fmla="*/ 0 h 9"/>
              <a:gd name="T6" fmla="*/ 4 w 4"/>
              <a:gd name="T7" fmla="*/ 5 h 9"/>
              <a:gd name="T8" fmla="*/ 0 w 4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9">
                <a:moveTo>
                  <a:pt x="0" y="9"/>
                </a:moveTo>
                <a:lnTo>
                  <a:pt x="0" y="0"/>
                </a:lnTo>
                <a:lnTo>
                  <a:pt x="4" y="0"/>
                </a:lnTo>
                <a:lnTo>
                  <a:pt x="4" y="5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95" name="Freeform 1623">
            <a:extLst>
              <a:ext uri="{FF2B5EF4-FFF2-40B4-BE49-F238E27FC236}">
                <a16:creationId xmlns:a16="http://schemas.microsoft.com/office/drawing/2014/main" id="{34FB9115-EAC6-4DC5-BD35-8336E8300DF6}"/>
              </a:ext>
            </a:extLst>
          </p:cNvPr>
          <p:cNvSpPr>
            <a:spLocks noEditPoints="1"/>
          </p:cNvSpPr>
          <p:nvPr/>
        </p:nvSpPr>
        <p:spPr bwMode="auto">
          <a:xfrm>
            <a:off x="1577418" y="2260783"/>
            <a:ext cx="22225" cy="50800"/>
          </a:xfrm>
          <a:custGeom>
            <a:avLst/>
            <a:gdLst>
              <a:gd name="T0" fmla="*/ 0 w 14"/>
              <a:gd name="T1" fmla="*/ 7 h 32"/>
              <a:gd name="T2" fmla="*/ 0 w 14"/>
              <a:gd name="T3" fmla="*/ 7 h 32"/>
              <a:gd name="T4" fmla="*/ 1 w 14"/>
              <a:gd name="T5" fmla="*/ 3 h 32"/>
              <a:gd name="T6" fmla="*/ 1 w 14"/>
              <a:gd name="T7" fmla="*/ 3 h 32"/>
              <a:gd name="T8" fmla="*/ 3 w 14"/>
              <a:gd name="T9" fmla="*/ 2 h 32"/>
              <a:gd name="T10" fmla="*/ 3 w 14"/>
              <a:gd name="T11" fmla="*/ 2 h 32"/>
              <a:gd name="T12" fmla="*/ 5 w 14"/>
              <a:gd name="T13" fmla="*/ 1 h 32"/>
              <a:gd name="T14" fmla="*/ 5 w 14"/>
              <a:gd name="T15" fmla="*/ 1 h 32"/>
              <a:gd name="T16" fmla="*/ 8 w 14"/>
              <a:gd name="T17" fmla="*/ 0 h 32"/>
              <a:gd name="T18" fmla="*/ 8 w 14"/>
              <a:gd name="T19" fmla="*/ 0 h 32"/>
              <a:gd name="T20" fmla="*/ 10 w 14"/>
              <a:gd name="T21" fmla="*/ 1 h 32"/>
              <a:gd name="T22" fmla="*/ 10 w 14"/>
              <a:gd name="T23" fmla="*/ 1 h 32"/>
              <a:gd name="T24" fmla="*/ 11 w 14"/>
              <a:gd name="T25" fmla="*/ 2 h 32"/>
              <a:gd name="T26" fmla="*/ 11 w 14"/>
              <a:gd name="T27" fmla="*/ 2 h 32"/>
              <a:gd name="T28" fmla="*/ 14 w 14"/>
              <a:gd name="T29" fmla="*/ 3 h 32"/>
              <a:gd name="T30" fmla="*/ 14 w 14"/>
              <a:gd name="T31" fmla="*/ 3 h 32"/>
              <a:gd name="T32" fmla="*/ 14 w 14"/>
              <a:gd name="T33" fmla="*/ 7 h 32"/>
              <a:gd name="T34" fmla="*/ 14 w 14"/>
              <a:gd name="T35" fmla="*/ 26 h 32"/>
              <a:gd name="T36" fmla="*/ 14 w 14"/>
              <a:gd name="T37" fmla="*/ 26 h 32"/>
              <a:gd name="T38" fmla="*/ 14 w 14"/>
              <a:gd name="T39" fmla="*/ 28 h 32"/>
              <a:gd name="T40" fmla="*/ 14 w 14"/>
              <a:gd name="T41" fmla="*/ 28 h 32"/>
              <a:gd name="T42" fmla="*/ 11 w 14"/>
              <a:gd name="T43" fmla="*/ 31 h 32"/>
              <a:gd name="T44" fmla="*/ 11 w 14"/>
              <a:gd name="T45" fmla="*/ 31 h 32"/>
              <a:gd name="T46" fmla="*/ 10 w 14"/>
              <a:gd name="T47" fmla="*/ 32 h 32"/>
              <a:gd name="T48" fmla="*/ 10 w 14"/>
              <a:gd name="T49" fmla="*/ 32 h 32"/>
              <a:gd name="T50" fmla="*/ 8 w 14"/>
              <a:gd name="T51" fmla="*/ 32 h 32"/>
              <a:gd name="T52" fmla="*/ 8 w 14"/>
              <a:gd name="T53" fmla="*/ 32 h 32"/>
              <a:gd name="T54" fmla="*/ 5 w 14"/>
              <a:gd name="T55" fmla="*/ 32 h 32"/>
              <a:gd name="T56" fmla="*/ 5 w 14"/>
              <a:gd name="T57" fmla="*/ 32 h 32"/>
              <a:gd name="T58" fmla="*/ 3 w 14"/>
              <a:gd name="T59" fmla="*/ 31 h 32"/>
              <a:gd name="T60" fmla="*/ 3 w 14"/>
              <a:gd name="T61" fmla="*/ 31 h 32"/>
              <a:gd name="T62" fmla="*/ 1 w 14"/>
              <a:gd name="T63" fmla="*/ 28 h 32"/>
              <a:gd name="T64" fmla="*/ 1 w 14"/>
              <a:gd name="T65" fmla="*/ 28 h 32"/>
              <a:gd name="T66" fmla="*/ 0 w 14"/>
              <a:gd name="T67" fmla="*/ 26 h 32"/>
              <a:gd name="T68" fmla="*/ 0 w 14"/>
              <a:gd name="T69" fmla="*/ 7 h 32"/>
              <a:gd name="T70" fmla="*/ 5 w 14"/>
              <a:gd name="T71" fmla="*/ 26 h 32"/>
              <a:gd name="T72" fmla="*/ 5 w 14"/>
              <a:gd name="T73" fmla="*/ 26 h 32"/>
              <a:gd name="T74" fmla="*/ 5 w 14"/>
              <a:gd name="T75" fmla="*/ 27 h 32"/>
              <a:gd name="T76" fmla="*/ 5 w 14"/>
              <a:gd name="T77" fmla="*/ 27 h 32"/>
              <a:gd name="T78" fmla="*/ 8 w 14"/>
              <a:gd name="T79" fmla="*/ 28 h 32"/>
              <a:gd name="T80" fmla="*/ 8 w 14"/>
              <a:gd name="T81" fmla="*/ 28 h 32"/>
              <a:gd name="T82" fmla="*/ 9 w 14"/>
              <a:gd name="T83" fmla="*/ 27 h 32"/>
              <a:gd name="T84" fmla="*/ 9 w 14"/>
              <a:gd name="T85" fmla="*/ 27 h 32"/>
              <a:gd name="T86" fmla="*/ 9 w 14"/>
              <a:gd name="T87" fmla="*/ 26 h 32"/>
              <a:gd name="T88" fmla="*/ 9 w 14"/>
              <a:gd name="T89" fmla="*/ 7 h 32"/>
              <a:gd name="T90" fmla="*/ 9 w 14"/>
              <a:gd name="T91" fmla="*/ 7 h 32"/>
              <a:gd name="T92" fmla="*/ 9 w 14"/>
              <a:gd name="T93" fmla="*/ 5 h 32"/>
              <a:gd name="T94" fmla="*/ 9 w 14"/>
              <a:gd name="T95" fmla="*/ 5 h 32"/>
              <a:gd name="T96" fmla="*/ 8 w 14"/>
              <a:gd name="T97" fmla="*/ 5 h 32"/>
              <a:gd name="T98" fmla="*/ 8 w 14"/>
              <a:gd name="T99" fmla="*/ 5 h 32"/>
              <a:gd name="T100" fmla="*/ 5 w 14"/>
              <a:gd name="T101" fmla="*/ 5 h 32"/>
              <a:gd name="T102" fmla="*/ 5 w 14"/>
              <a:gd name="T103" fmla="*/ 5 h 32"/>
              <a:gd name="T104" fmla="*/ 5 w 14"/>
              <a:gd name="T105" fmla="*/ 7 h 32"/>
              <a:gd name="T106" fmla="*/ 5 w 14"/>
              <a:gd name="T107" fmla="*/ 2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2">
                <a:moveTo>
                  <a:pt x="0" y="7"/>
                </a:moveTo>
                <a:lnTo>
                  <a:pt x="0" y="7"/>
                </a:lnTo>
                <a:lnTo>
                  <a:pt x="1" y="3"/>
                </a:lnTo>
                <a:lnTo>
                  <a:pt x="1" y="3"/>
                </a:lnTo>
                <a:lnTo>
                  <a:pt x="3" y="2"/>
                </a:lnTo>
                <a:lnTo>
                  <a:pt x="3" y="2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1" y="2"/>
                </a:lnTo>
                <a:lnTo>
                  <a:pt x="11" y="2"/>
                </a:lnTo>
                <a:lnTo>
                  <a:pt x="14" y="3"/>
                </a:lnTo>
                <a:lnTo>
                  <a:pt x="14" y="3"/>
                </a:lnTo>
                <a:lnTo>
                  <a:pt x="14" y="7"/>
                </a:lnTo>
                <a:lnTo>
                  <a:pt x="14" y="26"/>
                </a:lnTo>
                <a:lnTo>
                  <a:pt x="14" y="26"/>
                </a:lnTo>
                <a:lnTo>
                  <a:pt x="14" y="28"/>
                </a:lnTo>
                <a:lnTo>
                  <a:pt x="14" y="28"/>
                </a:lnTo>
                <a:lnTo>
                  <a:pt x="11" y="31"/>
                </a:lnTo>
                <a:lnTo>
                  <a:pt x="11" y="31"/>
                </a:lnTo>
                <a:lnTo>
                  <a:pt x="10" y="32"/>
                </a:lnTo>
                <a:lnTo>
                  <a:pt x="10" y="32"/>
                </a:lnTo>
                <a:lnTo>
                  <a:pt x="8" y="32"/>
                </a:lnTo>
                <a:lnTo>
                  <a:pt x="8" y="32"/>
                </a:lnTo>
                <a:lnTo>
                  <a:pt x="5" y="32"/>
                </a:lnTo>
                <a:lnTo>
                  <a:pt x="5" y="32"/>
                </a:lnTo>
                <a:lnTo>
                  <a:pt x="3" y="31"/>
                </a:lnTo>
                <a:lnTo>
                  <a:pt x="3" y="31"/>
                </a:lnTo>
                <a:lnTo>
                  <a:pt x="1" y="28"/>
                </a:lnTo>
                <a:lnTo>
                  <a:pt x="1" y="28"/>
                </a:lnTo>
                <a:lnTo>
                  <a:pt x="0" y="26"/>
                </a:lnTo>
                <a:lnTo>
                  <a:pt x="0" y="7"/>
                </a:lnTo>
                <a:close/>
                <a:moveTo>
                  <a:pt x="5" y="26"/>
                </a:move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8" y="28"/>
                </a:lnTo>
                <a:lnTo>
                  <a:pt x="8" y="28"/>
                </a:lnTo>
                <a:lnTo>
                  <a:pt x="9" y="27"/>
                </a:lnTo>
                <a:lnTo>
                  <a:pt x="9" y="27"/>
                </a:lnTo>
                <a:lnTo>
                  <a:pt x="9" y="26"/>
                </a:lnTo>
                <a:lnTo>
                  <a:pt x="9" y="7"/>
                </a:lnTo>
                <a:lnTo>
                  <a:pt x="9" y="7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7"/>
                </a:lnTo>
                <a:lnTo>
                  <a:pt x="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96" name="Freeform 1624">
            <a:extLst>
              <a:ext uri="{FF2B5EF4-FFF2-40B4-BE49-F238E27FC236}">
                <a16:creationId xmlns:a16="http://schemas.microsoft.com/office/drawing/2014/main" id="{B03C3AD8-0F3D-47BF-8BE4-5B6B2244D026}"/>
              </a:ext>
            </a:extLst>
          </p:cNvPr>
          <p:cNvSpPr>
            <a:spLocks/>
          </p:cNvSpPr>
          <p:nvPr/>
        </p:nvSpPr>
        <p:spPr bwMode="auto">
          <a:xfrm>
            <a:off x="1605993" y="2260783"/>
            <a:ext cx="15875" cy="50800"/>
          </a:xfrm>
          <a:custGeom>
            <a:avLst/>
            <a:gdLst>
              <a:gd name="T0" fmla="*/ 5 w 10"/>
              <a:gd name="T1" fmla="*/ 32 h 32"/>
              <a:gd name="T2" fmla="*/ 5 w 10"/>
              <a:gd name="T3" fmla="*/ 5 h 32"/>
              <a:gd name="T4" fmla="*/ 0 w 10"/>
              <a:gd name="T5" fmla="*/ 8 h 32"/>
              <a:gd name="T6" fmla="*/ 0 w 10"/>
              <a:gd name="T7" fmla="*/ 3 h 32"/>
              <a:gd name="T8" fmla="*/ 5 w 10"/>
              <a:gd name="T9" fmla="*/ 0 h 32"/>
              <a:gd name="T10" fmla="*/ 10 w 10"/>
              <a:gd name="T11" fmla="*/ 0 h 32"/>
              <a:gd name="T12" fmla="*/ 10 w 10"/>
              <a:gd name="T13" fmla="*/ 32 h 32"/>
              <a:gd name="T14" fmla="*/ 5 w 10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32">
                <a:moveTo>
                  <a:pt x="5" y="32"/>
                </a:moveTo>
                <a:lnTo>
                  <a:pt x="5" y="5"/>
                </a:lnTo>
                <a:lnTo>
                  <a:pt x="0" y="8"/>
                </a:lnTo>
                <a:lnTo>
                  <a:pt x="0" y="3"/>
                </a:lnTo>
                <a:lnTo>
                  <a:pt x="5" y="0"/>
                </a:lnTo>
                <a:lnTo>
                  <a:pt x="10" y="0"/>
                </a:lnTo>
                <a:lnTo>
                  <a:pt x="10" y="32"/>
                </a:lnTo>
                <a:lnTo>
                  <a:pt x="5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97" name="Freeform 1625">
            <a:extLst>
              <a:ext uri="{FF2B5EF4-FFF2-40B4-BE49-F238E27FC236}">
                <a16:creationId xmlns:a16="http://schemas.microsoft.com/office/drawing/2014/main" id="{99C9B7BC-B6FF-435E-9995-FC391FBFB128}"/>
              </a:ext>
            </a:extLst>
          </p:cNvPr>
          <p:cNvSpPr>
            <a:spLocks/>
          </p:cNvSpPr>
          <p:nvPr/>
        </p:nvSpPr>
        <p:spPr bwMode="auto">
          <a:xfrm>
            <a:off x="1631393" y="2260783"/>
            <a:ext cx="22225" cy="50800"/>
          </a:xfrm>
          <a:custGeom>
            <a:avLst/>
            <a:gdLst>
              <a:gd name="T0" fmla="*/ 0 w 14"/>
              <a:gd name="T1" fmla="*/ 32 h 32"/>
              <a:gd name="T2" fmla="*/ 0 w 14"/>
              <a:gd name="T3" fmla="*/ 28 h 32"/>
              <a:gd name="T4" fmla="*/ 9 w 14"/>
              <a:gd name="T5" fmla="*/ 12 h 32"/>
              <a:gd name="T6" fmla="*/ 9 w 14"/>
              <a:gd name="T7" fmla="*/ 12 h 32"/>
              <a:gd name="T8" fmla="*/ 9 w 14"/>
              <a:gd name="T9" fmla="*/ 10 h 32"/>
              <a:gd name="T10" fmla="*/ 9 w 14"/>
              <a:gd name="T11" fmla="*/ 10 h 32"/>
              <a:gd name="T12" fmla="*/ 9 w 14"/>
              <a:gd name="T13" fmla="*/ 8 h 32"/>
              <a:gd name="T14" fmla="*/ 9 w 14"/>
              <a:gd name="T15" fmla="*/ 8 h 32"/>
              <a:gd name="T16" fmla="*/ 9 w 14"/>
              <a:gd name="T17" fmla="*/ 7 h 32"/>
              <a:gd name="T18" fmla="*/ 9 w 14"/>
              <a:gd name="T19" fmla="*/ 7 h 32"/>
              <a:gd name="T20" fmla="*/ 9 w 14"/>
              <a:gd name="T21" fmla="*/ 6 h 32"/>
              <a:gd name="T22" fmla="*/ 9 w 14"/>
              <a:gd name="T23" fmla="*/ 6 h 32"/>
              <a:gd name="T24" fmla="*/ 7 w 14"/>
              <a:gd name="T25" fmla="*/ 5 h 32"/>
              <a:gd name="T26" fmla="*/ 7 w 14"/>
              <a:gd name="T27" fmla="*/ 5 h 32"/>
              <a:gd name="T28" fmla="*/ 6 w 14"/>
              <a:gd name="T29" fmla="*/ 5 h 32"/>
              <a:gd name="T30" fmla="*/ 6 w 14"/>
              <a:gd name="T31" fmla="*/ 5 h 32"/>
              <a:gd name="T32" fmla="*/ 5 w 14"/>
              <a:gd name="T33" fmla="*/ 5 h 32"/>
              <a:gd name="T34" fmla="*/ 5 w 14"/>
              <a:gd name="T35" fmla="*/ 5 h 32"/>
              <a:gd name="T36" fmla="*/ 5 w 14"/>
              <a:gd name="T37" fmla="*/ 7 h 32"/>
              <a:gd name="T38" fmla="*/ 5 w 14"/>
              <a:gd name="T39" fmla="*/ 10 h 32"/>
              <a:gd name="T40" fmla="*/ 0 w 14"/>
              <a:gd name="T41" fmla="*/ 10 h 32"/>
              <a:gd name="T42" fmla="*/ 0 w 14"/>
              <a:gd name="T43" fmla="*/ 7 h 32"/>
              <a:gd name="T44" fmla="*/ 0 w 14"/>
              <a:gd name="T45" fmla="*/ 7 h 32"/>
              <a:gd name="T46" fmla="*/ 0 w 14"/>
              <a:gd name="T47" fmla="*/ 5 h 32"/>
              <a:gd name="T48" fmla="*/ 0 w 14"/>
              <a:gd name="T49" fmla="*/ 5 h 32"/>
              <a:gd name="T50" fmla="*/ 2 w 14"/>
              <a:gd name="T51" fmla="*/ 2 h 32"/>
              <a:gd name="T52" fmla="*/ 2 w 14"/>
              <a:gd name="T53" fmla="*/ 2 h 32"/>
              <a:gd name="T54" fmla="*/ 4 w 14"/>
              <a:gd name="T55" fmla="*/ 1 h 32"/>
              <a:gd name="T56" fmla="*/ 4 w 14"/>
              <a:gd name="T57" fmla="*/ 1 h 32"/>
              <a:gd name="T58" fmla="*/ 6 w 14"/>
              <a:gd name="T59" fmla="*/ 0 h 32"/>
              <a:gd name="T60" fmla="*/ 6 w 14"/>
              <a:gd name="T61" fmla="*/ 0 h 32"/>
              <a:gd name="T62" fmla="*/ 10 w 14"/>
              <a:gd name="T63" fmla="*/ 1 h 32"/>
              <a:gd name="T64" fmla="*/ 10 w 14"/>
              <a:gd name="T65" fmla="*/ 1 h 32"/>
              <a:gd name="T66" fmla="*/ 12 w 14"/>
              <a:gd name="T67" fmla="*/ 2 h 32"/>
              <a:gd name="T68" fmla="*/ 12 w 14"/>
              <a:gd name="T69" fmla="*/ 2 h 32"/>
              <a:gd name="T70" fmla="*/ 14 w 14"/>
              <a:gd name="T71" fmla="*/ 5 h 32"/>
              <a:gd name="T72" fmla="*/ 14 w 14"/>
              <a:gd name="T73" fmla="*/ 5 h 32"/>
              <a:gd name="T74" fmla="*/ 14 w 14"/>
              <a:gd name="T75" fmla="*/ 8 h 32"/>
              <a:gd name="T76" fmla="*/ 14 w 14"/>
              <a:gd name="T77" fmla="*/ 8 h 32"/>
              <a:gd name="T78" fmla="*/ 14 w 14"/>
              <a:gd name="T79" fmla="*/ 10 h 32"/>
              <a:gd name="T80" fmla="*/ 14 w 14"/>
              <a:gd name="T81" fmla="*/ 10 h 32"/>
              <a:gd name="T82" fmla="*/ 14 w 14"/>
              <a:gd name="T83" fmla="*/ 11 h 32"/>
              <a:gd name="T84" fmla="*/ 14 w 14"/>
              <a:gd name="T85" fmla="*/ 11 h 32"/>
              <a:gd name="T86" fmla="*/ 12 w 14"/>
              <a:gd name="T87" fmla="*/ 13 h 32"/>
              <a:gd name="T88" fmla="*/ 12 w 14"/>
              <a:gd name="T89" fmla="*/ 13 h 32"/>
              <a:gd name="T90" fmla="*/ 12 w 14"/>
              <a:gd name="T91" fmla="*/ 15 h 32"/>
              <a:gd name="T92" fmla="*/ 5 w 14"/>
              <a:gd name="T93" fmla="*/ 27 h 32"/>
              <a:gd name="T94" fmla="*/ 14 w 14"/>
              <a:gd name="T95" fmla="*/ 27 h 32"/>
              <a:gd name="T96" fmla="*/ 14 w 14"/>
              <a:gd name="T97" fmla="*/ 32 h 32"/>
              <a:gd name="T98" fmla="*/ 0 w 14"/>
              <a:gd name="T9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2">
                <a:moveTo>
                  <a:pt x="0" y="32"/>
                </a:moveTo>
                <a:lnTo>
                  <a:pt x="0" y="28"/>
                </a:lnTo>
                <a:lnTo>
                  <a:pt x="9" y="12"/>
                </a:lnTo>
                <a:lnTo>
                  <a:pt x="9" y="12"/>
                </a:lnTo>
                <a:lnTo>
                  <a:pt x="9" y="10"/>
                </a:lnTo>
                <a:lnTo>
                  <a:pt x="9" y="10"/>
                </a:lnTo>
                <a:lnTo>
                  <a:pt x="9" y="8"/>
                </a:lnTo>
                <a:lnTo>
                  <a:pt x="9" y="8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5"/>
                </a:lnTo>
                <a:lnTo>
                  <a:pt x="5" y="5"/>
                </a:lnTo>
                <a:lnTo>
                  <a:pt x="5" y="7"/>
                </a:lnTo>
                <a:lnTo>
                  <a:pt x="5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2" y="2"/>
                </a:lnTo>
                <a:lnTo>
                  <a:pt x="2" y="2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2" y="2"/>
                </a:lnTo>
                <a:lnTo>
                  <a:pt x="12" y="2"/>
                </a:lnTo>
                <a:lnTo>
                  <a:pt x="14" y="5"/>
                </a:lnTo>
                <a:lnTo>
                  <a:pt x="14" y="5"/>
                </a:lnTo>
                <a:lnTo>
                  <a:pt x="14" y="8"/>
                </a:lnTo>
                <a:lnTo>
                  <a:pt x="14" y="8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2" y="13"/>
                </a:lnTo>
                <a:lnTo>
                  <a:pt x="12" y="13"/>
                </a:lnTo>
                <a:lnTo>
                  <a:pt x="12" y="15"/>
                </a:lnTo>
                <a:lnTo>
                  <a:pt x="5" y="27"/>
                </a:lnTo>
                <a:lnTo>
                  <a:pt x="14" y="27"/>
                </a:lnTo>
                <a:lnTo>
                  <a:pt x="14" y="32"/>
                </a:lnTo>
                <a:lnTo>
                  <a:pt x="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98" name="Freeform 1626">
            <a:extLst>
              <a:ext uri="{FF2B5EF4-FFF2-40B4-BE49-F238E27FC236}">
                <a16:creationId xmlns:a16="http://schemas.microsoft.com/office/drawing/2014/main" id="{AE88E3CE-BE4F-4FEA-83F0-353AD99B4CFF}"/>
              </a:ext>
            </a:extLst>
          </p:cNvPr>
          <p:cNvSpPr>
            <a:spLocks/>
          </p:cNvSpPr>
          <p:nvPr/>
        </p:nvSpPr>
        <p:spPr bwMode="auto">
          <a:xfrm>
            <a:off x="1658380" y="2260783"/>
            <a:ext cx="14288" cy="50800"/>
          </a:xfrm>
          <a:custGeom>
            <a:avLst/>
            <a:gdLst>
              <a:gd name="T0" fmla="*/ 6 w 9"/>
              <a:gd name="T1" fmla="*/ 32 h 32"/>
              <a:gd name="T2" fmla="*/ 6 w 9"/>
              <a:gd name="T3" fmla="*/ 5 h 32"/>
              <a:gd name="T4" fmla="*/ 0 w 9"/>
              <a:gd name="T5" fmla="*/ 8 h 32"/>
              <a:gd name="T6" fmla="*/ 0 w 9"/>
              <a:gd name="T7" fmla="*/ 3 h 32"/>
              <a:gd name="T8" fmla="*/ 6 w 9"/>
              <a:gd name="T9" fmla="*/ 0 h 32"/>
              <a:gd name="T10" fmla="*/ 9 w 9"/>
              <a:gd name="T11" fmla="*/ 0 h 32"/>
              <a:gd name="T12" fmla="*/ 9 w 9"/>
              <a:gd name="T13" fmla="*/ 32 h 32"/>
              <a:gd name="T14" fmla="*/ 6 w 9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2">
                <a:moveTo>
                  <a:pt x="6" y="32"/>
                </a:moveTo>
                <a:lnTo>
                  <a:pt x="6" y="5"/>
                </a:lnTo>
                <a:lnTo>
                  <a:pt x="0" y="8"/>
                </a:lnTo>
                <a:lnTo>
                  <a:pt x="0" y="3"/>
                </a:lnTo>
                <a:lnTo>
                  <a:pt x="6" y="0"/>
                </a:lnTo>
                <a:lnTo>
                  <a:pt x="9" y="0"/>
                </a:lnTo>
                <a:lnTo>
                  <a:pt x="9" y="32"/>
                </a:lnTo>
                <a:lnTo>
                  <a:pt x="6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999" name="Freeform 1627">
            <a:extLst>
              <a:ext uri="{FF2B5EF4-FFF2-40B4-BE49-F238E27FC236}">
                <a16:creationId xmlns:a16="http://schemas.microsoft.com/office/drawing/2014/main" id="{3E0FB912-B1DC-4ACE-8321-ABE7E9040771}"/>
              </a:ext>
            </a:extLst>
          </p:cNvPr>
          <p:cNvSpPr>
            <a:spLocks noEditPoints="1"/>
          </p:cNvSpPr>
          <p:nvPr/>
        </p:nvSpPr>
        <p:spPr bwMode="auto">
          <a:xfrm>
            <a:off x="1685368" y="2260783"/>
            <a:ext cx="22225" cy="50800"/>
          </a:xfrm>
          <a:custGeom>
            <a:avLst/>
            <a:gdLst>
              <a:gd name="T0" fmla="*/ 0 w 14"/>
              <a:gd name="T1" fmla="*/ 8 h 32"/>
              <a:gd name="T2" fmla="*/ 0 w 14"/>
              <a:gd name="T3" fmla="*/ 6 h 32"/>
              <a:gd name="T4" fmla="*/ 0 w 14"/>
              <a:gd name="T5" fmla="*/ 5 h 32"/>
              <a:gd name="T6" fmla="*/ 0 w 14"/>
              <a:gd name="T7" fmla="*/ 3 h 32"/>
              <a:gd name="T8" fmla="*/ 1 w 14"/>
              <a:gd name="T9" fmla="*/ 2 h 32"/>
              <a:gd name="T10" fmla="*/ 4 w 14"/>
              <a:gd name="T11" fmla="*/ 1 h 32"/>
              <a:gd name="T12" fmla="*/ 6 w 14"/>
              <a:gd name="T13" fmla="*/ 0 h 32"/>
              <a:gd name="T14" fmla="*/ 10 w 14"/>
              <a:gd name="T15" fmla="*/ 1 h 32"/>
              <a:gd name="T16" fmla="*/ 11 w 14"/>
              <a:gd name="T17" fmla="*/ 2 h 32"/>
              <a:gd name="T18" fmla="*/ 12 w 14"/>
              <a:gd name="T19" fmla="*/ 3 h 32"/>
              <a:gd name="T20" fmla="*/ 12 w 14"/>
              <a:gd name="T21" fmla="*/ 5 h 32"/>
              <a:gd name="T22" fmla="*/ 14 w 14"/>
              <a:gd name="T23" fmla="*/ 6 h 32"/>
              <a:gd name="T24" fmla="*/ 14 w 14"/>
              <a:gd name="T25" fmla="*/ 8 h 32"/>
              <a:gd name="T26" fmla="*/ 14 w 14"/>
              <a:gd name="T27" fmla="*/ 11 h 32"/>
              <a:gd name="T28" fmla="*/ 12 w 14"/>
              <a:gd name="T29" fmla="*/ 12 h 32"/>
              <a:gd name="T30" fmla="*/ 12 w 14"/>
              <a:gd name="T31" fmla="*/ 15 h 32"/>
              <a:gd name="T32" fmla="*/ 11 w 14"/>
              <a:gd name="T33" fmla="*/ 16 h 32"/>
              <a:gd name="T34" fmla="*/ 12 w 14"/>
              <a:gd name="T35" fmla="*/ 17 h 32"/>
              <a:gd name="T36" fmla="*/ 12 w 14"/>
              <a:gd name="T37" fmla="*/ 18 h 32"/>
              <a:gd name="T38" fmla="*/ 14 w 14"/>
              <a:gd name="T39" fmla="*/ 20 h 32"/>
              <a:gd name="T40" fmla="*/ 14 w 14"/>
              <a:gd name="T41" fmla="*/ 23 h 32"/>
              <a:gd name="T42" fmla="*/ 14 w 14"/>
              <a:gd name="T43" fmla="*/ 26 h 32"/>
              <a:gd name="T44" fmla="*/ 12 w 14"/>
              <a:gd name="T45" fmla="*/ 27 h 32"/>
              <a:gd name="T46" fmla="*/ 12 w 14"/>
              <a:gd name="T47" fmla="*/ 28 h 32"/>
              <a:gd name="T48" fmla="*/ 12 w 14"/>
              <a:gd name="T49" fmla="*/ 30 h 32"/>
              <a:gd name="T50" fmla="*/ 10 w 14"/>
              <a:gd name="T51" fmla="*/ 32 h 32"/>
              <a:gd name="T52" fmla="*/ 6 w 14"/>
              <a:gd name="T53" fmla="*/ 32 h 32"/>
              <a:gd name="T54" fmla="*/ 2 w 14"/>
              <a:gd name="T55" fmla="*/ 32 h 32"/>
              <a:gd name="T56" fmla="*/ 1 w 14"/>
              <a:gd name="T57" fmla="*/ 30 h 32"/>
              <a:gd name="T58" fmla="*/ 0 w 14"/>
              <a:gd name="T59" fmla="*/ 28 h 32"/>
              <a:gd name="T60" fmla="*/ 0 w 14"/>
              <a:gd name="T61" fmla="*/ 27 h 32"/>
              <a:gd name="T62" fmla="*/ 0 w 14"/>
              <a:gd name="T63" fmla="*/ 26 h 32"/>
              <a:gd name="T64" fmla="*/ 0 w 14"/>
              <a:gd name="T65" fmla="*/ 23 h 32"/>
              <a:gd name="T66" fmla="*/ 0 w 14"/>
              <a:gd name="T67" fmla="*/ 20 h 32"/>
              <a:gd name="T68" fmla="*/ 0 w 14"/>
              <a:gd name="T69" fmla="*/ 18 h 32"/>
              <a:gd name="T70" fmla="*/ 1 w 14"/>
              <a:gd name="T71" fmla="*/ 17 h 32"/>
              <a:gd name="T72" fmla="*/ 2 w 14"/>
              <a:gd name="T73" fmla="*/ 16 h 32"/>
              <a:gd name="T74" fmla="*/ 1 w 14"/>
              <a:gd name="T75" fmla="*/ 15 h 32"/>
              <a:gd name="T76" fmla="*/ 0 w 14"/>
              <a:gd name="T77" fmla="*/ 12 h 32"/>
              <a:gd name="T78" fmla="*/ 0 w 14"/>
              <a:gd name="T79" fmla="*/ 11 h 32"/>
              <a:gd name="T80" fmla="*/ 0 w 14"/>
              <a:gd name="T81" fmla="*/ 8 h 32"/>
              <a:gd name="T82" fmla="*/ 9 w 14"/>
              <a:gd name="T83" fmla="*/ 7 h 32"/>
              <a:gd name="T84" fmla="*/ 7 w 14"/>
              <a:gd name="T85" fmla="*/ 5 h 32"/>
              <a:gd name="T86" fmla="*/ 6 w 14"/>
              <a:gd name="T87" fmla="*/ 5 h 32"/>
              <a:gd name="T88" fmla="*/ 5 w 14"/>
              <a:gd name="T89" fmla="*/ 5 h 32"/>
              <a:gd name="T90" fmla="*/ 4 w 14"/>
              <a:gd name="T91" fmla="*/ 11 h 32"/>
              <a:gd name="T92" fmla="*/ 5 w 14"/>
              <a:gd name="T93" fmla="*/ 13 h 32"/>
              <a:gd name="T94" fmla="*/ 6 w 14"/>
              <a:gd name="T95" fmla="*/ 13 h 32"/>
              <a:gd name="T96" fmla="*/ 7 w 14"/>
              <a:gd name="T97" fmla="*/ 13 h 32"/>
              <a:gd name="T98" fmla="*/ 9 w 14"/>
              <a:gd name="T99" fmla="*/ 11 h 32"/>
              <a:gd name="T100" fmla="*/ 9 w 14"/>
              <a:gd name="T101" fmla="*/ 20 h 32"/>
              <a:gd name="T102" fmla="*/ 7 w 14"/>
              <a:gd name="T103" fmla="*/ 17 h 32"/>
              <a:gd name="T104" fmla="*/ 6 w 14"/>
              <a:gd name="T105" fmla="*/ 17 h 32"/>
              <a:gd name="T106" fmla="*/ 5 w 14"/>
              <a:gd name="T107" fmla="*/ 17 h 32"/>
              <a:gd name="T108" fmla="*/ 4 w 14"/>
              <a:gd name="T109" fmla="*/ 20 h 32"/>
              <a:gd name="T110" fmla="*/ 4 w 14"/>
              <a:gd name="T111" fmla="*/ 26 h 32"/>
              <a:gd name="T112" fmla="*/ 5 w 14"/>
              <a:gd name="T113" fmla="*/ 27 h 32"/>
              <a:gd name="T114" fmla="*/ 6 w 14"/>
              <a:gd name="T115" fmla="*/ 28 h 32"/>
              <a:gd name="T116" fmla="*/ 7 w 14"/>
              <a:gd name="T117" fmla="*/ 27 h 32"/>
              <a:gd name="T118" fmla="*/ 9 w 14"/>
              <a:gd name="T119" fmla="*/ 2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2">
                <a:moveTo>
                  <a:pt x="0" y="8"/>
                </a:move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1" y="2"/>
                </a:lnTo>
                <a:lnTo>
                  <a:pt x="11" y="2"/>
                </a:lnTo>
                <a:lnTo>
                  <a:pt x="12" y="3"/>
                </a:lnTo>
                <a:lnTo>
                  <a:pt x="12" y="3"/>
                </a:lnTo>
                <a:lnTo>
                  <a:pt x="12" y="5"/>
                </a:lnTo>
                <a:lnTo>
                  <a:pt x="12" y="5"/>
                </a:lnTo>
                <a:lnTo>
                  <a:pt x="14" y="6"/>
                </a:lnTo>
                <a:lnTo>
                  <a:pt x="14" y="6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2" y="12"/>
                </a:lnTo>
                <a:lnTo>
                  <a:pt x="12" y="12"/>
                </a:lnTo>
                <a:lnTo>
                  <a:pt x="12" y="15"/>
                </a:lnTo>
                <a:lnTo>
                  <a:pt x="12" y="15"/>
                </a:lnTo>
                <a:lnTo>
                  <a:pt x="11" y="16"/>
                </a:lnTo>
                <a:lnTo>
                  <a:pt x="11" y="16"/>
                </a:lnTo>
                <a:lnTo>
                  <a:pt x="12" y="17"/>
                </a:lnTo>
                <a:lnTo>
                  <a:pt x="12" y="17"/>
                </a:lnTo>
                <a:lnTo>
                  <a:pt x="12" y="18"/>
                </a:lnTo>
                <a:lnTo>
                  <a:pt x="12" y="18"/>
                </a:lnTo>
                <a:lnTo>
                  <a:pt x="14" y="20"/>
                </a:lnTo>
                <a:lnTo>
                  <a:pt x="14" y="20"/>
                </a:lnTo>
                <a:lnTo>
                  <a:pt x="14" y="23"/>
                </a:lnTo>
                <a:lnTo>
                  <a:pt x="14" y="23"/>
                </a:lnTo>
                <a:lnTo>
                  <a:pt x="14" y="26"/>
                </a:lnTo>
                <a:lnTo>
                  <a:pt x="14" y="26"/>
                </a:lnTo>
                <a:lnTo>
                  <a:pt x="12" y="27"/>
                </a:lnTo>
                <a:lnTo>
                  <a:pt x="12" y="27"/>
                </a:lnTo>
                <a:lnTo>
                  <a:pt x="12" y="28"/>
                </a:lnTo>
                <a:lnTo>
                  <a:pt x="12" y="28"/>
                </a:lnTo>
                <a:lnTo>
                  <a:pt x="12" y="30"/>
                </a:lnTo>
                <a:lnTo>
                  <a:pt x="12" y="30"/>
                </a:lnTo>
                <a:lnTo>
                  <a:pt x="10" y="32"/>
                </a:lnTo>
                <a:lnTo>
                  <a:pt x="10" y="32"/>
                </a:lnTo>
                <a:lnTo>
                  <a:pt x="6" y="32"/>
                </a:lnTo>
                <a:lnTo>
                  <a:pt x="6" y="32"/>
                </a:lnTo>
                <a:lnTo>
                  <a:pt x="2" y="32"/>
                </a:lnTo>
                <a:lnTo>
                  <a:pt x="2" y="32"/>
                </a:lnTo>
                <a:lnTo>
                  <a:pt x="1" y="30"/>
                </a:lnTo>
                <a:lnTo>
                  <a:pt x="1" y="30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1" y="17"/>
                </a:lnTo>
                <a:lnTo>
                  <a:pt x="1" y="17"/>
                </a:lnTo>
                <a:lnTo>
                  <a:pt x="2" y="16"/>
                </a:lnTo>
                <a:lnTo>
                  <a:pt x="2" y="16"/>
                </a:lnTo>
                <a:lnTo>
                  <a:pt x="1" y="15"/>
                </a:lnTo>
                <a:lnTo>
                  <a:pt x="1" y="15"/>
                </a:lnTo>
                <a:lnTo>
                  <a:pt x="0" y="12"/>
                </a:lnTo>
                <a:lnTo>
                  <a:pt x="0" y="12"/>
                </a:lnTo>
                <a:lnTo>
                  <a:pt x="0" y="11"/>
                </a:ln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9" y="7"/>
                </a:moveTo>
                <a:lnTo>
                  <a:pt x="9" y="7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5"/>
                </a:lnTo>
                <a:lnTo>
                  <a:pt x="5" y="5"/>
                </a:lnTo>
                <a:lnTo>
                  <a:pt x="4" y="7"/>
                </a:lnTo>
                <a:lnTo>
                  <a:pt x="4" y="11"/>
                </a:lnTo>
                <a:lnTo>
                  <a:pt x="4" y="11"/>
                </a:lnTo>
                <a:lnTo>
                  <a:pt x="5" y="13"/>
                </a:lnTo>
                <a:lnTo>
                  <a:pt x="5" y="13"/>
                </a:lnTo>
                <a:lnTo>
                  <a:pt x="6" y="13"/>
                </a:lnTo>
                <a:lnTo>
                  <a:pt x="6" y="13"/>
                </a:lnTo>
                <a:lnTo>
                  <a:pt x="7" y="13"/>
                </a:lnTo>
                <a:lnTo>
                  <a:pt x="7" y="13"/>
                </a:lnTo>
                <a:lnTo>
                  <a:pt x="9" y="11"/>
                </a:lnTo>
                <a:lnTo>
                  <a:pt x="9" y="7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7" y="17"/>
                </a:lnTo>
                <a:lnTo>
                  <a:pt x="7" y="17"/>
                </a:lnTo>
                <a:lnTo>
                  <a:pt x="6" y="17"/>
                </a:lnTo>
                <a:lnTo>
                  <a:pt x="6" y="17"/>
                </a:lnTo>
                <a:lnTo>
                  <a:pt x="5" y="17"/>
                </a:lnTo>
                <a:lnTo>
                  <a:pt x="5" y="17"/>
                </a:lnTo>
                <a:lnTo>
                  <a:pt x="4" y="20"/>
                </a:lnTo>
                <a:lnTo>
                  <a:pt x="4" y="26"/>
                </a:lnTo>
                <a:lnTo>
                  <a:pt x="4" y="26"/>
                </a:lnTo>
                <a:lnTo>
                  <a:pt x="5" y="27"/>
                </a:lnTo>
                <a:lnTo>
                  <a:pt x="5" y="27"/>
                </a:lnTo>
                <a:lnTo>
                  <a:pt x="6" y="28"/>
                </a:lnTo>
                <a:lnTo>
                  <a:pt x="6" y="28"/>
                </a:lnTo>
                <a:lnTo>
                  <a:pt x="7" y="27"/>
                </a:lnTo>
                <a:lnTo>
                  <a:pt x="7" y="27"/>
                </a:lnTo>
                <a:lnTo>
                  <a:pt x="9" y="26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00" name="Freeform 1628">
            <a:extLst>
              <a:ext uri="{FF2B5EF4-FFF2-40B4-BE49-F238E27FC236}">
                <a16:creationId xmlns:a16="http://schemas.microsoft.com/office/drawing/2014/main" id="{138CDE5B-7C3D-4F94-9D8B-34429571BD98}"/>
              </a:ext>
            </a:extLst>
          </p:cNvPr>
          <p:cNvSpPr>
            <a:spLocks/>
          </p:cNvSpPr>
          <p:nvPr/>
        </p:nvSpPr>
        <p:spPr bwMode="auto">
          <a:xfrm>
            <a:off x="1552018" y="2771958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8 h 33"/>
              <a:gd name="T4" fmla="*/ 7 w 14"/>
              <a:gd name="T5" fmla="*/ 13 h 33"/>
              <a:gd name="T6" fmla="*/ 7 w 14"/>
              <a:gd name="T7" fmla="*/ 13 h 33"/>
              <a:gd name="T8" fmla="*/ 8 w 14"/>
              <a:gd name="T9" fmla="*/ 10 h 33"/>
              <a:gd name="T10" fmla="*/ 8 w 14"/>
              <a:gd name="T11" fmla="*/ 10 h 33"/>
              <a:gd name="T12" fmla="*/ 8 w 14"/>
              <a:gd name="T13" fmla="*/ 8 h 33"/>
              <a:gd name="T14" fmla="*/ 8 w 14"/>
              <a:gd name="T15" fmla="*/ 8 h 33"/>
              <a:gd name="T16" fmla="*/ 8 w 14"/>
              <a:gd name="T17" fmla="*/ 6 h 33"/>
              <a:gd name="T18" fmla="*/ 8 w 14"/>
              <a:gd name="T19" fmla="*/ 6 h 33"/>
              <a:gd name="T20" fmla="*/ 8 w 14"/>
              <a:gd name="T21" fmla="*/ 5 h 33"/>
              <a:gd name="T22" fmla="*/ 8 w 14"/>
              <a:gd name="T23" fmla="*/ 5 h 33"/>
              <a:gd name="T24" fmla="*/ 7 w 14"/>
              <a:gd name="T25" fmla="*/ 5 h 33"/>
              <a:gd name="T26" fmla="*/ 7 w 14"/>
              <a:gd name="T27" fmla="*/ 5 h 33"/>
              <a:gd name="T28" fmla="*/ 6 w 14"/>
              <a:gd name="T29" fmla="*/ 4 h 33"/>
              <a:gd name="T30" fmla="*/ 6 w 14"/>
              <a:gd name="T31" fmla="*/ 4 h 33"/>
              <a:gd name="T32" fmla="*/ 5 w 14"/>
              <a:gd name="T33" fmla="*/ 5 h 33"/>
              <a:gd name="T34" fmla="*/ 5 w 14"/>
              <a:gd name="T35" fmla="*/ 5 h 33"/>
              <a:gd name="T36" fmla="*/ 3 w 14"/>
              <a:gd name="T37" fmla="*/ 6 h 33"/>
              <a:gd name="T38" fmla="*/ 3 w 14"/>
              <a:gd name="T39" fmla="*/ 9 h 33"/>
              <a:gd name="T40" fmla="*/ 0 w 14"/>
              <a:gd name="T41" fmla="*/ 9 h 33"/>
              <a:gd name="T42" fmla="*/ 0 w 14"/>
              <a:gd name="T43" fmla="*/ 6 h 33"/>
              <a:gd name="T44" fmla="*/ 0 w 14"/>
              <a:gd name="T45" fmla="*/ 6 h 33"/>
              <a:gd name="T46" fmla="*/ 0 w 14"/>
              <a:gd name="T47" fmla="*/ 4 h 33"/>
              <a:gd name="T48" fmla="*/ 0 w 14"/>
              <a:gd name="T49" fmla="*/ 4 h 33"/>
              <a:gd name="T50" fmla="*/ 1 w 14"/>
              <a:gd name="T51" fmla="*/ 1 h 33"/>
              <a:gd name="T52" fmla="*/ 1 w 14"/>
              <a:gd name="T53" fmla="*/ 1 h 33"/>
              <a:gd name="T54" fmla="*/ 3 w 14"/>
              <a:gd name="T55" fmla="*/ 0 h 33"/>
              <a:gd name="T56" fmla="*/ 3 w 14"/>
              <a:gd name="T57" fmla="*/ 0 h 33"/>
              <a:gd name="T58" fmla="*/ 6 w 14"/>
              <a:gd name="T59" fmla="*/ 0 h 33"/>
              <a:gd name="T60" fmla="*/ 6 w 14"/>
              <a:gd name="T61" fmla="*/ 0 h 33"/>
              <a:gd name="T62" fmla="*/ 10 w 14"/>
              <a:gd name="T63" fmla="*/ 0 h 33"/>
              <a:gd name="T64" fmla="*/ 10 w 14"/>
              <a:gd name="T65" fmla="*/ 0 h 33"/>
              <a:gd name="T66" fmla="*/ 11 w 14"/>
              <a:gd name="T67" fmla="*/ 3 h 33"/>
              <a:gd name="T68" fmla="*/ 11 w 14"/>
              <a:gd name="T69" fmla="*/ 3 h 33"/>
              <a:gd name="T70" fmla="*/ 12 w 14"/>
              <a:gd name="T71" fmla="*/ 5 h 33"/>
              <a:gd name="T72" fmla="*/ 12 w 14"/>
              <a:gd name="T73" fmla="*/ 5 h 33"/>
              <a:gd name="T74" fmla="*/ 14 w 14"/>
              <a:gd name="T75" fmla="*/ 8 h 33"/>
              <a:gd name="T76" fmla="*/ 14 w 14"/>
              <a:gd name="T77" fmla="*/ 8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1 h 33"/>
              <a:gd name="T84" fmla="*/ 14 w 14"/>
              <a:gd name="T85" fmla="*/ 11 h 33"/>
              <a:gd name="T86" fmla="*/ 12 w 14"/>
              <a:gd name="T87" fmla="*/ 13 h 33"/>
              <a:gd name="T88" fmla="*/ 12 w 14"/>
              <a:gd name="T89" fmla="*/ 13 h 33"/>
              <a:gd name="T90" fmla="*/ 11 w 14"/>
              <a:gd name="T91" fmla="*/ 15 h 33"/>
              <a:gd name="T92" fmla="*/ 5 w 14"/>
              <a:gd name="T93" fmla="*/ 28 h 33"/>
              <a:gd name="T94" fmla="*/ 14 w 14"/>
              <a:gd name="T95" fmla="*/ 28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8"/>
                </a:lnTo>
                <a:lnTo>
                  <a:pt x="7" y="13"/>
                </a:lnTo>
                <a:lnTo>
                  <a:pt x="7" y="13"/>
                </a:lnTo>
                <a:lnTo>
                  <a:pt x="8" y="10"/>
                </a:lnTo>
                <a:lnTo>
                  <a:pt x="8" y="10"/>
                </a:lnTo>
                <a:lnTo>
                  <a:pt x="8" y="8"/>
                </a:lnTo>
                <a:lnTo>
                  <a:pt x="8" y="8"/>
                </a:lnTo>
                <a:lnTo>
                  <a:pt x="8" y="6"/>
                </a:lnTo>
                <a:lnTo>
                  <a:pt x="8" y="6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3" y="6"/>
                </a:lnTo>
                <a:lnTo>
                  <a:pt x="3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1" y="1"/>
                </a:lnTo>
                <a:lnTo>
                  <a:pt x="1" y="1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1" y="3"/>
                </a:lnTo>
                <a:lnTo>
                  <a:pt x="11" y="3"/>
                </a:lnTo>
                <a:lnTo>
                  <a:pt x="12" y="5"/>
                </a:lnTo>
                <a:lnTo>
                  <a:pt x="12" y="5"/>
                </a:lnTo>
                <a:lnTo>
                  <a:pt x="14" y="8"/>
                </a:lnTo>
                <a:lnTo>
                  <a:pt x="14" y="8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2" y="13"/>
                </a:lnTo>
                <a:lnTo>
                  <a:pt x="12" y="13"/>
                </a:lnTo>
                <a:lnTo>
                  <a:pt x="11" y="15"/>
                </a:lnTo>
                <a:lnTo>
                  <a:pt x="5" y="28"/>
                </a:lnTo>
                <a:lnTo>
                  <a:pt x="14" y="28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01" name="Freeform 1629">
            <a:extLst>
              <a:ext uri="{FF2B5EF4-FFF2-40B4-BE49-F238E27FC236}">
                <a16:creationId xmlns:a16="http://schemas.microsoft.com/office/drawing/2014/main" id="{C79DB3A1-750C-4CE0-A805-AF9D1046BDBB}"/>
              </a:ext>
            </a:extLst>
          </p:cNvPr>
          <p:cNvSpPr>
            <a:spLocks/>
          </p:cNvSpPr>
          <p:nvPr/>
        </p:nvSpPr>
        <p:spPr bwMode="auto">
          <a:xfrm>
            <a:off x="1575830" y="2771958"/>
            <a:ext cx="25400" cy="52388"/>
          </a:xfrm>
          <a:custGeom>
            <a:avLst/>
            <a:gdLst>
              <a:gd name="T0" fmla="*/ 10 w 16"/>
              <a:gd name="T1" fmla="*/ 33 h 33"/>
              <a:gd name="T2" fmla="*/ 10 w 16"/>
              <a:gd name="T3" fmla="*/ 28 h 33"/>
              <a:gd name="T4" fmla="*/ 0 w 16"/>
              <a:gd name="T5" fmla="*/ 28 h 33"/>
              <a:gd name="T6" fmla="*/ 0 w 16"/>
              <a:gd name="T7" fmla="*/ 23 h 33"/>
              <a:gd name="T8" fmla="*/ 7 w 16"/>
              <a:gd name="T9" fmla="*/ 0 h 33"/>
              <a:gd name="T10" fmla="*/ 11 w 16"/>
              <a:gd name="T11" fmla="*/ 0 h 33"/>
              <a:gd name="T12" fmla="*/ 5 w 16"/>
              <a:gd name="T13" fmla="*/ 23 h 33"/>
              <a:gd name="T14" fmla="*/ 10 w 16"/>
              <a:gd name="T15" fmla="*/ 23 h 33"/>
              <a:gd name="T16" fmla="*/ 10 w 16"/>
              <a:gd name="T17" fmla="*/ 14 h 33"/>
              <a:gd name="T18" fmla="*/ 14 w 16"/>
              <a:gd name="T19" fmla="*/ 14 h 33"/>
              <a:gd name="T20" fmla="*/ 14 w 16"/>
              <a:gd name="T21" fmla="*/ 23 h 33"/>
              <a:gd name="T22" fmla="*/ 16 w 16"/>
              <a:gd name="T23" fmla="*/ 23 h 33"/>
              <a:gd name="T24" fmla="*/ 16 w 16"/>
              <a:gd name="T25" fmla="*/ 28 h 33"/>
              <a:gd name="T26" fmla="*/ 14 w 16"/>
              <a:gd name="T27" fmla="*/ 28 h 33"/>
              <a:gd name="T28" fmla="*/ 14 w 16"/>
              <a:gd name="T29" fmla="*/ 33 h 33"/>
              <a:gd name="T30" fmla="*/ 10 w 16"/>
              <a:gd name="T31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3">
                <a:moveTo>
                  <a:pt x="10" y="33"/>
                </a:moveTo>
                <a:lnTo>
                  <a:pt x="10" y="28"/>
                </a:lnTo>
                <a:lnTo>
                  <a:pt x="0" y="28"/>
                </a:lnTo>
                <a:lnTo>
                  <a:pt x="0" y="23"/>
                </a:lnTo>
                <a:lnTo>
                  <a:pt x="7" y="0"/>
                </a:lnTo>
                <a:lnTo>
                  <a:pt x="11" y="0"/>
                </a:lnTo>
                <a:lnTo>
                  <a:pt x="5" y="23"/>
                </a:lnTo>
                <a:lnTo>
                  <a:pt x="10" y="23"/>
                </a:lnTo>
                <a:lnTo>
                  <a:pt x="10" y="14"/>
                </a:lnTo>
                <a:lnTo>
                  <a:pt x="14" y="14"/>
                </a:lnTo>
                <a:lnTo>
                  <a:pt x="14" y="23"/>
                </a:lnTo>
                <a:lnTo>
                  <a:pt x="16" y="23"/>
                </a:lnTo>
                <a:lnTo>
                  <a:pt x="16" y="28"/>
                </a:lnTo>
                <a:lnTo>
                  <a:pt x="14" y="28"/>
                </a:lnTo>
                <a:lnTo>
                  <a:pt x="14" y="33"/>
                </a:lnTo>
                <a:lnTo>
                  <a:pt x="1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02" name="Freeform 1630">
            <a:extLst>
              <a:ext uri="{FF2B5EF4-FFF2-40B4-BE49-F238E27FC236}">
                <a16:creationId xmlns:a16="http://schemas.microsoft.com/office/drawing/2014/main" id="{E49AC8DB-65AF-4ABC-8BB3-86E5450382FB}"/>
              </a:ext>
            </a:extLst>
          </p:cNvPr>
          <p:cNvSpPr>
            <a:spLocks/>
          </p:cNvSpPr>
          <p:nvPr/>
        </p:nvSpPr>
        <p:spPr bwMode="auto">
          <a:xfrm>
            <a:off x="1605993" y="2816408"/>
            <a:ext cx="4763" cy="11113"/>
          </a:xfrm>
          <a:custGeom>
            <a:avLst/>
            <a:gdLst>
              <a:gd name="T0" fmla="*/ 0 w 3"/>
              <a:gd name="T1" fmla="*/ 7 h 7"/>
              <a:gd name="T2" fmla="*/ 0 w 3"/>
              <a:gd name="T3" fmla="*/ 0 h 7"/>
              <a:gd name="T4" fmla="*/ 3 w 3"/>
              <a:gd name="T5" fmla="*/ 0 h 7"/>
              <a:gd name="T6" fmla="*/ 3 w 3"/>
              <a:gd name="T7" fmla="*/ 5 h 7"/>
              <a:gd name="T8" fmla="*/ 0 w 3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7">
                <a:moveTo>
                  <a:pt x="0" y="7"/>
                </a:moveTo>
                <a:lnTo>
                  <a:pt x="0" y="0"/>
                </a:lnTo>
                <a:lnTo>
                  <a:pt x="3" y="0"/>
                </a:lnTo>
                <a:lnTo>
                  <a:pt x="3" y="5"/>
                </a:lnTo>
                <a:lnTo>
                  <a:pt x="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03" name="Freeform 1631">
            <a:extLst>
              <a:ext uri="{FF2B5EF4-FFF2-40B4-BE49-F238E27FC236}">
                <a16:creationId xmlns:a16="http://schemas.microsoft.com/office/drawing/2014/main" id="{0FEDA684-A9EF-451A-903E-63C9642B03A1}"/>
              </a:ext>
            </a:extLst>
          </p:cNvPr>
          <p:cNvSpPr>
            <a:spLocks/>
          </p:cNvSpPr>
          <p:nvPr/>
        </p:nvSpPr>
        <p:spPr bwMode="auto">
          <a:xfrm>
            <a:off x="1617105" y="2771958"/>
            <a:ext cx="22225" cy="52388"/>
          </a:xfrm>
          <a:custGeom>
            <a:avLst/>
            <a:gdLst>
              <a:gd name="T0" fmla="*/ 6 w 14"/>
              <a:gd name="T1" fmla="*/ 14 h 33"/>
              <a:gd name="T2" fmla="*/ 9 w 14"/>
              <a:gd name="T3" fmla="*/ 13 h 33"/>
              <a:gd name="T4" fmla="*/ 9 w 14"/>
              <a:gd name="T5" fmla="*/ 6 h 33"/>
              <a:gd name="T6" fmla="*/ 9 w 14"/>
              <a:gd name="T7" fmla="*/ 5 h 33"/>
              <a:gd name="T8" fmla="*/ 8 w 14"/>
              <a:gd name="T9" fmla="*/ 4 h 33"/>
              <a:gd name="T10" fmla="*/ 5 w 14"/>
              <a:gd name="T11" fmla="*/ 5 h 33"/>
              <a:gd name="T12" fmla="*/ 5 w 14"/>
              <a:gd name="T13" fmla="*/ 6 h 33"/>
              <a:gd name="T14" fmla="*/ 0 w 14"/>
              <a:gd name="T15" fmla="*/ 9 h 33"/>
              <a:gd name="T16" fmla="*/ 0 w 14"/>
              <a:gd name="T17" fmla="*/ 6 h 33"/>
              <a:gd name="T18" fmla="*/ 1 w 14"/>
              <a:gd name="T19" fmla="*/ 4 h 33"/>
              <a:gd name="T20" fmla="*/ 3 w 14"/>
              <a:gd name="T21" fmla="*/ 1 h 33"/>
              <a:gd name="T22" fmla="*/ 5 w 14"/>
              <a:gd name="T23" fmla="*/ 0 h 33"/>
              <a:gd name="T24" fmla="*/ 8 w 14"/>
              <a:gd name="T25" fmla="*/ 0 h 33"/>
              <a:gd name="T26" fmla="*/ 10 w 14"/>
              <a:gd name="T27" fmla="*/ 0 h 33"/>
              <a:gd name="T28" fmla="*/ 13 w 14"/>
              <a:gd name="T29" fmla="*/ 3 h 33"/>
              <a:gd name="T30" fmla="*/ 13 w 14"/>
              <a:gd name="T31" fmla="*/ 3 h 33"/>
              <a:gd name="T32" fmla="*/ 14 w 14"/>
              <a:gd name="T33" fmla="*/ 5 h 33"/>
              <a:gd name="T34" fmla="*/ 14 w 14"/>
              <a:gd name="T35" fmla="*/ 9 h 33"/>
              <a:gd name="T36" fmla="*/ 14 w 14"/>
              <a:gd name="T37" fmla="*/ 11 h 33"/>
              <a:gd name="T38" fmla="*/ 14 w 14"/>
              <a:gd name="T39" fmla="*/ 14 h 33"/>
              <a:gd name="T40" fmla="*/ 13 w 14"/>
              <a:gd name="T41" fmla="*/ 15 h 33"/>
              <a:gd name="T42" fmla="*/ 11 w 14"/>
              <a:gd name="T43" fmla="*/ 15 h 33"/>
              <a:gd name="T44" fmla="*/ 13 w 14"/>
              <a:gd name="T45" fmla="*/ 16 h 33"/>
              <a:gd name="T46" fmla="*/ 14 w 14"/>
              <a:gd name="T47" fmla="*/ 19 h 33"/>
              <a:gd name="T48" fmla="*/ 14 w 14"/>
              <a:gd name="T49" fmla="*/ 20 h 33"/>
              <a:gd name="T50" fmla="*/ 14 w 14"/>
              <a:gd name="T51" fmla="*/ 23 h 33"/>
              <a:gd name="T52" fmla="*/ 14 w 14"/>
              <a:gd name="T53" fmla="*/ 25 h 33"/>
              <a:gd name="T54" fmla="*/ 14 w 14"/>
              <a:gd name="T55" fmla="*/ 28 h 33"/>
              <a:gd name="T56" fmla="*/ 14 w 14"/>
              <a:gd name="T57" fmla="*/ 29 h 33"/>
              <a:gd name="T58" fmla="*/ 13 w 14"/>
              <a:gd name="T59" fmla="*/ 30 h 33"/>
              <a:gd name="T60" fmla="*/ 10 w 14"/>
              <a:gd name="T61" fmla="*/ 32 h 33"/>
              <a:gd name="T62" fmla="*/ 8 w 14"/>
              <a:gd name="T63" fmla="*/ 33 h 33"/>
              <a:gd name="T64" fmla="*/ 5 w 14"/>
              <a:gd name="T65" fmla="*/ 33 h 33"/>
              <a:gd name="T66" fmla="*/ 3 w 14"/>
              <a:gd name="T67" fmla="*/ 32 h 33"/>
              <a:gd name="T68" fmla="*/ 1 w 14"/>
              <a:gd name="T69" fmla="*/ 29 h 33"/>
              <a:gd name="T70" fmla="*/ 0 w 14"/>
              <a:gd name="T71" fmla="*/ 23 h 33"/>
              <a:gd name="T72" fmla="*/ 5 w 14"/>
              <a:gd name="T73" fmla="*/ 25 h 33"/>
              <a:gd name="T74" fmla="*/ 5 w 14"/>
              <a:gd name="T75" fmla="*/ 28 h 33"/>
              <a:gd name="T76" fmla="*/ 8 w 14"/>
              <a:gd name="T77" fmla="*/ 28 h 33"/>
              <a:gd name="T78" fmla="*/ 9 w 14"/>
              <a:gd name="T79" fmla="*/ 28 h 33"/>
              <a:gd name="T80" fmla="*/ 9 w 14"/>
              <a:gd name="T81" fmla="*/ 25 h 33"/>
              <a:gd name="T82" fmla="*/ 9 w 14"/>
              <a:gd name="T83" fmla="*/ 20 h 33"/>
              <a:gd name="T84" fmla="*/ 9 w 14"/>
              <a:gd name="T85" fmla="*/ 19 h 33"/>
              <a:gd name="T86" fmla="*/ 8 w 14"/>
              <a:gd name="T87" fmla="*/ 18 h 33"/>
              <a:gd name="T88" fmla="*/ 6 w 14"/>
              <a:gd name="T89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3">
                <a:moveTo>
                  <a:pt x="6" y="14"/>
                </a:moveTo>
                <a:lnTo>
                  <a:pt x="6" y="14"/>
                </a:lnTo>
                <a:lnTo>
                  <a:pt x="9" y="13"/>
                </a:lnTo>
                <a:lnTo>
                  <a:pt x="9" y="13"/>
                </a:lnTo>
                <a:lnTo>
                  <a:pt x="9" y="11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8" y="4"/>
                </a:lnTo>
                <a:lnTo>
                  <a:pt x="8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1"/>
                </a:lnTo>
                <a:lnTo>
                  <a:pt x="14" y="11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13" y="15"/>
                </a:lnTo>
                <a:lnTo>
                  <a:pt x="11" y="15"/>
                </a:lnTo>
                <a:lnTo>
                  <a:pt x="11" y="15"/>
                </a:lnTo>
                <a:lnTo>
                  <a:pt x="13" y="16"/>
                </a:lnTo>
                <a:lnTo>
                  <a:pt x="13" y="16"/>
                </a:lnTo>
                <a:lnTo>
                  <a:pt x="14" y="19"/>
                </a:lnTo>
                <a:lnTo>
                  <a:pt x="14" y="19"/>
                </a:lnTo>
                <a:lnTo>
                  <a:pt x="14" y="20"/>
                </a:lnTo>
                <a:lnTo>
                  <a:pt x="14" y="20"/>
                </a:lnTo>
                <a:lnTo>
                  <a:pt x="14" y="23"/>
                </a:lnTo>
                <a:lnTo>
                  <a:pt x="14" y="23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3" y="30"/>
                </a:lnTo>
                <a:lnTo>
                  <a:pt x="13" y="30"/>
                </a:lnTo>
                <a:lnTo>
                  <a:pt x="10" y="32"/>
                </a:lnTo>
                <a:lnTo>
                  <a:pt x="10" y="32"/>
                </a:lnTo>
                <a:lnTo>
                  <a:pt x="8" y="33"/>
                </a:lnTo>
                <a:lnTo>
                  <a:pt x="8" y="33"/>
                </a:lnTo>
                <a:lnTo>
                  <a:pt x="5" y="33"/>
                </a:lnTo>
                <a:lnTo>
                  <a:pt x="5" y="33"/>
                </a:lnTo>
                <a:lnTo>
                  <a:pt x="3" y="32"/>
                </a:lnTo>
                <a:lnTo>
                  <a:pt x="3" y="32"/>
                </a:lnTo>
                <a:lnTo>
                  <a:pt x="1" y="29"/>
                </a:lnTo>
                <a:lnTo>
                  <a:pt x="1" y="29"/>
                </a:lnTo>
                <a:lnTo>
                  <a:pt x="0" y="25"/>
                </a:lnTo>
                <a:lnTo>
                  <a:pt x="0" y="23"/>
                </a:lnTo>
                <a:lnTo>
                  <a:pt x="5" y="23"/>
                </a:lnTo>
                <a:lnTo>
                  <a:pt x="5" y="25"/>
                </a:ln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8" y="28"/>
                </a:lnTo>
                <a:lnTo>
                  <a:pt x="8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20"/>
                </a:lnTo>
                <a:lnTo>
                  <a:pt x="9" y="20"/>
                </a:lnTo>
                <a:lnTo>
                  <a:pt x="9" y="19"/>
                </a:lnTo>
                <a:lnTo>
                  <a:pt x="9" y="19"/>
                </a:lnTo>
                <a:lnTo>
                  <a:pt x="8" y="18"/>
                </a:lnTo>
                <a:lnTo>
                  <a:pt x="8" y="18"/>
                </a:lnTo>
                <a:lnTo>
                  <a:pt x="6" y="18"/>
                </a:lnTo>
                <a:lnTo>
                  <a:pt x="6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04" name="Freeform 1632">
            <a:extLst>
              <a:ext uri="{FF2B5EF4-FFF2-40B4-BE49-F238E27FC236}">
                <a16:creationId xmlns:a16="http://schemas.microsoft.com/office/drawing/2014/main" id="{E974B895-2E2A-417A-A08E-D3B74B2248F7}"/>
              </a:ext>
            </a:extLst>
          </p:cNvPr>
          <p:cNvSpPr>
            <a:spLocks noEditPoints="1"/>
          </p:cNvSpPr>
          <p:nvPr/>
        </p:nvSpPr>
        <p:spPr bwMode="auto">
          <a:xfrm>
            <a:off x="1645680" y="2771958"/>
            <a:ext cx="22225" cy="52388"/>
          </a:xfrm>
          <a:custGeom>
            <a:avLst/>
            <a:gdLst>
              <a:gd name="T0" fmla="*/ 0 w 14"/>
              <a:gd name="T1" fmla="*/ 6 h 33"/>
              <a:gd name="T2" fmla="*/ 0 w 14"/>
              <a:gd name="T3" fmla="*/ 6 h 33"/>
              <a:gd name="T4" fmla="*/ 0 w 14"/>
              <a:gd name="T5" fmla="*/ 4 h 33"/>
              <a:gd name="T6" fmla="*/ 0 w 14"/>
              <a:gd name="T7" fmla="*/ 4 h 33"/>
              <a:gd name="T8" fmla="*/ 1 w 14"/>
              <a:gd name="T9" fmla="*/ 1 h 33"/>
              <a:gd name="T10" fmla="*/ 1 w 14"/>
              <a:gd name="T11" fmla="*/ 1 h 33"/>
              <a:gd name="T12" fmla="*/ 3 w 14"/>
              <a:gd name="T13" fmla="*/ 0 h 33"/>
              <a:gd name="T14" fmla="*/ 3 w 14"/>
              <a:gd name="T15" fmla="*/ 0 h 33"/>
              <a:gd name="T16" fmla="*/ 6 w 14"/>
              <a:gd name="T17" fmla="*/ 0 h 33"/>
              <a:gd name="T18" fmla="*/ 6 w 14"/>
              <a:gd name="T19" fmla="*/ 0 h 33"/>
              <a:gd name="T20" fmla="*/ 8 w 14"/>
              <a:gd name="T21" fmla="*/ 0 h 33"/>
              <a:gd name="T22" fmla="*/ 8 w 14"/>
              <a:gd name="T23" fmla="*/ 0 h 33"/>
              <a:gd name="T24" fmla="*/ 11 w 14"/>
              <a:gd name="T25" fmla="*/ 1 h 33"/>
              <a:gd name="T26" fmla="*/ 11 w 14"/>
              <a:gd name="T27" fmla="*/ 1 h 33"/>
              <a:gd name="T28" fmla="*/ 12 w 14"/>
              <a:gd name="T29" fmla="*/ 4 h 33"/>
              <a:gd name="T30" fmla="*/ 12 w 14"/>
              <a:gd name="T31" fmla="*/ 4 h 33"/>
              <a:gd name="T32" fmla="*/ 14 w 14"/>
              <a:gd name="T33" fmla="*/ 6 h 33"/>
              <a:gd name="T34" fmla="*/ 14 w 14"/>
              <a:gd name="T35" fmla="*/ 25 h 33"/>
              <a:gd name="T36" fmla="*/ 14 w 14"/>
              <a:gd name="T37" fmla="*/ 25 h 33"/>
              <a:gd name="T38" fmla="*/ 12 w 14"/>
              <a:gd name="T39" fmla="*/ 29 h 33"/>
              <a:gd name="T40" fmla="*/ 12 w 14"/>
              <a:gd name="T41" fmla="*/ 29 h 33"/>
              <a:gd name="T42" fmla="*/ 11 w 14"/>
              <a:gd name="T43" fmla="*/ 30 h 33"/>
              <a:gd name="T44" fmla="*/ 11 w 14"/>
              <a:gd name="T45" fmla="*/ 30 h 33"/>
              <a:gd name="T46" fmla="*/ 8 w 14"/>
              <a:gd name="T47" fmla="*/ 33 h 33"/>
              <a:gd name="T48" fmla="*/ 8 w 14"/>
              <a:gd name="T49" fmla="*/ 33 h 33"/>
              <a:gd name="T50" fmla="*/ 6 w 14"/>
              <a:gd name="T51" fmla="*/ 33 h 33"/>
              <a:gd name="T52" fmla="*/ 6 w 14"/>
              <a:gd name="T53" fmla="*/ 33 h 33"/>
              <a:gd name="T54" fmla="*/ 3 w 14"/>
              <a:gd name="T55" fmla="*/ 33 h 33"/>
              <a:gd name="T56" fmla="*/ 3 w 14"/>
              <a:gd name="T57" fmla="*/ 33 h 33"/>
              <a:gd name="T58" fmla="*/ 1 w 14"/>
              <a:gd name="T59" fmla="*/ 30 h 33"/>
              <a:gd name="T60" fmla="*/ 1 w 14"/>
              <a:gd name="T61" fmla="*/ 30 h 33"/>
              <a:gd name="T62" fmla="*/ 0 w 14"/>
              <a:gd name="T63" fmla="*/ 29 h 33"/>
              <a:gd name="T64" fmla="*/ 0 w 14"/>
              <a:gd name="T65" fmla="*/ 29 h 33"/>
              <a:gd name="T66" fmla="*/ 0 w 14"/>
              <a:gd name="T67" fmla="*/ 25 h 33"/>
              <a:gd name="T68" fmla="*/ 0 w 14"/>
              <a:gd name="T69" fmla="*/ 6 h 33"/>
              <a:gd name="T70" fmla="*/ 3 w 14"/>
              <a:gd name="T71" fmla="*/ 25 h 33"/>
              <a:gd name="T72" fmla="*/ 3 w 14"/>
              <a:gd name="T73" fmla="*/ 25 h 33"/>
              <a:gd name="T74" fmla="*/ 5 w 14"/>
              <a:gd name="T75" fmla="*/ 28 h 33"/>
              <a:gd name="T76" fmla="*/ 5 w 14"/>
              <a:gd name="T77" fmla="*/ 28 h 33"/>
              <a:gd name="T78" fmla="*/ 6 w 14"/>
              <a:gd name="T79" fmla="*/ 28 h 33"/>
              <a:gd name="T80" fmla="*/ 6 w 14"/>
              <a:gd name="T81" fmla="*/ 28 h 33"/>
              <a:gd name="T82" fmla="*/ 7 w 14"/>
              <a:gd name="T83" fmla="*/ 28 h 33"/>
              <a:gd name="T84" fmla="*/ 7 w 14"/>
              <a:gd name="T85" fmla="*/ 28 h 33"/>
              <a:gd name="T86" fmla="*/ 8 w 14"/>
              <a:gd name="T87" fmla="*/ 25 h 33"/>
              <a:gd name="T88" fmla="*/ 8 w 14"/>
              <a:gd name="T89" fmla="*/ 6 h 33"/>
              <a:gd name="T90" fmla="*/ 8 w 14"/>
              <a:gd name="T91" fmla="*/ 6 h 33"/>
              <a:gd name="T92" fmla="*/ 7 w 14"/>
              <a:gd name="T93" fmla="*/ 5 h 33"/>
              <a:gd name="T94" fmla="*/ 7 w 14"/>
              <a:gd name="T95" fmla="*/ 5 h 33"/>
              <a:gd name="T96" fmla="*/ 6 w 14"/>
              <a:gd name="T97" fmla="*/ 4 h 33"/>
              <a:gd name="T98" fmla="*/ 6 w 14"/>
              <a:gd name="T99" fmla="*/ 4 h 33"/>
              <a:gd name="T100" fmla="*/ 5 w 14"/>
              <a:gd name="T101" fmla="*/ 5 h 33"/>
              <a:gd name="T102" fmla="*/ 5 w 14"/>
              <a:gd name="T103" fmla="*/ 5 h 33"/>
              <a:gd name="T104" fmla="*/ 3 w 14"/>
              <a:gd name="T105" fmla="*/ 6 h 33"/>
              <a:gd name="T106" fmla="*/ 3 w 14"/>
              <a:gd name="T107" fmla="*/ 2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3">
                <a:moveTo>
                  <a:pt x="0" y="6"/>
                </a:move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1" y="1"/>
                </a:lnTo>
                <a:lnTo>
                  <a:pt x="1" y="1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2" y="4"/>
                </a:lnTo>
                <a:lnTo>
                  <a:pt x="12" y="4"/>
                </a:lnTo>
                <a:lnTo>
                  <a:pt x="14" y="6"/>
                </a:lnTo>
                <a:lnTo>
                  <a:pt x="14" y="25"/>
                </a:lnTo>
                <a:lnTo>
                  <a:pt x="14" y="25"/>
                </a:lnTo>
                <a:lnTo>
                  <a:pt x="12" y="29"/>
                </a:lnTo>
                <a:lnTo>
                  <a:pt x="12" y="29"/>
                </a:lnTo>
                <a:lnTo>
                  <a:pt x="11" y="30"/>
                </a:lnTo>
                <a:lnTo>
                  <a:pt x="11" y="30"/>
                </a:lnTo>
                <a:lnTo>
                  <a:pt x="8" y="33"/>
                </a:lnTo>
                <a:lnTo>
                  <a:pt x="8" y="33"/>
                </a:lnTo>
                <a:lnTo>
                  <a:pt x="6" y="33"/>
                </a:lnTo>
                <a:lnTo>
                  <a:pt x="6" y="33"/>
                </a:lnTo>
                <a:lnTo>
                  <a:pt x="3" y="33"/>
                </a:lnTo>
                <a:lnTo>
                  <a:pt x="3" y="33"/>
                </a:lnTo>
                <a:lnTo>
                  <a:pt x="1" y="30"/>
                </a:lnTo>
                <a:lnTo>
                  <a:pt x="1" y="30"/>
                </a:lnTo>
                <a:lnTo>
                  <a:pt x="0" y="29"/>
                </a:lnTo>
                <a:lnTo>
                  <a:pt x="0" y="29"/>
                </a:lnTo>
                <a:lnTo>
                  <a:pt x="0" y="25"/>
                </a:lnTo>
                <a:lnTo>
                  <a:pt x="0" y="6"/>
                </a:lnTo>
                <a:close/>
                <a:moveTo>
                  <a:pt x="3" y="25"/>
                </a:moveTo>
                <a:lnTo>
                  <a:pt x="3" y="25"/>
                </a:lnTo>
                <a:lnTo>
                  <a:pt x="5" y="28"/>
                </a:lnTo>
                <a:lnTo>
                  <a:pt x="5" y="28"/>
                </a:lnTo>
                <a:lnTo>
                  <a:pt x="6" y="28"/>
                </a:lnTo>
                <a:lnTo>
                  <a:pt x="6" y="28"/>
                </a:lnTo>
                <a:lnTo>
                  <a:pt x="7" y="28"/>
                </a:lnTo>
                <a:lnTo>
                  <a:pt x="7" y="28"/>
                </a:lnTo>
                <a:lnTo>
                  <a:pt x="8" y="25"/>
                </a:lnTo>
                <a:lnTo>
                  <a:pt x="8" y="6"/>
                </a:lnTo>
                <a:lnTo>
                  <a:pt x="8" y="6"/>
                </a:lnTo>
                <a:lnTo>
                  <a:pt x="7" y="5"/>
                </a:lnTo>
                <a:lnTo>
                  <a:pt x="7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3" y="6"/>
                </a:lnTo>
                <a:lnTo>
                  <a:pt x="3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05" name="Freeform 1633">
            <a:extLst>
              <a:ext uri="{FF2B5EF4-FFF2-40B4-BE49-F238E27FC236}">
                <a16:creationId xmlns:a16="http://schemas.microsoft.com/office/drawing/2014/main" id="{A12756FD-A895-4F21-8016-18D6C9F5EA7B}"/>
              </a:ext>
            </a:extLst>
          </p:cNvPr>
          <p:cNvSpPr>
            <a:spLocks/>
          </p:cNvSpPr>
          <p:nvPr/>
        </p:nvSpPr>
        <p:spPr bwMode="auto">
          <a:xfrm>
            <a:off x="1671080" y="2771958"/>
            <a:ext cx="22225" cy="52388"/>
          </a:xfrm>
          <a:custGeom>
            <a:avLst/>
            <a:gdLst>
              <a:gd name="T0" fmla="*/ 14 w 14"/>
              <a:gd name="T1" fmla="*/ 0 h 33"/>
              <a:gd name="T2" fmla="*/ 14 w 14"/>
              <a:gd name="T3" fmla="*/ 4 h 33"/>
              <a:gd name="T4" fmla="*/ 5 w 14"/>
              <a:gd name="T5" fmla="*/ 4 h 33"/>
              <a:gd name="T6" fmla="*/ 5 w 14"/>
              <a:gd name="T7" fmla="*/ 13 h 33"/>
              <a:gd name="T8" fmla="*/ 5 w 14"/>
              <a:gd name="T9" fmla="*/ 13 h 33"/>
              <a:gd name="T10" fmla="*/ 6 w 14"/>
              <a:gd name="T11" fmla="*/ 13 h 33"/>
              <a:gd name="T12" fmla="*/ 6 w 14"/>
              <a:gd name="T13" fmla="*/ 13 h 33"/>
              <a:gd name="T14" fmla="*/ 9 w 14"/>
              <a:gd name="T15" fmla="*/ 11 h 33"/>
              <a:gd name="T16" fmla="*/ 9 w 14"/>
              <a:gd name="T17" fmla="*/ 11 h 33"/>
              <a:gd name="T18" fmla="*/ 10 w 14"/>
              <a:gd name="T19" fmla="*/ 11 h 33"/>
              <a:gd name="T20" fmla="*/ 13 w 14"/>
              <a:gd name="T21" fmla="*/ 13 h 33"/>
              <a:gd name="T22" fmla="*/ 13 w 14"/>
              <a:gd name="T23" fmla="*/ 13 h 33"/>
              <a:gd name="T24" fmla="*/ 14 w 14"/>
              <a:gd name="T25" fmla="*/ 15 h 33"/>
              <a:gd name="T26" fmla="*/ 14 w 14"/>
              <a:gd name="T27" fmla="*/ 18 h 33"/>
              <a:gd name="T28" fmla="*/ 14 w 14"/>
              <a:gd name="T29" fmla="*/ 25 h 33"/>
              <a:gd name="T30" fmla="*/ 14 w 14"/>
              <a:gd name="T31" fmla="*/ 25 h 33"/>
              <a:gd name="T32" fmla="*/ 14 w 14"/>
              <a:gd name="T33" fmla="*/ 29 h 33"/>
              <a:gd name="T34" fmla="*/ 14 w 14"/>
              <a:gd name="T35" fmla="*/ 29 h 33"/>
              <a:gd name="T36" fmla="*/ 11 w 14"/>
              <a:gd name="T37" fmla="*/ 30 h 33"/>
              <a:gd name="T38" fmla="*/ 11 w 14"/>
              <a:gd name="T39" fmla="*/ 30 h 33"/>
              <a:gd name="T40" fmla="*/ 10 w 14"/>
              <a:gd name="T41" fmla="*/ 33 h 33"/>
              <a:gd name="T42" fmla="*/ 10 w 14"/>
              <a:gd name="T43" fmla="*/ 33 h 33"/>
              <a:gd name="T44" fmla="*/ 6 w 14"/>
              <a:gd name="T45" fmla="*/ 33 h 33"/>
              <a:gd name="T46" fmla="*/ 6 w 14"/>
              <a:gd name="T47" fmla="*/ 33 h 33"/>
              <a:gd name="T48" fmla="*/ 4 w 14"/>
              <a:gd name="T49" fmla="*/ 33 h 33"/>
              <a:gd name="T50" fmla="*/ 4 w 14"/>
              <a:gd name="T51" fmla="*/ 33 h 33"/>
              <a:gd name="T52" fmla="*/ 3 w 14"/>
              <a:gd name="T53" fmla="*/ 30 h 33"/>
              <a:gd name="T54" fmla="*/ 3 w 14"/>
              <a:gd name="T55" fmla="*/ 30 h 33"/>
              <a:gd name="T56" fmla="*/ 0 w 14"/>
              <a:gd name="T57" fmla="*/ 29 h 33"/>
              <a:gd name="T58" fmla="*/ 0 w 14"/>
              <a:gd name="T59" fmla="*/ 29 h 33"/>
              <a:gd name="T60" fmla="*/ 0 w 14"/>
              <a:gd name="T61" fmla="*/ 25 h 33"/>
              <a:gd name="T62" fmla="*/ 0 w 14"/>
              <a:gd name="T63" fmla="*/ 24 h 33"/>
              <a:gd name="T64" fmla="*/ 5 w 14"/>
              <a:gd name="T65" fmla="*/ 24 h 33"/>
              <a:gd name="T66" fmla="*/ 5 w 14"/>
              <a:gd name="T67" fmla="*/ 25 h 33"/>
              <a:gd name="T68" fmla="*/ 5 w 14"/>
              <a:gd name="T69" fmla="*/ 25 h 33"/>
              <a:gd name="T70" fmla="*/ 5 w 14"/>
              <a:gd name="T71" fmla="*/ 28 h 33"/>
              <a:gd name="T72" fmla="*/ 5 w 14"/>
              <a:gd name="T73" fmla="*/ 28 h 33"/>
              <a:gd name="T74" fmla="*/ 8 w 14"/>
              <a:gd name="T75" fmla="*/ 28 h 33"/>
              <a:gd name="T76" fmla="*/ 8 w 14"/>
              <a:gd name="T77" fmla="*/ 28 h 33"/>
              <a:gd name="T78" fmla="*/ 9 w 14"/>
              <a:gd name="T79" fmla="*/ 28 h 33"/>
              <a:gd name="T80" fmla="*/ 9 w 14"/>
              <a:gd name="T81" fmla="*/ 28 h 33"/>
              <a:gd name="T82" fmla="*/ 9 w 14"/>
              <a:gd name="T83" fmla="*/ 25 h 33"/>
              <a:gd name="T84" fmla="*/ 9 w 14"/>
              <a:gd name="T85" fmla="*/ 18 h 33"/>
              <a:gd name="T86" fmla="*/ 9 w 14"/>
              <a:gd name="T87" fmla="*/ 18 h 33"/>
              <a:gd name="T88" fmla="*/ 9 w 14"/>
              <a:gd name="T89" fmla="*/ 16 h 33"/>
              <a:gd name="T90" fmla="*/ 9 w 14"/>
              <a:gd name="T91" fmla="*/ 16 h 33"/>
              <a:gd name="T92" fmla="*/ 8 w 14"/>
              <a:gd name="T93" fmla="*/ 15 h 33"/>
              <a:gd name="T94" fmla="*/ 8 w 14"/>
              <a:gd name="T95" fmla="*/ 15 h 33"/>
              <a:gd name="T96" fmla="*/ 6 w 14"/>
              <a:gd name="T97" fmla="*/ 16 h 33"/>
              <a:gd name="T98" fmla="*/ 6 w 14"/>
              <a:gd name="T99" fmla="*/ 16 h 33"/>
              <a:gd name="T100" fmla="*/ 5 w 14"/>
              <a:gd name="T101" fmla="*/ 16 h 33"/>
              <a:gd name="T102" fmla="*/ 5 w 14"/>
              <a:gd name="T103" fmla="*/ 16 h 33"/>
              <a:gd name="T104" fmla="*/ 5 w 14"/>
              <a:gd name="T105" fmla="*/ 16 h 33"/>
              <a:gd name="T106" fmla="*/ 5 w 14"/>
              <a:gd name="T107" fmla="*/ 16 h 33"/>
              <a:gd name="T108" fmla="*/ 5 w 14"/>
              <a:gd name="T109" fmla="*/ 18 h 33"/>
              <a:gd name="T110" fmla="*/ 0 w 14"/>
              <a:gd name="T111" fmla="*/ 18 h 33"/>
              <a:gd name="T112" fmla="*/ 0 w 14"/>
              <a:gd name="T113" fmla="*/ 0 h 33"/>
              <a:gd name="T114" fmla="*/ 14 w 14"/>
              <a:gd name="T1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3">
                <a:moveTo>
                  <a:pt x="14" y="0"/>
                </a:moveTo>
                <a:lnTo>
                  <a:pt x="14" y="4"/>
                </a:lnTo>
                <a:lnTo>
                  <a:pt x="5" y="4"/>
                </a:lnTo>
                <a:lnTo>
                  <a:pt x="5" y="13"/>
                </a:lnTo>
                <a:lnTo>
                  <a:pt x="5" y="13"/>
                </a:lnTo>
                <a:lnTo>
                  <a:pt x="6" y="13"/>
                </a:lnTo>
                <a:lnTo>
                  <a:pt x="6" y="13"/>
                </a:lnTo>
                <a:lnTo>
                  <a:pt x="9" y="11"/>
                </a:lnTo>
                <a:lnTo>
                  <a:pt x="9" y="11"/>
                </a:lnTo>
                <a:lnTo>
                  <a:pt x="10" y="11"/>
                </a:lnTo>
                <a:lnTo>
                  <a:pt x="13" y="13"/>
                </a:lnTo>
                <a:lnTo>
                  <a:pt x="13" y="13"/>
                </a:lnTo>
                <a:lnTo>
                  <a:pt x="14" y="15"/>
                </a:lnTo>
                <a:lnTo>
                  <a:pt x="14" y="18"/>
                </a:lnTo>
                <a:lnTo>
                  <a:pt x="14" y="25"/>
                </a:lnTo>
                <a:lnTo>
                  <a:pt x="14" y="25"/>
                </a:lnTo>
                <a:lnTo>
                  <a:pt x="14" y="29"/>
                </a:lnTo>
                <a:lnTo>
                  <a:pt x="14" y="29"/>
                </a:lnTo>
                <a:lnTo>
                  <a:pt x="11" y="30"/>
                </a:lnTo>
                <a:lnTo>
                  <a:pt x="11" y="30"/>
                </a:lnTo>
                <a:lnTo>
                  <a:pt x="10" y="33"/>
                </a:lnTo>
                <a:lnTo>
                  <a:pt x="10" y="33"/>
                </a:lnTo>
                <a:lnTo>
                  <a:pt x="6" y="33"/>
                </a:lnTo>
                <a:lnTo>
                  <a:pt x="6" y="33"/>
                </a:lnTo>
                <a:lnTo>
                  <a:pt x="4" y="33"/>
                </a:lnTo>
                <a:lnTo>
                  <a:pt x="4" y="33"/>
                </a:lnTo>
                <a:lnTo>
                  <a:pt x="3" y="30"/>
                </a:lnTo>
                <a:lnTo>
                  <a:pt x="3" y="30"/>
                </a:lnTo>
                <a:lnTo>
                  <a:pt x="0" y="29"/>
                </a:lnTo>
                <a:lnTo>
                  <a:pt x="0" y="29"/>
                </a:lnTo>
                <a:lnTo>
                  <a:pt x="0" y="25"/>
                </a:lnTo>
                <a:lnTo>
                  <a:pt x="0" y="24"/>
                </a:lnTo>
                <a:lnTo>
                  <a:pt x="5" y="24"/>
                </a:lnTo>
                <a:lnTo>
                  <a:pt x="5" y="25"/>
                </a:ln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8" y="28"/>
                </a:lnTo>
                <a:lnTo>
                  <a:pt x="8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18"/>
                </a:lnTo>
                <a:lnTo>
                  <a:pt x="9" y="18"/>
                </a:lnTo>
                <a:lnTo>
                  <a:pt x="9" y="16"/>
                </a:lnTo>
                <a:lnTo>
                  <a:pt x="9" y="16"/>
                </a:lnTo>
                <a:lnTo>
                  <a:pt x="8" y="15"/>
                </a:lnTo>
                <a:lnTo>
                  <a:pt x="8" y="15"/>
                </a:lnTo>
                <a:lnTo>
                  <a:pt x="6" y="16"/>
                </a:lnTo>
                <a:lnTo>
                  <a:pt x="6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8"/>
                </a:lnTo>
                <a:lnTo>
                  <a:pt x="0" y="18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06" name="Freeform 1634">
            <a:extLst>
              <a:ext uri="{FF2B5EF4-FFF2-40B4-BE49-F238E27FC236}">
                <a16:creationId xmlns:a16="http://schemas.microsoft.com/office/drawing/2014/main" id="{0836D4E0-91FC-4DB2-A6AD-B734CC30232D}"/>
              </a:ext>
            </a:extLst>
          </p:cNvPr>
          <p:cNvSpPr>
            <a:spLocks/>
          </p:cNvSpPr>
          <p:nvPr/>
        </p:nvSpPr>
        <p:spPr bwMode="auto">
          <a:xfrm>
            <a:off x="1548843" y="3284721"/>
            <a:ext cx="26988" cy="49213"/>
          </a:xfrm>
          <a:custGeom>
            <a:avLst/>
            <a:gdLst>
              <a:gd name="T0" fmla="*/ 9 w 17"/>
              <a:gd name="T1" fmla="*/ 31 h 31"/>
              <a:gd name="T2" fmla="*/ 9 w 17"/>
              <a:gd name="T3" fmla="*/ 27 h 31"/>
              <a:gd name="T4" fmla="*/ 0 w 17"/>
              <a:gd name="T5" fmla="*/ 27 h 31"/>
              <a:gd name="T6" fmla="*/ 0 w 17"/>
              <a:gd name="T7" fmla="*/ 22 h 31"/>
              <a:gd name="T8" fmla="*/ 7 w 17"/>
              <a:gd name="T9" fmla="*/ 0 h 31"/>
              <a:gd name="T10" fmla="*/ 12 w 17"/>
              <a:gd name="T11" fmla="*/ 0 h 31"/>
              <a:gd name="T12" fmla="*/ 5 w 17"/>
              <a:gd name="T13" fmla="*/ 22 h 31"/>
              <a:gd name="T14" fmla="*/ 9 w 17"/>
              <a:gd name="T15" fmla="*/ 22 h 31"/>
              <a:gd name="T16" fmla="*/ 9 w 17"/>
              <a:gd name="T17" fmla="*/ 14 h 31"/>
              <a:gd name="T18" fmla="*/ 14 w 17"/>
              <a:gd name="T19" fmla="*/ 14 h 31"/>
              <a:gd name="T20" fmla="*/ 14 w 17"/>
              <a:gd name="T21" fmla="*/ 22 h 31"/>
              <a:gd name="T22" fmla="*/ 17 w 17"/>
              <a:gd name="T23" fmla="*/ 22 h 31"/>
              <a:gd name="T24" fmla="*/ 17 w 17"/>
              <a:gd name="T25" fmla="*/ 27 h 31"/>
              <a:gd name="T26" fmla="*/ 14 w 17"/>
              <a:gd name="T27" fmla="*/ 27 h 31"/>
              <a:gd name="T28" fmla="*/ 14 w 17"/>
              <a:gd name="T29" fmla="*/ 31 h 31"/>
              <a:gd name="T30" fmla="*/ 9 w 17"/>
              <a:gd name="T3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7" h="31">
                <a:moveTo>
                  <a:pt x="9" y="31"/>
                </a:moveTo>
                <a:lnTo>
                  <a:pt x="9" y="27"/>
                </a:lnTo>
                <a:lnTo>
                  <a:pt x="0" y="27"/>
                </a:lnTo>
                <a:lnTo>
                  <a:pt x="0" y="22"/>
                </a:lnTo>
                <a:lnTo>
                  <a:pt x="7" y="0"/>
                </a:lnTo>
                <a:lnTo>
                  <a:pt x="12" y="0"/>
                </a:lnTo>
                <a:lnTo>
                  <a:pt x="5" y="22"/>
                </a:lnTo>
                <a:lnTo>
                  <a:pt x="9" y="22"/>
                </a:lnTo>
                <a:lnTo>
                  <a:pt x="9" y="14"/>
                </a:lnTo>
                <a:lnTo>
                  <a:pt x="14" y="14"/>
                </a:lnTo>
                <a:lnTo>
                  <a:pt x="14" y="22"/>
                </a:lnTo>
                <a:lnTo>
                  <a:pt x="17" y="22"/>
                </a:lnTo>
                <a:lnTo>
                  <a:pt x="17" y="27"/>
                </a:lnTo>
                <a:lnTo>
                  <a:pt x="14" y="27"/>
                </a:lnTo>
                <a:lnTo>
                  <a:pt x="14" y="31"/>
                </a:lnTo>
                <a:lnTo>
                  <a:pt x="9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07" name="Freeform 1635">
            <a:extLst>
              <a:ext uri="{FF2B5EF4-FFF2-40B4-BE49-F238E27FC236}">
                <a16:creationId xmlns:a16="http://schemas.microsoft.com/office/drawing/2014/main" id="{C21FA00E-4EE9-44C0-BC4C-55BA4878FF45}"/>
              </a:ext>
            </a:extLst>
          </p:cNvPr>
          <p:cNvSpPr>
            <a:spLocks noEditPoints="1"/>
          </p:cNvSpPr>
          <p:nvPr/>
        </p:nvSpPr>
        <p:spPr bwMode="auto">
          <a:xfrm>
            <a:off x="1577418" y="3283133"/>
            <a:ext cx="22225" cy="52388"/>
          </a:xfrm>
          <a:custGeom>
            <a:avLst/>
            <a:gdLst>
              <a:gd name="T0" fmla="*/ 0 w 14"/>
              <a:gd name="T1" fmla="*/ 7 h 33"/>
              <a:gd name="T2" fmla="*/ 0 w 14"/>
              <a:gd name="T3" fmla="*/ 7 h 33"/>
              <a:gd name="T4" fmla="*/ 1 w 14"/>
              <a:gd name="T5" fmla="*/ 5 h 33"/>
              <a:gd name="T6" fmla="*/ 1 w 14"/>
              <a:gd name="T7" fmla="*/ 5 h 33"/>
              <a:gd name="T8" fmla="*/ 3 w 14"/>
              <a:gd name="T9" fmla="*/ 2 h 33"/>
              <a:gd name="T10" fmla="*/ 3 w 14"/>
              <a:gd name="T11" fmla="*/ 2 h 33"/>
              <a:gd name="T12" fmla="*/ 5 w 14"/>
              <a:gd name="T13" fmla="*/ 1 h 33"/>
              <a:gd name="T14" fmla="*/ 5 w 14"/>
              <a:gd name="T15" fmla="*/ 1 h 33"/>
              <a:gd name="T16" fmla="*/ 8 w 14"/>
              <a:gd name="T17" fmla="*/ 0 h 33"/>
              <a:gd name="T18" fmla="*/ 8 w 14"/>
              <a:gd name="T19" fmla="*/ 0 h 33"/>
              <a:gd name="T20" fmla="*/ 10 w 14"/>
              <a:gd name="T21" fmla="*/ 1 h 33"/>
              <a:gd name="T22" fmla="*/ 10 w 14"/>
              <a:gd name="T23" fmla="*/ 1 h 33"/>
              <a:gd name="T24" fmla="*/ 11 w 14"/>
              <a:gd name="T25" fmla="*/ 2 h 33"/>
              <a:gd name="T26" fmla="*/ 11 w 14"/>
              <a:gd name="T27" fmla="*/ 2 h 33"/>
              <a:gd name="T28" fmla="*/ 14 w 14"/>
              <a:gd name="T29" fmla="*/ 5 h 33"/>
              <a:gd name="T30" fmla="*/ 14 w 14"/>
              <a:gd name="T31" fmla="*/ 5 h 33"/>
              <a:gd name="T32" fmla="*/ 14 w 14"/>
              <a:gd name="T33" fmla="*/ 7 h 33"/>
              <a:gd name="T34" fmla="*/ 14 w 14"/>
              <a:gd name="T35" fmla="*/ 26 h 33"/>
              <a:gd name="T36" fmla="*/ 14 w 14"/>
              <a:gd name="T37" fmla="*/ 26 h 33"/>
              <a:gd name="T38" fmla="*/ 14 w 14"/>
              <a:gd name="T39" fmla="*/ 28 h 33"/>
              <a:gd name="T40" fmla="*/ 14 w 14"/>
              <a:gd name="T41" fmla="*/ 28 h 33"/>
              <a:gd name="T42" fmla="*/ 11 w 14"/>
              <a:gd name="T43" fmla="*/ 31 h 33"/>
              <a:gd name="T44" fmla="*/ 11 w 14"/>
              <a:gd name="T45" fmla="*/ 31 h 33"/>
              <a:gd name="T46" fmla="*/ 10 w 14"/>
              <a:gd name="T47" fmla="*/ 32 h 33"/>
              <a:gd name="T48" fmla="*/ 10 w 14"/>
              <a:gd name="T49" fmla="*/ 32 h 33"/>
              <a:gd name="T50" fmla="*/ 8 w 14"/>
              <a:gd name="T51" fmla="*/ 33 h 33"/>
              <a:gd name="T52" fmla="*/ 8 w 14"/>
              <a:gd name="T53" fmla="*/ 33 h 33"/>
              <a:gd name="T54" fmla="*/ 5 w 14"/>
              <a:gd name="T55" fmla="*/ 32 h 33"/>
              <a:gd name="T56" fmla="*/ 5 w 14"/>
              <a:gd name="T57" fmla="*/ 32 h 33"/>
              <a:gd name="T58" fmla="*/ 3 w 14"/>
              <a:gd name="T59" fmla="*/ 31 h 33"/>
              <a:gd name="T60" fmla="*/ 3 w 14"/>
              <a:gd name="T61" fmla="*/ 31 h 33"/>
              <a:gd name="T62" fmla="*/ 1 w 14"/>
              <a:gd name="T63" fmla="*/ 28 h 33"/>
              <a:gd name="T64" fmla="*/ 1 w 14"/>
              <a:gd name="T65" fmla="*/ 28 h 33"/>
              <a:gd name="T66" fmla="*/ 0 w 14"/>
              <a:gd name="T67" fmla="*/ 26 h 33"/>
              <a:gd name="T68" fmla="*/ 0 w 14"/>
              <a:gd name="T69" fmla="*/ 7 h 33"/>
              <a:gd name="T70" fmla="*/ 5 w 14"/>
              <a:gd name="T71" fmla="*/ 26 h 33"/>
              <a:gd name="T72" fmla="*/ 5 w 14"/>
              <a:gd name="T73" fmla="*/ 26 h 33"/>
              <a:gd name="T74" fmla="*/ 5 w 14"/>
              <a:gd name="T75" fmla="*/ 27 h 33"/>
              <a:gd name="T76" fmla="*/ 5 w 14"/>
              <a:gd name="T77" fmla="*/ 27 h 33"/>
              <a:gd name="T78" fmla="*/ 8 w 14"/>
              <a:gd name="T79" fmla="*/ 28 h 33"/>
              <a:gd name="T80" fmla="*/ 8 w 14"/>
              <a:gd name="T81" fmla="*/ 28 h 33"/>
              <a:gd name="T82" fmla="*/ 9 w 14"/>
              <a:gd name="T83" fmla="*/ 27 h 33"/>
              <a:gd name="T84" fmla="*/ 9 w 14"/>
              <a:gd name="T85" fmla="*/ 27 h 33"/>
              <a:gd name="T86" fmla="*/ 9 w 14"/>
              <a:gd name="T87" fmla="*/ 26 h 33"/>
              <a:gd name="T88" fmla="*/ 9 w 14"/>
              <a:gd name="T89" fmla="*/ 7 h 33"/>
              <a:gd name="T90" fmla="*/ 9 w 14"/>
              <a:gd name="T91" fmla="*/ 7 h 33"/>
              <a:gd name="T92" fmla="*/ 9 w 14"/>
              <a:gd name="T93" fmla="*/ 6 h 33"/>
              <a:gd name="T94" fmla="*/ 9 w 14"/>
              <a:gd name="T95" fmla="*/ 6 h 33"/>
              <a:gd name="T96" fmla="*/ 8 w 14"/>
              <a:gd name="T97" fmla="*/ 5 h 33"/>
              <a:gd name="T98" fmla="*/ 8 w 14"/>
              <a:gd name="T99" fmla="*/ 5 h 33"/>
              <a:gd name="T100" fmla="*/ 5 w 14"/>
              <a:gd name="T101" fmla="*/ 6 h 33"/>
              <a:gd name="T102" fmla="*/ 5 w 14"/>
              <a:gd name="T103" fmla="*/ 6 h 33"/>
              <a:gd name="T104" fmla="*/ 5 w 14"/>
              <a:gd name="T105" fmla="*/ 7 h 33"/>
              <a:gd name="T106" fmla="*/ 5 w 14"/>
              <a:gd name="T107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3">
                <a:moveTo>
                  <a:pt x="0" y="7"/>
                </a:moveTo>
                <a:lnTo>
                  <a:pt x="0" y="7"/>
                </a:lnTo>
                <a:lnTo>
                  <a:pt x="1" y="5"/>
                </a:lnTo>
                <a:lnTo>
                  <a:pt x="1" y="5"/>
                </a:lnTo>
                <a:lnTo>
                  <a:pt x="3" y="2"/>
                </a:lnTo>
                <a:lnTo>
                  <a:pt x="3" y="2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1" y="2"/>
                </a:lnTo>
                <a:lnTo>
                  <a:pt x="11" y="2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26"/>
                </a:lnTo>
                <a:lnTo>
                  <a:pt x="14" y="26"/>
                </a:lnTo>
                <a:lnTo>
                  <a:pt x="14" y="28"/>
                </a:lnTo>
                <a:lnTo>
                  <a:pt x="14" y="28"/>
                </a:lnTo>
                <a:lnTo>
                  <a:pt x="11" y="31"/>
                </a:lnTo>
                <a:lnTo>
                  <a:pt x="11" y="31"/>
                </a:lnTo>
                <a:lnTo>
                  <a:pt x="10" y="32"/>
                </a:lnTo>
                <a:lnTo>
                  <a:pt x="10" y="32"/>
                </a:lnTo>
                <a:lnTo>
                  <a:pt x="8" y="33"/>
                </a:lnTo>
                <a:lnTo>
                  <a:pt x="8" y="33"/>
                </a:lnTo>
                <a:lnTo>
                  <a:pt x="5" y="32"/>
                </a:lnTo>
                <a:lnTo>
                  <a:pt x="5" y="32"/>
                </a:lnTo>
                <a:lnTo>
                  <a:pt x="3" y="31"/>
                </a:lnTo>
                <a:lnTo>
                  <a:pt x="3" y="31"/>
                </a:lnTo>
                <a:lnTo>
                  <a:pt x="1" y="28"/>
                </a:lnTo>
                <a:lnTo>
                  <a:pt x="1" y="28"/>
                </a:lnTo>
                <a:lnTo>
                  <a:pt x="0" y="26"/>
                </a:lnTo>
                <a:lnTo>
                  <a:pt x="0" y="7"/>
                </a:lnTo>
                <a:close/>
                <a:moveTo>
                  <a:pt x="5" y="26"/>
                </a:move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8" y="28"/>
                </a:lnTo>
                <a:lnTo>
                  <a:pt x="8" y="28"/>
                </a:lnTo>
                <a:lnTo>
                  <a:pt x="9" y="27"/>
                </a:lnTo>
                <a:lnTo>
                  <a:pt x="9" y="27"/>
                </a:lnTo>
                <a:lnTo>
                  <a:pt x="9" y="26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08" name="Freeform 1636">
            <a:extLst>
              <a:ext uri="{FF2B5EF4-FFF2-40B4-BE49-F238E27FC236}">
                <a16:creationId xmlns:a16="http://schemas.microsoft.com/office/drawing/2014/main" id="{9A519C50-D494-44FE-8153-CA0F7691C7C8}"/>
              </a:ext>
            </a:extLst>
          </p:cNvPr>
          <p:cNvSpPr>
            <a:spLocks/>
          </p:cNvSpPr>
          <p:nvPr/>
        </p:nvSpPr>
        <p:spPr bwMode="auto">
          <a:xfrm>
            <a:off x="1605993" y="3327583"/>
            <a:ext cx="4763" cy="12700"/>
          </a:xfrm>
          <a:custGeom>
            <a:avLst/>
            <a:gdLst>
              <a:gd name="T0" fmla="*/ 0 w 3"/>
              <a:gd name="T1" fmla="*/ 8 h 8"/>
              <a:gd name="T2" fmla="*/ 0 w 3"/>
              <a:gd name="T3" fmla="*/ 0 h 8"/>
              <a:gd name="T4" fmla="*/ 3 w 3"/>
              <a:gd name="T5" fmla="*/ 0 h 8"/>
              <a:gd name="T6" fmla="*/ 3 w 3"/>
              <a:gd name="T7" fmla="*/ 4 h 8"/>
              <a:gd name="T8" fmla="*/ 0 w 3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8">
                <a:moveTo>
                  <a:pt x="0" y="8"/>
                </a:moveTo>
                <a:lnTo>
                  <a:pt x="0" y="0"/>
                </a:lnTo>
                <a:lnTo>
                  <a:pt x="3" y="0"/>
                </a:lnTo>
                <a:lnTo>
                  <a:pt x="3" y="4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09" name="Freeform 1637">
            <a:extLst>
              <a:ext uri="{FF2B5EF4-FFF2-40B4-BE49-F238E27FC236}">
                <a16:creationId xmlns:a16="http://schemas.microsoft.com/office/drawing/2014/main" id="{05CCE04E-8BEB-40A5-B75B-9B71E01862F4}"/>
              </a:ext>
            </a:extLst>
          </p:cNvPr>
          <p:cNvSpPr>
            <a:spLocks noEditPoints="1"/>
          </p:cNvSpPr>
          <p:nvPr/>
        </p:nvSpPr>
        <p:spPr bwMode="auto">
          <a:xfrm>
            <a:off x="1617105" y="3283133"/>
            <a:ext cx="22225" cy="52388"/>
          </a:xfrm>
          <a:custGeom>
            <a:avLst/>
            <a:gdLst>
              <a:gd name="T0" fmla="*/ 0 w 14"/>
              <a:gd name="T1" fmla="*/ 7 h 33"/>
              <a:gd name="T2" fmla="*/ 0 w 14"/>
              <a:gd name="T3" fmla="*/ 7 h 33"/>
              <a:gd name="T4" fmla="*/ 1 w 14"/>
              <a:gd name="T5" fmla="*/ 5 h 33"/>
              <a:gd name="T6" fmla="*/ 1 w 14"/>
              <a:gd name="T7" fmla="*/ 5 h 33"/>
              <a:gd name="T8" fmla="*/ 3 w 14"/>
              <a:gd name="T9" fmla="*/ 2 h 33"/>
              <a:gd name="T10" fmla="*/ 3 w 14"/>
              <a:gd name="T11" fmla="*/ 2 h 33"/>
              <a:gd name="T12" fmla="*/ 5 w 14"/>
              <a:gd name="T13" fmla="*/ 1 h 33"/>
              <a:gd name="T14" fmla="*/ 5 w 14"/>
              <a:gd name="T15" fmla="*/ 1 h 33"/>
              <a:gd name="T16" fmla="*/ 8 w 14"/>
              <a:gd name="T17" fmla="*/ 0 h 33"/>
              <a:gd name="T18" fmla="*/ 8 w 14"/>
              <a:gd name="T19" fmla="*/ 0 h 33"/>
              <a:gd name="T20" fmla="*/ 10 w 14"/>
              <a:gd name="T21" fmla="*/ 1 h 33"/>
              <a:gd name="T22" fmla="*/ 10 w 14"/>
              <a:gd name="T23" fmla="*/ 1 h 33"/>
              <a:gd name="T24" fmla="*/ 13 w 14"/>
              <a:gd name="T25" fmla="*/ 2 h 33"/>
              <a:gd name="T26" fmla="*/ 13 w 14"/>
              <a:gd name="T27" fmla="*/ 2 h 33"/>
              <a:gd name="T28" fmla="*/ 14 w 14"/>
              <a:gd name="T29" fmla="*/ 5 h 33"/>
              <a:gd name="T30" fmla="*/ 14 w 14"/>
              <a:gd name="T31" fmla="*/ 5 h 33"/>
              <a:gd name="T32" fmla="*/ 14 w 14"/>
              <a:gd name="T33" fmla="*/ 7 h 33"/>
              <a:gd name="T34" fmla="*/ 14 w 14"/>
              <a:gd name="T35" fmla="*/ 26 h 33"/>
              <a:gd name="T36" fmla="*/ 14 w 14"/>
              <a:gd name="T37" fmla="*/ 26 h 33"/>
              <a:gd name="T38" fmla="*/ 14 w 14"/>
              <a:gd name="T39" fmla="*/ 28 h 33"/>
              <a:gd name="T40" fmla="*/ 14 w 14"/>
              <a:gd name="T41" fmla="*/ 28 h 33"/>
              <a:gd name="T42" fmla="*/ 13 w 14"/>
              <a:gd name="T43" fmla="*/ 31 h 33"/>
              <a:gd name="T44" fmla="*/ 13 w 14"/>
              <a:gd name="T45" fmla="*/ 31 h 33"/>
              <a:gd name="T46" fmla="*/ 10 w 14"/>
              <a:gd name="T47" fmla="*/ 32 h 33"/>
              <a:gd name="T48" fmla="*/ 10 w 14"/>
              <a:gd name="T49" fmla="*/ 32 h 33"/>
              <a:gd name="T50" fmla="*/ 8 w 14"/>
              <a:gd name="T51" fmla="*/ 33 h 33"/>
              <a:gd name="T52" fmla="*/ 8 w 14"/>
              <a:gd name="T53" fmla="*/ 33 h 33"/>
              <a:gd name="T54" fmla="*/ 5 w 14"/>
              <a:gd name="T55" fmla="*/ 32 h 33"/>
              <a:gd name="T56" fmla="*/ 5 w 14"/>
              <a:gd name="T57" fmla="*/ 32 h 33"/>
              <a:gd name="T58" fmla="*/ 3 w 14"/>
              <a:gd name="T59" fmla="*/ 31 h 33"/>
              <a:gd name="T60" fmla="*/ 3 w 14"/>
              <a:gd name="T61" fmla="*/ 31 h 33"/>
              <a:gd name="T62" fmla="*/ 1 w 14"/>
              <a:gd name="T63" fmla="*/ 28 h 33"/>
              <a:gd name="T64" fmla="*/ 1 w 14"/>
              <a:gd name="T65" fmla="*/ 28 h 33"/>
              <a:gd name="T66" fmla="*/ 0 w 14"/>
              <a:gd name="T67" fmla="*/ 26 h 33"/>
              <a:gd name="T68" fmla="*/ 0 w 14"/>
              <a:gd name="T69" fmla="*/ 7 h 33"/>
              <a:gd name="T70" fmla="*/ 5 w 14"/>
              <a:gd name="T71" fmla="*/ 26 h 33"/>
              <a:gd name="T72" fmla="*/ 5 w 14"/>
              <a:gd name="T73" fmla="*/ 26 h 33"/>
              <a:gd name="T74" fmla="*/ 5 w 14"/>
              <a:gd name="T75" fmla="*/ 27 h 33"/>
              <a:gd name="T76" fmla="*/ 5 w 14"/>
              <a:gd name="T77" fmla="*/ 27 h 33"/>
              <a:gd name="T78" fmla="*/ 8 w 14"/>
              <a:gd name="T79" fmla="*/ 28 h 33"/>
              <a:gd name="T80" fmla="*/ 8 w 14"/>
              <a:gd name="T81" fmla="*/ 28 h 33"/>
              <a:gd name="T82" fmla="*/ 9 w 14"/>
              <a:gd name="T83" fmla="*/ 27 h 33"/>
              <a:gd name="T84" fmla="*/ 9 w 14"/>
              <a:gd name="T85" fmla="*/ 27 h 33"/>
              <a:gd name="T86" fmla="*/ 9 w 14"/>
              <a:gd name="T87" fmla="*/ 26 h 33"/>
              <a:gd name="T88" fmla="*/ 9 w 14"/>
              <a:gd name="T89" fmla="*/ 7 h 33"/>
              <a:gd name="T90" fmla="*/ 9 w 14"/>
              <a:gd name="T91" fmla="*/ 7 h 33"/>
              <a:gd name="T92" fmla="*/ 9 w 14"/>
              <a:gd name="T93" fmla="*/ 6 h 33"/>
              <a:gd name="T94" fmla="*/ 9 w 14"/>
              <a:gd name="T95" fmla="*/ 6 h 33"/>
              <a:gd name="T96" fmla="*/ 8 w 14"/>
              <a:gd name="T97" fmla="*/ 5 h 33"/>
              <a:gd name="T98" fmla="*/ 8 w 14"/>
              <a:gd name="T99" fmla="*/ 5 h 33"/>
              <a:gd name="T100" fmla="*/ 5 w 14"/>
              <a:gd name="T101" fmla="*/ 6 h 33"/>
              <a:gd name="T102" fmla="*/ 5 w 14"/>
              <a:gd name="T103" fmla="*/ 6 h 33"/>
              <a:gd name="T104" fmla="*/ 5 w 14"/>
              <a:gd name="T105" fmla="*/ 7 h 33"/>
              <a:gd name="T106" fmla="*/ 5 w 14"/>
              <a:gd name="T107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3">
                <a:moveTo>
                  <a:pt x="0" y="7"/>
                </a:moveTo>
                <a:lnTo>
                  <a:pt x="0" y="7"/>
                </a:lnTo>
                <a:lnTo>
                  <a:pt x="1" y="5"/>
                </a:lnTo>
                <a:lnTo>
                  <a:pt x="1" y="5"/>
                </a:lnTo>
                <a:lnTo>
                  <a:pt x="3" y="2"/>
                </a:lnTo>
                <a:lnTo>
                  <a:pt x="3" y="2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2"/>
                </a:lnTo>
                <a:lnTo>
                  <a:pt x="13" y="2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26"/>
                </a:lnTo>
                <a:lnTo>
                  <a:pt x="14" y="26"/>
                </a:lnTo>
                <a:lnTo>
                  <a:pt x="14" y="28"/>
                </a:lnTo>
                <a:lnTo>
                  <a:pt x="14" y="28"/>
                </a:lnTo>
                <a:lnTo>
                  <a:pt x="13" y="31"/>
                </a:lnTo>
                <a:lnTo>
                  <a:pt x="13" y="31"/>
                </a:lnTo>
                <a:lnTo>
                  <a:pt x="10" y="32"/>
                </a:lnTo>
                <a:lnTo>
                  <a:pt x="10" y="32"/>
                </a:lnTo>
                <a:lnTo>
                  <a:pt x="8" y="33"/>
                </a:lnTo>
                <a:lnTo>
                  <a:pt x="8" y="33"/>
                </a:lnTo>
                <a:lnTo>
                  <a:pt x="5" y="32"/>
                </a:lnTo>
                <a:lnTo>
                  <a:pt x="5" y="32"/>
                </a:lnTo>
                <a:lnTo>
                  <a:pt x="3" y="31"/>
                </a:lnTo>
                <a:lnTo>
                  <a:pt x="3" y="31"/>
                </a:lnTo>
                <a:lnTo>
                  <a:pt x="1" y="28"/>
                </a:lnTo>
                <a:lnTo>
                  <a:pt x="1" y="28"/>
                </a:lnTo>
                <a:lnTo>
                  <a:pt x="0" y="26"/>
                </a:lnTo>
                <a:lnTo>
                  <a:pt x="0" y="7"/>
                </a:lnTo>
                <a:close/>
                <a:moveTo>
                  <a:pt x="5" y="26"/>
                </a:move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8" y="28"/>
                </a:lnTo>
                <a:lnTo>
                  <a:pt x="8" y="28"/>
                </a:lnTo>
                <a:lnTo>
                  <a:pt x="9" y="27"/>
                </a:lnTo>
                <a:lnTo>
                  <a:pt x="9" y="27"/>
                </a:lnTo>
                <a:lnTo>
                  <a:pt x="9" y="26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10" name="Freeform 1638">
            <a:extLst>
              <a:ext uri="{FF2B5EF4-FFF2-40B4-BE49-F238E27FC236}">
                <a16:creationId xmlns:a16="http://schemas.microsoft.com/office/drawing/2014/main" id="{A0A827C3-477A-4BE2-91B3-FD1E3D79A74F}"/>
              </a:ext>
            </a:extLst>
          </p:cNvPr>
          <p:cNvSpPr>
            <a:spLocks/>
          </p:cNvSpPr>
          <p:nvPr/>
        </p:nvSpPr>
        <p:spPr bwMode="auto">
          <a:xfrm>
            <a:off x="1645680" y="3284721"/>
            <a:ext cx="22225" cy="49213"/>
          </a:xfrm>
          <a:custGeom>
            <a:avLst/>
            <a:gdLst>
              <a:gd name="T0" fmla="*/ 0 w 14"/>
              <a:gd name="T1" fmla="*/ 31 h 31"/>
              <a:gd name="T2" fmla="*/ 8 w 14"/>
              <a:gd name="T3" fmla="*/ 4 h 31"/>
              <a:gd name="T4" fmla="*/ 3 w 14"/>
              <a:gd name="T5" fmla="*/ 4 h 31"/>
              <a:gd name="T6" fmla="*/ 3 w 14"/>
              <a:gd name="T7" fmla="*/ 7 h 31"/>
              <a:gd name="T8" fmla="*/ 0 w 14"/>
              <a:gd name="T9" fmla="*/ 7 h 31"/>
              <a:gd name="T10" fmla="*/ 0 w 14"/>
              <a:gd name="T11" fmla="*/ 0 h 31"/>
              <a:gd name="T12" fmla="*/ 14 w 14"/>
              <a:gd name="T13" fmla="*/ 0 h 31"/>
              <a:gd name="T14" fmla="*/ 14 w 14"/>
              <a:gd name="T15" fmla="*/ 4 h 31"/>
              <a:gd name="T16" fmla="*/ 5 w 14"/>
              <a:gd name="T17" fmla="*/ 31 h 31"/>
              <a:gd name="T18" fmla="*/ 0 w 14"/>
              <a:gd name="T1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1">
                <a:moveTo>
                  <a:pt x="0" y="31"/>
                </a:moveTo>
                <a:lnTo>
                  <a:pt x="8" y="4"/>
                </a:lnTo>
                <a:lnTo>
                  <a:pt x="3" y="4"/>
                </a:lnTo>
                <a:lnTo>
                  <a:pt x="3" y="7"/>
                </a:lnTo>
                <a:lnTo>
                  <a:pt x="0" y="7"/>
                </a:lnTo>
                <a:lnTo>
                  <a:pt x="0" y="0"/>
                </a:lnTo>
                <a:lnTo>
                  <a:pt x="14" y="0"/>
                </a:lnTo>
                <a:lnTo>
                  <a:pt x="14" y="4"/>
                </a:lnTo>
                <a:lnTo>
                  <a:pt x="5" y="31"/>
                </a:lnTo>
                <a:lnTo>
                  <a:pt x="0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11" name="Freeform 1639">
            <a:extLst>
              <a:ext uri="{FF2B5EF4-FFF2-40B4-BE49-F238E27FC236}">
                <a16:creationId xmlns:a16="http://schemas.microsoft.com/office/drawing/2014/main" id="{59BED4B8-2FD5-4363-B551-760A4055D52A}"/>
              </a:ext>
            </a:extLst>
          </p:cNvPr>
          <p:cNvSpPr>
            <a:spLocks noEditPoints="1"/>
          </p:cNvSpPr>
          <p:nvPr/>
        </p:nvSpPr>
        <p:spPr bwMode="auto">
          <a:xfrm>
            <a:off x="1671080" y="3283133"/>
            <a:ext cx="22225" cy="52388"/>
          </a:xfrm>
          <a:custGeom>
            <a:avLst/>
            <a:gdLst>
              <a:gd name="T0" fmla="*/ 0 w 14"/>
              <a:gd name="T1" fmla="*/ 8 h 33"/>
              <a:gd name="T2" fmla="*/ 0 w 14"/>
              <a:gd name="T3" fmla="*/ 7 h 33"/>
              <a:gd name="T4" fmla="*/ 0 w 14"/>
              <a:gd name="T5" fmla="*/ 5 h 33"/>
              <a:gd name="T6" fmla="*/ 1 w 14"/>
              <a:gd name="T7" fmla="*/ 3 h 33"/>
              <a:gd name="T8" fmla="*/ 1 w 14"/>
              <a:gd name="T9" fmla="*/ 2 h 33"/>
              <a:gd name="T10" fmla="*/ 4 w 14"/>
              <a:gd name="T11" fmla="*/ 1 h 33"/>
              <a:gd name="T12" fmla="*/ 6 w 14"/>
              <a:gd name="T13" fmla="*/ 0 h 33"/>
              <a:gd name="T14" fmla="*/ 10 w 14"/>
              <a:gd name="T15" fmla="*/ 1 h 33"/>
              <a:gd name="T16" fmla="*/ 13 w 14"/>
              <a:gd name="T17" fmla="*/ 2 h 33"/>
              <a:gd name="T18" fmla="*/ 13 w 14"/>
              <a:gd name="T19" fmla="*/ 3 h 33"/>
              <a:gd name="T20" fmla="*/ 14 w 14"/>
              <a:gd name="T21" fmla="*/ 5 h 33"/>
              <a:gd name="T22" fmla="*/ 14 w 14"/>
              <a:gd name="T23" fmla="*/ 7 h 33"/>
              <a:gd name="T24" fmla="*/ 14 w 14"/>
              <a:gd name="T25" fmla="*/ 8 h 33"/>
              <a:gd name="T26" fmla="*/ 14 w 14"/>
              <a:gd name="T27" fmla="*/ 11 h 33"/>
              <a:gd name="T28" fmla="*/ 14 w 14"/>
              <a:gd name="T29" fmla="*/ 13 h 33"/>
              <a:gd name="T30" fmla="*/ 13 w 14"/>
              <a:gd name="T31" fmla="*/ 15 h 33"/>
              <a:gd name="T32" fmla="*/ 11 w 14"/>
              <a:gd name="T33" fmla="*/ 16 h 33"/>
              <a:gd name="T34" fmla="*/ 13 w 14"/>
              <a:gd name="T35" fmla="*/ 17 h 33"/>
              <a:gd name="T36" fmla="*/ 14 w 14"/>
              <a:gd name="T37" fmla="*/ 18 h 33"/>
              <a:gd name="T38" fmla="*/ 14 w 14"/>
              <a:gd name="T39" fmla="*/ 21 h 33"/>
              <a:gd name="T40" fmla="*/ 14 w 14"/>
              <a:gd name="T41" fmla="*/ 23 h 33"/>
              <a:gd name="T42" fmla="*/ 14 w 14"/>
              <a:gd name="T43" fmla="*/ 26 h 33"/>
              <a:gd name="T44" fmla="*/ 14 w 14"/>
              <a:gd name="T45" fmla="*/ 27 h 33"/>
              <a:gd name="T46" fmla="*/ 13 w 14"/>
              <a:gd name="T47" fmla="*/ 28 h 33"/>
              <a:gd name="T48" fmla="*/ 13 w 14"/>
              <a:gd name="T49" fmla="*/ 30 h 33"/>
              <a:gd name="T50" fmla="*/ 10 w 14"/>
              <a:gd name="T51" fmla="*/ 32 h 33"/>
              <a:gd name="T52" fmla="*/ 6 w 14"/>
              <a:gd name="T53" fmla="*/ 33 h 33"/>
              <a:gd name="T54" fmla="*/ 4 w 14"/>
              <a:gd name="T55" fmla="*/ 32 h 33"/>
              <a:gd name="T56" fmla="*/ 1 w 14"/>
              <a:gd name="T57" fmla="*/ 30 h 33"/>
              <a:gd name="T58" fmla="*/ 1 w 14"/>
              <a:gd name="T59" fmla="*/ 28 h 33"/>
              <a:gd name="T60" fmla="*/ 0 w 14"/>
              <a:gd name="T61" fmla="*/ 27 h 33"/>
              <a:gd name="T62" fmla="*/ 0 w 14"/>
              <a:gd name="T63" fmla="*/ 26 h 33"/>
              <a:gd name="T64" fmla="*/ 0 w 14"/>
              <a:gd name="T65" fmla="*/ 23 h 33"/>
              <a:gd name="T66" fmla="*/ 0 w 14"/>
              <a:gd name="T67" fmla="*/ 21 h 33"/>
              <a:gd name="T68" fmla="*/ 0 w 14"/>
              <a:gd name="T69" fmla="*/ 18 h 33"/>
              <a:gd name="T70" fmla="*/ 1 w 14"/>
              <a:gd name="T71" fmla="*/ 17 h 33"/>
              <a:gd name="T72" fmla="*/ 3 w 14"/>
              <a:gd name="T73" fmla="*/ 16 h 33"/>
              <a:gd name="T74" fmla="*/ 1 w 14"/>
              <a:gd name="T75" fmla="*/ 15 h 33"/>
              <a:gd name="T76" fmla="*/ 0 w 14"/>
              <a:gd name="T77" fmla="*/ 13 h 33"/>
              <a:gd name="T78" fmla="*/ 0 w 14"/>
              <a:gd name="T79" fmla="*/ 11 h 33"/>
              <a:gd name="T80" fmla="*/ 0 w 14"/>
              <a:gd name="T81" fmla="*/ 8 h 33"/>
              <a:gd name="T82" fmla="*/ 9 w 14"/>
              <a:gd name="T83" fmla="*/ 7 h 33"/>
              <a:gd name="T84" fmla="*/ 9 w 14"/>
              <a:gd name="T85" fmla="*/ 6 h 33"/>
              <a:gd name="T86" fmla="*/ 6 w 14"/>
              <a:gd name="T87" fmla="*/ 5 h 33"/>
              <a:gd name="T88" fmla="*/ 5 w 14"/>
              <a:gd name="T89" fmla="*/ 6 h 33"/>
              <a:gd name="T90" fmla="*/ 5 w 14"/>
              <a:gd name="T91" fmla="*/ 12 h 33"/>
              <a:gd name="T92" fmla="*/ 5 w 14"/>
              <a:gd name="T93" fmla="*/ 13 h 33"/>
              <a:gd name="T94" fmla="*/ 6 w 14"/>
              <a:gd name="T95" fmla="*/ 15 h 33"/>
              <a:gd name="T96" fmla="*/ 9 w 14"/>
              <a:gd name="T97" fmla="*/ 13 h 33"/>
              <a:gd name="T98" fmla="*/ 9 w 14"/>
              <a:gd name="T99" fmla="*/ 12 h 33"/>
              <a:gd name="T100" fmla="*/ 9 w 14"/>
              <a:gd name="T101" fmla="*/ 20 h 33"/>
              <a:gd name="T102" fmla="*/ 9 w 14"/>
              <a:gd name="T103" fmla="*/ 18 h 33"/>
              <a:gd name="T104" fmla="*/ 6 w 14"/>
              <a:gd name="T105" fmla="*/ 17 h 33"/>
              <a:gd name="T106" fmla="*/ 5 w 14"/>
              <a:gd name="T107" fmla="*/ 18 h 33"/>
              <a:gd name="T108" fmla="*/ 5 w 14"/>
              <a:gd name="T109" fmla="*/ 20 h 33"/>
              <a:gd name="T110" fmla="*/ 5 w 14"/>
              <a:gd name="T111" fmla="*/ 26 h 33"/>
              <a:gd name="T112" fmla="*/ 5 w 14"/>
              <a:gd name="T113" fmla="*/ 27 h 33"/>
              <a:gd name="T114" fmla="*/ 6 w 14"/>
              <a:gd name="T115" fmla="*/ 28 h 33"/>
              <a:gd name="T116" fmla="*/ 9 w 14"/>
              <a:gd name="T117" fmla="*/ 27 h 33"/>
              <a:gd name="T118" fmla="*/ 9 w 14"/>
              <a:gd name="T119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8"/>
                </a:move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3" y="2"/>
                </a:lnTo>
                <a:lnTo>
                  <a:pt x="13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4" y="13"/>
                </a:lnTo>
                <a:lnTo>
                  <a:pt x="14" y="13"/>
                </a:lnTo>
                <a:lnTo>
                  <a:pt x="13" y="15"/>
                </a:lnTo>
                <a:lnTo>
                  <a:pt x="13" y="15"/>
                </a:lnTo>
                <a:lnTo>
                  <a:pt x="11" y="16"/>
                </a:lnTo>
                <a:lnTo>
                  <a:pt x="11" y="16"/>
                </a:lnTo>
                <a:lnTo>
                  <a:pt x="13" y="17"/>
                </a:lnTo>
                <a:lnTo>
                  <a:pt x="13" y="17"/>
                </a:lnTo>
                <a:lnTo>
                  <a:pt x="14" y="18"/>
                </a:lnTo>
                <a:lnTo>
                  <a:pt x="14" y="18"/>
                </a:lnTo>
                <a:lnTo>
                  <a:pt x="14" y="21"/>
                </a:lnTo>
                <a:lnTo>
                  <a:pt x="14" y="21"/>
                </a:lnTo>
                <a:lnTo>
                  <a:pt x="14" y="23"/>
                </a:lnTo>
                <a:lnTo>
                  <a:pt x="14" y="23"/>
                </a:lnTo>
                <a:lnTo>
                  <a:pt x="14" y="26"/>
                </a:lnTo>
                <a:lnTo>
                  <a:pt x="14" y="26"/>
                </a:lnTo>
                <a:lnTo>
                  <a:pt x="14" y="27"/>
                </a:lnTo>
                <a:lnTo>
                  <a:pt x="14" y="27"/>
                </a:lnTo>
                <a:lnTo>
                  <a:pt x="13" y="28"/>
                </a:lnTo>
                <a:lnTo>
                  <a:pt x="13" y="28"/>
                </a:lnTo>
                <a:lnTo>
                  <a:pt x="13" y="30"/>
                </a:lnTo>
                <a:lnTo>
                  <a:pt x="13" y="30"/>
                </a:lnTo>
                <a:lnTo>
                  <a:pt x="10" y="32"/>
                </a:lnTo>
                <a:lnTo>
                  <a:pt x="10" y="32"/>
                </a:lnTo>
                <a:lnTo>
                  <a:pt x="6" y="33"/>
                </a:lnTo>
                <a:lnTo>
                  <a:pt x="6" y="33"/>
                </a:lnTo>
                <a:lnTo>
                  <a:pt x="4" y="32"/>
                </a:lnTo>
                <a:lnTo>
                  <a:pt x="4" y="32"/>
                </a:lnTo>
                <a:lnTo>
                  <a:pt x="1" y="30"/>
                </a:lnTo>
                <a:lnTo>
                  <a:pt x="1" y="30"/>
                </a:lnTo>
                <a:lnTo>
                  <a:pt x="1" y="28"/>
                </a:lnTo>
                <a:lnTo>
                  <a:pt x="1" y="28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1" y="17"/>
                </a:lnTo>
                <a:lnTo>
                  <a:pt x="1" y="17"/>
                </a:lnTo>
                <a:lnTo>
                  <a:pt x="3" y="16"/>
                </a:lnTo>
                <a:lnTo>
                  <a:pt x="3" y="16"/>
                </a:lnTo>
                <a:lnTo>
                  <a:pt x="1" y="15"/>
                </a:lnTo>
                <a:lnTo>
                  <a:pt x="1" y="15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9" y="7"/>
                </a:move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12"/>
                </a:lnTo>
                <a:lnTo>
                  <a:pt x="5" y="12"/>
                </a:lnTo>
                <a:lnTo>
                  <a:pt x="5" y="13"/>
                </a:lnTo>
                <a:lnTo>
                  <a:pt x="5" y="13"/>
                </a:lnTo>
                <a:lnTo>
                  <a:pt x="6" y="15"/>
                </a:lnTo>
                <a:lnTo>
                  <a:pt x="6" y="15"/>
                </a:lnTo>
                <a:lnTo>
                  <a:pt x="9" y="13"/>
                </a:lnTo>
                <a:lnTo>
                  <a:pt x="9" y="13"/>
                </a:lnTo>
                <a:lnTo>
                  <a:pt x="9" y="12"/>
                </a:lnTo>
                <a:lnTo>
                  <a:pt x="9" y="7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9" y="18"/>
                </a:lnTo>
                <a:lnTo>
                  <a:pt x="9" y="18"/>
                </a:lnTo>
                <a:lnTo>
                  <a:pt x="6" y="17"/>
                </a:lnTo>
                <a:lnTo>
                  <a:pt x="6" y="17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6"/>
                </a:ln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6" y="28"/>
                </a:lnTo>
                <a:lnTo>
                  <a:pt x="6" y="28"/>
                </a:lnTo>
                <a:lnTo>
                  <a:pt x="9" y="27"/>
                </a:lnTo>
                <a:lnTo>
                  <a:pt x="9" y="27"/>
                </a:lnTo>
                <a:lnTo>
                  <a:pt x="9" y="26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12" name="Freeform 1640">
            <a:extLst>
              <a:ext uri="{FF2B5EF4-FFF2-40B4-BE49-F238E27FC236}">
                <a16:creationId xmlns:a16="http://schemas.microsoft.com/office/drawing/2014/main" id="{347E6F5C-D764-4974-93FA-5C2DA90F640E}"/>
              </a:ext>
            </a:extLst>
          </p:cNvPr>
          <p:cNvSpPr>
            <a:spLocks noEditPoints="1"/>
          </p:cNvSpPr>
          <p:nvPr/>
        </p:nvSpPr>
        <p:spPr bwMode="auto">
          <a:xfrm>
            <a:off x="1563130" y="3794308"/>
            <a:ext cx="22225" cy="52388"/>
          </a:xfrm>
          <a:custGeom>
            <a:avLst/>
            <a:gdLst>
              <a:gd name="T0" fmla="*/ 0 w 14"/>
              <a:gd name="T1" fmla="*/ 9 h 33"/>
              <a:gd name="T2" fmla="*/ 1 w 14"/>
              <a:gd name="T3" fmla="*/ 7 h 33"/>
              <a:gd name="T4" fmla="*/ 1 w 14"/>
              <a:gd name="T5" fmla="*/ 5 h 33"/>
              <a:gd name="T6" fmla="*/ 1 w 14"/>
              <a:gd name="T7" fmla="*/ 4 h 33"/>
              <a:gd name="T8" fmla="*/ 3 w 14"/>
              <a:gd name="T9" fmla="*/ 3 h 33"/>
              <a:gd name="T10" fmla="*/ 5 w 14"/>
              <a:gd name="T11" fmla="*/ 2 h 33"/>
              <a:gd name="T12" fmla="*/ 8 w 14"/>
              <a:gd name="T13" fmla="*/ 0 h 33"/>
              <a:gd name="T14" fmla="*/ 10 w 14"/>
              <a:gd name="T15" fmla="*/ 2 h 33"/>
              <a:gd name="T16" fmla="*/ 13 w 14"/>
              <a:gd name="T17" fmla="*/ 3 h 33"/>
              <a:gd name="T18" fmla="*/ 14 w 14"/>
              <a:gd name="T19" fmla="*/ 4 h 33"/>
              <a:gd name="T20" fmla="*/ 14 w 14"/>
              <a:gd name="T21" fmla="*/ 5 h 33"/>
              <a:gd name="T22" fmla="*/ 14 w 14"/>
              <a:gd name="T23" fmla="*/ 7 h 33"/>
              <a:gd name="T24" fmla="*/ 14 w 14"/>
              <a:gd name="T25" fmla="*/ 9 h 33"/>
              <a:gd name="T26" fmla="*/ 14 w 14"/>
              <a:gd name="T27" fmla="*/ 12 h 33"/>
              <a:gd name="T28" fmla="*/ 14 w 14"/>
              <a:gd name="T29" fmla="*/ 13 h 33"/>
              <a:gd name="T30" fmla="*/ 14 w 14"/>
              <a:gd name="T31" fmla="*/ 15 h 33"/>
              <a:gd name="T32" fmla="*/ 13 w 14"/>
              <a:gd name="T33" fmla="*/ 17 h 33"/>
              <a:gd name="T34" fmla="*/ 14 w 14"/>
              <a:gd name="T35" fmla="*/ 18 h 33"/>
              <a:gd name="T36" fmla="*/ 14 w 14"/>
              <a:gd name="T37" fmla="*/ 19 h 33"/>
              <a:gd name="T38" fmla="*/ 14 w 14"/>
              <a:gd name="T39" fmla="*/ 20 h 33"/>
              <a:gd name="T40" fmla="*/ 14 w 14"/>
              <a:gd name="T41" fmla="*/ 24 h 33"/>
              <a:gd name="T42" fmla="*/ 14 w 14"/>
              <a:gd name="T43" fmla="*/ 27 h 33"/>
              <a:gd name="T44" fmla="*/ 14 w 14"/>
              <a:gd name="T45" fmla="*/ 28 h 33"/>
              <a:gd name="T46" fmla="*/ 14 w 14"/>
              <a:gd name="T47" fmla="*/ 29 h 33"/>
              <a:gd name="T48" fmla="*/ 13 w 14"/>
              <a:gd name="T49" fmla="*/ 30 h 33"/>
              <a:gd name="T50" fmla="*/ 12 w 14"/>
              <a:gd name="T51" fmla="*/ 33 h 33"/>
              <a:gd name="T52" fmla="*/ 8 w 14"/>
              <a:gd name="T53" fmla="*/ 33 h 33"/>
              <a:gd name="T54" fmla="*/ 4 w 14"/>
              <a:gd name="T55" fmla="*/ 33 h 33"/>
              <a:gd name="T56" fmla="*/ 1 w 14"/>
              <a:gd name="T57" fmla="*/ 30 h 33"/>
              <a:gd name="T58" fmla="*/ 1 w 14"/>
              <a:gd name="T59" fmla="*/ 29 h 33"/>
              <a:gd name="T60" fmla="*/ 1 w 14"/>
              <a:gd name="T61" fmla="*/ 28 h 33"/>
              <a:gd name="T62" fmla="*/ 0 w 14"/>
              <a:gd name="T63" fmla="*/ 27 h 33"/>
              <a:gd name="T64" fmla="*/ 0 w 14"/>
              <a:gd name="T65" fmla="*/ 24 h 33"/>
              <a:gd name="T66" fmla="*/ 0 w 14"/>
              <a:gd name="T67" fmla="*/ 20 h 33"/>
              <a:gd name="T68" fmla="*/ 1 w 14"/>
              <a:gd name="T69" fmla="*/ 19 h 33"/>
              <a:gd name="T70" fmla="*/ 1 w 14"/>
              <a:gd name="T71" fmla="*/ 18 h 33"/>
              <a:gd name="T72" fmla="*/ 3 w 14"/>
              <a:gd name="T73" fmla="*/ 17 h 33"/>
              <a:gd name="T74" fmla="*/ 1 w 14"/>
              <a:gd name="T75" fmla="*/ 15 h 33"/>
              <a:gd name="T76" fmla="*/ 1 w 14"/>
              <a:gd name="T77" fmla="*/ 13 h 33"/>
              <a:gd name="T78" fmla="*/ 0 w 14"/>
              <a:gd name="T79" fmla="*/ 12 h 33"/>
              <a:gd name="T80" fmla="*/ 0 w 14"/>
              <a:gd name="T81" fmla="*/ 9 h 33"/>
              <a:gd name="T82" fmla="*/ 10 w 14"/>
              <a:gd name="T83" fmla="*/ 8 h 33"/>
              <a:gd name="T84" fmla="*/ 9 w 14"/>
              <a:gd name="T85" fmla="*/ 5 h 33"/>
              <a:gd name="T86" fmla="*/ 8 w 14"/>
              <a:gd name="T87" fmla="*/ 5 h 33"/>
              <a:gd name="T88" fmla="*/ 7 w 14"/>
              <a:gd name="T89" fmla="*/ 5 h 33"/>
              <a:gd name="T90" fmla="*/ 5 w 14"/>
              <a:gd name="T91" fmla="*/ 12 h 33"/>
              <a:gd name="T92" fmla="*/ 7 w 14"/>
              <a:gd name="T93" fmla="*/ 14 h 33"/>
              <a:gd name="T94" fmla="*/ 8 w 14"/>
              <a:gd name="T95" fmla="*/ 14 h 33"/>
              <a:gd name="T96" fmla="*/ 9 w 14"/>
              <a:gd name="T97" fmla="*/ 14 h 33"/>
              <a:gd name="T98" fmla="*/ 10 w 14"/>
              <a:gd name="T99" fmla="*/ 12 h 33"/>
              <a:gd name="T100" fmla="*/ 10 w 14"/>
              <a:gd name="T101" fmla="*/ 20 h 33"/>
              <a:gd name="T102" fmla="*/ 9 w 14"/>
              <a:gd name="T103" fmla="*/ 18 h 33"/>
              <a:gd name="T104" fmla="*/ 8 w 14"/>
              <a:gd name="T105" fmla="*/ 18 h 33"/>
              <a:gd name="T106" fmla="*/ 7 w 14"/>
              <a:gd name="T107" fmla="*/ 18 h 33"/>
              <a:gd name="T108" fmla="*/ 5 w 14"/>
              <a:gd name="T109" fmla="*/ 20 h 33"/>
              <a:gd name="T110" fmla="*/ 5 w 14"/>
              <a:gd name="T111" fmla="*/ 27 h 33"/>
              <a:gd name="T112" fmla="*/ 7 w 14"/>
              <a:gd name="T113" fmla="*/ 28 h 33"/>
              <a:gd name="T114" fmla="*/ 8 w 14"/>
              <a:gd name="T115" fmla="*/ 29 h 33"/>
              <a:gd name="T116" fmla="*/ 9 w 14"/>
              <a:gd name="T117" fmla="*/ 28 h 33"/>
              <a:gd name="T118" fmla="*/ 10 w 14"/>
              <a:gd name="T119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9"/>
                </a:moveTo>
                <a:lnTo>
                  <a:pt x="0" y="9"/>
                </a:lnTo>
                <a:lnTo>
                  <a:pt x="1" y="7"/>
                </a:lnTo>
                <a:lnTo>
                  <a:pt x="1" y="7"/>
                </a:lnTo>
                <a:lnTo>
                  <a:pt x="1" y="5"/>
                </a:lnTo>
                <a:lnTo>
                  <a:pt x="1" y="5"/>
                </a:lnTo>
                <a:lnTo>
                  <a:pt x="1" y="4"/>
                </a:lnTo>
                <a:lnTo>
                  <a:pt x="1" y="4"/>
                </a:lnTo>
                <a:lnTo>
                  <a:pt x="3" y="3"/>
                </a:lnTo>
                <a:lnTo>
                  <a:pt x="3" y="3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3" y="3"/>
                </a:lnTo>
                <a:lnTo>
                  <a:pt x="13" y="3"/>
                </a:lnTo>
                <a:lnTo>
                  <a:pt x="14" y="4"/>
                </a:lnTo>
                <a:lnTo>
                  <a:pt x="14" y="4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9"/>
                </a:lnTo>
                <a:lnTo>
                  <a:pt x="14" y="9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4" y="15"/>
                </a:lnTo>
                <a:lnTo>
                  <a:pt x="14" y="15"/>
                </a:lnTo>
                <a:lnTo>
                  <a:pt x="13" y="17"/>
                </a:lnTo>
                <a:lnTo>
                  <a:pt x="13" y="17"/>
                </a:lnTo>
                <a:lnTo>
                  <a:pt x="14" y="18"/>
                </a:lnTo>
                <a:lnTo>
                  <a:pt x="14" y="18"/>
                </a:lnTo>
                <a:lnTo>
                  <a:pt x="14" y="19"/>
                </a:lnTo>
                <a:lnTo>
                  <a:pt x="14" y="19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3" y="30"/>
                </a:lnTo>
                <a:lnTo>
                  <a:pt x="13" y="30"/>
                </a:lnTo>
                <a:lnTo>
                  <a:pt x="12" y="33"/>
                </a:lnTo>
                <a:lnTo>
                  <a:pt x="12" y="33"/>
                </a:lnTo>
                <a:lnTo>
                  <a:pt x="8" y="33"/>
                </a:lnTo>
                <a:lnTo>
                  <a:pt x="8" y="33"/>
                </a:lnTo>
                <a:lnTo>
                  <a:pt x="4" y="33"/>
                </a:lnTo>
                <a:lnTo>
                  <a:pt x="4" y="33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1" y="29"/>
                </a:lnTo>
                <a:lnTo>
                  <a:pt x="1" y="28"/>
                </a:lnTo>
                <a:lnTo>
                  <a:pt x="1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1" y="19"/>
                </a:lnTo>
                <a:lnTo>
                  <a:pt x="1" y="19"/>
                </a:lnTo>
                <a:lnTo>
                  <a:pt x="1" y="18"/>
                </a:lnTo>
                <a:lnTo>
                  <a:pt x="1" y="18"/>
                </a:lnTo>
                <a:lnTo>
                  <a:pt x="3" y="17"/>
                </a:lnTo>
                <a:lnTo>
                  <a:pt x="3" y="17"/>
                </a:lnTo>
                <a:lnTo>
                  <a:pt x="1" y="15"/>
                </a:lnTo>
                <a:lnTo>
                  <a:pt x="1" y="15"/>
                </a:lnTo>
                <a:lnTo>
                  <a:pt x="1" y="13"/>
                </a:lnTo>
                <a:lnTo>
                  <a:pt x="1" y="13"/>
                </a:lnTo>
                <a:lnTo>
                  <a:pt x="0" y="12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10" y="8"/>
                </a:move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8"/>
                </a:lnTo>
                <a:lnTo>
                  <a:pt x="5" y="12"/>
                </a:lnTo>
                <a:lnTo>
                  <a:pt x="5" y="12"/>
                </a:lnTo>
                <a:lnTo>
                  <a:pt x="7" y="14"/>
                </a:lnTo>
                <a:lnTo>
                  <a:pt x="7" y="14"/>
                </a:lnTo>
                <a:lnTo>
                  <a:pt x="8" y="14"/>
                </a:lnTo>
                <a:lnTo>
                  <a:pt x="8" y="14"/>
                </a:lnTo>
                <a:lnTo>
                  <a:pt x="9" y="14"/>
                </a:lnTo>
                <a:lnTo>
                  <a:pt x="9" y="14"/>
                </a:lnTo>
                <a:lnTo>
                  <a:pt x="10" y="12"/>
                </a:lnTo>
                <a:lnTo>
                  <a:pt x="10" y="8"/>
                </a:lnTo>
                <a:close/>
                <a:moveTo>
                  <a:pt x="10" y="20"/>
                </a:moveTo>
                <a:lnTo>
                  <a:pt x="10" y="20"/>
                </a:lnTo>
                <a:lnTo>
                  <a:pt x="9" y="18"/>
                </a:lnTo>
                <a:lnTo>
                  <a:pt x="9" y="18"/>
                </a:lnTo>
                <a:lnTo>
                  <a:pt x="8" y="18"/>
                </a:lnTo>
                <a:lnTo>
                  <a:pt x="8" y="18"/>
                </a:lnTo>
                <a:lnTo>
                  <a:pt x="7" y="18"/>
                </a:lnTo>
                <a:lnTo>
                  <a:pt x="7" y="18"/>
                </a:lnTo>
                <a:lnTo>
                  <a:pt x="5" y="20"/>
                </a:lnTo>
                <a:lnTo>
                  <a:pt x="5" y="27"/>
                </a:lnTo>
                <a:lnTo>
                  <a:pt x="5" y="27"/>
                </a:lnTo>
                <a:lnTo>
                  <a:pt x="7" y="28"/>
                </a:lnTo>
                <a:lnTo>
                  <a:pt x="7" y="28"/>
                </a:lnTo>
                <a:lnTo>
                  <a:pt x="8" y="29"/>
                </a:lnTo>
                <a:lnTo>
                  <a:pt x="8" y="29"/>
                </a:lnTo>
                <a:lnTo>
                  <a:pt x="9" y="28"/>
                </a:lnTo>
                <a:lnTo>
                  <a:pt x="9" y="28"/>
                </a:lnTo>
                <a:lnTo>
                  <a:pt x="10" y="27"/>
                </a:lnTo>
                <a:lnTo>
                  <a:pt x="1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13" name="Freeform 1641">
            <a:extLst>
              <a:ext uri="{FF2B5EF4-FFF2-40B4-BE49-F238E27FC236}">
                <a16:creationId xmlns:a16="http://schemas.microsoft.com/office/drawing/2014/main" id="{84FD9EDE-D309-4F28-9C5A-5E1790930329}"/>
              </a:ext>
            </a:extLst>
          </p:cNvPr>
          <p:cNvSpPr>
            <a:spLocks/>
          </p:cNvSpPr>
          <p:nvPr/>
        </p:nvSpPr>
        <p:spPr bwMode="auto">
          <a:xfrm>
            <a:off x="1591705" y="3794308"/>
            <a:ext cx="22225" cy="52388"/>
          </a:xfrm>
          <a:custGeom>
            <a:avLst/>
            <a:gdLst>
              <a:gd name="T0" fmla="*/ 1 w 14"/>
              <a:gd name="T1" fmla="*/ 33 h 33"/>
              <a:gd name="T2" fmla="*/ 9 w 14"/>
              <a:gd name="T3" fmla="*/ 5 h 33"/>
              <a:gd name="T4" fmla="*/ 4 w 14"/>
              <a:gd name="T5" fmla="*/ 5 h 33"/>
              <a:gd name="T6" fmla="*/ 4 w 14"/>
              <a:gd name="T7" fmla="*/ 9 h 33"/>
              <a:gd name="T8" fmla="*/ 0 w 14"/>
              <a:gd name="T9" fmla="*/ 9 h 33"/>
              <a:gd name="T10" fmla="*/ 0 w 14"/>
              <a:gd name="T11" fmla="*/ 0 h 33"/>
              <a:gd name="T12" fmla="*/ 14 w 14"/>
              <a:gd name="T13" fmla="*/ 0 h 33"/>
              <a:gd name="T14" fmla="*/ 14 w 14"/>
              <a:gd name="T15" fmla="*/ 5 h 33"/>
              <a:gd name="T16" fmla="*/ 6 w 14"/>
              <a:gd name="T17" fmla="*/ 33 h 33"/>
              <a:gd name="T18" fmla="*/ 1 w 14"/>
              <a:gd name="T1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3">
                <a:moveTo>
                  <a:pt x="1" y="33"/>
                </a:moveTo>
                <a:lnTo>
                  <a:pt x="9" y="5"/>
                </a:lnTo>
                <a:lnTo>
                  <a:pt x="4" y="5"/>
                </a:lnTo>
                <a:lnTo>
                  <a:pt x="4" y="9"/>
                </a:lnTo>
                <a:lnTo>
                  <a:pt x="0" y="9"/>
                </a:lnTo>
                <a:lnTo>
                  <a:pt x="0" y="0"/>
                </a:lnTo>
                <a:lnTo>
                  <a:pt x="14" y="0"/>
                </a:lnTo>
                <a:lnTo>
                  <a:pt x="14" y="5"/>
                </a:lnTo>
                <a:lnTo>
                  <a:pt x="6" y="33"/>
                </a:lnTo>
                <a:lnTo>
                  <a:pt x="1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14" name="Freeform 1642">
            <a:extLst>
              <a:ext uri="{FF2B5EF4-FFF2-40B4-BE49-F238E27FC236}">
                <a16:creationId xmlns:a16="http://schemas.microsoft.com/office/drawing/2014/main" id="{D56311AC-1C65-4D5C-84D4-82C3DA3194DA}"/>
              </a:ext>
            </a:extLst>
          </p:cNvPr>
          <p:cNvSpPr>
            <a:spLocks/>
          </p:cNvSpPr>
          <p:nvPr/>
        </p:nvSpPr>
        <p:spPr bwMode="auto">
          <a:xfrm>
            <a:off x="1618693" y="3838758"/>
            <a:ext cx="6350" cy="14288"/>
          </a:xfrm>
          <a:custGeom>
            <a:avLst/>
            <a:gdLst>
              <a:gd name="T0" fmla="*/ 0 w 4"/>
              <a:gd name="T1" fmla="*/ 9 h 9"/>
              <a:gd name="T2" fmla="*/ 0 w 4"/>
              <a:gd name="T3" fmla="*/ 0 h 9"/>
              <a:gd name="T4" fmla="*/ 4 w 4"/>
              <a:gd name="T5" fmla="*/ 0 h 9"/>
              <a:gd name="T6" fmla="*/ 4 w 4"/>
              <a:gd name="T7" fmla="*/ 5 h 9"/>
              <a:gd name="T8" fmla="*/ 0 w 4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9">
                <a:moveTo>
                  <a:pt x="0" y="9"/>
                </a:moveTo>
                <a:lnTo>
                  <a:pt x="0" y="0"/>
                </a:lnTo>
                <a:lnTo>
                  <a:pt x="4" y="0"/>
                </a:lnTo>
                <a:lnTo>
                  <a:pt x="4" y="5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15" name="Freeform 1643">
            <a:extLst>
              <a:ext uri="{FF2B5EF4-FFF2-40B4-BE49-F238E27FC236}">
                <a16:creationId xmlns:a16="http://schemas.microsoft.com/office/drawing/2014/main" id="{B991EE26-96F7-45A2-A2B9-052BCC58B39E}"/>
              </a:ext>
            </a:extLst>
          </p:cNvPr>
          <p:cNvSpPr>
            <a:spLocks noEditPoints="1"/>
          </p:cNvSpPr>
          <p:nvPr/>
        </p:nvSpPr>
        <p:spPr bwMode="auto">
          <a:xfrm>
            <a:off x="1631393" y="3794308"/>
            <a:ext cx="22225" cy="52388"/>
          </a:xfrm>
          <a:custGeom>
            <a:avLst/>
            <a:gdLst>
              <a:gd name="T0" fmla="*/ 6 w 14"/>
              <a:gd name="T1" fmla="*/ 14 h 33"/>
              <a:gd name="T2" fmla="*/ 6 w 14"/>
              <a:gd name="T3" fmla="*/ 14 h 33"/>
              <a:gd name="T4" fmla="*/ 7 w 14"/>
              <a:gd name="T5" fmla="*/ 14 h 33"/>
              <a:gd name="T6" fmla="*/ 9 w 14"/>
              <a:gd name="T7" fmla="*/ 14 h 33"/>
              <a:gd name="T8" fmla="*/ 11 w 14"/>
              <a:gd name="T9" fmla="*/ 14 h 33"/>
              <a:gd name="T10" fmla="*/ 12 w 14"/>
              <a:gd name="T11" fmla="*/ 17 h 33"/>
              <a:gd name="T12" fmla="*/ 12 w 14"/>
              <a:gd name="T13" fmla="*/ 17 h 33"/>
              <a:gd name="T14" fmla="*/ 14 w 14"/>
              <a:gd name="T15" fmla="*/ 18 h 33"/>
              <a:gd name="T16" fmla="*/ 14 w 14"/>
              <a:gd name="T17" fmla="*/ 20 h 33"/>
              <a:gd name="T18" fmla="*/ 14 w 14"/>
              <a:gd name="T19" fmla="*/ 24 h 33"/>
              <a:gd name="T20" fmla="*/ 14 w 14"/>
              <a:gd name="T21" fmla="*/ 27 h 33"/>
              <a:gd name="T22" fmla="*/ 14 w 14"/>
              <a:gd name="T23" fmla="*/ 28 h 33"/>
              <a:gd name="T24" fmla="*/ 12 w 14"/>
              <a:gd name="T25" fmla="*/ 29 h 33"/>
              <a:gd name="T26" fmla="*/ 12 w 14"/>
              <a:gd name="T27" fmla="*/ 30 h 33"/>
              <a:gd name="T28" fmla="*/ 10 w 14"/>
              <a:gd name="T29" fmla="*/ 33 h 33"/>
              <a:gd name="T30" fmla="*/ 6 w 14"/>
              <a:gd name="T31" fmla="*/ 33 h 33"/>
              <a:gd name="T32" fmla="*/ 4 w 14"/>
              <a:gd name="T33" fmla="*/ 33 h 33"/>
              <a:gd name="T34" fmla="*/ 1 w 14"/>
              <a:gd name="T35" fmla="*/ 30 h 33"/>
              <a:gd name="T36" fmla="*/ 0 w 14"/>
              <a:gd name="T37" fmla="*/ 29 h 33"/>
              <a:gd name="T38" fmla="*/ 0 w 14"/>
              <a:gd name="T39" fmla="*/ 28 h 33"/>
              <a:gd name="T40" fmla="*/ 0 w 14"/>
              <a:gd name="T41" fmla="*/ 27 h 33"/>
              <a:gd name="T42" fmla="*/ 0 w 14"/>
              <a:gd name="T43" fmla="*/ 24 h 33"/>
              <a:gd name="T44" fmla="*/ 0 w 14"/>
              <a:gd name="T45" fmla="*/ 22 h 33"/>
              <a:gd name="T46" fmla="*/ 0 w 14"/>
              <a:gd name="T47" fmla="*/ 19 h 33"/>
              <a:gd name="T48" fmla="*/ 0 w 14"/>
              <a:gd name="T49" fmla="*/ 18 h 33"/>
              <a:gd name="T50" fmla="*/ 6 w 14"/>
              <a:gd name="T51" fmla="*/ 0 h 33"/>
              <a:gd name="T52" fmla="*/ 9 w 14"/>
              <a:gd name="T53" fmla="*/ 20 h 33"/>
              <a:gd name="T54" fmla="*/ 9 w 14"/>
              <a:gd name="T55" fmla="*/ 19 h 33"/>
              <a:gd name="T56" fmla="*/ 6 w 14"/>
              <a:gd name="T57" fmla="*/ 18 h 33"/>
              <a:gd name="T58" fmla="*/ 5 w 14"/>
              <a:gd name="T59" fmla="*/ 19 h 33"/>
              <a:gd name="T60" fmla="*/ 5 w 14"/>
              <a:gd name="T61" fmla="*/ 20 h 33"/>
              <a:gd name="T62" fmla="*/ 5 w 14"/>
              <a:gd name="T63" fmla="*/ 27 h 33"/>
              <a:gd name="T64" fmla="*/ 5 w 14"/>
              <a:gd name="T65" fmla="*/ 28 h 33"/>
              <a:gd name="T66" fmla="*/ 6 w 14"/>
              <a:gd name="T67" fmla="*/ 29 h 33"/>
              <a:gd name="T68" fmla="*/ 9 w 14"/>
              <a:gd name="T69" fmla="*/ 28 h 33"/>
              <a:gd name="T70" fmla="*/ 9 w 14"/>
              <a:gd name="T71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12" y="0"/>
                </a:moveTo>
                <a:lnTo>
                  <a:pt x="6" y="14"/>
                </a:lnTo>
                <a:lnTo>
                  <a:pt x="6" y="14"/>
                </a:lnTo>
                <a:lnTo>
                  <a:pt x="6" y="14"/>
                </a:lnTo>
                <a:lnTo>
                  <a:pt x="7" y="14"/>
                </a:lnTo>
                <a:lnTo>
                  <a:pt x="7" y="14"/>
                </a:lnTo>
                <a:lnTo>
                  <a:pt x="9" y="14"/>
                </a:lnTo>
                <a:lnTo>
                  <a:pt x="9" y="14"/>
                </a:lnTo>
                <a:lnTo>
                  <a:pt x="11" y="14"/>
                </a:lnTo>
                <a:lnTo>
                  <a:pt x="11" y="14"/>
                </a:lnTo>
                <a:lnTo>
                  <a:pt x="12" y="17"/>
                </a:lnTo>
                <a:lnTo>
                  <a:pt x="12" y="17"/>
                </a:lnTo>
                <a:lnTo>
                  <a:pt x="12" y="17"/>
                </a:lnTo>
                <a:lnTo>
                  <a:pt x="12" y="17"/>
                </a:lnTo>
                <a:lnTo>
                  <a:pt x="14" y="18"/>
                </a:lnTo>
                <a:lnTo>
                  <a:pt x="14" y="18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2" y="29"/>
                </a:lnTo>
                <a:lnTo>
                  <a:pt x="12" y="29"/>
                </a:lnTo>
                <a:lnTo>
                  <a:pt x="12" y="30"/>
                </a:lnTo>
                <a:lnTo>
                  <a:pt x="12" y="30"/>
                </a:lnTo>
                <a:lnTo>
                  <a:pt x="10" y="33"/>
                </a:lnTo>
                <a:lnTo>
                  <a:pt x="10" y="33"/>
                </a:lnTo>
                <a:lnTo>
                  <a:pt x="6" y="33"/>
                </a:lnTo>
                <a:lnTo>
                  <a:pt x="6" y="33"/>
                </a:lnTo>
                <a:lnTo>
                  <a:pt x="4" y="33"/>
                </a:lnTo>
                <a:lnTo>
                  <a:pt x="4" y="33"/>
                </a:lnTo>
                <a:lnTo>
                  <a:pt x="1" y="30"/>
                </a:lnTo>
                <a:lnTo>
                  <a:pt x="1" y="30"/>
                </a:lnTo>
                <a:lnTo>
                  <a:pt x="0" y="29"/>
                </a:lnTo>
                <a:lnTo>
                  <a:pt x="0" y="29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19"/>
                </a:lnTo>
                <a:lnTo>
                  <a:pt x="0" y="18"/>
                </a:lnTo>
                <a:lnTo>
                  <a:pt x="0" y="18"/>
                </a:lnTo>
                <a:lnTo>
                  <a:pt x="1" y="17"/>
                </a:lnTo>
                <a:lnTo>
                  <a:pt x="6" y="0"/>
                </a:lnTo>
                <a:lnTo>
                  <a:pt x="12" y="0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9" y="19"/>
                </a:lnTo>
                <a:lnTo>
                  <a:pt x="9" y="19"/>
                </a:lnTo>
                <a:lnTo>
                  <a:pt x="6" y="18"/>
                </a:lnTo>
                <a:lnTo>
                  <a:pt x="6" y="18"/>
                </a:lnTo>
                <a:lnTo>
                  <a:pt x="5" y="19"/>
                </a:lnTo>
                <a:lnTo>
                  <a:pt x="5" y="19"/>
                </a:lnTo>
                <a:lnTo>
                  <a:pt x="5" y="20"/>
                </a:lnTo>
                <a:lnTo>
                  <a:pt x="5" y="27"/>
                </a:lnTo>
                <a:lnTo>
                  <a:pt x="5" y="27"/>
                </a:lnTo>
                <a:lnTo>
                  <a:pt x="5" y="28"/>
                </a:lnTo>
                <a:lnTo>
                  <a:pt x="5" y="28"/>
                </a:lnTo>
                <a:lnTo>
                  <a:pt x="6" y="29"/>
                </a:lnTo>
                <a:lnTo>
                  <a:pt x="6" y="29"/>
                </a:lnTo>
                <a:lnTo>
                  <a:pt x="9" y="28"/>
                </a:lnTo>
                <a:lnTo>
                  <a:pt x="9" y="28"/>
                </a:lnTo>
                <a:lnTo>
                  <a:pt x="9" y="27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16" name="Freeform 1644">
            <a:extLst>
              <a:ext uri="{FF2B5EF4-FFF2-40B4-BE49-F238E27FC236}">
                <a16:creationId xmlns:a16="http://schemas.microsoft.com/office/drawing/2014/main" id="{12A86676-78B5-4518-BBFA-DF20EE0F31CA}"/>
              </a:ext>
            </a:extLst>
          </p:cNvPr>
          <p:cNvSpPr>
            <a:spLocks/>
          </p:cNvSpPr>
          <p:nvPr/>
        </p:nvSpPr>
        <p:spPr bwMode="auto">
          <a:xfrm>
            <a:off x="1656793" y="3794308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9 w 14"/>
              <a:gd name="T5" fmla="*/ 13 h 33"/>
              <a:gd name="T6" fmla="*/ 9 w 14"/>
              <a:gd name="T7" fmla="*/ 13 h 33"/>
              <a:gd name="T8" fmla="*/ 10 w 14"/>
              <a:gd name="T9" fmla="*/ 10 h 33"/>
              <a:gd name="T10" fmla="*/ 10 w 14"/>
              <a:gd name="T11" fmla="*/ 10 h 33"/>
              <a:gd name="T12" fmla="*/ 10 w 14"/>
              <a:gd name="T13" fmla="*/ 9 h 33"/>
              <a:gd name="T14" fmla="*/ 10 w 14"/>
              <a:gd name="T15" fmla="*/ 9 h 33"/>
              <a:gd name="T16" fmla="*/ 10 w 14"/>
              <a:gd name="T17" fmla="*/ 8 h 33"/>
              <a:gd name="T18" fmla="*/ 10 w 14"/>
              <a:gd name="T19" fmla="*/ 8 h 33"/>
              <a:gd name="T20" fmla="*/ 9 w 14"/>
              <a:gd name="T21" fmla="*/ 7 h 33"/>
              <a:gd name="T22" fmla="*/ 9 w 14"/>
              <a:gd name="T23" fmla="*/ 7 h 33"/>
              <a:gd name="T24" fmla="*/ 9 w 14"/>
              <a:gd name="T25" fmla="*/ 5 h 33"/>
              <a:gd name="T26" fmla="*/ 9 w 14"/>
              <a:gd name="T27" fmla="*/ 5 h 33"/>
              <a:gd name="T28" fmla="*/ 8 w 14"/>
              <a:gd name="T29" fmla="*/ 5 h 33"/>
              <a:gd name="T30" fmla="*/ 8 w 14"/>
              <a:gd name="T31" fmla="*/ 5 h 33"/>
              <a:gd name="T32" fmla="*/ 5 w 14"/>
              <a:gd name="T33" fmla="*/ 5 h 33"/>
              <a:gd name="T34" fmla="*/ 5 w 14"/>
              <a:gd name="T35" fmla="*/ 5 h 33"/>
              <a:gd name="T36" fmla="*/ 5 w 14"/>
              <a:gd name="T37" fmla="*/ 8 h 33"/>
              <a:gd name="T38" fmla="*/ 5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1 w 14"/>
              <a:gd name="T47" fmla="*/ 5 h 33"/>
              <a:gd name="T48" fmla="*/ 1 w 14"/>
              <a:gd name="T49" fmla="*/ 5 h 33"/>
              <a:gd name="T50" fmla="*/ 3 w 14"/>
              <a:gd name="T51" fmla="*/ 3 h 33"/>
              <a:gd name="T52" fmla="*/ 3 w 14"/>
              <a:gd name="T53" fmla="*/ 3 h 33"/>
              <a:gd name="T54" fmla="*/ 5 w 14"/>
              <a:gd name="T55" fmla="*/ 2 h 33"/>
              <a:gd name="T56" fmla="*/ 5 w 14"/>
              <a:gd name="T57" fmla="*/ 2 h 33"/>
              <a:gd name="T58" fmla="*/ 8 w 14"/>
              <a:gd name="T59" fmla="*/ 0 h 33"/>
              <a:gd name="T60" fmla="*/ 8 w 14"/>
              <a:gd name="T61" fmla="*/ 0 h 33"/>
              <a:gd name="T62" fmla="*/ 10 w 14"/>
              <a:gd name="T63" fmla="*/ 2 h 33"/>
              <a:gd name="T64" fmla="*/ 10 w 14"/>
              <a:gd name="T65" fmla="*/ 2 h 33"/>
              <a:gd name="T66" fmla="*/ 13 w 14"/>
              <a:gd name="T67" fmla="*/ 3 h 33"/>
              <a:gd name="T68" fmla="*/ 13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2 h 33"/>
              <a:gd name="T84" fmla="*/ 14 w 14"/>
              <a:gd name="T85" fmla="*/ 12 h 33"/>
              <a:gd name="T86" fmla="*/ 14 w 14"/>
              <a:gd name="T87" fmla="*/ 14 h 33"/>
              <a:gd name="T88" fmla="*/ 14 w 14"/>
              <a:gd name="T89" fmla="*/ 14 h 33"/>
              <a:gd name="T90" fmla="*/ 13 w 14"/>
              <a:gd name="T91" fmla="*/ 15 h 33"/>
              <a:gd name="T92" fmla="*/ 7 w 14"/>
              <a:gd name="T93" fmla="*/ 28 h 33"/>
              <a:gd name="T94" fmla="*/ 14 w 14"/>
              <a:gd name="T95" fmla="*/ 28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9" y="13"/>
                </a:lnTo>
                <a:lnTo>
                  <a:pt x="9" y="13"/>
                </a:lnTo>
                <a:lnTo>
                  <a:pt x="10" y="10"/>
                </a:lnTo>
                <a:lnTo>
                  <a:pt x="10" y="10"/>
                </a:lnTo>
                <a:lnTo>
                  <a:pt x="10" y="9"/>
                </a:lnTo>
                <a:lnTo>
                  <a:pt x="10" y="9"/>
                </a:lnTo>
                <a:lnTo>
                  <a:pt x="10" y="8"/>
                </a:lnTo>
                <a:lnTo>
                  <a:pt x="10" y="8"/>
                </a:lnTo>
                <a:lnTo>
                  <a:pt x="9" y="7"/>
                </a:lnTo>
                <a:lnTo>
                  <a:pt x="9" y="7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3" y="3"/>
                </a:lnTo>
                <a:lnTo>
                  <a:pt x="3" y="3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7" y="28"/>
                </a:lnTo>
                <a:lnTo>
                  <a:pt x="14" y="28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17" name="Freeform 1645">
            <a:extLst>
              <a:ext uri="{FF2B5EF4-FFF2-40B4-BE49-F238E27FC236}">
                <a16:creationId xmlns:a16="http://schemas.microsoft.com/office/drawing/2014/main" id="{AD1D334A-F6A0-409E-B353-63193A5F4222}"/>
              </a:ext>
            </a:extLst>
          </p:cNvPr>
          <p:cNvSpPr>
            <a:spLocks/>
          </p:cNvSpPr>
          <p:nvPr/>
        </p:nvSpPr>
        <p:spPr bwMode="auto">
          <a:xfrm>
            <a:off x="1539318" y="4307071"/>
            <a:ext cx="14288" cy="52388"/>
          </a:xfrm>
          <a:custGeom>
            <a:avLst/>
            <a:gdLst>
              <a:gd name="T0" fmla="*/ 4 w 9"/>
              <a:gd name="T1" fmla="*/ 33 h 33"/>
              <a:gd name="T2" fmla="*/ 4 w 9"/>
              <a:gd name="T3" fmla="*/ 5 h 33"/>
              <a:gd name="T4" fmla="*/ 0 w 9"/>
              <a:gd name="T5" fmla="*/ 9 h 33"/>
              <a:gd name="T6" fmla="*/ 0 w 9"/>
              <a:gd name="T7" fmla="*/ 4 h 33"/>
              <a:gd name="T8" fmla="*/ 4 w 9"/>
              <a:gd name="T9" fmla="*/ 0 h 33"/>
              <a:gd name="T10" fmla="*/ 9 w 9"/>
              <a:gd name="T11" fmla="*/ 0 h 33"/>
              <a:gd name="T12" fmla="*/ 9 w 9"/>
              <a:gd name="T13" fmla="*/ 33 h 33"/>
              <a:gd name="T14" fmla="*/ 4 w 9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3">
                <a:moveTo>
                  <a:pt x="4" y="33"/>
                </a:moveTo>
                <a:lnTo>
                  <a:pt x="4" y="5"/>
                </a:lnTo>
                <a:lnTo>
                  <a:pt x="0" y="9"/>
                </a:lnTo>
                <a:lnTo>
                  <a:pt x="0" y="4"/>
                </a:lnTo>
                <a:lnTo>
                  <a:pt x="4" y="0"/>
                </a:lnTo>
                <a:lnTo>
                  <a:pt x="9" y="0"/>
                </a:lnTo>
                <a:lnTo>
                  <a:pt x="9" y="33"/>
                </a:lnTo>
                <a:lnTo>
                  <a:pt x="4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18" name="Freeform 1646">
            <a:extLst>
              <a:ext uri="{FF2B5EF4-FFF2-40B4-BE49-F238E27FC236}">
                <a16:creationId xmlns:a16="http://schemas.microsoft.com/office/drawing/2014/main" id="{DF140556-A9B5-482D-8ED8-E975DF917DC9}"/>
              </a:ext>
            </a:extLst>
          </p:cNvPr>
          <p:cNvSpPr>
            <a:spLocks/>
          </p:cNvSpPr>
          <p:nvPr/>
        </p:nvSpPr>
        <p:spPr bwMode="auto">
          <a:xfrm>
            <a:off x="1563130" y="4307071"/>
            <a:ext cx="22225" cy="52388"/>
          </a:xfrm>
          <a:custGeom>
            <a:avLst/>
            <a:gdLst>
              <a:gd name="T0" fmla="*/ 7 w 14"/>
              <a:gd name="T1" fmla="*/ 14 h 33"/>
              <a:gd name="T2" fmla="*/ 9 w 14"/>
              <a:gd name="T3" fmla="*/ 12 h 33"/>
              <a:gd name="T4" fmla="*/ 10 w 14"/>
              <a:gd name="T5" fmla="*/ 6 h 33"/>
              <a:gd name="T6" fmla="*/ 9 w 14"/>
              <a:gd name="T7" fmla="*/ 5 h 33"/>
              <a:gd name="T8" fmla="*/ 8 w 14"/>
              <a:gd name="T9" fmla="*/ 4 h 33"/>
              <a:gd name="T10" fmla="*/ 7 w 14"/>
              <a:gd name="T11" fmla="*/ 5 h 33"/>
              <a:gd name="T12" fmla="*/ 5 w 14"/>
              <a:gd name="T13" fmla="*/ 6 h 33"/>
              <a:gd name="T14" fmla="*/ 0 w 14"/>
              <a:gd name="T15" fmla="*/ 9 h 33"/>
              <a:gd name="T16" fmla="*/ 0 w 14"/>
              <a:gd name="T17" fmla="*/ 6 h 33"/>
              <a:gd name="T18" fmla="*/ 1 w 14"/>
              <a:gd name="T19" fmla="*/ 4 h 33"/>
              <a:gd name="T20" fmla="*/ 3 w 14"/>
              <a:gd name="T21" fmla="*/ 1 h 33"/>
              <a:gd name="T22" fmla="*/ 5 w 14"/>
              <a:gd name="T23" fmla="*/ 0 h 33"/>
              <a:gd name="T24" fmla="*/ 8 w 14"/>
              <a:gd name="T25" fmla="*/ 0 h 33"/>
              <a:gd name="T26" fmla="*/ 10 w 14"/>
              <a:gd name="T27" fmla="*/ 0 h 33"/>
              <a:gd name="T28" fmla="*/ 13 w 14"/>
              <a:gd name="T29" fmla="*/ 2 h 33"/>
              <a:gd name="T30" fmla="*/ 14 w 14"/>
              <a:gd name="T31" fmla="*/ 2 h 33"/>
              <a:gd name="T32" fmla="*/ 14 w 14"/>
              <a:gd name="T33" fmla="*/ 5 h 33"/>
              <a:gd name="T34" fmla="*/ 14 w 14"/>
              <a:gd name="T35" fmla="*/ 9 h 33"/>
              <a:gd name="T36" fmla="*/ 14 w 14"/>
              <a:gd name="T37" fmla="*/ 11 h 33"/>
              <a:gd name="T38" fmla="*/ 14 w 14"/>
              <a:gd name="T39" fmla="*/ 14 h 33"/>
              <a:gd name="T40" fmla="*/ 13 w 14"/>
              <a:gd name="T41" fmla="*/ 15 h 33"/>
              <a:gd name="T42" fmla="*/ 12 w 14"/>
              <a:gd name="T43" fmla="*/ 15 h 33"/>
              <a:gd name="T44" fmla="*/ 13 w 14"/>
              <a:gd name="T45" fmla="*/ 16 h 33"/>
              <a:gd name="T46" fmla="*/ 14 w 14"/>
              <a:gd name="T47" fmla="*/ 19 h 33"/>
              <a:gd name="T48" fmla="*/ 14 w 14"/>
              <a:gd name="T49" fmla="*/ 20 h 33"/>
              <a:gd name="T50" fmla="*/ 14 w 14"/>
              <a:gd name="T51" fmla="*/ 23 h 33"/>
              <a:gd name="T52" fmla="*/ 14 w 14"/>
              <a:gd name="T53" fmla="*/ 25 h 33"/>
              <a:gd name="T54" fmla="*/ 14 w 14"/>
              <a:gd name="T55" fmla="*/ 28 h 33"/>
              <a:gd name="T56" fmla="*/ 14 w 14"/>
              <a:gd name="T57" fmla="*/ 29 h 33"/>
              <a:gd name="T58" fmla="*/ 13 w 14"/>
              <a:gd name="T59" fmla="*/ 30 h 33"/>
              <a:gd name="T60" fmla="*/ 12 w 14"/>
              <a:gd name="T61" fmla="*/ 31 h 33"/>
              <a:gd name="T62" fmla="*/ 8 w 14"/>
              <a:gd name="T63" fmla="*/ 33 h 33"/>
              <a:gd name="T64" fmla="*/ 5 w 14"/>
              <a:gd name="T65" fmla="*/ 33 h 33"/>
              <a:gd name="T66" fmla="*/ 3 w 14"/>
              <a:gd name="T67" fmla="*/ 31 h 33"/>
              <a:gd name="T68" fmla="*/ 1 w 14"/>
              <a:gd name="T69" fmla="*/ 29 h 33"/>
              <a:gd name="T70" fmla="*/ 0 w 14"/>
              <a:gd name="T71" fmla="*/ 23 h 33"/>
              <a:gd name="T72" fmla="*/ 5 w 14"/>
              <a:gd name="T73" fmla="*/ 25 h 33"/>
              <a:gd name="T74" fmla="*/ 7 w 14"/>
              <a:gd name="T75" fmla="*/ 28 h 33"/>
              <a:gd name="T76" fmla="*/ 8 w 14"/>
              <a:gd name="T77" fmla="*/ 28 h 33"/>
              <a:gd name="T78" fmla="*/ 9 w 14"/>
              <a:gd name="T79" fmla="*/ 28 h 33"/>
              <a:gd name="T80" fmla="*/ 10 w 14"/>
              <a:gd name="T81" fmla="*/ 25 h 33"/>
              <a:gd name="T82" fmla="*/ 10 w 14"/>
              <a:gd name="T83" fmla="*/ 20 h 33"/>
              <a:gd name="T84" fmla="*/ 9 w 14"/>
              <a:gd name="T85" fmla="*/ 19 h 33"/>
              <a:gd name="T86" fmla="*/ 8 w 14"/>
              <a:gd name="T87" fmla="*/ 17 h 33"/>
              <a:gd name="T88" fmla="*/ 7 w 14"/>
              <a:gd name="T89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3">
                <a:moveTo>
                  <a:pt x="7" y="14"/>
                </a:moveTo>
                <a:lnTo>
                  <a:pt x="7" y="14"/>
                </a:lnTo>
                <a:lnTo>
                  <a:pt x="9" y="12"/>
                </a:lnTo>
                <a:lnTo>
                  <a:pt x="9" y="12"/>
                </a:lnTo>
                <a:lnTo>
                  <a:pt x="10" y="11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8" y="4"/>
                </a:lnTo>
                <a:lnTo>
                  <a:pt x="8" y="4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4" y="2"/>
                </a:lnTo>
                <a:lnTo>
                  <a:pt x="14" y="2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1"/>
                </a:lnTo>
                <a:lnTo>
                  <a:pt x="14" y="11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13" y="15"/>
                </a:lnTo>
                <a:lnTo>
                  <a:pt x="12" y="15"/>
                </a:lnTo>
                <a:lnTo>
                  <a:pt x="12" y="15"/>
                </a:lnTo>
                <a:lnTo>
                  <a:pt x="13" y="16"/>
                </a:lnTo>
                <a:lnTo>
                  <a:pt x="13" y="16"/>
                </a:lnTo>
                <a:lnTo>
                  <a:pt x="14" y="19"/>
                </a:lnTo>
                <a:lnTo>
                  <a:pt x="14" y="19"/>
                </a:lnTo>
                <a:lnTo>
                  <a:pt x="14" y="20"/>
                </a:lnTo>
                <a:lnTo>
                  <a:pt x="14" y="20"/>
                </a:lnTo>
                <a:lnTo>
                  <a:pt x="14" y="23"/>
                </a:lnTo>
                <a:lnTo>
                  <a:pt x="14" y="23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3" y="30"/>
                </a:lnTo>
                <a:lnTo>
                  <a:pt x="13" y="30"/>
                </a:lnTo>
                <a:lnTo>
                  <a:pt x="12" y="31"/>
                </a:lnTo>
                <a:lnTo>
                  <a:pt x="12" y="31"/>
                </a:lnTo>
                <a:lnTo>
                  <a:pt x="8" y="33"/>
                </a:lnTo>
                <a:lnTo>
                  <a:pt x="8" y="33"/>
                </a:lnTo>
                <a:lnTo>
                  <a:pt x="5" y="33"/>
                </a:lnTo>
                <a:lnTo>
                  <a:pt x="5" y="33"/>
                </a:lnTo>
                <a:lnTo>
                  <a:pt x="3" y="31"/>
                </a:lnTo>
                <a:lnTo>
                  <a:pt x="3" y="31"/>
                </a:lnTo>
                <a:lnTo>
                  <a:pt x="1" y="29"/>
                </a:lnTo>
                <a:lnTo>
                  <a:pt x="1" y="29"/>
                </a:lnTo>
                <a:lnTo>
                  <a:pt x="0" y="25"/>
                </a:lnTo>
                <a:lnTo>
                  <a:pt x="0" y="23"/>
                </a:lnTo>
                <a:lnTo>
                  <a:pt x="5" y="23"/>
                </a:lnTo>
                <a:lnTo>
                  <a:pt x="5" y="25"/>
                </a:lnTo>
                <a:lnTo>
                  <a:pt x="5" y="25"/>
                </a:lnTo>
                <a:lnTo>
                  <a:pt x="7" y="28"/>
                </a:lnTo>
                <a:lnTo>
                  <a:pt x="7" y="28"/>
                </a:lnTo>
                <a:lnTo>
                  <a:pt x="8" y="28"/>
                </a:lnTo>
                <a:lnTo>
                  <a:pt x="8" y="28"/>
                </a:lnTo>
                <a:lnTo>
                  <a:pt x="9" y="28"/>
                </a:lnTo>
                <a:lnTo>
                  <a:pt x="9" y="28"/>
                </a:lnTo>
                <a:lnTo>
                  <a:pt x="10" y="25"/>
                </a:lnTo>
                <a:lnTo>
                  <a:pt x="10" y="20"/>
                </a:lnTo>
                <a:lnTo>
                  <a:pt x="10" y="20"/>
                </a:lnTo>
                <a:lnTo>
                  <a:pt x="9" y="19"/>
                </a:lnTo>
                <a:lnTo>
                  <a:pt x="9" y="19"/>
                </a:lnTo>
                <a:lnTo>
                  <a:pt x="8" y="17"/>
                </a:lnTo>
                <a:lnTo>
                  <a:pt x="8" y="17"/>
                </a:lnTo>
                <a:lnTo>
                  <a:pt x="7" y="17"/>
                </a:lnTo>
                <a:lnTo>
                  <a:pt x="7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19" name="Freeform 1647">
            <a:extLst>
              <a:ext uri="{FF2B5EF4-FFF2-40B4-BE49-F238E27FC236}">
                <a16:creationId xmlns:a16="http://schemas.microsoft.com/office/drawing/2014/main" id="{094026B0-D8B8-428E-9D77-FD43EB96E1A4}"/>
              </a:ext>
            </a:extLst>
          </p:cNvPr>
          <p:cNvSpPr>
            <a:spLocks/>
          </p:cNvSpPr>
          <p:nvPr/>
        </p:nvSpPr>
        <p:spPr bwMode="auto">
          <a:xfrm>
            <a:off x="1591705" y="4307071"/>
            <a:ext cx="22225" cy="52388"/>
          </a:xfrm>
          <a:custGeom>
            <a:avLst/>
            <a:gdLst>
              <a:gd name="T0" fmla="*/ 1 w 14"/>
              <a:gd name="T1" fmla="*/ 33 h 33"/>
              <a:gd name="T2" fmla="*/ 9 w 14"/>
              <a:gd name="T3" fmla="*/ 4 h 33"/>
              <a:gd name="T4" fmla="*/ 4 w 14"/>
              <a:gd name="T5" fmla="*/ 4 h 33"/>
              <a:gd name="T6" fmla="*/ 4 w 14"/>
              <a:gd name="T7" fmla="*/ 7 h 33"/>
              <a:gd name="T8" fmla="*/ 0 w 14"/>
              <a:gd name="T9" fmla="*/ 7 h 33"/>
              <a:gd name="T10" fmla="*/ 0 w 14"/>
              <a:gd name="T11" fmla="*/ 0 h 33"/>
              <a:gd name="T12" fmla="*/ 14 w 14"/>
              <a:gd name="T13" fmla="*/ 0 h 33"/>
              <a:gd name="T14" fmla="*/ 14 w 14"/>
              <a:gd name="T15" fmla="*/ 5 h 33"/>
              <a:gd name="T16" fmla="*/ 6 w 14"/>
              <a:gd name="T17" fmla="*/ 33 h 33"/>
              <a:gd name="T18" fmla="*/ 1 w 14"/>
              <a:gd name="T1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3">
                <a:moveTo>
                  <a:pt x="1" y="33"/>
                </a:moveTo>
                <a:lnTo>
                  <a:pt x="9" y="4"/>
                </a:lnTo>
                <a:lnTo>
                  <a:pt x="4" y="4"/>
                </a:lnTo>
                <a:lnTo>
                  <a:pt x="4" y="7"/>
                </a:lnTo>
                <a:lnTo>
                  <a:pt x="0" y="7"/>
                </a:lnTo>
                <a:lnTo>
                  <a:pt x="0" y="0"/>
                </a:lnTo>
                <a:lnTo>
                  <a:pt x="14" y="0"/>
                </a:lnTo>
                <a:lnTo>
                  <a:pt x="14" y="5"/>
                </a:lnTo>
                <a:lnTo>
                  <a:pt x="6" y="33"/>
                </a:lnTo>
                <a:lnTo>
                  <a:pt x="1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20" name="Freeform 1648">
            <a:extLst>
              <a:ext uri="{FF2B5EF4-FFF2-40B4-BE49-F238E27FC236}">
                <a16:creationId xmlns:a16="http://schemas.microsoft.com/office/drawing/2014/main" id="{E083E78C-3171-4136-9035-5BAD2ACE3D30}"/>
              </a:ext>
            </a:extLst>
          </p:cNvPr>
          <p:cNvSpPr>
            <a:spLocks/>
          </p:cNvSpPr>
          <p:nvPr/>
        </p:nvSpPr>
        <p:spPr bwMode="auto">
          <a:xfrm>
            <a:off x="1618693" y="4351521"/>
            <a:ext cx="6350" cy="11113"/>
          </a:xfrm>
          <a:custGeom>
            <a:avLst/>
            <a:gdLst>
              <a:gd name="T0" fmla="*/ 0 w 4"/>
              <a:gd name="T1" fmla="*/ 7 h 7"/>
              <a:gd name="T2" fmla="*/ 0 w 4"/>
              <a:gd name="T3" fmla="*/ 0 h 7"/>
              <a:gd name="T4" fmla="*/ 4 w 4"/>
              <a:gd name="T5" fmla="*/ 0 h 7"/>
              <a:gd name="T6" fmla="*/ 4 w 4"/>
              <a:gd name="T7" fmla="*/ 5 h 7"/>
              <a:gd name="T8" fmla="*/ 0 w 4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7">
                <a:moveTo>
                  <a:pt x="0" y="7"/>
                </a:moveTo>
                <a:lnTo>
                  <a:pt x="0" y="0"/>
                </a:lnTo>
                <a:lnTo>
                  <a:pt x="4" y="0"/>
                </a:lnTo>
                <a:lnTo>
                  <a:pt x="4" y="5"/>
                </a:lnTo>
                <a:lnTo>
                  <a:pt x="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21" name="Freeform 1649">
            <a:extLst>
              <a:ext uri="{FF2B5EF4-FFF2-40B4-BE49-F238E27FC236}">
                <a16:creationId xmlns:a16="http://schemas.microsoft.com/office/drawing/2014/main" id="{17170793-FCB4-46B8-94EB-CF85CECC6C65}"/>
              </a:ext>
            </a:extLst>
          </p:cNvPr>
          <p:cNvSpPr>
            <a:spLocks/>
          </p:cNvSpPr>
          <p:nvPr/>
        </p:nvSpPr>
        <p:spPr bwMode="auto">
          <a:xfrm>
            <a:off x="1631393" y="4307071"/>
            <a:ext cx="22225" cy="52388"/>
          </a:xfrm>
          <a:custGeom>
            <a:avLst/>
            <a:gdLst>
              <a:gd name="T0" fmla="*/ 5 w 14"/>
              <a:gd name="T1" fmla="*/ 14 h 33"/>
              <a:gd name="T2" fmla="*/ 9 w 14"/>
              <a:gd name="T3" fmla="*/ 12 h 33"/>
              <a:gd name="T4" fmla="*/ 9 w 14"/>
              <a:gd name="T5" fmla="*/ 6 h 33"/>
              <a:gd name="T6" fmla="*/ 9 w 14"/>
              <a:gd name="T7" fmla="*/ 5 h 33"/>
              <a:gd name="T8" fmla="*/ 6 w 14"/>
              <a:gd name="T9" fmla="*/ 4 h 33"/>
              <a:gd name="T10" fmla="*/ 5 w 14"/>
              <a:gd name="T11" fmla="*/ 5 h 33"/>
              <a:gd name="T12" fmla="*/ 5 w 14"/>
              <a:gd name="T13" fmla="*/ 6 h 33"/>
              <a:gd name="T14" fmla="*/ 0 w 14"/>
              <a:gd name="T15" fmla="*/ 9 h 33"/>
              <a:gd name="T16" fmla="*/ 0 w 14"/>
              <a:gd name="T17" fmla="*/ 6 h 33"/>
              <a:gd name="T18" fmla="*/ 0 w 14"/>
              <a:gd name="T19" fmla="*/ 4 h 33"/>
              <a:gd name="T20" fmla="*/ 2 w 14"/>
              <a:gd name="T21" fmla="*/ 1 h 33"/>
              <a:gd name="T22" fmla="*/ 4 w 14"/>
              <a:gd name="T23" fmla="*/ 0 h 33"/>
              <a:gd name="T24" fmla="*/ 6 w 14"/>
              <a:gd name="T25" fmla="*/ 0 h 33"/>
              <a:gd name="T26" fmla="*/ 10 w 14"/>
              <a:gd name="T27" fmla="*/ 0 h 33"/>
              <a:gd name="T28" fmla="*/ 11 w 14"/>
              <a:gd name="T29" fmla="*/ 2 h 33"/>
              <a:gd name="T30" fmla="*/ 12 w 14"/>
              <a:gd name="T31" fmla="*/ 2 h 33"/>
              <a:gd name="T32" fmla="*/ 14 w 14"/>
              <a:gd name="T33" fmla="*/ 5 h 33"/>
              <a:gd name="T34" fmla="*/ 14 w 14"/>
              <a:gd name="T35" fmla="*/ 9 h 33"/>
              <a:gd name="T36" fmla="*/ 14 w 14"/>
              <a:gd name="T37" fmla="*/ 11 h 33"/>
              <a:gd name="T38" fmla="*/ 14 w 14"/>
              <a:gd name="T39" fmla="*/ 14 h 33"/>
              <a:gd name="T40" fmla="*/ 12 w 14"/>
              <a:gd name="T41" fmla="*/ 15 h 33"/>
              <a:gd name="T42" fmla="*/ 11 w 14"/>
              <a:gd name="T43" fmla="*/ 15 h 33"/>
              <a:gd name="T44" fmla="*/ 12 w 14"/>
              <a:gd name="T45" fmla="*/ 16 h 33"/>
              <a:gd name="T46" fmla="*/ 14 w 14"/>
              <a:gd name="T47" fmla="*/ 19 h 33"/>
              <a:gd name="T48" fmla="*/ 14 w 14"/>
              <a:gd name="T49" fmla="*/ 20 h 33"/>
              <a:gd name="T50" fmla="*/ 14 w 14"/>
              <a:gd name="T51" fmla="*/ 23 h 33"/>
              <a:gd name="T52" fmla="*/ 14 w 14"/>
              <a:gd name="T53" fmla="*/ 25 h 33"/>
              <a:gd name="T54" fmla="*/ 14 w 14"/>
              <a:gd name="T55" fmla="*/ 28 h 33"/>
              <a:gd name="T56" fmla="*/ 12 w 14"/>
              <a:gd name="T57" fmla="*/ 29 h 33"/>
              <a:gd name="T58" fmla="*/ 12 w 14"/>
              <a:gd name="T59" fmla="*/ 30 h 33"/>
              <a:gd name="T60" fmla="*/ 10 w 14"/>
              <a:gd name="T61" fmla="*/ 31 h 33"/>
              <a:gd name="T62" fmla="*/ 6 w 14"/>
              <a:gd name="T63" fmla="*/ 33 h 33"/>
              <a:gd name="T64" fmla="*/ 5 w 14"/>
              <a:gd name="T65" fmla="*/ 33 h 33"/>
              <a:gd name="T66" fmla="*/ 2 w 14"/>
              <a:gd name="T67" fmla="*/ 31 h 33"/>
              <a:gd name="T68" fmla="*/ 0 w 14"/>
              <a:gd name="T69" fmla="*/ 29 h 33"/>
              <a:gd name="T70" fmla="*/ 0 w 14"/>
              <a:gd name="T71" fmla="*/ 23 h 33"/>
              <a:gd name="T72" fmla="*/ 5 w 14"/>
              <a:gd name="T73" fmla="*/ 25 h 33"/>
              <a:gd name="T74" fmla="*/ 5 w 14"/>
              <a:gd name="T75" fmla="*/ 28 h 33"/>
              <a:gd name="T76" fmla="*/ 6 w 14"/>
              <a:gd name="T77" fmla="*/ 28 h 33"/>
              <a:gd name="T78" fmla="*/ 9 w 14"/>
              <a:gd name="T79" fmla="*/ 28 h 33"/>
              <a:gd name="T80" fmla="*/ 9 w 14"/>
              <a:gd name="T81" fmla="*/ 25 h 33"/>
              <a:gd name="T82" fmla="*/ 9 w 14"/>
              <a:gd name="T83" fmla="*/ 20 h 33"/>
              <a:gd name="T84" fmla="*/ 9 w 14"/>
              <a:gd name="T85" fmla="*/ 19 h 33"/>
              <a:gd name="T86" fmla="*/ 7 w 14"/>
              <a:gd name="T87" fmla="*/ 17 h 33"/>
              <a:gd name="T88" fmla="*/ 5 w 14"/>
              <a:gd name="T89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3">
                <a:moveTo>
                  <a:pt x="5" y="14"/>
                </a:moveTo>
                <a:lnTo>
                  <a:pt x="5" y="14"/>
                </a:lnTo>
                <a:lnTo>
                  <a:pt x="9" y="12"/>
                </a:lnTo>
                <a:lnTo>
                  <a:pt x="9" y="12"/>
                </a:lnTo>
                <a:lnTo>
                  <a:pt x="9" y="11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1" y="2"/>
                </a:lnTo>
                <a:lnTo>
                  <a:pt x="11" y="2"/>
                </a:lnTo>
                <a:lnTo>
                  <a:pt x="12" y="2"/>
                </a:lnTo>
                <a:lnTo>
                  <a:pt x="12" y="2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1"/>
                </a:lnTo>
                <a:lnTo>
                  <a:pt x="14" y="11"/>
                </a:lnTo>
                <a:lnTo>
                  <a:pt x="14" y="14"/>
                </a:lnTo>
                <a:lnTo>
                  <a:pt x="14" y="14"/>
                </a:lnTo>
                <a:lnTo>
                  <a:pt x="12" y="15"/>
                </a:lnTo>
                <a:lnTo>
                  <a:pt x="12" y="15"/>
                </a:lnTo>
                <a:lnTo>
                  <a:pt x="11" y="15"/>
                </a:lnTo>
                <a:lnTo>
                  <a:pt x="11" y="15"/>
                </a:lnTo>
                <a:lnTo>
                  <a:pt x="12" y="16"/>
                </a:lnTo>
                <a:lnTo>
                  <a:pt x="12" y="16"/>
                </a:lnTo>
                <a:lnTo>
                  <a:pt x="14" y="19"/>
                </a:lnTo>
                <a:lnTo>
                  <a:pt x="14" y="19"/>
                </a:lnTo>
                <a:lnTo>
                  <a:pt x="14" y="20"/>
                </a:lnTo>
                <a:lnTo>
                  <a:pt x="14" y="20"/>
                </a:lnTo>
                <a:lnTo>
                  <a:pt x="14" y="23"/>
                </a:lnTo>
                <a:lnTo>
                  <a:pt x="14" y="23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2" y="29"/>
                </a:lnTo>
                <a:lnTo>
                  <a:pt x="12" y="29"/>
                </a:lnTo>
                <a:lnTo>
                  <a:pt x="12" y="30"/>
                </a:lnTo>
                <a:lnTo>
                  <a:pt x="12" y="30"/>
                </a:lnTo>
                <a:lnTo>
                  <a:pt x="10" y="31"/>
                </a:lnTo>
                <a:lnTo>
                  <a:pt x="10" y="31"/>
                </a:lnTo>
                <a:lnTo>
                  <a:pt x="6" y="33"/>
                </a:lnTo>
                <a:lnTo>
                  <a:pt x="6" y="33"/>
                </a:lnTo>
                <a:lnTo>
                  <a:pt x="5" y="33"/>
                </a:lnTo>
                <a:lnTo>
                  <a:pt x="5" y="33"/>
                </a:lnTo>
                <a:lnTo>
                  <a:pt x="2" y="31"/>
                </a:lnTo>
                <a:lnTo>
                  <a:pt x="2" y="31"/>
                </a:lnTo>
                <a:lnTo>
                  <a:pt x="0" y="29"/>
                </a:lnTo>
                <a:lnTo>
                  <a:pt x="0" y="29"/>
                </a:lnTo>
                <a:lnTo>
                  <a:pt x="0" y="25"/>
                </a:lnTo>
                <a:lnTo>
                  <a:pt x="0" y="23"/>
                </a:lnTo>
                <a:lnTo>
                  <a:pt x="5" y="23"/>
                </a:lnTo>
                <a:lnTo>
                  <a:pt x="5" y="25"/>
                </a:ln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6" y="28"/>
                </a:lnTo>
                <a:lnTo>
                  <a:pt x="6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20"/>
                </a:lnTo>
                <a:lnTo>
                  <a:pt x="9" y="20"/>
                </a:lnTo>
                <a:lnTo>
                  <a:pt x="9" y="19"/>
                </a:lnTo>
                <a:lnTo>
                  <a:pt x="9" y="19"/>
                </a:lnTo>
                <a:lnTo>
                  <a:pt x="7" y="17"/>
                </a:lnTo>
                <a:lnTo>
                  <a:pt x="7" y="17"/>
                </a:lnTo>
                <a:lnTo>
                  <a:pt x="5" y="17"/>
                </a:lnTo>
                <a:lnTo>
                  <a:pt x="5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22" name="Freeform 1650">
            <a:extLst>
              <a:ext uri="{FF2B5EF4-FFF2-40B4-BE49-F238E27FC236}">
                <a16:creationId xmlns:a16="http://schemas.microsoft.com/office/drawing/2014/main" id="{B5E586B4-F498-4661-B260-D0FCC62D4284}"/>
              </a:ext>
            </a:extLst>
          </p:cNvPr>
          <p:cNvSpPr>
            <a:spLocks/>
          </p:cNvSpPr>
          <p:nvPr/>
        </p:nvSpPr>
        <p:spPr bwMode="auto">
          <a:xfrm>
            <a:off x="1656793" y="4307071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8 h 33"/>
              <a:gd name="T4" fmla="*/ 9 w 14"/>
              <a:gd name="T5" fmla="*/ 12 h 33"/>
              <a:gd name="T6" fmla="*/ 9 w 14"/>
              <a:gd name="T7" fmla="*/ 12 h 33"/>
              <a:gd name="T8" fmla="*/ 10 w 14"/>
              <a:gd name="T9" fmla="*/ 10 h 33"/>
              <a:gd name="T10" fmla="*/ 10 w 14"/>
              <a:gd name="T11" fmla="*/ 10 h 33"/>
              <a:gd name="T12" fmla="*/ 10 w 14"/>
              <a:gd name="T13" fmla="*/ 7 h 33"/>
              <a:gd name="T14" fmla="*/ 10 w 14"/>
              <a:gd name="T15" fmla="*/ 7 h 33"/>
              <a:gd name="T16" fmla="*/ 10 w 14"/>
              <a:gd name="T17" fmla="*/ 6 h 33"/>
              <a:gd name="T18" fmla="*/ 10 w 14"/>
              <a:gd name="T19" fmla="*/ 6 h 33"/>
              <a:gd name="T20" fmla="*/ 9 w 14"/>
              <a:gd name="T21" fmla="*/ 5 h 33"/>
              <a:gd name="T22" fmla="*/ 9 w 14"/>
              <a:gd name="T23" fmla="*/ 5 h 33"/>
              <a:gd name="T24" fmla="*/ 9 w 14"/>
              <a:gd name="T25" fmla="*/ 5 h 33"/>
              <a:gd name="T26" fmla="*/ 9 w 14"/>
              <a:gd name="T27" fmla="*/ 5 h 33"/>
              <a:gd name="T28" fmla="*/ 8 w 14"/>
              <a:gd name="T29" fmla="*/ 4 h 33"/>
              <a:gd name="T30" fmla="*/ 8 w 14"/>
              <a:gd name="T31" fmla="*/ 4 h 33"/>
              <a:gd name="T32" fmla="*/ 5 w 14"/>
              <a:gd name="T33" fmla="*/ 5 h 33"/>
              <a:gd name="T34" fmla="*/ 5 w 14"/>
              <a:gd name="T35" fmla="*/ 5 h 33"/>
              <a:gd name="T36" fmla="*/ 5 w 14"/>
              <a:gd name="T37" fmla="*/ 6 h 33"/>
              <a:gd name="T38" fmla="*/ 5 w 14"/>
              <a:gd name="T39" fmla="*/ 9 h 33"/>
              <a:gd name="T40" fmla="*/ 0 w 14"/>
              <a:gd name="T41" fmla="*/ 9 h 33"/>
              <a:gd name="T42" fmla="*/ 0 w 14"/>
              <a:gd name="T43" fmla="*/ 6 h 33"/>
              <a:gd name="T44" fmla="*/ 0 w 14"/>
              <a:gd name="T45" fmla="*/ 6 h 33"/>
              <a:gd name="T46" fmla="*/ 1 w 14"/>
              <a:gd name="T47" fmla="*/ 4 h 33"/>
              <a:gd name="T48" fmla="*/ 1 w 14"/>
              <a:gd name="T49" fmla="*/ 4 h 33"/>
              <a:gd name="T50" fmla="*/ 3 w 14"/>
              <a:gd name="T51" fmla="*/ 1 h 33"/>
              <a:gd name="T52" fmla="*/ 3 w 14"/>
              <a:gd name="T53" fmla="*/ 1 h 33"/>
              <a:gd name="T54" fmla="*/ 5 w 14"/>
              <a:gd name="T55" fmla="*/ 0 h 33"/>
              <a:gd name="T56" fmla="*/ 5 w 14"/>
              <a:gd name="T57" fmla="*/ 0 h 33"/>
              <a:gd name="T58" fmla="*/ 8 w 14"/>
              <a:gd name="T59" fmla="*/ 0 h 33"/>
              <a:gd name="T60" fmla="*/ 8 w 14"/>
              <a:gd name="T61" fmla="*/ 0 h 33"/>
              <a:gd name="T62" fmla="*/ 10 w 14"/>
              <a:gd name="T63" fmla="*/ 0 h 33"/>
              <a:gd name="T64" fmla="*/ 10 w 14"/>
              <a:gd name="T65" fmla="*/ 0 h 33"/>
              <a:gd name="T66" fmla="*/ 13 w 14"/>
              <a:gd name="T67" fmla="*/ 2 h 33"/>
              <a:gd name="T68" fmla="*/ 13 w 14"/>
              <a:gd name="T69" fmla="*/ 2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7 h 33"/>
              <a:gd name="T76" fmla="*/ 14 w 14"/>
              <a:gd name="T77" fmla="*/ 7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1 h 33"/>
              <a:gd name="T84" fmla="*/ 14 w 14"/>
              <a:gd name="T85" fmla="*/ 11 h 33"/>
              <a:gd name="T86" fmla="*/ 14 w 14"/>
              <a:gd name="T87" fmla="*/ 12 h 33"/>
              <a:gd name="T88" fmla="*/ 14 w 14"/>
              <a:gd name="T89" fmla="*/ 12 h 33"/>
              <a:gd name="T90" fmla="*/ 13 w 14"/>
              <a:gd name="T91" fmla="*/ 15 h 33"/>
              <a:gd name="T92" fmla="*/ 7 w 14"/>
              <a:gd name="T93" fmla="*/ 28 h 33"/>
              <a:gd name="T94" fmla="*/ 14 w 14"/>
              <a:gd name="T95" fmla="*/ 28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8"/>
                </a:lnTo>
                <a:lnTo>
                  <a:pt x="9" y="12"/>
                </a:lnTo>
                <a:lnTo>
                  <a:pt x="9" y="12"/>
                </a:lnTo>
                <a:lnTo>
                  <a:pt x="10" y="10"/>
                </a:lnTo>
                <a:lnTo>
                  <a:pt x="10" y="10"/>
                </a:lnTo>
                <a:lnTo>
                  <a:pt x="10" y="7"/>
                </a:lnTo>
                <a:lnTo>
                  <a:pt x="10" y="7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8" y="4"/>
                </a:lnTo>
                <a:lnTo>
                  <a:pt x="8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4" y="12"/>
                </a:lnTo>
                <a:lnTo>
                  <a:pt x="14" y="12"/>
                </a:lnTo>
                <a:lnTo>
                  <a:pt x="13" y="15"/>
                </a:lnTo>
                <a:lnTo>
                  <a:pt x="7" y="28"/>
                </a:lnTo>
                <a:lnTo>
                  <a:pt x="14" y="28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23" name="Freeform 1651">
            <a:extLst>
              <a:ext uri="{FF2B5EF4-FFF2-40B4-BE49-F238E27FC236}">
                <a16:creationId xmlns:a16="http://schemas.microsoft.com/office/drawing/2014/main" id="{8338230C-DD6D-4BF9-B6DC-9D95FEC13290}"/>
              </a:ext>
            </a:extLst>
          </p:cNvPr>
          <p:cNvSpPr>
            <a:spLocks/>
          </p:cNvSpPr>
          <p:nvPr/>
        </p:nvSpPr>
        <p:spPr bwMode="auto">
          <a:xfrm>
            <a:off x="1685368" y="4307071"/>
            <a:ext cx="22225" cy="52388"/>
          </a:xfrm>
          <a:custGeom>
            <a:avLst/>
            <a:gdLst>
              <a:gd name="T0" fmla="*/ 1 w 14"/>
              <a:gd name="T1" fmla="*/ 33 h 33"/>
              <a:gd name="T2" fmla="*/ 9 w 14"/>
              <a:gd name="T3" fmla="*/ 4 h 33"/>
              <a:gd name="T4" fmla="*/ 4 w 14"/>
              <a:gd name="T5" fmla="*/ 4 h 33"/>
              <a:gd name="T6" fmla="*/ 4 w 14"/>
              <a:gd name="T7" fmla="*/ 7 h 33"/>
              <a:gd name="T8" fmla="*/ 0 w 14"/>
              <a:gd name="T9" fmla="*/ 7 h 33"/>
              <a:gd name="T10" fmla="*/ 0 w 14"/>
              <a:gd name="T11" fmla="*/ 0 h 33"/>
              <a:gd name="T12" fmla="*/ 14 w 14"/>
              <a:gd name="T13" fmla="*/ 0 h 33"/>
              <a:gd name="T14" fmla="*/ 14 w 14"/>
              <a:gd name="T15" fmla="*/ 5 h 33"/>
              <a:gd name="T16" fmla="*/ 5 w 14"/>
              <a:gd name="T17" fmla="*/ 33 h 33"/>
              <a:gd name="T18" fmla="*/ 1 w 14"/>
              <a:gd name="T1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3">
                <a:moveTo>
                  <a:pt x="1" y="33"/>
                </a:moveTo>
                <a:lnTo>
                  <a:pt x="9" y="4"/>
                </a:lnTo>
                <a:lnTo>
                  <a:pt x="4" y="4"/>
                </a:lnTo>
                <a:lnTo>
                  <a:pt x="4" y="7"/>
                </a:lnTo>
                <a:lnTo>
                  <a:pt x="0" y="7"/>
                </a:lnTo>
                <a:lnTo>
                  <a:pt x="0" y="0"/>
                </a:lnTo>
                <a:lnTo>
                  <a:pt x="14" y="0"/>
                </a:lnTo>
                <a:lnTo>
                  <a:pt x="14" y="5"/>
                </a:lnTo>
                <a:lnTo>
                  <a:pt x="5" y="33"/>
                </a:lnTo>
                <a:lnTo>
                  <a:pt x="1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24" name="Freeform 1652">
            <a:extLst>
              <a:ext uri="{FF2B5EF4-FFF2-40B4-BE49-F238E27FC236}">
                <a16:creationId xmlns:a16="http://schemas.microsoft.com/office/drawing/2014/main" id="{0CE492A1-B8B6-487E-809D-2C3301771BDE}"/>
              </a:ext>
            </a:extLst>
          </p:cNvPr>
          <p:cNvSpPr>
            <a:spLocks/>
          </p:cNvSpPr>
          <p:nvPr/>
        </p:nvSpPr>
        <p:spPr bwMode="auto">
          <a:xfrm>
            <a:off x="1556780" y="4819833"/>
            <a:ext cx="11113" cy="57150"/>
          </a:xfrm>
          <a:custGeom>
            <a:avLst/>
            <a:gdLst>
              <a:gd name="T0" fmla="*/ 7 w 7"/>
              <a:gd name="T1" fmla="*/ 0 h 36"/>
              <a:gd name="T2" fmla="*/ 7 w 7"/>
              <a:gd name="T3" fmla="*/ 2 h 36"/>
              <a:gd name="T4" fmla="*/ 4 w 7"/>
              <a:gd name="T5" fmla="*/ 2 h 36"/>
              <a:gd name="T6" fmla="*/ 4 w 7"/>
              <a:gd name="T7" fmla="*/ 33 h 36"/>
              <a:gd name="T8" fmla="*/ 7 w 7"/>
              <a:gd name="T9" fmla="*/ 33 h 36"/>
              <a:gd name="T10" fmla="*/ 7 w 7"/>
              <a:gd name="T11" fmla="*/ 36 h 36"/>
              <a:gd name="T12" fmla="*/ 0 w 7"/>
              <a:gd name="T13" fmla="*/ 36 h 36"/>
              <a:gd name="T14" fmla="*/ 0 w 7"/>
              <a:gd name="T15" fmla="*/ 0 h 36"/>
              <a:gd name="T16" fmla="*/ 7 w 7"/>
              <a:gd name="T1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6">
                <a:moveTo>
                  <a:pt x="7" y="0"/>
                </a:moveTo>
                <a:lnTo>
                  <a:pt x="7" y="2"/>
                </a:lnTo>
                <a:lnTo>
                  <a:pt x="4" y="2"/>
                </a:lnTo>
                <a:lnTo>
                  <a:pt x="4" y="33"/>
                </a:lnTo>
                <a:lnTo>
                  <a:pt x="7" y="33"/>
                </a:lnTo>
                <a:lnTo>
                  <a:pt x="7" y="36"/>
                </a:lnTo>
                <a:lnTo>
                  <a:pt x="0" y="36"/>
                </a:ln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25" name="Freeform 1653">
            <a:extLst>
              <a:ext uri="{FF2B5EF4-FFF2-40B4-BE49-F238E27FC236}">
                <a16:creationId xmlns:a16="http://schemas.microsoft.com/office/drawing/2014/main" id="{4FAE4C99-662A-4D16-95A4-C1DB3B65435F}"/>
              </a:ext>
            </a:extLst>
          </p:cNvPr>
          <p:cNvSpPr>
            <a:spLocks/>
          </p:cNvSpPr>
          <p:nvPr/>
        </p:nvSpPr>
        <p:spPr bwMode="auto">
          <a:xfrm>
            <a:off x="1583768" y="4816658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9 w 14"/>
              <a:gd name="T5" fmla="*/ 13 h 33"/>
              <a:gd name="T6" fmla="*/ 9 w 14"/>
              <a:gd name="T7" fmla="*/ 13 h 33"/>
              <a:gd name="T8" fmla="*/ 10 w 14"/>
              <a:gd name="T9" fmla="*/ 12 h 33"/>
              <a:gd name="T10" fmla="*/ 10 w 14"/>
              <a:gd name="T11" fmla="*/ 12 h 33"/>
              <a:gd name="T12" fmla="*/ 10 w 14"/>
              <a:gd name="T13" fmla="*/ 9 h 33"/>
              <a:gd name="T14" fmla="*/ 10 w 14"/>
              <a:gd name="T15" fmla="*/ 9 h 33"/>
              <a:gd name="T16" fmla="*/ 10 w 14"/>
              <a:gd name="T17" fmla="*/ 8 h 33"/>
              <a:gd name="T18" fmla="*/ 10 w 14"/>
              <a:gd name="T19" fmla="*/ 8 h 33"/>
              <a:gd name="T20" fmla="*/ 10 w 14"/>
              <a:gd name="T21" fmla="*/ 7 h 33"/>
              <a:gd name="T22" fmla="*/ 10 w 14"/>
              <a:gd name="T23" fmla="*/ 7 h 33"/>
              <a:gd name="T24" fmla="*/ 9 w 14"/>
              <a:gd name="T25" fmla="*/ 5 h 33"/>
              <a:gd name="T26" fmla="*/ 9 w 14"/>
              <a:gd name="T27" fmla="*/ 5 h 33"/>
              <a:gd name="T28" fmla="*/ 7 w 14"/>
              <a:gd name="T29" fmla="*/ 5 h 33"/>
              <a:gd name="T30" fmla="*/ 7 w 14"/>
              <a:gd name="T31" fmla="*/ 5 h 33"/>
              <a:gd name="T32" fmla="*/ 6 w 14"/>
              <a:gd name="T33" fmla="*/ 7 h 33"/>
              <a:gd name="T34" fmla="*/ 6 w 14"/>
              <a:gd name="T35" fmla="*/ 7 h 33"/>
              <a:gd name="T36" fmla="*/ 5 w 14"/>
              <a:gd name="T37" fmla="*/ 8 h 33"/>
              <a:gd name="T38" fmla="*/ 5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1 w 14"/>
              <a:gd name="T47" fmla="*/ 5 h 33"/>
              <a:gd name="T48" fmla="*/ 1 w 14"/>
              <a:gd name="T49" fmla="*/ 5 h 33"/>
              <a:gd name="T50" fmla="*/ 2 w 14"/>
              <a:gd name="T51" fmla="*/ 3 h 33"/>
              <a:gd name="T52" fmla="*/ 2 w 14"/>
              <a:gd name="T53" fmla="*/ 3 h 33"/>
              <a:gd name="T54" fmla="*/ 5 w 14"/>
              <a:gd name="T55" fmla="*/ 2 h 33"/>
              <a:gd name="T56" fmla="*/ 5 w 14"/>
              <a:gd name="T57" fmla="*/ 2 h 33"/>
              <a:gd name="T58" fmla="*/ 7 w 14"/>
              <a:gd name="T59" fmla="*/ 0 h 33"/>
              <a:gd name="T60" fmla="*/ 7 w 14"/>
              <a:gd name="T61" fmla="*/ 0 h 33"/>
              <a:gd name="T62" fmla="*/ 10 w 14"/>
              <a:gd name="T63" fmla="*/ 2 h 33"/>
              <a:gd name="T64" fmla="*/ 10 w 14"/>
              <a:gd name="T65" fmla="*/ 2 h 33"/>
              <a:gd name="T66" fmla="*/ 12 w 14"/>
              <a:gd name="T67" fmla="*/ 3 h 33"/>
              <a:gd name="T68" fmla="*/ 12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3 h 33"/>
              <a:gd name="T84" fmla="*/ 14 w 14"/>
              <a:gd name="T85" fmla="*/ 13 h 33"/>
              <a:gd name="T86" fmla="*/ 14 w 14"/>
              <a:gd name="T87" fmla="*/ 14 h 33"/>
              <a:gd name="T88" fmla="*/ 14 w 14"/>
              <a:gd name="T89" fmla="*/ 14 h 33"/>
              <a:gd name="T90" fmla="*/ 12 w 14"/>
              <a:gd name="T91" fmla="*/ 15 h 33"/>
              <a:gd name="T92" fmla="*/ 6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9" y="13"/>
                </a:lnTo>
                <a:lnTo>
                  <a:pt x="9" y="13"/>
                </a:lnTo>
                <a:lnTo>
                  <a:pt x="10" y="12"/>
                </a:lnTo>
                <a:lnTo>
                  <a:pt x="10" y="12"/>
                </a:lnTo>
                <a:lnTo>
                  <a:pt x="10" y="9"/>
                </a:lnTo>
                <a:lnTo>
                  <a:pt x="10" y="9"/>
                </a:lnTo>
                <a:lnTo>
                  <a:pt x="10" y="8"/>
                </a:lnTo>
                <a:lnTo>
                  <a:pt x="10" y="8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6" y="7"/>
                </a:lnTo>
                <a:lnTo>
                  <a:pt x="6" y="7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2" y="3"/>
                </a:lnTo>
                <a:lnTo>
                  <a:pt x="2" y="3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0" y="2"/>
                </a:lnTo>
                <a:lnTo>
                  <a:pt x="12" y="3"/>
                </a:lnTo>
                <a:lnTo>
                  <a:pt x="12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2" y="15"/>
                </a:lnTo>
                <a:lnTo>
                  <a:pt x="6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26" name="Freeform 1654">
            <a:extLst>
              <a:ext uri="{FF2B5EF4-FFF2-40B4-BE49-F238E27FC236}">
                <a16:creationId xmlns:a16="http://schemas.microsoft.com/office/drawing/2014/main" id="{A6B702BC-2101-4306-8FD3-F6F729328793}"/>
              </a:ext>
            </a:extLst>
          </p:cNvPr>
          <p:cNvSpPr>
            <a:spLocks/>
          </p:cNvSpPr>
          <p:nvPr/>
        </p:nvSpPr>
        <p:spPr bwMode="auto">
          <a:xfrm>
            <a:off x="1610755" y="4816658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8 w 14"/>
              <a:gd name="T5" fmla="*/ 13 h 33"/>
              <a:gd name="T6" fmla="*/ 8 w 14"/>
              <a:gd name="T7" fmla="*/ 13 h 33"/>
              <a:gd name="T8" fmla="*/ 9 w 14"/>
              <a:gd name="T9" fmla="*/ 12 h 33"/>
              <a:gd name="T10" fmla="*/ 9 w 14"/>
              <a:gd name="T11" fmla="*/ 12 h 33"/>
              <a:gd name="T12" fmla="*/ 9 w 14"/>
              <a:gd name="T13" fmla="*/ 9 h 33"/>
              <a:gd name="T14" fmla="*/ 9 w 14"/>
              <a:gd name="T15" fmla="*/ 9 h 33"/>
              <a:gd name="T16" fmla="*/ 9 w 14"/>
              <a:gd name="T17" fmla="*/ 8 h 33"/>
              <a:gd name="T18" fmla="*/ 9 w 14"/>
              <a:gd name="T19" fmla="*/ 8 h 33"/>
              <a:gd name="T20" fmla="*/ 9 w 14"/>
              <a:gd name="T21" fmla="*/ 7 h 33"/>
              <a:gd name="T22" fmla="*/ 9 w 14"/>
              <a:gd name="T23" fmla="*/ 7 h 33"/>
              <a:gd name="T24" fmla="*/ 8 w 14"/>
              <a:gd name="T25" fmla="*/ 5 h 33"/>
              <a:gd name="T26" fmla="*/ 8 w 14"/>
              <a:gd name="T27" fmla="*/ 5 h 33"/>
              <a:gd name="T28" fmla="*/ 7 w 14"/>
              <a:gd name="T29" fmla="*/ 5 h 33"/>
              <a:gd name="T30" fmla="*/ 7 w 14"/>
              <a:gd name="T31" fmla="*/ 5 h 33"/>
              <a:gd name="T32" fmla="*/ 5 w 14"/>
              <a:gd name="T33" fmla="*/ 7 h 33"/>
              <a:gd name="T34" fmla="*/ 5 w 14"/>
              <a:gd name="T35" fmla="*/ 7 h 33"/>
              <a:gd name="T36" fmla="*/ 5 w 14"/>
              <a:gd name="T37" fmla="*/ 8 h 33"/>
              <a:gd name="T38" fmla="*/ 5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0 w 14"/>
              <a:gd name="T47" fmla="*/ 5 h 33"/>
              <a:gd name="T48" fmla="*/ 0 w 14"/>
              <a:gd name="T49" fmla="*/ 5 h 33"/>
              <a:gd name="T50" fmla="*/ 2 w 14"/>
              <a:gd name="T51" fmla="*/ 3 h 33"/>
              <a:gd name="T52" fmla="*/ 2 w 14"/>
              <a:gd name="T53" fmla="*/ 3 h 33"/>
              <a:gd name="T54" fmla="*/ 4 w 14"/>
              <a:gd name="T55" fmla="*/ 2 h 33"/>
              <a:gd name="T56" fmla="*/ 4 w 14"/>
              <a:gd name="T57" fmla="*/ 2 h 33"/>
              <a:gd name="T58" fmla="*/ 7 w 14"/>
              <a:gd name="T59" fmla="*/ 0 h 33"/>
              <a:gd name="T60" fmla="*/ 7 w 14"/>
              <a:gd name="T61" fmla="*/ 0 h 33"/>
              <a:gd name="T62" fmla="*/ 10 w 14"/>
              <a:gd name="T63" fmla="*/ 2 h 33"/>
              <a:gd name="T64" fmla="*/ 10 w 14"/>
              <a:gd name="T65" fmla="*/ 2 h 33"/>
              <a:gd name="T66" fmla="*/ 13 w 14"/>
              <a:gd name="T67" fmla="*/ 3 h 33"/>
              <a:gd name="T68" fmla="*/ 13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3 h 33"/>
              <a:gd name="T84" fmla="*/ 14 w 14"/>
              <a:gd name="T85" fmla="*/ 13 h 33"/>
              <a:gd name="T86" fmla="*/ 13 w 14"/>
              <a:gd name="T87" fmla="*/ 14 h 33"/>
              <a:gd name="T88" fmla="*/ 13 w 14"/>
              <a:gd name="T89" fmla="*/ 14 h 33"/>
              <a:gd name="T90" fmla="*/ 13 w 14"/>
              <a:gd name="T91" fmla="*/ 15 h 33"/>
              <a:gd name="T92" fmla="*/ 5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8" y="13"/>
                </a:lnTo>
                <a:lnTo>
                  <a:pt x="8" y="13"/>
                </a:lnTo>
                <a:lnTo>
                  <a:pt x="9" y="12"/>
                </a:lnTo>
                <a:lnTo>
                  <a:pt x="9" y="12"/>
                </a:lnTo>
                <a:lnTo>
                  <a:pt x="9" y="9"/>
                </a:lnTo>
                <a:lnTo>
                  <a:pt x="9" y="9"/>
                </a:lnTo>
                <a:lnTo>
                  <a:pt x="9" y="8"/>
                </a:lnTo>
                <a:lnTo>
                  <a:pt x="9" y="8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5" y="7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4" y="2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0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3" y="14"/>
                </a:lnTo>
                <a:lnTo>
                  <a:pt x="13" y="14"/>
                </a:lnTo>
                <a:lnTo>
                  <a:pt x="13" y="15"/>
                </a:lnTo>
                <a:lnTo>
                  <a:pt x="5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27" name="Freeform 1655">
            <a:extLst>
              <a:ext uri="{FF2B5EF4-FFF2-40B4-BE49-F238E27FC236}">
                <a16:creationId xmlns:a16="http://schemas.microsoft.com/office/drawing/2014/main" id="{C99944D8-6477-48A9-B2D2-55E9CB1EA715}"/>
              </a:ext>
            </a:extLst>
          </p:cNvPr>
          <p:cNvSpPr>
            <a:spLocks noEditPoints="1"/>
          </p:cNvSpPr>
          <p:nvPr/>
        </p:nvSpPr>
        <p:spPr bwMode="auto">
          <a:xfrm>
            <a:off x="1637743" y="4819833"/>
            <a:ext cx="20638" cy="50800"/>
          </a:xfrm>
          <a:custGeom>
            <a:avLst/>
            <a:gdLst>
              <a:gd name="T0" fmla="*/ 7 w 13"/>
              <a:gd name="T1" fmla="*/ 12 h 32"/>
              <a:gd name="T2" fmla="*/ 7 w 13"/>
              <a:gd name="T3" fmla="*/ 13 h 32"/>
              <a:gd name="T4" fmla="*/ 7 w 13"/>
              <a:gd name="T5" fmla="*/ 12 h 32"/>
              <a:gd name="T6" fmla="*/ 8 w 13"/>
              <a:gd name="T7" fmla="*/ 12 h 32"/>
              <a:gd name="T8" fmla="*/ 11 w 13"/>
              <a:gd name="T9" fmla="*/ 13 h 32"/>
              <a:gd name="T10" fmla="*/ 12 w 13"/>
              <a:gd name="T11" fmla="*/ 15 h 32"/>
              <a:gd name="T12" fmla="*/ 13 w 13"/>
              <a:gd name="T13" fmla="*/ 16 h 32"/>
              <a:gd name="T14" fmla="*/ 13 w 13"/>
              <a:gd name="T15" fmla="*/ 17 h 32"/>
              <a:gd name="T16" fmla="*/ 13 w 13"/>
              <a:gd name="T17" fmla="*/ 18 h 32"/>
              <a:gd name="T18" fmla="*/ 13 w 13"/>
              <a:gd name="T19" fmla="*/ 22 h 32"/>
              <a:gd name="T20" fmla="*/ 13 w 13"/>
              <a:gd name="T21" fmla="*/ 25 h 32"/>
              <a:gd name="T22" fmla="*/ 13 w 13"/>
              <a:gd name="T23" fmla="*/ 26 h 32"/>
              <a:gd name="T24" fmla="*/ 13 w 13"/>
              <a:gd name="T25" fmla="*/ 27 h 32"/>
              <a:gd name="T26" fmla="*/ 12 w 13"/>
              <a:gd name="T27" fmla="*/ 28 h 32"/>
              <a:gd name="T28" fmla="*/ 10 w 13"/>
              <a:gd name="T29" fmla="*/ 31 h 32"/>
              <a:gd name="T30" fmla="*/ 7 w 13"/>
              <a:gd name="T31" fmla="*/ 32 h 32"/>
              <a:gd name="T32" fmla="*/ 3 w 13"/>
              <a:gd name="T33" fmla="*/ 31 h 32"/>
              <a:gd name="T34" fmla="*/ 1 w 13"/>
              <a:gd name="T35" fmla="*/ 28 h 32"/>
              <a:gd name="T36" fmla="*/ 1 w 13"/>
              <a:gd name="T37" fmla="*/ 27 h 32"/>
              <a:gd name="T38" fmla="*/ 0 w 13"/>
              <a:gd name="T39" fmla="*/ 26 h 32"/>
              <a:gd name="T40" fmla="*/ 0 w 13"/>
              <a:gd name="T41" fmla="*/ 25 h 32"/>
              <a:gd name="T42" fmla="*/ 0 w 13"/>
              <a:gd name="T43" fmla="*/ 22 h 32"/>
              <a:gd name="T44" fmla="*/ 0 w 13"/>
              <a:gd name="T45" fmla="*/ 20 h 32"/>
              <a:gd name="T46" fmla="*/ 0 w 13"/>
              <a:gd name="T47" fmla="*/ 18 h 32"/>
              <a:gd name="T48" fmla="*/ 1 w 13"/>
              <a:gd name="T49" fmla="*/ 17 h 32"/>
              <a:gd name="T50" fmla="*/ 7 w 13"/>
              <a:gd name="T51" fmla="*/ 0 h 32"/>
              <a:gd name="T52" fmla="*/ 10 w 13"/>
              <a:gd name="T53" fmla="*/ 18 h 32"/>
              <a:gd name="T54" fmla="*/ 8 w 13"/>
              <a:gd name="T55" fmla="*/ 17 h 32"/>
              <a:gd name="T56" fmla="*/ 7 w 13"/>
              <a:gd name="T57" fmla="*/ 16 h 32"/>
              <a:gd name="T58" fmla="*/ 5 w 13"/>
              <a:gd name="T59" fmla="*/ 17 h 32"/>
              <a:gd name="T60" fmla="*/ 5 w 13"/>
              <a:gd name="T61" fmla="*/ 18 h 32"/>
              <a:gd name="T62" fmla="*/ 5 w 13"/>
              <a:gd name="T63" fmla="*/ 25 h 32"/>
              <a:gd name="T64" fmla="*/ 5 w 13"/>
              <a:gd name="T65" fmla="*/ 26 h 32"/>
              <a:gd name="T66" fmla="*/ 7 w 13"/>
              <a:gd name="T67" fmla="*/ 27 h 32"/>
              <a:gd name="T68" fmla="*/ 8 w 13"/>
              <a:gd name="T69" fmla="*/ 26 h 32"/>
              <a:gd name="T70" fmla="*/ 10 w 13"/>
              <a:gd name="T71" fmla="*/ 1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" h="32">
                <a:moveTo>
                  <a:pt x="12" y="0"/>
                </a:moveTo>
                <a:lnTo>
                  <a:pt x="7" y="12"/>
                </a:lnTo>
                <a:lnTo>
                  <a:pt x="7" y="13"/>
                </a:lnTo>
                <a:lnTo>
                  <a:pt x="7" y="13"/>
                </a:lnTo>
                <a:lnTo>
                  <a:pt x="7" y="12"/>
                </a:lnTo>
                <a:lnTo>
                  <a:pt x="7" y="12"/>
                </a:lnTo>
                <a:lnTo>
                  <a:pt x="8" y="12"/>
                </a:lnTo>
                <a:lnTo>
                  <a:pt x="8" y="12"/>
                </a:lnTo>
                <a:lnTo>
                  <a:pt x="11" y="13"/>
                </a:lnTo>
                <a:lnTo>
                  <a:pt x="11" y="13"/>
                </a:lnTo>
                <a:lnTo>
                  <a:pt x="12" y="15"/>
                </a:lnTo>
                <a:lnTo>
                  <a:pt x="12" y="15"/>
                </a:lnTo>
                <a:lnTo>
                  <a:pt x="13" y="16"/>
                </a:lnTo>
                <a:lnTo>
                  <a:pt x="13" y="16"/>
                </a:lnTo>
                <a:lnTo>
                  <a:pt x="13" y="17"/>
                </a:lnTo>
                <a:lnTo>
                  <a:pt x="13" y="17"/>
                </a:lnTo>
                <a:lnTo>
                  <a:pt x="13" y="18"/>
                </a:lnTo>
                <a:lnTo>
                  <a:pt x="13" y="18"/>
                </a:lnTo>
                <a:lnTo>
                  <a:pt x="13" y="22"/>
                </a:lnTo>
                <a:lnTo>
                  <a:pt x="13" y="22"/>
                </a:lnTo>
                <a:lnTo>
                  <a:pt x="13" y="25"/>
                </a:lnTo>
                <a:lnTo>
                  <a:pt x="13" y="25"/>
                </a:lnTo>
                <a:lnTo>
                  <a:pt x="13" y="26"/>
                </a:lnTo>
                <a:lnTo>
                  <a:pt x="13" y="26"/>
                </a:lnTo>
                <a:lnTo>
                  <a:pt x="13" y="27"/>
                </a:lnTo>
                <a:lnTo>
                  <a:pt x="13" y="27"/>
                </a:lnTo>
                <a:lnTo>
                  <a:pt x="12" y="28"/>
                </a:lnTo>
                <a:lnTo>
                  <a:pt x="12" y="28"/>
                </a:lnTo>
                <a:lnTo>
                  <a:pt x="10" y="31"/>
                </a:lnTo>
                <a:lnTo>
                  <a:pt x="10" y="31"/>
                </a:lnTo>
                <a:lnTo>
                  <a:pt x="7" y="32"/>
                </a:lnTo>
                <a:lnTo>
                  <a:pt x="7" y="32"/>
                </a:lnTo>
                <a:lnTo>
                  <a:pt x="3" y="31"/>
                </a:lnTo>
                <a:lnTo>
                  <a:pt x="3" y="31"/>
                </a:lnTo>
                <a:lnTo>
                  <a:pt x="1" y="28"/>
                </a:lnTo>
                <a:lnTo>
                  <a:pt x="1" y="28"/>
                </a:lnTo>
                <a:lnTo>
                  <a:pt x="1" y="27"/>
                </a:lnTo>
                <a:lnTo>
                  <a:pt x="1" y="27"/>
                </a:lnTo>
                <a:lnTo>
                  <a:pt x="0" y="26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1" y="17"/>
                </a:lnTo>
                <a:lnTo>
                  <a:pt x="1" y="17"/>
                </a:lnTo>
                <a:lnTo>
                  <a:pt x="1" y="16"/>
                </a:lnTo>
                <a:lnTo>
                  <a:pt x="7" y="0"/>
                </a:lnTo>
                <a:lnTo>
                  <a:pt x="12" y="0"/>
                </a:lnTo>
                <a:close/>
                <a:moveTo>
                  <a:pt x="10" y="18"/>
                </a:moveTo>
                <a:lnTo>
                  <a:pt x="10" y="18"/>
                </a:lnTo>
                <a:lnTo>
                  <a:pt x="8" y="17"/>
                </a:lnTo>
                <a:lnTo>
                  <a:pt x="8" y="17"/>
                </a:lnTo>
                <a:lnTo>
                  <a:pt x="7" y="16"/>
                </a:lnTo>
                <a:lnTo>
                  <a:pt x="7" y="16"/>
                </a:lnTo>
                <a:lnTo>
                  <a:pt x="5" y="17"/>
                </a:lnTo>
                <a:lnTo>
                  <a:pt x="5" y="17"/>
                </a:lnTo>
                <a:lnTo>
                  <a:pt x="5" y="18"/>
                </a:lnTo>
                <a:lnTo>
                  <a:pt x="5" y="25"/>
                </a:lnTo>
                <a:lnTo>
                  <a:pt x="5" y="25"/>
                </a:lnTo>
                <a:lnTo>
                  <a:pt x="5" y="26"/>
                </a:lnTo>
                <a:lnTo>
                  <a:pt x="5" y="26"/>
                </a:lnTo>
                <a:lnTo>
                  <a:pt x="7" y="27"/>
                </a:lnTo>
                <a:lnTo>
                  <a:pt x="7" y="27"/>
                </a:lnTo>
                <a:lnTo>
                  <a:pt x="8" y="26"/>
                </a:lnTo>
                <a:lnTo>
                  <a:pt x="8" y="26"/>
                </a:lnTo>
                <a:lnTo>
                  <a:pt x="10" y="25"/>
                </a:lnTo>
                <a:lnTo>
                  <a:pt x="1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28" name="Freeform 1656">
            <a:extLst>
              <a:ext uri="{FF2B5EF4-FFF2-40B4-BE49-F238E27FC236}">
                <a16:creationId xmlns:a16="http://schemas.microsoft.com/office/drawing/2014/main" id="{6F2AB597-046B-45BF-B163-8BD7E0BA7879}"/>
              </a:ext>
            </a:extLst>
          </p:cNvPr>
          <p:cNvSpPr>
            <a:spLocks/>
          </p:cNvSpPr>
          <p:nvPr/>
        </p:nvSpPr>
        <p:spPr bwMode="auto">
          <a:xfrm>
            <a:off x="1675843" y="4819833"/>
            <a:ext cx="11113" cy="57150"/>
          </a:xfrm>
          <a:custGeom>
            <a:avLst/>
            <a:gdLst>
              <a:gd name="T0" fmla="*/ 0 w 7"/>
              <a:gd name="T1" fmla="*/ 36 h 36"/>
              <a:gd name="T2" fmla="*/ 0 w 7"/>
              <a:gd name="T3" fmla="*/ 33 h 36"/>
              <a:gd name="T4" fmla="*/ 3 w 7"/>
              <a:gd name="T5" fmla="*/ 33 h 36"/>
              <a:gd name="T6" fmla="*/ 3 w 7"/>
              <a:gd name="T7" fmla="*/ 2 h 36"/>
              <a:gd name="T8" fmla="*/ 0 w 7"/>
              <a:gd name="T9" fmla="*/ 2 h 36"/>
              <a:gd name="T10" fmla="*/ 0 w 7"/>
              <a:gd name="T11" fmla="*/ 0 h 36"/>
              <a:gd name="T12" fmla="*/ 7 w 7"/>
              <a:gd name="T13" fmla="*/ 0 h 36"/>
              <a:gd name="T14" fmla="*/ 7 w 7"/>
              <a:gd name="T15" fmla="*/ 36 h 36"/>
              <a:gd name="T16" fmla="*/ 0 w 7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6">
                <a:moveTo>
                  <a:pt x="0" y="36"/>
                </a:moveTo>
                <a:lnTo>
                  <a:pt x="0" y="33"/>
                </a:lnTo>
                <a:lnTo>
                  <a:pt x="3" y="33"/>
                </a:lnTo>
                <a:lnTo>
                  <a:pt x="3" y="2"/>
                </a:lnTo>
                <a:lnTo>
                  <a:pt x="0" y="2"/>
                </a:lnTo>
                <a:lnTo>
                  <a:pt x="0" y="0"/>
                </a:lnTo>
                <a:lnTo>
                  <a:pt x="7" y="0"/>
                </a:lnTo>
                <a:lnTo>
                  <a:pt x="7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29" name="Freeform 1657">
            <a:extLst>
              <a:ext uri="{FF2B5EF4-FFF2-40B4-BE49-F238E27FC236}">
                <a16:creationId xmlns:a16="http://schemas.microsoft.com/office/drawing/2014/main" id="{26C90062-71FE-44CA-80AC-FFCFACEAB671}"/>
              </a:ext>
            </a:extLst>
          </p:cNvPr>
          <p:cNvSpPr>
            <a:spLocks/>
          </p:cNvSpPr>
          <p:nvPr/>
        </p:nvSpPr>
        <p:spPr bwMode="auto">
          <a:xfrm>
            <a:off x="6398655" y="2260783"/>
            <a:ext cx="14288" cy="50800"/>
          </a:xfrm>
          <a:custGeom>
            <a:avLst/>
            <a:gdLst>
              <a:gd name="T0" fmla="*/ 4 w 9"/>
              <a:gd name="T1" fmla="*/ 32 h 32"/>
              <a:gd name="T2" fmla="*/ 4 w 9"/>
              <a:gd name="T3" fmla="*/ 5 h 32"/>
              <a:gd name="T4" fmla="*/ 0 w 9"/>
              <a:gd name="T5" fmla="*/ 8 h 32"/>
              <a:gd name="T6" fmla="*/ 0 w 9"/>
              <a:gd name="T7" fmla="*/ 3 h 32"/>
              <a:gd name="T8" fmla="*/ 4 w 9"/>
              <a:gd name="T9" fmla="*/ 0 h 32"/>
              <a:gd name="T10" fmla="*/ 9 w 9"/>
              <a:gd name="T11" fmla="*/ 0 h 32"/>
              <a:gd name="T12" fmla="*/ 9 w 9"/>
              <a:gd name="T13" fmla="*/ 32 h 32"/>
              <a:gd name="T14" fmla="*/ 4 w 9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2">
                <a:moveTo>
                  <a:pt x="4" y="32"/>
                </a:moveTo>
                <a:lnTo>
                  <a:pt x="4" y="5"/>
                </a:lnTo>
                <a:lnTo>
                  <a:pt x="0" y="8"/>
                </a:lnTo>
                <a:lnTo>
                  <a:pt x="0" y="3"/>
                </a:lnTo>
                <a:lnTo>
                  <a:pt x="4" y="0"/>
                </a:lnTo>
                <a:lnTo>
                  <a:pt x="9" y="0"/>
                </a:lnTo>
                <a:lnTo>
                  <a:pt x="9" y="32"/>
                </a:lnTo>
                <a:lnTo>
                  <a:pt x="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30" name="Freeform 1658">
            <a:extLst>
              <a:ext uri="{FF2B5EF4-FFF2-40B4-BE49-F238E27FC236}">
                <a16:creationId xmlns:a16="http://schemas.microsoft.com/office/drawing/2014/main" id="{79E03199-3636-48DD-A926-7A9A7F01026C}"/>
              </a:ext>
            </a:extLst>
          </p:cNvPr>
          <p:cNvSpPr>
            <a:spLocks noEditPoints="1"/>
          </p:cNvSpPr>
          <p:nvPr/>
        </p:nvSpPr>
        <p:spPr bwMode="auto">
          <a:xfrm>
            <a:off x="6422468" y="2260783"/>
            <a:ext cx="22225" cy="50800"/>
          </a:xfrm>
          <a:custGeom>
            <a:avLst/>
            <a:gdLst>
              <a:gd name="T0" fmla="*/ 0 w 14"/>
              <a:gd name="T1" fmla="*/ 7 h 32"/>
              <a:gd name="T2" fmla="*/ 0 w 14"/>
              <a:gd name="T3" fmla="*/ 7 h 32"/>
              <a:gd name="T4" fmla="*/ 2 w 14"/>
              <a:gd name="T5" fmla="*/ 3 h 32"/>
              <a:gd name="T6" fmla="*/ 2 w 14"/>
              <a:gd name="T7" fmla="*/ 3 h 32"/>
              <a:gd name="T8" fmla="*/ 3 w 14"/>
              <a:gd name="T9" fmla="*/ 2 h 32"/>
              <a:gd name="T10" fmla="*/ 3 w 14"/>
              <a:gd name="T11" fmla="*/ 2 h 32"/>
              <a:gd name="T12" fmla="*/ 5 w 14"/>
              <a:gd name="T13" fmla="*/ 1 h 32"/>
              <a:gd name="T14" fmla="*/ 5 w 14"/>
              <a:gd name="T15" fmla="*/ 1 h 32"/>
              <a:gd name="T16" fmla="*/ 8 w 14"/>
              <a:gd name="T17" fmla="*/ 0 h 32"/>
              <a:gd name="T18" fmla="*/ 8 w 14"/>
              <a:gd name="T19" fmla="*/ 0 h 32"/>
              <a:gd name="T20" fmla="*/ 11 w 14"/>
              <a:gd name="T21" fmla="*/ 1 h 32"/>
              <a:gd name="T22" fmla="*/ 11 w 14"/>
              <a:gd name="T23" fmla="*/ 1 h 32"/>
              <a:gd name="T24" fmla="*/ 13 w 14"/>
              <a:gd name="T25" fmla="*/ 2 h 32"/>
              <a:gd name="T26" fmla="*/ 13 w 14"/>
              <a:gd name="T27" fmla="*/ 2 h 32"/>
              <a:gd name="T28" fmla="*/ 14 w 14"/>
              <a:gd name="T29" fmla="*/ 3 h 32"/>
              <a:gd name="T30" fmla="*/ 14 w 14"/>
              <a:gd name="T31" fmla="*/ 3 h 32"/>
              <a:gd name="T32" fmla="*/ 14 w 14"/>
              <a:gd name="T33" fmla="*/ 7 h 32"/>
              <a:gd name="T34" fmla="*/ 14 w 14"/>
              <a:gd name="T35" fmla="*/ 26 h 32"/>
              <a:gd name="T36" fmla="*/ 14 w 14"/>
              <a:gd name="T37" fmla="*/ 26 h 32"/>
              <a:gd name="T38" fmla="*/ 14 w 14"/>
              <a:gd name="T39" fmla="*/ 28 h 32"/>
              <a:gd name="T40" fmla="*/ 14 w 14"/>
              <a:gd name="T41" fmla="*/ 28 h 32"/>
              <a:gd name="T42" fmla="*/ 13 w 14"/>
              <a:gd name="T43" fmla="*/ 31 h 32"/>
              <a:gd name="T44" fmla="*/ 13 w 14"/>
              <a:gd name="T45" fmla="*/ 31 h 32"/>
              <a:gd name="T46" fmla="*/ 11 w 14"/>
              <a:gd name="T47" fmla="*/ 32 h 32"/>
              <a:gd name="T48" fmla="*/ 11 w 14"/>
              <a:gd name="T49" fmla="*/ 32 h 32"/>
              <a:gd name="T50" fmla="*/ 8 w 14"/>
              <a:gd name="T51" fmla="*/ 32 h 32"/>
              <a:gd name="T52" fmla="*/ 8 w 14"/>
              <a:gd name="T53" fmla="*/ 32 h 32"/>
              <a:gd name="T54" fmla="*/ 5 w 14"/>
              <a:gd name="T55" fmla="*/ 32 h 32"/>
              <a:gd name="T56" fmla="*/ 5 w 14"/>
              <a:gd name="T57" fmla="*/ 32 h 32"/>
              <a:gd name="T58" fmla="*/ 3 w 14"/>
              <a:gd name="T59" fmla="*/ 31 h 32"/>
              <a:gd name="T60" fmla="*/ 3 w 14"/>
              <a:gd name="T61" fmla="*/ 31 h 32"/>
              <a:gd name="T62" fmla="*/ 2 w 14"/>
              <a:gd name="T63" fmla="*/ 28 h 32"/>
              <a:gd name="T64" fmla="*/ 2 w 14"/>
              <a:gd name="T65" fmla="*/ 28 h 32"/>
              <a:gd name="T66" fmla="*/ 0 w 14"/>
              <a:gd name="T67" fmla="*/ 26 h 32"/>
              <a:gd name="T68" fmla="*/ 0 w 14"/>
              <a:gd name="T69" fmla="*/ 7 h 32"/>
              <a:gd name="T70" fmla="*/ 5 w 14"/>
              <a:gd name="T71" fmla="*/ 26 h 32"/>
              <a:gd name="T72" fmla="*/ 5 w 14"/>
              <a:gd name="T73" fmla="*/ 26 h 32"/>
              <a:gd name="T74" fmla="*/ 5 w 14"/>
              <a:gd name="T75" fmla="*/ 27 h 32"/>
              <a:gd name="T76" fmla="*/ 5 w 14"/>
              <a:gd name="T77" fmla="*/ 27 h 32"/>
              <a:gd name="T78" fmla="*/ 8 w 14"/>
              <a:gd name="T79" fmla="*/ 28 h 32"/>
              <a:gd name="T80" fmla="*/ 8 w 14"/>
              <a:gd name="T81" fmla="*/ 28 h 32"/>
              <a:gd name="T82" fmla="*/ 9 w 14"/>
              <a:gd name="T83" fmla="*/ 27 h 32"/>
              <a:gd name="T84" fmla="*/ 9 w 14"/>
              <a:gd name="T85" fmla="*/ 27 h 32"/>
              <a:gd name="T86" fmla="*/ 11 w 14"/>
              <a:gd name="T87" fmla="*/ 26 h 32"/>
              <a:gd name="T88" fmla="*/ 11 w 14"/>
              <a:gd name="T89" fmla="*/ 7 h 32"/>
              <a:gd name="T90" fmla="*/ 11 w 14"/>
              <a:gd name="T91" fmla="*/ 7 h 32"/>
              <a:gd name="T92" fmla="*/ 9 w 14"/>
              <a:gd name="T93" fmla="*/ 5 h 32"/>
              <a:gd name="T94" fmla="*/ 9 w 14"/>
              <a:gd name="T95" fmla="*/ 5 h 32"/>
              <a:gd name="T96" fmla="*/ 8 w 14"/>
              <a:gd name="T97" fmla="*/ 5 h 32"/>
              <a:gd name="T98" fmla="*/ 8 w 14"/>
              <a:gd name="T99" fmla="*/ 5 h 32"/>
              <a:gd name="T100" fmla="*/ 5 w 14"/>
              <a:gd name="T101" fmla="*/ 5 h 32"/>
              <a:gd name="T102" fmla="*/ 5 w 14"/>
              <a:gd name="T103" fmla="*/ 5 h 32"/>
              <a:gd name="T104" fmla="*/ 5 w 14"/>
              <a:gd name="T105" fmla="*/ 7 h 32"/>
              <a:gd name="T106" fmla="*/ 5 w 14"/>
              <a:gd name="T107" fmla="*/ 2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2">
                <a:moveTo>
                  <a:pt x="0" y="7"/>
                </a:moveTo>
                <a:lnTo>
                  <a:pt x="0" y="7"/>
                </a:lnTo>
                <a:lnTo>
                  <a:pt x="2" y="3"/>
                </a:lnTo>
                <a:lnTo>
                  <a:pt x="2" y="3"/>
                </a:lnTo>
                <a:lnTo>
                  <a:pt x="3" y="2"/>
                </a:lnTo>
                <a:lnTo>
                  <a:pt x="3" y="2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3" y="2"/>
                </a:lnTo>
                <a:lnTo>
                  <a:pt x="13" y="2"/>
                </a:lnTo>
                <a:lnTo>
                  <a:pt x="14" y="3"/>
                </a:lnTo>
                <a:lnTo>
                  <a:pt x="14" y="3"/>
                </a:lnTo>
                <a:lnTo>
                  <a:pt x="14" y="7"/>
                </a:lnTo>
                <a:lnTo>
                  <a:pt x="14" y="26"/>
                </a:lnTo>
                <a:lnTo>
                  <a:pt x="14" y="26"/>
                </a:lnTo>
                <a:lnTo>
                  <a:pt x="14" y="28"/>
                </a:lnTo>
                <a:lnTo>
                  <a:pt x="14" y="28"/>
                </a:lnTo>
                <a:lnTo>
                  <a:pt x="13" y="31"/>
                </a:lnTo>
                <a:lnTo>
                  <a:pt x="13" y="31"/>
                </a:lnTo>
                <a:lnTo>
                  <a:pt x="11" y="32"/>
                </a:lnTo>
                <a:lnTo>
                  <a:pt x="11" y="32"/>
                </a:lnTo>
                <a:lnTo>
                  <a:pt x="8" y="32"/>
                </a:lnTo>
                <a:lnTo>
                  <a:pt x="8" y="32"/>
                </a:lnTo>
                <a:lnTo>
                  <a:pt x="5" y="32"/>
                </a:lnTo>
                <a:lnTo>
                  <a:pt x="5" y="32"/>
                </a:lnTo>
                <a:lnTo>
                  <a:pt x="3" y="31"/>
                </a:lnTo>
                <a:lnTo>
                  <a:pt x="3" y="31"/>
                </a:lnTo>
                <a:lnTo>
                  <a:pt x="2" y="28"/>
                </a:lnTo>
                <a:lnTo>
                  <a:pt x="2" y="28"/>
                </a:lnTo>
                <a:lnTo>
                  <a:pt x="0" y="26"/>
                </a:lnTo>
                <a:lnTo>
                  <a:pt x="0" y="7"/>
                </a:lnTo>
                <a:close/>
                <a:moveTo>
                  <a:pt x="5" y="26"/>
                </a:move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8" y="28"/>
                </a:lnTo>
                <a:lnTo>
                  <a:pt x="8" y="28"/>
                </a:lnTo>
                <a:lnTo>
                  <a:pt x="9" y="27"/>
                </a:lnTo>
                <a:lnTo>
                  <a:pt x="9" y="27"/>
                </a:lnTo>
                <a:lnTo>
                  <a:pt x="11" y="26"/>
                </a:lnTo>
                <a:lnTo>
                  <a:pt x="11" y="7"/>
                </a:lnTo>
                <a:lnTo>
                  <a:pt x="11" y="7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7"/>
                </a:lnTo>
                <a:lnTo>
                  <a:pt x="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31" name="Freeform 1659">
            <a:extLst>
              <a:ext uri="{FF2B5EF4-FFF2-40B4-BE49-F238E27FC236}">
                <a16:creationId xmlns:a16="http://schemas.microsoft.com/office/drawing/2014/main" id="{F328E76B-EB90-4BED-865E-FA08B45B3D30}"/>
              </a:ext>
            </a:extLst>
          </p:cNvPr>
          <p:cNvSpPr>
            <a:spLocks/>
          </p:cNvSpPr>
          <p:nvPr/>
        </p:nvSpPr>
        <p:spPr bwMode="auto">
          <a:xfrm>
            <a:off x="6451043" y="2303646"/>
            <a:ext cx="7938" cy="14288"/>
          </a:xfrm>
          <a:custGeom>
            <a:avLst/>
            <a:gdLst>
              <a:gd name="T0" fmla="*/ 0 w 5"/>
              <a:gd name="T1" fmla="*/ 9 h 9"/>
              <a:gd name="T2" fmla="*/ 0 w 5"/>
              <a:gd name="T3" fmla="*/ 0 h 9"/>
              <a:gd name="T4" fmla="*/ 5 w 5"/>
              <a:gd name="T5" fmla="*/ 0 h 9"/>
              <a:gd name="T6" fmla="*/ 5 w 5"/>
              <a:gd name="T7" fmla="*/ 5 h 9"/>
              <a:gd name="T8" fmla="*/ 0 w 5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9">
                <a:moveTo>
                  <a:pt x="0" y="9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32" name="Freeform 1660">
            <a:extLst>
              <a:ext uri="{FF2B5EF4-FFF2-40B4-BE49-F238E27FC236}">
                <a16:creationId xmlns:a16="http://schemas.microsoft.com/office/drawing/2014/main" id="{AF7EEA68-5D54-40E3-AD1F-CFE27745A2BB}"/>
              </a:ext>
            </a:extLst>
          </p:cNvPr>
          <p:cNvSpPr>
            <a:spLocks noEditPoints="1"/>
          </p:cNvSpPr>
          <p:nvPr/>
        </p:nvSpPr>
        <p:spPr bwMode="auto">
          <a:xfrm>
            <a:off x="6463743" y="2260783"/>
            <a:ext cx="20638" cy="50800"/>
          </a:xfrm>
          <a:custGeom>
            <a:avLst/>
            <a:gdLst>
              <a:gd name="T0" fmla="*/ 0 w 13"/>
              <a:gd name="T1" fmla="*/ 8 h 32"/>
              <a:gd name="T2" fmla="*/ 0 w 13"/>
              <a:gd name="T3" fmla="*/ 6 h 32"/>
              <a:gd name="T4" fmla="*/ 1 w 13"/>
              <a:gd name="T5" fmla="*/ 5 h 32"/>
              <a:gd name="T6" fmla="*/ 1 w 13"/>
              <a:gd name="T7" fmla="*/ 3 h 32"/>
              <a:gd name="T8" fmla="*/ 2 w 13"/>
              <a:gd name="T9" fmla="*/ 2 h 32"/>
              <a:gd name="T10" fmla="*/ 3 w 13"/>
              <a:gd name="T11" fmla="*/ 1 h 32"/>
              <a:gd name="T12" fmla="*/ 7 w 13"/>
              <a:gd name="T13" fmla="*/ 0 h 32"/>
              <a:gd name="T14" fmla="*/ 10 w 13"/>
              <a:gd name="T15" fmla="*/ 1 h 32"/>
              <a:gd name="T16" fmla="*/ 12 w 13"/>
              <a:gd name="T17" fmla="*/ 2 h 32"/>
              <a:gd name="T18" fmla="*/ 13 w 13"/>
              <a:gd name="T19" fmla="*/ 3 h 32"/>
              <a:gd name="T20" fmla="*/ 13 w 13"/>
              <a:gd name="T21" fmla="*/ 5 h 32"/>
              <a:gd name="T22" fmla="*/ 13 w 13"/>
              <a:gd name="T23" fmla="*/ 6 h 32"/>
              <a:gd name="T24" fmla="*/ 13 w 13"/>
              <a:gd name="T25" fmla="*/ 8 h 32"/>
              <a:gd name="T26" fmla="*/ 13 w 13"/>
              <a:gd name="T27" fmla="*/ 11 h 32"/>
              <a:gd name="T28" fmla="*/ 13 w 13"/>
              <a:gd name="T29" fmla="*/ 12 h 32"/>
              <a:gd name="T30" fmla="*/ 12 w 13"/>
              <a:gd name="T31" fmla="*/ 15 h 32"/>
              <a:gd name="T32" fmla="*/ 11 w 13"/>
              <a:gd name="T33" fmla="*/ 16 h 32"/>
              <a:gd name="T34" fmla="*/ 12 w 13"/>
              <a:gd name="T35" fmla="*/ 17 h 32"/>
              <a:gd name="T36" fmla="*/ 13 w 13"/>
              <a:gd name="T37" fmla="*/ 18 h 32"/>
              <a:gd name="T38" fmla="*/ 13 w 13"/>
              <a:gd name="T39" fmla="*/ 20 h 32"/>
              <a:gd name="T40" fmla="*/ 13 w 13"/>
              <a:gd name="T41" fmla="*/ 23 h 32"/>
              <a:gd name="T42" fmla="*/ 13 w 13"/>
              <a:gd name="T43" fmla="*/ 26 h 32"/>
              <a:gd name="T44" fmla="*/ 13 w 13"/>
              <a:gd name="T45" fmla="*/ 27 h 32"/>
              <a:gd name="T46" fmla="*/ 13 w 13"/>
              <a:gd name="T47" fmla="*/ 28 h 32"/>
              <a:gd name="T48" fmla="*/ 12 w 13"/>
              <a:gd name="T49" fmla="*/ 30 h 32"/>
              <a:gd name="T50" fmla="*/ 11 w 13"/>
              <a:gd name="T51" fmla="*/ 32 h 32"/>
              <a:gd name="T52" fmla="*/ 7 w 13"/>
              <a:gd name="T53" fmla="*/ 32 h 32"/>
              <a:gd name="T54" fmla="*/ 3 w 13"/>
              <a:gd name="T55" fmla="*/ 32 h 32"/>
              <a:gd name="T56" fmla="*/ 1 w 13"/>
              <a:gd name="T57" fmla="*/ 30 h 32"/>
              <a:gd name="T58" fmla="*/ 1 w 13"/>
              <a:gd name="T59" fmla="*/ 28 h 32"/>
              <a:gd name="T60" fmla="*/ 1 w 13"/>
              <a:gd name="T61" fmla="*/ 27 h 32"/>
              <a:gd name="T62" fmla="*/ 0 w 13"/>
              <a:gd name="T63" fmla="*/ 26 h 32"/>
              <a:gd name="T64" fmla="*/ 0 w 13"/>
              <a:gd name="T65" fmla="*/ 23 h 32"/>
              <a:gd name="T66" fmla="*/ 0 w 13"/>
              <a:gd name="T67" fmla="*/ 20 h 32"/>
              <a:gd name="T68" fmla="*/ 1 w 13"/>
              <a:gd name="T69" fmla="*/ 18 h 32"/>
              <a:gd name="T70" fmla="*/ 1 w 13"/>
              <a:gd name="T71" fmla="*/ 17 h 32"/>
              <a:gd name="T72" fmla="*/ 2 w 13"/>
              <a:gd name="T73" fmla="*/ 16 h 32"/>
              <a:gd name="T74" fmla="*/ 1 w 13"/>
              <a:gd name="T75" fmla="*/ 15 h 32"/>
              <a:gd name="T76" fmla="*/ 1 w 13"/>
              <a:gd name="T77" fmla="*/ 12 h 32"/>
              <a:gd name="T78" fmla="*/ 0 w 13"/>
              <a:gd name="T79" fmla="*/ 11 h 32"/>
              <a:gd name="T80" fmla="*/ 0 w 13"/>
              <a:gd name="T81" fmla="*/ 8 h 32"/>
              <a:gd name="T82" fmla="*/ 10 w 13"/>
              <a:gd name="T83" fmla="*/ 7 h 32"/>
              <a:gd name="T84" fmla="*/ 8 w 13"/>
              <a:gd name="T85" fmla="*/ 5 h 32"/>
              <a:gd name="T86" fmla="*/ 7 w 13"/>
              <a:gd name="T87" fmla="*/ 5 h 32"/>
              <a:gd name="T88" fmla="*/ 6 w 13"/>
              <a:gd name="T89" fmla="*/ 5 h 32"/>
              <a:gd name="T90" fmla="*/ 5 w 13"/>
              <a:gd name="T91" fmla="*/ 11 h 32"/>
              <a:gd name="T92" fmla="*/ 6 w 13"/>
              <a:gd name="T93" fmla="*/ 13 h 32"/>
              <a:gd name="T94" fmla="*/ 7 w 13"/>
              <a:gd name="T95" fmla="*/ 13 h 32"/>
              <a:gd name="T96" fmla="*/ 8 w 13"/>
              <a:gd name="T97" fmla="*/ 13 h 32"/>
              <a:gd name="T98" fmla="*/ 10 w 13"/>
              <a:gd name="T99" fmla="*/ 11 h 32"/>
              <a:gd name="T100" fmla="*/ 10 w 13"/>
              <a:gd name="T101" fmla="*/ 20 h 32"/>
              <a:gd name="T102" fmla="*/ 8 w 13"/>
              <a:gd name="T103" fmla="*/ 17 h 32"/>
              <a:gd name="T104" fmla="*/ 7 w 13"/>
              <a:gd name="T105" fmla="*/ 17 h 32"/>
              <a:gd name="T106" fmla="*/ 6 w 13"/>
              <a:gd name="T107" fmla="*/ 17 h 32"/>
              <a:gd name="T108" fmla="*/ 5 w 13"/>
              <a:gd name="T109" fmla="*/ 20 h 32"/>
              <a:gd name="T110" fmla="*/ 5 w 13"/>
              <a:gd name="T111" fmla="*/ 26 h 32"/>
              <a:gd name="T112" fmla="*/ 6 w 13"/>
              <a:gd name="T113" fmla="*/ 27 h 32"/>
              <a:gd name="T114" fmla="*/ 7 w 13"/>
              <a:gd name="T115" fmla="*/ 28 h 32"/>
              <a:gd name="T116" fmla="*/ 8 w 13"/>
              <a:gd name="T117" fmla="*/ 27 h 32"/>
              <a:gd name="T118" fmla="*/ 10 w 13"/>
              <a:gd name="T119" fmla="*/ 2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" h="32">
                <a:moveTo>
                  <a:pt x="0" y="8"/>
                </a:move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1" y="5"/>
                </a:lnTo>
                <a:lnTo>
                  <a:pt x="1" y="3"/>
                </a:lnTo>
                <a:lnTo>
                  <a:pt x="1" y="3"/>
                </a:lnTo>
                <a:lnTo>
                  <a:pt x="2" y="2"/>
                </a:lnTo>
                <a:lnTo>
                  <a:pt x="2" y="2"/>
                </a:lnTo>
                <a:lnTo>
                  <a:pt x="3" y="1"/>
                </a:lnTo>
                <a:lnTo>
                  <a:pt x="3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2"/>
                </a:lnTo>
                <a:lnTo>
                  <a:pt x="12" y="2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3" y="6"/>
                </a:lnTo>
                <a:lnTo>
                  <a:pt x="13" y="6"/>
                </a:lnTo>
                <a:lnTo>
                  <a:pt x="13" y="8"/>
                </a:lnTo>
                <a:lnTo>
                  <a:pt x="13" y="8"/>
                </a:lnTo>
                <a:lnTo>
                  <a:pt x="13" y="11"/>
                </a:lnTo>
                <a:lnTo>
                  <a:pt x="13" y="11"/>
                </a:lnTo>
                <a:lnTo>
                  <a:pt x="13" y="12"/>
                </a:lnTo>
                <a:lnTo>
                  <a:pt x="13" y="12"/>
                </a:lnTo>
                <a:lnTo>
                  <a:pt x="12" y="15"/>
                </a:lnTo>
                <a:lnTo>
                  <a:pt x="12" y="15"/>
                </a:lnTo>
                <a:lnTo>
                  <a:pt x="11" y="16"/>
                </a:lnTo>
                <a:lnTo>
                  <a:pt x="11" y="16"/>
                </a:lnTo>
                <a:lnTo>
                  <a:pt x="12" y="17"/>
                </a:lnTo>
                <a:lnTo>
                  <a:pt x="12" y="17"/>
                </a:lnTo>
                <a:lnTo>
                  <a:pt x="13" y="18"/>
                </a:lnTo>
                <a:lnTo>
                  <a:pt x="13" y="18"/>
                </a:lnTo>
                <a:lnTo>
                  <a:pt x="13" y="20"/>
                </a:lnTo>
                <a:lnTo>
                  <a:pt x="13" y="20"/>
                </a:lnTo>
                <a:lnTo>
                  <a:pt x="13" y="23"/>
                </a:lnTo>
                <a:lnTo>
                  <a:pt x="13" y="23"/>
                </a:lnTo>
                <a:lnTo>
                  <a:pt x="13" y="26"/>
                </a:lnTo>
                <a:lnTo>
                  <a:pt x="13" y="26"/>
                </a:lnTo>
                <a:lnTo>
                  <a:pt x="13" y="27"/>
                </a:lnTo>
                <a:lnTo>
                  <a:pt x="13" y="27"/>
                </a:lnTo>
                <a:lnTo>
                  <a:pt x="13" y="28"/>
                </a:lnTo>
                <a:lnTo>
                  <a:pt x="13" y="28"/>
                </a:lnTo>
                <a:lnTo>
                  <a:pt x="12" y="30"/>
                </a:lnTo>
                <a:lnTo>
                  <a:pt x="12" y="30"/>
                </a:lnTo>
                <a:lnTo>
                  <a:pt x="11" y="32"/>
                </a:lnTo>
                <a:lnTo>
                  <a:pt x="11" y="32"/>
                </a:lnTo>
                <a:lnTo>
                  <a:pt x="7" y="32"/>
                </a:lnTo>
                <a:lnTo>
                  <a:pt x="7" y="32"/>
                </a:lnTo>
                <a:lnTo>
                  <a:pt x="3" y="32"/>
                </a:lnTo>
                <a:lnTo>
                  <a:pt x="3" y="32"/>
                </a:lnTo>
                <a:lnTo>
                  <a:pt x="1" y="30"/>
                </a:lnTo>
                <a:lnTo>
                  <a:pt x="1" y="30"/>
                </a:lnTo>
                <a:lnTo>
                  <a:pt x="1" y="28"/>
                </a:lnTo>
                <a:lnTo>
                  <a:pt x="1" y="28"/>
                </a:lnTo>
                <a:lnTo>
                  <a:pt x="1" y="27"/>
                </a:lnTo>
                <a:lnTo>
                  <a:pt x="1" y="27"/>
                </a:lnTo>
                <a:lnTo>
                  <a:pt x="0" y="26"/>
                </a:lnTo>
                <a:lnTo>
                  <a:pt x="0" y="26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1" y="18"/>
                </a:lnTo>
                <a:lnTo>
                  <a:pt x="1" y="18"/>
                </a:lnTo>
                <a:lnTo>
                  <a:pt x="1" y="17"/>
                </a:lnTo>
                <a:lnTo>
                  <a:pt x="1" y="17"/>
                </a:lnTo>
                <a:lnTo>
                  <a:pt x="2" y="16"/>
                </a:lnTo>
                <a:lnTo>
                  <a:pt x="2" y="16"/>
                </a:lnTo>
                <a:lnTo>
                  <a:pt x="1" y="15"/>
                </a:lnTo>
                <a:lnTo>
                  <a:pt x="1" y="15"/>
                </a:lnTo>
                <a:lnTo>
                  <a:pt x="1" y="12"/>
                </a:lnTo>
                <a:lnTo>
                  <a:pt x="1" y="12"/>
                </a:lnTo>
                <a:lnTo>
                  <a:pt x="0" y="11"/>
                </a:ln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10" y="7"/>
                </a:move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11"/>
                </a:lnTo>
                <a:lnTo>
                  <a:pt x="5" y="11"/>
                </a:lnTo>
                <a:lnTo>
                  <a:pt x="6" y="13"/>
                </a:lnTo>
                <a:lnTo>
                  <a:pt x="6" y="13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10" y="11"/>
                </a:lnTo>
                <a:lnTo>
                  <a:pt x="10" y="7"/>
                </a:lnTo>
                <a:close/>
                <a:moveTo>
                  <a:pt x="10" y="20"/>
                </a:moveTo>
                <a:lnTo>
                  <a:pt x="10" y="20"/>
                </a:lnTo>
                <a:lnTo>
                  <a:pt x="8" y="17"/>
                </a:lnTo>
                <a:lnTo>
                  <a:pt x="8" y="17"/>
                </a:lnTo>
                <a:lnTo>
                  <a:pt x="7" y="17"/>
                </a:lnTo>
                <a:lnTo>
                  <a:pt x="7" y="17"/>
                </a:lnTo>
                <a:lnTo>
                  <a:pt x="6" y="17"/>
                </a:lnTo>
                <a:lnTo>
                  <a:pt x="6" y="17"/>
                </a:lnTo>
                <a:lnTo>
                  <a:pt x="5" y="20"/>
                </a:lnTo>
                <a:lnTo>
                  <a:pt x="5" y="26"/>
                </a:lnTo>
                <a:lnTo>
                  <a:pt x="5" y="26"/>
                </a:lnTo>
                <a:lnTo>
                  <a:pt x="6" y="27"/>
                </a:lnTo>
                <a:lnTo>
                  <a:pt x="6" y="27"/>
                </a:lnTo>
                <a:lnTo>
                  <a:pt x="7" y="28"/>
                </a:lnTo>
                <a:lnTo>
                  <a:pt x="7" y="28"/>
                </a:lnTo>
                <a:lnTo>
                  <a:pt x="8" y="27"/>
                </a:lnTo>
                <a:lnTo>
                  <a:pt x="8" y="27"/>
                </a:lnTo>
                <a:lnTo>
                  <a:pt x="10" y="26"/>
                </a:lnTo>
                <a:lnTo>
                  <a:pt x="1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33" name="Freeform 1661">
            <a:extLst>
              <a:ext uri="{FF2B5EF4-FFF2-40B4-BE49-F238E27FC236}">
                <a16:creationId xmlns:a16="http://schemas.microsoft.com/office/drawing/2014/main" id="{574D2FED-A66D-4738-B667-17CB747DA19C}"/>
              </a:ext>
            </a:extLst>
          </p:cNvPr>
          <p:cNvSpPr>
            <a:spLocks/>
          </p:cNvSpPr>
          <p:nvPr/>
        </p:nvSpPr>
        <p:spPr bwMode="auto">
          <a:xfrm>
            <a:off x="6490730" y="2260783"/>
            <a:ext cx="15875" cy="50800"/>
          </a:xfrm>
          <a:custGeom>
            <a:avLst/>
            <a:gdLst>
              <a:gd name="T0" fmla="*/ 5 w 10"/>
              <a:gd name="T1" fmla="*/ 32 h 32"/>
              <a:gd name="T2" fmla="*/ 5 w 10"/>
              <a:gd name="T3" fmla="*/ 5 h 32"/>
              <a:gd name="T4" fmla="*/ 0 w 10"/>
              <a:gd name="T5" fmla="*/ 8 h 32"/>
              <a:gd name="T6" fmla="*/ 0 w 10"/>
              <a:gd name="T7" fmla="*/ 3 h 32"/>
              <a:gd name="T8" fmla="*/ 5 w 10"/>
              <a:gd name="T9" fmla="*/ 0 h 32"/>
              <a:gd name="T10" fmla="*/ 10 w 10"/>
              <a:gd name="T11" fmla="*/ 0 h 32"/>
              <a:gd name="T12" fmla="*/ 10 w 10"/>
              <a:gd name="T13" fmla="*/ 32 h 32"/>
              <a:gd name="T14" fmla="*/ 5 w 10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32">
                <a:moveTo>
                  <a:pt x="5" y="32"/>
                </a:moveTo>
                <a:lnTo>
                  <a:pt x="5" y="5"/>
                </a:lnTo>
                <a:lnTo>
                  <a:pt x="0" y="8"/>
                </a:lnTo>
                <a:lnTo>
                  <a:pt x="0" y="3"/>
                </a:lnTo>
                <a:lnTo>
                  <a:pt x="5" y="0"/>
                </a:lnTo>
                <a:lnTo>
                  <a:pt x="10" y="0"/>
                </a:lnTo>
                <a:lnTo>
                  <a:pt x="10" y="32"/>
                </a:lnTo>
                <a:lnTo>
                  <a:pt x="5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34" name="Freeform 1662">
            <a:extLst>
              <a:ext uri="{FF2B5EF4-FFF2-40B4-BE49-F238E27FC236}">
                <a16:creationId xmlns:a16="http://schemas.microsoft.com/office/drawing/2014/main" id="{A9E73FA4-9C2A-4414-970C-70C0A598EB3E}"/>
              </a:ext>
            </a:extLst>
          </p:cNvPr>
          <p:cNvSpPr>
            <a:spLocks/>
          </p:cNvSpPr>
          <p:nvPr/>
        </p:nvSpPr>
        <p:spPr bwMode="auto">
          <a:xfrm>
            <a:off x="6519305" y="2260783"/>
            <a:ext cx="12700" cy="50800"/>
          </a:xfrm>
          <a:custGeom>
            <a:avLst/>
            <a:gdLst>
              <a:gd name="T0" fmla="*/ 3 w 8"/>
              <a:gd name="T1" fmla="*/ 32 h 32"/>
              <a:gd name="T2" fmla="*/ 3 w 8"/>
              <a:gd name="T3" fmla="*/ 5 h 32"/>
              <a:gd name="T4" fmla="*/ 0 w 8"/>
              <a:gd name="T5" fmla="*/ 8 h 32"/>
              <a:gd name="T6" fmla="*/ 0 w 8"/>
              <a:gd name="T7" fmla="*/ 3 h 32"/>
              <a:gd name="T8" fmla="*/ 3 w 8"/>
              <a:gd name="T9" fmla="*/ 0 h 32"/>
              <a:gd name="T10" fmla="*/ 8 w 8"/>
              <a:gd name="T11" fmla="*/ 0 h 32"/>
              <a:gd name="T12" fmla="*/ 8 w 8"/>
              <a:gd name="T13" fmla="*/ 32 h 32"/>
              <a:gd name="T14" fmla="*/ 3 w 8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32">
                <a:moveTo>
                  <a:pt x="3" y="32"/>
                </a:moveTo>
                <a:lnTo>
                  <a:pt x="3" y="5"/>
                </a:lnTo>
                <a:lnTo>
                  <a:pt x="0" y="8"/>
                </a:lnTo>
                <a:lnTo>
                  <a:pt x="0" y="3"/>
                </a:lnTo>
                <a:lnTo>
                  <a:pt x="3" y="0"/>
                </a:lnTo>
                <a:lnTo>
                  <a:pt x="8" y="0"/>
                </a:lnTo>
                <a:lnTo>
                  <a:pt x="8" y="32"/>
                </a:lnTo>
                <a:lnTo>
                  <a:pt x="3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35" name="Freeform 1663">
            <a:extLst>
              <a:ext uri="{FF2B5EF4-FFF2-40B4-BE49-F238E27FC236}">
                <a16:creationId xmlns:a16="http://schemas.microsoft.com/office/drawing/2014/main" id="{90B9672A-4E30-40D6-8155-83D3CD244905}"/>
              </a:ext>
            </a:extLst>
          </p:cNvPr>
          <p:cNvSpPr>
            <a:spLocks/>
          </p:cNvSpPr>
          <p:nvPr/>
        </p:nvSpPr>
        <p:spPr bwMode="auto">
          <a:xfrm>
            <a:off x="6382780" y="2771958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8 h 33"/>
              <a:gd name="T4" fmla="*/ 9 w 14"/>
              <a:gd name="T5" fmla="*/ 13 h 33"/>
              <a:gd name="T6" fmla="*/ 9 w 14"/>
              <a:gd name="T7" fmla="*/ 13 h 33"/>
              <a:gd name="T8" fmla="*/ 9 w 14"/>
              <a:gd name="T9" fmla="*/ 10 h 33"/>
              <a:gd name="T10" fmla="*/ 9 w 14"/>
              <a:gd name="T11" fmla="*/ 10 h 33"/>
              <a:gd name="T12" fmla="*/ 9 w 14"/>
              <a:gd name="T13" fmla="*/ 8 h 33"/>
              <a:gd name="T14" fmla="*/ 9 w 14"/>
              <a:gd name="T15" fmla="*/ 8 h 33"/>
              <a:gd name="T16" fmla="*/ 9 w 14"/>
              <a:gd name="T17" fmla="*/ 6 h 33"/>
              <a:gd name="T18" fmla="*/ 9 w 14"/>
              <a:gd name="T19" fmla="*/ 6 h 33"/>
              <a:gd name="T20" fmla="*/ 9 w 14"/>
              <a:gd name="T21" fmla="*/ 5 h 33"/>
              <a:gd name="T22" fmla="*/ 9 w 14"/>
              <a:gd name="T23" fmla="*/ 5 h 33"/>
              <a:gd name="T24" fmla="*/ 9 w 14"/>
              <a:gd name="T25" fmla="*/ 5 h 33"/>
              <a:gd name="T26" fmla="*/ 9 w 14"/>
              <a:gd name="T27" fmla="*/ 5 h 33"/>
              <a:gd name="T28" fmla="*/ 8 w 14"/>
              <a:gd name="T29" fmla="*/ 4 h 33"/>
              <a:gd name="T30" fmla="*/ 8 w 14"/>
              <a:gd name="T31" fmla="*/ 4 h 33"/>
              <a:gd name="T32" fmla="*/ 5 w 14"/>
              <a:gd name="T33" fmla="*/ 5 h 33"/>
              <a:gd name="T34" fmla="*/ 5 w 14"/>
              <a:gd name="T35" fmla="*/ 5 h 33"/>
              <a:gd name="T36" fmla="*/ 5 w 14"/>
              <a:gd name="T37" fmla="*/ 6 h 33"/>
              <a:gd name="T38" fmla="*/ 5 w 14"/>
              <a:gd name="T39" fmla="*/ 9 h 33"/>
              <a:gd name="T40" fmla="*/ 0 w 14"/>
              <a:gd name="T41" fmla="*/ 9 h 33"/>
              <a:gd name="T42" fmla="*/ 0 w 14"/>
              <a:gd name="T43" fmla="*/ 6 h 33"/>
              <a:gd name="T44" fmla="*/ 0 w 14"/>
              <a:gd name="T45" fmla="*/ 6 h 33"/>
              <a:gd name="T46" fmla="*/ 2 w 14"/>
              <a:gd name="T47" fmla="*/ 4 h 33"/>
              <a:gd name="T48" fmla="*/ 2 w 14"/>
              <a:gd name="T49" fmla="*/ 4 h 33"/>
              <a:gd name="T50" fmla="*/ 3 w 14"/>
              <a:gd name="T51" fmla="*/ 1 h 33"/>
              <a:gd name="T52" fmla="*/ 3 w 14"/>
              <a:gd name="T53" fmla="*/ 1 h 33"/>
              <a:gd name="T54" fmla="*/ 5 w 14"/>
              <a:gd name="T55" fmla="*/ 0 h 33"/>
              <a:gd name="T56" fmla="*/ 5 w 14"/>
              <a:gd name="T57" fmla="*/ 0 h 33"/>
              <a:gd name="T58" fmla="*/ 8 w 14"/>
              <a:gd name="T59" fmla="*/ 0 h 33"/>
              <a:gd name="T60" fmla="*/ 8 w 14"/>
              <a:gd name="T61" fmla="*/ 0 h 33"/>
              <a:gd name="T62" fmla="*/ 10 w 14"/>
              <a:gd name="T63" fmla="*/ 0 h 33"/>
              <a:gd name="T64" fmla="*/ 10 w 14"/>
              <a:gd name="T65" fmla="*/ 0 h 33"/>
              <a:gd name="T66" fmla="*/ 13 w 14"/>
              <a:gd name="T67" fmla="*/ 3 h 33"/>
              <a:gd name="T68" fmla="*/ 13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8 h 33"/>
              <a:gd name="T76" fmla="*/ 14 w 14"/>
              <a:gd name="T77" fmla="*/ 8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1 h 33"/>
              <a:gd name="T84" fmla="*/ 14 w 14"/>
              <a:gd name="T85" fmla="*/ 11 h 33"/>
              <a:gd name="T86" fmla="*/ 14 w 14"/>
              <a:gd name="T87" fmla="*/ 13 h 33"/>
              <a:gd name="T88" fmla="*/ 14 w 14"/>
              <a:gd name="T89" fmla="*/ 13 h 33"/>
              <a:gd name="T90" fmla="*/ 13 w 14"/>
              <a:gd name="T91" fmla="*/ 15 h 33"/>
              <a:gd name="T92" fmla="*/ 5 w 14"/>
              <a:gd name="T93" fmla="*/ 28 h 33"/>
              <a:gd name="T94" fmla="*/ 14 w 14"/>
              <a:gd name="T95" fmla="*/ 28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8"/>
                </a:lnTo>
                <a:lnTo>
                  <a:pt x="9" y="13"/>
                </a:lnTo>
                <a:lnTo>
                  <a:pt x="9" y="13"/>
                </a:lnTo>
                <a:lnTo>
                  <a:pt x="9" y="10"/>
                </a:lnTo>
                <a:lnTo>
                  <a:pt x="9" y="10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8" y="4"/>
                </a:lnTo>
                <a:lnTo>
                  <a:pt x="8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8"/>
                </a:lnTo>
                <a:lnTo>
                  <a:pt x="14" y="8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4" y="13"/>
                </a:lnTo>
                <a:lnTo>
                  <a:pt x="14" y="13"/>
                </a:lnTo>
                <a:lnTo>
                  <a:pt x="13" y="15"/>
                </a:lnTo>
                <a:lnTo>
                  <a:pt x="5" y="28"/>
                </a:lnTo>
                <a:lnTo>
                  <a:pt x="14" y="28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36" name="Freeform 1664">
            <a:extLst>
              <a:ext uri="{FF2B5EF4-FFF2-40B4-BE49-F238E27FC236}">
                <a16:creationId xmlns:a16="http://schemas.microsoft.com/office/drawing/2014/main" id="{71A14930-1AB8-4C70-9ACA-41246F4EB7AC}"/>
              </a:ext>
            </a:extLst>
          </p:cNvPr>
          <p:cNvSpPr>
            <a:spLocks noEditPoints="1"/>
          </p:cNvSpPr>
          <p:nvPr/>
        </p:nvSpPr>
        <p:spPr bwMode="auto">
          <a:xfrm>
            <a:off x="6411355" y="2771958"/>
            <a:ext cx="22225" cy="52388"/>
          </a:xfrm>
          <a:custGeom>
            <a:avLst/>
            <a:gdLst>
              <a:gd name="T0" fmla="*/ 6 w 14"/>
              <a:gd name="T1" fmla="*/ 14 h 33"/>
              <a:gd name="T2" fmla="*/ 6 w 14"/>
              <a:gd name="T3" fmla="*/ 14 h 33"/>
              <a:gd name="T4" fmla="*/ 7 w 14"/>
              <a:gd name="T5" fmla="*/ 14 h 33"/>
              <a:gd name="T6" fmla="*/ 9 w 14"/>
              <a:gd name="T7" fmla="*/ 14 h 33"/>
              <a:gd name="T8" fmla="*/ 10 w 14"/>
              <a:gd name="T9" fmla="*/ 14 h 33"/>
              <a:gd name="T10" fmla="*/ 12 w 14"/>
              <a:gd name="T11" fmla="*/ 15 h 33"/>
              <a:gd name="T12" fmla="*/ 12 w 14"/>
              <a:gd name="T13" fmla="*/ 16 h 33"/>
              <a:gd name="T14" fmla="*/ 12 w 14"/>
              <a:gd name="T15" fmla="*/ 18 h 33"/>
              <a:gd name="T16" fmla="*/ 12 w 14"/>
              <a:gd name="T17" fmla="*/ 20 h 33"/>
              <a:gd name="T18" fmla="*/ 14 w 14"/>
              <a:gd name="T19" fmla="*/ 23 h 33"/>
              <a:gd name="T20" fmla="*/ 12 w 14"/>
              <a:gd name="T21" fmla="*/ 25 h 33"/>
              <a:gd name="T22" fmla="*/ 12 w 14"/>
              <a:gd name="T23" fmla="*/ 28 h 33"/>
              <a:gd name="T24" fmla="*/ 12 w 14"/>
              <a:gd name="T25" fmla="*/ 29 h 33"/>
              <a:gd name="T26" fmla="*/ 12 w 14"/>
              <a:gd name="T27" fmla="*/ 29 h 33"/>
              <a:gd name="T28" fmla="*/ 10 w 14"/>
              <a:gd name="T29" fmla="*/ 32 h 33"/>
              <a:gd name="T30" fmla="*/ 6 w 14"/>
              <a:gd name="T31" fmla="*/ 33 h 33"/>
              <a:gd name="T32" fmla="*/ 2 w 14"/>
              <a:gd name="T33" fmla="*/ 32 h 33"/>
              <a:gd name="T34" fmla="*/ 0 w 14"/>
              <a:gd name="T35" fmla="*/ 29 h 33"/>
              <a:gd name="T36" fmla="*/ 0 w 14"/>
              <a:gd name="T37" fmla="*/ 29 h 33"/>
              <a:gd name="T38" fmla="*/ 0 w 14"/>
              <a:gd name="T39" fmla="*/ 28 h 33"/>
              <a:gd name="T40" fmla="*/ 0 w 14"/>
              <a:gd name="T41" fmla="*/ 25 h 33"/>
              <a:gd name="T42" fmla="*/ 0 w 14"/>
              <a:gd name="T43" fmla="*/ 23 h 33"/>
              <a:gd name="T44" fmla="*/ 0 w 14"/>
              <a:gd name="T45" fmla="*/ 20 h 33"/>
              <a:gd name="T46" fmla="*/ 0 w 14"/>
              <a:gd name="T47" fmla="*/ 19 h 33"/>
              <a:gd name="T48" fmla="*/ 0 w 14"/>
              <a:gd name="T49" fmla="*/ 18 h 33"/>
              <a:gd name="T50" fmla="*/ 6 w 14"/>
              <a:gd name="T51" fmla="*/ 0 h 33"/>
              <a:gd name="T52" fmla="*/ 9 w 14"/>
              <a:gd name="T53" fmla="*/ 20 h 33"/>
              <a:gd name="T54" fmla="*/ 7 w 14"/>
              <a:gd name="T55" fmla="*/ 18 h 33"/>
              <a:gd name="T56" fmla="*/ 6 w 14"/>
              <a:gd name="T57" fmla="*/ 18 h 33"/>
              <a:gd name="T58" fmla="*/ 5 w 14"/>
              <a:gd name="T59" fmla="*/ 18 h 33"/>
              <a:gd name="T60" fmla="*/ 4 w 14"/>
              <a:gd name="T61" fmla="*/ 20 h 33"/>
              <a:gd name="T62" fmla="*/ 4 w 14"/>
              <a:gd name="T63" fmla="*/ 25 h 33"/>
              <a:gd name="T64" fmla="*/ 5 w 14"/>
              <a:gd name="T65" fmla="*/ 28 h 33"/>
              <a:gd name="T66" fmla="*/ 6 w 14"/>
              <a:gd name="T67" fmla="*/ 28 h 33"/>
              <a:gd name="T68" fmla="*/ 7 w 14"/>
              <a:gd name="T69" fmla="*/ 28 h 33"/>
              <a:gd name="T70" fmla="*/ 9 w 14"/>
              <a:gd name="T71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11" y="0"/>
                </a:moveTo>
                <a:lnTo>
                  <a:pt x="6" y="14"/>
                </a:lnTo>
                <a:lnTo>
                  <a:pt x="6" y="14"/>
                </a:lnTo>
                <a:lnTo>
                  <a:pt x="6" y="14"/>
                </a:lnTo>
                <a:lnTo>
                  <a:pt x="7" y="14"/>
                </a:lnTo>
                <a:lnTo>
                  <a:pt x="7" y="14"/>
                </a:lnTo>
                <a:lnTo>
                  <a:pt x="9" y="14"/>
                </a:lnTo>
                <a:lnTo>
                  <a:pt x="9" y="14"/>
                </a:lnTo>
                <a:lnTo>
                  <a:pt x="10" y="14"/>
                </a:lnTo>
                <a:lnTo>
                  <a:pt x="10" y="14"/>
                </a:lnTo>
                <a:lnTo>
                  <a:pt x="12" y="15"/>
                </a:lnTo>
                <a:lnTo>
                  <a:pt x="12" y="15"/>
                </a:lnTo>
                <a:lnTo>
                  <a:pt x="12" y="16"/>
                </a:lnTo>
                <a:lnTo>
                  <a:pt x="12" y="16"/>
                </a:lnTo>
                <a:lnTo>
                  <a:pt x="12" y="18"/>
                </a:lnTo>
                <a:lnTo>
                  <a:pt x="12" y="18"/>
                </a:lnTo>
                <a:lnTo>
                  <a:pt x="12" y="20"/>
                </a:lnTo>
                <a:lnTo>
                  <a:pt x="12" y="20"/>
                </a:lnTo>
                <a:lnTo>
                  <a:pt x="14" y="23"/>
                </a:lnTo>
                <a:lnTo>
                  <a:pt x="14" y="23"/>
                </a:lnTo>
                <a:lnTo>
                  <a:pt x="12" y="25"/>
                </a:lnTo>
                <a:lnTo>
                  <a:pt x="12" y="25"/>
                </a:lnTo>
                <a:lnTo>
                  <a:pt x="12" y="28"/>
                </a:lnTo>
                <a:lnTo>
                  <a:pt x="12" y="28"/>
                </a:lnTo>
                <a:lnTo>
                  <a:pt x="12" y="29"/>
                </a:lnTo>
                <a:lnTo>
                  <a:pt x="12" y="29"/>
                </a:lnTo>
                <a:lnTo>
                  <a:pt x="12" y="29"/>
                </a:lnTo>
                <a:lnTo>
                  <a:pt x="12" y="29"/>
                </a:lnTo>
                <a:lnTo>
                  <a:pt x="10" y="32"/>
                </a:lnTo>
                <a:lnTo>
                  <a:pt x="10" y="32"/>
                </a:lnTo>
                <a:lnTo>
                  <a:pt x="6" y="33"/>
                </a:lnTo>
                <a:lnTo>
                  <a:pt x="6" y="33"/>
                </a:lnTo>
                <a:lnTo>
                  <a:pt x="2" y="32"/>
                </a:lnTo>
                <a:lnTo>
                  <a:pt x="2" y="32"/>
                </a:lnTo>
                <a:lnTo>
                  <a:pt x="0" y="29"/>
                </a:lnTo>
                <a:lnTo>
                  <a:pt x="0" y="29"/>
                </a:lnTo>
                <a:lnTo>
                  <a:pt x="0" y="29"/>
                </a:lnTo>
                <a:lnTo>
                  <a:pt x="0" y="29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9"/>
                </a:lnTo>
                <a:lnTo>
                  <a:pt x="0" y="19"/>
                </a:lnTo>
                <a:lnTo>
                  <a:pt x="0" y="18"/>
                </a:lnTo>
                <a:lnTo>
                  <a:pt x="0" y="18"/>
                </a:lnTo>
                <a:lnTo>
                  <a:pt x="0" y="16"/>
                </a:lnTo>
                <a:lnTo>
                  <a:pt x="6" y="0"/>
                </a:lnTo>
                <a:lnTo>
                  <a:pt x="11" y="0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7" y="18"/>
                </a:lnTo>
                <a:lnTo>
                  <a:pt x="7" y="18"/>
                </a:lnTo>
                <a:lnTo>
                  <a:pt x="6" y="18"/>
                </a:lnTo>
                <a:lnTo>
                  <a:pt x="6" y="18"/>
                </a:lnTo>
                <a:lnTo>
                  <a:pt x="5" y="18"/>
                </a:lnTo>
                <a:lnTo>
                  <a:pt x="5" y="18"/>
                </a:lnTo>
                <a:lnTo>
                  <a:pt x="4" y="20"/>
                </a:lnTo>
                <a:lnTo>
                  <a:pt x="4" y="25"/>
                </a:lnTo>
                <a:lnTo>
                  <a:pt x="4" y="25"/>
                </a:lnTo>
                <a:lnTo>
                  <a:pt x="5" y="28"/>
                </a:lnTo>
                <a:lnTo>
                  <a:pt x="5" y="28"/>
                </a:lnTo>
                <a:lnTo>
                  <a:pt x="6" y="28"/>
                </a:lnTo>
                <a:lnTo>
                  <a:pt x="6" y="28"/>
                </a:lnTo>
                <a:lnTo>
                  <a:pt x="7" y="28"/>
                </a:lnTo>
                <a:lnTo>
                  <a:pt x="7" y="28"/>
                </a:lnTo>
                <a:lnTo>
                  <a:pt x="9" y="25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37" name="Freeform 1665">
            <a:extLst>
              <a:ext uri="{FF2B5EF4-FFF2-40B4-BE49-F238E27FC236}">
                <a16:creationId xmlns:a16="http://schemas.microsoft.com/office/drawing/2014/main" id="{AAFC4909-C461-451B-BD30-5C8875E3E0AB}"/>
              </a:ext>
            </a:extLst>
          </p:cNvPr>
          <p:cNvSpPr>
            <a:spLocks/>
          </p:cNvSpPr>
          <p:nvPr/>
        </p:nvSpPr>
        <p:spPr bwMode="auto">
          <a:xfrm>
            <a:off x="6436755" y="2816408"/>
            <a:ext cx="7938" cy="11113"/>
          </a:xfrm>
          <a:custGeom>
            <a:avLst/>
            <a:gdLst>
              <a:gd name="T0" fmla="*/ 0 w 5"/>
              <a:gd name="T1" fmla="*/ 7 h 7"/>
              <a:gd name="T2" fmla="*/ 0 w 5"/>
              <a:gd name="T3" fmla="*/ 0 h 7"/>
              <a:gd name="T4" fmla="*/ 5 w 5"/>
              <a:gd name="T5" fmla="*/ 0 h 7"/>
              <a:gd name="T6" fmla="*/ 5 w 5"/>
              <a:gd name="T7" fmla="*/ 5 h 7"/>
              <a:gd name="T8" fmla="*/ 0 w 5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0" y="7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38" name="Freeform 1666">
            <a:extLst>
              <a:ext uri="{FF2B5EF4-FFF2-40B4-BE49-F238E27FC236}">
                <a16:creationId xmlns:a16="http://schemas.microsoft.com/office/drawing/2014/main" id="{68922740-9BCC-4653-B2C4-FD5F66DF22BB}"/>
              </a:ext>
            </a:extLst>
          </p:cNvPr>
          <p:cNvSpPr>
            <a:spLocks noEditPoints="1"/>
          </p:cNvSpPr>
          <p:nvPr/>
        </p:nvSpPr>
        <p:spPr bwMode="auto">
          <a:xfrm>
            <a:off x="6451043" y="2771958"/>
            <a:ext cx="22225" cy="52388"/>
          </a:xfrm>
          <a:custGeom>
            <a:avLst/>
            <a:gdLst>
              <a:gd name="T0" fmla="*/ 6 w 14"/>
              <a:gd name="T1" fmla="*/ 19 h 33"/>
              <a:gd name="T2" fmla="*/ 6 w 14"/>
              <a:gd name="T3" fmla="*/ 19 h 33"/>
              <a:gd name="T4" fmla="*/ 6 w 14"/>
              <a:gd name="T5" fmla="*/ 19 h 33"/>
              <a:gd name="T6" fmla="*/ 5 w 14"/>
              <a:gd name="T7" fmla="*/ 19 h 33"/>
              <a:gd name="T8" fmla="*/ 3 w 14"/>
              <a:gd name="T9" fmla="*/ 19 h 33"/>
              <a:gd name="T10" fmla="*/ 0 w 14"/>
              <a:gd name="T11" fmla="*/ 16 h 33"/>
              <a:gd name="T12" fmla="*/ 0 w 14"/>
              <a:gd name="T13" fmla="*/ 16 h 33"/>
              <a:gd name="T14" fmla="*/ 0 w 14"/>
              <a:gd name="T15" fmla="*/ 15 h 33"/>
              <a:gd name="T16" fmla="*/ 0 w 14"/>
              <a:gd name="T17" fmla="*/ 13 h 33"/>
              <a:gd name="T18" fmla="*/ 0 w 14"/>
              <a:gd name="T19" fmla="*/ 10 h 33"/>
              <a:gd name="T20" fmla="*/ 0 w 14"/>
              <a:gd name="T21" fmla="*/ 6 h 33"/>
              <a:gd name="T22" fmla="*/ 0 w 14"/>
              <a:gd name="T23" fmla="*/ 5 h 33"/>
              <a:gd name="T24" fmla="*/ 0 w 14"/>
              <a:gd name="T25" fmla="*/ 4 h 33"/>
              <a:gd name="T26" fmla="*/ 0 w 14"/>
              <a:gd name="T27" fmla="*/ 3 h 33"/>
              <a:gd name="T28" fmla="*/ 3 w 14"/>
              <a:gd name="T29" fmla="*/ 0 h 33"/>
              <a:gd name="T30" fmla="*/ 6 w 14"/>
              <a:gd name="T31" fmla="*/ 0 h 33"/>
              <a:gd name="T32" fmla="*/ 10 w 14"/>
              <a:gd name="T33" fmla="*/ 0 h 33"/>
              <a:gd name="T34" fmla="*/ 13 w 14"/>
              <a:gd name="T35" fmla="*/ 3 h 33"/>
              <a:gd name="T36" fmla="*/ 13 w 14"/>
              <a:gd name="T37" fmla="*/ 4 h 33"/>
              <a:gd name="T38" fmla="*/ 13 w 14"/>
              <a:gd name="T39" fmla="*/ 5 h 33"/>
              <a:gd name="T40" fmla="*/ 14 w 14"/>
              <a:gd name="T41" fmla="*/ 6 h 33"/>
              <a:gd name="T42" fmla="*/ 14 w 14"/>
              <a:gd name="T43" fmla="*/ 10 h 33"/>
              <a:gd name="T44" fmla="*/ 14 w 14"/>
              <a:gd name="T45" fmla="*/ 11 h 33"/>
              <a:gd name="T46" fmla="*/ 13 w 14"/>
              <a:gd name="T47" fmla="*/ 14 h 33"/>
              <a:gd name="T48" fmla="*/ 13 w 14"/>
              <a:gd name="T49" fmla="*/ 15 h 33"/>
              <a:gd name="T50" fmla="*/ 6 w 14"/>
              <a:gd name="T51" fmla="*/ 33 h 33"/>
              <a:gd name="T52" fmla="*/ 4 w 14"/>
              <a:gd name="T53" fmla="*/ 13 h 33"/>
              <a:gd name="T54" fmla="*/ 5 w 14"/>
              <a:gd name="T55" fmla="*/ 14 h 33"/>
              <a:gd name="T56" fmla="*/ 6 w 14"/>
              <a:gd name="T57" fmla="*/ 15 h 33"/>
              <a:gd name="T58" fmla="*/ 8 w 14"/>
              <a:gd name="T59" fmla="*/ 14 h 33"/>
              <a:gd name="T60" fmla="*/ 9 w 14"/>
              <a:gd name="T61" fmla="*/ 13 h 33"/>
              <a:gd name="T62" fmla="*/ 9 w 14"/>
              <a:gd name="T63" fmla="*/ 6 h 33"/>
              <a:gd name="T64" fmla="*/ 8 w 14"/>
              <a:gd name="T65" fmla="*/ 5 h 33"/>
              <a:gd name="T66" fmla="*/ 6 w 14"/>
              <a:gd name="T67" fmla="*/ 4 h 33"/>
              <a:gd name="T68" fmla="*/ 5 w 14"/>
              <a:gd name="T69" fmla="*/ 5 h 33"/>
              <a:gd name="T70" fmla="*/ 4 w 14"/>
              <a:gd name="T71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1" y="33"/>
                </a:move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5" y="19"/>
                </a:lnTo>
                <a:lnTo>
                  <a:pt x="5" y="19"/>
                </a:lnTo>
                <a:lnTo>
                  <a:pt x="3" y="19"/>
                </a:lnTo>
                <a:lnTo>
                  <a:pt x="3" y="19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3"/>
                </a:lnTo>
                <a:lnTo>
                  <a:pt x="0" y="3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3" y="3"/>
                </a:lnTo>
                <a:lnTo>
                  <a:pt x="13" y="3"/>
                </a:lnTo>
                <a:lnTo>
                  <a:pt x="13" y="4"/>
                </a:lnTo>
                <a:lnTo>
                  <a:pt x="13" y="4"/>
                </a:lnTo>
                <a:lnTo>
                  <a:pt x="13" y="5"/>
                </a:lnTo>
                <a:lnTo>
                  <a:pt x="13" y="5"/>
                </a:lnTo>
                <a:lnTo>
                  <a:pt x="14" y="6"/>
                </a:lnTo>
                <a:lnTo>
                  <a:pt x="14" y="6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3" y="14"/>
                </a:lnTo>
                <a:lnTo>
                  <a:pt x="13" y="14"/>
                </a:lnTo>
                <a:lnTo>
                  <a:pt x="13" y="15"/>
                </a:lnTo>
                <a:lnTo>
                  <a:pt x="13" y="15"/>
                </a:lnTo>
                <a:lnTo>
                  <a:pt x="13" y="16"/>
                </a:lnTo>
                <a:lnTo>
                  <a:pt x="6" y="33"/>
                </a:lnTo>
                <a:lnTo>
                  <a:pt x="1" y="33"/>
                </a:lnTo>
                <a:close/>
                <a:moveTo>
                  <a:pt x="4" y="13"/>
                </a:moveTo>
                <a:lnTo>
                  <a:pt x="4" y="13"/>
                </a:lnTo>
                <a:lnTo>
                  <a:pt x="5" y="14"/>
                </a:lnTo>
                <a:lnTo>
                  <a:pt x="5" y="14"/>
                </a:lnTo>
                <a:lnTo>
                  <a:pt x="6" y="15"/>
                </a:lnTo>
                <a:lnTo>
                  <a:pt x="6" y="15"/>
                </a:lnTo>
                <a:lnTo>
                  <a:pt x="8" y="14"/>
                </a:lnTo>
                <a:lnTo>
                  <a:pt x="8" y="14"/>
                </a:lnTo>
                <a:lnTo>
                  <a:pt x="9" y="13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4" y="6"/>
                </a:lnTo>
                <a:lnTo>
                  <a:pt x="4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39" name="Freeform 1667">
            <a:extLst>
              <a:ext uri="{FF2B5EF4-FFF2-40B4-BE49-F238E27FC236}">
                <a16:creationId xmlns:a16="http://schemas.microsoft.com/office/drawing/2014/main" id="{C383D449-F0FA-4B25-B9C3-6B21DACDFCA7}"/>
              </a:ext>
            </a:extLst>
          </p:cNvPr>
          <p:cNvSpPr>
            <a:spLocks noEditPoints="1"/>
          </p:cNvSpPr>
          <p:nvPr/>
        </p:nvSpPr>
        <p:spPr bwMode="auto">
          <a:xfrm>
            <a:off x="6476443" y="2771958"/>
            <a:ext cx="22225" cy="52388"/>
          </a:xfrm>
          <a:custGeom>
            <a:avLst/>
            <a:gdLst>
              <a:gd name="T0" fmla="*/ 0 w 14"/>
              <a:gd name="T1" fmla="*/ 9 h 33"/>
              <a:gd name="T2" fmla="*/ 0 w 14"/>
              <a:gd name="T3" fmla="*/ 6 h 33"/>
              <a:gd name="T4" fmla="*/ 0 w 14"/>
              <a:gd name="T5" fmla="*/ 5 h 33"/>
              <a:gd name="T6" fmla="*/ 2 w 14"/>
              <a:gd name="T7" fmla="*/ 4 h 33"/>
              <a:gd name="T8" fmla="*/ 2 w 14"/>
              <a:gd name="T9" fmla="*/ 3 h 33"/>
              <a:gd name="T10" fmla="*/ 4 w 14"/>
              <a:gd name="T11" fmla="*/ 0 h 33"/>
              <a:gd name="T12" fmla="*/ 8 w 14"/>
              <a:gd name="T13" fmla="*/ 0 h 33"/>
              <a:gd name="T14" fmla="*/ 10 w 14"/>
              <a:gd name="T15" fmla="*/ 0 h 33"/>
              <a:gd name="T16" fmla="*/ 13 w 14"/>
              <a:gd name="T17" fmla="*/ 3 h 33"/>
              <a:gd name="T18" fmla="*/ 13 w 14"/>
              <a:gd name="T19" fmla="*/ 4 h 33"/>
              <a:gd name="T20" fmla="*/ 14 w 14"/>
              <a:gd name="T21" fmla="*/ 5 h 33"/>
              <a:gd name="T22" fmla="*/ 14 w 14"/>
              <a:gd name="T23" fmla="*/ 6 h 33"/>
              <a:gd name="T24" fmla="*/ 14 w 14"/>
              <a:gd name="T25" fmla="*/ 9 h 33"/>
              <a:gd name="T26" fmla="*/ 14 w 14"/>
              <a:gd name="T27" fmla="*/ 11 h 33"/>
              <a:gd name="T28" fmla="*/ 14 w 14"/>
              <a:gd name="T29" fmla="*/ 13 h 33"/>
              <a:gd name="T30" fmla="*/ 13 w 14"/>
              <a:gd name="T31" fmla="*/ 14 h 33"/>
              <a:gd name="T32" fmla="*/ 12 w 14"/>
              <a:gd name="T33" fmla="*/ 15 h 33"/>
              <a:gd name="T34" fmla="*/ 13 w 14"/>
              <a:gd name="T35" fmla="*/ 16 h 33"/>
              <a:gd name="T36" fmla="*/ 14 w 14"/>
              <a:gd name="T37" fmla="*/ 18 h 33"/>
              <a:gd name="T38" fmla="*/ 14 w 14"/>
              <a:gd name="T39" fmla="*/ 20 h 33"/>
              <a:gd name="T40" fmla="*/ 14 w 14"/>
              <a:gd name="T41" fmla="*/ 24 h 33"/>
              <a:gd name="T42" fmla="*/ 14 w 14"/>
              <a:gd name="T43" fmla="*/ 25 h 33"/>
              <a:gd name="T44" fmla="*/ 14 w 14"/>
              <a:gd name="T45" fmla="*/ 28 h 33"/>
              <a:gd name="T46" fmla="*/ 13 w 14"/>
              <a:gd name="T47" fmla="*/ 29 h 33"/>
              <a:gd name="T48" fmla="*/ 13 w 14"/>
              <a:gd name="T49" fmla="*/ 30 h 33"/>
              <a:gd name="T50" fmla="*/ 10 w 14"/>
              <a:gd name="T51" fmla="*/ 32 h 33"/>
              <a:gd name="T52" fmla="*/ 8 w 14"/>
              <a:gd name="T53" fmla="*/ 33 h 33"/>
              <a:gd name="T54" fmla="*/ 4 w 14"/>
              <a:gd name="T55" fmla="*/ 32 h 33"/>
              <a:gd name="T56" fmla="*/ 2 w 14"/>
              <a:gd name="T57" fmla="*/ 30 h 33"/>
              <a:gd name="T58" fmla="*/ 2 w 14"/>
              <a:gd name="T59" fmla="*/ 29 h 33"/>
              <a:gd name="T60" fmla="*/ 0 w 14"/>
              <a:gd name="T61" fmla="*/ 28 h 33"/>
              <a:gd name="T62" fmla="*/ 0 w 14"/>
              <a:gd name="T63" fmla="*/ 25 h 33"/>
              <a:gd name="T64" fmla="*/ 0 w 14"/>
              <a:gd name="T65" fmla="*/ 24 h 33"/>
              <a:gd name="T66" fmla="*/ 0 w 14"/>
              <a:gd name="T67" fmla="*/ 20 h 33"/>
              <a:gd name="T68" fmla="*/ 0 w 14"/>
              <a:gd name="T69" fmla="*/ 18 h 33"/>
              <a:gd name="T70" fmla="*/ 2 w 14"/>
              <a:gd name="T71" fmla="*/ 16 h 33"/>
              <a:gd name="T72" fmla="*/ 3 w 14"/>
              <a:gd name="T73" fmla="*/ 15 h 33"/>
              <a:gd name="T74" fmla="*/ 2 w 14"/>
              <a:gd name="T75" fmla="*/ 14 h 33"/>
              <a:gd name="T76" fmla="*/ 0 w 14"/>
              <a:gd name="T77" fmla="*/ 13 h 33"/>
              <a:gd name="T78" fmla="*/ 0 w 14"/>
              <a:gd name="T79" fmla="*/ 11 h 33"/>
              <a:gd name="T80" fmla="*/ 0 w 14"/>
              <a:gd name="T81" fmla="*/ 9 h 33"/>
              <a:gd name="T82" fmla="*/ 9 w 14"/>
              <a:gd name="T83" fmla="*/ 6 h 33"/>
              <a:gd name="T84" fmla="*/ 9 w 14"/>
              <a:gd name="T85" fmla="*/ 5 h 33"/>
              <a:gd name="T86" fmla="*/ 8 w 14"/>
              <a:gd name="T87" fmla="*/ 4 h 33"/>
              <a:gd name="T88" fmla="*/ 5 w 14"/>
              <a:gd name="T89" fmla="*/ 5 h 33"/>
              <a:gd name="T90" fmla="*/ 5 w 14"/>
              <a:gd name="T91" fmla="*/ 11 h 33"/>
              <a:gd name="T92" fmla="*/ 5 w 14"/>
              <a:gd name="T93" fmla="*/ 13 h 33"/>
              <a:gd name="T94" fmla="*/ 8 w 14"/>
              <a:gd name="T95" fmla="*/ 14 h 33"/>
              <a:gd name="T96" fmla="*/ 9 w 14"/>
              <a:gd name="T97" fmla="*/ 13 h 33"/>
              <a:gd name="T98" fmla="*/ 9 w 14"/>
              <a:gd name="T99" fmla="*/ 11 h 33"/>
              <a:gd name="T100" fmla="*/ 9 w 14"/>
              <a:gd name="T101" fmla="*/ 19 h 33"/>
              <a:gd name="T102" fmla="*/ 9 w 14"/>
              <a:gd name="T103" fmla="*/ 18 h 33"/>
              <a:gd name="T104" fmla="*/ 8 w 14"/>
              <a:gd name="T105" fmla="*/ 18 h 33"/>
              <a:gd name="T106" fmla="*/ 5 w 14"/>
              <a:gd name="T107" fmla="*/ 18 h 33"/>
              <a:gd name="T108" fmla="*/ 5 w 14"/>
              <a:gd name="T109" fmla="*/ 19 h 33"/>
              <a:gd name="T110" fmla="*/ 5 w 14"/>
              <a:gd name="T111" fmla="*/ 25 h 33"/>
              <a:gd name="T112" fmla="*/ 5 w 14"/>
              <a:gd name="T113" fmla="*/ 28 h 33"/>
              <a:gd name="T114" fmla="*/ 8 w 14"/>
              <a:gd name="T115" fmla="*/ 28 h 33"/>
              <a:gd name="T116" fmla="*/ 9 w 14"/>
              <a:gd name="T117" fmla="*/ 28 h 33"/>
              <a:gd name="T118" fmla="*/ 9 w 14"/>
              <a:gd name="T119" fmla="*/ 19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2" y="4"/>
                </a:lnTo>
                <a:lnTo>
                  <a:pt x="2" y="4"/>
                </a:lnTo>
                <a:lnTo>
                  <a:pt x="2" y="3"/>
                </a:lnTo>
                <a:lnTo>
                  <a:pt x="2" y="3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3"/>
                </a:lnTo>
                <a:lnTo>
                  <a:pt x="13" y="3"/>
                </a:lnTo>
                <a:lnTo>
                  <a:pt x="13" y="4"/>
                </a:lnTo>
                <a:lnTo>
                  <a:pt x="13" y="4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9"/>
                </a:lnTo>
                <a:lnTo>
                  <a:pt x="14" y="9"/>
                </a:lnTo>
                <a:lnTo>
                  <a:pt x="14" y="11"/>
                </a:lnTo>
                <a:lnTo>
                  <a:pt x="14" y="11"/>
                </a:lnTo>
                <a:lnTo>
                  <a:pt x="14" y="13"/>
                </a:lnTo>
                <a:lnTo>
                  <a:pt x="14" y="13"/>
                </a:lnTo>
                <a:lnTo>
                  <a:pt x="13" y="14"/>
                </a:lnTo>
                <a:lnTo>
                  <a:pt x="13" y="14"/>
                </a:lnTo>
                <a:lnTo>
                  <a:pt x="12" y="15"/>
                </a:lnTo>
                <a:lnTo>
                  <a:pt x="12" y="15"/>
                </a:lnTo>
                <a:lnTo>
                  <a:pt x="13" y="16"/>
                </a:lnTo>
                <a:lnTo>
                  <a:pt x="13" y="16"/>
                </a:lnTo>
                <a:lnTo>
                  <a:pt x="14" y="18"/>
                </a:lnTo>
                <a:lnTo>
                  <a:pt x="14" y="18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3" y="29"/>
                </a:lnTo>
                <a:lnTo>
                  <a:pt x="13" y="29"/>
                </a:lnTo>
                <a:lnTo>
                  <a:pt x="13" y="30"/>
                </a:lnTo>
                <a:lnTo>
                  <a:pt x="13" y="30"/>
                </a:lnTo>
                <a:lnTo>
                  <a:pt x="10" y="32"/>
                </a:lnTo>
                <a:lnTo>
                  <a:pt x="10" y="32"/>
                </a:lnTo>
                <a:lnTo>
                  <a:pt x="8" y="33"/>
                </a:lnTo>
                <a:lnTo>
                  <a:pt x="8" y="33"/>
                </a:lnTo>
                <a:lnTo>
                  <a:pt x="4" y="32"/>
                </a:lnTo>
                <a:lnTo>
                  <a:pt x="4" y="32"/>
                </a:lnTo>
                <a:lnTo>
                  <a:pt x="2" y="30"/>
                </a:lnTo>
                <a:lnTo>
                  <a:pt x="2" y="30"/>
                </a:lnTo>
                <a:lnTo>
                  <a:pt x="2" y="29"/>
                </a:lnTo>
                <a:lnTo>
                  <a:pt x="2" y="29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2" y="16"/>
                </a:lnTo>
                <a:lnTo>
                  <a:pt x="2" y="16"/>
                </a:lnTo>
                <a:lnTo>
                  <a:pt x="3" y="15"/>
                </a:lnTo>
                <a:lnTo>
                  <a:pt x="3" y="15"/>
                </a:lnTo>
                <a:lnTo>
                  <a:pt x="2" y="14"/>
                </a:lnTo>
                <a:lnTo>
                  <a:pt x="2" y="14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9" y="6"/>
                </a:move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8" y="4"/>
                </a:lnTo>
                <a:lnTo>
                  <a:pt x="8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11"/>
                </a:lnTo>
                <a:lnTo>
                  <a:pt x="5" y="11"/>
                </a:lnTo>
                <a:lnTo>
                  <a:pt x="5" y="13"/>
                </a:lnTo>
                <a:lnTo>
                  <a:pt x="5" y="13"/>
                </a:lnTo>
                <a:lnTo>
                  <a:pt x="8" y="14"/>
                </a:lnTo>
                <a:lnTo>
                  <a:pt x="8" y="14"/>
                </a:lnTo>
                <a:lnTo>
                  <a:pt x="9" y="13"/>
                </a:lnTo>
                <a:lnTo>
                  <a:pt x="9" y="13"/>
                </a:lnTo>
                <a:lnTo>
                  <a:pt x="9" y="11"/>
                </a:lnTo>
                <a:lnTo>
                  <a:pt x="9" y="6"/>
                </a:lnTo>
                <a:close/>
                <a:moveTo>
                  <a:pt x="9" y="19"/>
                </a:moveTo>
                <a:lnTo>
                  <a:pt x="9" y="19"/>
                </a:lnTo>
                <a:lnTo>
                  <a:pt x="9" y="18"/>
                </a:lnTo>
                <a:lnTo>
                  <a:pt x="9" y="18"/>
                </a:lnTo>
                <a:lnTo>
                  <a:pt x="8" y="18"/>
                </a:lnTo>
                <a:lnTo>
                  <a:pt x="8" y="18"/>
                </a:lnTo>
                <a:lnTo>
                  <a:pt x="5" y="18"/>
                </a:lnTo>
                <a:lnTo>
                  <a:pt x="5" y="18"/>
                </a:lnTo>
                <a:lnTo>
                  <a:pt x="5" y="19"/>
                </a:lnTo>
                <a:lnTo>
                  <a:pt x="5" y="25"/>
                </a:ln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8" y="28"/>
                </a:lnTo>
                <a:lnTo>
                  <a:pt x="8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40" name="Freeform 1668">
            <a:extLst>
              <a:ext uri="{FF2B5EF4-FFF2-40B4-BE49-F238E27FC236}">
                <a16:creationId xmlns:a16="http://schemas.microsoft.com/office/drawing/2014/main" id="{B5DCC9BA-99BF-41E8-A44D-054455870C8C}"/>
              </a:ext>
            </a:extLst>
          </p:cNvPr>
          <p:cNvSpPr>
            <a:spLocks/>
          </p:cNvSpPr>
          <p:nvPr/>
        </p:nvSpPr>
        <p:spPr bwMode="auto">
          <a:xfrm>
            <a:off x="6505018" y="2771958"/>
            <a:ext cx="14288" cy="52388"/>
          </a:xfrm>
          <a:custGeom>
            <a:avLst/>
            <a:gdLst>
              <a:gd name="T0" fmla="*/ 5 w 9"/>
              <a:gd name="T1" fmla="*/ 33 h 33"/>
              <a:gd name="T2" fmla="*/ 5 w 9"/>
              <a:gd name="T3" fmla="*/ 5 h 33"/>
              <a:gd name="T4" fmla="*/ 0 w 9"/>
              <a:gd name="T5" fmla="*/ 9 h 33"/>
              <a:gd name="T6" fmla="*/ 0 w 9"/>
              <a:gd name="T7" fmla="*/ 4 h 33"/>
              <a:gd name="T8" fmla="*/ 5 w 9"/>
              <a:gd name="T9" fmla="*/ 0 h 33"/>
              <a:gd name="T10" fmla="*/ 9 w 9"/>
              <a:gd name="T11" fmla="*/ 0 h 33"/>
              <a:gd name="T12" fmla="*/ 9 w 9"/>
              <a:gd name="T13" fmla="*/ 33 h 33"/>
              <a:gd name="T14" fmla="*/ 5 w 9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3">
                <a:moveTo>
                  <a:pt x="5" y="33"/>
                </a:moveTo>
                <a:lnTo>
                  <a:pt x="5" y="5"/>
                </a:lnTo>
                <a:lnTo>
                  <a:pt x="0" y="9"/>
                </a:lnTo>
                <a:lnTo>
                  <a:pt x="0" y="4"/>
                </a:lnTo>
                <a:lnTo>
                  <a:pt x="5" y="0"/>
                </a:lnTo>
                <a:lnTo>
                  <a:pt x="9" y="0"/>
                </a:lnTo>
                <a:lnTo>
                  <a:pt x="9" y="33"/>
                </a:lnTo>
                <a:lnTo>
                  <a:pt x="5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41" name="Freeform 1669">
            <a:extLst>
              <a:ext uri="{FF2B5EF4-FFF2-40B4-BE49-F238E27FC236}">
                <a16:creationId xmlns:a16="http://schemas.microsoft.com/office/drawing/2014/main" id="{8BF91E8E-20B9-4993-AB9A-6A66BA8D8AC7}"/>
              </a:ext>
            </a:extLst>
          </p:cNvPr>
          <p:cNvSpPr>
            <a:spLocks/>
          </p:cNvSpPr>
          <p:nvPr/>
        </p:nvSpPr>
        <p:spPr bwMode="auto">
          <a:xfrm>
            <a:off x="6530418" y="2771958"/>
            <a:ext cx="22225" cy="52388"/>
          </a:xfrm>
          <a:custGeom>
            <a:avLst/>
            <a:gdLst>
              <a:gd name="T0" fmla="*/ 14 w 14"/>
              <a:gd name="T1" fmla="*/ 0 h 33"/>
              <a:gd name="T2" fmla="*/ 14 w 14"/>
              <a:gd name="T3" fmla="*/ 4 h 33"/>
              <a:gd name="T4" fmla="*/ 4 w 14"/>
              <a:gd name="T5" fmla="*/ 4 h 33"/>
              <a:gd name="T6" fmla="*/ 4 w 14"/>
              <a:gd name="T7" fmla="*/ 13 h 33"/>
              <a:gd name="T8" fmla="*/ 4 w 14"/>
              <a:gd name="T9" fmla="*/ 13 h 33"/>
              <a:gd name="T10" fmla="*/ 7 w 14"/>
              <a:gd name="T11" fmla="*/ 13 h 33"/>
              <a:gd name="T12" fmla="*/ 7 w 14"/>
              <a:gd name="T13" fmla="*/ 13 h 33"/>
              <a:gd name="T14" fmla="*/ 9 w 14"/>
              <a:gd name="T15" fmla="*/ 11 h 33"/>
              <a:gd name="T16" fmla="*/ 9 w 14"/>
              <a:gd name="T17" fmla="*/ 11 h 33"/>
              <a:gd name="T18" fmla="*/ 10 w 14"/>
              <a:gd name="T19" fmla="*/ 11 h 33"/>
              <a:gd name="T20" fmla="*/ 13 w 14"/>
              <a:gd name="T21" fmla="*/ 13 h 33"/>
              <a:gd name="T22" fmla="*/ 13 w 14"/>
              <a:gd name="T23" fmla="*/ 13 h 33"/>
              <a:gd name="T24" fmla="*/ 13 w 14"/>
              <a:gd name="T25" fmla="*/ 15 h 33"/>
              <a:gd name="T26" fmla="*/ 14 w 14"/>
              <a:gd name="T27" fmla="*/ 18 h 33"/>
              <a:gd name="T28" fmla="*/ 14 w 14"/>
              <a:gd name="T29" fmla="*/ 25 h 33"/>
              <a:gd name="T30" fmla="*/ 14 w 14"/>
              <a:gd name="T31" fmla="*/ 25 h 33"/>
              <a:gd name="T32" fmla="*/ 13 w 14"/>
              <a:gd name="T33" fmla="*/ 29 h 33"/>
              <a:gd name="T34" fmla="*/ 13 w 14"/>
              <a:gd name="T35" fmla="*/ 29 h 33"/>
              <a:gd name="T36" fmla="*/ 12 w 14"/>
              <a:gd name="T37" fmla="*/ 30 h 33"/>
              <a:gd name="T38" fmla="*/ 12 w 14"/>
              <a:gd name="T39" fmla="*/ 30 h 33"/>
              <a:gd name="T40" fmla="*/ 9 w 14"/>
              <a:gd name="T41" fmla="*/ 33 h 33"/>
              <a:gd name="T42" fmla="*/ 9 w 14"/>
              <a:gd name="T43" fmla="*/ 33 h 33"/>
              <a:gd name="T44" fmla="*/ 7 w 14"/>
              <a:gd name="T45" fmla="*/ 33 h 33"/>
              <a:gd name="T46" fmla="*/ 7 w 14"/>
              <a:gd name="T47" fmla="*/ 33 h 33"/>
              <a:gd name="T48" fmla="*/ 4 w 14"/>
              <a:gd name="T49" fmla="*/ 33 h 33"/>
              <a:gd name="T50" fmla="*/ 4 w 14"/>
              <a:gd name="T51" fmla="*/ 33 h 33"/>
              <a:gd name="T52" fmla="*/ 1 w 14"/>
              <a:gd name="T53" fmla="*/ 30 h 33"/>
              <a:gd name="T54" fmla="*/ 1 w 14"/>
              <a:gd name="T55" fmla="*/ 30 h 33"/>
              <a:gd name="T56" fmla="*/ 0 w 14"/>
              <a:gd name="T57" fmla="*/ 29 h 33"/>
              <a:gd name="T58" fmla="*/ 0 w 14"/>
              <a:gd name="T59" fmla="*/ 29 h 33"/>
              <a:gd name="T60" fmla="*/ 0 w 14"/>
              <a:gd name="T61" fmla="*/ 25 h 33"/>
              <a:gd name="T62" fmla="*/ 0 w 14"/>
              <a:gd name="T63" fmla="*/ 24 h 33"/>
              <a:gd name="T64" fmla="*/ 4 w 14"/>
              <a:gd name="T65" fmla="*/ 24 h 33"/>
              <a:gd name="T66" fmla="*/ 4 w 14"/>
              <a:gd name="T67" fmla="*/ 25 h 33"/>
              <a:gd name="T68" fmla="*/ 4 w 14"/>
              <a:gd name="T69" fmla="*/ 25 h 33"/>
              <a:gd name="T70" fmla="*/ 5 w 14"/>
              <a:gd name="T71" fmla="*/ 28 h 33"/>
              <a:gd name="T72" fmla="*/ 5 w 14"/>
              <a:gd name="T73" fmla="*/ 28 h 33"/>
              <a:gd name="T74" fmla="*/ 7 w 14"/>
              <a:gd name="T75" fmla="*/ 28 h 33"/>
              <a:gd name="T76" fmla="*/ 7 w 14"/>
              <a:gd name="T77" fmla="*/ 28 h 33"/>
              <a:gd name="T78" fmla="*/ 9 w 14"/>
              <a:gd name="T79" fmla="*/ 28 h 33"/>
              <a:gd name="T80" fmla="*/ 9 w 14"/>
              <a:gd name="T81" fmla="*/ 28 h 33"/>
              <a:gd name="T82" fmla="*/ 9 w 14"/>
              <a:gd name="T83" fmla="*/ 25 h 33"/>
              <a:gd name="T84" fmla="*/ 9 w 14"/>
              <a:gd name="T85" fmla="*/ 18 h 33"/>
              <a:gd name="T86" fmla="*/ 9 w 14"/>
              <a:gd name="T87" fmla="*/ 18 h 33"/>
              <a:gd name="T88" fmla="*/ 9 w 14"/>
              <a:gd name="T89" fmla="*/ 16 h 33"/>
              <a:gd name="T90" fmla="*/ 9 w 14"/>
              <a:gd name="T91" fmla="*/ 16 h 33"/>
              <a:gd name="T92" fmla="*/ 7 w 14"/>
              <a:gd name="T93" fmla="*/ 15 h 33"/>
              <a:gd name="T94" fmla="*/ 7 w 14"/>
              <a:gd name="T95" fmla="*/ 15 h 33"/>
              <a:gd name="T96" fmla="*/ 7 w 14"/>
              <a:gd name="T97" fmla="*/ 16 h 33"/>
              <a:gd name="T98" fmla="*/ 7 w 14"/>
              <a:gd name="T99" fmla="*/ 16 h 33"/>
              <a:gd name="T100" fmla="*/ 5 w 14"/>
              <a:gd name="T101" fmla="*/ 16 h 33"/>
              <a:gd name="T102" fmla="*/ 5 w 14"/>
              <a:gd name="T103" fmla="*/ 16 h 33"/>
              <a:gd name="T104" fmla="*/ 5 w 14"/>
              <a:gd name="T105" fmla="*/ 16 h 33"/>
              <a:gd name="T106" fmla="*/ 5 w 14"/>
              <a:gd name="T107" fmla="*/ 16 h 33"/>
              <a:gd name="T108" fmla="*/ 4 w 14"/>
              <a:gd name="T109" fmla="*/ 18 h 33"/>
              <a:gd name="T110" fmla="*/ 0 w 14"/>
              <a:gd name="T111" fmla="*/ 18 h 33"/>
              <a:gd name="T112" fmla="*/ 0 w 14"/>
              <a:gd name="T113" fmla="*/ 0 h 33"/>
              <a:gd name="T114" fmla="*/ 14 w 14"/>
              <a:gd name="T1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3">
                <a:moveTo>
                  <a:pt x="14" y="0"/>
                </a:moveTo>
                <a:lnTo>
                  <a:pt x="14" y="4"/>
                </a:lnTo>
                <a:lnTo>
                  <a:pt x="4" y="4"/>
                </a:lnTo>
                <a:lnTo>
                  <a:pt x="4" y="13"/>
                </a:lnTo>
                <a:lnTo>
                  <a:pt x="4" y="13"/>
                </a:lnTo>
                <a:lnTo>
                  <a:pt x="7" y="13"/>
                </a:lnTo>
                <a:lnTo>
                  <a:pt x="7" y="13"/>
                </a:lnTo>
                <a:lnTo>
                  <a:pt x="9" y="11"/>
                </a:lnTo>
                <a:lnTo>
                  <a:pt x="9" y="11"/>
                </a:lnTo>
                <a:lnTo>
                  <a:pt x="10" y="11"/>
                </a:lnTo>
                <a:lnTo>
                  <a:pt x="13" y="13"/>
                </a:lnTo>
                <a:lnTo>
                  <a:pt x="13" y="13"/>
                </a:lnTo>
                <a:lnTo>
                  <a:pt x="13" y="15"/>
                </a:lnTo>
                <a:lnTo>
                  <a:pt x="14" y="18"/>
                </a:lnTo>
                <a:lnTo>
                  <a:pt x="14" y="25"/>
                </a:lnTo>
                <a:lnTo>
                  <a:pt x="14" y="25"/>
                </a:lnTo>
                <a:lnTo>
                  <a:pt x="13" y="29"/>
                </a:lnTo>
                <a:lnTo>
                  <a:pt x="13" y="29"/>
                </a:lnTo>
                <a:lnTo>
                  <a:pt x="12" y="30"/>
                </a:lnTo>
                <a:lnTo>
                  <a:pt x="12" y="30"/>
                </a:lnTo>
                <a:lnTo>
                  <a:pt x="9" y="33"/>
                </a:lnTo>
                <a:lnTo>
                  <a:pt x="9" y="33"/>
                </a:lnTo>
                <a:lnTo>
                  <a:pt x="7" y="33"/>
                </a:lnTo>
                <a:lnTo>
                  <a:pt x="7" y="33"/>
                </a:lnTo>
                <a:lnTo>
                  <a:pt x="4" y="33"/>
                </a:lnTo>
                <a:lnTo>
                  <a:pt x="4" y="33"/>
                </a:lnTo>
                <a:lnTo>
                  <a:pt x="1" y="30"/>
                </a:lnTo>
                <a:lnTo>
                  <a:pt x="1" y="30"/>
                </a:lnTo>
                <a:lnTo>
                  <a:pt x="0" y="29"/>
                </a:lnTo>
                <a:lnTo>
                  <a:pt x="0" y="29"/>
                </a:lnTo>
                <a:lnTo>
                  <a:pt x="0" y="25"/>
                </a:lnTo>
                <a:lnTo>
                  <a:pt x="0" y="24"/>
                </a:lnTo>
                <a:lnTo>
                  <a:pt x="4" y="24"/>
                </a:lnTo>
                <a:lnTo>
                  <a:pt x="4" y="25"/>
                </a:lnTo>
                <a:lnTo>
                  <a:pt x="4" y="25"/>
                </a:lnTo>
                <a:lnTo>
                  <a:pt x="5" y="28"/>
                </a:lnTo>
                <a:lnTo>
                  <a:pt x="5" y="28"/>
                </a:lnTo>
                <a:lnTo>
                  <a:pt x="7" y="28"/>
                </a:lnTo>
                <a:lnTo>
                  <a:pt x="7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18"/>
                </a:lnTo>
                <a:lnTo>
                  <a:pt x="9" y="18"/>
                </a:lnTo>
                <a:lnTo>
                  <a:pt x="9" y="16"/>
                </a:lnTo>
                <a:lnTo>
                  <a:pt x="9" y="16"/>
                </a:lnTo>
                <a:lnTo>
                  <a:pt x="7" y="15"/>
                </a:lnTo>
                <a:lnTo>
                  <a:pt x="7" y="15"/>
                </a:lnTo>
                <a:lnTo>
                  <a:pt x="7" y="16"/>
                </a:lnTo>
                <a:lnTo>
                  <a:pt x="7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4" y="18"/>
                </a:lnTo>
                <a:lnTo>
                  <a:pt x="0" y="18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42" name="Freeform 1670">
            <a:extLst>
              <a:ext uri="{FF2B5EF4-FFF2-40B4-BE49-F238E27FC236}">
                <a16:creationId xmlns:a16="http://schemas.microsoft.com/office/drawing/2014/main" id="{A483CC7E-69F2-44AC-997B-3291CD2BC868}"/>
              </a:ext>
            </a:extLst>
          </p:cNvPr>
          <p:cNvSpPr>
            <a:spLocks noEditPoints="1"/>
          </p:cNvSpPr>
          <p:nvPr/>
        </p:nvSpPr>
        <p:spPr bwMode="auto">
          <a:xfrm>
            <a:off x="6397068" y="3284721"/>
            <a:ext cx="22225" cy="50800"/>
          </a:xfrm>
          <a:custGeom>
            <a:avLst/>
            <a:gdLst>
              <a:gd name="T0" fmla="*/ 6 w 14"/>
              <a:gd name="T1" fmla="*/ 12 h 32"/>
              <a:gd name="T2" fmla="*/ 6 w 14"/>
              <a:gd name="T3" fmla="*/ 14 h 32"/>
              <a:gd name="T4" fmla="*/ 8 w 14"/>
              <a:gd name="T5" fmla="*/ 12 h 32"/>
              <a:gd name="T6" fmla="*/ 9 w 14"/>
              <a:gd name="T7" fmla="*/ 12 h 32"/>
              <a:gd name="T8" fmla="*/ 11 w 14"/>
              <a:gd name="T9" fmla="*/ 14 h 32"/>
              <a:gd name="T10" fmla="*/ 13 w 14"/>
              <a:gd name="T11" fmla="*/ 15 h 32"/>
              <a:gd name="T12" fmla="*/ 13 w 14"/>
              <a:gd name="T13" fmla="*/ 16 h 32"/>
              <a:gd name="T14" fmla="*/ 14 w 14"/>
              <a:gd name="T15" fmla="*/ 17 h 32"/>
              <a:gd name="T16" fmla="*/ 14 w 14"/>
              <a:gd name="T17" fmla="*/ 19 h 32"/>
              <a:gd name="T18" fmla="*/ 14 w 14"/>
              <a:gd name="T19" fmla="*/ 22 h 32"/>
              <a:gd name="T20" fmla="*/ 14 w 14"/>
              <a:gd name="T21" fmla="*/ 25 h 32"/>
              <a:gd name="T22" fmla="*/ 14 w 14"/>
              <a:gd name="T23" fmla="*/ 26 h 32"/>
              <a:gd name="T24" fmla="*/ 13 w 14"/>
              <a:gd name="T25" fmla="*/ 27 h 32"/>
              <a:gd name="T26" fmla="*/ 13 w 14"/>
              <a:gd name="T27" fmla="*/ 29 h 32"/>
              <a:gd name="T28" fmla="*/ 10 w 14"/>
              <a:gd name="T29" fmla="*/ 31 h 32"/>
              <a:gd name="T30" fmla="*/ 6 w 14"/>
              <a:gd name="T31" fmla="*/ 32 h 32"/>
              <a:gd name="T32" fmla="*/ 4 w 14"/>
              <a:gd name="T33" fmla="*/ 31 h 32"/>
              <a:gd name="T34" fmla="*/ 1 w 14"/>
              <a:gd name="T35" fmla="*/ 29 h 32"/>
              <a:gd name="T36" fmla="*/ 0 w 14"/>
              <a:gd name="T37" fmla="*/ 27 h 32"/>
              <a:gd name="T38" fmla="*/ 0 w 14"/>
              <a:gd name="T39" fmla="*/ 26 h 32"/>
              <a:gd name="T40" fmla="*/ 0 w 14"/>
              <a:gd name="T41" fmla="*/ 25 h 32"/>
              <a:gd name="T42" fmla="*/ 0 w 14"/>
              <a:gd name="T43" fmla="*/ 22 h 32"/>
              <a:gd name="T44" fmla="*/ 0 w 14"/>
              <a:gd name="T45" fmla="*/ 20 h 32"/>
              <a:gd name="T46" fmla="*/ 0 w 14"/>
              <a:gd name="T47" fmla="*/ 19 h 32"/>
              <a:gd name="T48" fmla="*/ 0 w 14"/>
              <a:gd name="T49" fmla="*/ 17 h 32"/>
              <a:gd name="T50" fmla="*/ 6 w 14"/>
              <a:gd name="T51" fmla="*/ 0 h 32"/>
              <a:gd name="T52" fmla="*/ 9 w 14"/>
              <a:gd name="T53" fmla="*/ 19 h 32"/>
              <a:gd name="T54" fmla="*/ 9 w 14"/>
              <a:gd name="T55" fmla="*/ 17 h 32"/>
              <a:gd name="T56" fmla="*/ 6 w 14"/>
              <a:gd name="T57" fmla="*/ 16 h 32"/>
              <a:gd name="T58" fmla="*/ 5 w 14"/>
              <a:gd name="T59" fmla="*/ 17 h 32"/>
              <a:gd name="T60" fmla="*/ 5 w 14"/>
              <a:gd name="T61" fmla="*/ 19 h 32"/>
              <a:gd name="T62" fmla="*/ 5 w 14"/>
              <a:gd name="T63" fmla="*/ 25 h 32"/>
              <a:gd name="T64" fmla="*/ 5 w 14"/>
              <a:gd name="T65" fmla="*/ 26 h 32"/>
              <a:gd name="T66" fmla="*/ 6 w 14"/>
              <a:gd name="T67" fmla="*/ 27 h 32"/>
              <a:gd name="T68" fmla="*/ 9 w 14"/>
              <a:gd name="T69" fmla="*/ 26 h 32"/>
              <a:gd name="T70" fmla="*/ 9 w 14"/>
              <a:gd name="T71" fmla="*/ 19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1" y="0"/>
                </a:moveTo>
                <a:lnTo>
                  <a:pt x="6" y="12"/>
                </a:lnTo>
                <a:lnTo>
                  <a:pt x="6" y="14"/>
                </a:lnTo>
                <a:lnTo>
                  <a:pt x="6" y="14"/>
                </a:lnTo>
                <a:lnTo>
                  <a:pt x="8" y="12"/>
                </a:lnTo>
                <a:lnTo>
                  <a:pt x="8" y="12"/>
                </a:lnTo>
                <a:lnTo>
                  <a:pt x="9" y="12"/>
                </a:lnTo>
                <a:lnTo>
                  <a:pt x="9" y="12"/>
                </a:lnTo>
                <a:lnTo>
                  <a:pt x="11" y="14"/>
                </a:lnTo>
                <a:lnTo>
                  <a:pt x="11" y="14"/>
                </a:lnTo>
                <a:lnTo>
                  <a:pt x="13" y="15"/>
                </a:lnTo>
                <a:lnTo>
                  <a:pt x="13" y="15"/>
                </a:lnTo>
                <a:lnTo>
                  <a:pt x="13" y="16"/>
                </a:lnTo>
                <a:lnTo>
                  <a:pt x="13" y="16"/>
                </a:lnTo>
                <a:lnTo>
                  <a:pt x="14" y="17"/>
                </a:lnTo>
                <a:lnTo>
                  <a:pt x="14" y="17"/>
                </a:lnTo>
                <a:lnTo>
                  <a:pt x="14" y="19"/>
                </a:lnTo>
                <a:lnTo>
                  <a:pt x="14" y="19"/>
                </a:lnTo>
                <a:lnTo>
                  <a:pt x="14" y="22"/>
                </a:lnTo>
                <a:lnTo>
                  <a:pt x="14" y="22"/>
                </a:lnTo>
                <a:lnTo>
                  <a:pt x="14" y="25"/>
                </a:lnTo>
                <a:lnTo>
                  <a:pt x="14" y="25"/>
                </a:lnTo>
                <a:lnTo>
                  <a:pt x="14" y="26"/>
                </a:lnTo>
                <a:lnTo>
                  <a:pt x="14" y="26"/>
                </a:lnTo>
                <a:lnTo>
                  <a:pt x="13" y="27"/>
                </a:lnTo>
                <a:lnTo>
                  <a:pt x="13" y="27"/>
                </a:lnTo>
                <a:lnTo>
                  <a:pt x="13" y="29"/>
                </a:lnTo>
                <a:lnTo>
                  <a:pt x="13" y="29"/>
                </a:lnTo>
                <a:lnTo>
                  <a:pt x="10" y="31"/>
                </a:lnTo>
                <a:lnTo>
                  <a:pt x="10" y="31"/>
                </a:lnTo>
                <a:lnTo>
                  <a:pt x="6" y="32"/>
                </a:lnTo>
                <a:lnTo>
                  <a:pt x="6" y="32"/>
                </a:lnTo>
                <a:lnTo>
                  <a:pt x="4" y="31"/>
                </a:lnTo>
                <a:lnTo>
                  <a:pt x="4" y="31"/>
                </a:lnTo>
                <a:lnTo>
                  <a:pt x="1" y="29"/>
                </a:lnTo>
                <a:lnTo>
                  <a:pt x="1" y="29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9"/>
                </a:lnTo>
                <a:lnTo>
                  <a:pt x="0" y="19"/>
                </a:lnTo>
                <a:lnTo>
                  <a:pt x="0" y="17"/>
                </a:lnTo>
                <a:lnTo>
                  <a:pt x="0" y="17"/>
                </a:lnTo>
                <a:lnTo>
                  <a:pt x="1" y="16"/>
                </a:lnTo>
                <a:lnTo>
                  <a:pt x="6" y="0"/>
                </a:lnTo>
                <a:lnTo>
                  <a:pt x="11" y="0"/>
                </a:lnTo>
                <a:close/>
                <a:moveTo>
                  <a:pt x="9" y="19"/>
                </a:moveTo>
                <a:lnTo>
                  <a:pt x="9" y="19"/>
                </a:lnTo>
                <a:lnTo>
                  <a:pt x="9" y="17"/>
                </a:lnTo>
                <a:lnTo>
                  <a:pt x="9" y="17"/>
                </a:lnTo>
                <a:lnTo>
                  <a:pt x="6" y="16"/>
                </a:lnTo>
                <a:lnTo>
                  <a:pt x="6" y="16"/>
                </a:lnTo>
                <a:lnTo>
                  <a:pt x="5" y="17"/>
                </a:lnTo>
                <a:lnTo>
                  <a:pt x="5" y="17"/>
                </a:lnTo>
                <a:lnTo>
                  <a:pt x="5" y="19"/>
                </a:lnTo>
                <a:lnTo>
                  <a:pt x="5" y="25"/>
                </a:lnTo>
                <a:lnTo>
                  <a:pt x="5" y="25"/>
                </a:lnTo>
                <a:lnTo>
                  <a:pt x="5" y="26"/>
                </a:lnTo>
                <a:lnTo>
                  <a:pt x="5" y="26"/>
                </a:lnTo>
                <a:lnTo>
                  <a:pt x="6" y="27"/>
                </a:lnTo>
                <a:lnTo>
                  <a:pt x="6" y="27"/>
                </a:lnTo>
                <a:lnTo>
                  <a:pt x="9" y="26"/>
                </a:lnTo>
                <a:lnTo>
                  <a:pt x="9" y="26"/>
                </a:lnTo>
                <a:lnTo>
                  <a:pt x="9" y="25"/>
                </a:lnTo>
                <a:lnTo>
                  <a:pt x="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43" name="Freeform 1671">
            <a:extLst>
              <a:ext uri="{FF2B5EF4-FFF2-40B4-BE49-F238E27FC236}">
                <a16:creationId xmlns:a16="http://schemas.microsoft.com/office/drawing/2014/main" id="{E0AAA566-716F-4B10-B942-24A3D9B9C42A}"/>
              </a:ext>
            </a:extLst>
          </p:cNvPr>
          <p:cNvSpPr>
            <a:spLocks noEditPoints="1"/>
          </p:cNvSpPr>
          <p:nvPr/>
        </p:nvSpPr>
        <p:spPr bwMode="auto">
          <a:xfrm>
            <a:off x="6422468" y="3283133"/>
            <a:ext cx="22225" cy="50800"/>
          </a:xfrm>
          <a:custGeom>
            <a:avLst/>
            <a:gdLst>
              <a:gd name="T0" fmla="*/ 8 w 14"/>
              <a:gd name="T1" fmla="*/ 20 h 32"/>
              <a:gd name="T2" fmla="*/ 8 w 14"/>
              <a:gd name="T3" fmla="*/ 18 h 32"/>
              <a:gd name="T4" fmla="*/ 7 w 14"/>
              <a:gd name="T5" fmla="*/ 20 h 32"/>
              <a:gd name="T6" fmla="*/ 5 w 14"/>
              <a:gd name="T7" fmla="*/ 20 h 32"/>
              <a:gd name="T8" fmla="*/ 3 w 14"/>
              <a:gd name="T9" fmla="*/ 18 h 32"/>
              <a:gd name="T10" fmla="*/ 2 w 14"/>
              <a:gd name="T11" fmla="*/ 17 h 32"/>
              <a:gd name="T12" fmla="*/ 2 w 14"/>
              <a:gd name="T13" fmla="*/ 16 h 32"/>
              <a:gd name="T14" fmla="*/ 0 w 14"/>
              <a:gd name="T15" fmla="*/ 15 h 32"/>
              <a:gd name="T16" fmla="*/ 0 w 14"/>
              <a:gd name="T17" fmla="*/ 13 h 32"/>
              <a:gd name="T18" fmla="*/ 0 w 14"/>
              <a:gd name="T19" fmla="*/ 10 h 32"/>
              <a:gd name="T20" fmla="*/ 0 w 14"/>
              <a:gd name="T21" fmla="*/ 7 h 32"/>
              <a:gd name="T22" fmla="*/ 0 w 14"/>
              <a:gd name="T23" fmla="*/ 6 h 32"/>
              <a:gd name="T24" fmla="*/ 2 w 14"/>
              <a:gd name="T25" fmla="*/ 5 h 32"/>
              <a:gd name="T26" fmla="*/ 2 w 14"/>
              <a:gd name="T27" fmla="*/ 3 h 32"/>
              <a:gd name="T28" fmla="*/ 4 w 14"/>
              <a:gd name="T29" fmla="*/ 1 h 32"/>
              <a:gd name="T30" fmla="*/ 8 w 14"/>
              <a:gd name="T31" fmla="*/ 0 h 32"/>
              <a:gd name="T32" fmla="*/ 11 w 14"/>
              <a:gd name="T33" fmla="*/ 1 h 32"/>
              <a:gd name="T34" fmla="*/ 13 w 14"/>
              <a:gd name="T35" fmla="*/ 3 h 32"/>
              <a:gd name="T36" fmla="*/ 14 w 14"/>
              <a:gd name="T37" fmla="*/ 5 h 32"/>
              <a:gd name="T38" fmla="*/ 14 w 14"/>
              <a:gd name="T39" fmla="*/ 6 h 32"/>
              <a:gd name="T40" fmla="*/ 14 w 14"/>
              <a:gd name="T41" fmla="*/ 7 h 32"/>
              <a:gd name="T42" fmla="*/ 14 w 14"/>
              <a:gd name="T43" fmla="*/ 10 h 32"/>
              <a:gd name="T44" fmla="*/ 14 w 14"/>
              <a:gd name="T45" fmla="*/ 12 h 32"/>
              <a:gd name="T46" fmla="*/ 14 w 14"/>
              <a:gd name="T47" fmla="*/ 13 h 32"/>
              <a:gd name="T48" fmla="*/ 14 w 14"/>
              <a:gd name="T49" fmla="*/ 15 h 32"/>
              <a:gd name="T50" fmla="*/ 8 w 14"/>
              <a:gd name="T51" fmla="*/ 32 h 32"/>
              <a:gd name="T52" fmla="*/ 5 w 14"/>
              <a:gd name="T53" fmla="*/ 13 h 32"/>
              <a:gd name="T54" fmla="*/ 5 w 14"/>
              <a:gd name="T55" fmla="*/ 15 h 32"/>
              <a:gd name="T56" fmla="*/ 8 w 14"/>
              <a:gd name="T57" fmla="*/ 16 h 32"/>
              <a:gd name="T58" fmla="*/ 9 w 14"/>
              <a:gd name="T59" fmla="*/ 15 h 32"/>
              <a:gd name="T60" fmla="*/ 11 w 14"/>
              <a:gd name="T61" fmla="*/ 13 h 32"/>
              <a:gd name="T62" fmla="*/ 11 w 14"/>
              <a:gd name="T63" fmla="*/ 7 h 32"/>
              <a:gd name="T64" fmla="*/ 9 w 14"/>
              <a:gd name="T65" fmla="*/ 6 h 32"/>
              <a:gd name="T66" fmla="*/ 8 w 14"/>
              <a:gd name="T67" fmla="*/ 5 h 32"/>
              <a:gd name="T68" fmla="*/ 5 w 14"/>
              <a:gd name="T69" fmla="*/ 6 h 32"/>
              <a:gd name="T70" fmla="*/ 5 w 14"/>
              <a:gd name="T71" fmla="*/ 1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3" y="32"/>
                </a:moveTo>
                <a:lnTo>
                  <a:pt x="8" y="20"/>
                </a:lnTo>
                <a:lnTo>
                  <a:pt x="8" y="18"/>
                </a:lnTo>
                <a:lnTo>
                  <a:pt x="8" y="18"/>
                </a:lnTo>
                <a:lnTo>
                  <a:pt x="7" y="20"/>
                </a:lnTo>
                <a:lnTo>
                  <a:pt x="7" y="20"/>
                </a:lnTo>
                <a:lnTo>
                  <a:pt x="5" y="20"/>
                </a:lnTo>
                <a:lnTo>
                  <a:pt x="5" y="20"/>
                </a:lnTo>
                <a:lnTo>
                  <a:pt x="3" y="18"/>
                </a:lnTo>
                <a:lnTo>
                  <a:pt x="3" y="18"/>
                </a:lnTo>
                <a:lnTo>
                  <a:pt x="2" y="17"/>
                </a:lnTo>
                <a:lnTo>
                  <a:pt x="2" y="17"/>
                </a:lnTo>
                <a:lnTo>
                  <a:pt x="2" y="16"/>
                </a:lnTo>
                <a:lnTo>
                  <a:pt x="2" y="16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2" y="5"/>
                </a:lnTo>
                <a:lnTo>
                  <a:pt x="2" y="5"/>
                </a:ln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4" y="15"/>
                </a:lnTo>
                <a:lnTo>
                  <a:pt x="14" y="15"/>
                </a:lnTo>
                <a:lnTo>
                  <a:pt x="14" y="16"/>
                </a:lnTo>
                <a:lnTo>
                  <a:pt x="8" y="32"/>
                </a:lnTo>
                <a:lnTo>
                  <a:pt x="3" y="32"/>
                </a:lnTo>
                <a:close/>
                <a:moveTo>
                  <a:pt x="5" y="13"/>
                </a:moveTo>
                <a:lnTo>
                  <a:pt x="5" y="13"/>
                </a:lnTo>
                <a:lnTo>
                  <a:pt x="5" y="15"/>
                </a:lnTo>
                <a:lnTo>
                  <a:pt x="5" y="15"/>
                </a:lnTo>
                <a:lnTo>
                  <a:pt x="8" y="16"/>
                </a:lnTo>
                <a:lnTo>
                  <a:pt x="8" y="16"/>
                </a:lnTo>
                <a:lnTo>
                  <a:pt x="9" y="15"/>
                </a:lnTo>
                <a:lnTo>
                  <a:pt x="9" y="15"/>
                </a:lnTo>
                <a:lnTo>
                  <a:pt x="11" y="13"/>
                </a:lnTo>
                <a:lnTo>
                  <a:pt x="11" y="7"/>
                </a:lnTo>
                <a:lnTo>
                  <a:pt x="11" y="7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44" name="Freeform 1672">
            <a:extLst>
              <a:ext uri="{FF2B5EF4-FFF2-40B4-BE49-F238E27FC236}">
                <a16:creationId xmlns:a16="http://schemas.microsoft.com/office/drawing/2014/main" id="{94F9BDD0-D20D-4972-BF07-A3810D98749B}"/>
              </a:ext>
            </a:extLst>
          </p:cNvPr>
          <p:cNvSpPr>
            <a:spLocks/>
          </p:cNvSpPr>
          <p:nvPr/>
        </p:nvSpPr>
        <p:spPr bwMode="auto">
          <a:xfrm>
            <a:off x="6451043" y="3327583"/>
            <a:ext cx="7938" cy="12700"/>
          </a:xfrm>
          <a:custGeom>
            <a:avLst/>
            <a:gdLst>
              <a:gd name="T0" fmla="*/ 0 w 5"/>
              <a:gd name="T1" fmla="*/ 8 h 8"/>
              <a:gd name="T2" fmla="*/ 0 w 5"/>
              <a:gd name="T3" fmla="*/ 0 h 8"/>
              <a:gd name="T4" fmla="*/ 5 w 5"/>
              <a:gd name="T5" fmla="*/ 0 h 8"/>
              <a:gd name="T6" fmla="*/ 5 w 5"/>
              <a:gd name="T7" fmla="*/ 4 h 8"/>
              <a:gd name="T8" fmla="*/ 0 w 5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8">
                <a:moveTo>
                  <a:pt x="0" y="8"/>
                </a:moveTo>
                <a:lnTo>
                  <a:pt x="0" y="0"/>
                </a:lnTo>
                <a:lnTo>
                  <a:pt x="5" y="0"/>
                </a:lnTo>
                <a:lnTo>
                  <a:pt x="5" y="4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45" name="Freeform 1673">
            <a:extLst>
              <a:ext uri="{FF2B5EF4-FFF2-40B4-BE49-F238E27FC236}">
                <a16:creationId xmlns:a16="http://schemas.microsoft.com/office/drawing/2014/main" id="{BAF2490E-35CC-4CC8-8642-ABF4ABC60098}"/>
              </a:ext>
            </a:extLst>
          </p:cNvPr>
          <p:cNvSpPr>
            <a:spLocks/>
          </p:cNvSpPr>
          <p:nvPr/>
        </p:nvSpPr>
        <p:spPr bwMode="auto">
          <a:xfrm>
            <a:off x="6463743" y="3284721"/>
            <a:ext cx="20638" cy="49213"/>
          </a:xfrm>
          <a:custGeom>
            <a:avLst/>
            <a:gdLst>
              <a:gd name="T0" fmla="*/ 1 w 13"/>
              <a:gd name="T1" fmla="*/ 31 h 31"/>
              <a:gd name="T2" fmla="*/ 10 w 13"/>
              <a:gd name="T3" fmla="*/ 4 h 31"/>
              <a:gd name="T4" fmla="*/ 5 w 13"/>
              <a:gd name="T5" fmla="*/ 4 h 31"/>
              <a:gd name="T6" fmla="*/ 5 w 13"/>
              <a:gd name="T7" fmla="*/ 7 h 31"/>
              <a:gd name="T8" fmla="*/ 0 w 13"/>
              <a:gd name="T9" fmla="*/ 7 h 31"/>
              <a:gd name="T10" fmla="*/ 0 w 13"/>
              <a:gd name="T11" fmla="*/ 0 h 31"/>
              <a:gd name="T12" fmla="*/ 13 w 13"/>
              <a:gd name="T13" fmla="*/ 0 h 31"/>
              <a:gd name="T14" fmla="*/ 13 w 13"/>
              <a:gd name="T15" fmla="*/ 4 h 31"/>
              <a:gd name="T16" fmla="*/ 6 w 13"/>
              <a:gd name="T17" fmla="*/ 31 h 31"/>
              <a:gd name="T18" fmla="*/ 1 w 13"/>
              <a:gd name="T1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31">
                <a:moveTo>
                  <a:pt x="1" y="31"/>
                </a:moveTo>
                <a:lnTo>
                  <a:pt x="10" y="4"/>
                </a:lnTo>
                <a:lnTo>
                  <a:pt x="5" y="4"/>
                </a:lnTo>
                <a:lnTo>
                  <a:pt x="5" y="7"/>
                </a:lnTo>
                <a:lnTo>
                  <a:pt x="0" y="7"/>
                </a:lnTo>
                <a:lnTo>
                  <a:pt x="0" y="0"/>
                </a:lnTo>
                <a:lnTo>
                  <a:pt x="13" y="0"/>
                </a:lnTo>
                <a:lnTo>
                  <a:pt x="13" y="4"/>
                </a:lnTo>
                <a:lnTo>
                  <a:pt x="6" y="31"/>
                </a:lnTo>
                <a:lnTo>
                  <a:pt x="1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46" name="Freeform 1674">
            <a:extLst>
              <a:ext uri="{FF2B5EF4-FFF2-40B4-BE49-F238E27FC236}">
                <a16:creationId xmlns:a16="http://schemas.microsoft.com/office/drawing/2014/main" id="{4768A479-6E67-4E26-B40E-6B4659EEA208}"/>
              </a:ext>
            </a:extLst>
          </p:cNvPr>
          <p:cNvSpPr>
            <a:spLocks/>
          </p:cNvSpPr>
          <p:nvPr/>
        </p:nvSpPr>
        <p:spPr bwMode="auto">
          <a:xfrm>
            <a:off x="6490730" y="3283133"/>
            <a:ext cx="22225" cy="50800"/>
          </a:xfrm>
          <a:custGeom>
            <a:avLst/>
            <a:gdLst>
              <a:gd name="T0" fmla="*/ 0 w 14"/>
              <a:gd name="T1" fmla="*/ 32 h 32"/>
              <a:gd name="T2" fmla="*/ 0 w 14"/>
              <a:gd name="T3" fmla="*/ 28 h 32"/>
              <a:gd name="T4" fmla="*/ 8 w 14"/>
              <a:gd name="T5" fmla="*/ 12 h 32"/>
              <a:gd name="T6" fmla="*/ 8 w 14"/>
              <a:gd name="T7" fmla="*/ 12 h 32"/>
              <a:gd name="T8" fmla="*/ 9 w 14"/>
              <a:gd name="T9" fmla="*/ 11 h 32"/>
              <a:gd name="T10" fmla="*/ 9 w 14"/>
              <a:gd name="T11" fmla="*/ 11 h 32"/>
              <a:gd name="T12" fmla="*/ 9 w 14"/>
              <a:gd name="T13" fmla="*/ 8 h 32"/>
              <a:gd name="T14" fmla="*/ 9 w 14"/>
              <a:gd name="T15" fmla="*/ 8 h 32"/>
              <a:gd name="T16" fmla="*/ 9 w 14"/>
              <a:gd name="T17" fmla="*/ 7 h 32"/>
              <a:gd name="T18" fmla="*/ 9 w 14"/>
              <a:gd name="T19" fmla="*/ 7 h 32"/>
              <a:gd name="T20" fmla="*/ 9 w 14"/>
              <a:gd name="T21" fmla="*/ 6 h 32"/>
              <a:gd name="T22" fmla="*/ 9 w 14"/>
              <a:gd name="T23" fmla="*/ 6 h 32"/>
              <a:gd name="T24" fmla="*/ 8 w 14"/>
              <a:gd name="T25" fmla="*/ 5 h 32"/>
              <a:gd name="T26" fmla="*/ 8 w 14"/>
              <a:gd name="T27" fmla="*/ 5 h 32"/>
              <a:gd name="T28" fmla="*/ 6 w 14"/>
              <a:gd name="T29" fmla="*/ 5 h 32"/>
              <a:gd name="T30" fmla="*/ 6 w 14"/>
              <a:gd name="T31" fmla="*/ 5 h 32"/>
              <a:gd name="T32" fmla="*/ 5 w 14"/>
              <a:gd name="T33" fmla="*/ 6 h 32"/>
              <a:gd name="T34" fmla="*/ 5 w 14"/>
              <a:gd name="T35" fmla="*/ 6 h 32"/>
              <a:gd name="T36" fmla="*/ 4 w 14"/>
              <a:gd name="T37" fmla="*/ 7 h 32"/>
              <a:gd name="T38" fmla="*/ 4 w 14"/>
              <a:gd name="T39" fmla="*/ 10 h 32"/>
              <a:gd name="T40" fmla="*/ 0 w 14"/>
              <a:gd name="T41" fmla="*/ 10 h 32"/>
              <a:gd name="T42" fmla="*/ 0 w 14"/>
              <a:gd name="T43" fmla="*/ 7 h 32"/>
              <a:gd name="T44" fmla="*/ 0 w 14"/>
              <a:gd name="T45" fmla="*/ 7 h 32"/>
              <a:gd name="T46" fmla="*/ 0 w 14"/>
              <a:gd name="T47" fmla="*/ 5 h 32"/>
              <a:gd name="T48" fmla="*/ 0 w 14"/>
              <a:gd name="T49" fmla="*/ 5 h 32"/>
              <a:gd name="T50" fmla="*/ 1 w 14"/>
              <a:gd name="T51" fmla="*/ 2 h 32"/>
              <a:gd name="T52" fmla="*/ 1 w 14"/>
              <a:gd name="T53" fmla="*/ 2 h 32"/>
              <a:gd name="T54" fmla="*/ 4 w 14"/>
              <a:gd name="T55" fmla="*/ 1 h 32"/>
              <a:gd name="T56" fmla="*/ 4 w 14"/>
              <a:gd name="T57" fmla="*/ 1 h 32"/>
              <a:gd name="T58" fmla="*/ 6 w 14"/>
              <a:gd name="T59" fmla="*/ 0 h 32"/>
              <a:gd name="T60" fmla="*/ 6 w 14"/>
              <a:gd name="T61" fmla="*/ 0 h 32"/>
              <a:gd name="T62" fmla="*/ 10 w 14"/>
              <a:gd name="T63" fmla="*/ 1 h 32"/>
              <a:gd name="T64" fmla="*/ 10 w 14"/>
              <a:gd name="T65" fmla="*/ 1 h 32"/>
              <a:gd name="T66" fmla="*/ 11 w 14"/>
              <a:gd name="T67" fmla="*/ 2 h 32"/>
              <a:gd name="T68" fmla="*/ 11 w 14"/>
              <a:gd name="T69" fmla="*/ 2 h 32"/>
              <a:gd name="T70" fmla="*/ 13 w 14"/>
              <a:gd name="T71" fmla="*/ 5 h 32"/>
              <a:gd name="T72" fmla="*/ 13 w 14"/>
              <a:gd name="T73" fmla="*/ 5 h 32"/>
              <a:gd name="T74" fmla="*/ 14 w 14"/>
              <a:gd name="T75" fmla="*/ 8 h 32"/>
              <a:gd name="T76" fmla="*/ 14 w 14"/>
              <a:gd name="T77" fmla="*/ 8 h 32"/>
              <a:gd name="T78" fmla="*/ 14 w 14"/>
              <a:gd name="T79" fmla="*/ 10 h 32"/>
              <a:gd name="T80" fmla="*/ 14 w 14"/>
              <a:gd name="T81" fmla="*/ 10 h 32"/>
              <a:gd name="T82" fmla="*/ 13 w 14"/>
              <a:gd name="T83" fmla="*/ 12 h 32"/>
              <a:gd name="T84" fmla="*/ 13 w 14"/>
              <a:gd name="T85" fmla="*/ 12 h 32"/>
              <a:gd name="T86" fmla="*/ 13 w 14"/>
              <a:gd name="T87" fmla="*/ 13 h 32"/>
              <a:gd name="T88" fmla="*/ 13 w 14"/>
              <a:gd name="T89" fmla="*/ 13 h 32"/>
              <a:gd name="T90" fmla="*/ 11 w 14"/>
              <a:gd name="T91" fmla="*/ 15 h 32"/>
              <a:gd name="T92" fmla="*/ 5 w 14"/>
              <a:gd name="T93" fmla="*/ 28 h 32"/>
              <a:gd name="T94" fmla="*/ 14 w 14"/>
              <a:gd name="T95" fmla="*/ 28 h 32"/>
              <a:gd name="T96" fmla="*/ 14 w 14"/>
              <a:gd name="T97" fmla="*/ 32 h 32"/>
              <a:gd name="T98" fmla="*/ 0 w 14"/>
              <a:gd name="T9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2">
                <a:moveTo>
                  <a:pt x="0" y="32"/>
                </a:moveTo>
                <a:lnTo>
                  <a:pt x="0" y="28"/>
                </a:lnTo>
                <a:lnTo>
                  <a:pt x="8" y="12"/>
                </a:lnTo>
                <a:lnTo>
                  <a:pt x="8" y="12"/>
                </a:lnTo>
                <a:lnTo>
                  <a:pt x="9" y="11"/>
                </a:lnTo>
                <a:lnTo>
                  <a:pt x="9" y="11"/>
                </a:lnTo>
                <a:lnTo>
                  <a:pt x="9" y="8"/>
                </a:lnTo>
                <a:lnTo>
                  <a:pt x="9" y="8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4" y="7"/>
                </a:lnTo>
                <a:lnTo>
                  <a:pt x="4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1" y="2"/>
                </a:lnTo>
                <a:lnTo>
                  <a:pt x="1" y="2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1" y="2"/>
                </a:lnTo>
                <a:lnTo>
                  <a:pt x="11" y="2"/>
                </a:lnTo>
                <a:lnTo>
                  <a:pt x="13" y="5"/>
                </a:lnTo>
                <a:lnTo>
                  <a:pt x="13" y="5"/>
                </a:lnTo>
                <a:lnTo>
                  <a:pt x="14" y="8"/>
                </a:lnTo>
                <a:lnTo>
                  <a:pt x="14" y="8"/>
                </a:lnTo>
                <a:lnTo>
                  <a:pt x="14" y="10"/>
                </a:lnTo>
                <a:lnTo>
                  <a:pt x="14" y="10"/>
                </a:lnTo>
                <a:lnTo>
                  <a:pt x="13" y="12"/>
                </a:lnTo>
                <a:lnTo>
                  <a:pt x="13" y="12"/>
                </a:lnTo>
                <a:lnTo>
                  <a:pt x="13" y="13"/>
                </a:lnTo>
                <a:lnTo>
                  <a:pt x="13" y="13"/>
                </a:lnTo>
                <a:lnTo>
                  <a:pt x="11" y="15"/>
                </a:lnTo>
                <a:lnTo>
                  <a:pt x="5" y="28"/>
                </a:lnTo>
                <a:lnTo>
                  <a:pt x="14" y="28"/>
                </a:lnTo>
                <a:lnTo>
                  <a:pt x="14" y="32"/>
                </a:lnTo>
                <a:lnTo>
                  <a:pt x="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47" name="Freeform 1675">
            <a:extLst>
              <a:ext uri="{FF2B5EF4-FFF2-40B4-BE49-F238E27FC236}">
                <a16:creationId xmlns:a16="http://schemas.microsoft.com/office/drawing/2014/main" id="{2C50F02A-0D1E-439F-9294-48064EA33F30}"/>
              </a:ext>
            </a:extLst>
          </p:cNvPr>
          <p:cNvSpPr>
            <a:spLocks/>
          </p:cNvSpPr>
          <p:nvPr/>
        </p:nvSpPr>
        <p:spPr bwMode="auto">
          <a:xfrm>
            <a:off x="6516130" y="3283133"/>
            <a:ext cx="22225" cy="52388"/>
          </a:xfrm>
          <a:custGeom>
            <a:avLst/>
            <a:gdLst>
              <a:gd name="T0" fmla="*/ 5 w 14"/>
              <a:gd name="T1" fmla="*/ 15 h 33"/>
              <a:gd name="T2" fmla="*/ 9 w 14"/>
              <a:gd name="T3" fmla="*/ 13 h 33"/>
              <a:gd name="T4" fmla="*/ 9 w 14"/>
              <a:gd name="T5" fmla="*/ 7 h 33"/>
              <a:gd name="T6" fmla="*/ 9 w 14"/>
              <a:gd name="T7" fmla="*/ 6 h 33"/>
              <a:gd name="T8" fmla="*/ 8 w 14"/>
              <a:gd name="T9" fmla="*/ 5 h 33"/>
              <a:gd name="T10" fmla="*/ 5 w 14"/>
              <a:gd name="T11" fmla="*/ 6 h 33"/>
              <a:gd name="T12" fmla="*/ 5 w 14"/>
              <a:gd name="T13" fmla="*/ 7 h 33"/>
              <a:gd name="T14" fmla="*/ 0 w 14"/>
              <a:gd name="T15" fmla="*/ 10 h 33"/>
              <a:gd name="T16" fmla="*/ 0 w 14"/>
              <a:gd name="T17" fmla="*/ 7 h 33"/>
              <a:gd name="T18" fmla="*/ 2 w 14"/>
              <a:gd name="T19" fmla="*/ 5 h 33"/>
              <a:gd name="T20" fmla="*/ 3 w 14"/>
              <a:gd name="T21" fmla="*/ 2 h 33"/>
              <a:gd name="T22" fmla="*/ 5 w 14"/>
              <a:gd name="T23" fmla="*/ 1 h 33"/>
              <a:gd name="T24" fmla="*/ 8 w 14"/>
              <a:gd name="T25" fmla="*/ 0 h 33"/>
              <a:gd name="T26" fmla="*/ 10 w 14"/>
              <a:gd name="T27" fmla="*/ 1 h 33"/>
              <a:gd name="T28" fmla="*/ 13 w 14"/>
              <a:gd name="T29" fmla="*/ 2 h 33"/>
              <a:gd name="T30" fmla="*/ 13 w 14"/>
              <a:gd name="T31" fmla="*/ 3 h 33"/>
              <a:gd name="T32" fmla="*/ 14 w 14"/>
              <a:gd name="T33" fmla="*/ 5 h 33"/>
              <a:gd name="T34" fmla="*/ 14 w 14"/>
              <a:gd name="T35" fmla="*/ 10 h 33"/>
              <a:gd name="T36" fmla="*/ 14 w 14"/>
              <a:gd name="T37" fmla="*/ 12 h 33"/>
              <a:gd name="T38" fmla="*/ 14 w 14"/>
              <a:gd name="T39" fmla="*/ 13 h 33"/>
              <a:gd name="T40" fmla="*/ 13 w 14"/>
              <a:gd name="T41" fmla="*/ 15 h 33"/>
              <a:gd name="T42" fmla="*/ 12 w 14"/>
              <a:gd name="T43" fmla="*/ 16 h 33"/>
              <a:gd name="T44" fmla="*/ 13 w 14"/>
              <a:gd name="T45" fmla="*/ 17 h 33"/>
              <a:gd name="T46" fmla="*/ 14 w 14"/>
              <a:gd name="T47" fmla="*/ 18 h 33"/>
              <a:gd name="T48" fmla="*/ 14 w 14"/>
              <a:gd name="T49" fmla="*/ 21 h 33"/>
              <a:gd name="T50" fmla="*/ 14 w 14"/>
              <a:gd name="T51" fmla="*/ 23 h 33"/>
              <a:gd name="T52" fmla="*/ 14 w 14"/>
              <a:gd name="T53" fmla="*/ 26 h 33"/>
              <a:gd name="T54" fmla="*/ 14 w 14"/>
              <a:gd name="T55" fmla="*/ 27 h 33"/>
              <a:gd name="T56" fmla="*/ 14 w 14"/>
              <a:gd name="T57" fmla="*/ 28 h 33"/>
              <a:gd name="T58" fmla="*/ 13 w 14"/>
              <a:gd name="T59" fmla="*/ 30 h 33"/>
              <a:gd name="T60" fmla="*/ 10 w 14"/>
              <a:gd name="T61" fmla="*/ 32 h 33"/>
              <a:gd name="T62" fmla="*/ 8 w 14"/>
              <a:gd name="T63" fmla="*/ 33 h 33"/>
              <a:gd name="T64" fmla="*/ 5 w 14"/>
              <a:gd name="T65" fmla="*/ 32 h 33"/>
              <a:gd name="T66" fmla="*/ 3 w 14"/>
              <a:gd name="T67" fmla="*/ 31 h 33"/>
              <a:gd name="T68" fmla="*/ 2 w 14"/>
              <a:gd name="T69" fmla="*/ 30 h 33"/>
              <a:gd name="T70" fmla="*/ 0 w 14"/>
              <a:gd name="T71" fmla="*/ 23 h 33"/>
              <a:gd name="T72" fmla="*/ 5 w 14"/>
              <a:gd name="T73" fmla="*/ 26 h 33"/>
              <a:gd name="T74" fmla="*/ 5 w 14"/>
              <a:gd name="T75" fmla="*/ 27 h 33"/>
              <a:gd name="T76" fmla="*/ 8 w 14"/>
              <a:gd name="T77" fmla="*/ 28 h 33"/>
              <a:gd name="T78" fmla="*/ 9 w 14"/>
              <a:gd name="T79" fmla="*/ 27 h 33"/>
              <a:gd name="T80" fmla="*/ 9 w 14"/>
              <a:gd name="T81" fmla="*/ 26 h 33"/>
              <a:gd name="T82" fmla="*/ 9 w 14"/>
              <a:gd name="T83" fmla="*/ 21 h 33"/>
              <a:gd name="T84" fmla="*/ 9 w 14"/>
              <a:gd name="T85" fmla="*/ 18 h 33"/>
              <a:gd name="T86" fmla="*/ 8 w 14"/>
              <a:gd name="T87" fmla="*/ 18 h 33"/>
              <a:gd name="T88" fmla="*/ 5 w 14"/>
              <a:gd name="T89" fmla="*/ 1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3">
                <a:moveTo>
                  <a:pt x="5" y="15"/>
                </a:moveTo>
                <a:lnTo>
                  <a:pt x="5" y="15"/>
                </a:lnTo>
                <a:lnTo>
                  <a:pt x="9" y="13"/>
                </a:lnTo>
                <a:lnTo>
                  <a:pt x="9" y="13"/>
                </a:lnTo>
                <a:lnTo>
                  <a:pt x="9" y="11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2" y="5"/>
                </a:lnTo>
                <a:lnTo>
                  <a:pt x="2" y="5"/>
                </a:lnTo>
                <a:lnTo>
                  <a:pt x="3" y="2"/>
                </a:lnTo>
                <a:lnTo>
                  <a:pt x="3" y="2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2"/>
                </a:lnTo>
                <a:lnTo>
                  <a:pt x="13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3" y="15"/>
                </a:lnTo>
                <a:lnTo>
                  <a:pt x="13" y="15"/>
                </a:lnTo>
                <a:lnTo>
                  <a:pt x="12" y="16"/>
                </a:lnTo>
                <a:lnTo>
                  <a:pt x="12" y="16"/>
                </a:lnTo>
                <a:lnTo>
                  <a:pt x="13" y="17"/>
                </a:lnTo>
                <a:lnTo>
                  <a:pt x="13" y="17"/>
                </a:lnTo>
                <a:lnTo>
                  <a:pt x="14" y="18"/>
                </a:lnTo>
                <a:lnTo>
                  <a:pt x="14" y="18"/>
                </a:lnTo>
                <a:lnTo>
                  <a:pt x="14" y="21"/>
                </a:lnTo>
                <a:lnTo>
                  <a:pt x="14" y="21"/>
                </a:lnTo>
                <a:lnTo>
                  <a:pt x="14" y="23"/>
                </a:lnTo>
                <a:lnTo>
                  <a:pt x="14" y="23"/>
                </a:lnTo>
                <a:lnTo>
                  <a:pt x="14" y="26"/>
                </a:lnTo>
                <a:lnTo>
                  <a:pt x="14" y="26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3" y="30"/>
                </a:lnTo>
                <a:lnTo>
                  <a:pt x="13" y="30"/>
                </a:lnTo>
                <a:lnTo>
                  <a:pt x="10" y="32"/>
                </a:lnTo>
                <a:lnTo>
                  <a:pt x="10" y="32"/>
                </a:lnTo>
                <a:lnTo>
                  <a:pt x="8" y="33"/>
                </a:lnTo>
                <a:lnTo>
                  <a:pt x="8" y="33"/>
                </a:lnTo>
                <a:lnTo>
                  <a:pt x="5" y="32"/>
                </a:lnTo>
                <a:lnTo>
                  <a:pt x="5" y="32"/>
                </a:lnTo>
                <a:lnTo>
                  <a:pt x="3" y="31"/>
                </a:lnTo>
                <a:lnTo>
                  <a:pt x="3" y="31"/>
                </a:lnTo>
                <a:lnTo>
                  <a:pt x="2" y="30"/>
                </a:lnTo>
                <a:lnTo>
                  <a:pt x="2" y="30"/>
                </a:lnTo>
                <a:lnTo>
                  <a:pt x="0" y="26"/>
                </a:lnTo>
                <a:lnTo>
                  <a:pt x="0" y="23"/>
                </a:lnTo>
                <a:lnTo>
                  <a:pt x="5" y="23"/>
                </a:lnTo>
                <a:lnTo>
                  <a:pt x="5" y="26"/>
                </a:ln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8" y="28"/>
                </a:lnTo>
                <a:lnTo>
                  <a:pt x="8" y="28"/>
                </a:lnTo>
                <a:lnTo>
                  <a:pt x="9" y="27"/>
                </a:lnTo>
                <a:lnTo>
                  <a:pt x="9" y="27"/>
                </a:lnTo>
                <a:lnTo>
                  <a:pt x="9" y="26"/>
                </a:lnTo>
                <a:lnTo>
                  <a:pt x="9" y="21"/>
                </a:lnTo>
                <a:lnTo>
                  <a:pt x="9" y="21"/>
                </a:lnTo>
                <a:lnTo>
                  <a:pt x="9" y="18"/>
                </a:lnTo>
                <a:lnTo>
                  <a:pt x="9" y="18"/>
                </a:lnTo>
                <a:lnTo>
                  <a:pt x="8" y="18"/>
                </a:lnTo>
                <a:lnTo>
                  <a:pt x="8" y="18"/>
                </a:lnTo>
                <a:lnTo>
                  <a:pt x="5" y="18"/>
                </a:lnTo>
                <a:lnTo>
                  <a:pt x="5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48" name="Freeform 1676">
            <a:extLst>
              <a:ext uri="{FF2B5EF4-FFF2-40B4-BE49-F238E27FC236}">
                <a16:creationId xmlns:a16="http://schemas.microsoft.com/office/drawing/2014/main" id="{A0AAEBDF-4A50-4094-8AC3-92ECCCBA7596}"/>
              </a:ext>
            </a:extLst>
          </p:cNvPr>
          <p:cNvSpPr>
            <a:spLocks/>
          </p:cNvSpPr>
          <p:nvPr/>
        </p:nvSpPr>
        <p:spPr bwMode="auto">
          <a:xfrm>
            <a:off x="6385955" y="3794308"/>
            <a:ext cx="12700" cy="52388"/>
          </a:xfrm>
          <a:custGeom>
            <a:avLst/>
            <a:gdLst>
              <a:gd name="T0" fmla="*/ 5 w 8"/>
              <a:gd name="T1" fmla="*/ 33 h 33"/>
              <a:gd name="T2" fmla="*/ 5 w 8"/>
              <a:gd name="T3" fmla="*/ 5 h 33"/>
              <a:gd name="T4" fmla="*/ 0 w 8"/>
              <a:gd name="T5" fmla="*/ 9 h 33"/>
              <a:gd name="T6" fmla="*/ 0 w 8"/>
              <a:gd name="T7" fmla="*/ 4 h 33"/>
              <a:gd name="T8" fmla="*/ 5 w 8"/>
              <a:gd name="T9" fmla="*/ 0 h 33"/>
              <a:gd name="T10" fmla="*/ 8 w 8"/>
              <a:gd name="T11" fmla="*/ 0 h 33"/>
              <a:gd name="T12" fmla="*/ 8 w 8"/>
              <a:gd name="T13" fmla="*/ 33 h 33"/>
              <a:gd name="T14" fmla="*/ 5 w 8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33">
                <a:moveTo>
                  <a:pt x="5" y="33"/>
                </a:moveTo>
                <a:lnTo>
                  <a:pt x="5" y="5"/>
                </a:lnTo>
                <a:lnTo>
                  <a:pt x="0" y="9"/>
                </a:lnTo>
                <a:lnTo>
                  <a:pt x="0" y="4"/>
                </a:lnTo>
                <a:lnTo>
                  <a:pt x="5" y="0"/>
                </a:lnTo>
                <a:lnTo>
                  <a:pt x="8" y="0"/>
                </a:lnTo>
                <a:lnTo>
                  <a:pt x="8" y="33"/>
                </a:lnTo>
                <a:lnTo>
                  <a:pt x="5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49" name="Freeform 1677">
            <a:extLst>
              <a:ext uri="{FF2B5EF4-FFF2-40B4-BE49-F238E27FC236}">
                <a16:creationId xmlns:a16="http://schemas.microsoft.com/office/drawing/2014/main" id="{B33E6159-F862-4AB3-8FB4-C792DB4C6751}"/>
              </a:ext>
            </a:extLst>
          </p:cNvPr>
          <p:cNvSpPr>
            <a:spLocks/>
          </p:cNvSpPr>
          <p:nvPr/>
        </p:nvSpPr>
        <p:spPr bwMode="auto">
          <a:xfrm>
            <a:off x="6411355" y="3794308"/>
            <a:ext cx="15875" cy="52388"/>
          </a:xfrm>
          <a:custGeom>
            <a:avLst/>
            <a:gdLst>
              <a:gd name="T0" fmla="*/ 5 w 10"/>
              <a:gd name="T1" fmla="*/ 33 h 33"/>
              <a:gd name="T2" fmla="*/ 5 w 10"/>
              <a:gd name="T3" fmla="*/ 5 h 33"/>
              <a:gd name="T4" fmla="*/ 0 w 10"/>
              <a:gd name="T5" fmla="*/ 9 h 33"/>
              <a:gd name="T6" fmla="*/ 0 w 10"/>
              <a:gd name="T7" fmla="*/ 4 h 33"/>
              <a:gd name="T8" fmla="*/ 5 w 10"/>
              <a:gd name="T9" fmla="*/ 0 h 33"/>
              <a:gd name="T10" fmla="*/ 10 w 10"/>
              <a:gd name="T11" fmla="*/ 0 h 33"/>
              <a:gd name="T12" fmla="*/ 10 w 10"/>
              <a:gd name="T13" fmla="*/ 33 h 33"/>
              <a:gd name="T14" fmla="*/ 5 w 10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33">
                <a:moveTo>
                  <a:pt x="5" y="33"/>
                </a:moveTo>
                <a:lnTo>
                  <a:pt x="5" y="5"/>
                </a:lnTo>
                <a:lnTo>
                  <a:pt x="0" y="9"/>
                </a:lnTo>
                <a:lnTo>
                  <a:pt x="0" y="4"/>
                </a:lnTo>
                <a:lnTo>
                  <a:pt x="5" y="0"/>
                </a:lnTo>
                <a:lnTo>
                  <a:pt x="10" y="0"/>
                </a:lnTo>
                <a:lnTo>
                  <a:pt x="10" y="33"/>
                </a:lnTo>
                <a:lnTo>
                  <a:pt x="5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50" name="Freeform 1678">
            <a:extLst>
              <a:ext uri="{FF2B5EF4-FFF2-40B4-BE49-F238E27FC236}">
                <a16:creationId xmlns:a16="http://schemas.microsoft.com/office/drawing/2014/main" id="{9F70BA8C-4B27-4AA6-8650-72488757571C}"/>
              </a:ext>
            </a:extLst>
          </p:cNvPr>
          <p:cNvSpPr>
            <a:spLocks/>
          </p:cNvSpPr>
          <p:nvPr/>
        </p:nvSpPr>
        <p:spPr bwMode="auto">
          <a:xfrm>
            <a:off x="6435168" y="3794308"/>
            <a:ext cx="25400" cy="52388"/>
          </a:xfrm>
          <a:custGeom>
            <a:avLst/>
            <a:gdLst>
              <a:gd name="T0" fmla="*/ 9 w 16"/>
              <a:gd name="T1" fmla="*/ 33 h 33"/>
              <a:gd name="T2" fmla="*/ 9 w 16"/>
              <a:gd name="T3" fmla="*/ 28 h 33"/>
              <a:gd name="T4" fmla="*/ 0 w 16"/>
              <a:gd name="T5" fmla="*/ 28 h 33"/>
              <a:gd name="T6" fmla="*/ 0 w 16"/>
              <a:gd name="T7" fmla="*/ 24 h 33"/>
              <a:gd name="T8" fmla="*/ 6 w 16"/>
              <a:gd name="T9" fmla="*/ 0 h 33"/>
              <a:gd name="T10" fmla="*/ 11 w 16"/>
              <a:gd name="T11" fmla="*/ 0 h 33"/>
              <a:gd name="T12" fmla="*/ 5 w 16"/>
              <a:gd name="T13" fmla="*/ 24 h 33"/>
              <a:gd name="T14" fmla="*/ 9 w 16"/>
              <a:gd name="T15" fmla="*/ 24 h 33"/>
              <a:gd name="T16" fmla="*/ 9 w 16"/>
              <a:gd name="T17" fmla="*/ 14 h 33"/>
              <a:gd name="T18" fmla="*/ 14 w 16"/>
              <a:gd name="T19" fmla="*/ 14 h 33"/>
              <a:gd name="T20" fmla="*/ 14 w 16"/>
              <a:gd name="T21" fmla="*/ 24 h 33"/>
              <a:gd name="T22" fmla="*/ 16 w 16"/>
              <a:gd name="T23" fmla="*/ 24 h 33"/>
              <a:gd name="T24" fmla="*/ 16 w 16"/>
              <a:gd name="T25" fmla="*/ 28 h 33"/>
              <a:gd name="T26" fmla="*/ 14 w 16"/>
              <a:gd name="T27" fmla="*/ 28 h 33"/>
              <a:gd name="T28" fmla="*/ 14 w 16"/>
              <a:gd name="T29" fmla="*/ 33 h 33"/>
              <a:gd name="T30" fmla="*/ 9 w 16"/>
              <a:gd name="T31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3">
                <a:moveTo>
                  <a:pt x="9" y="33"/>
                </a:moveTo>
                <a:lnTo>
                  <a:pt x="9" y="28"/>
                </a:lnTo>
                <a:lnTo>
                  <a:pt x="0" y="28"/>
                </a:lnTo>
                <a:lnTo>
                  <a:pt x="0" y="24"/>
                </a:lnTo>
                <a:lnTo>
                  <a:pt x="6" y="0"/>
                </a:lnTo>
                <a:lnTo>
                  <a:pt x="11" y="0"/>
                </a:lnTo>
                <a:lnTo>
                  <a:pt x="5" y="24"/>
                </a:lnTo>
                <a:lnTo>
                  <a:pt x="9" y="24"/>
                </a:lnTo>
                <a:lnTo>
                  <a:pt x="9" y="14"/>
                </a:lnTo>
                <a:lnTo>
                  <a:pt x="14" y="14"/>
                </a:lnTo>
                <a:lnTo>
                  <a:pt x="14" y="24"/>
                </a:lnTo>
                <a:lnTo>
                  <a:pt x="16" y="24"/>
                </a:lnTo>
                <a:lnTo>
                  <a:pt x="16" y="28"/>
                </a:lnTo>
                <a:lnTo>
                  <a:pt x="14" y="28"/>
                </a:lnTo>
                <a:lnTo>
                  <a:pt x="14" y="33"/>
                </a:lnTo>
                <a:lnTo>
                  <a:pt x="9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51" name="Freeform 1679">
            <a:extLst>
              <a:ext uri="{FF2B5EF4-FFF2-40B4-BE49-F238E27FC236}">
                <a16:creationId xmlns:a16="http://schemas.microsoft.com/office/drawing/2014/main" id="{A6F911A3-8189-45E8-86C6-CB6FDB745F42}"/>
              </a:ext>
            </a:extLst>
          </p:cNvPr>
          <p:cNvSpPr>
            <a:spLocks/>
          </p:cNvSpPr>
          <p:nvPr/>
        </p:nvSpPr>
        <p:spPr bwMode="auto">
          <a:xfrm>
            <a:off x="6465330" y="3838758"/>
            <a:ext cx="6350" cy="14288"/>
          </a:xfrm>
          <a:custGeom>
            <a:avLst/>
            <a:gdLst>
              <a:gd name="T0" fmla="*/ 0 w 4"/>
              <a:gd name="T1" fmla="*/ 9 h 9"/>
              <a:gd name="T2" fmla="*/ 0 w 4"/>
              <a:gd name="T3" fmla="*/ 0 h 9"/>
              <a:gd name="T4" fmla="*/ 4 w 4"/>
              <a:gd name="T5" fmla="*/ 0 h 9"/>
              <a:gd name="T6" fmla="*/ 4 w 4"/>
              <a:gd name="T7" fmla="*/ 5 h 9"/>
              <a:gd name="T8" fmla="*/ 0 w 4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9">
                <a:moveTo>
                  <a:pt x="0" y="9"/>
                </a:moveTo>
                <a:lnTo>
                  <a:pt x="0" y="0"/>
                </a:lnTo>
                <a:lnTo>
                  <a:pt x="4" y="0"/>
                </a:lnTo>
                <a:lnTo>
                  <a:pt x="4" y="5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52" name="Freeform 1680">
            <a:extLst>
              <a:ext uri="{FF2B5EF4-FFF2-40B4-BE49-F238E27FC236}">
                <a16:creationId xmlns:a16="http://schemas.microsoft.com/office/drawing/2014/main" id="{08F07AC9-146E-448A-8DDF-7E407894E35F}"/>
              </a:ext>
            </a:extLst>
          </p:cNvPr>
          <p:cNvSpPr>
            <a:spLocks noEditPoints="1"/>
          </p:cNvSpPr>
          <p:nvPr/>
        </p:nvSpPr>
        <p:spPr bwMode="auto">
          <a:xfrm>
            <a:off x="6476443" y="3794308"/>
            <a:ext cx="22225" cy="52388"/>
          </a:xfrm>
          <a:custGeom>
            <a:avLst/>
            <a:gdLst>
              <a:gd name="T0" fmla="*/ 0 w 14"/>
              <a:gd name="T1" fmla="*/ 9 h 33"/>
              <a:gd name="T2" fmla="*/ 0 w 14"/>
              <a:gd name="T3" fmla="*/ 7 h 33"/>
              <a:gd name="T4" fmla="*/ 0 w 14"/>
              <a:gd name="T5" fmla="*/ 5 h 33"/>
              <a:gd name="T6" fmla="*/ 2 w 14"/>
              <a:gd name="T7" fmla="*/ 4 h 33"/>
              <a:gd name="T8" fmla="*/ 2 w 14"/>
              <a:gd name="T9" fmla="*/ 3 h 33"/>
              <a:gd name="T10" fmla="*/ 4 w 14"/>
              <a:gd name="T11" fmla="*/ 2 h 33"/>
              <a:gd name="T12" fmla="*/ 8 w 14"/>
              <a:gd name="T13" fmla="*/ 0 h 33"/>
              <a:gd name="T14" fmla="*/ 10 w 14"/>
              <a:gd name="T15" fmla="*/ 2 h 33"/>
              <a:gd name="T16" fmla="*/ 13 w 14"/>
              <a:gd name="T17" fmla="*/ 3 h 33"/>
              <a:gd name="T18" fmla="*/ 13 w 14"/>
              <a:gd name="T19" fmla="*/ 4 h 33"/>
              <a:gd name="T20" fmla="*/ 14 w 14"/>
              <a:gd name="T21" fmla="*/ 5 h 33"/>
              <a:gd name="T22" fmla="*/ 14 w 14"/>
              <a:gd name="T23" fmla="*/ 7 h 33"/>
              <a:gd name="T24" fmla="*/ 14 w 14"/>
              <a:gd name="T25" fmla="*/ 9 h 33"/>
              <a:gd name="T26" fmla="*/ 14 w 14"/>
              <a:gd name="T27" fmla="*/ 12 h 33"/>
              <a:gd name="T28" fmla="*/ 14 w 14"/>
              <a:gd name="T29" fmla="*/ 13 h 33"/>
              <a:gd name="T30" fmla="*/ 13 w 14"/>
              <a:gd name="T31" fmla="*/ 15 h 33"/>
              <a:gd name="T32" fmla="*/ 12 w 14"/>
              <a:gd name="T33" fmla="*/ 17 h 33"/>
              <a:gd name="T34" fmla="*/ 13 w 14"/>
              <a:gd name="T35" fmla="*/ 18 h 33"/>
              <a:gd name="T36" fmla="*/ 14 w 14"/>
              <a:gd name="T37" fmla="*/ 19 h 33"/>
              <a:gd name="T38" fmla="*/ 14 w 14"/>
              <a:gd name="T39" fmla="*/ 20 h 33"/>
              <a:gd name="T40" fmla="*/ 14 w 14"/>
              <a:gd name="T41" fmla="*/ 24 h 33"/>
              <a:gd name="T42" fmla="*/ 14 w 14"/>
              <a:gd name="T43" fmla="*/ 27 h 33"/>
              <a:gd name="T44" fmla="*/ 14 w 14"/>
              <a:gd name="T45" fmla="*/ 28 h 33"/>
              <a:gd name="T46" fmla="*/ 13 w 14"/>
              <a:gd name="T47" fmla="*/ 29 h 33"/>
              <a:gd name="T48" fmla="*/ 13 w 14"/>
              <a:gd name="T49" fmla="*/ 30 h 33"/>
              <a:gd name="T50" fmla="*/ 10 w 14"/>
              <a:gd name="T51" fmla="*/ 33 h 33"/>
              <a:gd name="T52" fmla="*/ 8 w 14"/>
              <a:gd name="T53" fmla="*/ 33 h 33"/>
              <a:gd name="T54" fmla="*/ 4 w 14"/>
              <a:gd name="T55" fmla="*/ 33 h 33"/>
              <a:gd name="T56" fmla="*/ 2 w 14"/>
              <a:gd name="T57" fmla="*/ 30 h 33"/>
              <a:gd name="T58" fmla="*/ 2 w 14"/>
              <a:gd name="T59" fmla="*/ 29 h 33"/>
              <a:gd name="T60" fmla="*/ 0 w 14"/>
              <a:gd name="T61" fmla="*/ 28 h 33"/>
              <a:gd name="T62" fmla="*/ 0 w 14"/>
              <a:gd name="T63" fmla="*/ 27 h 33"/>
              <a:gd name="T64" fmla="*/ 0 w 14"/>
              <a:gd name="T65" fmla="*/ 24 h 33"/>
              <a:gd name="T66" fmla="*/ 0 w 14"/>
              <a:gd name="T67" fmla="*/ 20 h 33"/>
              <a:gd name="T68" fmla="*/ 0 w 14"/>
              <a:gd name="T69" fmla="*/ 19 h 33"/>
              <a:gd name="T70" fmla="*/ 2 w 14"/>
              <a:gd name="T71" fmla="*/ 18 h 33"/>
              <a:gd name="T72" fmla="*/ 3 w 14"/>
              <a:gd name="T73" fmla="*/ 17 h 33"/>
              <a:gd name="T74" fmla="*/ 2 w 14"/>
              <a:gd name="T75" fmla="*/ 15 h 33"/>
              <a:gd name="T76" fmla="*/ 0 w 14"/>
              <a:gd name="T77" fmla="*/ 13 h 33"/>
              <a:gd name="T78" fmla="*/ 0 w 14"/>
              <a:gd name="T79" fmla="*/ 12 h 33"/>
              <a:gd name="T80" fmla="*/ 0 w 14"/>
              <a:gd name="T81" fmla="*/ 9 h 33"/>
              <a:gd name="T82" fmla="*/ 9 w 14"/>
              <a:gd name="T83" fmla="*/ 8 h 33"/>
              <a:gd name="T84" fmla="*/ 9 w 14"/>
              <a:gd name="T85" fmla="*/ 5 h 33"/>
              <a:gd name="T86" fmla="*/ 8 w 14"/>
              <a:gd name="T87" fmla="*/ 5 h 33"/>
              <a:gd name="T88" fmla="*/ 5 w 14"/>
              <a:gd name="T89" fmla="*/ 5 h 33"/>
              <a:gd name="T90" fmla="*/ 5 w 14"/>
              <a:gd name="T91" fmla="*/ 12 h 33"/>
              <a:gd name="T92" fmla="*/ 5 w 14"/>
              <a:gd name="T93" fmla="*/ 14 h 33"/>
              <a:gd name="T94" fmla="*/ 8 w 14"/>
              <a:gd name="T95" fmla="*/ 14 h 33"/>
              <a:gd name="T96" fmla="*/ 9 w 14"/>
              <a:gd name="T97" fmla="*/ 14 h 33"/>
              <a:gd name="T98" fmla="*/ 9 w 14"/>
              <a:gd name="T99" fmla="*/ 12 h 33"/>
              <a:gd name="T100" fmla="*/ 9 w 14"/>
              <a:gd name="T101" fmla="*/ 20 h 33"/>
              <a:gd name="T102" fmla="*/ 9 w 14"/>
              <a:gd name="T103" fmla="*/ 18 h 33"/>
              <a:gd name="T104" fmla="*/ 8 w 14"/>
              <a:gd name="T105" fmla="*/ 18 h 33"/>
              <a:gd name="T106" fmla="*/ 5 w 14"/>
              <a:gd name="T107" fmla="*/ 18 h 33"/>
              <a:gd name="T108" fmla="*/ 5 w 14"/>
              <a:gd name="T109" fmla="*/ 20 h 33"/>
              <a:gd name="T110" fmla="*/ 5 w 14"/>
              <a:gd name="T111" fmla="*/ 27 h 33"/>
              <a:gd name="T112" fmla="*/ 5 w 14"/>
              <a:gd name="T113" fmla="*/ 28 h 33"/>
              <a:gd name="T114" fmla="*/ 8 w 14"/>
              <a:gd name="T115" fmla="*/ 29 h 33"/>
              <a:gd name="T116" fmla="*/ 9 w 14"/>
              <a:gd name="T117" fmla="*/ 28 h 33"/>
              <a:gd name="T118" fmla="*/ 9 w 14"/>
              <a:gd name="T119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9"/>
                </a:move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2" y="4"/>
                </a:lnTo>
                <a:lnTo>
                  <a:pt x="2" y="4"/>
                </a:lnTo>
                <a:lnTo>
                  <a:pt x="2" y="3"/>
                </a:lnTo>
                <a:lnTo>
                  <a:pt x="2" y="3"/>
                </a:lnTo>
                <a:lnTo>
                  <a:pt x="4" y="2"/>
                </a:lnTo>
                <a:lnTo>
                  <a:pt x="4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3" y="3"/>
                </a:lnTo>
                <a:lnTo>
                  <a:pt x="13" y="3"/>
                </a:lnTo>
                <a:lnTo>
                  <a:pt x="13" y="4"/>
                </a:lnTo>
                <a:lnTo>
                  <a:pt x="13" y="4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9"/>
                </a:lnTo>
                <a:lnTo>
                  <a:pt x="14" y="9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3" y="15"/>
                </a:lnTo>
                <a:lnTo>
                  <a:pt x="13" y="15"/>
                </a:lnTo>
                <a:lnTo>
                  <a:pt x="12" y="17"/>
                </a:lnTo>
                <a:lnTo>
                  <a:pt x="12" y="17"/>
                </a:lnTo>
                <a:lnTo>
                  <a:pt x="13" y="18"/>
                </a:lnTo>
                <a:lnTo>
                  <a:pt x="13" y="18"/>
                </a:lnTo>
                <a:lnTo>
                  <a:pt x="14" y="19"/>
                </a:lnTo>
                <a:lnTo>
                  <a:pt x="14" y="19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3" y="29"/>
                </a:lnTo>
                <a:lnTo>
                  <a:pt x="13" y="29"/>
                </a:lnTo>
                <a:lnTo>
                  <a:pt x="13" y="30"/>
                </a:lnTo>
                <a:lnTo>
                  <a:pt x="13" y="30"/>
                </a:lnTo>
                <a:lnTo>
                  <a:pt x="10" y="33"/>
                </a:lnTo>
                <a:lnTo>
                  <a:pt x="10" y="33"/>
                </a:lnTo>
                <a:lnTo>
                  <a:pt x="8" y="33"/>
                </a:lnTo>
                <a:lnTo>
                  <a:pt x="8" y="33"/>
                </a:lnTo>
                <a:lnTo>
                  <a:pt x="4" y="33"/>
                </a:lnTo>
                <a:lnTo>
                  <a:pt x="4" y="33"/>
                </a:lnTo>
                <a:lnTo>
                  <a:pt x="2" y="30"/>
                </a:lnTo>
                <a:lnTo>
                  <a:pt x="2" y="30"/>
                </a:lnTo>
                <a:lnTo>
                  <a:pt x="2" y="29"/>
                </a:lnTo>
                <a:lnTo>
                  <a:pt x="2" y="29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0" y="19"/>
                </a:lnTo>
                <a:lnTo>
                  <a:pt x="0" y="19"/>
                </a:lnTo>
                <a:lnTo>
                  <a:pt x="2" y="18"/>
                </a:lnTo>
                <a:lnTo>
                  <a:pt x="2" y="18"/>
                </a:lnTo>
                <a:lnTo>
                  <a:pt x="3" y="17"/>
                </a:lnTo>
                <a:lnTo>
                  <a:pt x="3" y="17"/>
                </a:lnTo>
                <a:lnTo>
                  <a:pt x="2" y="15"/>
                </a:lnTo>
                <a:lnTo>
                  <a:pt x="2" y="15"/>
                </a:lnTo>
                <a:lnTo>
                  <a:pt x="0" y="13"/>
                </a:lnTo>
                <a:lnTo>
                  <a:pt x="0" y="13"/>
                </a:lnTo>
                <a:lnTo>
                  <a:pt x="0" y="12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9" y="8"/>
                </a:moveTo>
                <a:lnTo>
                  <a:pt x="9" y="8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2"/>
                </a:lnTo>
                <a:lnTo>
                  <a:pt x="5" y="12"/>
                </a:lnTo>
                <a:lnTo>
                  <a:pt x="5" y="14"/>
                </a:lnTo>
                <a:lnTo>
                  <a:pt x="5" y="14"/>
                </a:lnTo>
                <a:lnTo>
                  <a:pt x="8" y="14"/>
                </a:lnTo>
                <a:lnTo>
                  <a:pt x="8" y="14"/>
                </a:lnTo>
                <a:lnTo>
                  <a:pt x="9" y="14"/>
                </a:lnTo>
                <a:lnTo>
                  <a:pt x="9" y="14"/>
                </a:lnTo>
                <a:lnTo>
                  <a:pt x="9" y="12"/>
                </a:lnTo>
                <a:lnTo>
                  <a:pt x="9" y="8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9" y="18"/>
                </a:lnTo>
                <a:lnTo>
                  <a:pt x="9" y="18"/>
                </a:lnTo>
                <a:lnTo>
                  <a:pt x="8" y="18"/>
                </a:lnTo>
                <a:lnTo>
                  <a:pt x="8" y="18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7"/>
                </a:lnTo>
                <a:lnTo>
                  <a:pt x="5" y="27"/>
                </a:lnTo>
                <a:lnTo>
                  <a:pt x="5" y="28"/>
                </a:lnTo>
                <a:lnTo>
                  <a:pt x="5" y="28"/>
                </a:lnTo>
                <a:lnTo>
                  <a:pt x="8" y="29"/>
                </a:lnTo>
                <a:lnTo>
                  <a:pt x="8" y="29"/>
                </a:lnTo>
                <a:lnTo>
                  <a:pt x="9" y="28"/>
                </a:lnTo>
                <a:lnTo>
                  <a:pt x="9" y="28"/>
                </a:lnTo>
                <a:lnTo>
                  <a:pt x="9" y="27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53" name="Freeform 1681">
            <a:extLst>
              <a:ext uri="{FF2B5EF4-FFF2-40B4-BE49-F238E27FC236}">
                <a16:creationId xmlns:a16="http://schemas.microsoft.com/office/drawing/2014/main" id="{03C7C66E-39B8-45C6-B273-8D25298A308A}"/>
              </a:ext>
            </a:extLst>
          </p:cNvPr>
          <p:cNvSpPr>
            <a:spLocks/>
          </p:cNvSpPr>
          <p:nvPr/>
        </p:nvSpPr>
        <p:spPr bwMode="auto">
          <a:xfrm>
            <a:off x="6505018" y="3794308"/>
            <a:ext cx="14288" cy="52388"/>
          </a:xfrm>
          <a:custGeom>
            <a:avLst/>
            <a:gdLst>
              <a:gd name="T0" fmla="*/ 5 w 9"/>
              <a:gd name="T1" fmla="*/ 33 h 33"/>
              <a:gd name="T2" fmla="*/ 5 w 9"/>
              <a:gd name="T3" fmla="*/ 5 h 33"/>
              <a:gd name="T4" fmla="*/ 0 w 9"/>
              <a:gd name="T5" fmla="*/ 9 h 33"/>
              <a:gd name="T6" fmla="*/ 0 w 9"/>
              <a:gd name="T7" fmla="*/ 4 h 33"/>
              <a:gd name="T8" fmla="*/ 5 w 9"/>
              <a:gd name="T9" fmla="*/ 0 h 33"/>
              <a:gd name="T10" fmla="*/ 9 w 9"/>
              <a:gd name="T11" fmla="*/ 0 h 33"/>
              <a:gd name="T12" fmla="*/ 9 w 9"/>
              <a:gd name="T13" fmla="*/ 33 h 33"/>
              <a:gd name="T14" fmla="*/ 5 w 9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3">
                <a:moveTo>
                  <a:pt x="5" y="33"/>
                </a:moveTo>
                <a:lnTo>
                  <a:pt x="5" y="5"/>
                </a:lnTo>
                <a:lnTo>
                  <a:pt x="0" y="9"/>
                </a:lnTo>
                <a:lnTo>
                  <a:pt x="0" y="4"/>
                </a:lnTo>
                <a:lnTo>
                  <a:pt x="5" y="0"/>
                </a:lnTo>
                <a:lnTo>
                  <a:pt x="9" y="0"/>
                </a:lnTo>
                <a:lnTo>
                  <a:pt x="9" y="33"/>
                </a:lnTo>
                <a:lnTo>
                  <a:pt x="5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54" name="Freeform 1682">
            <a:extLst>
              <a:ext uri="{FF2B5EF4-FFF2-40B4-BE49-F238E27FC236}">
                <a16:creationId xmlns:a16="http://schemas.microsoft.com/office/drawing/2014/main" id="{75F281F9-5E81-4135-A984-C114844FA3AC}"/>
              </a:ext>
            </a:extLst>
          </p:cNvPr>
          <p:cNvSpPr>
            <a:spLocks noEditPoints="1"/>
          </p:cNvSpPr>
          <p:nvPr/>
        </p:nvSpPr>
        <p:spPr bwMode="auto">
          <a:xfrm>
            <a:off x="6530418" y="3794308"/>
            <a:ext cx="22225" cy="52388"/>
          </a:xfrm>
          <a:custGeom>
            <a:avLst/>
            <a:gdLst>
              <a:gd name="T0" fmla="*/ 0 w 14"/>
              <a:gd name="T1" fmla="*/ 9 h 33"/>
              <a:gd name="T2" fmla="*/ 0 w 14"/>
              <a:gd name="T3" fmla="*/ 7 h 33"/>
              <a:gd name="T4" fmla="*/ 0 w 14"/>
              <a:gd name="T5" fmla="*/ 5 h 33"/>
              <a:gd name="T6" fmla="*/ 1 w 14"/>
              <a:gd name="T7" fmla="*/ 4 h 33"/>
              <a:gd name="T8" fmla="*/ 1 w 14"/>
              <a:gd name="T9" fmla="*/ 3 h 33"/>
              <a:gd name="T10" fmla="*/ 4 w 14"/>
              <a:gd name="T11" fmla="*/ 2 h 33"/>
              <a:gd name="T12" fmla="*/ 7 w 14"/>
              <a:gd name="T13" fmla="*/ 0 h 33"/>
              <a:gd name="T14" fmla="*/ 10 w 14"/>
              <a:gd name="T15" fmla="*/ 2 h 33"/>
              <a:gd name="T16" fmla="*/ 12 w 14"/>
              <a:gd name="T17" fmla="*/ 3 h 33"/>
              <a:gd name="T18" fmla="*/ 13 w 14"/>
              <a:gd name="T19" fmla="*/ 4 h 33"/>
              <a:gd name="T20" fmla="*/ 13 w 14"/>
              <a:gd name="T21" fmla="*/ 5 h 33"/>
              <a:gd name="T22" fmla="*/ 14 w 14"/>
              <a:gd name="T23" fmla="*/ 7 h 33"/>
              <a:gd name="T24" fmla="*/ 14 w 14"/>
              <a:gd name="T25" fmla="*/ 9 h 33"/>
              <a:gd name="T26" fmla="*/ 14 w 14"/>
              <a:gd name="T27" fmla="*/ 12 h 33"/>
              <a:gd name="T28" fmla="*/ 14 w 14"/>
              <a:gd name="T29" fmla="*/ 13 h 33"/>
              <a:gd name="T30" fmla="*/ 13 w 14"/>
              <a:gd name="T31" fmla="*/ 15 h 33"/>
              <a:gd name="T32" fmla="*/ 12 w 14"/>
              <a:gd name="T33" fmla="*/ 17 h 33"/>
              <a:gd name="T34" fmla="*/ 13 w 14"/>
              <a:gd name="T35" fmla="*/ 18 h 33"/>
              <a:gd name="T36" fmla="*/ 14 w 14"/>
              <a:gd name="T37" fmla="*/ 19 h 33"/>
              <a:gd name="T38" fmla="*/ 14 w 14"/>
              <a:gd name="T39" fmla="*/ 20 h 33"/>
              <a:gd name="T40" fmla="*/ 14 w 14"/>
              <a:gd name="T41" fmla="*/ 24 h 33"/>
              <a:gd name="T42" fmla="*/ 14 w 14"/>
              <a:gd name="T43" fmla="*/ 27 h 33"/>
              <a:gd name="T44" fmla="*/ 14 w 14"/>
              <a:gd name="T45" fmla="*/ 28 h 33"/>
              <a:gd name="T46" fmla="*/ 13 w 14"/>
              <a:gd name="T47" fmla="*/ 29 h 33"/>
              <a:gd name="T48" fmla="*/ 13 w 14"/>
              <a:gd name="T49" fmla="*/ 30 h 33"/>
              <a:gd name="T50" fmla="*/ 10 w 14"/>
              <a:gd name="T51" fmla="*/ 33 h 33"/>
              <a:gd name="T52" fmla="*/ 7 w 14"/>
              <a:gd name="T53" fmla="*/ 33 h 33"/>
              <a:gd name="T54" fmla="*/ 4 w 14"/>
              <a:gd name="T55" fmla="*/ 33 h 33"/>
              <a:gd name="T56" fmla="*/ 1 w 14"/>
              <a:gd name="T57" fmla="*/ 30 h 33"/>
              <a:gd name="T58" fmla="*/ 0 w 14"/>
              <a:gd name="T59" fmla="*/ 29 h 33"/>
              <a:gd name="T60" fmla="*/ 0 w 14"/>
              <a:gd name="T61" fmla="*/ 28 h 33"/>
              <a:gd name="T62" fmla="*/ 0 w 14"/>
              <a:gd name="T63" fmla="*/ 27 h 33"/>
              <a:gd name="T64" fmla="*/ 0 w 14"/>
              <a:gd name="T65" fmla="*/ 24 h 33"/>
              <a:gd name="T66" fmla="*/ 0 w 14"/>
              <a:gd name="T67" fmla="*/ 20 h 33"/>
              <a:gd name="T68" fmla="*/ 0 w 14"/>
              <a:gd name="T69" fmla="*/ 19 h 33"/>
              <a:gd name="T70" fmla="*/ 1 w 14"/>
              <a:gd name="T71" fmla="*/ 18 h 33"/>
              <a:gd name="T72" fmla="*/ 3 w 14"/>
              <a:gd name="T73" fmla="*/ 17 h 33"/>
              <a:gd name="T74" fmla="*/ 1 w 14"/>
              <a:gd name="T75" fmla="*/ 15 h 33"/>
              <a:gd name="T76" fmla="*/ 0 w 14"/>
              <a:gd name="T77" fmla="*/ 13 h 33"/>
              <a:gd name="T78" fmla="*/ 0 w 14"/>
              <a:gd name="T79" fmla="*/ 12 h 33"/>
              <a:gd name="T80" fmla="*/ 0 w 14"/>
              <a:gd name="T81" fmla="*/ 9 h 33"/>
              <a:gd name="T82" fmla="*/ 9 w 14"/>
              <a:gd name="T83" fmla="*/ 8 h 33"/>
              <a:gd name="T84" fmla="*/ 9 w 14"/>
              <a:gd name="T85" fmla="*/ 5 h 33"/>
              <a:gd name="T86" fmla="*/ 7 w 14"/>
              <a:gd name="T87" fmla="*/ 5 h 33"/>
              <a:gd name="T88" fmla="*/ 5 w 14"/>
              <a:gd name="T89" fmla="*/ 5 h 33"/>
              <a:gd name="T90" fmla="*/ 4 w 14"/>
              <a:gd name="T91" fmla="*/ 12 h 33"/>
              <a:gd name="T92" fmla="*/ 5 w 14"/>
              <a:gd name="T93" fmla="*/ 14 h 33"/>
              <a:gd name="T94" fmla="*/ 7 w 14"/>
              <a:gd name="T95" fmla="*/ 14 h 33"/>
              <a:gd name="T96" fmla="*/ 9 w 14"/>
              <a:gd name="T97" fmla="*/ 14 h 33"/>
              <a:gd name="T98" fmla="*/ 9 w 14"/>
              <a:gd name="T99" fmla="*/ 12 h 33"/>
              <a:gd name="T100" fmla="*/ 9 w 14"/>
              <a:gd name="T101" fmla="*/ 20 h 33"/>
              <a:gd name="T102" fmla="*/ 9 w 14"/>
              <a:gd name="T103" fmla="*/ 18 h 33"/>
              <a:gd name="T104" fmla="*/ 7 w 14"/>
              <a:gd name="T105" fmla="*/ 18 h 33"/>
              <a:gd name="T106" fmla="*/ 5 w 14"/>
              <a:gd name="T107" fmla="*/ 18 h 33"/>
              <a:gd name="T108" fmla="*/ 4 w 14"/>
              <a:gd name="T109" fmla="*/ 20 h 33"/>
              <a:gd name="T110" fmla="*/ 4 w 14"/>
              <a:gd name="T111" fmla="*/ 27 h 33"/>
              <a:gd name="T112" fmla="*/ 5 w 14"/>
              <a:gd name="T113" fmla="*/ 28 h 33"/>
              <a:gd name="T114" fmla="*/ 7 w 14"/>
              <a:gd name="T115" fmla="*/ 29 h 33"/>
              <a:gd name="T116" fmla="*/ 9 w 14"/>
              <a:gd name="T117" fmla="*/ 28 h 33"/>
              <a:gd name="T118" fmla="*/ 9 w 14"/>
              <a:gd name="T119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9"/>
                </a:move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4" y="2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0" y="2"/>
                </a:lnTo>
                <a:lnTo>
                  <a:pt x="12" y="3"/>
                </a:lnTo>
                <a:lnTo>
                  <a:pt x="12" y="3"/>
                </a:lnTo>
                <a:lnTo>
                  <a:pt x="13" y="4"/>
                </a:lnTo>
                <a:lnTo>
                  <a:pt x="13" y="4"/>
                </a:lnTo>
                <a:lnTo>
                  <a:pt x="13" y="5"/>
                </a:lnTo>
                <a:lnTo>
                  <a:pt x="13" y="5"/>
                </a:lnTo>
                <a:lnTo>
                  <a:pt x="14" y="7"/>
                </a:lnTo>
                <a:lnTo>
                  <a:pt x="14" y="7"/>
                </a:lnTo>
                <a:lnTo>
                  <a:pt x="14" y="9"/>
                </a:lnTo>
                <a:lnTo>
                  <a:pt x="14" y="9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3" y="15"/>
                </a:lnTo>
                <a:lnTo>
                  <a:pt x="13" y="15"/>
                </a:lnTo>
                <a:lnTo>
                  <a:pt x="12" y="17"/>
                </a:lnTo>
                <a:lnTo>
                  <a:pt x="12" y="17"/>
                </a:lnTo>
                <a:lnTo>
                  <a:pt x="13" y="18"/>
                </a:lnTo>
                <a:lnTo>
                  <a:pt x="13" y="18"/>
                </a:lnTo>
                <a:lnTo>
                  <a:pt x="14" y="19"/>
                </a:lnTo>
                <a:lnTo>
                  <a:pt x="14" y="19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3" y="29"/>
                </a:lnTo>
                <a:lnTo>
                  <a:pt x="13" y="29"/>
                </a:lnTo>
                <a:lnTo>
                  <a:pt x="13" y="30"/>
                </a:lnTo>
                <a:lnTo>
                  <a:pt x="13" y="30"/>
                </a:lnTo>
                <a:lnTo>
                  <a:pt x="10" y="33"/>
                </a:lnTo>
                <a:lnTo>
                  <a:pt x="10" y="33"/>
                </a:lnTo>
                <a:lnTo>
                  <a:pt x="7" y="33"/>
                </a:lnTo>
                <a:lnTo>
                  <a:pt x="7" y="33"/>
                </a:lnTo>
                <a:lnTo>
                  <a:pt x="4" y="33"/>
                </a:lnTo>
                <a:lnTo>
                  <a:pt x="4" y="33"/>
                </a:lnTo>
                <a:lnTo>
                  <a:pt x="1" y="30"/>
                </a:lnTo>
                <a:lnTo>
                  <a:pt x="1" y="30"/>
                </a:lnTo>
                <a:lnTo>
                  <a:pt x="0" y="29"/>
                </a:lnTo>
                <a:lnTo>
                  <a:pt x="0" y="29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0" y="19"/>
                </a:lnTo>
                <a:lnTo>
                  <a:pt x="0" y="19"/>
                </a:lnTo>
                <a:lnTo>
                  <a:pt x="1" y="18"/>
                </a:lnTo>
                <a:lnTo>
                  <a:pt x="1" y="18"/>
                </a:lnTo>
                <a:lnTo>
                  <a:pt x="3" y="17"/>
                </a:lnTo>
                <a:lnTo>
                  <a:pt x="3" y="17"/>
                </a:lnTo>
                <a:lnTo>
                  <a:pt x="1" y="15"/>
                </a:lnTo>
                <a:lnTo>
                  <a:pt x="1" y="15"/>
                </a:lnTo>
                <a:lnTo>
                  <a:pt x="0" y="13"/>
                </a:lnTo>
                <a:lnTo>
                  <a:pt x="0" y="13"/>
                </a:lnTo>
                <a:lnTo>
                  <a:pt x="0" y="12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9" y="8"/>
                </a:moveTo>
                <a:lnTo>
                  <a:pt x="9" y="8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4" y="8"/>
                </a:lnTo>
                <a:lnTo>
                  <a:pt x="4" y="12"/>
                </a:lnTo>
                <a:lnTo>
                  <a:pt x="4" y="12"/>
                </a:lnTo>
                <a:lnTo>
                  <a:pt x="5" y="14"/>
                </a:lnTo>
                <a:lnTo>
                  <a:pt x="5" y="14"/>
                </a:lnTo>
                <a:lnTo>
                  <a:pt x="7" y="14"/>
                </a:lnTo>
                <a:lnTo>
                  <a:pt x="7" y="14"/>
                </a:lnTo>
                <a:lnTo>
                  <a:pt x="9" y="14"/>
                </a:lnTo>
                <a:lnTo>
                  <a:pt x="9" y="14"/>
                </a:lnTo>
                <a:lnTo>
                  <a:pt x="9" y="12"/>
                </a:lnTo>
                <a:lnTo>
                  <a:pt x="9" y="8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9" y="18"/>
                </a:lnTo>
                <a:lnTo>
                  <a:pt x="9" y="18"/>
                </a:lnTo>
                <a:lnTo>
                  <a:pt x="7" y="18"/>
                </a:lnTo>
                <a:lnTo>
                  <a:pt x="7" y="18"/>
                </a:lnTo>
                <a:lnTo>
                  <a:pt x="5" y="18"/>
                </a:lnTo>
                <a:lnTo>
                  <a:pt x="5" y="18"/>
                </a:lnTo>
                <a:lnTo>
                  <a:pt x="4" y="20"/>
                </a:lnTo>
                <a:lnTo>
                  <a:pt x="4" y="27"/>
                </a:lnTo>
                <a:lnTo>
                  <a:pt x="4" y="27"/>
                </a:lnTo>
                <a:lnTo>
                  <a:pt x="5" y="28"/>
                </a:lnTo>
                <a:lnTo>
                  <a:pt x="5" y="28"/>
                </a:lnTo>
                <a:lnTo>
                  <a:pt x="7" y="29"/>
                </a:lnTo>
                <a:lnTo>
                  <a:pt x="7" y="29"/>
                </a:lnTo>
                <a:lnTo>
                  <a:pt x="9" y="28"/>
                </a:lnTo>
                <a:lnTo>
                  <a:pt x="9" y="28"/>
                </a:lnTo>
                <a:lnTo>
                  <a:pt x="9" y="27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55" name="Freeform 1683">
            <a:extLst>
              <a:ext uri="{FF2B5EF4-FFF2-40B4-BE49-F238E27FC236}">
                <a16:creationId xmlns:a16="http://schemas.microsoft.com/office/drawing/2014/main" id="{841C365A-5428-4911-9812-D6C3FEEAA291}"/>
              </a:ext>
            </a:extLst>
          </p:cNvPr>
          <p:cNvSpPr>
            <a:spLocks/>
          </p:cNvSpPr>
          <p:nvPr/>
        </p:nvSpPr>
        <p:spPr bwMode="auto">
          <a:xfrm>
            <a:off x="6382780" y="4307071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8 h 33"/>
              <a:gd name="T4" fmla="*/ 9 w 14"/>
              <a:gd name="T5" fmla="*/ 12 h 33"/>
              <a:gd name="T6" fmla="*/ 9 w 14"/>
              <a:gd name="T7" fmla="*/ 12 h 33"/>
              <a:gd name="T8" fmla="*/ 9 w 14"/>
              <a:gd name="T9" fmla="*/ 10 h 33"/>
              <a:gd name="T10" fmla="*/ 9 w 14"/>
              <a:gd name="T11" fmla="*/ 10 h 33"/>
              <a:gd name="T12" fmla="*/ 9 w 14"/>
              <a:gd name="T13" fmla="*/ 7 h 33"/>
              <a:gd name="T14" fmla="*/ 9 w 14"/>
              <a:gd name="T15" fmla="*/ 7 h 33"/>
              <a:gd name="T16" fmla="*/ 9 w 14"/>
              <a:gd name="T17" fmla="*/ 6 h 33"/>
              <a:gd name="T18" fmla="*/ 9 w 14"/>
              <a:gd name="T19" fmla="*/ 6 h 33"/>
              <a:gd name="T20" fmla="*/ 9 w 14"/>
              <a:gd name="T21" fmla="*/ 5 h 33"/>
              <a:gd name="T22" fmla="*/ 9 w 14"/>
              <a:gd name="T23" fmla="*/ 5 h 33"/>
              <a:gd name="T24" fmla="*/ 9 w 14"/>
              <a:gd name="T25" fmla="*/ 5 h 33"/>
              <a:gd name="T26" fmla="*/ 9 w 14"/>
              <a:gd name="T27" fmla="*/ 5 h 33"/>
              <a:gd name="T28" fmla="*/ 8 w 14"/>
              <a:gd name="T29" fmla="*/ 4 h 33"/>
              <a:gd name="T30" fmla="*/ 8 w 14"/>
              <a:gd name="T31" fmla="*/ 4 h 33"/>
              <a:gd name="T32" fmla="*/ 5 w 14"/>
              <a:gd name="T33" fmla="*/ 5 h 33"/>
              <a:gd name="T34" fmla="*/ 5 w 14"/>
              <a:gd name="T35" fmla="*/ 5 h 33"/>
              <a:gd name="T36" fmla="*/ 5 w 14"/>
              <a:gd name="T37" fmla="*/ 6 h 33"/>
              <a:gd name="T38" fmla="*/ 5 w 14"/>
              <a:gd name="T39" fmla="*/ 9 h 33"/>
              <a:gd name="T40" fmla="*/ 0 w 14"/>
              <a:gd name="T41" fmla="*/ 9 h 33"/>
              <a:gd name="T42" fmla="*/ 0 w 14"/>
              <a:gd name="T43" fmla="*/ 6 h 33"/>
              <a:gd name="T44" fmla="*/ 0 w 14"/>
              <a:gd name="T45" fmla="*/ 6 h 33"/>
              <a:gd name="T46" fmla="*/ 2 w 14"/>
              <a:gd name="T47" fmla="*/ 4 h 33"/>
              <a:gd name="T48" fmla="*/ 2 w 14"/>
              <a:gd name="T49" fmla="*/ 4 h 33"/>
              <a:gd name="T50" fmla="*/ 3 w 14"/>
              <a:gd name="T51" fmla="*/ 1 h 33"/>
              <a:gd name="T52" fmla="*/ 3 w 14"/>
              <a:gd name="T53" fmla="*/ 1 h 33"/>
              <a:gd name="T54" fmla="*/ 5 w 14"/>
              <a:gd name="T55" fmla="*/ 0 h 33"/>
              <a:gd name="T56" fmla="*/ 5 w 14"/>
              <a:gd name="T57" fmla="*/ 0 h 33"/>
              <a:gd name="T58" fmla="*/ 8 w 14"/>
              <a:gd name="T59" fmla="*/ 0 h 33"/>
              <a:gd name="T60" fmla="*/ 8 w 14"/>
              <a:gd name="T61" fmla="*/ 0 h 33"/>
              <a:gd name="T62" fmla="*/ 10 w 14"/>
              <a:gd name="T63" fmla="*/ 0 h 33"/>
              <a:gd name="T64" fmla="*/ 10 w 14"/>
              <a:gd name="T65" fmla="*/ 0 h 33"/>
              <a:gd name="T66" fmla="*/ 13 w 14"/>
              <a:gd name="T67" fmla="*/ 2 h 33"/>
              <a:gd name="T68" fmla="*/ 13 w 14"/>
              <a:gd name="T69" fmla="*/ 2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7 h 33"/>
              <a:gd name="T76" fmla="*/ 14 w 14"/>
              <a:gd name="T77" fmla="*/ 7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1 h 33"/>
              <a:gd name="T84" fmla="*/ 14 w 14"/>
              <a:gd name="T85" fmla="*/ 11 h 33"/>
              <a:gd name="T86" fmla="*/ 14 w 14"/>
              <a:gd name="T87" fmla="*/ 12 h 33"/>
              <a:gd name="T88" fmla="*/ 14 w 14"/>
              <a:gd name="T89" fmla="*/ 12 h 33"/>
              <a:gd name="T90" fmla="*/ 13 w 14"/>
              <a:gd name="T91" fmla="*/ 15 h 33"/>
              <a:gd name="T92" fmla="*/ 7 w 14"/>
              <a:gd name="T93" fmla="*/ 28 h 33"/>
              <a:gd name="T94" fmla="*/ 14 w 14"/>
              <a:gd name="T95" fmla="*/ 28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8"/>
                </a:lnTo>
                <a:lnTo>
                  <a:pt x="9" y="12"/>
                </a:lnTo>
                <a:lnTo>
                  <a:pt x="9" y="12"/>
                </a:lnTo>
                <a:lnTo>
                  <a:pt x="9" y="10"/>
                </a:lnTo>
                <a:lnTo>
                  <a:pt x="9" y="10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8" y="4"/>
                </a:lnTo>
                <a:lnTo>
                  <a:pt x="8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4" y="12"/>
                </a:lnTo>
                <a:lnTo>
                  <a:pt x="14" y="12"/>
                </a:lnTo>
                <a:lnTo>
                  <a:pt x="13" y="15"/>
                </a:lnTo>
                <a:lnTo>
                  <a:pt x="7" y="28"/>
                </a:lnTo>
                <a:lnTo>
                  <a:pt x="14" y="28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56" name="Freeform 1684">
            <a:extLst>
              <a:ext uri="{FF2B5EF4-FFF2-40B4-BE49-F238E27FC236}">
                <a16:creationId xmlns:a16="http://schemas.microsoft.com/office/drawing/2014/main" id="{0E7E9D11-9F4A-409B-B80B-A1A7D9F89511}"/>
              </a:ext>
            </a:extLst>
          </p:cNvPr>
          <p:cNvSpPr>
            <a:spLocks noEditPoints="1"/>
          </p:cNvSpPr>
          <p:nvPr/>
        </p:nvSpPr>
        <p:spPr bwMode="auto">
          <a:xfrm>
            <a:off x="6411355" y="4307071"/>
            <a:ext cx="22225" cy="52388"/>
          </a:xfrm>
          <a:custGeom>
            <a:avLst/>
            <a:gdLst>
              <a:gd name="T0" fmla="*/ 0 w 14"/>
              <a:gd name="T1" fmla="*/ 6 h 33"/>
              <a:gd name="T2" fmla="*/ 0 w 14"/>
              <a:gd name="T3" fmla="*/ 6 h 33"/>
              <a:gd name="T4" fmla="*/ 0 w 14"/>
              <a:gd name="T5" fmla="*/ 4 h 33"/>
              <a:gd name="T6" fmla="*/ 0 w 14"/>
              <a:gd name="T7" fmla="*/ 4 h 33"/>
              <a:gd name="T8" fmla="*/ 1 w 14"/>
              <a:gd name="T9" fmla="*/ 1 h 33"/>
              <a:gd name="T10" fmla="*/ 1 w 14"/>
              <a:gd name="T11" fmla="*/ 1 h 33"/>
              <a:gd name="T12" fmla="*/ 4 w 14"/>
              <a:gd name="T13" fmla="*/ 0 h 33"/>
              <a:gd name="T14" fmla="*/ 4 w 14"/>
              <a:gd name="T15" fmla="*/ 0 h 33"/>
              <a:gd name="T16" fmla="*/ 6 w 14"/>
              <a:gd name="T17" fmla="*/ 0 h 33"/>
              <a:gd name="T18" fmla="*/ 6 w 14"/>
              <a:gd name="T19" fmla="*/ 0 h 33"/>
              <a:gd name="T20" fmla="*/ 9 w 14"/>
              <a:gd name="T21" fmla="*/ 0 h 33"/>
              <a:gd name="T22" fmla="*/ 9 w 14"/>
              <a:gd name="T23" fmla="*/ 0 h 33"/>
              <a:gd name="T24" fmla="*/ 11 w 14"/>
              <a:gd name="T25" fmla="*/ 1 h 33"/>
              <a:gd name="T26" fmla="*/ 11 w 14"/>
              <a:gd name="T27" fmla="*/ 1 h 33"/>
              <a:gd name="T28" fmla="*/ 12 w 14"/>
              <a:gd name="T29" fmla="*/ 4 h 33"/>
              <a:gd name="T30" fmla="*/ 12 w 14"/>
              <a:gd name="T31" fmla="*/ 4 h 33"/>
              <a:gd name="T32" fmla="*/ 14 w 14"/>
              <a:gd name="T33" fmla="*/ 6 h 33"/>
              <a:gd name="T34" fmla="*/ 14 w 14"/>
              <a:gd name="T35" fmla="*/ 25 h 33"/>
              <a:gd name="T36" fmla="*/ 14 w 14"/>
              <a:gd name="T37" fmla="*/ 25 h 33"/>
              <a:gd name="T38" fmla="*/ 12 w 14"/>
              <a:gd name="T39" fmla="*/ 29 h 33"/>
              <a:gd name="T40" fmla="*/ 12 w 14"/>
              <a:gd name="T41" fmla="*/ 29 h 33"/>
              <a:gd name="T42" fmla="*/ 11 w 14"/>
              <a:gd name="T43" fmla="*/ 30 h 33"/>
              <a:gd name="T44" fmla="*/ 11 w 14"/>
              <a:gd name="T45" fmla="*/ 30 h 33"/>
              <a:gd name="T46" fmla="*/ 9 w 14"/>
              <a:gd name="T47" fmla="*/ 33 h 33"/>
              <a:gd name="T48" fmla="*/ 9 w 14"/>
              <a:gd name="T49" fmla="*/ 33 h 33"/>
              <a:gd name="T50" fmla="*/ 6 w 14"/>
              <a:gd name="T51" fmla="*/ 33 h 33"/>
              <a:gd name="T52" fmla="*/ 6 w 14"/>
              <a:gd name="T53" fmla="*/ 33 h 33"/>
              <a:gd name="T54" fmla="*/ 4 w 14"/>
              <a:gd name="T55" fmla="*/ 33 h 33"/>
              <a:gd name="T56" fmla="*/ 4 w 14"/>
              <a:gd name="T57" fmla="*/ 33 h 33"/>
              <a:gd name="T58" fmla="*/ 1 w 14"/>
              <a:gd name="T59" fmla="*/ 30 h 33"/>
              <a:gd name="T60" fmla="*/ 1 w 14"/>
              <a:gd name="T61" fmla="*/ 30 h 33"/>
              <a:gd name="T62" fmla="*/ 0 w 14"/>
              <a:gd name="T63" fmla="*/ 29 h 33"/>
              <a:gd name="T64" fmla="*/ 0 w 14"/>
              <a:gd name="T65" fmla="*/ 29 h 33"/>
              <a:gd name="T66" fmla="*/ 0 w 14"/>
              <a:gd name="T67" fmla="*/ 25 h 33"/>
              <a:gd name="T68" fmla="*/ 0 w 14"/>
              <a:gd name="T69" fmla="*/ 6 h 33"/>
              <a:gd name="T70" fmla="*/ 4 w 14"/>
              <a:gd name="T71" fmla="*/ 25 h 33"/>
              <a:gd name="T72" fmla="*/ 4 w 14"/>
              <a:gd name="T73" fmla="*/ 25 h 33"/>
              <a:gd name="T74" fmla="*/ 5 w 14"/>
              <a:gd name="T75" fmla="*/ 28 h 33"/>
              <a:gd name="T76" fmla="*/ 5 w 14"/>
              <a:gd name="T77" fmla="*/ 28 h 33"/>
              <a:gd name="T78" fmla="*/ 6 w 14"/>
              <a:gd name="T79" fmla="*/ 28 h 33"/>
              <a:gd name="T80" fmla="*/ 6 w 14"/>
              <a:gd name="T81" fmla="*/ 28 h 33"/>
              <a:gd name="T82" fmla="*/ 7 w 14"/>
              <a:gd name="T83" fmla="*/ 28 h 33"/>
              <a:gd name="T84" fmla="*/ 7 w 14"/>
              <a:gd name="T85" fmla="*/ 28 h 33"/>
              <a:gd name="T86" fmla="*/ 9 w 14"/>
              <a:gd name="T87" fmla="*/ 25 h 33"/>
              <a:gd name="T88" fmla="*/ 9 w 14"/>
              <a:gd name="T89" fmla="*/ 6 h 33"/>
              <a:gd name="T90" fmla="*/ 9 w 14"/>
              <a:gd name="T91" fmla="*/ 6 h 33"/>
              <a:gd name="T92" fmla="*/ 7 w 14"/>
              <a:gd name="T93" fmla="*/ 5 h 33"/>
              <a:gd name="T94" fmla="*/ 7 w 14"/>
              <a:gd name="T95" fmla="*/ 5 h 33"/>
              <a:gd name="T96" fmla="*/ 6 w 14"/>
              <a:gd name="T97" fmla="*/ 4 h 33"/>
              <a:gd name="T98" fmla="*/ 6 w 14"/>
              <a:gd name="T99" fmla="*/ 4 h 33"/>
              <a:gd name="T100" fmla="*/ 5 w 14"/>
              <a:gd name="T101" fmla="*/ 5 h 33"/>
              <a:gd name="T102" fmla="*/ 5 w 14"/>
              <a:gd name="T103" fmla="*/ 5 h 33"/>
              <a:gd name="T104" fmla="*/ 4 w 14"/>
              <a:gd name="T105" fmla="*/ 6 h 33"/>
              <a:gd name="T106" fmla="*/ 4 w 14"/>
              <a:gd name="T107" fmla="*/ 2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3">
                <a:moveTo>
                  <a:pt x="0" y="6"/>
                </a:move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1" y="1"/>
                </a:lnTo>
                <a:lnTo>
                  <a:pt x="1" y="1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9" y="0"/>
                </a:lnTo>
                <a:lnTo>
                  <a:pt x="11" y="1"/>
                </a:lnTo>
                <a:lnTo>
                  <a:pt x="11" y="1"/>
                </a:lnTo>
                <a:lnTo>
                  <a:pt x="12" y="4"/>
                </a:lnTo>
                <a:lnTo>
                  <a:pt x="12" y="4"/>
                </a:lnTo>
                <a:lnTo>
                  <a:pt x="14" y="6"/>
                </a:lnTo>
                <a:lnTo>
                  <a:pt x="14" y="25"/>
                </a:lnTo>
                <a:lnTo>
                  <a:pt x="14" y="25"/>
                </a:lnTo>
                <a:lnTo>
                  <a:pt x="12" y="29"/>
                </a:lnTo>
                <a:lnTo>
                  <a:pt x="12" y="29"/>
                </a:lnTo>
                <a:lnTo>
                  <a:pt x="11" y="30"/>
                </a:lnTo>
                <a:lnTo>
                  <a:pt x="11" y="30"/>
                </a:lnTo>
                <a:lnTo>
                  <a:pt x="9" y="33"/>
                </a:lnTo>
                <a:lnTo>
                  <a:pt x="9" y="33"/>
                </a:lnTo>
                <a:lnTo>
                  <a:pt x="6" y="33"/>
                </a:lnTo>
                <a:lnTo>
                  <a:pt x="6" y="33"/>
                </a:lnTo>
                <a:lnTo>
                  <a:pt x="4" y="33"/>
                </a:lnTo>
                <a:lnTo>
                  <a:pt x="4" y="33"/>
                </a:lnTo>
                <a:lnTo>
                  <a:pt x="1" y="30"/>
                </a:lnTo>
                <a:lnTo>
                  <a:pt x="1" y="30"/>
                </a:lnTo>
                <a:lnTo>
                  <a:pt x="0" y="29"/>
                </a:lnTo>
                <a:lnTo>
                  <a:pt x="0" y="29"/>
                </a:lnTo>
                <a:lnTo>
                  <a:pt x="0" y="25"/>
                </a:lnTo>
                <a:lnTo>
                  <a:pt x="0" y="6"/>
                </a:lnTo>
                <a:close/>
                <a:moveTo>
                  <a:pt x="4" y="25"/>
                </a:moveTo>
                <a:lnTo>
                  <a:pt x="4" y="25"/>
                </a:lnTo>
                <a:lnTo>
                  <a:pt x="5" y="28"/>
                </a:lnTo>
                <a:lnTo>
                  <a:pt x="5" y="28"/>
                </a:lnTo>
                <a:lnTo>
                  <a:pt x="6" y="28"/>
                </a:lnTo>
                <a:lnTo>
                  <a:pt x="6" y="28"/>
                </a:lnTo>
                <a:lnTo>
                  <a:pt x="7" y="28"/>
                </a:lnTo>
                <a:lnTo>
                  <a:pt x="7" y="28"/>
                </a:lnTo>
                <a:lnTo>
                  <a:pt x="9" y="25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4" y="6"/>
                </a:lnTo>
                <a:lnTo>
                  <a:pt x="4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57" name="Freeform 1685">
            <a:extLst>
              <a:ext uri="{FF2B5EF4-FFF2-40B4-BE49-F238E27FC236}">
                <a16:creationId xmlns:a16="http://schemas.microsoft.com/office/drawing/2014/main" id="{C894F270-5AAF-482D-A5B9-BB46691B1D73}"/>
              </a:ext>
            </a:extLst>
          </p:cNvPr>
          <p:cNvSpPr>
            <a:spLocks/>
          </p:cNvSpPr>
          <p:nvPr/>
        </p:nvSpPr>
        <p:spPr bwMode="auto">
          <a:xfrm>
            <a:off x="6435168" y="4307071"/>
            <a:ext cx="25400" cy="52388"/>
          </a:xfrm>
          <a:custGeom>
            <a:avLst/>
            <a:gdLst>
              <a:gd name="T0" fmla="*/ 9 w 16"/>
              <a:gd name="T1" fmla="*/ 33 h 33"/>
              <a:gd name="T2" fmla="*/ 9 w 16"/>
              <a:gd name="T3" fmla="*/ 28 h 33"/>
              <a:gd name="T4" fmla="*/ 0 w 16"/>
              <a:gd name="T5" fmla="*/ 28 h 33"/>
              <a:gd name="T6" fmla="*/ 0 w 16"/>
              <a:gd name="T7" fmla="*/ 23 h 33"/>
              <a:gd name="T8" fmla="*/ 6 w 16"/>
              <a:gd name="T9" fmla="*/ 0 h 33"/>
              <a:gd name="T10" fmla="*/ 11 w 16"/>
              <a:gd name="T11" fmla="*/ 0 h 33"/>
              <a:gd name="T12" fmla="*/ 5 w 16"/>
              <a:gd name="T13" fmla="*/ 23 h 33"/>
              <a:gd name="T14" fmla="*/ 9 w 16"/>
              <a:gd name="T15" fmla="*/ 23 h 33"/>
              <a:gd name="T16" fmla="*/ 9 w 16"/>
              <a:gd name="T17" fmla="*/ 14 h 33"/>
              <a:gd name="T18" fmla="*/ 14 w 16"/>
              <a:gd name="T19" fmla="*/ 14 h 33"/>
              <a:gd name="T20" fmla="*/ 14 w 16"/>
              <a:gd name="T21" fmla="*/ 23 h 33"/>
              <a:gd name="T22" fmla="*/ 16 w 16"/>
              <a:gd name="T23" fmla="*/ 23 h 33"/>
              <a:gd name="T24" fmla="*/ 16 w 16"/>
              <a:gd name="T25" fmla="*/ 28 h 33"/>
              <a:gd name="T26" fmla="*/ 14 w 16"/>
              <a:gd name="T27" fmla="*/ 28 h 33"/>
              <a:gd name="T28" fmla="*/ 14 w 16"/>
              <a:gd name="T29" fmla="*/ 33 h 33"/>
              <a:gd name="T30" fmla="*/ 9 w 16"/>
              <a:gd name="T31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3">
                <a:moveTo>
                  <a:pt x="9" y="33"/>
                </a:moveTo>
                <a:lnTo>
                  <a:pt x="9" y="28"/>
                </a:lnTo>
                <a:lnTo>
                  <a:pt x="0" y="28"/>
                </a:lnTo>
                <a:lnTo>
                  <a:pt x="0" y="23"/>
                </a:lnTo>
                <a:lnTo>
                  <a:pt x="6" y="0"/>
                </a:lnTo>
                <a:lnTo>
                  <a:pt x="11" y="0"/>
                </a:lnTo>
                <a:lnTo>
                  <a:pt x="5" y="23"/>
                </a:lnTo>
                <a:lnTo>
                  <a:pt x="9" y="23"/>
                </a:lnTo>
                <a:lnTo>
                  <a:pt x="9" y="14"/>
                </a:lnTo>
                <a:lnTo>
                  <a:pt x="14" y="14"/>
                </a:lnTo>
                <a:lnTo>
                  <a:pt x="14" y="23"/>
                </a:lnTo>
                <a:lnTo>
                  <a:pt x="16" y="23"/>
                </a:lnTo>
                <a:lnTo>
                  <a:pt x="16" y="28"/>
                </a:lnTo>
                <a:lnTo>
                  <a:pt x="14" y="28"/>
                </a:lnTo>
                <a:lnTo>
                  <a:pt x="14" y="33"/>
                </a:lnTo>
                <a:lnTo>
                  <a:pt x="9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58" name="Freeform 1686">
            <a:extLst>
              <a:ext uri="{FF2B5EF4-FFF2-40B4-BE49-F238E27FC236}">
                <a16:creationId xmlns:a16="http://schemas.microsoft.com/office/drawing/2014/main" id="{4D64939E-FC2D-4B94-866E-B4988E5060CB}"/>
              </a:ext>
            </a:extLst>
          </p:cNvPr>
          <p:cNvSpPr>
            <a:spLocks/>
          </p:cNvSpPr>
          <p:nvPr/>
        </p:nvSpPr>
        <p:spPr bwMode="auto">
          <a:xfrm>
            <a:off x="6465330" y="4351521"/>
            <a:ext cx="6350" cy="11113"/>
          </a:xfrm>
          <a:custGeom>
            <a:avLst/>
            <a:gdLst>
              <a:gd name="T0" fmla="*/ 0 w 4"/>
              <a:gd name="T1" fmla="*/ 7 h 7"/>
              <a:gd name="T2" fmla="*/ 0 w 4"/>
              <a:gd name="T3" fmla="*/ 0 h 7"/>
              <a:gd name="T4" fmla="*/ 4 w 4"/>
              <a:gd name="T5" fmla="*/ 0 h 7"/>
              <a:gd name="T6" fmla="*/ 4 w 4"/>
              <a:gd name="T7" fmla="*/ 5 h 7"/>
              <a:gd name="T8" fmla="*/ 0 w 4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7">
                <a:moveTo>
                  <a:pt x="0" y="7"/>
                </a:moveTo>
                <a:lnTo>
                  <a:pt x="0" y="0"/>
                </a:lnTo>
                <a:lnTo>
                  <a:pt x="4" y="0"/>
                </a:lnTo>
                <a:lnTo>
                  <a:pt x="4" y="5"/>
                </a:lnTo>
                <a:lnTo>
                  <a:pt x="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59" name="Freeform 1687">
            <a:extLst>
              <a:ext uri="{FF2B5EF4-FFF2-40B4-BE49-F238E27FC236}">
                <a16:creationId xmlns:a16="http://schemas.microsoft.com/office/drawing/2014/main" id="{B0E72D94-FE85-4CEF-A645-51A93C54CE25}"/>
              </a:ext>
            </a:extLst>
          </p:cNvPr>
          <p:cNvSpPr>
            <a:spLocks/>
          </p:cNvSpPr>
          <p:nvPr/>
        </p:nvSpPr>
        <p:spPr bwMode="auto">
          <a:xfrm>
            <a:off x="6476443" y="4307071"/>
            <a:ext cx="22225" cy="52388"/>
          </a:xfrm>
          <a:custGeom>
            <a:avLst/>
            <a:gdLst>
              <a:gd name="T0" fmla="*/ 5 w 14"/>
              <a:gd name="T1" fmla="*/ 14 h 33"/>
              <a:gd name="T2" fmla="*/ 9 w 14"/>
              <a:gd name="T3" fmla="*/ 12 h 33"/>
              <a:gd name="T4" fmla="*/ 9 w 14"/>
              <a:gd name="T5" fmla="*/ 6 h 33"/>
              <a:gd name="T6" fmla="*/ 9 w 14"/>
              <a:gd name="T7" fmla="*/ 5 h 33"/>
              <a:gd name="T8" fmla="*/ 8 w 14"/>
              <a:gd name="T9" fmla="*/ 4 h 33"/>
              <a:gd name="T10" fmla="*/ 5 w 14"/>
              <a:gd name="T11" fmla="*/ 5 h 33"/>
              <a:gd name="T12" fmla="*/ 5 w 14"/>
              <a:gd name="T13" fmla="*/ 6 h 33"/>
              <a:gd name="T14" fmla="*/ 0 w 14"/>
              <a:gd name="T15" fmla="*/ 9 h 33"/>
              <a:gd name="T16" fmla="*/ 0 w 14"/>
              <a:gd name="T17" fmla="*/ 6 h 33"/>
              <a:gd name="T18" fmla="*/ 2 w 14"/>
              <a:gd name="T19" fmla="*/ 4 h 33"/>
              <a:gd name="T20" fmla="*/ 3 w 14"/>
              <a:gd name="T21" fmla="*/ 1 h 33"/>
              <a:gd name="T22" fmla="*/ 4 w 14"/>
              <a:gd name="T23" fmla="*/ 0 h 33"/>
              <a:gd name="T24" fmla="*/ 8 w 14"/>
              <a:gd name="T25" fmla="*/ 0 h 33"/>
              <a:gd name="T26" fmla="*/ 10 w 14"/>
              <a:gd name="T27" fmla="*/ 0 h 33"/>
              <a:gd name="T28" fmla="*/ 13 w 14"/>
              <a:gd name="T29" fmla="*/ 2 h 33"/>
              <a:gd name="T30" fmla="*/ 13 w 14"/>
              <a:gd name="T31" fmla="*/ 2 h 33"/>
              <a:gd name="T32" fmla="*/ 14 w 14"/>
              <a:gd name="T33" fmla="*/ 5 h 33"/>
              <a:gd name="T34" fmla="*/ 14 w 14"/>
              <a:gd name="T35" fmla="*/ 9 h 33"/>
              <a:gd name="T36" fmla="*/ 14 w 14"/>
              <a:gd name="T37" fmla="*/ 11 h 33"/>
              <a:gd name="T38" fmla="*/ 14 w 14"/>
              <a:gd name="T39" fmla="*/ 14 h 33"/>
              <a:gd name="T40" fmla="*/ 13 w 14"/>
              <a:gd name="T41" fmla="*/ 15 h 33"/>
              <a:gd name="T42" fmla="*/ 12 w 14"/>
              <a:gd name="T43" fmla="*/ 15 h 33"/>
              <a:gd name="T44" fmla="*/ 13 w 14"/>
              <a:gd name="T45" fmla="*/ 16 h 33"/>
              <a:gd name="T46" fmla="*/ 14 w 14"/>
              <a:gd name="T47" fmla="*/ 19 h 33"/>
              <a:gd name="T48" fmla="*/ 14 w 14"/>
              <a:gd name="T49" fmla="*/ 20 h 33"/>
              <a:gd name="T50" fmla="*/ 14 w 14"/>
              <a:gd name="T51" fmla="*/ 23 h 33"/>
              <a:gd name="T52" fmla="*/ 14 w 14"/>
              <a:gd name="T53" fmla="*/ 25 h 33"/>
              <a:gd name="T54" fmla="*/ 14 w 14"/>
              <a:gd name="T55" fmla="*/ 28 h 33"/>
              <a:gd name="T56" fmla="*/ 14 w 14"/>
              <a:gd name="T57" fmla="*/ 29 h 33"/>
              <a:gd name="T58" fmla="*/ 13 w 14"/>
              <a:gd name="T59" fmla="*/ 30 h 33"/>
              <a:gd name="T60" fmla="*/ 10 w 14"/>
              <a:gd name="T61" fmla="*/ 31 h 33"/>
              <a:gd name="T62" fmla="*/ 8 w 14"/>
              <a:gd name="T63" fmla="*/ 33 h 33"/>
              <a:gd name="T64" fmla="*/ 5 w 14"/>
              <a:gd name="T65" fmla="*/ 33 h 33"/>
              <a:gd name="T66" fmla="*/ 3 w 14"/>
              <a:gd name="T67" fmla="*/ 31 h 33"/>
              <a:gd name="T68" fmla="*/ 2 w 14"/>
              <a:gd name="T69" fmla="*/ 29 h 33"/>
              <a:gd name="T70" fmla="*/ 0 w 14"/>
              <a:gd name="T71" fmla="*/ 23 h 33"/>
              <a:gd name="T72" fmla="*/ 5 w 14"/>
              <a:gd name="T73" fmla="*/ 25 h 33"/>
              <a:gd name="T74" fmla="*/ 5 w 14"/>
              <a:gd name="T75" fmla="*/ 28 h 33"/>
              <a:gd name="T76" fmla="*/ 8 w 14"/>
              <a:gd name="T77" fmla="*/ 28 h 33"/>
              <a:gd name="T78" fmla="*/ 9 w 14"/>
              <a:gd name="T79" fmla="*/ 28 h 33"/>
              <a:gd name="T80" fmla="*/ 9 w 14"/>
              <a:gd name="T81" fmla="*/ 25 h 33"/>
              <a:gd name="T82" fmla="*/ 9 w 14"/>
              <a:gd name="T83" fmla="*/ 20 h 33"/>
              <a:gd name="T84" fmla="*/ 9 w 14"/>
              <a:gd name="T85" fmla="*/ 19 h 33"/>
              <a:gd name="T86" fmla="*/ 8 w 14"/>
              <a:gd name="T87" fmla="*/ 17 h 33"/>
              <a:gd name="T88" fmla="*/ 5 w 14"/>
              <a:gd name="T89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3">
                <a:moveTo>
                  <a:pt x="5" y="14"/>
                </a:moveTo>
                <a:lnTo>
                  <a:pt x="5" y="14"/>
                </a:lnTo>
                <a:lnTo>
                  <a:pt x="9" y="12"/>
                </a:lnTo>
                <a:lnTo>
                  <a:pt x="9" y="12"/>
                </a:lnTo>
                <a:lnTo>
                  <a:pt x="9" y="11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8" y="4"/>
                </a:lnTo>
                <a:lnTo>
                  <a:pt x="8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3" y="1"/>
                </a:lnTo>
                <a:lnTo>
                  <a:pt x="3" y="1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1"/>
                </a:lnTo>
                <a:lnTo>
                  <a:pt x="14" y="11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13" y="15"/>
                </a:lnTo>
                <a:lnTo>
                  <a:pt x="12" y="15"/>
                </a:lnTo>
                <a:lnTo>
                  <a:pt x="12" y="15"/>
                </a:lnTo>
                <a:lnTo>
                  <a:pt x="13" y="16"/>
                </a:lnTo>
                <a:lnTo>
                  <a:pt x="13" y="16"/>
                </a:lnTo>
                <a:lnTo>
                  <a:pt x="14" y="19"/>
                </a:lnTo>
                <a:lnTo>
                  <a:pt x="14" y="19"/>
                </a:lnTo>
                <a:lnTo>
                  <a:pt x="14" y="20"/>
                </a:lnTo>
                <a:lnTo>
                  <a:pt x="14" y="20"/>
                </a:lnTo>
                <a:lnTo>
                  <a:pt x="14" y="23"/>
                </a:lnTo>
                <a:lnTo>
                  <a:pt x="14" y="23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3" y="30"/>
                </a:lnTo>
                <a:lnTo>
                  <a:pt x="13" y="30"/>
                </a:lnTo>
                <a:lnTo>
                  <a:pt x="10" y="31"/>
                </a:lnTo>
                <a:lnTo>
                  <a:pt x="10" y="31"/>
                </a:lnTo>
                <a:lnTo>
                  <a:pt x="8" y="33"/>
                </a:lnTo>
                <a:lnTo>
                  <a:pt x="8" y="33"/>
                </a:lnTo>
                <a:lnTo>
                  <a:pt x="5" y="33"/>
                </a:lnTo>
                <a:lnTo>
                  <a:pt x="5" y="33"/>
                </a:lnTo>
                <a:lnTo>
                  <a:pt x="3" y="31"/>
                </a:lnTo>
                <a:lnTo>
                  <a:pt x="3" y="31"/>
                </a:lnTo>
                <a:lnTo>
                  <a:pt x="2" y="29"/>
                </a:lnTo>
                <a:lnTo>
                  <a:pt x="2" y="29"/>
                </a:lnTo>
                <a:lnTo>
                  <a:pt x="0" y="25"/>
                </a:lnTo>
                <a:lnTo>
                  <a:pt x="0" y="23"/>
                </a:lnTo>
                <a:lnTo>
                  <a:pt x="5" y="23"/>
                </a:lnTo>
                <a:lnTo>
                  <a:pt x="5" y="25"/>
                </a:ln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8" y="28"/>
                </a:lnTo>
                <a:lnTo>
                  <a:pt x="8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20"/>
                </a:lnTo>
                <a:lnTo>
                  <a:pt x="9" y="20"/>
                </a:lnTo>
                <a:lnTo>
                  <a:pt x="9" y="19"/>
                </a:lnTo>
                <a:lnTo>
                  <a:pt x="9" y="19"/>
                </a:lnTo>
                <a:lnTo>
                  <a:pt x="8" y="17"/>
                </a:lnTo>
                <a:lnTo>
                  <a:pt x="8" y="17"/>
                </a:lnTo>
                <a:lnTo>
                  <a:pt x="5" y="17"/>
                </a:lnTo>
                <a:lnTo>
                  <a:pt x="5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60" name="Freeform 1688">
            <a:extLst>
              <a:ext uri="{FF2B5EF4-FFF2-40B4-BE49-F238E27FC236}">
                <a16:creationId xmlns:a16="http://schemas.microsoft.com/office/drawing/2014/main" id="{066818E2-F40F-476A-B801-56011F172BBF}"/>
              </a:ext>
            </a:extLst>
          </p:cNvPr>
          <p:cNvSpPr>
            <a:spLocks noEditPoints="1"/>
          </p:cNvSpPr>
          <p:nvPr/>
        </p:nvSpPr>
        <p:spPr bwMode="auto">
          <a:xfrm>
            <a:off x="6503430" y="4307071"/>
            <a:ext cx="20638" cy="52388"/>
          </a:xfrm>
          <a:custGeom>
            <a:avLst/>
            <a:gdLst>
              <a:gd name="T0" fmla="*/ 0 w 13"/>
              <a:gd name="T1" fmla="*/ 9 h 33"/>
              <a:gd name="T2" fmla="*/ 1 w 13"/>
              <a:gd name="T3" fmla="*/ 6 h 33"/>
              <a:gd name="T4" fmla="*/ 1 w 13"/>
              <a:gd name="T5" fmla="*/ 5 h 33"/>
              <a:gd name="T6" fmla="*/ 1 w 13"/>
              <a:gd name="T7" fmla="*/ 4 h 33"/>
              <a:gd name="T8" fmla="*/ 2 w 13"/>
              <a:gd name="T9" fmla="*/ 2 h 33"/>
              <a:gd name="T10" fmla="*/ 5 w 13"/>
              <a:gd name="T11" fmla="*/ 0 h 33"/>
              <a:gd name="T12" fmla="*/ 7 w 13"/>
              <a:gd name="T13" fmla="*/ 0 h 33"/>
              <a:gd name="T14" fmla="*/ 10 w 13"/>
              <a:gd name="T15" fmla="*/ 0 h 33"/>
              <a:gd name="T16" fmla="*/ 12 w 13"/>
              <a:gd name="T17" fmla="*/ 2 h 33"/>
              <a:gd name="T18" fmla="*/ 13 w 13"/>
              <a:gd name="T19" fmla="*/ 4 h 33"/>
              <a:gd name="T20" fmla="*/ 13 w 13"/>
              <a:gd name="T21" fmla="*/ 5 h 33"/>
              <a:gd name="T22" fmla="*/ 13 w 13"/>
              <a:gd name="T23" fmla="*/ 6 h 33"/>
              <a:gd name="T24" fmla="*/ 13 w 13"/>
              <a:gd name="T25" fmla="*/ 9 h 33"/>
              <a:gd name="T26" fmla="*/ 13 w 13"/>
              <a:gd name="T27" fmla="*/ 11 h 33"/>
              <a:gd name="T28" fmla="*/ 13 w 13"/>
              <a:gd name="T29" fmla="*/ 12 h 33"/>
              <a:gd name="T30" fmla="*/ 13 w 13"/>
              <a:gd name="T31" fmla="*/ 14 h 33"/>
              <a:gd name="T32" fmla="*/ 12 w 13"/>
              <a:gd name="T33" fmla="*/ 15 h 33"/>
              <a:gd name="T34" fmla="*/ 13 w 13"/>
              <a:gd name="T35" fmla="*/ 16 h 33"/>
              <a:gd name="T36" fmla="*/ 13 w 13"/>
              <a:gd name="T37" fmla="*/ 17 h 33"/>
              <a:gd name="T38" fmla="*/ 13 w 13"/>
              <a:gd name="T39" fmla="*/ 20 h 33"/>
              <a:gd name="T40" fmla="*/ 13 w 13"/>
              <a:gd name="T41" fmla="*/ 24 h 33"/>
              <a:gd name="T42" fmla="*/ 13 w 13"/>
              <a:gd name="T43" fmla="*/ 25 h 33"/>
              <a:gd name="T44" fmla="*/ 13 w 13"/>
              <a:gd name="T45" fmla="*/ 28 h 33"/>
              <a:gd name="T46" fmla="*/ 13 w 13"/>
              <a:gd name="T47" fmla="*/ 29 h 33"/>
              <a:gd name="T48" fmla="*/ 12 w 13"/>
              <a:gd name="T49" fmla="*/ 30 h 33"/>
              <a:gd name="T50" fmla="*/ 11 w 13"/>
              <a:gd name="T51" fmla="*/ 31 h 33"/>
              <a:gd name="T52" fmla="*/ 7 w 13"/>
              <a:gd name="T53" fmla="*/ 33 h 33"/>
              <a:gd name="T54" fmla="*/ 3 w 13"/>
              <a:gd name="T55" fmla="*/ 31 h 33"/>
              <a:gd name="T56" fmla="*/ 1 w 13"/>
              <a:gd name="T57" fmla="*/ 30 h 33"/>
              <a:gd name="T58" fmla="*/ 1 w 13"/>
              <a:gd name="T59" fmla="*/ 29 h 33"/>
              <a:gd name="T60" fmla="*/ 1 w 13"/>
              <a:gd name="T61" fmla="*/ 28 h 33"/>
              <a:gd name="T62" fmla="*/ 1 w 13"/>
              <a:gd name="T63" fmla="*/ 25 h 33"/>
              <a:gd name="T64" fmla="*/ 0 w 13"/>
              <a:gd name="T65" fmla="*/ 24 h 33"/>
              <a:gd name="T66" fmla="*/ 1 w 13"/>
              <a:gd name="T67" fmla="*/ 20 h 33"/>
              <a:gd name="T68" fmla="*/ 1 w 13"/>
              <a:gd name="T69" fmla="*/ 17 h 33"/>
              <a:gd name="T70" fmla="*/ 1 w 13"/>
              <a:gd name="T71" fmla="*/ 16 h 33"/>
              <a:gd name="T72" fmla="*/ 2 w 13"/>
              <a:gd name="T73" fmla="*/ 15 h 33"/>
              <a:gd name="T74" fmla="*/ 1 w 13"/>
              <a:gd name="T75" fmla="*/ 14 h 33"/>
              <a:gd name="T76" fmla="*/ 1 w 13"/>
              <a:gd name="T77" fmla="*/ 12 h 33"/>
              <a:gd name="T78" fmla="*/ 1 w 13"/>
              <a:gd name="T79" fmla="*/ 11 h 33"/>
              <a:gd name="T80" fmla="*/ 0 w 13"/>
              <a:gd name="T81" fmla="*/ 9 h 33"/>
              <a:gd name="T82" fmla="*/ 10 w 13"/>
              <a:gd name="T83" fmla="*/ 6 h 33"/>
              <a:gd name="T84" fmla="*/ 8 w 13"/>
              <a:gd name="T85" fmla="*/ 5 h 33"/>
              <a:gd name="T86" fmla="*/ 7 w 13"/>
              <a:gd name="T87" fmla="*/ 4 h 33"/>
              <a:gd name="T88" fmla="*/ 6 w 13"/>
              <a:gd name="T89" fmla="*/ 5 h 33"/>
              <a:gd name="T90" fmla="*/ 5 w 13"/>
              <a:gd name="T91" fmla="*/ 11 h 33"/>
              <a:gd name="T92" fmla="*/ 6 w 13"/>
              <a:gd name="T93" fmla="*/ 12 h 33"/>
              <a:gd name="T94" fmla="*/ 7 w 13"/>
              <a:gd name="T95" fmla="*/ 14 h 33"/>
              <a:gd name="T96" fmla="*/ 8 w 13"/>
              <a:gd name="T97" fmla="*/ 12 h 33"/>
              <a:gd name="T98" fmla="*/ 10 w 13"/>
              <a:gd name="T99" fmla="*/ 11 h 33"/>
              <a:gd name="T100" fmla="*/ 10 w 13"/>
              <a:gd name="T101" fmla="*/ 19 h 33"/>
              <a:gd name="T102" fmla="*/ 8 w 13"/>
              <a:gd name="T103" fmla="*/ 17 h 33"/>
              <a:gd name="T104" fmla="*/ 7 w 13"/>
              <a:gd name="T105" fmla="*/ 17 h 33"/>
              <a:gd name="T106" fmla="*/ 6 w 13"/>
              <a:gd name="T107" fmla="*/ 17 h 33"/>
              <a:gd name="T108" fmla="*/ 5 w 13"/>
              <a:gd name="T109" fmla="*/ 19 h 33"/>
              <a:gd name="T110" fmla="*/ 5 w 13"/>
              <a:gd name="T111" fmla="*/ 25 h 33"/>
              <a:gd name="T112" fmla="*/ 6 w 13"/>
              <a:gd name="T113" fmla="*/ 28 h 33"/>
              <a:gd name="T114" fmla="*/ 7 w 13"/>
              <a:gd name="T115" fmla="*/ 28 h 33"/>
              <a:gd name="T116" fmla="*/ 8 w 13"/>
              <a:gd name="T117" fmla="*/ 28 h 33"/>
              <a:gd name="T118" fmla="*/ 10 w 13"/>
              <a:gd name="T119" fmla="*/ 19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" h="33">
                <a:moveTo>
                  <a:pt x="0" y="9"/>
                </a:moveTo>
                <a:lnTo>
                  <a:pt x="0" y="9"/>
                </a:lnTo>
                <a:lnTo>
                  <a:pt x="1" y="6"/>
                </a:lnTo>
                <a:lnTo>
                  <a:pt x="1" y="6"/>
                </a:lnTo>
                <a:lnTo>
                  <a:pt x="1" y="5"/>
                </a:lnTo>
                <a:lnTo>
                  <a:pt x="1" y="5"/>
                </a:lnTo>
                <a:lnTo>
                  <a:pt x="1" y="4"/>
                </a:lnTo>
                <a:lnTo>
                  <a:pt x="1" y="4"/>
                </a:lnTo>
                <a:lnTo>
                  <a:pt x="2" y="2"/>
                </a:lnTo>
                <a:lnTo>
                  <a:pt x="2" y="2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3" y="4"/>
                </a:lnTo>
                <a:lnTo>
                  <a:pt x="13" y="4"/>
                </a:lnTo>
                <a:lnTo>
                  <a:pt x="13" y="5"/>
                </a:lnTo>
                <a:lnTo>
                  <a:pt x="13" y="5"/>
                </a:lnTo>
                <a:lnTo>
                  <a:pt x="13" y="6"/>
                </a:lnTo>
                <a:lnTo>
                  <a:pt x="13" y="6"/>
                </a:lnTo>
                <a:lnTo>
                  <a:pt x="13" y="9"/>
                </a:lnTo>
                <a:lnTo>
                  <a:pt x="13" y="9"/>
                </a:lnTo>
                <a:lnTo>
                  <a:pt x="13" y="11"/>
                </a:lnTo>
                <a:lnTo>
                  <a:pt x="13" y="11"/>
                </a:lnTo>
                <a:lnTo>
                  <a:pt x="13" y="12"/>
                </a:lnTo>
                <a:lnTo>
                  <a:pt x="13" y="12"/>
                </a:lnTo>
                <a:lnTo>
                  <a:pt x="13" y="14"/>
                </a:lnTo>
                <a:lnTo>
                  <a:pt x="13" y="14"/>
                </a:lnTo>
                <a:lnTo>
                  <a:pt x="12" y="15"/>
                </a:lnTo>
                <a:lnTo>
                  <a:pt x="12" y="15"/>
                </a:lnTo>
                <a:lnTo>
                  <a:pt x="13" y="16"/>
                </a:lnTo>
                <a:lnTo>
                  <a:pt x="13" y="16"/>
                </a:lnTo>
                <a:lnTo>
                  <a:pt x="13" y="17"/>
                </a:lnTo>
                <a:lnTo>
                  <a:pt x="13" y="17"/>
                </a:lnTo>
                <a:lnTo>
                  <a:pt x="13" y="20"/>
                </a:lnTo>
                <a:lnTo>
                  <a:pt x="13" y="20"/>
                </a:lnTo>
                <a:lnTo>
                  <a:pt x="13" y="24"/>
                </a:lnTo>
                <a:lnTo>
                  <a:pt x="13" y="24"/>
                </a:lnTo>
                <a:lnTo>
                  <a:pt x="13" y="25"/>
                </a:lnTo>
                <a:lnTo>
                  <a:pt x="13" y="25"/>
                </a:lnTo>
                <a:lnTo>
                  <a:pt x="13" y="28"/>
                </a:lnTo>
                <a:lnTo>
                  <a:pt x="13" y="28"/>
                </a:lnTo>
                <a:lnTo>
                  <a:pt x="13" y="29"/>
                </a:lnTo>
                <a:lnTo>
                  <a:pt x="13" y="29"/>
                </a:lnTo>
                <a:lnTo>
                  <a:pt x="12" y="30"/>
                </a:lnTo>
                <a:lnTo>
                  <a:pt x="12" y="30"/>
                </a:lnTo>
                <a:lnTo>
                  <a:pt x="11" y="31"/>
                </a:lnTo>
                <a:lnTo>
                  <a:pt x="11" y="31"/>
                </a:lnTo>
                <a:lnTo>
                  <a:pt x="7" y="33"/>
                </a:lnTo>
                <a:lnTo>
                  <a:pt x="7" y="33"/>
                </a:lnTo>
                <a:lnTo>
                  <a:pt x="3" y="31"/>
                </a:lnTo>
                <a:lnTo>
                  <a:pt x="3" y="31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1" y="29"/>
                </a:lnTo>
                <a:lnTo>
                  <a:pt x="1" y="28"/>
                </a:lnTo>
                <a:lnTo>
                  <a:pt x="1" y="28"/>
                </a:lnTo>
                <a:lnTo>
                  <a:pt x="1" y="25"/>
                </a:lnTo>
                <a:lnTo>
                  <a:pt x="1" y="25"/>
                </a:lnTo>
                <a:lnTo>
                  <a:pt x="0" y="24"/>
                </a:lnTo>
                <a:lnTo>
                  <a:pt x="0" y="24"/>
                </a:lnTo>
                <a:lnTo>
                  <a:pt x="1" y="20"/>
                </a:lnTo>
                <a:lnTo>
                  <a:pt x="1" y="20"/>
                </a:lnTo>
                <a:lnTo>
                  <a:pt x="1" y="17"/>
                </a:lnTo>
                <a:lnTo>
                  <a:pt x="1" y="17"/>
                </a:lnTo>
                <a:lnTo>
                  <a:pt x="1" y="16"/>
                </a:lnTo>
                <a:lnTo>
                  <a:pt x="1" y="16"/>
                </a:lnTo>
                <a:lnTo>
                  <a:pt x="2" y="15"/>
                </a:lnTo>
                <a:lnTo>
                  <a:pt x="2" y="15"/>
                </a:lnTo>
                <a:lnTo>
                  <a:pt x="1" y="14"/>
                </a:lnTo>
                <a:lnTo>
                  <a:pt x="1" y="14"/>
                </a:lnTo>
                <a:lnTo>
                  <a:pt x="1" y="12"/>
                </a:lnTo>
                <a:lnTo>
                  <a:pt x="1" y="12"/>
                </a:lnTo>
                <a:lnTo>
                  <a:pt x="1" y="11"/>
                </a:lnTo>
                <a:lnTo>
                  <a:pt x="1" y="11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10" y="6"/>
                </a:move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7" y="4"/>
                </a:lnTo>
                <a:lnTo>
                  <a:pt x="7" y="4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11"/>
                </a:lnTo>
                <a:lnTo>
                  <a:pt x="5" y="11"/>
                </a:lnTo>
                <a:lnTo>
                  <a:pt x="6" y="12"/>
                </a:lnTo>
                <a:lnTo>
                  <a:pt x="6" y="12"/>
                </a:lnTo>
                <a:lnTo>
                  <a:pt x="7" y="14"/>
                </a:lnTo>
                <a:lnTo>
                  <a:pt x="7" y="14"/>
                </a:lnTo>
                <a:lnTo>
                  <a:pt x="8" y="12"/>
                </a:lnTo>
                <a:lnTo>
                  <a:pt x="8" y="12"/>
                </a:lnTo>
                <a:lnTo>
                  <a:pt x="10" y="11"/>
                </a:lnTo>
                <a:lnTo>
                  <a:pt x="10" y="6"/>
                </a:lnTo>
                <a:close/>
                <a:moveTo>
                  <a:pt x="10" y="19"/>
                </a:moveTo>
                <a:lnTo>
                  <a:pt x="10" y="19"/>
                </a:lnTo>
                <a:lnTo>
                  <a:pt x="8" y="17"/>
                </a:lnTo>
                <a:lnTo>
                  <a:pt x="8" y="17"/>
                </a:lnTo>
                <a:lnTo>
                  <a:pt x="7" y="17"/>
                </a:lnTo>
                <a:lnTo>
                  <a:pt x="7" y="17"/>
                </a:lnTo>
                <a:lnTo>
                  <a:pt x="6" y="17"/>
                </a:lnTo>
                <a:lnTo>
                  <a:pt x="6" y="17"/>
                </a:lnTo>
                <a:lnTo>
                  <a:pt x="5" y="19"/>
                </a:lnTo>
                <a:lnTo>
                  <a:pt x="5" y="25"/>
                </a:lnTo>
                <a:lnTo>
                  <a:pt x="5" y="25"/>
                </a:lnTo>
                <a:lnTo>
                  <a:pt x="6" y="28"/>
                </a:lnTo>
                <a:lnTo>
                  <a:pt x="6" y="28"/>
                </a:lnTo>
                <a:lnTo>
                  <a:pt x="7" y="28"/>
                </a:lnTo>
                <a:lnTo>
                  <a:pt x="7" y="28"/>
                </a:lnTo>
                <a:lnTo>
                  <a:pt x="8" y="28"/>
                </a:lnTo>
                <a:lnTo>
                  <a:pt x="8" y="28"/>
                </a:lnTo>
                <a:lnTo>
                  <a:pt x="10" y="25"/>
                </a:lnTo>
                <a:lnTo>
                  <a:pt x="10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61" name="Freeform 1689">
            <a:extLst>
              <a:ext uri="{FF2B5EF4-FFF2-40B4-BE49-F238E27FC236}">
                <a16:creationId xmlns:a16="http://schemas.microsoft.com/office/drawing/2014/main" id="{53CA12D2-7E45-45CF-843A-D2077C7D1910}"/>
              </a:ext>
            </a:extLst>
          </p:cNvPr>
          <p:cNvSpPr>
            <a:spLocks/>
          </p:cNvSpPr>
          <p:nvPr/>
        </p:nvSpPr>
        <p:spPr bwMode="auto">
          <a:xfrm>
            <a:off x="6530418" y="4307071"/>
            <a:ext cx="22225" cy="52388"/>
          </a:xfrm>
          <a:custGeom>
            <a:avLst/>
            <a:gdLst>
              <a:gd name="T0" fmla="*/ 5 w 14"/>
              <a:gd name="T1" fmla="*/ 14 h 33"/>
              <a:gd name="T2" fmla="*/ 9 w 14"/>
              <a:gd name="T3" fmla="*/ 12 h 33"/>
              <a:gd name="T4" fmla="*/ 9 w 14"/>
              <a:gd name="T5" fmla="*/ 6 h 33"/>
              <a:gd name="T6" fmla="*/ 9 w 14"/>
              <a:gd name="T7" fmla="*/ 5 h 33"/>
              <a:gd name="T8" fmla="*/ 7 w 14"/>
              <a:gd name="T9" fmla="*/ 4 h 33"/>
              <a:gd name="T10" fmla="*/ 5 w 14"/>
              <a:gd name="T11" fmla="*/ 5 h 33"/>
              <a:gd name="T12" fmla="*/ 5 w 14"/>
              <a:gd name="T13" fmla="*/ 6 h 33"/>
              <a:gd name="T14" fmla="*/ 0 w 14"/>
              <a:gd name="T15" fmla="*/ 9 h 33"/>
              <a:gd name="T16" fmla="*/ 0 w 14"/>
              <a:gd name="T17" fmla="*/ 6 h 33"/>
              <a:gd name="T18" fmla="*/ 0 w 14"/>
              <a:gd name="T19" fmla="*/ 4 h 33"/>
              <a:gd name="T20" fmla="*/ 1 w 14"/>
              <a:gd name="T21" fmla="*/ 1 h 33"/>
              <a:gd name="T22" fmla="*/ 4 w 14"/>
              <a:gd name="T23" fmla="*/ 0 h 33"/>
              <a:gd name="T24" fmla="*/ 7 w 14"/>
              <a:gd name="T25" fmla="*/ 0 h 33"/>
              <a:gd name="T26" fmla="*/ 10 w 14"/>
              <a:gd name="T27" fmla="*/ 0 h 33"/>
              <a:gd name="T28" fmla="*/ 12 w 14"/>
              <a:gd name="T29" fmla="*/ 2 h 33"/>
              <a:gd name="T30" fmla="*/ 13 w 14"/>
              <a:gd name="T31" fmla="*/ 2 h 33"/>
              <a:gd name="T32" fmla="*/ 13 w 14"/>
              <a:gd name="T33" fmla="*/ 5 h 33"/>
              <a:gd name="T34" fmla="*/ 14 w 14"/>
              <a:gd name="T35" fmla="*/ 9 h 33"/>
              <a:gd name="T36" fmla="*/ 14 w 14"/>
              <a:gd name="T37" fmla="*/ 11 h 33"/>
              <a:gd name="T38" fmla="*/ 13 w 14"/>
              <a:gd name="T39" fmla="*/ 14 h 33"/>
              <a:gd name="T40" fmla="*/ 13 w 14"/>
              <a:gd name="T41" fmla="*/ 15 h 33"/>
              <a:gd name="T42" fmla="*/ 12 w 14"/>
              <a:gd name="T43" fmla="*/ 15 h 33"/>
              <a:gd name="T44" fmla="*/ 13 w 14"/>
              <a:gd name="T45" fmla="*/ 16 h 33"/>
              <a:gd name="T46" fmla="*/ 14 w 14"/>
              <a:gd name="T47" fmla="*/ 19 h 33"/>
              <a:gd name="T48" fmla="*/ 14 w 14"/>
              <a:gd name="T49" fmla="*/ 20 h 33"/>
              <a:gd name="T50" fmla="*/ 14 w 14"/>
              <a:gd name="T51" fmla="*/ 23 h 33"/>
              <a:gd name="T52" fmla="*/ 14 w 14"/>
              <a:gd name="T53" fmla="*/ 25 h 33"/>
              <a:gd name="T54" fmla="*/ 14 w 14"/>
              <a:gd name="T55" fmla="*/ 28 h 33"/>
              <a:gd name="T56" fmla="*/ 13 w 14"/>
              <a:gd name="T57" fmla="*/ 29 h 33"/>
              <a:gd name="T58" fmla="*/ 13 w 14"/>
              <a:gd name="T59" fmla="*/ 30 h 33"/>
              <a:gd name="T60" fmla="*/ 10 w 14"/>
              <a:gd name="T61" fmla="*/ 31 h 33"/>
              <a:gd name="T62" fmla="*/ 7 w 14"/>
              <a:gd name="T63" fmla="*/ 33 h 33"/>
              <a:gd name="T64" fmla="*/ 4 w 14"/>
              <a:gd name="T65" fmla="*/ 33 h 33"/>
              <a:gd name="T66" fmla="*/ 3 w 14"/>
              <a:gd name="T67" fmla="*/ 31 h 33"/>
              <a:gd name="T68" fmla="*/ 0 w 14"/>
              <a:gd name="T69" fmla="*/ 29 h 33"/>
              <a:gd name="T70" fmla="*/ 0 w 14"/>
              <a:gd name="T71" fmla="*/ 23 h 33"/>
              <a:gd name="T72" fmla="*/ 5 w 14"/>
              <a:gd name="T73" fmla="*/ 25 h 33"/>
              <a:gd name="T74" fmla="*/ 5 w 14"/>
              <a:gd name="T75" fmla="*/ 28 h 33"/>
              <a:gd name="T76" fmla="*/ 7 w 14"/>
              <a:gd name="T77" fmla="*/ 28 h 33"/>
              <a:gd name="T78" fmla="*/ 9 w 14"/>
              <a:gd name="T79" fmla="*/ 28 h 33"/>
              <a:gd name="T80" fmla="*/ 9 w 14"/>
              <a:gd name="T81" fmla="*/ 25 h 33"/>
              <a:gd name="T82" fmla="*/ 9 w 14"/>
              <a:gd name="T83" fmla="*/ 20 h 33"/>
              <a:gd name="T84" fmla="*/ 9 w 14"/>
              <a:gd name="T85" fmla="*/ 19 h 33"/>
              <a:gd name="T86" fmla="*/ 8 w 14"/>
              <a:gd name="T87" fmla="*/ 17 h 33"/>
              <a:gd name="T88" fmla="*/ 5 w 14"/>
              <a:gd name="T89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3">
                <a:moveTo>
                  <a:pt x="5" y="14"/>
                </a:moveTo>
                <a:lnTo>
                  <a:pt x="5" y="14"/>
                </a:lnTo>
                <a:lnTo>
                  <a:pt x="9" y="12"/>
                </a:lnTo>
                <a:lnTo>
                  <a:pt x="9" y="12"/>
                </a:lnTo>
                <a:lnTo>
                  <a:pt x="9" y="11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7" y="4"/>
                </a:lnTo>
                <a:lnTo>
                  <a:pt x="7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1" y="1"/>
                </a:lnTo>
                <a:lnTo>
                  <a:pt x="1" y="1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3" y="2"/>
                </a:lnTo>
                <a:lnTo>
                  <a:pt x="13" y="2"/>
                </a:lnTo>
                <a:lnTo>
                  <a:pt x="13" y="5"/>
                </a:lnTo>
                <a:lnTo>
                  <a:pt x="13" y="5"/>
                </a:lnTo>
                <a:lnTo>
                  <a:pt x="14" y="9"/>
                </a:lnTo>
                <a:lnTo>
                  <a:pt x="14" y="9"/>
                </a:lnTo>
                <a:lnTo>
                  <a:pt x="14" y="11"/>
                </a:lnTo>
                <a:lnTo>
                  <a:pt x="14" y="11"/>
                </a:lnTo>
                <a:lnTo>
                  <a:pt x="13" y="14"/>
                </a:lnTo>
                <a:lnTo>
                  <a:pt x="13" y="14"/>
                </a:lnTo>
                <a:lnTo>
                  <a:pt x="13" y="15"/>
                </a:lnTo>
                <a:lnTo>
                  <a:pt x="13" y="15"/>
                </a:lnTo>
                <a:lnTo>
                  <a:pt x="12" y="15"/>
                </a:lnTo>
                <a:lnTo>
                  <a:pt x="12" y="15"/>
                </a:lnTo>
                <a:lnTo>
                  <a:pt x="13" y="16"/>
                </a:lnTo>
                <a:lnTo>
                  <a:pt x="13" y="16"/>
                </a:lnTo>
                <a:lnTo>
                  <a:pt x="14" y="19"/>
                </a:lnTo>
                <a:lnTo>
                  <a:pt x="14" y="19"/>
                </a:lnTo>
                <a:lnTo>
                  <a:pt x="14" y="20"/>
                </a:lnTo>
                <a:lnTo>
                  <a:pt x="14" y="20"/>
                </a:lnTo>
                <a:lnTo>
                  <a:pt x="14" y="23"/>
                </a:lnTo>
                <a:lnTo>
                  <a:pt x="14" y="23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3" y="29"/>
                </a:lnTo>
                <a:lnTo>
                  <a:pt x="13" y="29"/>
                </a:lnTo>
                <a:lnTo>
                  <a:pt x="13" y="30"/>
                </a:lnTo>
                <a:lnTo>
                  <a:pt x="13" y="30"/>
                </a:lnTo>
                <a:lnTo>
                  <a:pt x="10" y="31"/>
                </a:lnTo>
                <a:lnTo>
                  <a:pt x="10" y="31"/>
                </a:lnTo>
                <a:lnTo>
                  <a:pt x="7" y="33"/>
                </a:lnTo>
                <a:lnTo>
                  <a:pt x="7" y="33"/>
                </a:lnTo>
                <a:lnTo>
                  <a:pt x="4" y="33"/>
                </a:lnTo>
                <a:lnTo>
                  <a:pt x="4" y="33"/>
                </a:lnTo>
                <a:lnTo>
                  <a:pt x="3" y="31"/>
                </a:lnTo>
                <a:lnTo>
                  <a:pt x="3" y="31"/>
                </a:lnTo>
                <a:lnTo>
                  <a:pt x="0" y="29"/>
                </a:lnTo>
                <a:lnTo>
                  <a:pt x="0" y="29"/>
                </a:lnTo>
                <a:lnTo>
                  <a:pt x="0" y="25"/>
                </a:lnTo>
                <a:lnTo>
                  <a:pt x="0" y="23"/>
                </a:lnTo>
                <a:lnTo>
                  <a:pt x="5" y="23"/>
                </a:lnTo>
                <a:lnTo>
                  <a:pt x="5" y="25"/>
                </a:ln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7" y="28"/>
                </a:lnTo>
                <a:lnTo>
                  <a:pt x="7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20"/>
                </a:lnTo>
                <a:lnTo>
                  <a:pt x="9" y="20"/>
                </a:lnTo>
                <a:lnTo>
                  <a:pt x="9" y="19"/>
                </a:lnTo>
                <a:lnTo>
                  <a:pt x="9" y="19"/>
                </a:lnTo>
                <a:lnTo>
                  <a:pt x="8" y="17"/>
                </a:lnTo>
                <a:lnTo>
                  <a:pt x="8" y="17"/>
                </a:lnTo>
                <a:lnTo>
                  <a:pt x="5" y="17"/>
                </a:lnTo>
                <a:lnTo>
                  <a:pt x="5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62" name="Freeform 1690">
            <a:extLst>
              <a:ext uri="{FF2B5EF4-FFF2-40B4-BE49-F238E27FC236}">
                <a16:creationId xmlns:a16="http://schemas.microsoft.com/office/drawing/2014/main" id="{C41AB6ED-CE12-4E1D-B558-4EE5FAE0E524}"/>
              </a:ext>
            </a:extLst>
          </p:cNvPr>
          <p:cNvSpPr>
            <a:spLocks/>
          </p:cNvSpPr>
          <p:nvPr/>
        </p:nvSpPr>
        <p:spPr bwMode="auto">
          <a:xfrm>
            <a:off x="6403418" y="4819833"/>
            <a:ext cx="9525" cy="57150"/>
          </a:xfrm>
          <a:custGeom>
            <a:avLst/>
            <a:gdLst>
              <a:gd name="T0" fmla="*/ 6 w 6"/>
              <a:gd name="T1" fmla="*/ 0 h 36"/>
              <a:gd name="T2" fmla="*/ 6 w 6"/>
              <a:gd name="T3" fmla="*/ 2 h 36"/>
              <a:gd name="T4" fmla="*/ 4 w 6"/>
              <a:gd name="T5" fmla="*/ 2 h 36"/>
              <a:gd name="T6" fmla="*/ 4 w 6"/>
              <a:gd name="T7" fmla="*/ 33 h 36"/>
              <a:gd name="T8" fmla="*/ 6 w 6"/>
              <a:gd name="T9" fmla="*/ 33 h 36"/>
              <a:gd name="T10" fmla="*/ 6 w 6"/>
              <a:gd name="T11" fmla="*/ 36 h 36"/>
              <a:gd name="T12" fmla="*/ 0 w 6"/>
              <a:gd name="T13" fmla="*/ 36 h 36"/>
              <a:gd name="T14" fmla="*/ 0 w 6"/>
              <a:gd name="T15" fmla="*/ 0 h 36"/>
              <a:gd name="T16" fmla="*/ 6 w 6"/>
              <a:gd name="T1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36">
                <a:moveTo>
                  <a:pt x="6" y="0"/>
                </a:moveTo>
                <a:lnTo>
                  <a:pt x="6" y="2"/>
                </a:lnTo>
                <a:lnTo>
                  <a:pt x="4" y="2"/>
                </a:lnTo>
                <a:lnTo>
                  <a:pt x="4" y="33"/>
                </a:lnTo>
                <a:lnTo>
                  <a:pt x="6" y="33"/>
                </a:lnTo>
                <a:lnTo>
                  <a:pt x="6" y="36"/>
                </a:lnTo>
                <a:lnTo>
                  <a:pt x="0" y="36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63" name="Freeform 1691">
            <a:extLst>
              <a:ext uri="{FF2B5EF4-FFF2-40B4-BE49-F238E27FC236}">
                <a16:creationId xmlns:a16="http://schemas.microsoft.com/office/drawing/2014/main" id="{9FE9EAE0-6528-4D9A-8417-0665F3C427E0}"/>
              </a:ext>
            </a:extLst>
          </p:cNvPr>
          <p:cNvSpPr>
            <a:spLocks/>
          </p:cNvSpPr>
          <p:nvPr/>
        </p:nvSpPr>
        <p:spPr bwMode="auto">
          <a:xfrm>
            <a:off x="6430405" y="4816658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8 w 14"/>
              <a:gd name="T5" fmla="*/ 13 h 33"/>
              <a:gd name="T6" fmla="*/ 8 w 14"/>
              <a:gd name="T7" fmla="*/ 13 h 33"/>
              <a:gd name="T8" fmla="*/ 9 w 14"/>
              <a:gd name="T9" fmla="*/ 12 h 33"/>
              <a:gd name="T10" fmla="*/ 9 w 14"/>
              <a:gd name="T11" fmla="*/ 12 h 33"/>
              <a:gd name="T12" fmla="*/ 9 w 14"/>
              <a:gd name="T13" fmla="*/ 9 h 33"/>
              <a:gd name="T14" fmla="*/ 9 w 14"/>
              <a:gd name="T15" fmla="*/ 9 h 33"/>
              <a:gd name="T16" fmla="*/ 9 w 14"/>
              <a:gd name="T17" fmla="*/ 8 h 33"/>
              <a:gd name="T18" fmla="*/ 9 w 14"/>
              <a:gd name="T19" fmla="*/ 8 h 33"/>
              <a:gd name="T20" fmla="*/ 9 w 14"/>
              <a:gd name="T21" fmla="*/ 7 h 33"/>
              <a:gd name="T22" fmla="*/ 9 w 14"/>
              <a:gd name="T23" fmla="*/ 7 h 33"/>
              <a:gd name="T24" fmla="*/ 8 w 14"/>
              <a:gd name="T25" fmla="*/ 5 h 33"/>
              <a:gd name="T26" fmla="*/ 8 w 14"/>
              <a:gd name="T27" fmla="*/ 5 h 33"/>
              <a:gd name="T28" fmla="*/ 7 w 14"/>
              <a:gd name="T29" fmla="*/ 5 h 33"/>
              <a:gd name="T30" fmla="*/ 7 w 14"/>
              <a:gd name="T31" fmla="*/ 5 h 33"/>
              <a:gd name="T32" fmla="*/ 6 w 14"/>
              <a:gd name="T33" fmla="*/ 7 h 33"/>
              <a:gd name="T34" fmla="*/ 6 w 14"/>
              <a:gd name="T35" fmla="*/ 7 h 33"/>
              <a:gd name="T36" fmla="*/ 4 w 14"/>
              <a:gd name="T37" fmla="*/ 8 h 33"/>
              <a:gd name="T38" fmla="*/ 4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0 w 14"/>
              <a:gd name="T47" fmla="*/ 5 h 33"/>
              <a:gd name="T48" fmla="*/ 0 w 14"/>
              <a:gd name="T49" fmla="*/ 5 h 33"/>
              <a:gd name="T50" fmla="*/ 2 w 14"/>
              <a:gd name="T51" fmla="*/ 3 h 33"/>
              <a:gd name="T52" fmla="*/ 2 w 14"/>
              <a:gd name="T53" fmla="*/ 3 h 33"/>
              <a:gd name="T54" fmla="*/ 4 w 14"/>
              <a:gd name="T55" fmla="*/ 2 h 33"/>
              <a:gd name="T56" fmla="*/ 4 w 14"/>
              <a:gd name="T57" fmla="*/ 2 h 33"/>
              <a:gd name="T58" fmla="*/ 7 w 14"/>
              <a:gd name="T59" fmla="*/ 0 h 33"/>
              <a:gd name="T60" fmla="*/ 7 w 14"/>
              <a:gd name="T61" fmla="*/ 0 h 33"/>
              <a:gd name="T62" fmla="*/ 11 w 14"/>
              <a:gd name="T63" fmla="*/ 2 h 33"/>
              <a:gd name="T64" fmla="*/ 11 w 14"/>
              <a:gd name="T65" fmla="*/ 2 h 33"/>
              <a:gd name="T66" fmla="*/ 12 w 14"/>
              <a:gd name="T67" fmla="*/ 3 h 33"/>
              <a:gd name="T68" fmla="*/ 12 w 14"/>
              <a:gd name="T69" fmla="*/ 3 h 33"/>
              <a:gd name="T70" fmla="*/ 13 w 14"/>
              <a:gd name="T71" fmla="*/ 5 h 33"/>
              <a:gd name="T72" fmla="*/ 13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3 w 14"/>
              <a:gd name="T83" fmla="*/ 13 h 33"/>
              <a:gd name="T84" fmla="*/ 13 w 14"/>
              <a:gd name="T85" fmla="*/ 13 h 33"/>
              <a:gd name="T86" fmla="*/ 13 w 14"/>
              <a:gd name="T87" fmla="*/ 14 h 33"/>
              <a:gd name="T88" fmla="*/ 13 w 14"/>
              <a:gd name="T89" fmla="*/ 14 h 33"/>
              <a:gd name="T90" fmla="*/ 12 w 14"/>
              <a:gd name="T91" fmla="*/ 15 h 33"/>
              <a:gd name="T92" fmla="*/ 6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8" y="13"/>
                </a:lnTo>
                <a:lnTo>
                  <a:pt x="8" y="13"/>
                </a:lnTo>
                <a:lnTo>
                  <a:pt x="9" y="12"/>
                </a:lnTo>
                <a:lnTo>
                  <a:pt x="9" y="12"/>
                </a:lnTo>
                <a:lnTo>
                  <a:pt x="9" y="9"/>
                </a:lnTo>
                <a:lnTo>
                  <a:pt x="9" y="9"/>
                </a:lnTo>
                <a:lnTo>
                  <a:pt x="9" y="8"/>
                </a:lnTo>
                <a:lnTo>
                  <a:pt x="9" y="8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6" y="7"/>
                </a:lnTo>
                <a:lnTo>
                  <a:pt x="6" y="7"/>
                </a:lnTo>
                <a:lnTo>
                  <a:pt x="4" y="8"/>
                </a:lnTo>
                <a:lnTo>
                  <a:pt x="4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4" y="2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11" y="2"/>
                </a:lnTo>
                <a:lnTo>
                  <a:pt x="11" y="2"/>
                </a:lnTo>
                <a:lnTo>
                  <a:pt x="12" y="3"/>
                </a:lnTo>
                <a:lnTo>
                  <a:pt x="12" y="3"/>
                </a:lnTo>
                <a:lnTo>
                  <a:pt x="13" y="5"/>
                </a:lnTo>
                <a:lnTo>
                  <a:pt x="13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3" y="13"/>
                </a:lnTo>
                <a:lnTo>
                  <a:pt x="13" y="13"/>
                </a:lnTo>
                <a:lnTo>
                  <a:pt x="13" y="14"/>
                </a:lnTo>
                <a:lnTo>
                  <a:pt x="13" y="14"/>
                </a:lnTo>
                <a:lnTo>
                  <a:pt x="12" y="15"/>
                </a:lnTo>
                <a:lnTo>
                  <a:pt x="6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64" name="Freeform 1692">
            <a:extLst>
              <a:ext uri="{FF2B5EF4-FFF2-40B4-BE49-F238E27FC236}">
                <a16:creationId xmlns:a16="http://schemas.microsoft.com/office/drawing/2014/main" id="{1694477F-42F4-4441-8508-A21BA1ED73B7}"/>
              </a:ext>
            </a:extLst>
          </p:cNvPr>
          <p:cNvSpPr>
            <a:spLocks noEditPoints="1"/>
          </p:cNvSpPr>
          <p:nvPr/>
        </p:nvSpPr>
        <p:spPr bwMode="auto">
          <a:xfrm>
            <a:off x="6457393" y="4816658"/>
            <a:ext cx="22225" cy="53975"/>
          </a:xfrm>
          <a:custGeom>
            <a:avLst/>
            <a:gdLst>
              <a:gd name="T0" fmla="*/ 0 w 14"/>
              <a:gd name="T1" fmla="*/ 9 h 34"/>
              <a:gd name="T2" fmla="*/ 0 w 14"/>
              <a:gd name="T3" fmla="*/ 8 h 34"/>
              <a:gd name="T4" fmla="*/ 0 w 14"/>
              <a:gd name="T5" fmla="*/ 5 h 34"/>
              <a:gd name="T6" fmla="*/ 1 w 14"/>
              <a:gd name="T7" fmla="*/ 4 h 34"/>
              <a:gd name="T8" fmla="*/ 1 w 14"/>
              <a:gd name="T9" fmla="*/ 3 h 34"/>
              <a:gd name="T10" fmla="*/ 4 w 14"/>
              <a:gd name="T11" fmla="*/ 2 h 34"/>
              <a:gd name="T12" fmla="*/ 6 w 14"/>
              <a:gd name="T13" fmla="*/ 0 h 34"/>
              <a:gd name="T14" fmla="*/ 10 w 14"/>
              <a:gd name="T15" fmla="*/ 2 h 34"/>
              <a:gd name="T16" fmla="*/ 12 w 14"/>
              <a:gd name="T17" fmla="*/ 3 h 34"/>
              <a:gd name="T18" fmla="*/ 12 w 14"/>
              <a:gd name="T19" fmla="*/ 4 h 34"/>
              <a:gd name="T20" fmla="*/ 14 w 14"/>
              <a:gd name="T21" fmla="*/ 5 h 34"/>
              <a:gd name="T22" fmla="*/ 14 w 14"/>
              <a:gd name="T23" fmla="*/ 8 h 34"/>
              <a:gd name="T24" fmla="*/ 14 w 14"/>
              <a:gd name="T25" fmla="*/ 9 h 34"/>
              <a:gd name="T26" fmla="*/ 14 w 14"/>
              <a:gd name="T27" fmla="*/ 12 h 34"/>
              <a:gd name="T28" fmla="*/ 14 w 14"/>
              <a:gd name="T29" fmla="*/ 14 h 34"/>
              <a:gd name="T30" fmla="*/ 12 w 14"/>
              <a:gd name="T31" fmla="*/ 15 h 34"/>
              <a:gd name="T32" fmla="*/ 11 w 14"/>
              <a:gd name="T33" fmla="*/ 17 h 34"/>
              <a:gd name="T34" fmla="*/ 12 w 14"/>
              <a:gd name="T35" fmla="*/ 18 h 34"/>
              <a:gd name="T36" fmla="*/ 14 w 14"/>
              <a:gd name="T37" fmla="*/ 19 h 34"/>
              <a:gd name="T38" fmla="*/ 14 w 14"/>
              <a:gd name="T39" fmla="*/ 22 h 34"/>
              <a:gd name="T40" fmla="*/ 14 w 14"/>
              <a:gd name="T41" fmla="*/ 24 h 34"/>
              <a:gd name="T42" fmla="*/ 14 w 14"/>
              <a:gd name="T43" fmla="*/ 27 h 34"/>
              <a:gd name="T44" fmla="*/ 14 w 14"/>
              <a:gd name="T45" fmla="*/ 28 h 34"/>
              <a:gd name="T46" fmla="*/ 12 w 14"/>
              <a:gd name="T47" fmla="*/ 29 h 34"/>
              <a:gd name="T48" fmla="*/ 12 w 14"/>
              <a:gd name="T49" fmla="*/ 30 h 34"/>
              <a:gd name="T50" fmla="*/ 10 w 14"/>
              <a:gd name="T51" fmla="*/ 33 h 34"/>
              <a:gd name="T52" fmla="*/ 6 w 14"/>
              <a:gd name="T53" fmla="*/ 34 h 34"/>
              <a:gd name="T54" fmla="*/ 4 w 14"/>
              <a:gd name="T55" fmla="*/ 33 h 34"/>
              <a:gd name="T56" fmla="*/ 1 w 14"/>
              <a:gd name="T57" fmla="*/ 30 h 34"/>
              <a:gd name="T58" fmla="*/ 1 w 14"/>
              <a:gd name="T59" fmla="*/ 29 h 34"/>
              <a:gd name="T60" fmla="*/ 0 w 14"/>
              <a:gd name="T61" fmla="*/ 28 h 34"/>
              <a:gd name="T62" fmla="*/ 0 w 14"/>
              <a:gd name="T63" fmla="*/ 27 h 34"/>
              <a:gd name="T64" fmla="*/ 0 w 14"/>
              <a:gd name="T65" fmla="*/ 24 h 34"/>
              <a:gd name="T66" fmla="*/ 0 w 14"/>
              <a:gd name="T67" fmla="*/ 22 h 34"/>
              <a:gd name="T68" fmla="*/ 0 w 14"/>
              <a:gd name="T69" fmla="*/ 19 h 34"/>
              <a:gd name="T70" fmla="*/ 1 w 14"/>
              <a:gd name="T71" fmla="*/ 18 h 34"/>
              <a:gd name="T72" fmla="*/ 2 w 14"/>
              <a:gd name="T73" fmla="*/ 17 h 34"/>
              <a:gd name="T74" fmla="*/ 1 w 14"/>
              <a:gd name="T75" fmla="*/ 15 h 34"/>
              <a:gd name="T76" fmla="*/ 0 w 14"/>
              <a:gd name="T77" fmla="*/ 14 h 34"/>
              <a:gd name="T78" fmla="*/ 0 w 14"/>
              <a:gd name="T79" fmla="*/ 12 h 34"/>
              <a:gd name="T80" fmla="*/ 0 w 14"/>
              <a:gd name="T81" fmla="*/ 9 h 34"/>
              <a:gd name="T82" fmla="*/ 9 w 14"/>
              <a:gd name="T83" fmla="*/ 8 h 34"/>
              <a:gd name="T84" fmla="*/ 9 w 14"/>
              <a:gd name="T85" fmla="*/ 7 h 34"/>
              <a:gd name="T86" fmla="*/ 6 w 14"/>
              <a:gd name="T87" fmla="*/ 5 h 34"/>
              <a:gd name="T88" fmla="*/ 5 w 14"/>
              <a:gd name="T89" fmla="*/ 7 h 34"/>
              <a:gd name="T90" fmla="*/ 5 w 14"/>
              <a:gd name="T91" fmla="*/ 13 h 34"/>
              <a:gd name="T92" fmla="*/ 5 w 14"/>
              <a:gd name="T93" fmla="*/ 14 h 34"/>
              <a:gd name="T94" fmla="*/ 6 w 14"/>
              <a:gd name="T95" fmla="*/ 15 h 34"/>
              <a:gd name="T96" fmla="*/ 9 w 14"/>
              <a:gd name="T97" fmla="*/ 14 h 34"/>
              <a:gd name="T98" fmla="*/ 9 w 14"/>
              <a:gd name="T99" fmla="*/ 13 h 34"/>
              <a:gd name="T100" fmla="*/ 9 w 14"/>
              <a:gd name="T101" fmla="*/ 20 h 34"/>
              <a:gd name="T102" fmla="*/ 9 w 14"/>
              <a:gd name="T103" fmla="*/ 19 h 34"/>
              <a:gd name="T104" fmla="*/ 6 w 14"/>
              <a:gd name="T105" fmla="*/ 18 h 34"/>
              <a:gd name="T106" fmla="*/ 5 w 14"/>
              <a:gd name="T107" fmla="*/ 19 h 34"/>
              <a:gd name="T108" fmla="*/ 5 w 14"/>
              <a:gd name="T109" fmla="*/ 20 h 34"/>
              <a:gd name="T110" fmla="*/ 5 w 14"/>
              <a:gd name="T111" fmla="*/ 27 h 34"/>
              <a:gd name="T112" fmla="*/ 5 w 14"/>
              <a:gd name="T113" fmla="*/ 28 h 34"/>
              <a:gd name="T114" fmla="*/ 6 w 14"/>
              <a:gd name="T115" fmla="*/ 29 h 34"/>
              <a:gd name="T116" fmla="*/ 9 w 14"/>
              <a:gd name="T117" fmla="*/ 28 h 34"/>
              <a:gd name="T118" fmla="*/ 9 w 14"/>
              <a:gd name="T119" fmla="*/ 2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4">
                <a:moveTo>
                  <a:pt x="0" y="9"/>
                </a:moveTo>
                <a:lnTo>
                  <a:pt x="0" y="9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10" y="2"/>
                </a:lnTo>
                <a:lnTo>
                  <a:pt x="10" y="2"/>
                </a:lnTo>
                <a:lnTo>
                  <a:pt x="12" y="3"/>
                </a:lnTo>
                <a:lnTo>
                  <a:pt x="12" y="3"/>
                </a:lnTo>
                <a:lnTo>
                  <a:pt x="12" y="4"/>
                </a:lnTo>
                <a:lnTo>
                  <a:pt x="12" y="4"/>
                </a:lnTo>
                <a:lnTo>
                  <a:pt x="14" y="5"/>
                </a:lnTo>
                <a:lnTo>
                  <a:pt x="14" y="5"/>
                </a:lnTo>
                <a:lnTo>
                  <a:pt x="14" y="8"/>
                </a:lnTo>
                <a:lnTo>
                  <a:pt x="14" y="8"/>
                </a:lnTo>
                <a:lnTo>
                  <a:pt x="14" y="9"/>
                </a:lnTo>
                <a:lnTo>
                  <a:pt x="14" y="9"/>
                </a:lnTo>
                <a:lnTo>
                  <a:pt x="14" y="12"/>
                </a:lnTo>
                <a:lnTo>
                  <a:pt x="14" y="12"/>
                </a:lnTo>
                <a:lnTo>
                  <a:pt x="14" y="14"/>
                </a:lnTo>
                <a:lnTo>
                  <a:pt x="14" y="14"/>
                </a:lnTo>
                <a:lnTo>
                  <a:pt x="12" y="15"/>
                </a:lnTo>
                <a:lnTo>
                  <a:pt x="12" y="15"/>
                </a:lnTo>
                <a:lnTo>
                  <a:pt x="11" y="17"/>
                </a:lnTo>
                <a:lnTo>
                  <a:pt x="11" y="17"/>
                </a:lnTo>
                <a:lnTo>
                  <a:pt x="12" y="18"/>
                </a:lnTo>
                <a:lnTo>
                  <a:pt x="12" y="18"/>
                </a:lnTo>
                <a:lnTo>
                  <a:pt x="14" y="19"/>
                </a:lnTo>
                <a:lnTo>
                  <a:pt x="14" y="19"/>
                </a:lnTo>
                <a:lnTo>
                  <a:pt x="14" y="22"/>
                </a:lnTo>
                <a:lnTo>
                  <a:pt x="14" y="22"/>
                </a:lnTo>
                <a:lnTo>
                  <a:pt x="14" y="24"/>
                </a:lnTo>
                <a:lnTo>
                  <a:pt x="14" y="24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2" y="29"/>
                </a:lnTo>
                <a:lnTo>
                  <a:pt x="12" y="29"/>
                </a:lnTo>
                <a:lnTo>
                  <a:pt x="12" y="30"/>
                </a:lnTo>
                <a:lnTo>
                  <a:pt x="12" y="30"/>
                </a:lnTo>
                <a:lnTo>
                  <a:pt x="10" y="33"/>
                </a:lnTo>
                <a:lnTo>
                  <a:pt x="10" y="33"/>
                </a:lnTo>
                <a:lnTo>
                  <a:pt x="6" y="34"/>
                </a:lnTo>
                <a:lnTo>
                  <a:pt x="6" y="34"/>
                </a:lnTo>
                <a:lnTo>
                  <a:pt x="4" y="33"/>
                </a:lnTo>
                <a:lnTo>
                  <a:pt x="4" y="33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1" y="29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19"/>
                </a:lnTo>
                <a:lnTo>
                  <a:pt x="1" y="18"/>
                </a:lnTo>
                <a:lnTo>
                  <a:pt x="1" y="18"/>
                </a:lnTo>
                <a:lnTo>
                  <a:pt x="2" y="17"/>
                </a:lnTo>
                <a:lnTo>
                  <a:pt x="2" y="17"/>
                </a:lnTo>
                <a:lnTo>
                  <a:pt x="1" y="15"/>
                </a:lnTo>
                <a:lnTo>
                  <a:pt x="1" y="15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9" y="8"/>
                </a:moveTo>
                <a:lnTo>
                  <a:pt x="9" y="8"/>
                </a:lnTo>
                <a:lnTo>
                  <a:pt x="9" y="7"/>
                </a:lnTo>
                <a:lnTo>
                  <a:pt x="9" y="7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7"/>
                </a:lnTo>
                <a:lnTo>
                  <a:pt x="5" y="8"/>
                </a:lnTo>
                <a:lnTo>
                  <a:pt x="5" y="13"/>
                </a:lnTo>
                <a:lnTo>
                  <a:pt x="5" y="13"/>
                </a:lnTo>
                <a:lnTo>
                  <a:pt x="5" y="14"/>
                </a:lnTo>
                <a:lnTo>
                  <a:pt x="5" y="14"/>
                </a:lnTo>
                <a:lnTo>
                  <a:pt x="6" y="15"/>
                </a:lnTo>
                <a:lnTo>
                  <a:pt x="6" y="15"/>
                </a:lnTo>
                <a:lnTo>
                  <a:pt x="9" y="14"/>
                </a:lnTo>
                <a:lnTo>
                  <a:pt x="9" y="14"/>
                </a:lnTo>
                <a:lnTo>
                  <a:pt x="9" y="13"/>
                </a:lnTo>
                <a:lnTo>
                  <a:pt x="9" y="8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9" y="19"/>
                </a:lnTo>
                <a:lnTo>
                  <a:pt x="9" y="19"/>
                </a:lnTo>
                <a:lnTo>
                  <a:pt x="6" y="18"/>
                </a:lnTo>
                <a:lnTo>
                  <a:pt x="6" y="18"/>
                </a:lnTo>
                <a:lnTo>
                  <a:pt x="5" y="19"/>
                </a:lnTo>
                <a:lnTo>
                  <a:pt x="5" y="19"/>
                </a:lnTo>
                <a:lnTo>
                  <a:pt x="5" y="20"/>
                </a:lnTo>
                <a:lnTo>
                  <a:pt x="5" y="27"/>
                </a:lnTo>
                <a:lnTo>
                  <a:pt x="5" y="27"/>
                </a:lnTo>
                <a:lnTo>
                  <a:pt x="5" y="28"/>
                </a:lnTo>
                <a:lnTo>
                  <a:pt x="5" y="28"/>
                </a:lnTo>
                <a:lnTo>
                  <a:pt x="6" y="29"/>
                </a:lnTo>
                <a:lnTo>
                  <a:pt x="6" y="29"/>
                </a:lnTo>
                <a:lnTo>
                  <a:pt x="9" y="28"/>
                </a:lnTo>
                <a:lnTo>
                  <a:pt x="9" y="28"/>
                </a:lnTo>
                <a:lnTo>
                  <a:pt x="9" y="27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65" name="Freeform 1693">
            <a:extLst>
              <a:ext uri="{FF2B5EF4-FFF2-40B4-BE49-F238E27FC236}">
                <a16:creationId xmlns:a16="http://schemas.microsoft.com/office/drawing/2014/main" id="{417325D1-8167-4CB1-9371-FA9220BCC399}"/>
              </a:ext>
            </a:extLst>
          </p:cNvPr>
          <p:cNvSpPr>
            <a:spLocks/>
          </p:cNvSpPr>
          <p:nvPr/>
        </p:nvSpPr>
        <p:spPr bwMode="auto">
          <a:xfrm>
            <a:off x="6481205" y="4819833"/>
            <a:ext cx="25400" cy="49213"/>
          </a:xfrm>
          <a:custGeom>
            <a:avLst/>
            <a:gdLst>
              <a:gd name="T0" fmla="*/ 10 w 16"/>
              <a:gd name="T1" fmla="*/ 31 h 31"/>
              <a:gd name="T2" fmla="*/ 10 w 16"/>
              <a:gd name="T3" fmla="*/ 27 h 31"/>
              <a:gd name="T4" fmla="*/ 0 w 16"/>
              <a:gd name="T5" fmla="*/ 27 h 31"/>
              <a:gd name="T6" fmla="*/ 0 w 16"/>
              <a:gd name="T7" fmla="*/ 22 h 31"/>
              <a:gd name="T8" fmla="*/ 7 w 16"/>
              <a:gd name="T9" fmla="*/ 0 h 31"/>
              <a:gd name="T10" fmla="*/ 12 w 16"/>
              <a:gd name="T11" fmla="*/ 0 h 31"/>
              <a:gd name="T12" fmla="*/ 5 w 16"/>
              <a:gd name="T13" fmla="*/ 22 h 31"/>
              <a:gd name="T14" fmla="*/ 10 w 16"/>
              <a:gd name="T15" fmla="*/ 22 h 31"/>
              <a:gd name="T16" fmla="*/ 10 w 16"/>
              <a:gd name="T17" fmla="*/ 13 h 31"/>
              <a:gd name="T18" fmla="*/ 14 w 16"/>
              <a:gd name="T19" fmla="*/ 13 h 31"/>
              <a:gd name="T20" fmla="*/ 14 w 16"/>
              <a:gd name="T21" fmla="*/ 22 h 31"/>
              <a:gd name="T22" fmla="*/ 16 w 16"/>
              <a:gd name="T23" fmla="*/ 22 h 31"/>
              <a:gd name="T24" fmla="*/ 16 w 16"/>
              <a:gd name="T25" fmla="*/ 27 h 31"/>
              <a:gd name="T26" fmla="*/ 14 w 16"/>
              <a:gd name="T27" fmla="*/ 27 h 31"/>
              <a:gd name="T28" fmla="*/ 14 w 16"/>
              <a:gd name="T29" fmla="*/ 31 h 31"/>
              <a:gd name="T30" fmla="*/ 10 w 16"/>
              <a:gd name="T3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1">
                <a:moveTo>
                  <a:pt x="10" y="31"/>
                </a:moveTo>
                <a:lnTo>
                  <a:pt x="10" y="27"/>
                </a:lnTo>
                <a:lnTo>
                  <a:pt x="0" y="27"/>
                </a:lnTo>
                <a:lnTo>
                  <a:pt x="0" y="22"/>
                </a:lnTo>
                <a:lnTo>
                  <a:pt x="7" y="0"/>
                </a:lnTo>
                <a:lnTo>
                  <a:pt x="12" y="0"/>
                </a:lnTo>
                <a:lnTo>
                  <a:pt x="5" y="22"/>
                </a:lnTo>
                <a:lnTo>
                  <a:pt x="10" y="22"/>
                </a:lnTo>
                <a:lnTo>
                  <a:pt x="10" y="13"/>
                </a:lnTo>
                <a:lnTo>
                  <a:pt x="14" y="13"/>
                </a:lnTo>
                <a:lnTo>
                  <a:pt x="14" y="22"/>
                </a:lnTo>
                <a:lnTo>
                  <a:pt x="16" y="22"/>
                </a:lnTo>
                <a:lnTo>
                  <a:pt x="16" y="27"/>
                </a:lnTo>
                <a:lnTo>
                  <a:pt x="14" y="27"/>
                </a:lnTo>
                <a:lnTo>
                  <a:pt x="14" y="31"/>
                </a:lnTo>
                <a:lnTo>
                  <a:pt x="10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66" name="Freeform 1694">
            <a:extLst>
              <a:ext uri="{FF2B5EF4-FFF2-40B4-BE49-F238E27FC236}">
                <a16:creationId xmlns:a16="http://schemas.microsoft.com/office/drawing/2014/main" id="{44E38F31-D051-4CD4-B9BB-6110FF136D97}"/>
              </a:ext>
            </a:extLst>
          </p:cNvPr>
          <p:cNvSpPr>
            <a:spLocks/>
          </p:cNvSpPr>
          <p:nvPr/>
        </p:nvSpPr>
        <p:spPr bwMode="auto">
          <a:xfrm>
            <a:off x="6522480" y="4819833"/>
            <a:ext cx="9525" cy="57150"/>
          </a:xfrm>
          <a:custGeom>
            <a:avLst/>
            <a:gdLst>
              <a:gd name="T0" fmla="*/ 0 w 6"/>
              <a:gd name="T1" fmla="*/ 36 h 36"/>
              <a:gd name="T2" fmla="*/ 0 w 6"/>
              <a:gd name="T3" fmla="*/ 33 h 36"/>
              <a:gd name="T4" fmla="*/ 3 w 6"/>
              <a:gd name="T5" fmla="*/ 33 h 36"/>
              <a:gd name="T6" fmla="*/ 3 w 6"/>
              <a:gd name="T7" fmla="*/ 2 h 36"/>
              <a:gd name="T8" fmla="*/ 0 w 6"/>
              <a:gd name="T9" fmla="*/ 2 h 36"/>
              <a:gd name="T10" fmla="*/ 0 w 6"/>
              <a:gd name="T11" fmla="*/ 0 h 36"/>
              <a:gd name="T12" fmla="*/ 6 w 6"/>
              <a:gd name="T13" fmla="*/ 0 h 36"/>
              <a:gd name="T14" fmla="*/ 6 w 6"/>
              <a:gd name="T15" fmla="*/ 36 h 36"/>
              <a:gd name="T16" fmla="*/ 0 w 6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36">
                <a:moveTo>
                  <a:pt x="0" y="36"/>
                </a:moveTo>
                <a:lnTo>
                  <a:pt x="0" y="33"/>
                </a:lnTo>
                <a:lnTo>
                  <a:pt x="3" y="33"/>
                </a:lnTo>
                <a:lnTo>
                  <a:pt x="3" y="2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lnTo>
                  <a:pt x="6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67" name="Freeform 1695">
            <a:extLst>
              <a:ext uri="{FF2B5EF4-FFF2-40B4-BE49-F238E27FC236}">
                <a16:creationId xmlns:a16="http://schemas.microsoft.com/office/drawing/2014/main" id="{AD81E787-98F7-4D17-9938-D9DC4384991F}"/>
              </a:ext>
            </a:extLst>
          </p:cNvPr>
          <p:cNvSpPr>
            <a:spLocks/>
          </p:cNvSpPr>
          <p:nvPr/>
        </p:nvSpPr>
        <p:spPr bwMode="auto">
          <a:xfrm>
            <a:off x="6809818" y="2260783"/>
            <a:ext cx="14288" cy="50800"/>
          </a:xfrm>
          <a:custGeom>
            <a:avLst/>
            <a:gdLst>
              <a:gd name="T0" fmla="*/ 4 w 9"/>
              <a:gd name="T1" fmla="*/ 32 h 32"/>
              <a:gd name="T2" fmla="*/ 4 w 9"/>
              <a:gd name="T3" fmla="*/ 5 h 32"/>
              <a:gd name="T4" fmla="*/ 0 w 9"/>
              <a:gd name="T5" fmla="*/ 8 h 32"/>
              <a:gd name="T6" fmla="*/ 0 w 9"/>
              <a:gd name="T7" fmla="*/ 3 h 32"/>
              <a:gd name="T8" fmla="*/ 4 w 9"/>
              <a:gd name="T9" fmla="*/ 0 h 32"/>
              <a:gd name="T10" fmla="*/ 9 w 9"/>
              <a:gd name="T11" fmla="*/ 0 h 32"/>
              <a:gd name="T12" fmla="*/ 9 w 9"/>
              <a:gd name="T13" fmla="*/ 32 h 32"/>
              <a:gd name="T14" fmla="*/ 4 w 9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2">
                <a:moveTo>
                  <a:pt x="4" y="32"/>
                </a:moveTo>
                <a:lnTo>
                  <a:pt x="4" y="5"/>
                </a:lnTo>
                <a:lnTo>
                  <a:pt x="0" y="8"/>
                </a:lnTo>
                <a:lnTo>
                  <a:pt x="0" y="3"/>
                </a:lnTo>
                <a:lnTo>
                  <a:pt x="4" y="0"/>
                </a:lnTo>
                <a:lnTo>
                  <a:pt x="9" y="0"/>
                </a:lnTo>
                <a:lnTo>
                  <a:pt x="9" y="32"/>
                </a:lnTo>
                <a:lnTo>
                  <a:pt x="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68" name="Freeform 1696">
            <a:extLst>
              <a:ext uri="{FF2B5EF4-FFF2-40B4-BE49-F238E27FC236}">
                <a16:creationId xmlns:a16="http://schemas.microsoft.com/office/drawing/2014/main" id="{938FACBF-12AD-4BAA-9D3D-66673ABF4EDD}"/>
              </a:ext>
            </a:extLst>
          </p:cNvPr>
          <p:cNvSpPr>
            <a:spLocks/>
          </p:cNvSpPr>
          <p:nvPr/>
        </p:nvSpPr>
        <p:spPr bwMode="auto">
          <a:xfrm>
            <a:off x="6835218" y="2260783"/>
            <a:ext cx="20638" cy="50800"/>
          </a:xfrm>
          <a:custGeom>
            <a:avLst/>
            <a:gdLst>
              <a:gd name="T0" fmla="*/ 0 w 13"/>
              <a:gd name="T1" fmla="*/ 32 h 32"/>
              <a:gd name="T2" fmla="*/ 0 w 13"/>
              <a:gd name="T3" fmla="*/ 28 h 32"/>
              <a:gd name="T4" fmla="*/ 8 w 13"/>
              <a:gd name="T5" fmla="*/ 12 h 32"/>
              <a:gd name="T6" fmla="*/ 8 w 13"/>
              <a:gd name="T7" fmla="*/ 12 h 32"/>
              <a:gd name="T8" fmla="*/ 9 w 13"/>
              <a:gd name="T9" fmla="*/ 10 h 32"/>
              <a:gd name="T10" fmla="*/ 9 w 13"/>
              <a:gd name="T11" fmla="*/ 10 h 32"/>
              <a:gd name="T12" fmla="*/ 9 w 13"/>
              <a:gd name="T13" fmla="*/ 8 h 32"/>
              <a:gd name="T14" fmla="*/ 9 w 13"/>
              <a:gd name="T15" fmla="*/ 8 h 32"/>
              <a:gd name="T16" fmla="*/ 9 w 13"/>
              <a:gd name="T17" fmla="*/ 7 h 32"/>
              <a:gd name="T18" fmla="*/ 9 w 13"/>
              <a:gd name="T19" fmla="*/ 7 h 32"/>
              <a:gd name="T20" fmla="*/ 9 w 13"/>
              <a:gd name="T21" fmla="*/ 6 h 32"/>
              <a:gd name="T22" fmla="*/ 9 w 13"/>
              <a:gd name="T23" fmla="*/ 6 h 32"/>
              <a:gd name="T24" fmla="*/ 8 w 13"/>
              <a:gd name="T25" fmla="*/ 5 h 32"/>
              <a:gd name="T26" fmla="*/ 8 w 13"/>
              <a:gd name="T27" fmla="*/ 5 h 32"/>
              <a:gd name="T28" fmla="*/ 7 w 13"/>
              <a:gd name="T29" fmla="*/ 5 h 32"/>
              <a:gd name="T30" fmla="*/ 7 w 13"/>
              <a:gd name="T31" fmla="*/ 5 h 32"/>
              <a:gd name="T32" fmla="*/ 5 w 13"/>
              <a:gd name="T33" fmla="*/ 5 h 32"/>
              <a:gd name="T34" fmla="*/ 5 w 13"/>
              <a:gd name="T35" fmla="*/ 5 h 32"/>
              <a:gd name="T36" fmla="*/ 4 w 13"/>
              <a:gd name="T37" fmla="*/ 7 h 32"/>
              <a:gd name="T38" fmla="*/ 4 w 13"/>
              <a:gd name="T39" fmla="*/ 10 h 32"/>
              <a:gd name="T40" fmla="*/ 0 w 13"/>
              <a:gd name="T41" fmla="*/ 10 h 32"/>
              <a:gd name="T42" fmla="*/ 0 w 13"/>
              <a:gd name="T43" fmla="*/ 7 h 32"/>
              <a:gd name="T44" fmla="*/ 0 w 13"/>
              <a:gd name="T45" fmla="*/ 7 h 32"/>
              <a:gd name="T46" fmla="*/ 0 w 13"/>
              <a:gd name="T47" fmla="*/ 5 h 32"/>
              <a:gd name="T48" fmla="*/ 0 w 13"/>
              <a:gd name="T49" fmla="*/ 5 h 32"/>
              <a:gd name="T50" fmla="*/ 2 w 13"/>
              <a:gd name="T51" fmla="*/ 2 h 32"/>
              <a:gd name="T52" fmla="*/ 2 w 13"/>
              <a:gd name="T53" fmla="*/ 2 h 32"/>
              <a:gd name="T54" fmla="*/ 4 w 13"/>
              <a:gd name="T55" fmla="*/ 1 h 32"/>
              <a:gd name="T56" fmla="*/ 4 w 13"/>
              <a:gd name="T57" fmla="*/ 1 h 32"/>
              <a:gd name="T58" fmla="*/ 7 w 13"/>
              <a:gd name="T59" fmla="*/ 0 h 32"/>
              <a:gd name="T60" fmla="*/ 7 w 13"/>
              <a:gd name="T61" fmla="*/ 0 h 32"/>
              <a:gd name="T62" fmla="*/ 9 w 13"/>
              <a:gd name="T63" fmla="*/ 1 h 32"/>
              <a:gd name="T64" fmla="*/ 9 w 13"/>
              <a:gd name="T65" fmla="*/ 1 h 32"/>
              <a:gd name="T66" fmla="*/ 12 w 13"/>
              <a:gd name="T67" fmla="*/ 2 h 32"/>
              <a:gd name="T68" fmla="*/ 12 w 13"/>
              <a:gd name="T69" fmla="*/ 2 h 32"/>
              <a:gd name="T70" fmla="*/ 13 w 13"/>
              <a:gd name="T71" fmla="*/ 5 h 32"/>
              <a:gd name="T72" fmla="*/ 13 w 13"/>
              <a:gd name="T73" fmla="*/ 5 h 32"/>
              <a:gd name="T74" fmla="*/ 13 w 13"/>
              <a:gd name="T75" fmla="*/ 8 h 32"/>
              <a:gd name="T76" fmla="*/ 13 w 13"/>
              <a:gd name="T77" fmla="*/ 8 h 32"/>
              <a:gd name="T78" fmla="*/ 13 w 13"/>
              <a:gd name="T79" fmla="*/ 10 h 32"/>
              <a:gd name="T80" fmla="*/ 13 w 13"/>
              <a:gd name="T81" fmla="*/ 10 h 32"/>
              <a:gd name="T82" fmla="*/ 13 w 13"/>
              <a:gd name="T83" fmla="*/ 11 h 32"/>
              <a:gd name="T84" fmla="*/ 13 w 13"/>
              <a:gd name="T85" fmla="*/ 11 h 32"/>
              <a:gd name="T86" fmla="*/ 13 w 13"/>
              <a:gd name="T87" fmla="*/ 13 h 32"/>
              <a:gd name="T88" fmla="*/ 13 w 13"/>
              <a:gd name="T89" fmla="*/ 13 h 32"/>
              <a:gd name="T90" fmla="*/ 12 w 13"/>
              <a:gd name="T91" fmla="*/ 15 h 32"/>
              <a:gd name="T92" fmla="*/ 5 w 13"/>
              <a:gd name="T93" fmla="*/ 27 h 32"/>
              <a:gd name="T94" fmla="*/ 13 w 13"/>
              <a:gd name="T95" fmla="*/ 27 h 32"/>
              <a:gd name="T96" fmla="*/ 13 w 13"/>
              <a:gd name="T97" fmla="*/ 32 h 32"/>
              <a:gd name="T98" fmla="*/ 0 w 13"/>
              <a:gd name="T9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32">
                <a:moveTo>
                  <a:pt x="0" y="32"/>
                </a:moveTo>
                <a:lnTo>
                  <a:pt x="0" y="28"/>
                </a:lnTo>
                <a:lnTo>
                  <a:pt x="8" y="12"/>
                </a:lnTo>
                <a:lnTo>
                  <a:pt x="8" y="12"/>
                </a:lnTo>
                <a:lnTo>
                  <a:pt x="9" y="10"/>
                </a:lnTo>
                <a:lnTo>
                  <a:pt x="9" y="10"/>
                </a:lnTo>
                <a:lnTo>
                  <a:pt x="9" y="8"/>
                </a:lnTo>
                <a:lnTo>
                  <a:pt x="9" y="8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4" y="7"/>
                </a:lnTo>
                <a:lnTo>
                  <a:pt x="4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2" y="2"/>
                </a:lnTo>
                <a:lnTo>
                  <a:pt x="2" y="2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9" y="1"/>
                </a:lnTo>
                <a:lnTo>
                  <a:pt x="9" y="1"/>
                </a:lnTo>
                <a:lnTo>
                  <a:pt x="12" y="2"/>
                </a:lnTo>
                <a:lnTo>
                  <a:pt x="12" y="2"/>
                </a:lnTo>
                <a:lnTo>
                  <a:pt x="13" y="5"/>
                </a:lnTo>
                <a:lnTo>
                  <a:pt x="13" y="5"/>
                </a:lnTo>
                <a:lnTo>
                  <a:pt x="13" y="8"/>
                </a:lnTo>
                <a:lnTo>
                  <a:pt x="13" y="8"/>
                </a:lnTo>
                <a:lnTo>
                  <a:pt x="13" y="10"/>
                </a:lnTo>
                <a:lnTo>
                  <a:pt x="13" y="10"/>
                </a:lnTo>
                <a:lnTo>
                  <a:pt x="13" y="11"/>
                </a:lnTo>
                <a:lnTo>
                  <a:pt x="13" y="11"/>
                </a:lnTo>
                <a:lnTo>
                  <a:pt x="13" y="13"/>
                </a:lnTo>
                <a:lnTo>
                  <a:pt x="13" y="13"/>
                </a:lnTo>
                <a:lnTo>
                  <a:pt x="12" y="15"/>
                </a:lnTo>
                <a:lnTo>
                  <a:pt x="5" y="27"/>
                </a:lnTo>
                <a:lnTo>
                  <a:pt x="13" y="27"/>
                </a:lnTo>
                <a:lnTo>
                  <a:pt x="13" y="32"/>
                </a:lnTo>
                <a:lnTo>
                  <a:pt x="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69" name="Freeform 1697">
            <a:extLst>
              <a:ext uri="{FF2B5EF4-FFF2-40B4-BE49-F238E27FC236}">
                <a16:creationId xmlns:a16="http://schemas.microsoft.com/office/drawing/2014/main" id="{94E6D02F-E0C0-49C1-8724-65E024306CC6}"/>
              </a:ext>
            </a:extLst>
          </p:cNvPr>
          <p:cNvSpPr>
            <a:spLocks/>
          </p:cNvSpPr>
          <p:nvPr/>
        </p:nvSpPr>
        <p:spPr bwMode="auto">
          <a:xfrm>
            <a:off x="6862205" y="2303646"/>
            <a:ext cx="7938" cy="14288"/>
          </a:xfrm>
          <a:custGeom>
            <a:avLst/>
            <a:gdLst>
              <a:gd name="T0" fmla="*/ 0 w 5"/>
              <a:gd name="T1" fmla="*/ 9 h 9"/>
              <a:gd name="T2" fmla="*/ 0 w 5"/>
              <a:gd name="T3" fmla="*/ 0 h 9"/>
              <a:gd name="T4" fmla="*/ 5 w 5"/>
              <a:gd name="T5" fmla="*/ 0 h 9"/>
              <a:gd name="T6" fmla="*/ 5 w 5"/>
              <a:gd name="T7" fmla="*/ 5 h 9"/>
              <a:gd name="T8" fmla="*/ 0 w 5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9">
                <a:moveTo>
                  <a:pt x="0" y="9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70" name="Freeform 1698">
            <a:extLst>
              <a:ext uri="{FF2B5EF4-FFF2-40B4-BE49-F238E27FC236}">
                <a16:creationId xmlns:a16="http://schemas.microsoft.com/office/drawing/2014/main" id="{EC7CB8D4-BFDC-414A-A566-68E994F3A75C}"/>
              </a:ext>
            </a:extLst>
          </p:cNvPr>
          <p:cNvSpPr>
            <a:spLocks noEditPoints="1"/>
          </p:cNvSpPr>
          <p:nvPr/>
        </p:nvSpPr>
        <p:spPr bwMode="auto">
          <a:xfrm>
            <a:off x="6874905" y="2260783"/>
            <a:ext cx="22225" cy="50800"/>
          </a:xfrm>
          <a:custGeom>
            <a:avLst/>
            <a:gdLst>
              <a:gd name="T0" fmla="*/ 0 w 14"/>
              <a:gd name="T1" fmla="*/ 7 h 32"/>
              <a:gd name="T2" fmla="*/ 0 w 14"/>
              <a:gd name="T3" fmla="*/ 7 h 32"/>
              <a:gd name="T4" fmla="*/ 0 w 14"/>
              <a:gd name="T5" fmla="*/ 3 h 32"/>
              <a:gd name="T6" fmla="*/ 0 w 14"/>
              <a:gd name="T7" fmla="*/ 3 h 32"/>
              <a:gd name="T8" fmla="*/ 2 w 14"/>
              <a:gd name="T9" fmla="*/ 2 h 32"/>
              <a:gd name="T10" fmla="*/ 2 w 14"/>
              <a:gd name="T11" fmla="*/ 2 h 32"/>
              <a:gd name="T12" fmla="*/ 4 w 14"/>
              <a:gd name="T13" fmla="*/ 1 h 32"/>
              <a:gd name="T14" fmla="*/ 4 w 14"/>
              <a:gd name="T15" fmla="*/ 1 h 32"/>
              <a:gd name="T16" fmla="*/ 7 w 14"/>
              <a:gd name="T17" fmla="*/ 0 h 32"/>
              <a:gd name="T18" fmla="*/ 7 w 14"/>
              <a:gd name="T19" fmla="*/ 0 h 32"/>
              <a:gd name="T20" fmla="*/ 9 w 14"/>
              <a:gd name="T21" fmla="*/ 1 h 32"/>
              <a:gd name="T22" fmla="*/ 9 w 14"/>
              <a:gd name="T23" fmla="*/ 1 h 32"/>
              <a:gd name="T24" fmla="*/ 12 w 14"/>
              <a:gd name="T25" fmla="*/ 2 h 32"/>
              <a:gd name="T26" fmla="*/ 12 w 14"/>
              <a:gd name="T27" fmla="*/ 2 h 32"/>
              <a:gd name="T28" fmla="*/ 13 w 14"/>
              <a:gd name="T29" fmla="*/ 3 h 32"/>
              <a:gd name="T30" fmla="*/ 13 w 14"/>
              <a:gd name="T31" fmla="*/ 3 h 32"/>
              <a:gd name="T32" fmla="*/ 14 w 14"/>
              <a:gd name="T33" fmla="*/ 7 h 32"/>
              <a:gd name="T34" fmla="*/ 14 w 14"/>
              <a:gd name="T35" fmla="*/ 26 h 32"/>
              <a:gd name="T36" fmla="*/ 14 w 14"/>
              <a:gd name="T37" fmla="*/ 26 h 32"/>
              <a:gd name="T38" fmla="*/ 13 w 14"/>
              <a:gd name="T39" fmla="*/ 28 h 32"/>
              <a:gd name="T40" fmla="*/ 13 w 14"/>
              <a:gd name="T41" fmla="*/ 28 h 32"/>
              <a:gd name="T42" fmla="*/ 12 w 14"/>
              <a:gd name="T43" fmla="*/ 31 h 32"/>
              <a:gd name="T44" fmla="*/ 12 w 14"/>
              <a:gd name="T45" fmla="*/ 31 h 32"/>
              <a:gd name="T46" fmla="*/ 9 w 14"/>
              <a:gd name="T47" fmla="*/ 32 h 32"/>
              <a:gd name="T48" fmla="*/ 9 w 14"/>
              <a:gd name="T49" fmla="*/ 32 h 32"/>
              <a:gd name="T50" fmla="*/ 7 w 14"/>
              <a:gd name="T51" fmla="*/ 32 h 32"/>
              <a:gd name="T52" fmla="*/ 7 w 14"/>
              <a:gd name="T53" fmla="*/ 32 h 32"/>
              <a:gd name="T54" fmla="*/ 4 w 14"/>
              <a:gd name="T55" fmla="*/ 32 h 32"/>
              <a:gd name="T56" fmla="*/ 4 w 14"/>
              <a:gd name="T57" fmla="*/ 32 h 32"/>
              <a:gd name="T58" fmla="*/ 2 w 14"/>
              <a:gd name="T59" fmla="*/ 31 h 32"/>
              <a:gd name="T60" fmla="*/ 2 w 14"/>
              <a:gd name="T61" fmla="*/ 31 h 32"/>
              <a:gd name="T62" fmla="*/ 0 w 14"/>
              <a:gd name="T63" fmla="*/ 28 h 32"/>
              <a:gd name="T64" fmla="*/ 0 w 14"/>
              <a:gd name="T65" fmla="*/ 28 h 32"/>
              <a:gd name="T66" fmla="*/ 0 w 14"/>
              <a:gd name="T67" fmla="*/ 26 h 32"/>
              <a:gd name="T68" fmla="*/ 0 w 14"/>
              <a:gd name="T69" fmla="*/ 7 h 32"/>
              <a:gd name="T70" fmla="*/ 4 w 14"/>
              <a:gd name="T71" fmla="*/ 26 h 32"/>
              <a:gd name="T72" fmla="*/ 4 w 14"/>
              <a:gd name="T73" fmla="*/ 26 h 32"/>
              <a:gd name="T74" fmla="*/ 5 w 14"/>
              <a:gd name="T75" fmla="*/ 27 h 32"/>
              <a:gd name="T76" fmla="*/ 5 w 14"/>
              <a:gd name="T77" fmla="*/ 27 h 32"/>
              <a:gd name="T78" fmla="*/ 7 w 14"/>
              <a:gd name="T79" fmla="*/ 28 h 32"/>
              <a:gd name="T80" fmla="*/ 7 w 14"/>
              <a:gd name="T81" fmla="*/ 28 h 32"/>
              <a:gd name="T82" fmla="*/ 8 w 14"/>
              <a:gd name="T83" fmla="*/ 27 h 32"/>
              <a:gd name="T84" fmla="*/ 8 w 14"/>
              <a:gd name="T85" fmla="*/ 27 h 32"/>
              <a:gd name="T86" fmla="*/ 9 w 14"/>
              <a:gd name="T87" fmla="*/ 26 h 32"/>
              <a:gd name="T88" fmla="*/ 9 w 14"/>
              <a:gd name="T89" fmla="*/ 7 h 32"/>
              <a:gd name="T90" fmla="*/ 9 w 14"/>
              <a:gd name="T91" fmla="*/ 7 h 32"/>
              <a:gd name="T92" fmla="*/ 8 w 14"/>
              <a:gd name="T93" fmla="*/ 5 h 32"/>
              <a:gd name="T94" fmla="*/ 8 w 14"/>
              <a:gd name="T95" fmla="*/ 5 h 32"/>
              <a:gd name="T96" fmla="*/ 7 w 14"/>
              <a:gd name="T97" fmla="*/ 5 h 32"/>
              <a:gd name="T98" fmla="*/ 7 w 14"/>
              <a:gd name="T99" fmla="*/ 5 h 32"/>
              <a:gd name="T100" fmla="*/ 5 w 14"/>
              <a:gd name="T101" fmla="*/ 5 h 32"/>
              <a:gd name="T102" fmla="*/ 5 w 14"/>
              <a:gd name="T103" fmla="*/ 5 h 32"/>
              <a:gd name="T104" fmla="*/ 4 w 14"/>
              <a:gd name="T105" fmla="*/ 7 h 32"/>
              <a:gd name="T106" fmla="*/ 4 w 14"/>
              <a:gd name="T107" fmla="*/ 2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2">
                <a:moveTo>
                  <a:pt x="0" y="7"/>
                </a:moveTo>
                <a:lnTo>
                  <a:pt x="0" y="7"/>
                </a:lnTo>
                <a:lnTo>
                  <a:pt x="0" y="3"/>
                </a:lnTo>
                <a:lnTo>
                  <a:pt x="0" y="3"/>
                </a:lnTo>
                <a:lnTo>
                  <a:pt x="2" y="2"/>
                </a:lnTo>
                <a:lnTo>
                  <a:pt x="2" y="2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9" y="1"/>
                </a:lnTo>
                <a:lnTo>
                  <a:pt x="9" y="1"/>
                </a:lnTo>
                <a:lnTo>
                  <a:pt x="12" y="2"/>
                </a:lnTo>
                <a:lnTo>
                  <a:pt x="12" y="2"/>
                </a:lnTo>
                <a:lnTo>
                  <a:pt x="13" y="3"/>
                </a:lnTo>
                <a:lnTo>
                  <a:pt x="13" y="3"/>
                </a:lnTo>
                <a:lnTo>
                  <a:pt x="14" y="7"/>
                </a:lnTo>
                <a:lnTo>
                  <a:pt x="14" y="26"/>
                </a:lnTo>
                <a:lnTo>
                  <a:pt x="14" y="26"/>
                </a:lnTo>
                <a:lnTo>
                  <a:pt x="13" y="28"/>
                </a:lnTo>
                <a:lnTo>
                  <a:pt x="13" y="28"/>
                </a:lnTo>
                <a:lnTo>
                  <a:pt x="12" y="31"/>
                </a:lnTo>
                <a:lnTo>
                  <a:pt x="12" y="31"/>
                </a:lnTo>
                <a:lnTo>
                  <a:pt x="9" y="32"/>
                </a:lnTo>
                <a:lnTo>
                  <a:pt x="9" y="32"/>
                </a:lnTo>
                <a:lnTo>
                  <a:pt x="7" y="32"/>
                </a:lnTo>
                <a:lnTo>
                  <a:pt x="7" y="32"/>
                </a:lnTo>
                <a:lnTo>
                  <a:pt x="4" y="32"/>
                </a:lnTo>
                <a:lnTo>
                  <a:pt x="4" y="32"/>
                </a:lnTo>
                <a:lnTo>
                  <a:pt x="2" y="31"/>
                </a:lnTo>
                <a:lnTo>
                  <a:pt x="2" y="31"/>
                </a:lnTo>
                <a:lnTo>
                  <a:pt x="0" y="28"/>
                </a:lnTo>
                <a:lnTo>
                  <a:pt x="0" y="28"/>
                </a:lnTo>
                <a:lnTo>
                  <a:pt x="0" y="26"/>
                </a:lnTo>
                <a:lnTo>
                  <a:pt x="0" y="7"/>
                </a:lnTo>
                <a:close/>
                <a:moveTo>
                  <a:pt x="4" y="26"/>
                </a:moveTo>
                <a:lnTo>
                  <a:pt x="4" y="26"/>
                </a:lnTo>
                <a:lnTo>
                  <a:pt x="5" y="27"/>
                </a:lnTo>
                <a:lnTo>
                  <a:pt x="5" y="27"/>
                </a:lnTo>
                <a:lnTo>
                  <a:pt x="7" y="28"/>
                </a:lnTo>
                <a:lnTo>
                  <a:pt x="7" y="28"/>
                </a:lnTo>
                <a:lnTo>
                  <a:pt x="8" y="27"/>
                </a:lnTo>
                <a:lnTo>
                  <a:pt x="8" y="27"/>
                </a:lnTo>
                <a:lnTo>
                  <a:pt x="9" y="26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4" y="7"/>
                </a:lnTo>
                <a:lnTo>
                  <a:pt x="4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71" name="Freeform 1699">
            <a:extLst>
              <a:ext uri="{FF2B5EF4-FFF2-40B4-BE49-F238E27FC236}">
                <a16:creationId xmlns:a16="http://schemas.microsoft.com/office/drawing/2014/main" id="{14D3A73D-1946-4F1A-92FC-7BC06FBBFEE4}"/>
              </a:ext>
            </a:extLst>
          </p:cNvPr>
          <p:cNvSpPr>
            <a:spLocks/>
          </p:cNvSpPr>
          <p:nvPr/>
        </p:nvSpPr>
        <p:spPr bwMode="auto">
          <a:xfrm>
            <a:off x="6903480" y="2260783"/>
            <a:ext cx="14288" cy="50800"/>
          </a:xfrm>
          <a:custGeom>
            <a:avLst/>
            <a:gdLst>
              <a:gd name="T0" fmla="*/ 4 w 9"/>
              <a:gd name="T1" fmla="*/ 32 h 32"/>
              <a:gd name="T2" fmla="*/ 4 w 9"/>
              <a:gd name="T3" fmla="*/ 5 h 32"/>
              <a:gd name="T4" fmla="*/ 0 w 9"/>
              <a:gd name="T5" fmla="*/ 8 h 32"/>
              <a:gd name="T6" fmla="*/ 0 w 9"/>
              <a:gd name="T7" fmla="*/ 3 h 32"/>
              <a:gd name="T8" fmla="*/ 4 w 9"/>
              <a:gd name="T9" fmla="*/ 0 h 32"/>
              <a:gd name="T10" fmla="*/ 9 w 9"/>
              <a:gd name="T11" fmla="*/ 0 h 32"/>
              <a:gd name="T12" fmla="*/ 9 w 9"/>
              <a:gd name="T13" fmla="*/ 32 h 32"/>
              <a:gd name="T14" fmla="*/ 4 w 9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2">
                <a:moveTo>
                  <a:pt x="4" y="32"/>
                </a:moveTo>
                <a:lnTo>
                  <a:pt x="4" y="5"/>
                </a:lnTo>
                <a:lnTo>
                  <a:pt x="0" y="8"/>
                </a:lnTo>
                <a:lnTo>
                  <a:pt x="0" y="3"/>
                </a:lnTo>
                <a:lnTo>
                  <a:pt x="4" y="0"/>
                </a:lnTo>
                <a:lnTo>
                  <a:pt x="9" y="0"/>
                </a:lnTo>
                <a:lnTo>
                  <a:pt x="9" y="32"/>
                </a:lnTo>
                <a:lnTo>
                  <a:pt x="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72" name="Freeform 1700">
            <a:extLst>
              <a:ext uri="{FF2B5EF4-FFF2-40B4-BE49-F238E27FC236}">
                <a16:creationId xmlns:a16="http://schemas.microsoft.com/office/drawing/2014/main" id="{55794C74-6AE0-4EAC-A3EC-1B88E6A7CE87}"/>
              </a:ext>
            </a:extLst>
          </p:cNvPr>
          <p:cNvSpPr>
            <a:spLocks noEditPoints="1"/>
          </p:cNvSpPr>
          <p:nvPr/>
        </p:nvSpPr>
        <p:spPr bwMode="auto">
          <a:xfrm>
            <a:off x="6927293" y="2260783"/>
            <a:ext cx="22225" cy="50800"/>
          </a:xfrm>
          <a:custGeom>
            <a:avLst/>
            <a:gdLst>
              <a:gd name="T0" fmla="*/ 0 w 14"/>
              <a:gd name="T1" fmla="*/ 7 h 32"/>
              <a:gd name="T2" fmla="*/ 0 w 14"/>
              <a:gd name="T3" fmla="*/ 7 h 32"/>
              <a:gd name="T4" fmla="*/ 1 w 14"/>
              <a:gd name="T5" fmla="*/ 3 h 32"/>
              <a:gd name="T6" fmla="*/ 1 w 14"/>
              <a:gd name="T7" fmla="*/ 3 h 32"/>
              <a:gd name="T8" fmla="*/ 3 w 14"/>
              <a:gd name="T9" fmla="*/ 2 h 32"/>
              <a:gd name="T10" fmla="*/ 3 w 14"/>
              <a:gd name="T11" fmla="*/ 2 h 32"/>
              <a:gd name="T12" fmla="*/ 5 w 14"/>
              <a:gd name="T13" fmla="*/ 1 h 32"/>
              <a:gd name="T14" fmla="*/ 5 w 14"/>
              <a:gd name="T15" fmla="*/ 1 h 32"/>
              <a:gd name="T16" fmla="*/ 8 w 14"/>
              <a:gd name="T17" fmla="*/ 0 h 32"/>
              <a:gd name="T18" fmla="*/ 8 w 14"/>
              <a:gd name="T19" fmla="*/ 0 h 32"/>
              <a:gd name="T20" fmla="*/ 10 w 14"/>
              <a:gd name="T21" fmla="*/ 1 h 32"/>
              <a:gd name="T22" fmla="*/ 10 w 14"/>
              <a:gd name="T23" fmla="*/ 1 h 32"/>
              <a:gd name="T24" fmla="*/ 13 w 14"/>
              <a:gd name="T25" fmla="*/ 2 h 32"/>
              <a:gd name="T26" fmla="*/ 13 w 14"/>
              <a:gd name="T27" fmla="*/ 2 h 32"/>
              <a:gd name="T28" fmla="*/ 14 w 14"/>
              <a:gd name="T29" fmla="*/ 3 h 32"/>
              <a:gd name="T30" fmla="*/ 14 w 14"/>
              <a:gd name="T31" fmla="*/ 3 h 32"/>
              <a:gd name="T32" fmla="*/ 14 w 14"/>
              <a:gd name="T33" fmla="*/ 7 h 32"/>
              <a:gd name="T34" fmla="*/ 14 w 14"/>
              <a:gd name="T35" fmla="*/ 26 h 32"/>
              <a:gd name="T36" fmla="*/ 14 w 14"/>
              <a:gd name="T37" fmla="*/ 26 h 32"/>
              <a:gd name="T38" fmla="*/ 14 w 14"/>
              <a:gd name="T39" fmla="*/ 28 h 32"/>
              <a:gd name="T40" fmla="*/ 14 w 14"/>
              <a:gd name="T41" fmla="*/ 28 h 32"/>
              <a:gd name="T42" fmla="*/ 13 w 14"/>
              <a:gd name="T43" fmla="*/ 31 h 32"/>
              <a:gd name="T44" fmla="*/ 13 w 14"/>
              <a:gd name="T45" fmla="*/ 31 h 32"/>
              <a:gd name="T46" fmla="*/ 10 w 14"/>
              <a:gd name="T47" fmla="*/ 32 h 32"/>
              <a:gd name="T48" fmla="*/ 10 w 14"/>
              <a:gd name="T49" fmla="*/ 32 h 32"/>
              <a:gd name="T50" fmla="*/ 8 w 14"/>
              <a:gd name="T51" fmla="*/ 32 h 32"/>
              <a:gd name="T52" fmla="*/ 8 w 14"/>
              <a:gd name="T53" fmla="*/ 32 h 32"/>
              <a:gd name="T54" fmla="*/ 5 w 14"/>
              <a:gd name="T55" fmla="*/ 32 h 32"/>
              <a:gd name="T56" fmla="*/ 5 w 14"/>
              <a:gd name="T57" fmla="*/ 32 h 32"/>
              <a:gd name="T58" fmla="*/ 3 w 14"/>
              <a:gd name="T59" fmla="*/ 31 h 32"/>
              <a:gd name="T60" fmla="*/ 3 w 14"/>
              <a:gd name="T61" fmla="*/ 31 h 32"/>
              <a:gd name="T62" fmla="*/ 1 w 14"/>
              <a:gd name="T63" fmla="*/ 28 h 32"/>
              <a:gd name="T64" fmla="*/ 1 w 14"/>
              <a:gd name="T65" fmla="*/ 28 h 32"/>
              <a:gd name="T66" fmla="*/ 0 w 14"/>
              <a:gd name="T67" fmla="*/ 26 h 32"/>
              <a:gd name="T68" fmla="*/ 0 w 14"/>
              <a:gd name="T69" fmla="*/ 7 h 32"/>
              <a:gd name="T70" fmla="*/ 5 w 14"/>
              <a:gd name="T71" fmla="*/ 26 h 32"/>
              <a:gd name="T72" fmla="*/ 5 w 14"/>
              <a:gd name="T73" fmla="*/ 26 h 32"/>
              <a:gd name="T74" fmla="*/ 6 w 14"/>
              <a:gd name="T75" fmla="*/ 27 h 32"/>
              <a:gd name="T76" fmla="*/ 6 w 14"/>
              <a:gd name="T77" fmla="*/ 27 h 32"/>
              <a:gd name="T78" fmla="*/ 8 w 14"/>
              <a:gd name="T79" fmla="*/ 28 h 32"/>
              <a:gd name="T80" fmla="*/ 8 w 14"/>
              <a:gd name="T81" fmla="*/ 28 h 32"/>
              <a:gd name="T82" fmla="*/ 9 w 14"/>
              <a:gd name="T83" fmla="*/ 27 h 32"/>
              <a:gd name="T84" fmla="*/ 9 w 14"/>
              <a:gd name="T85" fmla="*/ 27 h 32"/>
              <a:gd name="T86" fmla="*/ 10 w 14"/>
              <a:gd name="T87" fmla="*/ 26 h 32"/>
              <a:gd name="T88" fmla="*/ 10 w 14"/>
              <a:gd name="T89" fmla="*/ 7 h 32"/>
              <a:gd name="T90" fmla="*/ 10 w 14"/>
              <a:gd name="T91" fmla="*/ 7 h 32"/>
              <a:gd name="T92" fmla="*/ 9 w 14"/>
              <a:gd name="T93" fmla="*/ 5 h 32"/>
              <a:gd name="T94" fmla="*/ 9 w 14"/>
              <a:gd name="T95" fmla="*/ 5 h 32"/>
              <a:gd name="T96" fmla="*/ 8 w 14"/>
              <a:gd name="T97" fmla="*/ 5 h 32"/>
              <a:gd name="T98" fmla="*/ 8 w 14"/>
              <a:gd name="T99" fmla="*/ 5 h 32"/>
              <a:gd name="T100" fmla="*/ 6 w 14"/>
              <a:gd name="T101" fmla="*/ 5 h 32"/>
              <a:gd name="T102" fmla="*/ 6 w 14"/>
              <a:gd name="T103" fmla="*/ 5 h 32"/>
              <a:gd name="T104" fmla="*/ 5 w 14"/>
              <a:gd name="T105" fmla="*/ 7 h 32"/>
              <a:gd name="T106" fmla="*/ 5 w 14"/>
              <a:gd name="T107" fmla="*/ 2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2">
                <a:moveTo>
                  <a:pt x="0" y="7"/>
                </a:moveTo>
                <a:lnTo>
                  <a:pt x="0" y="7"/>
                </a:lnTo>
                <a:lnTo>
                  <a:pt x="1" y="3"/>
                </a:lnTo>
                <a:lnTo>
                  <a:pt x="1" y="3"/>
                </a:lnTo>
                <a:lnTo>
                  <a:pt x="3" y="2"/>
                </a:lnTo>
                <a:lnTo>
                  <a:pt x="3" y="2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2"/>
                </a:lnTo>
                <a:lnTo>
                  <a:pt x="13" y="2"/>
                </a:lnTo>
                <a:lnTo>
                  <a:pt x="14" y="3"/>
                </a:lnTo>
                <a:lnTo>
                  <a:pt x="14" y="3"/>
                </a:lnTo>
                <a:lnTo>
                  <a:pt x="14" y="7"/>
                </a:lnTo>
                <a:lnTo>
                  <a:pt x="14" y="26"/>
                </a:lnTo>
                <a:lnTo>
                  <a:pt x="14" y="26"/>
                </a:lnTo>
                <a:lnTo>
                  <a:pt x="14" y="28"/>
                </a:lnTo>
                <a:lnTo>
                  <a:pt x="14" y="28"/>
                </a:lnTo>
                <a:lnTo>
                  <a:pt x="13" y="31"/>
                </a:lnTo>
                <a:lnTo>
                  <a:pt x="13" y="31"/>
                </a:lnTo>
                <a:lnTo>
                  <a:pt x="10" y="32"/>
                </a:lnTo>
                <a:lnTo>
                  <a:pt x="10" y="32"/>
                </a:lnTo>
                <a:lnTo>
                  <a:pt x="8" y="32"/>
                </a:lnTo>
                <a:lnTo>
                  <a:pt x="8" y="32"/>
                </a:lnTo>
                <a:lnTo>
                  <a:pt x="5" y="32"/>
                </a:lnTo>
                <a:lnTo>
                  <a:pt x="5" y="32"/>
                </a:lnTo>
                <a:lnTo>
                  <a:pt x="3" y="31"/>
                </a:lnTo>
                <a:lnTo>
                  <a:pt x="3" y="31"/>
                </a:lnTo>
                <a:lnTo>
                  <a:pt x="1" y="28"/>
                </a:lnTo>
                <a:lnTo>
                  <a:pt x="1" y="28"/>
                </a:lnTo>
                <a:lnTo>
                  <a:pt x="0" y="26"/>
                </a:lnTo>
                <a:lnTo>
                  <a:pt x="0" y="7"/>
                </a:lnTo>
                <a:close/>
                <a:moveTo>
                  <a:pt x="5" y="26"/>
                </a:moveTo>
                <a:lnTo>
                  <a:pt x="5" y="26"/>
                </a:lnTo>
                <a:lnTo>
                  <a:pt x="6" y="27"/>
                </a:lnTo>
                <a:lnTo>
                  <a:pt x="6" y="27"/>
                </a:lnTo>
                <a:lnTo>
                  <a:pt x="8" y="28"/>
                </a:lnTo>
                <a:lnTo>
                  <a:pt x="8" y="28"/>
                </a:lnTo>
                <a:lnTo>
                  <a:pt x="9" y="27"/>
                </a:lnTo>
                <a:lnTo>
                  <a:pt x="9" y="27"/>
                </a:lnTo>
                <a:lnTo>
                  <a:pt x="10" y="26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73" name="Freeform 1701">
            <a:extLst>
              <a:ext uri="{FF2B5EF4-FFF2-40B4-BE49-F238E27FC236}">
                <a16:creationId xmlns:a16="http://schemas.microsoft.com/office/drawing/2014/main" id="{0264BBE7-A3FC-4BB3-BB95-3CABECF0BC6C}"/>
              </a:ext>
            </a:extLst>
          </p:cNvPr>
          <p:cNvSpPr>
            <a:spLocks/>
          </p:cNvSpPr>
          <p:nvPr/>
        </p:nvSpPr>
        <p:spPr bwMode="auto">
          <a:xfrm>
            <a:off x="6955868" y="2260783"/>
            <a:ext cx="20638" cy="50800"/>
          </a:xfrm>
          <a:custGeom>
            <a:avLst/>
            <a:gdLst>
              <a:gd name="T0" fmla="*/ 1 w 13"/>
              <a:gd name="T1" fmla="*/ 32 h 32"/>
              <a:gd name="T2" fmla="*/ 8 w 13"/>
              <a:gd name="T3" fmla="*/ 5 h 32"/>
              <a:gd name="T4" fmla="*/ 3 w 13"/>
              <a:gd name="T5" fmla="*/ 5 h 32"/>
              <a:gd name="T6" fmla="*/ 3 w 13"/>
              <a:gd name="T7" fmla="*/ 8 h 32"/>
              <a:gd name="T8" fmla="*/ 0 w 13"/>
              <a:gd name="T9" fmla="*/ 8 h 32"/>
              <a:gd name="T10" fmla="*/ 0 w 13"/>
              <a:gd name="T11" fmla="*/ 0 h 32"/>
              <a:gd name="T12" fmla="*/ 13 w 13"/>
              <a:gd name="T13" fmla="*/ 0 h 32"/>
              <a:gd name="T14" fmla="*/ 13 w 13"/>
              <a:gd name="T15" fmla="*/ 5 h 32"/>
              <a:gd name="T16" fmla="*/ 5 w 13"/>
              <a:gd name="T17" fmla="*/ 32 h 32"/>
              <a:gd name="T18" fmla="*/ 1 w 13"/>
              <a:gd name="T1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32">
                <a:moveTo>
                  <a:pt x="1" y="32"/>
                </a:moveTo>
                <a:lnTo>
                  <a:pt x="8" y="5"/>
                </a:lnTo>
                <a:lnTo>
                  <a:pt x="3" y="5"/>
                </a:lnTo>
                <a:lnTo>
                  <a:pt x="3" y="8"/>
                </a:lnTo>
                <a:lnTo>
                  <a:pt x="0" y="8"/>
                </a:lnTo>
                <a:lnTo>
                  <a:pt x="0" y="0"/>
                </a:lnTo>
                <a:lnTo>
                  <a:pt x="13" y="0"/>
                </a:lnTo>
                <a:lnTo>
                  <a:pt x="13" y="5"/>
                </a:lnTo>
                <a:lnTo>
                  <a:pt x="5" y="32"/>
                </a:lnTo>
                <a:lnTo>
                  <a:pt x="1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74" name="Freeform 1702">
            <a:extLst>
              <a:ext uri="{FF2B5EF4-FFF2-40B4-BE49-F238E27FC236}">
                <a16:creationId xmlns:a16="http://schemas.microsoft.com/office/drawing/2014/main" id="{0AF7C466-C9A2-4A18-AED2-C997B281E1E8}"/>
              </a:ext>
            </a:extLst>
          </p:cNvPr>
          <p:cNvSpPr>
            <a:spLocks/>
          </p:cNvSpPr>
          <p:nvPr/>
        </p:nvSpPr>
        <p:spPr bwMode="auto">
          <a:xfrm>
            <a:off x="6808230" y="2771958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8 h 33"/>
              <a:gd name="T4" fmla="*/ 8 w 14"/>
              <a:gd name="T5" fmla="*/ 13 h 33"/>
              <a:gd name="T6" fmla="*/ 8 w 14"/>
              <a:gd name="T7" fmla="*/ 13 h 33"/>
              <a:gd name="T8" fmla="*/ 8 w 14"/>
              <a:gd name="T9" fmla="*/ 10 h 33"/>
              <a:gd name="T10" fmla="*/ 8 w 14"/>
              <a:gd name="T11" fmla="*/ 10 h 33"/>
              <a:gd name="T12" fmla="*/ 8 w 14"/>
              <a:gd name="T13" fmla="*/ 8 h 33"/>
              <a:gd name="T14" fmla="*/ 8 w 14"/>
              <a:gd name="T15" fmla="*/ 8 h 33"/>
              <a:gd name="T16" fmla="*/ 8 w 14"/>
              <a:gd name="T17" fmla="*/ 6 h 33"/>
              <a:gd name="T18" fmla="*/ 8 w 14"/>
              <a:gd name="T19" fmla="*/ 6 h 33"/>
              <a:gd name="T20" fmla="*/ 8 w 14"/>
              <a:gd name="T21" fmla="*/ 5 h 33"/>
              <a:gd name="T22" fmla="*/ 8 w 14"/>
              <a:gd name="T23" fmla="*/ 5 h 33"/>
              <a:gd name="T24" fmla="*/ 8 w 14"/>
              <a:gd name="T25" fmla="*/ 5 h 33"/>
              <a:gd name="T26" fmla="*/ 8 w 14"/>
              <a:gd name="T27" fmla="*/ 5 h 33"/>
              <a:gd name="T28" fmla="*/ 7 w 14"/>
              <a:gd name="T29" fmla="*/ 4 h 33"/>
              <a:gd name="T30" fmla="*/ 7 w 14"/>
              <a:gd name="T31" fmla="*/ 4 h 33"/>
              <a:gd name="T32" fmla="*/ 5 w 14"/>
              <a:gd name="T33" fmla="*/ 5 h 33"/>
              <a:gd name="T34" fmla="*/ 5 w 14"/>
              <a:gd name="T35" fmla="*/ 5 h 33"/>
              <a:gd name="T36" fmla="*/ 5 w 14"/>
              <a:gd name="T37" fmla="*/ 6 h 33"/>
              <a:gd name="T38" fmla="*/ 5 w 14"/>
              <a:gd name="T39" fmla="*/ 9 h 33"/>
              <a:gd name="T40" fmla="*/ 0 w 14"/>
              <a:gd name="T41" fmla="*/ 9 h 33"/>
              <a:gd name="T42" fmla="*/ 0 w 14"/>
              <a:gd name="T43" fmla="*/ 6 h 33"/>
              <a:gd name="T44" fmla="*/ 0 w 14"/>
              <a:gd name="T45" fmla="*/ 6 h 33"/>
              <a:gd name="T46" fmla="*/ 1 w 14"/>
              <a:gd name="T47" fmla="*/ 4 h 33"/>
              <a:gd name="T48" fmla="*/ 1 w 14"/>
              <a:gd name="T49" fmla="*/ 4 h 33"/>
              <a:gd name="T50" fmla="*/ 2 w 14"/>
              <a:gd name="T51" fmla="*/ 1 h 33"/>
              <a:gd name="T52" fmla="*/ 2 w 14"/>
              <a:gd name="T53" fmla="*/ 1 h 33"/>
              <a:gd name="T54" fmla="*/ 3 w 14"/>
              <a:gd name="T55" fmla="*/ 0 h 33"/>
              <a:gd name="T56" fmla="*/ 3 w 14"/>
              <a:gd name="T57" fmla="*/ 0 h 33"/>
              <a:gd name="T58" fmla="*/ 7 w 14"/>
              <a:gd name="T59" fmla="*/ 0 h 33"/>
              <a:gd name="T60" fmla="*/ 7 w 14"/>
              <a:gd name="T61" fmla="*/ 0 h 33"/>
              <a:gd name="T62" fmla="*/ 10 w 14"/>
              <a:gd name="T63" fmla="*/ 0 h 33"/>
              <a:gd name="T64" fmla="*/ 10 w 14"/>
              <a:gd name="T65" fmla="*/ 0 h 33"/>
              <a:gd name="T66" fmla="*/ 12 w 14"/>
              <a:gd name="T67" fmla="*/ 3 h 33"/>
              <a:gd name="T68" fmla="*/ 12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8 h 33"/>
              <a:gd name="T76" fmla="*/ 14 w 14"/>
              <a:gd name="T77" fmla="*/ 8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1 h 33"/>
              <a:gd name="T84" fmla="*/ 14 w 14"/>
              <a:gd name="T85" fmla="*/ 11 h 33"/>
              <a:gd name="T86" fmla="*/ 14 w 14"/>
              <a:gd name="T87" fmla="*/ 13 h 33"/>
              <a:gd name="T88" fmla="*/ 14 w 14"/>
              <a:gd name="T89" fmla="*/ 13 h 33"/>
              <a:gd name="T90" fmla="*/ 12 w 14"/>
              <a:gd name="T91" fmla="*/ 15 h 33"/>
              <a:gd name="T92" fmla="*/ 5 w 14"/>
              <a:gd name="T93" fmla="*/ 28 h 33"/>
              <a:gd name="T94" fmla="*/ 14 w 14"/>
              <a:gd name="T95" fmla="*/ 28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8"/>
                </a:lnTo>
                <a:lnTo>
                  <a:pt x="8" y="13"/>
                </a:lnTo>
                <a:lnTo>
                  <a:pt x="8" y="13"/>
                </a:lnTo>
                <a:lnTo>
                  <a:pt x="8" y="10"/>
                </a:lnTo>
                <a:lnTo>
                  <a:pt x="8" y="10"/>
                </a:lnTo>
                <a:lnTo>
                  <a:pt x="8" y="8"/>
                </a:lnTo>
                <a:lnTo>
                  <a:pt x="8" y="8"/>
                </a:lnTo>
                <a:lnTo>
                  <a:pt x="8" y="6"/>
                </a:lnTo>
                <a:lnTo>
                  <a:pt x="8" y="6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7" y="4"/>
                </a:lnTo>
                <a:lnTo>
                  <a:pt x="7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2" y="1"/>
                </a:lnTo>
                <a:lnTo>
                  <a:pt x="2" y="1"/>
                </a:lnTo>
                <a:lnTo>
                  <a:pt x="3" y="0"/>
                </a:lnTo>
                <a:lnTo>
                  <a:pt x="3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3"/>
                </a:lnTo>
                <a:lnTo>
                  <a:pt x="12" y="3"/>
                </a:lnTo>
                <a:lnTo>
                  <a:pt x="14" y="5"/>
                </a:lnTo>
                <a:lnTo>
                  <a:pt x="14" y="5"/>
                </a:lnTo>
                <a:lnTo>
                  <a:pt x="14" y="8"/>
                </a:lnTo>
                <a:lnTo>
                  <a:pt x="14" y="8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4" y="13"/>
                </a:lnTo>
                <a:lnTo>
                  <a:pt x="14" y="13"/>
                </a:lnTo>
                <a:lnTo>
                  <a:pt x="12" y="15"/>
                </a:lnTo>
                <a:lnTo>
                  <a:pt x="5" y="28"/>
                </a:lnTo>
                <a:lnTo>
                  <a:pt x="14" y="28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75" name="Freeform 1703">
            <a:extLst>
              <a:ext uri="{FF2B5EF4-FFF2-40B4-BE49-F238E27FC236}">
                <a16:creationId xmlns:a16="http://schemas.microsoft.com/office/drawing/2014/main" id="{6D72C705-236F-4E58-92AA-8E314818BC4E}"/>
              </a:ext>
            </a:extLst>
          </p:cNvPr>
          <p:cNvSpPr>
            <a:spLocks noEditPoints="1"/>
          </p:cNvSpPr>
          <p:nvPr/>
        </p:nvSpPr>
        <p:spPr bwMode="auto">
          <a:xfrm>
            <a:off x="6835218" y="2771958"/>
            <a:ext cx="20638" cy="52388"/>
          </a:xfrm>
          <a:custGeom>
            <a:avLst/>
            <a:gdLst>
              <a:gd name="T0" fmla="*/ 0 w 13"/>
              <a:gd name="T1" fmla="*/ 9 h 33"/>
              <a:gd name="T2" fmla="*/ 0 w 13"/>
              <a:gd name="T3" fmla="*/ 6 h 33"/>
              <a:gd name="T4" fmla="*/ 0 w 13"/>
              <a:gd name="T5" fmla="*/ 5 h 33"/>
              <a:gd name="T6" fmla="*/ 0 w 13"/>
              <a:gd name="T7" fmla="*/ 4 h 33"/>
              <a:gd name="T8" fmla="*/ 2 w 13"/>
              <a:gd name="T9" fmla="*/ 3 h 33"/>
              <a:gd name="T10" fmla="*/ 4 w 13"/>
              <a:gd name="T11" fmla="*/ 0 h 33"/>
              <a:gd name="T12" fmla="*/ 7 w 13"/>
              <a:gd name="T13" fmla="*/ 0 h 33"/>
              <a:gd name="T14" fmla="*/ 9 w 13"/>
              <a:gd name="T15" fmla="*/ 0 h 33"/>
              <a:gd name="T16" fmla="*/ 12 w 13"/>
              <a:gd name="T17" fmla="*/ 3 h 33"/>
              <a:gd name="T18" fmla="*/ 13 w 13"/>
              <a:gd name="T19" fmla="*/ 4 h 33"/>
              <a:gd name="T20" fmla="*/ 13 w 13"/>
              <a:gd name="T21" fmla="*/ 5 h 33"/>
              <a:gd name="T22" fmla="*/ 13 w 13"/>
              <a:gd name="T23" fmla="*/ 6 h 33"/>
              <a:gd name="T24" fmla="*/ 13 w 13"/>
              <a:gd name="T25" fmla="*/ 9 h 33"/>
              <a:gd name="T26" fmla="*/ 13 w 13"/>
              <a:gd name="T27" fmla="*/ 11 h 33"/>
              <a:gd name="T28" fmla="*/ 13 w 13"/>
              <a:gd name="T29" fmla="*/ 13 h 33"/>
              <a:gd name="T30" fmla="*/ 13 w 13"/>
              <a:gd name="T31" fmla="*/ 14 h 33"/>
              <a:gd name="T32" fmla="*/ 12 w 13"/>
              <a:gd name="T33" fmla="*/ 15 h 33"/>
              <a:gd name="T34" fmla="*/ 13 w 13"/>
              <a:gd name="T35" fmla="*/ 16 h 33"/>
              <a:gd name="T36" fmla="*/ 13 w 13"/>
              <a:gd name="T37" fmla="*/ 18 h 33"/>
              <a:gd name="T38" fmla="*/ 13 w 13"/>
              <a:gd name="T39" fmla="*/ 20 h 33"/>
              <a:gd name="T40" fmla="*/ 13 w 13"/>
              <a:gd name="T41" fmla="*/ 24 h 33"/>
              <a:gd name="T42" fmla="*/ 13 w 13"/>
              <a:gd name="T43" fmla="*/ 25 h 33"/>
              <a:gd name="T44" fmla="*/ 13 w 13"/>
              <a:gd name="T45" fmla="*/ 28 h 33"/>
              <a:gd name="T46" fmla="*/ 13 w 13"/>
              <a:gd name="T47" fmla="*/ 29 h 33"/>
              <a:gd name="T48" fmla="*/ 12 w 13"/>
              <a:gd name="T49" fmla="*/ 30 h 33"/>
              <a:gd name="T50" fmla="*/ 10 w 13"/>
              <a:gd name="T51" fmla="*/ 32 h 33"/>
              <a:gd name="T52" fmla="*/ 7 w 13"/>
              <a:gd name="T53" fmla="*/ 33 h 33"/>
              <a:gd name="T54" fmla="*/ 3 w 13"/>
              <a:gd name="T55" fmla="*/ 32 h 33"/>
              <a:gd name="T56" fmla="*/ 2 w 13"/>
              <a:gd name="T57" fmla="*/ 30 h 33"/>
              <a:gd name="T58" fmla="*/ 0 w 13"/>
              <a:gd name="T59" fmla="*/ 29 h 33"/>
              <a:gd name="T60" fmla="*/ 0 w 13"/>
              <a:gd name="T61" fmla="*/ 28 h 33"/>
              <a:gd name="T62" fmla="*/ 0 w 13"/>
              <a:gd name="T63" fmla="*/ 25 h 33"/>
              <a:gd name="T64" fmla="*/ 0 w 13"/>
              <a:gd name="T65" fmla="*/ 24 h 33"/>
              <a:gd name="T66" fmla="*/ 0 w 13"/>
              <a:gd name="T67" fmla="*/ 20 h 33"/>
              <a:gd name="T68" fmla="*/ 0 w 13"/>
              <a:gd name="T69" fmla="*/ 18 h 33"/>
              <a:gd name="T70" fmla="*/ 0 w 13"/>
              <a:gd name="T71" fmla="*/ 16 h 33"/>
              <a:gd name="T72" fmla="*/ 2 w 13"/>
              <a:gd name="T73" fmla="*/ 15 h 33"/>
              <a:gd name="T74" fmla="*/ 0 w 13"/>
              <a:gd name="T75" fmla="*/ 14 h 33"/>
              <a:gd name="T76" fmla="*/ 0 w 13"/>
              <a:gd name="T77" fmla="*/ 13 h 33"/>
              <a:gd name="T78" fmla="*/ 0 w 13"/>
              <a:gd name="T79" fmla="*/ 11 h 33"/>
              <a:gd name="T80" fmla="*/ 0 w 13"/>
              <a:gd name="T81" fmla="*/ 9 h 33"/>
              <a:gd name="T82" fmla="*/ 9 w 13"/>
              <a:gd name="T83" fmla="*/ 6 h 33"/>
              <a:gd name="T84" fmla="*/ 8 w 13"/>
              <a:gd name="T85" fmla="*/ 5 h 33"/>
              <a:gd name="T86" fmla="*/ 7 w 13"/>
              <a:gd name="T87" fmla="*/ 4 h 33"/>
              <a:gd name="T88" fmla="*/ 5 w 13"/>
              <a:gd name="T89" fmla="*/ 5 h 33"/>
              <a:gd name="T90" fmla="*/ 4 w 13"/>
              <a:gd name="T91" fmla="*/ 11 h 33"/>
              <a:gd name="T92" fmla="*/ 5 w 13"/>
              <a:gd name="T93" fmla="*/ 13 h 33"/>
              <a:gd name="T94" fmla="*/ 7 w 13"/>
              <a:gd name="T95" fmla="*/ 14 h 33"/>
              <a:gd name="T96" fmla="*/ 8 w 13"/>
              <a:gd name="T97" fmla="*/ 13 h 33"/>
              <a:gd name="T98" fmla="*/ 9 w 13"/>
              <a:gd name="T99" fmla="*/ 11 h 33"/>
              <a:gd name="T100" fmla="*/ 9 w 13"/>
              <a:gd name="T101" fmla="*/ 19 h 33"/>
              <a:gd name="T102" fmla="*/ 8 w 13"/>
              <a:gd name="T103" fmla="*/ 18 h 33"/>
              <a:gd name="T104" fmla="*/ 7 w 13"/>
              <a:gd name="T105" fmla="*/ 18 h 33"/>
              <a:gd name="T106" fmla="*/ 5 w 13"/>
              <a:gd name="T107" fmla="*/ 18 h 33"/>
              <a:gd name="T108" fmla="*/ 4 w 13"/>
              <a:gd name="T109" fmla="*/ 19 h 33"/>
              <a:gd name="T110" fmla="*/ 4 w 13"/>
              <a:gd name="T111" fmla="*/ 25 h 33"/>
              <a:gd name="T112" fmla="*/ 5 w 13"/>
              <a:gd name="T113" fmla="*/ 28 h 33"/>
              <a:gd name="T114" fmla="*/ 7 w 13"/>
              <a:gd name="T115" fmla="*/ 28 h 33"/>
              <a:gd name="T116" fmla="*/ 8 w 13"/>
              <a:gd name="T117" fmla="*/ 28 h 33"/>
              <a:gd name="T118" fmla="*/ 9 w 13"/>
              <a:gd name="T119" fmla="*/ 19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" h="33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2" y="3"/>
                </a:lnTo>
                <a:lnTo>
                  <a:pt x="2" y="3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2" y="3"/>
                </a:lnTo>
                <a:lnTo>
                  <a:pt x="12" y="3"/>
                </a:lnTo>
                <a:lnTo>
                  <a:pt x="13" y="4"/>
                </a:lnTo>
                <a:lnTo>
                  <a:pt x="13" y="4"/>
                </a:lnTo>
                <a:lnTo>
                  <a:pt x="13" y="5"/>
                </a:lnTo>
                <a:lnTo>
                  <a:pt x="13" y="5"/>
                </a:lnTo>
                <a:lnTo>
                  <a:pt x="13" y="6"/>
                </a:lnTo>
                <a:lnTo>
                  <a:pt x="13" y="6"/>
                </a:lnTo>
                <a:lnTo>
                  <a:pt x="13" y="9"/>
                </a:lnTo>
                <a:lnTo>
                  <a:pt x="13" y="9"/>
                </a:lnTo>
                <a:lnTo>
                  <a:pt x="13" y="11"/>
                </a:lnTo>
                <a:lnTo>
                  <a:pt x="13" y="11"/>
                </a:lnTo>
                <a:lnTo>
                  <a:pt x="13" y="13"/>
                </a:lnTo>
                <a:lnTo>
                  <a:pt x="13" y="13"/>
                </a:lnTo>
                <a:lnTo>
                  <a:pt x="13" y="14"/>
                </a:lnTo>
                <a:lnTo>
                  <a:pt x="13" y="14"/>
                </a:lnTo>
                <a:lnTo>
                  <a:pt x="12" y="15"/>
                </a:lnTo>
                <a:lnTo>
                  <a:pt x="12" y="15"/>
                </a:lnTo>
                <a:lnTo>
                  <a:pt x="13" y="16"/>
                </a:lnTo>
                <a:lnTo>
                  <a:pt x="13" y="16"/>
                </a:lnTo>
                <a:lnTo>
                  <a:pt x="13" y="18"/>
                </a:lnTo>
                <a:lnTo>
                  <a:pt x="13" y="18"/>
                </a:lnTo>
                <a:lnTo>
                  <a:pt x="13" y="20"/>
                </a:lnTo>
                <a:lnTo>
                  <a:pt x="13" y="20"/>
                </a:lnTo>
                <a:lnTo>
                  <a:pt x="13" y="24"/>
                </a:lnTo>
                <a:lnTo>
                  <a:pt x="13" y="24"/>
                </a:lnTo>
                <a:lnTo>
                  <a:pt x="13" y="25"/>
                </a:lnTo>
                <a:lnTo>
                  <a:pt x="13" y="25"/>
                </a:lnTo>
                <a:lnTo>
                  <a:pt x="13" y="28"/>
                </a:lnTo>
                <a:lnTo>
                  <a:pt x="13" y="28"/>
                </a:lnTo>
                <a:lnTo>
                  <a:pt x="13" y="29"/>
                </a:lnTo>
                <a:lnTo>
                  <a:pt x="13" y="29"/>
                </a:lnTo>
                <a:lnTo>
                  <a:pt x="12" y="30"/>
                </a:lnTo>
                <a:lnTo>
                  <a:pt x="12" y="30"/>
                </a:lnTo>
                <a:lnTo>
                  <a:pt x="10" y="32"/>
                </a:lnTo>
                <a:lnTo>
                  <a:pt x="10" y="32"/>
                </a:lnTo>
                <a:lnTo>
                  <a:pt x="7" y="33"/>
                </a:lnTo>
                <a:lnTo>
                  <a:pt x="7" y="33"/>
                </a:lnTo>
                <a:lnTo>
                  <a:pt x="3" y="32"/>
                </a:lnTo>
                <a:lnTo>
                  <a:pt x="3" y="32"/>
                </a:lnTo>
                <a:lnTo>
                  <a:pt x="2" y="30"/>
                </a:lnTo>
                <a:lnTo>
                  <a:pt x="2" y="30"/>
                </a:lnTo>
                <a:lnTo>
                  <a:pt x="0" y="29"/>
                </a:lnTo>
                <a:lnTo>
                  <a:pt x="0" y="29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6"/>
                </a:lnTo>
                <a:lnTo>
                  <a:pt x="0" y="16"/>
                </a:lnTo>
                <a:lnTo>
                  <a:pt x="2" y="15"/>
                </a:lnTo>
                <a:lnTo>
                  <a:pt x="2" y="15"/>
                </a:lnTo>
                <a:lnTo>
                  <a:pt x="0" y="14"/>
                </a:lnTo>
                <a:lnTo>
                  <a:pt x="0" y="14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9" y="6"/>
                </a:move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7" y="4"/>
                </a:lnTo>
                <a:lnTo>
                  <a:pt x="7" y="4"/>
                </a:lnTo>
                <a:lnTo>
                  <a:pt x="5" y="5"/>
                </a:lnTo>
                <a:lnTo>
                  <a:pt x="5" y="5"/>
                </a:lnTo>
                <a:lnTo>
                  <a:pt x="4" y="6"/>
                </a:lnTo>
                <a:lnTo>
                  <a:pt x="4" y="11"/>
                </a:lnTo>
                <a:lnTo>
                  <a:pt x="4" y="11"/>
                </a:lnTo>
                <a:lnTo>
                  <a:pt x="5" y="13"/>
                </a:lnTo>
                <a:lnTo>
                  <a:pt x="5" y="13"/>
                </a:lnTo>
                <a:lnTo>
                  <a:pt x="7" y="14"/>
                </a:lnTo>
                <a:lnTo>
                  <a:pt x="7" y="14"/>
                </a:lnTo>
                <a:lnTo>
                  <a:pt x="8" y="13"/>
                </a:lnTo>
                <a:lnTo>
                  <a:pt x="8" y="13"/>
                </a:lnTo>
                <a:lnTo>
                  <a:pt x="9" y="11"/>
                </a:lnTo>
                <a:lnTo>
                  <a:pt x="9" y="6"/>
                </a:lnTo>
                <a:close/>
                <a:moveTo>
                  <a:pt x="9" y="19"/>
                </a:moveTo>
                <a:lnTo>
                  <a:pt x="9" y="19"/>
                </a:lnTo>
                <a:lnTo>
                  <a:pt x="8" y="18"/>
                </a:lnTo>
                <a:lnTo>
                  <a:pt x="8" y="18"/>
                </a:lnTo>
                <a:lnTo>
                  <a:pt x="7" y="18"/>
                </a:lnTo>
                <a:lnTo>
                  <a:pt x="7" y="18"/>
                </a:lnTo>
                <a:lnTo>
                  <a:pt x="5" y="18"/>
                </a:lnTo>
                <a:lnTo>
                  <a:pt x="5" y="18"/>
                </a:lnTo>
                <a:lnTo>
                  <a:pt x="4" y="19"/>
                </a:lnTo>
                <a:lnTo>
                  <a:pt x="4" y="25"/>
                </a:lnTo>
                <a:lnTo>
                  <a:pt x="4" y="25"/>
                </a:lnTo>
                <a:lnTo>
                  <a:pt x="5" y="28"/>
                </a:lnTo>
                <a:lnTo>
                  <a:pt x="5" y="28"/>
                </a:lnTo>
                <a:lnTo>
                  <a:pt x="7" y="28"/>
                </a:lnTo>
                <a:lnTo>
                  <a:pt x="7" y="28"/>
                </a:lnTo>
                <a:lnTo>
                  <a:pt x="8" y="28"/>
                </a:lnTo>
                <a:lnTo>
                  <a:pt x="8" y="28"/>
                </a:lnTo>
                <a:lnTo>
                  <a:pt x="9" y="25"/>
                </a:lnTo>
                <a:lnTo>
                  <a:pt x="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76" name="Freeform 1704">
            <a:extLst>
              <a:ext uri="{FF2B5EF4-FFF2-40B4-BE49-F238E27FC236}">
                <a16:creationId xmlns:a16="http://schemas.microsoft.com/office/drawing/2014/main" id="{439EBCA3-4D84-489F-81DC-6E60763F556C}"/>
              </a:ext>
            </a:extLst>
          </p:cNvPr>
          <p:cNvSpPr>
            <a:spLocks/>
          </p:cNvSpPr>
          <p:nvPr/>
        </p:nvSpPr>
        <p:spPr bwMode="auto">
          <a:xfrm>
            <a:off x="6862205" y="2816408"/>
            <a:ext cx="7938" cy="11113"/>
          </a:xfrm>
          <a:custGeom>
            <a:avLst/>
            <a:gdLst>
              <a:gd name="T0" fmla="*/ 0 w 5"/>
              <a:gd name="T1" fmla="*/ 7 h 7"/>
              <a:gd name="T2" fmla="*/ 0 w 5"/>
              <a:gd name="T3" fmla="*/ 0 h 7"/>
              <a:gd name="T4" fmla="*/ 5 w 5"/>
              <a:gd name="T5" fmla="*/ 0 h 7"/>
              <a:gd name="T6" fmla="*/ 5 w 5"/>
              <a:gd name="T7" fmla="*/ 5 h 7"/>
              <a:gd name="T8" fmla="*/ 0 w 5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0" y="7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77" name="Freeform 1705">
            <a:extLst>
              <a:ext uri="{FF2B5EF4-FFF2-40B4-BE49-F238E27FC236}">
                <a16:creationId xmlns:a16="http://schemas.microsoft.com/office/drawing/2014/main" id="{E6D8F0F2-D888-424C-BB6F-50DD77D0C5B4}"/>
              </a:ext>
            </a:extLst>
          </p:cNvPr>
          <p:cNvSpPr>
            <a:spLocks noEditPoints="1"/>
          </p:cNvSpPr>
          <p:nvPr/>
        </p:nvSpPr>
        <p:spPr bwMode="auto">
          <a:xfrm>
            <a:off x="6874905" y="2771958"/>
            <a:ext cx="22225" cy="52388"/>
          </a:xfrm>
          <a:custGeom>
            <a:avLst/>
            <a:gdLst>
              <a:gd name="T0" fmla="*/ 0 w 14"/>
              <a:gd name="T1" fmla="*/ 6 h 33"/>
              <a:gd name="T2" fmla="*/ 0 w 14"/>
              <a:gd name="T3" fmla="*/ 6 h 33"/>
              <a:gd name="T4" fmla="*/ 0 w 14"/>
              <a:gd name="T5" fmla="*/ 4 h 33"/>
              <a:gd name="T6" fmla="*/ 0 w 14"/>
              <a:gd name="T7" fmla="*/ 4 h 33"/>
              <a:gd name="T8" fmla="*/ 2 w 14"/>
              <a:gd name="T9" fmla="*/ 1 h 33"/>
              <a:gd name="T10" fmla="*/ 2 w 14"/>
              <a:gd name="T11" fmla="*/ 1 h 33"/>
              <a:gd name="T12" fmla="*/ 4 w 14"/>
              <a:gd name="T13" fmla="*/ 0 h 33"/>
              <a:gd name="T14" fmla="*/ 4 w 14"/>
              <a:gd name="T15" fmla="*/ 0 h 33"/>
              <a:gd name="T16" fmla="*/ 7 w 14"/>
              <a:gd name="T17" fmla="*/ 0 h 33"/>
              <a:gd name="T18" fmla="*/ 7 w 14"/>
              <a:gd name="T19" fmla="*/ 0 h 33"/>
              <a:gd name="T20" fmla="*/ 9 w 14"/>
              <a:gd name="T21" fmla="*/ 0 h 33"/>
              <a:gd name="T22" fmla="*/ 9 w 14"/>
              <a:gd name="T23" fmla="*/ 0 h 33"/>
              <a:gd name="T24" fmla="*/ 12 w 14"/>
              <a:gd name="T25" fmla="*/ 1 h 33"/>
              <a:gd name="T26" fmla="*/ 12 w 14"/>
              <a:gd name="T27" fmla="*/ 1 h 33"/>
              <a:gd name="T28" fmla="*/ 13 w 14"/>
              <a:gd name="T29" fmla="*/ 4 h 33"/>
              <a:gd name="T30" fmla="*/ 13 w 14"/>
              <a:gd name="T31" fmla="*/ 4 h 33"/>
              <a:gd name="T32" fmla="*/ 14 w 14"/>
              <a:gd name="T33" fmla="*/ 6 h 33"/>
              <a:gd name="T34" fmla="*/ 14 w 14"/>
              <a:gd name="T35" fmla="*/ 25 h 33"/>
              <a:gd name="T36" fmla="*/ 14 w 14"/>
              <a:gd name="T37" fmla="*/ 25 h 33"/>
              <a:gd name="T38" fmla="*/ 13 w 14"/>
              <a:gd name="T39" fmla="*/ 29 h 33"/>
              <a:gd name="T40" fmla="*/ 13 w 14"/>
              <a:gd name="T41" fmla="*/ 29 h 33"/>
              <a:gd name="T42" fmla="*/ 12 w 14"/>
              <a:gd name="T43" fmla="*/ 30 h 33"/>
              <a:gd name="T44" fmla="*/ 12 w 14"/>
              <a:gd name="T45" fmla="*/ 30 h 33"/>
              <a:gd name="T46" fmla="*/ 9 w 14"/>
              <a:gd name="T47" fmla="*/ 33 h 33"/>
              <a:gd name="T48" fmla="*/ 9 w 14"/>
              <a:gd name="T49" fmla="*/ 33 h 33"/>
              <a:gd name="T50" fmla="*/ 7 w 14"/>
              <a:gd name="T51" fmla="*/ 33 h 33"/>
              <a:gd name="T52" fmla="*/ 7 w 14"/>
              <a:gd name="T53" fmla="*/ 33 h 33"/>
              <a:gd name="T54" fmla="*/ 4 w 14"/>
              <a:gd name="T55" fmla="*/ 33 h 33"/>
              <a:gd name="T56" fmla="*/ 4 w 14"/>
              <a:gd name="T57" fmla="*/ 33 h 33"/>
              <a:gd name="T58" fmla="*/ 2 w 14"/>
              <a:gd name="T59" fmla="*/ 30 h 33"/>
              <a:gd name="T60" fmla="*/ 2 w 14"/>
              <a:gd name="T61" fmla="*/ 30 h 33"/>
              <a:gd name="T62" fmla="*/ 0 w 14"/>
              <a:gd name="T63" fmla="*/ 29 h 33"/>
              <a:gd name="T64" fmla="*/ 0 w 14"/>
              <a:gd name="T65" fmla="*/ 29 h 33"/>
              <a:gd name="T66" fmla="*/ 0 w 14"/>
              <a:gd name="T67" fmla="*/ 25 h 33"/>
              <a:gd name="T68" fmla="*/ 0 w 14"/>
              <a:gd name="T69" fmla="*/ 6 h 33"/>
              <a:gd name="T70" fmla="*/ 4 w 14"/>
              <a:gd name="T71" fmla="*/ 25 h 33"/>
              <a:gd name="T72" fmla="*/ 4 w 14"/>
              <a:gd name="T73" fmla="*/ 25 h 33"/>
              <a:gd name="T74" fmla="*/ 5 w 14"/>
              <a:gd name="T75" fmla="*/ 28 h 33"/>
              <a:gd name="T76" fmla="*/ 5 w 14"/>
              <a:gd name="T77" fmla="*/ 28 h 33"/>
              <a:gd name="T78" fmla="*/ 7 w 14"/>
              <a:gd name="T79" fmla="*/ 28 h 33"/>
              <a:gd name="T80" fmla="*/ 7 w 14"/>
              <a:gd name="T81" fmla="*/ 28 h 33"/>
              <a:gd name="T82" fmla="*/ 8 w 14"/>
              <a:gd name="T83" fmla="*/ 28 h 33"/>
              <a:gd name="T84" fmla="*/ 8 w 14"/>
              <a:gd name="T85" fmla="*/ 28 h 33"/>
              <a:gd name="T86" fmla="*/ 9 w 14"/>
              <a:gd name="T87" fmla="*/ 25 h 33"/>
              <a:gd name="T88" fmla="*/ 9 w 14"/>
              <a:gd name="T89" fmla="*/ 6 h 33"/>
              <a:gd name="T90" fmla="*/ 9 w 14"/>
              <a:gd name="T91" fmla="*/ 6 h 33"/>
              <a:gd name="T92" fmla="*/ 8 w 14"/>
              <a:gd name="T93" fmla="*/ 5 h 33"/>
              <a:gd name="T94" fmla="*/ 8 w 14"/>
              <a:gd name="T95" fmla="*/ 5 h 33"/>
              <a:gd name="T96" fmla="*/ 7 w 14"/>
              <a:gd name="T97" fmla="*/ 4 h 33"/>
              <a:gd name="T98" fmla="*/ 7 w 14"/>
              <a:gd name="T99" fmla="*/ 4 h 33"/>
              <a:gd name="T100" fmla="*/ 5 w 14"/>
              <a:gd name="T101" fmla="*/ 5 h 33"/>
              <a:gd name="T102" fmla="*/ 5 w 14"/>
              <a:gd name="T103" fmla="*/ 5 h 33"/>
              <a:gd name="T104" fmla="*/ 4 w 14"/>
              <a:gd name="T105" fmla="*/ 6 h 33"/>
              <a:gd name="T106" fmla="*/ 4 w 14"/>
              <a:gd name="T107" fmla="*/ 2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3">
                <a:moveTo>
                  <a:pt x="0" y="6"/>
                </a:move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2" y="1"/>
                </a:lnTo>
                <a:lnTo>
                  <a:pt x="12" y="1"/>
                </a:lnTo>
                <a:lnTo>
                  <a:pt x="13" y="4"/>
                </a:lnTo>
                <a:lnTo>
                  <a:pt x="13" y="4"/>
                </a:lnTo>
                <a:lnTo>
                  <a:pt x="14" y="6"/>
                </a:lnTo>
                <a:lnTo>
                  <a:pt x="14" y="25"/>
                </a:lnTo>
                <a:lnTo>
                  <a:pt x="14" y="25"/>
                </a:lnTo>
                <a:lnTo>
                  <a:pt x="13" y="29"/>
                </a:lnTo>
                <a:lnTo>
                  <a:pt x="13" y="29"/>
                </a:lnTo>
                <a:lnTo>
                  <a:pt x="12" y="30"/>
                </a:lnTo>
                <a:lnTo>
                  <a:pt x="12" y="30"/>
                </a:lnTo>
                <a:lnTo>
                  <a:pt x="9" y="33"/>
                </a:lnTo>
                <a:lnTo>
                  <a:pt x="9" y="33"/>
                </a:lnTo>
                <a:lnTo>
                  <a:pt x="7" y="33"/>
                </a:lnTo>
                <a:lnTo>
                  <a:pt x="7" y="33"/>
                </a:lnTo>
                <a:lnTo>
                  <a:pt x="4" y="33"/>
                </a:lnTo>
                <a:lnTo>
                  <a:pt x="4" y="33"/>
                </a:lnTo>
                <a:lnTo>
                  <a:pt x="2" y="30"/>
                </a:lnTo>
                <a:lnTo>
                  <a:pt x="2" y="30"/>
                </a:lnTo>
                <a:lnTo>
                  <a:pt x="0" y="29"/>
                </a:lnTo>
                <a:lnTo>
                  <a:pt x="0" y="29"/>
                </a:lnTo>
                <a:lnTo>
                  <a:pt x="0" y="25"/>
                </a:lnTo>
                <a:lnTo>
                  <a:pt x="0" y="6"/>
                </a:lnTo>
                <a:close/>
                <a:moveTo>
                  <a:pt x="4" y="25"/>
                </a:moveTo>
                <a:lnTo>
                  <a:pt x="4" y="25"/>
                </a:lnTo>
                <a:lnTo>
                  <a:pt x="5" y="28"/>
                </a:lnTo>
                <a:lnTo>
                  <a:pt x="5" y="28"/>
                </a:lnTo>
                <a:lnTo>
                  <a:pt x="7" y="28"/>
                </a:lnTo>
                <a:lnTo>
                  <a:pt x="7" y="28"/>
                </a:lnTo>
                <a:lnTo>
                  <a:pt x="8" y="28"/>
                </a:lnTo>
                <a:lnTo>
                  <a:pt x="8" y="28"/>
                </a:lnTo>
                <a:lnTo>
                  <a:pt x="9" y="25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7" y="4"/>
                </a:lnTo>
                <a:lnTo>
                  <a:pt x="7" y="4"/>
                </a:lnTo>
                <a:lnTo>
                  <a:pt x="5" y="5"/>
                </a:lnTo>
                <a:lnTo>
                  <a:pt x="5" y="5"/>
                </a:lnTo>
                <a:lnTo>
                  <a:pt x="4" y="6"/>
                </a:lnTo>
                <a:lnTo>
                  <a:pt x="4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78" name="Freeform 1706">
            <a:extLst>
              <a:ext uri="{FF2B5EF4-FFF2-40B4-BE49-F238E27FC236}">
                <a16:creationId xmlns:a16="http://schemas.microsoft.com/office/drawing/2014/main" id="{94A80ABF-158B-4D94-BD68-558CFB9BFB8A}"/>
              </a:ext>
            </a:extLst>
          </p:cNvPr>
          <p:cNvSpPr>
            <a:spLocks noEditPoints="1"/>
          </p:cNvSpPr>
          <p:nvPr/>
        </p:nvSpPr>
        <p:spPr bwMode="auto">
          <a:xfrm>
            <a:off x="6901893" y="2771958"/>
            <a:ext cx="20638" cy="52388"/>
          </a:xfrm>
          <a:custGeom>
            <a:avLst/>
            <a:gdLst>
              <a:gd name="T0" fmla="*/ 0 w 13"/>
              <a:gd name="T1" fmla="*/ 9 h 33"/>
              <a:gd name="T2" fmla="*/ 0 w 13"/>
              <a:gd name="T3" fmla="*/ 6 h 33"/>
              <a:gd name="T4" fmla="*/ 0 w 13"/>
              <a:gd name="T5" fmla="*/ 5 h 33"/>
              <a:gd name="T6" fmla="*/ 1 w 13"/>
              <a:gd name="T7" fmla="*/ 4 h 33"/>
              <a:gd name="T8" fmla="*/ 1 w 13"/>
              <a:gd name="T9" fmla="*/ 3 h 33"/>
              <a:gd name="T10" fmla="*/ 3 w 13"/>
              <a:gd name="T11" fmla="*/ 0 h 33"/>
              <a:gd name="T12" fmla="*/ 6 w 13"/>
              <a:gd name="T13" fmla="*/ 0 h 33"/>
              <a:gd name="T14" fmla="*/ 10 w 13"/>
              <a:gd name="T15" fmla="*/ 0 h 33"/>
              <a:gd name="T16" fmla="*/ 12 w 13"/>
              <a:gd name="T17" fmla="*/ 3 h 33"/>
              <a:gd name="T18" fmla="*/ 12 w 13"/>
              <a:gd name="T19" fmla="*/ 4 h 33"/>
              <a:gd name="T20" fmla="*/ 13 w 13"/>
              <a:gd name="T21" fmla="*/ 5 h 33"/>
              <a:gd name="T22" fmla="*/ 13 w 13"/>
              <a:gd name="T23" fmla="*/ 6 h 33"/>
              <a:gd name="T24" fmla="*/ 13 w 13"/>
              <a:gd name="T25" fmla="*/ 9 h 33"/>
              <a:gd name="T26" fmla="*/ 13 w 13"/>
              <a:gd name="T27" fmla="*/ 11 h 33"/>
              <a:gd name="T28" fmla="*/ 13 w 13"/>
              <a:gd name="T29" fmla="*/ 13 h 33"/>
              <a:gd name="T30" fmla="*/ 12 w 13"/>
              <a:gd name="T31" fmla="*/ 14 h 33"/>
              <a:gd name="T32" fmla="*/ 11 w 13"/>
              <a:gd name="T33" fmla="*/ 15 h 33"/>
              <a:gd name="T34" fmla="*/ 12 w 13"/>
              <a:gd name="T35" fmla="*/ 16 h 33"/>
              <a:gd name="T36" fmla="*/ 13 w 13"/>
              <a:gd name="T37" fmla="*/ 18 h 33"/>
              <a:gd name="T38" fmla="*/ 13 w 13"/>
              <a:gd name="T39" fmla="*/ 20 h 33"/>
              <a:gd name="T40" fmla="*/ 13 w 13"/>
              <a:gd name="T41" fmla="*/ 24 h 33"/>
              <a:gd name="T42" fmla="*/ 13 w 13"/>
              <a:gd name="T43" fmla="*/ 25 h 33"/>
              <a:gd name="T44" fmla="*/ 13 w 13"/>
              <a:gd name="T45" fmla="*/ 28 h 33"/>
              <a:gd name="T46" fmla="*/ 12 w 13"/>
              <a:gd name="T47" fmla="*/ 29 h 33"/>
              <a:gd name="T48" fmla="*/ 12 w 13"/>
              <a:gd name="T49" fmla="*/ 30 h 33"/>
              <a:gd name="T50" fmla="*/ 10 w 13"/>
              <a:gd name="T51" fmla="*/ 32 h 33"/>
              <a:gd name="T52" fmla="*/ 6 w 13"/>
              <a:gd name="T53" fmla="*/ 33 h 33"/>
              <a:gd name="T54" fmla="*/ 3 w 13"/>
              <a:gd name="T55" fmla="*/ 32 h 33"/>
              <a:gd name="T56" fmla="*/ 1 w 13"/>
              <a:gd name="T57" fmla="*/ 30 h 33"/>
              <a:gd name="T58" fmla="*/ 1 w 13"/>
              <a:gd name="T59" fmla="*/ 29 h 33"/>
              <a:gd name="T60" fmla="*/ 0 w 13"/>
              <a:gd name="T61" fmla="*/ 28 h 33"/>
              <a:gd name="T62" fmla="*/ 0 w 13"/>
              <a:gd name="T63" fmla="*/ 25 h 33"/>
              <a:gd name="T64" fmla="*/ 0 w 13"/>
              <a:gd name="T65" fmla="*/ 24 h 33"/>
              <a:gd name="T66" fmla="*/ 0 w 13"/>
              <a:gd name="T67" fmla="*/ 20 h 33"/>
              <a:gd name="T68" fmla="*/ 0 w 13"/>
              <a:gd name="T69" fmla="*/ 18 h 33"/>
              <a:gd name="T70" fmla="*/ 1 w 13"/>
              <a:gd name="T71" fmla="*/ 16 h 33"/>
              <a:gd name="T72" fmla="*/ 2 w 13"/>
              <a:gd name="T73" fmla="*/ 15 h 33"/>
              <a:gd name="T74" fmla="*/ 1 w 13"/>
              <a:gd name="T75" fmla="*/ 14 h 33"/>
              <a:gd name="T76" fmla="*/ 0 w 13"/>
              <a:gd name="T77" fmla="*/ 13 h 33"/>
              <a:gd name="T78" fmla="*/ 0 w 13"/>
              <a:gd name="T79" fmla="*/ 11 h 33"/>
              <a:gd name="T80" fmla="*/ 0 w 13"/>
              <a:gd name="T81" fmla="*/ 9 h 33"/>
              <a:gd name="T82" fmla="*/ 8 w 13"/>
              <a:gd name="T83" fmla="*/ 6 h 33"/>
              <a:gd name="T84" fmla="*/ 8 w 13"/>
              <a:gd name="T85" fmla="*/ 5 h 33"/>
              <a:gd name="T86" fmla="*/ 6 w 13"/>
              <a:gd name="T87" fmla="*/ 4 h 33"/>
              <a:gd name="T88" fmla="*/ 5 w 13"/>
              <a:gd name="T89" fmla="*/ 5 h 33"/>
              <a:gd name="T90" fmla="*/ 5 w 13"/>
              <a:gd name="T91" fmla="*/ 11 h 33"/>
              <a:gd name="T92" fmla="*/ 5 w 13"/>
              <a:gd name="T93" fmla="*/ 13 h 33"/>
              <a:gd name="T94" fmla="*/ 6 w 13"/>
              <a:gd name="T95" fmla="*/ 14 h 33"/>
              <a:gd name="T96" fmla="*/ 8 w 13"/>
              <a:gd name="T97" fmla="*/ 13 h 33"/>
              <a:gd name="T98" fmla="*/ 8 w 13"/>
              <a:gd name="T99" fmla="*/ 11 h 33"/>
              <a:gd name="T100" fmla="*/ 8 w 13"/>
              <a:gd name="T101" fmla="*/ 19 h 33"/>
              <a:gd name="T102" fmla="*/ 8 w 13"/>
              <a:gd name="T103" fmla="*/ 18 h 33"/>
              <a:gd name="T104" fmla="*/ 6 w 13"/>
              <a:gd name="T105" fmla="*/ 18 h 33"/>
              <a:gd name="T106" fmla="*/ 5 w 13"/>
              <a:gd name="T107" fmla="*/ 18 h 33"/>
              <a:gd name="T108" fmla="*/ 5 w 13"/>
              <a:gd name="T109" fmla="*/ 19 h 33"/>
              <a:gd name="T110" fmla="*/ 5 w 13"/>
              <a:gd name="T111" fmla="*/ 25 h 33"/>
              <a:gd name="T112" fmla="*/ 5 w 13"/>
              <a:gd name="T113" fmla="*/ 28 h 33"/>
              <a:gd name="T114" fmla="*/ 6 w 13"/>
              <a:gd name="T115" fmla="*/ 28 h 33"/>
              <a:gd name="T116" fmla="*/ 8 w 13"/>
              <a:gd name="T117" fmla="*/ 28 h 33"/>
              <a:gd name="T118" fmla="*/ 8 w 13"/>
              <a:gd name="T119" fmla="*/ 19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" h="33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2" y="3"/>
                </a:lnTo>
                <a:lnTo>
                  <a:pt x="12" y="3"/>
                </a:lnTo>
                <a:lnTo>
                  <a:pt x="12" y="4"/>
                </a:lnTo>
                <a:lnTo>
                  <a:pt x="12" y="4"/>
                </a:lnTo>
                <a:lnTo>
                  <a:pt x="13" y="5"/>
                </a:lnTo>
                <a:lnTo>
                  <a:pt x="13" y="5"/>
                </a:lnTo>
                <a:lnTo>
                  <a:pt x="13" y="6"/>
                </a:lnTo>
                <a:lnTo>
                  <a:pt x="13" y="6"/>
                </a:lnTo>
                <a:lnTo>
                  <a:pt x="13" y="9"/>
                </a:lnTo>
                <a:lnTo>
                  <a:pt x="13" y="9"/>
                </a:lnTo>
                <a:lnTo>
                  <a:pt x="13" y="11"/>
                </a:lnTo>
                <a:lnTo>
                  <a:pt x="13" y="11"/>
                </a:lnTo>
                <a:lnTo>
                  <a:pt x="13" y="13"/>
                </a:lnTo>
                <a:lnTo>
                  <a:pt x="13" y="13"/>
                </a:lnTo>
                <a:lnTo>
                  <a:pt x="12" y="14"/>
                </a:lnTo>
                <a:lnTo>
                  <a:pt x="12" y="14"/>
                </a:lnTo>
                <a:lnTo>
                  <a:pt x="11" y="15"/>
                </a:lnTo>
                <a:lnTo>
                  <a:pt x="11" y="15"/>
                </a:lnTo>
                <a:lnTo>
                  <a:pt x="12" y="16"/>
                </a:lnTo>
                <a:lnTo>
                  <a:pt x="12" y="16"/>
                </a:lnTo>
                <a:lnTo>
                  <a:pt x="13" y="18"/>
                </a:lnTo>
                <a:lnTo>
                  <a:pt x="13" y="18"/>
                </a:lnTo>
                <a:lnTo>
                  <a:pt x="13" y="20"/>
                </a:lnTo>
                <a:lnTo>
                  <a:pt x="13" y="20"/>
                </a:lnTo>
                <a:lnTo>
                  <a:pt x="13" y="24"/>
                </a:lnTo>
                <a:lnTo>
                  <a:pt x="13" y="24"/>
                </a:lnTo>
                <a:lnTo>
                  <a:pt x="13" y="25"/>
                </a:lnTo>
                <a:lnTo>
                  <a:pt x="13" y="25"/>
                </a:lnTo>
                <a:lnTo>
                  <a:pt x="13" y="28"/>
                </a:lnTo>
                <a:lnTo>
                  <a:pt x="13" y="28"/>
                </a:lnTo>
                <a:lnTo>
                  <a:pt x="12" y="29"/>
                </a:lnTo>
                <a:lnTo>
                  <a:pt x="12" y="29"/>
                </a:lnTo>
                <a:lnTo>
                  <a:pt x="12" y="30"/>
                </a:lnTo>
                <a:lnTo>
                  <a:pt x="12" y="30"/>
                </a:lnTo>
                <a:lnTo>
                  <a:pt x="10" y="32"/>
                </a:lnTo>
                <a:lnTo>
                  <a:pt x="10" y="32"/>
                </a:lnTo>
                <a:lnTo>
                  <a:pt x="6" y="33"/>
                </a:lnTo>
                <a:lnTo>
                  <a:pt x="6" y="33"/>
                </a:lnTo>
                <a:lnTo>
                  <a:pt x="3" y="32"/>
                </a:lnTo>
                <a:lnTo>
                  <a:pt x="3" y="32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1" y="29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1" y="16"/>
                </a:lnTo>
                <a:lnTo>
                  <a:pt x="1" y="16"/>
                </a:lnTo>
                <a:lnTo>
                  <a:pt x="2" y="15"/>
                </a:lnTo>
                <a:lnTo>
                  <a:pt x="2" y="15"/>
                </a:lnTo>
                <a:lnTo>
                  <a:pt x="1" y="14"/>
                </a:lnTo>
                <a:lnTo>
                  <a:pt x="1" y="14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8" y="6"/>
                </a:moveTo>
                <a:lnTo>
                  <a:pt x="8" y="6"/>
                </a:lnTo>
                <a:lnTo>
                  <a:pt x="8" y="5"/>
                </a:lnTo>
                <a:lnTo>
                  <a:pt x="8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11"/>
                </a:lnTo>
                <a:lnTo>
                  <a:pt x="5" y="11"/>
                </a:lnTo>
                <a:lnTo>
                  <a:pt x="5" y="13"/>
                </a:lnTo>
                <a:lnTo>
                  <a:pt x="5" y="13"/>
                </a:lnTo>
                <a:lnTo>
                  <a:pt x="6" y="14"/>
                </a:lnTo>
                <a:lnTo>
                  <a:pt x="6" y="14"/>
                </a:lnTo>
                <a:lnTo>
                  <a:pt x="8" y="13"/>
                </a:lnTo>
                <a:lnTo>
                  <a:pt x="8" y="13"/>
                </a:lnTo>
                <a:lnTo>
                  <a:pt x="8" y="11"/>
                </a:lnTo>
                <a:lnTo>
                  <a:pt x="8" y="6"/>
                </a:lnTo>
                <a:close/>
                <a:moveTo>
                  <a:pt x="8" y="19"/>
                </a:moveTo>
                <a:lnTo>
                  <a:pt x="8" y="19"/>
                </a:lnTo>
                <a:lnTo>
                  <a:pt x="8" y="18"/>
                </a:lnTo>
                <a:lnTo>
                  <a:pt x="8" y="18"/>
                </a:lnTo>
                <a:lnTo>
                  <a:pt x="6" y="18"/>
                </a:lnTo>
                <a:lnTo>
                  <a:pt x="6" y="18"/>
                </a:lnTo>
                <a:lnTo>
                  <a:pt x="5" y="18"/>
                </a:lnTo>
                <a:lnTo>
                  <a:pt x="5" y="18"/>
                </a:lnTo>
                <a:lnTo>
                  <a:pt x="5" y="19"/>
                </a:lnTo>
                <a:lnTo>
                  <a:pt x="5" y="25"/>
                </a:ln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6" y="28"/>
                </a:lnTo>
                <a:lnTo>
                  <a:pt x="6" y="28"/>
                </a:lnTo>
                <a:lnTo>
                  <a:pt x="8" y="28"/>
                </a:lnTo>
                <a:lnTo>
                  <a:pt x="8" y="28"/>
                </a:lnTo>
                <a:lnTo>
                  <a:pt x="8" y="25"/>
                </a:lnTo>
                <a:lnTo>
                  <a:pt x="8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79" name="Freeform 1707">
            <a:extLst>
              <a:ext uri="{FF2B5EF4-FFF2-40B4-BE49-F238E27FC236}">
                <a16:creationId xmlns:a16="http://schemas.microsoft.com/office/drawing/2014/main" id="{F9BFC5FB-6237-44A7-9174-7642B998CD0D}"/>
              </a:ext>
            </a:extLst>
          </p:cNvPr>
          <p:cNvSpPr>
            <a:spLocks/>
          </p:cNvSpPr>
          <p:nvPr/>
        </p:nvSpPr>
        <p:spPr bwMode="auto">
          <a:xfrm>
            <a:off x="6927293" y="2771958"/>
            <a:ext cx="22225" cy="52388"/>
          </a:xfrm>
          <a:custGeom>
            <a:avLst/>
            <a:gdLst>
              <a:gd name="T0" fmla="*/ 14 w 14"/>
              <a:gd name="T1" fmla="*/ 0 h 33"/>
              <a:gd name="T2" fmla="*/ 14 w 14"/>
              <a:gd name="T3" fmla="*/ 4 h 33"/>
              <a:gd name="T4" fmla="*/ 5 w 14"/>
              <a:gd name="T5" fmla="*/ 4 h 33"/>
              <a:gd name="T6" fmla="*/ 5 w 14"/>
              <a:gd name="T7" fmla="*/ 13 h 33"/>
              <a:gd name="T8" fmla="*/ 5 w 14"/>
              <a:gd name="T9" fmla="*/ 13 h 33"/>
              <a:gd name="T10" fmla="*/ 6 w 14"/>
              <a:gd name="T11" fmla="*/ 13 h 33"/>
              <a:gd name="T12" fmla="*/ 6 w 14"/>
              <a:gd name="T13" fmla="*/ 13 h 33"/>
              <a:gd name="T14" fmla="*/ 9 w 14"/>
              <a:gd name="T15" fmla="*/ 11 h 33"/>
              <a:gd name="T16" fmla="*/ 9 w 14"/>
              <a:gd name="T17" fmla="*/ 11 h 33"/>
              <a:gd name="T18" fmla="*/ 11 w 14"/>
              <a:gd name="T19" fmla="*/ 11 h 33"/>
              <a:gd name="T20" fmla="*/ 13 w 14"/>
              <a:gd name="T21" fmla="*/ 13 h 33"/>
              <a:gd name="T22" fmla="*/ 13 w 14"/>
              <a:gd name="T23" fmla="*/ 13 h 33"/>
              <a:gd name="T24" fmla="*/ 14 w 14"/>
              <a:gd name="T25" fmla="*/ 15 h 33"/>
              <a:gd name="T26" fmla="*/ 14 w 14"/>
              <a:gd name="T27" fmla="*/ 18 h 33"/>
              <a:gd name="T28" fmla="*/ 14 w 14"/>
              <a:gd name="T29" fmla="*/ 25 h 33"/>
              <a:gd name="T30" fmla="*/ 14 w 14"/>
              <a:gd name="T31" fmla="*/ 25 h 33"/>
              <a:gd name="T32" fmla="*/ 14 w 14"/>
              <a:gd name="T33" fmla="*/ 29 h 33"/>
              <a:gd name="T34" fmla="*/ 14 w 14"/>
              <a:gd name="T35" fmla="*/ 29 h 33"/>
              <a:gd name="T36" fmla="*/ 13 w 14"/>
              <a:gd name="T37" fmla="*/ 30 h 33"/>
              <a:gd name="T38" fmla="*/ 13 w 14"/>
              <a:gd name="T39" fmla="*/ 30 h 33"/>
              <a:gd name="T40" fmla="*/ 10 w 14"/>
              <a:gd name="T41" fmla="*/ 33 h 33"/>
              <a:gd name="T42" fmla="*/ 10 w 14"/>
              <a:gd name="T43" fmla="*/ 33 h 33"/>
              <a:gd name="T44" fmla="*/ 8 w 14"/>
              <a:gd name="T45" fmla="*/ 33 h 33"/>
              <a:gd name="T46" fmla="*/ 8 w 14"/>
              <a:gd name="T47" fmla="*/ 33 h 33"/>
              <a:gd name="T48" fmla="*/ 5 w 14"/>
              <a:gd name="T49" fmla="*/ 33 h 33"/>
              <a:gd name="T50" fmla="*/ 5 w 14"/>
              <a:gd name="T51" fmla="*/ 33 h 33"/>
              <a:gd name="T52" fmla="*/ 3 w 14"/>
              <a:gd name="T53" fmla="*/ 30 h 33"/>
              <a:gd name="T54" fmla="*/ 3 w 14"/>
              <a:gd name="T55" fmla="*/ 30 h 33"/>
              <a:gd name="T56" fmla="*/ 1 w 14"/>
              <a:gd name="T57" fmla="*/ 29 h 33"/>
              <a:gd name="T58" fmla="*/ 1 w 14"/>
              <a:gd name="T59" fmla="*/ 29 h 33"/>
              <a:gd name="T60" fmla="*/ 0 w 14"/>
              <a:gd name="T61" fmla="*/ 25 h 33"/>
              <a:gd name="T62" fmla="*/ 0 w 14"/>
              <a:gd name="T63" fmla="*/ 24 h 33"/>
              <a:gd name="T64" fmla="*/ 5 w 14"/>
              <a:gd name="T65" fmla="*/ 24 h 33"/>
              <a:gd name="T66" fmla="*/ 5 w 14"/>
              <a:gd name="T67" fmla="*/ 25 h 33"/>
              <a:gd name="T68" fmla="*/ 5 w 14"/>
              <a:gd name="T69" fmla="*/ 25 h 33"/>
              <a:gd name="T70" fmla="*/ 6 w 14"/>
              <a:gd name="T71" fmla="*/ 28 h 33"/>
              <a:gd name="T72" fmla="*/ 6 w 14"/>
              <a:gd name="T73" fmla="*/ 28 h 33"/>
              <a:gd name="T74" fmla="*/ 8 w 14"/>
              <a:gd name="T75" fmla="*/ 28 h 33"/>
              <a:gd name="T76" fmla="*/ 8 w 14"/>
              <a:gd name="T77" fmla="*/ 28 h 33"/>
              <a:gd name="T78" fmla="*/ 9 w 14"/>
              <a:gd name="T79" fmla="*/ 28 h 33"/>
              <a:gd name="T80" fmla="*/ 9 w 14"/>
              <a:gd name="T81" fmla="*/ 28 h 33"/>
              <a:gd name="T82" fmla="*/ 10 w 14"/>
              <a:gd name="T83" fmla="*/ 25 h 33"/>
              <a:gd name="T84" fmla="*/ 10 w 14"/>
              <a:gd name="T85" fmla="*/ 18 h 33"/>
              <a:gd name="T86" fmla="*/ 10 w 14"/>
              <a:gd name="T87" fmla="*/ 18 h 33"/>
              <a:gd name="T88" fmla="*/ 9 w 14"/>
              <a:gd name="T89" fmla="*/ 16 h 33"/>
              <a:gd name="T90" fmla="*/ 9 w 14"/>
              <a:gd name="T91" fmla="*/ 16 h 33"/>
              <a:gd name="T92" fmla="*/ 8 w 14"/>
              <a:gd name="T93" fmla="*/ 15 h 33"/>
              <a:gd name="T94" fmla="*/ 8 w 14"/>
              <a:gd name="T95" fmla="*/ 15 h 33"/>
              <a:gd name="T96" fmla="*/ 6 w 14"/>
              <a:gd name="T97" fmla="*/ 16 h 33"/>
              <a:gd name="T98" fmla="*/ 6 w 14"/>
              <a:gd name="T99" fmla="*/ 16 h 33"/>
              <a:gd name="T100" fmla="*/ 6 w 14"/>
              <a:gd name="T101" fmla="*/ 16 h 33"/>
              <a:gd name="T102" fmla="*/ 6 w 14"/>
              <a:gd name="T103" fmla="*/ 16 h 33"/>
              <a:gd name="T104" fmla="*/ 5 w 14"/>
              <a:gd name="T105" fmla="*/ 16 h 33"/>
              <a:gd name="T106" fmla="*/ 5 w 14"/>
              <a:gd name="T107" fmla="*/ 16 h 33"/>
              <a:gd name="T108" fmla="*/ 5 w 14"/>
              <a:gd name="T109" fmla="*/ 18 h 33"/>
              <a:gd name="T110" fmla="*/ 1 w 14"/>
              <a:gd name="T111" fmla="*/ 18 h 33"/>
              <a:gd name="T112" fmla="*/ 1 w 14"/>
              <a:gd name="T113" fmla="*/ 0 h 33"/>
              <a:gd name="T114" fmla="*/ 14 w 14"/>
              <a:gd name="T1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3">
                <a:moveTo>
                  <a:pt x="14" y="0"/>
                </a:moveTo>
                <a:lnTo>
                  <a:pt x="14" y="4"/>
                </a:lnTo>
                <a:lnTo>
                  <a:pt x="5" y="4"/>
                </a:lnTo>
                <a:lnTo>
                  <a:pt x="5" y="13"/>
                </a:lnTo>
                <a:lnTo>
                  <a:pt x="5" y="13"/>
                </a:lnTo>
                <a:lnTo>
                  <a:pt x="6" y="13"/>
                </a:lnTo>
                <a:lnTo>
                  <a:pt x="6" y="13"/>
                </a:lnTo>
                <a:lnTo>
                  <a:pt x="9" y="11"/>
                </a:lnTo>
                <a:lnTo>
                  <a:pt x="9" y="11"/>
                </a:lnTo>
                <a:lnTo>
                  <a:pt x="11" y="11"/>
                </a:lnTo>
                <a:lnTo>
                  <a:pt x="13" y="13"/>
                </a:lnTo>
                <a:lnTo>
                  <a:pt x="13" y="13"/>
                </a:lnTo>
                <a:lnTo>
                  <a:pt x="14" y="15"/>
                </a:lnTo>
                <a:lnTo>
                  <a:pt x="14" y="18"/>
                </a:lnTo>
                <a:lnTo>
                  <a:pt x="14" y="25"/>
                </a:lnTo>
                <a:lnTo>
                  <a:pt x="14" y="25"/>
                </a:lnTo>
                <a:lnTo>
                  <a:pt x="14" y="29"/>
                </a:lnTo>
                <a:lnTo>
                  <a:pt x="14" y="29"/>
                </a:lnTo>
                <a:lnTo>
                  <a:pt x="13" y="30"/>
                </a:lnTo>
                <a:lnTo>
                  <a:pt x="13" y="30"/>
                </a:lnTo>
                <a:lnTo>
                  <a:pt x="10" y="33"/>
                </a:lnTo>
                <a:lnTo>
                  <a:pt x="10" y="33"/>
                </a:lnTo>
                <a:lnTo>
                  <a:pt x="8" y="33"/>
                </a:lnTo>
                <a:lnTo>
                  <a:pt x="8" y="33"/>
                </a:lnTo>
                <a:lnTo>
                  <a:pt x="5" y="33"/>
                </a:lnTo>
                <a:lnTo>
                  <a:pt x="5" y="33"/>
                </a:lnTo>
                <a:lnTo>
                  <a:pt x="3" y="30"/>
                </a:lnTo>
                <a:lnTo>
                  <a:pt x="3" y="30"/>
                </a:lnTo>
                <a:lnTo>
                  <a:pt x="1" y="29"/>
                </a:lnTo>
                <a:lnTo>
                  <a:pt x="1" y="29"/>
                </a:lnTo>
                <a:lnTo>
                  <a:pt x="0" y="25"/>
                </a:lnTo>
                <a:lnTo>
                  <a:pt x="0" y="24"/>
                </a:lnTo>
                <a:lnTo>
                  <a:pt x="5" y="24"/>
                </a:lnTo>
                <a:lnTo>
                  <a:pt x="5" y="25"/>
                </a:lnTo>
                <a:lnTo>
                  <a:pt x="5" y="25"/>
                </a:lnTo>
                <a:lnTo>
                  <a:pt x="6" y="28"/>
                </a:lnTo>
                <a:lnTo>
                  <a:pt x="6" y="28"/>
                </a:lnTo>
                <a:lnTo>
                  <a:pt x="8" y="28"/>
                </a:lnTo>
                <a:lnTo>
                  <a:pt x="8" y="28"/>
                </a:lnTo>
                <a:lnTo>
                  <a:pt x="9" y="28"/>
                </a:lnTo>
                <a:lnTo>
                  <a:pt x="9" y="28"/>
                </a:lnTo>
                <a:lnTo>
                  <a:pt x="10" y="25"/>
                </a:lnTo>
                <a:lnTo>
                  <a:pt x="10" y="18"/>
                </a:lnTo>
                <a:lnTo>
                  <a:pt x="10" y="18"/>
                </a:lnTo>
                <a:lnTo>
                  <a:pt x="9" y="16"/>
                </a:lnTo>
                <a:lnTo>
                  <a:pt x="9" y="16"/>
                </a:lnTo>
                <a:lnTo>
                  <a:pt x="8" y="15"/>
                </a:lnTo>
                <a:lnTo>
                  <a:pt x="8" y="15"/>
                </a:lnTo>
                <a:lnTo>
                  <a:pt x="6" y="16"/>
                </a:lnTo>
                <a:lnTo>
                  <a:pt x="6" y="16"/>
                </a:lnTo>
                <a:lnTo>
                  <a:pt x="6" y="16"/>
                </a:lnTo>
                <a:lnTo>
                  <a:pt x="6" y="16"/>
                </a:lnTo>
                <a:lnTo>
                  <a:pt x="5" y="16"/>
                </a:lnTo>
                <a:lnTo>
                  <a:pt x="5" y="16"/>
                </a:lnTo>
                <a:lnTo>
                  <a:pt x="5" y="18"/>
                </a:lnTo>
                <a:lnTo>
                  <a:pt x="1" y="18"/>
                </a:lnTo>
                <a:lnTo>
                  <a:pt x="1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80" name="Freeform 1708">
            <a:extLst>
              <a:ext uri="{FF2B5EF4-FFF2-40B4-BE49-F238E27FC236}">
                <a16:creationId xmlns:a16="http://schemas.microsoft.com/office/drawing/2014/main" id="{2D23B023-0C5F-484A-8E79-DE7606079348}"/>
              </a:ext>
            </a:extLst>
          </p:cNvPr>
          <p:cNvSpPr>
            <a:spLocks/>
          </p:cNvSpPr>
          <p:nvPr/>
        </p:nvSpPr>
        <p:spPr bwMode="auto">
          <a:xfrm>
            <a:off x="6955868" y="2771958"/>
            <a:ext cx="20638" cy="52388"/>
          </a:xfrm>
          <a:custGeom>
            <a:avLst/>
            <a:gdLst>
              <a:gd name="T0" fmla="*/ 13 w 13"/>
              <a:gd name="T1" fmla="*/ 0 h 33"/>
              <a:gd name="T2" fmla="*/ 13 w 13"/>
              <a:gd name="T3" fmla="*/ 4 h 33"/>
              <a:gd name="T4" fmla="*/ 3 w 13"/>
              <a:gd name="T5" fmla="*/ 4 h 33"/>
              <a:gd name="T6" fmla="*/ 3 w 13"/>
              <a:gd name="T7" fmla="*/ 13 h 33"/>
              <a:gd name="T8" fmla="*/ 3 w 13"/>
              <a:gd name="T9" fmla="*/ 13 h 33"/>
              <a:gd name="T10" fmla="*/ 6 w 13"/>
              <a:gd name="T11" fmla="*/ 13 h 33"/>
              <a:gd name="T12" fmla="*/ 6 w 13"/>
              <a:gd name="T13" fmla="*/ 13 h 33"/>
              <a:gd name="T14" fmla="*/ 8 w 13"/>
              <a:gd name="T15" fmla="*/ 11 h 33"/>
              <a:gd name="T16" fmla="*/ 8 w 13"/>
              <a:gd name="T17" fmla="*/ 11 h 33"/>
              <a:gd name="T18" fmla="*/ 10 w 13"/>
              <a:gd name="T19" fmla="*/ 11 h 33"/>
              <a:gd name="T20" fmla="*/ 12 w 13"/>
              <a:gd name="T21" fmla="*/ 13 h 33"/>
              <a:gd name="T22" fmla="*/ 12 w 13"/>
              <a:gd name="T23" fmla="*/ 13 h 33"/>
              <a:gd name="T24" fmla="*/ 12 w 13"/>
              <a:gd name="T25" fmla="*/ 15 h 33"/>
              <a:gd name="T26" fmla="*/ 13 w 13"/>
              <a:gd name="T27" fmla="*/ 18 h 33"/>
              <a:gd name="T28" fmla="*/ 13 w 13"/>
              <a:gd name="T29" fmla="*/ 25 h 33"/>
              <a:gd name="T30" fmla="*/ 13 w 13"/>
              <a:gd name="T31" fmla="*/ 25 h 33"/>
              <a:gd name="T32" fmla="*/ 12 w 13"/>
              <a:gd name="T33" fmla="*/ 29 h 33"/>
              <a:gd name="T34" fmla="*/ 12 w 13"/>
              <a:gd name="T35" fmla="*/ 29 h 33"/>
              <a:gd name="T36" fmla="*/ 11 w 13"/>
              <a:gd name="T37" fmla="*/ 30 h 33"/>
              <a:gd name="T38" fmla="*/ 11 w 13"/>
              <a:gd name="T39" fmla="*/ 30 h 33"/>
              <a:gd name="T40" fmla="*/ 8 w 13"/>
              <a:gd name="T41" fmla="*/ 33 h 33"/>
              <a:gd name="T42" fmla="*/ 8 w 13"/>
              <a:gd name="T43" fmla="*/ 33 h 33"/>
              <a:gd name="T44" fmla="*/ 6 w 13"/>
              <a:gd name="T45" fmla="*/ 33 h 33"/>
              <a:gd name="T46" fmla="*/ 6 w 13"/>
              <a:gd name="T47" fmla="*/ 33 h 33"/>
              <a:gd name="T48" fmla="*/ 3 w 13"/>
              <a:gd name="T49" fmla="*/ 33 h 33"/>
              <a:gd name="T50" fmla="*/ 3 w 13"/>
              <a:gd name="T51" fmla="*/ 33 h 33"/>
              <a:gd name="T52" fmla="*/ 1 w 13"/>
              <a:gd name="T53" fmla="*/ 30 h 33"/>
              <a:gd name="T54" fmla="*/ 1 w 13"/>
              <a:gd name="T55" fmla="*/ 30 h 33"/>
              <a:gd name="T56" fmla="*/ 0 w 13"/>
              <a:gd name="T57" fmla="*/ 29 h 33"/>
              <a:gd name="T58" fmla="*/ 0 w 13"/>
              <a:gd name="T59" fmla="*/ 29 h 33"/>
              <a:gd name="T60" fmla="*/ 0 w 13"/>
              <a:gd name="T61" fmla="*/ 25 h 33"/>
              <a:gd name="T62" fmla="*/ 0 w 13"/>
              <a:gd name="T63" fmla="*/ 24 h 33"/>
              <a:gd name="T64" fmla="*/ 3 w 13"/>
              <a:gd name="T65" fmla="*/ 24 h 33"/>
              <a:gd name="T66" fmla="*/ 3 w 13"/>
              <a:gd name="T67" fmla="*/ 25 h 33"/>
              <a:gd name="T68" fmla="*/ 3 w 13"/>
              <a:gd name="T69" fmla="*/ 25 h 33"/>
              <a:gd name="T70" fmla="*/ 5 w 13"/>
              <a:gd name="T71" fmla="*/ 28 h 33"/>
              <a:gd name="T72" fmla="*/ 5 w 13"/>
              <a:gd name="T73" fmla="*/ 28 h 33"/>
              <a:gd name="T74" fmla="*/ 6 w 13"/>
              <a:gd name="T75" fmla="*/ 28 h 33"/>
              <a:gd name="T76" fmla="*/ 6 w 13"/>
              <a:gd name="T77" fmla="*/ 28 h 33"/>
              <a:gd name="T78" fmla="*/ 8 w 13"/>
              <a:gd name="T79" fmla="*/ 28 h 33"/>
              <a:gd name="T80" fmla="*/ 8 w 13"/>
              <a:gd name="T81" fmla="*/ 28 h 33"/>
              <a:gd name="T82" fmla="*/ 8 w 13"/>
              <a:gd name="T83" fmla="*/ 25 h 33"/>
              <a:gd name="T84" fmla="*/ 8 w 13"/>
              <a:gd name="T85" fmla="*/ 18 h 33"/>
              <a:gd name="T86" fmla="*/ 8 w 13"/>
              <a:gd name="T87" fmla="*/ 18 h 33"/>
              <a:gd name="T88" fmla="*/ 8 w 13"/>
              <a:gd name="T89" fmla="*/ 16 h 33"/>
              <a:gd name="T90" fmla="*/ 8 w 13"/>
              <a:gd name="T91" fmla="*/ 16 h 33"/>
              <a:gd name="T92" fmla="*/ 6 w 13"/>
              <a:gd name="T93" fmla="*/ 15 h 33"/>
              <a:gd name="T94" fmla="*/ 6 w 13"/>
              <a:gd name="T95" fmla="*/ 15 h 33"/>
              <a:gd name="T96" fmla="*/ 6 w 13"/>
              <a:gd name="T97" fmla="*/ 16 h 33"/>
              <a:gd name="T98" fmla="*/ 6 w 13"/>
              <a:gd name="T99" fmla="*/ 16 h 33"/>
              <a:gd name="T100" fmla="*/ 5 w 13"/>
              <a:gd name="T101" fmla="*/ 16 h 33"/>
              <a:gd name="T102" fmla="*/ 5 w 13"/>
              <a:gd name="T103" fmla="*/ 16 h 33"/>
              <a:gd name="T104" fmla="*/ 5 w 13"/>
              <a:gd name="T105" fmla="*/ 16 h 33"/>
              <a:gd name="T106" fmla="*/ 5 w 13"/>
              <a:gd name="T107" fmla="*/ 16 h 33"/>
              <a:gd name="T108" fmla="*/ 3 w 13"/>
              <a:gd name="T109" fmla="*/ 18 h 33"/>
              <a:gd name="T110" fmla="*/ 0 w 13"/>
              <a:gd name="T111" fmla="*/ 18 h 33"/>
              <a:gd name="T112" fmla="*/ 0 w 13"/>
              <a:gd name="T113" fmla="*/ 0 h 33"/>
              <a:gd name="T114" fmla="*/ 13 w 13"/>
              <a:gd name="T1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" h="33">
                <a:moveTo>
                  <a:pt x="13" y="0"/>
                </a:moveTo>
                <a:lnTo>
                  <a:pt x="13" y="4"/>
                </a:lnTo>
                <a:lnTo>
                  <a:pt x="3" y="4"/>
                </a:lnTo>
                <a:lnTo>
                  <a:pt x="3" y="13"/>
                </a:lnTo>
                <a:lnTo>
                  <a:pt x="3" y="13"/>
                </a:lnTo>
                <a:lnTo>
                  <a:pt x="6" y="13"/>
                </a:lnTo>
                <a:lnTo>
                  <a:pt x="6" y="13"/>
                </a:lnTo>
                <a:lnTo>
                  <a:pt x="8" y="11"/>
                </a:lnTo>
                <a:lnTo>
                  <a:pt x="8" y="11"/>
                </a:lnTo>
                <a:lnTo>
                  <a:pt x="10" y="11"/>
                </a:lnTo>
                <a:lnTo>
                  <a:pt x="12" y="13"/>
                </a:lnTo>
                <a:lnTo>
                  <a:pt x="12" y="13"/>
                </a:lnTo>
                <a:lnTo>
                  <a:pt x="12" y="15"/>
                </a:lnTo>
                <a:lnTo>
                  <a:pt x="13" y="18"/>
                </a:lnTo>
                <a:lnTo>
                  <a:pt x="13" y="25"/>
                </a:lnTo>
                <a:lnTo>
                  <a:pt x="13" y="25"/>
                </a:lnTo>
                <a:lnTo>
                  <a:pt x="12" y="29"/>
                </a:lnTo>
                <a:lnTo>
                  <a:pt x="12" y="29"/>
                </a:lnTo>
                <a:lnTo>
                  <a:pt x="11" y="30"/>
                </a:lnTo>
                <a:lnTo>
                  <a:pt x="11" y="30"/>
                </a:lnTo>
                <a:lnTo>
                  <a:pt x="8" y="33"/>
                </a:lnTo>
                <a:lnTo>
                  <a:pt x="8" y="33"/>
                </a:lnTo>
                <a:lnTo>
                  <a:pt x="6" y="33"/>
                </a:lnTo>
                <a:lnTo>
                  <a:pt x="6" y="33"/>
                </a:lnTo>
                <a:lnTo>
                  <a:pt x="3" y="33"/>
                </a:lnTo>
                <a:lnTo>
                  <a:pt x="3" y="33"/>
                </a:lnTo>
                <a:lnTo>
                  <a:pt x="1" y="30"/>
                </a:lnTo>
                <a:lnTo>
                  <a:pt x="1" y="30"/>
                </a:lnTo>
                <a:lnTo>
                  <a:pt x="0" y="29"/>
                </a:lnTo>
                <a:lnTo>
                  <a:pt x="0" y="29"/>
                </a:lnTo>
                <a:lnTo>
                  <a:pt x="0" y="25"/>
                </a:lnTo>
                <a:lnTo>
                  <a:pt x="0" y="24"/>
                </a:lnTo>
                <a:lnTo>
                  <a:pt x="3" y="24"/>
                </a:lnTo>
                <a:lnTo>
                  <a:pt x="3" y="25"/>
                </a:lnTo>
                <a:lnTo>
                  <a:pt x="3" y="25"/>
                </a:lnTo>
                <a:lnTo>
                  <a:pt x="5" y="28"/>
                </a:lnTo>
                <a:lnTo>
                  <a:pt x="5" y="28"/>
                </a:lnTo>
                <a:lnTo>
                  <a:pt x="6" y="28"/>
                </a:lnTo>
                <a:lnTo>
                  <a:pt x="6" y="28"/>
                </a:lnTo>
                <a:lnTo>
                  <a:pt x="8" y="28"/>
                </a:lnTo>
                <a:lnTo>
                  <a:pt x="8" y="28"/>
                </a:lnTo>
                <a:lnTo>
                  <a:pt x="8" y="25"/>
                </a:lnTo>
                <a:lnTo>
                  <a:pt x="8" y="18"/>
                </a:lnTo>
                <a:lnTo>
                  <a:pt x="8" y="18"/>
                </a:lnTo>
                <a:lnTo>
                  <a:pt x="8" y="16"/>
                </a:lnTo>
                <a:lnTo>
                  <a:pt x="8" y="16"/>
                </a:lnTo>
                <a:lnTo>
                  <a:pt x="6" y="15"/>
                </a:lnTo>
                <a:lnTo>
                  <a:pt x="6" y="15"/>
                </a:lnTo>
                <a:lnTo>
                  <a:pt x="6" y="16"/>
                </a:lnTo>
                <a:lnTo>
                  <a:pt x="6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3" y="18"/>
                </a:lnTo>
                <a:lnTo>
                  <a:pt x="0" y="18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81" name="Freeform 1709">
            <a:extLst>
              <a:ext uri="{FF2B5EF4-FFF2-40B4-BE49-F238E27FC236}">
                <a16:creationId xmlns:a16="http://schemas.microsoft.com/office/drawing/2014/main" id="{DC077EEF-96B1-4D2E-8255-E8970E411840}"/>
              </a:ext>
            </a:extLst>
          </p:cNvPr>
          <p:cNvSpPr>
            <a:spLocks/>
          </p:cNvSpPr>
          <p:nvPr/>
        </p:nvSpPr>
        <p:spPr bwMode="auto">
          <a:xfrm>
            <a:off x="6835218" y="3284721"/>
            <a:ext cx="20638" cy="49213"/>
          </a:xfrm>
          <a:custGeom>
            <a:avLst/>
            <a:gdLst>
              <a:gd name="T0" fmla="*/ 0 w 13"/>
              <a:gd name="T1" fmla="*/ 31 h 31"/>
              <a:gd name="T2" fmla="*/ 9 w 13"/>
              <a:gd name="T3" fmla="*/ 4 h 31"/>
              <a:gd name="T4" fmla="*/ 4 w 13"/>
              <a:gd name="T5" fmla="*/ 4 h 31"/>
              <a:gd name="T6" fmla="*/ 4 w 13"/>
              <a:gd name="T7" fmla="*/ 7 h 31"/>
              <a:gd name="T8" fmla="*/ 0 w 13"/>
              <a:gd name="T9" fmla="*/ 7 h 31"/>
              <a:gd name="T10" fmla="*/ 0 w 13"/>
              <a:gd name="T11" fmla="*/ 0 h 31"/>
              <a:gd name="T12" fmla="*/ 13 w 13"/>
              <a:gd name="T13" fmla="*/ 0 h 31"/>
              <a:gd name="T14" fmla="*/ 13 w 13"/>
              <a:gd name="T15" fmla="*/ 4 h 31"/>
              <a:gd name="T16" fmla="*/ 5 w 13"/>
              <a:gd name="T17" fmla="*/ 31 h 31"/>
              <a:gd name="T18" fmla="*/ 0 w 13"/>
              <a:gd name="T1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31">
                <a:moveTo>
                  <a:pt x="0" y="31"/>
                </a:moveTo>
                <a:lnTo>
                  <a:pt x="9" y="4"/>
                </a:lnTo>
                <a:lnTo>
                  <a:pt x="4" y="4"/>
                </a:lnTo>
                <a:lnTo>
                  <a:pt x="4" y="7"/>
                </a:lnTo>
                <a:lnTo>
                  <a:pt x="0" y="7"/>
                </a:lnTo>
                <a:lnTo>
                  <a:pt x="0" y="0"/>
                </a:lnTo>
                <a:lnTo>
                  <a:pt x="13" y="0"/>
                </a:lnTo>
                <a:lnTo>
                  <a:pt x="13" y="4"/>
                </a:lnTo>
                <a:lnTo>
                  <a:pt x="5" y="31"/>
                </a:lnTo>
                <a:lnTo>
                  <a:pt x="0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82" name="Freeform 1710">
            <a:extLst>
              <a:ext uri="{FF2B5EF4-FFF2-40B4-BE49-F238E27FC236}">
                <a16:creationId xmlns:a16="http://schemas.microsoft.com/office/drawing/2014/main" id="{78A4E32B-EF0D-4F41-888F-5E2F2FC20B1C}"/>
              </a:ext>
            </a:extLst>
          </p:cNvPr>
          <p:cNvSpPr>
            <a:spLocks/>
          </p:cNvSpPr>
          <p:nvPr/>
        </p:nvSpPr>
        <p:spPr bwMode="auto">
          <a:xfrm>
            <a:off x="6862205" y="3283133"/>
            <a:ext cx="20638" cy="50800"/>
          </a:xfrm>
          <a:custGeom>
            <a:avLst/>
            <a:gdLst>
              <a:gd name="T0" fmla="*/ 0 w 13"/>
              <a:gd name="T1" fmla="*/ 32 h 32"/>
              <a:gd name="T2" fmla="*/ 0 w 13"/>
              <a:gd name="T3" fmla="*/ 28 h 32"/>
              <a:gd name="T4" fmla="*/ 8 w 13"/>
              <a:gd name="T5" fmla="*/ 12 h 32"/>
              <a:gd name="T6" fmla="*/ 8 w 13"/>
              <a:gd name="T7" fmla="*/ 12 h 32"/>
              <a:gd name="T8" fmla="*/ 8 w 13"/>
              <a:gd name="T9" fmla="*/ 11 h 32"/>
              <a:gd name="T10" fmla="*/ 8 w 13"/>
              <a:gd name="T11" fmla="*/ 11 h 32"/>
              <a:gd name="T12" fmla="*/ 8 w 13"/>
              <a:gd name="T13" fmla="*/ 8 h 32"/>
              <a:gd name="T14" fmla="*/ 8 w 13"/>
              <a:gd name="T15" fmla="*/ 8 h 32"/>
              <a:gd name="T16" fmla="*/ 8 w 13"/>
              <a:gd name="T17" fmla="*/ 7 h 32"/>
              <a:gd name="T18" fmla="*/ 8 w 13"/>
              <a:gd name="T19" fmla="*/ 7 h 32"/>
              <a:gd name="T20" fmla="*/ 8 w 13"/>
              <a:gd name="T21" fmla="*/ 6 h 32"/>
              <a:gd name="T22" fmla="*/ 8 w 13"/>
              <a:gd name="T23" fmla="*/ 6 h 32"/>
              <a:gd name="T24" fmla="*/ 7 w 13"/>
              <a:gd name="T25" fmla="*/ 5 h 32"/>
              <a:gd name="T26" fmla="*/ 7 w 13"/>
              <a:gd name="T27" fmla="*/ 5 h 32"/>
              <a:gd name="T28" fmla="*/ 6 w 13"/>
              <a:gd name="T29" fmla="*/ 5 h 32"/>
              <a:gd name="T30" fmla="*/ 6 w 13"/>
              <a:gd name="T31" fmla="*/ 5 h 32"/>
              <a:gd name="T32" fmla="*/ 5 w 13"/>
              <a:gd name="T33" fmla="*/ 6 h 32"/>
              <a:gd name="T34" fmla="*/ 5 w 13"/>
              <a:gd name="T35" fmla="*/ 6 h 32"/>
              <a:gd name="T36" fmla="*/ 5 w 13"/>
              <a:gd name="T37" fmla="*/ 7 h 32"/>
              <a:gd name="T38" fmla="*/ 5 w 13"/>
              <a:gd name="T39" fmla="*/ 10 h 32"/>
              <a:gd name="T40" fmla="*/ 0 w 13"/>
              <a:gd name="T41" fmla="*/ 10 h 32"/>
              <a:gd name="T42" fmla="*/ 0 w 13"/>
              <a:gd name="T43" fmla="*/ 7 h 32"/>
              <a:gd name="T44" fmla="*/ 0 w 13"/>
              <a:gd name="T45" fmla="*/ 7 h 32"/>
              <a:gd name="T46" fmla="*/ 0 w 13"/>
              <a:gd name="T47" fmla="*/ 5 h 32"/>
              <a:gd name="T48" fmla="*/ 0 w 13"/>
              <a:gd name="T49" fmla="*/ 5 h 32"/>
              <a:gd name="T50" fmla="*/ 2 w 13"/>
              <a:gd name="T51" fmla="*/ 2 h 32"/>
              <a:gd name="T52" fmla="*/ 2 w 13"/>
              <a:gd name="T53" fmla="*/ 2 h 32"/>
              <a:gd name="T54" fmla="*/ 3 w 13"/>
              <a:gd name="T55" fmla="*/ 1 h 32"/>
              <a:gd name="T56" fmla="*/ 3 w 13"/>
              <a:gd name="T57" fmla="*/ 1 h 32"/>
              <a:gd name="T58" fmla="*/ 6 w 13"/>
              <a:gd name="T59" fmla="*/ 0 h 32"/>
              <a:gd name="T60" fmla="*/ 6 w 13"/>
              <a:gd name="T61" fmla="*/ 0 h 32"/>
              <a:gd name="T62" fmla="*/ 10 w 13"/>
              <a:gd name="T63" fmla="*/ 1 h 32"/>
              <a:gd name="T64" fmla="*/ 10 w 13"/>
              <a:gd name="T65" fmla="*/ 1 h 32"/>
              <a:gd name="T66" fmla="*/ 12 w 13"/>
              <a:gd name="T67" fmla="*/ 2 h 32"/>
              <a:gd name="T68" fmla="*/ 12 w 13"/>
              <a:gd name="T69" fmla="*/ 2 h 32"/>
              <a:gd name="T70" fmla="*/ 13 w 13"/>
              <a:gd name="T71" fmla="*/ 5 h 32"/>
              <a:gd name="T72" fmla="*/ 13 w 13"/>
              <a:gd name="T73" fmla="*/ 5 h 32"/>
              <a:gd name="T74" fmla="*/ 13 w 13"/>
              <a:gd name="T75" fmla="*/ 8 h 32"/>
              <a:gd name="T76" fmla="*/ 13 w 13"/>
              <a:gd name="T77" fmla="*/ 8 h 32"/>
              <a:gd name="T78" fmla="*/ 13 w 13"/>
              <a:gd name="T79" fmla="*/ 10 h 32"/>
              <a:gd name="T80" fmla="*/ 13 w 13"/>
              <a:gd name="T81" fmla="*/ 10 h 32"/>
              <a:gd name="T82" fmla="*/ 13 w 13"/>
              <a:gd name="T83" fmla="*/ 12 h 32"/>
              <a:gd name="T84" fmla="*/ 13 w 13"/>
              <a:gd name="T85" fmla="*/ 12 h 32"/>
              <a:gd name="T86" fmla="*/ 12 w 13"/>
              <a:gd name="T87" fmla="*/ 13 h 32"/>
              <a:gd name="T88" fmla="*/ 12 w 13"/>
              <a:gd name="T89" fmla="*/ 13 h 32"/>
              <a:gd name="T90" fmla="*/ 12 w 13"/>
              <a:gd name="T91" fmla="*/ 15 h 32"/>
              <a:gd name="T92" fmla="*/ 5 w 13"/>
              <a:gd name="T93" fmla="*/ 28 h 32"/>
              <a:gd name="T94" fmla="*/ 13 w 13"/>
              <a:gd name="T95" fmla="*/ 28 h 32"/>
              <a:gd name="T96" fmla="*/ 13 w 13"/>
              <a:gd name="T97" fmla="*/ 32 h 32"/>
              <a:gd name="T98" fmla="*/ 0 w 13"/>
              <a:gd name="T9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32">
                <a:moveTo>
                  <a:pt x="0" y="32"/>
                </a:moveTo>
                <a:lnTo>
                  <a:pt x="0" y="28"/>
                </a:lnTo>
                <a:lnTo>
                  <a:pt x="8" y="12"/>
                </a:lnTo>
                <a:lnTo>
                  <a:pt x="8" y="12"/>
                </a:lnTo>
                <a:lnTo>
                  <a:pt x="8" y="11"/>
                </a:lnTo>
                <a:lnTo>
                  <a:pt x="8" y="11"/>
                </a:lnTo>
                <a:lnTo>
                  <a:pt x="8" y="8"/>
                </a:lnTo>
                <a:lnTo>
                  <a:pt x="8" y="8"/>
                </a:lnTo>
                <a:lnTo>
                  <a:pt x="8" y="7"/>
                </a:lnTo>
                <a:lnTo>
                  <a:pt x="8" y="7"/>
                </a:lnTo>
                <a:lnTo>
                  <a:pt x="8" y="6"/>
                </a:lnTo>
                <a:lnTo>
                  <a:pt x="8" y="6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2" y="2"/>
                </a:lnTo>
                <a:lnTo>
                  <a:pt x="2" y="2"/>
                </a:lnTo>
                <a:lnTo>
                  <a:pt x="3" y="1"/>
                </a:lnTo>
                <a:lnTo>
                  <a:pt x="3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2" y="2"/>
                </a:lnTo>
                <a:lnTo>
                  <a:pt x="12" y="2"/>
                </a:lnTo>
                <a:lnTo>
                  <a:pt x="13" y="5"/>
                </a:lnTo>
                <a:lnTo>
                  <a:pt x="13" y="5"/>
                </a:lnTo>
                <a:lnTo>
                  <a:pt x="13" y="8"/>
                </a:lnTo>
                <a:lnTo>
                  <a:pt x="13" y="8"/>
                </a:lnTo>
                <a:lnTo>
                  <a:pt x="13" y="10"/>
                </a:lnTo>
                <a:lnTo>
                  <a:pt x="13" y="10"/>
                </a:lnTo>
                <a:lnTo>
                  <a:pt x="13" y="12"/>
                </a:lnTo>
                <a:lnTo>
                  <a:pt x="13" y="12"/>
                </a:lnTo>
                <a:lnTo>
                  <a:pt x="12" y="13"/>
                </a:lnTo>
                <a:lnTo>
                  <a:pt x="12" y="13"/>
                </a:lnTo>
                <a:lnTo>
                  <a:pt x="12" y="15"/>
                </a:lnTo>
                <a:lnTo>
                  <a:pt x="5" y="28"/>
                </a:lnTo>
                <a:lnTo>
                  <a:pt x="13" y="28"/>
                </a:lnTo>
                <a:lnTo>
                  <a:pt x="13" y="32"/>
                </a:lnTo>
                <a:lnTo>
                  <a:pt x="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83" name="Freeform 1711">
            <a:extLst>
              <a:ext uri="{FF2B5EF4-FFF2-40B4-BE49-F238E27FC236}">
                <a16:creationId xmlns:a16="http://schemas.microsoft.com/office/drawing/2014/main" id="{93BF76EF-06BC-467F-B400-703BA39A7313}"/>
              </a:ext>
            </a:extLst>
          </p:cNvPr>
          <p:cNvSpPr>
            <a:spLocks/>
          </p:cNvSpPr>
          <p:nvPr/>
        </p:nvSpPr>
        <p:spPr bwMode="auto">
          <a:xfrm>
            <a:off x="6889193" y="3327583"/>
            <a:ext cx="6350" cy="12700"/>
          </a:xfrm>
          <a:custGeom>
            <a:avLst/>
            <a:gdLst>
              <a:gd name="T0" fmla="*/ 0 w 4"/>
              <a:gd name="T1" fmla="*/ 8 h 8"/>
              <a:gd name="T2" fmla="*/ 0 w 4"/>
              <a:gd name="T3" fmla="*/ 0 h 8"/>
              <a:gd name="T4" fmla="*/ 4 w 4"/>
              <a:gd name="T5" fmla="*/ 0 h 8"/>
              <a:gd name="T6" fmla="*/ 4 w 4"/>
              <a:gd name="T7" fmla="*/ 4 h 8"/>
              <a:gd name="T8" fmla="*/ 0 w 4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8">
                <a:moveTo>
                  <a:pt x="0" y="8"/>
                </a:moveTo>
                <a:lnTo>
                  <a:pt x="0" y="0"/>
                </a:lnTo>
                <a:lnTo>
                  <a:pt x="4" y="0"/>
                </a:lnTo>
                <a:lnTo>
                  <a:pt x="4" y="4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84" name="Freeform 1712">
            <a:extLst>
              <a:ext uri="{FF2B5EF4-FFF2-40B4-BE49-F238E27FC236}">
                <a16:creationId xmlns:a16="http://schemas.microsoft.com/office/drawing/2014/main" id="{F6547233-35E0-48C6-8BE4-DF0355A75792}"/>
              </a:ext>
            </a:extLst>
          </p:cNvPr>
          <p:cNvSpPr>
            <a:spLocks noEditPoints="1"/>
          </p:cNvSpPr>
          <p:nvPr/>
        </p:nvSpPr>
        <p:spPr bwMode="auto">
          <a:xfrm>
            <a:off x="6901893" y="3284721"/>
            <a:ext cx="20638" cy="50800"/>
          </a:xfrm>
          <a:custGeom>
            <a:avLst/>
            <a:gdLst>
              <a:gd name="T0" fmla="*/ 6 w 13"/>
              <a:gd name="T1" fmla="*/ 12 h 32"/>
              <a:gd name="T2" fmla="*/ 7 w 13"/>
              <a:gd name="T3" fmla="*/ 14 h 32"/>
              <a:gd name="T4" fmla="*/ 7 w 13"/>
              <a:gd name="T5" fmla="*/ 12 h 32"/>
              <a:gd name="T6" fmla="*/ 8 w 13"/>
              <a:gd name="T7" fmla="*/ 12 h 32"/>
              <a:gd name="T8" fmla="*/ 11 w 13"/>
              <a:gd name="T9" fmla="*/ 14 h 32"/>
              <a:gd name="T10" fmla="*/ 12 w 13"/>
              <a:gd name="T11" fmla="*/ 15 h 32"/>
              <a:gd name="T12" fmla="*/ 13 w 13"/>
              <a:gd name="T13" fmla="*/ 16 h 32"/>
              <a:gd name="T14" fmla="*/ 13 w 13"/>
              <a:gd name="T15" fmla="*/ 17 h 32"/>
              <a:gd name="T16" fmla="*/ 13 w 13"/>
              <a:gd name="T17" fmla="*/ 19 h 32"/>
              <a:gd name="T18" fmla="*/ 13 w 13"/>
              <a:gd name="T19" fmla="*/ 22 h 32"/>
              <a:gd name="T20" fmla="*/ 13 w 13"/>
              <a:gd name="T21" fmla="*/ 25 h 32"/>
              <a:gd name="T22" fmla="*/ 13 w 13"/>
              <a:gd name="T23" fmla="*/ 26 h 32"/>
              <a:gd name="T24" fmla="*/ 13 w 13"/>
              <a:gd name="T25" fmla="*/ 27 h 32"/>
              <a:gd name="T26" fmla="*/ 12 w 13"/>
              <a:gd name="T27" fmla="*/ 29 h 32"/>
              <a:gd name="T28" fmla="*/ 10 w 13"/>
              <a:gd name="T29" fmla="*/ 31 h 32"/>
              <a:gd name="T30" fmla="*/ 6 w 13"/>
              <a:gd name="T31" fmla="*/ 32 h 32"/>
              <a:gd name="T32" fmla="*/ 3 w 13"/>
              <a:gd name="T33" fmla="*/ 31 h 32"/>
              <a:gd name="T34" fmla="*/ 1 w 13"/>
              <a:gd name="T35" fmla="*/ 29 h 32"/>
              <a:gd name="T36" fmla="*/ 0 w 13"/>
              <a:gd name="T37" fmla="*/ 27 h 32"/>
              <a:gd name="T38" fmla="*/ 0 w 13"/>
              <a:gd name="T39" fmla="*/ 26 h 32"/>
              <a:gd name="T40" fmla="*/ 0 w 13"/>
              <a:gd name="T41" fmla="*/ 25 h 32"/>
              <a:gd name="T42" fmla="*/ 0 w 13"/>
              <a:gd name="T43" fmla="*/ 22 h 32"/>
              <a:gd name="T44" fmla="*/ 0 w 13"/>
              <a:gd name="T45" fmla="*/ 20 h 32"/>
              <a:gd name="T46" fmla="*/ 0 w 13"/>
              <a:gd name="T47" fmla="*/ 19 h 32"/>
              <a:gd name="T48" fmla="*/ 0 w 13"/>
              <a:gd name="T49" fmla="*/ 17 h 32"/>
              <a:gd name="T50" fmla="*/ 7 w 13"/>
              <a:gd name="T51" fmla="*/ 0 h 32"/>
              <a:gd name="T52" fmla="*/ 8 w 13"/>
              <a:gd name="T53" fmla="*/ 19 h 32"/>
              <a:gd name="T54" fmla="*/ 8 w 13"/>
              <a:gd name="T55" fmla="*/ 17 h 32"/>
              <a:gd name="T56" fmla="*/ 6 w 13"/>
              <a:gd name="T57" fmla="*/ 16 h 32"/>
              <a:gd name="T58" fmla="*/ 5 w 13"/>
              <a:gd name="T59" fmla="*/ 17 h 32"/>
              <a:gd name="T60" fmla="*/ 5 w 13"/>
              <a:gd name="T61" fmla="*/ 19 h 32"/>
              <a:gd name="T62" fmla="*/ 5 w 13"/>
              <a:gd name="T63" fmla="*/ 25 h 32"/>
              <a:gd name="T64" fmla="*/ 5 w 13"/>
              <a:gd name="T65" fmla="*/ 26 h 32"/>
              <a:gd name="T66" fmla="*/ 6 w 13"/>
              <a:gd name="T67" fmla="*/ 27 h 32"/>
              <a:gd name="T68" fmla="*/ 8 w 13"/>
              <a:gd name="T69" fmla="*/ 26 h 32"/>
              <a:gd name="T70" fmla="*/ 8 w 13"/>
              <a:gd name="T71" fmla="*/ 19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" h="32">
                <a:moveTo>
                  <a:pt x="12" y="0"/>
                </a:moveTo>
                <a:lnTo>
                  <a:pt x="6" y="12"/>
                </a:lnTo>
                <a:lnTo>
                  <a:pt x="7" y="14"/>
                </a:lnTo>
                <a:lnTo>
                  <a:pt x="7" y="14"/>
                </a:lnTo>
                <a:lnTo>
                  <a:pt x="7" y="12"/>
                </a:lnTo>
                <a:lnTo>
                  <a:pt x="7" y="12"/>
                </a:lnTo>
                <a:lnTo>
                  <a:pt x="8" y="12"/>
                </a:lnTo>
                <a:lnTo>
                  <a:pt x="8" y="12"/>
                </a:lnTo>
                <a:lnTo>
                  <a:pt x="11" y="14"/>
                </a:lnTo>
                <a:lnTo>
                  <a:pt x="11" y="14"/>
                </a:lnTo>
                <a:lnTo>
                  <a:pt x="12" y="15"/>
                </a:lnTo>
                <a:lnTo>
                  <a:pt x="12" y="15"/>
                </a:lnTo>
                <a:lnTo>
                  <a:pt x="13" y="16"/>
                </a:lnTo>
                <a:lnTo>
                  <a:pt x="13" y="16"/>
                </a:lnTo>
                <a:lnTo>
                  <a:pt x="13" y="17"/>
                </a:lnTo>
                <a:lnTo>
                  <a:pt x="13" y="17"/>
                </a:lnTo>
                <a:lnTo>
                  <a:pt x="13" y="19"/>
                </a:lnTo>
                <a:lnTo>
                  <a:pt x="13" y="19"/>
                </a:lnTo>
                <a:lnTo>
                  <a:pt x="13" y="22"/>
                </a:lnTo>
                <a:lnTo>
                  <a:pt x="13" y="22"/>
                </a:lnTo>
                <a:lnTo>
                  <a:pt x="13" y="25"/>
                </a:lnTo>
                <a:lnTo>
                  <a:pt x="13" y="25"/>
                </a:lnTo>
                <a:lnTo>
                  <a:pt x="13" y="26"/>
                </a:lnTo>
                <a:lnTo>
                  <a:pt x="13" y="26"/>
                </a:lnTo>
                <a:lnTo>
                  <a:pt x="13" y="27"/>
                </a:lnTo>
                <a:lnTo>
                  <a:pt x="13" y="27"/>
                </a:lnTo>
                <a:lnTo>
                  <a:pt x="12" y="29"/>
                </a:lnTo>
                <a:lnTo>
                  <a:pt x="12" y="29"/>
                </a:lnTo>
                <a:lnTo>
                  <a:pt x="10" y="31"/>
                </a:lnTo>
                <a:lnTo>
                  <a:pt x="10" y="31"/>
                </a:lnTo>
                <a:lnTo>
                  <a:pt x="6" y="32"/>
                </a:lnTo>
                <a:lnTo>
                  <a:pt x="6" y="32"/>
                </a:lnTo>
                <a:lnTo>
                  <a:pt x="3" y="31"/>
                </a:lnTo>
                <a:lnTo>
                  <a:pt x="3" y="31"/>
                </a:lnTo>
                <a:lnTo>
                  <a:pt x="1" y="29"/>
                </a:lnTo>
                <a:lnTo>
                  <a:pt x="1" y="29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9"/>
                </a:lnTo>
                <a:lnTo>
                  <a:pt x="0" y="19"/>
                </a:lnTo>
                <a:lnTo>
                  <a:pt x="0" y="17"/>
                </a:lnTo>
                <a:lnTo>
                  <a:pt x="0" y="17"/>
                </a:lnTo>
                <a:lnTo>
                  <a:pt x="1" y="16"/>
                </a:lnTo>
                <a:lnTo>
                  <a:pt x="7" y="0"/>
                </a:lnTo>
                <a:lnTo>
                  <a:pt x="12" y="0"/>
                </a:lnTo>
                <a:close/>
                <a:moveTo>
                  <a:pt x="8" y="19"/>
                </a:moveTo>
                <a:lnTo>
                  <a:pt x="8" y="19"/>
                </a:lnTo>
                <a:lnTo>
                  <a:pt x="8" y="17"/>
                </a:lnTo>
                <a:lnTo>
                  <a:pt x="8" y="17"/>
                </a:lnTo>
                <a:lnTo>
                  <a:pt x="6" y="16"/>
                </a:lnTo>
                <a:lnTo>
                  <a:pt x="6" y="16"/>
                </a:lnTo>
                <a:lnTo>
                  <a:pt x="5" y="17"/>
                </a:lnTo>
                <a:lnTo>
                  <a:pt x="5" y="17"/>
                </a:lnTo>
                <a:lnTo>
                  <a:pt x="5" y="19"/>
                </a:lnTo>
                <a:lnTo>
                  <a:pt x="5" y="25"/>
                </a:lnTo>
                <a:lnTo>
                  <a:pt x="5" y="25"/>
                </a:lnTo>
                <a:lnTo>
                  <a:pt x="5" y="26"/>
                </a:lnTo>
                <a:lnTo>
                  <a:pt x="5" y="26"/>
                </a:lnTo>
                <a:lnTo>
                  <a:pt x="6" y="27"/>
                </a:lnTo>
                <a:lnTo>
                  <a:pt x="6" y="27"/>
                </a:lnTo>
                <a:lnTo>
                  <a:pt x="8" y="26"/>
                </a:lnTo>
                <a:lnTo>
                  <a:pt x="8" y="26"/>
                </a:lnTo>
                <a:lnTo>
                  <a:pt x="8" y="25"/>
                </a:lnTo>
                <a:lnTo>
                  <a:pt x="8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85" name="Freeform 1713">
            <a:extLst>
              <a:ext uri="{FF2B5EF4-FFF2-40B4-BE49-F238E27FC236}">
                <a16:creationId xmlns:a16="http://schemas.microsoft.com/office/drawing/2014/main" id="{C0A64DE6-02AF-4C66-9AD7-E982889CDDB4}"/>
              </a:ext>
            </a:extLst>
          </p:cNvPr>
          <p:cNvSpPr>
            <a:spLocks/>
          </p:cNvSpPr>
          <p:nvPr/>
        </p:nvSpPr>
        <p:spPr bwMode="auto">
          <a:xfrm>
            <a:off x="6927293" y="3283133"/>
            <a:ext cx="22225" cy="52388"/>
          </a:xfrm>
          <a:custGeom>
            <a:avLst/>
            <a:gdLst>
              <a:gd name="T0" fmla="*/ 6 w 14"/>
              <a:gd name="T1" fmla="*/ 15 h 33"/>
              <a:gd name="T2" fmla="*/ 9 w 14"/>
              <a:gd name="T3" fmla="*/ 13 h 33"/>
              <a:gd name="T4" fmla="*/ 10 w 14"/>
              <a:gd name="T5" fmla="*/ 7 h 33"/>
              <a:gd name="T6" fmla="*/ 9 w 14"/>
              <a:gd name="T7" fmla="*/ 6 h 33"/>
              <a:gd name="T8" fmla="*/ 8 w 14"/>
              <a:gd name="T9" fmla="*/ 5 h 33"/>
              <a:gd name="T10" fmla="*/ 5 w 14"/>
              <a:gd name="T11" fmla="*/ 6 h 33"/>
              <a:gd name="T12" fmla="*/ 5 w 14"/>
              <a:gd name="T13" fmla="*/ 7 h 33"/>
              <a:gd name="T14" fmla="*/ 0 w 14"/>
              <a:gd name="T15" fmla="*/ 10 h 33"/>
              <a:gd name="T16" fmla="*/ 0 w 14"/>
              <a:gd name="T17" fmla="*/ 7 h 33"/>
              <a:gd name="T18" fmla="*/ 1 w 14"/>
              <a:gd name="T19" fmla="*/ 5 h 33"/>
              <a:gd name="T20" fmla="*/ 3 w 14"/>
              <a:gd name="T21" fmla="*/ 2 h 33"/>
              <a:gd name="T22" fmla="*/ 5 w 14"/>
              <a:gd name="T23" fmla="*/ 1 h 33"/>
              <a:gd name="T24" fmla="*/ 8 w 14"/>
              <a:gd name="T25" fmla="*/ 0 h 33"/>
              <a:gd name="T26" fmla="*/ 10 w 14"/>
              <a:gd name="T27" fmla="*/ 1 h 33"/>
              <a:gd name="T28" fmla="*/ 13 w 14"/>
              <a:gd name="T29" fmla="*/ 2 h 33"/>
              <a:gd name="T30" fmla="*/ 14 w 14"/>
              <a:gd name="T31" fmla="*/ 3 h 33"/>
              <a:gd name="T32" fmla="*/ 14 w 14"/>
              <a:gd name="T33" fmla="*/ 5 h 33"/>
              <a:gd name="T34" fmla="*/ 14 w 14"/>
              <a:gd name="T35" fmla="*/ 10 h 33"/>
              <a:gd name="T36" fmla="*/ 14 w 14"/>
              <a:gd name="T37" fmla="*/ 12 h 33"/>
              <a:gd name="T38" fmla="*/ 14 w 14"/>
              <a:gd name="T39" fmla="*/ 13 h 33"/>
              <a:gd name="T40" fmla="*/ 13 w 14"/>
              <a:gd name="T41" fmla="*/ 15 h 33"/>
              <a:gd name="T42" fmla="*/ 11 w 14"/>
              <a:gd name="T43" fmla="*/ 16 h 33"/>
              <a:gd name="T44" fmla="*/ 13 w 14"/>
              <a:gd name="T45" fmla="*/ 17 h 33"/>
              <a:gd name="T46" fmla="*/ 14 w 14"/>
              <a:gd name="T47" fmla="*/ 18 h 33"/>
              <a:gd name="T48" fmla="*/ 14 w 14"/>
              <a:gd name="T49" fmla="*/ 21 h 33"/>
              <a:gd name="T50" fmla="*/ 14 w 14"/>
              <a:gd name="T51" fmla="*/ 23 h 33"/>
              <a:gd name="T52" fmla="*/ 14 w 14"/>
              <a:gd name="T53" fmla="*/ 26 h 33"/>
              <a:gd name="T54" fmla="*/ 14 w 14"/>
              <a:gd name="T55" fmla="*/ 27 h 33"/>
              <a:gd name="T56" fmla="*/ 14 w 14"/>
              <a:gd name="T57" fmla="*/ 28 h 33"/>
              <a:gd name="T58" fmla="*/ 13 w 14"/>
              <a:gd name="T59" fmla="*/ 30 h 33"/>
              <a:gd name="T60" fmla="*/ 11 w 14"/>
              <a:gd name="T61" fmla="*/ 32 h 33"/>
              <a:gd name="T62" fmla="*/ 8 w 14"/>
              <a:gd name="T63" fmla="*/ 33 h 33"/>
              <a:gd name="T64" fmla="*/ 5 w 14"/>
              <a:gd name="T65" fmla="*/ 32 h 33"/>
              <a:gd name="T66" fmla="*/ 3 w 14"/>
              <a:gd name="T67" fmla="*/ 31 h 33"/>
              <a:gd name="T68" fmla="*/ 1 w 14"/>
              <a:gd name="T69" fmla="*/ 30 h 33"/>
              <a:gd name="T70" fmla="*/ 0 w 14"/>
              <a:gd name="T71" fmla="*/ 23 h 33"/>
              <a:gd name="T72" fmla="*/ 5 w 14"/>
              <a:gd name="T73" fmla="*/ 26 h 33"/>
              <a:gd name="T74" fmla="*/ 6 w 14"/>
              <a:gd name="T75" fmla="*/ 27 h 33"/>
              <a:gd name="T76" fmla="*/ 8 w 14"/>
              <a:gd name="T77" fmla="*/ 28 h 33"/>
              <a:gd name="T78" fmla="*/ 9 w 14"/>
              <a:gd name="T79" fmla="*/ 27 h 33"/>
              <a:gd name="T80" fmla="*/ 10 w 14"/>
              <a:gd name="T81" fmla="*/ 26 h 33"/>
              <a:gd name="T82" fmla="*/ 10 w 14"/>
              <a:gd name="T83" fmla="*/ 21 h 33"/>
              <a:gd name="T84" fmla="*/ 9 w 14"/>
              <a:gd name="T85" fmla="*/ 18 h 33"/>
              <a:gd name="T86" fmla="*/ 8 w 14"/>
              <a:gd name="T87" fmla="*/ 18 h 33"/>
              <a:gd name="T88" fmla="*/ 6 w 14"/>
              <a:gd name="T89" fmla="*/ 1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3">
                <a:moveTo>
                  <a:pt x="6" y="15"/>
                </a:moveTo>
                <a:lnTo>
                  <a:pt x="6" y="15"/>
                </a:lnTo>
                <a:lnTo>
                  <a:pt x="9" y="13"/>
                </a:lnTo>
                <a:lnTo>
                  <a:pt x="9" y="13"/>
                </a:lnTo>
                <a:lnTo>
                  <a:pt x="10" y="11"/>
                </a:lnTo>
                <a:lnTo>
                  <a:pt x="10" y="7"/>
                </a:lnTo>
                <a:lnTo>
                  <a:pt x="10" y="7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1" y="5"/>
                </a:lnTo>
                <a:lnTo>
                  <a:pt x="1" y="5"/>
                </a:lnTo>
                <a:lnTo>
                  <a:pt x="3" y="2"/>
                </a:lnTo>
                <a:lnTo>
                  <a:pt x="3" y="2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2"/>
                </a:lnTo>
                <a:lnTo>
                  <a:pt x="13" y="2"/>
                </a:lnTo>
                <a:lnTo>
                  <a:pt x="14" y="3"/>
                </a:lnTo>
                <a:lnTo>
                  <a:pt x="14" y="3"/>
                </a:lnTo>
                <a:lnTo>
                  <a:pt x="14" y="5"/>
                </a:lnTo>
                <a:lnTo>
                  <a:pt x="14" y="5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3" y="15"/>
                </a:lnTo>
                <a:lnTo>
                  <a:pt x="13" y="15"/>
                </a:lnTo>
                <a:lnTo>
                  <a:pt x="11" y="16"/>
                </a:lnTo>
                <a:lnTo>
                  <a:pt x="11" y="16"/>
                </a:lnTo>
                <a:lnTo>
                  <a:pt x="13" y="17"/>
                </a:lnTo>
                <a:lnTo>
                  <a:pt x="13" y="17"/>
                </a:lnTo>
                <a:lnTo>
                  <a:pt x="14" y="18"/>
                </a:lnTo>
                <a:lnTo>
                  <a:pt x="14" y="18"/>
                </a:lnTo>
                <a:lnTo>
                  <a:pt x="14" y="21"/>
                </a:lnTo>
                <a:lnTo>
                  <a:pt x="14" y="21"/>
                </a:lnTo>
                <a:lnTo>
                  <a:pt x="14" y="23"/>
                </a:lnTo>
                <a:lnTo>
                  <a:pt x="14" y="23"/>
                </a:lnTo>
                <a:lnTo>
                  <a:pt x="14" y="26"/>
                </a:lnTo>
                <a:lnTo>
                  <a:pt x="14" y="26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3" y="30"/>
                </a:lnTo>
                <a:lnTo>
                  <a:pt x="13" y="30"/>
                </a:lnTo>
                <a:lnTo>
                  <a:pt x="11" y="32"/>
                </a:lnTo>
                <a:lnTo>
                  <a:pt x="11" y="32"/>
                </a:lnTo>
                <a:lnTo>
                  <a:pt x="8" y="33"/>
                </a:lnTo>
                <a:lnTo>
                  <a:pt x="8" y="33"/>
                </a:lnTo>
                <a:lnTo>
                  <a:pt x="5" y="32"/>
                </a:lnTo>
                <a:lnTo>
                  <a:pt x="5" y="32"/>
                </a:lnTo>
                <a:lnTo>
                  <a:pt x="3" y="31"/>
                </a:lnTo>
                <a:lnTo>
                  <a:pt x="3" y="31"/>
                </a:lnTo>
                <a:lnTo>
                  <a:pt x="1" y="30"/>
                </a:lnTo>
                <a:lnTo>
                  <a:pt x="1" y="30"/>
                </a:lnTo>
                <a:lnTo>
                  <a:pt x="0" y="26"/>
                </a:lnTo>
                <a:lnTo>
                  <a:pt x="0" y="23"/>
                </a:lnTo>
                <a:lnTo>
                  <a:pt x="5" y="23"/>
                </a:lnTo>
                <a:lnTo>
                  <a:pt x="5" y="26"/>
                </a:lnTo>
                <a:lnTo>
                  <a:pt x="5" y="26"/>
                </a:lnTo>
                <a:lnTo>
                  <a:pt x="6" y="27"/>
                </a:lnTo>
                <a:lnTo>
                  <a:pt x="6" y="27"/>
                </a:lnTo>
                <a:lnTo>
                  <a:pt x="8" y="28"/>
                </a:lnTo>
                <a:lnTo>
                  <a:pt x="8" y="28"/>
                </a:lnTo>
                <a:lnTo>
                  <a:pt x="9" y="27"/>
                </a:lnTo>
                <a:lnTo>
                  <a:pt x="9" y="27"/>
                </a:lnTo>
                <a:lnTo>
                  <a:pt x="10" y="26"/>
                </a:lnTo>
                <a:lnTo>
                  <a:pt x="10" y="21"/>
                </a:lnTo>
                <a:lnTo>
                  <a:pt x="10" y="21"/>
                </a:lnTo>
                <a:lnTo>
                  <a:pt x="9" y="18"/>
                </a:lnTo>
                <a:lnTo>
                  <a:pt x="9" y="18"/>
                </a:lnTo>
                <a:lnTo>
                  <a:pt x="8" y="18"/>
                </a:lnTo>
                <a:lnTo>
                  <a:pt x="8" y="18"/>
                </a:lnTo>
                <a:lnTo>
                  <a:pt x="6" y="18"/>
                </a:lnTo>
                <a:lnTo>
                  <a:pt x="6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86" name="Freeform 1714">
            <a:extLst>
              <a:ext uri="{FF2B5EF4-FFF2-40B4-BE49-F238E27FC236}">
                <a16:creationId xmlns:a16="http://schemas.microsoft.com/office/drawing/2014/main" id="{723AFF35-0B59-4C22-ACBC-03E8AA00417F}"/>
              </a:ext>
            </a:extLst>
          </p:cNvPr>
          <p:cNvSpPr>
            <a:spLocks/>
          </p:cNvSpPr>
          <p:nvPr/>
        </p:nvSpPr>
        <p:spPr bwMode="auto">
          <a:xfrm>
            <a:off x="6824105" y="3794308"/>
            <a:ext cx="14288" cy="52388"/>
          </a:xfrm>
          <a:custGeom>
            <a:avLst/>
            <a:gdLst>
              <a:gd name="T0" fmla="*/ 4 w 9"/>
              <a:gd name="T1" fmla="*/ 33 h 33"/>
              <a:gd name="T2" fmla="*/ 4 w 9"/>
              <a:gd name="T3" fmla="*/ 5 h 33"/>
              <a:gd name="T4" fmla="*/ 0 w 9"/>
              <a:gd name="T5" fmla="*/ 9 h 33"/>
              <a:gd name="T6" fmla="*/ 0 w 9"/>
              <a:gd name="T7" fmla="*/ 4 h 33"/>
              <a:gd name="T8" fmla="*/ 4 w 9"/>
              <a:gd name="T9" fmla="*/ 0 h 33"/>
              <a:gd name="T10" fmla="*/ 9 w 9"/>
              <a:gd name="T11" fmla="*/ 0 h 33"/>
              <a:gd name="T12" fmla="*/ 9 w 9"/>
              <a:gd name="T13" fmla="*/ 33 h 33"/>
              <a:gd name="T14" fmla="*/ 4 w 9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3">
                <a:moveTo>
                  <a:pt x="4" y="33"/>
                </a:moveTo>
                <a:lnTo>
                  <a:pt x="4" y="5"/>
                </a:lnTo>
                <a:lnTo>
                  <a:pt x="0" y="9"/>
                </a:lnTo>
                <a:lnTo>
                  <a:pt x="0" y="4"/>
                </a:lnTo>
                <a:lnTo>
                  <a:pt x="4" y="0"/>
                </a:lnTo>
                <a:lnTo>
                  <a:pt x="9" y="0"/>
                </a:lnTo>
                <a:lnTo>
                  <a:pt x="9" y="33"/>
                </a:lnTo>
                <a:lnTo>
                  <a:pt x="4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87" name="Freeform 1715">
            <a:extLst>
              <a:ext uri="{FF2B5EF4-FFF2-40B4-BE49-F238E27FC236}">
                <a16:creationId xmlns:a16="http://schemas.microsoft.com/office/drawing/2014/main" id="{5619992C-E100-43A5-AE71-E660A12A40AE}"/>
              </a:ext>
            </a:extLst>
          </p:cNvPr>
          <p:cNvSpPr>
            <a:spLocks/>
          </p:cNvSpPr>
          <p:nvPr/>
        </p:nvSpPr>
        <p:spPr bwMode="auto">
          <a:xfrm>
            <a:off x="6849505" y="3794308"/>
            <a:ext cx="14288" cy="52388"/>
          </a:xfrm>
          <a:custGeom>
            <a:avLst/>
            <a:gdLst>
              <a:gd name="T0" fmla="*/ 5 w 9"/>
              <a:gd name="T1" fmla="*/ 33 h 33"/>
              <a:gd name="T2" fmla="*/ 5 w 9"/>
              <a:gd name="T3" fmla="*/ 5 h 33"/>
              <a:gd name="T4" fmla="*/ 0 w 9"/>
              <a:gd name="T5" fmla="*/ 9 h 33"/>
              <a:gd name="T6" fmla="*/ 0 w 9"/>
              <a:gd name="T7" fmla="*/ 4 h 33"/>
              <a:gd name="T8" fmla="*/ 5 w 9"/>
              <a:gd name="T9" fmla="*/ 0 h 33"/>
              <a:gd name="T10" fmla="*/ 9 w 9"/>
              <a:gd name="T11" fmla="*/ 0 h 33"/>
              <a:gd name="T12" fmla="*/ 9 w 9"/>
              <a:gd name="T13" fmla="*/ 33 h 33"/>
              <a:gd name="T14" fmla="*/ 5 w 9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3">
                <a:moveTo>
                  <a:pt x="5" y="33"/>
                </a:moveTo>
                <a:lnTo>
                  <a:pt x="5" y="5"/>
                </a:lnTo>
                <a:lnTo>
                  <a:pt x="0" y="9"/>
                </a:lnTo>
                <a:lnTo>
                  <a:pt x="0" y="4"/>
                </a:lnTo>
                <a:lnTo>
                  <a:pt x="5" y="0"/>
                </a:lnTo>
                <a:lnTo>
                  <a:pt x="9" y="0"/>
                </a:lnTo>
                <a:lnTo>
                  <a:pt x="9" y="33"/>
                </a:lnTo>
                <a:lnTo>
                  <a:pt x="5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88" name="Freeform 1716">
            <a:extLst>
              <a:ext uri="{FF2B5EF4-FFF2-40B4-BE49-F238E27FC236}">
                <a16:creationId xmlns:a16="http://schemas.microsoft.com/office/drawing/2014/main" id="{BEB6E042-EE93-4C84-BB49-FEEC4BBDE159}"/>
              </a:ext>
            </a:extLst>
          </p:cNvPr>
          <p:cNvSpPr>
            <a:spLocks noEditPoints="1"/>
          </p:cNvSpPr>
          <p:nvPr/>
        </p:nvSpPr>
        <p:spPr bwMode="auto">
          <a:xfrm>
            <a:off x="6874905" y="3794308"/>
            <a:ext cx="22225" cy="52388"/>
          </a:xfrm>
          <a:custGeom>
            <a:avLst/>
            <a:gdLst>
              <a:gd name="T0" fmla="*/ 0 w 14"/>
              <a:gd name="T1" fmla="*/ 9 h 33"/>
              <a:gd name="T2" fmla="*/ 0 w 14"/>
              <a:gd name="T3" fmla="*/ 7 h 33"/>
              <a:gd name="T4" fmla="*/ 0 w 14"/>
              <a:gd name="T5" fmla="*/ 5 h 33"/>
              <a:gd name="T6" fmla="*/ 0 w 14"/>
              <a:gd name="T7" fmla="*/ 4 h 33"/>
              <a:gd name="T8" fmla="*/ 2 w 14"/>
              <a:gd name="T9" fmla="*/ 3 h 33"/>
              <a:gd name="T10" fmla="*/ 4 w 14"/>
              <a:gd name="T11" fmla="*/ 2 h 33"/>
              <a:gd name="T12" fmla="*/ 7 w 14"/>
              <a:gd name="T13" fmla="*/ 0 h 33"/>
              <a:gd name="T14" fmla="*/ 9 w 14"/>
              <a:gd name="T15" fmla="*/ 2 h 33"/>
              <a:gd name="T16" fmla="*/ 12 w 14"/>
              <a:gd name="T17" fmla="*/ 3 h 33"/>
              <a:gd name="T18" fmla="*/ 13 w 14"/>
              <a:gd name="T19" fmla="*/ 4 h 33"/>
              <a:gd name="T20" fmla="*/ 13 w 14"/>
              <a:gd name="T21" fmla="*/ 5 h 33"/>
              <a:gd name="T22" fmla="*/ 14 w 14"/>
              <a:gd name="T23" fmla="*/ 7 h 33"/>
              <a:gd name="T24" fmla="*/ 14 w 14"/>
              <a:gd name="T25" fmla="*/ 9 h 33"/>
              <a:gd name="T26" fmla="*/ 14 w 14"/>
              <a:gd name="T27" fmla="*/ 12 h 33"/>
              <a:gd name="T28" fmla="*/ 13 w 14"/>
              <a:gd name="T29" fmla="*/ 13 h 33"/>
              <a:gd name="T30" fmla="*/ 13 w 14"/>
              <a:gd name="T31" fmla="*/ 15 h 33"/>
              <a:gd name="T32" fmla="*/ 12 w 14"/>
              <a:gd name="T33" fmla="*/ 17 h 33"/>
              <a:gd name="T34" fmla="*/ 13 w 14"/>
              <a:gd name="T35" fmla="*/ 18 h 33"/>
              <a:gd name="T36" fmla="*/ 13 w 14"/>
              <a:gd name="T37" fmla="*/ 19 h 33"/>
              <a:gd name="T38" fmla="*/ 14 w 14"/>
              <a:gd name="T39" fmla="*/ 20 h 33"/>
              <a:gd name="T40" fmla="*/ 14 w 14"/>
              <a:gd name="T41" fmla="*/ 24 h 33"/>
              <a:gd name="T42" fmla="*/ 14 w 14"/>
              <a:gd name="T43" fmla="*/ 27 h 33"/>
              <a:gd name="T44" fmla="*/ 13 w 14"/>
              <a:gd name="T45" fmla="*/ 28 h 33"/>
              <a:gd name="T46" fmla="*/ 13 w 14"/>
              <a:gd name="T47" fmla="*/ 29 h 33"/>
              <a:gd name="T48" fmla="*/ 13 w 14"/>
              <a:gd name="T49" fmla="*/ 30 h 33"/>
              <a:gd name="T50" fmla="*/ 10 w 14"/>
              <a:gd name="T51" fmla="*/ 33 h 33"/>
              <a:gd name="T52" fmla="*/ 7 w 14"/>
              <a:gd name="T53" fmla="*/ 33 h 33"/>
              <a:gd name="T54" fmla="*/ 3 w 14"/>
              <a:gd name="T55" fmla="*/ 33 h 33"/>
              <a:gd name="T56" fmla="*/ 2 w 14"/>
              <a:gd name="T57" fmla="*/ 30 h 33"/>
              <a:gd name="T58" fmla="*/ 0 w 14"/>
              <a:gd name="T59" fmla="*/ 29 h 33"/>
              <a:gd name="T60" fmla="*/ 0 w 14"/>
              <a:gd name="T61" fmla="*/ 28 h 33"/>
              <a:gd name="T62" fmla="*/ 0 w 14"/>
              <a:gd name="T63" fmla="*/ 27 h 33"/>
              <a:gd name="T64" fmla="*/ 0 w 14"/>
              <a:gd name="T65" fmla="*/ 24 h 33"/>
              <a:gd name="T66" fmla="*/ 0 w 14"/>
              <a:gd name="T67" fmla="*/ 20 h 33"/>
              <a:gd name="T68" fmla="*/ 0 w 14"/>
              <a:gd name="T69" fmla="*/ 19 h 33"/>
              <a:gd name="T70" fmla="*/ 0 w 14"/>
              <a:gd name="T71" fmla="*/ 18 h 33"/>
              <a:gd name="T72" fmla="*/ 3 w 14"/>
              <a:gd name="T73" fmla="*/ 17 h 33"/>
              <a:gd name="T74" fmla="*/ 0 w 14"/>
              <a:gd name="T75" fmla="*/ 15 h 33"/>
              <a:gd name="T76" fmla="*/ 0 w 14"/>
              <a:gd name="T77" fmla="*/ 13 h 33"/>
              <a:gd name="T78" fmla="*/ 0 w 14"/>
              <a:gd name="T79" fmla="*/ 12 h 33"/>
              <a:gd name="T80" fmla="*/ 0 w 14"/>
              <a:gd name="T81" fmla="*/ 9 h 33"/>
              <a:gd name="T82" fmla="*/ 9 w 14"/>
              <a:gd name="T83" fmla="*/ 8 h 33"/>
              <a:gd name="T84" fmla="*/ 8 w 14"/>
              <a:gd name="T85" fmla="*/ 5 h 33"/>
              <a:gd name="T86" fmla="*/ 7 w 14"/>
              <a:gd name="T87" fmla="*/ 5 h 33"/>
              <a:gd name="T88" fmla="*/ 5 w 14"/>
              <a:gd name="T89" fmla="*/ 5 h 33"/>
              <a:gd name="T90" fmla="*/ 4 w 14"/>
              <a:gd name="T91" fmla="*/ 12 h 33"/>
              <a:gd name="T92" fmla="*/ 5 w 14"/>
              <a:gd name="T93" fmla="*/ 14 h 33"/>
              <a:gd name="T94" fmla="*/ 7 w 14"/>
              <a:gd name="T95" fmla="*/ 14 h 33"/>
              <a:gd name="T96" fmla="*/ 8 w 14"/>
              <a:gd name="T97" fmla="*/ 14 h 33"/>
              <a:gd name="T98" fmla="*/ 9 w 14"/>
              <a:gd name="T99" fmla="*/ 12 h 33"/>
              <a:gd name="T100" fmla="*/ 9 w 14"/>
              <a:gd name="T101" fmla="*/ 20 h 33"/>
              <a:gd name="T102" fmla="*/ 8 w 14"/>
              <a:gd name="T103" fmla="*/ 18 h 33"/>
              <a:gd name="T104" fmla="*/ 7 w 14"/>
              <a:gd name="T105" fmla="*/ 18 h 33"/>
              <a:gd name="T106" fmla="*/ 5 w 14"/>
              <a:gd name="T107" fmla="*/ 18 h 33"/>
              <a:gd name="T108" fmla="*/ 4 w 14"/>
              <a:gd name="T109" fmla="*/ 20 h 33"/>
              <a:gd name="T110" fmla="*/ 4 w 14"/>
              <a:gd name="T111" fmla="*/ 27 h 33"/>
              <a:gd name="T112" fmla="*/ 5 w 14"/>
              <a:gd name="T113" fmla="*/ 28 h 33"/>
              <a:gd name="T114" fmla="*/ 7 w 14"/>
              <a:gd name="T115" fmla="*/ 29 h 33"/>
              <a:gd name="T116" fmla="*/ 8 w 14"/>
              <a:gd name="T117" fmla="*/ 28 h 33"/>
              <a:gd name="T118" fmla="*/ 9 w 14"/>
              <a:gd name="T119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9"/>
                </a:move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2" y="3"/>
                </a:lnTo>
                <a:lnTo>
                  <a:pt x="2" y="3"/>
                </a:lnTo>
                <a:lnTo>
                  <a:pt x="4" y="2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9" y="2"/>
                </a:lnTo>
                <a:lnTo>
                  <a:pt x="9" y="2"/>
                </a:lnTo>
                <a:lnTo>
                  <a:pt x="12" y="3"/>
                </a:lnTo>
                <a:lnTo>
                  <a:pt x="12" y="3"/>
                </a:lnTo>
                <a:lnTo>
                  <a:pt x="13" y="4"/>
                </a:lnTo>
                <a:lnTo>
                  <a:pt x="13" y="4"/>
                </a:lnTo>
                <a:lnTo>
                  <a:pt x="13" y="5"/>
                </a:lnTo>
                <a:lnTo>
                  <a:pt x="13" y="5"/>
                </a:lnTo>
                <a:lnTo>
                  <a:pt x="14" y="7"/>
                </a:lnTo>
                <a:lnTo>
                  <a:pt x="14" y="7"/>
                </a:lnTo>
                <a:lnTo>
                  <a:pt x="14" y="9"/>
                </a:lnTo>
                <a:lnTo>
                  <a:pt x="14" y="9"/>
                </a:lnTo>
                <a:lnTo>
                  <a:pt x="14" y="12"/>
                </a:lnTo>
                <a:lnTo>
                  <a:pt x="14" y="12"/>
                </a:lnTo>
                <a:lnTo>
                  <a:pt x="13" y="13"/>
                </a:lnTo>
                <a:lnTo>
                  <a:pt x="13" y="13"/>
                </a:lnTo>
                <a:lnTo>
                  <a:pt x="13" y="15"/>
                </a:lnTo>
                <a:lnTo>
                  <a:pt x="13" y="15"/>
                </a:lnTo>
                <a:lnTo>
                  <a:pt x="12" y="17"/>
                </a:lnTo>
                <a:lnTo>
                  <a:pt x="12" y="17"/>
                </a:lnTo>
                <a:lnTo>
                  <a:pt x="13" y="18"/>
                </a:lnTo>
                <a:lnTo>
                  <a:pt x="13" y="18"/>
                </a:lnTo>
                <a:lnTo>
                  <a:pt x="13" y="19"/>
                </a:lnTo>
                <a:lnTo>
                  <a:pt x="13" y="19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7"/>
                </a:lnTo>
                <a:lnTo>
                  <a:pt x="14" y="27"/>
                </a:lnTo>
                <a:lnTo>
                  <a:pt x="13" y="28"/>
                </a:lnTo>
                <a:lnTo>
                  <a:pt x="13" y="28"/>
                </a:lnTo>
                <a:lnTo>
                  <a:pt x="13" y="29"/>
                </a:lnTo>
                <a:lnTo>
                  <a:pt x="13" y="29"/>
                </a:lnTo>
                <a:lnTo>
                  <a:pt x="13" y="30"/>
                </a:lnTo>
                <a:lnTo>
                  <a:pt x="13" y="30"/>
                </a:lnTo>
                <a:lnTo>
                  <a:pt x="10" y="33"/>
                </a:lnTo>
                <a:lnTo>
                  <a:pt x="10" y="33"/>
                </a:lnTo>
                <a:lnTo>
                  <a:pt x="7" y="33"/>
                </a:lnTo>
                <a:lnTo>
                  <a:pt x="7" y="33"/>
                </a:lnTo>
                <a:lnTo>
                  <a:pt x="3" y="33"/>
                </a:lnTo>
                <a:lnTo>
                  <a:pt x="3" y="33"/>
                </a:lnTo>
                <a:lnTo>
                  <a:pt x="2" y="30"/>
                </a:lnTo>
                <a:lnTo>
                  <a:pt x="2" y="30"/>
                </a:lnTo>
                <a:lnTo>
                  <a:pt x="0" y="29"/>
                </a:lnTo>
                <a:lnTo>
                  <a:pt x="0" y="29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0" y="19"/>
                </a:lnTo>
                <a:lnTo>
                  <a:pt x="0" y="19"/>
                </a:lnTo>
                <a:lnTo>
                  <a:pt x="0" y="18"/>
                </a:lnTo>
                <a:lnTo>
                  <a:pt x="0" y="18"/>
                </a:lnTo>
                <a:lnTo>
                  <a:pt x="3" y="17"/>
                </a:lnTo>
                <a:lnTo>
                  <a:pt x="3" y="17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2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9" y="8"/>
                </a:moveTo>
                <a:lnTo>
                  <a:pt x="9" y="8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4" y="8"/>
                </a:lnTo>
                <a:lnTo>
                  <a:pt x="4" y="12"/>
                </a:lnTo>
                <a:lnTo>
                  <a:pt x="4" y="12"/>
                </a:lnTo>
                <a:lnTo>
                  <a:pt x="5" y="14"/>
                </a:lnTo>
                <a:lnTo>
                  <a:pt x="5" y="14"/>
                </a:lnTo>
                <a:lnTo>
                  <a:pt x="7" y="14"/>
                </a:lnTo>
                <a:lnTo>
                  <a:pt x="7" y="14"/>
                </a:lnTo>
                <a:lnTo>
                  <a:pt x="8" y="14"/>
                </a:lnTo>
                <a:lnTo>
                  <a:pt x="8" y="14"/>
                </a:lnTo>
                <a:lnTo>
                  <a:pt x="9" y="12"/>
                </a:lnTo>
                <a:lnTo>
                  <a:pt x="9" y="8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8" y="18"/>
                </a:lnTo>
                <a:lnTo>
                  <a:pt x="8" y="18"/>
                </a:lnTo>
                <a:lnTo>
                  <a:pt x="7" y="18"/>
                </a:lnTo>
                <a:lnTo>
                  <a:pt x="7" y="18"/>
                </a:lnTo>
                <a:lnTo>
                  <a:pt x="5" y="18"/>
                </a:lnTo>
                <a:lnTo>
                  <a:pt x="5" y="18"/>
                </a:lnTo>
                <a:lnTo>
                  <a:pt x="4" y="20"/>
                </a:lnTo>
                <a:lnTo>
                  <a:pt x="4" y="27"/>
                </a:lnTo>
                <a:lnTo>
                  <a:pt x="4" y="27"/>
                </a:lnTo>
                <a:lnTo>
                  <a:pt x="5" y="28"/>
                </a:lnTo>
                <a:lnTo>
                  <a:pt x="5" y="28"/>
                </a:lnTo>
                <a:lnTo>
                  <a:pt x="7" y="29"/>
                </a:lnTo>
                <a:lnTo>
                  <a:pt x="7" y="29"/>
                </a:lnTo>
                <a:lnTo>
                  <a:pt x="8" y="28"/>
                </a:lnTo>
                <a:lnTo>
                  <a:pt x="8" y="28"/>
                </a:lnTo>
                <a:lnTo>
                  <a:pt x="9" y="27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89" name="Freeform 1717">
            <a:extLst>
              <a:ext uri="{FF2B5EF4-FFF2-40B4-BE49-F238E27FC236}">
                <a16:creationId xmlns:a16="http://schemas.microsoft.com/office/drawing/2014/main" id="{050D7D7D-2E13-4D4D-9375-D354DE285483}"/>
              </a:ext>
            </a:extLst>
          </p:cNvPr>
          <p:cNvSpPr>
            <a:spLocks/>
          </p:cNvSpPr>
          <p:nvPr/>
        </p:nvSpPr>
        <p:spPr bwMode="auto">
          <a:xfrm>
            <a:off x="6901893" y="3838758"/>
            <a:ext cx="7938" cy="14288"/>
          </a:xfrm>
          <a:custGeom>
            <a:avLst/>
            <a:gdLst>
              <a:gd name="T0" fmla="*/ 0 w 5"/>
              <a:gd name="T1" fmla="*/ 9 h 9"/>
              <a:gd name="T2" fmla="*/ 0 w 5"/>
              <a:gd name="T3" fmla="*/ 0 h 9"/>
              <a:gd name="T4" fmla="*/ 5 w 5"/>
              <a:gd name="T5" fmla="*/ 0 h 9"/>
              <a:gd name="T6" fmla="*/ 5 w 5"/>
              <a:gd name="T7" fmla="*/ 5 h 9"/>
              <a:gd name="T8" fmla="*/ 0 w 5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9">
                <a:moveTo>
                  <a:pt x="0" y="9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90" name="Freeform 1718">
            <a:extLst>
              <a:ext uri="{FF2B5EF4-FFF2-40B4-BE49-F238E27FC236}">
                <a16:creationId xmlns:a16="http://schemas.microsoft.com/office/drawing/2014/main" id="{C04FF1CF-D761-49E5-8D0B-F9CE3F121720}"/>
              </a:ext>
            </a:extLst>
          </p:cNvPr>
          <p:cNvSpPr>
            <a:spLocks/>
          </p:cNvSpPr>
          <p:nvPr/>
        </p:nvSpPr>
        <p:spPr bwMode="auto">
          <a:xfrm>
            <a:off x="6914593" y="3794308"/>
            <a:ext cx="22225" cy="52388"/>
          </a:xfrm>
          <a:custGeom>
            <a:avLst/>
            <a:gdLst>
              <a:gd name="T0" fmla="*/ 2 w 14"/>
              <a:gd name="T1" fmla="*/ 33 h 33"/>
              <a:gd name="T2" fmla="*/ 9 w 14"/>
              <a:gd name="T3" fmla="*/ 5 h 33"/>
              <a:gd name="T4" fmla="*/ 4 w 14"/>
              <a:gd name="T5" fmla="*/ 5 h 33"/>
              <a:gd name="T6" fmla="*/ 4 w 14"/>
              <a:gd name="T7" fmla="*/ 9 h 33"/>
              <a:gd name="T8" fmla="*/ 0 w 14"/>
              <a:gd name="T9" fmla="*/ 9 h 33"/>
              <a:gd name="T10" fmla="*/ 0 w 14"/>
              <a:gd name="T11" fmla="*/ 0 h 33"/>
              <a:gd name="T12" fmla="*/ 14 w 14"/>
              <a:gd name="T13" fmla="*/ 0 h 33"/>
              <a:gd name="T14" fmla="*/ 14 w 14"/>
              <a:gd name="T15" fmla="*/ 5 h 33"/>
              <a:gd name="T16" fmla="*/ 5 w 14"/>
              <a:gd name="T17" fmla="*/ 33 h 33"/>
              <a:gd name="T18" fmla="*/ 2 w 14"/>
              <a:gd name="T1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3">
                <a:moveTo>
                  <a:pt x="2" y="33"/>
                </a:moveTo>
                <a:lnTo>
                  <a:pt x="9" y="5"/>
                </a:lnTo>
                <a:lnTo>
                  <a:pt x="4" y="5"/>
                </a:lnTo>
                <a:lnTo>
                  <a:pt x="4" y="9"/>
                </a:lnTo>
                <a:lnTo>
                  <a:pt x="0" y="9"/>
                </a:lnTo>
                <a:lnTo>
                  <a:pt x="0" y="0"/>
                </a:lnTo>
                <a:lnTo>
                  <a:pt x="14" y="0"/>
                </a:lnTo>
                <a:lnTo>
                  <a:pt x="14" y="5"/>
                </a:lnTo>
                <a:lnTo>
                  <a:pt x="5" y="33"/>
                </a:lnTo>
                <a:lnTo>
                  <a:pt x="2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91" name="Freeform 1719">
            <a:extLst>
              <a:ext uri="{FF2B5EF4-FFF2-40B4-BE49-F238E27FC236}">
                <a16:creationId xmlns:a16="http://schemas.microsoft.com/office/drawing/2014/main" id="{4491CB14-4086-4FC2-B1CE-B6AC24F74050}"/>
              </a:ext>
            </a:extLst>
          </p:cNvPr>
          <p:cNvSpPr>
            <a:spLocks noEditPoints="1"/>
          </p:cNvSpPr>
          <p:nvPr/>
        </p:nvSpPr>
        <p:spPr bwMode="auto">
          <a:xfrm>
            <a:off x="6941580" y="3794308"/>
            <a:ext cx="22225" cy="52388"/>
          </a:xfrm>
          <a:custGeom>
            <a:avLst/>
            <a:gdLst>
              <a:gd name="T0" fmla="*/ 7 w 14"/>
              <a:gd name="T1" fmla="*/ 14 h 33"/>
              <a:gd name="T2" fmla="*/ 7 w 14"/>
              <a:gd name="T3" fmla="*/ 14 h 33"/>
              <a:gd name="T4" fmla="*/ 7 w 14"/>
              <a:gd name="T5" fmla="*/ 14 h 33"/>
              <a:gd name="T6" fmla="*/ 9 w 14"/>
              <a:gd name="T7" fmla="*/ 14 h 33"/>
              <a:gd name="T8" fmla="*/ 11 w 14"/>
              <a:gd name="T9" fmla="*/ 14 h 33"/>
              <a:gd name="T10" fmla="*/ 12 w 14"/>
              <a:gd name="T11" fmla="*/ 17 h 33"/>
              <a:gd name="T12" fmla="*/ 14 w 14"/>
              <a:gd name="T13" fmla="*/ 17 h 33"/>
              <a:gd name="T14" fmla="*/ 14 w 14"/>
              <a:gd name="T15" fmla="*/ 18 h 33"/>
              <a:gd name="T16" fmla="*/ 14 w 14"/>
              <a:gd name="T17" fmla="*/ 20 h 33"/>
              <a:gd name="T18" fmla="*/ 14 w 14"/>
              <a:gd name="T19" fmla="*/ 24 h 33"/>
              <a:gd name="T20" fmla="*/ 14 w 14"/>
              <a:gd name="T21" fmla="*/ 27 h 33"/>
              <a:gd name="T22" fmla="*/ 14 w 14"/>
              <a:gd name="T23" fmla="*/ 28 h 33"/>
              <a:gd name="T24" fmla="*/ 14 w 14"/>
              <a:gd name="T25" fmla="*/ 29 h 33"/>
              <a:gd name="T26" fmla="*/ 12 w 14"/>
              <a:gd name="T27" fmla="*/ 30 h 33"/>
              <a:gd name="T28" fmla="*/ 10 w 14"/>
              <a:gd name="T29" fmla="*/ 33 h 33"/>
              <a:gd name="T30" fmla="*/ 7 w 14"/>
              <a:gd name="T31" fmla="*/ 33 h 33"/>
              <a:gd name="T32" fmla="*/ 4 w 14"/>
              <a:gd name="T33" fmla="*/ 33 h 33"/>
              <a:gd name="T34" fmla="*/ 1 w 14"/>
              <a:gd name="T35" fmla="*/ 30 h 33"/>
              <a:gd name="T36" fmla="*/ 1 w 14"/>
              <a:gd name="T37" fmla="*/ 29 h 33"/>
              <a:gd name="T38" fmla="*/ 0 w 14"/>
              <a:gd name="T39" fmla="*/ 28 h 33"/>
              <a:gd name="T40" fmla="*/ 0 w 14"/>
              <a:gd name="T41" fmla="*/ 27 h 33"/>
              <a:gd name="T42" fmla="*/ 0 w 14"/>
              <a:gd name="T43" fmla="*/ 24 h 33"/>
              <a:gd name="T44" fmla="*/ 0 w 14"/>
              <a:gd name="T45" fmla="*/ 22 h 33"/>
              <a:gd name="T46" fmla="*/ 0 w 14"/>
              <a:gd name="T47" fmla="*/ 19 h 33"/>
              <a:gd name="T48" fmla="*/ 1 w 14"/>
              <a:gd name="T49" fmla="*/ 18 h 33"/>
              <a:gd name="T50" fmla="*/ 7 w 14"/>
              <a:gd name="T51" fmla="*/ 0 h 33"/>
              <a:gd name="T52" fmla="*/ 9 w 14"/>
              <a:gd name="T53" fmla="*/ 20 h 33"/>
              <a:gd name="T54" fmla="*/ 9 w 14"/>
              <a:gd name="T55" fmla="*/ 19 h 33"/>
              <a:gd name="T56" fmla="*/ 7 w 14"/>
              <a:gd name="T57" fmla="*/ 18 h 33"/>
              <a:gd name="T58" fmla="*/ 5 w 14"/>
              <a:gd name="T59" fmla="*/ 19 h 33"/>
              <a:gd name="T60" fmla="*/ 5 w 14"/>
              <a:gd name="T61" fmla="*/ 20 h 33"/>
              <a:gd name="T62" fmla="*/ 5 w 14"/>
              <a:gd name="T63" fmla="*/ 27 h 33"/>
              <a:gd name="T64" fmla="*/ 5 w 14"/>
              <a:gd name="T65" fmla="*/ 28 h 33"/>
              <a:gd name="T66" fmla="*/ 7 w 14"/>
              <a:gd name="T67" fmla="*/ 29 h 33"/>
              <a:gd name="T68" fmla="*/ 9 w 14"/>
              <a:gd name="T69" fmla="*/ 28 h 33"/>
              <a:gd name="T70" fmla="*/ 9 w 14"/>
              <a:gd name="T71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12" y="0"/>
                </a:move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9" y="14"/>
                </a:lnTo>
                <a:lnTo>
                  <a:pt x="9" y="14"/>
                </a:lnTo>
                <a:lnTo>
                  <a:pt x="11" y="14"/>
                </a:lnTo>
                <a:lnTo>
                  <a:pt x="11" y="14"/>
                </a:lnTo>
                <a:lnTo>
                  <a:pt x="12" y="17"/>
                </a:lnTo>
                <a:lnTo>
                  <a:pt x="12" y="17"/>
                </a:lnTo>
                <a:lnTo>
                  <a:pt x="14" y="17"/>
                </a:lnTo>
                <a:lnTo>
                  <a:pt x="14" y="17"/>
                </a:lnTo>
                <a:lnTo>
                  <a:pt x="14" y="18"/>
                </a:lnTo>
                <a:lnTo>
                  <a:pt x="14" y="18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2" y="30"/>
                </a:lnTo>
                <a:lnTo>
                  <a:pt x="12" y="30"/>
                </a:lnTo>
                <a:lnTo>
                  <a:pt x="10" y="33"/>
                </a:lnTo>
                <a:lnTo>
                  <a:pt x="10" y="33"/>
                </a:lnTo>
                <a:lnTo>
                  <a:pt x="7" y="33"/>
                </a:lnTo>
                <a:lnTo>
                  <a:pt x="7" y="33"/>
                </a:lnTo>
                <a:lnTo>
                  <a:pt x="4" y="33"/>
                </a:lnTo>
                <a:lnTo>
                  <a:pt x="4" y="33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1" y="29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19"/>
                </a:lnTo>
                <a:lnTo>
                  <a:pt x="1" y="18"/>
                </a:lnTo>
                <a:lnTo>
                  <a:pt x="1" y="18"/>
                </a:lnTo>
                <a:lnTo>
                  <a:pt x="1" y="17"/>
                </a:lnTo>
                <a:lnTo>
                  <a:pt x="7" y="0"/>
                </a:lnTo>
                <a:lnTo>
                  <a:pt x="12" y="0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9" y="19"/>
                </a:lnTo>
                <a:lnTo>
                  <a:pt x="9" y="19"/>
                </a:lnTo>
                <a:lnTo>
                  <a:pt x="7" y="18"/>
                </a:lnTo>
                <a:lnTo>
                  <a:pt x="7" y="18"/>
                </a:lnTo>
                <a:lnTo>
                  <a:pt x="5" y="19"/>
                </a:lnTo>
                <a:lnTo>
                  <a:pt x="5" y="19"/>
                </a:lnTo>
                <a:lnTo>
                  <a:pt x="5" y="20"/>
                </a:lnTo>
                <a:lnTo>
                  <a:pt x="5" y="27"/>
                </a:lnTo>
                <a:lnTo>
                  <a:pt x="5" y="27"/>
                </a:lnTo>
                <a:lnTo>
                  <a:pt x="5" y="28"/>
                </a:lnTo>
                <a:lnTo>
                  <a:pt x="5" y="28"/>
                </a:lnTo>
                <a:lnTo>
                  <a:pt x="7" y="29"/>
                </a:lnTo>
                <a:lnTo>
                  <a:pt x="7" y="29"/>
                </a:lnTo>
                <a:lnTo>
                  <a:pt x="9" y="28"/>
                </a:lnTo>
                <a:lnTo>
                  <a:pt x="9" y="28"/>
                </a:lnTo>
                <a:lnTo>
                  <a:pt x="9" y="27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92" name="Freeform 1720">
            <a:extLst>
              <a:ext uri="{FF2B5EF4-FFF2-40B4-BE49-F238E27FC236}">
                <a16:creationId xmlns:a16="http://schemas.microsoft.com/office/drawing/2014/main" id="{0EC268F8-57F4-4F89-8AF3-01B4B83794D3}"/>
              </a:ext>
            </a:extLst>
          </p:cNvPr>
          <p:cNvSpPr>
            <a:spLocks/>
          </p:cNvSpPr>
          <p:nvPr/>
        </p:nvSpPr>
        <p:spPr bwMode="auto">
          <a:xfrm>
            <a:off x="6835218" y="4307071"/>
            <a:ext cx="20638" cy="52388"/>
          </a:xfrm>
          <a:custGeom>
            <a:avLst/>
            <a:gdLst>
              <a:gd name="T0" fmla="*/ 0 w 13"/>
              <a:gd name="T1" fmla="*/ 33 h 33"/>
              <a:gd name="T2" fmla="*/ 0 w 13"/>
              <a:gd name="T3" fmla="*/ 28 h 33"/>
              <a:gd name="T4" fmla="*/ 8 w 13"/>
              <a:gd name="T5" fmla="*/ 12 h 33"/>
              <a:gd name="T6" fmla="*/ 8 w 13"/>
              <a:gd name="T7" fmla="*/ 12 h 33"/>
              <a:gd name="T8" fmla="*/ 9 w 13"/>
              <a:gd name="T9" fmla="*/ 10 h 33"/>
              <a:gd name="T10" fmla="*/ 9 w 13"/>
              <a:gd name="T11" fmla="*/ 10 h 33"/>
              <a:gd name="T12" fmla="*/ 9 w 13"/>
              <a:gd name="T13" fmla="*/ 7 h 33"/>
              <a:gd name="T14" fmla="*/ 9 w 13"/>
              <a:gd name="T15" fmla="*/ 7 h 33"/>
              <a:gd name="T16" fmla="*/ 9 w 13"/>
              <a:gd name="T17" fmla="*/ 6 h 33"/>
              <a:gd name="T18" fmla="*/ 9 w 13"/>
              <a:gd name="T19" fmla="*/ 6 h 33"/>
              <a:gd name="T20" fmla="*/ 9 w 13"/>
              <a:gd name="T21" fmla="*/ 5 h 33"/>
              <a:gd name="T22" fmla="*/ 9 w 13"/>
              <a:gd name="T23" fmla="*/ 5 h 33"/>
              <a:gd name="T24" fmla="*/ 8 w 13"/>
              <a:gd name="T25" fmla="*/ 5 h 33"/>
              <a:gd name="T26" fmla="*/ 8 w 13"/>
              <a:gd name="T27" fmla="*/ 5 h 33"/>
              <a:gd name="T28" fmla="*/ 7 w 13"/>
              <a:gd name="T29" fmla="*/ 4 h 33"/>
              <a:gd name="T30" fmla="*/ 7 w 13"/>
              <a:gd name="T31" fmla="*/ 4 h 33"/>
              <a:gd name="T32" fmla="*/ 5 w 13"/>
              <a:gd name="T33" fmla="*/ 5 h 33"/>
              <a:gd name="T34" fmla="*/ 5 w 13"/>
              <a:gd name="T35" fmla="*/ 5 h 33"/>
              <a:gd name="T36" fmla="*/ 4 w 13"/>
              <a:gd name="T37" fmla="*/ 6 h 33"/>
              <a:gd name="T38" fmla="*/ 4 w 13"/>
              <a:gd name="T39" fmla="*/ 9 h 33"/>
              <a:gd name="T40" fmla="*/ 0 w 13"/>
              <a:gd name="T41" fmla="*/ 9 h 33"/>
              <a:gd name="T42" fmla="*/ 0 w 13"/>
              <a:gd name="T43" fmla="*/ 6 h 33"/>
              <a:gd name="T44" fmla="*/ 0 w 13"/>
              <a:gd name="T45" fmla="*/ 6 h 33"/>
              <a:gd name="T46" fmla="*/ 0 w 13"/>
              <a:gd name="T47" fmla="*/ 4 h 33"/>
              <a:gd name="T48" fmla="*/ 0 w 13"/>
              <a:gd name="T49" fmla="*/ 4 h 33"/>
              <a:gd name="T50" fmla="*/ 2 w 13"/>
              <a:gd name="T51" fmla="*/ 1 h 33"/>
              <a:gd name="T52" fmla="*/ 2 w 13"/>
              <a:gd name="T53" fmla="*/ 1 h 33"/>
              <a:gd name="T54" fmla="*/ 4 w 13"/>
              <a:gd name="T55" fmla="*/ 0 h 33"/>
              <a:gd name="T56" fmla="*/ 4 w 13"/>
              <a:gd name="T57" fmla="*/ 0 h 33"/>
              <a:gd name="T58" fmla="*/ 7 w 13"/>
              <a:gd name="T59" fmla="*/ 0 h 33"/>
              <a:gd name="T60" fmla="*/ 7 w 13"/>
              <a:gd name="T61" fmla="*/ 0 h 33"/>
              <a:gd name="T62" fmla="*/ 9 w 13"/>
              <a:gd name="T63" fmla="*/ 0 h 33"/>
              <a:gd name="T64" fmla="*/ 9 w 13"/>
              <a:gd name="T65" fmla="*/ 0 h 33"/>
              <a:gd name="T66" fmla="*/ 12 w 13"/>
              <a:gd name="T67" fmla="*/ 2 h 33"/>
              <a:gd name="T68" fmla="*/ 12 w 13"/>
              <a:gd name="T69" fmla="*/ 2 h 33"/>
              <a:gd name="T70" fmla="*/ 13 w 13"/>
              <a:gd name="T71" fmla="*/ 5 h 33"/>
              <a:gd name="T72" fmla="*/ 13 w 13"/>
              <a:gd name="T73" fmla="*/ 5 h 33"/>
              <a:gd name="T74" fmla="*/ 13 w 13"/>
              <a:gd name="T75" fmla="*/ 7 h 33"/>
              <a:gd name="T76" fmla="*/ 13 w 13"/>
              <a:gd name="T77" fmla="*/ 7 h 33"/>
              <a:gd name="T78" fmla="*/ 13 w 13"/>
              <a:gd name="T79" fmla="*/ 10 h 33"/>
              <a:gd name="T80" fmla="*/ 13 w 13"/>
              <a:gd name="T81" fmla="*/ 10 h 33"/>
              <a:gd name="T82" fmla="*/ 13 w 13"/>
              <a:gd name="T83" fmla="*/ 11 h 33"/>
              <a:gd name="T84" fmla="*/ 13 w 13"/>
              <a:gd name="T85" fmla="*/ 11 h 33"/>
              <a:gd name="T86" fmla="*/ 13 w 13"/>
              <a:gd name="T87" fmla="*/ 12 h 33"/>
              <a:gd name="T88" fmla="*/ 13 w 13"/>
              <a:gd name="T89" fmla="*/ 12 h 33"/>
              <a:gd name="T90" fmla="*/ 12 w 13"/>
              <a:gd name="T91" fmla="*/ 15 h 33"/>
              <a:gd name="T92" fmla="*/ 5 w 13"/>
              <a:gd name="T93" fmla="*/ 28 h 33"/>
              <a:gd name="T94" fmla="*/ 13 w 13"/>
              <a:gd name="T95" fmla="*/ 28 h 33"/>
              <a:gd name="T96" fmla="*/ 13 w 13"/>
              <a:gd name="T97" fmla="*/ 33 h 33"/>
              <a:gd name="T98" fmla="*/ 0 w 13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33">
                <a:moveTo>
                  <a:pt x="0" y="33"/>
                </a:moveTo>
                <a:lnTo>
                  <a:pt x="0" y="28"/>
                </a:lnTo>
                <a:lnTo>
                  <a:pt x="8" y="12"/>
                </a:lnTo>
                <a:lnTo>
                  <a:pt x="8" y="12"/>
                </a:lnTo>
                <a:lnTo>
                  <a:pt x="9" y="10"/>
                </a:lnTo>
                <a:lnTo>
                  <a:pt x="9" y="10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7" y="4"/>
                </a:lnTo>
                <a:lnTo>
                  <a:pt x="7" y="4"/>
                </a:lnTo>
                <a:lnTo>
                  <a:pt x="5" y="5"/>
                </a:lnTo>
                <a:lnTo>
                  <a:pt x="5" y="5"/>
                </a:lnTo>
                <a:lnTo>
                  <a:pt x="4" y="6"/>
                </a:lnTo>
                <a:lnTo>
                  <a:pt x="4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2" y="2"/>
                </a:lnTo>
                <a:lnTo>
                  <a:pt x="12" y="2"/>
                </a:lnTo>
                <a:lnTo>
                  <a:pt x="13" y="5"/>
                </a:lnTo>
                <a:lnTo>
                  <a:pt x="13" y="5"/>
                </a:lnTo>
                <a:lnTo>
                  <a:pt x="13" y="7"/>
                </a:lnTo>
                <a:lnTo>
                  <a:pt x="13" y="7"/>
                </a:lnTo>
                <a:lnTo>
                  <a:pt x="13" y="10"/>
                </a:lnTo>
                <a:lnTo>
                  <a:pt x="13" y="10"/>
                </a:lnTo>
                <a:lnTo>
                  <a:pt x="13" y="11"/>
                </a:lnTo>
                <a:lnTo>
                  <a:pt x="13" y="11"/>
                </a:lnTo>
                <a:lnTo>
                  <a:pt x="13" y="12"/>
                </a:lnTo>
                <a:lnTo>
                  <a:pt x="13" y="12"/>
                </a:lnTo>
                <a:lnTo>
                  <a:pt x="12" y="15"/>
                </a:lnTo>
                <a:lnTo>
                  <a:pt x="5" y="28"/>
                </a:lnTo>
                <a:lnTo>
                  <a:pt x="13" y="28"/>
                </a:lnTo>
                <a:lnTo>
                  <a:pt x="13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93" name="Freeform 1721">
            <a:extLst>
              <a:ext uri="{FF2B5EF4-FFF2-40B4-BE49-F238E27FC236}">
                <a16:creationId xmlns:a16="http://schemas.microsoft.com/office/drawing/2014/main" id="{7DA987E8-63F1-455B-AD2B-C1C0F3AE0242}"/>
              </a:ext>
            </a:extLst>
          </p:cNvPr>
          <p:cNvSpPr>
            <a:spLocks noEditPoints="1"/>
          </p:cNvSpPr>
          <p:nvPr/>
        </p:nvSpPr>
        <p:spPr bwMode="auto">
          <a:xfrm>
            <a:off x="6862205" y="4307071"/>
            <a:ext cx="20638" cy="52388"/>
          </a:xfrm>
          <a:custGeom>
            <a:avLst/>
            <a:gdLst>
              <a:gd name="T0" fmla="*/ 0 w 13"/>
              <a:gd name="T1" fmla="*/ 6 h 33"/>
              <a:gd name="T2" fmla="*/ 0 w 13"/>
              <a:gd name="T3" fmla="*/ 6 h 33"/>
              <a:gd name="T4" fmla="*/ 0 w 13"/>
              <a:gd name="T5" fmla="*/ 4 h 33"/>
              <a:gd name="T6" fmla="*/ 0 w 13"/>
              <a:gd name="T7" fmla="*/ 4 h 33"/>
              <a:gd name="T8" fmla="*/ 2 w 13"/>
              <a:gd name="T9" fmla="*/ 1 h 33"/>
              <a:gd name="T10" fmla="*/ 2 w 13"/>
              <a:gd name="T11" fmla="*/ 1 h 33"/>
              <a:gd name="T12" fmla="*/ 3 w 13"/>
              <a:gd name="T13" fmla="*/ 0 h 33"/>
              <a:gd name="T14" fmla="*/ 3 w 13"/>
              <a:gd name="T15" fmla="*/ 0 h 33"/>
              <a:gd name="T16" fmla="*/ 6 w 13"/>
              <a:gd name="T17" fmla="*/ 0 h 33"/>
              <a:gd name="T18" fmla="*/ 6 w 13"/>
              <a:gd name="T19" fmla="*/ 0 h 33"/>
              <a:gd name="T20" fmla="*/ 8 w 13"/>
              <a:gd name="T21" fmla="*/ 0 h 33"/>
              <a:gd name="T22" fmla="*/ 8 w 13"/>
              <a:gd name="T23" fmla="*/ 0 h 33"/>
              <a:gd name="T24" fmla="*/ 11 w 13"/>
              <a:gd name="T25" fmla="*/ 1 h 33"/>
              <a:gd name="T26" fmla="*/ 11 w 13"/>
              <a:gd name="T27" fmla="*/ 1 h 33"/>
              <a:gd name="T28" fmla="*/ 12 w 13"/>
              <a:gd name="T29" fmla="*/ 4 h 33"/>
              <a:gd name="T30" fmla="*/ 12 w 13"/>
              <a:gd name="T31" fmla="*/ 4 h 33"/>
              <a:gd name="T32" fmla="*/ 13 w 13"/>
              <a:gd name="T33" fmla="*/ 6 h 33"/>
              <a:gd name="T34" fmla="*/ 13 w 13"/>
              <a:gd name="T35" fmla="*/ 25 h 33"/>
              <a:gd name="T36" fmla="*/ 13 w 13"/>
              <a:gd name="T37" fmla="*/ 25 h 33"/>
              <a:gd name="T38" fmla="*/ 12 w 13"/>
              <a:gd name="T39" fmla="*/ 29 h 33"/>
              <a:gd name="T40" fmla="*/ 12 w 13"/>
              <a:gd name="T41" fmla="*/ 29 h 33"/>
              <a:gd name="T42" fmla="*/ 11 w 13"/>
              <a:gd name="T43" fmla="*/ 30 h 33"/>
              <a:gd name="T44" fmla="*/ 11 w 13"/>
              <a:gd name="T45" fmla="*/ 30 h 33"/>
              <a:gd name="T46" fmla="*/ 8 w 13"/>
              <a:gd name="T47" fmla="*/ 33 h 33"/>
              <a:gd name="T48" fmla="*/ 8 w 13"/>
              <a:gd name="T49" fmla="*/ 33 h 33"/>
              <a:gd name="T50" fmla="*/ 6 w 13"/>
              <a:gd name="T51" fmla="*/ 33 h 33"/>
              <a:gd name="T52" fmla="*/ 6 w 13"/>
              <a:gd name="T53" fmla="*/ 33 h 33"/>
              <a:gd name="T54" fmla="*/ 3 w 13"/>
              <a:gd name="T55" fmla="*/ 33 h 33"/>
              <a:gd name="T56" fmla="*/ 3 w 13"/>
              <a:gd name="T57" fmla="*/ 33 h 33"/>
              <a:gd name="T58" fmla="*/ 2 w 13"/>
              <a:gd name="T59" fmla="*/ 30 h 33"/>
              <a:gd name="T60" fmla="*/ 2 w 13"/>
              <a:gd name="T61" fmla="*/ 30 h 33"/>
              <a:gd name="T62" fmla="*/ 0 w 13"/>
              <a:gd name="T63" fmla="*/ 29 h 33"/>
              <a:gd name="T64" fmla="*/ 0 w 13"/>
              <a:gd name="T65" fmla="*/ 29 h 33"/>
              <a:gd name="T66" fmla="*/ 0 w 13"/>
              <a:gd name="T67" fmla="*/ 25 h 33"/>
              <a:gd name="T68" fmla="*/ 0 w 13"/>
              <a:gd name="T69" fmla="*/ 6 h 33"/>
              <a:gd name="T70" fmla="*/ 5 w 13"/>
              <a:gd name="T71" fmla="*/ 25 h 33"/>
              <a:gd name="T72" fmla="*/ 5 w 13"/>
              <a:gd name="T73" fmla="*/ 25 h 33"/>
              <a:gd name="T74" fmla="*/ 5 w 13"/>
              <a:gd name="T75" fmla="*/ 28 h 33"/>
              <a:gd name="T76" fmla="*/ 5 w 13"/>
              <a:gd name="T77" fmla="*/ 28 h 33"/>
              <a:gd name="T78" fmla="*/ 6 w 13"/>
              <a:gd name="T79" fmla="*/ 28 h 33"/>
              <a:gd name="T80" fmla="*/ 6 w 13"/>
              <a:gd name="T81" fmla="*/ 28 h 33"/>
              <a:gd name="T82" fmla="*/ 8 w 13"/>
              <a:gd name="T83" fmla="*/ 28 h 33"/>
              <a:gd name="T84" fmla="*/ 8 w 13"/>
              <a:gd name="T85" fmla="*/ 28 h 33"/>
              <a:gd name="T86" fmla="*/ 8 w 13"/>
              <a:gd name="T87" fmla="*/ 25 h 33"/>
              <a:gd name="T88" fmla="*/ 8 w 13"/>
              <a:gd name="T89" fmla="*/ 6 h 33"/>
              <a:gd name="T90" fmla="*/ 8 w 13"/>
              <a:gd name="T91" fmla="*/ 6 h 33"/>
              <a:gd name="T92" fmla="*/ 8 w 13"/>
              <a:gd name="T93" fmla="*/ 5 h 33"/>
              <a:gd name="T94" fmla="*/ 8 w 13"/>
              <a:gd name="T95" fmla="*/ 5 h 33"/>
              <a:gd name="T96" fmla="*/ 6 w 13"/>
              <a:gd name="T97" fmla="*/ 4 h 33"/>
              <a:gd name="T98" fmla="*/ 6 w 13"/>
              <a:gd name="T99" fmla="*/ 4 h 33"/>
              <a:gd name="T100" fmla="*/ 5 w 13"/>
              <a:gd name="T101" fmla="*/ 5 h 33"/>
              <a:gd name="T102" fmla="*/ 5 w 13"/>
              <a:gd name="T103" fmla="*/ 5 h 33"/>
              <a:gd name="T104" fmla="*/ 5 w 13"/>
              <a:gd name="T105" fmla="*/ 6 h 33"/>
              <a:gd name="T106" fmla="*/ 5 w 13"/>
              <a:gd name="T107" fmla="*/ 2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" h="33">
                <a:moveTo>
                  <a:pt x="0" y="6"/>
                </a:move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2" y="4"/>
                </a:lnTo>
                <a:lnTo>
                  <a:pt x="12" y="4"/>
                </a:lnTo>
                <a:lnTo>
                  <a:pt x="13" y="6"/>
                </a:lnTo>
                <a:lnTo>
                  <a:pt x="13" y="25"/>
                </a:lnTo>
                <a:lnTo>
                  <a:pt x="13" y="25"/>
                </a:lnTo>
                <a:lnTo>
                  <a:pt x="12" y="29"/>
                </a:lnTo>
                <a:lnTo>
                  <a:pt x="12" y="29"/>
                </a:lnTo>
                <a:lnTo>
                  <a:pt x="11" y="30"/>
                </a:lnTo>
                <a:lnTo>
                  <a:pt x="11" y="30"/>
                </a:lnTo>
                <a:lnTo>
                  <a:pt x="8" y="33"/>
                </a:lnTo>
                <a:lnTo>
                  <a:pt x="8" y="33"/>
                </a:lnTo>
                <a:lnTo>
                  <a:pt x="6" y="33"/>
                </a:lnTo>
                <a:lnTo>
                  <a:pt x="6" y="33"/>
                </a:lnTo>
                <a:lnTo>
                  <a:pt x="3" y="33"/>
                </a:lnTo>
                <a:lnTo>
                  <a:pt x="3" y="33"/>
                </a:lnTo>
                <a:lnTo>
                  <a:pt x="2" y="30"/>
                </a:lnTo>
                <a:lnTo>
                  <a:pt x="2" y="30"/>
                </a:lnTo>
                <a:lnTo>
                  <a:pt x="0" y="29"/>
                </a:lnTo>
                <a:lnTo>
                  <a:pt x="0" y="29"/>
                </a:lnTo>
                <a:lnTo>
                  <a:pt x="0" y="25"/>
                </a:lnTo>
                <a:lnTo>
                  <a:pt x="0" y="6"/>
                </a:lnTo>
                <a:close/>
                <a:moveTo>
                  <a:pt x="5" y="25"/>
                </a:move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6" y="28"/>
                </a:lnTo>
                <a:lnTo>
                  <a:pt x="6" y="28"/>
                </a:lnTo>
                <a:lnTo>
                  <a:pt x="8" y="28"/>
                </a:lnTo>
                <a:lnTo>
                  <a:pt x="8" y="28"/>
                </a:lnTo>
                <a:lnTo>
                  <a:pt x="8" y="25"/>
                </a:lnTo>
                <a:lnTo>
                  <a:pt x="8" y="6"/>
                </a:lnTo>
                <a:lnTo>
                  <a:pt x="8" y="6"/>
                </a:lnTo>
                <a:lnTo>
                  <a:pt x="8" y="5"/>
                </a:lnTo>
                <a:lnTo>
                  <a:pt x="8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94" name="Freeform 1722">
            <a:extLst>
              <a:ext uri="{FF2B5EF4-FFF2-40B4-BE49-F238E27FC236}">
                <a16:creationId xmlns:a16="http://schemas.microsoft.com/office/drawing/2014/main" id="{CA668DF3-93CA-49B6-99CB-E9E661409DDD}"/>
              </a:ext>
            </a:extLst>
          </p:cNvPr>
          <p:cNvSpPr>
            <a:spLocks/>
          </p:cNvSpPr>
          <p:nvPr/>
        </p:nvSpPr>
        <p:spPr bwMode="auto">
          <a:xfrm>
            <a:off x="6887605" y="4307071"/>
            <a:ext cx="22225" cy="52388"/>
          </a:xfrm>
          <a:custGeom>
            <a:avLst/>
            <a:gdLst>
              <a:gd name="T0" fmla="*/ 1 w 14"/>
              <a:gd name="T1" fmla="*/ 33 h 33"/>
              <a:gd name="T2" fmla="*/ 10 w 14"/>
              <a:gd name="T3" fmla="*/ 4 h 33"/>
              <a:gd name="T4" fmla="*/ 5 w 14"/>
              <a:gd name="T5" fmla="*/ 4 h 33"/>
              <a:gd name="T6" fmla="*/ 5 w 14"/>
              <a:gd name="T7" fmla="*/ 7 h 33"/>
              <a:gd name="T8" fmla="*/ 0 w 14"/>
              <a:gd name="T9" fmla="*/ 7 h 33"/>
              <a:gd name="T10" fmla="*/ 0 w 14"/>
              <a:gd name="T11" fmla="*/ 0 h 33"/>
              <a:gd name="T12" fmla="*/ 14 w 14"/>
              <a:gd name="T13" fmla="*/ 0 h 33"/>
              <a:gd name="T14" fmla="*/ 14 w 14"/>
              <a:gd name="T15" fmla="*/ 5 h 33"/>
              <a:gd name="T16" fmla="*/ 6 w 14"/>
              <a:gd name="T17" fmla="*/ 33 h 33"/>
              <a:gd name="T18" fmla="*/ 1 w 14"/>
              <a:gd name="T1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3">
                <a:moveTo>
                  <a:pt x="1" y="33"/>
                </a:moveTo>
                <a:lnTo>
                  <a:pt x="10" y="4"/>
                </a:lnTo>
                <a:lnTo>
                  <a:pt x="5" y="4"/>
                </a:lnTo>
                <a:lnTo>
                  <a:pt x="5" y="7"/>
                </a:lnTo>
                <a:lnTo>
                  <a:pt x="0" y="7"/>
                </a:lnTo>
                <a:lnTo>
                  <a:pt x="0" y="0"/>
                </a:lnTo>
                <a:lnTo>
                  <a:pt x="14" y="0"/>
                </a:lnTo>
                <a:lnTo>
                  <a:pt x="14" y="5"/>
                </a:lnTo>
                <a:lnTo>
                  <a:pt x="6" y="33"/>
                </a:lnTo>
                <a:lnTo>
                  <a:pt x="1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95" name="Freeform 1723">
            <a:extLst>
              <a:ext uri="{FF2B5EF4-FFF2-40B4-BE49-F238E27FC236}">
                <a16:creationId xmlns:a16="http://schemas.microsoft.com/office/drawing/2014/main" id="{6CF8AD91-159E-4D73-A6BD-3EEC3BCBC339}"/>
              </a:ext>
            </a:extLst>
          </p:cNvPr>
          <p:cNvSpPr>
            <a:spLocks/>
          </p:cNvSpPr>
          <p:nvPr/>
        </p:nvSpPr>
        <p:spPr bwMode="auto">
          <a:xfrm>
            <a:off x="6914593" y="4351521"/>
            <a:ext cx="7938" cy="11113"/>
          </a:xfrm>
          <a:custGeom>
            <a:avLst/>
            <a:gdLst>
              <a:gd name="T0" fmla="*/ 0 w 5"/>
              <a:gd name="T1" fmla="*/ 7 h 7"/>
              <a:gd name="T2" fmla="*/ 0 w 5"/>
              <a:gd name="T3" fmla="*/ 0 h 7"/>
              <a:gd name="T4" fmla="*/ 5 w 5"/>
              <a:gd name="T5" fmla="*/ 0 h 7"/>
              <a:gd name="T6" fmla="*/ 5 w 5"/>
              <a:gd name="T7" fmla="*/ 5 h 7"/>
              <a:gd name="T8" fmla="*/ 0 w 5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0" y="7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96" name="Freeform 1724">
            <a:extLst>
              <a:ext uri="{FF2B5EF4-FFF2-40B4-BE49-F238E27FC236}">
                <a16:creationId xmlns:a16="http://schemas.microsoft.com/office/drawing/2014/main" id="{112F3569-31FC-469D-922E-963B79BB1643}"/>
              </a:ext>
            </a:extLst>
          </p:cNvPr>
          <p:cNvSpPr>
            <a:spLocks/>
          </p:cNvSpPr>
          <p:nvPr/>
        </p:nvSpPr>
        <p:spPr bwMode="auto">
          <a:xfrm>
            <a:off x="6927293" y="4307071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8 h 33"/>
              <a:gd name="T4" fmla="*/ 9 w 14"/>
              <a:gd name="T5" fmla="*/ 12 h 33"/>
              <a:gd name="T6" fmla="*/ 9 w 14"/>
              <a:gd name="T7" fmla="*/ 12 h 33"/>
              <a:gd name="T8" fmla="*/ 10 w 14"/>
              <a:gd name="T9" fmla="*/ 10 h 33"/>
              <a:gd name="T10" fmla="*/ 10 w 14"/>
              <a:gd name="T11" fmla="*/ 10 h 33"/>
              <a:gd name="T12" fmla="*/ 10 w 14"/>
              <a:gd name="T13" fmla="*/ 7 h 33"/>
              <a:gd name="T14" fmla="*/ 10 w 14"/>
              <a:gd name="T15" fmla="*/ 7 h 33"/>
              <a:gd name="T16" fmla="*/ 10 w 14"/>
              <a:gd name="T17" fmla="*/ 6 h 33"/>
              <a:gd name="T18" fmla="*/ 10 w 14"/>
              <a:gd name="T19" fmla="*/ 6 h 33"/>
              <a:gd name="T20" fmla="*/ 9 w 14"/>
              <a:gd name="T21" fmla="*/ 5 h 33"/>
              <a:gd name="T22" fmla="*/ 9 w 14"/>
              <a:gd name="T23" fmla="*/ 5 h 33"/>
              <a:gd name="T24" fmla="*/ 9 w 14"/>
              <a:gd name="T25" fmla="*/ 5 h 33"/>
              <a:gd name="T26" fmla="*/ 9 w 14"/>
              <a:gd name="T27" fmla="*/ 5 h 33"/>
              <a:gd name="T28" fmla="*/ 8 w 14"/>
              <a:gd name="T29" fmla="*/ 4 h 33"/>
              <a:gd name="T30" fmla="*/ 8 w 14"/>
              <a:gd name="T31" fmla="*/ 4 h 33"/>
              <a:gd name="T32" fmla="*/ 6 w 14"/>
              <a:gd name="T33" fmla="*/ 5 h 33"/>
              <a:gd name="T34" fmla="*/ 6 w 14"/>
              <a:gd name="T35" fmla="*/ 5 h 33"/>
              <a:gd name="T36" fmla="*/ 5 w 14"/>
              <a:gd name="T37" fmla="*/ 6 h 33"/>
              <a:gd name="T38" fmla="*/ 5 w 14"/>
              <a:gd name="T39" fmla="*/ 9 h 33"/>
              <a:gd name="T40" fmla="*/ 0 w 14"/>
              <a:gd name="T41" fmla="*/ 9 h 33"/>
              <a:gd name="T42" fmla="*/ 0 w 14"/>
              <a:gd name="T43" fmla="*/ 6 h 33"/>
              <a:gd name="T44" fmla="*/ 0 w 14"/>
              <a:gd name="T45" fmla="*/ 6 h 33"/>
              <a:gd name="T46" fmla="*/ 1 w 14"/>
              <a:gd name="T47" fmla="*/ 4 h 33"/>
              <a:gd name="T48" fmla="*/ 1 w 14"/>
              <a:gd name="T49" fmla="*/ 4 h 33"/>
              <a:gd name="T50" fmla="*/ 3 w 14"/>
              <a:gd name="T51" fmla="*/ 1 h 33"/>
              <a:gd name="T52" fmla="*/ 3 w 14"/>
              <a:gd name="T53" fmla="*/ 1 h 33"/>
              <a:gd name="T54" fmla="*/ 5 w 14"/>
              <a:gd name="T55" fmla="*/ 0 h 33"/>
              <a:gd name="T56" fmla="*/ 5 w 14"/>
              <a:gd name="T57" fmla="*/ 0 h 33"/>
              <a:gd name="T58" fmla="*/ 8 w 14"/>
              <a:gd name="T59" fmla="*/ 0 h 33"/>
              <a:gd name="T60" fmla="*/ 8 w 14"/>
              <a:gd name="T61" fmla="*/ 0 h 33"/>
              <a:gd name="T62" fmla="*/ 10 w 14"/>
              <a:gd name="T63" fmla="*/ 0 h 33"/>
              <a:gd name="T64" fmla="*/ 10 w 14"/>
              <a:gd name="T65" fmla="*/ 0 h 33"/>
              <a:gd name="T66" fmla="*/ 13 w 14"/>
              <a:gd name="T67" fmla="*/ 2 h 33"/>
              <a:gd name="T68" fmla="*/ 13 w 14"/>
              <a:gd name="T69" fmla="*/ 2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7 h 33"/>
              <a:gd name="T76" fmla="*/ 14 w 14"/>
              <a:gd name="T77" fmla="*/ 7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1 h 33"/>
              <a:gd name="T84" fmla="*/ 14 w 14"/>
              <a:gd name="T85" fmla="*/ 11 h 33"/>
              <a:gd name="T86" fmla="*/ 14 w 14"/>
              <a:gd name="T87" fmla="*/ 12 h 33"/>
              <a:gd name="T88" fmla="*/ 14 w 14"/>
              <a:gd name="T89" fmla="*/ 12 h 33"/>
              <a:gd name="T90" fmla="*/ 13 w 14"/>
              <a:gd name="T91" fmla="*/ 15 h 33"/>
              <a:gd name="T92" fmla="*/ 6 w 14"/>
              <a:gd name="T93" fmla="*/ 28 h 33"/>
              <a:gd name="T94" fmla="*/ 14 w 14"/>
              <a:gd name="T95" fmla="*/ 28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8"/>
                </a:lnTo>
                <a:lnTo>
                  <a:pt x="9" y="12"/>
                </a:lnTo>
                <a:lnTo>
                  <a:pt x="9" y="12"/>
                </a:lnTo>
                <a:lnTo>
                  <a:pt x="10" y="10"/>
                </a:lnTo>
                <a:lnTo>
                  <a:pt x="10" y="10"/>
                </a:lnTo>
                <a:lnTo>
                  <a:pt x="10" y="7"/>
                </a:lnTo>
                <a:lnTo>
                  <a:pt x="10" y="7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8" y="4"/>
                </a:lnTo>
                <a:lnTo>
                  <a:pt x="8" y="4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4" y="12"/>
                </a:lnTo>
                <a:lnTo>
                  <a:pt x="14" y="12"/>
                </a:lnTo>
                <a:lnTo>
                  <a:pt x="13" y="15"/>
                </a:lnTo>
                <a:lnTo>
                  <a:pt x="6" y="28"/>
                </a:lnTo>
                <a:lnTo>
                  <a:pt x="14" y="28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97" name="Freeform 1725">
            <a:extLst>
              <a:ext uri="{FF2B5EF4-FFF2-40B4-BE49-F238E27FC236}">
                <a16:creationId xmlns:a16="http://schemas.microsoft.com/office/drawing/2014/main" id="{959E9848-F220-4122-A427-ACDA4E06539E}"/>
              </a:ext>
            </a:extLst>
          </p:cNvPr>
          <p:cNvSpPr>
            <a:spLocks/>
          </p:cNvSpPr>
          <p:nvPr/>
        </p:nvSpPr>
        <p:spPr bwMode="auto">
          <a:xfrm>
            <a:off x="6827280" y="4819833"/>
            <a:ext cx="11113" cy="57150"/>
          </a:xfrm>
          <a:custGeom>
            <a:avLst/>
            <a:gdLst>
              <a:gd name="T0" fmla="*/ 7 w 7"/>
              <a:gd name="T1" fmla="*/ 0 h 36"/>
              <a:gd name="T2" fmla="*/ 7 w 7"/>
              <a:gd name="T3" fmla="*/ 2 h 36"/>
              <a:gd name="T4" fmla="*/ 4 w 7"/>
              <a:gd name="T5" fmla="*/ 2 h 36"/>
              <a:gd name="T6" fmla="*/ 4 w 7"/>
              <a:gd name="T7" fmla="*/ 33 h 36"/>
              <a:gd name="T8" fmla="*/ 7 w 7"/>
              <a:gd name="T9" fmla="*/ 33 h 36"/>
              <a:gd name="T10" fmla="*/ 7 w 7"/>
              <a:gd name="T11" fmla="*/ 36 h 36"/>
              <a:gd name="T12" fmla="*/ 0 w 7"/>
              <a:gd name="T13" fmla="*/ 36 h 36"/>
              <a:gd name="T14" fmla="*/ 0 w 7"/>
              <a:gd name="T15" fmla="*/ 0 h 36"/>
              <a:gd name="T16" fmla="*/ 7 w 7"/>
              <a:gd name="T1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6">
                <a:moveTo>
                  <a:pt x="7" y="0"/>
                </a:moveTo>
                <a:lnTo>
                  <a:pt x="7" y="2"/>
                </a:lnTo>
                <a:lnTo>
                  <a:pt x="4" y="2"/>
                </a:lnTo>
                <a:lnTo>
                  <a:pt x="4" y="33"/>
                </a:lnTo>
                <a:lnTo>
                  <a:pt x="7" y="33"/>
                </a:lnTo>
                <a:lnTo>
                  <a:pt x="7" y="36"/>
                </a:lnTo>
                <a:lnTo>
                  <a:pt x="0" y="36"/>
                </a:ln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98" name="Freeform 1726">
            <a:extLst>
              <a:ext uri="{FF2B5EF4-FFF2-40B4-BE49-F238E27FC236}">
                <a16:creationId xmlns:a16="http://schemas.microsoft.com/office/drawing/2014/main" id="{F4F94B9A-9998-4F55-A17D-3D1614B437F1}"/>
              </a:ext>
            </a:extLst>
          </p:cNvPr>
          <p:cNvSpPr>
            <a:spLocks/>
          </p:cNvSpPr>
          <p:nvPr/>
        </p:nvSpPr>
        <p:spPr bwMode="auto">
          <a:xfrm>
            <a:off x="6855855" y="4816658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7 w 14"/>
              <a:gd name="T5" fmla="*/ 13 h 33"/>
              <a:gd name="T6" fmla="*/ 7 w 14"/>
              <a:gd name="T7" fmla="*/ 13 h 33"/>
              <a:gd name="T8" fmla="*/ 9 w 14"/>
              <a:gd name="T9" fmla="*/ 12 h 33"/>
              <a:gd name="T10" fmla="*/ 9 w 14"/>
              <a:gd name="T11" fmla="*/ 12 h 33"/>
              <a:gd name="T12" fmla="*/ 9 w 14"/>
              <a:gd name="T13" fmla="*/ 9 h 33"/>
              <a:gd name="T14" fmla="*/ 9 w 14"/>
              <a:gd name="T15" fmla="*/ 9 h 33"/>
              <a:gd name="T16" fmla="*/ 9 w 14"/>
              <a:gd name="T17" fmla="*/ 8 h 33"/>
              <a:gd name="T18" fmla="*/ 9 w 14"/>
              <a:gd name="T19" fmla="*/ 8 h 33"/>
              <a:gd name="T20" fmla="*/ 9 w 14"/>
              <a:gd name="T21" fmla="*/ 7 h 33"/>
              <a:gd name="T22" fmla="*/ 9 w 14"/>
              <a:gd name="T23" fmla="*/ 7 h 33"/>
              <a:gd name="T24" fmla="*/ 7 w 14"/>
              <a:gd name="T25" fmla="*/ 5 h 33"/>
              <a:gd name="T26" fmla="*/ 7 w 14"/>
              <a:gd name="T27" fmla="*/ 5 h 33"/>
              <a:gd name="T28" fmla="*/ 6 w 14"/>
              <a:gd name="T29" fmla="*/ 5 h 33"/>
              <a:gd name="T30" fmla="*/ 6 w 14"/>
              <a:gd name="T31" fmla="*/ 5 h 33"/>
              <a:gd name="T32" fmla="*/ 5 w 14"/>
              <a:gd name="T33" fmla="*/ 7 h 33"/>
              <a:gd name="T34" fmla="*/ 5 w 14"/>
              <a:gd name="T35" fmla="*/ 7 h 33"/>
              <a:gd name="T36" fmla="*/ 4 w 14"/>
              <a:gd name="T37" fmla="*/ 8 h 33"/>
              <a:gd name="T38" fmla="*/ 4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0 w 14"/>
              <a:gd name="T47" fmla="*/ 5 h 33"/>
              <a:gd name="T48" fmla="*/ 0 w 14"/>
              <a:gd name="T49" fmla="*/ 5 h 33"/>
              <a:gd name="T50" fmla="*/ 1 w 14"/>
              <a:gd name="T51" fmla="*/ 3 h 33"/>
              <a:gd name="T52" fmla="*/ 1 w 14"/>
              <a:gd name="T53" fmla="*/ 3 h 33"/>
              <a:gd name="T54" fmla="*/ 4 w 14"/>
              <a:gd name="T55" fmla="*/ 2 h 33"/>
              <a:gd name="T56" fmla="*/ 4 w 14"/>
              <a:gd name="T57" fmla="*/ 2 h 33"/>
              <a:gd name="T58" fmla="*/ 6 w 14"/>
              <a:gd name="T59" fmla="*/ 0 h 33"/>
              <a:gd name="T60" fmla="*/ 6 w 14"/>
              <a:gd name="T61" fmla="*/ 0 h 33"/>
              <a:gd name="T62" fmla="*/ 10 w 14"/>
              <a:gd name="T63" fmla="*/ 2 h 33"/>
              <a:gd name="T64" fmla="*/ 10 w 14"/>
              <a:gd name="T65" fmla="*/ 2 h 33"/>
              <a:gd name="T66" fmla="*/ 11 w 14"/>
              <a:gd name="T67" fmla="*/ 3 h 33"/>
              <a:gd name="T68" fmla="*/ 11 w 14"/>
              <a:gd name="T69" fmla="*/ 3 h 33"/>
              <a:gd name="T70" fmla="*/ 12 w 14"/>
              <a:gd name="T71" fmla="*/ 5 h 33"/>
              <a:gd name="T72" fmla="*/ 12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2 w 14"/>
              <a:gd name="T79" fmla="*/ 10 h 33"/>
              <a:gd name="T80" fmla="*/ 12 w 14"/>
              <a:gd name="T81" fmla="*/ 10 h 33"/>
              <a:gd name="T82" fmla="*/ 12 w 14"/>
              <a:gd name="T83" fmla="*/ 13 h 33"/>
              <a:gd name="T84" fmla="*/ 12 w 14"/>
              <a:gd name="T85" fmla="*/ 13 h 33"/>
              <a:gd name="T86" fmla="*/ 12 w 14"/>
              <a:gd name="T87" fmla="*/ 14 h 33"/>
              <a:gd name="T88" fmla="*/ 12 w 14"/>
              <a:gd name="T89" fmla="*/ 14 h 33"/>
              <a:gd name="T90" fmla="*/ 11 w 14"/>
              <a:gd name="T91" fmla="*/ 15 h 33"/>
              <a:gd name="T92" fmla="*/ 5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7" y="13"/>
                </a:lnTo>
                <a:lnTo>
                  <a:pt x="7" y="13"/>
                </a:lnTo>
                <a:lnTo>
                  <a:pt x="9" y="12"/>
                </a:lnTo>
                <a:lnTo>
                  <a:pt x="9" y="12"/>
                </a:lnTo>
                <a:lnTo>
                  <a:pt x="9" y="9"/>
                </a:lnTo>
                <a:lnTo>
                  <a:pt x="9" y="9"/>
                </a:lnTo>
                <a:lnTo>
                  <a:pt x="9" y="8"/>
                </a:lnTo>
                <a:lnTo>
                  <a:pt x="9" y="8"/>
                </a:lnTo>
                <a:lnTo>
                  <a:pt x="9" y="7"/>
                </a:lnTo>
                <a:lnTo>
                  <a:pt x="9" y="7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7"/>
                </a:lnTo>
                <a:lnTo>
                  <a:pt x="4" y="8"/>
                </a:lnTo>
                <a:lnTo>
                  <a:pt x="4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10" y="2"/>
                </a:lnTo>
                <a:lnTo>
                  <a:pt x="10" y="2"/>
                </a:lnTo>
                <a:lnTo>
                  <a:pt x="11" y="3"/>
                </a:lnTo>
                <a:lnTo>
                  <a:pt x="11" y="3"/>
                </a:lnTo>
                <a:lnTo>
                  <a:pt x="12" y="5"/>
                </a:lnTo>
                <a:lnTo>
                  <a:pt x="12" y="5"/>
                </a:lnTo>
                <a:lnTo>
                  <a:pt x="14" y="9"/>
                </a:lnTo>
                <a:lnTo>
                  <a:pt x="14" y="9"/>
                </a:lnTo>
                <a:lnTo>
                  <a:pt x="12" y="10"/>
                </a:lnTo>
                <a:lnTo>
                  <a:pt x="12" y="10"/>
                </a:lnTo>
                <a:lnTo>
                  <a:pt x="12" y="13"/>
                </a:lnTo>
                <a:lnTo>
                  <a:pt x="12" y="13"/>
                </a:lnTo>
                <a:lnTo>
                  <a:pt x="12" y="14"/>
                </a:lnTo>
                <a:lnTo>
                  <a:pt x="12" y="14"/>
                </a:lnTo>
                <a:lnTo>
                  <a:pt x="11" y="15"/>
                </a:lnTo>
                <a:lnTo>
                  <a:pt x="5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099" name="Freeform 1727">
            <a:extLst>
              <a:ext uri="{FF2B5EF4-FFF2-40B4-BE49-F238E27FC236}">
                <a16:creationId xmlns:a16="http://schemas.microsoft.com/office/drawing/2014/main" id="{5DDF9A93-2A7C-4FCB-9881-0D8925BF5425}"/>
              </a:ext>
            </a:extLst>
          </p:cNvPr>
          <p:cNvSpPr>
            <a:spLocks noEditPoints="1"/>
          </p:cNvSpPr>
          <p:nvPr/>
        </p:nvSpPr>
        <p:spPr bwMode="auto">
          <a:xfrm>
            <a:off x="6881255" y="4816658"/>
            <a:ext cx="22225" cy="53975"/>
          </a:xfrm>
          <a:custGeom>
            <a:avLst/>
            <a:gdLst>
              <a:gd name="T0" fmla="*/ 0 w 14"/>
              <a:gd name="T1" fmla="*/ 9 h 34"/>
              <a:gd name="T2" fmla="*/ 0 w 14"/>
              <a:gd name="T3" fmla="*/ 8 h 34"/>
              <a:gd name="T4" fmla="*/ 0 w 14"/>
              <a:gd name="T5" fmla="*/ 5 h 34"/>
              <a:gd name="T6" fmla="*/ 1 w 14"/>
              <a:gd name="T7" fmla="*/ 4 h 34"/>
              <a:gd name="T8" fmla="*/ 1 w 14"/>
              <a:gd name="T9" fmla="*/ 3 h 34"/>
              <a:gd name="T10" fmla="*/ 4 w 14"/>
              <a:gd name="T11" fmla="*/ 2 h 34"/>
              <a:gd name="T12" fmla="*/ 6 w 14"/>
              <a:gd name="T13" fmla="*/ 0 h 34"/>
              <a:gd name="T14" fmla="*/ 10 w 14"/>
              <a:gd name="T15" fmla="*/ 2 h 34"/>
              <a:gd name="T16" fmla="*/ 13 w 14"/>
              <a:gd name="T17" fmla="*/ 3 h 34"/>
              <a:gd name="T18" fmla="*/ 13 w 14"/>
              <a:gd name="T19" fmla="*/ 4 h 34"/>
              <a:gd name="T20" fmla="*/ 14 w 14"/>
              <a:gd name="T21" fmla="*/ 5 h 34"/>
              <a:gd name="T22" fmla="*/ 14 w 14"/>
              <a:gd name="T23" fmla="*/ 8 h 34"/>
              <a:gd name="T24" fmla="*/ 14 w 14"/>
              <a:gd name="T25" fmla="*/ 9 h 34"/>
              <a:gd name="T26" fmla="*/ 14 w 14"/>
              <a:gd name="T27" fmla="*/ 12 h 34"/>
              <a:gd name="T28" fmla="*/ 14 w 14"/>
              <a:gd name="T29" fmla="*/ 14 h 34"/>
              <a:gd name="T30" fmla="*/ 13 w 14"/>
              <a:gd name="T31" fmla="*/ 15 h 34"/>
              <a:gd name="T32" fmla="*/ 11 w 14"/>
              <a:gd name="T33" fmla="*/ 17 h 34"/>
              <a:gd name="T34" fmla="*/ 13 w 14"/>
              <a:gd name="T35" fmla="*/ 18 h 34"/>
              <a:gd name="T36" fmla="*/ 14 w 14"/>
              <a:gd name="T37" fmla="*/ 19 h 34"/>
              <a:gd name="T38" fmla="*/ 14 w 14"/>
              <a:gd name="T39" fmla="*/ 22 h 34"/>
              <a:gd name="T40" fmla="*/ 14 w 14"/>
              <a:gd name="T41" fmla="*/ 24 h 34"/>
              <a:gd name="T42" fmla="*/ 14 w 14"/>
              <a:gd name="T43" fmla="*/ 27 h 34"/>
              <a:gd name="T44" fmla="*/ 14 w 14"/>
              <a:gd name="T45" fmla="*/ 28 h 34"/>
              <a:gd name="T46" fmla="*/ 13 w 14"/>
              <a:gd name="T47" fmla="*/ 29 h 34"/>
              <a:gd name="T48" fmla="*/ 13 w 14"/>
              <a:gd name="T49" fmla="*/ 30 h 34"/>
              <a:gd name="T50" fmla="*/ 10 w 14"/>
              <a:gd name="T51" fmla="*/ 33 h 34"/>
              <a:gd name="T52" fmla="*/ 6 w 14"/>
              <a:gd name="T53" fmla="*/ 34 h 34"/>
              <a:gd name="T54" fmla="*/ 4 w 14"/>
              <a:gd name="T55" fmla="*/ 33 h 34"/>
              <a:gd name="T56" fmla="*/ 1 w 14"/>
              <a:gd name="T57" fmla="*/ 30 h 34"/>
              <a:gd name="T58" fmla="*/ 0 w 14"/>
              <a:gd name="T59" fmla="*/ 29 h 34"/>
              <a:gd name="T60" fmla="*/ 0 w 14"/>
              <a:gd name="T61" fmla="*/ 28 h 34"/>
              <a:gd name="T62" fmla="*/ 0 w 14"/>
              <a:gd name="T63" fmla="*/ 27 h 34"/>
              <a:gd name="T64" fmla="*/ 0 w 14"/>
              <a:gd name="T65" fmla="*/ 24 h 34"/>
              <a:gd name="T66" fmla="*/ 0 w 14"/>
              <a:gd name="T67" fmla="*/ 22 h 34"/>
              <a:gd name="T68" fmla="*/ 0 w 14"/>
              <a:gd name="T69" fmla="*/ 19 h 34"/>
              <a:gd name="T70" fmla="*/ 1 w 14"/>
              <a:gd name="T71" fmla="*/ 18 h 34"/>
              <a:gd name="T72" fmla="*/ 3 w 14"/>
              <a:gd name="T73" fmla="*/ 17 h 34"/>
              <a:gd name="T74" fmla="*/ 1 w 14"/>
              <a:gd name="T75" fmla="*/ 15 h 34"/>
              <a:gd name="T76" fmla="*/ 0 w 14"/>
              <a:gd name="T77" fmla="*/ 14 h 34"/>
              <a:gd name="T78" fmla="*/ 0 w 14"/>
              <a:gd name="T79" fmla="*/ 12 h 34"/>
              <a:gd name="T80" fmla="*/ 0 w 14"/>
              <a:gd name="T81" fmla="*/ 9 h 34"/>
              <a:gd name="T82" fmla="*/ 9 w 14"/>
              <a:gd name="T83" fmla="*/ 8 h 34"/>
              <a:gd name="T84" fmla="*/ 9 w 14"/>
              <a:gd name="T85" fmla="*/ 7 h 34"/>
              <a:gd name="T86" fmla="*/ 6 w 14"/>
              <a:gd name="T87" fmla="*/ 5 h 34"/>
              <a:gd name="T88" fmla="*/ 5 w 14"/>
              <a:gd name="T89" fmla="*/ 7 h 34"/>
              <a:gd name="T90" fmla="*/ 5 w 14"/>
              <a:gd name="T91" fmla="*/ 13 h 34"/>
              <a:gd name="T92" fmla="*/ 5 w 14"/>
              <a:gd name="T93" fmla="*/ 14 h 34"/>
              <a:gd name="T94" fmla="*/ 6 w 14"/>
              <a:gd name="T95" fmla="*/ 15 h 34"/>
              <a:gd name="T96" fmla="*/ 9 w 14"/>
              <a:gd name="T97" fmla="*/ 14 h 34"/>
              <a:gd name="T98" fmla="*/ 9 w 14"/>
              <a:gd name="T99" fmla="*/ 13 h 34"/>
              <a:gd name="T100" fmla="*/ 9 w 14"/>
              <a:gd name="T101" fmla="*/ 20 h 34"/>
              <a:gd name="T102" fmla="*/ 9 w 14"/>
              <a:gd name="T103" fmla="*/ 19 h 34"/>
              <a:gd name="T104" fmla="*/ 6 w 14"/>
              <a:gd name="T105" fmla="*/ 18 h 34"/>
              <a:gd name="T106" fmla="*/ 5 w 14"/>
              <a:gd name="T107" fmla="*/ 19 h 34"/>
              <a:gd name="T108" fmla="*/ 5 w 14"/>
              <a:gd name="T109" fmla="*/ 20 h 34"/>
              <a:gd name="T110" fmla="*/ 5 w 14"/>
              <a:gd name="T111" fmla="*/ 27 h 34"/>
              <a:gd name="T112" fmla="*/ 5 w 14"/>
              <a:gd name="T113" fmla="*/ 28 h 34"/>
              <a:gd name="T114" fmla="*/ 6 w 14"/>
              <a:gd name="T115" fmla="*/ 29 h 34"/>
              <a:gd name="T116" fmla="*/ 9 w 14"/>
              <a:gd name="T117" fmla="*/ 28 h 34"/>
              <a:gd name="T118" fmla="*/ 9 w 14"/>
              <a:gd name="T119" fmla="*/ 2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4">
                <a:moveTo>
                  <a:pt x="0" y="9"/>
                </a:moveTo>
                <a:lnTo>
                  <a:pt x="0" y="9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10" y="2"/>
                </a:lnTo>
                <a:lnTo>
                  <a:pt x="10" y="2"/>
                </a:lnTo>
                <a:lnTo>
                  <a:pt x="13" y="3"/>
                </a:lnTo>
                <a:lnTo>
                  <a:pt x="13" y="3"/>
                </a:lnTo>
                <a:lnTo>
                  <a:pt x="13" y="4"/>
                </a:lnTo>
                <a:lnTo>
                  <a:pt x="13" y="4"/>
                </a:lnTo>
                <a:lnTo>
                  <a:pt x="14" y="5"/>
                </a:lnTo>
                <a:lnTo>
                  <a:pt x="14" y="5"/>
                </a:lnTo>
                <a:lnTo>
                  <a:pt x="14" y="8"/>
                </a:lnTo>
                <a:lnTo>
                  <a:pt x="14" y="8"/>
                </a:lnTo>
                <a:lnTo>
                  <a:pt x="14" y="9"/>
                </a:lnTo>
                <a:lnTo>
                  <a:pt x="14" y="9"/>
                </a:lnTo>
                <a:lnTo>
                  <a:pt x="14" y="12"/>
                </a:lnTo>
                <a:lnTo>
                  <a:pt x="14" y="12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13" y="15"/>
                </a:lnTo>
                <a:lnTo>
                  <a:pt x="11" y="17"/>
                </a:lnTo>
                <a:lnTo>
                  <a:pt x="11" y="17"/>
                </a:lnTo>
                <a:lnTo>
                  <a:pt x="13" y="18"/>
                </a:lnTo>
                <a:lnTo>
                  <a:pt x="13" y="18"/>
                </a:lnTo>
                <a:lnTo>
                  <a:pt x="14" y="19"/>
                </a:lnTo>
                <a:lnTo>
                  <a:pt x="14" y="19"/>
                </a:lnTo>
                <a:lnTo>
                  <a:pt x="14" y="22"/>
                </a:lnTo>
                <a:lnTo>
                  <a:pt x="14" y="22"/>
                </a:lnTo>
                <a:lnTo>
                  <a:pt x="14" y="24"/>
                </a:lnTo>
                <a:lnTo>
                  <a:pt x="14" y="24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3" y="29"/>
                </a:lnTo>
                <a:lnTo>
                  <a:pt x="13" y="29"/>
                </a:lnTo>
                <a:lnTo>
                  <a:pt x="13" y="30"/>
                </a:lnTo>
                <a:lnTo>
                  <a:pt x="13" y="30"/>
                </a:lnTo>
                <a:lnTo>
                  <a:pt x="10" y="33"/>
                </a:lnTo>
                <a:lnTo>
                  <a:pt x="10" y="33"/>
                </a:lnTo>
                <a:lnTo>
                  <a:pt x="6" y="34"/>
                </a:lnTo>
                <a:lnTo>
                  <a:pt x="6" y="34"/>
                </a:lnTo>
                <a:lnTo>
                  <a:pt x="4" y="33"/>
                </a:lnTo>
                <a:lnTo>
                  <a:pt x="4" y="33"/>
                </a:lnTo>
                <a:lnTo>
                  <a:pt x="1" y="30"/>
                </a:lnTo>
                <a:lnTo>
                  <a:pt x="1" y="30"/>
                </a:lnTo>
                <a:lnTo>
                  <a:pt x="0" y="29"/>
                </a:lnTo>
                <a:lnTo>
                  <a:pt x="0" y="29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19"/>
                </a:lnTo>
                <a:lnTo>
                  <a:pt x="1" y="18"/>
                </a:lnTo>
                <a:lnTo>
                  <a:pt x="1" y="18"/>
                </a:lnTo>
                <a:lnTo>
                  <a:pt x="3" y="17"/>
                </a:lnTo>
                <a:lnTo>
                  <a:pt x="3" y="17"/>
                </a:lnTo>
                <a:lnTo>
                  <a:pt x="1" y="15"/>
                </a:lnTo>
                <a:lnTo>
                  <a:pt x="1" y="15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9" y="8"/>
                </a:moveTo>
                <a:lnTo>
                  <a:pt x="9" y="8"/>
                </a:lnTo>
                <a:lnTo>
                  <a:pt x="9" y="7"/>
                </a:lnTo>
                <a:lnTo>
                  <a:pt x="9" y="7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7"/>
                </a:lnTo>
                <a:lnTo>
                  <a:pt x="5" y="8"/>
                </a:lnTo>
                <a:lnTo>
                  <a:pt x="5" y="13"/>
                </a:lnTo>
                <a:lnTo>
                  <a:pt x="5" y="13"/>
                </a:lnTo>
                <a:lnTo>
                  <a:pt x="5" y="14"/>
                </a:lnTo>
                <a:lnTo>
                  <a:pt x="5" y="14"/>
                </a:lnTo>
                <a:lnTo>
                  <a:pt x="6" y="15"/>
                </a:lnTo>
                <a:lnTo>
                  <a:pt x="6" y="15"/>
                </a:lnTo>
                <a:lnTo>
                  <a:pt x="9" y="14"/>
                </a:lnTo>
                <a:lnTo>
                  <a:pt x="9" y="14"/>
                </a:lnTo>
                <a:lnTo>
                  <a:pt x="9" y="13"/>
                </a:lnTo>
                <a:lnTo>
                  <a:pt x="9" y="8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9" y="19"/>
                </a:lnTo>
                <a:lnTo>
                  <a:pt x="9" y="19"/>
                </a:lnTo>
                <a:lnTo>
                  <a:pt x="6" y="18"/>
                </a:lnTo>
                <a:lnTo>
                  <a:pt x="6" y="18"/>
                </a:lnTo>
                <a:lnTo>
                  <a:pt x="5" y="19"/>
                </a:lnTo>
                <a:lnTo>
                  <a:pt x="5" y="19"/>
                </a:lnTo>
                <a:lnTo>
                  <a:pt x="5" y="20"/>
                </a:lnTo>
                <a:lnTo>
                  <a:pt x="5" y="27"/>
                </a:lnTo>
                <a:lnTo>
                  <a:pt x="5" y="27"/>
                </a:lnTo>
                <a:lnTo>
                  <a:pt x="5" y="28"/>
                </a:lnTo>
                <a:lnTo>
                  <a:pt x="5" y="28"/>
                </a:lnTo>
                <a:lnTo>
                  <a:pt x="6" y="29"/>
                </a:lnTo>
                <a:lnTo>
                  <a:pt x="6" y="29"/>
                </a:lnTo>
                <a:lnTo>
                  <a:pt x="9" y="28"/>
                </a:lnTo>
                <a:lnTo>
                  <a:pt x="9" y="28"/>
                </a:lnTo>
                <a:lnTo>
                  <a:pt x="9" y="27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00" name="Freeform 1728">
            <a:extLst>
              <a:ext uri="{FF2B5EF4-FFF2-40B4-BE49-F238E27FC236}">
                <a16:creationId xmlns:a16="http://schemas.microsoft.com/office/drawing/2014/main" id="{5323D14E-B960-4927-B4BC-84CE2F4156B7}"/>
              </a:ext>
            </a:extLst>
          </p:cNvPr>
          <p:cNvSpPr>
            <a:spLocks noEditPoints="1"/>
          </p:cNvSpPr>
          <p:nvPr/>
        </p:nvSpPr>
        <p:spPr bwMode="auto">
          <a:xfrm>
            <a:off x="6906655" y="4816658"/>
            <a:ext cx="22225" cy="52388"/>
          </a:xfrm>
          <a:custGeom>
            <a:avLst/>
            <a:gdLst>
              <a:gd name="T0" fmla="*/ 8 w 14"/>
              <a:gd name="T1" fmla="*/ 20 h 33"/>
              <a:gd name="T2" fmla="*/ 8 w 14"/>
              <a:gd name="T3" fmla="*/ 19 h 33"/>
              <a:gd name="T4" fmla="*/ 7 w 14"/>
              <a:gd name="T5" fmla="*/ 20 h 33"/>
              <a:gd name="T6" fmla="*/ 5 w 14"/>
              <a:gd name="T7" fmla="*/ 20 h 33"/>
              <a:gd name="T8" fmla="*/ 3 w 14"/>
              <a:gd name="T9" fmla="*/ 19 h 33"/>
              <a:gd name="T10" fmla="*/ 2 w 14"/>
              <a:gd name="T11" fmla="*/ 18 h 33"/>
              <a:gd name="T12" fmla="*/ 2 w 14"/>
              <a:gd name="T13" fmla="*/ 17 h 33"/>
              <a:gd name="T14" fmla="*/ 2 w 14"/>
              <a:gd name="T15" fmla="*/ 15 h 33"/>
              <a:gd name="T16" fmla="*/ 0 w 14"/>
              <a:gd name="T17" fmla="*/ 14 h 33"/>
              <a:gd name="T18" fmla="*/ 0 w 14"/>
              <a:gd name="T19" fmla="*/ 10 h 33"/>
              <a:gd name="T20" fmla="*/ 0 w 14"/>
              <a:gd name="T21" fmla="*/ 8 h 33"/>
              <a:gd name="T22" fmla="*/ 2 w 14"/>
              <a:gd name="T23" fmla="*/ 7 h 33"/>
              <a:gd name="T24" fmla="*/ 2 w 14"/>
              <a:gd name="T25" fmla="*/ 5 h 33"/>
              <a:gd name="T26" fmla="*/ 2 w 14"/>
              <a:gd name="T27" fmla="*/ 4 h 33"/>
              <a:gd name="T28" fmla="*/ 4 w 14"/>
              <a:gd name="T29" fmla="*/ 2 h 33"/>
              <a:gd name="T30" fmla="*/ 8 w 14"/>
              <a:gd name="T31" fmla="*/ 0 h 33"/>
              <a:gd name="T32" fmla="*/ 12 w 14"/>
              <a:gd name="T33" fmla="*/ 2 h 33"/>
              <a:gd name="T34" fmla="*/ 13 w 14"/>
              <a:gd name="T35" fmla="*/ 4 h 33"/>
              <a:gd name="T36" fmla="*/ 14 w 14"/>
              <a:gd name="T37" fmla="*/ 5 h 33"/>
              <a:gd name="T38" fmla="*/ 14 w 14"/>
              <a:gd name="T39" fmla="*/ 7 h 33"/>
              <a:gd name="T40" fmla="*/ 14 w 14"/>
              <a:gd name="T41" fmla="*/ 8 h 33"/>
              <a:gd name="T42" fmla="*/ 14 w 14"/>
              <a:gd name="T43" fmla="*/ 10 h 33"/>
              <a:gd name="T44" fmla="*/ 14 w 14"/>
              <a:gd name="T45" fmla="*/ 13 h 33"/>
              <a:gd name="T46" fmla="*/ 14 w 14"/>
              <a:gd name="T47" fmla="*/ 14 h 33"/>
              <a:gd name="T48" fmla="*/ 14 w 14"/>
              <a:gd name="T49" fmla="*/ 15 h 33"/>
              <a:gd name="T50" fmla="*/ 8 w 14"/>
              <a:gd name="T51" fmla="*/ 33 h 33"/>
              <a:gd name="T52" fmla="*/ 5 w 14"/>
              <a:gd name="T53" fmla="*/ 14 h 33"/>
              <a:gd name="T54" fmla="*/ 7 w 14"/>
              <a:gd name="T55" fmla="*/ 15 h 33"/>
              <a:gd name="T56" fmla="*/ 8 w 14"/>
              <a:gd name="T57" fmla="*/ 17 h 33"/>
              <a:gd name="T58" fmla="*/ 9 w 14"/>
              <a:gd name="T59" fmla="*/ 15 h 33"/>
              <a:gd name="T60" fmla="*/ 10 w 14"/>
              <a:gd name="T61" fmla="*/ 14 h 33"/>
              <a:gd name="T62" fmla="*/ 10 w 14"/>
              <a:gd name="T63" fmla="*/ 8 h 33"/>
              <a:gd name="T64" fmla="*/ 9 w 14"/>
              <a:gd name="T65" fmla="*/ 7 h 33"/>
              <a:gd name="T66" fmla="*/ 8 w 14"/>
              <a:gd name="T67" fmla="*/ 5 h 33"/>
              <a:gd name="T68" fmla="*/ 7 w 14"/>
              <a:gd name="T69" fmla="*/ 7 h 33"/>
              <a:gd name="T70" fmla="*/ 5 w 14"/>
              <a:gd name="T71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3" y="33"/>
                </a:moveTo>
                <a:lnTo>
                  <a:pt x="8" y="20"/>
                </a:lnTo>
                <a:lnTo>
                  <a:pt x="8" y="19"/>
                </a:lnTo>
                <a:lnTo>
                  <a:pt x="8" y="19"/>
                </a:lnTo>
                <a:lnTo>
                  <a:pt x="7" y="20"/>
                </a:lnTo>
                <a:lnTo>
                  <a:pt x="7" y="20"/>
                </a:lnTo>
                <a:lnTo>
                  <a:pt x="5" y="20"/>
                </a:lnTo>
                <a:lnTo>
                  <a:pt x="5" y="20"/>
                </a:lnTo>
                <a:lnTo>
                  <a:pt x="3" y="19"/>
                </a:lnTo>
                <a:lnTo>
                  <a:pt x="3" y="19"/>
                </a:lnTo>
                <a:lnTo>
                  <a:pt x="2" y="18"/>
                </a:lnTo>
                <a:lnTo>
                  <a:pt x="2" y="18"/>
                </a:lnTo>
                <a:lnTo>
                  <a:pt x="2" y="17"/>
                </a:lnTo>
                <a:lnTo>
                  <a:pt x="2" y="17"/>
                </a:lnTo>
                <a:lnTo>
                  <a:pt x="2" y="15"/>
                </a:lnTo>
                <a:lnTo>
                  <a:pt x="2" y="15"/>
                </a:lnTo>
                <a:lnTo>
                  <a:pt x="0" y="14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2" y="7"/>
                </a:lnTo>
                <a:lnTo>
                  <a:pt x="2" y="7"/>
                </a:lnTo>
                <a:lnTo>
                  <a:pt x="2" y="5"/>
                </a:lnTo>
                <a:lnTo>
                  <a:pt x="2" y="5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8" y="0"/>
                </a:lnTo>
                <a:lnTo>
                  <a:pt x="8" y="0"/>
                </a:lnTo>
                <a:lnTo>
                  <a:pt x="12" y="2"/>
                </a:lnTo>
                <a:lnTo>
                  <a:pt x="12" y="2"/>
                </a:lnTo>
                <a:lnTo>
                  <a:pt x="13" y="4"/>
                </a:lnTo>
                <a:lnTo>
                  <a:pt x="13" y="4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8"/>
                </a:lnTo>
                <a:lnTo>
                  <a:pt x="14" y="8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4" y="15"/>
                </a:lnTo>
                <a:lnTo>
                  <a:pt x="14" y="15"/>
                </a:lnTo>
                <a:lnTo>
                  <a:pt x="14" y="17"/>
                </a:lnTo>
                <a:lnTo>
                  <a:pt x="8" y="33"/>
                </a:lnTo>
                <a:lnTo>
                  <a:pt x="3" y="33"/>
                </a:lnTo>
                <a:close/>
                <a:moveTo>
                  <a:pt x="5" y="14"/>
                </a:moveTo>
                <a:lnTo>
                  <a:pt x="5" y="14"/>
                </a:lnTo>
                <a:lnTo>
                  <a:pt x="7" y="15"/>
                </a:lnTo>
                <a:lnTo>
                  <a:pt x="7" y="15"/>
                </a:lnTo>
                <a:lnTo>
                  <a:pt x="8" y="17"/>
                </a:lnTo>
                <a:lnTo>
                  <a:pt x="8" y="17"/>
                </a:lnTo>
                <a:lnTo>
                  <a:pt x="9" y="15"/>
                </a:lnTo>
                <a:lnTo>
                  <a:pt x="9" y="15"/>
                </a:lnTo>
                <a:lnTo>
                  <a:pt x="10" y="14"/>
                </a:lnTo>
                <a:lnTo>
                  <a:pt x="10" y="8"/>
                </a:lnTo>
                <a:lnTo>
                  <a:pt x="10" y="8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7" y="7"/>
                </a:lnTo>
                <a:lnTo>
                  <a:pt x="7" y="7"/>
                </a:lnTo>
                <a:lnTo>
                  <a:pt x="5" y="8"/>
                </a:lnTo>
                <a:lnTo>
                  <a:pt x="5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01" name="Freeform 1729">
            <a:extLst>
              <a:ext uri="{FF2B5EF4-FFF2-40B4-BE49-F238E27FC236}">
                <a16:creationId xmlns:a16="http://schemas.microsoft.com/office/drawing/2014/main" id="{B37CEF02-5546-4710-B87A-F11D49385113}"/>
              </a:ext>
            </a:extLst>
          </p:cNvPr>
          <p:cNvSpPr>
            <a:spLocks/>
          </p:cNvSpPr>
          <p:nvPr/>
        </p:nvSpPr>
        <p:spPr bwMode="auto">
          <a:xfrm>
            <a:off x="6947930" y="4819833"/>
            <a:ext cx="9525" cy="57150"/>
          </a:xfrm>
          <a:custGeom>
            <a:avLst/>
            <a:gdLst>
              <a:gd name="T0" fmla="*/ 0 w 6"/>
              <a:gd name="T1" fmla="*/ 36 h 36"/>
              <a:gd name="T2" fmla="*/ 0 w 6"/>
              <a:gd name="T3" fmla="*/ 33 h 36"/>
              <a:gd name="T4" fmla="*/ 2 w 6"/>
              <a:gd name="T5" fmla="*/ 33 h 36"/>
              <a:gd name="T6" fmla="*/ 2 w 6"/>
              <a:gd name="T7" fmla="*/ 2 h 36"/>
              <a:gd name="T8" fmla="*/ 0 w 6"/>
              <a:gd name="T9" fmla="*/ 2 h 36"/>
              <a:gd name="T10" fmla="*/ 0 w 6"/>
              <a:gd name="T11" fmla="*/ 0 h 36"/>
              <a:gd name="T12" fmla="*/ 6 w 6"/>
              <a:gd name="T13" fmla="*/ 0 h 36"/>
              <a:gd name="T14" fmla="*/ 6 w 6"/>
              <a:gd name="T15" fmla="*/ 36 h 36"/>
              <a:gd name="T16" fmla="*/ 0 w 6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36">
                <a:moveTo>
                  <a:pt x="0" y="36"/>
                </a:moveTo>
                <a:lnTo>
                  <a:pt x="0" y="33"/>
                </a:lnTo>
                <a:lnTo>
                  <a:pt x="2" y="33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lnTo>
                  <a:pt x="6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02" name="Freeform 1730">
            <a:extLst>
              <a:ext uri="{FF2B5EF4-FFF2-40B4-BE49-F238E27FC236}">
                <a16:creationId xmlns:a16="http://schemas.microsoft.com/office/drawing/2014/main" id="{012FC91E-F056-453F-83A8-87A1135BBD6E}"/>
              </a:ext>
            </a:extLst>
          </p:cNvPr>
          <p:cNvSpPr>
            <a:spLocks/>
          </p:cNvSpPr>
          <p:nvPr/>
        </p:nvSpPr>
        <p:spPr bwMode="auto">
          <a:xfrm>
            <a:off x="7265430" y="2260783"/>
            <a:ext cx="14288" cy="50800"/>
          </a:xfrm>
          <a:custGeom>
            <a:avLst/>
            <a:gdLst>
              <a:gd name="T0" fmla="*/ 5 w 9"/>
              <a:gd name="T1" fmla="*/ 32 h 32"/>
              <a:gd name="T2" fmla="*/ 5 w 9"/>
              <a:gd name="T3" fmla="*/ 5 h 32"/>
              <a:gd name="T4" fmla="*/ 0 w 9"/>
              <a:gd name="T5" fmla="*/ 8 h 32"/>
              <a:gd name="T6" fmla="*/ 0 w 9"/>
              <a:gd name="T7" fmla="*/ 3 h 32"/>
              <a:gd name="T8" fmla="*/ 5 w 9"/>
              <a:gd name="T9" fmla="*/ 0 h 32"/>
              <a:gd name="T10" fmla="*/ 9 w 9"/>
              <a:gd name="T11" fmla="*/ 0 h 32"/>
              <a:gd name="T12" fmla="*/ 9 w 9"/>
              <a:gd name="T13" fmla="*/ 32 h 32"/>
              <a:gd name="T14" fmla="*/ 5 w 9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2">
                <a:moveTo>
                  <a:pt x="5" y="32"/>
                </a:moveTo>
                <a:lnTo>
                  <a:pt x="5" y="5"/>
                </a:lnTo>
                <a:lnTo>
                  <a:pt x="0" y="8"/>
                </a:lnTo>
                <a:lnTo>
                  <a:pt x="0" y="3"/>
                </a:lnTo>
                <a:lnTo>
                  <a:pt x="5" y="0"/>
                </a:lnTo>
                <a:lnTo>
                  <a:pt x="9" y="0"/>
                </a:lnTo>
                <a:lnTo>
                  <a:pt x="9" y="32"/>
                </a:lnTo>
                <a:lnTo>
                  <a:pt x="5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03" name="Freeform 1731">
            <a:extLst>
              <a:ext uri="{FF2B5EF4-FFF2-40B4-BE49-F238E27FC236}">
                <a16:creationId xmlns:a16="http://schemas.microsoft.com/office/drawing/2014/main" id="{49105F96-9383-469A-BE70-FEBA76FF090C}"/>
              </a:ext>
            </a:extLst>
          </p:cNvPr>
          <p:cNvSpPr>
            <a:spLocks/>
          </p:cNvSpPr>
          <p:nvPr/>
        </p:nvSpPr>
        <p:spPr bwMode="auto">
          <a:xfrm>
            <a:off x="7289243" y="2260783"/>
            <a:ext cx="25400" cy="50800"/>
          </a:xfrm>
          <a:custGeom>
            <a:avLst/>
            <a:gdLst>
              <a:gd name="T0" fmla="*/ 9 w 16"/>
              <a:gd name="T1" fmla="*/ 32 h 32"/>
              <a:gd name="T2" fmla="*/ 9 w 16"/>
              <a:gd name="T3" fmla="*/ 27 h 32"/>
              <a:gd name="T4" fmla="*/ 0 w 16"/>
              <a:gd name="T5" fmla="*/ 27 h 32"/>
              <a:gd name="T6" fmla="*/ 0 w 16"/>
              <a:gd name="T7" fmla="*/ 23 h 32"/>
              <a:gd name="T8" fmla="*/ 7 w 16"/>
              <a:gd name="T9" fmla="*/ 0 h 32"/>
              <a:gd name="T10" fmla="*/ 12 w 16"/>
              <a:gd name="T11" fmla="*/ 0 h 32"/>
              <a:gd name="T12" fmla="*/ 4 w 16"/>
              <a:gd name="T13" fmla="*/ 23 h 32"/>
              <a:gd name="T14" fmla="*/ 9 w 16"/>
              <a:gd name="T15" fmla="*/ 23 h 32"/>
              <a:gd name="T16" fmla="*/ 9 w 16"/>
              <a:gd name="T17" fmla="*/ 13 h 32"/>
              <a:gd name="T18" fmla="*/ 14 w 16"/>
              <a:gd name="T19" fmla="*/ 13 h 32"/>
              <a:gd name="T20" fmla="*/ 14 w 16"/>
              <a:gd name="T21" fmla="*/ 23 h 32"/>
              <a:gd name="T22" fmla="*/ 16 w 16"/>
              <a:gd name="T23" fmla="*/ 23 h 32"/>
              <a:gd name="T24" fmla="*/ 16 w 16"/>
              <a:gd name="T25" fmla="*/ 27 h 32"/>
              <a:gd name="T26" fmla="*/ 14 w 16"/>
              <a:gd name="T27" fmla="*/ 27 h 32"/>
              <a:gd name="T28" fmla="*/ 14 w 16"/>
              <a:gd name="T29" fmla="*/ 32 h 32"/>
              <a:gd name="T30" fmla="*/ 9 w 16"/>
              <a:gd name="T31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2">
                <a:moveTo>
                  <a:pt x="9" y="32"/>
                </a:moveTo>
                <a:lnTo>
                  <a:pt x="9" y="27"/>
                </a:lnTo>
                <a:lnTo>
                  <a:pt x="0" y="27"/>
                </a:lnTo>
                <a:lnTo>
                  <a:pt x="0" y="23"/>
                </a:lnTo>
                <a:lnTo>
                  <a:pt x="7" y="0"/>
                </a:lnTo>
                <a:lnTo>
                  <a:pt x="12" y="0"/>
                </a:lnTo>
                <a:lnTo>
                  <a:pt x="4" y="23"/>
                </a:lnTo>
                <a:lnTo>
                  <a:pt x="9" y="23"/>
                </a:lnTo>
                <a:lnTo>
                  <a:pt x="9" y="13"/>
                </a:lnTo>
                <a:lnTo>
                  <a:pt x="14" y="13"/>
                </a:lnTo>
                <a:lnTo>
                  <a:pt x="14" y="23"/>
                </a:lnTo>
                <a:lnTo>
                  <a:pt x="16" y="23"/>
                </a:lnTo>
                <a:lnTo>
                  <a:pt x="16" y="27"/>
                </a:lnTo>
                <a:lnTo>
                  <a:pt x="14" y="27"/>
                </a:lnTo>
                <a:lnTo>
                  <a:pt x="14" y="32"/>
                </a:lnTo>
                <a:lnTo>
                  <a:pt x="9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04" name="Freeform 1732">
            <a:extLst>
              <a:ext uri="{FF2B5EF4-FFF2-40B4-BE49-F238E27FC236}">
                <a16:creationId xmlns:a16="http://schemas.microsoft.com/office/drawing/2014/main" id="{147210CF-C701-4001-B03C-CC5C026FE775}"/>
              </a:ext>
            </a:extLst>
          </p:cNvPr>
          <p:cNvSpPr>
            <a:spLocks/>
          </p:cNvSpPr>
          <p:nvPr/>
        </p:nvSpPr>
        <p:spPr bwMode="auto">
          <a:xfrm>
            <a:off x="7317818" y="2303646"/>
            <a:ext cx="7938" cy="14288"/>
          </a:xfrm>
          <a:custGeom>
            <a:avLst/>
            <a:gdLst>
              <a:gd name="T0" fmla="*/ 0 w 5"/>
              <a:gd name="T1" fmla="*/ 9 h 9"/>
              <a:gd name="T2" fmla="*/ 0 w 5"/>
              <a:gd name="T3" fmla="*/ 0 h 9"/>
              <a:gd name="T4" fmla="*/ 5 w 5"/>
              <a:gd name="T5" fmla="*/ 0 h 9"/>
              <a:gd name="T6" fmla="*/ 5 w 5"/>
              <a:gd name="T7" fmla="*/ 5 h 9"/>
              <a:gd name="T8" fmla="*/ 0 w 5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9">
                <a:moveTo>
                  <a:pt x="0" y="9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05" name="Freeform 1733">
            <a:extLst>
              <a:ext uri="{FF2B5EF4-FFF2-40B4-BE49-F238E27FC236}">
                <a16:creationId xmlns:a16="http://schemas.microsoft.com/office/drawing/2014/main" id="{BDF0FA2F-A1D7-45DF-884B-C5D6192E7F7A}"/>
              </a:ext>
            </a:extLst>
          </p:cNvPr>
          <p:cNvSpPr>
            <a:spLocks noEditPoints="1"/>
          </p:cNvSpPr>
          <p:nvPr/>
        </p:nvSpPr>
        <p:spPr bwMode="auto">
          <a:xfrm>
            <a:off x="7332105" y="2260783"/>
            <a:ext cx="22225" cy="50800"/>
          </a:xfrm>
          <a:custGeom>
            <a:avLst/>
            <a:gdLst>
              <a:gd name="T0" fmla="*/ 0 w 14"/>
              <a:gd name="T1" fmla="*/ 7 h 32"/>
              <a:gd name="T2" fmla="*/ 0 w 14"/>
              <a:gd name="T3" fmla="*/ 7 h 32"/>
              <a:gd name="T4" fmla="*/ 0 w 14"/>
              <a:gd name="T5" fmla="*/ 3 h 32"/>
              <a:gd name="T6" fmla="*/ 0 w 14"/>
              <a:gd name="T7" fmla="*/ 3 h 32"/>
              <a:gd name="T8" fmla="*/ 1 w 14"/>
              <a:gd name="T9" fmla="*/ 2 h 32"/>
              <a:gd name="T10" fmla="*/ 1 w 14"/>
              <a:gd name="T11" fmla="*/ 2 h 32"/>
              <a:gd name="T12" fmla="*/ 4 w 14"/>
              <a:gd name="T13" fmla="*/ 1 h 32"/>
              <a:gd name="T14" fmla="*/ 4 w 14"/>
              <a:gd name="T15" fmla="*/ 1 h 32"/>
              <a:gd name="T16" fmla="*/ 6 w 14"/>
              <a:gd name="T17" fmla="*/ 0 h 32"/>
              <a:gd name="T18" fmla="*/ 6 w 14"/>
              <a:gd name="T19" fmla="*/ 0 h 32"/>
              <a:gd name="T20" fmla="*/ 9 w 14"/>
              <a:gd name="T21" fmla="*/ 1 h 32"/>
              <a:gd name="T22" fmla="*/ 9 w 14"/>
              <a:gd name="T23" fmla="*/ 1 h 32"/>
              <a:gd name="T24" fmla="*/ 11 w 14"/>
              <a:gd name="T25" fmla="*/ 2 h 32"/>
              <a:gd name="T26" fmla="*/ 11 w 14"/>
              <a:gd name="T27" fmla="*/ 2 h 32"/>
              <a:gd name="T28" fmla="*/ 12 w 14"/>
              <a:gd name="T29" fmla="*/ 3 h 32"/>
              <a:gd name="T30" fmla="*/ 12 w 14"/>
              <a:gd name="T31" fmla="*/ 3 h 32"/>
              <a:gd name="T32" fmla="*/ 14 w 14"/>
              <a:gd name="T33" fmla="*/ 7 h 32"/>
              <a:gd name="T34" fmla="*/ 14 w 14"/>
              <a:gd name="T35" fmla="*/ 26 h 32"/>
              <a:gd name="T36" fmla="*/ 14 w 14"/>
              <a:gd name="T37" fmla="*/ 26 h 32"/>
              <a:gd name="T38" fmla="*/ 12 w 14"/>
              <a:gd name="T39" fmla="*/ 28 h 32"/>
              <a:gd name="T40" fmla="*/ 12 w 14"/>
              <a:gd name="T41" fmla="*/ 28 h 32"/>
              <a:gd name="T42" fmla="*/ 11 w 14"/>
              <a:gd name="T43" fmla="*/ 31 h 32"/>
              <a:gd name="T44" fmla="*/ 11 w 14"/>
              <a:gd name="T45" fmla="*/ 31 h 32"/>
              <a:gd name="T46" fmla="*/ 9 w 14"/>
              <a:gd name="T47" fmla="*/ 32 h 32"/>
              <a:gd name="T48" fmla="*/ 9 w 14"/>
              <a:gd name="T49" fmla="*/ 32 h 32"/>
              <a:gd name="T50" fmla="*/ 6 w 14"/>
              <a:gd name="T51" fmla="*/ 32 h 32"/>
              <a:gd name="T52" fmla="*/ 6 w 14"/>
              <a:gd name="T53" fmla="*/ 32 h 32"/>
              <a:gd name="T54" fmla="*/ 4 w 14"/>
              <a:gd name="T55" fmla="*/ 32 h 32"/>
              <a:gd name="T56" fmla="*/ 4 w 14"/>
              <a:gd name="T57" fmla="*/ 32 h 32"/>
              <a:gd name="T58" fmla="*/ 1 w 14"/>
              <a:gd name="T59" fmla="*/ 31 h 32"/>
              <a:gd name="T60" fmla="*/ 1 w 14"/>
              <a:gd name="T61" fmla="*/ 31 h 32"/>
              <a:gd name="T62" fmla="*/ 0 w 14"/>
              <a:gd name="T63" fmla="*/ 28 h 32"/>
              <a:gd name="T64" fmla="*/ 0 w 14"/>
              <a:gd name="T65" fmla="*/ 28 h 32"/>
              <a:gd name="T66" fmla="*/ 0 w 14"/>
              <a:gd name="T67" fmla="*/ 26 h 32"/>
              <a:gd name="T68" fmla="*/ 0 w 14"/>
              <a:gd name="T69" fmla="*/ 7 h 32"/>
              <a:gd name="T70" fmla="*/ 4 w 14"/>
              <a:gd name="T71" fmla="*/ 26 h 32"/>
              <a:gd name="T72" fmla="*/ 4 w 14"/>
              <a:gd name="T73" fmla="*/ 26 h 32"/>
              <a:gd name="T74" fmla="*/ 5 w 14"/>
              <a:gd name="T75" fmla="*/ 27 h 32"/>
              <a:gd name="T76" fmla="*/ 5 w 14"/>
              <a:gd name="T77" fmla="*/ 27 h 32"/>
              <a:gd name="T78" fmla="*/ 6 w 14"/>
              <a:gd name="T79" fmla="*/ 28 h 32"/>
              <a:gd name="T80" fmla="*/ 6 w 14"/>
              <a:gd name="T81" fmla="*/ 28 h 32"/>
              <a:gd name="T82" fmla="*/ 7 w 14"/>
              <a:gd name="T83" fmla="*/ 27 h 32"/>
              <a:gd name="T84" fmla="*/ 7 w 14"/>
              <a:gd name="T85" fmla="*/ 27 h 32"/>
              <a:gd name="T86" fmla="*/ 9 w 14"/>
              <a:gd name="T87" fmla="*/ 26 h 32"/>
              <a:gd name="T88" fmla="*/ 9 w 14"/>
              <a:gd name="T89" fmla="*/ 7 h 32"/>
              <a:gd name="T90" fmla="*/ 9 w 14"/>
              <a:gd name="T91" fmla="*/ 7 h 32"/>
              <a:gd name="T92" fmla="*/ 7 w 14"/>
              <a:gd name="T93" fmla="*/ 5 h 32"/>
              <a:gd name="T94" fmla="*/ 7 w 14"/>
              <a:gd name="T95" fmla="*/ 5 h 32"/>
              <a:gd name="T96" fmla="*/ 6 w 14"/>
              <a:gd name="T97" fmla="*/ 5 h 32"/>
              <a:gd name="T98" fmla="*/ 6 w 14"/>
              <a:gd name="T99" fmla="*/ 5 h 32"/>
              <a:gd name="T100" fmla="*/ 5 w 14"/>
              <a:gd name="T101" fmla="*/ 5 h 32"/>
              <a:gd name="T102" fmla="*/ 5 w 14"/>
              <a:gd name="T103" fmla="*/ 5 h 32"/>
              <a:gd name="T104" fmla="*/ 4 w 14"/>
              <a:gd name="T105" fmla="*/ 7 h 32"/>
              <a:gd name="T106" fmla="*/ 4 w 14"/>
              <a:gd name="T107" fmla="*/ 2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2">
                <a:moveTo>
                  <a:pt x="0" y="7"/>
                </a:moveTo>
                <a:lnTo>
                  <a:pt x="0" y="7"/>
                </a:ln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9" y="1"/>
                </a:lnTo>
                <a:lnTo>
                  <a:pt x="9" y="1"/>
                </a:lnTo>
                <a:lnTo>
                  <a:pt x="11" y="2"/>
                </a:lnTo>
                <a:lnTo>
                  <a:pt x="11" y="2"/>
                </a:lnTo>
                <a:lnTo>
                  <a:pt x="12" y="3"/>
                </a:lnTo>
                <a:lnTo>
                  <a:pt x="12" y="3"/>
                </a:lnTo>
                <a:lnTo>
                  <a:pt x="14" y="7"/>
                </a:lnTo>
                <a:lnTo>
                  <a:pt x="14" y="26"/>
                </a:lnTo>
                <a:lnTo>
                  <a:pt x="14" y="26"/>
                </a:lnTo>
                <a:lnTo>
                  <a:pt x="12" y="28"/>
                </a:lnTo>
                <a:lnTo>
                  <a:pt x="12" y="28"/>
                </a:lnTo>
                <a:lnTo>
                  <a:pt x="11" y="31"/>
                </a:lnTo>
                <a:lnTo>
                  <a:pt x="11" y="31"/>
                </a:lnTo>
                <a:lnTo>
                  <a:pt x="9" y="32"/>
                </a:lnTo>
                <a:lnTo>
                  <a:pt x="9" y="32"/>
                </a:lnTo>
                <a:lnTo>
                  <a:pt x="6" y="32"/>
                </a:lnTo>
                <a:lnTo>
                  <a:pt x="6" y="32"/>
                </a:lnTo>
                <a:lnTo>
                  <a:pt x="4" y="32"/>
                </a:lnTo>
                <a:lnTo>
                  <a:pt x="4" y="32"/>
                </a:lnTo>
                <a:lnTo>
                  <a:pt x="1" y="31"/>
                </a:lnTo>
                <a:lnTo>
                  <a:pt x="1" y="31"/>
                </a:lnTo>
                <a:lnTo>
                  <a:pt x="0" y="28"/>
                </a:lnTo>
                <a:lnTo>
                  <a:pt x="0" y="28"/>
                </a:lnTo>
                <a:lnTo>
                  <a:pt x="0" y="26"/>
                </a:lnTo>
                <a:lnTo>
                  <a:pt x="0" y="7"/>
                </a:lnTo>
                <a:close/>
                <a:moveTo>
                  <a:pt x="4" y="26"/>
                </a:moveTo>
                <a:lnTo>
                  <a:pt x="4" y="26"/>
                </a:lnTo>
                <a:lnTo>
                  <a:pt x="5" y="27"/>
                </a:lnTo>
                <a:lnTo>
                  <a:pt x="5" y="27"/>
                </a:lnTo>
                <a:lnTo>
                  <a:pt x="6" y="28"/>
                </a:lnTo>
                <a:lnTo>
                  <a:pt x="6" y="28"/>
                </a:lnTo>
                <a:lnTo>
                  <a:pt x="7" y="27"/>
                </a:lnTo>
                <a:lnTo>
                  <a:pt x="7" y="27"/>
                </a:lnTo>
                <a:lnTo>
                  <a:pt x="9" y="26"/>
                </a:lnTo>
                <a:lnTo>
                  <a:pt x="9" y="7"/>
                </a:lnTo>
                <a:lnTo>
                  <a:pt x="9" y="7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5"/>
                </a:lnTo>
                <a:lnTo>
                  <a:pt x="5" y="5"/>
                </a:lnTo>
                <a:lnTo>
                  <a:pt x="4" y="7"/>
                </a:lnTo>
                <a:lnTo>
                  <a:pt x="4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06" name="Freeform 1734">
            <a:extLst>
              <a:ext uri="{FF2B5EF4-FFF2-40B4-BE49-F238E27FC236}">
                <a16:creationId xmlns:a16="http://schemas.microsoft.com/office/drawing/2014/main" id="{7E4F2575-5C3B-4956-B3A1-3ED08F3BE2C2}"/>
              </a:ext>
            </a:extLst>
          </p:cNvPr>
          <p:cNvSpPr>
            <a:spLocks noEditPoints="1"/>
          </p:cNvSpPr>
          <p:nvPr/>
        </p:nvSpPr>
        <p:spPr bwMode="auto">
          <a:xfrm>
            <a:off x="7357505" y="2260783"/>
            <a:ext cx="22225" cy="50800"/>
          </a:xfrm>
          <a:custGeom>
            <a:avLst/>
            <a:gdLst>
              <a:gd name="T0" fmla="*/ 0 w 14"/>
              <a:gd name="T1" fmla="*/ 7 h 32"/>
              <a:gd name="T2" fmla="*/ 0 w 14"/>
              <a:gd name="T3" fmla="*/ 7 h 32"/>
              <a:gd name="T4" fmla="*/ 1 w 14"/>
              <a:gd name="T5" fmla="*/ 3 h 32"/>
              <a:gd name="T6" fmla="*/ 1 w 14"/>
              <a:gd name="T7" fmla="*/ 3 h 32"/>
              <a:gd name="T8" fmla="*/ 3 w 14"/>
              <a:gd name="T9" fmla="*/ 2 h 32"/>
              <a:gd name="T10" fmla="*/ 3 w 14"/>
              <a:gd name="T11" fmla="*/ 2 h 32"/>
              <a:gd name="T12" fmla="*/ 4 w 14"/>
              <a:gd name="T13" fmla="*/ 1 h 32"/>
              <a:gd name="T14" fmla="*/ 4 w 14"/>
              <a:gd name="T15" fmla="*/ 1 h 32"/>
              <a:gd name="T16" fmla="*/ 8 w 14"/>
              <a:gd name="T17" fmla="*/ 0 h 32"/>
              <a:gd name="T18" fmla="*/ 8 w 14"/>
              <a:gd name="T19" fmla="*/ 0 h 32"/>
              <a:gd name="T20" fmla="*/ 10 w 14"/>
              <a:gd name="T21" fmla="*/ 1 h 32"/>
              <a:gd name="T22" fmla="*/ 10 w 14"/>
              <a:gd name="T23" fmla="*/ 1 h 32"/>
              <a:gd name="T24" fmla="*/ 11 w 14"/>
              <a:gd name="T25" fmla="*/ 2 h 32"/>
              <a:gd name="T26" fmla="*/ 11 w 14"/>
              <a:gd name="T27" fmla="*/ 2 h 32"/>
              <a:gd name="T28" fmla="*/ 14 w 14"/>
              <a:gd name="T29" fmla="*/ 3 h 32"/>
              <a:gd name="T30" fmla="*/ 14 w 14"/>
              <a:gd name="T31" fmla="*/ 3 h 32"/>
              <a:gd name="T32" fmla="*/ 14 w 14"/>
              <a:gd name="T33" fmla="*/ 7 h 32"/>
              <a:gd name="T34" fmla="*/ 14 w 14"/>
              <a:gd name="T35" fmla="*/ 26 h 32"/>
              <a:gd name="T36" fmla="*/ 14 w 14"/>
              <a:gd name="T37" fmla="*/ 26 h 32"/>
              <a:gd name="T38" fmla="*/ 14 w 14"/>
              <a:gd name="T39" fmla="*/ 28 h 32"/>
              <a:gd name="T40" fmla="*/ 14 w 14"/>
              <a:gd name="T41" fmla="*/ 28 h 32"/>
              <a:gd name="T42" fmla="*/ 11 w 14"/>
              <a:gd name="T43" fmla="*/ 31 h 32"/>
              <a:gd name="T44" fmla="*/ 11 w 14"/>
              <a:gd name="T45" fmla="*/ 31 h 32"/>
              <a:gd name="T46" fmla="*/ 10 w 14"/>
              <a:gd name="T47" fmla="*/ 32 h 32"/>
              <a:gd name="T48" fmla="*/ 10 w 14"/>
              <a:gd name="T49" fmla="*/ 32 h 32"/>
              <a:gd name="T50" fmla="*/ 8 w 14"/>
              <a:gd name="T51" fmla="*/ 32 h 32"/>
              <a:gd name="T52" fmla="*/ 8 w 14"/>
              <a:gd name="T53" fmla="*/ 32 h 32"/>
              <a:gd name="T54" fmla="*/ 4 w 14"/>
              <a:gd name="T55" fmla="*/ 32 h 32"/>
              <a:gd name="T56" fmla="*/ 4 w 14"/>
              <a:gd name="T57" fmla="*/ 32 h 32"/>
              <a:gd name="T58" fmla="*/ 3 w 14"/>
              <a:gd name="T59" fmla="*/ 31 h 32"/>
              <a:gd name="T60" fmla="*/ 3 w 14"/>
              <a:gd name="T61" fmla="*/ 31 h 32"/>
              <a:gd name="T62" fmla="*/ 1 w 14"/>
              <a:gd name="T63" fmla="*/ 28 h 32"/>
              <a:gd name="T64" fmla="*/ 1 w 14"/>
              <a:gd name="T65" fmla="*/ 28 h 32"/>
              <a:gd name="T66" fmla="*/ 0 w 14"/>
              <a:gd name="T67" fmla="*/ 26 h 32"/>
              <a:gd name="T68" fmla="*/ 0 w 14"/>
              <a:gd name="T69" fmla="*/ 7 h 32"/>
              <a:gd name="T70" fmla="*/ 5 w 14"/>
              <a:gd name="T71" fmla="*/ 26 h 32"/>
              <a:gd name="T72" fmla="*/ 5 w 14"/>
              <a:gd name="T73" fmla="*/ 26 h 32"/>
              <a:gd name="T74" fmla="*/ 5 w 14"/>
              <a:gd name="T75" fmla="*/ 27 h 32"/>
              <a:gd name="T76" fmla="*/ 5 w 14"/>
              <a:gd name="T77" fmla="*/ 27 h 32"/>
              <a:gd name="T78" fmla="*/ 8 w 14"/>
              <a:gd name="T79" fmla="*/ 28 h 32"/>
              <a:gd name="T80" fmla="*/ 8 w 14"/>
              <a:gd name="T81" fmla="*/ 28 h 32"/>
              <a:gd name="T82" fmla="*/ 9 w 14"/>
              <a:gd name="T83" fmla="*/ 27 h 32"/>
              <a:gd name="T84" fmla="*/ 9 w 14"/>
              <a:gd name="T85" fmla="*/ 27 h 32"/>
              <a:gd name="T86" fmla="*/ 9 w 14"/>
              <a:gd name="T87" fmla="*/ 26 h 32"/>
              <a:gd name="T88" fmla="*/ 9 w 14"/>
              <a:gd name="T89" fmla="*/ 7 h 32"/>
              <a:gd name="T90" fmla="*/ 9 w 14"/>
              <a:gd name="T91" fmla="*/ 7 h 32"/>
              <a:gd name="T92" fmla="*/ 9 w 14"/>
              <a:gd name="T93" fmla="*/ 5 h 32"/>
              <a:gd name="T94" fmla="*/ 9 w 14"/>
              <a:gd name="T95" fmla="*/ 5 h 32"/>
              <a:gd name="T96" fmla="*/ 8 w 14"/>
              <a:gd name="T97" fmla="*/ 5 h 32"/>
              <a:gd name="T98" fmla="*/ 8 w 14"/>
              <a:gd name="T99" fmla="*/ 5 h 32"/>
              <a:gd name="T100" fmla="*/ 5 w 14"/>
              <a:gd name="T101" fmla="*/ 5 h 32"/>
              <a:gd name="T102" fmla="*/ 5 w 14"/>
              <a:gd name="T103" fmla="*/ 5 h 32"/>
              <a:gd name="T104" fmla="*/ 5 w 14"/>
              <a:gd name="T105" fmla="*/ 7 h 32"/>
              <a:gd name="T106" fmla="*/ 5 w 14"/>
              <a:gd name="T107" fmla="*/ 2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2">
                <a:moveTo>
                  <a:pt x="0" y="7"/>
                </a:moveTo>
                <a:lnTo>
                  <a:pt x="0" y="7"/>
                </a:lnTo>
                <a:lnTo>
                  <a:pt x="1" y="3"/>
                </a:lnTo>
                <a:lnTo>
                  <a:pt x="1" y="3"/>
                </a:lnTo>
                <a:lnTo>
                  <a:pt x="3" y="2"/>
                </a:lnTo>
                <a:lnTo>
                  <a:pt x="3" y="2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1" y="2"/>
                </a:lnTo>
                <a:lnTo>
                  <a:pt x="11" y="2"/>
                </a:lnTo>
                <a:lnTo>
                  <a:pt x="14" y="3"/>
                </a:lnTo>
                <a:lnTo>
                  <a:pt x="14" y="3"/>
                </a:lnTo>
                <a:lnTo>
                  <a:pt x="14" y="7"/>
                </a:lnTo>
                <a:lnTo>
                  <a:pt x="14" y="26"/>
                </a:lnTo>
                <a:lnTo>
                  <a:pt x="14" y="26"/>
                </a:lnTo>
                <a:lnTo>
                  <a:pt x="14" y="28"/>
                </a:lnTo>
                <a:lnTo>
                  <a:pt x="14" y="28"/>
                </a:lnTo>
                <a:lnTo>
                  <a:pt x="11" y="31"/>
                </a:lnTo>
                <a:lnTo>
                  <a:pt x="11" y="31"/>
                </a:lnTo>
                <a:lnTo>
                  <a:pt x="10" y="32"/>
                </a:lnTo>
                <a:lnTo>
                  <a:pt x="10" y="32"/>
                </a:lnTo>
                <a:lnTo>
                  <a:pt x="8" y="32"/>
                </a:lnTo>
                <a:lnTo>
                  <a:pt x="8" y="32"/>
                </a:lnTo>
                <a:lnTo>
                  <a:pt x="4" y="32"/>
                </a:lnTo>
                <a:lnTo>
                  <a:pt x="4" y="32"/>
                </a:lnTo>
                <a:lnTo>
                  <a:pt x="3" y="31"/>
                </a:lnTo>
                <a:lnTo>
                  <a:pt x="3" y="31"/>
                </a:lnTo>
                <a:lnTo>
                  <a:pt x="1" y="28"/>
                </a:lnTo>
                <a:lnTo>
                  <a:pt x="1" y="28"/>
                </a:lnTo>
                <a:lnTo>
                  <a:pt x="0" y="26"/>
                </a:lnTo>
                <a:lnTo>
                  <a:pt x="0" y="7"/>
                </a:lnTo>
                <a:close/>
                <a:moveTo>
                  <a:pt x="5" y="26"/>
                </a:move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8" y="28"/>
                </a:lnTo>
                <a:lnTo>
                  <a:pt x="8" y="28"/>
                </a:lnTo>
                <a:lnTo>
                  <a:pt x="9" y="27"/>
                </a:lnTo>
                <a:lnTo>
                  <a:pt x="9" y="27"/>
                </a:lnTo>
                <a:lnTo>
                  <a:pt x="9" y="26"/>
                </a:lnTo>
                <a:lnTo>
                  <a:pt x="9" y="7"/>
                </a:lnTo>
                <a:lnTo>
                  <a:pt x="9" y="7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7"/>
                </a:lnTo>
                <a:lnTo>
                  <a:pt x="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07" name="Freeform 1735">
            <a:extLst>
              <a:ext uri="{FF2B5EF4-FFF2-40B4-BE49-F238E27FC236}">
                <a16:creationId xmlns:a16="http://schemas.microsoft.com/office/drawing/2014/main" id="{E3A0A105-3580-4626-A369-E3344F87A63B}"/>
              </a:ext>
            </a:extLst>
          </p:cNvPr>
          <p:cNvSpPr>
            <a:spLocks noEditPoints="1"/>
          </p:cNvSpPr>
          <p:nvPr/>
        </p:nvSpPr>
        <p:spPr bwMode="auto">
          <a:xfrm>
            <a:off x="7382905" y="2260783"/>
            <a:ext cx="22225" cy="50800"/>
          </a:xfrm>
          <a:custGeom>
            <a:avLst/>
            <a:gdLst>
              <a:gd name="T0" fmla="*/ 8 w 14"/>
              <a:gd name="T1" fmla="*/ 13 h 32"/>
              <a:gd name="T2" fmla="*/ 8 w 14"/>
              <a:gd name="T3" fmla="*/ 13 h 32"/>
              <a:gd name="T4" fmla="*/ 9 w 14"/>
              <a:gd name="T5" fmla="*/ 13 h 32"/>
              <a:gd name="T6" fmla="*/ 10 w 14"/>
              <a:gd name="T7" fmla="*/ 13 h 32"/>
              <a:gd name="T8" fmla="*/ 12 w 14"/>
              <a:gd name="T9" fmla="*/ 13 h 32"/>
              <a:gd name="T10" fmla="*/ 14 w 14"/>
              <a:gd name="T11" fmla="*/ 16 h 32"/>
              <a:gd name="T12" fmla="*/ 14 w 14"/>
              <a:gd name="T13" fmla="*/ 16 h 32"/>
              <a:gd name="T14" fmla="*/ 14 w 14"/>
              <a:gd name="T15" fmla="*/ 17 h 32"/>
              <a:gd name="T16" fmla="*/ 14 w 14"/>
              <a:gd name="T17" fmla="*/ 20 h 32"/>
              <a:gd name="T18" fmla="*/ 14 w 14"/>
              <a:gd name="T19" fmla="*/ 23 h 32"/>
              <a:gd name="T20" fmla="*/ 14 w 14"/>
              <a:gd name="T21" fmla="*/ 26 h 32"/>
              <a:gd name="T22" fmla="*/ 14 w 14"/>
              <a:gd name="T23" fmla="*/ 27 h 32"/>
              <a:gd name="T24" fmla="*/ 14 w 14"/>
              <a:gd name="T25" fmla="*/ 28 h 32"/>
              <a:gd name="T26" fmla="*/ 14 w 14"/>
              <a:gd name="T27" fmla="*/ 30 h 32"/>
              <a:gd name="T28" fmla="*/ 12 w 14"/>
              <a:gd name="T29" fmla="*/ 32 h 32"/>
              <a:gd name="T30" fmla="*/ 8 w 14"/>
              <a:gd name="T31" fmla="*/ 32 h 32"/>
              <a:gd name="T32" fmla="*/ 4 w 14"/>
              <a:gd name="T33" fmla="*/ 32 h 32"/>
              <a:gd name="T34" fmla="*/ 2 w 14"/>
              <a:gd name="T35" fmla="*/ 30 h 32"/>
              <a:gd name="T36" fmla="*/ 2 w 14"/>
              <a:gd name="T37" fmla="*/ 28 h 32"/>
              <a:gd name="T38" fmla="*/ 2 w 14"/>
              <a:gd name="T39" fmla="*/ 27 h 32"/>
              <a:gd name="T40" fmla="*/ 0 w 14"/>
              <a:gd name="T41" fmla="*/ 26 h 32"/>
              <a:gd name="T42" fmla="*/ 0 w 14"/>
              <a:gd name="T43" fmla="*/ 23 h 32"/>
              <a:gd name="T44" fmla="*/ 0 w 14"/>
              <a:gd name="T45" fmla="*/ 21 h 32"/>
              <a:gd name="T46" fmla="*/ 2 w 14"/>
              <a:gd name="T47" fmla="*/ 18 h 32"/>
              <a:gd name="T48" fmla="*/ 2 w 14"/>
              <a:gd name="T49" fmla="*/ 17 h 32"/>
              <a:gd name="T50" fmla="*/ 8 w 14"/>
              <a:gd name="T51" fmla="*/ 0 h 32"/>
              <a:gd name="T52" fmla="*/ 10 w 14"/>
              <a:gd name="T53" fmla="*/ 20 h 32"/>
              <a:gd name="T54" fmla="*/ 9 w 14"/>
              <a:gd name="T55" fmla="*/ 18 h 32"/>
              <a:gd name="T56" fmla="*/ 8 w 14"/>
              <a:gd name="T57" fmla="*/ 17 h 32"/>
              <a:gd name="T58" fmla="*/ 7 w 14"/>
              <a:gd name="T59" fmla="*/ 18 h 32"/>
              <a:gd name="T60" fmla="*/ 5 w 14"/>
              <a:gd name="T61" fmla="*/ 20 h 32"/>
              <a:gd name="T62" fmla="*/ 5 w 14"/>
              <a:gd name="T63" fmla="*/ 26 h 32"/>
              <a:gd name="T64" fmla="*/ 7 w 14"/>
              <a:gd name="T65" fmla="*/ 27 h 32"/>
              <a:gd name="T66" fmla="*/ 8 w 14"/>
              <a:gd name="T67" fmla="*/ 28 h 32"/>
              <a:gd name="T68" fmla="*/ 9 w 14"/>
              <a:gd name="T69" fmla="*/ 27 h 32"/>
              <a:gd name="T70" fmla="*/ 10 w 14"/>
              <a:gd name="T71" fmla="*/ 2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3" y="0"/>
                </a:move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9" y="13"/>
                </a:lnTo>
                <a:lnTo>
                  <a:pt x="9" y="13"/>
                </a:lnTo>
                <a:lnTo>
                  <a:pt x="10" y="13"/>
                </a:lnTo>
                <a:lnTo>
                  <a:pt x="10" y="13"/>
                </a:lnTo>
                <a:lnTo>
                  <a:pt x="12" y="13"/>
                </a:lnTo>
                <a:lnTo>
                  <a:pt x="12" y="13"/>
                </a:lnTo>
                <a:lnTo>
                  <a:pt x="14" y="16"/>
                </a:lnTo>
                <a:lnTo>
                  <a:pt x="14" y="16"/>
                </a:lnTo>
                <a:lnTo>
                  <a:pt x="14" y="16"/>
                </a:lnTo>
                <a:lnTo>
                  <a:pt x="14" y="16"/>
                </a:lnTo>
                <a:lnTo>
                  <a:pt x="14" y="17"/>
                </a:lnTo>
                <a:lnTo>
                  <a:pt x="14" y="17"/>
                </a:lnTo>
                <a:lnTo>
                  <a:pt x="14" y="20"/>
                </a:lnTo>
                <a:lnTo>
                  <a:pt x="14" y="20"/>
                </a:lnTo>
                <a:lnTo>
                  <a:pt x="14" y="23"/>
                </a:lnTo>
                <a:lnTo>
                  <a:pt x="14" y="23"/>
                </a:lnTo>
                <a:lnTo>
                  <a:pt x="14" y="26"/>
                </a:lnTo>
                <a:lnTo>
                  <a:pt x="14" y="26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4" y="30"/>
                </a:lnTo>
                <a:lnTo>
                  <a:pt x="14" y="30"/>
                </a:lnTo>
                <a:lnTo>
                  <a:pt x="12" y="32"/>
                </a:lnTo>
                <a:lnTo>
                  <a:pt x="12" y="32"/>
                </a:lnTo>
                <a:lnTo>
                  <a:pt x="8" y="32"/>
                </a:lnTo>
                <a:lnTo>
                  <a:pt x="8" y="32"/>
                </a:lnTo>
                <a:lnTo>
                  <a:pt x="4" y="32"/>
                </a:lnTo>
                <a:lnTo>
                  <a:pt x="4" y="32"/>
                </a:lnTo>
                <a:lnTo>
                  <a:pt x="2" y="30"/>
                </a:lnTo>
                <a:lnTo>
                  <a:pt x="2" y="30"/>
                </a:lnTo>
                <a:lnTo>
                  <a:pt x="2" y="28"/>
                </a:lnTo>
                <a:lnTo>
                  <a:pt x="2" y="28"/>
                </a:lnTo>
                <a:lnTo>
                  <a:pt x="2" y="27"/>
                </a:lnTo>
                <a:lnTo>
                  <a:pt x="2" y="27"/>
                </a:lnTo>
                <a:lnTo>
                  <a:pt x="0" y="26"/>
                </a:lnTo>
                <a:lnTo>
                  <a:pt x="0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2" y="18"/>
                </a:lnTo>
                <a:lnTo>
                  <a:pt x="2" y="18"/>
                </a:lnTo>
                <a:lnTo>
                  <a:pt x="2" y="17"/>
                </a:lnTo>
                <a:lnTo>
                  <a:pt x="2" y="17"/>
                </a:lnTo>
                <a:lnTo>
                  <a:pt x="2" y="16"/>
                </a:lnTo>
                <a:lnTo>
                  <a:pt x="8" y="0"/>
                </a:lnTo>
                <a:lnTo>
                  <a:pt x="13" y="0"/>
                </a:lnTo>
                <a:close/>
                <a:moveTo>
                  <a:pt x="10" y="20"/>
                </a:moveTo>
                <a:lnTo>
                  <a:pt x="10" y="20"/>
                </a:lnTo>
                <a:lnTo>
                  <a:pt x="9" y="18"/>
                </a:lnTo>
                <a:lnTo>
                  <a:pt x="9" y="18"/>
                </a:lnTo>
                <a:lnTo>
                  <a:pt x="8" y="17"/>
                </a:lnTo>
                <a:lnTo>
                  <a:pt x="8" y="17"/>
                </a:lnTo>
                <a:lnTo>
                  <a:pt x="7" y="18"/>
                </a:lnTo>
                <a:lnTo>
                  <a:pt x="7" y="18"/>
                </a:lnTo>
                <a:lnTo>
                  <a:pt x="5" y="20"/>
                </a:lnTo>
                <a:lnTo>
                  <a:pt x="5" y="26"/>
                </a:lnTo>
                <a:lnTo>
                  <a:pt x="5" y="26"/>
                </a:lnTo>
                <a:lnTo>
                  <a:pt x="7" y="27"/>
                </a:lnTo>
                <a:lnTo>
                  <a:pt x="7" y="27"/>
                </a:lnTo>
                <a:lnTo>
                  <a:pt x="8" y="28"/>
                </a:lnTo>
                <a:lnTo>
                  <a:pt x="8" y="28"/>
                </a:lnTo>
                <a:lnTo>
                  <a:pt x="9" y="27"/>
                </a:lnTo>
                <a:lnTo>
                  <a:pt x="9" y="27"/>
                </a:lnTo>
                <a:lnTo>
                  <a:pt x="10" y="26"/>
                </a:lnTo>
                <a:lnTo>
                  <a:pt x="1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08" name="Freeform 1736">
            <a:extLst>
              <a:ext uri="{FF2B5EF4-FFF2-40B4-BE49-F238E27FC236}">
                <a16:creationId xmlns:a16="http://schemas.microsoft.com/office/drawing/2014/main" id="{FC4C66D5-D143-4981-B47C-67A8AFE9F259}"/>
              </a:ext>
            </a:extLst>
          </p:cNvPr>
          <p:cNvSpPr>
            <a:spLocks/>
          </p:cNvSpPr>
          <p:nvPr/>
        </p:nvSpPr>
        <p:spPr bwMode="auto">
          <a:xfrm>
            <a:off x="7411480" y="2260783"/>
            <a:ext cx="22225" cy="50800"/>
          </a:xfrm>
          <a:custGeom>
            <a:avLst/>
            <a:gdLst>
              <a:gd name="T0" fmla="*/ 1 w 14"/>
              <a:gd name="T1" fmla="*/ 32 h 32"/>
              <a:gd name="T2" fmla="*/ 9 w 14"/>
              <a:gd name="T3" fmla="*/ 5 h 32"/>
              <a:gd name="T4" fmla="*/ 4 w 14"/>
              <a:gd name="T5" fmla="*/ 5 h 32"/>
              <a:gd name="T6" fmla="*/ 4 w 14"/>
              <a:gd name="T7" fmla="*/ 8 h 32"/>
              <a:gd name="T8" fmla="*/ 0 w 14"/>
              <a:gd name="T9" fmla="*/ 8 h 32"/>
              <a:gd name="T10" fmla="*/ 0 w 14"/>
              <a:gd name="T11" fmla="*/ 0 h 32"/>
              <a:gd name="T12" fmla="*/ 14 w 14"/>
              <a:gd name="T13" fmla="*/ 0 h 32"/>
              <a:gd name="T14" fmla="*/ 14 w 14"/>
              <a:gd name="T15" fmla="*/ 5 h 32"/>
              <a:gd name="T16" fmla="*/ 6 w 14"/>
              <a:gd name="T17" fmla="*/ 32 h 32"/>
              <a:gd name="T18" fmla="*/ 1 w 14"/>
              <a:gd name="T1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2">
                <a:moveTo>
                  <a:pt x="1" y="32"/>
                </a:moveTo>
                <a:lnTo>
                  <a:pt x="9" y="5"/>
                </a:lnTo>
                <a:lnTo>
                  <a:pt x="4" y="5"/>
                </a:lnTo>
                <a:lnTo>
                  <a:pt x="4" y="8"/>
                </a:lnTo>
                <a:lnTo>
                  <a:pt x="0" y="8"/>
                </a:lnTo>
                <a:lnTo>
                  <a:pt x="0" y="0"/>
                </a:lnTo>
                <a:lnTo>
                  <a:pt x="14" y="0"/>
                </a:lnTo>
                <a:lnTo>
                  <a:pt x="14" y="5"/>
                </a:lnTo>
                <a:lnTo>
                  <a:pt x="6" y="32"/>
                </a:lnTo>
                <a:lnTo>
                  <a:pt x="1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09" name="Freeform 1737">
            <a:extLst>
              <a:ext uri="{FF2B5EF4-FFF2-40B4-BE49-F238E27FC236}">
                <a16:creationId xmlns:a16="http://schemas.microsoft.com/office/drawing/2014/main" id="{5899A15D-C3FB-4B4D-AAF8-33F423922E96}"/>
              </a:ext>
            </a:extLst>
          </p:cNvPr>
          <p:cNvSpPr>
            <a:spLocks/>
          </p:cNvSpPr>
          <p:nvPr/>
        </p:nvSpPr>
        <p:spPr bwMode="auto">
          <a:xfrm>
            <a:off x="7263843" y="2771958"/>
            <a:ext cx="22225" cy="52388"/>
          </a:xfrm>
          <a:custGeom>
            <a:avLst/>
            <a:gdLst>
              <a:gd name="T0" fmla="*/ 6 w 14"/>
              <a:gd name="T1" fmla="*/ 14 h 33"/>
              <a:gd name="T2" fmla="*/ 9 w 14"/>
              <a:gd name="T3" fmla="*/ 13 h 33"/>
              <a:gd name="T4" fmla="*/ 9 w 14"/>
              <a:gd name="T5" fmla="*/ 6 h 33"/>
              <a:gd name="T6" fmla="*/ 9 w 14"/>
              <a:gd name="T7" fmla="*/ 5 h 33"/>
              <a:gd name="T8" fmla="*/ 8 w 14"/>
              <a:gd name="T9" fmla="*/ 4 h 33"/>
              <a:gd name="T10" fmla="*/ 5 w 14"/>
              <a:gd name="T11" fmla="*/ 5 h 33"/>
              <a:gd name="T12" fmla="*/ 5 w 14"/>
              <a:gd name="T13" fmla="*/ 6 h 33"/>
              <a:gd name="T14" fmla="*/ 0 w 14"/>
              <a:gd name="T15" fmla="*/ 9 h 33"/>
              <a:gd name="T16" fmla="*/ 0 w 14"/>
              <a:gd name="T17" fmla="*/ 6 h 33"/>
              <a:gd name="T18" fmla="*/ 1 w 14"/>
              <a:gd name="T19" fmla="*/ 4 h 33"/>
              <a:gd name="T20" fmla="*/ 3 w 14"/>
              <a:gd name="T21" fmla="*/ 1 h 33"/>
              <a:gd name="T22" fmla="*/ 5 w 14"/>
              <a:gd name="T23" fmla="*/ 0 h 33"/>
              <a:gd name="T24" fmla="*/ 8 w 14"/>
              <a:gd name="T25" fmla="*/ 0 h 33"/>
              <a:gd name="T26" fmla="*/ 10 w 14"/>
              <a:gd name="T27" fmla="*/ 0 h 33"/>
              <a:gd name="T28" fmla="*/ 13 w 14"/>
              <a:gd name="T29" fmla="*/ 3 h 33"/>
              <a:gd name="T30" fmla="*/ 13 w 14"/>
              <a:gd name="T31" fmla="*/ 3 h 33"/>
              <a:gd name="T32" fmla="*/ 14 w 14"/>
              <a:gd name="T33" fmla="*/ 5 h 33"/>
              <a:gd name="T34" fmla="*/ 14 w 14"/>
              <a:gd name="T35" fmla="*/ 9 h 33"/>
              <a:gd name="T36" fmla="*/ 14 w 14"/>
              <a:gd name="T37" fmla="*/ 11 h 33"/>
              <a:gd name="T38" fmla="*/ 14 w 14"/>
              <a:gd name="T39" fmla="*/ 14 h 33"/>
              <a:gd name="T40" fmla="*/ 13 w 14"/>
              <a:gd name="T41" fmla="*/ 15 h 33"/>
              <a:gd name="T42" fmla="*/ 11 w 14"/>
              <a:gd name="T43" fmla="*/ 15 h 33"/>
              <a:gd name="T44" fmla="*/ 13 w 14"/>
              <a:gd name="T45" fmla="*/ 16 h 33"/>
              <a:gd name="T46" fmla="*/ 14 w 14"/>
              <a:gd name="T47" fmla="*/ 19 h 33"/>
              <a:gd name="T48" fmla="*/ 14 w 14"/>
              <a:gd name="T49" fmla="*/ 20 h 33"/>
              <a:gd name="T50" fmla="*/ 14 w 14"/>
              <a:gd name="T51" fmla="*/ 23 h 33"/>
              <a:gd name="T52" fmla="*/ 14 w 14"/>
              <a:gd name="T53" fmla="*/ 25 h 33"/>
              <a:gd name="T54" fmla="*/ 14 w 14"/>
              <a:gd name="T55" fmla="*/ 28 h 33"/>
              <a:gd name="T56" fmla="*/ 14 w 14"/>
              <a:gd name="T57" fmla="*/ 29 h 33"/>
              <a:gd name="T58" fmla="*/ 13 w 14"/>
              <a:gd name="T59" fmla="*/ 30 h 33"/>
              <a:gd name="T60" fmla="*/ 10 w 14"/>
              <a:gd name="T61" fmla="*/ 32 h 33"/>
              <a:gd name="T62" fmla="*/ 8 w 14"/>
              <a:gd name="T63" fmla="*/ 33 h 33"/>
              <a:gd name="T64" fmla="*/ 5 w 14"/>
              <a:gd name="T65" fmla="*/ 33 h 33"/>
              <a:gd name="T66" fmla="*/ 3 w 14"/>
              <a:gd name="T67" fmla="*/ 32 h 33"/>
              <a:gd name="T68" fmla="*/ 1 w 14"/>
              <a:gd name="T69" fmla="*/ 29 h 33"/>
              <a:gd name="T70" fmla="*/ 0 w 14"/>
              <a:gd name="T71" fmla="*/ 23 h 33"/>
              <a:gd name="T72" fmla="*/ 5 w 14"/>
              <a:gd name="T73" fmla="*/ 25 h 33"/>
              <a:gd name="T74" fmla="*/ 5 w 14"/>
              <a:gd name="T75" fmla="*/ 28 h 33"/>
              <a:gd name="T76" fmla="*/ 8 w 14"/>
              <a:gd name="T77" fmla="*/ 28 h 33"/>
              <a:gd name="T78" fmla="*/ 9 w 14"/>
              <a:gd name="T79" fmla="*/ 28 h 33"/>
              <a:gd name="T80" fmla="*/ 9 w 14"/>
              <a:gd name="T81" fmla="*/ 25 h 33"/>
              <a:gd name="T82" fmla="*/ 9 w 14"/>
              <a:gd name="T83" fmla="*/ 20 h 33"/>
              <a:gd name="T84" fmla="*/ 9 w 14"/>
              <a:gd name="T85" fmla="*/ 19 h 33"/>
              <a:gd name="T86" fmla="*/ 8 w 14"/>
              <a:gd name="T87" fmla="*/ 18 h 33"/>
              <a:gd name="T88" fmla="*/ 6 w 14"/>
              <a:gd name="T89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3">
                <a:moveTo>
                  <a:pt x="6" y="14"/>
                </a:moveTo>
                <a:lnTo>
                  <a:pt x="6" y="14"/>
                </a:lnTo>
                <a:lnTo>
                  <a:pt x="9" y="13"/>
                </a:lnTo>
                <a:lnTo>
                  <a:pt x="9" y="13"/>
                </a:lnTo>
                <a:lnTo>
                  <a:pt x="9" y="11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8" y="4"/>
                </a:lnTo>
                <a:lnTo>
                  <a:pt x="8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1"/>
                </a:lnTo>
                <a:lnTo>
                  <a:pt x="14" y="11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13" y="15"/>
                </a:lnTo>
                <a:lnTo>
                  <a:pt x="11" y="15"/>
                </a:lnTo>
                <a:lnTo>
                  <a:pt x="11" y="15"/>
                </a:lnTo>
                <a:lnTo>
                  <a:pt x="13" y="16"/>
                </a:lnTo>
                <a:lnTo>
                  <a:pt x="13" y="16"/>
                </a:lnTo>
                <a:lnTo>
                  <a:pt x="14" y="19"/>
                </a:lnTo>
                <a:lnTo>
                  <a:pt x="14" y="19"/>
                </a:lnTo>
                <a:lnTo>
                  <a:pt x="14" y="20"/>
                </a:lnTo>
                <a:lnTo>
                  <a:pt x="14" y="20"/>
                </a:lnTo>
                <a:lnTo>
                  <a:pt x="14" y="23"/>
                </a:lnTo>
                <a:lnTo>
                  <a:pt x="14" y="23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3" y="30"/>
                </a:lnTo>
                <a:lnTo>
                  <a:pt x="13" y="30"/>
                </a:lnTo>
                <a:lnTo>
                  <a:pt x="10" y="32"/>
                </a:lnTo>
                <a:lnTo>
                  <a:pt x="10" y="32"/>
                </a:lnTo>
                <a:lnTo>
                  <a:pt x="8" y="33"/>
                </a:lnTo>
                <a:lnTo>
                  <a:pt x="8" y="33"/>
                </a:lnTo>
                <a:lnTo>
                  <a:pt x="5" y="33"/>
                </a:lnTo>
                <a:lnTo>
                  <a:pt x="5" y="33"/>
                </a:lnTo>
                <a:lnTo>
                  <a:pt x="3" y="32"/>
                </a:lnTo>
                <a:lnTo>
                  <a:pt x="3" y="32"/>
                </a:lnTo>
                <a:lnTo>
                  <a:pt x="1" y="29"/>
                </a:lnTo>
                <a:lnTo>
                  <a:pt x="1" y="29"/>
                </a:lnTo>
                <a:lnTo>
                  <a:pt x="0" y="25"/>
                </a:lnTo>
                <a:lnTo>
                  <a:pt x="0" y="23"/>
                </a:lnTo>
                <a:lnTo>
                  <a:pt x="5" y="23"/>
                </a:lnTo>
                <a:lnTo>
                  <a:pt x="5" y="25"/>
                </a:ln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8" y="28"/>
                </a:lnTo>
                <a:lnTo>
                  <a:pt x="8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20"/>
                </a:lnTo>
                <a:lnTo>
                  <a:pt x="9" y="20"/>
                </a:lnTo>
                <a:lnTo>
                  <a:pt x="9" y="19"/>
                </a:lnTo>
                <a:lnTo>
                  <a:pt x="9" y="19"/>
                </a:lnTo>
                <a:lnTo>
                  <a:pt x="8" y="18"/>
                </a:lnTo>
                <a:lnTo>
                  <a:pt x="8" y="18"/>
                </a:lnTo>
                <a:lnTo>
                  <a:pt x="6" y="18"/>
                </a:lnTo>
                <a:lnTo>
                  <a:pt x="6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10" name="Freeform 1738">
            <a:extLst>
              <a:ext uri="{FF2B5EF4-FFF2-40B4-BE49-F238E27FC236}">
                <a16:creationId xmlns:a16="http://schemas.microsoft.com/office/drawing/2014/main" id="{B8DCFAE7-5F75-4B7B-8E54-ABB06023796F}"/>
              </a:ext>
            </a:extLst>
          </p:cNvPr>
          <p:cNvSpPr>
            <a:spLocks noEditPoints="1"/>
          </p:cNvSpPr>
          <p:nvPr/>
        </p:nvSpPr>
        <p:spPr bwMode="auto">
          <a:xfrm>
            <a:off x="7292418" y="2771958"/>
            <a:ext cx="22225" cy="52388"/>
          </a:xfrm>
          <a:custGeom>
            <a:avLst/>
            <a:gdLst>
              <a:gd name="T0" fmla="*/ 0 w 14"/>
              <a:gd name="T1" fmla="*/ 6 h 33"/>
              <a:gd name="T2" fmla="*/ 0 w 14"/>
              <a:gd name="T3" fmla="*/ 6 h 33"/>
              <a:gd name="T4" fmla="*/ 0 w 14"/>
              <a:gd name="T5" fmla="*/ 4 h 33"/>
              <a:gd name="T6" fmla="*/ 0 w 14"/>
              <a:gd name="T7" fmla="*/ 4 h 33"/>
              <a:gd name="T8" fmla="*/ 1 w 14"/>
              <a:gd name="T9" fmla="*/ 1 h 33"/>
              <a:gd name="T10" fmla="*/ 1 w 14"/>
              <a:gd name="T11" fmla="*/ 1 h 33"/>
              <a:gd name="T12" fmla="*/ 3 w 14"/>
              <a:gd name="T13" fmla="*/ 0 h 33"/>
              <a:gd name="T14" fmla="*/ 3 w 14"/>
              <a:gd name="T15" fmla="*/ 0 h 33"/>
              <a:gd name="T16" fmla="*/ 6 w 14"/>
              <a:gd name="T17" fmla="*/ 0 h 33"/>
              <a:gd name="T18" fmla="*/ 6 w 14"/>
              <a:gd name="T19" fmla="*/ 0 h 33"/>
              <a:gd name="T20" fmla="*/ 8 w 14"/>
              <a:gd name="T21" fmla="*/ 0 h 33"/>
              <a:gd name="T22" fmla="*/ 8 w 14"/>
              <a:gd name="T23" fmla="*/ 0 h 33"/>
              <a:gd name="T24" fmla="*/ 11 w 14"/>
              <a:gd name="T25" fmla="*/ 1 h 33"/>
              <a:gd name="T26" fmla="*/ 11 w 14"/>
              <a:gd name="T27" fmla="*/ 1 h 33"/>
              <a:gd name="T28" fmla="*/ 12 w 14"/>
              <a:gd name="T29" fmla="*/ 4 h 33"/>
              <a:gd name="T30" fmla="*/ 12 w 14"/>
              <a:gd name="T31" fmla="*/ 4 h 33"/>
              <a:gd name="T32" fmla="*/ 14 w 14"/>
              <a:gd name="T33" fmla="*/ 6 h 33"/>
              <a:gd name="T34" fmla="*/ 14 w 14"/>
              <a:gd name="T35" fmla="*/ 25 h 33"/>
              <a:gd name="T36" fmla="*/ 14 w 14"/>
              <a:gd name="T37" fmla="*/ 25 h 33"/>
              <a:gd name="T38" fmla="*/ 12 w 14"/>
              <a:gd name="T39" fmla="*/ 29 h 33"/>
              <a:gd name="T40" fmla="*/ 12 w 14"/>
              <a:gd name="T41" fmla="*/ 29 h 33"/>
              <a:gd name="T42" fmla="*/ 11 w 14"/>
              <a:gd name="T43" fmla="*/ 30 h 33"/>
              <a:gd name="T44" fmla="*/ 11 w 14"/>
              <a:gd name="T45" fmla="*/ 30 h 33"/>
              <a:gd name="T46" fmla="*/ 8 w 14"/>
              <a:gd name="T47" fmla="*/ 33 h 33"/>
              <a:gd name="T48" fmla="*/ 8 w 14"/>
              <a:gd name="T49" fmla="*/ 33 h 33"/>
              <a:gd name="T50" fmla="*/ 6 w 14"/>
              <a:gd name="T51" fmla="*/ 33 h 33"/>
              <a:gd name="T52" fmla="*/ 6 w 14"/>
              <a:gd name="T53" fmla="*/ 33 h 33"/>
              <a:gd name="T54" fmla="*/ 3 w 14"/>
              <a:gd name="T55" fmla="*/ 33 h 33"/>
              <a:gd name="T56" fmla="*/ 3 w 14"/>
              <a:gd name="T57" fmla="*/ 33 h 33"/>
              <a:gd name="T58" fmla="*/ 1 w 14"/>
              <a:gd name="T59" fmla="*/ 30 h 33"/>
              <a:gd name="T60" fmla="*/ 1 w 14"/>
              <a:gd name="T61" fmla="*/ 30 h 33"/>
              <a:gd name="T62" fmla="*/ 0 w 14"/>
              <a:gd name="T63" fmla="*/ 29 h 33"/>
              <a:gd name="T64" fmla="*/ 0 w 14"/>
              <a:gd name="T65" fmla="*/ 29 h 33"/>
              <a:gd name="T66" fmla="*/ 0 w 14"/>
              <a:gd name="T67" fmla="*/ 25 h 33"/>
              <a:gd name="T68" fmla="*/ 0 w 14"/>
              <a:gd name="T69" fmla="*/ 6 h 33"/>
              <a:gd name="T70" fmla="*/ 3 w 14"/>
              <a:gd name="T71" fmla="*/ 25 h 33"/>
              <a:gd name="T72" fmla="*/ 3 w 14"/>
              <a:gd name="T73" fmla="*/ 25 h 33"/>
              <a:gd name="T74" fmla="*/ 5 w 14"/>
              <a:gd name="T75" fmla="*/ 28 h 33"/>
              <a:gd name="T76" fmla="*/ 5 w 14"/>
              <a:gd name="T77" fmla="*/ 28 h 33"/>
              <a:gd name="T78" fmla="*/ 6 w 14"/>
              <a:gd name="T79" fmla="*/ 28 h 33"/>
              <a:gd name="T80" fmla="*/ 6 w 14"/>
              <a:gd name="T81" fmla="*/ 28 h 33"/>
              <a:gd name="T82" fmla="*/ 7 w 14"/>
              <a:gd name="T83" fmla="*/ 28 h 33"/>
              <a:gd name="T84" fmla="*/ 7 w 14"/>
              <a:gd name="T85" fmla="*/ 28 h 33"/>
              <a:gd name="T86" fmla="*/ 8 w 14"/>
              <a:gd name="T87" fmla="*/ 25 h 33"/>
              <a:gd name="T88" fmla="*/ 8 w 14"/>
              <a:gd name="T89" fmla="*/ 6 h 33"/>
              <a:gd name="T90" fmla="*/ 8 w 14"/>
              <a:gd name="T91" fmla="*/ 6 h 33"/>
              <a:gd name="T92" fmla="*/ 7 w 14"/>
              <a:gd name="T93" fmla="*/ 5 h 33"/>
              <a:gd name="T94" fmla="*/ 7 w 14"/>
              <a:gd name="T95" fmla="*/ 5 h 33"/>
              <a:gd name="T96" fmla="*/ 6 w 14"/>
              <a:gd name="T97" fmla="*/ 4 h 33"/>
              <a:gd name="T98" fmla="*/ 6 w 14"/>
              <a:gd name="T99" fmla="*/ 4 h 33"/>
              <a:gd name="T100" fmla="*/ 5 w 14"/>
              <a:gd name="T101" fmla="*/ 5 h 33"/>
              <a:gd name="T102" fmla="*/ 5 w 14"/>
              <a:gd name="T103" fmla="*/ 5 h 33"/>
              <a:gd name="T104" fmla="*/ 3 w 14"/>
              <a:gd name="T105" fmla="*/ 6 h 33"/>
              <a:gd name="T106" fmla="*/ 3 w 14"/>
              <a:gd name="T107" fmla="*/ 2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3">
                <a:moveTo>
                  <a:pt x="0" y="6"/>
                </a:move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1" y="1"/>
                </a:lnTo>
                <a:lnTo>
                  <a:pt x="1" y="1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2" y="4"/>
                </a:lnTo>
                <a:lnTo>
                  <a:pt x="12" y="4"/>
                </a:lnTo>
                <a:lnTo>
                  <a:pt x="14" y="6"/>
                </a:lnTo>
                <a:lnTo>
                  <a:pt x="14" y="25"/>
                </a:lnTo>
                <a:lnTo>
                  <a:pt x="14" y="25"/>
                </a:lnTo>
                <a:lnTo>
                  <a:pt x="12" y="29"/>
                </a:lnTo>
                <a:lnTo>
                  <a:pt x="12" y="29"/>
                </a:lnTo>
                <a:lnTo>
                  <a:pt x="11" y="30"/>
                </a:lnTo>
                <a:lnTo>
                  <a:pt x="11" y="30"/>
                </a:lnTo>
                <a:lnTo>
                  <a:pt x="8" y="33"/>
                </a:lnTo>
                <a:lnTo>
                  <a:pt x="8" y="33"/>
                </a:lnTo>
                <a:lnTo>
                  <a:pt x="6" y="33"/>
                </a:lnTo>
                <a:lnTo>
                  <a:pt x="6" y="33"/>
                </a:lnTo>
                <a:lnTo>
                  <a:pt x="3" y="33"/>
                </a:lnTo>
                <a:lnTo>
                  <a:pt x="3" y="33"/>
                </a:lnTo>
                <a:lnTo>
                  <a:pt x="1" y="30"/>
                </a:lnTo>
                <a:lnTo>
                  <a:pt x="1" y="30"/>
                </a:lnTo>
                <a:lnTo>
                  <a:pt x="0" y="29"/>
                </a:lnTo>
                <a:lnTo>
                  <a:pt x="0" y="29"/>
                </a:lnTo>
                <a:lnTo>
                  <a:pt x="0" y="25"/>
                </a:lnTo>
                <a:lnTo>
                  <a:pt x="0" y="6"/>
                </a:lnTo>
                <a:close/>
                <a:moveTo>
                  <a:pt x="3" y="25"/>
                </a:moveTo>
                <a:lnTo>
                  <a:pt x="3" y="25"/>
                </a:lnTo>
                <a:lnTo>
                  <a:pt x="5" y="28"/>
                </a:lnTo>
                <a:lnTo>
                  <a:pt x="5" y="28"/>
                </a:lnTo>
                <a:lnTo>
                  <a:pt x="6" y="28"/>
                </a:lnTo>
                <a:lnTo>
                  <a:pt x="6" y="28"/>
                </a:lnTo>
                <a:lnTo>
                  <a:pt x="7" y="28"/>
                </a:lnTo>
                <a:lnTo>
                  <a:pt x="7" y="28"/>
                </a:lnTo>
                <a:lnTo>
                  <a:pt x="8" y="25"/>
                </a:lnTo>
                <a:lnTo>
                  <a:pt x="8" y="6"/>
                </a:lnTo>
                <a:lnTo>
                  <a:pt x="8" y="6"/>
                </a:lnTo>
                <a:lnTo>
                  <a:pt x="7" y="5"/>
                </a:lnTo>
                <a:lnTo>
                  <a:pt x="7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3" y="6"/>
                </a:lnTo>
                <a:lnTo>
                  <a:pt x="3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11" name="Freeform 1739">
            <a:extLst>
              <a:ext uri="{FF2B5EF4-FFF2-40B4-BE49-F238E27FC236}">
                <a16:creationId xmlns:a16="http://schemas.microsoft.com/office/drawing/2014/main" id="{74AC8CCC-6640-4EE3-9E4F-9A8FF2EB7CB7}"/>
              </a:ext>
            </a:extLst>
          </p:cNvPr>
          <p:cNvSpPr>
            <a:spLocks/>
          </p:cNvSpPr>
          <p:nvPr/>
        </p:nvSpPr>
        <p:spPr bwMode="auto">
          <a:xfrm>
            <a:off x="7317818" y="2816408"/>
            <a:ext cx="7938" cy="11113"/>
          </a:xfrm>
          <a:custGeom>
            <a:avLst/>
            <a:gdLst>
              <a:gd name="T0" fmla="*/ 0 w 5"/>
              <a:gd name="T1" fmla="*/ 7 h 7"/>
              <a:gd name="T2" fmla="*/ 0 w 5"/>
              <a:gd name="T3" fmla="*/ 0 h 7"/>
              <a:gd name="T4" fmla="*/ 5 w 5"/>
              <a:gd name="T5" fmla="*/ 0 h 7"/>
              <a:gd name="T6" fmla="*/ 5 w 5"/>
              <a:gd name="T7" fmla="*/ 5 h 7"/>
              <a:gd name="T8" fmla="*/ 0 w 5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0" y="7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12" name="Freeform 1740">
            <a:extLst>
              <a:ext uri="{FF2B5EF4-FFF2-40B4-BE49-F238E27FC236}">
                <a16:creationId xmlns:a16="http://schemas.microsoft.com/office/drawing/2014/main" id="{B197122C-0AA4-4F07-B331-D805703C14C1}"/>
              </a:ext>
            </a:extLst>
          </p:cNvPr>
          <p:cNvSpPr>
            <a:spLocks noEditPoints="1"/>
          </p:cNvSpPr>
          <p:nvPr/>
        </p:nvSpPr>
        <p:spPr bwMode="auto">
          <a:xfrm>
            <a:off x="7332105" y="2771958"/>
            <a:ext cx="22225" cy="52388"/>
          </a:xfrm>
          <a:custGeom>
            <a:avLst/>
            <a:gdLst>
              <a:gd name="T0" fmla="*/ 6 w 14"/>
              <a:gd name="T1" fmla="*/ 19 h 33"/>
              <a:gd name="T2" fmla="*/ 6 w 14"/>
              <a:gd name="T3" fmla="*/ 19 h 33"/>
              <a:gd name="T4" fmla="*/ 6 w 14"/>
              <a:gd name="T5" fmla="*/ 19 h 33"/>
              <a:gd name="T6" fmla="*/ 5 w 14"/>
              <a:gd name="T7" fmla="*/ 19 h 33"/>
              <a:gd name="T8" fmla="*/ 2 w 14"/>
              <a:gd name="T9" fmla="*/ 19 h 33"/>
              <a:gd name="T10" fmla="*/ 0 w 14"/>
              <a:gd name="T11" fmla="*/ 16 h 33"/>
              <a:gd name="T12" fmla="*/ 0 w 14"/>
              <a:gd name="T13" fmla="*/ 16 h 33"/>
              <a:gd name="T14" fmla="*/ 0 w 14"/>
              <a:gd name="T15" fmla="*/ 15 h 33"/>
              <a:gd name="T16" fmla="*/ 0 w 14"/>
              <a:gd name="T17" fmla="*/ 13 h 33"/>
              <a:gd name="T18" fmla="*/ 0 w 14"/>
              <a:gd name="T19" fmla="*/ 10 h 33"/>
              <a:gd name="T20" fmla="*/ 0 w 14"/>
              <a:gd name="T21" fmla="*/ 6 h 33"/>
              <a:gd name="T22" fmla="*/ 0 w 14"/>
              <a:gd name="T23" fmla="*/ 5 h 33"/>
              <a:gd name="T24" fmla="*/ 0 w 14"/>
              <a:gd name="T25" fmla="*/ 4 h 33"/>
              <a:gd name="T26" fmla="*/ 0 w 14"/>
              <a:gd name="T27" fmla="*/ 3 h 33"/>
              <a:gd name="T28" fmla="*/ 2 w 14"/>
              <a:gd name="T29" fmla="*/ 0 h 33"/>
              <a:gd name="T30" fmla="*/ 6 w 14"/>
              <a:gd name="T31" fmla="*/ 0 h 33"/>
              <a:gd name="T32" fmla="*/ 10 w 14"/>
              <a:gd name="T33" fmla="*/ 0 h 33"/>
              <a:gd name="T34" fmla="*/ 12 w 14"/>
              <a:gd name="T35" fmla="*/ 3 h 33"/>
              <a:gd name="T36" fmla="*/ 12 w 14"/>
              <a:gd name="T37" fmla="*/ 4 h 33"/>
              <a:gd name="T38" fmla="*/ 12 w 14"/>
              <a:gd name="T39" fmla="*/ 5 h 33"/>
              <a:gd name="T40" fmla="*/ 14 w 14"/>
              <a:gd name="T41" fmla="*/ 6 h 33"/>
              <a:gd name="T42" fmla="*/ 14 w 14"/>
              <a:gd name="T43" fmla="*/ 10 h 33"/>
              <a:gd name="T44" fmla="*/ 14 w 14"/>
              <a:gd name="T45" fmla="*/ 11 h 33"/>
              <a:gd name="T46" fmla="*/ 12 w 14"/>
              <a:gd name="T47" fmla="*/ 14 h 33"/>
              <a:gd name="T48" fmla="*/ 12 w 14"/>
              <a:gd name="T49" fmla="*/ 15 h 33"/>
              <a:gd name="T50" fmla="*/ 6 w 14"/>
              <a:gd name="T51" fmla="*/ 33 h 33"/>
              <a:gd name="T52" fmla="*/ 4 w 14"/>
              <a:gd name="T53" fmla="*/ 13 h 33"/>
              <a:gd name="T54" fmla="*/ 5 w 14"/>
              <a:gd name="T55" fmla="*/ 14 h 33"/>
              <a:gd name="T56" fmla="*/ 6 w 14"/>
              <a:gd name="T57" fmla="*/ 15 h 33"/>
              <a:gd name="T58" fmla="*/ 7 w 14"/>
              <a:gd name="T59" fmla="*/ 14 h 33"/>
              <a:gd name="T60" fmla="*/ 9 w 14"/>
              <a:gd name="T61" fmla="*/ 13 h 33"/>
              <a:gd name="T62" fmla="*/ 9 w 14"/>
              <a:gd name="T63" fmla="*/ 6 h 33"/>
              <a:gd name="T64" fmla="*/ 7 w 14"/>
              <a:gd name="T65" fmla="*/ 5 h 33"/>
              <a:gd name="T66" fmla="*/ 6 w 14"/>
              <a:gd name="T67" fmla="*/ 4 h 33"/>
              <a:gd name="T68" fmla="*/ 5 w 14"/>
              <a:gd name="T69" fmla="*/ 5 h 33"/>
              <a:gd name="T70" fmla="*/ 4 w 14"/>
              <a:gd name="T71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1" y="33"/>
                </a:move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5" y="19"/>
                </a:lnTo>
                <a:lnTo>
                  <a:pt x="5" y="19"/>
                </a:lnTo>
                <a:lnTo>
                  <a:pt x="2" y="19"/>
                </a:lnTo>
                <a:lnTo>
                  <a:pt x="2" y="19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3"/>
                </a:lnTo>
                <a:lnTo>
                  <a:pt x="0" y="3"/>
                </a:lnTo>
                <a:lnTo>
                  <a:pt x="2" y="0"/>
                </a:lnTo>
                <a:lnTo>
                  <a:pt x="2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2" y="3"/>
                </a:lnTo>
                <a:lnTo>
                  <a:pt x="12" y="3"/>
                </a:lnTo>
                <a:lnTo>
                  <a:pt x="12" y="4"/>
                </a:lnTo>
                <a:lnTo>
                  <a:pt x="12" y="4"/>
                </a:lnTo>
                <a:lnTo>
                  <a:pt x="12" y="5"/>
                </a:lnTo>
                <a:lnTo>
                  <a:pt x="12" y="5"/>
                </a:lnTo>
                <a:lnTo>
                  <a:pt x="14" y="6"/>
                </a:lnTo>
                <a:lnTo>
                  <a:pt x="14" y="6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2" y="14"/>
                </a:lnTo>
                <a:lnTo>
                  <a:pt x="12" y="14"/>
                </a:lnTo>
                <a:lnTo>
                  <a:pt x="12" y="15"/>
                </a:lnTo>
                <a:lnTo>
                  <a:pt x="12" y="15"/>
                </a:lnTo>
                <a:lnTo>
                  <a:pt x="12" y="16"/>
                </a:lnTo>
                <a:lnTo>
                  <a:pt x="6" y="33"/>
                </a:lnTo>
                <a:lnTo>
                  <a:pt x="1" y="33"/>
                </a:lnTo>
                <a:close/>
                <a:moveTo>
                  <a:pt x="4" y="13"/>
                </a:moveTo>
                <a:lnTo>
                  <a:pt x="4" y="13"/>
                </a:lnTo>
                <a:lnTo>
                  <a:pt x="5" y="14"/>
                </a:lnTo>
                <a:lnTo>
                  <a:pt x="5" y="14"/>
                </a:lnTo>
                <a:lnTo>
                  <a:pt x="6" y="15"/>
                </a:lnTo>
                <a:lnTo>
                  <a:pt x="6" y="15"/>
                </a:lnTo>
                <a:lnTo>
                  <a:pt x="7" y="14"/>
                </a:lnTo>
                <a:lnTo>
                  <a:pt x="7" y="14"/>
                </a:lnTo>
                <a:lnTo>
                  <a:pt x="9" y="13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4" y="6"/>
                </a:lnTo>
                <a:lnTo>
                  <a:pt x="4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13" name="Freeform 1741">
            <a:extLst>
              <a:ext uri="{FF2B5EF4-FFF2-40B4-BE49-F238E27FC236}">
                <a16:creationId xmlns:a16="http://schemas.microsoft.com/office/drawing/2014/main" id="{1EB1C1EB-F633-4FB7-A472-66BA6144C5B8}"/>
              </a:ext>
            </a:extLst>
          </p:cNvPr>
          <p:cNvSpPr>
            <a:spLocks/>
          </p:cNvSpPr>
          <p:nvPr/>
        </p:nvSpPr>
        <p:spPr bwMode="auto">
          <a:xfrm>
            <a:off x="7357505" y="2771958"/>
            <a:ext cx="22225" cy="52388"/>
          </a:xfrm>
          <a:custGeom>
            <a:avLst/>
            <a:gdLst>
              <a:gd name="T0" fmla="*/ 1 w 14"/>
              <a:gd name="T1" fmla="*/ 33 h 33"/>
              <a:gd name="T2" fmla="*/ 9 w 14"/>
              <a:gd name="T3" fmla="*/ 4 h 33"/>
              <a:gd name="T4" fmla="*/ 4 w 14"/>
              <a:gd name="T5" fmla="*/ 4 h 33"/>
              <a:gd name="T6" fmla="*/ 4 w 14"/>
              <a:gd name="T7" fmla="*/ 8 h 33"/>
              <a:gd name="T8" fmla="*/ 0 w 14"/>
              <a:gd name="T9" fmla="*/ 8 h 33"/>
              <a:gd name="T10" fmla="*/ 0 w 14"/>
              <a:gd name="T11" fmla="*/ 0 h 33"/>
              <a:gd name="T12" fmla="*/ 14 w 14"/>
              <a:gd name="T13" fmla="*/ 0 h 33"/>
              <a:gd name="T14" fmla="*/ 14 w 14"/>
              <a:gd name="T15" fmla="*/ 5 h 33"/>
              <a:gd name="T16" fmla="*/ 6 w 14"/>
              <a:gd name="T17" fmla="*/ 33 h 33"/>
              <a:gd name="T18" fmla="*/ 1 w 14"/>
              <a:gd name="T1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3">
                <a:moveTo>
                  <a:pt x="1" y="33"/>
                </a:moveTo>
                <a:lnTo>
                  <a:pt x="9" y="4"/>
                </a:lnTo>
                <a:lnTo>
                  <a:pt x="4" y="4"/>
                </a:lnTo>
                <a:lnTo>
                  <a:pt x="4" y="8"/>
                </a:lnTo>
                <a:lnTo>
                  <a:pt x="0" y="8"/>
                </a:lnTo>
                <a:lnTo>
                  <a:pt x="0" y="0"/>
                </a:lnTo>
                <a:lnTo>
                  <a:pt x="14" y="0"/>
                </a:lnTo>
                <a:lnTo>
                  <a:pt x="14" y="5"/>
                </a:lnTo>
                <a:lnTo>
                  <a:pt x="6" y="33"/>
                </a:lnTo>
                <a:lnTo>
                  <a:pt x="1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14" name="Freeform 1742">
            <a:extLst>
              <a:ext uri="{FF2B5EF4-FFF2-40B4-BE49-F238E27FC236}">
                <a16:creationId xmlns:a16="http://schemas.microsoft.com/office/drawing/2014/main" id="{8619038F-4F1A-435B-97AF-48A4928318D0}"/>
              </a:ext>
            </a:extLst>
          </p:cNvPr>
          <p:cNvSpPr>
            <a:spLocks/>
          </p:cNvSpPr>
          <p:nvPr/>
        </p:nvSpPr>
        <p:spPr bwMode="auto">
          <a:xfrm>
            <a:off x="7382905" y="2771958"/>
            <a:ext cx="22225" cy="52388"/>
          </a:xfrm>
          <a:custGeom>
            <a:avLst/>
            <a:gdLst>
              <a:gd name="T0" fmla="*/ 7 w 14"/>
              <a:gd name="T1" fmla="*/ 14 h 33"/>
              <a:gd name="T2" fmla="*/ 9 w 14"/>
              <a:gd name="T3" fmla="*/ 13 h 33"/>
              <a:gd name="T4" fmla="*/ 10 w 14"/>
              <a:gd name="T5" fmla="*/ 6 h 33"/>
              <a:gd name="T6" fmla="*/ 9 w 14"/>
              <a:gd name="T7" fmla="*/ 5 h 33"/>
              <a:gd name="T8" fmla="*/ 8 w 14"/>
              <a:gd name="T9" fmla="*/ 4 h 33"/>
              <a:gd name="T10" fmla="*/ 7 w 14"/>
              <a:gd name="T11" fmla="*/ 5 h 33"/>
              <a:gd name="T12" fmla="*/ 5 w 14"/>
              <a:gd name="T13" fmla="*/ 6 h 33"/>
              <a:gd name="T14" fmla="*/ 0 w 14"/>
              <a:gd name="T15" fmla="*/ 9 h 33"/>
              <a:gd name="T16" fmla="*/ 0 w 14"/>
              <a:gd name="T17" fmla="*/ 6 h 33"/>
              <a:gd name="T18" fmla="*/ 2 w 14"/>
              <a:gd name="T19" fmla="*/ 4 h 33"/>
              <a:gd name="T20" fmla="*/ 3 w 14"/>
              <a:gd name="T21" fmla="*/ 1 h 33"/>
              <a:gd name="T22" fmla="*/ 5 w 14"/>
              <a:gd name="T23" fmla="*/ 0 h 33"/>
              <a:gd name="T24" fmla="*/ 8 w 14"/>
              <a:gd name="T25" fmla="*/ 0 h 33"/>
              <a:gd name="T26" fmla="*/ 10 w 14"/>
              <a:gd name="T27" fmla="*/ 0 h 33"/>
              <a:gd name="T28" fmla="*/ 13 w 14"/>
              <a:gd name="T29" fmla="*/ 3 h 33"/>
              <a:gd name="T30" fmla="*/ 14 w 14"/>
              <a:gd name="T31" fmla="*/ 3 h 33"/>
              <a:gd name="T32" fmla="*/ 14 w 14"/>
              <a:gd name="T33" fmla="*/ 5 h 33"/>
              <a:gd name="T34" fmla="*/ 14 w 14"/>
              <a:gd name="T35" fmla="*/ 9 h 33"/>
              <a:gd name="T36" fmla="*/ 14 w 14"/>
              <a:gd name="T37" fmla="*/ 11 h 33"/>
              <a:gd name="T38" fmla="*/ 14 w 14"/>
              <a:gd name="T39" fmla="*/ 14 h 33"/>
              <a:gd name="T40" fmla="*/ 13 w 14"/>
              <a:gd name="T41" fmla="*/ 15 h 33"/>
              <a:gd name="T42" fmla="*/ 12 w 14"/>
              <a:gd name="T43" fmla="*/ 15 h 33"/>
              <a:gd name="T44" fmla="*/ 13 w 14"/>
              <a:gd name="T45" fmla="*/ 16 h 33"/>
              <a:gd name="T46" fmla="*/ 14 w 14"/>
              <a:gd name="T47" fmla="*/ 19 h 33"/>
              <a:gd name="T48" fmla="*/ 14 w 14"/>
              <a:gd name="T49" fmla="*/ 20 h 33"/>
              <a:gd name="T50" fmla="*/ 14 w 14"/>
              <a:gd name="T51" fmla="*/ 23 h 33"/>
              <a:gd name="T52" fmla="*/ 14 w 14"/>
              <a:gd name="T53" fmla="*/ 25 h 33"/>
              <a:gd name="T54" fmla="*/ 14 w 14"/>
              <a:gd name="T55" fmla="*/ 28 h 33"/>
              <a:gd name="T56" fmla="*/ 14 w 14"/>
              <a:gd name="T57" fmla="*/ 29 h 33"/>
              <a:gd name="T58" fmla="*/ 13 w 14"/>
              <a:gd name="T59" fmla="*/ 30 h 33"/>
              <a:gd name="T60" fmla="*/ 12 w 14"/>
              <a:gd name="T61" fmla="*/ 32 h 33"/>
              <a:gd name="T62" fmla="*/ 8 w 14"/>
              <a:gd name="T63" fmla="*/ 33 h 33"/>
              <a:gd name="T64" fmla="*/ 5 w 14"/>
              <a:gd name="T65" fmla="*/ 33 h 33"/>
              <a:gd name="T66" fmla="*/ 3 w 14"/>
              <a:gd name="T67" fmla="*/ 32 h 33"/>
              <a:gd name="T68" fmla="*/ 2 w 14"/>
              <a:gd name="T69" fmla="*/ 29 h 33"/>
              <a:gd name="T70" fmla="*/ 0 w 14"/>
              <a:gd name="T71" fmla="*/ 23 h 33"/>
              <a:gd name="T72" fmla="*/ 5 w 14"/>
              <a:gd name="T73" fmla="*/ 25 h 33"/>
              <a:gd name="T74" fmla="*/ 7 w 14"/>
              <a:gd name="T75" fmla="*/ 28 h 33"/>
              <a:gd name="T76" fmla="*/ 8 w 14"/>
              <a:gd name="T77" fmla="*/ 28 h 33"/>
              <a:gd name="T78" fmla="*/ 9 w 14"/>
              <a:gd name="T79" fmla="*/ 28 h 33"/>
              <a:gd name="T80" fmla="*/ 10 w 14"/>
              <a:gd name="T81" fmla="*/ 25 h 33"/>
              <a:gd name="T82" fmla="*/ 10 w 14"/>
              <a:gd name="T83" fmla="*/ 20 h 33"/>
              <a:gd name="T84" fmla="*/ 9 w 14"/>
              <a:gd name="T85" fmla="*/ 19 h 33"/>
              <a:gd name="T86" fmla="*/ 8 w 14"/>
              <a:gd name="T87" fmla="*/ 18 h 33"/>
              <a:gd name="T88" fmla="*/ 7 w 14"/>
              <a:gd name="T89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3">
                <a:moveTo>
                  <a:pt x="7" y="14"/>
                </a:moveTo>
                <a:lnTo>
                  <a:pt x="7" y="14"/>
                </a:lnTo>
                <a:lnTo>
                  <a:pt x="9" y="13"/>
                </a:lnTo>
                <a:lnTo>
                  <a:pt x="9" y="13"/>
                </a:lnTo>
                <a:lnTo>
                  <a:pt x="10" y="11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8" y="4"/>
                </a:lnTo>
                <a:lnTo>
                  <a:pt x="8" y="4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3"/>
                </a:lnTo>
                <a:lnTo>
                  <a:pt x="13" y="3"/>
                </a:lnTo>
                <a:lnTo>
                  <a:pt x="14" y="3"/>
                </a:lnTo>
                <a:lnTo>
                  <a:pt x="14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1"/>
                </a:lnTo>
                <a:lnTo>
                  <a:pt x="14" y="11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13" y="15"/>
                </a:lnTo>
                <a:lnTo>
                  <a:pt x="12" y="15"/>
                </a:lnTo>
                <a:lnTo>
                  <a:pt x="12" y="15"/>
                </a:lnTo>
                <a:lnTo>
                  <a:pt x="13" y="16"/>
                </a:lnTo>
                <a:lnTo>
                  <a:pt x="13" y="16"/>
                </a:lnTo>
                <a:lnTo>
                  <a:pt x="14" y="19"/>
                </a:lnTo>
                <a:lnTo>
                  <a:pt x="14" y="19"/>
                </a:lnTo>
                <a:lnTo>
                  <a:pt x="14" y="20"/>
                </a:lnTo>
                <a:lnTo>
                  <a:pt x="14" y="20"/>
                </a:lnTo>
                <a:lnTo>
                  <a:pt x="14" y="23"/>
                </a:lnTo>
                <a:lnTo>
                  <a:pt x="14" y="23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3" y="30"/>
                </a:lnTo>
                <a:lnTo>
                  <a:pt x="13" y="30"/>
                </a:lnTo>
                <a:lnTo>
                  <a:pt x="12" y="32"/>
                </a:lnTo>
                <a:lnTo>
                  <a:pt x="12" y="32"/>
                </a:lnTo>
                <a:lnTo>
                  <a:pt x="8" y="33"/>
                </a:lnTo>
                <a:lnTo>
                  <a:pt x="8" y="33"/>
                </a:lnTo>
                <a:lnTo>
                  <a:pt x="5" y="33"/>
                </a:lnTo>
                <a:lnTo>
                  <a:pt x="5" y="33"/>
                </a:lnTo>
                <a:lnTo>
                  <a:pt x="3" y="32"/>
                </a:lnTo>
                <a:lnTo>
                  <a:pt x="3" y="32"/>
                </a:lnTo>
                <a:lnTo>
                  <a:pt x="2" y="29"/>
                </a:lnTo>
                <a:lnTo>
                  <a:pt x="2" y="29"/>
                </a:lnTo>
                <a:lnTo>
                  <a:pt x="0" y="25"/>
                </a:lnTo>
                <a:lnTo>
                  <a:pt x="0" y="23"/>
                </a:lnTo>
                <a:lnTo>
                  <a:pt x="5" y="23"/>
                </a:lnTo>
                <a:lnTo>
                  <a:pt x="5" y="25"/>
                </a:lnTo>
                <a:lnTo>
                  <a:pt x="5" y="25"/>
                </a:lnTo>
                <a:lnTo>
                  <a:pt x="7" y="28"/>
                </a:lnTo>
                <a:lnTo>
                  <a:pt x="7" y="28"/>
                </a:lnTo>
                <a:lnTo>
                  <a:pt x="8" y="28"/>
                </a:lnTo>
                <a:lnTo>
                  <a:pt x="8" y="28"/>
                </a:lnTo>
                <a:lnTo>
                  <a:pt x="9" y="28"/>
                </a:lnTo>
                <a:lnTo>
                  <a:pt x="9" y="28"/>
                </a:lnTo>
                <a:lnTo>
                  <a:pt x="10" y="25"/>
                </a:lnTo>
                <a:lnTo>
                  <a:pt x="10" y="20"/>
                </a:lnTo>
                <a:lnTo>
                  <a:pt x="10" y="20"/>
                </a:lnTo>
                <a:lnTo>
                  <a:pt x="9" y="19"/>
                </a:lnTo>
                <a:lnTo>
                  <a:pt x="9" y="19"/>
                </a:lnTo>
                <a:lnTo>
                  <a:pt x="8" y="18"/>
                </a:lnTo>
                <a:lnTo>
                  <a:pt x="8" y="18"/>
                </a:lnTo>
                <a:lnTo>
                  <a:pt x="7" y="18"/>
                </a:lnTo>
                <a:lnTo>
                  <a:pt x="7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15" name="Freeform 1743">
            <a:extLst>
              <a:ext uri="{FF2B5EF4-FFF2-40B4-BE49-F238E27FC236}">
                <a16:creationId xmlns:a16="http://schemas.microsoft.com/office/drawing/2014/main" id="{92A207D5-A1B1-48BF-8D3D-204875D91CEA}"/>
              </a:ext>
            </a:extLst>
          </p:cNvPr>
          <p:cNvSpPr>
            <a:spLocks noEditPoints="1"/>
          </p:cNvSpPr>
          <p:nvPr/>
        </p:nvSpPr>
        <p:spPr bwMode="auto">
          <a:xfrm>
            <a:off x="7411480" y="2771958"/>
            <a:ext cx="22225" cy="52388"/>
          </a:xfrm>
          <a:custGeom>
            <a:avLst/>
            <a:gdLst>
              <a:gd name="T0" fmla="*/ 0 w 14"/>
              <a:gd name="T1" fmla="*/ 9 h 33"/>
              <a:gd name="T2" fmla="*/ 0 w 14"/>
              <a:gd name="T3" fmla="*/ 6 h 33"/>
              <a:gd name="T4" fmla="*/ 0 w 14"/>
              <a:gd name="T5" fmla="*/ 5 h 33"/>
              <a:gd name="T6" fmla="*/ 1 w 14"/>
              <a:gd name="T7" fmla="*/ 4 h 33"/>
              <a:gd name="T8" fmla="*/ 1 w 14"/>
              <a:gd name="T9" fmla="*/ 3 h 33"/>
              <a:gd name="T10" fmla="*/ 4 w 14"/>
              <a:gd name="T11" fmla="*/ 0 h 33"/>
              <a:gd name="T12" fmla="*/ 6 w 14"/>
              <a:gd name="T13" fmla="*/ 0 h 33"/>
              <a:gd name="T14" fmla="*/ 10 w 14"/>
              <a:gd name="T15" fmla="*/ 0 h 33"/>
              <a:gd name="T16" fmla="*/ 11 w 14"/>
              <a:gd name="T17" fmla="*/ 3 h 33"/>
              <a:gd name="T18" fmla="*/ 13 w 14"/>
              <a:gd name="T19" fmla="*/ 4 h 33"/>
              <a:gd name="T20" fmla="*/ 14 w 14"/>
              <a:gd name="T21" fmla="*/ 5 h 33"/>
              <a:gd name="T22" fmla="*/ 14 w 14"/>
              <a:gd name="T23" fmla="*/ 6 h 33"/>
              <a:gd name="T24" fmla="*/ 14 w 14"/>
              <a:gd name="T25" fmla="*/ 9 h 33"/>
              <a:gd name="T26" fmla="*/ 14 w 14"/>
              <a:gd name="T27" fmla="*/ 11 h 33"/>
              <a:gd name="T28" fmla="*/ 14 w 14"/>
              <a:gd name="T29" fmla="*/ 13 h 33"/>
              <a:gd name="T30" fmla="*/ 13 w 14"/>
              <a:gd name="T31" fmla="*/ 14 h 33"/>
              <a:gd name="T32" fmla="*/ 11 w 14"/>
              <a:gd name="T33" fmla="*/ 15 h 33"/>
              <a:gd name="T34" fmla="*/ 13 w 14"/>
              <a:gd name="T35" fmla="*/ 16 h 33"/>
              <a:gd name="T36" fmla="*/ 14 w 14"/>
              <a:gd name="T37" fmla="*/ 18 h 33"/>
              <a:gd name="T38" fmla="*/ 14 w 14"/>
              <a:gd name="T39" fmla="*/ 20 h 33"/>
              <a:gd name="T40" fmla="*/ 14 w 14"/>
              <a:gd name="T41" fmla="*/ 24 h 33"/>
              <a:gd name="T42" fmla="*/ 14 w 14"/>
              <a:gd name="T43" fmla="*/ 25 h 33"/>
              <a:gd name="T44" fmla="*/ 14 w 14"/>
              <a:gd name="T45" fmla="*/ 28 h 33"/>
              <a:gd name="T46" fmla="*/ 13 w 14"/>
              <a:gd name="T47" fmla="*/ 29 h 33"/>
              <a:gd name="T48" fmla="*/ 13 w 14"/>
              <a:gd name="T49" fmla="*/ 30 h 33"/>
              <a:gd name="T50" fmla="*/ 10 w 14"/>
              <a:gd name="T51" fmla="*/ 32 h 33"/>
              <a:gd name="T52" fmla="*/ 6 w 14"/>
              <a:gd name="T53" fmla="*/ 33 h 33"/>
              <a:gd name="T54" fmla="*/ 4 w 14"/>
              <a:gd name="T55" fmla="*/ 32 h 33"/>
              <a:gd name="T56" fmla="*/ 1 w 14"/>
              <a:gd name="T57" fmla="*/ 30 h 33"/>
              <a:gd name="T58" fmla="*/ 0 w 14"/>
              <a:gd name="T59" fmla="*/ 29 h 33"/>
              <a:gd name="T60" fmla="*/ 0 w 14"/>
              <a:gd name="T61" fmla="*/ 28 h 33"/>
              <a:gd name="T62" fmla="*/ 0 w 14"/>
              <a:gd name="T63" fmla="*/ 25 h 33"/>
              <a:gd name="T64" fmla="*/ 0 w 14"/>
              <a:gd name="T65" fmla="*/ 24 h 33"/>
              <a:gd name="T66" fmla="*/ 0 w 14"/>
              <a:gd name="T67" fmla="*/ 20 h 33"/>
              <a:gd name="T68" fmla="*/ 0 w 14"/>
              <a:gd name="T69" fmla="*/ 18 h 33"/>
              <a:gd name="T70" fmla="*/ 1 w 14"/>
              <a:gd name="T71" fmla="*/ 16 h 33"/>
              <a:gd name="T72" fmla="*/ 3 w 14"/>
              <a:gd name="T73" fmla="*/ 15 h 33"/>
              <a:gd name="T74" fmla="*/ 1 w 14"/>
              <a:gd name="T75" fmla="*/ 14 h 33"/>
              <a:gd name="T76" fmla="*/ 0 w 14"/>
              <a:gd name="T77" fmla="*/ 13 h 33"/>
              <a:gd name="T78" fmla="*/ 0 w 14"/>
              <a:gd name="T79" fmla="*/ 11 h 33"/>
              <a:gd name="T80" fmla="*/ 0 w 14"/>
              <a:gd name="T81" fmla="*/ 9 h 33"/>
              <a:gd name="T82" fmla="*/ 9 w 14"/>
              <a:gd name="T83" fmla="*/ 6 h 33"/>
              <a:gd name="T84" fmla="*/ 9 w 14"/>
              <a:gd name="T85" fmla="*/ 5 h 33"/>
              <a:gd name="T86" fmla="*/ 6 w 14"/>
              <a:gd name="T87" fmla="*/ 4 h 33"/>
              <a:gd name="T88" fmla="*/ 5 w 14"/>
              <a:gd name="T89" fmla="*/ 5 h 33"/>
              <a:gd name="T90" fmla="*/ 5 w 14"/>
              <a:gd name="T91" fmla="*/ 11 h 33"/>
              <a:gd name="T92" fmla="*/ 5 w 14"/>
              <a:gd name="T93" fmla="*/ 13 h 33"/>
              <a:gd name="T94" fmla="*/ 6 w 14"/>
              <a:gd name="T95" fmla="*/ 14 h 33"/>
              <a:gd name="T96" fmla="*/ 9 w 14"/>
              <a:gd name="T97" fmla="*/ 13 h 33"/>
              <a:gd name="T98" fmla="*/ 9 w 14"/>
              <a:gd name="T99" fmla="*/ 11 h 33"/>
              <a:gd name="T100" fmla="*/ 9 w 14"/>
              <a:gd name="T101" fmla="*/ 19 h 33"/>
              <a:gd name="T102" fmla="*/ 9 w 14"/>
              <a:gd name="T103" fmla="*/ 18 h 33"/>
              <a:gd name="T104" fmla="*/ 6 w 14"/>
              <a:gd name="T105" fmla="*/ 18 h 33"/>
              <a:gd name="T106" fmla="*/ 5 w 14"/>
              <a:gd name="T107" fmla="*/ 18 h 33"/>
              <a:gd name="T108" fmla="*/ 5 w 14"/>
              <a:gd name="T109" fmla="*/ 19 h 33"/>
              <a:gd name="T110" fmla="*/ 5 w 14"/>
              <a:gd name="T111" fmla="*/ 25 h 33"/>
              <a:gd name="T112" fmla="*/ 5 w 14"/>
              <a:gd name="T113" fmla="*/ 28 h 33"/>
              <a:gd name="T114" fmla="*/ 6 w 14"/>
              <a:gd name="T115" fmla="*/ 28 h 33"/>
              <a:gd name="T116" fmla="*/ 9 w 14"/>
              <a:gd name="T117" fmla="*/ 28 h 33"/>
              <a:gd name="T118" fmla="*/ 9 w 14"/>
              <a:gd name="T119" fmla="*/ 19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1" y="3"/>
                </a:lnTo>
                <a:lnTo>
                  <a:pt x="11" y="3"/>
                </a:lnTo>
                <a:lnTo>
                  <a:pt x="13" y="4"/>
                </a:lnTo>
                <a:lnTo>
                  <a:pt x="13" y="4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9"/>
                </a:lnTo>
                <a:lnTo>
                  <a:pt x="14" y="9"/>
                </a:lnTo>
                <a:lnTo>
                  <a:pt x="14" y="11"/>
                </a:lnTo>
                <a:lnTo>
                  <a:pt x="14" y="11"/>
                </a:lnTo>
                <a:lnTo>
                  <a:pt x="14" y="13"/>
                </a:lnTo>
                <a:lnTo>
                  <a:pt x="14" y="13"/>
                </a:lnTo>
                <a:lnTo>
                  <a:pt x="13" y="14"/>
                </a:lnTo>
                <a:lnTo>
                  <a:pt x="13" y="14"/>
                </a:lnTo>
                <a:lnTo>
                  <a:pt x="11" y="15"/>
                </a:lnTo>
                <a:lnTo>
                  <a:pt x="11" y="15"/>
                </a:lnTo>
                <a:lnTo>
                  <a:pt x="13" y="16"/>
                </a:lnTo>
                <a:lnTo>
                  <a:pt x="13" y="16"/>
                </a:lnTo>
                <a:lnTo>
                  <a:pt x="14" y="18"/>
                </a:lnTo>
                <a:lnTo>
                  <a:pt x="14" y="18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3" y="29"/>
                </a:lnTo>
                <a:lnTo>
                  <a:pt x="13" y="29"/>
                </a:lnTo>
                <a:lnTo>
                  <a:pt x="13" y="30"/>
                </a:lnTo>
                <a:lnTo>
                  <a:pt x="13" y="30"/>
                </a:lnTo>
                <a:lnTo>
                  <a:pt x="10" y="32"/>
                </a:lnTo>
                <a:lnTo>
                  <a:pt x="10" y="32"/>
                </a:lnTo>
                <a:lnTo>
                  <a:pt x="6" y="33"/>
                </a:lnTo>
                <a:lnTo>
                  <a:pt x="6" y="33"/>
                </a:lnTo>
                <a:lnTo>
                  <a:pt x="4" y="32"/>
                </a:lnTo>
                <a:lnTo>
                  <a:pt x="4" y="32"/>
                </a:lnTo>
                <a:lnTo>
                  <a:pt x="1" y="30"/>
                </a:lnTo>
                <a:lnTo>
                  <a:pt x="1" y="30"/>
                </a:lnTo>
                <a:lnTo>
                  <a:pt x="0" y="29"/>
                </a:lnTo>
                <a:lnTo>
                  <a:pt x="0" y="29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1" y="16"/>
                </a:lnTo>
                <a:lnTo>
                  <a:pt x="1" y="16"/>
                </a:lnTo>
                <a:lnTo>
                  <a:pt x="3" y="15"/>
                </a:lnTo>
                <a:lnTo>
                  <a:pt x="3" y="15"/>
                </a:lnTo>
                <a:lnTo>
                  <a:pt x="1" y="14"/>
                </a:lnTo>
                <a:lnTo>
                  <a:pt x="1" y="14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9" y="6"/>
                </a:move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11"/>
                </a:lnTo>
                <a:lnTo>
                  <a:pt x="5" y="11"/>
                </a:lnTo>
                <a:lnTo>
                  <a:pt x="5" y="13"/>
                </a:lnTo>
                <a:lnTo>
                  <a:pt x="5" y="13"/>
                </a:lnTo>
                <a:lnTo>
                  <a:pt x="6" y="14"/>
                </a:lnTo>
                <a:lnTo>
                  <a:pt x="6" y="14"/>
                </a:lnTo>
                <a:lnTo>
                  <a:pt x="9" y="13"/>
                </a:lnTo>
                <a:lnTo>
                  <a:pt x="9" y="13"/>
                </a:lnTo>
                <a:lnTo>
                  <a:pt x="9" y="11"/>
                </a:lnTo>
                <a:lnTo>
                  <a:pt x="9" y="6"/>
                </a:lnTo>
                <a:close/>
                <a:moveTo>
                  <a:pt x="9" y="19"/>
                </a:moveTo>
                <a:lnTo>
                  <a:pt x="9" y="19"/>
                </a:lnTo>
                <a:lnTo>
                  <a:pt x="9" y="18"/>
                </a:lnTo>
                <a:lnTo>
                  <a:pt x="9" y="18"/>
                </a:lnTo>
                <a:lnTo>
                  <a:pt x="6" y="18"/>
                </a:lnTo>
                <a:lnTo>
                  <a:pt x="6" y="18"/>
                </a:lnTo>
                <a:lnTo>
                  <a:pt x="5" y="18"/>
                </a:lnTo>
                <a:lnTo>
                  <a:pt x="5" y="18"/>
                </a:lnTo>
                <a:lnTo>
                  <a:pt x="5" y="19"/>
                </a:lnTo>
                <a:lnTo>
                  <a:pt x="5" y="25"/>
                </a:ln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6" y="28"/>
                </a:lnTo>
                <a:lnTo>
                  <a:pt x="6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16" name="Freeform 1744">
            <a:extLst>
              <a:ext uri="{FF2B5EF4-FFF2-40B4-BE49-F238E27FC236}">
                <a16:creationId xmlns:a16="http://schemas.microsoft.com/office/drawing/2014/main" id="{CCEFDE1A-F6DA-4785-9EF9-D037BC9FD549}"/>
              </a:ext>
            </a:extLst>
          </p:cNvPr>
          <p:cNvSpPr>
            <a:spLocks/>
          </p:cNvSpPr>
          <p:nvPr/>
        </p:nvSpPr>
        <p:spPr bwMode="auto">
          <a:xfrm>
            <a:off x="7263843" y="3284721"/>
            <a:ext cx="22225" cy="49213"/>
          </a:xfrm>
          <a:custGeom>
            <a:avLst/>
            <a:gdLst>
              <a:gd name="T0" fmla="*/ 1 w 14"/>
              <a:gd name="T1" fmla="*/ 31 h 31"/>
              <a:gd name="T2" fmla="*/ 9 w 14"/>
              <a:gd name="T3" fmla="*/ 4 h 31"/>
              <a:gd name="T4" fmla="*/ 4 w 14"/>
              <a:gd name="T5" fmla="*/ 4 h 31"/>
              <a:gd name="T6" fmla="*/ 4 w 14"/>
              <a:gd name="T7" fmla="*/ 7 h 31"/>
              <a:gd name="T8" fmla="*/ 0 w 14"/>
              <a:gd name="T9" fmla="*/ 7 h 31"/>
              <a:gd name="T10" fmla="*/ 0 w 14"/>
              <a:gd name="T11" fmla="*/ 0 h 31"/>
              <a:gd name="T12" fmla="*/ 14 w 14"/>
              <a:gd name="T13" fmla="*/ 0 h 31"/>
              <a:gd name="T14" fmla="*/ 14 w 14"/>
              <a:gd name="T15" fmla="*/ 4 h 31"/>
              <a:gd name="T16" fmla="*/ 6 w 14"/>
              <a:gd name="T17" fmla="*/ 31 h 31"/>
              <a:gd name="T18" fmla="*/ 1 w 14"/>
              <a:gd name="T1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1">
                <a:moveTo>
                  <a:pt x="1" y="31"/>
                </a:moveTo>
                <a:lnTo>
                  <a:pt x="9" y="4"/>
                </a:lnTo>
                <a:lnTo>
                  <a:pt x="4" y="4"/>
                </a:lnTo>
                <a:lnTo>
                  <a:pt x="4" y="7"/>
                </a:lnTo>
                <a:lnTo>
                  <a:pt x="0" y="7"/>
                </a:lnTo>
                <a:lnTo>
                  <a:pt x="0" y="0"/>
                </a:lnTo>
                <a:lnTo>
                  <a:pt x="14" y="0"/>
                </a:lnTo>
                <a:lnTo>
                  <a:pt x="14" y="4"/>
                </a:lnTo>
                <a:lnTo>
                  <a:pt x="6" y="31"/>
                </a:lnTo>
                <a:lnTo>
                  <a:pt x="1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17" name="Freeform 1745">
            <a:extLst>
              <a:ext uri="{FF2B5EF4-FFF2-40B4-BE49-F238E27FC236}">
                <a16:creationId xmlns:a16="http://schemas.microsoft.com/office/drawing/2014/main" id="{FF7004F3-46EF-4DA5-B303-85F7F1057625}"/>
              </a:ext>
            </a:extLst>
          </p:cNvPr>
          <p:cNvSpPr>
            <a:spLocks/>
          </p:cNvSpPr>
          <p:nvPr/>
        </p:nvSpPr>
        <p:spPr bwMode="auto">
          <a:xfrm>
            <a:off x="7289243" y="3284721"/>
            <a:ext cx="25400" cy="49213"/>
          </a:xfrm>
          <a:custGeom>
            <a:avLst/>
            <a:gdLst>
              <a:gd name="T0" fmla="*/ 9 w 16"/>
              <a:gd name="T1" fmla="*/ 31 h 31"/>
              <a:gd name="T2" fmla="*/ 9 w 16"/>
              <a:gd name="T3" fmla="*/ 27 h 31"/>
              <a:gd name="T4" fmla="*/ 0 w 16"/>
              <a:gd name="T5" fmla="*/ 27 h 31"/>
              <a:gd name="T6" fmla="*/ 0 w 16"/>
              <a:gd name="T7" fmla="*/ 22 h 31"/>
              <a:gd name="T8" fmla="*/ 7 w 16"/>
              <a:gd name="T9" fmla="*/ 0 h 31"/>
              <a:gd name="T10" fmla="*/ 12 w 16"/>
              <a:gd name="T11" fmla="*/ 0 h 31"/>
              <a:gd name="T12" fmla="*/ 4 w 16"/>
              <a:gd name="T13" fmla="*/ 22 h 31"/>
              <a:gd name="T14" fmla="*/ 9 w 16"/>
              <a:gd name="T15" fmla="*/ 22 h 31"/>
              <a:gd name="T16" fmla="*/ 9 w 16"/>
              <a:gd name="T17" fmla="*/ 14 h 31"/>
              <a:gd name="T18" fmla="*/ 14 w 16"/>
              <a:gd name="T19" fmla="*/ 14 h 31"/>
              <a:gd name="T20" fmla="*/ 14 w 16"/>
              <a:gd name="T21" fmla="*/ 22 h 31"/>
              <a:gd name="T22" fmla="*/ 16 w 16"/>
              <a:gd name="T23" fmla="*/ 22 h 31"/>
              <a:gd name="T24" fmla="*/ 16 w 16"/>
              <a:gd name="T25" fmla="*/ 27 h 31"/>
              <a:gd name="T26" fmla="*/ 14 w 16"/>
              <a:gd name="T27" fmla="*/ 27 h 31"/>
              <a:gd name="T28" fmla="*/ 14 w 16"/>
              <a:gd name="T29" fmla="*/ 31 h 31"/>
              <a:gd name="T30" fmla="*/ 9 w 16"/>
              <a:gd name="T3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1">
                <a:moveTo>
                  <a:pt x="9" y="31"/>
                </a:moveTo>
                <a:lnTo>
                  <a:pt x="9" y="27"/>
                </a:lnTo>
                <a:lnTo>
                  <a:pt x="0" y="27"/>
                </a:lnTo>
                <a:lnTo>
                  <a:pt x="0" y="22"/>
                </a:lnTo>
                <a:lnTo>
                  <a:pt x="7" y="0"/>
                </a:lnTo>
                <a:lnTo>
                  <a:pt x="12" y="0"/>
                </a:lnTo>
                <a:lnTo>
                  <a:pt x="4" y="22"/>
                </a:lnTo>
                <a:lnTo>
                  <a:pt x="9" y="22"/>
                </a:lnTo>
                <a:lnTo>
                  <a:pt x="9" y="14"/>
                </a:lnTo>
                <a:lnTo>
                  <a:pt x="14" y="14"/>
                </a:lnTo>
                <a:lnTo>
                  <a:pt x="14" y="22"/>
                </a:lnTo>
                <a:lnTo>
                  <a:pt x="16" y="22"/>
                </a:lnTo>
                <a:lnTo>
                  <a:pt x="16" y="27"/>
                </a:lnTo>
                <a:lnTo>
                  <a:pt x="14" y="27"/>
                </a:lnTo>
                <a:lnTo>
                  <a:pt x="14" y="31"/>
                </a:lnTo>
                <a:lnTo>
                  <a:pt x="9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18" name="Freeform 1746">
            <a:extLst>
              <a:ext uri="{FF2B5EF4-FFF2-40B4-BE49-F238E27FC236}">
                <a16:creationId xmlns:a16="http://schemas.microsoft.com/office/drawing/2014/main" id="{5193D6BB-1B01-4D25-BB76-EA793C5D07FA}"/>
              </a:ext>
            </a:extLst>
          </p:cNvPr>
          <p:cNvSpPr>
            <a:spLocks/>
          </p:cNvSpPr>
          <p:nvPr/>
        </p:nvSpPr>
        <p:spPr bwMode="auto">
          <a:xfrm>
            <a:off x="7317818" y="3327583"/>
            <a:ext cx="7938" cy="12700"/>
          </a:xfrm>
          <a:custGeom>
            <a:avLst/>
            <a:gdLst>
              <a:gd name="T0" fmla="*/ 0 w 5"/>
              <a:gd name="T1" fmla="*/ 8 h 8"/>
              <a:gd name="T2" fmla="*/ 0 w 5"/>
              <a:gd name="T3" fmla="*/ 0 h 8"/>
              <a:gd name="T4" fmla="*/ 5 w 5"/>
              <a:gd name="T5" fmla="*/ 0 h 8"/>
              <a:gd name="T6" fmla="*/ 5 w 5"/>
              <a:gd name="T7" fmla="*/ 4 h 8"/>
              <a:gd name="T8" fmla="*/ 0 w 5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8">
                <a:moveTo>
                  <a:pt x="0" y="8"/>
                </a:moveTo>
                <a:lnTo>
                  <a:pt x="0" y="0"/>
                </a:lnTo>
                <a:lnTo>
                  <a:pt x="5" y="0"/>
                </a:lnTo>
                <a:lnTo>
                  <a:pt x="5" y="4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19" name="Freeform 1747">
            <a:extLst>
              <a:ext uri="{FF2B5EF4-FFF2-40B4-BE49-F238E27FC236}">
                <a16:creationId xmlns:a16="http://schemas.microsoft.com/office/drawing/2014/main" id="{0EB05E6C-8A48-4FE2-9129-3B4D2D224AF6}"/>
              </a:ext>
            </a:extLst>
          </p:cNvPr>
          <p:cNvSpPr>
            <a:spLocks noEditPoints="1"/>
          </p:cNvSpPr>
          <p:nvPr/>
        </p:nvSpPr>
        <p:spPr bwMode="auto">
          <a:xfrm>
            <a:off x="7332105" y="3283133"/>
            <a:ext cx="22225" cy="50800"/>
          </a:xfrm>
          <a:custGeom>
            <a:avLst/>
            <a:gdLst>
              <a:gd name="T0" fmla="*/ 6 w 14"/>
              <a:gd name="T1" fmla="*/ 20 h 32"/>
              <a:gd name="T2" fmla="*/ 6 w 14"/>
              <a:gd name="T3" fmla="*/ 18 h 32"/>
              <a:gd name="T4" fmla="*/ 6 w 14"/>
              <a:gd name="T5" fmla="*/ 20 h 32"/>
              <a:gd name="T6" fmla="*/ 5 w 14"/>
              <a:gd name="T7" fmla="*/ 20 h 32"/>
              <a:gd name="T8" fmla="*/ 2 w 14"/>
              <a:gd name="T9" fmla="*/ 18 h 32"/>
              <a:gd name="T10" fmla="*/ 0 w 14"/>
              <a:gd name="T11" fmla="*/ 17 h 32"/>
              <a:gd name="T12" fmla="*/ 0 w 14"/>
              <a:gd name="T13" fmla="*/ 16 h 32"/>
              <a:gd name="T14" fmla="*/ 0 w 14"/>
              <a:gd name="T15" fmla="*/ 15 h 32"/>
              <a:gd name="T16" fmla="*/ 0 w 14"/>
              <a:gd name="T17" fmla="*/ 13 h 32"/>
              <a:gd name="T18" fmla="*/ 0 w 14"/>
              <a:gd name="T19" fmla="*/ 10 h 32"/>
              <a:gd name="T20" fmla="*/ 0 w 14"/>
              <a:gd name="T21" fmla="*/ 7 h 32"/>
              <a:gd name="T22" fmla="*/ 0 w 14"/>
              <a:gd name="T23" fmla="*/ 6 h 32"/>
              <a:gd name="T24" fmla="*/ 0 w 14"/>
              <a:gd name="T25" fmla="*/ 5 h 32"/>
              <a:gd name="T26" fmla="*/ 0 w 14"/>
              <a:gd name="T27" fmla="*/ 3 h 32"/>
              <a:gd name="T28" fmla="*/ 2 w 14"/>
              <a:gd name="T29" fmla="*/ 1 h 32"/>
              <a:gd name="T30" fmla="*/ 6 w 14"/>
              <a:gd name="T31" fmla="*/ 0 h 32"/>
              <a:gd name="T32" fmla="*/ 10 w 14"/>
              <a:gd name="T33" fmla="*/ 1 h 32"/>
              <a:gd name="T34" fmla="*/ 12 w 14"/>
              <a:gd name="T35" fmla="*/ 3 h 32"/>
              <a:gd name="T36" fmla="*/ 12 w 14"/>
              <a:gd name="T37" fmla="*/ 5 h 32"/>
              <a:gd name="T38" fmla="*/ 12 w 14"/>
              <a:gd name="T39" fmla="*/ 6 h 32"/>
              <a:gd name="T40" fmla="*/ 14 w 14"/>
              <a:gd name="T41" fmla="*/ 7 h 32"/>
              <a:gd name="T42" fmla="*/ 14 w 14"/>
              <a:gd name="T43" fmla="*/ 10 h 32"/>
              <a:gd name="T44" fmla="*/ 14 w 14"/>
              <a:gd name="T45" fmla="*/ 12 h 32"/>
              <a:gd name="T46" fmla="*/ 12 w 14"/>
              <a:gd name="T47" fmla="*/ 13 h 32"/>
              <a:gd name="T48" fmla="*/ 12 w 14"/>
              <a:gd name="T49" fmla="*/ 15 h 32"/>
              <a:gd name="T50" fmla="*/ 6 w 14"/>
              <a:gd name="T51" fmla="*/ 32 h 32"/>
              <a:gd name="T52" fmla="*/ 4 w 14"/>
              <a:gd name="T53" fmla="*/ 13 h 32"/>
              <a:gd name="T54" fmla="*/ 5 w 14"/>
              <a:gd name="T55" fmla="*/ 15 h 32"/>
              <a:gd name="T56" fmla="*/ 6 w 14"/>
              <a:gd name="T57" fmla="*/ 16 h 32"/>
              <a:gd name="T58" fmla="*/ 7 w 14"/>
              <a:gd name="T59" fmla="*/ 15 h 32"/>
              <a:gd name="T60" fmla="*/ 9 w 14"/>
              <a:gd name="T61" fmla="*/ 13 h 32"/>
              <a:gd name="T62" fmla="*/ 9 w 14"/>
              <a:gd name="T63" fmla="*/ 7 h 32"/>
              <a:gd name="T64" fmla="*/ 7 w 14"/>
              <a:gd name="T65" fmla="*/ 6 h 32"/>
              <a:gd name="T66" fmla="*/ 6 w 14"/>
              <a:gd name="T67" fmla="*/ 5 h 32"/>
              <a:gd name="T68" fmla="*/ 5 w 14"/>
              <a:gd name="T69" fmla="*/ 6 h 32"/>
              <a:gd name="T70" fmla="*/ 4 w 14"/>
              <a:gd name="T71" fmla="*/ 1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" y="32"/>
                </a:moveTo>
                <a:lnTo>
                  <a:pt x="6" y="20"/>
                </a:lnTo>
                <a:lnTo>
                  <a:pt x="6" y="18"/>
                </a:lnTo>
                <a:lnTo>
                  <a:pt x="6" y="18"/>
                </a:lnTo>
                <a:lnTo>
                  <a:pt x="6" y="20"/>
                </a:lnTo>
                <a:lnTo>
                  <a:pt x="6" y="20"/>
                </a:lnTo>
                <a:lnTo>
                  <a:pt x="5" y="20"/>
                </a:lnTo>
                <a:lnTo>
                  <a:pt x="5" y="20"/>
                </a:lnTo>
                <a:lnTo>
                  <a:pt x="2" y="18"/>
                </a:lnTo>
                <a:lnTo>
                  <a:pt x="2" y="18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2" y="1"/>
                </a:lnTo>
                <a:lnTo>
                  <a:pt x="2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2" y="3"/>
                </a:lnTo>
                <a:lnTo>
                  <a:pt x="12" y="3"/>
                </a:lnTo>
                <a:lnTo>
                  <a:pt x="12" y="5"/>
                </a:lnTo>
                <a:lnTo>
                  <a:pt x="12" y="5"/>
                </a:lnTo>
                <a:lnTo>
                  <a:pt x="12" y="6"/>
                </a:lnTo>
                <a:lnTo>
                  <a:pt x="12" y="6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2" y="13"/>
                </a:lnTo>
                <a:lnTo>
                  <a:pt x="12" y="13"/>
                </a:lnTo>
                <a:lnTo>
                  <a:pt x="12" y="15"/>
                </a:lnTo>
                <a:lnTo>
                  <a:pt x="12" y="15"/>
                </a:lnTo>
                <a:lnTo>
                  <a:pt x="12" y="16"/>
                </a:lnTo>
                <a:lnTo>
                  <a:pt x="6" y="32"/>
                </a:lnTo>
                <a:lnTo>
                  <a:pt x="1" y="32"/>
                </a:lnTo>
                <a:close/>
                <a:moveTo>
                  <a:pt x="4" y="13"/>
                </a:moveTo>
                <a:lnTo>
                  <a:pt x="4" y="13"/>
                </a:lnTo>
                <a:lnTo>
                  <a:pt x="5" y="15"/>
                </a:lnTo>
                <a:lnTo>
                  <a:pt x="5" y="15"/>
                </a:lnTo>
                <a:lnTo>
                  <a:pt x="6" y="16"/>
                </a:lnTo>
                <a:lnTo>
                  <a:pt x="6" y="16"/>
                </a:lnTo>
                <a:lnTo>
                  <a:pt x="7" y="15"/>
                </a:lnTo>
                <a:lnTo>
                  <a:pt x="7" y="15"/>
                </a:lnTo>
                <a:lnTo>
                  <a:pt x="9" y="13"/>
                </a:lnTo>
                <a:lnTo>
                  <a:pt x="9" y="7"/>
                </a:lnTo>
                <a:lnTo>
                  <a:pt x="9" y="7"/>
                </a:lnTo>
                <a:lnTo>
                  <a:pt x="7" y="6"/>
                </a:lnTo>
                <a:lnTo>
                  <a:pt x="7" y="6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4" y="7"/>
                </a:lnTo>
                <a:lnTo>
                  <a:pt x="4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20" name="Freeform 1748">
            <a:extLst>
              <a:ext uri="{FF2B5EF4-FFF2-40B4-BE49-F238E27FC236}">
                <a16:creationId xmlns:a16="http://schemas.microsoft.com/office/drawing/2014/main" id="{21EB5AEB-8159-4862-8A42-712A2360BA2F}"/>
              </a:ext>
            </a:extLst>
          </p:cNvPr>
          <p:cNvSpPr>
            <a:spLocks/>
          </p:cNvSpPr>
          <p:nvPr/>
        </p:nvSpPr>
        <p:spPr bwMode="auto">
          <a:xfrm>
            <a:off x="7357505" y="3283133"/>
            <a:ext cx="22225" cy="50800"/>
          </a:xfrm>
          <a:custGeom>
            <a:avLst/>
            <a:gdLst>
              <a:gd name="T0" fmla="*/ 0 w 14"/>
              <a:gd name="T1" fmla="*/ 32 h 32"/>
              <a:gd name="T2" fmla="*/ 0 w 14"/>
              <a:gd name="T3" fmla="*/ 28 h 32"/>
              <a:gd name="T4" fmla="*/ 9 w 14"/>
              <a:gd name="T5" fmla="*/ 12 h 32"/>
              <a:gd name="T6" fmla="*/ 9 w 14"/>
              <a:gd name="T7" fmla="*/ 12 h 32"/>
              <a:gd name="T8" fmla="*/ 9 w 14"/>
              <a:gd name="T9" fmla="*/ 11 h 32"/>
              <a:gd name="T10" fmla="*/ 9 w 14"/>
              <a:gd name="T11" fmla="*/ 11 h 32"/>
              <a:gd name="T12" fmla="*/ 9 w 14"/>
              <a:gd name="T13" fmla="*/ 8 h 32"/>
              <a:gd name="T14" fmla="*/ 9 w 14"/>
              <a:gd name="T15" fmla="*/ 8 h 32"/>
              <a:gd name="T16" fmla="*/ 9 w 14"/>
              <a:gd name="T17" fmla="*/ 7 h 32"/>
              <a:gd name="T18" fmla="*/ 9 w 14"/>
              <a:gd name="T19" fmla="*/ 7 h 32"/>
              <a:gd name="T20" fmla="*/ 9 w 14"/>
              <a:gd name="T21" fmla="*/ 6 h 32"/>
              <a:gd name="T22" fmla="*/ 9 w 14"/>
              <a:gd name="T23" fmla="*/ 6 h 32"/>
              <a:gd name="T24" fmla="*/ 9 w 14"/>
              <a:gd name="T25" fmla="*/ 5 h 32"/>
              <a:gd name="T26" fmla="*/ 9 w 14"/>
              <a:gd name="T27" fmla="*/ 5 h 32"/>
              <a:gd name="T28" fmla="*/ 8 w 14"/>
              <a:gd name="T29" fmla="*/ 5 h 32"/>
              <a:gd name="T30" fmla="*/ 8 w 14"/>
              <a:gd name="T31" fmla="*/ 5 h 32"/>
              <a:gd name="T32" fmla="*/ 5 w 14"/>
              <a:gd name="T33" fmla="*/ 6 h 32"/>
              <a:gd name="T34" fmla="*/ 5 w 14"/>
              <a:gd name="T35" fmla="*/ 6 h 32"/>
              <a:gd name="T36" fmla="*/ 5 w 14"/>
              <a:gd name="T37" fmla="*/ 7 h 32"/>
              <a:gd name="T38" fmla="*/ 5 w 14"/>
              <a:gd name="T39" fmla="*/ 10 h 32"/>
              <a:gd name="T40" fmla="*/ 0 w 14"/>
              <a:gd name="T41" fmla="*/ 10 h 32"/>
              <a:gd name="T42" fmla="*/ 0 w 14"/>
              <a:gd name="T43" fmla="*/ 7 h 32"/>
              <a:gd name="T44" fmla="*/ 0 w 14"/>
              <a:gd name="T45" fmla="*/ 7 h 32"/>
              <a:gd name="T46" fmla="*/ 0 w 14"/>
              <a:gd name="T47" fmla="*/ 5 h 32"/>
              <a:gd name="T48" fmla="*/ 0 w 14"/>
              <a:gd name="T49" fmla="*/ 5 h 32"/>
              <a:gd name="T50" fmla="*/ 3 w 14"/>
              <a:gd name="T51" fmla="*/ 2 h 32"/>
              <a:gd name="T52" fmla="*/ 3 w 14"/>
              <a:gd name="T53" fmla="*/ 2 h 32"/>
              <a:gd name="T54" fmla="*/ 4 w 14"/>
              <a:gd name="T55" fmla="*/ 1 h 32"/>
              <a:gd name="T56" fmla="*/ 4 w 14"/>
              <a:gd name="T57" fmla="*/ 1 h 32"/>
              <a:gd name="T58" fmla="*/ 8 w 14"/>
              <a:gd name="T59" fmla="*/ 0 h 32"/>
              <a:gd name="T60" fmla="*/ 8 w 14"/>
              <a:gd name="T61" fmla="*/ 0 h 32"/>
              <a:gd name="T62" fmla="*/ 10 w 14"/>
              <a:gd name="T63" fmla="*/ 1 h 32"/>
              <a:gd name="T64" fmla="*/ 10 w 14"/>
              <a:gd name="T65" fmla="*/ 1 h 32"/>
              <a:gd name="T66" fmla="*/ 13 w 14"/>
              <a:gd name="T67" fmla="*/ 2 h 32"/>
              <a:gd name="T68" fmla="*/ 13 w 14"/>
              <a:gd name="T69" fmla="*/ 2 h 32"/>
              <a:gd name="T70" fmla="*/ 14 w 14"/>
              <a:gd name="T71" fmla="*/ 5 h 32"/>
              <a:gd name="T72" fmla="*/ 14 w 14"/>
              <a:gd name="T73" fmla="*/ 5 h 32"/>
              <a:gd name="T74" fmla="*/ 14 w 14"/>
              <a:gd name="T75" fmla="*/ 8 h 32"/>
              <a:gd name="T76" fmla="*/ 14 w 14"/>
              <a:gd name="T77" fmla="*/ 8 h 32"/>
              <a:gd name="T78" fmla="*/ 14 w 14"/>
              <a:gd name="T79" fmla="*/ 10 h 32"/>
              <a:gd name="T80" fmla="*/ 14 w 14"/>
              <a:gd name="T81" fmla="*/ 10 h 32"/>
              <a:gd name="T82" fmla="*/ 14 w 14"/>
              <a:gd name="T83" fmla="*/ 12 h 32"/>
              <a:gd name="T84" fmla="*/ 14 w 14"/>
              <a:gd name="T85" fmla="*/ 12 h 32"/>
              <a:gd name="T86" fmla="*/ 13 w 14"/>
              <a:gd name="T87" fmla="*/ 13 h 32"/>
              <a:gd name="T88" fmla="*/ 13 w 14"/>
              <a:gd name="T89" fmla="*/ 13 h 32"/>
              <a:gd name="T90" fmla="*/ 13 w 14"/>
              <a:gd name="T91" fmla="*/ 15 h 32"/>
              <a:gd name="T92" fmla="*/ 5 w 14"/>
              <a:gd name="T93" fmla="*/ 28 h 32"/>
              <a:gd name="T94" fmla="*/ 14 w 14"/>
              <a:gd name="T95" fmla="*/ 28 h 32"/>
              <a:gd name="T96" fmla="*/ 14 w 14"/>
              <a:gd name="T97" fmla="*/ 32 h 32"/>
              <a:gd name="T98" fmla="*/ 0 w 14"/>
              <a:gd name="T9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2">
                <a:moveTo>
                  <a:pt x="0" y="32"/>
                </a:moveTo>
                <a:lnTo>
                  <a:pt x="0" y="28"/>
                </a:lnTo>
                <a:lnTo>
                  <a:pt x="9" y="12"/>
                </a:lnTo>
                <a:lnTo>
                  <a:pt x="9" y="12"/>
                </a:lnTo>
                <a:lnTo>
                  <a:pt x="9" y="11"/>
                </a:lnTo>
                <a:lnTo>
                  <a:pt x="9" y="11"/>
                </a:lnTo>
                <a:lnTo>
                  <a:pt x="9" y="8"/>
                </a:lnTo>
                <a:lnTo>
                  <a:pt x="9" y="8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3" y="2"/>
                </a:lnTo>
                <a:lnTo>
                  <a:pt x="3" y="2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2"/>
                </a:lnTo>
                <a:lnTo>
                  <a:pt x="13" y="2"/>
                </a:lnTo>
                <a:lnTo>
                  <a:pt x="14" y="5"/>
                </a:lnTo>
                <a:lnTo>
                  <a:pt x="14" y="5"/>
                </a:lnTo>
                <a:lnTo>
                  <a:pt x="14" y="8"/>
                </a:lnTo>
                <a:lnTo>
                  <a:pt x="14" y="8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3" y="13"/>
                </a:lnTo>
                <a:lnTo>
                  <a:pt x="13" y="13"/>
                </a:lnTo>
                <a:lnTo>
                  <a:pt x="13" y="15"/>
                </a:lnTo>
                <a:lnTo>
                  <a:pt x="5" y="28"/>
                </a:lnTo>
                <a:lnTo>
                  <a:pt x="14" y="28"/>
                </a:lnTo>
                <a:lnTo>
                  <a:pt x="14" y="32"/>
                </a:lnTo>
                <a:lnTo>
                  <a:pt x="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21" name="Freeform 1749">
            <a:extLst>
              <a:ext uri="{FF2B5EF4-FFF2-40B4-BE49-F238E27FC236}">
                <a16:creationId xmlns:a16="http://schemas.microsoft.com/office/drawing/2014/main" id="{77FE8C22-B99D-4266-9B9F-7699E272B3A6}"/>
              </a:ext>
            </a:extLst>
          </p:cNvPr>
          <p:cNvSpPr>
            <a:spLocks/>
          </p:cNvSpPr>
          <p:nvPr/>
        </p:nvSpPr>
        <p:spPr bwMode="auto">
          <a:xfrm>
            <a:off x="7386080" y="3284721"/>
            <a:ext cx="12700" cy="49213"/>
          </a:xfrm>
          <a:custGeom>
            <a:avLst/>
            <a:gdLst>
              <a:gd name="T0" fmla="*/ 5 w 8"/>
              <a:gd name="T1" fmla="*/ 31 h 31"/>
              <a:gd name="T2" fmla="*/ 5 w 8"/>
              <a:gd name="T3" fmla="*/ 5 h 31"/>
              <a:gd name="T4" fmla="*/ 0 w 8"/>
              <a:gd name="T5" fmla="*/ 7 h 31"/>
              <a:gd name="T6" fmla="*/ 0 w 8"/>
              <a:gd name="T7" fmla="*/ 2 h 31"/>
              <a:gd name="T8" fmla="*/ 5 w 8"/>
              <a:gd name="T9" fmla="*/ 0 h 31"/>
              <a:gd name="T10" fmla="*/ 8 w 8"/>
              <a:gd name="T11" fmla="*/ 0 h 31"/>
              <a:gd name="T12" fmla="*/ 8 w 8"/>
              <a:gd name="T13" fmla="*/ 31 h 31"/>
              <a:gd name="T14" fmla="*/ 5 w 8"/>
              <a:gd name="T15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31">
                <a:moveTo>
                  <a:pt x="5" y="31"/>
                </a:moveTo>
                <a:lnTo>
                  <a:pt x="5" y="5"/>
                </a:lnTo>
                <a:lnTo>
                  <a:pt x="0" y="7"/>
                </a:lnTo>
                <a:lnTo>
                  <a:pt x="0" y="2"/>
                </a:lnTo>
                <a:lnTo>
                  <a:pt x="5" y="0"/>
                </a:lnTo>
                <a:lnTo>
                  <a:pt x="8" y="0"/>
                </a:lnTo>
                <a:lnTo>
                  <a:pt x="8" y="31"/>
                </a:lnTo>
                <a:lnTo>
                  <a:pt x="5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22" name="Freeform 1750">
            <a:extLst>
              <a:ext uri="{FF2B5EF4-FFF2-40B4-BE49-F238E27FC236}">
                <a16:creationId xmlns:a16="http://schemas.microsoft.com/office/drawing/2014/main" id="{DA614500-4AB4-4A41-834F-16E235E12390}"/>
              </a:ext>
            </a:extLst>
          </p:cNvPr>
          <p:cNvSpPr>
            <a:spLocks noEditPoints="1"/>
          </p:cNvSpPr>
          <p:nvPr/>
        </p:nvSpPr>
        <p:spPr bwMode="auto">
          <a:xfrm>
            <a:off x="7411480" y="3284721"/>
            <a:ext cx="22225" cy="50800"/>
          </a:xfrm>
          <a:custGeom>
            <a:avLst/>
            <a:gdLst>
              <a:gd name="T0" fmla="*/ 6 w 14"/>
              <a:gd name="T1" fmla="*/ 12 h 32"/>
              <a:gd name="T2" fmla="*/ 6 w 14"/>
              <a:gd name="T3" fmla="*/ 14 h 32"/>
              <a:gd name="T4" fmla="*/ 8 w 14"/>
              <a:gd name="T5" fmla="*/ 12 h 32"/>
              <a:gd name="T6" fmla="*/ 9 w 14"/>
              <a:gd name="T7" fmla="*/ 12 h 32"/>
              <a:gd name="T8" fmla="*/ 11 w 14"/>
              <a:gd name="T9" fmla="*/ 14 h 32"/>
              <a:gd name="T10" fmla="*/ 13 w 14"/>
              <a:gd name="T11" fmla="*/ 15 h 32"/>
              <a:gd name="T12" fmla="*/ 13 w 14"/>
              <a:gd name="T13" fmla="*/ 16 h 32"/>
              <a:gd name="T14" fmla="*/ 14 w 14"/>
              <a:gd name="T15" fmla="*/ 17 h 32"/>
              <a:gd name="T16" fmla="*/ 14 w 14"/>
              <a:gd name="T17" fmla="*/ 19 h 32"/>
              <a:gd name="T18" fmla="*/ 14 w 14"/>
              <a:gd name="T19" fmla="*/ 22 h 32"/>
              <a:gd name="T20" fmla="*/ 14 w 14"/>
              <a:gd name="T21" fmla="*/ 25 h 32"/>
              <a:gd name="T22" fmla="*/ 14 w 14"/>
              <a:gd name="T23" fmla="*/ 26 h 32"/>
              <a:gd name="T24" fmla="*/ 13 w 14"/>
              <a:gd name="T25" fmla="*/ 27 h 32"/>
              <a:gd name="T26" fmla="*/ 13 w 14"/>
              <a:gd name="T27" fmla="*/ 29 h 32"/>
              <a:gd name="T28" fmla="*/ 10 w 14"/>
              <a:gd name="T29" fmla="*/ 31 h 32"/>
              <a:gd name="T30" fmla="*/ 6 w 14"/>
              <a:gd name="T31" fmla="*/ 32 h 32"/>
              <a:gd name="T32" fmla="*/ 4 w 14"/>
              <a:gd name="T33" fmla="*/ 31 h 32"/>
              <a:gd name="T34" fmla="*/ 1 w 14"/>
              <a:gd name="T35" fmla="*/ 29 h 32"/>
              <a:gd name="T36" fmla="*/ 0 w 14"/>
              <a:gd name="T37" fmla="*/ 27 h 32"/>
              <a:gd name="T38" fmla="*/ 0 w 14"/>
              <a:gd name="T39" fmla="*/ 26 h 32"/>
              <a:gd name="T40" fmla="*/ 0 w 14"/>
              <a:gd name="T41" fmla="*/ 25 h 32"/>
              <a:gd name="T42" fmla="*/ 0 w 14"/>
              <a:gd name="T43" fmla="*/ 22 h 32"/>
              <a:gd name="T44" fmla="*/ 0 w 14"/>
              <a:gd name="T45" fmla="*/ 20 h 32"/>
              <a:gd name="T46" fmla="*/ 0 w 14"/>
              <a:gd name="T47" fmla="*/ 19 h 32"/>
              <a:gd name="T48" fmla="*/ 0 w 14"/>
              <a:gd name="T49" fmla="*/ 17 h 32"/>
              <a:gd name="T50" fmla="*/ 6 w 14"/>
              <a:gd name="T51" fmla="*/ 0 h 32"/>
              <a:gd name="T52" fmla="*/ 9 w 14"/>
              <a:gd name="T53" fmla="*/ 19 h 32"/>
              <a:gd name="T54" fmla="*/ 9 w 14"/>
              <a:gd name="T55" fmla="*/ 17 h 32"/>
              <a:gd name="T56" fmla="*/ 6 w 14"/>
              <a:gd name="T57" fmla="*/ 16 h 32"/>
              <a:gd name="T58" fmla="*/ 5 w 14"/>
              <a:gd name="T59" fmla="*/ 17 h 32"/>
              <a:gd name="T60" fmla="*/ 5 w 14"/>
              <a:gd name="T61" fmla="*/ 19 h 32"/>
              <a:gd name="T62" fmla="*/ 5 w 14"/>
              <a:gd name="T63" fmla="*/ 25 h 32"/>
              <a:gd name="T64" fmla="*/ 5 w 14"/>
              <a:gd name="T65" fmla="*/ 26 h 32"/>
              <a:gd name="T66" fmla="*/ 6 w 14"/>
              <a:gd name="T67" fmla="*/ 27 h 32"/>
              <a:gd name="T68" fmla="*/ 9 w 14"/>
              <a:gd name="T69" fmla="*/ 26 h 32"/>
              <a:gd name="T70" fmla="*/ 9 w 14"/>
              <a:gd name="T71" fmla="*/ 19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1" y="0"/>
                </a:moveTo>
                <a:lnTo>
                  <a:pt x="6" y="12"/>
                </a:lnTo>
                <a:lnTo>
                  <a:pt x="6" y="14"/>
                </a:lnTo>
                <a:lnTo>
                  <a:pt x="6" y="14"/>
                </a:lnTo>
                <a:lnTo>
                  <a:pt x="8" y="12"/>
                </a:lnTo>
                <a:lnTo>
                  <a:pt x="8" y="12"/>
                </a:lnTo>
                <a:lnTo>
                  <a:pt x="9" y="12"/>
                </a:lnTo>
                <a:lnTo>
                  <a:pt x="9" y="12"/>
                </a:lnTo>
                <a:lnTo>
                  <a:pt x="11" y="14"/>
                </a:lnTo>
                <a:lnTo>
                  <a:pt x="11" y="14"/>
                </a:lnTo>
                <a:lnTo>
                  <a:pt x="13" y="15"/>
                </a:lnTo>
                <a:lnTo>
                  <a:pt x="13" y="15"/>
                </a:lnTo>
                <a:lnTo>
                  <a:pt x="13" y="16"/>
                </a:lnTo>
                <a:lnTo>
                  <a:pt x="13" y="16"/>
                </a:lnTo>
                <a:lnTo>
                  <a:pt x="14" y="17"/>
                </a:lnTo>
                <a:lnTo>
                  <a:pt x="14" y="17"/>
                </a:lnTo>
                <a:lnTo>
                  <a:pt x="14" y="19"/>
                </a:lnTo>
                <a:lnTo>
                  <a:pt x="14" y="19"/>
                </a:lnTo>
                <a:lnTo>
                  <a:pt x="14" y="22"/>
                </a:lnTo>
                <a:lnTo>
                  <a:pt x="14" y="22"/>
                </a:lnTo>
                <a:lnTo>
                  <a:pt x="14" y="25"/>
                </a:lnTo>
                <a:lnTo>
                  <a:pt x="14" y="25"/>
                </a:lnTo>
                <a:lnTo>
                  <a:pt x="14" y="26"/>
                </a:lnTo>
                <a:lnTo>
                  <a:pt x="14" y="26"/>
                </a:lnTo>
                <a:lnTo>
                  <a:pt x="13" y="27"/>
                </a:lnTo>
                <a:lnTo>
                  <a:pt x="13" y="27"/>
                </a:lnTo>
                <a:lnTo>
                  <a:pt x="13" y="29"/>
                </a:lnTo>
                <a:lnTo>
                  <a:pt x="13" y="29"/>
                </a:lnTo>
                <a:lnTo>
                  <a:pt x="10" y="31"/>
                </a:lnTo>
                <a:lnTo>
                  <a:pt x="10" y="31"/>
                </a:lnTo>
                <a:lnTo>
                  <a:pt x="6" y="32"/>
                </a:lnTo>
                <a:lnTo>
                  <a:pt x="6" y="32"/>
                </a:lnTo>
                <a:lnTo>
                  <a:pt x="4" y="31"/>
                </a:lnTo>
                <a:lnTo>
                  <a:pt x="4" y="31"/>
                </a:lnTo>
                <a:lnTo>
                  <a:pt x="1" y="29"/>
                </a:lnTo>
                <a:lnTo>
                  <a:pt x="1" y="29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9"/>
                </a:lnTo>
                <a:lnTo>
                  <a:pt x="0" y="19"/>
                </a:lnTo>
                <a:lnTo>
                  <a:pt x="0" y="17"/>
                </a:lnTo>
                <a:lnTo>
                  <a:pt x="0" y="17"/>
                </a:lnTo>
                <a:lnTo>
                  <a:pt x="1" y="16"/>
                </a:lnTo>
                <a:lnTo>
                  <a:pt x="6" y="0"/>
                </a:lnTo>
                <a:lnTo>
                  <a:pt x="11" y="0"/>
                </a:lnTo>
                <a:close/>
                <a:moveTo>
                  <a:pt x="9" y="19"/>
                </a:moveTo>
                <a:lnTo>
                  <a:pt x="9" y="19"/>
                </a:lnTo>
                <a:lnTo>
                  <a:pt x="9" y="17"/>
                </a:lnTo>
                <a:lnTo>
                  <a:pt x="9" y="17"/>
                </a:lnTo>
                <a:lnTo>
                  <a:pt x="6" y="16"/>
                </a:lnTo>
                <a:lnTo>
                  <a:pt x="6" y="16"/>
                </a:lnTo>
                <a:lnTo>
                  <a:pt x="5" y="17"/>
                </a:lnTo>
                <a:lnTo>
                  <a:pt x="5" y="17"/>
                </a:lnTo>
                <a:lnTo>
                  <a:pt x="5" y="19"/>
                </a:lnTo>
                <a:lnTo>
                  <a:pt x="5" y="25"/>
                </a:lnTo>
                <a:lnTo>
                  <a:pt x="5" y="25"/>
                </a:lnTo>
                <a:lnTo>
                  <a:pt x="5" y="26"/>
                </a:lnTo>
                <a:lnTo>
                  <a:pt x="5" y="26"/>
                </a:lnTo>
                <a:lnTo>
                  <a:pt x="6" y="27"/>
                </a:lnTo>
                <a:lnTo>
                  <a:pt x="6" y="27"/>
                </a:lnTo>
                <a:lnTo>
                  <a:pt x="9" y="26"/>
                </a:lnTo>
                <a:lnTo>
                  <a:pt x="9" y="26"/>
                </a:lnTo>
                <a:lnTo>
                  <a:pt x="9" y="25"/>
                </a:lnTo>
                <a:lnTo>
                  <a:pt x="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23" name="Freeform 1751">
            <a:extLst>
              <a:ext uri="{FF2B5EF4-FFF2-40B4-BE49-F238E27FC236}">
                <a16:creationId xmlns:a16="http://schemas.microsoft.com/office/drawing/2014/main" id="{59790D14-9BEF-4540-A9CD-F75419A87A65}"/>
              </a:ext>
            </a:extLst>
          </p:cNvPr>
          <p:cNvSpPr>
            <a:spLocks/>
          </p:cNvSpPr>
          <p:nvPr/>
        </p:nvSpPr>
        <p:spPr bwMode="auto">
          <a:xfrm>
            <a:off x="7279718" y="3794308"/>
            <a:ext cx="14288" cy="52388"/>
          </a:xfrm>
          <a:custGeom>
            <a:avLst/>
            <a:gdLst>
              <a:gd name="T0" fmla="*/ 4 w 9"/>
              <a:gd name="T1" fmla="*/ 33 h 33"/>
              <a:gd name="T2" fmla="*/ 4 w 9"/>
              <a:gd name="T3" fmla="*/ 5 h 33"/>
              <a:gd name="T4" fmla="*/ 0 w 9"/>
              <a:gd name="T5" fmla="*/ 9 h 33"/>
              <a:gd name="T6" fmla="*/ 0 w 9"/>
              <a:gd name="T7" fmla="*/ 4 h 33"/>
              <a:gd name="T8" fmla="*/ 4 w 9"/>
              <a:gd name="T9" fmla="*/ 0 h 33"/>
              <a:gd name="T10" fmla="*/ 9 w 9"/>
              <a:gd name="T11" fmla="*/ 0 h 33"/>
              <a:gd name="T12" fmla="*/ 9 w 9"/>
              <a:gd name="T13" fmla="*/ 33 h 33"/>
              <a:gd name="T14" fmla="*/ 4 w 9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3">
                <a:moveTo>
                  <a:pt x="4" y="33"/>
                </a:moveTo>
                <a:lnTo>
                  <a:pt x="4" y="5"/>
                </a:lnTo>
                <a:lnTo>
                  <a:pt x="0" y="9"/>
                </a:lnTo>
                <a:lnTo>
                  <a:pt x="0" y="4"/>
                </a:lnTo>
                <a:lnTo>
                  <a:pt x="4" y="0"/>
                </a:lnTo>
                <a:lnTo>
                  <a:pt x="9" y="0"/>
                </a:lnTo>
                <a:lnTo>
                  <a:pt x="9" y="33"/>
                </a:lnTo>
                <a:lnTo>
                  <a:pt x="4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24" name="Freeform 1752">
            <a:extLst>
              <a:ext uri="{FF2B5EF4-FFF2-40B4-BE49-F238E27FC236}">
                <a16:creationId xmlns:a16="http://schemas.microsoft.com/office/drawing/2014/main" id="{6CECC893-7F06-49CF-8750-D9A71FC4915B}"/>
              </a:ext>
            </a:extLst>
          </p:cNvPr>
          <p:cNvSpPr>
            <a:spLocks/>
          </p:cNvSpPr>
          <p:nvPr/>
        </p:nvSpPr>
        <p:spPr bwMode="auto">
          <a:xfrm>
            <a:off x="7303530" y="3794308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9 w 14"/>
              <a:gd name="T5" fmla="*/ 13 h 33"/>
              <a:gd name="T6" fmla="*/ 9 w 14"/>
              <a:gd name="T7" fmla="*/ 13 h 33"/>
              <a:gd name="T8" fmla="*/ 9 w 14"/>
              <a:gd name="T9" fmla="*/ 10 h 33"/>
              <a:gd name="T10" fmla="*/ 9 w 14"/>
              <a:gd name="T11" fmla="*/ 10 h 33"/>
              <a:gd name="T12" fmla="*/ 10 w 14"/>
              <a:gd name="T13" fmla="*/ 9 h 33"/>
              <a:gd name="T14" fmla="*/ 10 w 14"/>
              <a:gd name="T15" fmla="*/ 9 h 33"/>
              <a:gd name="T16" fmla="*/ 10 w 14"/>
              <a:gd name="T17" fmla="*/ 8 h 33"/>
              <a:gd name="T18" fmla="*/ 10 w 14"/>
              <a:gd name="T19" fmla="*/ 8 h 33"/>
              <a:gd name="T20" fmla="*/ 9 w 14"/>
              <a:gd name="T21" fmla="*/ 7 h 33"/>
              <a:gd name="T22" fmla="*/ 9 w 14"/>
              <a:gd name="T23" fmla="*/ 7 h 33"/>
              <a:gd name="T24" fmla="*/ 9 w 14"/>
              <a:gd name="T25" fmla="*/ 5 h 33"/>
              <a:gd name="T26" fmla="*/ 9 w 14"/>
              <a:gd name="T27" fmla="*/ 5 h 33"/>
              <a:gd name="T28" fmla="*/ 8 w 14"/>
              <a:gd name="T29" fmla="*/ 5 h 33"/>
              <a:gd name="T30" fmla="*/ 8 w 14"/>
              <a:gd name="T31" fmla="*/ 5 h 33"/>
              <a:gd name="T32" fmla="*/ 5 w 14"/>
              <a:gd name="T33" fmla="*/ 5 h 33"/>
              <a:gd name="T34" fmla="*/ 5 w 14"/>
              <a:gd name="T35" fmla="*/ 5 h 33"/>
              <a:gd name="T36" fmla="*/ 5 w 14"/>
              <a:gd name="T37" fmla="*/ 8 h 33"/>
              <a:gd name="T38" fmla="*/ 5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1 w 14"/>
              <a:gd name="T47" fmla="*/ 5 h 33"/>
              <a:gd name="T48" fmla="*/ 1 w 14"/>
              <a:gd name="T49" fmla="*/ 5 h 33"/>
              <a:gd name="T50" fmla="*/ 3 w 14"/>
              <a:gd name="T51" fmla="*/ 3 h 33"/>
              <a:gd name="T52" fmla="*/ 3 w 14"/>
              <a:gd name="T53" fmla="*/ 3 h 33"/>
              <a:gd name="T54" fmla="*/ 5 w 14"/>
              <a:gd name="T55" fmla="*/ 2 h 33"/>
              <a:gd name="T56" fmla="*/ 5 w 14"/>
              <a:gd name="T57" fmla="*/ 2 h 33"/>
              <a:gd name="T58" fmla="*/ 8 w 14"/>
              <a:gd name="T59" fmla="*/ 0 h 33"/>
              <a:gd name="T60" fmla="*/ 8 w 14"/>
              <a:gd name="T61" fmla="*/ 0 h 33"/>
              <a:gd name="T62" fmla="*/ 10 w 14"/>
              <a:gd name="T63" fmla="*/ 2 h 33"/>
              <a:gd name="T64" fmla="*/ 10 w 14"/>
              <a:gd name="T65" fmla="*/ 2 h 33"/>
              <a:gd name="T66" fmla="*/ 13 w 14"/>
              <a:gd name="T67" fmla="*/ 3 h 33"/>
              <a:gd name="T68" fmla="*/ 13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2 h 33"/>
              <a:gd name="T84" fmla="*/ 14 w 14"/>
              <a:gd name="T85" fmla="*/ 12 h 33"/>
              <a:gd name="T86" fmla="*/ 14 w 14"/>
              <a:gd name="T87" fmla="*/ 14 h 33"/>
              <a:gd name="T88" fmla="*/ 14 w 14"/>
              <a:gd name="T89" fmla="*/ 14 h 33"/>
              <a:gd name="T90" fmla="*/ 13 w 14"/>
              <a:gd name="T91" fmla="*/ 15 h 33"/>
              <a:gd name="T92" fmla="*/ 7 w 14"/>
              <a:gd name="T93" fmla="*/ 28 h 33"/>
              <a:gd name="T94" fmla="*/ 14 w 14"/>
              <a:gd name="T95" fmla="*/ 28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9" y="13"/>
                </a:lnTo>
                <a:lnTo>
                  <a:pt x="9" y="13"/>
                </a:lnTo>
                <a:lnTo>
                  <a:pt x="9" y="10"/>
                </a:lnTo>
                <a:lnTo>
                  <a:pt x="9" y="10"/>
                </a:lnTo>
                <a:lnTo>
                  <a:pt x="10" y="9"/>
                </a:lnTo>
                <a:lnTo>
                  <a:pt x="10" y="9"/>
                </a:lnTo>
                <a:lnTo>
                  <a:pt x="10" y="8"/>
                </a:lnTo>
                <a:lnTo>
                  <a:pt x="10" y="8"/>
                </a:lnTo>
                <a:lnTo>
                  <a:pt x="9" y="7"/>
                </a:lnTo>
                <a:lnTo>
                  <a:pt x="9" y="7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3" y="3"/>
                </a:lnTo>
                <a:lnTo>
                  <a:pt x="3" y="3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7" y="28"/>
                </a:lnTo>
                <a:lnTo>
                  <a:pt x="14" y="28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25" name="Freeform 1753">
            <a:extLst>
              <a:ext uri="{FF2B5EF4-FFF2-40B4-BE49-F238E27FC236}">
                <a16:creationId xmlns:a16="http://schemas.microsoft.com/office/drawing/2014/main" id="{408473B8-B807-4173-AF2B-583C8DDF4F06}"/>
              </a:ext>
            </a:extLst>
          </p:cNvPr>
          <p:cNvSpPr>
            <a:spLocks/>
          </p:cNvSpPr>
          <p:nvPr/>
        </p:nvSpPr>
        <p:spPr bwMode="auto">
          <a:xfrm>
            <a:off x="7332105" y="3794308"/>
            <a:ext cx="15875" cy="52388"/>
          </a:xfrm>
          <a:custGeom>
            <a:avLst/>
            <a:gdLst>
              <a:gd name="T0" fmla="*/ 5 w 10"/>
              <a:gd name="T1" fmla="*/ 33 h 33"/>
              <a:gd name="T2" fmla="*/ 5 w 10"/>
              <a:gd name="T3" fmla="*/ 5 h 33"/>
              <a:gd name="T4" fmla="*/ 0 w 10"/>
              <a:gd name="T5" fmla="*/ 9 h 33"/>
              <a:gd name="T6" fmla="*/ 0 w 10"/>
              <a:gd name="T7" fmla="*/ 4 h 33"/>
              <a:gd name="T8" fmla="*/ 5 w 10"/>
              <a:gd name="T9" fmla="*/ 0 h 33"/>
              <a:gd name="T10" fmla="*/ 10 w 10"/>
              <a:gd name="T11" fmla="*/ 0 h 33"/>
              <a:gd name="T12" fmla="*/ 10 w 10"/>
              <a:gd name="T13" fmla="*/ 33 h 33"/>
              <a:gd name="T14" fmla="*/ 5 w 10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33">
                <a:moveTo>
                  <a:pt x="5" y="33"/>
                </a:moveTo>
                <a:lnTo>
                  <a:pt x="5" y="5"/>
                </a:lnTo>
                <a:lnTo>
                  <a:pt x="0" y="9"/>
                </a:lnTo>
                <a:lnTo>
                  <a:pt x="0" y="4"/>
                </a:lnTo>
                <a:lnTo>
                  <a:pt x="5" y="0"/>
                </a:lnTo>
                <a:lnTo>
                  <a:pt x="10" y="0"/>
                </a:lnTo>
                <a:lnTo>
                  <a:pt x="10" y="33"/>
                </a:lnTo>
                <a:lnTo>
                  <a:pt x="5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26" name="Freeform 1754">
            <a:extLst>
              <a:ext uri="{FF2B5EF4-FFF2-40B4-BE49-F238E27FC236}">
                <a16:creationId xmlns:a16="http://schemas.microsoft.com/office/drawing/2014/main" id="{F20B26F3-C91E-4978-8C0E-5950E9075941}"/>
              </a:ext>
            </a:extLst>
          </p:cNvPr>
          <p:cNvSpPr>
            <a:spLocks/>
          </p:cNvSpPr>
          <p:nvPr/>
        </p:nvSpPr>
        <p:spPr bwMode="auto">
          <a:xfrm>
            <a:off x="7357505" y="3838758"/>
            <a:ext cx="7938" cy="14288"/>
          </a:xfrm>
          <a:custGeom>
            <a:avLst/>
            <a:gdLst>
              <a:gd name="T0" fmla="*/ 0 w 5"/>
              <a:gd name="T1" fmla="*/ 9 h 9"/>
              <a:gd name="T2" fmla="*/ 0 w 5"/>
              <a:gd name="T3" fmla="*/ 0 h 9"/>
              <a:gd name="T4" fmla="*/ 5 w 5"/>
              <a:gd name="T5" fmla="*/ 0 h 9"/>
              <a:gd name="T6" fmla="*/ 5 w 5"/>
              <a:gd name="T7" fmla="*/ 5 h 9"/>
              <a:gd name="T8" fmla="*/ 0 w 5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9">
                <a:moveTo>
                  <a:pt x="0" y="9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27" name="Freeform 1755">
            <a:extLst>
              <a:ext uri="{FF2B5EF4-FFF2-40B4-BE49-F238E27FC236}">
                <a16:creationId xmlns:a16="http://schemas.microsoft.com/office/drawing/2014/main" id="{5DEDA919-ECCA-4E9A-BA49-168CB8CAA886}"/>
              </a:ext>
            </a:extLst>
          </p:cNvPr>
          <p:cNvSpPr>
            <a:spLocks/>
          </p:cNvSpPr>
          <p:nvPr/>
        </p:nvSpPr>
        <p:spPr bwMode="auto">
          <a:xfrm>
            <a:off x="7371793" y="3794308"/>
            <a:ext cx="22225" cy="52388"/>
          </a:xfrm>
          <a:custGeom>
            <a:avLst/>
            <a:gdLst>
              <a:gd name="T0" fmla="*/ 1 w 14"/>
              <a:gd name="T1" fmla="*/ 33 h 33"/>
              <a:gd name="T2" fmla="*/ 9 w 14"/>
              <a:gd name="T3" fmla="*/ 5 h 33"/>
              <a:gd name="T4" fmla="*/ 4 w 14"/>
              <a:gd name="T5" fmla="*/ 5 h 33"/>
              <a:gd name="T6" fmla="*/ 4 w 14"/>
              <a:gd name="T7" fmla="*/ 9 h 33"/>
              <a:gd name="T8" fmla="*/ 0 w 14"/>
              <a:gd name="T9" fmla="*/ 9 h 33"/>
              <a:gd name="T10" fmla="*/ 0 w 14"/>
              <a:gd name="T11" fmla="*/ 0 h 33"/>
              <a:gd name="T12" fmla="*/ 14 w 14"/>
              <a:gd name="T13" fmla="*/ 0 h 33"/>
              <a:gd name="T14" fmla="*/ 14 w 14"/>
              <a:gd name="T15" fmla="*/ 5 h 33"/>
              <a:gd name="T16" fmla="*/ 5 w 14"/>
              <a:gd name="T17" fmla="*/ 33 h 33"/>
              <a:gd name="T18" fmla="*/ 1 w 14"/>
              <a:gd name="T1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3">
                <a:moveTo>
                  <a:pt x="1" y="33"/>
                </a:moveTo>
                <a:lnTo>
                  <a:pt x="9" y="5"/>
                </a:lnTo>
                <a:lnTo>
                  <a:pt x="4" y="5"/>
                </a:lnTo>
                <a:lnTo>
                  <a:pt x="4" y="9"/>
                </a:lnTo>
                <a:lnTo>
                  <a:pt x="0" y="9"/>
                </a:lnTo>
                <a:lnTo>
                  <a:pt x="0" y="0"/>
                </a:lnTo>
                <a:lnTo>
                  <a:pt x="14" y="0"/>
                </a:lnTo>
                <a:lnTo>
                  <a:pt x="14" y="5"/>
                </a:lnTo>
                <a:lnTo>
                  <a:pt x="5" y="33"/>
                </a:lnTo>
                <a:lnTo>
                  <a:pt x="1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28" name="Freeform 1756">
            <a:extLst>
              <a:ext uri="{FF2B5EF4-FFF2-40B4-BE49-F238E27FC236}">
                <a16:creationId xmlns:a16="http://schemas.microsoft.com/office/drawing/2014/main" id="{9D230DC0-B57B-46A9-B544-DCCF41D7A039}"/>
              </a:ext>
            </a:extLst>
          </p:cNvPr>
          <p:cNvSpPr>
            <a:spLocks noEditPoints="1"/>
          </p:cNvSpPr>
          <p:nvPr/>
        </p:nvSpPr>
        <p:spPr bwMode="auto">
          <a:xfrm>
            <a:off x="7397193" y="3794308"/>
            <a:ext cx="22225" cy="52388"/>
          </a:xfrm>
          <a:custGeom>
            <a:avLst/>
            <a:gdLst>
              <a:gd name="T0" fmla="*/ 8 w 14"/>
              <a:gd name="T1" fmla="*/ 14 h 33"/>
              <a:gd name="T2" fmla="*/ 8 w 14"/>
              <a:gd name="T3" fmla="*/ 14 h 33"/>
              <a:gd name="T4" fmla="*/ 8 w 14"/>
              <a:gd name="T5" fmla="*/ 14 h 33"/>
              <a:gd name="T6" fmla="*/ 9 w 14"/>
              <a:gd name="T7" fmla="*/ 14 h 33"/>
              <a:gd name="T8" fmla="*/ 12 w 14"/>
              <a:gd name="T9" fmla="*/ 14 h 33"/>
              <a:gd name="T10" fmla="*/ 13 w 14"/>
              <a:gd name="T11" fmla="*/ 17 h 33"/>
              <a:gd name="T12" fmla="*/ 14 w 14"/>
              <a:gd name="T13" fmla="*/ 17 h 33"/>
              <a:gd name="T14" fmla="*/ 14 w 14"/>
              <a:gd name="T15" fmla="*/ 18 h 33"/>
              <a:gd name="T16" fmla="*/ 14 w 14"/>
              <a:gd name="T17" fmla="*/ 20 h 33"/>
              <a:gd name="T18" fmla="*/ 14 w 14"/>
              <a:gd name="T19" fmla="*/ 24 h 33"/>
              <a:gd name="T20" fmla="*/ 14 w 14"/>
              <a:gd name="T21" fmla="*/ 27 h 33"/>
              <a:gd name="T22" fmla="*/ 14 w 14"/>
              <a:gd name="T23" fmla="*/ 28 h 33"/>
              <a:gd name="T24" fmla="*/ 14 w 14"/>
              <a:gd name="T25" fmla="*/ 29 h 33"/>
              <a:gd name="T26" fmla="*/ 13 w 14"/>
              <a:gd name="T27" fmla="*/ 30 h 33"/>
              <a:gd name="T28" fmla="*/ 10 w 14"/>
              <a:gd name="T29" fmla="*/ 33 h 33"/>
              <a:gd name="T30" fmla="*/ 8 w 14"/>
              <a:gd name="T31" fmla="*/ 33 h 33"/>
              <a:gd name="T32" fmla="*/ 4 w 14"/>
              <a:gd name="T33" fmla="*/ 33 h 33"/>
              <a:gd name="T34" fmla="*/ 1 w 14"/>
              <a:gd name="T35" fmla="*/ 30 h 33"/>
              <a:gd name="T36" fmla="*/ 1 w 14"/>
              <a:gd name="T37" fmla="*/ 29 h 33"/>
              <a:gd name="T38" fmla="*/ 0 w 14"/>
              <a:gd name="T39" fmla="*/ 28 h 33"/>
              <a:gd name="T40" fmla="*/ 0 w 14"/>
              <a:gd name="T41" fmla="*/ 27 h 33"/>
              <a:gd name="T42" fmla="*/ 0 w 14"/>
              <a:gd name="T43" fmla="*/ 24 h 33"/>
              <a:gd name="T44" fmla="*/ 0 w 14"/>
              <a:gd name="T45" fmla="*/ 22 h 33"/>
              <a:gd name="T46" fmla="*/ 0 w 14"/>
              <a:gd name="T47" fmla="*/ 19 h 33"/>
              <a:gd name="T48" fmla="*/ 0 w 14"/>
              <a:gd name="T49" fmla="*/ 18 h 33"/>
              <a:gd name="T50" fmla="*/ 8 w 14"/>
              <a:gd name="T51" fmla="*/ 0 h 33"/>
              <a:gd name="T52" fmla="*/ 9 w 14"/>
              <a:gd name="T53" fmla="*/ 20 h 33"/>
              <a:gd name="T54" fmla="*/ 9 w 14"/>
              <a:gd name="T55" fmla="*/ 19 h 33"/>
              <a:gd name="T56" fmla="*/ 8 w 14"/>
              <a:gd name="T57" fmla="*/ 18 h 33"/>
              <a:gd name="T58" fmla="*/ 5 w 14"/>
              <a:gd name="T59" fmla="*/ 19 h 33"/>
              <a:gd name="T60" fmla="*/ 5 w 14"/>
              <a:gd name="T61" fmla="*/ 20 h 33"/>
              <a:gd name="T62" fmla="*/ 5 w 14"/>
              <a:gd name="T63" fmla="*/ 27 h 33"/>
              <a:gd name="T64" fmla="*/ 5 w 14"/>
              <a:gd name="T65" fmla="*/ 28 h 33"/>
              <a:gd name="T66" fmla="*/ 8 w 14"/>
              <a:gd name="T67" fmla="*/ 29 h 33"/>
              <a:gd name="T68" fmla="*/ 9 w 14"/>
              <a:gd name="T69" fmla="*/ 28 h 33"/>
              <a:gd name="T70" fmla="*/ 9 w 14"/>
              <a:gd name="T71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13" y="0"/>
                </a:moveTo>
                <a:lnTo>
                  <a:pt x="8" y="14"/>
                </a:lnTo>
                <a:lnTo>
                  <a:pt x="8" y="14"/>
                </a:lnTo>
                <a:lnTo>
                  <a:pt x="8" y="14"/>
                </a:lnTo>
                <a:lnTo>
                  <a:pt x="8" y="14"/>
                </a:lnTo>
                <a:lnTo>
                  <a:pt x="8" y="14"/>
                </a:lnTo>
                <a:lnTo>
                  <a:pt x="9" y="14"/>
                </a:lnTo>
                <a:lnTo>
                  <a:pt x="9" y="14"/>
                </a:lnTo>
                <a:lnTo>
                  <a:pt x="12" y="14"/>
                </a:lnTo>
                <a:lnTo>
                  <a:pt x="12" y="14"/>
                </a:lnTo>
                <a:lnTo>
                  <a:pt x="13" y="17"/>
                </a:lnTo>
                <a:lnTo>
                  <a:pt x="13" y="17"/>
                </a:lnTo>
                <a:lnTo>
                  <a:pt x="14" y="17"/>
                </a:lnTo>
                <a:lnTo>
                  <a:pt x="14" y="17"/>
                </a:lnTo>
                <a:lnTo>
                  <a:pt x="14" y="18"/>
                </a:lnTo>
                <a:lnTo>
                  <a:pt x="14" y="18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3" y="30"/>
                </a:lnTo>
                <a:lnTo>
                  <a:pt x="13" y="30"/>
                </a:lnTo>
                <a:lnTo>
                  <a:pt x="10" y="33"/>
                </a:lnTo>
                <a:lnTo>
                  <a:pt x="10" y="33"/>
                </a:lnTo>
                <a:lnTo>
                  <a:pt x="8" y="33"/>
                </a:lnTo>
                <a:lnTo>
                  <a:pt x="8" y="33"/>
                </a:lnTo>
                <a:lnTo>
                  <a:pt x="4" y="33"/>
                </a:lnTo>
                <a:lnTo>
                  <a:pt x="4" y="33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1" y="29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19"/>
                </a:lnTo>
                <a:lnTo>
                  <a:pt x="0" y="18"/>
                </a:lnTo>
                <a:lnTo>
                  <a:pt x="0" y="18"/>
                </a:lnTo>
                <a:lnTo>
                  <a:pt x="1" y="17"/>
                </a:lnTo>
                <a:lnTo>
                  <a:pt x="8" y="0"/>
                </a:lnTo>
                <a:lnTo>
                  <a:pt x="13" y="0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9" y="19"/>
                </a:lnTo>
                <a:lnTo>
                  <a:pt x="9" y="19"/>
                </a:lnTo>
                <a:lnTo>
                  <a:pt x="8" y="18"/>
                </a:lnTo>
                <a:lnTo>
                  <a:pt x="8" y="18"/>
                </a:lnTo>
                <a:lnTo>
                  <a:pt x="5" y="19"/>
                </a:lnTo>
                <a:lnTo>
                  <a:pt x="5" y="19"/>
                </a:lnTo>
                <a:lnTo>
                  <a:pt x="5" y="20"/>
                </a:lnTo>
                <a:lnTo>
                  <a:pt x="5" y="27"/>
                </a:lnTo>
                <a:lnTo>
                  <a:pt x="5" y="27"/>
                </a:lnTo>
                <a:lnTo>
                  <a:pt x="5" y="28"/>
                </a:lnTo>
                <a:lnTo>
                  <a:pt x="5" y="28"/>
                </a:lnTo>
                <a:lnTo>
                  <a:pt x="8" y="29"/>
                </a:lnTo>
                <a:lnTo>
                  <a:pt x="8" y="29"/>
                </a:lnTo>
                <a:lnTo>
                  <a:pt x="9" y="28"/>
                </a:lnTo>
                <a:lnTo>
                  <a:pt x="9" y="28"/>
                </a:lnTo>
                <a:lnTo>
                  <a:pt x="9" y="27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29" name="Freeform 1757">
            <a:extLst>
              <a:ext uri="{FF2B5EF4-FFF2-40B4-BE49-F238E27FC236}">
                <a16:creationId xmlns:a16="http://schemas.microsoft.com/office/drawing/2014/main" id="{363E60B9-11F0-4116-8DB9-F8DE70276B07}"/>
              </a:ext>
            </a:extLst>
          </p:cNvPr>
          <p:cNvSpPr>
            <a:spLocks/>
          </p:cNvSpPr>
          <p:nvPr/>
        </p:nvSpPr>
        <p:spPr bwMode="auto">
          <a:xfrm>
            <a:off x="7278130" y="4307071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8 h 33"/>
              <a:gd name="T4" fmla="*/ 9 w 14"/>
              <a:gd name="T5" fmla="*/ 12 h 33"/>
              <a:gd name="T6" fmla="*/ 9 w 14"/>
              <a:gd name="T7" fmla="*/ 12 h 33"/>
              <a:gd name="T8" fmla="*/ 9 w 14"/>
              <a:gd name="T9" fmla="*/ 10 h 33"/>
              <a:gd name="T10" fmla="*/ 9 w 14"/>
              <a:gd name="T11" fmla="*/ 10 h 33"/>
              <a:gd name="T12" fmla="*/ 9 w 14"/>
              <a:gd name="T13" fmla="*/ 7 h 33"/>
              <a:gd name="T14" fmla="*/ 9 w 14"/>
              <a:gd name="T15" fmla="*/ 7 h 33"/>
              <a:gd name="T16" fmla="*/ 9 w 14"/>
              <a:gd name="T17" fmla="*/ 6 h 33"/>
              <a:gd name="T18" fmla="*/ 9 w 14"/>
              <a:gd name="T19" fmla="*/ 6 h 33"/>
              <a:gd name="T20" fmla="*/ 9 w 14"/>
              <a:gd name="T21" fmla="*/ 5 h 33"/>
              <a:gd name="T22" fmla="*/ 9 w 14"/>
              <a:gd name="T23" fmla="*/ 5 h 33"/>
              <a:gd name="T24" fmla="*/ 7 w 14"/>
              <a:gd name="T25" fmla="*/ 5 h 33"/>
              <a:gd name="T26" fmla="*/ 7 w 14"/>
              <a:gd name="T27" fmla="*/ 5 h 33"/>
              <a:gd name="T28" fmla="*/ 6 w 14"/>
              <a:gd name="T29" fmla="*/ 4 h 33"/>
              <a:gd name="T30" fmla="*/ 6 w 14"/>
              <a:gd name="T31" fmla="*/ 4 h 33"/>
              <a:gd name="T32" fmla="*/ 5 w 14"/>
              <a:gd name="T33" fmla="*/ 5 h 33"/>
              <a:gd name="T34" fmla="*/ 5 w 14"/>
              <a:gd name="T35" fmla="*/ 5 h 33"/>
              <a:gd name="T36" fmla="*/ 5 w 14"/>
              <a:gd name="T37" fmla="*/ 6 h 33"/>
              <a:gd name="T38" fmla="*/ 5 w 14"/>
              <a:gd name="T39" fmla="*/ 9 h 33"/>
              <a:gd name="T40" fmla="*/ 0 w 14"/>
              <a:gd name="T41" fmla="*/ 9 h 33"/>
              <a:gd name="T42" fmla="*/ 0 w 14"/>
              <a:gd name="T43" fmla="*/ 6 h 33"/>
              <a:gd name="T44" fmla="*/ 0 w 14"/>
              <a:gd name="T45" fmla="*/ 6 h 33"/>
              <a:gd name="T46" fmla="*/ 0 w 14"/>
              <a:gd name="T47" fmla="*/ 4 h 33"/>
              <a:gd name="T48" fmla="*/ 0 w 14"/>
              <a:gd name="T49" fmla="*/ 4 h 33"/>
              <a:gd name="T50" fmla="*/ 2 w 14"/>
              <a:gd name="T51" fmla="*/ 1 h 33"/>
              <a:gd name="T52" fmla="*/ 2 w 14"/>
              <a:gd name="T53" fmla="*/ 1 h 33"/>
              <a:gd name="T54" fmla="*/ 4 w 14"/>
              <a:gd name="T55" fmla="*/ 0 h 33"/>
              <a:gd name="T56" fmla="*/ 4 w 14"/>
              <a:gd name="T57" fmla="*/ 0 h 33"/>
              <a:gd name="T58" fmla="*/ 6 w 14"/>
              <a:gd name="T59" fmla="*/ 0 h 33"/>
              <a:gd name="T60" fmla="*/ 6 w 14"/>
              <a:gd name="T61" fmla="*/ 0 h 33"/>
              <a:gd name="T62" fmla="*/ 10 w 14"/>
              <a:gd name="T63" fmla="*/ 0 h 33"/>
              <a:gd name="T64" fmla="*/ 10 w 14"/>
              <a:gd name="T65" fmla="*/ 0 h 33"/>
              <a:gd name="T66" fmla="*/ 12 w 14"/>
              <a:gd name="T67" fmla="*/ 2 h 33"/>
              <a:gd name="T68" fmla="*/ 12 w 14"/>
              <a:gd name="T69" fmla="*/ 2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7 h 33"/>
              <a:gd name="T76" fmla="*/ 14 w 14"/>
              <a:gd name="T77" fmla="*/ 7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1 h 33"/>
              <a:gd name="T84" fmla="*/ 14 w 14"/>
              <a:gd name="T85" fmla="*/ 11 h 33"/>
              <a:gd name="T86" fmla="*/ 12 w 14"/>
              <a:gd name="T87" fmla="*/ 12 h 33"/>
              <a:gd name="T88" fmla="*/ 12 w 14"/>
              <a:gd name="T89" fmla="*/ 12 h 33"/>
              <a:gd name="T90" fmla="*/ 12 w 14"/>
              <a:gd name="T91" fmla="*/ 15 h 33"/>
              <a:gd name="T92" fmla="*/ 5 w 14"/>
              <a:gd name="T93" fmla="*/ 28 h 33"/>
              <a:gd name="T94" fmla="*/ 14 w 14"/>
              <a:gd name="T95" fmla="*/ 28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8"/>
                </a:lnTo>
                <a:lnTo>
                  <a:pt x="9" y="12"/>
                </a:lnTo>
                <a:lnTo>
                  <a:pt x="9" y="12"/>
                </a:lnTo>
                <a:lnTo>
                  <a:pt x="9" y="10"/>
                </a:lnTo>
                <a:lnTo>
                  <a:pt x="9" y="10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2" y="12"/>
                </a:lnTo>
                <a:lnTo>
                  <a:pt x="12" y="12"/>
                </a:lnTo>
                <a:lnTo>
                  <a:pt x="12" y="15"/>
                </a:lnTo>
                <a:lnTo>
                  <a:pt x="5" y="28"/>
                </a:lnTo>
                <a:lnTo>
                  <a:pt x="14" y="28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30" name="Freeform 1758">
            <a:extLst>
              <a:ext uri="{FF2B5EF4-FFF2-40B4-BE49-F238E27FC236}">
                <a16:creationId xmlns:a16="http://schemas.microsoft.com/office/drawing/2014/main" id="{BA36D968-C946-4F54-8287-649D55D32400}"/>
              </a:ext>
            </a:extLst>
          </p:cNvPr>
          <p:cNvSpPr>
            <a:spLocks noEditPoints="1"/>
          </p:cNvSpPr>
          <p:nvPr/>
        </p:nvSpPr>
        <p:spPr bwMode="auto">
          <a:xfrm>
            <a:off x="7303530" y="4307071"/>
            <a:ext cx="22225" cy="52388"/>
          </a:xfrm>
          <a:custGeom>
            <a:avLst/>
            <a:gdLst>
              <a:gd name="T0" fmla="*/ 0 w 14"/>
              <a:gd name="T1" fmla="*/ 6 h 33"/>
              <a:gd name="T2" fmla="*/ 0 w 14"/>
              <a:gd name="T3" fmla="*/ 6 h 33"/>
              <a:gd name="T4" fmla="*/ 1 w 14"/>
              <a:gd name="T5" fmla="*/ 4 h 33"/>
              <a:gd name="T6" fmla="*/ 1 w 14"/>
              <a:gd name="T7" fmla="*/ 4 h 33"/>
              <a:gd name="T8" fmla="*/ 3 w 14"/>
              <a:gd name="T9" fmla="*/ 1 h 33"/>
              <a:gd name="T10" fmla="*/ 3 w 14"/>
              <a:gd name="T11" fmla="*/ 1 h 33"/>
              <a:gd name="T12" fmla="*/ 5 w 14"/>
              <a:gd name="T13" fmla="*/ 0 h 33"/>
              <a:gd name="T14" fmla="*/ 5 w 14"/>
              <a:gd name="T15" fmla="*/ 0 h 33"/>
              <a:gd name="T16" fmla="*/ 8 w 14"/>
              <a:gd name="T17" fmla="*/ 0 h 33"/>
              <a:gd name="T18" fmla="*/ 8 w 14"/>
              <a:gd name="T19" fmla="*/ 0 h 33"/>
              <a:gd name="T20" fmla="*/ 10 w 14"/>
              <a:gd name="T21" fmla="*/ 0 h 33"/>
              <a:gd name="T22" fmla="*/ 10 w 14"/>
              <a:gd name="T23" fmla="*/ 0 h 33"/>
              <a:gd name="T24" fmla="*/ 13 w 14"/>
              <a:gd name="T25" fmla="*/ 1 h 33"/>
              <a:gd name="T26" fmla="*/ 13 w 14"/>
              <a:gd name="T27" fmla="*/ 1 h 33"/>
              <a:gd name="T28" fmla="*/ 14 w 14"/>
              <a:gd name="T29" fmla="*/ 4 h 33"/>
              <a:gd name="T30" fmla="*/ 14 w 14"/>
              <a:gd name="T31" fmla="*/ 4 h 33"/>
              <a:gd name="T32" fmla="*/ 14 w 14"/>
              <a:gd name="T33" fmla="*/ 6 h 33"/>
              <a:gd name="T34" fmla="*/ 14 w 14"/>
              <a:gd name="T35" fmla="*/ 25 h 33"/>
              <a:gd name="T36" fmla="*/ 14 w 14"/>
              <a:gd name="T37" fmla="*/ 25 h 33"/>
              <a:gd name="T38" fmla="*/ 14 w 14"/>
              <a:gd name="T39" fmla="*/ 29 h 33"/>
              <a:gd name="T40" fmla="*/ 14 w 14"/>
              <a:gd name="T41" fmla="*/ 29 h 33"/>
              <a:gd name="T42" fmla="*/ 13 w 14"/>
              <a:gd name="T43" fmla="*/ 30 h 33"/>
              <a:gd name="T44" fmla="*/ 13 w 14"/>
              <a:gd name="T45" fmla="*/ 30 h 33"/>
              <a:gd name="T46" fmla="*/ 10 w 14"/>
              <a:gd name="T47" fmla="*/ 33 h 33"/>
              <a:gd name="T48" fmla="*/ 10 w 14"/>
              <a:gd name="T49" fmla="*/ 33 h 33"/>
              <a:gd name="T50" fmla="*/ 8 w 14"/>
              <a:gd name="T51" fmla="*/ 33 h 33"/>
              <a:gd name="T52" fmla="*/ 8 w 14"/>
              <a:gd name="T53" fmla="*/ 33 h 33"/>
              <a:gd name="T54" fmla="*/ 5 w 14"/>
              <a:gd name="T55" fmla="*/ 33 h 33"/>
              <a:gd name="T56" fmla="*/ 5 w 14"/>
              <a:gd name="T57" fmla="*/ 33 h 33"/>
              <a:gd name="T58" fmla="*/ 3 w 14"/>
              <a:gd name="T59" fmla="*/ 30 h 33"/>
              <a:gd name="T60" fmla="*/ 3 w 14"/>
              <a:gd name="T61" fmla="*/ 30 h 33"/>
              <a:gd name="T62" fmla="*/ 1 w 14"/>
              <a:gd name="T63" fmla="*/ 29 h 33"/>
              <a:gd name="T64" fmla="*/ 1 w 14"/>
              <a:gd name="T65" fmla="*/ 29 h 33"/>
              <a:gd name="T66" fmla="*/ 0 w 14"/>
              <a:gd name="T67" fmla="*/ 25 h 33"/>
              <a:gd name="T68" fmla="*/ 0 w 14"/>
              <a:gd name="T69" fmla="*/ 6 h 33"/>
              <a:gd name="T70" fmla="*/ 5 w 14"/>
              <a:gd name="T71" fmla="*/ 25 h 33"/>
              <a:gd name="T72" fmla="*/ 5 w 14"/>
              <a:gd name="T73" fmla="*/ 25 h 33"/>
              <a:gd name="T74" fmla="*/ 5 w 14"/>
              <a:gd name="T75" fmla="*/ 28 h 33"/>
              <a:gd name="T76" fmla="*/ 5 w 14"/>
              <a:gd name="T77" fmla="*/ 28 h 33"/>
              <a:gd name="T78" fmla="*/ 8 w 14"/>
              <a:gd name="T79" fmla="*/ 28 h 33"/>
              <a:gd name="T80" fmla="*/ 8 w 14"/>
              <a:gd name="T81" fmla="*/ 28 h 33"/>
              <a:gd name="T82" fmla="*/ 9 w 14"/>
              <a:gd name="T83" fmla="*/ 28 h 33"/>
              <a:gd name="T84" fmla="*/ 9 w 14"/>
              <a:gd name="T85" fmla="*/ 28 h 33"/>
              <a:gd name="T86" fmla="*/ 10 w 14"/>
              <a:gd name="T87" fmla="*/ 25 h 33"/>
              <a:gd name="T88" fmla="*/ 10 w 14"/>
              <a:gd name="T89" fmla="*/ 6 h 33"/>
              <a:gd name="T90" fmla="*/ 10 w 14"/>
              <a:gd name="T91" fmla="*/ 6 h 33"/>
              <a:gd name="T92" fmla="*/ 9 w 14"/>
              <a:gd name="T93" fmla="*/ 5 h 33"/>
              <a:gd name="T94" fmla="*/ 9 w 14"/>
              <a:gd name="T95" fmla="*/ 5 h 33"/>
              <a:gd name="T96" fmla="*/ 8 w 14"/>
              <a:gd name="T97" fmla="*/ 4 h 33"/>
              <a:gd name="T98" fmla="*/ 8 w 14"/>
              <a:gd name="T99" fmla="*/ 4 h 33"/>
              <a:gd name="T100" fmla="*/ 5 w 14"/>
              <a:gd name="T101" fmla="*/ 5 h 33"/>
              <a:gd name="T102" fmla="*/ 5 w 14"/>
              <a:gd name="T103" fmla="*/ 5 h 33"/>
              <a:gd name="T104" fmla="*/ 5 w 14"/>
              <a:gd name="T105" fmla="*/ 6 h 33"/>
              <a:gd name="T106" fmla="*/ 5 w 14"/>
              <a:gd name="T107" fmla="*/ 2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3">
                <a:moveTo>
                  <a:pt x="0" y="6"/>
                </a:move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4" y="4"/>
                </a:lnTo>
                <a:lnTo>
                  <a:pt x="14" y="4"/>
                </a:lnTo>
                <a:lnTo>
                  <a:pt x="14" y="6"/>
                </a:lnTo>
                <a:lnTo>
                  <a:pt x="14" y="25"/>
                </a:lnTo>
                <a:lnTo>
                  <a:pt x="14" y="25"/>
                </a:lnTo>
                <a:lnTo>
                  <a:pt x="14" y="29"/>
                </a:lnTo>
                <a:lnTo>
                  <a:pt x="14" y="29"/>
                </a:lnTo>
                <a:lnTo>
                  <a:pt x="13" y="30"/>
                </a:lnTo>
                <a:lnTo>
                  <a:pt x="13" y="30"/>
                </a:lnTo>
                <a:lnTo>
                  <a:pt x="10" y="33"/>
                </a:lnTo>
                <a:lnTo>
                  <a:pt x="10" y="33"/>
                </a:lnTo>
                <a:lnTo>
                  <a:pt x="8" y="33"/>
                </a:lnTo>
                <a:lnTo>
                  <a:pt x="8" y="33"/>
                </a:lnTo>
                <a:lnTo>
                  <a:pt x="5" y="33"/>
                </a:lnTo>
                <a:lnTo>
                  <a:pt x="5" y="33"/>
                </a:lnTo>
                <a:lnTo>
                  <a:pt x="3" y="30"/>
                </a:lnTo>
                <a:lnTo>
                  <a:pt x="3" y="30"/>
                </a:lnTo>
                <a:lnTo>
                  <a:pt x="1" y="29"/>
                </a:lnTo>
                <a:lnTo>
                  <a:pt x="1" y="29"/>
                </a:lnTo>
                <a:lnTo>
                  <a:pt x="0" y="25"/>
                </a:lnTo>
                <a:lnTo>
                  <a:pt x="0" y="6"/>
                </a:lnTo>
                <a:close/>
                <a:moveTo>
                  <a:pt x="5" y="25"/>
                </a:move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8" y="28"/>
                </a:lnTo>
                <a:lnTo>
                  <a:pt x="8" y="28"/>
                </a:lnTo>
                <a:lnTo>
                  <a:pt x="9" y="28"/>
                </a:lnTo>
                <a:lnTo>
                  <a:pt x="9" y="28"/>
                </a:lnTo>
                <a:lnTo>
                  <a:pt x="10" y="25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8" y="4"/>
                </a:lnTo>
                <a:lnTo>
                  <a:pt x="8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31" name="Freeform 1759">
            <a:extLst>
              <a:ext uri="{FF2B5EF4-FFF2-40B4-BE49-F238E27FC236}">
                <a16:creationId xmlns:a16="http://schemas.microsoft.com/office/drawing/2014/main" id="{229C35E2-31F7-4BA6-9648-B185FBD54EA3}"/>
              </a:ext>
            </a:extLst>
          </p:cNvPr>
          <p:cNvSpPr>
            <a:spLocks noEditPoints="1"/>
          </p:cNvSpPr>
          <p:nvPr/>
        </p:nvSpPr>
        <p:spPr bwMode="auto">
          <a:xfrm>
            <a:off x="7332105" y="4307071"/>
            <a:ext cx="22225" cy="52388"/>
          </a:xfrm>
          <a:custGeom>
            <a:avLst/>
            <a:gdLst>
              <a:gd name="T0" fmla="*/ 0 w 14"/>
              <a:gd name="T1" fmla="*/ 9 h 33"/>
              <a:gd name="T2" fmla="*/ 0 w 14"/>
              <a:gd name="T3" fmla="*/ 6 h 33"/>
              <a:gd name="T4" fmla="*/ 0 w 14"/>
              <a:gd name="T5" fmla="*/ 5 h 33"/>
              <a:gd name="T6" fmla="*/ 0 w 14"/>
              <a:gd name="T7" fmla="*/ 4 h 33"/>
              <a:gd name="T8" fmla="*/ 1 w 14"/>
              <a:gd name="T9" fmla="*/ 2 h 33"/>
              <a:gd name="T10" fmla="*/ 4 w 14"/>
              <a:gd name="T11" fmla="*/ 0 h 33"/>
              <a:gd name="T12" fmla="*/ 6 w 14"/>
              <a:gd name="T13" fmla="*/ 0 h 33"/>
              <a:gd name="T14" fmla="*/ 9 w 14"/>
              <a:gd name="T15" fmla="*/ 0 h 33"/>
              <a:gd name="T16" fmla="*/ 11 w 14"/>
              <a:gd name="T17" fmla="*/ 2 h 33"/>
              <a:gd name="T18" fmla="*/ 12 w 14"/>
              <a:gd name="T19" fmla="*/ 4 h 33"/>
              <a:gd name="T20" fmla="*/ 12 w 14"/>
              <a:gd name="T21" fmla="*/ 5 h 33"/>
              <a:gd name="T22" fmla="*/ 14 w 14"/>
              <a:gd name="T23" fmla="*/ 6 h 33"/>
              <a:gd name="T24" fmla="*/ 14 w 14"/>
              <a:gd name="T25" fmla="*/ 9 h 33"/>
              <a:gd name="T26" fmla="*/ 14 w 14"/>
              <a:gd name="T27" fmla="*/ 11 h 33"/>
              <a:gd name="T28" fmla="*/ 12 w 14"/>
              <a:gd name="T29" fmla="*/ 12 h 33"/>
              <a:gd name="T30" fmla="*/ 12 w 14"/>
              <a:gd name="T31" fmla="*/ 14 h 33"/>
              <a:gd name="T32" fmla="*/ 11 w 14"/>
              <a:gd name="T33" fmla="*/ 15 h 33"/>
              <a:gd name="T34" fmla="*/ 12 w 14"/>
              <a:gd name="T35" fmla="*/ 16 h 33"/>
              <a:gd name="T36" fmla="*/ 12 w 14"/>
              <a:gd name="T37" fmla="*/ 17 h 33"/>
              <a:gd name="T38" fmla="*/ 14 w 14"/>
              <a:gd name="T39" fmla="*/ 20 h 33"/>
              <a:gd name="T40" fmla="*/ 14 w 14"/>
              <a:gd name="T41" fmla="*/ 24 h 33"/>
              <a:gd name="T42" fmla="*/ 14 w 14"/>
              <a:gd name="T43" fmla="*/ 25 h 33"/>
              <a:gd name="T44" fmla="*/ 12 w 14"/>
              <a:gd name="T45" fmla="*/ 28 h 33"/>
              <a:gd name="T46" fmla="*/ 12 w 14"/>
              <a:gd name="T47" fmla="*/ 29 h 33"/>
              <a:gd name="T48" fmla="*/ 12 w 14"/>
              <a:gd name="T49" fmla="*/ 30 h 33"/>
              <a:gd name="T50" fmla="*/ 10 w 14"/>
              <a:gd name="T51" fmla="*/ 31 h 33"/>
              <a:gd name="T52" fmla="*/ 6 w 14"/>
              <a:gd name="T53" fmla="*/ 33 h 33"/>
              <a:gd name="T54" fmla="*/ 2 w 14"/>
              <a:gd name="T55" fmla="*/ 31 h 33"/>
              <a:gd name="T56" fmla="*/ 1 w 14"/>
              <a:gd name="T57" fmla="*/ 30 h 33"/>
              <a:gd name="T58" fmla="*/ 0 w 14"/>
              <a:gd name="T59" fmla="*/ 29 h 33"/>
              <a:gd name="T60" fmla="*/ 0 w 14"/>
              <a:gd name="T61" fmla="*/ 28 h 33"/>
              <a:gd name="T62" fmla="*/ 0 w 14"/>
              <a:gd name="T63" fmla="*/ 25 h 33"/>
              <a:gd name="T64" fmla="*/ 0 w 14"/>
              <a:gd name="T65" fmla="*/ 24 h 33"/>
              <a:gd name="T66" fmla="*/ 0 w 14"/>
              <a:gd name="T67" fmla="*/ 20 h 33"/>
              <a:gd name="T68" fmla="*/ 0 w 14"/>
              <a:gd name="T69" fmla="*/ 17 h 33"/>
              <a:gd name="T70" fmla="*/ 0 w 14"/>
              <a:gd name="T71" fmla="*/ 16 h 33"/>
              <a:gd name="T72" fmla="*/ 2 w 14"/>
              <a:gd name="T73" fmla="*/ 15 h 33"/>
              <a:gd name="T74" fmla="*/ 0 w 14"/>
              <a:gd name="T75" fmla="*/ 14 h 33"/>
              <a:gd name="T76" fmla="*/ 0 w 14"/>
              <a:gd name="T77" fmla="*/ 12 h 33"/>
              <a:gd name="T78" fmla="*/ 0 w 14"/>
              <a:gd name="T79" fmla="*/ 11 h 33"/>
              <a:gd name="T80" fmla="*/ 0 w 14"/>
              <a:gd name="T81" fmla="*/ 9 h 33"/>
              <a:gd name="T82" fmla="*/ 9 w 14"/>
              <a:gd name="T83" fmla="*/ 6 h 33"/>
              <a:gd name="T84" fmla="*/ 7 w 14"/>
              <a:gd name="T85" fmla="*/ 5 h 33"/>
              <a:gd name="T86" fmla="*/ 6 w 14"/>
              <a:gd name="T87" fmla="*/ 4 h 33"/>
              <a:gd name="T88" fmla="*/ 5 w 14"/>
              <a:gd name="T89" fmla="*/ 5 h 33"/>
              <a:gd name="T90" fmla="*/ 4 w 14"/>
              <a:gd name="T91" fmla="*/ 11 h 33"/>
              <a:gd name="T92" fmla="*/ 5 w 14"/>
              <a:gd name="T93" fmla="*/ 12 h 33"/>
              <a:gd name="T94" fmla="*/ 6 w 14"/>
              <a:gd name="T95" fmla="*/ 14 h 33"/>
              <a:gd name="T96" fmla="*/ 7 w 14"/>
              <a:gd name="T97" fmla="*/ 12 h 33"/>
              <a:gd name="T98" fmla="*/ 9 w 14"/>
              <a:gd name="T99" fmla="*/ 11 h 33"/>
              <a:gd name="T100" fmla="*/ 9 w 14"/>
              <a:gd name="T101" fmla="*/ 19 h 33"/>
              <a:gd name="T102" fmla="*/ 7 w 14"/>
              <a:gd name="T103" fmla="*/ 17 h 33"/>
              <a:gd name="T104" fmla="*/ 6 w 14"/>
              <a:gd name="T105" fmla="*/ 17 h 33"/>
              <a:gd name="T106" fmla="*/ 5 w 14"/>
              <a:gd name="T107" fmla="*/ 17 h 33"/>
              <a:gd name="T108" fmla="*/ 4 w 14"/>
              <a:gd name="T109" fmla="*/ 19 h 33"/>
              <a:gd name="T110" fmla="*/ 4 w 14"/>
              <a:gd name="T111" fmla="*/ 25 h 33"/>
              <a:gd name="T112" fmla="*/ 5 w 14"/>
              <a:gd name="T113" fmla="*/ 28 h 33"/>
              <a:gd name="T114" fmla="*/ 6 w 14"/>
              <a:gd name="T115" fmla="*/ 28 h 33"/>
              <a:gd name="T116" fmla="*/ 7 w 14"/>
              <a:gd name="T117" fmla="*/ 28 h 33"/>
              <a:gd name="T118" fmla="*/ 9 w 14"/>
              <a:gd name="T119" fmla="*/ 19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1" y="2"/>
                </a:lnTo>
                <a:lnTo>
                  <a:pt x="1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2" y="4"/>
                </a:lnTo>
                <a:lnTo>
                  <a:pt x="12" y="4"/>
                </a:lnTo>
                <a:lnTo>
                  <a:pt x="12" y="5"/>
                </a:lnTo>
                <a:lnTo>
                  <a:pt x="12" y="5"/>
                </a:lnTo>
                <a:lnTo>
                  <a:pt x="14" y="6"/>
                </a:lnTo>
                <a:lnTo>
                  <a:pt x="14" y="6"/>
                </a:lnTo>
                <a:lnTo>
                  <a:pt x="14" y="9"/>
                </a:lnTo>
                <a:lnTo>
                  <a:pt x="14" y="9"/>
                </a:lnTo>
                <a:lnTo>
                  <a:pt x="14" y="11"/>
                </a:lnTo>
                <a:lnTo>
                  <a:pt x="14" y="11"/>
                </a:lnTo>
                <a:lnTo>
                  <a:pt x="12" y="12"/>
                </a:lnTo>
                <a:lnTo>
                  <a:pt x="12" y="12"/>
                </a:lnTo>
                <a:lnTo>
                  <a:pt x="12" y="14"/>
                </a:lnTo>
                <a:lnTo>
                  <a:pt x="12" y="14"/>
                </a:lnTo>
                <a:lnTo>
                  <a:pt x="11" y="15"/>
                </a:lnTo>
                <a:lnTo>
                  <a:pt x="11" y="15"/>
                </a:lnTo>
                <a:lnTo>
                  <a:pt x="12" y="16"/>
                </a:lnTo>
                <a:lnTo>
                  <a:pt x="12" y="16"/>
                </a:lnTo>
                <a:lnTo>
                  <a:pt x="12" y="17"/>
                </a:lnTo>
                <a:lnTo>
                  <a:pt x="12" y="17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5"/>
                </a:lnTo>
                <a:lnTo>
                  <a:pt x="14" y="25"/>
                </a:lnTo>
                <a:lnTo>
                  <a:pt x="12" y="28"/>
                </a:lnTo>
                <a:lnTo>
                  <a:pt x="12" y="28"/>
                </a:lnTo>
                <a:lnTo>
                  <a:pt x="12" y="29"/>
                </a:lnTo>
                <a:lnTo>
                  <a:pt x="12" y="29"/>
                </a:lnTo>
                <a:lnTo>
                  <a:pt x="12" y="30"/>
                </a:lnTo>
                <a:lnTo>
                  <a:pt x="12" y="30"/>
                </a:lnTo>
                <a:lnTo>
                  <a:pt x="10" y="31"/>
                </a:lnTo>
                <a:lnTo>
                  <a:pt x="10" y="31"/>
                </a:lnTo>
                <a:lnTo>
                  <a:pt x="6" y="33"/>
                </a:lnTo>
                <a:lnTo>
                  <a:pt x="6" y="33"/>
                </a:lnTo>
                <a:lnTo>
                  <a:pt x="2" y="31"/>
                </a:lnTo>
                <a:lnTo>
                  <a:pt x="2" y="31"/>
                </a:lnTo>
                <a:lnTo>
                  <a:pt x="1" y="30"/>
                </a:lnTo>
                <a:lnTo>
                  <a:pt x="1" y="30"/>
                </a:lnTo>
                <a:lnTo>
                  <a:pt x="0" y="29"/>
                </a:lnTo>
                <a:lnTo>
                  <a:pt x="0" y="29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0" y="16"/>
                </a:lnTo>
                <a:lnTo>
                  <a:pt x="2" y="15"/>
                </a:lnTo>
                <a:lnTo>
                  <a:pt x="2" y="15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9" y="6"/>
                </a:move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4" y="6"/>
                </a:lnTo>
                <a:lnTo>
                  <a:pt x="4" y="11"/>
                </a:lnTo>
                <a:lnTo>
                  <a:pt x="4" y="11"/>
                </a:lnTo>
                <a:lnTo>
                  <a:pt x="5" y="12"/>
                </a:lnTo>
                <a:lnTo>
                  <a:pt x="5" y="12"/>
                </a:lnTo>
                <a:lnTo>
                  <a:pt x="6" y="14"/>
                </a:lnTo>
                <a:lnTo>
                  <a:pt x="6" y="14"/>
                </a:lnTo>
                <a:lnTo>
                  <a:pt x="7" y="12"/>
                </a:lnTo>
                <a:lnTo>
                  <a:pt x="7" y="12"/>
                </a:lnTo>
                <a:lnTo>
                  <a:pt x="9" y="11"/>
                </a:lnTo>
                <a:lnTo>
                  <a:pt x="9" y="6"/>
                </a:lnTo>
                <a:close/>
                <a:moveTo>
                  <a:pt x="9" y="19"/>
                </a:moveTo>
                <a:lnTo>
                  <a:pt x="9" y="19"/>
                </a:lnTo>
                <a:lnTo>
                  <a:pt x="7" y="17"/>
                </a:lnTo>
                <a:lnTo>
                  <a:pt x="7" y="17"/>
                </a:lnTo>
                <a:lnTo>
                  <a:pt x="6" y="17"/>
                </a:lnTo>
                <a:lnTo>
                  <a:pt x="6" y="17"/>
                </a:lnTo>
                <a:lnTo>
                  <a:pt x="5" y="17"/>
                </a:lnTo>
                <a:lnTo>
                  <a:pt x="5" y="17"/>
                </a:lnTo>
                <a:lnTo>
                  <a:pt x="4" y="19"/>
                </a:lnTo>
                <a:lnTo>
                  <a:pt x="4" y="25"/>
                </a:lnTo>
                <a:lnTo>
                  <a:pt x="4" y="25"/>
                </a:lnTo>
                <a:lnTo>
                  <a:pt x="5" y="28"/>
                </a:lnTo>
                <a:lnTo>
                  <a:pt x="5" y="28"/>
                </a:lnTo>
                <a:lnTo>
                  <a:pt x="6" y="28"/>
                </a:lnTo>
                <a:lnTo>
                  <a:pt x="6" y="28"/>
                </a:lnTo>
                <a:lnTo>
                  <a:pt x="7" y="28"/>
                </a:lnTo>
                <a:lnTo>
                  <a:pt x="7" y="28"/>
                </a:lnTo>
                <a:lnTo>
                  <a:pt x="9" y="25"/>
                </a:lnTo>
                <a:lnTo>
                  <a:pt x="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32" name="Freeform 1760">
            <a:extLst>
              <a:ext uri="{FF2B5EF4-FFF2-40B4-BE49-F238E27FC236}">
                <a16:creationId xmlns:a16="http://schemas.microsoft.com/office/drawing/2014/main" id="{1FF6ACE8-E5CA-4A1D-9449-BA1CB1864518}"/>
              </a:ext>
            </a:extLst>
          </p:cNvPr>
          <p:cNvSpPr>
            <a:spLocks/>
          </p:cNvSpPr>
          <p:nvPr/>
        </p:nvSpPr>
        <p:spPr bwMode="auto">
          <a:xfrm>
            <a:off x="7357505" y="4351521"/>
            <a:ext cx="7938" cy="11113"/>
          </a:xfrm>
          <a:custGeom>
            <a:avLst/>
            <a:gdLst>
              <a:gd name="T0" fmla="*/ 0 w 5"/>
              <a:gd name="T1" fmla="*/ 7 h 7"/>
              <a:gd name="T2" fmla="*/ 0 w 5"/>
              <a:gd name="T3" fmla="*/ 0 h 7"/>
              <a:gd name="T4" fmla="*/ 5 w 5"/>
              <a:gd name="T5" fmla="*/ 0 h 7"/>
              <a:gd name="T6" fmla="*/ 5 w 5"/>
              <a:gd name="T7" fmla="*/ 5 h 7"/>
              <a:gd name="T8" fmla="*/ 0 w 5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0" y="7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33" name="Freeform 1761">
            <a:extLst>
              <a:ext uri="{FF2B5EF4-FFF2-40B4-BE49-F238E27FC236}">
                <a16:creationId xmlns:a16="http://schemas.microsoft.com/office/drawing/2014/main" id="{F6589A98-0B97-475E-8D2F-0172E0C38004}"/>
              </a:ext>
            </a:extLst>
          </p:cNvPr>
          <p:cNvSpPr>
            <a:spLocks noEditPoints="1"/>
          </p:cNvSpPr>
          <p:nvPr/>
        </p:nvSpPr>
        <p:spPr bwMode="auto">
          <a:xfrm>
            <a:off x="7371793" y="4307071"/>
            <a:ext cx="22225" cy="52388"/>
          </a:xfrm>
          <a:custGeom>
            <a:avLst/>
            <a:gdLst>
              <a:gd name="T0" fmla="*/ 6 w 14"/>
              <a:gd name="T1" fmla="*/ 19 h 33"/>
              <a:gd name="T2" fmla="*/ 6 w 14"/>
              <a:gd name="T3" fmla="*/ 19 h 33"/>
              <a:gd name="T4" fmla="*/ 6 w 14"/>
              <a:gd name="T5" fmla="*/ 19 h 33"/>
              <a:gd name="T6" fmla="*/ 5 w 14"/>
              <a:gd name="T7" fmla="*/ 19 h 33"/>
              <a:gd name="T8" fmla="*/ 2 w 14"/>
              <a:gd name="T9" fmla="*/ 19 h 33"/>
              <a:gd name="T10" fmla="*/ 1 w 14"/>
              <a:gd name="T11" fmla="*/ 16 h 33"/>
              <a:gd name="T12" fmla="*/ 0 w 14"/>
              <a:gd name="T13" fmla="*/ 16 h 33"/>
              <a:gd name="T14" fmla="*/ 0 w 14"/>
              <a:gd name="T15" fmla="*/ 15 h 33"/>
              <a:gd name="T16" fmla="*/ 0 w 14"/>
              <a:gd name="T17" fmla="*/ 12 h 33"/>
              <a:gd name="T18" fmla="*/ 0 w 14"/>
              <a:gd name="T19" fmla="*/ 10 h 33"/>
              <a:gd name="T20" fmla="*/ 0 w 14"/>
              <a:gd name="T21" fmla="*/ 6 h 33"/>
              <a:gd name="T22" fmla="*/ 0 w 14"/>
              <a:gd name="T23" fmla="*/ 5 h 33"/>
              <a:gd name="T24" fmla="*/ 0 w 14"/>
              <a:gd name="T25" fmla="*/ 4 h 33"/>
              <a:gd name="T26" fmla="*/ 1 w 14"/>
              <a:gd name="T27" fmla="*/ 2 h 33"/>
              <a:gd name="T28" fmla="*/ 4 w 14"/>
              <a:gd name="T29" fmla="*/ 0 h 33"/>
              <a:gd name="T30" fmla="*/ 6 w 14"/>
              <a:gd name="T31" fmla="*/ 0 h 33"/>
              <a:gd name="T32" fmla="*/ 10 w 14"/>
              <a:gd name="T33" fmla="*/ 0 h 33"/>
              <a:gd name="T34" fmla="*/ 12 w 14"/>
              <a:gd name="T35" fmla="*/ 2 h 33"/>
              <a:gd name="T36" fmla="*/ 12 w 14"/>
              <a:gd name="T37" fmla="*/ 4 h 33"/>
              <a:gd name="T38" fmla="*/ 14 w 14"/>
              <a:gd name="T39" fmla="*/ 5 h 33"/>
              <a:gd name="T40" fmla="*/ 14 w 14"/>
              <a:gd name="T41" fmla="*/ 6 h 33"/>
              <a:gd name="T42" fmla="*/ 14 w 14"/>
              <a:gd name="T43" fmla="*/ 10 h 33"/>
              <a:gd name="T44" fmla="*/ 14 w 14"/>
              <a:gd name="T45" fmla="*/ 11 h 33"/>
              <a:gd name="T46" fmla="*/ 14 w 14"/>
              <a:gd name="T47" fmla="*/ 14 h 33"/>
              <a:gd name="T48" fmla="*/ 12 w 14"/>
              <a:gd name="T49" fmla="*/ 15 h 33"/>
              <a:gd name="T50" fmla="*/ 6 w 14"/>
              <a:gd name="T51" fmla="*/ 33 h 33"/>
              <a:gd name="T52" fmla="*/ 4 w 14"/>
              <a:gd name="T53" fmla="*/ 12 h 33"/>
              <a:gd name="T54" fmla="*/ 5 w 14"/>
              <a:gd name="T55" fmla="*/ 14 h 33"/>
              <a:gd name="T56" fmla="*/ 6 w 14"/>
              <a:gd name="T57" fmla="*/ 15 h 33"/>
              <a:gd name="T58" fmla="*/ 7 w 14"/>
              <a:gd name="T59" fmla="*/ 14 h 33"/>
              <a:gd name="T60" fmla="*/ 9 w 14"/>
              <a:gd name="T61" fmla="*/ 12 h 33"/>
              <a:gd name="T62" fmla="*/ 9 w 14"/>
              <a:gd name="T63" fmla="*/ 6 h 33"/>
              <a:gd name="T64" fmla="*/ 7 w 14"/>
              <a:gd name="T65" fmla="*/ 5 h 33"/>
              <a:gd name="T66" fmla="*/ 6 w 14"/>
              <a:gd name="T67" fmla="*/ 4 h 33"/>
              <a:gd name="T68" fmla="*/ 5 w 14"/>
              <a:gd name="T69" fmla="*/ 5 h 33"/>
              <a:gd name="T70" fmla="*/ 4 w 14"/>
              <a:gd name="T71" fmla="*/ 1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1" y="33"/>
                </a:move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5" y="19"/>
                </a:lnTo>
                <a:lnTo>
                  <a:pt x="5" y="19"/>
                </a:lnTo>
                <a:lnTo>
                  <a:pt x="2" y="19"/>
                </a:lnTo>
                <a:lnTo>
                  <a:pt x="2" y="19"/>
                </a:lnTo>
                <a:lnTo>
                  <a:pt x="1" y="16"/>
                </a:lnTo>
                <a:lnTo>
                  <a:pt x="1" y="16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1" y="2"/>
                </a:lnTo>
                <a:lnTo>
                  <a:pt x="1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2" y="4"/>
                </a:lnTo>
                <a:lnTo>
                  <a:pt x="12" y="4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4" y="14"/>
                </a:lnTo>
                <a:lnTo>
                  <a:pt x="14" y="14"/>
                </a:lnTo>
                <a:lnTo>
                  <a:pt x="12" y="15"/>
                </a:lnTo>
                <a:lnTo>
                  <a:pt x="12" y="15"/>
                </a:lnTo>
                <a:lnTo>
                  <a:pt x="12" y="16"/>
                </a:lnTo>
                <a:lnTo>
                  <a:pt x="6" y="33"/>
                </a:lnTo>
                <a:lnTo>
                  <a:pt x="1" y="33"/>
                </a:lnTo>
                <a:close/>
                <a:moveTo>
                  <a:pt x="4" y="12"/>
                </a:moveTo>
                <a:lnTo>
                  <a:pt x="4" y="12"/>
                </a:lnTo>
                <a:lnTo>
                  <a:pt x="5" y="14"/>
                </a:lnTo>
                <a:lnTo>
                  <a:pt x="5" y="14"/>
                </a:lnTo>
                <a:lnTo>
                  <a:pt x="6" y="15"/>
                </a:lnTo>
                <a:lnTo>
                  <a:pt x="6" y="15"/>
                </a:lnTo>
                <a:lnTo>
                  <a:pt x="7" y="14"/>
                </a:lnTo>
                <a:lnTo>
                  <a:pt x="7" y="14"/>
                </a:lnTo>
                <a:lnTo>
                  <a:pt x="9" y="12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4" y="6"/>
                </a:lnTo>
                <a:lnTo>
                  <a:pt x="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34" name="Freeform 1762">
            <a:extLst>
              <a:ext uri="{FF2B5EF4-FFF2-40B4-BE49-F238E27FC236}">
                <a16:creationId xmlns:a16="http://schemas.microsoft.com/office/drawing/2014/main" id="{B4309CED-A9AE-4D6D-A2F4-AED0A97DBA64}"/>
              </a:ext>
            </a:extLst>
          </p:cNvPr>
          <p:cNvSpPr>
            <a:spLocks noEditPoints="1"/>
          </p:cNvSpPr>
          <p:nvPr/>
        </p:nvSpPr>
        <p:spPr bwMode="auto">
          <a:xfrm>
            <a:off x="7397193" y="4307071"/>
            <a:ext cx="22225" cy="52388"/>
          </a:xfrm>
          <a:custGeom>
            <a:avLst/>
            <a:gdLst>
              <a:gd name="T0" fmla="*/ 0 w 14"/>
              <a:gd name="T1" fmla="*/ 9 h 33"/>
              <a:gd name="T2" fmla="*/ 0 w 14"/>
              <a:gd name="T3" fmla="*/ 6 h 33"/>
              <a:gd name="T4" fmla="*/ 0 w 14"/>
              <a:gd name="T5" fmla="*/ 5 h 33"/>
              <a:gd name="T6" fmla="*/ 1 w 14"/>
              <a:gd name="T7" fmla="*/ 4 h 33"/>
              <a:gd name="T8" fmla="*/ 1 w 14"/>
              <a:gd name="T9" fmla="*/ 2 h 33"/>
              <a:gd name="T10" fmla="*/ 4 w 14"/>
              <a:gd name="T11" fmla="*/ 0 h 33"/>
              <a:gd name="T12" fmla="*/ 8 w 14"/>
              <a:gd name="T13" fmla="*/ 0 h 33"/>
              <a:gd name="T14" fmla="*/ 10 w 14"/>
              <a:gd name="T15" fmla="*/ 0 h 33"/>
              <a:gd name="T16" fmla="*/ 13 w 14"/>
              <a:gd name="T17" fmla="*/ 2 h 33"/>
              <a:gd name="T18" fmla="*/ 13 w 14"/>
              <a:gd name="T19" fmla="*/ 4 h 33"/>
              <a:gd name="T20" fmla="*/ 14 w 14"/>
              <a:gd name="T21" fmla="*/ 5 h 33"/>
              <a:gd name="T22" fmla="*/ 14 w 14"/>
              <a:gd name="T23" fmla="*/ 6 h 33"/>
              <a:gd name="T24" fmla="*/ 14 w 14"/>
              <a:gd name="T25" fmla="*/ 9 h 33"/>
              <a:gd name="T26" fmla="*/ 14 w 14"/>
              <a:gd name="T27" fmla="*/ 11 h 33"/>
              <a:gd name="T28" fmla="*/ 14 w 14"/>
              <a:gd name="T29" fmla="*/ 12 h 33"/>
              <a:gd name="T30" fmla="*/ 13 w 14"/>
              <a:gd name="T31" fmla="*/ 14 h 33"/>
              <a:gd name="T32" fmla="*/ 12 w 14"/>
              <a:gd name="T33" fmla="*/ 15 h 33"/>
              <a:gd name="T34" fmla="*/ 13 w 14"/>
              <a:gd name="T35" fmla="*/ 16 h 33"/>
              <a:gd name="T36" fmla="*/ 14 w 14"/>
              <a:gd name="T37" fmla="*/ 17 h 33"/>
              <a:gd name="T38" fmla="*/ 14 w 14"/>
              <a:gd name="T39" fmla="*/ 20 h 33"/>
              <a:gd name="T40" fmla="*/ 14 w 14"/>
              <a:gd name="T41" fmla="*/ 24 h 33"/>
              <a:gd name="T42" fmla="*/ 14 w 14"/>
              <a:gd name="T43" fmla="*/ 25 h 33"/>
              <a:gd name="T44" fmla="*/ 14 w 14"/>
              <a:gd name="T45" fmla="*/ 28 h 33"/>
              <a:gd name="T46" fmla="*/ 14 w 14"/>
              <a:gd name="T47" fmla="*/ 29 h 33"/>
              <a:gd name="T48" fmla="*/ 13 w 14"/>
              <a:gd name="T49" fmla="*/ 30 h 33"/>
              <a:gd name="T50" fmla="*/ 10 w 14"/>
              <a:gd name="T51" fmla="*/ 31 h 33"/>
              <a:gd name="T52" fmla="*/ 8 w 14"/>
              <a:gd name="T53" fmla="*/ 33 h 33"/>
              <a:gd name="T54" fmla="*/ 4 w 14"/>
              <a:gd name="T55" fmla="*/ 31 h 33"/>
              <a:gd name="T56" fmla="*/ 1 w 14"/>
              <a:gd name="T57" fmla="*/ 30 h 33"/>
              <a:gd name="T58" fmla="*/ 1 w 14"/>
              <a:gd name="T59" fmla="*/ 29 h 33"/>
              <a:gd name="T60" fmla="*/ 0 w 14"/>
              <a:gd name="T61" fmla="*/ 28 h 33"/>
              <a:gd name="T62" fmla="*/ 0 w 14"/>
              <a:gd name="T63" fmla="*/ 25 h 33"/>
              <a:gd name="T64" fmla="*/ 0 w 14"/>
              <a:gd name="T65" fmla="*/ 24 h 33"/>
              <a:gd name="T66" fmla="*/ 0 w 14"/>
              <a:gd name="T67" fmla="*/ 20 h 33"/>
              <a:gd name="T68" fmla="*/ 0 w 14"/>
              <a:gd name="T69" fmla="*/ 17 h 33"/>
              <a:gd name="T70" fmla="*/ 1 w 14"/>
              <a:gd name="T71" fmla="*/ 16 h 33"/>
              <a:gd name="T72" fmla="*/ 3 w 14"/>
              <a:gd name="T73" fmla="*/ 15 h 33"/>
              <a:gd name="T74" fmla="*/ 1 w 14"/>
              <a:gd name="T75" fmla="*/ 14 h 33"/>
              <a:gd name="T76" fmla="*/ 0 w 14"/>
              <a:gd name="T77" fmla="*/ 12 h 33"/>
              <a:gd name="T78" fmla="*/ 0 w 14"/>
              <a:gd name="T79" fmla="*/ 11 h 33"/>
              <a:gd name="T80" fmla="*/ 0 w 14"/>
              <a:gd name="T81" fmla="*/ 9 h 33"/>
              <a:gd name="T82" fmla="*/ 9 w 14"/>
              <a:gd name="T83" fmla="*/ 6 h 33"/>
              <a:gd name="T84" fmla="*/ 9 w 14"/>
              <a:gd name="T85" fmla="*/ 5 h 33"/>
              <a:gd name="T86" fmla="*/ 8 w 14"/>
              <a:gd name="T87" fmla="*/ 4 h 33"/>
              <a:gd name="T88" fmla="*/ 5 w 14"/>
              <a:gd name="T89" fmla="*/ 5 h 33"/>
              <a:gd name="T90" fmla="*/ 5 w 14"/>
              <a:gd name="T91" fmla="*/ 11 h 33"/>
              <a:gd name="T92" fmla="*/ 5 w 14"/>
              <a:gd name="T93" fmla="*/ 12 h 33"/>
              <a:gd name="T94" fmla="*/ 8 w 14"/>
              <a:gd name="T95" fmla="*/ 14 h 33"/>
              <a:gd name="T96" fmla="*/ 9 w 14"/>
              <a:gd name="T97" fmla="*/ 12 h 33"/>
              <a:gd name="T98" fmla="*/ 9 w 14"/>
              <a:gd name="T99" fmla="*/ 11 h 33"/>
              <a:gd name="T100" fmla="*/ 9 w 14"/>
              <a:gd name="T101" fmla="*/ 19 h 33"/>
              <a:gd name="T102" fmla="*/ 9 w 14"/>
              <a:gd name="T103" fmla="*/ 17 h 33"/>
              <a:gd name="T104" fmla="*/ 8 w 14"/>
              <a:gd name="T105" fmla="*/ 17 h 33"/>
              <a:gd name="T106" fmla="*/ 5 w 14"/>
              <a:gd name="T107" fmla="*/ 17 h 33"/>
              <a:gd name="T108" fmla="*/ 5 w 14"/>
              <a:gd name="T109" fmla="*/ 19 h 33"/>
              <a:gd name="T110" fmla="*/ 5 w 14"/>
              <a:gd name="T111" fmla="*/ 25 h 33"/>
              <a:gd name="T112" fmla="*/ 5 w 14"/>
              <a:gd name="T113" fmla="*/ 28 h 33"/>
              <a:gd name="T114" fmla="*/ 8 w 14"/>
              <a:gd name="T115" fmla="*/ 28 h 33"/>
              <a:gd name="T116" fmla="*/ 9 w 14"/>
              <a:gd name="T117" fmla="*/ 28 h 33"/>
              <a:gd name="T118" fmla="*/ 9 w 14"/>
              <a:gd name="T119" fmla="*/ 19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1" y="2"/>
                </a:lnTo>
                <a:lnTo>
                  <a:pt x="1" y="2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3" y="4"/>
                </a:lnTo>
                <a:lnTo>
                  <a:pt x="13" y="4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9"/>
                </a:lnTo>
                <a:lnTo>
                  <a:pt x="14" y="9"/>
                </a:lnTo>
                <a:lnTo>
                  <a:pt x="14" y="11"/>
                </a:lnTo>
                <a:lnTo>
                  <a:pt x="14" y="11"/>
                </a:lnTo>
                <a:lnTo>
                  <a:pt x="14" y="12"/>
                </a:lnTo>
                <a:lnTo>
                  <a:pt x="14" y="12"/>
                </a:lnTo>
                <a:lnTo>
                  <a:pt x="13" y="14"/>
                </a:lnTo>
                <a:lnTo>
                  <a:pt x="13" y="14"/>
                </a:lnTo>
                <a:lnTo>
                  <a:pt x="12" y="15"/>
                </a:lnTo>
                <a:lnTo>
                  <a:pt x="12" y="15"/>
                </a:lnTo>
                <a:lnTo>
                  <a:pt x="13" y="16"/>
                </a:lnTo>
                <a:lnTo>
                  <a:pt x="13" y="16"/>
                </a:lnTo>
                <a:lnTo>
                  <a:pt x="14" y="17"/>
                </a:lnTo>
                <a:lnTo>
                  <a:pt x="14" y="17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3" y="30"/>
                </a:lnTo>
                <a:lnTo>
                  <a:pt x="13" y="30"/>
                </a:lnTo>
                <a:lnTo>
                  <a:pt x="10" y="31"/>
                </a:lnTo>
                <a:lnTo>
                  <a:pt x="10" y="31"/>
                </a:lnTo>
                <a:lnTo>
                  <a:pt x="8" y="33"/>
                </a:lnTo>
                <a:lnTo>
                  <a:pt x="8" y="33"/>
                </a:lnTo>
                <a:lnTo>
                  <a:pt x="4" y="31"/>
                </a:lnTo>
                <a:lnTo>
                  <a:pt x="4" y="31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1" y="29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7"/>
                </a:lnTo>
                <a:lnTo>
                  <a:pt x="1" y="16"/>
                </a:lnTo>
                <a:lnTo>
                  <a:pt x="1" y="16"/>
                </a:lnTo>
                <a:lnTo>
                  <a:pt x="3" y="15"/>
                </a:lnTo>
                <a:lnTo>
                  <a:pt x="3" y="15"/>
                </a:lnTo>
                <a:lnTo>
                  <a:pt x="1" y="14"/>
                </a:lnTo>
                <a:lnTo>
                  <a:pt x="1" y="14"/>
                </a:lnTo>
                <a:lnTo>
                  <a:pt x="0" y="12"/>
                </a:lnTo>
                <a:lnTo>
                  <a:pt x="0" y="12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9" y="6"/>
                </a:move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8" y="4"/>
                </a:lnTo>
                <a:lnTo>
                  <a:pt x="8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11"/>
                </a:lnTo>
                <a:lnTo>
                  <a:pt x="5" y="11"/>
                </a:lnTo>
                <a:lnTo>
                  <a:pt x="5" y="12"/>
                </a:lnTo>
                <a:lnTo>
                  <a:pt x="5" y="12"/>
                </a:lnTo>
                <a:lnTo>
                  <a:pt x="8" y="14"/>
                </a:lnTo>
                <a:lnTo>
                  <a:pt x="8" y="14"/>
                </a:lnTo>
                <a:lnTo>
                  <a:pt x="9" y="12"/>
                </a:lnTo>
                <a:lnTo>
                  <a:pt x="9" y="12"/>
                </a:lnTo>
                <a:lnTo>
                  <a:pt x="9" y="11"/>
                </a:lnTo>
                <a:lnTo>
                  <a:pt x="9" y="6"/>
                </a:lnTo>
                <a:close/>
                <a:moveTo>
                  <a:pt x="9" y="19"/>
                </a:moveTo>
                <a:lnTo>
                  <a:pt x="9" y="19"/>
                </a:lnTo>
                <a:lnTo>
                  <a:pt x="9" y="17"/>
                </a:lnTo>
                <a:lnTo>
                  <a:pt x="9" y="17"/>
                </a:lnTo>
                <a:lnTo>
                  <a:pt x="8" y="17"/>
                </a:lnTo>
                <a:lnTo>
                  <a:pt x="8" y="17"/>
                </a:lnTo>
                <a:lnTo>
                  <a:pt x="5" y="17"/>
                </a:lnTo>
                <a:lnTo>
                  <a:pt x="5" y="17"/>
                </a:lnTo>
                <a:lnTo>
                  <a:pt x="5" y="19"/>
                </a:lnTo>
                <a:lnTo>
                  <a:pt x="5" y="25"/>
                </a:ln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8" y="28"/>
                </a:lnTo>
                <a:lnTo>
                  <a:pt x="8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35" name="Freeform 1763">
            <a:extLst>
              <a:ext uri="{FF2B5EF4-FFF2-40B4-BE49-F238E27FC236}">
                <a16:creationId xmlns:a16="http://schemas.microsoft.com/office/drawing/2014/main" id="{7EDFD5BD-4BD8-4B3F-8425-7F18CC63D003}"/>
              </a:ext>
            </a:extLst>
          </p:cNvPr>
          <p:cNvSpPr>
            <a:spLocks/>
          </p:cNvSpPr>
          <p:nvPr/>
        </p:nvSpPr>
        <p:spPr bwMode="auto">
          <a:xfrm>
            <a:off x="7284480" y="4819833"/>
            <a:ext cx="9525" cy="57150"/>
          </a:xfrm>
          <a:custGeom>
            <a:avLst/>
            <a:gdLst>
              <a:gd name="T0" fmla="*/ 6 w 6"/>
              <a:gd name="T1" fmla="*/ 0 h 36"/>
              <a:gd name="T2" fmla="*/ 6 w 6"/>
              <a:gd name="T3" fmla="*/ 2 h 36"/>
              <a:gd name="T4" fmla="*/ 3 w 6"/>
              <a:gd name="T5" fmla="*/ 2 h 36"/>
              <a:gd name="T6" fmla="*/ 3 w 6"/>
              <a:gd name="T7" fmla="*/ 33 h 36"/>
              <a:gd name="T8" fmla="*/ 6 w 6"/>
              <a:gd name="T9" fmla="*/ 33 h 36"/>
              <a:gd name="T10" fmla="*/ 6 w 6"/>
              <a:gd name="T11" fmla="*/ 36 h 36"/>
              <a:gd name="T12" fmla="*/ 0 w 6"/>
              <a:gd name="T13" fmla="*/ 36 h 36"/>
              <a:gd name="T14" fmla="*/ 0 w 6"/>
              <a:gd name="T15" fmla="*/ 0 h 36"/>
              <a:gd name="T16" fmla="*/ 6 w 6"/>
              <a:gd name="T1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36">
                <a:moveTo>
                  <a:pt x="6" y="0"/>
                </a:moveTo>
                <a:lnTo>
                  <a:pt x="6" y="2"/>
                </a:lnTo>
                <a:lnTo>
                  <a:pt x="3" y="2"/>
                </a:lnTo>
                <a:lnTo>
                  <a:pt x="3" y="33"/>
                </a:lnTo>
                <a:lnTo>
                  <a:pt x="6" y="33"/>
                </a:lnTo>
                <a:lnTo>
                  <a:pt x="6" y="36"/>
                </a:lnTo>
                <a:lnTo>
                  <a:pt x="0" y="36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36" name="Freeform 1764">
            <a:extLst>
              <a:ext uri="{FF2B5EF4-FFF2-40B4-BE49-F238E27FC236}">
                <a16:creationId xmlns:a16="http://schemas.microsoft.com/office/drawing/2014/main" id="{A6977BFC-61C7-40C6-AE45-0DA68C2425AF}"/>
              </a:ext>
            </a:extLst>
          </p:cNvPr>
          <p:cNvSpPr>
            <a:spLocks/>
          </p:cNvSpPr>
          <p:nvPr/>
        </p:nvSpPr>
        <p:spPr bwMode="auto">
          <a:xfrm>
            <a:off x="7311468" y="4816658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8 w 14"/>
              <a:gd name="T5" fmla="*/ 13 h 33"/>
              <a:gd name="T6" fmla="*/ 8 w 14"/>
              <a:gd name="T7" fmla="*/ 13 h 33"/>
              <a:gd name="T8" fmla="*/ 9 w 14"/>
              <a:gd name="T9" fmla="*/ 12 h 33"/>
              <a:gd name="T10" fmla="*/ 9 w 14"/>
              <a:gd name="T11" fmla="*/ 12 h 33"/>
              <a:gd name="T12" fmla="*/ 9 w 14"/>
              <a:gd name="T13" fmla="*/ 9 h 33"/>
              <a:gd name="T14" fmla="*/ 9 w 14"/>
              <a:gd name="T15" fmla="*/ 9 h 33"/>
              <a:gd name="T16" fmla="*/ 9 w 14"/>
              <a:gd name="T17" fmla="*/ 8 h 33"/>
              <a:gd name="T18" fmla="*/ 9 w 14"/>
              <a:gd name="T19" fmla="*/ 8 h 33"/>
              <a:gd name="T20" fmla="*/ 9 w 14"/>
              <a:gd name="T21" fmla="*/ 7 h 33"/>
              <a:gd name="T22" fmla="*/ 9 w 14"/>
              <a:gd name="T23" fmla="*/ 7 h 33"/>
              <a:gd name="T24" fmla="*/ 8 w 14"/>
              <a:gd name="T25" fmla="*/ 5 h 33"/>
              <a:gd name="T26" fmla="*/ 8 w 14"/>
              <a:gd name="T27" fmla="*/ 5 h 33"/>
              <a:gd name="T28" fmla="*/ 7 w 14"/>
              <a:gd name="T29" fmla="*/ 5 h 33"/>
              <a:gd name="T30" fmla="*/ 7 w 14"/>
              <a:gd name="T31" fmla="*/ 5 h 33"/>
              <a:gd name="T32" fmla="*/ 5 w 14"/>
              <a:gd name="T33" fmla="*/ 7 h 33"/>
              <a:gd name="T34" fmla="*/ 5 w 14"/>
              <a:gd name="T35" fmla="*/ 7 h 33"/>
              <a:gd name="T36" fmla="*/ 4 w 14"/>
              <a:gd name="T37" fmla="*/ 8 h 33"/>
              <a:gd name="T38" fmla="*/ 4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0 w 14"/>
              <a:gd name="T47" fmla="*/ 5 h 33"/>
              <a:gd name="T48" fmla="*/ 0 w 14"/>
              <a:gd name="T49" fmla="*/ 5 h 33"/>
              <a:gd name="T50" fmla="*/ 2 w 14"/>
              <a:gd name="T51" fmla="*/ 3 h 33"/>
              <a:gd name="T52" fmla="*/ 2 w 14"/>
              <a:gd name="T53" fmla="*/ 3 h 33"/>
              <a:gd name="T54" fmla="*/ 4 w 14"/>
              <a:gd name="T55" fmla="*/ 2 h 33"/>
              <a:gd name="T56" fmla="*/ 4 w 14"/>
              <a:gd name="T57" fmla="*/ 2 h 33"/>
              <a:gd name="T58" fmla="*/ 7 w 14"/>
              <a:gd name="T59" fmla="*/ 0 h 33"/>
              <a:gd name="T60" fmla="*/ 7 w 14"/>
              <a:gd name="T61" fmla="*/ 0 h 33"/>
              <a:gd name="T62" fmla="*/ 10 w 14"/>
              <a:gd name="T63" fmla="*/ 2 h 33"/>
              <a:gd name="T64" fmla="*/ 10 w 14"/>
              <a:gd name="T65" fmla="*/ 2 h 33"/>
              <a:gd name="T66" fmla="*/ 12 w 14"/>
              <a:gd name="T67" fmla="*/ 3 h 33"/>
              <a:gd name="T68" fmla="*/ 12 w 14"/>
              <a:gd name="T69" fmla="*/ 3 h 33"/>
              <a:gd name="T70" fmla="*/ 13 w 14"/>
              <a:gd name="T71" fmla="*/ 5 h 33"/>
              <a:gd name="T72" fmla="*/ 13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3 w 14"/>
              <a:gd name="T83" fmla="*/ 13 h 33"/>
              <a:gd name="T84" fmla="*/ 13 w 14"/>
              <a:gd name="T85" fmla="*/ 13 h 33"/>
              <a:gd name="T86" fmla="*/ 13 w 14"/>
              <a:gd name="T87" fmla="*/ 14 h 33"/>
              <a:gd name="T88" fmla="*/ 13 w 14"/>
              <a:gd name="T89" fmla="*/ 14 h 33"/>
              <a:gd name="T90" fmla="*/ 12 w 14"/>
              <a:gd name="T91" fmla="*/ 15 h 33"/>
              <a:gd name="T92" fmla="*/ 5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8" y="13"/>
                </a:lnTo>
                <a:lnTo>
                  <a:pt x="8" y="13"/>
                </a:lnTo>
                <a:lnTo>
                  <a:pt x="9" y="12"/>
                </a:lnTo>
                <a:lnTo>
                  <a:pt x="9" y="12"/>
                </a:lnTo>
                <a:lnTo>
                  <a:pt x="9" y="9"/>
                </a:lnTo>
                <a:lnTo>
                  <a:pt x="9" y="9"/>
                </a:lnTo>
                <a:lnTo>
                  <a:pt x="9" y="8"/>
                </a:lnTo>
                <a:lnTo>
                  <a:pt x="9" y="8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5" y="7"/>
                </a:lnTo>
                <a:lnTo>
                  <a:pt x="4" y="8"/>
                </a:lnTo>
                <a:lnTo>
                  <a:pt x="4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4" y="2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0" y="2"/>
                </a:lnTo>
                <a:lnTo>
                  <a:pt x="12" y="3"/>
                </a:lnTo>
                <a:lnTo>
                  <a:pt x="12" y="3"/>
                </a:lnTo>
                <a:lnTo>
                  <a:pt x="13" y="5"/>
                </a:lnTo>
                <a:lnTo>
                  <a:pt x="13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3" y="13"/>
                </a:lnTo>
                <a:lnTo>
                  <a:pt x="13" y="13"/>
                </a:lnTo>
                <a:lnTo>
                  <a:pt x="13" y="14"/>
                </a:lnTo>
                <a:lnTo>
                  <a:pt x="13" y="14"/>
                </a:lnTo>
                <a:lnTo>
                  <a:pt x="12" y="15"/>
                </a:lnTo>
                <a:lnTo>
                  <a:pt x="5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37" name="Freeform 1765">
            <a:extLst>
              <a:ext uri="{FF2B5EF4-FFF2-40B4-BE49-F238E27FC236}">
                <a16:creationId xmlns:a16="http://schemas.microsoft.com/office/drawing/2014/main" id="{CA5FB51D-E1F0-41E4-AF2D-9F4709B85C21}"/>
              </a:ext>
            </a:extLst>
          </p:cNvPr>
          <p:cNvSpPr>
            <a:spLocks noEditPoints="1"/>
          </p:cNvSpPr>
          <p:nvPr/>
        </p:nvSpPr>
        <p:spPr bwMode="auto">
          <a:xfrm>
            <a:off x="7338455" y="4816658"/>
            <a:ext cx="20638" cy="53975"/>
          </a:xfrm>
          <a:custGeom>
            <a:avLst/>
            <a:gdLst>
              <a:gd name="T0" fmla="*/ 0 w 13"/>
              <a:gd name="T1" fmla="*/ 9 h 34"/>
              <a:gd name="T2" fmla="*/ 0 w 13"/>
              <a:gd name="T3" fmla="*/ 8 h 34"/>
              <a:gd name="T4" fmla="*/ 0 w 13"/>
              <a:gd name="T5" fmla="*/ 5 h 34"/>
              <a:gd name="T6" fmla="*/ 1 w 13"/>
              <a:gd name="T7" fmla="*/ 4 h 34"/>
              <a:gd name="T8" fmla="*/ 1 w 13"/>
              <a:gd name="T9" fmla="*/ 3 h 34"/>
              <a:gd name="T10" fmla="*/ 3 w 13"/>
              <a:gd name="T11" fmla="*/ 2 h 34"/>
              <a:gd name="T12" fmla="*/ 6 w 13"/>
              <a:gd name="T13" fmla="*/ 0 h 34"/>
              <a:gd name="T14" fmla="*/ 10 w 13"/>
              <a:gd name="T15" fmla="*/ 2 h 34"/>
              <a:gd name="T16" fmla="*/ 12 w 13"/>
              <a:gd name="T17" fmla="*/ 3 h 34"/>
              <a:gd name="T18" fmla="*/ 12 w 13"/>
              <a:gd name="T19" fmla="*/ 4 h 34"/>
              <a:gd name="T20" fmla="*/ 13 w 13"/>
              <a:gd name="T21" fmla="*/ 5 h 34"/>
              <a:gd name="T22" fmla="*/ 13 w 13"/>
              <a:gd name="T23" fmla="*/ 8 h 34"/>
              <a:gd name="T24" fmla="*/ 13 w 13"/>
              <a:gd name="T25" fmla="*/ 9 h 34"/>
              <a:gd name="T26" fmla="*/ 13 w 13"/>
              <a:gd name="T27" fmla="*/ 12 h 34"/>
              <a:gd name="T28" fmla="*/ 13 w 13"/>
              <a:gd name="T29" fmla="*/ 14 h 34"/>
              <a:gd name="T30" fmla="*/ 12 w 13"/>
              <a:gd name="T31" fmla="*/ 15 h 34"/>
              <a:gd name="T32" fmla="*/ 11 w 13"/>
              <a:gd name="T33" fmla="*/ 17 h 34"/>
              <a:gd name="T34" fmla="*/ 12 w 13"/>
              <a:gd name="T35" fmla="*/ 18 h 34"/>
              <a:gd name="T36" fmla="*/ 13 w 13"/>
              <a:gd name="T37" fmla="*/ 19 h 34"/>
              <a:gd name="T38" fmla="*/ 13 w 13"/>
              <a:gd name="T39" fmla="*/ 22 h 34"/>
              <a:gd name="T40" fmla="*/ 13 w 13"/>
              <a:gd name="T41" fmla="*/ 24 h 34"/>
              <a:gd name="T42" fmla="*/ 13 w 13"/>
              <a:gd name="T43" fmla="*/ 27 h 34"/>
              <a:gd name="T44" fmla="*/ 13 w 13"/>
              <a:gd name="T45" fmla="*/ 28 h 34"/>
              <a:gd name="T46" fmla="*/ 12 w 13"/>
              <a:gd name="T47" fmla="*/ 29 h 34"/>
              <a:gd name="T48" fmla="*/ 12 w 13"/>
              <a:gd name="T49" fmla="*/ 30 h 34"/>
              <a:gd name="T50" fmla="*/ 10 w 13"/>
              <a:gd name="T51" fmla="*/ 33 h 34"/>
              <a:gd name="T52" fmla="*/ 6 w 13"/>
              <a:gd name="T53" fmla="*/ 34 h 34"/>
              <a:gd name="T54" fmla="*/ 3 w 13"/>
              <a:gd name="T55" fmla="*/ 33 h 34"/>
              <a:gd name="T56" fmla="*/ 1 w 13"/>
              <a:gd name="T57" fmla="*/ 30 h 34"/>
              <a:gd name="T58" fmla="*/ 1 w 13"/>
              <a:gd name="T59" fmla="*/ 29 h 34"/>
              <a:gd name="T60" fmla="*/ 0 w 13"/>
              <a:gd name="T61" fmla="*/ 28 h 34"/>
              <a:gd name="T62" fmla="*/ 0 w 13"/>
              <a:gd name="T63" fmla="*/ 27 h 34"/>
              <a:gd name="T64" fmla="*/ 0 w 13"/>
              <a:gd name="T65" fmla="*/ 24 h 34"/>
              <a:gd name="T66" fmla="*/ 0 w 13"/>
              <a:gd name="T67" fmla="*/ 22 h 34"/>
              <a:gd name="T68" fmla="*/ 0 w 13"/>
              <a:gd name="T69" fmla="*/ 19 h 34"/>
              <a:gd name="T70" fmla="*/ 1 w 13"/>
              <a:gd name="T71" fmla="*/ 18 h 34"/>
              <a:gd name="T72" fmla="*/ 2 w 13"/>
              <a:gd name="T73" fmla="*/ 17 h 34"/>
              <a:gd name="T74" fmla="*/ 1 w 13"/>
              <a:gd name="T75" fmla="*/ 15 h 34"/>
              <a:gd name="T76" fmla="*/ 0 w 13"/>
              <a:gd name="T77" fmla="*/ 14 h 34"/>
              <a:gd name="T78" fmla="*/ 0 w 13"/>
              <a:gd name="T79" fmla="*/ 12 h 34"/>
              <a:gd name="T80" fmla="*/ 0 w 13"/>
              <a:gd name="T81" fmla="*/ 9 h 34"/>
              <a:gd name="T82" fmla="*/ 8 w 13"/>
              <a:gd name="T83" fmla="*/ 8 h 34"/>
              <a:gd name="T84" fmla="*/ 8 w 13"/>
              <a:gd name="T85" fmla="*/ 7 h 34"/>
              <a:gd name="T86" fmla="*/ 6 w 13"/>
              <a:gd name="T87" fmla="*/ 5 h 34"/>
              <a:gd name="T88" fmla="*/ 5 w 13"/>
              <a:gd name="T89" fmla="*/ 7 h 34"/>
              <a:gd name="T90" fmla="*/ 5 w 13"/>
              <a:gd name="T91" fmla="*/ 13 h 34"/>
              <a:gd name="T92" fmla="*/ 5 w 13"/>
              <a:gd name="T93" fmla="*/ 14 h 34"/>
              <a:gd name="T94" fmla="*/ 6 w 13"/>
              <a:gd name="T95" fmla="*/ 15 h 34"/>
              <a:gd name="T96" fmla="*/ 8 w 13"/>
              <a:gd name="T97" fmla="*/ 14 h 34"/>
              <a:gd name="T98" fmla="*/ 8 w 13"/>
              <a:gd name="T99" fmla="*/ 13 h 34"/>
              <a:gd name="T100" fmla="*/ 8 w 13"/>
              <a:gd name="T101" fmla="*/ 20 h 34"/>
              <a:gd name="T102" fmla="*/ 8 w 13"/>
              <a:gd name="T103" fmla="*/ 19 h 34"/>
              <a:gd name="T104" fmla="*/ 6 w 13"/>
              <a:gd name="T105" fmla="*/ 18 h 34"/>
              <a:gd name="T106" fmla="*/ 5 w 13"/>
              <a:gd name="T107" fmla="*/ 19 h 34"/>
              <a:gd name="T108" fmla="*/ 5 w 13"/>
              <a:gd name="T109" fmla="*/ 20 h 34"/>
              <a:gd name="T110" fmla="*/ 5 w 13"/>
              <a:gd name="T111" fmla="*/ 27 h 34"/>
              <a:gd name="T112" fmla="*/ 5 w 13"/>
              <a:gd name="T113" fmla="*/ 28 h 34"/>
              <a:gd name="T114" fmla="*/ 6 w 13"/>
              <a:gd name="T115" fmla="*/ 29 h 34"/>
              <a:gd name="T116" fmla="*/ 8 w 13"/>
              <a:gd name="T117" fmla="*/ 28 h 34"/>
              <a:gd name="T118" fmla="*/ 8 w 13"/>
              <a:gd name="T119" fmla="*/ 2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" h="34">
                <a:moveTo>
                  <a:pt x="0" y="9"/>
                </a:moveTo>
                <a:lnTo>
                  <a:pt x="0" y="9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3" y="2"/>
                </a:lnTo>
                <a:lnTo>
                  <a:pt x="3" y="2"/>
                </a:lnTo>
                <a:lnTo>
                  <a:pt x="6" y="0"/>
                </a:lnTo>
                <a:lnTo>
                  <a:pt x="6" y="0"/>
                </a:lnTo>
                <a:lnTo>
                  <a:pt x="10" y="2"/>
                </a:lnTo>
                <a:lnTo>
                  <a:pt x="10" y="2"/>
                </a:lnTo>
                <a:lnTo>
                  <a:pt x="12" y="3"/>
                </a:lnTo>
                <a:lnTo>
                  <a:pt x="12" y="3"/>
                </a:lnTo>
                <a:lnTo>
                  <a:pt x="12" y="4"/>
                </a:lnTo>
                <a:lnTo>
                  <a:pt x="12" y="4"/>
                </a:lnTo>
                <a:lnTo>
                  <a:pt x="13" y="5"/>
                </a:lnTo>
                <a:lnTo>
                  <a:pt x="13" y="5"/>
                </a:lnTo>
                <a:lnTo>
                  <a:pt x="13" y="8"/>
                </a:lnTo>
                <a:lnTo>
                  <a:pt x="13" y="8"/>
                </a:lnTo>
                <a:lnTo>
                  <a:pt x="13" y="9"/>
                </a:lnTo>
                <a:lnTo>
                  <a:pt x="13" y="9"/>
                </a:lnTo>
                <a:lnTo>
                  <a:pt x="13" y="12"/>
                </a:lnTo>
                <a:lnTo>
                  <a:pt x="13" y="12"/>
                </a:lnTo>
                <a:lnTo>
                  <a:pt x="13" y="14"/>
                </a:lnTo>
                <a:lnTo>
                  <a:pt x="13" y="14"/>
                </a:lnTo>
                <a:lnTo>
                  <a:pt x="12" y="15"/>
                </a:lnTo>
                <a:lnTo>
                  <a:pt x="12" y="15"/>
                </a:lnTo>
                <a:lnTo>
                  <a:pt x="11" y="17"/>
                </a:lnTo>
                <a:lnTo>
                  <a:pt x="11" y="17"/>
                </a:lnTo>
                <a:lnTo>
                  <a:pt x="12" y="18"/>
                </a:lnTo>
                <a:lnTo>
                  <a:pt x="12" y="18"/>
                </a:lnTo>
                <a:lnTo>
                  <a:pt x="13" y="19"/>
                </a:lnTo>
                <a:lnTo>
                  <a:pt x="13" y="19"/>
                </a:lnTo>
                <a:lnTo>
                  <a:pt x="13" y="22"/>
                </a:lnTo>
                <a:lnTo>
                  <a:pt x="13" y="22"/>
                </a:lnTo>
                <a:lnTo>
                  <a:pt x="13" y="24"/>
                </a:lnTo>
                <a:lnTo>
                  <a:pt x="13" y="24"/>
                </a:lnTo>
                <a:lnTo>
                  <a:pt x="13" y="27"/>
                </a:lnTo>
                <a:lnTo>
                  <a:pt x="13" y="27"/>
                </a:lnTo>
                <a:lnTo>
                  <a:pt x="13" y="28"/>
                </a:lnTo>
                <a:lnTo>
                  <a:pt x="13" y="28"/>
                </a:lnTo>
                <a:lnTo>
                  <a:pt x="12" y="29"/>
                </a:lnTo>
                <a:lnTo>
                  <a:pt x="12" y="29"/>
                </a:lnTo>
                <a:lnTo>
                  <a:pt x="12" y="30"/>
                </a:lnTo>
                <a:lnTo>
                  <a:pt x="12" y="30"/>
                </a:lnTo>
                <a:lnTo>
                  <a:pt x="10" y="33"/>
                </a:lnTo>
                <a:lnTo>
                  <a:pt x="10" y="33"/>
                </a:lnTo>
                <a:lnTo>
                  <a:pt x="6" y="34"/>
                </a:lnTo>
                <a:lnTo>
                  <a:pt x="6" y="34"/>
                </a:lnTo>
                <a:lnTo>
                  <a:pt x="3" y="33"/>
                </a:lnTo>
                <a:lnTo>
                  <a:pt x="3" y="33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1" y="29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19"/>
                </a:lnTo>
                <a:lnTo>
                  <a:pt x="1" y="18"/>
                </a:lnTo>
                <a:lnTo>
                  <a:pt x="1" y="18"/>
                </a:lnTo>
                <a:lnTo>
                  <a:pt x="2" y="17"/>
                </a:lnTo>
                <a:lnTo>
                  <a:pt x="2" y="17"/>
                </a:lnTo>
                <a:lnTo>
                  <a:pt x="1" y="15"/>
                </a:lnTo>
                <a:lnTo>
                  <a:pt x="1" y="15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8" y="8"/>
                </a:moveTo>
                <a:lnTo>
                  <a:pt x="8" y="8"/>
                </a:lnTo>
                <a:lnTo>
                  <a:pt x="8" y="7"/>
                </a:lnTo>
                <a:lnTo>
                  <a:pt x="8" y="7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7"/>
                </a:lnTo>
                <a:lnTo>
                  <a:pt x="5" y="8"/>
                </a:lnTo>
                <a:lnTo>
                  <a:pt x="5" y="13"/>
                </a:lnTo>
                <a:lnTo>
                  <a:pt x="5" y="13"/>
                </a:lnTo>
                <a:lnTo>
                  <a:pt x="5" y="14"/>
                </a:lnTo>
                <a:lnTo>
                  <a:pt x="5" y="14"/>
                </a:lnTo>
                <a:lnTo>
                  <a:pt x="6" y="15"/>
                </a:lnTo>
                <a:lnTo>
                  <a:pt x="6" y="15"/>
                </a:lnTo>
                <a:lnTo>
                  <a:pt x="8" y="14"/>
                </a:lnTo>
                <a:lnTo>
                  <a:pt x="8" y="14"/>
                </a:lnTo>
                <a:lnTo>
                  <a:pt x="8" y="13"/>
                </a:lnTo>
                <a:lnTo>
                  <a:pt x="8" y="8"/>
                </a:lnTo>
                <a:close/>
                <a:moveTo>
                  <a:pt x="8" y="20"/>
                </a:moveTo>
                <a:lnTo>
                  <a:pt x="8" y="20"/>
                </a:lnTo>
                <a:lnTo>
                  <a:pt x="8" y="19"/>
                </a:lnTo>
                <a:lnTo>
                  <a:pt x="8" y="19"/>
                </a:lnTo>
                <a:lnTo>
                  <a:pt x="6" y="18"/>
                </a:lnTo>
                <a:lnTo>
                  <a:pt x="6" y="18"/>
                </a:lnTo>
                <a:lnTo>
                  <a:pt x="5" y="19"/>
                </a:lnTo>
                <a:lnTo>
                  <a:pt x="5" y="19"/>
                </a:lnTo>
                <a:lnTo>
                  <a:pt x="5" y="20"/>
                </a:lnTo>
                <a:lnTo>
                  <a:pt x="5" y="27"/>
                </a:lnTo>
                <a:lnTo>
                  <a:pt x="5" y="27"/>
                </a:lnTo>
                <a:lnTo>
                  <a:pt x="5" y="28"/>
                </a:lnTo>
                <a:lnTo>
                  <a:pt x="5" y="28"/>
                </a:lnTo>
                <a:lnTo>
                  <a:pt x="6" y="29"/>
                </a:lnTo>
                <a:lnTo>
                  <a:pt x="6" y="29"/>
                </a:lnTo>
                <a:lnTo>
                  <a:pt x="8" y="28"/>
                </a:lnTo>
                <a:lnTo>
                  <a:pt x="8" y="28"/>
                </a:lnTo>
                <a:lnTo>
                  <a:pt x="8" y="27"/>
                </a:lnTo>
                <a:lnTo>
                  <a:pt x="8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38" name="Freeform 1766">
            <a:extLst>
              <a:ext uri="{FF2B5EF4-FFF2-40B4-BE49-F238E27FC236}">
                <a16:creationId xmlns:a16="http://schemas.microsoft.com/office/drawing/2014/main" id="{42B5E2FF-DE2D-4125-B576-46FA7300FA0E}"/>
              </a:ext>
            </a:extLst>
          </p:cNvPr>
          <p:cNvSpPr>
            <a:spLocks noEditPoints="1"/>
          </p:cNvSpPr>
          <p:nvPr/>
        </p:nvSpPr>
        <p:spPr bwMode="auto">
          <a:xfrm>
            <a:off x="7363855" y="4816658"/>
            <a:ext cx="22225" cy="53975"/>
          </a:xfrm>
          <a:custGeom>
            <a:avLst/>
            <a:gdLst>
              <a:gd name="T0" fmla="*/ 0 w 14"/>
              <a:gd name="T1" fmla="*/ 9 h 34"/>
              <a:gd name="T2" fmla="*/ 0 w 14"/>
              <a:gd name="T3" fmla="*/ 8 h 34"/>
              <a:gd name="T4" fmla="*/ 1 w 14"/>
              <a:gd name="T5" fmla="*/ 5 h 34"/>
              <a:gd name="T6" fmla="*/ 1 w 14"/>
              <a:gd name="T7" fmla="*/ 4 h 34"/>
              <a:gd name="T8" fmla="*/ 2 w 14"/>
              <a:gd name="T9" fmla="*/ 3 h 34"/>
              <a:gd name="T10" fmla="*/ 5 w 14"/>
              <a:gd name="T11" fmla="*/ 2 h 34"/>
              <a:gd name="T12" fmla="*/ 7 w 14"/>
              <a:gd name="T13" fmla="*/ 0 h 34"/>
              <a:gd name="T14" fmla="*/ 10 w 14"/>
              <a:gd name="T15" fmla="*/ 2 h 34"/>
              <a:gd name="T16" fmla="*/ 12 w 14"/>
              <a:gd name="T17" fmla="*/ 3 h 34"/>
              <a:gd name="T18" fmla="*/ 14 w 14"/>
              <a:gd name="T19" fmla="*/ 4 h 34"/>
              <a:gd name="T20" fmla="*/ 14 w 14"/>
              <a:gd name="T21" fmla="*/ 5 h 34"/>
              <a:gd name="T22" fmla="*/ 14 w 14"/>
              <a:gd name="T23" fmla="*/ 8 h 34"/>
              <a:gd name="T24" fmla="*/ 14 w 14"/>
              <a:gd name="T25" fmla="*/ 9 h 34"/>
              <a:gd name="T26" fmla="*/ 14 w 14"/>
              <a:gd name="T27" fmla="*/ 12 h 34"/>
              <a:gd name="T28" fmla="*/ 14 w 14"/>
              <a:gd name="T29" fmla="*/ 14 h 34"/>
              <a:gd name="T30" fmla="*/ 14 w 14"/>
              <a:gd name="T31" fmla="*/ 15 h 34"/>
              <a:gd name="T32" fmla="*/ 12 w 14"/>
              <a:gd name="T33" fmla="*/ 17 h 34"/>
              <a:gd name="T34" fmla="*/ 14 w 14"/>
              <a:gd name="T35" fmla="*/ 18 h 34"/>
              <a:gd name="T36" fmla="*/ 14 w 14"/>
              <a:gd name="T37" fmla="*/ 19 h 34"/>
              <a:gd name="T38" fmla="*/ 14 w 14"/>
              <a:gd name="T39" fmla="*/ 22 h 34"/>
              <a:gd name="T40" fmla="*/ 14 w 14"/>
              <a:gd name="T41" fmla="*/ 24 h 34"/>
              <a:gd name="T42" fmla="*/ 14 w 14"/>
              <a:gd name="T43" fmla="*/ 27 h 34"/>
              <a:gd name="T44" fmla="*/ 14 w 14"/>
              <a:gd name="T45" fmla="*/ 28 h 34"/>
              <a:gd name="T46" fmla="*/ 14 w 14"/>
              <a:gd name="T47" fmla="*/ 29 h 34"/>
              <a:gd name="T48" fmla="*/ 12 w 14"/>
              <a:gd name="T49" fmla="*/ 30 h 34"/>
              <a:gd name="T50" fmla="*/ 11 w 14"/>
              <a:gd name="T51" fmla="*/ 33 h 34"/>
              <a:gd name="T52" fmla="*/ 7 w 14"/>
              <a:gd name="T53" fmla="*/ 34 h 34"/>
              <a:gd name="T54" fmla="*/ 4 w 14"/>
              <a:gd name="T55" fmla="*/ 33 h 34"/>
              <a:gd name="T56" fmla="*/ 1 w 14"/>
              <a:gd name="T57" fmla="*/ 30 h 34"/>
              <a:gd name="T58" fmla="*/ 1 w 14"/>
              <a:gd name="T59" fmla="*/ 29 h 34"/>
              <a:gd name="T60" fmla="*/ 1 w 14"/>
              <a:gd name="T61" fmla="*/ 28 h 34"/>
              <a:gd name="T62" fmla="*/ 0 w 14"/>
              <a:gd name="T63" fmla="*/ 27 h 34"/>
              <a:gd name="T64" fmla="*/ 0 w 14"/>
              <a:gd name="T65" fmla="*/ 24 h 34"/>
              <a:gd name="T66" fmla="*/ 0 w 14"/>
              <a:gd name="T67" fmla="*/ 22 h 34"/>
              <a:gd name="T68" fmla="*/ 1 w 14"/>
              <a:gd name="T69" fmla="*/ 19 h 34"/>
              <a:gd name="T70" fmla="*/ 1 w 14"/>
              <a:gd name="T71" fmla="*/ 18 h 34"/>
              <a:gd name="T72" fmla="*/ 2 w 14"/>
              <a:gd name="T73" fmla="*/ 17 h 34"/>
              <a:gd name="T74" fmla="*/ 1 w 14"/>
              <a:gd name="T75" fmla="*/ 15 h 34"/>
              <a:gd name="T76" fmla="*/ 1 w 14"/>
              <a:gd name="T77" fmla="*/ 14 h 34"/>
              <a:gd name="T78" fmla="*/ 0 w 14"/>
              <a:gd name="T79" fmla="*/ 12 h 34"/>
              <a:gd name="T80" fmla="*/ 0 w 14"/>
              <a:gd name="T81" fmla="*/ 9 h 34"/>
              <a:gd name="T82" fmla="*/ 10 w 14"/>
              <a:gd name="T83" fmla="*/ 8 h 34"/>
              <a:gd name="T84" fmla="*/ 9 w 14"/>
              <a:gd name="T85" fmla="*/ 7 h 34"/>
              <a:gd name="T86" fmla="*/ 7 w 14"/>
              <a:gd name="T87" fmla="*/ 5 h 34"/>
              <a:gd name="T88" fmla="*/ 6 w 14"/>
              <a:gd name="T89" fmla="*/ 7 h 34"/>
              <a:gd name="T90" fmla="*/ 5 w 14"/>
              <a:gd name="T91" fmla="*/ 13 h 34"/>
              <a:gd name="T92" fmla="*/ 6 w 14"/>
              <a:gd name="T93" fmla="*/ 14 h 34"/>
              <a:gd name="T94" fmla="*/ 7 w 14"/>
              <a:gd name="T95" fmla="*/ 15 h 34"/>
              <a:gd name="T96" fmla="*/ 9 w 14"/>
              <a:gd name="T97" fmla="*/ 14 h 34"/>
              <a:gd name="T98" fmla="*/ 10 w 14"/>
              <a:gd name="T99" fmla="*/ 13 h 34"/>
              <a:gd name="T100" fmla="*/ 10 w 14"/>
              <a:gd name="T101" fmla="*/ 20 h 34"/>
              <a:gd name="T102" fmla="*/ 9 w 14"/>
              <a:gd name="T103" fmla="*/ 19 h 34"/>
              <a:gd name="T104" fmla="*/ 7 w 14"/>
              <a:gd name="T105" fmla="*/ 18 h 34"/>
              <a:gd name="T106" fmla="*/ 6 w 14"/>
              <a:gd name="T107" fmla="*/ 19 h 34"/>
              <a:gd name="T108" fmla="*/ 5 w 14"/>
              <a:gd name="T109" fmla="*/ 20 h 34"/>
              <a:gd name="T110" fmla="*/ 5 w 14"/>
              <a:gd name="T111" fmla="*/ 27 h 34"/>
              <a:gd name="T112" fmla="*/ 6 w 14"/>
              <a:gd name="T113" fmla="*/ 28 h 34"/>
              <a:gd name="T114" fmla="*/ 7 w 14"/>
              <a:gd name="T115" fmla="*/ 29 h 34"/>
              <a:gd name="T116" fmla="*/ 9 w 14"/>
              <a:gd name="T117" fmla="*/ 28 h 34"/>
              <a:gd name="T118" fmla="*/ 10 w 14"/>
              <a:gd name="T119" fmla="*/ 2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4">
                <a:moveTo>
                  <a:pt x="0" y="9"/>
                </a:moveTo>
                <a:lnTo>
                  <a:pt x="0" y="9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1" y="4"/>
                </a:lnTo>
                <a:lnTo>
                  <a:pt x="1" y="4"/>
                </a:lnTo>
                <a:lnTo>
                  <a:pt x="2" y="3"/>
                </a:lnTo>
                <a:lnTo>
                  <a:pt x="2" y="3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0" y="2"/>
                </a:lnTo>
                <a:lnTo>
                  <a:pt x="12" y="3"/>
                </a:lnTo>
                <a:lnTo>
                  <a:pt x="12" y="3"/>
                </a:lnTo>
                <a:lnTo>
                  <a:pt x="14" y="4"/>
                </a:lnTo>
                <a:lnTo>
                  <a:pt x="14" y="4"/>
                </a:lnTo>
                <a:lnTo>
                  <a:pt x="14" y="5"/>
                </a:lnTo>
                <a:lnTo>
                  <a:pt x="14" y="5"/>
                </a:lnTo>
                <a:lnTo>
                  <a:pt x="14" y="8"/>
                </a:lnTo>
                <a:lnTo>
                  <a:pt x="14" y="8"/>
                </a:lnTo>
                <a:lnTo>
                  <a:pt x="14" y="9"/>
                </a:lnTo>
                <a:lnTo>
                  <a:pt x="14" y="9"/>
                </a:lnTo>
                <a:lnTo>
                  <a:pt x="14" y="12"/>
                </a:lnTo>
                <a:lnTo>
                  <a:pt x="14" y="12"/>
                </a:lnTo>
                <a:lnTo>
                  <a:pt x="14" y="14"/>
                </a:lnTo>
                <a:lnTo>
                  <a:pt x="14" y="14"/>
                </a:lnTo>
                <a:lnTo>
                  <a:pt x="14" y="15"/>
                </a:lnTo>
                <a:lnTo>
                  <a:pt x="14" y="15"/>
                </a:lnTo>
                <a:lnTo>
                  <a:pt x="12" y="17"/>
                </a:lnTo>
                <a:lnTo>
                  <a:pt x="12" y="17"/>
                </a:lnTo>
                <a:lnTo>
                  <a:pt x="14" y="18"/>
                </a:lnTo>
                <a:lnTo>
                  <a:pt x="14" y="18"/>
                </a:lnTo>
                <a:lnTo>
                  <a:pt x="14" y="19"/>
                </a:lnTo>
                <a:lnTo>
                  <a:pt x="14" y="19"/>
                </a:lnTo>
                <a:lnTo>
                  <a:pt x="14" y="22"/>
                </a:lnTo>
                <a:lnTo>
                  <a:pt x="14" y="22"/>
                </a:lnTo>
                <a:lnTo>
                  <a:pt x="14" y="24"/>
                </a:lnTo>
                <a:lnTo>
                  <a:pt x="14" y="24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2" y="30"/>
                </a:lnTo>
                <a:lnTo>
                  <a:pt x="12" y="30"/>
                </a:lnTo>
                <a:lnTo>
                  <a:pt x="11" y="33"/>
                </a:lnTo>
                <a:lnTo>
                  <a:pt x="11" y="33"/>
                </a:lnTo>
                <a:lnTo>
                  <a:pt x="7" y="34"/>
                </a:lnTo>
                <a:lnTo>
                  <a:pt x="7" y="34"/>
                </a:lnTo>
                <a:lnTo>
                  <a:pt x="4" y="33"/>
                </a:lnTo>
                <a:lnTo>
                  <a:pt x="4" y="33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1" y="29"/>
                </a:lnTo>
                <a:lnTo>
                  <a:pt x="1" y="28"/>
                </a:lnTo>
                <a:lnTo>
                  <a:pt x="1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1" y="19"/>
                </a:lnTo>
                <a:lnTo>
                  <a:pt x="1" y="19"/>
                </a:lnTo>
                <a:lnTo>
                  <a:pt x="1" y="18"/>
                </a:lnTo>
                <a:lnTo>
                  <a:pt x="1" y="18"/>
                </a:lnTo>
                <a:lnTo>
                  <a:pt x="2" y="17"/>
                </a:lnTo>
                <a:lnTo>
                  <a:pt x="2" y="17"/>
                </a:lnTo>
                <a:lnTo>
                  <a:pt x="1" y="15"/>
                </a:lnTo>
                <a:lnTo>
                  <a:pt x="1" y="15"/>
                </a:lnTo>
                <a:lnTo>
                  <a:pt x="1" y="14"/>
                </a:lnTo>
                <a:lnTo>
                  <a:pt x="1" y="14"/>
                </a:lnTo>
                <a:lnTo>
                  <a:pt x="0" y="12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10" y="8"/>
                </a:moveTo>
                <a:lnTo>
                  <a:pt x="10" y="8"/>
                </a:lnTo>
                <a:lnTo>
                  <a:pt x="9" y="7"/>
                </a:lnTo>
                <a:lnTo>
                  <a:pt x="9" y="7"/>
                </a:lnTo>
                <a:lnTo>
                  <a:pt x="7" y="5"/>
                </a:lnTo>
                <a:lnTo>
                  <a:pt x="7" y="5"/>
                </a:lnTo>
                <a:lnTo>
                  <a:pt x="6" y="7"/>
                </a:lnTo>
                <a:lnTo>
                  <a:pt x="6" y="7"/>
                </a:lnTo>
                <a:lnTo>
                  <a:pt x="5" y="8"/>
                </a:lnTo>
                <a:lnTo>
                  <a:pt x="5" y="13"/>
                </a:lnTo>
                <a:lnTo>
                  <a:pt x="5" y="13"/>
                </a:lnTo>
                <a:lnTo>
                  <a:pt x="6" y="14"/>
                </a:lnTo>
                <a:lnTo>
                  <a:pt x="6" y="14"/>
                </a:lnTo>
                <a:lnTo>
                  <a:pt x="7" y="15"/>
                </a:lnTo>
                <a:lnTo>
                  <a:pt x="7" y="15"/>
                </a:lnTo>
                <a:lnTo>
                  <a:pt x="9" y="14"/>
                </a:lnTo>
                <a:lnTo>
                  <a:pt x="9" y="14"/>
                </a:lnTo>
                <a:lnTo>
                  <a:pt x="10" y="13"/>
                </a:lnTo>
                <a:lnTo>
                  <a:pt x="10" y="8"/>
                </a:lnTo>
                <a:close/>
                <a:moveTo>
                  <a:pt x="10" y="20"/>
                </a:moveTo>
                <a:lnTo>
                  <a:pt x="10" y="20"/>
                </a:lnTo>
                <a:lnTo>
                  <a:pt x="9" y="19"/>
                </a:lnTo>
                <a:lnTo>
                  <a:pt x="9" y="19"/>
                </a:lnTo>
                <a:lnTo>
                  <a:pt x="7" y="18"/>
                </a:lnTo>
                <a:lnTo>
                  <a:pt x="7" y="18"/>
                </a:lnTo>
                <a:lnTo>
                  <a:pt x="6" y="19"/>
                </a:lnTo>
                <a:lnTo>
                  <a:pt x="6" y="19"/>
                </a:lnTo>
                <a:lnTo>
                  <a:pt x="5" y="20"/>
                </a:lnTo>
                <a:lnTo>
                  <a:pt x="5" y="27"/>
                </a:lnTo>
                <a:lnTo>
                  <a:pt x="5" y="27"/>
                </a:lnTo>
                <a:lnTo>
                  <a:pt x="6" y="28"/>
                </a:lnTo>
                <a:lnTo>
                  <a:pt x="6" y="28"/>
                </a:lnTo>
                <a:lnTo>
                  <a:pt x="7" y="29"/>
                </a:lnTo>
                <a:lnTo>
                  <a:pt x="7" y="29"/>
                </a:lnTo>
                <a:lnTo>
                  <a:pt x="9" y="28"/>
                </a:lnTo>
                <a:lnTo>
                  <a:pt x="9" y="28"/>
                </a:lnTo>
                <a:lnTo>
                  <a:pt x="10" y="27"/>
                </a:lnTo>
                <a:lnTo>
                  <a:pt x="1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39" name="Freeform 1767">
            <a:extLst>
              <a:ext uri="{FF2B5EF4-FFF2-40B4-BE49-F238E27FC236}">
                <a16:creationId xmlns:a16="http://schemas.microsoft.com/office/drawing/2014/main" id="{9E5C5EFD-51FC-449D-A973-5A8E1BA5A7EB}"/>
              </a:ext>
            </a:extLst>
          </p:cNvPr>
          <p:cNvSpPr>
            <a:spLocks/>
          </p:cNvSpPr>
          <p:nvPr/>
        </p:nvSpPr>
        <p:spPr bwMode="auto">
          <a:xfrm>
            <a:off x="7403543" y="4819833"/>
            <a:ext cx="9525" cy="57150"/>
          </a:xfrm>
          <a:custGeom>
            <a:avLst/>
            <a:gdLst>
              <a:gd name="T0" fmla="*/ 0 w 6"/>
              <a:gd name="T1" fmla="*/ 36 h 36"/>
              <a:gd name="T2" fmla="*/ 0 w 6"/>
              <a:gd name="T3" fmla="*/ 33 h 36"/>
              <a:gd name="T4" fmla="*/ 2 w 6"/>
              <a:gd name="T5" fmla="*/ 33 h 36"/>
              <a:gd name="T6" fmla="*/ 2 w 6"/>
              <a:gd name="T7" fmla="*/ 2 h 36"/>
              <a:gd name="T8" fmla="*/ 0 w 6"/>
              <a:gd name="T9" fmla="*/ 2 h 36"/>
              <a:gd name="T10" fmla="*/ 0 w 6"/>
              <a:gd name="T11" fmla="*/ 0 h 36"/>
              <a:gd name="T12" fmla="*/ 6 w 6"/>
              <a:gd name="T13" fmla="*/ 0 h 36"/>
              <a:gd name="T14" fmla="*/ 6 w 6"/>
              <a:gd name="T15" fmla="*/ 36 h 36"/>
              <a:gd name="T16" fmla="*/ 0 w 6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36">
                <a:moveTo>
                  <a:pt x="0" y="36"/>
                </a:moveTo>
                <a:lnTo>
                  <a:pt x="0" y="33"/>
                </a:lnTo>
                <a:lnTo>
                  <a:pt x="2" y="33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lnTo>
                  <a:pt x="6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40" name="Freeform 1768">
            <a:extLst>
              <a:ext uri="{FF2B5EF4-FFF2-40B4-BE49-F238E27FC236}">
                <a16:creationId xmlns:a16="http://schemas.microsoft.com/office/drawing/2014/main" id="{E1E88647-FDA2-4057-A822-859D865872BA}"/>
              </a:ext>
            </a:extLst>
          </p:cNvPr>
          <p:cNvSpPr>
            <a:spLocks/>
          </p:cNvSpPr>
          <p:nvPr/>
        </p:nvSpPr>
        <p:spPr bwMode="auto">
          <a:xfrm>
            <a:off x="7576580" y="4510271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41" name="Freeform 1769">
            <a:extLst>
              <a:ext uri="{FF2B5EF4-FFF2-40B4-BE49-F238E27FC236}">
                <a16:creationId xmlns:a16="http://schemas.microsoft.com/office/drawing/2014/main" id="{A935B0AF-F163-4089-9629-B8AC20B1296B}"/>
              </a:ext>
            </a:extLst>
          </p:cNvPr>
          <p:cNvSpPr>
            <a:spLocks/>
          </p:cNvSpPr>
          <p:nvPr/>
        </p:nvSpPr>
        <p:spPr bwMode="auto">
          <a:xfrm>
            <a:off x="8017905" y="4510271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42" name="Freeform 1770">
            <a:extLst>
              <a:ext uri="{FF2B5EF4-FFF2-40B4-BE49-F238E27FC236}">
                <a16:creationId xmlns:a16="http://schemas.microsoft.com/office/drawing/2014/main" id="{78A16B8F-0A56-46E1-A2CF-705933DBE74D}"/>
              </a:ext>
            </a:extLst>
          </p:cNvPr>
          <p:cNvSpPr>
            <a:spLocks/>
          </p:cNvSpPr>
          <p:nvPr/>
        </p:nvSpPr>
        <p:spPr bwMode="auto">
          <a:xfrm>
            <a:off x="8457643" y="4510271"/>
            <a:ext cx="414338" cy="485775"/>
          </a:xfrm>
          <a:prstGeom prst="roundRect">
            <a:avLst/>
          </a:prstGeom>
          <a:solidFill>
            <a:srgbClr val="D1D3D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43" name="Freeform 1771">
            <a:extLst>
              <a:ext uri="{FF2B5EF4-FFF2-40B4-BE49-F238E27FC236}">
                <a16:creationId xmlns:a16="http://schemas.microsoft.com/office/drawing/2014/main" id="{1B452C2B-50AE-4A29-B9E8-7902B71F4D4B}"/>
              </a:ext>
            </a:extLst>
          </p:cNvPr>
          <p:cNvSpPr>
            <a:spLocks/>
          </p:cNvSpPr>
          <p:nvPr/>
        </p:nvSpPr>
        <p:spPr bwMode="auto">
          <a:xfrm>
            <a:off x="7630555" y="4554721"/>
            <a:ext cx="20638" cy="66675"/>
          </a:xfrm>
          <a:custGeom>
            <a:avLst/>
            <a:gdLst>
              <a:gd name="T0" fmla="*/ 6 w 13"/>
              <a:gd name="T1" fmla="*/ 42 h 42"/>
              <a:gd name="T2" fmla="*/ 6 w 13"/>
              <a:gd name="T3" fmla="*/ 6 h 42"/>
              <a:gd name="T4" fmla="*/ 0 w 13"/>
              <a:gd name="T5" fmla="*/ 11 h 42"/>
              <a:gd name="T6" fmla="*/ 0 w 13"/>
              <a:gd name="T7" fmla="*/ 3 h 42"/>
              <a:gd name="T8" fmla="*/ 6 w 13"/>
              <a:gd name="T9" fmla="*/ 0 h 42"/>
              <a:gd name="T10" fmla="*/ 13 w 13"/>
              <a:gd name="T11" fmla="*/ 0 h 42"/>
              <a:gd name="T12" fmla="*/ 13 w 13"/>
              <a:gd name="T13" fmla="*/ 42 h 42"/>
              <a:gd name="T14" fmla="*/ 6 w 13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42">
                <a:moveTo>
                  <a:pt x="6" y="42"/>
                </a:moveTo>
                <a:lnTo>
                  <a:pt x="6" y="6"/>
                </a:lnTo>
                <a:lnTo>
                  <a:pt x="0" y="11"/>
                </a:lnTo>
                <a:lnTo>
                  <a:pt x="0" y="3"/>
                </a:lnTo>
                <a:lnTo>
                  <a:pt x="6" y="0"/>
                </a:lnTo>
                <a:lnTo>
                  <a:pt x="13" y="0"/>
                </a:lnTo>
                <a:lnTo>
                  <a:pt x="13" y="42"/>
                </a:lnTo>
                <a:lnTo>
                  <a:pt x="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44" name="Freeform 1772">
            <a:extLst>
              <a:ext uri="{FF2B5EF4-FFF2-40B4-BE49-F238E27FC236}">
                <a16:creationId xmlns:a16="http://schemas.microsoft.com/office/drawing/2014/main" id="{DFFF36D7-90EC-4D71-88F8-ED20717A4D6B}"/>
              </a:ext>
            </a:extLst>
          </p:cNvPr>
          <p:cNvSpPr>
            <a:spLocks/>
          </p:cNvSpPr>
          <p:nvPr/>
        </p:nvSpPr>
        <p:spPr bwMode="auto">
          <a:xfrm>
            <a:off x="7667068" y="4554721"/>
            <a:ext cx="19050" cy="66675"/>
          </a:xfrm>
          <a:custGeom>
            <a:avLst/>
            <a:gdLst>
              <a:gd name="T0" fmla="*/ 6 w 12"/>
              <a:gd name="T1" fmla="*/ 42 h 42"/>
              <a:gd name="T2" fmla="*/ 6 w 12"/>
              <a:gd name="T3" fmla="*/ 6 h 42"/>
              <a:gd name="T4" fmla="*/ 0 w 12"/>
              <a:gd name="T5" fmla="*/ 11 h 42"/>
              <a:gd name="T6" fmla="*/ 0 w 12"/>
              <a:gd name="T7" fmla="*/ 3 h 42"/>
              <a:gd name="T8" fmla="*/ 6 w 12"/>
              <a:gd name="T9" fmla="*/ 0 h 42"/>
              <a:gd name="T10" fmla="*/ 12 w 12"/>
              <a:gd name="T11" fmla="*/ 0 h 42"/>
              <a:gd name="T12" fmla="*/ 12 w 12"/>
              <a:gd name="T13" fmla="*/ 42 h 42"/>
              <a:gd name="T14" fmla="*/ 6 w 12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42">
                <a:moveTo>
                  <a:pt x="6" y="42"/>
                </a:moveTo>
                <a:lnTo>
                  <a:pt x="6" y="6"/>
                </a:lnTo>
                <a:lnTo>
                  <a:pt x="0" y="11"/>
                </a:lnTo>
                <a:lnTo>
                  <a:pt x="0" y="3"/>
                </a:lnTo>
                <a:lnTo>
                  <a:pt x="6" y="0"/>
                </a:lnTo>
                <a:lnTo>
                  <a:pt x="12" y="0"/>
                </a:lnTo>
                <a:lnTo>
                  <a:pt x="12" y="42"/>
                </a:lnTo>
                <a:lnTo>
                  <a:pt x="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45" name="Freeform 1773">
            <a:extLst>
              <a:ext uri="{FF2B5EF4-FFF2-40B4-BE49-F238E27FC236}">
                <a16:creationId xmlns:a16="http://schemas.microsoft.com/office/drawing/2014/main" id="{48E15C70-AC2F-4796-A933-D6800A9C76F1}"/>
              </a:ext>
            </a:extLst>
          </p:cNvPr>
          <p:cNvSpPr>
            <a:spLocks noEditPoints="1"/>
          </p:cNvSpPr>
          <p:nvPr/>
        </p:nvSpPr>
        <p:spPr bwMode="auto">
          <a:xfrm>
            <a:off x="7700405" y="4554721"/>
            <a:ext cx="28575" cy="66675"/>
          </a:xfrm>
          <a:custGeom>
            <a:avLst/>
            <a:gdLst>
              <a:gd name="T0" fmla="*/ 9 w 18"/>
              <a:gd name="T1" fmla="*/ 17 h 42"/>
              <a:gd name="T2" fmla="*/ 9 w 18"/>
              <a:gd name="T3" fmla="*/ 17 h 42"/>
              <a:gd name="T4" fmla="*/ 10 w 18"/>
              <a:gd name="T5" fmla="*/ 17 h 42"/>
              <a:gd name="T6" fmla="*/ 11 w 18"/>
              <a:gd name="T7" fmla="*/ 17 h 42"/>
              <a:gd name="T8" fmla="*/ 15 w 18"/>
              <a:gd name="T9" fmla="*/ 17 h 42"/>
              <a:gd name="T10" fmla="*/ 16 w 18"/>
              <a:gd name="T11" fmla="*/ 20 h 42"/>
              <a:gd name="T12" fmla="*/ 18 w 18"/>
              <a:gd name="T13" fmla="*/ 21 h 42"/>
              <a:gd name="T14" fmla="*/ 18 w 18"/>
              <a:gd name="T15" fmla="*/ 22 h 42"/>
              <a:gd name="T16" fmla="*/ 18 w 18"/>
              <a:gd name="T17" fmla="*/ 26 h 42"/>
              <a:gd name="T18" fmla="*/ 18 w 18"/>
              <a:gd name="T19" fmla="*/ 30 h 42"/>
              <a:gd name="T20" fmla="*/ 18 w 18"/>
              <a:gd name="T21" fmla="*/ 33 h 42"/>
              <a:gd name="T22" fmla="*/ 18 w 18"/>
              <a:gd name="T23" fmla="*/ 36 h 42"/>
              <a:gd name="T24" fmla="*/ 18 w 18"/>
              <a:gd name="T25" fmla="*/ 37 h 42"/>
              <a:gd name="T26" fmla="*/ 16 w 18"/>
              <a:gd name="T27" fmla="*/ 39 h 42"/>
              <a:gd name="T28" fmla="*/ 14 w 18"/>
              <a:gd name="T29" fmla="*/ 41 h 42"/>
              <a:gd name="T30" fmla="*/ 9 w 18"/>
              <a:gd name="T31" fmla="*/ 42 h 42"/>
              <a:gd name="T32" fmla="*/ 5 w 18"/>
              <a:gd name="T33" fmla="*/ 41 h 42"/>
              <a:gd name="T34" fmla="*/ 1 w 18"/>
              <a:gd name="T35" fmla="*/ 39 h 42"/>
              <a:gd name="T36" fmla="*/ 0 w 18"/>
              <a:gd name="T37" fmla="*/ 37 h 42"/>
              <a:gd name="T38" fmla="*/ 0 w 18"/>
              <a:gd name="T39" fmla="*/ 36 h 42"/>
              <a:gd name="T40" fmla="*/ 0 w 18"/>
              <a:gd name="T41" fmla="*/ 33 h 42"/>
              <a:gd name="T42" fmla="*/ 0 w 18"/>
              <a:gd name="T43" fmla="*/ 30 h 42"/>
              <a:gd name="T44" fmla="*/ 0 w 18"/>
              <a:gd name="T45" fmla="*/ 26 h 42"/>
              <a:gd name="T46" fmla="*/ 0 w 18"/>
              <a:gd name="T47" fmla="*/ 25 h 42"/>
              <a:gd name="T48" fmla="*/ 0 w 18"/>
              <a:gd name="T49" fmla="*/ 22 h 42"/>
              <a:gd name="T50" fmla="*/ 9 w 18"/>
              <a:gd name="T51" fmla="*/ 0 h 42"/>
              <a:gd name="T52" fmla="*/ 13 w 18"/>
              <a:gd name="T53" fmla="*/ 26 h 42"/>
              <a:gd name="T54" fmla="*/ 11 w 18"/>
              <a:gd name="T55" fmla="*/ 23 h 42"/>
              <a:gd name="T56" fmla="*/ 9 w 18"/>
              <a:gd name="T57" fmla="*/ 22 h 42"/>
              <a:gd name="T58" fmla="*/ 6 w 18"/>
              <a:gd name="T59" fmla="*/ 23 h 42"/>
              <a:gd name="T60" fmla="*/ 6 w 18"/>
              <a:gd name="T61" fmla="*/ 26 h 42"/>
              <a:gd name="T62" fmla="*/ 6 w 18"/>
              <a:gd name="T63" fmla="*/ 33 h 42"/>
              <a:gd name="T64" fmla="*/ 6 w 18"/>
              <a:gd name="T65" fmla="*/ 36 h 42"/>
              <a:gd name="T66" fmla="*/ 9 w 18"/>
              <a:gd name="T67" fmla="*/ 36 h 42"/>
              <a:gd name="T68" fmla="*/ 11 w 18"/>
              <a:gd name="T69" fmla="*/ 36 h 42"/>
              <a:gd name="T70" fmla="*/ 13 w 18"/>
              <a:gd name="T71" fmla="*/ 26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" h="42">
                <a:moveTo>
                  <a:pt x="16" y="0"/>
                </a:moveTo>
                <a:lnTo>
                  <a:pt x="9" y="17"/>
                </a:lnTo>
                <a:lnTo>
                  <a:pt x="9" y="17"/>
                </a:lnTo>
                <a:lnTo>
                  <a:pt x="9" y="17"/>
                </a:lnTo>
                <a:lnTo>
                  <a:pt x="10" y="17"/>
                </a:lnTo>
                <a:lnTo>
                  <a:pt x="10" y="17"/>
                </a:lnTo>
                <a:lnTo>
                  <a:pt x="11" y="17"/>
                </a:lnTo>
                <a:lnTo>
                  <a:pt x="11" y="17"/>
                </a:lnTo>
                <a:lnTo>
                  <a:pt x="15" y="17"/>
                </a:lnTo>
                <a:lnTo>
                  <a:pt x="15" y="17"/>
                </a:lnTo>
                <a:lnTo>
                  <a:pt x="16" y="20"/>
                </a:lnTo>
                <a:lnTo>
                  <a:pt x="16" y="20"/>
                </a:lnTo>
                <a:lnTo>
                  <a:pt x="18" y="21"/>
                </a:lnTo>
                <a:lnTo>
                  <a:pt x="18" y="21"/>
                </a:lnTo>
                <a:lnTo>
                  <a:pt x="18" y="22"/>
                </a:lnTo>
                <a:lnTo>
                  <a:pt x="18" y="22"/>
                </a:lnTo>
                <a:lnTo>
                  <a:pt x="18" y="26"/>
                </a:lnTo>
                <a:lnTo>
                  <a:pt x="18" y="26"/>
                </a:lnTo>
                <a:lnTo>
                  <a:pt x="18" y="30"/>
                </a:lnTo>
                <a:lnTo>
                  <a:pt x="18" y="30"/>
                </a:lnTo>
                <a:lnTo>
                  <a:pt x="18" y="33"/>
                </a:lnTo>
                <a:lnTo>
                  <a:pt x="18" y="33"/>
                </a:lnTo>
                <a:lnTo>
                  <a:pt x="18" y="36"/>
                </a:lnTo>
                <a:lnTo>
                  <a:pt x="18" y="36"/>
                </a:lnTo>
                <a:lnTo>
                  <a:pt x="18" y="37"/>
                </a:lnTo>
                <a:lnTo>
                  <a:pt x="18" y="37"/>
                </a:lnTo>
                <a:lnTo>
                  <a:pt x="16" y="39"/>
                </a:lnTo>
                <a:lnTo>
                  <a:pt x="16" y="39"/>
                </a:lnTo>
                <a:lnTo>
                  <a:pt x="14" y="41"/>
                </a:lnTo>
                <a:lnTo>
                  <a:pt x="14" y="41"/>
                </a:lnTo>
                <a:lnTo>
                  <a:pt x="9" y="42"/>
                </a:lnTo>
                <a:lnTo>
                  <a:pt x="9" y="42"/>
                </a:lnTo>
                <a:lnTo>
                  <a:pt x="5" y="41"/>
                </a:lnTo>
                <a:lnTo>
                  <a:pt x="5" y="41"/>
                </a:lnTo>
                <a:lnTo>
                  <a:pt x="1" y="39"/>
                </a:lnTo>
                <a:lnTo>
                  <a:pt x="1" y="39"/>
                </a:lnTo>
                <a:lnTo>
                  <a:pt x="0" y="37"/>
                </a:lnTo>
                <a:lnTo>
                  <a:pt x="0" y="37"/>
                </a:lnTo>
                <a:lnTo>
                  <a:pt x="0" y="36"/>
                </a:lnTo>
                <a:lnTo>
                  <a:pt x="0" y="36"/>
                </a:lnTo>
                <a:lnTo>
                  <a:pt x="0" y="33"/>
                </a:lnTo>
                <a:lnTo>
                  <a:pt x="0" y="33"/>
                </a:lnTo>
                <a:lnTo>
                  <a:pt x="0" y="30"/>
                </a:lnTo>
                <a:lnTo>
                  <a:pt x="0" y="30"/>
                </a:lnTo>
                <a:lnTo>
                  <a:pt x="0" y="26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1" y="21"/>
                </a:lnTo>
                <a:lnTo>
                  <a:pt x="9" y="0"/>
                </a:lnTo>
                <a:lnTo>
                  <a:pt x="16" y="0"/>
                </a:lnTo>
                <a:close/>
                <a:moveTo>
                  <a:pt x="13" y="26"/>
                </a:moveTo>
                <a:lnTo>
                  <a:pt x="13" y="26"/>
                </a:lnTo>
                <a:lnTo>
                  <a:pt x="11" y="23"/>
                </a:lnTo>
                <a:lnTo>
                  <a:pt x="11" y="23"/>
                </a:lnTo>
                <a:lnTo>
                  <a:pt x="9" y="22"/>
                </a:lnTo>
                <a:lnTo>
                  <a:pt x="9" y="22"/>
                </a:lnTo>
                <a:lnTo>
                  <a:pt x="6" y="23"/>
                </a:lnTo>
                <a:lnTo>
                  <a:pt x="6" y="23"/>
                </a:lnTo>
                <a:lnTo>
                  <a:pt x="6" y="26"/>
                </a:lnTo>
                <a:lnTo>
                  <a:pt x="6" y="33"/>
                </a:lnTo>
                <a:lnTo>
                  <a:pt x="6" y="33"/>
                </a:lnTo>
                <a:lnTo>
                  <a:pt x="6" y="36"/>
                </a:lnTo>
                <a:lnTo>
                  <a:pt x="6" y="36"/>
                </a:lnTo>
                <a:lnTo>
                  <a:pt x="9" y="36"/>
                </a:lnTo>
                <a:lnTo>
                  <a:pt x="9" y="36"/>
                </a:lnTo>
                <a:lnTo>
                  <a:pt x="11" y="36"/>
                </a:lnTo>
                <a:lnTo>
                  <a:pt x="11" y="36"/>
                </a:lnTo>
                <a:lnTo>
                  <a:pt x="13" y="33"/>
                </a:lnTo>
                <a:lnTo>
                  <a:pt x="13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46" name="Freeform 1774">
            <a:extLst>
              <a:ext uri="{FF2B5EF4-FFF2-40B4-BE49-F238E27FC236}">
                <a16:creationId xmlns:a16="http://schemas.microsoft.com/office/drawing/2014/main" id="{EF38327B-D8CE-4A90-8619-68BC53B6BBEC}"/>
              </a:ext>
            </a:extLst>
          </p:cNvPr>
          <p:cNvSpPr>
            <a:spLocks/>
          </p:cNvSpPr>
          <p:nvPr/>
        </p:nvSpPr>
        <p:spPr bwMode="auto">
          <a:xfrm>
            <a:off x="8070293" y="4554721"/>
            <a:ext cx="20638" cy="66675"/>
          </a:xfrm>
          <a:custGeom>
            <a:avLst/>
            <a:gdLst>
              <a:gd name="T0" fmla="*/ 7 w 13"/>
              <a:gd name="T1" fmla="*/ 42 h 42"/>
              <a:gd name="T2" fmla="*/ 7 w 13"/>
              <a:gd name="T3" fmla="*/ 6 h 42"/>
              <a:gd name="T4" fmla="*/ 0 w 13"/>
              <a:gd name="T5" fmla="*/ 11 h 42"/>
              <a:gd name="T6" fmla="*/ 0 w 13"/>
              <a:gd name="T7" fmla="*/ 3 h 42"/>
              <a:gd name="T8" fmla="*/ 7 w 13"/>
              <a:gd name="T9" fmla="*/ 0 h 42"/>
              <a:gd name="T10" fmla="*/ 13 w 13"/>
              <a:gd name="T11" fmla="*/ 0 h 42"/>
              <a:gd name="T12" fmla="*/ 13 w 13"/>
              <a:gd name="T13" fmla="*/ 42 h 42"/>
              <a:gd name="T14" fmla="*/ 7 w 13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42">
                <a:moveTo>
                  <a:pt x="7" y="42"/>
                </a:moveTo>
                <a:lnTo>
                  <a:pt x="7" y="6"/>
                </a:lnTo>
                <a:lnTo>
                  <a:pt x="0" y="11"/>
                </a:lnTo>
                <a:lnTo>
                  <a:pt x="0" y="3"/>
                </a:lnTo>
                <a:lnTo>
                  <a:pt x="7" y="0"/>
                </a:lnTo>
                <a:lnTo>
                  <a:pt x="13" y="0"/>
                </a:lnTo>
                <a:lnTo>
                  <a:pt x="13" y="42"/>
                </a:lnTo>
                <a:lnTo>
                  <a:pt x="7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47" name="Freeform 1775">
            <a:extLst>
              <a:ext uri="{FF2B5EF4-FFF2-40B4-BE49-F238E27FC236}">
                <a16:creationId xmlns:a16="http://schemas.microsoft.com/office/drawing/2014/main" id="{7BE949B4-4A32-4CB1-B717-8EB1203B8CEA}"/>
              </a:ext>
            </a:extLst>
          </p:cNvPr>
          <p:cNvSpPr>
            <a:spLocks/>
          </p:cNvSpPr>
          <p:nvPr/>
        </p:nvSpPr>
        <p:spPr bwMode="auto">
          <a:xfrm>
            <a:off x="8106805" y="4554721"/>
            <a:ext cx="17463" cy="66675"/>
          </a:xfrm>
          <a:custGeom>
            <a:avLst/>
            <a:gdLst>
              <a:gd name="T0" fmla="*/ 5 w 11"/>
              <a:gd name="T1" fmla="*/ 42 h 42"/>
              <a:gd name="T2" fmla="*/ 5 w 11"/>
              <a:gd name="T3" fmla="*/ 6 h 42"/>
              <a:gd name="T4" fmla="*/ 0 w 11"/>
              <a:gd name="T5" fmla="*/ 11 h 42"/>
              <a:gd name="T6" fmla="*/ 0 w 11"/>
              <a:gd name="T7" fmla="*/ 3 h 42"/>
              <a:gd name="T8" fmla="*/ 5 w 11"/>
              <a:gd name="T9" fmla="*/ 0 h 42"/>
              <a:gd name="T10" fmla="*/ 11 w 11"/>
              <a:gd name="T11" fmla="*/ 0 h 42"/>
              <a:gd name="T12" fmla="*/ 11 w 11"/>
              <a:gd name="T13" fmla="*/ 42 h 42"/>
              <a:gd name="T14" fmla="*/ 5 w 11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42">
                <a:moveTo>
                  <a:pt x="5" y="42"/>
                </a:moveTo>
                <a:lnTo>
                  <a:pt x="5" y="6"/>
                </a:lnTo>
                <a:lnTo>
                  <a:pt x="0" y="11"/>
                </a:lnTo>
                <a:lnTo>
                  <a:pt x="0" y="3"/>
                </a:lnTo>
                <a:lnTo>
                  <a:pt x="5" y="0"/>
                </a:lnTo>
                <a:lnTo>
                  <a:pt x="11" y="0"/>
                </a:lnTo>
                <a:lnTo>
                  <a:pt x="11" y="42"/>
                </a:lnTo>
                <a:lnTo>
                  <a:pt x="5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48" name="Freeform 1776">
            <a:extLst>
              <a:ext uri="{FF2B5EF4-FFF2-40B4-BE49-F238E27FC236}">
                <a16:creationId xmlns:a16="http://schemas.microsoft.com/office/drawing/2014/main" id="{6DD03A91-F57E-403E-AF65-ABF0731A60D8}"/>
              </a:ext>
            </a:extLst>
          </p:cNvPr>
          <p:cNvSpPr>
            <a:spLocks/>
          </p:cNvSpPr>
          <p:nvPr/>
        </p:nvSpPr>
        <p:spPr bwMode="auto">
          <a:xfrm>
            <a:off x="8140143" y="4554721"/>
            <a:ext cx="28575" cy="66675"/>
          </a:xfrm>
          <a:custGeom>
            <a:avLst/>
            <a:gdLst>
              <a:gd name="T0" fmla="*/ 2 w 18"/>
              <a:gd name="T1" fmla="*/ 42 h 42"/>
              <a:gd name="T2" fmla="*/ 12 w 18"/>
              <a:gd name="T3" fmla="*/ 5 h 42"/>
              <a:gd name="T4" fmla="*/ 5 w 18"/>
              <a:gd name="T5" fmla="*/ 5 h 42"/>
              <a:gd name="T6" fmla="*/ 5 w 18"/>
              <a:gd name="T7" fmla="*/ 10 h 42"/>
              <a:gd name="T8" fmla="*/ 0 w 18"/>
              <a:gd name="T9" fmla="*/ 10 h 42"/>
              <a:gd name="T10" fmla="*/ 0 w 18"/>
              <a:gd name="T11" fmla="*/ 0 h 42"/>
              <a:gd name="T12" fmla="*/ 18 w 18"/>
              <a:gd name="T13" fmla="*/ 0 h 42"/>
              <a:gd name="T14" fmla="*/ 18 w 18"/>
              <a:gd name="T15" fmla="*/ 6 h 42"/>
              <a:gd name="T16" fmla="*/ 8 w 18"/>
              <a:gd name="T17" fmla="*/ 42 h 42"/>
              <a:gd name="T18" fmla="*/ 2 w 18"/>
              <a:gd name="T19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42">
                <a:moveTo>
                  <a:pt x="2" y="42"/>
                </a:moveTo>
                <a:lnTo>
                  <a:pt x="12" y="5"/>
                </a:lnTo>
                <a:lnTo>
                  <a:pt x="5" y="5"/>
                </a:lnTo>
                <a:lnTo>
                  <a:pt x="5" y="10"/>
                </a:lnTo>
                <a:lnTo>
                  <a:pt x="0" y="10"/>
                </a:lnTo>
                <a:lnTo>
                  <a:pt x="0" y="0"/>
                </a:lnTo>
                <a:lnTo>
                  <a:pt x="18" y="0"/>
                </a:lnTo>
                <a:lnTo>
                  <a:pt x="18" y="6"/>
                </a:lnTo>
                <a:lnTo>
                  <a:pt x="8" y="42"/>
                </a:lnTo>
                <a:lnTo>
                  <a:pt x="2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49" name="Freeform 1777">
            <a:extLst>
              <a:ext uri="{FF2B5EF4-FFF2-40B4-BE49-F238E27FC236}">
                <a16:creationId xmlns:a16="http://schemas.microsoft.com/office/drawing/2014/main" id="{815ACC3F-8AC5-4401-BF02-A4D411878750}"/>
              </a:ext>
            </a:extLst>
          </p:cNvPr>
          <p:cNvSpPr>
            <a:spLocks/>
          </p:cNvSpPr>
          <p:nvPr/>
        </p:nvSpPr>
        <p:spPr bwMode="auto">
          <a:xfrm>
            <a:off x="8510030" y="4554721"/>
            <a:ext cx="19050" cy="66675"/>
          </a:xfrm>
          <a:custGeom>
            <a:avLst/>
            <a:gdLst>
              <a:gd name="T0" fmla="*/ 6 w 12"/>
              <a:gd name="T1" fmla="*/ 42 h 42"/>
              <a:gd name="T2" fmla="*/ 6 w 12"/>
              <a:gd name="T3" fmla="*/ 6 h 42"/>
              <a:gd name="T4" fmla="*/ 0 w 12"/>
              <a:gd name="T5" fmla="*/ 11 h 42"/>
              <a:gd name="T6" fmla="*/ 0 w 12"/>
              <a:gd name="T7" fmla="*/ 3 h 42"/>
              <a:gd name="T8" fmla="*/ 6 w 12"/>
              <a:gd name="T9" fmla="*/ 0 h 42"/>
              <a:gd name="T10" fmla="*/ 12 w 12"/>
              <a:gd name="T11" fmla="*/ 0 h 42"/>
              <a:gd name="T12" fmla="*/ 12 w 12"/>
              <a:gd name="T13" fmla="*/ 42 h 42"/>
              <a:gd name="T14" fmla="*/ 6 w 12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42">
                <a:moveTo>
                  <a:pt x="6" y="42"/>
                </a:moveTo>
                <a:lnTo>
                  <a:pt x="6" y="6"/>
                </a:lnTo>
                <a:lnTo>
                  <a:pt x="0" y="11"/>
                </a:lnTo>
                <a:lnTo>
                  <a:pt x="0" y="3"/>
                </a:lnTo>
                <a:lnTo>
                  <a:pt x="6" y="0"/>
                </a:lnTo>
                <a:lnTo>
                  <a:pt x="12" y="0"/>
                </a:lnTo>
                <a:lnTo>
                  <a:pt x="12" y="42"/>
                </a:lnTo>
                <a:lnTo>
                  <a:pt x="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50" name="Freeform 1778">
            <a:extLst>
              <a:ext uri="{FF2B5EF4-FFF2-40B4-BE49-F238E27FC236}">
                <a16:creationId xmlns:a16="http://schemas.microsoft.com/office/drawing/2014/main" id="{A0681BF5-7D79-439C-9D2F-25D596475A73}"/>
              </a:ext>
            </a:extLst>
          </p:cNvPr>
          <p:cNvSpPr>
            <a:spLocks/>
          </p:cNvSpPr>
          <p:nvPr/>
        </p:nvSpPr>
        <p:spPr bwMode="auto">
          <a:xfrm>
            <a:off x="8544955" y="4554721"/>
            <a:ext cx="20638" cy="66675"/>
          </a:xfrm>
          <a:custGeom>
            <a:avLst/>
            <a:gdLst>
              <a:gd name="T0" fmla="*/ 6 w 13"/>
              <a:gd name="T1" fmla="*/ 42 h 42"/>
              <a:gd name="T2" fmla="*/ 6 w 13"/>
              <a:gd name="T3" fmla="*/ 6 h 42"/>
              <a:gd name="T4" fmla="*/ 0 w 13"/>
              <a:gd name="T5" fmla="*/ 11 h 42"/>
              <a:gd name="T6" fmla="*/ 0 w 13"/>
              <a:gd name="T7" fmla="*/ 3 h 42"/>
              <a:gd name="T8" fmla="*/ 6 w 13"/>
              <a:gd name="T9" fmla="*/ 0 h 42"/>
              <a:gd name="T10" fmla="*/ 13 w 13"/>
              <a:gd name="T11" fmla="*/ 0 h 42"/>
              <a:gd name="T12" fmla="*/ 13 w 13"/>
              <a:gd name="T13" fmla="*/ 42 h 42"/>
              <a:gd name="T14" fmla="*/ 6 w 13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42">
                <a:moveTo>
                  <a:pt x="6" y="42"/>
                </a:moveTo>
                <a:lnTo>
                  <a:pt x="6" y="6"/>
                </a:lnTo>
                <a:lnTo>
                  <a:pt x="0" y="11"/>
                </a:lnTo>
                <a:lnTo>
                  <a:pt x="0" y="3"/>
                </a:lnTo>
                <a:lnTo>
                  <a:pt x="6" y="0"/>
                </a:lnTo>
                <a:lnTo>
                  <a:pt x="13" y="0"/>
                </a:lnTo>
                <a:lnTo>
                  <a:pt x="13" y="42"/>
                </a:lnTo>
                <a:lnTo>
                  <a:pt x="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51" name="Freeform 1779">
            <a:extLst>
              <a:ext uri="{FF2B5EF4-FFF2-40B4-BE49-F238E27FC236}">
                <a16:creationId xmlns:a16="http://schemas.microsoft.com/office/drawing/2014/main" id="{6D873051-487D-47D2-A4BF-537750818423}"/>
              </a:ext>
            </a:extLst>
          </p:cNvPr>
          <p:cNvSpPr>
            <a:spLocks noEditPoints="1"/>
          </p:cNvSpPr>
          <p:nvPr/>
        </p:nvSpPr>
        <p:spPr bwMode="auto">
          <a:xfrm>
            <a:off x="8578293" y="4551546"/>
            <a:ext cx="30163" cy="69850"/>
          </a:xfrm>
          <a:custGeom>
            <a:avLst/>
            <a:gdLst>
              <a:gd name="T0" fmla="*/ 0 w 19"/>
              <a:gd name="T1" fmla="*/ 13 h 44"/>
              <a:gd name="T2" fmla="*/ 0 w 19"/>
              <a:gd name="T3" fmla="*/ 9 h 44"/>
              <a:gd name="T4" fmla="*/ 2 w 19"/>
              <a:gd name="T5" fmla="*/ 8 h 44"/>
              <a:gd name="T6" fmla="*/ 2 w 19"/>
              <a:gd name="T7" fmla="*/ 5 h 44"/>
              <a:gd name="T8" fmla="*/ 3 w 19"/>
              <a:gd name="T9" fmla="*/ 4 h 44"/>
              <a:gd name="T10" fmla="*/ 6 w 19"/>
              <a:gd name="T11" fmla="*/ 2 h 44"/>
              <a:gd name="T12" fmla="*/ 11 w 19"/>
              <a:gd name="T13" fmla="*/ 0 h 44"/>
              <a:gd name="T14" fmla="*/ 14 w 19"/>
              <a:gd name="T15" fmla="*/ 2 h 44"/>
              <a:gd name="T16" fmla="*/ 17 w 19"/>
              <a:gd name="T17" fmla="*/ 4 h 44"/>
              <a:gd name="T18" fmla="*/ 18 w 19"/>
              <a:gd name="T19" fmla="*/ 5 h 44"/>
              <a:gd name="T20" fmla="*/ 18 w 19"/>
              <a:gd name="T21" fmla="*/ 8 h 44"/>
              <a:gd name="T22" fmla="*/ 19 w 19"/>
              <a:gd name="T23" fmla="*/ 9 h 44"/>
              <a:gd name="T24" fmla="*/ 19 w 19"/>
              <a:gd name="T25" fmla="*/ 13 h 44"/>
              <a:gd name="T26" fmla="*/ 19 w 19"/>
              <a:gd name="T27" fmla="*/ 15 h 44"/>
              <a:gd name="T28" fmla="*/ 18 w 19"/>
              <a:gd name="T29" fmla="*/ 18 h 44"/>
              <a:gd name="T30" fmla="*/ 18 w 19"/>
              <a:gd name="T31" fmla="*/ 20 h 44"/>
              <a:gd name="T32" fmla="*/ 16 w 19"/>
              <a:gd name="T33" fmla="*/ 22 h 44"/>
              <a:gd name="T34" fmla="*/ 18 w 19"/>
              <a:gd name="T35" fmla="*/ 23 h 44"/>
              <a:gd name="T36" fmla="*/ 18 w 19"/>
              <a:gd name="T37" fmla="*/ 25 h 44"/>
              <a:gd name="T38" fmla="*/ 19 w 19"/>
              <a:gd name="T39" fmla="*/ 28 h 44"/>
              <a:gd name="T40" fmla="*/ 19 w 19"/>
              <a:gd name="T41" fmla="*/ 32 h 44"/>
              <a:gd name="T42" fmla="*/ 19 w 19"/>
              <a:gd name="T43" fmla="*/ 35 h 44"/>
              <a:gd name="T44" fmla="*/ 19 w 19"/>
              <a:gd name="T45" fmla="*/ 38 h 44"/>
              <a:gd name="T46" fmla="*/ 18 w 19"/>
              <a:gd name="T47" fmla="*/ 39 h 44"/>
              <a:gd name="T48" fmla="*/ 17 w 19"/>
              <a:gd name="T49" fmla="*/ 41 h 44"/>
              <a:gd name="T50" fmla="*/ 14 w 19"/>
              <a:gd name="T51" fmla="*/ 43 h 44"/>
              <a:gd name="T52" fmla="*/ 11 w 19"/>
              <a:gd name="T53" fmla="*/ 44 h 44"/>
              <a:gd name="T54" fmla="*/ 6 w 19"/>
              <a:gd name="T55" fmla="*/ 43 h 44"/>
              <a:gd name="T56" fmla="*/ 3 w 19"/>
              <a:gd name="T57" fmla="*/ 41 h 44"/>
              <a:gd name="T58" fmla="*/ 2 w 19"/>
              <a:gd name="T59" fmla="*/ 39 h 44"/>
              <a:gd name="T60" fmla="*/ 2 w 19"/>
              <a:gd name="T61" fmla="*/ 38 h 44"/>
              <a:gd name="T62" fmla="*/ 0 w 19"/>
              <a:gd name="T63" fmla="*/ 35 h 44"/>
              <a:gd name="T64" fmla="*/ 0 w 19"/>
              <a:gd name="T65" fmla="*/ 32 h 44"/>
              <a:gd name="T66" fmla="*/ 0 w 19"/>
              <a:gd name="T67" fmla="*/ 28 h 44"/>
              <a:gd name="T68" fmla="*/ 2 w 19"/>
              <a:gd name="T69" fmla="*/ 25 h 44"/>
              <a:gd name="T70" fmla="*/ 2 w 19"/>
              <a:gd name="T71" fmla="*/ 23 h 44"/>
              <a:gd name="T72" fmla="*/ 4 w 19"/>
              <a:gd name="T73" fmla="*/ 22 h 44"/>
              <a:gd name="T74" fmla="*/ 2 w 19"/>
              <a:gd name="T75" fmla="*/ 20 h 44"/>
              <a:gd name="T76" fmla="*/ 2 w 19"/>
              <a:gd name="T77" fmla="*/ 18 h 44"/>
              <a:gd name="T78" fmla="*/ 0 w 19"/>
              <a:gd name="T79" fmla="*/ 15 h 44"/>
              <a:gd name="T80" fmla="*/ 0 w 19"/>
              <a:gd name="T81" fmla="*/ 13 h 44"/>
              <a:gd name="T82" fmla="*/ 13 w 19"/>
              <a:gd name="T83" fmla="*/ 10 h 44"/>
              <a:gd name="T84" fmla="*/ 12 w 19"/>
              <a:gd name="T85" fmla="*/ 8 h 44"/>
              <a:gd name="T86" fmla="*/ 11 w 19"/>
              <a:gd name="T87" fmla="*/ 7 h 44"/>
              <a:gd name="T88" fmla="*/ 8 w 19"/>
              <a:gd name="T89" fmla="*/ 8 h 44"/>
              <a:gd name="T90" fmla="*/ 7 w 19"/>
              <a:gd name="T91" fmla="*/ 17 h 44"/>
              <a:gd name="T92" fmla="*/ 8 w 19"/>
              <a:gd name="T93" fmla="*/ 18 h 44"/>
              <a:gd name="T94" fmla="*/ 11 w 19"/>
              <a:gd name="T95" fmla="*/ 19 h 44"/>
              <a:gd name="T96" fmla="*/ 12 w 19"/>
              <a:gd name="T97" fmla="*/ 18 h 44"/>
              <a:gd name="T98" fmla="*/ 13 w 19"/>
              <a:gd name="T99" fmla="*/ 17 h 44"/>
              <a:gd name="T100" fmla="*/ 13 w 19"/>
              <a:gd name="T101" fmla="*/ 27 h 44"/>
              <a:gd name="T102" fmla="*/ 12 w 19"/>
              <a:gd name="T103" fmla="*/ 25 h 44"/>
              <a:gd name="T104" fmla="*/ 11 w 19"/>
              <a:gd name="T105" fmla="*/ 24 h 44"/>
              <a:gd name="T106" fmla="*/ 8 w 19"/>
              <a:gd name="T107" fmla="*/ 25 h 44"/>
              <a:gd name="T108" fmla="*/ 7 w 19"/>
              <a:gd name="T109" fmla="*/ 27 h 44"/>
              <a:gd name="T110" fmla="*/ 7 w 19"/>
              <a:gd name="T111" fmla="*/ 35 h 44"/>
              <a:gd name="T112" fmla="*/ 8 w 19"/>
              <a:gd name="T113" fmla="*/ 38 h 44"/>
              <a:gd name="T114" fmla="*/ 11 w 19"/>
              <a:gd name="T115" fmla="*/ 38 h 44"/>
              <a:gd name="T116" fmla="*/ 12 w 19"/>
              <a:gd name="T117" fmla="*/ 38 h 44"/>
              <a:gd name="T118" fmla="*/ 13 w 19"/>
              <a:gd name="T119" fmla="*/ 2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9" h="44">
                <a:moveTo>
                  <a:pt x="0" y="13"/>
                </a:moveTo>
                <a:lnTo>
                  <a:pt x="0" y="13"/>
                </a:lnTo>
                <a:lnTo>
                  <a:pt x="0" y="9"/>
                </a:lnTo>
                <a:lnTo>
                  <a:pt x="0" y="9"/>
                </a:lnTo>
                <a:lnTo>
                  <a:pt x="2" y="8"/>
                </a:lnTo>
                <a:lnTo>
                  <a:pt x="2" y="8"/>
                </a:lnTo>
                <a:lnTo>
                  <a:pt x="2" y="5"/>
                </a:lnTo>
                <a:lnTo>
                  <a:pt x="2" y="5"/>
                </a:lnTo>
                <a:lnTo>
                  <a:pt x="3" y="4"/>
                </a:lnTo>
                <a:lnTo>
                  <a:pt x="3" y="4"/>
                </a:lnTo>
                <a:lnTo>
                  <a:pt x="6" y="2"/>
                </a:lnTo>
                <a:lnTo>
                  <a:pt x="6" y="2"/>
                </a:lnTo>
                <a:lnTo>
                  <a:pt x="11" y="0"/>
                </a:lnTo>
                <a:lnTo>
                  <a:pt x="11" y="0"/>
                </a:lnTo>
                <a:lnTo>
                  <a:pt x="14" y="2"/>
                </a:lnTo>
                <a:lnTo>
                  <a:pt x="14" y="2"/>
                </a:lnTo>
                <a:lnTo>
                  <a:pt x="17" y="4"/>
                </a:lnTo>
                <a:lnTo>
                  <a:pt x="17" y="4"/>
                </a:lnTo>
                <a:lnTo>
                  <a:pt x="18" y="5"/>
                </a:lnTo>
                <a:lnTo>
                  <a:pt x="18" y="5"/>
                </a:lnTo>
                <a:lnTo>
                  <a:pt x="18" y="8"/>
                </a:lnTo>
                <a:lnTo>
                  <a:pt x="18" y="8"/>
                </a:lnTo>
                <a:lnTo>
                  <a:pt x="19" y="9"/>
                </a:lnTo>
                <a:lnTo>
                  <a:pt x="19" y="9"/>
                </a:lnTo>
                <a:lnTo>
                  <a:pt x="19" y="13"/>
                </a:lnTo>
                <a:lnTo>
                  <a:pt x="19" y="13"/>
                </a:lnTo>
                <a:lnTo>
                  <a:pt x="19" y="15"/>
                </a:lnTo>
                <a:lnTo>
                  <a:pt x="19" y="15"/>
                </a:lnTo>
                <a:lnTo>
                  <a:pt x="18" y="18"/>
                </a:lnTo>
                <a:lnTo>
                  <a:pt x="18" y="18"/>
                </a:lnTo>
                <a:lnTo>
                  <a:pt x="18" y="20"/>
                </a:lnTo>
                <a:lnTo>
                  <a:pt x="18" y="20"/>
                </a:lnTo>
                <a:lnTo>
                  <a:pt x="16" y="22"/>
                </a:lnTo>
                <a:lnTo>
                  <a:pt x="16" y="22"/>
                </a:lnTo>
                <a:lnTo>
                  <a:pt x="18" y="23"/>
                </a:lnTo>
                <a:lnTo>
                  <a:pt x="18" y="23"/>
                </a:lnTo>
                <a:lnTo>
                  <a:pt x="18" y="25"/>
                </a:lnTo>
                <a:lnTo>
                  <a:pt x="18" y="25"/>
                </a:lnTo>
                <a:lnTo>
                  <a:pt x="19" y="28"/>
                </a:lnTo>
                <a:lnTo>
                  <a:pt x="19" y="28"/>
                </a:lnTo>
                <a:lnTo>
                  <a:pt x="19" y="32"/>
                </a:lnTo>
                <a:lnTo>
                  <a:pt x="19" y="32"/>
                </a:lnTo>
                <a:lnTo>
                  <a:pt x="19" y="35"/>
                </a:lnTo>
                <a:lnTo>
                  <a:pt x="19" y="35"/>
                </a:lnTo>
                <a:lnTo>
                  <a:pt x="19" y="38"/>
                </a:lnTo>
                <a:lnTo>
                  <a:pt x="19" y="38"/>
                </a:lnTo>
                <a:lnTo>
                  <a:pt x="18" y="39"/>
                </a:lnTo>
                <a:lnTo>
                  <a:pt x="18" y="39"/>
                </a:lnTo>
                <a:lnTo>
                  <a:pt x="17" y="41"/>
                </a:lnTo>
                <a:lnTo>
                  <a:pt x="17" y="41"/>
                </a:lnTo>
                <a:lnTo>
                  <a:pt x="14" y="43"/>
                </a:lnTo>
                <a:lnTo>
                  <a:pt x="14" y="43"/>
                </a:lnTo>
                <a:lnTo>
                  <a:pt x="11" y="44"/>
                </a:lnTo>
                <a:lnTo>
                  <a:pt x="11" y="44"/>
                </a:lnTo>
                <a:lnTo>
                  <a:pt x="6" y="43"/>
                </a:lnTo>
                <a:lnTo>
                  <a:pt x="6" y="43"/>
                </a:lnTo>
                <a:lnTo>
                  <a:pt x="3" y="41"/>
                </a:lnTo>
                <a:lnTo>
                  <a:pt x="3" y="41"/>
                </a:lnTo>
                <a:lnTo>
                  <a:pt x="2" y="39"/>
                </a:lnTo>
                <a:lnTo>
                  <a:pt x="2" y="39"/>
                </a:lnTo>
                <a:lnTo>
                  <a:pt x="2" y="38"/>
                </a:lnTo>
                <a:lnTo>
                  <a:pt x="2" y="38"/>
                </a:lnTo>
                <a:lnTo>
                  <a:pt x="0" y="35"/>
                </a:lnTo>
                <a:lnTo>
                  <a:pt x="0" y="35"/>
                </a:lnTo>
                <a:lnTo>
                  <a:pt x="0" y="32"/>
                </a:lnTo>
                <a:lnTo>
                  <a:pt x="0" y="32"/>
                </a:lnTo>
                <a:lnTo>
                  <a:pt x="0" y="28"/>
                </a:lnTo>
                <a:lnTo>
                  <a:pt x="0" y="28"/>
                </a:lnTo>
                <a:lnTo>
                  <a:pt x="2" y="25"/>
                </a:lnTo>
                <a:lnTo>
                  <a:pt x="2" y="25"/>
                </a:lnTo>
                <a:lnTo>
                  <a:pt x="2" y="23"/>
                </a:lnTo>
                <a:lnTo>
                  <a:pt x="2" y="23"/>
                </a:lnTo>
                <a:lnTo>
                  <a:pt x="4" y="22"/>
                </a:lnTo>
                <a:lnTo>
                  <a:pt x="4" y="22"/>
                </a:lnTo>
                <a:lnTo>
                  <a:pt x="2" y="20"/>
                </a:lnTo>
                <a:lnTo>
                  <a:pt x="2" y="20"/>
                </a:lnTo>
                <a:lnTo>
                  <a:pt x="2" y="18"/>
                </a:lnTo>
                <a:lnTo>
                  <a:pt x="2" y="18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close/>
                <a:moveTo>
                  <a:pt x="13" y="10"/>
                </a:moveTo>
                <a:lnTo>
                  <a:pt x="13" y="10"/>
                </a:lnTo>
                <a:lnTo>
                  <a:pt x="12" y="8"/>
                </a:lnTo>
                <a:lnTo>
                  <a:pt x="12" y="8"/>
                </a:lnTo>
                <a:lnTo>
                  <a:pt x="11" y="7"/>
                </a:lnTo>
                <a:lnTo>
                  <a:pt x="11" y="7"/>
                </a:lnTo>
                <a:lnTo>
                  <a:pt x="8" y="8"/>
                </a:lnTo>
                <a:lnTo>
                  <a:pt x="8" y="8"/>
                </a:lnTo>
                <a:lnTo>
                  <a:pt x="7" y="10"/>
                </a:lnTo>
                <a:lnTo>
                  <a:pt x="7" y="17"/>
                </a:lnTo>
                <a:lnTo>
                  <a:pt x="7" y="17"/>
                </a:lnTo>
                <a:lnTo>
                  <a:pt x="8" y="18"/>
                </a:lnTo>
                <a:lnTo>
                  <a:pt x="8" y="18"/>
                </a:lnTo>
                <a:lnTo>
                  <a:pt x="11" y="19"/>
                </a:lnTo>
                <a:lnTo>
                  <a:pt x="11" y="19"/>
                </a:lnTo>
                <a:lnTo>
                  <a:pt x="12" y="18"/>
                </a:lnTo>
                <a:lnTo>
                  <a:pt x="12" y="18"/>
                </a:lnTo>
                <a:lnTo>
                  <a:pt x="13" y="17"/>
                </a:lnTo>
                <a:lnTo>
                  <a:pt x="13" y="10"/>
                </a:lnTo>
                <a:close/>
                <a:moveTo>
                  <a:pt x="13" y="27"/>
                </a:moveTo>
                <a:lnTo>
                  <a:pt x="13" y="27"/>
                </a:lnTo>
                <a:lnTo>
                  <a:pt x="12" y="25"/>
                </a:lnTo>
                <a:lnTo>
                  <a:pt x="12" y="25"/>
                </a:lnTo>
                <a:lnTo>
                  <a:pt x="11" y="24"/>
                </a:lnTo>
                <a:lnTo>
                  <a:pt x="11" y="24"/>
                </a:lnTo>
                <a:lnTo>
                  <a:pt x="8" y="25"/>
                </a:lnTo>
                <a:lnTo>
                  <a:pt x="8" y="25"/>
                </a:lnTo>
                <a:lnTo>
                  <a:pt x="7" y="27"/>
                </a:lnTo>
                <a:lnTo>
                  <a:pt x="7" y="35"/>
                </a:lnTo>
                <a:lnTo>
                  <a:pt x="7" y="35"/>
                </a:lnTo>
                <a:lnTo>
                  <a:pt x="8" y="38"/>
                </a:lnTo>
                <a:lnTo>
                  <a:pt x="8" y="38"/>
                </a:lnTo>
                <a:lnTo>
                  <a:pt x="11" y="38"/>
                </a:lnTo>
                <a:lnTo>
                  <a:pt x="11" y="38"/>
                </a:lnTo>
                <a:lnTo>
                  <a:pt x="12" y="38"/>
                </a:lnTo>
                <a:lnTo>
                  <a:pt x="12" y="38"/>
                </a:lnTo>
                <a:lnTo>
                  <a:pt x="13" y="35"/>
                </a:lnTo>
                <a:lnTo>
                  <a:pt x="13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52" name="Freeform 1780">
            <a:extLst>
              <a:ext uri="{FF2B5EF4-FFF2-40B4-BE49-F238E27FC236}">
                <a16:creationId xmlns:a16="http://schemas.microsoft.com/office/drawing/2014/main" id="{A11809B8-E97A-4B67-AA1D-382C4AB353F0}"/>
              </a:ext>
            </a:extLst>
          </p:cNvPr>
          <p:cNvSpPr>
            <a:spLocks/>
          </p:cNvSpPr>
          <p:nvPr/>
        </p:nvSpPr>
        <p:spPr bwMode="auto">
          <a:xfrm>
            <a:off x="7635318" y="4892858"/>
            <a:ext cx="23813" cy="55563"/>
          </a:xfrm>
          <a:custGeom>
            <a:avLst/>
            <a:gdLst>
              <a:gd name="T0" fmla="*/ 0 w 15"/>
              <a:gd name="T1" fmla="*/ 35 h 35"/>
              <a:gd name="T2" fmla="*/ 0 w 15"/>
              <a:gd name="T3" fmla="*/ 0 h 35"/>
              <a:gd name="T4" fmla="*/ 5 w 15"/>
              <a:gd name="T5" fmla="*/ 0 h 35"/>
              <a:gd name="T6" fmla="*/ 5 w 15"/>
              <a:gd name="T7" fmla="*/ 30 h 35"/>
              <a:gd name="T8" fmla="*/ 15 w 15"/>
              <a:gd name="T9" fmla="*/ 30 h 35"/>
              <a:gd name="T10" fmla="*/ 15 w 15"/>
              <a:gd name="T11" fmla="*/ 35 h 35"/>
              <a:gd name="T12" fmla="*/ 0 w 15"/>
              <a:gd name="T13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35">
                <a:moveTo>
                  <a:pt x="0" y="35"/>
                </a:moveTo>
                <a:lnTo>
                  <a:pt x="0" y="0"/>
                </a:lnTo>
                <a:lnTo>
                  <a:pt x="5" y="0"/>
                </a:lnTo>
                <a:lnTo>
                  <a:pt x="5" y="30"/>
                </a:lnTo>
                <a:lnTo>
                  <a:pt x="15" y="30"/>
                </a:lnTo>
                <a:lnTo>
                  <a:pt x="1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53" name="Freeform 1781">
            <a:extLst>
              <a:ext uri="{FF2B5EF4-FFF2-40B4-BE49-F238E27FC236}">
                <a16:creationId xmlns:a16="http://schemas.microsoft.com/office/drawing/2014/main" id="{B0CB47AC-4F6D-4E76-8D10-143C492870EF}"/>
              </a:ext>
            </a:extLst>
          </p:cNvPr>
          <p:cNvSpPr>
            <a:spLocks noEditPoints="1"/>
          </p:cNvSpPr>
          <p:nvPr/>
        </p:nvSpPr>
        <p:spPr bwMode="auto">
          <a:xfrm>
            <a:off x="7663893" y="4892858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54" name="Freeform 1782">
            <a:extLst>
              <a:ext uri="{FF2B5EF4-FFF2-40B4-BE49-F238E27FC236}">
                <a16:creationId xmlns:a16="http://schemas.microsoft.com/office/drawing/2014/main" id="{53AFE8C1-A059-4D0A-ADD3-6E81473BB38C}"/>
              </a:ext>
            </a:extLst>
          </p:cNvPr>
          <p:cNvSpPr>
            <a:spLocks/>
          </p:cNvSpPr>
          <p:nvPr/>
        </p:nvSpPr>
        <p:spPr bwMode="auto">
          <a:xfrm>
            <a:off x="7676593" y="4908733"/>
            <a:ext cx="28575" cy="39688"/>
          </a:xfrm>
          <a:custGeom>
            <a:avLst/>
            <a:gdLst>
              <a:gd name="T0" fmla="*/ 18 w 18"/>
              <a:gd name="T1" fmla="*/ 0 h 25"/>
              <a:gd name="T2" fmla="*/ 10 w 18"/>
              <a:gd name="T3" fmla="*/ 25 h 25"/>
              <a:gd name="T4" fmla="*/ 6 w 18"/>
              <a:gd name="T5" fmla="*/ 25 h 25"/>
              <a:gd name="T6" fmla="*/ 0 w 18"/>
              <a:gd name="T7" fmla="*/ 0 h 25"/>
              <a:gd name="T8" fmla="*/ 5 w 18"/>
              <a:gd name="T9" fmla="*/ 0 h 25"/>
              <a:gd name="T10" fmla="*/ 9 w 18"/>
              <a:gd name="T11" fmla="*/ 16 h 25"/>
              <a:gd name="T12" fmla="*/ 9 w 18"/>
              <a:gd name="T13" fmla="*/ 16 h 25"/>
              <a:gd name="T14" fmla="*/ 11 w 18"/>
              <a:gd name="T15" fmla="*/ 0 h 25"/>
              <a:gd name="T16" fmla="*/ 18 w 18"/>
              <a:gd name="T1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25">
                <a:moveTo>
                  <a:pt x="18" y="0"/>
                </a:moveTo>
                <a:lnTo>
                  <a:pt x="10" y="25"/>
                </a:lnTo>
                <a:lnTo>
                  <a:pt x="6" y="25"/>
                </a:lnTo>
                <a:lnTo>
                  <a:pt x="0" y="0"/>
                </a:lnTo>
                <a:lnTo>
                  <a:pt x="5" y="0"/>
                </a:lnTo>
                <a:lnTo>
                  <a:pt x="9" y="16"/>
                </a:lnTo>
                <a:lnTo>
                  <a:pt x="9" y="16"/>
                </a:lnTo>
                <a:lnTo>
                  <a:pt x="11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55" name="Freeform 1783">
            <a:extLst>
              <a:ext uri="{FF2B5EF4-FFF2-40B4-BE49-F238E27FC236}">
                <a16:creationId xmlns:a16="http://schemas.microsoft.com/office/drawing/2014/main" id="{A9D64851-12C1-4372-82A9-61F055BF9895}"/>
              </a:ext>
            </a:extLst>
          </p:cNvPr>
          <p:cNvSpPr>
            <a:spLocks noEditPoints="1"/>
          </p:cNvSpPr>
          <p:nvPr/>
        </p:nvSpPr>
        <p:spPr bwMode="auto">
          <a:xfrm>
            <a:off x="7706755" y="4908733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8 h 26"/>
              <a:gd name="T6" fmla="*/ 5 w 15"/>
              <a:gd name="T7" fmla="*/ 18 h 26"/>
              <a:gd name="T8" fmla="*/ 5 w 15"/>
              <a:gd name="T9" fmla="*/ 20 h 26"/>
              <a:gd name="T10" fmla="*/ 5 w 15"/>
              <a:gd name="T11" fmla="*/ 20 h 26"/>
              <a:gd name="T12" fmla="*/ 7 w 15"/>
              <a:gd name="T13" fmla="*/ 20 h 26"/>
              <a:gd name="T14" fmla="*/ 7 w 15"/>
              <a:gd name="T15" fmla="*/ 20 h 26"/>
              <a:gd name="T16" fmla="*/ 9 w 15"/>
              <a:gd name="T17" fmla="*/ 20 h 26"/>
              <a:gd name="T18" fmla="*/ 9 w 15"/>
              <a:gd name="T19" fmla="*/ 20 h 26"/>
              <a:gd name="T20" fmla="*/ 10 w 15"/>
              <a:gd name="T21" fmla="*/ 18 h 26"/>
              <a:gd name="T22" fmla="*/ 15 w 15"/>
              <a:gd name="T23" fmla="*/ 18 h 26"/>
              <a:gd name="T24" fmla="*/ 15 w 15"/>
              <a:gd name="T25" fmla="*/ 18 h 26"/>
              <a:gd name="T26" fmla="*/ 14 w 15"/>
              <a:gd name="T27" fmla="*/ 21 h 26"/>
              <a:gd name="T28" fmla="*/ 12 w 15"/>
              <a:gd name="T29" fmla="*/ 24 h 26"/>
              <a:gd name="T30" fmla="*/ 12 w 15"/>
              <a:gd name="T31" fmla="*/ 24 h 26"/>
              <a:gd name="T32" fmla="*/ 10 w 15"/>
              <a:gd name="T33" fmla="*/ 25 h 26"/>
              <a:gd name="T34" fmla="*/ 10 w 15"/>
              <a:gd name="T35" fmla="*/ 25 h 26"/>
              <a:gd name="T36" fmla="*/ 7 w 15"/>
              <a:gd name="T37" fmla="*/ 26 h 26"/>
              <a:gd name="T38" fmla="*/ 7 w 15"/>
              <a:gd name="T39" fmla="*/ 26 h 26"/>
              <a:gd name="T40" fmla="*/ 4 w 15"/>
              <a:gd name="T41" fmla="*/ 25 h 26"/>
              <a:gd name="T42" fmla="*/ 4 w 15"/>
              <a:gd name="T43" fmla="*/ 25 h 26"/>
              <a:gd name="T44" fmla="*/ 0 w 15"/>
              <a:gd name="T45" fmla="*/ 23 h 26"/>
              <a:gd name="T46" fmla="*/ 0 w 15"/>
              <a:gd name="T47" fmla="*/ 23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8 h 26"/>
              <a:gd name="T54" fmla="*/ 0 w 15"/>
              <a:gd name="T55" fmla="*/ 9 h 26"/>
              <a:gd name="T56" fmla="*/ 0 w 15"/>
              <a:gd name="T57" fmla="*/ 9 h 26"/>
              <a:gd name="T58" fmla="*/ 0 w 15"/>
              <a:gd name="T59" fmla="*/ 6 h 26"/>
              <a:gd name="T60" fmla="*/ 0 w 15"/>
              <a:gd name="T61" fmla="*/ 6 h 26"/>
              <a:gd name="T62" fmla="*/ 0 w 15"/>
              <a:gd name="T63" fmla="*/ 4 h 26"/>
              <a:gd name="T64" fmla="*/ 0 w 15"/>
              <a:gd name="T65" fmla="*/ 4 h 26"/>
              <a:gd name="T66" fmla="*/ 4 w 15"/>
              <a:gd name="T67" fmla="*/ 1 h 26"/>
              <a:gd name="T68" fmla="*/ 4 w 15"/>
              <a:gd name="T69" fmla="*/ 1 h 26"/>
              <a:gd name="T70" fmla="*/ 7 w 15"/>
              <a:gd name="T71" fmla="*/ 0 h 26"/>
              <a:gd name="T72" fmla="*/ 7 w 15"/>
              <a:gd name="T73" fmla="*/ 0 h 26"/>
              <a:gd name="T74" fmla="*/ 10 w 15"/>
              <a:gd name="T75" fmla="*/ 0 h 26"/>
              <a:gd name="T76" fmla="*/ 10 w 15"/>
              <a:gd name="T77" fmla="*/ 0 h 26"/>
              <a:gd name="T78" fmla="*/ 12 w 15"/>
              <a:gd name="T79" fmla="*/ 3 h 26"/>
              <a:gd name="T80" fmla="*/ 12 w 15"/>
              <a:gd name="T81" fmla="*/ 3 h 26"/>
              <a:gd name="T82" fmla="*/ 14 w 15"/>
              <a:gd name="T83" fmla="*/ 5 h 26"/>
              <a:gd name="T84" fmla="*/ 15 w 15"/>
              <a:gd name="T85" fmla="*/ 8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8 h 26"/>
              <a:gd name="T94" fmla="*/ 10 w 15"/>
              <a:gd name="T95" fmla="*/ 8 h 26"/>
              <a:gd name="T96" fmla="*/ 9 w 15"/>
              <a:gd name="T97" fmla="*/ 5 h 26"/>
              <a:gd name="T98" fmla="*/ 9 w 15"/>
              <a:gd name="T99" fmla="*/ 5 h 26"/>
              <a:gd name="T100" fmla="*/ 7 w 15"/>
              <a:gd name="T101" fmla="*/ 5 h 26"/>
              <a:gd name="T102" fmla="*/ 7 w 15"/>
              <a:gd name="T103" fmla="*/ 5 h 26"/>
              <a:gd name="T104" fmla="*/ 5 w 15"/>
              <a:gd name="T105" fmla="*/ 5 h 26"/>
              <a:gd name="T106" fmla="*/ 5 w 15"/>
              <a:gd name="T107" fmla="*/ 5 h 26"/>
              <a:gd name="T108" fmla="*/ 5 w 15"/>
              <a:gd name="T109" fmla="*/ 8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5" y="18"/>
                </a:lnTo>
                <a:lnTo>
                  <a:pt x="15" y="18"/>
                </a:lnTo>
                <a:lnTo>
                  <a:pt x="14" y="21"/>
                </a:lnTo>
                <a:lnTo>
                  <a:pt x="12" y="24"/>
                </a:lnTo>
                <a:lnTo>
                  <a:pt x="12" y="24"/>
                </a:lnTo>
                <a:lnTo>
                  <a:pt x="10" y="25"/>
                </a:lnTo>
                <a:lnTo>
                  <a:pt x="10" y="25"/>
                </a:lnTo>
                <a:lnTo>
                  <a:pt x="7" y="26"/>
                </a:lnTo>
                <a:lnTo>
                  <a:pt x="7" y="26"/>
                </a:lnTo>
                <a:lnTo>
                  <a:pt x="4" y="25"/>
                </a:lnTo>
                <a:lnTo>
                  <a:pt x="4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3"/>
                </a:lnTo>
                <a:lnTo>
                  <a:pt x="12" y="3"/>
                </a:lnTo>
                <a:lnTo>
                  <a:pt x="14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8"/>
                </a:ln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56" name="Freeform 1784">
            <a:extLst>
              <a:ext uri="{FF2B5EF4-FFF2-40B4-BE49-F238E27FC236}">
                <a16:creationId xmlns:a16="http://schemas.microsoft.com/office/drawing/2014/main" id="{373942F3-2A93-4360-B1B9-B6C8B9E39F13}"/>
              </a:ext>
            </a:extLst>
          </p:cNvPr>
          <p:cNvSpPr>
            <a:spLocks/>
          </p:cNvSpPr>
          <p:nvPr/>
        </p:nvSpPr>
        <p:spPr bwMode="auto">
          <a:xfrm>
            <a:off x="7736918" y="4908733"/>
            <a:ext cx="17463" cy="39688"/>
          </a:xfrm>
          <a:custGeom>
            <a:avLst/>
            <a:gdLst>
              <a:gd name="T0" fmla="*/ 0 w 11"/>
              <a:gd name="T1" fmla="*/ 25 h 25"/>
              <a:gd name="T2" fmla="*/ 0 w 11"/>
              <a:gd name="T3" fmla="*/ 0 h 25"/>
              <a:gd name="T4" fmla="*/ 5 w 11"/>
              <a:gd name="T5" fmla="*/ 0 h 25"/>
              <a:gd name="T6" fmla="*/ 5 w 11"/>
              <a:gd name="T7" fmla="*/ 3 h 25"/>
              <a:gd name="T8" fmla="*/ 5 w 11"/>
              <a:gd name="T9" fmla="*/ 3 h 25"/>
              <a:gd name="T10" fmla="*/ 7 w 11"/>
              <a:gd name="T11" fmla="*/ 0 h 25"/>
              <a:gd name="T12" fmla="*/ 7 w 11"/>
              <a:gd name="T13" fmla="*/ 0 h 25"/>
              <a:gd name="T14" fmla="*/ 11 w 11"/>
              <a:gd name="T15" fmla="*/ 0 h 25"/>
              <a:gd name="T16" fmla="*/ 11 w 11"/>
              <a:gd name="T17" fmla="*/ 5 h 25"/>
              <a:gd name="T18" fmla="*/ 11 w 11"/>
              <a:gd name="T19" fmla="*/ 5 h 25"/>
              <a:gd name="T20" fmla="*/ 10 w 11"/>
              <a:gd name="T21" fmla="*/ 5 h 25"/>
              <a:gd name="T22" fmla="*/ 10 w 11"/>
              <a:gd name="T23" fmla="*/ 5 h 25"/>
              <a:gd name="T24" fmla="*/ 8 w 11"/>
              <a:gd name="T25" fmla="*/ 5 h 25"/>
              <a:gd name="T26" fmla="*/ 8 w 11"/>
              <a:gd name="T27" fmla="*/ 5 h 25"/>
              <a:gd name="T28" fmla="*/ 6 w 11"/>
              <a:gd name="T29" fmla="*/ 6 h 25"/>
              <a:gd name="T30" fmla="*/ 6 w 11"/>
              <a:gd name="T31" fmla="*/ 6 h 25"/>
              <a:gd name="T32" fmla="*/ 5 w 11"/>
              <a:gd name="T33" fmla="*/ 8 h 25"/>
              <a:gd name="T34" fmla="*/ 5 w 11"/>
              <a:gd name="T35" fmla="*/ 8 h 25"/>
              <a:gd name="T36" fmla="*/ 5 w 11"/>
              <a:gd name="T37" fmla="*/ 10 h 25"/>
              <a:gd name="T38" fmla="*/ 5 w 11"/>
              <a:gd name="T39" fmla="*/ 25 h 25"/>
              <a:gd name="T40" fmla="*/ 0 w 11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5"/>
                </a:lnTo>
                <a:lnTo>
                  <a:pt x="11" y="5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8"/>
                </a:lnTo>
                <a:lnTo>
                  <a:pt x="5" y="10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57" name="Freeform 1785">
            <a:extLst>
              <a:ext uri="{FF2B5EF4-FFF2-40B4-BE49-F238E27FC236}">
                <a16:creationId xmlns:a16="http://schemas.microsoft.com/office/drawing/2014/main" id="{52D67879-E3AA-4D33-A1DF-8CB54849C56A}"/>
              </a:ext>
            </a:extLst>
          </p:cNvPr>
          <p:cNvSpPr>
            <a:spLocks/>
          </p:cNvSpPr>
          <p:nvPr/>
        </p:nvSpPr>
        <p:spPr bwMode="auto">
          <a:xfrm>
            <a:off x="7757555" y="4908733"/>
            <a:ext cx="39688" cy="39688"/>
          </a:xfrm>
          <a:custGeom>
            <a:avLst/>
            <a:gdLst>
              <a:gd name="T0" fmla="*/ 0 w 25"/>
              <a:gd name="T1" fmla="*/ 25 h 25"/>
              <a:gd name="T2" fmla="*/ 0 w 25"/>
              <a:gd name="T3" fmla="*/ 0 h 25"/>
              <a:gd name="T4" fmla="*/ 5 w 25"/>
              <a:gd name="T5" fmla="*/ 0 h 25"/>
              <a:gd name="T6" fmla="*/ 5 w 25"/>
              <a:gd name="T7" fmla="*/ 3 h 25"/>
              <a:gd name="T8" fmla="*/ 5 w 25"/>
              <a:gd name="T9" fmla="*/ 3 h 25"/>
              <a:gd name="T10" fmla="*/ 5 w 25"/>
              <a:gd name="T11" fmla="*/ 3 h 25"/>
              <a:gd name="T12" fmla="*/ 8 w 25"/>
              <a:gd name="T13" fmla="*/ 0 h 25"/>
              <a:gd name="T14" fmla="*/ 8 w 25"/>
              <a:gd name="T15" fmla="*/ 0 h 25"/>
              <a:gd name="T16" fmla="*/ 10 w 25"/>
              <a:gd name="T17" fmla="*/ 0 h 25"/>
              <a:gd name="T18" fmla="*/ 10 w 25"/>
              <a:gd name="T19" fmla="*/ 0 h 25"/>
              <a:gd name="T20" fmla="*/ 13 w 25"/>
              <a:gd name="T21" fmla="*/ 0 h 25"/>
              <a:gd name="T22" fmla="*/ 13 w 25"/>
              <a:gd name="T23" fmla="*/ 0 h 25"/>
              <a:gd name="T24" fmla="*/ 15 w 25"/>
              <a:gd name="T25" fmla="*/ 3 h 25"/>
              <a:gd name="T26" fmla="*/ 15 w 25"/>
              <a:gd name="T27" fmla="*/ 3 h 25"/>
              <a:gd name="T28" fmla="*/ 17 w 25"/>
              <a:gd name="T29" fmla="*/ 0 h 25"/>
              <a:gd name="T30" fmla="*/ 17 w 25"/>
              <a:gd name="T31" fmla="*/ 0 h 25"/>
              <a:gd name="T32" fmla="*/ 20 w 25"/>
              <a:gd name="T33" fmla="*/ 0 h 25"/>
              <a:gd name="T34" fmla="*/ 20 w 25"/>
              <a:gd name="T35" fmla="*/ 0 h 25"/>
              <a:gd name="T36" fmla="*/ 22 w 25"/>
              <a:gd name="T37" fmla="*/ 0 h 25"/>
              <a:gd name="T38" fmla="*/ 22 w 25"/>
              <a:gd name="T39" fmla="*/ 0 h 25"/>
              <a:gd name="T40" fmla="*/ 24 w 25"/>
              <a:gd name="T41" fmla="*/ 1 h 25"/>
              <a:gd name="T42" fmla="*/ 24 w 25"/>
              <a:gd name="T43" fmla="*/ 1 h 25"/>
              <a:gd name="T44" fmla="*/ 25 w 25"/>
              <a:gd name="T45" fmla="*/ 3 h 25"/>
              <a:gd name="T46" fmla="*/ 25 w 25"/>
              <a:gd name="T47" fmla="*/ 3 h 25"/>
              <a:gd name="T48" fmla="*/ 25 w 25"/>
              <a:gd name="T49" fmla="*/ 6 h 25"/>
              <a:gd name="T50" fmla="*/ 25 w 25"/>
              <a:gd name="T51" fmla="*/ 25 h 25"/>
              <a:gd name="T52" fmla="*/ 20 w 25"/>
              <a:gd name="T53" fmla="*/ 25 h 25"/>
              <a:gd name="T54" fmla="*/ 20 w 25"/>
              <a:gd name="T55" fmla="*/ 8 h 25"/>
              <a:gd name="T56" fmla="*/ 20 w 25"/>
              <a:gd name="T57" fmla="*/ 8 h 25"/>
              <a:gd name="T58" fmla="*/ 20 w 25"/>
              <a:gd name="T59" fmla="*/ 6 h 25"/>
              <a:gd name="T60" fmla="*/ 20 w 25"/>
              <a:gd name="T61" fmla="*/ 6 h 25"/>
              <a:gd name="T62" fmla="*/ 18 w 25"/>
              <a:gd name="T63" fmla="*/ 5 h 25"/>
              <a:gd name="T64" fmla="*/ 18 w 25"/>
              <a:gd name="T65" fmla="*/ 5 h 25"/>
              <a:gd name="T66" fmla="*/ 17 w 25"/>
              <a:gd name="T67" fmla="*/ 6 h 25"/>
              <a:gd name="T68" fmla="*/ 17 w 25"/>
              <a:gd name="T69" fmla="*/ 6 h 25"/>
              <a:gd name="T70" fmla="*/ 15 w 25"/>
              <a:gd name="T71" fmla="*/ 9 h 25"/>
              <a:gd name="T72" fmla="*/ 15 w 25"/>
              <a:gd name="T73" fmla="*/ 25 h 25"/>
              <a:gd name="T74" fmla="*/ 10 w 25"/>
              <a:gd name="T75" fmla="*/ 25 h 25"/>
              <a:gd name="T76" fmla="*/ 10 w 25"/>
              <a:gd name="T77" fmla="*/ 8 h 25"/>
              <a:gd name="T78" fmla="*/ 10 w 25"/>
              <a:gd name="T79" fmla="*/ 8 h 25"/>
              <a:gd name="T80" fmla="*/ 10 w 25"/>
              <a:gd name="T81" fmla="*/ 6 h 25"/>
              <a:gd name="T82" fmla="*/ 10 w 25"/>
              <a:gd name="T83" fmla="*/ 6 h 25"/>
              <a:gd name="T84" fmla="*/ 8 w 25"/>
              <a:gd name="T85" fmla="*/ 5 h 25"/>
              <a:gd name="T86" fmla="*/ 8 w 25"/>
              <a:gd name="T87" fmla="*/ 5 h 25"/>
              <a:gd name="T88" fmla="*/ 7 w 25"/>
              <a:gd name="T89" fmla="*/ 6 h 25"/>
              <a:gd name="T90" fmla="*/ 7 w 25"/>
              <a:gd name="T91" fmla="*/ 6 h 25"/>
              <a:gd name="T92" fmla="*/ 5 w 25"/>
              <a:gd name="T93" fmla="*/ 9 h 25"/>
              <a:gd name="T94" fmla="*/ 5 w 25"/>
              <a:gd name="T95" fmla="*/ 25 h 25"/>
              <a:gd name="T96" fmla="*/ 0 w 25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5" y="3"/>
                </a:lnTo>
                <a:lnTo>
                  <a:pt x="15" y="3"/>
                </a:lnTo>
                <a:lnTo>
                  <a:pt x="17" y="0"/>
                </a:lnTo>
                <a:lnTo>
                  <a:pt x="17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1"/>
                </a:lnTo>
                <a:lnTo>
                  <a:pt x="24" y="1"/>
                </a:lnTo>
                <a:lnTo>
                  <a:pt x="25" y="3"/>
                </a:lnTo>
                <a:lnTo>
                  <a:pt x="25" y="3"/>
                </a:lnTo>
                <a:lnTo>
                  <a:pt x="25" y="6"/>
                </a:lnTo>
                <a:lnTo>
                  <a:pt x="25" y="25"/>
                </a:lnTo>
                <a:lnTo>
                  <a:pt x="20" y="25"/>
                </a:lnTo>
                <a:lnTo>
                  <a:pt x="20" y="8"/>
                </a:lnTo>
                <a:lnTo>
                  <a:pt x="20" y="8"/>
                </a:lnTo>
                <a:lnTo>
                  <a:pt x="20" y="6"/>
                </a:lnTo>
                <a:lnTo>
                  <a:pt x="20" y="6"/>
                </a:lnTo>
                <a:lnTo>
                  <a:pt x="18" y="5"/>
                </a:lnTo>
                <a:lnTo>
                  <a:pt x="18" y="5"/>
                </a:lnTo>
                <a:lnTo>
                  <a:pt x="17" y="6"/>
                </a:lnTo>
                <a:lnTo>
                  <a:pt x="17" y="6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58" name="Freeform 1786">
            <a:extLst>
              <a:ext uri="{FF2B5EF4-FFF2-40B4-BE49-F238E27FC236}">
                <a16:creationId xmlns:a16="http://schemas.microsoft.com/office/drawing/2014/main" id="{BE1194C9-6A47-4D44-941A-A3354D9895AB}"/>
              </a:ext>
            </a:extLst>
          </p:cNvPr>
          <p:cNvSpPr>
            <a:spLocks noEditPoints="1"/>
          </p:cNvSpPr>
          <p:nvPr/>
        </p:nvSpPr>
        <p:spPr bwMode="auto">
          <a:xfrm>
            <a:off x="7803593" y="4908733"/>
            <a:ext cx="23813" cy="41275"/>
          </a:xfrm>
          <a:custGeom>
            <a:avLst/>
            <a:gdLst>
              <a:gd name="T0" fmla="*/ 0 w 15"/>
              <a:gd name="T1" fmla="*/ 9 h 26"/>
              <a:gd name="T2" fmla="*/ 0 w 15"/>
              <a:gd name="T3" fmla="*/ 9 h 26"/>
              <a:gd name="T4" fmla="*/ 0 w 15"/>
              <a:gd name="T5" fmla="*/ 6 h 26"/>
              <a:gd name="T6" fmla="*/ 0 w 15"/>
              <a:gd name="T7" fmla="*/ 6 h 26"/>
              <a:gd name="T8" fmla="*/ 2 w 15"/>
              <a:gd name="T9" fmla="*/ 4 h 26"/>
              <a:gd name="T10" fmla="*/ 2 w 15"/>
              <a:gd name="T11" fmla="*/ 4 h 26"/>
              <a:gd name="T12" fmla="*/ 4 w 15"/>
              <a:gd name="T13" fmla="*/ 1 h 26"/>
              <a:gd name="T14" fmla="*/ 4 w 15"/>
              <a:gd name="T15" fmla="*/ 1 h 26"/>
              <a:gd name="T16" fmla="*/ 8 w 15"/>
              <a:gd name="T17" fmla="*/ 0 h 26"/>
              <a:gd name="T18" fmla="*/ 8 w 15"/>
              <a:gd name="T19" fmla="*/ 0 h 26"/>
              <a:gd name="T20" fmla="*/ 13 w 15"/>
              <a:gd name="T21" fmla="*/ 1 h 26"/>
              <a:gd name="T22" fmla="*/ 13 w 15"/>
              <a:gd name="T23" fmla="*/ 1 h 26"/>
              <a:gd name="T24" fmla="*/ 15 w 15"/>
              <a:gd name="T25" fmla="*/ 4 h 26"/>
              <a:gd name="T26" fmla="*/ 15 w 15"/>
              <a:gd name="T27" fmla="*/ 4 h 26"/>
              <a:gd name="T28" fmla="*/ 15 w 15"/>
              <a:gd name="T29" fmla="*/ 6 h 26"/>
              <a:gd name="T30" fmla="*/ 15 w 15"/>
              <a:gd name="T31" fmla="*/ 6 h 26"/>
              <a:gd name="T32" fmla="*/ 15 w 15"/>
              <a:gd name="T33" fmla="*/ 9 h 26"/>
              <a:gd name="T34" fmla="*/ 15 w 15"/>
              <a:gd name="T35" fmla="*/ 18 h 26"/>
              <a:gd name="T36" fmla="*/ 15 w 15"/>
              <a:gd name="T37" fmla="*/ 18 h 26"/>
              <a:gd name="T38" fmla="*/ 15 w 15"/>
              <a:gd name="T39" fmla="*/ 20 h 26"/>
              <a:gd name="T40" fmla="*/ 15 w 15"/>
              <a:gd name="T41" fmla="*/ 20 h 26"/>
              <a:gd name="T42" fmla="*/ 15 w 15"/>
              <a:gd name="T43" fmla="*/ 23 h 26"/>
              <a:gd name="T44" fmla="*/ 15 w 15"/>
              <a:gd name="T45" fmla="*/ 23 h 26"/>
              <a:gd name="T46" fmla="*/ 13 w 15"/>
              <a:gd name="T47" fmla="*/ 25 h 26"/>
              <a:gd name="T48" fmla="*/ 13 w 15"/>
              <a:gd name="T49" fmla="*/ 25 h 26"/>
              <a:gd name="T50" fmla="*/ 8 w 15"/>
              <a:gd name="T51" fmla="*/ 26 h 26"/>
              <a:gd name="T52" fmla="*/ 8 w 15"/>
              <a:gd name="T53" fmla="*/ 26 h 26"/>
              <a:gd name="T54" fmla="*/ 4 w 15"/>
              <a:gd name="T55" fmla="*/ 25 h 26"/>
              <a:gd name="T56" fmla="*/ 4 w 15"/>
              <a:gd name="T57" fmla="*/ 25 h 26"/>
              <a:gd name="T58" fmla="*/ 2 w 15"/>
              <a:gd name="T59" fmla="*/ 23 h 26"/>
              <a:gd name="T60" fmla="*/ 2 w 15"/>
              <a:gd name="T61" fmla="*/ 23 h 26"/>
              <a:gd name="T62" fmla="*/ 0 w 15"/>
              <a:gd name="T63" fmla="*/ 20 h 26"/>
              <a:gd name="T64" fmla="*/ 0 w 15"/>
              <a:gd name="T65" fmla="*/ 20 h 26"/>
              <a:gd name="T66" fmla="*/ 0 w 15"/>
              <a:gd name="T67" fmla="*/ 18 h 26"/>
              <a:gd name="T68" fmla="*/ 0 w 15"/>
              <a:gd name="T69" fmla="*/ 9 h 26"/>
              <a:gd name="T70" fmla="*/ 5 w 15"/>
              <a:gd name="T71" fmla="*/ 18 h 26"/>
              <a:gd name="T72" fmla="*/ 5 w 15"/>
              <a:gd name="T73" fmla="*/ 18 h 26"/>
              <a:gd name="T74" fmla="*/ 7 w 15"/>
              <a:gd name="T75" fmla="*/ 20 h 26"/>
              <a:gd name="T76" fmla="*/ 7 w 15"/>
              <a:gd name="T77" fmla="*/ 20 h 26"/>
              <a:gd name="T78" fmla="*/ 8 w 15"/>
              <a:gd name="T79" fmla="*/ 20 h 26"/>
              <a:gd name="T80" fmla="*/ 8 w 15"/>
              <a:gd name="T81" fmla="*/ 20 h 26"/>
              <a:gd name="T82" fmla="*/ 10 w 15"/>
              <a:gd name="T83" fmla="*/ 20 h 26"/>
              <a:gd name="T84" fmla="*/ 10 w 15"/>
              <a:gd name="T85" fmla="*/ 20 h 26"/>
              <a:gd name="T86" fmla="*/ 10 w 15"/>
              <a:gd name="T87" fmla="*/ 18 h 26"/>
              <a:gd name="T88" fmla="*/ 10 w 15"/>
              <a:gd name="T89" fmla="*/ 8 h 26"/>
              <a:gd name="T90" fmla="*/ 10 w 15"/>
              <a:gd name="T91" fmla="*/ 8 h 26"/>
              <a:gd name="T92" fmla="*/ 10 w 15"/>
              <a:gd name="T93" fmla="*/ 5 h 26"/>
              <a:gd name="T94" fmla="*/ 10 w 15"/>
              <a:gd name="T95" fmla="*/ 5 h 26"/>
              <a:gd name="T96" fmla="*/ 8 w 15"/>
              <a:gd name="T97" fmla="*/ 5 h 26"/>
              <a:gd name="T98" fmla="*/ 8 w 15"/>
              <a:gd name="T99" fmla="*/ 5 h 26"/>
              <a:gd name="T100" fmla="*/ 7 w 15"/>
              <a:gd name="T101" fmla="*/ 5 h 26"/>
              <a:gd name="T102" fmla="*/ 7 w 15"/>
              <a:gd name="T103" fmla="*/ 5 h 26"/>
              <a:gd name="T104" fmla="*/ 5 w 15"/>
              <a:gd name="T105" fmla="*/ 8 h 26"/>
              <a:gd name="T106" fmla="*/ 5 w 15"/>
              <a:gd name="T107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26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3" y="1"/>
                </a:lnTo>
                <a:lnTo>
                  <a:pt x="13" y="1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18"/>
                </a:lnTo>
                <a:lnTo>
                  <a:pt x="15" y="18"/>
                </a:lnTo>
                <a:lnTo>
                  <a:pt x="15" y="20"/>
                </a:lnTo>
                <a:lnTo>
                  <a:pt x="15" y="20"/>
                </a:lnTo>
                <a:lnTo>
                  <a:pt x="15" y="23"/>
                </a:lnTo>
                <a:lnTo>
                  <a:pt x="15" y="23"/>
                </a:lnTo>
                <a:lnTo>
                  <a:pt x="13" y="25"/>
                </a:lnTo>
                <a:lnTo>
                  <a:pt x="13" y="25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2" y="23"/>
                </a:lnTo>
                <a:lnTo>
                  <a:pt x="2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close/>
                <a:moveTo>
                  <a:pt x="5" y="18"/>
                </a:move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8"/>
                </a:lnTo>
                <a:lnTo>
                  <a:pt x="10" y="8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59" name="Freeform 1787">
            <a:extLst>
              <a:ext uri="{FF2B5EF4-FFF2-40B4-BE49-F238E27FC236}">
                <a16:creationId xmlns:a16="http://schemas.microsoft.com/office/drawing/2014/main" id="{DDB8647C-3FFC-441B-B33C-25A5F11E5411}"/>
              </a:ext>
            </a:extLst>
          </p:cNvPr>
          <p:cNvSpPr>
            <a:spLocks/>
          </p:cNvSpPr>
          <p:nvPr/>
        </p:nvSpPr>
        <p:spPr bwMode="auto">
          <a:xfrm>
            <a:off x="7833755" y="4908733"/>
            <a:ext cx="20638" cy="39688"/>
          </a:xfrm>
          <a:custGeom>
            <a:avLst/>
            <a:gdLst>
              <a:gd name="T0" fmla="*/ 0 w 13"/>
              <a:gd name="T1" fmla="*/ 25 h 25"/>
              <a:gd name="T2" fmla="*/ 0 w 13"/>
              <a:gd name="T3" fmla="*/ 0 h 25"/>
              <a:gd name="T4" fmla="*/ 6 w 13"/>
              <a:gd name="T5" fmla="*/ 0 h 25"/>
              <a:gd name="T6" fmla="*/ 6 w 13"/>
              <a:gd name="T7" fmla="*/ 3 h 25"/>
              <a:gd name="T8" fmla="*/ 6 w 13"/>
              <a:gd name="T9" fmla="*/ 3 h 25"/>
              <a:gd name="T10" fmla="*/ 9 w 13"/>
              <a:gd name="T11" fmla="*/ 0 h 25"/>
              <a:gd name="T12" fmla="*/ 9 w 13"/>
              <a:gd name="T13" fmla="*/ 0 h 25"/>
              <a:gd name="T14" fmla="*/ 13 w 13"/>
              <a:gd name="T15" fmla="*/ 0 h 25"/>
              <a:gd name="T16" fmla="*/ 13 w 13"/>
              <a:gd name="T17" fmla="*/ 5 h 25"/>
              <a:gd name="T18" fmla="*/ 13 w 13"/>
              <a:gd name="T19" fmla="*/ 5 h 25"/>
              <a:gd name="T20" fmla="*/ 11 w 13"/>
              <a:gd name="T21" fmla="*/ 5 h 25"/>
              <a:gd name="T22" fmla="*/ 11 w 13"/>
              <a:gd name="T23" fmla="*/ 5 h 25"/>
              <a:gd name="T24" fmla="*/ 9 w 13"/>
              <a:gd name="T25" fmla="*/ 5 h 25"/>
              <a:gd name="T26" fmla="*/ 9 w 13"/>
              <a:gd name="T27" fmla="*/ 5 h 25"/>
              <a:gd name="T28" fmla="*/ 8 w 13"/>
              <a:gd name="T29" fmla="*/ 6 h 25"/>
              <a:gd name="T30" fmla="*/ 8 w 13"/>
              <a:gd name="T31" fmla="*/ 6 h 25"/>
              <a:gd name="T32" fmla="*/ 6 w 13"/>
              <a:gd name="T33" fmla="*/ 8 h 25"/>
              <a:gd name="T34" fmla="*/ 6 w 13"/>
              <a:gd name="T35" fmla="*/ 8 h 25"/>
              <a:gd name="T36" fmla="*/ 6 w 13"/>
              <a:gd name="T37" fmla="*/ 10 h 25"/>
              <a:gd name="T38" fmla="*/ 6 w 13"/>
              <a:gd name="T39" fmla="*/ 25 h 25"/>
              <a:gd name="T40" fmla="*/ 0 w 13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25">
                <a:moveTo>
                  <a:pt x="0" y="25"/>
                </a:moveTo>
                <a:lnTo>
                  <a:pt x="0" y="0"/>
                </a:lnTo>
                <a:lnTo>
                  <a:pt x="6" y="0"/>
                </a:lnTo>
                <a:lnTo>
                  <a:pt x="6" y="3"/>
                </a:lnTo>
                <a:lnTo>
                  <a:pt x="6" y="3"/>
                </a:lnTo>
                <a:lnTo>
                  <a:pt x="9" y="0"/>
                </a:lnTo>
                <a:lnTo>
                  <a:pt x="9" y="0"/>
                </a:lnTo>
                <a:lnTo>
                  <a:pt x="13" y="0"/>
                </a:lnTo>
                <a:lnTo>
                  <a:pt x="13" y="5"/>
                </a:lnTo>
                <a:lnTo>
                  <a:pt x="13" y="5"/>
                </a:lnTo>
                <a:lnTo>
                  <a:pt x="11" y="5"/>
                </a:lnTo>
                <a:lnTo>
                  <a:pt x="11" y="5"/>
                </a:lnTo>
                <a:lnTo>
                  <a:pt x="9" y="5"/>
                </a:lnTo>
                <a:lnTo>
                  <a:pt x="9" y="5"/>
                </a:lnTo>
                <a:lnTo>
                  <a:pt x="8" y="6"/>
                </a:lnTo>
                <a:lnTo>
                  <a:pt x="8" y="6"/>
                </a:lnTo>
                <a:lnTo>
                  <a:pt x="6" y="8"/>
                </a:lnTo>
                <a:lnTo>
                  <a:pt x="6" y="8"/>
                </a:lnTo>
                <a:lnTo>
                  <a:pt x="6" y="10"/>
                </a:lnTo>
                <a:lnTo>
                  <a:pt x="6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60" name="Freeform 1788">
            <a:extLst>
              <a:ext uri="{FF2B5EF4-FFF2-40B4-BE49-F238E27FC236}">
                <a16:creationId xmlns:a16="http://schemas.microsoft.com/office/drawing/2014/main" id="{78DD16B6-7462-4C91-8B2C-AB1ADCF706DE}"/>
              </a:ext>
            </a:extLst>
          </p:cNvPr>
          <p:cNvSpPr>
            <a:spLocks noEditPoints="1"/>
          </p:cNvSpPr>
          <p:nvPr/>
        </p:nvSpPr>
        <p:spPr bwMode="auto">
          <a:xfrm>
            <a:off x="7857568" y="4892858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61" name="Freeform 1789">
            <a:extLst>
              <a:ext uri="{FF2B5EF4-FFF2-40B4-BE49-F238E27FC236}">
                <a16:creationId xmlns:a16="http://schemas.microsoft.com/office/drawing/2014/main" id="{027A435C-446C-4908-9FDD-9BEE8D53B82B}"/>
              </a:ext>
            </a:extLst>
          </p:cNvPr>
          <p:cNvSpPr>
            <a:spLocks/>
          </p:cNvSpPr>
          <p:nvPr/>
        </p:nvSpPr>
        <p:spPr bwMode="auto">
          <a:xfrm>
            <a:off x="7871855" y="4908733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5 h 26"/>
              <a:gd name="T4" fmla="*/ 10 w 15"/>
              <a:gd name="T5" fmla="*/ 25 h 26"/>
              <a:gd name="T6" fmla="*/ 10 w 15"/>
              <a:gd name="T7" fmla="*/ 23 h 26"/>
              <a:gd name="T8" fmla="*/ 10 w 15"/>
              <a:gd name="T9" fmla="*/ 23 h 26"/>
              <a:gd name="T10" fmla="*/ 10 w 15"/>
              <a:gd name="T11" fmla="*/ 23 h 26"/>
              <a:gd name="T12" fmla="*/ 9 w 15"/>
              <a:gd name="T13" fmla="*/ 25 h 26"/>
              <a:gd name="T14" fmla="*/ 9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4 w 15"/>
              <a:gd name="T21" fmla="*/ 25 h 26"/>
              <a:gd name="T22" fmla="*/ 4 w 15"/>
              <a:gd name="T23" fmla="*/ 25 h 26"/>
              <a:gd name="T24" fmla="*/ 1 w 15"/>
              <a:gd name="T25" fmla="*/ 24 h 26"/>
              <a:gd name="T26" fmla="*/ 1 w 15"/>
              <a:gd name="T27" fmla="*/ 24 h 26"/>
              <a:gd name="T28" fmla="*/ 0 w 15"/>
              <a:gd name="T29" fmla="*/ 23 h 26"/>
              <a:gd name="T30" fmla="*/ 0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6 w 15"/>
              <a:gd name="T43" fmla="*/ 20 h 26"/>
              <a:gd name="T44" fmla="*/ 6 w 15"/>
              <a:gd name="T45" fmla="*/ 20 h 26"/>
              <a:gd name="T46" fmla="*/ 7 w 15"/>
              <a:gd name="T47" fmla="*/ 20 h 26"/>
              <a:gd name="T48" fmla="*/ 7 w 15"/>
              <a:gd name="T49" fmla="*/ 20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9" y="25"/>
                </a:lnTo>
                <a:lnTo>
                  <a:pt x="9" y="25"/>
                </a:lnTo>
                <a:lnTo>
                  <a:pt x="5" y="26"/>
                </a:lnTo>
                <a:lnTo>
                  <a:pt x="5" y="26"/>
                </a:lnTo>
                <a:lnTo>
                  <a:pt x="4" y="25"/>
                </a:lnTo>
                <a:lnTo>
                  <a:pt x="4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62" name="Freeform 1790">
            <a:extLst>
              <a:ext uri="{FF2B5EF4-FFF2-40B4-BE49-F238E27FC236}">
                <a16:creationId xmlns:a16="http://schemas.microsoft.com/office/drawing/2014/main" id="{07D9BAD5-FCA9-40B5-8110-365AFACD2687}"/>
              </a:ext>
            </a:extLst>
          </p:cNvPr>
          <p:cNvSpPr>
            <a:spLocks/>
          </p:cNvSpPr>
          <p:nvPr/>
        </p:nvSpPr>
        <p:spPr bwMode="auto">
          <a:xfrm>
            <a:off x="7903605" y="4908733"/>
            <a:ext cx="39688" cy="39688"/>
          </a:xfrm>
          <a:custGeom>
            <a:avLst/>
            <a:gdLst>
              <a:gd name="T0" fmla="*/ 0 w 25"/>
              <a:gd name="T1" fmla="*/ 25 h 25"/>
              <a:gd name="T2" fmla="*/ 0 w 25"/>
              <a:gd name="T3" fmla="*/ 0 h 25"/>
              <a:gd name="T4" fmla="*/ 5 w 25"/>
              <a:gd name="T5" fmla="*/ 0 h 25"/>
              <a:gd name="T6" fmla="*/ 5 w 25"/>
              <a:gd name="T7" fmla="*/ 3 h 25"/>
              <a:gd name="T8" fmla="*/ 5 w 25"/>
              <a:gd name="T9" fmla="*/ 3 h 25"/>
              <a:gd name="T10" fmla="*/ 5 w 25"/>
              <a:gd name="T11" fmla="*/ 3 h 25"/>
              <a:gd name="T12" fmla="*/ 6 w 25"/>
              <a:gd name="T13" fmla="*/ 0 h 25"/>
              <a:gd name="T14" fmla="*/ 6 w 25"/>
              <a:gd name="T15" fmla="*/ 0 h 25"/>
              <a:gd name="T16" fmla="*/ 10 w 25"/>
              <a:gd name="T17" fmla="*/ 0 h 25"/>
              <a:gd name="T18" fmla="*/ 10 w 25"/>
              <a:gd name="T19" fmla="*/ 0 h 25"/>
              <a:gd name="T20" fmla="*/ 13 w 25"/>
              <a:gd name="T21" fmla="*/ 0 h 25"/>
              <a:gd name="T22" fmla="*/ 13 w 25"/>
              <a:gd name="T23" fmla="*/ 0 h 25"/>
              <a:gd name="T24" fmla="*/ 14 w 25"/>
              <a:gd name="T25" fmla="*/ 3 h 25"/>
              <a:gd name="T26" fmla="*/ 14 w 25"/>
              <a:gd name="T27" fmla="*/ 3 h 25"/>
              <a:gd name="T28" fmla="*/ 16 w 25"/>
              <a:gd name="T29" fmla="*/ 0 h 25"/>
              <a:gd name="T30" fmla="*/ 16 w 25"/>
              <a:gd name="T31" fmla="*/ 0 h 25"/>
              <a:gd name="T32" fmla="*/ 19 w 25"/>
              <a:gd name="T33" fmla="*/ 0 h 25"/>
              <a:gd name="T34" fmla="*/ 19 w 25"/>
              <a:gd name="T35" fmla="*/ 0 h 25"/>
              <a:gd name="T36" fmla="*/ 21 w 25"/>
              <a:gd name="T37" fmla="*/ 0 h 25"/>
              <a:gd name="T38" fmla="*/ 21 w 25"/>
              <a:gd name="T39" fmla="*/ 0 h 25"/>
              <a:gd name="T40" fmla="*/ 23 w 25"/>
              <a:gd name="T41" fmla="*/ 1 h 25"/>
              <a:gd name="T42" fmla="*/ 23 w 25"/>
              <a:gd name="T43" fmla="*/ 1 h 25"/>
              <a:gd name="T44" fmla="*/ 25 w 25"/>
              <a:gd name="T45" fmla="*/ 3 h 25"/>
              <a:gd name="T46" fmla="*/ 25 w 25"/>
              <a:gd name="T47" fmla="*/ 3 h 25"/>
              <a:gd name="T48" fmla="*/ 25 w 25"/>
              <a:gd name="T49" fmla="*/ 6 h 25"/>
              <a:gd name="T50" fmla="*/ 25 w 25"/>
              <a:gd name="T51" fmla="*/ 25 h 25"/>
              <a:gd name="T52" fmla="*/ 20 w 25"/>
              <a:gd name="T53" fmla="*/ 25 h 25"/>
              <a:gd name="T54" fmla="*/ 20 w 25"/>
              <a:gd name="T55" fmla="*/ 8 h 25"/>
              <a:gd name="T56" fmla="*/ 20 w 25"/>
              <a:gd name="T57" fmla="*/ 8 h 25"/>
              <a:gd name="T58" fmla="*/ 19 w 25"/>
              <a:gd name="T59" fmla="*/ 6 h 25"/>
              <a:gd name="T60" fmla="*/ 19 w 25"/>
              <a:gd name="T61" fmla="*/ 6 h 25"/>
              <a:gd name="T62" fmla="*/ 18 w 25"/>
              <a:gd name="T63" fmla="*/ 5 h 25"/>
              <a:gd name="T64" fmla="*/ 18 w 25"/>
              <a:gd name="T65" fmla="*/ 5 h 25"/>
              <a:gd name="T66" fmla="*/ 15 w 25"/>
              <a:gd name="T67" fmla="*/ 6 h 25"/>
              <a:gd name="T68" fmla="*/ 15 w 25"/>
              <a:gd name="T69" fmla="*/ 6 h 25"/>
              <a:gd name="T70" fmla="*/ 15 w 25"/>
              <a:gd name="T71" fmla="*/ 9 h 25"/>
              <a:gd name="T72" fmla="*/ 15 w 25"/>
              <a:gd name="T73" fmla="*/ 25 h 25"/>
              <a:gd name="T74" fmla="*/ 10 w 25"/>
              <a:gd name="T75" fmla="*/ 25 h 25"/>
              <a:gd name="T76" fmla="*/ 10 w 25"/>
              <a:gd name="T77" fmla="*/ 8 h 25"/>
              <a:gd name="T78" fmla="*/ 10 w 25"/>
              <a:gd name="T79" fmla="*/ 8 h 25"/>
              <a:gd name="T80" fmla="*/ 9 w 25"/>
              <a:gd name="T81" fmla="*/ 6 h 25"/>
              <a:gd name="T82" fmla="*/ 9 w 25"/>
              <a:gd name="T83" fmla="*/ 6 h 25"/>
              <a:gd name="T84" fmla="*/ 8 w 25"/>
              <a:gd name="T85" fmla="*/ 5 h 25"/>
              <a:gd name="T86" fmla="*/ 8 w 25"/>
              <a:gd name="T87" fmla="*/ 5 h 25"/>
              <a:gd name="T88" fmla="*/ 5 w 25"/>
              <a:gd name="T89" fmla="*/ 6 h 25"/>
              <a:gd name="T90" fmla="*/ 5 w 25"/>
              <a:gd name="T91" fmla="*/ 6 h 25"/>
              <a:gd name="T92" fmla="*/ 5 w 25"/>
              <a:gd name="T93" fmla="*/ 9 h 25"/>
              <a:gd name="T94" fmla="*/ 5 w 25"/>
              <a:gd name="T95" fmla="*/ 25 h 25"/>
              <a:gd name="T96" fmla="*/ 0 w 25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4" y="3"/>
                </a:lnTo>
                <a:lnTo>
                  <a:pt x="14" y="3"/>
                </a:lnTo>
                <a:lnTo>
                  <a:pt x="16" y="0"/>
                </a:lnTo>
                <a:lnTo>
                  <a:pt x="16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1"/>
                </a:lnTo>
                <a:lnTo>
                  <a:pt x="23" y="1"/>
                </a:lnTo>
                <a:lnTo>
                  <a:pt x="25" y="3"/>
                </a:lnTo>
                <a:lnTo>
                  <a:pt x="25" y="3"/>
                </a:lnTo>
                <a:lnTo>
                  <a:pt x="25" y="6"/>
                </a:lnTo>
                <a:lnTo>
                  <a:pt x="25" y="25"/>
                </a:lnTo>
                <a:lnTo>
                  <a:pt x="20" y="25"/>
                </a:lnTo>
                <a:lnTo>
                  <a:pt x="20" y="8"/>
                </a:lnTo>
                <a:lnTo>
                  <a:pt x="20" y="8"/>
                </a:lnTo>
                <a:lnTo>
                  <a:pt x="19" y="6"/>
                </a:lnTo>
                <a:lnTo>
                  <a:pt x="19" y="6"/>
                </a:lnTo>
                <a:lnTo>
                  <a:pt x="18" y="5"/>
                </a:lnTo>
                <a:lnTo>
                  <a:pt x="18" y="5"/>
                </a:lnTo>
                <a:lnTo>
                  <a:pt x="15" y="6"/>
                </a:lnTo>
                <a:lnTo>
                  <a:pt x="15" y="6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63" name="Freeform 1791">
            <a:extLst>
              <a:ext uri="{FF2B5EF4-FFF2-40B4-BE49-F238E27FC236}">
                <a16:creationId xmlns:a16="http://schemas.microsoft.com/office/drawing/2014/main" id="{399B6A5A-D671-4522-91AE-CD7500E33BD2}"/>
              </a:ext>
            </a:extLst>
          </p:cNvPr>
          <p:cNvSpPr>
            <a:spLocks/>
          </p:cNvSpPr>
          <p:nvPr/>
        </p:nvSpPr>
        <p:spPr bwMode="auto">
          <a:xfrm>
            <a:off x="8054418" y="4892858"/>
            <a:ext cx="26988" cy="57150"/>
          </a:xfrm>
          <a:custGeom>
            <a:avLst/>
            <a:gdLst>
              <a:gd name="T0" fmla="*/ 17 w 17"/>
              <a:gd name="T1" fmla="*/ 0 h 36"/>
              <a:gd name="T2" fmla="*/ 17 w 17"/>
              <a:gd name="T3" fmla="*/ 28 h 36"/>
              <a:gd name="T4" fmla="*/ 17 w 17"/>
              <a:gd name="T5" fmla="*/ 28 h 36"/>
              <a:gd name="T6" fmla="*/ 17 w 17"/>
              <a:gd name="T7" fmla="*/ 31 h 36"/>
              <a:gd name="T8" fmla="*/ 17 w 17"/>
              <a:gd name="T9" fmla="*/ 31 h 36"/>
              <a:gd name="T10" fmla="*/ 14 w 17"/>
              <a:gd name="T11" fmla="*/ 34 h 36"/>
              <a:gd name="T12" fmla="*/ 14 w 17"/>
              <a:gd name="T13" fmla="*/ 34 h 36"/>
              <a:gd name="T14" fmla="*/ 12 w 17"/>
              <a:gd name="T15" fmla="*/ 35 h 36"/>
              <a:gd name="T16" fmla="*/ 12 w 17"/>
              <a:gd name="T17" fmla="*/ 35 h 36"/>
              <a:gd name="T18" fmla="*/ 8 w 17"/>
              <a:gd name="T19" fmla="*/ 36 h 36"/>
              <a:gd name="T20" fmla="*/ 8 w 17"/>
              <a:gd name="T21" fmla="*/ 36 h 36"/>
              <a:gd name="T22" fmla="*/ 5 w 17"/>
              <a:gd name="T23" fmla="*/ 35 h 36"/>
              <a:gd name="T24" fmla="*/ 5 w 17"/>
              <a:gd name="T25" fmla="*/ 35 h 36"/>
              <a:gd name="T26" fmla="*/ 3 w 17"/>
              <a:gd name="T27" fmla="*/ 34 h 36"/>
              <a:gd name="T28" fmla="*/ 3 w 17"/>
              <a:gd name="T29" fmla="*/ 34 h 36"/>
              <a:gd name="T30" fmla="*/ 0 w 17"/>
              <a:gd name="T31" fmla="*/ 31 h 36"/>
              <a:gd name="T32" fmla="*/ 0 w 17"/>
              <a:gd name="T33" fmla="*/ 31 h 36"/>
              <a:gd name="T34" fmla="*/ 0 w 17"/>
              <a:gd name="T35" fmla="*/ 28 h 36"/>
              <a:gd name="T36" fmla="*/ 0 w 17"/>
              <a:gd name="T37" fmla="*/ 0 h 36"/>
              <a:gd name="T38" fmla="*/ 5 w 17"/>
              <a:gd name="T39" fmla="*/ 0 h 36"/>
              <a:gd name="T40" fmla="*/ 5 w 17"/>
              <a:gd name="T41" fmla="*/ 28 h 36"/>
              <a:gd name="T42" fmla="*/ 5 w 17"/>
              <a:gd name="T43" fmla="*/ 28 h 36"/>
              <a:gd name="T44" fmla="*/ 7 w 17"/>
              <a:gd name="T45" fmla="*/ 30 h 36"/>
              <a:gd name="T46" fmla="*/ 7 w 17"/>
              <a:gd name="T47" fmla="*/ 30 h 36"/>
              <a:gd name="T48" fmla="*/ 8 w 17"/>
              <a:gd name="T49" fmla="*/ 30 h 36"/>
              <a:gd name="T50" fmla="*/ 8 w 17"/>
              <a:gd name="T51" fmla="*/ 30 h 36"/>
              <a:gd name="T52" fmla="*/ 10 w 17"/>
              <a:gd name="T53" fmla="*/ 30 h 36"/>
              <a:gd name="T54" fmla="*/ 10 w 17"/>
              <a:gd name="T55" fmla="*/ 30 h 36"/>
              <a:gd name="T56" fmla="*/ 12 w 17"/>
              <a:gd name="T57" fmla="*/ 28 h 36"/>
              <a:gd name="T58" fmla="*/ 12 w 17"/>
              <a:gd name="T59" fmla="*/ 0 h 36"/>
              <a:gd name="T60" fmla="*/ 17 w 17"/>
              <a:gd name="T6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7" h="36">
                <a:moveTo>
                  <a:pt x="17" y="0"/>
                </a:moveTo>
                <a:lnTo>
                  <a:pt x="17" y="28"/>
                </a:lnTo>
                <a:lnTo>
                  <a:pt x="17" y="28"/>
                </a:lnTo>
                <a:lnTo>
                  <a:pt x="17" y="31"/>
                </a:lnTo>
                <a:lnTo>
                  <a:pt x="17" y="31"/>
                </a:lnTo>
                <a:lnTo>
                  <a:pt x="14" y="34"/>
                </a:lnTo>
                <a:lnTo>
                  <a:pt x="14" y="34"/>
                </a:lnTo>
                <a:lnTo>
                  <a:pt x="12" y="35"/>
                </a:lnTo>
                <a:lnTo>
                  <a:pt x="12" y="35"/>
                </a:lnTo>
                <a:lnTo>
                  <a:pt x="8" y="36"/>
                </a:lnTo>
                <a:lnTo>
                  <a:pt x="8" y="36"/>
                </a:lnTo>
                <a:lnTo>
                  <a:pt x="5" y="35"/>
                </a:lnTo>
                <a:lnTo>
                  <a:pt x="5" y="35"/>
                </a:lnTo>
                <a:lnTo>
                  <a:pt x="3" y="34"/>
                </a:lnTo>
                <a:lnTo>
                  <a:pt x="3" y="34"/>
                </a:lnTo>
                <a:lnTo>
                  <a:pt x="0" y="31"/>
                </a:lnTo>
                <a:lnTo>
                  <a:pt x="0" y="31"/>
                </a:lnTo>
                <a:lnTo>
                  <a:pt x="0" y="28"/>
                </a:lnTo>
                <a:lnTo>
                  <a:pt x="0" y="0"/>
                </a:lnTo>
                <a:lnTo>
                  <a:pt x="5" y="0"/>
                </a:lnTo>
                <a:lnTo>
                  <a:pt x="5" y="28"/>
                </a:lnTo>
                <a:lnTo>
                  <a:pt x="5" y="28"/>
                </a:lnTo>
                <a:lnTo>
                  <a:pt x="7" y="30"/>
                </a:lnTo>
                <a:lnTo>
                  <a:pt x="7" y="30"/>
                </a:lnTo>
                <a:lnTo>
                  <a:pt x="8" y="30"/>
                </a:lnTo>
                <a:lnTo>
                  <a:pt x="8" y="30"/>
                </a:lnTo>
                <a:lnTo>
                  <a:pt x="10" y="30"/>
                </a:lnTo>
                <a:lnTo>
                  <a:pt x="10" y="30"/>
                </a:lnTo>
                <a:lnTo>
                  <a:pt x="12" y="28"/>
                </a:lnTo>
                <a:lnTo>
                  <a:pt x="12" y="0"/>
                </a:lnTo>
                <a:lnTo>
                  <a:pt x="1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64" name="Freeform 1792">
            <a:extLst>
              <a:ext uri="{FF2B5EF4-FFF2-40B4-BE49-F238E27FC236}">
                <a16:creationId xmlns:a16="http://schemas.microsoft.com/office/drawing/2014/main" id="{A4180176-3806-4CD1-BD6C-2657149D84BD}"/>
              </a:ext>
            </a:extLst>
          </p:cNvPr>
          <p:cNvSpPr>
            <a:spLocks/>
          </p:cNvSpPr>
          <p:nvPr/>
        </p:nvSpPr>
        <p:spPr bwMode="auto">
          <a:xfrm>
            <a:off x="8089343" y="4908733"/>
            <a:ext cx="23813" cy="39688"/>
          </a:xfrm>
          <a:custGeom>
            <a:avLst/>
            <a:gdLst>
              <a:gd name="T0" fmla="*/ 0 w 15"/>
              <a:gd name="T1" fmla="*/ 25 h 25"/>
              <a:gd name="T2" fmla="*/ 0 w 15"/>
              <a:gd name="T3" fmla="*/ 0 h 25"/>
              <a:gd name="T4" fmla="*/ 5 w 15"/>
              <a:gd name="T5" fmla="*/ 0 h 25"/>
              <a:gd name="T6" fmla="*/ 5 w 15"/>
              <a:gd name="T7" fmla="*/ 3 h 25"/>
              <a:gd name="T8" fmla="*/ 5 w 15"/>
              <a:gd name="T9" fmla="*/ 3 h 25"/>
              <a:gd name="T10" fmla="*/ 5 w 15"/>
              <a:gd name="T11" fmla="*/ 3 h 25"/>
              <a:gd name="T12" fmla="*/ 6 w 15"/>
              <a:gd name="T13" fmla="*/ 0 h 25"/>
              <a:gd name="T14" fmla="*/ 6 w 15"/>
              <a:gd name="T15" fmla="*/ 0 h 25"/>
              <a:gd name="T16" fmla="*/ 10 w 15"/>
              <a:gd name="T17" fmla="*/ 0 h 25"/>
              <a:gd name="T18" fmla="*/ 10 w 15"/>
              <a:gd name="T19" fmla="*/ 0 h 25"/>
              <a:gd name="T20" fmla="*/ 11 w 15"/>
              <a:gd name="T21" fmla="*/ 0 h 25"/>
              <a:gd name="T22" fmla="*/ 11 w 15"/>
              <a:gd name="T23" fmla="*/ 0 h 25"/>
              <a:gd name="T24" fmla="*/ 14 w 15"/>
              <a:gd name="T25" fmla="*/ 1 h 25"/>
              <a:gd name="T26" fmla="*/ 14 w 15"/>
              <a:gd name="T27" fmla="*/ 1 h 25"/>
              <a:gd name="T28" fmla="*/ 14 w 15"/>
              <a:gd name="T29" fmla="*/ 3 h 25"/>
              <a:gd name="T30" fmla="*/ 14 w 15"/>
              <a:gd name="T31" fmla="*/ 3 h 25"/>
              <a:gd name="T32" fmla="*/ 15 w 15"/>
              <a:gd name="T33" fmla="*/ 6 h 25"/>
              <a:gd name="T34" fmla="*/ 15 w 15"/>
              <a:gd name="T35" fmla="*/ 25 h 25"/>
              <a:gd name="T36" fmla="*/ 10 w 15"/>
              <a:gd name="T37" fmla="*/ 25 h 25"/>
              <a:gd name="T38" fmla="*/ 10 w 15"/>
              <a:gd name="T39" fmla="*/ 8 h 25"/>
              <a:gd name="T40" fmla="*/ 10 w 15"/>
              <a:gd name="T41" fmla="*/ 8 h 25"/>
              <a:gd name="T42" fmla="*/ 9 w 15"/>
              <a:gd name="T43" fmla="*/ 6 h 25"/>
              <a:gd name="T44" fmla="*/ 9 w 15"/>
              <a:gd name="T45" fmla="*/ 6 h 25"/>
              <a:gd name="T46" fmla="*/ 7 w 15"/>
              <a:gd name="T47" fmla="*/ 5 h 25"/>
              <a:gd name="T48" fmla="*/ 7 w 15"/>
              <a:gd name="T49" fmla="*/ 5 h 25"/>
              <a:gd name="T50" fmla="*/ 5 w 15"/>
              <a:gd name="T51" fmla="*/ 6 h 25"/>
              <a:gd name="T52" fmla="*/ 5 w 15"/>
              <a:gd name="T53" fmla="*/ 6 h 25"/>
              <a:gd name="T54" fmla="*/ 5 w 15"/>
              <a:gd name="T55" fmla="*/ 9 h 25"/>
              <a:gd name="T56" fmla="*/ 5 w 15"/>
              <a:gd name="T57" fmla="*/ 25 h 25"/>
              <a:gd name="T58" fmla="*/ 0 w 15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4" y="1"/>
                </a:lnTo>
                <a:lnTo>
                  <a:pt x="14" y="1"/>
                </a:lnTo>
                <a:lnTo>
                  <a:pt x="14" y="3"/>
                </a:lnTo>
                <a:lnTo>
                  <a:pt x="14" y="3"/>
                </a:lnTo>
                <a:lnTo>
                  <a:pt x="15" y="6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65" name="Freeform 1793">
            <a:extLst>
              <a:ext uri="{FF2B5EF4-FFF2-40B4-BE49-F238E27FC236}">
                <a16:creationId xmlns:a16="http://schemas.microsoft.com/office/drawing/2014/main" id="{60CCF176-993F-410E-AFAF-675EF70FA64C}"/>
              </a:ext>
            </a:extLst>
          </p:cNvPr>
          <p:cNvSpPr>
            <a:spLocks/>
          </p:cNvSpPr>
          <p:nvPr/>
        </p:nvSpPr>
        <p:spPr bwMode="auto">
          <a:xfrm>
            <a:off x="8119505" y="4908733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5 h 26"/>
              <a:gd name="T4" fmla="*/ 10 w 15"/>
              <a:gd name="T5" fmla="*/ 25 h 26"/>
              <a:gd name="T6" fmla="*/ 10 w 15"/>
              <a:gd name="T7" fmla="*/ 23 h 26"/>
              <a:gd name="T8" fmla="*/ 10 w 15"/>
              <a:gd name="T9" fmla="*/ 23 h 26"/>
              <a:gd name="T10" fmla="*/ 10 w 15"/>
              <a:gd name="T11" fmla="*/ 23 h 26"/>
              <a:gd name="T12" fmla="*/ 8 w 15"/>
              <a:gd name="T13" fmla="*/ 25 h 26"/>
              <a:gd name="T14" fmla="*/ 8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3 w 15"/>
              <a:gd name="T21" fmla="*/ 25 h 26"/>
              <a:gd name="T22" fmla="*/ 3 w 15"/>
              <a:gd name="T23" fmla="*/ 25 h 26"/>
              <a:gd name="T24" fmla="*/ 2 w 15"/>
              <a:gd name="T25" fmla="*/ 24 h 26"/>
              <a:gd name="T26" fmla="*/ 2 w 15"/>
              <a:gd name="T27" fmla="*/ 24 h 26"/>
              <a:gd name="T28" fmla="*/ 1 w 15"/>
              <a:gd name="T29" fmla="*/ 23 h 26"/>
              <a:gd name="T30" fmla="*/ 1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6 w 15"/>
              <a:gd name="T43" fmla="*/ 20 h 26"/>
              <a:gd name="T44" fmla="*/ 6 w 15"/>
              <a:gd name="T45" fmla="*/ 20 h 26"/>
              <a:gd name="T46" fmla="*/ 7 w 15"/>
              <a:gd name="T47" fmla="*/ 20 h 26"/>
              <a:gd name="T48" fmla="*/ 7 w 15"/>
              <a:gd name="T49" fmla="*/ 20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8" y="25"/>
                </a:lnTo>
                <a:lnTo>
                  <a:pt x="8" y="25"/>
                </a:lnTo>
                <a:lnTo>
                  <a:pt x="5" y="26"/>
                </a:lnTo>
                <a:lnTo>
                  <a:pt x="5" y="26"/>
                </a:lnTo>
                <a:lnTo>
                  <a:pt x="3" y="25"/>
                </a:lnTo>
                <a:lnTo>
                  <a:pt x="3" y="25"/>
                </a:lnTo>
                <a:lnTo>
                  <a:pt x="2" y="24"/>
                </a:lnTo>
                <a:lnTo>
                  <a:pt x="2" y="24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66" name="Freeform 1794">
            <a:extLst>
              <a:ext uri="{FF2B5EF4-FFF2-40B4-BE49-F238E27FC236}">
                <a16:creationId xmlns:a16="http://schemas.microsoft.com/office/drawing/2014/main" id="{5126D056-B6D1-4150-89AE-78C1D12D86EC}"/>
              </a:ext>
            </a:extLst>
          </p:cNvPr>
          <p:cNvSpPr>
            <a:spLocks/>
          </p:cNvSpPr>
          <p:nvPr/>
        </p:nvSpPr>
        <p:spPr bwMode="auto">
          <a:xfrm>
            <a:off x="8151255" y="4908733"/>
            <a:ext cx="23813" cy="39688"/>
          </a:xfrm>
          <a:custGeom>
            <a:avLst/>
            <a:gdLst>
              <a:gd name="T0" fmla="*/ 0 w 15"/>
              <a:gd name="T1" fmla="*/ 25 h 25"/>
              <a:gd name="T2" fmla="*/ 0 w 15"/>
              <a:gd name="T3" fmla="*/ 0 h 25"/>
              <a:gd name="T4" fmla="*/ 5 w 15"/>
              <a:gd name="T5" fmla="*/ 0 h 25"/>
              <a:gd name="T6" fmla="*/ 5 w 15"/>
              <a:gd name="T7" fmla="*/ 3 h 25"/>
              <a:gd name="T8" fmla="*/ 5 w 15"/>
              <a:gd name="T9" fmla="*/ 3 h 25"/>
              <a:gd name="T10" fmla="*/ 5 w 15"/>
              <a:gd name="T11" fmla="*/ 3 h 25"/>
              <a:gd name="T12" fmla="*/ 6 w 15"/>
              <a:gd name="T13" fmla="*/ 0 h 25"/>
              <a:gd name="T14" fmla="*/ 6 w 15"/>
              <a:gd name="T15" fmla="*/ 0 h 25"/>
              <a:gd name="T16" fmla="*/ 10 w 15"/>
              <a:gd name="T17" fmla="*/ 0 h 25"/>
              <a:gd name="T18" fmla="*/ 10 w 15"/>
              <a:gd name="T19" fmla="*/ 0 h 25"/>
              <a:gd name="T20" fmla="*/ 11 w 15"/>
              <a:gd name="T21" fmla="*/ 0 h 25"/>
              <a:gd name="T22" fmla="*/ 11 w 15"/>
              <a:gd name="T23" fmla="*/ 0 h 25"/>
              <a:gd name="T24" fmla="*/ 13 w 15"/>
              <a:gd name="T25" fmla="*/ 1 h 25"/>
              <a:gd name="T26" fmla="*/ 13 w 15"/>
              <a:gd name="T27" fmla="*/ 1 h 25"/>
              <a:gd name="T28" fmla="*/ 15 w 15"/>
              <a:gd name="T29" fmla="*/ 3 h 25"/>
              <a:gd name="T30" fmla="*/ 15 w 15"/>
              <a:gd name="T31" fmla="*/ 3 h 25"/>
              <a:gd name="T32" fmla="*/ 15 w 15"/>
              <a:gd name="T33" fmla="*/ 6 h 25"/>
              <a:gd name="T34" fmla="*/ 15 w 15"/>
              <a:gd name="T35" fmla="*/ 25 h 25"/>
              <a:gd name="T36" fmla="*/ 10 w 15"/>
              <a:gd name="T37" fmla="*/ 25 h 25"/>
              <a:gd name="T38" fmla="*/ 10 w 15"/>
              <a:gd name="T39" fmla="*/ 8 h 25"/>
              <a:gd name="T40" fmla="*/ 10 w 15"/>
              <a:gd name="T41" fmla="*/ 8 h 25"/>
              <a:gd name="T42" fmla="*/ 8 w 15"/>
              <a:gd name="T43" fmla="*/ 6 h 25"/>
              <a:gd name="T44" fmla="*/ 8 w 15"/>
              <a:gd name="T45" fmla="*/ 6 h 25"/>
              <a:gd name="T46" fmla="*/ 7 w 15"/>
              <a:gd name="T47" fmla="*/ 5 h 25"/>
              <a:gd name="T48" fmla="*/ 7 w 15"/>
              <a:gd name="T49" fmla="*/ 5 h 25"/>
              <a:gd name="T50" fmla="*/ 5 w 15"/>
              <a:gd name="T51" fmla="*/ 6 h 25"/>
              <a:gd name="T52" fmla="*/ 5 w 15"/>
              <a:gd name="T53" fmla="*/ 6 h 25"/>
              <a:gd name="T54" fmla="*/ 5 w 15"/>
              <a:gd name="T55" fmla="*/ 9 h 25"/>
              <a:gd name="T56" fmla="*/ 5 w 15"/>
              <a:gd name="T57" fmla="*/ 25 h 25"/>
              <a:gd name="T58" fmla="*/ 0 w 15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1"/>
                </a:lnTo>
                <a:lnTo>
                  <a:pt x="13" y="1"/>
                </a:lnTo>
                <a:lnTo>
                  <a:pt x="15" y="3"/>
                </a:lnTo>
                <a:lnTo>
                  <a:pt x="15" y="3"/>
                </a:lnTo>
                <a:lnTo>
                  <a:pt x="15" y="6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8" y="6"/>
                </a:lnTo>
                <a:lnTo>
                  <a:pt x="8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67" name="Freeform 1795">
            <a:extLst>
              <a:ext uri="{FF2B5EF4-FFF2-40B4-BE49-F238E27FC236}">
                <a16:creationId xmlns:a16="http://schemas.microsoft.com/office/drawing/2014/main" id="{F94FB06B-B18A-4A67-9C6A-E140CB1FA55F}"/>
              </a:ext>
            </a:extLst>
          </p:cNvPr>
          <p:cNvSpPr>
            <a:spLocks/>
          </p:cNvSpPr>
          <p:nvPr/>
        </p:nvSpPr>
        <p:spPr bwMode="auto">
          <a:xfrm>
            <a:off x="8179830" y="4908733"/>
            <a:ext cx="25400" cy="41275"/>
          </a:xfrm>
          <a:custGeom>
            <a:avLst/>
            <a:gdLst>
              <a:gd name="T0" fmla="*/ 11 w 16"/>
              <a:gd name="T1" fmla="*/ 8 h 26"/>
              <a:gd name="T2" fmla="*/ 9 w 16"/>
              <a:gd name="T3" fmla="*/ 5 h 26"/>
              <a:gd name="T4" fmla="*/ 8 w 16"/>
              <a:gd name="T5" fmla="*/ 5 h 26"/>
              <a:gd name="T6" fmla="*/ 5 w 16"/>
              <a:gd name="T7" fmla="*/ 5 h 26"/>
              <a:gd name="T8" fmla="*/ 5 w 16"/>
              <a:gd name="T9" fmla="*/ 8 h 26"/>
              <a:gd name="T10" fmla="*/ 5 w 16"/>
              <a:gd name="T11" fmla="*/ 9 h 26"/>
              <a:gd name="T12" fmla="*/ 11 w 16"/>
              <a:gd name="T13" fmla="*/ 11 h 26"/>
              <a:gd name="T14" fmla="*/ 13 w 16"/>
              <a:gd name="T15" fmla="*/ 13 h 26"/>
              <a:gd name="T16" fmla="*/ 14 w 16"/>
              <a:gd name="T17" fmla="*/ 14 h 26"/>
              <a:gd name="T18" fmla="*/ 16 w 16"/>
              <a:gd name="T19" fmla="*/ 18 h 26"/>
              <a:gd name="T20" fmla="*/ 14 w 16"/>
              <a:gd name="T21" fmla="*/ 21 h 26"/>
              <a:gd name="T22" fmla="*/ 13 w 16"/>
              <a:gd name="T23" fmla="*/ 24 h 26"/>
              <a:gd name="T24" fmla="*/ 11 w 16"/>
              <a:gd name="T25" fmla="*/ 25 h 26"/>
              <a:gd name="T26" fmla="*/ 8 w 16"/>
              <a:gd name="T27" fmla="*/ 26 h 26"/>
              <a:gd name="T28" fmla="*/ 3 w 16"/>
              <a:gd name="T29" fmla="*/ 24 h 26"/>
              <a:gd name="T30" fmla="*/ 0 w 16"/>
              <a:gd name="T31" fmla="*/ 21 h 26"/>
              <a:gd name="T32" fmla="*/ 0 w 16"/>
              <a:gd name="T33" fmla="*/ 18 h 26"/>
              <a:gd name="T34" fmla="*/ 4 w 16"/>
              <a:gd name="T35" fmla="*/ 18 h 26"/>
              <a:gd name="T36" fmla="*/ 5 w 16"/>
              <a:gd name="T37" fmla="*/ 20 h 26"/>
              <a:gd name="T38" fmla="*/ 8 w 16"/>
              <a:gd name="T39" fmla="*/ 21 h 26"/>
              <a:gd name="T40" fmla="*/ 9 w 16"/>
              <a:gd name="T41" fmla="*/ 20 h 26"/>
              <a:gd name="T42" fmla="*/ 11 w 16"/>
              <a:gd name="T43" fmla="*/ 19 h 26"/>
              <a:gd name="T44" fmla="*/ 9 w 16"/>
              <a:gd name="T45" fmla="*/ 16 h 26"/>
              <a:gd name="T46" fmla="*/ 5 w 16"/>
              <a:gd name="T47" fmla="*/ 14 h 26"/>
              <a:gd name="T48" fmla="*/ 2 w 16"/>
              <a:gd name="T49" fmla="*/ 11 h 26"/>
              <a:gd name="T50" fmla="*/ 0 w 16"/>
              <a:gd name="T51" fmla="*/ 10 h 26"/>
              <a:gd name="T52" fmla="*/ 0 w 16"/>
              <a:gd name="T53" fmla="*/ 8 h 26"/>
              <a:gd name="T54" fmla="*/ 0 w 16"/>
              <a:gd name="T55" fmla="*/ 4 h 26"/>
              <a:gd name="T56" fmla="*/ 3 w 16"/>
              <a:gd name="T57" fmla="*/ 1 h 26"/>
              <a:gd name="T58" fmla="*/ 4 w 16"/>
              <a:gd name="T59" fmla="*/ 0 h 26"/>
              <a:gd name="T60" fmla="*/ 8 w 16"/>
              <a:gd name="T61" fmla="*/ 0 h 26"/>
              <a:gd name="T62" fmla="*/ 11 w 16"/>
              <a:gd name="T63" fmla="*/ 0 h 26"/>
              <a:gd name="T64" fmla="*/ 13 w 16"/>
              <a:gd name="T65" fmla="*/ 1 h 26"/>
              <a:gd name="T66" fmla="*/ 14 w 16"/>
              <a:gd name="T67" fmla="*/ 4 h 26"/>
              <a:gd name="T68" fmla="*/ 11 w 16"/>
              <a:gd name="T69" fmla="*/ 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" h="26">
                <a:moveTo>
                  <a:pt x="11" y="8"/>
                </a:moveTo>
                <a:lnTo>
                  <a:pt x="11" y="8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8"/>
                </a:lnTo>
                <a:lnTo>
                  <a:pt x="5" y="9"/>
                </a:lnTo>
                <a:lnTo>
                  <a:pt x="5" y="9"/>
                </a:lnTo>
                <a:lnTo>
                  <a:pt x="7" y="10"/>
                </a:lnTo>
                <a:lnTo>
                  <a:pt x="11" y="11"/>
                </a:lnTo>
                <a:lnTo>
                  <a:pt x="11" y="11"/>
                </a:lnTo>
                <a:lnTo>
                  <a:pt x="13" y="13"/>
                </a:lnTo>
                <a:lnTo>
                  <a:pt x="14" y="14"/>
                </a:lnTo>
                <a:lnTo>
                  <a:pt x="14" y="14"/>
                </a:lnTo>
                <a:lnTo>
                  <a:pt x="16" y="18"/>
                </a:lnTo>
                <a:lnTo>
                  <a:pt x="16" y="18"/>
                </a:lnTo>
                <a:lnTo>
                  <a:pt x="14" y="21"/>
                </a:lnTo>
                <a:lnTo>
                  <a:pt x="14" y="21"/>
                </a:lnTo>
                <a:lnTo>
                  <a:pt x="13" y="24"/>
                </a:lnTo>
                <a:lnTo>
                  <a:pt x="13" y="24"/>
                </a:lnTo>
                <a:lnTo>
                  <a:pt x="11" y="25"/>
                </a:lnTo>
                <a:lnTo>
                  <a:pt x="11" y="25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3" y="24"/>
                </a:lnTo>
                <a:lnTo>
                  <a:pt x="3" y="24"/>
                </a:lnTo>
                <a:lnTo>
                  <a:pt x="0" y="21"/>
                </a:lnTo>
                <a:lnTo>
                  <a:pt x="0" y="21"/>
                </a:lnTo>
                <a:lnTo>
                  <a:pt x="0" y="18"/>
                </a:lnTo>
                <a:lnTo>
                  <a:pt x="4" y="18"/>
                </a:lnTo>
                <a:lnTo>
                  <a:pt x="4" y="18"/>
                </a:lnTo>
                <a:lnTo>
                  <a:pt x="5" y="20"/>
                </a:lnTo>
                <a:lnTo>
                  <a:pt x="5" y="20"/>
                </a:lnTo>
                <a:lnTo>
                  <a:pt x="8" y="21"/>
                </a:lnTo>
                <a:lnTo>
                  <a:pt x="8" y="21"/>
                </a:lnTo>
                <a:lnTo>
                  <a:pt x="9" y="20"/>
                </a:lnTo>
                <a:lnTo>
                  <a:pt x="9" y="20"/>
                </a:lnTo>
                <a:lnTo>
                  <a:pt x="11" y="19"/>
                </a:lnTo>
                <a:lnTo>
                  <a:pt x="11" y="19"/>
                </a:lnTo>
                <a:lnTo>
                  <a:pt x="9" y="16"/>
                </a:lnTo>
                <a:lnTo>
                  <a:pt x="9" y="16"/>
                </a:lnTo>
                <a:lnTo>
                  <a:pt x="8" y="15"/>
                </a:lnTo>
                <a:lnTo>
                  <a:pt x="5" y="14"/>
                </a:lnTo>
                <a:lnTo>
                  <a:pt x="5" y="14"/>
                </a:lnTo>
                <a:lnTo>
                  <a:pt x="2" y="11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3" y="1"/>
                </a:lnTo>
                <a:lnTo>
                  <a:pt x="3" y="1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11" y="0"/>
                </a:lnTo>
                <a:lnTo>
                  <a:pt x="11" y="0"/>
                </a:lnTo>
                <a:lnTo>
                  <a:pt x="13" y="1"/>
                </a:lnTo>
                <a:lnTo>
                  <a:pt x="13" y="1"/>
                </a:lnTo>
                <a:lnTo>
                  <a:pt x="14" y="4"/>
                </a:lnTo>
                <a:lnTo>
                  <a:pt x="14" y="4"/>
                </a:lnTo>
                <a:lnTo>
                  <a:pt x="16" y="8"/>
                </a:lnTo>
                <a:lnTo>
                  <a:pt x="11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68" name="Freeform 1796">
            <a:extLst>
              <a:ext uri="{FF2B5EF4-FFF2-40B4-BE49-F238E27FC236}">
                <a16:creationId xmlns:a16="http://schemas.microsoft.com/office/drawing/2014/main" id="{6230BDAF-5CE3-47E6-8C0F-4CE750EAB789}"/>
              </a:ext>
            </a:extLst>
          </p:cNvPr>
          <p:cNvSpPr>
            <a:spLocks noEditPoints="1"/>
          </p:cNvSpPr>
          <p:nvPr/>
        </p:nvSpPr>
        <p:spPr bwMode="auto">
          <a:xfrm>
            <a:off x="8208405" y="4908733"/>
            <a:ext cx="23813" cy="41275"/>
          </a:xfrm>
          <a:custGeom>
            <a:avLst/>
            <a:gdLst>
              <a:gd name="T0" fmla="*/ 15 w 15"/>
              <a:gd name="T1" fmla="*/ 15 h 26"/>
              <a:gd name="T2" fmla="*/ 5 w 15"/>
              <a:gd name="T3" fmla="*/ 15 h 26"/>
              <a:gd name="T4" fmla="*/ 5 w 15"/>
              <a:gd name="T5" fmla="*/ 18 h 26"/>
              <a:gd name="T6" fmla="*/ 5 w 15"/>
              <a:gd name="T7" fmla="*/ 18 h 26"/>
              <a:gd name="T8" fmla="*/ 6 w 15"/>
              <a:gd name="T9" fmla="*/ 20 h 26"/>
              <a:gd name="T10" fmla="*/ 6 w 15"/>
              <a:gd name="T11" fmla="*/ 20 h 26"/>
              <a:gd name="T12" fmla="*/ 8 w 15"/>
              <a:gd name="T13" fmla="*/ 20 h 26"/>
              <a:gd name="T14" fmla="*/ 8 w 15"/>
              <a:gd name="T15" fmla="*/ 20 h 26"/>
              <a:gd name="T16" fmla="*/ 10 w 15"/>
              <a:gd name="T17" fmla="*/ 20 h 26"/>
              <a:gd name="T18" fmla="*/ 10 w 15"/>
              <a:gd name="T19" fmla="*/ 20 h 26"/>
              <a:gd name="T20" fmla="*/ 10 w 15"/>
              <a:gd name="T21" fmla="*/ 18 h 26"/>
              <a:gd name="T22" fmla="*/ 15 w 15"/>
              <a:gd name="T23" fmla="*/ 18 h 26"/>
              <a:gd name="T24" fmla="*/ 15 w 15"/>
              <a:gd name="T25" fmla="*/ 18 h 26"/>
              <a:gd name="T26" fmla="*/ 15 w 15"/>
              <a:gd name="T27" fmla="*/ 21 h 26"/>
              <a:gd name="T28" fmla="*/ 14 w 15"/>
              <a:gd name="T29" fmla="*/ 24 h 26"/>
              <a:gd name="T30" fmla="*/ 14 w 15"/>
              <a:gd name="T31" fmla="*/ 24 h 26"/>
              <a:gd name="T32" fmla="*/ 11 w 15"/>
              <a:gd name="T33" fmla="*/ 25 h 26"/>
              <a:gd name="T34" fmla="*/ 11 w 15"/>
              <a:gd name="T35" fmla="*/ 25 h 26"/>
              <a:gd name="T36" fmla="*/ 8 w 15"/>
              <a:gd name="T37" fmla="*/ 26 h 26"/>
              <a:gd name="T38" fmla="*/ 8 w 15"/>
              <a:gd name="T39" fmla="*/ 26 h 26"/>
              <a:gd name="T40" fmla="*/ 4 w 15"/>
              <a:gd name="T41" fmla="*/ 25 h 26"/>
              <a:gd name="T42" fmla="*/ 4 w 15"/>
              <a:gd name="T43" fmla="*/ 25 h 26"/>
              <a:gd name="T44" fmla="*/ 1 w 15"/>
              <a:gd name="T45" fmla="*/ 23 h 26"/>
              <a:gd name="T46" fmla="*/ 1 w 15"/>
              <a:gd name="T47" fmla="*/ 23 h 26"/>
              <a:gd name="T48" fmla="*/ 0 w 15"/>
              <a:gd name="T49" fmla="*/ 20 h 26"/>
              <a:gd name="T50" fmla="*/ 0 w 15"/>
              <a:gd name="T51" fmla="*/ 20 h 26"/>
              <a:gd name="T52" fmla="*/ 0 w 15"/>
              <a:gd name="T53" fmla="*/ 18 h 26"/>
              <a:gd name="T54" fmla="*/ 0 w 15"/>
              <a:gd name="T55" fmla="*/ 9 h 26"/>
              <a:gd name="T56" fmla="*/ 0 w 15"/>
              <a:gd name="T57" fmla="*/ 9 h 26"/>
              <a:gd name="T58" fmla="*/ 0 w 15"/>
              <a:gd name="T59" fmla="*/ 6 h 26"/>
              <a:gd name="T60" fmla="*/ 0 w 15"/>
              <a:gd name="T61" fmla="*/ 6 h 26"/>
              <a:gd name="T62" fmla="*/ 1 w 15"/>
              <a:gd name="T63" fmla="*/ 4 h 26"/>
              <a:gd name="T64" fmla="*/ 1 w 15"/>
              <a:gd name="T65" fmla="*/ 4 h 26"/>
              <a:gd name="T66" fmla="*/ 4 w 15"/>
              <a:gd name="T67" fmla="*/ 1 h 26"/>
              <a:gd name="T68" fmla="*/ 4 w 15"/>
              <a:gd name="T69" fmla="*/ 1 h 26"/>
              <a:gd name="T70" fmla="*/ 8 w 15"/>
              <a:gd name="T71" fmla="*/ 0 h 26"/>
              <a:gd name="T72" fmla="*/ 8 w 15"/>
              <a:gd name="T73" fmla="*/ 0 h 26"/>
              <a:gd name="T74" fmla="*/ 11 w 15"/>
              <a:gd name="T75" fmla="*/ 0 h 26"/>
              <a:gd name="T76" fmla="*/ 11 w 15"/>
              <a:gd name="T77" fmla="*/ 0 h 26"/>
              <a:gd name="T78" fmla="*/ 14 w 15"/>
              <a:gd name="T79" fmla="*/ 3 h 26"/>
              <a:gd name="T80" fmla="*/ 14 w 15"/>
              <a:gd name="T81" fmla="*/ 3 h 26"/>
              <a:gd name="T82" fmla="*/ 15 w 15"/>
              <a:gd name="T83" fmla="*/ 5 h 26"/>
              <a:gd name="T84" fmla="*/ 15 w 15"/>
              <a:gd name="T85" fmla="*/ 8 h 26"/>
              <a:gd name="T86" fmla="*/ 15 w 15"/>
              <a:gd name="T87" fmla="*/ 15 h 26"/>
              <a:gd name="T88" fmla="*/ 5 w 15"/>
              <a:gd name="T89" fmla="*/ 11 h 26"/>
              <a:gd name="T90" fmla="*/ 10 w 15"/>
              <a:gd name="T91" fmla="*/ 11 h 26"/>
              <a:gd name="T92" fmla="*/ 10 w 15"/>
              <a:gd name="T93" fmla="*/ 8 h 26"/>
              <a:gd name="T94" fmla="*/ 10 w 15"/>
              <a:gd name="T95" fmla="*/ 8 h 26"/>
              <a:gd name="T96" fmla="*/ 10 w 15"/>
              <a:gd name="T97" fmla="*/ 5 h 26"/>
              <a:gd name="T98" fmla="*/ 10 w 15"/>
              <a:gd name="T99" fmla="*/ 5 h 26"/>
              <a:gd name="T100" fmla="*/ 8 w 15"/>
              <a:gd name="T101" fmla="*/ 5 h 26"/>
              <a:gd name="T102" fmla="*/ 8 w 15"/>
              <a:gd name="T103" fmla="*/ 5 h 26"/>
              <a:gd name="T104" fmla="*/ 6 w 15"/>
              <a:gd name="T105" fmla="*/ 5 h 26"/>
              <a:gd name="T106" fmla="*/ 6 w 15"/>
              <a:gd name="T107" fmla="*/ 5 h 26"/>
              <a:gd name="T108" fmla="*/ 5 w 15"/>
              <a:gd name="T109" fmla="*/ 8 h 26"/>
              <a:gd name="T110" fmla="*/ 5 w 15"/>
              <a:gd name="T11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26">
                <a:moveTo>
                  <a:pt x="15" y="15"/>
                </a:moveTo>
                <a:lnTo>
                  <a:pt x="5" y="15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5" y="18"/>
                </a:lnTo>
                <a:lnTo>
                  <a:pt x="15" y="18"/>
                </a:lnTo>
                <a:lnTo>
                  <a:pt x="15" y="21"/>
                </a:lnTo>
                <a:lnTo>
                  <a:pt x="14" y="24"/>
                </a:lnTo>
                <a:lnTo>
                  <a:pt x="14" y="24"/>
                </a:lnTo>
                <a:lnTo>
                  <a:pt x="11" y="25"/>
                </a:lnTo>
                <a:lnTo>
                  <a:pt x="11" y="25"/>
                </a:lnTo>
                <a:lnTo>
                  <a:pt x="8" y="26"/>
                </a:lnTo>
                <a:lnTo>
                  <a:pt x="8" y="26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1" y="0"/>
                </a:lnTo>
                <a:lnTo>
                  <a:pt x="11" y="0"/>
                </a:lnTo>
                <a:lnTo>
                  <a:pt x="14" y="3"/>
                </a:lnTo>
                <a:lnTo>
                  <a:pt x="14" y="3"/>
                </a:lnTo>
                <a:lnTo>
                  <a:pt x="15" y="5"/>
                </a:lnTo>
                <a:lnTo>
                  <a:pt x="15" y="8"/>
                </a:lnTo>
                <a:lnTo>
                  <a:pt x="15" y="15"/>
                </a:lnTo>
                <a:close/>
                <a:moveTo>
                  <a:pt x="5" y="11"/>
                </a:moveTo>
                <a:lnTo>
                  <a:pt x="10" y="11"/>
                </a:lnTo>
                <a:lnTo>
                  <a:pt x="10" y="8"/>
                </a:lnTo>
                <a:lnTo>
                  <a:pt x="10" y="8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69" name="Freeform 1797">
            <a:extLst>
              <a:ext uri="{FF2B5EF4-FFF2-40B4-BE49-F238E27FC236}">
                <a16:creationId xmlns:a16="http://schemas.microsoft.com/office/drawing/2014/main" id="{7572D0ED-2411-44E5-AE8C-6C9295CC7AC2}"/>
              </a:ext>
            </a:extLst>
          </p:cNvPr>
          <p:cNvSpPr>
            <a:spLocks noEditPoints="1"/>
          </p:cNvSpPr>
          <p:nvPr/>
        </p:nvSpPr>
        <p:spPr bwMode="auto">
          <a:xfrm>
            <a:off x="8238568" y="4908733"/>
            <a:ext cx="23813" cy="57150"/>
          </a:xfrm>
          <a:custGeom>
            <a:avLst/>
            <a:gdLst>
              <a:gd name="T0" fmla="*/ 0 w 15"/>
              <a:gd name="T1" fmla="*/ 36 h 36"/>
              <a:gd name="T2" fmla="*/ 0 w 15"/>
              <a:gd name="T3" fmla="*/ 0 h 36"/>
              <a:gd name="T4" fmla="*/ 5 w 15"/>
              <a:gd name="T5" fmla="*/ 0 h 36"/>
              <a:gd name="T6" fmla="*/ 5 w 15"/>
              <a:gd name="T7" fmla="*/ 3 h 36"/>
              <a:gd name="T8" fmla="*/ 5 w 15"/>
              <a:gd name="T9" fmla="*/ 3 h 36"/>
              <a:gd name="T10" fmla="*/ 7 w 15"/>
              <a:gd name="T11" fmla="*/ 0 h 36"/>
              <a:gd name="T12" fmla="*/ 7 w 15"/>
              <a:gd name="T13" fmla="*/ 0 h 36"/>
              <a:gd name="T14" fmla="*/ 10 w 15"/>
              <a:gd name="T15" fmla="*/ 0 h 36"/>
              <a:gd name="T16" fmla="*/ 10 w 15"/>
              <a:gd name="T17" fmla="*/ 0 h 36"/>
              <a:gd name="T18" fmla="*/ 12 w 15"/>
              <a:gd name="T19" fmla="*/ 0 h 36"/>
              <a:gd name="T20" fmla="*/ 15 w 15"/>
              <a:gd name="T21" fmla="*/ 3 h 36"/>
              <a:gd name="T22" fmla="*/ 15 w 15"/>
              <a:gd name="T23" fmla="*/ 3 h 36"/>
              <a:gd name="T24" fmla="*/ 15 w 15"/>
              <a:gd name="T25" fmla="*/ 4 h 36"/>
              <a:gd name="T26" fmla="*/ 15 w 15"/>
              <a:gd name="T27" fmla="*/ 4 h 36"/>
              <a:gd name="T28" fmla="*/ 15 w 15"/>
              <a:gd name="T29" fmla="*/ 8 h 36"/>
              <a:gd name="T30" fmla="*/ 15 w 15"/>
              <a:gd name="T31" fmla="*/ 18 h 36"/>
              <a:gd name="T32" fmla="*/ 15 w 15"/>
              <a:gd name="T33" fmla="*/ 18 h 36"/>
              <a:gd name="T34" fmla="*/ 15 w 15"/>
              <a:gd name="T35" fmla="*/ 21 h 36"/>
              <a:gd name="T36" fmla="*/ 15 w 15"/>
              <a:gd name="T37" fmla="*/ 21 h 36"/>
              <a:gd name="T38" fmla="*/ 15 w 15"/>
              <a:gd name="T39" fmla="*/ 24 h 36"/>
              <a:gd name="T40" fmla="*/ 12 w 15"/>
              <a:gd name="T41" fmla="*/ 25 h 36"/>
              <a:gd name="T42" fmla="*/ 12 w 15"/>
              <a:gd name="T43" fmla="*/ 25 h 36"/>
              <a:gd name="T44" fmla="*/ 10 w 15"/>
              <a:gd name="T45" fmla="*/ 26 h 36"/>
              <a:gd name="T46" fmla="*/ 10 w 15"/>
              <a:gd name="T47" fmla="*/ 26 h 36"/>
              <a:gd name="T48" fmla="*/ 7 w 15"/>
              <a:gd name="T49" fmla="*/ 25 h 36"/>
              <a:gd name="T50" fmla="*/ 7 w 15"/>
              <a:gd name="T51" fmla="*/ 25 h 36"/>
              <a:gd name="T52" fmla="*/ 5 w 15"/>
              <a:gd name="T53" fmla="*/ 23 h 36"/>
              <a:gd name="T54" fmla="*/ 5 w 15"/>
              <a:gd name="T55" fmla="*/ 23 h 36"/>
              <a:gd name="T56" fmla="*/ 5 w 15"/>
              <a:gd name="T57" fmla="*/ 36 h 36"/>
              <a:gd name="T58" fmla="*/ 0 w 15"/>
              <a:gd name="T59" fmla="*/ 36 h 36"/>
              <a:gd name="T60" fmla="*/ 10 w 15"/>
              <a:gd name="T61" fmla="*/ 9 h 36"/>
              <a:gd name="T62" fmla="*/ 10 w 15"/>
              <a:gd name="T63" fmla="*/ 9 h 36"/>
              <a:gd name="T64" fmla="*/ 10 w 15"/>
              <a:gd name="T65" fmla="*/ 6 h 36"/>
              <a:gd name="T66" fmla="*/ 10 w 15"/>
              <a:gd name="T67" fmla="*/ 6 h 36"/>
              <a:gd name="T68" fmla="*/ 7 w 15"/>
              <a:gd name="T69" fmla="*/ 5 h 36"/>
              <a:gd name="T70" fmla="*/ 7 w 15"/>
              <a:gd name="T71" fmla="*/ 5 h 36"/>
              <a:gd name="T72" fmla="*/ 6 w 15"/>
              <a:gd name="T73" fmla="*/ 6 h 36"/>
              <a:gd name="T74" fmla="*/ 6 w 15"/>
              <a:gd name="T75" fmla="*/ 6 h 36"/>
              <a:gd name="T76" fmla="*/ 5 w 15"/>
              <a:gd name="T77" fmla="*/ 8 h 36"/>
              <a:gd name="T78" fmla="*/ 5 w 15"/>
              <a:gd name="T79" fmla="*/ 18 h 36"/>
              <a:gd name="T80" fmla="*/ 5 w 15"/>
              <a:gd name="T81" fmla="*/ 18 h 36"/>
              <a:gd name="T82" fmla="*/ 6 w 15"/>
              <a:gd name="T83" fmla="*/ 20 h 36"/>
              <a:gd name="T84" fmla="*/ 6 w 15"/>
              <a:gd name="T85" fmla="*/ 20 h 36"/>
              <a:gd name="T86" fmla="*/ 7 w 15"/>
              <a:gd name="T87" fmla="*/ 20 h 36"/>
              <a:gd name="T88" fmla="*/ 7 w 15"/>
              <a:gd name="T89" fmla="*/ 20 h 36"/>
              <a:gd name="T90" fmla="*/ 10 w 15"/>
              <a:gd name="T91" fmla="*/ 20 h 36"/>
              <a:gd name="T92" fmla="*/ 10 w 15"/>
              <a:gd name="T93" fmla="*/ 20 h 36"/>
              <a:gd name="T94" fmla="*/ 10 w 15"/>
              <a:gd name="T95" fmla="*/ 18 h 36"/>
              <a:gd name="T96" fmla="*/ 10 w 15"/>
              <a:gd name="T97" fmla="*/ 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" h="36">
                <a:moveTo>
                  <a:pt x="0" y="36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5" y="3"/>
                </a:lnTo>
                <a:lnTo>
                  <a:pt x="15" y="3"/>
                </a:lnTo>
                <a:lnTo>
                  <a:pt x="15" y="4"/>
                </a:lnTo>
                <a:lnTo>
                  <a:pt x="15" y="4"/>
                </a:lnTo>
                <a:lnTo>
                  <a:pt x="15" y="8"/>
                </a:lnTo>
                <a:lnTo>
                  <a:pt x="15" y="18"/>
                </a:lnTo>
                <a:lnTo>
                  <a:pt x="15" y="18"/>
                </a:lnTo>
                <a:lnTo>
                  <a:pt x="15" y="21"/>
                </a:lnTo>
                <a:lnTo>
                  <a:pt x="15" y="21"/>
                </a:lnTo>
                <a:lnTo>
                  <a:pt x="15" y="24"/>
                </a:lnTo>
                <a:lnTo>
                  <a:pt x="12" y="25"/>
                </a:lnTo>
                <a:lnTo>
                  <a:pt x="12" y="25"/>
                </a:lnTo>
                <a:lnTo>
                  <a:pt x="10" y="26"/>
                </a:lnTo>
                <a:lnTo>
                  <a:pt x="10" y="26"/>
                </a:lnTo>
                <a:lnTo>
                  <a:pt x="7" y="25"/>
                </a:lnTo>
                <a:lnTo>
                  <a:pt x="7" y="25"/>
                </a:lnTo>
                <a:lnTo>
                  <a:pt x="5" y="23"/>
                </a:lnTo>
                <a:lnTo>
                  <a:pt x="5" y="23"/>
                </a:lnTo>
                <a:lnTo>
                  <a:pt x="5" y="36"/>
                </a:lnTo>
                <a:lnTo>
                  <a:pt x="0" y="36"/>
                </a:lnTo>
                <a:close/>
                <a:moveTo>
                  <a:pt x="10" y="9"/>
                </a:moveTo>
                <a:lnTo>
                  <a:pt x="10" y="9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70" name="Freeform 1798">
            <a:extLst>
              <a:ext uri="{FF2B5EF4-FFF2-40B4-BE49-F238E27FC236}">
                <a16:creationId xmlns:a16="http://schemas.microsoft.com/office/drawing/2014/main" id="{13BDC7F7-6A39-4254-95A0-3A15A28F95CC}"/>
              </a:ext>
            </a:extLst>
          </p:cNvPr>
          <p:cNvSpPr>
            <a:spLocks/>
          </p:cNvSpPr>
          <p:nvPr/>
        </p:nvSpPr>
        <p:spPr bwMode="auto">
          <a:xfrm>
            <a:off x="8265555" y="4897621"/>
            <a:ext cx="15875" cy="50800"/>
          </a:xfrm>
          <a:custGeom>
            <a:avLst/>
            <a:gdLst>
              <a:gd name="T0" fmla="*/ 3 w 10"/>
              <a:gd name="T1" fmla="*/ 7 h 32"/>
              <a:gd name="T2" fmla="*/ 3 w 10"/>
              <a:gd name="T3" fmla="*/ 0 h 32"/>
              <a:gd name="T4" fmla="*/ 8 w 10"/>
              <a:gd name="T5" fmla="*/ 0 h 32"/>
              <a:gd name="T6" fmla="*/ 8 w 10"/>
              <a:gd name="T7" fmla="*/ 7 h 32"/>
              <a:gd name="T8" fmla="*/ 10 w 10"/>
              <a:gd name="T9" fmla="*/ 7 h 32"/>
              <a:gd name="T10" fmla="*/ 10 w 10"/>
              <a:gd name="T11" fmla="*/ 11 h 32"/>
              <a:gd name="T12" fmla="*/ 8 w 10"/>
              <a:gd name="T13" fmla="*/ 11 h 32"/>
              <a:gd name="T14" fmla="*/ 8 w 10"/>
              <a:gd name="T15" fmla="*/ 25 h 32"/>
              <a:gd name="T16" fmla="*/ 8 w 10"/>
              <a:gd name="T17" fmla="*/ 25 h 32"/>
              <a:gd name="T18" fmla="*/ 8 w 10"/>
              <a:gd name="T19" fmla="*/ 27 h 32"/>
              <a:gd name="T20" fmla="*/ 8 w 10"/>
              <a:gd name="T21" fmla="*/ 27 h 32"/>
              <a:gd name="T22" fmla="*/ 8 w 10"/>
              <a:gd name="T23" fmla="*/ 27 h 32"/>
              <a:gd name="T24" fmla="*/ 8 w 10"/>
              <a:gd name="T25" fmla="*/ 27 h 32"/>
              <a:gd name="T26" fmla="*/ 9 w 10"/>
              <a:gd name="T27" fmla="*/ 27 h 32"/>
              <a:gd name="T28" fmla="*/ 9 w 10"/>
              <a:gd name="T29" fmla="*/ 27 h 32"/>
              <a:gd name="T30" fmla="*/ 10 w 10"/>
              <a:gd name="T31" fmla="*/ 27 h 32"/>
              <a:gd name="T32" fmla="*/ 10 w 10"/>
              <a:gd name="T33" fmla="*/ 32 h 32"/>
              <a:gd name="T34" fmla="*/ 9 w 10"/>
              <a:gd name="T35" fmla="*/ 32 h 32"/>
              <a:gd name="T36" fmla="*/ 9 w 10"/>
              <a:gd name="T37" fmla="*/ 32 h 32"/>
              <a:gd name="T38" fmla="*/ 5 w 10"/>
              <a:gd name="T39" fmla="*/ 32 h 32"/>
              <a:gd name="T40" fmla="*/ 5 w 10"/>
              <a:gd name="T41" fmla="*/ 32 h 32"/>
              <a:gd name="T42" fmla="*/ 4 w 10"/>
              <a:gd name="T43" fmla="*/ 31 h 32"/>
              <a:gd name="T44" fmla="*/ 4 w 10"/>
              <a:gd name="T45" fmla="*/ 31 h 32"/>
              <a:gd name="T46" fmla="*/ 3 w 10"/>
              <a:gd name="T47" fmla="*/ 28 h 32"/>
              <a:gd name="T48" fmla="*/ 3 w 10"/>
              <a:gd name="T49" fmla="*/ 28 h 32"/>
              <a:gd name="T50" fmla="*/ 3 w 10"/>
              <a:gd name="T51" fmla="*/ 27 h 32"/>
              <a:gd name="T52" fmla="*/ 3 w 10"/>
              <a:gd name="T53" fmla="*/ 11 h 32"/>
              <a:gd name="T54" fmla="*/ 0 w 10"/>
              <a:gd name="T55" fmla="*/ 11 h 32"/>
              <a:gd name="T56" fmla="*/ 0 w 10"/>
              <a:gd name="T57" fmla="*/ 7 h 32"/>
              <a:gd name="T58" fmla="*/ 3 w 10"/>
              <a:gd name="T59" fmla="*/ 7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" h="32">
                <a:moveTo>
                  <a:pt x="3" y="7"/>
                </a:moveTo>
                <a:lnTo>
                  <a:pt x="3" y="0"/>
                </a:lnTo>
                <a:lnTo>
                  <a:pt x="8" y="0"/>
                </a:lnTo>
                <a:lnTo>
                  <a:pt x="8" y="7"/>
                </a:lnTo>
                <a:lnTo>
                  <a:pt x="10" y="7"/>
                </a:lnTo>
                <a:lnTo>
                  <a:pt x="10" y="11"/>
                </a:lnTo>
                <a:lnTo>
                  <a:pt x="8" y="11"/>
                </a:lnTo>
                <a:lnTo>
                  <a:pt x="8" y="25"/>
                </a:lnTo>
                <a:lnTo>
                  <a:pt x="8" y="25"/>
                </a:lnTo>
                <a:lnTo>
                  <a:pt x="8" y="27"/>
                </a:lnTo>
                <a:lnTo>
                  <a:pt x="8" y="27"/>
                </a:lnTo>
                <a:lnTo>
                  <a:pt x="8" y="27"/>
                </a:lnTo>
                <a:lnTo>
                  <a:pt x="8" y="27"/>
                </a:lnTo>
                <a:lnTo>
                  <a:pt x="9" y="27"/>
                </a:lnTo>
                <a:lnTo>
                  <a:pt x="9" y="27"/>
                </a:lnTo>
                <a:lnTo>
                  <a:pt x="10" y="27"/>
                </a:lnTo>
                <a:lnTo>
                  <a:pt x="10" y="32"/>
                </a:lnTo>
                <a:lnTo>
                  <a:pt x="9" y="32"/>
                </a:lnTo>
                <a:lnTo>
                  <a:pt x="9" y="32"/>
                </a:lnTo>
                <a:lnTo>
                  <a:pt x="5" y="32"/>
                </a:lnTo>
                <a:lnTo>
                  <a:pt x="5" y="32"/>
                </a:lnTo>
                <a:lnTo>
                  <a:pt x="4" y="31"/>
                </a:lnTo>
                <a:lnTo>
                  <a:pt x="4" y="31"/>
                </a:lnTo>
                <a:lnTo>
                  <a:pt x="3" y="28"/>
                </a:lnTo>
                <a:lnTo>
                  <a:pt x="3" y="28"/>
                </a:lnTo>
                <a:lnTo>
                  <a:pt x="3" y="27"/>
                </a:lnTo>
                <a:lnTo>
                  <a:pt x="3" y="11"/>
                </a:lnTo>
                <a:lnTo>
                  <a:pt x="0" y="11"/>
                </a:lnTo>
                <a:lnTo>
                  <a:pt x="0" y="7"/>
                </a:lnTo>
                <a:lnTo>
                  <a:pt x="3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71" name="Freeform 1799">
            <a:extLst>
              <a:ext uri="{FF2B5EF4-FFF2-40B4-BE49-F238E27FC236}">
                <a16:creationId xmlns:a16="http://schemas.microsoft.com/office/drawing/2014/main" id="{A9FC47C8-7CA2-473C-A4F4-85B2A09126CD}"/>
              </a:ext>
            </a:extLst>
          </p:cNvPr>
          <p:cNvSpPr>
            <a:spLocks noEditPoints="1"/>
          </p:cNvSpPr>
          <p:nvPr/>
        </p:nvSpPr>
        <p:spPr bwMode="auto">
          <a:xfrm>
            <a:off x="8286193" y="4892858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72" name="Freeform 1800">
            <a:extLst>
              <a:ext uri="{FF2B5EF4-FFF2-40B4-BE49-F238E27FC236}">
                <a16:creationId xmlns:a16="http://schemas.microsoft.com/office/drawing/2014/main" id="{C588B56B-2D18-467E-921E-809FBB1E63D7}"/>
              </a:ext>
            </a:extLst>
          </p:cNvPr>
          <p:cNvSpPr>
            <a:spLocks/>
          </p:cNvSpPr>
          <p:nvPr/>
        </p:nvSpPr>
        <p:spPr bwMode="auto">
          <a:xfrm>
            <a:off x="8300480" y="4908733"/>
            <a:ext cx="25400" cy="41275"/>
          </a:xfrm>
          <a:custGeom>
            <a:avLst/>
            <a:gdLst>
              <a:gd name="T0" fmla="*/ 16 w 16"/>
              <a:gd name="T1" fmla="*/ 0 h 26"/>
              <a:gd name="T2" fmla="*/ 16 w 16"/>
              <a:gd name="T3" fmla="*/ 25 h 26"/>
              <a:gd name="T4" fmla="*/ 10 w 16"/>
              <a:gd name="T5" fmla="*/ 25 h 26"/>
              <a:gd name="T6" fmla="*/ 10 w 16"/>
              <a:gd name="T7" fmla="*/ 23 h 26"/>
              <a:gd name="T8" fmla="*/ 10 w 16"/>
              <a:gd name="T9" fmla="*/ 23 h 26"/>
              <a:gd name="T10" fmla="*/ 10 w 16"/>
              <a:gd name="T11" fmla="*/ 23 h 26"/>
              <a:gd name="T12" fmla="*/ 9 w 16"/>
              <a:gd name="T13" fmla="*/ 25 h 26"/>
              <a:gd name="T14" fmla="*/ 9 w 16"/>
              <a:gd name="T15" fmla="*/ 25 h 26"/>
              <a:gd name="T16" fmla="*/ 6 w 16"/>
              <a:gd name="T17" fmla="*/ 26 h 26"/>
              <a:gd name="T18" fmla="*/ 6 w 16"/>
              <a:gd name="T19" fmla="*/ 26 h 26"/>
              <a:gd name="T20" fmla="*/ 4 w 16"/>
              <a:gd name="T21" fmla="*/ 25 h 26"/>
              <a:gd name="T22" fmla="*/ 4 w 16"/>
              <a:gd name="T23" fmla="*/ 25 h 26"/>
              <a:gd name="T24" fmla="*/ 2 w 16"/>
              <a:gd name="T25" fmla="*/ 24 h 26"/>
              <a:gd name="T26" fmla="*/ 2 w 16"/>
              <a:gd name="T27" fmla="*/ 24 h 26"/>
              <a:gd name="T28" fmla="*/ 1 w 16"/>
              <a:gd name="T29" fmla="*/ 23 h 26"/>
              <a:gd name="T30" fmla="*/ 1 w 16"/>
              <a:gd name="T31" fmla="*/ 23 h 26"/>
              <a:gd name="T32" fmla="*/ 0 w 16"/>
              <a:gd name="T33" fmla="*/ 20 h 26"/>
              <a:gd name="T34" fmla="*/ 0 w 16"/>
              <a:gd name="T35" fmla="*/ 0 h 26"/>
              <a:gd name="T36" fmla="*/ 5 w 16"/>
              <a:gd name="T37" fmla="*/ 0 h 26"/>
              <a:gd name="T38" fmla="*/ 5 w 16"/>
              <a:gd name="T39" fmla="*/ 18 h 26"/>
              <a:gd name="T40" fmla="*/ 5 w 16"/>
              <a:gd name="T41" fmla="*/ 18 h 26"/>
              <a:gd name="T42" fmla="*/ 6 w 16"/>
              <a:gd name="T43" fmla="*/ 20 h 26"/>
              <a:gd name="T44" fmla="*/ 6 w 16"/>
              <a:gd name="T45" fmla="*/ 20 h 26"/>
              <a:gd name="T46" fmla="*/ 7 w 16"/>
              <a:gd name="T47" fmla="*/ 20 h 26"/>
              <a:gd name="T48" fmla="*/ 7 w 16"/>
              <a:gd name="T49" fmla="*/ 20 h 26"/>
              <a:gd name="T50" fmla="*/ 10 w 16"/>
              <a:gd name="T51" fmla="*/ 20 h 26"/>
              <a:gd name="T52" fmla="*/ 10 w 16"/>
              <a:gd name="T53" fmla="*/ 20 h 26"/>
              <a:gd name="T54" fmla="*/ 10 w 16"/>
              <a:gd name="T55" fmla="*/ 18 h 26"/>
              <a:gd name="T56" fmla="*/ 10 w 16"/>
              <a:gd name="T57" fmla="*/ 0 h 26"/>
              <a:gd name="T58" fmla="*/ 16 w 16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" h="26">
                <a:moveTo>
                  <a:pt x="16" y="0"/>
                </a:moveTo>
                <a:lnTo>
                  <a:pt x="16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9" y="25"/>
                </a:lnTo>
                <a:lnTo>
                  <a:pt x="9" y="25"/>
                </a:lnTo>
                <a:lnTo>
                  <a:pt x="6" y="26"/>
                </a:lnTo>
                <a:lnTo>
                  <a:pt x="6" y="26"/>
                </a:lnTo>
                <a:lnTo>
                  <a:pt x="4" y="25"/>
                </a:lnTo>
                <a:lnTo>
                  <a:pt x="4" y="25"/>
                </a:lnTo>
                <a:lnTo>
                  <a:pt x="2" y="24"/>
                </a:lnTo>
                <a:lnTo>
                  <a:pt x="2" y="24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73" name="Freeform 1801">
            <a:extLst>
              <a:ext uri="{FF2B5EF4-FFF2-40B4-BE49-F238E27FC236}">
                <a16:creationId xmlns:a16="http://schemas.microsoft.com/office/drawing/2014/main" id="{71109503-E385-4A90-AD7C-E1AF8FEA3525}"/>
              </a:ext>
            </a:extLst>
          </p:cNvPr>
          <p:cNvSpPr>
            <a:spLocks/>
          </p:cNvSpPr>
          <p:nvPr/>
        </p:nvSpPr>
        <p:spPr bwMode="auto">
          <a:xfrm>
            <a:off x="8332230" y="4908733"/>
            <a:ext cx="39688" cy="39688"/>
          </a:xfrm>
          <a:custGeom>
            <a:avLst/>
            <a:gdLst>
              <a:gd name="T0" fmla="*/ 0 w 25"/>
              <a:gd name="T1" fmla="*/ 25 h 25"/>
              <a:gd name="T2" fmla="*/ 0 w 25"/>
              <a:gd name="T3" fmla="*/ 0 h 25"/>
              <a:gd name="T4" fmla="*/ 5 w 25"/>
              <a:gd name="T5" fmla="*/ 0 h 25"/>
              <a:gd name="T6" fmla="*/ 5 w 25"/>
              <a:gd name="T7" fmla="*/ 3 h 25"/>
              <a:gd name="T8" fmla="*/ 5 w 25"/>
              <a:gd name="T9" fmla="*/ 3 h 25"/>
              <a:gd name="T10" fmla="*/ 5 w 25"/>
              <a:gd name="T11" fmla="*/ 3 h 25"/>
              <a:gd name="T12" fmla="*/ 7 w 25"/>
              <a:gd name="T13" fmla="*/ 0 h 25"/>
              <a:gd name="T14" fmla="*/ 7 w 25"/>
              <a:gd name="T15" fmla="*/ 0 h 25"/>
              <a:gd name="T16" fmla="*/ 10 w 25"/>
              <a:gd name="T17" fmla="*/ 0 h 25"/>
              <a:gd name="T18" fmla="*/ 10 w 25"/>
              <a:gd name="T19" fmla="*/ 0 h 25"/>
              <a:gd name="T20" fmla="*/ 12 w 25"/>
              <a:gd name="T21" fmla="*/ 0 h 25"/>
              <a:gd name="T22" fmla="*/ 12 w 25"/>
              <a:gd name="T23" fmla="*/ 0 h 25"/>
              <a:gd name="T24" fmla="*/ 15 w 25"/>
              <a:gd name="T25" fmla="*/ 3 h 25"/>
              <a:gd name="T26" fmla="*/ 15 w 25"/>
              <a:gd name="T27" fmla="*/ 3 h 25"/>
              <a:gd name="T28" fmla="*/ 16 w 25"/>
              <a:gd name="T29" fmla="*/ 0 h 25"/>
              <a:gd name="T30" fmla="*/ 16 w 25"/>
              <a:gd name="T31" fmla="*/ 0 h 25"/>
              <a:gd name="T32" fmla="*/ 20 w 25"/>
              <a:gd name="T33" fmla="*/ 0 h 25"/>
              <a:gd name="T34" fmla="*/ 20 w 25"/>
              <a:gd name="T35" fmla="*/ 0 h 25"/>
              <a:gd name="T36" fmla="*/ 21 w 25"/>
              <a:gd name="T37" fmla="*/ 0 h 25"/>
              <a:gd name="T38" fmla="*/ 21 w 25"/>
              <a:gd name="T39" fmla="*/ 0 h 25"/>
              <a:gd name="T40" fmla="*/ 24 w 25"/>
              <a:gd name="T41" fmla="*/ 1 h 25"/>
              <a:gd name="T42" fmla="*/ 24 w 25"/>
              <a:gd name="T43" fmla="*/ 1 h 25"/>
              <a:gd name="T44" fmla="*/ 25 w 25"/>
              <a:gd name="T45" fmla="*/ 3 h 25"/>
              <a:gd name="T46" fmla="*/ 25 w 25"/>
              <a:gd name="T47" fmla="*/ 3 h 25"/>
              <a:gd name="T48" fmla="*/ 25 w 25"/>
              <a:gd name="T49" fmla="*/ 6 h 25"/>
              <a:gd name="T50" fmla="*/ 25 w 25"/>
              <a:gd name="T51" fmla="*/ 25 h 25"/>
              <a:gd name="T52" fmla="*/ 20 w 25"/>
              <a:gd name="T53" fmla="*/ 25 h 25"/>
              <a:gd name="T54" fmla="*/ 20 w 25"/>
              <a:gd name="T55" fmla="*/ 8 h 25"/>
              <a:gd name="T56" fmla="*/ 20 w 25"/>
              <a:gd name="T57" fmla="*/ 8 h 25"/>
              <a:gd name="T58" fmla="*/ 20 w 25"/>
              <a:gd name="T59" fmla="*/ 6 h 25"/>
              <a:gd name="T60" fmla="*/ 20 w 25"/>
              <a:gd name="T61" fmla="*/ 6 h 25"/>
              <a:gd name="T62" fmla="*/ 17 w 25"/>
              <a:gd name="T63" fmla="*/ 5 h 25"/>
              <a:gd name="T64" fmla="*/ 17 w 25"/>
              <a:gd name="T65" fmla="*/ 5 h 25"/>
              <a:gd name="T66" fmla="*/ 16 w 25"/>
              <a:gd name="T67" fmla="*/ 6 h 25"/>
              <a:gd name="T68" fmla="*/ 16 w 25"/>
              <a:gd name="T69" fmla="*/ 6 h 25"/>
              <a:gd name="T70" fmla="*/ 15 w 25"/>
              <a:gd name="T71" fmla="*/ 9 h 25"/>
              <a:gd name="T72" fmla="*/ 15 w 25"/>
              <a:gd name="T73" fmla="*/ 25 h 25"/>
              <a:gd name="T74" fmla="*/ 10 w 25"/>
              <a:gd name="T75" fmla="*/ 25 h 25"/>
              <a:gd name="T76" fmla="*/ 10 w 25"/>
              <a:gd name="T77" fmla="*/ 8 h 25"/>
              <a:gd name="T78" fmla="*/ 10 w 25"/>
              <a:gd name="T79" fmla="*/ 8 h 25"/>
              <a:gd name="T80" fmla="*/ 10 w 25"/>
              <a:gd name="T81" fmla="*/ 6 h 25"/>
              <a:gd name="T82" fmla="*/ 10 w 25"/>
              <a:gd name="T83" fmla="*/ 6 h 25"/>
              <a:gd name="T84" fmla="*/ 7 w 25"/>
              <a:gd name="T85" fmla="*/ 5 h 25"/>
              <a:gd name="T86" fmla="*/ 7 w 25"/>
              <a:gd name="T87" fmla="*/ 5 h 25"/>
              <a:gd name="T88" fmla="*/ 5 w 25"/>
              <a:gd name="T89" fmla="*/ 6 h 25"/>
              <a:gd name="T90" fmla="*/ 5 w 25"/>
              <a:gd name="T91" fmla="*/ 6 h 25"/>
              <a:gd name="T92" fmla="*/ 5 w 25"/>
              <a:gd name="T93" fmla="*/ 9 h 25"/>
              <a:gd name="T94" fmla="*/ 5 w 25"/>
              <a:gd name="T95" fmla="*/ 25 h 25"/>
              <a:gd name="T96" fmla="*/ 0 w 25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5" y="3"/>
                </a:lnTo>
                <a:lnTo>
                  <a:pt x="15" y="3"/>
                </a:lnTo>
                <a:lnTo>
                  <a:pt x="16" y="0"/>
                </a:lnTo>
                <a:lnTo>
                  <a:pt x="16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4" y="1"/>
                </a:lnTo>
                <a:lnTo>
                  <a:pt x="24" y="1"/>
                </a:lnTo>
                <a:lnTo>
                  <a:pt x="25" y="3"/>
                </a:lnTo>
                <a:lnTo>
                  <a:pt x="25" y="3"/>
                </a:lnTo>
                <a:lnTo>
                  <a:pt x="25" y="6"/>
                </a:lnTo>
                <a:lnTo>
                  <a:pt x="25" y="25"/>
                </a:lnTo>
                <a:lnTo>
                  <a:pt x="20" y="25"/>
                </a:lnTo>
                <a:lnTo>
                  <a:pt x="20" y="8"/>
                </a:lnTo>
                <a:lnTo>
                  <a:pt x="20" y="8"/>
                </a:lnTo>
                <a:lnTo>
                  <a:pt x="20" y="6"/>
                </a:lnTo>
                <a:lnTo>
                  <a:pt x="20" y="6"/>
                </a:lnTo>
                <a:lnTo>
                  <a:pt x="17" y="5"/>
                </a:lnTo>
                <a:lnTo>
                  <a:pt x="17" y="5"/>
                </a:lnTo>
                <a:lnTo>
                  <a:pt x="16" y="6"/>
                </a:lnTo>
                <a:lnTo>
                  <a:pt x="16" y="6"/>
                </a:lnTo>
                <a:lnTo>
                  <a:pt x="15" y="9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74" name="Freeform 1802">
            <a:extLst>
              <a:ext uri="{FF2B5EF4-FFF2-40B4-BE49-F238E27FC236}">
                <a16:creationId xmlns:a16="http://schemas.microsoft.com/office/drawing/2014/main" id="{C57DA072-A1E5-49B2-BC0B-F7C3C376A86A}"/>
              </a:ext>
            </a:extLst>
          </p:cNvPr>
          <p:cNvSpPr>
            <a:spLocks/>
          </p:cNvSpPr>
          <p:nvPr/>
        </p:nvSpPr>
        <p:spPr bwMode="auto">
          <a:xfrm>
            <a:off x="8525905" y="4892858"/>
            <a:ext cx="26988" cy="57150"/>
          </a:xfrm>
          <a:custGeom>
            <a:avLst/>
            <a:gdLst>
              <a:gd name="T0" fmla="*/ 17 w 17"/>
              <a:gd name="T1" fmla="*/ 0 h 36"/>
              <a:gd name="T2" fmla="*/ 17 w 17"/>
              <a:gd name="T3" fmla="*/ 28 h 36"/>
              <a:gd name="T4" fmla="*/ 17 w 17"/>
              <a:gd name="T5" fmla="*/ 28 h 36"/>
              <a:gd name="T6" fmla="*/ 16 w 17"/>
              <a:gd name="T7" fmla="*/ 31 h 36"/>
              <a:gd name="T8" fmla="*/ 16 w 17"/>
              <a:gd name="T9" fmla="*/ 31 h 36"/>
              <a:gd name="T10" fmla="*/ 15 w 17"/>
              <a:gd name="T11" fmla="*/ 34 h 36"/>
              <a:gd name="T12" fmla="*/ 15 w 17"/>
              <a:gd name="T13" fmla="*/ 34 h 36"/>
              <a:gd name="T14" fmla="*/ 11 w 17"/>
              <a:gd name="T15" fmla="*/ 35 h 36"/>
              <a:gd name="T16" fmla="*/ 11 w 17"/>
              <a:gd name="T17" fmla="*/ 35 h 36"/>
              <a:gd name="T18" fmla="*/ 8 w 17"/>
              <a:gd name="T19" fmla="*/ 36 h 36"/>
              <a:gd name="T20" fmla="*/ 8 w 17"/>
              <a:gd name="T21" fmla="*/ 36 h 36"/>
              <a:gd name="T22" fmla="*/ 5 w 17"/>
              <a:gd name="T23" fmla="*/ 35 h 36"/>
              <a:gd name="T24" fmla="*/ 5 w 17"/>
              <a:gd name="T25" fmla="*/ 35 h 36"/>
              <a:gd name="T26" fmla="*/ 2 w 17"/>
              <a:gd name="T27" fmla="*/ 34 h 36"/>
              <a:gd name="T28" fmla="*/ 2 w 17"/>
              <a:gd name="T29" fmla="*/ 34 h 36"/>
              <a:gd name="T30" fmla="*/ 1 w 17"/>
              <a:gd name="T31" fmla="*/ 31 h 36"/>
              <a:gd name="T32" fmla="*/ 1 w 17"/>
              <a:gd name="T33" fmla="*/ 31 h 36"/>
              <a:gd name="T34" fmla="*/ 0 w 17"/>
              <a:gd name="T35" fmla="*/ 28 h 36"/>
              <a:gd name="T36" fmla="*/ 0 w 17"/>
              <a:gd name="T37" fmla="*/ 0 h 36"/>
              <a:gd name="T38" fmla="*/ 5 w 17"/>
              <a:gd name="T39" fmla="*/ 0 h 36"/>
              <a:gd name="T40" fmla="*/ 5 w 17"/>
              <a:gd name="T41" fmla="*/ 28 h 36"/>
              <a:gd name="T42" fmla="*/ 5 w 17"/>
              <a:gd name="T43" fmla="*/ 28 h 36"/>
              <a:gd name="T44" fmla="*/ 6 w 17"/>
              <a:gd name="T45" fmla="*/ 30 h 36"/>
              <a:gd name="T46" fmla="*/ 6 w 17"/>
              <a:gd name="T47" fmla="*/ 30 h 36"/>
              <a:gd name="T48" fmla="*/ 8 w 17"/>
              <a:gd name="T49" fmla="*/ 30 h 36"/>
              <a:gd name="T50" fmla="*/ 8 w 17"/>
              <a:gd name="T51" fmla="*/ 30 h 36"/>
              <a:gd name="T52" fmla="*/ 11 w 17"/>
              <a:gd name="T53" fmla="*/ 30 h 36"/>
              <a:gd name="T54" fmla="*/ 11 w 17"/>
              <a:gd name="T55" fmla="*/ 30 h 36"/>
              <a:gd name="T56" fmla="*/ 11 w 17"/>
              <a:gd name="T57" fmla="*/ 28 h 36"/>
              <a:gd name="T58" fmla="*/ 11 w 17"/>
              <a:gd name="T59" fmla="*/ 0 h 36"/>
              <a:gd name="T60" fmla="*/ 17 w 17"/>
              <a:gd name="T6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7" h="36">
                <a:moveTo>
                  <a:pt x="17" y="0"/>
                </a:moveTo>
                <a:lnTo>
                  <a:pt x="17" y="28"/>
                </a:lnTo>
                <a:lnTo>
                  <a:pt x="17" y="28"/>
                </a:lnTo>
                <a:lnTo>
                  <a:pt x="16" y="31"/>
                </a:lnTo>
                <a:lnTo>
                  <a:pt x="16" y="31"/>
                </a:lnTo>
                <a:lnTo>
                  <a:pt x="15" y="34"/>
                </a:lnTo>
                <a:lnTo>
                  <a:pt x="15" y="34"/>
                </a:lnTo>
                <a:lnTo>
                  <a:pt x="11" y="35"/>
                </a:lnTo>
                <a:lnTo>
                  <a:pt x="11" y="35"/>
                </a:lnTo>
                <a:lnTo>
                  <a:pt x="8" y="36"/>
                </a:lnTo>
                <a:lnTo>
                  <a:pt x="8" y="36"/>
                </a:lnTo>
                <a:lnTo>
                  <a:pt x="5" y="35"/>
                </a:lnTo>
                <a:lnTo>
                  <a:pt x="5" y="35"/>
                </a:lnTo>
                <a:lnTo>
                  <a:pt x="2" y="34"/>
                </a:lnTo>
                <a:lnTo>
                  <a:pt x="2" y="34"/>
                </a:lnTo>
                <a:lnTo>
                  <a:pt x="1" y="31"/>
                </a:lnTo>
                <a:lnTo>
                  <a:pt x="1" y="31"/>
                </a:lnTo>
                <a:lnTo>
                  <a:pt x="0" y="28"/>
                </a:lnTo>
                <a:lnTo>
                  <a:pt x="0" y="0"/>
                </a:lnTo>
                <a:lnTo>
                  <a:pt x="5" y="0"/>
                </a:lnTo>
                <a:lnTo>
                  <a:pt x="5" y="28"/>
                </a:lnTo>
                <a:lnTo>
                  <a:pt x="5" y="28"/>
                </a:lnTo>
                <a:lnTo>
                  <a:pt x="6" y="30"/>
                </a:lnTo>
                <a:lnTo>
                  <a:pt x="6" y="30"/>
                </a:lnTo>
                <a:lnTo>
                  <a:pt x="8" y="30"/>
                </a:lnTo>
                <a:lnTo>
                  <a:pt x="8" y="30"/>
                </a:lnTo>
                <a:lnTo>
                  <a:pt x="11" y="30"/>
                </a:lnTo>
                <a:lnTo>
                  <a:pt x="11" y="30"/>
                </a:lnTo>
                <a:lnTo>
                  <a:pt x="11" y="28"/>
                </a:lnTo>
                <a:lnTo>
                  <a:pt x="11" y="0"/>
                </a:lnTo>
                <a:lnTo>
                  <a:pt x="1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75" name="Freeform 1803">
            <a:extLst>
              <a:ext uri="{FF2B5EF4-FFF2-40B4-BE49-F238E27FC236}">
                <a16:creationId xmlns:a16="http://schemas.microsoft.com/office/drawing/2014/main" id="{428A37B2-84CF-4AAD-ADD5-8271BDE92E0A}"/>
              </a:ext>
            </a:extLst>
          </p:cNvPr>
          <p:cNvSpPr>
            <a:spLocks/>
          </p:cNvSpPr>
          <p:nvPr/>
        </p:nvSpPr>
        <p:spPr bwMode="auto">
          <a:xfrm>
            <a:off x="8559243" y="4908733"/>
            <a:ext cx="23813" cy="39688"/>
          </a:xfrm>
          <a:custGeom>
            <a:avLst/>
            <a:gdLst>
              <a:gd name="T0" fmla="*/ 0 w 15"/>
              <a:gd name="T1" fmla="*/ 25 h 25"/>
              <a:gd name="T2" fmla="*/ 0 w 15"/>
              <a:gd name="T3" fmla="*/ 0 h 25"/>
              <a:gd name="T4" fmla="*/ 5 w 15"/>
              <a:gd name="T5" fmla="*/ 0 h 25"/>
              <a:gd name="T6" fmla="*/ 5 w 15"/>
              <a:gd name="T7" fmla="*/ 3 h 25"/>
              <a:gd name="T8" fmla="*/ 5 w 15"/>
              <a:gd name="T9" fmla="*/ 3 h 25"/>
              <a:gd name="T10" fmla="*/ 5 w 15"/>
              <a:gd name="T11" fmla="*/ 3 h 25"/>
              <a:gd name="T12" fmla="*/ 7 w 15"/>
              <a:gd name="T13" fmla="*/ 0 h 25"/>
              <a:gd name="T14" fmla="*/ 7 w 15"/>
              <a:gd name="T15" fmla="*/ 0 h 25"/>
              <a:gd name="T16" fmla="*/ 10 w 15"/>
              <a:gd name="T17" fmla="*/ 0 h 25"/>
              <a:gd name="T18" fmla="*/ 10 w 15"/>
              <a:gd name="T19" fmla="*/ 0 h 25"/>
              <a:gd name="T20" fmla="*/ 12 w 15"/>
              <a:gd name="T21" fmla="*/ 0 h 25"/>
              <a:gd name="T22" fmla="*/ 12 w 15"/>
              <a:gd name="T23" fmla="*/ 0 h 25"/>
              <a:gd name="T24" fmla="*/ 14 w 15"/>
              <a:gd name="T25" fmla="*/ 1 h 25"/>
              <a:gd name="T26" fmla="*/ 14 w 15"/>
              <a:gd name="T27" fmla="*/ 1 h 25"/>
              <a:gd name="T28" fmla="*/ 15 w 15"/>
              <a:gd name="T29" fmla="*/ 3 h 25"/>
              <a:gd name="T30" fmla="*/ 15 w 15"/>
              <a:gd name="T31" fmla="*/ 3 h 25"/>
              <a:gd name="T32" fmla="*/ 15 w 15"/>
              <a:gd name="T33" fmla="*/ 6 h 25"/>
              <a:gd name="T34" fmla="*/ 15 w 15"/>
              <a:gd name="T35" fmla="*/ 25 h 25"/>
              <a:gd name="T36" fmla="*/ 10 w 15"/>
              <a:gd name="T37" fmla="*/ 25 h 25"/>
              <a:gd name="T38" fmla="*/ 10 w 15"/>
              <a:gd name="T39" fmla="*/ 8 h 25"/>
              <a:gd name="T40" fmla="*/ 10 w 15"/>
              <a:gd name="T41" fmla="*/ 8 h 25"/>
              <a:gd name="T42" fmla="*/ 10 w 15"/>
              <a:gd name="T43" fmla="*/ 6 h 25"/>
              <a:gd name="T44" fmla="*/ 10 w 15"/>
              <a:gd name="T45" fmla="*/ 6 h 25"/>
              <a:gd name="T46" fmla="*/ 7 w 15"/>
              <a:gd name="T47" fmla="*/ 5 h 25"/>
              <a:gd name="T48" fmla="*/ 7 w 15"/>
              <a:gd name="T49" fmla="*/ 5 h 25"/>
              <a:gd name="T50" fmla="*/ 6 w 15"/>
              <a:gd name="T51" fmla="*/ 6 h 25"/>
              <a:gd name="T52" fmla="*/ 6 w 15"/>
              <a:gd name="T53" fmla="*/ 6 h 25"/>
              <a:gd name="T54" fmla="*/ 5 w 15"/>
              <a:gd name="T55" fmla="*/ 9 h 25"/>
              <a:gd name="T56" fmla="*/ 5 w 15"/>
              <a:gd name="T57" fmla="*/ 25 h 25"/>
              <a:gd name="T58" fmla="*/ 0 w 15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5" y="3"/>
                </a:lnTo>
                <a:lnTo>
                  <a:pt x="15" y="3"/>
                </a:lnTo>
                <a:lnTo>
                  <a:pt x="15" y="6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76" name="Freeform 1804">
            <a:extLst>
              <a:ext uri="{FF2B5EF4-FFF2-40B4-BE49-F238E27FC236}">
                <a16:creationId xmlns:a16="http://schemas.microsoft.com/office/drawing/2014/main" id="{CFF479E8-58E9-45EF-B998-7273E37F8D91}"/>
              </a:ext>
            </a:extLst>
          </p:cNvPr>
          <p:cNvSpPr>
            <a:spLocks/>
          </p:cNvSpPr>
          <p:nvPr/>
        </p:nvSpPr>
        <p:spPr bwMode="auto">
          <a:xfrm>
            <a:off x="8590993" y="4908733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5 h 26"/>
              <a:gd name="T4" fmla="*/ 10 w 15"/>
              <a:gd name="T5" fmla="*/ 25 h 26"/>
              <a:gd name="T6" fmla="*/ 10 w 15"/>
              <a:gd name="T7" fmla="*/ 23 h 26"/>
              <a:gd name="T8" fmla="*/ 10 w 15"/>
              <a:gd name="T9" fmla="*/ 23 h 26"/>
              <a:gd name="T10" fmla="*/ 10 w 15"/>
              <a:gd name="T11" fmla="*/ 23 h 26"/>
              <a:gd name="T12" fmla="*/ 8 w 15"/>
              <a:gd name="T13" fmla="*/ 25 h 26"/>
              <a:gd name="T14" fmla="*/ 8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3 w 15"/>
              <a:gd name="T21" fmla="*/ 25 h 26"/>
              <a:gd name="T22" fmla="*/ 3 w 15"/>
              <a:gd name="T23" fmla="*/ 25 h 26"/>
              <a:gd name="T24" fmla="*/ 1 w 15"/>
              <a:gd name="T25" fmla="*/ 24 h 26"/>
              <a:gd name="T26" fmla="*/ 1 w 15"/>
              <a:gd name="T27" fmla="*/ 24 h 26"/>
              <a:gd name="T28" fmla="*/ 0 w 15"/>
              <a:gd name="T29" fmla="*/ 23 h 26"/>
              <a:gd name="T30" fmla="*/ 0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5 w 15"/>
              <a:gd name="T43" fmla="*/ 20 h 26"/>
              <a:gd name="T44" fmla="*/ 5 w 15"/>
              <a:gd name="T45" fmla="*/ 20 h 26"/>
              <a:gd name="T46" fmla="*/ 8 w 15"/>
              <a:gd name="T47" fmla="*/ 20 h 26"/>
              <a:gd name="T48" fmla="*/ 8 w 15"/>
              <a:gd name="T49" fmla="*/ 20 h 26"/>
              <a:gd name="T50" fmla="*/ 9 w 15"/>
              <a:gd name="T51" fmla="*/ 20 h 26"/>
              <a:gd name="T52" fmla="*/ 9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8" y="25"/>
                </a:lnTo>
                <a:lnTo>
                  <a:pt x="8" y="25"/>
                </a:lnTo>
                <a:lnTo>
                  <a:pt x="5" y="26"/>
                </a:lnTo>
                <a:lnTo>
                  <a:pt x="5" y="26"/>
                </a:lnTo>
                <a:lnTo>
                  <a:pt x="3" y="25"/>
                </a:lnTo>
                <a:lnTo>
                  <a:pt x="3" y="25"/>
                </a:lnTo>
                <a:lnTo>
                  <a:pt x="1" y="24"/>
                </a:lnTo>
                <a:lnTo>
                  <a:pt x="1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8" y="20"/>
                </a:lnTo>
                <a:lnTo>
                  <a:pt x="8" y="20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77" name="Freeform 1805">
            <a:extLst>
              <a:ext uri="{FF2B5EF4-FFF2-40B4-BE49-F238E27FC236}">
                <a16:creationId xmlns:a16="http://schemas.microsoft.com/office/drawing/2014/main" id="{304EEB42-E4F5-4A76-B721-4275A04754B9}"/>
              </a:ext>
            </a:extLst>
          </p:cNvPr>
          <p:cNvSpPr>
            <a:spLocks/>
          </p:cNvSpPr>
          <p:nvPr/>
        </p:nvSpPr>
        <p:spPr bwMode="auto">
          <a:xfrm>
            <a:off x="8621155" y="4908733"/>
            <a:ext cx="23813" cy="39688"/>
          </a:xfrm>
          <a:custGeom>
            <a:avLst/>
            <a:gdLst>
              <a:gd name="T0" fmla="*/ 0 w 15"/>
              <a:gd name="T1" fmla="*/ 25 h 25"/>
              <a:gd name="T2" fmla="*/ 0 w 15"/>
              <a:gd name="T3" fmla="*/ 0 h 25"/>
              <a:gd name="T4" fmla="*/ 5 w 15"/>
              <a:gd name="T5" fmla="*/ 0 h 25"/>
              <a:gd name="T6" fmla="*/ 5 w 15"/>
              <a:gd name="T7" fmla="*/ 3 h 25"/>
              <a:gd name="T8" fmla="*/ 5 w 15"/>
              <a:gd name="T9" fmla="*/ 3 h 25"/>
              <a:gd name="T10" fmla="*/ 5 w 15"/>
              <a:gd name="T11" fmla="*/ 3 h 25"/>
              <a:gd name="T12" fmla="*/ 7 w 15"/>
              <a:gd name="T13" fmla="*/ 0 h 25"/>
              <a:gd name="T14" fmla="*/ 7 w 15"/>
              <a:gd name="T15" fmla="*/ 0 h 25"/>
              <a:gd name="T16" fmla="*/ 10 w 15"/>
              <a:gd name="T17" fmla="*/ 0 h 25"/>
              <a:gd name="T18" fmla="*/ 10 w 15"/>
              <a:gd name="T19" fmla="*/ 0 h 25"/>
              <a:gd name="T20" fmla="*/ 12 w 15"/>
              <a:gd name="T21" fmla="*/ 0 h 25"/>
              <a:gd name="T22" fmla="*/ 12 w 15"/>
              <a:gd name="T23" fmla="*/ 0 h 25"/>
              <a:gd name="T24" fmla="*/ 14 w 15"/>
              <a:gd name="T25" fmla="*/ 1 h 25"/>
              <a:gd name="T26" fmla="*/ 14 w 15"/>
              <a:gd name="T27" fmla="*/ 1 h 25"/>
              <a:gd name="T28" fmla="*/ 15 w 15"/>
              <a:gd name="T29" fmla="*/ 3 h 25"/>
              <a:gd name="T30" fmla="*/ 15 w 15"/>
              <a:gd name="T31" fmla="*/ 3 h 25"/>
              <a:gd name="T32" fmla="*/ 15 w 15"/>
              <a:gd name="T33" fmla="*/ 6 h 25"/>
              <a:gd name="T34" fmla="*/ 15 w 15"/>
              <a:gd name="T35" fmla="*/ 25 h 25"/>
              <a:gd name="T36" fmla="*/ 10 w 15"/>
              <a:gd name="T37" fmla="*/ 25 h 25"/>
              <a:gd name="T38" fmla="*/ 10 w 15"/>
              <a:gd name="T39" fmla="*/ 8 h 25"/>
              <a:gd name="T40" fmla="*/ 10 w 15"/>
              <a:gd name="T41" fmla="*/ 8 h 25"/>
              <a:gd name="T42" fmla="*/ 10 w 15"/>
              <a:gd name="T43" fmla="*/ 6 h 25"/>
              <a:gd name="T44" fmla="*/ 10 w 15"/>
              <a:gd name="T45" fmla="*/ 6 h 25"/>
              <a:gd name="T46" fmla="*/ 7 w 15"/>
              <a:gd name="T47" fmla="*/ 5 h 25"/>
              <a:gd name="T48" fmla="*/ 7 w 15"/>
              <a:gd name="T49" fmla="*/ 5 h 25"/>
              <a:gd name="T50" fmla="*/ 6 w 15"/>
              <a:gd name="T51" fmla="*/ 6 h 25"/>
              <a:gd name="T52" fmla="*/ 6 w 15"/>
              <a:gd name="T53" fmla="*/ 6 h 25"/>
              <a:gd name="T54" fmla="*/ 5 w 15"/>
              <a:gd name="T55" fmla="*/ 9 h 25"/>
              <a:gd name="T56" fmla="*/ 5 w 15"/>
              <a:gd name="T57" fmla="*/ 25 h 25"/>
              <a:gd name="T58" fmla="*/ 0 w 15"/>
              <a:gd name="T5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5">
                <a:moveTo>
                  <a:pt x="0" y="25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5" y="3"/>
                </a:lnTo>
                <a:lnTo>
                  <a:pt x="15" y="3"/>
                </a:lnTo>
                <a:lnTo>
                  <a:pt x="15" y="6"/>
                </a:lnTo>
                <a:lnTo>
                  <a:pt x="15" y="25"/>
                </a:lnTo>
                <a:lnTo>
                  <a:pt x="10" y="25"/>
                </a:lnTo>
                <a:lnTo>
                  <a:pt x="10" y="8"/>
                </a:lnTo>
                <a:lnTo>
                  <a:pt x="10" y="8"/>
                </a:lnTo>
                <a:lnTo>
                  <a:pt x="10" y="6"/>
                </a:lnTo>
                <a:lnTo>
                  <a:pt x="10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9"/>
                </a:lnTo>
                <a:lnTo>
                  <a:pt x="5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78" name="Freeform 1806">
            <a:extLst>
              <a:ext uri="{FF2B5EF4-FFF2-40B4-BE49-F238E27FC236}">
                <a16:creationId xmlns:a16="http://schemas.microsoft.com/office/drawing/2014/main" id="{1B8FD116-8DD2-4AA9-BDD3-95AA2E7D1206}"/>
              </a:ext>
            </a:extLst>
          </p:cNvPr>
          <p:cNvSpPr>
            <a:spLocks noEditPoints="1"/>
          </p:cNvSpPr>
          <p:nvPr/>
        </p:nvSpPr>
        <p:spPr bwMode="auto">
          <a:xfrm>
            <a:off x="8651318" y="4908733"/>
            <a:ext cx="25400" cy="41275"/>
          </a:xfrm>
          <a:custGeom>
            <a:avLst/>
            <a:gdLst>
              <a:gd name="T0" fmla="*/ 0 w 16"/>
              <a:gd name="T1" fmla="*/ 9 h 26"/>
              <a:gd name="T2" fmla="*/ 0 w 16"/>
              <a:gd name="T3" fmla="*/ 9 h 26"/>
              <a:gd name="T4" fmla="*/ 1 w 16"/>
              <a:gd name="T5" fmla="*/ 6 h 26"/>
              <a:gd name="T6" fmla="*/ 1 w 16"/>
              <a:gd name="T7" fmla="*/ 6 h 26"/>
              <a:gd name="T8" fmla="*/ 1 w 16"/>
              <a:gd name="T9" fmla="*/ 4 h 26"/>
              <a:gd name="T10" fmla="*/ 1 w 16"/>
              <a:gd name="T11" fmla="*/ 4 h 26"/>
              <a:gd name="T12" fmla="*/ 3 w 16"/>
              <a:gd name="T13" fmla="*/ 1 h 26"/>
              <a:gd name="T14" fmla="*/ 3 w 16"/>
              <a:gd name="T15" fmla="*/ 1 h 26"/>
              <a:gd name="T16" fmla="*/ 8 w 16"/>
              <a:gd name="T17" fmla="*/ 0 h 26"/>
              <a:gd name="T18" fmla="*/ 8 w 16"/>
              <a:gd name="T19" fmla="*/ 0 h 26"/>
              <a:gd name="T20" fmla="*/ 12 w 16"/>
              <a:gd name="T21" fmla="*/ 1 h 26"/>
              <a:gd name="T22" fmla="*/ 12 w 16"/>
              <a:gd name="T23" fmla="*/ 1 h 26"/>
              <a:gd name="T24" fmla="*/ 15 w 16"/>
              <a:gd name="T25" fmla="*/ 4 h 26"/>
              <a:gd name="T26" fmla="*/ 15 w 16"/>
              <a:gd name="T27" fmla="*/ 4 h 26"/>
              <a:gd name="T28" fmla="*/ 15 w 16"/>
              <a:gd name="T29" fmla="*/ 6 h 26"/>
              <a:gd name="T30" fmla="*/ 15 w 16"/>
              <a:gd name="T31" fmla="*/ 6 h 26"/>
              <a:gd name="T32" fmla="*/ 16 w 16"/>
              <a:gd name="T33" fmla="*/ 9 h 26"/>
              <a:gd name="T34" fmla="*/ 16 w 16"/>
              <a:gd name="T35" fmla="*/ 18 h 26"/>
              <a:gd name="T36" fmla="*/ 16 w 16"/>
              <a:gd name="T37" fmla="*/ 18 h 26"/>
              <a:gd name="T38" fmla="*/ 15 w 16"/>
              <a:gd name="T39" fmla="*/ 20 h 26"/>
              <a:gd name="T40" fmla="*/ 15 w 16"/>
              <a:gd name="T41" fmla="*/ 20 h 26"/>
              <a:gd name="T42" fmla="*/ 15 w 16"/>
              <a:gd name="T43" fmla="*/ 23 h 26"/>
              <a:gd name="T44" fmla="*/ 15 w 16"/>
              <a:gd name="T45" fmla="*/ 23 h 26"/>
              <a:gd name="T46" fmla="*/ 12 w 16"/>
              <a:gd name="T47" fmla="*/ 25 h 26"/>
              <a:gd name="T48" fmla="*/ 12 w 16"/>
              <a:gd name="T49" fmla="*/ 25 h 26"/>
              <a:gd name="T50" fmla="*/ 8 w 16"/>
              <a:gd name="T51" fmla="*/ 26 h 26"/>
              <a:gd name="T52" fmla="*/ 8 w 16"/>
              <a:gd name="T53" fmla="*/ 26 h 26"/>
              <a:gd name="T54" fmla="*/ 3 w 16"/>
              <a:gd name="T55" fmla="*/ 25 h 26"/>
              <a:gd name="T56" fmla="*/ 3 w 16"/>
              <a:gd name="T57" fmla="*/ 25 h 26"/>
              <a:gd name="T58" fmla="*/ 1 w 16"/>
              <a:gd name="T59" fmla="*/ 23 h 26"/>
              <a:gd name="T60" fmla="*/ 1 w 16"/>
              <a:gd name="T61" fmla="*/ 23 h 26"/>
              <a:gd name="T62" fmla="*/ 1 w 16"/>
              <a:gd name="T63" fmla="*/ 20 h 26"/>
              <a:gd name="T64" fmla="*/ 1 w 16"/>
              <a:gd name="T65" fmla="*/ 20 h 26"/>
              <a:gd name="T66" fmla="*/ 0 w 16"/>
              <a:gd name="T67" fmla="*/ 18 h 26"/>
              <a:gd name="T68" fmla="*/ 0 w 16"/>
              <a:gd name="T69" fmla="*/ 9 h 26"/>
              <a:gd name="T70" fmla="*/ 6 w 16"/>
              <a:gd name="T71" fmla="*/ 18 h 26"/>
              <a:gd name="T72" fmla="*/ 6 w 16"/>
              <a:gd name="T73" fmla="*/ 18 h 26"/>
              <a:gd name="T74" fmla="*/ 6 w 16"/>
              <a:gd name="T75" fmla="*/ 20 h 26"/>
              <a:gd name="T76" fmla="*/ 6 w 16"/>
              <a:gd name="T77" fmla="*/ 20 h 26"/>
              <a:gd name="T78" fmla="*/ 8 w 16"/>
              <a:gd name="T79" fmla="*/ 20 h 26"/>
              <a:gd name="T80" fmla="*/ 8 w 16"/>
              <a:gd name="T81" fmla="*/ 20 h 26"/>
              <a:gd name="T82" fmla="*/ 10 w 16"/>
              <a:gd name="T83" fmla="*/ 20 h 26"/>
              <a:gd name="T84" fmla="*/ 10 w 16"/>
              <a:gd name="T85" fmla="*/ 20 h 26"/>
              <a:gd name="T86" fmla="*/ 11 w 16"/>
              <a:gd name="T87" fmla="*/ 18 h 26"/>
              <a:gd name="T88" fmla="*/ 11 w 16"/>
              <a:gd name="T89" fmla="*/ 8 h 26"/>
              <a:gd name="T90" fmla="*/ 11 w 16"/>
              <a:gd name="T91" fmla="*/ 8 h 26"/>
              <a:gd name="T92" fmla="*/ 10 w 16"/>
              <a:gd name="T93" fmla="*/ 5 h 26"/>
              <a:gd name="T94" fmla="*/ 10 w 16"/>
              <a:gd name="T95" fmla="*/ 5 h 26"/>
              <a:gd name="T96" fmla="*/ 8 w 16"/>
              <a:gd name="T97" fmla="*/ 5 h 26"/>
              <a:gd name="T98" fmla="*/ 8 w 16"/>
              <a:gd name="T99" fmla="*/ 5 h 26"/>
              <a:gd name="T100" fmla="*/ 6 w 16"/>
              <a:gd name="T101" fmla="*/ 5 h 26"/>
              <a:gd name="T102" fmla="*/ 6 w 16"/>
              <a:gd name="T103" fmla="*/ 5 h 26"/>
              <a:gd name="T104" fmla="*/ 6 w 16"/>
              <a:gd name="T105" fmla="*/ 8 h 26"/>
              <a:gd name="T106" fmla="*/ 6 w 16"/>
              <a:gd name="T107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" h="26">
                <a:moveTo>
                  <a:pt x="0" y="9"/>
                </a:moveTo>
                <a:lnTo>
                  <a:pt x="0" y="9"/>
                </a:lnTo>
                <a:lnTo>
                  <a:pt x="1" y="6"/>
                </a:lnTo>
                <a:lnTo>
                  <a:pt x="1" y="6"/>
                </a:lnTo>
                <a:lnTo>
                  <a:pt x="1" y="4"/>
                </a:lnTo>
                <a:lnTo>
                  <a:pt x="1" y="4"/>
                </a:lnTo>
                <a:lnTo>
                  <a:pt x="3" y="1"/>
                </a:lnTo>
                <a:lnTo>
                  <a:pt x="3" y="1"/>
                </a:lnTo>
                <a:lnTo>
                  <a:pt x="8" y="0"/>
                </a:lnTo>
                <a:lnTo>
                  <a:pt x="8" y="0"/>
                </a:lnTo>
                <a:lnTo>
                  <a:pt x="12" y="1"/>
                </a:lnTo>
                <a:lnTo>
                  <a:pt x="12" y="1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6" y="9"/>
                </a:lnTo>
                <a:lnTo>
                  <a:pt x="16" y="18"/>
                </a:lnTo>
                <a:lnTo>
                  <a:pt x="16" y="18"/>
                </a:lnTo>
                <a:lnTo>
                  <a:pt x="15" y="20"/>
                </a:lnTo>
                <a:lnTo>
                  <a:pt x="15" y="20"/>
                </a:lnTo>
                <a:lnTo>
                  <a:pt x="15" y="23"/>
                </a:lnTo>
                <a:lnTo>
                  <a:pt x="15" y="23"/>
                </a:lnTo>
                <a:lnTo>
                  <a:pt x="12" y="25"/>
                </a:lnTo>
                <a:lnTo>
                  <a:pt x="12" y="25"/>
                </a:lnTo>
                <a:lnTo>
                  <a:pt x="8" y="26"/>
                </a:lnTo>
                <a:lnTo>
                  <a:pt x="8" y="26"/>
                </a:lnTo>
                <a:lnTo>
                  <a:pt x="3" y="25"/>
                </a:lnTo>
                <a:lnTo>
                  <a:pt x="3" y="25"/>
                </a:lnTo>
                <a:lnTo>
                  <a:pt x="1" y="23"/>
                </a:lnTo>
                <a:lnTo>
                  <a:pt x="1" y="23"/>
                </a:lnTo>
                <a:lnTo>
                  <a:pt x="1" y="20"/>
                </a:lnTo>
                <a:lnTo>
                  <a:pt x="1" y="20"/>
                </a:lnTo>
                <a:lnTo>
                  <a:pt x="0" y="18"/>
                </a:lnTo>
                <a:lnTo>
                  <a:pt x="0" y="9"/>
                </a:lnTo>
                <a:close/>
                <a:moveTo>
                  <a:pt x="6" y="18"/>
                </a:moveTo>
                <a:lnTo>
                  <a:pt x="6" y="18"/>
                </a:lnTo>
                <a:lnTo>
                  <a:pt x="6" y="20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1" y="18"/>
                </a:lnTo>
                <a:lnTo>
                  <a:pt x="11" y="8"/>
                </a:lnTo>
                <a:lnTo>
                  <a:pt x="11" y="8"/>
                </a:lnTo>
                <a:lnTo>
                  <a:pt x="10" y="5"/>
                </a:lnTo>
                <a:lnTo>
                  <a:pt x="10" y="5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6" y="8"/>
                </a:lnTo>
                <a:lnTo>
                  <a:pt x="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79" name="Freeform 1807">
            <a:extLst>
              <a:ext uri="{FF2B5EF4-FFF2-40B4-BE49-F238E27FC236}">
                <a16:creationId xmlns:a16="http://schemas.microsoft.com/office/drawing/2014/main" id="{B484A013-3031-40BA-AFF0-AA467959BD2F}"/>
              </a:ext>
            </a:extLst>
          </p:cNvPr>
          <p:cNvSpPr>
            <a:spLocks/>
          </p:cNvSpPr>
          <p:nvPr/>
        </p:nvSpPr>
        <p:spPr bwMode="auto">
          <a:xfrm>
            <a:off x="8683068" y="4908733"/>
            <a:ext cx="23813" cy="41275"/>
          </a:xfrm>
          <a:custGeom>
            <a:avLst/>
            <a:gdLst>
              <a:gd name="T0" fmla="*/ 5 w 15"/>
              <a:gd name="T1" fmla="*/ 18 h 26"/>
              <a:gd name="T2" fmla="*/ 5 w 15"/>
              <a:gd name="T3" fmla="*/ 18 h 26"/>
              <a:gd name="T4" fmla="*/ 5 w 15"/>
              <a:gd name="T5" fmla="*/ 20 h 26"/>
              <a:gd name="T6" fmla="*/ 5 w 15"/>
              <a:gd name="T7" fmla="*/ 20 h 26"/>
              <a:gd name="T8" fmla="*/ 7 w 15"/>
              <a:gd name="T9" fmla="*/ 20 h 26"/>
              <a:gd name="T10" fmla="*/ 7 w 15"/>
              <a:gd name="T11" fmla="*/ 20 h 26"/>
              <a:gd name="T12" fmla="*/ 9 w 15"/>
              <a:gd name="T13" fmla="*/ 20 h 26"/>
              <a:gd name="T14" fmla="*/ 9 w 15"/>
              <a:gd name="T15" fmla="*/ 20 h 26"/>
              <a:gd name="T16" fmla="*/ 10 w 15"/>
              <a:gd name="T17" fmla="*/ 18 h 26"/>
              <a:gd name="T18" fmla="*/ 15 w 15"/>
              <a:gd name="T19" fmla="*/ 18 h 26"/>
              <a:gd name="T20" fmla="*/ 15 w 15"/>
              <a:gd name="T21" fmla="*/ 18 h 26"/>
              <a:gd name="T22" fmla="*/ 15 w 15"/>
              <a:gd name="T23" fmla="*/ 21 h 26"/>
              <a:gd name="T24" fmla="*/ 12 w 15"/>
              <a:gd name="T25" fmla="*/ 24 h 26"/>
              <a:gd name="T26" fmla="*/ 12 w 15"/>
              <a:gd name="T27" fmla="*/ 24 h 26"/>
              <a:gd name="T28" fmla="*/ 10 w 15"/>
              <a:gd name="T29" fmla="*/ 25 h 26"/>
              <a:gd name="T30" fmla="*/ 10 w 15"/>
              <a:gd name="T31" fmla="*/ 25 h 26"/>
              <a:gd name="T32" fmla="*/ 7 w 15"/>
              <a:gd name="T33" fmla="*/ 26 h 26"/>
              <a:gd name="T34" fmla="*/ 7 w 15"/>
              <a:gd name="T35" fmla="*/ 26 h 26"/>
              <a:gd name="T36" fmla="*/ 4 w 15"/>
              <a:gd name="T37" fmla="*/ 25 h 26"/>
              <a:gd name="T38" fmla="*/ 4 w 15"/>
              <a:gd name="T39" fmla="*/ 25 h 26"/>
              <a:gd name="T40" fmla="*/ 1 w 15"/>
              <a:gd name="T41" fmla="*/ 23 h 26"/>
              <a:gd name="T42" fmla="*/ 1 w 15"/>
              <a:gd name="T43" fmla="*/ 23 h 26"/>
              <a:gd name="T44" fmla="*/ 0 w 15"/>
              <a:gd name="T45" fmla="*/ 20 h 26"/>
              <a:gd name="T46" fmla="*/ 0 w 15"/>
              <a:gd name="T47" fmla="*/ 20 h 26"/>
              <a:gd name="T48" fmla="*/ 0 w 15"/>
              <a:gd name="T49" fmla="*/ 18 h 26"/>
              <a:gd name="T50" fmla="*/ 0 w 15"/>
              <a:gd name="T51" fmla="*/ 9 h 26"/>
              <a:gd name="T52" fmla="*/ 0 w 15"/>
              <a:gd name="T53" fmla="*/ 9 h 26"/>
              <a:gd name="T54" fmla="*/ 0 w 15"/>
              <a:gd name="T55" fmla="*/ 6 h 26"/>
              <a:gd name="T56" fmla="*/ 0 w 15"/>
              <a:gd name="T57" fmla="*/ 6 h 26"/>
              <a:gd name="T58" fmla="*/ 1 w 15"/>
              <a:gd name="T59" fmla="*/ 4 h 26"/>
              <a:gd name="T60" fmla="*/ 1 w 15"/>
              <a:gd name="T61" fmla="*/ 4 h 26"/>
              <a:gd name="T62" fmla="*/ 4 w 15"/>
              <a:gd name="T63" fmla="*/ 1 h 26"/>
              <a:gd name="T64" fmla="*/ 4 w 15"/>
              <a:gd name="T65" fmla="*/ 1 h 26"/>
              <a:gd name="T66" fmla="*/ 7 w 15"/>
              <a:gd name="T67" fmla="*/ 0 h 26"/>
              <a:gd name="T68" fmla="*/ 7 w 15"/>
              <a:gd name="T69" fmla="*/ 0 h 26"/>
              <a:gd name="T70" fmla="*/ 10 w 15"/>
              <a:gd name="T71" fmla="*/ 0 h 26"/>
              <a:gd name="T72" fmla="*/ 10 w 15"/>
              <a:gd name="T73" fmla="*/ 0 h 26"/>
              <a:gd name="T74" fmla="*/ 12 w 15"/>
              <a:gd name="T75" fmla="*/ 3 h 26"/>
              <a:gd name="T76" fmla="*/ 12 w 15"/>
              <a:gd name="T77" fmla="*/ 3 h 26"/>
              <a:gd name="T78" fmla="*/ 15 w 15"/>
              <a:gd name="T79" fmla="*/ 5 h 26"/>
              <a:gd name="T80" fmla="*/ 15 w 15"/>
              <a:gd name="T81" fmla="*/ 8 h 26"/>
              <a:gd name="T82" fmla="*/ 10 w 15"/>
              <a:gd name="T83" fmla="*/ 8 h 26"/>
              <a:gd name="T84" fmla="*/ 10 w 15"/>
              <a:gd name="T85" fmla="*/ 8 h 26"/>
              <a:gd name="T86" fmla="*/ 9 w 15"/>
              <a:gd name="T87" fmla="*/ 5 h 26"/>
              <a:gd name="T88" fmla="*/ 9 w 15"/>
              <a:gd name="T89" fmla="*/ 5 h 26"/>
              <a:gd name="T90" fmla="*/ 7 w 15"/>
              <a:gd name="T91" fmla="*/ 5 h 26"/>
              <a:gd name="T92" fmla="*/ 7 w 15"/>
              <a:gd name="T93" fmla="*/ 5 h 26"/>
              <a:gd name="T94" fmla="*/ 5 w 15"/>
              <a:gd name="T95" fmla="*/ 5 h 26"/>
              <a:gd name="T96" fmla="*/ 5 w 15"/>
              <a:gd name="T97" fmla="*/ 5 h 26"/>
              <a:gd name="T98" fmla="*/ 5 w 15"/>
              <a:gd name="T99" fmla="*/ 8 h 26"/>
              <a:gd name="T100" fmla="*/ 5 w 15"/>
              <a:gd name="T101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" h="26">
                <a:moveTo>
                  <a:pt x="5" y="18"/>
                </a:move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7" y="20"/>
                </a:lnTo>
                <a:lnTo>
                  <a:pt x="9" y="20"/>
                </a:lnTo>
                <a:lnTo>
                  <a:pt x="9" y="20"/>
                </a:lnTo>
                <a:lnTo>
                  <a:pt x="10" y="18"/>
                </a:lnTo>
                <a:lnTo>
                  <a:pt x="15" y="18"/>
                </a:lnTo>
                <a:lnTo>
                  <a:pt x="15" y="18"/>
                </a:lnTo>
                <a:lnTo>
                  <a:pt x="15" y="21"/>
                </a:lnTo>
                <a:lnTo>
                  <a:pt x="12" y="24"/>
                </a:lnTo>
                <a:lnTo>
                  <a:pt x="12" y="24"/>
                </a:lnTo>
                <a:lnTo>
                  <a:pt x="10" y="25"/>
                </a:lnTo>
                <a:lnTo>
                  <a:pt x="10" y="25"/>
                </a:lnTo>
                <a:lnTo>
                  <a:pt x="7" y="26"/>
                </a:lnTo>
                <a:lnTo>
                  <a:pt x="7" y="26"/>
                </a:lnTo>
                <a:lnTo>
                  <a:pt x="4" y="25"/>
                </a:lnTo>
                <a:lnTo>
                  <a:pt x="4" y="25"/>
                </a:lnTo>
                <a:lnTo>
                  <a:pt x="1" y="23"/>
                </a:lnTo>
                <a:lnTo>
                  <a:pt x="1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3"/>
                </a:lnTo>
                <a:lnTo>
                  <a:pt x="12" y="3"/>
                </a:lnTo>
                <a:lnTo>
                  <a:pt x="15" y="5"/>
                </a:lnTo>
                <a:lnTo>
                  <a:pt x="15" y="8"/>
                </a:lnTo>
                <a:lnTo>
                  <a:pt x="10" y="8"/>
                </a:ln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80" name="Freeform 1808">
            <a:extLst>
              <a:ext uri="{FF2B5EF4-FFF2-40B4-BE49-F238E27FC236}">
                <a16:creationId xmlns:a16="http://schemas.microsoft.com/office/drawing/2014/main" id="{9B04F9F8-C5B9-41A5-BC02-728348BC1C9E}"/>
              </a:ext>
            </a:extLst>
          </p:cNvPr>
          <p:cNvSpPr>
            <a:spLocks/>
          </p:cNvSpPr>
          <p:nvPr/>
        </p:nvSpPr>
        <p:spPr bwMode="auto">
          <a:xfrm>
            <a:off x="8706880" y="4897621"/>
            <a:ext cx="17463" cy="50800"/>
          </a:xfrm>
          <a:custGeom>
            <a:avLst/>
            <a:gdLst>
              <a:gd name="T0" fmla="*/ 2 w 11"/>
              <a:gd name="T1" fmla="*/ 7 h 32"/>
              <a:gd name="T2" fmla="*/ 2 w 11"/>
              <a:gd name="T3" fmla="*/ 0 h 32"/>
              <a:gd name="T4" fmla="*/ 7 w 11"/>
              <a:gd name="T5" fmla="*/ 0 h 32"/>
              <a:gd name="T6" fmla="*/ 7 w 11"/>
              <a:gd name="T7" fmla="*/ 7 h 32"/>
              <a:gd name="T8" fmla="*/ 11 w 11"/>
              <a:gd name="T9" fmla="*/ 7 h 32"/>
              <a:gd name="T10" fmla="*/ 11 w 11"/>
              <a:gd name="T11" fmla="*/ 11 h 32"/>
              <a:gd name="T12" fmla="*/ 7 w 11"/>
              <a:gd name="T13" fmla="*/ 11 h 32"/>
              <a:gd name="T14" fmla="*/ 7 w 11"/>
              <a:gd name="T15" fmla="*/ 25 h 32"/>
              <a:gd name="T16" fmla="*/ 7 w 11"/>
              <a:gd name="T17" fmla="*/ 25 h 32"/>
              <a:gd name="T18" fmla="*/ 9 w 11"/>
              <a:gd name="T19" fmla="*/ 27 h 32"/>
              <a:gd name="T20" fmla="*/ 9 w 11"/>
              <a:gd name="T21" fmla="*/ 27 h 32"/>
              <a:gd name="T22" fmla="*/ 9 w 11"/>
              <a:gd name="T23" fmla="*/ 27 h 32"/>
              <a:gd name="T24" fmla="*/ 9 w 11"/>
              <a:gd name="T25" fmla="*/ 27 h 32"/>
              <a:gd name="T26" fmla="*/ 10 w 11"/>
              <a:gd name="T27" fmla="*/ 27 h 32"/>
              <a:gd name="T28" fmla="*/ 10 w 11"/>
              <a:gd name="T29" fmla="*/ 27 h 32"/>
              <a:gd name="T30" fmla="*/ 11 w 11"/>
              <a:gd name="T31" fmla="*/ 27 h 32"/>
              <a:gd name="T32" fmla="*/ 11 w 11"/>
              <a:gd name="T33" fmla="*/ 32 h 32"/>
              <a:gd name="T34" fmla="*/ 9 w 11"/>
              <a:gd name="T35" fmla="*/ 32 h 32"/>
              <a:gd name="T36" fmla="*/ 9 w 11"/>
              <a:gd name="T37" fmla="*/ 32 h 32"/>
              <a:gd name="T38" fmla="*/ 6 w 11"/>
              <a:gd name="T39" fmla="*/ 32 h 32"/>
              <a:gd name="T40" fmla="*/ 6 w 11"/>
              <a:gd name="T41" fmla="*/ 32 h 32"/>
              <a:gd name="T42" fmla="*/ 4 w 11"/>
              <a:gd name="T43" fmla="*/ 31 h 32"/>
              <a:gd name="T44" fmla="*/ 4 w 11"/>
              <a:gd name="T45" fmla="*/ 31 h 32"/>
              <a:gd name="T46" fmla="*/ 4 w 11"/>
              <a:gd name="T47" fmla="*/ 28 h 32"/>
              <a:gd name="T48" fmla="*/ 4 w 11"/>
              <a:gd name="T49" fmla="*/ 28 h 32"/>
              <a:gd name="T50" fmla="*/ 2 w 11"/>
              <a:gd name="T51" fmla="*/ 27 h 32"/>
              <a:gd name="T52" fmla="*/ 2 w 11"/>
              <a:gd name="T53" fmla="*/ 11 h 32"/>
              <a:gd name="T54" fmla="*/ 0 w 11"/>
              <a:gd name="T55" fmla="*/ 11 h 32"/>
              <a:gd name="T56" fmla="*/ 0 w 11"/>
              <a:gd name="T57" fmla="*/ 7 h 32"/>
              <a:gd name="T58" fmla="*/ 2 w 11"/>
              <a:gd name="T59" fmla="*/ 7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" h="32">
                <a:moveTo>
                  <a:pt x="2" y="7"/>
                </a:moveTo>
                <a:lnTo>
                  <a:pt x="2" y="0"/>
                </a:lnTo>
                <a:lnTo>
                  <a:pt x="7" y="0"/>
                </a:lnTo>
                <a:lnTo>
                  <a:pt x="7" y="7"/>
                </a:lnTo>
                <a:lnTo>
                  <a:pt x="11" y="7"/>
                </a:lnTo>
                <a:lnTo>
                  <a:pt x="11" y="11"/>
                </a:lnTo>
                <a:lnTo>
                  <a:pt x="7" y="11"/>
                </a:lnTo>
                <a:lnTo>
                  <a:pt x="7" y="25"/>
                </a:lnTo>
                <a:lnTo>
                  <a:pt x="7" y="25"/>
                </a:lnTo>
                <a:lnTo>
                  <a:pt x="9" y="27"/>
                </a:lnTo>
                <a:lnTo>
                  <a:pt x="9" y="27"/>
                </a:lnTo>
                <a:lnTo>
                  <a:pt x="9" y="27"/>
                </a:lnTo>
                <a:lnTo>
                  <a:pt x="9" y="27"/>
                </a:lnTo>
                <a:lnTo>
                  <a:pt x="10" y="27"/>
                </a:lnTo>
                <a:lnTo>
                  <a:pt x="10" y="27"/>
                </a:lnTo>
                <a:lnTo>
                  <a:pt x="11" y="27"/>
                </a:lnTo>
                <a:lnTo>
                  <a:pt x="11" y="32"/>
                </a:lnTo>
                <a:lnTo>
                  <a:pt x="9" y="32"/>
                </a:lnTo>
                <a:lnTo>
                  <a:pt x="9" y="32"/>
                </a:lnTo>
                <a:lnTo>
                  <a:pt x="6" y="32"/>
                </a:lnTo>
                <a:lnTo>
                  <a:pt x="6" y="32"/>
                </a:lnTo>
                <a:lnTo>
                  <a:pt x="4" y="31"/>
                </a:lnTo>
                <a:lnTo>
                  <a:pt x="4" y="31"/>
                </a:lnTo>
                <a:lnTo>
                  <a:pt x="4" y="28"/>
                </a:lnTo>
                <a:lnTo>
                  <a:pt x="4" y="28"/>
                </a:lnTo>
                <a:lnTo>
                  <a:pt x="2" y="27"/>
                </a:lnTo>
                <a:lnTo>
                  <a:pt x="2" y="11"/>
                </a:lnTo>
                <a:lnTo>
                  <a:pt x="0" y="11"/>
                </a:lnTo>
                <a:lnTo>
                  <a:pt x="0" y="7"/>
                </a:lnTo>
                <a:lnTo>
                  <a:pt x="2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81" name="Freeform 1809">
            <a:extLst>
              <a:ext uri="{FF2B5EF4-FFF2-40B4-BE49-F238E27FC236}">
                <a16:creationId xmlns:a16="http://schemas.microsoft.com/office/drawing/2014/main" id="{5A9649AF-1350-4BA4-9D9F-6B2E881E652D}"/>
              </a:ext>
            </a:extLst>
          </p:cNvPr>
          <p:cNvSpPr>
            <a:spLocks noEditPoints="1"/>
          </p:cNvSpPr>
          <p:nvPr/>
        </p:nvSpPr>
        <p:spPr bwMode="auto">
          <a:xfrm>
            <a:off x="8729105" y="4892858"/>
            <a:ext cx="7938" cy="55563"/>
          </a:xfrm>
          <a:custGeom>
            <a:avLst/>
            <a:gdLst>
              <a:gd name="T0" fmla="*/ 0 w 5"/>
              <a:gd name="T1" fmla="*/ 5 h 35"/>
              <a:gd name="T2" fmla="*/ 0 w 5"/>
              <a:gd name="T3" fmla="*/ 0 h 35"/>
              <a:gd name="T4" fmla="*/ 5 w 5"/>
              <a:gd name="T5" fmla="*/ 0 h 35"/>
              <a:gd name="T6" fmla="*/ 5 w 5"/>
              <a:gd name="T7" fmla="*/ 5 h 35"/>
              <a:gd name="T8" fmla="*/ 0 w 5"/>
              <a:gd name="T9" fmla="*/ 5 h 35"/>
              <a:gd name="T10" fmla="*/ 0 w 5"/>
              <a:gd name="T11" fmla="*/ 35 h 35"/>
              <a:gd name="T12" fmla="*/ 0 w 5"/>
              <a:gd name="T13" fmla="*/ 10 h 35"/>
              <a:gd name="T14" fmla="*/ 5 w 5"/>
              <a:gd name="T15" fmla="*/ 10 h 35"/>
              <a:gd name="T16" fmla="*/ 5 w 5"/>
              <a:gd name="T17" fmla="*/ 35 h 35"/>
              <a:gd name="T18" fmla="*/ 0 w 5"/>
              <a:gd name="T1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5"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  <a:moveTo>
                  <a:pt x="0" y="35"/>
                </a:moveTo>
                <a:lnTo>
                  <a:pt x="0" y="10"/>
                </a:lnTo>
                <a:lnTo>
                  <a:pt x="5" y="10"/>
                </a:lnTo>
                <a:lnTo>
                  <a:pt x="5" y="35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82" name="Freeform 1810">
            <a:extLst>
              <a:ext uri="{FF2B5EF4-FFF2-40B4-BE49-F238E27FC236}">
                <a16:creationId xmlns:a16="http://schemas.microsoft.com/office/drawing/2014/main" id="{5A003F09-E257-4782-866B-8583E4C45720}"/>
              </a:ext>
            </a:extLst>
          </p:cNvPr>
          <p:cNvSpPr>
            <a:spLocks/>
          </p:cNvSpPr>
          <p:nvPr/>
        </p:nvSpPr>
        <p:spPr bwMode="auto">
          <a:xfrm>
            <a:off x="8741805" y="4908733"/>
            <a:ext cx="23813" cy="41275"/>
          </a:xfrm>
          <a:custGeom>
            <a:avLst/>
            <a:gdLst>
              <a:gd name="T0" fmla="*/ 15 w 15"/>
              <a:gd name="T1" fmla="*/ 0 h 26"/>
              <a:gd name="T2" fmla="*/ 15 w 15"/>
              <a:gd name="T3" fmla="*/ 25 h 26"/>
              <a:gd name="T4" fmla="*/ 10 w 15"/>
              <a:gd name="T5" fmla="*/ 25 h 26"/>
              <a:gd name="T6" fmla="*/ 10 w 15"/>
              <a:gd name="T7" fmla="*/ 23 h 26"/>
              <a:gd name="T8" fmla="*/ 10 w 15"/>
              <a:gd name="T9" fmla="*/ 23 h 26"/>
              <a:gd name="T10" fmla="*/ 10 w 15"/>
              <a:gd name="T11" fmla="*/ 23 h 26"/>
              <a:gd name="T12" fmla="*/ 8 w 15"/>
              <a:gd name="T13" fmla="*/ 25 h 26"/>
              <a:gd name="T14" fmla="*/ 8 w 15"/>
              <a:gd name="T15" fmla="*/ 25 h 26"/>
              <a:gd name="T16" fmla="*/ 5 w 15"/>
              <a:gd name="T17" fmla="*/ 26 h 26"/>
              <a:gd name="T18" fmla="*/ 5 w 15"/>
              <a:gd name="T19" fmla="*/ 26 h 26"/>
              <a:gd name="T20" fmla="*/ 4 w 15"/>
              <a:gd name="T21" fmla="*/ 25 h 26"/>
              <a:gd name="T22" fmla="*/ 4 w 15"/>
              <a:gd name="T23" fmla="*/ 25 h 26"/>
              <a:gd name="T24" fmla="*/ 2 w 15"/>
              <a:gd name="T25" fmla="*/ 24 h 26"/>
              <a:gd name="T26" fmla="*/ 2 w 15"/>
              <a:gd name="T27" fmla="*/ 24 h 26"/>
              <a:gd name="T28" fmla="*/ 0 w 15"/>
              <a:gd name="T29" fmla="*/ 23 h 26"/>
              <a:gd name="T30" fmla="*/ 0 w 15"/>
              <a:gd name="T31" fmla="*/ 23 h 26"/>
              <a:gd name="T32" fmla="*/ 0 w 15"/>
              <a:gd name="T33" fmla="*/ 20 h 26"/>
              <a:gd name="T34" fmla="*/ 0 w 15"/>
              <a:gd name="T35" fmla="*/ 0 h 26"/>
              <a:gd name="T36" fmla="*/ 5 w 15"/>
              <a:gd name="T37" fmla="*/ 0 h 26"/>
              <a:gd name="T38" fmla="*/ 5 w 15"/>
              <a:gd name="T39" fmla="*/ 18 h 26"/>
              <a:gd name="T40" fmla="*/ 5 w 15"/>
              <a:gd name="T41" fmla="*/ 18 h 26"/>
              <a:gd name="T42" fmla="*/ 7 w 15"/>
              <a:gd name="T43" fmla="*/ 20 h 26"/>
              <a:gd name="T44" fmla="*/ 7 w 15"/>
              <a:gd name="T45" fmla="*/ 20 h 26"/>
              <a:gd name="T46" fmla="*/ 8 w 15"/>
              <a:gd name="T47" fmla="*/ 20 h 26"/>
              <a:gd name="T48" fmla="*/ 8 w 15"/>
              <a:gd name="T49" fmla="*/ 20 h 26"/>
              <a:gd name="T50" fmla="*/ 10 w 15"/>
              <a:gd name="T51" fmla="*/ 20 h 26"/>
              <a:gd name="T52" fmla="*/ 10 w 15"/>
              <a:gd name="T53" fmla="*/ 20 h 26"/>
              <a:gd name="T54" fmla="*/ 10 w 15"/>
              <a:gd name="T55" fmla="*/ 18 h 26"/>
              <a:gd name="T56" fmla="*/ 10 w 15"/>
              <a:gd name="T57" fmla="*/ 0 h 26"/>
              <a:gd name="T58" fmla="*/ 15 w 15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26">
                <a:moveTo>
                  <a:pt x="15" y="0"/>
                </a:moveTo>
                <a:lnTo>
                  <a:pt x="15" y="25"/>
                </a:lnTo>
                <a:lnTo>
                  <a:pt x="10" y="25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8" y="25"/>
                </a:lnTo>
                <a:lnTo>
                  <a:pt x="8" y="25"/>
                </a:lnTo>
                <a:lnTo>
                  <a:pt x="5" y="26"/>
                </a:lnTo>
                <a:lnTo>
                  <a:pt x="5" y="26"/>
                </a:lnTo>
                <a:lnTo>
                  <a:pt x="4" y="25"/>
                </a:lnTo>
                <a:lnTo>
                  <a:pt x="4" y="25"/>
                </a:lnTo>
                <a:lnTo>
                  <a:pt x="2" y="24"/>
                </a:lnTo>
                <a:lnTo>
                  <a:pt x="2" y="24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0"/>
                </a:lnTo>
                <a:lnTo>
                  <a:pt x="5" y="0"/>
                </a:lnTo>
                <a:lnTo>
                  <a:pt x="5" y="18"/>
                </a:ln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8" y="20"/>
                </a:lnTo>
                <a:lnTo>
                  <a:pt x="8" y="20"/>
                </a:lnTo>
                <a:lnTo>
                  <a:pt x="10" y="20"/>
                </a:lnTo>
                <a:lnTo>
                  <a:pt x="10" y="20"/>
                </a:lnTo>
                <a:lnTo>
                  <a:pt x="10" y="18"/>
                </a:lnTo>
                <a:lnTo>
                  <a:pt x="10" y="0"/>
                </a:lnTo>
                <a:lnTo>
                  <a:pt x="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83" name="Freeform 1811">
            <a:extLst>
              <a:ext uri="{FF2B5EF4-FFF2-40B4-BE49-F238E27FC236}">
                <a16:creationId xmlns:a16="http://schemas.microsoft.com/office/drawing/2014/main" id="{A55F6A28-BEAA-4085-A1F8-12991B74444E}"/>
              </a:ext>
            </a:extLst>
          </p:cNvPr>
          <p:cNvSpPr>
            <a:spLocks/>
          </p:cNvSpPr>
          <p:nvPr/>
        </p:nvSpPr>
        <p:spPr bwMode="auto">
          <a:xfrm>
            <a:off x="8773555" y="4908733"/>
            <a:ext cx="41275" cy="39688"/>
          </a:xfrm>
          <a:custGeom>
            <a:avLst/>
            <a:gdLst>
              <a:gd name="T0" fmla="*/ 0 w 26"/>
              <a:gd name="T1" fmla="*/ 25 h 25"/>
              <a:gd name="T2" fmla="*/ 0 w 26"/>
              <a:gd name="T3" fmla="*/ 0 h 25"/>
              <a:gd name="T4" fmla="*/ 6 w 26"/>
              <a:gd name="T5" fmla="*/ 0 h 25"/>
              <a:gd name="T6" fmla="*/ 6 w 26"/>
              <a:gd name="T7" fmla="*/ 3 h 25"/>
              <a:gd name="T8" fmla="*/ 6 w 26"/>
              <a:gd name="T9" fmla="*/ 3 h 25"/>
              <a:gd name="T10" fmla="*/ 6 w 26"/>
              <a:gd name="T11" fmla="*/ 3 h 25"/>
              <a:gd name="T12" fmla="*/ 7 w 26"/>
              <a:gd name="T13" fmla="*/ 0 h 25"/>
              <a:gd name="T14" fmla="*/ 7 w 26"/>
              <a:gd name="T15" fmla="*/ 0 h 25"/>
              <a:gd name="T16" fmla="*/ 11 w 26"/>
              <a:gd name="T17" fmla="*/ 0 h 25"/>
              <a:gd name="T18" fmla="*/ 11 w 26"/>
              <a:gd name="T19" fmla="*/ 0 h 25"/>
              <a:gd name="T20" fmla="*/ 13 w 26"/>
              <a:gd name="T21" fmla="*/ 0 h 25"/>
              <a:gd name="T22" fmla="*/ 13 w 26"/>
              <a:gd name="T23" fmla="*/ 0 h 25"/>
              <a:gd name="T24" fmla="*/ 14 w 26"/>
              <a:gd name="T25" fmla="*/ 3 h 25"/>
              <a:gd name="T26" fmla="*/ 14 w 26"/>
              <a:gd name="T27" fmla="*/ 3 h 25"/>
              <a:gd name="T28" fmla="*/ 17 w 26"/>
              <a:gd name="T29" fmla="*/ 0 h 25"/>
              <a:gd name="T30" fmla="*/ 17 w 26"/>
              <a:gd name="T31" fmla="*/ 0 h 25"/>
              <a:gd name="T32" fmla="*/ 19 w 26"/>
              <a:gd name="T33" fmla="*/ 0 h 25"/>
              <a:gd name="T34" fmla="*/ 19 w 26"/>
              <a:gd name="T35" fmla="*/ 0 h 25"/>
              <a:gd name="T36" fmla="*/ 22 w 26"/>
              <a:gd name="T37" fmla="*/ 0 h 25"/>
              <a:gd name="T38" fmla="*/ 22 w 26"/>
              <a:gd name="T39" fmla="*/ 0 h 25"/>
              <a:gd name="T40" fmla="*/ 23 w 26"/>
              <a:gd name="T41" fmla="*/ 1 h 25"/>
              <a:gd name="T42" fmla="*/ 23 w 26"/>
              <a:gd name="T43" fmla="*/ 1 h 25"/>
              <a:gd name="T44" fmla="*/ 24 w 26"/>
              <a:gd name="T45" fmla="*/ 3 h 25"/>
              <a:gd name="T46" fmla="*/ 24 w 26"/>
              <a:gd name="T47" fmla="*/ 3 h 25"/>
              <a:gd name="T48" fmla="*/ 26 w 26"/>
              <a:gd name="T49" fmla="*/ 6 h 25"/>
              <a:gd name="T50" fmla="*/ 26 w 26"/>
              <a:gd name="T51" fmla="*/ 25 h 25"/>
              <a:gd name="T52" fmla="*/ 21 w 26"/>
              <a:gd name="T53" fmla="*/ 25 h 25"/>
              <a:gd name="T54" fmla="*/ 21 w 26"/>
              <a:gd name="T55" fmla="*/ 8 h 25"/>
              <a:gd name="T56" fmla="*/ 21 w 26"/>
              <a:gd name="T57" fmla="*/ 8 h 25"/>
              <a:gd name="T58" fmla="*/ 19 w 26"/>
              <a:gd name="T59" fmla="*/ 6 h 25"/>
              <a:gd name="T60" fmla="*/ 19 w 26"/>
              <a:gd name="T61" fmla="*/ 6 h 25"/>
              <a:gd name="T62" fmla="*/ 18 w 26"/>
              <a:gd name="T63" fmla="*/ 5 h 25"/>
              <a:gd name="T64" fmla="*/ 18 w 26"/>
              <a:gd name="T65" fmla="*/ 5 h 25"/>
              <a:gd name="T66" fmla="*/ 16 w 26"/>
              <a:gd name="T67" fmla="*/ 6 h 25"/>
              <a:gd name="T68" fmla="*/ 16 w 26"/>
              <a:gd name="T69" fmla="*/ 6 h 25"/>
              <a:gd name="T70" fmla="*/ 16 w 26"/>
              <a:gd name="T71" fmla="*/ 9 h 25"/>
              <a:gd name="T72" fmla="*/ 16 w 26"/>
              <a:gd name="T73" fmla="*/ 25 h 25"/>
              <a:gd name="T74" fmla="*/ 11 w 26"/>
              <a:gd name="T75" fmla="*/ 25 h 25"/>
              <a:gd name="T76" fmla="*/ 11 w 26"/>
              <a:gd name="T77" fmla="*/ 8 h 25"/>
              <a:gd name="T78" fmla="*/ 11 w 26"/>
              <a:gd name="T79" fmla="*/ 8 h 25"/>
              <a:gd name="T80" fmla="*/ 9 w 26"/>
              <a:gd name="T81" fmla="*/ 6 h 25"/>
              <a:gd name="T82" fmla="*/ 9 w 26"/>
              <a:gd name="T83" fmla="*/ 6 h 25"/>
              <a:gd name="T84" fmla="*/ 8 w 26"/>
              <a:gd name="T85" fmla="*/ 5 h 25"/>
              <a:gd name="T86" fmla="*/ 8 w 26"/>
              <a:gd name="T87" fmla="*/ 5 h 25"/>
              <a:gd name="T88" fmla="*/ 6 w 26"/>
              <a:gd name="T89" fmla="*/ 6 h 25"/>
              <a:gd name="T90" fmla="*/ 6 w 26"/>
              <a:gd name="T91" fmla="*/ 6 h 25"/>
              <a:gd name="T92" fmla="*/ 6 w 26"/>
              <a:gd name="T93" fmla="*/ 9 h 25"/>
              <a:gd name="T94" fmla="*/ 6 w 26"/>
              <a:gd name="T95" fmla="*/ 25 h 25"/>
              <a:gd name="T96" fmla="*/ 0 w 26"/>
              <a:gd name="T97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" h="25">
                <a:moveTo>
                  <a:pt x="0" y="25"/>
                </a:moveTo>
                <a:lnTo>
                  <a:pt x="0" y="0"/>
                </a:lnTo>
                <a:lnTo>
                  <a:pt x="6" y="0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3"/>
                </a:lnTo>
                <a:lnTo>
                  <a:pt x="14" y="3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22" y="0"/>
                </a:lnTo>
                <a:lnTo>
                  <a:pt x="22" y="0"/>
                </a:lnTo>
                <a:lnTo>
                  <a:pt x="23" y="1"/>
                </a:lnTo>
                <a:lnTo>
                  <a:pt x="23" y="1"/>
                </a:lnTo>
                <a:lnTo>
                  <a:pt x="24" y="3"/>
                </a:lnTo>
                <a:lnTo>
                  <a:pt x="24" y="3"/>
                </a:lnTo>
                <a:lnTo>
                  <a:pt x="26" y="6"/>
                </a:lnTo>
                <a:lnTo>
                  <a:pt x="26" y="25"/>
                </a:lnTo>
                <a:lnTo>
                  <a:pt x="21" y="25"/>
                </a:lnTo>
                <a:lnTo>
                  <a:pt x="21" y="8"/>
                </a:lnTo>
                <a:lnTo>
                  <a:pt x="21" y="8"/>
                </a:lnTo>
                <a:lnTo>
                  <a:pt x="19" y="6"/>
                </a:lnTo>
                <a:lnTo>
                  <a:pt x="19" y="6"/>
                </a:lnTo>
                <a:lnTo>
                  <a:pt x="18" y="5"/>
                </a:lnTo>
                <a:lnTo>
                  <a:pt x="18" y="5"/>
                </a:lnTo>
                <a:lnTo>
                  <a:pt x="16" y="6"/>
                </a:lnTo>
                <a:lnTo>
                  <a:pt x="16" y="6"/>
                </a:lnTo>
                <a:lnTo>
                  <a:pt x="16" y="9"/>
                </a:lnTo>
                <a:lnTo>
                  <a:pt x="16" y="25"/>
                </a:lnTo>
                <a:lnTo>
                  <a:pt x="11" y="25"/>
                </a:lnTo>
                <a:lnTo>
                  <a:pt x="11" y="8"/>
                </a:lnTo>
                <a:lnTo>
                  <a:pt x="11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6" y="6"/>
                </a:lnTo>
                <a:lnTo>
                  <a:pt x="6" y="6"/>
                </a:lnTo>
                <a:lnTo>
                  <a:pt x="6" y="9"/>
                </a:lnTo>
                <a:lnTo>
                  <a:pt x="6" y="25"/>
                </a:lnTo>
                <a:lnTo>
                  <a:pt x="0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84" name="Freeform 1812">
            <a:extLst>
              <a:ext uri="{FF2B5EF4-FFF2-40B4-BE49-F238E27FC236}">
                <a16:creationId xmlns:a16="http://schemas.microsoft.com/office/drawing/2014/main" id="{17B39C34-DD17-42CC-9D40-C5324D664780}"/>
              </a:ext>
            </a:extLst>
          </p:cNvPr>
          <p:cNvSpPr>
            <a:spLocks/>
          </p:cNvSpPr>
          <p:nvPr/>
        </p:nvSpPr>
        <p:spPr bwMode="auto">
          <a:xfrm>
            <a:off x="7687705" y="4648383"/>
            <a:ext cx="93663" cy="122238"/>
          </a:xfrm>
          <a:custGeom>
            <a:avLst/>
            <a:gdLst>
              <a:gd name="T0" fmla="*/ 32 w 59"/>
              <a:gd name="T1" fmla="*/ 55 h 77"/>
              <a:gd name="T2" fmla="*/ 59 w 59"/>
              <a:gd name="T3" fmla="*/ 55 h 77"/>
              <a:gd name="T4" fmla="*/ 57 w 59"/>
              <a:gd name="T5" fmla="*/ 77 h 77"/>
              <a:gd name="T6" fmla="*/ 0 w 59"/>
              <a:gd name="T7" fmla="*/ 77 h 77"/>
              <a:gd name="T8" fmla="*/ 12 w 59"/>
              <a:gd name="T9" fmla="*/ 0 h 77"/>
              <a:gd name="T10" fmla="*/ 39 w 59"/>
              <a:gd name="T11" fmla="*/ 0 h 77"/>
              <a:gd name="T12" fmla="*/ 32 w 59"/>
              <a:gd name="T13" fmla="*/ 55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77">
                <a:moveTo>
                  <a:pt x="32" y="55"/>
                </a:moveTo>
                <a:lnTo>
                  <a:pt x="59" y="55"/>
                </a:lnTo>
                <a:lnTo>
                  <a:pt x="57" y="77"/>
                </a:lnTo>
                <a:lnTo>
                  <a:pt x="0" y="77"/>
                </a:lnTo>
                <a:lnTo>
                  <a:pt x="12" y="0"/>
                </a:lnTo>
                <a:lnTo>
                  <a:pt x="39" y="0"/>
                </a:lnTo>
                <a:lnTo>
                  <a:pt x="32" y="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85" name="Freeform 1814">
            <a:extLst>
              <a:ext uri="{FF2B5EF4-FFF2-40B4-BE49-F238E27FC236}">
                <a16:creationId xmlns:a16="http://schemas.microsoft.com/office/drawing/2014/main" id="{55D3ADD3-0D4D-473D-9BD1-64C0B6662F12}"/>
              </a:ext>
            </a:extLst>
          </p:cNvPr>
          <p:cNvSpPr>
            <a:spLocks/>
          </p:cNvSpPr>
          <p:nvPr/>
        </p:nvSpPr>
        <p:spPr bwMode="auto">
          <a:xfrm>
            <a:off x="7786131" y="4673784"/>
            <a:ext cx="109538" cy="100013"/>
          </a:xfrm>
          <a:custGeom>
            <a:avLst/>
            <a:gdLst>
              <a:gd name="T0" fmla="*/ 5 w 69"/>
              <a:gd name="T1" fmla="*/ 0 h 63"/>
              <a:gd name="T2" fmla="*/ 33 w 69"/>
              <a:gd name="T3" fmla="*/ 0 h 63"/>
              <a:gd name="T4" fmla="*/ 29 w 69"/>
              <a:gd name="T5" fmla="*/ 35 h 63"/>
              <a:gd name="T6" fmla="*/ 29 w 69"/>
              <a:gd name="T7" fmla="*/ 35 h 63"/>
              <a:gd name="T8" fmla="*/ 29 w 69"/>
              <a:gd name="T9" fmla="*/ 39 h 63"/>
              <a:gd name="T10" fmla="*/ 30 w 69"/>
              <a:gd name="T11" fmla="*/ 40 h 63"/>
              <a:gd name="T12" fmla="*/ 31 w 69"/>
              <a:gd name="T13" fmla="*/ 40 h 63"/>
              <a:gd name="T14" fmla="*/ 31 w 69"/>
              <a:gd name="T15" fmla="*/ 40 h 63"/>
              <a:gd name="T16" fmla="*/ 34 w 69"/>
              <a:gd name="T17" fmla="*/ 40 h 63"/>
              <a:gd name="T18" fmla="*/ 36 w 69"/>
              <a:gd name="T19" fmla="*/ 38 h 63"/>
              <a:gd name="T20" fmla="*/ 39 w 69"/>
              <a:gd name="T21" fmla="*/ 35 h 63"/>
              <a:gd name="T22" fmla="*/ 40 w 69"/>
              <a:gd name="T23" fmla="*/ 30 h 63"/>
              <a:gd name="T24" fmla="*/ 41 w 69"/>
              <a:gd name="T25" fmla="*/ 24 h 63"/>
              <a:gd name="T26" fmla="*/ 41 w 69"/>
              <a:gd name="T27" fmla="*/ 18 h 63"/>
              <a:gd name="T28" fmla="*/ 41 w 69"/>
              <a:gd name="T29" fmla="*/ 9 h 63"/>
              <a:gd name="T30" fmla="*/ 39 w 69"/>
              <a:gd name="T31" fmla="*/ 0 h 63"/>
              <a:gd name="T32" fmla="*/ 66 w 69"/>
              <a:gd name="T33" fmla="*/ 0 h 63"/>
              <a:gd name="T34" fmla="*/ 66 w 69"/>
              <a:gd name="T35" fmla="*/ 0 h 63"/>
              <a:gd name="T36" fmla="*/ 68 w 69"/>
              <a:gd name="T37" fmla="*/ 10 h 63"/>
              <a:gd name="T38" fmla="*/ 69 w 69"/>
              <a:gd name="T39" fmla="*/ 19 h 63"/>
              <a:gd name="T40" fmla="*/ 68 w 69"/>
              <a:gd name="T41" fmla="*/ 26 h 63"/>
              <a:gd name="T42" fmla="*/ 66 w 69"/>
              <a:gd name="T43" fmla="*/ 33 h 63"/>
              <a:gd name="T44" fmla="*/ 65 w 69"/>
              <a:gd name="T45" fmla="*/ 39 h 63"/>
              <a:gd name="T46" fmla="*/ 63 w 69"/>
              <a:gd name="T47" fmla="*/ 44 h 63"/>
              <a:gd name="T48" fmla="*/ 60 w 69"/>
              <a:gd name="T49" fmla="*/ 48 h 63"/>
              <a:gd name="T50" fmla="*/ 56 w 69"/>
              <a:gd name="T51" fmla="*/ 51 h 63"/>
              <a:gd name="T52" fmla="*/ 49 w 69"/>
              <a:gd name="T53" fmla="*/ 58 h 63"/>
              <a:gd name="T54" fmla="*/ 40 w 69"/>
              <a:gd name="T55" fmla="*/ 60 h 63"/>
              <a:gd name="T56" fmla="*/ 33 w 69"/>
              <a:gd name="T57" fmla="*/ 63 h 63"/>
              <a:gd name="T58" fmla="*/ 25 w 69"/>
              <a:gd name="T59" fmla="*/ 63 h 63"/>
              <a:gd name="T60" fmla="*/ 25 w 69"/>
              <a:gd name="T61" fmla="*/ 63 h 63"/>
              <a:gd name="T62" fmla="*/ 19 w 69"/>
              <a:gd name="T63" fmla="*/ 63 h 63"/>
              <a:gd name="T64" fmla="*/ 13 w 69"/>
              <a:gd name="T65" fmla="*/ 61 h 63"/>
              <a:gd name="T66" fmla="*/ 9 w 69"/>
              <a:gd name="T67" fmla="*/ 59 h 63"/>
              <a:gd name="T68" fmla="*/ 5 w 69"/>
              <a:gd name="T69" fmla="*/ 56 h 63"/>
              <a:gd name="T70" fmla="*/ 2 w 69"/>
              <a:gd name="T71" fmla="*/ 53 h 63"/>
              <a:gd name="T72" fmla="*/ 0 w 69"/>
              <a:gd name="T73" fmla="*/ 48 h 63"/>
              <a:gd name="T74" fmla="*/ 0 w 69"/>
              <a:gd name="T75" fmla="*/ 43 h 63"/>
              <a:gd name="T76" fmla="*/ 0 w 69"/>
              <a:gd name="T77" fmla="*/ 36 h 63"/>
              <a:gd name="T78" fmla="*/ 5 w 69"/>
              <a:gd name="T79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9" h="63">
                <a:moveTo>
                  <a:pt x="5" y="0"/>
                </a:moveTo>
                <a:lnTo>
                  <a:pt x="33" y="0"/>
                </a:lnTo>
                <a:lnTo>
                  <a:pt x="29" y="35"/>
                </a:lnTo>
                <a:lnTo>
                  <a:pt x="29" y="35"/>
                </a:lnTo>
                <a:lnTo>
                  <a:pt x="29" y="39"/>
                </a:lnTo>
                <a:lnTo>
                  <a:pt x="30" y="40"/>
                </a:lnTo>
                <a:lnTo>
                  <a:pt x="31" y="40"/>
                </a:lnTo>
                <a:lnTo>
                  <a:pt x="31" y="40"/>
                </a:lnTo>
                <a:lnTo>
                  <a:pt x="34" y="40"/>
                </a:lnTo>
                <a:lnTo>
                  <a:pt x="36" y="38"/>
                </a:lnTo>
                <a:lnTo>
                  <a:pt x="39" y="35"/>
                </a:lnTo>
                <a:lnTo>
                  <a:pt x="40" y="30"/>
                </a:lnTo>
                <a:lnTo>
                  <a:pt x="41" y="24"/>
                </a:lnTo>
                <a:lnTo>
                  <a:pt x="41" y="18"/>
                </a:lnTo>
                <a:lnTo>
                  <a:pt x="41" y="9"/>
                </a:lnTo>
                <a:lnTo>
                  <a:pt x="39" y="0"/>
                </a:lnTo>
                <a:lnTo>
                  <a:pt x="66" y="0"/>
                </a:lnTo>
                <a:lnTo>
                  <a:pt x="66" y="0"/>
                </a:lnTo>
                <a:lnTo>
                  <a:pt x="68" y="10"/>
                </a:lnTo>
                <a:lnTo>
                  <a:pt x="69" y="19"/>
                </a:lnTo>
                <a:lnTo>
                  <a:pt x="68" y="26"/>
                </a:lnTo>
                <a:lnTo>
                  <a:pt x="66" y="33"/>
                </a:lnTo>
                <a:lnTo>
                  <a:pt x="65" y="39"/>
                </a:lnTo>
                <a:lnTo>
                  <a:pt x="63" y="44"/>
                </a:lnTo>
                <a:lnTo>
                  <a:pt x="60" y="48"/>
                </a:lnTo>
                <a:lnTo>
                  <a:pt x="56" y="51"/>
                </a:lnTo>
                <a:lnTo>
                  <a:pt x="49" y="58"/>
                </a:lnTo>
                <a:lnTo>
                  <a:pt x="40" y="60"/>
                </a:lnTo>
                <a:lnTo>
                  <a:pt x="33" y="63"/>
                </a:lnTo>
                <a:lnTo>
                  <a:pt x="25" y="63"/>
                </a:lnTo>
                <a:lnTo>
                  <a:pt x="25" y="63"/>
                </a:lnTo>
                <a:lnTo>
                  <a:pt x="19" y="63"/>
                </a:lnTo>
                <a:lnTo>
                  <a:pt x="13" y="61"/>
                </a:lnTo>
                <a:lnTo>
                  <a:pt x="9" y="59"/>
                </a:lnTo>
                <a:lnTo>
                  <a:pt x="5" y="56"/>
                </a:lnTo>
                <a:lnTo>
                  <a:pt x="2" y="53"/>
                </a:lnTo>
                <a:lnTo>
                  <a:pt x="0" y="48"/>
                </a:lnTo>
                <a:lnTo>
                  <a:pt x="0" y="43"/>
                </a:lnTo>
                <a:lnTo>
                  <a:pt x="0" y="36"/>
                </a:ln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86" name="Freeform 1815">
            <a:extLst>
              <a:ext uri="{FF2B5EF4-FFF2-40B4-BE49-F238E27FC236}">
                <a16:creationId xmlns:a16="http://schemas.microsoft.com/office/drawing/2014/main" id="{898C09F0-9216-45CF-AF36-DE9824E5B8A0}"/>
              </a:ext>
            </a:extLst>
          </p:cNvPr>
          <p:cNvSpPr>
            <a:spLocks/>
          </p:cNvSpPr>
          <p:nvPr/>
        </p:nvSpPr>
        <p:spPr bwMode="auto">
          <a:xfrm>
            <a:off x="8051243" y="4688071"/>
            <a:ext cx="123825" cy="125413"/>
          </a:xfrm>
          <a:custGeom>
            <a:avLst/>
            <a:gdLst>
              <a:gd name="T0" fmla="*/ 78 w 78"/>
              <a:gd name="T1" fmla="*/ 0 h 79"/>
              <a:gd name="T2" fmla="*/ 71 w 78"/>
              <a:gd name="T3" fmla="*/ 46 h 79"/>
              <a:gd name="T4" fmla="*/ 71 w 78"/>
              <a:gd name="T5" fmla="*/ 46 h 79"/>
              <a:gd name="T6" fmla="*/ 70 w 78"/>
              <a:gd name="T7" fmla="*/ 54 h 79"/>
              <a:gd name="T8" fmla="*/ 68 w 78"/>
              <a:gd name="T9" fmla="*/ 61 h 79"/>
              <a:gd name="T10" fmla="*/ 64 w 78"/>
              <a:gd name="T11" fmla="*/ 66 h 79"/>
              <a:gd name="T12" fmla="*/ 59 w 78"/>
              <a:gd name="T13" fmla="*/ 71 h 79"/>
              <a:gd name="T14" fmla="*/ 53 w 78"/>
              <a:gd name="T15" fmla="*/ 75 h 79"/>
              <a:gd name="T16" fmla="*/ 46 w 78"/>
              <a:gd name="T17" fmla="*/ 78 h 79"/>
              <a:gd name="T18" fmla="*/ 39 w 78"/>
              <a:gd name="T19" fmla="*/ 79 h 79"/>
              <a:gd name="T20" fmla="*/ 31 w 78"/>
              <a:gd name="T21" fmla="*/ 79 h 79"/>
              <a:gd name="T22" fmla="*/ 31 w 78"/>
              <a:gd name="T23" fmla="*/ 79 h 79"/>
              <a:gd name="T24" fmla="*/ 24 w 78"/>
              <a:gd name="T25" fmla="*/ 79 h 79"/>
              <a:gd name="T26" fmla="*/ 16 w 78"/>
              <a:gd name="T27" fmla="*/ 78 h 79"/>
              <a:gd name="T28" fmla="*/ 11 w 78"/>
              <a:gd name="T29" fmla="*/ 75 h 79"/>
              <a:gd name="T30" fmla="*/ 6 w 78"/>
              <a:gd name="T31" fmla="*/ 71 h 79"/>
              <a:gd name="T32" fmla="*/ 2 w 78"/>
              <a:gd name="T33" fmla="*/ 66 h 79"/>
              <a:gd name="T34" fmla="*/ 0 w 78"/>
              <a:gd name="T35" fmla="*/ 61 h 79"/>
              <a:gd name="T36" fmla="*/ 0 w 78"/>
              <a:gd name="T37" fmla="*/ 54 h 79"/>
              <a:gd name="T38" fmla="*/ 0 w 78"/>
              <a:gd name="T39" fmla="*/ 46 h 79"/>
              <a:gd name="T40" fmla="*/ 6 w 78"/>
              <a:gd name="T41" fmla="*/ 0 h 79"/>
              <a:gd name="T42" fmla="*/ 35 w 78"/>
              <a:gd name="T43" fmla="*/ 0 h 79"/>
              <a:gd name="T44" fmla="*/ 29 w 78"/>
              <a:gd name="T45" fmla="*/ 46 h 79"/>
              <a:gd name="T46" fmla="*/ 29 w 78"/>
              <a:gd name="T47" fmla="*/ 46 h 79"/>
              <a:gd name="T48" fmla="*/ 29 w 78"/>
              <a:gd name="T49" fmla="*/ 50 h 79"/>
              <a:gd name="T50" fmla="*/ 29 w 78"/>
              <a:gd name="T51" fmla="*/ 54 h 79"/>
              <a:gd name="T52" fmla="*/ 31 w 78"/>
              <a:gd name="T53" fmla="*/ 55 h 79"/>
              <a:gd name="T54" fmla="*/ 35 w 78"/>
              <a:gd name="T55" fmla="*/ 56 h 79"/>
              <a:gd name="T56" fmla="*/ 35 w 78"/>
              <a:gd name="T57" fmla="*/ 56 h 79"/>
              <a:gd name="T58" fmla="*/ 39 w 78"/>
              <a:gd name="T59" fmla="*/ 55 h 79"/>
              <a:gd name="T60" fmla="*/ 41 w 78"/>
              <a:gd name="T61" fmla="*/ 54 h 79"/>
              <a:gd name="T62" fmla="*/ 43 w 78"/>
              <a:gd name="T63" fmla="*/ 50 h 79"/>
              <a:gd name="T64" fmla="*/ 43 w 78"/>
              <a:gd name="T65" fmla="*/ 46 h 79"/>
              <a:gd name="T66" fmla="*/ 50 w 78"/>
              <a:gd name="T67" fmla="*/ 0 h 79"/>
              <a:gd name="T68" fmla="*/ 78 w 78"/>
              <a:gd name="T69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8" h="79">
                <a:moveTo>
                  <a:pt x="78" y="0"/>
                </a:moveTo>
                <a:lnTo>
                  <a:pt x="71" y="46"/>
                </a:lnTo>
                <a:lnTo>
                  <a:pt x="71" y="46"/>
                </a:lnTo>
                <a:lnTo>
                  <a:pt x="70" y="54"/>
                </a:lnTo>
                <a:lnTo>
                  <a:pt x="68" y="61"/>
                </a:lnTo>
                <a:lnTo>
                  <a:pt x="64" y="66"/>
                </a:lnTo>
                <a:lnTo>
                  <a:pt x="59" y="71"/>
                </a:lnTo>
                <a:lnTo>
                  <a:pt x="53" y="75"/>
                </a:lnTo>
                <a:lnTo>
                  <a:pt x="46" y="78"/>
                </a:lnTo>
                <a:lnTo>
                  <a:pt x="39" y="79"/>
                </a:lnTo>
                <a:lnTo>
                  <a:pt x="31" y="79"/>
                </a:lnTo>
                <a:lnTo>
                  <a:pt x="31" y="79"/>
                </a:lnTo>
                <a:lnTo>
                  <a:pt x="24" y="79"/>
                </a:lnTo>
                <a:lnTo>
                  <a:pt x="16" y="78"/>
                </a:lnTo>
                <a:lnTo>
                  <a:pt x="11" y="75"/>
                </a:lnTo>
                <a:lnTo>
                  <a:pt x="6" y="71"/>
                </a:lnTo>
                <a:lnTo>
                  <a:pt x="2" y="66"/>
                </a:lnTo>
                <a:lnTo>
                  <a:pt x="0" y="61"/>
                </a:lnTo>
                <a:lnTo>
                  <a:pt x="0" y="54"/>
                </a:lnTo>
                <a:lnTo>
                  <a:pt x="0" y="46"/>
                </a:lnTo>
                <a:lnTo>
                  <a:pt x="6" y="0"/>
                </a:lnTo>
                <a:lnTo>
                  <a:pt x="35" y="0"/>
                </a:lnTo>
                <a:lnTo>
                  <a:pt x="29" y="46"/>
                </a:lnTo>
                <a:lnTo>
                  <a:pt x="29" y="46"/>
                </a:lnTo>
                <a:lnTo>
                  <a:pt x="29" y="50"/>
                </a:lnTo>
                <a:lnTo>
                  <a:pt x="29" y="54"/>
                </a:lnTo>
                <a:lnTo>
                  <a:pt x="31" y="55"/>
                </a:lnTo>
                <a:lnTo>
                  <a:pt x="35" y="56"/>
                </a:lnTo>
                <a:lnTo>
                  <a:pt x="35" y="56"/>
                </a:lnTo>
                <a:lnTo>
                  <a:pt x="39" y="55"/>
                </a:lnTo>
                <a:lnTo>
                  <a:pt x="41" y="54"/>
                </a:lnTo>
                <a:lnTo>
                  <a:pt x="43" y="50"/>
                </a:lnTo>
                <a:lnTo>
                  <a:pt x="43" y="46"/>
                </a:lnTo>
                <a:lnTo>
                  <a:pt x="50" y="0"/>
                </a:lnTo>
                <a:lnTo>
                  <a:pt x="7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87" name="Freeform 1816">
            <a:extLst>
              <a:ext uri="{FF2B5EF4-FFF2-40B4-BE49-F238E27FC236}">
                <a16:creationId xmlns:a16="http://schemas.microsoft.com/office/drawing/2014/main" id="{92CACE22-FA8D-4050-855C-83E7AE3B7334}"/>
              </a:ext>
            </a:extLst>
          </p:cNvPr>
          <p:cNvSpPr>
            <a:spLocks/>
          </p:cNvSpPr>
          <p:nvPr/>
        </p:nvSpPr>
        <p:spPr bwMode="auto">
          <a:xfrm>
            <a:off x="8178243" y="4713471"/>
            <a:ext cx="115888" cy="100013"/>
          </a:xfrm>
          <a:custGeom>
            <a:avLst/>
            <a:gdLst>
              <a:gd name="T0" fmla="*/ 67 w 73"/>
              <a:gd name="T1" fmla="*/ 39 h 63"/>
              <a:gd name="T2" fmla="*/ 67 w 73"/>
              <a:gd name="T3" fmla="*/ 39 h 63"/>
              <a:gd name="T4" fmla="*/ 67 w 73"/>
              <a:gd name="T5" fmla="*/ 41 h 63"/>
              <a:gd name="T6" fmla="*/ 68 w 73"/>
              <a:gd name="T7" fmla="*/ 44 h 63"/>
              <a:gd name="T8" fmla="*/ 71 w 73"/>
              <a:gd name="T9" fmla="*/ 44 h 63"/>
              <a:gd name="T10" fmla="*/ 73 w 73"/>
              <a:gd name="T11" fmla="*/ 44 h 63"/>
              <a:gd name="T12" fmla="*/ 72 w 73"/>
              <a:gd name="T13" fmla="*/ 60 h 63"/>
              <a:gd name="T14" fmla="*/ 72 w 73"/>
              <a:gd name="T15" fmla="*/ 60 h 63"/>
              <a:gd name="T16" fmla="*/ 64 w 73"/>
              <a:gd name="T17" fmla="*/ 63 h 63"/>
              <a:gd name="T18" fmla="*/ 55 w 73"/>
              <a:gd name="T19" fmla="*/ 63 h 63"/>
              <a:gd name="T20" fmla="*/ 55 w 73"/>
              <a:gd name="T21" fmla="*/ 63 h 63"/>
              <a:gd name="T22" fmla="*/ 49 w 73"/>
              <a:gd name="T23" fmla="*/ 63 h 63"/>
              <a:gd name="T24" fmla="*/ 44 w 73"/>
              <a:gd name="T25" fmla="*/ 60 h 63"/>
              <a:gd name="T26" fmla="*/ 42 w 73"/>
              <a:gd name="T27" fmla="*/ 58 h 63"/>
              <a:gd name="T28" fmla="*/ 39 w 73"/>
              <a:gd name="T29" fmla="*/ 54 h 63"/>
              <a:gd name="T30" fmla="*/ 39 w 73"/>
              <a:gd name="T31" fmla="*/ 54 h 63"/>
              <a:gd name="T32" fmla="*/ 34 w 73"/>
              <a:gd name="T33" fmla="*/ 58 h 63"/>
              <a:gd name="T34" fmla="*/ 29 w 73"/>
              <a:gd name="T35" fmla="*/ 60 h 63"/>
              <a:gd name="T36" fmla="*/ 24 w 73"/>
              <a:gd name="T37" fmla="*/ 63 h 63"/>
              <a:gd name="T38" fmla="*/ 19 w 73"/>
              <a:gd name="T39" fmla="*/ 63 h 63"/>
              <a:gd name="T40" fmla="*/ 19 w 73"/>
              <a:gd name="T41" fmla="*/ 63 h 63"/>
              <a:gd name="T42" fmla="*/ 14 w 73"/>
              <a:gd name="T43" fmla="*/ 63 h 63"/>
              <a:gd name="T44" fmla="*/ 10 w 73"/>
              <a:gd name="T45" fmla="*/ 62 h 63"/>
              <a:gd name="T46" fmla="*/ 6 w 73"/>
              <a:gd name="T47" fmla="*/ 59 h 63"/>
              <a:gd name="T48" fmla="*/ 4 w 73"/>
              <a:gd name="T49" fmla="*/ 57 h 63"/>
              <a:gd name="T50" fmla="*/ 3 w 73"/>
              <a:gd name="T51" fmla="*/ 54 h 63"/>
              <a:gd name="T52" fmla="*/ 1 w 73"/>
              <a:gd name="T53" fmla="*/ 50 h 63"/>
              <a:gd name="T54" fmla="*/ 0 w 73"/>
              <a:gd name="T55" fmla="*/ 46 h 63"/>
              <a:gd name="T56" fmla="*/ 0 w 73"/>
              <a:gd name="T57" fmla="*/ 41 h 63"/>
              <a:gd name="T58" fmla="*/ 6 w 73"/>
              <a:gd name="T59" fmla="*/ 0 h 63"/>
              <a:gd name="T60" fmla="*/ 34 w 73"/>
              <a:gd name="T61" fmla="*/ 0 h 63"/>
              <a:gd name="T62" fmla="*/ 29 w 73"/>
              <a:gd name="T63" fmla="*/ 35 h 63"/>
              <a:gd name="T64" fmla="*/ 29 w 73"/>
              <a:gd name="T65" fmla="*/ 35 h 63"/>
              <a:gd name="T66" fmla="*/ 29 w 73"/>
              <a:gd name="T67" fmla="*/ 38 h 63"/>
              <a:gd name="T68" fmla="*/ 30 w 73"/>
              <a:gd name="T69" fmla="*/ 39 h 63"/>
              <a:gd name="T70" fmla="*/ 32 w 73"/>
              <a:gd name="T71" fmla="*/ 40 h 63"/>
              <a:gd name="T72" fmla="*/ 34 w 73"/>
              <a:gd name="T73" fmla="*/ 40 h 63"/>
              <a:gd name="T74" fmla="*/ 34 w 73"/>
              <a:gd name="T75" fmla="*/ 40 h 63"/>
              <a:gd name="T76" fmla="*/ 35 w 73"/>
              <a:gd name="T77" fmla="*/ 40 h 63"/>
              <a:gd name="T78" fmla="*/ 38 w 73"/>
              <a:gd name="T79" fmla="*/ 39 h 63"/>
              <a:gd name="T80" fmla="*/ 39 w 73"/>
              <a:gd name="T81" fmla="*/ 38 h 63"/>
              <a:gd name="T82" fmla="*/ 39 w 73"/>
              <a:gd name="T83" fmla="*/ 35 h 63"/>
              <a:gd name="T84" fmla="*/ 44 w 73"/>
              <a:gd name="T85" fmla="*/ 0 h 63"/>
              <a:gd name="T86" fmla="*/ 73 w 73"/>
              <a:gd name="T87" fmla="*/ 0 h 63"/>
              <a:gd name="T88" fmla="*/ 67 w 73"/>
              <a:gd name="T89" fmla="*/ 39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3" h="63">
                <a:moveTo>
                  <a:pt x="67" y="39"/>
                </a:moveTo>
                <a:lnTo>
                  <a:pt x="67" y="39"/>
                </a:lnTo>
                <a:lnTo>
                  <a:pt x="67" y="41"/>
                </a:lnTo>
                <a:lnTo>
                  <a:pt x="68" y="44"/>
                </a:lnTo>
                <a:lnTo>
                  <a:pt x="71" y="44"/>
                </a:lnTo>
                <a:lnTo>
                  <a:pt x="73" y="44"/>
                </a:lnTo>
                <a:lnTo>
                  <a:pt x="72" y="60"/>
                </a:lnTo>
                <a:lnTo>
                  <a:pt x="72" y="60"/>
                </a:lnTo>
                <a:lnTo>
                  <a:pt x="64" y="63"/>
                </a:lnTo>
                <a:lnTo>
                  <a:pt x="55" y="63"/>
                </a:lnTo>
                <a:lnTo>
                  <a:pt x="55" y="63"/>
                </a:lnTo>
                <a:lnTo>
                  <a:pt x="49" y="63"/>
                </a:lnTo>
                <a:lnTo>
                  <a:pt x="44" y="60"/>
                </a:lnTo>
                <a:lnTo>
                  <a:pt x="42" y="58"/>
                </a:lnTo>
                <a:lnTo>
                  <a:pt x="39" y="54"/>
                </a:lnTo>
                <a:lnTo>
                  <a:pt x="39" y="54"/>
                </a:lnTo>
                <a:lnTo>
                  <a:pt x="34" y="58"/>
                </a:lnTo>
                <a:lnTo>
                  <a:pt x="29" y="60"/>
                </a:lnTo>
                <a:lnTo>
                  <a:pt x="24" y="63"/>
                </a:lnTo>
                <a:lnTo>
                  <a:pt x="19" y="63"/>
                </a:lnTo>
                <a:lnTo>
                  <a:pt x="19" y="63"/>
                </a:lnTo>
                <a:lnTo>
                  <a:pt x="14" y="63"/>
                </a:lnTo>
                <a:lnTo>
                  <a:pt x="10" y="62"/>
                </a:lnTo>
                <a:lnTo>
                  <a:pt x="6" y="59"/>
                </a:lnTo>
                <a:lnTo>
                  <a:pt x="4" y="57"/>
                </a:lnTo>
                <a:lnTo>
                  <a:pt x="3" y="54"/>
                </a:lnTo>
                <a:lnTo>
                  <a:pt x="1" y="50"/>
                </a:lnTo>
                <a:lnTo>
                  <a:pt x="0" y="46"/>
                </a:lnTo>
                <a:lnTo>
                  <a:pt x="0" y="41"/>
                </a:lnTo>
                <a:lnTo>
                  <a:pt x="6" y="0"/>
                </a:lnTo>
                <a:lnTo>
                  <a:pt x="34" y="0"/>
                </a:lnTo>
                <a:lnTo>
                  <a:pt x="29" y="35"/>
                </a:lnTo>
                <a:lnTo>
                  <a:pt x="29" y="35"/>
                </a:lnTo>
                <a:lnTo>
                  <a:pt x="29" y="38"/>
                </a:lnTo>
                <a:lnTo>
                  <a:pt x="30" y="39"/>
                </a:lnTo>
                <a:lnTo>
                  <a:pt x="32" y="40"/>
                </a:lnTo>
                <a:lnTo>
                  <a:pt x="34" y="40"/>
                </a:lnTo>
                <a:lnTo>
                  <a:pt x="34" y="40"/>
                </a:lnTo>
                <a:lnTo>
                  <a:pt x="35" y="40"/>
                </a:lnTo>
                <a:lnTo>
                  <a:pt x="38" y="39"/>
                </a:lnTo>
                <a:lnTo>
                  <a:pt x="39" y="38"/>
                </a:lnTo>
                <a:lnTo>
                  <a:pt x="39" y="35"/>
                </a:lnTo>
                <a:lnTo>
                  <a:pt x="44" y="0"/>
                </a:lnTo>
                <a:lnTo>
                  <a:pt x="73" y="0"/>
                </a:lnTo>
                <a:lnTo>
                  <a:pt x="67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88" name="Freeform 1817">
            <a:extLst>
              <a:ext uri="{FF2B5EF4-FFF2-40B4-BE49-F238E27FC236}">
                <a16:creationId xmlns:a16="http://schemas.microsoft.com/office/drawing/2014/main" id="{D0E6AF7D-3464-4B9E-A2BA-82F0F363E4E0}"/>
              </a:ext>
            </a:extLst>
          </p:cNvPr>
          <p:cNvSpPr>
            <a:spLocks/>
          </p:cNvSpPr>
          <p:nvPr/>
        </p:nvSpPr>
        <p:spPr bwMode="auto">
          <a:xfrm>
            <a:off x="8295718" y="4711884"/>
            <a:ext cx="96838" cy="101600"/>
          </a:xfrm>
          <a:custGeom>
            <a:avLst/>
            <a:gdLst>
              <a:gd name="T0" fmla="*/ 58 w 61"/>
              <a:gd name="T1" fmla="*/ 40 h 64"/>
              <a:gd name="T2" fmla="*/ 58 w 61"/>
              <a:gd name="T3" fmla="*/ 40 h 64"/>
              <a:gd name="T4" fmla="*/ 57 w 61"/>
              <a:gd name="T5" fmla="*/ 45 h 64"/>
              <a:gd name="T6" fmla="*/ 55 w 61"/>
              <a:gd name="T7" fmla="*/ 50 h 64"/>
              <a:gd name="T8" fmla="*/ 53 w 61"/>
              <a:gd name="T9" fmla="*/ 54 h 64"/>
              <a:gd name="T10" fmla="*/ 49 w 61"/>
              <a:gd name="T11" fmla="*/ 58 h 64"/>
              <a:gd name="T12" fmla="*/ 44 w 61"/>
              <a:gd name="T13" fmla="*/ 60 h 64"/>
              <a:gd name="T14" fmla="*/ 39 w 61"/>
              <a:gd name="T15" fmla="*/ 63 h 64"/>
              <a:gd name="T16" fmla="*/ 33 w 61"/>
              <a:gd name="T17" fmla="*/ 64 h 64"/>
              <a:gd name="T18" fmla="*/ 27 w 61"/>
              <a:gd name="T19" fmla="*/ 64 h 64"/>
              <a:gd name="T20" fmla="*/ 27 w 61"/>
              <a:gd name="T21" fmla="*/ 64 h 64"/>
              <a:gd name="T22" fmla="*/ 19 w 61"/>
              <a:gd name="T23" fmla="*/ 64 h 64"/>
              <a:gd name="T24" fmla="*/ 13 w 61"/>
              <a:gd name="T25" fmla="*/ 63 h 64"/>
              <a:gd name="T26" fmla="*/ 7 w 61"/>
              <a:gd name="T27" fmla="*/ 60 h 64"/>
              <a:gd name="T28" fmla="*/ 0 w 61"/>
              <a:gd name="T29" fmla="*/ 56 h 64"/>
              <a:gd name="T30" fmla="*/ 5 w 61"/>
              <a:gd name="T31" fmla="*/ 39 h 64"/>
              <a:gd name="T32" fmla="*/ 5 w 61"/>
              <a:gd name="T33" fmla="*/ 39 h 64"/>
              <a:gd name="T34" fmla="*/ 9 w 61"/>
              <a:gd name="T35" fmla="*/ 41 h 64"/>
              <a:gd name="T36" fmla="*/ 14 w 61"/>
              <a:gd name="T37" fmla="*/ 44 h 64"/>
              <a:gd name="T38" fmla="*/ 19 w 61"/>
              <a:gd name="T39" fmla="*/ 45 h 64"/>
              <a:gd name="T40" fmla="*/ 24 w 61"/>
              <a:gd name="T41" fmla="*/ 45 h 64"/>
              <a:gd name="T42" fmla="*/ 24 w 61"/>
              <a:gd name="T43" fmla="*/ 45 h 64"/>
              <a:gd name="T44" fmla="*/ 28 w 61"/>
              <a:gd name="T45" fmla="*/ 45 h 64"/>
              <a:gd name="T46" fmla="*/ 29 w 61"/>
              <a:gd name="T47" fmla="*/ 44 h 64"/>
              <a:gd name="T48" fmla="*/ 29 w 61"/>
              <a:gd name="T49" fmla="*/ 44 h 64"/>
              <a:gd name="T50" fmla="*/ 28 w 61"/>
              <a:gd name="T51" fmla="*/ 42 h 64"/>
              <a:gd name="T52" fmla="*/ 25 w 61"/>
              <a:gd name="T53" fmla="*/ 41 h 64"/>
              <a:gd name="T54" fmla="*/ 18 w 61"/>
              <a:gd name="T55" fmla="*/ 39 h 64"/>
              <a:gd name="T56" fmla="*/ 14 w 61"/>
              <a:gd name="T57" fmla="*/ 37 h 64"/>
              <a:gd name="T58" fmla="*/ 10 w 61"/>
              <a:gd name="T59" fmla="*/ 35 h 64"/>
              <a:gd name="T60" fmla="*/ 8 w 61"/>
              <a:gd name="T61" fmla="*/ 30 h 64"/>
              <a:gd name="T62" fmla="*/ 7 w 61"/>
              <a:gd name="T63" fmla="*/ 24 h 64"/>
              <a:gd name="T64" fmla="*/ 7 w 61"/>
              <a:gd name="T65" fmla="*/ 24 h 64"/>
              <a:gd name="T66" fmla="*/ 8 w 61"/>
              <a:gd name="T67" fmla="*/ 19 h 64"/>
              <a:gd name="T68" fmla="*/ 9 w 61"/>
              <a:gd name="T69" fmla="*/ 14 h 64"/>
              <a:gd name="T70" fmla="*/ 13 w 61"/>
              <a:gd name="T71" fmla="*/ 9 h 64"/>
              <a:gd name="T72" fmla="*/ 17 w 61"/>
              <a:gd name="T73" fmla="*/ 6 h 64"/>
              <a:gd name="T74" fmla="*/ 20 w 61"/>
              <a:gd name="T75" fmla="*/ 4 h 64"/>
              <a:gd name="T76" fmla="*/ 25 w 61"/>
              <a:gd name="T77" fmla="*/ 1 h 64"/>
              <a:gd name="T78" fmla="*/ 32 w 61"/>
              <a:gd name="T79" fmla="*/ 0 h 64"/>
              <a:gd name="T80" fmla="*/ 39 w 61"/>
              <a:gd name="T81" fmla="*/ 0 h 64"/>
              <a:gd name="T82" fmla="*/ 39 w 61"/>
              <a:gd name="T83" fmla="*/ 0 h 64"/>
              <a:gd name="T84" fmla="*/ 50 w 61"/>
              <a:gd name="T85" fmla="*/ 1 h 64"/>
              <a:gd name="T86" fmla="*/ 61 w 61"/>
              <a:gd name="T87" fmla="*/ 5 h 64"/>
              <a:gd name="T88" fmla="*/ 55 w 61"/>
              <a:gd name="T89" fmla="*/ 21 h 64"/>
              <a:gd name="T90" fmla="*/ 55 w 61"/>
              <a:gd name="T91" fmla="*/ 21 h 64"/>
              <a:gd name="T92" fmla="*/ 49 w 61"/>
              <a:gd name="T93" fmla="*/ 19 h 64"/>
              <a:gd name="T94" fmla="*/ 40 w 61"/>
              <a:gd name="T95" fmla="*/ 17 h 64"/>
              <a:gd name="T96" fmla="*/ 40 w 61"/>
              <a:gd name="T97" fmla="*/ 17 h 64"/>
              <a:gd name="T98" fmla="*/ 37 w 61"/>
              <a:gd name="T99" fmla="*/ 17 h 64"/>
              <a:gd name="T100" fmla="*/ 35 w 61"/>
              <a:gd name="T101" fmla="*/ 19 h 64"/>
              <a:gd name="T102" fmla="*/ 34 w 61"/>
              <a:gd name="T103" fmla="*/ 20 h 64"/>
              <a:gd name="T104" fmla="*/ 34 w 61"/>
              <a:gd name="T105" fmla="*/ 20 h 64"/>
              <a:gd name="T106" fmla="*/ 35 w 61"/>
              <a:gd name="T107" fmla="*/ 21 h 64"/>
              <a:gd name="T108" fmla="*/ 38 w 61"/>
              <a:gd name="T109" fmla="*/ 22 h 64"/>
              <a:gd name="T110" fmla="*/ 47 w 61"/>
              <a:gd name="T111" fmla="*/ 24 h 64"/>
              <a:gd name="T112" fmla="*/ 50 w 61"/>
              <a:gd name="T113" fmla="*/ 26 h 64"/>
              <a:gd name="T114" fmla="*/ 54 w 61"/>
              <a:gd name="T115" fmla="*/ 29 h 64"/>
              <a:gd name="T116" fmla="*/ 57 w 61"/>
              <a:gd name="T117" fmla="*/ 34 h 64"/>
              <a:gd name="T118" fmla="*/ 58 w 61"/>
              <a:gd name="T119" fmla="*/ 40 h 64"/>
              <a:gd name="T120" fmla="*/ 58 w 61"/>
              <a:gd name="T121" fmla="*/ 4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" h="64">
                <a:moveTo>
                  <a:pt x="58" y="40"/>
                </a:moveTo>
                <a:lnTo>
                  <a:pt x="58" y="40"/>
                </a:lnTo>
                <a:lnTo>
                  <a:pt x="57" y="45"/>
                </a:lnTo>
                <a:lnTo>
                  <a:pt x="55" y="50"/>
                </a:lnTo>
                <a:lnTo>
                  <a:pt x="53" y="54"/>
                </a:lnTo>
                <a:lnTo>
                  <a:pt x="49" y="58"/>
                </a:lnTo>
                <a:lnTo>
                  <a:pt x="44" y="60"/>
                </a:lnTo>
                <a:lnTo>
                  <a:pt x="39" y="63"/>
                </a:lnTo>
                <a:lnTo>
                  <a:pt x="33" y="64"/>
                </a:lnTo>
                <a:lnTo>
                  <a:pt x="27" y="64"/>
                </a:lnTo>
                <a:lnTo>
                  <a:pt x="27" y="64"/>
                </a:lnTo>
                <a:lnTo>
                  <a:pt x="19" y="64"/>
                </a:lnTo>
                <a:lnTo>
                  <a:pt x="13" y="63"/>
                </a:lnTo>
                <a:lnTo>
                  <a:pt x="7" y="60"/>
                </a:lnTo>
                <a:lnTo>
                  <a:pt x="0" y="56"/>
                </a:lnTo>
                <a:lnTo>
                  <a:pt x="5" y="39"/>
                </a:lnTo>
                <a:lnTo>
                  <a:pt x="5" y="39"/>
                </a:lnTo>
                <a:lnTo>
                  <a:pt x="9" y="41"/>
                </a:lnTo>
                <a:lnTo>
                  <a:pt x="14" y="44"/>
                </a:lnTo>
                <a:lnTo>
                  <a:pt x="19" y="45"/>
                </a:lnTo>
                <a:lnTo>
                  <a:pt x="24" y="45"/>
                </a:lnTo>
                <a:lnTo>
                  <a:pt x="24" y="45"/>
                </a:lnTo>
                <a:lnTo>
                  <a:pt x="28" y="45"/>
                </a:lnTo>
                <a:lnTo>
                  <a:pt x="29" y="44"/>
                </a:lnTo>
                <a:lnTo>
                  <a:pt x="29" y="44"/>
                </a:lnTo>
                <a:lnTo>
                  <a:pt x="28" y="42"/>
                </a:lnTo>
                <a:lnTo>
                  <a:pt x="25" y="41"/>
                </a:lnTo>
                <a:lnTo>
                  <a:pt x="18" y="39"/>
                </a:lnTo>
                <a:lnTo>
                  <a:pt x="14" y="37"/>
                </a:lnTo>
                <a:lnTo>
                  <a:pt x="10" y="35"/>
                </a:lnTo>
                <a:lnTo>
                  <a:pt x="8" y="30"/>
                </a:lnTo>
                <a:lnTo>
                  <a:pt x="7" y="24"/>
                </a:lnTo>
                <a:lnTo>
                  <a:pt x="7" y="24"/>
                </a:lnTo>
                <a:lnTo>
                  <a:pt x="8" y="19"/>
                </a:lnTo>
                <a:lnTo>
                  <a:pt x="9" y="14"/>
                </a:lnTo>
                <a:lnTo>
                  <a:pt x="13" y="9"/>
                </a:lnTo>
                <a:lnTo>
                  <a:pt x="17" y="6"/>
                </a:lnTo>
                <a:lnTo>
                  <a:pt x="20" y="4"/>
                </a:lnTo>
                <a:lnTo>
                  <a:pt x="25" y="1"/>
                </a:lnTo>
                <a:lnTo>
                  <a:pt x="32" y="0"/>
                </a:lnTo>
                <a:lnTo>
                  <a:pt x="39" y="0"/>
                </a:lnTo>
                <a:lnTo>
                  <a:pt x="39" y="0"/>
                </a:lnTo>
                <a:lnTo>
                  <a:pt x="50" y="1"/>
                </a:lnTo>
                <a:lnTo>
                  <a:pt x="61" y="5"/>
                </a:lnTo>
                <a:lnTo>
                  <a:pt x="55" y="21"/>
                </a:lnTo>
                <a:lnTo>
                  <a:pt x="55" y="21"/>
                </a:lnTo>
                <a:lnTo>
                  <a:pt x="49" y="19"/>
                </a:lnTo>
                <a:lnTo>
                  <a:pt x="40" y="17"/>
                </a:lnTo>
                <a:lnTo>
                  <a:pt x="40" y="17"/>
                </a:lnTo>
                <a:lnTo>
                  <a:pt x="37" y="17"/>
                </a:lnTo>
                <a:lnTo>
                  <a:pt x="35" y="19"/>
                </a:lnTo>
                <a:lnTo>
                  <a:pt x="34" y="20"/>
                </a:lnTo>
                <a:lnTo>
                  <a:pt x="34" y="20"/>
                </a:lnTo>
                <a:lnTo>
                  <a:pt x="35" y="21"/>
                </a:lnTo>
                <a:lnTo>
                  <a:pt x="38" y="22"/>
                </a:lnTo>
                <a:lnTo>
                  <a:pt x="47" y="24"/>
                </a:lnTo>
                <a:lnTo>
                  <a:pt x="50" y="26"/>
                </a:lnTo>
                <a:lnTo>
                  <a:pt x="54" y="29"/>
                </a:lnTo>
                <a:lnTo>
                  <a:pt x="57" y="34"/>
                </a:lnTo>
                <a:lnTo>
                  <a:pt x="58" y="40"/>
                </a:lnTo>
                <a:lnTo>
                  <a:pt x="58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89" name="Freeform 1818">
            <a:extLst>
              <a:ext uri="{FF2B5EF4-FFF2-40B4-BE49-F238E27FC236}">
                <a16:creationId xmlns:a16="http://schemas.microsoft.com/office/drawing/2014/main" id="{67F79D0C-C33C-4BD4-A13A-1C75FBF2C816}"/>
              </a:ext>
            </a:extLst>
          </p:cNvPr>
          <p:cNvSpPr>
            <a:spLocks/>
          </p:cNvSpPr>
          <p:nvPr/>
        </p:nvSpPr>
        <p:spPr bwMode="auto">
          <a:xfrm>
            <a:off x="8495743" y="4648384"/>
            <a:ext cx="125413" cy="125413"/>
          </a:xfrm>
          <a:custGeom>
            <a:avLst/>
            <a:gdLst>
              <a:gd name="T0" fmla="*/ 79 w 79"/>
              <a:gd name="T1" fmla="*/ 0 h 79"/>
              <a:gd name="T2" fmla="*/ 73 w 79"/>
              <a:gd name="T3" fmla="*/ 46 h 79"/>
              <a:gd name="T4" fmla="*/ 73 w 79"/>
              <a:gd name="T5" fmla="*/ 46 h 79"/>
              <a:gd name="T6" fmla="*/ 70 w 79"/>
              <a:gd name="T7" fmla="*/ 54 h 79"/>
              <a:gd name="T8" fmla="*/ 68 w 79"/>
              <a:gd name="T9" fmla="*/ 61 h 79"/>
              <a:gd name="T10" fmla="*/ 64 w 79"/>
              <a:gd name="T11" fmla="*/ 66 h 79"/>
              <a:gd name="T12" fmla="*/ 59 w 79"/>
              <a:gd name="T13" fmla="*/ 71 h 79"/>
              <a:gd name="T14" fmla="*/ 54 w 79"/>
              <a:gd name="T15" fmla="*/ 75 h 79"/>
              <a:gd name="T16" fmla="*/ 47 w 79"/>
              <a:gd name="T17" fmla="*/ 77 h 79"/>
              <a:gd name="T18" fmla="*/ 40 w 79"/>
              <a:gd name="T19" fmla="*/ 79 h 79"/>
              <a:gd name="T20" fmla="*/ 31 w 79"/>
              <a:gd name="T21" fmla="*/ 79 h 79"/>
              <a:gd name="T22" fmla="*/ 31 w 79"/>
              <a:gd name="T23" fmla="*/ 79 h 79"/>
              <a:gd name="T24" fmla="*/ 24 w 79"/>
              <a:gd name="T25" fmla="*/ 79 h 79"/>
              <a:gd name="T26" fmla="*/ 17 w 79"/>
              <a:gd name="T27" fmla="*/ 77 h 79"/>
              <a:gd name="T28" fmla="*/ 11 w 79"/>
              <a:gd name="T29" fmla="*/ 75 h 79"/>
              <a:gd name="T30" fmla="*/ 6 w 79"/>
              <a:gd name="T31" fmla="*/ 71 h 79"/>
              <a:gd name="T32" fmla="*/ 4 w 79"/>
              <a:gd name="T33" fmla="*/ 66 h 79"/>
              <a:gd name="T34" fmla="*/ 1 w 79"/>
              <a:gd name="T35" fmla="*/ 61 h 79"/>
              <a:gd name="T36" fmla="*/ 0 w 79"/>
              <a:gd name="T37" fmla="*/ 54 h 79"/>
              <a:gd name="T38" fmla="*/ 1 w 79"/>
              <a:gd name="T39" fmla="*/ 46 h 79"/>
              <a:gd name="T40" fmla="*/ 7 w 79"/>
              <a:gd name="T41" fmla="*/ 0 h 79"/>
              <a:gd name="T42" fmla="*/ 36 w 79"/>
              <a:gd name="T43" fmla="*/ 0 h 79"/>
              <a:gd name="T44" fmla="*/ 29 w 79"/>
              <a:gd name="T45" fmla="*/ 46 h 79"/>
              <a:gd name="T46" fmla="*/ 29 w 79"/>
              <a:gd name="T47" fmla="*/ 46 h 79"/>
              <a:gd name="T48" fmla="*/ 29 w 79"/>
              <a:gd name="T49" fmla="*/ 50 h 79"/>
              <a:gd name="T50" fmla="*/ 30 w 79"/>
              <a:gd name="T51" fmla="*/ 54 h 79"/>
              <a:gd name="T52" fmla="*/ 31 w 79"/>
              <a:gd name="T53" fmla="*/ 55 h 79"/>
              <a:gd name="T54" fmla="*/ 35 w 79"/>
              <a:gd name="T55" fmla="*/ 56 h 79"/>
              <a:gd name="T56" fmla="*/ 35 w 79"/>
              <a:gd name="T57" fmla="*/ 56 h 79"/>
              <a:gd name="T58" fmla="*/ 39 w 79"/>
              <a:gd name="T59" fmla="*/ 55 h 79"/>
              <a:gd name="T60" fmla="*/ 41 w 79"/>
              <a:gd name="T61" fmla="*/ 54 h 79"/>
              <a:gd name="T62" fmla="*/ 42 w 79"/>
              <a:gd name="T63" fmla="*/ 50 h 79"/>
              <a:gd name="T64" fmla="*/ 44 w 79"/>
              <a:gd name="T65" fmla="*/ 46 h 79"/>
              <a:gd name="T66" fmla="*/ 50 w 79"/>
              <a:gd name="T67" fmla="*/ 0 h 79"/>
              <a:gd name="T68" fmla="*/ 79 w 79"/>
              <a:gd name="T69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9" h="79">
                <a:moveTo>
                  <a:pt x="79" y="0"/>
                </a:moveTo>
                <a:lnTo>
                  <a:pt x="73" y="46"/>
                </a:lnTo>
                <a:lnTo>
                  <a:pt x="73" y="46"/>
                </a:lnTo>
                <a:lnTo>
                  <a:pt x="70" y="54"/>
                </a:lnTo>
                <a:lnTo>
                  <a:pt x="68" y="61"/>
                </a:lnTo>
                <a:lnTo>
                  <a:pt x="64" y="66"/>
                </a:lnTo>
                <a:lnTo>
                  <a:pt x="59" y="71"/>
                </a:lnTo>
                <a:lnTo>
                  <a:pt x="54" y="75"/>
                </a:lnTo>
                <a:lnTo>
                  <a:pt x="47" y="77"/>
                </a:lnTo>
                <a:lnTo>
                  <a:pt x="40" y="79"/>
                </a:lnTo>
                <a:lnTo>
                  <a:pt x="31" y="79"/>
                </a:lnTo>
                <a:lnTo>
                  <a:pt x="31" y="79"/>
                </a:lnTo>
                <a:lnTo>
                  <a:pt x="24" y="79"/>
                </a:lnTo>
                <a:lnTo>
                  <a:pt x="17" y="77"/>
                </a:lnTo>
                <a:lnTo>
                  <a:pt x="11" y="75"/>
                </a:lnTo>
                <a:lnTo>
                  <a:pt x="6" y="71"/>
                </a:lnTo>
                <a:lnTo>
                  <a:pt x="4" y="66"/>
                </a:lnTo>
                <a:lnTo>
                  <a:pt x="1" y="61"/>
                </a:lnTo>
                <a:lnTo>
                  <a:pt x="0" y="54"/>
                </a:lnTo>
                <a:lnTo>
                  <a:pt x="1" y="46"/>
                </a:lnTo>
                <a:lnTo>
                  <a:pt x="7" y="0"/>
                </a:lnTo>
                <a:lnTo>
                  <a:pt x="36" y="0"/>
                </a:lnTo>
                <a:lnTo>
                  <a:pt x="29" y="46"/>
                </a:lnTo>
                <a:lnTo>
                  <a:pt x="29" y="46"/>
                </a:lnTo>
                <a:lnTo>
                  <a:pt x="29" y="50"/>
                </a:lnTo>
                <a:lnTo>
                  <a:pt x="30" y="54"/>
                </a:lnTo>
                <a:lnTo>
                  <a:pt x="31" y="55"/>
                </a:lnTo>
                <a:lnTo>
                  <a:pt x="35" y="56"/>
                </a:lnTo>
                <a:lnTo>
                  <a:pt x="35" y="56"/>
                </a:lnTo>
                <a:lnTo>
                  <a:pt x="39" y="55"/>
                </a:lnTo>
                <a:lnTo>
                  <a:pt x="41" y="54"/>
                </a:lnTo>
                <a:lnTo>
                  <a:pt x="42" y="50"/>
                </a:lnTo>
                <a:lnTo>
                  <a:pt x="44" y="46"/>
                </a:lnTo>
                <a:lnTo>
                  <a:pt x="50" y="0"/>
                </a:lnTo>
                <a:lnTo>
                  <a:pt x="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90" name="Freeform 1819">
            <a:extLst>
              <a:ext uri="{FF2B5EF4-FFF2-40B4-BE49-F238E27FC236}">
                <a16:creationId xmlns:a16="http://schemas.microsoft.com/office/drawing/2014/main" id="{C988D7F8-9DA4-4DDF-BE68-7C94B2E831AF}"/>
              </a:ext>
            </a:extLst>
          </p:cNvPr>
          <p:cNvSpPr>
            <a:spLocks/>
          </p:cNvSpPr>
          <p:nvPr/>
        </p:nvSpPr>
        <p:spPr bwMode="auto">
          <a:xfrm>
            <a:off x="8624331" y="4673784"/>
            <a:ext cx="115888" cy="100013"/>
          </a:xfrm>
          <a:custGeom>
            <a:avLst/>
            <a:gdLst>
              <a:gd name="T0" fmla="*/ 67 w 73"/>
              <a:gd name="T1" fmla="*/ 39 h 63"/>
              <a:gd name="T2" fmla="*/ 67 w 73"/>
              <a:gd name="T3" fmla="*/ 39 h 63"/>
              <a:gd name="T4" fmla="*/ 67 w 73"/>
              <a:gd name="T5" fmla="*/ 41 h 63"/>
              <a:gd name="T6" fmla="*/ 68 w 73"/>
              <a:gd name="T7" fmla="*/ 44 h 63"/>
              <a:gd name="T8" fmla="*/ 71 w 73"/>
              <a:gd name="T9" fmla="*/ 44 h 63"/>
              <a:gd name="T10" fmla="*/ 73 w 73"/>
              <a:gd name="T11" fmla="*/ 44 h 63"/>
              <a:gd name="T12" fmla="*/ 71 w 73"/>
              <a:gd name="T13" fmla="*/ 60 h 63"/>
              <a:gd name="T14" fmla="*/ 71 w 73"/>
              <a:gd name="T15" fmla="*/ 60 h 63"/>
              <a:gd name="T16" fmla="*/ 63 w 73"/>
              <a:gd name="T17" fmla="*/ 63 h 63"/>
              <a:gd name="T18" fmla="*/ 54 w 73"/>
              <a:gd name="T19" fmla="*/ 63 h 63"/>
              <a:gd name="T20" fmla="*/ 54 w 73"/>
              <a:gd name="T21" fmla="*/ 63 h 63"/>
              <a:gd name="T22" fmla="*/ 48 w 73"/>
              <a:gd name="T23" fmla="*/ 63 h 63"/>
              <a:gd name="T24" fmla="*/ 44 w 73"/>
              <a:gd name="T25" fmla="*/ 60 h 63"/>
              <a:gd name="T26" fmla="*/ 41 w 73"/>
              <a:gd name="T27" fmla="*/ 58 h 63"/>
              <a:gd name="T28" fmla="*/ 38 w 73"/>
              <a:gd name="T29" fmla="*/ 54 h 63"/>
              <a:gd name="T30" fmla="*/ 38 w 73"/>
              <a:gd name="T31" fmla="*/ 54 h 63"/>
              <a:gd name="T32" fmla="*/ 34 w 73"/>
              <a:gd name="T33" fmla="*/ 58 h 63"/>
              <a:gd name="T34" fmla="*/ 29 w 73"/>
              <a:gd name="T35" fmla="*/ 60 h 63"/>
              <a:gd name="T36" fmla="*/ 23 w 73"/>
              <a:gd name="T37" fmla="*/ 63 h 63"/>
              <a:gd name="T38" fmla="*/ 18 w 73"/>
              <a:gd name="T39" fmla="*/ 63 h 63"/>
              <a:gd name="T40" fmla="*/ 18 w 73"/>
              <a:gd name="T41" fmla="*/ 63 h 63"/>
              <a:gd name="T42" fmla="*/ 14 w 73"/>
              <a:gd name="T43" fmla="*/ 63 h 63"/>
              <a:gd name="T44" fmla="*/ 9 w 73"/>
              <a:gd name="T45" fmla="*/ 61 h 63"/>
              <a:gd name="T46" fmla="*/ 7 w 73"/>
              <a:gd name="T47" fmla="*/ 59 h 63"/>
              <a:gd name="T48" fmla="*/ 4 w 73"/>
              <a:gd name="T49" fmla="*/ 56 h 63"/>
              <a:gd name="T50" fmla="*/ 2 w 73"/>
              <a:gd name="T51" fmla="*/ 54 h 63"/>
              <a:gd name="T52" fmla="*/ 0 w 73"/>
              <a:gd name="T53" fmla="*/ 50 h 63"/>
              <a:gd name="T54" fmla="*/ 0 w 73"/>
              <a:gd name="T55" fmla="*/ 46 h 63"/>
              <a:gd name="T56" fmla="*/ 0 w 73"/>
              <a:gd name="T57" fmla="*/ 41 h 63"/>
              <a:gd name="T58" fmla="*/ 5 w 73"/>
              <a:gd name="T59" fmla="*/ 0 h 63"/>
              <a:gd name="T60" fmla="*/ 34 w 73"/>
              <a:gd name="T61" fmla="*/ 0 h 63"/>
              <a:gd name="T62" fmla="*/ 29 w 73"/>
              <a:gd name="T63" fmla="*/ 35 h 63"/>
              <a:gd name="T64" fmla="*/ 29 w 73"/>
              <a:gd name="T65" fmla="*/ 35 h 63"/>
              <a:gd name="T66" fmla="*/ 29 w 73"/>
              <a:gd name="T67" fmla="*/ 38 h 63"/>
              <a:gd name="T68" fmla="*/ 29 w 73"/>
              <a:gd name="T69" fmla="*/ 39 h 63"/>
              <a:gd name="T70" fmla="*/ 32 w 73"/>
              <a:gd name="T71" fmla="*/ 40 h 63"/>
              <a:gd name="T72" fmla="*/ 33 w 73"/>
              <a:gd name="T73" fmla="*/ 40 h 63"/>
              <a:gd name="T74" fmla="*/ 33 w 73"/>
              <a:gd name="T75" fmla="*/ 40 h 63"/>
              <a:gd name="T76" fmla="*/ 36 w 73"/>
              <a:gd name="T77" fmla="*/ 40 h 63"/>
              <a:gd name="T78" fmla="*/ 37 w 73"/>
              <a:gd name="T79" fmla="*/ 39 h 63"/>
              <a:gd name="T80" fmla="*/ 38 w 73"/>
              <a:gd name="T81" fmla="*/ 38 h 63"/>
              <a:gd name="T82" fmla="*/ 39 w 73"/>
              <a:gd name="T83" fmla="*/ 35 h 63"/>
              <a:gd name="T84" fmla="*/ 44 w 73"/>
              <a:gd name="T85" fmla="*/ 0 h 63"/>
              <a:gd name="T86" fmla="*/ 72 w 73"/>
              <a:gd name="T87" fmla="*/ 0 h 63"/>
              <a:gd name="T88" fmla="*/ 67 w 73"/>
              <a:gd name="T89" fmla="*/ 39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3" h="63">
                <a:moveTo>
                  <a:pt x="67" y="39"/>
                </a:moveTo>
                <a:lnTo>
                  <a:pt x="67" y="39"/>
                </a:lnTo>
                <a:lnTo>
                  <a:pt x="67" y="41"/>
                </a:lnTo>
                <a:lnTo>
                  <a:pt x="68" y="44"/>
                </a:lnTo>
                <a:lnTo>
                  <a:pt x="71" y="44"/>
                </a:lnTo>
                <a:lnTo>
                  <a:pt x="73" y="44"/>
                </a:lnTo>
                <a:lnTo>
                  <a:pt x="71" y="60"/>
                </a:lnTo>
                <a:lnTo>
                  <a:pt x="71" y="60"/>
                </a:lnTo>
                <a:lnTo>
                  <a:pt x="63" y="63"/>
                </a:lnTo>
                <a:lnTo>
                  <a:pt x="54" y="63"/>
                </a:lnTo>
                <a:lnTo>
                  <a:pt x="54" y="63"/>
                </a:lnTo>
                <a:lnTo>
                  <a:pt x="48" y="63"/>
                </a:lnTo>
                <a:lnTo>
                  <a:pt x="44" y="60"/>
                </a:lnTo>
                <a:lnTo>
                  <a:pt x="41" y="58"/>
                </a:lnTo>
                <a:lnTo>
                  <a:pt x="38" y="54"/>
                </a:lnTo>
                <a:lnTo>
                  <a:pt x="38" y="54"/>
                </a:lnTo>
                <a:lnTo>
                  <a:pt x="34" y="58"/>
                </a:lnTo>
                <a:lnTo>
                  <a:pt x="29" y="60"/>
                </a:lnTo>
                <a:lnTo>
                  <a:pt x="23" y="63"/>
                </a:lnTo>
                <a:lnTo>
                  <a:pt x="18" y="63"/>
                </a:lnTo>
                <a:lnTo>
                  <a:pt x="18" y="63"/>
                </a:lnTo>
                <a:lnTo>
                  <a:pt x="14" y="63"/>
                </a:lnTo>
                <a:lnTo>
                  <a:pt x="9" y="61"/>
                </a:lnTo>
                <a:lnTo>
                  <a:pt x="7" y="59"/>
                </a:lnTo>
                <a:lnTo>
                  <a:pt x="4" y="56"/>
                </a:lnTo>
                <a:lnTo>
                  <a:pt x="2" y="54"/>
                </a:lnTo>
                <a:lnTo>
                  <a:pt x="0" y="50"/>
                </a:lnTo>
                <a:lnTo>
                  <a:pt x="0" y="46"/>
                </a:lnTo>
                <a:lnTo>
                  <a:pt x="0" y="41"/>
                </a:lnTo>
                <a:lnTo>
                  <a:pt x="5" y="0"/>
                </a:lnTo>
                <a:lnTo>
                  <a:pt x="34" y="0"/>
                </a:lnTo>
                <a:lnTo>
                  <a:pt x="29" y="35"/>
                </a:lnTo>
                <a:lnTo>
                  <a:pt x="29" y="35"/>
                </a:lnTo>
                <a:lnTo>
                  <a:pt x="29" y="38"/>
                </a:lnTo>
                <a:lnTo>
                  <a:pt x="29" y="39"/>
                </a:lnTo>
                <a:lnTo>
                  <a:pt x="32" y="40"/>
                </a:lnTo>
                <a:lnTo>
                  <a:pt x="33" y="40"/>
                </a:lnTo>
                <a:lnTo>
                  <a:pt x="33" y="40"/>
                </a:lnTo>
                <a:lnTo>
                  <a:pt x="36" y="40"/>
                </a:lnTo>
                <a:lnTo>
                  <a:pt x="37" y="39"/>
                </a:lnTo>
                <a:lnTo>
                  <a:pt x="38" y="38"/>
                </a:lnTo>
                <a:lnTo>
                  <a:pt x="39" y="35"/>
                </a:lnTo>
                <a:lnTo>
                  <a:pt x="44" y="0"/>
                </a:lnTo>
                <a:lnTo>
                  <a:pt x="72" y="0"/>
                </a:lnTo>
                <a:lnTo>
                  <a:pt x="67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91" name="Freeform 1820">
            <a:extLst>
              <a:ext uri="{FF2B5EF4-FFF2-40B4-BE49-F238E27FC236}">
                <a16:creationId xmlns:a16="http://schemas.microsoft.com/office/drawing/2014/main" id="{642F4826-67DF-404A-9EAE-A5D31DC47033}"/>
              </a:ext>
            </a:extLst>
          </p:cNvPr>
          <p:cNvSpPr>
            <a:spLocks noEditPoints="1"/>
          </p:cNvSpPr>
          <p:nvPr/>
        </p:nvSpPr>
        <p:spPr bwMode="auto">
          <a:xfrm>
            <a:off x="8746568" y="4672196"/>
            <a:ext cx="112713" cy="101600"/>
          </a:xfrm>
          <a:custGeom>
            <a:avLst/>
            <a:gdLst>
              <a:gd name="T0" fmla="*/ 71 w 71"/>
              <a:gd name="T1" fmla="*/ 27 h 64"/>
              <a:gd name="T2" fmla="*/ 71 w 71"/>
              <a:gd name="T3" fmla="*/ 27 h 64"/>
              <a:gd name="T4" fmla="*/ 70 w 71"/>
              <a:gd name="T5" fmla="*/ 36 h 64"/>
              <a:gd name="T6" fmla="*/ 68 w 71"/>
              <a:gd name="T7" fmla="*/ 42 h 64"/>
              <a:gd name="T8" fmla="*/ 64 w 71"/>
              <a:gd name="T9" fmla="*/ 49 h 64"/>
              <a:gd name="T10" fmla="*/ 59 w 71"/>
              <a:gd name="T11" fmla="*/ 54 h 64"/>
              <a:gd name="T12" fmla="*/ 53 w 71"/>
              <a:gd name="T13" fmla="*/ 59 h 64"/>
              <a:gd name="T14" fmla="*/ 46 w 71"/>
              <a:gd name="T15" fmla="*/ 61 h 64"/>
              <a:gd name="T16" fmla="*/ 39 w 71"/>
              <a:gd name="T17" fmla="*/ 64 h 64"/>
              <a:gd name="T18" fmla="*/ 31 w 71"/>
              <a:gd name="T19" fmla="*/ 64 h 64"/>
              <a:gd name="T20" fmla="*/ 31 w 71"/>
              <a:gd name="T21" fmla="*/ 64 h 64"/>
              <a:gd name="T22" fmla="*/ 25 w 71"/>
              <a:gd name="T23" fmla="*/ 64 h 64"/>
              <a:gd name="T24" fmla="*/ 19 w 71"/>
              <a:gd name="T25" fmla="*/ 62 h 64"/>
              <a:gd name="T26" fmla="*/ 14 w 71"/>
              <a:gd name="T27" fmla="*/ 60 h 64"/>
              <a:gd name="T28" fmla="*/ 9 w 71"/>
              <a:gd name="T29" fmla="*/ 56 h 64"/>
              <a:gd name="T30" fmla="*/ 5 w 71"/>
              <a:gd name="T31" fmla="*/ 52 h 64"/>
              <a:gd name="T32" fmla="*/ 2 w 71"/>
              <a:gd name="T33" fmla="*/ 47 h 64"/>
              <a:gd name="T34" fmla="*/ 1 w 71"/>
              <a:gd name="T35" fmla="*/ 42 h 64"/>
              <a:gd name="T36" fmla="*/ 0 w 71"/>
              <a:gd name="T37" fmla="*/ 36 h 64"/>
              <a:gd name="T38" fmla="*/ 0 w 71"/>
              <a:gd name="T39" fmla="*/ 36 h 64"/>
              <a:gd name="T40" fmla="*/ 1 w 71"/>
              <a:gd name="T41" fmla="*/ 27 h 64"/>
              <a:gd name="T42" fmla="*/ 4 w 71"/>
              <a:gd name="T43" fmla="*/ 21 h 64"/>
              <a:gd name="T44" fmla="*/ 7 w 71"/>
              <a:gd name="T45" fmla="*/ 15 h 64"/>
              <a:gd name="T46" fmla="*/ 12 w 71"/>
              <a:gd name="T47" fmla="*/ 10 h 64"/>
              <a:gd name="T48" fmla="*/ 19 w 71"/>
              <a:gd name="T49" fmla="*/ 5 h 64"/>
              <a:gd name="T50" fmla="*/ 25 w 71"/>
              <a:gd name="T51" fmla="*/ 2 h 64"/>
              <a:gd name="T52" fmla="*/ 33 w 71"/>
              <a:gd name="T53" fmla="*/ 0 h 64"/>
              <a:gd name="T54" fmla="*/ 40 w 71"/>
              <a:gd name="T55" fmla="*/ 0 h 64"/>
              <a:gd name="T56" fmla="*/ 40 w 71"/>
              <a:gd name="T57" fmla="*/ 0 h 64"/>
              <a:gd name="T58" fmla="*/ 46 w 71"/>
              <a:gd name="T59" fmla="*/ 0 h 64"/>
              <a:gd name="T60" fmla="*/ 53 w 71"/>
              <a:gd name="T61" fmla="*/ 1 h 64"/>
              <a:gd name="T62" fmla="*/ 58 w 71"/>
              <a:gd name="T63" fmla="*/ 3 h 64"/>
              <a:gd name="T64" fmla="*/ 61 w 71"/>
              <a:gd name="T65" fmla="*/ 7 h 64"/>
              <a:gd name="T66" fmla="*/ 65 w 71"/>
              <a:gd name="T67" fmla="*/ 11 h 64"/>
              <a:gd name="T68" fmla="*/ 69 w 71"/>
              <a:gd name="T69" fmla="*/ 16 h 64"/>
              <a:gd name="T70" fmla="*/ 70 w 71"/>
              <a:gd name="T71" fmla="*/ 21 h 64"/>
              <a:gd name="T72" fmla="*/ 71 w 71"/>
              <a:gd name="T73" fmla="*/ 27 h 64"/>
              <a:gd name="T74" fmla="*/ 71 w 71"/>
              <a:gd name="T75" fmla="*/ 27 h 64"/>
              <a:gd name="T76" fmla="*/ 44 w 71"/>
              <a:gd name="T77" fmla="*/ 30 h 64"/>
              <a:gd name="T78" fmla="*/ 44 w 71"/>
              <a:gd name="T79" fmla="*/ 30 h 64"/>
              <a:gd name="T80" fmla="*/ 44 w 71"/>
              <a:gd name="T81" fmla="*/ 26 h 64"/>
              <a:gd name="T82" fmla="*/ 43 w 71"/>
              <a:gd name="T83" fmla="*/ 24 h 64"/>
              <a:gd name="T84" fmla="*/ 40 w 71"/>
              <a:gd name="T85" fmla="*/ 21 h 64"/>
              <a:gd name="T86" fmla="*/ 38 w 71"/>
              <a:gd name="T87" fmla="*/ 21 h 64"/>
              <a:gd name="T88" fmla="*/ 38 w 71"/>
              <a:gd name="T89" fmla="*/ 21 h 64"/>
              <a:gd name="T90" fmla="*/ 33 w 71"/>
              <a:gd name="T91" fmla="*/ 22 h 64"/>
              <a:gd name="T92" fmla="*/ 30 w 71"/>
              <a:gd name="T93" fmla="*/ 25 h 64"/>
              <a:gd name="T94" fmla="*/ 28 w 71"/>
              <a:gd name="T95" fmla="*/ 29 h 64"/>
              <a:gd name="T96" fmla="*/ 28 w 71"/>
              <a:gd name="T97" fmla="*/ 34 h 64"/>
              <a:gd name="T98" fmla="*/ 28 w 71"/>
              <a:gd name="T99" fmla="*/ 34 h 64"/>
              <a:gd name="T100" fmla="*/ 28 w 71"/>
              <a:gd name="T101" fmla="*/ 37 h 64"/>
              <a:gd name="T102" fmla="*/ 29 w 71"/>
              <a:gd name="T103" fmla="*/ 40 h 64"/>
              <a:gd name="T104" fmla="*/ 31 w 71"/>
              <a:gd name="T105" fmla="*/ 41 h 64"/>
              <a:gd name="T106" fmla="*/ 34 w 71"/>
              <a:gd name="T107" fmla="*/ 42 h 64"/>
              <a:gd name="T108" fmla="*/ 34 w 71"/>
              <a:gd name="T109" fmla="*/ 42 h 64"/>
              <a:gd name="T110" fmla="*/ 38 w 71"/>
              <a:gd name="T111" fmla="*/ 41 h 64"/>
              <a:gd name="T112" fmla="*/ 41 w 71"/>
              <a:gd name="T113" fmla="*/ 39 h 64"/>
              <a:gd name="T114" fmla="*/ 43 w 71"/>
              <a:gd name="T115" fmla="*/ 35 h 64"/>
              <a:gd name="T116" fmla="*/ 44 w 71"/>
              <a:gd name="T117" fmla="*/ 30 h 64"/>
              <a:gd name="T118" fmla="*/ 44 w 71"/>
              <a:gd name="T119" fmla="*/ 3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" h="64">
                <a:moveTo>
                  <a:pt x="71" y="27"/>
                </a:moveTo>
                <a:lnTo>
                  <a:pt x="71" y="27"/>
                </a:lnTo>
                <a:lnTo>
                  <a:pt x="70" y="36"/>
                </a:lnTo>
                <a:lnTo>
                  <a:pt x="68" y="42"/>
                </a:lnTo>
                <a:lnTo>
                  <a:pt x="64" y="49"/>
                </a:lnTo>
                <a:lnTo>
                  <a:pt x="59" y="54"/>
                </a:lnTo>
                <a:lnTo>
                  <a:pt x="53" y="59"/>
                </a:lnTo>
                <a:lnTo>
                  <a:pt x="46" y="61"/>
                </a:lnTo>
                <a:lnTo>
                  <a:pt x="39" y="64"/>
                </a:lnTo>
                <a:lnTo>
                  <a:pt x="31" y="64"/>
                </a:lnTo>
                <a:lnTo>
                  <a:pt x="31" y="64"/>
                </a:lnTo>
                <a:lnTo>
                  <a:pt x="25" y="64"/>
                </a:lnTo>
                <a:lnTo>
                  <a:pt x="19" y="62"/>
                </a:lnTo>
                <a:lnTo>
                  <a:pt x="14" y="60"/>
                </a:lnTo>
                <a:lnTo>
                  <a:pt x="9" y="56"/>
                </a:lnTo>
                <a:lnTo>
                  <a:pt x="5" y="52"/>
                </a:lnTo>
                <a:lnTo>
                  <a:pt x="2" y="47"/>
                </a:lnTo>
                <a:lnTo>
                  <a:pt x="1" y="42"/>
                </a:lnTo>
                <a:lnTo>
                  <a:pt x="0" y="36"/>
                </a:lnTo>
                <a:lnTo>
                  <a:pt x="0" y="36"/>
                </a:lnTo>
                <a:lnTo>
                  <a:pt x="1" y="27"/>
                </a:lnTo>
                <a:lnTo>
                  <a:pt x="4" y="21"/>
                </a:lnTo>
                <a:lnTo>
                  <a:pt x="7" y="15"/>
                </a:lnTo>
                <a:lnTo>
                  <a:pt x="12" y="10"/>
                </a:lnTo>
                <a:lnTo>
                  <a:pt x="19" y="5"/>
                </a:lnTo>
                <a:lnTo>
                  <a:pt x="25" y="2"/>
                </a:lnTo>
                <a:lnTo>
                  <a:pt x="33" y="0"/>
                </a:lnTo>
                <a:lnTo>
                  <a:pt x="40" y="0"/>
                </a:lnTo>
                <a:lnTo>
                  <a:pt x="40" y="0"/>
                </a:lnTo>
                <a:lnTo>
                  <a:pt x="46" y="0"/>
                </a:lnTo>
                <a:lnTo>
                  <a:pt x="53" y="1"/>
                </a:lnTo>
                <a:lnTo>
                  <a:pt x="58" y="3"/>
                </a:lnTo>
                <a:lnTo>
                  <a:pt x="61" y="7"/>
                </a:lnTo>
                <a:lnTo>
                  <a:pt x="65" y="11"/>
                </a:lnTo>
                <a:lnTo>
                  <a:pt x="69" y="16"/>
                </a:lnTo>
                <a:lnTo>
                  <a:pt x="70" y="21"/>
                </a:lnTo>
                <a:lnTo>
                  <a:pt x="71" y="27"/>
                </a:lnTo>
                <a:lnTo>
                  <a:pt x="71" y="27"/>
                </a:lnTo>
                <a:close/>
                <a:moveTo>
                  <a:pt x="44" y="30"/>
                </a:moveTo>
                <a:lnTo>
                  <a:pt x="44" y="30"/>
                </a:lnTo>
                <a:lnTo>
                  <a:pt x="44" y="26"/>
                </a:lnTo>
                <a:lnTo>
                  <a:pt x="43" y="24"/>
                </a:lnTo>
                <a:lnTo>
                  <a:pt x="40" y="21"/>
                </a:lnTo>
                <a:lnTo>
                  <a:pt x="38" y="21"/>
                </a:lnTo>
                <a:lnTo>
                  <a:pt x="38" y="21"/>
                </a:lnTo>
                <a:lnTo>
                  <a:pt x="33" y="22"/>
                </a:lnTo>
                <a:lnTo>
                  <a:pt x="30" y="25"/>
                </a:lnTo>
                <a:lnTo>
                  <a:pt x="28" y="29"/>
                </a:lnTo>
                <a:lnTo>
                  <a:pt x="28" y="34"/>
                </a:lnTo>
                <a:lnTo>
                  <a:pt x="28" y="34"/>
                </a:lnTo>
                <a:lnTo>
                  <a:pt x="28" y="37"/>
                </a:lnTo>
                <a:lnTo>
                  <a:pt x="29" y="40"/>
                </a:lnTo>
                <a:lnTo>
                  <a:pt x="31" y="41"/>
                </a:lnTo>
                <a:lnTo>
                  <a:pt x="34" y="42"/>
                </a:lnTo>
                <a:lnTo>
                  <a:pt x="34" y="42"/>
                </a:lnTo>
                <a:lnTo>
                  <a:pt x="38" y="41"/>
                </a:lnTo>
                <a:lnTo>
                  <a:pt x="41" y="39"/>
                </a:lnTo>
                <a:lnTo>
                  <a:pt x="43" y="35"/>
                </a:lnTo>
                <a:lnTo>
                  <a:pt x="44" y="30"/>
                </a:lnTo>
                <a:lnTo>
                  <a:pt x="44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92" name="Freeform 1821">
            <a:extLst>
              <a:ext uri="{FF2B5EF4-FFF2-40B4-BE49-F238E27FC236}">
                <a16:creationId xmlns:a16="http://schemas.microsoft.com/office/drawing/2014/main" id="{90B7616F-98CB-4356-942B-2608AA43C230}"/>
              </a:ext>
            </a:extLst>
          </p:cNvPr>
          <p:cNvSpPr>
            <a:spLocks/>
          </p:cNvSpPr>
          <p:nvPr/>
        </p:nvSpPr>
        <p:spPr bwMode="auto">
          <a:xfrm>
            <a:off x="7724218" y="4819834"/>
            <a:ext cx="9525" cy="57150"/>
          </a:xfrm>
          <a:custGeom>
            <a:avLst/>
            <a:gdLst>
              <a:gd name="T0" fmla="*/ 6 w 6"/>
              <a:gd name="T1" fmla="*/ 0 h 36"/>
              <a:gd name="T2" fmla="*/ 6 w 6"/>
              <a:gd name="T3" fmla="*/ 2 h 36"/>
              <a:gd name="T4" fmla="*/ 4 w 6"/>
              <a:gd name="T5" fmla="*/ 2 h 36"/>
              <a:gd name="T6" fmla="*/ 4 w 6"/>
              <a:gd name="T7" fmla="*/ 33 h 36"/>
              <a:gd name="T8" fmla="*/ 6 w 6"/>
              <a:gd name="T9" fmla="*/ 33 h 36"/>
              <a:gd name="T10" fmla="*/ 6 w 6"/>
              <a:gd name="T11" fmla="*/ 36 h 36"/>
              <a:gd name="T12" fmla="*/ 0 w 6"/>
              <a:gd name="T13" fmla="*/ 36 h 36"/>
              <a:gd name="T14" fmla="*/ 0 w 6"/>
              <a:gd name="T15" fmla="*/ 0 h 36"/>
              <a:gd name="T16" fmla="*/ 6 w 6"/>
              <a:gd name="T1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36">
                <a:moveTo>
                  <a:pt x="6" y="0"/>
                </a:moveTo>
                <a:lnTo>
                  <a:pt x="6" y="2"/>
                </a:lnTo>
                <a:lnTo>
                  <a:pt x="4" y="2"/>
                </a:lnTo>
                <a:lnTo>
                  <a:pt x="4" y="33"/>
                </a:lnTo>
                <a:lnTo>
                  <a:pt x="6" y="33"/>
                </a:lnTo>
                <a:lnTo>
                  <a:pt x="6" y="36"/>
                </a:lnTo>
                <a:lnTo>
                  <a:pt x="0" y="36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93" name="Freeform 1822">
            <a:extLst>
              <a:ext uri="{FF2B5EF4-FFF2-40B4-BE49-F238E27FC236}">
                <a16:creationId xmlns:a16="http://schemas.microsoft.com/office/drawing/2014/main" id="{2F42ABA6-98B4-40BB-8D7F-79355DCB0BC6}"/>
              </a:ext>
            </a:extLst>
          </p:cNvPr>
          <p:cNvSpPr>
            <a:spLocks/>
          </p:cNvSpPr>
          <p:nvPr/>
        </p:nvSpPr>
        <p:spPr bwMode="auto">
          <a:xfrm>
            <a:off x="7752793" y="4816659"/>
            <a:ext cx="20638" cy="52388"/>
          </a:xfrm>
          <a:custGeom>
            <a:avLst/>
            <a:gdLst>
              <a:gd name="T0" fmla="*/ 0 w 13"/>
              <a:gd name="T1" fmla="*/ 33 h 33"/>
              <a:gd name="T2" fmla="*/ 0 w 13"/>
              <a:gd name="T3" fmla="*/ 29 h 33"/>
              <a:gd name="T4" fmla="*/ 7 w 13"/>
              <a:gd name="T5" fmla="*/ 13 h 33"/>
              <a:gd name="T6" fmla="*/ 7 w 13"/>
              <a:gd name="T7" fmla="*/ 13 h 33"/>
              <a:gd name="T8" fmla="*/ 8 w 13"/>
              <a:gd name="T9" fmla="*/ 12 h 33"/>
              <a:gd name="T10" fmla="*/ 8 w 13"/>
              <a:gd name="T11" fmla="*/ 12 h 33"/>
              <a:gd name="T12" fmla="*/ 8 w 13"/>
              <a:gd name="T13" fmla="*/ 9 h 33"/>
              <a:gd name="T14" fmla="*/ 8 w 13"/>
              <a:gd name="T15" fmla="*/ 9 h 33"/>
              <a:gd name="T16" fmla="*/ 8 w 13"/>
              <a:gd name="T17" fmla="*/ 8 h 33"/>
              <a:gd name="T18" fmla="*/ 8 w 13"/>
              <a:gd name="T19" fmla="*/ 8 h 33"/>
              <a:gd name="T20" fmla="*/ 8 w 13"/>
              <a:gd name="T21" fmla="*/ 7 h 33"/>
              <a:gd name="T22" fmla="*/ 8 w 13"/>
              <a:gd name="T23" fmla="*/ 7 h 33"/>
              <a:gd name="T24" fmla="*/ 7 w 13"/>
              <a:gd name="T25" fmla="*/ 5 h 33"/>
              <a:gd name="T26" fmla="*/ 7 w 13"/>
              <a:gd name="T27" fmla="*/ 5 h 33"/>
              <a:gd name="T28" fmla="*/ 6 w 13"/>
              <a:gd name="T29" fmla="*/ 5 h 33"/>
              <a:gd name="T30" fmla="*/ 6 w 13"/>
              <a:gd name="T31" fmla="*/ 5 h 33"/>
              <a:gd name="T32" fmla="*/ 5 w 13"/>
              <a:gd name="T33" fmla="*/ 7 h 33"/>
              <a:gd name="T34" fmla="*/ 5 w 13"/>
              <a:gd name="T35" fmla="*/ 7 h 33"/>
              <a:gd name="T36" fmla="*/ 3 w 13"/>
              <a:gd name="T37" fmla="*/ 8 h 33"/>
              <a:gd name="T38" fmla="*/ 3 w 13"/>
              <a:gd name="T39" fmla="*/ 10 h 33"/>
              <a:gd name="T40" fmla="*/ 0 w 13"/>
              <a:gd name="T41" fmla="*/ 10 h 33"/>
              <a:gd name="T42" fmla="*/ 0 w 13"/>
              <a:gd name="T43" fmla="*/ 8 h 33"/>
              <a:gd name="T44" fmla="*/ 0 w 13"/>
              <a:gd name="T45" fmla="*/ 8 h 33"/>
              <a:gd name="T46" fmla="*/ 0 w 13"/>
              <a:gd name="T47" fmla="*/ 5 h 33"/>
              <a:gd name="T48" fmla="*/ 0 w 13"/>
              <a:gd name="T49" fmla="*/ 5 h 33"/>
              <a:gd name="T50" fmla="*/ 1 w 13"/>
              <a:gd name="T51" fmla="*/ 3 h 33"/>
              <a:gd name="T52" fmla="*/ 1 w 13"/>
              <a:gd name="T53" fmla="*/ 3 h 33"/>
              <a:gd name="T54" fmla="*/ 3 w 13"/>
              <a:gd name="T55" fmla="*/ 2 h 33"/>
              <a:gd name="T56" fmla="*/ 3 w 13"/>
              <a:gd name="T57" fmla="*/ 2 h 33"/>
              <a:gd name="T58" fmla="*/ 6 w 13"/>
              <a:gd name="T59" fmla="*/ 0 h 33"/>
              <a:gd name="T60" fmla="*/ 6 w 13"/>
              <a:gd name="T61" fmla="*/ 0 h 33"/>
              <a:gd name="T62" fmla="*/ 10 w 13"/>
              <a:gd name="T63" fmla="*/ 2 h 33"/>
              <a:gd name="T64" fmla="*/ 10 w 13"/>
              <a:gd name="T65" fmla="*/ 2 h 33"/>
              <a:gd name="T66" fmla="*/ 11 w 13"/>
              <a:gd name="T67" fmla="*/ 3 h 33"/>
              <a:gd name="T68" fmla="*/ 11 w 13"/>
              <a:gd name="T69" fmla="*/ 3 h 33"/>
              <a:gd name="T70" fmla="*/ 12 w 13"/>
              <a:gd name="T71" fmla="*/ 5 h 33"/>
              <a:gd name="T72" fmla="*/ 12 w 13"/>
              <a:gd name="T73" fmla="*/ 5 h 33"/>
              <a:gd name="T74" fmla="*/ 13 w 13"/>
              <a:gd name="T75" fmla="*/ 9 h 33"/>
              <a:gd name="T76" fmla="*/ 13 w 13"/>
              <a:gd name="T77" fmla="*/ 9 h 33"/>
              <a:gd name="T78" fmla="*/ 13 w 13"/>
              <a:gd name="T79" fmla="*/ 10 h 33"/>
              <a:gd name="T80" fmla="*/ 13 w 13"/>
              <a:gd name="T81" fmla="*/ 10 h 33"/>
              <a:gd name="T82" fmla="*/ 12 w 13"/>
              <a:gd name="T83" fmla="*/ 13 h 33"/>
              <a:gd name="T84" fmla="*/ 12 w 13"/>
              <a:gd name="T85" fmla="*/ 13 h 33"/>
              <a:gd name="T86" fmla="*/ 12 w 13"/>
              <a:gd name="T87" fmla="*/ 14 h 33"/>
              <a:gd name="T88" fmla="*/ 12 w 13"/>
              <a:gd name="T89" fmla="*/ 14 h 33"/>
              <a:gd name="T90" fmla="*/ 11 w 13"/>
              <a:gd name="T91" fmla="*/ 15 h 33"/>
              <a:gd name="T92" fmla="*/ 5 w 13"/>
              <a:gd name="T93" fmla="*/ 29 h 33"/>
              <a:gd name="T94" fmla="*/ 13 w 13"/>
              <a:gd name="T95" fmla="*/ 29 h 33"/>
              <a:gd name="T96" fmla="*/ 13 w 13"/>
              <a:gd name="T97" fmla="*/ 33 h 33"/>
              <a:gd name="T98" fmla="*/ 0 w 13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33">
                <a:moveTo>
                  <a:pt x="0" y="33"/>
                </a:moveTo>
                <a:lnTo>
                  <a:pt x="0" y="29"/>
                </a:lnTo>
                <a:lnTo>
                  <a:pt x="7" y="13"/>
                </a:lnTo>
                <a:lnTo>
                  <a:pt x="7" y="13"/>
                </a:lnTo>
                <a:lnTo>
                  <a:pt x="8" y="12"/>
                </a:lnTo>
                <a:lnTo>
                  <a:pt x="8" y="12"/>
                </a:lnTo>
                <a:lnTo>
                  <a:pt x="8" y="9"/>
                </a:lnTo>
                <a:lnTo>
                  <a:pt x="8" y="9"/>
                </a:lnTo>
                <a:lnTo>
                  <a:pt x="8" y="8"/>
                </a:lnTo>
                <a:lnTo>
                  <a:pt x="8" y="8"/>
                </a:lnTo>
                <a:lnTo>
                  <a:pt x="8" y="7"/>
                </a:lnTo>
                <a:lnTo>
                  <a:pt x="8" y="7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7"/>
                </a:lnTo>
                <a:lnTo>
                  <a:pt x="3" y="8"/>
                </a:lnTo>
                <a:lnTo>
                  <a:pt x="3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3" y="2"/>
                </a:lnTo>
                <a:lnTo>
                  <a:pt x="3" y="2"/>
                </a:lnTo>
                <a:lnTo>
                  <a:pt x="6" y="0"/>
                </a:lnTo>
                <a:lnTo>
                  <a:pt x="6" y="0"/>
                </a:lnTo>
                <a:lnTo>
                  <a:pt x="10" y="2"/>
                </a:lnTo>
                <a:lnTo>
                  <a:pt x="10" y="2"/>
                </a:lnTo>
                <a:lnTo>
                  <a:pt x="11" y="3"/>
                </a:lnTo>
                <a:lnTo>
                  <a:pt x="11" y="3"/>
                </a:lnTo>
                <a:lnTo>
                  <a:pt x="12" y="5"/>
                </a:lnTo>
                <a:lnTo>
                  <a:pt x="12" y="5"/>
                </a:lnTo>
                <a:lnTo>
                  <a:pt x="13" y="9"/>
                </a:lnTo>
                <a:lnTo>
                  <a:pt x="13" y="9"/>
                </a:lnTo>
                <a:lnTo>
                  <a:pt x="13" y="10"/>
                </a:lnTo>
                <a:lnTo>
                  <a:pt x="13" y="10"/>
                </a:lnTo>
                <a:lnTo>
                  <a:pt x="12" y="13"/>
                </a:lnTo>
                <a:lnTo>
                  <a:pt x="12" y="13"/>
                </a:lnTo>
                <a:lnTo>
                  <a:pt x="12" y="14"/>
                </a:lnTo>
                <a:lnTo>
                  <a:pt x="12" y="14"/>
                </a:lnTo>
                <a:lnTo>
                  <a:pt x="11" y="15"/>
                </a:lnTo>
                <a:lnTo>
                  <a:pt x="5" y="29"/>
                </a:lnTo>
                <a:lnTo>
                  <a:pt x="13" y="29"/>
                </a:lnTo>
                <a:lnTo>
                  <a:pt x="13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94" name="Freeform 1823">
            <a:extLst>
              <a:ext uri="{FF2B5EF4-FFF2-40B4-BE49-F238E27FC236}">
                <a16:creationId xmlns:a16="http://schemas.microsoft.com/office/drawing/2014/main" id="{9614858E-8D91-4B46-A7BB-A711F77F55E0}"/>
              </a:ext>
            </a:extLst>
          </p:cNvPr>
          <p:cNvSpPr>
            <a:spLocks noEditPoints="1"/>
          </p:cNvSpPr>
          <p:nvPr/>
        </p:nvSpPr>
        <p:spPr bwMode="auto">
          <a:xfrm>
            <a:off x="7778193" y="4816659"/>
            <a:ext cx="22225" cy="52388"/>
          </a:xfrm>
          <a:custGeom>
            <a:avLst/>
            <a:gdLst>
              <a:gd name="T0" fmla="*/ 6 w 14"/>
              <a:gd name="T1" fmla="*/ 20 h 33"/>
              <a:gd name="T2" fmla="*/ 6 w 14"/>
              <a:gd name="T3" fmla="*/ 19 h 33"/>
              <a:gd name="T4" fmla="*/ 6 w 14"/>
              <a:gd name="T5" fmla="*/ 20 h 33"/>
              <a:gd name="T6" fmla="*/ 5 w 14"/>
              <a:gd name="T7" fmla="*/ 20 h 33"/>
              <a:gd name="T8" fmla="*/ 2 w 14"/>
              <a:gd name="T9" fmla="*/ 19 h 33"/>
              <a:gd name="T10" fmla="*/ 1 w 14"/>
              <a:gd name="T11" fmla="*/ 18 h 33"/>
              <a:gd name="T12" fmla="*/ 0 w 14"/>
              <a:gd name="T13" fmla="*/ 17 h 33"/>
              <a:gd name="T14" fmla="*/ 0 w 14"/>
              <a:gd name="T15" fmla="*/ 15 h 33"/>
              <a:gd name="T16" fmla="*/ 0 w 14"/>
              <a:gd name="T17" fmla="*/ 14 h 33"/>
              <a:gd name="T18" fmla="*/ 0 w 14"/>
              <a:gd name="T19" fmla="*/ 10 h 33"/>
              <a:gd name="T20" fmla="*/ 0 w 14"/>
              <a:gd name="T21" fmla="*/ 8 h 33"/>
              <a:gd name="T22" fmla="*/ 0 w 14"/>
              <a:gd name="T23" fmla="*/ 7 h 33"/>
              <a:gd name="T24" fmla="*/ 0 w 14"/>
              <a:gd name="T25" fmla="*/ 5 h 33"/>
              <a:gd name="T26" fmla="*/ 1 w 14"/>
              <a:gd name="T27" fmla="*/ 4 h 33"/>
              <a:gd name="T28" fmla="*/ 4 w 14"/>
              <a:gd name="T29" fmla="*/ 2 h 33"/>
              <a:gd name="T30" fmla="*/ 6 w 14"/>
              <a:gd name="T31" fmla="*/ 0 h 33"/>
              <a:gd name="T32" fmla="*/ 10 w 14"/>
              <a:gd name="T33" fmla="*/ 2 h 33"/>
              <a:gd name="T34" fmla="*/ 12 w 14"/>
              <a:gd name="T35" fmla="*/ 4 h 33"/>
              <a:gd name="T36" fmla="*/ 12 w 14"/>
              <a:gd name="T37" fmla="*/ 5 h 33"/>
              <a:gd name="T38" fmla="*/ 14 w 14"/>
              <a:gd name="T39" fmla="*/ 7 h 33"/>
              <a:gd name="T40" fmla="*/ 14 w 14"/>
              <a:gd name="T41" fmla="*/ 8 h 33"/>
              <a:gd name="T42" fmla="*/ 14 w 14"/>
              <a:gd name="T43" fmla="*/ 10 h 33"/>
              <a:gd name="T44" fmla="*/ 14 w 14"/>
              <a:gd name="T45" fmla="*/ 13 h 33"/>
              <a:gd name="T46" fmla="*/ 14 w 14"/>
              <a:gd name="T47" fmla="*/ 14 h 33"/>
              <a:gd name="T48" fmla="*/ 14 w 14"/>
              <a:gd name="T49" fmla="*/ 15 h 33"/>
              <a:gd name="T50" fmla="*/ 6 w 14"/>
              <a:gd name="T51" fmla="*/ 33 h 33"/>
              <a:gd name="T52" fmla="*/ 5 w 14"/>
              <a:gd name="T53" fmla="*/ 14 h 33"/>
              <a:gd name="T54" fmla="*/ 5 w 14"/>
              <a:gd name="T55" fmla="*/ 15 h 33"/>
              <a:gd name="T56" fmla="*/ 6 w 14"/>
              <a:gd name="T57" fmla="*/ 17 h 33"/>
              <a:gd name="T58" fmla="*/ 9 w 14"/>
              <a:gd name="T59" fmla="*/ 15 h 33"/>
              <a:gd name="T60" fmla="*/ 9 w 14"/>
              <a:gd name="T61" fmla="*/ 14 h 33"/>
              <a:gd name="T62" fmla="*/ 9 w 14"/>
              <a:gd name="T63" fmla="*/ 8 h 33"/>
              <a:gd name="T64" fmla="*/ 9 w 14"/>
              <a:gd name="T65" fmla="*/ 7 h 33"/>
              <a:gd name="T66" fmla="*/ 6 w 14"/>
              <a:gd name="T67" fmla="*/ 5 h 33"/>
              <a:gd name="T68" fmla="*/ 5 w 14"/>
              <a:gd name="T69" fmla="*/ 7 h 33"/>
              <a:gd name="T70" fmla="*/ 5 w 14"/>
              <a:gd name="T71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1" y="33"/>
                </a:moveTo>
                <a:lnTo>
                  <a:pt x="6" y="20"/>
                </a:lnTo>
                <a:lnTo>
                  <a:pt x="6" y="19"/>
                </a:lnTo>
                <a:lnTo>
                  <a:pt x="6" y="19"/>
                </a:lnTo>
                <a:lnTo>
                  <a:pt x="6" y="20"/>
                </a:lnTo>
                <a:lnTo>
                  <a:pt x="6" y="20"/>
                </a:lnTo>
                <a:lnTo>
                  <a:pt x="5" y="20"/>
                </a:lnTo>
                <a:lnTo>
                  <a:pt x="5" y="20"/>
                </a:lnTo>
                <a:lnTo>
                  <a:pt x="2" y="19"/>
                </a:lnTo>
                <a:lnTo>
                  <a:pt x="2" y="19"/>
                </a:lnTo>
                <a:lnTo>
                  <a:pt x="1" y="18"/>
                </a:lnTo>
                <a:lnTo>
                  <a:pt x="1" y="18"/>
                </a:lnTo>
                <a:lnTo>
                  <a:pt x="0" y="17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4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10" y="2"/>
                </a:lnTo>
                <a:lnTo>
                  <a:pt x="10" y="2"/>
                </a:lnTo>
                <a:lnTo>
                  <a:pt x="12" y="4"/>
                </a:lnTo>
                <a:lnTo>
                  <a:pt x="12" y="4"/>
                </a:lnTo>
                <a:lnTo>
                  <a:pt x="12" y="5"/>
                </a:lnTo>
                <a:lnTo>
                  <a:pt x="12" y="5"/>
                </a:lnTo>
                <a:lnTo>
                  <a:pt x="14" y="7"/>
                </a:lnTo>
                <a:lnTo>
                  <a:pt x="14" y="7"/>
                </a:lnTo>
                <a:lnTo>
                  <a:pt x="14" y="8"/>
                </a:lnTo>
                <a:lnTo>
                  <a:pt x="14" y="8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4" y="15"/>
                </a:lnTo>
                <a:lnTo>
                  <a:pt x="14" y="15"/>
                </a:lnTo>
                <a:lnTo>
                  <a:pt x="12" y="17"/>
                </a:lnTo>
                <a:lnTo>
                  <a:pt x="6" y="33"/>
                </a:lnTo>
                <a:lnTo>
                  <a:pt x="1" y="33"/>
                </a:lnTo>
                <a:close/>
                <a:moveTo>
                  <a:pt x="5" y="14"/>
                </a:moveTo>
                <a:lnTo>
                  <a:pt x="5" y="14"/>
                </a:lnTo>
                <a:lnTo>
                  <a:pt x="5" y="15"/>
                </a:lnTo>
                <a:lnTo>
                  <a:pt x="5" y="15"/>
                </a:lnTo>
                <a:lnTo>
                  <a:pt x="6" y="17"/>
                </a:lnTo>
                <a:lnTo>
                  <a:pt x="6" y="17"/>
                </a:lnTo>
                <a:lnTo>
                  <a:pt x="9" y="15"/>
                </a:lnTo>
                <a:lnTo>
                  <a:pt x="9" y="15"/>
                </a:lnTo>
                <a:lnTo>
                  <a:pt x="9" y="14"/>
                </a:lnTo>
                <a:lnTo>
                  <a:pt x="9" y="8"/>
                </a:lnTo>
                <a:lnTo>
                  <a:pt x="9" y="8"/>
                </a:lnTo>
                <a:lnTo>
                  <a:pt x="9" y="7"/>
                </a:lnTo>
                <a:lnTo>
                  <a:pt x="9" y="7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7"/>
                </a:lnTo>
                <a:lnTo>
                  <a:pt x="5" y="8"/>
                </a:lnTo>
                <a:lnTo>
                  <a:pt x="5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95" name="Freeform 1824">
            <a:extLst>
              <a:ext uri="{FF2B5EF4-FFF2-40B4-BE49-F238E27FC236}">
                <a16:creationId xmlns:a16="http://schemas.microsoft.com/office/drawing/2014/main" id="{8C042C6D-2B6D-4E1D-887F-3D726DDDCFD5}"/>
              </a:ext>
            </a:extLst>
          </p:cNvPr>
          <p:cNvSpPr>
            <a:spLocks/>
          </p:cNvSpPr>
          <p:nvPr/>
        </p:nvSpPr>
        <p:spPr bwMode="auto">
          <a:xfrm>
            <a:off x="7803593" y="4816659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9 w 14"/>
              <a:gd name="T5" fmla="*/ 13 h 33"/>
              <a:gd name="T6" fmla="*/ 9 w 14"/>
              <a:gd name="T7" fmla="*/ 13 h 33"/>
              <a:gd name="T8" fmla="*/ 10 w 14"/>
              <a:gd name="T9" fmla="*/ 12 h 33"/>
              <a:gd name="T10" fmla="*/ 10 w 14"/>
              <a:gd name="T11" fmla="*/ 12 h 33"/>
              <a:gd name="T12" fmla="*/ 10 w 14"/>
              <a:gd name="T13" fmla="*/ 9 h 33"/>
              <a:gd name="T14" fmla="*/ 10 w 14"/>
              <a:gd name="T15" fmla="*/ 9 h 33"/>
              <a:gd name="T16" fmla="*/ 10 w 14"/>
              <a:gd name="T17" fmla="*/ 8 h 33"/>
              <a:gd name="T18" fmla="*/ 10 w 14"/>
              <a:gd name="T19" fmla="*/ 8 h 33"/>
              <a:gd name="T20" fmla="*/ 9 w 14"/>
              <a:gd name="T21" fmla="*/ 7 h 33"/>
              <a:gd name="T22" fmla="*/ 9 w 14"/>
              <a:gd name="T23" fmla="*/ 7 h 33"/>
              <a:gd name="T24" fmla="*/ 9 w 14"/>
              <a:gd name="T25" fmla="*/ 5 h 33"/>
              <a:gd name="T26" fmla="*/ 9 w 14"/>
              <a:gd name="T27" fmla="*/ 5 h 33"/>
              <a:gd name="T28" fmla="*/ 8 w 14"/>
              <a:gd name="T29" fmla="*/ 5 h 33"/>
              <a:gd name="T30" fmla="*/ 8 w 14"/>
              <a:gd name="T31" fmla="*/ 5 h 33"/>
              <a:gd name="T32" fmla="*/ 7 w 14"/>
              <a:gd name="T33" fmla="*/ 7 h 33"/>
              <a:gd name="T34" fmla="*/ 7 w 14"/>
              <a:gd name="T35" fmla="*/ 7 h 33"/>
              <a:gd name="T36" fmla="*/ 5 w 14"/>
              <a:gd name="T37" fmla="*/ 8 h 33"/>
              <a:gd name="T38" fmla="*/ 5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2 w 14"/>
              <a:gd name="T47" fmla="*/ 5 h 33"/>
              <a:gd name="T48" fmla="*/ 2 w 14"/>
              <a:gd name="T49" fmla="*/ 5 h 33"/>
              <a:gd name="T50" fmla="*/ 3 w 14"/>
              <a:gd name="T51" fmla="*/ 3 h 33"/>
              <a:gd name="T52" fmla="*/ 3 w 14"/>
              <a:gd name="T53" fmla="*/ 3 h 33"/>
              <a:gd name="T54" fmla="*/ 5 w 14"/>
              <a:gd name="T55" fmla="*/ 2 h 33"/>
              <a:gd name="T56" fmla="*/ 5 w 14"/>
              <a:gd name="T57" fmla="*/ 2 h 33"/>
              <a:gd name="T58" fmla="*/ 8 w 14"/>
              <a:gd name="T59" fmla="*/ 0 h 33"/>
              <a:gd name="T60" fmla="*/ 8 w 14"/>
              <a:gd name="T61" fmla="*/ 0 h 33"/>
              <a:gd name="T62" fmla="*/ 10 w 14"/>
              <a:gd name="T63" fmla="*/ 2 h 33"/>
              <a:gd name="T64" fmla="*/ 10 w 14"/>
              <a:gd name="T65" fmla="*/ 2 h 33"/>
              <a:gd name="T66" fmla="*/ 13 w 14"/>
              <a:gd name="T67" fmla="*/ 3 h 33"/>
              <a:gd name="T68" fmla="*/ 13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3 h 33"/>
              <a:gd name="T84" fmla="*/ 14 w 14"/>
              <a:gd name="T85" fmla="*/ 13 h 33"/>
              <a:gd name="T86" fmla="*/ 14 w 14"/>
              <a:gd name="T87" fmla="*/ 14 h 33"/>
              <a:gd name="T88" fmla="*/ 14 w 14"/>
              <a:gd name="T89" fmla="*/ 14 h 33"/>
              <a:gd name="T90" fmla="*/ 13 w 14"/>
              <a:gd name="T91" fmla="*/ 15 h 33"/>
              <a:gd name="T92" fmla="*/ 7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9" y="13"/>
                </a:lnTo>
                <a:lnTo>
                  <a:pt x="9" y="13"/>
                </a:lnTo>
                <a:lnTo>
                  <a:pt x="10" y="12"/>
                </a:lnTo>
                <a:lnTo>
                  <a:pt x="10" y="12"/>
                </a:lnTo>
                <a:lnTo>
                  <a:pt x="10" y="9"/>
                </a:lnTo>
                <a:lnTo>
                  <a:pt x="10" y="9"/>
                </a:lnTo>
                <a:lnTo>
                  <a:pt x="10" y="8"/>
                </a:lnTo>
                <a:lnTo>
                  <a:pt x="10" y="8"/>
                </a:lnTo>
                <a:lnTo>
                  <a:pt x="9" y="7"/>
                </a:lnTo>
                <a:lnTo>
                  <a:pt x="9" y="7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7" y="7"/>
                </a:lnTo>
                <a:lnTo>
                  <a:pt x="7" y="7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2" y="5"/>
                </a:lnTo>
                <a:lnTo>
                  <a:pt x="2" y="5"/>
                </a:lnTo>
                <a:lnTo>
                  <a:pt x="3" y="3"/>
                </a:lnTo>
                <a:lnTo>
                  <a:pt x="3" y="3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7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96" name="Freeform 1825">
            <a:extLst>
              <a:ext uri="{FF2B5EF4-FFF2-40B4-BE49-F238E27FC236}">
                <a16:creationId xmlns:a16="http://schemas.microsoft.com/office/drawing/2014/main" id="{6E8EA734-92DB-443B-9DCA-595FD73CB4F8}"/>
              </a:ext>
            </a:extLst>
          </p:cNvPr>
          <p:cNvSpPr>
            <a:spLocks/>
          </p:cNvSpPr>
          <p:nvPr/>
        </p:nvSpPr>
        <p:spPr bwMode="auto">
          <a:xfrm>
            <a:off x="7843281" y="4819834"/>
            <a:ext cx="11113" cy="57150"/>
          </a:xfrm>
          <a:custGeom>
            <a:avLst/>
            <a:gdLst>
              <a:gd name="T0" fmla="*/ 0 w 7"/>
              <a:gd name="T1" fmla="*/ 36 h 36"/>
              <a:gd name="T2" fmla="*/ 0 w 7"/>
              <a:gd name="T3" fmla="*/ 33 h 36"/>
              <a:gd name="T4" fmla="*/ 3 w 7"/>
              <a:gd name="T5" fmla="*/ 33 h 36"/>
              <a:gd name="T6" fmla="*/ 3 w 7"/>
              <a:gd name="T7" fmla="*/ 2 h 36"/>
              <a:gd name="T8" fmla="*/ 0 w 7"/>
              <a:gd name="T9" fmla="*/ 2 h 36"/>
              <a:gd name="T10" fmla="*/ 0 w 7"/>
              <a:gd name="T11" fmla="*/ 0 h 36"/>
              <a:gd name="T12" fmla="*/ 7 w 7"/>
              <a:gd name="T13" fmla="*/ 0 h 36"/>
              <a:gd name="T14" fmla="*/ 7 w 7"/>
              <a:gd name="T15" fmla="*/ 36 h 36"/>
              <a:gd name="T16" fmla="*/ 0 w 7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6">
                <a:moveTo>
                  <a:pt x="0" y="36"/>
                </a:moveTo>
                <a:lnTo>
                  <a:pt x="0" y="33"/>
                </a:lnTo>
                <a:lnTo>
                  <a:pt x="3" y="33"/>
                </a:lnTo>
                <a:lnTo>
                  <a:pt x="3" y="2"/>
                </a:lnTo>
                <a:lnTo>
                  <a:pt x="0" y="2"/>
                </a:lnTo>
                <a:lnTo>
                  <a:pt x="0" y="0"/>
                </a:lnTo>
                <a:lnTo>
                  <a:pt x="7" y="0"/>
                </a:lnTo>
                <a:lnTo>
                  <a:pt x="7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97" name="Freeform 1826">
            <a:extLst>
              <a:ext uri="{FF2B5EF4-FFF2-40B4-BE49-F238E27FC236}">
                <a16:creationId xmlns:a16="http://schemas.microsoft.com/office/drawing/2014/main" id="{F706E093-2DA7-490B-8A7F-4AB278209FB2}"/>
              </a:ext>
            </a:extLst>
          </p:cNvPr>
          <p:cNvSpPr>
            <a:spLocks/>
          </p:cNvSpPr>
          <p:nvPr/>
        </p:nvSpPr>
        <p:spPr bwMode="auto">
          <a:xfrm>
            <a:off x="8605281" y="4819834"/>
            <a:ext cx="9525" cy="57150"/>
          </a:xfrm>
          <a:custGeom>
            <a:avLst/>
            <a:gdLst>
              <a:gd name="T0" fmla="*/ 6 w 6"/>
              <a:gd name="T1" fmla="*/ 0 h 36"/>
              <a:gd name="T2" fmla="*/ 6 w 6"/>
              <a:gd name="T3" fmla="*/ 2 h 36"/>
              <a:gd name="T4" fmla="*/ 4 w 6"/>
              <a:gd name="T5" fmla="*/ 2 h 36"/>
              <a:gd name="T6" fmla="*/ 4 w 6"/>
              <a:gd name="T7" fmla="*/ 33 h 36"/>
              <a:gd name="T8" fmla="*/ 6 w 6"/>
              <a:gd name="T9" fmla="*/ 33 h 36"/>
              <a:gd name="T10" fmla="*/ 6 w 6"/>
              <a:gd name="T11" fmla="*/ 36 h 36"/>
              <a:gd name="T12" fmla="*/ 0 w 6"/>
              <a:gd name="T13" fmla="*/ 36 h 36"/>
              <a:gd name="T14" fmla="*/ 0 w 6"/>
              <a:gd name="T15" fmla="*/ 0 h 36"/>
              <a:gd name="T16" fmla="*/ 6 w 6"/>
              <a:gd name="T1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36">
                <a:moveTo>
                  <a:pt x="6" y="0"/>
                </a:moveTo>
                <a:lnTo>
                  <a:pt x="6" y="2"/>
                </a:lnTo>
                <a:lnTo>
                  <a:pt x="4" y="2"/>
                </a:lnTo>
                <a:lnTo>
                  <a:pt x="4" y="33"/>
                </a:lnTo>
                <a:lnTo>
                  <a:pt x="6" y="33"/>
                </a:lnTo>
                <a:lnTo>
                  <a:pt x="6" y="36"/>
                </a:lnTo>
                <a:lnTo>
                  <a:pt x="0" y="36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98" name="Freeform 1827">
            <a:extLst>
              <a:ext uri="{FF2B5EF4-FFF2-40B4-BE49-F238E27FC236}">
                <a16:creationId xmlns:a16="http://schemas.microsoft.com/office/drawing/2014/main" id="{672B87ED-861E-4F1C-A314-0F204D0D7939}"/>
              </a:ext>
            </a:extLst>
          </p:cNvPr>
          <p:cNvSpPr>
            <a:spLocks/>
          </p:cNvSpPr>
          <p:nvPr/>
        </p:nvSpPr>
        <p:spPr bwMode="auto">
          <a:xfrm>
            <a:off x="8632268" y="4816659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8 w 14"/>
              <a:gd name="T5" fmla="*/ 13 h 33"/>
              <a:gd name="T6" fmla="*/ 8 w 14"/>
              <a:gd name="T7" fmla="*/ 13 h 33"/>
              <a:gd name="T8" fmla="*/ 9 w 14"/>
              <a:gd name="T9" fmla="*/ 12 h 33"/>
              <a:gd name="T10" fmla="*/ 9 w 14"/>
              <a:gd name="T11" fmla="*/ 12 h 33"/>
              <a:gd name="T12" fmla="*/ 9 w 14"/>
              <a:gd name="T13" fmla="*/ 9 h 33"/>
              <a:gd name="T14" fmla="*/ 9 w 14"/>
              <a:gd name="T15" fmla="*/ 9 h 33"/>
              <a:gd name="T16" fmla="*/ 9 w 14"/>
              <a:gd name="T17" fmla="*/ 8 h 33"/>
              <a:gd name="T18" fmla="*/ 9 w 14"/>
              <a:gd name="T19" fmla="*/ 8 h 33"/>
              <a:gd name="T20" fmla="*/ 9 w 14"/>
              <a:gd name="T21" fmla="*/ 7 h 33"/>
              <a:gd name="T22" fmla="*/ 9 w 14"/>
              <a:gd name="T23" fmla="*/ 7 h 33"/>
              <a:gd name="T24" fmla="*/ 8 w 14"/>
              <a:gd name="T25" fmla="*/ 5 h 33"/>
              <a:gd name="T26" fmla="*/ 8 w 14"/>
              <a:gd name="T27" fmla="*/ 5 h 33"/>
              <a:gd name="T28" fmla="*/ 7 w 14"/>
              <a:gd name="T29" fmla="*/ 5 h 33"/>
              <a:gd name="T30" fmla="*/ 7 w 14"/>
              <a:gd name="T31" fmla="*/ 5 h 33"/>
              <a:gd name="T32" fmla="*/ 5 w 14"/>
              <a:gd name="T33" fmla="*/ 7 h 33"/>
              <a:gd name="T34" fmla="*/ 5 w 14"/>
              <a:gd name="T35" fmla="*/ 7 h 33"/>
              <a:gd name="T36" fmla="*/ 4 w 14"/>
              <a:gd name="T37" fmla="*/ 8 h 33"/>
              <a:gd name="T38" fmla="*/ 4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0 w 14"/>
              <a:gd name="T47" fmla="*/ 5 h 33"/>
              <a:gd name="T48" fmla="*/ 0 w 14"/>
              <a:gd name="T49" fmla="*/ 5 h 33"/>
              <a:gd name="T50" fmla="*/ 2 w 14"/>
              <a:gd name="T51" fmla="*/ 3 h 33"/>
              <a:gd name="T52" fmla="*/ 2 w 14"/>
              <a:gd name="T53" fmla="*/ 3 h 33"/>
              <a:gd name="T54" fmla="*/ 4 w 14"/>
              <a:gd name="T55" fmla="*/ 2 h 33"/>
              <a:gd name="T56" fmla="*/ 4 w 14"/>
              <a:gd name="T57" fmla="*/ 2 h 33"/>
              <a:gd name="T58" fmla="*/ 7 w 14"/>
              <a:gd name="T59" fmla="*/ 0 h 33"/>
              <a:gd name="T60" fmla="*/ 7 w 14"/>
              <a:gd name="T61" fmla="*/ 0 h 33"/>
              <a:gd name="T62" fmla="*/ 10 w 14"/>
              <a:gd name="T63" fmla="*/ 2 h 33"/>
              <a:gd name="T64" fmla="*/ 10 w 14"/>
              <a:gd name="T65" fmla="*/ 2 h 33"/>
              <a:gd name="T66" fmla="*/ 12 w 14"/>
              <a:gd name="T67" fmla="*/ 3 h 33"/>
              <a:gd name="T68" fmla="*/ 12 w 14"/>
              <a:gd name="T69" fmla="*/ 3 h 33"/>
              <a:gd name="T70" fmla="*/ 13 w 14"/>
              <a:gd name="T71" fmla="*/ 5 h 33"/>
              <a:gd name="T72" fmla="*/ 13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3 w 14"/>
              <a:gd name="T83" fmla="*/ 13 h 33"/>
              <a:gd name="T84" fmla="*/ 13 w 14"/>
              <a:gd name="T85" fmla="*/ 13 h 33"/>
              <a:gd name="T86" fmla="*/ 13 w 14"/>
              <a:gd name="T87" fmla="*/ 14 h 33"/>
              <a:gd name="T88" fmla="*/ 13 w 14"/>
              <a:gd name="T89" fmla="*/ 14 h 33"/>
              <a:gd name="T90" fmla="*/ 12 w 14"/>
              <a:gd name="T91" fmla="*/ 15 h 33"/>
              <a:gd name="T92" fmla="*/ 5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8" y="13"/>
                </a:lnTo>
                <a:lnTo>
                  <a:pt x="8" y="13"/>
                </a:lnTo>
                <a:lnTo>
                  <a:pt x="9" y="12"/>
                </a:lnTo>
                <a:lnTo>
                  <a:pt x="9" y="12"/>
                </a:lnTo>
                <a:lnTo>
                  <a:pt x="9" y="9"/>
                </a:lnTo>
                <a:lnTo>
                  <a:pt x="9" y="9"/>
                </a:lnTo>
                <a:lnTo>
                  <a:pt x="9" y="8"/>
                </a:lnTo>
                <a:lnTo>
                  <a:pt x="9" y="8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5" y="7"/>
                </a:lnTo>
                <a:lnTo>
                  <a:pt x="4" y="8"/>
                </a:lnTo>
                <a:lnTo>
                  <a:pt x="4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4" y="2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0" y="2"/>
                </a:lnTo>
                <a:lnTo>
                  <a:pt x="12" y="3"/>
                </a:lnTo>
                <a:lnTo>
                  <a:pt x="12" y="3"/>
                </a:lnTo>
                <a:lnTo>
                  <a:pt x="13" y="5"/>
                </a:lnTo>
                <a:lnTo>
                  <a:pt x="13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3" y="13"/>
                </a:lnTo>
                <a:lnTo>
                  <a:pt x="13" y="13"/>
                </a:lnTo>
                <a:lnTo>
                  <a:pt x="13" y="14"/>
                </a:lnTo>
                <a:lnTo>
                  <a:pt x="13" y="14"/>
                </a:lnTo>
                <a:lnTo>
                  <a:pt x="12" y="15"/>
                </a:lnTo>
                <a:lnTo>
                  <a:pt x="5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199" name="Freeform 1828">
            <a:extLst>
              <a:ext uri="{FF2B5EF4-FFF2-40B4-BE49-F238E27FC236}">
                <a16:creationId xmlns:a16="http://schemas.microsoft.com/office/drawing/2014/main" id="{9E866AB9-BCE3-4186-B40C-3C6FEB82F8B3}"/>
              </a:ext>
            </a:extLst>
          </p:cNvPr>
          <p:cNvSpPr>
            <a:spLocks noEditPoints="1"/>
          </p:cNvSpPr>
          <p:nvPr/>
        </p:nvSpPr>
        <p:spPr bwMode="auto">
          <a:xfrm>
            <a:off x="8659256" y="4816659"/>
            <a:ext cx="22225" cy="52388"/>
          </a:xfrm>
          <a:custGeom>
            <a:avLst/>
            <a:gdLst>
              <a:gd name="T0" fmla="*/ 7 w 14"/>
              <a:gd name="T1" fmla="*/ 20 h 33"/>
              <a:gd name="T2" fmla="*/ 6 w 14"/>
              <a:gd name="T3" fmla="*/ 19 h 33"/>
              <a:gd name="T4" fmla="*/ 6 w 14"/>
              <a:gd name="T5" fmla="*/ 20 h 33"/>
              <a:gd name="T6" fmla="*/ 5 w 14"/>
              <a:gd name="T7" fmla="*/ 20 h 33"/>
              <a:gd name="T8" fmla="*/ 2 w 14"/>
              <a:gd name="T9" fmla="*/ 19 h 33"/>
              <a:gd name="T10" fmla="*/ 1 w 14"/>
              <a:gd name="T11" fmla="*/ 18 h 33"/>
              <a:gd name="T12" fmla="*/ 0 w 14"/>
              <a:gd name="T13" fmla="*/ 17 h 33"/>
              <a:gd name="T14" fmla="*/ 0 w 14"/>
              <a:gd name="T15" fmla="*/ 15 h 33"/>
              <a:gd name="T16" fmla="*/ 0 w 14"/>
              <a:gd name="T17" fmla="*/ 14 h 33"/>
              <a:gd name="T18" fmla="*/ 0 w 14"/>
              <a:gd name="T19" fmla="*/ 10 h 33"/>
              <a:gd name="T20" fmla="*/ 0 w 14"/>
              <a:gd name="T21" fmla="*/ 8 h 33"/>
              <a:gd name="T22" fmla="*/ 0 w 14"/>
              <a:gd name="T23" fmla="*/ 7 h 33"/>
              <a:gd name="T24" fmla="*/ 0 w 14"/>
              <a:gd name="T25" fmla="*/ 5 h 33"/>
              <a:gd name="T26" fmla="*/ 1 w 14"/>
              <a:gd name="T27" fmla="*/ 4 h 33"/>
              <a:gd name="T28" fmla="*/ 3 w 14"/>
              <a:gd name="T29" fmla="*/ 2 h 33"/>
              <a:gd name="T30" fmla="*/ 6 w 14"/>
              <a:gd name="T31" fmla="*/ 0 h 33"/>
              <a:gd name="T32" fmla="*/ 10 w 14"/>
              <a:gd name="T33" fmla="*/ 2 h 33"/>
              <a:gd name="T34" fmla="*/ 12 w 14"/>
              <a:gd name="T35" fmla="*/ 4 h 33"/>
              <a:gd name="T36" fmla="*/ 14 w 14"/>
              <a:gd name="T37" fmla="*/ 5 h 33"/>
              <a:gd name="T38" fmla="*/ 14 w 14"/>
              <a:gd name="T39" fmla="*/ 7 h 33"/>
              <a:gd name="T40" fmla="*/ 14 w 14"/>
              <a:gd name="T41" fmla="*/ 8 h 33"/>
              <a:gd name="T42" fmla="*/ 14 w 14"/>
              <a:gd name="T43" fmla="*/ 10 h 33"/>
              <a:gd name="T44" fmla="*/ 14 w 14"/>
              <a:gd name="T45" fmla="*/ 13 h 33"/>
              <a:gd name="T46" fmla="*/ 14 w 14"/>
              <a:gd name="T47" fmla="*/ 14 h 33"/>
              <a:gd name="T48" fmla="*/ 14 w 14"/>
              <a:gd name="T49" fmla="*/ 15 h 33"/>
              <a:gd name="T50" fmla="*/ 6 w 14"/>
              <a:gd name="T51" fmla="*/ 33 h 33"/>
              <a:gd name="T52" fmla="*/ 5 w 14"/>
              <a:gd name="T53" fmla="*/ 14 h 33"/>
              <a:gd name="T54" fmla="*/ 5 w 14"/>
              <a:gd name="T55" fmla="*/ 15 h 33"/>
              <a:gd name="T56" fmla="*/ 6 w 14"/>
              <a:gd name="T57" fmla="*/ 17 h 33"/>
              <a:gd name="T58" fmla="*/ 8 w 14"/>
              <a:gd name="T59" fmla="*/ 15 h 33"/>
              <a:gd name="T60" fmla="*/ 8 w 14"/>
              <a:gd name="T61" fmla="*/ 14 h 33"/>
              <a:gd name="T62" fmla="*/ 8 w 14"/>
              <a:gd name="T63" fmla="*/ 8 h 33"/>
              <a:gd name="T64" fmla="*/ 8 w 14"/>
              <a:gd name="T65" fmla="*/ 7 h 33"/>
              <a:gd name="T66" fmla="*/ 6 w 14"/>
              <a:gd name="T67" fmla="*/ 5 h 33"/>
              <a:gd name="T68" fmla="*/ 5 w 14"/>
              <a:gd name="T69" fmla="*/ 7 h 33"/>
              <a:gd name="T70" fmla="*/ 5 w 14"/>
              <a:gd name="T71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1" y="33"/>
                </a:moveTo>
                <a:lnTo>
                  <a:pt x="7" y="20"/>
                </a:lnTo>
                <a:lnTo>
                  <a:pt x="6" y="19"/>
                </a:lnTo>
                <a:lnTo>
                  <a:pt x="6" y="19"/>
                </a:lnTo>
                <a:lnTo>
                  <a:pt x="6" y="20"/>
                </a:lnTo>
                <a:lnTo>
                  <a:pt x="6" y="20"/>
                </a:lnTo>
                <a:lnTo>
                  <a:pt x="5" y="20"/>
                </a:lnTo>
                <a:lnTo>
                  <a:pt x="5" y="20"/>
                </a:lnTo>
                <a:lnTo>
                  <a:pt x="2" y="19"/>
                </a:lnTo>
                <a:lnTo>
                  <a:pt x="2" y="19"/>
                </a:lnTo>
                <a:lnTo>
                  <a:pt x="1" y="18"/>
                </a:lnTo>
                <a:lnTo>
                  <a:pt x="1" y="18"/>
                </a:lnTo>
                <a:lnTo>
                  <a:pt x="0" y="17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4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3" y="2"/>
                </a:lnTo>
                <a:lnTo>
                  <a:pt x="6" y="0"/>
                </a:lnTo>
                <a:lnTo>
                  <a:pt x="6" y="0"/>
                </a:lnTo>
                <a:lnTo>
                  <a:pt x="10" y="2"/>
                </a:lnTo>
                <a:lnTo>
                  <a:pt x="10" y="2"/>
                </a:lnTo>
                <a:lnTo>
                  <a:pt x="12" y="4"/>
                </a:lnTo>
                <a:lnTo>
                  <a:pt x="12" y="4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8"/>
                </a:lnTo>
                <a:lnTo>
                  <a:pt x="14" y="8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4" y="15"/>
                </a:lnTo>
                <a:lnTo>
                  <a:pt x="14" y="15"/>
                </a:lnTo>
                <a:lnTo>
                  <a:pt x="12" y="17"/>
                </a:lnTo>
                <a:lnTo>
                  <a:pt x="6" y="33"/>
                </a:lnTo>
                <a:lnTo>
                  <a:pt x="1" y="33"/>
                </a:lnTo>
                <a:close/>
                <a:moveTo>
                  <a:pt x="5" y="14"/>
                </a:moveTo>
                <a:lnTo>
                  <a:pt x="5" y="14"/>
                </a:lnTo>
                <a:lnTo>
                  <a:pt x="5" y="15"/>
                </a:lnTo>
                <a:lnTo>
                  <a:pt x="5" y="15"/>
                </a:lnTo>
                <a:lnTo>
                  <a:pt x="6" y="17"/>
                </a:lnTo>
                <a:lnTo>
                  <a:pt x="6" y="17"/>
                </a:lnTo>
                <a:lnTo>
                  <a:pt x="8" y="15"/>
                </a:lnTo>
                <a:lnTo>
                  <a:pt x="8" y="15"/>
                </a:lnTo>
                <a:lnTo>
                  <a:pt x="8" y="14"/>
                </a:lnTo>
                <a:lnTo>
                  <a:pt x="8" y="8"/>
                </a:lnTo>
                <a:lnTo>
                  <a:pt x="8" y="8"/>
                </a:lnTo>
                <a:lnTo>
                  <a:pt x="8" y="7"/>
                </a:lnTo>
                <a:lnTo>
                  <a:pt x="8" y="7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7"/>
                </a:lnTo>
                <a:lnTo>
                  <a:pt x="5" y="8"/>
                </a:lnTo>
                <a:lnTo>
                  <a:pt x="5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00" name="Freeform 1829">
            <a:extLst>
              <a:ext uri="{FF2B5EF4-FFF2-40B4-BE49-F238E27FC236}">
                <a16:creationId xmlns:a16="http://schemas.microsoft.com/office/drawing/2014/main" id="{29530951-15D5-4601-BD4F-3355B594D313}"/>
              </a:ext>
            </a:extLst>
          </p:cNvPr>
          <p:cNvSpPr>
            <a:spLocks/>
          </p:cNvSpPr>
          <p:nvPr/>
        </p:nvSpPr>
        <p:spPr bwMode="auto">
          <a:xfrm>
            <a:off x="8683068" y="4819834"/>
            <a:ext cx="25400" cy="49213"/>
          </a:xfrm>
          <a:custGeom>
            <a:avLst/>
            <a:gdLst>
              <a:gd name="T0" fmla="*/ 10 w 16"/>
              <a:gd name="T1" fmla="*/ 31 h 31"/>
              <a:gd name="T2" fmla="*/ 10 w 16"/>
              <a:gd name="T3" fmla="*/ 27 h 31"/>
              <a:gd name="T4" fmla="*/ 0 w 16"/>
              <a:gd name="T5" fmla="*/ 27 h 31"/>
              <a:gd name="T6" fmla="*/ 0 w 16"/>
              <a:gd name="T7" fmla="*/ 22 h 31"/>
              <a:gd name="T8" fmla="*/ 7 w 16"/>
              <a:gd name="T9" fmla="*/ 0 h 31"/>
              <a:gd name="T10" fmla="*/ 12 w 16"/>
              <a:gd name="T11" fmla="*/ 0 h 31"/>
              <a:gd name="T12" fmla="*/ 5 w 16"/>
              <a:gd name="T13" fmla="*/ 22 h 31"/>
              <a:gd name="T14" fmla="*/ 10 w 16"/>
              <a:gd name="T15" fmla="*/ 22 h 31"/>
              <a:gd name="T16" fmla="*/ 10 w 16"/>
              <a:gd name="T17" fmla="*/ 13 h 31"/>
              <a:gd name="T18" fmla="*/ 14 w 16"/>
              <a:gd name="T19" fmla="*/ 13 h 31"/>
              <a:gd name="T20" fmla="*/ 14 w 16"/>
              <a:gd name="T21" fmla="*/ 22 h 31"/>
              <a:gd name="T22" fmla="*/ 16 w 16"/>
              <a:gd name="T23" fmla="*/ 22 h 31"/>
              <a:gd name="T24" fmla="*/ 16 w 16"/>
              <a:gd name="T25" fmla="*/ 27 h 31"/>
              <a:gd name="T26" fmla="*/ 14 w 16"/>
              <a:gd name="T27" fmla="*/ 27 h 31"/>
              <a:gd name="T28" fmla="*/ 14 w 16"/>
              <a:gd name="T29" fmla="*/ 31 h 31"/>
              <a:gd name="T30" fmla="*/ 10 w 16"/>
              <a:gd name="T3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1">
                <a:moveTo>
                  <a:pt x="10" y="31"/>
                </a:moveTo>
                <a:lnTo>
                  <a:pt x="10" y="27"/>
                </a:lnTo>
                <a:lnTo>
                  <a:pt x="0" y="27"/>
                </a:lnTo>
                <a:lnTo>
                  <a:pt x="0" y="22"/>
                </a:lnTo>
                <a:lnTo>
                  <a:pt x="7" y="0"/>
                </a:lnTo>
                <a:lnTo>
                  <a:pt x="12" y="0"/>
                </a:lnTo>
                <a:lnTo>
                  <a:pt x="5" y="22"/>
                </a:lnTo>
                <a:lnTo>
                  <a:pt x="10" y="22"/>
                </a:lnTo>
                <a:lnTo>
                  <a:pt x="10" y="13"/>
                </a:lnTo>
                <a:lnTo>
                  <a:pt x="14" y="13"/>
                </a:lnTo>
                <a:lnTo>
                  <a:pt x="14" y="22"/>
                </a:lnTo>
                <a:lnTo>
                  <a:pt x="16" y="22"/>
                </a:lnTo>
                <a:lnTo>
                  <a:pt x="16" y="27"/>
                </a:lnTo>
                <a:lnTo>
                  <a:pt x="14" y="27"/>
                </a:lnTo>
                <a:lnTo>
                  <a:pt x="14" y="31"/>
                </a:lnTo>
                <a:lnTo>
                  <a:pt x="10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01" name="Freeform 1830">
            <a:extLst>
              <a:ext uri="{FF2B5EF4-FFF2-40B4-BE49-F238E27FC236}">
                <a16:creationId xmlns:a16="http://schemas.microsoft.com/office/drawing/2014/main" id="{8074E3DB-FBC9-43BB-AB86-4333AE93095B}"/>
              </a:ext>
            </a:extLst>
          </p:cNvPr>
          <p:cNvSpPr>
            <a:spLocks/>
          </p:cNvSpPr>
          <p:nvPr/>
        </p:nvSpPr>
        <p:spPr bwMode="auto">
          <a:xfrm>
            <a:off x="8724343" y="4819834"/>
            <a:ext cx="9525" cy="57150"/>
          </a:xfrm>
          <a:custGeom>
            <a:avLst/>
            <a:gdLst>
              <a:gd name="T0" fmla="*/ 0 w 6"/>
              <a:gd name="T1" fmla="*/ 36 h 36"/>
              <a:gd name="T2" fmla="*/ 0 w 6"/>
              <a:gd name="T3" fmla="*/ 33 h 36"/>
              <a:gd name="T4" fmla="*/ 3 w 6"/>
              <a:gd name="T5" fmla="*/ 33 h 36"/>
              <a:gd name="T6" fmla="*/ 3 w 6"/>
              <a:gd name="T7" fmla="*/ 2 h 36"/>
              <a:gd name="T8" fmla="*/ 0 w 6"/>
              <a:gd name="T9" fmla="*/ 2 h 36"/>
              <a:gd name="T10" fmla="*/ 0 w 6"/>
              <a:gd name="T11" fmla="*/ 0 h 36"/>
              <a:gd name="T12" fmla="*/ 6 w 6"/>
              <a:gd name="T13" fmla="*/ 0 h 36"/>
              <a:gd name="T14" fmla="*/ 6 w 6"/>
              <a:gd name="T15" fmla="*/ 36 h 36"/>
              <a:gd name="T16" fmla="*/ 0 w 6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36">
                <a:moveTo>
                  <a:pt x="0" y="36"/>
                </a:moveTo>
                <a:lnTo>
                  <a:pt x="0" y="33"/>
                </a:lnTo>
                <a:lnTo>
                  <a:pt x="3" y="33"/>
                </a:lnTo>
                <a:lnTo>
                  <a:pt x="3" y="2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lnTo>
                  <a:pt x="6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02" name="Freeform 1831">
            <a:extLst>
              <a:ext uri="{FF2B5EF4-FFF2-40B4-BE49-F238E27FC236}">
                <a16:creationId xmlns:a16="http://schemas.microsoft.com/office/drawing/2014/main" id="{0BA85B4E-E71D-49EF-93D6-D6F74714540F}"/>
              </a:ext>
            </a:extLst>
          </p:cNvPr>
          <p:cNvSpPr>
            <a:spLocks/>
          </p:cNvSpPr>
          <p:nvPr/>
        </p:nvSpPr>
        <p:spPr bwMode="auto">
          <a:xfrm>
            <a:off x="7698818" y="2260784"/>
            <a:ext cx="14288" cy="50800"/>
          </a:xfrm>
          <a:custGeom>
            <a:avLst/>
            <a:gdLst>
              <a:gd name="T0" fmla="*/ 5 w 9"/>
              <a:gd name="T1" fmla="*/ 32 h 32"/>
              <a:gd name="T2" fmla="*/ 5 w 9"/>
              <a:gd name="T3" fmla="*/ 5 h 32"/>
              <a:gd name="T4" fmla="*/ 0 w 9"/>
              <a:gd name="T5" fmla="*/ 8 h 32"/>
              <a:gd name="T6" fmla="*/ 0 w 9"/>
              <a:gd name="T7" fmla="*/ 3 h 32"/>
              <a:gd name="T8" fmla="*/ 5 w 9"/>
              <a:gd name="T9" fmla="*/ 0 h 32"/>
              <a:gd name="T10" fmla="*/ 9 w 9"/>
              <a:gd name="T11" fmla="*/ 0 h 32"/>
              <a:gd name="T12" fmla="*/ 9 w 9"/>
              <a:gd name="T13" fmla="*/ 32 h 32"/>
              <a:gd name="T14" fmla="*/ 5 w 9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2">
                <a:moveTo>
                  <a:pt x="5" y="32"/>
                </a:moveTo>
                <a:lnTo>
                  <a:pt x="5" y="5"/>
                </a:lnTo>
                <a:lnTo>
                  <a:pt x="0" y="8"/>
                </a:lnTo>
                <a:lnTo>
                  <a:pt x="0" y="3"/>
                </a:lnTo>
                <a:lnTo>
                  <a:pt x="5" y="0"/>
                </a:lnTo>
                <a:lnTo>
                  <a:pt x="9" y="0"/>
                </a:lnTo>
                <a:lnTo>
                  <a:pt x="9" y="32"/>
                </a:lnTo>
                <a:lnTo>
                  <a:pt x="5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03" name="Freeform 1832">
            <a:extLst>
              <a:ext uri="{FF2B5EF4-FFF2-40B4-BE49-F238E27FC236}">
                <a16:creationId xmlns:a16="http://schemas.microsoft.com/office/drawing/2014/main" id="{003EBA99-3ECC-4F9F-989E-B4A28AEE2941}"/>
              </a:ext>
            </a:extLst>
          </p:cNvPr>
          <p:cNvSpPr>
            <a:spLocks/>
          </p:cNvSpPr>
          <p:nvPr/>
        </p:nvSpPr>
        <p:spPr bwMode="auto">
          <a:xfrm>
            <a:off x="7724218" y="2260784"/>
            <a:ext cx="22225" cy="50800"/>
          </a:xfrm>
          <a:custGeom>
            <a:avLst/>
            <a:gdLst>
              <a:gd name="T0" fmla="*/ 14 w 14"/>
              <a:gd name="T1" fmla="*/ 0 h 32"/>
              <a:gd name="T2" fmla="*/ 14 w 14"/>
              <a:gd name="T3" fmla="*/ 5 h 32"/>
              <a:gd name="T4" fmla="*/ 4 w 14"/>
              <a:gd name="T5" fmla="*/ 5 h 32"/>
              <a:gd name="T6" fmla="*/ 4 w 14"/>
              <a:gd name="T7" fmla="*/ 13 h 32"/>
              <a:gd name="T8" fmla="*/ 4 w 14"/>
              <a:gd name="T9" fmla="*/ 13 h 32"/>
              <a:gd name="T10" fmla="*/ 6 w 14"/>
              <a:gd name="T11" fmla="*/ 12 h 32"/>
              <a:gd name="T12" fmla="*/ 6 w 14"/>
              <a:gd name="T13" fmla="*/ 12 h 32"/>
              <a:gd name="T14" fmla="*/ 8 w 14"/>
              <a:gd name="T15" fmla="*/ 12 h 32"/>
              <a:gd name="T16" fmla="*/ 8 w 14"/>
              <a:gd name="T17" fmla="*/ 12 h 32"/>
              <a:gd name="T18" fmla="*/ 10 w 14"/>
              <a:gd name="T19" fmla="*/ 12 h 32"/>
              <a:gd name="T20" fmla="*/ 11 w 14"/>
              <a:gd name="T21" fmla="*/ 13 h 32"/>
              <a:gd name="T22" fmla="*/ 11 w 14"/>
              <a:gd name="T23" fmla="*/ 13 h 32"/>
              <a:gd name="T24" fmla="*/ 13 w 14"/>
              <a:gd name="T25" fmla="*/ 15 h 32"/>
              <a:gd name="T26" fmla="*/ 14 w 14"/>
              <a:gd name="T27" fmla="*/ 17 h 32"/>
              <a:gd name="T28" fmla="*/ 14 w 14"/>
              <a:gd name="T29" fmla="*/ 26 h 32"/>
              <a:gd name="T30" fmla="*/ 14 w 14"/>
              <a:gd name="T31" fmla="*/ 26 h 32"/>
              <a:gd name="T32" fmla="*/ 13 w 14"/>
              <a:gd name="T33" fmla="*/ 28 h 32"/>
              <a:gd name="T34" fmla="*/ 13 w 14"/>
              <a:gd name="T35" fmla="*/ 28 h 32"/>
              <a:gd name="T36" fmla="*/ 11 w 14"/>
              <a:gd name="T37" fmla="*/ 31 h 32"/>
              <a:gd name="T38" fmla="*/ 11 w 14"/>
              <a:gd name="T39" fmla="*/ 31 h 32"/>
              <a:gd name="T40" fmla="*/ 9 w 14"/>
              <a:gd name="T41" fmla="*/ 32 h 32"/>
              <a:gd name="T42" fmla="*/ 9 w 14"/>
              <a:gd name="T43" fmla="*/ 32 h 32"/>
              <a:gd name="T44" fmla="*/ 6 w 14"/>
              <a:gd name="T45" fmla="*/ 32 h 32"/>
              <a:gd name="T46" fmla="*/ 6 w 14"/>
              <a:gd name="T47" fmla="*/ 32 h 32"/>
              <a:gd name="T48" fmla="*/ 4 w 14"/>
              <a:gd name="T49" fmla="*/ 32 h 32"/>
              <a:gd name="T50" fmla="*/ 4 w 14"/>
              <a:gd name="T51" fmla="*/ 32 h 32"/>
              <a:gd name="T52" fmla="*/ 1 w 14"/>
              <a:gd name="T53" fmla="*/ 31 h 32"/>
              <a:gd name="T54" fmla="*/ 1 w 14"/>
              <a:gd name="T55" fmla="*/ 31 h 32"/>
              <a:gd name="T56" fmla="*/ 0 w 14"/>
              <a:gd name="T57" fmla="*/ 28 h 32"/>
              <a:gd name="T58" fmla="*/ 0 w 14"/>
              <a:gd name="T59" fmla="*/ 28 h 32"/>
              <a:gd name="T60" fmla="*/ 0 w 14"/>
              <a:gd name="T61" fmla="*/ 26 h 32"/>
              <a:gd name="T62" fmla="*/ 0 w 14"/>
              <a:gd name="T63" fmla="*/ 25 h 32"/>
              <a:gd name="T64" fmla="*/ 4 w 14"/>
              <a:gd name="T65" fmla="*/ 25 h 32"/>
              <a:gd name="T66" fmla="*/ 4 w 14"/>
              <a:gd name="T67" fmla="*/ 26 h 32"/>
              <a:gd name="T68" fmla="*/ 4 w 14"/>
              <a:gd name="T69" fmla="*/ 26 h 32"/>
              <a:gd name="T70" fmla="*/ 5 w 14"/>
              <a:gd name="T71" fmla="*/ 27 h 32"/>
              <a:gd name="T72" fmla="*/ 5 w 14"/>
              <a:gd name="T73" fmla="*/ 27 h 32"/>
              <a:gd name="T74" fmla="*/ 6 w 14"/>
              <a:gd name="T75" fmla="*/ 28 h 32"/>
              <a:gd name="T76" fmla="*/ 6 w 14"/>
              <a:gd name="T77" fmla="*/ 28 h 32"/>
              <a:gd name="T78" fmla="*/ 8 w 14"/>
              <a:gd name="T79" fmla="*/ 27 h 32"/>
              <a:gd name="T80" fmla="*/ 8 w 14"/>
              <a:gd name="T81" fmla="*/ 27 h 32"/>
              <a:gd name="T82" fmla="*/ 9 w 14"/>
              <a:gd name="T83" fmla="*/ 26 h 32"/>
              <a:gd name="T84" fmla="*/ 9 w 14"/>
              <a:gd name="T85" fmla="*/ 18 h 32"/>
              <a:gd name="T86" fmla="*/ 9 w 14"/>
              <a:gd name="T87" fmla="*/ 18 h 32"/>
              <a:gd name="T88" fmla="*/ 8 w 14"/>
              <a:gd name="T89" fmla="*/ 16 h 32"/>
              <a:gd name="T90" fmla="*/ 8 w 14"/>
              <a:gd name="T91" fmla="*/ 16 h 32"/>
              <a:gd name="T92" fmla="*/ 6 w 14"/>
              <a:gd name="T93" fmla="*/ 16 h 32"/>
              <a:gd name="T94" fmla="*/ 6 w 14"/>
              <a:gd name="T95" fmla="*/ 16 h 32"/>
              <a:gd name="T96" fmla="*/ 5 w 14"/>
              <a:gd name="T97" fmla="*/ 16 h 32"/>
              <a:gd name="T98" fmla="*/ 5 w 14"/>
              <a:gd name="T99" fmla="*/ 16 h 32"/>
              <a:gd name="T100" fmla="*/ 5 w 14"/>
              <a:gd name="T101" fmla="*/ 16 h 32"/>
              <a:gd name="T102" fmla="*/ 5 w 14"/>
              <a:gd name="T103" fmla="*/ 16 h 32"/>
              <a:gd name="T104" fmla="*/ 4 w 14"/>
              <a:gd name="T105" fmla="*/ 17 h 32"/>
              <a:gd name="T106" fmla="*/ 4 w 14"/>
              <a:gd name="T107" fmla="*/ 17 h 32"/>
              <a:gd name="T108" fmla="*/ 4 w 14"/>
              <a:gd name="T109" fmla="*/ 17 h 32"/>
              <a:gd name="T110" fmla="*/ 0 w 14"/>
              <a:gd name="T111" fmla="*/ 17 h 32"/>
              <a:gd name="T112" fmla="*/ 0 w 14"/>
              <a:gd name="T113" fmla="*/ 0 h 32"/>
              <a:gd name="T114" fmla="*/ 14 w 14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2">
                <a:moveTo>
                  <a:pt x="14" y="0"/>
                </a:moveTo>
                <a:lnTo>
                  <a:pt x="14" y="5"/>
                </a:lnTo>
                <a:lnTo>
                  <a:pt x="4" y="5"/>
                </a:lnTo>
                <a:lnTo>
                  <a:pt x="4" y="13"/>
                </a:lnTo>
                <a:lnTo>
                  <a:pt x="4" y="13"/>
                </a:lnTo>
                <a:lnTo>
                  <a:pt x="6" y="12"/>
                </a:lnTo>
                <a:lnTo>
                  <a:pt x="6" y="12"/>
                </a:lnTo>
                <a:lnTo>
                  <a:pt x="8" y="12"/>
                </a:lnTo>
                <a:lnTo>
                  <a:pt x="8" y="12"/>
                </a:lnTo>
                <a:lnTo>
                  <a:pt x="10" y="12"/>
                </a:lnTo>
                <a:lnTo>
                  <a:pt x="11" y="13"/>
                </a:lnTo>
                <a:lnTo>
                  <a:pt x="11" y="13"/>
                </a:lnTo>
                <a:lnTo>
                  <a:pt x="13" y="15"/>
                </a:lnTo>
                <a:lnTo>
                  <a:pt x="14" y="17"/>
                </a:lnTo>
                <a:lnTo>
                  <a:pt x="14" y="26"/>
                </a:lnTo>
                <a:lnTo>
                  <a:pt x="14" y="26"/>
                </a:lnTo>
                <a:lnTo>
                  <a:pt x="13" y="28"/>
                </a:lnTo>
                <a:lnTo>
                  <a:pt x="13" y="28"/>
                </a:lnTo>
                <a:lnTo>
                  <a:pt x="11" y="31"/>
                </a:lnTo>
                <a:lnTo>
                  <a:pt x="11" y="31"/>
                </a:lnTo>
                <a:lnTo>
                  <a:pt x="9" y="32"/>
                </a:lnTo>
                <a:lnTo>
                  <a:pt x="9" y="32"/>
                </a:lnTo>
                <a:lnTo>
                  <a:pt x="6" y="32"/>
                </a:lnTo>
                <a:lnTo>
                  <a:pt x="6" y="32"/>
                </a:lnTo>
                <a:lnTo>
                  <a:pt x="4" y="32"/>
                </a:lnTo>
                <a:lnTo>
                  <a:pt x="4" y="32"/>
                </a:lnTo>
                <a:lnTo>
                  <a:pt x="1" y="31"/>
                </a:lnTo>
                <a:lnTo>
                  <a:pt x="1" y="31"/>
                </a:lnTo>
                <a:lnTo>
                  <a:pt x="0" y="28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4" y="25"/>
                </a:lnTo>
                <a:lnTo>
                  <a:pt x="4" y="26"/>
                </a:lnTo>
                <a:lnTo>
                  <a:pt x="4" y="26"/>
                </a:lnTo>
                <a:lnTo>
                  <a:pt x="5" y="27"/>
                </a:lnTo>
                <a:lnTo>
                  <a:pt x="5" y="27"/>
                </a:lnTo>
                <a:lnTo>
                  <a:pt x="6" y="28"/>
                </a:lnTo>
                <a:lnTo>
                  <a:pt x="6" y="28"/>
                </a:lnTo>
                <a:lnTo>
                  <a:pt x="8" y="27"/>
                </a:lnTo>
                <a:lnTo>
                  <a:pt x="8" y="27"/>
                </a:lnTo>
                <a:lnTo>
                  <a:pt x="9" y="26"/>
                </a:lnTo>
                <a:lnTo>
                  <a:pt x="9" y="18"/>
                </a:lnTo>
                <a:lnTo>
                  <a:pt x="9" y="18"/>
                </a:lnTo>
                <a:lnTo>
                  <a:pt x="8" y="16"/>
                </a:lnTo>
                <a:lnTo>
                  <a:pt x="8" y="16"/>
                </a:lnTo>
                <a:lnTo>
                  <a:pt x="6" y="16"/>
                </a:lnTo>
                <a:lnTo>
                  <a:pt x="6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0" y="17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04" name="Freeform 1833">
            <a:extLst>
              <a:ext uri="{FF2B5EF4-FFF2-40B4-BE49-F238E27FC236}">
                <a16:creationId xmlns:a16="http://schemas.microsoft.com/office/drawing/2014/main" id="{E6F3275E-FDF5-4BDA-A592-25C6B737FA93}"/>
              </a:ext>
            </a:extLst>
          </p:cNvPr>
          <p:cNvSpPr>
            <a:spLocks/>
          </p:cNvSpPr>
          <p:nvPr/>
        </p:nvSpPr>
        <p:spPr bwMode="auto">
          <a:xfrm>
            <a:off x="7749618" y="2303646"/>
            <a:ext cx="7938" cy="14288"/>
          </a:xfrm>
          <a:custGeom>
            <a:avLst/>
            <a:gdLst>
              <a:gd name="T0" fmla="*/ 0 w 5"/>
              <a:gd name="T1" fmla="*/ 9 h 9"/>
              <a:gd name="T2" fmla="*/ 0 w 5"/>
              <a:gd name="T3" fmla="*/ 0 h 9"/>
              <a:gd name="T4" fmla="*/ 5 w 5"/>
              <a:gd name="T5" fmla="*/ 0 h 9"/>
              <a:gd name="T6" fmla="*/ 5 w 5"/>
              <a:gd name="T7" fmla="*/ 5 h 9"/>
              <a:gd name="T8" fmla="*/ 0 w 5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9">
                <a:moveTo>
                  <a:pt x="0" y="9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05" name="Freeform 1834">
            <a:extLst>
              <a:ext uri="{FF2B5EF4-FFF2-40B4-BE49-F238E27FC236}">
                <a16:creationId xmlns:a16="http://schemas.microsoft.com/office/drawing/2014/main" id="{EA98BF6C-EF13-4CA4-BD27-7B2F832EC4B3}"/>
              </a:ext>
            </a:extLst>
          </p:cNvPr>
          <p:cNvSpPr>
            <a:spLocks noEditPoints="1"/>
          </p:cNvSpPr>
          <p:nvPr/>
        </p:nvSpPr>
        <p:spPr bwMode="auto">
          <a:xfrm>
            <a:off x="7763906" y="2260784"/>
            <a:ext cx="22225" cy="50800"/>
          </a:xfrm>
          <a:custGeom>
            <a:avLst/>
            <a:gdLst>
              <a:gd name="T0" fmla="*/ 6 w 14"/>
              <a:gd name="T1" fmla="*/ 18 h 32"/>
              <a:gd name="T2" fmla="*/ 6 w 14"/>
              <a:gd name="T3" fmla="*/ 18 h 32"/>
              <a:gd name="T4" fmla="*/ 6 w 14"/>
              <a:gd name="T5" fmla="*/ 18 h 32"/>
              <a:gd name="T6" fmla="*/ 5 w 14"/>
              <a:gd name="T7" fmla="*/ 18 h 32"/>
              <a:gd name="T8" fmla="*/ 3 w 14"/>
              <a:gd name="T9" fmla="*/ 18 h 32"/>
              <a:gd name="T10" fmla="*/ 0 w 14"/>
              <a:gd name="T11" fmla="*/ 17 h 32"/>
              <a:gd name="T12" fmla="*/ 0 w 14"/>
              <a:gd name="T13" fmla="*/ 16 h 32"/>
              <a:gd name="T14" fmla="*/ 0 w 14"/>
              <a:gd name="T15" fmla="*/ 15 h 32"/>
              <a:gd name="T16" fmla="*/ 0 w 14"/>
              <a:gd name="T17" fmla="*/ 12 h 32"/>
              <a:gd name="T18" fmla="*/ 0 w 14"/>
              <a:gd name="T19" fmla="*/ 10 h 32"/>
              <a:gd name="T20" fmla="*/ 0 w 14"/>
              <a:gd name="T21" fmla="*/ 7 h 32"/>
              <a:gd name="T22" fmla="*/ 0 w 14"/>
              <a:gd name="T23" fmla="*/ 5 h 32"/>
              <a:gd name="T24" fmla="*/ 0 w 14"/>
              <a:gd name="T25" fmla="*/ 3 h 32"/>
              <a:gd name="T26" fmla="*/ 0 w 14"/>
              <a:gd name="T27" fmla="*/ 3 h 32"/>
              <a:gd name="T28" fmla="*/ 3 w 14"/>
              <a:gd name="T29" fmla="*/ 1 h 32"/>
              <a:gd name="T30" fmla="*/ 6 w 14"/>
              <a:gd name="T31" fmla="*/ 0 h 32"/>
              <a:gd name="T32" fmla="*/ 10 w 14"/>
              <a:gd name="T33" fmla="*/ 1 h 32"/>
              <a:gd name="T34" fmla="*/ 13 w 14"/>
              <a:gd name="T35" fmla="*/ 3 h 32"/>
              <a:gd name="T36" fmla="*/ 13 w 14"/>
              <a:gd name="T37" fmla="*/ 3 h 32"/>
              <a:gd name="T38" fmla="*/ 13 w 14"/>
              <a:gd name="T39" fmla="*/ 5 h 32"/>
              <a:gd name="T40" fmla="*/ 14 w 14"/>
              <a:gd name="T41" fmla="*/ 7 h 32"/>
              <a:gd name="T42" fmla="*/ 14 w 14"/>
              <a:gd name="T43" fmla="*/ 10 h 32"/>
              <a:gd name="T44" fmla="*/ 14 w 14"/>
              <a:gd name="T45" fmla="*/ 12 h 32"/>
              <a:gd name="T46" fmla="*/ 13 w 14"/>
              <a:gd name="T47" fmla="*/ 13 h 32"/>
              <a:gd name="T48" fmla="*/ 13 w 14"/>
              <a:gd name="T49" fmla="*/ 15 h 32"/>
              <a:gd name="T50" fmla="*/ 6 w 14"/>
              <a:gd name="T51" fmla="*/ 32 h 32"/>
              <a:gd name="T52" fmla="*/ 4 w 14"/>
              <a:gd name="T53" fmla="*/ 12 h 32"/>
              <a:gd name="T54" fmla="*/ 5 w 14"/>
              <a:gd name="T55" fmla="*/ 15 h 32"/>
              <a:gd name="T56" fmla="*/ 6 w 14"/>
              <a:gd name="T57" fmla="*/ 15 h 32"/>
              <a:gd name="T58" fmla="*/ 8 w 14"/>
              <a:gd name="T59" fmla="*/ 15 h 32"/>
              <a:gd name="T60" fmla="*/ 9 w 14"/>
              <a:gd name="T61" fmla="*/ 12 h 32"/>
              <a:gd name="T62" fmla="*/ 9 w 14"/>
              <a:gd name="T63" fmla="*/ 7 h 32"/>
              <a:gd name="T64" fmla="*/ 8 w 14"/>
              <a:gd name="T65" fmla="*/ 5 h 32"/>
              <a:gd name="T66" fmla="*/ 6 w 14"/>
              <a:gd name="T67" fmla="*/ 5 h 32"/>
              <a:gd name="T68" fmla="*/ 5 w 14"/>
              <a:gd name="T69" fmla="*/ 5 h 32"/>
              <a:gd name="T70" fmla="*/ 4 w 14"/>
              <a:gd name="T71" fmla="*/ 1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" y="32"/>
                </a:move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5" y="18"/>
                </a:lnTo>
                <a:lnTo>
                  <a:pt x="5" y="18"/>
                </a:lnTo>
                <a:lnTo>
                  <a:pt x="3" y="18"/>
                </a:lnTo>
                <a:lnTo>
                  <a:pt x="3" y="18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3" y="1"/>
                </a:lnTo>
                <a:lnTo>
                  <a:pt x="3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3" y="13"/>
                </a:lnTo>
                <a:lnTo>
                  <a:pt x="13" y="13"/>
                </a:lnTo>
                <a:lnTo>
                  <a:pt x="13" y="15"/>
                </a:lnTo>
                <a:lnTo>
                  <a:pt x="13" y="15"/>
                </a:lnTo>
                <a:lnTo>
                  <a:pt x="13" y="16"/>
                </a:lnTo>
                <a:lnTo>
                  <a:pt x="6" y="32"/>
                </a:lnTo>
                <a:lnTo>
                  <a:pt x="1" y="32"/>
                </a:lnTo>
                <a:close/>
                <a:moveTo>
                  <a:pt x="4" y="12"/>
                </a:moveTo>
                <a:lnTo>
                  <a:pt x="4" y="12"/>
                </a:lnTo>
                <a:lnTo>
                  <a:pt x="5" y="15"/>
                </a:lnTo>
                <a:lnTo>
                  <a:pt x="5" y="15"/>
                </a:lnTo>
                <a:lnTo>
                  <a:pt x="6" y="15"/>
                </a:lnTo>
                <a:lnTo>
                  <a:pt x="6" y="15"/>
                </a:lnTo>
                <a:lnTo>
                  <a:pt x="8" y="15"/>
                </a:lnTo>
                <a:lnTo>
                  <a:pt x="8" y="15"/>
                </a:lnTo>
                <a:lnTo>
                  <a:pt x="9" y="12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5"/>
                </a:lnTo>
                <a:lnTo>
                  <a:pt x="5" y="5"/>
                </a:lnTo>
                <a:lnTo>
                  <a:pt x="4" y="7"/>
                </a:lnTo>
                <a:lnTo>
                  <a:pt x="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06" name="Freeform 1835">
            <a:extLst>
              <a:ext uri="{FF2B5EF4-FFF2-40B4-BE49-F238E27FC236}">
                <a16:creationId xmlns:a16="http://schemas.microsoft.com/office/drawing/2014/main" id="{F4A33317-1857-407F-9D51-9E78A6CFCA7E}"/>
              </a:ext>
            </a:extLst>
          </p:cNvPr>
          <p:cNvSpPr>
            <a:spLocks noEditPoints="1"/>
          </p:cNvSpPr>
          <p:nvPr/>
        </p:nvSpPr>
        <p:spPr bwMode="auto">
          <a:xfrm>
            <a:off x="7789306" y="2260784"/>
            <a:ext cx="22225" cy="50800"/>
          </a:xfrm>
          <a:custGeom>
            <a:avLst/>
            <a:gdLst>
              <a:gd name="T0" fmla="*/ 8 w 14"/>
              <a:gd name="T1" fmla="*/ 18 h 32"/>
              <a:gd name="T2" fmla="*/ 7 w 14"/>
              <a:gd name="T3" fmla="*/ 18 h 32"/>
              <a:gd name="T4" fmla="*/ 7 w 14"/>
              <a:gd name="T5" fmla="*/ 18 h 32"/>
              <a:gd name="T6" fmla="*/ 5 w 14"/>
              <a:gd name="T7" fmla="*/ 18 h 32"/>
              <a:gd name="T8" fmla="*/ 3 w 14"/>
              <a:gd name="T9" fmla="*/ 18 h 32"/>
              <a:gd name="T10" fmla="*/ 2 w 14"/>
              <a:gd name="T11" fmla="*/ 17 h 32"/>
              <a:gd name="T12" fmla="*/ 0 w 14"/>
              <a:gd name="T13" fmla="*/ 16 h 32"/>
              <a:gd name="T14" fmla="*/ 0 w 14"/>
              <a:gd name="T15" fmla="*/ 15 h 32"/>
              <a:gd name="T16" fmla="*/ 0 w 14"/>
              <a:gd name="T17" fmla="*/ 12 h 32"/>
              <a:gd name="T18" fmla="*/ 0 w 14"/>
              <a:gd name="T19" fmla="*/ 10 h 32"/>
              <a:gd name="T20" fmla="*/ 0 w 14"/>
              <a:gd name="T21" fmla="*/ 7 h 32"/>
              <a:gd name="T22" fmla="*/ 0 w 14"/>
              <a:gd name="T23" fmla="*/ 5 h 32"/>
              <a:gd name="T24" fmla="*/ 0 w 14"/>
              <a:gd name="T25" fmla="*/ 3 h 32"/>
              <a:gd name="T26" fmla="*/ 2 w 14"/>
              <a:gd name="T27" fmla="*/ 3 h 32"/>
              <a:gd name="T28" fmla="*/ 4 w 14"/>
              <a:gd name="T29" fmla="*/ 1 h 32"/>
              <a:gd name="T30" fmla="*/ 8 w 14"/>
              <a:gd name="T31" fmla="*/ 0 h 32"/>
              <a:gd name="T32" fmla="*/ 11 w 14"/>
              <a:gd name="T33" fmla="*/ 1 h 32"/>
              <a:gd name="T34" fmla="*/ 13 w 14"/>
              <a:gd name="T35" fmla="*/ 3 h 32"/>
              <a:gd name="T36" fmla="*/ 14 w 14"/>
              <a:gd name="T37" fmla="*/ 3 h 32"/>
              <a:gd name="T38" fmla="*/ 14 w 14"/>
              <a:gd name="T39" fmla="*/ 5 h 32"/>
              <a:gd name="T40" fmla="*/ 14 w 14"/>
              <a:gd name="T41" fmla="*/ 7 h 32"/>
              <a:gd name="T42" fmla="*/ 14 w 14"/>
              <a:gd name="T43" fmla="*/ 10 h 32"/>
              <a:gd name="T44" fmla="*/ 14 w 14"/>
              <a:gd name="T45" fmla="*/ 12 h 32"/>
              <a:gd name="T46" fmla="*/ 14 w 14"/>
              <a:gd name="T47" fmla="*/ 13 h 32"/>
              <a:gd name="T48" fmla="*/ 14 w 14"/>
              <a:gd name="T49" fmla="*/ 15 h 32"/>
              <a:gd name="T50" fmla="*/ 7 w 14"/>
              <a:gd name="T51" fmla="*/ 32 h 32"/>
              <a:gd name="T52" fmla="*/ 5 w 14"/>
              <a:gd name="T53" fmla="*/ 12 h 32"/>
              <a:gd name="T54" fmla="*/ 5 w 14"/>
              <a:gd name="T55" fmla="*/ 15 h 32"/>
              <a:gd name="T56" fmla="*/ 8 w 14"/>
              <a:gd name="T57" fmla="*/ 15 h 32"/>
              <a:gd name="T58" fmla="*/ 9 w 14"/>
              <a:gd name="T59" fmla="*/ 15 h 32"/>
              <a:gd name="T60" fmla="*/ 9 w 14"/>
              <a:gd name="T61" fmla="*/ 12 h 32"/>
              <a:gd name="T62" fmla="*/ 9 w 14"/>
              <a:gd name="T63" fmla="*/ 7 h 32"/>
              <a:gd name="T64" fmla="*/ 9 w 14"/>
              <a:gd name="T65" fmla="*/ 5 h 32"/>
              <a:gd name="T66" fmla="*/ 8 w 14"/>
              <a:gd name="T67" fmla="*/ 5 h 32"/>
              <a:gd name="T68" fmla="*/ 5 w 14"/>
              <a:gd name="T69" fmla="*/ 5 h 32"/>
              <a:gd name="T70" fmla="*/ 5 w 14"/>
              <a:gd name="T71" fmla="*/ 1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2" y="32"/>
                </a:moveTo>
                <a:lnTo>
                  <a:pt x="8" y="18"/>
                </a:lnTo>
                <a:lnTo>
                  <a:pt x="7" y="18"/>
                </a:lnTo>
                <a:lnTo>
                  <a:pt x="7" y="18"/>
                </a:lnTo>
                <a:lnTo>
                  <a:pt x="7" y="18"/>
                </a:lnTo>
                <a:lnTo>
                  <a:pt x="7" y="18"/>
                </a:lnTo>
                <a:lnTo>
                  <a:pt x="5" y="18"/>
                </a:lnTo>
                <a:lnTo>
                  <a:pt x="5" y="18"/>
                </a:lnTo>
                <a:lnTo>
                  <a:pt x="3" y="18"/>
                </a:lnTo>
                <a:lnTo>
                  <a:pt x="3" y="18"/>
                </a:lnTo>
                <a:lnTo>
                  <a:pt x="2" y="17"/>
                </a:lnTo>
                <a:lnTo>
                  <a:pt x="2" y="17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3" y="3"/>
                </a:lnTo>
                <a:lnTo>
                  <a:pt x="13" y="3"/>
                </a:lnTo>
                <a:lnTo>
                  <a:pt x="14" y="3"/>
                </a:lnTo>
                <a:lnTo>
                  <a:pt x="14" y="3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4" y="15"/>
                </a:lnTo>
                <a:lnTo>
                  <a:pt x="14" y="15"/>
                </a:lnTo>
                <a:lnTo>
                  <a:pt x="13" y="16"/>
                </a:lnTo>
                <a:lnTo>
                  <a:pt x="7" y="32"/>
                </a:lnTo>
                <a:lnTo>
                  <a:pt x="2" y="32"/>
                </a:lnTo>
                <a:close/>
                <a:moveTo>
                  <a:pt x="5" y="12"/>
                </a:moveTo>
                <a:lnTo>
                  <a:pt x="5" y="12"/>
                </a:lnTo>
                <a:lnTo>
                  <a:pt x="5" y="15"/>
                </a:lnTo>
                <a:lnTo>
                  <a:pt x="5" y="15"/>
                </a:lnTo>
                <a:lnTo>
                  <a:pt x="8" y="15"/>
                </a:lnTo>
                <a:lnTo>
                  <a:pt x="8" y="15"/>
                </a:lnTo>
                <a:lnTo>
                  <a:pt x="9" y="15"/>
                </a:lnTo>
                <a:lnTo>
                  <a:pt x="9" y="15"/>
                </a:lnTo>
                <a:lnTo>
                  <a:pt x="9" y="12"/>
                </a:lnTo>
                <a:lnTo>
                  <a:pt x="9" y="7"/>
                </a:lnTo>
                <a:lnTo>
                  <a:pt x="9" y="7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7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07" name="Freeform 1836">
            <a:extLst>
              <a:ext uri="{FF2B5EF4-FFF2-40B4-BE49-F238E27FC236}">
                <a16:creationId xmlns:a16="http://schemas.microsoft.com/office/drawing/2014/main" id="{421B4137-80C2-4082-9DF6-132F2201B93F}"/>
              </a:ext>
            </a:extLst>
          </p:cNvPr>
          <p:cNvSpPr>
            <a:spLocks noEditPoints="1"/>
          </p:cNvSpPr>
          <p:nvPr/>
        </p:nvSpPr>
        <p:spPr bwMode="auto">
          <a:xfrm>
            <a:off x="7816293" y="2260784"/>
            <a:ext cx="22225" cy="50800"/>
          </a:xfrm>
          <a:custGeom>
            <a:avLst/>
            <a:gdLst>
              <a:gd name="T0" fmla="*/ 7 w 14"/>
              <a:gd name="T1" fmla="*/ 18 h 32"/>
              <a:gd name="T2" fmla="*/ 7 w 14"/>
              <a:gd name="T3" fmla="*/ 18 h 32"/>
              <a:gd name="T4" fmla="*/ 6 w 14"/>
              <a:gd name="T5" fmla="*/ 18 h 32"/>
              <a:gd name="T6" fmla="*/ 5 w 14"/>
              <a:gd name="T7" fmla="*/ 18 h 32"/>
              <a:gd name="T8" fmla="*/ 4 w 14"/>
              <a:gd name="T9" fmla="*/ 18 h 32"/>
              <a:gd name="T10" fmla="*/ 1 w 14"/>
              <a:gd name="T11" fmla="*/ 17 h 32"/>
              <a:gd name="T12" fmla="*/ 1 w 14"/>
              <a:gd name="T13" fmla="*/ 16 h 32"/>
              <a:gd name="T14" fmla="*/ 1 w 14"/>
              <a:gd name="T15" fmla="*/ 15 h 32"/>
              <a:gd name="T16" fmla="*/ 0 w 14"/>
              <a:gd name="T17" fmla="*/ 12 h 32"/>
              <a:gd name="T18" fmla="*/ 0 w 14"/>
              <a:gd name="T19" fmla="*/ 10 h 32"/>
              <a:gd name="T20" fmla="*/ 0 w 14"/>
              <a:gd name="T21" fmla="*/ 7 h 32"/>
              <a:gd name="T22" fmla="*/ 1 w 14"/>
              <a:gd name="T23" fmla="*/ 5 h 32"/>
              <a:gd name="T24" fmla="*/ 1 w 14"/>
              <a:gd name="T25" fmla="*/ 3 h 32"/>
              <a:gd name="T26" fmla="*/ 1 w 14"/>
              <a:gd name="T27" fmla="*/ 3 h 32"/>
              <a:gd name="T28" fmla="*/ 4 w 14"/>
              <a:gd name="T29" fmla="*/ 1 h 32"/>
              <a:gd name="T30" fmla="*/ 7 w 14"/>
              <a:gd name="T31" fmla="*/ 0 h 32"/>
              <a:gd name="T32" fmla="*/ 11 w 14"/>
              <a:gd name="T33" fmla="*/ 1 h 32"/>
              <a:gd name="T34" fmla="*/ 14 w 14"/>
              <a:gd name="T35" fmla="*/ 3 h 32"/>
              <a:gd name="T36" fmla="*/ 14 w 14"/>
              <a:gd name="T37" fmla="*/ 3 h 32"/>
              <a:gd name="T38" fmla="*/ 14 w 14"/>
              <a:gd name="T39" fmla="*/ 5 h 32"/>
              <a:gd name="T40" fmla="*/ 14 w 14"/>
              <a:gd name="T41" fmla="*/ 7 h 32"/>
              <a:gd name="T42" fmla="*/ 14 w 14"/>
              <a:gd name="T43" fmla="*/ 10 h 32"/>
              <a:gd name="T44" fmla="*/ 14 w 14"/>
              <a:gd name="T45" fmla="*/ 12 h 32"/>
              <a:gd name="T46" fmla="*/ 14 w 14"/>
              <a:gd name="T47" fmla="*/ 13 h 32"/>
              <a:gd name="T48" fmla="*/ 14 w 14"/>
              <a:gd name="T49" fmla="*/ 15 h 32"/>
              <a:gd name="T50" fmla="*/ 7 w 14"/>
              <a:gd name="T51" fmla="*/ 32 h 32"/>
              <a:gd name="T52" fmla="*/ 5 w 14"/>
              <a:gd name="T53" fmla="*/ 12 h 32"/>
              <a:gd name="T54" fmla="*/ 6 w 14"/>
              <a:gd name="T55" fmla="*/ 15 h 32"/>
              <a:gd name="T56" fmla="*/ 7 w 14"/>
              <a:gd name="T57" fmla="*/ 15 h 32"/>
              <a:gd name="T58" fmla="*/ 9 w 14"/>
              <a:gd name="T59" fmla="*/ 15 h 32"/>
              <a:gd name="T60" fmla="*/ 10 w 14"/>
              <a:gd name="T61" fmla="*/ 12 h 32"/>
              <a:gd name="T62" fmla="*/ 10 w 14"/>
              <a:gd name="T63" fmla="*/ 7 h 32"/>
              <a:gd name="T64" fmla="*/ 9 w 14"/>
              <a:gd name="T65" fmla="*/ 5 h 32"/>
              <a:gd name="T66" fmla="*/ 7 w 14"/>
              <a:gd name="T67" fmla="*/ 5 h 32"/>
              <a:gd name="T68" fmla="*/ 6 w 14"/>
              <a:gd name="T69" fmla="*/ 5 h 32"/>
              <a:gd name="T70" fmla="*/ 5 w 14"/>
              <a:gd name="T71" fmla="*/ 1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2" y="32"/>
                </a:moveTo>
                <a:lnTo>
                  <a:pt x="7" y="18"/>
                </a:lnTo>
                <a:lnTo>
                  <a:pt x="7" y="18"/>
                </a:lnTo>
                <a:lnTo>
                  <a:pt x="7" y="18"/>
                </a:lnTo>
                <a:lnTo>
                  <a:pt x="6" y="18"/>
                </a:lnTo>
                <a:lnTo>
                  <a:pt x="6" y="18"/>
                </a:lnTo>
                <a:lnTo>
                  <a:pt x="5" y="18"/>
                </a:lnTo>
                <a:lnTo>
                  <a:pt x="5" y="18"/>
                </a:lnTo>
                <a:lnTo>
                  <a:pt x="4" y="18"/>
                </a:lnTo>
                <a:lnTo>
                  <a:pt x="4" y="18"/>
                </a:lnTo>
                <a:lnTo>
                  <a:pt x="1" y="17"/>
                </a:lnTo>
                <a:lnTo>
                  <a:pt x="1" y="17"/>
                </a:lnTo>
                <a:lnTo>
                  <a:pt x="1" y="16"/>
                </a:lnTo>
                <a:lnTo>
                  <a:pt x="1" y="16"/>
                </a:lnTo>
                <a:lnTo>
                  <a:pt x="1" y="15"/>
                </a:lnTo>
                <a:lnTo>
                  <a:pt x="1" y="15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1" y="5"/>
                </a:lnTo>
                <a:lnTo>
                  <a:pt x="1" y="5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4" y="15"/>
                </a:lnTo>
                <a:lnTo>
                  <a:pt x="14" y="15"/>
                </a:lnTo>
                <a:lnTo>
                  <a:pt x="14" y="16"/>
                </a:lnTo>
                <a:lnTo>
                  <a:pt x="7" y="32"/>
                </a:lnTo>
                <a:lnTo>
                  <a:pt x="2" y="32"/>
                </a:lnTo>
                <a:close/>
                <a:moveTo>
                  <a:pt x="5" y="12"/>
                </a:moveTo>
                <a:lnTo>
                  <a:pt x="5" y="12"/>
                </a:lnTo>
                <a:lnTo>
                  <a:pt x="6" y="15"/>
                </a:lnTo>
                <a:lnTo>
                  <a:pt x="6" y="15"/>
                </a:lnTo>
                <a:lnTo>
                  <a:pt x="7" y="15"/>
                </a:lnTo>
                <a:lnTo>
                  <a:pt x="7" y="15"/>
                </a:lnTo>
                <a:lnTo>
                  <a:pt x="9" y="15"/>
                </a:lnTo>
                <a:lnTo>
                  <a:pt x="9" y="15"/>
                </a:lnTo>
                <a:lnTo>
                  <a:pt x="10" y="12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08" name="Freeform 1837">
            <a:extLst>
              <a:ext uri="{FF2B5EF4-FFF2-40B4-BE49-F238E27FC236}">
                <a16:creationId xmlns:a16="http://schemas.microsoft.com/office/drawing/2014/main" id="{A0D90C4A-EDB6-43AE-A871-FD87A4C997C1}"/>
              </a:ext>
            </a:extLst>
          </p:cNvPr>
          <p:cNvSpPr>
            <a:spLocks/>
          </p:cNvSpPr>
          <p:nvPr/>
        </p:nvSpPr>
        <p:spPr bwMode="auto">
          <a:xfrm>
            <a:off x="7841693" y="2260784"/>
            <a:ext cx="25400" cy="50800"/>
          </a:xfrm>
          <a:custGeom>
            <a:avLst/>
            <a:gdLst>
              <a:gd name="T0" fmla="*/ 9 w 16"/>
              <a:gd name="T1" fmla="*/ 32 h 32"/>
              <a:gd name="T2" fmla="*/ 9 w 16"/>
              <a:gd name="T3" fmla="*/ 27 h 32"/>
              <a:gd name="T4" fmla="*/ 0 w 16"/>
              <a:gd name="T5" fmla="*/ 27 h 32"/>
              <a:gd name="T6" fmla="*/ 0 w 16"/>
              <a:gd name="T7" fmla="*/ 23 h 32"/>
              <a:gd name="T8" fmla="*/ 6 w 16"/>
              <a:gd name="T9" fmla="*/ 0 h 32"/>
              <a:gd name="T10" fmla="*/ 11 w 16"/>
              <a:gd name="T11" fmla="*/ 0 h 32"/>
              <a:gd name="T12" fmla="*/ 5 w 16"/>
              <a:gd name="T13" fmla="*/ 23 h 32"/>
              <a:gd name="T14" fmla="*/ 9 w 16"/>
              <a:gd name="T15" fmla="*/ 23 h 32"/>
              <a:gd name="T16" fmla="*/ 9 w 16"/>
              <a:gd name="T17" fmla="*/ 13 h 32"/>
              <a:gd name="T18" fmla="*/ 14 w 16"/>
              <a:gd name="T19" fmla="*/ 13 h 32"/>
              <a:gd name="T20" fmla="*/ 14 w 16"/>
              <a:gd name="T21" fmla="*/ 23 h 32"/>
              <a:gd name="T22" fmla="*/ 16 w 16"/>
              <a:gd name="T23" fmla="*/ 23 h 32"/>
              <a:gd name="T24" fmla="*/ 16 w 16"/>
              <a:gd name="T25" fmla="*/ 27 h 32"/>
              <a:gd name="T26" fmla="*/ 14 w 16"/>
              <a:gd name="T27" fmla="*/ 27 h 32"/>
              <a:gd name="T28" fmla="*/ 14 w 16"/>
              <a:gd name="T29" fmla="*/ 32 h 32"/>
              <a:gd name="T30" fmla="*/ 9 w 16"/>
              <a:gd name="T31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2">
                <a:moveTo>
                  <a:pt x="9" y="32"/>
                </a:moveTo>
                <a:lnTo>
                  <a:pt x="9" y="27"/>
                </a:lnTo>
                <a:lnTo>
                  <a:pt x="0" y="27"/>
                </a:lnTo>
                <a:lnTo>
                  <a:pt x="0" y="23"/>
                </a:lnTo>
                <a:lnTo>
                  <a:pt x="6" y="0"/>
                </a:lnTo>
                <a:lnTo>
                  <a:pt x="11" y="0"/>
                </a:lnTo>
                <a:lnTo>
                  <a:pt x="5" y="23"/>
                </a:lnTo>
                <a:lnTo>
                  <a:pt x="9" y="23"/>
                </a:lnTo>
                <a:lnTo>
                  <a:pt x="9" y="13"/>
                </a:lnTo>
                <a:lnTo>
                  <a:pt x="14" y="13"/>
                </a:lnTo>
                <a:lnTo>
                  <a:pt x="14" y="23"/>
                </a:lnTo>
                <a:lnTo>
                  <a:pt x="16" y="23"/>
                </a:lnTo>
                <a:lnTo>
                  <a:pt x="16" y="27"/>
                </a:lnTo>
                <a:lnTo>
                  <a:pt x="14" y="27"/>
                </a:lnTo>
                <a:lnTo>
                  <a:pt x="14" y="32"/>
                </a:lnTo>
                <a:lnTo>
                  <a:pt x="9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09" name="Freeform 1838">
            <a:extLst>
              <a:ext uri="{FF2B5EF4-FFF2-40B4-BE49-F238E27FC236}">
                <a16:creationId xmlns:a16="http://schemas.microsoft.com/office/drawing/2014/main" id="{EBD36C1C-2147-4072-8BAA-E70255731001}"/>
              </a:ext>
            </a:extLst>
          </p:cNvPr>
          <p:cNvSpPr>
            <a:spLocks/>
          </p:cNvSpPr>
          <p:nvPr/>
        </p:nvSpPr>
        <p:spPr bwMode="auto">
          <a:xfrm>
            <a:off x="7709931" y="2771959"/>
            <a:ext cx="22225" cy="52388"/>
          </a:xfrm>
          <a:custGeom>
            <a:avLst/>
            <a:gdLst>
              <a:gd name="T0" fmla="*/ 5 w 14"/>
              <a:gd name="T1" fmla="*/ 14 h 33"/>
              <a:gd name="T2" fmla="*/ 8 w 14"/>
              <a:gd name="T3" fmla="*/ 13 h 33"/>
              <a:gd name="T4" fmla="*/ 9 w 14"/>
              <a:gd name="T5" fmla="*/ 6 h 33"/>
              <a:gd name="T6" fmla="*/ 9 w 14"/>
              <a:gd name="T7" fmla="*/ 5 h 33"/>
              <a:gd name="T8" fmla="*/ 7 w 14"/>
              <a:gd name="T9" fmla="*/ 4 h 33"/>
              <a:gd name="T10" fmla="*/ 5 w 14"/>
              <a:gd name="T11" fmla="*/ 5 h 33"/>
              <a:gd name="T12" fmla="*/ 5 w 14"/>
              <a:gd name="T13" fmla="*/ 6 h 33"/>
              <a:gd name="T14" fmla="*/ 0 w 14"/>
              <a:gd name="T15" fmla="*/ 9 h 33"/>
              <a:gd name="T16" fmla="*/ 0 w 14"/>
              <a:gd name="T17" fmla="*/ 6 h 33"/>
              <a:gd name="T18" fmla="*/ 0 w 14"/>
              <a:gd name="T19" fmla="*/ 4 h 33"/>
              <a:gd name="T20" fmla="*/ 2 w 14"/>
              <a:gd name="T21" fmla="*/ 1 h 33"/>
              <a:gd name="T22" fmla="*/ 4 w 14"/>
              <a:gd name="T23" fmla="*/ 0 h 33"/>
              <a:gd name="T24" fmla="*/ 7 w 14"/>
              <a:gd name="T25" fmla="*/ 0 h 33"/>
              <a:gd name="T26" fmla="*/ 10 w 14"/>
              <a:gd name="T27" fmla="*/ 0 h 33"/>
              <a:gd name="T28" fmla="*/ 12 w 14"/>
              <a:gd name="T29" fmla="*/ 3 h 33"/>
              <a:gd name="T30" fmla="*/ 13 w 14"/>
              <a:gd name="T31" fmla="*/ 3 h 33"/>
              <a:gd name="T32" fmla="*/ 13 w 14"/>
              <a:gd name="T33" fmla="*/ 5 h 33"/>
              <a:gd name="T34" fmla="*/ 14 w 14"/>
              <a:gd name="T35" fmla="*/ 9 h 33"/>
              <a:gd name="T36" fmla="*/ 14 w 14"/>
              <a:gd name="T37" fmla="*/ 11 h 33"/>
              <a:gd name="T38" fmla="*/ 13 w 14"/>
              <a:gd name="T39" fmla="*/ 14 h 33"/>
              <a:gd name="T40" fmla="*/ 13 w 14"/>
              <a:gd name="T41" fmla="*/ 15 h 33"/>
              <a:gd name="T42" fmla="*/ 12 w 14"/>
              <a:gd name="T43" fmla="*/ 15 h 33"/>
              <a:gd name="T44" fmla="*/ 13 w 14"/>
              <a:gd name="T45" fmla="*/ 16 h 33"/>
              <a:gd name="T46" fmla="*/ 14 w 14"/>
              <a:gd name="T47" fmla="*/ 19 h 33"/>
              <a:gd name="T48" fmla="*/ 14 w 14"/>
              <a:gd name="T49" fmla="*/ 20 h 33"/>
              <a:gd name="T50" fmla="*/ 14 w 14"/>
              <a:gd name="T51" fmla="*/ 23 h 33"/>
              <a:gd name="T52" fmla="*/ 14 w 14"/>
              <a:gd name="T53" fmla="*/ 25 h 33"/>
              <a:gd name="T54" fmla="*/ 14 w 14"/>
              <a:gd name="T55" fmla="*/ 28 h 33"/>
              <a:gd name="T56" fmla="*/ 13 w 14"/>
              <a:gd name="T57" fmla="*/ 29 h 33"/>
              <a:gd name="T58" fmla="*/ 13 w 14"/>
              <a:gd name="T59" fmla="*/ 30 h 33"/>
              <a:gd name="T60" fmla="*/ 10 w 14"/>
              <a:gd name="T61" fmla="*/ 32 h 33"/>
              <a:gd name="T62" fmla="*/ 7 w 14"/>
              <a:gd name="T63" fmla="*/ 33 h 33"/>
              <a:gd name="T64" fmla="*/ 4 w 14"/>
              <a:gd name="T65" fmla="*/ 33 h 33"/>
              <a:gd name="T66" fmla="*/ 3 w 14"/>
              <a:gd name="T67" fmla="*/ 32 h 33"/>
              <a:gd name="T68" fmla="*/ 0 w 14"/>
              <a:gd name="T69" fmla="*/ 29 h 33"/>
              <a:gd name="T70" fmla="*/ 0 w 14"/>
              <a:gd name="T71" fmla="*/ 23 h 33"/>
              <a:gd name="T72" fmla="*/ 5 w 14"/>
              <a:gd name="T73" fmla="*/ 25 h 33"/>
              <a:gd name="T74" fmla="*/ 5 w 14"/>
              <a:gd name="T75" fmla="*/ 28 h 33"/>
              <a:gd name="T76" fmla="*/ 7 w 14"/>
              <a:gd name="T77" fmla="*/ 28 h 33"/>
              <a:gd name="T78" fmla="*/ 9 w 14"/>
              <a:gd name="T79" fmla="*/ 28 h 33"/>
              <a:gd name="T80" fmla="*/ 9 w 14"/>
              <a:gd name="T81" fmla="*/ 25 h 33"/>
              <a:gd name="T82" fmla="*/ 9 w 14"/>
              <a:gd name="T83" fmla="*/ 20 h 33"/>
              <a:gd name="T84" fmla="*/ 9 w 14"/>
              <a:gd name="T85" fmla="*/ 19 h 33"/>
              <a:gd name="T86" fmla="*/ 8 w 14"/>
              <a:gd name="T87" fmla="*/ 18 h 33"/>
              <a:gd name="T88" fmla="*/ 5 w 14"/>
              <a:gd name="T89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3">
                <a:moveTo>
                  <a:pt x="5" y="14"/>
                </a:moveTo>
                <a:lnTo>
                  <a:pt x="5" y="14"/>
                </a:lnTo>
                <a:lnTo>
                  <a:pt x="8" y="13"/>
                </a:lnTo>
                <a:lnTo>
                  <a:pt x="8" y="13"/>
                </a:lnTo>
                <a:lnTo>
                  <a:pt x="9" y="11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7" y="4"/>
                </a:lnTo>
                <a:lnTo>
                  <a:pt x="7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3"/>
                </a:lnTo>
                <a:lnTo>
                  <a:pt x="12" y="3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4" y="9"/>
                </a:lnTo>
                <a:lnTo>
                  <a:pt x="14" y="9"/>
                </a:lnTo>
                <a:lnTo>
                  <a:pt x="14" y="11"/>
                </a:lnTo>
                <a:lnTo>
                  <a:pt x="14" y="11"/>
                </a:lnTo>
                <a:lnTo>
                  <a:pt x="13" y="14"/>
                </a:lnTo>
                <a:lnTo>
                  <a:pt x="13" y="14"/>
                </a:lnTo>
                <a:lnTo>
                  <a:pt x="13" y="15"/>
                </a:lnTo>
                <a:lnTo>
                  <a:pt x="13" y="15"/>
                </a:lnTo>
                <a:lnTo>
                  <a:pt x="12" y="15"/>
                </a:lnTo>
                <a:lnTo>
                  <a:pt x="12" y="15"/>
                </a:lnTo>
                <a:lnTo>
                  <a:pt x="13" y="16"/>
                </a:lnTo>
                <a:lnTo>
                  <a:pt x="13" y="16"/>
                </a:lnTo>
                <a:lnTo>
                  <a:pt x="14" y="19"/>
                </a:lnTo>
                <a:lnTo>
                  <a:pt x="14" y="19"/>
                </a:lnTo>
                <a:lnTo>
                  <a:pt x="14" y="20"/>
                </a:lnTo>
                <a:lnTo>
                  <a:pt x="14" y="20"/>
                </a:lnTo>
                <a:lnTo>
                  <a:pt x="14" y="23"/>
                </a:lnTo>
                <a:lnTo>
                  <a:pt x="14" y="23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3" y="29"/>
                </a:lnTo>
                <a:lnTo>
                  <a:pt x="13" y="29"/>
                </a:lnTo>
                <a:lnTo>
                  <a:pt x="13" y="30"/>
                </a:lnTo>
                <a:lnTo>
                  <a:pt x="13" y="30"/>
                </a:lnTo>
                <a:lnTo>
                  <a:pt x="10" y="32"/>
                </a:lnTo>
                <a:lnTo>
                  <a:pt x="10" y="32"/>
                </a:lnTo>
                <a:lnTo>
                  <a:pt x="7" y="33"/>
                </a:lnTo>
                <a:lnTo>
                  <a:pt x="7" y="33"/>
                </a:lnTo>
                <a:lnTo>
                  <a:pt x="4" y="33"/>
                </a:lnTo>
                <a:lnTo>
                  <a:pt x="4" y="33"/>
                </a:lnTo>
                <a:lnTo>
                  <a:pt x="3" y="32"/>
                </a:lnTo>
                <a:lnTo>
                  <a:pt x="3" y="32"/>
                </a:lnTo>
                <a:lnTo>
                  <a:pt x="0" y="29"/>
                </a:lnTo>
                <a:lnTo>
                  <a:pt x="0" y="29"/>
                </a:lnTo>
                <a:lnTo>
                  <a:pt x="0" y="25"/>
                </a:lnTo>
                <a:lnTo>
                  <a:pt x="0" y="23"/>
                </a:lnTo>
                <a:lnTo>
                  <a:pt x="5" y="23"/>
                </a:lnTo>
                <a:lnTo>
                  <a:pt x="5" y="25"/>
                </a:ln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7" y="28"/>
                </a:lnTo>
                <a:lnTo>
                  <a:pt x="7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20"/>
                </a:lnTo>
                <a:lnTo>
                  <a:pt x="9" y="20"/>
                </a:lnTo>
                <a:lnTo>
                  <a:pt x="9" y="19"/>
                </a:lnTo>
                <a:lnTo>
                  <a:pt x="9" y="19"/>
                </a:lnTo>
                <a:lnTo>
                  <a:pt x="8" y="18"/>
                </a:lnTo>
                <a:lnTo>
                  <a:pt x="8" y="18"/>
                </a:lnTo>
                <a:lnTo>
                  <a:pt x="5" y="18"/>
                </a:lnTo>
                <a:lnTo>
                  <a:pt x="5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10" name="Freeform 1839">
            <a:extLst>
              <a:ext uri="{FF2B5EF4-FFF2-40B4-BE49-F238E27FC236}">
                <a16:creationId xmlns:a16="http://schemas.microsoft.com/office/drawing/2014/main" id="{BCD881F6-0D1D-44BD-A73F-15A896D882E3}"/>
              </a:ext>
            </a:extLst>
          </p:cNvPr>
          <p:cNvSpPr>
            <a:spLocks/>
          </p:cNvSpPr>
          <p:nvPr/>
        </p:nvSpPr>
        <p:spPr bwMode="auto">
          <a:xfrm>
            <a:off x="7736918" y="2771959"/>
            <a:ext cx="20638" cy="52388"/>
          </a:xfrm>
          <a:custGeom>
            <a:avLst/>
            <a:gdLst>
              <a:gd name="T0" fmla="*/ 0 w 13"/>
              <a:gd name="T1" fmla="*/ 33 h 33"/>
              <a:gd name="T2" fmla="*/ 0 w 13"/>
              <a:gd name="T3" fmla="*/ 28 h 33"/>
              <a:gd name="T4" fmla="*/ 8 w 13"/>
              <a:gd name="T5" fmla="*/ 13 h 33"/>
              <a:gd name="T6" fmla="*/ 8 w 13"/>
              <a:gd name="T7" fmla="*/ 13 h 33"/>
              <a:gd name="T8" fmla="*/ 8 w 13"/>
              <a:gd name="T9" fmla="*/ 10 h 33"/>
              <a:gd name="T10" fmla="*/ 8 w 13"/>
              <a:gd name="T11" fmla="*/ 10 h 33"/>
              <a:gd name="T12" fmla="*/ 10 w 13"/>
              <a:gd name="T13" fmla="*/ 8 h 33"/>
              <a:gd name="T14" fmla="*/ 10 w 13"/>
              <a:gd name="T15" fmla="*/ 8 h 33"/>
              <a:gd name="T16" fmla="*/ 8 w 13"/>
              <a:gd name="T17" fmla="*/ 6 h 33"/>
              <a:gd name="T18" fmla="*/ 8 w 13"/>
              <a:gd name="T19" fmla="*/ 6 h 33"/>
              <a:gd name="T20" fmla="*/ 8 w 13"/>
              <a:gd name="T21" fmla="*/ 5 h 33"/>
              <a:gd name="T22" fmla="*/ 8 w 13"/>
              <a:gd name="T23" fmla="*/ 5 h 33"/>
              <a:gd name="T24" fmla="*/ 8 w 13"/>
              <a:gd name="T25" fmla="*/ 5 h 33"/>
              <a:gd name="T26" fmla="*/ 8 w 13"/>
              <a:gd name="T27" fmla="*/ 5 h 33"/>
              <a:gd name="T28" fmla="*/ 7 w 13"/>
              <a:gd name="T29" fmla="*/ 4 h 33"/>
              <a:gd name="T30" fmla="*/ 7 w 13"/>
              <a:gd name="T31" fmla="*/ 4 h 33"/>
              <a:gd name="T32" fmla="*/ 5 w 13"/>
              <a:gd name="T33" fmla="*/ 5 h 33"/>
              <a:gd name="T34" fmla="*/ 5 w 13"/>
              <a:gd name="T35" fmla="*/ 5 h 33"/>
              <a:gd name="T36" fmla="*/ 5 w 13"/>
              <a:gd name="T37" fmla="*/ 6 h 33"/>
              <a:gd name="T38" fmla="*/ 5 w 13"/>
              <a:gd name="T39" fmla="*/ 9 h 33"/>
              <a:gd name="T40" fmla="*/ 0 w 13"/>
              <a:gd name="T41" fmla="*/ 9 h 33"/>
              <a:gd name="T42" fmla="*/ 0 w 13"/>
              <a:gd name="T43" fmla="*/ 6 h 33"/>
              <a:gd name="T44" fmla="*/ 0 w 13"/>
              <a:gd name="T45" fmla="*/ 6 h 33"/>
              <a:gd name="T46" fmla="*/ 1 w 13"/>
              <a:gd name="T47" fmla="*/ 4 h 33"/>
              <a:gd name="T48" fmla="*/ 1 w 13"/>
              <a:gd name="T49" fmla="*/ 4 h 33"/>
              <a:gd name="T50" fmla="*/ 2 w 13"/>
              <a:gd name="T51" fmla="*/ 1 h 33"/>
              <a:gd name="T52" fmla="*/ 2 w 13"/>
              <a:gd name="T53" fmla="*/ 1 h 33"/>
              <a:gd name="T54" fmla="*/ 5 w 13"/>
              <a:gd name="T55" fmla="*/ 0 h 33"/>
              <a:gd name="T56" fmla="*/ 5 w 13"/>
              <a:gd name="T57" fmla="*/ 0 h 33"/>
              <a:gd name="T58" fmla="*/ 7 w 13"/>
              <a:gd name="T59" fmla="*/ 0 h 33"/>
              <a:gd name="T60" fmla="*/ 7 w 13"/>
              <a:gd name="T61" fmla="*/ 0 h 33"/>
              <a:gd name="T62" fmla="*/ 10 w 13"/>
              <a:gd name="T63" fmla="*/ 0 h 33"/>
              <a:gd name="T64" fmla="*/ 10 w 13"/>
              <a:gd name="T65" fmla="*/ 0 h 33"/>
              <a:gd name="T66" fmla="*/ 12 w 13"/>
              <a:gd name="T67" fmla="*/ 3 h 33"/>
              <a:gd name="T68" fmla="*/ 12 w 13"/>
              <a:gd name="T69" fmla="*/ 3 h 33"/>
              <a:gd name="T70" fmla="*/ 13 w 13"/>
              <a:gd name="T71" fmla="*/ 5 h 33"/>
              <a:gd name="T72" fmla="*/ 13 w 13"/>
              <a:gd name="T73" fmla="*/ 5 h 33"/>
              <a:gd name="T74" fmla="*/ 13 w 13"/>
              <a:gd name="T75" fmla="*/ 8 h 33"/>
              <a:gd name="T76" fmla="*/ 13 w 13"/>
              <a:gd name="T77" fmla="*/ 8 h 33"/>
              <a:gd name="T78" fmla="*/ 13 w 13"/>
              <a:gd name="T79" fmla="*/ 10 h 33"/>
              <a:gd name="T80" fmla="*/ 13 w 13"/>
              <a:gd name="T81" fmla="*/ 10 h 33"/>
              <a:gd name="T82" fmla="*/ 13 w 13"/>
              <a:gd name="T83" fmla="*/ 11 h 33"/>
              <a:gd name="T84" fmla="*/ 13 w 13"/>
              <a:gd name="T85" fmla="*/ 11 h 33"/>
              <a:gd name="T86" fmla="*/ 13 w 13"/>
              <a:gd name="T87" fmla="*/ 13 h 33"/>
              <a:gd name="T88" fmla="*/ 13 w 13"/>
              <a:gd name="T89" fmla="*/ 13 h 33"/>
              <a:gd name="T90" fmla="*/ 12 w 13"/>
              <a:gd name="T91" fmla="*/ 15 h 33"/>
              <a:gd name="T92" fmla="*/ 6 w 13"/>
              <a:gd name="T93" fmla="*/ 28 h 33"/>
              <a:gd name="T94" fmla="*/ 13 w 13"/>
              <a:gd name="T95" fmla="*/ 28 h 33"/>
              <a:gd name="T96" fmla="*/ 13 w 13"/>
              <a:gd name="T97" fmla="*/ 33 h 33"/>
              <a:gd name="T98" fmla="*/ 0 w 13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33">
                <a:moveTo>
                  <a:pt x="0" y="33"/>
                </a:moveTo>
                <a:lnTo>
                  <a:pt x="0" y="28"/>
                </a:lnTo>
                <a:lnTo>
                  <a:pt x="8" y="13"/>
                </a:lnTo>
                <a:lnTo>
                  <a:pt x="8" y="13"/>
                </a:lnTo>
                <a:lnTo>
                  <a:pt x="8" y="10"/>
                </a:lnTo>
                <a:lnTo>
                  <a:pt x="8" y="10"/>
                </a:lnTo>
                <a:lnTo>
                  <a:pt x="10" y="8"/>
                </a:lnTo>
                <a:lnTo>
                  <a:pt x="10" y="8"/>
                </a:lnTo>
                <a:lnTo>
                  <a:pt x="8" y="6"/>
                </a:lnTo>
                <a:lnTo>
                  <a:pt x="8" y="6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7" y="4"/>
                </a:lnTo>
                <a:lnTo>
                  <a:pt x="7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2" y="1"/>
                </a:lnTo>
                <a:lnTo>
                  <a:pt x="2" y="1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3"/>
                </a:lnTo>
                <a:lnTo>
                  <a:pt x="12" y="3"/>
                </a:lnTo>
                <a:lnTo>
                  <a:pt x="13" y="5"/>
                </a:lnTo>
                <a:lnTo>
                  <a:pt x="13" y="5"/>
                </a:lnTo>
                <a:lnTo>
                  <a:pt x="13" y="8"/>
                </a:lnTo>
                <a:lnTo>
                  <a:pt x="13" y="8"/>
                </a:lnTo>
                <a:lnTo>
                  <a:pt x="13" y="10"/>
                </a:lnTo>
                <a:lnTo>
                  <a:pt x="13" y="10"/>
                </a:lnTo>
                <a:lnTo>
                  <a:pt x="13" y="11"/>
                </a:lnTo>
                <a:lnTo>
                  <a:pt x="13" y="11"/>
                </a:lnTo>
                <a:lnTo>
                  <a:pt x="13" y="13"/>
                </a:lnTo>
                <a:lnTo>
                  <a:pt x="13" y="13"/>
                </a:lnTo>
                <a:lnTo>
                  <a:pt x="12" y="15"/>
                </a:lnTo>
                <a:lnTo>
                  <a:pt x="6" y="28"/>
                </a:lnTo>
                <a:lnTo>
                  <a:pt x="13" y="28"/>
                </a:lnTo>
                <a:lnTo>
                  <a:pt x="13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11" name="Freeform 1840">
            <a:extLst>
              <a:ext uri="{FF2B5EF4-FFF2-40B4-BE49-F238E27FC236}">
                <a16:creationId xmlns:a16="http://schemas.microsoft.com/office/drawing/2014/main" id="{7817AD5B-C584-4060-BDDF-CC2FC2930CA7}"/>
              </a:ext>
            </a:extLst>
          </p:cNvPr>
          <p:cNvSpPr>
            <a:spLocks/>
          </p:cNvSpPr>
          <p:nvPr/>
        </p:nvSpPr>
        <p:spPr bwMode="auto">
          <a:xfrm>
            <a:off x="7763906" y="2816409"/>
            <a:ext cx="7938" cy="11113"/>
          </a:xfrm>
          <a:custGeom>
            <a:avLst/>
            <a:gdLst>
              <a:gd name="T0" fmla="*/ 0 w 5"/>
              <a:gd name="T1" fmla="*/ 7 h 7"/>
              <a:gd name="T2" fmla="*/ 0 w 5"/>
              <a:gd name="T3" fmla="*/ 0 h 7"/>
              <a:gd name="T4" fmla="*/ 5 w 5"/>
              <a:gd name="T5" fmla="*/ 0 h 7"/>
              <a:gd name="T6" fmla="*/ 5 w 5"/>
              <a:gd name="T7" fmla="*/ 5 h 7"/>
              <a:gd name="T8" fmla="*/ 0 w 5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0" y="7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12" name="Freeform 1841">
            <a:extLst>
              <a:ext uri="{FF2B5EF4-FFF2-40B4-BE49-F238E27FC236}">
                <a16:creationId xmlns:a16="http://schemas.microsoft.com/office/drawing/2014/main" id="{D7F7496C-A9AB-4808-A7FF-18DD85D4E54B}"/>
              </a:ext>
            </a:extLst>
          </p:cNvPr>
          <p:cNvSpPr>
            <a:spLocks noEditPoints="1"/>
          </p:cNvSpPr>
          <p:nvPr/>
        </p:nvSpPr>
        <p:spPr bwMode="auto">
          <a:xfrm>
            <a:off x="7776606" y="2771959"/>
            <a:ext cx="20638" cy="52388"/>
          </a:xfrm>
          <a:custGeom>
            <a:avLst/>
            <a:gdLst>
              <a:gd name="T0" fmla="*/ 0 w 13"/>
              <a:gd name="T1" fmla="*/ 6 h 33"/>
              <a:gd name="T2" fmla="*/ 0 w 13"/>
              <a:gd name="T3" fmla="*/ 6 h 33"/>
              <a:gd name="T4" fmla="*/ 1 w 13"/>
              <a:gd name="T5" fmla="*/ 4 h 33"/>
              <a:gd name="T6" fmla="*/ 1 w 13"/>
              <a:gd name="T7" fmla="*/ 4 h 33"/>
              <a:gd name="T8" fmla="*/ 2 w 13"/>
              <a:gd name="T9" fmla="*/ 1 h 33"/>
              <a:gd name="T10" fmla="*/ 2 w 13"/>
              <a:gd name="T11" fmla="*/ 1 h 33"/>
              <a:gd name="T12" fmla="*/ 5 w 13"/>
              <a:gd name="T13" fmla="*/ 0 h 33"/>
              <a:gd name="T14" fmla="*/ 5 w 13"/>
              <a:gd name="T15" fmla="*/ 0 h 33"/>
              <a:gd name="T16" fmla="*/ 7 w 13"/>
              <a:gd name="T17" fmla="*/ 0 h 33"/>
              <a:gd name="T18" fmla="*/ 7 w 13"/>
              <a:gd name="T19" fmla="*/ 0 h 33"/>
              <a:gd name="T20" fmla="*/ 10 w 13"/>
              <a:gd name="T21" fmla="*/ 0 h 33"/>
              <a:gd name="T22" fmla="*/ 10 w 13"/>
              <a:gd name="T23" fmla="*/ 0 h 33"/>
              <a:gd name="T24" fmla="*/ 12 w 13"/>
              <a:gd name="T25" fmla="*/ 1 h 33"/>
              <a:gd name="T26" fmla="*/ 12 w 13"/>
              <a:gd name="T27" fmla="*/ 1 h 33"/>
              <a:gd name="T28" fmla="*/ 13 w 13"/>
              <a:gd name="T29" fmla="*/ 4 h 33"/>
              <a:gd name="T30" fmla="*/ 13 w 13"/>
              <a:gd name="T31" fmla="*/ 4 h 33"/>
              <a:gd name="T32" fmla="*/ 13 w 13"/>
              <a:gd name="T33" fmla="*/ 6 h 33"/>
              <a:gd name="T34" fmla="*/ 13 w 13"/>
              <a:gd name="T35" fmla="*/ 25 h 33"/>
              <a:gd name="T36" fmla="*/ 13 w 13"/>
              <a:gd name="T37" fmla="*/ 25 h 33"/>
              <a:gd name="T38" fmla="*/ 13 w 13"/>
              <a:gd name="T39" fmla="*/ 29 h 33"/>
              <a:gd name="T40" fmla="*/ 13 w 13"/>
              <a:gd name="T41" fmla="*/ 29 h 33"/>
              <a:gd name="T42" fmla="*/ 12 w 13"/>
              <a:gd name="T43" fmla="*/ 30 h 33"/>
              <a:gd name="T44" fmla="*/ 12 w 13"/>
              <a:gd name="T45" fmla="*/ 30 h 33"/>
              <a:gd name="T46" fmla="*/ 10 w 13"/>
              <a:gd name="T47" fmla="*/ 33 h 33"/>
              <a:gd name="T48" fmla="*/ 10 w 13"/>
              <a:gd name="T49" fmla="*/ 33 h 33"/>
              <a:gd name="T50" fmla="*/ 7 w 13"/>
              <a:gd name="T51" fmla="*/ 33 h 33"/>
              <a:gd name="T52" fmla="*/ 7 w 13"/>
              <a:gd name="T53" fmla="*/ 33 h 33"/>
              <a:gd name="T54" fmla="*/ 5 w 13"/>
              <a:gd name="T55" fmla="*/ 33 h 33"/>
              <a:gd name="T56" fmla="*/ 5 w 13"/>
              <a:gd name="T57" fmla="*/ 33 h 33"/>
              <a:gd name="T58" fmla="*/ 2 w 13"/>
              <a:gd name="T59" fmla="*/ 30 h 33"/>
              <a:gd name="T60" fmla="*/ 2 w 13"/>
              <a:gd name="T61" fmla="*/ 30 h 33"/>
              <a:gd name="T62" fmla="*/ 1 w 13"/>
              <a:gd name="T63" fmla="*/ 29 h 33"/>
              <a:gd name="T64" fmla="*/ 1 w 13"/>
              <a:gd name="T65" fmla="*/ 29 h 33"/>
              <a:gd name="T66" fmla="*/ 0 w 13"/>
              <a:gd name="T67" fmla="*/ 25 h 33"/>
              <a:gd name="T68" fmla="*/ 0 w 13"/>
              <a:gd name="T69" fmla="*/ 6 h 33"/>
              <a:gd name="T70" fmla="*/ 5 w 13"/>
              <a:gd name="T71" fmla="*/ 25 h 33"/>
              <a:gd name="T72" fmla="*/ 5 w 13"/>
              <a:gd name="T73" fmla="*/ 25 h 33"/>
              <a:gd name="T74" fmla="*/ 6 w 13"/>
              <a:gd name="T75" fmla="*/ 28 h 33"/>
              <a:gd name="T76" fmla="*/ 6 w 13"/>
              <a:gd name="T77" fmla="*/ 28 h 33"/>
              <a:gd name="T78" fmla="*/ 7 w 13"/>
              <a:gd name="T79" fmla="*/ 28 h 33"/>
              <a:gd name="T80" fmla="*/ 7 w 13"/>
              <a:gd name="T81" fmla="*/ 28 h 33"/>
              <a:gd name="T82" fmla="*/ 8 w 13"/>
              <a:gd name="T83" fmla="*/ 28 h 33"/>
              <a:gd name="T84" fmla="*/ 8 w 13"/>
              <a:gd name="T85" fmla="*/ 28 h 33"/>
              <a:gd name="T86" fmla="*/ 10 w 13"/>
              <a:gd name="T87" fmla="*/ 25 h 33"/>
              <a:gd name="T88" fmla="*/ 10 w 13"/>
              <a:gd name="T89" fmla="*/ 6 h 33"/>
              <a:gd name="T90" fmla="*/ 10 w 13"/>
              <a:gd name="T91" fmla="*/ 6 h 33"/>
              <a:gd name="T92" fmla="*/ 8 w 13"/>
              <a:gd name="T93" fmla="*/ 5 h 33"/>
              <a:gd name="T94" fmla="*/ 8 w 13"/>
              <a:gd name="T95" fmla="*/ 5 h 33"/>
              <a:gd name="T96" fmla="*/ 7 w 13"/>
              <a:gd name="T97" fmla="*/ 4 h 33"/>
              <a:gd name="T98" fmla="*/ 7 w 13"/>
              <a:gd name="T99" fmla="*/ 4 h 33"/>
              <a:gd name="T100" fmla="*/ 6 w 13"/>
              <a:gd name="T101" fmla="*/ 5 h 33"/>
              <a:gd name="T102" fmla="*/ 6 w 13"/>
              <a:gd name="T103" fmla="*/ 5 h 33"/>
              <a:gd name="T104" fmla="*/ 5 w 13"/>
              <a:gd name="T105" fmla="*/ 6 h 33"/>
              <a:gd name="T106" fmla="*/ 5 w 13"/>
              <a:gd name="T107" fmla="*/ 2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" h="33">
                <a:moveTo>
                  <a:pt x="0" y="6"/>
                </a:move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2" y="1"/>
                </a:lnTo>
                <a:lnTo>
                  <a:pt x="2" y="1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3" y="4"/>
                </a:lnTo>
                <a:lnTo>
                  <a:pt x="13" y="4"/>
                </a:lnTo>
                <a:lnTo>
                  <a:pt x="13" y="6"/>
                </a:lnTo>
                <a:lnTo>
                  <a:pt x="13" y="25"/>
                </a:lnTo>
                <a:lnTo>
                  <a:pt x="13" y="25"/>
                </a:lnTo>
                <a:lnTo>
                  <a:pt x="13" y="29"/>
                </a:lnTo>
                <a:lnTo>
                  <a:pt x="13" y="29"/>
                </a:lnTo>
                <a:lnTo>
                  <a:pt x="12" y="30"/>
                </a:lnTo>
                <a:lnTo>
                  <a:pt x="12" y="30"/>
                </a:lnTo>
                <a:lnTo>
                  <a:pt x="10" y="33"/>
                </a:lnTo>
                <a:lnTo>
                  <a:pt x="10" y="33"/>
                </a:lnTo>
                <a:lnTo>
                  <a:pt x="7" y="33"/>
                </a:lnTo>
                <a:lnTo>
                  <a:pt x="7" y="33"/>
                </a:lnTo>
                <a:lnTo>
                  <a:pt x="5" y="33"/>
                </a:lnTo>
                <a:lnTo>
                  <a:pt x="5" y="33"/>
                </a:lnTo>
                <a:lnTo>
                  <a:pt x="2" y="30"/>
                </a:lnTo>
                <a:lnTo>
                  <a:pt x="2" y="30"/>
                </a:lnTo>
                <a:lnTo>
                  <a:pt x="1" y="29"/>
                </a:lnTo>
                <a:lnTo>
                  <a:pt x="1" y="29"/>
                </a:lnTo>
                <a:lnTo>
                  <a:pt x="0" y="25"/>
                </a:lnTo>
                <a:lnTo>
                  <a:pt x="0" y="6"/>
                </a:lnTo>
                <a:close/>
                <a:moveTo>
                  <a:pt x="5" y="25"/>
                </a:moveTo>
                <a:lnTo>
                  <a:pt x="5" y="25"/>
                </a:lnTo>
                <a:lnTo>
                  <a:pt x="6" y="28"/>
                </a:lnTo>
                <a:lnTo>
                  <a:pt x="6" y="28"/>
                </a:lnTo>
                <a:lnTo>
                  <a:pt x="7" y="28"/>
                </a:lnTo>
                <a:lnTo>
                  <a:pt x="7" y="28"/>
                </a:lnTo>
                <a:lnTo>
                  <a:pt x="8" y="28"/>
                </a:lnTo>
                <a:lnTo>
                  <a:pt x="8" y="28"/>
                </a:lnTo>
                <a:lnTo>
                  <a:pt x="10" y="25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7" y="4"/>
                </a:lnTo>
                <a:lnTo>
                  <a:pt x="7" y="4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13" name="Freeform 1842">
            <a:extLst>
              <a:ext uri="{FF2B5EF4-FFF2-40B4-BE49-F238E27FC236}">
                <a16:creationId xmlns:a16="http://schemas.microsoft.com/office/drawing/2014/main" id="{FD632E41-9201-487C-A793-8C02F752CCCB}"/>
              </a:ext>
            </a:extLst>
          </p:cNvPr>
          <p:cNvSpPr>
            <a:spLocks noEditPoints="1"/>
          </p:cNvSpPr>
          <p:nvPr/>
        </p:nvSpPr>
        <p:spPr bwMode="auto">
          <a:xfrm>
            <a:off x="7803593" y="2771959"/>
            <a:ext cx="22225" cy="52388"/>
          </a:xfrm>
          <a:custGeom>
            <a:avLst/>
            <a:gdLst>
              <a:gd name="T0" fmla="*/ 7 w 14"/>
              <a:gd name="T1" fmla="*/ 14 h 33"/>
              <a:gd name="T2" fmla="*/ 7 w 14"/>
              <a:gd name="T3" fmla="*/ 14 h 33"/>
              <a:gd name="T4" fmla="*/ 8 w 14"/>
              <a:gd name="T5" fmla="*/ 14 h 33"/>
              <a:gd name="T6" fmla="*/ 9 w 14"/>
              <a:gd name="T7" fmla="*/ 14 h 33"/>
              <a:gd name="T8" fmla="*/ 12 w 14"/>
              <a:gd name="T9" fmla="*/ 14 h 33"/>
              <a:gd name="T10" fmla="*/ 13 w 14"/>
              <a:gd name="T11" fmla="*/ 15 h 33"/>
              <a:gd name="T12" fmla="*/ 13 w 14"/>
              <a:gd name="T13" fmla="*/ 16 h 33"/>
              <a:gd name="T14" fmla="*/ 14 w 14"/>
              <a:gd name="T15" fmla="*/ 18 h 33"/>
              <a:gd name="T16" fmla="*/ 14 w 14"/>
              <a:gd name="T17" fmla="*/ 20 h 33"/>
              <a:gd name="T18" fmla="*/ 14 w 14"/>
              <a:gd name="T19" fmla="*/ 23 h 33"/>
              <a:gd name="T20" fmla="*/ 14 w 14"/>
              <a:gd name="T21" fmla="*/ 25 h 33"/>
              <a:gd name="T22" fmla="*/ 14 w 14"/>
              <a:gd name="T23" fmla="*/ 28 h 33"/>
              <a:gd name="T24" fmla="*/ 13 w 14"/>
              <a:gd name="T25" fmla="*/ 29 h 33"/>
              <a:gd name="T26" fmla="*/ 13 w 14"/>
              <a:gd name="T27" fmla="*/ 29 h 33"/>
              <a:gd name="T28" fmla="*/ 10 w 14"/>
              <a:gd name="T29" fmla="*/ 32 h 33"/>
              <a:gd name="T30" fmla="*/ 7 w 14"/>
              <a:gd name="T31" fmla="*/ 33 h 33"/>
              <a:gd name="T32" fmla="*/ 3 w 14"/>
              <a:gd name="T33" fmla="*/ 32 h 33"/>
              <a:gd name="T34" fmla="*/ 2 w 14"/>
              <a:gd name="T35" fmla="*/ 29 h 33"/>
              <a:gd name="T36" fmla="*/ 0 w 14"/>
              <a:gd name="T37" fmla="*/ 29 h 33"/>
              <a:gd name="T38" fmla="*/ 0 w 14"/>
              <a:gd name="T39" fmla="*/ 28 h 33"/>
              <a:gd name="T40" fmla="*/ 0 w 14"/>
              <a:gd name="T41" fmla="*/ 25 h 33"/>
              <a:gd name="T42" fmla="*/ 0 w 14"/>
              <a:gd name="T43" fmla="*/ 23 h 33"/>
              <a:gd name="T44" fmla="*/ 0 w 14"/>
              <a:gd name="T45" fmla="*/ 20 h 33"/>
              <a:gd name="T46" fmla="*/ 0 w 14"/>
              <a:gd name="T47" fmla="*/ 19 h 33"/>
              <a:gd name="T48" fmla="*/ 0 w 14"/>
              <a:gd name="T49" fmla="*/ 18 h 33"/>
              <a:gd name="T50" fmla="*/ 7 w 14"/>
              <a:gd name="T51" fmla="*/ 0 h 33"/>
              <a:gd name="T52" fmla="*/ 9 w 14"/>
              <a:gd name="T53" fmla="*/ 20 h 33"/>
              <a:gd name="T54" fmla="*/ 8 w 14"/>
              <a:gd name="T55" fmla="*/ 18 h 33"/>
              <a:gd name="T56" fmla="*/ 7 w 14"/>
              <a:gd name="T57" fmla="*/ 18 h 33"/>
              <a:gd name="T58" fmla="*/ 5 w 14"/>
              <a:gd name="T59" fmla="*/ 18 h 33"/>
              <a:gd name="T60" fmla="*/ 4 w 14"/>
              <a:gd name="T61" fmla="*/ 20 h 33"/>
              <a:gd name="T62" fmla="*/ 4 w 14"/>
              <a:gd name="T63" fmla="*/ 25 h 33"/>
              <a:gd name="T64" fmla="*/ 5 w 14"/>
              <a:gd name="T65" fmla="*/ 28 h 33"/>
              <a:gd name="T66" fmla="*/ 7 w 14"/>
              <a:gd name="T67" fmla="*/ 28 h 33"/>
              <a:gd name="T68" fmla="*/ 8 w 14"/>
              <a:gd name="T69" fmla="*/ 28 h 33"/>
              <a:gd name="T70" fmla="*/ 9 w 14"/>
              <a:gd name="T71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12" y="0"/>
                </a:move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8" y="14"/>
                </a:lnTo>
                <a:lnTo>
                  <a:pt x="8" y="14"/>
                </a:lnTo>
                <a:lnTo>
                  <a:pt x="9" y="14"/>
                </a:lnTo>
                <a:lnTo>
                  <a:pt x="9" y="14"/>
                </a:lnTo>
                <a:lnTo>
                  <a:pt x="12" y="14"/>
                </a:lnTo>
                <a:lnTo>
                  <a:pt x="12" y="14"/>
                </a:lnTo>
                <a:lnTo>
                  <a:pt x="13" y="15"/>
                </a:lnTo>
                <a:lnTo>
                  <a:pt x="13" y="15"/>
                </a:lnTo>
                <a:lnTo>
                  <a:pt x="13" y="16"/>
                </a:lnTo>
                <a:lnTo>
                  <a:pt x="13" y="16"/>
                </a:lnTo>
                <a:lnTo>
                  <a:pt x="14" y="18"/>
                </a:lnTo>
                <a:lnTo>
                  <a:pt x="14" y="18"/>
                </a:lnTo>
                <a:lnTo>
                  <a:pt x="14" y="20"/>
                </a:lnTo>
                <a:lnTo>
                  <a:pt x="14" y="20"/>
                </a:lnTo>
                <a:lnTo>
                  <a:pt x="14" y="23"/>
                </a:lnTo>
                <a:lnTo>
                  <a:pt x="14" y="23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3" y="29"/>
                </a:lnTo>
                <a:lnTo>
                  <a:pt x="13" y="29"/>
                </a:lnTo>
                <a:lnTo>
                  <a:pt x="13" y="29"/>
                </a:lnTo>
                <a:lnTo>
                  <a:pt x="13" y="29"/>
                </a:lnTo>
                <a:lnTo>
                  <a:pt x="10" y="32"/>
                </a:lnTo>
                <a:lnTo>
                  <a:pt x="10" y="32"/>
                </a:lnTo>
                <a:lnTo>
                  <a:pt x="7" y="33"/>
                </a:lnTo>
                <a:lnTo>
                  <a:pt x="7" y="33"/>
                </a:lnTo>
                <a:lnTo>
                  <a:pt x="3" y="32"/>
                </a:lnTo>
                <a:lnTo>
                  <a:pt x="3" y="32"/>
                </a:lnTo>
                <a:lnTo>
                  <a:pt x="2" y="29"/>
                </a:lnTo>
                <a:lnTo>
                  <a:pt x="2" y="29"/>
                </a:lnTo>
                <a:lnTo>
                  <a:pt x="0" y="29"/>
                </a:lnTo>
                <a:lnTo>
                  <a:pt x="0" y="29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9"/>
                </a:lnTo>
                <a:lnTo>
                  <a:pt x="0" y="19"/>
                </a:lnTo>
                <a:lnTo>
                  <a:pt x="0" y="18"/>
                </a:lnTo>
                <a:lnTo>
                  <a:pt x="0" y="18"/>
                </a:lnTo>
                <a:lnTo>
                  <a:pt x="0" y="16"/>
                </a:lnTo>
                <a:lnTo>
                  <a:pt x="7" y="0"/>
                </a:lnTo>
                <a:lnTo>
                  <a:pt x="12" y="0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8" y="18"/>
                </a:lnTo>
                <a:lnTo>
                  <a:pt x="8" y="18"/>
                </a:lnTo>
                <a:lnTo>
                  <a:pt x="7" y="18"/>
                </a:lnTo>
                <a:lnTo>
                  <a:pt x="7" y="18"/>
                </a:lnTo>
                <a:lnTo>
                  <a:pt x="5" y="18"/>
                </a:lnTo>
                <a:lnTo>
                  <a:pt x="5" y="18"/>
                </a:lnTo>
                <a:lnTo>
                  <a:pt x="4" y="20"/>
                </a:lnTo>
                <a:lnTo>
                  <a:pt x="4" y="25"/>
                </a:lnTo>
                <a:lnTo>
                  <a:pt x="4" y="25"/>
                </a:lnTo>
                <a:lnTo>
                  <a:pt x="5" y="28"/>
                </a:lnTo>
                <a:lnTo>
                  <a:pt x="5" y="28"/>
                </a:lnTo>
                <a:lnTo>
                  <a:pt x="7" y="28"/>
                </a:lnTo>
                <a:lnTo>
                  <a:pt x="7" y="28"/>
                </a:lnTo>
                <a:lnTo>
                  <a:pt x="8" y="28"/>
                </a:lnTo>
                <a:lnTo>
                  <a:pt x="8" y="28"/>
                </a:lnTo>
                <a:lnTo>
                  <a:pt x="9" y="25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14" name="Freeform 1843">
            <a:extLst>
              <a:ext uri="{FF2B5EF4-FFF2-40B4-BE49-F238E27FC236}">
                <a16:creationId xmlns:a16="http://schemas.microsoft.com/office/drawing/2014/main" id="{28548E47-AC41-49E1-BCF5-0AD494D67897}"/>
              </a:ext>
            </a:extLst>
          </p:cNvPr>
          <p:cNvSpPr>
            <a:spLocks/>
          </p:cNvSpPr>
          <p:nvPr/>
        </p:nvSpPr>
        <p:spPr bwMode="auto">
          <a:xfrm>
            <a:off x="7830581" y="2771959"/>
            <a:ext cx="20638" cy="52388"/>
          </a:xfrm>
          <a:custGeom>
            <a:avLst/>
            <a:gdLst>
              <a:gd name="T0" fmla="*/ 13 w 13"/>
              <a:gd name="T1" fmla="*/ 0 h 33"/>
              <a:gd name="T2" fmla="*/ 13 w 13"/>
              <a:gd name="T3" fmla="*/ 4 h 33"/>
              <a:gd name="T4" fmla="*/ 5 w 13"/>
              <a:gd name="T5" fmla="*/ 4 h 33"/>
              <a:gd name="T6" fmla="*/ 5 w 13"/>
              <a:gd name="T7" fmla="*/ 13 h 33"/>
              <a:gd name="T8" fmla="*/ 5 w 13"/>
              <a:gd name="T9" fmla="*/ 13 h 33"/>
              <a:gd name="T10" fmla="*/ 6 w 13"/>
              <a:gd name="T11" fmla="*/ 13 h 33"/>
              <a:gd name="T12" fmla="*/ 6 w 13"/>
              <a:gd name="T13" fmla="*/ 13 h 33"/>
              <a:gd name="T14" fmla="*/ 8 w 13"/>
              <a:gd name="T15" fmla="*/ 11 h 33"/>
              <a:gd name="T16" fmla="*/ 8 w 13"/>
              <a:gd name="T17" fmla="*/ 11 h 33"/>
              <a:gd name="T18" fmla="*/ 11 w 13"/>
              <a:gd name="T19" fmla="*/ 11 h 33"/>
              <a:gd name="T20" fmla="*/ 12 w 13"/>
              <a:gd name="T21" fmla="*/ 13 h 33"/>
              <a:gd name="T22" fmla="*/ 12 w 13"/>
              <a:gd name="T23" fmla="*/ 13 h 33"/>
              <a:gd name="T24" fmla="*/ 13 w 13"/>
              <a:gd name="T25" fmla="*/ 15 h 33"/>
              <a:gd name="T26" fmla="*/ 13 w 13"/>
              <a:gd name="T27" fmla="*/ 18 h 33"/>
              <a:gd name="T28" fmla="*/ 13 w 13"/>
              <a:gd name="T29" fmla="*/ 25 h 33"/>
              <a:gd name="T30" fmla="*/ 13 w 13"/>
              <a:gd name="T31" fmla="*/ 25 h 33"/>
              <a:gd name="T32" fmla="*/ 13 w 13"/>
              <a:gd name="T33" fmla="*/ 29 h 33"/>
              <a:gd name="T34" fmla="*/ 13 w 13"/>
              <a:gd name="T35" fmla="*/ 29 h 33"/>
              <a:gd name="T36" fmla="*/ 11 w 13"/>
              <a:gd name="T37" fmla="*/ 30 h 33"/>
              <a:gd name="T38" fmla="*/ 11 w 13"/>
              <a:gd name="T39" fmla="*/ 30 h 33"/>
              <a:gd name="T40" fmla="*/ 10 w 13"/>
              <a:gd name="T41" fmla="*/ 33 h 33"/>
              <a:gd name="T42" fmla="*/ 10 w 13"/>
              <a:gd name="T43" fmla="*/ 33 h 33"/>
              <a:gd name="T44" fmla="*/ 7 w 13"/>
              <a:gd name="T45" fmla="*/ 33 h 33"/>
              <a:gd name="T46" fmla="*/ 7 w 13"/>
              <a:gd name="T47" fmla="*/ 33 h 33"/>
              <a:gd name="T48" fmla="*/ 5 w 13"/>
              <a:gd name="T49" fmla="*/ 33 h 33"/>
              <a:gd name="T50" fmla="*/ 5 w 13"/>
              <a:gd name="T51" fmla="*/ 33 h 33"/>
              <a:gd name="T52" fmla="*/ 2 w 13"/>
              <a:gd name="T53" fmla="*/ 30 h 33"/>
              <a:gd name="T54" fmla="*/ 2 w 13"/>
              <a:gd name="T55" fmla="*/ 30 h 33"/>
              <a:gd name="T56" fmla="*/ 1 w 13"/>
              <a:gd name="T57" fmla="*/ 29 h 33"/>
              <a:gd name="T58" fmla="*/ 1 w 13"/>
              <a:gd name="T59" fmla="*/ 29 h 33"/>
              <a:gd name="T60" fmla="*/ 0 w 13"/>
              <a:gd name="T61" fmla="*/ 25 h 33"/>
              <a:gd name="T62" fmla="*/ 0 w 13"/>
              <a:gd name="T63" fmla="*/ 24 h 33"/>
              <a:gd name="T64" fmla="*/ 5 w 13"/>
              <a:gd name="T65" fmla="*/ 24 h 33"/>
              <a:gd name="T66" fmla="*/ 5 w 13"/>
              <a:gd name="T67" fmla="*/ 25 h 33"/>
              <a:gd name="T68" fmla="*/ 5 w 13"/>
              <a:gd name="T69" fmla="*/ 25 h 33"/>
              <a:gd name="T70" fmla="*/ 5 w 13"/>
              <a:gd name="T71" fmla="*/ 28 h 33"/>
              <a:gd name="T72" fmla="*/ 5 w 13"/>
              <a:gd name="T73" fmla="*/ 28 h 33"/>
              <a:gd name="T74" fmla="*/ 7 w 13"/>
              <a:gd name="T75" fmla="*/ 28 h 33"/>
              <a:gd name="T76" fmla="*/ 7 w 13"/>
              <a:gd name="T77" fmla="*/ 28 h 33"/>
              <a:gd name="T78" fmla="*/ 8 w 13"/>
              <a:gd name="T79" fmla="*/ 28 h 33"/>
              <a:gd name="T80" fmla="*/ 8 w 13"/>
              <a:gd name="T81" fmla="*/ 28 h 33"/>
              <a:gd name="T82" fmla="*/ 8 w 13"/>
              <a:gd name="T83" fmla="*/ 25 h 33"/>
              <a:gd name="T84" fmla="*/ 8 w 13"/>
              <a:gd name="T85" fmla="*/ 18 h 33"/>
              <a:gd name="T86" fmla="*/ 8 w 13"/>
              <a:gd name="T87" fmla="*/ 18 h 33"/>
              <a:gd name="T88" fmla="*/ 8 w 13"/>
              <a:gd name="T89" fmla="*/ 16 h 33"/>
              <a:gd name="T90" fmla="*/ 8 w 13"/>
              <a:gd name="T91" fmla="*/ 16 h 33"/>
              <a:gd name="T92" fmla="*/ 7 w 13"/>
              <a:gd name="T93" fmla="*/ 15 h 33"/>
              <a:gd name="T94" fmla="*/ 7 w 13"/>
              <a:gd name="T95" fmla="*/ 15 h 33"/>
              <a:gd name="T96" fmla="*/ 6 w 13"/>
              <a:gd name="T97" fmla="*/ 16 h 33"/>
              <a:gd name="T98" fmla="*/ 6 w 13"/>
              <a:gd name="T99" fmla="*/ 16 h 33"/>
              <a:gd name="T100" fmla="*/ 5 w 13"/>
              <a:gd name="T101" fmla="*/ 16 h 33"/>
              <a:gd name="T102" fmla="*/ 5 w 13"/>
              <a:gd name="T103" fmla="*/ 16 h 33"/>
              <a:gd name="T104" fmla="*/ 5 w 13"/>
              <a:gd name="T105" fmla="*/ 16 h 33"/>
              <a:gd name="T106" fmla="*/ 5 w 13"/>
              <a:gd name="T107" fmla="*/ 16 h 33"/>
              <a:gd name="T108" fmla="*/ 5 w 13"/>
              <a:gd name="T109" fmla="*/ 18 h 33"/>
              <a:gd name="T110" fmla="*/ 1 w 13"/>
              <a:gd name="T111" fmla="*/ 18 h 33"/>
              <a:gd name="T112" fmla="*/ 1 w 13"/>
              <a:gd name="T113" fmla="*/ 0 h 33"/>
              <a:gd name="T114" fmla="*/ 13 w 13"/>
              <a:gd name="T1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" h="33">
                <a:moveTo>
                  <a:pt x="13" y="0"/>
                </a:moveTo>
                <a:lnTo>
                  <a:pt x="13" y="4"/>
                </a:lnTo>
                <a:lnTo>
                  <a:pt x="5" y="4"/>
                </a:lnTo>
                <a:lnTo>
                  <a:pt x="5" y="13"/>
                </a:lnTo>
                <a:lnTo>
                  <a:pt x="5" y="13"/>
                </a:lnTo>
                <a:lnTo>
                  <a:pt x="6" y="13"/>
                </a:lnTo>
                <a:lnTo>
                  <a:pt x="6" y="13"/>
                </a:lnTo>
                <a:lnTo>
                  <a:pt x="8" y="11"/>
                </a:lnTo>
                <a:lnTo>
                  <a:pt x="8" y="11"/>
                </a:lnTo>
                <a:lnTo>
                  <a:pt x="11" y="11"/>
                </a:lnTo>
                <a:lnTo>
                  <a:pt x="12" y="13"/>
                </a:lnTo>
                <a:lnTo>
                  <a:pt x="12" y="13"/>
                </a:lnTo>
                <a:lnTo>
                  <a:pt x="13" y="15"/>
                </a:lnTo>
                <a:lnTo>
                  <a:pt x="13" y="18"/>
                </a:lnTo>
                <a:lnTo>
                  <a:pt x="13" y="25"/>
                </a:lnTo>
                <a:lnTo>
                  <a:pt x="13" y="25"/>
                </a:lnTo>
                <a:lnTo>
                  <a:pt x="13" y="29"/>
                </a:lnTo>
                <a:lnTo>
                  <a:pt x="13" y="29"/>
                </a:lnTo>
                <a:lnTo>
                  <a:pt x="11" y="30"/>
                </a:lnTo>
                <a:lnTo>
                  <a:pt x="11" y="30"/>
                </a:lnTo>
                <a:lnTo>
                  <a:pt x="10" y="33"/>
                </a:lnTo>
                <a:lnTo>
                  <a:pt x="10" y="33"/>
                </a:lnTo>
                <a:lnTo>
                  <a:pt x="7" y="33"/>
                </a:lnTo>
                <a:lnTo>
                  <a:pt x="7" y="33"/>
                </a:lnTo>
                <a:lnTo>
                  <a:pt x="5" y="33"/>
                </a:lnTo>
                <a:lnTo>
                  <a:pt x="5" y="33"/>
                </a:lnTo>
                <a:lnTo>
                  <a:pt x="2" y="30"/>
                </a:lnTo>
                <a:lnTo>
                  <a:pt x="2" y="30"/>
                </a:lnTo>
                <a:lnTo>
                  <a:pt x="1" y="29"/>
                </a:lnTo>
                <a:lnTo>
                  <a:pt x="1" y="29"/>
                </a:lnTo>
                <a:lnTo>
                  <a:pt x="0" y="25"/>
                </a:lnTo>
                <a:lnTo>
                  <a:pt x="0" y="24"/>
                </a:lnTo>
                <a:lnTo>
                  <a:pt x="5" y="24"/>
                </a:lnTo>
                <a:lnTo>
                  <a:pt x="5" y="25"/>
                </a:ln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7" y="28"/>
                </a:lnTo>
                <a:lnTo>
                  <a:pt x="7" y="28"/>
                </a:lnTo>
                <a:lnTo>
                  <a:pt x="8" y="28"/>
                </a:lnTo>
                <a:lnTo>
                  <a:pt x="8" y="28"/>
                </a:lnTo>
                <a:lnTo>
                  <a:pt x="8" y="25"/>
                </a:lnTo>
                <a:lnTo>
                  <a:pt x="8" y="18"/>
                </a:lnTo>
                <a:lnTo>
                  <a:pt x="8" y="18"/>
                </a:lnTo>
                <a:lnTo>
                  <a:pt x="8" y="16"/>
                </a:lnTo>
                <a:lnTo>
                  <a:pt x="8" y="16"/>
                </a:lnTo>
                <a:lnTo>
                  <a:pt x="7" y="15"/>
                </a:lnTo>
                <a:lnTo>
                  <a:pt x="7" y="15"/>
                </a:lnTo>
                <a:lnTo>
                  <a:pt x="6" y="16"/>
                </a:lnTo>
                <a:lnTo>
                  <a:pt x="6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8"/>
                </a:lnTo>
                <a:lnTo>
                  <a:pt x="1" y="18"/>
                </a:lnTo>
                <a:lnTo>
                  <a:pt x="1" y="0"/>
                </a:lnTo>
                <a:lnTo>
                  <a:pt x="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15" name="Freeform 1844">
            <a:extLst>
              <a:ext uri="{FF2B5EF4-FFF2-40B4-BE49-F238E27FC236}">
                <a16:creationId xmlns:a16="http://schemas.microsoft.com/office/drawing/2014/main" id="{7752E3F4-30C1-4AFA-ADBE-A840459AD425}"/>
              </a:ext>
            </a:extLst>
          </p:cNvPr>
          <p:cNvSpPr>
            <a:spLocks/>
          </p:cNvSpPr>
          <p:nvPr/>
        </p:nvSpPr>
        <p:spPr bwMode="auto">
          <a:xfrm>
            <a:off x="7724218" y="3284721"/>
            <a:ext cx="22225" cy="49213"/>
          </a:xfrm>
          <a:custGeom>
            <a:avLst/>
            <a:gdLst>
              <a:gd name="T0" fmla="*/ 0 w 14"/>
              <a:gd name="T1" fmla="*/ 31 h 31"/>
              <a:gd name="T2" fmla="*/ 9 w 14"/>
              <a:gd name="T3" fmla="*/ 4 h 31"/>
              <a:gd name="T4" fmla="*/ 4 w 14"/>
              <a:gd name="T5" fmla="*/ 4 h 31"/>
              <a:gd name="T6" fmla="*/ 4 w 14"/>
              <a:gd name="T7" fmla="*/ 7 h 31"/>
              <a:gd name="T8" fmla="*/ 0 w 14"/>
              <a:gd name="T9" fmla="*/ 7 h 31"/>
              <a:gd name="T10" fmla="*/ 0 w 14"/>
              <a:gd name="T11" fmla="*/ 0 h 31"/>
              <a:gd name="T12" fmla="*/ 14 w 14"/>
              <a:gd name="T13" fmla="*/ 0 h 31"/>
              <a:gd name="T14" fmla="*/ 14 w 14"/>
              <a:gd name="T15" fmla="*/ 4 h 31"/>
              <a:gd name="T16" fmla="*/ 5 w 14"/>
              <a:gd name="T17" fmla="*/ 31 h 31"/>
              <a:gd name="T18" fmla="*/ 0 w 14"/>
              <a:gd name="T1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1">
                <a:moveTo>
                  <a:pt x="0" y="31"/>
                </a:moveTo>
                <a:lnTo>
                  <a:pt x="9" y="4"/>
                </a:lnTo>
                <a:lnTo>
                  <a:pt x="4" y="4"/>
                </a:lnTo>
                <a:lnTo>
                  <a:pt x="4" y="7"/>
                </a:lnTo>
                <a:lnTo>
                  <a:pt x="0" y="7"/>
                </a:lnTo>
                <a:lnTo>
                  <a:pt x="0" y="0"/>
                </a:lnTo>
                <a:lnTo>
                  <a:pt x="14" y="0"/>
                </a:lnTo>
                <a:lnTo>
                  <a:pt x="14" y="4"/>
                </a:lnTo>
                <a:lnTo>
                  <a:pt x="5" y="31"/>
                </a:lnTo>
                <a:lnTo>
                  <a:pt x="0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16" name="Freeform 1845">
            <a:extLst>
              <a:ext uri="{FF2B5EF4-FFF2-40B4-BE49-F238E27FC236}">
                <a16:creationId xmlns:a16="http://schemas.microsoft.com/office/drawing/2014/main" id="{38FF97DE-5E1E-4BD8-B7D1-98A6411B1929}"/>
              </a:ext>
            </a:extLst>
          </p:cNvPr>
          <p:cNvSpPr>
            <a:spLocks noEditPoints="1"/>
          </p:cNvSpPr>
          <p:nvPr/>
        </p:nvSpPr>
        <p:spPr bwMode="auto">
          <a:xfrm>
            <a:off x="7749618" y="3283134"/>
            <a:ext cx="22225" cy="52388"/>
          </a:xfrm>
          <a:custGeom>
            <a:avLst/>
            <a:gdLst>
              <a:gd name="T0" fmla="*/ 0 w 14"/>
              <a:gd name="T1" fmla="*/ 8 h 33"/>
              <a:gd name="T2" fmla="*/ 0 w 14"/>
              <a:gd name="T3" fmla="*/ 7 h 33"/>
              <a:gd name="T4" fmla="*/ 0 w 14"/>
              <a:gd name="T5" fmla="*/ 5 h 33"/>
              <a:gd name="T6" fmla="*/ 2 w 14"/>
              <a:gd name="T7" fmla="*/ 3 h 33"/>
              <a:gd name="T8" fmla="*/ 2 w 14"/>
              <a:gd name="T9" fmla="*/ 2 h 33"/>
              <a:gd name="T10" fmla="*/ 4 w 14"/>
              <a:gd name="T11" fmla="*/ 1 h 33"/>
              <a:gd name="T12" fmla="*/ 7 w 14"/>
              <a:gd name="T13" fmla="*/ 0 h 33"/>
              <a:gd name="T14" fmla="*/ 10 w 14"/>
              <a:gd name="T15" fmla="*/ 1 h 33"/>
              <a:gd name="T16" fmla="*/ 13 w 14"/>
              <a:gd name="T17" fmla="*/ 2 h 33"/>
              <a:gd name="T18" fmla="*/ 13 w 14"/>
              <a:gd name="T19" fmla="*/ 3 h 33"/>
              <a:gd name="T20" fmla="*/ 14 w 14"/>
              <a:gd name="T21" fmla="*/ 5 h 33"/>
              <a:gd name="T22" fmla="*/ 14 w 14"/>
              <a:gd name="T23" fmla="*/ 7 h 33"/>
              <a:gd name="T24" fmla="*/ 14 w 14"/>
              <a:gd name="T25" fmla="*/ 8 h 33"/>
              <a:gd name="T26" fmla="*/ 14 w 14"/>
              <a:gd name="T27" fmla="*/ 11 h 33"/>
              <a:gd name="T28" fmla="*/ 14 w 14"/>
              <a:gd name="T29" fmla="*/ 13 h 33"/>
              <a:gd name="T30" fmla="*/ 13 w 14"/>
              <a:gd name="T31" fmla="*/ 15 h 33"/>
              <a:gd name="T32" fmla="*/ 12 w 14"/>
              <a:gd name="T33" fmla="*/ 16 h 33"/>
              <a:gd name="T34" fmla="*/ 13 w 14"/>
              <a:gd name="T35" fmla="*/ 17 h 33"/>
              <a:gd name="T36" fmla="*/ 14 w 14"/>
              <a:gd name="T37" fmla="*/ 18 h 33"/>
              <a:gd name="T38" fmla="*/ 14 w 14"/>
              <a:gd name="T39" fmla="*/ 21 h 33"/>
              <a:gd name="T40" fmla="*/ 14 w 14"/>
              <a:gd name="T41" fmla="*/ 23 h 33"/>
              <a:gd name="T42" fmla="*/ 14 w 14"/>
              <a:gd name="T43" fmla="*/ 26 h 33"/>
              <a:gd name="T44" fmla="*/ 14 w 14"/>
              <a:gd name="T45" fmla="*/ 27 h 33"/>
              <a:gd name="T46" fmla="*/ 13 w 14"/>
              <a:gd name="T47" fmla="*/ 28 h 33"/>
              <a:gd name="T48" fmla="*/ 13 w 14"/>
              <a:gd name="T49" fmla="*/ 30 h 33"/>
              <a:gd name="T50" fmla="*/ 10 w 14"/>
              <a:gd name="T51" fmla="*/ 32 h 33"/>
              <a:gd name="T52" fmla="*/ 7 w 14"/>
              <a:gd name="T53" fmla="*/ 33 h 33"/>
              <a:gd name="T54" fmla="*/ 4 w 14"/>
              <a:gd name="T55" fmla="*/ 32 h 33"/>
              <a:gd name="T56" fmla="*/ 2 w 14"/>
              <a:gd name="T57" fmla="*/ 30 h 33"/>
              <a:gd name="T58" fmla="*/ 0 w 14"/>
              <a:gd name="T59" fmla="*/ 28 h 33"/>
              <a:gd name="T60" fmla="*/ 0 w 14"/>
              <a:gd name="T61" fmla="*/ 27 h 33"/>
              <a:gd name="T62" fmla="*/ 0 w 14"/>
              <a:gd name="T63" fmla="*/ 26 h 33"/>
              <a:gd name="T64" fmla="*/ 0 w 14"/>
              <a:gd name="T65" fmla="*/ 23 h 33"/>
              <a:gd name="T66" fmla="*/ 0 w 14"/>
              <a:gd name="T67" fmla="*/ 21 h 33"/>
              <a:gd name="T68" fmla="*/ 0 w 14"/>
              <a:gd name="T69" fmla="*/ 18 h 33"/>
              <a:gd name="T70" fmla="*/ 2 w 14"/>
              <a:gd name="T71" fmla="*/ 17 h 33"/>
              <a:gd name="T72" fmla="*/ 3 w 14"/>
              <a:gd name="T73" fmla="*/ 16 h 33"/>
              <a:gd name="T74" fmla="*/ 2 w 14"/>
              <a:gd name="T75" fmla="*/ 15 h 33"/>
              <a:gd name="T76" fmla="*/ 0 w 14"/>
              <a:gd name="T77" fmla="*/ 13 h 33"/>
              <a:gd name="T78" fmla="*/ 0 w 14"/>
              <a:gd name="T79" fmla="*/ 11 h 33"/>
              <a:gd name="T80" fmla="*/ 0 w 14"/>
              <a:gd name="T81" fmla="*/ 8 h 33"/>
              <a:gd name="T82" fmla="*/ 9 w 14"/>
              <a:gd name="T83" fmla="*/ 7 h 33"/>
              <a:gd name="T84" fmla="*/ 9 w 14"/>
              <a:gd name="T85" fmla="*/ 6 h 33"/>
              <a:gd name="T86" fmla="*/ 7 w 14"/>
              <a:gd name="T87" fmla="*/ 5 h 33"/>
              <a:gd name="T88" fmla="*/ 5 w 14"/>
              <a:gd name="T89" fmla="*/ 6 h 33"/>
              <a:gd name="T90" fmla="*/ 5 w 14"/>
              <a:gd name="T91" fmla="*/ 12 h 33"/>
              <a:gd name="T92" fmla="*/ 5 w 14"/>
              <a:gd name="T93" fmla="*/ 13 h 33"/>
              <a:gd name="T94" fmla="*/ 7 w 14"/>
              <a:gd name="T95" fmla="*/ 15 h 33"/>
              <a:gd name="T96" fmla="*/ 9 w 14"/>
              <a:gd name="T97" fmla="*/ 13 h 33"/>
              <a:gd name="T98" fmla="*/ 9 w 14"/>
              <a:gd name="T99" fmla="*/ 12 h 33"/>
              <a:gd name="T100" fmla="*/ 9 w 14"/>
              <a:gd name="T101" fmla="*/ 20 h 33"/>
              <a:gd name="T102" fmla="*/ 9 w 14"/>
              <a:gd name="T103" fmla="*/ 18 h 33"/>
              <a:gd name="T104" fmla="*/ 7 w 14"/>
              <a:gd name="T105" fmla="*/ 17 h 33"/>
              <a:gd name="T106" fmla="*/ 5 w 14"/>
              <a:gd name="T107" fmla="*/ 18 h 33"/>
              <a:gd name="T108" fmla="*/ 5 w 14"/>
              <a:gd name="T109" fmla="*/ 20 h 33"/>
              <a:gd name="T110" fmla="*/ 5 w 14"/>
              <a:gd name="T111" fmla="*/ 26 h 33"/>
              <a:gd name="T112" fmla="*/ 5 w 14"/>
              <a:gd name="T113" fmla="*/ 27 h 33"/>
              <a:gd name="T114" fmla="*/ 7 w 14"/>
              <a:gd name="T115" fmla="*/ 28 h 33"/>
              <a:gd name="T116" fmla="*/ 9 w 14"/>
              <a:gd name="T117" fmla="*/ 27 h 33"/>
              <a:gd name="T118" fmla="*/ 9 w 14"/>
              <a:gd name="T119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8"/>
                </a:move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3" y="2"/>
                </a:lnTo>
                <a:lnTo>
                  <a:pt x="13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4" y="13"/>
                </a:lnTo>
                <a:lnTo>
                  <a:pt x="14" y="13"/>
                </a:lnTo>
                <a:lnTo>
                  <a:pt x="13" y="15"/>
                </a:lnTo>
                <a:lnTo>
                  <a:pt x="13" y="15"/>
                </a:lnTo>
                <a:lnTo>
                  <a:pt x="12" y="16"/>
                </a:lnTo>
                <a:lnTo>
                  <a:pt x="12" y="16"/>
                </a:lnTo>
                <a:lnTo>
                  <a:pt x="13" y="17"/>
                </a:lnTo>
                <a:lnTo>
                  <a:pt x="13" y="17"/>
                </a:lnTo>
                <a:lnTo>
                  <a:pt x="14" y="18"/>
                </a:lnTo>
                <a:lnTo>
                  <a:pt x="14" y="18"/>
                </a:lnTo>
                <a:lnTo>
                  <a:pt x="14" y="21"/>
                </a:lnTo>
                <a:lnTo>
                  <a:pt x="14" y="21"/>
                </a:lnTo>
                <a:lnTo>
                  <a:pt x="14" y="23"/>
                </a:lnTo>
                <a:lnTo>
                  <a:pt x="14" y="23"/>
                </a:lnTo>
                <a:lnTo>
                  <a:pt x="14" y="26"/>
                </a:lnTo>
                <a:lnTo>
                  <a:pt x="14" y="26"/>
                </a:lnTo>
                <a:lnTo>
                  <a:pt x="14" y="27"/>
                </a:lnTo>
                <a:lnTo>
                  <a:pt x="14" y="27"/>
                </a:lnTo>
                <a:lnTo>
                  <a:pt x="13" y="28"/>
                </a:lnTo>
                <a:lnTo>
                  <a:pt x="13" y="28"/>
                </a:lnTo>
                <a:lnTo>
                  <a:pt x="13" y="30"/>
                </a:lnTo>
                <a:lnTo>
                  <a:pt x="13" y="30"/>
                </a:lnTo>
                <a:lnTo>
                  <a:pt x="10" y="32"/>
                </a:lnTo>
                <a:lnTo>
                  <a:pt x="10" y="32"/>
                </a:lnTo>
                <a:lnTo>
                  <a:pt x="7" y="33"/>
                </a:lnTo>
                <a:lnTo>
                  <a:pt x="7" y="33"/>
                </a:lnTo>
                <a:lnTo>
                  <a:pt x="4" y="32"/>
                </a:lnTo>
                <a:lnTo>
                  <a:pt x="4" y="32"/>
                </a:lnTo>
                <a:lnTo>
                  <a:pt x="2" y="30"/>
                </a:lnTo>
                <a:lnTo>
                  <a:pt x="2" y="30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2" y="17"/>
                </a:lnTo>
                <a:lnTo>
                  <a:pt x="2" y="17"/>
                </a:lnTo>
                <a:lnTo>
                  <a:pt x="3" y="16"/>
                </a:lnTo>
                <a:lnTo>
                  <a:pt x="3" y="16"/>
                </a:lnTo>
                <a:lnTo>
                  <a:pt x="2" y="15"/>
                </a:lnTo>
                <a:lnTo>
                  <a:pt x="2" y="15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9" y="7"/>
                </a:move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12"/>
                </a:lnTo>
                <a:lnTo>
                  <a:pt x="5" y="12"/>
                </a:lnTo>
                <a:lnTo>
                  <a:pt x="5" y="13"/>
                </a:lnTo>
                <a:lnTo>
                  <a:pt x="5" y="13"/>
                </a:lnTo>
                <a:lnTo>
                  <a:pt x="7" y="15"/>
                </a:lnTo>
                <a:lnTo>
                  <a:pt x="7" y="15"/>
                </a:lnTo>
                <a:lnTo>
                  <a:pt x="9" y="13"/>
                </a:lnTo>
                <a:lnTo>
                  <a:pt x="9" y="13"/>
                </a:lnTo>
                <a:lnTo>
                  <a:pt x="9" y="12"/>
                </a:lnTo>
                <a:lnTo>
                  <a:pt x="9" y="7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9" y="18"/>
                </a:lnTo>
                <a:lnTo>
                  <a:pt x="9" y="18"/>
                </a:lnTo>
                <a:lnTo>
                  <a:pt x="7" y="17"/>
                </a:lnTo>
                <a:lnTo>
                  <a:pt x="7" y="17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6"/>
                </a:ln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7" y="28"/>
                </a:lnTo>
                <a:lnTo>
                  <a:pt x="7" y="28"/>
                </a:lnTo>
                <a:lnTo>
                  <a:pt x="9" y="27"/>
                </a:lnTo>
                <a:lnTo>
                  <a:pt x="9" y="27"/>
                </a:lnTo>
                <a:lnTo>
                  <a:pt x="9" y="26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17" name="Freeform 1846">
            <a:extLst>
              <a:ext uri="{FF2B5EF4-FFF2-40B4-BE49-F238E27FC236}">
                <a16:creationId xmlns:a16="http://schemas.microsoft.com/office/drawing/2014/main" id="{D13DF74A-2089-4DF7-B555-916EFCBCC95B}"/>
              </a:ext>
            </a:extLst>
          </p:cNvPr>
          <p:cNvSpPr>
            <a:spLocks/>
          </p:cNvSpPr>
          <p:nvPr/>
        </p:nvSpPr>
        <p:spPr bwMode="auto">
          <a:xfrm>
            <a:off x="7778193" y="3327584"/>
            <a:ext cx="6350" cy="12700"/>
          </a:xfrm>
          <a:custGeom>
            <a:avLst/>
            <a:gdLst>
              <a:gd name="T0" fmla="*/ 0 w 4"/>
              <a:gd name="T1" fmla="*/ 8 h 8"/>
              <a:gd name="T2" fmla="*/ 0 w 4"/>
              <a:gd name="T3" fmla="*/ 0 h 8"/>
              <a:gd name="T4" fmla="*/ 4 w 4"/>
              <a:gd name="T5" fmla="*/ 0 h 8"/>
              <a:gd name="T6" fmla="*/ 4 w 4"/>
              <a:gd name="T7" fmla="*/ 4 h 8"/>
              <a:gd name="T8" fmla="*/ 0 w 4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8">
                <a:moveTo>
                  <a:pt x="0" y="8"/>
                </a:moveTo>
                <a:lnTo>
                  <a:pt x="0" y="0"/>
                </a:lnTo>
                <a:lnTo>
                  <a:pt x="4" y="0"/>
                </a:lnTo>
                <a:lnTo>
                  <a:pt x="4" y="4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18" name="Freeform 1847">
            <a:extLst>
              <a:ext uri="{FF2B5EF4-FFF2-40B4-BE49-F238E27FC236}">
                <a16:creationId xmlns:a16="http://schemas.microsoft.com/office/drawing/2014/main" id="{1DD4F723-6DE9-427B-82C6-AEA5222663A0}"/>
              </a:ext>
            </a:extLst>
          </p:cNvPr>
          <p:cNvSpPr>
            <a:spLocks noEditPoints="1"/>
          </p:cNvSpPr>
          <p:nvPr/>
        </p:nvSpPr>
        <p:spPr bwMode="auto">
          <a:xfrm>
            <a:off x="7789306" y="3283134"/>
            <a:ext cx="22225" cy="50800"/>
          </a:xfrm>
          <a:custGeom>
            <a:avLst/>
            <a:gdLst>
              <a:gd name="T0" fmla="*/ 8 w 14"/>
              <a:gd name="T1" fmla="*/ 20 h 32"/>
              <a:gd name="T2" fmla="*/ 7 w 14"/>
              <a:gd name="T3" fmla="*/ 18 h 32"/>
              <a:gd name="T4" fmla="*/ 7 w 14"/>
              <a:gd name="T5" fmla="*/ 20 h 32"/>
              <a:gd name="T6" fmla="*/ 5 w 14"/>
              <a:gd name="T7" fmla="*/ 20 h 32"/>
              <a:gd name="T8" fmla="*/ 3 w 14"/>
              <a:gd name="T9" fmla="*/ 18 h 32"/>
              <a:gd name="T10" fmla="*/ 2 w 14"/>
              <a:gd name="T11" fmla="*/ 17 h 32"/>
              <a:gd name="T12" fmla="*/ 0 w 14"/>
              <a:gd name="T13" fmla="*/ 16 h 32"/>
              <a:gd name="T14" fmla="*/ 0 w 14"/>
              <a:gd name="T15" fmla="*/ 15 h 32"/>
              <a:gd name="T16" fmla="*/ 0 w 14"/>
              <a:gd name="T17" fmla="*/ 13 h 32"/>
              <a:gd name="T18" fmla="*/ 0 w 14"/>
              <a:gd name="T19" fmla="*/ 10 h 32"/>
              <a:gd name="T20" fmla="*/ 0 w 14"/>
              <a:gd name="T21" fmla="*/ 7 h 32"/>
              <a:gd name="T22" fmla="*/ 0 w 14"/>
              <a:gd name="T23" fmla="*/ 6 h 32"/>
              <a:gd name="T24" fmla="*/ 0 w 14"/>
              <a:gd name="T25" fmla="*/ 5 h 32"/>
              <a:gd name="T26" fmla="*/ 2 w 14"/>
              <a:gd name="T27" fmla="*/ 3 h 32"/>
              <a:gd name="T28" fmla="*/ 4 w 14"/>
              <a:gd name="T29" fmla="*/ 1 h 32"/>
              <a:gd name="T30" fmla="*/ 8 w 14"/>
              <a:gd name="T31" fmla="*/ 0 h 32"/>
              <a:gd name="T32" fmla="*/ 11 w 14"/>
              <a:gd name="T33" fmla="*/ 1 h 32"/>
              <a:gd name="T34" fmla="*/ 13 w 14"/>
              <a:gd name="T35" fmla="*/ 3 h 32"/>
              <a:gd name="T36" fmla="*/ 14 w 14"/>
              <a:gd name="T37" fmla="*/ 5 h 32"/>
              <a:gd name="T38" fmla="*/ 14 w 14"/>
              <a:gd name="T39" fmla="*/ 6 h 32"/>
              <a:gd name="T40" fmla="*/ 14 w 14"/>
              <a:gd name="T41" fmla="*/ 7 h 32"/>
              <a:gd name="T42" fmla="*/ 14 w 14"/>
              <a:gd name="T43" fmla="*/ 10 h 32"/>
              <a:gd name="T44" fmla="*/ 14 w 14"/>
              <a:gd name="T45" fmla="*/ 12 h 32"/>
              <a:gd name="T46" fmla="*/ 14 w 14"/>
              <a:gd name="T47" fmla="*/ 13 h 32"/>
              <a:gd name="T48" fmla="*/ 14 w 14"/>
              <a:gd name="T49" fmla="*/ 15 h 32"/>
              <a:gd name="T50" fmla="*/ 7 w 14"/>
              <a:gd name="T51" fmla="*/ 32 h 32"/>
              <a:gd name="T52" fmla="*/ 5 w 14"/>
              <a:gd name="T53" fmla="*/ 13 h 32"/>
              <a:gd name="T54" fmla="*/ 5 w 14"/>
              <a:gd name="T55" fmla="*/ 15 h 32"/>
              <a:gd name="T56" fmla="*/ 8 w 14"/>
              <a:gd name="T57" fmla="*/ 16 h 32"/>
              <a:gd name="T58" fmla="*/ 9 w 14"/>
              <a:gd name="T59" fmla="*/ 15 h 32"/>
              <a:gd name="T60" fmla="*/ 9 w 14"/>
              <a:gd name="T61" fmla="*/ 13 h 32"/>
              <a:gd name="T62" fmla="*/ 9 w 14"/>
              <a:gd name="T63" fmla="*/ 7 h 32"/>
              <a:gd name="T64" fmla="*/ 9 w 14"/>
              <a:gd name="T65" fmla="*/ 6 h 32"/>
              <a:gd name="T66" fmla="*/ 8 w 14"/>
              <a:gd name="T67" fmla="*/ 5 h 32"/>
              <a:gd name="T68" fmla="*/ 5 w 14"/>
              <a:gd name="T69" fmla="*/ 6 h 32"/>
              <a:gd name="T70" fmla="*/ 5 w 14"/>
              <a:gd name="T71" fmla="*/ 1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2" y="32"/>
                </a:moveTo>
                <a:lnTo>
                  <a:pt x="8" y="20"/>
                </a:lnTo>
                <a:lnTo>
                  <a:pt x="7" y="18"/>
                </a:lnTo>
                <a:lnTo>
                  <a:pt x="7" y="18"/>
                </a:lnTo>
                <a:lnTo>
                  <a:pt x="7" y="20"/>
                </a:lnTo>
                <a:lnTo>
                  <a:pt x="7" y="20"/>
                </a:lnTo>
                <a:lnTo>
                  <a:pt x="5" y="20"/>
                </a:lnTo>
                <a:lnTo>
                  <a:pt x="5" y="20"/>
                </a:lnTo>
                <a:lnTo>
                  <a:pt x="3" y="18"/>
                </a:lnTo>
                <a:lnTo>
                  <a:pt x="3" y="18"/>
                </a:lnTo>
                <a:lnTo>
                  <a:pt x="2" y="17"/>
                </a:lnTo>
                <a:lnTo>
                  <a:pt x="2" y="17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4" y="15"/>
                </a:lnTo>
                <a:lnTo>
                  <a:pt x="14" y="15"/>
                </a:lnTo>
                <a:lnTo>
                  <a:pt x="13" y="16"/>
                </a:lnTo>
                <a:lnTo>
                  <a:pt x="7" y="32"/>
                </a:lnTo>
                <a:lnTo>
                  <a:pt x="2" y="32"/>
                </a:lnTo>
                <a:close/>
                <a:moveTo>
                  <a:pt x="5" y="13"/>
                </a:moveTo>
                <a:lnTo>
                  <a:pt x="5" y="13"/>
                </a:lnTo>
                <a:lnTo>
                  <a:pt x="5" y="15"/>
                </a:lnTo>
                <a:lnTo>
                  <a:pt x="5" y="15"/>
                </a:lnTo>
                <a:lnTo>
                  <a:pt x="8" y="16"/>
                </a:lnTo>
                <a:lnTo>
                  <a:pt x="8" y="16"/>
                </a:lnTo>
                <a:lnTo>
                  <a:pt x="9" y="15"/>
                </a:lnTo>
                <a:lnTo>
                  <a:pt x="9" y="15"/>
                </a:lnTo>
                <a:lnTo>
                  <a:pt x="9" y="13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19" name="Freeform 1848">
            <a:extLst>
              <a:ext uri="{FF2B5EF4-FFF2-40B4-BE49-F238E27FC236}">
                <a16:creationId xmlns:a16="http://schemas.microsoft.com/office/drawing/2014/main" id="{B9F8E6B6-DB62-429B-8A16-6A0C23067D45}"/>
              </a:ext>
            </a:extLst>
          </p:cNvPr>
          <p:cNvSpPr>
            <a:spLocks noEditPoints="1"/>
          </p:cNvSpPr>
          <p:nvPr/>
        </p:nvSpPr>
        <p:spPr bwMode="auto">
          <a:xfrm>
            <a:off x="7816293" y="3284721"/>
            <a:ext cx="22225" cy="50800"/>
          </a:xfrm>
          <a:custGeom>
            <a:avLst/>
            <a:gdLst>
              <a:gd name="T0" fmla="*/ 7 w 14"/>
              <a:gd name="T1" fmla="*/ 12 h 32"/>
              <a:gd name="T2" fmla="*/ 7 w 14"/>
              <a:gd name="T3" fmla="*/ 14 h 32"/>
              <a:gd name="T4" fmla="*/ 7 w 14"/>
              <a:gd name="T5" fmla="*/ 12 h 32"/>
              <a:gd name="T6" fmla="*/ 9 w 14"/>
              <a:gd name="T7" fmla="*/ 12 h 32"/>
              <a:gd name="T8" fmla="*/ 11 w 14"/>
              <a:gd name="T9" fmla="*/ 14 h 32"/>
              <a:gd name="T10" fmla="*/ 14 w 14"/>
              <a:gd name="T11" fmla="*/ 15 h 32"/>
              <a:gd name="T12" fmla="*/ 14 w 14"/>
              <a:gd name="T13" fmla="*/ 16 h 32"/>
              <a:gd name="T14" fmla="*/ 14 w 14"/>
              <a:gd name="T15" fmla="*/ 17 h 32"/>
              <a:gd name="T16" fmla="*/ 14 w 14"/>
              <a:gd name="T17" fmla="*/ 19 h 32"/>
              <a:gd name="T18" fmla="*/ 14 w 14"/>
              <a:gd name="T19" fmla="*/ 22 h 32"/>
              <a:gd name="T20" fmla="*/ 14 w 14"/>
              <a:gd name="T21" fmla="*/ 25 h 32"/>
              <a:gd name="T22" fmla="*/ 14 w 14"/>
              <a:gd name="T23" fmla="*/ 26 h 32"/>
              <a:gd name="T24" fmla="*/ 14 w 14"/>
              <a:gd name="T25" fmla="*/ 27 h 32"/>
              <a:gd name="T26" fmla="*/ 14 w 14"/>
              <a:gd name="T27" fmla="*/ 29 h 32"/>
              <a:gd name="T28" fmla="*/ 11 w 14"/>
              <a:gd name="T29" fmla="*/ 31 h 32"/>
              <a:gd name="T30" fmla="*/ 7 w 14"/>
              <a:gd name="T31" fmla="*/ 32 h 32"/>
              <a:gd name="T32" fmla="*/ 4 w 14"/>
              <a:gd name="T33" fmla="*/ 31 h 32"/>
              <a:gd name="T34" fmla="*/ 1 w 14"/>
              <a:gd name="T35" fmla="*/ 29 h 32"/>
              <a:gd name="T36" fmla="*/ 1 w 14"/>
              <a:gd name="T37" fmla="*/ 27 h 32"/>
              <a:gd name="T38" fmla="*/ 1 w 14"/>
              <a:gd name="T39" fmla="*/ 26 h 32"/>
              <a:gd name="T40" fmla="*/ 0 w 14"/>
              <a:gd name="T41" fmla="*/ 25 h 32"/>
              <a:gd name="T42" fmla="*/ 0 w 14"/>
              <a:gd name="T43" fmla="*/ 22 h 32"/>
              <a:gd name="T44" fmla="*/ 0 w 14"/>
              <a:gd name="T45" fmla="*/ 20 h 32"/>
              <a:gd name="T46" fmla="*/ 1 w 14"/>
              <a:gd name="T47" fmla="*/ 19 h 32"/>
              <a:gd name="T48" fmla="*/ 1 w 14"/>
              <a:gd name="T49" fmla="*/ 17 h 32"/>
              <a:gd name="T50" fmla="*/ 7 w 14"/>
              <a:gd name="T51" fmla="*/ 0 h 32"/>
              <a:gd name="T52" fmla="*/ 10 w 14"/>
              <a:gd name="T53" fmla="*/ 19 h 32"/>
              <a:gd name="T54" fmla="*/ 9 w 14"/>
              <a:gd name="T55" fmla="*/ 17 h 32"/>
              <a:gd name="T56" fmla="*/ 7 w 14"/>
              <a:gd name="T57" fmla="*/ 16 h 32"/>
              <a:gd name="T58" fmla="*/ 6 w 14"/>
              <a:gd name="T59" fmla="*/ 17 h 32"/>
              <a:gd name="T60" fmla="*/ 5 w 14"/>
              <a:gd name="T61" fmla="*/ 19 h 32"/>
              <a:gd name="T62" fmla="*/ 5 w 14"/>
              <a:gd name="T63" fmla="*/ 25 h 32"/>
              <a:gd name="T64" fmla="*/ 6 w 14"/>
              <a:gd name="T65" fmla="*/ 26 h 32"/>
              <a:gd name="T66" fmla="*/ 7 w 14"/>
              <a:gd name="T67" fmla="*/ 27 h 32"/>
              <a:gd name="T68" fmla="*/ 9 w 14"/>
              <a:gd name="T69" fmla="*/ 26 h 32"/>
              <a:gd name="T70" fmla="*/ 10 w 14"/>
              <a:gd name="T71" fmla="*/ 19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2" y="0"/>
                </a:moveTo>
                <a:lnTo>
                  <a:pt x="7" y="12"/>
                </a:lnTo>
                <a:lnTo>
                  <a:pt x="7" y="14"/>
                </a:lnTo>
                <a:lnTo>
                  <a:pt x="7" y="14"/>
                </a:lnTo>
                <a:lnTo>
                  <a:pt x="7" y="12"/>
                </a:lnTo>
                <a:lnTo>
                  <a:pt x="7" y="12"/>
                </a:lnTo>
                <a:lnTo>
                  <a:pt x="9" y="12"/>
                </a:lnTo>
                <a:lnTo>
                  <a:pt x="9" y="12"/>
                </a:lnTo>
                <a:lnTo>
                  <a:pt x="11" y="14"/>
                </a:lnTo>
                <a:lnTo>
                  <a:pt x="11" y="14"/>
                </a:lnTo>
                <a:lnTo>
                  <a:pt x="14" y="15"/>
                </a:lnTo>
                <a:lnTo>
                  <a:pt x="14" y="15"/>
                </a:lnTo>
                <a:lnTo>
                  <a:pt x="14" y="16"/>
                </a:lnTo>
                <a:lnTo>
                  <a:pt x="14" y="16"/>
                </a:lnTo>
                <a:lnTo>
                  <a:pt x="14" y="17"/>
                </a:lnTo>
                <a:lnTo>
                  <a:pt x="14" y="17"/>
                </a:lnTo>
                <a:lnTo>
                  <a:pt x="14" y="19"/>
                </a:lnTo>
                <a:lnTo>
                  <a:pt x="14" y="19"/>
                </a:lnTo>
                <a:lnTo>
                  <a:pt x="14" y="22"/>
                </a:lnTo>
                <a:lnTo>
                  <a:pt x="14" y="22"/>
                </a:lnTo>
                <a:lnTo>
                  <a:pt x="14" y="25"/>
                </a:lnTo>
                <a:lnTo>
                  <a:pt x="14" y="25"/>
                </a:lnTo>
                <a:lnTo>
                  <a:pt x="14" y="26"/>
                </a:lnTo>
                <a:lnTo>
                  <a:pt x="14" y="26"/>
                </a:lnTo>
                <a:lnTo>
                  <a:pt x="14" y="27"/>
                </a:lnTo>
                <a:lnTo>
                  <a:pt x="14" y="27"/>
                </a:lnTo>
                <a:lnTo>
                  <a:pt x="14" y="29"/>
                </a:lnTo>
                <a:lnTo>
                  <a:pt x="14" y="29"/>
                </a:lnTo>
                <a:lnTo>
                  <a:pt x="11" y="31"/>
                </a:lnTo>
                <a:lnTo>
                  <a:pt x="11" y="31"/>
                </a:lnTo>
                <a:lnTo>
                  <a:pt x="7" y="32"/>
                </a:lnTo>
                <a:lnTo>
                  <a:pt x="7" y="32"/>
                </a:lnTo>
                <a:lnTo>
                  <a:pt x="4" y="31"/>
                </a:lnTo>
                <a:lnTo>
                  <a:pt x="4" y="31"/>
                </a:lnTo>
                <a:lnTo>
                  <a:pt x="1" y="29"/>
                </a:lnTo>
                <a:lnTo>
                  <a:pt x="1" y="29"/>
                </a:lnTo>
                <a:lnTo>
                  <a:pt x="1" y="27"/>
                </a:lnTo>
                <a:lnTo>
                  <a:pt x="1" y="27"/>
                </a:lnTo>
                <a:lnTo>
                  <a:pt x="1" y="26"/>
                </a:lnTo>
                <a:lnTo>
                  <a:pt x="1" y="26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1" y="19"/>
                </a:lnTo>
                <a:lnTo>
                  <a:pt x="1" y="19"/>
                </a:lnTo>
                <a:lnTo>
                  <a:pt x="1" y="17"/>
                </a:lnTo>
                <a:lnTo>
                  <a:pt x="1" y="17"/>
                </a:lnTo>
                <a:lnTo>
                  <a:pt x="1" y="16"/>
                </a:lnTo>
                <a:lnTo>
                  <a:pt x="7" y="0"/>
                </a:lnTo>
                <a:lnTo>
                  <a:pt x="12" y="0"/>
                </a:lnTo>
                <a:close/>
                <a:moveTo>
                  <a:pt x="10" y="19"/>
                </a:moveTo>
                <a:lnTo>
                  <a:pt x="10" y="19"/>
                </a:lnTo>
                <a:lnTo>
                  <a:pt x="9" y="17"/>
                </a:lnTo>
                <a:lnTo>
                  <a:pt x="9" y="17"/>
                </a:lnTo>
                <a:lnTo>
                  <a:pt x="7" y="16"/>
                </a:lnTo>
                <a:lnTo>
                  <a:pt x="7" y="16"/>
                </a:lnTo>
                <a:lnTo>
                  <a:pt x="6" y="17"/>
                </a:lnTo>
                <a:lnTo>
                  <a:pt x="6" y="17"/>
                </a:lnTo>
                <a:lnTo>
                  <a:pt x="5" y="19"/>
                </a:lnTo>
                <a:lnTo>
                  <a:pt x="5" y="25"/>
                </a:lnTo>
                <a:lnTo>
                  <a:pt x="5" y="25"/>
                </a:lnTo>
                <a:lnTo>
                  <a:pt x="6" y="26"/>
                </a:lnTo>
                <a:lnTo>
                  <a:pt x="6" y="26"/>
                </a:lnTo>
                <a:lnTo>
                  <a:pt x="7" y="27"/>
                </a:lnTo>
                <a:lnTo>
                  <a:pt x="7" y="27"/>
                </a:lnTo>
                <a:lnTo>
                  <a:pt x="9" y="26"/>
                </a:lnTo>
                <a:lnTo>
                  <a:pt x="9" y="26"/>
                </a:lnTo>
                <a:lnTo>
                  <a:pt x="10" y="25"/>
                </a:lnTo>
                <a:lnTo>
                  <a:pt x="10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20" name="Freeform 1849">
            <a:extLst>
              <a:ext uri="{FF2B5EF4-FFF2-40B4-BE49-F238E27FC236}">
                <a16:creationId xmlns:a16="http://schemas.microsoft.com/office/drawing/2014/main" id="{1714B976-49C7-45A1-AD8A-E754C1B2FD7B}"/>
              </a:ext>
            </a:extLst>
          </p:cNvPr>
          <p:cNvSpPr>
            <a:spLocks/>
          </p:cNvSpPr>
          <p:nvPr/>
        </p:nvSpPr>
        <p:spPr bwMode="auto">
          <a:xfrm>
            <a:off x="7724218" y="3794309"/>
            <a:ext cx="15875" cy="52388"/>
          </a:xfrm>
          <a:custGeom>
            <a:avLst/>
            <a:gdLst>
              <a:gd name="T0" fmla="*/ 5 w 10"/>
              <a:gd name="T1" fmla="*/ 33 h 33"/>
              <a:gd name="T2" fmla="*/ 5 w 10"/>
              <a:gd name="T3" fmla="*/ 5 h 33"/>
              <a:gd name="T4" fmla="*/ 0 w 10"/>
              <a:gd name="T5" fmla="*/ 9 h 33"/>
              <a:gd name="T6" fmla="*/ 0 w 10"/>
              <a:gd name="T7" fmla="*/ 4 h 33"/>
              <a:gd name="T8" fmla="*/ 5 w 10"/>
              <a:gd name="T9" fmla="*/ 0 h 33"/>
              <a:gd name="T10" fmla="*/ 10 w 10"/>
              <a:gd name="T11" fmla="*/ 0 h 33"/>
              <a:gd name="T12" fmla="*/ 10 w 10"/>
              <a:gd name="T13" fmla="*/ 33 h 33"/>
              <a:gd name="T14" fmla="*/ 5 w 10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33">
                <a:moveTo>
                  <a:pt x="5" y="33"/>
                </a:moveTo>
                <a:lnTo>
                  <a:pt x="5" y="5"/>
                </a:lnTo>
                <a:lnTo>
                  <a:pt x="0" y="9"/>
                </a:lnTo>
                <a:lnTo>
                  <a:pt x="0" y="4"/>
                </a:lnTo>
                <a:lnTo>
                  <a:pt x="5" y="0"/>
                </a:lnTo>
                <a:lnTo>
                  <a:pt x="10" y="0"/>
                </a:lnTo>
                <a:lnTo>
                  <a:pt x="10" y="33"/>
                </a:lnTo>
                <a:lnTo>
                  <a:pt x="5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21" name="Freeform 1850">
            <a:extLst>
              <a:ext uri="{FF2B5EF4-FFF2-40B4-BE49-F238E27FC236}">
                <a16:creationId xmlns:a16="http://schemas.microsoft.com/office/drawing/2014/main" id="{A8637F1E-B583-4EAF-95BA-E7950718E448}"/>
              </a:ext>
            </a:extLst>
          </p:cNvPr>
          <p:cNvSpPr>
            <a:spLocks/>
          </p:cNvSpPr>
          <p:nvPr/>
        </p:nvSpPr>
        <p:spPr bwMode="auto">
          <a:xfrm>
            <a:off x="7749618" y="3794309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9 w 14"/>
              <a:gd name="T5" fmla="*/ 13 h 33"/>
              <a:gd name="T6" fmla="*/ 9 w 14"/>
              <a:gd name="T7" fmla="*/ 13 h 33"/>
              <a:gd name="T8" fmla="*/ 9 w 14"/>
              <a:gd name="T9" fmla="*/ 10 h 33"/>
              <a:gd name="T10" fmla="*/ 9 w 14"/>
              <a:gd name="T11" fmla="*/ 10 h 33"/>
              <a:gd name="T12" fmla="*/ 9 w 14"/>
              <a:gd name="T13" fmla="*/ 9 h 33"/>
              <a:gd name="T14" fmla="*/ 9 w 14"/>
              <a:gd name="T15" fmla="*/ 9 h 33"/>
              <a:gd name="T16" fmla="*/ 9 w 14"/>
              <a:gd name="T17" fmla="*/ 8 h 33"/>
              <a:gd name="T18" fmla="*/ 9 w 14"/>
              <a:gd name="T19" fmla="*/ 8 h 33"/>
              <a:gd name="T20" fmla="*/ 9 w 14"/>
              <a:gd name="T21" fmla="*/ 7 h 33"/>
              <a:gd name="T22" fmla="*/ 9 w 14"/>
              <a:gd name="T23" fmla="*/ 7 h 33"/>
              <a:gd name="T24" fmla="*/ 9 w 14"/>
              <a:gd name="T25" fmla="*/ 5 h 33"/>
              <a:gd name="T26" fmla="*/ 9 w 14"/>
              <a:gd name="T27" fmla="*/ 5 h 33"/>
              <a:gd name="T28" fmla="*/ 7 w 14"/>
              <a:gd name="T29" fmla="*/ 5 h 33"/>
              <a:gd name="T30" fmla="*/ 7 w 14"/>
              <a:gd name="T31" fmla="*/ 5 h 33"/>
              <a:gd name="T32" fmla="*/ 5 w 14"/>
              <a:gd name="T33" fmla="*/ 5 h 33"/>
              <a:gd name="T34" fmla="*/ 5 w 14"/>
              <a:gd name="T35" fmla="*/ 5 h 33"/>
              <a:gd name="T36" fmla="*/ 5 w 14"/>
              <a:gd name="T37" fmla="*/ 8 h 33"/>
              <a:gd name="T38" fmla="*/ 5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0 w 14"/>
              <a:gd name="T47" fmla="*/ 5 h 33"/>
              <a:gd name="T48" fmla="*/ 0 w 14"/>
              <a:gd name="T49" fmla="*/ 5 h 33"/>
              <a:gd name="T50" fmla="*/ 3 w 14"/>
              <a:gd name="T51" fmla="*/ 3 h 33"/>
              <a:gd name="T52" fmla="*/ 3 w 14"/>
              <a:gd name="T53" fmla="*/ 3 h 33"/>
              <a:gd name="T54" fmla="*/ 4 w 14"/>
              <a:gd name="T55" fmla="*/ 2 h 33"/>
              <a:gd name="T56" fmla="*/ 4 w 14"/>
              <a:gd name="T57" fmla="*/ 2 h 33"/>
              <a:gd name="T58" fmla="*/ 8 w 14"/>
              <a:gd name="T59" fmla="*/ 0 h 33"/>
              <a:gd name="T60" fmla="*/ 8 w 14"/>
              <a:gd name="T61" fmla="*/ 0 h 33"/>
              <a:gd name="T62" fmla="*/ 10 w 14"/>
              <a:gd name="T63" fmla="*/ 2 h 33"/>
              <a:gd name="T64" fmla="*/ 10 w 14"/>
              <a:gd name="T65" fmla="*/ 2 h 33"/>
              <a:gd name="T66" fmla="*/ 13 w 14"/>
              <a:gd name="T67" fmla="*/ 3 h 33"/>
              <a:gd name="T68" fmla="*/ 13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2 h 33"/>
              <a:gd name="T84" fmla="*/ 14 w 14"/>
              <a:gd name="T85" fmla="*/ 12 h 33"/>
              <a:gd name="T86" fmla="*/ 13 w 14"/>
              <a:gd name="T87" fmla="*/ 14 h 33"/>
              <a:gd name="T88" fmla="*/ 13 w 14"/>
              <a:gd name="T89" fmla="*/ 14 h 33"/>
              <a:gd name="T90" fmla="*/ 13 w 14"/>
              <a:gd name="T91" fmla="*/ 15 h 33"/>
              <a:gd name="T92" fmla="*/ 5 w 14"/>
              <a:gd name="T93" fmla="*/ 28 h 33"/>
              <a:gd name="T94" fmla="*/ 14 w 14"/>
              <a:gd name="T95" fmla="*/ 28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9" y="13"/>
                </a:lnTo>
                <a:lnTo>
                  <a:pt x="9" y="13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9" y="9"/>
                </a:lnTo>
                <a:lnTo>
                  <a:pt x="9" y="8"/>
                </a:lnTo>
                <a:lnTo>
                  <a:pt x="9" y="8"/>
                </a:lnTo>
                <a:lnTo>
                  <a:pt x="9" y="7"/>
                </a:lnTo>
                <a:lnTo>
                  <a:pt x="9" y="7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3" y="3"/>
                </a:lnTo>
                <a:lnTo>
                  <a:pt x="3" y="3"/>
                </a:lnTo>
                <a:lnTo>
                  <a:pt x="4" y="2"/>
                </a:lnTo>
                <a:lnTo>
                  <a:pt x="4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3" y="14"/>
                </a:lnTo>
                <a:lnTo>
                  <a:pt x="13" y="14"/>
                </a:lnTo>
                <a:lnTo>
                  <a:pt x="13" y="15"/>
                </a:lnTo>
                <a:lnTo>
                  <a:pt x="5" y="28"/>
                </a:lnTo>
                <a:lnTo>
                  <a:pt x="14" y="28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22" name="Freeform 1851">
            <a:extLst>
              <a:ext uri="{FF2B5EF4-FFF2-40B4-BE49-F238E27FC236}">
                <a16:creationId xmlns:a16="http://schemas.microsoft.com/office/drawing/2014/main" id="{477EB390-8C9F-4C7E-B40E-699581BBDF62}"/>
              </a:ext>
            </a:extLst>
          </p:cNvPr>
          <p:cNvSpPr>
            <a:spLocks/>
          </p:cNvSpPr>
          <p:nvPr/>
        </p:nvSpPr>
        <p:spPr bwMode="auto">
          <a:xfrm>
            <a:off x="7776606" y="3794309"/>
            <a:ext cx="20638" cy="52388"/>
          </a:xfrm>
          <a:custGeom>
            <a:avLst/>
            <a:gdLst>
              <a:gd name="T0" fmla="*/ 1 w 13"/>
              <a:gd name="T1" fmla="*/ 33 h 33"/>
              <a:gd name="T2" fmla="*/ 10 w 13"/>
              <a:gd name="T3" fmla="*/ 5 h 33"/>
              <a:gd name="T4" fmla="*/ 5 w 13"/>
              <a:gd name="T5" fmla="*/ 5 h 33"/>
              <a:gd name="T6" fmla="*/ 5 w 13"/>
              <a:gd name="T7" fmla="*/ 9 h 33"/>
              <a:gd name="T8" fmla="*/ 0 w 13"/>
              <a:gd name="T9" fmla="*/ 9 h 33"/>
              <a:gd name="T10" fmla="*/ 0 w 13"/>
              <a:gd name="T11" fmla="*/ 0 h 33"/>
              <a:gd name="T12" fmla="*/ 13 w 13"/>
              <a:gd name="T13" fmla="*/ 0 h 33"/>
              <a:gd name="T14" fmla="*/ 13 w 13"/>
              <a:gd name="T15" fmla="*/ 5 h 33"/>
              <a:gd name="T16" fmla="*/ 6 w 13"/>
              <a:gd name="T17" fmla="*/ 33 h 33"/>
              <a:gd name="T18" fmla="*/ 1 w 13"/>
              <a:gd name="T1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33">
                <a:moveTo>
                  <a:pt x="1" y="33"/>
                </a:moveTo>
                <a:lnTo>
                  <a:pt x="10" y="5"/>
                </a:lnTo>
                <a:lnTo>
                  <a:pt x="5" y="5"/>
                </a:lnTo>
                <a:lnTo>
                  <a:pt x="5" y="9"/>
                </a:lnTo>
                <a:lnTo>
                  <a:pt x="0" y="9"/>
                </a:lnTo>
                <a:lnTo>
                  <a:pt x="0" y="0"/>
                </a:lnTo>
                <a:lnTo>
                  <a:pt x="13" y="0"/>
                </a:lnTo>
                <a:lnTo>
                  <a:pt x="13" y="5"/>
                </a:lnTo>
                <a:lnTo>
                  <a:pt x="6" y="33"/>
                </a:lnTo>
                <a:lnTo>
                  <a:pt x="1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23" name="Freeform 1852">
            <a:extLst>
              <a:ext uri="{FF2B5EF4-FFF2-40B4-BE49-F238E27FC236}">
                <a16:creationId xmlns:a16="http://schemas.microsoft.com/office/drawing/2014/main" id="{5CE4671C-4983-4882-898E-0457D8FBDC48}"/>
              </a:ext>
            </a:extLst>
          </p:cNvPr>
          <p:cNvSpPr>
            <a:spLocks/>
          </p:cNvSpPr>
          <p:nvPr/>
        </p:nvSpPr>
        <p:spPr bwMode="auto">
          <a:xfrm>
            <a:off x="7803593" y="3838759"/>
            <a:ext cx="7938" cy="14288"/>
          </a:xfrm>
          <a:custGeom>
            <a:avLst/>
            <a:gdLst>
              <a:gd name="T0" fmla="*/ 0 w 5"/>
              <a:gd name="T1" fmla="*/ 9 h 9"/>
              <a:gd name="T2" fmla="*/ 0 w 5"/>
              <a:gd name="T3" fmla="*/ 0 h 9"/>
              <a:gd name="T4" fmla="*/ 5 w 5"/>
              <a:gd name="T5" fmla="*/ 0 h 9"/>
              <a:gd name="T6" fmla="*/ 5 w 5"/>
              <a:gd name="T7" fmla="*/ 5 h 9"/>
              <a:gd name="T8" fmla="*/ 0 w 5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9">
                <a:moveTo>
                  <a:pt x="0" y="9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24" name="Freeform 1853">
            <a:extLst>
              <a:ext uri="{FF2B5EF4-FFF2-40B4-BE49-F238E27FC236}">
                <a16:creationId xmlns:a16="http://schemas.microsoft.com/office/drawing/2014/main" id="{65A0B111-1465-4D69-A07E-757ECE3B1B66}"/>
              </a:ext>
            </a:extLst>
          </p:cNvPr>
          <p:cNvSpPr>
            <a:spLocks noEditPoints="1"/>
          </p:cNvSpPr>
          <p:nvPr/>
        </p:nvSpPr>
        <p:spPr bwMode="auto">
          <a:xfrm>
            <a:off x="7816293" y="3794309"/>
            <a:ext cx="22225" cy="52388"/>
          </a:xfrm>
          <a:custGeom>
            <a:avLst/>
            <a:gdLst>
              <a:gd name="T0" fmla="*/ 7 w 14"/>
              <a:gd name="T1" fmla="*/ 14 h 33"/>
              <a:gd name="T2" fmla="*/ 7 w 14"/>
              <a:gd name="T3" fmla="*/ 14 h 33"/>
              <a:gd name="T4" fmla="*/ 9 w 14"/>
              <a:gd name="T5" fmla="*/ 14 h 33"/>
              <a:gd name="T6" fmla="*/ 10 w 14"/>
              <a:gd name="T7" fmla="*/ 14 h 33"/>
              <a:gd name="T8" fmla="*/ 11 w 14"/>
              <a:gd name="T9" fmla="*/ 14 h 33"/>
              <a:gd name="T10" fmla="*/ 14 w 14"/>
              <a:gd name="T11" fmla="*/ 17 h 33"/>
              <a:gd name="T12" fmla="*/ 14 w 14"/>
              <a:gd name="T13" fmla="*/ 17 h 33"/>
              <a:gd name="T14" fmla="*/ 14 w 14"/>
              <a:gd name="T15" fmla="*/ 18 h 33"/>
              <a:gd name="T16" fmla="*/ 14 w 14"/>
              <a:gd name="T17" fmla="*/ 20 h 33"/>
              <a:gd name="T18" fmla="*/ 14 w 14"/>
              <a:gd name="T19" fmla="*/ 24 h 33"/>
              <a:gd name="T20" fmla="*/ 14 w 14"/>
              <a:gd name="T21" fmla="*/ 27 h 33"/>
              <a:gd name="T22" fmla="*/ 14 w 14"/>
              <a:gd name="T23" fmla="*/ 28 h 33"/>
              <a:gd name="T24" fmla="*/ 14 w 14"/>
              <a:gd name="T25" fmla="*/ 29 h 33"/>
              <a:gd name="T26" fmla="*/ 14 w 14"/>
              <a:gd name="T27" fmla="*/ 30 h 33"/>
              <a:gd name="T28" fmla="*/ 11 w 14"/>
              <a:gd name="T29" fmla="*/ 33 h 33"/>
              <a:gd name="T30" fmla="*/ 7 w 14"/>
              <a:gd name="T31" fmla="*/ 33 h 33"/>
              <a:gd name="T32" fmla="*/ 4 w 14"/>
              <a:gd name="T33" fmla="*/ 33 h 33"/>
              <a:gd name="T34" fmla="*/ 1 w 14"/>
              <a:gd name="T35" fmla="*/ 30 h 33"/>
              <a:gd name="T36" fmla="*/ 1 w 14"/>
              <a:gd name="T37" fmla="*/ 29 h 33"/>
              <a:gd name="T38" fmla="*/ 1 w 14"/>
              <a:gd name="T39" fmla="*/ 28 h 33"/>
              <a:gd name="T40" fmla="*/ 1 w 14"/>
              <a:gd name="T41" fmla="*/ 27 h 33"/>
              <a:gd name="T42" fmla="*/ 0 w 14"/>
              <a:gd name="T43" fmla="*/ 24 h 33"/>
              <a:gd name="T44" fmla="*/ 1 w 14"/>
              <a:gd name="T45" fmla="*/ 22 h 33"/>
              <a:gd name="T46" fmla="*/ 1 w 14"/>
              <a:gd name="T47" fmla="*/ 19 h 33"/>
              <a:gd name="T48" fmla="*/ 1 w 14"/>
              <a:gd name="T49" fmla="*/ 18 h 33"/>
              <a:gd name="T50" fmla="*/ 7 w 14"/>
              <a:gd name="T51" fmla="*/ 0 h 33"/>
              <a:gd name="T52" fmla="*/ 10 w 14"/>
              <a:gd name="T53" fmla="*/ 20 h 33"/>
              <a:gd name="T54" fmla="*/ 9 w 14"/>
              <a:gd name="T55" fmla="*/ 19 h 33"/>
              <a:gd name="T56" fmla="*/ 7 w 14"/>
              <a:gd name="T57" fmla="*/ 18 h 33"/>
              <a:gd name="T58" fmla="*/ 6 w 14"/>
              <a:gd name="T59" fmla="*/ 19 h 33"/>
              <a:gd name="T60" fmla="*/ 5 w 14"/>
              <a:gd name="T61" fmla="*/ 20 h 33"/>
              <a:gd name="T62" fmla="*/ 5 w 14"/>
              <a:gd name="T63" fmla="*/ 27 h 33"/>
              <a:gd name="T64" fmla="*/ 6 w 14"/>
              <a:gd name="T65" fmla="*/ 28 h 33"/>
              <a:gd name="T66" fmla="*/ 7 w 14"/>
              <a:gd name="T67" fmla="*/ 29 h 33"/>
              <a:gd name="T68" fmla="*/ 9 w 14"/>
              <a:gd name="T69" fmla="*/ 28 h 33"/>
              <a:gd name="T70" fmla="*/ 10 w 14"/>
              <a:gd name="T71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12" y="0"/>
                </a:move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9" y="14"/>
                </a:lnTo>
                <a:lnTo>
                  <a:pt x="9" y="14"/>
                </a:lnTo>
                <a:lnTo>
                  <a:pt x="10" y="14"/>
                </a:lnTo>
                <a:lnTo>
                  <a:pt x="10" y="14"/>
                </a:lnTo>
                <a:lnTo>
                  <a:pt x="11" y="14"/>
                </a:lnTo>
                <a:lnTo>
                  <a:pt x="11" y="14"/>
                </a:lnTo>
                <a:lnTo>
                  <a:pt x="14" y="17"/>
                </a:lnTo>
                <a:lnTo>
                  <a:pt x="14" y="17"/>
                </a:lnTo>
                <a:lnTo>
                  <a:pt x="14" y="17"/>
                </a:lnTo>
                <a:lnTo>
                  <a:pt x="14" y="17"/>
                </a:lnTo>
                <a:lnTo>
                  <a:pt x="14" y="18"/>
                </a:lnTo>
                <a:lnTo>
                  <a:pt x="14" y="18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4" y="30"/>
                </a:lnTo>
                <a:lnTo>
                  <a:pt x="14" y="30"/>
                </a:lnTo>
                <a:lnTo>
                  <a:pt x="11" y="33"/>
                </a:lnTo>
                <a:lnTo>
                  <a:pt x="11" y="33"/>
                </a:lnTo>
                <a:lnTo>
                  <a:pt x="7" y="33"/>
                </a:lnTo>
                <a:lnTo>
                  <a:pt x="7" y="33"/>
                </a:lnTo>
                <a:lnTo>
                  <a:pt x="4" y="33"/>
                </a:lnTo>
                <a:lnTo>
                  <a:pt x="4" y="33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1" y="29"/>
                </a:lnTo>
                <a:lnTo>
                  <a:pt x="1" y="28"/>
                </a:lnTo>
                <a:lnTo>
                  <a:pt x="1" y="28"/>
                </a:lnTo>
                <a:lnTo>
                  <a:pt x="1" y="27"/>
                </a:lnTo>
                <a:lnTo>
                  <a:pt x="1" y="27"/>
                </a:lnTo>
                <a:lnTo>
                  <a:pt x="0" y="24"/>
                </a:lnTo>
                <a:lnTo>
                  <a:pt x="0" y="24"/>
                </a:lnTo>
                <a:lnTo>
                  <a:pt x="1" y="22"/>
                </a:lnTo>
                <a:lnTo>
                  <a:pt x="1" y="22"/>
                </a:lnTo>
                <a:lnTo>
                  <a:pt x="1" y="19"/>
                </a:lnTo>
                <a:lnTo>
                  <a:pt x="1" y="19"/>
                </a:lnTo>
                <a:lnTo>
                  <a:pt x="1" y="18"/>
                </a:lnTo>
                <a:lnTo>
                  <a:pt x="1" y="18"/>
                </a:lnTo>
                <a:lnTo>
                  <a:pt x="1" y="17"/>
                </a:lnTo>
                <a:lnTo>
                  <a:pt x="7" y="0"/>
                </a:lnTo>
                <a:lnTo>
                  <a:pt x="12" y="0"/>
                </a:lnTo>
                <a:close/>
                <a:moveTo>
                  <a:pt x="10" y="20"/>
                </a:moveTo>
                <a:lnTo>
                  <a:pt x="10" y="20"/>
                </a:lnTo>
                <a:lnTo>
                  <a:pt x="9" y="19"/>
                </a:lnTo>
                <a:lnTo>
                  <a:pt x="9" y="19"/>
                </a:lnTo>
                <a:lnTo>
                  <a:pt x="7" y="18"/>
                </a:lnTo>
                <a:lnTo>
                  <a:pt x="7" y="18"/>
                </a:lnTo>
                <a:lnTo>
                  <a:pt x="6" y="19"/>
                </a:lnTo>
                <a:lnTo>
                  <a:pt x="6" y="19"/>
                </a:lnTo>
                <a:lnTo>
                  <a:pt x="5" y="20"/>
                </a:lnTo>
                <a:lnTo>
                  <a:pt x="5" y="27"/>
                </a:lnTo>
                <a:lnTo>
                  <a:pt x="5" y="27"/>
                </a:lnTo>
                <a:lnTo>
                  <a:pt x="6" y="28"/>
                </a:lnTo>
                <a:lnTo>
                  <a:pt x="6" y="28"/>
                </a:lnTo>
                <a:lnTo>
                  <a:pt x="7" y="29"/>
                </a:lnTo>
                <a:lnTo>
                  <a:pt x="7" y="29"/>
                </a:lnTo>
                <a:lnTo>
                  <a:pt x="9" y="28"/>
                </a:lnTo>
                <a:lnTo>
                  <a:pt x="9" y="28"/>
                </a:lnTo>
                <a:lnTo>
                  <a:pt x="10" y="27"/>
                </a:lnTo>
                <a:lnTo>
                  <a:pt x="1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25" name="Freeform 1854">
            <a:extLst>
              <a:ext uri="{FF2B5EF4-FFF2-40B4-BE49-F238E27FC236}">
                <a16:creationId xmlns:a16="http://schemas.microsoft.com/office/drawing/2014/main" id="{464EF4DD-35A0-4C1E-8049-3649B4FA93AF}"/>
              </a:ext>
            </a:extLst>
          </p:cNvPr>
          <p:cNvSpPr>
            <a:spLocks/>
          </p:cNvSpPr>
          <p:nvPr/>
        </p:nvSpPr>
        <p:spPr bwMode="auto">
          <a:xfrm>
            <a:off x="7716281" y="4307071"/>
            <a:ext cx="9525" cy="57150"/>
          </a:xfrm>
          <a:custGeom>
            <a:avLst/>
            <a:gdLst>
              <a:gd name="T0" fmla="*/ 6 w 6"/>
              <a:gd name="T1" fmla="*/ 0 h 36"/>
              <a:gd name="T2" fmla="*/ 6 w 6"/>
              <a:gd name="T3" fmla="*/ 2 h 36"/>
              <a:gd name="T4" fmla="*/ 4 w 6"/>
              <a:gd name="T5" fmla="*/ 2 h 36"/>
              <a:gd name="T6" fmla="*/ 4 w 6"/>
              <a:gd name="T7" fmla="*/ 34 h 36"/>
              <a:gd name="T8" fmla="*/ 6 w 6"/>
              <a:gd name="T9" fmla="*/ 34 h 36"/>
              <a:gd name="T10" fmla="*/ 6 w 6"/>
              <a:gd name="T11" fmla="*/ 36 h 36"/>
              <a:gd name="T12" fmla="*/ 0 w 6"/>
              <a:gd name="T13" fmla="*/ 36 h 36"/>
              <a:gd name="T14" fmla="*/ 0 w 6"/>
              <a:gd name="T15" fmla="*/ 0 h 36"/>
              <a:gd name="T16" fmla="*/ 6 w 6"/>
              <a:gd name="T1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36">
                <a:moveTo>
                  <a:pt x="6" y="0"/>
                </a:moveTo>
                <a:lnTo>
                  <a:pt x="6" y="2"/>
                </a:lnTo>
                <a:lnTo>
                  <a:pt x="4" y="2"/>
                </a:lnTo>
                <a:lnTo>
                  <a:pt x="4" y="34"/>
                </a:lnTo>
                <a:lnTo>
                  <a:pt x="6" y="34"/>
                </a:lnTo>
                <a:lnTo>
                  <a:pt x="6" y="36"/>
                </a:lnTo>
                <a:lnTo>
                  <a:pt x="0" y="36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26" name="Freeform 1855">
            <a:extLst>
              <a:ext uri="{FF2B5EF4-FFF2-40B4-BE49-F238E27FC236}">
                <a16:creationId xmlns:a16="http://schemas.microsoft.com/office/drawing/2014/main" id="{A91C5BF7-4854-487D-8CBE-8CC578D2A785}"/>
              </a:ext>
            </a:extLst>
          </p:cNvPr>
          <p:cNvSpPr>
            <a:spLocks/>
          </p:cNvSpPr>
          <p:nvPr/>
        </p:nvSpPr>
        <p:spPr bwMode="auto">
          <a:xfrm>
            <a:off x="7744856" y="4307071"/>
            <a:ext cx="20638" cy="52388"/>
          </a:xfrm>
          <a:custGeom>
            <a:avLst/>
            <a:gdLst>
              <a:gd name="T0" fmla="*/ 0 w 13"/>
              <a:gd name="T1" fmla="*/ 33 h 33"/>
              <a:gd name="T2" fmla="*/ 0 w 13"/>
              <a:gd name="T3" fmla="*/ 28 h 33"/>
              <a:gd name="T4" fmla="*/ 7 w 13"/>
              <a:gd name="T5" fmla="*/ 12 h 33"/>
              <a:gd name="T6" fmla="*/ 7 w 13"/>
              <a:gd name="T7" fmla="*/ 12 h 33"/>
              <a:gd name="T8" fmla="*/ 8 w 13"/>
              <a:gd name="T9" fmla="*/ 10 h 33"/>
              <a:gd name="T10" fmla="*/ 8 w 13"/>
              <a:gd name="T11" fmla="*/ 10 h 33"/>
              <a:gd name="T12" fmla="*/ 8 w 13"/>
              <a:gd name="T13" fmla="*/ 7 h 33"/>
              <a:gd name="T14" fmla="*/ 8 w 13"/>
              <a:gd name="T15" fmla="*/ 7 h 33"/>
              <a:gd name="T16" fmla="*/ 8 w 13"/>
              <a:gd name="T17" fmla="*/ 6 h 33"/>
              <a:gd name="T18" fmla="*/ 8 w 13"/>
              <a:gd name="T19" fmla="*/ 6 h 33"/>
              <a:gd name="T20" fmla="*/ 8 w 13"/>
              <a:gd name="T21" fmla="*/ 5 h 33"/>
              <a:gd name="T22" fmla="*/ 8 w 13"/>
              <a:gd name="T23" fmla="*/ 5 h 33"/>
              <a:gd name="T24" fmla="*/ 7 w 13"/>
              <a:gd name="T25" fmla="*/ 5 h 33"/>
              <a:gd name="T26" fmla="*/ 7 w 13"/>
              <a:gd name="T27" fmla="*/ 5 h 33"/>
              <a:gd name="T28" fmla="*/ 6 w 13"/>
              <a:gd name="T29" fmla="*/ 4 h 33"/>
              <a:gd name="T30" fmla="*/ 6 w 13"/>
              <a:gd name="T31" fmla="*/ 4 h 33"/>
              <a:gd name="T32" fmla="*/ 5 w 13"/>
              <a:gd name="T33" fmla="*/ 5 h 33"/>
              <a:gd name="T34" fmla="*/ 5 w 13"/>
              <a:gd name="T35" fmla="*/ 5 h 33"/>
              <a:gd name="T36" fmla="*/ 3 w 13"/>
              <a:gd name="T37" fmla="*/ 6 h 33"/>
              <a:gd name="T38" fmla="*/ 3 w 13"/>
              <a:gd name="T39" fmla="*/ 9 h 33"/>
              <a:gd name="T40" fmla="*/ 0 w 13"/>
              <a:gd name="T41" fmla="*/ 9 h 33"/>
              <a:gd name="T42" fmla="*/ 0 w 13"/>
              <a:gd name="T43" fmla="*/ 6 h 33"/>
              <a:gd name="T44" fmla="*/ 0 w 13"/>
              <a:gd name="T45" fmla="*/ 6 h 33"/>
              <a:gd name="T46" fmla="*/ 0 w 13"/>
              <a:gd name="T47" fmla="*/ 4 h 33"/>
              <a:gd name="T48" fmla="*/ 0 w 13"/>
              <a:gd name="T49" fmla="*/ 4 h 33"/>
              <a:gd name="T50" fmla="*/ 1 w 13"/>
              <a:gd name="T51" fmla="*/ 1 h 33"/>
              <a:gd name="T52" fmla="*/ 1 w 13"/>
              <a:gd name="T53" fmla="*/ 1 h 33"/>
              <a:gd name="T54" fmla="*/ 3 w 13"/>
              <a:gd name="T55" fmla="*/ 0 h 33"/>
              <a:gd name="T56" fmla="*/ 3 w 13"/>
              <a:gd name="T57" fmla="*/ 0 h 33"/>
              <a:gd name="T58" fmla="*/ 6 w 13"/>
              <a:gd name="T59" fmla="*/ 0 h 33"/>
              <a:gd name="T60" fmla="*/ 6 w 13"/>
              <a:gd name="T61" fmla="*/ 0 h 33"/>
              <a:gd name="T62" fmla="*/ 10 w 13"/>
              <a:gd name="T63" fmla="*/ 0 h 33"/>
              <a:gd name="T64" fmla="*/ 10 w 13"/>
              <a:gd name="T65" fmla="*/ 0 h 33"/>
              <a:gd name="T66" fmla="*/ 11 w 13"/>
              <a:gd name="T67" fmla="*/ 2 h 33"/>
              <a:gd name="T68" fmla="*/ 11 w 13"/>
              <a:gd name="T69" fmla="*/ 2 h 33"/>
              <a:gd name="T70" fmla="*/ 12 w 13"/>
              <a:gd name="T71" fmla="*/ 5 h 33"/>
              <a:gd name="T72" fmla="*/ 12 w 13"/>
              <a:gd name="T73" fmla="*/ 5 h 33"/>
              <a:gd name="T74" fmla="*/ 13 w 13"/>
              <a:gd name="T75" fmla="*/ 7 h 33"/>
              <a:gd name="T76" fmla="*/ 13 w 13"/>
              <a:gd name="T77" fmla="*/ 7 h 33"/>
              <a:gd name="T78" fmla="*/ 13 w 13"/>
              <a:gd name="T79" fmla="*/ 10 h 33"/>
              <a:gd name="T80" fmla="*/ 13 w 13"/>
              <a:gd name="T81" fmla="*/ 10 h 33"/>
              <a:gd name="T82" fmla="*/ 12 w 13"/>
              <a:gd name="T83" fmla="*/ 11 h 33"/>
              <a:gd name="T84" fmla="*/ 12 w 13"/>
              <a:gd name="T85" fmla="*/ 11 h 33"/>
              <a:gd name="T86" fmla="*/ 12 w 13"/>
              <a:gd name="T87" fmla="*/ 12 h 33"/>
              <a:gd name="T88" fmla="*/ 12 w 13"/>
              <a:gd name="T89" fmla="*/ 12 h 33"/>
              <a:gd name="T90" fmla="*/ 11 w 13"/>
              <a:gd name="T91" fmla="*/ 15 h 33"/>
              <a:gd name="T92" fmla="*/ 5 w 13"/>
              <a:gd name="T93" fmla="*/ 28 h 33"/>
              <a:gd name="T94" fmla="*/ 13 w 13"/>
              <a:gd name="T95" fmla="*/ 28 h 33"/>
              <a:gd name="T96" fmla="*/ 13 w 13"/>
              <a:gd name="T97" fmla="*/ 33 h 33"/>
              <a:gd name="T98" fmla="*/ 0 w 13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33">
                <a:moveTo>
                  <a:pt x="0" y="33"/>
                </a:moveTo>
                <a:lnTo>
                  <a:pt x="0" y="28"/>
                </a:lnTo>
                <a:lnTo>
                  <a:pt x="7" y="12"/>
                </a:lnTo>
                <a:lnTo>
                  <a:pt x="7" y="12"/>
                </a:lnTo>
                <a:lnTo>
                  <a:pt x="8" y="10"/>
                </a:lnTo>
                <a:lnTo>
                  <a:pt x="8" y="10"/>
                </a:lnTo>
                <a:lnTo>
                  <a:pt x="8" y="7"/>
                </a:lnTo>
                <a:lnTo>
                  <a:pt x="8" y="7"/>
                </a:lnTo>
                <a:lnTo>
                  <a:pt x="8" y="6"/>
                </a:lnTo>
                <a:lnTo>
                  <a:pt x="8" y="6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3" y="6"/>
                </a:lnTo>
                <a:lnTo>
                  <a:pt x="3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1" y="1"/>
                </a:lnTo>
                <a:lnTo>
                  <a:pt x="1" y="1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1" y="2"/>
                </a:lnTo>
                <a:lnTo>
                  <a:pt x="11" y="2"/>
                </a:lnTo>
                <a:lnTo>
                  <a:pt x="12" y="5"/>
                </a:lnTo>
                <a:lnTo>
                  <a:pt x="12" y="5"/>
                </a:lnTo>
                <a:lnTo>
                  <a:pt x="13" y="7"/>
                </a:lnTo>
                <a:lnTo>
                  <a:pt x="13" y="7"/>
                </a:lnTo>
                <a:lnTo>
                  <a:pt x="13" y="10"/>
                </a:lnTo>
                <a:lnTo>
                  <a:pt x="13" y="10"/>
                </a:lnTo>
                <a:lnTo>
                  <a:pt x="12" y="11"/>
                </a:lnTo>
                <a:lnTo>
                  <a:pt x="12" y="11"/>
                </a:lnTo>
                <a:lnTo>
                  <a:pt x="12" y="12"/>
                </a:lnTo>
                <a:lnTo>
                  <a:pt x="12" y="12"/>
                </a:lnTo>
                <a:lnTo>
                  <a:pt x="11" y="15"/>
                </a:lnTo>
                <a:lnTo>
                  <a:pt x="5" y="28"/>
                </a:lnTo>
                <a:lnTo>
                  <a:pt x="13" y="28"/>
                </a:lnTo>
                <a:lnTo>
                  <a:pt x="13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27" name="Freeform 1856">
            <a:extLst>
              <a:ext uri="{FF2B5EF4-FFF2-40B4-BE49-F238E27FC236}">
                <a16:creationId xmlns:a16="http://schemas.microsoft.com/office/drawing/2014/main" id="{2E070E28-A460-47D5-A3C2-333073D13551}"/>
              </a:ext>
            </a:extLst>
          </p:cNvPr>
          <p:cNvSpPr>
            <a:spLocks noEditPoints="1"/>
          </p:cNvSpPr>
          <p:nvPr/>
        </p:nvSpPr>
        <p:spPr bwMode="auto">
          <a:xfrm>
            <a:off x="7770256" y="4307071"/>
            <a:ext cx="22225" cy="52388"/>
          </a:xfrm>
          <a:custGeom>
            <a:avLst/>
            <a:gdLst>
              <a:gd name="T0" fmla="*/ 0 w 14"/>
              <a:gd name="T1" fmla="*/ 6 h 33"/>
              <a:gd name="T2" fmla="*/ 0 w 14"/>
              <a:gd name="T3" fmla="*/ 6 h 33"/>
              <a:gd name="T4" fmla="*/ 0 w 14"/>
              <a:gd name="T5" fmla="*/ 4 h 33"/>
              <a:gd name="T6" fmla="*/ 0 w 14"/>
              <a:gd name="T7" fmla="*/ 4 h 33"/>
              <a:gd name="T8" fmla="*/ 2 w 14"/>
              <a:gd name="T9" fmla="*/ 1 h 33"/>
              <a:gd name="T10" fmla="*/ 2 w 14"/>
              <a:gd name="T11" fmla="*/ 1 h 33"/>
              <a:gd name="T12" fmla="*/ 4 w 14"/>
              <a:gd name="T13" fmla="*/ 0 h 33"/>
              <a:gd name="T14" fmla="*/ 4 w 14"/>
              <a:gd name="T15" fmla="*/ 0 h 33"/>
              <a:gd name="T16" fmla="*/ 6 w 14"/>
              <a:gd name="T17" fmla="*/ 0 h 33"/>
              <a:gd name="T18" fmla="*/ 6 w 14"/>
              <a:gd name="T19" fmla="*/ 0 h 33"/>
              <a:gd name="T20" fmla="*/ 10 w 14"/>
              <a:gd name="T21" fmla="*/ 0 h 33"/>
              <a:gd name="T22" fmla="*/ 10 w 14"/>
              <a:gd name="T23" fmla="*/ 0 h 33"/>
              <a:gd name="T24" fmla="*/ 11 w 14"/>
              <a:gd name="T25" fmla="*/ 1 h 33"/>
              <a:gd name="T26" fmla="*/ 11 w 14"/>
              <a:gd name="T27" fmla="*/ 1 h 33"/>
              <a:gd name="T28" fmla="*/ 12 w 14"/>
              <a:gd name="T29" fmla="*/ 4 h 33"/>
              <a:gd name="T30" fmla="*/ 12 w 14"/>
              <a:gd name="T31" fmla="*/ 4 h 33"/>
              <a:gd name="T32" fmla="*/ 14 w 14"/>
              <a:gd name="T33" fmla="*/ 6 h 33"/>
              <a:gd name="T34" fmla="*/ 14 w 14"/>
              <a:gd name="T35" fmla="*/ 25 h 33"/>
              <a:gd name="T36" fmla="*/ 14 w 14"/>
              <a:gd name="T37" fmla="*/ 25 h 33"/>
              <a:gd name="T38" fmla="*/ 12 w 14"/>
              <a:gd name="T39" fmla="*/ 29 h 33"/>
              <a:gd name="T40" fmla="*/ 12 w 14"/>
              <a:gd name="T41" fmla="*/ 29 h 33"/>
              <a:gd name="T42" fmla="*/ 11 w 14"/>
              <a:gd name="T43" fmla="*/ 30 h 33"/>
              <a:gd name="T44" fmla="*/ 11 w 14"/>
              <a:gd name="T45" fmla="*/ 30 h 33"/>
              <a:gd name="T46" fmla="*/ 10 w 14"/>
              <a:gd name="T47" fmla="*/ 33 h 33"/>
              <a:gd name="T48" fmla="*/ 10 w 14"/>
              <a:gd name="T49" fmla="*/ 33 h 33"/>
              <a:gd name="T50" fmla="*/ 6 w 14"/>
              <a:gd name="T51" fmla="*/ 33 h 33"/>
              <a:gd name="T52" fmla="*/ 6 w 14"/>
              <a:gd name="T53" fmla="*/ 33 h 33"/>
              <a:gd name="T54" fmla="*/ 4 w 14"/>
              <a:gd name="T55" fmla="*/ 33 h 33"/>
              <a:gd name="T56" fmla="*/ 4 w 14"/>
              <a:gd name="T57" fmla="*/ 33 h 33"/>
              <a:gd name="T58" fmla="*/ 2 w 14"/>
              <a:gd name="T59" fmla="*/ 30 h 33"/>
              <a:gd name="T60" fmla="*/ 2 w 14"/>
              <a:gd name="T61" fmla="*/ 30 h 33"/>
              <a:gd name="T62" fmla="*/ 0 w 14"/>
              <a:gd name="T63" fmla="*/ 29 h 33"/>
              <a:gd name="T64" fmla="*/ 0 w 14"/>
              <a:gd name="T65" fmla="*/ 29 h 33"/>
              <a:gd name="T66" fmla="*/ 0 w 14"/>
              <a:gd name="T67" fmla="*/ 25 h 33"/>
              <a:gd name="T68" fmla="*/ 0 w 14"/>
              <a:gd name="T69" fmla="*/ 6 h 33"/>
              <a:gd name="T70" fmla="*/ 5 w 14"/>
              <a:gd name="T71" fmla="*/ 25 h 33"/>
              <a:gd name="T72" fmla="*/ 5 w 14"/>
              <a:gd name="T73" fmla="*/ 25 h 33"/>
              <a:gd name="T74" fmla="*/ 5 w 14"/>
              <a:gd name="T75" fmla="*/ 28 h 33"/>
              <a:gd name="T76" fmla="*/ 5 w 14"/>
              <a:gd name="T77" fmla="*/ 28 h 33"/>
              <a:gd name="T78" fmla="*/ 6 w 14"/>
              <a:gd name="T79" fmla="*/ 28 h 33"/>
              <a:gd name="T80" fmla="*/ 6 w 14"/>
              <a:gd name="T81" fmla="*/ 28 h 33"/>
              <a:gd name="T82" fmla="*/ 9 w 14"/>
              <a:gd name="T83" fmla="*/ 28 h 33"/>
              <a:gd name="T84" fmla="*/ 9 w 14"/>
              <a:gd name="T85" fmla="*/ 28 h 33"/>
              <a:gd name="T86" fmla="*/ 9 w 14"/>
              <a:gd name="T87" fmla="*/ 25 h 33"/>
              <a:gd name="T88" fmla="*/ 9 w 14"/>
              <a:gd name="T89" fmla="*/ 6 h 33"/>
              <a:gd name="T90" fmla="*/ 9 w 14"/>
              <a:gd name="T91" fmla="*/ 6 h 33"/>
              <a:gd name="T92" fmla="*/ 9 w 14"/>
              <a:gd name="T93" fmla="*/ 5 h 33"/>
              <a:gd name="T94" fmla="*/ 9 w 14"/>
              <a:gd name="T95" fmla="*/ 5 h 33"/>
              <a:gd name="T96" fmla="*/ 6 w 14"/>
              <a:gd name="T97" fmla="*/ 4 h 33"/>
              <a:gd name="T98" fmla="*/ 6 w 14"/>
              <a:gd name="T99" fmla="*/ 4 h 33"/>
              <a:gd name="T100" fmla="*/ 5 w 14"/>
              <a:gd name="T101" fmla="*/ 5 h 33"/>
              <a:gd name="T102" fmla="*/ 5 w 14"/>
              <a:gd name="T103" fmla="*/ 5 h 33"/>
              <a:gd name="T104" fmla="*/ 5 w 14"/>
              <a:gd name="T105" fmla="*/ 6 h 33"/>
              <a:gd name="T106" fmla="*/ 5 w 14"/>
              <a:gd name="T107" fmla="*/ 2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3">
                <a:moveTo>
                  <a:pt x="0" y="6"/>
                </a:move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1" y="1"/>
                </a:lnTo>
                <a:lnTo>
                  <a:pt x="11" y="1"/>
                </a:lnTo>
                <a:lnTo>
                  <a:pt x="12" y="4"/>
                </a:lnTo>
                <a:lnTo>
                  <a:pt x="12" y="4"/>
                </a:lnTo>
                <a:lnTo>
                  <a:pt x="14" y="6"/>
                </a:lnTo>
                <a:lnTo>
                  <a:pt x="14" y="25"/>
                </a:lnTo>
                <a:lnTo>
                  <a:pt x="14" y="25"/>
                </a:lnTo>
                <a:lnTo>
                  <a:pt x="12" y="29"/>
                </a:lnTo>
                <a:lnTo>
                  <a:pt x="12" y="29"/>
                </a:lnTo>
                <a:lnTo>
                  <a:pt x="11" y="30"/>
                </a:lnTo>
                <a:lnTo>
                  <a:pt x="11" y="30"/>
                </a:lnTo>
                <a:lnTo>
                  <a:pt x="10" y="33"/>
                </a:lnTo>
                <a:lnTo>
                  <a:pt x="10" y="33"/>
                </a:lnTo>
                <a:lnTo>
                  <a:pt x="6" y="33"/>
                </a:lnTo>
                <a:lnTo>
                  <a:pt x="6" y="33"/>
                </a:lnTo>
                <a:lnTo>
                  <a:pt x="4" y="33"/>
                </a:lnTo>
                <a:lnTo>
                  <a:pt x="4" y="33"/>
                </a:lnTo>
                <a:lnTo>
                  <a:pt x="2" y="30"/>
                </a:lnTo>
                <a:lnTo>
                  <a:pt x="2" y="30"/>
                </a:lnTo>
                <a:lnTo>
                  <a:pt x="0" y="29"/>
                </a:lnTo>
                <a:lnTo>
                  <a:pt x="0" y="29"/>
                </a:lnTo>
                <a:lnTo>
                  <a:pt x="0" y="25"/>
                </a:lnTo>
                <a:lnTo>
                  <a:pt x="0" y="6"/>
                </a:lnTo>
                <a:close/>
                <a:moveTo>
                  <a:pt x="5" y="25"/>
                </a:move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6" y="28"/>
                </a:lnTo>
                <a:lnTo>
                  <a:pt x="6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28" name="Freeform 1857">
            <a:extLst>
              <a:ext uri="{FF2B5EF4-FFF2-40B4-BE49-F238E27FC236}">
                <a16:creationId xmlns:a16="http://schemas.microsoft.com/office/drawing/2014/main" id="{894B58EF-5470-423A-B5FB-3447C49F653C}"/>
              </a:ext>
            </a:extLst>
          </p:cNvPr>
          <p:cNvSpPr>
            <a:spLocks noEditPoints="1"/>
          </p:cNvSpPr>
          <p:nvPr/>
        </p:nvSpPr>
        <p:spPr bwMode="auto">
          <a:xfrm>
            <a:off x="7795656" y="4307071"/>
            <a:ext cx="22225" cy="52388"/>
          </a:xfrm>
          <a:custGeom>
            <a:avLst/>
            <a:gdLst>
              <a:gd name="T0" fmla="*/ 8 w 14"/>
              <a:gd name="T1" fmla="*/ 19 h 33"/>
              <a:gd name="T2" fmla="*/ 8 w 14"/>
              <a:gd name="T3" fmla="*/ 19 h 33"/>
              <a:gd name="T4" fmla="*/ 7 w 14"/>
              <a:gd name="T5" fmla="*/ 19 h 33"/>
              <a:gd name="T6" fmla="*/ 5 w 14"/>
              <a:gd name="T7" fmla="*/ 19 h 33"/>
              <a:gd name="T8" fmla="*/ 3 w 14"/>
              <a:gd name="T9" fmla="*/ 19 h 33"/>
              <a:gd name="T10" fmla="*/ 1 w 14"/>
              <a:gd name="T11" fmla="*/ 16 h 33"/>
              <a:gd name="T12" fmla="*/ 1 w 14"/>
              <a:gd name="T13" fmla="*/ 16 h 33"/>
              <a:gd name="T14" fmla="*/ 1 w 14"/>
              <a:gd name="T15" fmla="*/ 15 h 33"/>
              <a:gd name="T16" fmla="*/ 0 w 14"/>
              <a:gd name="T17" fmla="*/ 12 h 33"/>
              <a:gd name="T18" fmla="*/ 0 w 14"/>
              <a:gd name="T19" fmla="*/ 10 h 33"/>
              <a:gd name="T20" fmla="*/ 0 w 14"/>
              <a:gd name="T21" fmla="*/ 6 h 33"/>
              <a:gd name="T22" fmla="*/ 1 w 14"/>
              <a:gd name="T23" fmla="*/ 5 h 33"/>
              <a:gd name="T24" fmla="*/ 1 w 14"/>
              <a:gd name="T25" fmla="*/ 4 h 33"/>
              <a:gd name="T26" fmla="*/ 1 w 14"/>
              <a:gd name="T27" fmla="*/ 2 h 33"/>
              <a:gd name="T28" fmla="*/ 4 w 14"/>
              <a:gd name="T29" fmla="*/ 0 h 33"/>
              <a:gd name="T30" fmla="*/ 8 w 14"/>
              <a:gd name="T31" fmla="*/ 0 h 33"/>
              <a:gd name="T32" fmla="*/ 12 w 14"/>
              <a:gd name="T33" fmla="*/ 0 h 33"/>
              <a:gd name="T34" fmla="*/ 13 w 14"/>
              <a:gd name="T35" fmla="*/ 2 h 33"/>
              <a:gd name="T36" fmla="*/ 14 w 14"/>
              <a:gd name="T37" fmla="*/ 4 h 33"/>
              <a:gd name="T38" fmla="*/ 14 w 14"/>
              <a:gd name="T39" fmla="*/ 5 h 33"/>
              <a:gd name="T40" fmla="*/ 14 w 14"/>
              <a:gd name="T41" fmla="*/ 6 h 33"/>
              <a:gd name="T42" fmla="*/ 14 w 14"/>
              <a:gd name="T43" fmla="*/ 10 h 33"/>
              <a:gd name="T44" fmla="*/ 14 w 14"/>
              <a:gd name="T45" fmla="*/ 11 h 33"/>
              <a:gd name="T46" fmla="*/ 14 w 14"/>
              <a:gd name="T47" fmla="*/ 14 h 33"/>
              <a:gd name="T48" fmla="*/ 14 w 14"/>
              <a:gd name="T49" fmla="*/ 15 h 33"/>
              <a:gd name="T50" fmla="*/ 8 w 14"/>
              <a:gd name="T51" fmla="*/ 33 h 33"/>
              <a:gd name="T52" fmla="*/ 5 w 14"/>
              <a:gd name="T53" fmla="*/ 12 h 33"/>
              <a:gd name="T54" fmla="*/ 7 w 14"/>
              <a:gd name="T55" fmla="*/ 14 h 33"/>
              <a:gd name="T56" fmla="*/ 8 w 14"/>
              <a:gd name="T57" fmla="*/ 15 h 33"/>
              <a:gd name="T58" fmla="*/ 9 w 14"/>
              <a:gd name="T59" fmla="*/ 14 h 33"/>
              <a:gd name="T60" fmla="*/ 10 w 14"/>
              <a:gd name="T61" fmla="*/ 12 h 33"/>
              <a:gd name="T62" fmla="*/ 10 w 14"/>
              <a:gd name="T63" fmla="*/ 6 h 33"/>
              <a:gd name="T64" fmla="*/ 9 w 14"/>
              <a:gd name="T65" fmla="*/ 5 h 33"/>
              <a:gd name="T66" fmla="*/ 8 w 14"/>
              <a:gd name="T67" fmla="*/ 4 h 33"/>
              <a:gd name="T68" fmla="*/ 7 w 14"/>
              <a:gd name="T69" fmla="*/ 5 h 33"/>
              <a:gd name="T70" fmla="*/ 5 w 14"/>
              <a:gd name="T71" fmla="*/ 1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3" y="33"/>
                </a:moveTo>
                <a:lnTo>
                  <a:pt x="8" y="19"/>
                </a:lnTo>
                <a:lnTo>
                  <a:pt x="8" y="19"/>
                </a:lnTo>
                <a:lnTo>
                  <a:pt x="8" y="19"/>
                </a:lnTo>
                <a:lnTo>
                  <a:pt x="7" y="19"/>
                </a:lnTo>
                <a:lnTo>
                  <a:pt x="7" y="19"/>
                </a:lnTo>
                <a:lnTo>
                  <a:pt x="5" y="19"/>
                </a:lnTo>
                <a:lnTo>
                  <a:pt x="5" y="19"/>
                </a:lnTo>
                <a:lnTo>
                  <a:pt x="3" y="19"/>
                </a:lnTo>
                <a:lnTo>
                  <a:pt x="3" y="19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1" y="15"/>
                </a:lnTo>
                <a:lnTo>
                  <a:pt x="1" y="15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1" y="5"/>
                </a:lnTo>
                <a:lnTo>
                  <a:pt x="1" y="4"/>
                </a:lnTo>
                <a:lnTo>
                  <a:pt x="1" y="4"/>
                </a:lnTo>
                <a:lnTo>
                  <a:pt x="1" y="2"/>
                </a:lnTo>
                <a:lnTo>
                  <a:pt x="1" y="2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4" y="4"/>
                </a:lnTo>
                <a:lnTo>
                  <a:pt x="14" y="4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4" y="14"/>
                </a:lnTo>
                <a:lnTo>
                  <a:pt x="14" y="14"/>
                </a:lnTo>
                <a:lnTo>
                  <a:pt x="14" y="15"/>
                </a:lnTo>
                <a:lnTo>
                  <a:pt x="14" y="15"/>
                </a:lnTo>
                <a:lnTo>
                  <a:pt x="14" y="16"/>
                </a:lnTo>
                <a:lnTo>
                  <a:pt x="8" y="33"/>
                </a:lnTo>
                <a:lnTo>
                  <a:pt x="3" y="33"/>
                </a:lnTo>
                <a:close/>
                <a:moveTo>
                  <a:pt x="5" y="12"/>
                </a:moveTo>
                <a:lnTo>
                  <a:pt x="5" y="12"/>
                </a:lnTo>
                <a:lnTo>
                  <a:pt x="7" y="14"/>
                </a:lnTo>
                <a:lnTo>
                  <a:pt x="7" y="14"/>
                </a:lnTo>
                <a:lnTo>
                  <a:pt x="8" y="15"/>
                </a:lnTo>
                <a:lnTo>
                  <a:pt x="8" y="15"/>
                </a:lnTo>
                <a:lnTo>
                  <a:pt x="9" y="14"/>
                </a:lnTo>
                <a:lnTo>
                  <a:pt x="9" y="14"/>
                </a:lnTo>
                <a:lnTo>
                  <a:pt x="10" y="12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8" y="4"/>
                </a:lnTo>
                <a:lnTo>
                  <a:pt x="8" y="4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29" name="Freeform 1858">
            <a:extLst>
              <a:ext uri="{FF2B5EF4-FFF2-40B4-BE49-F238E27FC236}">
                <a16:creationId xmlns:a16="http://schemas.microsoft.com/office/drawing/2014/main" id="{3E3D0AD3-B9EB-4230-B65A-F722094025C4}"/>
              </a:ext>
            </a:extLst>
          </p:cNvPr>
          <p:cNvSpPr>
            <a:spLocks/>
          </p:cNvSpPr>
          <p:nvPr/>
        </p:nvSpPr>
        <p:spPr bwMode="auto">
          <a:xfrm>
            <a:off x="7835343" y="4307071"/>
            <a:ext cx="11113" cy="57150"/>
          </a:xfrm>
          <a:custGeom>
            <a:avLst/>
            <a:gdLst>
              <a:gd name="T0" fmla="*/ 0 w 7"/>
              <a:gd name="T1" fmla="*/ 36 h 36"/>
              <a:gd name="T2" fmla="*/ 0 w 7"/>
              <a:gd name="T3" fmla="*/ 34 h 36"/>
              <a:gd name="T4" fmla="*/ 3 w 7"/>
              <a:gd name="T5" fmla="*/ 34 h 36"/>
              <a:gd name="T6" fmla="*/ 3 w 7"/>
              <a:gd name="T7" fmla="*/ 2 h 36"/>
              <a:gd name="T8" fmla="*/ 0 w 7"/>
              <a:gd name="T9" fmla="*/ 2 h 36"/>
              <a:gd name="T10" fmla="*/ 0 w 7"/>
              <a:gd name="T11" fmla="*/ 0 h 36"/>
              <a:gd name="T12" fmla="*/ 7 w 7"/>
              <a:gd name="T13" fmla="*/ 0 h 36"/>
              <a:gd name="T14" fmla="*/ 7 w 7"/>
              <a:gd name="T15" fmla="*/ 36 h 36"/>
              <a:gd name="T16" fmla="*/ 0 w 7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6">
                <a:moveTo>
                  <a:pt x="0" y="36"/>
                </a:moveTo>
                <a:lnTo>
                  <a:pt x="0" y="34"/>
                </a:lnTo>
                <a:lnTo>
                  <a:pt x="3" y="34"/>
                </a:lnTo>
                <a:lnTo>
                  <a:pt x="3" y="2"/>
                </a:lnTo>
                <a:lnTo>
                  <a:pt x="0" y="2"/>
                </a:lnTo>
                <a:lnTo>
                  <a:pt x="0" y="0"/>
                </a:lnTo>
                <a:lnTo>
                  <a:pt x="7" y="0"/>
                </a:lnTo>
                <a:lnTo>
                  <a:pt x="7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30" name="Freeform 1859">
            <a:extLst>
              <a:ext uri="{FF2B5EF4-FFF2-40B4-BE49-F238E27FC236}">
                <a16:creationId xmlns:a16="http://schemas.microsoft.com/office/drawing/2014/main" id="{7AFE862C-3659-43B7-9600-38A0B32E3572}"/>
              </a:ext>
            </a:extLst>
          </p:cNvPr>
          <p:cNvSpPr>
            <a:spLocks/>
          </p:cNvSpPr>
          <p:nvPr/>
        </p:nvSpPr>
        <p:spPr bwMode="auto">
          <a:xfrm>
            <a:off x="8143318" y="2260784"/>
            <a:ext cx="12700" cy="50800"/>
          </a:xfrm>
          <a:custGeom>
            <a:avLst/>
            <a:gdLst>
              <a:gd name="T0" fmla="*/ 3 w 8"/>
              <a:gd name="T1" fmla="*/ 32 h 32"/>
              <a:gd name="T2" fmla="*/ 3 w 8"/>
              <a:gd name="T3" fmla="*/ 5 h 32"/>
              <a:gd name="T4" fmla="*/ 0 w 8"/>
              <a:gd name="T5" fmla="*/ 8 h 32"/>
              <a:gd name="T6" fmla="*/ 0 w 8"/>
              <a:gd name="T7" fmla="*/ 3 h 32"/>
              <a:gd name="T8" fmla="*/ 3 w 8"/>
              <a:gd name="T9" fmla="*/ 0 h 32"/>
              <a:gd name="T10" fmla="*/ 8 w 8"/>
              <a:gd name="T11" fmla="*/ 0 h 32"/>
              <a:gd name="T12" fmla="*/ 8 w 8"/>
              <a:gd name="T13" fmla="*/ 32 h 32"/>
              <a:gd name="T14" fmla="*/ 3 w 8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32">
                <a:moveTo>
                  <a:pt x="3" y="32"/>
                </a:moveTo>
                <a:lnTo>
                  <a:pt x="3" y="5"/>
                </a:lnTo>
                <a:lnTo>
                  <a:pt x="0" y="8"/>
                </a:lnTo>
                <a:lnTo>
                  <a:pt x="0" y="3"/>
                </a:lnTo>
                <a:lnTo>
                  <a:pt x="3" y="0"/>
                </a:lnTo>
                <a:lnTo>
                  <a:pt x="8" y="0"/>
                </a:lnTo>
                <a:lnTo>
                  <a:pt x="8" y="32"/>
                </a:lnTo>
                <a:lnTo>
                  <a:pt x="3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31" name="Freeform 1860">
            <a:extLst>
              <a:ext uri="{FF2B5EF4-FFF2-40B4-BE49-F238E27FC236}">
                <a16:creationId xmlns:a16="http://schemas.microsoft.com/office/drawing/2014/main" id="{DF36C0D4-6DEB-4D35-82ED-1915912919F0}"/>
              </a:ext>
            </a:extLst>
          </p:cNvPr>
          <p:cNvSpPr>
            <a:spLocks noEditPoints="1"/>
          </p:cNvSpPr>
          <p:nvPr/>
        </p:nvSpPr>
        <p:spPr bwMode="auto">
          <a:xfrm>
            <a:off x="8167131" y="2260784"/>
            <a:ext cx="20638" cy="50800"/>
          </a:xfrm>
          <a:custGeom>
            <a:avLst/>
            <a:gdLst>
              <a:gd name="T0" fmla="*/ 0 w 13"/>
              <a:gd name="T1" fmla="*/ 8 h 32"/>
              <a:gd name="T2" fmla="*/ 0 w 13"/>
              <a:gd name="T3" fmla="*/ 6 h 32"/>
              <a:gd name="T4" fmla="*/ 1 w 13"/>
              <a:gd name="T5" fmla="*/ 5 h 32"/>
              <a:gd name="T6" fmla="*/ 1 w 13"/>
              <a:gd name="T7" fmla="*/ 3 h 32"/>
              <a:gd name="T8" fmla="*/ 2 w 13"/>
              <a:gd name="T9" fmla="*/ 2 h 32"/>
              <a:gd name="T10" fmla="*/ 3 w 13"/>
              <a:gd name="T11" fmla="*/ 1 h 32"/>
              <a:gd name="T12" fmla="*/ 7 w 13"/>
              <a:gd name="T13" fmla="*/ 0 h 32"/>
              <a:gd name="T14" fmla="*/ 10 w 13"/>
              <a:gd name="T15" fmla="*/ 1 h 32"/>
              <a:gd name="T16" fmla="*/ 12 w 13"/>
              <a:gd name="T17" fmla="*/ 2 h 32"/>
              <a:gd name="T18" fmla="*/ 12 w 13"/>
              <a:gd name="T19" fmla="*/ 3 h 32"/>
              <a:gd name="T20" fmla="*/ 13 w 13"/>
              <a:gd name="T21" fmla="*/ 5 h 32"/>
              <a:gd name="T22" fmla="*/ 13 w 13"/>
              <a:gd name="T23" fmla="*/ 6 h 32"/>
              <a:gd name="T24" fmla="*/ 13 w 13"/>
              <a:gd name="T25" fmla="*/ 8 h 32"/>
              <a:gd name="T26" fmla="*/ 13 w 13"/>
              <a:gd name="T27" fmla="*/ 11 h 32"/>
              <a:gd name="T28" fmla="*/ 13 w 13"/>
              <a:gd name="T29" fmla="*/ 12 h 32"/>
              <a:gd name="T30" fmla="*/ 12 w 13"/>
              <a:gd name="T31" fmla="*/ 15 h 32"/>
              <a:gd name="T32" fmla="*/ 11 w 13"/>
              <a:gd name="T33" fmla="*/ 16 h 32"/>
              <a:gd name="T34" fmla="*/ 12 w 13"/>
              <a:gd name="T35" fmla="*/ 17 h 32"/>
              <a:gd name="T36" fmla="*/ 13 w 13"/>
              <a:gd name="T37" fmla="*/ 18 h 32"/>
              <a:gd name="T38" fmla="*/ 13 w 13"/>
              <a:gd name="T39" fmla="*/ 20 h 32"/>
              <a:gd name="T40" fmla="*/ 13 w 13"/>
              <a:gd name="T41" fmla="*/ 23 h 32"/>
              <a:gd name="T42" fmla="*/ 13 w 13"/>
              <a:gd name="T43" fmla="*/ 26 h 32"/>
              <a:gd name="T44" fmla="*/ 13 w 13"/>
              <a:gd name="T45" fmla="*/ 27 h 32"/>
              <a:gd name="T46" fmla="*/ 13 w 13"/>
              <a:gd name="T47" fmla="*/ 28 h 32"/>
              <a:gd name="T48" fmla="*/ 12 w 13"/>
              <a:gd name="T49" fmla="*/ 30 h 32"/>
              <a:gd name="T50" fmla="*/ 10 w 13"/>
              <a:gd name="T51" fmla="*/ 32 h 32"/>
              <a:gd name="T52" fmla="*/ 7 w 13"/>
              <a:gd name="T53" fmla="*/ 32 h 32"/>
              <a:gd name="T54" fmla="*/ 3 w 13"/>
              <a:gd name="T55" fmla="*/ 32 h 32"/>
              <a:gd name="T56" fmla="*/ 1 w 13"/>
              <a:gd name="T57" fmla="*/ 30 h 32"/>
              <a:gd name="T58" fmla="*/ 1 w 13"/>
              <a:gd name="T59" fmla="*/ 28 h 32"/>
              <a:gd name="T60" fmla="*/ 0 w 13"/>
              <a:gd name="T61" fmla="*/ 27 h 32"/>
              <a:gd name="T62" fmla="*/ 0 w 13"/>
              <a:gd name="T63" fmla="*/ 26 h 32"/>
              <a:gd name="T64" fmla="*/ 0 w 13"/>
              <a:gd name="T65" fmla="*/ 23 h 32"/>
              <a:gd name="T66" fmla="*/ 0 w 13"/>
              <a:gd name="T67" fmla="*/ 20 h 32"/>
              <a:gd name="T68" fmla="*/ 1 w 13"/>
              <a:gd name="T69" fmla="*/ 18 h 32"/>
              <a:gd name="T70" fmla="*/ 1 w 13"/>
              <a:gd name="T71" fmla="*/ 17 h 32"/>
              <a:gd name="T72" fmla="*/ 2 w 13"/>
              <a:gd name="T73" fmla="*/ 16 h 32"/>
              <a:gd name="T74" fmla="*/ 1 w 13"/>
              <a:gd name="T75" fmla="*/ 15 h 32"/>
              <a:gd name="T76" fmla="*/ 1 w 13"/>
              <a:gd name="T77" fmla="*/ 12 h 32"/>
              <a:gd name="T78" fmla="*/ 0 w 13"/>
              <a:gd name="T79" fmla="*/ 11 h 32"/>
              <a:gd name="T80" fmla="*/ 0 w 13"/>
              <a:gd name="T81" fmla="*/ 8 h 32"/>
              <a:gd name="T82" fmla="*/ 10 w 13"/>
              <a:gd name="T83" fmla="*/ 7 h 32"/>
              <a:gd name="T84" fmla="*/ 8 w 13"/>
              <a:gd name="T85" fmla="*/ 5 h 32"/>
              <a:gd name="T86" fmla="*/ 7 w 13"/>
              <a:gd name="T87" fmla="*/ 5 h 32"/>
              <a:gd name="T88" fmla="*/ 5 w 13"/>
              <a:gd name="T89" fmla="*/ 5 h 32"/>
              <a:gd name="T90" fmla="*/ 5 w 13"/>
              <a:gd name="T91" fmla="*/ 11 h 32"/>
              <a:gd name="T92" fmla="*/ 5 w 13"/>
              <a:gd name="T93" fmla="*/ 13 h 32"/>
              <a:gd name="T94" fmla="*/ 7 w 13"/>
              <a:gd name="T95" fmla="*/ 13 h 32"/>
              <a:gd name="T96" fmla="*/ 8 w 13"/>
              <a:gd name="T97" fmla="*/ 13 h 32"/>
              <a:gd name="T98" fmla="*/ 10 w 13"/>
              <a:gd name="T99" fmla="*/ 11 h 32"/>
              <a:gd name="T100" fmla="*/ 10 w 13"/>
              <a:gd name="T101" fmla="*/ 20 h 32"/>
              <a:gd name="T102" fmla="*/ 8 w 13"/>
              <a:gd name="T103" fmla="*/ 17 h 32"/>
              <a:gd name="T104" fmla="*/ 7 w 13"/>
              <a:gd name="T105" fmla="*/ 17 h 32"/>
              <a:gd name="T106" fmla="*/ 5 w 13"/>
              <a:gd name="T107" fmla="*/ 17 h 32"/>
              <a:gd name="T108" fmla="*/ 5 w 13"/>
              <a:gd name="T109" fmla="*/ 20 h 32"/>
              <a:gd name="T110" fmla="*/ 5 w 13"/>
              <a:gd name="T111" fmla="*/ 26 h 32"/>
              <a:gd name="T112" fmla="*/ 5 w 13"/>
              <a:gd name="T113" fmla="*/ 27 h 32"/>
              <a:gd name="T114" fmla="*/ 7 w 13"/>
              <a:gd name="T115" fmla="*/ 28 h 32"/>
              <a:gd name="T116" fmla="*/ 8 w 13"/>
              <a:gd name="T117" fmla="*/ 27 h 32"/>
              <a:gd name="T118" fmla="*/ 10 w 13"/>
              <a:gd name="T119" fmla="*/ 2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" h="32">
                <a:moveTo>
                  <a:pt x="0" y="8"/>
                </a:move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1" y="5"/>
                </a:lnTo>
                <a:lnTo>
                  <a:pt x="1" y="3"/>
                </a:lnTo>
                <a:lnTo>
                  <a:pt x="1" y="3"/>
                </a:lnTo>
                <a:lnTo>
                  <a:pt x="2" y="2"/>
                </a:lnTo>
                <a:lnTo>
                  <a:pt x="2" y="2"/>
                </a:lnTo>
                <a:lnTo>
                  <a:pt x="3" y="1"/>
                </a:lnTo>
                <a:lnTo>
                  <a:pt x="3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2"/>
                </a:lnTo>
                <a:lnTo>
                  <a:pt x="12" y="2"/>
                </a:lnTo>
                <a:lnTo>
                  <a:pt x="12" y="3"/>
                </a:lnTo>
                <a:lnTo>
                  <a:pt x="12" y="3"/>
                </a:lnTo>
                <a:lnTo>
                  <a:pt x="13" y="5"/>
                </a:lnTo>
                <a:lnTo>
                  <a:pt x="13" y="5"/>
                </a:lnTo>
                <a:lnTo>
                  <a:pt x="13" y="6"/>
                </a:lnTo>
                <a:lnTo>
                  <a:pt x="13" y="6"/>
                </a:lnTo>
                <a:lnTo>
                  <a:pt x="13" y="8"/>
                </a:lnTo>
                <a:lnTo>
                  <a:pt x="13" y="8"/>
                </a:lnTo>
                <a:lnTo>
                  <a:pt x="13" y="11"/>
                </a:lnTo>
                <a:lnTo>
                  <a:pt x="13" y="11"/>
                </a:lnTo>
                <a:lnTo>
                  <a:pt x="13" y="12"/>
                </a:lnTo>
                <a:lnTo>
                  <a:pt x="13" y="12"/>
                </a:lnTo>
                <a:lnTo>
                  <a:pt x="12" y="15"/>
                </a:lnTo>
                <a:lnTo>
                  <a:pt x="12" y="15"/>
                </a:lnTo>
                <a:lnTo>
                  <a:pt x="11" y="16"/>
                </a:lnTo>
                <a:lnTo>
                  <a:pt x="11" y="16"/>
                </a:lnTo>
                <a:lnTo>
                  <a:pt x="12" y="17"/>
                </a:lnTo>
                <a:lnTo>
                  <a:pt x="12" y="17"/>
                </a:lnTo>
                <a:lnTo>
                  <a:pt x="13" y="18"/>
                </a:lnTo>
                <a:lnTo>
                  <a:pt x="13" y="18"/>
                </a:lnTo>
                <a:lnTo>
                  <a:pt x="13" y="20"/>
                </a:lnTo>
                <a:lnTo>
                  <a:pt x="13" y="20"/>
                </a:lnTo>
                <a:lnTo>
                  <a:pt x="13" y="23"/>
                </a:lnTo>
                <a:lnTo>
                  <a:pt x="13" y="23"/>
                </a:lnTo>
                <a:lnTo>
                  <a:pt x="13" y="26"/>
                </a:lnTo>
                <a:lnTo>
                  <a:pt x="13" y="26"/>
                </a:lnTo>
                <a:lnTo>
                  <a:pt x="13" y="27"/>
                </a:lnTo>
                <a:lnTo>
                  <a:pt x="13" y="27"/>
                </a:lnTo>
                <a:lnTo>
                  <a:pt x="13" y="28"/>
                </a:lnTo>
                <a:lnTo>
                  <a:pt x="13" y="28"/>
                </a:lnTo>
                <a:lnTo>
                  <a:pt x="12" y="30"/>
                </a:lnTo>
                <a:lnTo>
                  <a:pt x="12" y="30"/>
                </a:lnTo>
                <a:lnTo>
                  <a:pt x="10" y="32"/>
                </a:lnTo>
                <a:lnTo>
                  <a:pt x="10" y="32"/>
                </a:lnTo>
                <a:lnTo>
                  <a:pt x="7" y="32"/>
                </a:lnTo>
                <a:lnTo>
                  <a:pt x="7" y="32"/>
                </a:lnTo>
                <a:lnTo>
                  <a:pt x="3" y="32"/>
                </a:lnTo>
                <a:lnTo>
                  <a:pt x="3" y="32"/>
                </a:lnTo>
                <a:lnTo>
                  <a:pt x="1" y="30"/>
                </a:lnTo>
                <a:lnTo>
                  <a:pt x="1" y="30"/>
                </a:lnTo>
                <a:lnTo>
                  <a:pt x="1" y="28"/>
                </a:lnTo>
                <a:lnTo>
                  <a:pt x="1" y="28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1" y="18"/>
                </a:lnTo>
                <a:lnTo>
                  <a:pt x="1" y="18"/>
                </a:lnTo>
                <a:lnTo>
                  <a:pt x="1" y="17"/>
                </a:lnTo>
                <a:lnTo>
                  <a:pt x="1" y="17"/>
                </a:lnTo>
                <a:lnTo>
                  <a:pt x="2" y="16"/>
                </a:lnTo>
                <a:lnTo>
                  <a:pt x="2" y="16"/>
                </a:lnTo>
                <a:lnTo>
                  <a:pt x="1" y="15"/>
                </a:lnTo>
                <a:lnTo>
                  <a:pt x="1" y="15"/>
                </a:lnTo>
                <a:lnTo>
                  <a:pt x="1" y="12"/>
                </a:lnTo>
                <a:lnTo>
                  <a:pt x="1" y="12"/>
                </a:lnTo>
                <a:lnTo>
                  <a:pt x="0" y="11"/>
                </a:ln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10" y="7"/>
                </a:move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7"/>
                </a:lnTo>
                <a:lnTo>
                  <a:pt x="5" y="11"/>
                </a:lnTo>
                <a:lnTo>
                  <a:pt x="5" y="11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10" y="11"/>
                </a:lnTo>
                <a:lnTo>
                  <a:pt x="10" y="7"/>
                </a:lnTo>
                <a:close/>
                <a:moveTo>
                  <a:pt x="10" y="20"/>
                </a:moveTo>
                <a:lnTo>
                  <a:pt x="10" y="20"/>
                </a:lnTo>
                <a:lnTo>
                  <a:pt x="8" y="17"/>
                </a:lnTo>
                <a:lnTo>
                  <a:pt x="8" y="17"/>
                </a:lnTo>
                <a:lnTo>
                  <a:pt x="7" y="17"/>
                </a:lnTo>
                <a:lnTo>
                  <a:pt x="7" y="17"/>
                </a:lnTo>
                <a:lnTo>
                  <a:pt x="5" y="17"/>
                </a:lnTo>
                <a:lnTo>
                  <a:pt x="5" y="17"/>
                </a:lnTo>
                <a:lnTo>
                  <a:pt x="5" y="20"/>
                </a:lnTo>
                <a:lnTo>
                  <a:pt x="5" y="26"/>
                </a:ln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7" y="28"/>
                </a:lnTo>
                <a:lnTo>
                  <a:pt x="7" y="28"/>
                </a:lnTo>
                <a:lnTo>
                  <a:pt x="8" y="27"/>
                </a:lnTo>
                <a:lnTo>
                  <a:pt x="8" y="27"/>
                </a:lnTo>
                <a:lnTo>
                  <a:pt x="10" y="26"/>
                </a:lnTo>
                <a:lnTo>
                  <a:pt x="1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32" name="Freeform 1861">
            <a:extLst>
              <a:ext uri="{FF2B5EF4-FFF2-40B4-BE49-F238E27FC236}">
                <a16:creationId xmlns:a16="http://schemas.microsoft.com/office/drawing/2014/main" id="{05B60559-28EC-4993-A836-944AE9080301}"/>
              </a:ext>
            </a:extLst>
          </p:cNvPr>
          <p:cNvSpPr>
            <a:spLocks/>
          </p:cNvSpPr>
          <p:nvPr/>
        </p:nvSpPr>
        <p:spPr bwMode="auto">
          <a:xfrm>
            <a:off x="8194118" y="2303646"/>
            <a:ext cx="7938" cy="14288"/>
          </a:xfrm>
          <a:custGeom>
            <a:avLst/>
            <a:gdLst>
              <a:gd name="T0" fmla="*/ 0 w 5"/>
              <a:gd name="T1" fmla="*/ 9 h 9"/>
              <a:gd name="T2" fmla="*/ 0 w 5"/>
              <a:gd name="T3" fmla="*/ 0 h 9"/>
              <a:gd name="T4" fmla="*/ 5 w 5"/>
              <a:gd name="T5" fmla="*/ 0 h 9"/>
              <a:gd name="T6" fmla="*/ 5 w 5"/>
              <a:gd name="T7" fmla="*/ 5 h 9"/>
              <a:gd name="T8" fmla="*/ 0 w 5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9">
                <a:moveTo>
                  <a:pt x="0" y="9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33" name="Freeform 1862">
            <a:extLst>
              <a:ext uri="{FF2B5EF4-FFF2-40B4-BE49-F238E27FC236}">
                <a16:creationId xmlns:a16="http://schemas.microsoft.com/office/drawing/2014/main" id="{8A95B8D8-58A0-490D-89E1-01148406DA3D}"/>
              </a:ext>
            </a:extLst>
          </p:cNvPr>
          <p:cNvSpPr>
            <a:spLocks noEditPoints="1"/>
          </p:cNvSpPr>
          <p:nvPr/>
        </p:nvSpPr>
        <p:spPr bwMode="auto">
          <a:xfrm>
            <a:off x="8206818" y="2260784"/>
            <a:ext cx="22225" cy="50800"/>
          </a:xfrm>
          <a:custGeom>
            <a:avLst/>
            <a:gdLst>
              <a:gd name="T0" fmla="*/ 7 w 14"/>
              <a:gd name="T1" fmla="*/ 18 h 32"/>
              <a:gd name="T2" fmla="*/ 7 w 14"/>
              <a:gd name="T3" fmla="*/ 18 h 32"/>
              <a:gd name="T4" fmla="*/ 6 w 14"/>
              <a:gd name="T5" fmla="*/ 18 h 32"/>
              <a:gd name="T6" fmla="*/ 5 w 14"/>
              <a:gd name="T7" fmla="*/ 18 h 32"/>
              <a:gd name="T8" fmla="*/ 2 w 14"/>
              <a:gd name="T9" fmla="*/ 18 h 32"/>
              <a:gd name="T10" fmla="*/ 1 w 14"/>
              <a:gd name="T11" fmla="*/ 17 h 32"/>
              <a:gd name="T12" fmla="*/ 1 w 14"/>
              <a:gd name="T13" fmla="*/ 16 h 32"/>
              <a:gd name="T14" fmla="*/ 1 w 14"/>
              <a:gd name="T15" fmla="*/ 15 h 32"/>
              <a:gd name="T16" fmla="*/ 0 w 14"/>
              <a:gd name="T17" fmla="*/ 12 h 32"/>
              <a:gd name="T18" fmla="*/ 0 w 14"/>
              <a:gd name="T19" fmla="*/ 10 h 32"/>
              <a:gd name="T20" fmla="*/ 0 w 14"/>
              <a:gd name="T21" fmla="*/ 7 h 32"/>
              <a:gd name="T22" fmla="*/ 1 w 14"/>
              <a:gd name="T23" fmla="*/ 5 h 32"/>
              <a:gd name="T24" fmla="*/ 1 w 14"/>
              <a:gd name="T25" fmla="*/ 3 h 32"/>
              <a:gd name="T26" fmla="*/ 1 w 14"/>
              <a:gd name="T27" fmla="*/ 3 h 32"/>
              <a:gd name="T28" fmla="*/ 4 w 14"/>
              <a:gd name="T29" fmla="*/ 1 h 32"/>
              <a:gd name="T30" fmla="*/ 7 w 14"/>
              <a:gd name="T31" fmla="*/ 0 h 32"/>
              <a:gd name="T32" fmla="*/ 11 w 14"/>
              <a:gd name="T33" fmla="*/ 1 h 32"/>
              <a:gd name="T34" fmla="*/ 12 w 14"/>
              <a:gd name="T35" fmla="*/ 3 h 32"/>
              <a:gd name="T36" fmla="*/ 14 w 14"/>
              <a:gd name="T37" fmla="*/ 3 h 32"/>
              <a:gd name="T38" fmla="*/ 14 w 14"/>
              <a:gd name="T39" fmla="*/ 5 h 32"/>
              <a:gd name="T40" fmla="*/ 14 w 14"/>
              <a:gd name="T41" fmla="*/ 7 h 32"/>
              <a:gd name="T42" fmla="*/ 14 w 14"/>
              <a:gd name="T43" fmla="*/ 10 h 32"/>
              <a:gd name="T44" fmla="*/ 14 w 14"/>
              <a:gd name="T45" fmla="*/ 12 h 32"/>
              <a:gd name="T46" fmla="*/ 14 w 14"/>
              <a:gd name="T47" fmla="*/ 13 h 32"/>
              <a:gd name="T48" fmla="*/ 14 w 14"/>
              <a:gd name="T49" fmla="*/ 15 h 32"/>
              <a:gd name="T50" fmla="*/ 7 w 14"/>
              <a:gd name="T51" fmla="*/ 32 h 32"/>
              <a:gd name="T52" fmla="*/ 5 w 14"/>
              <a:gd name="T53" fmla="*/ 12 h 32"/>
              <a:gd name="T54" fmla="*/ 6 w 14"/>
              <a:gd name="T55" fmla="*/ 15 h 32"/>
              <a:gd name="T56" fmla="*/ 7 w 14"/>
              <a:gd name="T57" fmla="*/ 15 h 32"/>
              <a:gd name="T58" fmla="*/ 9 w 14"/>
              <a:gd name="T59" fmla="*/ 15 h 32"/>
              <a:gd name="T60" fmla="*/ 10 w 14"/>
              <a:gd name="T61" fmla="*/ 12 h 32"/>
              <a:gd name="T62" fmla="*/ 10 w 14"/>
              <a:gd name="T63" fmla="*/ 7 h 32"/>
              <a:gd name="T64" fmla="*/ 9 w 14"/>
              <a:gd name="T65" fmla="*/ 5 h 32"/>
              <a:gd name="T66" fmla="*/ 7 w 14"/>
              <a:gd name="T67" fmla="*/ 5 h 32"/>
              <a:gd name="T68" fmla="*/ 6 w 14"/>
              <a:gd name="T69" fmla="*/ 5 h 32"/>
              <a:gd name="T70" fmla="*/ 5 w 14"/>
              <a:gd name="T71" fmla="*/ 1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2" y="32"/>
                </a:moveTo>
                <a:lnTo>
                  <a:pt x="7" y="18"/>
                </a:lnTo>
                <a:lnTo>
                  <a:pt x="7" y="18"/>
                </a:lnTo>
                <a:lnTo>
                  <a:pt x="7" y="18"/>
                </a:lnTo>
                <a:lnTo>
                  <a:pt x="6" y="18"/>
                </a:lnTo>
                <a:lnTo>
                  <a:pt x="6" y="18"/>
                </a:lnTo>
                <a:lnTo>
                  <a:pt x="5" y="18"/>
                </a:lnTo>
                <a:lnTo>
                  <a:pt x="5" y="18"/>
                </a:lnTo>
                <a:lnTo>
                  <a:pt x="2" y="18"/>
                </a:lnTo>
                <a:lnTo>
                  <a:pt x="2" y="18"/>
                </a:lnTo>
                <a:lnTo>
                  <a:pt x="1" y="17"/>
                </a:lnTo>
                <a:lnTo>
                  <a:pt x="1" y="17"/>
                </a:lnTo>
                <a:lnTo>
                  <a:pt x="1" y="16"/>
                </a:lnTo>
                <a:lnTo>
                  <a:pt x="1" y="16"/>
                </a:lnTo>
                <a:lnTo>
                  <a:pt x="1" y="15"/>
                </a:lnTo>
                <a:lnTo>
                  <a:pt x="1" y="15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1" y="5"/>
                </a:lnTo>
                <a:lnTo>
                  <a:pt x="1" y="5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2" y="3"/>
                </a:lnTo>
                <a:lnTo>
                  <a:pt x="12" y="3"/>
                </a:lnTo>
                <a:lnTo>
                  <a:pt x="14" y="3"/>
                </a:lnTo>
                <a:lnTo>
                  <a:pt x="14" y="3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4" y="15"/>
                </a:lnTo>
                <a:lnTo>
                  <a:pt x="14" y="15"/>
                </a:lnTo>
                <a:lnTo>
                  <a:pt x="14" y="16"/>
                </a:lnTo>
                <a:lnTo>
                  <a:pt x="7" y="32"/>
                </a:lnTo>
                <a:lnTo>
                  <a:pt x="2" y="32"/>
                </a:lnTo>
                <a:close/>
                <a:moveTo>
                  <a:pt x="5" y="12"/>
                </a:moveTo>
                <a:lnTo>
                  <a:pt x="5" y="12"/>
                </a:lnTo>
                <a:lnTo>
                  <a:pt x="6" y="15"/>
                </a:lnTo>
                <a:lnTo>
                  <a:pt x="6" y="15"/>
                </a:lnTo>
                <a:lnTo>
                  <a:pt x="7" y="15"/>
                </a:lnTo>
                <a:lnTo>
                  <a:pt x="7" y="15"/>
                </a:lnTo>
                <a:lnTo>
                  <a:pt x="9" y="15"/>
                </a:lnTo>
                <a:lnTo>
                  <a:pt x="9" y="15"/>
                </a:lnTo>
                <a:lnTo>
                  <a:pt x="10" y="12"/>
                </a:lnTo>
                <a:lnTo>
                  <a:pt x="10" y="7"/>
                </a:lnTo>
                <a:lnTo>
                  <a:pt x="10" y="7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34" name="Freeform 1863">
            <a:extLst>
              <a:ext uri="{FF2B5EF4-FFF2-40B4-BE49-F238E27FC236}">
                <a16:creationId xmlns:a16="http://schemas.microsoft.com/office/drawing/2014/main" id="{58C1F447-379A-446F-9034-2A20367468F1}"/>
              </a:ext>
            </a:extLst>
          </p:cNvPr>
          <p:cNvSpPr>
            <a:spLocks noEditPoints="1"/>
          </p:cNvSpPr>
          <p:nvPr/>
        </p:nvSpPr>
        <p:spPr bwMode="auto">
          <a:xfrm>
            <a:off x="8233806" y="2260784"/>
            <a:ext cx="22225" cy="50800"/>
          </a:xfrm>
          <a:custGeom>
            <a:avLst/>
            <a:gdLst>
              <a:gd name="T0" fmla="*/ 7 w 14"/>
              <a:gd name="T1" fmla="*/ 18 h 32"/>
              <a:gd name="T2" fmla="*/ 7 w 14"/>
              <a:gd name="T3" fmla="*/ 18 h 32"/>
              <a:gd name="T4" fmla="*/ 7 w 14"/>
              <a:gd name="T5" fmla="*/ 18 h 32"/>
              <a:gd name="T6" fmla="*/ 5 w 14"/>
              <a:gd name="T7" fmla="*/ 18 h 32"/>
              <a:gd name="T8" fmla="*/ 3 w 14"/>
              <a:gd name="T9" fmla="*/ 18 h 32"/>
              <a:gd name="T10" fmla="*/ 2 w 14"/>
              <a:gd name="T11" fmla="*/ 17 h 32"/>
              <a:gd name="T12" fmla="*/ 0 w 14"/>
              <a:gd name="T13" fmla="*/ 16 h 32"/>
              <a:gd name="T14" fmla="*/ 0 w 14"/>
              <a:gd name="T15" fmla="*/ 15 h 32"/>
              <a:gd name="T16" fmla="*/ 0 w 14"/>
              <a:gd name="T17" fmla="*/ 12 h 32"/>
              <a:gd name="T18" fmla="*/ 0 w 14"/>
              <a:gd name="T19" fmla="*/ 10 h 32"/>
              <a:gd name="T20" fmla="*/ 0 w 14"/>
              <a:gd name="T21" fmla="*/ 7 h 32"/>
              <a:gd name="T22" fmla="*/ 0 w 14"/>
              <a:gd name="T23" fmla="*/ 5 h 32"/>
              <a:gd name="T24" fmla="*/ 0 w 14"/>
              <a:gd name="T25" fmla="*/ 3 h 32"/>
              <a:gd name="T26" fmla="*/ 2 w 14"/>
              <a:gd name="T27" fmla="*/ 3 h 32"/>
              <a:gd name="T28" fmla="*/ 3 w 14"/>
              <a:gd name="T29" fmla="*/ 1 h 32"/>
              <a:gd name="T30" fmla="*/ 7 w 14"/>
              <a:gd name="T31" fmla="*/ 0 h 32"/>
              <a:gd name="T32" fmla="*/ 10 w 14"/>
              <a:gd name="T33" fmla="*/ 1 h 32"/>
              <a:gd name="T34" fmla="*/ 13 w 14"/>
              <a:gd name="T35" fmla="*/ 3 h 32"/>
              <a:gd name="T36" fmla="*/ 13 w 14"/>
              <a:gd name="T37" fmla="*/ 3 h 32"/>
              <a:gd name="T38" fmla="*/ 14 w 14"/>
              <a:gd name="T39" fmla="*/ 5 h 32"/>
              <a:gd name="T40" fmla="*/ 14 w 14"/>
              <a:gd name="T41" fmla="*/ 7 h 32"/>
              <a:gd name="T42" fmla="*/ 14 w 14"/>
              <a:gd name="T43" fmla="*/ 10 h 32"/>
              <a:gd name="T44" fmla="*/ 14 w 14"/>
              <a:gd name="T45" fmla="*/ 12 h 32"/>
              <a:gd name="T46" fmla="*/ 14 w 14"/>
              <a:gd name="T47" fmla="*/ 13 h 32"/>
              <a:gd name="T48" fmla="*/ 13 w 14"/>
              <a:gd name="T49" fmla="*/ 15 h 32"/>
              <a:gd name="T50" fmla="*/ 7 w 14"/>
              <a:gd name="T51" fmla="*/ 32 h 32"/>
              <a:gd name="T52" fmla="*/ 4 w 14"/>
              <a:gd name="T53" fmla="*/ 12 h 32"/>
              <a:gd name="T54" fmla="*/ 5 w 14"/>
              <a:gd name="T55" fmla="*/ 15 h 32"/>
              <a:gd name="T56" fmla="*/ 7 w 14"/>
              <a:gd name="T57" fmla="*/ 15 h 32"/>
              <a:gd name="T58" fmla="*/ 8 w 14"/>
              <a:gd name="T59" fmla="*/ 15 h 32"/>
              <a:gd name="T60" fmla="*/ 9 w 14"/>
              <a:gd name="T61" fmla="*/ 12 h 32"/>
              <a:gd name="T62" fmla="*/ 9 w 14"/>
              <a:gd name="T63" fmla="*/ 7 h 32"/>
              <a:gd name="T64" fmla="*/ 8 w 14"/>
              <a:gd name="T65" fmla="*/ 5 h 32"/>
              <a:gd name="T66" fmla="*/ 7 w 14"/>
              <a:gd name="T67" fmla="*/ 5 h 32"/>
              <a:gd name="T68" fmla="*/ 5 w 14"/>
              <a:gd name="T69" fmla="*/ 5 h 32"/>
              <a:gd name="T70" fmla="*/ 4 w 14"/>
              <a:gd name="T71" fmla="*/ 1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2" y="32"/>
                </a:moveTo>
                <a:lnTo>
                  <a:pt x="7" y="18"/>
                </a:lnTo>
                <a:lnTo>
                  <a:pt x="7" y="18"/>
                </a:lnTo>
                <a:lnTo>
                  <a:pt x="7" y="18"/>
                </a:lnTo>
                <a:lnTo>
                  <a:pt x="7" y="18"/>
                </a:lnTo>
                <a:lnTo>
                  <a:pt x="7" y="18"/>
                </a:lnTo>
                <a:lnTo>
                  <a:pt x="5" y="18"/>
                </a:lnTo>
                <a:lnTo>
                  <a:pt x="5" y="18"/>
                </a:lnTo>
                <a:lnTo>
                  <a:pt x="3" y="18"/>
                </a:lnTo>
                <a:lnTo>
                  <a:pt x="3" y="18"/>
                </a:lnTo>
                <a:lnTo>
                  <a:pt x="2" y="17"/>
                </a:lnTo>
                <a:lnTo>
                  <a:pt x="2" y="17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2" y="3"/>
                </a:lnTo>
                <a:lnTo>
                  <a:pt x="2" y="3"/>
                </a:lnTo>
                <a:lnTo>
                  <a:pt x="3" y="1"/>
                </a:lnTo>
                <a:lnTo>
                  <a:pt x="3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3" y="15"/>
                </a:lnTo>
                <a:lnTo>
                  <a:pt x="13" y="15"/>
                </a:lnTo>
                <a:lnTo>
                  <a:pt x="13" y="16"/>
                </a:lnTo>
                <a:lnTo>
                  <a:pt x="7" y="32"/>
                </a:lnTo>
                <a:lnTo>
                  <a:pt x="2" y="32"/>
                </a:lnTo>
                <a:close/>
                <a:moveTo>
                  <a:pt x="4" y="12"/>
                </a:moveTo>
                <a:lnTo>
                  <a:pt x="4" y="12"/>
                </a:lnTo>
                <a:lnTo>
                  <a:pt x="5" y="15"/>
                </a:lnTo>
                <a:lnTo>
                  <a:pt x="5" y="15"/>
                </a:lnTo>
                <a:lnTo>
                  <a:pt x="7" y="15"/>
                </a:lnTo>
                <a:lnTo>
                  <a:pt x="7" y="15"/>
                </a:lnTo>
                <a:lnTo>
                  <a:pt x="8" y="15"/>
                </a:lnTo>
                <a:lnTo>
                  <a:pt x="8" y="15"/>
                </a:lnTo>
                <a:lnTo>
                  <a:pt x="9" y="12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4" y="7"/>
                </a:lnTo>
                <a:lnTo>
                  <a:pt x="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35" name="Freeform 1864">
            <a:extLst>
              <a:ext uri="{FF2B5EF4-FFF2-40B4-BE49-F238E27FC236}">
                <a16:creationId xmlns:a16="http://schemas.microsoft.com/office/drawing/2014/main" id="{CC427D29-DED7-46CA-909B-CE54E946B18A}"/>
              </a:ext>
            </a:extLst>
          </p:cNvPr>
          <p:cNvSpPr>
            <a:spLocks noEditPoints="1"/>
          </p:cNvSpPr>
          <p:nvPr/>
        </p:nvSpPr>
        <p:spPr bwMode="auto">
          <a:xfrm>
            <a:off x="8260793" y="2260784"/>
            <a:ext cx="20638" cy="50800"/>
          </a:xfrm>
          <a:custGeom>
            <a:avLst/>
            <a:gdLst>
              <a:gd name="T0" fmla="*/ 0 w 13"/>
              <a:gd name="T1" fmla="*/ 8 h 32"/>
              <a:gd name="T2" fmla="*/ 0 w 13"/>
              <a:gd name="T3" fmla="*/ 6 h 32"/>
              <a:gd name="T4" fmla="*/ 0 w 13"/>
              <a:gd name="T5" fmla="*/ 5 h 32"/>
              <a:gd name="T6" fmla="*/ 1 w 13"/>
              <a:gd name="T7" fmla="*/ 3 h 32"/>
              <a:gd name="T8" fmla="*/ 1 w 13"/>
              <a:gd name="T9" fmla="*/ 2 h 32"/>
              <a:gd name="T10" fmla="*/ 3 w 13"/>
              <a:gd name="T11" fmla="*/ 1 h 32"/>
              <a:gd name="T12" fmla="*/ 7 w 13"/>
              <a:gd name="T13" fmla="*/ 0 h 32"/>
              <a:gd name="T14" fmla="*/ 10 w 13"/>
              <a:gd name="T15" fmla="*/ 1 h 32"/>
              <a:gd name="T16" fmla="*/ 12 w 13"/>
              <a:gd name="T17" fmla="*/ 2 h 32"/>
              <a:gd name="T18" fmla="*/ 12 w 13"/>
              <a:gd name="T19" fmla="*/ 3 h 32"/>
              <a:gd name="T20" fmla="*/ 13 w 13"/>
              <a:gd name="T21" fmla="*/ 5 h 32"/>
              <a:gd name="T22" fmla="*/ 13 w 13"/>
              <a:gd name="T23" fmla="*/ 6 h 32"/>
              <a:gd name="T24" fmla="*/ 13 w 13"/>
              <a:gd name="T25" fmla="*/ 8 h 32"/>
              <a:gd name="T26" fmla="*/ 13 w 13"/>
              <a:gd name="T27" fmla="*/ 11 h 32"/>
              <a:gd name="T28" fmla="*/ 13 w 13"/>
              <a:gd name="T29" fmla="*/ 12 h 32"/>
              <a:gd name="T30" fmla="*/ 12 w 13"/>
              <a:gd name="T31" fmla="*/ 15 h 32"/>
              <a:gd name="T32" fmla="*/ 11 w 13"/>
              <a:gd name="T33" fmla="*/ 16 h 32"/>
              <a:gd name="T34" fmla="*/ 12 w 13"/>
              <a:gd name="T35" fmla="*/ 17 h 32"/>
              <a:gd name="T36" fmla="*/ 13 w 13"/>
              <a:gd name="T37" fmla="*/ 18 h 32"/>
              <a:gd name="T38" fmla="*/ 13 w 13"/>
              <a:gd name="T39" fmla="*/ 20 h 32"/>
              <a:gd name="T40" fmla="*/ 13 w 13"/>
              <a:gd name="T41" fmla="*/ 23 h 32"/>
              <a:gd name="T42" fmla="*/ 13 w 13"/>
              <a:gd name="T43" fmla="*/ 26 h 32"/>
              <a:gd name="T44" fmla="*/ 13 w 13"/>
              <a:gd name="T45" fmla="*/ 27 h 32"/>
              <a:gd name="T46" fmla="*/ 13 w 13"/>
              <a:gd name="T47" fmla="*/ 28 h 32"/>
              <a:gd name="T48" fmla="*/ 12 w 13"/>
              <a:gd name="T49" fmla="*/ 30 h 32"/>
              <a:gd name="T50" fmla="*/ 10 w 13"/>
              <a:gd name="T51" fmla="*/ 32 h 32"/>
              <a:gd name="T52" fmla="*/ 7 w 13"/>
              <a:gd name="T53" fmla="*/ 32 h 32"/>
              <a:gd name="T54" fmla="*/ 3 w 13"/>
              <a:gd name="T55" fmla="*/ 32 h 32"/>
              <a:gd name="T56" fmla="*/ 1 w 13"/>
              <a:gd name="T57" fmla="*/ 30 h 32"/>
              <a:gd name="T58" fmla="*/ 1 w 13"/>
              <a:gd name="T59" fmla="*/ 28 h 32"/>
              <a:gd name="T60" fmla="*/ 0 w 13"/>
              <a:gd name="T61" fmla="*/ 27 h 32"/>
              <a:gd name="T62" fmla="*/ 0 w 13"/>
              <a:gd name="T63" fmla="*/ 26 h 32"/>
              <a:gd name="T64" fmla="*/ 0 w 13"/>
              <a:gd name="T65" fmla="*/ 23 h 32"/>
              <a:gd name="T66" fmla="*/ 0 w 13"/>
              <a:gd name="T67" fmla="*/ 20 h 32"/>
              <a:gd name="T68" fmla="*/ 0 w 13"/>
              <a:gd name="T69" fmla="*/ 18 h 32"/>
              <a:gd name="T70" fmla="*/ 1 w 13"/>
              <a:gd name="T71" fmla="*/ 17 h 32"/>
              <a:gd name="T72" fmla="*/ 2 w 13"/>
              <a:gd name="T73" fmla="*/ 16 h 32"/>
              <a:gd name="T74" fmla="*/ 1 w 13"/>
              <a:gd name="T75" fmla="*/ 15 h 32"/>
              <a:gd name="T76" fmla="*/ 0 w 13"/>
              <a:gd name="T77" fmla="*/ 12 h 32"/>
              <a:gd name="T78" fmla="*/ 0 w 13"/>
              <a:gd name="T79" fmla="*/ 11 h 32"/>
              <a:gd name="T80" fmla="*/ 0 w 13"/>
              <a:gd name="T81" fmla="*/ 8 h 32"/>
              <a:gd name="T82" fmla="*/ 8 w 13"/>
              <a:gd name="T83" fmla="*/ 7 h 32"/>
              <a:gd name="T84" fmla="*/ 8 w 13"/>
              <a:gd name="T85" fmla="*/ 5 h 32"/>
              <a:gd name="T86" fmla="*/ 7 w 13"/>
              <a:gd name="T87" fmla="*/ 5 h 32"/>
              <a:gd name="T88" fmla="*/ 5 w 13"/>
              <a:gd name="T89" fmla="*/ 5 h 32"/>
              <a:gd name="T90" fmla="*/ 5 w 13"/>
              <a:gd name="T91" fmla="*/ 11 h 32"/>
              <a:gd name="T92" fmla="*/ 5 w 13"/>
              <a:gd name="T93" fmla="*/ 13 h 32"/>
              <a:gd name="T94" fmla="*/ 7 w 13"/>
              <a:gd name="T95" fmla="*/ 13 h 32"/>
              <a:gd name="T96" fmla="*/ 8 w 13"/>
              <a:gd name="T97" fmla="*/ 13 h 32"/>
              <a:gd name="T98" fmla="*/ 8 w 13"/>
              <a:gd name="T99" fmla="*/ 11 h 32"/>
              <a:gd name="T100" fmla="*/ 8 w 13"/>
              <a:gd name="T101" fmla="*/ 20 h 32"/>
              <a:gd name="T102" fmla="*/ 8 w 13"/>
              <a:gd name="T103" fmla="*/ 17 h 32"/>
              <a:gd name="T104" fmla="*/ 7 w 13"/>
              <a:gd name="T105" fmla="*/ 17 h 32"/>
              <a:gd name="T106" fmla="*/ 5 w 13"/>
              <a:gd name="T107" fmla="*/ 17 h 32"/>
              <a:gd name="T108" fmla="*/ 5 w 13"/>
              <a:gd name="T109" fmla="*/ 20 h 32"/>
              <a:gd name="T110" fmla="*/ 5 w 13"/>
              <a:gd name="T111" fmla="*/ 26 h 32"/>
              <a:gd name="T112" fmla="*/ 5 w 13"/>
              <a:gd name="T113" fmla="*/ 27 h 32"/>
              <a:gd name="T114" fmla="*/ 7 w 13"/>
              <a:gd name="T115" fmla="*/ 28 h 32"/>
              <a:gd name="T116" fmla="*/ 8 w 13"/>
              <a:gd name="T117" fmla="*/ 27 h 32"/>
              <a:gd name="T118" fmla="*/ 8 w 13"/>
              <a:gd name="T119" fmla="*/ 2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" h="32">
                <a:moveTo>
                  <a:pt x="0" y="8"/>
                </a:move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3" y="1"/>
                </a:lnTo>
                <a:lnTo>
                  <a:pt x="3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2"/>
                </a:lnTo>
                <a:lnTo>
                  <a:pt x="12" y="2"/>
                </a:lnTo>
                <a:lnTo>
                  <a:pt x="12" y="3"/>
                </a:lnTo>
                <a:lnTo>
                  <a:pt x="12" y="3"/>
                </a:lnTo>
                <a:lnTo>
                  <a:pt x="13" y="5"/>
                </a:lnTo>
                <a:lnTo>
                  <a:pt x="13" y="5"/>
                </a:lnTo>
                <a:lnTo>
                  <a:pt x="13" y="6"/>
                </a:lnTo>
                <a:lnTo>
                  <a:pt x="13" y="6"/>
                </a:lnTo>
                <a:lnTo>
                  <a:pt x="13" y="8"/>
                </a:lnTo>
                <a:lnTo>
                  <a:pt x="13" y="8"/>
                </a:lnTo>
                <a:lnTo>
                  <a:pt x="13" y="11"/>
                </a:lnTo>
                <a:lnTo>
                  <a:pt x="13" y="11"/>
                </a:lnTo>
                <a:lnTo>
                  <a:pt x="13" y="12"/>
                </a:lnTo>
                <a:lnTo>
                  <a:pt x="13" y="12"/>
                </a:lnTo>
                <a:lnTo>
                  <a:pt x="12" y="15"/>
                </a:lnTo>
                <a:lnTo>
                  <a:pt x="12" y="15"/>
                </a:lnTo>
                <a:lnTo>
                  <a:pt x="11" y="16"/>
                </a:lnTo>
                <a:lnTo>
                  <a:pt x="11" y="16"/>
                </a:lnTo>
                <a:lnTo>
                  <a:pt x="12" y="17"/>
                </a:lnTo>
                <a:lnTo>
                  <a:pt x="12" y="17"/>
                </a:lnTo>
                <a:lnTo>
                  <a:pt x="13" y="18"/>
                </a:lnTo>
                <a:lnTo>
                  <a:pt x="13" y="18"/>
                </a:lnTo>
                <a:lnTo>
                  <a:pt x="13" y="20"/>
                </a:lnTo>
                <a:lnTo>
                  <a:pt x="13" y="20"/>
                </a:lnTo>
                <a:lnTo>
                  <a:pt x="13" y="23"/>
                </a:lnTo>
                <a:lnTo>
                  <a:pt x="13" y="23"/>
                </a:lnTo>
                <a:lnTo>
                  <a:pt x="13" y="26"/>
                </a:lnTo>
                <a:lnTo>
                  <a:pt x="13" y="26"/>
                </a:lnTo>
                <a:lnTo>
                  <a:pt x="13" y="27"/>
                </a:lnTo>
                <a:lnTo>
                  <a:pt x="13" y="27"/>
                </a:lnTo>
                <a:lnTo>
                  <a:pt x="13" y="28"/>
                </a:lnTo>
                <a:lnTo>
                  <a:pt x="13" y="28"/>
                </a:lnTo>
                <a:lnTo>
                  <a:pt x="12" y="30"/>
                </a:lnTo>
                <a:lnTo>
                  <a:pt x="12" y="30"/>
                </a:lnTo>
                <a:lnTo>
                  <a:pt x="10" y="32"/>
                </a:lnTo>
                <a:lnTo>
                  <a:pt x="10" y="32"/>
                </a:lnTo>
                <a:lnTo>
                  <a:pt x="7" y="32"/>
                </a:lnTo>
                <a:lnTo>
                  <a:pt x="7" y="32"/>
                </a:lnTo>
                <a:lnTo>
                  <a:pt x="3" y="32"/>
                </a:lnTo>
                <a:lnTo>
                  <a:pt x="3" y="32"/>
                </a:lnTo>
                <a:lnTo>
                  <a:pt x="1" y="30"/>
                </a:lnTo>
                <a:lnTo>
                  <a:pt x="1" y="30"/>
                </a:lnTo>
                <a:lnTo>
                  <a:pt x="1" y="28"/>
                </a:lnTo>
                <a:lnTo>
                  <a:pt x="1" y="28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1" y="17"/>
                </a:lnTo>
                <a:lnTo>
                  <a:pt x="1" y="17"/>
                </a:lnTo>
                <a:lnTo>
                  <a:pt x="2" y="16"/>
                </a:lnTo>
                <a:lnTo>
                  <a:pt x="2" y="16"/>
                </a:lnTo>
                <a:lnTo>
                  <a:pt x="1" y="15"/>
                </a:lnTo>
                <a:lnTo>
                  <a:pt x="1" y="15"/>
                </a:lnTo>
                <a:lnTo>
                  <a:pt x="0" y="12"/>
                </a:lnTo>
                <a:lnTo>
                  <a:pt x="0" y="12"/>
                </a:lnTo>
                <a:lnTo>
                  <a:pt x="0" y="11"/>
                </a:ln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8" y="7"/>
                </a:moveTo>
                <a:lnTo>
                  <a:pt x="8" y="7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7"/>
                </a:lnTo>
                <a:lnTo>
                  <a:pt x="5" y="11"/>
                </a:lnTo>
                <a:lnTo>
                  <a:pt x="5" y="11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8" y="11"/>
                </a:lnTo>
                <a:lnTo>
                  <a:pt x="8" y="7"/>
                </a:lnTo>
                <a:close/>
                <a:moveTo>
                  <a:pt x="8" y="20"/>
                </a:moveTo>
                <a:lnTo>
                  <a:pt x="8" y="20"/>
                </a:lnTo>
                <a:lnTo>
                  <a:pt x="8" y="17"/>
                </a:lnTo>
                <a:lnTo>
                  <a:pt x="8" y="17"/>
                </a:lnTo>
                <a:lnTo>
                  <a:pt x="7" y="17"/>
                </a:lnTo>
                <a:lnTo>
                  <a:pt x="7" y="17"/>
                </a:lnTo>
                <a:lnTo>
                  <a:pt x="5" y="17"/>
                </a:lnTo>
                <a:lnTo>
                  <a:pt x="5" y="17"/>
                </a:lnTo>
                <a:lnTo>
                  <a:pt x="5" y="20"/>
                </a:lnTo>
                <a:lnTo>
                  <a:pt x="5" y="26"/>
                </a:ln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7" y="28"/>
                </a:lnTo>
                <a:lnTo>
                  <a:pt x="7" y="28"/>
                </a:lnTo>
                <a:lnTo>
                  <a:pt x="8" y="27"/>
                </a:lnTo>
                <a:lnTo>
                  <a:pt x="8" y="27"/>
                </a:lnTo>
                <a:lnTo>
                  <a:pt x="8" y="26"/>
                </a:lnTo>
                <a:lnTo>
                  <a:pt x="8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36" name="Freeform 1865">
            <a:extLst>
              <a:ext uri="{FF2B5EF4-FFF2-40B4-BE49-F238E27FC236}">
                <a16:creationId xmlns:a16="http://schemas.microsoft.com/office/drawing/2014/main" id="{0B39CA2F-8DE5-4414-B897-6201931FD418}"/>
              </a:ext>
            </a:extLst>
          </p:cNvPr>
          <p:cNvSpPr>
            <a:spLocks/>
          </p:cNvSpPr>
          <p:nvPr/>
        </p:nvSpPr>
        <p:spPr bwMode="auto">
          <a:xfrm>
            <a:off x="8286193" y="2260784"/>
            <a:ext cx="23813" cy="50800"/>
          </a:xfrm>
          <a:custGeom>
            <a:avLst/>
            <a:gdLst>
              <a:gd name="T0" fmla="*/ 9 w 15"/>
              <a:gd name="T1" fmla="*/ 32 h 32"/>
              <a:gd name="T2" fmla="*/ 9 w 15"/>
              <a:gd name="T3" fmla="*/ 27 h 32"/>
              <a:gd name="T4" fmla="*/ 0 w 15"/>
              <a:gd name="T5" fmla="*/ 27 h 32"/>
              <a:gd name="T6" fmla="*/ 0 w 15"/>
              <a:gd name="T7" fmla="*/ 23 h 32"/>
              <a:gd name="T8" fmla="*/ 6 w 15"/>
              <a:gd name="T9" fmla="*/ 0 h 32"/>
              <a:gd name="T10" fmla="*/ 11 w 15"/>
              <a:gd name="T11" fmla="*/ 0 h 32"/>
              <a:gd name="T12" fmla="*/ 4 w 15"/>
              <a:gd name="T13" fmla="*/ 23 h 32"/>
              <a:gd name="T14" fmla="*/ 9 w 15"/>
              <a:gd name="T15" fmla="*/ 23 h 32"/>
              <a:gd name="T16" fmla="*/ 9 w 15"/>
              <a:gd name="T17" fmla="*/ 13 h 32"/>
              <a:gd name="T18" fmla="*/ 14 w 15"/>
              <a:gd name="T19" fmla="*/ 13 h 32"/>
              <a:gd name="T20" fmla="*/ 14 w 15"/>
              <a:gd name="T21" fmla="*/ 23 h 32"/>
              <a:gd name="T22" fmla="*/ 15 w 15"/>
              <a:gd name="T23" fmla="*/ 23 h 32"/>
              <a:gd name="T24" fmla="*/ 15 w 15"/>
              <a:gd name="T25" fmla="*/ 27 h 32"/>
              <a:gd name="T26" fmla="*/ 14 w 15"/>
              <a:gd name="T27" fmla="*/ 27 h 32"/>
              <a:gd name="T28" fmla="*/ 14 w 15"/>
              <a:gd name="T29" fmla="*/ 32 h 32"/>
              <a:gd name="T30" fmla="*/ 9 w 15"/>
              <a:gd name="T31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" h="32">
                <a:moveTo>
                  <a:pt x="9" y="32"/>
                </a:moveTo>
                <a:lnTo>
                  <a:pt x="9" y="27"/>
                </a:lnTo>
                <a:lnTo>
                  <a:pt x="0" y="27"/>
                </a:lnTo>
                <a:lnTo>
                  <a:pt x="0" y="23"/>
                </a:lnTo>
                <a:lnTo>
                  <a:pt x="6" y="0"/>
                </a:lnTo>
                <a:lnTo>
                  <a:pt x="11" y="0"/>
                </a:lnTo>
                <a:lnTo>
                  <a:pt x="4" y="23"/>
                </a:lnTo>
                <a:lnTo>
                  <a:pt x="9" y="23"/>
                </a:lnTo>
                <a:lnTo>
                  <a:pt x="9" y="13"/>
                </a:lnTo>
                <a:lnTo>
                  <a:pt x="14" y="13"/>
                </a:lnTo>
                <a:lnTo>
                  <a:pt x="14" y="23"/>
                </a:lnTo>
                <a:lnTo>
                  <a:pt x="15" y="23"/>
                </a:lnTo>
                <a:lnTo>
                  <a:pt x="15" y="27"/>
                </a:lnTo>
                <a:lnTo>
                  <a:pt x="14" y="27"/>
                </a:lnTo>
                <a:lnTo>
                  <a:pt x="14" y="32"/>
                </a:lnTo>
                <a:lnTo>
                  <a:pt x="9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37" name="Freeform 1866">
            <a:extLst>
              <a:ext uri="{FF2B5EF4-FFF2-40B4-BE49-F238E27FC236}">
                <a16:creationId xmlns:a16="http://schemas.microsoft.com/office/drawing/2014/main" id="{180744E5-8400-41AC-B5D4-413175212E2A}"/>
              </a:ext>
            </a:extLst>
          </p:cNvPr>
          <p:cNvSpPr>
            <a:spLocks/>
          </p:cNvSpPr>
          <p:nvPr/>
        </p:nvSpPr>
        <p:spPr bwMode="auto">
          <a:xfrm>
            <a:off x="8154431" y="2771959"/>
            <a:ext cx="22225" cy="52388"/>
          </a:xfrm>
          <a:custGeom>
            <a:avLst/>
            <a:gdLst>
              <a:gd name="T0" fmla="*/ 5 w 14"/>
              <a:gd name="T1" fmla="*/ 14 h 33"/>
              <a:gd name="T2" fmla="*/ 8 w 14"/>
              <a:gd name="T3" fmla="*/ 13 h 33"/>
              <a:gd name="T4" fmla="*/ 9 w 14"/>
              <a:gd name="T5" fmla="*/ 6 h 33"/>
              <a:gd name="T6" fmla="*/ 8 w 14"/>
              <a:gd name="T7" fmla="*/ 5 h 33"/>
              <a:gd name="T8" fmla="*/ 6 w 14"/>
              <a:gd name="T9" fmla="*/ 4 h 33"/>
              <a:gd name="T10" fmla="*/ 5 w 14"/>
              <a:gd name="T11" fmla="*/ 5 h 33"/>
              <a:gd name="T12" fmla="*/ 4 w 14"/>
              <a:gd name="T13" fmla="*/ 6 h 33"/>
              <a:gd name="T14" fmla="*/ 0 w 14"/>
              <a:gd name="T15" fmla="*/ 9 h 33"/>
              <a:gd name="T16" fmla="*/ 0 w 14"/>
              <a:gd name="T17" fmla="*/ 6 h 33"/>
              <a:gd name="T18" fmla="*/ 0 w 14"/>
              <a:gd name="T19" fmla="*/ 4 h 33"/>
              <a:gd name="T20" fmla="*/ 1 w 14"/>
              <a:gd name="T21" fmla="*/ 1 h 33"/>
              <a:gd name="T22" fmla="*/ 4 w 14"/>
              <a:gd name="T23" fmla="*/ 0 h 33"/>
              <a:gd name="T24" fmla="*/ 6 w 14"/>
              <a:gd name="T25" fmla="*/ 0 h 33"/>
              <a:gd name="T26" fmla="*/ 10 w 14"/>
              <a:gd name="T27" fmla="*/ 0 h 33"/>
              <a:gd name="T28" fmla="*/ 11 w 14"/>
              <a:gd name="T29" fmla="*/ 3 h 33"/>
              <a:gd name="T30" fmla="*/ 13 w 14"/>
              <a:gd name="T31" fmla="*/ 3 h 33"/>
              <a:gd name="T32" fmla="*/ 13 w 14"/>
              <a:gd name="T33" fmla="*/ 5 h 33"/>
              <a:gd name="T34" fmla="*/ 14 w 14"/>
              <a:gd name="T35" fmla="*/ 9 h 33"/>
              <a:gd name="T36" fmla="*/ 13 w 14"/>
              <a:gd name="T37" fmla="*/ 11 h 33"/>
              <a:gd name="T38" fmla="*/ 13 w 14"/>
              <a:gd name="T39" fmla="*/ 14 h 33"/>
              <a:gd name="T40" fmla="*/ 11 w 14"/>
              <a:gd name="T41" fmla="*/ 15 h 33"/>
              <a:gd name="T42" fmla="*/ 10 w 14"/>
              <a:gd name="T43" fmla="*/ 15 h 33"/>
              <a:gd name="T44" fmla="*/ 13 w 14"/>
              <a:gd name="T45" fmla="*/ 16 h 33"/>
              <a:gd name="T46" fmla="*/ 13 w 14"/>
              <a:gd name="T47" fmla="*/ 19 h 33"/>
              <a:gd name="T48" fmla="*/ 13 w 14"/>
              <a:gd name="T49" fmla="*/ 20 h 33"/>
              <a:gd name="T50" fmla="*/ 14 w 14"/>
              <a:gd name="T51" fmla="*/ 23 h 33"/>
              <a:gd name="T52" fmla="*/ 13 w 14"/>
              <a:gd name="T53" fmla="*/ 25 h 33"/>
              <a:gd name="T54" fmla="*/ 13 w 14"/>
              <a:gd name="T55" fmla="*/ 28 h 33"/>
              <a:gd name="T56" fmla="*/ 13 w 14"/>
              <a:gd name="T57" fmla="*/ 29 h 33"/>
              <a:gd name="T58" fmla="*/ 13 w 14"/>
              <a:gd name="T59" fmla="*/ 30 h 33"/>
              <a:gd name="T60" fmla="*/ 10 w 14"/>
              <a:gd name="T61" fmla="*/ 32 h 33"/>
              <a:gd name="T62" fmla="*/ 6 w 14"/>
              <a:gd name="T63" fmla="*/ 33 h 33"/>
              <a:gd name="T64" fmla="*/ 4 w 14"/>
              <a:gd name="T65" fmla="*/ 33 h 33"/>
              <a:gd name="T66" fmla="*/ 1 w 14"/>
              <a:gd name="T67" fmla="*/ 32 h 33"/>
              <a:gd name="T68" fmla="*/ 0 w 14"/>
              <a:gd name="T69" fmla="*/ 29 h 33"/>
              <a:gd name="T70" fmla="*/ 0 w 14"/>
              <a:gd name="T71" fmla="*/ 23 h 33"/>
              <a:gd name="T72" fmla="*/ 4 w 14"/>
              <a:gd name="T73" fmla="*/ 25 h 33"/>
              <a:gd name="T74" fmla="*/ 5 w 14"/>
              <a:gd name="T75" fmla="*/ 28 h 33"/>
              <a:gd name="T76" fmla="*/ 6 w 14"/>
              <a:gd name="T77" fmla="*/ 28 h 33"/>
              <a:gd name="T78" fmla="*/ 8 w 14"/>
              <a:gd name="T79" fmla="*/ 28 h 33"/>
              <a:gd name="T80" fmla="*/ 9 w 14"/>
              <a:gd name="T81" fmla="*/ 25 h 33"/>
              <a:gd name="T82" fmla="*/ 9 w 14"/>
              <a:gd name="T83" fmla="*/ 20 h 33"/>
              <a:gd name="T84" fmla="*/ 8 w 14"/>
              <a:gd name="T85" fmla="*/ 19 h 33"/>
              <a:gd name="T86" fmla="*/ 6 w 14"/>
              <a:gd name="T87" fmla="*/ 18 h 33"/>
              <a:gd name="T88" fmla="*/ 5 w 14"/>
              <a:gd name="T89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3">
                <a:moveTo>
                  <a:pt x="5" y="14"/>
                </a:moveTo>
                <a:lnTo>
                  <a:pt x="5" y="14"/>
                </a:lnTo>
                <a:lnTo>
                  <a:pt x="8" y="13"/>
                </a:lnTo>
                <a:lnTo>
                  <a:pt x="8" y="13"/>
                </a:lnTo>
                <a:lnTo>
                  <a:pt x="9" y="11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4" y="6"/>
                </a:lnTo>
                <a:lnTo>
                  <a:pt x="4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1" y="1"/>
                </a:lnTo>
                <a:lnTo>
                  <a:pt x="1" y="1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1" y="3"/>
                </a:lnTo>
                <a:lnTo>
                  <a:pt x="11" y="3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4" y="9"/>
                </a:lnTo>
                <a:lnTo>
                  <a:pt x="14" y="9"/>
                </a:lnTo>
                <a:lnTo>
                  <a:pt x="13" y="11"/>
                </a:lnTo>
                <a:lnTo>
                  <a:pt x="13" y="11"/>
                </a:lnTo>
                <a:lnTo>
                  <a:pt x="13" y="14"/>
                </a:lnTo>
                <a:lnTo>
                  <a:pt x="13" y="14"/>
                </a:lnTo>
                <a:lnTo>
                  <a:pt x="11" y="15"/>
                </a:lnTo>
                <a:lnTo>
                  <a:pt x="11" y="15"/>
                </a:lnTo>
                <a:lnTo>
                  <a:pt x="10" y="15"/>
                </a:lnTo>
                <a:lnTo>
                  <a:pt x="10" y="15"/>
                </a:lnTo>
                <a:lnTo>
                  <a:pt x="13" y="16"/>
                </a:lnTo>
                <a:lnTo>
                  <a:pt x="13" y="16"/>
                </a:lnTo>
                <a:lnTo>
                  <a:pt x="13" y="19"/>
                </a:lnTo>
                <a:lnTo>
                  <a:pt x="13" y="19"/>
                </a:lnTo>
                <a:lnTo>
                  <a:pt x="13" y="20"/>
                </a:lnTo>
                <a:lnTo>
                  <a:pt x="13" y="20"/>
                </a:lnTo>
                <a:lnTo>
                  <a:pt x="14" y="23"/>
                </a:lnTo>
                <a:lnTo>
                  <a:pt x="14" y="23"/>
                </a:lnTo>
                <a:lnTo>
                  <a:pt x="13" y="25"/>
                </a:lnTo>
                <a:lnTo>
                  <a:pt x="13" y="25"/>
                </a:lnTo>
                <a:lnTo>
                  <a:pt x="13" y="28"/>
                </a:lnTo>
                <a:lnTo>
                  <a:pt x="13" y="28"/>
                </a:lnTo>
                <a:lnTo>
                  <a:pt x="13" y="29"/>
                </a:lnTo>
                <a:lnTo>
                  <a:pt x="13" y="29"/>
                </a:lnTo>
                <a:lnTo>
                  <a:pt x="13" y="30"/>
                </a:lnTo>
                <a:lnTo>
                  <a:pt x="13" y="30"/>
                </a:lnTo>
                <a:lnTo>
                  <a:pt x="10" y="32"/>
                </a:lnTo>
                <a:lnTo>
                  <a:pt x="10" y="32"/>
                </a:lnTo>
                <a:lnTo>
                  <a:pt x="6" y="33"/>
                </a:lnTo>
                <a:lnTo>
                  <a:pt x="6" y="33"/>
                </a:lnTo>
                <a:lnTo>
                  <a:pt x="4" y="33"/>
                </a:lnTo>
                <a:lnTo>
                  <a:pt x="4" y="33"/>
                </a:lnTo>
                <a:lnTo>
                  <a:pt x="1" y="32"/>
                </a:lnTo>
                <a:lnTo>
                  <a:pt x="1" y="32"/>
                </a:lnTo>
                <a:lnTo>
                  <a:pt x="0" y="29"/>
                </a:lnTo>
                <a:lnTo>
                  <a:pt x="0" y="29"/>
                </a:lnTo>
                <a:lnTo>
                  <a:pt x="0" y="25"/>
                </a:lnTo>
                <a:lnTo>
                  <a:pt x="0" y="23"/>
                </a:lnTo>
                <a:lnTo>
                  <a:pt x="4" y="23"/>
                </a:lnTo>
                <a:lnTo>
                  <a:pt x="4" y="25"/>
                </a:lnTo>
                <a:lnTo>
                  <a:pt x="4" y="25"/>
                </a:lnTo>
                <a:lnTo>
                  <a:pt x="5" y="28"/>
                </a:lnTo>
                <a:lnTo>
                  <a:pt x="5" y="28"/>
                </a:lnTo>
                <a:lnTo>
                  <a:pt x="6" y="28"/>
                </a:lnTo>
                <a:lnTo>
                  <a:pt x="6" y="28"/>
                </a:lnTo>
                <a:lnTo>
                  <a:pt x="8" y="28"/>
                </a:lnTo>
                <a:lnTo>
                  <a:pt x="8" y="28"/>
                </a:lnTo>
                <a:lnTo>
                  <a:pt x="9" y="25"/>
                </a:lnTo>
                <a:lnTo>
                  <a:pt x="9" y="20"/>
                </a:lnTo>
                <a:lnTo>
                  <a:pt x="9" y="20"/>
                </a:lnTo>
                <a:lnTo>
                  <a:pt x="8" y="19"/>
                </a:lnTo>
                <a:lnTo>
                  <a:pt x="8" y="19"/>
                </a:lnTo>
                <a:lnTo>
                  <a:pt x="6" y="18"/>
                </a:lnTo>
                <a:lnTo>
                  <a:pt x="6" y="18"/>
                </a:lnTo>
                <a:lnTo>
                  <a:pt x="5" y="18"/>
                </a:lnTo>
                <a:lnTo>
                  <a:pt x="5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38" name="Freeform 1867">
            <a:extLst>
              <a:ext uri="{FF2B5EF4-FFF2-40B4-BE49-F238E27FC236}">
                <a16:creationId xmlns:a16="http://schemas.microsoft.com/office/drawing/2014/main" id="{65D0A246-4CC5-4589-8BA6-C8A0E63AF84C}"/>
              </a:ext>
            </a:extLst>
          </p:cNvPr>
          <p:cNvSpPr>
            <a:spLocks/>
          </p:cNvSpPr>
          <p:nvPr/>
        </p:nvSpPr>
        <p:spPr bwMode="auto">
          <a:xfrm>
            <a:off x="8179831" y="2771959"/>
            <a:ext cx="22225" cy="52388"/>
          </a:xfrm>
          <a:custGeom>
            <a:avLst/>
            <a:gdLst>
              <a:gd name="T0" fmla="*/ 14 w 14"/>
              <a:gd name="T1" fmla="*/ 0 h 33"/>
              <a:gd name="T2" fmla="*/ 14 w 14"/>
              <a:gd name="T3" fmla="*/ 4 h 33"/>
              <a:gd name="T4" fmla="*/ 5 w 14"/>
              <a:gd name="T5" fmla="*/ 4 h 33"/>
              <a:gd name="T6" fmla="*/ 5 w 14"/>
              <a:gd name="T7" fmla="*/ 13 h 33"/>
              <a:gd name="T8" fmla="*/ 5 w 14"/>
              <a:gd name="T9" fmla="*/ 13 h 33"/>
              <a:gd name="T10" fmla="*/ 7 w 14"/>
              <a:gd name="T11" fmla="*/ 13 h 33"/>
              <a:gd name="T12" fmla="*/ 7 w 14"/>
              <a:gd name="T13" fmla="*/ 13 h 33"/>
              <a:gd name="T14" fmla="*/ 9 w 14"/>
              <a:gd name="T15" fmla="*/ 11 h 33"/>
              <a:gd name="T16" fmla="*/ 9 w 14"/>
              <a:gd name="T17" fmla="*/ 11 h 33"/>
              <a:gd name="T18" fmla="*/ 11 w 14"/>
              <a:gd name="T19" fmla="*/ 11 h 33"/>
              <a:gd name="T20" fmla="*/ 13 w 14"/>
              <a:gd name="T21" fmla="*/ 13 h 33"/>
              <a:gd name="T22" fmla="*/ 13 w 14"/>
              <a:gd name="T23" fmla="*/ 13 h 33"/>
              <a:gd name="T24" fmla="*/ 14 w 14"/>
              <a:gd name="T25" fmla="*/ 15 h 33"/>
              <a:gd name="T26" fmla="*/ 14 w 14"/>
              <a:gd name="T27" fmla="*/ 18 h 33"/>
              <a:gd name="T28" fmla="*/ 14 w 14"/>
              <a:gd name="T29" fmla="*/ 25 h 33"/>
              <a:gd name="T30" fmla="*/ 14 w 14"/>
              <a:gd name="T31" fmla="*/ 25 h 33"/>
              <a:gd name="T32" fmla="*/ 13 w 14"/>
              <a:gd name="T33" fmla="*/ 29 h 33"/>
              <a:gd name="T34" fmla="*/ 13 w 14"/>
              <a:gd name="T35" fmla="*/ 29 h 33"/>
              <a:gd name="T36" fmla="*/ 12 w 14"/>
              <a:gd name="T37" fmla="*/ 30 h 33"/>
              <a:gd name="T38" fmla="*/ 12 w 14"/>
              <a:gd name="T39" fmla="*/ 30 h 33"/>
              <a:gd name="T40" fmla="*/ 9 w 14"/>
              <a:gd name="T41" fmla="*/ 33 h 33"/>
              <a:gd name="T42" fmla="*/ 9 w 14"/>
              <a:gd name="T43" fmla="*/ 33 h 33"/>
              <a:gd name="T44" fmla="*/ 7 w 14"/>
              <a:gd name="T45" fmla="*/ 33 h 33"/>
              <a:gd name="T46" fmla="*/ 7 w 14"/>
              <a:gd name="T47" fmla="*/ 33 h 33"/>
              <a:gd name="T48" fmla="*/ 4 w 14"/>
              <a:gd name="T49" fmla="*/ 33 h 33"/>
              <a:gd name="T50" fmla="*/ 4 w 14"/>
              <a:gd name="T51" fmla="*/ 33 h 33"/>
              <a:gd name="T52" fmla="*/ 3 w 14"/>
              <a:gd name="T53" fmla="*/ 30 h 33"/>
              <a:gd name="T54" fmla="*/ 3 w 14"/>
              <a:gd name="T55" fmla="*/ 30 h 33"/>
              <a:gd name="T56" fmla="*/ 0 w 14"/>
              <a:gd name="T57" fmla="*/ 29 h 33"/>
              <a:gd name="T58" fmla="*/ 0 w 14"/>
              <a:gd name="T59" fmla="*/ 29 h 33"/>
              <a:gd name="T60" fmla="*/ 0 w 14"/>
              <a:gd name="T61" fmla="*/ 25 h 33"/>
              <a:gd name="T62" fmla="*/ 0 w 14"/>
              <a:gd name="T63" fmla="*/ 24 h 33"/>
              <a:gd name="T64" fmla="*/ 5 w 14"/>
              <a:gd name="T65" fmla="*/ 24 h 33"/>
              <a:gd name="T66" fmla="*/ 5 w 14"/>
              <a:gd name="T67" fmla="*/ 25 h 33"/>
              <a:gd name="T68" fmla="*/ 5 w 14"/>
              <a:gd name="T69" fmla="*/ 25 h 33"/>
              <a:gd name="T70" fmla="*/ 5 w 14"/>
              <a:gd name="T71" fmla="*/ 28 h 33"/>
              <a:gd name="T72" fmla="*/ 5 w 14"/>
              <a:gd name="T73" fmla="*/ 28 h 33"/>
              <a:gd name="T74" fmla="*/ 8 w 14"/>
              <a:gd name="T75" fmla="*/ 28 h 33"/>
              <a:gd name="T76" fmla="*/ 8 w 14"/>
              <a:gd name="T77" fmla="*/ 28 h 33"/>
              <a:gd name="T78" fmla="*/ 9 w 14"/>
              <a:gd name="T79" fmla="*/ 28 h 33"/>
              <a:gd name="T80" fmla="*/ 9 w 14"/>
              <a:gd name="T81" fmla="*/ 28 h 33"/>
              <a:gd name="T82" fmla="*/ 9 w 14"/>
              <a:gd name="T83" fmla="*/ 25 h 33"/>
              <a:gd name="T84" fmla="*/ 9 w 14"/>
              <a:gd name="T85" fmla="*/ 18 h 33"/>
              <a:gd name="T86" fmla="*/ 9 w 14"/>
              <a:gd name="T87" fmla="*/ 18 h 33"/>
              <a:gd name="T88" fmla="*/ 9 w 14"/>
              <a:gd name="T89" fmla="*/ 16 h 33"/>
              <a:gd name="T90" fmla="*/ 9 w 14"/>
              <a:gd name="T91" fmla="*/ 16 h 33"/>
              <a:gd name="T92" fmla="*/ 8 w 14"/>
              <a:gd name="T93" fmla="*/ 15 h 33"/>
              <a:gd name="T94" fmla="*/ 8 w 14"/>
              <a:gd name="T95" fmla="*/ 15 h 33"/>
              <a:gd name="T96" fmla="*/ 7 w 14"/>
              <a:gd name="T97" fmla="*/ 16 h 33"/>
              <a:gd name="T98" fmla="*/ 7 w 14"/>
              <a:gd name="T99" fmla="*/ 16 h 33"/>
              <a:gd name="T100" fmla="*/ 5 w 14"/>
              <a:gd name="T101" fmla="*/ 16 h 33"/>
              <a:gd name="T102" fmla="*/ 5 w 14"/>
              <a:gd name="T103" fmla="*/ 16 h 33"/>
              <a:gd name="T104" fmla="*/ 5 w 14"/>
              <a:gd name="T105" fmla="*/ 16 h 33"/>
              <a:gd name="T106" fmla="*/ 5 w 14"/>
              <a:gd name="T107" fmla="*/ 16 h 33"/>
              <a:gd name="T108" fmla="*/ 5 w 14"/>
              <a:gd name="T109" fmla="*/ 18 h 33"/>
              <a:gd name="T110" fmla="*/ 0 w 14"/>
              <a:gd name="T111" fmla="*/ 18 h 33"/>
              <a:gd name="T112" fmla="*/ 0 w 14"/>
              <a:gd name="T113" fmla="*/ 0 h 33"/>
              <a:gd name="T114" fmla="*/ 14 w 14"/>
              <a:gd name="T1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3">
                <a:moveTo>
                  <a:pt x="14" y="0"/>
                </a:moveTo>
                <a:lnTo>
                  <a:pt x="14" y="4"/>
                </a:lnTo>
                <a:lnTo>
                  <a:pt x="5" y="4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3"/>
                </a:lnTo>
                <a:lnTo>
                  <a:pt x="9" y="11"/>
                </a:lnTo>
                <a:lnTo>
                  <a:pt x="9" y="11"/>
                </a:lnTo>
                <a:lnTo>
                  <a:pt x="11" y="11"/>
                </a:lnTo>
                <a:lnTo>
                  <a:pt x="13" y="13"/>
                </a:lnTo>
                <a:lnTo>
                  <a:pt x="13" y="13"/>
                </a:lnTo>
                <a:lnTo>
                  <a:pt x="14" y="15"/>
                </a:lnTo>
                <a:lnTo>
                  <a:pt x="14" y="18"/>
                </a:lnTo>
                <a:lnTo>
                  <a:pt x="14" y="25"/>
                </a:lnTo>
                <a:lnTo>
                  <a:pt x="14" y="25"/>
                </a:lnTo>
                <a:lnTo>
                  <a:pt x="13" y="29"/>
                </a:lnTo>
                <a:lnTo>
                  <a:pt x="13" y="29"/>
                </a:lnTo>
                <a:lnTo>
                  <a:pt x="12" y="30"/>
                </a:lnTo>
                <a:lnTo>
                  <a:pt x="12" y="30"/>
                </a:lnTo>
                <a:lnTo>
                  <a:pt x="9" y="33"/>
                </a:lnTo>
                <a:lnTo>
                  <a:pt x="9" y="33"/>
                </a:lnTo>
                <a:lnTo>
                  <a:pt x="7" y="33"/>
                </a:lnTo>
                <a:lnTo>
                  <a:pt x="7" y="33"/>
                </a:lnTo>
                <a:lnTo>
                  <a:pt x="4" y="33"/>
                </a:lnTo>
                <a:lnTo>
                  <a:pt x="4" y="33"/>
                </a:lnTo>
                <a:lnTo>
                  <a:pt x="3" y="30"/>
                </a:lnTo>
                <a:lnTo>
                  <a:pt x="3" y="30"/>
                </a:lnTo>
                <a:lnTo>
                  <a:pt x="0" y="29"/>
                </a:lnTo>
                <a:lnTo>
                  <a:pt x="0" y="29"/>
                </a:lnTo>
                <a:lnTo>
                  <a:pt x="0" y="25"/>
                </a:lnTo>
                <a:lnTo>
                  <a:pt x="0" y="24"/>
                </a:lnTo>
                <a:lnTo>
                  <a:pt x="5" y="24"/>
                </a:lnTo>
                <a:lnTo>
                  <a:pt x="5" y="25"/>
                </a:ln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8" y="28"/>
                </a:lnTo>
                <a:lnTo>
                  <a:pt x="8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18"/>
                </a:lnTo>
                <a:lnTo>
                  <a:pt x="9" y="18"/>
                </a:lnTo>
                <a:lnTo>
                  <a:pt x="9" y="16"/>
                </a:lnTo>
                <a:lnTo>
                  <a:pt x="9" y="16"/>
                </a:lnTo>
                <a:lnTo>
                  <a:pt x="8" y="15"/>
                </a:lnTo>
                <a:lnTo>
                  <a:pt x="8" y="15"/>
                </a:lnTo>
                <a:lnTo>
                  <a:pt x="7" y="16"/>
                </a:lnTo>
                <a:lnTo>
                  <a:pt x="7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8"/>
                </a:lnTo>
                <a:lnTo>
                  <a:pt x="0" y="18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39" name="Freeform 1868">
            <a:extLst>
              <a:ext uri="{FF2B5EF4-FFF2-40B4-BE49-F238E27FC236}">
                <a16:creationId xmlns:a16="http://schemas.microsoft.com/office/drawing/2014/main" id="{C8900F43-A945-4759-BABF-18315D05FA28}"/>
              </a:ext>
            </a:extLst>
          </p:cNvPr>
          <p:cNvSpPr>
            <a:spLocks/>
          </p:cNvSpPr>
          <p:nvPr/>
        </p:nvSpPr>
        <p:spPr bwMode="auto">
          <a:xfrm>
            <a:off x="8208406" y="2816409"/>
            <a:ext cx="6350" cy="11113"/>
          </a:xfrm>
          <a:custGeom>
            <a:avLst/>
            <a:gdLst>
              <a:gd name="T0" fmla="*/ 0 w 4"/>
              <a:gd name="T1" fmla="*/ 7 h 7"/>
              <a:gd name="T2" fmla="*/ 0 w 4"/>
              <a:gd name="T3" fmla="*/ 0 h 7"/>
              <a:gd name="T4" fmla="*/ 4 w 4"/>
              <a:gd name="T5" fmla="*/ 0 h 7"/>
              <a:gd name="T6" fmla="*/ 4 w 4"/>
              <a:gd name="T7" fmla="*/ 5 h 7"/>
              <a:gd name="T8" fmla="*/ 0 w 4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7">
                <a:moveTo>
                  <a:pt x="0" y="7"/>
                </a:moveTo>
                <a:lnTo>
                  <a:pt x="0" y="0"/>
                </a:lnTo>
                <a:lnTo>
                  <a:pt x="4" y="0"/>
                </a:lnTo>
                <a:lnTo>
                  <a:pt x="4" y="5"/>
                </a:lnTo>
                <a:lnTo>
                  <a:pt x="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40" name="Freeform 1869">
            <a:extLst>
              <a:ext uri="{FF2B5EF4-FFF2-40B4-BE49-F238E27FC236}">
                <a16:creationId xmlns:a16="http://schemas.microsoft.com/office/drawing/2014/main" id="{6EE1AAD6-E5AB-49E7-B6D6-9BF1D2933695}"/>
              </a:ext>
            </a:extLst>
          </p:cNvPr>
          <p:cNvSpPr>
            <a:spLocks/>
          </p:cNvSpPr>
          <p:nvPr/>
        </p:nvSpPr>
        <p:spPr bwMode="auto">
          <a:xfrm>
            <a:off x="8217931" y="2771959"/>
            <a:ext cx="26988" cy="52388"/>
          </a:xfrm>
          <a:custGeom>
            <a:avLst/>
            <a:gdLst>
              <a:gd name="T0" fmla="*/ 9 w 17"/>
              <a:gd name="T1" fmla="*/ 33 h 33"/>
              <a:gd name="T2" fmla="*/ 9 w 17"/>
              <a:gd name="T3" fmla="*/ 28 h 33"/>
              <a:gd name="T4" fmla="*/ 0 w 17"/>
              <a:gd name="T5" fmla="*/ 28 h 33"/>
              <a:gd name="T6" fmla="*/ 0 w 17"/>
              <a:gd name="T7" fmla="*/ 23 h 33"/>
              <a:gd name="T8" fmla="*/ 7 w 17"/>
              <a:gd name="T9" fmla="*/ 0 h 33"/>
              <a:gd name="T10" fmla="*/ 12 w 17"/>
              <a:gd name="T11" fmla="*/ 0 h 33"/>
              <a:gd name="T12" fmla="*/ 5 w 17"/>
              <a:gd name="T13" fmla="*/ 23 h 33"/>
              <a:gd name="T14" fmla="*/ 9 w 17"/>
              <a:gd name="T15" fmla="*/ 23 h 33"/>
              <a:gd name="T16" fmla="*/ 9 w 17"/>
              <a:gd name="T17" fmla="*/ 14 h 33"/>
              <a:gd name="T18" fmla="*/ 14 w 17"/>
              <a:gd name="T19" fmla="*/ 14 h 33"/>
              <a:gd name="T20" fmla="*/ 14 w 17"/>
              <a:gd name="T21" fmla="*/ 23 h 33"/>
              <a:gd name="T22" fmla="*/ 17 w 17"/>
              <a:gd name="T23" fmla="*/ 23 h 33"/>
              <a:gd name="T24" fmla="*/ 17 w 17"/>
              <a:gd name="T25" fmla="*/ 28 h 33"/>
              <a:gd name="T26" fmla="*/ 14 w 17"/>
              <a:gd name="T27" fmla="*/ 28 h 33"/>
              <a:gd name="T28" fmla="*/ 14 w 17"/>
              <a:gd name="T29" fmla="*/ 33 h 33"/>
              <a:gd name="T30" fmla="*/ 9 w 17"/>
              <a:gd name="T31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7" h="33">
                <a:moveTo>
                  <a:pt x="9" y="33"/>
                </a:moveTo>
                <a:lnTo>
                  <a:pt x="9" y="28"/>
                </a:lnTo>
                <a:lnTo>
                  <a:pt x="0" y="28"/>
                </a:lnTo>
                <a:lnTo>
                  <a:pt x="0" y="23"/>
                </a:lnTo>
                <a:lnTo>
                  <a:pt x="7" y="0"/>
                </a:lnTo>
                <a:lnTo>
                  <a:pt x="12" y="0"/>
                </a:lnTo>
                <a:lnTo>
                  <a:pt x="5" y="23"/>
                </a:lnTo>
                <a:lnTo>
                  <a:pt x="9" y="23"/>
                </a:lnTo>
                <a:lnTo>
                  <a:pt x="9" y="14"/>
                </a:lnTo>
                <a:lnTo>
                  <a:pt x="14" y="14"/>
                </a:lnTo>
                <a:lnTo>
                  <a:pt x="14" y="23"/>
                </a:lnTo>
                <a:lnTo>
                  <a:pt x="17" y="23"/>
                </a:lnTo>
                <a:lnTo>
                  <a:pt x="17" y="28"/>
                </a:lnTo>
                <a:lnTo>
                  <a:pt x="14" y="28"/>
                </a:lnTo>
                <a:lnTo>
                  <a:pt x="14" y="33"/>
                </a:lnTo>
                <a:lnTo>
                  <a:pt x="9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41" name="Freeform 1870">
            <a:extLst>
              <a:ext uri="{FF2B5EF4-FFF2-40B4-BE49-F238E27FC236}">
                <a16:creationId xmlns:a16="http://schemas.microsoft.com/office/drawing/2014/main" id="{D0288235-3476-4288-B2E8-C7BF717173E6}"/>
              </a:ext>
            </a:extLst>
          </p:cNvPr>
          <p:cNvSpPr>
            <a:spLocks/>
          </p:cNvSpPr>
          <p:nvPr/>
        </p:nvSpPr>
        <p:spPr bwMode="auto">
          <a:xfrm>
            <a:off x="8246506" y="2771959"/>
            <a:ext cx="22225" cy="52388"/>
          </a:xfrm>
          <a:custGeom>
            <a:avLst/>
            <a:gdLst>
              <a:gd name="T0" fmla="*/ 14 w 14"/>
              <a:gd name="T1" fmla="*/ 0 h 33"/>
              <a:gd name="T2" fmla="*/ 14 w 14"/>
              <a:gd name="T3" fmla="*/ 4 h 33"/>
              <a:gd name="T4" fmla="*/ 5 w 14"/>
              <a:gd name="T5" fmla="*/ 4 h 33"/>
              <a:gd name="T6" fmla="*/ 5 w 14"/>
              <a:gd name="T7" fmla="*/ 13 h 33"/>
              <a:gd name="T8" fmla="*/ 5 w 14"/>
              <a:gd name="T9" fmla="*/ 13 h 33"/>
              <a:gd name="T10" fmla="*/ 6 w 14"/>
              <a:gd name="T11" fmla="*/ 13 h 33"/>
              <a:gd name="T12" fmla="*/ 6 w 14"/>
              <a:gd name="T13" fmla="*/ 13 h 33"/>
              <a:gd name="T14" fmla="*/ 9 w 14"/>
              <a:gd name="T15" fmla="*/ 11 h 33"/>
              <a:gd name="T16" fmla="*/ 9 w 14"/>
              <a:gd name="T17" fmla="*/ 11 h 33"/>
              <a:gd name="T18" fmla="*/ 11 w 14"/>
              <a:gd name="T19" fmla="*/ 11 h 33"/>
              <a:gd name="T20" fmla="*/ 12 w 14"/>
              <a:gd name="T21" fmla="*/ 13 h 33"/>
              <a:gd name="T22" fmla="*/ 12 w 14"/>
              <a:gd name="T23" fmla="*/ 13 h 33"/>
              <a:gd name="T24" fmla="*/ 14 w 14"/>
              <a:gd name="T25" fmla="*/ 15 h 33"/>
              <a:gd name="T26" fmla="*/ 14 w 14"/>
              <a:gd name="T27" fmla="*/ 18 h 33"/>
              <a:gd name="T28" fmla="*/ 14 w 14"/>
              <a:gd name="T29" fmla="*/ 25 h 33"/>
              <a:gd name="T30" fmla="*/ 14 w 14"/>
              <a:gd name="T31" fmla="*/ 25 h 33"/>
              <a:gd name="T32" fmla="*/ 14 w 14"/>
              <a:gd name="T33" fmla="*/ 29 h 33"/>
              <a:gd name="T34" fmla="*/ 14 w 14"/>
              <a:gd name="T35" fmla="*/ 29 h 33"/>
              <a:gd name="T36" fmla="*/ 12 w 14"/>
              <a:gd name="T37" fmla="*/ 30 h 33"/>
              <a:gd name="T38" fmla="*/ 12 w 14"/>
              <a:gd name="T39" fmla="*/ 30 h 33"/>
              <a:gd name="T40" fmla="*/ 10 w 14"/>
              <a:gd name="T41" fmla="*/ 33 h 33"/>
              <a:gd name="T42" fmla="*/ 10 w 14"/>
              <a:gd name="T43" fmla="*/ 33 h 33"/>
              <a:gd name="T44" fmla="*/ 7 w 14"/>
              <a:gd name="T45" fmla="*/ 33 h 33"/>
              <a:gd name="T46" fmla="*/ 7 w 14"/>
              <a:gd name="T47" fmla="*/ 33 h 33"/>
              <a:gd name="T48" fmla="*/ 5 w 14"/>
              <a:gd name="T49" fmla="*/ 33 h 33"/>
              <a:gd name="T50" fmla="*/ 5 w 14"/>
              <a:gd name="T51" fmla="*/ 33 h 33"/>
              <a:gd name="T52" fmla="*/ 2 w 14"/>
              <a:gd name="T53" fmla="*/ 30 h 33"/>
              <a:gd name="T54" fmla="*/ 2 w 14"/>
              <a:gd name="T55" fmla="*/ 30 h 33"/>
              <a:gd name="T56" fmla="*/ 1 w 14"/>
              <a:gd name="T57" fmla="*/ 29 h 33"/>
              <a:gd name="T58" fmla="*/ 1 w 14"/>
              <a:gd name="T59" fmla="*/ 29 h 33"/>
              <a:gd name="T60" fmla="*/ 0 w 14"/>
              <a:gd name="T61" fmla="*/ 25 h 33"/>
              <a:gd name="T62" fmla="*/ 0 w 14"/>
              <a:gd name="T63" fmla="*/ 24 h 33"/>
              <a:gd name="T64" fmla="*/ 5 w 14"/>
              <a:gd name="T65" fmla="*/ 24 h 33"/>
              <a:gd name="T66" fmla="*/ 5 w 14"/>
              <a:gd name="T67" fmla="*/ 25 h 33"/>
              <a:gd name="T68" fmla="*/ 5 w 14"/>
              <a:gd name="T69" fmla="*/ 25 h 33"/>
              <a:gd name="T70" fmla="*/ 6 w 14"/>
              <a:gd name="T71" fmla="*/ 28 h 33"/>
              <a:gd name="T72" fmla="*/ 6 w 14"/>
              <a:gd name="T73" fmla="*/ 28 h 33"/>
              <a:gd name="T74" fmla="*/ 7 w 14"/>
              <a:gd name="T75" fmla="*/ 28 h 33"/>
              <a:gd name="T76" fmla="*/ 7 w 14"/>
              <a:gd name="T77" fmla="*/ 28 h 33"/>
              <a:gd name="T78" fmla="*/ 9 w 14"/>
              <a:gd name="T79" fmla="*/ 28 h 33"/>
              <a:gd name="T80" fmla="*/ 9 w 14"/>
              <a:gd name="T81" fmla="*/ 28 h 33"/>
              <a:gd name="T82" fmla="*/ 10 w 14"/>
              <a:gd name="T83" fmla="*/ 25 h 33"/>
              <a:gd name="T84" fmla="*/ 10 w 14"/>
              <a:gd name="T85" fmla="*/ 18 h 33"/>
              <a:gd name="T86" fmla="*/ 10 w 14"/>
              <a:gd name="T87" fmla="*/ 18 h 33"/>
              <a:gd name="T88" fmla="*/ 9 w 14"/>
              <a:gd name="T89" fmla="*/ 16 h 33"/>
              <a:gd name="T90" fmla="*/ 9 w 14"/>
              <a:gd name="T91" fmla="*/ 16 h 33"/>
              <a:gd name="T92" fmla="*/ 7 w 14"/>
              <a:gd name="T93" fmla="*/ 15 h 33"/>
              <a:gd name="T94" fmla="*/ 7 w 14"/>
              <a:gd name="T95" fmla="*/ 15 h 33"/>
              <a:gd name="T96" fmla="*/ 6 w 14"/>
              <a:gd name="T97" fmla="*/ 16 h 33"/>
              <a:gd name="T98" fmla="*/ 6 w 14"/>
              <a:gd name="T99" fmla="*/ 16 h 33"/>
              <a:gd name="T100" fmla="*/ 6 w 14"/>
              <a:gd name="T101" fmla="*/ 16 h 33"/>
              <a:gd name="T102" fmla="*/ 6 w 14"/>
              <a:gd name="T103" fmla="*/ 16 h 33"/>
              <a:gd name="T104" fmla="*/ 5 w 14"/>
              <a:gd name="T105" fmla="*/ 16 h 33"/>
              <a:gd name="T106" fmla="*/ 5 w 14"/>
              <a:gd name="T107" fmla="*/ 16 h 33"/>
              <a:gd name="T108" fmla="*/ 5 w 14"/>
              <a:gd name="T109" fmla="*/ 18 h 33"/>
              <a:gd name="T110" fmla="*/ 1 w 14"/>
              <a:gd name="T111" fmla="*/ 18 h 33"/>
              <a:gd name="T112" fmla="*/ 1 w 14"/>
              <a:gd name="T113" fmla="*/ 0 h 33"/>
              <a:gd name="T114" fmla="*/ 14 w 14"/>
              <a:gd name="T1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3">
                <a:moveTo>
                  <a:pt x="14" y="0"/>
                </a:moveTo>
                <a:lnTo>
                  <a:pt x="14" y="4"/>
                </a:lnTo>
                <a:lnTo>
                  <a:pt x="5" y="4"/>
                </a:lnTo>
                <a:lnTo>
                  <a:pt x="5" y="13"/>
                </a:lnTo>
                <a:lnTo>
                  <a:pt x="5" y="13"/>
                </a:lnTo>
                <a:lnTo>
                  <a:pt x="6" y="13"/>
                </a:lnTo>
                <a:lnTo>
                  <a:pt x="6" y="13"/>
                </a:lnTo>
                <a:lnTo>
                  <a:pt x="9" y="11"/>
                </a:lnTo>
                <a:lnTo>
                  <a:pt x="9" y="11"/>
                </a:lnTo>
                <a:lnTo>
                  <a:pt x="11" y="11"/>
                </a:lnTo>
                <a:lnTo>
                  <a:pt x="12" y="13"/>
                </a:lnTo>
                <a:lnTo>
                  <a:pt x="12" y="13"/>
                </a:lnTo>
                <a:lnTo>
                  <a:pt x="14" y="15"/>
                </a:lnTo>
                <a:lnTo>
                  <a:pt x="14" y="18"/>
                </a:lnTo>
                <a:lnTo>
                  <a:pt x="14" y="25"/>
                </a:lnTo>
                <a:lnTo>
                  <a:pt x="14" y="25"/>
                </a:lnTo>
                <a:lnTo>
                  <a:pt x="14" y="29"/>
                </a:lnTo>
                <a:lnTo>
                  <a:pt x="14" y="29"/>
                </a:lnTo>
                <a:lnTo>
                  <a:pt x="12" y="30"/>
                </a:lnTo>
                <a:lnTo>
                  <a:pt x="12" y="30"/>
                </a:lnTo>
                <a:lnTo>
                  <a:pt x="10" y="33"/>
                </a:lnTo>
                <a:lnTo>
                  <a:pt x="10" y="33"/>
                </a:lnTo>
                <a:lnTo>
                  <a:pt x="7" y="33"/>
                </a:lnTo>
                <a:lnTo>
                  <a:pt x="7" y="33"/>
                </a:lnTo>
                <a:lnTo>
                  <a:pt x="5" y="33"/>
                </a:lnTo>
                <a:lnTo>
                  <a:pt x="5" y="33"/>
                </a:lnTo>
                <a:lnTo>
                  <a:pt x="2" y="30"/>
                </a:lnTo>
                <a:lnTo>
                  <a:pt x="2" y="30"/>
                </a:lnTo>
                <a:lnTo>
                  <a:pt x="1" y="29"/>
                </a:lnTo>
                <a:lnTo>
                  <a:pt x="1" y="29"/>
                </a:lnTo>
                <a:lnTo>
                  <a:pt x="0" y="25"/>
                </a:lnTo>
                <a:lnTo>
                  <a:pt x="0" y="24"/>
                </a:lnTo>
                <a:lnTo>
                  <a:pt x="5" y="24"/>
                </a:lnTo>
                <a:lnTo>
                  <a:pt x="5" y="25"/>
                </a:lnTo>
                <a:lnTo>
                  <a:pt x="5" y="25"/>
                </a:lnTo>
                <a:lnTo>
                  <a:pt x="6" y="28"/>
                </a:lnTo>
                <a:lnTo>
                  <a:pt x="6" y="28"/>
                </a:lnTo>
                <a:lnTo>
                  <a:pt x="7" y="28"/>
                </a:lnTo>
                <a:lnTo>
                  <a:pt x="7" y="28"/>
                </a:lnTo>
                <a:lnTo>
                  <a:pt x="9" y="28"/>
                </a:lnTo>
                <a:lnTo>
                  <a:pt x="9" y="28"/>
                </a:lnTo>
                <a:lnTo>
                  <a:pt x="10" y="25"/>
                </a:lnTo>
                <a:lnTo>
                  <a:pt x="10" y="18"/>
                </a:lnTo>
                <a:lnTo>
                  <a:pt x="10" y="18"/>
                </a:lnTo>
                <a:lnTo>
                  <a:pt x="9" y="16"/>
                </a:lnTo>
                <a:lnTo>
                  <a:pt x="9" y="16"/>
                </a:lnTo>
                <a:lnTo>
                  <a:pt x="7" y="15"/>
                </a:lnTo>
                <a:lnTo>
                  <a:pt x="7" y="15"/>
                </a:lnTo>
                <a:lnTo>
                  <a:pt x="6" y="16"/>
                </a:lnTo>
                <a:lnTo>
                  <a:pt x="6" y="16"/>
                </a:lnTo>
                <a:lnTo>
                  <a:pt x="6" y="16"/>
                </a:lnTo>
                <a:lnTo>
                  <a:pt x="6" y="16"/>
                </a:lnTo>
                <a:lnTo>
                  <a:pt x="5" y="16"/>
                </a:lnTo>
                <a:lnTo>
                  <a:pt x="5" y="16"/>
                </a:lnTo>
                <a:lnTo>
                  <a:pt x="5" y="18"/>
                </a:lnTo>
                <a:lnTo>
                  <a:pt x="1" y="18"/>
                </a:lnTo>
                <a:lnTo>
                  <a:pt x="1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42" name="Freeform 1871">
            <a:extLst>
              <a:ext uri="{FF2B5EF4-FFF2-40B4-BE49-F238E27FC236}">
                <a16:creationId xmlns:a16="http://schemas.microsoft.com/office/drawing/2014/main" id="{2F795E4B-D487-47B0-ACD3-A17A1A48C33A}"/>
              </a:ext>
            </a:extLst>
          </p:cNvPr>
          <p:cNvSpPr>
            <a:spLocks/>
          </p:cNvSpPr>
          <p:nvPr/>
        </p:nvSpPr>
        <p:spPr bwMode="auto">
          <a:xfrm>
            <a:off x="8273493" y="2771959"/>
            <a:ext cx="22225" cy="52388"/>
          </a:xfrm>
          <a:custGeom>
            <a:avLst/>
            <a:gdLst>
              <a:gd name="T0" fmla="*/ 5 w 14"/>
              <a:gd name="T1" fmla="*/ 14 h 33"/>
              <a:gd name="T2" fmla="*/ 8 w 14"/>
              <a:gd name="T3" fmla="*/ 13 h 33"/>
              <a:gd name="T4" fmla="*/ 9 w 14"/>
              <a:gd name="T5" fmla="*/ 6 h 33"/>
              <a:gd name="T6" fmla="*/ 9 w 14"/>
              <a:gd name="T7" fmla="*/ 5 h 33"/>
              <a:gd name="T8" fmla="*/ 7 w 14"/>
              <a:gd name="T9" fmla="*/ 4 h 33"/>
              <a:gd name="T10" fmla="*/ 5 w 14"/>
              <a:gd name="T11" fmla="*/ 5 h 33"/>
              <a:gd name="T12" fmla="*/ 5 w 14"/>
              <a:gd name="T13" fmla="*/ 6 h 33"/>
              <a:gd name="T14" fmla="*/ 0 w 14"/>
              <a:gd name="T15" fmla="*/ 9 h 33"/>
              <a:gd name="T16" fmla="*/ 0 w 14"/>
              <a:gd name="T17" fmla="*/ 6 h 33"/>
              <a:gd name="T18" fmla="*/ 0 w 14"/>
              <a:gd name="T19" fmla="*/ 4 h 33"/>
              <a:gd name="T20" fmla="*/ 2 w 14"/>
              <a:gd name="T21" fmla="*/ 1 h 33"/>
              <a:gd name="T22" fmla="*/ 4 w 14"/>
              <a:gd name="T23" fmla="*/ 0 h 33"/>
              <a:gd name="T24" fmla="*/ 7 w 14"/>
              <a:gd name="T25" fmla="*/ 0 h 33"/>
              <a:gd name="T26" fmla="*/ 11 w 14"/>
              <a:gd name="T27" fmla="*/ 0 h 33"/>
              <a:gd name="T28" fmla="*/ 12 w 14"/>
              <a:gd name="T29" fmla="*/ 3 h 33"/>
              <a:gd name="T30" fmla="*/ 13 w 14"/>
              <a:gd name="T31" fmla="*/ 3 h 33"/>
              <a:gd name="T32" fmla="*/ 13 w 14"/>
              <a:gd name="T33" fmla="*/ 5 h 33"/>
              <a:gd name="T34" fmla="*/ 14 w 14"/>
              <a:gd name="T35" fmla="*/ 9 h 33"/>
              <a:gd name="T36" fmla="*/ 14 w 14"/>
              <a:gd name="T37" fmla="*/ 11 h 33"/>
              <a:gd name="T38" fmla="*/ 13 w 14"/>
              <a:gd name="T39" fmla="*/ 14 h 33"/>
              <a:gd name="T40" fmla="*/ 13 w 14"/>
              <a:gd name="T41" fmla="*/ 15 h 33"/>
              <a:gd name="T42" fmla="*/ 12 w 14"/>
              <a:gd name="T43" fmla="*/ 15 h 33"/>
              <a:gd name="T44" fmla="*/ 13 w 14"/>
              <a:gd name="T45" fmla="*/ 16 h 33"/>
              <a:gd name="T46" fmla="*/ 13 w 14"/>
              <a:gd name="T47" fmla="*/ 19 h 33"/>
              <a:gd name="T48" fmla="*/ 14 w 14"/>
              <a:gd name="T49" fmla="*/ 20 h 33"/>
              <a:gd name="T50" fmla="*/ 14 w 14"/>
              <a:gd name="T51" fmla="*/ 23 h 33"/>
              <a:gd name="T52" fmla="*/ 14 w 14"/>
              <a:gd name="T53" fmla="*/ 25 h 33"/>
              <a:gd name="T54" fmla="*/ 14 w 14"/>
              <a:gd name="T55" fmla="*/ 28 h 33"/>
              <a:gd name="T56" fmla="*/ 13 w 14"/>
              <a:gd name="T57" fmla="*/ 29 h 33"/>
              <a:gd name="T58" fmla="*/ 13 w 14"/>
              <a:gd name="T59" fmla="*/ 30 h 33"/>
              <a:gd name="T60" fmla="*/ 11 w 14"/>
              <a:gd name="T61" fmla="*/ 32 h 33"/>
              <a:gd name="T62" fmla="*/ 7 w 14"/>
              <a:gd name="T63" fmla="*/ 33 h 33"/>
              <a:gd name="T64" fmla="*/ 4 w 14"/>
              <a:gd name="T65" fmla="*/ 33 h 33"/>
              <a:gd name="T66" fmla="*/ 3 w 14"/>
              <a:gd name="T67" fmla="*/ 32 h 33"/>
              <a:gd name="T68" fmla="*/ 0 w 14"/>
              <a:gd name="T69" fmla="*/ 29 h 33"/>
              <a:gd name="T70" fmla="*/ 0 w 14"/>
              <a:gd name="T71" fmla="*/ 23 h 33"/>
              <a:gd name="T72" fmla="*/ 5 w 14"/>
              <a:gd name="T73" fmla="*/ 25 h 33"/>
              <a:gd name="T74" fmla="*/ 5 w 14"/>
              <a:gd name="T75" fmla="*/ 28 h 33"/>
              <a:gd name="T76" fmla="*/ 7 w 14"/>
              <a:gd name="T77" fmla="*/ 28 h 33"/>
              <a:gd name="T78" fmla="*/ 9 w 14"/>
              <a:gd name="T79" fmla="*/ 28 h 33"/>
              <a:gd name="T80" fmla="*/ 9 w 14"/>
              <a:gd name="T81" fmla="*/ 25 h 33"/>
              <a:gd name="T82" fmla="*/ 9 w 14"/>
              <a:gd name="T83" fmla="*/ 20 h 33"/>
              <a:gd name="T84" fmla="*/ 9 w 14"/>
              <a:gd name="T85" fmla="*/ 19 h 33"/>
              <a:gd name="T86" fmla="*/ 8 w 14"/>
              <a:gd name="T87" fmla="*/ 18 h 33"/>
              <a:gd name="T88" fmla="*/ 5 w 14"/>
              <a:gd name="T89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3">
                <a:moveTo>
                  <a:pt x="5" y="14"/>
                </a:moveTo>
                <a:lnTo>
                  <a:pt x="5" y="14"/>
                </a:lnTo>
                <a:lnTo>
                  <a:pt x="8" y="13"/>
                </a:lnTo>
                <a:lnTo>
                  <a:pt x="8" y="13"/>
                </a:lnTo>
                <a:lnTo>
                  <a:pt x="9" y="11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7" y="4"/>
                </a:lnTo>
                <a:lnTo>
                  <a:pt x="7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2" y="3"/>
                </a:lnTo>
                <a:lnTo>
                  <a:pt x="12" y="3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4" y="9"/>
                </a:lnTo>
                <a:lnTo>
                  <a:pt x="14" y="9"/>
                </a:lnTo>
                <a:lnTo>
                  <a:pt x="14" y="11"/>
                </a:lnTo>
                <a:lnTo>
                  <a:pt x="14" y="11"/>
                </a:lnTo>
                <a:lnTo>
                  <a:pt x="13" y="14"/>
                </a:lnTo>
                <a:lnTo>
                  <a:pt x="13" y="14"/>
                </a:lnTo>
                <a:lnTo>
                  <a:pt x="13" y="15"/>
                </a:lnTo>
                <a:lnTo>
                  <a:pt x="13" y="15"/>
                </a:lnTo>
                <a:lnTo>
                  <a:pt x="12" y="15"/>
                </a:lnTo>
                <a:lnTo>
                  <a:pt x="12" y="15"/>
                </a:lnTo>
                <a:lnTo>
                  <a:pt x="13" y="16"/>
                </a:lnTo>
                <a:lnTo>
                  <a:pt x="13" y="16"/>
                </a:lnTo>
                <a:lnTo>
                  <a:pt x="13" y="19"/>
                </a:lnTo>
                <a:lnTo>
                  <a:pt x="13" y="19"/>
                </a:lnTo>
                <a:lnTo>
                  <a:pt x="14" y="20"/>
                </a:lnTo>
                <a:lnTo>
                  <a:pt x="14" y="20"/>
                </a:lnTo>
                <a:lnTo>
                  <a:pt x="14" y="23"/>
                </a:lnTo>
                <a:lnTo>
                  <a:pt x="14" y="23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3" y="29"/>
                </a:lnTo>
                <a:lnTo>
                  <a:pt x="13" y="29"/>
                </a:lnTo>
                <a:lnTo>
                  <a:pt x="13" y="30"/>
                </a:lnTo>
                <a:lnTo>
                  <a:pt x="13" y="30"/>
                </a:lnTo>
                <a:lnTo>
                  <a:pt x="11" y="32"/>
                </a:lnTo>
                <a:lnTo>
                  <a:pt x="11" y="32"/>
                </a:lnTo>
                <a:lnTo>
                  <a:pt x="7" y="33"/>
                </a:lnTo>
                <a:lnTo>
                  <a:pt x="7" y="33"/>
                </a:lnTo>
                <a:lnTo>
                  <a:pt x="4" y="33"/>
                </a:lnTo>
                <a:lnTo>
                  <a:pt x="4" y="33"/>
                </a:lnTo>
                <a:lnTo>
                  <a:pt x="3" y="32"/>
                </a:lnTo>
                <a:lnTo>
                  <a:pt x="3" y="32"/>
                </a:lnTo>
                <a:lnTo>
                  <a:pt x="0" y="29"/>
                </a:lnTo>
                <a:lnTo>
                  <a:pt x="0" y="29"/>
                </a:lnTo>
                <a:lnTo>
                  <a:pt x="0" y="25"/>
                </a:lnTo>
                <a:lnTo>
                  <a:pt x="0" y="23"/>
                </a:lnTo>
                <a:lnTo>
                  <a:pt x="5" y="23"/>
                </a:lnTo>
                <a:lnTo>
                  <a:pt x="5" y="25"/>
                </a:ln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7" y="28"/>
                </a:lnTo>
                <a:lnTo>
                  <a:pt x="7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20"/>
                </a:lnTo>
                <a:lnTo>
                  <a:pt x="9" y="20"/>
                </a:lnTo>
                <a:lnTo>
                  <a:pt x="9" y="19"/>
                </a:lnTo>
                <a:lnTo>
                  <a:pt x="9" y="19"/>
                </a:lnTo>
                <a:lnTo>
                  <a:pt x="8" y="18"/>
                </a:lnTo>
                <a:lnTo>
                  <a:pt x="8" y="18"/>
                </a:lnTo>
                <a:lnTo>
                  <a:pt x="5" y="18"/>
                </a:lnTo>
                <a:lnTo>
                  <a:pt x="5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43" name="Freeform 1872">
            <a:extLst>
              <a:ext uri="{FF2B5EF4-FFF2-40B4-BE49-F238E27FC236}">
                <a16:creationId xmlns:a16="http://schemas.microsoft.com/office/drawing/2014/main" id="{29B98020-13FE-42D7-9A57-546E3105EEFC}"/>
              </a:ext>
            </a:extLst>
          </p:cNvPr>
          <p:cNvSpPr>
            <a:spLocks/>
          </p:cNvSpPr>
          <p:nvPr/>
        </p:nvSpPr>
        <p:spPr bwMode="auto">
          <a:xfrm>
            <a:off x="8154431" y="3284721"/>
            <a:ext cx="22225" cy="49213"/>
          </a:xfrm>
          <a:custGeom>
            <a:avLst/>
            <a:gdLst>
              <a:gd name="T0" fmla="*/ 0 w 14"/>
              <a:gd name="T1" fmla="*/ 31 h 31"/>
              <a:gd name="T2" fmla="*/ 9 w 14"/>
              <a:gd name="T3" fmla="*/ 4 h 31"/>
              <a:gd name="T4" fmla="*/ 4 w 14"/>
              <a:gd name="T5" fmla="*/ 4 h 31"/>
              <a:gd name="T6" fmla="*/ 4 w 14"/>
              <a:gd name="T7" fmla="*/ 7 h 31"/>
              <a:gd name="T8" fmla="*/ 0 w 14"/>
              <a:gd name="T9" fmla="*/ 7 h 31"/>
              <a:gd name="T10" fmla="*/ 0 w 14"/>
              <a:gd name="T11" fmla="*/ 0 h 31"/>
              <a:gd name="T12" fmla="*/ 14 w 14"/>
              <a:gd name="T13" fmla="*/ 0 h 31"/>
              <a:gd name="T14" fmla="*/ 14 w 14"/>
              <a:gd name="T15" fmla="*/ 4 h 31"/>
              <a:gd name="T16" fmla="*/ 5 w 14"/>
              <a:gd name="T17" fmla="*/ 31 h 31"/>
              <a:gd name="T18" fmla="*/ 0 w 14"/>
              <a:gd name="T1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1">
                <a:moveTo>
                  <a:pt x="0" y="31"/>
                </a:moveTo>
                <a:lnTo>
                  <a:pt x="9" y="4"/>
                </a:lnTo>
                <a:lnTo>
                  <a:pt x="4" y="4"/>
                </a:lnTo>
                <a:lnTo>
                  <a:pt x="4" y="7"/>
                </a:lnTo>
                <a:lnTo>
                  <a:pt x="0" y="7"/>
                </a:lnTo>
                <a:lnTo>
                  <a:pt x="0" y="0"/>
                </a:lnTo>
                <a:lnTo>
                  <a:pt x="14" y="0"/>
                </a:lnTo>
                <a:lnTo>
                  <a:pt x="14" y="4"/>
                </a:lnTo>
                <a:lnTo>
                  <a:pt x="5" y="31"/>
                </a:lnTo>
                <a:lnTo>
                  <a:pt x="0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44" name="Freeform 1873">
            <a:extLst>
              <a:ext uri="{FF2B5EF4-FFF2-40B4-BE49-F238E27FC236}">
                <a16:creationId xmlns:a16="http://schemas.microsoft.com/office/drawing/2014/main" id="{9A1693D8-ED84-4A7E-9CE4-B4858B3A4655}"/>
              </a:ext>
            </a:extLst>
          </p:cNvPr>
          <p:cNvSpPr>
            <a:spLocks noEditPoints="1"/>
          </p:cNvSpPr>
          <p:nvPr/>
        </p:nvSpPr>
        <p:spPr bwMode="auto">
          <a:xfrm>
            <a:off x="8179831" y="3283134"/>
            <a:ext cx="22225" cy="50800"/>
          </a:xfrm>
          <a:custGeom>
            <a:avLst/>
            <a:gdLst>
              <a:gd name="T0" fmla="*/ 7 w 14"/>
              <a:gd name="T1" fmla="*/ 20 h 32"/>
              <a:gd name="T2" fmla="*/ 7 w 14"/>
              <a:gd name="T3" fmla="*/ 18 h 32"/>
              <a:gd name="T4" fmla="*/ 7 w 14"/>
              <a:gd name="T5" fmla="*/ 20 h 32"/>
              <a:gd name="T6" fmla="*/ 5 w 14"/>
              <a:gd name="T7" fmla="*/ 20 h 32"/>
              <a:gd name="T8" fmla="*/ 3 w 14"/>
              <a:gd name="T9" fmla="*/ 18 h 32"/>
              <a:gd name="T10" fmla="*/ 2 w 14"/>
              <a:gd name="T11" fmla="*/ 17 h 32"/>
              <a:gd name="T12" fmla="*/ 0 w 14"/>
              <a:gd name="T13" fmla="*/ 16 h 32"/>
              <a:gd name="T14" fmla="*/ 0 w 14"/>
              <a:gd name="T15" fmla="*/ 15 h 32"/>
              <a:gd name="T16" fmla="*/ 0 w 14"/>
              <a:gd name="T17" fmla="*/ 13 h 32"/>
              <a:gd name="T18" fmla="*/ 0 w 14"/>
              <a:gd name="T19" fmla="*/ 10 h 32"/>
              <a:gd name="T20" fmla="*/ 0 w 14"/>
              <a:gd name="T21" fmla="*/ 7 h 32"/>
              <a:gd name="T22" fmla="*/ 0 w 14"/>
              <a:gd name="T23" fmla="*/ 6 h 32"/>
              <a:gd name="T24" fmla="*/ 0 w 14"/>
              <a:gd name="T25" fmla="*/ 5 h 32"/>
              <a:gd name="T26" fmla="*/ 2 w 14"/>
              <a:gd name="T27" fmla="*/ 3 h 32"/>
              <a:gd name="T28" fmla="*/ 4 w 14"/>
              <a:gd name="T29" fmla="*/ 1 h 32"/>
              <a:gd name="T30" fmla="*/ 7 w 14"/>
              <a:gd name="T31" fmla="*/ 0 h 32"/>
              <a:gd name="T32" fmla="*/ 11 w 14"/>
              <a:gd name="T33" fmla="*/ 1 h 32"/>
              <a:gd name="T34" fmla="*/ 13 w 14"/>
              <a:gd name="T35" fmla="*/ 3 h 32"/>
              <a:gd name="T36" fmla="*/ 13 w 14"/>
              <a:gd name="T37" fmla="*/ 5 h 32"/>
              <a:gd name="T38" fmla="*/ 14 w 14"/>
              <a:gd name="T39" fmla="*/ 6 h 32"/>
              <a:gd name="T40" fmla="*/ 14 w 14"/>
              <a:gd name="T41" fmla="*/ 7 h 32"/>
              <a:gd name="T42" fmla="*/ 14 w 14"/>
              <a:gd name="T43" fmla="*/ 10 h 32"/>
              <a:gd name="T44" fmla="*/ 14 w 14"/>
              <a:gd name="T45" fmla="*/ 12 h 32"/>
              <a:gd name="T46" fmla="*/ 14 w 14"/>
              <a:gd name="T47" fmla="*/ 13 h 32"/>
              <a:gd name="T48" fmla="*/ 14 w 14"/>
              <a:gd name="T49" fmla="*/ 15 h 32"/>
              <a:gd name="T50" fmla="*/ 7 w 14"/>
              <a:gd name="T51" fmla="*/ 32 h 32"/>
              <a:gd name="T52" fmla="*/ 5 w 14"/>
              <a:gd name="T53" fmla="*/ 13 h 32"/>
              <a:gd name="T54" fmla="*/ 5 w 14"/>
              <a:gd name="T55" fmla="*/ 15 h 32"/>
              <a:gd name="T56" fmla="*/ 7 w 14"/>
              <a:gd name="T57" fmla="*/ 16 h 32"/>
              <a:gd name="T58" fmla="*/ 9 w 14"/>
              <a:gd name="T59" fmla="*/ 15 h 32"/>
              <a:gd name="T60" fmla="*/ 9 w 14"/>
              <a:gd name="T61" fmla="*/ 13 h 32"/>
              <a:gd name="T62" fmla="*/ 9 w 14"/>
              <a:gd name="T63" fmla="*/ 7 h 32"/>
              <a:gd name="T64" fmla="*/ 9 w 14"/>
              <a:gd name="T65" fmla="*/ 6 h 32"/>
              <a:gd name="T66" fmla="*/ 7 w 14"/>
              <a:gd name="T67" fmla="*/ 5 h 32"/>
              <a:gd name="T68" fmla="*/ 5 w 14"/>
              <a:gd name="T69" fmla="*/ 6 h 32"/>
              <a:gd name="T70" fmla="*/ 5 w 14"/>
              <a:gd name="T71" fmla="*/ 1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2" y="32"/>
                </a:moveTo>
                <a:lnTo>
                  <a:pt x="7" y="20"/>
                </a:lnTo>
                <a:lnTo>
                  <a:pt x="7" y="18"/>
                </a:lnTo>
                <a:lnTo>
                  <a:pt x="7" y="18"/>
                </a:lnTo>
                <a:lnTo>
                  <a:pt x="7" y="20"/>
                </a:lnTo>
                <a:lnTo>
                  <a:pt x="7" y="20"/>
                </a:lnTo>
                <a:lnTo>
                  <a:pt x="5" y="20"/>
                </a:lnTo>
                <a:lnTo>
                  <a:pt x="5" y="20"/>
                </a:lnTo>
                <a:lnTo>
                  <a:pt x="3" y="18"/>
                </a:lnTo>
                <a:lnTo>
                  <a:pt x="3" y="18"/>
                </a:lnTo>
                <a:lnTo>
                  <a:pt x="2" y="17"/>
                </a:lnTo>
                <a:lnTo>
                  <a:pt x="2" y="17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4" y="6"/>
                </a:lnTo>
                <a:lnTo>
                  <a:pt x="14" y="6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4" y="15"/>
                </a:lnTo>
                <a:lnTo>
                  <a:pt x="14" y="15"/>
                </a:lnTo>
                <a:lnTo>
                  <a:pt x="13" y="16"/>
                </a:lnTo>
                <a:lnTo>
                  <a:pt x="7" y="32"/>
                </a:lnTo>
                <a:lnTo>
                  <a:pt x="2" y="32"/>
                </a:lnTo>
                <a:close/>
                <a:moveTo>
                  <a:pt x="5" y="13"/>
                </a:moveTo>
                <a:lnTo>
                  <a:pt x="5" y="13"/>
                </a:lnTo>
                <a:lnTo>
                  <a:pt x="5" y="15"/>
                </a:lnTo>
                <a:lnTo>
                  <a:pt x="5" y="15"/>
                </a:lnTo>
                <a:lnTo>
                  <a:pt x="7" y="16"/>
                </a:lnTo>
                <a:lnTo>
                  <a:pt x="7" y="16"/>
                </a:lnTo>
                <a:lnTo>
                  <a:pt x="9" y="15"/>
                </a:lnTo>
                <a:lnTo>
                  <a:pt x="9" y="15"/>
                </a:lnTo>
                <a:lnTo>
                  <a:pt x="9" y="13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45" name="Freeform 1874">
            <a:extLst>
              <a:ext uri="{FF2B5EF4-FFF2-40B4-BE49-F238E27FC236}">
                <a16:creationId xmlns:a16="http://schemas.microsoft.com/office/drawing/2014/main" id="{ED694AF2-1860-41AF-9F01-DFCF0F96D524}"/>
              </a:ext>
            </a:extLst>
          </p:cNvPr>
          <p:cNvSpPr>
            <a:spLocks/>
          </p:cNvSpPr>
          <p:nvPr/>
        </p:nvSpPr>
        <p:spPr bwMode="auto">
          <a:xfrm>
            <a:off x="8208406" y="3327584"/>
            <a:ext cx="6350" cy="12700"/>
          </a:xfrm>
          <a:custGeom>
            <a:avLst/>
            <a:gdLst>
              <a:gd name="T0" fmla="*/ 0 w 4"/>
              <a:gd name="T1" fmla="*/ 8 h 8"/>
              <a:gd name="T2" fmla="*/ 0 w 4"/>
              <a:gd name="T3" fmla="*/ 0 h 8"/>
              <a:gd name="T4" fmla="*/ 4 w 4"/>
              <a:gd name="T5" fmla="*/ 0 h 8"/>
              <a:gd name="T6" fmla="*/ 4 w 4"/>
              <a:gd name="T7" fmla="*/ 4 h 8"/>
              <a:gd name="T8" fmla="*/ 0 w 4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8">
                <a:moveTo>
                  <a:pt x="0" y="8"/>
                </a:moveTo>
                <a:lnTo>
                  <a:pt x="0" y="0"/>
                </a:lnTo>
                <a:lnTo>
                  <a:pt x="4" y="0"/>
                </a:lnTo>
                <a:lnTo>
                  <a:pt x="4" y="4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46" name="Freeform 1875">
            <a:extLst>
              <a:ext uri="{FF2B5EF4-FFF2-40B4-BE49-F238E27FC236}">
                <a16:creationId xmlns:a16="http://schemas.microsoft.com/office/drawing/2014/main" id="{B33A865F-73CA-49AC-B8F4-45EB4396D600}"/>
              </a:ext>
            </a:extLst>
          </p:cNvPr>
          <p:cNvSpPr>
            <a:spLocks noEditPoints="1"/>
          </p:cNvSpPr>
          <p:nvPr/>
        </p:nvSpPr>
        <p:spPr bwMode="auto">
          <a:xfrm>
            <a:off x="8221106" y="3283134"/>
            <a:ext cx="20638" cy="50800"/>
          </a:xfrm>
          <a:custGeom>
            <a:avLst/>
            <a:gdLst>
              <a:gd name="T0" fmla="*/ 7 w 13"/>
              <a:gd name="T1" fmla="*/ 20 h 32"/>
              <a:gd name="T2" fmla="*/ 6 w 13"/>
              <a:gd name="T3" fmla="*/ 18 h 32"/>
              <a:gd name="T4" fmla="*/ 6 w 13"/>
              <a:gd name="T5" fmla="*/ 20 h 32"/>
              <a:gd name="T6" fmla="*/ 5 w 13"/>
              <a:gd name="T7" fmla="*/ 20 h 32"/>
              <a:gd name="T8" fmla="*/ 2 w 13"/>
              <a:gd name="T9" fmla="*/ 18 h 32"/>
              <a:gd name="T10" fmla="*/ 1 w 13"/>
              <a:gd name="T11" fmla="*/ 17 h 32"/>
              <a:gd name="T12" fmla="*/ 0 w 13"/>
              <a:gd name="T13" fmla="*/ 16 h 32"/>
              <a:gd name="T14" fmla="*/ 0 w 13"/>
              <a:gd name="T15" fmla="*/ 15 h 32"/>
              <a:gd name="T16" fmla="*/ 0 w 13"/>
              <a:gd name="T17" fmla="*/ 13 h 32"/>
              <a:gd name="T18" fmla="*/ 0 w 13"/>
              <a:gd name="T19" fmla="*/ 10 h 32"/>
              <a:gd name="T20" fmla="*/ 0 w 13"/>
              <a:gd name="T21" fmla="*/ 7 h 32"/>
              <a:gd name="T22" fmla="*/ 0 w 13"/>
              <a:gd name="T23" fmla="*/ 6 h 32"/>
              <a:gd name="T24" fmla="*/ 0 w 13"/>
              <a:gd name="T25" fmla="*/ 5 h 32"/>
              <a:gd name="T26" fmla="*/ 1 w 13"/>
              <a:gd name="T27" fmla="*/ 3 h 32"/>
              <a:gd name="T28" fmla="*/ 3 w 13"/>
              <a:gd name="T29" fmla="*/ 1 h 32"/>
              <a:gd name="T30" fmla="*/ 7 w 13"/>
              <a:gd name="T31" fmla="*/ 0 h 32"/>
              <a:gd name="T32" fmla="*/ 10 w 13"/>
              <a:gd name="T33" fmla="*/ 1 h 32"/>
              <a:gd name="T34" fmla="*/ 12 w 13"/>
              <a:gd name="T35" fmla="*/ 3 h 32"/>
              <a:gd name="T36" fmla="*/ 13 w 13"/>
              <a:gd name="T37" fmla="*/ 5 h 32"/>
              <a:gd name="T38" fmla="*/ 13 w 13"/>
              <a:gd name="T39" fmla="*/ 6 h 32"/>
              <a:gd name="T40" fmla="*/ 13 w 13"/>
              <a:gd name="T41" fmla="*/ 7 h 32"/>
              <a:gd name="T42" fmla="*/ 13 w 13"/>
              <a:gd name="T43" fmla="*/ 10 h 32"/>
              <a:gd name="T44" fmla="*/ 13 w 13"/>
              <a:gd name="T45" fmla="*/ 12 h 32"/>
              <a:gd name="T46" fmla="*/ 13 w 13"/>
              <a:gd name="T47" fmla="*/ 13 h 32"/>
              <a:gd name="T48" fmla="*/ 13 w 13"/>
              <a:gd name="T49" fmla="*/ 15 h 32"/>
              <a:gd name="T50" fmla="*/ 6 w 13"/>
              <a:gd name="T51" fmla="*/ 32 h 32"/>
              <a:gd name="T52" fmla="*/ 5 w 13"/>
              <a:gd name="T53" fmla="*/ 13 h 32"/>
              <a:gd name="T54" fmla="*/ 5 w 13"/>
              <a:gd name="T55" fmla="*/ 15 h 32"/>
              <a:gd name="T56" fmla="*/ 7 w 13"/>
              <a:gd name="T57" fmla="*/ 16 h 32"/>
              <a:gd name="T58" fmla="*/ 8 w 13"/>
              <a:gd name="T59" fmla="*/ 15 h 32"/>
              <a:gd name="T60" fmla="*/ 8 w 13"/>
              <a:gd name="T61" fmla="*/ 13 h 32"/>
              <a:gd name="T62" fmla="*/ 8 w 13"/>
              <a:gd name="T63" fmla="*/ 7 h 32"/>
              <a:gd name="T64" fmla="*/ 8 w 13"/>
              <a:gd name="T65" fmla="*/ 6 h 32"/>
              <a:gd name="T66" fmla="*/ 7 w 13"/>
              <a:gd name="T67" fmla="*/ 5 h 32"/>
              <a:gd name="T68" fmla="*/ 5 w 13"/>
              <a:gd name="T69" fmla="*/ 6 h 32"/>
              <a:gd name="T70" fmla="*/ 5 w 13"/>
              <a:gd name="T71" fmla="*/ 1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" h="32">
                <a:moveTo>
                  <a:pt x="1" y="32"/>
                </a:moveTo>
                <a:lnTo>
                  <a:pt x="7" y="20"/>
                </a:lnTo>
                <a:lnTo>
                  <a:pt x="6" y="18"/>
                </a:lnTo>
                <a:lnTo>
                  <a:pt x="6" y="18"/>
                </a:lnTo>
                <a:lnTo>
                  <a:pt x="6" y="20"/>
                </a:lnTo>
                <a:lnTo>
                  <a:pt x="6" y="20"/>
                </a:lnTo>
                <a:lnTo>
                  <a:pt x="5" y="20"/>
                </a:lnTo>
                <a:lnTo>
                  <a:pt x="5" y="20"/>
                </a:lnTo>
                <a:lnTo>
                  <a:pt x="2" y="18"/>
                </a:lnTo>
                <a:lnTo>
                  <a:pt x="2" y="18"/>
                </a:lnTo>
                <a:lnTo>
                  <a:pt x="1" y="17"/>
                </a:lnTo>
                <a:lnTo>
                  <a:pt x="1" y="17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3" y="1"/>
                </a:lnTo>
                <a:lnTo>
                  <a:pt x="3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3"/>
                </a:lnTo>
                <a:lnTo>
                  <a:pt x="12" y="3"/>
                </a:lnTo>
                <a:lnTo>
                  <a:pt x="13" y="5"/>
                </a:lnTo>
                <a:lnTo>
                  <a:pt x="13" y="5"/>
                </a:lnTo>
                <a:lnTo>
                  <a:pt x="13" y="6"/>
                </a:lnTo>
                <a:lnTo>
                  <a:pt x="13" y="6"/>
                </a:lnTo>
                <a:lnTo>
                  <a:pt x="13" y="7"/>
                </a:lnTo>
                <a:lnTo>
                  <a:pt x="13" y="7"/>
                </a:lnTo>
                <a:lnTo>
                  <a:pt x="13" y="10"/>
                </a:lnTo>
                <a:lnTo>
                  <a:pt x="13" y="10"/>
                </a:lnTo>
                <a:lnTo>
                  <a:pt x="13" y="12"/>
                </a:lnTo>
                <a:lnTo>
                  <a:pt x="13" y="12"/>
                </a:lnTo>
                <a:lnTo>
                  <a:pt x="13" y="13"/>
                </a:lnTo>
                <a:lnTo>
                  <a:pt x="13" y="13"/>
                </a:lnTo>
                <a:lnTo>
                  <a:pt x="13" y="15"/>
                </a:lnTo>
                <a:lnTo>
                  <a:pt x="13" y="15"/>
                </a:lnTo>
                <a:lnTo>
                  <a:pt x="12" y="16"/>
                </a:lnTo>
                <a:lnTo>
                  <a:pt x="6" y="32"/>
                </a:lnTo>
                <a:lnTo>
                  <a:pt x="1" y="32"/>
                </a:lnTo>
                <a:close/>
                <a:moveTo>
                  <a:pt x="5" y="13"/>
                </a:moveTo>
                <a:lnTo>
                  <a:pt x="5" y="13"/>
                </a:lnTo>
                <a:lnTo>
                  <a:pt x="5" y="15"/>
                </a:lnTo>
                <a:lnTo>
                  <a:pt x="5" y="15"/>
                </a:lnTo>
                <a:lnTo>
                  <a:pt x="7" y="16"/>
                </a:lnTo>
                <a:lnTo>
                  <a:pt x="7" y="16"/>
                </a:lnTo>
                <a:lnTo>
                  <a:pt x="8" y="15"/>
                </a:lnTo>
                <a:lnTo>
                  <a:pt x="8" y="15"/>
                </a:lnTo>
                <a:lnTo>
                  <a:pt x="8" y="13"/>
                </a:lnTo>
                <a:lnTo>
                  <a:pt x="8" y="7"/>
                </a:lnTo>
                <a:lnTo>
                  <a:pt x="8" y="7"/>
                </a:lnTo>
                <a:lnTo>
                  <a:pt x="8" y="6"/>
                </a:lnTo>
                <a:lnTo>
                  <a:pt x="8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47" name="Freeform 1876">
            <a:extLst>
              <a:ext uri="{FF2B5EF4-FFF2-40B4-BE49-F238E27FC236}">
                <a16:creationId xmlns:a16="http://schemas.microsoft.com/office/drawing/2014/main" id="{830FBA91-BDB7-47AD-A3D9-8D2B98B1036A}"/>
              </a:ext>
            </a:extLst>
          </p:cNvPr>
          <p:cNvSpPr>
            <a:spLocks noEditPoints="1"/>
          </p:cNvSpPr>
          <p:nvPr/>
        </p:nvSpPr>
        <p:spPr bwMode="auto">
          <a:xfrm>
            <a:off x="8246506" y="3283134"/>
            <a:ext cx="22225" cy="52388"/>
          </a:xfrm>
          <a:custGeom>
            <a:avLst/>
            <a:gdLst>
              <a:gd name="T0" fmla="*/ 0 w 14"/>
              <a:gd name="T1" fmla="*/ 7 h 33"/>
              <a:gd name="T2" fmla="*/ 0 w 14"/>
              <a:gd name="T3" fmla="*/ 7 h 33"/>
              <a:gd name="T4" fmla="*/ 1 w 14"/>
              <a:gd name="T5" fmla="*/ 5 h 33"/>
              <a:gd name="T6" fmla="*/ 1 w 14"/>
              <a:gd name="T7" fmla="*/ 5 h 33"/>
              <a:gd name="T8" fmla="*/ 2 w 14"/>
              <a:gd name="T9" fmla="*/ 2 h 33"/>
              <a:gd name="T10" fmla="*/ 2 w 14"/>
              <a:gd name="T11" fmla="*/ 2 h 33"/>
              <a:gd name="T12" fmla="*/ 5 w 14"/>
              <a:gd name="T13" fmla="*/ 1 h 33"/>
              <a:gd name="T14" fmla="*/ 5 w 14"/>
              <a:gd name="T15" fmla="*/ 1 h 33"/>
              <a:gd name="T16" fmla="*/ 7 w 14"/>
              <a:gd name="T17" fmla="*/ 0 h 33"/>
              <a:gd name="T18" fmla="*/ 7 w 14"/>
              <a:gd name="T19" fmla="*/ 0 h 33"/>
              <a:gd name="T20" fmla="*/ 10 w 14"/>
              <a:gd name="T21" fmla="*/ 1 h 33"/>
              <a:gd name="T22" fmla="*/ 10 w 14"/>
              <a:gd name="T23" fmla="*/ 1 h 33"/>
              <a:gd name="T24" fmla="*/ 12 w 14"/>
              <a:gd name="T25" fmla="*/ 2 h 33"/>
              <a:gd name="T26" fmla="*/ 12 w 14"/>
              <a:gd name="T27" fmla="*/ 2 h 33"/>
              <a:gd name="T28" fmla="*/ 14 w 14"/>
              <a:gd name="T29" fmla="*/ 5 h 33"/>
              <a:gd name="T30" fmla="*/ 14 w 14"/>
              <a:gd name="T31" fmla="*/ 5 h 33"/>
              <a:gd name="T32" fmla="*/ 14 w 14"/>
              <a:gd name="T33" fmla="*/ 7 h 33"/>
              <a:gd name="T34" fmla="*/ 14 w 14"/>
              <a:gd name="T35" fmla="*/ 26 h 33"/>
              <a:gd name="T36" fmla="*/ 14 w 14"/>
              <a:gd name="T37" fmla="*/ 26 h 33"/>
              <a:gd name="T38" fmla="*/ 14 w 14"/>
              <a:gd name="T39" fmla="*/ 28 h 33"/>
              <a:gd name="T40" fmla="*/ 14 w 14"/>
              <a:gd name="T41" fmla="*/ 28 h 33"/>
              <a:gd name="T42" fmla="*/ 12 w 14"/>
              <a:gd name="T43" fmla="*/ 31 h 33"/>
              <a:gd name="T44" fmla="*/ 12 w 14"/>
              <a:gd name="T45" fmla="*/ 31 h 33"/>
              <a:gd name="T46" fmla="*/ 10 w 14"/>
              <a:gd name="T47" fmla="*/ 32 h 33"/>
              <a:gd name="T48" fmla="*/ 10 w 14"/>
              <a:gd name="T49" fmla="*/ 32 h 33"/>
              <a:gd name="T50" fmla="*/ 7 w 14"/>
              <a:gd name="T51" fmla="*/ 33 h 33"/>
              <a:gd name="T52" fmla="*/ 7 w 14"/>
              <a:gd name="T53" fmla="*/ 33 h 33"/>
              <a:gd name="T54" fmla="*/ 5 w 14"/>
              <a:gd name="T55" fmla="*/ 32 h 33"/>
              <a:gd name="T56" fmla="*/ 5 w 14"/>
              <a:gd name="T57" fmla="*/ 32 h 33"/>
              <a:gd name="T58" fmla="*/ 2 w 14"/>
              <a:gd name="T59" fmla="*/ 31 h 33"/>
              <a:gd name="T60" fmla="*/ 2 w 14"/>
              <a:gd name="T61" fmla="*/ 31 h 33"/>
              <a:gd name="T62" fmla="*/ 1 w 14"/>
              <a:gd name="T63" fmla="*/ 28 h 33"/>
              <a:gd name="T64" fmla="*/ 1 w 14"/>
              <a:gd name="T65" fmla="*/ 28 h 33"/>
              <a:gd name="T66" fmla="*/ 0 w 14"/>
              <a:gd name="T67" fmla="*/ 26 h 33"/>
              <a:gd name="T68" fmla="*/ 0 w 14"/>
              <a:gd name="T69" fmla="*/ 7 h 33"/>
              <a:gd name="T70" fmla="*/ 5 w 14"/>
              <a:gd name="T71" fmla="*/ 26 h 33"/>
              <a:gd name="T72" fmla="*/ 5 w 14"/>
              <a:gd name="T73" fmla="*/ 26 h 33"/>
              <a:gd name="T74" fmla="*/ 6 w 14"/>
              <a:gd name="T75" fmla="*/ 27 h 33"/>
              <a:gd name="T76" fmla="*/ 6 w 14"/>
              <a:gd name="T77" fmla="*/ 27 h 33"/>
              <a:gd name="T78" fmla="*/ 7 w 14"/>
              <a:gd name="T79" fmla="*/ 28 h 33"/>
              <a:gd name="T80" fmla="*/ 7 w 14"/>
              <a:gd name="T81" fmla="*/ 28 h 33"/>
              <a:gd name="T82" fmla="*/ 9 w 14"/>
              <a:gd name="T83" fmla="*/ 27 h 33"/>
              <a:gd name="T84" fmla="*/ 9 w 14"/>
              <a:gd name="T85" fmla="*/ 27 h 33"/>
              <a:gd name="T86" fmla="*/ 10 w 14"/>
              <a:gd name="T87" fmla="*/ 26 h 33"/>
              <a:gd name="T88" fmla="*/ 10 w 14"/>
              <a:gd name="T89" fmla="*/ 7 h 33"/>
              <a:gd name="T90" fmla="*/ 10 w 14"/>
              <a:gd name="T91" fmla="*/ 7 h 33"/>
              <a:gd name="T92" fmla="*/ 9 w 14"/>
              <a:gd name="T93" fmla="*/ 6 h 33"/>
              <a:gd name="T94" fmla="*/ 9 w 14"/>
              <a:gd name="T95" fmla="*/ 6 h 33"/>
              <a:gd name="T96" fmla="*/ 7 w 14"/>
              <a:gd name="T97" fmla="*/ 5 h 33"/>
              <a:gd name="T98" fmla="*/ 7 w 14"/>
              <a:gd name="T99" fmla="*/ 5 h 33"/>
              <a:gd name="T100" fmla="*/ 6 w 14"/>
              <a:gd name="T101" fmla="*/ 6 h 33"/>
              <a:gd name="T102" fmla="*/ 6 w 14"/>
              <a:gd name="T103" fmla="*/ 6 h 33"/>
              <a:gd name="T104" fmla="*/ 5 w 14"/>
              <a:gd name="T105" fmla="*/ 7 h 33"/>
              <a:gd name="T106" fmla="*/ 5 w 14"/>
              <a:gd name="T107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3">
                <a:moveTo>
                  <a:pt x="0" y="7"/>
                </a:moveTo>
                <a:lnTo>
                  <a:pt x="0" y="7"/>
                </a:lnTo>
                <a:lnTo>
                  <a:pt x="1" y="5"/>
                </a:lnTo>
                <a:lnTo>
                  <a:pt x="1" y="5"/>
                </a:lnTo>
                <a:lnTo>
                  <a:pt x="2" y="2"/>
                </a:lnTo>
                <a:lnTo>
                  <a:pt x="2" y="2"/>
                </a:lnTo>
                <a:lnTo>
                  <a:pt x="5" y="1"/>
                </a:lnTo>
                <a:lnTo>
                  <a:pt x="5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2"/>
                </a:lnTo>
                <a:lnTo>
                  <a:pt x="12" y="2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26"/>
                </a:lnTo>
                <a:lnTo>
                  <a:pt x="14" y="26"/>
                </a:lnTo>
                <a:lnTo>
                  <a:pt x="14" y="28"/>
                </a:lnTo>
                <a:lnTo>
                  <a:pt x="14" y="28"/>
                </a:lnTo>
                <a:lnTo>
                  <a:pt x="12" y="31"/>
                </a:lnTo>
                <a:lnTo>
                  <a:pt x="12" y="31"/>
                </a:lnTo>
                <a:lnTo>
                  <a:pt x="10" y="32"/>
                </a:lnTo>
                <a:lnTo>
                  <a:pt x="10" y="32"/>
                </a:lnTo>
                <a:lnTo>
                  <a:pt x="7" y="33"/>
                </a:lnTo>
                <a:lnTo>
                  <a:pt x="7" y="33"/>
                </a:lnTo>
                <a:lnTo>
                  <a:pt x="5" y="32"/>
                </a:lnTo>
                <a:lnTo>
                  <a:pt x="5" y="32"/>
                </a:lnTo>
                <a:lnTo>
                  <a:pt x="2" y="31"/>
                </a:lnTo>
                <a:lnTo>
                  <a:pt x="2" y="31"/>
                </a:lnTo>
                <a:lnTo>
                  <a:pt x="1" y="28"/>
                </a:lnTo>
                <a:lnTo>
                  <a:pt x="1" y="28"/>
                </a:lnTo>
                <a:lnTo>
                  <a:pt x="0" y="26"/>
                </a:lnTo>
                <a:lnTo>
                  <a:pt x="0" y="7"/>
                </a:lnTo>
                <a:close/>
                <a:moveTo>
                  <a:pt x="5" y="26"/>
                </a:moveTo>
                <a:lnTo>
                  <a:pt x="5" y="26"/>
                </a:lnTo>
                <a:lnTo>
                  <a:pt x="6" y="27"/>
                </a:lnTo>
                <a:lnTo>
                  <a:pt x="6" y="27"/>
                </a:lnTo>
                <a:lnTo>
                  <a:pt x="7" y="28"/>
                </a:lnTo>
                <a:lnTo>
                  <a:pt x="7" y="28"/>
                </a:lnTo>
                <a:lnTo>
                  <a:pt x="9" y="27"/>
                </a:lnTo>
                <a:lnTo>
                  <a:pt x="9" y="27"/>
                </a:lnTo>
                <a:lnTo>
                  <a:pt x="10" y="26"/>
                </a:lnTo>
                <a:lnTo>
                  <a:pt x="10" y="7"/>
                </a:lnTo>
                <a:lnTo>
                  <a:pt x="10" y="7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7"/>
                </a:lnTo>
                <a:lnTo>
                  <a:pt x="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48" name="Freeform 1877">
            <a:extLst>
              <a:ext uri="{FF2B5EF4-FFF2-40B4-BE49-F238E27FC236}">
                <a16:creationId xmlns:a16="http://schemas.microsoft.com/office/drawing/2014/main" id="{EF5ECA12-9DF0-4FC6-B82B-37C14819E84C}"/>
              </a:ext>
            </a:extLst>
          </p:cNvPr>
          <p:cNvSpPr>
            <a:spLocks/>
          </p:cNvSpPr>
          <p:nvPr/>
        </p:nvSpPr>
        <p:spPr bwMode="auto">
          <a:xfrm>
            <a:off x="8271906" y="3284721"/>
            <a:ext cx="26988" cy="49213"/>
          </a:xfrm>
          <a:custGeom>
            <a:avLst/>
            <a:gdLst>
              <a:gd name="T0" fmla="*/ 9 w 17"/>
              <a:gd name="T1" fmla="*/ 31 h 31"/>
              <a:gd name="T2" fmla="*/ 9 w 17"/>
              <a:gd name="T3" fmla="*/ 27 h 31"/>
              <a:gd name="T4" fmla="*/ 0 w 17"/>
              <a:gd name="T5" fmla="*/ 27 h 31"/>
              <a:gd name="T6" fmla="*/ 0 w 17"/>
              <a:gd name="T7" fmla="*/ 22 h 31"/>
              <a:gd name="T8" fmla="*/ 6 w 17"/>
              <a:gd name="T9" fmla="*/ 0 h 31"/>
              <a:gd name="T10" fmla="*/ 12 w 17"/>
              <a:gd name="T11" fmla="*/ 0 h 31"/>
              <a:gd name="T12" fmla="*/ 5 w 17"/>
              <a:gd name="T13" fmla="*/ 22 h 31"/>
              <a:gd name="T14" fmla="*/ 9 w 17"/>
              <a:gd name="T15" fmla="*/ 22 h 31"/>
              <a:gd name="T16" fmla="*/ 9 w 17"/>
              <a:gd name="T17" fmla="*/ 14 h 31"/>
              <a:gd name="T18" fmla="*/ 14 w 17"/>
              <a:gd name="T19" fmla="*/ 14 h 31"/>
              <a:gd name="T20" fmla="*/ 14 w 17"/>
              <a:gd name="T21" fmla="*/ 22 h 31"/>
              <a:gd name="T22" fmla="*/ 17 w 17"/>
              <a:gd name="T23" fmla="*/ 22 h 31"/>
              <a:gd name="T24" fmla="*/ 17 w 17"/>
              <a:gd name="T25" fmla="*/ 27 h 31"/>
              <a:gd name="T26" fmla="*/ 14 w 17"/>
              <a:gd name="T27" fmla="*/ 27 h 31"/>
              <a:gd name="T28" fmla="*/ 14 w 17"/>
              <a:gd name="T29" fmla="*/ 31 h 31"/>
              <a:gd name="T30" fmla="*/ 9 w 17"/>
              <a:gd name="T3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7" h="31">
                <a:moveTo>
                  <a:pt x="9" y="31"/>
                </a:moveTo>
                <a:lnTo>
                  <a:pt x="9" y="27"/>
                </a:lnTo>
                <a:lnTo>
                  <a:pt x="0" y="27"/>
                </a:lnTo>
                <a:lnTo>
                  <a:pt x="0" y="22"/>
                </a:lnTo>
                <a:lnTo>
                  <a:pt x="6" y="0"/>
                </a:lnTo>
                <a:lnTo>
                  <a:pt x="12" y="0"/>
                </a:lnTo>
                <a:lnTo>
                  <a:pt x="5" y="22"/>
                </a:lnTo>
                <a:lnTo>
                  <a:pt x="9" y="22"/>
                </a:lnTo>
                <a:lnTo>
                  <a:pt x="9" y="14"/>
                </a:lnTo>
                <a:lnTo>
                  <a:pt x="14" y="14"/>
                </a:lnTo>
                <a:lnTo>
                  <a:pt x="14" y="22"/>
                </a:lnTo>
                <a:lnTo>
                  <a:pt x="17" y="22"/>
                </a:lnTo>
                <a:lnTo>
                  <a:pt x="17" y="27"/>
                </a:lnTo>
                <a:lnTo>
                  <a:pt x="14" y="27"/>
                </a:lnTo>
                <a:lnTo>
                  <a:pt x="14" y="31"/>
                </a:lnTo>
                <a:lnTo>
                  <a:pt x="9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49" name="Freeform 1878">
            <a:extLst>
              <a:ext uri="{FF2B5EF4-FFF2-40B4-BE49-F238E27FC236}">
                <a16:creationId xmlns:a16="http://schemas.microsoft.com/office/drawing/2014/main" id="{10635D41-0F70-4BE8-9677-E0227513E398}"/>
              </a:ext>
            </a:extLst>
          </p:cNvPr>
          <p:cNvSpPr>
            <a:spLocks/>
          </p:cNvSpPr>
          <p:nvPr/>
        </p:nvSpPr>
        <p:spPr bwMode="auto">
          <a:xfrm>
            <a:off x="8143318" y="3794309"/>
            <a:ext cx="12700" cy="52388"/>
          </a:xfrm>
          <a:custGeom>
            <a:avLst/>
            <a:gdLst>
              <a:gd name="T0" fmla="*/ 3 w 8"/>
              <a:gd name="T1" fmla="*/ 33 h 33"/>
              <a:gd name="T2" fmla="*/ 3 w 8"/>
              <a:gd name="T3" fmla="*/ 5 h 33"/>
              <a:gd name="T4" fmla="*/ 0 w 8"/>
              <a:gd name="T5" fmla="*/ 9 h 33"/>
              <a:gd name="T6" fmla="*/ 0 w 8"/>
              <a:gd name="T7" fmla="*/ 4 h 33"/>
              <a:gd name="T8" fmla="*/ 3 w 8"/>
              <a:gd name="T9" fmla="*/ 0 h 33"/>
              <a:gd name="T10" fmla="*/ 8 w 8"/>
              <a:gd name="T11" fmla="*/ 0 h 33"/>
              <a:gd name="T12" fmla="*/ 8 w 8"/>
              <a:gd name="T13" fmla="*/ 33 h 33"/>
              <a:gd name="T14" fmla="*/ 3 w 8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33">
                <a:moveTo>
                  <a:pt x="3" y="33"/>
                </a:moveTo>
                <a:lnTo>
                  <a:pt x="3" y="5"/>
                </a:lnTo>
                <a:lnTo>
                  <a:pt x="0" y="9"/>
                </a:lnTo>
                <a:lnTo>
                  <a:pt x="0" y="4"/>
                </a:lnTo>
                <a:lnTo>
                  <a:pt x="3" y="0"/>
                </a:lnTo>
                <a:lnTo>
                  <a:pt x="8" y="0"/>
                </a:lnTo>
                <a:lnTo>
                  <a:pt x="8" y="33"/>
                </a:lnTo>
                <a:lnTo>
                  <a:pt x="3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50" name="Freeform 1879">
            <a:extLst>
              <a:ext uri="{FF2B5EF4-FFF2-40B4-BE49-F238E27FC236}">
                <a16:creationId xmlns:a16="http://schemas.microsoft.com/office/drawing/2014/main" id="{B0541F28-5DEB-401F-B8C6-EDF92F02DC3E}"/>
              </a:ext>
            </a:extLst>
          </p:cNvPr>
          <p:cNvSpPr>
            <a:spLocks/>
          </p:cNvSpPr>
          <p:nvPr/>
        </p:nvSpPr>
        <p:spPr bwMode="auto">
          <a:xfrm>
            <a:off x="8167131" y="3794309"/>
            <a:ext cx="20638" cy="52388"/>
          </a:xfrm>
          <a:custGeom>
            <a:avLst/>
            <a:gdLst>
              <a:gd name="T0" fmla="*/ 0 w 13"/>
              <a:gd name="T1" fmla="*/ 33 h 33"/>
              <a:gd name="T2" fmla="*/ 0 w 13"/>
              <a:gd name="T3" fmla="*/ 29 h 33"/>
              <a:gd name="T4" fmla="*/ 8 w 13"/>
              <a:gd name="T5" fmla="*/ 13 h 33"/>
              <a:gd name="T6" fmla="*/ 8 w 13"/>
              <a:gd name="T7" fmla="*/ 13 h 33"/>
              <a:gd name="T8" fmla="*/ 8 w 13"/>
              <a:gd name="T9" fmla="*/ 10 h 33"/>
              <a:gd name="T10" fmla="*/ 8 w 13"/>
              <a:gd name="T11" fmla="*/ 10 h 33"/>
              <a:gd name="T12" fmla="*/ 10 w 13"/>
              <a:gd name="T13" fmla="*/ 9 h 33"/>
              <a:gd name="T14" fmla="*/ 10 w 13"/>
              <a:gd name="T15" fmla="*/ 9 h 33"/>
              <a:gd name="T16" fmla="*/ 10 w 13"/>
              <a:gd name="T17" fmla="*/ 8 h 33"/>
              <a:gd name="T18" fmla="*/ 10 w 13"/>
              <a:gd name="T19" fmla="*/ 8 h 33"/>
              <a:gd name="T20" fmla="*/ 8 w 13"/>
              <a:gd name="T21" fmla="*/ 7 h 33"/>
              <a:gd name="T22" fmla="*/ 8 w 13"/>
              <a:gd name="T23" fmla="*/ 7 h 33"/>
              <a:gd name="T24" fmla="*/ 8 w 13"/>
              <a:gd name="T25" fmla="*/ 5 h 33"/>
              <a:gd name="T26" fmla="*/ 8 w 13"/>
              <a:gd name="T27" fmla="*/ 5 h 33"/>
              <a:gd name="T28" fmla="*/ 7 w 13"/>
              <a:gd name="T29" fmla="*/ 5 h 33"/>
              <a:gd name="T30" fmla="*/ 7 w 13"/>
              <a:gd name="T31" fmla="*/ 5 h 33"/>
              <a:gd name="T32" fmla="*/ 5 w 13"/>
              <a:gd name="T33" fmla="*/ 5 h 33"/>
              <a:gd name="T34" fmla="*/ 5 w 13"/>
              <a:gd name="T35" fmla="*/ 5 h 33"/>
              <a:gd name="T36" fmla="*/ 5 w 13"/>
              <a:gd name="T37" fmla="*/ 8 h 33"/>
              <a:gd name="T38" fmla="*/ 5 w 13"/>
              <a:gd name="T39" fmla="*/ 10 h 33"/>
              <a:gd name="T40" fmla="*/ 0 w 13"/>
              <a:gd name="T41" fmla="*/ 10 h 33"/>
              <a:gd name="T42" fmla="*/ 0 w 13"/>
              <a:gd name="T43" fmla="*/ 8 h 33"/>
              <a:gd name="T44" fmla="*/ 0 w 13"/>
              <a:gd name="T45" fmla="*/ 8 h 33"/>
              <a:gd name="T46" fmla="*/ 1 w 13"/>
              <a:gd name="T47" fmla="*/ 5 h 33"/>
              <a:gd name="T48" fmla="*/ 1 w 13"/>
              <a:gd name="T49" fmla="*/ 5 h 33"/>
              <a:gd name="T50" fmla="*/ 2 w 13"/>
              <a:gd name="T51" fmla="*/ 3 h 33"/>
              <a:gd name="T52" fmla="*/ 2 w 13"/>
              <a:gd name="T53" fmla="*/ 3 h 33"/>
              <a:gd name="T54" fmla="*/ 5 w 13"/>
              <a:gd name="T55" fmla="*/ 2 h 33"/>
              <a:gd name="T56" fmla="*/ 5 w 13"/>
              <a:gd name="T57" fmla="*/ 2 h 33"/>
              <a:gd name="T58" fmla="*/ 7 w 13"/>
              <a:gd name="T59" fmla="*/ 0 h 33"/>
              <a:gd name="T60" fmla="*/ 7 w 13"/>
              <a:gd name="T61" fmla="*/ 0 h 33"/>
              <a:gd name="T62" fmla="*/ 10 w 13"/>
              <a:gd name="T63" fmla="*/ 2 h 33"/>
              <a:gd name="T64" fmla="*/ 10 w 13"/>
              <a:gd name="T65" fmla="*/ 2 h 33"/>
              <a:gd name="T66" fmla="*/ 12 w 13"/>
              <a:gd name="T67" fmla="*/ 3 h 33"/>
              <a:gd name="T68" fmla="*/ 12 w 13"/>
              <a:gd name="T69" fmla="*/ 3 h 33"/>
              <a:gd name="T70" fmla="*/ 13 w 13"/>
              <a:gd name="T71" fmla="*/ 5 h 33"/>
              <a:gd name="T72" fmla="*/ 13 w 13"/>
              <a:gd name="T73" fmla="*/ 5 h 33"/>
              <a:gd name="T74" fmla="*/ 13 w 13"/>
              <a:gd name="T75" fmla="*/ 9 h 33"/>
              <a:gd name="T76" fmla="*/ 13 w 13"/>
              <a:gd name="T77" fmla="*/ 9 h 33"/>
              <a:gd name="T78" fmla="*/ 13 w 13"/>
              <a:gd name="T79" fmla="*/ 10 h 33"/>
              <a:gd name="T80" fmla="*/ 13 w 13"/>
              <a:gd name="T81" fmla="*/ 10 h 33"/>
              <a:gd name="T82" fmla="*/ 13 w 13"/>
              <a:gd name="T83" fmla="*/ 12 h 33"/>
              <a:gd name="T84" fmla="*/ 13 w 13"/>
              <a:gd name="T85" fmla="*/ 12 h 33"/>
              <a:gd name="T86" fmla="*/ 13 w 13"/>
              <a:gd name="T87" fmla="*/ 14 h 33"/>
              <a:gd name="T88" fmla="*/ 13 w 13"/>
              <a:gd name="T89" fmla="*/ 14 h 33"/>
              <a:gd name="T90" fmla="*/ 12 w 13"/>
              <a:gd name="T91" fmla="*/ 15 h 33"/>
              <a:gd name="T92" fmla="*/ 6 w 13"/>
              <a:gd name="T93" fmla="*/ 28 h 33"/>
              <a:gd name="T94" fmla="*/ 13 w 13"/>
              <a:gd name="T95" fmla="*/ 28 h 33"/>
              <a:gd name="T96" fmla="*/ 13 w 13"/>
              <a:gd name="T97" fmla="*/ 33 h 33"/>
              <a:gd name="T98" fmla="*/ 0 w 13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33">
                <a:moveTo>
                  <a:pt x="0" y="33"/>
                </a:moveTo>
                <a:lnTo>
                  <a:pt x="0" y="29"/>
                </a:lnTo>
                <a:lnTo>
                  <a:pt x="8" y="13"/>
                </a:lnTo>
                <a:lnTo>
                  <a:pt x="8" y="13"/>
                </a:lnTo>
                <a:lnTo>
                  <a:pt x="8" y="10"/>
                </a:lnTo>
                <a:lnTo>
                  <a:pt x="8" y="10"/>
                </a:lnTo>
                <a:lnTo>
                  <a:pt x="10" y="9"/>
                </a:lnTo>
                <a:lnTo>
                  <a:pt x="10" y="9"/>
                </a:lnTo>
                <a:lnTo>
                  <a:pt x="10" y="8"/>
                </a:lnTo>
                <a:lnTo>
                  <a:pt x="10" y="8"/>
                </a:lnTo>
                <a:lnTo>
                  <a:pt x="8" y="7"/>
                </a:lnTo>
                <a:lnTo>
                  <a:pt x="8" y="7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2" y="3"/>
                </a:lnTo>
                <a:lnTo>
                  <a:pt x="2" y="3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0" y="2"/>
                </a:lnTo>
                <a:lnTo>
                  <a:pt x="12" y="3"/>
                </a:lnTo>
                <a:lnTo>
                  <a:pt x="12" y="3"/>
                </a:lnTo>
                <a:lnTo>
                  <a:pt x="13" y="5"/>
                </a:lnTo>
                <a:lnTo>
                  <a:pt x="13" y="5"/>
                </a:lnTo>
                <a:lnTo>
                  <a:pt x="13" y="9"/>
                </a:lnTo>
                <a:lnTo>
                  <a:pt x="13" y="9"/>
                </a:lnTo>
                <a:lnTo>
                  <a:pt x="13" y="10"/>
                </a:lnTo>
                <a:lnTo>
                  <a:pt x="13" y="10"/>
                </a:lnTo>
                <a:lnTo>
                  <a:pt x="13" y="12"/>
                </a:lnTo>
                <a:lnTo>
                  <a:pt x="13" y="12"/>
                </a:lnTo>
                <a:lnTo>
                  <a:pt x="13" y="14"/>
                </a:lnTo>
                <a:lnTo>
                  <a:pt x="13" y="14"/>
                </a:lnTo>
                <a:lnTo>
                  <a:pt x="12" y="15"/>
                </a:lnTo>
                <a:lnTo>
                  <a:pt x="6" y="28"/>
                </a:lnTo>
                <a:lnTo>
                  <a:pt x="13" y="28"/>
                </a:lnTo>
                <a:lnTo>
                  <a:pt x="13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51" name="Freeform 1880">
            <a:extLst>
              <a:ext uri="{FF2B5EF4-FFF2-40B4-BE49-F238E27FC236}">
                <a16:creationId xmlns:a16="http://schemas.microsoft.com/office/drawing/2014/main" id="{C14C8104-9D0B-4577-807B-B8927545274E}"/>
              </a:ext>
            </a:extLst>
          </p:cNvPr>
          <p:cNvSpPr>
            <a:spLocks noEditPoints="1"/>
          </p:cNvSpPr>
          <p:nvPr/>
        </p:nvSpPr>
        <p:spPr bwMode="auto">
          <a:xfrm>
            <a:off x="8194118" y="3794309"/>
            <a:ext cx="22225" cy="52388"/>
          </a:xfrm>
          <a:custGeom>
            <a:avLst/>
            <a:gdLst>
              <a:gd name="T0" fmla="*/ 7 w 14"/>
              <a:gd name="T1" fmla="*/ 14 h 33"/>
              <a:gd name="T2" fmla="*/ 7 w 14"/>
              <a:gd name="T3" fmla="*/ 14 h 33"/>
              <a:gd name="T4" fmla="*/ 8 w 14"/>
              <a:gd name="T5" fmla="*/ 14 h 33"/>
              <a:gd name="T6" fmla="*/ 9 w 14"/>
              <a:gd name="T7" fmla="*/ 14 h 33"/>
              <a:gd name="T8" fmla="*/ 12 w 14"/>
              <a:gd name="T9" fmla="*/ 14 h 33"/>
              <a:gd name="T10" fmla="*/ 13 w 14"/>
              <a:gd name="T11" fmla="*/ 17 h 33"/>
              <a:gd name="T12" fmla="*/ 13 w 14"/>
              <a:gd name="T13" fmla="*/ 17 h 33"/>
              <a:gd name="T14" fmla="*/ 13 w 14"/>
              <a:gd name="T15" fmla="*/ 18 h 33"/>
              <a:gd name="T16" fmla="*/ 14 w 14"/>
              <a:gd name="T17" fmla="*/ 20 h 33"/>
              <a:gd name="T18" fmla="*/ 14 w 14"/>
              <a:gd name="T19" fmla="*/ 24 h 33"/>
              <a:gd name="T20" fmla="*/ 14 w 14"/>
              <a:gd name="T21" fmla="*/ 27 h 33"/>
              <a:gd name="T22" fmla="*/ 13 w 14"/>
              <a:gd name="T23" fmla="*/ 28 h 33"/>
              <a:gd name="T24" fmla="*/ 13 w 14"/>
              <a:gd name="T25" fmla="*/ 29 h 33"/>
              <a:gd name="T26" fmla="*/ 13 w 14"/>
              <a:gd name="T27" fmla="*/ 30 h 33"/>
              <a:gd name="T28" fmla="*/ 10 w 14"/>
              <a:gd name="T29" fmla="*/ 33 h 33"/>
              <a:gd name="T30" fmla="*/ 7 w 14"/>
              <a:gd name="T31" fmla="*/ 33 h 33"/>
              <a:gd name="T32" fmla="*/ 3 w 14"/>
              <a:gd name="T33" fmla="*/ 33 h 33"/>
              <a:gd name="T34" fmla="*/ 2 w 14"/>
              <a:gd name="T35" fmla="*/ 30 h 33"/>
              <a:gd name="T36" fmla="*/ 0 w 14"/>
              <a:gd name="T37" fmla="*/ 29 h 33"/>
              <a:gd name="T38" fmla="*/ 0 w 14"/>
              <a:gd name="T39" fmla="*/ 28 h 33"/>
              <a:gd name="T40" fmla="*/ 0 w 14"/>
              <a:gd name="T41" fmla="*/ 27 h 33"/>
              <a:gd name="T42" fmla="*/ 0 w 14"/>
              <a:gd name="T43" fmla="*/ 24 h 33"/>
              <a:gd name="T44" fmla="*/ 0 w 14"/>
              <a:gd name="T45" fmla="*/ 22 h 33"/>
              <a:gd name="T46" fmla="*/ 0 w 14"/>
              <a:gd name="T47" fmla="*/ 19 h 33"/>
              <a:gd name="T48" fmla="*/ 0 w 14"/>
              <a:gd name="T49" fmla="*/ 18 h 33"/>
              <a:gd name="T50" fmla="*/ 7 w 14"/>
              <a:gd name="T51" fmla="*/ 0 h 33"/>
              <a:gd name="T52" fmla="*/ 9 w 14"/>
              <a:gd name="T53" fmla="*/ 20 h 33"/>
              <a:gd name="T54" fmla="*/ 8 w 14"/>
              <a:gd name="T55" fmla="*/ 19 h 33"/>
              <a:gd name="T56" fmla="*/ 7 w 14"/>
              <a:gd name="T57" fmla="*/ 18 h 33"/>
              <a:gd name="T58" fmla="*/ 5 w 14"/>
              <a:gd name="T59" fmla="*/ 19 h 33"/>
              <a:gd name="T60" fmla="*/ 4 w 14"/>
              <a:gd name="T61" fmla="*/ 20 h 33"/>
              <a:gd name="T62" fmla="*/ 4 w 14"/>
              <a:gd name="T63" fmla="*/ 27 h 33"/>
              <a:gd name="T64" fmla="*/ 5 w 14"/>
              <a:gd name="T65" fmla="*/ 28 h 33"/>
              <a:gd name="T66" fmla="*/ 7 w 14"/>
              <a:gd name="T67" fmla="*/ 29 h 33"/>
              <a:gd name="T68" fmla="*/ 8 w 14"/>
              <a:gd name="T69" fmla="*/ 28 h 33"/>
              <a:gd name="T70" fmla="*/ 9 w 14"/>
              <a:gd name="T71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12" y="0"/>
                </a:move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8" y="14"/>
                </a:lnTo>
                <a:lnTo>
                  <a:pt x="8" y="14"/>
                </a:lnTo>
                <a:lnTo>
                  <a:pt x="9" y="14"/>
                </a:lnTo>
                <a:lnTo>
                  <a:pt x="9" y="14"/>
                </a:lnTo>
                <a:lnTo>
                  <a:pt x="12" y="14"/>
                </a:lnTo>
                <a:lnTo>
                  <a:pt x="12" y="14"/>
                </a:lnTo>
                <a:lnTo>
                  <a:pt x="13" y="17"/>
                </a:lnTo>
                <a:lnTo>
                  <a:pt x="13" y="17"/>
                </a:lnTo>
                <a:lnTo>
                  <a:pt x="13" y="17"/>
                </a:lnTo>
                <a:lnTo>
                  <a:pt x="13" y="17"/>
                </a:lnTo>
                <a:lnTo>
                  <a:pt x="13" y="18"/>
                </a:lnTo>
                <a:lnTo>
                  <a:pt x="13" y="18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7"/>
                </a:lnTo>
                <a:lnTo>
                  <a:pt x="14" y="27"/>
                </a:lnTo>
                <a:lnTo>
                  <a:pt x="13" y="28"/>
                </a:lnTo>
                <a:lnTo>
                  <a:pt x="13" y="28"/>
                </a:lnTo>
                <a:lnTo>
                  <a:pt x="13" y="29"/>
                </a:lnTo>
                <a:lnTo>
                  <a:pt x="13" y="29"/>
                </a:lnTo>
                <a:lnTo>
                  <a:pt x="13" y="30"/>
                </a:lnTo>
                <a:lnTo>
                  <a:pt x="13" y="30"/>
                </a:lnTo>
                <a:lnTo>
                  <a:pt x="10" y="33"/>
                </a:lnTo>
                <a:lnTo>
                  <a:pt x="10" y="33"/>
                </a:lnTo>
                <a:lnTo>
                  <a:pt x="7" y="33"/>
                </a:lnTo>
                <a:lnTo>
                  <a:pt x="7" y="33"/>
                </a:lnTo>
                <a:lnTo>
                  <a:pt x="3" y="33"/>
                </a:lnTo>
                <a:lnTo>
                  <a:pt x="3" y="33"/>
                </a:lnTo>
                <a:lnTo>
                  <a:pt x="2" y="30"/>
                </a:lnTo>
                <a:lnTo>
                  <a:pt x="2" y="30"/>
                </a:lnTo>
                <a:lnTo>
                  <a:pt x="0" y="29"/>
                </a:lnTo>
                <a:lnTo>
                  <a:pt x="0" y="29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19"/>
                </a:lnTo>
                <a:lnTo>
                  <a:pt x="0" y="18"/>
                </a:lnTo>
                <a:lnTo>
                  <a:pt x="0" y="18"/>
                </a:lnTo>
                <a:lnTo>
                  <a:pt x="0" y="17"/>
                </a:lnTo>
                <a:lnTo>
                  <a:pt x="7" y="0"/>
                </a:lnTo>
                <a:lnTo>
                  <a:pt x="12" y="0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8" y="19"/>
                </a:lnTo>
                <a:lnTo>
                  <a:pt x="8" y="19"/>
                </a:lnTo>
                <a:lnTo>
                  <a:pt x="7" y="18"/>
                </a:lnTo>
                <a:lnTo>
                  <a:pt x="7" y="18"/>
                </a:lnTo>
                <a:lnTo>
                  <a:pt x="5" y="19"/>
                </a:lnTo>
                <a:lnTo>
                  <a:pt x="5" y="19"/>
                </a:lnTo>
                <a:lnTo>
                  <a:pt x="4" y="20"/>
                </a:lnTo>
                <a:lnTo>
                  <a:pt x="4" y="27"/>
                </a:lnTo>
                <a:lnTo>
                  <a:pt x="4" y="27"/>
                </a:lnTo>
                <a:lnTo>
                  <a:pt x="5" y="28"/>
                </a:lnTo>
                <a:lnTo>
                  <a:pt x="5" y="28"/>
                </a:lnTo>
                <a:lnTo>
                  <a:pt x="7" y="29"/>
                </a:lnTo>
                <a:lnTo>
                  <a:pt x="7" y="29"/>
                </a:lnTo>
                <a:lnTo>
                  <a:pt x="8" y="28"/>
                </a:lnTo>
                <a:lnTo>
                  <a:pt x="8" y="28"/>
                </a:lnTo>
                <a:lnTo>
                  <a:pt x="9" y="27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52" name="Freeform 1881">
            <a:extLst>
              <a:ext uri="{FF2B5EF4-FFF2-40B4-BE49-F238E27FC236}">
                <a16:creationId xmlns:a16="http://schemas.microsoft.com/office/drawing/2014/main" id="{5C7093AC-359F-4536-923E-229DD437B288}"/>
              </a:ext>
            </a:extLst>
          </p:cNvPr>
          <p:cNvSpPr>
            <a:spLocks/>
          </p:cNvSpPr>
          <p:nvPr/>
        </p:nvSpPr>
        <p:spPr bwMode="auto">
          <a:xfrm>
            <a:off x="8221106" y="3838759"/>
            <a:ext cx="7938" cy="14288"/>
          </a:xfrm>
          <a:custGeom>
            <a:avLst/>
            <a:gdLst>
              <a:gd name="T0" fmla="*/ 0 w 5"/>
              <a:gd name="T1" fmla="*/ 9 h 9"/>
              <a:gd name="T2" fmla="*/ 0 w 5"/>
              <a:gd name="T3" fmla="*/ 0 h 9"/>
              <a:gd name="T4" fmla="*/ 5 w 5"/>
              <a:gd name="T5" fmla="*/ 0 h 9"/>
              <a:gd name="T6" fmla="*/ 5 w 5"/>
              <a:gd name="T7" fmla="*/ 5 h 9"/>
              <a:gd name="T8" fmla="*/ 0 w 5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9">
                <a:moveTo>
                  <a:pt x="0" y="9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53" name="Freeform 1882">
            <a:extLst>
              <a:ext uri="{FF2B5EF4-FFF2-40B4-BE49-F238E27FC236}">
                <a16:creationId xmlns:a16="http://schemas.microsoft.com/office/drawing/2014/main" id="{BA577846-0952-47C1-8A11-DF1044E82DE2}"/>
              </a:ext>
            </a:extLst>
          </p:cNvPr>
          <p:cNvSpPr>
            <a:spLocks noEditPoints="1"/>
          </p:cNvSpPr>
          <p:nvPr/>
        </p:nvSpPr>
        <p:spPr bwMode="auto">
          <a:xfrm>
            <a:off x="8233806" y="3794309"/>
            <a:ext cx="22225" cy="52388"/>
          </a:xfrm>
          <a:custGeom>
            <a:avLst/>
            <a:gdLst>
              <a:gd name="T0" fmla="*/ 7 w 14"/>
              <a:gd name="T1" fmla="*/ 19 h 33"/>
              <a:gd name="T2" fmla="*/ 7 w 14"/>
              <a:gd name="T3" fmla="*/ 19 h 33"/>
              <a:gd name="T4" fmla="*/ 7 w 14"/>
              <a:gd name="T5" fmla="*/ 19 h 33"/>
              <a:gd name="T6" fmla="*/ 5 w 14"/>
              <a:gd name="T7" fmla="*/ 19 h 33"/>
              <a:gd name="T8" fmla="*/ 3 w 14"/>
              <a:gd name="T9" fmla="*/ 19 h 33"/>
              <a:gd name="T10" fmla="*/ 2 w 14"/>
              <a:gd name="T11" fmla="*/ 18 h 33"/>
              <a:gd name="T12" fmla="*/ 0 w 14"/>
              <a:gd name="T13" fmla="*/ 17 h 33"/>
              <a:gd name="T14" fmla="*/ 0 w 14"/>
              <a:gd name="T15" fmla="*/ 15 h 33"/>
              <a:gd name="T16" fmla="*/ 0 w 14"/>
              <a:gd name="T17" fmla="*/ 13 h 33"/>
              <a:gd name="T18" fmla="*/ 0 w 14"/>
              <a:gd name="T19" fmla="*/ 10 h 33"/>
              <a:gd name="T20" fmla="*/ 0 w 14"/>
              <a:gd name="T21" fmla="*/ 8 h 33"/>
              <a:gd name="T22" fmla="*/ 0 w 14"/>
              <a:gd name="T23" fmla="*/ 5 h 33"/>
              <a:gd name="T24" fmla="*/ 0 w 14"/>
              <a:gd name="T25" fmla="*/ 4 h 33"/>
              <a:gd name="T26" fmla="*/ 2 w 14"/>
              <a:gd name="T27" fmla="*/ 4 h 33"/>
              <a:gd name="T28" fmla="*/ 3 w 14"/>
              <a:gd name="T29" fmla="*/ 2 h 33"/>
              <a:gd name="T30" fmla="*/ 7 w 14"/>
              <a:gd name="T31" fmla="*/ 0 h 33"/>
              <a:gd name="T32" fmla="*/ 10 w 14"/>
              <a:gd name="T33" fmla="*/ 2 h 33"/>
              <a:gd name="T34" fmla="*/ 13 w 14"/>
              <a:gd name="T35" fmla="*/ 4 h 33"/>
              <a:gd name="T36" fmla="*/ 13 w 14"/>
              <a:gd name="T37" fmla="*/ 4 h 33"/>
              <a:gd name="T38" fmla="*/ 14 w 14"/>
              <a:gd name="T39" fmla="*/ 5 h 33"/>
              <a:gd name="T40" fmla="*/ 14 w 14"/>
              <a:gd name="T41" fmla="*/ 8 h 33"/>
              <a:gd name="T42" fmla="*/ 14 w 14"/>
              <a:gd name="T43" fmla="*/ 10 h 33"/>
              <a:gd name="T44" fmla="*/ 14 w 14"/>
              <a:gd name="T45" fmla="*/ 13 h 33"/>
              <a:gd name="T46" fmla="*/ 14 w 14"/>
              <a:gd name="T47" fmla="*/ 14 h 33"/>
              <a:gd name="T48" fmla="*/ 13 w 14"/>
              <a:gd name="T49" fmla="*/ 15 h 33"/>
              <a:gd name="T50" fmla="*/ 7 w 14"/>
              <a:gd name="T51" fmla="*/ 33 h 33"/>
              <a:gd name="T52" fmla="*/ 4 w 14"/>
              <a:gd name="T53" fmla="*/ 13 h 33"/>
              <a:gd name="T54" fmla="*/ 5 w 14"/>
              <a:gd name="T55" fmla="*/ 15 h 33"/>
              <a:gd name="T56" fmla="*/ 7 w 14"/>
              <a:gd name="T57" fmla="*/ 15 h 33"/>
              <a:gd name="T58" fmla="*/ 8 w 14"/>
              <a:gd name="T59" fmla="*/ 15 h 33"/>
              <a:gd name="T60" fmla="*/ 9 w 14"/>
              <a:gd name="T61" fmla="*/ 13 h 33"/>
              <a:gd name="T62" fmla="*/ 9 w 14"/>
              <a:gd name="T63" fmla="*/ 8 h 33"/>
              <a:gd name="T64" fmla="*/ 8 w 14"/>
              <a:gd name="T65" fmla="*/ 5 h 33"/>
              <a:gd name="T66" fmla="*/ 7 w 14"/>
              <a:gd name="T67" fmla="*/ 5 h 33"/>
              <a:gd name="T68" fmla="*/ 5 w 14"/>
              <a:gd name="T69" fmla="*/ 5 h 33"/>
              <a:gd name="T70" fmla="*/ 4 w 14"/>
              <a:gd name="T71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2" y="33"/>
                </a:move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lnTo>
                  <a:pt x="5" y="19"/>
                </a:lnTo>
                <a:lnTo>
                  <a:pt x="5" y="19"/>
                </a:lnTo>
                <a:lnTo>
                  <a:pt x="3" y="19"/>
                </a:lnTo>
                <a:lnTo>
                  <a:pt x="3" y="19"/>
                </a:lnTo>
                <a:lnTo>
                  <a:pt x="2" y="18"/>
                </a:lnTo>
                <a:lnTo>
                  <a:pt x="2" y="18"/>
                </a:lnTo>
                <a:lnTo>
                  <a:pt x="0" y="17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3" y="2"/>
                </a:lnTo>
                <a:lnTo>
                  <a:pt x="3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0" y="2"/>
                </a:lnTo>
                <a:lnTo>
                  <a:pt x="13" y="4"/>
                </a:lnTo>
                <a:lnTo>
                  <a:pt x="13" y="4"/>
                </a:lnTo>
                <a:lnTo>
                  <a:pt x="13" y="4"/>
                </a:lnTo>
                <a:lnTo>
                  <a:pt x="13" y="4"/>
                </a:lnTo>
                <a:lnTo>
                  <a:pt x="14" y="5"/>
                </a:lnTo>
                <a:lnTo>
                  <a:pt x="14" y="5"/>
                </a:lnTo>
                <a:lnTo>
                  <a:pt x="14" y="8"/>
                </a:lnTo>
                <a:lnTo>
                  <a:pt x="14" y="8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13" y="15"/>
                </a:lnTo>
                <a:lnTo>
                  <a:pt x="13" y="17"/>
                </a:lnTo>
                <a:lnTo>
                  <a:pt x="7" y="33"/>
                </a:lnTo>
                <a:lnTo>
                  <a:pt x="2" y="33"/>
                </a:lnTo>
                <a:close/>
                <a:moveTo>
                  <a:pt x="4" y="13"/>
                </a:moveTo>
                <a:lnTo>
                  <a:pt x="4" y="13"/>
                </a:lnTo>
                <a:lnTo>
                  <a:pt x="5" y="15"/>
                </a:lnTo>
                <a:lnTo>
                  <a:pt x="5" y="15"/>
                </a:lnTo>
                <a:lnTo>
                  <a:pt x="7" y="15"/>
                </a:lnTo>
                <a:lnTo>
                  <a:pt x="7" y="15"/>
                </a:lnTo>
                <a:lnTo>
                  <a:pt x="8" y="15"/>
                </a:lnTo>
                <a:lnTo>
                  <a:pt x="8" y="15"/>
                </a:lnTo>
                <a:lnTo>
                  <a:pt x="9" y="13"/>
                </a:lnTo>
                <a:lnTo>
                  <a:pt x="9" y="8"/>
                </a:lnTo>
                <a:lnTo>
                  <a:pt x="9" y="8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4" y="8"/>
                </a:lnTo>
                <a:lnTo>
                  <a:pt x="4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54" name="Freeform 1883">
            <a:extLst>
              <a:ext uri="{FF2B5EF4-FFF2-40B4-BE49-F238E27FC236}">
                <a16:creationId xmlns:a16="http://schemas.microsoft.com/office/drawing/2014/main" id="{ECC390B8-0426-49EC-A97A-BA44752271D8}"/>
              </a:ext>
            </a:extLst>
          </p:cNvPr>
          <p:cNvSpPr>
            <a:spLocks noEditPoints="1"/>
          </p:cNvSpPr>
          <p:nvPr/>
        </p:nvSpPr>
        <p:spPr bwMode="auto">
          <a:xfrm>
            <a:off x="8260793" y="3794309"/>
            <a:ext cx="20638" cy="52388"/>
          </a:xfrm>
          <a:custGeom>
            <a:avLst/>
            <a:gdLst>
              <a:gd name="T0" fmla="*/ 0 w 13"/>
              <a:gd name="T1" fmla="*/ 8 h 33"/>
              <a:gd name="T2" fmla="*/ 0 w 13"/>
              <a:gd name="T3" fmla="*/ 8 h 33"/>
              <a:gd name="T4" fmla="*/ 1 w 13"/>
              <a:gd name="T5" fmla="*/ 4 h 33"/>
              <a:gd name="T6" fmla="*/ 1 w 13"/>
              <a:gd name="T7" fmla="*/ 4 h 33"/>
              <a:gd name="T8" fmla="*/ 2 w 13"/>
              <a:gd name="T9" fmla="*/ 3 h 33"/>
              <a:gd name="T10" fmla="*/ 2 w 13"/>
              <a:gd name="T11" fmla="*/ 3 h 33"/>
              <a:gd name="T12" fmla="*/ 5 w 13"/>
              <a:gd name="T13" fmla="*/ 2 h 33"/>
              <a:gd name="T14" fmla="*/ 5 w 13"/>
              <a:gd name="T15" fmla="*/ 2 h 33"/>
              <a:gd name="T16" fmla="*/ 7 w 13"/>
              <a:gd name="T17" fmla="*/ 0 h 33"/>
              <a:gd name="T18" fmla="*/ 7 w 13"/>
              <a:gd name="T19" fmla="*/ 0 h 33"/>
              <a:gd name="T20" fmla="*/ 10 w 13"/>
              <a:gd name="T21" fmla="*/ 2 h 33"/>
              <a:gd name="T22" fmla="*/ 10 w 13"/>
              <a:gd name="T23" fmla="*/ 2 h 33"/>
              <a:gd name="T24" fmla="*/ 11 w 13"/>
              <a:gd name="T25" fmla="*/ 3 h 33"/>
              <a:gd name="T26" fmla="*/ 11 w 13"/>
              <a:gd name="T27" fmla="*/ 3 h 33"/>
              <a:gd name="T28" fmla="*/ 13 w 13"/>
              <a:gd name="T29" fmla="*/ 4 h 33"/>
              <a:gd name="T30" fmla="*/ 13 w 13"/>
              <a:gd name="T31" fmla="*/ 4 h 33"/>
              <a:gd name="T32" fmla="*/ 13 w 13"/>
              <a:gd name="T33" fmla="*/ 8 h 33"/>
              <a:gd name="T34" fmla="*/ 13 w 13"/>
              <a:gd name="T35" fmla="*/ 27 h 33"/>
              <a:gd name="T36" fmla="*/ 13 w 13"/>
              <a:gd name="T37" fmla="*/ 27 h 33"/>
              <a:gd name="T38" fmla="*/ 13 w 13"/>
              <a:gd name="T39" fmla="*/ 29 h 33"/>
              <a:gd name="T40" fmla="*/ 13 w 13"/>
              <a:gd name="T41" fmla="*/ 29 h 33"/>
              <a:gd name="T42" fmla="*/ 11 w 13"/>
              <a:gd name="T43" fmla="*/ 32 h 33"/>
              <a:gd name="T44" fmla="*/ 11 w 13"/>
              <a:gd name="T45" fmla="*/ 32 h 33"/>
              <a:gd name="T46" fmla="*/ 10 w 13"/>
              <a:gd name="T47" fmla="*/ 33 h 33"/>
              <a:gd name="T48" fmla="*/ 10 w 13"/>
              <a:gd name="T49" fmla="*/ 33 h 33"/>
              <a:gd name="T50" fmla="*/ 7 w 13"/>
              <a:gd name="T51" fmla="*/ 33 h 33"/>
              <a:gd name="T52" fmla="*/ 7 w 13"/>
              <a:gd name="T53" fmla="*/ 33 h 33"/>
              <a:gd name="T54" fmla="*/ 5 w 13"/>
              <a:gd name="T55" fmla="*/ 33 h 33"/>
              <a:gd name="T56" fmla="*/ 5 w 13"/>
              <a:gd name="T57" fmla="*/ 33 h 33"/>
              <a:gd name="T58" fmla="*/ 2 w 13"/>
              <a:gd name="T59" fmla="*/ 32 h 33"/>
              <a:gd name="T60" fmla="*/ 2 w 13"/>
              <a:gd name="T61" fmla="*/ 32 h 33"/>
              <a:gd name="T62" fmla="*/ 1 w 13"/>
              <a:gd name="T63" fmla="*/ 29 h 33"/>
              <a:gd name="T64" fmla="*/ 1 w 13"/>
              <a:gd name="T65" fmla="*/ 29 h 33"/>
              <a:gd name="T66" fmla="*/ 0 w 13"/>
              <a:gd name="T67" fmla="*/ 27 h 33"/>
              <a:gd name="T68" fmla="*/ 0 w 13"/>
              <a:gd name="T69" fmla="*/ 8 h 33"/>
              <a:gd name="T70" fmla="*/ 5 w 13"/>
              <a:gd name="T71" fmla="*/ 27 h 33"/>
              <a:gd name="T72" fmla="*/ 5 w 13"/>
              <a:gd name="T73" fmla="*/ 27 h 33"/>
              <a:gd name="T74" fmla="*/ 5 w 13"/>
              <a:gd name="T75" fmla="*/ 28 h 33"/>
              <a:gd name="T76" fmla="*/ 5 w 13"/>
              <a:gd name="T77" fmla="*/ 28 h 33"/>
              <a:gd name="T78" fmla="*/ 7 w 13"/>
              <a:gd name="T79" fmla="*/ 29 h 33"/>
              <a:gd name="T80" fmla="*/ 7 w 13"/>
              <a:gd name="T81" fmla="*/ 29 h 33"/>
              <a:gd name="T82" fmla="*/ 8 w 13"/>
              <a:gd name="T83" fmla="*/ 28 h 33"/>
              <a:gd name="T84" fmla="*/ 8 w 13"/>
              <a:gd name="T85" fmla="*/ 28 h 33"/>
              <a:gd name="T86" fmla="*/ 8 w 13"/>
              <a:gd name="T87" fmla="*/ 27 h 33"/>
              <a:gd name="T88" fmla="*/ 8 w 13"/>
              <a:gd name="T89" fmla="*/ 8 h 33"/>
              <a:gd name="T90" fmla="*/ 8 w 13"/>
              <a:gd name="T91" fmla="*/ 8 h 33"/>
              <a:gd name="T92" fmla="*/ 8 w 13"/>
              <a:gd name="T93" fmla="*/ 5 h 33"/>
              <a:gd name="T94" fmla="*/ 8 w 13"/>
              <a:gd name="T95" fmla="*/ 5 h 33"/>
              <a:gd name="T96" fmla="*/ 7 w 13"/>
              <a:gd name="T97" fmla="*/ 5 h 33"/>
              <a:gd name="T98" fmla="*/ 7 w 13"/>
              <a:gd name="T99" fmla="*/ 5 h 33"/>
              <a:gd name="T100" fmla="*/ 5 w 13"/>
              <a:gd name="T101" fmla="*/ 5 h 33"/>
              <a:gd name="T102" fmla="*/ 5 w 13"/>
              <a:gd name="T103" fmla="*/ 5 h 33"/>
              <a:gd name="T104" fmla="*/ 5 w 13"/>
              <a:gd name="T105" fmla="*/ 8 h 33"/>
              <a:gd name="T106" fmla="*/ 5 w 13"/>
              <a:gd name="T107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" h="33">
                <a:moveTo>
                  <a:pt x="0" y="8"/>
                </a:moveTo>
                <a:lnTo>
                  <a:pt x="0" y="8"/>
                </a:lnTo>
                <a:lnTo>
                  <a:pt x="1" y="4"/>
                </a:lnTo>
                <a:lnTo>
                  <a:pt x="1" y="4"/>
                </a:lnTo>
                <a:lnTo>
                  <a:pt x="2" y="3"/>
                </a:lnTo>
                <a:lnTo>
                  <a:pt x="2" y="3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0" y="2"/>
                </a:lnTo>
                <a:lnTo>
                  <a:pt x="11" y="3"/>
                </a:lnTo>
                <a:lnTo>
                  <a:pt x="11" y="3"/>
                </a:lnTo>
                <a:lnTo>
                  <a:pt x="13" y="4"/>
                </a:lnTo>
                <a:lnTo>
                  <a:pt x="13" y="4"/>
                </a:lnTo>
                <a:lnTo>
                  <a:pt x="13" y="8"/>
                </a:lnTo>
                <a:lnTo>
                  <a:pt x="13" y="27"/>
                </a:lnTo>
                <a:lnTo>
                  <a:pt x="13" y="27"/>
                </a:lnTo>
                <a:lnTo>
                  <a:pt x="13" y="29"/>
                </a:lnTo>
                <a:lnTo>
                  <a:pt x="13" y="29"/>
                </a:lnTo>
                <a:lnTo>
                  <a:pt x="11" y="32"/>
                </a:lnTo>
                <a:lnTo>
                  <a:pt x="11" y="32"/>
                </a:lnTo>
                <a:lnTo>
                  <a:pt x="10" y="33"/>
                </a:lnTo>
                <a:lnTo>
                  <a:pt x="10" y="33"/>
                </a:lnTo>
                <a:lnTo>
                  <a:pt x="7" y="33"/>
                </a:lnTo>
                <a:lnTo>
                  <a:pt x="7" y="33"/>
                </a:lnTo>
                <a:lnTo>
                  <a:pt x="5" y="33"/>
                </a:lnTo>
                <a:lnTo>
                  <a:pt x="5" y="33"/>
                </a:lnTo>
                <a:lnTo>
                  <a:pt x="2" y="32"/>
                </a:lnTo>
                <a:lnTo>
                  <a:pt x="2" y="32"/>
                </a:lnTo>
                <a:lnTo>
                  <a:pt x="1" y="29"/>
                </a:lnTo>
                <a:lnTo>
                  <a:pt x="1" y="29"/>
                </a:lnTo>
                <a:lnTo>
                  <a:pt x="0" y="27"/>
                </a:lnTo>
                <a:lnTo>
                  <a:pt x="0" y="8"/>
                </a:lnTo>
                <a:close/>
                <a:moveTo>
                  <a:pt x="5" y="27"/>
                </a:moveTo>
                <a:lnTo>
                  <a:pt x="5" y="27"/>
                </a:lnTo>
                <a:lnTo>
                  <a:pt x="5" y="28"/>
                </a:lnTo>
                <a:lnTo>
                  <a:pt x="5" y="28"/>
                </a:lnTo>
                <a:lnTo>
                  <a:pt x="7" y="29"/>
                </a:lnTo>
                <a:lnTo>
                  <a:pt x="7" y="29"/>
                </a:lnTo>
                <a:lnTo>
                  <a:pt x="8" y="28"/>
                </a:lnTo>
                <a:lnTo>
                  <a:pt x="8" y="28"/>
                </a:lnTo>
                <a:lnTo>
                  <a:pt x="8" y="27"/>
                </a:lnTo>
                <a:lnTo>
                  <a:pt x="8" y="8"/>
                </a:lnTo>
                <a:lnTo>
                  <a:pt x="8" y="8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55" name="Freeform 1884">
            <a:extLst>
              <a:ext uri="{FF2B5EF4-FFF2-40B4-BE49-F238E27FC236}">
                <a16:creationId xmlns:a16="http://schemas.microsoft.com/office/drawing/2014/main" id="{B16D3C04-E5DE-4AEA-81A2-DB2AC1E8C8ED}"/>
              </a:ext>
            </a:extLst>
          </p:cNvPr>
          <p:cNvSpPr>
            <a:spLocks/>
          </p:cNvSpPr>
          <p:nvPr/>
        </p:nvSpPr>
        <p:spPr bwMode="auto">
          <a:xfrm>
            <a:off x="8287781" y="3794309"/>
            <a:ext cx="20638" cy="52388"/>
          </a:xfrm>
          <a:custGeom>
            <a:avLst/>
            <a:gdLst>
              <a:gd name="T0" fmla="*/ 13 w 13"/>
              <a:gd name="T1" fmla="*/ 0 h 33"/>
              <a:gd name="T2" fmla="*/ 13 w 13"/>
              <a:gd name="T3" fmla="*/ 5 h 33"/>
              <a:gd name="T4" fmla="*/ 4 w 13"/>
              <a:gd name="T5" fmla="*/ 5 h 33"/>
              <a:gd name="T6" fmla="*/ 4 w 13"/>
              <a:gd name="T7" fmla="*/ 14 h 33"/>
              <a:gd name="T8" fmla="*/ 4 w 13"/>
              <a:gd name="T9" fmla="*/ 14 h 33"/>
              <a:gd name="T10" fmla="*/ 5 w 13"/>
              <a:gd name="T11" fmla="*/ 13 h 33"/>
              <a:gd name="T12" fmla="*/ 5 w 13"/>
              <a:gd name="T13" fmla="*/ 13 h 33"/>
              <a:gd name="T14" fmla="*/ 8 w 13"/>
              <a:gd name="T15" fmla="*/ 13 h 33"/>
              <a:gd name="T16" fmla="*/ 8 w 13"/>
              <a:gd name="T17" fmla="*/ 13 h 33"/>
              <a:gd name="T18" fmla="*/ 10 w 13"/>
              <a:gd name="T19" fmla="*/ 13 h 33"/>
              <a:gd name="T20" fmla="*/ 12 w 13"/>
              <a:gd name="T21" fmla="*/ 14 h 33"/>
              <a:gd name="T22" fmla="*/ 12 w 13"/>
              <a:gd name="T23" fmla="*/ 14 h 33"/>
              <a:gd name="T24" fmla="*/ 13 w 13"/>
              <a:gd name="T25" fmla="*/ 15 h 33"/>
              <a:gd name="T26" fmla="*/ 13 w 13"/>
              <a:gd name="T27" fmla="*/ 18 h 33"/>
              <a:gd name="T28" fmla="*/ 13 w 13"/>
              <a:gd name="T29" fmla="*/ 27 h 33"/>
              <a:gd name="T30" fmla="*/ 13 w 13"/>
              <a:gd name="T31" fmla="*/ 27 h 33"/>
              <a:gd name="T32" fmla="*/ 13 w 13"/>
              <a:gd name="T33" fmla="*/ 29 h 33"/>
              <a:gd name="T34" fmla="*/ 13 w 13"/>
              <a:gd name="T35" fmla="*/ 29 h 33"/>
              <a:gd name="T36" fmla="*/ 12 w 13"/>
              <a:gd name="T37" fmla="*/ 32 h 33"/>
              <a:gd name="T38" fmla="*/ 12 w 13"/>
              <a:gd name="T39" fmla="*/ 32 h 33"/>
              <a:gd name="T40" fmla="*/ 9 w 13"/>
              <a:gd name="T41" fmla="*/ 33 h 33"/>
              <a:gd name="T42" fmla="*/ 9 w 13"/>
              <a:gd name="T43" fmla="*/ 33 h 33"/>
              <a:gd name="T44" fmla="*/ 7 w 13"/>
              <a:gd name="T45" fmla="*/ 33 h 33"/>
              <a:gd name="T46" fmla="*/ 7 w 13"/>
              <a:gd name="T47" fmla="*/ 33 h 33"/>
              <a:gd name="T48" fmla="*/ 4 w 13"/>
              <a:gd name="T49" fmla="*/ 33 h 33"/>
              <a:gd name="T50" fmla="*/ 4 w 13"/>
              <a:gd name="T51" fmla="*/ 33 h 33"/>
              <a:gd name="T52" fmla="*/ 2 w 13"/>
              <a:gd name="T53" fmla="*/ 32 h 33"/>
              <a:gd name="T54" fmla="*/ 2 w 13"/>
              <a:gd name="T55" fmla="*/ 32 h 33"/>
              <a:gd name="T56" fmla="*/ 0 w 13"/>
              <a:gd name="T57" fmla="*/ 29 h 33"/>
              <a:gd name="T58" fmla="*/ 0 w 13"/>
              <a:gd name="T59" fmla="*/ 29 h 33"/>
              <a:gd name="T60" fmla="*/ 0 w 13"/>
              <a:gd name="T61" fmla="*/ 27 h 33"/>
              <a:gd name="T62" fmla="*/ 0 w 13"/>
              <a:gd name="T63" fmla="*/ 25 h 33"/>
              <a:gd name="T64" fmla="*/ 4 w 13"/>
              <a:gd name="T65" fmla="*/ 25 h 33"/>
              <a:gd name="T66" fmla="*/ 4 w 13"/>
              <a:gd name="T67" fmla="*/ 27 h 33"/>
              <a:gd name="T68" fmla="*/ 4 w 13"/>
              <a:gd name="T69" fmla="*/ 27 h 33"/>
              <a:gd name="T70" fmla="*/ 5 w 13"/>
              <a:gd name="T71" fmla="*/ 28 h 33"/>
              <a:gd name="T72" fmla="*/ 5 w 13"/>
              <a:gd name="T73" fmla="*/ 28 h 33"/>
              <a:gd name="T74" fmla="*/ 7 w 13"/>
              <a:gd name="T75" fmla="*/ 29 h 33"/>
              <a:gd name="T76" fmla="*/ 7 w 13"/>
              <a:gd name="T77" fmla="*/ 29 h 33"/>
              <a:gd name="T78" fmla="*/ 8 w 13"/>
              <a:gd name="T79" fmla="*/ 28 h 33"/>
              <a:gd name="T80" fmla="*/ 8 w 13"/>
              <a:gd name="T81" fmla="*/ 28 h 33"/>
              <a:gd name="T82" fmla="*/ 9 w 13"/>
              <a:gd name="T83" fmla="*/ 27 h 33"/>
              <a:gd name="T84" fmla="*/ 9 w 13"/>
              <a:gd name="T85" fmla="*/ 19 h 33"/>
              <a:gd name="T86" fmla="*/ 9 w 13"/>
              <a:gd name="T87" fmla="*/ 19 h 33"/>
              <a:gd name="T88" fmla="*/ 8 w 13"/>
              <a:gd name="T89" fmla="*/ 17 h 33"/>
              <a:gd name="T90" fmla="*/ 8 w 13"/>
              <a:gd name="T91" fmla="*/ 17 h 33"/>
              <a:gd name="T92" fmla="*/ 7 w 13"/>
              <a:gd name="T93" fmla="*/ 17 h 33"/>
              <a:gd name="T94" fmla="*/ 7 w 13"/>
              <a:gd name="T95" fmla="*/ 17 h 33"/>
              <a:gd name="T96" fmla="*/ 5 w 13"/>
              <a:gd name="T97" fmla="*/ 17 h 33"/>
              <a:gd name="T98" fmla="*/ 5 w 13"/>
              <a:gd name="T99" fmla="*/ 17 h 33"/>
              <a:gd name="T100" fmla="*/ 5 w 13"/>
              <a:gd name="T101" fmla="*/ 17 h 33"/>
              <a:gd name="T102" fmla="*/ 5 w 13"/>
              <a:gd name="T103" fmla="*/ 17 h 33"/>
              <a:gd name="T104" fmla="*/ 4 w 13"/>
              <a:gd name="T105" fmla="*/ 18 h 33"/>
              <a:gd name="T106" fmla="*/ 4 w 13"/>
              <a:gd name="T107" fmla="*/ 18 h 33"/>
              <a:gd name="T108" fmla="*/ 4 w 13"/>
              <a:gd name="T109" fmla="*/ 18 h 33"/>
              <a:gd name="T110" fmla="*/ 0 w 13"/>
              <a:gd name="T111" fmla="*/ 18 h 33"/>
              <a:gd name="T112" fmla="*/ 0 w 13"/>
              <a:gd name="T113" fmla="*/ 0 h 33"/>
              <a:gd name="T114" fmla="*/ 13 w 13"/>
              <a:gd name="T1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" h="33">
                <a:moveTo>
                  <a:pt x="13" y="0"/>
                </a:moveTo>
                <a:lnTo>
                  <a:pt x="13" y="5"/>
                </a:lnTo>
                <a:lnTo>
                  <a:pt x="4" y="5"/>
                </a:lnTo>
                <a:lnTo>
                  <a:pt x="4" y="14"/>
                </a:lnTo>
                <a:lnTo>
                  <a:pt x="4" y="14"/>
                </a:lnTo>
                <a:lnTo>
                  <a:pt x="5" y="13"/>
                </a:lnTo>
                <a:lnTo>
                  <a:pt x="5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2" y="14"/>
                </a:lnTo>
                <a:lnTo>
                  <a:pt x="12" y="14"/>
                </a:lnTo>
                <a:lnTo>
                  <a:pt x="13" y="15"/>
                </a:lnTo>
                <a:lnTo>
                  <a:pt x="13" y="18"/>
                </a:lnTo>
                <a:lnTo>
                  <a:pt x="13" y="27"/>
                </a:lnTo>
                <a:lnTo>
                  <a:pt x="13" y="27"/>
                </a:lnTo>
                <a:lnTo>
                  <a:pt x="13" y="29"/>
                </a:lnTo>
                <a:lnTo>
                  <a:pt x="13" y="29"/>
                </a:lnTo>
                <a:lnTo>
                  <a:pt x="12" y="32"/>
                </a:lnTo>
                <a:lnTo>
                  <a:pt x="12" y="32"/>
                </a:lnTo>
                <a:lnTo>
                  <a:pt x="9" y="33"/>
                </a:lnTo>
                <a:lnTo>
                  <a:pt x="9" y="33"/>
                </a:lnTo>
                <a:lnTo>
                  <a:pt x="7" y="33"/>
                </a:lnTo>
                <a:lnTo>
                  <a:pt x="7" y="33"/>
                </a:lnTo>
                <a:lnTo>
                  <a:pt x="4" y="33"/>
                </a:lnTo>
                <a:lnTo>
                  <a:pt x="4" y="33"/>
                </a:lnTo>
                <a:lnTo>
                  <a:pt x="2" y="32"/>
                </a:lnTo>
                <a:lnTo>
                  <a:pt x="2" y="32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4" y="25"/>
                </a:lnTo>
                <a:lnTo>
                  <a:pt x="4" y="27"/>
                </a:lnTo>
                <a:lnTo>
                  <a:pt x="4" y="27"/>
                </a:lnTo>
                <a:lnTo>
                  <a:pt x="5" y="28"/>
                </a:lnTo>
                <a:lnTo>
                  <a:pt x="5" y="28"/>
                </a:lnTo>
                <a:lnTo>
                  <a:pt x="7" y="29"/>
                </a:lnTo>
                <a:lnTo>
                  <a:pt x="7" y="29"/>
                </a:lnTo>
                <a:lnTo>
                  <a:pt x="8" y="28"/>
                </a:lnTo>
                <a:lnTo>
                  <a:pt x="8" y="28"/>
                </a:lnTo>
                <a:lnTo>
                  <a:pt x="9" y="27"/>
                </a:lnTo>
                <a:lnTo>
                  <a:pt x="9" y="19"/>
                </a:lnTo>
                <a:lnTo>
                  <a:pt x="9" y="19"/>
                </a:lnTo>
                <a:lnTo>
                  <a:pt x="8" y="17"/>
                </a:lnTo>
                <a:lnTo>
                  <a:pt x="8" y="17"/>
                </a:lnTo>
                <a:lnTo>
                  <a:pt x="7" y="17"/>
                </a:lnTo>
                <a:lnTo>
                  <a:pt x="7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4" y="18"/>
                </a:lnTo>
                <a:lnTo>
                  <a:pt x="4" y="18"/>
                </a:lnTo>
                <a:lnTo>
                  <a:pt x="4" y="18"/>
                </a:lnTo>
                <a:lnTo>
                  <a:pt x="0" y="18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56" name="Freeform 1885">
            <a:extLst>
              <a:ext uri="{FF2B5EF4-FFF2-40B4-BE49-F238E27FC236}">
                <a16:creationId xmlns:a16="http://schemas.microsoft.com/office/drawing/2014/main" id="{A432901A-0418-47F2-9FB6-84A6208ACD76}"/>
              </a:ext>
            </a:extLst>
          </p:cNvPr>
          <p:cNvSpPr>
            <a:spLocks/>
          </p:cNvSpPr>
          <p:nvPr/>
        </p:nvSpPr>
        <p:spPr bwMode="auto">
          <a:xfrm>
            <a:off x="8159193" y="4307071"/>
            <a:ext cx="11113" cy="57150"/>
          </a:xfrm>
          <a:custGeom>
            <a:avLst/>
            <a:gdLst>
              <a:gd name="T0" fmla="*/ 7 w 7"/>
              <a:gd name="T1" fmla="*/ 0 h 36"/>
              <a:gd name="T2" fmla="*/ 7 w 7"/>
              <a:gd name="T3" fmla="*/ 2 h 36"/>
              <a:gd name="T4" fmla="*/ 3 w 7"/>
              <a:gd name="T5" fmla="*/ 2 h 36"/>
              <a:gd name="T6" fmla="*/ 3 w 7"/>
              <a:gd name="T7" fmla="*/ 34 h 36"/>
              <a:gd name="T8" fmla="*/ 7 w 7"/>
              <a:gd name="T9" fmla="*/ 34 h 36"/>
              <a:gd name="T10" fmla="*/ 7 w 7"/>
              <a:gd name="T11" fmla="*/ 36 h 36"/>
              <a:gd name="T12" fmla="*/ 0 w 7"/>
              <a:gd name="T13" fmla="*/ 36 h 36"/>
              <a:gd name="T14" fmla="*/ 0 w 7"/>
              <a:gd name="T15" fmla="*/ 0 h 36"/>
              <a:gd name="T16" fmla="*/ 7 w 7"/>
              <a:gd name="T1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6">
                <a:moveTo>
                  <a:pt x="7" y="0"/>
                </a:moveTo>
                <a:lnTo>
                  <a:pt x="7" y="2"/>
                </a:lnTo>
                <a:lnTo>
                  <a:pt x="3" y="2"/>
                </a:lnTo>
                <a:lnTo>
                  <a:pt x="3" y="34"/>
                </a:lnTo>
                <a:lnTo>
                  <a:pt x="7" y="34"/>
                </a:lnTo>
                <a:lnTo>
                  <a:pt x="7" y="36"/>
                </a:lnTo>
                <a:lnTo>
                  <a:pt x="0" y="36"/>
                </a:ln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57" name="Freeform 1886">
            <a:extLst>
              <a:ext uri="{FF2B5EF4-FFF2-40B4-BE49-F238E27FC236}">
                <a16:creationId xmlns:a16="http://schemas.microsoft.com/office/drawing/2014/main" id="{864ED85C-1A5E-4D78-8CFF-9B3E87D4BEF5}"/>
              </a:ext>
            </a:extLst>
          </p:cNvPr>
          <p:cNvSpPr>
            <a:spLocks/>
          </p:cNvSpPr>
          <p:nvPr/>
        </p:nvSpPr>
        <p:spPr bwMode="auto">
          <a:xfrm>
            <a:off x="8186181" y="4307071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8 h 33"/>
              <a:gd name="T4" fmla="*/ 9 w 14"/>
              <a:gd name="T5" fmla="*/ 12 h 33"/>
              <a:gd name="T6" fmla="*/ 9 w 14"/>
              <a:gd name="T7" fmla="*/ 12 h 33"/>
              <a:gd name="T8" fmla="*/ 9 w 14"/>
              <a:gd name="T9" fmla="*/ 10 h 33"/>
              <a:gd name="T10" fmla="*/ 9 w 14"/>
              <a:gd name="T11" fmla="*/ 10 h 33"/>
              <a:gd name="T12" fmla="*/ 9 w 14"/>
              <a:gd name="T13" fmla="*/ 7 h 33"/>
              <a:gd name="T14" fmla="*/ 9 w 14"/>
              <a:gd name="T15" fmla="*/ 7 h 33"/>
              <a:gd name="T16" fmla="*/ 9 w 14"/>
              <a:gd name="T17" fmla="*/ 6 h 33"/>
              <a:gd name="T18" fmla="*/ 9 w 14"/>
              <a:gd name="T19" fmla="*/ 6 h 33"/>
              <a:gd name="T20" fmla="*/ 9 w 14"/>
              <a:gd name="T21" fmla="*/ 5 h 33"/>
              <a:gd name="T22" fmla="*/ 9 w 14"/>
              <a:gd name="T23" fmla="*/ 5 h 33"/>
              <a:gd name="T24" fmla="*/ 8 w 14"/>
              <a:gd name="T25" fmla="*/ 5 h 33"/>
              <a:gd name="T26" fmla="*/ 8 w 14"/>
              <a:gd name="T27" fmla="*/ 5 h 33"/>
              <a:gd name="T28" fmla="*/ 7 w 14"/>
              <a:gd name="T29" fmla="*/ 4 h 33"/>
              <a:gd name="T30" fmla="*/ 7 w 14"/>
              <a:gd name="T31" fmla="*/ 4 h 33"/>
              <a:gd name="T32" fmla="*/ 5 w 14"/>
              <a:gd name="T33" fmla="*/ 5 h 33"/>
              <a:gd name="T34" fmla="*/ 5 w 14"/>
              <a:gd name="T35" fmla="*/ 5 h 33"/>
              <a:gd name="T36" fmla="*/ 5 w 14"/>
              <a:gd name="T37" fmla="*/ 6 h 33"/>
              <a:gd name="T38" fmla="*/ 5 w 14"/>
              <a:gd name="T39" fmla="*/ 9 h 33"/>
              <a:gd name="T40" fmla="*/ 0 w 14"/>
              <a:gd name="T41" fmla="*/ 9 h 33"/>
              <a:gd name="T42" fmla="*/ 0 w 14"/>
              <a:gd name="T43" fmla="*/ 6 h 33"/>
              <a:gd name="T44" fmla="*/ 0 w 14"/>
              <a:gd name="T45" fmla="*/ 6 h 33"/>
              <a:gd name="T46" fmla="*/ 0 w 14"/>
              <a:gd name="T47" fmla="*/ 4 h 33"/>
              <a:gd name="T48" fmla="*/ 0 w 14"/>
              <a:gd name="T49" fmla="*/ 4 h 33"/>
              <a:gd name="T50" fmla="*/ 3 w 14"/>
              <a:gd name="T51" fmla="*/ 1 h 33"/>
              <a:gd name="T52" fmla="*/ 3 w 14"/>
              <a:gd name="T53" fmla="*/ 1 h 33"/>
              <a:gd name="T54" fmla="*/ 4 w 14"/>
              <a:gd name="T55" fmla="*/ 0 h 33"/>
              <a:gd name="T56" fmla="*/ 4 w 14"/>
              <a:gd name="T57" fmla="*/ 0 h 33"/>
              <a:gd name="T58" fmla="*/ 7 w 14"/>
              <a:gd name="T59" fmla="*/ 0 h 33"/>
              <a:gd name="T60" fmla="*/ 7 w 14"/>
              <a:gd name="T61" fmla="*/ 0 h 33"/>
              <a:gd name="T62" fmla="*/ 10 w 14"/>
              <a:gd name="T63" fmla="*/ 0 h 33"/>
              <a:gd name="T64" fmla="*/ 10 w 14"/>
              <a:gd name="T65" fmla="*/ 0 h 33"/>
              <a:gd name="T66" fmla="*/ 13 w 14"/>
              <a:gd name="T67" fmla="*/ 2 h 33"/>
              <a:gd name="T68" fmla="*/ 13 w 14"/>
              <a:gd name="T69" fmla="*/ 2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7 h 33"/>
              <a:gd name="T76" fmla="*/ 14 w 14"/>
              <a:gd name="T77" fmla="*/ 7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1 h 33"/>
              <a:gd name="T84" fmla="*/ 14 w 14"/>
              <a:gd name="T85" fmla="*/ 11 h 33"/>
              <a:gd name="T86" fmla="*/ 13 w 14"/>
              <a:gd name="T87" fmla="*/ 12 h 33"/>
              <a:gd name="T88" fmla="*/ 13 w 14"/>
              <a:gd name="T89" fmla="*/ 12 h 33"/>
              <a:gd name="T90" fmla="*/ 13 w 14"/>
              <a:gd name="T91" fmla="*/ 15 h 33"/>
              <a:gd name="T92" fmla="*/ 5 w 14"/>
              <a:gd name="T93" fmla="*/ 28 h 33"/>
              <a:gd name="T94" fmla="*/ 14 w 14"/>
              <a:gd name="T95" fmla="*/ 28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8"/>
                </a:lnTo>
                <a:lnTo>
                  <a:pt x="9" y="12"/>
                </a:lnTo>
                <a:lnTo>
                  <a:pt x="9" y="12"/>
                </a:lnTo>
                <a:lnTo>
                  <a:pt x="9" y="10"/>
                </a:lnTo>
                <a:lnTo>
                  <a:pt x="9" y="10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7" y="4"/>
                </a:lnTo>
                <a:lnTo>
                  <a:pt x="7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3" y="1"/>
                </a:lnTo>
                <a:lnTo>
                  <a:pt x="3" y="1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3" y="12"/>
                </a:lnTo>
                <a:lnTo>
                  <a:pt x="13" y="12"/>
                </a:lnTo>
                <a:lnTo>
                  <a:pt x="13" y="15"/>
                </a:lnTo>
                <a:lnTo>
                  <a:pt x="5" y="28"/>
                </a:lnTo>
                <a:lnTo>
                  <a:pt x="14" y="28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58" name="Freeform 1887">
            <a:extLst>
              <a:ext uri="{FF2B5EF4-FFF2-40B4-BE49-F238E27FC236}">
                <a16:creationId xmlns:a16="http://schemas.microsoft.com/office/drawing/2014/main" id="{E82DCC35-DC96-4FCC-86A1-C4DBEDF2E829}"/>
              </a:ext>
            </a:extLst>
          </p:cNvPr>
          <p:cNvSpPr>
            <a:spLocks/>
          </p:cNvSpPr>
          <p:nvPr/>
        </p:nvSpPr>
        <p:spPr bwMode="auto">
          <a:xfrm>
            <a:off x="8214756" y="4307071"/>
            <a:ext cx="14288" cy="52388"/>
          </a:xfrm>
          <a:custGeom>
            <a:avLst/>
            <a:gdLst>
              <a:gd name="T0" fmla="*/ 5 w 9"/>
              <a:gd name="T1" fmla="*/ 33 h 33"/>
              <a:gd name="T2" fmla="*/ 5 w 9"/>
              <a:gd name="T3" fmla="*/ 5 h 33"/>
              <a:gd name="T4" fmla="*/ 0 w 9"/>
              <a:gd name="T5" fmla="*/ 9 h 33"/>
              <a:gd name="T6" fmla="*/ 0 w 9"/>
              <a:gd name="T7" fmla="*/ 4 h 33"/>
              <a:gd name="T8" fmla="*/ 5 w 9"/>
              <a:gd name="T9" fmla="*/ 0 h 33"/>
              <a:gd name="T10" fmla="*/ 9 w 9"/>
              <a:gd name="T11" fmla="*/ 0 h 33"/>
              <a:gd name="T12" fmla="*/ 9 w 9"/>
              <a:gd name="T13" fmla="*/ 33 h 33"/>
              <a:gd name="T14" fmla="*/ 5 w 9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3">
                <a:moveTo>
                  <a:pt x="5" y="33"/>
                </a:moveTo>
                <a:lnTo>
                  <a:pt x="5" y="5"/>
                </a:lnTo>
                <a:lnTo>
                  <a:pt x="0" y="9"/>
                </a:lnTo>
                <a:lnTo>
                  <a:pt x="0" y="4"/>
                </a:lnTo>
                <a:lnTo>
                  <a:pt x="5" y="0"/>
                </a:lnTo>
                <a:lnTo>
                  <a:pt x="9" y="0"/>
                </a:lnTo>
                <a:lnTo>
                  <a:pt x="9" y="33"/>
                </a:lnTo>
                <a:lnTo>
                  <a:pt x="5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59" name="Freeform 1888">
            <a:extLst>
              <a:ext uri="{FF2B5EF4-FFF2-40B4-BE49-F238E27FC236}">
                <a16:creationId xmlns:a16="http://schemas.microsoft.com/office/drawing/2014/main" id="{93F1B144-7D16-4F4B-82D3-EF89BD7E5F27}"/>
              </a:ext>
            </a:extLst>
          </p:cNvPr>
          <p:cNvSpPr>
            <a:spLocks noEditPoints="1"/>
          </p:cNvSpPr>
          <p:nvPr/>
        </p:nvSpPr>
        <p:spPr bwMode="auto">
          <a:xfrm>
            <a:off x="8240156" y="4307071"/>
            <a:ext cx="22225" cy="52388"/>
          </a:xfrm>
          <a:custGeom>
            <a:avLst/>
            <a:gdLst>
              <a:gd name="T0" fmla="*/ 0 w 14"/>
              <a:gd name="T1" fmla="*/ 6 h 33"/>
              <a:gd name="T2" fmla="*/ 0 w 14"/>
              <a:gd name="T3" fmla="*/ 6 h 33"/>
              <a:gd name="T4" fmla="*/ 0 w 14"/>
              <a:gd name="T5" fmla="*/ 4 h 33"/>
              <a:gd name="T6" fmla="*/ 0 w 14"/>
              <a:gd name="T7" fmla="*/ 4 h 33"/>
              <a:gd name="T8" fmla="*/ 1 w 14"/>
              <a:gd name="T9" fmla="*/ 1 h 33"/>
              <a:gd name="T10" fmla="*/ 1 w 14"/>
              <a:gd name="T11" fmla="*/ 1 h 33"/>
              <a:gd name="T12" fmla="*/ 4 w 14"/>
              <a:gd name="T13" fmla="*/ 0 h 33"/>
              <a:gd name="T14" fmla="*/ 4 w 14"/>
              <a:gd name="T15" fmla="*/ 0 h 33"/>
              <a:gd name="T16" fmla="*/ 6 w 14"/>
              <a:gd name="T17" fmla="*/ 0 h 33"/>
              <a:gd name="T18" fmla="*/ 6 w 14"/>
              <a:gd name="T19" fmla="*/ 0 h 33"/>
              <a:gd name="T20" fmla="*/ 9 w 14"/>
              <a:gd name="T21" fmla="*/ 0 h 33"/>
              <a:gd name="T22" fmla="*/ 9 w 14"/>
              <a:gd name="T23" fmla="*/ 0 h 33"/>
              <a:gd name="T24" fmla="*/ 11 w 14"/>
              <a:gd name="T25" fmla="*/ 1 h 33"/>
              <a:gd name="T26" fmla="*/ 11 w 14"/>
              <a:gd name="T27" fmla="*/ 1 h 33"/>
              <a:gd name="T28" fmla="*/ 13 w 14"/>
              <a:gd name="T29" fmla="*/ 4 h 33"/>
              <a:gd name="T30" fmla="*/ 13 w 14"/>
              <a:gd name="T31" fmla="*/ 4 h 33"/>
              <a:gd name="T32" fmla="*/ 14 w 14"/>
              <a:gd name="T33" fmla="*/ 6 h 33"/>
              <a:gd name="T34" fmla="*/ 14 w 14"/>
              <a:gd name="T35" fmla="*/ 25 h 33"/>
              <a:gd name="T36" fmla="*/ 14 w 14"/>
              <a:gd name="T37" fmla="*/ 25 h 33"/>
              <a:gd name="T38" fmla="*/ 13 w 14"/>
              <a:gd name="T39" fmla="*/ 29 h 33"/>
              <a:gd name="T40" fmla="*/ 13 w 14"/>
              <a:gd name="T41" fmla="*/ 29 h 33"/>
              <a:gd name="T42" fmla="*/ 11 w 14"/>
              <a:gd name="T43" fmla="*/ 30 h 33"/>
              <a:gd name="T44" fmla="*/ 11 w 14"/>
              <a:gd name="T45" fmla="*/ 30 h 33"/>
              <a:gd name="T46" fmla="*/ 9 w 14"/>
              <a:gd name="T47" fmla="*/ 33 h 33"/>
              <a:gd name="T48" fmla="*/ 9 w 14"/>
              <a:gd name="T49" fmla="*/ 33 h 33"/>
              <a:gd name="T50" fmla="*/ 6 w 14"/>
              <a:gd name="T51" fmla="*/ 33 h 33"/>
              <a:gd name="T52" fmla="*/ 6 w 14"/>
              <a:gd name="T53" fmla="*/ 33 h 33"/>
              <a:gd name="T54" fmla="*/ 4 w 14"/>
              <a:gd name="T55" fmla="*/ 33 h 33"/>
              <a:gd name="T56" fmla="*/ 4 w 14"/>
              <a:gd name="T57" fmla="*/ 33 h 33"/>
              <a:gd name="T58" fmla="*/ 1 w 14"/>
              <a:gd name="T59" fmla="*/ 30 h 33"/>
              <a:gd name="T60" fmla="*/ 1 w 14"/>
              <a:gd name="T61" fmla="*/ 30 h 33"/>
              <a:gd name="T62" fmla="*/ 0 w 14"/>
              <a:gd name="T63" fmla="*/ 29 h 33"/>
              <a:gd name="T64" fmla="*/ 0 w 14"/>
              <a:gd name="T65" fmla="*/ 29 h 33"/>
              <a:gd name="T66" fmla="*/ 0 w 14"/>
              <a:gd name="T67" fmla="*/ 25 h 33"/>
              <a:gd name="T68" fmla="*/ 0 w 14"/>
              <a:gd name="T69" fmla="*/ 6 h 33"/>
              <a:gd name="T70" fmla="*/ 4 w 14"/>
              <a:gd name="T71" fmla="*/ 25 h 33"/>
              <a:gd name="T72" fmla="*/ 4 w 14"/>
              <a:gd name="T73" fmla="*/ 25 h 33"/>
              <a:gd name="T74" fmla="*/ 5 w 14"/>
              <a:gd name="T75" fmla="*/ 28 h 33"/>
              <a:gd name="T76" fmla="*/ 5 w 14"/>
              <a:gd name="T77" fmla="*/ 28 h 33"/>
              <a:gd name="T78" fmla="*/ 6 w 14"/>
              <a:gd name="T79" fmla="*/ 28 h 33"/>
              <a:gd name="T80" fmla="*/ 6 w 14"/>
              <a:gd name="T81" fmla="*/ 28 h 33"/>
              <a:gd name="T82" fmla="*/ 8 w 14"/>
              <a:gd name="T83" fmla="*/ 28 h 33"/>
              <a:gd name="T84" fmla="*/ 8 w 14"/>
              <a:gd name="T85" fmla="*/ 28 h 33"/>
              <a:gd name="T86" fmla="*/ 9 w 14"/>
              <a:gd name="T87" fmla="*/ 25 h 33"/>
              <a:gd name="T88" fmla="*/ 9 w 14"/>
              <a:gd name="T89" fmla="*/ 6 h 33"/>
              <a:gd name="T90" fmla="*/ 9 w 14"/>
              <a:gd name="T91" fmla="*/ 6 h 33"/>
              <a:gd name="T92" fmla="*/ 8 w 14"/>
              <a:gd name="T93" fmla="*/ 5 h 33"/>
              <a:gd name="T94" fmla="*/ 8 w 14"/>
              <a:gd name="T95" fmla="*/ 5 h 33"/>
              <a:gd name="T96" fmla="*/ 6 w 14"/>
              <a:gd name="T97" fmla="*/ 4 h 33"/>
              <a:gd name="T98" fmla="*/ 6 w 14"/>
              <a:gd name="T99" fmla="*/ 4 h 33"/>
              <a:gd name="T100" fmla="*/ 5 w 14"/>
              <a:gd name="T101" fmla="*/ 5 h 33"/>
              <a:gd name="T102" fmla="*/ 5 w 14"/>
              <a:gd name="T103" fmla="*/ 5 h 33"/>
              <a:gd name="T104" fmla="*/ 4 w 14"/>
              <a:gd name="T105" fmla="*/ 6 h 33"/>
              <a:gd name="T106" fmla="*/ 4 w 14"/>
              <a:gd name="T107" fmla="*/ 2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3">
                <a:moveTo>
                  <a:pt x="0" y="6"/>
                </a:move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1" y="1"/>
                </a:lnTo>
                <a:lnTo>
                  <a:pt x="1" y="1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9" y="0"/>
                </a:lnTo>
                <a:lnTo>
                  <a:pt x="11" y="1"/>
                </a:lnTo>
                <a:lnTo>
                  <a:pt x="11" y="1"/>
                </a:lnTo>
                <a:lnTo>
                  <a:pt x="13" y="4"/>
                </a:lnTo>
                <a:lnTo>
                  <a:pt x="13" y="4"/>
                </a:lnTo>
                <a:lnTo>
                  <a:pt x="14" y="6"/>
                </a:lnTo>
                <a:lnTo>
                  <a:pt x="14" y="25"/>
                </a:lnTo>
                <a:lnTo>
                  <a:pt x="14" y="25"/>
                </a:lnTo>
                <a:lnTo>
                  <a:pt x="13" y="29"/>
                </a:lnTo>
                <a:lnTo>
                  <a:pt x="13" y="29"/>
                </a:lnTo>
                <a:lnTo>
                  <a:pt x="11" y="30"/>
                </a:lnTo>
                <a:lnTo>
                  <a:pt x="11" y="30"/>
                </a:lnTo>
                <a:lnTo>
                  <a:pt x="9" y="33"/>
                </a:lnTo>
                <a:lnTo>
                  <a:pt x="9" y="33"/>
                </a:lnTo>
                <a:lnTo>
                  <a:pt x="6" y="33"/>
                </a:lnTo>
                <a:lnTo>
                  <a:pt x="6" y="33"/>
                </a:lnTo>
                <a:lnTo>
                  <a:pt x="4" y="33"/>
                </a:lnTo>
                <a:lnTo>
                  <a:pt x="4" y="33"/>
                </a:lnTo>
                <a:lnTo>
                  <a:pt x="1" y="30"/>
                </a:lnTo>
                <a:lnTo>
                  <a:pt x="1" y="30"/>
                </a:lnTo>
                <a:lnTo>
                  <a:pt x="0" y="29"/>
                </a:lnTo>
                <a:lnTo>
                  <a:pt x="0" y="29"/>
                </a:lnTo>
                <a:lnTo>
                  <a:pt x="0" y="25"/>
                </a:lnTo>
                <a:lnTo>
                  <a:pt x="0" y="6"/>
                </a:lnTo>
                <a:close/>
                <a:moveTo>
                  <a:pt x="4" y="25"/>
                </a:moveTo>
                <a:lnTo>
                  <a:pt x="4" y="25"/>
                </a:lnTo>
                <a:lnTo>
                  <a:pt x="5" y="28"/>
                </a:lnTo>
                <a:lnTo>
                  <a:pt x="5" y="28"/>
                </a:lnTo>
                <a:lnTo>
                  <a:pt x="6" y="28"/>
                </a:lnTo>
                <a:lnTo>
                  <a:pt x="6" y="28"/>
                </a:lnTo>
                <a:lnTo>
                  <a:pt x="8" y="28"/>
                </a:lnTo>
                <a:lnTo>
                  <a:pt x="8" y="28"/>
                </a:lnTo>
                <a:lnTo>
                  <a:pt x="9" y="25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4" y="6"/>
                </a:lnTo>
                <a:lnTo>
                  <a:pt x="4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60" name="Freeform 1889">
            <a:extLst>
              <a:ext uri="{FF2B5EF4-FFF2-40B4-BE49-F238E27FC236}">
                <a16:creationId xmlns:a16="http://schemas.microsoft.com/office/drawing/2014/main" id="{B670ECB7-BD38-43B8-B229-5620F02E5C58}"/>
              </a:ext>
            </a:extLst>
          </p:cNvPr>
          <p:cNvSpPr>
            <a:spLocks/>
          </p:cNvSpPr>
          <p:nvPr/>
        </p:nvSpPr>
        <p:spPr bwMode="auto">
          <a:xfrm>
            <a:off x="8278256" y="4307071"/>
            <a:ext cx="9525" cy="57150"/>
          </a:xfrm>
          <a:custGeom>
            <a:avLst/>
            <a:gdLst>
              <a:gd name="T0" fmla="*/ 0 w 6"/>
              <a:gd name="T1" fmla="*/ 36 h 36"/>
              <a:gd name="T2" fmla="*/ 0 w 6"/>
              <a:gd name="T3" fmla="*/ 34 h 36"/>
              <a:gd name="T4" fmla="*/ 2 w 6"/>
              <a:gd name="T5" fmla="*/ 34 h 36"/>
              <a:gd name="T6" fmla="*/ 2 w 6"/>
              <a:gd name="T7" fmla="*/ 2 h 36"/>
              <a:gd name="T8" fmla="*/ 0 w 6"/>
              <a:gd name="T9" fmla="*/ 2 h 36"/>
              <a:gd name="T10" fmla="*/ 0 w 6"/>
              <a:gd name="T11" fmla="*/ 0 h 36"/>
              <a:gd name="T12" fmla="*/ 6 w 6"/>
              <a:gd name="T13" fmla="*/ 0 h 36"/>
              <a:gd name="T14" fmla="*/ 6 w 6"/>
              <a:gd name="T15" fmla="*/ 36 h 36"/>
              <a:gd name="T16" fmla="*/ 0 w 6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36">
                <a:moveTo>
                  <a:pt x="0" y="36"/>
                </a:moveTo>
                <a:lnTo>
                  <a:pt x="0" y="34"/>
                </a:lnTo>
                <a:lnTo>
                  <a:pt x="2" y="3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lnTo>
                  <a:pt x="6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61" name="Freeform 1890">
            <a:extLst>
              <a:ext uri="{FF2B5EF4-FFF2-40B4-BE49-F238E27FC236}">
                <a16:creationId xmlns:a16="http://schemas.microsoft.com/office/drawing/2014/main" id="{E15609C3-5A16-416B-882F-4E281750CE75}"/>
              </a:ext>
            </a:extLst>
          </p:cNvPr>
          <p:cNvSpPr>
            <a:spLocks/>
          </p:cNvSpPr>
          <p:nvPr/>
        </p:nvSpPr>
        <p:spPr bwMode="auto">
          <a:xfrm>
            <a:off x="8576706" y="2260784"/>
            <a:ext cx="22225" cy="50800"/>
          </a:xfrm>
          <a:custGeom>
            <a:avLst/>
            <a:gdLst>
              <a:gd name="T0" fmla="*/ 0 w 14"/>
              <a:gd name="T1" fmla="*/ 32 h 32"/>
              <a:gd name="T2" fmla="*/ 0 w 14"/>
              <a:gd name="T3" fmla="*/ 28 h 32"/>
              <a:gd name="T4" fmla="*/ 9 w 14"/>
              <a:gd name="T5" fmla="*/ 12 h 32"/>
              <a:gd name="T6" fmla="*/ 9 w 14"/>
              <a:gd name="T7" fmla="*/ 12 h 32"/>
              <a:gd name="T8" fmla="*/ 9 w 14"/>
              <a:gd name="T9" fmla="*/ 10 h 32"/>
              <a:gd name="T10" fmla="*/ 9 w 14"/>
              <a:gd name="T11" fmla="*/ 10 h 32"/>
              <a:gd name="T12" fmla="*/ 9 w 14"/>
              <a:gd name="T13" fmla="*/ 8 h 32"/>
              <a:gd name="T14" fmla="*/ 9 w 14"/>
              <a:gd name="T15" fmla="*/ 8 h 32"/>
              <a:gd name="T16" fmla="*/ 9 w 14"/>
              <a:gd name="T17" fmla="*/ 7 h 32"/>
              <a:gd name="T18" fmla="*/ 9 w 14"/>
              <a:gd name="T19" fmla="*/ 7 h 32"/>
              <a:gd name="T20" fmla="*/ 9 w 14"/>
              <a:gd name="T21" fmla="*/ 6 h 32"/>
              <a:gd name="T22" fmla="*/ 9 w 14"/>
              <a:gd name="T23" fmla="*/ 6 h 32"/>
              <a:gd name="T24" fmla="*/ 9 w 14"/>
              <a:gd name="T25" fmla="*/ 5 h 32"/>
              <a:gd name="T26" fmla="*/ 9 w 14"/>
              <a:gd name="T27" fmla="*/ 5 h 32"/>
              <a:gd name="T28" fmla="*/ 8 w 14"/>
              <a:gd name="T29" fmla="*/ 5 h 32"/>
              <a:gd name="T30" fmla="*/ 8 w 14"/>
              <a:gd name="T31" fmla="*/ 5 h 32"/>
              <a:gd name="T32" fmla="*/ 5 w 14"/>
              <a:gd name="T33" fmla="*/ 5 h 32"/>
              <a:gd name="T34" fmla="*/ 5 w 14"/>
              <a:gd name="T35" fmla="*/ 5 h 32"/>
              <a:gd name="T36" fmla="*/ 5 w 14"/>
              <a:gd name="T37" fmla="*/ 7 h 32"/>
              <a:gd name="T38" fmla="*/ 5 w 14"/>
              <a:gd name="T39" fmla="*/ 10 h 32"/>
              <a:gd name="T40" fmla="*/ 0 w 14"/>
              <a:gd name="T41" fmla="*/ 10 h 32"/>
              <a:gd name="T42" fmla="*/ 0 w 14"/>
              <a:gd name="T43" fmla="*/ 7 h 32"/>
              <a:gd name="T44" fmla="*/ 0 w 14"/>
              <a:gd name="T45" fmla="*/ 7 h 32"/>
              <a:gd name="T46" fmla="*/ 0 w 14"/>
              <a:gd name="T47" fmla="*/ 5 h 32"/>
              <a:gd name="T48" fmla="*/ 0 w 14"/>
              <a:gd name="T49" fmla="*/ 5 h 32"/>
              <a:gd name="T50" fmla="*/ 3 w 14"/>
              <a:gd name="T51" fmla="*/ 2 h 32"/>
              <a:gd name="T52" fmla="*/ 3 w 14"/>
              <a:gd name="T53" fmla="*/ 2 h 32"/>
              <a:gd name="T54" fmla="*/ 4 w 14"/>
              <a:gd name="T55" fmla="*/ 1 h 32"/>
              <a:gd name="T56" fmla="*/ 4 w 14"/>
              <a:gd name="T57" fmla="*/ 1 h 32"/>
              <a:gd name="T58" fmla="*/ 8 w 14"/>
              <a:gd name="T59" fmla="*/ 0 h 32"/>
              <a:gd name="T60" fmla="*/ 8 w 14"/>
              <a:gd name="T61" fmla="*/ 0 h 32"/>
              <a:gd name="T62" fmla="*/ 10 w 14"/>
              <a:gd name="T63" fmla="*/ 1 h 32"/>
              <a:gd name="T64" fmla="*/ 10 w 14"/>
              <a:gd name="T65" fmla="*/ 1 h 32"/>
              <a:gd name="T66" fmla="*/ 13 w 14"/>
              <a:gd name="T67" fmla="*/ 2 h 32"/>
              <a:gd name="T68" fmla="*/ 13 w 14"/>
              <a:gd name="T69" fmla="*/ 2 h 32"/>
              <a:gd name="T70" fmla="*/ 14 w 14"/>
              <a:gd name="T71" fmla="*/ 5 h 32"/>
              <a:gd name="T72" fmla="*/ 14 w 14"/>
              <a:gd name="T73" fmla="*/ 5 h 32"/>
              <a:gd name="T74" fmla="*/ 14 w 14"/>
              <a:gd name="T75" fmla="*/ 8 h 32"/>
              <a:gd name="T76" fmla="*/ 14 w 14"/>
              <a:gd name="T77" fmla="*/ 8 h 32"/>
              <a:gd name="T78" fmla="*/ 14 w 14"/>
              <a:gd name="T79" fmla="*/ 10 h 32"/>
              <a:gd name="T80" fmla="*/ 14 w 14"/>
              <a:gd name="T81" fmla="*/ 10 h 32"/>
              <a:gd name="T82" fmla="*/ 14 w 14"/>
              <a:gd name="T83" fmla="*/ 11 h 32"/>
              <a:gd name="T84" fmla="*/ 14 w 14"/>
              <a:gd name="T85" fmla="*/ 11 h 32"/>
              <a:gd name="T86" fmla="*/ 13 w 14"/>
              <a:gd name="T87" fmla="*/ 13 h 32"/>
              <a:gd name="T88" fmla="*/ 13 w 14"/>
              <a:gd name="T89" fmla="*/ 13 h 32"/>
              <a:gd name="T90" fmla="*/ 13 w 14"/>
              <a:gd name="T91" fmla="*/ 15 h 32"/>
              <a:gd name="T92" fmla="*/ 5 w 14"/>
              <a:gd name="T93" fmla="*/ 27 h 32"/>
              <a:gd name="T94" fmla="*/ 14 w 14"/>
              <a:gd name="T95" fmla="*/ 27 h 32"/>
              <a:gd name="T96" fmla="*/ 14 w 14"/>
              <a:gd name="T97" fmla="*/ 32 h 32"/>
              <a:gd name="T98" fmla="*/ 0 w 14"/>
              <a:gd name="T9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2">
                <a:moveTo>
                  <a:pt x="0" y="32"/>
                </a:moveTo>
                <a:lnTo>
                  <a:pt x="0" y="28"/>
                </a:lnTo>
                <a:lnTo>
                  <a:pt x="9" y="12"/>
                </a:lnTo>
                <a:lnTo>
                  <a:pt x="9" y="12"/>
                </a:lnTo>
                <a:lnTo>
                  <a:pt x="9" y="10"/>
                </a:lnTo>
                <a:lnTo>
                  <a:pt x="9" y="10"/>
                </a:lnTo>
                <a:lnTo>
                  <a:pt x="9" y="8"/>
                </a:lnTo>
                <a:lnTo>
                  <a:pt x="9" y="8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7"/>
                </a:lnTo>
                <a:lnTo>
                  <a:pt x="5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3" y="2"/>
                </a:lnTo>
                <a:lnTo>
                  <a:pt x="3" y="2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2"/>
                </a:lnTo>
                <a:lnTo>
                  <a:pt x="13" y="2"/>
                </a:lnTo>
                <a:lnTo>
                  <a:pt x="14" y="5"/>
                </a:lnTo>
                <a:lnTo>
                  <a:pt x="14" y="5"/>
                </a:lnTo>
                <a:lnTo>
                  <a:pt x="14" y="8"/>
                </a:lnTo>
                <a:lnTo>
                  <a:pt x="14" y="8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3" y="13"/>
                </a:lnTo>
                <a:lnTo>
                  <a:pt x="13" y="13"/>
                </a:lnTo>
                <a:lnTo>
                  <a:pt x="13" y="15"/>
                </a:lnTo>
                <a:lnTo>
                  <a:pt x="5" y="27"/>
                </a:lnTo>
                <a:lnTo>
                  <a:pt x="14" y="27"/>
                </a:lnTo>
                <a:lnTo>
                  <a:pt x="14" y="32"/>
                </a:lnTo>
                <a:lnTo>
                  <a:pt x="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62" name="Freeform 1891">
            <a:extLst>
              <a:ext uri="{FF2B5EF4-FFF2-40B4-BE49-F238E27FC236}">
                <a16:creationId xmlns:a16="http://schemas.microsoft.com/office/drawing/2014/main" id="{A67E9A97-9883-4ACB-A0A6-0A5005AA4DAD}"/>
              </a:ext>
            </a:extLst>
          </p:cNvPr>
          <p:cNvSpPr>
            <a:spLocks noEditPoints="1"/>
          </p:cNvSpPr>
          <p:nvPr/>
        </p:nvSpPr>
        <p:spPr bwMode="auto">
          <a:xfrm>
            <a:off x="8603693" y="2260784"/>
            <a:ext cx="20638" cy="50800"/>
          </a:xfrm>
          <a:custGeom>
            <a:avLst/>
            <a:gdLst>
              <a:gd name="T0" fmla="*/ 0 w 13"/>
              <a:gd name="T1" fmla="*/ 7 h 32"/>
              <a:gd name="T2" fmla="*/ 0 w 13"/>
              <a:gd name="T3" fmla="*/ 7 h 32"/>
              <a:gd name="T4" fmla="*/ 1 w 13"/>
              <a:gd name="T5" fmla="*/ 3 h 32"/>
              <a:gd name="T6" fmla="*/ 1 w 13"/>
              <a:gd name="T7" fmla="*/ 3 h 32"/>
              <a:gd name="T8" fmla="*/ 2 w 13"/>
              <a:gd name="T9" fmla="*/ 2 h 32"/>
              <a:gd name="T10" fmla="*/ 2 w 13"/>
              <a:gd name="T11" fmla="*/ 2 h 32"/>
              <a:gd name="T12" fmla="*/ 5 w 13"/>
              <a:gd name="T13" fmla="*/ 1 h 32"/>
              <a:gd name="T14" fmla="*/ 5 w 13"/>
              <a:gd name="T15" fmla="*/ 1 h 32"/>
              <a:gd name="T16" fmla="*/ 7 w 13"/>
              <a:gd name="T17" fmla="*/ 0 h 32"/>
              <a:gd name="T18" fmla="*/ 7 w 13"/>
              <a:gd name="T19" fmla="*/ 0 h 32"/>
              <a:gd name="T20" fmla="*/ 10 w 13"/>
              <a:gd name="T21" fmla="*/ 1 h 32"/>
              <a:gd name="T22" fmla="*/ 10 w 13"/>
              <a:gd name="T23" fmla="*/ 1 h 32"/>
              <a:gd name="T24" fmla="*/ 12 w 13"/>
              <a:gd name="T25" fmla="*/ 2 h 32"/>
              <a:gd name="T26" fmla="*/ 12 w 13"/>
              <a:gd name="T27" fmla="*/ 2 h 32"/>
              <a:gd name="T28" fmla="*/ 13 w 13"/>
              <a:gd name="T29" fmla="*/ 3 h 32"/>
              <a:gd name="T30" fmla="*/ 13 w 13"/>
              <a:gd name="T31" fmla="*/ 3 h 32"/>
              <a:gd name="T32" fmla="*/ 13 w 13"/>
              <a:gd name="T33" fmla="*/ 7 h 32"/>
              <a:gd name="T34" fmla="*/ 13 w 13"/>
              <a:gd name="T35" fmla="*/ 26 h 32"/>
              <a:gd name="T36" fmla="*/ 13 w 13"/>
              <a:gd name="T37" fmla="*/ 26 h 32"/>
              <a:gd name="T38" fmla="*/ 13 w 13"/>
              <a:gd name="T39" fmla="*/ 28 h 32"/>
              <a:gd name="T40" fmla="*/ 13 w 13"/>
              <a:gd name="T41" fmla="*/ 28 h 32"/>
              <a:gd name="T42" fmla="*/ 12 w 13"/>
              <a:gd name="T43" fmla="*/ 31 h 32"/>
              <a:gd name="T44" fmla="*/ 12 w 13"/>
              <a:gd name="T45" fmla="*/ 31 h 32"/>
              <a:gd name="T46" fmla="*/ 10 w 13"/>
              <a:gd name="T47" fmla="*/ 32 h 32"/>
              <a:gd name="T48" fmla="*/ 10 w 13"/>
              <a:gd name="T49" fmla="*/ 32 h 32"/>
              <a:gd name="T50" fmla="*/ 7 w 13"/>
              <a:gd name="T51" fmla="*/ 32 h 32"/>
              <a:gd name="T52" fmla="*/ 7 w 13"/>
              <a:gd name="T53" fmla="*/ 32 h 32"/>
              <a:gd name="T54" fmla="*/ 5 w 13"/>
              <a:gd name="T55" fmla="*/ 32 h 32"/>
              <a:gd name="T56" fmla="*/ 5 w 13"/>
              <a:gd name="T57" fmla="*/ 32 h 32"/>
              <a:gd name="T58" fmla="*/ 2 w 13"/>
              <a:gd name="T59" fmla="*/ 31 h 32"/>
              <a:gd name="T60" fmla="*/ 2 w 13"/>
              <a:gd name="T61" fmla="*/ 31 h 32"/>
              <a:gd name="T62" fmla="*/ 1 w 13"/>
              <a:gd name="T63" fmla="*/ 28 h 32"/>
              <a:gd name="T64" fmla="*/ 1 w 13"/>
              <a:gd name="T65" fmla="*/ 28 h 32"/>
              <a:gd name="T66" fmla="*/ 0 w 13"/>
              <a:gd name="T67" fmla="*/ 26 h 32"/>
              <a:gd name="T68" fmla="*/ 0 w 13"/>
              <a:gd name="T69" fmla="*/ 7 h 32"/>
              <a:gd name="T70" fmla="*/ 5 w 13"/>
              <a:gd name="T71" fmla="*/ 26 h 32"/>
              <a:gd name="T72" fmla="*/ 5 w 13"/>
              <a:gd name="T73" fmla="*/ 26 h 32"/>
              <a:gd name="T74" fmla="*/ 6 w 13"/>
              <a:gd name="T75" fmla="*/ 27 h 32"/>
              <a:gd name="T76" fmla="*/ 6 w 13"/>
              <a:gd name="T77" fmla="*/ 27 h 32"/>
              <a:gd name="T78" fmla="*/ 7 w 13"/>
              <a:gd name="T79" fmla="*/ 28 h 32"/>
              <a:gd name="T80" fmla="*/ 7 w 13"/>
              <a:gd name="T81" fmla="*/ 28 h 32"/>
              <a:gd name="T82" fmla="*/ 8 w 13"/>
              <a:gd name="T83" fmla="*/ 27 h 32"/>
              <a:gd name="T84" fmla="*/ 8 w 13"/>
              <a:gd name="T85" fmla="*/ 27 h 32"/>
              <a:gd name="T86" fmla="*/ 10 w 13"/>
              <a:gd name="T87" fmla="*/ 26 h 32"/>
              <a:gd name="T88" fmla="*/ 10 w 13"/>
              <a:gd name="T89" fmla="*/ 7 h 32"/>
              <a:gd name="T90" fmla="*/ 10 w 13"/>
              <a:gd name="T91" fmla="*/ 7 h 32"/>
              <a:gd name="T92" fmla="*/ 8 w 13"/>
              <a:gd name="T93" fmla="*/ 5 h 32"/>
              <a:gd name="T94" fmla="*/ 8 w 13"/>
              <a:gd name="T95" fmla="*/ 5 h 32"/>
              <a:gd name="T96" fmla="*/ 7 w 13"/>
              <a:gd name="T97" fmla="*/ 5 h 32"/>
              <a:gd name="T98" fmla="*/ 7 w 13"/>
              <a:gd name="T99" fmla="*/ 5 h 32"/>
              <a:gd name="T100" fmla="*/ 6 w 13"/>
              <a:gd name="T101" fmla="*/ 5 h 32"/>
              <a:gd name="T102" fmla="*/ 6 w 13"/>
              <a:gd name="T103" fmla="*/ 5 h 32"/>
              <a:gd name="T104" fmla="*/ 5 w 13"/>
              <a:gd name="T105" fmla="*/ 7 h 32"/>
              <a:gd name="T106" fmla="*/ 5 w 13"/>
              <a:gd name="T107" fmla="*/ 2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" h="32">
                <a:moveTo>
                  <a:pt x="0" y="7"/>
                </a:moveTo>
                <a:lnTo>
                  <a:pt x="0" y="7"/>
                </a:lnTo>
                <a:lnTo>
                  <a:pt x="1" y="3"/>
                </a:lnTo>
                <a:lnTo>
                  <a:pt x="1" y="3"/>
                </a:lnTo>
                <a:lnTo>
                  <a:pt x="2" y="2"/>
                </a:lnTo>
                <a:lnTo>
                  <a:pt x="2" y="2"/>
                </a:lnTo>
                <a:lnTo>
                  <a:pt x="5" y="1"/>
                </a:lnTo>
                <a:lnTo>
                  <a:pt x="5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2"/>
                </a:lnTo>
                <a:lnTo>
                  <a:pt x="12" y="2"/>
                </a:lnTo>
                <a:lnTo>
                  <a:pt x="13" y="3"/>
                </a:lnTo>
                <a:lnTo>
                  <a:pt x="13" y="3"/>
                </a:lnTo>
                <a:lnTo>
                  <a:pt x="13" y="7"/>
                </a:lnTo>
                <a:lnTo>
                  <a:pt x="13" y="26"/>
                </a:lnTo>
                <a:lnTo>
                  <a:pt x="13" y="26"/>
                </a:lnTo>
                <a:lnTo>
                  <a:pt x="13" y="28"/>
                </a:lnTo>
                <a:lnTo>
                  <a:pt x="13" y="28"/>
                </a:lnTo>
                <a:lnTo>
                  <a:pt x="12" y="31"/>
                </a:lnTo>
                <a:lnTo>
                  <a:pt x="12" y="31"/>
                </a:lnTo>
                <a:lnTo>
                  <a:pt x="10" y="32"/>
                </a:lnTo>
                <a:lnTo>
                  <a:pt x="10" y="32"/>
                </a:lnTo>
                <a:lnTo>
                  <a:pt x="7" y="32"/>
                </a:lnTo>
                <a:lnTo>
                  <a:pt x="7" y="32"/>
                </a:lnTo>
                <a:lnTo>
                  <a:pt x="5" y="32"/>
                </a:lnTo>
                <a:lnTo>
                  <a:pt x="5" y="32"/>
                </a:lnTo>
                <a:lnTo>
                  <a:pt x="2" y="31"/>
                </a:lnTo>
                <a:lnTo>
                  <a:pt x="2" y="31"/>
                </a:lnTo>
                <a:lnTo>
                  <a:pt x="1" y="28"/>
                </a:lnTo>
                <a:lnTo>
                  <a:pt x="1" y="28"/>
                </a:lnTo>
                <a:lnTo>
                  <a:pt x="0" y="26"/>
                </a:lnTo>
                <a:lnTo>
                  <a:pt x="0" y="7"/>
                </a:lnTo>
                <a:close/>
                <a:moveTo>
                  <a:pt x="5" y="26"/>
                </a:moveTo>
                <a:lnTo>
                  <a:pt x="5" y="26"/>
                </a:lnTo>
                <a:lnTo>
                  <a:pt x="6" y="27"/>
                </a:lnTo>
                <a:lnTo>
                  <a:pt x="6" y="27"/>
                </a:lnTo>
                <a:lnTo>
                  <a:pt x="7" y="28"/>
                </a:lnTo>
                <a:lnTo>
                  <a:pt x="7" y="28"/>
                </a:lnTo>
                <a:lnTo>
                  <a:pt x="8" y="27"/>
                </a:lnTo>
                <a:lnTo>
                  <a:pt x="8" y="27"/>
                </a:lnTo>
                <a:lnTo>
                  <a:pt x="10" y="26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63" name="Freeform 1892">
            <a:extLst>
              <a:ext uri="{FF2B5EF4-FFF2-40B4-BE49-F238E27FC236}">
                <a16:creationId xmlns:a16="http://schemas.microsoft.com/office/drawing/2014/main" id="{E35923C7-E01E-438B-97CC-9C5AF388D13D}"/>
              </a:ext>
            </a:extLst>
          </p:cNvPr>
          <p:cNvSpPr>
            <a:spLocks/>
          </p:cNvSpPr>
          <p:nvPr/>
        </p:nvSpPr>
        <p:spPr bwMode="auto">
          <a:xfrm>
            <a:off x="8630681" y="2303646"/>
            <a:ext cx="7938" cy="14288"/>
          </a:xfrm>
          <a:custGeom>
            <a:avLst/>
            <a:gdLst>
              <a:gd name="T0" fmla="*/ 0 w 5"/>
              <a:gd name="T1" fmla="*/ 9 h 9"/>
              <a:gd name="T2" fmla="*/ 0 w 5"/>
              <a:gd name="T3" fmla="*/ 0 h 9"/>
              <a:gd name="T4" fmla="*/ 5 w 5"/>
              <a:gd name="T5" fmla="*/ 0 h 9"/>
              <a:gd name="T6" fmla="*/ 5 w 5"/>
              <a:gd name="T7" fmla="*/ 5 h 9"/>
              <a:gd name="T8" fmla="*/ 0 w 5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9">
                <a:moveTo>
                  <a:pt x="0" y="9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64" name="Freeform 1893">
            <a:extLst>
              <a:ext uri="{FF2B5EF4-FFF2-40B4-BE49-F238E27FC236}">
                <a16:creationId xmlns:a16="http://schemas.microsoft.com/office/drawing/2014/main" id="{E28CE6C5-21D6-4AB7-B5B2-2D9C910BFA32}"/>
              </a:ext>
            </a:extLst>
          </p:cNvPr>
          <p:cNvSpPr>
            <a:spLocks/>
          </p:cNvSpPr>
          <p:nvPr/>
        </p:nvSpPr>
        <p:spPr bwMode="auto">
          <a:xfrm>
            <a:off x="8644968" y="2260784"/>
            <a:ext cx="15875" cy="50800"/>
          </a:xfrm>
          <a:custGeom>
            <a:avLst/>
            <a:gdLst>
              <a:gd name="T0" fmla="*/ 5 w 10"/>
              <a:gd name="T1" fmla="*/ 32 h 32"/>
              <a:gd name="T2" fmla="*/ 5 w 10"/>
              <a:gd name="T3" fmla="*/ 5 h 32"/>
              <a:gd name="T4" fmla="*/ 0 w 10"/>
              <a:gd name="T5" fmla="*/ 8 h 32"/>
              <a:gd name="T6" fmla="*/ 0 w 10"/>
              <a:gd name="T7" fmla="*/ 3 h 32"/>
              <a:gd name="T8" fmla="*/ 5 w 10"/>
              <a:gd name="T9" fmla="*/ 0 h 32"/>
              <a:gd name="T10" fmla="*/ 10 w 10"/>
              <a:gd name="T11" fmla="*/ 0 h 32"/>
              <a:gd name="T12" fmla="*/ 10 w 10"/>
              <a:gd name="T13" fmla="*/ 32 h 32"/>
              <a:gd name="T14" fmla="*/ 5 w 10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32">
                <a:moveTo>
                  <a:pt x="5" y="32"/>
                </a:moveTo>
                <a:lnTo>
                  <a:pt x="5" y="5"/>
                </a:lnTo>
                <a:lnTo>
                  <a:pt x="0" y="8"/>
                </a:lnTo>
                <a:lnTo>
                  <a:pt x="0" y="3"/>
                </a:lnTo>
                <a:lnTo>
                  <a:pt x="5" y="0"/>
                </a:lnTo>
                <a:lnTo>
                  <a:pt x="10" y="0"/>
                </a:lnTo>
                <a:lnTo>
                  <a:pt x="10" y="32"/>
                </a:lnTo>
                <a:lnTo>
                  <a:pt x="5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65" name="Freeform 1894">
            <a:extLst>
              <a:ext uri="{FF2B5EF4-FFF2-40B4-BE49-F238E27FC236}">
                <a16:creationId xmlns:a16="http://schemas.microsoft.com/office/drawing/2014/main" id="{F9447988-39CD-4C25-BFF8-997296A71B4F}"/>
              </a:ext>
            </a:extLst>
          </p:cNvPr>
          <p:cNvSpPr>
            <a:spLocks/>
          </p:cNvSpPr>
          <p:nvPr/>
        </p:nvSpPr>
        <p:spPr bwMode="auto">
          <a:xfrm>
            <a:off x="8670368" y="2260784"/>
            <a:ext cx="22225" cy="50800"/>
          </a:xfrm>
          <a:custGeom>
            <a:avLst/>
            <a:gdLst>
              <a:gd name="T0" fmla="*/ 1 w 14"/>
              <a:gd name="T1" fmla="*/ 32 h 32"/>
              <a:gd name="T2" fmla="*/ 9 w 14"/>
              <a:gd name="T3" fmla="*/ 5 h 32"/>
              <a:gd name="T4" fmla="*/ 4 w 14"/>
              <a:gd name="T5" fmla="*/ 5 h 32"/>
              <a:gd name="T6" fmla="*/ 4 w 14"/>
              <a:gd name="T7" fmla="*/ 8 h 32"/>
              <a:gd name="T8" fmla="*/ 0 w 14"/>
              <a:gd name="T9" fmla="*/ 8 h 32"/>
              <a:gd name="T10" fmla="*/ 0 w 14"/>
              <a:gd name="T11" fmla="*/ 0 h 32"/>
              <a:gd name="T12" fmla="*/ 14 w 14"/>
              <a:gd name="T13" fmla="*/ 0 h 32"/>
              <a:gd name="T14" fmla="*/ 14 w 14"/>
              <a:gd name="T15" fmla="*/ 5 h 32"/>
              <a:gd name="T16" fmla="*/ 7 w 14"/>
              <a:gd name="T17" fmla="*/ 32 h 32"/>
              <a:gd name="T18" fmla="*/ 1 w 14"/>
              <a:gd name="T1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2">
                <a:moveTo>
                  <a:pt x="1" y="32"/>
                </a:moveTo>
                <a:lnTo>
                  <a:pt x="9" y="5"/>
                </a:lnTo>
                <a:lnTo>
                  <a:pt x="4" y="5"/>
                </a:lnTo>
                <a:lnTo>
                  <a:pt x="4" y="8"/>
                </a:lnTo>
                <a:lnTo>
                  <a:pt x="0" y="8"/>
                </a:lnTo>
                <a:lnTo>
                  <a:pt x="0" y="0"/>
                </a:lnTo>
                <a:lnTo>
                  <a:pt x="14" y="0"/>
                </a:lnTo>
                <a:lnTo>
                  <a:pt x="14" y="5"/>
                </a:lnTo>
                <a:lnTo>
                  <a:pt x="7" y="32"/>
                </a:lnTo>
                <a:lnTo>
                  <a:pt x="1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66" name="Freeform 1895">
            <a:extLst>
              <a:ext uri="{FF2B5EF4-FFF2-40B4-BE49-F238E27FC236}">
                <a16:creationId xmlns:a16="http://schemas.microsoft.com/office/drawing/2014/main" id="{2A015BE5-698F-49B2-97C1-4086F587C001}"/>
              </a:ext>
            </a:extLst>
          </p:cNvPr>
          <p:cNvSpPr>
            <a:spLocks noEditPoints="1"/>
          </p:cNvSpPr>
          <p:nvPr/>
        </p:nvSpPr>
        <p:spPr bwMode="auto">
          <a:xfrm>
            <a:off x="8697356" y="2260784"/>
            <a:ext cx="20638" cy="50800"/>
          </a:xfrm>
          <a:custGeom>
            <a:avLst/>
            <a:gdLst>
              <a:gd name="T0" fmla="*/ 7 w 13"/>
              <a:gd name="T1" fmla="*/ 18 h 32"/>
              <a:gd name="T2" fmla="*/ 7 w 13"/>
              <a:gd name="T3" fmla="*/ 18 h 32"/>
              <a:gd name="T4" fmla="*/ 6 w 13"/>
              <a:gd name="T5" fmla="*/ 18 h 32"/>
              <a:gd name="T6" fmla="*/ 5 w 13"/>
              <a:gd name="T7" fmla="*/ 18 h 32"/>
              <a:gd name="T8" fmla="*/ 2 w 13"/>
              <a:gd name="T9" fmla="*/ 18 h 32"/>
              <a:gd name="T10" fmla="*/ 1 w 13"/>
              <a:gd name="T11" fmla="*/ 17 h 32"/>
              <a:gd name="T12" fmla="*/ 1 w 13"/>
              <a:gd name="T13" fmla="*/ 16 h 32"/>
              <a:gd name="T14" fmla="*/ 0 w 13"/>
              <a:gd name="T15" fmla="*/ 15 h 32"/>
              <a:gd name="T16" fmla="*/ 0 w 13"/>
              <a:gd name="T17" fmla="*/ 12 h 32"/>
              <a:gd name="T18" fmla="*/ 0 w 13"/>
              <a:gd name="T19" fmla="*/ 10 h 32"/>
              <a:gd name="T20" fmla="*/ 0 w 13"/>
              <a:gd name="T21" fmla="*/ 7 h 32"/>
              <a:gd name="T22" fmla="*/ 0 w 13"/>
              <a:gd name="T23" fmla="*/ 5 h 32"/>
              <a:gd name="T24" fmla="*/ 1 w 13"/>
              <a:gd name="T25" fmla="*/ 3 h 32"/>
              <a:gd name="T26" fmla="*/ 1 w 13"/>
              <a:gd name="T27" fmla="*/ 3 h 32"/>
              <a:gd name="T28" fmla="*/ 3 w 13"/>
              <a:gd name="T29" fmla="*/ 1 h 32"/>
              <a:gd name="T30" fmla="*/ 7 w 13"/>
              <a:gd name="T31" fmla="*/ 0 h 32"/>
              <a:gd name="T32" fmla="*/ 10 w 13"/>
              <a:gd name="T33" fmla="*/ 1 h 32"/>
              <a:gd name="T34" fmla="*/ 12 w 13"/>
              <a:gd name="T35" fmla="*/ 3 h 32"/>
              <a:gd name="T36" fmla="*/ 13 w 13"/>
              <a:gd name="T37" fmla="*/ 3 h 32"/>
              <a:gd name="T38" fmla="*/ 13 w 13"/>
              <a:gd name="T39" fmla="*/ 5 h 32"/>
              <a:gd name="T40" fmla="*/ 13 w 13"/>
              <a:gd name="T41" fmla="*/ 7 h 32"/>
              <a:gd name="T42" fmla="*/ 13 w 13"/>
              <a:gd name="T43" fmla="*/ 10 h 32"/>
              <a:gd name="T44" fmla="*/ 13 w 13"/>
              <a:gd name="T45" fmla="*/ 12 h 32"/>
              <a:gd name="T46" fmla="*/ 13 w 13"/>
              <a:gd name="T47" fmla="*/ 13 h 32"/>
              <a:gd name="T48" fmla="*/ 13 w 13"/>
              <a:gd name="T49" fmla="*/ 15 h 32"/>
              <a:gd name="T50" fmla="*/ 7 w 13"/>
              <a:gd name="T51" fmla="*/ 32 h 32"/>
              <a:gd name="T52" fmla="*/ 5 w 13"/>
              <a:gd name="T53" fmla="*/ 12 h 32"/>
              <a:gd name="T54" fmla="*/ 6 w 13"/>
              <a:gd name="T55" fmla="*/ 15 h 32"/>
              <a:gd name="T56" fmla="*/ 7 w 13"/>
              <a:gd name="T57" fmla="*/ 15 h 32"/>
              <a:gd name="T58" fmla="*/ 8 w 13"/>
              <a:gd name="T59" fmla="*/ 15 h 32"/>
              <a:gd name="T60" fmla="*/ 10 w 13"/>
              <a:gd name="T61" fmla="*/ 12 h 32"/>
              <a:gd name="T62" fmla="*/ 10 w 13"/>
              <a:gd name="T63" fmla="*/ 7 h 32"/>
              <a:gd name="T64" fmla="*/ 8 w 13"/>
              <a:gd name="T65" fmla="*/ 5 h 32"/>
              <a:gd name="T66" fmla="*/ 7 w 13"/>
              <a:gd name="T67" fmla="*/ 5 h 32"/>
              <a:gd name="T68" fmla="*/ 6 w 13"/>
              <a:gd name="T69" fmla="*/ 5 h 32"/>
              <a:gd name="T70" fmla="*/ 5 w 13"/>
              <a:gd name="T71" fmla="*/ 1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" h="32">
                <a:moveTo>
                  <a:pt x="2" y="32"/>
                </a:moveTo>
                <a:lnTo>
                  <a:pt x="7" y="18"/>
                </a:lnTo>
                <a:lnTo>
                  <a:pt x="7" y="18"/>
                </a:lnTo>
                <a:lnTo>
                  <a:pt x="7" y="18"/>
                </a:lnTo>
                <a:lnTo>
                  <a:pt x="6" y="18"/>
                </a:lnTo>
                <a:lnTo>
                  <a:pt x="6" y="18"/>
                </a:lnTo>
                <a:lnTo>
                  <a:pt x="5" y="18"/>
                </a:lnTo>
                <a:lnTo>
                  <a:pt x="5" y="18"/>
                </a:lnTo>
                <a:lnTo>
                  <a:pt x="2" y="18"/>
                </a:lnTo>
                <a:lnTo>
                  <a:pt x="2" y="18"/>
                </a:lnTo>
                <a:lnTo>
                  <a:pt x="1" y="17"/>
                </a:lnTo>
                <a:lnTo>
                  <a:pt x="1" y="17"/>
                </a:lnTo>
                <a:lnTo>
                  <a:pt x="1" y="16"/>
                </a:lnTo>
                <a:lnTo>
                  <a:pt x="1" y="16"/>
                </a:lnTo>
                <a:lnTo>
                  <a:pt x="0" y="15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3" y="1"/>
                </a:lnTo>
                <a:lnTo>
                  <a:pt x="3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3"/>
                </a:lnTo>
                <a:lnTo>
                  <a:pt x="12" y="3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3" y="7"/>
                </a:lnTo>
                <a:lnTo>
                  <a:pt x="13" y="7"/>
                </a:lnTo>
                <a:lnTo>
                  <a:pt x="13" y="10"/>
                </a:lnTo>
                <a:lnTo>
                  <a:pt x="13" y="10"/>
                </a:lnTo>
                <a:lnTo>
                  <a:pt x="13" y="12"/>
                </a:lnTo>
                <a:lnTo>
                  <a:pt x="13" y="12"/>
                </a:lnTo>
                <a:lnTo>
                  <a:pt x="13" y="13"/>
                </a:lnTo>
                <a:lnTo>
                  <a:pt x="13" y="13"/>
                </a:lnTo>
                <a:lnTo>
                  <a:pt x="13" y="15"/>
                </a:lnTo>
                <a:lnTo>
                  <a:pt x="13" y="15"/>
                </a:lnTo>
                <a:lnTo>
                  <a:pt x="13" y="16"/>
                </a:lnTo>
                <a:lnTo>
                  <a:pt x="7" y="32"/>
                </a:lnTo>
                <a:lnTo>
                  <a:pt x="2" y="32"/>
                </a:lnTo>
                <a:close/>
                <a:moveTo>
                  <a:pt x="5" y="12"/>
                </a:moveTo>
                <a:lnTo>
                  <a:pt x="5" y="12"/>
                </a:lnTo>
                <a:lnTo>
                  <a:pt x="6" y="15"/>
                </a:lnTo>
                <a:lnTo>
                  <a:pt x="6" y="15"/>
                </a:lnTo>
                <a:lnTo>
                  <a:pt x="7" y="15"/>
                </a:lnTo>
                <a:lnTo>
                  <a:pt x="7" y="15"/>
                </a:lnTo>
                <a:lnTo>
                  <a:pt x="8" y="15"/>
                </a:lnTo>
                <a:lnTo>
                  <a:pt x="8" y="15"/>
                </a:lnTo>
                <a:lnTo>
                  <a:pt x="10" y="12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67" name="Freeform 1896">
            <a:extLst>
              <a:ext uri="{FF2B5EF4-FFF2-40B4-BE49-F238E27FC236}">
                <a16:creationId xmlns:a16="http://schemas.microsoft.com/office/drawing/2014/main" id="{42D10F91-212D-458C-B402-BCA5EA2B3023}"/>
              </a:ext>
            </a:extLst>
          </p:cNvPr>
          <p:cNvSpPr>
            <a:spLocks/>
          </p:cNvSpPr>
          <p:nvPr/>
        </p:nvSpPr>
        <p:spPr bwMode="auto">
          <a:xfrm>
            <a:off x="8724343" y="2260784"/>
            <a:ext cx="22225" cy="50800"/>
          </a:xfrm>
          <a:custGeom>
            <a:avLst/>
            <a:gdLst>
              <a:gd name="T0" fmla="*/ 1 w 14"/>
              <a:gd name="T1" fmla="*/ 32 h 32"/>
              <a:gd name="T2" fmla="*/ 9 w 14"/>
              <a:gd name="T3" fmla="*/ 5 h 32"/>
              <a:gd name="T4" fmla="*/ 4 w 14"/>
              <a:gd name="T5" fmla="*/ 5 h 32"/>
              <a:gd name="T6" fmla="*/ 4 w 14"/>
              <a:gd name="T7" fmla="*/ 8 h 32"/>
              <a:gd name="T8" fmla="*/ 0 w 14"/>
              <a:gd name="T9" fmla="*/ 8 h 32"/>
              <a:gd name="T10" fmla="*/ 0 w 14"/>
              <a:gd name="T11" fmla="*/ 0 h 32"/>
              <a:gd name="T12" fmla="*/ 14 w 14"/>
              <a:gd name="T13" fmla="*/ 0 h 32"/>
              <a:gd name="T14" fmla="*/ 14 w 14"/>
              <a:gd name="T15" fmla="*/ 5 h 32"/>
              <a:gd name="T16" fmla="*/ 5 w 14"/>
              <a:gd name="T17" fmla="*/ 32 h 32"/>
              <a:gd name="T18" fmla="*/ 1 w 14"/>
              <a:gd name="T1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2">
                <a:moveTo>
                  <a:pt x="1" y="32"/>
                </a:moveTo>
                <a:lnTo>
                  <a:pt x="9" y="5"/>
                </a:lnTo>
                <a:lnTo>
                  <a:pt x="4" y="5"/>
                </a:lnTo>
                <a:lnTo>
                  <a:pt x="4" y="8"/>
                </a:lnTo>
                <a:lnTo>
                  <a:pt x="0" y="8"/>
                </a:lnTo>
                <a:lnTo>
                  <a:pt x="0" y="0"/>
                </a:lnTo>
                <a:lnTo>
                  <a:pt x="14" y="0"/>
                </a:lnTo>
                <a:lnTo>
                  <a:pt x="14" y="5"/>
                </a:lnTo>
                <a:lnTo>
                  <a:pt x="5" y="32"/>
                </a:lnTo>
                <a:lnTo>
                  <a:pt x="1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68" name="Freeform 1897">
            <a:extLst>
              <a:ext uri="{FF2B5EF4-FFF2-40B4-BE49-F238E27FC236}">
                <a16:creationId xmlns:a16="http://schemas.microsoft.com/office/drawing/2014/main" id="{1C13C856-CE14-4643-A424-54B03EDBDDEA}"/>
              </a:ext>
            </a:extLst>
          </p:cNvPr>
          <p:cNvSpPr>
            <a:spLocks/>
          </p:cNvSpPr>
          <p:nvPr/>
        </p:nvSpPr>
        <p:spPr bwMode="auto">
          <a:xfrm>
            <a:off x="8589406" y="1749609"/>
            <a:ext cx="25400" cy="49213"/>
          </a:xfrm>
          <a:custGeom>
            <a:avLst/>
            <a:gdLst>
              <a:gd name="T0" fmla="*/ 9 w 16"/>
              <a:gd name="T1" fmla="*/ 31 h 31"/>
              <a:gd name="T2" fmla="*/ 9 w 16"/>
              <a:gd name="T3" fmla="*/ 28 h 31"/>
              <a:gd name="T4" fmla="*/ 0 w 16"/>
              <a:gd name="T5" fmla="*/ 28 h 31"/>
              <a:gd name="T6" fmla="*/ 0 w 16"/>
              <a:gd name="T7" fmla="*/ 23 h 31"/>
              <a:gd name="T8" fmla="*/ 6 w 16"/>
              <a:gd name="T9" fmla="*/ 0 h 31"/>
              <a:gd name="T10" fmla="*/ 11 w 16"/>
              <a:gd name="T11" fmla="*/ 0 h 31"/>
              <a:gd name="T12" fmla="*/ 5 w 16"/>
              <a:gd name="T13" fmla="*/ 23 h 31"/>
              <a:gd name="T14" fmla="*/ 9 w 16"/>
              <a:gd name="T15" fmla="*/ 23 h 31"/>
              <a:gd name="T16" fmla="*/ 9 w 16"/>
              <a:gd name="T17" fmla="*/ 14 h 31"/>
              <a:gd name="T18" fmla="*/ 14 w 16"/>
              <a:gd name="T19" fmla="*/ 14 h 31"/>
              <a:gd name="T20" fmla="*/ 14 w 16"/>
              <a:gd name="T21" fmla="*/ 23 h 31"/>
              <a:gd name="T22" fmla="*/ 16 w 16"/>
              <a:gd name="T23" fmla="*/ 23 h 31"/>
              <a:gd name="T24" fmla="*/ 16 w 16"/>
              <a:gd name="T25" fmla="*/ 28 h 31"/>
              <a:gd name="T26" fmla="*/ 14 w 16"/>
              <a:gd name="T27" fmla="*/ 28 h 31"/>
              <a:gd name="T28" fmla="*/ 14 w 16"/>
              <a:gd name="T29" fmla="*/ 31 h 31"/>
              <a:gd name="T30" fmla="*/ 9 w 16"/>
              <a:gd name="T3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1">
                <a:moveTo>
                  <a:pt x="9" y="31"/>
                </a:moveTo>
                <a:lnTo>
                  <a:pt x="9" y="28"/>
                </a:lnTo>
                <a:lnTo>
                  <a:pt x="0" y="28"/>
                </a:lnTo>
                <a:lnTo>
                  <a:pt x="0" y="23"/>
                </a:lnTo>
                <a:lnTo>
                  <a:pt x="6" y="0"/>
                </a:lnTo>
                <a:lnTo>
                  <a:pt x="11" y="0"/>
                </a:lnTo>
                <a:lnTo>
                  <a:pt x="5" y="23"/>
                </a:lnTo>
                <a:lnTo>
                  <a:pt x="9" y="23"/>
                </a:lnTo>
                <a:lnTo>
                  <a:pt x="9" y="14"/>
                </a:lnTo>
                <a:lnTo>
                  <a:pt x="14" y="14"/>
                </a:lnTo>
                <a:lnTo>
                  <a:pt x="14" y="23"/>
                </a:lnTo>
                <a:lnTo>
                  <a:pt x="16" y="23"/>
                </a:lnTo>
                <a:lnTo>
                  <a:pt x="16" y="28"/>
                </a:lnTo>
                <a:lnTo>
                  <a:pt x="14" y="28"/>
                </a:lnTo>
                <a:lnTo>
                  <a:pt x="14" y="31"/>
                </a:lnTo>
                <a:lnTo>
                  <a:pt x="9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69" name="Freeform 1898">
            <a:extLst>
              <a:ext uri="{FF2B5EF4-FFF2-40B4-BE49-F238E27FC236}">
                <a16:creationId xmlns:a16="http://schemas.microsoft.com/office/drawing/2014/main" id="{67D8A01F-C70D-4DF6-9701-11787E0477E0}"/>
              </a:ext>
            </a:extLst>
          </p:cNvPr>
          <p:cNvSpPr>
            <a:spLocks/>
          </p:cNvSpPr>
          <p:nvPr/>
        </p:nvSpPr>
        <p:spPr bwMode="auto">
          <a:xfrm>
            <a:off x="8616393" y="1794059"/>
            <a:ext cx="7938" cy="11113"/>
          </a:xfrm>
          <a:custGeom>
            <a:avLst/>
            <a:gdLst>
              <a:gd name="T0" fmla="*/ 0 w 5"/>
              <a:gd name="T1" fmla="*/ 7 h 7"/>
              <a:gd name="T2" fmla="*/ 0 w 5"/>
              <a:gd name="T3" fmla="*/ 0 h 7"/>
              <a:gd name="T4" fmla="*/ 5 w 5"/>
              <a:gd name="T5" fmla="*/ 0 h 7"/>
              <a:gd name="T6" fmla="*/ 5 w 5"/>
              <a:gd name="T7" fmla="*/ 3 h 7"/>
              <a:gd name="T8" fmla="*/ 0 w 5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0" y="7"/>
                </a:moveTo>
                <a:lnTo>
                  <a:pt x="0" y="0"/>
                </a:lnTo>
                <a:lnTo>
                  <a:pt x="5" y="0"/>
                </a:lnTo>
                <a:lnTo>
                  <a:pt x="5" y="3"/>
                </a:lnTo>
                <a:lnTo>
                  <a:pt x="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70" name="Freeform 1899">
            <a:extLst>
              <a:ext uri="{FF2B5EF4-FFF2-40B4-BE49-F238E27FC236}">
                <a16:creationId xmlns:a16="http://schemas.microsoft.com/office/drawing/2014/main" id="{57EC58B9-401E-48EA-BAAC-571EABDAD5F7}"/>
              </a:ext>
            </a:extLst>
          </p:cNvPr>
          <p:cNvSpPr>
            <a:spLocks noEditPoints="1"/>
          </p:cNvSpPr>
          <p:nvPr/>
        </p:nvSpPr>
        <p:spPr bwMode="auto">
          <a:xfrm>
            <a:off x="8630681" y="1748021"/>
            <a:ext cx="22225" cy="53975"/>
          </a:xfrm>
          <a:custGeom>
            <a:avLst/>
            <a:gdLst>
              <a:gd name="T0" fmla="*/ 0 w 14"/>
              <a:gd name="T1" fmla="*/ 7 h 34"/>
              <a:gd name="T2" fmla="*/ 0 w 14"/>
              <a:gd name="T3" fmla="*/ 7 h 34"/>
              <a:gd name="T4" fmla="*/ 0 w 14"/>
              <a:gd name="T5" fmla="*/ 5 h 34"/>
              <a:gd name="T6" fmla="*/ 0 w 14"/>
              <a:gd name="T7" fmla="*/ 5 h 34"/>
              <a:gd name="T8" fmla="*/ 1 w 14"/>
              <a:gd name="T9" fmla="*/ 2 h 34"/>
              <a:gd name="T10" fmla="*/ 1 w 14"/>
              <a:gd name="T11" fmla="*/ 2 h 34"/>
              <a:gd name="T12" fmla="*/ 4 w 14"/>
              <a:gd name="T13" fmla="*/ 1 h 34"/>
              <a:gd name="T14" fmla="*/ 4 w 14"/>
              <a:gd name="T15" fmla="*/ 1 h 34"/>
              <a:gd name="T16" fmla="*/ 6 w 14"/>
              <a:gd name="T17" fmla="*/ 0 h 34"/>
              <a:gd name="T18" fmla="*/ 6 w 14"/>
              <a:gd name="T19" fmla="*/ 0 h 34"/>
              <a:gd name="T20" fmla="*/ 9 w 14"/>
              <a:gd name="T21" fmla="*/ 1 h 34"/>
              <a:gd name="T22" fmla="*/ 9 w 14"/>
              <a:gd name="T23" fmla="*/ 1 h 34"/>
              <a:gd name="T24" fmla="*/ 11 w 14"/>
              <a:gd name="T25" fmla="*/ 2 h 34"/>
              <a:gd name="T26" fmla="*/ 11 w 14"/>
              <a:gd name="T27" fmla="*/ 2 h 34"/>
              <a:gd name="T28" fmla="*/ 13 w 14"/>
              <a:gd name="T29" fmla="*/ 5 h 34"/>
              <a:gd name="T30" fmla="*/ 13 w 14"/>
              <a:gd name="T31" fmla="*/ 5 h 34"/>
              <a:gd name="T32" fmla="*/ 14 w 14"/>
              <a:gd name="T33" fmla="*/ 7 h 34"/>
              <a:gd name="T34" fmla="*/ 14 w 14"/>
              <a:gd name="T35" fmla="*/ 26 h 34"/>
              <a:gd name="T36" fmla="*/ 14 w 14"/>
              <a:gd name="T37" fmla="*/ 26 h 34"/>
              <a:gd name="T38" fmla="*/ 13 w 14"/>
              <a:gd name="T39" fmla="*/ 29 h 34"/>
              <a:gd name="T40" fmla="*/ 13 w 14"/>
              <a:gd name="T41" fmla="*/ 29 h 34"/>
              <a:gd name="T42" fmla="*/ 11 w 14"/>
              <a:gd name="T43" fmla="*/ 31 h 34"/>
              <a:gd name="T44" fmla="*/ 11 w 14"/>
              <a:gd name="T45" fmla="*/ 31 h 34"/>
              <a:gd name="T46" fmla="*/ 9 w 14"/>
              <a:gd name="T47" fmla="*/ 32 h 34"/>
              <a:gd name="T48" fmla="*/ 9 w 14"/>
              <a:gd name="T49" fmla="*/ 32 h 34"/>
              <a:gd name="T50" fmla="*/ 6 w 14"/>
              <a:gd name="T51" fmla="*/ 34 h 34"/>
              <a:gd name="T52" fmla="*/ 6 w 14"/>
              <a:gd name="T53" fmla="*/ 34 h 34"/>
              <a:gd name="T54" fmla="*/ 4 w 14"/>
              <a:gd name="T55" fmla="*/ 32 h 34"/>
              <a:gd name="T56" fmla="*/ 4 w 14"/>
              <a:gd name="T57" fmla="*/ 32 h 34"/>
              <a:gd name="T58" fmla="*/ 1 w 14"/>
              <a:gd name="T59" fmla="*/ 31 h 34"/>
              <a:gd name="T60" fmla="*/ 1 w 14"/>
              <a:gd name="T61" fmla="*/ 31 h 34"/>
              <a:gd name="T62" fmla="*/ 0 w 14"/>
              <a:gd name="T63" fmla="*/ 29 h 34"/>
              <a:gd name="T64" fmla="*/ 0 w 14"/>
              <a:gd name="T65" fmla="*/ 29 h 34"/>
              <a:gd name="T66" fmla="*/ 0 w 14"/>
              <a:gd name="T67" fmla="*/ 26 h 34"/>
              <a:gd name="T68" fmla="*/ 0 w 14"/>
              <a:gd name="T69" fmla="*/ 7 h 34"/>
              <a:gd name="T70" fmla="*/ 5 w 14"/>
              <a:gd name="T71" fmla="*/ 26 h 34"/>
              <a:gd name="T72" fmla="*/ 5 w 14"/>
              <a:gd name="T73" fmla="*/ 26 h 34"/>
              <a:gd name="T74" fmla="*/ 5 w 14"/>
              <a:gd name="T75" fmla="*/ 27 h 34"/>
              <a:gd name="T76" fmla="*/ 5 w 14"/>
              <a:gd name="T77" fmla="*/ 27 h 34"/>
              <a:gd name="T78" fmla="*/ 6 w 14"/>
              <a:gd name="T79" fmla="*/ 29 h 34"/>
              <a:gd name="T80" fmla="*/ 6 w 14"/>
              <a:gd name="T81" fmla="*/ 29 h 34"/>
              <a:gd name="T82" fmla="*/ 9 w 14"/>
              <a:gd name="T83" fmla="*/ 27 h 34"/>
              <a:gd name="T84" fmla="*/ 9 w 14"/>
              <a:gd name="T85" fmla="*/ 27 h 34"/>
              <a:gd name="T86" fmla="*/ 9 w 14"/>
              <a:gd name="T87" fmla="*/ 26 h 34"/>
              <a:gd name="T88" fmla="*/ 9 w 14"/>
              <a:gd name="T89" fmla="*/ 7 h 34"/>
              <a:gd name="T90" fmla="*/ 9 w 14"/>
              <a:gd name="T91" fmla="*/ 7 h 34"/>
              <a:gd name="T92" fmla="*/ 9 w 14"/>
              <a:gd name="T93" fmla="*/ 6 h 34"/>
              <a:gd name="T94" fmla="*/ 9 w 14"/>
              <a:gd name="T95" fmla="*/ 6 h 34"/>
              <a:gd name="T96" fmla="*/ 6 w 14"/>
              <a:gd name="T97" fmla="*/ 5 h 34"/>
              <a:gd name="T98" fmla="*/ 6 w 14"/>
              <a:gd name="T99" fmla="*/ 5 h 34"/>
              <a:gd name="T100" fmla="*/ 5 w 14"/>
              <a:gd name="T101" fmla="*/ 6 h 34"/>
              <a:gd name="T102" fmla="*/ 5 w 14"/>
              <a:gd name="T103" fmla="*/ 6 h 34"/>
              <a:gd name="T104" fmla="*/ 5 w 14"/>
              <a:gd name="T105" fmla="*/ 7 h 34"/>
              <a:gd name="T106" fmla="*/ 5 w 14"/>
              <a:gd name="T107" fmla="*/ 2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4">
                <a:moveTo>
                  <a:pt x="0" y="7"/>
                </a:move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1" y="2"/>
                </a:lnTo>
                <a:lnTo>
                  <a:pt x="1" y="2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9" y="1"/>
                </a:lnTo>
                <a:lnTo>
                  <a:pt x="9" y="1"/>
                </a:lnTo>
                <a:lnTo>
                  <a:pt x="11" y="2"/>
                </a:lnTo>
                <a:lnTo>
                  <a:pt x="11" y="2"/>
                </a:lnTo>
                <a:lnTo>
                  <a:pt x="13" y="5"/>
                </a:lnTo>
                <a:lnTo>
                  <a:pt x="13" y="5"/>
                </a:lnTo>
                <a:lnTo>
                  <a:pt x="14" y="7"/>
                </a:lnTo>
                <a:lnTo>
                  <a:pt x="14" y="26"/>
                </a:lnTo>
                <a:lnTo>
                  <a:pt x="14" y="26"/>
                </a:lnTo>
                <a:lnTo>
                  <a:pt x="13" y="29"/>
                </a:lnTo>
                <a:lnTo>
                  <a:pt x="13" y="29"/>
                </a:lnTo>
                <a:lnTo>
                  <a:pt x="11" y="31"/>
                </a:lnTo>
                <a:lnTo>
                  <a:pt x="11" y="31"/>
                </a:lnTo>
                <a:lnTo>
                  <a:pt x="9" y="32"/>
                </a:lnTo>
                <a:lnTo>
                  <a:pt x="9" y="32"/>
                </a:lnTo>
                <a:lnTo>
                  <a:pt x="6" y="34"/>
                </a:lnTo>
                <a:lnTo>
                  <a:pt x="6" y="34"/>
                </a:lnTo>
                <a:lnTo>
                  <a:pt x="4" y="32"/>
                </a:lnTo>
                <a:lnTo>
                  <a:pt x="4" y="32"/>
                </a:lnTo>
                <a:lnTo>
                  <a:pt x="1" y="31"/>
                </a:lnTo>
                <a:lnTo>
                  <a:pt x="1" y="31"/>
                </a:lnTo>
                <a:lnTo>
                  <a:pt x="0" y="29"/>
                </a:lnTo>
                <a:lnTo>
                  <a:pt x="0" y="29"/>
                </a:lnTo>
                <a:lnTo>
                  <a:pt x="0" y="26"/>
                </a:lnTo>
                <a:lnTo>
                  <a:pt x="0" y="7"/>
                </a:lnTo>
                <a:close/>
                <a:moveTo>
                  <a:pt x="5" y="26"/>
                </a:move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6" y="29"/>
                </a:lnTo>
                <a:lnTo>
                  <a:pt x="6" y="29"/>
                </a:lnTo>
                <a:lnTo>
                  <a:pt x="9" y="27"/>
                </a:lnTo>
                <a:lnTo>
                  <a:pt x="9" y="27"/>
                </a:lnTo>
                <a:lnTo>
                  <a:pt x="9" y="26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71" name="Freeform 1900">
            <a:extLst>
              <a:ext uri="{FF2B5EF4-FFF2-40B4-BE49-F238E27FC236}">
                <a16:creationId xmlns:a16="http://schemas.microsoft.com/office/drawing/2014/main" id="{3470C01C-3A96-46EC-AFD6-9948EA935589}"/>
              </a:ext>
            </a:extLst>
          </p:cNvPr>
          <p:cNvSpPr>
            <a:spLocks noEditPoints="1"/>
          </p:cNvSpPr>
          <p:nvPr/>
        </p:nvSpPr>
        <p:spPr bwMode="auto">
          <a:xfrm>
            <a:off x="8656081" y="1748021"/>
            <a:ext cx="22225" cy="53975"/>
          </a:xfrm>
          <a:custGeom>
            <a:avLst/>
            <a:gdLst>
              <a:gd name="T0" fmla="*/ 0 w 14"/>
              <a:gd name="T1" fmla="*/ 7 h 34"/>
              <a:gd name="T2" fmla="*/ 0 w 14"/>
              <a:gd name="T3" fmla="*/ 7 h 34"/>
              <a:gd name="T4" fmla="*/ 2 w 14"/>
              <a:gd name="T5" fmla="*/ 5 h 34"/>
              <a:gd name="T6" fmla="*/ 2 w 14"/>
              <a:gd name="T7" fmla="*/ 5 h 34"/>
              <a:gd name="T8" fmla="*/ 3 w 14"/>
              <a:gd name="T9" fmla="*/ 2 h 34"/>
              <a:gd name="T10" fmla="*/ 3 w 14"/>
              <a:gd name="T11" fmla="*/ 2 h 34"/>
              <a:gd name="T12" fmla="*/ 5 w 14"/>
              <a:gd name="T13" fmla="*/ 1 h 34"/>
              <a:gd name="T14" fmla="*/ 5 w 14"/>
              <a:gd name="T15" fmla="*/ 1 h 34"/>
              <a:gd name="T16" fmla="*/ 8 w 14"/>
              <a:gd name="T17" fmla="*/ 0 h 34"/>
              <a:gd name="T18" fmla="*/ 8 w 14"/>
              <a:gd name="T19" fmla="*/ 0 h 34"/>
              <a:gd name="T20" fmla="*/ 10 w 14"/>
              <a:gd name="T21" fmla="*/ 1 h 34"/>
              <a:gd name="T22" fmla="*/ 10 w 14"/>
              <a:gd name="T23" fmla="*/ 1 h 34"/>
              <a:gd name="T24" fmla="*/ 13 w 14"/>
              <a:gd name="T25" fmla="*/ 2 h 34"/>
              <a:gd name="T26" fmla="*/ 13 w 14"/>
              <a:gd name="T27" fmla="*/ 2 h 34"/>
              <a:gd name="T28" fmla="*/ 14 w 14"/>
              <a:gd name="T29" fmla="*/ 5 h 34"/>
              <a:gd name="T30" fmla="*/ 14 w 14"/>
              <a:gd name="T31" fmla="*/ 5 h 34"/>
              <a:gd name="T32" fmla="*/ 14 w 14"/>
              <a:gd name="T33" fmla="*/ 7 h 34"/>
              <a:gd name="T34" fmla="*/ 14 w 14"/>
              <a:gd name="T35" fmla="*/ 26 h 34"/>
              <a:gd name="T36" fmla="*/ 14 w 14"/>
              <a:gd name="T37" fmla="*/ 26 h 34"/>
              <a:gd name="T38" fmla="*/ 14 w 14"/>
              <a:gd name="T39" fmla="*/ 29 h 34"/>
              <a:gd name="T40" fmla="*/ 14 w 14"/>
              <a:gd name="T41" fmla="*/ 29 h 34"/>
              <a:gd name="T42" fmla="*/ 13 w 14"/>
              <a:gd name="T43" fmla="*/ 31 h 34"/>
              <a:gd name="T44" fmla="*/ 13 w 14"/>
              <a:gd name="T45" fmla="*/ 31 h 34"/>
              <a:gd name="T46" fmla="*/ 10 w 14"/>
              <a:gd name="T47" fmla="*/ 32 h 34"/>
              <a:gd name="T48" fmla="*/ 10 w 14"/>
              <a:gd name="T49" fmla="*/ 32 h 34"/>
              <a:gd name="T50" fmla="*/ 8 w 14"/>
              <a:gd name="T51" fmla="*/ 34 h 34"/>
              <a:gd name="T52" fmla="*/ 8 w 14"/>
              <a:gd name="T53" fmla="*/ 34 h 34"/>
              <a:gd name="T54" fmla="*/ 5 w 14"/>
              <a:gd name="T55" fmla="*/ 32 h 34"/>
              <a:gd name="T56" fmla="*/ 5 w 14"/>
              <a:gd name="T57" fmla="*/ 32 h 34"/>
              <a:gd name="T58" fmla="*/ 3 w 14"/>
              <a:gd name="T59" fmla="*/ 31 h 34"/>
              <a:gd name="T60" fmla="*/ 3 w 14"/>
              <a:gd name="T61" fmla="*/ 31 h 34"/>
              <a:gd name="T62" fmla="*/ 2 w 14"/>
              <a:gd name="T63" fmla="*/ 29 h 34"/>
              <a:gd name="T64" fmla="*/ 2 w 14"/>
              <a:gd name="T65" fmla="*/ 29 h 34"/>
              <a:gd name="T66" fmla="*/ 0 w 14"/>
              <a:gd name="T67" fmla="*/ 26 h 34"/>
              <a:gd name="T68" fmla="*/ 0 w 14"/>
              <a:gd name="T69" fmla="*/ 7 h 34"/>
              <a:gd name="T70" fmla="*/ 5 w 14"/>
              <a:gd name="T71" fmla="*/ 26 h 34"/>
              <a:gd name="T72" fmla="*/ 5 w 14"/>
              <a:gd name="T73" fmla="*/ 26 h 34"/>
              <a:gd name="T74" fmla="*/ 5 w 14"/>
              <a:gd name="T75" fmla="*/ 27 h 34"/>
              <a:gd name="T76" fmla="*/ 5 w 14"/>
              <a:gd name="T77" fmla="*/ 27 h 34"/>
              <a:gd name="T78" fmla="*/ 8 w 14"/>
              <a:gd name="T79" fmla="*/ 29 h 34"/>
              <a:gd name="T80" fmla="*/ 8 w 14"/>
              <a:gd name="T81" fmla="*/ 29 h 34"/>
              <a:gd name="T82" fmla="*/ 9 w 14"/>
              <a:gd name="T83" fmla="*/ 27 h 34"/>
              <a:gd name="T84" fmla="*/ 9 w 14"/>
              <a:gd name="T85" fmla="*/ 27 h 34"/>
              <a:gd name="T86" fmla="*/ 9 w 14"/>
              <a:gd name="T87" fmla="*/ 26 h 34"/>
              <a:gd name="T88" fmla="*/ 9 w 14"/>
              <a:gd name="T89" fmla="*/ 7 h 34"/>
              <a:gd name="T90" fmla="*/ 9 w 14"/>
              <a:gd name="T91" fmla="*/ 7 h 34"/>
              <a:gd name="T92" fmla="*/ 9 w 14"/>
              <a:gd name="T93" fmla="*/ 6 h 34"/>
              <a:gd name="T94" fmla="*/ 9 w 14"/>
              <a:gd name="T95" fmla="*/ 6 h 34"/>
              <a:gd name="T96" fmla="*/ 8 w 14"/>
              <a:gd name="T97" fmla="*/ 5 h 34"/>
              <a:gd name="T98" fmla="*/ 8 w 14"/>
              <a:gd name="T99" fmla="*/ 5 h 34"/>
              <a:gd name="T100" fmla="*/ 5 w 14"/>
              <a:gd name="T101" fmla="*/ 6 h 34"/>
              <a:gd name="T102" fmla="*/ 5 w 14"/>
              <a:gd name="T103" fmla="*/ 6 h 34"/>
              <a:gd name="T104" fmla="*/ 5 w 14"/>
              <a:gd name="T105" fmla="*/ 7 h 34"/>
              <a:gd name="T106" fmla="*/ 5 w 14"/>
              <a:gd name="T107" fmla="*/ 2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4">
                <a:moveTo>
                  <a:pt x="0" y="7"/>
                </a:moveTo>
                <a:lnTo>
                  <a:pt x="0" y="7"/>
                </a:lnTo>
                <a:lnTo>
                  <a:pt x="2" y="5"/>
                </a:lnTo>
                <a:lnTo>
                  <a:pt x="2" y="5"/>
                </a:lnTo>
                <a:lnTo>
                  <a:pt x="3" y="2"/>
                </a:lnTo>
                <a:lnTo>
                  <a:pt x="3" y="2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2"/>
                </a:lnTo>
                <a:lnTo>
                  <a:pt x="13" y="2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26"/>
                </a:lnTo>
                <a:lnTo>
                  <a:pt x="14" y="26"/>
                </a:lnTo>
                <a:lnTo>
                  <a:pt x="14" y="29"/>
                </a:lnTo>
                <a:lnTo>
                  <a:pt x="14" y="29"/>
                </a:lnTo>
                <a:lnTo>
                  <a:pt x="13" y="31"/>
                </a:lnTo>
                <a:lnTo>
                  <a:pt x="13" y="31"/>
                </a:lnTo>
                <a:lnTo>
                  <a:pt x="10" y="32"/>
                </a:lnTo>
                <a:lnTo>
                  <a:pt x="10" y="32"/>
                </a:lnTo>
                <a:lnTo>
                  <a:pt x="8" y="34"/>
                </a:lnTo>
                <a:lnTo>
                  <a:pt x="8" y="34"/>
                </a:lnTo>
                <a:lnTo>
                  <a:pt x="5" y="32"/>
                </a:lnTo>
                <a:lnTo>
                  <a:pt x="5" y="32"/>
                </a:lnTo>
                <a:lnTo>
                  <a:pt x="3" y="31"/>
                </a:lnTo>
                <a:lnTo>
                  <a:pt x="3" y="31"/>
                </a:lnTo>
                <a:lnTo>
                  <a:pt x="2" y="29"/>
                </a:lnTo>
                <a:lnTo>
                  <a:pt x="2" y="29"/>
                </a:lnTo>
                <a:lnTo>
                  <a:pt x="0" y="26"/>
                </a:lnTo>
                <a:lnTo>
                  <a:pt x="0" y="7"/>
                </a:lnTo>
                <a:close/>
                <a:moveTo>
                  <a:pt x="5" y="26"/>
                </a:move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8" y="29"/>
                </a:lnTo>
                <a:lnTo>
                  <a:pt x="8" y="29"/>
                </a:lnTo>
                <a:lnTo>
                  <a:pt x="9" y="27"/>
                </a:lnTo>
                <a:lnTo>
                  <a:pt x="9" y="27"/>
                </a:lnTo>
                <a:lnTo>
                  <a:pt x="9" y="26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72" name="Freeform 1901">
            <a:extLst>
              <a:ext uri="{FF2B5EF4-FFF2-40B4-BE49-F238E27FC236}">
                <a16:creationId xmlns:a16="http://schemas.microsoft.com/office/drawing/2014/main" id="{C60C4247-F6BE-4ADA-AC01-ABA69A518141}"/>
              </a:ext>
            </a:extLst>
          </p:cNvPr>
          <p:cNvSpPr>
            <a:spLocks/>
          </p:cNvSpPr>
          <p:nvPr/>
        </p:nvSpPr>
        <p:spPr bwMode="auto">
          <a:xfrm>
            <a:off x="8684656" y="1748021"/>
            <a:ext cx="22225" cy="50800"/>
          </a:xfrm>
          <a:custGeom>
            <a:avLst/>
            <a:gdLst>
              <a:gd name="T0" fmla="*/ 0 w 14"/>
              <a:gd name="T1" fmla="*/ 32 h 32"/>
              <a:gd name="T2" fmla="*/ 0 w 14"/>
              <a:gd name="T3" fmla="*/ 29 h 32"/>
              <a:gd name="T4" fmla="*/ 8 w 14"/>
              <a:gd name="T5" fmla="*/ 12 h 32"/>
              <a:gd name="T6" fmla="*/ 8 w 14"/>
              <a:gd name="T7" fmla="*/ 12 h 32"/>
              <a:gd name="T8" fmla="*/ 9 w 14"/>
              <a:gd name="T9" fmla="*/ 11 h 32"/>
              <a:gd name="T10" fmla="*/ 9 w 14"/>
              <a:gd name="T11" fmla="*/ 11 h 32"/>
              <a:gd name="T12" fmla="*/ 9 w 14"/>
              <a:gd name="T13" fmla="*/ 9 h 32"/>
              <a:gd name="T14" fmla="*/ 9 w 14"/>
              <a:gd name="T15" fmla="*/ 9 h 32"/>
              <a:gd name="T16" fmla="*/ 9 w 14"/>
              <a:gd name="T17" fmla="*/ 7 h 32"/>
              <a:gd name="T18" fmla="*/ 9 w 14"/>
              <a:gd name="T19" fmla="*/ 7 h 32"/>
              <a:gd name="T20" fmla="*/ 9 w 14"/>
              <a:gd name="T21" fmla="*/ 6 h 32"/>
              <a:gd name="T22" fmla="*/ 9 w 14"/>
              <a:gd name="T23" fmla="*/ 6 h 32"/>
              <a:gd name="T24" fmla="*/ 8 w 14"/>
              <a:gd name="T25" fmla="*/ 5 h 32"/>
              <a:gd name="T26" fmla="*/ 8 w 14"/>
              <a:gd name="T27" fmla="*/ 5 h 32"/>
              <a:gd name="T28" fmla="*/ 6 w 14"/>
              <a:gd name="T29" fmla="*/ 5 h 32"/>
              <a:gd name="T30" fmla="*/ 6 w 14"/>
              <a:gd name="T31" fmla="*/ 5 h 32"/>
              <a:gd name="T32" fmla="*/ 5 w 14"/>
              <a:gd name="T33" fmla="*/ 6 h 32"/>
              <a:gd name="T34" fmla="*/ 5 w 14"/>
              <a:gd name="T35" fmla="*/ 6 h 32"/>
              <a:gd name="T36" fmla="*/ 4 w 14"/>
              <a:gd name="T37" fmla="*/ 7 h 32"/>
              <a:gd name="T38" fmla="*/ 4 w 14"/>
              <a:gd name="T39" fmla="*/ 10 h 32"/>
              <a:gd name="T40" fmla="*/ 0 w 14"/>
              <a:gd name="T41" fmla="*/ 10 h 32"/>
              <a:gd name="T42" fmla="*/ 0 w 14"/>
              <a:gd name="T43" fmla="*/ 7 h 32"/>
              <a:gd name="T44" fmla="*/ 0 w 14"/>
              <a:gd name="T45" fmla="*/ 7 h 32"/>
              <a:gd name="T46" fmla="*/ 0 w 14"/>
              <a:gd name="T47" fmla="*/ 5 h 32"/>
              <a:gd name="T48" fmla="*/ 0 w 14"/>
              <a:gd name="T49" fmla="*/ 5 h 32"/>
              <a:gd name="T50" fmla="*/ 1 w 14"/>
              <a:gd name="T51" fmla="*/ 2 h 32"/>
              <a:gd name="T52" fmla="*/ 1 w 14"/>
              <a:gd name="T53" fmla="*/ 2 h 32"/>
              <a:gd name="T54" fmla="*/ 4 w 14"/>
              <a:gd name="T55" fmla="*/ 1 h 32"/>
              <a:gd name="T56" fmla="*/ 4 w 14"/>
              <a:gd name="T57" fmla="*/ 1 h 32"/>
              <a:gd name="T58" fmla="*/ 6 w 14"/>
              <a:gd name="T59" fmla="*/ 0 h 32"/>
              <a:gd name="T60" fmla="*/ 6 w 14"/>
              <a:gd name="T61" fmla="*/ 0 h 32"/>
              <a:gd name="T62" fmla="*/ 10 w 14"/>
              <a:gd name="T63" fmla="*/ 1 h 32"/>
              <a:gd name="T64" fmla="*/ 10 w 14"/>
              <a:gd name="T65" fmla="*/ 1 h 32"/>
              <a:gd name="T66" fmla="*/ 11 w 14"/>
              <a:gd name="T67" fmla="*/ 2 h 32"/>
              <a:gd name="T68" fmla="*/ 11 w 14"/>
              <a:gd name="T69" fmla="*/ 2 h 32"/>
              <a:gd name="T70" fmla="*/ 13 w 14"/>
              <a:gd name="T71" fmla="*/ 5 h 32"/>
              <a:gd name="T72" fmla="*/ 13 w 14"/>
              <a:gd name="T73" fmla="*/ 5 h 32"/>
              <a:gd name="T74" fmla="*/ 14 w 14"/>
              <a:gd name="T75" fmla="*/ 9 h 32"/>
              <a:gd name="T76" fmla="*/ 14 w 14"/>
              <a:gd name="T77" fmla="*/ 9 h 32"/>
              <a:gd name="T78" fmla="*/ 14 w 14"/>
              <a:gd name="T79" fmla="*/ 10 h 32"/>
              <a:gd name="T80" fmla="*/ 14 w 14"/>
              <a:gd name="T81" fmla="*/ 10 h 32"/>
              <a:gd name="T82" fmla="*/ 13 w 14"/>
              <a:gd name="T83" fmla="*/ 12 h 32"/>
              <a:gd name="T84" fmla="*/ 13 w 14"/>
              <a:gd name="T85" fmla="*/ 12 h 32"/>
              <a:gd name="T86" fmla="*/ 13 w 14"/>
              <a:gd name="T87" fmla="*/ 14 h 32"/>
              <a:gd name="T88" fmla="*/ 13 w 14"/>
              <a:gd name="T89" fmla="*/ 14 h 32"/>
              <a:gd name="T90" fmla="*/ 11 w 14"/>
              <a:gd name="T91" fmla="*/ 15 h 32"/>
              <a:gd name="T92" fmla="*/ 5 w 14"/>
              <a:gd name="T93" fmla="*/ 29 h 32"/>
              <a:gd name="T94" fmla="*/ 14 w 14"/>
              <a:gd name="T95" fmla="*/ 29 h 32"/>
              <a:gd name="T96" fmla="*/ 14 w 14"/>
              <a:gd name="T97" fmla="*/ 32 h 32"/>
              <a:gd name="T98" fmla="*/ 0 w 14"/>
              <a:gd name="T9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2">
                <a:moveTo>
                  <a:pt x="0" y="32"/>
                </a:moveTo>
                <a:lnTo>
                  <a:pt x="0" y="29"/>
                </a:lnTo>
                <a:lnTo>
                  <a:pt x="8" y="12"/>
                </a:lnTo>
                <a:lnTo>
                  <a:pt x="8" y="12"/>
                </a:lnTo>
                <a:lnTo>
                  <a:pt x="9" y="11"/>
                </a:lnTo>
                <a:lnTo>
                  <a:pt x="9" y="11"/>
                </a:lnTo>
                <a:lnTo>
                  <a:pt x="9" y="9"/>
                </a:lnTo>
                <a:lnTo>
                  <a:pt x="9" y="9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4" y="7"/>
                </a:lnTo>
                <a:lnTo>
                  <a:pt x="4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1" y="2"/>
                </a:lnTo>
                <a:lnTo>
                  <a:pt x="1" y="2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1" y="2"/>
                </a:lnTo>
                <a:lnTo>
                  <a:pt x="11" y="2"/>
                </a:lnTo>
                <a:lnTo>
                  <a:pt x="13" y="5"/>
                </a:lnTo>
                <a:lnTo>
                  <a:pt x="13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3" y="12"/>
                </a:lnTo>
                <a:lnTo>
                  <a:pt x="13" y="12"/>
                </a:lnTo>
                <a:lnTo>
                  <a:pt x="13" y="14"/>
                </a:lnTo>
                <a:lnTo>
                  <a:pt x="13" y="14"/>
                </a:lnTo>
                <a:lnTo>
                  <a:pt x="11" y="15"/>
                </a:lnTo>
                <a:lnTo>
                  <a:pt x="5" y="29"/>
                </a:lnTo>
                <a:lnTo>
                  <a:pt x="14" y="29"/>
                </a:lnTo>
                <a:lnTo>
                  <a:pt x="14" y="32"/>
                </a:lnTo>
                <a:lnTo>
                  <a:pt x="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73" name="Freeform 1902">
            <a:extLst>
              <a:ext uri="{FF2B5EF4-FFF2-40B4-BE49-F238E27FC236}">
                <a16:creationId xmlns:a16="http://schemas.microsoft.com/office/drawing/2014/main" id="{F268080C-FE4F-4B0B-9611-A82913988B73}"/>
              </a:ext>
            </a:extLst>
          </p:cNvPr>
          <p:cNvSpPr>
            <a:spLocks noEditPoints="1"/>
          </p:cNvSpPr>
          <p:nvPr/>
        </p:nvSpPr>
        <p:spPr bwMode="auto">
          <a:xfrm>
            <a:off x="8710056" y="1749609"/>
            <a:ext cx="22225" cy="52388"/>
          </a:xfrm>
          <a:custGeom>
            <a:avLst/>
            <a:gdLst>
              <a:gd name="T0" fmla="*/ 7 w 14"/>
              <a:gd name="T1" fmla="*/ 13 h 33"/>
              <a:gd name="T2" fmla="*/ 8 w 14"/>
              <a:gd name="T3" fmla="*/ 14 h 33"/>
              <a:gd name="T4" fmla="*/ 8 w 14"/>
              <a:gd name="T5" fmla="*/ 13 h 33"/>
              <a:gd name="T6" fmla="*/ 9 w 14"/>
              <a:gd name="T7" fmla="*/ 13 h 33"/>
              <a:gd name="T8" fmla="*/ 12 w 14"/>
              <a:gd name="T9" fmla="*/ 14 h 33"/>
              <a:gd name="T10" fmla="*/ 13 w 14"/>
              <a:gd name="T11" fmla="*/ 15 h 33"/>
              <a:gd name="T12" fmla="*/ 14 w 14"/>
              <a:gd name="T13" fmla="*/ 16 h 33"/>
              <a:gd name="T14" fmla="*/ 14 w 14"/>
              <a:gd name="T15" fmla="*/ 18 h 33"/>
              <a:gd name="T16" fmla="*/ 14 w 14"/>
              <a:gd name="T17" fmla="*/ 19 h 33"/>
              <a:gd name="T18" fmla="*/ 14 w 14"/>
              <a:gd name="T19" fmla="*/ 23 h 33"/>
              <a:gd name="T20" fmla="*/ 14 w 14"/>
              <a:gd name="T21" fmla="*/ 25 h 33"/>
              <a:gd name="T22" fmla="*/ 14 w 14"/>
              <a:gd name="T23" fmla="*/ 26 h 33"/>
              <a:gd name="T24" fmla="*/ 14 w 14"/>
              <a:gd name="T25" fmla="*/ 28 h 33"/>
              <a:gd name="T26" fmla="*/ 13 w 14"/>
              <a:gd name="T27" fmla="*/ 29 h 33"/>
              <a:gd name="T28" fmla="*/ 10 w 14"/>
              <a:gd name="T29" fmla="*/ 31 h 33"/>
              <a:gd name="T30" fmla="*/ 7 w 14"/>
              <a:gd name="T31" fmla="*/ 33 h 33"/>
              <a:gd name="T32" fmla="*/ 4 w 14"/>
              <a:gd name="T33" fmla="*/ 31 h 33"/>
              <a:gd name="T34" fmla="*/ 2 w 14"/>
              <a:gd name="T35" fmla="*/ 29 h 33"/>
              <a:gd name="T36" fmla="*/ 0 w 14"/>
              <a:gd name="T37" fmla="*/ 28 h 33"/>
              <a:gd name="T38" fmla="*/ 0 w 14"/>
              <a:gd name="T39" fmla="*/ 26 h 33"/>
              <a:gd name="T40" fmla="*/ 0 w 14"/>
              <a:gd name="T41" fmla="*/ 25 h 33"/>
              <a:gd name="T42" fmla="*/ 0 w 14"/>
              <a:gd name="T43" fmla="*/ 23 h 33"/>
              <a:gd name="T44" fmla="*/ 0 w 14"/>
              <a:gd name="T45" fmla="*/ 20 h 33"/>
              <a:gd name="T46" fmla="*/ 0 w 14"/>
              <a:gd name="T47" fmla="*/ 19 h 33"/>
              <a:gd name="T48" fmla="*/ 0 w 14"/>
              <a:gd name="T49" fmla="*/ 18 h 33"/>
              <a:gd name="T50" fmla="*/ 8 w 14"/>
              <a:gd name="T51" fmla="*/ 0 h 33"/>
              <a:gd name="T52" fmla="*/ 9 w 14"/>
              <a:gd name="T53" fmla="*/ 19 h 33"/>
              <a:gd name="T54" fmla="*/ 9 w 14"/>
              <a:gd name="T55" fmla="*/ 18 h 33"/>
              <a:gd name="T56" fmla="*/ 7 w 14"/>
              <a:gd name="T57" fmla="*/ 16 h 33"/>
              <a:gd name="T58" fmla="*/ 5 w 14"/>
              <a:gd name="T59" fmla="*/ 18 h 33"/>
              <a:gd name="T60" fmla="*/ 5 w 14"/>
              <a:gd name="T61" fmla="*/ 19 h 33"/>
              <a:gd name="T62" fmla="*/ 5 w 14"/>
              <a:gd name="T63" fmla="*/ 25 h 33"/>
              <a:gd name="T64" fmla="*/ 5 w 14"/>
              <a:gd name="T65" fmla="*/ 26 h 33"/>
              <a:gd name="T66" fmla="*/ 7 w 14"/>
              <a:gd name="T67" fmla="*/ 28 h 33"/>
              <a:gd name="T68" fmla="*/ 9 w 14"/>
              <a:gd name="T69" fmla="*/ 26 h 33"/>
              <a:gd name="T70" fmla="*/ 9 w 14"/>
              <a:gd name="T71" fmla="*/ 19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13" y="0"/>
                </a:moveTo>
                <a:lnTo>
                  <a:pt x="7" y="13"/>
                </a:lnTo>
                <a:lnTo>
                  <a:pt x="8" y="14"/>
                </a:lnTo>
                <a:lnTo>
                  <a:pt x="8" y="14"/>
                </a:lnTo>
                <a:lnTo>
                  <a:pt x="8" y="13"/>
                </a:lnTo>
                <a:lnTo>
                  <a:pt x="8" y="13"/>
                </a:lnTo>
                <a:lnTo>
                  <a:pt x="9" y="13"/>
                </a:lnTo>
                <a:lnTo>
                  <a:pt x="9" y="13"/>
                </a:lnTo>
                <a:lnTo>
                  <a:pt x="12" y="14"/>
                </a:lnTo>
                <a:lnTo>
                  <a:pt x="12" y="14"/>
                </a:lnTo>
                <a:lnTo>
                  <a:pt x="13" y="15"/>
                </a:lnTo>
                <a:lnTo>
                  <a:pt x="13" y="15"/>
                </a:lnTo>
                <a:lnTo>
                  <a:pt x="14" y="16"/>
                </a:lnTo>
                <a:lnTo>
                  <a:pt x="14" y="16"/>
                </a:lnTo>
                <a:lnTo>
                  <a:pt x="14" y="18"/>
                </a:lnTo>
                <a:lnTo>
                  <a:pt x="14" y="18"/>
                </a:lnTo>
                <a:lnTo>
                  <a:pt x="14" y="19"/>
                </a:lnTo>
                <a:lnTo>
                  <a:pt x="14" y="19"/>
                </a:lnTo>
                <a:lnTo>
                  <a:pt x="14" y="23"/>
                </a:lnTo>
                <a:lnTo>
                  <a:pt x="14" y="23"/>
                </a:lnTo>
                <a:lnTo>
                  <a:pt x="14" y="25"/>
                </a:lnTo>
                <a:lnTo>
                  <a:pt x="14" y="25"/>
                </a:lnTo>
                <a:lnTo>
                  <a:pt x="14" y="26"/>
                </a:lnTo>
                <a:lnTo>
                  <a:pt x="14" y="26"/>
                </a:lnTo>
                <a:lnTo>
                  <a:pt x="14" y="28"/>
                </a:lnTo>
                <a:lnTo>
                  <a:pt x="14" y="28"/>
                </a:lnTo>
                <a:lnTo>
                  <a:pt x="13" y="29"/>
                </a:lnTo>
                <a:lnTo>
                  <a:pt x="13" y="29"/>
                </a:lnTo>
                <a:lnTo>
                  <a:pt x="10" y="31"/>
                </a:lnTo>
                <a:lnTo>
                  <a:pt x="10" y="31"/>
                </a:lnTo>
                <a:lnTo>
                  <a:pt x="7" y="33"/>
                </a:lnTo>
                <a:lnTo>
                  <a:pt x="7" y="33"/>
                </a:lnTo>
                <a:lnTo>
                  <a:pt x="4" y="31"/>
                </a:lnTo>
                <a:lnTo>
                  <a:pt x="4" y="31"/>
                </a:lnTo>
                <a:lnTo>
                  <a:pt x="2" y="29"/>
                </a:lnTo>
                <a:lnTo>
                  <a:pt x="2" y="29"/>
                </a:lnTo>
                <a:lnTo>
                  <a:pt x="0" y="28"/>
                </a:lnTo>
                <a:lnTo>
                  <a:pt x="0" y="28"/>
                </a:lnTo>
                <a:lnTo>
                  <a:pt x="0" y="26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9"/>
                </a:lnTo>
                <a:lnTo>
                  <a:pt x="0" y="19"/>
                </a:lnTo>
                <a:lnTo>
                  <a:pt x="0" y="18"/>
                </a:lnTo>
                <a:lnTo>
                  <a:pt x="0" y="18"/>
                </a:lnTo>
                <a:lnTo>
                  <a:pt x="2" y="16"/>
                </a:lnTo>
                <a:lnTo>
                  <a:pt x="8" y="0"/>
                </a:lnTo>
                <a:lnTo>
                  <a:pt x="13" y="0"/>
                </a:lnTo>
                <a:close/>
                <a:moveTo>
                  <a:pt x="9" y="19"/>
                </a:moveTo>
                <a:lnTo>
                  <a:pt x="9" y="19"/>
                </a:lnTo>
                <a:lnTo>
                  <a:pt x="9" y="18"/>
                </a:lnTo>
                <a:lnTo>
                  <a:pt x="9" y="18"/>
                </a:lnTo>
                <a:lnTo>
                  <a:pt x="7" y="16"/>
                </a:lnTo>
                <a:lnTo>
                  <a:pt x="7" y="16"/>
                </a:lnTo>
                <a:lnTo>
                  <a:pt x="5" y="18"/>
                </a:lnTo>
                <a:lnTo>
                  <a:pt x="5" y="18"/>
                </a:lnTo>
                <a:lnTo>
                  <a:pt x="5" y="19"/>
                </a:lnTo>
                <a:lnTo>
                  <a:pt x="5" y="25"/>
                </a:lnTo>
                <a:lnTo>
                  <a:pt x="5" y="25"/>
                </a:lnTo>
                <a:lnTo>
                  <a:pt x="5" y="26"/>
                </a:lnTo>
                <a:lnTo>
                  <a:pt x="5" y="26"/>
                </a:lnTo>
                <a:lnTo>
                  <a:pt x="7" y="28"/>
                </a:lnTo>
                <a:lnTo>
                  <a:pt x="7" y="28"/>
                </a:lnTo>
                <a:lnTo>
                  <a:pt x="9" y="26"/>
                </a:lnTo>
                <a:lnTo>
                  <a:pt x="9" y="26"/>
                </a:lnTo>
                <a:lnTo>
                  <a:pt x="9" y="25"/>
                </a:lnTo>
                <a:lnTo>
                  <a:pt x="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74" name="Freeform 1903">
            <a:extLst>
              <a:ext uri="{FF2B5EF4-FFF2-40B4-BE49-F238E27FC236}">
                <a16:creationId xmlns:a16="http://schemas.microsoft.com/office/drawing/2014/main" id="{49856BAA-9A97-4F1C-AD30-978B17C10B9E}"/>
              </a:ext>
            </a:extLst>
          </p:cNvPr>
          <p:cNvSpPr>
            <a:spLocks/>
          </p:cNvSpPr>
          <p:nvPr/>
        </p:nvSpPr>
        <p:spPr bwMode="auto">
          <a:xfrm>
            <a:off x="8590993" y="2771959"/>
            <a:ext cx="22225" cy="52388"/>
          </a:xfrm>
          <a:custGeom>
            <a:avLst/>
            <a:gdLst>
              <a:gd name="T0" fmla="*/ 5 w 14"/>
              <a:gd name="T1" fmla="*/ 14 h 33"/>
              <a:gd name="T2" fmla="*/ 8 w 14"/>
              <a:gd name="T3" fmla="*/ 13 h 33"/>
              <a:gd name="T4" fmla="*/ 9 w 14"/>
              <a:gd name="T5" fmla="*/ 6 h 33"/>
              <a:gd name="T6" fmla="*/ 9 w 14"/>
              <a:gd name="T7" fmla="*/ 5 h 33"/>
              <a:gd name="T8" fmla="*/ 6 w 14"/>
              <a:gd name="T9" fmla="*/ 4 h 33"/>
              <a:gd name="T10" fmla="*/ 5 w 14"/>
              <a:gd name="T11" fmla="*/ 5 h 33"/>
              <a:gd name="T12" fmla="*/ 4 w 14"/>
              <a:gd name="T13" fmla="*/ 6 h 33"/>
              <a:gd name="T14" fmla="*/ 0 w 14"/>
              <a:gd name="T15" fmla="*/ 9 h 33"/>
              <a:gd name="T16" fmla="*/ 0 w 14"/>
              <a:gd name="T17" fmla="*/ 6 h 33"/>
              <a:gd name="T18" fmla="*/ 0 w 14"/>
              <a:gd name="T19" fmla="*/ 4 h 33"/>
              <a:gd name="T20" fmla="*/ 1 w 14"/>
              <a:gd name="T21" fmla="*/ 1 h 33"/>
              <a:gd name="T22" fmla="*/ 4 w 14"/>
              <a:gd name="T23" fmla="*/ 0 h 33"/>
              <a:gd name="T24" fmla="*/ 6 w 14"/>
              <a:gd name="T25" fmla="*/ 0 h 33"/>
              <a:gd name="T26" fmla="*/ 10 w 14"/>
              <a:gd name="T27" fmla="*/ 0 h 33"/>
              <a:gd name="T28" fmla="*/ 11 w 14"/>
              <a:gd name="T29" fmla="*/ 3 h 33"/>
              <a:gd name="T30" fmla="*/ 13 w 14"/>
              <a:gd name="T31" fmla="*/ 3 h 33"/>
              <a:gd name="T32" fmla="*/ 13 w 14"/>
              <a:gd name="T33" fmla="*/ 5 h 33"/>
              <a:gd name="T34" fmla="*/ 14 w 14"/>
              <a:gd name="T35" fmla="*/ 9 h 33"/>
              <a:gd name="T36" fmla="*/ 14 w 14"/>
              <a:gd name="T37" fmla="*/ 11 h 33"/>
              <a:gd name="T38" fmla="*/ 13 w 14"/>
              <a:gd name="T39" fmla="*/ 14 h 33"/>
              <a:gd name="T40" fmla="*/ 13 w 14"/>
              <a:gd name="T41" fmla="*/ 15 h 33"/>
              <a:gd name="T42" fmla="*/ 10 w 14"/>
              <a:gd name="T43" fmla="*/ 15 h 33"/>
              <a:gd name="T44" fmla="*/ 13 w 14"/>
              <a:gd name="T45" fmla="*/ 16 h 33"/>
              <a:gd name="T46" fmla="*/ 13 w 14"/>
              <a:gd name="T47" fmla="*/ 19 h 33"/>
              <a:gd name="T48" fmla="*/ 14 w 14"/>
              <a:gd name="T49" fmla="*/ 20 h 33"/>
              <a:gd name="T50" fmla="*/ 14 w 14"/>
              <a:gd name="T51" fmla="*/ 23 h 33"/>
              <a:gd name="T52" fmla="*/ 14 w 14"/>
              <a:gd name="T53" fmla="*/ 25 h 33"/>
              <a:gd name="T54" fmla="*/ 13 w 14"/>
              <a:gd name="T55" fmla="*/ 28 h 33"/>
              <a:gd name="T56" fmla="*/ 13 w 14"/>
              <a:gd name="T57" fmla="*/ 29 h 33"/>
              <a:gd name="T58" fmla="*/ 13 w 14"/>
              <a:gd name="T59" fmla="*/ 30 h 33"/>
              <a:gd name="T60" fmla="*/ 10 w 14"/>
              <a:gd name="T61" fmla="*/ 32 h 33"/>
              <a:gd name="T62" fmla="*/ 6 w 14"/>
              <a:gd name="T63" fmla="*/ 33 h 33"/>
              <a:gd name="T64" fmla="*/ 4 w 14"/>
              <a:gd name="T65" fmla="*/ 33 h 33"/>
              <a:gd name="T66" fmla="*/ 3 w 14"/>
              <a:gd name="T67" fmla="*/ 32 h 33"/>
              <a:gd name="T68" fmla="*/ 0 w 14"/>
              <a:gd name="T69" fmla="*/ 29 h 33"/>
              <a:gd name="T70" fmla="*/ 0 w 14"/>
              <a:gd name="T71" fmla="*/ 23 h 33"/>
              <a:gd name="T72" fmla="*/ 4 w 14"/>
              <a:gd name="T73" fmla="*/ 25 h 33"/>
              <a:gd name="T74" fmla="*/ 5 w 14"/>
              <a:gd name="T75" fmla="*/ 28 h 33"/>
              <a:gd name="T76" fmla="*/ 6 w 14"/>
              <a:gd name="T77" fmla="*/ 28 h 33"/>
              <a:gd name="T78" fmla="*/ 9 w 14"/>
              <a:gd name="T79" fmla="*/ 28 h 33"/>
              <a:gd name="T80" fmla="*/ 9 w 14"/>
              <a:gd name="T81" fmla="*/ 25 h 33"/>
              <a:gd name="T82" fmla="*/ 9 w 14"/>
              <a:gd name="T83" fmla="*/ 20 h 33"/>
              <a:gd name="T84" fmla="*/ 8 w 14"/>
              <a:gd name="T85" fmla="*/ 19 h 33"/>
              <a:gd name="T86" fmla="*/ 8 w 14"/>
              <a:gd name="T87" fmla="*/ 18 h 33"/>
              <a:gd name="T88" fmla="*/ 5 w 14"/>
              <a:gd name="T89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3">
                <a:moveTo>
                  <a:pt x="5" y="14"/>
                </a:moveTo>
                <a:lnTo>
                  <a:pt x="5" y="14"/>
                </a:lnTo>
                <a:lnTo>
                  <a:pt x="8" y="13"/>
                </a:lnTo>
                <a:lnTo>
                  <a:pt x="8" y="13"/>
                </a:lnTo>
                <a:lnTo>
                  <a:pt x="9" y="11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4" y="6"/>
                </a:lnTo>
                <a:lnTo>
                  <a:pt x="4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1" y="1"/>
                </a:lnTo>
                <a:lnTo>
                  <a:pt x="1" y="1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1" y="3"/>
                </a:lnTo>
                <a:lnTo>
                  <a:pt x="11" y="3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4" y="9"/>
                </a:lnTo>
                <a:lnTo>
                  <a:pt x="14" y="9"/>
                </a:lnTo>
                <a:lnTo>
                  <a:pt x="14" y="11"/>
                </a:lnTo>
                <a:lnTo>
                  <a:pt x="14" y="11"/>
                </a:lnTo>
                <a:lnTo>
                  <a:pt x="13" y="14"/>
                </a:lnTo>
                <a:lnTo>
                  <a:pt x="13" y="14"/>
                </a:lnTo>
                <a:lnTo>
                  <a:pt x="13" y="15"/>
                </a:lnTo>
                <a:lnTo>
                  <a:pt x="13" y="15"/>
                </a:lnTo>
                <a:lnTo>
                  <a:pt x="10" y="15"/>
                </a:lnTo>
                <a:lnTo>
                  <a:pt x="10" y="15"/>
                </a:lnTo>
                <a:lnTo>
                  <a:pt x="13" y="16"/>
                </a:lnTo>
                <a:lnTo>
                  <a:pt x="13" y="16"/>
                </a:lnTo>
                <a:lnTo>
                  <a:pt x="13" y="19"/>
                </a:lnTo>
                <a:lnTo>
                  <a:pt x="13" y="19"/>
                </a:lnTo>
                <a:lnTo>
                  <a:pt x="14" y="20"/>
                </a:lnTo>
                <a:lnTo>
                  <a:pt x="14" y="20"/>
                </a:lnTo>
                <a:lnTo>
                  <a:pt x="14" y="23"/>
                </a:lnTo>
                <a:lnTo>
                  <a:pt x="14" y="23"/>
                </a:lnTo>
                <a:lnTo>
                  <a:pt x="14" y="25"/>
                </a:lnTo>
                <a:lnTo>
                  <a:pt x="14" y="25"/>
                </a:lnTo>
                <a:lnTo>
                  <a:pt x="13" y="28"/>
                </a:lnTo>
                <a:lnTo>
                  <a:pt x="13" y="28"/>
                </a:lnTo>
                <a:lnTo>
                  <a:pt x="13" y="29"/>
                </a:lnTo>
                <a:lnTo>
                  <a:pt x="13" y="29"/>
                </a:lnTo>
                <a:lnTo>
                  <a:pt x="13" y="30"/>
                </a:lnTo>
                <a:lnTo>
                  <a:pt x="13" y="30"/>
                </a:lnTo>
                <a:lnTo>
                  <a:pt x="10" y="32"/>
                </a:lnTo>
                <a:lnTo>
                  <a:pt x="10" y="32"/>
                </a:lnTo>
                <a:lnTo>
                  <a:pt x="6" y="33"/>
                </a:lnTo>
                <a:lnTo>
                  <a:pt x="6" y="33"/>
                </a:lnTo>
                <a:lnTo>
                  <a:pt x="4" y="33"/>
                </a:lnTo>
                <a:lnTo>
                  <a:pt x="4" y="33"/>
                </a:lnTo>
                <a:lnTo>
                  <a:pt x="3" y="32"/>
                </a:lnTo>
                <a:lnTo>
                  <a:pt x="3" y="32"/>
                </a:lnTo>
                <a:lnTo>
                  <a:pt x="0" y="29"/>
                </a:lnTo>
                <a:lnTo>
                  <a:pt x="0" y="29"/>
                </a:lnTo>
                <a:lnTo>
                  <a:pt x="0" y="25"/>
                </a:lnTo>
                <a:lnTo>
                  <a:pt x="0" y="23"/>
                </a:lnTo>
                <a:lnTo>
                  <a:pt x="4" y="23"/>
                </a:lnTo>
                <a:lnTo>
                  <a:pt x="4" y="25"/>
                </a:lnTo>
                <a:lnTo>
                  <a:pt x="4" y="25"/>
                </a:lnTo>
                <a:lnTo>
                  <a:pt x="5" y="28"/>
                </a:lnTo>
                <a:lnTo>
                  <a:pt x="5" y="28"/>
                </a:lnTo>
                <a:lnTo>
                  <a:pt x="6" y="28"/>
                </a:lnTo>
                <a:lnTo>
                  <a:pt x="6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20"/>
                </a:lnTo>
                <a:lnTo>
                  <a:pt x="9" y="20"/>
                </a:lnTo>
                <a:lnTo>
                  <a:pt x="8" y="19"/>
                </a:lnTo>
                <a:lnTo>
                  <a:pt x="8" y="19"/>
                </a:lnTo>
                <a:lnTo>
                  <a:pt x="8" y="18"/>
                </a:lnTo>
                <a:lnTo>
                  <a:pt x="8" y="18"/>
                </a:lnTo>
                <a:lnTo>
                  <a:pt x="5" y="18"/>
                </a:lnTo>
                <a:lnTo>
                  <a:pt x="5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75" name="Freeform 1904">
            <a:extLst>
              <a:ext uri="{FF2B5EF4-FFF2-40B4-BE49-F238E27FC236}">
                <a16:creationId xmlns:a16="http://schemas.microsoft.com/office/drawing/2014/main" id="{A7EB3665-9A84-41B2-8BCD-66DCC573090D}"/>
              </a:ext>
            </a:extLst>
          </p:cNvPr>
          <p:cNvSpPr>
            <a:spLocks noEditPoints="1"/>
          </p:cNvSpPr>
          <p:nvPr/>
        </p:nvSpPr>
        <p:spPr bwMode="auto">
          <a:xfrm>
            <a:off x="8616393" y="2771959"/>
            <a:ext cx="22225" cy="52388"/>
          </a:xfrm>
          <a:custGeom>
            <a:avLst/>
            <a:gdLst>
              <a:gd name="T0" fmla="*/ 8 w 14"/>
              <a:gd name="T1" fmla="*/ 19 h 33"/>
              <a:gd name="T2" fmla="*/ 8 w 14"/>
              <a:gd name="T3" fmla="*/ 19 h 33"/>
              <a:gd name="T4" fmla="*/ 7 w 14"/>
              <a:gd name="T5" fmla="*/ 19 h 33"/>
              <a:gd name="T6" fmla="*/ 5 w 14"/>
              <a:gd name="T7" fmla="*/ 19 h 33"/>
              <a:gd name="T8" fmla="*/ 3 w 14"/>
              <a:gd name="T9" fmla="*/ 19 h 33"/>
              <a:gd name="T10" fmla="*/ 2 w 14"/>
              <a:gd name="T11" fmla="*/ 16 h 33"/>
              <a:gd name="T12" fmla="*/ 2 w 14"/>
              <a:gd name="T13" fmla="*/ 16 h 33"/>
              <a:gd name="T14" fmla="*/ 0 w 14"/>
              <a:gd name="T15" fmla="*/ 15 h 33"/>
              <a:gd name="T16" fmla="*/ 0 w 14"/>
              <a:gd name="T17" fmla="*/ 13 h 33"/>
              <a:gd name="T18" fmla="*/ 0 w 14"/>
              <a:gd name="T19" fmla="*/ 10 h 33"/>
              <a:gd name="T20" fmla="*/ 0 w 14"/>
              <a:gd name="T21" fmla="*/ 6 h 33"/>
              <a:gd name="T22" fmla="*/ 0 w 14"/>
              <a:gd name="T23" fmla="*/ 5 h 33"/>
              <a:gd name="T24" fmla="*/ 2 w 14"/>
              <a:gd name="T25" fmla="*/ 4 h 33"/>
              <a:gd name="T26" fmla="*/ 2 w 14"/>
              <a:gd name="T27" fmla="*/ 3 h 33"/>
              <a:gd name="T28" fmla="*/ 4 w 14"/>
              <a:gd name="T29" fmla="*/ 0 h 33"/>
              <a:gd name="T30" fmla="*/ 8 w 14"/>
              <a:gd name="T31" fmla="*/ 0 h 33"/>
              <a:gd name="T32" fmla="*/ 10 w 14"/>
              <a:gd name="T33" fmla="*/ 0 h 33"/>
              <a:gd name="T34" fmla="*/ 13 w 14"/>
              <a:gd name="T35" fmla="*/ 3 h 33"/>
              <a:gd name="T36" fmla="*/ 14 w 14"/>
              <a:gd name="T37" fmla="*/ 4 h 33"/>
              <a:gd name="T38" fmla="*/ 14 w 14"/>
              <a:gd name="T39" fmla="*/ 5 h 33"/>
              <a:gd name="T40" fmla="*/ 14 w 14"/>
              <a:gd name="T41" fmla="*/ 6 h 33"/>
              <a:gd name="T42" fmla="*/ 14 w 14"/>
              <a:gd name="T43" fmla="*/ 10 h 33"/>
              <a:gd name="T44" fmla="*/ 14 w 14"/>
              <a:gd name="T45" fmla="*/ 11 h 33"/>
              <a:gd name="T46" fmla="*/ 14 w 14"/>
              <a:gd name="T47" fmla="*/ 14 h 33"/>
              <a:gd name="T48" fmla="*/ 14 w 14"/>
              <a:gd name="T49" fmla="*/ 15 h 33"/>
              <a:gd name="T50" fmla="*/ 8 w 14"/>
              <a:gd name="T51" fmla="*/ 33 h 33"/>
              <a:gd name="T52" fmla="*/ 5 w 14"/>
              <a:gd name="T53" fmla="*/ 13 h 33"/>
              <a:gd name="T54" fmla="*/ 5 w 14"/>
              <a:gd name="T55" fmla="*/ 14 h 33"/>
              <a:gd name="T56" fmla="*/ 8 w 14"/>
              <a:gd name="T57" fmla="*/ 15 h 33"/>
              <a:gd name="T58" fmla="*/ 9 w 14"/>
              <a:gd name="T59" fmla="*/ 14 h 33"/>
              <a:gd name="T60" fmla="*/ 9 w 14"/>
              <a:gd name="T61" fmla="*/ 13 h 33"/>
              <a:gd name="T62" fmla="*/ 9 w 14"/>
              <a:gd name="T63" fmla="*/ 6 h 33"/>
              <a:gd name="T64" fmla="*/ 9 w 14"/>
              <a:gd name="T65" fmla="*/ 5 h 33"/>
              <a:gd name="T66" fmla="*/ 8 w 14"/>
              <a:gd name="T67" fmla="*/ 4 h 33"/>
              <a:gd name="T68" fmla="*/ 5 w 14"/>
              <a:gd name="T69" fmla="*/ 5 h 33"/>
              <a:gd name="T70" fmla="*/ 5 w 14"/>
              <a:gd name="T71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2" y="33"/>
                </a:moveTo>
                <a:lnTo>
                  <a:pt x="8" y="19"/>
                </a:lnTo>
                <a:lnTo>
                  <a:pt x="8" y="19"/>
                </a:lnTo>
                <a:lnTo>
                  <a:pt x="8" y="19"/>
                </a:lnTo>
                <a:lnTo>
                  <a:pt x="7" y="19"/>
                </a:lnTo>
                <a:lnTo>
                  <a:pt x="7" y="19"/>
                </a:lnTo>
                <a:lnTo>
                  <a:pt x="5" y="19"/>
                </a:lnTo>
                <a:lnTo>
                  <a:pt x="5" y="19"/>
                </a:lnTo>
                <a:lnTo>
                  <a:pt x="3" y="19"/>
                </a:lnTo>
                <a:lnTo>
                  <a:pt x="3" y="19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2" y="4"/>
                </a:lnTo>
                <a:lnTo>
                  <a:pt x="2" y="4"/>
                </a:lnTo>
                <a:lnTo>
                  <a:pt x="2" y="3"/>
                </a:lnTo>
                <a:lnTo>
                  <a:pt x="2" y="3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3"/>
                </a:lnTo>
                <a:lnTo>
                  <a:pt x="13" y="3"/>
                </a:lnTo>
                <a:lnTo>
                  <a:pt x="14" y="4"/>
                </a:lnTo>
                <a:lnTo>
                  <a:pt x="14" y="4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4" y="14"/>
                </a:lnTo>
                <a:lnTo>
                  <a:pt x="14" y="14"/>
                </a:lnTo>
                <a:lnTo>
                  <a:pt x="14" y="15"/>
                </a:lnTo>
                <a:lnTo>
                  <a:pt x="14" y="15"/>
                </a:lnTo>
                <a:lnTo>
                  <a:pt x="13" y="16"/>
                </a:lnTo>
                <a:lnTo>
                  <a:pt x="8" y="33"/>
                </a:lnTo>
                <a:lnTo>
                  <a:pt x="2" y="33"/>
                </a:lnTo>
                <a:close/>
                <a:moveTo>
                  <a:pt x="5" y="13"/>
                </a:moveTo>
                <a:lnTo>
                  <a:pt x="5" y="13"/>
                </a:lnTo>
                <a:lnTo>
                  <a:pt x="5" y="14"/>
                </a:lnTo>
                <a:lnTo>
                  <a:pt x="5" y="14"/>
                </a:lnTo>
                <a:lnTo>
                  <a:pt x="8" y="15"/>
                </a:lnTo>
                <a:lnTo>
                  <a:pt x="8" y="15"/>
                </a:lnTo>
                <a:lnTo>
                  <a:pt x="9" y="14"/>
                </a:lnTo>
                <a:lnTo>
                  <a:pt x="9" y="14"/>
                </a:lnTo>
                <a:lnTo>
                  <a:pt x="9" y="13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8" y="4"/>
                </a:lnTo>
                <a:lnTo>
                  <a:pt x="8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76" name="Freeform 1905">
            <a:extLst>
              <a:ext uri="{FF2B5EF4-FFF2-40B4-BE49-F238E27FC236}">
                <a16:creationId xmlns:a16="http://schemas.microsoft.com/office/drawing/2014/main" id="{B85AE635-9806-47AF-82BF-04626FB6693D}"/>
              </a:ext>
            </a:extLst>
          </p:cNvPr>
          <p:cNvSpPr>
            <a:spLocks/>
          </p:cNvSpPr>
          <p:nvPr/>
        </p:nvSpPr>
        <p:spPr bwMode="auto">
          <a:xfrm>
            <a:off x="8644968" y="2816409"/>
            <a:ext cx="6350" cy="11113"/>
          </a:xfrm>
          <a:custGeom>
            <a:avLst/>
            <a:gdLst>
              <a:gd name="T0" fmla="*/ 0 w 4"/>
              <a:gd name="T1" fmla="*/ 7 h 7"/>
              <a:gd name="T2" fmla="*/ 0 w 4"/>
              <a:gd name="T3" fmla="*/ 0 h 7"/>
              <a:gd name="T4" fmla="*/ 4 w 4"/>
              <a:gd name="T5" fmla="*/ 0 h 7"/>
              <a:gd name="T6" fmla="*/ 4 w 4"/>
              <a:gd name="T7" fmla="*/ 5 h 7"/>
              <a:gd name="T8" fmla="*/ 0 w 4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7">
                <a:moveTo>
                  <a:pt x="0" y="7"/>
                </a:moveTo>
                <a:lnTo>
                  <a:pt x="0" y="0"/>
                </a:lnTo>
                <a:lnTo>
                  <a:pt x="4" y="0"/>
                </a:lnTo>
                <a:lnTo>
                  <a:pt x="4" y="5"/>
                </a:lnTo>
                <a:lnTo>
                  <a:pt x="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77" name="Freeform 1906">
            <a:extLst>
              <a:ext uri="{FF2B5EF4-FFF2-40B4-BE49-F238E27FC236}">
                <a16:creationId xmlns:a16="http://schemas.microsoft.com/office/drawing/2014/main" id="{AF6EECDC-3A83-4018-BCC6-CE2BB02898DD}"/>
              </a:ext>
            </a:extLst>
          </p:cNvPr>
          <p:cNvSpPr>
            <a:spLocks noEditPoints="1"/>
          </p:cNvSpPr>
          <p:nvPr/>
        </p:nvSpPr>
        <p:spPr bwMode="auto">
          <a:xfrm>
            <a:off x="8656081" y="2771959"/>
            <a:ext cx="22225" cy="52388"/>
          </a:xfrm>
          <a:custGeom>
            <a:avLst/>
            <a:gdLst>
              <a:gd name="T0" fmla="*/ 8 w 14"/>
              <a:gd name="T1" fmla="*/ 19 h 33"/>
              <a:gd name="T2" fmla="*/ 8 w 14"/>
              <a:gd name="T3" fmla="*/ 19 h 33"/>
              <a:gd name="T4" fmla="*/ 7 w 14"/>
              <a:gd name="T5" fmla="*/ 19 h 33"/>
              <a:gd name="T6" fmla="*/ 5 w 14"/>
              <a:gd name="T7" fmla="*/ 19 h 33"/>
              <a:gd name="T8" fmla="*/ 3 w 14"/>
              <a:gd name="T9" fmla="*/ 19 h 33"/>
              <a:gd name="T10" fmla="*/ 2 w 14"/>
              <a:gd name="T11" fmla="*/ 16 h 33"/>
              <a:gd name="T12" fmla="*/ 2 w 14"/>
              <a:gd name="T13" fmla="*/ 16 h 33"/>
              <a:gd name="T14" fmla="*/ 0 w 14"/>
              <a:gd name="T15" fmla="*/ 15 h 33"/>
              <a:gd name="T16" fmla="*/ 0 w 14"/>
              <a:gd name="T17" fmla="*/ 13 h 33"/>
              <a:gd name="T18" fmla="*/ 0 w 14"/>
              <a:gd name="T19" fmla="*/ 10 h 33"/>
              <a:gd name="T20" fmla="*/ 0 w 14"/>
              <a:gd name="T21" fmla="*/ 6 h 33"/>
              <a:gd name="T22" fmla="*/ 0 w 14"/>
              <a:gd name="T23" fmla="*/ 5 h 33"/>
              <a:gd name="T24" fmla="*/ 2 w 14"/>
              <a:gd name="T25" fmla="*/ 4 h 33"/>
              <a:gd name="T26" fmla="*/ 2 w 14"/>
              <a:gd name="T27" fmla="*/ 3 h 33"/>
              <a:gd name="T28" fmla="*/ 4 w 14"/>
              <a:gd name="T29" fmla="*/ 0 h 33"/>
              <a:gd name="T30" fmla="*/ 8 w 14"/>
              <a:gd name="T31" fmla="*/ 0 h 33"/>
              <a:gd name="T32" fmla="*/ 10 w 14"/>
              <a:gd name="T33" fmla="*/ 0 h 33"/>
              <a:gd name="T34" fmla="*/ 13 w 14"/>
              <a:gd name="T35" fmla="*/ 3 h 33"/>
              <a:gd name="T36" fmla="*/ 14 w 14"/>
              <a:gd name="T37" fmla="*/ 4 h 33"/>
              <a:gd name="T38" fmla="*/ 14 w 14"/>
              <a:gd name="T39" fmla="*/ 5 h 33"/>
              <a:gd name="T40" fmla="*/ 14 w 14"/>
              <a:gd name="T41" fmla="*/ 6 h 33"/>
              <a:gd name="T42" fmla="*/ 14 w 14"/>
              <a:gd name="T43" fmla="*/ 10 h 33"/>
              <a:gd name="T44" fmla="*/ 14 w 14"/>
              <a:gd name="T45" fmla="*/ 11 h 33"/>
              <a:gd name="T46" fmla="*/ 14 w 14"/>
              <a:gd name="T47" fmla="*/ 14 h 33"/>
              <a:gd name="T48" fmla="*/ 14 w 14"/>
              <a:gd name="T49" fmla="*/ 15 h 33"/>
              <a:gd name="T50" fmla="*/ 8 w 14"/>
              <a:gd name="T51" fmla="*/ 33 h 33"/>
              <a:gd name="T52" fmla="*/ 5 w 14"/>
              <a:gd name="T53" fmla="*/ 13 h 33"/>
              <a:gd name="T54" fmla="*/ 5 w 14"/>
              <a:gd name="T55" fmla="*/ 14 h 33"/>
              <a:gd name="T56" fmla="*/ 8 w 14"/>
              <a:gd name="T57" fmla="*/ 15 h 33"/>
              <a:gd name="T58" fmla="*/ 9 w 14"/>
              <a:gd name="T59" fmla="*/ 14 h 33"/>
              <a:gd name="T60" fmla="*/ 10 w 14"/>
              <a:gd name="T61" fmla="*/ 13 h 33"/>
              <a:gd name="T62" fmla="*/ 10 w 14"/>
              <a:gd name="T63" fmla="*/ 6 h 33"/>
              <a:gd name="T64" fmla="*/ 9 w 14"/>
              <a:gd name="T65" fmla="*/ 5 h 33"/>
              <a:gd name="T66" fmla="*/ 8 w 14"/>
              <a:gd name="T67" fmla="*/ 4 h 33"/>
              <a:gd name="T68" fmla="*/ 5 w 14"/>
              <a:gd name="T69" fmla="*/ 5 h 33"/>
              <a:gd name="T70" fmla="*/ 5 w 14"/>
              <a:gd name="T71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3" y="33"/>
                </a:moveTo>
                <a:lnTo>
                  <a:pt x="8" y="19"/>
                </a:lnTo>
                <a:lnTo>
                  <a:pt x="8" y="19"/>
                </a:lnTo>
                <a:lnTo>
                  <a:pt x="8" y="19"/>
                </a:lnTo>
                <a:lnTo>
                  <a:pt x="7" y="19"/>
                </a:lnTo>
                <a:lnTo>
                  <a:pt x="7" y="19"/>
                </a:lnTo>
                <a:lnTo>
                  <a:pt x="5" y="19"/>
                </a:lnTo>
                <a:lnTo>
                  <a:pt x="5" y="19"/>
                </a:lnTo>
                <a:lnTo>
                  <a:pt x="3" y="19"/>
                </a:lnTo>
                <a:lnTo>
                  <a:pt x="3" y="19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2" y="4"/>
                </a:lnTo>
                <a:lnTo>
                  <a:pt x="2" y="4"/>
                </a:lnTo>
                <a:lnTo>
                  <a:pt x="2" y="3"/>
                </a:lnTo>
                <a:lnTo>
                  <a:pt x="2" y="3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3"/>
                </a:lnTo>
                <a:lnTo>
                  <a:pt x="13" y="3"/>
                </a:lnTo>
                <a:lnTo>
                  <a:pt x="14" y="4"/>
                </a:lnTo>
                <a:lnTo>
                  <a:pt x="14" y="4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4" y="14"/>
                </a:lnTo>
                <a:lnTo>
                  <a:pt x="14" y="14"/>
                </a:lnTo>
                <a:lnTo>
                  <a:pt x="14" y="15"/>
                </a:lnTo>
                <a:lnTo>
                  <a:pt x="14" y="15"/>
                </a:lnTo>
                <a:lnTo>
                  <a:pt x="13" y="16"/>
                </a:lnTo>
                <a:lnTo>
                  <a:pt x="8" y="33"/>
                </a:lnTo>
                <a:lnTo>
                  <a:pt x="3" y="33"/>
                </a:lnTo>
                <a:close/>
                <a:moveTo>
                  <a:pt x="5" y="13"/>
                </a:moveTo>
                <a:lnTo>
                  <a:pt x="5" y="13"/>
                </a:lnTo>
                <a:lnTo>
                  <a:pt x="5" y="14"/>
                </a:lnTo>
                <a:lnTo>
                  <a:pt x="5" y="14"/>
                </a:lnTo>
                <a:lnTo>
                  <a:pt x="8" y="15"/>
                </a:lnTo>
                <a:lnTo>
                  <a:pt x="8" y="15"/>
                </a:lnTo>
                <a:lnTo>
                  <a:pt x="9" y="14"/>
                </a:lnTo>
                <a:lnTo>
                  <a:pt x="9" y="14"/>
                </a:lnTo>
                <a:lnTo>
                  <a:pt x="10" y="13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8" y="4"/>
                </a:lnTo>
                <a:lnTo>
                  <a:pt x="8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78" name="Freeform 1907">
            <a:extLst>
              <a:ext uri="{FF2B5EF4-FFF2-40B4-BE49-F238E27FC236}">
                <a16:creationId xmlns:a16="http://schemas.microsoft.com/office/drawing/2014/main" id="{DDF1EECC-78BF-4BA2-91ED-894DC6FEAA44}"/>
              </a:ext>
            </a:extLst>
          </p:cNvPr>
          <p:cNvSpPr>
            <a:spLocks/>
          </p:cNvSpPr>
          <p:nvPr/>
        </p:nvSpPr>
        <p:spPr bwMode="auto">
          <a:xfrm>
            <a:off x="8683068" y="2771959"/>
            <a:ext cx="23813" cy="52388"/>
          </a:xfrm>
          <a:custGeom>
            <a:avLst/>
            <a:gdLst>
              <a:gd name="T0" fmla="*/ 9 w 15"/>
              <a:gd name="T1" fmla="*/ 33 h 33"/>
              <a:gd name="T2" fmla="*/ 9 w 15"/>
              <a:gd name="T3" fmla="*/ 28 h 33"/>
              <a:gd name="T4" fmla="*/ 0 w 15"/>
              <a:gd name="T5" fmla="*/ 28 h 33"/>
              <a:gd name="T6" fmla="*/ 0 w 15"/>
              <a:gd name="T7" fmla="*/ 23 h 33"/>
              <a:gd name="T8" fmla="*/ 6 w 15"/>
              <a:gd name="T9" fmla="*/ 0 h 33"/>
              <a:gd name="T10" fmla="*/ 11 w 15"/>
              <a:gd name="T11" fmla="*/ 0 h 33"/>
              <a:gd name="T12" fmla="*/ 4 w 15"/>
              <a:gd name="T13" fmla="*/ 23 h 33"/>
              <a:gd name="T14" fmla="*/ 9 w 15"/>
              <a:gd name="T15" fmla="*/ 23 h 33"/>
              <a:gd name="T16" fmla="*/ 9 w 15"/>
              <a:gd name="T17" fmla="*/ 14 h 33"/>
              <a:gd name="T18" fmla="*/ 14 w 15"/>
              <a:gd name="T19" fmla="*/ 14 h 33"/>
              <a:gd name="T20" fmla="*/ 14 w 15"/>
              <a:gd name="T21" fmla="*/ 23 h 33"/>
              <a:gd name="T22" fmla="*/ 15 w 15"/>
              <a:gd name="T23" fmla="*/ 23 h 33"/>
              <a:gd name="T24" fmla="*/ 15 w 15"/>
              <a:gd name="T25" fmla="*/ 28 h 33"/>
              <a:gd name="T26" fmla="*/ 14 w 15"/>
              <a:gd name="T27" fmla="*/ 28 h 33"/>
              <a:gd name="T28" fmla="*/ 14 w 15"/>
              <a:gd name="T29" fmla="*/ 33 h 33"/>
              <a:gd name="T30" fmla="*/ 9 w 15"/>
              <a:gd name="T31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" h="33">
                <a:moveTo>
                  <a:pt x="9" y="33"/>
                </a:moveTo>
                <a:lnTo>
                  <a:pt x="9" y="28"/>
                </a:lnTo>
                <a:lnTo>
                  <a:pt x="0" y="28"/>
                </a:lnTo>
                <a:lnTo>
                  <a:pt x="0" y="23"/>
                </a:lnTo>
                <a:lnTo>
                  <a:pt x="6" y="0"/>
                </a:lnTo>
                <a:lnTo>
                  <a:pt x="11" y="0"/>
                </a:lnTo>
                <a:lnTo>
                  <a:pt x="4" y="23"/>
                </a:lnTo>
                <a:lnTo>
                  <a:pt x="9" y="23"/>
                </a:lnTo>
                <a:lnTo>
                  <a:pt x="9" y="14"/>
                </a:lnTo>
                <a:lnTo>
                  <a:pt x="14" y="14"/>
                </a:lnTo>
                <a:lnTo>
                  <a:pt x="14" y="23"/>
                </a:lnTo>
                <a:lnTo>
                  <a:pt x="15" y="23"/>
                </a:lnTo>
                <a:lnTo>
                  <a:pt x="15" y="28"/>
                </a:lnTo>
                <a:lnTo>
                  <a:pt x="14" y="28"/>
                </a:lnTo>
                <a:lnTo>
                  <a:pt x="14" y="33"/>
                </a:lnTo>
                <a:lnTo>
                  <a:pt x="9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79" name="Freeform 1908">
            <a:extLst>
              <a:ext uri="{FF2B5EF4-FFF2-40B4-BE49-F238E27FC236}">
                <a16:creationId xmlns:a16="http://schemas.microsoft.com/office/drawing/2014/main" id="{36A935E1-4A83-4622-BDCE-987D082B3E5F}"/>
              </a:ext>
            </a:extLst>
          </p:cNvPr>
          <p:cNvSpPr>
            <a:spLocks noEditPoints="1"/>
          </p:cNvSpPr>
          <p:nvPr/>
        </p:nvSpPr>
        <p:spPr bwMode="auto">
          <a:xfrm>
            <a:off x="8710056" y="2771959"/>
            <a:ext cx="22225" cy="52388"/>
          </a:xfrm>
          <a:custGeom>
            <a:avLst/>
            <a:gdLst>
              <a:gd name="T0" fmla="*/ 0 w 14"/>
              <a:gd name="T1" fmla="*/ 9 h 33"/>
              <a:gd name="T2" fmla="*/ 0 w 14"/>
              <a:gd name="T3" fmla="*/ 6 h 33"/>
              <a:gd name="T4" fmla="*/ 0 w 14"/>
              <a:gd name="T5" fmla="*/ 5 h 33"/>
              <a:gd name="T6" fmla="*/ 2 w 14"/>
              <a:gd name="T7" fmla="*/ 4 h 33"/>
              <a:gd name="T8" fmla="*/ 2 w 14"/>
              <a:gd name="T9" fmla="*/ 3 h 33"/>
              <a:gd name="T10" fmla="*/ 4 w 14"/>
              <a:gd name="T11" fmla="*/ 0 h 33"/>
              <a:gd name="T12" fmla="*/ 7 w 14"/>
              <a:gd name="T13" fmla="*/ 0 h 33"/>
              <a:gd name="T14" fmla="*/ 10 w 14"/>
              <a:gd name="T15" fmla="*/ 0 h 33"/>
              <a:gd name="T16" fmla="*/ 13 w 14"/>
              <a:gd name="T17" fmla="*/ 3 h 33"/>
              <a:gd name="T18" fmla="*/ 13 w 14"/>
              <a:gd name="T19" fmla="*/ 4 h 33"/>
              <a:gd name="T20" fmla="*/ 14 w 14"/>
              <a:gd name="T21" fmla="*/ 5 h 33"/>
              <a:gd name="T22" fmla="*/ 14 w 14"/>
              <a:gd name="T23" fmla="*/ 6 h 33"/>
              <a:gd name="T24" fmla="*/ 14 w 14"/>
              <a:gd name="T25" fmla="*/ 9 h 33"/>
              <a:gd name="T26" fmla="*/ 14 w 14"/>
              <a:gd name="T27" fmla="*/ 11 h 33"/>
              <a:gd name="T28" fmla="*/ 14 w 14"/>
              <a:gd name="T29" fmla="*/ 13 h 33"/>
              <a:gd name="T30" fmla="*/ 13 w 14"/>
              <a:gd name="T31" fmla="*/ 14 h 33"/>
              <a:gd name="T32" fmla="*/ 12 w 14"/>
              <a:gd name="T33" fmla="*/ 15 h 33"/>
              <a:gd name="T34" fmla="*/ 13 w 14"/>
              <a:gd name="T35" fmla="*/ 16 h 33"/>
              <a:gd name="T36" fmla="*/ 14 w 14"/>
              <a:gd name="T37" fmla="*/ 18 h 33"/>
              <a:gd name="T38" fmla="*/ 14 w 14"/>
              <a:gd name="T39" fmla="*/ 20 h 33"/>
              <a:gd name="T40" fmla="*/ 14 w 14"/>
              <a:gd name="T41" fmla="*/ 24 h 33"/>
              <a:gd name="T42" fmla="*/ 14 w 14"/>
              <a:gd name="T43" fmla="*/ 25 h 33"/>
              <a:gd name="T44" fmla="*/ 14 w 14"/>
              <a:gd name="T45" fmla="*/ 28 h 33"/>
              <a:gd name="T46" fmla="*/ 13 w 14"/>
              <a:gd name="T47" fmla="*/ 29 h 33"/>
              <a:gd name="T48" fmla="*/ 13 w 14"/>
              <a:gd name="T49" fmla="*/ 30 h 33"/>
              <a:gd name="T50" fmla="*/ 10 w 14"/>
              <a:gd name="T51" fmla="*/ 32 h 33"/>
              <a:gd name="T52" fmla="*/ 7 w 14"/>
              <a:gd name="T53" fmla="*/ 33 h 33"/>
              <a:gd name="T54" fmla="*/ 4 w 14"/>
              <a:gd name="T55" fmla="*/ 32 h 33"/>
              <a:gd name="T56" fmla="*/ 2 w 14"/>
              <a:gd name="T57" fmla="*/ 30 h 33"/>
              <a:gd name="T58" fmla="*/ 2 w 14"/>
              <a:gd name="T59" fmla="*/ 29 h 33"/>
              <a:gd name="T60" fmla="*/ 0 w 14"/>
              <a:gd name="T61" fmla="*/ 28 h 33"/>
              <a:gd name="T62" fmla="*/ 0 w 14"/>
              <a:gd name="T63" fmla="*/ 25 h 33"/>
              <a:gd name="T64" fmla="*/ 0 w 14"/>
              <a:gd name="T65" fmla="*/ 24 h 33"/>
              <a:gd name="T66" fmla="*/ 0 w 14"/>
              <a:gd name="T67" fmla="*/ 20 h 33"/>
              <a:gd name="T68" fmla="*/ 0 w 14"/>
              <a:gd name="T69" fmla="*/ 18 h 33"/>
              <a:gd name="T70" fmla="*/ 2 w 14"/>
              <a:gd name="T71" fmla="*/ 16 h 33"/>
              <a:gd name="T72" fmla="*/ 3 w 14"/>
              <a:gd name="T73" fmla="*/ 15 h 33"/>
              <a:gd name="T74" fmla="*/ 2 w 14"/>
              <a:gd name="T75" fmla="*/ 14 h 33"/>
              <a:gd name="T76" fmla="*/ 0 w 14"/>
              <a:gd name="T77" fmla="*/ 13 h 33"/>
              <a:gd name="T78" fmla="*/ 0 w 14"/>
              <a:gd name="T79" fmla="*/ 11 h 33"/>
              <a:gd name="T80" fmla="*/ 0 w 14"/>
              <a:gd name="T81" fmla="*/ 9 h 33"/>
              <a:gd name="T82" fmla="*/ 9 w 14"/>
              <a:gd name="T83" fmla="*/ 6 h 33"/>
              <a:gd name="T84" fmla="*/ 9 w 14"/>
              <a:gd name="T85" fmla="*/ 5 h 33"/>
              <a:gd name="T86" fmla="*/ 7 w 14"/>
              <a:gd name="T87" fmla="*/ 4 h 33"/>
              <a:gd name="T88" fmla="*/ 5 w 14"/>
              <a:gd name="T89" fmla="*/ 5 h 33"/>
              <a:gd name="T90" fmla="*/ 5 w 14"/>
              <a:gd name="T91" fmla="*/ 11 h 33"/>
              <a:gd name="T92" fmla="*/ 5 w 14"/>
              <a:gd name="T93" fmla="*/ 13 h 33"/>
              <a:gd name="T94" fmla="*/ 7 w 14"/>
              <a:gd name="T95" fmla="*/ 14 h 33"/>
              <a:gd name="T96" fmla="*/ 9 w 14"/>
              <a:gd name="T97" fmla="*/ 13 h 33"/>
              <a:gd name="T98" fmla="*/ 9 w 14"/>
              <a:gd name="T99" fmla="*/ 11 h 33"/>
              <a:gd name="T100" fmla="*/ 9 w 14"/>
              <a:gd name="T101" fmla="*/ 19 h 33"/>
              <a:gd name="T102" fmla="*/ 9 w 14"/>
              <a:gd name="T103" fmla="*/ 18 h 33"/>
              <a:gd name="T104" fmla="*/ 7 w 14"/>
              <a:gd name="T105" fmla="*/ 18 h 33"/>
              <a:gd name="T106" fmla="*/ 5 w 14"/>
              <a:gd name="T107" fmla="*/ 18 h 33"/>
              <a:gd name="T108" fmla="*/ 5 w 14"/>
              <a:gd name="T109" fmla="*/ 19 h 33"/>
              <a:gd name="T110" fmla="*/ 5 w 14"/>
              <a:gd name="T111" fmla="*/ 25 h 33"/>
              <a:gd name="T112" fmla="*/ 5 w 14"/>
              <a:gd name="T113" fmla="*/ 28 h 33"/>
              <a:gd name="T114" fmla="*/ 7 w 14"/>
              <a:gd name="T115" fmla="*/ 28 h 33"/>
              <a:gd name="T116" fmla="*/ 9 w 14"/>
              <a:gd name="T117" fmla="*/ 28 h 33"/>
              <a:gd name="T118" fmla="*/ 9 w 14"/>
              <a:gd name="T119" fmla="*/ 19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2" y="4"/>
                </a:lnTo>
                <a:lnTo>
                  <a:pt x="2" y="4"/>
                </a:lnTo>
                <a:lnTo>
                  <a:pt x="2" y="3"/>
                </a:lnTo>
                <a:lnTo>
                  <a:pt x="2" y="3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3" y="3"/>
                </a:lnTo>
                <a:lnTo>
                  <a:pt x="13" y="3"/>
                </a:lnTo>
                <a:lnTo>
                  <a:pt x="13" y="4"/>
                </a:lnTo>
                <a:lnTo>
                  <a:pt x="13" y="4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9"/>
                </a:lnTo>
                <a:lnTo>
                  <a:pt x="14" y="9"/>
                </a:lnTo>
                <a:lnTo>
                  <a:pt x="14" y="11"/>
                </a:lnTo>
                <a:lnTo>
                  <a:pt x="14" y="11"/>
                </a:lnTo>
                <a:lnTo>
                  <a:pt x="14" y="13"/>
                </a:lnTo>
                <a:lnTo>
                  <a:pt x="14" y="13"/>
                </a:lnTo>
                <a:lnTo>
                  <a:pt x="13" y="14"/>
                </a:lnTo>
                <a:lnTo>
                  <a:pt x="13" y="14"/>
                </a:lnTo>
                <a:lnTo>
                  <a:pt x="12" y="15"/>
                </a:lnTo>
                <a:lnTo>
                  <a:pt x="12" y="15"/>
                </a:lnTo>
                <a:lnTo>
                  <a:pt x="13" y="16"/>
                </a:lnTo>
                <a:lnTo>
                  <a:pt x="13" y="16"/>
                </a:lnTo>
                <a:lnTo>
                  <a:pt x="14" y="18"/>
                </a:lnTo>
                <a:lnTo>
                  <a:pt x="14" y="18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3" y="29"/>
                </a:lnTo>
                <a:lnTo>
                  <a:pt x="13" y="29"/>
                </a:lnTo>
                <a:lnTo>
                  <a:pt x="13" y="30"/>
                </a:lnTo>
                <a:lnTo>
                  <a:pt x="13" y="30"/>
                </a:lnTo>
                <a:lnTo>
                  <a:pt x="10" y="32"/>
                </a:lnTo>
                <a:lnTo>
                  <a:pt x="10" y="32"/>
                </a:lnTo>
                <a:lnTo>
                  <a:pt x="7" y="33"/>
                </a:lnTo>
                <a:lnTo>
                  <a:pt x="7" y="33"/>
                </a:lnTo>
                <a:lnTo>
                  <a:pt x="4" y="32"/>
                </a:lnTo>
                <a:lnTo>
                  <a:pt x="4" y="32"/>
                </a:lnTo>
                <a:lnTo>
                  <a:pt x="2" y="30"/>
                </a:lnTo>
                <a:lnTo>
                  <a:pt x="2" y="30"/>
                </a:lnTo>
                <a:lnTo>
                  <a:pt x="2" y="29"/>
                </a:lnTo>
                <a:lnTo>
                  <a:pt x="2" y="29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2" y="16"/>
                </a:lnTo>
                <a:lnTo>
                  <a:pt x="2" y="16"/>
                </a:lnTo>
                <a:lnTo>
                  <a:pt x="3" y="15"/>
                </a:lnTo>
                <a:lnTo>
                  <a:pt x="3" y="15"/>
                </a:lnTo>
                <a:lnTo>
                  <a:pt x="2" y="14"/>
                </a:lnTo>
                <a:lnTo>
                  <a:pt x="2" y="14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9" y="6"/>
                </a:move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7" y="4"/>
                </a:lnTo>
                <a:lnTo>
                  <a:pt x="7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11"/>
                </a:lnTo>
                <a:lnTo>
                  <a:pt x="5" y="11"/>
                </a:lnTo>
                <a:lnTo>
                  <a:pt x="5" y="13"/>
                </a:lnTo>
                <a:lnTo>
                  <a:pt x="5" y="13"/>
                </a:lnTo>
                <a:lnTo>
                  <a:pt x="7" y="14"/>
                </a:lnTo>
                <a:lnTo>
                  <a:pt x="7" y="14"/>
                </a:lnTo>
                <a:lnTo>
                  <a:pt x="9" y="13"/>
                </a:lnTo>
                <a:lnTo>
                  <a:pt x="9" y="13"/>
                </a:lnTo>
                <a:lnTo>
                  <a:pt x="9" y="11"/>
                </a:lnTo>
                <a:lnTo>
                  <a:pt x="9" y="6"/>
                </a:lnTo>
                <a:close/>
                <a:moveTo>
                  <a:pt x="9" y="19"/>
                </a:moveTo>
                <a:lnTo>
                  <a:pt x="9" y="19"/>
                </a:lnTo>
                <a:lnTo>
                  <a:pt x="9" y="18"/>
                </a:lnTo>
                <a:lnTo>
                  <a:pt x="9" y="18"/>
                </a:lnTo>
                <a:lnTo>
                  <a:pt x="7" y="18"/>
                </a:lnTo>
                <a:lnTo>
                  <a:pt x="7" y="18"/>
                </a:lnTo>
                <a:lnTo>
                  <a:pt x="5" y="18"/>
                </a:lnTo>
                <a:lnTo>
                  <a:pt x="5" y="18"/>
                </a:lnTo>
                <a:lnTo>
                  <a:pt x="5" y="19"/>
                </a:lnTo>
                <a:lnTo>
                  <a:pt x="5" y="25"/>
                </a:ln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7" y="28"/>
                </a:lnTo>
                <a:lnTo>
                  <a:pt x="7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80" name="Freeform 1909">
            <a:extLst>
              <a:ext uri="{FF2B5EF4-FFF2-40B4-BE49-F238E27FC236}">
                <a16:creationId xmlns:a16="http://schemas.microsoft.com/office/drawing/2014/main" id="{FA20EB68-0AB8-45C5-B0C8-86CD78141330}"/>
              </a:ext>
            </a:extLst>
          </p:cNvPr>
          <p:cNvSpPr>
            <a:spLocks noEditPoints="1"/>
          </p:cNvSpPr>
          <p:nvPr/>
        </p:nvSpPr>
        <p:spPr bwMode="auto">
          <a:xfrm>
            <a:off x="8590993" y="3283134"/>
            <a:ext cx="22225" cy="52388"/>
          </a:xfrm>
          <a:custGeom>
            <a:avLst/>
            <a:gdLst>
              <a:gd name="T0" fmla="*/ 0 w 14"/>
              <a:gd name="T1" fmla="*/ 8 h 33"/>
              <a:gd name="T2" fmla="*/ 0 w 14"/>
              <a:gd name="T3" fmla="*/ 7 h 33"/>
              <a:gd name="T4" fmla="*/ 0 w 14"/>
              <a:gd name="T5" fmla="*/ 5 h 33"/>
              <a:gd name="T6" fmla="*/ 0 w 14"/>
              <a:gd name="T7" fmla="*/ 3 h 33"/>
              <a:gd name="T8" fmla="*/ 1 w 14"/>
              <a:gd name="T9" fmla="*/ 2 h 33"/>
              <a:gd name="T10" fmla="*/ 4 w 14"/>
              <a:gd name="T11" fmla="*/ 1 h 33"/>
              <a:gd name="T12" fmla="*/ 6 w 14"/>
              <a:gd name="T13" fmla="*/ 0 h 33"/>
              <a:gd name="T14" fmla="*/ 10 w 14"/>
              <a:gd name="T15" fmla="*/ 1 h 33"/>
              <a:gd name="T16" fmla="*/ 11 w 14"/>
              <a:gd name="T17" fmla="*/ 2 h 33"/>
              <a:gd name="T18" fmla="*/ 13 w 14"/>
              <a:gd name="T19" fmla="*/ 3 h 33"/>
              <a:gd name="T20" fmla="*/ 13 w 14"/>
              <a:gd name="T21" fmla="*/ 5 h 33"/>
              <a:gd name="T22" fmla="*/ 14 w 14"/>
              <a:gd name="T23" fmla="*/ 7 h 33"/>
              <a:gd name="T24" fmla="*/ 14 w 14"/>
              <a:gd name="T25" fmla="*/ 8 h 33"/>
              <a:gd name="T26" fmla="*/ 14 w 14"/>
              <a:gd name="T27" fmla="*/ 11 h 33"/>
              <a:gd name="T28" fmla="*/ 13 w 14"/>
              <a:gd name="T29" fmla="*/ 13 h 33"/>
              <a:gd name="T30" fmla="*/ 13 w 14"/>
              <a:gd name="T31" fmla="*/ 15 h 33"/>
              <a:gd name="T32" fmla="*/ 11 w 14"/>
              <a:gd name="T33" fmla="*/ 16 h 33"/>
              <a:gd name="T34" fmla="*/ 13 w 14"/>
              <a:gd name="T35" fmla="*/ 17 h 33"/>
              <a:gd name="T36" fmla="*/ 13 w 14"/>
              <a:gd name="T37" fmla="*/ 18 h 33"/>
              <a:gd name="T38" fmla="*/ 14 w 14"/>
              <a:gd name="T39" fmla="*/ 21 h 33"/>
              <a:gd name="T40" fmla="*/ 14 w 14"/>
              <a:gd name="T41" fmla="*/ 23 h 33"/>
              <a:gd name="T42" fmla="*/ 14 w 14"/>
              <a:gd name="T43" fmla="*/ 26 h 33"/>
              <a:gd name="T44" fmla="*/ 13 w 14"/>
              <a:gd name="T45" fmla="*/ 27 h 33"/>
              <a:gd name="T46" fmla="*/ 13 w 14"/>
              <a:gd name="T47" fmla="*/ 28 h 33"/>
              <a:gd name="T48" fmla="*/ 13 w 14"/>
              <a:gd name="T49" fmla="*/ 30 h 33"/>
              <a:gd name="T50" fmla="*/ 10 w 14"/>
              <a:gd name="T51" fmla="*/ 32 h 33"/>
              <a:gd name="T52" fmla="*/ 6 w 14"/>
              <a:gd name="T53" fmla="*/ 33 h 33"/>
              <a:gd name="T54" fmla="*/ 3 w 14"/>
              <a:gd name="T55" fmla="*/ 32 h 33"/>
              <a:gd name="T56" fmla="*/ 1 w 14"/>
              <a:gd name="T57" fmla="*/ 30 h 33"/>
              <a:gd name="T58" fmla="*/ 0 w 14"/>
              <a:gd name="T59" fmla="*/ 28 h 33"/>
              <a:gd name="T60" fmla="*/ 0 w 14"/>
              <a:gd name="T61" fmla="*/ 27 h 33"/>
              <a:gd name="T62" fmla="*/ 0 w 14"/>
              <a:gd name="T63" fmla="*/ 26 h 33"/>
              <a:gd name="T64" fmla="*/ 0 w 14"/>
              <a:gd name="T65" fmla="*/ 23 h 33"/>
              <a:gd name="T66" fmla="*/ 0 w 14"/>
              <a:gd name="T67" fmla="*/ 21 h 33"/>
              <a:gd name="T68" fmla="*/ 0 w 14"/>
              <a:gd name="T69" fmla="*/ 18 h 33"/>
              <a:gd name="T70" fmla="*/ 1 w 14"/>
              <a:gd name="T71" fmla="*/ 17 h 33"/>
              <a:gd name="T72" fmla="*/ 3 w 14"/>
              <a:gd name="T73" fmla="*/ 16 h 33"/>
              <a:gd name="T74" fmla="*/ 1 w 14"/>
              <a:gd name="T75" fmla="*/ 15 h 33"/>
              <a:gd name="T76" fmla="*/ 0 w 14"/>
              <a:gd name="T77" fmla="*/ 13 h 33"/>
              <a:gd name="T78" fmla="*/ 0 w 14"/>
              <a:gd name="T79" fmla="*/ 11 h 33"/>
              <a:gd name="T80" fmla="*/ 0 w 14"/>
              <a:gd name="T81" fmla="*/ 8 h 33"/>
              <a:gd name="T82" fmla="*/ 9 w 14"/>
              <a:gd name="T83" fmla="*/ 7 h 33"/>
              <a:gd name="T84" fmla="*/ 8 w 14"/>
              <a:gd name="T85" fmla="*/ 6 h 33"/>
              <a:gd name="T86" fmla="*/ 6 w 14"/>
              <a:gd name="T87" fmla="*/ 5 h 33"/>
              <a:gd name="T88" fmla="*/ 5 w 14"/>
              <a:gd name="T89" fmla="*/ 6 h 33"/>
              <a:gd name="T90" fmla="*/ 4 w 14"/>
              <a:gd name="T91" fmla="*/ 12 h 33"/>
              <a:gd name="T92" fmla="*/ 5 w 14"/>
              <a:gd name="T93" fmla="*/ 13 h 33"/>
              <a:gd name="T94" fmla="*/ 6 w 14"/>
              <a:gd name="T95" fmla="*/ 15 h 33"/>
              <a:gd name="T96" fmla="*/ 8 w 14"/>
              <a:gd name="T97" fmla="*/ 13 h 33"/>
              <a:gd name="T98" fmla="*/ 9 w 14"/>
              <a:gd name="T99" fmla="*/ 12 h 33"/>
              <a:gd name="T100" fmla="*/ 9 w 14"/>
              <a:gd name="T101" fmla="*/ 20 h 33"/>
              <a:gd name="T102" fmla="*/ 8 w 14"/>
              <a:gd name="T103" fmla="*/ 18 h 33"/>
              <a:gd name="T104" fmla="*/ 6 w 14"/>
              <a:gd name="T105" fmla="*/ 17 h 33"/>
              <a:gd name="T106" fmla="*/ 5 w 14"/>
              <a:gd name="T107" fmla="*/ 18 h 33"/>
              <a:gd name="T108" fmla="*/ 4 w 14"/>
              <a:gd name="T109" fmla="*/ 20 h 33"/>
              <a:gd name="T110" fmla="*/ 4 w 14"/>
              <a:gd name="T111" fmla="*/ 26 h 33"/>
              <a:gd name="T112" fmla="*/ 5 w 14"/>
              <a:gd name="T113" fmla="*/ 27 h 33"/>
              <a:gd name="T114" fmla="*/ 6 w 14"/>
              <a:gd name="T115" fmla="*/ 28 h 33"/>
              <a:gd name="T116" fmla="*/ 8 w 14"/>
              <a:gd name="T117" fmla="*/ 27 h 33"/>
              <a:gd name="T118" fmla="*/ 9 w 14"/>
              <a:gd name="T119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8"/>
                </a:move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1" y="2"/>
                </a:lnTo>
                <a:lnTo>
                  <a:pt x="11" y="2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4" y="7"/>
                </a:lnTo>
                <a:lnTo>
                  <a:pt x="14" y="7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3" y="13"/>
                </a:lnTo>
                <a:lnTo>
                  <a:pt x="13" y="13"/>
                </a:lnTo>
                <a:lnTo>
                  <a:pt x="13" y="15"/>
                </a:lnTo>
                <a:lnTo>
                  <a:pt x="13" y="15"/>
                </a:lnTo>
                <a:lnTo>
                  <a:pt x="11" y="16"/>
                </a:lnTo>
                <a:lnTo>
                  <a:pt x="11" y="16"/>
                </a:lnTo>
                <a:lnTo>
                  <a:pt x="13" y="17"/>
                </a:lnTo>
                <a:lnTo>
                  <a:pt x="13" y="17"/>
                </a:lnTo>
                <a:lnTo>
                  <a:pt x="13" y="18"/>
                </a:lnTo>
                <a:lnTo>
                  <a:pt x="13" y="18"/>
                </a:lnTo>
                <a:lnTo>
                  <a:pt x="14" y="21"/>
                </a:lnTo>
                <a:lnTo>
                  <a:pt x="14" y="21"/>
                </a:lnTo>
                <a:lnTo>
                  <a:pt x="14" y="23"/>
                </a:lnTo>
                <a:lnTo>
                  <a:pt x="14" y="23"/>
                </a:lnTo>
                <a:lnTo>
                  <a:pt x="14" y="26"/>
                </a:lnTo>
                <a:lnTo>
                  <a:pt x="14" y="26"/>
                </a:lnTo>
                <a:lnTo>
                  <a:pt x="13" y="27"/>
                </a:lnTo>
                <a:lnTo>
                  <a:pt x="13" y="27"/>
                </a:lnTo>
                <a:lnTo>
                  <a:pt x="13" y="28"/>
                </a:lnTo>
                <a:lnTo>
                  <a:pt x="13" y="28"/>
                </a:lnTo>
                <a:lnTo>
                  <a:pt x="13" y="30"/>
                </a:lnTo>
                <a:lnTo>
                  <a:pt x="13" y="30"/>
                </a:lnTo>
                <a:lnTo>
                  <a:pt x="10" y="32"/>
                </a:lnTo>
                <a:lnTo>
                  <a:pt x="10" y="32"/>
                </a:lnTo>
                <a:lnTo>
                  <a:pt x="6" y="33"/>
                </a:lnTo>
                <a:lnTo>
                  <a:pt x="6" y="33"/>
                </a:lnTo>
                <a:lnTo>
                  <a:pt x="3" y="32"/>
                </a:lnTo>
                <a:lnTo>
                  <a:pt x="3" y="32"/>
                </a:lnTo>
                <a:lnTo>
                  <a:pt x="1" y="30"/>
                </a:lnTo>
                <a:lnTo>
                  <a:pt x="1" y="30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1" y="17"/>
                </a:lnTo>
                <a:lnTo>
                  <a:pt x="1" y="17"/>
                </a:lnTo>
                <a:lnTo>
                  <a:pt x="3" y="16"/>
                </a:lnTo>
                <a:lnTo>
                  <a:pt x="3" y="16"/>
                </a:lnTo>
                <a:lnTo>
                  <a:pt x="1" y="15"/>
                </a:lnTo>
                <a:lnTo>
                  <a:pt x="1" y="15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9" y="7"/>
                </a:moveTo>
                <a:lnTo>
                  <a:pt x="9" y="7"/>
                </a:lnTo>
                <a:lnTo>
                  <a:pt x="8" y="6"/>
                </a:lnTo>
                <a:lnTo>
                  <a:pt x="8" y="6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4" y="7"/>
                </a:lnTo>
                <a:lnTo>
                  <a:pt x="4" y="12"/>
                </a:lnTo>
                <a:lnTo>
                  <a:pt x="4" y="12"/>
                </a:lnTo>
                <a:lnTo>
                  <a:pt x="5" y="13"/>
                </a:lnTo>
                <a:lnTo>
                  <a:pt x="5" y="13"/>
                </a:lnTo>
                <a:lnTo>
                  <a:pt x="6" y="15"/>
                </a:lnTo>
                <a:lnTo>
                  <a:pt x="6" y="15"/>
                </a:lnTo>
                <a:lnTo>
                  <a:pt x="8" y="13"/>
                </a:lnTo>
                <a:lnTo>
                  <a:pt x="8" y="13"/>
                </a:lnTo>
                <a:lnTo>
                  <a:pt x="9" y="12"/>
                </a:lnTo>
                <a:lnTo>
                  <a:pt x="9" y="7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8" y="18"/>
                </a:lnTo>
                <a:lnTo>
                  <a:pt x="8" y="18"/>
                </a:lnTo>
                <a:lnTo>
                  <a:pt x="6" y="17"/>
                </a:lnTo>
                <a:lnTo>
                  <a:pt x="6" y="17"/>
                </a:lnTo>
                <a:lnTo>
                  <a:pt x="5" y="18"/>
                </a:lnTo>
                <a:lnTo>
                  <a:pt x="5" y="18"/>
                </a:lnTo>
                <a:lnTo>
                  <a:pt x="4" y="20"/>
                </a:lnTo>
                <a:lnTo>
                  <a:pt x="4" y="26"/>
                </a:lnTo>
                <a:lnTo>
                  <a:pt x="4" y="26"/>
                </a:lnTo>
                <a:lnTo>
                  <a:pt x="5" y="27"/>
                </a:lnTo>
                <a:lnTo>
                  <a:pt x="5" y="27"/>
                </a:lnTo>
                <a:lnTo>
                  <a:pt x="6" y="28"/>
                </a:lnTo>
                <a:lnTo>
                  <a:pt x="6" y="28"/>
                </a:lnTo>
                <a:lnTo>
                  <a:pt x="8" y="27"/>
                </a:lnTo>
                <a:lnTo>
                  <a:pt x="8" y="27"/>
                </a:lnTo>
                <a:lnTo>
                  <a:pt x="9" y="26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81" name="Freeform 1910">
            <a:extLst>
              <a:ext uri="{FF2B5EF4-FFF2-40B4-BE49-F238E27FC236}">
                <a16:creationId xmlns:a16="http://schemas.microsoft.com/office/drawing/2014/main" id="{20F36358-B46D-4966-9A99-AB02729F0CAD}"/>
              </a:ext>
            </a:extLst>
          </p:cNvPr>
          <p:cNvSpPr>
            <a:spLocks/>
          </p:cNvSpPr>
          <p:nvPr/>
        </p:nvSpPr>
        <p:spPr bwMode="auto">
          <a:xfrm>
            <a:off x="8616393" y="3283134"/>
            <a:ext cx="22225" cy="52388"/>
          </a:xfrm>
          <a:custGeom>
            <a:avLst/>
            <a:gdLst>
              <a:gd name="T0" fmla="*/ 5 w 14"/>
              <a:gd name="T1" fmla="*/ 15 h 33"/>
              <a:gd name="T2" fmla="*/ 9 w 14"/>
              <a:gd name="T3" fmla="*/ 13 h 33"/>
              <a:gd name="T4" fmla="*/ 9 w 14"/>
              <a:gd name="T5" fmla="*/ 7 h 33"/>
              <a:gd name="T6" fmla="*/ 9 w 14"/>
              <a:gd name="T7" fmla="*/ 6 h 33"/>
              <a:gd name="T8" fmla="*/ 8 w 14"/>
              <a:gd name="T9" fmla="*/ 5 h 33"/>
              <a:gd name="T10" fmla="*/ 5 w 14"/>
              <a:gd name="T11" fmla="*/ 6 h 33"/>
              <a:gd name="T12" fmla="*/ 5 w 14"/>
              <a:gd name="T13" fmla="*/ 7 h 33"/>
              <a:gd name="T14" fmla="*/ 0 w 14"/>
              <a:gd name="T15" fmla="*/ 10 h 33"/>
              <a:gd name="T16" fmla="*/ 0 w 14"/>
              <a:gd name="T17" fmla="*/ 7 h 33"/>
              <a:gd name="T18" fmla="*/ 2 w 14"/>
              <a:gd name="T19" fmla="*/ 5 h 33"/>
              <a:gd name="T20" fmla="*/ 3 w 14"/>
              <a:gd name="T21" fmla="*/ 2 h 33"/>
              <a:gd name="T22" fmla="*/ 5 w 14"/>
              <a:gd name="T23" fmla="*/ 1 h 33"/>
              <a:gd name="T24" fmla="*/ 8 w 14"/>
              <a:gd name="T25" fmla="*/ 0 h 33"/>
              <a:gd name="T26" fmla="*/ 10 w 14"/>
              <a:gd name="T27" fmla="*/ 1 h 33"/>
              <a:gd name="T28" fmla="*/ 13 w 14"/>
              <a:gd name="T29" fmla="*/ 2 h 33"/>
              <a:gd name="T30" fmla="*/ 13 w 14"/>
              <a:gd name="T31" fmla="*/ 3 h 33"/>
              <a:gd name="T32" fmla="*/ 14 w 14"/>
              <a:gd name="T33" fmla="*/ 5 h 33"/>
              <a:gd name="T34" fmla="*/ 14 w 14"/>
              <a:gd name="T35" fmla="*/ 10 h 33"/>
              <a:gd name="T36" fmla="*/ 14 w 14"/>
              <a:gd name="T37" fmla="*/ 12 h 33"/>
              <a:gd name="T38" fmla="*/ 14 w 14"/>
              <a:gd name="T39" fmla="*/ 13 h 33"/>
              <a:gd name="T40" fmla="*/ 13 w 14"/>
              <a:gd name="T41" fmla="*/ 15 h 33"/>
              <a:gd name="T42" fmla="*/ 12 w 14"/>
              <a:gd name="T43" fmla="*/ 16 h 33"/>
              <a:gd name="T44" fmla="*/ 13 w 14"/>
              <a:gd name="T45" fmla="*/ 17 h 33"/>
              <a:gd name="T46" fmla="*/ 14 w 14"/>
              <a:gd name="T47" fmla="*/ 18 h 33"/>
              <a:gd name="T48" fmla="*/ 14 w 14"/>
              <a:gd name="T49" fmla="*/ 21 h 33"/>
              <a:gd name="T50" fmla="*/ 14 w 14"/>
              <a:gd name="T51" fmla="*/ 23 h 33"/>
              <a:gd name="T52" fmla="*/ 14 w 14"/>
              <a:gd name="T53" fmla="*/ 26 h 33"/>
              <a:gd name="T54" fmla="*/ 14 w 14"/>
              <a:gd name="T55" fmla="*/ 27 h 33"/>
              <a:gd name="T56" fmla="*/ 14 w 14"/>
              <a:gd name="T57" fmla="*/ 28 h 33"/>
              <a:gd name="T58" fmla="*/ 13 w 14"/>
              <a:gd name="T59" fmla="*/ 30 h 33"/>
              <a:gd name="T60" fmla="*/ 10 w 14"/>
              <a:gd name="T61" fmla="*/ 32 h 33"/>
              <a:gd name="T62" fmla="*/ 8 w 14"/>
              <a:gd name="T63" fmla="*/ 33 h 33"/>
              <a:gd name="T64" fmla="*/ 5 w 14"/>
              <a:gd name="T65" fmla="*/ 32 h 33"/>
              <a:gd name="T66" fmla="*/ 3 w 14"/>
              <a:gd name="T67" fmla="*/ 31 h 33"/>
              <a:gd name="T68" fmla="*/ 2 w 14"/>
              <a:gd name="T69" fmla="*/ 30 h 33"/>
              <a:gd name="T70" fmla="*/ 0 w 14"/>
              <a:gd name="T71" fmla="*/ 23 h 33"/>
              <a:gd name="T72" fmla="*/ 5 w 14"/>
              <a:gd name="T73" fmla="*/ 26 h 33"/>
              <a:gd name="T74" fmla="*/ 5 w 14"/>
              <a:gd name="T75" fmla="*/ 27 h 33"/>
              <a:gd name="T76" fmla="*/ 8 w 14"/>
              <a:gd name="T77" fmla="*/ 28 h 33"/>
              <a:gd name="T78" fmla="*/ 9 w 14"/>
              <a:gd name="T79" fmla="*/ 27 h 33"/>
              <a:gd name="T80" fmla="*/ 9 w 14"/>
              <a:gd name="T81" fmla="*/ 26 h 33"/>
              <a:gd name="T82" fmla="*/ 9 w 14"/>
              <a:gd name="T83" fmla="*/ 21 h 33"/>
              <a:gd name="T84" fmla="*/ 9 w 14"/>
              <a:gd name="T85" fmla="*/ 18 h 33"/>
              <a:gd name="T86" fmla="*/ 8 w 14"/>
              <a:gd name="T87" fmla="*/ 18 h 33"/>
              <a:gd name="T88" fmla="*/ 5 w 14"/>
              <a:gd name="T89" fmla="*/ 1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3">
                <a:moveTo>
                  <a:pt x="5" y="15"/>
                </a:moveTo>
                <a:lnTo>
                  <a:pt x="5" y="15"/>
                </a:lnTo>
                <a:lnTo>
                  <a:pt x="9" y="13"/>
                </a:lnTo>
                <a:lnTo>
                  <a:pt x="9" y="13"/>
                </a:lnTo>
                <a:lnTo>
                  <a:pt x="9" y="11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2" y="5"/>
                </a:lnTo>
                <a:lnTo>
                  <a:pt x="2" y="5"/>
                </a:lnTo>
                <a:lnTo>
                  <a:pt x="3" y="2"/>
                </a:lnTo>
                <a:lnTo>
                  <a:pt x="3" y="2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2"/>
                </a:lnTo>
                <a:lnTo>
                  <a:pt x="13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3" y="15"/>
                </a:lnTo>
                <a:lnTo>
                  <a:pt x="13" y="15"/>
                </a:lnTo>
                <a:lnTo>
                  <a:pt x="12" y="16"/>
                </a:lnTo>
                <a:lnTo>
                  <a:pt x="12" y="16"/>
                </a:lnTo>
                <a:lnTo>
                  <a:pt x="13" y="17"/>
                </a:lnTo>
                <a:lnTo>
                  <a:pt x="13" y="17"/>
                </a:lnTo>
                <a:lnTo>
                  <a:pt x="14" y="18"/>
                </a:lnTo>
                <a:lnTo>
                  <a:pt x="14" y="18"/>
                </a:lnTo>
                <a:lnTo>
                  <a:pt x="14" y="21"/>
                </a:lnTo>
                <a:lnTo>
                  <a:pt x="14" y="21"/>
                </a:lnTo>
                <a:lnTo>
                  <a:pt x="14" y="23"/>
                </a:lnTo>
                <a:lnTo>
                  <a:pt x="14" y="23"/>
                </a:lnTo>
                <a:lnTo>
                  <a:pt x="14" y="26"/>
                </a:lnTo>
                <a:lnTo>
                  <a:pt x="14" y="26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3" y="30"/>
                </a:lnTo>
                <a:lnTo>
                  <a:pt x="13" y="30"/>
                </a:lnTo>
                <a:lnTo>
                  <a:pt x="10" y="32"/>
                </a:lnTo>
                <a:lnTo>
                  <a:pt x="10" y="32"/>
                </a:lnTo>
                <a:lnTo>
                  <a:pt x="8" y="33"/>
                </a:lnTo>
                <a:lnTo>
                  <a:pt x="8" y="33"/>
                </a:lnTo>
                <a:lnTo>
                  <a:pt x="5" y="32"/>
                </a:lnTo>
                <a:lnTo>
                  <a:pt x="5" y="32"/>
                </a:lnTo>
                <a:lnTo>
                  <a:pt x="3" y="31"/>
                </a:lnTo>
                <a:lnTo>
                  <a:pt x="3" y="31"/>
                </a:lnTo>
                <a:lnTo>
                  <a:pt x="2" y="30"/>
                </a:lnTo>
                <a:lnTo>
                  <a:pt x="2" y="30"/>
                </a:lnTo>
                <a:lnTo>
                  <a:pt x="0" y="26"/>
                </a:lnTo>
                <a:lnTo>
                  <a:pt x="0" y="23"/>
                </a:lnTo>
                <a:lnTo>
                  <a:pt x="5" y="23"/>
                </a:lnTo>
                <a:lnTo>
                  <a:pt x="5" y="26"/>
                </a:ln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8" y="28"/>
                </a:lnTo>
                <a:lnTo>
                  <a:pt x="8" y="28"/>
                </a:lnTo>
                <a:lnTo>
                  <a:pt x="9" y="27"/>
                </a:lnTo>
                <a:lnTo>
                  <a:pt x="9" y="27"/>
                </a:lnTo>
                <a:lnTo>
                  <a:pt x="9" y="26"/>
                </a:lnTo>
                <a:lnTo>
                  <a:pt x="9" y="21"/>
                </a:lnTo>
                <a:lnTo>
                  <a:pt x="9" y="21"/>
                </a:lnTo>
                <a:lnTo>
                  <a:pt x="9" y="18"/>
                </a:lnTo>
                <a:lnTo>
                  <a:pt x="9" y="18"/>
                </a:lnTo>
                <a:lnTo>
                  <a:pt x="8" y="18"/>
                </a:lnTo>
                <a:lnTo>
                  <a:pt x="8" y="18"/>
                </a:lnTo>
                <a:lnTo>
                  <a:pt x="5" y="18"/>
                </a:lnTo>
                <a:lnTo>
                  <a:pt x="5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82" name="Freeform 1911">
            <a:extLst>
              <a:ext uri="{FF2B5EF4-FFF2-40B4-BE49-F238E27FC236}">
                <a16:creationId xmlns:a16="http://schemas.microsoft.com/office/drawing/2014/main" id="{BAFD330C-E5DA-45FD-935F-2F92FA418016}"/>
              </a:ext>
            </a:extLst>
          </p:cNvPr>
          <p:cNvSpPr>
            <a:spLocks/>
          </p:cNvSpPr>
          <p:nvPr/>
        </p:nvSpPr>
        <p:spPr bwMode="auto">
          <a:xfrm>
            <a:off x="8644968" y="3327584"/>
            <a:ext cx="6350" cy="12700"/>
          </a:xfrm>
          <a:custGeom>
            <a:avLst/>
            <a:gdLst>
              <a:gd name="T0" fmla="*/ 0 w 4"/>
              <a:gd name="T1" fmla="*/ 8 h 8"/>
              <a:gd name="T2" fmla="*/ 0 w 4"/>
              <a:gd name="T3" fmla="*/ 0 h 8"/>
              <a:gd name="T4" fmla="*/ 4 w 4"/>
              <a:gd name="T5" fmla="*/ 0 h 8"/>
              <a:gd name="T6" fmla="*/ 4 w 4"/>
              <a:gd name="T7" fmla="*/ 4 h 8"/>
              <a:gd name="T8" fmla="*/ 0 w 4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8">
                <a:moveTo>
                  <a:pt x="0" y="8"/>
                </a:moveTo>
                <a:lnTo>
                  <a:pt x="0" y="0"/>
                </a:lnTo>
                <a:lnTo>
                  <a:pt x="4" y="0"/>
                </a:lnTo>
                <a:lnTo>
                  <a:pt x="4" y="4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83" name="Freeform 1912">
            <a:extLst>
              <a:ext uri="{FF2B5EF4-FFF2-40B4-BE49-F238E27FC236}">
                <a16:creationId xmlns:a16="http://schemas.microsoft.com/office/drawing/2014/main" id="{788DA741-C97D-48D5-9C40-73A2F46FD379}"/>
              </a:ext>
            </a:extLst>
          </p:cNvPr>
          <p:cNvSpPr>
            <a:spLocks/>
          </p:cNvSpPr>
          <p:nvPr/>
        </p:nvSpPr>
        <p:spPr bwMode="auto">
          <a:xfrm>
            <a:off x="8656081" y="3284721"/>
            <a:ext cx="22225" cy="49213"/>
          </a:xfrm>
          <a:custGeom>
            <a:avLst/>
            <a:gdLst>
              <a:gd name="T0" fmla="*/ 2 w 14"/>
              <a:gd name="T1" fmla="*/ 31 h 31"/>
              <a:gd name="T2" fmla="*/ 10 w 14"/>
              <a:gd name="T3" fmla="*/ 4 h 31"/>
              <a:gd name="T4" fmla="*/ 4 w 14"/>
              <a:gd name="T5" fmla="*/ 4 h 31"/>
              <a:gd name="T6" fmla="*/ 4 w 14"/>
              <a:gd name="T7" fmla="*/ 7 h 31"/>
              <a:gd name="T8" fmla="*/ 0 w 14"/>
              <a:gd name="T9" fmla="*/ 7 h 31"/>
              <a:gd name="T10" fmla="*/ 0 w 14"/>
              <a:gd name="T11" fmla="*/ 0 h 31"/>
              <a:gd name="T12" fmla="*/ 14 w 14"/>
              <a:gd name="T13" fmla="*/ 0 h 31"/>
              <a:gd name="T14" fmla="*/ 14 w 14"/>
              <a:gd name="T15" fmla="*/ 4 h 31"/>
              <a:gd name="T16" fmla="*/ 7 w 14"/>
              <a:gd name="T17" fmla="*/ 31 h 31"/>
              <a:gd name="T18" fmla="*/ 2 w 14"/>
              <a:gd name="T1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1">
                <a:moveTo>
                  <a:pt x="2" y="31"/>
                </a:moveTo>
                <a:lnTo>
                  <a:pt x="10" y="4"/>
                </a:lnTo>
                <a:lnTo>
                  <a:pt x="4" y="4"/>
                </a:lnTo>
                <a:lnTo>
                  <a:pt x="4" y="7"/>
                </a:lnTo>
                <a:lnTo>
                  <a:pt x="0" y="7"/>
                </a:lnTo>
                <a:lnTo>
                  <a:pt x="0" y="0"/>
                </a:lnTo>
                <a:lnTo>
                  <a:pt x="14" y="0"/>
                </a:lnTo>
                <a:lnTo>
                  <a:pt x="14" y="4"/>
                </a:lnTo>
                <a:lnTo>
                  <a:pt x="7" y="31"/>
                </a:lnTo>
                <a:lnTo>
                  <a:pt x="2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84" name="Freeform 1913">
            <a:extLst>
              <a:ext uri="{FF2B5EF4-FFF2-40B4-BE49-F238E27FC236}">
                <a16:creationId xmlns:a16="http://schemas.microsoft.com/office/drawing/2014/main" id="{28BE3A24-CB71-40E9-9E5E-A271819E3C94}"/>
              </a:ext>
            </a:extLst>
          </p:cNvPr>
          <p:cNvSpPr>
            <a:spLocks noEditPoints="1"/>
          </p:cNvSpPr>
          <p:nvPr/>
        </p:nvSpPr>
        <p:spPr bwMode="auto">
          <a:xfrm>
            <a:off x="8684656" y="3283134"/>
            <a:ext cx="22225" cy="50800"/>
          </a:xfrm>
          <a:custGeom>
            <a:avLst/>
            <a:gdLst>
              <a:gd name="T0" fmla="*/ 6 w 14"/>
              <a:gd name="T1" fmla="*/ 20 h 32"/>
              <a:gd name="T2" fmla="*/ 6 w 14"/>
              <a:gd name="T3" fmla="*/ 18 h 32"/>
              <a:gd name="T4" fmla="*/ 5 w 14"/>
              <a:gd name="T5" fmla="*/ 20 h 32"/>
              <a:gd name="T6" fmla="*/ 5 w 14"/>
              <a:gd name="T7" fmla="*/ 20 h 32"/>
              <a:gd name="T8" fmla="*/ 3 w 14"/>
              <a:gd name="T9" fmla="*/ 18 h 32"/>
              <a:gd name="T10" fmla="*/ 0 w 14"/>
              <a:gd name="T11" fmla="*/ 17 h 32"/>
              <a:gd name="T12" fmla="*/ 0 w 14"/>
              <a:gd name="T13" fmla="*/ 16 h 32"/>
              <a:gd name="T14" fmla="*/ 0 w 14"/>
              <a:gd name="T15" fmla="*/ 15 h 32"/>
              <a:gd name="T16" fmla="*/ 0 w 14"/>
              <a:gd name="T17" fmla="*/ 13 h 32"/>
              <a:gd name="T18" fmla="*/ 0 w 14"/>
              <a:gd name="T19" fmla="*/ 10 h 32"/>
              <a:gd name="T20" fmla="*/ 0 w 14"/>
              <a:gd name="T21" fmla="*/ 7 h 32"/>
              <a:gd name="T22" fmla="*/ 0 w 14"/>
              <a:gd name="T23" fmla="*/ 6 h 32"/>
              <a:gd name="T24" fmla="*/ 0 w 14"/>
              <a:gd name="T25" fmla="*/ 5 h 32"/>
              <a:gd name="T26" fmla="*/ 0 w 14"/>
              <a:gd name="T27" fmla="*/ 3 h 32"/>
              <a:gd name="T28" fmla="*/ 3 w 14"/>
              <a:gd name="T29" fmla="*/ 1 h 32"/>
              <a:gd name="T30" fmla="*/ 6 w 14"/>
              <a:gd name="T31" fmla="*/ 0 h 32"/>
              <a:gd name="T32" fmla="*/ 10 w 14"/>
              <a:gd name="T33" fmla="*/ 1 h 32"/>
              <a:gd name="T34" fmla="*/ 13 w 14"/>
              <a:gd name="T35" fmla="*/ 3 h 32"/>
              <a:gd name="T36" fmla="*/ 13 w 14"/>
              <a:gd name="T37" fmla="*/ 5 h 32"/>
              <a:gd name="T38" fmla="*/ 13 w 14"/>
              <a:gd name="T39" fmla="*/ 6 h 32"/>
              <a:gd name="T40" fmla="*/ 14 w 14"/>
              <a:gd name="T41" fmla="*/ 7 h 32"/>
              <a:gd name="T42" fmla="*/ 14 w 14"/>
              <a:gd name="T43" fmla="*/ 10 h 32"/>
              <a:gd name="T44" fmla="*/ 14 w 14"/>
              <a:gd name="T45" fmla="*/ 12 h 32"/>
              <a:gd name="T46" fmla="*/ 13 w 14"/>
              <a:gd name="T47" fmla="*/ 13 h 32"/>
              <a:gd name="T48" fmla="*/ 13 w 14"/>
              <a:gd name="T49" fmla="*/ 15 h 32"/>
              <a:gd name="T50" fmla="*/ 6 w 14"/>
              <a:gd name="T51" fmla="*/ 32 h 32"/>
              <a:gd name="T52" fmla="*/ 4 w 14"/>
              <a:gd name="T53" fmla="*/ 13 h 32"/>
              <a:gd name="T54" fmla="*/ 5 w 14"/>
              <a:gd name="T55" fmla="*/ 15 h 32"/>
              <a:gd name="T56" fmla="*/ 6 w 14"/>
              <a:gd name="T57" fmla="*/ 16 h 32"/>
              <a:gd name="T58" fmla="*/ 8 w 14"/>
              <a:gd name="T59" fmla="*/ 15 h 32"/>
              <a:gd name="T60" fmla="*/ 9 w 14"/>
              <a:gd name="T61" fmla="*/ 13 h 32"/>
              <a:gd name="T62" fmla="*/ 9 w 14"/>
              <a:gd name="T63" fmla="*/ 7 h 32"/>
              <a:gd name="T64" fmla="*/ 8 w 14"/>
              <a:gd name="T65" fmla="*/ 6 h 32"/>
              <a:gd name="T66" fmla="*/ 6 w 14"/>
              <a:gd name="T67" fmla="*/ 5 h 32"/>
              <a:gd name="T68" fmla="*/ 5 w 14"/>
              <a:gd name="T69" fmla="*/ 6 h 32"/>
              <a:gd name="T70" fmla="*/ 4 w 14"/>
              <a:gd name="T71" fmla="*/ 1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" y="32"/>
                </a:moveTo>
                <a:lnTo>
                  <a:pt x="6" y="20"/>
                </a:lnTo>
                <a:lnTo>
                  <a:pt x="6" y="18"/>
                </a:lnTo>
                <a:lnTo>
                  <a:pt x="6" y="18"/>
                </a:lnTo>
                <a:lnTo>
                  <a:pt x="5" y="20"/>
                </a:lnTo>
                <a:lnTo>
                  <a:pt x="5" y="20"/>
                </a:lnTo>
                <a:lnTo>
                  <a:pt x="5" y="20"/>
                </a:lnTo>
                <a:lnTo>
                  <a:pt x="5" y="20"/>
                </a:lnTo>
                <a:lnTo>
                  <a:pt x="3" y="18"/>
                </a:lnTo>
                <a:lnTo>
                  <a:pt x="3" y="18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3" y="1"/>
                </a:lnTo>
                <a:lnTo>
                  <a:pt x="3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3" y="6"/>
                </a:lnTo>
                <a:lnTo>
                  <a:pt x="13" y="6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3" y="13"/>
                </a:lnTo>
                <a:lnTo>
                  <a:pt x="13" y="13"/>
                </a:lnTo>
                <a:lnTo>
                  <a:pt x="13" y="15"/>
                </a:lnTo>
                <a:lnTo>
                  <a:pt x="13" y="15"/>
                </a:lnTo>
                <a:lnTo>
                  <a:pt x="13" y="16"/>
                </a:lnTo>
                <a:lnTo>
                  <a:pt x="6" y="32"/>
                </a:lnTo>
                <a:lnTo>
                  <a:pt x="1" y="32"/>
                </a:lnTo>
                <a:close/>
                <a:moveTo>
                  <a:pt x="4" y="13"/>
                </a:moveTo>
                <a:lnTo>
                  <a:pt x="4" y="13"/>
                </a:lnTo>
                <a:lnTo>
                  <a:pt x="5" y="15"/>
                </a:lnTo>
                <a:lnTo>
                  <a:pt x="5" y="15"/>
                </a:lnTo>
                <a:lnTo>
                  <a:pt x="6" y="16"/>
                </a:lnTo>
                <a:lnTo>
                  <a:pt x="6" y="16"/>
                </a:lnTo>
                <a:lnTo>
                  <a:pt x="8" y="15"/>
                </a:lnTo>
                <a:lnTo>
                  <a:pt x="8" y="15"/>
                </a:lnTo>
                <a:lnTo>
                  <a:pt x="9" y="13"/>
                </a:lnTo>
                <a:lnTo>
                  <a:pt x="9" y="7"/>
                </a:lnTo>
                <a:lnTo>
                  <a:pt x="9" y="7"/>
                </a:lnTo>
                <a:lnTo>
                  <a:pt x="8" y="6"/>
                </a:lnTo>
                <a:lnTo>
                  <a:pt x="8" y="6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4" y="7"/>
                </a:lnTo>
                <a:lnTo>
                  <a:pt x="4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85" name="Freeform 1914">
            <a:extLst>
              <a:ext uri="{FF2B5EF4-FFF2-40B4-BE49-F238E27FC236}">
                <a16:creationId xmlns:a16="http://schemas.microsoft.com/office/drawing/2014/main" id="{614ACD9C-57FC-40AB-BCF4-103D6D7046C3}"/>
              </a:ext>
            </a:extLst>
          </p:cNvPr>
          <p:cNvSpPr>
            <a:spLocks noEditPoints="1"/>
          </p:cNvSpPr>
          <p:nvPr/>
        </p:nvSpPr>
        <p:spPr bwMode="auto">
          <a:xfrm>
            <a:off x="8710056" y="3283134"/>
            <a:ext cx="22225" cy="52388"/>
          </a:xfrm>
          <a:custGeom>
            <a:avLst/>
            <a:gdLst>
              <a:gd name="T0" fmla="*/ 0 w 14"/>
              <a:gd name="T1" fmla="*/ 8 h 33"/>
              <a:gd name="T2" fmla="*/ 0 w 14"/>
              <a:gd name="T3" fmla="*/ 7 h 33"/>
              <a:gd name="T4" fmla="*/ 0 w 14"/>
              <a:gd name="T5" fmla="*/ 5 h 33"/>
              <a:gd name="T6" fmla="*/ 2 w 14"/>
              <a:gd name="T7" fmla="*/ 3 h 33"/>
              <a:gd name="T8" fmla="*/ 2 w 14"/>
              <a:gd name="T9" fmla="*/ 2 h 33"/>
              <a:gd name="T10" fmla="*/ 4 w 14"/>
              <a:gd name="T11" fmla="*/ 1 h 33"/>
              <a:gd name="T12" fmla="*/ 7 w 14"/>
              <a:gd name="T13" fmla="*/ 0 h 33"/>
              <a:gd name="T14" fmla="*/ 10 w 14"/>
              <a:gd name="T15" fmla="*/ 1 h 33"/>
              <a:gd name="T16" fmla="*/ 13 w 14"/>
              <a:gd name="T17" fmla="*/ 2 h 33"/>
              <a:gd name="T18" fmla="*/ 13 w 14"/>
              <a:gd name="T19" fmla="*/ 3 h 33"/>
              <a:gd name="T20" fmla="*/ 14 w 14"/>
              <a:gd name="T21" fmla="*/ 5 h 33"/>
              <a:gd name="T22" fmla="*/ 14 w 14"/>
              <a:gd name="T23" fmla="*/ 7 h 33"/>
              <a:gd name="T24" fmla="*/ 14 w 14"/>
              <a:gd name="T25" fmla="*/ 8 h 33"/>
              <a:gd name="T26" fmla="*/ 14 w 14"/>
              <a:gd name="T27" fmla="*/ 11 h 33"/>
              <a:gd name="T28" fmla="*/ 14 w 14"/>
              <a:gd name="T29" fmla="*/ 13 h 33"/>
              <a:gd name="T30" fmla="*/ 13 w 14"/>
              <a:gd name="T31" fmla="*/ 15 h 33"/>
              <a:gd name="T32" fmla="*/ 12 w 14"/>
              <a:gd name="T33" fmla="*/ 16 h 33"/>
              <a:gd name="T34" fmla="*/ 13 w 14"/>
              <a:gd name="T35" fmla="*/ 17 h 33"/>
              <a:gd name="T36" fmla="*/ 14 w 14"/>
              <a:gd name="T37" fmla="*/ 18 h 33"/>
              <a:gd name="T38" fmla="*/ 14 w 14"/>
              <a:gd name="T39" fmla="*/ 21 h 33"/>
              <a:gd name="T40" fmla="*/ 14 w 14"/>
              <a:gd name="T41" fmla="*/ 23 h 33"/>
              <a:gd name="T42" fmla="*/ 14 w 14"/>
              <a:gd name="T43" fmla="*/ 26 h 33"/>
              <a:gd name="T44" fmla="*/ 14 w 14"/>
              <a:gd name="T45" fmla="*/ 27 h 33"/>
              <a:gd name="T46" fmla="*/ 13 w 14"/>
              <a:gd name="T47" fmla="*/ 28 h 33"/>
              <a:gd name="T48" fmla="*/ 13 w 14"/>
              <a:gd name="T49" fmla="*/ 30 h 33"/>
              <a:gd name="T50" fmla="*/ 10 w 14"/>
              <a:gd name="T51" fmla="*/ 32 h 33"/>
              <a:gd name="T52" fmla="*/ 7 w 14"/>
              <a:gd name="T53" fmla="*/ 33 h 33"/>
              <a:gd name="T54" fmla="*/ 4 w 14"/>
              <a:gd name="T55" fmla="*/ 32 h 33"/>
              <a:gd name="T56" fmla="*/ 2 w 14"/>
              <a:gd name="T57" fmla="*/ 30 h 33"/>
              <a:gd name="T58" fmla="*/ 2 w 14"/>
              <a:gd name="T59" fmla="*/ 28 h 33"/>
              <a:gd name="T60" fmla="*/ 0 w 14"/>
              <a:gd name="T61" fmla="*/ 27 h 33"/>
              <a:gd name="T62" fmla="*/ 0 w 14"/>
              <a:gd name="T63" fmla="*/ 26 h 33"/>
              <a:gd name="T64" fmla="*/ 0 w 14"/>
              <a:gd name="T65" fmla="*/ 23 h 33"/>
              <a:gd name="T66" fmla="*/ 0 w 14"/>
              <a:gd name="T67" fmla="*/ 21 h 33"/>
              <a:gd name="T68" fmla="*/ 0 w 14"/>
              <a:gd name="T69" fmla="*/ 18 h 33"/>
              <a:gd name="T70" fmla="*/ 2 w 14"/>
              <a:gd name="T71" fmla="*/ 17 h 33"/>
              <a:gd name="T72" fmla="*/ 3 w 14"/>
              <a:gd name="T73" fmla="*/ 16 h 33"/>
              <a:gd name="T74" fmla="*/ 2 w 14"/>
              <a:gd name="T75" fmla="*/ 15 h 33"/>
              <a:gd name="T76" fmla="*/ 0 w 14"/>
              <a:gd name="T77" fmla="*/ 13 h 33"/>
              <a:gd name="T78" fmla="*/ 0 w 14"/>
              <a:gd name="T79" fmla="*/ 11 h 33"/>
              <a:gd name="T80" fmla="*/ 0 w 14"/>
              <a:gd name="T81" fmla="*/ 8 h 33"/>
              <a:gd name="T82" fmla="*/ 9 w 14"/>
              <a:gd name="T83" fmla="*/ 7 h 33"/>
              <a:gd name="T84" fmla="*/ 9 w 14"/>
              <a:gd name="T85" fmla="*/ 6 h 33"/>
              <a:gd name="T86" fmla="*/ 7 w 14"/>
              <a:gd name="T87" fmla="*/ 5 h 33"/>
              <a:gd name="T88" fmla="*/ 5 w 14"/>
              <a:gd name="T89" fmla="*/ 6 h 33"/>
              <a:gd name="T90" fmla="*/ 5 w 14"/>
              <a:gd name="T91" fmla="*/ 12 h 33"/>
              <a:gd name="T92" fmla="*/ 5 w 14"/>
              <a:gd name="T93" fmla="*/ 13 h 33"/>
              <a:gd name="T94" fmla="*/ 7 w 14"/>
              <a:gd name="T95" fmla="*/ 15 h 33"/>
              <a:gd name="T96" fmla="*/ 9 w 14"/>
              <a:gd name="T97" fmla="*/ 13 h 33"/>
              <a:gd name="T98" fmla="*/ 9 w 14"/>
              <a:gd name="T99" fmla="*/ 12 h 33"/>
              <a:gd name="T100" fmla="*/ 9 w 14"/>
              <a:gd name="T101" fmla="*/ 20 h 33"/>
              <a:gd name="T102" fmla="*/ 9 w 14"/>
              <a:gd name="T103" fmla="*/ 18 h 33"/>
              <a:gd name="T104" fmla="*/ 7 w 14"/>
              <a:gd name="T105" fmla="*/ 17 h 33"/>
              <a:gd name="T106" fmla="*/ 5 w 14"/>
              <a:gd name="T107" fmla="*/ 18 h 33"/>
              <a:gd name="T108" fmla="*/ 5 w 14"/>
              <a:gd name="T109" fmla="*/ 20 h 33"/>
              <a:gd name="T110" fmla="*/ 5 w 14"/>
              <a:gd name="T111" fmla="*/ 26 h 33"/>
              <a:gd name="T112" fmla="*/ 5 w 14"/>
              <a:gd name="T113" fmla="*/ 27 h 33"/>
              <a:gd name="T114" fmla="*/ 7 w 14"/>
              <a:gd name="T115" fmla="*/ 28 h 33"/>
              <a:gd name="T116" fmla="*/ 9 w 14"/>
              <a:gd name="T117" fmla="*/ 27 h 33"/>
              <a:gd name="T118" fmla="*/ 9 w 14"/>
              <a:gd name="T119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8"/>
                </a:move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3" y="2"/>
                </a:lnTo>
                <a:lnTo>
                  <a:pt x="13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4" y="13"/>
                </a:lnTo>
                <a:lnTo>
                  <a:pt x="14" y="13"/>
                </a:lnTo>
                <a:lnTo>
                  <a:pt x="13" y="15"/>
                </a:lnTo>
                <a:lnTo>
                  <a:pt x="13" y="15"/>
                </a:lnTo>
                <a:lnTo>
                  <a:pt x="12" y="16"/>
                </a:lnTo>
                <a:lnTo>
                  <a:pt x="12" y="16"/>
                </a:lnTo>
                <a:lnTo>
                  <a:pt x="13" y="17"/>
                </a:lnTo>
                <a:lnTo>
                  <a:pt x="13" y="17"/>
                </a:lnTo>
                <a:lnTo>
                  <a:pt x="14" y="18"/>
                </a:lnTo>
                <a:lnTo>
                  <a:pt x="14" y="18"/>
                </a:lnTo>
                <a:lnTo>
                  <a:pt x="14" y="21"/>
                </a:lnTo>
                <a:lnTo>
                  <a:pt x="14" y="21"/>
                </a:lnTo>
                <a:lnTo>
                  <a:pt x="14" y="23"/>
                </a:lnTo>
                <a:lnTo>
                  <a:pt x="14" y="23"/>
                </a:lnTo>
                <a:lnTo>
                  <a:pt x="14" y="26"/>
                </a:lnTo>
                <a:lnTo>
                  <a:pt x="14" y="26"/>
                </a:lnTo>
                <a:lnTo>
                  <a:pt x="14" y="27"/>
                </a:lnTo>
                <a:lnTo>
                  <a:pt x="14" y="27"/>
                </a:lnTo>
                <a:lnTo>
                  <a:pt x="13" y="28"/>
                </a:lnTo>
                <a:lnTo>
                  <a:pt x="13" y="28"/>
                </a:lnTo>
                <a:lnTo>
                  <a:pt x="13" y="30"/>
                </a:lnTo>
                <a:lnTo>
                  <a:pt x="13" y="30"/>
                </a:lnTo>
                <a:lnTo>
                  <a:pt x="10" y="32"/>
                </a:lnTo>
                <a:lnTo>
                  <a:pt x="10" y="32"/>
                </a:lnTo>
                <a:lnTo>
                  <a:pt x="7" y="33"/>
                </a:lnTo>
                <a:lnTo>
                  <a:pt x="7" y="33"/>
                </a:lnTo>
                <a:lnTo>
                  <a:pt x="4" y="32"/>
                </a:lnTo>
                <a:lnTo>
                  <a:pt x="4" y="32"/>
                </a:lnTo>
                <a:lnTo>
                  <a:pt x="2" y="30"/>
                </a:lnTo>
                <a:lnTo>
                  <a:pt x="2" y="30"/>
                </a:lnTo>
                <a:lnTo>
                  <a:pt x="2" y="28"/>
                </a:lnTo>
                <a:lnTo>
                  <a:pt x="2" y="28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2" y="17"/>
                </a:lnTo>
                <a:lnTo>
                  <a:pt x="2" y="17"/>
                </a:lnTo>
                <a:lnTo>
                  <a:pt x="3" y="16"/>
                </a:lnTo>
                <a:lnTo>
                  <a:pt x="3" y="16"/>
                </a:lnTo>
                <a:lnTo>
                  <a:pt x="2" y="15"/>
                </a:lnTo>
                <a:lnTo>
                  <a:pt x="2" y="15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9" y="7"/>
                </a:move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12"/>
                </a:lnTo>
                <a:lnTo>
                  <a:pt x="5" y="12"/>
                </a:lnTo>
                <a:lnTo>
                  <a:pt x="5" y="13"/>
                </a:lnTo>
                <a:lnTo>
                  <a:pt x="5" y="13"/>
                </a:lnTo>
                <a:lnTo>
                  <a:pt x="7" y="15"/>
                </a:lnTo>
                <a:lnTo>
                  <a:pt x="7" y="15"/>
                </a:lnTo>
                <a:lnTo>
                  <a:pt x="9" y="13"/>
                </a:lnTo>
                <a:lnTo>
                  <a:pt x="9" y="13"/>
                </a:lnTo>
                <a:lnTo>
                  <a:pt x="9" y="12"/>
                </a:lnTo>
                <a:lnTo>
                  <a:pt x="9" y="7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9" y="18"/>
                </a:lnTo>
                <a:lnTo>
                  <a:pt x="9" y="18"/>
                </a:lnTo>
                <a:lnTo>
                  <a:pt x="7" y="17"/>
                </a:lnTo>
                <a:lnTo>
                  <a:pt x="7" y="17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6"/>
                </a:ln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7" y="28"/>
                </a:lnTo>
                <a:lnTo>
                  <a:pt x="7" y="28"/>
                </a:lnTo>
                <a:lnTo>
                  <a:pt x="9" y="27"/>
                </a:lnTo>
                <a:lnTo>
                  <a:pt x="9" y="27"/>
                </a:lnTo>
                <a:lnTo>
                  <a:pt x="9" y="26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86" name="Freeform 1915">
            <a:extLst>
              <a:ext uri="{FF2B5EF4-FFF2-40B4-BE49-F238E27FC236}">
                <a16:creationId xmlns:a16="http://schemas.microsoft.com/office/drawing/2014/main" id="{7C76909F-45B7-40C6-82C4-CD418A243A86}"/>
              </a:ext>
            </a:extLst>
          </p:cNvPr>
          <p:cNvSpPr>
            <a:spLocks/>
          </p:cNvSpPr>
          <p:nvPr/>
        </p:nvSpPr>
        <p:spPr bwMode="auto">
          <a:xfrm>
            <a:off x="8578293" y="3794309"/>
            <a:ext cx="14288" cy="52388"/>
          </a:xfrm>
          <a:custGeom>
            <a:avLst/>
            <a:gdLst>
              <a:gd name="T0" fmla="*/ 4 w 9"/>
              <a:gd name="T1" fmla="*/ 33 h 33"/>
              <a:gd name="T2" fmla="*/ 4 w 9"/>
              <a:gd name="T3" fmla="*/ 5 h 33"/>
              <a:gd name="T4" fmla="*/ 0 w 9"/>
              <a:gd name="T5" fmla="*/ 9 h 33"/>
              <a:gd name="T6" fmla="*/ 0 w 9"/>
              <a:gd name="T7" fmla="*/ 4 h 33"/>
              <a:gd name="T8" fmla="*/ 4 w 9"/>
              <a:gd name="T9" fmla="*/ 0 h 33"/>
              <a:gd name="T10" fmla="*/ 9 w 9"/>
              <a:gd name="T11" fmla="*/ 0 h 33"/>
              <a:gd name="T12" fmla="*/ 9 w 9"/>
              <a:gd name="T13" fmla="*/ 33 h 33"/>
              <a:gd name="T14" fmla="*/ 4 w 9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3">
                <a:moveTo>
                  <a:pt x="4" y="33"/>
                </a:moveTo>
                <a:lnTo>
                  <a:pt x="4" y="5"/>
                </a:lnTo>
                <a:lnTo>
                  <a:pt x="0" y="9"/>
                </a:lnTo>
                <a:lnTo>
                  <a:pt x="0" y="4"/>
                </a:lnTo>
                <a:lnTo>
                  <a:pt x="4" y="0"/>
                </a:lnTo>
                <a:lnTo>
                  <a:pt x="9" y="0"/>
                </a:lnTo>
                <a:lnTo>
                  <a:pt x="9" y="33"/>
                </a:lnTo>
                <a:lnTo>
                  <a:pt x="4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87" name="Freeform 1916">
            <a:extLst>
              <a:ext uri="{FF2B5EF4-FFF2-40B4-BE49-F238E27FC236}">
                <a16:creationId xmlns:a16="http://schemas.microsoft.com/office/drawing/2014/main" id="{98C7C0C7-7501-4CF8-94CB-659993CA2445}"/>
              </a:ext>
            </a:extLst>
          </p:cNvPr>
          <p:cNvSpPr>
            <a:spLocks/>
          </p:cNvSpPr>
          <p:nvPr/>
        </p:nvSpPr>
        <p:spPr bwMode="auto">
          <a:xfrm>
            <a:off x="8603693" y="3794309"/>
            <a:ext cx="20638" cy="52388"/>
          </a:xfrm>
          <a:custGeom>
            <a:avLst/>
            <a:gdLst>
              <a:gd name="T0" fmla="*/ 6 w 13"/>
              <a:gd name="T1" fmla="*/ 14 h 33"/>
              <a:gd name="T2" fmla="*/ 8 w 13"/>
              <a:gd name="T3" fmla="*/ 14 h 33"/>
              <a:gd name="T4" fmla="*/ 10 w 13"/>
              <a:gd name="T5" fmla="*/ 8 h 33"/>
              <a:gd name="T6" fmla="*/ 8 w 13"/>
              <a:gd name="T7" fmla="*/ 5 h 33"/>
              <a:gd name="T8" fmla="*/ 7 w 13"/>
              <a:gd name="T9" fmla="*/ 5 h 33"/>
              <a:gd name="T10" fmla="*/ 6 w 13"/>
              <a:gd name="T11" fmla="*/ 5 h 33"/>
              <a:gd name="T12" fmla="*/ 5 w 13"/>
              <a:gd name="T13" fmla="*/ 8 h 33"/>
              <a:gd name="T14" fmla="*/ 0 w 13"/>
              <a:gd name="T15" fmla="*/ 10 h 33"/>
              <a:gd name="T16" fmla="*/ 0 w 13"/>
              <a:gd name="T17" fmla="*/ 8 h 33"/>
              <a:gd name="T18" fmla="*/ 1 w 13"/>
              <a:gd name="T19" fmla="*/ 4 h 33"/>
              <a:gd name="T20" fmla="*/ 2 w 13"/>
              <a:gd name="T21" fmla="*/ 3 h 33"/>
              <a:gd name="T22" fmla="*/ 5 w 13"/>
              <a:gd name="T23" fmla="*/ 2 h 33"/>
              <a:gd name="T24" fmla="*/ 7 w 13"/>
              <a:gd name="T25" fmla="*/ 0 h 33"/>
              <a:gd name="T26" fmla="*/ 11 w 13"/>
              <a:gd name="T27" fmla="*/ 2 h 33"/>
              <a:gd name="T28" fmla="*/ 12 w 13"/>
              <a:gd name="T29" fmla="*/ 3 h 33"/>
              <a:gd name="T30" fmla="*/ 13 w 13"/>
              <a:gd name="T31" fmla="*/ 4 h 33"/>
              <a:gd name="T32" fmla="*/ 13 w 13"/>
              <a:gd name="T33" fmla="*/ 5 h 33"/>
              <a:gd name="T34" fmla="*/ 13 w 13"/>
              <a:gd name="T35" fmla="*/ 9 h 33"/>
              <a:gd name="T36" fmla="*/ 13 w 13"/>
              <a:gd name="T37" fmla="*/ 13 h 33"/>
              <a:gd name="T38" fmla="*/ 13 w 13"/>
              <a:gd name="T39" fmla="*/ 14 h 33"/>
              <a:gd name="T40" fmla="*/ 12 w 13"/>
              <a:gd name="T41" fmla="*/ 15 h 33"/>
              <a:gd name="T42" fmla="*/ 11 w 13"/>
              <a:gd name="T43" fmla="*/ 17 h 33"/>
              <a:gd name="T44" fmla="*/ 12 w 13"/>
              <a:gd name="T45" fmla="*/ 18 h 33"/>
              <a:gd name="T46" fmla="*/ 13 w 13"/>
              <a:gd name="T47" fmla="*/ 19 h 33"/>
              <a:gd name="T48" fmla="*/ 13 w 13"/>
              <a:gd name="T49" fmla="*/ 20 h 33"/>
              <a:gd name="T50" fmla="*/ 13 w 13"/>
              <a:gd name="T51" fmla="*/ 24 h 33"/>
              <a:gd name="T52" fmla="*/ 13 w 13"/>
              <a:gd name="T53" fmla="*/ 27 h 33"/>
              <a:gd name="T54" fmla="*/ 13 w 13"/>
              <a:gd name="T55" fmla="*/ 28 h 33"/>
              <a:gd name="T56" fmla="*/ 13 w 13"/>
              <a:gd name="T57" fmla="*/ 29 h 33"/>
              <a:gd name="T58" fmla="*/ 12 w 13"/>
              <a:gd name="T59" fmla="*/ 30 h 33"/>
              <a:gd name="T60" fmla="*/ 11 w 13"/>
              <a:gd name="T61" fmla="*/ 33 h 33"/>
              <a:gd name="T62" fmla="*/ 7 w 13"/>
              <a:gd name="T63" fmla="*/ 33 h 33"/>
              <a:gd name="T64" fmla="*/ 5 w 13"/>
              <a:gd name="T65" fmla="*/ 33 h 33"/>
              <a:gd name="T66" fmla="*/ 2 w 13"/>
              <a:gd name="T67" fmla="*/ 32 h 33"/>
              <a:gd name="T68" fmla="*/ 1 w 13"/>
              <a:gd name="T69" fmla="*/ 29 h 33"/>
              <a:gd name="T70" fmla="*/ 0 w 13"/>
              <a:gd name="T71" fmla="*/ 24 h 33"/>
              <a:gd name="T72" fmla="*/ 5 w 13"/>
              <a:gd name="T73" fmla="*/ 27 h 33"/>
              <a:gd name="T74" fmla="*/ 6 w 13"/>
              <a:gd name="T75" fmla="*/ 28 h 33"/>
              <a:gd name="T76" fmla="*/ 7 w 13"/>
              <a:gd name="T77" fmla="*/ 29 h 33"/>
              <a:gd name="T78" fmla="*/ 8 w 13"/>
              <a:gd name="T79" fmla="*/ 28 h 33"/>
              <a:gd name="T80" fmla="*/ 10 w 13"/>
              <a:gd name="T81" fmla="*/ 25 h 33"/>
              <a:gd name="T82" fmla="*/ 10 w 13"/>
              <a:gd name="T83" fmla="*/ 22 h 33"/>
              <a:gd name="T84" fmla="*/ 8 w 13"/>
              <a:gd name="T85" fmla="*/ 19 h 33"/>
              <a:gd name="T86" fmla="*/ 7 w 13"/>
              <a:gd name="T87" fmla="*/ 18 h 33"/>
              <a:gd name="T88" fmla="*/ 6 w 13"/>
              <a:gd name="T89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3" h="33">
                <a:moveTo>
                  <a:pt x="6" y="14"/>
                </a:moveTo>
                <a:lnTo>
                  <a:pt x="6" y="14"/>
                </a:lnTo>
                <a:lnTo>
                  <a:pt x="8" y="14"/>
                </a:lnTo>
                <a:lnTo>
                  <a:pt x="8" y="14"/>
                </a:lnTo>
                <a:lnTo>
                  <a:pt x="10" y="12"/>
                </a:lnTo>
                <a:lnTo>
                  <a:pt x="10" y="8"/>
                </a:lnTo>
                <a:lnTo>
                  <a:pt x="10" y="8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4"/>
                </a:lnTo>
                <a:lnTo>
                  <a:pt x="1" y="4"/>
                </a:lnTo>
                <a:lnTo>
                  <a:pt x="2" y="3"/>
                </a:lnTo>
                <a:lnTo>
                  <a:pt x="2" y="3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11" y="2"/>
                </a:lnTo>
                <a:lnTo>
                  <a:pt x="11" y="2"/>
                </a:lnTo>
                <a:lnTo>
                  <a:pt x="12" y="3"/>
                </a:lnTo>
                <a:lnTo>
                  <a:pt x="12" y="3"/>
                </a:lnTo>
                <a:lnTo>
                  <a:pt x="13" y="4"/>
                </a:lnTo>
                <a:lnTo>
                  <a:pt x="13" y="4"/>
                </a:lnTo>
                <a:lnTo>
                  <a:pt x="13" y="5"/>
                </a:lnTo>
                <a:lnTo>
                  <a:pt x="13" y="5"/>
                </a:lnTo>
                <a:lnTo>
                  <a:pt x="13" y="9"/>
                </a:lnTo>
                <a:lnTo>
                  <a:pt x="13" y="9"/>
                </a:lnTo>
                <a:lnTo>
                  <a:pt x="13" y="13"/>
                </a:lnTo>
                <a:lnTo>
                  <a:pt x="13" y="13"/>
                </a:lnTo>
                <a:lnTo>
                  <a:pt x="13" y="14"/>
                </a:lnTo>
                <a:lnTo>
                  <a:pt x="13" y="14"/>
                </a:lnTo>
                <a:lnTo>
                  <a:pt x="12" y="15"/>
                </a:lnTo>
                <a:lnTo>
                  <a:pt x="12" y="15"/>
                </a:lnTo>
                <a:lnTo>
                  <a:pt x="11" y="17"/>
                </a:lnTo>
                <a:lnTo>
                  <a:pt x="11" y="17"/>
                </a:lnTo>
                <a:lnTo>
                  <a:pt x="12" y="18"/>
                </a:lnTo>
                <a:lnTo>
                  <a:pt x="12" y="18"/>
                </a:lnTo>
                <a:lnTo>
                  <a:pt x="13" y="19"/>
                </a:lnTo>
                <a:lnTo>
                  <a:pt x="13" y="19"/>
                </a:lnTo>
                <a:lnTo>
                  <a:pt x="13" y="20"/>
                </a:lnTo>
                <a:lnTo>
                  <a:pt x="13" y="20"/>
                </a:lnTo>
                <a:lnTo>
                  <a:pt x="13" y="24"/>
                </a:lnTo>
                <a:lnTo>
                  <a:pt x="13" y="24"/>
                </a:lnTo>
                <a:lnTo>
                  <a:pt x="13" y="27"/>
                </a:lnTo>
                <a:lnTo>
                  <a:pt x="13" y="27"/>
                </a:lnTo>
                <a:lnTo>
                  <a:pt x="13" y="28"/>
                </a:lnTo>
                <a:lnTo>
                  <a:pt x="13" y="28"/>
                </a:lnTo>
                <a:lnTo>
                  <a:pt x="13" y="29"/>
                </a:lnTo>
                <a:lnTo>
                  <a:pt x="13" y="29"/>
                </a:lnTo>
                <a:lnTo>
                  <a:pt x="12" y="30"/>
                </a:lnTo>
                <a:lnTo>
                  <a:pt x="12" y="30"/>
                </a:lnTo>
                <a:lnTo>
                  <a:pt x="11" y="33"/>
                </a:lnTo>
                <a:lnTo>
                  <a:pt x="11" y="33"/>
                </a:lnTo>
                <a:lnTo>
                  <a:pt x="7" y="33"/>
                </a:lnTo>
                <a:lnTo>
                  <a:pt x="7" y="33"/>
                </a:lnTo>
                <a:lnTo>
                  <a:pt x="5" y="33"/>
                </a:lnTo>
                <a:lnTo>
                  <a:pt x="5" y="33"/>
                </a:lnTo>
                <a:lnTo>
                  <a:pt x="2" y="32"/>
                </a:lnTo>
                <a:lnTo>
                  <a:pt x="2" y="32"/>
                </a:lnTo>
                <a:lnTo>
                  <a:pt x="1" y="29"/>
                </a:lnTo>
                <a:lnTo>
                  <a:pt x="1" y="29"/>
                </a:lnTo>
                <a:lnTo>
                  <a:pt x="0" y="27"/>
                </a:lnTo>
                <a:lnTo>
                  <a:pt x="0" y="24"/>
                </a:lnTo>
                <a:lnTo>
                  <a:pt x="5" y="24"/>
                </a:lnTo>
                <a:lnTo>
                  <a:pt x="5" y="27"/>
                </a:lnTo>
                <a:lnTo>
                  <a:pt x="5" y="27"/>
                </a:lnTo>
                <a:lnTo>
                  <a:pt x="6" y="28"/>
                </a:lnTo>
                <a:lnTo>
                  <a:pt x="6" y="28"/>
                </a:lnTo>
                <a:lnTo>
                  <a:pt x="7" y="29"/>
                </a:lnTo>
                <a:lnTo>
                  <a:pt x="7" y="29"/>
                </a:lnTo>
                <a:lnTo>
                  <a:pt x="8" y="28"/>
                </a:lnTo>
                <a:lnTo>
                  <a:pt x="8" y="28"/>
                </a:lnTo>
                <a:lnTo>
                  <a:pt x="10" y="25"/>
                </a:lnTo>
                <a:lnTo>
                  <a:pt x="10" y="22"/>
                </a:lnTo>
                <a:lnTo>
                  <a:pt x="10" y="22"/>
                </a:lnTo>
                <a:lnTo>
                  <a:pt x="8" y="19"/>
                </a:lnTo>
                <a:lnTo>
                  <a:pt x="8" y="19"/>
                </a:lnTo>
                <a:lnTo>
                  <a:pt x="7" y="18"/>
                </a:lnTo>
                <a:lnTo>
                  <a:pt x="7" y="18"/>
                </a:lnTo>
                <a:lnTo>
                  <a:pt x="6" y="18"/>
                </a:lnTo>
                <a:lnTo>
                  <a:pt x="6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88" name="Freeform 1917">
            <a:extLst>
              <a:ext uri="{FF2B5EF4-FFF2-40B4-BE49-F238E27FC236}">
                <a16:creationId xmlns:a16="http://schemas.microsoft.com/office/drawing/2014/main" id="{FFB0E1D9-75CA-4178-8718-9E7A085DF2A2}"/>
              </a:ext>
            </a:extLst>
          </p:cNvPr>
          <p:cNvSpPr>
            <a:spLocks/>
          </p:cNvSpPr>
          <p:nvPr/>
        </p:nvSpPr>
        <p:spPr bwMode="auto">
          <a:xfrm>
            <a:off x="8632268" y="3794309"/>
            <a:ext cx="14288" cy="52388"/>
          </a:xfrm>
          <a:custGeom>
            <a:avLst/>
            <a:gdLst>
              <a:gd name="T0" fmla="*/ 4 w 9"/>
              <a:gd name="T1" fmla="*/ 33 h 33"/>
              <a:gd name="T2" fmla="*/ 4 w 9"/>
              <a:gd name="T3" fmla="*/ 5 h 33"/>
              <a:gd name="T4" fmla="*/ 0 w 9"/>
              <a:gd name="T5" fmla="*/ 9 h 33"/>
              <a:gd name="T6" fmla="*/ 0 w 9"/>
              <a:gd name="T7" fmla="*/ 4 h 33"/>
              <a:gd name="T8" fmla="*/ 4 w 9"/>
              <a:gd name="T9" fmla="*/ 0 h 33"/>
              <a:gd name="T10" fmla="*/ 9 w 9"/>
              <a:gd name="T11" fmla="*/ 0 h 33"/>
              <a:gd name="T12" fmla="*/ 9 w 9"/>
              <a:gd name="T13" fmla="*/ 33 h 33"/>
              <a:gd name="T14" fmla="*/ 4 w 9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3">
                <a:moveTo>
                  <a:pt x="4" y="33"/>
                </a:moveTo>
                <a:lnTo>
                  <a:pt x="4" y="5"/>
                </a:lnTo>
                <a:lnTo>
                  <a:pt x="0" y="9"/>
                </a:lnTo>
                <a:lnTo>
                  <a:pt x="0" y="4"/>
                </a:lnTo>
                <a:lnTo>
                  <a:pt x="4" y="0"/>
                </a:lnTo>
                <a:lnTo>
                  <a:pt x="9" y="0"/>
                </a:lnTo>
                <a:lnTo>
                  <a:pt x="9" y="33"/>
                </a:lnTo>
                <a:lnTo>
                  <a:pt x="4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89" name="Freeform 1918">
            <a:extLst>
              <a:ext uri="{FF2B5EF4-FFF2-40B4-BE49-F238E27FC236}">
                <a16:creationId xmlns:a16="http://schemas.microsoft.com/office/drawing/2014/main" id="{EAD0840A-77F1-4341-8169-FDE14DB97605}"/>
              </a:ext>
            </a:extLst>
          </p:cNvPr>
          <p:cNvSpPr>
            <a:spLocks/>
          </p:cNvSpPr>
          <p:nvPr/>
        </p:nvSpPr>
        <p:spPr bwMode="auto">
          <a:xfrm>
            <a:off x="8659256" y="3838759"/>
            <a:ext cx="4763" cy="14288"/>
          </a:xfrm>
          <a:custGeom>
            <a:avLst/>
            <a:gdLst>
              <a:gd name="T0" fmla="*/ 0 w 3"/>
              <a:gd name="T1" fmla="*/ 9 h 9"/>
              <a:gd name="T2" fmla="*/ 0 w 3"/>
              <a:gd name="T3" fmla="*/ 0 h 9"/>
              <a:gd name="T4" fmla="*/ 3 w 3"/>
              <a:gd name="T5" fmla="*/ 0 h 9"/>
              <a:gd name="T6" fmla="*/ 3 w 3"/>
              <a:gd name="T7" fmla="*/ 5 h 9"/>
              <a:gd name="T8" fmla="*/ 0 w 3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9">
                <a:moveTo>
                  <a:pt x="0" y="9"/>
                </a:moveTo>
                <a:lnTo>
                  <a:pt x="0" y="0"/>
                </a:lnTo>
                <a:lnTo>
                  <a:pt x="3" y="0"/>
                </a:lnTo>
                <a:lnTo>
                  <a:pt x="3" y="5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90" name="Freeform 1919">
            <a:extLst>
              <a:ext uri="{FF2B5EF4-FFF2-40B4-BE49-F238E27FC236}">
                <a16:creationId xmlns:a16="http://schemas.microsoft.com/office/drawing/2014/main" id="{398E03BF-B734-4CA1-8328-ABA8F9719D54}"/>
              </a:ext>
            </a:extLst>
          </p:cNvPr>
          <p:cNvSpPr>
            <a:spLocks/>
          </p:cNvSpPr>
          <p:nvPr/>
        </p:nvSpPr>
        <p:spPr bwMode="auto">
          <a:xfrm>
            <a:off x="8670368" y="3794309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9 w 14"/>
              <a:gd name="T5" fmla="*/ 13 h 33"/>
              <a:gd name="T6" fmla="*/ 9 w 14"/>
              <a:gd name="T7" fmla="*/ 13 h 33"/>
              <a:gd name="T8" fmla="*/ 9 w 14"/>
              <a:gd name="T9" fmla="*/ 10 h 33"/>
              <a:gd name="T10" fmla="*/ 9 w 14"/>
              <a:gd name="T11" fmla="*/ 10 h 33"/>
              <a:gd name="T12" fmla="*/ 9 w 14"/>
              <a:gd name="T13" fmla="*/ 9 h 33"/>
              <a:gd name="T14" fmla="*/ 9 w 14"/>
              <a:gd name="T15" fmla="*/ 9 h 33"/>
              <a:gd name="T16" fmla="*/ 9 w 14"/>
              <a:gd name="T17" fmla="*/ 8 h 33"/>
              <a:gd name="T18" fmla="*/ 9 w 14"/>
              <a:gd name="T19" fmla="*/ 8 h 33"/>
              <a:gd name="T20" fmla="*/ 9 w 14"/>
              <a:gd name="T21" fmla="*/ 7 h 33"/>
              <a:gd name="T22" fmla="*/ 9 w 14"/>
              <a:gd name="T23" fmla="*/ 7 h 33"/>
              <a:gd name="T24" fmla="*/ 8 w 14"/>
              <a:gd name="T25" fmla="*/ 5 h 33"/>
              <a:gd name="T26" fmla="*/ 8 w 14"/>
              <a:gd name="T27" fmla="*/ 5 h 33"/>
              <a:gd name="T28" fmla="*/ 7 w 14"/>
              <a:gd name="T29" fmla="*/ 5 h 33"/>
              <a:gd name="T30" fmla="*/ 7 w 14"/>
              <a:gd name="T31" fmla="*/ 5 h 33"/>
              <a:gd name="T32" fmla="*/ 5 w 14"/>
              <a:gd name="T33" fmla="*/ 5 h 33"/>
              <a:gd name="T34" fmla="*/ 5 w 14"/>
              <a:gd name="T35" fmla="*/ 5 h 33"/>
              <a:gd name="T36" fmla="*/ 5 w 14"/>
              <a:gd name="T37" fmla="*/ 8 h 33"/>
              <a:gd name="T38" fmla="*/ 5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0 w 14"/>
              <a:gd name="T47" fmla="*/ 5 h 33"/>
              <a:gd name="T48" fmla="*/ 0 w 14"/>
              <a:gd name="T49" fmla="*/ 5 h 33"/>
              <a:gd name="T50" fmla="*/ 3 w 14"/>
              <a:gd name="T51" fmla="*/ 3 h 33"/>
              <a:gd name="T52" fmla="*/ 3 w 14"/>
              <a:gd name="T53" fmla="*/ 3 h 33"/>
              <a:gd name="T54" fmla="*/ 4 w 14"/>
              <a:gd name="T55" fmla="*/ 2 h 33"/>
              <a:gd name="T56" fmla="*/ 4 w 14"/>
              <a:gd name="T57" fmla="*/ 2 h 33"/>
              <a:gd name="T58" fmla="*/ 7 w 14"/>
              <a:gd name="T59" fmla="*/ 0 h 33"/>
              <a:gd name="T60" fmla="*/ 7 w 14"/>
              <a:gd name="T61" fmla="*/ 0 h 33"/>
              <a:gd name="T62" fmla="*/ 10 w 14"/>
              <a:gd name="T63" fmla="*/ 2 h 33"/>
              <a:gd name="T64" fmla="*/ 10 w 14"/>
              <a:gd name="T65" fmla="*/ 2 h 33"/>
              <a:gd name="T66" fmla="*/ 13 w 14"/>
              <a:gd name="T67" fmla="*/ 3 h 33"/>
              <a:gd name="T68" fmla="*/ 13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2 h 33"/>
              <a:gd name="T84" fmla="*/ 14 w 14"/>
              <a:gd name="T85" fmla="*/ 12 h 33"/>
              <a:gd name="T86" fmla="*/ 13 w 14"/>
              <a:gd name="T87" fmla="*/ 14 h 33"/>
              <a:gd name="T88" fmla="*/ 13 w 14"/>
              <a:gd name="T89" fmla="*/ 14 h 33"/>
              <a:gd name="T90" fmla="*/ 13 w 14"/>
              <a:gd name="T91" fmla="*/ 15 h 33"/>
              <a:gd name="T92" fmla="*/ 5 w 14"/>
              <a:gd name="T93" fmla="*/ 28 h 33"/>
              <a:gd name="T94" fmla="*/ 14 w 14"/>
              <a:gd name="T95" fmla="*/ 28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9" y="13"/>
                </a:lnTo>
                <a:lnTo>
                  <a:pt x="9" y="13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9" y="9"/>
                </a:lnTo>
                <a:lnTo>
                  <a:pt x="9" y="8"/>
                </a:lnTo>
                <a:lnTo>
                  <a:pt x="9" y="8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3" y="3"/>
                </a:lnTo>
                <a:lnTo>
                  <a:pt x="3" y="3"/>
                </a:lnTo>
                <a:lnTo>
                  <a:pt x="4" y="2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0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3" y="14"/>
                </a:lnTo>
                <a:lnTo>
                  <a:pt x="13" y="14"/>
                </a:lnTo>
                <a:lnTo>
                  <a:pt x="13" y="15"/>
                </a:lnTo>
                <a:lnTo>
                  <a:pt x="5" y="28"/>
                </a:lnTo>
                <a:lnTo>
                  <a:pt x="14" y="28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91" name="Freeform 1920">
            <a:extLst>
              <a:ext uri="{FF2B5EF4-FFF2-40B4-BE49-F238E27FC236}">
                <a16:creationId xmlns:a16="http://schemas.microsoft.com/office/drawing/2014/main" id="{1048D409-2549-4FEC-936B-0EE1A8890873}"/>
              </a:ext>
            </a:extLst>
          </p:cNvPr>
          <p:cNvSpPr>
            <a:spLocks noEditPoints="1"/>
          </p:cNvSpPr>
          <p:nvPr/>
        </p:nvSpPr>
        <p:spPr bwMode="auto">
          <a:xfrm>
            <a:off x="8697356" y="3794309"/>
            <a:ext cx="20638" cy="52388"/>
          </a:xfrm>
          <a:custGeom>
            <a:avLst/>
            <a:gdLst>
              <a:gd name="T0" fmla="*/ 7 w 13"/>
              <a:gd name="T1" fmla="*/ 19 h 33"/>
              <a:gd name="T2" fmla="*/ 7 w 13"/>
              <a:gd name="T3" fmla="*/ 19 h 33"/>
              <a:gd name="T4" fmla="*/ 6 w 13"/>
              <a:gd name="T5" fmla="*/ 19 h 33"/>
              <a:gd name="T6" fmla="*/ 5 w 13"/>
              <a:gd name="T7" fmla="*/ 19 h 33"/>
              <a:gd name="T8" fmla="*/ 2 w 13"/>
              <a:gd name="T9" fmla="*/ 19 h 33"/>
              <a:gd name="T10" fmla="*/ 1 w 13"/>
              <a:gd name="T11" fmla="*/ 18 h 33"/>
              <a:gd name="T12" fmla="*/ 1 w 13"/>
              <a:gd name="T13" fmla="*/ 17 h 33"/>
              <a:gd name="T14" fmla="*/ 1 w 13"/>
              <a:gd name="T15" fmla="*/ 15 h 33"/>
              <a:gd name="T16" fmla="*/ 0 w 13"/>
              <a:gd name="T17" fmla="*/ 13 h 33"/>
              <a:gd name="T18" fmla="*/ 0 w 13"/>
              <a:gd name="T19" fmla="*/ 10 h 33"/>
              <a:gd name="T20" fmla="*/ 0 w 13"/>
              <a:gd name="T21" fmla="*/ 8 h 33"/>
              <a:gd name="T22" fmla="*/ 1 w 13"/>
              <a:gd name="T23" fmla="*/ 5 h 33"/>
              <a:gd name="T24" fmla="*/ 1 w 13"/>
              <a:gd name="T25" fmla="*/ 4 h 33"/>
              <a:gd name="T26" fmla="*/ 1 w 13"/>
              <a:gd name="T27" fmla="*/ 4 h 33"/>
              <a:gd name="T28" fmla="*/ 3 w 13"/>
              <a:gd name="T29" fmla="*/ 2 h 33"/>
              <a:gd name="T30" fmla="*/ 7 w 13"/>
              <a:gd name="T31" fmla="*/ 0 h 33"/>
              <a:gd name="T32" fmla="*/ 11 w 13"/>
              <a:gd name="T33" fmla="*/ 2 h 33"/>
              <a:gd name="T34" fmla="*/ 12 w 13"/>
              <a:gd name="T35" fmla="*/ 4 h 33"/>
              <a:gd name="T36" fmla="*/ 13 w 13"/>
              <a:gd name="T37" fmla="*/ 4 h 33"/>
              <a:gd name="T38" fmla="*/ 13 w 13"/>
              <a:gd name="T39" fmla="*/ 5 h 33"/>
              <a:gd name="T40" fmla="*/ 13 w 13"/>
              <a:gd name="T41" fmla="*/ 8 h 33"/>
              <a:gd name="T42" fmla="*/ 13 w 13"/>
              <a:gd name="T43" fmla="*/ 10 h 33"/>
              <a:gd name="T44" fmla="*/ 13 w 13"/>
              <a:gd name="T45" fmla="*/ 13 h 33"/>
              <a:gd name="T46" fmla="*/ 13 w 13"/>
              <a:gd name="T47" fmla="*/ 14 h 33"/>
              <a:gd name="T48" fmla="*/ 13 w 13"/>
              <a:gd name="T49" fmla="*/ 15 h 33"/>
              <a:gd name="T50" fmla="*/ 7 w 13"/>
              <a:gd name="T51" fmla="*/ 33 h 33"/>
              <a:gd name="T52" fmla="*/ 5 w 13"/>
              <a:gd name="T53" fmla="*/ 13 h 33"/>
              <a:gd name="T54" fmla="*/ 6 w 13"/>
              <a:gd name="T55" fmla="*/ 15 h 33"/>
              <a:gd name="T56" fmla="*/ 7 w 13"/>
              <a:gd name="T57" fmla="*/ 15 h 33"/>
              <a:gd name="T58" fmla="*/ 8 w 13"/>
              <a:gd name="T59" fmla="*/ 15 h 33"/>
              <a:gd name="T60" fmla="*/ 10 w 13"/>
              <a:gd name="T61" fmla="*/ 13 h 33"/>
              <a:gd name="T62" fmla="*/ 10 w 13"/>
              <a:gd name="T63" fmla="*/ 8 h 33"/>
              <a:gd name="T64" fmla="*/ 8 w 13"/>
              <a:gd name="T65" fmla="*/ 5 h 33"/>
              <a:gd name="T66" fmla="*/ 7 w 13"/>
              <a:gd name="T67" fmla="*/ 5 h 33"/>
              <a:gd name="T68" fmla="*/ 6 w 13"/>
              <a:gd name="T69" fmla="*/ 5 h 33"/>
              <a:gd name="T70" fmla="*/ 5 w 13"/>
              <a:gd name="T71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" h="33">
                <a:moveTo>
                  <a:pt x="2" y="33"/>
                </a:move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lnTo>
                  <a:pt x="6" y="19"/>
                </a:lnTo>
                <a:lnTo>
                  <a:pt x="6" y="19"/>
                </a:lnTo>
                <a:lnTo>
                  <a:pt x="5" y="19"/>
                </a:lnTo>
                <a:lnTo>
                  <a:pt x="5" y="19"/>
                </a:lnTo>
                <a:lnTo>
                  <a:pt x="2" y="19"/>
                </a:lnTo>
                <a:lnTo>
                  <a:pt x="2" y="19"/>
                </a:lnTo>
                <a:lnTo>
                  <a:pt x="1" y="18"/>
                </a:lnTo>
                <a:lnTo>
                  <a:pt x="1" y="18"/>
                </a:lnTo>
                <a:lnTo>
                  <a:pt x="1" y="17"/>
                </a:lnTo>
                <a:lnTo>
                  <a:pt x="1" y="17"/>
                </a:lnTo>
                <a:lnTo>
                  <a:pt x="1" y="15"/>
                </a:lnTo>
                <a:lnTo>
                  <a:pt x="1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3" y="2"/>
                </a:lnTo>
                <a:lnTo>
                  <a:pt x="7" y="0"/>
                </a:lnTo>
                <a:lnTo>
                  <a:pt x="7" y="0"/>
                </a:lnTo>
                <a:lnTo>
                  <a:pt x="11" y="2"/>
                </a:lnTo>
                <a:lnTo>
                  <a:pt x="11" y="2"/>
                </a:lnTo>
                <a:lnTo>
                  <a:pt x="12" y="4"/>
                </a:lnTo>
                <a:lnTo>
                  <a:pt x="12" y="4"/>
                </a:lnTo>
                <a:lnTo>
                  <a:pt x="13" y="4"/>
                </a:lnTo>
                <a:lnTo>
                  <a:pt x="13" y="4"/>
                </a:lnTo>
                <a:lnTo>
                  <a:pt x="13" y="5"/>
                </a:lnTo>
                <a:lnTo>
                  <a:pt x="13" y="5"/>
                </a:lnTo>
                <a:lnTo>
                  <a:pt x="13" y="8"/>
                </a:lnTo>
                <a:lnTo>
                  <a:pt x="13" y="8"/>
                </a:lnTo>
                <a:lnTo>
                  <a:pt x="13" y="10"/>
                </a:lnTo>
                <a:lnTo>
                  <a:pt x="13" y="10"/>
                </a:lnTo>
                <a:lnTo>
                  <a:pt x="13" y="13"/>
                </a:lnTo>
                <a:lnTo>
                  <a:pt x="13" y="13"/>
                </a:lnTo>
                <a:lnTo>
                  <a:pt x="13" y="14"/>
                </a:lnTo>
                <a:lnTo>
                  <a:pt x="13" y="14"/>
                </a:lnTo>
                <a:lnTo>
                  <a:pt x="13" y="15"/>
                </a:lnTo>
                <a:lnTo>
                  <a:pt x="13" y="15"/>
                </a:lnTo>
                <a:lnTo>
                  <a:pt x="13" y="17"/>
                </a:lnTo>
                <a:lnTo>
                  <a:pt x="7" y="33"/>
                </a:lnTo>
                <a:lnTo>
                  <a:pt x="2" y="33"/>
                </a:lnTo>
                <a:close/>
                <a:moveTo>
                  <a:pt x="5" y="13"/>
                </a:moveTo>
                <a:lnTo>
                  <a:pt x="5" y="13"/>
                </a:lnTo>
                <a:lnTo>
                  <a:pt x="6" y="15"/>
                </a:lnTo>
                <a:lnTo>
                  <a:pt x="6" y="15"/>
                </a:lnTo>
                <a:lnTo>
                  <a:pt x="7" y="15"/>
                </a:lnTo>
                <a:lnTo>
                  <a:pt x="7" y="15"/>
                </a:lnTo>
                <a:lnTo>
                  <a:pt x="8" y="15"/>
                </a:lnTo>
                <a:lnTo>
                  <a:pt x="8" y="15"/>
                </a:lnTo>
                <a:lnTo>
                  <a:pt x="10" y="13"/>
                </a:lnTo>
                <a:lnTo>
                  <a:pt x="10" y="8"/>
                </a:lnTo>
                <a:lnTo>
                  <a:pt x="10" y="8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92" name="Freeform 1921">
            <a:extLst>
              <a:ext uri="{FF2B5EF4-FFF2-40B4-BE49-F238E27FC236}">
                <a16:creationId xmlns:a16="http://schemas.microsoft.com/office/drawing/2014/main" id="{91DD4632-3155-44C8-9BF8-37EDBA8D1BAE}"/>
              </a:ext>
            </a:extLst>
          </p:cNvPr>
          <p:cNvSpPr>
            <a:spLocks/>
          </p:cNvSpPr>
          <p:nvPr/>
        </p:nvSpPr>
        <p:spPr bwMode="auto">
          <a:xfrm>
            <a:off x="8724343" y="3794309"/>
            <a:ext cx="22225" cy="52388"/>
          </a:xfrm>
          <a:custGeom>
            <a:avLst/>
            <a:gdLst>
              <a:gd name="T0" fmla="*/ 5 w 14"/>
              <a:gd name="T1" fmla="*/ 14 h 33"/>
              <a:gd name="T2" fmla="*/ 8 w 14"/>
              <a:gd name="T3" fmla="*/ 14 h 33"/>
              <a:gd name="T4" fmla="*/ 9 w 14"/>
              <a:gd name="T5" fmla="*/ 8 h 33"/>
              <a:gd name="T6" fmla="*/ 9 w 14"/>
              <a:gd name="T7" fmla="*/ 5 h 33"/>
              <a:gd name="T8" fmla="*/ 6 w 14"/>
              <a:gd name="T9" fmla="*/ 5 h 33"/>
              <a:gd name="T10" fmla="*/ 5 w 14"/>
              <a:gd name="T11" fmla="*/ 5 h 33"/>
              <a:gd name="T12" fmla="*/ 4 w 14"/>
              <a:gd name="T13" fmla="*/ 8 h 33"/>
              <a:gd name="T14" fmla="*/ 0 w 14"/>
              <a:gd name="T15" fmla="*/ 10 h 33"/>
              <a:gd name="T16" fmla="*/ 0 w 14"/>
              <a:gd name="T17" fmla="*/ 8 h 33"/>
              <a:gd name="T18" fmla="*/ 0 w 14"/>
              <a:gd name="T19" fmla="*/ 4 h 33"/>
              <a:gd name="T20" fmla="*/ 1 w 14"/>
              <a:gd name="T21" fmla="*/ 3 h 33"/>
              <a:gd name="T22" fmla="*/ 4 w 14"/>
              <a:gd name="T23" fmla="*/ 2 h 33"/>
              <a:gd name="T24" fmla="*/ 6 w 14"/>
              <a:gd name="T25" fmla="*/ 0 h 33"/>
              <a:gd name="T26" fmla="*/ 10 w 14"/>
              <a:gd name="T27" fmla="*/ 2 h 33"/>
              <a:gd name="T28" fmla="*/ 11 w 14"/>
              <a:gd name="T29" fmla="*/ 3 h 33"/>
              <a:gd name="T30" fmla="*/ 13 w 14"/>
              <a:gd name="T31" fmla="*/ 4 h 33"/>
              <a:gd name="T32" fmla="*/ 13 w 14"/>
              <a:gd name="T33" fmla="*/ 5 h 33"/>
              <a:gd name="T34" fmla="*/ 14 w 14"/>
              <a:gd name="T35" fmla="*/ 9 h 33"/>
              <a:gd name="T36" fmla="*/ 14 w 14"/>
              <a:gd name="T37" fmla="*/ 13 h 33"/>
              <a:gd name="T38" fmla="*/ 13 w 14"/>
              <a:gd name="T39" fmla="*/ 14 h 33"/>
              <a:gd name="T40" fmla="*/ 13 w 14"/>
              <a:gd name="T41" fmla="*/ 15 h 33"/>
              <a:gd name="T42" fmla="*/ 10 w 14"/>
              <a:gd name="T43" fmla="*/ 17 h 33"/>
              <a:gd name="T44" fmla="*/ 13 w 14"/>
              <a:gd name="T45" fmla="*/ 18 h 33"/>
              <a:gd name="T46" fmla="*/ 13 w 14"/>
              <a:gd name="T47" fmla="*/ 19 h 33"/>
              <a:gd name="T48" fmla="*/ 14 w 14"/>
              <a:gd name="T49" fmla="*/ 20 h 33"/>
              <a:gd name="T50" fmla="*/ 14 w 14"/>
              <a:gd name="T51" fmla="*/ 24 h 33"/>
              <a:gd name="T52" fmla="*/ 14 w 14"/>
              <a:gd name="T53" fmla="*/ 27 h 33"/>
              <a:gd name="T54" fmla="*/ 13 w 14"/>
              <a:gd name="T55" fmla="*/ 28 h 33"/>
              <a:gd name="T56" fmla="*/ 13 w 14"/>
              <a:gd name="T57" fmla="*/ 29 h 33"/>
              <a:gd name="T58" fmla="*/ 13 w 14"/>
              <a:gd name="T59" fmla="*/ 30 h 33"/>
              <a:gd name="T60" fmla="*/ 10 w 14"/>
              <a:gd name="T61" fmla="*/ 33 h 33"/>
              <a:gd name="T62" fmla="*/ 6 w 14"/>
              <a:gd name="T63" fmla="*/ 33 h 33"/>
              <a:gd name="T64" fmla="*/ 4 w 14"/>
              <a:gd name="T65" fmla="*/ 33 h 33"/>
              <a:gd name="T66" fmla="*/ 3 w 14"/>
              <a:gd name="T67" fmla="*/ 32 h 33"/>
              <a:gd name="T68" fmla="*/ 0 w 14"/>
              <a:gd name="T69" fmla="*/ 29 h 33"/>
              <a:gd name="T70" fmla="*/ 0 w 14"/>
              <a:gd name="T71" fmla="*/ 24 h 33"/>
              <a:gd name="T72" fmla="*/ 4 w 14"/>
              <a:gd name="T73" fmla="*/ 27 h 33"/>
              <a:gd name="T74" fmla="*/ 5 w 14"/>
              <a:gd name="T75" fmla="*/ 28 h 33"/>
              <a:gd name="T76" fmla="*/ 6 w 14"/>
              <a:gd name="T77" fmla="*/ 29 h 33"/>
              <a:gd name="T78" fmla="*/ 9 w 14"/>
              <a:gd name="T79" fmla="*/ 28 h 33"/>
              <a:gd name="T80" fmla="*/ 9 w 14"/>
              <a:gd name="T81" fmla="*/ 25 h 33"/>
              <a:gd name="T82" fmla="*/ 9 w 14"/>
              <a:gd name="T83" fmla="*/ 22 h 33"/>
              <a:gd name="T84" fmla="*/ 8 w 14"/>
              <a:gd name="T85" fmla="*/ 19 h 33"/>
              <a:gd name="T86" fmla="*/ 8 w 14"/>
              <a:gd name="T87" fmla="*/ 18 h 33"/>
              <a:gd name="T88" fmla="*/ 5 w 14"/>
              <a:gd name="T89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3">
                <a:moveTo>
                  <a:pt x="5" y="14"/>
                </a:moveTo>
                <a:lnTo>
                  <a:pt x="5" y="14"/>
                </a:lnTo>
                <a:lnTo>
                  <a:pt x="8" y="14"/>
                </a:lnTo>
                <a:lnTo>
                  <a:pt x="8" y="14"/>
                </a:lnTo>
                <a:lnTo>
                  <a:pt x="9" y="12"/>
                </a:lnTo>
                <a:lnTo>
                  <a:pt x="9" y="8"/>
                </a:lnTo>
                <a:lnTo>
                  <a:pt x="9" y="8"/>
                </a:lnTo>
                <a:lnTo>
                  <a:pt x="9" y="5"/>
                </a:lnTo>
                <a:lnTo>
                  <a:pt x="9" y="5"/>
                </a:lnTo>
                <a:lnTo>
                  <a:pt x="6" y="5"/>
                </a:lnTo>
                <a:lnTo>
                  <a:pt x="6" y="5"/>
                </a:lnTo>
                <a:lnTo>
                  <a:pt x="5" y="5"/>
                </a:lnTo>
                <a:lnTo>
                  <a:pt x="5" y="5"/>
                </a:lnTo>
                <a:lnTo>
                  <a:pt x="4" y="8"/>
                </a:lnTo>
                <a:lnTo>
                  <a:pt x="4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1" y="3"/>
                </a:lnTo>
                <a:lnTo>
                  <a:pt x="1" y="3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10" y="2"/>
                </a:lnTo>
                <a:lnTo>
                  <a:pt x="10" y="2"/>
                </a:lnTo>
                <a:lnTo>
                  <a:pt x="11" y="3"/>
                </a:lnTo>
                <a:lnTo>
                  <a:pt x="11" y="3"/>
                </a:lnTo>
                <a:lnTo>
                  <a:pt x="13" y="4"/>
                </a:lnTo>
                <a:lnTo>
                  <a:pt x="13" y="4"/>
                </a:lnTo>
                <a:lnTo>
                  <a:pt x="13" y="5"/>
                </a:lnTo>
                <a:lnTo>
                  <a:pt x="13" y="5"/>
                </a:lnTo>
                <a:lnTo>
                  <a:pt x="14" y="9"/>
                </a:lnTo>
                <a:lnTo>
                  <a:pt x="14" y="9"/>
                </a:lnTo>
                <a:lnTo>
                  <a:pt x="14" y="13"/>
                </a:lnTo>
                <a:lnTo>
                  <a:pt x="14" y="13"/>
                </a:lnTo>
                <a:lnTo>
                  <a:pt x="13" y="14"/>
                </a:lnTo>
                <a:lnTo>
                  <a:pt x="13" y="14"/>
                </a:lnTo>
                <a:lnTo>
                  <a:pt x="13" y="15"/>
                </a:lnTo>
                <a:lnTo>
                  <a:pt x="13" y="15"/>
                </a:lnTo>
                <a:lnTo>
                  <a:pt x="10" y="17"/>
                </a:lnTo>
                <a:lnTo>
                  <a:pt x="10" y="17"/>
                </a:lnTo>
                <a:lnTo>
                  <a:pt x="13" y="18"/>
                </a:lnTo>
                <a:lnTo>
                  <a:pt x="13" y="18"/>
                </a:lnTo>
                <a:lnTo>
                  <a:pt x="13" y="19"/>
                </a:lnTo>
                <a:lnTo>
                  <a:pt x="13" y="19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7"/>
                </a:lnTo>
                <a:lnTo>
                  <a:pt x="14" y="27"/>
                </a:lnTo>
                <a:lnTo>
                  <a:pt x="13" y="28"/>
                </a:lnTo>
                <a:lnTo>
                  <a:pt x="13" y="28"/>
                </a:lnTo>
                <a:lnTo>
                  <a:pt x="13" y="29"/>
                </a:lnTo>
                <a:lnTo>
                  <a:pt x="13" y="29"/>
                </a:lnTo>
                <a:lnTo>
                  <a:pt x="13" y="30"/>
                </a:lnTo>
                <a:lnTo>
                  <a:pt x="13" y="30"/>
                </a:lnTo>
                <a:lnTo>
                  <a:pt x="10" y="33"/>
                </a:lnTo>
                <a:lnTo>
                  <a:pt x="10" y="33"/>
                </a:lnTo>
                <a:lnTo>
                  <a:pt x="6" y="33"/>
                </a:lnTo>
                <a:lnTo>
                  <a:pt x="6" y="33"/>
                </a:lnTo>
                <a:lnTo>
                  <a:pt x="4" y="33"/>
                </a:lnTo>
                <a:lnTo>
                  <a:pt x="4" y="33"/>
                </a:lnTo>
                <a:lnTo>
                  <a:pt x="3" y="32"/>
                </a:lnTo>
                <a:lnTo>
                  <a:pt x="3" y="32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  <a:lnTo>
                  <a:pt x="0" y="24"/>
                </a:lnTo>
                <a:lnTo>
                  <a:pt x="4" y="24"/>
                </a:lnTo>
                <a:lnTo>
                  <a:pt x="4" y="27"/>
                </a:lnTo>
                <a:lnTo>
                  <a:pt x="4" y="27"/>
                </a:lnTo>
                <a:lnTo>
                  <a:pt x="5" y="28"/>
                </a:lnTo>
                <a:lnTo>
                  <a:pt x="5" y="28"/>
                </a:lnTo>
                <a:lnTo>
                  <a:pt x="6" y="29"/>
                </a:lnTo>
                <a:lnTo>
                  <a:pt x="6" y="29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22"/>
                </a:lnTo>
                <a:lnTo>
                  <a:pt x="9" y="22"/>
                </a:lnTo>
                <a:lnTo>
                  <a:pt x="8" y="19"/>
                </a:lnTo>
                <a:lnTo>
                  <a:pt x="8" y="19"/>
                </a:lnTo>
                <a:lnTo>
                  <a:pt x="8" y="18"/>
                </a:lnTo>
                <a:lnTo>
                  <a:pt x="8" y="18"/>
                </a:lnTo>
                <a:lnTo>
                  <a:pt x="5" y="18"/>
                </a:lnTo>
                <a:lnTo>
                  <a:pt x="5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93" name="Freeform 1922">
            <a:extLst>
              <a:ext uri="{FF2B5EF4-FFF2-40B4-BE49-F238E27FC236}">
                <a16:creationId xmlns:a16="http://schemas.microsoft.com/office/drawing/2014/main" id="{D0D1B098-57C4-4653-977F-026E1661C93B}"/>
              </a:ext>
            </a:extLst>
          </p:cNvPr>
          <p:cNvSpPr>
            <a:spLocks/>
          </p:cNvSpPr>
          <p:nvPr/>
        </p:nvSpPr>
        <p:spPr bwMode="auto">
          <a:xfrm>
            <a:off x="8597343" y="4307071"/>
            <a:ext cx="11113" cy="57150"/>
          </a:xfrm>
          <a:custGeom>
            <a:avLst/>
            <a:gdLst>
              <a:gd name="T0" fmla="*/ 7 w 7"/>
              <a:gd name="T1" fmla="*/ 0 h 36"/>
              <a:gd name="T2" fmla="*/ 7 w 7"/>
              <a:gd name="T3" fmla="*/ 2 h 36"/>
              <a:gd name="T4" fmla="*/ 4 w 7"/>
              <a:gd name="T5" fmla="*/ 2 h 36"/>
              <a:gd name="T6" fmla="*/ 4 w 7"/>
              <a:gd name="T7" fmla="*/ 34 h 36"/>
              <a:gd name="T8" fmla="*/ 7 w 7"/>
              <a:gd name="T9" fmla="*/ 34 h 36"/>
              <a:gd name="T10" fmla="*/ 7 w 7"/>
              <a:gd name="T11" fmla="*/ 36 h 36"/>
              <a:gd name="T12" fmla="*/ 0 w 7"/>
              <a:gd name="T13" fmla="*/ 36 h 36"/>
              <a:gd name="T14" fmla="*/ 0 w 7"/>
              <a:gd name="T15" fmla="*/ 0 h 36"/>
              <a:gd name="T16" fmla="*/ 7 w 7"/>
              <a:gd name="T1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6">
                <a:moveTo>
                  <a:pt x="7" y="0"/>
                </a:moveTo>
                <a:lnTo>
                  <a:pt x="7" y="2"/>
                </a:lnTo>
                <a:lnTo>
                  <a:pt x="4" y="2"/>
                </a:lnTo>
                <a:lnTo>
                  <a:pt x="4" y="34"/>
                </a:lnTo>
                <a:lnTo>
                  <a:pt x="7" y="34"/>
                </a:lnTo>
                <a:lnTo>
                  <a:pt x="7" y="36"/>
                </a:lnTo>
                <a:lnTo>
                  <a:pt x="0" y="36"/>
                </a:ln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94" name="Freeform 1923">
            <a:extLst>
              <a:ext uri="{FF2B5EF4-FFF2-40B4-BE49-F238E27FC236}">
                <a16:creationId xmlns:a16="http://schemas.microsoft.com/office/drawing/2014/main" id="{63D6CDE0-9708-4C13-99CC-78658EB22777}"/>
              </a:ext>
            </a:extLst>
          </p:cNvPr>
          <p:cNvSpPr>
            <a:spLocks/>
          </p:cNvSpPr>
          <p:nvPr/>
        </p:nvSpPr>
        <p:spPr bwMode="auto">
          <a:xfrm>
            <a:off x="8624331" y="4307071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8 h 33"/>
              <a:gd name="T4" fmla="*/ 9 w 14"/>
              <a:gd name="T5" fmla="*/ 12 h 33"/>
              <a:gd name="T6" fmla="*/ 9 w 14"/>
              <a:gd name="T7" fmla="*/ 12 h 33"/>
              <a:gd name="T8" fmla="*/ 9 w 14"/>
              <a:gd name="T9" fmla="*/ 10 h 33"/>
              <a:gd name="T10" fmla="*/ 9 w 14"/>
              <a:gd name="T11" fmla="*/ 10 h 33"/>
              <a:gd name="T12" fmla="*/ 9 w 14"/>
              <a:gd name="T13" fmla="*/ 7 h 33"/>
              <a:gd name="T14" fmla="*/ 9 w 14"/>
              <a:gd name="T15" fmla="*/ 7 h 33"/>
              <a:gd name="T16" fmla="*/ 9 w 14"/>
              <a:gd name="T17" fmla="*/ 6 h 33"/>
              <a:gd name="T18" fmla="*/ 9 w 14"/>
              <a:gd name="T19" fmla="*/ 6 h 33"/>
              <a:gd name="T20" fmla="*/ 9 w 14"/>
              <a:gd name="T21" fmla="*/ 5 h 33"/>
              <a:gd name="T22" fmla="*/ 9 w 14"/>
              <a:gd name="T23" fmla="*/ 5 h 33"/>
              <a:gd name="T24" fmla="*/ 8 w 14"/>
              <a:gd name="T25" fmla="*/ 5 h 33"/>
              <a:gd name="T26" fmla="*/ 8 w 14"/>
              <a:gd name="T27" fmla="*/ 5 h 33"/>
              <a:gd name="T28" fmla="*/ 7 w 14"/>
              <a:gd name="T29" fmla="*/ 4 h 33"/>
              <a:gd name="T30" fmla="*/ 7 w 14"/>
              <a:gd name="T31" fmla="*/ 4 h 33"/>
              <a:gd name="T32" fmla="*/ 5 w 14"/>
              <a:gd name="T33" fmla="*/ 5 h 33"/>
              <a:gd name="T34" fmla="*/ 5 w 14"/>
              <a:gd name="T35" fmla="*/ 5 h 33"/>
              <a:gd name="T36" fmla="*/ 5 w 14"/>
              <a:gd name="T37" fmla="*/ 6 h 33"/>
              <a:gd name="T38" fmla="*/ 5 w 14"/>
              <a:gd name="T39" fmla="*/ 9 h 33"/>
              <a:gd name="T40" fmla="*/ 0 w 14"/>
              <a:gd name="T41" fmla="*/ 9 h 33"/>
              <a:gd name="T42" fmla="*/ 0 w 14"/>
              <a:gd name="T43" fmla="*/ 6 h 33"/>
              <a:gd name="T44" fmla="*/ 0 w 14"/>
              <a:gd name="T45" fmla="*/ 6 h 33"/>
              <a:gd name="T46" fmla="*/ 0 w 14"/>
              <a:gd name="T47" fmla="*/ 4 h 33"/>
              <a:gd name="T48" fmla="*/ 0 w 14"/>
              <a:gd name="T49" fmla="*/ 4 h 33"/>
              <a:gd name="T50" fmla="*/ 2 w 14"/>
              <a:gd name="T51" fmla="*/ 1 h 33"/>
              <a:gd name="T52" fmla="*/ 2 w 14"/>
              <a:gd name="T53" fmla="*/ 1 h 33"/>
              <a:gd name="T54" fmla="*/ 4 w 14"/>
              <a:gd name="T55" fmla="*/ 0 h 33"/>
              <a:gd name="T56" fmla="*/ 4 w 14"/>
              <a:gd name="T57" fmla="*/ 0 h 33"/>
              <a:gd name="T58" fmla="*/ 7 w 14"/>
              <a:gd name="T59" fmla="*/ 0 h 33"/>
              <a:gd name="T60" fmla="*/ 7 w 14"/>
              <a:gd name="T61" fmla="*/ 0 h 33"/>
              <a:gd name="T62" fmla="*/ 10 w 14"/>
              <a:gd name="T63" fmla="*/ 0 h 33"/>
              <a:gd name="T64" fmla="*/ 10 w 14"/>
              <a:gd name="T65" fmla="*/ 0 h 33"/>
              <a:gd name="T66" fmla="*/ 13 w 14"/>
              <a:gd name="T67" fmla="*/ 2 h 33"/>
              <a:gd name="T68" fmla="*/ 13 w 14"/>
              <a:gd name="T69" fmla="*/ 2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7 h 33"/>
              <a:gd name="T76" fmla="*/ 14 w 14"/>
              <a:gd name="T77" fmla="*/ 7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1 h 33"/>
              <a:gd name="T84" fmla="*/ 14 w 14"/>
              <a:gd name="T85" fmla="*/ 11 h 33"/>
              <a:gd name="T86" fmla="*/ 13 w 14"/>
              <a:gd name="T87" fmla="*/ 12 h 33"/>
              <a:gd name="T88" fmla="*/ 13 w 14"/>
              <a:gd name="T89" fmla="*/ 12 h 33"/>
              <a:gd name="T90" fmla="*/ 13 w 14"/>
              <a:gd name="T91" fmla="*/ 15 h 33"/>
              <a:gd name="T92" fmla="*/ 5 w 14"/>
              <a:gd name="T93" fmla="*/ 28 h 33"/>
              <a:gd name="T94" fmla="*/ 14 w 14"/>
              <a:gd name="T95" fmla="*/ 28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8"/>
                </a:lnTo>
                <a:lnTo>
                  <a:pt x="9" y="12"/>
                </a:lnTo>
                <a:lnTo>
                  <a:pt x="9" y="12"/>
                </a:lnTo>
                <a:lnTo>
                  <a:pt x="9" y="10"/>
                </a:lnTo>
                <a:lnTo>
                  <a:pt x="9" y="10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7" y="4"/>
                </a:lnTo>
                <a:lnTo>
                  <a:pt x="7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3" y="12"/>
                </a:lnTo>
                <a:lnTo>
                  <a:pt x="13" y="12"/>
                </a:lnTo>
                <a:lnTo>
                  <a:pt x="13" y="15"/>
                </a:lnTo>
                <a:lnTo>
                  <a:pt x="5" y="28"/>
                </a:lnTo>
                <a:lnTo>
                  <a:pt x="14" y="28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95" name="Freeform 1924">
            <a:extLst>
              <a:ext uri="{FF2B5EF4-FFF2-40B4-BE49-F238E27FC236}">
                <a16:creationId xmlns:a16="http://schemas.microsoft.com/office/drawing/2014/main" id="{B6ED2661-003A-47A1-B0A1-219FF1DCF433}"/>
              </a:ext>
            </a:extLst>
          </p:cNvPr>
          <p:cNvSpPr>
            <a:spLocks/>
          </p:cNvSpPr>
          <p:nvPr/>
        </p:nvSpPr>
        <p:spPr bwMode="auto">
          <a:xfrm>
            <a:off x="8651318" y="4307071"/>
            <a:ext cx="20638" cy="52388"/>
          </a:xfrm>
          <a:custGeom>
            <a:avLst/>
            <a:gdLst>
              <a:gd name="T0" fmla="*/ 0 w 13"/>
              <a:gd name="T1" fmla="*/ 33 h 33"/>
              <a:gd name="T2" fmla="*/ 0 w 13"/>
              <a:gd name="T3" fmla="*/ 28 h 33"/>
              <a:gd name="T4" fmla="*/ 8 w 13"/>
              <a:gd name="T5" fmla="*/ 12 h 33"/>
              <a:gd name="T6" fmla="*/ 8 w 13"/>
              <a:gd name="T7" fmla="*/ 12 h 33"/>
              <a:gd name="T8" fmla="*/ 8 w 13"/>
              <a:gd name="T9" fmla="*/ 10 h 33"/>
              <a:gd name="T10" fmla="*/ 8 w 13"/>
              <a:gd name="T11" fmla="*/ 10 h 33"/>
              <a:gd name="T12" fmla="*/ 10 w 13"/>
              <a:gd name="T13" fmla="*/ 7 h 33"/>
              <a:gd name="T14" fmla="*/ 10 w 13"/>
              <a:gd name="T15" fmla="*/ 7 h 33"/>
              <a:gd name="T16" fmla="*/ 10 w 13"/>
              <a:gd name="T17" fmla="*/ 6 h 33"/>
              <a:gd name="T18" fmla="*/ 10 w 13"/>
              <a:gd name="T19" fmla="*/ 6 h 33"/>
              <a:gd name="T20" fmla="*/ 8 w 13"/>
              <a:gd name="T21" fmla="*/ 5 h 33"/>
              <a:gd name="T22" fmla="*/ 8 w 13"/>
              <a:gd name="T23" fmla="*/ 5 h 33"/>
              <a:gd name="T24" fmla="*/ 8 w 13"/>
              <a:gd name="T25" fmla="*/ 5 h 33"/>
              <a:gd name="T26" fmla="*/ 8 w 13"/>
              <a:gd name="T27" fmla="*/ 5 h 33"/>
              <a:gd name="T28" fmla="*/ 7 w 13"/>
              <a:gd name="T29" fmla="*/ 4 h 33"/>
              <a:gd name="T30" fmla="*/ 7 w 13"/>
              <a:gd name="T31" fmla="*/ 4 h 33"/>
              <a:gd name="T32" fmla="*/ 5 w 13"/>
              <a:gd name="T33" fmla="*/ 5 h 33"/>
              <a:gd name="T34" fmla="*/ 5 w 13"/>
              <a:gd name="T35" fmla="*/ 5 h 33"/>
              <a:gd name="T36" fmla="*/ 5 w 13"/>
              <a:gd name="T37" fmla="*/ 6 h 33"/>
              <a:gd name="T38" fmla="*/ 5 w 13"/>
              <a:gd name="T39" fmla="*/ 9 h 33"/>
              <a:gd name="T40" fmla="*/ 0 w 13"/>
              <a:gd name="T41" fmla="*/ 9 h 33"/>
              <a:gd name="T42" fmla="*/ 0 w 13"/>
              <a:gd name="T43" fmla="*/ 6 h 33"/>
              <a:gd name="T44" fmla="*/ 0 w 13"/>
              <a:gd name="T45" fmla="*/ 6 h 33"/>
              <a:gd name="T46" fmla="*/ 1 w 13"/>
              <a:gd name="T47" fmla="*/ 4 h 33"/>
              <a:gd name="T48" fmla="*/ 1 w 13"/>
              <a:gd name="T49" fmla="*/ 4 h 33"/>
              <a:gd name="T50" fmla="*/ 2 w 13"/>
              <a:gd name="T51" fmla="*/ 1 h 33"/>
              <a:gd name="T52" fmla="*/ 2 w 13"/>
              <a:gd name="T53" fmla="*/ 1 h 33"/>
              <a:gd name="T54" fmla="*/ 5 w 13"/>
              <a:gd name="T55" fmla="*/ 0 h 33"/>
              <a:gd name="T56" fmla="*/ 5 w 13"/>
              <a:gd name="T57" fmla="*/ 0 h 33"/>
              <a:gd name="T58" fmla="*/ 7 w 13"/>
              <a:gd name="T59" fmla="*/ 0 h 33"/>
              <a:gd name="T60" fmla="*/ 7 w 13"/>
              <a:gd name="T61" fmla="*/ 0 h 33"/>
              <a:gd name="T62" fmla="*/ 10 w 13"/>
              <a:gd name="T63" fmla="*/ 0 h 33"/>
              <a:gd name="T64" fmla="*/ 10 w 13"/>
              <a:gd name="T65" fmla="*/ 0 h 33"/>
              <a:gd name="T66" fmla="*/ 12 w 13"/>
              <a:gd name="T67" fmla="*/ 2 h 33"/>
              <a:gd name="T68" fmla="*/ 12 w 13"/>
              <a:gd name="T69" fmla="*/ 2 h 33"/>
              <a:gd name="T70" fmla="*/ 13 w 13"/>
              <a:gd name="T71" fmla="*/ 5 h 33"/>
              <a:gd name="T72" fmla="*/ 13 w 13"/>
              <a:gd name="T73" fmla="*/ 5 h 33"/>
              <a:gd name="T74" fmla="*/ 13 w 13"/>
              <a:gd name="T75" fmla="*/ 7 h 33"/>
              <a:gd name="T76" fmla="*/ 13 w 13"/>
              <a:gd name="T77" fmla="*/ 7 h 33"/>
              <a:gd name="T78" fmla="*/ 13 w 13"/>
              <a:gd name="T79" fmla="*/ 10 h 33"/>
              <a:gd name="T80" fmla="*/ 13 w 13"/>
              <a:gd name="T81" fmla="*/ 10 h 33"/>
              <a:gd name="T82" fmla="*/ 13 w 13"/>
              <a:gd name="T83" fmla="*/ 11 h 33"/>
              <a:gd name="T84" fmla="*/ 13 w 13"/>
              <a:gd name="T85" fmla="*/ 11 h 33"/>
              <a:gd name="T86" fmla="*/ 13 w 13"/>
              <a:gd name="T87" fmla="*/ 12 h 33"/>
              <a:gd name="T88" fmla="*/ 13 w 13"/>
              <a:gd name="T89" fmla="*/ 12 h 33"/>
              <a:gd name="T90" fmla="*/ 12 w 13"/>
              <a:gd name="T91" fmla="*/ 15 h 33"/>
              <a:gd name="T92" fmla="*/ 6 w 13"/>
              <a:gd name="T93" fmla="*/ 28 h 33"/>
              <a:gd name="T94" fmla="*/ 13 w 13"/>
              <a:gd name="T95" fmla="*/ 28 h 33"/>
              <a:gd name="T96" fmla="*/ 13 w 13"/>
              <a:gd name="T97" fmla="*/ 33 h 33"/>
              <a:gd name="T98" fmla="*/ 0 w 13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33">
                <a:moveTo>
                  <a:pt x="0" y="33"/>
                </a:moveTo>
                <a:lnTo>
                  <a:pt x="0" y="28"/>
                </a:lnTo>
                <a:lnTo>
                  <a:pt x="8" y="12"/>
                </a:lnTo>
                <a:lnTo>
                  <a:pt x="8" y="12"/>
                </a:lnTo>
                <a:lnTo>
                  <a:pt x="8" y="10"/>
                </a:lnTo>
                <a:lnTo>
                  <a:pt x="8" y="10"/>
                </a:lnTo>
                <a:lnTo>
                  <a:pt x="10" y="7"/>
                </a:lnTo>
                <a:lnTo>
                  <a:pt x="10" y="7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7" y="4"/>
                </a:lnTo>
                <a:lnTo>
                  <a:pt x="7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2" y="1"/>
                </a:lnTo>
                <a:lnTo>
                  <a:pt x="2" y="1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3" y="5"/>
                </a:lnTo>
                <a:lnTo>
                  <a:pt x="13" y="5"/>
                </a:lnTo>
                <a:lnTo>
                  <a:pt x="13" y="7"/>
                </a:lnTo>
                <a:lnTo>
                  <a:pt x="13" y="7"/>
                </a:lnTo>
                <a:lnTo>
                  <a:pt x="13" y="10"/>
                </a:lnTo>
                <a:lnTo>
                  <a:pt x="13" y="10"/>
                </a:lnTo>
                <a:lnTo>
                  <a:pt x="13" y="11"/>
                </a:lnTo>
                <a:lnTo>
                  <a:pt x="13" y="11"/>
                </a:lnTo>
                <a:lnTo>
                  <a:pt x="13" y="12"/>
                </a:lnTo>
                <a:lnTo>
                  <a:pt x="13" y="12"/>
                </a:lnTo>
                <a:lnTo>
                  <a:pt x="12" y="15"/>
                </a:lnTo>
                <a:lnTo>
                  <a:pt x="6" y="28"/>
                </a:lnTo>
                <a:lnTo>
                  <a:pt x="13" y="28"/>
                </a:lnTo>
                <a:lnTo>
                  <a:pt x="13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96" name="Freeform 1925">
            <a:extLst>
              <a:ext uri="{FF2B5EF4-FFF2-40B4-BE49-F238E27FC236}">
                <a16:creationId xmlns:a16="http://schemas.microsoft.com/office/drawing/2014/main" id="{7BDA94AE-9D8D-49A4-A7DE-B90C6A1824F1}"/>
              </a:ext>
            </a:extLst>
          </p:cNvPr>
          <p:cNvSpPr>
            <a:spLocks/>
          </p:cNvSpPr>
          <p:nvPr/>
        </p:nvSpPr>
        <p:spPr bwMode="auto">
          <a:xfrm>
            <a:off x="8678306" y="4307071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8 h 33"/>
              <a:gd name="T4" fmla="*/ 8 w 14"/>
              <a:gd name="T5" fmla="*/ 12 h 33"/>
              <a:gd name="T6" fmla="*/ 8 w 14"/>
              <a:gd name="T7" fmla="*/ 12 h 33"/>
              <a:gd name="T8" fmla="*/ 9 w 14"/>
              <a:gd name="T9" fmla="*/ 10 h 33"/>
              <a:gd name="T10" fmla="*/ 9 w 14"/>
              <a:gd name="T11" fmla="*/ 10 h 33"/>
              <a:gd name="T12" fmla="*/ 9 w 14"/>
              <a:gd name="T13" fmla="*/ 7 h 33"/>
              <a:gd name="T14" fmla="*/ 9 w 14"/>
              <a:gd name="T15" fmla="*/ 7 h 33"/>
              <a:gd name="T16" fmla="*/ 9 w 14"/>
              <a:gd name="T17" fmla="*/ 6 h 33"/>
              <a:gd name="T18" fmla="*/ 9 w 14"/>
              <a:gd name="T19" fmla="*/ 6 h 33"/>
              <a:gd name="T20" fmla="*/ 9 w 14"/>
              <a:gd name="T21" fmla="*/ 5 h 33"/>
              <a:gd name="T22" fmla="*/ 9 w 14"/>
              <a:gd name="T23" fmla="*/ 5 h 33"/>
              <a:gd name="T24" fmla="*/ 8 w 14"/>
              <a:gd name="T25" fmla="*/ 5 h 33"/>
              <a:gd name="T26" fmla="*/ 8 w 14"/>
              <a:gd name="T27" fmla="*/ 5 h 33"/>
              <a:gd name="T28" fmla="*/ 7 w 14"/>
              <a:gd name="T29" fmla="*/ 4 h 33"/>
              <a:gd name="T30" fmla="*/ 7 w 14"/>
              <a:gd name="T31" fmla="*/ 4 h 33"/>
              <a:gd name="T32" fmla="*/ 5 w 14"/>
              <a:gd name="T33" fmla="*/ 5 h 33"/>
              <a:gd name="T34" fmla="*/ 5 w 14"/>
              <a:gd name="T35" fmla="*/ 5 h 33"/>
              <a:gd name="T36" fmla="*/ 4 w 14"/>
              <a:gd name="T37" fmla="*/ 6 h 33"/>
              <a:gd name="T38" fmla="*/ 4 w 14"/>
              <a:gd name="T39" fmla="*/ 9 h 33"/>
              <a:gd name="T40" fmla="*/ 0 w 14"/>
              <a:gd name="T41" fmla="*/ 9 h 33"/>
              <a:gd name="T42" fmla="*/ 0 w 14"/>
              <a:gd name="T43" fmla="*/ 6 h 33"/>
              <a:gd name="T44" fmla="*/ 0 w 14"/>
              <a:gd name="T45" fmla="*/ 6 h 33"/>
              <a:gd name="T46" fmla="*/ 0 w 14"/>
              <a:gd name="T47" fmla="*/ 4 h 33"/>
              <a:gd name="T48" fmla="*/ 0 w 14"/>
              <a:gd name="T49" fmla="*/ 4 h 33"/>
              <a:gd name="T50" fmla="*/ 2 w 14"/>
              <a:gd name="T51" fmla="*/ 1 h 33"/>
              <a:gd name="T52" fmla="*/ 2 w 14"/>
              <a:gd name="T53" fmla="*/ 1 h 33"/>
              <a:gd name="T54" fmla="*/ 4 w 14"/>
              <a:gd name="T55" fmla="*/ 0 h 33"/>
              <a:gd name="T56" fmla="*/ 4 w 14"/>
              <a:gd name="T57" fmla="*/ 0 h 33"/>
              <a:gd name="T58" fmla="*/ 7 w 14"/>
              <a:gd name="T59" fmla="*/ 0 h 33"/>
              <a:gd name="T60" fmla="*/ 7 w 14"/>
              <a:gd name="T61" fmla="*/ 0 h 33"/>
              <a:gd name="T62" fmla="*/ 10 w 14"/>
              <a:gd name="T63" fmla="*/ 0 h 33"/>
              <a:gd name="T64" fmla="*/ 10 w 14"/>
              <a:gd name="T65" fmla="*/ 0 h 33"/>
              <a:gd name="T66" fmla="*/ 12 w 14"/>
              <a:gd name="T67" fmla="*/ 2 h 33"/>
              <a:gd name="T68" fmla="*/ 12 w 14"/>
              <a:gd name="T69" fmla="*/ 2 h 33"/>
              <a:gd name="T70" fmla="*/ 13 w 14"/>
              <a:gd name="T71" fmla="*/ 5 h 33"/>
              <a:gd name="T72" fmla="*/ 13 w 14"/>
              <a:gd name="T73" fmla="*/ 5 h 33"/>
              <a:gd name="T74" fmla="*/ 14 w 14"/>
              <a:gd name="T75" fmla="*/ 7 h 33"/>
              <a:gd name="T76" fmla="*/ 14 w 14"/>
              <a:gd name="T77" fmla="*/ 7 h 33"/>
              <a:gd name="T78" fmla="*/ 14 w 14"/>
              <a:gd name="T79" fmla="*/ 10 h 33"/>
              <a:gd name="T80" fmla="*/ 14 w 14"/>
              <a:gd name="T81" fmla="*/ 10 h 33"/>
              <a:gd name="T82" fmla="*/ 13 w 14"/>
              <a:gd name="T83" fmla="*/ 11 h 33"/>
              <a:gd name="T84" fmla="*/ 13 w 14"/>
              <a:gd name="T85" fmla="*/ 11 h 33"/>
              <a:gd name="T86" fmla="*/ 13 w 14"/>
              <a:gd name="T87" fmla="*/ 12 h 33"/>
              <a:gd name="T88" fmla="*/ 13 w 14"/>
              <a:gd name="T89" fmla="*/ 12 h 33"/>
              <a:gd name="T90" fmla="*/ 12 w 14"/>
              <a:gd name="T91" fmla="*/ 15 h 33"/>
              <a:gd name="T92" fmla="*/ 5 w 14"/>
              <a:gd name="T93" fmla="*/ 28 h 33"/>
              <a:gd name="T94" fmla="*/ 14 w 14"/>
              <a:gd name="T95" fmla="*/ 28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8"/>
                </a:lnTo>
                <a:lnTo>
                  <a:pt x="8" y="12"/>
                </a:lnTo>
                <a:lnTo>
                  <a:pt x="8" y="12"/>
                </a:lnTo>
                <a:lnTo>
                  <a:pt x="9" y="10"/>
                </a:lnTo>
                <a:lnTo>
                  <a:pt x="9" y="10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7" y="4"/>
                </a:lnTo>
                <a:lnTo>
                  <a:pt x="7" y="4"/>
                </a:lnTo>
                <a:lnTo>
                  <a:pt x="5" y="5"/>
                </a:lnTo>
                <a:lnTo>
                  <a:pt x="5" y="5"/>
                </a:lnTo>
                <a:lnTo>
                  <a:pt x="4" y="6"/>
                </a:lnTo>
                <a:lnTo>
                  <a:pt x="4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3" y="5"/>
                </a:lnTo>
                <a:lnTo>
                  <a:pt x="13" y="5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3" y="11"/>
                </a:lnTo>
                <a:lnTo>
                  <a:pt x="13" y="11"/>
                </a:lnTo>
                <a:lnTo>
                  <a:pt x="13" y="12"/>
                </a:lnTo>
                <a:lnTo>
                  <a:pt x="13" y="12"/>
                </a:lnTo>
                <a:lnTo>
                  <a:pt x="12" y="15"/>
                </a:lnTo>
                <a:lnTo>
                  <a:pt x="5" y="28"/>
                </a:lnTo>
                <a:lnTo>
                  <a:pt x="14" y="28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97" name="Freeform 1926">
            <a:extLst>
              <a:ext uri="{FF2B5EF4-FFF2-40B4-BE49-F238E27FC236}">
                <a16:creationId xmlns:a16="http://schemas.microsoft.com/office/drawing/2014/main" id="{74080F9A-0117-47E4-AA3F-BDA6B3820959}"/>
              </a:ext>
            </a:extLst>
          </p:cNvPr>
          <p:cNvSpPr>
            <a:spLocks/>
          </p:cNvSpPr>
          <p:nvPr/>
        </p:nvSpPr>
        <p:spPr bwMode="auto">
          <a:xfrm>
            <a:off x="8716406" y="4307071"/>
            <a:ext cx="9525" cy="57150"/>
          </a:xfrm>
          <a:custGeom>
            <a:avLst/>
            <a:gdLst>
              <a:gd name="T0" fmla="*/ 0 w 6"/>
              <a:gd name="T1" fmla="*/ 36 h 36"/>
              <a:gd name="T2" fmla="*/ 0 w 6"/>
              <a:gd name="T3" fmla="*/ 34 h 36"/>
              <a:gd name="T4" fmla="*/ 3 w 6"/>
              <a:gd name="T5" fmla="*/ 34 h 36"/>
              <a:gd name="T6" fmla="*/ 3 w 6"/>
              <a:gd name="T7" fmla="*/ 2 h 36"/>
              <a:gd name="T8" fmla="*/ 0 w 6"/>
              <a:gd name="T9" fmla="*/ 2 h 36"/>
              <a:gd name="T10" fmla="*/ 0 w 6"/>
              <a:gd name="T11" fmla="*/ 0 h 36"/>
              <a:gd name="T12" fmla="*/ 6 w 6"/>
              <a:gd name="T13" fmla="*/ 0 h 36"/>
              <a:gd name="T14" fmla="*/ 6 w 6"/>
              <a:gd name="T15" fmla="*/ 36 h 36"/>
              <a:gd name="T16" fmla="*/ 0 w 6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36">
                <a:moveTo>
                  <a:pt x="0" y="36"/>
                </a:moveTo>
                <a:lnTo>
                  <a:pt x="0" y="34"/>
                </a:lnTo>
                <a:lnTo>
                  <a:pt x="3" y="34"/>
                </a:lnTo>
                <a:lnTo>
                  <a:pt x="3" y="2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lnTo>
                  <a:pt x="6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98" name="Freeform 1927">
            <a:extLst>
              <a:ext uri="{FF2B5EF4-FFF2-40B4-BE49-F238E27FC236}">
                <a16:creationId xmlns:a16="http://schemas.microsoft.com/office/drawing/2014/main" id="{0D154F9B-98EC-4481-9412-637350A7D26E}"/>
              </a:ext>
            </a:extLst>
          </p:cNvPr>
          <p:cNvSpPr>
            <a:spLocks/>
          </p:cNvSpPr>
          <p:nvPr/>
        </p:nvSpPr>
        <p:spPr bwMode="auto">
          <a:xfrm>
            <a:off x="1977468" y="3284721"/>
            <a:ext cx="23813" cy="49213"/>
          </a:xfrm>
          <a:custGeom>
            <a:avLst/>
            <a:gdLst>
              <a:gd name="T0" fmla="*/ 9 w 15"/>
              <a:gd name="T1" fmla="*/ 31 h 31"/>
              <a:gd name="T2" fmla="*/ 9 w 15"/>
              <a:gd name="T3" fmla="*/ 27 h 31"/>
              <a:gd name="T4" fmla="*/ 0 w 15"/>
              <a:gd name="T5" fmla="*/ 27 h 31"/>
              <a:gd name="T6" fmla="*/ 0 w 15"/>
              <a:gd name="T7" fmla="*/ 22 h 31"/>
              <a:gd name="T8" fmla="*/ 7 w 15"/>
              <a:gd name="T9" fmla="*/ 0 h 31"/>
              <a:gd name="T10" fmla="*/ 12 w 15"/>
              <a:gd name="T11" fmla="*/ 0 h 31"/>
              <a:gd name="T12" fmla="*/ 4 w 15"/>
              <a:gd name="T13" fmla="*/ 22 h 31"/>
              <a:gd name="T14" fmla="*/ 9 w 15"/>
              <a:gd name="T15" fmla="*/ 22 h 31"/>
              <a:gd name="T16" fmla="*/ 9 w 15"/>
              <a:gd name="T17" fmla="*/ 14 h 31"/>
              <a:gd name="T18" fmla="*/ 14 w 15"/>
              <a:gd name="T19" fmla="*/ 14 h 31"/>
              <a:gd name="T20" fmla="*/ 14 w 15"/>
              <a:gd name="T21" fmla="*/ 22 h 31"/>
              <a:gd name="T22" fmla="*/ 15 w 15"/>
              <a:gd name="T23" fmla="*/ 22 h 31"/>
              <a:gd name="T24" fmla="*/ 15 w 15"/>
              <a:gd name="T25" fmla="*/ 27 h 31"/>
              <a:gd name="T26" fmla="*/ 14 w 15"/>
              <a:gd name="T27" fmla="*/ 27 h 31"/>
              <a:gd name="T28" fmla="*/ 14 w 15"/>
              <a:gd name="T29" fmla="*/ 31 h 31"/>
              <a:gd name="T30" fmla="*/ 9 w 15"/>
              <a:gd name="T3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" h="31">
                <a:moveTo>
                  <a:pt x="9" y="31"/>
                </a:moveTo>
                <a:lnTo>
                  <a:pt x="9" y="27"/>
                </a:lnTo>
                <a:lnTo>
                  <a:pt x="0" y="27"/>
                </a:lnTo>
                <a:lnTo>
                  <a:pt x="0" y="22"/>
                </a:lnTo>
                <a:lnTo>
                  <a:pt x="7" y="0"/>
                </a:lnTo>
                <a:lnTo>
                  <a:pt x="12" y="0"/>
                </a:lnTo>
                <a:lnTo>
                  <a:pt x="4" y="22"/>
                </a:lnTo>
                <a:lnTo>
                  <a:pt x="9" y="22"/>
                </a:lnTo>
                <a:lnTo>
                  <a:pt x="9" y="14"/>
                </a:lnTo>
                <a:lnTo>
                  <a:pt x="14" y="14"/>
                </a:lnTo>
                <a:lnTo>
                  <a:pt x="14" y="22"/>
                </a:lnTo>
                <a:lnTo>
                  <a:pt x="15" y="22"/>
                </a:lnTo>
                <a:lnTo>
                  <a:pt x="15" y="27"/>
                </a:lnTo>
                <a:lnTo>
                  <a:pt x="14" y="27"/>
                </a:lnTo>
                <a:lnTo>
                  <a:pt x="14" y="31"/>
                </a:lnTo>
                <a:lnTo>
                  <a:pt x="9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299" name="Freeform 1928">
            <a:extLst>
              <a:ext uri="{FF2B5EF4-FFF2-40B4-BE49-F238E27FC236}">
                <a16:creationId xmlns:a16="http://schemas.microsoft.com/office/drawing/2014/main" id="{358A54AA-3253-4C64-911D-04EDFD59DABE}"/>
              </a:ext>
            </a:extLst>
          </p:cNvPr>
          <p:cNvSpPr>
            <a:spLocks/>
          </p:cNvSpPr>
          <p:nvPr/>
        </p:nvSpPr>
        <p:spPr bwMode="auto">
          <a:xfrm>
            <a:off x="2004456" y="3284721"/>
            <a:ext cx="25400" cy="49213"/>
          </a:xfrm>
          <a:custGeom>
            <a:avLst/>
            <a:gdLst>
              <a:gd name="T0" fmla="*/ 8 w 16"/>
              <a:gd name="T1" fmla="*/ 31 h 31"/>
              <a:gd name="T2" fmla="*/ 8 w 16"/>
              <a:gd name="T3" fmla="*/ 27 h 31"/>
              <a:gd name="T4" fmla="*/ 0 w 16"/>
              <a:gd name="T5" fmla="*/ 27 h 31"/>
              <a:gd name="T6" fmla="*/ 0 w 16"/>
              <a:gd name="T7" fmla="*/ 22 h 31"/>
              <a:gd name="T8" fmla="*/ 6 w 16"/>
              <a:gd name="T9" fmla="*/ 0 h 31"/>
              <a:gd name="T10" fmla="*/ 11 w 16"/>
              <a:gd name="T11" fmla="*/ 0 h 31"/>
              <a:gd name="T12" fmla="*/ 5 w 16"/>
              <a:gd name="T13" fmla="*/ 22 h 31"/>
              <a:gd name="T14" fmla="*/ 8 w 16"/>
              <a:gd name="T15" fmla="*/ 22 h 31"/>
              <a:gd name="T16" fmla="*/ 8 w 16"/>
              <a:gd name="T17" fmla="*/ 14 h 31"/>
              <a:gd name="T18" fmla="*/ 13 w 16"/>
              <a:gd name="T19" fmla="*/ 14 h 31"/>
              <a:gd name="T20" fmla="*/ 13 w 16"/>
              <a:gd name="T21" fmla="*/ 22 h 31"/>
              <a:gd name="T22" fmla="*/ 16 w 16"/>
              <a:gd name="T23" fmla="*/ 22 h 31"/>
              <a:gd name="T24" fmla="*/ 16 w 16"/>
              <a:gd name="T25" fmla="*/ 27 h 31"/>
              <a:gd name="T26" fmla="*/ 13 w 16"/>
              <a:gd name="T27" fmla="*/ 27 h 31"/>
              <a:gd name="T28" fmla="*/ 13 w 16"/>
              <a:gd name="T29" fmla="*/ 31 h 31"/>
              <a:gd name="T30" fmla="*/ 8 w 16"/>
              <a:gd name="T3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1">
                <a:moveTo>
                  <a:pt x="8" y="31"/>
                </a:moveTo>
                <a:lnTo>
                  <a:pt x="8" y="27"/>
                </a:lnTo>
                <a:lnTo>
                  <a:pt x="0" y="27"/>
                </a:lnTo>
                <a:lnTo>
                  <a:pt x="0" y="22"/>
                </a:lnTo>
                <a:lnTo>
                  <a:pt x="6" y="0"/>
                </a:lnTo>
                <a:lnTo>
                  <a:pt x="11" y="0"/>
                </a:lnTo>
                <a:lnTo>
                  <a:pt x="5" y="22"/>
                </a:lnTo>
                <a:lnTo>
                  <a:pt x="8" y="22"/>
                </a:lnTo>
                <a:lnTo>
                  <a:pt x="8" y="14"/>
                </a:lnTo>
                <a:lnTo>
                  <a:pt x="13" y="14"/>
                </a:lnTo>
                <a:lnTo>
                  <a:pt x="13" y="22"/>
                </a:lnTo>
                <a:lnTo>
                  <a:pt x="16" y="22"/>
                </a:lnTo>
                <a:lnTo>
                  <a:pt x="16" y="27"/>
                </a:lnTo>
                <a:lnTo>
                  <a:pt x="13" y="27"/>
                </a:lnTo>
                <a:lnTo>
                  <a:pt x="13" y="31"/>
                </a:lnTo>
                <a:lnTo>
                  <a:pt x="8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00" name="Freeform 1929">
            <a:extLst>
              <a:ext uri="{FF2B5EF4-FFF2-40B4-BE49-F238E27FC236}">
                <a16:creationId xmlns:a16="http://schemas.microsoft.com/office/drawing/2014/main" id="{C711F3A0-033F-4275-AB3D-BFC0F739657A}"/>
              </a:ext>
            </a:extLst>
          </p:cNvPr>
          <p:cNvSpPr>
            <a:spLocks/>
          </p:cNvSpPr>
          <p:nvPr/>
        </p:nvSpPr>
        <p:spPr bwMode="auto">
          <a:xfrm>
            <a:off x="2033031" y="3327584"/>
            <a:ext cx="6350" cy="12700"/>
          </a:xfrm>
          <a:custGeom>
            <a:avLst/>
            <a:gdLst>
              <a:gd name="T0" fmla="*/ 0 w 4"/>
              <a:gd name="T1" fmla="*/ 8 h 8"/>
              <a:gd name="T2" fmla="*/ 0 w 4"/>
              <a:gd name="T3" fmla="*/ 0 h 8"/>
              <a:gd name="T4" fmla="*/ 4 w 4"/>
              <a:gd name="T5" fmla="*/ 0 h 8"/>
              <a:gd name="T6" fmla="*/ 4 w 4"/>
              <a:gd name="T7" fmla="*/ 4 h 8"/>
              <a:gd name="T8" fmla="*/ 0 w 4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8">
                <a:moveTo>
                  <a:pt x="0" y="8"/>
                </a:moveTo>
                <a:lnTo>
                  <a:pt x="0" y="0"/>
                </a:lnTo>
                <a:lnTo>
                  <a:pt x="4" y="0"/>
                </a:lnTo>
                <a:lnTo>
                  <a:pt x="4" y="4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01" name="Freeform 1930">
            <a:extLst>
              <a:ext uri="{FF2B5EF4-FFF2-40B4-BE49-F238E27FC236}">
                <a16:creationId xmlns:a16="http://schemas.microsoft.com/office/drawing/2014/main" id="{19E22F6D-8B15-4E2F-AE46-26D96688CE7E}"/>
              </a:ext>
            </a:extLst>
          </p:cNvPr>
          <p:cNvSpPr>
            <a:spLocks noEditPoints="1"/>
          </p:cNvSpPr>
          <p:nvPr/>
        </p:nvSpPr>
        <p:spPr bwMode="auto">
          <a:xfrm>
            <a:off x="2045731" y="3283134"/>
            <a:ext cx="22225" cy="50800"/>
          </a:xfrm>
          <a:custGeom>
            <a:avLst/>
            <a:gdLst>
              <a:gd name="T0" fmla="*/ 6 w 14"/>
              <a:gd name="T1" fmla="*/ 20 h 32"/>
              <a:gd name="T2" fmla="*/ 6 w 14"/>
              <a:gd name="T3" fmla="*/ 18 h 32"/>
              <a:gd name="T4" fmla="*/ 6 w 14"/>
              <a:gd name="T5" fmla="*/ 20 h 32"/>
              <a:gd name="T6" fmla="*/ 5 w 14"/>
              <a:gd name="T7" fmla="*/ 20 h 32"/>
              <a:gd name="T8" fmla="*/ 2 w 14"/>
              <a:gd name="T9" fmla="*/ 18 h 32"/>
              <a:gd name="T10" fmla="*/ 1 w 14"/>
              <a:gd name="T11" fmla="*/ 17 h 32"/>
              <a:gd name="T12" fmla="*/ 0 w 14"/>
              <a:gd name="T13" fmla="*/ 16 h 32"/>
              <a:gd name="T14" fmla="*/ 0 w 14"/>
              <a:gd name="T15" fmla="*/ 15 h 32"/>
              <a:gd name="T16" fmla="*/ 0 w 14"/>
              <a:gd name="T17" fmla="*/ 13 h 32"/>
              <a:gd name="T18" fmla="*/ 0 w 14"/>
              <a:gd name="T19" fmla="*/ 10 h 32"/>
              <a:gd name="T20" fmla="*/ 0 w 14"/>
              <a:gd name="T21" fmla="*/ 7 h 32"/>
              <a:gd name="T22" fmla="*/ 0 w 14"/>
              <a:gd name="T23" fmla="*/ 6 h 32"/>
              <a:gd name="T24" fmla="*/ 0 w 14"/>
              <a:gd name="T25" fmla="*/ 5 h 32"/>
              <a:gd name="T26" fmla="*/ 1 w 14"/>
              <a:gd name="T27" fmla="*/ 3 h 32"/>
              <a:gd name="T28" fmla="*/ 4 w 14"/>
              <a:gd name="T29" fmla="*/ 1 h 32"/>
              <a:gd name="T30" fmla="*/ 6 w 14"/>
              <a:gd name="T31" fmla="*/ 0 h 32"/>
              <a:gd name="T32" fmla="*/ 10 w 14"/>
              <a:gd name="T33" fmla="*/ 1 h 32"/>
              <a:gd name="T34" fmla="*/ 13 w 14"/>
              <a:gd name="T35" fmla="*/ 3 h 32"/>
              <a:gd name="T36" fmla="*/ 13 w 14"/>
              <a:gd name="T37" fmla="*/ 5 h 32"/>
              <a:gd name="T38" fmla="*/ 14 w 14"/>
              <a:gd name="T39" fmla="*/ 6 h 32"/>
              <a:gd name="T40" fmla="*/ 14 w 14"/>
              <a:gd name="T41" fmla="*/ 7 h 32"/>
              <a:gd name="T42" fmla="*/ 14 w 14"/>
              <a:gd name="T43" fmla="*/ 10 h 32"/>
              <a:gd name="T44" fmla="*/ 14 w 14"/>
              <a:gd name="T45" fmla="*/ 12 h 32"/>
              <a:gd name="T46" fmla="*/ 14 w 14"/>
              <a:gd name="T47" fmla="*/ 13 h 32"/>
              <a:gd name="T48" fmla="*/ 13 w 14"/>
              <a:gd name="T49" fmla="*/ 15 h 32"/>
              <a:gd name="T50" fmla="*/ 6 w 14"/>
              <a:gd name="T51" fmla="*/ 32 h 32"/>
              <a:gd name="T52" fmla="*/ 5 w 14"/>
              <a:gd name="T53" fmla="*/ 13 h 32"/>
              <a:gd name="T54" fmla="*/ 5 w 14"/>
              <a:gd name="T55" fmla="*/ 15 h 32"/>
              <a:gd name="T56" fmla="*/ 6 w 14"/>
              <a:gd name="T57" fmla="*/ 16 h 32"/>
              <a:gd name="T58" fmla="*/ 9 w 14"/>
              <a:gd name="T59" fmla="*/ 15 h 32"/>
              <a:gd name="T60" fmla="*/ 9 w 14"/>
              <a:gd name="T61" fmla="*/ 13 h 32"/>
              <a:gd name="T62" fmla="*/ 9 w 14"/>
              <a:gd name="T63" fmla="*/ 7 h 32"/>
              <a:gd name="T64" fmla="*/ 9 w 14"/>
              <a:gd name="T65" fmla="*/ 6 h 32"/>
              <a:gd name="T66" fmla="*/ 6 w 14"/>
              <a:gd name="T67" fmla="*/ 5 h 32"/>
              <a:gd name="T68" fmla="*/ 5 w 14"/>
              <a:gd name="T69" fmla="*/ 6 h 32"/>
              <a:gd name="T70" fmla="*/ 5 w 14"/>
              <a:gd name="T71" fmla="*/ 1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" y="32"/>
                </a:moveTo>
                <a:lnTo>
                  <a:pt x="6" y="20"/>
                </a:lnTo>
                <a:lnTo>
                  <a:pt x="6" y="18"/>
                </a:lnTo>
                <a:lnTo>
                  <a:pt x="6" y="18"/>
                </a:lnTo>
                <a:lnTo>
                  <a:pt x="6" y="20"/>
                </a:lnTo>
                <a:lnTo>
                  <a:pt x="6" y="20"/>
                </a:lnTo>
                <a:lnTo>
                  <a:pt x="5" y="20"/>
                </a:lnTo>
                <a:lnTo>
                  <a:pt x="5" y="20"/>
                </a:lnTo>
                <a:lnTo>
                  <a:pt x="2" y="18"/>
                </a:lnTo>
                <a:lnTo>
                  <a:pt x="2" y="18"/>
                </a:lnTo>
                <a:lnTo>
                  <a:pt x="1" y="17"/>
                </a:lnTo>
                <a:lnTo>
                  <a:pt x="1" y="17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4" y="6"/>
                </a:lnTo>
                <a:lnTo>
                  <a:pt x="14" y="6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3" y="15"/>
                </a:lnTo>
                <a:lnTo>
                  <a:pt x="13" y="15"/>
                </a:lnTo>
                <a:lnTo>
                  <a:pt x="13" y="16"/>
                </a:lnTo>
                <a:lnTo>
                  <a:pt x="6" y="32"/>
                </a:lnTo>
                <a:lnTo>
                  <a:pt x="1" y="32"/>
                </a:lnTo>
                <a:close/>
                <a:moveTo>
                  <a:pt x="5" y="13"/>
                </a:moveTo>
                <a:lnTo>
                  <a:pt x="5" y="13"/>
                </a:lnTo>
                <a:lnTo>
                  <a:pt x="5" y="15"/>
                </a:lnTo>
                <a:lnTo>
                  <a:pt x="5" y="15"/>
                </a:lnTo>
                <a:lnTo>
                  <a:pt x="6" y="16"/>
                </a:lnTo>
                <a:lnTo>
                  <a:pt x="6" y="16"/>
                </a:lnTo>
                <a:lnTo>
                  <a:pt x="9" y="15"/>
                </a:lnTo>
                <a:lnTo>
                  <a:pt x="9" y="15"/>
                </a:lnTo>
                <a:lnTo>
                  <a:pt x="9" y="13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02" name="Freeform 1931">
            <a:extLst>
              <a:ext uri="{FF2B5EF4-FFF2-40B4-BE49-F238E27FC236}">
                <a16:creationId xmlns:a16="http://schemas.microsoft.com/office/drawing/2014/main" id="{483CD671-7A33-45B8-886D-945FCAE9EE43}"/>
              </a:ext>
            </a:extLst>
          </p:cNvPr>
          <p:cNvSpPr>
            <a:spLocks/>
          </p:cNvSpPr>
          <p:nvPr/>
        </p:nvSpPr>
        <p:spPr bwMode="auto">
          <a:xfrm>
            <a:off x="2071131" y="3284721"/>
            <a:ext cx="22225" cy="50800"/>
          </a:xfrm>
          <a:custGeom>
            <a:avLst/>
            <a:gdLst>
              <a:gd name="T0" fmla="*/ 14 w 14"/>
              <a:gd name="T1" fmla="*/ 0 h 32"/>
              <a:gd name="T2" fmla="*/ 14 w 14"/>
              <a:gd name="T3" fmla="*/ 4 h 32"/>
              <a:gd name="T4" fmla="*/ 5 w 14"/>
              <a:gd name="T5" fmla="*/ 4 h 32"/>
              <a:gd name="T6" fmla="*/ 5 w 14"/>
              <a:gd name="T7" fmla="*/ 12 h 32"/>
              <a:gd name="T8" fmla="*/ 5 w 14"/>
              <a:gd name="T9" fmla="*/ 12 h 32"/>
              <a:gd name="T10" fmla="*/ 7 w 14"/>
              <a:gd name="T11" fmla="*/ 11 h 32"/>
              <a:gd name="T12" fmla="*/ 7 w 14"/>
              <a:gd name="T13" fmla="*/ 11 h 32"/>
              <a:gd name="T14" fmla="*/ 9 w 14"/>
              <a:gd name="T15" fmla="*/ 11 h 32"/>
              <a:gd name="T16" fmla="*/ 9 w 14"/>
              <a:gd name="T17" fmla="*/ 11 h 32"/>
              <a:gd name="T18" fmla="*/ 12 w 14"/>
              <a:gd name="T19" fmla="*/ 11 h 32"/>
              <a:gd name="T20" fmla="*/ 13 w 14"/>
              <a:gd name="T21" fmla="*/ 12 h 32"/>
              <a:gd name="T22" fmla="*/ 13 w 14"/>
              <a:gd name="T23" fmla="*/ 12 h 32"/>
              <a:gd name="T24" fmla="*/ 14 w 14"/>
              <a:gd name="T25" fmla="*/ 14 h 32"/>
              <a:gd name="T26" fmla="*/ 14 w 14"/>
              <a:gd name="T27" fmla="*/ 16 h 32"/>
              <a:gd name="T28" fmla="*/ 14 w 14"/>
              <a:gd name="T29" fmla="*/ 25 h 32"/>
              <a:gd name="T30" fmla="*/ 14 w 14"/>
              <a:gd name="T31" fmla="*/ 25 h 32"/>
              <a:gd name="T32" fmla="*/ 14 w 14"/>
              <a:gd name="T33" fmla="*/ 27 h 32"/>
              <a:gd name="T34" fmla="*/ 14 w 14"/>
              <a:gd name="T35" fmla="*/ 27 h 32"/>
              <a:gd name="T36" fmla="*/ 13 w 14"/>
              <a:gd name="T37" fmla="*/ 30 h 32"/>
              <a:gd name="T38" fmla="*/ 13 w 14"/>
              <a:gd name="T39" fmla="*/ 30 h 32"/>
              <a:gd name="T40" fmla="*/ 10 w 14"/>
              <a:gd name="T41" fmla="*/ 31 h 32"/>
              <a:gd name="T42" fmla="*/ 10 w 14"/>
              <a:gd name="T43" fmla="*/ 31 h 32"/>
              <a:gd name="T44" fmla="*/ 8 w 14"/>
              <a:gd name="T45" fmla="*/ 32 h 32"/>
              <a:gd name="T46" fmla="*/ 8 w 14"/>
              <a:gd name="T47" fmla="*/ 32 h 32"/>
              <a:gd name="T48" fmla="*/ 5 w 14"/>
              <a:gd name="T49" fmla="*/ 31 h 32"/>
              <a:gd name="T50" fmla="*/ 5 w 14"/>
              <a:gd name="T51" fmla="*/ 31 h 32"/>
              <a:gd name="T52" fmla="*/ 3 w 14"/>
              <a:gd name="T53" fmla="*/ 30 h 32"/>
              <a:gd name="T54" fmla="*/ 3 w 14"/>
              <a:gd name="T55" fmla="*/ 30 h 32"/>
              <a:gd name="T56" fmla="*/ 2 w 14"/>
              <a:gd name="T57" fmla="*/ 27 h 32"/>
              <a:gd name="T58" fmla="*/ 2 w 14"/>
              <a:gd name="T59" fmla="*/ 27 h 32"/>
              <a:gd name="T60" fmla="*/ 0 w 14"/>
              <a:gd name="T61" fmla="*/ 25 h 32"/>
              <a:gd name="T62" fmla="*/ 0 w 14"/>
              <a:gd name="T63" fmla="*/ 24 h 32"/>
              <a:gd name="T64" fmla="*/ 5 w 14"/>
              <a:gd name="T65" fmla="*/ 24 h 32"/>
              <a:gd name="T66" fmla="*/ 5 w 14"/>
              <a:gd name="T67" fmla="*/ 25 h 32"/>
              <a:gd name="T68" fmla="*/ 5 w 14"/>
              <a:gd name="T69" fmla="*/ 25 h 32"/>
              <a:gd name="T70" fmla="*/ 7 w 14"/>
              <a:gd name="T71" fmla="*/ 26 h 32"/>
              <a:gd name="T72" fmla="*/ 7 w 14"/>
              <a:gd name="T73" fmla="*/ 26 h 32"/>
              <a:gd name="T74" fmla="*/ 8 w 14"/>
              <a:gd name="T75" fmla="*/ 27 h 32"/>
              <a:gd name="T76" fmla="*/ 8 w 14"/>
              <a:gd name="T77" fmla="*/ 27 h 32"/>
              <a:gd name="T78" fmla="*/ 9 w 14"/>
              <a:gd name="T79" fmla="*/ 26 h 32"/>
              <a:gd name="T80" fmla="*/ 9 w 14"/>
              <a:gd name="T81" fmla="*/ 26 h 32"/>
              <a:gd name="T82" fmla="*/ 10 w 14"/>
              <a:gd name="T83" fmla="*/ 25 h 32"/>
              <a:gd name="T84" fmla="*/ 10 w 14"/>
              <a:gd name="T85" fmla="*/ 17 h 32"/>
              <a:gd name="T86" fmla="*/ 10 w 14"/>
              <a:gd name="T87" fmla="*/ 17 h 32"/>
              <a:gd name="T88" fmla="*/ 9 w 14"/>
              <a:gd name="T89" fmla="*/ 16 h 32"/>
              <a:gd name="T90" fmla="*/ 9 w 14"/>
              <a:gd name="T91" fmla="*/ 16 h 32"/>
              <a:gd name="T92" fmla="*/ 8 w 14"/>
              <a:gd name="T93" fmla="*/ 15 h 32"/>
              <a:gd name="T94" fmla="*/ 8 w 14"/>
              <a:gd name="T95" fmla="*/ 15 h 32"/>
              <a:gd name="T96" fmla="*/ 7 w 14"/>
              <a:gd name="T97" fmla="*/ 15 h 32"/>
              <a:gd name="T98" fmla="*/ 7 w 14"/>
              <a:gd name="T99" fmla="*/ 15 h 32"/>
              <a:gd name="T100" fmla="*/ 7 w 14"/>
              <a:gd name="T101" fmla="*/ 16 h 32"/>
              <a:gd name="T102" fmla="*/ 7 w 14"/>
              <a:gd name="T103" fmla="*/ 16 h 32"/>
              <a:gd name="T104" fmla="*/ 5 w 14"/>
              <a:gd name="T105" fmla="*/ 16 h 32"/>
              <a:gd name="T106" fmla="*/ 5 w 14"/>
              <a:gd name="T107" fmla="*/ 16 h 32"/>
              <a:gd name="T108" fmla="*/ 5 w 14"/>
              <a:gd name="T109" fmla="*/ 17 h 32"/>
              <a:gd name="T110" fmla="*/ 2 w 14"/>
              <a:gd name="T111" fmla="*/ 17 h 32"/>
              <a:gd name="T112" fmla="*/ 2 w 14"/>
              <a:gd name="T113" fmla="*/ 0 h 32"/>
              <a:gd name="T114" fmla="*/ 14 w 14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2">
                <a:moveTo>
                  <a:pt x="14" y="0"/>
                </a:moveTo>
                <a:lnTo>
                  <a:pt x="14" y="4"/>
                </a:lnTo>
                <a:lnTo>
                  <a:pt x="5" y="4"/>
                </a:lnTo>
                <a:lnTo>
                  <a:pt x="5" y="12"/>
                </a:lnTo>
                <a:lnTo>
                  <a:pt x="5" y="12"/>
                </a:lnTo>
                <a:lnTo>
                  <a:pt x="7" y="11"/>
                </a:lnTo>
                <a:lnTo>
                  <a:pt x="7" y="11"/>
                </a:lnTo>
                <a:lnTo>
                  <a:pt x="9" y="11"/>
                </a:lnTo>
                <a:lnTo>
                  <a:pt x="9" y="11"/>
                </a:lnTo>
                <a:lnTo>
                  <a:pt x="12" y="11"/>
                </a:lnTo>
                <a:lnTo>
                  <a:pt x="13" y="12"/>
                </a:lnTo>
                <a:lnTo>
                  <a:pt x="13" y="12"/>
                </a:lnTo>
                <a:lnTo>
                  <a:pt x="14" y="14"/>
                </a:lnTo>
                <a:lnTo>
                  <a:pt x="14" y="16"/>
                </a:lnTo>
                <a:lnTo>
                  <a:pt x="14" y="25"/>
                </a:lnTo>
                <a:lnTo>
                  <a:pt x="14" y="25"/>
                </a:lnTo>
                <a:lnTo>
                  <a:pt x="14" y="27"/>
                </a:lnTo>
                <a:lnTo>
                  <a:pt x="14" y="27"/>
                </a:lnTo>
                <a:lnTo>
                  <a:pt x="13" y="30"/>
                </a:lnTo>
                <a:lnTo>
                  <a:pt x="13" y="30"/>
                </a:lnTo>
                <a:lnTo>
                  <a:pt x="10" y="31"/>
                </a:lnTo>
                <a:lnTo>
                  <a:pt x="10" y="31"/>
                </a:lnTo>
                <a:lnTo>
                  <a:pt x="8" y="32"/>
                </a:lnTo>
                <a:lnTo>
                  <a:pt x="8" y="32"/>
                </a:lnTo>
                <a:lnTo>
                  <a:pt x="5" y="31"/>
                </a:lnTo>
                <a:lnTo>
                  <a:pt x="5" y="31"/>
                </a:lnTo>
                <a:lnTo>
                  <a:pt x="3" y="30"/>
                </a:lnTo>
                <a:lnTo>
                  <a:pt x="3" y="30"/>
                </a:lnTo>
                <a:lnTo>
                  <a:pt x="2" y="27"/>
                </a:lnTo>
                <a:lnTo>
                  <a:pt x="2" y="27"/>
                </a:lnTo>
                <a:lnTo>
                  <a:pt x="0" y="25"/>
                </a:lnTo>
                <a:lnTo>
                  <a:pt x="0" y="24"/>
                </a:lnTo>
                <a:lnTo>
                  <a:pt x="5" y="24"/>
                </a:lnTo>
                <a:lnTo>
                  <a:pt x="5" y="25"/>
                </a:lnTo>
                <a:lnTo>
                  <a:pt x="5" y="25"/>
                </a:lnTo>
                <a:lnTo>
                  <a:pt x="7" y="26"/>
                </a:lnTo>
                <a:lnTo>
                  <a:pt x="7" y="26"/>
                </a:lnTo>
                <a:lnTo>
                  <a:pt x="8" y="27"/>
                </a:lnTo>
                <a:lnTo>
                  <a:pt x="8" y="27"/>
                </a:lnTo>
                <a:lnTo>
                  <a:pt x="9" y="26"/>
                </a:lnTo>
                <a:lnTo>
                  <a:pt x="9" y="26"/>
                </a:lnTo>
                <a:lnTo>
                  <a:pt x="10" y="25"/>
                </a:lnTo>
                <a:lnTo>
                  <a:pt x="10" y="17"/>
                </a:lnTo>
                <a:lnTo>
                  <a:pt x="10" y="17"/>
                </a:lnTo>
                <a:lnTo>
                  <a:pt x="9" y="16"/>
                </a:lnTo>
                <a:lnTo>
                  <a:pt x="9" y="16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7" y="16"/>
                </a:lnTo>
                <a:lnTo>
                  <a:pt x="7" y="16"/>
                </a:lnTo>
                <a:lnTo>
                  <a:pt x="5" y="16"/>
                </a:lnTo>
                <a:lnTo>
                  <a:pt x="5" y="16"/>
                </a:lnTo>
                <a:lnTo>
                  <a:pt x="5" y="17"/>
                </a:lnTo>
                <a:lnTo>
                  <a:pt x="2" y="17"/>
                </a:lnTo>
                <a:lnTo>
                  <a:pt x="2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03" name="Freeform 1932">
            <a:extLst>
              <a:ext uri="{FF2B5EF4-FFF2-40B4-BE49-F238E27FC236}">
                <a16:creationId xmlns:a16="http://schemas.microsoft.com/office/drawing/2014/main" id="{4AFFE88E-3060-4E53-989A-8C6041B7F09F}"/>
              </a:ext>
            </a:extLst>
          </p:cNvPr>
          <p:cNvSpPr>
            <a:spLocks/>
          </p:cNvSpPr>
          <p:nvPr/>
        </p:nvSpPr>
        <p:spPr bwMode="auto">
          <a:xfrm>
            <a:off x="2099706" y="3284721"/>
            <a:ext cx="22225" cy="50800"/>
          </a:xfrm>
          <a:custGeom>
            <a:avLst/>
            <a:gdLst>
              <a:gd name="T0" fmla="*/ 14 w 14"/>
              <a:gd name="T1" fmla="*/ 0 h 32"/>
              <a:gd name="T2" fmla="*/ 14 w 14"/>
              <a:gd name="T3" fmla="*/ 4 h 32"/>
              <a:gd name="T4" fmla="*/ 4 w 14"/>
              <a:gd name="T5" fmla="*/ 4 h 32"/>
              <a:gd name="T6" fmla="*/ 4 w 14"/>
              <a:gd name="T7" fmla="*/ 12 h 32"/>
              <a:gd name="T8" fmla="*/ 4 w 14"/>
              <a:gd name="T9" fmla="*/ 12 h 32"/>
              <a:gd name="T10" fmla="*/ 6 w 14"/>
              <a:gd name="T11" fmla="*/ 11 h 32"/>
              <a:gd name="T12" fmla="*/ 6 w 14"/>
              <a:gd name="T13" fmla="*/ 11 h 32"/>
              <a:gd name="T14" fmla="*/ 7 w 14"/>
              <a:gd name="T15" fmla="*/ 11 h 32"/>
              <a:gd name="T16" fmla="*/ 7 w 14"/>
              <a:gd name="T17" fmla="*/ 11 h 32"/>
              <a:gd name="T18" fmla="*/ 10 w 14"/>
              <a:gd name="T19" fmla="*/ 11 h 32"/>
              <a:gd name="T20" fmla="*/ 11 w 14"/>
              <a:gd name="T21" fmla="*/ 12 h 32"/>
              <a:gd name="T22" fmla="*/ 11 w 14"/>
              <a:gd name="T23" fmla="*/ 12 h 32"/>
              <a:gd name="T24" fmla="*/ 12 w 14"/>
              <a:gd name="T25" fmla="*/ 14 h 32"/>
              <a:gd name="T26" fmla="*/ 14 w 14"/>
              <a:gd name="T27" fmla="*/ 16 h 32"/>
              <a:gd name="T28" fmla="*/ 14 w 14"/>
              <a:gd name="T29" fmla="*/ 25 h 32"/>
              <a:gd name="T30" fmla="*/ 14 w 14"/>
              <a:gd name="T31" fmla="*/ 25 h 32"/>
              <a:gd name="T32" fmla="*/ 12 w 14"/>
              <a:gd name="T33" fmla="*/ 27 h 32"/>
              <a:gd name="T34" fmla="*/ 12 w 14"/>
              <a:gd name="T35" fmla="*/ 27 h 32"/>
              <a:gd name="T36" fmla="*/ 11 w 14"/>
              <a:gd name="T37" fmla="*/ 30 h 32"/>
              <a:gd name="T38" fmla="*/ 11 w 14"/>
              <a:gd name="T39" fmla="*/ 30 h 32"/>
              <a:gd name="T40" fmla="*/ 9 w 14"/>
              <a:gd name="T41" fmla="*/ 31 h 32"/>
              <a:gd name="T42" fmla="*/ 9 w 14"/>
              <a:gd name="T43" fmla="*/ 31 h 32"/>
              <a:gd name="T44" fmla="*/ 6 w 14"/>
              <a:gd name="T45" fmla="*/ 32 h 32"/>
              <a:gd name="T46" fmla="*/ 6 w 14"/>
              <a:gd name="T47" fmla="*/ 32 h 32"/>
              <a:gd name="T48" fmla="*/ 4 w 14"/>
              <a:gd name="T49" fmla="*/ 31 h 32"/>
              <a:gd name="T50" fmla="*/ 4 w 14"/>
              <a:gd name="T51" fmla="*/ 31 h 32"/>
              <a:gd name="T52" fmla="*/ 1 w 14"/>
              <a:gd name="T53" fmla="*/ 30 h 32"/>
              <a:gd name="T54" fmla="*/ 1 w 14"/>
              <a:gd name="T55" fmla="*/ 30 h 32"/>
              <a:gd name="T56" fmla="*/ 0 w 14"/>
              <a:gd name="T57" fmla="*/ 27 h 32"/>
              <a:gd name="T58" fmla="*/ 0 w 14"/>
              <a:gd name="T59" fmla="*/ 27 h 32"/>
              <a:gd name="T60" fmla="*/ 0 w 14"/>
              <a:gd name="T61" fmla="*/ 25 h 32"/>
              <a:gd name="T62" fmla="*/ 0 w 14"/>
              <a:gd name="T63" fmla="*/ 24 h 32"/>
              <a:gd name="T64" fmla="*/ 4 w 14"/>
              <a:gd name="T65" fmla="*/ 24 h 32"/>
              <a:gd name="T66" fmla="*/ 4 w 14"/>
              <a:gd name="T67" fmla="*/ 25 h 32"/>
              <a:gd name="T68" fmla="*/ 4 w 14"/>
              <a:gd name="T69" fmla="*/ 25 h 32"/>
              <a:gd name="T70" fmla="*/ 5 w 14"/>
              <a:gd name="T71" fmla="*/ 26 h 32"/>
              <a:gd name="T72" fmla="*/ 5 w 14"/>
              <a:gd name="T73" fmla="*/ 26 h 32"/>
              <a:gd name="T74" fmla="*/ 6 w 14"/>
              <a:gd name="T75" fmla="*/ 27 h 32"/>
              <a:gd name="T76" fmla="*/ 6 w 14"/>
              <a:gd name="T77" fmla="*/ 27 h 32"/>
              <a:gd name="T78" fmla="*/ 9 w 14"/>
              <a:gd name="T79" fmla="*/ 26 h 32"/>
              <a:gd name="T80" fmla="*/ 9 w 14"/>
              <a:gd name="T81" fmla="*/ 26 h 32"/>
              <a:gd name="T82" fmla="*/ 9 w 14"/>
              <a:gd name="T83" fmla="*/ 25 h 32"/>
              <a:gd name="T84" fmla="*/ 9 w 14"/>
              <a:gd name="T85" fmla="*/ 17 h 32"/>
              <a:gd name="T86" fmla="*/ 9 w 14"/>
              <a:gd name="T87" fmla="*/ 17 h 32"/>
              <a:gd name="T88" fmla="*/ 9 w 14"/>
              <a:gd name="T89" fmla="*/ 16 h 32"/>
              <a:gd name="T90" fmla="*/ 9 w 14"/>
              <a:gd name="T91" fmla="*/ 16 h 32"/>
              <a:gd name="T92" fmla="*/ 6 w 14"/>
              <a:gd name="T93" fmla="*/ 15 h 32"/>
              <a:gd name="T94" fmla="*/ 6 w 14"/>
              <a:gd name="T95" fmla="*/ 15 h 32"/>
              <a:gd name="T96" fmla="*/ 5 w 14"/>
              <a:gd name="T97" fmla="*/ 15 h 32"/>
              <a:gd name="T98" fmla="*/ 5 w 14"/>
              <a:gd name="T99" fmla="*/ 15 h 32"/>
              <a:gd name="T100" fmla="*/ 5 w 14"/>
              <a:gd name="T101" fmla="*/ 16 h 32"/>
              <a:gd name="T102" fmla="*/ 5 w 14"/>
              <a:gd name="T103" fmla="*/ 16 h 32"/>
              <a:gd name="T104" fmla="*/ 5 w 14"/>
              <a:gd name="T105" fmla="*/ 16 h 32"/>
              <a:gd name="T106" fmla="*/ 5 w 14"/>
              <a:gd name="T107" fmla="*/ 16 h 32"/>
              <a:gd name="T108" fmla="*/ 4 w 14"/>
              <a:gd name="T109" fmla="*/ 17 h 32"/>
              <a:gd name="T110" fmla="*/ 0 w 14"/>
              <a:gd name="T111" fmla="*/ 17 h 32"/>
              <a:gd name="T112" fmla="*/ 0 w 14"/>
              <a:gd name="T113" fmla="*/ 0 h 32"/>
              <a:gd name="T114" fmla="*/ 14 w 14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2">
                <a:moveTo>
                  <a:pt x="14" y="0"/>
                </a:moveTo>
                <a:lnTo>
                  <a:pt x="14" y="4"/>
                </a:lnTo>
                <a:lnTo>
                  <a:pt x="4" y="4"/>
                </a:lnTo>
                <a:lnTo>
                  <a:pt x="4" y="12"/>
                </a:lnTo>
                <a:lnTo>
                  <a:pt x="4" y="12"/>
                </a:lnTo>
                <a:lnTo>
                  <a:pt x="6" y="11"/>
                </a:lnTo>
                <a:lnTo>
                  <a:pt x="6" y="11"/>
                </a:lnTo>
                <a:lnTo>
                  <a:pt x="7" y="11"/>
                </a:lnTo>
                <a:lnTo>
                  <a:pt x="7" y="11"/>
                </a:lnTo>
                <a:lnTo>
                  <a:pt x="10" y="11"/>
                </a:lnTo>
                <a:lnTo>
                  <a:pt x="11" y="12"/>
                </a:lnTo>
                <a:lnTo>
                  <a:pt x="11" y="12"/>
                </a:lnTo>
                <a:lnTo>
                  <a:pt x="12" y="14"/>
                </a:lnTo>
                <a:lnTo>
                  <a:pt x="14" y="16"/>
                </a:lnTo>
                <a:lnTo>
                  <a:pt x="14" y="25"/>
                </a:lnTo>
                <a:lnTo>
                  <a:pt x="14" y="25"/>
                </a:lnTo>
                <a:lnTo>
                  <a:pt x="12" y="27"/>
                </a:lnTo>
                <a:lnTo>
                  <a:pt x="12" y="27"/>
                </a:lnTo>
                <a:lnTo>
                  <a:pt x="11" y="30"/>
                </a:lnTo>
                <a:lnTo>
                  <a:pt x="11" y="30"/>
                </a:lnTo>
                <a:lnTo>
                  <a:pt x="9" y="31"/>
                </a:lnTo>
                <a:lnTo>
                  <a:pt x="9" y="31"/>
                </a:lnTo>
                <a:lnTo>
                  <a:pt x="6" y="32"/>
                </a:lnTo>
                <a:lnTo>
                  <a:pt x="6" y="32"/>
                </a:lnTo>
                <a:lnTo>
                  <a:pt x="4" y="31"/>
                </a:lnTo>
                <a:lnTo>
                  <a:pt x="4" y="31"/>
                </a:lnTo>
                <a:lnTo>
                  <a:pt x="1" y="30"/>
                </a:lnTo>
                <a:lnTo>
                  <a:pt x="1" y="30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4" y="24"/>
                </a:lnTo>
                <a:lnTo>
                  <a:pt x="4" y="25"/>
                </a:lnTo>
                <a:lnTo>
                  <a:pt x="4" y="25"/>
                </a:lnTo>
                <a:lnTo>
                  <a:pt x="5" y="26"/>
                </a:lnTo>
                <a:lnTo>
                  <a:pt x="5" y="26"/>
                </a:lnTo>
                <a:lnTo>
                  <a:pt x="6" y="27"/>
                </a:lnTo>
                <a:lnTo>
                  <a:pt x="6" y="27"/>
                </a:lnTo>
                <a:lnTo>
                  <a:pt x="9" y="26"/>
                </a:lnTo>
                <a:lnTo>
                  <a:pt x="9" y="26"/>
                </a:lnTo>
                <a:lnTo>
                  <a:pt x="9" y="25"/>
                </a:lnTo>
                <a:lnTo>
                  <a:pt x="9" y="17"/>
                </a:lnTo>
                <a:lnTo>
                  <a:pt x="9" y="17"/>
                </a:lnTo>
                <a:lnTo>
                  <a:pt x="9" y="16"/>
                </a:lnTo>
                <a:lnTo>
                  <a:pt x="9" y="16"/>
                </a:lnTo>
                <a:lnTo>
                  <a:pt x="6" y="15"/>
                </a:lnTo>
                <a:lnTo>
                  <a:pt x="6" y="15"/>
                </a:lnTo>
                <a:lnTo>
                  <a:pt x="5" y="15"/>
                </a:lnTo>
                <a:lnTo>
                  <a:pt x="5" y="15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4" y="17"/>
                </a:lnTo>
                <a:lnTo>
                  <a:pt x="0" y="17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04" name="Freeform 1933">
            <a:extLst>
              <a:ext uri="{FF2B5EF4-FFF2-40B4-BE49-F238E27FC236}">
                <a16:creationId xmlns:a16="http://schemas.microsoft.com/office/drawing/2014/main" id="{CC818ECA-4871-4989-9CDB-FB753CD56D8F}"/>
              </a:ext>
            </a:extLst>
          </p:cNvPr>
          <p:cNvSpPr>
            <a:spLocks noEditPoints="1"/>
          </p:cNvSpPr>
          <p:nvPr/>
        </p:nvSpPr>
        <p:spPr bwMode="auto">
          <a:xfrm>
            <a:off x="2125106" y="3283134"/>
            <a:ext cx="22225" cy="50800"/>
          </a:xfrm>
          <a:custGeom>
            <a:avLst/>
            <a:gdLst>
              <a:gd name="T0" fmla="*/ 8 w 14"/>
              <a:gd name="T1" fmla="*/ 20 h 32"/>
              <a:gd name="T2" fmla="*/ 8 w 14"/>
              <a:gd name="T3" fmla="*/ 18 h 32"/>
              <a:gd name="T4" fmla="*/ 6 w 14"/>
              <a:gd name="T5" fmla="*/ 20 h 32"/>
              <a:gd name="T6" fmla="*/ 5 w 14"/>
              <a:gd name="T7" fmla="*/ 20 h 32"/>
              <a:gd name="T8" fmla="*/ 3 w 14"/>
              <a:gd name="T9" fmla="*/ 18 h 32"/>
              <a:gd name="T10" fmla="*/ 1 w 14"/>
              <a:gd name="T11" fmla="*/ 17 h 32"/>
              <a:gd name="T12" fmla="*/ 1 w 14"/>
              <a:gd name="T13" fmla="*/ 16 h 32"/>
              <a:gd name="T14" fmla="*/ 0 w 14"/>
              <a:gd name="T15" fmla="*/ 15 h 32"/>
              <a:gd name="T16" fmla="*/ 0 w 14"/>
              <a:gd name="T17" fmla="*/ 13 h 32"/>
              <a:gd name="T18" fmla="*/ 0 w 14"/>
              <a:gd name="T19" fmla="*/ 10 h 32"/>
              <a:gd name="T20" fmla="*/ 0 w 14"/>
              <a:gd name="T21" fmla="*/ 7 h 32"/>
              <a:gd name="T22" fmla="*/ 0 w 14"/>
              <a:gd name="T23" fmla="*/ 6 h 32"/>
              <a:gd name="T24" fmla="*/ 1 w 14"/>
              <a:gd name="T25" fmla="*/ 5 h 32"/>
              <a:gd name="T26" fmla="*/ 1 w 14"/>
              <a:gd name="T27" fmla="*/ 3 h 32"/>
              <a:gd name="T28" fmla="*/ 4 w 14"/>
              <a:gd name="T29" fmla="*/ 1 h 32"/>
              <a:gd name="T30" fmla="*/ 8 w 14"/>
              <a:gd name="T31" fmla="*/ 0 h 32"/>
              <a:gd name="T32" fmla="*/ 10 w 14"/>
              <a:gd name="T33" fmla="*/ 1 h 32"/>
              <a:gd name="T34" fmla="*/ 13 w 14"/>
              <a:gd name="T35" fmla="*/ 3 h 32"/>
              <a:gd name="T36" fmla="*/ 14 w 14"/>
              <a:gd name="T37" fmla="*/ 5 h 32"/>
              <a:gd name="T38" fmla="*/ 14 w 14"/>
              <a:gd name="T39" fmla="*/ 6 h 32"/>
              <a:gd name="T40" fmla="*/ 14 w 14"/>
              <a:gd name="T41" fmla="*/ 7 h 32"/>
              <a:gd name="T42" fmla="*/ 14 w 14"/>
              <a:gd name="T43" fmla="*/ 10 h 32"/>
              <a:gd name="T44" fmla="*/ 14 w 14"/>
              <a:gd name="T45" fmla="*/ 12 h 32"/>
              <a:gd name="T46" fmla="*/ 14 w 14"/>
              <a:gd name="T47" fmla="*/ 13 h 32"/>
              <a:gd name="T48" fmla="*/ 14 w 14"/>
              <a:gd name="T49" fmla="*/ 15 h 32"/>
              <a:gd name="T50" fmla="*/ 8 w 14"/>
              <a:gd name="T51" fmla="*/ 32 h 32"/>
              <a:gd name="T52" fmla="*/ 5 w 14"/>
              <a:gd name="T53" fmla="*/ 13 h 32"/>
              <a:gd name="T54" fmla="*/ 5 w 14"/>
              <a:gd name="T55" fmla="*/ 15 h 32"/>
              <a:gd name="T56" fmla="*/ 8 w 14"/>
              <a:gd name="T57" fmla="*/ 16 h 32"/>
              <a:gd name="T58" fmla="*/ 9 w 14"/>
              <a:gd name="T59" fmla="*/ 15 h 32"/>
              <a:gd name="T60" fmla="*/ 9 w 14"/>
              <a:gd name="T61" fmla="*/ 13 h 32"/>
              <a:gd name="T62" fmla="*/ 9 w 14"/>
              <a:gd name="T63" fmla="*/ 7 h 32"/>
              <a:gd name="T64" fmla="*/ 9 w 14"/>
              <a:gd name="T65" fmla="*/ 6 h 32"/>
              <a:gd name="T66" fmla="*/ 8 w 14"/>
              <a:gd name="T67" fmla="*/ 5 h 32"/>
              <a:gd name="T68" fmla="*/ 5 w 14"/>
              <a:gd name="T69" fmla="*/ 6 h 32"/>
              <a:gd name="T70" fmla="*/ 5 w 14"/>
              <a:gd name="T71" fmla="*/ 1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" y="32"/>
                </a:moveTo>
                <a:lnTo>
                  <a:pt x="8" y="20"/>
                </a:lnTo>
                <a:lnTo>
                  <a:pt x="8" y="18"/>
                </a:lnTo>
                <a:lnTo>
                  <a:pt x="8" y="18"/>
                </a:lnTo>
                <a:lnTo>
                  <a:pt x="6" y="20"/>
                </a:lnTo>
                <a:lnTo>
                  <a:pt x="6" y="20"/>
                </a:lnTo>
                <a:lnTo>
                  <a:pt x="5" y="20"/>
                </a:lnTo>
                <a:lnTo>
                  <a:pt x="5" y="20"/>
                </a:lnTo>
                <a:lnTo>
                  <a:pt x="3" y="18"/>
                </a:lnTo>
                <a:lnTo>
                  <a:pt x="3" y="18"/>
                </a:lnTo>
                <a:lnTo>
                  <a:pt x="1" y="17"/>
                </a:lnTo>
                <a:lnTo>
                  <a:pt x="1" y="17"/>
                </a:lnTo>
                <a:lnTo>
                  <a:pt x="1" y="16"/>
                </a:lnTo>
                <a:lnTo>
                  <a:pt x="1" y="16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1" y="5"/>
                </a:lnTo>
                <a:lnTo>
                  <a:pt x="1" y="3"/>
                </a:lnTo>
                <a:lnTo>
                  <a:pt x="1" y="3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4" y="15"/>
                </a:lnTo>
                <a:lnTo>
                  <a:pt x="14" y="15"/>
                </a:lnTo>
                <a:lnTo>
                  <a:pt x="13" y="16"/>
                </a:lnTo>
                <a:lnTo>
                  <a:pt x="8" y="32"/>
                </a:lnTo>
                <a:lnTo>
                  <a:pt x="1" y="32"/>
                </a:lnTo>
                <a:close/>
                <a:moveTo>
                  <a:pt x="5" y="13"/>
                </a:moveTo>
                <a:lnTo>
                  <a:pt x="5" y="13"/>
                </a:lnTo>
                <a:lnTo>
                  <a:pt x="5" y="15"/>
                </a:lnTo>
                <a:lnTo>
                  <a:pt x="5" y="15"/>
                </a:lnTo>
                <a:lnTo>
                  <a:pt x="8" y="16"/>
                </a:lnTo>
                <a:lnTo>
                  <a:pt x="8" y="16"/>
                </a:lnTo>
                <a:lnTo>
                  <a:pt x="9" y="15"/>
                </a:lnTo>
                <a:lnTo>
                  <a:pt x="9" y="15"/>
                </a:lnTo>
                <a:lnTo>
                  <a:pt x="9" y="13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05" name="Freeform 1934">
            <a:extLst>
              <a:ext uri="{FF2B5EF4-FFF2-40B4-BE49-F238E27FC236}">
                <a16:creationId xmlns:a16="http://schemas.microsoft.com/office/drawing/2014/main" id="{D411F2FE-D12C-41CB-A8B4-F93A32F7C817}"/>
              </a:ext>
            </a:extLst>
          </p:cNvPr>
          <p:cNvSpPr>
            <a:spLocks noEditPoints="1"/>
          </p:cNvSpPr>
          <p:nvPr/>
        </p:nvSpPr>
        <p:spPr bwMode="auto">
          <a:xfrm>
            <a:off x="1977468" y="3794309"/>
            <a:ext cx="22225" cy="52388"/>
          </a:xfrm>
          <a:custGeom>
            <a:avLst/>
            <a:gdLst>
              <a:gd name="T0" fmla="*/ 0 w 14"/>
              <a:gd name="T1" fmla="*/ 9 h 33"/>
              <a:gd name="T2" fmla="*/ 2 w 14"/>
              <a:gd name="T3" fmla="*/ 7 h 33"/>
              <a:gd name="T4" fmla="*/ 2 w 14"/>
              <a:gd name="T5" fmla="*/ 5 h 33"/>
              <a:gd name="T6" fmla="*/ 2 w 14"/>
              <a:gd name="T7" fmla="*/ 4 h 33"/>
              <a:gd name="T8" fmla="*/ 3 w 14"/>
              <a:gd name="T9" fmla="*/ 3 h 33"/>
              <a:gd name="T10" fmla="*/ 5 w 14"/>
              <a:gd name="T11" fmla="*/ 2 h 33"/>
              <a:gd name="T12" fmla="*/ 8 w 14"/>
              <a:gd name="T13" fmla="*/ 0 h 33"/>
              <a:gd name="T14" fmla="*/ 10 w 14"/>
              <a:gd name="T15" fmla="*/ 2 h 33"/>
              <a:gd name="T16" fmla="*/ 13 w 14"/>
              <a:gd name="T17" fmla="*/ 3 h 33"/>
              <a:gd name="T18" fmla="*/ 14 w 14"/>
              <a:gd name="T19" fmla="*/ 4 h 33"/>
              <a:gd name="T20" fmla="*/ 14 w 14"/>
              <a:gd name="T21" fmla="*/ 5 h 33"/>
              <a:gd name="T22" fmla="*/ 14 w 14"/>
              <a:gd name="T23" fmla="*/ 7 h 33"/>
              <a:gd name="T24" fmla="*/ 14 w 14"/>
              <a:gd name="T25" fmla="*/ 9 h 33"/>
              <a:gd name="T26" fmla="*/ 14 w 14"/>
              <a:gd name="T27" fmla="*/ 12 h 33"/>
              <a:gd name="T28" fmla="*/ 14 w 14"/>
              <a:gd name="T29" fmla="*/ 13 h 33"/>
              <a:gd name="T30" fmla="*/ 14 w 14"/>
              <a:gd name="T31" fmla="*/ 15 h 33"/>
              <a:gd name="T32" fmla="*/ 13 w 14"/>
              <a:gd name="T33" fmla="*/ 17 h 33"/>
              <a:gd name="T34" fmla="*/ 14 w 14"/>
              <a:gd name="T35" fmla="*/ 18 h 33"/>
              <a:gd name="T36" fmla="*/ 14 w 14"/>
              <a:gd name="T37" fmla="*/ 19 h 33"/>
              <a:gd name="T38" fmla="*/ 14 w 14"/>
              <a:gd name="T39" fmla="*/ 20 h 33"/>
              <a:gd name="T40" fmla="*/ 14 w 14"/>
              <a:gd name="T41" fmla="*/ 24 h 33"/>
              <a:gd name="T42" fmla="*/ 14 w 14"/>
              <a:gd name="T43" fmla="*/ 27 h 33"/>
              <a:gd name="T44" fmla="*/ 14 w 14"/>
              <a:gd name="T45" fmla="*/ 28 h 33"/>
              <a:gd name="T46" fmla="*/ 14 w 14"/>
              <a:gd name="T47" fmla="*/ 29 h 33"/>
              <a:gd name="T48" fmla="*/ 13 w 14"/>
              <a:gd name="T49" fmla="*/ 30 h 33"/>
              <a:gd name="T50" fmla="*/ 12 w 14"/>
              <a:gd name="T51" fmla="*/ 33 h 33"/>
              <a:gd name="T52" fmla="*/ 8 w 14"/>
              <a:gd name="T53" fmla="*/ 33 h 33"/>
              <a:gd name="T54" fmla="*/ 4 w 14"/>
              <a:gd name="T55" fmla="*/ 33 h 33"/>
              <a:gd name="T56" fmla="*/ 2 w 14"/>
              <a:gd name="T57" fmla="*/ 30 h 33"/>
              <a:gd name="T58" fmla="*/ 2 w 14"/>
              <a:gd name="T59" fmla="*/ 29 h 33"/>
              <a:gd name="T60" fmla="*/ 2 w 14"/>
              <a:gd name="T61" fmla="*/ 28 h 33"/>
              <a:gd name="T62" fmla="*/ 2 w 14"/>
              <a:gd name="T63" fmla="*/ 27 h 33"/>
              <a:gd name="T64" fmla="*/ 0 w 14"/>
              <a:gd name="T65" fmla="*/ 24 h 33"/>
              <a:gd name="T66" fmla="*/ 0 w 14"/>
              <a:gd name="T67" fmla="*/ 20 h 33"/>
              <a:gd name="T68" fmla="*/ 2 w 14"/>
              <a:gd name="T69" fmla="*/ 19 h 33"/>
              <a:gd name="T70" fmla="*/ 2 w 14"/>
              <a:gd name="T71" fmla="*/ 18 h 33"/>
              <a:gd name="T72" fmla="*/ 3 w 14"/>
              <a:gd name="T73" fmla="*/ 17 h 33"/>
              <a:gd name="T74" fmla="*/ 2 w 14"/>
              <a:gd name="T75" fmla="*/ 15 h 33"/>
              <a:gd name="T76" fmla="*/ 2 w 14"/>
              <a:gd name="T77" fmla="*/ 13 h 33"/>
              <a:gd name="T78" fmla="*/ 0 w 14"/>
              <a:gd name="T79" fmla="*/ 12 h 33"/>
              <a:gd name="T80" fmla="*/ 0 w 14"/>
              <a:gd name="T81" fmla="*/ 9 h 33"/>
              <a:gd name="T82" fmla="*/ 10 w 14"/>
              <a:gd name="T83" fmla="*/ 8 h 33"/>
              <a:gd name="T84" fmla="*/ 9 w 14"/>
              <a:gd name="T85" fmla="*/ 5 h 33"/>
              <a:gd name="T86" fmla="*/ 8 w 14"/>
              <a:gd name="T87" fmla="*/ 5 h 33"/>
              <a:gd name="T88" fmla="*/ 7 w 14"/>
              <a:gd name="T89" fmla="*/ 5 h 33"/>
              <a:gd name="T90" fmla="*/ 5 w 14"/>
              <a:gd name="T91" fmla="*/ 12 h 33"/>
              <a:gd name="T92" fmla="*/ 7 w 14"/>
              <a:gd name="T93" fmla="*/ 14 h 33"/>
              <a:gd name="T94" fmla="*/ 8 w 14"/>
              <a:gd name="T95" fmla="*/ 14 h 33"/>
              <a:gd name="T96" fmla="*/ 9 w 14"/>
              <a:gd name="T97" fmla="*/ 14 h 33"/>
              <a:gd name="T98" fmla="*/ 10 w 14"/>
              <a:gd name="T99" fmla="*/ 12 h 33"/>
              <a:gd name="T100" fmla="*/ 10 w 14"/>
              <a:gd name="T101" fmla="*/ 20 h 33"/>
              <a:gd name="T102" fmla="*/ 9 w 14"/>
              <a:gd name="T103" fmla="*/ 18 h 33"/>
              <a:gd name="T104" fmla="*/ 8 w 14"/>
              <a:gd name="T105" fmla="*/ 18 h 33"/>
              <a:gd name="T106" fmla="*/ 7 w 14"/>
              <a:gd name="T107" fmla="*/ 18 h 33"/>
              <a:gd name="T108" fmla="*/ 5 w 14"/>
              <a:gd name="T109" fmla="*/ 20 h 33"/>
              <a:gd name="T110" fmla="*/ 5 w 14"/>
              <a:gd name="T111" fmla="*/ 27 h 33"/>
              <a:gd name="T112" fmla="*/ 7 w 14"/>
              <a:gd name="T113" fmla="*/ 28 h 33"/>
              <a:gd name="T114" fmla="*/ 8 w 14"/>
              <a:gd name="T115" fmla="*/ 29 h 33"/>
              <a:gd name="T116" fmla="*/ 9 w 14"/>
              <a:gd name="T117" fmla="*/ 28 h 33"/>
              <a:gd name="T118" fmla="*/ 10 w 14"/>
              <a:gd name="T119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9"/>
                </a:moveTo>
                <a:lnTo>
                  <a:pt x="0" y="9"/>
                </a:lnTo>
                <a:lnTo>
                  <a:pt x="2" y="7"/>
                </a:lnTo>
                <a:lnTo>
                  <a:pt x="2" y="7"/>
                </a:lnTo>
                <a:lnTo>
                  <a:pt x="2" y="5"/>
                </a:lnTo>
                <a:lnTo>
                  <a:pt x="2" y="5"/>
                </a:lnTo>
                <a:lnTo>
                  <a:pt x="2" y="4"/>
                </a:lnTo>
                <a:lnTo>
                  <a:pt x="2" y="4"/>
                </a:lnTo>
                <a:lnTo>
                  <a:pt x="3" y="3"/>
                </a:lnTo>
                <a:lnTo>
                  <a:pt x="3" y="3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3" y="3"/>
                </a:lnTo>
                <a:lnTo>
                  <a:pt x="13" y="3"/>
                </a:lnTo>
                <a:lnTo>
                  <a:pt x="14" y="4"/>
                </a:lnTo>
                <a:lnTo>
                  <a:pt x="14" y="4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9"/>
                </a:lnTo>
                <a:lnTo>
                  <a:pt x="14" y="9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4" y="15"/>
                </a:lnTo>
                <a:lnTo>
                  <a:pt x="14" y="15"/>
                </a:lnTo>
                <a:lnTo>
                  <a:pt x="13" y="17"/>
                </a:lnTo>
                <a:lnTo>
                  <a:pt x="13" y="17"/>
                </a:lnTo>
                <a:lnTo>
                  <a:pt x="14" y="18"/>
                </a:lnTo>
                <a:lnTo>
                  <a:pt x="14" y="18"/>
                </a:lnTo>
                <a:lnTo>
                  <a:pt x="14" y="19"/>
                </a:lnTo>
                <a:lnTo>
                  <a:pt x="14" y="19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3" y="30"/>
                </a:lnTo>
                <a:lnTo>
                  <a:pt x="13" y="30"/>
                </a:lnTo>
                <a:lnTo>
                  <a:pt x="12" y="33"/>
                </a:lnTo>
                <a:lnTo>
                  <a:pt x="12" y="33"/>
                </a:lnTo>
                <a:lnTo>
                  <a:pt x="8" y="33"/>
                </a:lnTo>
                <a:lnTo>
                  <a:pt x="8" y="33"/>
                </a:lnTo>
                <a:lnTo>
                  <a:pt x="4" y="33"/>
                </a:lnTo>
                <a:lnTo>
                  <a:pt x="4" y="33"/>
                </a:lnTo>
                <a:lnTo>
                  <a:pt x="2" y="30"/>
                </a:lnTo>
                <a:lnTo>
                  <a:pt x="2" y="30"/>
                </a:lnTo>
                <a:lnTo>
                  <a:pt x="2" y="29"/>
                </a:lnTo>
                <a:lnTo>
                  <a:pt x="2" y="29"/>
                </a:lnTo>
                <a:lnTo>
                  <a:pt x="2" y="28"/>
                </a:lnTo>
                <a:lnTo>
                  <a:pt x="2" y="28"/>
                </a:lnTo>
                <a:lnTo>
                  <a:pt x="2" y="27"/>
                </a:lnTo>
                <a:lnTo>
                  <a:pt x="2" y="27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2" y="19"/>
                </a:lnTo>
                <a:lnTo>
                  <a:pt x="2" y="19"/>
                </a:lnTo>
                <a:lnTo>
                  <a:pt x="2" y="18"/>
                </a:lnTo>
                <a:lnTo>
                  <a:pt x="2" y="18"/>
                </a:lnTo>
                <a:lnTo>
                  <a:pt x="3" y="17"/>
                </a:lnTo>
                <a:lnTo>
                  <a:pt x="3" y="17"/>
                </a:lnTo>
                <a:lnTo>
                  <a:pt x="2" y="15"/>
                </a:lnTo>
                <a:lnTo>
                  <a:pt x="2" y="15"/>
                </a:lnTo>
                <a:lnTo>
                  <a:pt x="2" y="13"/>
                </a:lnTo>
                <a:lnTo>
                  <a:pt x="2" y="13"/>
                </a:lnTo>
                <a:lnTo>
                  <a:pt x="0" y="12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10" y="8"/>
                </a:move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8"/>
                </a:lnTo>
                <a:lnTo>
                  <a:pt x="5" y="12"/>
                </a:lnTo>
                <a:lnTo>
                  <a:pt x="5" y="12"/>
                </a:lnTo>
                <a:lnTo>
                  <a:pt x="7" y="14"/>
                </a:lnTo>
                <a:lnTo>
                  <a:pt x="7" y="14"/>
                </a:lnTo>
                <a:lnTo>
                  <a:pt x="8" y="14"/>
                </a:lnTo>
                <a:lnTo>
                  <a:pt x="8" y="14"/>
                </a:lnTo>
                <a:lnTo>
                  <a:pt x="9" y="14"/>
                </a:lnTo>
                <a:lnTo>
                  <a:pt x="9" y="14"/>
                </a:lnTo>
                <a:lnTo>
                  <a:pt x="10" y="12"/>
                </a:lnTo>
                <a:lnTo>
                  <a:pt x="10" y="8"/>
                </a:lnTo>
                <a:close/>
                <a:moveTo>
                  <a:pt x="10" y="20"/>
                </a:moveTo>
                <a:lnTo>
                  <a:pt x="10" y="20"/>
                </a:lnTo>
                <a:lnTo>
                  <a:pt x="9" y="18"/>
                </a:lnTo>
                <a:lnTo>
                  <a:pt x="9" y="18"/>
                </a:lnTo>
                <a:lnTo>
                  <a:pt x="8" y="18"/>
                </a:lnTo>
                <a:lnTo>
                  <a:pt x="8" y="18"/>
                </a:lnTo>
                <a:lnTo>
                  <a:pt x="7" y="18"/>
                </a:lnTo>
                <a:lnTo>
                  <a:pt x="7" y="18"/>
                </a:lnTo>
                <a:lnTo>
                  <a:pt x="5" y="20"/>
                </a:lnTo>
                <a:lnTo>
                  <a:pt x="5" y="27"/>
                </a:lnTo>
                <a:lnTo>
                  <a:pt x="5" y="27"/>
                </a:lnTo>
                <a:lnTo>
                  <a:pt x="7" y="28"/>
                </a:lnTo>
                <a:lnTo>
                  <a:pt x="7" y="28"/>
                </a:lnTo>
                <a:lnTo>
                  <a:pt x="8" y="29"/>
                </a:lnTo>
                <a:lnTo>
                  <a:pt x="8" y="29"/>
                </a:lnTo>
                <a:lnTo>
                  <a:pt x="9" y="28"/>
                </a:lnTo>
                <a:lnTo>
                  <a:pt x="9" y="28"/>
                </a:lnTo>
                <a:lnTo>
                  <a:pt x="10" y="27"/>
                </a:lnTo>
                <a:lnTo>
                  <a:pt x="1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06" name="Freeform 1935">
            <a:extLst>
              <a:ext uri="{FF2B5EF4-FFF2-40B4-BE49-F238E27FC236}">
                <a16:creationId xmlns:a16="http://schemas.microsoft.com/office/drawing/2014/main" id="{FFCC3B8F-9A9B-45DE-9148-3B0E29293CDA}"/>
              </a:ext>
            </a:extLst>
          </p:cNvPr>
          <p:cNvSpPr>
            <a:spLocks noEditPoints="1"/>
          </p:cNvSpPr>
          <p:nvPr/>
        </p:nvSpPr>
        <p:spPr bwMode="auto">
          <a:xfrm>
            <a:off x="2006043" y="3794309"/>
            <a:ext cx="22225" cy="52388"/>
          </a:xfrm>
          <a:custGeom>
            <a:avLst/>
            <a:gdLst>
              <a:gd name="T0" fmla="*/ 0 w 14"/>
              <a:gd name="T1" fmla="*/ 9 h 33"/>
              <a:gd name="T2" fmla="*/ 0 w 14"/>
              <a:gd name="T3" fmla="*/ 7 h 33"/>
              <a:gd name="T4" fmla="*/ 0 w 14"/>
              <a:gd name="T5" fmla="*/ 5 h 33"/>
              <a:gd name="T6" fmla="*/ 1 w 14"/>
              <a:gd name="T7" fmla="*/ 4 h 33"/>
              <a:gd name="T8" fmla="*/ 1 w 14"/>
              <a:gd name="T9" fmla="*/ 3 h 33"/>
              <a:gd name="T10" fmla="*/ 4 w 14"/>
              <a:gd name="T11" fmla="*/ 2 h 33"/>
              <a:gd name="T12" fmla="*/ 6 w 14"/>
              <a:gd name="T13" fmla="*/ 0 h 33"/>
              <a:gd name="T14" fmla="*/ 10 w 14"/>
              <a:gd name="T15" fmla="*/ 2 h 33"/>
              <a:gd name="T16" fmla="*/ 11 w 14"/>
              <a:gd name="T17" fmla="*/ 3 h 33"/>
              <a:gd name="T18" fmla="*/ 12 w 14"/>
              <a:gd name="T19" fmla="*/ 4 h 33"/>
              <a:gd name="T20" fmla="*/ 14 w 14"/>
              <a:gd name="T21" fmla="*/ 5 h 33"/>
              <a:gd name="T22" fmla="*/ 14 w 14"/>
              <a:gd name="T23" fmla="*/ 7 h 33"/>
              <a:gd name="T24" fmla="*/ 14 w 14"/>
              <a:gd name="T25" fmla="*/ 9 h 33"/>
              <a:gd name="T26" fmla="*/ 14 w 14"/>
              <a:gd name="T27" fmla="*/ 12 h 33"/>
              <a:gd name="T28" fmla="*/ 14 w 14"/>
              <a:gd name="T29" fmla="*/ 13 h 33"/>
              <a:gd name="T30" fmla="*/ 12 w 14"/>
              <a:gd name="T31" fmla="*/ 15 h 33"/>
              <a:gd name="T32" fmla="*/ 11 w 14"/>
              <a:gd name="T33" fmla="*/ 17 h 33"/>
              <a:gd name="T34" fmla="*/ 12 w 14"/>
              <a:gd name="T35" fmla="*/ 18 h 33"/>
              <a:gd name="T36" fmla="*/ 14 w 14"/>
              <a:gd name="T37" fmla="*/ 19 h 33"/>
              <a:gd name="T38" fmla="*/ 14 w 14"/>
              <a:gd name="T39" fmla="*/ 20 h 33"/>
              <a:gd name="T40" fmla="*/ 14 w 14"/>
              <a:gd name="T41" fmla="*/ 24 h 33"/>
              <a:gd name="T42" fmla="*/ 14 w 14"/>
              <a:gd name="T43" fmla="*/ 27 h 33"/>
              <a:gd name="T44" fmla="*/ 14 w 14"/>
              <a:gd name="T45" fmla="*/ 28 h 33"/>
              <a:gd name="T46" fmla="*/ 12 w 14"/>
              <a:gd name="T47" fmla="*/ 29 h 33"/>
              <a:gd name="T48" fmla="*/ 12 w 14"/>
              <a:gd name="T49" fmla="*/ 30 h 33"/>
              <a:gd name="T50" fmla="*/ 10 w 14"/>
              <a:gd name="T51" fmla="*/ 33 h 33"/>
              <a:gd name="T52" fmla="*/ 6 w 14"/>
              <a:gd name="T53" fmla="*/ 33 h 33"/>
              <a:gd name="T54" fmla="*/ 4 w 14"/>
              <a:gd name="T55" fmla="*/ 33 h 33"/>
              <a:gd name="T56" fmla="*/ 1 w 14"/>
              <a:gd name="T57" fmla="*/ 30 h 33"/>
              <a:gd name="T58" fmla="*/ 0 w 14"/>
              <a:gd name="T59" fmla="*/ 29 h 33"/>
              <a:gd name="T60" fmla="*/ 0 w 14"/>
              <a:gd name="T61" fmla="*/ 28 h 33"/>
              <a:gd name="T62" fmla="*/ 0 w 14"/>
              <a:gd name="T63" fmla="*/ 27 h 33"/>
              <a:gd name="T64" fmla="*/ 0 w 14"/>
              <a:gd name="T65" fmla="*/ 24 h 33"/>
              <a:gd name="T66" fmla="*/ 0 w 14"/>
              <a:gd name="T67" fmla="*/ 20 h 33"/>
              <a:gd name="T68" fmla="*/ 0 w 14"/>
              <a:gd name="T69" fmla="*/ 19 h 33"/>
              <a:gd name="T70" fmla="*/ 1 w 14"/>
              <a:gd name="T71" fmla="*/ 18 h 33"/>
              <a:gd name="T72" fmla="*/ 2 w 14"/>
              <a:gd name="T73" fmla="*/ 17 h 33"/>
              <a:gd name="T74" fmla="*/ 1 w 14"/>
              <a:gd name="T75" fmla="*/ 15 h 33"/>
              <a:gd name="T76" fmla="*/ 0 w 14"/>
              <a:gd name="T77" fmla="*/ 13 h 33"/>
              <a:gd name="T78" fmla="*/ 0 w 14"/>
              <a:gd name="T79" fmla="*/ 12 h 33"/>
              <a:gd name="T80" fmla="*/ 0 w 14"/>
              <a:gd name="T81" fmla="*/ 9 h 33"/>
              <a:gd name="T82" fmla="*/ 9 w 14"/>
              <a:gd name="T83" fmla="*/ 8 h 33"/>
              <a:gd name="T84" fmla="*/ 9 w 14"/>
              <a:gd name="T85" fmla="*/ 5 h 33"/>
              <a:gd name="T86" fmla="*/ 6 w 14"/>
              <a:gd name="T87" fmla="*/ 5 h 33"/>
              <a:gd name="T88" fmla="*/ 5 w 14"/>
              <a:gd name="T89" fmla="*/ 5 h 33"/>
              <a:gd name="T90" fmla="*/ 5 w 14"/>
              <a:gd name="T91" fmla="*/ 12 h 33"/>
              <a:gd name="T92" fmla="*/ 5 w 14"/>
              <a:gd name="T93" fmla="*/ 14 h 33"/>
              <a:gd name="T94" fmla="*/ 6 w 14"/>
              <a:gd name="T95" fmla="*/ 14 h 33"/>
              <a:gd name="T96" fmla="*/ 9 w 14"/>
              <a:gd name="T97" fmla="*/ 14 h 33"/>
              <a:gd name="T98" fmla="*/ 9 w 14"/>
              <a:gd name="T99" fmla="*/ 12 h 33"/>
              <a:gd name="T100" fmla="*/ 9 w 14"/>
              <a:gd name="T101" fmla="*/ 20 h 33"/>
              <a:gd name="T102" fmla="*/ 9 w 14"/>
              <a:gd name="T103" fmla="*/ 18 h 33"/>
              <a:gd name="T104" fmla="*/ 6 w 14"/>
              <a:gd name="T105" fmla="*/ 18 h 33"/>
              <a:gd name="T106" fmla="*/ 5 w 14"/>
              <a:gd name="T107" fmla="*/ 18 h 33"/>
              <a:gd name="T108" fmla="*/ 5 w 14"/>
              <a:gd name="T109" fmla="*/ 20 h 33"/>
              <a:gd name="T110" fmla="*/ 5 w 14"/>
              <a:gd name="T111" fmla="*/ 27 h 33"/>
              <a:gd name="T112" fmla="*/ 5 w 14"/>
              <a:gd name="T113" fmla="*/ 28 h 33"/>
              <a:gd name="T114" fmla="*/ 6 w 14"/>
              <a:gd name="T115" fmla="*/ 29 h 33"/>
              <a:gd name="T116" fmla="*/ 9 w 14"/>
              <a:gd name="T117" fmla="*/ 28 h 33"/>
              <a:gd name="T118" fmla="*/ 9 w 14"/>
              <a:gd name="T119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9"/>
                </a:move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10" y="2"/>
                </a:lnTo>
                <a:lnTo>
                  <a:pt x="10" y="2"/>
                </a:lnTo>
                <a:lnTo>
                  <a:pt x="11" y="3"/>
                </a:lnTo>
                <a:lnTo>
                  <a:pt x="11" y="3"/>
                </a:lnTo>
                <a:lnTo>
                  <a:pt x="12" y="4"/>
                </a:lnTo>
                <a:lnTo>
                  <a:pt x="12" y="4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9"/>
                </a:lnTo>
                <a:lnTo>
                  <a:pt x="14" y="9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2" y="15"/>
                </a:lnTo>
                <a:lnTo>
                  <a:pt x="12" y="15"/>
                </a:lnTo>
                <a:lnTo>
                  <a:pt x="11" y="17"/>
                </a:lnTo>
                <a:lnTo>
                  <a:pt x="11" y="17"/>
                </a:lnTo>
                <a:lnTo>
                  <a:pt x="12" y="18"/>
                </a:lnTo>
                <a:lnTo>
                  <a:pt x="12" y="18"/>
                </a:lnTo>
                <a:lnTo>
                  <a:pt x="14" y="19"/>
                </a:lnTo>
                <a:lnTo>
                  <a:pt x="14" y="19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2" y="29"/>
                </a:lnTo>
                <a:lnTo>
                  <a:pt x="12" y="29"/>
                </a:lnTo>
                <a:lnTo>
                  <a:pt x="12" y="30"/>
                </a:lnTo>
                <a:lnTo>
                  <a:pt x="12" y="30"/>
                </a:lnTo>
                <a:lnTo>
                  <a:pt x="10" y="33"/>
                </a:lnTo>
                <a:lnTo>
                  <a:pt x="10" y="33"/>
                </a:lnTo>
                <a:lnTo>
                  <a:pt x="6" y="33"/>
                </a:lnTo>
                <a:lnTo>
                  <a:pt x="6" y="33"/>
                </a:lnTo>
                <a:lnTo>
                  <a:pt x="4" y="33"/>
                </a:lnTo>
                <a:lnTo>
                  <a:pt x="4" y="33"/>
                </a:lnTo>
                <a:lnTo>
                  <a:pt x="1" y="30"/>
                </a:lnTo>
                <a:lnTo>
                  <a:pt x="1" y="30"/>
                </a:lnTo>
                <a:lnTo>
                  <a:pt x="0" y="29"/>
                </a:lnTo>
                <a:lnTo>
                  <a:pt x="0" y="29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0" y="19"/>
                </a:lnTo>
                <a:lnTo>
                  <a:pt x="0" y="19"/>
                </a:lnTo>
                <a:lnTo>
                  <a:pt x="1" y="18"/>
                </a:lnTo>
                <a:lnTo>
                  <a:pt x="1" y="18"/>
                </a:lnTo>
                <a:lnTo>
                  <a:pt x="2" y="17"/>
                </a:lnTo>
                <a:lnTo>
                  <a:pt x="2" y="17"/>
                </a:lnTo>
                <a:lnTo>
                  <a:pt x="1" y="15"/>
                </a:lnTo>
                <a:lnTo>
                  <a:pt x="1" y="15"/>
                </a:lnTo>
                <a:lnTo>
                  <a:pt x="0" y="13"/>
                </a:lnTo>
                <a:lnTo>
                  <a:pt x="0" y="13"/>
                </a:lnTo>
                <a:lnTo>
                  <a:pt x="0" y="12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9" y="8"/>
                </a:moveTo>
                <a:lnTo>
                  <a:pt x="9" y="8"/>
                </a:lnTo>
                <a:lnTo>
                  <a:pt x="9" y="5"/>
                </a:lnTo>
                <a:lnTo>
                  <a:pt x="9" y="5"/>
                </a:lnTo>
                <a:lnTo>
                  <a:pt x="6" y="5"/>
                </a:lnTo>
                <a:lnTo>
                  <a:pt x="6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2"/>
                </a:lnTo>
                <a:lnTo>
                  <a:pt x="5" y="12"/>
                </a:lnTo>
                <a:lnTo>
                  <a:pt x="5" y="14"/>
                </a:lnTo>
                <a:lnTo>
                  <a:pt x="5" y="14"/>
                </a:lnTo>
                <a:lnTo>
                  <a:pt x="6" y="14"/>
                </a:lnTo>
                <a:lnTo>
                  <a:pt x="6" y="14"/>
                </a:lnTo>
                <a:lnTo>
                  <a:pt x="9" y="14"/>
                </a:lnTo>
                <a:lnTo>
                  <a:pt x="9" y="14"/>
                </a:lnTo>
                <a:lnTo>
                  <a:pt x="9" y="12"/>
                </a:lnTo>
                <a:lnTo>
                  <a:pt x="9" y="8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9" y="18"/>
                </a:lnTo>
                <a:lnTo>
                  <a:pt x="9" y="18"/>
                </a:lnTo>
                <a:lnTo>
                  <a:pt x="6" y="18"/>
                </a:lnTo>
                <a:lnTo>
                  <a:pt x="6" y="18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7"/>
                </a:lnTo>
                <a:lnTo>
                  <a:pt x="5" y="27"/>
                </a:lnTo>
                <a:lnTo>
                  <a:pt x="5" y="28"/>
                </a:lnTo>
                <a:lnTo>
                  <a:pt x="5" y="28"/>
                </a:lnTo>
                <a:lnTo>
                  <a:pt x="6" y="29"/>
                </a:lnTo>
                <a:lnTo>
                  <a:pt x="6" y="29"/>
                </a:lnTo>
                <a:lnTo>
                  <a:pt x="9" y="28"/>
                </a:lnTo>
                <a:lnTo>
                  <a:pt x="9" y="28"/>
                </a:lnTo>
                <a:lnTo>
                  <a:pt x="9" y="27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07" name="Freeform 1936">
            <a:extLst>
              <a:ext uri="{FF2B5EF4-FFF2-40B4-BE49-F238E27FC236}">
                <a16:creationId xmlns:a16="http://schemas.microsoft.com/office/drawing/2014/main" id="{7340E24A-1944-4E01-B374-269706DE72CB}"/>
              </a:ext>
            </a:extLst>
          </p:cNvPr>
          <p:cNvSpPr>
            <a:spLocks/>
          </p:cNvSpPr>
          <p:nvPr/>
        </p:nvSpPr>
        <p:spPr bwMode="auto">
          <a:xfrm>
            <a:off x="2033031" y="3838759"/>
            <a:ext cx="6350" cy="14288"/>
          </a:xfrm>
          <a:custGeom>
            <a:avLst/>
            <a:gdLst>
              <a:gd name="T0" fmla="*/ 0 w 4"/>
              <a:gd name="T1" fmla="*/ 9 h 9"/>
              <a:gd name="T2" fmla="*/ 0 w 4"/>
              <a:gd name="T3" fmla="*/ 0 h 9"/>
              <a:gd name="T4" fmla="*/ 4 w 4"/>
              <a:gd name="T5" fmla="*/ 0 h 9"/>
              <a:gd name="T6" fmla="*/ 4 w 4"/>
              <a:gd name="T7" fmla="*/ 5 h 9"/>
              <a:gd name="T8" fmla="*/ 0 w 4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9">
                <a:moveTo>
                  <a:pt x="0" y="9"/>
                </a:moveTo>
                <a:lnTo>
                  <a:pt x="0" y="0"/>
                </a:lnTo>
                <a:lnTo>
                  <a:pt x="4" y="0"/>
                </a:lnTo>
                <a:lnTo>
                  <a:pt x="4" y="5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08" name="Freeform 1937">
            <a:extLst>
              <a:ext uri="{FF2B5EF4-FFF2-40B4-BE49-F238E27FC236}">
                <a16:creationId xmlns:a16="http://schemas.microsoft.com/office/drawing/2014/main" id="{96F4B79A-D5E1-407C-A6DD-998201121F80}"/>
              </a:ext>
            </a:extLst>
          </p:cNvPr>
          <p:cNvSpPr>
            <a:spLocks noEditPoints="1"/>
          </p:cNvSpPr>
          <p:nvPr/>
        </p:nvSpPr>
        <p:spPr bwMode="auto">
          <a:xfrm>
            <a:off x="2045731" y="3794309"/>
            <a:ext cx="22225" cy="52388"/>
          </a:xfrm>
          <a:custGeom>
            <a:avLst/>
            <a:gdLst>
              <a:gd name="T0" fmla="*/ 6 w 14"/>
              <a:gd name="T1" fmla="*/ 19 h 33"/>
              <a:gd name="T2" fmla="*/ 6 w 14"/>
              <a:gd name="T3" fmla="*/ 19 h 33"/>
              <a:gd name="T4" fmla="*/ 6 w 14"/>
              <a:gd name="T5" fmla="*/ 19 h 33"/>
              <a:gd name="T6" fmla="*/ 5 w 14"/>
              <a:gd name="T7" fmla="*/ 19 h 33"/>
              <a:gd name="T8" fmla="*/ 2 w 14"/>
              <a:gd name="T9" fmla="*/ 19 h 33"/>
              <a:gd name="T10" fmla="*/ 1 w 14"/>
              <a:gd name="T11" fmla="*/ 18 h 33"/>
              <a:gd name="T12" fmla="*/ 0 w 14"/>
              <a:gd name="T13" fmla="*/ 17 h 33"/>
              <a:gd name="T14" fmla="*/ 0 w 14"/>
              <a:gd name="T15" fmla="*/ 15 h 33"/>
              <a:gd name="T16" fmla="*/ 0 w 14"/>
              <a:gd name="T17" fmla="*/ 13 h 33"/>
              <a:gd name="T18" fmla="*/ 0 w 14"/>
              <a:gd name="T19" fmla="*/ 10 h 33"/>
              <a:gd name="T20" fmla="*/ 0 w 14"/>
              <a:gd name="T21" fmla="*/ 8 h 33"/>
              <a:gd name="T22" fmla="*/ 0 w 14"/>
              <a:gd name="T23" fmla="*/ 5 h 33"/>
              <a:gd name="T24" fmla="*/ 0 w 14"/>
              <a:gd name="T25" fmla="*/ 4 h 33"/>
              <a:gd name="T26" fmla="*/ 1 w 14"/>
              <a:gd name="T27" fmla="*/ 4 h 33"/>
              <a:gd name="T28" fmla="*/ 4 w 14"/>
              <a:gd name="T29" fmla="*/ 2 h 33"/>
              <a:gd name="T30" fmla="*/ 6 w 14"/>
              <a:gd name="T31" fmla="*/ 0 h 33"/>
              <a:gd name="T32" fmla="*/ 10 w 14"/>
              <a:gd name="T33" fmla="*/ 2 h 33"/>
              <a:gd name="T34" fmla="*/ 13 w 14"/>
              <a:gd name="T35" fmla="*/ 4 h 33"/>
              <a:gd name="T36" fmla="*/ 13 w 14"/>
              <a:gd name="T37" fmla="*/ 4 h 33"/>
              <a:gd name="T38" fmla="*/ 14 w 14"/>
              <a:gd name="T39" fmla="*/ 5 h 33"/>
              <a:gd name="T40" fmla="*/ 14 w 14"/>
              <a:gd name="T41" fmla="*/ 8 h 33"/>
              <a:gd name="T42" fmla="*/ 14 w 14"/>
              <a:gd name="T43" fmla="*/ 10 h 33"/>
              <a:gd name="T44" fmla="*/ 14 w 14"/>
              <a:gd name="T45" fmla="*/ 13 h 33"/>
              <a:gd name="T46" fmla="*/ 14 w 14"/>
              <a:gd name="T47" fmla="*/ 14 h 33"/>
              <a:gd name="T48" fmla="*/ 13 w 14"/>
              <a:gd name="T49" fmla="*/ 15 h 33"/>
              <a:gd name="T50" fmla="*/ 6 w 14"/>
              <a:gd name="T51" fmla="*/ 33 h 33"/>
              <a:gd name="T52" fmla="*/ 5 w 14"/>
              <a:gd name="T53" fmla="*/ 13 h 33"/>
              <a:gd name="T54" fmla="*/ 5 w 14"/>
              <a:gd name="T55" fmla="*/ 15 h 33"/>
              <a:gd name="T56" fmla="*/ 6 w 14"/>
              <a:gd name="T57" fmla="*/ 15 h 33"/>
              <a:gd name="T58" fmla="*/ 9 w 14"/>
              <a:gd name="T59" fmla="*/ 15 h 33"/>
              <a:gd name="T60" fmla="*/ 9 w 14"/>
              <a:gd name="T61" fmla="*/ 13 h 33"/>
              <a:gd name="T62" fmla="*/ 9 w 14"/>
              <a:gd name="T63" fmla="*/ 8 h 33"/>
              <a:gd name="T64" fmla="*/ 9 w 14"/>
              <a:gd name="T65" fmla="*/ 5 h 33"/>
              <a:gd name="T66" fmla="*/ 6 w 14"/>
              <a:gd name="T67" fmla="*/ 5 h 33"/>
              <a:gd name="T68" fmla="*/ 5 w 14"/>
              <a:gd name="T69" fmla="*/ 5 h 33"/>
              <a:gd name="T70" fmla="*/ 5 w 14"/>
              <a:gd name="T71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1" y="33"/>
                </a:move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5" y="19"/>
                </a:lnTo>
                <a:lnTo>
                  <a:pt x="5" y="19"/>
                </a:lnTo>
                <a:lnTo>
                  <a:pt x="2" y="19"/>
                </a:lnTo>
                <a:lnTo>
                  <a:pt x="2" y="19"/>
                </a:lnTo>
                <a:lnTo>
                  <a:pt x="1" y="18"/>
                </a:lnTo>
                <a:lnTo>
                  <a:pt x="1" y="18"/>
                </a:lnTo>
                <a:lnTo>
                  <a:pt x="0" y="17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1" y="4"/>
                </a:lnTo>
                <a:lnTo>
                  <a:pt x="1" y="4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10" y="2"/>
                </a:lnTo>
                <a:lnTo>
                  <a:pt x="10" y="2"/>
                </a:lnTo>
                <a:lnTo>
                  <a:pt x="13" y="4"/>
                </a:lnTo>
                <a:lnTo>
                  <a:pt x="13" y="4"/>
                </a:lnTo>
                <a:lnTo>
                  <a:pt x="13" y="4"/>
                </a:lnTo>
                <a:lnTo>
                  <a:pt x="13" y="4"/>
                </a:lnTo>
                <a:lnTo>
                  <a:pt x="14" y="5"/>
                </a:lnTo>
                <a:lnTo>
                  <a:pt x="14" y="5"/>
                </a:lnTo>
                <a:lnTo>
                  <a:pt x="14" y="8"/>
                </a:lnTo>
                <a:lnTo>
                  <a:pt x="14" y="8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13" y="15"/>
                </a:lnTo>
                <a:lnTo>
                  <a:pt x="13" y="17"/>
                </a:lnTo>
                <a:lnTo>
                  <a:pt x="6" y="33"/>
                </a:lnTo>
                <a:lnTo>
                  <a:pt x="1" y="33"/>
                </a:lnTo>
                <a:close/>
                <a:moveTo>
                  <a:pt x="5" y="13"/>
                </a:moveTo>
                <a:lnTo>
                  <a:pt x="5" y="13"/>
                </a:lnTo>
                <a:lnTo>
                  <a:pt x="5" y="15"/>
                </a:lnTo>
                <a:lnTo>
                  <a:pt x="5" y="15"/>
                </a:lnTo>
                <a:lnTo>
                  <a:pt x="6" y="15"/>
                </a:lnTo>
                <a:lnTo>
                  <a:pt x="6" y="15"/>
                </a:lnTo>
                <a:lnTo>
                  <a:pt x="9" y="15"/>
                </a:lnTo>
                <a:lnTo>
                  <a:pt x="9" y="15"/>
                </a:lnTo>
                <a:lnTo>
                  <a:pt x="9" y="13"/>
                </a:lnTo>
                <a:lnTo>
                  <a:pt x="9" y="8"/>
                </a:lnTo>
                <a:lnTo>
                  <a:pt x="9" y="8"/>
                </a:lnTo>
                <a:lnTo>
                  <a:pt x="9" y="5"/>
                </a:lnTo>
                <a:lnTo>
                  <a:pt x="9" y="5"/>
                </a:lnTo>
                <a:lnTo>
                  <a:pt x="6" y="5"/>
                </a:lnTo>
                <a:lnTo>
                  <a:pt x="6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09" name="Freeform 1938">
            <a:extLst>
              <a:ext uri="{FF2B5EF4-FFF2-40B4-BE49-F238E27FC236}">
                <a16:creationId xmlns:a16="http://schemas.microsoft.com/office/drawing/2014/main" id="{22CCE7FE-1A39-4914-B4C5-10EB1D113F23}"/>
              </a:ext>
            </a:extLst>
          </p:cNvPr>
          <p:cNvSpPr>
            <a:spLocks noEditPoints="1"/>
          </p:cNvSpPr>
          <p:nvPr/>
        </p:nvSpPr>
        <p:spPr bwMode="auto">
          <a:xfrm>
            <a:off x="2071131" y="3794309"/>
            <a:ext cx="22225" cy="52388"/>
          </a:xfrm>
          <a:custGeom>
            <a:avLst/>
            <a:gdLst>
              <a:gd name="T0" fmla="*/ 0 w 14"/>
              <a:gd name="T1" fmla="*/ 8 h 33"/>
              <a:gd name="T2" fmla="*/ 0 w 14"/>
              <a:gd name="T3" fmla="*/ 8 h 33"/>
              <a:gd name="T4" fmla="*/ 2 w 14"/>
              <a:gd name="T5" fmla="*/ 4 h 33"/>
              <a:gd name="T6" fmla="*/ 2 w 14"/>
              <a:gd name="T7" fmla="*/ 4 h 33"/>
              <a:gd name="T8" fmla="*/ 3 w 14"/>
              <a:gd name="T9" fmla="*/ 3 h 33"/>
              <a:gd name="T10" fmla="*/ 3 w 14"/>
              <a:gd name="T11" fmla="*/ 3 h 33"/>
              <a:gd name="T12" fmla="*/ 5 w 14"/>
              <a:gd name="T13" fmla="*/ 2 h 33"/>
              <a:gd name="T14" fmla="*/ 5 w 14"/>
              <a:gd name="T15" fmla="*/ 2 h 33"/>
              <a:gd name="T16" fmla="*/ 8 w 14"/>
              <a:gd name="T17" fmla="*/ 0 h 33"/>
              <a:gd name="T18" fmla="*/ 8 w 14"/>
              <a:gd name="T19" fmla="*/ 0 h 33"/>
              <a:gd name="T20" fmla="*/ 10 w 14"/>
              <a:gd name="T21" fmla="*/ 2 h 33"/>
              <a:gd name="T22" fmla="*/ 10 w 14"/>
              <a:gd name="T23" fmla="*/ 2 h 33"/>
              <a:gd name="T24" fmla="*/ 13 w 14"/>
              <a:gd name="T25" fmla="*/ 3 h 33"/>
              <a:gd name="T26" fmla="*/ 13 w 14"/>
              <a:gd name="T27" fmla="*/ 3 h 33"/>
              <a:gd name="T28" fmla="*/ 14 w 14"/>
              <a:gd name="T29" fmla="*/ 4 h 33"/>
              <a:gd name="T30" fmla="*/ 14 w 14"/>
              <a:gd name="T31" fmla="*/ 4 h 33"/>
              <a:gd name="T32" fmla="*/ 14 w 14"/>
              <a:gd name="T33" fmla="*/ 8 h 33"/>
              <a:gd name="T34" fmla="*/ 14 w 14"/>
              <a:gd name="T35" fmla="*/ 27 h 33"/>
              <a:gd name="T36" fmla="*/ 14 w 14"/>
              <a:gd name="T37" fmla="*/ 27 h 33"/>
              <a:gd name="T38" fmla="*/ 14 w 14"/>
              <a:gd name="T39" fmla="*/ 29 h 33"/>
              <a:gd name="T40" fmla="*/ 14 w 14"/>
              <a:gd name="T41" fmla="*/ 29 h 33"/>
              <a:gd name="T42" fmla="*/ 13 w 14"/>
              <a:gd name="T43" fmla="*/ 32 h 33"/>
              <a:gd name="T44" fmla="*/ 13 w 14"/>
              <a:gd name="T45" fmla="*/ 32 h 33"/>
              <a:gd name="T46" fmla="*/ 10 w 14"/>
              <a:gd name="T47" fmla="*/ 33 h 33"/>
              <a:gd name="T48" fmla="*/ 10 w 14"/>
              <a:gd name="T49" fmla="*/ 33 h 33"/>
              <a:gd name="T50" fmla="*/ 8 w 14"/>
              <a:gd name="T51" fmla="*/ 33 h 33"/>
              <a:gd name="T52" fmla="*/ 8 w 14"/>
              <a:gd name="T53" fmla="*/ 33 h 33"/>
              <a:gd name="T54" fmla="*/ 5 w 14"/>
              <a:gd name="T55" fmla="*/ 33 h 33"/>
              <a:gd name="T56" fmla="*/ 5 w 14"/>
              <a:gd name="T57" fmla="*/ 33 h 33"/>
              <a:gd name="T58" fmla="*/ 3 w 14"/>
              <a:gd name="T59" fmla="*/ 32 h 33"/>
              <a:gd name="T60" fmla="*/ 3 w 14"/>
              <a:gd name="T61" fmla="*/ 32 h 33"/>
              <a:gd name="T62" fmla="*/ 2 w 14"/>
              <a:gd name="T63" fmla="*/ 29 h 33"/>
              <a:gd name="T64" fmla="*/ 2 w 14"/>
              <a:gd name="T65" fmla="*/ 29 h 33"/>
              <a:gd name="T66" fmla="*/ 0 w 14"/>
              <a:gd name="T67" fmla="*/ 27 h 33"/>
              <a:gd name="T68" fmla="*/ 0 w 14"/>
              <a:gd name="T69" fmla="*/ 8 h 33"/>
              <a:gd name="T70" fmla="*/ 5 w 14"/>
              <a:gd name="T71" fmla="*/ 27 h 33"/>
              <a:gd name="T72" fmla="*/ 5 w 14"/>
              <a:gd name="T73" fmla="*/ 27 h 33"/>
              <a:gd name="T74" fmla="*/ 7 w 14"/>
              <a:gd name="T75" fmla="*/ 28 h 33"/>
              <a:gd name="T76" fmla="*/ 7 w 14"/>
              <a:gd name="T77" fmla="*/ 28 h 33"/>
              <a:gd name="T78" fmla="*/ 8 w 14"/>
              <a:gd name="T79" fmla="*/ 29 h 33"/>
              <a:gd name="T80" fmla="*/ 8 w 14"/>
              <a:gd name="T81" fmla="*/ 29 h 33"/>
              <a:gd name="T82" fmla="*/ 9 w 14"/>
              <a:gd name="T83" fmla="*/ 28 h 33"/>
              <a:gd name="T84" fmla="*/ 9 w 14"/>
              <a:gd name="T85" fmla="*/ 28 h 33"/>
              <a:gd name="T86" fmla="*/ 10 w 14"/>
              <a:gd name="T87" fmla="*/ 27 h 33"/>
              <a:gd name="T88" fmla="*/ 10 w 14"/>
              <a:gd name="T89" fmla="*/ 8 h 33"/>
              <a:gd name="T90" fmla="*/ 10 w 14"/>
              <a:gd name="T91" fmla="*/ 8 h 33"/>
              <a:gd name="T92" fmla="*/ 9 w 14"/>
              <a:gd name="T93" fmla="*/ 5 h 33"/>
              <a:gd name="T94" fmla="*/ 9 w 14"/>
              <a:gd name="T95" fmla="*/ 5 h 33"/>
              <a:gd name="T96" fmla="*/ 8 w 14"/>
              <a:gd name="T97" fmla="*/ 5 h 33"/>
              <a:gd name="T98" fmla="*/ 8 w 14"/>
              <a:gd name="T99" fmla="*/ 5 h 33"/>
              <a:gd name="T100" fmla="*/ 7 w 14"/>
              <a:gd name="T101" fmla="*/ 5 h 33"/>
              <a:gd name="T102" fmla="*/ 7 w 14"/>
              <a:gd name="T103" fmla="*/ 5 h 33"/>
              <a:gd name="T104" fmla="*/ 5 w 14"/>
              <a:gd name="T105" fmla="*/ 8 h 33"/>
              <a:gd name="T106" fmla="*/ 5 w 14"/>
              <a:gd name="T107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3">
                <a:moveTo>
                  <a:pt x="0" y="8"/>
                </a:moveTo>
                <a:lnTo>
                  <a:pt x="0" y="8"/>
                </a:lnTo>
                <a:lnTo>
                  <a:pt x="2" y="4"/>
                </a:lnTo>
                <a:lnTo>
                  <a:pt x="2" y="4"/>
                </a:lnTo>
                <a:lnTo>
                  <a:pt x="3" y="3"/>
                </a:lnTo>
                <a:lnTo>
                  <a:pt x="3" y="3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3" y="3"/>
                </a:lnTo>
                <a:lnTo>
                  <a:pt x="13" y="3"/>
                </a:lnTo>
                <a:lnTo>
                  <a:pt x="14" y="4"/>
                </a:lnTo>
                <a:lnTo>
                  <a:pt x="14" y="4"/>
                </a:lnTo>
                <a:lnTo>
                  <a:pt x="14" y="8"/>
                </a:lnTo>
                <a:lnTo>
                  <a:pt x="14" y="27"/>
                </a:lnTo>
                <a:lnTo>
                  <a:pt x="14" y="27"/>
                </a:lnTo>
                <a:lnTo>
                  <a:pt x="14" y="29"/>
                </a:lnTo>
                <a:lnTo>
                  <a:pt x="14" y="29"/>
                </a:lnTo>
                <a:lnTo>
                  <a:pt x="13" y="32"/>
                </a:lnTo>
                <a:lnTo>
                  <a:pt x="13" y="32"/>
                </a:lnTo>
                <a:lnTo>
                  <a:pt x="10" y="33"/>
                </a:lnTo>
                <a:lnTo>
                  <a:pt x="10" y="33"/>
                </a:lnTo>
                <a:lnTo>
                  <a:pt x="8" y="33"/>
                </a:lnTo>
                <a:lnTo>
                  <a:pt x="8" y="33"/>
                </a:lnTo>
                <a:lnTo>
                  <a:pt x="5" y="33"/>
                </a:lnTo>
                <a:lnTo>
                  <a:pt x="5" y="33"/>
                </a:lnTo>
                <a:lnTo>
                  <a:pt x="3" y="32"/>
                </a:lnTo>
                <a:lnTo>
                  <a:pt x="3" y="32"/>
                </a:lnTo>
                <a:lnTo>
                  <a:pt x="2" y="29"/>
                </a:lnTo>
                <a:lnTo>
                  <a:pt x="2" y="29"/>
                </a:lnTo>
                <a:lnTo>
                  <a:pt x="0" y="27"/>
                </a:lnTo>
                <a:lnTo>
                  <a:pt x="0" y="8"/>
                </a:lnTo>
                <a:close/>
                <a:moveTo>
                  <a:pt x="5" y="27"/>
                </a:moveTo>
                <a:lnTo>
                  <a:pt x="5" y="27"/>
                </a:lnTo>
                <a:lnTo>
                  <a:pt x="7" y="28"/>
                </a:lnTo>
                <a:lnTo>
                  <a:pt x="7" y="28"/>
                </a:lnTo>
                <a:lnTo>
                  <a:pt x="8" y="29"/>
                </a:lnTo>
                <a:lnTo>
                  <a:pt x="8" y="29"/>
                </a:lnTo>
                <a:lnTo>
                  <a:pt x="9" y="28"/>
                </a:lnTo>
                <a:lnTo>
                  <a:pt x="9" y="28"/>
                </a:lnTo>
                <a:lnTo>
                  <a:pt x="10" y="27"/>
                </a:lnTo>
                <a:lnTo>
                  <a:pt x="10" y="8"/>
                </a:ln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8"/>
                </a:lnTo>
                <a:lnTo>
                  <a:pt x="5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10" name="Freeform 1939">
            <a:extLst>
              <a:ext uri="{FF2B5EF4-FFF2-40B4-BE49-F238E27FC236}">
                <a16:creationId xmlns:a16="http://schemas.microsoft.com/office/drawing/2014/main" id="{9D673DC5-3014-4DC2-962C-D0B7F09DB6DD}"/>
              </a:ext>
            </a:extLst>
          </p:cNvPr>
          <p:cNvSpPr>
            <a:spLocks/>
          </p:cNvSpPr>
          <p:nvPr/>
        </p:nvSpPr>
        <p:spPr bwMode="auto">
          <a:xfrm>
            <a:off x="2099706" y="3794309"/>
            <a:ext cx="22225" cy="52388"/>
          </a:xfrm>
          <a:custGeom>
            <a:avLst/>
            <a:gdLst>
              <a:gd name="T0" fmla="*/ 14 w 14"/>
              <a:gd name="T1" fmla="*/ 0 h 33"/>
              <a:gd name="T2" fmla="*/ 14 w 14"/>
              <a:gd name="T3" fmla="*/ 5 h 33"/>
              <a:gd name="T4" fmla="*/ 4 w 14"/>
              <a:gd name="T5" fmla="*/ 5 h 33"/>
              <a:gd name="T6" fmla="*/ 4 w 14"/>
              <a:gd name="T7" fmla="*/ 14 h 33"/>
              <a:gd name="T8" fmla="*/ 4 w 14"/>
              <a:gd name="T9" fmla="*/ 14 h 33"/>
              <a:gd name="T10" fmla="*/ 6 w 14"/>
              <a:gd name="T11" fmla="*/ 13 h 33"/>
              <a:gd name="T12" fmla="*/ 6 w 14"/>
              <a:gd name="T13" fmla="*/ 13 h 33"/>
              <a:gd name="T14" fmla="*/ 7 w 14"/>
              <a:gd name="T15" fmla="*/ 13 h 33"/>
              <a:gd name="T16" fmla="*/ 7 w 14"/>
              <a:gd name="T17" fmla="*/ 13 h 33"/>
              <a:gd name="T18" fmla="*/ 10 w 14"/>
              <a:gd name="T19" fmla="*/ 13 h 33"/>
              <a:gd name="T20" fmla="*/ 11 w 14"/>
              <a:gd name="T21" fmla="*/ 14 h 33"/>
              <a:gd name="T22" fmla="*/ 11 w 14"/>
              <a:gd name="T23" fmla="*/ 14 h 33"/>
              <a:gd name="T24" fmla="*/ 12 w 14"/>
              <a:gd name="T25" fmla="*/ 15 h 33"/>
              <a:gd name="T26" fmla="*/ 14 w 14"/>
              <a:gd name="T27" fmla="*/ 18 h 33"/>
              <a:gd name="T28" fmla="*/ 14 w 14"/>
              <a:gd name="T29" fmla="*/ 27 h 33"/>
              <a:gd name="T30" fmla="*/ 14 w 14"/>
              <a:gd name="T31" fmla="*/ 27 h 33"/>
              <a:gd name="T32" fmla="*/ 12 w 14"/>
              <a:gd name="T33" fmla="*/ 29 h 33"/>
              <a:gd name="T34" fmla="*/ 12 w 14"/>
              <a:gd name="T35" fmla="*/ 29 h 33"/>
              <a:gd name="T36" fmla="*/ 11 w 14"/>
              <a:gd name="T37" fmla="*/ 32 h 33"/>
              <a:gd name="T38" fmla="*/ 11 w 14"/>
              <a:gd name="T39" fmla="*/ 32 h 33"/>
              <a:gd name="T40" fmla="*/ 9 w 14"/>
              <a:gd name="T41" fmla="*/ 33 h 33"/>
              <a:gd name="T42" fmla="*/ 9 w 14"/>
              <a:gd name="T43" fmla="*/ 33 h 33"/>
              <a:gd name="T44" fmla="*/ 6 w 14"/>
              <a:gd name="T45" fmla="*/ 33 h 33"/>
              <a:gd name="T46" fmla="*/ 6 w 14"/>
              <a:gd name="T47" fmla="*/ 33 h 33"/>
              <a:gd name="T48" fmla="*/ 4 w 14"/>
              <a:gd name="T49" fmla="*/ 33 h 33"/>
              <a:gd name="T50" fmla="*/ 4 w 14"/>
              <a:gd name="T51" fmla="*/ 33 h 33"/>
              <a:gd name="T52" fmla="*/ 1 w 14"/>
              <a:gd name="T53" fmla="*/ 32 h 33"/>
              <a:gd name="T54" fmla="*/ 1 w 14"/>
              <a:gd name="T55" fmla="*/ 32 h 33"/>
              <a:gd name="T56" fmla="*/ 0 w 14"/>
              <a:gd name="T57" fmla="*/ 29 h 33"/>
              <a:gd name="T58" fmla="*/ 0 w 14"/>
              <a:gd name="T59" fmla="*/ 29 h 33"/>
              <a:gd name="T60" fmla="*/ 0 w 14"/>
              <a:gd name="T61" fmla="*/ 27 h 33"/>
              <a:gd name="T62" fmla="*/ 0 w 14"/>
              <a:gd name="T63" fmla="*/ 25 h 33"/>
              <a:gd name="T64" fmla="*/ 4 w 14"/>
              <a:gd name="T65" fmla="*/ 25 h 33"/>
              <a:gd name="T66" fmla="*/ 4 w 14"/>
              <a:gd name="T67" fmla="*/ 27 h 33"/>
              <a:gd name="T68" fmla="*/ 4 w 14"/>
              <a:gd name="T69" fmla="*/ 27 h 33"/>
              <a:gd name="T70" fmla="*/ 5 w 14"/>
              <a:gd name="T71" fmla="*/ 28 h 33"/>
              <a:gd name="T72" fmla="*/ 5 w 14"/>
              <a:gd name="T73" fmla="*/ 28 h 33"/>
              <a:gd name="T74" fmla="*/ 6 w 14"/>
              <a:gd name="T75" fmla="*/ 29 h 33"/>
              <a:gd name="T76" fmla="*/ 6 w 14"/>
              <a:gd name="T77" fmla="*/ 29 h 33"/>
              <a:gd name="T78" fmla="*/ 9 w 14"/>
              <a:gd name="T79" fmla="*/ 28 h 33"/>
              <a:gd name="T80" fmla="*/ 9 w 14"/>
              <a:gd name="T81" fmla="*/ 28 h 33"/>
              <a:gd name="T82" fmla="*/ 9 w 14"/>
              <a:gd name="T83" fmla="*/ 27 h 33"/>
              <a:gd name="T84" fmla="*/ 9 w 14"/>
              <a:gd name="T85" fmla="*/ 19 h 33"/>
              <a:gd name="T86" fmla="*/ 9 w 14"/>
              <a:gd name="T87" fmla="*/ 19 h 33"/>
              <a:gd name="T88" fmla="*/ 9 w 14"/>
              <a:gd name="T89" fmla="*/ 17 h 33"/>
              <a:gd name="T90" fmla="*/ 9 w 14"/>
              <a:gd name="T91" fmla="*/ 17 h 33"/>
              <a:gd name="T92" fmla="*/ 6 w 14"/>
              <a:gd name="T93" fmla="*/ 17 h 33"/>
              <a:gd name="T94" fmla="*/ 6 w 14"/>
              <a:gd name="T95" fmla="*/ 17 h 33"/>
              <a:gd name="T96" fmla="*/ 5 w 14"/>
              <a:gd name="T97" fmla="*/ 17 h 33"/>
              <a:gd name="T98" fmla="*/ 5 w 14"/>
              <a:gd name="T99" fmla="*/ 17 h 33"/>
              <a:gd name="T100" fmla="*/ 5 w 14"/>
              <a:gd name="T101" fmla="*/ 17 h 33"/>
              <a:gd name="T102" fmla="*/ 5 w 14"/>
              <a:gd name="T103" fmla="*/ 17 h 33"/>
              <a:gd name="T104" fmla="*/ 5 w 14"/>
              <a:gd name="T105" fmla="*/ 18 h 33"/>
              <a:gd name="T106" fmla="*/ 5 w 14"/>
              <a:gd name="T107" fmla="*/ 18 h 33"/>
              <a:gd name="T108" fmla="*/ 4 w 14"/>
              <a:gd name="T109" fmla="*/ 18 h 33"/>
              <a:gd name="T110" fmla="*/ 0 w 14"/>
              <a:gd name="T111" fmla="*/ 18 h 33"/>
              <a:gd name="T112" fmla="*/ 0 w 14"/>
              <a:gd name="T113" fmla="*/ 0 h 33"/>
              <a:gd name="T114" fmla="*/ 14 w 14"/>
              <a:gd name="T1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3">
                <a:moveTo>
                  <a:pt x="14" y="0"/>
                </a:moveTo>
                <a:lnTo>
                  <a:pt x="14" y="5"/>
                </a:lnTo>
                <a:lnTo>
                  <a:pt x="4" y="5"/>
                </a:lnTo>
                <a:lnTo>
                  <a:pt x="4" y="14"/>
                </a:lnTo>
                <a:lnTo>
                  <a:pt x="4" y="14"/>
                </a:lnTo>
                <a:lnTo>
                  <a:pt x="6" y="13"/>
                </a:lnTo>
                <a:lnTo>
                  <a:pt x="6" y="13"/>
                </a:lnTo>
                <a:lnTo>
                  <a:pt x="7" y="13"/>
                </a:lnTo>
                <a:lnTo>
                  <a:pt x="7" y="13"/>
                </a:lnTo>
                <a:lnTo>
                  <a:pt x="10" y="13"/>
                </a:lnTo>
                <a:lnTo>
                  <a:pt x="11" y="14"/>
                </a:lnTo>
                <a:lnTo>
                  <a:pt x="11" y="14"/>
                </a:lnTo>
                <a:lnTo>
                  <a:pt x="12" y="15"/>
                </a:lnTo>
                <a:lnTo>
                  <a:pt x="14" y="18"/>
                </a:lnTo>
                <a:lnTo>
                  <a:pt x="14" y="27"/>
                </a:lnTo>
                <a:lnTo>
                  <a:pt x="14" y="27"/>
                </a:lnTo>
                <a:lnTo>
                  <a:pt x="12" y="29"/>
                </a:lnTo>
                <a:lnTo>
                  <a:pt x="12" y="29"/>
                </a:lnTo>
                <a:lnTo>
                  <a:pt x="11" y="32"/>
                </a:lnTo>
                <a:lnTo>
                  <a:pt x="11" y="32"/>
                </a:lnTo>
                <a:lnTo>
                  <a:pt x="9" y="33"/>
                </a:lnTo>
                <a:lnTo>
                  <a:pt x="9" y="33"/>
                </a:lnTo>
                <a:lnTo>
                  <a:pt x="6" y="33"/>
                </a:lnTo>
                <a:lnTo>
                  <a:pt x="6" y="33"/>
                </a:lnTo>
                <a:lnTo>
                  <a:pt x="4" y="33"/>
                </a:lnTo>
                <a:lnTo>
                  <a:pt x="4" y="33"/>
                </a:lnTo>
                <a:lnTo>
                  <a:pt x="1" y="32"/>
                </a:lnTo>
                <a:lnTo>
                  <a:pt x="1" y="32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4" y="25"/>
                </a:lnTo>
                <a:lnTo>
                  <a:pt x="4" y="27"/>
                </a:lnTo>
                <a:lnTo>
                  <a:pt x="4" y="27"/>
                </a:lnTo>
                <a:lnTo>
                  <a:pt x="5" y="28"/>
                </a:lnTo>
                <a:lnTo>
                  <a:pt x="5" y="28"/>
                </a:lnTo>
                <a:lnTo>
                  <a:pt x="6" y="29"/>
                </a:lnTo>
                <a:lnTo>
                  <a:pt x="6" y="29"/>
                </a:lnTo>
                <a:lnTo>
                  <a:pt x="9" y="28"/>
                </a:lnTo>
                <a:lnTo>
                  <a:pt x="9" y="28"/>
                </a:lnTo>
                <a:lnTo>
                  <a:pt x="9" y="27"/>
                </a:lnTo>
                <a:lnTo>
                  <a:pt x="9" y="19"/>
                </a:lnTo>
                <a:lnTo>
                  <a:pt x="9" y="19"/>
                </a:lnTo>
                <a:lnTo>
                  <a:pt x="9" y="17"/>
                </a:lnTo>
                <a:lnTo>
                  <a:pt x="9" y="17"/>
                </a:lnTo>
                <a:lnTo>
                  <a:pt x="6" y="17"/>
                </a:lnTo>
                <a:lnTo>
                  <a:pt x="6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8"/>
                </a:lnTo>
                <a:lnTo>
                  <a:pt x="5" y="18"/>
                </a:lnTo>
                <a:lnTo>
                  <a:pt x="4" y="18"/>
                </a:lnTo>
                <a:lnTo>
                  <a:pt x="0" y="18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11" name="Freeform 1940">
            <a:extLst>
              <a:ext uri="{FF2B5EF4-FFF2-40B4-BE49-F238E27FC236}">
                <a16:creationId xmlns:a16="http://schemas.microsoft.com/office/drawing/2014/main" id="{A2E7EB14-705E-4EC1-9C7E-0E4D4685D53F}"/>
              </a:ext>
            </a:extLst>
          </p:cNvPr>
          <p:cNvSpPr>
            <a:spLocks noEditPoints="1"/>
          </p:cNvSpPr>
          <p:nvPr/>
        </p:nvSpPr>
        <p:spPr bwMode="auto">
          <a:xfrm>
            <a:off x="2125106" y="3794309"/>
            <a:ext cx="22225" cy="52388"/>
          </a:xfrm>
          <a:custGeom>
            <a:avLst/>
            <a:gdLst>
              <a:gd name="T0" fmla="*/ 0 w 14"/>
              <a:gd name="T1" fmla="*/ 9 h 33"/>
              <a:gd name="T2" fmla="*/ 0 w 14"/>
              <a:gd name="T3" fmla="*/ 7 h 33"/>
              <a:gd name="T4" fmla="*/ 0 w 14"/>
              <a:gd name="T5" fmla="*/ 5 h 33"/>
              <a:gd name="T6" fmla="*/ 1 w 14"/>
              <a:gd name="T7" fmla="*/ 4 h 33"/>
              <a:gd name="T8" fmla="*/ 1 w 14"/>
              <a:gd name="T9" fmla="*/ 3 h 33"/>
              <a:gd name="T10" fmla="*/ 4 w 14"/>
              <a:gd name="T11" fmla="*/ 2 h 33"/>
              <a:gd name="T12" fmla="*/ 8 w 14"/>
              <a:gd name="T13" fmla="*/ 0 h 33"/>
              <a:gd name="T14" fmla="*/ 10 w 14"/>
              <a:gd name="T15" fmla="*/ 2 h 33"/>
              <a:gd name="T16" fmla="*/ 13 w 14"/>
              <a:gd name="T17" fmla="*/ 3 h 33"/>
              <a:gd name="T18" fmla="*/ 13 w 14"/>
              <a:gd name="T19" fmla="*/ 4 h 33"/>
              <a:gd name="T20" fmla="*/ 14 w 14"/>
              <a:gd name="T21" fmla="*/ 5 h 33"/>
              <a:gd name="T22" fmla="*/ 14 w 14"/>
              <a:gd name="T23" fmla="*/ 7 h 33"/>
              <a:gd name="T24" fmla="*/ 14 w 14"/>
              <a:gd name="T25" fmla="*/ 9 h 33"/>
              <a:gd name="T26" fmla="*/ 14 w 14"/>
              <a:gd name="T27" fmla="*/ 12 h 33"/>
              <a:gd name="T28" fmla="*/ 14 w 14"/>
              <a:gd name="T29" fmla="*/ 13 h 33"/>
              <a:gd name="T30" fmla="*/ 13 w 14"/>
              <a:gd name="T31" fmla="*/ 15 h 33"/>
              <a:gd name="T32" fmla="*/ 11 w 14"/>
              <a:gd name="T33" fmla="*/ 17 h 33"/>
              <a:gd name="T34" fmla="*/ 13 w 14"/>
              <a:gd name="T35" fmla="*/ 18 h 33"/>
              <a:gd name="T36" fmla="*/ 14 w 14"/>
              <a:gd name="T37" fmla="*/ 19 h 33"/>
              <a:gd name="T38" fmla="*/ 14 w 14"/>
              <a:gd name="T39" fmla="*/ 20 h 33"/>
              <a:gd name="T40" fmla="*/ 14 w 14"/>
              <a:gd name="T41" fmla="*/ 24 h 33"/>
              <a:gd name="T42" fmla="*/ 14 w 14"/>
              <a:gd name="T43" fmla="*/ 27 h 33"/>
              <a:gd name="T44" fmla="*/ 14 w 14"/>
              <a:gd name="T45" fmla="*/ 28 h 33"/>
              <a:gd name="T46" fmla="*/ 14 w 14"/>
              <a:gd name="T47" fmla="*/ 29 h 33"/>
              <a:gd name="T48" fmla="*/ 13 w 14"/>
              <a:gd name="T49" fmla="*/ 30 h 33"/>
              <a:gd name="T50" fmla="*/ 10 w 14"/>
              <a:gd name="T51" fmla="*/ 33 h 33"/>
              <a:gd name="T52" fmla="*/ 8 w 14"/>
              <a:gd name="T53" fmla="*/ 33 h 33"/>
              <a:gd name="T54" fmla="*/ 4 w 14"/>
              <a:gd name="T55" fmla="*/ 33 h 33"/>
              <a:gd name="T56" fmla="*/ 1 w 14"/>
              <a:gd name="T57" fmla="*/ 30 h 33"/>
              <a:gd name="T58" fmla="*/ 1 w 14"/>
              <a:gd name="T59" fmla="*/ 29 h 33"/>
              <a:gd name="T60" fmla="*/ 0 w 14"/>
              <a:gd name="T61" fmla="*/ 28 h 33"/>
              <a:gd name="T62" fmla="*/ 0 w 14"/>
              <a:gd name="T63" fmla="*/ 27 h 33"/>
              <a:gd name="T64" fmla="*/ 0 w 14"/>
              <a:gd name="T65" fmla="*/ 24 h 33"/>
              <a:gd name="T66" fmla="*/ 0 w 14"/>
              <a:gd name="T67" fmla="*/ 20 h 33"/>
              <a:gd name="T68" fmla="*/ 0 w 14"/>
              <a:gd name="T69" fmla="*/ 19 h 33"/>
              <a:gd name="T70" fmla="*/ 1 w 14"/>
              <a:gd name="T71" fmla="*/ 18 h 33"/>
              <a:gd name="T72" fmla="*/ 3 w 14"/>
              <a:gd name="T73" fmla="*/ 17 h 33"/>
              <a:gd name="T74" fmla="*/ 1 w 14"/>
              <a:gd name="T75" fmla="*/ 15 h 33"/>
              <a:gd name="T76" fmla="*/ 0 w 14"/>
              <a:gd name="T77" fmla="*/ 13 h 33"/>
              <a:gd name="T78" fmla="*/ 0 w 14"/>
              <a:gd name="T79" fmla="*/ 12 h 33"/>
              <a:gd name="T80" fmla="*/ 0 w 14"/>
              <a:gd name="T81" fmla="*/ 9 h 33"/>
              <a:gd name="T82" fmla="*/ 9 w 14"/>
              <a:gd name="T83" fmla="*/ 8 h 33"/>
              <a:gd name="T84" fmla="*/ 9 w 14"/>
              <a:gd name="T85" fmla="*/ 5 h 33"/>
              <a:gd name="T86" fmla="*/ 8 w 14"/>
              <a:gd name="T87" fmla="*/ 5 h 33"/>
              <a:gd name="T88" fmla="*/ 5 w 14"/>
              <a:gd name="T89" fmla="*/ 5 h 33"/>
              <a:gd name="T90" fmla="*/ 5 w 14"/>
              <a:gd name="T91" fmla="*/ 12 h 33"/>
              <a:gd name="T92" fmla="*/ 5 w 14"/>
              <a:gd name="T93" fmla="*/ 14 h 33"/>
              <a:gd name="T94" fmla="*/ 8 w 14"/>
              <a:gd name="T95" fmla="*/ 14 h 33"/>
              <a:gd name="T96" fmla="*/ 9 w 14"/>
              <a:gd name="T97" fmla="*/ 14 h 33"/>
              <a:gd name="T98" fmla="*/ 9 w 14"/>
              <a:gd name="T99" fmla="*/ 12 h 33"/>
              <a:gd name="T100" fmla="*/ 9 w 14"/>
              <a:gd name="T101" fmla="*/ 20 h 33"/>
              <a:gd name="T102" fmla="*/ 9 w 14"/>
              <a:gd name="T103" fmla="*/ 18 h 33"/>
              <a:gd name="T104" fmla="*/ 8 w 14"/>
              <a:gd name="T105" fmla="*/ 18 h 33"/>
              <a:gd name="T106" fmla="*/ 5 w 14"/>
              <a:gd name="T107" fmla="*/ 18 h 33"/>
              <a:gd name="T108" fmla="*/ 5 w 14"/>
              <a:gd name="T109" fmla="*/ 20 h 33"/>
              <a:gd name="T110" fmla="*/ 5 w 14"/>
              <a:gd name="T111" fmla="*/ 27 h 33"/>
              <a:gd name="T112" fmla="*/ 5 w 14"/>
              <a:gd name="T113" fmla="*/ 28 h 33"/>
              <a:gd name="T114" fmla="*/ 8 w 14"/>
              <a:gd name="T115" fmla="*/ 29 h 33"/>
              <a:gd name="T116" fmla="*/ 9 w 14"/>
              <a:gd name="T117" fmla="*/ 28 h 33"/>
              <a:gd name="T118" fmla="*/ 9 w 14"/>
              <a:gd name="T119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9"/>
                </a:move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4" y="2"/>
                </a:lnTo>
                <a:lnTo>
                  <a:pt x="4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3" y="3"/>
                </a:lnTo>
                <a:lnTo>
                  <a:pt x="13" y="3"/>
                </a:lnTo>
                <a:lnTo>
                  <a:pt x="13" y="4"/>
                </a:lnTo>
                <a:lnTo>
                  <a:pt x="13" y="4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9"/>
                </a:lnTo>
                <a:lnTo>
                  <a:pt x="14" y="9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3" y="15"/>
                </a:lnTo>
                <a:lnTo>
                  <a:pt x="13" y="15"/>
                </a:lnTo>
                <a:lnTo>
                  <a:pt x="11" y="17"/>
                </a:lnTo>
                <a:lnTo>
                  <a:pt x="11" y="17"/>
                </a:lnTo>
                <a:lnTo>
                  <a:pt x="13" y="18"/>
                </a:lnTo>
                <a:lnTo>
                  <a:pt x="13" y="18"/>
                </a:lnTo>
                <a:lnTo>
                  <a:pt x="14" y="19"/>
                </a:lnTo>
                <a:lnTo>
                  <a:pt x="14" y="19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3" y="30"/>
                </a:lnTo>
                <a:lnTo>
                  <a:pt x="13" y="30"/>
                </a:lnTo>
                <a:lnTo>
                  <a:pt x="10" y="33"/>
                </a:lnTo>
                <a:lnTo>
                  <a:pt x="10" y="33"/>
                </a:lnTo>
                <a:lnTo>
                  <a:pt x="8" y="33"/>
                </a:lnTo>
                <a:lnTo>
                  <a:pt x="8" y="33"/>
                </a:lnTo>
                <a:lnTo>
                  <a:pt x="4" y="33"/>
                </a:lnTo>
                <a:lnTo>
                  <a:pt x="4" y="33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1" y="29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0" y="19"/>
                </a:lnTo>
                <a:lnTo>
                  <a:pt x="0" y="19"/>
                </a:lnTo>
                <a:lnTo>
                  <a:pt x="1" y="18"/>
                </a:lnTo>
                <a:lnTo>
                  <a:pt x="1" y="18"/>
                </a:lnTo>
                <a:lnTo>
                  <a:pt x="3" y="17"/>
                </a:lnTo>
                <a:lnTo>
                  <a:pt x="3" y="17"/>
                </a:lnTo>
                <a:lnTo>
                  <a:pt x="1" y="15"/>
                </a:lnTo>
                <a:lnTo>
                  <a:pt x="1" y="15"/>
                </a:lnTo>
                <a:lnTo>
                  <a:pt x="0" y="13"/>
                </a:lnTo>
                <a:lnTo>
                  <a:pt x="0" y="13"/>
                </a:lnTo>
                <a:lnTo>
                  <a:pt x="0" y="12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9" y="8"/>
                </a:moveTo>
                <a:lnTo>
                  <a:pt x="9" y="8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2"/>
                </a:lnTo>
                <a:lnTo>
                  <a:pt x="5" y="12"/>
                </a:lnTo>
                <a:lnTo>
                  <a:pt x="5" y="14"/>
                </a:lnTo>
                <a:lnTo>
                  <a:pt x="5" y="14"/>
                </a:lnTo>
                <a:lnTo>
                  <a:pt x="8" y="14"/>
                </a:lnTo>
                <a:lnTo>
                  <a:pt x="8" y="14"/>
                </a:lnTo>
                <a:lnTo>
                  <a:pt x="9" y="14"/>
                </a:lnTo>
                <a:lnTo>
                  <a:pt x="9" y="14"/>
                </a:lnTo>
                <a:lnTo>
                  <a:pt x="9" y="12"/>
                </a:lnTo>
                <a:lnTo>
                  <a:pt x="9" y="8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9" y="18"/>
                </a:lnTo>
                <a:lnTo>
                  <a:pt x="9" y="18"/>
                </a:lnTo>
                <a:lnTo>
                  <a:pt x="8" y="18"/>
                </a:lnTo>
                <a:lnTo>
                  <a:pt x="8" y="18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7"/>
                </a:lnTo>
                <a:lnTo>
                  <a:pt x="5" y="27"/>
                </a:lnTo>
                <a:lnTo>
                  <a:pt x="5" y="28"/>
                </a:lnTo>
                <a:lnTo>
                  <a:pt x="5" y="28"/>
                </a:lnTo>
                <a:lnTo>
                  <a:pt x="8" y="29"/>
                </a:lnTo>
                <a:lnTo>
                  <a:pt x="8" y="29"/>
                </a:lnTo>
                <a:lnTo>
                  <a:pt x="9" y="28"/>
                </a:lnTo>
                <a:lnTo>
                  <a:pt x="9" y="28"/>
                </a:lnTo>
                <a:lnTo>
                  <a:pt x="9" y="27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12" name="Freeform 1941">
            <a:extLst>
              <a:ext uri="{FF2B5EF4-FFF2-40B4-BE49-F238E27FC236}">
                <a16:creationId xmlns:a16="http://schemas.microsoft.com/office/drawing/2014/main" id="{7477D1CB-CF7F-4615-9497-35592C0D352A}"/>
              </a:ext>
            </a:extLst>
          </p:cNvPr>
          <p:cNvSpPr>
            <a:spLocks/>
          </p:cNvSpPr>
          <p:nvPr/>
        </p:nvSpPr>
        <p:spPr bwMode="auto">
          <a:xfrm>
            <a:off x="2429906" y="3284721"/>
            <a:ext cx="23813" cy="49213"/>
          </a:xfrm>
          <a:custGeom>
            <a:avLst/>
            <a:gdLst>
              <a:gd name="T0" fmla="*/ 9 w 15"/>
              <a:gd name="T1" fmla="*/ 31 h 31"/>
              <a:gd name="T2" fmla="*/ 9 w 15"/>
              <a:gd name="T3" fmla="*/ 27 h 31"/>
              <a:gd name="T4" fmla="*/ 0 w 15"/>
              <a:gd name="T5" fmla="*/ 27 h 31"/>
              <a:gd name="T6" fmla="*/ 0 w 15"/>
              <a:gd name="T7" fmla="*/ 22 h 31"/>
              <a:gd name="T8" fmla="*/ 6 w 15"/>
              <a:gd name="T9" fmla="*/ 0 h 31"/>
              <a:gd name="T10" fmla="*/ 12 w 15"/>
              <a:gd name="T11" fmla="*/ 0 h 31"/>
              <a:gd name="T12" fmla="*/ 4 w 15"/>
              <a:gd name="T13" fmla="*/ 22 h 31"/>
              <a:gd name="T14" fmla="*/ 9 w 15"/>
              <a:gd name="T15" fmla="*/ 22 h 31"/>
              <a:gd name="T16" fmla="*/ 9 w 15"/>
              <a:gd name="T17" fmla="*/ 14 h 31"/>
              <a:gd name="T18" fmla="*/ 14 w 15"/>
              <a:gd name="T19" fmla="*/ 14 h 31"/>
              <a:gd name="T20" fmla="*/ 14 w 15"/>
              <a:gd name="T21" fmla="*/ 22 h 31"/>
              <a:gd name="T22" fmla="*/ 15 w 15"/>
              <a:gd name="T23" fmla="*/ 22 h 31"/>
              <a:gd name="T24" fmla="*/ 15 w 15"/>
              <a:gd name="T25" fmla="*/ 27 h 31"/>
              <a:gd name="T26" fmla="*/ 14 w 15"/>
              <a:gd name="T27" fmla="*/ 27 h 31"/>
              <a:gd name="T28" fmla="*/ 14 w 15"/>
              <a:gd name="T29" fmla="*/ 31 h 31"/>
              <a:gd name="T30" fmla="*/ 9 w 15"/>
              <a:gd name="T3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" h="31">
                <a:moveTo>
                  <a:pt x="9" y="31"/>
                </a:moveTo>
                <a:lnTo>
                  <a:pt x="9" y="27"/>
                </a:lnTo>
                <a:lnTo>
                  <a:pt x="0" y="27"/>
                </a:lnTo>
                <a:lnTo>
                  <a:pt x="0" y="22"/>
                </a:lnTo>
                <a:lnTo>
                  <a:pt x="6" y="0"/>
                </a:lnTo>
                <a:lnTo>
                  <a:pt x="12" y="0"/>
                </a:lnTo>
                <a:lnTo>
                  <a:pt x="4" y="22"/>
                </a:lnTo>
                <a:lnTo>
                  <a:pt x="9" y="22"/>
                </a:lnTo>
                <a:lnTo>
                  <a:pt x="9" y="14"/>
                </a:lnTo>
                <a:lnTo>
                  <a:pt x="14" y="14"/>
                </a:lnTo>
                <a:lnTo>
                  <a:pt x="14" y="22"/>
                </a:lnTo>
                <a:lnTo>
                  <a:pt x="15" y="22"/>
                </a:lnTo>
                <a:lnTo>
                  <a:pt x="15" y="27"/>
                </a:lnTo>
                <a:lnTo>
                  <a:pt x="14" y="27"/>
                </a:lnTo>
                <a:lnTo>
                  <a:pt x="14" y="31"/>
                </a:lnTo>
                <a:lnTo>
                  <a:pt x="9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13" name="Freeform 1942">
            <a:extLst>
              <a:ext uri="{FF2B5EF4-FFF2-40B4-BE49-F238E27FC236}">
                <a16:creationId xmlns:a16="http://schemas.microsoft.com/office/drawing/2014/main" id="{981F8BCD-1AF1-46BE-94B5-DF66EB0696F4}"/>
              </a:ext>
            </a:extLst>
          </p:cNvPr>
          <p:cNvSpPr>
            <a:spLocks/>
          </p:cNvSpPr>
          <p:nvPr/>
        </p:nvSpPr>
        <p:spPr bwMode="auto">
          <a:xfrm>
            <a:off x="2458481" y="3284721"/>
            <a:ext cx="22225" cy="49213"/>
          </a:xfrm>
          <a:custGeom>
            <a:avLst/>
            <a:gdLst>
              <a:gd name="T0" fmla="*/ 1 w 14"/>
              <a:gd name="T1" fmla="*/ 31 h 31"/>
              <a:gd name="T2" fmla="*/ 9 w 14"/>
              <a:gd name="T3" fmla="*/ 4 h 31"/>
              <a:gd name="T4" fmla="*/ 4 w 14"/>
              <a:gd name="T5" fmla="*/ 4 h 31"/>
              <a:gd name="T6" fmla="*/ 4 w 14"/>
              <a:gd name="T7" fmla="*/ 7 h 31"/>
              <a:gd name="T8" fmla="*/ 0 w 14"/>
              <a:gd name="T9" fmla="*/ 7 h 31"/>
              <a:gd name="T10" fmla="*/ 0 w 14"/>
              <a:gd name="T11" fmla="*/ 0 h 31"/>
              <a:gd name="T12" fmla="*/ 14 w 14"/>
              <a:gd name="T13" fmla="*/ 0 h 31"/>
              <a:gd name="T14" fmla="*/ 14 w 14"/>
              <a:gd name="T15" fmla="*/ 4 h 31"/>
              <a:gd name="T16" fmla="*/ 6 w 14"/>
              <a:gd name="T17" fmla="*/ 31 h 31"/>
              <a:gd name="T18" fmla="*/ 1 w 14"/>
              <a:gd name="T1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1">
                <a:moveTo>
                  <a:pt x="1" y="31"/>
                </a:moveTo>
                <a:lnTo>
                  <a:pt x="9" y="4"/>
                </a:lnTo>
                <a:lnTo>
                  <a:pt x="4" y="4"/>
                </a:lnTo>
                <a:lnTo>
                  <a:pt x="4" y="7"/>
                </a:lnTo>
                <a:lnTo>
                  <a:pt x="0" y="7"/>
                </a:lnTo>
                <a:lnTo>
                  <a:pt x="0" y="0"/>
                </a:lnTo>
                <a:lnTo>
                  <a:pt x="14" y="0"/>
                </a:lnTo>
                <a:lnTo>
                  <a:pt x="14" y="4"/>
                </a:lnTo>
                <a:lnTo>
                  <a:pt x="6" y="31"/>
                </a:lnTo>
                <a:lnTo>
                  <a:pt x="1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14" name="Freeform 1943">
            <a:extLst>
              <a:ext uri="{FF2B5EF4-FFF2-40B4-BE49-F238E27FC236}">
                <a16:creationId xmlns:a16="http://schemas.microsoft.com/office/drawing/2014/main" id="{BAD932CF-B3C0-4D6A-BCBC-2F893EEC193E}"/>
              </a:ext>
            </a:extLst>
          </p:cNvPr>
          <p:cNvSpPr>
            <a:spLocks/>
          </p:cNvSpPr>
          <p:nvPr/>
        </p:nvSpPr>
        <p:spPr bwMode="auto">
          <a:xfrm>
            <a:off x="2485468" y="3327584"/>
            <a:ext cx="6350" cy="12700"/>
          </a:xfrm>
          <a:custGeom>
            <a:avLst/>
            <a:gdLst>
              <a:gd name="T0" fmla="*/ 0 w 4"/>
              <a:gd name="T1" fmla="*/ 8 h 8"/>
              <a:gd name="T2" fmla="*/ 0 w 4"/>
              <a:gd name="T3" fmla="*/ 0 h 8"/>
              <a:gd name="T4" fmla="*/ 4 w 4"/>
              <a:gd name="T5" fmla="*/ 0 h 8"/>
              <a:gd name="T6" fmla="*/ 4 w 4"/>
              <a:gd name="T7" fmla="*/ 4 h 8"/>
              <a:gd name="T8" fmla="*/ 0 w 4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8">
                <a:moveTo>
                  <a:pt x="0" y="8"/>
                </a:moveTo>
                <a:lnTo>
                  <a:pt x="0" y="0"/>
                </a:lnTo>
                <a:lnTo>
                  <a:pt x="4" y="0"/>
                </a:lnTo>
                <a:lnTo>
                  <a:pt x="4" y="4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15" name="Freeform 1944">
            <a:extLst>
              <a:ext uri="{FF2B5EF4-FFF2-40B4-BE49-F238E27FC236}">
                <a16:creationId xmlns:a16="http://schemas.microsoft.com/office/drawing/2014/main" id="{7F47BB77-1464-487B-9855-8276546D7F95}"/>
              </a:ext>
            </a:extLst>
          </p:cNvPr>
          <p:cNvSpPr>
            <a:spLocks noEditPoints="1"/>
          </p:cNvSpPr>
          <p:nvPr/>
        </p:nvSpPr>
        <p:spPr bwMode="auto">
          <a:xfrm>
            <a:off x="2498168" y="3283134"/>
            <a:ext cx="22225" cy="52388"/>
          </a:xfrm>
          <a:custGeom>
            <a:avLst/>
            <a:gdLst>
              <a:gd name="T0" fmla="*/ 0 w 14"/>
              <a:gd name="T1" fmla="*/ 8 h 33"/>
              <a:gd name="T2" fmla="*/ 0 w 14"/>
              <a:gd name="T3" fmla="*/ 7 h 33"/>
              <a:gd name="T4" fmla="*/ 0 w 14"/>
              <a:gd name="T5" fmla="*/ 5 h 33"/>
              <a:gd name="T6" fmla="*/ 1 w 14"/>
              <a:gd name="T7" fmla="*/ 3 h 33"/>
              <a:gd name="T8" fmla="*/ 1 w 14"/>
              <a:gd name="T9" fmla="*/ 2 h 33"/>
              <a:gd name="T10" fmla="*/ 4 w 14"/>
              <a:gd name="T11" fmla="*/ 1 h 33"/>
              <a:gd name="T12" fmla="*/ 7 w 14"/>
              <a:gd name="T13" fmla="*/ 0 h 33"/>
              <a:gd name="T14" fmla="*/ 10 w 14"/>
              <a:gd name="T15" fmla="*/ 1 h 33"/>
              <a:gd name="T16" fmla="*/ 12 w 14"/>
              <a:gd name="T17" fmla="*/ 2 h 33"/>
              <a:gd name="T18" fmla="*/ 12 w 14"/>
              <a:gd name="T19" fmla="*/ 3 h 33"/>
              <a:gd name="T20" fmla="*/ 14 w 14"/>
              <a:gd name="T21" fmla="*/ 5 h 33"/>
              <a:gd name="T22" fmla="*/ 14 w 14"/>
              <a:gd name="T23" fmla="*/ 7 h 33"/>
              <a:gd name="T24" fmla="*/ 14 w 14"/>
              <a:gd name="T25" fmla="*/ 8 h 33"/>
              <a:gd name="T26" fmla="*/ 14 w 14"/>
              <a:gd name="T27" fmla="*/ 11 h 33"/>
              <a:gd name="T28" fmla="*/ 14 w 14"/>
              <a:gd name="T29" fmla="*/ 13 h 33"/>
              <a:gd name="T30" fmla="*/ 12 w 14"/>
              <a:gd name="T31" fmla="*/ 15 h 33"/>
              <a:gd name="T32" fmla="*/ 11 w 14"/>
              <a:gd name="T33" fmla="*/ 16 h 33"/>
              <a:gd name="T34" fmla="*/ 12 w 14"/>
              <a:gd name="T35" fmla="*/ 17 h 33"/>
              <a:gd name="T36" fmla="*/ 14 w 14"/>
              <a:gd name="T37" fmla="*/ 18 h 33"/>
              <a:gd name="T38" fmla="*/ 14 w 14"/>
              <a:gd name="T39" fmla="*/ 21 h 33"/>
              <a:gd name="T40" fmla="*/ 14 w 14"/>
              <a:gd name="T41" fmla="*/ 23 h 33"/>
              <a:gd name="T42" fmla="*/ 14 w 14"/>
              <a:gd name="T43" fmla="*/ 26 h 33"/>
              <a:gd name="T44" fmla="*/ 14 w 14"/>
              <a:gd name="T45" fmla="*/ 27 h 33"/>
              <a:gd name="T46" fmla="*/ 12 w 14"/>
              <a:gd name="T47" fmla="*/ 28 h 33"/>
              <a:gd name="T48" fmla="*/ 12 w 14"/>
              <a:gd name="T49" fmla="*/ 30 h 33"/>
              <a:gd name="T50" fmla="*/ 10 w 14"/>
              <a:gd name="T51" fmla="*/ 32 h 33"/>
              <a:gd name="T52" fmla="*/ 7 w 14"/>
              <a:gd name="T53" fmla="*/ 33 h 33"/>
              <a:gd name="T54" fmla="*/ 4 w 14"/>
              <a:gd name="T55" fmla="*/ 32 h 33"/>
              <a:gd name="T56" fmla="*/ 1 w 14"/>
              <a:gd name="T57" fmla="*/ 30 h 33"/>
              <a:gd name="T58" fmla="*/ 1 w 14"/>
              <a:gd name="T59" fmla="*/ 28 h 33"/>
              <a:gd name="T60" fmla="*/ 0 w 14"/>
              <a:gd name="T61" fmla="*/ 27 h 33"/>
              <a:gd name="T62" fmla="*/ 0 w 14"/>
              <a:gd name="T63" fmla="*/ 26 h 33"/>
              <a:gd name="T64" fmla="*/ 0 w 14"/>
              <a:gd name="T65" fmla="*/ 23 h 33"/>
              <a:gd name="T66" fmla="*/ 0 w 14"/>
              <a:gd name="T67" fmla="*/ 21 h 33"/>
              <a:gd name="T68" fmla="*/ 0 w 14"/>
              <a:gd name="T69" fmla="*/ 18 h 33"/>
              <a:gd name="T70" fmla="*/ 1 w 14"/>
              <a:gd name="T71" fmla="*/ 17 h 33"/>
              <a:gd name="T72" fmla="*/ 2 w 14"/>
              <a:gd name="T73" fmla="*/ 16 h 33"/>
              <a:gd name="T74" fmla="*/ 1 w 14"/>
              <a:gd name="T75" fmla="*/ 15 h 33"/>
              <a:gd name="T76" fmla="*/ 0 w 14"/>
              <a:gd name="T77" fmla="*/ 13 h 33"/>
              <a:gd name="T78" fmla="*/ 0 w 14"/>
              <a:gd name="T79" fmla="*/ 11 h 33"/>
              <a:gd name="T80" fmla="*/ 0 w 14"/>
              <a:gd name="T81" fmla="*/ 8 h 33"/>
              <a:gd name="T82" fmla="*/ 9 w 14"/>
              <a:gd name="T83" fmla="*/ 7 h 33"/>
              <a:gd name="T84" fmla="*/ 9 w 14"/>
              <a:gd name="T85" fmla="*/ 6 h 33"/>
              <a:gd name="T86" fmla="*/ 7 w 14"/>
              <a:gd name="T87" fmla="*/ 5 h 33"/>
              <a:gd name="T88" fmla="*/ 5 w 14"/>
              <a:gd name="T89" fmla="*/ 6 h 33"/>
              <a:gd name="T90" fmla="*/ 5 w 14"/>
              <a:gd name="T91" fmla="*/ 12 h 33"/>
              <a:gd name="T92" fmla="*/ 5 w 14"/>
              <a:gd name="T93" fmla="*/ 13 h 33"/>
              <a:gd name="T94" fmla="*/ 7 w 14"/>
              <a:gd name="T95" fmla="*/ 15 h 33"/>
              <a:gd name="T96" fmla="*/ 9 w 14"/>
              <a:gd name="T97" fmla="*/ 13 h 33"/>
              <a:gd name="T98" fmla="*/ 9 w 14"/>
              <a:gd name="T99" fmla="*/ 12 h 33"/>
              <a:gd name="T100" fmla="*/ 9 w 14"/>
              <a:gd name="T101" fmla="*/ 20 h 33"/>
              <a:gd name="T102" fmla="*/ 9 w 14"/>
              <a:gd name="T103" fmla="*/ 18 h 33"/>
              <a:gd name="T104" fmla="*/ 7 w 14"/>
              <a:gd name="T105" fmla="*/ 17 h 33"/>
              <a:gd name="T106" fmla="*/ 5 w 14"/>
              <a:gd name="T107" fmla="*/ 18 h 33"/>
              <a:gd name="T108" fmla="*/ 5 w 14"/>
              <a:gd name="T109" fmla="*/ 20 h 33"/>
              <a:gd name="T110" fmla="*/ 5 w 14"/>
              <a:gd name="T111" fmla="*/ 26 h 33"/>
              <a:gd name="T112" fmla="*/ 5 w 14"/>
              <a:gd name="T113" fmla="*/ 27 h 33"/>
              <a:gd name="T114" fmla="*/ 7 w 14"/>
              <a:gd name="T115" fmla="*/ 28 h 33"/>
              <a:gd name="T116" fmla="*/ 9 w 14"/>
              <a:gd name="T117" fmla="*/ 27 h 33"/>
              <a:gd name="T118" fmla="*/ 9 w 14"/>
              <a:gd name="T119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8"/>
                </a:move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2"/>
                </a:lnTo>
                <a:lnTo>
                  <a:pt x="12" y="2"/>
                </a:lnTo>
                <a:lnTo>
                  <a:pt x="12" y="3"/>
                </a:lnTo>
                <a:lnTo>
                  <a:pt x="12" y="3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4" y="13"/>
                </a:lnTo>
                <a:lnTo>
                  <a:pt x="14" y="13"/>
                </a:lnTo>
                <a:lnTo>
                  <a:pt x="12" y="15"/>
                </a:lnTo>
                <a:lnTo>
                  <a:pt x="12" y="15"/>
                </a:lnTo>
                <a:lnTo>
                  <a:pt x="11" y="16"/>
                </a:lnTo>
                <a:lnTo>
                  <a:pt x="11" y="16"/>
                </a:lnTo>
                <a:lnTo>
                  <a:pt x="12" y="17"/>
                </a:lnTo>
                <a:lnTo>
                  <a:pt x="12" y="17"/>
                </a:lnTo>
                <a:lnTo>
                  <a:pt x="14" y="18"/>
                </a:lnTo>
                <a:lnTo>
                  <a:pt x="14" y="18"/>
                </a:lnTo>
                <a:lnTo>
                  <a:pt x="14" y="21"/>
                </a:lnTo>
                <a:lnTo>
                  <a:pt x="14" y="21"/>
                </a:lnTo>
                <a:lnTo>
                  <a:pt x="14" y="23"/>
                </a:lnTo>
                <a:lnTo>
                  <a:pt x="14" y="23"/>
                </a:lnTo>
                <a:lnTo>
                  <a:pt x="14" y="26"/>
                </a:lnTo>
                <a:lnTo>
                  <a:pt x="14" y="26"/>
                </a:lnTo>
                <a:lnTo>
                  <a:pt x="14" y="27"/>
                </a:lnTo>
                <a:lnTo>
                  <a:pt x="14" y="27"/>
                </a:lnTo>
                <a:lnTo>
                  <a:pt x="12" y="28"/>
                </a:lnTo>
                <a:lnTo>
                  <a:pt x="12" y="28"/>
                </a:lnTo>
                <a:lnTo>
                  <a:pt x="12" y="30"/>
                </a:lnTo>
                <a:lnTo>
                  <a:pt x="12" y="30"/>
                </a:lnTo>
                <a:lnTo>
                  <a:pt x="10" y="32"/>
                </a:lnTo>
                <a:lnTo>
                  <a:pt x="10" y="32"/>
                </a:lnTo>
                <a:lnTo>
                  <a:pt x="7" y="33"/>
                </a:lnTo>
                <a:lnTo>
                  <a:pt x="7" y="33"/>
                </a:lnTo>
                <a:lnTo>
                  <a:pt x="4" y="32"/>
                </a:lnTo>
                <a:lnTo>
                  <a:pt x="4" y="32"/>
                </a:lnTo>
                <a:lnTo>
                  <a:pt x="1" y="30"/>
                </a:lnTo>
                <a:lnTo>
                  <a:pt x="1" y="30"/>
                </a:lnTo>
                <a:lnTo>
                  <a:pt x="1" y="28"/>
                </a:lnTo>
                <a:lnTo>
                  <a:pt x="1" y="28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1" y="17"/>
                </a:lnTo>
                <a:lnTo>
                  <a:pt x="1" y="17"/>
                </a:lnTo>
                <a:lnTo>
                  <a:pt x="2" y="16"/>
                </a:lnTo>
                <a:lnTo>
                  <a:pt x="2" y="16"/>
                </a:lnTo>
                <a:lnTo>
                  <a:pt x="1" y="15"/>
                </a:lnTo>
                <a:lnTo>
                  <a:pt x="1" y="15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9" y="7"/>
                </a:move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12"/>
                </a:lnTo>
                <a:lnTo>
                  <a:pt x="5" y="12"/>
                </a:lnTo>
                <a:lnTo>
                  <a:pt x="5" y="13"/>
                </a:lnTo>
                <a:lnTo>
                  <a:pt x="5" y="13"/>
                </a:lnTo>
                <a:lnTo>
                  <a:pt x="7" y="15"/>
                </a:lnTo>
                <a:lnTo>
                  <a:pt x="7" y="15"/>
                </a:lnTo>
                <a:lnTo>
                  <a:pt x="9" y="13"/>
                </a:lnTo>
                <a:lnTo>
                  <a:pt x="9" y="13"/>
                </a:lnTo>
                <a:lnTo>
                  <a:pt x="9" y="12"/>
                </a:lnTo>
                <a:lnTo>
                  <a:pt x="9" y="7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9" y="18"/>
                </a:lnTo>
                <a:lnTo>
                  <a:pt x="9" y="18"/>
                </a:lnTo>
                <a:lnTo>
                  <a:pt x="7" y="17"/>
                </a:lnTo>
                <a:lnTo>
                  <a:pt x="7" y="17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6"/>
                </a:ln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7" y="28"/>
                </a:lnTo>
                <a:lnTo>
                  <a:pt x="7" y="28"/>
                </a:lnTo>
                <a:lnTo>
                  <a:pt x="9" y="27"/>
                </a:lnTo>
                <a:lnTo>
                  <a:pt x="9" y="27"/>
                </a:lnTo>
                <a:lnTo>
                  <a:pt x="9" y="26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16" name="Freeform 1945">
            <a:extLst>
              <a:ext uri="{FF2B5EF4-FFF2-40B4-BE49-F238E27FC236}">
                <a16:creationId xmlns:a16="http://schemas.microsoft.com/office/drawing/2014/main" id="{A151B0C4-85B6-4E2B-AA57-5A6A74146A8B}"/>
              </a:ext>
            </a:extLst>
          </p:cNvPr>
          <p:cNvSpPr>
            <a:spLocks noEditPoints="1"/>
          </p:cNvSpPr>
          <p:nvPr/>
        </p:nvSpPr>
        <p:spPr bwMode="auto">
          <a:xfrm>
            <a:off x="2523568" y="3284721"/>
            <a:ext cx="22225" cy="50800"/>
          </a:xfrm>
          <a:custGeom>
            <a:avLst/>
            <a:gdLst>
              <a:gd name="T0" fmla="*/ 8 w 14"/>
              <a:gd name="T1" fmla="*/ 12 h 32"/>
              <a:gd name="T2" fmla="*/ 8 w 14"/>
              <a:gd name="T3" fmla="*/ 14 h 32"/>
              <a:gd name="T4" fmla="*/ 9 w 14"/>
              <a:gd name="T5" fmla="*/ 12 h 32"/>
              <a:gd name="T6" fmla="*/ 9 w 14"/>
              <a:gd name="T7" fmla="*/ 12 h 32"/>
              <a:gd name="T8" fmla="*/ 12 w 14"/>
              <a:gd name="T9" fmla="*/ 14 h 32"/>
              <a:gd name="T10" fmla="*/ 14 w 14"/>
              <a:gd name="T11" fmla="*/ 15 h 32"/>
              <a:gd name="T12" fmla="*/ 14 w 14"/>
              <a:gd name="T13" fmla="*/ 16 h 32"/>
              <a:gd name="T14" fmla="*/ 14 w 14"/>
              <a:gd name="T15" fmla="*/ 17 h 32"/>
              <a:gd name="T16" fmla="*/ 14 w 14"/>
              <a:gd name="T17" fmla="*/ 19 h 32"/>
              <a:gd name="T18" fmla="*/ 14 w 14"/>
              <a:gd name="T19" fmla="*/ 22 h 32"/>
              <a:gd name="T20" fmla="*/ 14 w 14"/>
              <a:gd name="T21" fmla="*/ 25 h 32"/>
              <a:gd name="T22" fmla="*/ 14 w 14"/>
              <a:gd name="T23" fmla="*/ 26 h 32"/>
              <a:gd name="T24" fmla="*/ 14 w 14"/>
              <a:gd name="T25" fmla="*/ 27 h 32"/>
              <a:gd name="T26" fmla="*/ 14 w 14"/>
              <a:gd name="T27" fmla="*/ 29 h 32"/>
              <a:gd name="T28" fmla="*/ 12 w 14"/>
              <a:gd name="T29" fmla="*/ 31 h 32"/>
              <a:gd name="T30" fmla="*/ 8 w 14"/>
              <a:gd name="T31" fmla="*/ 32 h 32"/>
              <a:gd name="T32" fmla="*/ 4 w 14"/>
              <a:gd name="T33" fmla="*/ 31 h 32"/>
              <a:gd name="T34" fmla="*/ 1 w 14"/>
              <a:gd name="T35" fmla="*/ 29 h 32"/>
              <a:gd name="T36" fmla="*/ 1 w 14"/>
              <a:gd name="T37" fmla="*/ 27 h 32"/>
              <a:gd name="T38" fmla="*/ 1 w 14"/>
              <a:gd name="T39" fmla="*/ 26 h 32"/>
              <a:gd name="T40" fmla="*/ 0 w 14"/>
              <a:gd name="T41" fmla="*/ 25 h 32"/>
              <a:gd name="T42" fmla="*/ 0 w 14"/>
              <a:gd name="T43" fmla="*/ 22 h 32"/>
              <a:gd name="T44" fmla="*/ 0 w 14"/>
              <a:gd name="T45" fmla="*/ 20 h 32"/>
              <a:gd name="T46" fmla="*/ 1 w 14"/>
              <a:gd name="T47" fmla="*/ 19 h 32"/>
              <a:gd name="T48" fmla="*/ 1 w 14"/>
              <a:gd name="T49" fmla="*/ 17 h 32"/>
              <a:gd name="T50" fmla="*/ 8 w 14"/>
              <a:gd name="T51" fmla="*/ 0 h 32"/>
              <a:gd name="T52" fmla="*/ 10 w 14"/>
              <a:gd name="T53" fmla="*/ 19 h 32"/>
              <a:gd name="T54" fmla="*/ 9 w 14"/>
              <a:gd name="T55" fmla="*/ 17 h 32"/>
              <a:gd name="T56" fmla="*/ 8 w 14"/>
              <a:gd name="T57" fmla="*/ 16 h 32"/>
              <a:gd name="T58" fmla="*/ 6 w 14"/>
              <a:gd name="T59" fmla="*/ 17 h 32"/>
              <a:gd name="T60" fmla="*/ 5 w 14"/>
              <a:gd name="T61" fmla="*/ 19 h 32"/>
              <a:gd name="T62" fmla="*/ 5 w 14"/>
              <a:gd name="T63" fmla="*/ 25 h 32"/>
              <a:gd name="T64" fmla="*/ 6 w 14"/>
              <a:gd name="T65" fmla="*/ 26 h 32"/>
              <a:gd name="T66" fmla="*/ 8 w 14"/>
              <a:gd name="T67" fmla="*/ 27 h 32"/>
              <a:gd name="T68" fmla="*/ 9 w 14"/>
              <a:gd name="T69" fmla="*/ 26 h 32"/>
              <a:gd name="T70" fmla="*/ 10 w 14"/>
              <a:gd name="T71" fmla="*/ 19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3" y="0"/>
                </a:moveTo>
                <a:lnTo>
                  <a:pt x="8" y="12"/>
                </a:lnTo>
                <a:lnTo>
                  <a:pt x="8" y="14"/>
                </a:lnTo>
                <a:lnTo>
                  <a:pt x="8" y="14"/>
                </a:lnTo>
                <a:lnTo>
                  <a:pt x="9" y="12"/>
                </a:lnTo>
                <a:lnTo>
                  <a:pt x="9" y="12"/>
                </a:lnTo>
                <a:lnTo>
                  <a:pt x="9" y="12"/>
                </a:lnTo>
                <a:lnTo>
                  <a:pt x="9" y="12"/>
                </a:lnTo>
                <a:lnTo>
                  <a:pt x="12" y="14"/>
                </a:lnTo>
                <a:lnTo>
                  <a:pt x="12" y="14"/>
                </a:lnTo>
                <a:lnTo>
                  <a:pt x="14" y="15"/>
                </a:lnTo>
                <a:lnTo>
                  <a:pt x="14" y="15"/>
                </a:lnTo>
                <a:lnTo>
                  <a:pt x="14" y="16"/>
                </a:lnTo>
                <a:lnTo>
                  <a:pt x="14" y="16"/>
                </a:lnTo>
                <a:lnTo>
                  <a:pt x="14" y="17"/>
                </a:lnTo>
                <a:lnTo>
                  <a:pt x="14" y="17"/>
                </a:lnTo>
                <a:lnTo>
                  <a:pt x="14" y="19"/>
                </a:lnTo>
                <a:lnTo>
                  <a:pt x="14" y="19"/>
                </a:lnTo>
                <a:lnTo>
                  <a:pt x="14" y="22"/>
                </a:lnTo>
                <a:lnTo>
                  <a:pt x="14" y="22"/>
                </a:lnTo>
                <a:lnTo>
                  <a:pt x="14" y="25"/>
                </a:lnTo>
                <a:lnTo>
                  <a:pt x="14" y="25"/>
                </a:lnTo>
                <a:lnTo>
                  <a:pt x="14" y="26"/>
                </a:lnTo>
                <a:lnTo>
                  <a:pt x="14" y="26"/>
                </a:lnTo>
                <a:lnTo>
                  <a:pt x="14" y="27"/>
                </a:lnTo>
                <a:lnTo>
                  <a:pt x="14" y="27"/>
                </a:lnTo>
                <a:lnTo>
                  <a:pt x="14" y="29"/>
                </a:lnTo>
                <a:lnTo>
                  <a:pt x="14" y="29"/>
                </a:lnTo>
                <a:lnTo>
                  <a:pt x="12" y="31"/>
                </a:lnTo>
                <a:lnTo>
                  <a:pt x="12" y="31"/>
                </a:lnTo>
                <a:lnTo>
                  <a:pt x="8" y="32"/>
                </a:lnTo>
                <a:lnTo>
                  <a:pt x="8" y="32"/>
                </a:lnTo>
                <a:lnTo>
                  <a:pt x="4" y="31"/>
                </a:lnTo>
                <a:lnTo>
                  <a:pt x="4" y="31"/>
                </a:lnTo>
                <a:lnTo>
                  <a:pt x="1" y="29"/>
                </a:lnTo>
                <a:lnTo>
                  <a:pt x="1" y="29"/>
                </a:lnTo>
                <a:lnTo>
                  <a:pt x="1" y="27"/>
                </a:lnTo>
                <a:lnTo>
                  <a:pt x="1" y="27"/>
                </a:lnTo>
                <a:lnTo>
                  <a:pt x="1" y="26"/>
                </a:lnTo>
                <a:lnTo>
                  <a:pt x="1" y="26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1" y="19"/>
                </a:lnTo>
                <a:lnTo>
                  <a:pt x="1" y="19"/>
                </a:lnTo>
                <a:lnTo>
                  <a:pt x="1" y="17"/>
                </a:lnTo>
                <a:lnTo>
                  <a:pt x="1" y="17"/>
                </a:lnTo>
                <a:lnTo>
                  <a:pt x="1" y="16"/>
                </a:lnTo>
                <a:lnTo>
                  <a:pt x="8" y="0"/>
                </a:lnTo>
                <a:lnTo>
                  <a:pt x="13" y="0"/>
                </a:lnTo>
                <a:close/>
                <a:moveTo>
                  <a:pt x="10" y="19"/>
                </a:moveTo>
                <a:lnTo>
                  <a:pt x="10" y="19"/>
                </a:lnTo>
                <a:lnTo>
                  <a:pt x="9" y="17"/>
                </a:lnTo>
                <a:lnTo>
                  <a:pt x="9" y="17"/>
                </a:lnTo>
                <a:lnTo>
                  <a:pt x="8" y="16"/>
                </a:lnTo>
                <a:lnTo>
                  <a:pt x="8" y="16"/>
                </a:lnTo>
                <a:lnTo>
                  <a:pt x="6" y="17"/>
                </a:lnTo>
                <a:lnTo>
                  <a:pt x="6" y="17"/>
                </a:lnTo>
                <a:lnTo>
                  <a:pt x="5" y="19"/>
                </a:lnTo>
                <a:lnTo>
                  <a:pt x="5" y="25"/>
                </a:lnTo>
                <a:lnTo>
                  <a:pt x="5" y="25"/>
                </a:lnTo>
                <a:lnTo>
                  <a:pt x="6" y="26"/>
                </a:lnTo>
                <a:lnTo>
                  <a:pt x="6" y="26"/>
                </a:lnTo>
                <a:lnTo>
                  <a:pt x="8" y="27"/>
                </a:lnTo>
                <a:lnTo>
                  <a:pt x="8" y="27"/>
                </a:lnTo>
                <a:lnTo>
                  <a:pt x="9" y="26"/>
                </a:lnTo>
                <a:lnTo>
                  <a:pt x="9" y="26"/>
                </a:lnTo>
                <a:lnTo>
                  <a:pt x="10" y="25"/>
                </a:lnTo>
                <a:lnTo>
                  <a:pt x="10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17" name="Freeform 1946">
            <a:extLst>
              <a:ext uri="{FF2B5EF4-FFF2-40B4-BE49-F238E27FC236}">
                <a16:creationId xmlns:a16="http://schemas.microsoft.com/office/drawing/2014/main" id="{485275DE-2424-4CAC-AD48-79DA49163F68}"/>
              </a:ext>
            </a:extLst>
          </p:cNvPr>
          <p:cNvSpPr>
            <a:spLocks/>
          </p:cNvSpPr>
          <p:nvPr/>
        </p:nvSpPr>
        <p:spPr bwMode="auto">
          <a:xfrm>
            <a:off x="2552143" y="3284721"/>
            <a:ext cx="22225" cy="49213"/>
          </a:xfrm>
          <a:custGeom>
            <a:avLst/>
            <a:gdLst>
              <a:gd name="T0" fmla="*/ 1 w 14"/>
              <a:gd name="T1" fmla="*/ 31 h 31"/>
              <a:gd name="T2" fmla="*/ 9 w 14"/>
              <a:gd name="T3" fmla="*/ 4 h 31"/>
              <a:gd name="T4" fmla="*/ 4 w 14"/>
              <a:gd name="T5" fmla="*/ 4 h 31"/>
              <a:gd name="T6" fmla="*/ 4 w 14"/>
              <a:gd name="T7" fmla="*/ 7 h 31"/>
              <a:gd name="T8" fmla="*/ 0 w 14"/>
              <a:gd name="T9" fmla="*/ 7 h 31"/>
              <a:gd name="T10" fmla="*/ 0 w 14"/>
              <a:gd name="T11" fmla="*/ 0 h 31"/>
              <a:gd name="T12" fmla="*/ 14 w 14"/>
              <a:gd name="T13" fmla="*/ 0 h 31"/>
              <a:gd name="T14" fmla="*/ 14 w 14"/>
              <a:gd name="T15" fmla="*/ 4 h 31"/>
              <a:gd name="T16" fmla="*/ 6 w 14"/>
              <a:gd name="T17" fmla="*/ 31 h 31"/>
              <a:gd name="T18" fmla="*/ 1 w 14"/>
              <a:gd name="T1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1">
                <a:moveTo>
                  <a:pt x="1" y="31"/>
                </a:moveTo>
                <a:lnTo>
                  <a:pt x="9" y="4"/>
                </a:lnTo>
                <a:lnTo>
                  <a:pt x="4" y="4"/>
                </a:lnTo>
                <a:lnTo>
                  <a:pt x="4" y="7"/>
                </a:lnTo>
                <a:lnTo>
                  <a:pt x="0" y="7"/>
                </a:lnTo>
                <a:lnTo>
                  <a:pt x="0" y="0"/>
                </a:lnTo>
                <a:lnTo>
                  <a:pt x="14" y="0"/>
                </a:lnTo>
                <a:lnTo>
                  <a:pt x="14" y="4"/>
                </a:lnTo>
                <a:lnTo>
                  <a:pt x="6" y="31"/>
                </a:lnTo>
                <a:lnTo>
                  <a:pt x="1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18" name="Freeform 1947">
            <a:extLst>
              <a:ext uri="{FF2B5EF4-FFF2-40B4-BE49-F238E27FC236}">
                <a16:creationId xmlns:a16="http://schemas.microsoft.com/office/drawing/2014/main" id="{FBBAE2F9-ABDB-4BFB-BAC0-F6EDC284ECF8}"/>
              </a:ext>
            </a:extLst>
          </p:cNvPr>
          <p:cNvSpPr>
            <a:spLocks noEditPoints="1"/>
          </p:cNvSpPr>
          <p:nvPr/>
        </p:nvSpPr>
        <p:spPr bwMode="auto">
          <a:xfrm>
            <a:off x="2431493" y="3794309"/>
            <a:ext cx="20638" cy="52388"/>
          </a:xfrm>
          <a:custGeom>
            <a:avLst/>
            <a:gdLst>
              <a:gd name="T0" fmla="*/ 7 w 13"/>
              <a:gd name="T1" fmla="*/ 19 h 33"/>
              <a:gd name="T2" fmla="*/ 7 w 13"/>
              <a:gd name="T3" fmla="*/ 19 h 33"/>
              <a:gd name="T4" fmla="*/ 5 w 13"/>
              <a:gd name="T5" fmla="*/ 19 h 33"/>
              <a:gd name="T6" fmla="*/ 4 w 13"/>
              <a:gd name="T7" fmla="*/ 19 h 33"/>
              <a:gd name="T8" fmla="*/ 3 w 13"/>
              <a:gd name="T9" fmla="*/ 19 h 33"/>
              <a:gd name="T10" fmla="*/ 0 w 13"/>
              <a:gd name="T11" fmla="*/ 18 h 33"/>
              <a:gd name="T12" fmla="*/ 0 w 13"/>
              <a:gd name="T13" fmla="*/ 17 h 33"/>
              <a:gd name="T14" fmla="*/ 0 w 13"/>
              <a:gd name="T15" fmla="*/ 15 h 33"/>
              <a:gd name="T16" fmla="*/ 0 w 13"/>
              <a:gd name="T17" fmla="*/ 13 h 33"/>
              <a:gd name="T18" fmla="*/ 0 w 13"/>
              <a:gd name="T19" fmla="*/ 10 h 33"/>
              <a:gd name="T20" fmla="*/ 0 w 13"/>
              <a:gd name="T21" fmla="*/ 8 h 33"/>
              <a:gd name="T22" fmla="*/ 0 w 13"/>
              <a:gd name="T23" fmla="*/ 5 h 33"/>
              <a:gd name="T24" fmla="*/ 0 w 13"/>
              <a:gd name="T25" fmla="*/ 4 h 33"/>
              <a:gd name="T26" fmla="*/ 0 w 13"/>
              <a:gd name="T27" fmla="*/ 4 h 33"/>
              <a:gd name="T28" fmla="*/ 3 w 13"/>
              <a:gd name="T29" fmla="*/ 2 h 33"/>
              <a:gd name="T30" fmla="*/ 7 w 13"/>
              <a:gd name="T31" fmla="*/ 0 h 33"/>
              <a:gd name="T32" fmla="*/ 11 w 13"/>
              <a:gd name="T33" fmla="*/ 2 h 33"/>
              <a:gd name="T34" fmla="*/ 13 w 13"/>
              <a:gd name="T35" fmla="*/ 4 h 33"/>
              <a:gd name="T36" fmla="*/ 13 w 13"/>
              <a:gd name="T37" fmla="*/ 4 h 33"/>
              <a:gd name="T38" fmla="*/ 13 w 13"/>
              <a:gd name="T39" fmla="*/ 5 h 33"/>
              <a:gd name="T40" fmla="*/ 13 w 13"/>
              <a:gd name="T41" fmla="*/ 8 h 33"/>
              <a:gd name="T42" fmla="*/ 13 w 13"/>
              <a:gd name="T43" fmla="*/ 10 h 33"/>
              <a:gd name="T44" fmla="*/ 13 w 13"/>
              <a:gd name="T45" fmla="*/ 13 h 33"/>
              <a:gd name="T46" fmla="*/ 13 w 13"/>
              <a:gd name="T47" fmla="*/ 14 h 33"/>
              <a:gd name="T48" fmla="*/ 13 w 13"/>
              <a:gd name="T49" fmla="*/ 15 h 33"/>
              <a:gd name="T50" fmla="*/ 7 w 13"/>
              <a:gd name="T51" fmla="*/ 33 h 33"/>
              <a:gd name="T52" fmla="*/ 4 w 13"/>
              <a:gd name="T53" fmla="*/ 13 h 33"/>
              <a:gd name="T54" fmla="*/ 5 w 13"/>
              <a:gd name="T55" fmla="*/ 15 h 33"/>
              <a:gd name="T56" fmla="*/ 7 w 13"/>
              <a:gd name="T57" fmla="*/ 15 h 33"/>
              <a:gd name="T58" fmla="*/ 8 w 13"/>
              <a:gd name="T59" fmla="*/ 15 h 33"/>
              <a:gd name="T60" fmla="*/ 9 w 13"/>
              <a:gd name="T61" fmla="*/ 13 h 33"/>
              <a:gd name="T62" fmla="*/ 9 w 13"/>
              <a:gd name="T63" fmla="*/ 8 h 33"/>
              <a:gd name="T64" fmla="*/ 8 w 13"/>
              <a:gd name="T65" fmla="*/ 5 h 33"/>
              <a:gd name="T66" fmla="*/ 7 w 13"/>
              <a:gd name="T67" fmla="*/ 5 h 33"/>
              <a:gd name="T68" fmla="*/ 5 w 13"/>
              <a:gd name="T69" fmla="*/ 5 h 33"/>
              <a:gd name="T70" fmla="*/ 4 w 13"/>
              <a:gd name="T71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" h="33">
                <a:moveTo>
                  <a:pt x="2" y="33"/>
                </a:move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lnTo>
                  <a:pt x="5" y="19"/>
                </a:lnTo>
                <a:lnTo>
                  <a:pt x="5" y="19"/>
                </a:lnTo>
                <a:lnTo>
                  <a:pt x="4" y="19"/>
                </a:lnTo>
                <a:lnTo>
                  <a:pt x="4" y="19"/>
                </a:lnTo>
                <a:lnTo>
                  <a:pt x="3" y="19"/>
                </a:lnTo>
                <a:lnTo>
                  <a:pt x="3" y="19"/>
                </a:lnTo>
                <a:lnTo>
                  <a:pt x="0" y="18"/>
                </a:lnTo>
                <a:lnTo>
                  <a:pt x="0" y="18"/>
                </a:lnTo>
                <a:lnTo>
                  <a:pt x="0" y="17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3" y="2"/>
                </a:lnTo>
                <a:lnTo>
                  <a:pt x="3" y="2"/>
                </a:lnTo>
                <a:lnTo>
                  <a:pt x="7" y="0"/>
                </a:lnTo>
                <a:lnTo>
                  <a:pt x="7" y="0"/>
                </a:lnTo>
                <a:lnTo>
                  <a:pt x="11" y="2"/>
                </a:lnTo>
                <a:lnTo>
                  <a:pt x="11" y="2"/>
                </a:lnTo>
                <a:lnTo>
                  <a:pt x="13" y="4"/>
                </a:lnTo>
                <a:lnTo>
                  <a:pt x="13" y="4"/>
                </a:lnTo>
                <a:lnTo>
                  <a:pt x="13" y="4"/>
                </a:lnTo>
                <a:lnTo>
                  <a:pt x="13" y="4"/>
                </a:lnTo>
                <a:lnTo>
                  <a:pt x="13" y="5"/>
                </a:lnTo>
                <a:lnTo>
                  <a:pt x="13" y="5"/>
                </a:lnTo>
                <a:lnTo>
                  <a:pt x="13" y="8"/>
                </a:lnTo>
                <a:lnTo>
                  <a:pt x="13" y="8"/>
                </a:lnTo>
                <a:lnTo>
                  <a:pt x="13" y="10"/>
                </a:lnTo>
                <a:lnTo>
                  <a:pt x="13" y="10"/>
                </a:lnTo>
                <a:lnTo>
                  <a:pt x="13" y="13"/>
                </a:lnTo>
                <a:lnTo>
                  <a:pt x="13" y="13"/>
                </a:lnTo>
                <a:lnTo>
                  <a:pt x="13" y="14"/>
                </a:lnTo>
                <a:lnTo>
                  <a:pt x="13" y="14"/>
                </a:lnTo>
                <a:lnTo>
                  <a:pt x="13" y="15"/>
                </a:lnTo>
                <a:lnTo>
                  <a:pt x="13" y="15"/>
                </a:lnTo>
                <a:lnTo>
                  <a:pt x="13" y="17"/>
                </a:lnTo>
                <a:lnTo>
                  <a:pt x="7" y="33"/>
                </a:lnTo>
                <a:lnTo>
                  <a:pt x="2" y="33"/>
                </a:lnTo>
                <a:close/>
                <a:moveTo>
                  <a:pt x="4" y="13"/>
                </a:moveTo>
                <a:lnTo>
                  <a:pt x="4" y="13"/>
                </a:lnTo>
                <a:lnTo>
                  <a:pt x="5" y="15"/>
                </a:lnTo>
                <a:lnTo>
                  <a:pt x="5" y="15"/>
                </a:lnTo>
                <a:lnTo>
                  <a:pt x="7" y="15"/>
                </a:lnTo>
                <a:lnTo>
                  <a:pt x="7" y="15"/>
                </a:lnTo>
                <a:lnTo>
                  <a:pt x="8" y="15"/>
                </a:lnTo>
                <a:lnTo>
                  <a:pt x="8" y="15"/>
                </a:lnTo>
                <a:lnTo>
                  <a:pt x="9" y="13"/>
                </a:lnTo>
                <a:lnTo>
                  <a:pt x="9" y="8"/>
                </a:lnTo>
                <a:lnTo>
                  <a:pt x="9" y="8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4" y="8"/>
                </a:lnTo>
                <a:lnTo>
                  <a:pt x="4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19" name="Freeform 1948">
            <a:extLst>
              <a:ext uri="{FF2B5EF4-FFF2-40B4-BE49-F238E27FC236}">
                <a16:creationId xmlns:a16="http://schemas.microsoft.com/office/drawing/2014/main" id="{042EF736-2AC7-474E-9E8F-3E648D2FF1A0}"/>
              </a:ext>
            </a:extLst>
          </p:cNvPr>
          <p:cNvSpPr>
            <a:spLocks/>
          </p:cNvSpPr>
          <p:nvPr/>
        </p:nvSpPr>
        <p:spPr bwMode="auto">
          <a:xfrm>
            <a:off x="2460068" y="3794309"/>
            <a:ext cx="14288" cy="52388"/>
          </a:xfrm>
          <a:custGeom>
            <a:avLst/>
            <a:gdLst>
              <a:gd name="T0" fmla="*/ 4 w 9"/>
              <a:gd name="T1" fmla="*/ 33 h 33"/>
              <a:gd name="T2" fmla="*/ 4 w 9"/>
              <a:gd name="T3" fmla="*/ 5 h 33"/>
              <a:gd name="T4" fmla="*/ 0 w 9"/>
              <a:gd name="T5" fmla="*/ 9 h 33"/>
              <a:gd name="T6" fmla="*/ 0 w 9"/>
              <a:gd name="T7" fmla="*/ 4 h 33"/>
              <a:gd name="T8" fmla="*/ 4 w 9"/>
              <a:gd name="T9" fmla="*/ 0 h 33"/>
              <a:gd name="T10" fmla="*/ 9 w 9"/>
              <a:gd name="T11" fmla="*/ 0 h 33"/>
              <a:gd name="T12" fmla="*/ 9 w 9"/>
              <a:gd name="T13" fmla="*/ 33 h 33"/>
              <a:gd name="T14" fmla="*/ 4 w 9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3">
                <a:moveTo>
                  <a:pt x="4" y="33"/>
                </a:moveTo>
                <a:lnTo>
                  <a:pt x="4" y="5"/>
                </a:lnTo>
                <a:lnTo>
                  <a:pt x="0" y="9"/>
                </a:lnTo>
                <a:lnTo>
                  <a:pt x="0" y="4"/>
                </a:lnTo>
                <a:lnTo>
                  <a:pt x="4" y="0"/>
                </a:lnTo>
                <a:lnTo>
                  <a:pt x="9" y="0"/>
                </a:lnTo>
                <a:lnTo>
                  <a:pt x="9" y="33"/>
                </a:lnTo>
                <a:lnTo>
                  <a:pt x="4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20" name="Freeform 1949">
            <a:extLst>
              <a:ext uri="{FF2B5EF4-FFF2-40B4-BE49-F238E27FC236}">
                <a16:creationId xmlns:a16="http://schemas.microsoft.com/office/drawing/2014/main" id="{F467DBD0-09A3-45F3-A375-D63217EE95EC}"/>
              </a:ext>
            </a:extLst>
          </p:cNvPr>
          <p:cNvSpPr>
            <a:spLocks/>
          </p:cNvSpPr>
          <p:nvPr/>
        </p:nvSpPr>
        <p:spPr bwMode="auto">
          <a:xfrm>
            <a:off x="2485468" y="3838759"/>
            <a:ext cx="6350" cy="14288"/>
          </a:xfrm>
          <a:custGeom>
            <a:avLst/>
            <a:gdLst>
              <a:gd name="T0" fmla="*/ 0 w 4"/>
              <a:gd name="T1" fmla="*/ 9 h 9"/>
              <a:gd name="T2" fmla="*/ 0 w 4"/>
              <a:gd name="T3" fmla="*/ 0 h 9"/>
              <a:gd name="T4" fmla="*/ 4 w 4"/>
              <a:gd name="T5" fmla="*/ 0 h 9"/>
              <a:gd name="T6" fmla="*/ 4 w 4"/>
              <a:gd name="T7" fmla="*/ 5 h 9"/>
              <a:gd name="T8" fmla="*/ 0 w 4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9">
                <a:moveTo>
                  <a:pt x="0" y="9"/>
                </a:moveTo>
                <a:lnTo>
                  <a:pt x="0" y="0"/>
                </a:lnTo>
                <a:lnTo>
                  <a:pt x="4" y="0"/>
                </a:lnTo>
                <a:lnTo>
                  <a:pt x="4" y="5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21" name="Freeform 1950">
            <a:extLst>
              <a:ext uri="{FF2B5EF4-FFF2-40B4-BE49-F238E27FC236}">
                <a16:creationId xmlns:a16="http://schemas.microsoft.com/office/drawing/2014/main" id="{866F7A7B-D952-43C4-A1D2-4707FA4E61A1}"/>
              </a:ext>
            </a:extLst>
          </p:cNvPr>
          <p:cNvSpPr>
            <a:spLocks/>
          </p:cNvSpPr>
          <p:nvPr/>
        </p:nvSpPr>
        <p:spPr bwMode="auto">
          <a:xfrm>
            <a:off x="2498168" y="3794309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9 w 14"/>
              <a:gd name="T5" fmla="*/ 13 h 33"/>
              <a:gd name="T6" fmla="*/ 9 w 14"/>
              <a:gd name="T7" fmla="*/ 13 h 33"/>
              <a:gd name="T8" fmla="*/ 9 w 14"/>
              <a:gd name="T9" fmla="*/ 10 h 33"/>
              <a:gd name="T10" fmla="*/ 9 w 14"/>
              <a:gd name="T11" fmla="*/ 10 h 33"/>
              <a:gd name="T12" fmla="*/ 9 w 14"/>
              <a:gd name="T13" fmla="*/ 9 h 33"/>
              <a:gd name="T14" fmla="*/ 9 w 14"/>
              <a:gd name="T15" fmla="*/ 9 h 33"/>
              <a:gd name="T16" fmla="*/ 9 w 14"/>
              <a:gd name="T17" fmla="*/ 8 h 33"/>
              <a:gd name="T18" fmla="*/ 9 w 14"/>
              <a:gd name="T19" fmla="*/ 8 h 33"/>
              <a:gd name="T20" fmla="*/ 9 w 14"/>
              <a:gd name="T21" fmla="*/ 7 h 33"/>
              <a:gd name="T22" fmla="*/ 9 w 14"/>
              <a:gd name="T23" fmla="*/ 7 h 33"/>
              <a:gd name="T24" fmla="*/ 9 w 14"/>
              <a:gd name="T25" fmla="*/ 5 h 33"/>
              <a:gd name="T26" fmla="*/ 9 w 14"/>
              <a:gd name="T27" fmla="*/ 5 h 33"/>
              <a:gd name="T28" fmla="*/ 6 w 14"/>
              <a:gd name="T29" fmla="*/ 5 h 33"/>
              <a:gd name="T30" fmla="*/ 6 w 14"/>
              <a:gd name="T31" fmla="*/ 5 h 33"/>
              <a:gd name="T32" fmla="*/ 5 w 14"/>
              <a:gd name="T33" fmla="*/ 5 h 33"/>
              <a:gd name="T34" fmla="*/ 5 w 14"/>
              <a:gd name="T35" fmla="*/ 5 h 33"/>
              <a:gd name="T36" fmla="*/ 5 w 14"/>
              <a:gd name="T37" fmla="*/ 8 h 33"/>
              <a:gd name="T38" fmla="*/ 5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0 w 14"/>
              <a:gd name="T47" fmla="*/ 5 h 33"/>
              <a:gd name="T48" fmla="*/ 0 w 14"/>
              <a:gd name="T49" fmla="*/ 5 h 33"/>
              <a:gd name="T50" fmla="*/ 2 w 14"/>
              <a:gd name="T51" fmla="*/ 3 h 33"/>
              <a:gd name="T52" fmla="*/ 2 w 14"/>
              <a:gd name="T53" fmla="*/ 3 h 33"/>
              <a:gd name="T54" fmla="*/ 4 w 14"/>
              <a:gd name="T55" fmla="*/ 2 h 33"/>
              <a:gd name="T56" fmla="*/ 4 w 14"/>
              <a:gd name="T57" fmla="*/ 2 h 33"/>
              <a:gd name="T58" fmla="*/ 6 w 14"/>
              <a:gd name="T59" fmla="*/ 0 h 33"/>
              <a:gd name="T60" fmla="*/ 6 w 14"/>
              <a:gd name="T61" fmla="*/ 0 h 33"/>
              <a:gd name="T62" fmla="*/ 10 w 14"/>
              <a:gd name="T63" fmla="*/ 2 h 33"/>
              <a:gd name="T64" fmla="*/ 10 w 14"/>
              <a:gd name="T65" fmla="*/ 2 h 33"/>
              <a:gd name="T66" fmla="*/ 12 w 14"/>
              <a:gd name="T67" fmla="*/ 3 h 33"/>
              <a:gd name="T68" fmla="*/ 12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2 h 33"/>
              <a:gd name="T84" fmla="*/ 14 w 14"/>
              <a:gd name="T85" fmla="*/ 12 h 33"/>
              <a:gd name="T86" fmla="*/ 12 w 14"/>
              <a:gd name="T87" fmla="*/ 14 h 33"/>
              <a:gd name="T88" fmla="*/ 12 w 14"/>
              <a:gd name="T89" fmla="*/ 14 h 33"/>
              <a:gd name="T90" fmla="*/ 12 w 14"/>
              <a:gd name="T91" fmla="*/ 15 h 33"/>
              <a:gd name="T92" fmla="*/ 5 w 14"/>
              <a:gd name="T93" fmla="*/ 28 h 33"/>
              <a:gd name="T94" fmla="*/ 14 w 14"/>
              <a:gd name="T95" fmla="*/ 28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9" y="13"/>
                </a:lnTo>
                <a:lnTo>
                  <a:pt x="9" y="13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9" y="9"/>
                </a:lnTo>
                <a:lnTo>
                  <a:pt x="9" y="8"/>
                </a:lnTo>
                <a:lnTo>
                  <a:pt x="9" y="8"/>
                </a:lnTo>
                <a:lnTo>
                  <a:pt x="9" y="7"/>
                </a:lnTo>
                <a:lnTo>
                  <a:pt x="9" y="7"/>
                </a:lnTo>
                <a:lnTo>
                  <a:pt x="9" y="5"/>
                </a:lnTo>
                <a:lnTo>
                  <a:pt x="9" y="5"/>
                </a:lnTo>
                <a:lnTo>
                  <a:pt x="6" y="5"/>
                </a:lnTo>
                <a:lnTo>
                  <a:pt x="6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10" y="2"/>
                </a:lnTo>
                <a:lnTo>
                  <a:pt x="10" y="2"/>
                </a:lnTo>
                <a:lnTo>
                  <a:pt x="12" y="3"/>
                </a:lnTo>
                <a:lnTo>
                  <a:pt x="12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2" y="14"/>
                </a:lnTo>
                <a:lnTo>
                  <a:pt x="12" y="14"/>
                </a:lnTo>
                <a:lnTo>
                  <a:pt x="12" y="15"/>
                </a:lnTo>
                <a:lnTo>
                  <a:pt x="5" y="28"/>
                </a:lnTo>
                <a:lnTo>
                  <a:pt x="14" y="28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22" name="Freeform 1951">
            <a:extLst>
              <a:ext uri="{FF2B5EF4-FFF2-40B4-BE49-F238E27FC236}">
                <a16:creationId xmlns:a16="http://schemas.microsoft.com/office/drawing/2014/main" id="{C87C7FCD-9F50-4DA7-8766-49CA16A093FB}"/>
              </a:ext>
            </a:extLst>
          </p:cNvPr>
          <p:cNvSpPr>
            <a:spLocks/>
          </p:cNvSpPr>
          <p:nvPr/>
        </p:nvSpPr>
        <p:spPr bwMode="auto">
          <a:xfrm>
            <a:off x="2523568" y="3794309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9 w 14"/>
              <a:gd name="T5" fmla="*/ 13 h 33"/>
              <a:gd name="T6" fmla="*/ 9 w 14"/>
              <a:gd name="T7" fmla="*/ 13 h 33"/>
              <a:gd name="T8" fmla="*/ 10 w 14"/>
              <a:gd name="T9" fmla="*/ 10 h 33"/>
              <a:gd name="T10" fmla="*/ 10 w 14"/>
              <a:gd name="T11" fmla="*/ 10 h 33"/>
              <a:gd name="T12" fmla="*/ 10 w 14"/>
              <a:gd name="T13" fmla="*/ 9 h 33"/>
              <a:gd name="T14" fmla="*/ 10 w 14"/>
              <a:gd name="T15" fmla="*/ 9 h 33"/>
              <a:gd name="T16" fmla="*/ 10 w 14"/>
              <a:gd name="T17" fmla="*/ 8 h 33"/>
              <a:gd name="T18" fmla="*/ 10 w 14"/>
              <a:gd name="T19" fmla="*/ 8 h 33"/>
              <a:gd name="T20" fmla="*/ 9 w 14"/>
              <a:gd name="T21" fmla="*/ 7 h 33"/>
              <a:gd name="T22" fmla="*/ 9 w 14"/>
              <a:gd name="T23" fmla="*/ 7 h 33"/>
              <a:gd name="T24" fmla="*/ 9 w 14"/>
              <a:gd name="T25" fmla="*/ 5 h 33"/>
              <a:gd name="T26" fmla="*/ 9 w 14"/>
              <a:gd name="T27" fmla="*/ 5 h 33"/>
              <a:gd name="T28" fmla="*/ 8 w 14"/>
              <a:gd name="T29" fmla="*/ 5 h 33"/>
              <a:gd name="T30" fmla="*/ 8 w 14"/>
              <a:gd name="T31" fmla="*/ 5 h 33"/>
              <a:gd name="T32" fmla="*/ 6 w 14"/>
              <a:gd name="T33" fmla="*/ 5 h 33"/>
              <a:gd name="T34" fmla="*/ 6 w 14"/>
              <a:gd name="T35" fmla="*/ 5 h 33"/>
              <a:gd name="T36" fmla="*/ 5 w 14"/>
              <a:gd name="T37" fmla="*/ 8 h 33"/>
              <a:gd name="T38" fmla="*/ 5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1 w 14"/>
              <a:gd name="T47" fmla="*/ 5 h 33"/>
              <a:gd name="T48" fmla="*/ 1 w 14"/>
              <a:gd name="T49" fmla="*/ 5 h 33"/>
              <a:gd name="T50" fmla="*/ 3 w 14"/>
              <a:gd name="T51" fmla="*/ 3 h 33"/>
              <a:gd name="T52" fmla="*/ 3 w 14"/>
              <a:gd name="T53" fmla="*/ 3 h 33"/>
              <a:gd name="T54" fmla="*/ 5 w 14"/>
              <a:gd name="T55" fmla="*/ 2 h 33"/>
              <a:gd name="T56" fmla="*/ 5 w 14"/>
              <a:gd name="T57" fmla="*/ 2 h 33"/>
              <a:gd name="T58" fmla="*/ 8 w 14"/>
              <a:gd name="T59" fmla="*/ 0 h 33"/>
              <a:gd name="T60" fmla="*/ 8 w 14"/>
              <a:gd name="T61" fmla="*/ 0 h 33"/>
              <a:gd name="T62" fmla="*/ 10 w 14"/>
              <a:gd name="T63" fmla="*/ 2 h 33"/>
              <a:gd name="T64" fmla="*/ 10 w 14"/>
              <a:gd name="T65" fmla="*/ 2 h 33"/>
              <a:gd name="T66" fmla="*/ 13 w 14"/>
              <a:gd name="T67" fmla="*/ 3 h 33"/>
              <a:gd name="T68" fmla="*/ 13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2 h 33"/>
              <a:gd name="T84" fmla="*/ 14 w 14"/>
              <a:gd name="T85" fmla="*/ 12 h 33"/>
              <a:gd name="T86" fmla="*/ 14 w 14"/>
              <a:gd name="T87" fmla="*/ 14 h 33"/>
              <a:gd name="T88" fmla="*/ 14 w 14"/>
              <a:gd name="T89" fmla="*/ 14 h 33"/>
              <a:gd name="T90" fmla="*/ 13 w 14"/>
              <a:gd name="T91" fmla="*/ 15 h 33"/>
              <a:gd name="T92" fmla="*/ 6 w 14"/>
              <a:gd name="T93" fmla="*/ 28 h 33"/>
              <a:gd name="T94" fmla="*/ 14 w 14"/>
              <a:gd name="T95" fmla="*/ 28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9" y="13"/>
                </a:lnTo>
                <a:lnTo>
                  <a:pt x="9" y="13"/>
                </a:lnTo>
                <a:lnTo>
                  <a:pt x="10" y="10"/>
                </a:lnTo>
                <a:lnTo>
                  <a:pt x="10" y="10"/>
                </a:lnTo>
                <a:lnTo>
                  <a:pt x="10" y="9"/>
                </a:lnTo>
                <a:lnTo>
                  <a:pt x="10" y="9"/>
                </a:lnTo>
                <a:lnTo>
                  <a:pt x="10" y="8"/>
                </a:lnTo>
                <a:lnTo>
                  <a:pt x="10" y="8"/>
                </a:lnTo>
                <a:lnTo>
                  <a:pt x="9" y="7"/>
                </a:lnTo>
                <a:lnTo>
                  <a:pt x="9" y="7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3" y="3"/>
                </a:lnTo>
                <a:lnTo>
                  <a:pt x="3" y="3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6" y="28"/>
                </a:lnTo>
                <a:lnTo>
                  <a:pt x="14" y="28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23" name="Freeform 1952">
            <a:extLst>
              <a:ext uri="{FF2B5EF4-FFF2-40B4-BE49-F238E27FC236}">
                <a16:creationId xmlns:a16="http://schemas.microsoft.com/office/drawing/2014/main" id="{DE960C3B-D36D-4530-8B74-FB868EB32002}"/>
              </a:ext>
            </a:extLst>
          </p:cNvPr>
          <p:cNvSpPr>
            <a:spLocks/>
          </p:cNvSpPr>
          <p:nvPr/>
        </p:nvSpPr>
        <p:spPr bwMode="auto">
          <a:xfrm>
            <a:off x="2550556" y="3794309"/>
            <a:ext cx="25400" cy="52388"/>
          </a:xfrm>
          <a:custGeom>
            <a:avLst/>
            <a:gdLst>
              <a:gd name="T0" fmla="*/ 8 w 16"/>
              <a:gd name="T1" fmla="*/ 33 h 33"/>
              <a:gd name="T2" fmla="*/ 8 w 16"/>
              <a:gd name="T3" fmla="*/ 28 h 33"/>
              <a:gd name="T4" fmla="*/ 0 w 16"/>
              <a:gd name="T5" fmla="*/ 28 h 33"/>
              <a:gd name="T6" fmla="*/ 0 w 16"/>
              <a:gd name="T7" fmla="*/ 24 h 33"/>
              <a:gd name="T8" fmla="*/ 6 w 16"/>
              <a:gd name="T9" fmla="*/ 0 h 33"/>
              <a:gd name="T10" fmla="*/ 11 w 16"/>
              <a:gd name="T11" fmla="*/ 0 h 33"/>
              <a:gd name="T12" fmla="*/ 5 w 16"/>
              <a:gd name="T13" fmla="*/ 24 h 33"/>
              <a:gd name="T14" fmla="*/ 8 w 16"/>
              <a:gd name="T15" fmla="*/ 24 h 33"/>
              <a:gd name="T16" fmla="*/ 8 w 16"/>
              <a:gd name="T17" fmla="*/ 14 h 33"/>
              <a:gd name="T18" fmla="*/ 13 w 16"/>
              <a:gd name="T19" fmla="*/ 14 h 33"/>
              <a:gd name="T20" fmla="*/ 13 w 16"/>
              <a:gd name="T21" fmla="*/ 24 h 33"/>
              <a:gd name="T22" fmla="*/ 16 w 16"/>
              <a:gd name="T23" fmla="*/ 24 h 33"/>
              <a:gd name="T24" fmla="*/ 16 w 16"/>
              <a:gd name="T25" fmla="*/ 28 h 33"/>
              <a:gd name="T26" fmla="*/ 13 w 16"/>
              <a:gd name="T27" fmla="*/ 28 h 33"/>
              <a:gd name="T28" fmla="*/ 13 w 16"/>
              <a:gd name="T29" fmla="*/ 33 h 33"/>
              <a:gd name="T30" fmla="*/ 8 w 16"/>
              <a:gd name="T31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3">
                <a:moveTo>
                  <a:pt x="8" y="33"/>
                </a:moveTo>
                <a:lnTo>
                  <a:pt x="8" y="28"/>
                </a:lnTo>
                <a:lnTo>
                  <a:pt x="0" y="28"/>
                </a:lnTo>
                <a:lnTo>
                  <a:pt x="0" y="24"/>
                </a:lnTo>
                <a:lnTo>
                  <a:pt x="6" y="0"/>
                </a:lnTo>
                <a:lnTo>
                  <a:pt x="11" y="0"/>
                </a:lnTo>
                <a:lnTo>
                  <a:pt x="5" y="24"/>
                </a:lnTo>
                <a:lnTo>
                  <a:pt x="8" y="24"/>
                </a:lnTo>
                <a:lnTo>
                  <a:pt x="8" y="14"/>
                </a:lnTo>
                <a:lnTo>
                  <a:pt x="13" y="14"/>
                </a:lnTo>
                <a:lnTo>
                  <a:pt x="13" y="24"/>
                </a:lnTo>
                <a:lnTo>
                  <a:pt x="16" y="24"/>
                </a:lnTo>
                <a:lnTo>
                  <a:pt x="16" y="28"/>
                </a:lnTo>
                <a:lnTo>
                  <a:pt x="13" y="28"/>
                </a:lnTo>
                <a:lnTo>
                  <a:pt x="13" y="33"/>
                </a:lnTo>
                <a:lnTo>
                  <a:pt x="8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24" name="Freeform 1953">
            <a:extLst>
              <a:ext uri="{FF2B5EF4-FFF2-40B4-BE49-F238E27FC236}">
                <a16:creationId xmlns:a16="http://schemas.microsoft.com/office/drawing/2014/main" id="{30470437-685B-49D5-BBE0-5F3E3C39869E}"/>
              </a:ext>
            </a:extLst>
          </p:cNvPr>
          <p:cNvSpPr>
            <a:spLocks/>
          </p:cNvSpPr>
          <p:nvPr/>
        </p:nvSpPr>
        <p:spPr bwMode="auto">
          <a:xfrm>
            <a:off x="2431493" y="4307071"/>
            <a:ext cx="17463" cy="52388"/>
          </a:xfrm>
          <a:custGeom>
            <a:avLst/>
            <a:gdLst>
              <a:gd name="T0" fmla="*/ 5 w 11"/>
              <a:gd name="T1" fmla="*/ 33 h 33"/>
              <a:gd name="T2" fmla="*/ 5 w 11"/>
              <a:gd name="T3" fmla="*/ 5 h 33"/>
              <a:gd name="T4" fmla="*/ 0 w 11"/>
              <a:gd name="T5" fmla="*/ 9 h 33"/>
              <a:gd name="T6" fmla="*/ 0 w 11"/>
              <a:gd name="T7" fmla="*/ 4 h 33"/>
              <a:gd name="T8" fmla="*/ 5 w 11"/>
              <a:gd name="T9" fmla="*/ 0 h 33"/>
              <a:gd name="T10" fmla="*/ 11 w 11"/>
              <a:gd name="T11" fmla="*/ 0 h 33"/>
              <a:gd name="T12" fmla="*/ 11 w 11"/>
              <a:gd name="T13" fmla="*/ 33 h 33"/>
              <a:gd name="T14" fmla="*/ 5 w 11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33">
                <a:moveTo>
                  <a:pt x="5" y="33"/>
                </a:moveTo>
                <a:lnTo>
                  <a:pt x="5" y="5"/>
                </a:lnTo>
                <a:lnTo>
                  <a:pt x="0" y="9"/>
                </a:lnTo>
                <a:lnTo>
                  <a:pt x="0" y="4"/>
                </a:lnTo>
                <a:lnTo>
                  <a:pt x="5" y="0"/>
                </a:lnTo>
                <a:lnTo>
                  <a:pt x="11" y="0"/>
                </a:lnTo>
                <a:lnTo>
                  <a:pt x="11" y="33"/>
                </a:lnTo>
                <a:lnTo>
                  <a:pt x="5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25" name="Freeform 1954">
            <a:extLst>
              <a:ext uri="{FF2B5EF4-FFF2-40B4-BE49-F238E27FC236}">
                <a16:creationId xmlns:a16="http://schemas.microsoft.com/office/drawing/2014/main" id="{B691C836-AF30-4668-A891-A964BDFA76A8}"/>
              </a:ext>
            </a:extLst>
          </p:cNvPr>
          <p:cNvSpPr>
            <a:spLocks/>
          </p:cNvSpPr>
          <p:nvPr/>
        </p:nvSpPr>
        <p:spPr bwMode="auto">
          <a:xfrm>
            <a:off x="2458481" y="4307071"/>
            <a:ext cx="22225" cy="52388"/>
          </a:xfrm>
          <a:custGeom>
            <a:avLst/>
            <a:gdLst>
              <a:gd name="T0" fmla="*/ 1 w 14"/>
              <a:gd name="T1" fmla="*/ 33 h 33"/>
              <a:gd name="T2" fmla="*/ 9 w 14"/>
              <a:gd name="T3" fmla="*/ 4 h 33"/>
              <a:gd name="T4" fmla="*/ 4 w 14"/>
              <a:gd name="T5" fmla="*/ 4 h 33"/>
              <a:gd name="T6" fmla="*/ 4 w 14"/>
              <a:gd name="T7" fmla="*/ 7 h 33"/>
              <a:gd name="T8" fmla="*/ 0 w 14"/>
              <a:gd name="T9" fmla="*/ 7 h 33"/>
              <a:gd name="T10" fmla="*/ 0 w 14"/>
              <a:gd name="T11" fmla="*/ 0 h 33"/>
              <a:gd name="T12" fmla="*/ 14 w 14"/>
              <a:gd name="T13" fmla="*/ 0 h 33"/>
              <a:gd name="T14" fmla="*/ 14 w 14"/>
              <a:gd name="T15" fmla="*/ 5 h 33"/>
              <a:gd name="T16" fmla="*/ 6 w 14"/>
              <a:gd name="T17" fmla="*/ 33 h 33"/>
              <a:gd name="T18" fmla="*/ 1 w 14"/>
              <a:gd name="T1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3">
                <a:moveTo>
                  <a:pt x="1" y="33"/>
                </a:moveTo>
                <a:lnTo>
                  <a:pt x="9" y="4"/>
                </a:lnTo>
                <a:lnTo>
                  <a:pt x="4" y="4"/>
                </a:lnTo>
                <a:lnTo>
                  <a:pt x="4" y="7"/>
                </a:lnTo>
                <a:lnTo>
                  <a:pt x="0" y="7"/>
                </a:lnTo>
                <a:lnTo>
                  <a:pt x="0" y="0"/>
                </a:lnTo>
                <a:lnTo>
                  <a:pt x="14" y="0"/>
                </a:lnTo>
                <a:lnTo>
                  <a:pt x="14" y="5"/>
                </a:lnTo>
                <a:lnTo>
                  <a:pt x="6" y="33"/>
                </a:lnTo>
                <a:lnTo>
                  <a:pt x="1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26" name="Freeform 1955">
            <a:extLst>
              <a:ext uri="{FF2B5EF4-FFF2-40B4-BE49-F238E27FC236}">
                <a16:creationId xmlns:a16="http://schemas.microsoft.com/office/drawing/2014/main" id="{72A4B26C-A141-46C1-B6D5-0CB580D2B166}"/>
              </a:ext>
            </a:extLst>
          </p:cNvPr>
          <p:cNvSpPr>
            <a:spLocks noEditPoints="1"/>
          </p:cNvSpPr>
          <p:nvPr/>
        </p:nvSpPr>
        <p:spPr bwMode="auto">
          <a:xfrm>
            <a:off x="2483881" y="4307071"/>
            <a:ext cx="22225" cy="52388"/>
          </a:xfrm>
          <a:custGeom>
            <a:avLst/>
            <a:gdLst>
              <a:gd name="T0" fmla="*/ 0 w 14"/>
              <a:gd name="T1" fmla="*/ 9 h 33"/>
              <a:gd name="T2" fmla="*/ 0 w 14"/>
              <a:gd name="T3" fmla="*/ 6 h 33"/>
              <a:gd name="T4" fmla="*/ 1 w 14"/>
              <a:gd name="T5" fmla="*/ 5 h 33"/>
              <a:gd name="T6" fmla="*/ 1 w 14"/>
              <a:gd name="T7" fmla="*/ 4 h 33"/>
              <a:gd name="T8" fmla="*/ 3 w 14"/>
              <a:gd name="T9" fmla="*/ 2 h 33"/>
              <a:gd name="T10" fmla="*/ 4 w 14"/>
              <a:gd name="T11" fmla="*/ 0 h 33"/>
              <a:gd name="T12" fmla="*/ 8 w 14"/>
              <a:gd name="T13" fmla="*/ 0 h 33"/>
              <a:gd name="T14" fmla="*/ 10 w 14"/>
              <a:gd name="T15" fmla="*/ 0 h 33"/>
              <a:gd name="T16" fmla="*/ 13 w 14"/>
              <a:gd name="T17" fmla="*/ 2 h 33"/>
              <a:gd name="T18" fmla="*/ 14 w 14"/>
              <a:gd name="T19" fmla="*/ 4 h 33"/>
              <a:gd name="T20" fmla="*/ 14 w 14"/>
              <a:gd name="T21" fmla="*/ 5 h 33"/>
              <a:gd name="T22" fmla="*/ 14 w 14"/>
              <a:gd name="T23" fmla="*/ 6 h 33"/>
              <a:gd name="T24" fmla="*/ 14 w 14"/>
              <a:gd name="T25" fmla="*/ 9 h 33"/>
              <a:gd name="T26" fmla="*/ 14 w 14"/>
              <a:gd name="T27" fmla="*/ 11 h 33"/>
              <a:gd name="T28" fmla="*/ 14 w 14"/>
              <a:gd name="T29" fmla="*/ 12 h 33"/>
              <a:gd name="T30" fmla="*/ 13 w 14"/>
              <a:gd name="T31" fmla="*/ 14 h 33"/>
              <a:gd name="T32" fmla="*/ 11 w 14"/>
              <a:gd name="T33" fmla="*/ 15 h 33"/>
              <a:gd name="T34" fmla="*/ 13 w 14"/>
              <a:gd name="T35" fmla="*/ 16 h 33"/>
              <a:gd name="T36" fmla="*/ 14 w 14"/>
              <a:gd name="T37" fmla="*/ 17 h 33"/>
              <a:gd name="T38" fmla="*/ 14 w 14"/>
              <a:gd name="T39" fmla="*/ 20 h 33"/>
              <a:gd name="T40" fmla="*/ 14 w 14"/>
              <a:gd name="T41" fmla="*/ 24 h 33"/>
              <a:gd name="T42" fmla="*/ 14 w 14"/>
              <a:gd name="T43" fmla="*/ 25 h 33"/>
              <a:gd name="T44" fmla="*/ 14 w 14"/>
              <a:gd name="T45" fmla="*/ 28 h 33"/>
              <a:gd name="T46" fmla="*/ 14 w 14"/>
              <a:gd name="T47" fmla="*/ 29 h 33"/>
              <a:gd name="T48" fmla="*/ 13 w 14"/>
              <a:gd name="T49" fmla="*/ 30 h 33"/>
              <a:gd name="T50" fmla="*/ 11 w 14"/>
              <a:gd name="T51" fmla="*/ 31 h 33"/>
              <a:gd name="T52" fmla="*/ 8 w 14"/>
              <a:gd name="T53" fmla="*/ 33 h 33"/>
              <a:gd name="T54" fmla="*/ 4 w 14"/>
              <a:gd name="T55" fmla="*/ 31 h 33"/>
              <a:gd name="T56" fmla="*/ 1 w 14"/>
              <a:gd name="T57" fmla="*/ 30 h 33"/>
              <a:gd name="T58" fmla="*/ 1 w 14"/>
              <a:gd name="T59" fmla="*/ 29 h 33"/>
              <a:gd name="T60" fmla="*/ 1 w 14"/>
              <a:gd name="T61" fmla="*/ 28 h 33"/>
              <a:gd name="T62" fmla="*/ 0 w 14"/>
              <a:gd name="T63" fmla="*/ 25 h 33"/>
              <a:gd name="T64" fmla="*/ 0 w 14"/>
              <a:gd name="T65" fmla="*/ 24 h 33"/>
              <a:gd name="T66" fmla="*/ 0 w 14"/>
              <a:gd name="T67" fmla="*/ 20 h 33"/>
              <a:gd name="T68" fmla="*/ 1 w 14"/>
              <a:gd name="T69" fmla="*/ 17 h 33"/>
              <a:gd name="T70" fmla="*/ 1 w 14"/>
              <a:gd name="T71" fmla="*/ 16 h 33"/>
              <a:gd name="T72" fmla="*/ 3 w 14"/>
              <a:gd name="T73" fmla="*/ 15 h 33"/>
              <a:gd name="T74" fmla="*/ 1 w 14"/>
              <a:gd name="T75" fmla="*/ 14 h 33"/>
              <a:gd name="T76" fmla="*/ 1 w 14"/>
              <a:gd name="T77" fmla="*/ 12 h 33"/>
              <a:gd name="T78" fmla="*/ 0 w 14"/>
              <a:gd name="T79" fmla="*/ 11 h 33"/>
              <a:gd name="T80" fmla="*/ 0 w 14"/>
              <a:gd name="T81" fmla="*/ 9 h 33"/>
              <a:gd name="T82" fmla="*/ 10 w 14"/>
              <a:gd name="T83" fmla="*/ 6 h 33"/>
              <a:gd name="T84" fmla="*/ 9 w 14"/>
              <a:gd name="T85" fmla="*/ 5 h 33"/>
              <a:gd name="T86" fmla="*/ 8 w 14"/>
              <a:gd name="T87" fmla="*/ 4 h 33"/>
              <a:gd name="T88" fmla="*/ 6 w 14"/>
              <a:gd name="T89" fmla="*/ 5 h 33"/>
              <a:gd name="T90" fmla="*/ 5 w 14"/>
              <a:gd name="T91" fmla="*/ 11 h 33"/>
              <a:gd name="T92" fmla="*/ 6 w 14"/>
              <a:gd name="T93" fmla="*/ 12 h 33"/>
              <a:gd name="T94" fmla="*/ 8 w 14"/>
              <a:gd name="T95" fmla="*/ 14 h 33"/>
              <a:gd name="T96" fmla="*/ 9 w 14"/>
              <a:gd name="T97" fmla="*/ 12 h 33"/>
              <a:gd name="T98" fmla="*/ 10 w 14"/>
              <a:gd name="T99" fmla="*/ 11 h 33"/>
              <a:gd name="T100" fmla="*/ 10 w 14"/>
              <a:gd name="T101" fmla="*/ 19 h 33"/>
              <a:gd name="T102" fmla="*/ 9 w 14"/>
              <a:gd name="T103" fmla="*/ 17 h 33"/>
              <a:gd name="T104" fmla="*/ 8 w 14"/>
              <a:gd name="T105" fmla="*/ 17 h 33"/>
              <a:gd name="T106" fmla="*/ 6 w 14"/>
              <a:gd name="T107" fmla="*/ 17 h 33"/>
              <a:gd name="T108" fmla="*/ 5 w 14"/>
              <a:gd name="T109" fmla="*/ 19 h 33"/>
              <a:gd name="T110" fmla="*/ 5 w 14"/>
              <a:gd name="T111" fmla="*/ 25 h 33"/>
              <a:gd name="T112" fmla="*/ 6 w 14"/>
              <a:gd name="T113" fmla="*/ 28 h 33"/>
              <a:gd name="T114" fmla="*/ 8 w 14"/>
              <a:gd name="T115" fmla="*/ 28 h 33"/>
              <a:gd name="T116" fmla="*/ 9 w 14"/>
              <a:gd name="T117" fmla="*/ 28 h 33"/>
              <a:gd name="T118" fmla="*/ 10 w 14"/>
              <a:gd name="T119" fmla="*/ 19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1" y="5"/>
                </a:ln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3" y="2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4" y="4"/>
                </a:lnTo>
                <a:lnTo>
                  <a:pt x="14" y="4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9"/>
                </a:lnTo>
                <a:lnTo>
                  <a:pt x="14" y="9"/>
                </a:lnTo>
                <a:lnTo>
                  <a:pt x="14" y="11"/>
                </a:lnTo>
                <a:lnTo>
                  <a:pt x="14" y="11"/>
                </a:lnTo>
                <a:lnTo>
                  <a:pt x="14" y="12"/>
                </a:lnTo>
                <a:lnTo>
                  <a:pt x="14" y="12"/>
                </a:lnTo>
                <a:lnTo>
                  <a:pt x="13" y="14"/>
                </a:lnTo>
                <a:lnTo>
                  <a:pt x="13" y="14"/>
                </a:lnTo>
                <a:lnTo>
                  <a:pt x="11" y="15"/>
                </a:lnTo>
                <a:lnTo>
                  <a:pt x="11" y="15"/>
                </a:lnTo>
                <a:lnTo>
                  <a:pt x="13" y="16"/>
                </a:lnTo>
                <a:lnTo>
                  <a:pt x="13" y="16"/>
                </a:lnTo>
                <a:lnTo>
                  <a:pt x="14" y="17"/>
                </a:lnTo>
                <a:lnTo>
                  <a:pt x="14" y="17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3" y="30"/>
                </a:lnTo>
                <a:lnTo>
                  <a:pt x="13" y="30"/>
                </a:lnTo>
                <a:lnTo>
                  <a:pt x="11" y="31"/>
                </a:lnTo>
                <a:lnTo>
                  <a:pt x="11" y="31"/>
                </a:lnTo>
                <a:lnTo>
                  <a:pt x="8" y="33"/>
                </a:lnTo>
                <a:lnTo>
                  <a:pt x="8" y="33"/>
                </a:lnTo>
                <a:lnTo>
                  <a:pt x="4" y="31"/>
                </a:lnTo>
                <a:lnTo>
                  <a:pt x="4" y="31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1" y="29"/>
                </a:lnTo>
                <a:lnTo>
                  <a:pt x="1" y="28"/>
                </a:lnTo>
                <a:lnTo>
                  <a:pt x="1" y="28"/>
                </a:lnTo>
                <a:lnTo>
                  <a:pt x="0" y="25"/>
                </a:lnTo>
                <a:lnTo>
                  <a:pt x="0" y="25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1" y="17"/>
                </a:lnTo>
                <a:lnTo>
                  <a:pt x="1" y="17"/>
                </a:lnTo>
                <a:lnTo>
                  <a:pt x="1" y="16"/>
                </a:lnTo>
                <a:lnTo>
                  <a:pt x="1" y="16"/>
                </a:lnTo>
                <a:lnTo>
                  <a:pt x="3" y="15"/>
                </a:lnTo>
                <a:lnTo>
                  <a:pt x="3" y="15"/>
                </a:lnTo>
                <a:lnTo>
                  <a:pt x="1" y="14"/>
                </a:lnTo>
                <a:lnTo>
                  <a:pt x="1" y="14"/>
                </a:lnTo>
                <a:lnTo>
                  <a:pt x="1" y="12"/>
                </a:lnTo>
                <a:lnTo>
                  <a:pt x="1" y="12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10" y="6"/>
                </a:move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8" y="4"/>
                </a:lnTo>
                <a:lnTo>
                  <a:pt x="8" y="4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11"/>
                </a:lnTo>
                <a:lnTo>
                  <a:pt x="5" y="11"/>
                </a:lnTo>
                <a:lnTo>
                  <a:pt x="6" y="12"/>
                </a:lnTo>
                <a:lnTo>
                  <a:pt x="6" y="12"/>
                </a:lnTo>
                <a:lnTo>
                  <a:pt x="8" y="14"/>
                </a:lnTo>
                <a:lnTo>
                  <a:pt x="8" y="14"/>
                </a:lnTo>
                <a:lnTo>
                  <a:pt x="9" y="12"/>
                </a:lnTo>
                <a:lnTo>
                  <a:pt x="9" y="12"/>
                </a:lnTo>
                <a:lnTo>
                  <a:pt x="10" y="11"/>
                </a:lnTo>
                <a:lnTo>
                  <a:pt x="10" y="6"/>
                </a:lnTo>
                <a:close/>
                <a:moveTo>
                  <a:pt x="10" y="19"/>
                </a:moveTo>
                <a:lnTo>
                  <a:pt x="10" y="19"/>
                </a:lnTo>
                <a:lnTo>
                  <a:pt x="9" y="17"/>
                </a:lnTo>
                <a:lnTo>
                  <a:pt x="9" y="17"/>
                </a:lnTo>
                <a:lnTo>
                  <a:pt x="8" y="17"/>
                </a:lnTo>
                <a:lnTo>
                  <a:pt x="8" y="17"/>
                </a:lnTo>
                <a:lnTo>
                  <a:pt x="6" y="17"/>
                </a:lnTo>
                <a:lnTo>
                  <a:pt x="6" y="17"/>
                </a:lnTo>
                <a:lnTo>
                  <a:pt x="5" y="19"/>
                </a:lnTo>
                <a:lnTo>
                  <a:pt x="5" y="25"/>
                </a:lnTo>
                <a:lnTo>
                  <a:pt x="5" y="25"/>
                </a:lnTo>
                <a:lnTo>
                  <a:pt x="6" y="28"/>
                </a:lnTo>
                <a:lnTo>
                  <a:pt x="6" y="28"/>
                </a:lnTo>
                <a:lnTo>
                  <a:pt x="8" y="28"/>
                </a:lnTo>
                <a:lnTo>
                  <a:pt x="8" y="28"/>
                </a:lnTo>
                <a:lnTo>
                  <a:pt x="9" y="28"/>
                </a:lnTo>
                <a:lnTo>
                  <a:pt x="9" y="28"/>
                </a:lnTo>
                <a:lnTo>
                  <a:pt x="10" y="25"/>
                </a:lnTo>
                <a:lnTo>
                  <a:pt x="10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27" name="Freeform 1956">
            <a:extLst>
              <a:ext uri="{FF2B5EF4-FFF2-40B4-BE49-F238E27FC236}">
                <a16:creationId xmlns:a16="http://schemas.microsoft.com/office/drawing/2014/main" id="{0F66D195-9F37-464C-93EA-766C50D1B748}"/>
              </a:ext>
            </a:extLst>
          </p:cNvPr>
          <p:cNvSpPr>
            <a:spLocks/>
          </p:cNvSpPr>
          <p:nvPr/>
        </p:nvSpPr>
        <p:spPr bwMode="auto">
          <a:xfrm>
            <a:off x="2512456" y="4351521"/>
            <a:ext cx="7938" cy="11113"/>
          </a:xfrm>
          <a:custGeom>
            <a:avLst/>
            <a:gdLst>
              <a:gd name="T0" fmla="*/ 0 w 5"/>
              <a:gd name="T1" fmla="*/ 7 h 7"/>
              <a:gd name="T2" fmla="*/ 0 w 5"/>
              <a:gd name="T3" fmla="*/ 0 h 7"/>
              <a:gd name="T4" fmla="*/ 5 w 5"/>
              <a:gd name="T5" fmla="*/ 0 h 7"/>
              <a:gd name="T6" fmla="*/ 5 w 5"/>
              <a:gd name="T7" fmla="*/ 5 h 7"/>
              <a:gd name="T8" fmla="*/ 0 w 5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0" y="7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28" name="Freeform 1957">
            <a:extLst>
              <a:ext uri="{FF2B5EF4-FFF2-40B4-BE49-F238E27FC236}">
                <a16:creationId xmlns:a16="http://schemas.microsoft.com/office/drawing/2014/main" id="{C4C960F1-86A5-4C6D-987A-BC8A7FA64CBC}"/>
              </a:ext>
            </a:extLst>
          </p:cNvPr>
          <p:cNvSpPr>
            <a:spLocks/>
          </p:cNvSpPr>
          <p:nvPr/>
        </p:nvSpPr>
        <p:spPr bwMode="auto">
          <a:xfrm>
            <a:off x="2521981" y="4307071"/>
            <a:ext cx="25400" cy="52388"/>
          </a:xfrm>
          <a:custGeom>
            <a:avLst/>
            <a:gdLst>
              <a:gd name="T0" fmla="*/ 10 w 16"/>
              <a:gd name="T1" fmla="*/ 33 h 33"/>
              <a:gd name="T2" fmla="*/ 10 w 16"/>
              <a:gd name="T3" fmla="*/ 28 h 33"/>
              <a:gd name="T4" fmla="*/ 0 w 16"/>
              <a:gd name="T5" fmla="*/ 28 h 33"/>
              <a:gd name="T6" fmla="*/ 0 w 16"/>
              <a:gd name="T7" fmla="*/ 23 h 33"/>
              <a:gd name="T8" fmla="*/ 7 w 16"/>
              <a:gd name="T9" fmla="*/ 0 h 33"/>
              <a:gd name="T10" fmla="*/ 13 w 16"/>
              <a:gd name="T11" fmla="*/ 0 h 33"/>
              <a:gd name="T12" fmla="*/ 5 w 16"/>
              <a:gd name="T13" fmla="*/ 23 h 33"/>
              <a:gd name="T14" fmla="*/ 10 w 16"/>
              <a:gd name="T15" fmla="*/ 23 h 33"/>
              <a:gd name="T16" fmla="*/ 10 w 16"/>
              <a:gd name="T17" fmla="*/ 14 h 33"/>
              <a:gd name="T18" fmla="*/ 14 w 16"/>
              <a:gd name="T19" fmla="*/ 14 h 33"/>
              <a:gd name="T20" fmla="*/ 14 w 16"/>
              <a:gd name="T21" fmla="*/ 23 h 33"/>
              <a:gd name="T22" fmla="*/ 16 w 16"/>
              <a:gd name="T23" fmla="*/ 23 h 33"/>
              <a:gd name="T24" fmla="*/ 16 w 16"/>
              <a:gd name="T25" fmla="*/ 28 h 33"/>
              <a:gd name="T26" fmla="*/ 14 w 16"/>
              <a:gd name="T27" fmla="*/ 28 h 33"/>
              <a:gd name="T28" fmla="*/ 14 w 16"/>
              <a:gd name="T29" fmla="*/ 33 h 33"/>
              <a:gd name="T30" fmla="*/ 10 w 16"/>
              <a:gd name="T31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3">
                <a:moveTo>
                  <a:pt x="10" y="33"/>
                </a:moveTo>
                <a:lnTo>
                  <a:pt x="10" y="28"/>
                </a:lnTo>
                <a:lnTo>
                  <a:pt x="0" y="28"/>
                </a:lnTo>
                <a:lnTo>
                  <a:pt x="0" y="23"/>
                </a:lnTo>
                <a:lnTo>
                  <a:pt x="7" y="0"/>
                </a:lnTo>
                <a:lnTo>
                  <a:pt x="13" y="0"/>
                </a:lnTo>
                <a:lnTo>
                  <a:pt x="5" y="23"/>
                </a:lnTo>
                <a:lnTo>
                  <a:pt x="10" y="23"/>
                </a:lnTo>
                <a:lnTo>
                  <a:pt x="10" y="14"/>
                </a:lnTo>
                <a:lnTo>
                  <a:pt x="14" y="14"/>
                </a:lnTo>
                <a:lnTo>
                  <a:pt x="14" y="23"/>
                </a:lnTo>
                <a:lnTo>
                  <a:pt x="16" y="23"/>
                </a:lnTo>
                <a:lnTo>
                  <a:pt x="16" y="28"/>
                </a:lnTo>
                <a:lnTo>
                  <a:pt x="14" y="28"/>
                </a:lnTo>
                <a:lnTo>
                  <a:pt x="14" y="33"/>
                </a:lnTo>
                <a:lnTo>
                  <a:pt x="1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29" name="Freeform 1958">
            <a:extLst>
              <a:ext uri="{FF2B5EF4-FFF2-40B4-BE49-F238E27FC236}">
                <a16:creationId xmlns:a16="http://schemas.microsoft.com/office/drawing/2014/main" id="{7A15F939-EFD4-46E8-8449-2061AD1FE21F}"/>
              </a:ext>
            </a:extLst>
          </p:cNvPr>
          <p:cNvSpPr>
            <a:spLocks noEditPoints="1"/>
          </p:cNvSpPr>
          <p:nvPr/>
        </p:nvSpPr>
        <p:spPr bwMode="auto">
          <a:xfrm>
            <a:off x="2552143" y="4307071"/>
            <a:ext cx="22225" cy="52388"/>
          </a:xfrm>
          <a:custGeom>
            <a:avLst/>
            <a:gdLst>
              <a:gd name="T0" fmla="*/ 6 w 14"/>
              <a:gd name="T1" fmla="*/ 19 h 33"/>
              <a:gd name="T2" fmla="*/ 6 w 14"/>
              <a:gd name="T3" fmla="*/ 19 h 33"/>
              <a:gd name="T4" fmla="*/ 6 w 14"/>
              <a:gd name="T5" fmla="*/ 19 h 33"/>
              <a:gd name="T6" fmla="*/ 5 w 14"/>
              <a:gd name="T7" fmla="*/ 19 h 33"/>
              <a:gd name="T8" fmla="*/ 2 w 14"/>
              <a:gd name="T9" fmla="*/ 19 h 33"/>
              <a:gd name="T10" fmla="*/ 1 w 14"/>
              <a:gd name="T11" fmla="*/ 16 h 33"/>
              <a:gd name="T12" fmla="*/ 0 w 14"/>
              <a:gd name="T13" fmla="*/ 16 h 33"/>
              <a:gd name="T14" fmla="*/ 0 w 14"/>
              <a:gd name="T15" fmla="*/ 15 h 33"/>
              <a:gd name="T16" fmla="*/ 0 w 14"/>
              <a:gd name="T17" fmla="*/ 12 h 33"/>
              <a:gd name="T18" fmla="*/ 0 w 14"/>
              <a:gd name="T19" fmla="*/ 10 h 33"/>
              <a:gd name="T20" fmla="*/ 0 w 14"/>
              <a:gd name="T21" fmla="*/ 6 h 33"/>
              <a:gd name="T22" fmla="*/ 0 w 14"/>
              <a:gd name="T23" fmla="*/ 5 h 33"/>
              <a:gd name="T24" fmla="*/ 0 w 14"/>
              <a:gd name="T25" fmla="*/ 4 h 33"/>
              <a:gd name="T26" fmla="*/ 1 w 14"/>
              <a:gd name="T27" fmla="*/ 2 h 33"/>
              <a:gd name="T28" fmla="*/ 4 w 14"/>
              <a:gd name="T29" fmla="*/ 0 h 33"/>
              <a:gd name="T30" fmla="*/ 6 w 14"/>
              <a:gd name="T31" fmla="*/ 0 h 33"/>
              <a:gd name="T32" fmla="*/ 10 w 14"/>
              <a:gd name="T33" fmla="*/ 0 h 33"/>
              <a:gd name="T34" fmla="*/ 12 w 14"/>
              <a:gd name="T35" fmla="*/ 2 h 33"/>
              <a:gd name="T36" fmla="*/ 12 w 14"/>
              <a:gd name="T37" fmla="*/ 4 h 33"/>
              <a:gd name="T38" fmla="*/ 14 w 14"/>
              <a:gd name="T39" fmla="*/ 5 h 33"/>
              <a:gd name="T40" fmla="*/ 14 w 14"/>
              <a:gd name="T41" fmla="*/ 6 h 33"/>
              <a:gd name="T42" fmla="*/ 14 w 14"/>
              <a:gd name="T43" fmla="*/ 10 h 33"/>
              <a:gd name="T44" fmla="*/ 14 w 14"/>
              <a:gd name="T45" fmla="*/ 11 h 33"/>
              <a:gd name="T46" fmla="*/ 14 w 14"/>
              <a:gd name="T47" fmla="*/ 14 h 33"/>
              <a:gd name="T48" fmla="*/ 12 w 14"/>
              <a:gd name="T49" fmla="*/ 15 h 33"/>
              <a:gd name="T50" fmla="*/ 6 w 14"/>
              <a:gd name="T51" fmla="*/ 33 h 33"/>
              <a:gd name="T52" fmla="*/ 4 w 14"/>
              <a:gd name="T53" fmla="*/ 12 h 33"/>
              <a:gd name="T54" fmla="*/ 5 w 14"/>
              <a:gd name="T55" fmla="*/ 14 h 33"/>
              <a:gd name="T56" fmla="*/ 6 w 14"/>
              <a:gd name="T57" fmla="*/ 15 h 33"/>
              <a:gd name="T58" fmla="*/ 9 w 14"/>
              <a:gd name="T59" fmla="*/ 14 h 33"/>
              <a:gd name="T60" fmla="*/ 9 w 14"/>
              <a:gd name="T61" fmla="*/ 12 h 33"/>
              <a:gd name="T62" fmla="*/ 9 w 14"/>
              <a:gd name="T63" fmla="*/ 6 h 33"/>
              <a:gd name="T64" fmla="*/ 9 w 14"/>
              <a:gd name="T65" fmla="*/ 5 h 33"/>
              <a:gd name="T66" fmla="*/ 6 w 14"/>
              <a:gd name="T67" fmla="*/ 4 h 33"/>
              <a:gd name="T68" fmla="*/ 5 w 14"/>
              <a:gd name="T69" fmla="*/ 5 h 33"/>
              <a:gd name="T70" fmla="*/ 4 w 14"/>
              <a:gd name="T71" fmla="*/ 1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1" y="33"/>
                </a:move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5" y="19"/>
                </a:lnTo>
                <a:lnTo>
                  <a:pt x="5" y="19"/>
                </a:lnTo>
                <a:lnTo>
                  <a:pt x="2" y="19"/>
                </a:lnTo>
                <a:lnTo>
                  <a:pt x="2" y="19"/>
                </a:lnTo>
                <a:lnTo>
                  <a:pt x="1" y="16"/>
                </a:lnTo>
                <a:lnTo>
                  <a:pt x="1" y="16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1" y="2"/>
                </a:lnTo>
                <a:lnTo>
                  <a:pt x="1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2" y="4"/>
                </a:lnTo>
                <a:lnTo>
                  <a:pt x="12" y="4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4" y="14"/>
                </a:lnTo>
                <a:lnTo>
                  <a:pt x="14" y="14"/>
                </a:lnTo>
                <a:lnTo>
                  <a:pt x="12" y="15"/>
                </a:lnTo>
                <a:lnTo>
                  <a:pt x="12" y="15"/>
                </a:lnTo>
                <a:lnTo>
                  <a:pt x="12" y="16"/>
                </a:lnTo>
                <a:lnTo>
                  <a:pt x="6" y="33"/>
                </a:lnTo>
                <a:lnTo>
                  <a:pt x="1" y="33"/>
                </a:lnTo>
                <a:close/>
                <a:moveTo>
                  <a:pt x="4" y="12"/>
                </a:moveTo>
                <a:lnTo>
                  <a:pt x="4" y="12"/>
                </a:lnTo>
                <a:lnTo>
                  <a:pt x="5" y="14"/>
                </a:lnTo>
                <a:lnTo>
                  <a:pt x="5" y="14"/>
                </a:lnTo>
                <a:lnTo>
                  <a:pt x="6" y="15"/>
                </a:lnTo>
                <a:lnTo>
                  <a:pt x="6" y="15"/>
                </a:lnTo>
                <a:lnTo>
                  <a:pt x="9" y="14"/>
                </a:lnTo>
                <a:lnTo>
                  <a:pt x="9" y="14"/>
                </a:lnTo>
                <a:lnTo>
                  <a:pt x="9" y="12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4" y="6"/>
                </a:lnTo>
                <a:lnTo>
                  <a:pt x="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30" name="Freeform 1959">
            <a:extLst>
              <a:ext uri="{FF2B5EF4-FFF2-40B4-BE49-F238E27FC236}">
                <a16:creationId xmlns:a16="http://schemas.microsoft.com/office/drawing/2014/main" id="{989101AE-21E5-486B-871D-FF87D2B9847C}"/>
              </a:ext>
            </a:extLst>
          </p:cNvPr>
          <p:cNvSpPr>
            <a:spLocks/>
          </p:cNvSpPr>
          <p:nvPr/>
        </p:nvSpPr>
        <p:spPr bwMode="auto">
          <a:xfrm>
            <a:off x="2436256" y="4819834"/>
            <a:ext cx="12700" cy="57150"/>
          </a:xfrm>
          <a:custGeom>
            <a:avLst/>
            <a:gdLst>
              <a:gd name="T0" fmla="*/ 8 w 8"/>
              <a:gd name="T1" fmla="*/ 0 h 36"/>
              <a:gd name="T2" fmla="*/ 8 w 8"/>
              <a:gd name="T3" fmla="*/ 2 h 36"/>
              <a:gd name="T4" fmla="*/ 5 w 8"/>
              <a:gd name="T5" fmla="*/ 2 h 36"/>
              <a:gd name="T6" fmla="*/ 5 w 8"/>
              <a:gd name="T7" fmla="*/ 33 h 36"/>
              <a:gd name="T8" fmla="*/ 8 w 8"/>
              <a:gd name="T9" fmla="*/ 33 h 36"/>
              <a:gd name="T10" fmla="*/ 8 w 8"/>
              <a:gd name="T11" fmla="*/ 36 h 36"/>
              <a:gd name="T12" fmla="*/ 0 w 8"/>
              <a:gd name="T13" fmla="*/ 36 h 36"/>
              <a:gd name="T14" fmla="*/ 0 w 8"/>
              <a:gd name="T15" fmla="*/ 0 h 36"/>
              <a:gd name="T16" fmla="*/ 8 w 8"/>
              <a:gd name="T1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6">
                <a:moveTo>
                  <a:pt x="8" y="0"/>
                </a:moveTo>
                <a:lnTo>
                  <a:pt x="8" y="2"/>
                </a:lnTo>
                <a:lnTo>
                  <a:pt x="5" y="2"/>
                </a:lnTo>
                <a:lnTo>
                  <a:pt x="5" y="33"/>
                </a:lnTo>
                <a:lnTo>
                  <a:pt x="8" y="33"/>
                </a:lnTo>
                <a:lnTo>
                  <a:pt x="8" y="36"/>
                </a:lnTo>
                <a:lnTo>
                  <a:pt x="0" y="36"/>
                </a:lnTo>
                <a:lnTo>
                  <a:pt x="0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31" name="Freeform 1960">
            <a:extLst>
              <a:ext uri="{FF2B5EF4-FFF2-40B4-BE49-F238E27FC236}">
                <a16:creationId xmlns:a16="http://schemas.microsoft.com/office/drawing/2014/main" id="{7B146236-C25B-4F87-820D-D1E195F6C7F3}"/>
              </a:ext>
            </a:extLst>
          </p:cNvPr>
          <p:cNvSpPr>
            <a:spLocks/>
          </p:cNvSpPr>
          <p:nvPr/>
        </p:nvSpPr>
        <p:spPr bwMode="auto">
          <a:xfrm>
            <a:off x="2464831" y="4816659"/>
            <a:ext cx="20638" cy="52388"/>
          </a:xfrm>
          <a:custGeom>
            <a:avLst/>
            <a:gdLst>
              <a:gd name="T0" fmla="*/ 0 w 13"/>
              <a:gd name="T1" fmla="*/ 33 h 33"/>
              <a:gd name="T2" fmla="*/ 0 w 13"/>
              <a:gd name="T3" fmla="*/ 29 h 33"/>
              <a:gd name="T4" fmla="*/ 8 w 13"/>
              <a:gd name="T5" fmla="*/ 13 h 33"/>
              <a:gd name="T6" fmla="*/ 8 w 13"/>
              <a:gd name="T7" fmla="*/ 13 h 33"/>
              <a:gd name="T8" fmla="*/ 8 w 13"/>
              <a:gd name="T9" fmla="*/ 12 h 33"/>
              <a:gd name="T10" fmla="*/ 8 w 13"/>
              <a:gd name="T11" fmla="*/ 12 h 33"/>
              <a:gd name="T12" fmla="*/ 10 w 13"/>
              <a:gd name="T13" fmla="*/ 9 h 33"/>
              <a:gd name="T14" fmla="*/ 10 w 13"/>
              <a:gd name="T15" fmla="*/ 9 h 33"/>
              <a:gd name="T16" fmla="*/ 10 w 13"/>
              <a:gd name="T17" fmla="*/ 8 h 33"/>
              <a:gd name="T18" fmla="*/ 10 w 13"/>
              <a:gd name="T19" fmla="*/ 8 h 33"/>
              <a:gd name="T20" fmla="*/ 8 w 13"/>
              <a:gd name="T21" fmla="*/ 7 h 33"/>
              <a:gd name="T22" fmla="*/ 8 w 13"/>
              <a:gd name="T23" fmla="*/ 7 h 33"/>
              <a:gd name="T24" fmla="*/ 8 w 13"/>
              <a:gd name="T25" fmla="*/ 5 h 33"/>
              <a:gd name="T26" fmla="*/ 8 w 13"/>
              <a:gd name="T27" fmla="*/ 5 h 33"/>
              <a:gd name="T28" fmla="*/ 7 w 13"/>
              <a:gd name="T29" fmla="*/ 5 h 33"/>
              <a:gd name="T30" fmla="*/ 7 w 13"/>
              <a:gd name="T31" fmla="*/ 5 h 33"/>
              <a:gd name="T32" fmla="*/ 5 w 13"/>
              <a:gd name="T33" fmla="*/ 7 h 33"/>
              <a:gd name="T34" fmla="*/ 5 w 13"/>
              <a:gd name="T35" fmla="*/ 7 h 33"/>
              <a:gd name="T36" fmla="*/ 5 w 13"/>
              <a:gd name="T37" fmla="*/ 8 h 33"/>
              <a:gd name="T38" fmla="*/ 5 w 13"/>
              <a:gd name="T39" fmla="*/ 10 h 33"/>
              <a:gd name="T40" fmla="*/ 0 w 13"/>
              <a:gd name="T41" fmla="*/ 10 h 33"/>
              <a:gd name="T42" fmla="*/ 0 w 13"/>
              <a:gd name="T43" fmla="*/ 8 h 33"/>
              <a:gd name="T44" fmla="*/ 0 w 13"/>
              <a:gd name="T45" fmla="*/ 8 h 33"/>
              <a:gd name="T46" fmla="*/ 1 w 13"/>
              <a:gd name="T47" fmla="*/ 5 h 33"/>
              <a:gd name="T48" fmla="*/ 1 w 13"/>
              <a:gd name="T49" fmla="*/ 5 h 33"/>
              <a:gd name="T50" fmla="*/ 2 w 13"/>
              <a:gd name="T51" fmla="*/ 3 h 33"/>
              <a:gd name="T52" fmla="*/ 2 w 13"/>
              <a:gd name="T53" fmla="*/ 3 h 33"/>
              <a:gd name="T54" fmla="*/ 5 w 13"/>
              <a:gd name="T55" fmla="*/ 2 h 33"/>
              <a:gd name="T56" fmla="*/ 5 w 13"/>
              <a:gd name="T57" fmla="*/ 2 h 33"/>
              <a:gd name="T58" fmla="*/ 7 w 13"/>
              <a:gd name="T59" fmla="*/ 0 h 33"/>
              <a:gd name="T60" fmla="*/ 7 w 13"/>
              <a:gd name="T61" fmla="*/ 0 h 33"/>
              <a:gd name="T62" fmla="*/ 10 w 13"/>
              <a:gd name="T63" fmla="*/ 2 h 33"/>
              <a:gd name="T64" fmla="*/ 10 w 13"/>
              <a:gd name="T65" fmla="*/ 2 h 33"/>
              <a:gd name="T66" fmla="*/ 12 w 13"/>
              <a:gd name="T67" fmla="*/ 3 h 33"/>
              <a:gd name="T68" fmla="*/ 12 w 13"/>
              <a:gd name="T69" fmla="*/ 3 h 33"/>
              <a:gd name="T70" fmla="*/ 13 w 13"/>
              <a:gd name="T71" fmla="*/ 5 h 33"/>
              <a:gd name="T72" fmla="*/ 13 w 13"/>
              <a:gd name="T73" fmla="*/ 5 h 33"/>
              <a:gd name="T74" fmla="*/ 13 w 13"/>
              <a:gd name="T75" fmla="*/ 9 h 33"/>
              <a:gd name="T76" fmla="*/ 13 w 13"/>
              <a:gd name="T77" fmla="*/ 9 h 33"/>
              <a:gd name="T78" fmla="*/ 13 w 13"/>
              <a:gd name="T79" fmla="*/ 10 h 33"/>
              <a:gd name="T80" fmla="*/ 13 w 13"/>
              <a:gd name="T81" fmla="*/ 10 h 33"/>
              <a:gd name="T82" fmla="*/ 13 w 13"/>
              <a:gd name="T83" fmla="*/ 13 h 33"/>
              <a:gd name="T84" fmla="*/ 13 w 13"/>
              <a:gd name="T85" fmla="*/ 13 h 33"/>
              <a:gd name="T86" fmla="*/ 13 w 13"/>
              <a:gd name="T87" fmla="*/ 14 h 33"/>
              <a:gd name="T88" fmla="*/ 13 w 13"/>
              <a:gd name="T89" fmla="*/ 14 h 33"/>
              <a:gd name="T90" fmla="*/ 12 w 13"/>
              <a:gd name="T91" fmla="*/ 15 h 33"/>
              <a:gd name="T92" fmla="*/ 6 w 13"/>
              <a:gd name="T93" fmla="*/ 29 h 33"/>
              <a:gd name="T94" fmla="*/ 13 w 13"/>
              <a:gd name="T95" fmla="*/ 29 h 33"/>
              <a:gd name="T96" fmla="*/ 13 w 13"/>
              <a:gd name="T97" fmla="*/ 33 h 33"/>
              <a:gd name="T98" fmla="*/ 0 w 13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33">
                <a:moveTo>
                  <a:pt x="0" y="33"/>
                </a:moveTo>
                <a:lnTo>
                  <a:pt x="0" y="29"/>
                </a:lnTo>
                <a:lnTo>
                  <a:pt x="8" y="13"/>
                </a:lnTo>
                <a:lnTo>
                  <a:pt x="8" y="13"/>
                </a:lnTo>
                <a:lnTo>
                  <a:pt x="8" y="12"/>
                </a:lnTo>
                <a:lnTo>
                  <a:pt x="8" y="12"/>
                </a:lnTo>
                <a:lnTo>
                  <a:pt x="10" y="9"/>
                </a:lnTo>
                <a:lnTo>
                  <a:pt x="10" y="9"/>
                </a:lnTo>
                <a:lnTo>
                  <a:pt x="10" y="8"/>
                </a:lnTo>
                <a:lnTo>
                  <a:pt x="10" y="8"/>
                </a:lnTo>
                <a:lnTo>
                  <a:pt x="8" y="7"/>
                </a:lnTo>
                <a:lnTo>
                  <a:pt x="8" y="7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5" y="7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2" y="3"/>
                </a:lnTo>
                <a:lnTo>
                  <a:pt x="2" y="3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0" y="2"/>
                </a:lnTo>
                <a:lnTo>
                  <a:pt x="12" y="3"/>
                </a:lnTo>
                <a:lnTo>
                  <a:pt x="12" y="3"/>
                </a:lnTo>
                <a:lnTo>
                  <a:pt x="13" y="5"/>
                </a:lnTo>
                <a:lnTo>
                  <a:pt x="13" y="5"/>
                </a:lnTo>
                <a:lnTo>
                  <a:pt x="13" y="9"/>
                </a:lnTo>
                <a:lnTo>
                  <a:pt x="13" y="9"/>
                </a:lnTo>
                <a:lnTo>
                  <a:pt x="13" y="10"/>
                </a:lnTo>
                <a:lnTo>
                  <a:pt x="13" y="10"/>
                </a:lnTo>
                <a:lnTo>
                  <a:pt x="13" y="13"/>
                </a:lnTo>
                <a:lnTo>
                  <a:pt x="13" y="13"/>
                </a:lnTo>
                <a:lnTo>
                  <a:pt x="13" y="14"/>
                </a:lnTo>
                <a:lnTo>
                  <a:pt x="13" y="14"/>
                </a:lnTo>
                <a:lnTo>
                  <a:pt x="12" y="15"/>
                </a:lnTo>
                <a:lnTo>
                  <a:pt x="6" y="29"/>
                </a:lnTo>
                <a:lnTo>
                  <a:pt x="13" y="29"/>
                </a:lnTo>
                <a:lnTo>
                  <a:pt x="13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32" name="Freeform 1961">
            <a:extLst>
              <a:ext uri="{FF2B5EF4-FFF2-40B4-BE49-F238E27FC236}">
                <a16:creationId xmlns:a16="http://schemas.microsoft.com/office/drawing/2014/main" id="{D01B791D-A17C-4386-8401-3D0B116CA7E0}"/>
              </a:ext>
            </a:extLst>
          </p:cNvPr>
          <p:cNvSpPr>
            <a:spLocks noEditPoints="1"/>
          </p:cNvSpPr>
          <p:nvPr/>
        </p:nvSpPr>
        <p:spPr bwMode="auto">
          <a:xfrm>
            <a:off x="2491818" y="4819834"/>
            <a:ext cx="22225" cy="50800"/>
          </a:xfrm>
          <a:custGeom>
            <a:avLst/>
            <a:gdLst>
              <a:gd name="T0" fmla="*/ 6 w 14"/>
              <a:gd name="T1" fmla="*/ 12 h 32"/>
              <a:gd name="T2" fmla="*/ 6 w 14"/>
              <a:gd name="T3" fmla="*/ 13 h 32"/>
              <a:gd name="T4" fmla="*/ 8 w 14"/>
              <a:gd name="T5" fmla="*/ 12 h 32"/>
              <a:gd name="T6" fmla="*/ 9 w 14"/>
              <a:gd name="T7" fmla="*/ 12 h 32"/>
              <a:gd name="T8" fmla="*/ 10 w 14"/>
              <a:gd name="T9" fmla="*/ 13 h 32"/>
              <a:gd name="T10" fmla="*/ 13 w 14"/>
              <a:gd name="T11" fmla="*/ 15 h 32"/>
              <a:gd name="T12" fmla="*/ 13 w 14"/>
              <a:gd name="T13" fmla="*/ 16 h 32"/>
              <a:gd name="T14" fmla="*/ 13 w 14"/>
              <a:gd name="T15" fmla="*/ 17 h 32"/>
              <a:gd name="T16" fmla="*/ 14 w 14"/>
              <a:gd name="T17" fmla="*/ 18 h 32"/>
              <a:gd name="T18" fmla="*/ 14 w 14"/>
              <a:gd name="T19" fmla="*/ 22 h 32"/>
              <a:gd name="T20" fmla="*/ 14 w 14"/>
              <a:gd name="T21" fmla="*/ 25 h 32"/>
              <a:gd name="T22" fmla="*/ 13 w 14"/>
              <a:gd name="T23" fmla="*/ 26 h 32"/>
              <a:gd name="T24" fmla="*/ 13 w 14"/>
              <a:gd name="T25" fmla="*/ 27 h 32"/>
              <a:gd name="T26" fmla="*/ 13 w 14"/>
              <a:gd name="T27" fmla="*/ 28 h 32"/>
              <a:gd name="T28" fmla="*/ 10 w 14"/>
              <a:gd name="T29" fmla="*/ 31 h 32"/>
              <a:gd name="T30" fmla="*/ 6 w 14"/>
              <a:gd name="T31" fmla="*/ 32 h 32"/>
              <a:gd name="T32" fmla="*/ 3 w 14"/>
              <a:gd name="T33" fmla="*/ 31 h 32"/>
              <a:gd name="T34" fmla="*/ 1 w 14"/>
              <a:gd name="T35" fmla="*/ 28 h 32"/>
              <a:gd name="T36" fmla="*/ 0 w 14"/>
              <a:gd name="T37" fmla="*/ 27 h 32"/>
              <a:gd name="T38" fmla="*/ 0 w 14"/>
              <a:gd name="T39" fmla="*/ 26 h 32"/>
              <a:gd name="T40" fmla="*/ 0 w 14"/>
              <a:gd name="T41" fmla="*/ 25 h 32"/>
              <a:gd name="T42" fmla="*/ 0 w 14"/>
              <a:gd name="T43" fmla="*/ 22 h 32"/>
              <a:gd name="T44" fmla="*/ 0 w 14"/>
              <a:gd name="T45" fmla="*/ 20 h 32"/>
              <a:gd name="T46" fmla="*/ 0 w 14"/>
              <a:gd name="T47" fmla="*/ 18 h 32"/>
              <a:gd name="T48" fmla="*/ 0 w 14"/>
              <a:gd name="T49" fmla="*/ 17 h 32"/>
              <a:gd name="T50" fmla="*/ 6 w 14"/>
              <a:gd name="T51" fmla="*/ 0 h 32"/>
              <a:gd name="T52" fmla="*/ 9 w 14"/>
              <a:gd name="T53" fmla="*/ 18 h 32"/>
              <a:gd name="T54" fmla="*/ 8 w 14"/>
              <a:gd name="T55" fmla="*/ 17 h 32"/>
              <a:gd name="T56" fmla="*/ 6 w 14"/>
              <a:gd name="T57" fmla="*/ 16 h 32"/>
              <a:gd name="T58" fmla="*/ 5 w 14"/>
              <a:gd name="T59" fmla="*/ 17 h 32"/>
              <a:gd name="T60" fmla="*/ 4 w 14"/>
              <a:gd name="T61" fmla="*/ 18 h 32"/>
              <a:gd name="T62" fmla="*/ 4 w 14"/>
              <a:gd name="T63" fmla="*/ 25 h 32"/>
              <a:gd name="T64" fmla="*/ 5 w 14"/>
              <a:gd name="T65" fmla="*/ 26 h 32"/>
              <a:gd name="T66" fmla="*/ 6 w 14"/>
              <a:gd name="T67" fmla="*/ 27 h 32"/>
              <a:gd name="T68" fmla="*/ 8 w 14"/>
              <a:gd name="T69" fmla="*/ 26 h 32"/>
              <a:gd name="T70" fmla="*/ 9 w 14"/>
              <a:gd name="T71" fmla="*/ 1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1" y="0"/>
                </a:moveTo>
                <a:lnTo>
                  <a:pt x="6" y="12"/>
                </a:lnTo>
                <a:lnTo>
                  <a:pt x="6" y="13"/>
                </a:lnTo>
                <a:lnTo>
                  <a:pt x="6" y="13"/>
                </a:lnTo>
                <a:lnTo>
                  <a:pt x="8" y="12"/>
                </a:lnTo>
                <a:lnTo>
                  <a:pt x="8" y="12"/>
                </a:lnTo>
                <a:lnTo>
                  <a:pt x="9" y="12"/>
                </a:lnTo>
                <a:lnTo>
                  <a:pt x="9" y="12"/>
                </a:lnTo>
                <a:lnTo>
                  <a:pt x="10" y="13"/>
                </a:lnTo>
                <a:lnTo>
                  <a:pt x="10" y="13"/>
                </a:lnTo>
                <a:lnTo>
                  <a:pt x="13" y="15"/>
                </a:lnTo>
                <a:lnTo>
                  <a:pt x="13" y="15"/>
                </a:lnTo>
                <a:lnTo>
                  <a:pt x="13" y="16"/>
                </a:lnTo>
                <a:lnTo>
                  <a:pt x="13" y="16"/>
                </a:lnTo>
                <a:lnTo>
                  <a:pt x="13" y="17"/>
                </a:lnTo>
                <a:lnTo>
                  <a:pt x="13" y="17"/>
                </a:lnTo>
                <a:lnTo>
                  <a:pt x="14" y="18"/>
                </a:lnTo>
                <a:lnTo>
                  <a:pt x="14" y="18"/>
                </a:lnTo>
                <a:lnTo>
                  <a:pt x="14" y="22"/>
                </a:lnTo>
                <a:lnTo>
                  <a:pt x="14" y="22"/>
                </a:lnTo>
                <a:lnTo>
                  <a:pt x="14" y="25"/>
                </a:lnTo>
                <a:lnTo>
                  <a:pt x="14" y="25"/>
                </a:lnTo>
                <a:lnTo>
                  <a:pt x="13" y="26"/>
                </a:lnTo>
                <a:lnTo>
                  <a:pt x="13" y="26"/>
                </a:lnTo>
                <a:lnTo>
                  <a:pt x="13" y="27"/>
                </a:lnTo>
                <a:lnTo>
                  <a:pt x="13" y="27"/>
                </a:lnTo>
                <a:lnTo>
                  <a:pt x="13" y="28"/>
                </a:lnTo>
                <a:lnTo>
                  <a:pt x="13" y="28"/>
                </a:lnTo>
                <a:lnTo>
                  <a:pt x="10" y="31"/>
                </a:lnTo>
                <a:lnTo>
                  <a:pt x="10" y="31"/>
                </a:lnTo>
                <a:lnTo>
                  <a:pt x="6" y="32"/>
                </a:lnTo>
                <a:lnTo>
                  <a:pt x="6" y="32"/>
                </a:lnTo>
                <a:lnTo>
                  <a:pt x="3" y="31"/>
                </a:lnTo>
                <a:lnTo>
                  <a:pt x="3" y="31"/>
                </a:lnTo>
                <a:lnTo>
                  <a:pt x="1" y="28"/>
                </a:lnTo>
                <a:lnTo>
                  <a:pt x="1" y="28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6" y="0"/>
                </a:lnTo>
                <a:lnTo>
                  <a:pt x="11" y="0"/>
                </a:lnTo>
                <a:close/>
                <a:moveTo>
                  <a:pt x="9" y="18"/>
                </a:moveTo>
                <a:lnTo>
                  <a:pt x="9" y="18"/>
                </a:lnTo>
                <a:lnTo>
                  <a:pt x="8" y="17"/>
                </a:lnTo>
                <a:lnTo>
                  <a:pt x="8" y="17"/>
                </a:lnTo>
                <a:lnTo>
                  <a:pt x="6" y="16"/>
                </a:lnTo>
                <a:lnTo>
                  <a:pt x="6" y="16"/>
                </a:lnTo>
                <a:lnTo>
                  <a:pt x="5" y="17"/>
                </a:lnTo>
                <a:lnTo>
                  <a:pt x="5" y="17"/>
                </a:lnTo>
                <a:lnTo>
                  <a:pt x="4" y="18"/>
                </a:lnTo>
                <a:lnTo>
                  <a:pt x="4" y="25"/>
                </a:lnTo>
                <a:lnTo>
                  <a:pt x="4" y="25"/>
                </a:lnTo>
                <a:lnTo>
                  <a:pt x="5" y="26"/>
                </a:lnTo>
                <a:lnTo>
                  <a:pt x="5" y="26"/>
                </a:lnTo>
                <a:lnTo>
                  <a:pt x="6" y="27"/>
                </a:lnTo>
                <a:lnTo>
                  <a:pt x="6" y="27"/>
                </a:lnTo>
                <a:lnTo>
                  <a:pt x="8" y="26"/>
                </a:lnTo>
                <a:lnTo>
                  <a:pt x="8" y="26"/>
                </a:lnTo>
                <a:lnTo>
                  <a:pt x="9" y="25"/>
                </a:lnTo>
                <a:lnTo>
                  <a:pt x="9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33" name="Freeform 1962">
            <a:extLst>
              <a:ext uri="{FF2B5EF4-FFF2-40B4-BE49-F238E27FC236}">
                <a16:creationId xmlns:a16="http://schemas.microsoft.com/office/drawing/2014/main" id="{88B2977F-4ECB-4FAD-A8D8-829FE01AEBBC}"/>
              </a:ext>
            </a:extLst>
          </p:cNvPr>
          <p:cNvSpPr>
            <a:spLocks noEditPoints="1"/>
          </p:cNvSpPr>
          <p:nvPr/>
        </p:nvSpPr>
        <p:spPr bwMode="auto">
          <a:xfrm>
            <a:off x="2517218" y="4819834"/>
            <a:ext cx="22225" cy="50800"/>
          </a:xfrm>
          <a:custGeom>
            <a:avLst/>
            <a:gdLst>
              <a:gd name="T0" fmla="*/ 7 w 14"/>
              <a:gd name="T1" fmla="*/ 12 h 32"/>
              <a:gd name="T2" fmla="*/ 8 w 14"/>
              <a:gd name="T3" fmla="*/ 13 h 32"/>
              <a:gd name="T4" fmla="*/ 8 w 14"/>
              <a:gd name="T5" fmla="*/ 12 h 32"/>
              <a:gd name="T6" fmla="*/ 9 w 14"/>
              <a:gd name="T7" fmla="*/ 12 h 32"/>
              <a:gd name="T8" fmla="*/ 12 w 14"/>
              <a:gd name="T9" fmla="*/ 13 h 32"/>
              <a:gd name="T10" fmla="*/ 13 w 14"/>
              <a:gd name="T11" fmla="*/ 15 h 32"/>
              <a:gd name="T12" fmla="*/ 14 w 14"/>
              <a:gd name="T13" fmla="*/ 16 h 32"/>
              <a:gd name="T14" fmla="*/ 14 w 14"/>
              <a:gd name="T15" fmla="*/ 17 h 32"/>
              <a:gd name="T16" fmla="*/ 14 w 14"/>
              <a:gd name="T17" fmla="*/ 18 h 32"/>
              <a:gd name="T18" fmla="*/ 14 w 14"/>
              <a:gd name="T19" fmla="*/ 22 h 32"/>
              <a:gd name="T20" fmla="*/ 14 w 14"/>
              <a:gd name="T21" fmla="*/ 25 h 32"/>
              <a:gd name="T22" fmla="*/ 14 w 14"/>
              <a:gd name="T23" fmla="*/ 26 h 32"/>
              <a:gd name="T24" fmla="*/ 14 w 14"/>
              <a:gd name="T25" fmla="*/ 27 h 32"/>
              <a:gd name="T26" fmla="*/ 13 w 14"/>
              <a:gd name="T27" fmla="*/ 28 h 32"/>
              <a:gd name="T28" fmla="*/ 10 w 14"/>
              <a:gd name="T29" fmla="*/ 31 h 32"/>
              <a:gd name="T30" fmla="*/ 8 w 14"/>
              <a:gd name="T31" fmla="*/ 32 h 32"/>
              <a:gd name="T32" fmla="*/ 4 w 14"/>
              <a:gd name="T33" fmla="*/ 31 h 32"/>
              <a:gd name="T34" fmla="*/ 2 w 14"/>
              <a:gd name="T35" fmla="*/ 28 h 32"/>
              <a:gd name="T36" fmla="*/ 0 w 14"/>
              <a:gd name="T37" fmla="*/ 27 h 32"/>
              <a:gd name="T38" fmla="*/ 0 w 14"/>
              <a:gd name="T39" fmla="*/ 26 h 32"/>
              <a:gd name="T40" fmla="*/ 0 w 14"/>
              <a:gd name="T41" fmla="*/ 25 h 32"/>
              <a:gd name="T42" fmla="*/ 0 w 14"/>
              <a:gd name="T43" fmla="*/ 22 h 32"/>
              <a:gd name="T44" fmla="*/ 0 w 14"/>
              <a:gd name="T45" fmla="*/ 20 h 32"/>
              <a:gd name="T46" fmla="*/ 0 w 14"/>
              <a:gd name="T47" fmla="*/ 18 h 32"/>
              <a:gd name="T48" fmla="*/ 0 w 14"/>
              <a:gd name="T49" fmla="*/ 17 h 32"/>
              <a:gd name="T50" fmla="*/ 8 w 14"/>
              <a:gd name="T51" fmla="*/ 0 h 32"/>
              <a:gd name="T52" fmla="*/ 9 w 14"/>
              <a:gd name="T53" fmla="*/ 18 h 32"/>
              <a:gd name="T54" fmla="*/ 9 w 14"/>
              <a:gd name="T55" fmla="*/ 17 h 32"/>
              <a:gd name="T56" fmla="*/ 8 w 14"/>
              <a:gd name="T57" fmla="*/ 16 h 32"/>
              <a:gd name="T58" fmla="*/ 5 w 14"/>
              <a:gd name="T59" fmla="*/ 17 h 32"/>
              <a:gd name="T60" fmla="*/ 5 w 14"/>
              <a:gd name="T61" fmla="*/ 18 h 32"/>
              <a:gd name="T62" fmla="*/ 5 w 14"/>
              <a:gd name="T63" fmla="*/ 25 h 32"/>
              <a:gd name="T64" fmla="*/ 5 w 14"/>
              <a:gd name="T65" fmla="*/ 26 h 32"/>
              <a:gd name="T66" fmla="*/ 8 w 14"/>
              <a:gd name="T67" fmla="*/ 27 h 32"/>
              <a:gd name="T68" fmla="*/ 9 w 14"/>
              <a:gd name="T69" fmla="*/ 26 h 32"/>
              <a:gd name="T70" fmla="*/ 9 w 14"/>
              <a:gd name="T71" fmla="*/ 1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3" y="0"/>
                </a:moveTo>
                <a:lnTo>
                  <a:pt x="7" y="12"/>
                </a:lnTo>
                <a:lnTo>
                  <a:pt x="8" y="13"/>
                </a:lnTo>
                <a:lnTo>
                  <a:pt x="8" y="13"/>
                </a:lnTo>
                <a:lnTo>
                  <a:pt x="8" y="12"/>
                </a:lnTo>
                <a:lnTo>
                  <a:pt x="8" y="12"/>
                </a:lnTo>
                <a:lnTo>
                  <a:pt x="9" y="12"/>
                </a:lnTo>
                <a:lnTo>
                  <a:pt x="9" y="12"/>
                </a:lnTo>
                <a:lnTo>
                  <a:pt x="12" y="13"/>
                </a:lnTo>
                <a:lnTo>
                  <a:pt x="12" y="13"/>
                </a:lnTo>
                <a:lnTo>
                  <a:pt x="13" y="15"/>
                </a:lnTo>
                <a:lnTo>
                  <a:pt x="13" y="15"/>
                </a:lnTo>
                <a:lnTo>
                  <a:pt x="14" y="16"/>
                </a:lnTo>
                <a:lnTo>
                  <a:pt x="14" y="16"/>
                </a:lnTo>
                <a:lnTo>
                  <a:pt x="14" y="17"/>
                </a:lnTo>
                <a:lnTo>
                  <a:pt x="14" y="17"/>
                </a:lnTo>
                <a:lnTo>
                  <a:pt x="14" y="18"/>
                </a:lnTo>
                <a:lnTo>
                  <a:pt x="14" y="18"/>
                </a:lnTo>
                <a:lnTo>
                  <a:pt x="14" y="22"/>
                </a:lnTo>
                <a:lnTo>
                  <a:pt x="14" y="22"/>
                </a:lnTo>
                <a:lnTo>
                  <a:pt x="14" y="25"/>
                </a:lnTo>
                <a:lnTo>
                  <a:pt x="14" y="25"/>
                </a:lnTo>
                <a:lnTo>
                  <a:pt x="14" y="26"/>
                </a:lnTo>
                <a:lnTo>
                  <a:pt x="14" y="26"/>
                </a:lnTo>
                <a:lnTo>
                  <a:pt x="14" y="27"/>
                </a:lnTo>
                <a:lnTo>
                  <a:pt x="14" y="27"/>
                </a:lnTo>
                <a:lnTo>
                  <a:pt x="13" y="28"/>
                </a:lnTo>
                <a:lnTo>
                  <a:pt x="13" y="28"/>
                </a:lnTo>
                <a:lnTo>
                  <a:pt x="10" y="31"/>
                </a:lnTo>
                <a:lnTo>
                  <a:pt x="10" y="31"/>
                </a:lnTo>
                <a:lnTo>
                  <a:pt x="8" y="32"/>
                </a:lnTo>
                <a:lnTo>
                  <a:pt x="8" y="32"/>
                </a:lnTo>
                <a:lnTo>
                  <a:pt x="4" y="31"/>
                </a:lnTo>
                <a:lnTo>
                  <a:pt x="4" y="31"/>
                </a:lnTo>
                <a:lnTo>
                  <a:pt x="2" y="28"/>
                </a:lnTo>
                <a:lnTo>
                  <a:pt x="2" y="28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7"/>
                </a:lnTo>
                <a:lnTo>
                  <a:pt x="0" y="17"/>
                </a:lnTo>
                <a:lnTo>
                  <a:pt x="2" y="16"/>
                </a:lnTo>
                <a:lnTo>
                  <a:pt x="8" y="0"/>
                </a:lnTo>
                <a:lnTo>
                  <a:pt x="13" y="0"/>
                </a:lnTo>
                <a:close/>
                <a:moveTo>
                  <a:pt x="9" y="18"/>
                </a:moveTo>
                <a:lnTo>
                  <a:pt x="9" y="18"/>
                </a:lnTo>
                <a:lnTo>
                  <a:pt x="9" y="17"/>
                </a:lnTo>
                <a:lnTo>
                  <a:pt x="9" y="17"/>
                </a:lnTo>
                <a:lnTo>
                  <a:pt x="8" y="16"/>
                </a:lnTo>
                <a:lnTo>
                  <a:pt x="8" y="16"/>
                </a:lnTo>
                <a:lnTo>
                  <a:pt x="5" y="17"/>
                </a:lnTo>
                <a:lnTo>
                  <a:pt x="5" y="17"/>
                </a:lnTo>
                <a:lnTo>
                  <a:pt x="5" y="18"/>
                </a:lnTo>
                <a:lnTo>
                  <a:pt x="5" y="25"/>
                </a:lnTo>
                <a:lnTo>
                  <a:pt x="5" y="25"/>
                </a:lnTo>
                <a:lnTo>
                  <a:pt x="5" y="26"/>
                </a:lnTo>
                <a:lnTo>
                  <a:pt x="5" y="26"/>
                </a:lnTo>
                <a:lnTo>
                  <a:pt x="8" y="27"/>
                </a:lnTo>
                <a:lnTo>
                  <a:pt x="8" y="27"/>
                </a:lnTo>
                <a:lnTo>
                  <a:pt x="9" y="26"/>
                </a:lnTo>
                <a:lnTo>
                  <a:pt x="9" y="26"/>
                </a:lnTo>
                <a:lnTo>
                  <a:pt x="9" y="25"/>
                </a:lnTo>
                <a:lnTo>
                  <a:pt x="9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34" name="Freeform 1963">
            <a:extLst>
              <a:ext uri="{FF2B5EF4-FFF2-40B4-BE49-F238E27FC236}">
                <a16:creationId xmlns:a16="http://schemas.microsoft.com/office/drawing/2014/main" id="{A0183388-79DC-4127-B647-358C1EA6E921}"/>
              </a:ext>
            </a:extLst>
          </p:cNvPr>
          <p:cNvSpPr>
            <a:spLocks/>
          </p:cNvSpPr>
          <p:nvPr/>
        </p:nvSpPr>
        <p:spPr bwMode="auto">
          <a:xfrm>
            <a:off x="2555318" y="4819834"/>
            <a:ext cx="12700" cy="57150"/>
          </a:xfrm>
          <a:custGeom>
            <a:avLst/>
            <a:gdLst>
              <a:gd name="T0" fmla="*/ 0 w 8"/>
              <a:gd name="T1" fmla="*/ 36 h 36"/>
              <a:gd name="T2" fmla="*/ 0 w 8"/>
              <a:gd name="T3" fmla="*/ 33 h 36"/>
              <a:gd name="T4" fmla="*/ 4 w 8"/>
              <a:gd name="T5" fmla="*/ 33 h 36"/>
              <a:gd name="T6" fmla="*/ 4 w 8"/>
              <a:gd name="T7" fmla="*/ 2 h 36"/>
              <a:gd name="T8" fmla="*/ 0 w 8"/>
              <a:gd name="T9" fmla="*/ 2 h 36"/>
              <a:gd name="T10" fmla="*/ 0 w 8"/>
              <a:gd name="T11" fmla="*/ 0 h 36"/>
              <a:gd name="T12" fmla="*/ 8 w 8"/>
              <a:gd name="T13" fmla="*/ 0 h 36"/>
              <a:gd name="T14" fmla="*/ 8 w 8"/>
              <a:gd name="T15" fmla="*/ 36 h 36"/>
              <a:gd name="T16" fmla="*/ 0 w 8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6">
                <a:moveTo>
                  <a:pt x="0" y="36"/>
                </a:moveTo>
                <a:lnTo>
                  <a:pt x="0" y="33"/>
                </a:lnTo>
                <a:lnTo>
                  <a:pt x="4" y="33"/>
                </a:lnTo>
                <a:lnTo>
                  <a:pt x="4" y="2"/>
                </a:lnTo>
                <a:lnTo>
                  <a:pt x="0" y="2"/>
                </a:lnTo>
                <a:lnTo>
                  <a:pt x="0" y="0"/>
                </a:lnTo>
                <a:lnTo>
                  <a:pt x="8" y="0"/>
                </a:lnTo>
                <a:lnTo>
                  <a:pt x="8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35" name="Freeform 1964">
            <a:extLst>
              <a:ext uri="{FF2B5EF4-FFF2-40B4-BE49-F238E27FC236}">
                <a16:creationId xmlns:a16="http://schemas.microsoft.com/office/drawing/2014/main" id="{31339D09-BB27-4312-B2B8-175301746638}"/>
              </a:ext>
            </a:extLst>
          </p:cNvPr>
          <p:cNvSpPr>
            <a:spLocks/>
          </p:cNvSpPr>
          <p:nvPr/>
        </p:nvSpPr>
        <p:spPr bwMode="auto">
          <a:xfrm>
            <a:off x="2860118" y="3284721"/>
            <a:ext cx="22225" cy="50800"/>
          </a:xfrm>
          <a:custGeom>
            <a:avLst/>
            <a:gdLst>
              <a:gd name="T0" fmla="*/ 14 w 14"/>
              <a:gd name="T1" fmla="*/ 0 h 32"/>
              <a:gd name="T2" fmla="*/ 14 w 14"/>
              <a:gd name="T3" fmla="*/ 4 h 32"/>
              <a:gd name="T4" fmla="*/ 5 w 14"/>
              <a:gd name="T5" fmla="*/ 4 h 32"/>
              <a:gd name="T6" fmla="*/ 5 w 14"/>
              <a:gd name="T7" fmla="*/ 12 h 32"/>
              <a:gd name="T8" fmla="*/ 5 w 14"/>
              <a:gd name="T9" fmla="*/ 12 h 32"/>
              <a:gd name="T10" fmla="*/ 7 w 14"/>
              <a:gd name="T11" fmla="*/ 11 h 32"/>
              <a:gd name="T12" fmla="*/ 7 w 14"/>
              <a:gd name="T13" fmla="*/ 11 h 32"/>
              <a:gd name="T14" fmla="*/ 9 w 14"/>
              <a:gd name="T15" fmla="*/ 11 h 32"/>
              <a:gd name="T16" fmla="*/ 9 w 14"/>
              <a:gd name="T17" fmla="*/ 11 h 32"/>
              <a:gd name="T18" fmla="*/ 12 w 14"/>
              <a:gd name="T19" fmla="*/ 11 h 32"/>
              <a:gd name="T20" fmla="*/ 13 w 14"/>
              <a:gd name="T21" fmla="*/ 12 h 32"/>
              <a:gd name="T22" fmla="*/ 13 w 14"/>
              <a:gd name="T23" fmla="*/ 12 h 32"/>
              <a:gd name="T24" fmla="*/ 14 w 14"/>
              <a:gd name="T25" fmla="*/ 14 h 32"/>
              <a:gd name="T26" fmla="*/ 14 w 14"/>
              <a:gd name="T27" fmla="*/ 16 h 32"/>
              <a:gd name="T28" fmla="*/ 14 w 14"/>
              <a:gd name="T29" fmla="*/ 25 h 32"/>
              <a:gd name="T30" fmla="*/ 14 w 14"/>
              <a:gd name="T31" fmla="*/ 25 h 32"/>
              <a:gd name="T32" fmla="*/ 14 w 14"/>
              <a:gd name="T33" fmla="*/ 27 h 32"/>
              <a:gd name="T34" fmla="*/ 14 w 14"/>
              <a:gd name="T35" fmla="*/ 27 h 32"/>
              <a:gd name="T36" fmla="*/ 12 w 14"/>
              <a:gd name="T37" fmla="*/ 30 h 32"/>
              <a:gd name="T38" fmla="*/ 12 w 14"/>
              <a:gd name="T39" fmla="*/ 30 h 32"/>
              <a:gd name="T40" fmla="*/ 10 w 14"/>
              <a:gd name="T41" fmla="*/ 31 h 32"/>
              <a:gd name="T42" fmla="*/ 10 w 14"/>
              <a:gd name="T43" fmla="*/ 31 h 32"/>
              <a:gd name="T44" fmla="*/ 8 w 14"/>
              <a:gd name="T45" fmla="*/ 32 h 32"/>
              <a:gd name="T46" fmla="*/ 8 w 14"/>
              <a:gd name="T47" fmla="*/ 32 h 32"/>
              <a:gd name="T48" fmla="*/ 4 w 14"/>
              <a:gd name="T49" fmla="*/ 31 h 32"/>
              <a:gd name="T50" fmla="*/ 4 w 14"/>
              <a:gd name="T51" fmla="*/ 31 h 32"/>
              <a:gd name="T52" fmla="*/ 3 w 14"/>
              <a:gd name="T53" fmla="*/ 30 h 32"/>
              <a:gd name="T54" fmla="*/ 3 w 14"/>
              <a:gd name="T55" fmla="*/ 30 h 32"/>
              <a:gd name="T56" fmla="*/ 2 w 14"/>
              <a:gd name="T57" fmla="*/ 27 h 32"/>
              <a:gd name="T58" fmla="*/ 2 w 14"/>
              <a:gd name="T59" fmla="*/ 27 h 32"/>
              <a:gd name="T60" fmla="*/ 0 w 14"/>
              <a:gd name="T61" fmla="*/ 25 h 32"/>
              <a:gd name="T62" fmla="*/ 0 w 14"/>
              <a:gd name="T63" fmla="*/ 24 h 32"/>
              <a:gd name="T64" fmla="*/ 5 w 14"/>
              <a:gd name="T65" fmla="*/ 24 h 32"/>
              <a:gd name="T66" fmla="*/ 5 w 14"/>
              <a:gd name="T67" fmla="*/ 25 h 32"/>
              <a:gd name="T68" fmla="*/ 5 w 14"/>
              <a:gd name="T69" fmla="*/ 25 h 32"/>
              <a:gd name="T70" fmla="*/ 5 w 14"/>
              <a:gd name="T71" fmla="*/ 26 h 32"/>
              <a:gd name="T72" fmla="*/ 5 w 14"/>
              <a:gd name="T73" fmla="*/ 26 h 32"/>
              <a:gd name="T74" fmla="*/ 8 w 14"/>
              <a:gd name="T75" fmla="*/ 27 h 32"/>
              <a:gd name="T76" fmla="*/ 8 w 14"/>
              <a:gd name="T77" fmla="*/ 27 h 32"/>
              <a:gd name="T78" fmla="*/ 9 w 14"/>
              <a:gd name="T79" fmla="*/ 26 h 32"/>
              <a:gd name="T80" fmla="*/ 9 w 14"/>
              <a:gd name="T81" fmla="*/ 26 h 32"/>
              <a:gd name="T82" fmla="*/ 9 w 14"/>
              <a:gd name="T83" fmla="*/ 25 h 32"/>
              <a:gd name="T84" fmla="*/ 9 w 14"/>
              <a:gd name="T85" fmla="*/ 17 h 32"/>
              <a:gd name="T86" fmla="*/ 9 w 14"/>
              <a:gd name="T87" fmla="*/ 17 h 32"/>
              <a:gd name="T88" fmla="*/ 9 w 14"/>
              <a:gd name="T89" fmla="*/ 16 h 32"/>
              <a:gd name="T90" fmla="*/ 9 w 14"/>
              <a:gd name="T91" fmla="*/ 16 h 32"/>
              <a:gd name="T92" fmla="*/ 8 w 14"/>
              <a:gd name="T93" fmla="*/ 15 h 32"/>
              <a:gd name="T94" fmla="*/ 8 w 14"/>
              <a:gd name="T95" fmla="*/ 15 h 32"/>
              <a:gd name="T96" fmla="*/ 7 w 14"/>
              <a:gd name="T97" fmla="*/ 15 h 32"/>
              <a:gd name="T98" fmla="*/ 7 w 14"/>
              <a:gd name="T99" fmla="*/ 15 h 32"/>
              <a:gd name="T100" fmla="*/ 5 w 14"/>
              <a:gd name="T101" fmla="*/ 16 h 32"/>
              <a:gd name="T102" fmla="*/ 5 w 14"/>
              <a:gd name="T103" fmla="*/ 16 h 32"/>
              <a:gd name="T104" fmla="*/ 5 w 14"/>
              <a:gd name="T105" fmla="*/ 16 h 32"/>
              <a:gd name="T106" fmla="*/ 5 w 14"/>
              <a:gd name="T107" fmla="*/ 16 h 32"/>
              <a:gd name="T108" fmla="*/ 5 w 14"/>
              <a:gd name="T109" fmla="*/ 17 h 32"/>
              <a:gd name="T110" fmla="*/ 2 w 14"/>
              <a:gd name="T111" fmla="*/ 17 h 32"/>
              <a:gd name="T112" fmla="*/ 2 w 14"/>
              <a:gd name="T113" fmla="*/ 0 h 32"/>
              <a:gd name="T114" fmla="*/ 14 w 14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2">
                <a:moveTo>
                  <a:pt x="14" y="0"/>
                </a:moveTo>
                <a:lnTo>
                  <a:pt x="14" y="4"/>
                </a:lnTo>
                <a:lnTo>
                  <a:pt x="5" y="4"/>
                </a:lnTo>
                <a:lnTo>
                  <a:pt x="5" y="12"/>
                </a:lnTo>
                <a:lnTo>
                  <a:pt x="5" y="12"/>
                </a:lnTo>
                <a:lnTo>
                  <a:pt x="7" y="11"/>
                </a:lnTo>
                <a:lnTo>
                  <a:pt x="7" y="11"/>
                </a:lnTo>
                <a:lnTo>
                  <a:pt x="9" y="11"/>
                </a:lnTo>
                <a:lnTo>
                  <a:pt x="9" y="11"/>
                </a:lnTo>
                <a:lnTo>
                  <a:pt x="12" y="11"/>
                </a:lnTo>
                <a:lnTo>
                  <a:pt x="13" y="12"/>
                </a:lnTo>
                <a:lnTo>
                  <a:pt x="13" y="12"/>
                </a:lnTo>
                <a:lnTo>
                  <a:pt x="14" y="14"/>
                </a:lnTo>
                <a:lnTo>
                  <a:pt x="14" y="16"/>
                </a:lnTo>
                <a:lnTo>
                  <a:pt x="14" y="25"/>
                </a:lnTo>
                <a:lnTo>
                  <a:pt x="14" y="25"/>
                </a:lnTo>
                <a:lnTo>
                  <a:pt x="14" y="27"/>
                </a:lnTo>
                <a:lnTo>
                  <a:pt x="14" y="27"/>
                </a:lnTo>
                <a:lnTo>
                  <a:pt x="12" y="30"/>
                </a:lnTo>
                <a:lnTo>
                  <a:pt x="12" y="30"/>
                </a:lnTo>
                <a:lnTo>
                  <a:pt x="10" y="31"/>
                </a:lnTo>
                <a:lnTo>
                  <a:pt x="10" y="31"/>
                </a:lnTo>
                <a:lnTo>
                  <a:pt x="8" y="32"/>
                </a:lnTo>
                <a:lnTo>
                  <a:pt x="8" y="32"/>
                </a:lnTo>
                <a:lnTo>
                  <a:pt x="4" y="31"/>
                </a:lnTo>
                <a:lnTo>
                  <a:pt x="4" y="31"/>
                </a:lnTo>
                <a:lnTo>
                  <a:pt x="3" y="30"/>
                </a:lnTo>
                <a:lnTo>
                  <a:pt x="3" y="30"/>
                </a:lnTo>
                <a:lnTo>
                  <a:pt x="2" y="27"/>
                </a:lnTo>
                <a:lnTo>
                  <a:pt x="2" y="27"/>
                </a:lnTo>
                <a:lnTo>
                  <a:pt x="0" y="25"/>
                </a:lnTo>
                <a:lnTo>
                  <a:pt x="0" y="24"/>
                </a:lnTo>
                <a:lnTo>
                  <a:pt x="5" y="24"/>
                </a:lnTo>
                <a:lnTo>
                  <a:pt x="5" y="25"/>
                </a:lnTo>
                <a:lnTo>
                  <a:pt x="5" y="25"/>
                </a:lnTo>
                <a:lnTo>
                  <a:pt x="5" y="26"/>
                </a:lnTo>
                <a:lnTo>
                  <a:pt x="5" y="26"/>
                </a:lnTo>
                <a:lnTo>
                  <a:pt x="8" y="27"/>
                </a:lnTo>
                <a:lnTo>
                  <a:pt x="8" y="27"/>
                </a:lnTo>
                <a:lnTo>
                  <a:pt x="9" y="26"/>
                </a:lnTo>
                <a:lnTo>
                  <a:pt x="9" y="26"/>
                </a:lnTo>
                <a:lnTo>
                  <a:pt x="9" y="25"/>
                </a:lnTo>
                <a:lnTo>
                  <a:pt x="9" y="17"/>
                </a:lnTo>
                <a:lnTo>
                  <a:pt x="9" y="17"/>
                </a:lnTo>
                <a:lnTo>
                  <a:pt x="9" y="16"/>
                </a:lnTo>
                <a:lnTo>
                  <a:pt x="9" y="16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7"/>
                </a:lnTo>
                <a:lnTo>
                  <a:pt x="2" y="17"/>
                </a:lnTo>
                <a:lnTo>
                  <a:pt x="2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36" name="Freeform 1965">
            <a:extLst>
              <a:ext uri="{FF2B5EF4-FFF2-40B4-BE49-F238E27FC236}">
                <a16:creationId xmlns:a16="http://schemas.microsoft.com/office/drawing/2014/main" id="{527E7784-6A80-4501-9247-FC106534B5AA}"/>
              </a:ext>
            </a:extLst>
          </p:cNvPr>
          <p:cNvSpPr>
            <a:spLocks noEditPoints="1"/>
          </p:cNvSpPr>
          <p:nvPr/>
        </p:nvSpPr>
        <p:spPr bwMode="auto">
          <a:xfrm>
            <a:off x="2887106" y="3283134"/>
            <a:ext cx="20638" cy="52388"/>
          </a:xfrm>
          <a:custGeom>
            <a:avLst/>
            <a:gdLst>
              <a:gd name="T0" fmla="*/ 0 w 13"/>
              <a:gd name="T1" fmla="*/ 7 h 33"/>
              <a:gd name="T2" fmla="*/ 0 w 13"/>
              <a:gd name="T3" fmla="*/ 7 h 33"/>
              <a:gd name="T4" fmla="*/ 1 w 13"/>
              <a:gd name="T5" fmla="*/ 5 h 33"/>
              <a:gd name="T6" fmla="*/ 1 w 13"/>
              <a:gd name="T7" fmla="*/ 5 h 33"/>
              <a:gd name="T8" fmla="*/ 2 w 13"/>
              <a:gd name="T9" fmla="*/ 2 h 33"/>
              <a:gd name="T10" fmla="*/ 2 w 13"/>
              <a:gd name="T11" fmla="*/ 2 h 33"/>
              <a:gd name="T12" fmla="*/ 5 w 13"/>
              <a:gd name="T13" fmla="*/ 1 h 33"/>
              <a:gd name="T14" fmla="*/ 5 w 13"/>
              <a:gd name="T15" fmla="*/ 1 h 33"/>
              <a:gd name="T16" fmla="*/ 7 w 13"/>
              <a:gd name="T17" fmla="*/ 0 h 33"/>
              <a:gd name="T18" fmla="*/ 7 w 13"/>
              <a:gd name="T19" fmla="*/ 0 h 33"/>
              <a:gd name="T20" fmla="*/ 10 w 13"/>
              <a:gd name="T21" fmla="*/ 1 h 33"/>
              <a:gd name="T22" fmla="*/ 10 w 13"/>
              <a:gd name="T23" fmla="*/ 1 h 33"/>
              <a:gd name="T24" fmla="*/ 12 w 13"/>
              <a:gd name="T25" fmla="*/ 2 h 33"/>
              <a:gd name="T26" fmla="*/ 12 w 13"/>
              <a:gd name="T27" fmla="*/ 2 h 33"/>
              <a:gd name="T28" fmla="*/ 13 w 13"/>
              <a:gd name="T29" fmla="*/ 5 h 33"/>
              <a:gd name="T30" fmla="*/ 13 w 13"/>
              <a:gd name="T31" fmla="*/ 5 h 33"/>
              <a:gd name="T32" fmla="*/ 13 w 13"/>
              <a:gd name="T33" fmla="*/ 7 h 33"/>
              <a:gd name="T34" fmla="*/ 13 w 13"/>
              <a:gd name="T35" fmla="*/ 26 h 33"/>
              <a:gd name="T36" fmla="*/ 13 w 13"/>
              <a:gd name="T37" fmla="*/ 26 h 33"/>
              <a:gd name="T38" fmla="*/ 13 w 13"/>
              <a:gd name="T39" fmla="*/ 28 h 33"/>
              <a:gd name="T40" fmla="*/ 13 w 13"/>
              <a:gd name="T41" fmla="*/ 28 h 33"/>
              <a:gd name="T42" fmla="*/ 12 w 13"/>
              <a:gd name="T43" fmla="*/ 31 h 33"/>
              <a:gd name="T44" fmla="*/ 12 w 13"/>
              <a:gd name="T45" fmla="*/ 31 h 33"/>
              <a:gd name="T46" fmla="*/ 10 w 13"/>
              <a:gd name="T47" fmla="*/ 32 h 33"/>
              <a:gd name="T48" fmla="*/ 10 w 13"/>
              <a:gd name="T49" fmla="*/ 32 h 33"/>
              <a:gd name="T50" fmla="*/ 7 w 13"/>
              <a:gd name="T51" fmla="*/ 33 h 33"/>
              <a:gd name="T52" fmla="*/ 7 w 13"/>
              <a:gd name="T53" fmla="*/ 33 h 33"/>
              <a:gd name="T54" fmla="*/ 5 w 13"/>
              <a:gd name="T55" fmla="*/ 32 h 33"/>
              <a:gd name="T56" fmla="*/ 5 w 13"/>
              <a:gd name="T57" fmla="*/ 32 h 33"/>
              <a:gd name="T58" fmla="*/ 2 w 13"/>
              <a:gd name="T59" fmla="*/ 31 h 33"/>
              <a:gd name="T60" fmla="*/ 2 w 13"/>
              <a:gd name="T61" fmla="*/ 31 h 33"/>
              <a:gd name="T62" fmla="*/ 1 w 13"/>
              <a:gd name="T63" fmla="*/ 28 h 33"/>
              <a:gd name="T64" fmla="*/ 1 w 13"/>
              <a:gd name="T65" fmla="*/ 28 h 33"/>
              <a:gd name="T66" fmla="*/ 0 w 13"/>
              <a:gd name="T67" fmla="*/ 26 h 33"/>
              <a:gd name="T68" fmla="*/ 0 w 13"/>
              <a:gd name="T69" fmla="*/ 7 h 33"/>
              <a:gd name="T70" fmla="*/ 5 w 13"/>
              <a:gd name="T71" fmla="*/ 26 h 33"/>
              <a:gd name="T72" fmla="*/ 5 w 13"/>
              <a:gd name="T73" fmla="*/ 26 h 33"/>
              <a:gd name="T74" fmla="*/ 6 w 13"/>
              <a:gd name="T75" fmla="*/ 27 h 33"/>
              <a:gd name="T76" fmla="*/ 6 w 13"/>
              <a:gd name="T77" fmla="*/ 27 h 33"/>
              <a:gd name="T78" fmla="*/ 7 w 13"/>
              <a:gd name="T79" fmla="*/ 28 h 33"/>
              <a:gd name="T80" fmla="*/ 7 w 13"/>
              <a:gd name="T81" fmla="*/ 28 h 33"/>
              <a:gd name="T82" fmla="*/ 8 w 13"/>
              <a:gd name="T83" fmla="*/ 27 h 33"/>
              <a:gd name="T84" fmla="*/ 8 w 13"/>
              <a:gd name="T85" fmla="*/ 27 h 33"/>
              <a:gd name="T86" fmla="*/ 10 w 13"/>
              <a:gd name="T87" fmla="*/ 26 h 33"/>
              <a:gd name="T88" fmla="*/ 10 w 13"/>
              <a:gd name="T89" fmla="*/ 7 h 33"/>
              <a:gd name="T90" fmla="*/ 10 w 13"/>
              <a:gd name="T91" fmla="*/ 7 h 33"/>
              <a:gd name="T92" fmla="*/ 8 w 13"/>
              <a:gd name="T93" fmla="*/ 6 h 33"/>
              <a:gd name="T94" fmla="*/ 8 w 13"/>
              <a:gd name="T95" fmla="*/ 6 h 33"/>
              <a:gd name="T96" fmla="*/ 7 w 13"/>
              <a:gd name="T97" fmla="*/ 5 h 33"/>
              <a:gd name="T98" fmla="*/ 7 w 13"/>
              <a:gd name="T99" fmla="*/ 5 h 33"/>
              <a:gd name="T100" fmla="*/ 6 w 13"/>
              <a:gd name="T101" fmla="*/ 6 h 33"/>
              <a:gd name="T102" fmla="*/ 6 w 13"/>
              <a:gd name="T103" fmla="*/ 6 h 33"/>
              <a:gd name="T104" fmla="*/ 5 w 13"/>
              <a:gd name="T105" fmla="*/ 7 h 33"/>
              <a:gd name="T106" fmla="*/ 5 w 13"/>
              <a:gd name="T107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" h="33">
                <a:moveTo>
                  <a:pt x="0" y="7"/>
                </a:moveTo>
                <a:lnTo>
                  <a:pt x="0" y="7"/>
                </a:lnTo>
                <a:lnTo>
                  <a:pt x="1" y="5"/>
                </a:lnTo>
                <a:lnTo>
                  <a:pt x="1" y="5"/>
                </a:lnTo>
                <a:lnTo>
                  <a:pt x="2" y="2"/>
                </a:lnTo>
                <a:lnTo>
                  <a:pt x="2" y="2"/>
                </a:lnTo>
                <a:lnTo>
                  <a:pt x="5" y="1"/>
                </a:lnTo>
                <a:lnTo>
                  <a:pt x="5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2"/>
                </a:lnTo>
                <a:lnTo>
                  <a:pt x="12" y="2"/>
                </a:lnTo>
                <a:lnTo>
                  <a:pt x="13" y="5"/>
                </a:lnTo>
                <a:lnTo>
                  <a:pt x="13" y="5"/>
                </a:lnTo>
                <a:lnTo>
                  <a:pt x="13" y="7"/>
                </a:lnTo>
                <a:lnTo>
                  <a:pt x="13" y="26"/>
                </a:lnTo>
                <a:lnTo>
                  <a:pt x="13" y="26"/>
                </a:lnTo>
                <a:lnTo>
                  <a:pt x="13" y="28"/>
                </a:lnTo>
                <a:lnTo>
                  <a:pt x="13" y="28"/>
                </a:lnTo>
                <a:lnTo>
                  <a:pt x="12" y="31"/>
                </a:lnTo>
                <a:lnTo>
                  <a:pt x="12" y="31"/>
                </a:lnTo>
                <a:lnTo>
                  <a:pt x="10" y="32"/>
                </a:lnTo>
                <a:lnTo>
                  <a:pt x="10" y="32"/>
                </a:lnTo>
                <a:lnTo>
                  <a:pt x="7" y="33"/>
                </a:lnTo>
                <a:lnTo>
                  <a:pt x="7" y="33"/>
                </a:lnTo>
                <a:lnTo>
                  <a:pt x="5" y="32"/>
                </a:lnTo>
                <a:lnTo>
                  <a:pt x="5" y="32"/>
                </a:lnTo>
                <a:lnTo>
                  <a:pt x="2" y="31"/>
                </a:lnTo>
                <a:lnTo>
                  <a:pt x="2" y="31"/>
                </a:lnTo>
                <a:lnTo>
                  <a:pt x="1" y="28"/>
                </a:lnTo>
                <a:lnTo>
                  <a:pt x="1" y="28"/>
                </a:lnTo>
                <a:lnTo>
                  <a:pt x="0" y="26"/>
                </a:lnTo>
                <a:lnTo>
                  <a:pt x="0" y="7"/>
                </a:lnTo>
                <a:close/>
                <a:moveTo>
                  <a:pt x="5" y="26"/>
                </a:moveTo>
                <a:lnTo>
                  <a:pt x="5" y="26"/>
                </a:lnTo>
                <a:lnTo>
                  <a:pt x="6" y="27"/>
                </a:lnTo>
                <a:lnTo>
                  <a:pt x="6" y="27"/>
                </a:lnTo>
                <a:lnTo>
                  <a:pt x="7" y="28"/>
                </a:lnTo>
                <a:lnTo>
                  <a:pt x="7" y="28"/>
                </a:lnTo>
                <a:lnTo>
                  <a:pt x="8" y="27"/>
                </a:lnTo>
                <a:lnTo>
                  <a:pt x="8" y="27"/>
                </a:lnTo>
                <a:lnTo>
                  <a:pt x="10" y="26"/>
                </a:lnTo>
                <a:lnTo>
                  <a:pt x="10" y="7"/>
                </a:lnTo>
                <a:lnTo>
                  <a:pt x="10" y="7"/>
                </a:lnTo>
                <a:lnTo>
                  <a:pt x="8" y="6"/>
                </a:lnTo>
                <a:lnTo>
                  <a:pt x="8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7"/>
                </a:lnTo>
                <a:lnTo>
                  <a:pt x="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37" name="Freeform 1966">
            <a:extLst>
              <a:ext uri="{FF2B5EF4-FFF2-40B4-BE49-F238E27FC236}">
                <a16:creationId xmlns:a16="http://schemas.microsoft.com/office/drawing/2014/main" id="{5B86A363-B5D0-443B-85D2-27EAFFAE05F0}"/>
              </a:ext>
            </a:extLst>
          </p:cNvPr>
          <p:cNvSpPr>
            <a:spLocks/>
          </p:cNvSpPr>
          <p:nvPr/>
        </p:nvSpPr>
        <p:spPr bwMode="auto">
          <a:xfrm>
            <a:off x="2914093" y="3327584"/>
            <a:ext cx="7938" cy="12700"/>
          </a:xfrm>
          <a:custGeom>
            <a:avLst/>
            <a:gdLst>
              <a:gd name="T0" fmla="*/ 0 w 5"/>
              <a:gd name="T1" fmla="*/ 8 h 8"/>
              <a:gd name="T2" fmla="*/ 0 w 5"/>
              <a:gd name="T3" fmla="*/ 0 h 8"/>
              <a:gd name="T4" fmla="*/ 5 w 5"/>
              <a:gd name="T5" fmla="*/ 0 h 8"/>
              <a:gd name="T6" fmla="*/ 5 w 5"/>
              <a:gd name="T7" fmla="*/ 4 h 8"/>
              <a:gd name="T8" fmla="*/ 0 w 5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8">
                <a:moveTo>
                  <a:pt x="0" y="8"/>
                </a:moveTo>
                <a:lnTo>
                  <a:pt x="0" y="0"/>
                </a:lnTo>
                <a:lnTo>
                  <a:pt x="5" y="0"/>
                </a:lnTo>
                <a:lnTo>
                  <a:pt x="5" y="4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38" name="Freeform 1967">
            <a:extLst>
              <a:ext uri="{FF2B5EF4-FFF2-40B4-BE49-F238E27FC236}">
                <a16:creationId xmlns:a16="http://schemas.microsoft.com/office/drawing/2014/main" id="{7751C1E6-F1AA-419E-8D12-321394A178D5}"/>
              </a:ext>
            </a:extLst>
          </p:cNvPr>
          <p:cNvSpPr>
            <a:spLocks noEditPoints="1"/>
          </p:cNvSpPr>
          <p:nvPr/>
        </p:nvSpPr>
        <p:spPr bwMode="auto">
          <a:xfrm>
            <a:off x="2928381" y="3283134"/>
            <a:ext cx="22225" cy="50800"/>
          </a:xfrm>
          <a:custGeom>
            <a:avLst/>
            <a:gdLst>
              <a:gd name="T0" fmla="*/ 6 w 14"/>
              <a:gd name="T1" fmla="*/ 20 h 32"/>
              <a:gd name="T2" fmla="*/ 6 w 14"/>
              <a:gd name="T3" fmla="*/ 18 h 32"/>
              <a:gd name="T4" fmla="*/ 5 w 14"/>
              <a:gd name="T5" fmla="*/ 20 h 32"/>
              <a:gd name="T6" fmla="*/ 4 w 14"/>
              <a:gd name="T7" fmla="*/ 20 h 32"/>
              <a:gd name="T8" fmla="*/ 3 w 14"/>
              <a:gd name="T9" fmla="*/ 18 h 32"/>
              <a:gd name="T10" fmla="*/ 0 w 14"/>
              <a:gd name="T11" fmla="*/ 17 h 32"/>
              <a:gd name="T12" fmla="*/ 0 w 14"/>
              <a:gd name="T13" fmla="*/ 16 h 32"/>
              <a:gd name="T14" fmla="*/ 0 w 14"/>
              <a:gd name="T15" fmla="*/ 15 h 32"/>
              <a:gd name="T16" fmla="*/ 0 w 14"/>
              <a:gd name="T17" fmla="*/ 13 h 32"/>
              <a:gd name="T18" fmla="*/ 0 w 14"/>
              <a:gd name="T19" fmla="*/ 10 h 32"/>
              <a:gd name="T20" fmla="*/ 0 w 14"/>
              <a:gd name="T21" fmla="*/ 7 h 32"/>
              <a:gd name="T22" fmla="*/ 0 w 14"/>
              <a:gd name="T23" fmla="*/ 6 h 32"/>
              <a:gd name="T24" fmla="*/ 0 w 14"/>
              <a:gd name="T25" fmla="*/ 5 h 32"/>
              <a:gd name="T26" fmla="*/ 0 w 14"/>
              <a:gd name="T27" fmla="*/ 3 h 32"/>
              <a:gd name="T28" fmla="*/ 3 w 14"/>
              <a:gd name="T29" fmla="*/ 1 h 32"/>
              <a:gd name="T30" fmla="*/ 6 w 14"/>
              <a:gd name="T31" fmla="*/ 0 h 32"/>
              <a:gd name="T32" fmla="*/ 10 w 14"/>
              <a:gd name="T33" fmla="*/ 1 h 32"/>
              <a:gd name="T34" fmla="*/ 13 w 14"/>
              <a:gd name="T35" fmla="*/ 3 h 32"/>
              <a:gd name="T36" fmla="*/ 13 w 14"/>
              <a:gd name="T37" fmla="*/ 5 h 32"/>
              <a:gd name="T38" fmla="*/ 13 w 14"/>
              <a:gd name="T39" fmla="*/ 6 h 32"/>
              <a:gd name="T40" fmla="*/ 13 w 14"/>
              <a:gd name="T41" fmla="*/ 7 h 32"/>
              <a:gd name="T42" fmla="*/ 14 w 14"/>
              <a:gd name="T43" fmla="*/ 10 h 32"/>
              <a:gd name="T44" fmla="*/ 13 w 14"/>
              <a:gd name="T45" fmla="*/ 12 h 32"/>
              <a:gd name="T46" fmla="*/ 13 w 14"/>
              <a:gd name="T47" fmla="*/ 13 h 32"/>
              <a:gd name="T48" fmla="*/ 13 w 14"/>
              <a:gd name="T49" fmla="*/ 15 h 32"/>
              <a:gd name="T50" fmla="*/ 6 w 14"/>
              <a:gd name="T51" fmla="*/ 32 h 32"/>
              <a:gd name="T52" fmla="*/ 4 w 14"/>
              <a:gd name="T53" fmla="*/ 13 h 32"/>
              <a:gd name="T54" fmla="*/ 5 w 14"/>
              <a:gd name="T55" fmla="*/ 15 h 32"/>
              <a:gd name="T56" fmla="*/ 6 w 14"/>
              <a:gd name="T57" fmla="*/ 16 h 32"/>
              <a:gd name="T58" fmla="*/ 8 w 14"/>
              <a:gd name="T59" fmla="*/ 15 h 32"/>
              <a:gd name="T60" fmla="*/ 9 w 14"/>
              <a:gd name="T61" fmla="*/ 13 h 32"/>
              <a:gd name="T62" fmla="*/ 9 w 14"/>
              <a:gd name="T63" fmla="*/ 7 h 32"/>
              <a:gd name="T64" fmla="*/ 8 w 14"/>
              <a:gd name="T65" fmla="*/ 6 h 32"/>
              <a:gd name="T66" fmla="*/ 6 w 14"/>
              <a:gd name="T67" fmla="*/ 5 h 32"/>
              <a:gd name="T68" fmla="*/ 5 w 14"/>
              <a:gd name="T69" fmla="*/ 6 h 32"/>
              <a:gd name="T70" fmla="*/ 4 w 14"/>
              <a:gd name="T71" fmla="*/ 1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" y="32"/>
                </a:moveTo>
                <a:lnTo>
                  <a:pt x="6" y="20"/>
                </a:lnTo>
                <a:lnTo>
                  <a:pt x="6" y="18"/>
                </a:lnTo>
                <a:lnTo>
                  <a:pt x="6" y="18"/>
                </a:lnTo>
                <a:lnTo>
                  <a:pt x="5" y="20"/>
                </a:lnTo>
                <a:lnTo>
                  <a:pt x="5" y="20"/>
                </a:lnTo>
                <a:lnTo>
                  <a:pt x="4" y="20"/>
                </a:lnTo>
                <a:lnTo>
                  <a:pt x="4" y="20"/>
                </a:lnTo>
                <a:lnTo>
                  <a:pt x="3" y="18"/>
                </a:lnTo>
                <a:lnTo>
                  <a:pt x="3" y="18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3" y="1"/>
                </a:lnTo>
                <a:lnTo>
                  <a:pt x="3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3" y="6"/>
                </a:lnTo>
                <a:lnTo>
                  <a:pt x="13" y="6"/>
                </a:lnTo>
                <a:lnTo>
                  <a:pt x="13" y="7"/>
                </a:lnTo>
                <a:lnTo>
                  <a:pt x="13" y="7"/>
                </a:lnTo>
                <a:lnTo>
                  <a:pt x="14" y="10"/>
                </a:lnTo>
                <a:lnTo>
                  <a:pt x="14" y="10"/>
                </a:lnTo>
                <a:lnTo>
                  <a:pt x="13" y="12"/>
                </a:lnTo>
                <a:lnTo>
                  <a:pt x="13" y="12"/>
                </a:lnTo>
                <a:lnTo>
                  <a:pt x="13" y="13"/>
                </a:lnTo>
                <a:lnTo>
                  <a:pt x="13" y="13"/>
                </a:lnTo>
                <a:lnTo>
                  <a:pt x="13" y="15"/>
                </a:lnTo>
                <a:lnTo>
                  <a:pt x="13" y="15"/>
                </a:lnTo>
                <a:lnTo>
                  <a:pt x="13" y="16"/>
                </a:lnTo>
                <a:lnTo>
                  <a:pt x="6" y="32"/>
                </a:lnTo>
                <a:lnTo>
                  <a:pt x="1" y="32"/>
                </a:lnTo>
                <a:close/>
                <a:moveTo>
                  <a:pt x="4" y="13"/>
                </a:moveTo>
                <a:lnTo>
                  <a:pt x="4" y="13"/>
                </a:lnTo>
                <a:lnTo>
                  <a:pt x="5" y="15"/>
                </a:lnTo>
                <a:lnTo>
                  <a:pt x="5" y="15"/>
                </a:lnTo>
                <a:lnTo>
                  <a:pt x="6" y="16"/>
                </a:lnTo>
                <a:lnTo>
                  <a:pt x="6" y="16"/>
                </a:lnTo>
                <a:lnTo>
                  <a:pt x="8" y="15"/>
                </a:lnTo>
                <a:lnTo>
                  <a:pt x="8" y="15"/>
                </a:lnTo>
                <a:lnTo>
                  <a:pt x="9" y="13"/>
                </a:lnTo>
                <a:lnTo>
                  <a:pt x="9" y="7"/>
                </a:lnTo>
                <a:lnTo>
                  <a:pt x="9" y="7"/>
                </a:lnTo>
                <a:lnTo>
                  <a:pt x="8" y="6"/>
                </a:lnTo>
                <a:lnTo>
                  <a:pt x="8" y="6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4" y="7"/>
                </a:lnTo>
                <a:lnTo>
                  <a:pt x="4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39" name="Freeform 1968">
            <a:extLst>
              <a:ext uri="{FF2B5EF4-FFF2-40B4-BE49-F238E27FC236}">
                <a16:creationId xmlns:a16="http://schemas.microsoft.com/office/drawing/2014/main" id="{C17E0B4E-D6D2-4FFE-A4C6-EBCC5AEFB2D8}"/>
              </a:ext>
            </a:extLst>
          </p:cNvPr>
          <p:cNvSpPr>
            <a:spLocks/>
          </p:cNvSpPr>
          <p:nvPr/>
        </p:nvSpPr>
        <p:spPr bwMode="auto">
          <a:xfrm>
            <a:off x="2952193" y="3284721"/>
            <a:ext cx="25400" cy="49213"/>
          </a:xfrm>
          <a:custGeom>
            <a:avLst/>
            <a:gdLst>
              <a:gd name="T0" fmla="*/ 9 w 16"/>
              <a:gd name="T1" fmla="*/ 31 h 31"/>
              <a:gd name="T2" fmla="*/ 9 w 16"/>
              <a:gd name="T3" fmla="*/ 27 h 31"/>
              <a:gd name="T4" fmla="*/ 0 w 16"/>
              <a:gd name="T5" fmla="*/ 27 h 31"/>
              <a:gd name="T6" fmla="*/ 0 w 16"/>
              <a:gd name="T7" fmla="*/ 22 h 31"/>
              <a:gd name="T8" fmla="*/ 6 w 16"/>
              <a:gd name="T9" fmla="*/ 0 h 31"/>
              <a:gd name="T10" fmla="*/ 11 w 16"/>
              <a:gd name="T11" fmla="*/ 0 h 31"/>
              <a:gd name="T12" fmla="*/ 5 w 16"/>
              <a:gd name="T13" fmla="*/ 22 h 31"/>
              <a:gd name="T14" fmla="*/ 9 w 16"/>
              <a:gd name="T15" fmla="*/ 22 h 31"/>
              <a:gd name="T16" fmla="*/ 9 w 16"/>
              <a:gd name="T17" fmla="*/ 14 h 31"/>
              <a:gd name="T18" fmla="*/ 14 w 16"/>
              <a:gd name="T19" fmla="*/ 14 h 31"/>
              <a:gd name="T20" fmla="*/ 14 w 16"/>
              <a:gd name="T21" fmla="*/ 22 h 31"/>
              <a:gd name="T22" fmla="*/ 16 w 16"/>
              <a:gd name="T23" fmla="*/ 22 h 31"/>
              <a:gd name="T24" fmla="*/ 16 w 16"/>
              <a:gd name="T25" fmla="*/ 27 h 31"/>
              <a:gd name="T26" fmla="*/ 14 w 16"/>
              <a:gd name="T27" fmla="*/ 27 h 31"/>
              <a:gd name="T28" fmla="*/ 14 w 16"/>
              <a:gd name="T29" fmla="*/ 31 h 31"/>
              <a:gd name="T30" fmla="*/ 9 w 16"/>
              <a:gd name="T3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1">
                <a:moveTo>
                  <a:pt x="9" y="31"/>
                </a:moveTo>
                <a:lnTo>
                  <a:pt x="9" y="27"/>
                </a:lnTo>
                <a:lnTo>
                  <a:pt x="0" y="27"/>
                </a:lnTo>
                <a:lnTo>
                  <a:pt x="0" y="22"/>
                </a:lnTo>
                <a:lnTo>
                  <a:pt x="6" y="0"/>
                </a:lnTo>
                <a:lnTo>
                  <a:pt x="11" y="0"/>
                </a:lnTo>
                <a:lnTo>
                  <a:pt x="5" y="22"/>
                </a:lnTo>
                <a:lnTo>
                  <a:pt x="9" y="22"/>
                </a:lnTo>
                <a:lnTo>
                  <a:pt x="9" y="14"/>
                </a:lnTo>
                <a:lnTo>
                  <a:pt x="14" y="14"/>
                </a:lnTo>
                <a:lnTo>
                  <a:pt x="14" y="22"/>
                </a:lnTo>
                <a:lnTo>
                  <a:pt x="16" y="22"/>
                </a:lnTo>
                <a:lnTo>
                  <a:pt x="16" y="27"/>
                </a:lnTo>
                <a:lnTo>
                  <a:pt x="14" y="27"/>
                </a:lnTo>
                <a:lnTo>
                  <a:pt x="14" y="31"/>
                </a:lnTo>
                <a:lnTo>
                  <a:pt x="9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40" name="Freeform 1969">
            <a:extLst>
              <a:ext uri="{FF2B5EF4-FFF2-40B4-BE49-F238E27FC236}">
                <a16:creationId xmlns:a16="http://schemas.microsoft.com/office/drawing/2014/main" id="{EFF87D1C-1835-41DD-9FB5-5C5331EB3B45}"/>
              </a:ext>
            </a:extLst>
          </p:cNvPr>
          <p:cNvSpPr>
            <a:spLocks/>
          </p:cNvSpPr>
          <p:nvPr/>
        </p:nvSpPr>
        <p:spPr bwMode="auto">
          <a:xfrm>
            <a:off x="2982356" y="3284721"/>
            <a:ext cx="14288" cy="49213"/>
          </a:xfrm>
          <a:custGeom>
            <a:avLst/>
            <a:gdLst>
              <a:gd name="T0" fmla="*/ 5 w 9"/>
              <a:gd name="T1" fmla="*/ 31 h 31"/>
              <a:gd name="T2" fmla="*/ 5 w 9"/>
              <a:gd name="T3" fmla="*/ 5 h 31"/>
              <a:gd name="T4" fmla="*/ 0 w 9"/>
              <a:gd name="T5" fmla="*/ 7 h 31"/>
              <a:gd name="T6" fmla="*/ 0 w 9"/>
              <a:gd name="T7" fmla="*/ 2 h 31"/>
              <a:gd name="T8" fmla="*/ 5 w 9"/>
              <a:gd name="T9" fmla="*/ 0 h 31"/>
              <a:gd name="T10" fmla="*/ 9 w 9"/>
              <a:gd name="T11" fmla="*/ 0 h 31"/>
              <a:gd name="T12" fmla="*/ 9 w 9"/>
              <a:gd name="T13" fmla="*/ 31 h 31"/>
              <a:gd name="T14" fmla="*/ 5 w 9"/>
              <a:gd name="T15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1">
                <a:moveTo>
                  <a:pt x="5" y="31"/>
                </a:moveTo>
                <a:lnTo>
                  <a:pt x="5" y="5"/>
                </a:lnTo>
                <a:lnTo>
                  <a:pt x="0" y="7"/>
                </a:lnTo>
                <a:lnTo>
                  <a:pt x="0" y="2"/>
                </a:lnTo>
                <a:lnTo>
                  <a:pt x="5" y="0"/>
                </a:lnTo>
                <a:lnTo>
                  <a:pt x="9" y="0"/>
                </a:lnTo>
                <a:lnTo>
                  <a:pt x="9" y="31"/>
                </a:lnTo>
                <a:lnTo>
                  <a:pt x="5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41" name="Freeform 1970">
            <a:extLst>
              <a:ext uri="{FF2B5EF4-FFF2-40B4-BE49-F238E27FC236}">
                <a16:creationId xmlns:a16="http://schemas.microsoft.com/office/drawing/2014/main" id="{22DCC4F1-1567-4C2F-B0AC-CC507633655B}"/>
              </a:ext>
            </a:extLst>
          </p:cNvPr>
          <p:cNvSpPr>
            <a:spLocks/>
          </p:cNvSpPr>
          <p:nvPr/>
        </p:nvSpPr>
        <p:spPr bwMode="auto">
          <a:xfrm>
            <a:off x="3007756" y="3284721"/>
            <a:ext cx="22225" cy="50800"/>
          </a:xfrm>
          <a:custGeom>
            <a:avLst/>
            <a:gdLst>
              <a:gd name="T0" fmla="*/ 14 w 14"/>
              <a:gd name="T1" fmla="*/ 0 h 32"/>
              <a:gd name="T2" fmla="*/ 14 w 14"/>
              <a:gd name="T3" fmla="*/ 4 h 32"/>
              <a:gd name="T4" fmla="*/ 4 w 14"/>
              <a:gd name="T5" fmla="*/ 4 h 32"/>
              <a:gd name="T6" fmla="*/ 4 w 14"/>
              <a:gd name="T7" fmla="*/ 12 h 32"/>
              <a:gd name="T8" fmla="*/ 4 w 14"/>
              <a:gd name="T9" fmla="*/ 12 h 32"/>
              <a:gd name="T10" fmla="*/ 6 w 14"/>
              <a:gd name="T11" fmla="*/ 11 h 32"/>
              <a:gd name="T12" fmla="*/ 6 w 14"/>
              <a:gd name="T13" fmla="*/ 11 h 32"/>
              <a:gd name="T14" fmla="*/ 8 w 14"/>
              <a:gd name="T15" fmla="*/ 11 h 32"/>
              <a:gd name="T16" fmla="*/ 8 w 14"/>
              <a:gd name="T17" fmla="*/ 11 h 32"/>
              <a:gd name="T18" fmla="*/ 10 w 14"/>
              <a:gd name="T19" fmla="*/ 11 h 32"/>
              <a:gd name="T20" fmla="*/ 13 w 14"/>
              <a:gd name="T21" fmla="*/ 12 h 32"/>
              <a:gd name="T22" fmla="*/ 13 w 14"/>
              <a:gd name="T23" fmla="*/ 12 h 32"/>
              <a:gd name="T24" fmla="*/ 13 w 14"/>
              <a:gd name="T25" fmla="*/ 14 h 32"/>
              <a:gd name="T26" fmla="*/ 14 w 14"/>
              <a:gd name="T27" fmla="*/ 16 h 32"/>
              <a:gd name="T28" fmla="*/ 14 w 14"/>
              <a:gd name="T29" fmla="*/ 25 h 32"/>
              <a:gd name="T30" fmla="*/ 14 w 14"/>
              <a:gd name="T31" fmla="*/ 25 h 32"/>
              <a:gd name="T32" fmla="*/ 13 w 14"/>
              <a:gd name="T33" fmla="*/ 27 h 32"/>
              <a:gd name="T34" fmla="*/ 13 w 14"/>
              <a:gd name="T35" fmla="*/ 27 h 32"/>
              <a:gd name="T36" fmla="*/ 11 w 14"/>
              <a:gd name="T37" fmla="*/ 30 h 32"/>
              <a:gd name="T38" fmla="*/ 11 w 14"/>
              <a:gd name="T39" fmla="*/ 30 h 32"/>
              <a:gd name="T40" fmla="*/ 9 w 14"/>
              <a:gd name="T41" fmla="*/ 31 h 32"/>
              <a:gd name="T42" fmla="*/ 9 w 14"/>
              <a:gd name="T43" fmla="*/ 31 h 32"/>
              <a:gd name="T44" fmla="*/ 6 w 14"/>
              <a:gd name="T45" fmla="*/ 32 h 32"/>
              <a:gd name="T46" fmla="*/ 6 w 14"/>
              <a:gd name="T47" fmla="*/ 32 h 32"/>
              <a:gd name="T48" fmla="*/ 4 w 14"/>
              <a:gd name="T49" fmla="*/ 31 h 32"/>
              <a:gd name="T50" fmla="*/ 4 w 14"/>
              <a:gd name="T51" fmla="*/ 31 h 32"/>
              <a:gd name="T52" fmla="*/ 1 w 14"/>
              <a:gd name="T53" fmla="*/ 30 h 32"/>
              <a:gd name="T54" fmla="*/ 1 w 14"/>
              <a:gd name="T55" fmla="*/ 30 h 32"/>
              <a:gd name="T56" fmla="*/ 0 w 14"/>
              <a:gd name="T57" fmla="*/ 27 h 32"/>
              <a:gd name="T58" fmla="*/ 0 w 14"/>
              <a:gd name="T59" fmla="*/ 27 h 32"/>
              <a:gd name="T60" fmla="*/ 0 w 14"/>
              <a:gd name="T61" fmla="*/ 25 h 32"/>
              <a:gd name="T62" fmla="*/ 0 w 14"/>
              <a:gd name="T63" fmla="*/ 24 h 32"/>
              <a:gd name="T64" fmla="*/ 4 w 14"/>
              <a:gd name="T65" fmla="*/ 24 h 32"/>
              <a:gd name="T66" fmla="*/ 4 w 14"/>
              <a:gd name="T67" fmla="*/ 25 h 32"/>
              <a:gd name="T68" fmla="*/ 4 w 14"/>
              <a:gd name="T69" fmla="*/ 25 h 32"/>
              <a:gd name="T70" fmla="*/ 5 w 14"/>
              <a:gd name="T71" fmla="*/ 26 h 32"/>
              <a:gd name="T72" fmla="*/ 5 w 14"/>
              <a:gd name="T73" fmla="*/ 26 h 32"/>
              <a:gd name="T74" fmla="*/ 6 w 14"/>
              <a:gd name="T75" fmla="*/ 27 h 32"/>
              <a:gd name="T76" fmla="*/ 6 w 14"/>
              <a:gd name="T77" fmla="*/ 27 h 32"/>
              <a:gd name="T78" fmla="*/ 9 w 14"/>
              <a:gd name="T79" fmla="*/ 26 h 32"/>
              <a:gd name="T80" fmla="*/ 9 w 14"/>
              <a:gd name="T81" fmla="*/ 26 h 32"/>
              <a:gd name="T82" fmla="*/ 9 w 14"/>
              <a:gd name="T83" fmla="*/ 25 h 32"/>
              <a:gd name="T84" fmla="*/ 9 w 14"/>
              <a:gd name="T85" fmla="*/ 17 h 32"/>
              <a:gd name="T86" fmla="*/ 9 w 14"/>
              <a:gd name="T87" fmla="*/ 17 h 32"/>
              <a:gd name="T88" fmla="*/ 9 w 14"/>
              <a:gd name="T89" fmla="*/ 16 h 32"/>
              <a:gd name="T90" fmla="*/ 9 w 14"/>
              <a:gd name="T91" fmla="*/ 16 h 32"/>
              <a:gd name="T92" fmla="*/ 6 w 14"/>
              <a:gd name="T93" fmla="*/ 15 h 32"/>
              <a:gd name="T94" fmla="*/ 6 w 14"/>
              <a:gd name="T95" fmla="*/ 15 h 32"/>
              <a:gd name="T96" fmla="*/ 5 w 14"/>
              <a:gd name="T97" fmla="*/ 15 h 32"/>
              <a:gd name="T98" fmla="*/ 5 w 14"/>
              <a:gd name="T99" fmla="*/ 15 h 32"/>
              <a:gd name="T100" fmla="*/ 5 w 14"/>
              <a:gd name="T101" fmla="*/ 16 h 32"/>
              <a:gd name="T102" fmla="*/ 5 w 14"/>
              <a:gd name="T103" fmla="*/ 16 h 32"/>
              <a:gd name="T104" fmla="*/ 5 w 14"/>
              <a:gd name="T105" fmla="*/ 16 h 32"/>
              <a:gd name="T106" fmla="*/ 5 w 14"/>
              <a:gd name="T107" fmla="*/ 16 h 32"/>
              <a:gd name="T108" fmla="*/ 4 w 14"/>
              <a:gd name="T109" fmla="*/ 17 h 32"/>
              <a:gd name="T110" fmla="*/ 0 w 14"/>
              <a:gd name="T111" fmla="*/ 17 h 32"/>
              <a:gd name="T112" fmla="*/ 0 w 14"/>
              <a:gd name="T113" fmla="*/ 0 h 32"/>
              <a:gd name="T114" fmla="*/ 14 w 14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2">
                <a:moveTo>
                  <a:pt x="14" y="0"/>
                </a:moveTo>
                <a:lnTo>
                  <a:pt x="14" y="4"/>
                </a:lnTo>
                <a:lnTo>
                  <a:pt x="4" y="4"/>
                </a:lnTo>
                <a:lnTo>
                  <a:pt x="4" y="12"/>
                </a:lnTo>
                <a:lnTo>
                  <a:pt x="4" y="12"/>
                </a:lnTo>
                <a:lnTo>
                  <a:pt x="6" y="11"/>
                </a:lnTo>
                <a:lnTo>
                  <a:pt x="6" y="11"/>
                </a:lnTo>
                <a:lnTo>
                  <a:pt x="8" y="11"/>
                </a:lnTo>
                <a:lnTo>
                  <a:pt x="8" y="11"/>
                </a:lnTo>
                <a:lnTo>
                  <a:pt x="10" y="11"/>
                </a:lnTo>
                <a:lnTo>
                  <a:pt x="13" y="12"/>
                </a:lnTo>
                <a:lnTo>
                  <a:pt x="13" y="12"/>
                </a:lnTo>
                <a:lnTo>
                  <a:pt x="13" y="14"/>
                </a:lnTo>
                <a:lnTo>
                  <a:pt x="14" y="16"/>
                </a:lnTo>
                <a:lnTo>
                  <a:pt x="14" y="25"/>
                </a:lnTo>
                <a:lnTo>
                  <a:pt x="14" y="25"/>
                </a:lnTo>
                <a:lnTo>
                  <a:pt x="13" y="27"/>
                </a:lnTo>
                <a:lnTo>
                  <a:pt x="13" y="27"/>
                </a:lnTo>
                <a:lnTo>
                  <a:pt x="11" y="30"/>
                </a:lnTo>
                <a:lnTo>
                  <a:pt x="11" y="30"/>
                </a:lnTo>
                <a:lnTo>
                  <a:pt x="9" y="31"/>
                </a:lnTo>
                <a:lnTo>
                  <a:pt x="9" y="31"/>
                </a:lnTo>
                <a:lnTo>
                  <a:pt x="6" y="32"/>
                </a:lnTo>
                <a:lnTo>
                  <a:pt x="6" y="32"/>
                </a:lnTo>
                <a:lnTo>
                  <a:pt x="4" y="31"/>
                </a:lnTo>
                <a:lnTo>
                  <a:pt x="4" y="31"/>
                </a:lnTo>
                <a:lnTo>
                  <a:pt x="1" y="30"/>
                </a:lnTo>
                <a:lnTo>
                  <a:pt x="1" y="30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4" y="24"/>
                </a:lnTo>
                <a:lnTo>
                  <a:pt x="4" y="25"/>
                </a:lnTo>
                <a:lnTo>
                  <a:pt x="4" y="25"/>
                </a:lnTo>
                <a:lnTo>
                  <a:pt x="5" y="26"/>
                </a:lnTo>
                <a:lnTo>
                  <a:pt x="5" y="26"/>
                </a:lnTo>
                <a:lnTo>
                  <a:pt x="6" y="27"/>
                </a:lnTo>
                <a:lnTo>
                  <a:pt x="6" y="27"/>
                </a:lnTo>
                <a:lnTo>
                  <a:pt x="9" y="26"/>
                </a:lnTo>
                <a:lnTo>
                  <a:pt x="9" y="26"/>
                </a:lnTo>
                <a:lnTo>
                  <a:pt x="9" y="25"/>
                </a:lnTo>
                <a:lnTo>
                  <a:pt x="9" y="17"/>
                </a:lnTo>
                <a:lnTo>
                  <a:pt x="9" y="17"/>
                </a:lnTo>
                <a:lnTo>
                  <a:pt x="9" y="16"/>
                </a:lnTo>
                <a:lnTo>
                  <a:pt x="9" y="16"/>
                </a:lnTo>
                <a:lnTo>
                  <a:pt x="6" y="15"/>
                </a:lnTo>
                <a:lnTo>
                  <a:pt x="6" y="15"/>
                </a:lnTo>
                <a:lnTo>
                  <a:pt x="5" y="15"/>
                </a:lnTo>
                <a:lnTo>
                  <a:pt x="5" y="15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4" y="17"/>
                </a:lnTo>
                <a:lnTo>
                  <a:pt x="0" y="17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42" name="Freeform 1971">
            <a:extLst>
              <a:ext uri="{FF2B5EF4-FFF2-40B4-BE49-F238E27FC236}">
                <a16:creationId xmlns:a16="http://schemas.microsoft.com/office/drawing/2014/main" id="{EA00B3FA-9182-4AD9-886F-0B6518B72D5D}"/>
              </a:ext>
            </a:extLst>
          </p:cNvPr>
          <p:cNvSpPr>
            <a:spLocks noEditPoints="1"/>
          </p:cNvSpPr>
          <p:nvPr/>
        </p:nvSpPr>
        <p:spPr bwMode="auto">
          <a:xfrm>
            <a:off x="2860118" y="3794309"/>
            <a:ext cx="22225" cy="52388"/>
          </a:xfrm>
          <a:custGeom>
            <a:avLst/>
            <a:gdLst>
              <a:gd name="T0" fmla="*/ 8 w 14"/>
              <a:gd name="T1" fmla="*/ 19 h 33"/>
              <a:gd name="T2" fmla="*/ 8 w 14"/>
              <a:gd name="T3" fmla="*/ 19 h 33"/>
              <a:gd name="T4" fmla="*/ 7 w 14"/>
              <a:gd name="T5" fmla="*/ 19 h 33"/>
              <a:gd name="T6" fmla="*/ 5 w 14"/>
              <a:gd name="T7" fmla="*/ 19 h 33"/>
              <a:gd name="T8" fmla="*/ 3 w 14"/>
              <a:gd name="T9" fmla="*/ 19 h 33"/>
              <a:gd name="T10" fmla="*/ 2 w 14"/>
              <a:gd name="T11" fmla="*/ 18 h 33"/>
              <a:gd name="T12" fmla="*/ 0 w 14"/>
              <a:gd name="T13" fmla="*/ 17 h 33"/>
              <a:gd name="T14" fmla="*/ 0 w 14"/>
              <a:gd name="T15" fmla="*/ 15 h 33"/>
              <a:gd name="T16" fmla="*/ 0 w 14"/>
              <a:gd name="T17" fmla="*/ 13 h 33"/>
              <a:gd name="T18" fmla="*/ 0 w 14"/>
              <a:gd name="T19" fmla="*/ 10 h 33"/>
              <a:gd name="T20" fmla="*/ 0 w 14"/>
              <a:gd name="T21" fmla="*/ 8 h 33"/>
              <a:gd name="T22" fmla="*/ 0 w 14"/>
              <a:gd name="T23" fmla="*/ 5 h 33"/>
              <a:gd name="T24" fmla="*/ 0 w 14"/>
              <a:gd name="T25" fmla="*/ 4 h 33"/>
              <a:gd name="T26" fmla="*/ 2 w 14"/>
              <a:gd name="T27" fmla="*/ 4 h 33"/>
              <a:gd name="T28" fmla="*/ 4 w 14"/>
              <a:gd name="T29" fmla="*/ 2 h 33"/>
              <a:gd name="T30" fmla="*/ 8 w 14"/>
              <a:gd name="T31" fmla="*/ 0 h 33"/>
              <a:gd name="T32" fmla="*/ 10 w 14"/>
              <a:gd name="T33" fmla="*/ 2 h 33"/>
              <a:gd name="T34" fmla="*/ 13 w 14"/>
              <a:gd name="T35" fmla="*/ 4 h 33"/>
              <a:gd name="T36" fmla="*/ 14 w 14"/>
              <a:gd name="T37" fmla="*/ 4 h 33"/>
              <a:gd name="T38" fmla="*/ 14 w 14"/>
              <a:gd name="T39" fmla="*/ 5 h 33"/>
              <a:gd name="T40" fmla="*/ 14 w 14"/>
              <a:gd name="T41" fmla="*/ 8 h 33"/>
              <a:gd name="T42" fmla="*/ 14 w 14"/>
              <a:gd name="T43" fmla="*/ 10 h 33"/>
              <a:gd name="T44" fmla="*/ 14 w 14"/>
              <a:gd name="T45" fmla="*/ 13 h 33"/>
              <a:gd name="T46" fmla="*/ 14 w 14"/>
              <a:gd name="T47" fmla="*/ 14 h 33"/>
              <a:gd name="T48" fmla="*/ 14 w 14"/>
              <a:gd name="T49" fmla="*/ 15 h 33"/>
              <a:gd name="T50" fmla="*/ 8 w 14"/>
              <a:gd name="T51" fmla="*/ 33 h 33"/>
              <a:gd name="T52" fmla="*/ 5 w 14"/>
              <a:gd name="T53" fmla="*/ 13 h 33"/>
              <a:gd name="T54" fmla="*/ 5 w 14"/>
              <a:gd name="T55" fmla="*/ 15 h 33"/>
              <a:gd name="T56" fmla="*/ 8 w 14"/>
              <a:gd name="T57" fmla="*/ 15 h 33"/>
              <a:gd name="T58" fmla="*/ 9 w 14"/>
              <a:gd name="T59" fmla="*/ 15 h 33"/>
              <a:gd name="T60" fmla="*/ 9 w 14"/>
              <a:gd name="T61" fmla="*/ 13 h 33"/>
              <a:gd name="T62" fmla="*/ 9 w 14"/>
              <a:gd name="T63" fmla="*/ 8 h 33"/>
              <a:gd name="T64" fmla="*/ 9 w 14"/>
              <a:gd name="T65" fmla="*/ 5 h 33"/>
              <a:gd name="T66" fmla="*/ 8 w 14"/>
              <a:gd name="T67" fmla="*/ 5 h 33"/>
              <a:gd name="T68" fmla="*/ 5 w 14"/>
              <a:gd name="T69" fmla="*/ 5 h 33"/>
              <a:gd name="T70" fmla="*/ 5 w 14"/>
              <a:gd name="T71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2" y="33"/>
                </a:moveTo>
                <a:lnTo>
                  <a:pt x="8" y="19"/>
                </a:lnTo>
                <a:lnTo>
                  <a:pt x="8" y="19"/>
                </a:lnTo>
                <a:lnTo>
                  <a:pt x="8" y="19"/>
                </a:lnTo>
                <a:lnTo>
                  <a:pt x="7" y="19"/>
                </a:lnTo>
                <a:lnTo>
                  <a:pt x="7" y="19"/>
                </a:lnTo>
                <a:lnTo>
                  <a:pt x="5" y="19"/>
                </a:lnTo>
                <a:lnTo>
                  <a:pt x="5" y="19"/>
                </a:lnTo>
                <a:lnTo>
                  <a:pt x="3" y="19"/>
                </a:lnTo>
                <a:lnTo>
                  <a:pt x="3" y="19"/>
                </a:lnTo>
                <a:lnTo>
                  <a:pt x="2" y="18"/>
                </a:lnTo>
                <a:lnTo>
                  <a:pt x="2" y="18"/>
                </a:lnTo>
                <a:lnTo>
                  <a:pt x="0" y="17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3" y="4"/>
                </a:lnTo>
                <a:lnTo>
                  <a:pt x="13" y="4"/>
                </a:lnTo>
                <a:lnTo>
                  <a:pt x="14" y="4"/>
                </a:lnTo>
                <a:lnTo>
                  <a:pt x="14" y="4"/>
                </a:lnTo>
                <a:lnTo>
                  <a:pt x="14" y="5"/>
                </a:lnTo>
                <a:lnTo>
                  <a:pt x="14" y="5"/>
                </a:lnTo>
                <a:lnTo>
                  <a:pt x="14" y="8"/>
                </a:lnTo>
                <a:lnTo>
                  <a:pt x="14" y="8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4" y="15"/>
                </a:lnTo>
                <a:lnTo>
                  <a:pt x="14" y="15"/>
                </a:lnTo>
                <a:lnTo>
                  <a:pt x="13" y="17"/>
                </a:lnTo>
                <a:lnTo>
                  <a:pt x="8" y="33"/>
                </a:lnTo>
                <a:lnTo>
                  <a:pt x="2" y="33"/>
                </a:lnTo>
                <a:close/>
                <a:moveTo>
                  <a:pt x="5" y="13"/>
                </a:moveTo>
                <a:lnTo>
                  <a:pt x="5" y="13"/>
                </a:lnTo>
                <a:lnTo>
                  <a:pt x="5" y="15"/>
                </a:lnTo>
                <a:lnTo>
                  <a:pt x="5" y="15"/>
                </a:lnTo>
                <a:lnTo>
                  <a:pt x="8" y="15"/>
                </a:lnTo>
                <a:lnTo>
                  <a:pt x="8" y="15"/>
                </a:lnTo>
                <a:lnTo>
                  <a:pt x="9" y="15"/>
                </a:lnTo>
                <a:lnTo>
                  <a:pt x="9" y="15"/>
                </a:lnTo>
                <a:lnTo>
                  <a:pt x="9" y="13"/>
                </a:lnTo>
                <a:lnTo>
                  <a:pt x="9" y="8"/>
                </a:lnTo>
                <a:lnTo>
                  <a:pt x="9" y="8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43" name="Freeform 1972">
            <a:extLst>
              <a:ext uri="{FF2B5EF4-FFF2-40B4-BE49-F238E27FC236}">
                <a16:creationId xmlns:a16="http://schemas.microsoft.com/office/drawing/2014/main" id="{53C823B0-AC4C-4E82-8A74-140C62642502}"/>
              </a:ext>
            </a:extLst>
          </p:cNvPr>
          <p:cNvSpPr>
            <a:spLocks/>
          </p:cNvSpPr>
          <p:nvPr/>
        </p:nvSpPr>
        <p:spPr bwMode="auto">
          <a:xfrm>
            <a:off x="2887106" y="3794309"/>
            <a:ext cx="20638" cy="52388"/>
          </a:xfrm>
          <a:custGeom>
            <a:avLst/>
            <a:gdLst>
              <a:gd name="T0" fmla="*/ 0 w 13"/>
              <a:gd name="T1" fmla="*/ 33 h 33"/>
              <a:gd name="T2" fmla="*/ 0 w 13"/>
              <a:gd name="T3" fmla="*/ 29 h 33"/>
              <a:gd name="T4" fmla="*/ 8 w 13"/>
              <a:gd name="T5" fmla="*/ 13 h 33"/>
              <a:gd name="T6" fmla="*/ 8 w 13"/>
              <a:gd name="T7" fmla="*/ 13 h 33"/>
              <a:gd name="T8" fmla="*/ 10 w 13"/>
              <a:gd name="T9" fmla="*/ 10 h 33"/>
              <a:gd name="T10" fmla="*/ 10 w 13"/>
              <a:gd name="T11" fmla="*/ 10 h 33"/>
              <a:gd name="T12" fmla="*/ 10 w 13"/>
              <a:gd name="T13" fmla="*/ 9 h 33"/>
              <a:gd name="T14" fmla="*/ 10 w 13"/>
              <a:gd name="T15" fmla="*/ 9 h 33"/>
              <a:gd name="T16" fmla="*/ 10 w 13"/>
              <a:gd name="T17" fmla="*/ 8 h 33"/>
              <a:gd name="T18" fmla="*/ 10 w 13"/>
              <a:gd name="T19" fmla="*/ 8 h 33"/>
              <a:gd name="T20" fmla="*/ 10 w 13"/>
              <a:gd name="T21" fmla="*/ 7 h 33"/>
              <a:gd name="T22" fmla="*/ 10 w 13"/>
              <a:gd name="T23" fmla="*/ 7 h 33"/>
              <a:gd name="T24" fmla="*/ 8 w 13"/>
              <a:gd name="T25" fmla="*/ 5 h 33"/>
              <a:gd name="T26" fmla="*/ 8 w 13"/>
              <a:gd name="T27" fmla="*/ 5 h 33"/>
              <a:gd name="T28" fmla="*/ 7 w 13"/>
              <a:gd name="T29" fmla="*/ 5 h 33"/>
              <a:gd name="T30" fmla="*/ 7 w 13"/>
              <a:gd name="T31" fmla="*/ 5 h 33"/>
              <a:gd name="T32" fmla="*/ 6 w 13"/>
              <a:gd name="T33" fmla="*/ 5 h 33"/>
              <a:gd name="T34" fmla="*/ 6 w 13"/>
              <a:gd name="T35" fmla="*/ 5 h 33"/>
              <a:gd name="T36" fmla="*/ 5 w 13"/>
              <a:gd name="T37" fmla="*/ 8 h 33"/>
              <a:gd name="T38" fmla="*/ 5 w 13"/>
              <a:gd name="T39" fmla="*/ 10 h 33"/>
              <a:gd name="T40" fmla="*/ 0 w 13"/>
              <a:gd name="T41" fmla="*/ 10 h 33"/>
              <a:gd name="T42" fmla="*/ 0 w 13"/>
              <a:gd name="T43" fmla="*/ 8 h 33"/>
              <a:gd name="T44" fmla="*/ 0 w 13"/>
              <a:gd name="T45" fmla="*/ 8 h 33"/>
              <a:gd name="T46" fmla="*/ 1 w 13"/>
              <a:gd name="T47" fmla="*/ 5 h 33"/>
              <a:gd name="T48" fmla="*/ 1 w 13"/>
              <a:gd name="T49" fmla="*/ 5 h 33"/>
              <a:gd name="T50" fmla="*/ 2 w 13"/>
              <a:gd name="T51" fmla="*/ 3 h 33"/>
              <a:gd name="T52" fmla="*/ 2 w 13"/>
              <a:gd name="T53" fmla="*/ 3 h 33"/>
              <a:gd name="T54" fmla="*/ 5 w 13"/>
              <a:gd name="T55" fmla="*/ 2 h 33"/>
              <a:gd name="T56" fmla="*/ 5 w 13"/>
              <a:gd name="T57" fmla="*/ 2 h 33"/>
              <a:gd name="T58" fmla="*/ 7 w 13"/>
              <a:gd name="T59" fmla="*/ 0 h 33"/>
              <a:gd name="T60" fmla="*/ 7 w 13"/>
              <a:gd name="T61" fmla="*/ 0 h 33"/>
              <a:gd name="T62" fmla="*/ 10 w 13"/>
              <a:gd name="T63" fmla="*/ 2 h 33"/>
              <a:gd name="T64" fmla="*/ 10 w 13"/>
              <a:gd name="T65" fmla="*/ 2 h 33"/>
              <a:gd name="T66" fmla="*/ 12 w 13"/>
              <a:gd name="T67" fmla="*/ 3 h 33"/>
              <a:gd name="T68" fmla="*/ 12 w 13"/>
              <a:gd name="T69" fmla="*/ 3 h 33"/>
              <a:gd name="T70" fmla="*/ 13 w 13"/>
              <a:gd name="T71" fmla="*/ 5 h 33"/>
              <a:gd name="T72" fmla="*/ 13 w 13"/>
              <a:gd name="T73" fmla="*/ 5 h 33"/>
              <a:gd name="T74" fmla="*/ 13 w 13"/>
              <a:gd name="T75" fmla="*/ 9 h 33"/>
              <a:gd name="T76" fmla="*/ 13 w 13"/>
              <a:gd name="T77" fmla="*/ 9 h 33"/>
              <a:gd name="T78" fmla="*/ 13 w 13"/>
              <a:gd name="T79" fmla="*/ 10 h 33"/>
              <a:gd name="T80" fmla="*/ 13 w 13"/>
              <a:gd name="T81" fmla="*/ 10 h 33"/>
              <a:gd name="T82" fmla="*/ 13 w 13"/>
              <a:gd name="T83" fmla="*/ 12 h 33"/>
              <a:gd name="T84" fmla="*/ 13 w 13"/>
              <a:gd name="T85" fmla="*/ 12 h 33"/>
              <a:gd name="T86" fmla="*/ 13 w 13"/>
              <a:gd name="T87" fmla="*/ 14 h 33"/>
              <a:gd name="T88" fmla="*/ 13 w 13"/>
              <a:gd name="T89" fmla="*/ 14 h 33"/>
              <a:gd name="T90" fmla="*/ 12 w 13"/>
              <a:gd name="T91" fmla="*/ 15 h 33"/>
              <a:gd name="T92" fmla="*/ 6 w 13"/>
              <a:gd name="T93" fmla="*/ 28 h 33"/>
              <a:gd name="T94" fmla="*/ 13 w 13"/>
              <a:gd name="T95" fmla="*/ 28 h 33"/>
              <a:gd name="T96" fmla="*/ 13 w 13"/>
              <a:gd name="T97" fmla="*/ 33 h 33"/>
              <a:gd name="T98" fmla="*/ 0 w 13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33">
                <a:moveTo>
                  <a:pt x="0" y="33"/>
                </a:moveTo>
                <a:lnTo>
                  <a:pt x="0" y="29"/>
                </a:lnTo>
                <a:lnTo>
                  <a:pt x="8" y="13"/>
                </a:lnTo>
                <a:lnTo>
                  <a:pt x="8" y="13"/>
                </a:lnTo>
                <a:lnTo>
                  <a:pt x="10" y="10"/>
                </a:lnTo>
                <a:lnTo>
                  <a:pt x="10" y="10"/>
                </a:lnTo>
                <a:lnTo>
                  <a:pt x="10" y="9"/>
                </a:lnTo>
                <a:lnTo>
                  <a:pt x="10" y="9"/>
                </a:lnTo>
                <a:lnTo>
                  <a:pt x="10" y="8"/>
                </a:lnTo>
                <a:lnTo>
                  <a:pt x="10" y="8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2" y="3"/>
                </a:lnTo>
                <a:lnTo>
                  <a:pt x="2" y="3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0" y="2"/>
                </a:lnTo>
                <a:lnTo>
                  <a:pt x="12" y="3"/>
                </a:lnTo>
                <a:lnTo>
                  <a:pt x="12" y="3"/>
                </a:lnTo>
                <a:lnTo>
                  <a:pt x="13" y="5"/>
                </a:lnTo>
                <a:lnTo>
                  <a:pt x="13" y="5"/>
                </a:lnTo>
                <a:lnTo>
                  <a:pt x="13" y="9"/>
                </a:lnTo>
                <a:lnTo>
                  <a:pt x="13" y="9"/>
                </a:lnTo>
                <a:lnTo>
                  <a:pt x="13" y="10"/>
                </a:lnTo>
                <a:lnTo>
                  <a:pt x="13" y="10"/>
                </a:lnTo>
                <a:lnTo>
                  <a:pt x="13" y="12"/>
                </a:lnTo>
                <a:lnTo>
                  <a:pt x="13" y="12"/>
                </a:lnTo>
                <a:lnTo>
                  <a:pt x="13" y="14"/>
                </a:lnTo>
                <a:lnTo>
                  <a:pt x="13" y="14"/>
                </a:lnTo>
                <a:lnTo>
                  <a:pt x="12" y="15"/>
                </a:lnTo>
                <a:lnTo>
                  <a:pt x="6" y="28"/>
                </a:lnTo>
                <a:lnTo>
                  <a:pt x="13" y="28"/>
                </a:lnTo>
                <a:lnTo>
                  <a:pt x="13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44" name="Freeform 1973">
            <a:extLst>
              <a:ext uri="{FF2B5EF4-FFF2-40B4-BE49-F238E27FC236}">
                <a16:creationId xmlns:a16="http://schemas.microsoft.com/office/drawing/2014/main" id="{DCAD713C-5651-4BCC-B63C-1A3C0FBB5B5A}"/>
              </a:ext>
            </a:extLst>
          </p:cNvPr>
          <p:cNvSpPr>
            <a:spLocks/>
          </p:cNvSpPr>
          <p:nvPr/>
        </p:nvSpPr>
        <p:spPr bwMode="auto">
          <a:xfrm>
            <a:off x="2914093" y="3838759"/>
            <a:ext cx="7938" cy="14288"/>
          </a:xfrm>
          <a:custGeom>
            <a:avLst/>
            <a:gdLst>
              <a:gd name="T0" fmla="*/ 0 w 5"/>
              <a:gd name="T1" fmla="*/ 9 h 9"/>
              <a:gd name="T2" fmla="*/ 0 w 5"/>
              <a:gd name="T3" fmla="*/ 0 h 9"/>
              <a:gd name="T4" fmla="*/ 5 w 5"/>
              <a:gd name="T5" fmla="*/ 0 h 9"/>
              <a:gd name="T6" fmla="*/ 5 w 5"/>
              <a:gd name="T7" fmla="*/ 5 h 9"/>
              <a:gd name="T8" fmla="*/ 0 w 5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9">
                <a:moveTo>
                  <a:pt x="0" y="9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45" name="Freeform 1974">
            <a:extLst>
              <a:ext uri="{FF2B5EF4-FFF2-40B4-BE49-F238E27FC236}">
                <a16:creationId xmlns:a16="http://schemas.microsoft.com/office/drawing/2014/main" id="{74520EAD-70F9-4CFB-BFDF-F3C87602E4C7}"/>
              </a:ext>
            </a:extLst>
          </p:cNvPr>
          <p:cNvSpPr>
            <a:spLocks noEditPoints="1"/>
          </p:cNvSpPr>
          <p:nvPr/>
        </p:nvSpPr>
        <p:spPr bwMode="auto">
          <a:xfrm>
            <a:off x="2928381" y="3794309"/>
            <a:ext cx="22225" cy="52388"/>
          </a:xfrm>
          <a:custGeom>
            <a:avLst/>
            <a:gdLst>
              <a:gd name="T0" fmla="*/ 6 w 14"/>
              <a:gd name="T1" fmla="*/ 19 h 33"/>
              <a:gd name="T2" fmla="*/ 6 w 14"/>
              <a:gd name="T3" fmla="*/ 19 h 33"/>
              <a:gd name="T4" fmla="*/ 5 w 14"/>
              <a:gd name="T5" fmla="*/ 19 h 33"/>
              <a:gd name="T6" fmla="*/ 4 w 14"/>
              <a:gd name="T7" fmla="*/ 19 h 33"/>
              <a:gd name="T8" fmla="*/ 3 w 14"/>
              <a:gd name="T9" fmla="*/ 19 h 33"/>
              <a:gd name="T10" fmla="*/ 0 w 14"/>
              <a:gd name="T11" fmla="*/ 18 h 33"/>
              <a:gd name="T12" fmla="*/ 0 w 14"/>
              <a:gd name="T13" fmla="*/ 17 h 33"/>
              <a:gd name="T14" fmla="*/ 0 w 14"/>
              <a:gd name="T15" fmla="*/ 15 h 33"/>
              <a:gd name="T16" fmla="*/ 0 w 14"/>
              <a:gd name="T17" fmla="*/ 13 h 33"/>
              <a:gd name="T18" fmla="*/ 0 w 14"/>
              <a:gd name="T19" fmla="*/ 10 h 33"/>
              <a:gd name="T20" fmla="*/ 0 w 14"/>
              <a:gd name="T21" fmla="*/ 8 h 33"/>
              <a:gd name="T22" fmla="*/ 0 w 14"/>
              <a:gd name="T23" fmla="*/ 5 h 33"/>
              <a:gd name="T24" fmla="*/ 0 w 14"/>
              <a:gd name="T25" fmla="*/ 4 h 33"/>
              <a:gd name="T26" fmla="*/ 0 w 14"/>
              <a:gd name="T27" fmla="*/ 4 h 33"/>
              <a:gd name="T28" fmla="*/ 3 w 14"/>
              <a:gd name="T29" fmla="*/ 2 h 33"/>
              <a:gd name="T30" fmla="*/ 6 w 14"/>
              <a:gd name="T31" fmla="*/ 0 h 33"/>
              <a:gd name="T32" fmla="*/ 10 w 14"/>
              <a:gd name="T33" fmla="*/ 2 h 33"/>
              <a:gd name="T34" fmla="*/ 13 w 14"/>
              <a:gd name="T35" fmla="*/ 4 h 33"/>
              <a:gd name="T36" fmla="*/ 13 w 14"/>
              <a:gd name="T37" fmla="*/ 4 h 33"/>
              <a:gd name="T38" fmla="*/ 13 w 14"/>
              <a:gd name="T39" fmla="*/ 5 h 33"/>
              <a:gd name="T40" fmla="*/ 13 w 14"/>
              <a:gd name="T41" fmla="*/ 8 h 33"/>
              <a:gd name="T42" fmla="*/ 14 w 14"/>
              <a:gd name="T43" fmla="*/ 10 h 33"/>
              <a:gd name="T44" fmla="*/ 13 w 14"/>
              <a:gd name="T45" fmla="*/ 13 h 33"/>
              <a:gd name="T46" fmla="*/ 13 w 14"/>
              <a:gd name="T47" fmla="*/ 14 h 33"/>
              <a:gd name="T48" fmla="*/ 13 w 14"/>
              <a:gd name="T49" fmla="*/ 15 h 33"/>
              <a:gd name="T50" fmla="*/ 6 w 14"/>
              <a:gd name="T51" fmla="*/ 33 h 33"/>
              <a:gd name="T52" fmla="*/ 4 w 14"/>
              <a:gd name="T53" fmla="*/ 13 h 33"/>
              <a:gd name="T54" fmla="*/ 5 w 14"/>
              <a:gd name="T55" fmla="*/ 15 h 33"/>
              <a:gd name="T56" fmla="*/ 6 w 14"/>
              <a:gd name="T57" fmla="*/ 15 h 33"/>
              <a:gd name="T58" fmla="*/ 8 w 14"/>
              <a:gd name="T59" fmla="*/ 15 h 33"/>
              <a:gd name="T60" fmla="*/ 9 w 14"/>
              <a:gd name="T61" fmla="*/ 13 h 33"/>
              <a:gd name="T62" fmla="*/ 9 w 14"/>
              <a:gd name="T63" fmla="*/ 8 h 33"/>
              <a:gd name="T64" fmla="*/ 8 w 14"/>
              <a:gd name="T65" fmla="*/ 5 h 33"/>
              <a:gd name="T66" fmla="*/ 6 w 14"/>
              <a:gd name="T67" fmla="*/ 5 h 33"/>
              <a:gd name="T68" fmla="*/ 5 w 14"/>
              <a:gd name="T69" fmla="*/ 5 h 33"/>
              <a:gd name="T70" fmla="*/ 4 w 14"/>
              <a:gd name="T71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1" y="33"/>
                </a:move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5" y="19"/>
                </a:lnTo>
                <a:lnTo>
                  <a:pt x="5" y="19"/>
                </a:lnTo>
                <a:lnTo>
                  <a:pt x="4" y="19"/>
                </a:lnTo>
                <a:lnTo>
                  <a:pt x="4" y="19"/>
                </a:lnTo>
                <a:lnTo>
                  <a:pt x="3" y="19"/>
                </a:lnTo>
                <a:lnTo>
                  <a:pt x="3" y="19"/>
                </a:lnTo>
                <a:lnTo>
                  <a:pt x="0" y="18"/>
                </a:lnTo>
                <a:lnTo>
                  <a:pt x="0" y="18"/>
                </a:lnTo>
                <a:lnTo>
                  <a:pt x="0" y="17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3" y="2"/>
                </a:lnTo>
                <a:lnTo>
                  <a:pt x="3" y="2"/>
                </a:lnTo>
                <a:lnTo>
                  <a:pt x="6" y="0"/>
                </a:lnTo>
                <a:lnTo>
                  <a:pt x="6" y="0"/>
                </a:lnTo>
                <a:lnTo>
                  <a:pt x="10" y="2"/>
                </a:lnTo>
                <a:lnTo>
                  <a:pt x="10" y="2"/>
                </a:lnTo>
                <a:lnTo>
                  <a:pt x="13" y="4"/>
                </a:lnTo>
                <a:lnTo>
                  <a:pt x="13" y="4"/>
                </a:lnTo>
                <a:lnTo>
                  <a:pt x="13" y="4"/>
                </a:lnTo>
                <a:lnTo>
                  <a:pt x="13" y="4"/>
                </a:lnTo>
                <a:lnTo>
                  <a:pt x="13" y="5"/>
                </a:lnTo>
                <a:lnTo>
                  <a:pt x="13" y="5"/>
                </a:lnTo>
                <a:lnTo>
                  <a:pt x="13" y="8"/>
                </a:lnTo>
                <a:lnTo>
                  <a:pt x="13" y="8"/>
                </a:lnTo>
                <a:lnTo>
                  <a:pt x="14" y="10"/>
                </a:lnTo>
                <a:lnTo>
                  <a:pt x="14" y="10"/>
                </a:lnTo>
                <a:lnTo>
                  <a:pt x="13" y="13"/>
                </a:lnTo>
                <a:lnTo>
                  <a:pt x="13" y="13"/>
                </a:lnTo>
                <a:lnTo>
                  <a:pt x="13" y="14"/>
                </a:lnTo>
                <a:lnTo>
                  <a:pt x="13" y="14"/>
                </a:lnTo>
                <a:lnTo>
                  <a:pt x="13" y="15"/>
                </a:lnTo>
                <a:lnTo>
                  <a:pt x="13" y="15"/>
                </a:lnTo>
                <a:lnTo>
                  <a:pt x="13" y="17"/>
                </a:lnTo>
                <a:lnTo>
                  <a:pt x="6" y="33"/>
                </a:lnTo>
                <a:lnTo>
                  <a:pt x="1" y="33"/>
                </a:lnTo>
                <a:close/>
                <a:moveTo>
                  <a:pt x="4" y="13"/>
                </a:moveTo>
                <a:lnTo>
                  <a:pt x="4" y="13"/>
                </a:lnTo>
                <a:lnTo>
                  <a:pt x="5" y="15"/>
                </a:lnTo>
                <a:lnTo>
                  <a:pt x="5" y="15"/>
                </a:lnTo>
                <a:lnTo>
                  <a:pt x="6" y="15"/>
                </a:lnTo>
                <a:lnTo>
                  <a:pt x="6" y="15"/>
                </a:lnTo>
                <a:lnTo>
                  <a:pt x="8" y="15"/>
                </a:lnTo>
                <a:lnTo>
                  <a:pt x="8" y="15"/>
                </a:lnTo>
                <a:lnTo>
                  <a:pt x="9" y="13"/>
                </a:lnTo>
                <a:lnTo>
                  <a:pt x="9" y="8"/>
                </a:lnTo>
                <a:lnTo>
                  <a:pt x="9" y="8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5"/>
                </a:lnTo>
                <a:lnTo>
                  <a:pt x="5" y="5"/>
                </a:lnTo>
                <a:lnTo>
                  <a:pt x="4" y="8"/>
                </a:lnTo>
                <a:lnTo>
                  <a:pt x="4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46" name="Freeform 1975">
            <a:extLst>
              <a:ext uri="{FF2B5EF4-FFF2-40B4-BE49-F238E27FC236}">
                <a16:creationId xmlns:a16="http://schemas.microsoft.com/office/drawing/2014/main" id="{7FBA6620-1BF3-4160-BF4A-5F02DCE4CE48}"/>
              </a:ext>
            </a:extLst>
          </p:cNvPr>
          <p:cNvSpPr>
            <a:spLocks noEditPoints="1"/>
          </p:cNvSpPr>
          <p:nvPr/>
        </p:nvSpPr>
        <p:spPr bwMode="auto">
          <a:xfrm>
            <a:off x="2953781" y="3794309"/>
            <a:ext cx="22225" cy="52388"/>
          </a:xfrm>
          <a:custGeom>
            <a:avLst/>
            <a:gdLst>
              <a:gd name="T0" fmla="*/ 0 w 14"/>
              <a:gd name="T1" fmla="*/ 8 h 33"/>
              <a:gd name="T2" fmla="*/ 0 w 14"/>
              <a:gd name="T3" fmla="*/ 8 h 33"/>
              <a:gd name="T4" fmla="*/ 0 w 14"/>
              <a:gd name="T5" fmla="*/ 4 h 33"/>
              <a:gd name="T6" fmla="*/ 0 w 14"/>
              <a:gd name="T7" fmla="*/ 4 h 33"/>
              <a:gd name="T8" fmla="*/ 3 w 14"/>
              <a:gd name="T9" fmla="*/ 3 h 33"/>
              <a:gd name="T10" fmla="*/ 3 w 14"/>
              <a:gd name="T11" fmla="*/ 3 h 33"/>
              <a:gd name="T12" fmla="*/ 4 w 14"/>
              <a:gd name="T13" fmla="*/ 2 h 33"/>
              <a:gd name="T14" fmla="*/ 4 w 14"/>
              <a:gd name="T15" fmla="*/ 2 h 33"/>
              <a:gd name="T16" fmla="*/ 7 w 14"/>
              <a:gd name="T17" fmla="*/ 0 h 33"/>
              <a:gd name="T18" fmla="*/ 7 w 14"/>
              <a:gd name="T19" fmla="*/ 0 h 33"/>
              <a:gd name="T20" fmla="*/ 9 w 14"/>
              <a:gd name="T21" fmla="*/ 2 h 33"/>
              <a:gd name="T22" fmla="*/ 9 w 14"/>
              <a:gd name="T23" fmla="*/ 2 h 33"/>
              <a:gd name="T24" fmla="*/ 12 w 14"/>
              <a:gd name="T25" fmla="*/ 3 h 33"/>
              <a:gd name="T26" fmla="*/ 12 w 14"/>
              <a:gd name="T27" fmla="*/ 3 h 33"/>
              <a:gd name="T28" fmla="*/ 13 w 14"/>
              <a:gd name="T29" fmla="*/ 4 h 33"/>
              <a:gd name="T30" fmla="*/ 13 w 14"/>
              <a:gd name="T31" fmla="*/ 4 h 33"/>
              <a:gd name="T32" fmla="*/ 14 w 14"/>
              <a:gd name="T33" fmla="*/ 8 h 33"/>
              <a:gd name="T34" fmla="*/ 14 w 14"/>
              <a:gd name="T35" fmla="*/ 27 h 33"/>
              <a:gd name="T36" fmla="*/ 14 w 14"/>
              <a:gd name="T37" fmla="*/ 27 h 33"/>
              <a:gd name="T38" fmla="*/ 13 w 14"/>
              <a:gd name="T39" fmla="*/ 29 h 33"/>
              <a:gd name="T40" fmla="*/ 13 w 14"/>
              <a:gd name="T41" fmla="*/ 29 h 33"/>
              <a:gd name="T42" fmla="*/ 12 w 14"/>
              <a:gd name="T43" fmla="*/ 32 h 33"/>
              <a:gd name="T44" fmla="*/ 12 w 14"/>
              <a:gd name="T45" fmla="*/ 32 h 33"/>
              <a:gd name="T46" fmla="*/ 9 w 14"/>
              <a:gd name="T47" fmla="*/ 33 h 33"/>
              <a:gd name="T48" fmla="*/ 9 w 14"/>
              <a:gd name="T49" fmla="*/ 33 h 33"/>
              <a:gd name="T50" fmla="*/ 7 w 14"/>
              <a:gd name="T51" fmla="*/ 33 h 33"/>
              <a:gd name="T52" fmla="*/ 7 w 14"/>
              <a:gd name="T53" fmla="*/ 33 h 33"/>
              <a:gd name="T54" fmla="*/ 4 w 14"/>
              <a:gd name="T55" fmla="*/ 33 h 33"/>
              <a:gd name="T56" fmla="*/ 4 w 14"/>
              <a:gd name="T57" fmla="*/ 33 h 33"/>
              <a:gd name="T58" fmla="*/ 3 w 14"/>
              <a:gd name="T59" fmla="*/ 32 h 33"/>
              <a:gd name="T60" fmla="*/ 3 w 14"/>
              <a:gd name="T61" fmla="*/ 32 h 33"/>
              <a:gd name="T62" fmla="*/ 0 w 14"/>
              <a:gd name="T63" fmla="*/ 29 h 33"/>
              <a:gd name="T64" fmla="*/ 0 w 14"/>
              <a:gd name="T65" fmla="*/ 29 h 33"/>
              <a:gd name="T66" fmla="*/ 0 w 14"/>
              <a:gd name="T67" fmla="*/ 27 h 33"/>
              <a:gd name="T68" fmla="*/ 0 w 14"/>
              <a:gd name="T69" fmla="*/ 8 h 33"/>
              <a:gd name="T70" fmla="*/ 5 w 14"/>
              <a:gd name="T71" fmla="*/ 27 h 33"/>
              <a:gd name="T72" fmla="*/ 5 w 14"/>
              <a:gd name="T73" fmla="*/ 27 h 33"/>
              <a:gd name="T74" fmla="*/ 5 w 14"/>
              <a:gd name="T75" fmla="*/ 28 h 33"/>
              <a:gd name="T76" fmla="*/ 5 w 14"/>
              <a:gd name="T77" fmla="*/ 28 h 33"/>
              <a:gd name="T78" fmla="*/ 7 w 14"/>
              <a:gd name="T79" fmla="*/ 29 h 33"/>
              <a:gd name="T80" fmla="*/ 7 w 14"/>
              <a:gd name="T81" fmla="*/ 29 h 33"/>
              <a:gd name="T82" fmla="*/ 9 w 14"/>
              <a:gd name="T83" fmla="*/ 28 h 33"/>
              <a:gd name="T84" fmla="*/ 9 w 14"/>
              <a:gd name="T85" fmla="*/ 28 h 33"/>
              <a:gd name="T86" fmla="*/ 9 w 14"/>
              <a:gd name="T87" fmla="*/ 27 h 33"/>
              <a:gd name="T88" fmla="*/ 9 w 14"/>
              <a:gd name="T89" fmla="*/ 8 h 33"/>
              <a:gd name="T90" fmla="*/ 9 w 14"/>
              <a:gd name="T91" fmla="*/ 8 h 33"/>
              <a:gd name="T92" fmla="*/ 9 w 14"/>
              <a:gd name="T93" fmla="*/ 5 h 33"/>
              <a:gd name="T94" fmla="*/ 9 w 14"/>
              <a:gd name="T95" fmla="*/ 5 h 33"/>
              <a:gd name="T96" fmla="*/ 7 w 14"/>
              <a:gd name="T97" fmla="*/ 5 h 33"/>
              <a:gd name="T98" fmla="*/ 7 w 14"/>
              <a:gd name="T99" fmla="*/ 5 h 33"/>
              <a:gd name="T100" fmla="*/ 5 w 14"/>
              <a:gd name="T101" fmla="*/ 5 h 33"/>
              <a:gd name="T102" fmla="*/ 5 w 14"/>
              <a:gd name="T103" fmla="*/ 5 h 33"/>
              <a:gd name="T104" fmla="*/ 5 w 14"/>
              <a:gd name="T105" fmla="*/ 8 h 33"/>
              <a:gd name="T106" fmla="*/ 5 w 14"/>
              <a:gd name="T107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3">
                <a:moveTo>
                  <a:pt x="0" y="8"/>
                </a:move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3" y="3"/>
                </a:lnTo>
                <a:lnTo>
                  <a:pt x="3" y="3"/>
                </a:lnTo>
                <a:lnTo>
                  <a:pt x="4" y="2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9" y="2"/>
                </a:lnTo>
                <a:lnTo>
                  <a:pt x="9" y="2"/>
                </a:lnTo>
                <a:lnTo>
                  <a:pt x="12" y="3"/>
                </a:lnTo>
                <a:lnTo>
                  <a:pt x="12" y="3"/>
                </a:lnTo>
                <a:lnTo>
                  <a:pt x="13" y="4"/>
                </a:lnTo>
                <a:lnTo>
                  <a:pt x="13" y="4"/>
                </a:lnTo>
                <a:lnTo>
                  <a:pt x="14" y="8"/>
                </a:lnTo>
                <a:lnTo>
                  <a:pt x="14" y="27"/>
                </a:lnTo>
                <a:lnTo>
                  <a:pt x="14" y="27"/>
                </a:lnTo>
                <a:lnTo>
                  <a:pt x="13" y="29"/>
                </a:lnTo>
                <a:lnTo>
                  <a:pt x="13" y="29"/>
                </a:lnTo>
                <a:lnTo>
                  <a:pt x="12" y="32"/>
                </a:lnTo>
                <a:lnTo>
                  <a:pt x="12" y="32"/>
                </a:lnTo>
                <a:lnTo>
                  <a:pt x="9" y="33"/>
                </a:lnTo>
                <a:lnTo>
                  <a:pt x="9" y="33"/>
                </a:lnTo>
                <a:lnTo>
                  <a:pt x="7" y="33"/>
                </a:lnTo>
                <a:lnTo>
                  <a:pt x="7" y="33"/>
                </a:lnTo>
                <a:lnTo>
                  <a:pt x="4" y="33"/>
                </a:lnTo>
                <a:lnTo>
                  <a:pt x="4" y="33"/>
                </a:lnTo>
                <a:lnTo>
                  <a:pt x="3" y="32"/>
                </a:lnTo>
                <a:lnTo>
                  <a:pt x="3" y="32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  <a:lnTo>
                  <a:pt x="0" y="8"/>
                </a:lnTo>
                <a:close/>
                <a:moveTo>
                  <a:pt x="5" y="27"/>
                </a:moveTo>
                <a:lnTo>
                  <a:pt x="5" y="27"/>
                </a:lnTo>
                <a:lnTo>
                  <a:pt x="5" y="28"/>
                </a:lnTo>
                <a:lnTo>
                  <a:pt x="5" y="28"/>
                </a:lnTo>
                <a:lnTo>
                  <a:pt x="7" y="29"/>
                </a:lnTo>
                <a:lnTo>
                  <a:pt x="7" y="29"/>
                </a:lnTo>
                <a:lnTo>
                  <a:pt x="9" y="28"/>
                </a:lnTo>
                <a:lnTo>
                  <a:pt x="9" y="28"/>
                </a:lnTo>
                <a:lnTo>
                  <a:pt x="9" y="27"/>
                </a:lnTo>
                <a:lnTo>
                  <a:pt x="9" y="8"/>
                </a:lnTo>
                <a:lnTo>
                  <a:pt x="9" y="8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47" name="Freeform 1976">
            <a:extLst>
              <a:ext uri="{FF2B5EF4-FFF2-40B4-BE49-F238E27FC236}">
                <a16:creationId xmlns:a16="http://schemas.microsoft.com/office/drawing/2014/main" id="{05587967-CC7F-43B7-9B7B-5F659159A216}"/>
              </a:ext>
            </a:extLst>
          </p:cNvPr>
          <p:cNvSpPr>
            <a:spLocks noEditPoints="1"/>
          </p:cNvSpPr>
          <p:nvPr/>
        </p:nvSpPr>
        <p:spPr bwMode="auto">
          <a:xfrm>
            <a:off x="2980768" y="3794309"/>
            <a:ext cx="20638" cy="52388"/>
          </a:xfrm>
          <a:custGeom>
            <a:avLst/>
            <a:gdLst>
              <a:gd name="T0" fmla="*/ 7 w 13"/>
              <a:gd name="T1" fmla="*/ 14 h 33"/>
              <a:gd name="T2" fmla="*/ 7 w 13"/>
              <a:gd name="T3" fmla="*/ 14 h 33"/>
              <a:gd name="T4" fmla="*/ 7 w 13"/>
              <a:gd name="T5" fmla="*/ 14 h 33"/>
              <a:gd name="T6" fmla="*/ 8 w 13"/>
              <a:gd name="T7" fmla="*/ 14 h 33"/>
              <a:gd name="T8" fmla="*/ 11 w 13"/>
              <a:gd name="T9" fmla="*/ 14 h 33"/>
              <a:gd name="T10" fmla="*/ 12 w 13"/>
              <a:gd name="T11" fmla="*/ 17 h 33"/>
              <a:gd name="T12" fmla="*/ 13 w 13"/>
              <a:gd name="T13" fmla="*/ 17 h 33"/>
              <a:gd name="T14" fmla="*/ 13 w 13"/>
              <a:gd name="T15" fmla="*/ 18 h 33"/>
              <a:gd name="T16" fmla="*/ 13 w 13"/>
              <a:gd name="T17" fmla="*/ 20 h 33"/>
              <a:gd name="T18" fmla="*/ 13 w 13"/>
              <a:gd name="T19" fmla="*/ 24 h 33"/>
              <a:gd name="T20" fmla="*/ 13 w 13"/>
              <a:gd name="T21" fmla="*/ 27 h 33"/>
              <a:gd name="T22" fmla="*/ 13 w 13"/>
              <a:gd name="T23" fmla="*/ 28 h 33"/>
              <a:gd name="T24" fmla="*/ 13 w 13"/>
              <a:gd name="T25" fmla="*/ 29 h 33"/>
              <a:gd name="T26" fmla="*/ 12 w 13"/>
              <a:gd name="T27" fmla="*/ 30 h 33"/>
              <a:gd name="T28" fmla="*/ 11 w 13"/>
              <a:gd name="T29" fmla="*/ 33 h 33"/>
              <a:gd name="T30" fmla="*/ 7 w 13"/>
              <a:gd name="T31" fmla="*/ 33 h 33"/>
              <a:gd name="T32" fmla="*/ 3 w 13"/>
              <a:gd name="T33" fmla="*/ 33 h 33"/>
              <a:gd name="T34" fmla="*/ 1 w 13"/>
              <a:gd name="T35" fmla="*/ 30 h 33"/>
              <a:gd name="T36" fmla="*/ 1 w 13"/>
              <a:gd name="T37" fmla="*/ 29 h 33"/>
              <a:gd name="T38" fmla="*/ 1 w 13"/>
              <a:gd name="T39" fmla="*/ 28 h 33"/>
              <a:gd name="T40" fmla="*/ 0 w 13"/>
              <a:gd name="T41" fmla="*/ 27 h 33"/>
              <a:gd name="T42" fmla="*/ 0 w 13"/>
              <a:gd name="T43" fmla="*/ 24 h 33"/>
              <a:gd name="T44" fmla="*/ 0 w 13"/>
              <a:gd name="T45" fmla="*/ 22 h 33"/>
              <a:gd name="T46" fmla="*/ 0 w 13"/>
              <a:gd name="T47" fmla="*/ 19 h 33"/>
              <a:gd name="T48" fmla="*/ 1 w 13"/>
              <a:gd name="T49" fmla="*/ 18 h 33"/>
              <a:gd name="T50" fmla="*/ 7 w 13"/>
              <a:gd name="T51" fmla="*/ 0 h 33"/>
              <a:gd name="T52" fmla="*/ 10 w 13"/>
              <a:gd name="T53" fmla="*/ 20 h 33"/>
              <a:gd name="T54" fmla="*/ 8 w 13"/>
              <a:gd name="T55" fmla="*/ 19 h 33"/>
              <a:gd name="T56" fmla="*/ 7 w 13"/>
              <a:gd name="T57" fmla="*/ 18 h 33"/>
              <a:gd name="T58" fmla="*/ 6 w 13"/>
              <a:gd name="T59" fmla="*/ 19 h 33"/>
              <a:gd name="T60" fmla="*/ 5 w 13"/>
              <a:gd name="T61" fmla="*/ 20 h 33"/>
              <a:gd name="T62" fmla="*/ 5 w 13"/>
              <a:gd name="T63" fmla="*/ 27 h 33"/>
              <a:gd name="T64" fmla="*/ 6 w 13"/>
              <a:gd name="T65" fmla="*/ 28 h 33"/>
              <a:gd name="T66" fmla="*/ 7 w 13"/>
              <a:gd name="T67" fmla="*/ 29 h 33"/>
              <a:gd name="T68" fmla="*/ 8 w 13"/>
              <a:gd name="T69" fmla="*/ 28 h 33"/>
              <a:gd name="T70" fmla="*/ 10 w 13"/>
              <a:gd name="T71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" h="33">
                <a:moveTo>
                  <a:pt x="12" y="0"/>
                </a:move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8" y="14"/>
                </a:lnTo>
                <a:lnTo>
                  <a:pt x="8" y="14"/>
                </a:lnTo>
                <a:lnTo>
                  <a:pt x="11" y="14"/>
                </a:lnTo>
                <a:lnTo>
                  <a:pt x="11" y="14"/>
                </a:lnTo>
                <a:lnTo>
                  <a:pt x="12" y="17"/>
                </a:lnTo>
                <a:lnTo>
                  <a:pt x="12" y="17"/>
                </a:lnTo>
                <a:lnTo>
                  <a:pt x="13" y="17"/>
                </a:lnTo>
                <a:lnTo>
                  <a:pt x="13" y="17"/>
                </a:lnTo>
                <a:lnTo>
                  <a:pt x="13" y="18"/>
                </a:lnTo>
                <a:lnTo>
                  <a:pt x="13" y="18"/>
                </a:lnTo>
                <a:lnTo>
                  <a:pt x="13" y="20"/>
                </a:lnTo>
                <a:lnTo>
                  <a:pt x="13" y="20"/>
                </a:lnTo>
                <a:lnTo>
                  <a:pt x="13" y="24"/>
                </a:lnTo>
                <a:lnTo>
                  <a:pt x="13" y="24"/>
                </a:lnTo>
                <a:lnTo>
                  <a:pt x="13" y="27"/>
                </a:lnTo>
                <a:lnTo>
                  <a:pt x="13" y="27"/>
                </a:lnTo>
                <a:lnTo>
                  <a:pt x="13" y="28"/>
                </a:lnTo>
                <a:lnTo>
                  <a:pt x="13" y="28"/>
                </a:lnTo>
                <a:lnTo>
                  <a:pt x="13" y="29"/>
                </a:lnTo>
                <a:lnTo>
                  <a:pt x="13" y="29"/>
                </a:lnTo>
                <a:lnTo>
                  <a:pt x="12" y="30"/>
                </a:lnTo>
                <a:lnTo>
                  <a:pt x="12" y="30"/>
                </a:lnTo>
                <a:lnTo>
                  <a:pt x="11" y="33"/>
                </a:lnTo>
                <a:lnTo>
                  <a:pt x="11" y="33"/>
                </a:lnTo>
                <a:lnTo>
                  <a:pt x="7" y="33"/>
                </a:lnTo>
                <a:lnTo>
                  <a:pt x="7" y="33"/>
                </a:lnTo>
                <a:lnTo>
                  <a:pt x="3" y="33"/>
                </a:lnTo>
                <a:lnTo>
                  <a:pt x="3" y="33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1" y="29"/>
                </a:lnTo>
                <a:lnTo>
                  <a:pt x="1" y="28"/>
                </a:lnTo>
                <a:lnTo>
                  <a:pt x="1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19"/>
                </a:lnTo>
                <a:lnTo>
                  <a:pt x="1" y="18"/>
                </a:lnTo>
                <a:lnTo>
                  <a:pt x="1" y="18"/>
                </a:lnTo>
                <a:lnTo>
                  <a:pt x="1" y="17"/>
                </a:lnTo>
                <a:lnTo>
                  <a:pt x="7" y="0"/>
                </a:lnTo>
                <a:lnTo>
                  <a:pt x="12" y="0"/>
                </a:lnTo>
                <a:close/>
                <a:moveTo>
                  <a:pt x="10" y="20"/>
                </a:moveTo>
                <a:lnTo>
                  <a:pt x="10" y="20"/>
                </a:lnTo>
                <a:lnTo>
                  <a:pt x="8" y="19"/>
                </a:lnTo>
                <a:lnTo>
                  <a:pt x="8" y="19"/>
                </a:lnTo>
                <a:lnTo>
                  <a:pt x="7" y="18"/>
                </a:lnTo>
                <a:lnTo>
                  <a:pt x="7" y="18"/>
                </a:lnTo>
                <a:lnTo>
                  <a:pt x="6" y="19"/>
                </a:lnTo>
                <a:lnTo>
                  <a:pt x="6" y="19"/>
                </a:lnTo>
                <a:lnTo>
                  <a:pt x="5" y="20"/>
                </a:lnTo>
                <a:lnTo>
                  <a:pt x="5" y="27"/>
                </a:lnTo>
                <a:lnTo>
                  <a:pt x="5" y="27"/>
                </a:lnTo>
                <a:lnTo>
                  <a:pt x="6" y="28"/>
                </a:lnTo>
                <a:lnTo>
                  <a:pt x="6" y="28"/>
                </a:lnTo>
                <a:lnTo>
                  <a:pt x="7" y="29"/>
                </a:lnTo>
                <a:lnTo>
                  <a:pt x="7" y="29"/>
                </a:lnTo>
                <a:lnTo>
                  <a:pt x="8" y="28"/>
                </a:lnTo>
                <a:lnTo>
                  <a:pt x="8" y="28"/>
                </a:lnTo>
                <a:lnTo>
                  <a:pt x="10" y="27"/>
                </a:lnTo>
                <a:lnTo>
                  <a:pt x="1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48" name="Freeform 1977">
            <a:extLst>
              <a:ext uri="{FF2B5EF4-FFF2-40B4-BE49-F238E27FC236}">
                <a16:creationId xmlns:a16="http://schemas.microsoft.com/office/drawing/2014/main" id="{5D142587-C36F-40CA-ADAA-EEC4DA1074F2}"/>
              </a:ext>
            </a:extLst>
          </p:cNvPr>
          <p:cNvSpPr>
            <a:spLocks/>
          </p:cNvSpPr>
          <p:nvPr/>
        </p:nvSpPr>
        <p:spPr bwMode="auto">
          <a:xfrm>
            <a:off x="3006168" y="3794309"/>
            <a:ext cx="25400" cy="52388"/>
          </a:xfrm>
          <a:custGeom>
            <a:avLst/>
            <a:gdLst>
              <a:gd name="T0" fmla="*/ 9 w 16"/>
              <a:gd name="T1" fmla="*/ 33 h 33"/>
              <a:gd name="T2" fmla="*/ 9 w 16"/>
              <a:gd name="T3" fmla="*/ 28 h 33"/>
              <a:gd name="T4" fmla="*/ 0 w 16"/>
              <a:gd name="T5" fmla="*/ 28 h 33"/>
              <a:gd name="T6" fmla="*/ 0 w 16"/>
              <a:gd name="T7" fmla="*/ 24 h 33"/>
              <a:gd name="T8" fmla="*/ 6 w 16"/>
              <a:gd name="T9" fmla="*/ 0 h 33"/>
              <a:gd name="T10" fmla="*/ 11 w 16"/>
              <a:gd name="T11" fmla="*/ 0 h 33"/>
              <a:gd name="T12" fmla="*/ 5 w 16"/>
              <a:gd name="T13" fmla="*/ 24 h 33"/>
              <a:gd name="T14" fmla="*/ 9 w 16"/>
              <a:gd name="T15" fmla="*/ 24 h 33"/>
              <a:gd name="T16" fmla="*/ 9 w 16"/>
              <a:gd name="T17" fmla="*/ 14 h 33"/>
              <a:gd name="T18" fmla="*/ 14 w 16"/>
              <a:gd name="T19" fmla="*/ 14 h 33"/>
              <a:gd name="T20" fmla="*/ 14 w 16"/>
              <a:gd name="T21" fmla="*/ 24 h 33"/>
              <a:gd name="T22" fmla="*/ 16 w 16"/>
              <a:gd name="T23" fmla="*/ 24 h 33"/>
              <a:gd name="T24" fmla="*/ 16 w 16"/>
              <a:gd name="T25" fmla="*/ 28 h 33"/>
              <a:gd name="T26" fmla="*/ 14 w 16"/>
              <a:gd name="T27" fmla="*/ 28 h 33"/>
              <a:gd name="T28" fmla="*/ 14 w 16"/>
              <a:gd name="T29" fmla="*/ 33 h 33"/>
              <a:gd name="T30" fmla="*/ 9 w 16"/>
              <a:gd name="T31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3">
                <a:moveTo>
                  <a:pt x="9" y="33"/>
                </a:moveTo>
                <a:lnTo>
                  <a:pt x="9" y="28"/>
                </a:lnTo>
                <a:lnTo>
                  <a:pt x="0" y="28"/>
                </a:lnTo>
                <a:lnTo>
                  <a:pt x="0" y="24"/>
                </a:lnTo>
                <a:lnTo>
                  <a:pt x="6" y="0"/>
                </a:lnTo>
                <a:lnTo>
                  <a:pt x="11" y="0"/>
                </a:lnTo>
                <a:lnTo>
                  <a:pt x="5" y="24"/>
                </a:lnTo>
                <a:lnTo>
                  <a:pt x="9" y="24"/>
                </a:lnTo>
                <a:lnTo>
                  <a:pt x="9" y="14"/>
                </a:lnTo>
                <a:lnTo>
                  <a:pt x="14" y="14"/>
                </a:lnTo>
                <a:lnTo>
                  <a:pt x="14" y="24"/>
                </a:lnTo>
                <a:lnTo>
                  <a:pt x="16" y="24"/>
                </a:lnTo>
                <a:lnTo>
                  <a:pt x="16" y="28"/>
                </a:lnTo>
                <a:lnTo>
                  <a:pt x="14" y="28"/>
                </a:lnTo>
                <a:lnTo>
                  <a:pt x="14" y="33"/>
                </a:lnTo>
                <a:lnTo>
                  <a:pt x="9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49" name="Freeform 1978">
            <a:extLst>
              <a:ext uri="{FF2B5EF4-FFF2-40B4-BE49-F238E27FC236}">
                <a16:creationId xmlns:a16="http://schemas.microsoft.com/office/drawing/2014/main" id="{768950DB-80B3-4140-92A5-CFFD87A4198C}"/>
              </a:ext>
            </a:extLst>
          </p:cNvPr>
          <p:cNvSpPr>
            <a:spLocks/>
          </p:cNvSpPr>
          <p:nvPr/>
        </p:nvSpPr>
        <p:spPr bwMode="auto">
          <a:xfrm>
            <a:off x="2863293" y="4307071"/>
            <a:ext cx="12700" cy="52388"/>
          </a:xfrm>
          <a:custGeom>
            <a:avLst/>
            <a:gdLst>
              <a:gd name="T0" fmla="*/ 3 w 8"/>
              <a:gd name="T1" fmla="*/ 33 h 33"/>
              <a:gd name="T2" fmla="*/ 3 w 8"/>
              <a:gd name="T3" fmla="*/ 5 h 33"/>
              <a:gd name="T4" fmla="*/ 0 w 8"/>
              <a:gd name="T5" fmla="*/ 9 h 33"/>
              <a:gd name="T6" fmla="*/ 0 w 8"/>
              <a:gd name="T7" fmla="*/ 4 h 33"/>
              <a:gd name="T8" fmla="*/ 3 w 8"/>
              <a:gd name="T9" fmla="*/ 0 h 33"/>
              <a:gd name="T10" fmla="*/ 8 w 8"/>
              <a:gd name="T11" fmla="*/ 0 h 33"/>
              <a:gd name="T12" fmla="*/ 8 w 8"/>
              <a:gd name="T13" fmla="*/ 33 h 33"/>
              <a:gd name="T14" fmla="*/ 3 w 8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33">
                <a:moveTo>
                  <a:pt x="3" y="33"/>
                </a:moveTo>
                <a:lnTo>
                  <a:pt x="3" y="5"/>
                </a:lnTo>
                <a:lnTo>
                  <a:pt x="0" y="9"/>
                </a:lnTo>
                <a:lnTo>
                  <a:pt x="0" y="4"/>
                </a:lnTo>
                <a:lnTo>
                  <a:pt x="3" y="0"/>
                </a:lnTo>
                <a:lnTo>
                  <a:pt x="8" y="0"/>
                </a:lnTo>
                <a:lnTo>
                  <a:pt x="8" y="33"/>
                </a:lnTo>
                <a:lnTo>
                  <a:pt x="3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50" name="Freeform 1979">
            <a:extLst>
              <a:ext uri="{FF2B5EF4-FFF2-40B4-BE49-F238E27FC236}">
                <a16:creationId xmlns:a16="http://schemas.microsoft.com/office/drawing/2014/main" id="{E5CF7B26-FD03-4BED-B2DA-CADF192B296D}"/>
              </a:ext>
            </a:extLst>
          </p:cNvPr>
          <p:cNvSpPr>
            <a:spLocks noEditPoints="1"/>
          </p:cNvSpPr>
          <p:nvPr/>
        </p:nvSpPr>
        <p:spPr bwMode="auto">
          <a:xfrm>
            <a:off x="2888693" y="4307071"/>
            <a:ext cx="19050" cy="52388"/>
          </a:xfrm>
          <a:custGeom>
            <a:avLst/>
            <a:gdLst>
              <a:gd name="T0" fmla="*/ 0 w 12"/>
              <a:gd name="T1" fmla="*/ 9 h 33"/>
              <a:gd name="T2" fmla="*/ 0 w 12"/>
              <a:gd name="T3" fmla="*/ 6 h 33"/>
              <a:gd name="T4" fmla="*/ 0 w 12"/>
              <a:gd name="T5" fmla="*/ 5 h 33"/>
              <a:gd name="T6" fmla="*/ 0 w 12"/>
              <a:gd name="T7" fmla="*/ 4 h 33"/>
              <a:gd name="T8" fmla="*/ 1 w 12"/>
              <a:gd name="T9" fmla="*/ 2 h 33"/>
              <a:gd name="T10" fmla="*/ 4 w 12"/>
              <a:gd name="T11" fmla="*/ 0 h 33"/>
              <a:gd name="T12" fmla="*/ 6 w 12"/>
              <a:gd name="T13" fmla="*/ 0 h 33"/>
              <a:gd name="T14" fmla="*/ 9 w 12"/>
              <a:gd name="T15" fmla="*/ 0 h 33"/>
              <a:gd name="T16" fmla="*/ 11 w 12"/>
              <a:gd name="T17" fmla="*/ 2 h 33"/>
              <a:gd name="T18" fmla="*/ 12 w 12"/>
              <a:gd name="T19" fmla="*/ 4 h 33"/>
              <a:gd name="T20" fmla="*/ 12 w 12"/>
              <a:gd name="T21" fmla="*/ 5 h 33"/>
              <a:gd name="T22" fmla="*/ 12 w 12"/>
              <a:gd name="T23" fmla="*/ 6 h 33"/>
              <a:gd name="T24" fmla="*/ 12 w 12"/>
              <a:gd name="T25" fmla="*/ 9 h 33"/>
              <a:gd name="T26" fmla="*/ 12 w 12"/>
              <a:gd name="T27" fmla="*/ 11 h 33"/>
              <a:gd name="T28" fmla="*/ 12 w 12"/>
              <a:gd name="T29" fmla="*/ 12 h 33"/>
              <a:gd name="T30" fmla="*/ 12 w 12"/>
              <a:gd name="T31" fmla="*/ 14 h 33"/>
              <a:gd name="T32" fmla="*/ 11 w 12"/>
              <a:gd name="T33" fmla="*/ 15 h 33"/>
              <a:gd name="T34" fmla="*/ 12 w 12"/>
              <a:gd name="T35" fmla="*/ 16 h 33"/>
              <a:gd name="T36" fmla="*/ 12 w 12"/>
              <a:gd name="T37" fmla="*/ 17 h 33"/>
              <a:gd name="T38" fmla="*/ 12 w 12"/>
              <a:gd name="T39" fmla="*/ 20 h 33"/>
              <a:gd name="T40" fmla="*/ 12 w 12"/>
              <a:gd name="T41" fmla="*/ 24 h 33"/>
              <a:gd name="T42" fmla="*/ 12 w 12"/>
              <a:gd name="T43" fmla="*/ 25 h 33"/>
              <a:gd name="T44" fmla="*/ 12 w 12"/>
              <a:gd name="T45" fmla="*/ 28 h 33"/>
              <a:gd name="T46" fmla="*/ 12 w 12"/>
              <a:gd name="T47" fmla="*/ 29 h 33"/>
              <a:gd name="T48" fmla="*/ 11 w 12"/>
              <a:gd name="T49" fmla="*/ 30 h 33"/>
              <a:gd name="T50" fmla="*/ 10 w 12"/>
              <a:gd name="T51" fmla="*/ 31 h 33"/>
              <a:gd name="T52" fmla="*/ 6 w 12"/>
              <a:gd name="T53" fmla="*/ 33 h 33"/>
              <a:gd name="T54" fmla="*/ 2 w 12"/>
              <a:gd name="T55" fmla="*/ 31 h 33"/>
              <a:gd name="T56" fmla="*/ 1 w 12"/>
              <a:gd name="T57" fmla="*/ 30 h 33"/>
              <a:gd name="T58" fmla="*/ 0 w 12"/>
              <a:gd name="T59" fmla="*/ 29 h 33"/>
              <a:gd name="T60" fmla="*/ 0 w 12"/>
              <a:gd name="T61" fmla="*/ 28 h 33"/>
              <a:gd name="T62" fmla="*/ 0 w 12"/>
              <a:gd name="T63" fmla="*/ 25 h 33"/>
              <a:gd name="T64" fmla="*/ 0 w 12"/>
              <a:gd name="T65" fmla="*/ 24 h 33"/>
              <a:gd name="T66" fmla="*/ 0 w 12"/>
              <a:gd name="T67" fmla="*/ 20 h 33"/>
              <a:gd name="T68" fmla="*/ 0 w 12"/>
              <a:gd name="T69" fmla="*/ 17 h 33"/>
              <a:gd name="T70" fmla="*/ 0 w 12"/>
              <a:gd name="T71" fmla="*/ 16 h 33"/>
              <a:gd name="T72" fmla="*/ 1 w 12"/>
              <a:gd name="T73" fmla="*/ 15 h 33"/>
              <a:gd name="T74" fmla="*/ 0 w 12"/>
              <a:gd name="T75" fmla="*/ 14 h 33"/>
              <a:gd name="T76" fmla="*/ 0 w 12"/>
              <a:gd name="T77" fmla="*/ 12 h 33"/>
              <a:gd name="T78" fmla="*/ 0 w 12"/>
              <a:gd name="T79" fmla="*/ 11 h 33"/>
              <a:gd name="T80" fmla="*/ 0 w 12"/>
              <a:gd name="T81" fmla="*/ 9 h 33"/>
              <a:gd name="T82" fmla="*/ 9 w 12"/>
              <a:gd name="T83" fmla="*/ 6 h 33"/>
              <a:gd name="T84" fmla="*/ 7 w 12"/>
              <a:gd name="T85" fmla="*/ 5 h 33"/>
              <a:gd name="T86" fmla="*/ 6 w 12"/>
              <a:gd name="T87" fmla="*/ 4 h 33"/>
              <a:gd name="T88" fmla="*/ 5 w 12"/>
              <a:gd name="T89" fmla="*/ 5 h 33"/>
              <a:gd name="T90" fmla="*/ 4 w 12"/>
              <a:gd name="T91" fmla="*/ 11 h 33"/>
              <a:gd name="T92" fmla="*/ 5 w 12"/>
              <a:gd name="T93" fmla="*/ 12 h 33"/>
              <a:gd name="T94" fmla="*/ 6 w 12"/>
              <a:gd name="T95" fmla="*/ 14 h 33"/>
              <a:gd name="T96" fmla="*/ 7 w 12"/>
              <a:gd name="T97" fmla="*/ 12 h 33"/>
              <a:gd name="T98" fmla="*/ 9 w 12"/>
              <a:gd name="T99" fmla="*/ 11 h 33"/>
              <a:gd name="T100" fmla="*/ 9 w 12"/>
              <a:gd name="T101" fmla="*/ 19 h 33"/>
              <a:gd name="T102" fmla="*/ 7 w 12"/>
              <a:gd name="T103" fmla="*/ 17 h 33"/>
              <a:gd name="T104" fmla="*/ 6 w 12"/>
              <a:gd name="T105" fmla="*/ 17 h 33"/>
              <a:gd name="T106" fmla="*/ 5 w 12"/>
              <a:gd name="T107" fmla="*/ 17 h 33"/>
              <a:gd name="T108" fmla="*/ 4 w 12"/>
              <a:gd name="T109" fmla="*/ 19 h 33"/>
              <a:gd name="T110" fmla="*/ 4 w 12"/>
              <a:gd name="T111" fmla="*/ 25 h 33"/>
              <a:gd name="T112" fmla="*/ 5 w 12"/>
              <a:gd name="T113" fmla="*/ 28 h 33"/>
              <a:gd name="T114" fmla="*/ 6 w 12"/>
              <a:gd name="T115" fmla="*/ 28 h 33"/>
              <a:gd name="T116" fmla="*/ 7 w 12"/>
              <a:gd name="T117" fmla="*/ 28 h 33"/>
              <a:gd name="T118" fmla="*/ 9 w 12"/>
              <a:gd name="T119" fmla="*/ 19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" h="33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1" y="2"/>
                </a:lnTo>
                <a:lnTo>
                  <a:pt x="1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2" y="4"/>
                </a:lnTo>
                <a:lnTo>
                  <a:pt x="12" y="4"/>
                </a:lnTo>
                <a:lnTo>
                  <a:pt x="12" y="5"/>
                </a:lnTo>
                <a:lnTo>
                  <a:pt x="12" y="5"/>
                </a:lnTo>
                <a:lnTo>
                  <a:pt x="12" y="6"/>
                </a:lnTo>
                <a:lnTo>
                  <a:pt x="12" y="6"/>
                </a:lnTo>
                <a:lnTo>
                  <a:pt x="12" y="9"/>
                </a:lnTo>
                <a:lnTo>
                  <a:pt x="12" y="9"/>
                </a:lnTo>
                <a:lnTo>
                  <a:pt x="12" y="11"/>
                </a:lnTo>
                <a:lnTo>
                  <a:pt x="12" y="11"/>
                </a:lnTo>
                <a:lnTo>
                  <a:pt x="12" y="12"/>
                </a:lnTo>
                <a:lnTo>
                  <a:pt x="12" y="12"/>
                </a:lnTo>
                <a:lnTo>
                  <a:pt x="12" y="14"/>
                </a:lnTo>
                <a:lnTo>
                  <a:pt x="12" y="14"/>
                </a:lnTo>
                <a:lnTo>
                  <a:pt x="11" y="15"/>
                </a:lnTo>
                <a:lnTo>
                  <a:pt x="11" y="15"/>
                </a:lnTo>
                <a:lnTo>
                  <a:pt x="12" y="16"/>
                </a:lnTo>
                <a:lnTo>
                  <a:pt x="12" y="16"/>
                </a:lnTo>
                <a:lnTo>
                  <a:pt x="12" y="17"/>
                </a:lnTo>
                <a:lnTo>
                  <a:pt x="12" y="17"/>
                </a:lnTo>
                <a:lnTo>
                  <a:pt x="12" y="20"/>
                </a:lnTo>
                <a:lnTo>
                  <a:pt x="12" y="20"/>
                </a:lnTo>
                <a:lnTo>
                  <a:pt x="12" y="24"/>
                </a:lnTo>
                <a:lnTo>
                  <a:pt x="12" y="24"/>
                </a:lnTo>
                <a:lnTo>
                  <a:pt x="12" y="25"/>
                </a:lnTo>
                <a:lnTo>
                  <a:pt x="12" y="25"/>
                </a:lnTo>
                <a:lnTo>
                  <a:pt x="12" y="28"/>
                </a:lnTo>
                <a:lnTo>
                  <a:pt x="12" y="28"/>
                </a:lnTo>
                <a:lnTo>
                  <a:pt x="12" y="29"/>
                </a:lnTo>
                <a:lnTo>
                  <a:pt x="12" y="29"/>
                </a:lnTo>
                <a:lnTo>
                  <a:pt x="11" y="30"/>
                </a:lnTo>
                <a:lnTo>
                  <a:pt x="11" y="30"/>
                </a:lnTo>
                <a:lnTo>
                  <a:pt x="10" y="31"/>
                </a:lnTo>
                <a:lnTo>
                  <a:pt x="10" y="31"/>
                </a:lnTo>
                <a:lnTo>
                  <a:pt x="6" y="33"/>
                </a:lnTo>
                <a:lnTo>
                  <a:pt x="6" y="33"/>
                </a:lnTo>
                <a:lnTo>
                  <a:pt x="2" y="31"/>
                </a:lnTo>
                <a:lnTo>
                  <a:pt x="2" y="31"/>
                </a:lnTo>
                <a:lnTo>
                  <a:pt x="1" y="30"/>
                </a:lnTo>
                <a:lnTo>
                  <a:pt x="1" y="30"/>
                </a:lnTo>
                <a:lnTo>
                  <a:pt x="0" y="29"/>
                </a:lnTo>
                <a:lnTo>
                  <a:pt x="0" y="29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0" y="16"/>
                </a:lnTo>
                <a:lnTo>
                  <a:pt x="1" y="15"/>
                </a:lnTo>
                <a:lnTo>
                  <a:pt x="1" y="15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9" y="6"/>
                </a:move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4" y="6"/>
                </a:lnTo>
                <a:lnTo>
                  <a:pt x="4" y="11"/>
                </a:lnTo>
                <a:lnTo>
                  <a:pt x="4" y="11"/>
                </a:lnTo>
                <a:lnTo>
                  <a:pt x="5" y="12"/>
                </a:lnTo>
                <a:lnTo>
                  <a:pt x="5" y="12"/>
                </a:lnTo>
                <a:lnTo>
                  <a:pt x="6" y="14"/>
                </a:lnTo>
                <a:lnTo>
                  <a:pt x="6" y="14"/>
                </a:lnTo>
                <a:lnTo>
                  <a:pt x="7" y="12"/>
                </a:lnTo>
                <a:lnTo>
                  <a:pt x="7" y="12"/>
                </a:lnTo>
                <a:lnTo>
                  <a:pt x="9" y="11"/>
                </a:lnTo>
                <a:lnTo>
                  <a:pt x="9" y="6"/>
                </a:lnTo>
                <a:close/>
                <a:moveTo>
                  <a:pt x="9" y="19"/>
                </a:moveTo>
                <a:lnTo>
                  <a:pt x="9" y="19"/>
                </a:lnTo>
                <a:lnTo>
                  <a:pt x="7" y="17"/>
                </a:lnTo>
                <a:lnTo>
                  <a:pt x="7" y="17"/>
                </a:lnTo>
                <a:lnTo>
                  <a:pt x="6" y="17"/>
                </a:lnTo>
                <a:lnTo>
                  <a:pt x="6" y="17"/>
                </a:lnTo>
                <a:lnTo>
                  <a:pt x="5" y="17"/>
                </a:lnTo>
                <a:lnTo>
                  <a:pt x="5" y="17"/>
                </a:lnTo>
                <a:lnTo>
                  <a:pt x="4" y="19"/>
                </a:lnTo>
                <a:lnTo>
                  <a:pt x="4" y="25"/>
                </a:lnTo>
                <a:lnTo>
                  <a:pt x="4" y="25"/>
                </a:lnTo>
                <a:lnTo>
                  <a:pt x="5" y="28"/>
                </a:lnTo>
                <a:lnTo>
                  <a:pt x="5" y="28"/>
                </a:lnTo>
                <a:lnTo>
                  <a:pt x="6" y="28"/>
                </a:lnTo>
                <a:lnTo>
                  <a:pt x="6" y="28"/>
                </a:lnTo>
                <a:lnTo>
                  <a:pt x="7" y="28"/>
                </a:lnTo>
                <a:lnTo>
                  <a:pt x="7" y="28"/>
                </a:lnTo>
                <a:lnTo>
                  <a:pt x="9" y="25"/>
                </a:lnTo>
                <a:lnTo>
                  <a:pt x="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51" name="Freeform 1980">
            <a:extLst>
              <a:ext uri="{FF2B5EF4-FFF2-40B4-BE49-F238E27FC236}">
                <a16:creationId xmlns:a16="http://schemas.microsoft.com/office/drawing/2014/main" id="{44451BD1-610F-4EC8-B382-0EC8EDE9FB45}"/>
              </a:ext>
            </a:extLst>
          </p:cNvPr>
          <p:cNvSpPr>
            <a:spLocks noEditPoints="1"/>
          </p:cNvSpPr>
          <p:nvPr/>
        </p:nvSpPr>
        <p:spPr bwMode="auto">
          <a:xfrm>
            <a:off x="2914093" y="4307071"/>
            <a:ext cx="22225" cy="52388"/>
          </a:xfrm>
          <a:custGeom>
            <a:avLst/>
            <a:gdLst>
              <a:gd name="T0" fmla="*/ 0 w 14"/>
              <a:gd name="T1" fmla="*/ 6 h 33"/>
              <a:gd name="T2" fmla="*/ 0 w 14"/>
              <a:gd name="T3" fmla="*/ 6 h 33"/>
              <a:gd name="T4" fmla="*/ 0 w 14"/>
              <a:gd name="T5" fmla="*/ 4 h 33"/>
              <a:gd name="T6" fmla="*/ 0 w 14"/>
              <a:gd name="T7" fmla="*/ 4 h 33"/>
              <a:gd name="T8" fmla="*/ 3 w 14"/>
              <a:gd name="T9" fmla="*/ 1 h 33"/>
              <a:gd name="T10" fmla="*/ 3 w 14"/>
              <a:gd name="T11" fmla="*/ 1 h 33"/>
              <a:gd name="T12" fmla="*/ 4 w 14"/>
              <a:gd name="T13" fmla="*/ 0 h 33"/>
              <a:gd name="T14" fmla="*/ 4 w 14"/>
              <a:gd name="T15" fmla="*/ 0 h 33"/>
              <a:gd name="T16" fmla="*/ 6 w 14"/>
              <a:gd name="T17" fmla="*/ 0 h 33"/>
              <a:gd name="T18" fmla="*/ 6 w 14"/>
              <a:gd name="T19" fmla="*/ 0 h 33"/>
              <a:gd name="T20" fmla="*/ 9 w 14"/>
              <a:gd name="T21" fmla="*/ 0 h 33"/>
              <a:gd name="T22" fmla="*/ 9 w 14"/>
              <a:gd name="T23" fmla="*/ 0 h 33"/>
              <a:gd name="T24" fmla="*/ 12 w 14"/>
              <a:gd name="T25" fmla="*/ 1 h 33"/>
              <a:gd name="T26" fmla="*/ 12 w 14"/>
              <a:gd name="T27" fmla="*/ 1 h 33"/>
              <a:gd name="T28" fmla="*/ 13 w 14"/>
              <a:gd name="T29" fmla="*/ 4 h 33"/>
              <a:gd name="T30" fmla="*/ 13 w 14"/>
              <a:gd name="T31" fmla="*/ 4 h 33"/>
              <a:gd name="T32" fmla="*/ 14 w 14"/>
              <a:gd name="T33" fmla="*/ 6 h 33"/>
              <a:gd name="T34" fmla="*/ 14 w 14"/>
              <a:gd name="T35" fmla="*/ 25 h 33"/>
              <a:gd name="T36" fmla="*/ 14 w 14"/>
              <a:gd name="T37" fmla="*/ 25 h 33"/>
              <a:gd name="T38" fmla="*/ 13 w 14"/>
              <a:gd name="T39" fmla="*/ 29 h 33"/>
              <a:gd name="T40" fmla="*/ 13 w 14"/>
              <a:gd name="T41" fmla="*/ 29 h 33"/>
              <a:gd name="T42" fmla="*/ 12 w 14"/>
              <a:gd name="T43" fmla="*/ 30 h 33"/>
              <a:gd name="T44" fmla="*/ 12 w 14"/>
              <a:gd name="T45" fmla="*/ 30 h 33"/>
              <a:gd name="T46" fmla="*/ 9 w 14"/>
              <a:gd name="T47" fmla="*/ 33 h 33"/>
              <a:gd name="T48" fmla="*/ 9 w 14"/>
              <a:gd name="T49" fmla="*/ 33 h 33"/>
              <a:gd name="T50" fmla="*/ 6 w 14"/>
              <a:gd name="T51" fmla="*/ 33 h 33"/>
              <a:gd name="T52" fmla="*/ 6 w 14"/>
              <a:gd name="T53" fmla="*/ 33 h 33"/>
              <a:gd name="T54" fmla="*/ 4 w 14"/>
              <a:gd name="T55" fmla="*/ 33 h 33"/>
              <a:gd name="T56" fmla="*/ 4 w 14"/>
              <a:gd name="T57" fmla="*/ 33 h 33"/>
              <a:gd name="T58" fmla="*/ 3 w 14"/>
              <a:gd name="T59" fmla="*/ 30 h 33"/>
              <a:gd name="T60" fmla="*/ 3 w 14"/>
              <a:gd name="T61" fmla="*/ 30 h 33"/>
              <a:gd name="T62" fmla="*/ 0 w 14"/>
              <a:gd name="T63" fmla="*/ 29 h 33"/>
              <a:gd name="T64" fmla="*/ 0 w 14"/>
              <a:gd name="T65" fmla="*/ 29 h 33"/>
              <a:gd name="T66" fmla="*/ 0 w 14"/>
              <a:gd name="T67" fmla="*/ 25 h 33"/>
              <a:gd name="T68" fmla="*/ 0 w 14"/>
              <a:gd name="T69" fmla="*/ 6 h 33"/>
              <a:gd name="T70" fmla="*/ 5 w 14"/>
              <a:gd name="T71" fmla="*/ 25 h 33"/>
              <a:gd name="T72" fmla="*/ 5 w 14"/>
              <a:gd name="T73" fmla="*/ 25 h 33"/>
              <a:gd name="T74" fmla="*/ 5 w 14"/>
              <a:gd name="T75" fmla="*/ 28 h 33"/>
              <a:gd name="T76" fmla="*/ 5 w 14"/>
              <a:gd name="T77" fmla="*/ 28 h 33"/>
              <a:gd name="T78" fmla="*/ 6 w 14"/>
              <a:gd name="T79" fmla="*/ 28 h 33"/>
              <a:gd name="T80" fmla="*/ 6 w 14"/>
              <a:gd name="T81" fmla="*/ 28 h 33"/>
              <a:gd name="T82" fmla="*/ 9 w 14"/>
              <a:gd name="T83" fmla="*/ 28 h 33"/>
              <a:gd name="T84" fmla="*/ 9 w 14"/>
              <a:gd name="T85" fmla="*/ 28 h 33"/>
              <a:gd name="T86" fmla="*/ 9 w 14"/>
              <a:gd name="T87" fmla="*/ 25 h 33"/>
              <a:gd name="T88" fmla="*/ 9 w 14"/>
              <a:gd name="T89" fmla="*/ 6 h 33"/>
              <a:gd name="T90" fmla="*/ 9 w 14"/>
              <a:gd name="T91" fmla="*/ 6 h 33"/>
              <a:gd name="T92" fmla="*/ 9 w 14"/>
              <a:gd name="T93" fmla="*/ 5 h 33"/>
              <a:gd name="T94" fmla="*/ 9 w 14"/>
              <a:gd name="T95" fmla="*/ 5 h 33"/>
              <a:gd name="T96" fmla="*/ 6 w 14"/>
              <a:gd name="T97" fmla="*/ 4 h 33"/>
              <a:gd name="T98" fmla="*/ 6 w 14"/>
              <a:gd name="T99" fmla="*/ 4 h 33"/>
              <a:gd name="T100" fmla="*/ 5 w 14"/>
              <a:gd name="T101" fmla="*/ 5 h 33"/>
              <a:gd name="T102" fmla="*/ 5 w 14"/>
              <a:gd name="T103" fmla="*/ 5 h 33"/>
              <a:gd name="T104" fmla="*/ 5 w 14"/>
              <a:gd name="T105" fmla="*/ 6 h 33"/>
              <a:gd name="T106" fmla="*/ 5 w 14"/>
              <a:gd name="T107" fmla="*/ 2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3">
                <a:moveTo>
                  <a:pt x="0" y="6"/>
                </a:move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3" y="1"/>
                </a:lnTo>
                <a:lnTo>
                  <a:pt x="3" y="1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9" y="0"/>
                </a:lnTo>
                <a:lnTo>
                  <a:pt x="12" y="1"/>
                </a:lnTo>
                <a:lnTo>
                  <a:pt x="12" y="1"/>
                </a:lnTo>
                <a:lnTo>
                  <a:pt x="13" y="4"/>
                </a:lnTo>
                <a:lnTo>
                  <a:pt x="13" y="4"/>
                </a:lnTo>
                <a:lnTo>
                  <a:pt x="14" y="6"/>
                </a:lnTo>
                <a:lnTo>
                  <a:pt x="14" y="25"/>
                </a:lnTo>
                <a:lnTo>
                  <a:pt x="14" y="25"/>
                </a:lnTo>
                <a:lnTo>
                  <a:pt x="13" y="29"/>
                </a:lnTo>
                <a:lnTo>
                  <a:pt x="13" y="29"/>
                </a:lnTo>
                <a:lnTo>
                  <a:pt x="12" y="30"/>
                </a:lnTo>
                <a:lnTo>
                  <a:pt x="12" y="30"/>
                </a:lnTo>
                <a:lnTo>
                  <a:pt x="9" y="33"/>
                </a:lnTo>
                <a:lnTo>
                  <a:pt x="9" y="33"/>
                </a:lnTo>
                <a:lnTo>
                  <a:pt x="6" y="33"/>
                </a:lnTo>
                <a:lnTo>
                  <a:pt x="6" y="33"/>
                </a:lnTo>
                <a:lnTo>
                  <a:pt x="4" y="33"/>
                </a:lnTo>
                <a:lnTo>
                  <a:pt x="4" y="33"/>
                </a:lnTo>
                <a:lnTo>
                  <a:pt x="3" y="30"/>
                </a:lnTo>
                <a:lnTo>
                  <a:pt x="3" y="30"/>
                </a:lnTo>
                <a:lnTo>
                  <a:pt x="0" y="29"/>
                </a:lnTo>
                <a:lnTo>
                  <a:pt x="0" y="29"/>
                </a:lnTo>
                <a:lnTo>
                  <a:pt x="0" y="25"/>
                </a:lnTo>
                <a:lnTo>
                  <a:pt x="0" y="6"/>
                </a:lnTo>
                <a:close/>
                <a:moveTo>
                  <a:pt x="5" y="25"/>
                </a:move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6" y="28"/>
                </a:lnTo>
                <a:lnTo>
                  <a:pt x="6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52" name="Freeform 1981">
            <a:extLst>
              <a:ext uri="{FF2B5EF4-FFF2-40B4-BE49-F238E27FC236}">
                <a16:creationId xmlns:a16="http://schemas.microsoft.com/office/drawing/2014/main" id="{7FB173BE-2510-4E8D-92B3-240664E7B1FF}"/>
              </a:ext>
            </a:extLst>
          </p:cNvPr>
          <p:cNvSpPr>
            <a:spLocks/>
          </p:cNvSpPr>
          <p:nvPr/>
        </p:nvSpPr>
        <p:spPr bwMode="auto">
          <a:xfrm>
            <a:off x="2942668" y="4351521"/>
            <a:ext cx="6350" cy="11113"/>
          </a:xfrm>
          <a:custGeom>
            <a:avLst/>
            <a:gdLst>
              <a:gd name="T0" fmla="*/ 0 w 4"/>
              <a:gd name="T1" fmla="*/ 7 h 7"/>
              <a:gd name="T2" fmla="*/ 0 w 4"/>
              <a:gd name="T3" fmla="*/ 0 h 7"/>
              <a:gd name="T4" fmla="*/ 4 w 4"/>
              <a:gd name="T5" fmla="*/ 0 h 7"/>
              <a:gd name="T6" fmla="*/ 4 w 4"/>
              <a:gd name="T7" fmla="*/ 5 h 7"/>
              <a:gd name="T8" fmla="*/ 0 w 4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7">
                <a:moveTo>
                  <a:pt x="0" y="7"/>
                </a:moveTo>
                <a:lnTo>
                  <a:pt x="0" y="0"/>
                </a:lnTo>
                <a:lnTo>
                  <a:pt x="4" y="0"/>
                </a:lnTo>
                <a:lnTo>
                  <a:pt x="4" y="5"/>
                </a:lnTo>
                <a:lnTo>
                  <a:pt x="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53" name="Freeform 1982">
            <a:extLst>
              <a:ext uri="{FF2B5EF4-FFF2-40B4-BE49-F238E27FC236}">
                <a16:creationId xmlns:a16="http://schemas.microsoft.com/office/drawing/2014/main" id="{9CAAF1DB-2D95-447E-917F-A9BF9401FC8F}"/>
              </a:ext>
            </a:extLst>
          </p:cNvPr>
          <p:cNvSpPr>
            <a:spLocks noEditPoints="1"/>
          </p:cNvSpPr>
          <p:nvPr/>
        </p:nvSpPr>
        <p:spPr bwMode="auto">
          <a:xfrm>
            <a:off x="2953781" y="4307071"/>
            <a:ext cx="22225" cy="52388"/>
          </a:xfrm>
          <a:custGeom>
            <a:avLst/>
            <a:gdLst>
              <a:gd name="T0" fmla="*/ 8 w 14"/>
              <a:gd name="T1" fmla="*/ 19 h 33"/>
              <a:gd name="T2" fmla="*/ 7 w 14"/>
              <a:gd name="T3" fmla="*/ 19 h 33"/>
              <a:gd name="T4" fmla="*/ 7 w 14"/>
              <a:gd name="T5" fmla="*/ 19 h 33"/>
              <a:gd name="T6" fmla="*/ 5 w 14"/>
              <a:gd name="T7" fmla="*/ 19 h 33"/>
              <a:gd name="T8" fmla="*/ 3 w 14"/>
              <a:gd name="T9" fmla="*/ 19 h 33"/>
              <a:gd name="T10" fmla="*/ 2 w 14"/>
              <a:gd name="T11" fmla="*/ 16 h 33"/>
              <a:gd name="T12" fmla="*/ 0 w 14"/>
              <a:gd name="T13" fmla="*/ 16 h 33"/>
              <a:gd name="T14" fmla="*/ 0 w 14"/>
              <a:gd name="T15" fmla="*/ 15 h 33"/>
              <a:gd name="T16" fmla="*/ 0 w 14"/>
              <a:gd name="T17" fmla="*/ 12 h 33"/>
              <a:gd name="T18" fmla="*/ 0 w 14"/>
              <a:gd name="T19" fmla="*/ 10 h 33"/>
              <a:gd name="T20" fmla="*/ 0 w 14"/>
              <a:gd name="T21" fmla="*/ 6 h 33"/>
              <a:gd name="T22" fmla="*/ 0 w 14"/>
              <a:gd name="T23" fmla="*/ 5 h 33"/>
              <a:gd name="T24" fmla="*/ 0 w 14"/>
              <a:gd name="T25" fmla="*/ 4 h 33"/>
              <a:gd name="T26" fmla="*/ 2 w 14"/>
              <a:gd name="T27" fmla="*/ 2 h 33"/>
              <a:gd name="T28" fmla="*/ 4 w 14"/>
              <a:gd name="T29" fmla="*/ 0 h 33"/>
              <a:gd name="T30" fmla="*/ 7 w 14"/>
              <a:gd name="T31" fmla="*/ 0 h 33"/>
              <a:gd name="T32" fmla="*/ 10 w 14"/>
              <a:gd name="T33" fmla="*/ 0 h 33"/>
              <a:gd name="T34" fmla="*/ 13 w 14"/>
              <a:gd name="T35" fmla="*/ 2 h 33"/>
              <a:gd name="T36" fmla="*/ 14 w 14"/>
              <a:gd name="T37" fmla="*/ 4 h 33"/>
              <a:gd name="T38" fmla="*/ 14 w 14"/>
              <a:gd name="T39" fmla="*/ 5 h 33"/>
              <a:gd name="T40" fmla="*/ 14 w 14"/>
              <a:gd name="T41" fmla="*/ 6 h 33"/>
              <a:gd name="T42" fmla="*/ 14 w 14"/>
              <a:gd name="T43" fmla="*/ 10 h 33"/>
              <a:gd name="T44" fmla="*/ 14 w 14"/>
              <a:gd name="T45" fmla="*/ 11 h 33"/>
              <a:gd name="T46" fmla="*/ 14 w 14"/>
              <a:gd name="T47" fmla="*/ 14 h 33"/>
              <a:gd name="T48" fmla="*/ 14 w 14"/>
              <a:gd name="T49" fmla="*/ 15 h 33"/>
              <a:gd name="T50" fmla="*/ 7 w 14"/>
              <a:gd name="T51" fmla="*/ 33 h 33"/>
              <a:gd name="T52" fmla="*/ 5 w 14"/>
              <a:gd name="T53" fmla="*/ 12 h 33"/>
              <a:gd name="T54" fmla="*/ 5 w 14"/>
              <a:gd name="T55" fmla="*/ 14 h 33"/>
              <a:gd name="T56" fmla="*/ 7 w 14"/>
              <a:gd name="T57" fmla="*/ 15 h 33"/>
              <a:gd name="T58" fmla="*/ 9 w 14"/>
              <a:gd name="T59" fmla="*/ 14 h 33"/>
              <a:gd name="T60" fmla="*/ 9 w 14"/>
              <a:gd name="T61" fmla="*/ 12 h 33"/>
              <a:gd name="T62" fmla="*/ 9 w 14"/>
              <a:gd name="T63" fmla="*/ 6 h 33"/>
              <a:gd name="T64" fmla="*/ 9 w 14"/>
              <a:gd name="T65" fmla="*/ 5 h 33"/>
              <a:gd name="T66" fmla="*/ 7 w 14"/>
              <a:gd name="T67" fmla="*/ 4 h 33"/>
              <a:gd name="T68" fmla="*/ 5 w 14"/>
              <a:gd name="T69" fmla="*/ 5 h 33"/>
              <a:gd name="T70" fmla="*/ 5 w 14"/>
              <a:gd name="T71" fmla="*/ 1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2" y="33"/>
                </a:moveTo>
                <a:lnTo>
                  <a:pt x="8" y="19"/>
                </a:ln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lnTo>
                  <a:pt x="5" y="19"/>
                </a:lnTo>
                <a:lnTo>
                  <a:pt x="5" y="19"/>
                </a:lnTo>
                <a:lnTo>
                  <a:pt x="3" y="19"/>
                </a:lnTo>
                <a:lnTo>
                  <a:pt x="3" y="19"/>
                </a:lnTo>
                <a:lnTo>
                  <a:pt x="2" y="16"/>
                </a:lnTo>
                <a:lnTo>
                  <a:pt x="2" y="16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4" y="4"/>
                </a:lnTo>
                <a:lnTo>
                  <a:pt x="14" y="4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4" y="14"/>
                </a:lnTo>
                <a:lnTo>
                  <a:pt x="14" y="14"/>
                </a:lnTo>
                <a:lnTo>
                  <a:pt x="14" y="15"/>
                </a:lnTo>
                <a:lnTo>
                  <a:pt x="14" y="15"/>
                </a:lnTo>
                <a:lnTo>
                  <a:pt x="13" y="16"/>
                </a:lnTo>
                <a:lnTo>
                  <a:pt x="7" y="33"/>
                </a:lnTo>
                <a:lnTo>
                  <a:pt x="2" y="33"/>
                </a:lnTo>
                <a:close/>
                <a:moveTo>
                  <a:pt x="5" y="12"/>
                </a:moveTo>
                <a:lnTo>
                  <a:pt x="5" y="12"/>
                </a:lnTo>
                <a:lnTo>
                  <a:pt x="5" y="14"/>
                </a:lnTo>
                <a:lnTo>
                  <a:pt x="5" y="14"/>
                </a:lnTo>
                <a:lnTo>
                  <a:pt x="7" y="15"/>
                </a:lnTo>
                <a:lnTo>
                  <a:pt x="7" y="15"/>
                </a:lnTo>
                <a:lnTo>
                  <a:pt x="9" y="14"/>
                </a:lnTo>
                <a:lnTo>
                  <a:pt x="9" y="14"/>
                </a:lnTo>
                <a:lnTo>
                  <a:pt x="9" y="12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7" y="4"/>
                </a:lnTo>
                <a:lnTo>
                  <a:pt x="7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54" name="Freeform 1983">
            <a:extLst>
              <a:ext uri="{FF2B5EF4-FFF2-40B4-BE49-F238E27FC236}">
                <a16:creationId xmlns:a16="http://schemas.microsoft.com/office/drawing/2014/main" id="{7728BB4F-6A7D-4988-87DA-141C8674B316}"/>
              </a:ext>
            </a:extLst>
          </p:cNvPr>
          <p:cNvSpPr>
            <a:spLocks/>
          </p:cNvSpPr>
          <p:nvPr/>
        </p:nvSpPr>
        <p:spPr bwMode="auto">
          <a:xfrm>
            <a:off x="2980768" y="4307071"/>
            <a:ext cx="23813" cy="52388"/>
          </a:xfrm>
          <a:custGeom>
            <a:avLst/>
            <a:gdLst>
              <a:gd name="T0" fmla="*/ 8 w 15"/>
              <a:gd name="T1" fmla="*/ 33 h 33"/>
              <a:gd name="T2" fmla="*/ 8 w 15"/>
              <a:gd name="T3" fmla="*/ 28 h 33"/>
              <a:gd name="T4" fmla="*/ 0 w 15"/>
              <a:gd name="T5" fmla="*/ 28 h 33"/>
              <a:gd name="T6" fmla="*/ 0 w 15"/>
              <a:gd name="T7" fmla="*/ 23 h 33"/>
              <a:gd name="T8" fmla="*/ 6 w 15"/>
              <a:gd name="T9" fmla="*/ 0 h 33"/>
              <a:gd name="T10" fmla="*/ 11 w 15"/>
              <a:gd name="T11" fmla="*/ 0 h 33"/>
              <a:gd name="T12" fmla="*/ 3 w 15"/>
              <a:gd name="T13" fmla="*/ 23 h 33"/>
              <a:gd name="T14" fmla="*/ 8 w 15"/>
              <a:gd name="T15" fmla="*/ 23 h 33"/>
              <a:gd name="T16" fmla="*/ 8 w 15"/>
              <a:gd name="T17" fmla="*/ 14 h 33"/>
              <a:gd name="T18" fmla="*/ 12 w 15"/>
              <a:gd name="T19" fmla="*/ 14 h 33"/>
              <a:gd name="T20" fmla="*/ 12 w 15"/>
              <a:gd name="T21" fmla="*/ 23 h 33"/>
              <a:gd name="T22" fmla="*/ 15 w 15"/>
              <a:gd name="T23" fmla="*/ 23 h 33"/>
              <a:gd name="T24" fmla="*/ 15 w 15"/>
              <a:gd name="T25" fmla="*/ 28 h 33"/>
              <a:gd name="T26" fmla="*/ 12 w 15"/>
              <a:gd name="T27" fmla="*/ 28 h 33"/>
              <a:gd name="T28" fmla="*/ 12 w 15"/>
              <a:gd name="T29" fmla="*/ 33 h 33"/>
              <a:gd name="T30" fmla="*/ 8 w 15"/>
              <a:gd name="T31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" h="33">
                <a:moveTo>
                  <a:pt x="8" y="33"/>
                </a:moveTo>
                <a:lnTo>
                  <a:pt x="8" y="28"/>
                </a:lnTo>
                <a:lnTo>
                  <a:pt x="0" y="28"/>
                </a:lnTo>
                <a:lnTo>
                  <a:pt x="0" y="23"/>
                </a:lnTo>
                <a:lnTo>
                  <a:pt x="6" y="0"/>
                </a:lnTo>
                <a:lnTo>
                  <a:pt x="11" y="0"/>
                </a:lnTo>
                <a:lnTo>
                  <a:pt x="3" y="23"/>
                </a:lnTo>
                <a:lnTo>
                  <a:pt x="8" y="23"/>
                </a:lnTo>
                <a:lnTo>
                  <a:pt x="8" y="14"/>
                </a:lnTo>
                <a:lnTo>
                  <a:pt x="12" y="14"/>
                </a:lnTo>
                <a:lnTo>
                  <a:pt x="12" y="23"/>
                </a:lnTo>
                <a:lnTo>
                  <a:pt x="15" y="23"/>
                </a:lnTo>
                <a:lnTo>
                  <a:pt x="15" y="28"/>
                </a:lnTo>
                <a:lnTo>
                  <a:pt x="12" y="28"/>
                </a:lnTo>
                <a:lnTo>
                  <a:pt x="12" y="33"/>
                </a:lnTo>
                <a:lnTo>
                  <a:pt x="8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55" name="Freeform 1984">
            <a:extLst>
              <a:ext uri="{FF2B5EF4-FFF2-40B4-BE49-F238E27FC236}">
                <a16:creationId xmlns:a16="http://schemas.microsoft.com/office/drawing/2014/main" id="{423A6ECE-F971-491A-9EC7-77161B8D308D}"/>
              </a:ext>
            </a:extLst>
          </p:cNvPr>
          <p:cNvSpPr>
            <a:spLocks noEditPoints="1"/>
          </p:cNvSpPr>
          <p:nvPr/>
        </p:nvSpPr>
        <p:spPr bwMode="auto">
          <a:xfrm>
            <a:off x="3007756" y="4307071"/>
            <a:ext cx="22225" cy="52388"/>
          </a:xfrm>
          <a:custGeom>
            <a:avLst/>
            <a:gdLst>
              <a:gd name="T0" fmla="*/ 0 w 14"/>
              <a:gd name="T1" fmla="*/ 9 h 33"/>
              <a:gd name="T2" fmla="*/ 0 w 14"/>
              <a:gd name="T3" fmla="*/ 6 h 33"/>
              <a:gd name="T4" fmla="*/ 0 w 14"/>
              <a:gd name="T5" fmla="*/ 5 h 33"/>
              <a:gd name="T6" fmla="*/ 1 w 14"/>
              <a:gd name="T7" fmla="*/ 4 h 33"/>
              <a:gd name="T8" fmla="*/ 1 w 14"/>
              <a:gd name="T9" fmla="*/ 2 h 33"/>
              <a:gd name="T10" fmla="*/ 4 w 14"/>
              <a:gd name="T11" fmla="*/ 0 h 33"/>
              <a:gd name="T12" fmla="*/ 6 w 14"/>
              <a:gd name="T13" fmla="*/ 0 h 33"/>
              <a:gd name="T14" fmla="*/ 10 w 14"/>
              <a:gd name="T15" fmla="*/ 0 h 33"/>
              <a:gd name="T16" fmla="*/ 11 w 14"/>
              <a:gd name="T17" fmla="*/ 2 h 33"/>
              <a:gd name="T18" fmla="*/ 13 w 14"/>
              <a:gd name="T19" fmla="*/ 4 h 33"/>
              <a:gd name="T20" fmla="*/ 13 w 14"/>
              <a:gd name="T21" fmla="*/ 5 h 33"/>
              <a:gd name="T22" fmla="*/ 14 w 14"/>
              <a:gd name="T23" fmla="*/ 6 h 33"/>
              <a:gd name="T24" fmla="*/ 14 w 14"/>
              <a:gd name="T25" fmla="*/ 9 h 33"/>
              <a:gd name="T26" fmla="*/ 14 w 14"/>
              <a:gd name="T27" fmla="*/ 11 h 33"/>
              <a:gd name="T28" fmla="*/ 13 w 14"/>
              <a:gd name="T29" fmla="*/ 12 h 33"/>
              <a:gd name="T30" fmla="*/ 13 w 14"/>
              <a:gd name="T31" fmla="*/ 14 h 33"/>
              <a:gd name="T32" fmla="*/ 11 w 14"/>
              <a:gd name="T33" fmla="*/ 15 h 33"/>
              <a:gd name="T34" fmla="*/ 13 w 14"/>
              <a:gd name="T35" fmla="*/ 16 h 33"/>
              <a:gd name="T36" fmla="*/ 13 w 14"/>
              <a:gd name="T37" fmla="*/ 17 h 33"/>
              <a:gd name="T38" fmla="*/ 14 w 14"/>
              <a:gd name="T39" fmla="*/ 20 h 33"/>
              <a:gd name="T40" fmla="*/ 14 w 14"/>
              <a:gd name="T41" fmla="*/ 24 h 33"/>
              <a:gd name="T42" fmla="*/ 14 w 14"/>
              <a:gd name="T43" fmla="*/ 25 h 33"/>
              <a:gd name="T44" fmla="*/ 14 w 14"/>
              <a:gd name="T45" fmla="*/ 28 h 33"/>
              <a:gd name="T46" fmla="*/ 13 w 14"/>
              <a:gd name="T47" fmla="*/ 29 h 33"/>
              <a:gd name="T48" fmla="*/ 13 w 14"/>
              <a:gd name="T49" fmla="*/ 30 h 33"/>
              <a:gd name="T50" fmla="*/ 10 w 14"/>
              <a:gd name="T51" fmla="*/ 31 h 33"/>
              <a:gd name="T52" fmla="*/ 6 w 14"/>
              <a:gd name="T53" fmla="*/ 33 h 33"/>
              <a:gd name="T54" fmla="*/ 4 w 14"/>
              <a:gd name="T55" fmla="*/ 31 h 33"/>
              <a:gd name="T56" fmla="*/ 1 w 14"/>
              <a:gd name="T57" fmla="*/ 30 h 33"/>
              <a:gd name="T58" fmla="*/ 0 w 14"/>
              <a:gd name="T59" fmla="*/ 29 h 33"/>
              <a:gd name="T60" fmla="*/ 0 w 14"/>
              <a:gd name="T61" fmla="*/ 28 h 33"/>
              <a:gd name="T62" fmla="*/ 0 w 14"/>
              <a:gd name="T63" fmla="*/ 25 h 33"/>
              <a:gd name="T64" fmla="*/ 0 w 14"/>
              <a:gd name="T65" fmla="*/ 24 h 33"/>
              <a:gd name="T66" fmla="*/ 0 w 14"/>
              <a:gd name="T67" fmla="*/ 20 h 33"/>
              <a:gd name="T68" fmla="*/ 0 w 14"/>
              <a:gd name="T69" fmla="*/ 17 h 33"/>
              <a:gd name="T70" fmla="*/ 1 w 14"/>
              <a:gd name="T71" fmla="*/ 16 h 33"/>
              <a:gd name="T72" fmla="*/ 3 w 14"/>
              <a:gd name="T73" fmla="*/ 15 h 33"/>
              <a:gd name="T74" fmla="*/ 1 w 14"/>
              <a:gd name="T75" fmla="*/ 14 h 33"/>
              <a:gd name="T76" fmla="*/ 0 w 14"/>
              <a:gd name="T77" fmla="*/ 12 h 33"/>
              <a:gd name="T78" fmla="*/ 0 w 14"/>
              <a:gd name="T79" fmla="*/ 11 h 33"/>
              <a:gd name="T80" fmla="*/ 0 w 14"/>
              <a:gd name="T81" fmla="*/ 9 h 33"/>
              <a:gd name="T82" fmla="*/ 9 w 14"/>
              <a:gd name="T83" fmla="*/ 6 h 33"/>
              <a:gd name="T84" fmla="*/ 9 w 14"/>
              <a:gd name="T85" fmla="*/ 5 h 33"/>
              <a:gd name="T86" fmla="*/ 6 w 14"/>
              <a:gd name="T87" fmla="*/ 4 h 33"/>
              <a:gd name="T88" fmla="*/ 5 w 14"/>
              <a:gd name="T89" fmla="*/ 5 h 33"/>
              <a:gd name="T90" fmla="*/ 4 w 14"/>
              <a:gd name="T91" fmla="*/ 11 h 33"/>
              <a:gd name="T92" fmla="*/ 5 w 14"/>
              <a:gd name="T93" fmla="*/ 12 h 33"/>
              <a:gd name="T94" fmla="*/ 6 w 14"/>
              <a:gd name="T95" fmla="*/ 14 h 33"/>
              <a:gd name="T96" fmla="*/ 9 w 14"/>
              <a:gd name="T97" fmla="*/ 12 h 33"/>
              <a:gd name="T98" fmla="*/ 9 w 14"/>
              <a:gd name="T99" fmla="*/ 11 h 33"/>
              <a:gd name="T100" fmla="*/ 9 w 14"/>
              <a:gd name="T101" fmla="*/ 19 h 33"/>
              <a:gd name="T102" fmla="*/ 9 w 14"/>
              <a:gd name="T103" fmla="*/ 17 h 33"/>
              <a:gd name="T104" fmla="*/ 6 w 14"/>
              <a:gd name="T105" fmla="*/ 17 h 33"/>
              <a:gd name="T106" fmla="*/ 5 w 14"/>
              <a:gd name="T107" fmla="*/ 17 h 33"/>
              <a:gd name="T108" fmla="*/ 4 w 14"/>
              <a:gd name="T109" fmla="*/ 19 h 33"/>
              <a:gd name="T110" fmla="*/ 4 w 14"/>
              <a:gd name="T111" fmla="*/ 25 h 33"/>
              <a:gd name="T112" fmla="*/ 5 w 14"/>
              <a:gd name="T113" fmla="*/ 28 h 33"/>
              <a:gd name="T114" fmla="*/ 6 w 14"/>
              <a:gd name="T115" fmla="*/ 28 h 33"/>
              <a:gd name="T116" fmla="*/ 9 w 14"/>
              <a:gd name="T117" fmla="*/ 28 h 33"/>
              <a:gd name="T118" fmla="*/ 9 w 14"/>
              <a:gd name="T119" fmla="*/ 19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1" y="2"/>
                </a:lnTo>
                <a:lnTo>
                  <a:pt x="1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1" y="2"/>
                </a:lnTo>
                <a:lnTo>
                  <a:pt x="11" y="2"/>
                </a:lnTo>
                <a:lnTo>
                  <a:pt x="13" y="4"/>
                </a:lnTo>
                <a:lnTo>
                  <a:pt x="13" y="4"/>
                </a:lnTo>
                <a:lnTo>
                  <a:pt x="13" y="5"/>
                </a:lnTo>
                <a:lnTo>
                  <a:pt x="13" y="5"/>
                </a:lnTo>
                <a:lnTo>
                  <a:pt x="14" y="6"/>
                </a:lnTo>
                <a:lnTo>
                  <a:pt x="14" y="6"/>
                </a:lnTo>
                <a:lnTo>
                  <a:pt x="14" y="9"/>
                </a:lnTo>
                <a:lnTo>
                  <a:pt x="14" y="9"/>
                </a:lnTo>
                <a:lnTo>
                  <a:pt x="14" y="11"/>
                </a:lnTo>
                <a:lnTo>
                  <a:pt x="14" y="11"/>
                </a:lnTo>
                <a:lnTo>
                  <a:pt x="13" y="12"/>
                </a:lnTo>
                <a:lnTo>
                  <a:pt x="13" y="12"/>
                </a:lnTo>
                <a:lnTo>
                  <a:pt x="13" y="14"/>
                </a:lnTo>
                <a:lnTo>
                  <a:pt x="13" y="14"/>
                </a:lnTo>
                <a:lnTo>
                  <a:pt x="11" y="15"/>
                </a:lnTo>
                <a:lnTo>
                  <a:pt x="11" y="15"/>
                </a:lnTo>
                <a:lnTo>
                  <a:pt x="13" y="16"/>
                </a:lnTo>
                <a:lnTo>
                  <a:pt x="13" y="16"/>
                </a:lnTo>
                <a:lnTo>
                  <a:pt x="13" y="17"/>
                </a:lnTo>
                <a:lnTo>
                  <a:pt x="13" y="17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3" y="29"/>
                </a:lnTo>
                <a:lnTo>
                  <a:pt x="13" y="29"/>
                </a:lnTo>
                <a:lnTo>
                  <a:pt x="13" y="30"/>
                </a:lnTo>
                <a:lnTo>
                  <a:pt x="13" y="30"/>
                </a:lnTo>
                <a:lnTo>
                  <a:pt x="10" y="31"/>
                </a:lnTo>
                <a:lnTo>
                  <a:pt x="10" y="31"/>
                </a:lnTo>
                <a:lnTo>
                  <a:pt x="6" y="33"/>
                </a:lnTo>
                <a:lnTo>
                  <a:pt x="6" y="33"/>
                </a:lnTo>
                <a:lnTo>
                  <a:pt x="4" y="31"/>
                </a:lnTo>
                <a:lnTo>
                  <a:pt x="4" y="31"/>
                </a:lnTo>
                <a:lnTo>
                  <a:pt x="1" y="30"/>
                </a:lnTo>
                <a:lnTo>
                  <a:pt x="1" y="30"/>
                </a:lnTo>
                <a:lnTo>
                  <a:pt x="0" y="29"/>
                </a:lnTo>
                <a:lnTo>
                  <a:pt x="0" y="29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7"/>
                </a:lnTo>
                <a:lnTo>
                  <a:pt x="1" y="16"/>
                </a:lnTo>
                <a:lnTo>
                  <a:pt x="1" y="16"/>
                </a:lnTo>
                <a:lnTo>
                  <a:pt x="3" y="15"/>
                </a:lnTo>
                <a:lnTo>
                  <a:pt x="3" y="15"/>
                </a:lnTo>
                <a:lnTo>
                  <a:pt x="1" y="14"/>
                </a:lnTo>
                <a:lnTo>
                  <a:pt x="1" y="14"/>
                </a:lnTo>
                <a:lnTo>
                  <a:pt x="0" y="12"/>
                </a:lnTo>
                <a:lnTo>
                  <a:pt x="0" y="12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9" y="6"/>
                </a:move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4" y="6"/>
                </a:lnTo>
                <a:lnTo>
                  <a:pt x="4" y="11"/>
                </a:lnTo>
                <a:lnTo>
                  <a:pt x="4" y="11"/>
                </a:lnTo>
                <a:lnTo>
                  <a:pt x="5" y="12"/>
                </a:lnTo>
                <a:lnTo>
                  <a:pt x="5" y="12"/>
                </a:lnTo>
                <a:lnTo>
                  <a:pt x="6" y="14"/>
                </a:lnTo>
                <a:lnTo>
                  <a:pt x="6" y="14"/>
                </a:lnTo>
                <a:lnTo>
                  <a:pt x="9" y="12"/>
                </a:lnTo>
                <a:lnTo>
                  <a:pt x="9" y="12"/>
                </a:lnTo>
                <a:lnTo>
                  <a:pt x="9" y="11"/>
                </a:lnTo>
                <a:lnTo>
                  <a:pt x="9" y="6"/>
                </a:lnTo>
                <a:close/>
                <a:moveTo>
                  <a:pt x="9" y="19"/>
                </a:moveTo>
                <a:lnTo>
                  <a:pt x="9" y="19"/>
                </a:lnTo>
                <a:lnTo>
                  <a:pt x="9" y="17"/>
                </a:lnTo>
                <a:lnTo>
                  <a:pt x="9" y="17"/>
                </a:lnTo>
                <a:lnTo>
                  <a:pt x="6" y="17"/>
                </a:lnTo>
                <a:lnTo>
                  <a:pt x="6" y="17"/>
                </a:lnTo>
                <a:lnTo>
                  <a:pt x="5" y="17"/>
                </a:lnTo>
                <a:lnTo>
                  <a:pt x="5" y="17"/>
                </a:lnTo>
                <a:lnTo>
                  <a:pt x="4" y="19"/>
                </a:lnTo>
                <a:lnTo>
                  <a:pt x="4" y="25"/>
                </a:lnTo>
                <a:lnTo>
                  <a:pt x="4" y="25"/>
                </a:lnTo>
                <a:lnTo>
                  <a:pt x="5" y="28"/>
                </a:lnTo>
                <a:lnTo>
                  <a:pt x="5" y="28"/>
                </a:lnTo>
                <a:lnTo>
                  <a:pt x="6" y="28"/>
                </a:lnTo>
                <a:lnTo>
                  <a:pt x="6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56" name="Freeform 1985">
            <a:extLst>
              <a:ext uri="{FF2B5EF4-FFF2-40B4-BE49-F238E27FC236}">
                <a16:creationId xmlns:a16="http://schemas.microsoft.com/office/drawing/2014/main" id="{8556F988-C141-462E-B2CF-47534ABD3053}"/>
              </a:ext>
            </a:extLst>
          </p:cNvPr>
          <p:cNvSpPr>
            <a:spLocks/>
          </p:cNvSpPr>
          <p:nvPr/>
        </p:nvSpPr>
        <p:spPr bwMode="auto">
          <a:xfrm>
            <a:off x="2880756" y="4819834"/>
            <a:ext cx="9525" cy="57150"/>
          </a:xfrm>
          <a:custGeom>
            <a:avLst/>
            <a:gdLst>
              <a:gd name="T0" fmla="*/ 6 w 6"/>
              <a:gd name="T1" fmla="*/ 0 h 36"/>
              <a:gd name="T2" fmla="*/ 6 w 6"/>
              <a:gd name="T3" fmla="*/ 2 h 36"/>
              <a:gd name="T4" fmla="*/ 4 w 6"/>
              <a:gd name="T5" fmla="*/ 2 h 36"/>
              <a:gd name="T6" fmla="*/ 4 w 6"/>
              <a:gd name="T7" fmla="*/ 33 h 36"/>
              <a:gd name="T8" fmla="*/ 6 w 6"/>
              <a:gd name="T9" fmla="*/ 33 h 36"/>
              <a:gd name="T10" fmla="*/ 6 w 6"/>
              <a:gd name="T11" fmla="*/ 36 h 36"/>
              <a:gd name="T12" fmla="*/ 0 w 6"/>
              <a:gd name="T13" fmla="*/ 36 h 36"/>
              <a:gd name="T14" fmla="*/ 0 w 6"/>
              <a:gd name="T15" fmla="*/ 0 h 36"/>
              <a:gd name="T16" fmla="*/ 6 w 6"/>
              <a:gd name="T1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36">
                <a:moveTo>
                  <a:pt x="6" y="0"/>
                </a:moveTo>
                <a:lnTo>
                  <a:pt x="6" y="2"/>
                </a:lnTo>
                <a:lnTo>
                  <a:pt x="4" y="2"/>
                </a:lnTo>
                <a:lnTo>
                  <a:pt x="4" y="33"/>
                </a:lnTo>
                <a:lnTo>
                  <a:pt x="6" y="33"/>
                </a:lnTo>
                <a:lnTo>
                  <a:pt x="6" y="36"/>
                </a:lnTo>
                <a:lnTo>
                  <a:pt x="0" y="36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57" name="Freeform 1986">
            <a:extLst>
              <a:ext uri="{FF2B5EF4-FFF2-40B4-BE49-F238E27FC236}">
                <a16:creationId xmlns:a16="http://schemas.microsoft.com/office/drawing/2014/main" id="{7B31896B-10B4-4CAE-AA9F-03767E1CCCB3}"/>
              </a:ext>
            </a:extLst>
          </p:cNvPr>
          <p:cNvSpPr>
            <a:spLocks/>
          </p:cNvSpPr>
          <p:nvPr/>
        </p:nvSpPr>
        <p:spPr bwMode="auto">
          <a:xfrm>
            <a:off x="2907743" y="4816659"/>
            <a:ext cx="20638" cy="52388"/>
          </a:xfrm>
          <a:custGeom>
            <a:avLst/>
            <a:gdLst>
              <a:gd name="T0" fmla="*/ 0 w 13"/>
              <a:gd name="T1" fmla="*/ 33 h 33"/>
              <a:gd name="T2" fmla="*/ 0 w 13"/>
              <a:gd name="T3" fmla="*/ 29 h 33"/>
              <a:gd name="T4" fmla="*/ 8 w 13"/>
              <a:gd name="T5" fmla="*/ 13 h 33"/>
              <a:gd name="T6" fmla="*/ 8 w 13"/>
              <a:gd name="T7" fmla="*/ 13 h 33"/>
              <a:gd name="T8" fmla="*/ 9 w 13"/>
              <a:gd name="T9" fmla="*/ 12 h 33"/>
              <a:gd name="T10" fmla="*/ 9 w 13"/>
              <a:gd name="T11" fmla="*/ 12 h 33"/>
              <a:gd name="T12" fmla="*/ 9 w 13"/>
              <a:gd name="T13" fmla="*/ 9 h 33"/>
              <a:gd name="T14" fmla="*/ 9 w 13"/>
              <a:gd name="T15" fmla="*/ 9 h 33"/>
              <a:gd name="T16" fmla="*/ 9 w 13"/>
              <a:gd name="T17" fmla="*/ 8 h 33"/>
              <a:gd name="T18" fmla="*/ 9 w 13"/>
              <a:gd name="T19" fmla="*/ 8 h 33"/>
              <a:gd name="T20" fmla="*/ 9 w 13"/>
              <a:gd name="T21" fmla="*/ 7 h 33"/>
              <a:gd name="T22" fmla="*/ 9 w 13"/>
              <a:gd name="T23" fmla="*/ 7 h 33"/>
              <a:gd name="T24" fmla="*/ 8 w 13"/>
              <a:gd name="T25" fmla="*/ 5 h 33"/>
              <a:gd name="T26" fmla="*/ 8 w 13"/>
              <a:gd name="T27" fmla="*/ 5 h 33"/>
              <a:gd name="T28" fmla="*/ 7 w 13"/>
              <a:gd name="T29" fmla="*/ 5 h 33"/>
              <a:gd name="T30" fmla="*/ 7 w 13"/>
              <a:gd name="T31" fmla="*/ 5 h 33"/>
              <a:gd name="T32" fmla="*/ 5 w 13"/>
              <a:gd name="T33" fmla="*/ 7 h 33"/>
              <a:gd name="T34" fmla="*/ 5 w 13"/>
              <a:gd name="T35" fmla="*/ 7 h 33"/>
              <a:gd name="T36" fmla="*/ 4 w 13"/>
              <a:gd name="T37" fmla="*/ 8 h 33"/>
              <a:gd name="T38" fmla="*/ 4 w 13"/>
              <a:gd name="T39" fmla="*/ 10 h 33"/>
              <a:gd name="T40" fmla="*/ 0 w 13"/>
              <a:gd name="T41" fmla="*/ 10 h 33"/>
              <a:gd name="T42" fmla="*/ 0 w 13"/>
              <a:gd name="T43" fmla="*/ 8 h 33"/>
              <a:gd name="T44" fmla="*/ 0 w 13"/>
              <a:gd name="T45" fmla="*/ 8 h 33"/>
              <a:gd name="T46" fmla="*/ 0 w 13"/>
              <a:gd name="T47" fmla="*/ 5 h 33"/>
              <a:gd name="T48" fmla="*/ 0 w 13"/>
              <a:gd name="T49" fmla="*/ 5 h 33"/>
              <a:gd name="T50" fmla="*/ 2 w 13"/>
              <a:gd name="T51" fmla="*/ 3 h 33"/>
              <a:gd name="T52" fmla="*/ 2 w 13"/>
              <a:gd name="T53" fmla="*/ 3 h 33"/>
              <a:gd name="T54" fmla="*/ 4 w 13"/>
              <a:gd name="T55" fmla="*/ 2 h 33"/>
              <a:gd name="T56" fmla="*/ 4 w 13"/>
              <a:gd name="T57" fmla="*/ 2 h 33"/>
              <a:gd name="T58" fmla="*/ 7 w 13"/>
              <a:gd name="T59" fmla="*/ 0 h 33"/>
              <a:gd name="T60" fmla="*/ 7 w 13"/>
              <a:gd name="T61" fmla="*/ 0 h 33"/>
              <a:gd name="T62" fmla="*/ 9 w 13"/>
              <a:gd name="T63" fmla="*/ 2 h 33"/>
              <a:gd name="T64" fmla="*/ 9 w 13"/>
              <a:gd name="T65" fmla="*/ 2 h 33"/>
              <a:gd name="T66" fmla="*/ 12 w 13"/>
              <a:gd name="T67" fmla="*/ 3 h 33"/>
              <a:gd name="T68" fmla="*/ 12 w 13"/>
              <a:gd name="T69" fmla="*/ 3 h 33"/>
              <a:gd name="T70" fmla="*/ 13 w 13"/>
              <a:gd name="T71" fmla="*/ 5 h 33"/>
              <a:gd name="T72" fmla="*/ 13 w 13"/>
              <a:gd name="T73" fmla="*/ 5 h 33"/>
              <a:gd name="T74" fmla="*/ 13 w 13"/>
              <a:gd name="T75" fmla="*/ 9 h 33"/>
              <a:gd name="T76" fmla="*/ 13 w 13"/>
              <a:gd name="T77" fmla="*/ 9 h 33"/>
              <a:gd name="T78" fmla="*/ 13 w 13"/>
              <a:gd name="T79" fmla="*/ 10 h 33"/>
              <a:gd name="T80" fmla="*/ 13 w 13"/>
              <a:gd name="T81" fmla="*/ 10 h 33"/>
              <a:gd name="T82" fmla="*/ 13 w 13"/>
              <a:gd name="T83" fmla="*/ 13 h 33"/>
              <a:gd name="T84" fmla="*/ 13 w 13"/>
              <a:gd name="T85" fmla="*/ 13 h 33"/>
              <a:gd name="T86" fmla="*/ 13 w 13"/>
              <a:gd name="T87" fmla="*/ 14 h 33"/>
              <a:gd name="T88" fmla="*/ 13 w 13"/>
              <a:gd name="T89" fmla="*/ 14 h 33"/>
              <a:gd name="T90" fmla="*/ 12 w 13"/>
              <a:gd name="T91" fmla="*/ 15 h 33"/>
              <a:gd name="T92" fmla="*/ 5 w 13"/>
              <a:gd name="T93" fmla="*/ 29 h 33"/>
              <a:gd name="T94" fmla="*/ 13 w 13"/>
              <a:gd name="T95" fmla="*/ 29 h 33"/>
              <a:gd name="T96" fmla="*/ 13 w 13"/>
              <a:gd name="T97" fmla="*/ 33 h 33"/>
              <a:gd name="T98" fmla="*/ 0 w 13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33">
                <a:moveTo>
                  <a:pt x="0" y="33"/>
                </a:moveTo>
                <a:lnTo>
                  <a:pt x="0" y="29"/>
                </a:lnTo>
                <a:lnTo>
                  <a:pt x="8" y="13"/>
                </a:lnTo>
                <a:lnTo>
                  <a:pt x="8" y="13"/>
                </a:lnTo>
                <a:lnTo>
                  <a:pt x="9" y="12"/>
                </a:lnTo>
                <a:lnTo>
                  <a:pt x="9" y="12"/>
                </a:lnTo>
                <a:lnTo>
                  <a:pt x="9" y="9"/>
                </a:lnTo>
                <a:lnTo>
                  <a:pt x="9" y="9"/>
                </a:lnTo>
                <a:lnTo>
                  <a:pt x="9" y="8"/>
                </a:lnTo>
                <a:lnTo>
                  <a:pt x="9" y="8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5" y="7"/>
                </a:lnTo>
                <a:lnTo>
                  <a:pt x="4" y="8"/>
                </a:lnTo>
                <a:lnTo>
                  <a:pt x="4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4" y="2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9" y="2"/>
                </a:lnTo>
                <a:lnTo>
                  <a:pt x="9" y="2"/>
                </a:lnTo>
                <a:lnTo>
                  <a:pt x="12" y="3"/>
                </a:lnTo>
                <a:lnTo>
                  <a:pt x="12" y="3"/>
                </a:lnTo>
                <a:lnTo>
                  <a:pt x="13" y="5"/>
                </a:lnTo>
                <a:lnTo>
                  <a:pt x="13" y="5"/>
                </a:lnTo>
                <a:lnTo>
                  <a:pt x="13" y="9"/>
                </a:lnTo>
                <a:lnTo>
                  <a:pt x="13" y="9"/>
                </a:lnTo>
                <a:lnTo>
                  <a:pt x="13" y="10"/>
                </a:lnTo>
                <a:lnTo>
                  <a:pt x="13" y="10"/>
                </a:lnTo>
                <a:lnTo>
                  <a:pt x="13" y="13"/>
                </a:lnTo>
                <a:lnTo>
                  <a:pt x="13" y="13"/>
                </a:lnTo>
                <a:lnTo>
                  <a:pt x="13" y="14"/>
                </a:lnTo>
                <a:lnTo>
                  <a:pt x="13" y="14"/>
                </a:lnTo>
                <a:lnTo>
                  <a:pt x="12" y="15"/>
                </a:lnTo>
                <a:lnTo>
                  <a:pt x="5" y="29"/>
                </a:lnTo>
                <a:lnTo>
                  <a:pt x="13" y="29"/>
                </a:lnTo>
                <a:lnTo>
                  <a:pt x="13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58" name="Freeform 1987">
            <a:extLst>
              <a:ext uri="{FF2B5EF4-FFF2-40B4-BE49-F238E27FC236}">
                <a16:creationId xmlns:a16="http://schemas.microsoft.com/office/drawing/2014/main" id="{EDD27470-C6BB-4BC3-83AB-AA17305F3FD1}"/>
              </a:ext>
            </a:extLst>
          </p:cNvPr>
          <p:cNvSpPr>
            <a:spLocks noEditPoints="1"/>
          </p:cNvSpPr>
          <p:nvPr/>
        </p:nvSpPr>
        <p:spPr bwMode="auto">
          <a:xfrm>
            <a:off x="2934731" y="4819834"/>
            <a:ext cx="22225" cy="50800"/>
          </a:xfrm>
          <a:custGeom>
            <a:avLst/>
            <a:gdLst>
              <a:gd name="T0" fmla="*/ 6 w 14"/>
              <a:gd name="T1" fmla="*/ 12 h 32"/>
              <a:gd name="T2" fmla="*/ 6 w 14"/>
              <a:gd name="T3" fmla="*/ 13 h 32"/>
              <a:gd name="T4" fmla="*/ 7 w 14"/>
              <a:gd name="T5" fmla="*/ 12 h 32"/>
              <a:gd name="T6" fmla="*/ 9 w 14"/>
              <a:gd name="T7" fmla="*/ 12 h 32"/>
              <a:gd name="T8" fmla="*/ 11 w 14"/>
              <a:gd name="T9" fmla="*/ 13 h 32"/>
              <a:gd name="T10" fmla="*/ 12 w 14"/>
              <a:gd name="T11" fmla="*/ 15 h 32"/>
              <a:gd name="T12" fmla="*/ 12 w 14"/>
              <a:gd name="T13" fmla="*/ 16 h 32"/>
              <a:gd name="T14" fmla="*/ 14 w 14"/>
              <a:gd name="T15" fmla="*/ 17 h 32"/>
              <a:gd name="T16" fmla="*/ 14 w 14"/>
              <a:gd name="T17" fmla="*/ 18 h 32"/>
              <a:gd name="T18" fmla="*/ 14 w 14"/>
              <a:gd name="T19" fmla="*/ 22 h 32"/>
              <a:gd name="T20" fmla="*/ 14 w 14"/>
              <a:gd name="T21" fmla="*/ 25 h 32"/>
              <a:gd name="T22" fmla="*/ 14 w 14"/>
              <a:gd name="T23" fmla="*/ 26 h 32"/>
              <a:gd name="T24" fmla="*/ 12 w 14"/>
              <a:gd name="T25" fmla="*/ 27 h 32"/>
              <a:gd name="T26" fmla="*/ 12 w 14"/>
              <a:gd name="T27" fmla="*/ 28 h 32"/>
              <a:gd name="T28" fmla="*/ 10 w 14"/>
              <a:gd name="T29" fmla="*/ 31 h 32"/>
              <a:gd name="T30" fmla="*/ 6 w 14"/>
              <a:gd name="T31" fmla="*/ 32 h 32"/>
              <a:gd name="T32" fmla="*/ 4 w 14"/>
              <a:gd name="T33" fmla="*/ 31 h 32"/>
              <a:gd name="T34" fmla="*/ 1 w 14"/>
              <a:gd name="T35" fmla="*/ 28 h 32"/>
              <a:gd name="T36" fmla="*/ 0 w 14"/>
              <a:gd name="T37" fmla="*/ 27 h 32"/>
              <a:gd name="T38" fmla="*/ 0 w 14"/>
              <a:gd name="T39" fmla="*/ 26 h 32"/>
              <a:gd name="T40" fmla="*/ 0 w 14"/>
              <a:gd name="T41" fmla="*/ 25 h 32"/>
              <a:gd name="T42" fmla="*/ 0 w 14"/>
              <a:gd name="T43" fmla="*/ 22 h 32"/>
              <a:gd name="T44" fmla="*/ 0 w 14"/>
              <a:gd name="T45" fmla="*/ 20 h 32"/>
              <a:gd name="T46" fmla="*/ 0 w 14"/>
              <a:gd name="T47" fmla="*/ 18 h 32"/>
              <a:gd name="T48" fmla="*/ 0 w 14"/>
              <a:gd name="T49" fmla="*/ 17 h 32"/>
              <a:gd name="T50" fmla="*/ 6 w 14"/>
              <a:gd name="T51" fmla="*/ 0 h 32"/>
              <a:gd name="T52" fmla="*/ 9 w 14"/>
              <a:gd name="T53" fmla="*/ 18 h 32"/>
              <a:gd name="T54" fmla="*/ 9 w 14"/>
              <a:gd name="T55" fmla="*/ 17 h 32"/>
              <a:gd name="T56" fmla="*/ 6 w 14"/>
              <a:gd name="T57" fmla="*/ 16 h 32"/>
              <a:gd name="T58" fmla="*/ 5 w 14"/>
              <a:gd name="T59" fmla="*/ 17 h 32"/>
              <a:gd name="T60" fmla="*/ 5 w 14"/>
              <a:gd name="T61" fmla="*/ 18 h 32"/>
              <a:gd name="T62" fmla="*/ 5 w 14"/>
              <a:gd name="T63" fmla="*/ 25 h 32"/>
              <a:gd name="T64" fmla="*/ 5 w 14"/>
              <a:gd name="T65" fmla="*/ 26 h 32"/>
              <a:gd name="T66" fmla="*/ 6 w 14"/>
              <a:gd name="T67" fmla="*/ 27 h 32"/>
              <a:gd name="T68" fmla="*/ 9 w 14"/>
              <a:gd name="T69" fmla="*/ 26 h 32"/>
              <a:gd name="T70" fmla="*/ 9 w 14"/>
              <a:gd name="T71" fmla="*/ 1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2" y="0"/>
                </a:moveTo>
                <a:lnTo>
                  <a:pt x="6" y="12"/>
                </a:lnTo>
                <a:lnTo>
                  <a:pt x="6" y="13"/>
                </a:lnTo>
                <a:lnTo>
                  <a:pt x="6" y="13"/>
                </a:lnTo>
                <a:lnTo>
                  <a:pt x="7" y="12"/>
                </a:lnTo>
                <a:lnTo>
                  <a:pt x="7" y="12"/>
                </a:lnTo>
                <a:lnTo>
                  <a:pt x="9" y="12"/>
                </a:lnTo>
                <a:lnTo>
                  <a:pt x="9" y="12"/>
                </a:lnTo>
                <a:lnTo>
                  <a:pt x="11" y="13"/>
                </a:lnTo>
                <a:lnTo>
                  <a:pt x="11" y="13"/>
                </a:lnTo>
                <a:lnTo>
                  <a:pt x="12" y="15"/>
                </a:lnTo>
                <a:lnTo>
                  <a:pt x="12" y="15"/>
                </a:lnTo>
                <a:lnTo>
                  <a:pt x="12" y="16"/>
                </a:lnTo>
                <a:lnTo>
                  <a:pt x="12" y="16"/>
                </a:lnTo>
                <a:lnTo>
                  <a:pt x="14" y="17"/>
                </a:lnTo>
                <a:lnTo>
                  <a:pt x="14" y="17"/>
                </a:lnTo>
                <a:lnTo>
                  <a:pt x="14" y="18"/>
                </a:lnTo>
                <a:lnTo>
                  <a:pt x="14" y="18"/>
                </a:lnTo>
                <a:lnTo>
                  <a:pt x="14" y="22"/>
                </a:lnTo>
                <a:lnTo>
                  <a:pt x="14" y="22"/>
                </a:lnTo>
                <a:lnTo>
                  <a:pt x="14" y="25"/>
                </a:lnTo>
                <a:lnTo>
                  <a:pt x="14" y="25"/>
                </a:lnTo>
                <a:lnTo>
                  <a:pt x="14" y="26"/>
                </a:lnTo>
                <a:lnTo>
                  <a:pt x="14" y="26"/>
                </a:lnTo>
                <a:lnTo>
                  <a:pt x="12" y="27"/>
                </a:lnTo>
                <a:lnTo>
                  <a:pt x="12" y="27"/>
                </a:lnTo>
                <a:lnTo>
                  <a:pt x="12" y="28"/>
                </a:lnTo>
                <a:lnTo>
                  <a:pt x="12" y="28"/>
                </a:lnTo>
                <a:lnTo>
                  <a:pt x="10" y="31"/>
                </a:lnTo>
                <a:lnTo>
                  <a:pt x="10" y="31"/>
                </a:lnTo>
                <a:lnTo>
                  <a:pt x="6" y="32"/>
                </a:lnTo>
                <a:lnTo>
                  <a:pt x="6" y="32"/>
                </a:lnTo>
                <a:lnTo>
                  <a:pt x="4" y="31"/>
                </a:lnTo>
                <a:lnTo>
                  <a:pt x="4" y="31"/>
                </a:lnTo>
                <a:lnTo>
                  <a:pt x="1" y="28"/>
                </a:lnTo>
                <a:lnTo>
                  <a:pt x="1" y="28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7"/>
                </a:lnTo>
                <a:lnTo>
                  <a:pt x="0" y="17"/>
                </a:lnTo>
                <a:lnTo>
                  <a:pt x="1" y="16"/>
                </a:lnTo>
                <a:lnTo>
                  <a:pt x="6" y="0"/>
                </a:lnTo>
                <a:lnTo>
                  <a:pt x="12" y="0"/>
                </a:lnTo>
                <a:close/>
                <a:moveTo>
                  <a:pt x="9" y="18"/>
                </a:moveTo>
                <a:lnTo>
                  <a:pt x="9" y="18"/>
                </a:lnTo>
                <a:lnTo>
                  <a:pt x="9" y="17"/>
                </a:lnTo>
                <a:lnTo>
                  <a:pt x="9" y="17"/>
                </a:lnTo>
                <a:lnTo>
                  <a:pt x="6" y="16"/>
                </a:lnTo>
                <a:lnTo>
                  <a:pt x="6" y="16"/>
                </a:lnTo>
                <a:lnTo>
                  <a:pt x="5" y="17"/>
                </a:lnTo>
                <a:lnTo>
                  <a:pt x="5" y="17"/>
                </a:lnTo>
                <a:lnTo>
                  <a:pt x="5" y="18"/>
                </a:lnTo>
                <a:lnTo>
                  <a:pt x="5" y="25"/>
                </a:lnTo>
                <a:lnTo>
                  <a:pt x="5" y="25"/>
                </a:lnTo>
                <a:lnTo>
                  <a:pt x="5" y="26"/>
                </a:lnTo>
                <a:lnTo>
                  <a:pt x="5" y="26"/>
                </a:lnTo>
                <a:lnTo>
                  <a:pt x="6" y="27"/>
                </a:lnTo>
                <a:lnTo>
                  <a:pt x="6" y="27"/>
                </a:lnTo>
                <a:lnTo>
                  <a:pt x="9" y="26"/>
                </a:lnTo>
                <a:lnTo>
                  <a:pt x="9" y="26"/>
                </a:lnTo>
                <a:lnTo>
                  <a:pt x="9" y="25"/>
                </a:lnTo>
                <a:lnTo>
                  <a:pt x="9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59" name="Freeform 1988">
            <a:extLst>
              <a:ext uri="{FF2B5EF4-FFF2-40B4-BE49-F238E27FC236}">
                <a16:creationId xmlns:a16="http://schemas.microsoft.com/office/drawing/2014/main" id="{A7595AC5-E1DF-4002-85A7-45203932095A}"/>
              </a:ext>
            </a:extLst>
          </p:cNvPr>
          <p:cNvSpPr>
            <a:spLocks noEditPoints="1"/>
          </p:cNvSpPr>
          <p:nvPr/>
        </p:nvSpPr>
        <p:spPr bwMode="auto">
          <a:xfrm>
            <a:off x="2960131" y="4816659"/>
            <a:ext cx="22225" cy="53975"/>
          </a:xfrm>
          <a:custGeom>
            <a:avLst/>
            <a:gdLst>
              <a:gd name="T0" fmla="*/ 0 w 14"/>
              <a:gd name="T1" fmla="*/ 9 h 34"/>
              <a:gd name="T2" fmla="*/ 0 w 14"/>
              <a:gd name="T3" fmla="*/ 8 h 34"/>
              <a:gd name="T4" fmla="*/ 1 w 14"/>
              <a:gd name="T5" fmla="*/ 5 h 34"/>
              <a:gd name="T6" fmla="*/ 1 w 14"/>
              <a:gd name="T7" fmla="*/ 4 h 34"/>
              <a:gd name="T8" fmla="*/ 3 w 14"/>
              <a:gd name="T9" fmla="*/ 3 h 34"/>
              <a:gd name="T10" fmla="*/ 4 w 14"/>
              <a:gd name="T11" fmla="*/ 2 h 34"/>
              <a:gd name="T12" fmla="*/ 8 w 14"/>
              <a:gd name="T13" fmla="*/ 0 h 34"/>
              <a:gd name="T14" fmla="*/ 10 w 14"/>
              <a:gd name="T15" fmla="*/ 2 h 34"/>
              <a:gd name="T16" fmla="*/ 13 w 14"/>
              <a:gd name="T17" fmla="*/ 3 h 34"/>
              <a:gd name="T18" fmla="*/ 14 w 14"/>
              <a:gd name="T19" fmla="*/ 4 h 34"/>
              <a:gd name="T20" fmla="*/ 14 w 14"/>
              <a:gd name="T21" fmla="*/ 5 h 34"/>
              <a:gd name="T22" fmla="*/ 14 w 14"/>
              <a:gd name="T23" fmla="*/ 8 h 34"/>
              <a:gd name="T24" fmla="*/ 14 w 14"/>
              <a:gd name="T25" fmla="*/ 9 h 34"/>
              <a:gd name="T26" fmla="*/ 14 w 14"/>
              <a:gd name="T27" fmla="*/ 12 h 34"/>
              <a:gd name="T28" fmla="*/ 14 w 14"/>
              <a:gd name="T29" fmla="*/ 14 h 34"/>
              <a:gd name="T30" fmla="*/ 13 w 14"/>
              <a:gd name="T31" fmla="*/ 15 h 34"/>
              <a:gd name="T32" fmla="*/ 11 w 14"/>
              <a:gd name="T33" fmla="*/ 17 h 34"/>
              <a:gd name="T34" fmla="*/ 13 w 14"/>
              <a:gd name="T35" fmla="*/ 18 h 34"/>
              <a:gd name="T36" fmla="*/ 14 w 14"/>
              <a:gd name="T37" fmla="*/ 19 h 34"/>
              <a:gd name="T38" fmla="*/ 14 w 14"/>
              <a:gd name="T39" fmla="*/ 22 h 34"/>
              <a:gd name="T40" fmla="*/ 14 w 14"/>
              <a:gd name="T41" fmla="*/ 24 h 34"/>
              <a:gd name="T42" fmla="*/ 14 w 14"/>
              <a:gd name="T43" fmla="*/ 27 h 34"/>
              <a:gd name="T44" fmla="*/ 14 w 14"/>
              <a:gd name="T45" fmla="*/ 28 h 34"/>
              <a:gd name="T46" fmla="*/ 14 w 14"/>
              <a:gd name="T47" fmla="*/ 29 h 34"/>
              <a:gd name="T48" fmla="*/ 13 w 14"/>
              <a:gd name="T49" fmla="*/ 30 h 34"/>
              <a:gd name="T50" fmla="*/ 11 w 14"/>
              <a:gd name="T51" fmla="*/ 33 h 34"/>
              <a:gd name="T52" fmla="*/ 8 w 14"/>
              <a:gd name="T53" fmla="*/ 34 h 34"/>
              <a:gd name="T54" fmla="*/ 4 w 14"/>
              <a:gd name="T55" fmla="*/ 33 h 34"/>
              <a:gd name="T56" fmla="*/ 1 w 14"/>
              <a:gd name="T57" fmla="*/ 30 h 34"/>
              <a:gd name="T58" fmla="*/ 1 w 14"/>
              <a:gd name="T59" fmla="*/ 29 h 34"/>
              <a:gd name="T60" fmla="*/ 1 w 14"/>
              <a:gd name="T61" fmla="*/ 28 h 34"/>
              <a:gd name="T62" fmla="*/ 0 w 14"/>
              <a:gd name="T63" fmla="*/ 27 h 34"/>
              <a:gd name="T64" fmla="*/ 0 w 14"/>
              <a:gd name="T65" fmla="*/ 24 h 34"/>
              <a:gd name="T66" fmla="*/ 0 w 14"/>
              <a:gd name="T67" fmla="*/ 22 h 34"/>
              <a:gd name="T68" fmla="*/ 1 w 14"/>
              <a:gd name="T69" fmla="*/ 19 h 34"/>
              <a:gd name="T70" fmla="*/ 1 w 14"/>
              <a:gd name="T71" fmla="*/ 18 h 34"/>
              <a:gd name="T72" fmla="*/ 3 w 14"/>
              <a:gd name="T73" fmla="*/ 17 h 34"/>
              <a:gd name="T74" fmla="*/ 1 w 14"/>
              <a:gd name="T75" fmla="*/ 15 h 34"/>
              <a:gd name="T76" fmla="*/ 1 w 14"/>
              <a:gd name="T77" fmla="*/ 14 h 34"/>
              <a:gd name="T78" fmla="*/ 0 w 14"/>
              <a:gd name="T79" fmla="*/ 12 h 34"/>
              <a:gd name="T80" fmla="*/ 0 w 14"/>
              <a:gd name="T81" fmla="*/ 9 h 34"/>
              <a:gd name="T82" fmla="*/ 10 w 14"/>
              <a:gd name="T83" fmla="*/ 8 h 34"/>
              <a:gd name="T84" fmla="*/ 9 w 14"/>
              <a:gd name="T85" fmla="*/ 7 h 34"/>
              <a:gd name="T86" fmla="*/ 8 w 14"/>
              <a:gd name="T87" fmla="*/ 5 h 34"/>
              <a:gd name="T88" fmla="*/ 6 w 14"/>
              <a:gd name="T89" fmla="*/ 7 h 34"/>
              <a:gd name="T90" fmla="*/ 5 w 14"/>
              <a:gd name="T91" fmla="*/ 13 h 34"/>
              <a:gd name="T92" fmla="*/ 6 w 14"/>
              <a:gd name="T93" fmla="*/ 14 h 34"/>
              <a:gd name="T94" fmla="*/ 8 w 14"/>
              <a:gd name="T95" fmla="*/ 15 h 34"/>
              <a:gd name="T96" fmla="*/ 9 w 14"/>
              <a:gd name="T97" fmla="*/ 14 h 34"/>
              <a:gd name="T98" fmla="*/ 10 w 14"/>
              <a:gd name="T99" fmla="*/ 13 h 34"/>
              <a:gd name="T100" fmla="*/ 10 w 14"/>
              <a:gd name="T101" fmla="*/ 20 h 34"/>
              <a:gd name="T102" fmla="*/ 9 w 14"/>
              <a:gd name="T103" fmla="*/ 19 h 34"/>
              <a:gd name="T104" fmla="*/ 8 w 14"/>
              <a:gd name="T105" fmla="*/ 18 h 34"/>
              <a:gd name="T106" fmla="*/ 6 w 14"/>
              <a:gd name="T107" fmla="*/ 19 h 34"/>
              <a:gd name="T108" fmla="*/ 5 w 14"/>
              <a:gd name="T109" fmla="*/ 20 h 34"/>
              <a:gd name="T110" fmla="*/ 5 w 14"/>
              <a:gd name="T111" fmla="*/ 27 h 34"/>
              <a:gd name="T112" fmla="*/ 6 w 14"/>
              <a:gd name="T113" fmla="*/ 28 h 34"/>
              <a:gd name="T114" fmla="*/ 8 w 14"/>
              <a:gd name="T115" fmla="*/ 29 h 34"/>
              <a:gd name="T116" fmla="*/ 9 w 14"/>
              <a:gd name="T117" fmla="*/ 28 h 34"/>
              <a:gd name="T118" fmla="*/ 10 w 14"/>
              <a:gd name="T119" fmla="*/ 2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4">
                <a:moveTo>
                  <a:pt x="0" y="9"/>
                </a:moveTo>
                <a:lnTo>
                  <a:pt x="0" y="9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1" y="4"/>
                </a:lnTo>
                <a:lnTo>
                  <a:pt x="1" y="4"/>
                </a:lnTo>
                <a:lnTo>
                  <a:pt x="3" y="3"/>
                </a:lnTo>
                <a:lnTo>
                  <a:pt x="3" y="3"/>
                </a:lnTo>
                <a:lnTo>
                  <a:pt x="4" y="2"/>
                </a:lnTo>
                <a:lnTo>
                  <a:pt x="4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3" y="3"/>
                </a:lnTo>
                <a:lnTo>
                  <a:pt x="13" y="3"/>
                </a:lnTo>
                <a:lnTo>
                  <a:pt x="14" y="4"/>
                </a:lnTo>
                <a:lnTo>
                  <a:pt x="14" y="4"/>
                </a:lnTo>
                <a:lnTo>
                  <a:pt x="14" y="5"/>
                </a:lnTo>
                <a:lnTo>
                  <a:pt x="14" y="5"/>
                </a:lnTo>
                <a:lnTo>
                  <a:pt x="14" y="8"/>
                </a:lnTo>
                <a:lnTo>
                  <a:pt x="14" y="8"/>
                </a:lnTo>
                <a:lnTo>
                  <a:pt x="14" y="9"/>
                </a:lnTo>
                <a:lnTo>
                  <a:pt x="14" y="9"/>
                </a:lnTo>
                <a:lnTo>
                  <a:pt x="14" y="12"/>
                </a:lnTo>
                <a:lnTo>
                  <a:pt x="14" y="12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13" y="15"/>
                </a:lnTo>
                <a:lnTo>
                  <a:pt x="11" y="17"/>
                </a:lnTo>
                <a:lnTo>
                  <a:pt x="11" y="17"/>
                </a:lnTo>
                <a:lnTo>
                  <a:pt x="13" y="18"/>
                </a:lnTo>
                <a:lnTo>
                  <a:pt x="13" y="18"/>
                </a:lnTo>
                <a:lnTo>
                  <a:pt x="14" y="19"/>
                </a:lnTo>
                <a:lnTo>
                  <a:pt x="14" y="19"/>
                </a:lnTo>
                <a:lnTo>
                  <a:pt x="14" y="22"/>
                </a:lnTo>
                <a:lnTo>
                  <a:pt x="14" y="22"/>
                </a:lnTo>
                <a:lnTo>
                  <a:pt x="14" y="24"/>
                </a:lnTo>
                <a:lnTo>
                  <a:pt x="14" y="24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3" y="30"/>
                </a:lnTo>
                <a:lnTo>
                  <a:pt x="13" y="30"/>
                </a:lnTo>
                <a:lnTo>
                  <a:pt x="11" y="33"/>
                </a:lnTo>
                <a:lnTo>
                  <a:pt x="11" y="33"/>
                </a:lnTo>
                <a:lnTo>
                  <a:pt x="8" y="34"/>
                </a:lnTo>
                <a:lnTo>
                  <a:pt x="8" y="34"/>
                </a:lnTo>
                <a:lnTo>
                  <a:pt x="4" y="33"/>
                </a:lnTo>
                <a:lnTo>
                  <a:pt x="4" y="33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1" y="29"/>
                </a:lnTo>
                <a:lnTo>
                  <a:pt x="1" y="28"/>
                </a:lnTo>
                <a:lnTo>
                  <a:pt x="1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1" y="19"/>
                </a:lnTo>
                <a:lnTo>
                  <a:pt x="1" y="19"/>
                </a:lnTo>
                <a:lnTo>
                  <a:pt x="1" y="18"/>
                </a:lnTo>
                <a:lnTo>
                  <a:pt x="1" y="18"/>
                </a:lnTo>
                <a:lnTo>
                  <a:pt x="3" y="17"/>
                </a:lnTo>
                <a:lnTo>
                  <a:pt x="3" y="17"/>
                </a:lnTo>
                <a:lnTo>
                  <a:pt x="1" y="15"/>
                </a:lnTo>
                <a:lnTo>
                  <a:pt x="1" y="15"/>
                </a:lnTo>
                <a:lnTo>
                  <a:pt x="1" y="14"/>
                </a:lnTo>
                <a:lnTo>
                  <a:pt x="1" y="14"/>
                </a:lnTo>
                <a:lnTo>
                  <a:pt x="0" y="12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10" y="8"/>
                </a:moveTo>
                <a:lnTo>
                  <a:pt x="10" y="8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6" y="7"/>
                </a:lnTo>
                <a:lnTo>
                  <a:pt x="6" y="7"/>
                </a:lnTo>
                <a:lnTo>
                  <a:pt x="5" y="8"/>
                </a:lnTo>
                <a:lnTo>
                  <a:pt x="5" y="13"/>
                </a:lnTo>
                <a:lnTo>
                  <a:pt x="5" y="13"/>
                </a:lnTo>
                <a:lnTo>
                  <a:pt x="6" y="14"/>
                </a:lnTo>
                <a:lnTo>
                  <a:pt x="6" y="14"/>
                </a:lnTo>
                <a:lnTo>
                  <a:pt x="8" y="15"/>
                </a:lnTo>
                <a:lnTo>
                  <a:pt x="8" y="15"/>
                </a:lnTo>
                <a:lnTo>
                  <a:pt x="9" y="14"/>
                </a:lnTo>
                <a:lnTo>
                  <a:pt x="9" y="14"/>
                </a:lnTo>
                <a:lnTo>
                  <a:pt x="10" y="13"/>
                </a:lnTo>
                <a:lnTo>
                  <a:pt x="10" y="8"/>
                </a:lnTo>
                <a:close/>
                <a:moveTo>
                  <a:pt x="10" y="20"/>
                </a:moveTo>
                <a:lnTo>
                  <a:pt x="10" y="20"/>
                </a:lnTo>
                <a:lnTo>
                  <a:pt x="9" y="19"/>
                </a:lnTo>
                <a:lnTo>
                  <a:pt x="9" y="19"/>
                </a:lnTo>
                <a:lnTo>
                  <a:pt x="8" y="18"/>
                </a:lnTo>
                <a:lnTo>
                  <a:pt x="8" y="18"/>
                </a:lnTo>
                <a:lnTo>
                  <a:pt x="6" y="19"/>
                </a:lnTo>
                <a:lnTo>
                  <a:pt x="6" y="19"/>
                </a:lnTo>
                <a:lnTo>
                  <a:pt x="5" y="20"/>
                </a:lnTo>
                <a:lnTo>
                  <a:pt x="5" y="27"/>
                </a:lnTo>
                <a:lnTo>
                  <a:pt x="5" y="27"/>
                </a:lnTo>
                <a:lnTo>
                  <a:pt x="6" y="28"/>
                </a:lnTo>
                <a:lnTo>
                  <a:pt x="6" y="28"/>
                </a:lnTo>
                <a:lnTo>
                  <a:pt x="8" y="29"/>
                </a:lnTo>
                <a:lnTo>
                  <a:pt x="8" y="29"/>
                </a:lnTo>
                <a:lnTo>
                  <a:pt x="9" y="28"/>
                </a:lnTo>
                <a:lnTo>
                  <a:pt x="9" y="28"/>
                </a:lnTo>
                <a:lnTo>
                  <a:pt x="10" y="27"/>
                </a:lnTo>
                <a:lnTo>
                  <a:pt x="1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60" name="Freeform 1989">
            <a:extLst>
              <a:ext uri="{FF2B5EF4-FFF2-40B4-BE49-F238E27FC236}">
                <a16:creationId xmlns:a16="http://schemas.microsoft.com/office/drawing/2014/main" id="{DFFF7281-9696-470B-B474-9A8184DE2B90}"/>
              </a:ext>
            </a:extLst>
          </p:cNvPr>
          <p:cNvSpPr>
            <a:spLocks/>
          </p:cNvSpPr>
          <p:nvPr/>
        </p:nvSpPr>
        <p:spPr bwMode="auto">
          <a:xfrm>
            <a:off x="2998231" y="4819834"/>
            <a:ext cx="11113" cy="57150"/>
          </a:xfrm>
          <a:custGeom>
            <a:avLst/>
            <a:gdLst>
              <a:gd name="T0" fmla="*/ 0 w 7"/>
              <a:gd name="T1" fmla="*/ 36 h 36"/>
              <a:gd name="T2" fmla="*/ 0 w 7"/>
              <a:gd name="T3" fmla="*/ 33 h 36"/>
              <a:gd name="T4" fmla="*/ 4 w 7"/>
              <a:gd name="T5" fmla="*/ 33 h 36"/>
              <a:gd name="T6" fmla="*/ 4 w 7"/>
              <a:gd name="T7" fmla="*/ 2 h 36"/>
              <a:gd name="T8" fmla="*/ 0 w 7"/>
              <a:gd name="T9" fmla="*/ 2 h 36"/>
              <a:gd name="T10" fmla="*/ 0 w 7"/>
              <a:gd name="T11" fmla="*/ 0 h 36"/>
              <a:gd name="T12" fmla="*/ 7 w 7"/>
              <a:gd name="T13" fmla="*/ 0 h 36"/>
              <a:gd name="T14" fmla="*/ 7 w 7"/>
              <a:gd name="T15" fmla="*/ 36 h 36"/>
              <a:gd name="T16" fmla="*/ 0 w 7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6">
                <a:moveTo>
                  <a:pt x="0" y="36"/>
                </a:moveTo>
                <a:lnTo>
                  <a:pt x="0" y="33"/>
                </a:lnTo>
                <a:lnTo>
                  <a:pt x="4" y="33"/>
                </a:lnTo>
                <a:lnTo>
                  <a:pt x="4" y="2"/>
                </a:lnTo>
                <a:lnTo>
                  <a:pt x="0" y="2"/>
                </a:lnTo>
                <a:lnTo>
                  <a:pt x="0" y="0"/>
                </a:lnTo>
                <a:lnTo>
                  <a:pt x="7" y="0"/>
                </a:lnTo>
                <a:lnTo>
                  <a:pt x="7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61" name="Freeform 1990">
            <a:extLst>
              <a:ext uri="{FF2B5EF4-FFF2-40B4-BE49-F238E27FC236}">
                <a16:creationId xmlns:a16="http://schemas.microsoft.com/office/drawing/2014/main" id="{42591F5B-8E7E-4C07-972F-F65C3D7B8CAC}"/>
              </a:ext>
            </a:extLst>
          </p:cNvPr>
          <p:cNvSpPr>
            <a:spLocks/>
          </p:cNvSpPr>
          <p:nvPr/>
        </p:nvSpPr>
        <p:spPr bwMode="auto">
          <a:xfrm>
            <a:off x="3298268" y="3284721"/>
            <a:ext cx="22225" cy="50800"/>
          </a:xfrm>
          <a:custGeom>
            <a:avLst/>
            <a:gdLst>
              <a:gd name="T0" fmla="*/ 14 w 14"/>
              <a:gd name="T1" fmla="*/ 0 h 32"/>
              <a:gd name="T2" fmla="*/ 14 w 14"/>
              <a:gd name="T3" fmla="*/ 4 h 32"/>
              <a:gd name="T4" fmla="*/ 5 w 14"/>
              <a:gd name="T5" fmla="*/ 4 h 32"/>
              <a:gd name="T6" fmla="*/ 5 w 14"/>
              <a:gd name="T7" fmla="*/ 12 h 32"/>
              <a:gd name="T8" fmla="*/ 5 w 14"/>
              <a:gd name="T9" fmla="*/ 12 h 32"/>
              <a:gd name="T10" fmla="*/ 7 w 14"/>
              <a:gd name="T11" fmla="*/ 11 h 32"/>
              <a:gd name="T12" fmla="*/ 7 w 14"/>
              <a:gd name="T13" fmla="*/ 11 h 32"/>
              <a:gd name="T14" fmla="*/ 9 w 14"/>
              <a:gd name="T15" fmla="*/ 11 h 32"/>
              <a:gd name="T16" fmla="*/ 9 w 14"/>
              <a:gd name="T17" fmla="*/ 11 h 32"/>
              <a:gd name="T18" fmla="*/ 10 w 14"/>
              <a:gd name="T19" fmla="*/ 11 h 32"/>
              <a:gd name="T20" fmla="*/ 13 w 14"/>
              <a:gd name="T21" fmla="*/ 12 h 32"/>
              <a:gd name="T22" fmla="*/ 13 w 14"/>
              <a:gd name="T23" fmla="*/ 12 h 32"/>
              <a:gd name="T24" fmla="*/ 14 w 14"/>
              <a:gd name="T25" fmla="*/ 14 h 32"/>
              <a:gd name="T26" fmla="*/ 14 w 14"/>
              <a:gd name="T27" fmla="*/ 16 h 32"/>
              <a:gd name="T28" fmla="*/ 14 w 14"/>
              <a:gd name="T29" fmla="*/ 25 h 32"/>
              <a:gd name="T30" fmla="*/ 14 w 14"/>
              <a:gd name="T31" fmla="*/ 25 h 32"/>
              <a:gd name="T32" fmla="*/ 13 w 14"/>
              <a:gd name="T33" fmla="*/ 27 h 32"/>
              <a:gd name="T34" fmla="*/ 13 w 14"/>
              <a:gd name="T35" fmla="*/ 27 h 32"/>
              <a:gd name="T36" fmla="*/ 12 w 14"/>
              <a:gd name="T37" fmla="*/ 30 h 32"/>
              <a:gd name="T38" fmla="*/ 12 w 14"/>
              <a:gd name="T39" fmla="*/ 30 h 32"/>
              <a:gd name="T40" fmla="*/ 9 w 14"/>
              <a:gd name="T41" fmla="*/ 31 h 32"/>
              <a:gd name="T42" fmla="*/ 9 w 14"/>
              <a:gd name="T43" fmla="*/ 31 h 32"/>
              <a:gd name="T44" fmla="*/ 7 w 14"/>
              <a:gd name="T45" fmla="*/ 32 h 32"/>
              <a:gd name="T46" fmla="*/ 7 w 14"/>
              <a:gd name="T47" fmla="*/ 32 h 32"/>
              <a:gd name="T48" fmla="*/ 4 w 14"/>
              <a:gd name="T49" fmla="*/ 31 h 32"/>
              <a:gd name="T50" fmla="*/ 4 w 14"/>
              <a:gd name="T51" fmla="*/ 31 h 32"/>
              <a:gd name="T52" fmla="*/ 3 w 14"/>
              <a:gd name="T53" fmla="*/ 30 h 32"/>
              <a:gd name="T54" fmla="*/ 3 w 14"/>
              <a:gd name="T55" fmla="*/ 30 h 32"/>
              <a:gd name="T56" fmla="*/ 0 w 14"/>
              <a:gd name="T57" fmla="*/ 27 h 32"/>
              <a:gd name="T58" fmla="*/ 0 w 14"/>
              <a:gd name="T59" fmla="*/ 27 h 32"/>
              <a:gd name="T60" fmla="*/ 0 w 14"/>
              <a:gd name="T61" fmla="*/ 25 h 32"/>
              <a:gd name="T62" fmla="*/ 0 w 14"/>
              <a:gd name="T63" fmla="*/ 24 h 32"/>
              <a:gd name="T64" fmla="*/ 5 w 14"/>
              <a:gd name="T65" fmla="*/ 24 h 32"/>
              <a:gd name="T66" fmla="*/ 5 w 14"/>
              <a:gd name="T67" fmla="*/ 25 h 32"/>
              <a:gd name="T68" fmla="*/ 5 w 14"/>
              <a:gd name="T69" fmla="*/ 25 h 32"/>
              <a:gd name="T70" fmla="*/ 5 w 14"/>
              <a:gd name="T71" fmla="*/ 26 h 32"/>
              <a:gd name="T72" fmla="*/ 5 w 14"/>
              <a:gd name="T73" fmla="*/ 26 h 32"/>
              <a:gd name="T74" fmla="*/ 7 w 14"/>
              <a:gd name="T75" fmla="*/ 27 h 32"/>
              <a:gd name="T76" fmla="*/ 7 w 14"/>
              <a:gd name="T77" fmla="*/ 27 h 32"/>
              <a:gd name="T78" fmla="*/ 9 w 14"/>
              <a:gd name="T79" fmla="*/ 26 h 32"/>
              <a:gd name="T80" fmla="*/ 9 w 14"/>
              <a:gd name="T81" fmla="*/ 26 h 32"/>
              <a:gd name="T82" fmla="*/ 9 w 14"/>
              <a:gd name="T83" fmla="*/ 25 h 32"/>
              <a:gd name="T84" fmla="*/ 9 w 14"/>
              <a:gd name="T85" fmla="*/ 17 h 32"/>
              <a:gd name="T86" fmla="*/ 9 w 14"/>
              <a:gd name="T87" fmla="*/ 17 h 32"/>
              <a:gd name="T88" fmla="*/ 9 w 14"/>
              <a:gd name="T89" fmla="*/ 16 h 32"/>
              <a:gd name="T90" fmla="*/ 9 w 14"/>
              <a:gd name="T91" fmla="*/ 16 h 32"/>
              <a:gd name="T92" fmla="*/ 7 w 14"/>
              <a:gd name="T93" fmla="*/ 15 h 32"/>
              <a:gd name="T94" fmla="*/ 7 w 14"/>
              <a:gd name="T95" fmla="*/ 15 h 32"/>
              <a:gd name="T96" fmla="*/ 7 w 14"/>
              <a:gd name="T97" fmla="*/ 15 h 32"/>
              <a:gd name="T98" fmla="*/ 7 w 14"/>
              <a:gd name="T99" fmla="*/ 15 h 32"/>
              <a:gd name="T100" fmla="*/ 5 w 14"/>
              <a:gd name="T101" fmla="*/ 16 h 32"/>
              <a:gd name="T102" fmla="*/ 5 w 14"/>
              <a:gd name="T103" fmla="*/ 16 h 32"/>
              <a:gd name="T104" fmla="*/ 5 w 14"/>
              <a:gd name="T105" fmla="*/ 16 h 32"/>
              <a:gd name="T106" fmla="*/ 5 w 14"/>
              <a:gd name="T107" fmla="*/ 16 h 32"/>
              <a:gd name="T108" fmla="*/ 5 w 14"/>
              <a:gd name="T109" fmla="*/ 17 h 32"/>
              <a:gd name="T110" fmla="*/ 0 w 14"/>
              <a:gd name="T111" fmla="*/ 17 h 32"/>
              <a:gd name="T112" fmla="*/ 0 w 14"/>
              <a:gd name="T113" fmla="*/ 0 h 32"/>
              <a:gd name="T114" fmla="*/ 14 w 14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2">
                <a:moveTo>
                  <a:pt x="14" y="0"/>
                </a:moveTo>
                <a:lnTo>
                  <a:pt x="14" y="4"/>
                </a:lnTo>
                <a:lnTo>
                  <a:pt x="5" y="4"/>
                </a:lnTo>
                <a:lnTo>
                  <a:pt x="5" y="12"/>
                </a:lnTo>
                <a:lnTo>
                  <a:pt x="5" y="12"/>
                </a:lnTo>
                <a:lnTo>
                  <a:pt x="7" y="11"/>
                </a:lnTo>
                <a:lnTo>
                  <a:pt x="7" y="11"/>
                </a:lnTo>
                <a:lnTo>
                  <a:pt x="9" y="11"/>
                </a:lnTo>
                <a:lnTo>
                  <a:pt x="9" y="11"/>
                </a:lnTo>
                <a:lnTo>
                  <a:pt x="10" y="11"/>
                </a:lnTo>
                <a:lnTo>
                  <a:pt x="13" y="12"/>
                </a:lnTo>
                <a:lnTo>
                  <a:pt x="13" y="12"/>
                </a:lnTo>
                <a:lnTo>
                  <a:pt x="14" y="14"/>
                </a:lnTo>
                <a:lnTo>
                  <a:pt x="14" y="16"/>
                </a:lnTo>
                <a:lnTo>
                  <a:pt x="14" y="25"/>
                </a:lnTo>
                <a:lnTo>
                  <a:pt x="14" y="25"/>
                </a:lnTo>
                <a:lnTo>
                  <a:pt x="13" y="27"/>
                </a:lnTo>
                <a:lnTo>
                  <a:pt x="13" y="27"/>
                </a:lnTo>
                <a:lnTo>
                  <a:pt x="12" y="30"/>
                </a:lnTo>
                <a:lnTo>
                  <a:pt x="12" y="30"/>
                </a:lnTo>
                <a:lnTo>
                  <a:pt x="9" y="31"/>
                </a:lnTo>
                <a:lnTo>
                  <a:pt x="9" y="31"/>
                </a:lnTo>
                <a:lnTo>
                  <a:pt x="7" y="32"/>
                </a:lnTo>
                <a:lnTo>
                  <a:pt x="7" y="32"/>
                </a:lnTo>
                <a:lnTo>
                  <a:pt x="4" y="31"/>
                </a:lnTo>
                <a:lnTo>
                  <a:pt x="4" y="31"/>
                </a:lnTo>
                <a:lnTo>
                  <a:pt x="3" y="30"/>
                </a:lnTo>
                <a:lnTo>
                  <a:pt x="3" y="30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5" y="24"/>
                </a:lnTo>
                <a:lnTo>
                  <a:pt x="5" y="25"/>
                </a:lnTo>
                <a:lnTo>
                  <a:pt x="5" y="25"/>
                </a:lnTo>
                <a:lnTo>
                  <a:pt x="5" y="26"/>
                </a:lnTo>
                <a:lnTo>
                  <a:pt x="5" y="26"/>
                </a:lnTo>
                <a:lnTo>
                  <a:pt x="7" y="27"/>
                </a:lnTo>
                <a:lnTo>
                  <a:pt x="7" y="27"/>
                </a:lnTo>
                <a:lnTo>
                  <a:pt x="9" y="26"/>
                </a:lnTo>
                <a:lnTo>
                  <a:pt x="9" y="26"/>
                </a:lnTo>
                <a:lnTo>
                  <a:pt x="9" y="25"/>
                </a:lnTo>
                <a:lnTo>
                  <a:pt x="9" y="17"/>
                </a:lnTo>
                <a:lnTo>
                  <a:pt x="9" y="17"/>
                </a:lnTo>
                <a:lnTo>
                  <a:pt x="9" y="16"/>
                </a:lnTo>
                <a:lnTo>
                  <a:pt x="9" y="16"/>
                </a:lnTo>
                <a:lnTo>
                  <a:pt x="7" y="15"/>
                </a:lnTo>
                <a:lnTo>
                  <a:pt x="7" y="15"/>
                </a:lnTo>
                <a:lnTo>
                  <a:pt x="7" y="15"/>
                </a:lnTo>
                <a:lnTo>
                  <a:pt x="7" y="15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7"/>
                </a:lnTo>
                <a:lnTo>
                  <a:pt x="0" y="17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62" name="Freeform 1991">
            <a:extLst>
              <a:ext uri="{FF2B5EF4-FFF2-40B4-BE49-F238E27FC236}">
                <a16:creationId xmlns:a16="http://schemas.microsoft.com/office/drawing/2014/main" id="{4327086C-FCD2-4C07-A4B6-A7641BAFE445}"/>
              </a:ext>
            </a:extLst>
          </p:cNvPr>
          <p:cNvSpPr>
            <a:spLocks/>
          </p:cNvSpPr>
          <p:nvPr/>
        </p:nvSpPr>
        <p:spPr bwMode="auto">
          <a:xfrm>
            <a:off x="3326843" y="3284721"/>
            <a:ext cx="14288" cy="49213"/>
          </a:xfrm>
          <a:custGeom>
            <a:avLst/>
            <a:gdLst>
              <a:gd name="T0" fmla="*/ 5 w 9"/>
              <a:gd name="T1" fmla="*/ 31 h 31"/>
              <a:gd name="T2" fmla="*/ 5 w 9"/>
              <a:gd name="T3" fmla="*/ 5 h 31"/>
              <a:gd name="T4" fmla="*/ 0 w 9"/>
              <a:gd name="T5" fmla="*/ 7 h 31"/>
              <a:gd name="T6" fmla="*/ 0 w 9"/>
              <a:gd name="T7" fmla="*/ 2 h 31"/>
              <a:gd name="T8" fmla="*/ 5 w 9"/>
              <a:gd name="T9" fmla="*/ 0 h 31"/>
              <a:gd name="T10" fmla="*/ 9 w 9"/>
              <a:gd name="T11" fmla="*/ 0 h 31"/>
              <a:gd name="T12" fmla="*/ 9 w 9"/>
              <a:gd name="T13" fmla="*/ 31 h 31"/>
              <a:gd name="T14" fmla="*/ 5 w 9"/>
              <a:gd name="T15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1">
                <a:moveTo>
                  <a:pt x="5" y="31"/>
                </a:moveTo>
                <a:lnTo>
                  <a:pt x="5" y="5"/>
                </a:lnTo>
                <a:lnTo>
                  <a:pt x="0" y="7"/>
                </a:lnTo>
                <a:lnTo>
                  <a:pt x="0" y="2"/>
                </a:lnTo>
                <a:lnTo>
                  <a:pt x="5" y="0"/>
                </a:lnTo>
                <a:lnTo>
                  <a:pt x="9" y="0"/>
                </a:lnTo>
                <a:lnTo>
                  <a:pt x="9" y="31"/>
                </a:lnTo>
                <a:lnTo>
                  <a:pt x="5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63" name="Freeform 1992">
            <a:extLst>
              <a:ext uri="{FF2B5EF4-FFF2-40B4-BE49-F238E27FC236}">
                <a16:creationId xmlns:a16="http://schemas.microsoft.com/office/drawing/2014/main" id="{4C2CE7D3-A7A2-4637-A711-8CCC08C2AD5B}"/>
              </a:ext>
            </a:extLst>
          </p:cNvPr>
          <p:cNvSpPr>
            <a:spLocks/>
          </p:cNvSpPr>
          <p:nvPr/>
        </p:nvSpPr>
        <p:spPr bwMode="auto">
          <a:xfrm>
            <a:off x="3352243" y="3327584"/>
            <a:ext cx="7938" cy="12700"/>
          </a:xfrm>
          <a:custGeom>
            <a:avLst/>
            <a:gdLst>
              <a:gd name="T0" fmla="*/ 0 w 5"/>
              <a:gd name="T1" fmla="*/ 8 h 8"/>
              <a:gd name="T2" fmla="*/ 0 w 5"/>
              <a:gd name="T3" fmla="*/ 0 h 8"/>
              <a:gd name="T4" fmla="*/ 5 w 5"/>
              <a:gd name="T5" fmla="*/ 0 h 8"/>
              <a:gd name="T6" fmla="*/ 5 w 5"/>
              <a:gd name="T7" fmla="*/ 4 h 8"/>
              <a:gd name="T8" fmla="*/ 0 w 5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8">
                <a:moveTo>
                  <a:pt x="0" y="8"/>
                </a:moveTo>
                <a:lnTo>
                  <a:pt x="0" y="0"/>
                </a:lnTo>
                <a:lnTo>
                  <a:pt x="5" y="0"/>
                </a:lnTo>
                <a:lnTo>
                  <a:pt x="5" y="4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64" name="Freeform 1993">
            <a:extLst>
              <a:ext uri="{FF2B5EF4-FFF2-40B4-BE49-F238E27FC236}">
                <a16:creationId xmlns:a16="http://schemas.microsoft.com/office/drawing/2014/main" id="{530BE31E-16E0-4843-9F20-F45E02D52238}"/>
              </a:ext>
            </a:extLst>
          </p:cNvPr>
          <p:cNvSpPr>
            <a:spLocks noEditPoints="1"/>
          </p:cNvSpPr>
          <p:nvPr/>
        </p:nvSpPr>
        <p:spPr bwMode="auto">
          <a:xfrm>
            <a:off x="3364943" y="3283134"/>
            <a:ext cx="22225" cy="50800"/>
          </a:xfrm>
          <a:custGeom>
            <a:avLst/>
            <a:gdLst>
              <a:gd name="T0" fmla="*/ 7 w 14"/>
              <a:gd name="T1" fmla="*/ 20 h 32"/>
              <a:gd name="T2" fmla="*/ 7 w 14"/>
              <a:gd name="T3" fmla="*/ 18 h 32"/>
              <a:gd name="T4" fmla="*/ 6 w 14"/>
              <a:gd name="T5" fmla="*/ 20 h 32"/>
              <a:gd name="T6" fmla="*/ 5 w 14"/>
              <a:gd name="T7" fmla="*/ 20 h 32"/>
              <a:gd name="T8" fmla="*/ 2 w 14"/>
              <a:gd name="T9" fmla="*/ 18 h 32"/>
              <a:gd name="T10" fmla="*/ 1 w 14"/>
              <a:gd name="T11" fmla="*/ 17 h 32"/>
              <a:gd name="T12" fmla="*/ 1 w 14"/>
              <a:gd name="T13" fmla="*/ 16 h 32"/>
              <a:gd name="T14" fmla="*/ 1 w 14"/>
              <a:gd name="T15" fmla="*/ 15 h 32"/>
              <a:gd name="T16" fmla="*/ 0 w 14"/>
              <a:gd name="T17" fmla="*/ 13 h 32"/>
              <a:gd name="T18" fmla="*/ 0 w 14"/>
              <a:gd name="T19" fmla="*/ 10 h 32"/>
              <a:gd name="T20" fmla="*/ 0 w 14"/>
              <a:gd name="T21" fmla="*/ 7 h 32"/>
              <a:gd name="T22" fmla="*/ 1 w 14"/>
              <a:gd name="T23" fmla="*/ 6 h 32"/>
              <a:gd name="T24" fmla="*/ 1 w 14"/>
              <a:gd name="T25" fmla="*/ 5 h 32"/>
              <a:gd name="T26" fmla="*/ 1 w 14"/>
              <a:gd name="T27" fmla="*/ 3 h 32"/>
              <a:gd name="T28" fmla="*/ 4 w 14"/>
              <a:gd name="T29" fmla="*/ 1 h 32"/>
              <a:gd name="T30" fmla="*/ 7 w 14"/>
              <a:gd name="T31" fmla="*/ 0 h 32"/>
              <a:gd name="T32" fmla="*/ 11 w 14"/>
              <a:gd name="T33" fmla="*/ 1 h 32"/>
              <a:gd name="T34" fmla="*/ 12 w 14"/>
              <a:gd name="T35" fmla="*/ 3 h 32"/>
              <a:gd name="T36" fmla="*/ 14 w 14"/>
              <a:gd name="T37" fmla="*/ 5 h 32"/>
              <a:gd name="T38" fmla="*/ 14 w 14"/>
              <a:gd name="T39" fmla="*/ 6 h 32"/>
              <a:gd name="T40" fmla="*/ 14 w 14"/>
              <a:gd name="T41" fmla="*/ 7 h 32"/>
              <a:gd name="T42" fmla="*/ 14 w 14"/>
              <a:gd name="T43" fmla="*/ 10 h 32"/>
              <a:gd name="T44" fmla="*/ 14 w 14"/>
              <a:gd name="T45" fmla="*/ 12 h 32"/>
              <a:gd name="T46" fmla="*/ 14 w 14"/>
              <a:gd name="T47" fmla="*/ 13 h 32"/>
              <a:gd name="T48" fmla="*/ 14 w 14"/>
              <a:gd name="T49" fmla="*/ 15 h 32"/>
              <a:gd name="T50" fmla="*/ 7 w 14"/>
              <a:gd name="T51" fmla="*/ 32 h 32"/>
              <a:gd name="T52" fmla="*/ 5 w 14"/>
              <a:gd name="T53" fmla="*/ 13 h 32"/>
              <a:gd name="T54" fmla="*/ 6 w 14"/>
              <a:gd name="T55" fmla="*/ 15 h 32"/>
              <a:gd name="T56" fmla="*/ 7 w 14"/>
              <a:gd name="T57" fmla="*/ 16 h 32"/>
              <a:gd name="T58" fmla="*/ 9 w 14"/>
              <a:gd name="T59" fmla="*/ 15 h 32"/>
              <a:gd name="T60" fmla="*/ 10 w 14"/>
              <a:gd name="T61" fmla="*/ 13 h 32"/>
              <a:gd name="T62" fmla="*/ 10 w 14"/>
              <a:gd name="T63" fmla="*/ 7 h 32"/>
              <a:gd name="T64" fmla="*/ 9 w 14"/>
              <a:gd name="T65" fmla="*/ 6 h 32"/>
              <a:gd name="T66" fmla="*/ 7 w 14"/>
              <a:gd name="T67" fmla="*/ 5 h 32"/>
              <a:gd name="T68" fmla="*/ 6 w 14"/>
              <a:gd name="T69" fmla="*/ 6 h 32"/>
              <a:gd name="T70" fmla="*/ 5 w 14"/>
              <a:gd name="T71" fmla="*/ 1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2" y="32"/>
                </a:moveTo>
                <a:lnTo>
                  <a:pt x="7" y="20"/>
                </a:lnTo>
                <a:lnTo>
                  <a:pt x="7" y="18"/>
                </a:lnTo>
                <a:lnTo>
                  <a:pt x="7" y="18"/>
                </a:lnTo>
                <a:lnTo>
                  <a:pt x="6" y="20"/>
                </a:lnTo>
                <a:lnTo>
                  <a:pt x="6" y="20"/>
                </a:lnTo>
                <a:lnTo>
                  <a:pt x="5" y="20"/>
                </a:lnTo>
                <a:lnTo>
                  <a:pt x="5" y="20"/>
                </a:lnTo>
                <a:lnTo>
                  <a:pt x="2" y="18"/>
                </a:lnTo>
                <a:lnTo>
                  <a:pt x="2" y="18"/>
                </a:lnTo>
                <a:lnTo>
                  <a:pt x="1" y="17"/>
                </a:lnTo>
                <a:lnTo>
                  <a:pt x="1" y="17"/>
                </a:lnTo>
                <a:lnTo>
                  <a:pt x="1" y="16"/>
                </a:lnTo>
                <a:lnTo>
                  <a:pt x="1" y="16"/>
                </a:lnTo>
                <a:lnTo>
                  <a:pt x="1" y="15"/>
                </a:lnTo>
                <a:lnTo>
                  <a:pt x="1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1" y="6"/>
                </a:lnTo>
                <a:lnTo>
                  <a:pt x="1" y="6"/>
                </a:lnTo>
                <a:lnTo>
                  <a:pt x="1" y="5"/>
                </a:lnTo>
                <a:lnTo>
                  <a:pt x="1" y="5"/>
                </a:lnTo>
                <a:lnTo>
                  <a:pt x="1" y="3"/>
                </a:lnTo>
                <a:lnTo>
                  <a:pt x="1" y="3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2" y="3"/>
                </a:lnTo>
                <a:lnTo>
                  <a:pt x="12" y="3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4" y="15"/>
                </a:lnTo>
                <a:lnTo>
                  <a:pt x="14" y="15"/>
                </a:lnTo>
                <a:lnTo>
                  <a:pt x="14" y="16"/>
                </a:lnTo>
                <a:lnTo>
                  <a:pt x="7" y="32"/>
                </a:lnTo>
                <a:lnTo>
                  <a:pt x="2" y="32"/>
                </a:lnTo>
                <a:close/>
                <a:moveTo>
                  <a:pt x="5" y="13"/>
                </a:moveTo>
                <a:lnTo>
                  <a:pt x="5" y="13"/>
                </a:lnTo>
                <a:lnTo>
                  <a:pt x="6" y="15"/>
                </a:lnTo>
                <a:lnTo>
                  <a:pt x="6" y="15"/>
                </a:lnTo>
                <a:lnTo>
                  <a:pt x="7" y="16"/>
                </a:lnTo>
                <a:lnTo>
                  <a:pt x="7" y="16"/>
                </a:lnTo>
                <a:lnTo>
                  <a:pt x="9" y="15"/>
                </a:lnTo>
                <a:lnTo>
                  <a:pt x="9" y="15"/>
                </a:lnTo>
                <a:lnTo>
                  <a:pt x="10" y="13"/>
                </a:lnTo>
                <a:lnTo>
                  <a:pt x="10" y="7"/>
                </a:lnTo>
                <a:lnTo>
                  <a:pt x="10" y="7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7"/>
                </a:lnTo>
                <a:lnTo>
                  <a:pt x="5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65" name="Freeform 1994">
            <a:extLst>
              <a:ext uri="{FF2B5EF4-FFF2-40B4-BE49-F238E27FC236}">
                <a16:creationId xmlns:a16="http://schemas.microsoft.com/office/drawing/2014/main" id="{E040B038-D81E-4D08-9202-B895F0AFA937}"/>
              </a:ext>
            </a:extLst>
          </p:cNvPr>
          <p:cNvSpPr>
            <a:spLocks noEditPoints="1"/>
          </p:cNvSpPr>
          <p:nvPr/>
        </p:nvSpPr>
        <p:spPr bwMode="auto">
          <a:xfrm>
            <a:off x="3391931" y="3283134"/>
            <a:ext cx="22225" cy="50800"/>
          </a:xfrm>
          <a:custGeom>
            <a:avLst/>
            <a:gdLst>
              <a:gd name="T0" fmla="*/ 7 w 14"/>
              <a:gd name="T1" fmla="*/ 20 h 32"/>
              <a:gd name="T2" fmla="*/ 7 w 14"/>
              <a:gd name="T3" fmla="*/ 18 h 32"/>
              <a:gd name="T4" fmla="*/ 7 w 14"/>
              <a:gd name="T5" fmla="*/ 20 h 32"/>
              <a:gd name="T6" fmla="*/ 5 w 14"/>
              <a:gd name="T7" fmla="*/ 20 h 32"/>
              <a:gd name="T8" fmla="*/ 3 w 14"/>
              <a:gd name="T9" fmla="*/ 18 h 32"/>
              <a:gd name="T10" fmla="*/ 2 w 14"/>
              <a:gd name="T11" fmla="*/ 17 h 32"/>
              <a:gd name="T12" fmla="*/ 0 w 14"/>
              <a:gd name="T13" fmla="*/ 16 h 32"/>
              <a:gd name="T14" fmla="*/ 0 w 14"/>
              <a:gd name="T15" fmla="*/ 15 h 32"/>
              <a:gd name="T16" fmla="*/ 0 w 14"/>
              <a:gd name="T17" fmla="*/ 13 h 32"/>
              <a:gd name="T18" fmla="*/ 0 w 14"/>
              <a:gd name="T19" fmla="*/ 10 h 32"/>
              <a:gd name="T20" fmla="*/ 0 w 14"/>
              <a:gd name="T21" fmla="*/ 7 h 32"/>
              <a:gd name="T22" fmla="*/ 0 w 14"/>
              <a:gd name="T23" fmla="*/ 6 h 32"/>
              <a:gd name="T24" fmla="*/ 0 w 14"/>
              <a:gd name="T25" fmla="*/ 5 h 32"/>
              <a:gd name="T26" fmla="*/ 2 w 14"/>
              <a:gd name="T27" fmla="*/ 3 h 32"/>
              <a:gd name="T28" fmla="*/ 4 w 14"/>
              <a:gd name="T29" fmla="*/ 1 h 32"/>
              <a:gd name="T30" fmla="*/ 7 w 14"/>
              <a:gd name="T31" fmla="*/ 0 h 32"/>
              <a:gd name="T32" fmla="*/ 10 w 14"/>
              <a:gd name="T33" fmla="*/ 1 h 32"/>
              <a:gd name="T34" fmla="*/ 13 w 14"/>
              <a:gd name="T35" fmla="*/ 3 h 32"/>
              <a:gd name="T36" fmla="*/ 13 w 14"/>
              <a:gd name="T37" fmla="*/ 5 h 32"/>
              <a:gd name="T38" fmla="*/ 14 w 14"/>
              <a:gd name="T39" fmla="*/ 6 h 32"/>
              <a:gd name="T40" fmla="*/ 14 w 14"/>
              <a:gd name="T41" fmla="*/ 7 h 32"/>
              <a:gd name="T42" fmla="*/ 14 w 14"/>
              <a:gd name="T43" fmla="*/ 10 h 32"/>
              <a:gd name="T44" fmla="*/ 14 w 14"/>
              <a:gd name="T45" fmla="*/ 12 h 32"/>
              <a:gd name="T46" fmla="*/ 14 w 14"/>
              <a:gd name="T47" fmla="*/ 13 h 32"/>
              <a:gd name="T48" fmla="*/ 13 w 14"/>
              <a:gd name="T49" fmla="*/ 15 h 32"/>
              <a:gd name="T50" fmla="*/ 7 w 14"/>
              <a:gd name="T51" fmla="*/ 32 h 32"/>
              <a:gd name="T52" fmla="*/ 4 w 14"/>
              <a:gd name="T53" fmla="*/ 13 h 32"/>
              <a:gd name="T54" fmla="*/ 5 w 14"/>
              <a:gd name="T55" fmla="*/ 15 h 32"/>
              <a:gd name="T56" fmla="*/ 7 w 14"/>
              <a:gd name="T57" fmla="*/ 16 h 32"/>
              <a:gd name="T58" fmla="*/ 9 w 14"/>
              <a:gd name="T59" fmla="*/ 15 h 32"/>
              <a:gd name="T60" fmla="*/ 9 w 14"/>
              <a:gd name="T61" fmla="*/ 13 h 32"/>
              <a:gd name="T62" fmla="*/ 9 w 14"/>
              <a:gd name="T63" fmla="*/ 7 h 32"/>
              <a:gd name="T64" fmla="*/ 9 w 14"/>
              <a:gd name="T65" fmla="*/ 6 h 32"/>
              <a:gd name="T66" fmla="*/ 7 w 14"/>
              <a:gd name="T67" fmla="*/ 5 h 32"/>
              <a:gd name="T68" fmla="*/ 5 w 14"/>
              <a:gd name="T69" fmla="*/ 6 h 32"/>
              <a:gd name="T70" fmla="*/ 4 w 14"/>
              <a:gd name="T71" fmla="*/ 1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2" y="32"/>
                </a:moveTo>
                <a:lnTo>
                  <a:pt x="7" y="20"/>
                </a:lnTo>
                <a:lnTo>
                  <a:pt x="7" y="18"/>
                </a:lnTo>
                <a:lnTo>
                  <a:pt x="7" y="18"/>
                </a:lnTo>
                <a:lnTo>
                  <a:pt x="7" y="20"/>
                </a:lnTo>
                <a:lnTo>
                  <a:pt x="7" y="20"/>
                </a:lnTo>
                <a:lnTo>
                  <a:pt x="5" y="20"/>
                </a:lnTo>
                <a:lnTo>
                  <a:pt x="5" y="20"/>
                </a:lnTo>
                <a:lnTo>
                  <a:pt x="3" y="18"/>
                </a:lnTo>
                <a:lnTo>
                  <a:pt x="3" y="18"/>
                </a:lnTo>
                <a:lnTo>
                  <a:pt x="2" y="17"/>
                </a:lnTo>
                <a:lnTo>
                  <a:pt x="2" y="17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4" y="6"/>
                </a:lnTo>
                <a:lnTo>
                  <a:pt x="14" y="6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3" y="15"/>
                </a:lnTo>
                <a:lnTo>
                  <a:pt x="13" y="15"/>
                </a:lnTo>
                <a:lnTo>
                  <a:pt x="13" y="16"/>
                </a:lnTo>
                <a:lnTo>
                  <a:pt x="7" y="32"/>
                </a:lnTo>
                <a:lnTo>
                  <a:pt x="2" y="32"/>
                </a:lnTo>
                <a:close/>
                <a:moveTo>
                  <a:pt x="4" y="13"/>
                </a:moveTo>
                <a:lnTo>
                  <a:pt x="4" y="13"/>
                </a:lnTo>
                <a:lnTo>
                  <a:pt x="5" y="15"/>
                </a:lnTo>
                <a:lnTo>
                  <a:pt x="5" y="15"/>
                </a:lnTo>
                <a:lnTo>
                  <a:pt x="7" y="16"/>
                </a:lnTo>
                <a:lnTo>
                  <a:pt x="7" y="16"/>
                </a:lnTo>
                <a:lnTo>
                  <a:pt x="9" y="15"/>
                </a:lnTo>
                <a:lnTo>
                  <a:pt x="9" y="15"/>
                </a:lnTo>
                <a:lnTo>
                  <a:pt x="9" y="13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4" y="7"/>
                </a:lnTo>
                <a:lnTo>
                  <a:pt x="4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66" name="Freeform 1995">
            <a:extLst>
              <a:ext uri="{FF2B5EF4-FFF2-40B4-BE49-F238E27FC236}">
                <a16:creationId xmlns:a16="http://schemas.microsoft.com/office/drawing/2014/main" id="{80B12A3A-D699-48D2-B048-AE9C4486CB47}"/>
              </a:ext>
            </a:extLst>
          </p:cNvPr>
          <p:cNvSpPr>
            <a:spLocks noEditPoints="1"/>
          </p:cNvSpPr>
          <p:nvPr/>
        </p:nvSpPr>
        <p:spPr bwMode="auto">
          <a:xfrm>
            <a:off x="3418918" y="3284721"/>
            <a:ext cx="22225" cy="50800"/>
          </a:xfrm>
          <a:custGeom>
            <a:avLst/>
            <a:gdLst>
              <a:gd name="T0" fmla="*/ 7 w 14"/>
              <a:gd name="T1" fmla="*/ 12 h 32"/>
              <a:gd name="T2" fmla="*/ 7 w 14"/>
              <a:gd name="T3" fmla="*/ 14 h 32"/>
              <a:gd name="T4" fmla="*/ 7 w 14"/>
              <a:gd name="T5" fmla="*/ 12 h 32"/>
              <a:gd name="T6" fmla="*/ 9 w 14"/>
              <a:gd name="T7" fmla="*/ 12 h 32"/>
              <a:gd name="T8" fmla="*/ 11 w 14"/>
              <a:gd name="T9" fmla="*/ 14 h 32"/>
              <a:gd name="T10" fmla="*/ 12 w 14"/>
              <a:gd name="T11" fmla="*/ 15 h 32"/>
              <a:gd name="T12" fmla="*/ 14 w 14"/>
              <a:gd name="T13" fmla="*/ 16 h 32"/>
              <a:gd name="T14" fmla="*/ 14 w 14"/>
              <a:gd name="T15" fmla="*/ 17 h 32"/>
              <a:gd name="T16" fmla="*/ 14 w 14"/>
              <a:gd name="T17" fmla="*/ 19 h 32"/>
              <a:gd name="T18" fmla="*/ 14 w 14"/>
              <a:gd name="T19" fmla="*/ 22 h 32"/>
              <a:gd name="T20" fmla="*/ 14 w 14"/>
              <a:gd name="T21" fmla="*/ 25 h 32"/>
              <a:gd name="T22" fmla="*/ 14 w 14"/>
              <a:gd name="T23" fmla="*/ 26 h 32"/>
              <a:gd name="T24" fmla="*/ 14 w 14"/>
              <a:gd name="T25" fmla="*/ 27 h 32"/>
              <a:gd name="T26" fmla="*/ 12 w 14"/>
              <a:gd name="T27" fmla="*/ 29 h 32"/>
              <a:gd name="T28" fmla="*/ 10 w 14"/>
              <a:gd name="T29" fmla="*/ 31 h 32"/>
              <a:gd name="T30" fmla="*/ 7 w 14"/>
              <a:gd name="T31" fmla="*/ 32 h 32"/>
              <a:gd name="T32" fmla="*/ 4 w 14"/>
              <a:gd name="T33" fmla="*/ 31 h 32"/>
              <a:gd name="T34" fmla="*/ 1 w 14"/>
              <a:gd name="T35" fmla="*/ 29 h 32"/>
              <a:gd name="T36" fmla="*/ 1 w 14"/>
              <a:gd name="T37" fmla="*/ 27 h 32"/>
              <a:gd name="T38" fmla="*/ 0 w 14"/>
              <a:gd name="T39" fmla="*/ 26 h 32"/>
              <a:gd name="T40" fmla="*/ 0 w 14"/>
              <a:gd name="T41" fmla="*/ 25 h 32"/>
              <a:gd name="T42" fmla="*/ 0 w 14"/>
              <a:gd name="T43" fmla="*/ 22 h 32"/>
              <a:gd name="T44" fmla="*/ 0 w 14"/>
              <a:gd name="T45" fmla="*/ 20 h 32"/>
              <a:gd name="T46" fmla="*/ 0 w 14"/>
              <a:gd name="T47" fmla="*/ 19 h 32"/>
              <a:gd name="T48" fmla="*/ 1 w 14"/>
              <a:gd name="T49" fmla="*/ 17 h 32"/>
              <a:gd name="T50" fmla="*/ 7 w 14"/>
              <a:gd name="T51" fmla="*/ 0 h 32"/>
              <a:gd name="T52" fmla="*/ 9 w 14"/>
              <a:gd name="T53" fmla="*/ 19 h 32"/>
              <a:gd name="T54" fmla="*/ 9 w 14"/>
              <a:gd name="T55" fmla="*/ 17 h 32"/>
              <a:gd name="T56" fmla="*/ 7 w 14"/>
              <a:gd name="T57" fmla="*/ 16 h 32"/>
              <a:gd name="T58" fmla="*/ 5 w 14"/>
              <a:gd name="T59" fmla="*/ 17 h 32"/>
              <a:gd name="T60" fmla="*/ 5 w 14"/>
              <a:gd name="T61" fmla="*/ 19 h 32"/>
              <a:gd name="T62" fmla="*/ 5 w 14"/>
              <a:gd name="T63" fmla="*/ 25 h 32"/>
              <a:gd name="T64" fmla="*/ 5 w 14"/>
              <a:gd name="T65" fmla="*/ 26 h 32"/>
              <a:gd name="T66" fmla="*/ 7 w 14"/>
              <a:gd name="T67" fmla="*/ 27 h 32"/>
              <a:gd name="T68" fmla="*/ 9 w 14"/>
              <a:gd name="T69" fmla="*/ 26 h 32"/>
              <a:gd name="T70" fmla="*/ 9 w 14"/>
              <a:gd name="T71" fmla="*/ 19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2" y="0"/>
                </a:moveTo>
                <a:lnTo>
                  <a:pt x="7" y="12"/>
                </a:lnTo>
                <a:lnTo>
                  <a:pt x="7" y="14"/>
                </a:lnTo>
                <a:lnTo>
                  <a:pt x="7" y="14"/>
                </a:lnTo>
                <a:lnTo>
                  <a:pt x="7" y="12"/>
                </a:lnTo>
                <a:lnTo>
                  <a:pt x="7" y="12"/>
                </a:lnTo>
                <a:lnTo>
                  <a:pt x="9" y="12"/>
                </a:lnTo>
                <a:lnTo>
                  <a:pt x="9" y="12"/>
                </a:lnTo>
                <a:lnTo>
                  <a:pt x="11" y="14"/>
                </a:lnTo>
                <a:lnTo>
                  <a:pt x="11" y="14"/>
                </a:lnTo>
                <a:lnTo>
                  <a:pt x="12" y="15"/>
                </a:lnTo>
                <a:lnTo>
                  <a:pt x="12" y="15"/>
                </a:lnTo>
                <a:lnTo>
                  <a:pt x="14" y="16"/>
                </a:lnTo>
                <a:lnTo>
                  <a:pt x="14" y="16"/>
                </a:lnTo>
                <a:lnTo>
                  <a:pt x="14" y="17"/>
                </a:lnTo>
                <a:lnTo>
                  <a:pt x="14" y="17"/>
                </a:lnTo>
                <a:lnTo>
                  <a:pt x="14" y="19"/>
                </a:lnTo>
                <a:lnTo>
                  <a:pt x="14" y="19"/>
                </a:lnTo>
                <a:lnTo>
                  <a:pt x="14" y="22"/>
                </a:lnTo>
                <a:lnTo>
                  <a:pt x="14" y="22"/>
                </a:lnTo>
                <a:lnTo>
                  <a:pt x="14" y="25"/>
                </a:lnTo>
                <a:lnTo>
                  <a:pt x="14" y="25"/>
                </a:lnTo>
                <a:lnTo>
                  <a:pt x="14" y="26"/>
                </a:lnTo>
                <a:lnTo>
                  <a:pt x="14" y="26"/>
                </a:lnTo>
                <a:lnTo>
                  <a:pt x="14" y="27"/>
                </a:lnTo>
                <a:lnTo>
                  <a:pt x="14" y="27"/>
                </a:lnTo>
                <a:lnTo>
                  <a:pt x="12" y="29"/>
                </a:lnTo>
                <a:lnTo>
                  <a:pt x="12" y="29"/>
                </a:lnTo>
                <a:lnTo>
                  <a:pt x="10" y="31"/>
                </a:lnTo>
                <a:lnTo>
                  <a:pt x="10" y="31"/>
                </a:lnTo>
                <a:lnTo>
                  <a:pt x="7" y="32"/>
                </a:lnTo>
                <a:lnTo>
                  <a:pt x="7" y="32"/>
                </a:lnTo>
                <a:lnTo>
                  <a:pt x="4" y="31"/>
                </a:lnTo>
                <a:lnTo>
                  <a:pt x="4" y="31"/>
                </a:lnTo>
                <a:lnTo>
                  <a:pt x="1" y="29"/>
                </a:lnTo>
                <a:lnTo>
                  <a:pt x="1" y="29"/>
                </a:lnTo>
                <a:lnTo>
                  <a:pt x="1" y="27"/>
                </a:lnTo>
                <a:lnTo>
                  <a:pt x="1" y="27"/>
                </a:lnTo>
                <a:lnTo>
                  <a:pt x="0" y="26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9"/>
                </a:lnTo>
                <a:lnTo>
                  <a:pt x="0" y="19"/>
                </a:lnTo>
                <a:lnTo>
                  <a:pt x="1" y="17"/>
                </a:lnTo>
                <a:lnTo>
                  <a:pt x="1" y="17"/>
                </a:lnTo>
                <a:lnTo>
                  <a:pt x="1" y="16"/>
                </a:lnTo>
                <a:lnTo>
                  <a:pt x="7" y="0"/>
                </a:lnTo>
                <a:lnTo>
                  <a:pt x="12" y="0"/>
                </a:lnTo>
                <a:close/>
                <a:moveTo>
                  <a:pt x="9" y="19"/>
                </a:moveTo>
                <a:lnTo>
                  <a:pt x="9" y="19"/>
                </a:lnTo>
                <a:lnTo>
                  <a:pt x="9" y="17"/>
                </a:lnTo>
                <a:lnTo>
                  <a:pt x="9" y="17"/>
                </a:lnTo>
                <a:lnTo>
                  <a:pt x="7" y="16"/>
                </a:lnTo>
                <a:lnTo>
                  <a:pt x="7" y="16"/>
                </a:lnTo>
                <a:lnTo>
                  <a:pt x="5" y="17"/>
                </a:lnTo>
                <a:lnTo>
                  <a:pt x="5" y="17"/>
                </a:lnTo>
                <a:lnTo>
                  <a:pt x="5" y="19"/>
                </a:lnTo>
                <a:lnTo>
                  <a:pt x="5" y="25"/>
                </a:lnTo>
                <a:lnTo>
                  <a:pt x="5" y="25"/>
                </a:lnTo>
                <a:lnTo>
                  <a:pt x="5" y="26"/>
                </a:lnTo>
                <a:lnTo>
                  <a:pt x="5" y="26"/>
                </a:lnTo>
                <a:lnTo>
                  <a:pt x="7" y="27"/>
                </a:lnTo>
                <a:lnTo>
                  <a:pt x="7" y="27"/>
                </a:lnTo>
                <a:lnTo>
                  <a:pt x="9" y="26"/>
                </a:lnTo>
                <a:lnTo>
                  <a:pt x="9" y="26"/>
                </a:lnTo>
                <a:lnTo>
                  <a:pt x="9" y="25"/>
                </a:lnTo>
                <a:lnTo>
                  <a:pt x="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67" name="Freeform 1996">
            <a:extLst>
              <a:ext uri="{FF2B5EF4-FFF2-40B4-BE49-F238E27FC236}">
                <a16:creationId xmlns:a16="http://schemas.microsoft.com/office/drawing/2014/main" id="{89CD0D3B-40E9-4E70-890E-481FD9E9FE3B}"/>
              </a:ext>
            </a:extLst>
          </p:cNvPr>
          <p:cNvSpPr>
            <a:spLocks/>
          </p:cNvSpPr>
          <p:nvPr/>
        </p:nvSpPr>
        <p:spPr bwMode="auto">
          <a:xfrm>
            <a:off x="3445906" y="3284721"/>
            <a:ext cx="15875" cy="49213"/>
          </a:xfrm>
          <a:custGeom>
            <a:avLst/>
            <a:gdLst>
              <a:gd name="T0" fmla="*/ 5 w 10"/>
              <a:gd name="T1" fmla="*/ 31 h 31"/>
              <a:gd name="T2" fmla="*/ 5 w 10"/>
              <a:gd name="T3" fmla="*/ 5 h 31"/>
              <a:gd name="T4" fmla="*/ 0 w 10"/>
              <a:gd name="T5" fmla="*/ 7 h 31"/>
              <a:gd name="T6" fmla="*/ 0 w 10"/>
              <a:gd name="T7" fmla="*/ 2 h 31"/>
              <a:gd name="T8" fmla="*/ 5 w 10"/>
              <a:gd name="T9" fmla="*/ 0 h 31"/>
              <a:gd name="T10" fmla="*/ 10 w 10"/>
              <a:gd name="T11" fmla="*/ 0 h 31"/>
              <a:gd name="T12" fmla="*/ 10 w 10"/>
              <a:gd name="T13" fmla="*/ 31 h 31"/>
              <a:gd name="T14" fmla="*/ 5 w 10"/>
              <a:gd name="T15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31">
                <a:moveTo>
                  <a:pt x="5" y="31"/>
                </a:moveTo>
                <a:lnTo>
                  <a:pt x="5" y="5"/>
                </a:lnTo>
                <a:lnTo>
                  <a:pt x="0" y="7"/>
                </a:lnTo>
                <a:lnTo>
                  <a:pt x="0" y="2"/>
                </a:lnTo>
                <a:lnTo>
                  <a:pt x="5" y="0"/>
                </a:lnTo>
                <a:lnTo>
                  <a:pt x="10" y="0"/>
                </a:lnTo>
                <a:lnTo>
                  <a:pt x="10" y="31"/>
                </a:lnTo>
                <a:lnTo>
                  <a:pt x="5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68" name="Freeform 1997">
            <a:extLst>
              <a:ext uri="{FF2B5EF4-FFF2-40B4-BE49-F238E27FC236}">
                <a16:creationId xmlns:a16="http://schemas.microsoft.com/office/drawing/2014/main" id="{F69CB129-4168-45E7-A994-A4C589F1FB57}"/>
              </a:ext>
            </a:extLst>
          </p:cNvPr>
          <p:cNvSpPr>
            <a:spLocks noEditPoints="1"/>
          </p:cNvSpPr>
          <p:nvPr/>
        </p:nvSpPr>
        <p:spPr bwMode="auto">
          <a:xfrm>
            <a:off x="3325256" y="3794309"/>
            <a:ext cx="22225" cy="52388"/>
          </a:xfrm>
          <a:custGeom>
            <a:avLst/>
            <a:gdLst>
              <a:gd name="T0" fmla="*/ 7 w 14"/>
              <a:gd name="T1" fmla="*/ 19 h 33"/>
              <a:gd name="T2" fmla="*/ 7 w 14"/>
              <a:gd name="T3" fmla="*/ 19 h 33"/>
              <a:gd name="T4" fmla="*/ 6 w 14"/>
              <a:gd name="T5" fmla="*/ 19 h 33"/>
              <a:gd name="T6" fmla="*/ 5 w 14"/>
              <a:gd name="T7" fmla="*/ 19 h 33"/>
              <a:gd name="T8" fmla="*/ 2 w 14"/>
              <a:gd name="T9" fmla="*/ 19 h 33"/>
              <a:gd name="T10" fmla="*/ 1 w 14"/>
              <a:gd name="T11" fmla="*/ 18 h 33"/>
              <a:gd name="T12" fmla="*/ 1 w 14"/>
              <a:gd name="T13" fmla="*/ 17 h 33"/>
              <a:gd name="T14" fmla="*/ 0 w 14"/>
              <a:gd name="T15" fmla="*/ 15 h 33"/>
              <a:gd name="T16" fmla="*/ 0 w 14"/>
              <a:gd name="T17" fmla="*/ 13 h 33"/>
              <a:gd name="T18" fmla="*/ 0 w 14"/>
              <a:gd name="T19" fmla="*/ 10 h 33"/>
              <a:gd name="T20" fmla="*/ 0 w 14"/>
              <a:gd name="T21" fmla="*/ 8 h 33"/>
              <a:gd name="T22" fmla="*/ 0 w 14"/>
              <a:gd name="T23" fmla="*/ 5 h 33"/>
              <a:gd name="T24" fmla="*/ 1 w 14"/>
              <a:gd name="T25" fmla="*/ 4 h 33"/>
              <a:gd name="T26" fmla="*/ 1 w 14"/>
              <a:gd name="T27" fmla="*/ 4 h 33"/>
              <a:gd name="T28" fmla="*/ 4 w 14"/>
              <a:gd name="T29" fmla="*/ 2 h 33"/>
              <a:gd name="T30" fmla="*/ 7 w 14"/>
              <a:gd name="T31" fmla="*/ 0 h 33"/>
              <a:gd name="T32" fmla="*/ 10 w 14"/>
              <a:gd name="T33" fmla="*/ 2 h 33"/>
              <a:gd name="T34" fmla="*/ 12 w 14"/>
              <a:gd name="T35" fmla="*/ 4 h 33"/>
              <a:gd name="T36" fmla="*/ 14 w 14"/>
              <a:gd name="T37" fmla="*/ 4 h 33"/>
              <a:gd name="T38" fmla="*/ 14 w 14"/>
              <a:gd name="T39" fmla="*/ 5 h 33"/>
              <a:gd name="T40" fmla="*/ 14 w 14"/>
              <a:gd name="T41" fmla="*/ 8 h 33"/>
              <a:gd name="T42" fmla="*/ 14 w 14"/>
              <a:gd name="T43" fmla="*/ 10 h 33"/>
              <a:gd name="T44" fmla="*/ 14 w 14"/>
              <a:gd name="T45" fmla="*/ 13 h 33"/>
              <a:gd name="T46" fmla="*/ 14 w 14"/>
              <a:gd name="T47" fmla="*/ 14 h 33"/>
              <a:gd name="T48" fmla="*/ 14 w 14"/>
              <a:gd name="T49" fmla="*/ 15 h 33"/>
              <a:gd name="T50" fmla="*/ 7 w 14"/>
              <a:gd name="T51" fmla="*/ 33 h 33"/>
              <a:gd name="T52" fmla="*/ 5 w 14"/>
              <a:gd name="T53" fmla="*/ 13 h 33"/>
              <a:gd name="T54" fmla="*/ 6 w 14"/>
              <a:gd name="T55" fmla="*/ 15 h 33"/>
              <a:gd name="T56" fmla="*/ 7 w 14"/>
              <a:gd name="T57" fmla="*/ 15 h 33"/>
              <a:gd name="T58" fmla="*/ 9 w 14"/>
              <a:gd name="T59" fmla="*/ 15 h 33"/>
              <a:gd name="T60" fmla="*/ 10 w 14"/>
              <a:gd name="T61" fmla="*/ 13 h 33"/>
              <a:gd name="T62" fmla="*/ 10 w 14"/>
              <a:gd name="T63" fmla="*/ 8 h 33"/>
              <a:gd name="T64" fmla="*/ 9 w 14"/>
              <a:gd name="T65" fmla="*/ 5 h 33"/>
              <a:gd name="T66" fmla="*/ 7 w 14"/>
              <a:gd name="T67" fmla="*/ 5 h 33"/>
              <a:gd name="T68" fmla="*/ 6 w 14"/>
              <a:gd name="T69" fmla="*/ 5 h 33"/>
              <a:gd name="T70" fmla="*/ 5 w 14"/>
              <a:gd name="T71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2" y="33"/>
                </a:move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lnTo>
                  <a:pt x="6" y="19"/>
                </a:lnTo>
                <a:lnTo>
                  <a:pt x="6" y="19"/>
                </a:lnTo>
                <a:lnTo>
                  <a:pt x="5" y="19"/>
                </a:lnTo>
                <a:lnTo>
                  <a:pt x="5" y="19"/>
                </a:lnTo>
                <a:lnTo>
                  <a:pt x="2" y="19"/>
                </a:lnTo>
                <a:lnTo>
                  <a:pt x="2" y="19"/>
                </a:lnTo>
                <a:lnTo>
                  <a:pt x="1" y="18"/>
                </a:lnTo>
                <a:lnTo>
                  <a:pt x="1" y="18"/>
                </a:lnTo>
                <a:lnTo>
                  <a:pt x="1" y="17"/>
                </a:lnTo>
                <a:lnTo>
                  <a:pt x="1" y="17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4" y="2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0" y="2"/>
                </a:lnTo>
                <a:lnTo>
                  <a:pt x="12" y="4"/>
                </a:lnTo>
                <a:lnTo>
                  <a:pt x="12" y="4"/>
                </a:lnTo>
                <a:lnTo>
                  <a:pt x="14" y="4"/>
                </a:lnTo>
                <a:lnTo>
                  <a:pt x="14" y="4"/>
                </a:lnTo>
                <a:lnTo>
                  <a:pt x="14" y="5"/>
                </a:lnTo>
                <a:lnTo>
                  <a:pt x="14" y="5"/>
                </a:lnTo>
                <a:lnTo>
                  <a:pt x="14" y="8"/>
                </a:lnTo>
                <a:lnTo>
                  <a:pt x="14" y="8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4" y="15"/>
                </a:lnTo>
                <a:lnTo>
                  <a:pt x="14" y="15"/>
                </a:lnTo>
                <a:lnTo>
                  <a:pt x="14" y="17"/>
                </a:lnTo>
                <a:lnTo>
                  <a:pt x="7" y="33"/>
                </a:lnTo>
                <a:lnTo>
                  <a:pt x="2" y="33"/>
                </a:lnTo>
                <a:close/>
                <a:moveTo>
                  <a:pt x="5" y="13"/>
                </a:moveTo>
                <a:lnTo>
                  <a:pt x="5" y="13"/>
                </a:lnTo>
                <a:lnTo>
                  <a:pt x="6" y="15"/>
                </a:lnTo>
                <a:lnTo>
                  <a:pt x="6" y="15"/>
                </a:lnTo>
                <a:lnTo>
                  <a:pt x="7" y="15"/>
                </a:lnTo>
                <a:lnTo>
                  <a:pt x="7" y="15"/>
                </a:lnTo>
                <a:lnTo>
                  <a:pt x="9" y="15"/>
                </a:lnTo>
                <a:lnTo>
                  <a:pt x="9" y="15"/>
                </a:lnTo>
                <a:lnTo>
                  <a:pt x="10" y="13"/>
                </a:lnTo>
                <a:lnTo>
                  <a:pt x="10" y="8"/>
                </a:ln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69" name="Freeform 1998">
            <a:extLst>
              <a:ext uri="{FF2B5EF4-FFF2-40B4-BE49-F238E27FC236}">
                <a16:creationId xmlns:a16="http://schemas.microsoft.com/office/drawing/2014/main" id="{7351D33D-F89F-4280-8357-B1499F0BB5B1}"/>
              </a:ext>
            </a:extLst>
          </p:cNvPr>
          <p:cNvSpPr>
            <a:spLocks/>
          </p:cNvSpPr>
          <p:nvPr/>
        </p:nvSpPr>
        <p:spPr bwMode="auto">
          <a:xfrm>
            <a:off x="3352243" y="3794309"/>
            <a:ext cx="22225" cy="52388"/>
          </a:xfrm>
          <a:custGeom>
            <a:avLst/>
            <a:gdLst>
              <a:gd name="T0" fmla="*/ 14 w 14"/>
              <a:gd name="T1" fmla="*/ 0 h 33"/>
              <a:gd name="T2" fmla="*/ 14 w 14"/>
              <a:gd name="T3" fmla="*/ 5 h 33"/>
              <a:gd name="T4" fmla="*/ 4 w 14"/>
              <a:gd name="T5" fmla="*/ 5 h 33"/>
              <a:gd name="T6" fmla="*/ 4 w 14"/>
              <a:gd name="T7" fmla="*/ 14 h 33"/>
              <a:gd name="T8" fmla="*/ 4 w 14"/>
              <a:gd name="T9" fmla="*/ 14 h 33"/>
              <a:gd name="T10" fmla="*/ 7 w 14"/>
              <a:gd name="T11" fmla="*/ 13 h 33"/>
              <a:gd name="T12" fmla="*/ 7 w 14"/>
              <a:gd name="T13" fmla="*/ 13 h 33"/>
              <a:gd name="T14" fmla="*/ 8 w 14"/>
              <a:gd name="T15" fmla="*/ 13 h 33"/>
              <a:gd name="T16" fmla="*/ 8 w 14"/>
              <a:gd name="T17" fmla="*/ 13 h 33"/>
              <a:gd name="T18" fmla="*/ 10 w 14"/>
              <a:gd name="T19" fmla="*/ 13 h 33"/>
              <a:gd name="T20" fmla="*/ 12 w 14"/>
              <a:gd name="T21" fmla="*/ 14 h 33"/>
              <a:gd name="T22" fmla="*/ 12 w 14"/>
              <a:gd name="T23" fmla="*/ 14 h 33"/>
              <a:gd name="T24" fmla="*/ 13 w 14"/>
              <a:gd name="T25" fmla="*/ 15 h 33"/>
              <a:gd name="T26" fmla="*/ 14 w 14"/>
              <a:gd name="T27" fmla="*/ 18 h 33"/>
              <a:gd name="T28" fmla="*/ 14 w 14"/>
              <a:gd name="T29" fmla="*/ 27 h 33"/>
              <a:gd name="T30" fmla="*/ 14 w 14"/>
              <a:gd name="T31" fmla="*/ 27 h 33"/>
              <a:gd name="T32" fmla="*/ 13 w 14"/>
              <a:gd name="T33" fmla="*/ 29 h 33"/>
              <a:gd name="T34" fmla="*/ 13 w 14"/>
              <a:gd name="T35" fmla="*/ 29 h 33"/>
              <a:gd name="T36" fmla="*/ 12 w 14"/>
              <a:gd name="T37" fmla="*/ 32 h 33"/>
              <a:gd name="T38" fmla="*/ 12 w 14"/>
              <a:gd name="T39" fmla="*/ 32 h 33"/>
              <a:gd name="T40" fmla="*/ 9 w 14"/>
              <a:gd name="T41" fmla="*/ 33 h 33"/>
              <a:gd name="T42" fmla="*/ 9 w 14"/>
              <a:gd name="T43" fmla="*/ 33 h 33"/>
              <a:gd name="T44" fmla="*/ 7 w 14"/>
              <a:gd name="T45" fmla="*/ 33 h 33"/>
              <a:gd name="T46" fmla="*/ 7 w 14"/>
              <a:gd name="T47" fmla="*/ 33 h 33"/>
              <a:gd name="T48" fmla="*/ 4 w 14"/>
              <a:gd name="T49" fmla="*/ 33 h 33"/>
              <a:gd name="T50" fmla="*/ 4 w 14"/>
              <a:gd name="T51" fmla="*/ 33 h 33"/>
              <a:gd name="T52" fmla="*/ 2 w 14"/>
              <a:gd name="T53" fmla="*/ 32 h 33"/>
              <a:gd name="T54" fmla="*/ 2 w 14"/>
              <a:gd name="T55" fmla="*/ 32 h 33"/>
              <a:gd name="T56" fmla="*/ 0 w 14"/>
              <a:gd name="T57" fmla="*/ 29 h 33"/>
              <a:gd name="T58" fmla="*/ 0 w 14"/>
              <a:gd name="T59" fmla="*/ 29 h 33"/>
              <a:gd name="T60" fmla="*/ 0 w 14"/>
              <a:gd name="T61" fmla="*/ 27 h 33"/>
              <a:gd name="T62" fmla="*/ 0 w 14"/>
              <a:gd name="T63" fmla="*/ 25 h 33"/>
              <a:gd name="T64" fmla="*/ 4 w 14"/>
              <a:gd name="T65" fmla="*/ 25 h 33"/>
              <a:gd name="T66" fmla="*/ 4 w 14"/>
              <a:gd name="T67" fmla="*/ 27 h 33"/>
              <a:gd name="T68" fmla="*/ 4 w 14"/>
              <a:gd name="T69" fmla="*/ 27 h 33"/>
              <a:gd name="T70" fmla="*/ 5 w 14"/>
              <a:gd name="T71" fmla="*/ 28 h 33"/>
              <a:gd name="T72" fmla="*/ 5 w 14"/>
              <a:gd name="T73" fmla="*/ 28 h 33"/>
              <a:gd name="T74" fmla="*/ 7 w 14"/>
              <a:gd name="T75" fmla="*/ 29 h 33"/>
              <a:gd name="T76" fmla="*/ 7 w 14"/>
              <a:gd name="T77" fmla="*/ 29 h 33"/>
              <a:gd name="T78" fmla="*/ 9 w 14"/>
              <a:gd name="T79" fmla="*/ 28 h 33"/>
              <a:gd name="T80" fmla="*/ 9 w 14"/>
              <a:gd name="T81" fmla="*/ 28 h 33"/>
              <a:gd name="T82" fmla="*/ 9 w 14"/>
              <a:gd name="T83" fmla="*/ 27 h 33"/>
              <a:gd name="T84" fmla="*/ 9 w 14"/>
              <a:gd name="T85" fmla="*/ 19 h 33"/>
              <a:gd name="T86" fmla="*/ 9 w 14"/>
              <a:gd name="T87" fmla="*/ 19 h 33"/>
              <a:gd name="T88" fmla="*/ 8 w 14"/>
              <a:gd name="T89" fmla="*/ 17 h 33"/>
              <a:gd name="T90" fmla="*/ 8 w 14"/>
              <a:gd name="T91" fmla="*/ 17 h 33"/>
              <a:gd name="T92" fmla="*/ 7 w 14"/>
              <a:gd name="T93" fmla="*/ 17 h 33"/>
              <a:gd name="T94" fmla="*/ 7 w 14"/>
              <a:gd name="T95" fmla="*/ 17 h 33"/>
              <a:gd name="T96" fmla="*/ 5 w 14"/>
              <a:gd name="T97" fmla="*/ 17 h 33"/>
              <a:gd name="T98" fmla="*/ 5 w 14"/>
              <a:gd name="T99" fmla="*/ 17 h 33"/>
              <a:gd name="T100" fmla="*/ 5 w 14"/>
              <a:gd name="T101" fmla="*/ 17 h 33"/>
              <a:gd name="T102" fmla="*/ 5 w 14"/>
              <a:gd name="T103" fmla="*/ 17 h 33"/>
              <a:gd name="T104" fmla="*/ 5 w 14"/>
              <a:gd name="T105" fmla="*/ 18 h 33"/>
              <a:gd name="T106" fmla="*/ 5 w 14"/>
              <a:gd name="T107" fmla="*/ 18 h 33"/>
              <a:gd name="T108" fmla="*/ 4 w 14"/>
              <a:gd name="T109" fmla="*/ 18 h 33"/>
              <a:gd name="T110" fmla="*/ 0 w 14"/>
              <a:gd name="T111" fmla="*/ 18 h 33"/>
              <a:gd name="T112" fmla="*/ 0 w 14"/>
              <a:gd name="T113" fmla="*/ 0 h 33"/>
              <a:gd name="T114" fmla="*/ 14 w 14"/>
              <a:gd name="T1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3">
                <a:moveTo>
                  <a:pt x="14" y="0"/>
                </a:moveTo>
                <a:lnTo>
                  <a:pt x="14" y="5"/>
                </a:lnTo>
                <a:lnTo>
                  <a:pt x="4" y="5"/>
                </a:lnTo>
                <a:lnTo>
                  <a:pt x="4" y="14"/>
                </a:lnTo>
                <a:lnTo>
                  <a:pt x="4" y="14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2" y="14"/>
                </a:lnTo>
                <a:lnTo>
                  <a:pt x="12" y="14"/>
                </a:lnTo>
                <a:lnTo>
                  <a:pt x="13" y="15"/>
                </a:lnTo>
                <a:lnTo>
                  <a:pt x="14" y="18"/>
                </a:lnTo>
                <a:lnTo>
                  <a:pt x="14" y="27"/>
                </a:lnTo>
                <a:lnTo>
                  <a:pt x="14" y="27"/>
                </a:lnTo>
                <a:lnTo>
                  <a:pt x="13" y="29"/>
                </a:lnTo>
                <a:lnTo>
                  <a:pt x="13" y="29"/>
                </a:lnTo>
                <a:lnTo>
                  <a:pt x="12" y="32"/>
                </a:lnTo>
                <a:lnTo>
                  <a:pt x="12" y="32"/>
                </a:lnTo>
                <a:lnTo>
                  <a:pt x="9" y="33"/>
                </a:lnTo>
                <a:lnTo>
                  <a:pt x="9" y="33"/>
                </a:lnTo>
                <a:lnTo>
                  <a:pt x="7" y="33"/>
                </a:lnTo>
                <a:lnTo>
                  <a:pt x="7" y="33"/>
                </a:lnTo>
                <a:lnTo>
                  <a:pt x="4" y="33"/>
                </a:lnTo>
                <a:lnTo>
                  <a:pt x="4" y="33"/>
                </a:lnTo>
                <a:lnTo>
                  <a:pt x="2" y="32"/>
                </a:lnTo>
                <a:lnTo>
                  <a:pt x="2" y="32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4" y="25"/>
                </a:lnTo>
                <a:lnTo>
                  <a:pt x="4" y="27"/>
                </a:lnTo>
                <a:lnTo>
                  <a:pt x="4" y="27"/>
                </a:lnTo>
                <a:lnTo>
                  <a:pt x="5" y="28"/>
                </a:lnTo>
                <a:lnTo>
                  <a:pt x="5" y="28"/>
                </a:lnTo>
                <a:lnTo>
                  <a:pt x="7" y="29"/>
                </a:lnTo>
                <a:lnTo>
                  <a:pt x="7" y="29"/>
                </a:lnTo>
                <a:lnTo>
                  <a:pt x="9" y="28"/>
                </a:lnTo>
                <a:lnTo>
                  <a:pt x="9" y="28"/>
                </a:lnTo>
                <a:lnTo>
                  <a:pt x="9" y="27"/>
                </a:lnTo>
                <a:lnTo>
                  <a:pt x="9" y="19"/>
                </a:lnTo>
                <a:lnTo>
                  <a:pt x="9" y="19"/>
                </a:lnTo>
                <a:lnTo>
                  <a:pt x="8" y="17"/>
                </a:lnTo>
                <a:lnTo>
                  <a:pt x="8" y="17"/>
                </a:lnTo>
                <a:lnTo>
                  <a:pt x="7" y="17"/>
                </a:lnTo>
                <a:lnTo>
                  <a:pt x="7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8"/>
                </a:lnTo>
                <a:lnTo>
                  <a:pt x="5" y="18"/>
                </a:lnTo>
                <a:lnTo>
                  <a:pt x="4" y="18"/>
                </a:lnTo>
                <a:lnTo>
                  <a:pt x="0" y="18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70" name="Freeform 1999">
            <a:extLst>
              <a:ext uri="{FF2B5EF4-FFF2-40B4-BE49-F238E27FC236}">
                <a16:creationId xmlns:a16="http://schemas.microsoft.com/office/drawing/2014/main" id="{8CC163D7-FB79-431D-94D6-F8BFB730226C}"/>
              </a:ext>
            </a:extLst>
          </p:cNvPr>
          <p:cNvSpPr>
            <a:spLocks/>
          </p:cNvSpPr>
          <p:nvPr/>
        </p:nvSpPr>
        <p:spPr bwMode="auto">
          <a:xfrm>
            <a:off x="3379231" y="3838759"/>
            <a:ext cx="7938" cy="14288"/>
          </a:xfrm>
          <a:custGeom>
            <a:avLst/>
            <a:gdLst>
              <a:gd name="T0" fmla="*/ 0 w 5"/>
              <a:gd name="T1" fmla="*/ 9 h 9"/>
              <a:gd name="T2" fmla="*/ 0 w 5"/>
              <a:gd name="T3" fmla="*/ 0 h 9"/>
              <a:gd name="T4" fmla="*/ 5 w 5"/>
              <a:gd name="T5" fmla="*/ 0 h 9"/>
              <a:gd name="T6" fmla="*/ 5 w 5"/>
              <a:gd name="T7" fmla="*/ 5 h 9"/>
              <a:gd name="T8" fmla="*/ 0 w 5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9">
                <a:moveTo>
                  <a:pt x="0" y="9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71" name="Freeform 2000">
            <a:extLst>
              <a:ext uri="{FF2B5EF4-FFF2-40B4-BE49-F238E27FC236}">
                <a16:creationId xmlns:a16="http://schemas.microsoft.com/office/drawing/2014/main" id="{790A3491-6EE8-4B0A-B03F-F1F86D46720A}"/>
              </a:ext>
            </a:extLst>
          </p:cNvPr>
          <p:cNvSpPr>
            <a:spLocks noEditPoints="1"/>
          </p:cNvSpPr>
          <p:nvPr/>
        </p:nvSpPr>
        <p:spPr bwMode="auto">
          <a:xfrm>
            <a:off x="3391931" y="3794309"/>
            <a:ext cx="22225" cy="52388"/>
          </a:xfrm>
          <a:custGeom>
            <a:avLst/>
            <a:gdLst>
              <a:gd name="T0" fmla="*/ 7 w 14"/>
              <a:gd name="T1" fmla="*/ 19 h 33"/>
              <a:gd name="T2" fmla="*/ 7 w 14"/>
              <a:gd name="T3" fmla="*/ 19 h 33"/>
              <a:gd name="T4" fmla="*/ 7 w 14"/>
              <a:gd name="T5" fmla="*/ 19 h 33"/>
              <a:gd name="T6" fmla="*/ 5 w 14"/>
              <a:gd name="T7" fmla="*/ 19 h 33"/>
              <a:gd name="T8" fmla="*/ 3 w 14"/>
              <a:gd name="T9" fmla="*/ 19 h 33"/>
              <a:gd name="T10" fmla="*/ 2 w 14"/>
              <a:gd name="T11" fmla="*/ 18 h 33"/>
              <a:gd name="T12" fmla="*/ 0 w 14"/>
              <a:gd name="T13" fmla="*/ 17 h 33"/>
              <a:gd name="T14" fmla="*/ 0 w 14"/>
              <a:gd name="T15" fmla="*/ 15 h 33"/>
              <a:gd name="T16" fmla="*/ 0 w 14"/>
              <a:gd name="T17" fmla="*/ 13 h 33"/>
              <a:gd name="T18" fmla="*/ 0 w 14"/>
              <a:gd name="T19" fmla="*/ 10 h 33"/>
              <a:gd name="T20" fmla="*/ 0 w 14"/>
              <a:gd name="T21" fmla="*/ 8 h 33"/>
              <a:gd name="T22" fmla="*/ 0 w 14"/>
              <a:gd name="T23" fmla="*/ 5 h 33"/>
              <a:gd name="T24" fmla="*/ 0 w 14"/>
              <a:gd name="T25" fmla="*/ 4 h 33"/>
              <a:gd name="T26" fmla="*/ 2 w 14"/>
              <a:gd name="T27" fmla="*/ 4 h 33"/>
              <a:gd name="T28" fmla="*/ 4 w 14"/>
              <a:gd name="T29" fmla="*/ 2 h 33"/>
              <a:gd name="T30" fmla="*/ 7 w 14"/>
              <a:gd name="T31" fmla="*/ 0 h 33"/>
              <a:gd name="T32" fmla="*/ 10 w 14"/>
              <a:gd name="T33" fmla="*/ 2 h 33"/>
              <a:gd name="T34" fmla="*/ 13 w 14"/>
              <a:gd name="T35" fmla="*/ 4 h 33"/>
              <a:gd name="T36" fmla="*/ 13 w 14"/>
              <a:gd name="T37" fmla="*/ 4 h 33"/>
              <a:gd name="T38" fmla="*/ 14 w 14"/>
              <a:gd name="T39" fmla="*/ 5 h 33"/>
              <a:gd name="T40" fmla="*/ 14 w 14"/>
              <a:gd name="T41" fmla="*/ 8 h 33"/>
              <a:gd name="T42" fmla="*/ 14 w 14"/>
              <a:gd name="T43" fmla="*/ 10 h 33"/>
              <a:gd name="T44" fmla="*/ 14 w 14"/>
              <a:gd name="T45" fmla="*/ 13 h 33"/>
              <a:gd name="T46" fmla="*/ 14 w 14"/>
              <a:gd name="T47" fmla="*/ 14 h 33"/>
              <a:gd name="T48" fmla="*/ 13 w 14"/>
              <a:gd name="T49" fmla="*/ 15 h 33"/>
              <a:gd name="T50" fmla="*/ 7 w 14"/>
              <a:gd name="T51" fmla="*/ 33 h 33"/>
              <a:gd name="T52" fmla="*/ 4 w 14"/>
              <a:gd name="T53" fmla="*/ 13 h 33"/>
              <a:gd name="T54" fmla="*/ 5 w 14"/>
              <a:gd name="T55" fmla="*/ 15 h 33"/>
              <a:gd name="T56" fmla="*/ 7 w 14"/>
              <a:gd name="T57" fmla="*/ 15 h 33"/>
              <a:gd name="T58" fmla="*/ 9 w 14"/>
              <a:gd name="T59" fmla="*/ 15 h 33"/>
              <a:gd name="T60" fmla="*/ 9 w 14"/>
              <a:gd name="T61" fmla="*/ 13 h 33"/>
              <a:gd name="T62" fmla="*/ 9 w 14"/>
              <a:gd name="T63" fmla="*/ 8 h 33"/>
              <a:gd name="T64" fmla="*/ 9 w 14"/>
              <a:gd name="T65" fmla="*/ 5 h 33"/>
              <a:gd name="T66" fmla="*/ 7 w 14"/>
              <a:gd name="T67" fmla="*/ 5 h 33"/>
              <a:gd name="T68" fmla="*/ 5 w 14"/>
              <a:gd name="T69" fmla="*/ 5 h 33"/>
              <a:gd name="T70" fmla="*/ 4 w 14"/>
              <a:gd name="T71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2" y="33"/>
                </a:move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lnTo>
                  <a:pt x="5" y="19"/>
                </a:lnTo>
                <a:lnTo>
                  <a:pt x="5" y="19"/>
                </a:lnTo>
                <a:lnTo>
                  <a:pt x="3" y="19"/>
                </a:lnTo>
                <a:lnTo>
                  <a:pt x="3" y="19"/>
                </a:lnTo>
                <a:lnTo>
                  <a:pt x="2" y="18"/>
                </a:lnTo>
                <a:lnTo>
                  <a:pt x="2" y="18"/>
                </a:lnTo>
                <a:lnTo>
                  <a:pt x="0" y="17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0" y="2"/>
                </a:lnTo>
                <a:lnTo>
                  <a:pt x="13" y="4"/>
                </a:lnTo>
                <a:lnTo>
                  <a:pt x="13" y="4"/>
                </a:lnTo>
                <a:lnTo>
                  <a:pt x="13" y="4"/>
                </a:lnTo>
                <a:lnTo>
                  <a:pt x="13" y="4"/>
                </a:lnTo>
                <a:lnTo>
                  <a:pt x="14" y="5"/>
                </a:lnTo>
                <a:lnTo>
                  <a:pt x="14" y="5"/>
                </a:lnTo>
                <a:lnTo>
                  <a:pt x="14" y="8"/>
                </a:lnTo>
                <a:lnTo>
                  <a:pt x="14" y="8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13" y="15"/>
                </a:lnTo>
                <a:lnTo>
                  <a:pt x="13" y="17"/>
                </a:lnTo>
                <a:lnTo>
                  <a:pt x="7" y="33"/>
                </a:lnTo>
                <a:lnTo>
                  <a:pt x="2" y="33"/>
                </a:lnTo>
                <a:close/>
                <a:moveTo>
                  <a:pt x="4" y="13"/>
                </a:moveTo>
                <a:lnTo>
                  <a:pt x="4" y="13"/>
                </a:lnTo>
                <a:lnTo>
                  <a:pt x="5" y="15"/>
                </a:lnTo>
                <a:lnTo>
                  <a:pt x="5" y="15"/>
                </a:lnTo>
                <a:lnTo>
                  <a:pt x="7" y="15"/>
                </a:lnTo>
                <a:lnTo>
                  <a:pt x="7" y="15"/>
                </a:lnTo>
                <a:lnTo>
                  <a:pt x="9" y="15"/>
                </a:lnTo>
                <a:lnTo>
                  <a:pt x="9" y="15"/>
                </a:lnTo>
                <a:lnTo>
                  <a:pt x="9" y="13"/>
                </a:lnTo>
                <a:lnTo>
                  <a:pt x="9" y="8"/>
                </a:lnTo>
                <a:lnTo>
                  <a:pt x="9" y="8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4" y="8"/>
                </a:lnTo>
                <a:lnTo>
                  <a:pt x="4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72" name="Freeform 2001">
            <a:extLst>
              <a:ext uri="{FF2B5EF4-FFF2-40B4-BE49-F238E27FC236}">
                <a16:creationId xmlns:a16="http://schemas.microsoft.com/office/drawing/2014/main" id="{ED3C2A58-C612-42AE-BEE7-41725C3C7415}"/>
              </a:ext>
            </a:extLst>
          </p:cNvPr>
          <p:cNvSpPr>
            <a:spLocks noEditPoints="1"/>
          </p:cNvSpPr>
          <p:nvPr/>
        </p:nvSpPr>
        <p:spPr bwMode="auto">
          <a:xfrm>
            <a:off x="3418918" y="3794309"/>
            <a:ext cx="22225" cy="52388"/>
          </a:xfrm>
          <a:custGeom>
            <a:avLst/>
            <a:gdLst>
              <a:gd name="T0" fmla="*/ 7 w 14"/>
              <a:gd name="T1" fmla="*/ 14 h 33"/>
              <a:gd name="T2" fmla="*/ 7 w 14"/>
              <a:gd name="T3" fmla="*/ 14 h 33"/>
              <a:gd name="T4" fmla="*/ 7 w 14"/>
              <a:gd name="T5" fmla="*/ 14 h 33"/>
              <a:gd name="T6" fmla="*/ 9 w 14"/>
              <a:gd name="T7" fmla="*/ 14 h 33"/>
              <a:gd name="T8" fmla="*/ 11 w 14"/>
              <a:gd name="T9" fmla="*/ 14 h 33"/>
              <a:gd name="T10" fmla="*/ 12 w 14"/>
              <a:gd name="T11" fmla="*/ 17 h 33"/>
              <a:gd name="T12" fmla="*/ 14 w 14"/>
              <a:gd name="T13" fmla="*/ 17 h 33"/>
              <a:gd name="T14" fmla="*/ 14 w 14"/>
              <a:gd name="T15" fmla="*/ 18 h 33"/>
              <a:gd name="T16" fmla="*/ 14 w 14"/>
              <a:gd name="T17" fmla="*/ 20 h 33"/>
              <a:gd name="T18" fmla="*/ 14 w 14"/>
              <a:gd name="T19" fmla="*/ 24 h 33"/>
              <a:gd name="T20" fmla="*/ 14 w 14"/>
              <a:gd name="T21" fmla="*/ 27 h 33"/>
              <a:gd name="T22" fmla="*/ 14 w 14"/>
              <a:gd name="T23" fmla="*/ 28 h 33"/>
              <a:gd name="T24" fmla="*/ 14 w 14"/>
              <a:gd name="T25" fmla="*/ 29 h 33"/>
              <a:gd name="T26" fmla="*/ 12 w 14"/>
              <a:gd name="T27" fmla="*/ 30 h 33"/>
              <a:gd name="T28" fmla="*/ 10 w 14"/>
              <a:gd name="T29" fmla="*/ 33 h 33"/>
              <a:gd name="T30" fmla="*/ 7 w 14"/>
              <a:gd name="T31" fmla="*/ 33 h 33"/>
              <a:gd name="T32" fmla="*/ 4 w 14"/>
              <a:gd name="T33" fmla="*/ 33 h 33"/>
              <a:gd name="T34" fmla="*/ 1 w 14"/>
              <a:gd name="T35" fmla="*/ 30 h 33"/>
              <a:gd name="T36" fmla="*/ 1 w 14"/>
              <a:gd name="T37" fmla="*/ 29 h 33"/>
              <a:gd name="T38" fmla="*/ 0 w 14"/>
              <a:gd name="T39" fmla="*/ 28 h 33"/>
              <a:gd name="T40" fmla="*/ 0 w 14"/>
              <a:gd name="T41" fmla="*/ 27 h 33"/>
              <a:gd name="T42" fmla="*/ 0 w 14"/>
              <a:gd name="T43" fmla="*/ 24 h 33"/>
              <a:gd name="T44" fmla="*/ 0 w 14"/>
              <a:gd name="T45" fmla="*/ 22 h 33"/>
              <a:gd name="T46" fmla="*/ 0 w 14"/>
              <a:gd name="T47" fmla="*/ 19 h 33"/>
              <a:gd name="T48" fmla="*/ 1 w 14"/>
              <a:gd name="T49" fmla="*/ 18 h 33"/>
              <a:gd name="T50" fmla="*/ 7 w 14"/>
              <a:gd name="T51" fmla="*/ 0 h 33"/>
              <a:gd name="T52" fmla="*/ 9 w 14"/>
              <a:gd name="T53" fmla="*/ 20 h 33"/>
              <a:gd name="T54" fmla="*/ 9 w 14"/>
              <a:gd name="T55" fmla="*/ 19 h 33"/>
              <a:gd name="T56" fmla="*/ 7 w 14"/>
              <a:gd name="T57" fmla="*/ 18 h 33"/>
              <a:gd name="T58" fmla="*/ 5 w 14"/>
              <a:gd name="T59" fmla="*/ 19 h 33"/>
              <a:gd name="T60" fmla="*/ 5 w 14"/>
              <a:gd name="T61" fmla="*/ 20 h 33"/>
              <a:gd name="T62" fmla="*/ 5 w 14"/>
              <a:gd name="T63" fmla="*/ 27 h 33"/>
              <a:gd name="T64" fmla="*/ 5 w 14"/>
              <a:gd name="T65" fmla="*/ 28 h 33"/>
              <a:gd name="T66" fmla="*/ 7 w 14"/>
              <a:gd name="T67" fmla="*/ 29 h 33"/>
              <a:gd name="T68" fmla="*/ 9 w 14"/>
              <a:gd name="T69" fmla="*/ 28 h 33"/>
              <a:gd name="T70" fmla="*/ 9 w 14"/>
              <a:gd name="T71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12" y="0"/>
                </a:move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9" y="14"/>
                </a:lnTo>
                <a:lnTo>
                  <a:pt x="9" y="14"/>
                </a:lnTo>
                <a:lnTo>
                  <a:pt x="11" y="14"/>
                </a:lnTo>
                <a:lnTo>
                  <a:pt x="11" y="14"/>
                </a:lnTo>
                <a:lnTo>
                  <a:pt x="12" y="17"/>
                </a:lnTo>
                <a:lnTo>
                  <a:pt x="12" y="17"/>
                </a:lnTo>
                <a:lnTo>
                  <a:pt x="14" y="17"/>
                </a:lnTo>
                <a:lnTo>
                  <a:pt x="14" y="17"/>
                </a:lnTo>
                <a:lnTo>
                  <a:pt x="14" y="18"/>
                </a:lnTo>
                <a:lnTo>
                  <a:pt x="14" y="18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2" y="30"/>
                </a:lnTo>
                <a:lnTo>
                  <a:pt x="12" y="30"/>
                </a:lnTo>
                <a:lnTo>
                  <a:pt x="10" y="33"/>
                </a:lnTo>
                <a:lnTo>
                  <a:pt x="10" y="33"/>
                </a:lnTo>
                <a:lnTo>
                  <a:pt x="7" y="33"/>
                </a:lnTo>
                <a:lnTo>
                  <a:pt x="7" y="33"/>
                </a:lnTo>
                <a:lnTo>
                  <a:pt x="4" y="33"/>
                </a:lnTo>
                <a:lnTo>
                  <a:pt x="4" y="33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1" y="29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19"/>
                </a:lnTo>
                <a:lnTo>
                  <a:pt x="1" y="18"/>
                </a:lnTo>
                <a:lnTo>
                  <a:pt x="1" y="18"/>
                </a:lnTo>
                <a:lnTo>
                  <a:pt x="1" y="17"/>
                </a:lnTo>
                <a:lnTo>
                  <a:pt x="7" y="0"/>
                </a:lnTo>
                <a:lnTo>
                  <a:pt x="12" y="0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9" y="19"/>
                </a:lnTo>
                <a:lnTo>
                  <a:pt x="9" y="19"/>
                </a:lnTo>
                <a:lnTo>
                  <a:pt x="7" y="18"/>
                </a:lnTo>
                <a:lnTo>
                  <a:pt x="7" y="18"/>
                </a:lnTo>
                <a:lnTo>
                  <a:pt x="5" y="19"/>
                </a:lnTo>
                <a:lnTo>
                  <a:pt x="5" y="19"/>
                </a:lnTo>
                <a:lnTo>
                  <a:pt x="5" y="20"/>
                </a:lnTo>
                <a:lnTo>
                  <a:pt x="5" y="27"/>
                </a:lnTo>
                <a:lnTo>
                  <a:pt x="5" y="27"/>
                </a:lnTo>
                <a:lnTo>
                  <a:pt x="5" y="28"/>
                </a:lnTo>
                <a:lnTo>
                  <a:pt x="5" y="28"/>
                </a:lnTo>
                <a:lnTo>
                  <a:pt x="7" y="29"/>
                </a:lnTo>
                <a:lnTo>
                  <a:pt x="7" y="29"/>
                </a:lnTo>
                <a:lnTo>
                  <a:pt x="9" y="28"/>
                </a:lnTo>
                <a:lnTo>
                  <a:pt x="9" y="28"/>
                </a:lnTo>
                <a:lnTo>
                  <a:pt x="9" y="27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73" name="Freeform 2002">
            <a:extLst>
              <a:ext uri="{FF2B5EF4-FFF2-40B4-BE49-F238E27FC236}">
                <a16:creationId xmlns:a16="http://schemas.microsoft.com/office/drawing/2014/main" id="{D728AA36-0CBA-4A26-8B1B-7442E9F367DA}"/>
              </a:ext>
            </a:extLst>
          </p:cNvPr>
          <p:cNvSpPr>
            <a:spLocks/>
          </p:cNvSpPr>
          <p:nvPr/>
        </p:nvSpPr>
        <p:spPr bwMode="auto">
          <a:xfrm>
            <a:off x="3312556" y="4307071"/>
            <a:ext cx="15875" cy="52388"/>
          </a:xfrm>
          <a:custGeom>
            <a:avLst/>
            <a:gdLst>
              <a:gd name="T0" fmla="*/ 5 w 10"/>
              <a:gd name="T1" fmla="*/ 33 h 33"/>
              <a:gd name="T2" fmla="*/ 5 w 10"/>
              <a:gd name="T3" fmla="*/ 5 h 33"/>
              <a:gd name="T4" fmla="*/ 0 w 10"/>
              <a:gd name="T5" fmla="*/ 9 h 33"/>
              <a:gd name="T6" fmla="*/ 0 w 10"/>
              <a:gd name="T7" fmla="*/ 4 h 33"/>
              <a:gd name="T8" fmla="*/ 5 w 10"/>
              <a:gd name="T9" fmla="*/ 0 h 33"/>
              <a:gd name="T10" fmla="*/ 10 w 10"/>
              <a:gd name="T11" fmla="*/ 0 h 33"/>
              <a:gd name="T12" fmla="*/ 10 w 10"/>
              <a:gd name="T13" fmla="*/ 33 h 33"/>
              <a:gd name="T14" fmla="*/ 5 w 10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33">
                <a:moveTo>
                  <a:pt x="5" y="33"/>
                </a:moveTo>
                <a:lnTo>
                  <a:pt x="5" y="5"/>
                </a:lnTo>
                <a:lnTo>
                  <a:pt x="0" y="9"/>
                </a:lnTo>
                <a:lnTo>
                  <a:pt x="0" y="4"/>
                </a:lnTo>
                <a:lnTo>
                  <a:pt x="5" y="0"/>
                </a:lnTo>
                <a:lnTo>
                  <a:pt x="10" y="0"/>
                </a:lnTo>
                <a:lnTo>
                  <a:pt x="10" y="33"/>
                </a:lnTo>
                <a:lnTo>
                  <a:pt x="5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74" name="Freeform 2003">
            <a:extLst>
              <a:ext uri="{FF2B5EF4-FFF2-40B4-BE49-F238E27FC236}">
                <a16:creationId xmlns:a16="http://schemas.microsoft.com/office/drawing/2014/main" id="{CDA84709-781C-48D6-9473-618D50EAD16A}"/>
              </a:ext>
            </a:extLst>
          </p:cNvPr>
          <p:cNvSpPr>
            <a:spLocks noEditPoints="1"/>
          </p:cNvSpPr>
          <p:nvPr/>
        </p:nvSpPr>
        <p:spPr bwMode="auto">
          <a:xfrm>
            <a:off x="3339543" y="4307071"/>
            <a:ext cx="20638" cy="52388"/>
          </a:xfrm>
          <a:custGeom>
            <a:avLst/>
            <a:gdLst>
              <a:gd name="T0" fmla="*/ 0 w 13"/>
              <a:gd name="T1" fmla="*/ 9 h 33"/>
              <a:gd name="T2" fmla="*/ 0 w 13"/>
              <a:gd name="T3" fmla="*/ 6 h 33"/>
              <a:gd name="T4" fmla="*/ 0 w 13"/>
              <a:gd name="T5" fmla="*/ 5 h 33"/>
              <a:gd name="T6" fmla="*/ 1 w 13"/>
              <a:gd name="T7" fmla="*/ 4 h 33"/>
              <a:gd name="T8" fmla="*/ 1 w 13"/>
              <a:gd name="T9" fmla="*/ 2 h 33"/>
              <a:gd name="T10" fmla="*/ 3 w 13"/>
              <a:gd name="T11" fmla="*/ 0 h 33"/>
              <a:gd name="T12" fmla="*/ 7 w 13"/>
              <a:gd name="T13" fmla="*/ 0 h 33"/>
              <a:gd name="T14" fmla="*/ 10 w 13"/>
              <a:gd name="T15" fmla="*/ 0 h 33"/>
              <a:gd name="T16" fmla="*/ 12 w 13"/>
              <a:gd name="T17" fmla="*/ 2 h 33"/>
              <a:gd name="T18" fmla="*/ 12 w 13"/>
              <a:gd name="T19" fmla="*/ 4 h 33"/>
              <a:gd name="T20" fmla="*/ 13 w 13"/>
              <a:gd name="T21" fmla="*/ 5 h 33"/>
              <a:gd name="T22" fmla="*/ 13 w 13"/>
              <a:gd name="T23" fmla="*/ 6 h 33"/>
              <a:gd name="T24" fmla="*/ 13 w 13"/>
              <a:gd name="T25" fmla="*/ 9 h 33"/>
              <a:gd name="T26" fmla="*/ 13 w 13"/>
              <a:gd name="T27" fmla="*/ 11 h 33"/>
              <a:gd name="T28" fmla="*/ 13 w 13"/>
              <a:gd name="T29" fmla="*/ 12 h 33"/>
              <a:gd name="T30" fmla="*/ 12 w 13"/>
              <a:gd name="T31" fmla="*/ 14 h 33"/>
              <a:gd name="T32" fmla="*/ 11 w 13"/>
              <a:gd name="T33" fmla="*/ 15 h 33"/>
              <a:gd name="T34" fmla="*/ 12 w 13"/>
              <a:gd name="T35" fmla="*/ 16 h 33"/>
              <a:gd name="T36" fmla="*/ 13 w 13"/>
              <a:gd name="T37" fmla="*/ 17 h 33"/>
              <a:gd name="T38" fmla="*/ 13 w 13"/>
              <a:gd name="T39" fmla="*/ 20 h 33"/>
              <a:gd name="T40" fmla="*/ 13 w 13"/>
              <a:gd name="T41" fmla="*/ 24 h 33"/>
              <a:gd name="T42" fmla="*/ 13 w 13"/>
              <a:gd name="T43" fmla="*/ 25 h 33"/>
              <a:gd name="T44" fmla="*/ 13 w 13"/>
              <a:gd name="T45" fmla="*/ 28 h 33"/>
              <a:gd name="T46" fmla="*/ 12 w 13"/>
              <a:gd name="T47" fmla="*/ 29 h 33"/>
              <a:gd name="T48" fmla="*/ 12 w 13"/>
              <a:gd name="T49" fmla="*/ 30 h 33"/>
              <a:gd name="T50" fmla="*/ 10 w 13"/>
              <a:gd name="T51" fmla="*/ 31 h 33"/>
              <a:gd name="T52" fmla="*/ 7 w 13"/>
              <a:gd name="T53" fmla="*/ 33 h 33"/>
              <a:gd name="T54" fmla="*/ 3 w 13"/>
              <a:gd name="T55" fmla="*/ 31 h 33"/>
              <a:gd name="T56" fmla="*/ 1 w 13"/>
              <a:gd name="T57" fmla="*/ 30 h 33"/>
              <a:gd name="T58" fmla="*/ 1 w 13"/>
              <a:gd name="T59" fmla="*/ 29 h 33"/>
              <a:gd name="T60" fmla="*/ 0 w 13"/>
              <a:gd name="T61" fmla="*/ 28 h 33"/>
              <a:gd name="T62" fmla="*/ 0 w 13"/>
              <a:gd name="T63" fmla="*/ 25 h 33"/>
              <a:gd name="T64" fmla="*/ 0 w 13"/>
              <a:gd name="T65" fmla="*/ 24 h 33"/>
              <a:gd name="T66" fmla="*/ 0 w 13"/>
              <a:gd name="T67" fmla="*/ 20 h 33"/>
              <a:gd name="T68" fmla="*/ 0 w 13"/>
              <a:gd name="T69" fmla="*/ 17 h 33"/>
              <a:gd name="T70" fmla="*/ 1 w 13"/>
              <a:gd name="T71" fmla="*/ 16 h 33"/>
              <a:gd name="T72" fmla="*/ 2 w 13"/>
              <a:gd name="T73" fmla="*/ 15 h 33"/>
              <a:gd name="T74" fmla="*/ 1 w 13"/>
              <a:gd name="T75" fmla="*/ 14 h 33"/>
              <a:gd name="T76" fmla="*/ 0 w 13"/>
              <a:gd name="T77" fmla="*/ 12 h 33"/>
              <a:gd name="T78" fmla="*/ 0 w 13"/>
              <a:gd name="T79" fmla="*/ 11 h 33"/>
              <a:gd name="T80" fmla="*/ 0 w 13"/>
              <a:gd name="T81" fmla="*/ 9 h 33"/>
              <a:gd name="T82" fmla="*/ 8 w 13"/>
              <a:gd name="T83" fmla="*/ 6 h 33"/>
              <a:gd name="T84" fmla="*/ 8 w 13"/>
              <a:gd name="T85" fmla="*/ 5 h 33"/>
              <a:gd name="T86" fmla="*/ 7 w 13"/>
              <a:gd name="T87" fmla="*/ 4 h 33"/>
              <a:gd name="T88" fmla="*/ 5 w 13"/>
              <a:gd name="T89" fmla="*/ 5 h 33"/>
              <a:gd name="T90" fmla="*/ 5 w 13"/>
              <a:gd name="T91" fmla="*/ 11 h 33"/>
              <a:gd name="T92" fmla="*/ 5 w 13"/>
              <a:gd name="T93" fmla="*/ 12 h 33"/>
              <a:gd name="T94" fmla="*/ 7 w 13"/>
              <a:gd name="T95" fmla="*/ 14 h 33"/>
              <a:gd name="T96" fmla="*/ 8 w 13"/>
              <a:gd name="T97" fmla="*/ 12 h 33"/>
              <a:gd name="T98" fmla="*/ 8 w 13"/>
              <a:gd name="T99" fmla="*/ 11 h 33"/>
              <a:gd name="T100" fmla="*/ 8 w 13"/>
              <a:gd name="T101" fmla="*/ 19 h 33"/>
              <a:gd name="T102" fmla="*/ 8 w 13"/>
              <a:gd name="T103" fmla="*/ 17 h 33"/>
              <a:gd name="T104" fmla="*/ 7 w 13"/>
              <a:gd name="T105" fmla="*/ 17 h 33"/>
              <a:gd name="T106" fmla="*/ 5 w 13"/>
              <a:gd name="T107" fmla="*/ 17 h 33"/>
              <a:gd name="T108" fmla="*/ 5 w 13"/>
              <a:gd name="T109" fmla="*/ 19 h 33"/>
              <a:gd name="T110" fmla="*/ 5 w 13"/>
              <a:gd name="T111" fmla="*/ 25 h 33"/>
              <a:gd name="T112" fmla="*/ 5 w 13"/>
              <a:gd name="T113" fmla="*/ 28 h 33"/>
              <a:gd name="T114" fmla="*/ 7 w 13"/>
              <a:gd name="T115" fmla="*/ 28 h 33"/>
              <a:gd name="T116" fmla="*/ 8 w 13"/>
              <a:gd name="T117" fmla="*/ 28 h 33"/>
              <a:gd name="T118" fmla="*/ 8 w 13"/>
              <a:gd name="T119" fmla="*/ 19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" h="33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1" y="2"/>
                </a:lnTo>
                <a:lnTo>
                  <a:pt x="1" y="2"/>
                </a:lnTo>
                <a:lnTo>
                  <a:pt x="3" y="0"/>
                </a:lnTo>
                <a:lnTo>
                  <a:pt x="3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2" y="4"/>
                </a:lnTo>
                <a:lnTo>
                  <a:pt x="12" y="4"/>
                </a:lnTo>
                <a:lnTo>
                  <a:pt x="13" y="5"/>
                </a:lnTo>
                <a:lnTo>
                  <a:pt x="13" y="5"/>
                </a:lnTo>
                <a:lnTo>
                  <a:pt x="13" y="6"/>
                </a:lnTo>
                <a:lnTo>
                  <a:pt x="13" y="6"/>
                </a:lnTo>
                <a:lnTo>
                  <a:pt x="13" y="9"/>
                </a:lnTo>
                <a:lnTo>
                  <a:pt x="13" y="9"/>
                </a:lnTo>
                <a:lnTo>
                  <a:pt x="13" y="11"/>
                </a:lnTo>
                <a:lnTo>
                  <a:pt x="13" y="11"/>
                </a:lnTo>
                <a:lnTo>
                  <a:pt x="13" y="12"/>
                </a:lnTo>
                <a:lnTo>
                  <a:pt x="13" y="12"/>
                </a:lnTo>
                <a:lnTo>
                  <a:pt x="12" y="14"/>
                </a:lnTo>
                <a:lnTo>
                  <a:pt x="12" y="14"/>
                </a:lnTo>
                <a:lnTo>
                  <a:pt x="11" y="15"/>
                </a:lnTo>
                <a:lnTo>
                  <a:pt x="11" y="15"/>
                </a:lnTo>
                <a:lnTo>
                  <a:pt x="12" y="16"/>
                </a:lnTo>
                <a:lnTo>
                  <a:pt x="12" y="16"/>
                </a:lnTo>
                <a:lnTo>
                  <a:pt x="13" y="17"/>
                </a:lnTo>
                <a:lnTo>
                  <a:pt x="13" y="17"/>
                </a:lnTo>
                <a:lnTo>
                  <a:pt x="13" y="20"/>
                </a:lnTo>
                <a:lnTo>
                  <a:pt x="13" y="20"/>
                </a:lnTo>
                <a:lnTo>
                  <a:pt x="13" y="24"/>
                </a:lnTo>
                <a:lnTo>
                  <a:pt x="13" y="24"/>
                </a:lnTo>
                <a:lnTo>
                  <a:pt x="13" y="25"/>
                </a:lnTo>
                <a:lnTo>
                  <a:pt x="13" y="25"/>
                </a:lnTo>
                <a:lnTo>
                  <a:pt x="13" y="28"/>
                </a:lnTo>
                <a:lnTo>
                  <a:pt x="13" y="28"/>
                </a:lnTo>
                <a:lnTo>
                  <a:pt x="12" y="29"/>
                </a:lnTo>
                <a:lnTo>
                  <a:pt x="12" y="29"/>
                </a:lnTo>
                <a:lnTo>
                  <a:pt x="12" y="30"/>
                </a:lnTo>
                <a:lnTo>
                  <a:pt x="12" y="30"/>
                </a:lnTo>
                <a:lnTo>
                  <a:pt x="10" y="31"/>
                </a:lnTo>
                <a:lnTo>
                  <a:pt x="10" y="31"/>
                </a:lnTo>
                <a:lnTo>
                  <a:pt x="7" y="33"/>
                </a:lnTo>
                <a:lnTo>
                  <a:pt x="7" y="33"/>
                </a:lnTo>
                <a:lnTo>
                  <a:pt x="3" y="31"/>
                </a:lnTo>
                <a:lnTo>
                  <a:pt x="3" y="31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1" y="29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7"/>
                </a:lnTo>
                <a:lnTo>
                  <a:pt x="1" y="16"/>
                </a:lnTo>
                <a:lnTo>
                  <a:pt x="1" y="16"/>
                </a:lnTo>
                <a:lnTo>
                  <a:pt x="2" y="15"/>
                </a:lnTo>
                <a:lnTo>
                  <a:pt x="2" y="15"/>
                </a:lnTo>
                <a:lnTo>
                  <a:pt x="1" y="14"/>
                </a:lnTo>
                <a:lnTo>
                  <a:pt x="1" y="14"/>
                </a:lnTo>
                <a:lnTo>
                  <a:pt x="0" y="12"/>
                </a:lnTo>
                <a:lnTo>
                  <a:pt x="0" y="12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8" y="6"/>
                </a:moveTo>
                <a:lnTo>
                  <a:pt x="8" y="6"/>
                </a:lnTo>
                <a:lnTo>
                  <a:pt x="8" y="5"/>
                </a:lnTo>
                <a:lnTo>
                  <a:pt x="8" y="5"/>
                </a:lnTo>
                <a:lnTo>
                  <a:pt x="7" y="4"/>
                </a:lnTo>
                <a:lnTo>
                  <a:pt x="7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11"/>
                </a:lnTo>
                <a:lnTo>
                  <a:pt x="5" y="11"/>
                </a:lnTo>
                <a:lnTo>
                  <a:pt x="5" y="12"/>
                </a:lnTo>
                <a:lnTo>
                  <a:pt x="5" y="12"/>
                </a:lnTo>
                <a:lnTo>
                  <a:pt x="7" y="14"/>
                </a:lnTo>
                <a:lnTo>
                  <a:pt x="7" y="14"/>
                </a:lnTo>
                <a:lnTo>
                  <a:pt x="8" y="12"/>
                </a:lnTo>
                <a:lnTo>
                  <a:pt x="8" y="12"/>
                </a:lnTo>
                <a:lnTo>
                  <a:pt x="8" y="11"/>
                </a:lnTo>
                <a:lnTo>
                  <a:pt x="8" y="6"/>
                </a:lnTo>
                <a:close/>
                <a:moveTo>
                  <a:pt x="8" y="19"/>
                </a:moveTo>
                <a:lnTo>
                  <a:pt x="8" y="19"/>
                </a:lnTo>
                <a:lnTo>
                  <a:pt x="8" y="17"/>
                </a:lnTo>
                <a:lnTo>
                  <a:pt x="8" y="17"/>
                </a:lnTo>
                <a:lnTo>
                  <a:pt x="7" y="17"/>
                </a:lnTo>
                <a:lnTo>
                  <a:pt x="7" y="17"/>
                </a:lnTo>
                <a:lnTo>
                  <a:pt x="5" y="17"/>
                </a:lnTo>
                <a:lnTo>
                  <a:pt x="5" y="17"/>
                </a:lnTo>
                <a:lnTo>
                  <a:pt x="5" y="19"/>
                </a:lnTo>
                <a:lnTo>
                  <a:pt x="5" y="25"/>
                </a:ln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7" y="28"/>
                </a:lnTo>
                <a:lnTo>
                  <a:pt x="7" y="28"/>
                </a:lnTo>
                <a:lnTo>
                  <a:pt x="8" y="28"/>
                </a:lnTo>
                <a:lnTo>
                  <a:pt x="8" y="28"/>
                </a:lnTo>
                <a:lnTo>
                  <a:pt x="8" y="25"/>
                </a:lnTo>
                <a:lnTo>
                  <a:pt x="8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75" name="Freeform 2004">
            <a:extLst>
              <a:ext uri="{FF2B5EF4-FFF2-40B4-BE49-F238E27FC236}">
                <a16:creationId xmlns:a16="http://schemas.microsoft.com/office/drawing/2014/main" id="{6DC7212E-77D9-4B06-996F-1297FB23951F}"/>
              </a:ext>
            </a:extLst>
          </p:cNvPr>
          <p:cNvSpPr>
            <a:spLocks/>
          </p:cNvSpPr>
          <p:nvPr/>
        </p:nvSpPr>
        <p:spPr bwMode="auto">
          <a:xfrm>
            <a:off x="3364943" y="4307071"/>
            <a:ext cx="22225" cy="52388"/>
          </a:xfrm>
          <a:custGeom>
            <a:avLst/>
            <a:gdLst>
              <a:gd name="T0" fmla="*/ 6 w 14"/>
              <a:gd name="T1" fmla="*/ 14 h 33"/>
              <a:gd name="T2" fmla="*/ 9 w 14"/>
              <a:gd name="T3" fmla="*/ 12 h 33"/>
              <a:gd name="T4" fmla="*/ 10 w 14"/>
              <a:gd name="T5" fmla="*/ 6 h 33"/>
              <a:gd name="T6" fmla="*/ 9 w 14"/>
              <a:gd name="T7" fmla="*/ 5 h 33"/>
              <a:gd name="T8" fmla="*/ 7 w 14"/>
              <a:gd name="T9" fmla="*/ 4 h 33"/>
              <a:gd name="T10" fmla="*/ 6 w 14"/>
              <a:gd name="T11" fmla="*/ 5 h 33"/>
              <a:gd name="T12" fmla="*/ 5 w 14"/>
              <a:gd name="T13" fmla="*/ 6 h 33"/>
              <a:gd name="T14" fmla="*/ 0 w 14"/>
              <a:gd name="T15" fmla="*/ 9 h 33"/>
              <a:gd name="T16" fmla="*/ 0 w 14"/>
              <a:gd name="T17" fmla="*/ 6 h 33"/>
              <a:gd name="T18" fmla="*/ 1 w 14"/>
              <a:gd name="T19" fmla="*/ 4 h 33"/>
              <a:gd name="T20" fmla="*/ 2 w 14"/>
              <a:gd name="T21" fmla="*/ 1 h 33"/>
              <a:gd name="T22" fmla="*/ 5 w 14"/>
              <a:gd name="T23" fmla="*/ 0 h 33"/>
              <a:gd name="T24" fmla="*/ 7 w 14"/>
              <a:gd name="T25" fmla="*/ 0 h 33"/>
              <a:gd name="T26" fmla="*/ 11 w 14"/>
              <a:gd name="T27" fmla="*/ 0 h 33"/>
              <a:gd name="T28" fmla="*/ 12 w 14"/>
              <a:gd name="T29" fmla="*/ 2 h 33"/>
              <a:gd name="T30" fmla="*/ 14 w 14"/>
              <a:gd name="T31" fmla="*/ 2 h 33"/>
              <a:gd name="T32" fmla="*/ 14 w 14"/>
              <a:gd name="T33" fmla="*/ 5 h 33"/>
              <a:gd name="T34" fmla="*/ 14 w 14"/>
              <a:gd name="T35" fmla="*/ 9 h 33"/>
              <a:gd name="T36" fmla="*/ 14 w 14"/>
              <a:gd name="T37" fmla="*/ 11 h 33"/>
              <a:gd name="T38" fmla="*/ 14 w 14"/>
              <a:gd name="T39" fmla="*/ 14 h 33"/>
              <a:gd name="T40" fmla="*/ 12 w 14"/>
              <a:gd name="T41" fmla="*/ 15 h 33"/>
              <a:gd name="T42" fmla="*/ 11 w 14"/>
              <a:gd name="T43" fmla="*/ 15 h 33"/>
              <a:gd name="T44" fmla="*/ 12 w 14"/>
              <a:gd name="T45" fmla="*/ 16 h 33"/>
              <a:gd name="T46" fmla="*/ 14 w 14"/>
              <a:gd name="T47" fmla="*/ 19 h 33"/>
              <a:gd name="T48" fmla="*/ 14 w 14"/>
              <a:gd name="T49" fmla="*/ 20 h 33"/>
              <a:gd name="T50" fmla="*/ 14 w 14"/>
              <a:gd name="T51" fmla="*/ 23 h 33"/>
              <a:gd name="T52" fmla="*/ 14 w 14"/>
              <a:gd name="T53" fmla="*/ 25 h 33"/>
              <a:gd name="T54" fmla="*/ 14 w 14"/>
              <a:gd name="T55" fmla="*/ 28 h 33"/>
              <a:gd name="T56" fmla="*/ 14 w 14"/>
              <a:gd name="T57" fmla="*/ 29 h 33"/>
              <a:gd name="T58" fmla="*/ 12 w 14"/>
              <a:gd name="T59" fmla="*/ 30 h 33"/>
              <a:gd name="T60" fmla="*/ 11 w 14"/>
              <a:gd name="T61" fmla="*/ 31 h 33"/>
              <a:gd name="T62" fmla="*/ 7 w 14"/>
              <a:gd name="T63" fmla="*/ 33 h 33"/>
              <a:gd name="T64" fmla="*/ 5 w 14"/>
              <a:gd name="T65" fmla="*/ 33 h 33"/>
              <a:gd name="T66" fmla="*/ 2 w 14"/>
              <a:gd name="T67" fmla="*/ 31 h 33"/>
              <a:gd name="T68" fmla="*/ 1 w 14"/>
              <a:gd name="T69" fmla="*/ 29 h 33"/>
              <a:gd name="T70" fmla="*/ 0 w 14"/>
              <a:gd name="T71" fmla="*/ 23 h 33"/>
              <a:gd name="T72" fmla="*/ 5 w 14"/>
              <a:gd name="T73" fmla="*/ 25 h 33"/>
              <a:gd name="T74" fmla="*/ 6 w 14"/>
              <a:gd name="T75" fmla="*/ 28 h 33"/>
              <a:gd name="T76" fmla="*/ 7 w 14"/>
              <a:gd name="T77" fmla="*/ 28 h 33"/>
              <a:gd name="T78" fmla="*/ 9 w 14"/>
              <a:gd name="T79" fmla="*/ 28 h 33"/>
              <a:gd name="T80" fmla="*/ 10 w 14"/>
              <a:gd name="T81" fmla="*/ 25 h 33"/>
              <a:gd name="T82" fmla="*/ 10 w 14"/>
              <a:gd name="T83" fmla="*/ 20 h 33"/>
              <a:gd name="T84" fmla="*/ 9 w 14"/>
              <a:gd name="T85" fmla="*/ 19 h 33"/>
              <a:gd name="T86" fmla="*/ 7 w 14"/>
              <a:gd name="T87" fmla="*/ 17 h 33"/>
              <a:gd name="T88" fmla="*/ 6 w 14"/>
              <a:gd name="T89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3">
                <a:moveTo>
                  <a:pt x="6" y="14"/>
                </a:moveTo>
                <a:lnTo>
                  <a:pt x="6" y="14"/>
                </a:lnTo>
                <a:lnTo>
                  <a:pt x="9" y="12"/>
                </a:lnTo>
                <a:lnTo>
                  <a:pt x="9" y="12"/>
                </a:lnTo>
                <a:lnTo>
                  <a:pt x="10" y="11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7" y="4"/>
                </a:lnTo>
                <a:lnTo>
                  <a:pt x="7" y="4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2" y="1"/>
                </a:lnTo>
                <a:lnTo>
                  <a:pt x="2" y="1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1"/>
                </a:lnTo>
                <a:lnTo>
                  <a:pt x="14" y="11"/>
                </a:lnTo>
                <a:lnTo>
                  <a:pt x="14" y="14"/>
                </a:lnTo>
                <a:lnTo>
                  <a:pt x="14" y="14"/>
                </a:lnTo>
                <a:lnTo>
                  <a:pt x="12" y="15"/>
                </a:lnTo>
                <a:lnTo>
                  <a:pt x="12" y="15"/>
                </a:lnTo>
                <a:lnTo>
                  <a:pt x="11" y="15"/>
                </a:lnTo>
                <a:lnTo>
                  <a:pt x="11" y="15"/>
                </a:lnTo>
                <a:lnTo>
                  <a:pt x="12" y="16"/>
                </a:lnTo>
                <a:lnTo>
                  <a:pt x="12" y="16"/>
                </a:lnTo>
                <a:lnTo>
                  <a:pt x="14" y="19"/>
                </a:lnTo>
                <a:lnTo>
                  <a:pt x="14" y="19"/>
                </a:lnTo>
                <a:lnTo>
                  <a:pt x="14" y="20"/>
                </a:lnTo>
                <a:lnTo>
                  <a:pt x="14" y="20"/>
                </a:lnTo>
                <a:lnTo>
                  <a:pt x="14" y="23"/>
                </a:lnTo>
                <a:lnTo>
                  <a:pt x="14" y="23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2" y="30"/>
                </a:lnTo>
                <a:lnTo>
                  <a:pt x="12" y="30"/>
                </a:lnTo>
                <a:lnTo>
                  <a:pt x="11" y="31"/>
                </a:lnTo>
                <a:lnTo>
                  <a:pt x="11" y="31"/>
                </a:lnTo>
                <a:lnTo>
                  <a:pt x="7" y="33"/>
                </a:lnTo>
                <a:lnTo>
                  <a:pt x="7" y="33"/>
                </a:lnTo>
                <a:lnTo>
                  <a:pt x="5" y="33"/>
                </a:lnTo>
                <a:lnTo>
                  <a:pt x="5" y="33"/>
                </a:lnTo>
                <a:lnTo>
                  <a:pt x="2" y="31"/>
                </a:lnTo>
                <a:lnTo>
                  <a:pt x="2" y="31"/>
                </a:lnTo>
                <a:lnTo>
                  <a:pt x="1" y="29"/>
                </a:lnTo>
                <a:lnTo>
                  <a:pt x="1" y="29"/>
                </a:lnTo>
                <a:lnTo>
                  <a:pt x="0" y="25"/>
                </a:lnTo>
                <a:lnTo>
                  <a:pt x="0" y="23"/>
                </a:lnTo>
                <a:lnTo>
                  <a:pt x="5" y="23"/>
                </a:lnTo>
                <a:lnTo>
                  <a:pt x="5" y="25"/>
                </a:lnTo>
                <a:lnTo>
                  <a:pt x="5" y="25"/>
                </a:lnTo>
                <a:lnTo>
                  <a:pt x="6" y="28"/>
                </a:lnTo>
                <a:lnTo>
                  <a:pt x="6" y="28"/>
                </a:lnTo>
                <a:lnTo>
                  <a:pt x="7" y="28"/>
                </a:lnTo>
                <a:lnTo>
                  <a:pt x="7" y="28"/>
                </a:lnTo>
                <a:lnTo>
                  <a:pt x="9" y="28"/>
                </a:lnTo>
                <a:lnTo>
                  <a:pt x="9" y="28"/>
                </a:lnTo>
                <a:lnTo>
                  <a:pt x="10" y="25"/>
                </a:lnTo>
                <a:lnTo>
                  <a:pt x="10" y="20"/>
                </a:lnTo>
                <a:lnTo>
                  <a:pt x="10" y="20"/>
                </a:lnTo>
                <a:lnTo>
                  <a:pt x="9" y="19"/>
                </a:lnTo>
                <a:lnTo>
                  <a:pt x="9" y="19"/>
                </a:lnTo>
                <a:lnTo>
                  <a:pt x="7" y="17"/>
                </a:lnTo>
                <a:lnTo>
                  <a:pt x="7" y="17"/>
                </a:lnTo>
                <a:lnTo>
                  <a:pt x="6" y="17"/>
                </a:lnTo>
                <a:lnTo>
                  <a:pt x="6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76" name="Freeform 2005">
            <a:extLst>
              <a:ext uri="{FF2B5EF4-FFF2-40B4-BE49-F238E27FC236}">
                <a16:creationId xmlns:a16="http://schemas.microsoft.com/office/drawing/2014/main" id="{24131F48-312B-4295-9292-B69BEDFBA6F5}"/>
              </a:ext>
            </a:extLst>
          </p:cNvPr>
          <p:cNvSpPr>
            <a:spLocks/>
          </p:cNvSpPr>
          <p:nvPr/>
        </p:nvSpPr>
        <p:spPr bwMode="auto">
          <a:xfrm>
            <a:off x="3391931" y="4351521"/>
            <a:ext cx="7938" cy="11113"/>
          </a:xfrm>
          <a:custGeom>
            <a:avLst/>
            <a:gdLst>
              <a:gd name="T0" fmla="*/ 0 w 5"/>
              <a:gd name="T1" fmla="*/ 7 h 7"/>
              <a:gd name="T2" fmla="*/ 0 w 5"/>
              <a:gd name="T3" fmla="*/ 0 h 7"/>
              <a:gd name="T4" fmla="*/ 5 w 5"/>
              <a:gd name="T5" fmla="*/ 0 h 7"/>
              <a:gd name="T6" fmla="*/ 5 w 5"/>
              <a:gd name="T7" fmla="*/ 5 h 7"/>
              <a:gd name="T8" fmla="*/ 0 w 5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0" y="7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77" name="Freeform 2006">
            <a:extLst>
              <a:ext uri="{FF2B5EF4-FFF2-40B4-BE49-F238E27FC236}">
                <a16:creationId xmlns:a16="http://schemas.microsoft.com/office/drawing/2014/main" id="{A1BAC357-DF2C-491B-BD91-892F7805A66E}"/>
              </a:ext>
            </a:extLst>
          </p:cNvPr>
          <p:cNvSpPr>
            <a:spLocks noEditPoints="1"/>
          </p:cNvSpPr>
          <p:nvPr/>
        </p:nvSpPr>
        <p:spPr bwMode="auto">
          <a:xfrm>
            <a:off x="3406218" y="4307071"/>
            <a:ext cx="20638" cy="52388"/>
          </a:xfrm>
          <a:custGeom>
            <a:avLst/>
            <a:gdLst>
              <a:gd name="T0" fmla="*/ 0 w 13"/>
              <a:gd name="T1" fmla="*/ 9 h 33"/>
              <a:gd name="T2" fmla="*/ 0 w 13"/>
              <a:gd name="T3" fmla="*/ 6 h 33"/>
              <a:gd name="T4" fmla="*/ 0 w 13"/>
              <a:gd name="T5" fmla="*/ 5 h 33"/>
              <a:gd name="T6" fmla="*/ 0 w 13"/>
              <a:gd name="T7" fmla="*/ 4 h 33"/>
              <a:gd name="T8" fmla="*/ 1 w 13"/>
              <a:gd name="T9" fmla="*/ 2 h 33"/>
              <a:gd name="T10" fmla="*/ 4 w 13"/>
              <a:gd name="T11" fmla="*/ 0 h 33"/>
              <a:gd name="T12" fmla="*/ 6 w 13"/>
              <a:gd name="T13" fmla="*/ 0 h 33"/>
              <a:gd name="T14" fmla="*/ 9 w 13"/>
              <a:gd name="T15" fmla="*/ 0 h 33"/>
              <a:gd name="T16" fmla="*/ 12 w 13"/>
              <a:gd name="T17" fmla="*/ 2 h 33"/>
              <a:gd name="T18" fmla="*/ 13 w 13"/>
              <a:gd name="T19" fmla="*/ 4 h 33"/>
              <a:gd name="T20" fmla="*/ 13 w 13"/>
              <a:gd name="T21" fmla="*/ 5 h 33"/>
              <a:gd name="T22" fmla="*/ 13 w 13"/>
              <a:gd name="T23" fmla="*/ 6 h 33"/>
              <a:gd name="T24" fmla="*/ 13 w 13"/>
              <a:gd name="T25" fmla="*/ 9 h 33"/>
              <a:gd name="T26" fmla="*/ 13 w 13"/>
              <a:gd name="T27" fmla="*/ 11 h 33"/>
              <a:gd name="T28" fmla="*/ 13 w 13"/>
              <a:gd name="T29" fmla="*/ 12 h 33"/>
              <a:gd name="T30" fmla="*/ 13 w 13"/>
              <a:gd name="T31" fmla="*/ 14 h 33"/>
              <a:gd name="T32" fmla="*/ 12 w 13"/>
              <a:gd name="T33" fmla="*/ 15 h 33"/>
              <a:gd name="T34" fmla="*/ 13 w 13"/>
              <a:gd name="T35" fmla="*/ 16 h 33"/>
              <a:gd name="T36" fmla="*/ 13 w 13"/>
              <a:gd name="T37" fmla="*/ 17 h 33"/>
              <a:gd name="T38" fmla="*/ 13 w 13"/>
              <a:gd name="T39" fmla="*/ 20 h 33"/>
              <a:gd name="T40" fmla="*/ 13 w 13"/>
              <a:gd name="T41" fmla="*/ 24 h 33"/>
              <a:gd name="T42" fmla="*/ 13 w 13"/>
              <a:gd name="T43" fmla="*/ 25 h 33"/>
              <a:gd name="T44" fmla="*/ 13 w 13"/>
              <a:gd name="T45" fmla="*/ 28 h 33"/>
              <a:gd name="T46" fmla="*/ 13 w 13"/>
              <a:gd name="T47" fmla="*/ 29 h 33"/>
              <a:gd name="T48" fmla="*/ 12 w 13"/>
              <a:gd name="T49" fmla="*/ 30 h 33"/>
              <a:gd name="T50" fmla="*/ 10 w 13"/>
              <a:gd name="T51" fmla="*/ 31 h 33"/>
              <a:gd name="T52" fmla="*/ 6 w 13"/>
              <a:gd name="T53" fmla="*/ 33 h 33"/>
              <a:gd name="T54" fmla="*/ 3 w 13"/>
              <a:gd name="T55" fmla="*/ 31 h 33"/>
              <a:gd name="T56" fmla="*/ 1 w 13"/>
              <a:gd name="T57" fmla="*/ 30 h 33"/>
              <a:gd name="T58" fmla="*/ 0 w 13"/>
              <a:gd name="T59" fmla="*/ 29 h 33"/>
              <a:gd name="T60" fmla="*/ 0 w 13"/>
              <a:gd name="T61" fmla="*/ 28 h 33"/>
              <a:gd name="T62" fmla="*/ 0 w 13"/>
              <a:gd name="T63" fmla="*/ 25 h 33"/>
              <a:gd name="T64" fmla="*/ 0 w 13"/>
              <a:gd name="T65" fmla="*/ 24 h 33"/>
              <a:gd name="T66" fmla="*/ 0 w 13"/>
              <a:gd name="T67" fmla="*/ 20 h 33"/>
              <a:gd name="T68" fmla="*/ 0 w 13"/>
              <a:gd name="T69" fmla="*/ 17 h 33"/>
              <a:gd name="T70" fmla="*/ 0 w 13"/>
              <a:gd name="T71" fmla="*/ 16 h 33"/>
              <a:gd name="T72" fmla="*/ 1 w 13"/>
              <a:gd name="T73" fmla="*/ 15 h 33"/>
              <a:gd name="T74" fmla="*/ 0 w 13"/>
              <a:gd name="T75" fmla="*/ 14 h 33"/>
              <a:gd name="T76" fmla="*/ 0 w 13"/>
              <a:gd name="T77" fmla="*/ 12 h 33"/>
              <a:gd name="T78" fmla="*/ 0 w 13"/>
              <a:gd name="T79" fmla="*/ 11 h 33"/>
              <a:gd name="T80" fmla="*/ 0 w 13"/>
              <a:gd name="T81" fmla="*/ 9 h 33"/>
              <a:gd name="T82" fmla="*/ 9 w 13"/>
              <a:gd name="T83" fmla="*/ 6 h 33"/>
              <a:gd name="T84" fmla="*/ 8 w 13"/>
              <a:gd name="T85" fmla="*/ 5 h 33"/>
              <a:gd name="T86" fmla="*/ 6 w 13"/>
              <a:gd name="T87" fmla="*/ 4 h 33"/>
              <a:gd name="T88" fmla="*/ 5 w 13"/>
              <a:gd name="T89" fmla="*/ 5 h 33"/>
              <a:gd name="T90" fmla="*/ 4 w 13"/>
              <a:gd name="T91" fmla="*/ 11 h 33"/>
              <a:gd name="T92" fmla="*/ 5 w 13"/>
              <a:gd name="T93" fmla="*/ 12 h 33"/>
              <a:gd name="T94" fmla="*/ 6 w 13"/>
              <a:gd name="T95" fmla="*/ 14 h 33"/>
              <a:gd name="T96" fmla="*/ 8 w 13"/>
              <a:gd name="T97" fmla="*/ 12 h 33"/>
              <a:gd name="T98" fmla="*/ 9 w 13"/>
              <a:gd name="T99" fmla="*/ 11 h 33"/>
              <a:gd name="T100" fmla="*/ 9 w 13"/>
              <a:gd name="T101" fmla="*/ 19 h 33"/>
              <a:gd name="T102" fmla="*/ 8 w 13"/>
              <a:gd name="T103" fmla="*/ 17 h 33"/>
              <a:gd name="T104" fmla="*/ 6 w 13"/>
              <a:gd name="T105" fmla="*/ 17 h 33"/>
              <a:gd name="T106" fmla="*/ 5 w 13"/>
              <a:gd name="T107" fmla="*/ 17 h 33"/>
              <a:gd name="T108" fmla="*/ 4 w 13"/>
              <a:gd name="T109" fmla="*/ 19 h 33"/>
              <a:gd name="T110" fmla="*/ 4 w 13"/>
              <a:gd name="T111" fmla="*/ 25 h 33"/>
              <a:gd name="T112" fmla="*/ 5 w 13"/>
              <a:gd name="T113" fmla="*/ 28 h 33"/>
              <a:gd name="T114" fmla="*/ 6 w 13"/>
              <a:gd name="T115" fmla="*/ 28 h 33"/>
              <a:gd name="T116" fmla="*/ 8 w 13"/>
              <a:gd name="T117" fmla="*/ 28 h 33"/>
              <a:gd name="T118" fmla="*/ 9 w 13"/>
              <a:gd name="T119" fmla="*/ 19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" h="33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1" y="2"/>
                </a:lnTo>
                <a:lnTo>
                  <a:pt x="1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9" y="0"/>
                </a:lnTo>
                <a:lnTo>
                  <a:pt x="12" y="2"/>
                </a:lnTo>
                <a:lnTo>
                  <a:pt x="12" y="2"/>
                </a:lnTo>
                <a:lnTo>
                  <a:pt x="13" y="4"/>
                </a:lnTo>
                <a:lnTo>
                  <a:pt x="13" y="4"/>
                </a:lnTo>
                <a:lnTo>
                  <a:pt x="13" y="5"/>
                </a:lnTo>
                <a:lnTo>
                  <a:pt x="13" y="5"/>
                </a:lnTo>
                <a:lnTo>
                  <a:pt x="13" y="6"/>
                </a:lnTo>
                <a:lnTo>
                  <a:pt x="13" y="6"/>
                </a:lnTo>
                <a:lnTo>
                  <a:pt x="13" y="9"/>
                </a:lnTo>
                <a:lnTo>
                  <a:pt x="13" y="9"/>
                </a:lnTo>
                <a:lnTo>
                  <a:pt x="13" y="11"/>
                </a:lnTo>
                <a:lnTo>
                  <a:pt x="13" y="11"/>
                </a:lnTo>
                <a:lnTo>
                  <a:pt x="13" y="12"/>
                </a:lnTo>
                <a:lnTo>
                  <a:pt x="13" y="12"/>
                </a:lnTo>
                <a:lnTo>
                  <a:pt x="13" y="14"/>
                </a:lnTo>
                <a:lnTo>
                  <a:pt x="13" y="14"/>
                </a:lnTo>
                <a:lnTo>
                  <a:pt x="12" y="15"/>
                </a:lnTo>
                <a:lnTo>
                  <a:pt x="12" y="15"/>
                </a:lnTo>
                <a:lnTo>
                  <a:pt x="13" y="16"/>
                </a:lnTo>
                <a:lnTo>
                  <a:pt x="13" y="16"/>
                </a:lnTo>
                <a:lnTo>
                  <a:pt x="13" y="17"/>
                </a:lnTo>
                <a:lnTo>
                  <a:pt x="13" y="17"/>
                </a:lnTo>
                <a:lnTo>
                  <a:pt x="13" y="20"/>
                </a:lnTo>
                <a:lnTo>
                  <a:pt x="13" y="20"/>
                </a:lnTo>
                <a:lnTo>
                  <a:pt x="13" y="24"/>
                </a:lnTo>
                <a:lnTo>
                  <a:pt x="13" y="24"/>
                </a:lnTo>
                <a:lnTo>
                  <a:pt x="13" y="25"/>
                </a:lnTo>
                <a:lnTo>
                  <a:pt x="13" y="25"/>
                </a:lnTo>
                <a:lnTo>
                  <a:pt x="13" y="28"/>
                </a:lnTo>
                <a:lnTo>
                  <a:pt x="13" y="28"/>
                </a:lnTo>
                <a:lnTo>
                  <a:pt x="13" y="29"/>
                </a:lnTo>
                <a:lnTo>
                  <a:pt x="13" y="29"/>
                </a:lnTo>
                <a:lnTo>
                  <a:pt x="12" y="30"/>
                </a:lnTo>
                <a:lnTo>
                  <a:pt x="12" y="30"/>
                </a:lnTo>
                <a:lnTo>
                  <a:pt x="10" y="31"/>
                </a:lnTo>
                <a:lnTo>
                  <a:pt x="10" y="31"/>
                </a:lnTo>
                <a:lnTo>
                  <a:pt x="6" y="33"/>
                </a:lnTo>
                <a:lnTo>
                  <a:pt x="6" y="33"/>
                </a:lnTo>
                <a:lnTo>
                  <a:pt x="3" y="31"/>
                </a:lnTo>
                <a:lnTo>
                  <a:pt x="3" y="31"/>
                </a:lnTo>
                <a:lnTo>
                  <a:pt x="1" y="30"/>
                </a:lnTo>
                <a:lnTo>
                  <a:pt x="1" y="30"/>
                </a:lnTo>
                <a:lnTo>
                  <a:pt x="0" y="29"/>
                </a:lnTo>
                <a:lnTo>
                  <a:pt x="0" y="29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0" y="16"/>
                </a:lnTo>
                <a:lnTo>
                  <a:pt x="1" y="15"/>
                </a:lnTo>
                <a:lnTo>
                  <a:pt x="1" y="15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9" y="6"/>
                </a:move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4" y="6"/>
                </a:lnTo>
                <a:lnTo>
                  <a:pt x="4" y="11"/>
                </a:lnTo>
                <a:lnTo>
                  <a:pt x="4" y="11"/>
                </a:lnTo>
                <a:lnTo>
                  <a:pt x="5" y="12"/>
                </a:lnTo>
                <a:lnTo>
                  <a:pt x="5" y="12"/>
                </a:lnTo>
                <a:lnTo>
                  <a:pt x="6" y="14"/>
                </a:lnTo>
                <a:lnTo>
                  <a:pt x="6" y="14"/>
                </a:lnTo>
                <a:lnTo>
                  <a:pt x="8" y="12"/>
                </a:lnTo>
                <a:lnTo>
                  <a:pt x="8" y="12"/>
                </a:lnTo>
                <a:lnTo>
                  <a:pt x="9" y="11"/>
                </a:lnTo>
                <a:lnTo>
                  <a:pt x="9" y="6"/>
                </a:lnTo>
                <a:close/>
                <a:moveTo>
                  <a:pt x="9" y="19"/>
                </a:moveTo>
                <a:lnTo>
                  <a:pt x="9" y="19"/>
                </a:lnTo>
                <a:lnTo>
                  <a:pt x="8" y="17"/>
                </a:lnTo>
                <a:lnTo>
                  <a:pt x="8" y="17"/>
                </a:lnTo>
                <a:lnTo>
                  <a:pt x="6" y="17"/>
                </a:lnTo>
                <a:lnTo>
                  <a:pt x="6" y="17"/>
                </a:lnTo>
                <a:lnTo>
                  <a:pt x="5" y="17"/>
                </a:lnTo>
                <a:lnTo>
                  <a:pt x="5" y="17"/>
                </a:lnTo>
                <a:lnTo>
                  <a:pt x="4" y="19"/>
                </a:lnTo>
                <a:lnTo>
                  <a:pt x="4" y="25"/>
                </a:lnTo>
                <a:lnTo>
                  <a:pt x="4" y="25"/>
                </a:lnTo>
                <a:lnTo>
                  <a:pt x="5" y="28"/>
                </a:lnTo>
                <a:lnTo>
                  <a:pt x="5" y="28"/>
                </a:lnTo>
                <a:lnTo>
                  <a:pt x="6" y="28"/>
                </a:lnTo>
                <a:lnTo>
                  <a:pt x="6" y="28"/>
                </a:lnTo>
                <a:lnTo>
                  <a:pt x="8" y="28"/>
                </a:lnTo>
                <a:lnTo>
                  <a:pt x="8" y="28"/>
                </a:lnTo>
                <a:lnTo>
                  <a:pt x="9" y="25"/>
                </a:lnTo>
                <a:lnTo>
                  <a:pt x="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78" name="Freeform 2007">
            <a:extLst>
              <a:ext uri="{FF2B5EF4-FFF2-40B4-BE49-F238E27FC236}">
                <a16:creationId xmlns:a16="http://schemas.microsoft.com/office/drawing/2014/main" id="{78A9E0C9-8B6A-45E2-A4A5-D6F329F5E568}"/>
              </a:ext>
            </a:extLst>
          </p:cNvPr>
          <p:cNvSpPr>
            <a:spLocks/>
          </p:cNvSpPr>
          <p:nvPr/>
        </p:nvSpPr>
        <p:spPr bwMode="auto">
          <a:xfrm>
            <a:off x="3430031" y="4307071"/>
            <a:ext cx="26988" cy="52388"/>
          </a:xfrm>
          <a:custGeom>
            <a:avLst/>
            <a:gdLst>
              <a:gd name="T0" fmla="*/ 9 w 17"/>
              <a:gd name="T1" fmla="*/ 33 h 33"/>
              <a:gd name="T2" fmla="*/ 9 w 17"/>
              <a:gd name="T3" fmla="*/ 28 h 33"/>
              <a:gd name="T4" fmla="*/ 0 w 17"/>
              <a:gd name="T5" fmla="*/ 28 h 33"/>
              <a:gd name="T6" fmla="*/ 0 w 17"/>
              <a:gd name="T7" fmla="*/ 23 h 33"/>
              <a:gd name="T8" fmla="*/ 7 w 17"/>
              <a:gd name="T9" fmla="*/ 0 h 33"/>
              <a:gd name="T10" fmla="*/ 12 w 17"/>
              <a:gd name="T11" fmla="*/ 0 h 33"/>
              <a:gd name="T12" fmla="*/ 5 w 17"/>
              <a:gd name="T13" fmla="*/ 23 h 33"/>
              <a:gd name="T14" fmla="*/ 9 w 17"/>
              <a:gd name="T15" fmla="*/ 23 h 33"/>
              <a:gd name="T16" fmla="*/ 9 w 17"/>
              <a:gd name="T17" fmla="*/ 14 h 33"/>
              <a:gd name="T18" fmla="*/ 14 w 17"/>
              <a:gd name="T19" fmla="*/ 14 h 33"/>
              <a:gd name="T20" fmla="*/ 14 w 17"/>
              <a:gd name="T21" fmla="*/ 23 h 33"/>
              <a:gd name="T22" fmla="*/ 17 w 17"/>
              <a:gd name="T23" fmla="*/ 23 h 33"/>
              <a:gd name="T24" fmla="*/ 17 w 17"/>
              <a:gd name="T25" fmla="*/ 28 h 33"/>
              <a:gd name="T26" fmla="*/ 14 w 17"/>
              <a:gd name="T27" fmla="*/ 28 h 33"/>
              <a:gd name="T28" fmla="*/ 14 w 17"/>
              <a:gd name="T29" fmla="*/ 33 h 33"/>
              <a:gd name="T30" fmla="*/ 9 w 17"/>
              <a:gd name="T31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7" h="33">
                <a:moveTo>
                  <a:pt x="9" y="33"/>
                </a:moveTo>
                <a:lnTo>
                  <a:pt x="9" y="28"/>
                </a:lnTo>
                <a:lnTo>
                  <a:pt x="0" y="28"/>
                </a:lnTo>
                <a:lnTo>
                  <a:pt x="0" y="23"/>
                </a:lnTo>
                <a:lnTo>
                  <a:pt x="7" y="0"/>
                </a:lnTo>
                <a:lnTo>
                  <a:pt x="12" y="0"/>
                </a:lnTo>
                <a:lnTo>
                  <a:pt x="5" y="23"/>
                </a:lnTo>
                <a:lnTo>
                  <a:pt x="9" y="23"/>
                </a:lnTo>
                <a:lnTo>
                  <a:pt x="9" y="14"/>
                </a:lnTo>
                <a:lnTo>
                  <a:pt x="14" y="14"/>
                </a:lnTo>
                <a:lnTo>
                  <a:pt x="14" y="23"/>
                </a:lnTo>
                <a:lnTo>
                  <a:pt x="17" y="23"/>
                </a:lnTo>
                <a:lnTo>
                  <a:pt x="17" y="28"/>
                </a:lnTo>
                <a:lnTo>
                  <a:pt x="14" y="28"/>
                </a:lnTo>
                <a:lnTo>
                  <a:pt x="14" y="33"/>
                </a:lnTo>
                <a:lnTo>
                  <a:pt x="9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79" name="Freeform 2008">
            <a:extLst>
              <a:ext uri="{FF2B5EF4-FFF2-40B4-BE49-F238E27FC236}">
                <a16:creationId xmlns:a16="http://schemas.microsoft.com/office/drawing/2014/main" id="{F7A171BA-59F4-4A7D-BC2C-6EFB5A04D8E4}"/>
              </a:ext>
            </a:extLst>
          </p:cNvPr>
          <p:cNvSpPr>
            <a:spLocks/>
          </p:cNvSpPr>
          <p:nvPr/>
        </p:nvSpPr>
        <p:spPr bwMode="auto">
          <a:xfrm>
            <a:off x="3318906" y="4819834"/>
            <a:ext cx="9525" cy="57150"/>
          </a:xfrm>
          <a:custGeom>
            <a:avLst/>
            <a:gdLst>
              <a:gd name="T0" fmla="*/ 6 w 6"/>
              <a:gd name="T1" fmla="*/ 0 h 36"/>
              <a:gd name="T2" fmla="*/ 6 w 6"/>
              <a:gd name="T3" fmla="*/ 2 h 36"/>
              <a:gd name="T4" fmla="*/ 4 w 6"/>
              <a:gd name="T5" fmla="*/ 2 h 36"/>
              <a:gd name="T6" fmla="*/ 4 w 6"/>
              <a:gd name="T7" fmla="*/ 33 h 36"/>
              <a:gd name="T8" fmla="*/ 6 w 6"/>
              <a:gd name="T9" fmla="*/ 33 h 36"/>
              <a:gd name="T10" fmla="*/ 6 w 6"/>
              <a:gd name="T11" fmla="*/ 36 h 36"/>
              <a:gd name="T12" fmla="*/ 0 w 6"/>
              <a:gd name="T13" fmla="*/ 36 h 36"/>
              <a:gd name="T14" fmla="*/ 0 w 6"/>
              <a:gd name="T15" fmla="*/ 0 h 36"/>
              <a:gd name="T16" fmla="*/ 6 w 6"/>
              <a:gd name="T1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36">
                <a:moveTo>
                  <a:pt x="6" y="0"/>
                </a:moveTo>
                <a:lnTo>
                  <a:pt x="6" y="2"/>
                </a:lnTo>
                <a:lnTo>
                  <a:pt x="4" y="2"/>
                </a:lnTo>
                <a:lnTo>
                  <a:pt x="4" y="33"/>
                </a:lnTo>
                <a:lnTo>
                  <a:pt x="6" y="33"/>
                </a:lnTo>
                <a:lnTo>
                  <a:pt x="6" y="36"/>
                </a:lnTo>
                <a:lnTo>
                  <a:pt x="0" y="36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80" name="Freeform 2009">
            <a:extLst>
              <a:ext uri="{FF2B5EF4-FFF2-40B4-BE49-F238E27FC236}">
                <a16:creationId xmlns:a16="http://schemas.microsoft.com/office/drawing/2014/main" id="{4BA36FD8-1FDF-4346-86B8-319CEE787AEC}"/>
              </a:ext>
            </a:extLst>
          </p:cNvPr>
          <p:cNvSpPr>
            <a:spLocks/>
          </p:cNvSpPr>
          <p:nvPr/>
        </p:nvSpPr>
        <p:spPr bwMode="auto">
          <a:xfrm>
            <a:off x="3344306" y="4816659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9 w 14"/>
              <a:gd name="T5" fmla="*/ 13 h 33"/>
              <a:gd name="T6" fmla="*/ 9 w 14"/>
              <a:gd name="T7" fmla="*/ 13 h 33"/>
              <a:gd name="T8" fmla="*/ 10 w 14"/>
              <a:gd name="T9" fmla="*/ 12 h 33"/>
              <a:gd name="T10" fmla="*/ 10 w 14"/>
              <a:gd name="T11" fmla="*/ 12 h 33"/>
              <a:gd name="T12" fmla="*/ 10 w 14"/>
              <a:gd name="T13" fmla="*/ 9 h 33"/>
              <a:gd name="T14" fmla="*/ 10 w 14"/>
              <a:gd name="T15" fmla="*/ 9 h 33"/>
              <a:gd name="T16" fmla="*/ 10 w 14"/>
              <a:gd name="T17" fmla="*/ 8 h 33"/>
              <a:gd name="T18" fmla="*/ 10 w 14"/>
              <a:gd name="T19" fmla="*/ 8 h 33"/>
              <a:gd name="T20" fmla="*/ 9 w 14"/>
              <a:gd name="T21" fmla="*/ 7 h 33"/>
              <a:gd name="T22" fmla="*/ 9 w 14"/>
              <a:gd name="T23" fmla="*/ 7 h 33"/>
              <a:gd name="T24" fmla="*/ 9 w 14"/>
              <a:gd name="T25" fmla="*/ 5 h 33"/>
              <a:gd name="T26" fmla="*/ 9 w 14"/>
              <a:gd name="T27" fmla="*/ 5 h 33"/>
              <a:gd name="T28" fmla="*/ 8 w 14"/>
              <a:gd name="T29" fmla="*/ 5 h 33"/>
              <a:gd name="T30" fmla="*/ 8 w 14"/>
              <a:gd name="T31" fmla="*/ 5 h 33"/>
              <a:gd name="T32" fmla="*/ 7 w 14"/>
              <a:gd name="T33" fmla="*/ 7 h 33"/>
              <a:gd name="T34" fmla="*/ 7 w 14"/>
              <a:gd name="T35" fmla="*/ 7 h 33"/>
              <a:gd name="T36" fmla="*/ 5 w 14"/>
              <a:gd name="T37" fmla="*/ 8 h 33"/>
              <a:gd name="T38" fmla="*/ 5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2 w 14"/>
              <a:gd name="T47" fmla="*/ 5 h 33"/>
              <a:gd name="T48" fmla="*/ 2 w 14"/>
              <a:gd name="T49" fmla="*/ 5 h 33"/>
              <a:gd name="T50" fmla="*/ 3 w 14"/>
              <a:gd name="T51" fmla="*/ 3 h 33"/>
              <a:gd name="T52" fmla="*/ 3 w 14"/>
              <a:gd name="T53" fmla="*/ 3 h 33"/>
              <a:gd name="T54" fmla="*/ 5 w 14"/>
              <a:gd name="T55" fmla="*/ 2 h 33"/>
              <a:gd name="T56" fmla="*/ 5 w 14"/>
              <a:gd name="T57" fmla="*/ 2 h 33"/>
              <a:gd name="T58" fmla="*/ 8 w 14"/>
              <a:gd name="T59" fmla="*/ 0 h 33"/>
              <a:gd name="T60" fmla="*/ 8 w 14"/>
              <a:gd name="T61" fmla="*/ 0 h 33"/>
              <a:gd name="T62" fmla="*/ 10 w 14"/>
              <a:gd name="T63" fmla="*/ 2 h 33"/>
              <a:gd name="T64" fmla="*/ 10 w 14"/>
              <a:gd name="T65" fmla="*/ 2 h 33"/>
              <a:gd name="T66" fmla="*/ 13 w 14"/>
              <a:gd name="T67" fmla="*/ 3 h 33"/>
              <a:gd name="T68" fmla="*/ 13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3 h 33"/>
              <a:gd name="T84" fmla="*/ 14 w 14"/>
              <a:gd name="T85" fmla="*/ 13 h 33"/>
              <a:gd name="T86" fmla="*/ 14 w 14"/>
              <a:gd name="T87" fmla="*/ 14 h 33"/>
              <a:gd name="T88" fmla="*/ 14 w 14"/>
              <a:gd name="T89" fmla="*/ 14 h 33"/>
              <a:gd name="T90" fmla="*/ 13 w 14"/>
              <a:gd name="T91" fmla="*/ 15 h 33"/>
              <a:gd name="T92" fmla="*/ 7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9" y="13"/>
                </a:lnTo>
                <a:lnTo>
                  <a:pt x="9" y="13"/>
                </a:lnTo>
                <a:lnTo>
                  <a:pt x="10" y="12"/>
                </a:lnTo>
                <a:lnTo>
                  <a:pt x="10" y="12"/>
                </a:lnTo>
                <a:lnTo>
                  <a:pt x="10" y="9"/>
                </a:lnTo>
                <a:lnTo>
                  <a:pt x="10" y="9"/>
                </a:lnTo>
                <a:lnTo>
                  <a:pt x="10" y="8"/>
                </a:lnTo>
                <a:lnTo>
                  <a:pt x="10" y="8"/>
                </a:lnTo>
                <a:lnTo>
                  <a:pt x="9" y="7"/>
                </a:lnTo>
                <a:lnTo>
                  <a:pt x="9" y="7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7" y="7"/>
                </a:lnTo>
                <a:lnTo>
                  <a:pt x="7" y="7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2" y="5"/>
                </a:lnTo>
                <a:lnTo>
                  <a:pt x="2" y="5"/>
                </a:lnTo>
                <a:lnTo>
                  <a:pt x="3" y="3"/>
                </a:lnTo>
                <a:lnTo>
                  <a:pt x="3" y="3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7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81" name="Freeform 2010">
            <a:extLst>
              <a:ext uri="{FF2B5EF4-FFF2-40B4-BE49-F238E27FC236}">
                <a16:creationId xmlns:a16="http://schemas.microsoft.com/office/drawing/2014/main" id="{97CF4080-2F65-4614-A86A-37863705DECE}"/>
              </a:ext>
            </a:extLst>
          </p:cNvPr>
          <p:cNvSpPr>
            <a:spLocks noEditPoints="1"/>
          </p:cNvSpPr>
          <p:nvPr/>
        </p:nvSpPr>
        <p:spPr bwMode="auto">
          <a:xfrm>
            <a:off x="3372881" y="4819834"/>
            <a:ext cx="22225" cy="50800"/>
          </a:xfrm>
          <a:custGeom>
            <a:avLst/>
            <a:gdLst>
              <a:gd name="T0" fmla="*/ 6 w 14"/>
              <a:gd name="T1" fmla="*/ 12 h 32"/>
              <a:gd name="T2" fmla="*/ 6 w 14"/>
              <a:gd name="T3" fmla="*/ 13 h 32"/>
              <a:gd name="T4" fmla="*/ 7 w 14"/>
              <a:gd name="T5" fmla="*/ 12 h 32"/>
              <a:gd name="T6" fmla="*/ 9 w 14"/>
              <a:gd name="T7" fmla="*/ 12 h 32"/>
              <a:gd name="T8" fmla="*/ 11 w 14"/>
              <a:gd name="T9" fmla="*/ 13 h 32"/>
              <a:gd name="T10" fmla="*/ 12 w 14"/>
              <a:gd name="T11" fmla="*/ 15 h 32"/>
              <a:gd name="T12" fmla="*/ 12 w 14"/>
              <a:gd name="T13" fmla="*/ 16 h 32"/>
              <a:gd name="T14" fmla="*/ 14 w 14"/>
              <a:gd name="T15" fmla="*/ 17 h 32"/>
              <a:gd name="T16" fmla="*/ 14 w 14"/>
              <a:gd name="T17" fmla="*/ 18 h 32"/>
              <a:gd name="T18" fmla="*/ 14 w 14"/>
              <a:gd name="T19" fmla="*/ 22 h 32"/>
              <a:gd name="T20" fmla="*/ 14 w 14"/>
              <a:gd name="T21" fmla="*/ 25 h 32"/>
              <a:gd name="T22" fmla="*/ 14 w 14"/>
              <a:gd name="T23" fmla="*/ 26 h 32"/>
              <a:gd name="T24" fmla="*/ 12 w 14"/>
              <a:gd name="T25" fmla="*/ 27 h 32"/>
              <a:gd name="T26" fmla="*/ 12 w 14"/>
              <a:gd name="T27" fmla="*/ 28 h 32"/>
              <a:gd name="T28" fmla="*/ 10 w 14"/>
              <a:gd name="T29" fmla="*/ 31 h 32"/>
              <a:gd name="T30" fmla="*/ 6 w 14"/>
              <a:gd name="T31" fmla="*/ 32 h 32"/>
              <a:gd name="T32" fmla="*/ 4 w 14"/>
              <a:gd name="T33" fmla="*/ 31 h 32"/>
              <a:gd name="T34" fmla="*/ 1 w 14"/>
              <a:gd name="T35" fmla="*/ 28 h 32"/>
              <a:gd name="T36" fmla="*/ 0 w 14"/>
              <a:gd name="T37" fmla="*/ 27 h 32"/>
              <a:gd name="T38" fmla="*/ 0 w 14"/>
              <a:gd name="T39" fmla="*/ 26 h 32"/>
              <a:gd name="T40" fmla="*/ 0 w 14"/>
              <a:gd name="T41" fmla="*/ 25 h 32"/>
              <a:gd name="T42" fmla="*/ 0 w 14"/>
              <a:gd name="T43" fmla="*/ 22 h 32"/>
              <a:gd name="T44" fmla="*/ 0 w 14"/>
              <a:gd name="T45" fmla="*/ 20 h 32"/>
              <a:gd name="T46" fmla="*/ 0 w 14"/>
              <a:gd name="T47" fmla="*/ 18 h 32"/>
              <a:gd name="T48" fmla="*/ 0 w 14"/>
              <a:gd name="T49" fmla="*/ 17 h 32"/>
              <a:gd name="T50" fmla="*/ 6 w 14"/>
              <a:gd name="T51" fmla="*/ 0 h 32"/>
              <a:gd name="T52" fmla="*/ 9 w 14"/>
              <a:gd name="T53" fmla="*/ 18 h 32"/>
              <a:gd name="T54" fmla="*/ 7 w 14"/>
              <a:gd name="T55" fmla="*/ 17 h 32"/>
              <a:gd name="T56" fmla="*/ 6 w 14"/>
              <a:gd name="T57" fmla="*/ 16 h 32"/>
              <a:gd name="T58" fmla="*/ 5 w 14"/>
              <a:gd name="T59" fmla="*/ 17 h 32"/>
              <a:gd name="T60" fmla="*/ 4 w 14"/>
              <a:gd name="T61" fmla="*/ 18 h 32"/>
              <a:gd name="T62" fmla="*/ 4 w 14"/>
              <a:gd name="T63" fmla="*/ 25 h 32"/>
              <a:gd name="T64" fmla="*/ 5 w 14"/>
              <a:gd name="T65" fmla="*/ 26 h 32"/>
              <a:gd name="T66" fmla="*/ 6 w 14"/>
              <a:gd name="T67" fmla="*/ 27 h 32"/>
              <a:gd name="T68" fmla="*/ 7 w 14"/>
              <a:gd name="T69" fmla="*/ 26 h 32"/>
              <a:gd name="T70" fmla="*/ 9 w 14"/>
              <a:gd name="T71" fmla="*/ 1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1" y="0"/>
                </a:moveTo>
                <a:lnTo>
                  <a:pt x="6" y="12"/>
                </a:lnTo>
                <a:lnTo>
                  <a:pt x="6" y="13"/>
                </a:lnTo>
                <a:lnTo>
                  <a:pt x="6" y="13"/>
                </a:lnTo>
                <a:lnTo>
                  <a:pt x="7" y="12"/>
                </a:lnTo>
                <a:lnTo>
                  <a:pt x="7" y="12"/>
                </a:lnTo>
                <a:lnTo>
                  <a:pt x="9" y="12"/>
                </a:lnTo>
                <a:lnTo>
                  <a:pt x="9" y="12"/>
                </a:lnTo>
                <a:lnTo>
                  <a:pt x="11" y="13"/>
                </a:lnTo>
                <a:lnTo>
                  <a:pt x="11" y="13"/>
                </a:lnTo>
                <a:lnTo>
                  <a:pt x="12" y="15"/>
                </a:lnTo>
                <a:lnTo>
                  <a:pt x="12" y="15"/>
                </a:lnTo>
                <a:lnTo>
                  <a:pt x="12" y="16"/>
                </a:lnTo>
                <a:lnTo>
                  <a:pt x="12" y="16"/>
                </a:lnTo>
                <a:lnTo>
                  <a:pt x="14" y="17"/>
                </a:lnTo>
                <a:lnTo>
                  <a:pt x="14" y="17"/>
                </a:lnTo>
                <a:lnTo>
                  <a:pt x="14" y="18"/>
                </a:lnTo>
                <a:lnTo>
                  <a:pt x="14" y="18"/>
                </a:lnTo>
                <a:lnTo>
                  <a:pt x="14" y="22"/>
                </a:lnTo>
                <a:lnTo>
                  <a:pt x="14" y="22"/>
                </a:lnTo>
                <a:lnTo>
                  <a:pt x="14" y="25"/>
                </a:lnTo>
                <a:lnTo>
                  <a:pt x="14" y="25"/>
                </a:lnTo>
                <a:lnTo>
                  <a:pt x="14" y="26"/>
                </a:lnTo>
                <a:lnTo>
                  <a:pt x="14" y="26"/>
                </a:lnTo>
                <a:lnTo>
                  <a:pt x="12" y="27"/>
                </a:lnTo>
                <a:lnTo>
                  <a:pt x="12" y="27"/>
                </a:lnTo>
                <a:lnTo>
                  <a:pt x="12" y="28"/>
                </a:lnTo>
                <a:lnTo>
                  <a:pt x="12" y="28"/>
                </a:lnTo>
                <a:lnTo>
                  <a:pt x="10" y="31"/>
                </a:lnTo>
                <a:lnTo>
                  <a:pt x="10" y="31"/>
                </a:lnTo>
                <a:lnTo>
                  <a:pt x="6" y="32"/>
                </a:lnTo>
                <a:lnTo>
                  <a:pt x="6" y="32"/>
                </a:lnTo>
                <a:lnTo>
                  <a:pt x="4" y="31"/>
                </a:lnTo>
                <a:lnTo>
                  <a:pt x="4" y="31"/>
                </a:lnTo>
                <a:lnTo>
                  <a:pt x="1" y="28"/>
                </a:lnTo>
                <a:lnTo>
                  <a:pt x="1" y="28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6" y="0"/>
                </a:lnTo>
                <a:lnTo>
                  <a:pt x="11" y="0"/>
                </a:lnTo>
                <a:close/>
                <a:moveTo>
                  <a:pt x="9" y="18"/>
                </a:moveTo>
                <a:lnTo>
                  <a:pt x="9" y="18"/>
                </a:lnTo>
                <a:lnTo>
                  <a:pt x="7" y="17"/>
                </a:lnTo>
                <a:lnTo>
                  <a:pt x="7" y="17"/>
                </a:lnTo>
                <a:lnTo>
                  <a:pt x="6" y="16"/>
                </a:lnTo>
                <a:lnTo>
                  <a:pt x="6" y="16"/>
                </a:lnTo>
                <a:lnTo>
                  <a:pt x="5" y="17"/>
                </a:lnTo>
                <a:lnTo>
                  <a:pt x="5" y="17"/>
                </a:lnTo>
                <a:lnTo>
                  <a:pt x="4" y="18"/>
                </a:lnTo>
                <a:lnTo>
                  <a:pt x="4" y="25"/>
                </a:lnTo>
                <a:lnTo>
                  <a:pt x="4" y="25"/>
                </a:lnTo>
                <a:lnTo>
                  <a:pt x="5" y="26"/>
                </a:lnTo>
                <a:lnTo>
                  <a:pt x="5" y="26"/>
                </a:lnTo>
                <a:lnTo>
                  <a:pt x="6" y="27"/>
                </a:lnTo>
                <a:lnTo>
                  <a:pt x="6" y="27"/>
                </a:lnTo>
                <a:lnTo>
                  <a:pt x="7" y="26"/>
                </a:lnTo>
                <a:lnTo>
                  <a:pt x="7" y="26"/>
                </a:lnTo>
                <a:lnTo>
                  <a:pt x="9" y="25"/>
                </a:lnTo>
                <a:lnTo>
                  <a:pt x="9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82" name="Freeform 2011">
            <a:extLst>
              <a:ext uri="{FF2B5EF4-FFF2-40B4-BE49-F238E27FC236}">
                <a16:creationId xmlns:a16="http://schemas.microsoft.com/office/drawing/2014/main" id="{C78286E8-37D4-4CA6-9C2F-AE0623FF3F7C}"/>
              </a:ext>
            </a:extLst>
          </p:cNvPr>
          <p:cNvSpPr>
            <a:spLocks noEditPoints="1"/>
          </p:cNvSpPr>
          <p:nvPr/>
        </p:nvSpPr>
        <p:spPr bwMode="auto">
          <a:xfrm>
            <a:off x="3398281" y="4816659"/>
            <a:ext cx="22225" cy="52388"/>
          </a:xfrm>
          <a:custGeom>
            <a:avLst/>
            <a:gdLst>
              <a:gd name="T0" fmla="*/ 8 w 14"/>
              <a:gd name="T1" fmla="*/ 20 h 33"/>
              <a:gd name="T2" fmla="*/ 8 w 14"/>
              <a:gd name="T3" fmla="*/ 19 h 33"/>
              <a:gd name="T4" fmla="*/ 6 w 14"/>
              <a:gd name="T5" fmla="*/ 20 h 33"/>
              <a:gd name="T6" fmla="*/ 5 w 14"/>
              <a:gd name="T7" fmla="*/ 20 h 33"/>
              <a:gd name="T8" fmla="*/ 3 w 14"/>
              <a:gd name="T9" fmla="*/ 19 h 33"/>
              <a:gd name="T10" fmla="*/ 1 w 14"/>
              <a:gd name="T11" fmla="*/ 18 h 33"/>
              <a:gd name="T12" fmla="*/ 1 w 14"/>
              <a:gd name="T13" fmla="*/ 17 h 33"/>
              <a:gd name="T14" fmla="*/ 0 w 14"/>
              <a:gd name="T15" fmla="*/ 15 h 33"/>
              <a:gd name="T16" fmla="*/ 0 w 14"/>
              <a:gd name="T17" fmla="*/ 14 h 33"/>
              <a:gd name="T18" fmla="*/ 0 w 14"/>
              <a:gd name="T19" fmla="*/ 10 h 33"/>
              <a:gd name="T20" fmla="*/ 0 w 14"/>
              <a:gd name="T21" fmla="*/ 8 h 33"/>
              <a:gd name="T22" fmla="*/ 0 w 14"/>
              <a:gd name="T23" fmla="*/ 7 h 33"/>
              <a:gd name="T24" fmla="*/ 1 w 14"/>
              <a:gd name="T25" fmla="*/ 5 h 33"/>
              <a:gd name="T26" fmla="*/ 1 w 14"/>
              <a:gd name="T27" fmla="*/ 4 h 33"/>
              <a:gd name="T28" fmla="*/ 4 w 14"/>
              <a:gd name="T29" fmla="*/ 2 h 33"/>
              <a:gd name="T30" fmla="*/ 8 w 14"/>
              <a:gd name="T31" fmla="*/ 0 h 33"/>
              <a:gd name="T32" fmla="*/ 10 w 14"/>
              <a:gd name="T33" fmla="*/ 2 h 33"/>
              <a:gd name="T34" fmla="*/ 13 w 14"/>
              <a:gd name="T35" fmla="*/ 4 h 33"/>
              <a:gd name="T36" fmla="*/ 14 w 14"/>
              <a:gd name="T37" fmla="*/ 5 h 33"/>
              <a:gd name="T38" fmla="*/ 14 w 14"/>
              <a:gd name="T39" fmla="*/ 7 h 33"/>
              <a:gd name="T40" fmla="*/ 14 w 14"/>
              <a:gd name="T41" fmla="*/ 8 h 33"/>
              <a:gd name="T42" fmla="*/ 14 w 14"/>
              <a:gd name="T43" fmla="*/ 10 h 33"/>
              <a:gd name="T44" fmla="*/ 14 w 14"/>
              <a:gd name="T45" fmla="*/ 13 h 33"/>
              <a:gd name="T46" fmla="*/ 14 w 14"/>
              <a:gd name="T47" fmla="*/ 14 h 33"/>
              <a:gd name="T48" fmla="*/ 14 w 14"/>
              <a:gd name="T49" fmla="*/ 15 h 33"/>
              <a:gd name="T50" fmla="*/ 8 w 14"/>
              <a:gd name="T51" fmla="*/ 33 h 33"/>
              <a:gd name="T52" fmla="*/ 5 w 14"/>
              <a:gd name="T53" fmla="*/ 14 h 33"/>
              <a:gd name="T54" fmla="*/ 5 w 14"/>
              <a:gd name="T55" fmla="*/ 15 h 33"/>
              <a:gd name="T56" fmla="*/ 8 w 14"/>
              <a:gd name="T57" fmla="*/ 17 h 33"/>
              <a:gd name="T58" fmla="*/ 9 w 14"/>
              <a:gd name="T59" fmla="*/ 15 h 33"/>
              <a:gd name="T60" fmla="*/ 9 w 14"/>
              <a:gd name="T61" fmla="*/ 14 h 33"/>
              <a:gd name="T62" fmla="*/ 9 w 14"/>
              <a:gd name="T63" fmla="*/ 8 h 33"/>
              <a:gd name="T64" fmla="*/ 9 w 14"/>
              <a:gd name="T65" fmla="*/ 7 h 33"/>
              <a:gd name="T66" fmla="*/ 8 w 14"/>
              <a:gd name="T67" fmla="*/ 5 h 33"/>
              <a:gd name="T68" fmla="*/ 5 w 14"/>
              <a:gd name="T69" fmla="*/ 7 h 33"/>
              <a:gd name="T70" fmla="*/ 5 w 14"/>
              <a:gd name="T71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1" y="33"/>
                </a:moveTo>
                <a:lnTo>
                  <a:pt x="8" y="20"/>
                </a:lnTo>
                <a:lnTo>
                  <a:pt x="8" y="19"/>
                </a:lnTo>
                <a:lnTo>
                  <a:pt x="8" y="19"/>
                </a:lnTo>
                <a:lnTo>
                  <a:pt x="6" y="20"/>
                </a:lnTo>
                <a:lnTo>
                  <a:pt x="6" y="20"/>
                </a:lnTo>
                <a:lnTo>
                  <a:pt x="5" y="20"/>
                </a:lnTo>
                <a:lnTo>
                  <a:pt x="5" y="20"/>
                </a:lnTo>
                <a:lnTo>
                  <a:pt x="3" y="19"/>
                </a:lnTo>
                <a:lnTo>
                  <a:pt x="3" y="19"/>
                </a:lnTo>
                <a:lnTo>
                  <a:pt x="1" y="18"/>
                </a:lnTo>
                <a:lnTo>
                  <a:pt x="1" y="18"/>
                </a:lnTo>
                <a:lnTo>
                  <a:pt x="1" y="17"/>
                </a:lnTo>
                <a:lnTo>
                  <a:pt x="1" y="17"/>
                </a:lnTo>
                <a:lnTo>
                  <a:pt x="0" y="15"/>
                </a:lnTo>
                <a:lnTo>
                  <a:pt x="0" y="15"/>
                </a:lnTo>
                <a:lnTo>
                  <a:pt x="0" y="14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1" y="5"/>
                </a:lnTo>
                <a:lnTo>
                  <a:pt x="1" y="5"/>
                </a:lnTo>
                <a:lnTo>
                  <a:pt x="1" y="4"/>
                </a:lnTo>
                <a:lnTo>
                  <a:pt x="1" y="4"/>
                </a:lnTo>
                <a:lnTo>
                  <a:pt x="4" y="2"/>
                </a:lnTo>
                <a:lnTo>
                  <a:pt x="4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3" y="4"/>
                </a:lnTo>
                <a:lnTo>
                  <a:pt x="13" y="4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8"/>
                </a:lnTo>
                <a:lnTo>
                  <a:pt x="14" y="8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4" y="15"/>
                </a:lnTo>
                <a:lnTo>
                  <a:pt x="14" y="15"/>
                </a:lnTo>
                <a:lnTo>
                  <a:pt x="13" y="17"/>
                </a:lnTo>
                <a:lnTo>
                  <a:pt x="8" y="33"/>
                </a:lnTo>
                <a:lnTo>
                  <a:pt x="1" y="33"/>
                </a:lnTo>
                <a:close/>
                <a:moveTo>
                  <a:pt x="5" y="14"/>
                </a:moveTo>
                <a:lnTo>
                  <a:pt x="5" y="14"/>
                </a:lnTo>
                <a:lnTo>
                  <a:pt x="5" y="15"/>
                </a:lnTo>
                <a:lnTo>
                  <a:pt x="5" y="15"/>
                </a:lnTo>
                <a:lnTo>
                  <a:pt x="8" y="17"/>
                </a:lnTo>
                <a:lnTo>
                  <a:pt x="8" y="17"/>
                </a:lnTo>
                <a:lnTo>
                  <a:pt x="9" y="15"/>
                </a:lnTo>
                <a:lnTo>
                  <a:pt x="9" y="15"/>
                </a:lnTo>
                <a:lnTo>
                  <a:pt x="9" y="14"/>
                </a:lnTo>
                <a:lnTo>
                  <a:pt x="9" y="8"/>
                </a:lnTo>
                <a:lnTo>
                  <a:pt x="9" y="8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5" y="7"/>
                </a:lnTo>
                <a:lnTo>
                  <a:pt x="5" y="7"/>
                </a:lnTo>
                <a:lnTo>
                  <a:pt x="5" y="8"/>
                </a:lnTo>
                <a:lnTo>
                  <a:pt x="5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83" name="Freeform 2012">
            <a:extLst>
              <a:ext uri="{FF2B5EF4-FFF2-40B4-BE49-F238E27FC236}">
                <a16:creationId xmlns:a16="http://schemas.microsoft.com/office/drawing/2014/main" id="{96D7ABBB-5FE2-4FAD-9E55-97A191504AE6}"/>
              </a:ext>
            </a:extLst>
          </p:cNvPr>
          <p:cNvSpPr>
            <a:spLocks/>
          </p:cNvSpPr>
          <p:nvPr/>
        </p:nvSpPr>
        <p:spPr bwMode="auto">
          <a:xfrm>
            <a:off x="3436381" y="4819834"/>
            <a:ext cx="12700" cy="57150"/>
          </a:xfrm>
          <a:custGeom>
            <a:avLst/>
            <a:gdLst>
              <a:gd name="T0" fmla="*/ 0 w 8"/>
              <a:gd name="T1" fmla="*/ 36 h 36"/>
              <a:gd name="T2" fmla="*/ 0 w 8"/>
              <a:gd name="T3" fmla="*/ 33 h 36"/>
              <a:gd name="T4" fmla="*/ 4 w 8"/>
              <a:gd name="T5" fmla="*/ 33 h 36"/>
              <a:gd name="T6" fmla="*/ 4 w 8"/>
              <a:gd name="T7" fmla="*/ 2 h 36"/>
              <a:gd name="T8" fmla="*/ 0 w 8"/>
              <a:gd name="T9" fmla="*/ 2 h 36"/>
              <a:gd name="T10" fmla="*/ 0 w 8"/>
              <a:gd name="T11" fmla="*/ 0 h 36"/>
              <a:gd name="T12" fmla="*/ 8 w 8"/>
              <a:gd name="T13" fmla="*/ 0 h 36"/>
              <a:gd name="T14" fmla="*/ 8 w 8"/>
              <a:gd name="T15" fmla="*/ 36 h 36"/>
              <a:gd name="T16" fmla="*/ 0 w 8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6">
                <a:moveTo>
                  <a:pt x="0" y="36"/>
                </a:moveTo>
                <a:lnTo>
                  <a:pt x="0" y="33"/>
                </a:lnTo>
                <a:lnTo>
                  <a:pt x="4" y="33"/>
                </a:lnTo>
                <a:lnTo>
                  <a:pt x="4" y="2"/>
                </a:lnTo>
                <a:lnTo>
                  <a:pt x="0" y="2"/>
                </a:lnTo>
                <a:lnTo>
                  <a:pt x="0" y="0"/>
                </a:lnTo>
                <a:lnTo>
                  <a:pt x="8" y="0"/>
                </a:lnTo>
                <a:lnTo>
                  <a:pt x="8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84" name="Freeform 2013">
            <a:extLst>
              <a:ext uri="{FF2B5EF4-FFF2-40B4-BE49-F238E27FC236}">
                <a16:creationId xmlns:a16="http://schemas.microsoft.com/office/drawing/2014/main" id="{53FA35FC-924B-461B-AC6F-75EB58EB673F}"/>
              </a:ext>
            </a:extLst>
          </p:cNvPr>
          <p:cNvSpPr>
            <a:spLocks/>
          </p:cNvSpPr>
          <p:nvPr/>
        </p:nvSpPr>
        <p:spPr bwMode="auto">
          <a:xfrm>
            <a:off x="3739593" y="3284721"/>
            <a:ext cx="19050" cy="50800"/>
          </a:xfrm>
          <a:custGeom>
            <a:avLst/>
            <a:gdLst>
              <a:gd name="T0" fmla="*/ 12 w 12"/>
              <a:gd name="T1" fmla="*/ 0 h 32"/>
              <a:gd name="T2" fmla="*/ 12 w 12"/>
              <a:gd name="T3" fmla="*/ 4 h 32"/>
              <a:gd name="T4" fmla="*/ 4 w 12"/>
              <a:gd name="T5" fmla="*/ 4 h 32"/>
              <a:gd name="T6" fmla="*/ 4 w 12"/>
              <a:gd name="T7" fmla="*/ 12 h 32"/>
              <a:gd name="T8" fmla="*/ 4 w 12"/>
              <a:gd name="T9" fmla="*/ 12 h 32"/>
              <a:gd name="T10" fmla="*/ 6 w 12"/>
              <a:gd name="T11" fmla="*/ 11 h 32"/>
              <a:gd name="T12" fmla="*/ 6 w 12"/>
              <a:gd name="T13" fmla="*/ 11 h 32"/>
              <a:gd name="T14" fmla="*/ 7 w 12"/>
              <a:gd name="T15" fmla="*/ 11 h 32"/>
              <a:gd name="T16" fmla="*/ 7 w 12"/>
              <a:gd name="T17" fmla="*/ 11 h 32"/>
              <a:gd name="T18" fmla="*/ 10 w 12"/>
              <a:gd name="T19" fmla="*/ 11 h 32"/>
              <a:gd name="T20" fmla="*/ 11 w 12"/>
              <a:gd name="T21" fmla="*/ 12 h 32"/>
              <a:gd name="T22" fmla="*/ 11 w 12"/>
              <a:gd name="T23" fmla="*/ 12 h 32"/>
              <a:gd name="T24" fmla="*/ 12 w 12"/>
              <a:gd name="T25" fmla="*/ 14 h 32"/>
              <a:gd name="T26" fmla="*/ 12 w 12"/>
              <a:gd name="T27" fmla="*/ 16 h 32"/>
              <a:gd name="T28" fmla="*/ 12 w 12"/>
              <a:gd name="T29" fmla="*/ 25 h 32"/>
              <a:gd name="T30" fmla="*/ 12 w 12"/>
              <a:gd name="T31" fmla="*/ 25 h 32"/>
              <a:gd name="T32" fmla="*/ 12 w 12"/>
              <a:gd name="T33" fmla="*/ 27 h 32"/>
              <a:gd name="T34" fmla="*/ 12 w 12"/>
              <a:gd name="T35" fmla="*/ 27 h 32"/>
              <a:gd name="T36" fmla="*/ 11 w 12"/>
              <a:gd name="T37" fmla="*/ 30 h 32"/>
              <a:gd name="T38" fmla="*/ 11 w 12"/>
              <a:gd name="T39" fmla="*/ 30 h 32"/>
              <a:gd name="T40" fmla="*/ 9 w 12"/>
              <a:gd name="T41" fmla="*/ 31 h 32"/>
              <a:gd name="T42" fmla="*/ 9 w 12"/>
              <a:gd name="T43" fmla="*/ 31 h 32"/>
              <a:gd name="T44" fmla="*/ 6 w 12"/>
              <a:gd name="T45" fmla="*/ 32 h 32"/>
              <a:gd name="T46" fmla="*/ 6 w 12"/>
              <a:gd name="T47" fmla="*/ 32 h 32"/>
              <a:gd name="T48" fmla="*/ 4 w 12"/>
              <a:gd name="T49" fmla="*/ 31 h 32"/>
              <a:gd name="T50" fmla="*/ 4 w 12"/>
              <a:gd name="T51" fmla="*/ 31 h 32"/>
              <a:gd name="T52" fmla="*/ 1 w 12"/>
              <a:gd name="T53" fmla="*/ 30 h 32"/>
              <a:gd name="T54" fmla="*/ 1 w 12"/>
              <a:gd name="T55" fmla="*/ 30 h 32"/>
              <a:gd name="T56" fmla="*/ 0 w 12"/>
              <a:gd name="T57" fmla="*/ 27 h 32"/>
              <a:gd name="T58" fmla="*/ 0 w 12"/>
              <a:gd name="T59" fmla="*/ 27 h 32"/>
              <a:gd name="T60" fmla="*/ 0 w 12"/>
              <a:gd name="T61" fmla="*/ 25 h 32"/>
              <a:gd name="T62" fmla="*/ 0 w 12"/>
              <a:gd name="T63" fmla="*/ 24 h 32"/>
              <a:gd name="T64" fmla="*/ 4 w 12"/>
              <a:gd name="T65" fmla="*/ 24 h 32"/>
              <a:gd name="T66" fmla="*/ 4 w 12"/>
              <a:gd name="T67" fmla="*/ 25 h 32"/>
              <a:gd name="T68" fmla="*/ 4 w 12"/>
              <a:gd name="T69" fmla="*/ 25 h 32"/>
              <a:gd name="T70" fmla="*/ 5 w 12"/>
              <a:gd name="T71" fmla="*/ 26 h 32"/>
              <a:gd name="T72" fmla="*/ 5 w 12"/>
              <a:gd name="T73" fmla="*/ 26 h 32"/>
              <a:gd name="T74" fmla="*/ 6 w 12"/>
              <a:gd name="T75" fmla="*/ 27 h 32"/>
              <a:gd name="T76" fmla="*/ 6 w 12"/>
              <a:gd name="T77" fmla="*/ 27 h 32"/>
              <a:gd name="T78" fmla="*/ 7 w 12"/>
              <a:gd name="T79" fmla="*/ 26 h 32"/>
              <a:gd name="T80" fmla="*/ 7 w 12"/>
              <a:gd name="T81" fmla="*/ 26 h 32"/>
              <a:gd name="T82" fmla="*/ 9 w 12"/>
              <a:gd name="T83" fmla="*/ 25 h 32"/>
              <a:gd name="T84" fmla="*/ 9 w 12"/>
              <a:gd name="T85" fmla="*/ 17 h 32"/>
              <a:gd name="T86" fmla="*/ 9 w 12"/>
              <a:gd name="T87" fmla="*/ 17 h 32"/>
              <a:gd name="T88" fmla="*/ 7 w 12"/>
              <a:gd name="T89" fmla="*/ 16 h 32"/>
              <a:gd name="T90" fmla="*/ 7 w 12"/>
              <a:gd name="T91" fmla="*/ 16 h 32"/>
              <a:gd name="T92" fmla="*/ 6 w 12"/>
              <a:gd name="T93" fmla="*/ 15 h 32"/>
              <a:gd name="T94" fmla="*/ 6 w 12"/>
              <a:gd name="T95" fmla="*/ 15 h 32"/>
              <a:gd name="T96" fmla="*/ 5 w 12"/>
              <a:gd name="T97" fmla="*/ 15 h 32"/>
              <a:gd name="T98" fmla="*/ 5 w 12"/>
              <a:gd name="T99" fmla="*/ 15 h 32"/>
              <a:gd name="T100" fmla="*/ 5 w 12"/>
              <a:gd name="T101" fmla="*/ 16 h 32"/>
              <a:gd name="T102" fmla="*/ 5 w 12"/>
              <a:gd name="T103" fmla="*/ 16 h 32"/>
              <a:gd name="T104" fmla="*/ 4 w 12"/>
              <a:gd name="T105" fmla="*/ 16 h 32"/>
              <a:gd name="T106" fmla="*/ 4 w 12"/>
              <a:gd name="T107" fmla="*/ 16 h 32"/>
              <a:gd name="T108" fmla="*/ 4 w 12"/>
              <a:gd name="T109" fmla="*/ 17 h 32"/>
              <a:gd name="T110" fmla="*/ 0 w 12"/>
              <a:gd name="T111" fmla="*/ 17 h 32"/>
              <a:gd name="T112" fmla="*/ 0 w 12"/>
              <a:gd name="T113" fmla="*/ 0 h 32"/>
              <a:gd name="T114" fmla="*/ 12 w 12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" h="32">
                <a:moveTo>
                  <a:pt x="12" y="0"/>
                </a:moveTo>
                <a:lnTo>
                  <a:pt x="12" y="4"/>
                </a:lnTo>
                <a:lnTo>
                  <a:pt x="4" y="4"/>
                </a:lnTo>
                <a:lnTo>
                  <a:pt x="4" y="12"/>
                </a:lnTo>
                <a:lnTo>
                  <a:pt x="4" y="12"/>
                </a:lnTo>
                <a:lnTo>
                  <a:pt x="6" y="11"/>
                </a:lnTo>
                <a:lnTo>
                  <a:pt x="6" y="11"/>
                </a:lnTo>
                <a:lnTo>
                  <a:pt x="7" y="11"/>
                </a:lnTo>
                <a:lnTo>
                  <a:pt x="7" y="11"/>
                </a:lnTo>
                <a:lnTo>
                  <a:pt x="10" y="11"/>
                </a:lnTo>
                <a:lnTo>
                  <a:pt x="11" y="12"/>
                </a:lnTo>
                <a:lnTo>
                  <a:pt x="11" y="12"/>
                </a:lnTo>
                <a:lnTo>
                  <a:pt x="12" y="14"/>
                </a:lnTo>
                <a:lnTo>
                  <a:pt x="12" y="16"/>
                </a:lnTo>
                <a:lnTo>
                  <a:pt x="12" y="25"/>
                </a:lnTo>
                <a:lnTo>
                  <a:pt x="12" y="25"/>
                </a:lnTo>
                <a:lnTo>
                  <a:pt x="12" y="27"/>
                </a:lnTo>
                <a:lnTo>
                  <a:pt x="12" y="27"/>
                </a:lnTo>
                <a:lnTo>
                  <a:pt x="11" y="30"/>
                </a:lnTo>
                <a:lnTo>
                  <a:pt x="11" y="30"/>
                </a:lnTo>
                <a:lnTo>
                  <a:pt x="9" y="31"/>
                </a:lnTo>
                <a:lnTo>
                  <a:pt x="9" y="31"/>
                </a:lnTo>
                <a:lnTo>
                  <a:pt x="6" y="32"/>
                </a:lnTo>
                <a:lnTo>
                  <a:pt x="6" y="32"/>
                </a:lnTo>
                <a:lnTo>
                  <a:pt x="4" y="31"/>
                </a:lnTo>
                <a:lnTo>
                  <a:pt x="4" y="31"/>
                </a:lnTo>
                <a:lnTo>
                  <a:pt x="1" y="30"/>
                </a:lnTo>
                <a:lnTo>
                  <a:pt x="1" y="30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4" y="24"/>
                </a:lnTo>
                <a:lnTo>
                  <a:pt x="4" y="25"/>
                </a:lnTo>
                <a:lnTo>
                  <a:pt x="4" y="25"/>
                </a:lnTo>
                <a:lnTo>
                  <a:pt x="5" y="26"/>
                </a:lnTo>
                <a:lnTo>
                  <a:pt x="5" y="26"/>
                </a:lnTo>
                <a:lnTo>
                  <a:pt x="6" y="27"/>
                </a:lnTo>
                <a:lnTo>
                  <a:pt x="6" y="27"/>
                </a:lnTo>
                <a:lnTo>
                  <a:pt x="7" y="26"/>
                </a:lnTo>
                <a:lnTo>
                  <a:pt x="7" y="26"/>
                </a:lnTo>
                <a:lnTo>
                  <a:pt x="9" y="25"/>
                </a:lnTo>
                <a:lnTo>
                  <a:pt x="9" y="17"/>
                </a:lnTo>
                <a:lnTo>
                  <a:pt x="9" y="17"/>
                </a:lnTo>
                <a:lnTo>
                  <a:pt x="7" y="16"/>
                </a:lnTo>
                <a:lnTo>
                  <a:pt x="7" y="16"/>
                </a:lnTo>
                <a:lnTo>
                  <a:pt x="6" y="15"/>
                </a:lnTo>
                <a:lnTo>
                  <a:pt x="6" y="15"/>
                </a:lnTo>
                <a:lnTo>
                  <a:pt x="5" y="15"/>
                </a:lnTo>
                <a:lnTo>
                  <a:pt x="5" y="15"/>
                </a:lnTo>
                <a:lnTo>
                  <a:pt x="5" y="16"/>
                </a:lnTo>
                <a:lnTo>
                  <a:pt x="5" y="16"/>
                </a:lnTo>
                <a:lnTo>
                  <a:pt x="4" y="16"/>
                </a:lnTo>
                <a:lnTo>
                  <a:pt x="4" y="16"/>
                </a:lnTo>
                <a:lnTo>
                  <a:pt x="4" y="17"/>
                </a:lnTo>
                <a:lnTo>
                  <a:pt x="0" y="17"/>
                </a:lnTo>
                <a:lnTo>
                  <a:pt x="0" y="0"/>
                </a:lnTo>
                <a:lnTo>
                  <a:pt x="1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85" name="Freeform 2015">
            <a:extLst>
              <a:ext uri="{FF2B5EF4-FFF2-40B4-BE49-F238E27FC236}">
                <a16:creationId xmlns:a16="http://schemas.microsoft.com/office/drawing/2014/main" id="{A5C000D8-1338-4456-B21E-67828FD2AFD8}"/>
              </a:ext>
            </a:extLst>
          </p:cNvPr>
          <p:cNvSpPr>
            <a:spLocks/>
          </p:cNvSpPr>
          <p:nvPr/>
        </p:nvSpPr>
        <p:spPr bwMode="auto">
          <a:xfrm>
            <a:off x="3763406" y="3284721"/>
            <a:ext cx="25400" cy="49213"/>
          </a:xfrm>
          <a:custGeom>
            <a:avLst/>
            <a:gdLst>
              <a:gd name="T0" fmla="*/ 9 w 16"/>
              <a:gd name="T1" fmla="*/ 31 h 31"/>
              <a:gd name="T2" fmla="*/ 9 w 16"/>
              <a:gd name="T3" fmla="*/ 27 h 31"/>
              <a:gd name="T4" fmla="*/ 0 w 16"/>
              <a:gd name="T5" fmla="*/ 27 h 31"/>
              <a:gd name="T6" fmla="*/ 0 w 16"/>
              <a:gd name="T7" fmla="*/ 22 h 31"/>
              <a:gd name="T8" fmla="*/ 6 w 16"/>
              <a:gd name="T9" fmla="*/ 0 h 31"/>
              <a:gd name="T10" fmla="*/ 11 w 16"/>
              <a:gd name="T11" fmla="*/ 0 h 31"/>
              <a:gd name="T12" fmla="*/ 5 w 16"/>
              <a:gd name="T13" fmla="*/ 22 h 31"/>
              <a:gd name="T14" fmla="*/ 9 w 16"/>
              <a:gd name="T15" fmla="*/ 22 h 31"/>
              <a:gd name="T16" fmla="*/ 9 w 16"/>
              <a:gd name="T17" fmla="*/ 14 h 31"/>
              <a:gd name="T18" fmla="*/ 14 w 16"/>
              <a:gd name="T19" fmla="*/ 14 h 31"/>
              <a:gd name="T20" fmla="*/ 14 w 16"/>
              <a:gd name="T21" fmla="*/ 22 h 31"/>
              <a:gd name="T22" fmla="*/ 16 w 16"/>
              <a:gd name="T23" fmla="*/ 22 h 31"/>
              <a:gd name="T24" fmla="*/ 16 w 16"/>
              <a:gd name="T25" fmla="*/ 27 h 31"/>
              <a:gd name="T26" fmla="*/ 14 w 16"/>
              <a:gd name="T27" fmla="*/ 27 h 31"/>
              <a:gd name="T28" fmla="*/ 14 w 16"/>
              <a:gd name="T29" fmla="*/ 31 h 31"/>
              <a:gd name="T30" fmla="*/ 9 w 16"/>
              <a:gd name="T3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1">
                <a:moveTo>
                  <a:pt x="9" y="31"/>
                </a:moveTo>
                <a:lnTo>
                  <a:pt x="9" y="27"/>
                </a:lnTo>
                <a:lnTo>
                  <a:pt x="0" y="27"/>
                </a:lnTo>
                <a:lnTo>
                  <a:pt x="0" y="22"/>
                </a:lnTo>
                <a:lnTo>
                  <a:pt x="6" y="0"/>
                </a:lnTo>
                <a:lnTo>
                  <a:pt x="11" y="0"/>
                </a:lnTo>
                <a:lnTo>
                  <a:pt x="5" y="22"/>
                </a:lnTo>
                <a:lnTo>
                  <a:pt x="9" y="22"/>
                </a:lnTo>
                <a:lnTo>
                  <a:pt x="9" y="14"/>
                </a:lnTo>
                <a:lnTo>
                  <a:pt x="14" y="14"/>
                </a:lnTo>
                <a:lnTo>
                  <a:pt x="14" y="22"/>
                </a:lnTo>
                <a:lnTo>
                  <a:pt x="16" y="22"/>
                </a:lnTo>
                <a:lnTo>
                  <a:pt x="16" y="27"/>
                </a:lnTo>
                <a:lnTo>
                  <a:pt x="14" y="27"/>
                </a:lnTo>
                <a:lnTo>
                  <a:pt x="14" y="31"/>
                </a:lnTo>
                <a:lnTo>
                  <a:pt x="9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86" name="Freeform 2016">
            <a:extLst>
              <a:ext uri="{FF2B5EF4-FFF2-40B4-BE49-F238E27FC236}">
                <a16:creationId xmlns:a16="http://schemas.microsoft.com/office/drawing/2014/main" id="{DF8950F4-A17B-4613-BCD5-083A318E1FE3}"/>
              </a:ext>
            </a:extLst>
          </p:cNvPr>
          <p:cNvSpPr>
            <a:spLocks/>
          </p:cNvSpPr>
          <p:nvPr/>
        </p:nvSpPr>
        <p:spPr bwMode="auto">
          <a:xfrm>
            <a:off x="3793568" y="3327583"/>
            <a:ext cx="4763" cy="12700"/>
          </a:xfrm>
          <a:custGeom>
            <a:avLst/>
            <a:gdLst>
              <a:gd name="T0" fmla="*/ 0 w 3"/>
              <a:gd name="T1" fmla="*/ 8 h 8"/>
              <a:gd name="T2" fmla="*/ 0 w 3"/>
              <a:gd name="T3" fmla="*/ 0 h 8"/>
              <a:gd name="T4" fmla="*/ 3 w 3"/>
              <a:gd name="T5" fmla="*/ 0 h 8"/>
              <a:gd name="T6" fmla="*/ 3 w 3"/>
              <a:gd name="T7" fmla="*/ 4 h 8"/>
              <a:gd name="T8" fmla="*/ 0 w 3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8">
                <a:moveTo>
                  <a:pt x="0" y="8"/>
                </a:moveTo>
                <a:lnTo>
                  <a:pt x="0" y="0"/>
                </a:lnTo>
                <a:lnTo>
                  <a:pt x="3" y="0"/>
                </a:lnTo>
                <a:lnTo>
                  <a:pt x="3" y="4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87" name="Freeform 2017">
            <a:extLst>
              <a:ext uri="{FF2B5EF4-FFF2-40B4-BE49-F238E27FC236}">
                <a16:creationId xmlns:a16="http://schemas.microsoft.com/office/drawing/2014/main" id="{8C176B42-402B-4CE8-B988-77389382A02A}"/>
              </a:ext>
            </a:extLst>
          </p:cNvPr>
          <p:cNvSpPr>
            <a:spLocks noEditPoints="1"/>
          </p:cNvSpPr>
          <p:nvPr/>
        </p:nvSpPr>
        <p:spPr bwMode="auto">
          <a:xfrm>
            <a:off x="3804681" y="3283133"/>
            <a:ext cx="22225" cy="50800"/>
          </a:xfrm>
          <a:custGeom>
            <a:avLst/>
            <a:gdLst>
              <a:gd name="T0" fmla="*/ 8 w 14"/>
              <a:gd name="T1" fmla="*/ 20 h 32"/>
              <a:gd name="T2" fmla="*/ 7 w 14"/>
              <a:gd name="T3" fmla="*/ 18 h 32"/>
              <a:gd name="T4" fmla="*/ 7 w 14"/>
              <a:gd name="T5" fmla="*/ 20 h 32"/>
              <a:gd name="T6" fmla="*/ 5 w 14"/>
              <a:gd name="T7" fmla="*/ 20 h 32"/>
              <a:gd name="T8" fmla="*/ 3 w 14"/>
              <a:gd name="T9" fmla="*/ 18 h 32"/>
              <a:gd name="T10" fmla="*/ 1 w 14"/>
              <a:gd name="T11" fmla="*/ 17 h 32"/>
              <a:gd name="T12" fmla="*/ 0 w 14"/>
              <a:gd name="T13" fmla="*/ 16 h 32"/>
              <a:gd name="T14" fmla="*/ 0 w 14"/>
              <a:gd name="T15" fmla="*/ 15 h 32"/>
              <a:gd name="T16" fmla="*/ 0 w 14"/>
              <a:gd name="T17" fmla="*/ 13 h 32"/>
              <a:gd name="T18" fmla="*/ 0 w 14"/>
              <a:gd name="T19" fmla="*/ 10 h 32"/>
              <a:gd name="T20" fmla="*/ 0 w 14"/>
              <a:gd name="T21" fmla="*/ 7 h 32"/>
              <a:gd name="T22" fmla="*/ 0 w 14"/>
              <a:gd name="T23" fmla="*/ 6 h 32"/>
              <a:gd name="T24" fmla="*/ 0 w 14"/>
              <a:gd name="T25" fmla="*/ 5 h 32"/>
              <a:gd name="T26" fmla="*/ 1 w 14"/>
              <a:gd name="T27" fmla="*/ 3 h 32"/>
              <a:gd name="T28" fmla="*/ 4 w 14"/>
              <a:gd name="T29" fmla="*/ 1 h 32"/>
              <a:gd name="T30" fmla="*/ 7 w 14"/>
              <a:gd name="T31" fmla="*/ 0 h 32"/>
              <a:gd name="T32" fmla="*/ 10 w 14"/>
              <a:gd name="T33" fmla="*/ 1 h 32"/>
              <a:gd name="T34" fmla="*/ 13 w 14"/>
              <a:gd name="T35" fmla="*/ 3 h 32"/>
              <a:gd name="T36" fmla="*/ 14 w 14"/>
              <a:gd name="T37" fmla="*/ 5 h 32"/>
              <a:gd name="T38" fmla="*/ 14 w 14"/>
              <a:gd name="T39" fmla="*/ 6 h 32"/>
              <a:gd name="T40" fmla="*/ 14 w 14"/>
              <a:gd name="T41" fmla="*/ 7 h 32"/>
              <a:gd name="T42" fmla="*/ 14 w 14"/>
              <a:gd name="T43" fmla="*/ 10 h 32"/>
              <a:gd name="T44" fmla="*/ 14 w 14"/>
              <a:gd name="T45" fmla="*/ 12 h 32"/>
              <a:gd name="T46" fmla="*/ 14 w 14"/>
              <a:gd name="T47" fmla="*/ 13 h 32"/>
              <a:gd name="T48" fmla="*/ 14 w 14"/>
              <a:gd name="T49" fmla="*/ 15 h 32"/>
              <a:gd name="T50" fmla="*/ 7 w 14"/>
              <a:gd name="T51" fmla="*/ 32 h 32"/>
              <a:gd name="T52" fmla="*/ 5 w 14"/>
              <a:gd name="T53" fmla="*/ 13 h 32"/>
              <a:gd name="T54" fmla="*/ 5 w 14"/>
              <a:gd name="T55" fmla="*/ 15 h 32"/>
              <a:gd name="T56" fmla="*/ 7 w 14"/>
              <a:gd name="T57" fmla="*/ 16 h 32"/>
              <a:gd name="T58" fmla="*/ 9 w 14"/>
              <a:gd name="T59" fmla="*/ 15 h 32"/>
              <a:gd name="T60" fmla="*/ 9 w 14"/>
              <a:gd name="T61" fmla="*/ 13 h 32"/>
              <a:gd name="T62" fmla="*/ 9 w 14"/>
              <a:gd name="T63" fmla="*/ 7 h 32"/>
              <a:gd name="T64" fmla="*/ 9 w 14"/>
              <a:gd name="T65" fmla="*/ 6 h 32"/>
              <a:gd name="T66" fmla="*/ 7 w 14"/>
              <a:gd name="T67" fmla="*/ 5 h 32"/>
              <a:gd name="T68" fmla="*/ 5 w 14"/>
              <a:gd name="T69" fmla="*/ 6 h 32"/>
              <a:gd name="T70" fmla="*/ 5 w 14"/>
              <a:gd name="T71" fmla="*/ 1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" y="32"/>
                </a:moveTo>
                <a:lnTo>
                  <a:pt x="8" y="20"/>
                </a:lnTo>
                <a:lnTo>
                  <a:pt x="7" y="18"/>
                </a:lnTo>
                <a:lnTo>
                  <a:pt x="7" y="18"/>
                </a:lnTo>
                <a:lnTo>
                  <a:pt x="7" y="20"/>
                </a:lnTo>
                <a:lnTo>
                  <a:pt x="7" y="20"/>
                </a:lnTo>
                <a:lnTo>
                  <a:pt x="5" y="20"/>
                </a:lnTo>
                <a:lnTo>
                  <a:pt x="5" y="20"/>
                </a:lnTo>
                <a:lnTo>
                  <a:pt x="3" y="18"/>
                </a:lnTo>
                <a:lnTo>
                  <a:pt x="3" y="18"/>
                </a:lnTo>
                <a:lnTo>
                  <a:pt x="1" y="17"/>
                </a:lnTo>
                <a:lnTo>
                  <a:pt x="1" y="17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4" y="15"/>
                </a:lnTo>
                <a:lnTo>
                  <a:pt x="14" y="15"/>
                </a:lnTo>
                <a:lnTo>
                  <a:pt x="13" y="16"/>
                </a:lnTo>
                <a:lnTo>
                  <a:pt x="7" y="32"/>
                </a:lnTo>
                <a:lnTo>
                  <a:pt x="1" y="32"/>
                </a:lnTo>
                <a:close/>
                <a:moveTo>
                  <a:pt x="5" y="13"/>
                </a:moveTo>
                <a:lnTo>
                  <a:pt x="5" y="13"/>
                </a:lnTo>
                <a:lnTo>
                  <a:pt x="5" y="15"/>
                </a:lnTo>
                <a:lnTo>
                  <a:pt x="5" y="15"/>
                </a:lnTo>
                <a:lnTo>
                  <a:pt x="7" y="16"/>
                </a:lnTo>
                <a:lnTo>
                  <a:pt x="7" y="16"/>
                </a:lnTo>
                <a:lnTo>
                  <a:pt x="9" y="15"/>
                </a:lnTo>
                <a:lnTo>
                  <a:pt x="9" y="15"/>
                </a:lnTo>
                <a:lnTo>
                  <a:pt x="9" y="13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88" name="Freeform 2018">
            <a:extLst>
              <a:ext uri="{FF2B5EF4-FFF2-40B4-BE49-F238E27FC236}">
                <a16:creationId xmlns:a16="http://schemas.microsoft.com/office/drawing/2014/main" id="{75574FFD-5DE2-4344-A870-B2A99CDE4A41}"/>
              </a:ext>
            </a:extLst>
          </p:cNvPr>
          <p:cNvSpPr>
            <a:spLocks/>
          </p:cNvSpPr>
          <p:nvPr/>
        </p:nvSpPr>
        <p:spPr bwMode="auto">
          <a:xfrm>
            <a:off x="3831668" y="3283133"/>
            <a:ext cx="20638" cy="52388"/>
          </a:xfrm>
          <a:custGeom>
            <a:avLst/>
            <a:gdLst>
              <a:gd name="T0" fmla="*/ 6 w 13"/>
              <a:gd name="T1" fmla="*/ 15 h 33"/>
              <a:gd name="T2" fmla="*/ 8 w 13"/>
              <a:gd name="T3" fmla="*/ 13 h 33"/>
              <a:gd name="T4" fmla="*/ 10 w 13"/>
              <a:gd name="T5" fmla="*/ 7 h 33"/>
              <a:gd name="T6" fmla="*/ 8 w 13"/>
              <a:gd name="T7" fmla="*/ 6 h 33"/>
              <a:gd name="T8" fmla="*/ 7 w 13"/>
              <a:gd name="T9" fmla="*/ 5 h 33"/>
              <a:gd name="T10" fmla="*/ 5 w 13"/>
              <a:gd name="T11" fmla="*/ 6 h 33"/>
              <a:gd name="T12" fmla="*/ 5 w 13"/>
              <a:gd name="T13" fmla="*/ 7 h 33"/>
              <a:gd name="T14" fmla="*/ 0 w 13"/>
              <a:gd name="T15" fmla="*/ 10 h 33"/>
              <a:gd name="T16" fmla="*/ 0 w 13"/>
              <a:gd name="T17" fmla="*/ 7 h 33"/>
              <a:gd name="T18" fmla="*/ 1 w 13"/>
              <a:gd name="T19" fmla="*/ 5 h 33"/>
              <a:gd name="T20" fmla="*/ 2 w 13"/>
              <a:gd name="T21" fmla="*/ 2 h 33"/>
              <a:gd name="T22" fmla="*/ 5 w 13"/>
              <a:gd name="T23" fmla="*/ 1 h 33"/>
              <a:gd name="T24" fmla="*/ 7 w 13"/>
              <a:gd name="T25" fmla="*/ 0 h 33"/>
              <a:gd name="T26" fmla="*/ 10 w 13"/>
              <a:gd name="T27" fmla="*/ 1 h 33"/>
              <a:gd name="T28" fmla="*/ 12 w 13"/>
              <a:gd name="T29" fmla="*/ 2 h 33"/>
              <a:gd name="T30" fmla="*/ 13 w 13"/>
              <a:gd name="T31" fmla="*/ 3 h 33"/>
              <a:gd name="T32" fmla="*/ 13 w 13"/>
              <a:gd name="T33" fmla="*/ 5 h 33"/>
              <a:gd name="T34" fmla="*/ 13 w 13"/>
              <a:gd name="T35" fmla="*/ 10 h 33"/>
              <a:gd name="T36" fmla="*/ 13 w 13"/>
              <a:gd name="T37" fmla="*/ 12 h 33"/>
              <a:gd name="T38" fmla="*/ 13 w 13"/>
              <a:gd name="T39" fmla="*/ 13 h 33"/>
              <a:gd name="T40" fmla="*/ 12 w 13"/>
              <a:gd name="T41" fmla="*/ 15 h 33"/>
              <a:gd name="T42" fmla="*/ 11 w 13"/>
              <a:gd name="T43" fmla="*/ 16 h 33"/>
              <a:gd name="T44" fmla="*/ 12 w 13"/>
              <a:gd name="T45" fmla="*/ 17 h 33"/>
              <a:gd name="T46" fmla="*/ 13 w 13"/>
              <a:gd name="T47" fmla="*/ 18 h 33"/>
              <a:gd name="T48" fmla="*/ 13 w 13"/>
              <a:gd name="T49" fmla="*/ 21 h 33"/>
              <a:gd name="T50" fmla="*/ 13 w 13"/>
              <a:gd name="T51" fmla="*/ 23 h 33"/>
              <a:gd name="T52" fmla="*/ 13 w 13"/>
              <a:gd name="T53" fmla="*/ 26 h 33"/>
              <a:gd name="T54" fmla="*/ 13 w 13"/>
              <a:gd name="T55" fmla="*/ 27 h 33"/>
              <a:gd name="T56" fmla="*/ 13 w 13"/>
              <a:gd name="T57" fmla="*/ 28 h 33"/>
              <a:gd name="T58" fmla="*/ 12 w 13"/>
              <a:gd name="T59" fmla="*/ 30 h 33"/>
              <a:gd name="T60" fmla="*/ 11 w 13"/>
              <a:gd name="T61" fmla="*/ 32 h 33"/>
              <a:gd name="T62" fmla="*/ 7 w 13"/>
              <a:gd name="T63" fmla="*/ 33 h 33"/>
              <a:gd name="T64" fmla="*/ 5 w 13"/>
              <a:gd name="T65" fmla="*/ 32 h 33"/>
              <a:gd name="T66" fmla="*/ 2 w 13"/>
              <a:gd name="T67" fmla="*/ 31 h 33"/>
              <a:gd name="T68" fmla="*/ 1 w 13"/>
              <a:gd name="T69" fmla="*/ 30 h 33"/>
              <a:gd name="T70" fmla="*/ 0 w 13"/>
              <a:gd name="T71" fmla="*/ 23 h 33"/>
              <a:gd name="T72" fmla="*/ 5 w 13"/>
              <a:gd name="T73" fmla="*/ 26 h 33"/>
              <a:gd name="T74" fmla="*/ 6 w 13"/>
              <a:gd name="T75" fmla="*/ 27 h 33"/>
              <a:gd name="T76" fmla="*/ 7 w 13"/>
              <a:gd name="T77" fmla="*/ 28 h 33"/>
              <a:gd name="T78" fmla="*/ 8 w 13"/>
              <a:gd name="T79" fmla="*/ 27 h 33"/>
              <a:gd name="T80" fmla="*/ 10 w 13"/>
              <a:gd name="T81" fmla="*/ 26 h 33"/>
              <a:gd name="T82" fmla="*/ 10 w 13"/>
              <a:gd name="T83" fmla="*/ 21 h 33"/>
              <a:gd name="T84" fmla="*/ 8 w 13"/>
              <a:gd name="T85" fmla="*/ 18 h 33"/>
              <a:gd name="T86" fmla="*/ 7 w 13"/>
              <a:gd name="T87" fmla="*/ 18 h 33"/>
              <a:gd name="T88" fmla="*/ 6 w 13"/>
              <a:gd name="T89" fmla="*/ 1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3" h="33">
                <a:moveTo>
                  <a:pt x="6" y="15"/>
                </a:moveTo>
                <a:lnTo>
                  <a:pt x="6" y="15"/>
                </a:lnTo>
                <a:lnTo>
                  <a:pt x="8" y="13"/>
                </a:lnTo>
                <a:lnTo>
                  <a:pt x="8" y="13"/>
                </a:lnTo>
                <a:lnTo>
                  <a:pt x="10" y="11"/>
                </a:lnTo>
                <a:lnTo>
                  <a:pt x="10" y="7"/>
                </a:lnTo>
                <a:lnTo>
                  <a:pt x="10" y="7"/>
                </a:lnTo>
                <a:lnTo>
                  <a:pt x="8" y="6"/>
                </a:lnTo>
                <a:lnTo>
                  <a:pt x="8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1" y="5"/>
                </a:lnTo>
                <a:lnTo>
                  <a:pt x="1" y="5"/>
                </a:lnTo>
                <a:lnTo>
                  <a:pt x="2" y="2"/>
                </a:lnTo>
                <a:lnTo>
                  <a:pt x="2" y="2"/>
                </a:lnTo>
                <a:lnTo>
                  <a:pt x="5" y="1"/>
                </a:lnTo>
                <a:lnTo>
                  <a:pt x="5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2"/>
                </a:lnTo>
                <a:lnTo>
                  <a:pt x="12" y="2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3" y="10"/>
                </a:lnTo>
                <a:lnTo>
                  <a:pt x="13" y="10"/>
                </a:lnTo>
                <a:lnTo>
                  <a:pt x="13" y="12"/>
                </a:lnTo>
                <a:lnTo>
                  <a:pt x="13" y="12"/>
                </a:lnTo>
                <a:lnTo>
                  <a:pt x="13" y="13"/>
                </a:lnTo>
                <a:lnTo>
                  <a:pt x="13" y="13"/>
                </a:lnTo>
                <a:lnTo>
                  <a:pt x="12" y="15"/>
                </a:lnTo>
                <a:lnTo>
                  <a:pt x="12" y="15"/>
                </a:lnTo>
                <a:lnTo>
                  <a:pt x="11" y="16"/>
                </a:lnTo>
                <a:lnTo>
                  <a:pt x="11" y="16"/>
                </a:lnTo>
                <a:lnTo>
                  <a:pt x="12" y="17"/>
                </a:lnTo>
                <a:lnTo>
                  <a:pt x="12" y="17"/>
                </a:lnTo>
                <a:lnTo>
                  <a:pt x="13" y="18"/>
                </a:lnTo>
                <a:lnTo>
                  <a:pt x="13" y="18"/>
                </a:lnTo>
                <a:lnTo>
                  <a:pt x="13" y="21"/>
                </a:lnTo>
                <a:lnTo>
                  <a:pt x="13" y="21"/>
                </a:lnTo>
                <a:lnTo>
                  <a:pt x="13" y="23"/>
                </a:lnTo>
                <a:lnTo>
                  <a:pt x="13" y="23"/>
                </a:lnTo>
                <a:lnTo>
                  <a:pt x="13" y="26"/>
                </a:lnTo>
                <a:lnTo>
                  <a:pt x="13" y="26"/>
                </a:lnTo>
                <a:lnTo>
                  <a:pt x="13" y="27"/>
                </a:lnTo>
                <a:lnTo>
                  <a:pt x="13" y="27"/>
                </a:lnTo>
                <a:lnTo>
                  <a:pt x="13" y="28"/>
                </a:lnTo>
                <a:lnTo>
                  <a:pt x="13" y="28"/>
                </a:lnTo>
                <a:lnTo>
                  <a:pt x="12" y="30"/>
                </a:lnTo>
                <a:lnTo>
                  <a:pt x="12" y="30"/>
                </a:lnTo>
                <a:lnTo>
                  <a:pt x="11" y="32"/>
                </a:lnTo>
                <a:lnTo>
                  <a:pt x="11" y="32"/>
                </a:lnTo>
                <a:lnTo>
                  <a:pt x="7" y="33"/>
                </a:lnTo>
                <a:lnTo>
                  <a:pt x="7" y="33"/>
                </a:lnTo>
                <a:lnTo>
                  <a:pt x="5" y="32"/>
                </a:lnTo>
                <a:lnTo>
                  <a:pt x="5" y="32"/>
                </a:lnTo>
                <a:lnTo>
                  <a:pt x="2" y="31"/>
                </a:lnTo>
                <a:lnTo>
                  <a:pt x="2" y="31"/>
                </a:lnTo>
                <a:lnTo>
                  <a:pt x="1" y="30"/>
                </a:lnTo>
                <a:lnTo>
                  <a:pt x="1" y="30"/>
                </a:lnTo>
                <a:lnTo>
                  <a:pt x="0" y="26"/>
                </a:lnTo>
                <a:lnTo>
                  <a:pt x="0" y="23"/>
                </a:lnTo>
                <a:lnTo>
                  <a:pt x="5" y="23"/>
                </a:lnTo>
                <a:lnTo>
                  <a:pt x="5" y="26"/>
                </a:lnTo>
                <a:lnTo>
                  <a:pt x="5" y="26"/>
                </a:lnTo>
                <a:lnTo>
                  <a:pt x="6" y="27"/>
                </a:lnTo>
                <a:lnTo>
                  <a:pt x="6" y="27"/>
                </a:lnTo>
                <a:lnTo>
                  <a:pt x="7" y="28"/>
                </a:lnTo>
                <a:lnTo>
                  <a:pt x="7" y="28"/>
                </a:lnTo>
                <a:lnTo>
                  <a:pt x="8" y="27"/>
                </a:lnTo>
                <a:lnTo>
                  <a:pt x="8" y="27"/>
                </a:lnTo>
                <a:lnTo>
                  <a:pt x="10" y="26"/>
                </a:lnTo>
                <a:lnTo>
                  <a:pt x="10" y="21"/>
                </a:lnTo>
                <a:lnTo>
                  <a:pt x="10" y="21"/>
                </a:lnTo>
                <a:lnTo>
                  <a:pt x="8" y="18"/>
                </a:lnTo>
                <a:lnTo>
                  <a:pt x="8" y="18"/>
                </a:lnTo>
                <a:lnTo>
                  <a:pt x="7" y="18"/>
                </a:lnTo>
                <a:lnTo>
                  <a:pt x="7" y="18"/>
                </a:lnTo>
                <a:lnTo>
                  <a:pt x="6" y="18"/>
                </a:lnTo>
                <a:lnTo>
                  <a:pt x="6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89" name="Freeform 2019">
            <a:extLst>
              <a:ext uri="{FF2B5EF4-FFF2-40B4-BE49-F238E27FC236}">
                <a16:creationId xmlns:a16="http://schemas.microsoft.com/office/drawing/2014/main" id="{422FF38B-99FC-4389-9C7B-98A2C32E8F2D}"/>
              </a:ext>
            </a:extLst>
          </p:cNvPr>
          <p:cNvSpPr>
            <a:spLocks noEditPoints="1"/>
          </p:cNvSpPr>
          <p:nvPr/>
        </p:nvSpPr>
        <p:spPr bwMode="auto">
          <a:xfrm>
            <a:off x="3858656" y="3283133"/>
            <a:ext cx="22225" cy="52388"/>
          </a:xfrm>
          <a:custGeom>
            <a:avLst/>
            <a:gdLst>
              <a:gd name="T0" fmla="*/ 0 w 14"/>
              <a:gd name="T1" fmla="*/ 8 h 33"/>
              <a:gd name="T2" fmla="*/ 0 w 14"/>
              <a:gd name="T3" fmla="*/ 7 h 33"/>
              <a:gd name="T4" fmla="*/ 0 w 14"/>
              <a:gd name="T5" fmla="*/ 5 h 33"/>
              <a:gd name="T6" fmla="*/ 1 w 14"/>
              <a:gd name="T7" fmla="*/ 3 h 33"/>
              <a:gd name="T8" fmla="*/ 1 w 14"/>
              <a:gd name="T9" fmla="*/ 2 h 33"/>
              <a:gd name="T10" fmla="*/ 4 w 14"/>
              <a:gd name="T11" fmla="*/ 1 h 33"/>
              <a:gd name="T12" fmla="*/ 6 w 14"/>
              <a:gd name="T13" fmla="*/ 0 h 33"/>
              <a:gd name="T14" fmla="*/ 10 w 14"/>
              <a:gd name="T15" fmla="*/ 1 h 33"/>
              <a:gd name="T16" fmla="*/ 11 w 14"/>
              <a:gd name="T17" fmla="*/ 2 h 33"/>
              <a:gd name="T18" fmla="*/ 13 w 14"/>
              <a:gd name="T19" fmla="*/ 3 h 33"/>
              <a:gd name="T20" fmla="*/ 13 w 14"/>
              <a:gd name="T21" fmla="*/ 5 h 33"/>
              <a:gd name="T22" fmla="*/ 14 w 14"/>
              <a:gd name="T23" fmla="*/ 7 h 33"/>
              <a:gd name="T24" fmla="*/ 14 w 14"/>
              <a:gd name="T25" fmla="*/ 8 h 33"/>
              <a:gd name="T26" fmla="*/ 14 w 14"/>
              <a:gd name="T27" fmla="*/ 11 h 33"/>
              <a:gd name="T28" fmla="*/ 13 w 14"/>
              <a:gd name="T29" fmla="*/ 13 h 33"/>
              <a:gd name="T30" fmla="*/ 13 w 14"/>
              <a:gd name="T31" fmla="*/ 15 h 33"/>
              <a:gd name="T32" fmla="*/ 11 w 14"/>
              <a:gd name="T33" fmla="*/ 16 h 33"/>
              <a:gd name="T34" fmla="*/ 13 w 14"/>
              <a:gd name="T35" fmla="*/ 17 h 33"/>
              <a:gd name="T36" fmla="*/ 13 w 14"/>
              <a:gd name="T37" fmla="*/ 18 h 33"/>
              <a:gd name="T38" fmla="*/ 14 w 14"/>
              <a:gd name="T39" fmla="*/ 21 h 33"/>
              <a:gd name="T40" fmla="*/ 14 w 14"/>
              <a:gd name="T41" fmla="*/ 23 h 33"/>
              <a:gd name="T42" fmla="*/ 14 w 14"/>
              <a:gd name="T43" fmla="*/ 26 h 33"/>
              <a:gd name="T44" fmla="*/ 14 w 14"/>
              <a:gd name="T45" fmla="*/ 27 h 33"/>
              <a:gd name="T46" fmla="*/ 13 w 14"/>
              <a:gd name="T47" fmla="*/ 28 h 33"/>
              <a:gd name="T48" fmla="*/ 13 w 14"/>
              <a:gd name="T49" fmla="*/ 30 h 33"/>
              <a:gd name="T50" fmla="*/ 10 w 14"/>
              <a:gd name="T51" fmla="*/ 32 h 33"/>
              <a:gd name="T52" fmla="*/ 6 w 14"/>
              <a:gd name="T53" fmla="*/ 33 h 33"/>
              <a:gd name="T54" fmla="*/ 4 w 14"/>
              <a:gd name="T55" fmla="*/ 32 h 33"/>
              <a:gd name="T56" fmla="*/ 1 w 14"/>
              <a:gd name="T57" fmla="*/ 30 h 33"/>
              <a:gd name="T58" fmla="*/ 0 w 14"/>
              <a:gd name="T59" fmla="*/ 28 h 33"/>
              <a:gd name="T60" fmla="*/ 0 w 14"/>
              <a:gd name="T61" fmla="*/ 27 h 33"/>
              <a:gd name="T62" fmla="*/ 0 w 14"/>
              <a:gd name="T63" fmla="*/ 26 h 33"/>
              <a:gd name="T64" fmla="*/ 0 w 14"/>
              <a:gd name="T65" fmla="*/ 23 h 33"/>
              <a:gd name="T66" fmla="*/ 0 w 14"/>
              <a:gd name="T67" fmla="*/ 21 h 33"/>
              <a:gd name="T68" fmla="*/ 0 w 14"/>
              <a:gd name="T69" fmla="*/ 18 h 33"/>
              <a:gd name="T70" fmla="*/ 1 w 14"/>
              <a:gd name="T71" fmla="*/ 17 h 33"/>
              <a:gd name="T72" fmla="*/ 3 w 14"/>
              <a:gd name="T73" fmla="*/ 16 h 33"/>
              <a:gd name="T74" fmla="*/ 1 w 14"/>
              <a:gd name="T75" fmla="*/ 15 h 33"/>
              <a:gd name="T76" fmla="*/ 0 w 14"/>
              <a:gd name="T77" fmla="*/ 13 h 33"/>
              <a:gd name="T78" fmla="*/ 0 w 14"/>
              <a:gd name="T79" fmla="*/ 11 h 33"/>
              <a:gd name="T80" fmla="*/ 0 w 14"/>
              <a:gd name="T81" fmla="*/ 8 h 33"/>
              <a:gd name="T82" fmla="*/ 9 w 14"/>
              <a:gd name="T83" fmla="*/ 7 h 33"/>
              <a:gd name="T84" fmla="*/ 9 w 14"/>
              <a:gd name="T85" fmla="*/ 6 h 33"/>
              <a:gd name="T86" fmla="*/ 6 w 14"/>
              <a:gd name="T87" fmla="*/ 5 h 33"/>
              <a:gd name="T88" fmla="*/ 5 w 14"/>
              <a:gd name="T89" fmla="*/ 6 h 33"/>
              <a:gd name="T90" fmla="*/ 4 w 14"/>
              <a:gd name="T91" fmla="*/ 12 h 33"/>
              <a:gd name="T92" fmla="*/ 5 w 14"/>
              <a:gd name="T93" fmla="*/ 13 h 33"/>
              <a:gd name="T94" fmla="*/ 6 w 14"/>
              <a:gd name="T95" fmla="*/ 15 h 33"/>
              <a:gd name="T96" fmla="*/ 9 w 14"/>
              <a:gd name="T97" fmla="*/ 13 h 33"/>
              <a:gd name="T98" fmla="*/ 9 w 14"/>
              <a:gd name="T99" fmla="*/ 12 h 33"/>
              <a:gd name="T100" fmla="*/ 9 w 14"/>
              <a:gd name="T101" fmla="*/ 20 h 33"/>
              <a:gd name="T102" fmla="*/ 9 w 14"/>
              <a:gd name="T103" fmla="*/ 18 h 33"/>
              <a:gd name="T104" fmla="*/ 6 w 14"/>
              <a:gd name="T105" fmla="*/ 17 h 33"/>
              <a:gd name="T106" fmla="*/ 5 w 14"/>
              <a:gd name="T107" fmla="*/ 18 h 33"/>
              <a:gd name="T108" fmla="*/ 4 w 14"/>
              <a:gd name="T109" fmla="*/ 20 h 33"/>
              <a:gd name="T110" fmla="*/ 4 w 14"/>
              <a:gd name="T111" fmla="*/ 26 h 33"/>
              <a:gd name="T112" fmla="*/ 5 w 14"/>
              <a:gd name="T113" fmla="*/ 27 h 33"/>
              <a:gd name="T114" fmla="*/ 6 w 14"/>
              <a:gd name="T115" fmla="*/ 28 h 33"/>
              <a:gd name="T116" fmla="*/ 9 w 14"/>
              <a:gd name="T117" fmla="*/ 27 h 33"/>
              <a:gd name="T118" fmla="*/ 9 w 14"/>
              <a:gd name="T119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8"/>
                </a:move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1" y="2"/>
                </a:lnTo>
                <a:lnTo>
                  <a:pt x="11" y="2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4" y="7"/>
                </a:lnTo>
                <a:lnTo>
                  <a:pt x="14" y="7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3" y="13"/>
                </a:lnTo>
                <a:lnTo>
                  <a:pt x="13" y="13"/>
                </a:lnTo>
                <a:lnTo>
                  <a:pt x="13" y="15"/>
                </a:lnTo>
                <a:lnTo>
                  <a:pt x="13" y="15"/>
                </a:lnTo>
                <a:lnTo>
                  <a:pt x="11" y="16"/>
                </a:lnTo>
                <a:lnTo>
                  <a:pt x="11" y="16"/>
                </a:lnTo>
                <a:lnTo>
                  <a:pt x="13" y="17"/>
                </a:lnTo>
                <a:lnTo>
                  <a:pt x="13" y="17"/>
                </a:lnTo>
                <a:lnTo>
                  <a:pt x="13" y="18"/>
                </a:lnTo>
                <a:lnTo>
                  <a:pt x="13" y="18"/>
                </a:lnTo>
                <a:lnTo>
                  <a:pt x="14" y="21"/>
                </a:lnTo>
                <a:lnTo>
                  <a:pt x="14" y="21"/>
                </a:lnTo>
                <a:lnTo>
                  <a:pt x="14" y="23"/>
                </a:lnTo>
                <a:lnTo>
                  <a:pt x="14" y="23"/>
                </a:lnTo>
                <a:lnTo>
                  <a:pt x="14" y="26"/>
                </a:lnTo>
                <a:lnTo>
                  <a:pt x="14" y="26"/>
                </a:lnTo>
                <a:lnTo>
                  <a:pt x="14" y="27"/>
                </a:lnTo>
                <a:lnTo>
                  <a:pt x="14" y="27"/>
                </a:lnTo>
                <a:lnTo>
                  <a:pt x="13" y="28"/>
                </a:lnTo>
                <a:lnTo>
                  <a:pt x="13" y="28"/>
                </a:lnTo>
                <a:lnTo>
                  <a:pt x="13" y="30"/>
                </a:lnTo>
                <a:lnTo>
                  <a:pt x="13" y="30"/>
                </a:lnTo>
                <a:lnTo>
                  <a:pt x="10" y="32"/>
                </a:lnTo>
                <a:lnTo>
                  <a:pt x="10" y="32"/>
                </a:lnTo>
                <a:lnTo>
                  <a:pt x="6" y="33"/>
                </a:lnTo>
                <a:lnTo>
                  <a:pt x="6" y="33"/>
                </a:lnTo>
                <a:lnTo>
                  <a:pt x="4" y="32"/>
                </a:lnTo>
                <a:lnTo>
                  <a:pt x="4" y="32"/>
                </a:lnTo>
                <a:lnTo>
                  <a:pt x="1" y="30"/>
                </a:lnTo>
                <a:lnTo>
                  <a:pt x="1" y="30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1" y="17"/>
                </a:lnTo>
                <a:lnTo>
                  <a:pt x="1" y="17"/>
                </a:lnTo>
                <a:lnTo>
                  <a:pt x="3" y="16"/>
                </a:lnTo>
                <a:lnTo>
                  <a:pt x="3" y="16"/>
                </a:lnTo>
                <a:lnTo>
                  <a:pt x="1" y="15"/>
                </a:lnTo>
                <a:lnTo>
                  <a:pt x="1" y="15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9" y="7"/>
                </a:move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4" y="7"/>
                </a:lnTo>
                <a:lnTo>
                  <a:pt x="4" y="12"/>
                </a:lnTo>
                <a:lnTo>
                  <a:pt x="4" y="12"/>
                </a:lnTo>
                <a:lnTo>
                  <a:pt x="5" y="13"/>
                </a:lnTo>
                <a:lnTo>
                  <a:pt x="5" y="13"/>
                </a:lnTo>
                <a:lnTo>
                  <a:pt x="6" y="15"/>
                </a:lnTo>
                <a:lnTo>
                  <a:pt x="6" y="15"/>
                </a:lnTo>
                <a:lnTo>
                  <a:pt x="9" y="13"/>
                </a:lnTo>
                <a:lnTo>
                  <a:pt x="9" y="13"/>
                </a:lnTo>
                <a:lnTo>
                  <a:pt x="9" y="12"/>
                </a:lnTo>
                <a:lnTo>
                  <a:pt x="9" y="7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9" y="18"/>
                </a:lnTo>
                <a:lnTo>
                  <a:pt x="9" y="18"/>
                </a:lnTo>
                <a:lnTo>
                  <a:pt x="6" y="17"/>
                </a:lnTo>
                <a:lnTo>
                  <a:pt x="6" y="17"/>
                </a:lnTo>
                <a:lnTo>
                  <a:pt x="5" y="18"/>
                </a:lnTo>
                <a:lnTo>
                  <a:pt x="5" y="18"/>
                </a:lnTo>
                <a:lnTo>
                  <a:pt x="4" y="20"/>
                </a:lnTo>
                <a:lnTo>
                  <a:pt x="4" y="26"/>
                </a:lnTo>
                <a:lnTo>
                  <a:pt x="4" y="26"/>
                </a:lnTo>
                <a:lnTo>
                  <a:pt x="5" y="27"/>
                </a:lnTo>
                <a:lnTo>
                  <a:pt x="5" y="27"/>
                </a:lnTo>
                <a:lnTo>
                  <a:pt x="6" y="28"/>
                </a:lnTo>
                <a:lnTo>
                  <a:pt x="6" y="28"/>
                </a:lnTo>
                <a:lnTo>
                  <a:pt x="9" y="27"/>
                </a:lnTo>
                <a:lnTo>
                  <a:pt x="9" y="27"/>
                </a:lnTo>
                <a:lnTo>
                  <a:pt x="9" y="26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90" name="Freeform 2020">
            <a:extLst>
              <a:ext uri="{FF2B5EF4-FFF2-40B4-BE49-F238E27FC236}">
                <a16:creationId xmlns:a16="http://schemas.microsoft.com/office/drawing/2014/main" id="{0FB264FC-3D38-46E1-A993-5F27A2FF5543}"/>
              </a:ext>
            </a:extLst>
          </p:cNvPr>
          <p:cNvSpPr>
            <a:spLocks noEditPoints="1"/>
          </p:cNvSpPr>
          <p:nvPr/>
        </p:nvSpPr>
        <p:spPr bwMode="auto">
          <a:xfrm>
            <a:off x="3884056" y="3283133"/>
            <a:ext cx="22225" cy="52388"/>
          </a:xfrm>
          <a:custGeom>
            <a:avLst/>
            <a:gdLst>
              <a:gd name="T0" fmla="*/ 0 w 14"/>
              <a:gd name="T1" fmla="*/ 7 h 33"/>
              <a:gd name="T2" fmla="*/ 0 w 14"/>
              <a:gd name="T3" fmla="*/ 7 h 33"/>
              <a:gd name="T4" fmla="*/ 2 w 14"/>
              <a:gd name="T5" fmla="*/ 5 h 33"/>
              <a:gd name="T6" fmla="*/ 2 w 14"/>
              <a:gd name="T7" fmla="*/ 5 h 33"/>
              <a:gd name="T8" fmla="*/ 3 w 14"/>
              <a:gd name="T9" fmla="*/ 2 h 33"/>
              <a:gd name="T10" fmla="*/ 3 w 14"/>
              <a:gd name="T11" fmla="*/ 2 h 33"/>
              <a:gd name="T12" fmla="*/ 5 w 14"/>
              <a:gd name="T13" fmla="*/ 1 h 33"/>
              <a:gd name="T14" fmla="*/ 5 w 14"/>
              <a:gd name="T15" fmla="*/ 1 h 33"/>
              <a:gd name="T16" fmla="*/ 8 w 14"/>
              <a:gd name="T17" fmla="*/ 0 h 33"/>
              <a:gd name="T18" fmla="*/ 8 w 14"/>
              <a:gd name="T19" fmla="*/ 0 h 33"/>
              <a:gd name="T20" fmla="*/ 10 w 14"/>
              <a:gd name="T21" fmla="*/ 1 h 33"/>
              <a:gd name="T22" fmla="*/ 10 w 14"/>
              <a:gd name="T23" fmla="*/ 1 h 33"/>
              <a:gd name="T24" fmla="*/ 12 w 14"/>
              <a:gd name="T25" fmla="*/ 2 h 33"/>
              <a:gd name="T26" fmla="*/ 12 w 14"/>
              <a:gd name="T27" fmla="*/ 2 h 33"/>
              <a:gd name="T28" fmla="*/ 14 w 14"/>
              <a:gd name="T29" fmla="*/ 5 h 33"/>
              <a:gd name="T30" fmla="*/ 14 w 14"/>
              <a:gd name="T31" fmla="*/ 5 h 33"/>
              <a:gd name="T32" fmla="*/ 14 w 14"/>
              <a:gd name="T33" fmla="*/ 7 h 33"/>
              <a:gd name="T34" fmla="*/ 14 w 14"/>
              <a:gd name="T35" fmla="*/ 26 h 33"/>
              <a:gd name="T36" fmla="*/ 14 w 14"/>
              <a:gd name="T37" fmla="*/ 26 h 33"/>
              <a:gd name="T38" fmla="*/ 14 w 14"/>
              <a:gd name="T39" fmla="*/ 28 h 33"/>
              <a:gd name="T40" fmla="*/ 14 w 14"/>
              <a:gd name="T41" fmla="*/ 28 h 33"/>
              <a:gd name="T42" fmla="*/ 12 w 14"/>
              <a:gd name="T43" fmla="*/ 31 h 33"/>
              <a:gd name="T44" fmla="*/ 12 w 14"/>
              <a:gd name="T45" fmla="*/ 31 h 33"/>
              <a:gd name="T46" fmla="*/ 10 w 14"/>
              <a:gd name="T47" fmla="*/ 32 h 33"/>
              <a:gd name="T48" fmla="*/ 10 w 14"/>
              <a:gd name="T49" fmla="*/ 32 h 33"/>
              <a:gd name="T50" fmla="*/ 8 w 14"/>
              <a:gd name="T51" fmla="*/ 33 h 33"/>
              <a:gd name="T52" fmla="*/ 8 w 14"/>
              <a:gd name="T53" fmla="*/ 33 h 33"/>
              <a:gd name="T54" fmla="*/ 5 w 14"/>
              <a:gd name="T55" fmla="*/ 32 h 33"/>
              <a:gd name="T56" fmla="*/ 5 w 14"/>
              <a:gd name="T57" fmla="*/ 32 h 33"/>
              <a:gd name="T58" fmla="*/ 3 w 14"/>
              <a:gd name="T59" fmla="*/ 31 h 33"/>
              <a:gd name="T60" fmla="*/ 3 w 14"/>
              <a:gd name="T61" fmla="*/ 31 h 33"/>
              <a:gd name="T62" fmla="*/ 2 w 14"/>
              <a:gd name="T63" fmla="*/ 28 h 33"/>
              <a:gd name="T64" fmla="*/ 2 w 14"/>
              <a:gd name="T65" fmla="*/ 28 h 33"/>
              <a:gd name="T66" fmla="*/ 0 w 14"/>
              <a:gd name="T67" fmla="*/ 26 h 33"/>
              <a:gd name="T68" fmla="*/ 0 w 14"/>
              <a:gd name="T69" fmla="*/ 7 h 33"/>
              <a:gd name="T70" fmla="*/ 5 w 14"/>
              <a:gd name="T71" fmla="*/ 26 h 33"/>
              <a:gd name="T72" fmla="*/ 5 w 14"/>
              <a:gd name="T73" fmla="*/ 26 h 33"/>
              <a:gd name="T74" fmla="*/ 5 w 14"/>
              <a:gd name="T75" fmla="*/ 27 h 33"/>
              <a:gd name="T76" fmla="*/ 5 w 14"/>
              <a:gd name="T77" fmla="*/ 27 h 33"/>
              <a:gd name="T78" fmla="*/ 8 w 14"/>
              <a:gd name="T79" fmla="*/ 28 h 33"/>
              <a:gd name="T80" fmla="*/ 8 w 14"/>
              <a:gd name="T81" fmla="*/ 28 h 33"/>
              <a:gd name="T82" fmla="*/ 9 w 14"/>
              <a:gd name="T83" fmla="*/ 27 h 33"/>
              <a:gd name="T84" fmla="*/ 9 w 14"/>
              <a:gd name="T85" fmla="*/ 27 h 33"/>
              <a:gd name="T86" fmla="*/ 9 w 14"/>
              <a:gd name="T87" fmla="*/ 26 h 33"/>
              <a:gd name="T88" fmla="*/ 9 w 14"/>
              <a:gd name="T89" fmla="*/ 7 h 33"/>
              <a:gd name="T90" fmla="*/ 9 w 14"/>
              <a:gd name="T91" fmla="*/ 7 h 33"/>
              <a:gd name="T92" fmla="*/ 9 w 14"/>
              <a:gd name="T93" fmla="*/ 6 h 33"/>
              <a:gd name="T94" fmla="*/ 9 w 14"/>
              <a:gd name="T95" fmla="*/ 6 h 33"/>
              <a:gd name="T96" fmla="*/ 8 w 14"/>
              <a:gd name="T97" fmla="*/ 5 h 33"/>
              <a:gd name="T98" fmla="*/ 8 w 14"/>
              <a:gd name="T99" fmla="*/ 5 h 33"/>
              <a:gd name="T100" fmla="*/ 5 w 14"/>
              <a:gd name="T101" fmla="*/ 6 h 33"/>
              <a:gd name="T102" fmla="*/ 5 w 14"/>
              <a:gd name="T103" fmla="*/ 6 h 33"/>
              <a:gd name="T104" fmla="*/ 5 w 14"/>
              <a:gd name="T105" fmla="*/ 7 h 33"/>
              <a:gd name="T106" fmla="*/ 5 w 14"/>
              <a:gd name="T107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3">
                <a:moveTo>
                  <a:pt x="0" y="7"/>
                </a:moveTo>
                <a:lnTo>
                  <a:pt x="0" y="7"/>
                </a:lnTo>
                <a:lnTo>
                  <a:pt x="2" y="5"/>
                </a:lnTo>
                <a:lnTo>
                  <a:pt x="2" y="5"/>
                </a:lnTo>
                <a:lnTo>
                  <a:pt x="3" y="2"/>
                </a:lnTo>
                <a:lnTo>
                  <a:pt x="3" y="2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2" y="2"/>
                </a:lnTo>
                <a:lnTo>
                  <a:pt x="12" y="2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26"/>
                </a:lnTo>
                <a:lnTo>
                  <a:pt x="14" y="26"/>
                </a:lnTo>
                <a:lnTo>
                  <a:pt x="14" y="28"/>
                </a:lnTo>
                <a:lnTo>
                  <a:pt x="14" y="28"/>
                </a:lnTo>
                <a:lnTo>
                  <a:pt x="12" y="31"/>
                </a:lnTo>
                <a:lnTo>
                  <a:pt x="12" y="31"/>
                </a:lnTo>
                <a:lnTo>
                  <a:pt x="10" y="32"/>
                </a:lnTo>
                <a:lnTo>
                  <a:pt x="10" y="32"/>
                </a:lnTo>
                <a:lnTo>
                  <a:pt x="8" y="33"/>
                </a:lnTo>
                <a:lnTo>
                  <a:pt x="8" y="33"/>
                </a:lnTo>
                <a:lnTo>
                  <a:pt x="5" y="32"/>
                </a:lnTo>
                <a:lnTo>
                  <a:pt x="5" y="32"/>
                </a:lnTo>
                <a:lnTo>
                  <a:pt x="3" y="31"/>
                </a:lnTo>
                <a:lnTo>
                  <a:pt x="3" y="31"/>
                </a:lnTo>
                <a:lnTo>
                  <a:pt x="2" y="28"/>
                </a:lnTo>
                <a:lnTo>
                  <a:pt x="2" y="28"/>
                </a:lnTo>
                <a:lnTo>
                  <a:pt x="0" y="26"/>
                </a:lnTo>
                <a:lnTo>
                  <a:pt x="0" y="7"/>
                </a:lnTo>
                <a:close/>
                <a:moveTo>
                  <a:pt x="5" y="26"/>
                </a:move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8" y="28"/>
                </a:lnTo>
                <a:lnTo>
                  <a:pt x="8" y="28"/>
                </a:lnTo>
                <a:lnTo>
                  <a:pt x="9" y="27"/>
                </a:lnTo>
                <a:lnTo>
                  <a:pt x="9" y="27"/>
                </a:lnTo>
                <a:lnTo>
                  <a:pt x="9" y="26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91" name="Freeform 2021">
            <a:extLst>
              <a:ext uri="{FF2B5EF4-FFF2-40B4-BE49-F238E27FC236}">
                <a16:creationId xmlns:a16="http://schemas.microsoft.com/office/drawing/2014/main" id="{5227415D-8B33-42A0-925E-EC6695DD4465}"/>
              </a:ext>
            </a:extLst>
          </p:cNvPr>
          <p:cNvSpPr>
            <a:spLocks/>
          </p:cNvSpPr>
          <p:nvPr/>
        </p:nvSpPr>
        <p:spPr bwMode="auto">
          <a:xfrm>
            <a:off x="3771343" y="3794308"/>
            <a:ext cx="11113" cy="60325"/>
          </a:xfrm>
          <a:custGeom>
            <a:avLst/>
            <a:gdLst>
              <a:gd name="T0" fmla="*/ 7 w 7"/>
              <a:gd name="T1" fmla="*/ 0 h 38"/>
              <a:gd name="T2" fmla="*/ 7 w 7"/>
              <a:gd name="T3" fmla="*/ 4 h 38"/>
              <a:gd name="T4" fmla="*/ 4 w 7"/>
              <a:gd name="T5" fmla="*/ 4 h 38"/>
              <a:gd name="T6" fmla="*/ 4 w 7"/>
              <a:gd name="T7" fmla="*/ 34 h 38"/>
              <a:gd name="T8" fmla="*/ 7 w 7"/>
              <a:gd name="T9" fmla="*/ 34 h 38"/>
              <a:gd name="T10" fmla="*/ 7 w 7"/>
              <a:gd name="T11" fmla="*/ 38 h 38"/>
              <a:gd name="T12" fmla="*/ 0 w 7"/>
              <a:gd name="T13" fmla="*/ 38 h 38"/>
              <a:gd name="T14" fmla="*/ 0 w 7"/>
              <a:gd name="T15" fmla="*/ 0 h 38"/>
              <a:gd name="T16" fmla="*/ 7 w 7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8">
                <a:moveTo>
                  <a:pt x="7" y="0"/>
                </a:moveTo>
                <a:lnTo>
                  <a:pt x="7" y="4"/>
                </a:lnTo>
                <a:lnTo>
                  <a:pt x="4" y="4"/>
                </a:lnTo>
                <a:lnTo>
                  <a:pt x="4" y="34"/>
                </a:lnTo>
                <a:lnTo>
                  <a:pt x="7" y="34"/>
                </a:lnTo>
                <a:lnTo>
                  <a:pt x="7" y="38"/>
                </a:lnTo>
                <a:lnTo>
                  <a:pt x="0" y="38"/>
                </a:ln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92" name="Freeform 2022">
            <a:extLst>
              <a:ext uri="{FF2B5EF4-FFF2-40B4-BE49-F238E27FC236}">
                <a16:creationId xmlns:a16="http://schemas.microsoft.com/office/drawing/2014/main" id="{9C50BAB4-01BE-48FE-84AE-11457D064923}"/>
              </a:ext>
            </a:extLst>
          </p:cNvPr>
          <p:cNvSpPr>
            <a:spLocks noEditPoints="1"/>
          </p:cNvSpPr>
          <p:nvPr/>
        </p:nvSpPr>
        <p:spPr bwMode="auto">
          <a:xfrm>
            <a:off x="3798331" y="3794308"/>
            <a:ext cx="22225" cy="52388"/>
          </a:xfrm>
          <a:custGeom>
            <a:avLst/>
            <a:gdLst>
              <a:gd name="T0" fmla="*/ 7 w 14"/>
              <a:gd name="T1" fmla="*/ 19 h 33"/>
              <a:gd name="T2" fmla="*/ 7 w 14"/>
              <a:gd name="T3" fmla="*/ 19 h 33"/>
              <a:gd name="T4" fmla="*/ 7 w 14"/>
              <a:gd name="T5" fmla="*/ 19 h 33"/>
              <a:gd name="T6" fmla="*/ 5 w 14"/>
              <a:gd name="T7" fmla="*/ 19 h 33"/>
              <a:gd name="T8" fmla="*/ 3 w 14"/>
              <a:gd name="T9" fmla="*/ 19 h 33"/>
              <a:gd name="T10" fmla="*/ 2 w 14"/>
              <a:gd name="T11" fmla="*/ 18 h 33"/>
              <a:gd name="T12" fmla="*/ 0 w 14"/>
              <a:gd name="T13" fmla="*/ 17 h 33"/>
              <a:gd name="T14" fmla="*/ 0 w 14"/>
              <a:gd name="T15" fmla="*/ 15 h 33"/>
              <a:gd name="T16" fmla="*/ 0 w 14"/>
              <a:gd name="T17" fmla="*/ 13 h 33"/>
              <a:gd name="T18" fmla="*/ 0 w 14"/>
              <a:gd name="T19" fmla="*/ 10 h 33"/>
              <a:gd name="T20" fmla="*/ 0 w 14"/>
              <a:gd name="T21" fmla="*/ 8 h 33"/>
              <a:gd name="T22" fmla="*/ 0 w 14"/>
              <a:gd name="T23" fmla="*/ 5 h 33"/>
              <a:gd name="T24" fmla="*/ 0 w 14"/>
              <a:gd name="T25" fmla="*/ 4 h 33"/>
              <a:gd name="T26" fmla="*/ 2 w 14"/>
              <a:gd name="T27" fmla="*/ 4 h 33"/>
              <a:gd name="T28" fmla="*/ 3 w 14"/>
              <a:gd name="T29" fmla="*/ 2 h 33"/>
              <a:gd name="T30" fmla="*/ 7 w 14"/>
              <a:gd name="T31" fmla="*/ 0 h 33"/>
              <a:gd name="T32" fmla="*/ 11 w 14"/>
              <a:gd name="T33" fmla="*/ 2 h 33"/>
              <a:gd name="T34" fmla="*/ 13 w 14"/>
              <a:gd name="T35" fmla="*/ 4 h 33"/>
              <a:gd name="T36" fmla="*/ 13 w 14"/>
              <a:gd name="T37" fmla="*/ 4 h 33"/>
              <a:gd name="T38" fmla="*/ 14 w 14"/>
              <a:gd name="T39" fmla="*/ 5 h 33"/>
              <a:gd name="T40" fmla="*/ 14 w 14"/>
              <a:gd name="T41" fmla="*/ 8 h 33"/>
              <a:gd name="T42" fmla="*/ 14 w 14"/>
              <a:gd name="T43" fmla="*/ 10 h 33"/>
              <a:gd name="T44" fmla="*/ 14 w 14"/>
              <a:gd name="T45" fmla="*/ 13 h 33"/>
              <a:gd name="T46" fmla="*/ 14 w 14"/>
              <a:gd name="T47" fmla="*/ 14 h 33"/>
              <a:gd name="T48" fmla="*/ 13 w 14"/>
              <a:gd name="T49" fmla="*/ 15 h 33"/>
              <a:gd name="T50" fmla="*/ 7 w 14"/>
              <a:gd name="T51" fmla="*/ 33 h 33"/>
              <a:gd name="T52" fmla="*/ 4 w 14"/>
              <a:gd name="T53" fmla="*/ 13 h 33"/>
              <a:gd name="T54" fmla="*/ 5 w 14"/>
              <a:gd name="T55" fmla="*/ 15 h 33"/>
              <a:gd name="T56" fmla="*/ 7 w 14"/>
              <a:gd name="T57" fmla="*/ 15 h 33"/>
              <a:gd name="T58" fmla="*/ 8 w 14"/>
              <a:gd name="T59" fmla="*/ 15 h 33"/>
              <a:gd name="T60" fmla="*/ 9 w 14"/>
              <a:gd name="T61" fmla="*/ 13 h 33"/>
              <a:gd name="T62" fmla="*/ 9 w 14"/>
              <a:gd name="T63" fmla="*/ 8 h 33"/>
              <a:gd name="T64" fmla="*/ 8 w 14"/>
              <a:gd name="T65" fmla="*/ 5 h 33"/>
              <a:gd name="T66" fmla="*/ 7 w 14"/>
              <a:gd name="T67" fmla="*/ 5 h 33"/>
              <a:gd name="T68" fmla="*/ 5 w 14"/>
              <a:gd name="T69" fmla="*/ 5 h 33"/>
              <a:gd name="T70" fmla="*/ 4 w 14"/>
              <a:gd name="T71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2" y="33"/>
                </a:move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lnTo>
                  <a:pt x="5" y="19"/>
                </a:lnTo>
                <a:lnTo>
                  <a:pt x="5" y="19"/>
                </a:lnTo>
                <a:lnTo>
                  <a:pt x="3" y="19"/>
                </a:lnTo>
                <a:lnTo>
                  <a:pt x="3" y="19"/>
                </a:lnTo>
                <a:lnTo>
                  <a:pt x="2" y="18"/>
                </a:lnTo>
                <a:lnTo>
                  <a:pt x="2" y="18"/>
                </a:lnTo>
                <a:lnTo>
                  <a:pt x="0" y="17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3" y="2"/>
                </a:lnTo>
                <a:lnTo>
                  <a:pt x="3" y="2"/>
                </a:lnTo>
                <a:lnTo>
                  <a:pt x="7" y="0"/>
                </a:lnTo>
                <a:lnTo>
                  <a:pt x="7" y="0"/>
                </a:lnTo>
                <a:lnTo>
                  <a:pt x="11" y="2"/>
                </a:lnTo>
                <a:lnTo>
                  <a:pt x="11" y="2"/>
                </a:lnTo>
                <a:lnTo>
                  <a:pt x="13" y="4"/>
                </a:lnTo>
                <a:lnTo>
                  <a:pt x="13" y="4"/>
                </a:lnTo>
                <a:lnTo>
                  <a:pt x="13" y="4"/>
                </a:lnTo>
                <a:lnTo>
                  <a:pt x="13" y="4"/>
                </a:lnTo>
                <a:lnTo>
                  <a:pt x="14" y="5"/>
                </a:lnTo>
                <a:lnTo>
                  <a:pt x="14" y="5"/>
                </a:lnTo>
                <a:lnTo>
                  <a:pt x="14" y="8"/>
                </a:lnTo>
                <a:lnTo>
                  <a:pt x="14" y="8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13" y="15"/>
                </a:lnTo>
                <a:lnTo>
                  <a:pt x="13" y="17"/>
                </a:lnTo>
                <a:lnTo>
                  <a:pt x="7" y="33"/>
                </a:lnTo>
                <a:lnTo>
                  <a:pt x="2" y="33"/>
                </a:lnTo>
                <a:close/>
                <a:moveTo>
                  <a:pt x="4" y="13"/>
                </a:moveTo>
                <a:lnTo>
                  <a:pt x="4" y="13"/>
                </a:lnTo>
                <a:lnTo>
                  <a:pt x="5" y="15"/>
                </a:lnTo>
                <a:lnTo>
                  <a:pt x="5" y="15"/>
                </a:lnTo>
                <a:lnTo>
                  <a:pt x="7" y="15"/>
                </a:lnTo>
                <a:lnTo>
                  <a:pt x="7" y="15"/>
                </a:lnTo>
                <a:lnTo>
                  <a:pt x="8" y="15"/>
                </a:lnTo>
                <a:lnTo>
                  <a:pt x="8" y="15"/>
                </a:lnTo>
                <a:lnTo>
                  <a:pt x="9" y="13"/>
                </a:lnTo>
                <a:lnTo>
                  <a:pt x="9" y="8"/>
                </a:lnTo>
                <a:lnTo>
                  <a:pt x="9" y="8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4" y="8"/>
                </a:lnTo>
                <a:lnTo>
                  <a:pt x="4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93" name="Freeform 2023">
            <a:extLst>
              <a:ext uri="{FF2B5EF4-FFF2-40B4-BE49-F238E27FC236}">
                <a16:creationId xmlns:a16="http://schemas.microsoft.com/office/drawing/2014/main" id="{7703BCC7-1810-4D47-BEE0-A0DD8EC25F4F}"/>
              </a:ext>
            </a:extLst>
          </p:cNvPr>
          <p:cNvSpPr>
            <a:spLocks noEditPoints="1"/>
          </p:cNvSpPr>
          <p:nvPr/>
        </p:nvSpPr>
        <p:spPr bwMode="auto">
          <a:xfrm>
            <a:off x="3825318" y="3794308"/>
            <a:ext cx="22225" cy="52388"/>
          </a:xfrm>
          <a:custGeom>
            <a:avLst/>
            <a:gdLst>
              <a:gd name="T0" fmla="*/ 0 w 14"/>
              <a:gd name="T1" fmla="*/ 9 h 33"/>
              <a:gd name="T2" fmla="*/ 0 w 14"/>
              <a:gd name="T3" fmla="*/ 7 h 33"/>
              <a:gd name="T4" fmla="*/ 0 w 14"/>
              <a:gd name="T5" fmla="*/ 5 h 33"/>
              <a:gd name="T6" fmla="*/ 1 w 14"/>
              <a:gd name="T7" fmla="*/ 4 h 33"/>
              <a:gd name="T8" fmla="*/ 1 w 14"/>
              <a:gd name="T9" fmla="*/ 3 h 33"/>
              <a:gd name="T10" fmla="*/ 4 w 14"/>
              <a:gd name="T11" fmla="*/ 2 h 33"/>
              <a:gd name="T12" fmla="*/ 7 w 14"/>
              <a:gd name="T13" fmla="*/ 0 h 33"/>
              <a:gd name="T14" fmla="*/ 10 w 14"/>
              <a:gd name="T15" fmla="*/ 2 h 33"/>
              <a:gd name="T16" fmla="*/ 12 w 14"/>
              <a:gd name="T17" fmla="*/ 3 h 33"/>
              <a:gd name="T18" fmla="*/ 12 w 14"/>
              <a:gd name="T19" fmla="*/ 4 h 33"/>
              <a:gd name="T20" fmla="*/ 14 w 14"/>
              <a:gd name="T21" fmla="*/ 5 h 33"/>
              <a:gd name="T22" fmla="*/ 14 w 14"/>
              <a:gd name="T23" fmla="*/ 7 h 33"/>
              <a:gd name="T24" fmla="*/ 14 w 14"/>
              <a:gd name="T25" fmla="*/ 9 h 33"/>
              <a:gd name="T26" fmla="*/ 14 w 14"/>
              <a:gd name="T27" fmla="*/ 12 h 33"/>
              <a:gd name="T28" fmla="*/ 14 w 14"/>
              <a:gd name="T29" fmla="*/ 13 h 33"/>
              <a:gd name="T30" fmla="*/ 12 w 14"/>
              <a:gd name="T31" fmla="*/ 15 h 33"/>
              <a:gd name="T32" fmla="*/ 11 w 14"/>
              <a:gd name="T33" fmla="*/ 17 h 33"/>
              <a:gd name="T34" fmla="*/ 12 w 14"/>
              <a:gd name="T35" fmla="*/ 18 h 33"/>
              <a:gd name="T36" fmla="*/ 14 w 14"/>
              <a:gd name="T37" fmla="*/ 19 h 33"/>
              <a:gd name="T38" fmla="*/ 14 w 14"/>
              <a:gd name="T39" fmla="*/ 20 h 33"/>
              <a:gd name="T40" fmla="*/ 14 w 14"/>
              <a:gd name="T41" fmla="*/ 24 h 33"/>
              <a:gd name="T42" fmla="*/ 14 w 14"/>
              <a:gd name="T43" fmla="*/ 27 h 33"/>
              <a:gd name="T44" fmla="*/ 14 w 14"/>
              <a:gd name="T45" fmla="*/ 28 h 33"/>
              <a:gd name="T46" fmla="*/ 14 w 14"/>
              <a:gd name="T47" fmla="*/ 29 h 33"/>
              <a:gd name="T48" fmla="*/ 12 w 14"/>
              <a:gd name="T49" fmla="*/ 30 h 33"/>
              <a:gd name="T50" fmla="*/ 10 w 14"/>
              <a:gd name="T51" fmla="*/ 33 h 33"/>
              <a:gd name="T52" fmla="*/ 7 w 14"/>
              <a:gd name="T53" fmla="*/ 33 h 33"/>
              <a:gd name="T54" fmla="*/ 4 w 14"/>
              <a:gd name="T55" fmla="*/ 33 h 33"/>
              <a:gd name="T56" fmla="*/ 1 w 14"/>
              <a:gd name="T57" fmla="*/ 30 h 33"/>
              <a:gd name="T58" fmla="*/ 1 w 14"/>
              <a:gd name="T59" fmla="*/ 29 h 33"/>
              <a:gd name="T60" fmla="*/ 0 w 14"/>
              <a:gd name="T61" fmla="*/ 28 h 33"/>
              <a:gd name="T62" fmla="*/ 0 w 14"/>
              <a:gd name="T63" fmla="*/ 27 h 33"/>
              <a:gd name="T64" fmla="*/ 0 w 14"/>
              <a:gd name="T65" fmla="*/ 24 h 33"/>
              <a:gd name="T66" fmla="*/ 0 w 14"/>
              <a:gd name="T67" fmla="*/ 20 h 33"/>
              <a:gd name="T68" fmla="*/ 0 w 14"/>
              <a:gd name="T69" fmla="*/ 19 h 33"/>
              <a:gd name="T70" fmla="*/ 1 w 14"/>
              <a:gd name="T71" fmla="*/ 18 h 33"/>
              <a:gd name="T72" fmla="*/ 2 w 14"/>
              <a:gd name="T73" fmla="*/ 17 h 33"/>
              <a:gd name="T74" fmla="*/ 1 w 14"/>
              <a:gd name="T75" fmla="*/ 15 h 33"/>
              <a:gd name="T76" fmla="*/ 0 w 14"/>
              <a:gd name="T77" fmla="*/ 13 h 33"/>
              <a:gd name="T78" fmla="*/ 0 w 14"/>
              <a:gd name="T79" fmla="*/ 12 h 33"/>
              <a:gd name="T80" fmla="*/ 0 w 14"/>
              <a:gd name="T81" fmla="*/ 9 h 33"/>
              <a:gd name="T82" fmla="*/ 9 w 14"/>
              <a:gd name="T83" fmla="*/ 8 h 33"/>
              <a:gd name="T84" fmla="*/ 9 w 14"/>
              <a:gd name="T85" fmla="*/ 5 h 33"/>
              <a:gd name="T86" fmla="*/ 7 w 14"/>
              <a:gd name="T87" fmla="*/ 5 h 33"/>
              <a:gd name="T88" fmla="*/ 5 w 14"/>
              <a:gd name="T89" fmla="*/ 5 h 33"/>
              <a:gd name="T90" fmla="*/ 5 w 14"/>
              <a:gd name="T91" fmla="*/ 12 h 33"/>
              <a:gd name="T92" fmla="*/ 5 w 14"/>
              <a:gd name="T93" fmla="*/ 14 h 33"/>
              <a:gd name="T94" fmla="*/ 7 w 14"/>
              <a:gd name="T95" fmla="*/ 14 h 33"/>
              <a:gd name="T96" fmla="*/ 9 w 14"/>
              <a:gd name="T97" fmla="*/ 14 h 33"/>
              <a:gd name="T98" fmla="*/ 9 w 14"/>
              <a:gd name="T99" fmla="*/ 12 h 33"/>
              <a:gd name="T100" fmla="*/ 9 w 14"/>
              <a:gd name="T101" fmla="*/ 20 h 33"/>
              <a:gd name="T102" fmla="*/ 9 w 14"/>
              <a:gd name="T103" fmla="*/ 18 h 33"/>
              <a:gd name="T104" fmla="*/ 7 w 14"/>
              <a:gd name="T105" fmla="*/ 18 h 33"/>
              <a:gd name="T106" fmla="*/ 5 w 14"/>
              <a:gd name="T107" fmla="*/ 18 h 33"/>
              <a:gd name="T108" fmla="*/ 5 w 14"/>
              <a:gd name="T109" fmla="*/ 20 h 33"/>
              <a:gd name="T110" fmla="*/ 5 w 14"/>
              <a:gd name="T111" fmla="*/ 27 h 33"/>
              <a:gd name="T112" fmla="*/ 5 w 14"/>
              <a:gd name="T113" fmla="*/ 28 h 33"/>
              <a:gd name="T114" fmla="*/ 7 w 14"/>
              <a:gd name="T115" fmla="*/ 29 h 33"/>
              <a:gd name="T116" fmla="*/ 9 w 14"/>
              <a:gd name="T117" fmla="*/ 28 h 33"/>
              <a:gd name="T118" fmla="*/ 9 w 14"/>
              <a:gd name="T119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9"/>
                </a:move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4" y="2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0" y="2"/>
                </a:lnTo>
                <a:lnTo>
                  <a:pt x="12" y="3"/>
                </a:lnTo>
                <a:lnTo>
                  <a:pt x="12" y="3"/>
                </a:lnTo>
                <a:lnTo>
                  <a:pt x="12" y="4"/>
                </a:lnTo>
                <a:lnTo>
                  <a:pt x="12" y="4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9"/>
                </a:lnTo>
                <a:lnTo>
                  <a:pt x="14" y="9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2" y="15"/>
                </a:lnTo>
                <a:lnTo>
                  <a:pt x="12" y="15"/>
                </a:lnTo>
                <a:lnTo>
                  <a:pt x="11" y="17"/>
                </a:lnTo>
                <a:lnTo>
                  <a:pt x="11" y="17"/>
                </a:lnTo>
                <a:lnTo>
                  <a:pt x="12" y="18"/>
                </a:lnTo>
                <a:lnTo>
                  <a:pt x="12" y="18"/>
                </a:lnTo>
                <a:lnTo>
                  <a:pt x="14" y="19"/>
                </a:lnTo>
                <a:lnTo>
                  <a:pt x="14" y="19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2" y="30"/>
                </a:lnTo>
                <a:lnTo>
                  <a:pt x="12" y="30"/>
                </a:lnTo>
                <a:lnTo>
                  <a:pt x="10" y="33"/>
                </a:lnTo>
                <a:lnTo>
                  <a:pt x="10" y="33"/>
                </a:lnTo>
                <a:lnTo>
                  <a:pt x="7" y="33"/>
                </a:lnTo>
                <a:lnTo>
                  <a:pt x="7" y="33"/>
                </a:lnTo>
                <a:lnTo>
                  <a:pt x="4" y="33"/>
                </a:lnTo>
                <a:lnTo>
                  <a:pt x="4" y="33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1" y="29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0" y="19"/>
                </a:lnTo>
                <a:lnTo>
                  <a:pt x="0" y="19"/>
                </a:lnTo>
                <a:lnTo>
                  <a:pt x="1" y="18"/>
                </a:lnTo>
                <a:lnTo>
                  <a:pt x="1" y="18"/>
                </a:lnTo>
                <a:lnTo>
                  <a:pt x="2" y="17"/>
                </a:lnTo>
                <a:lnTo>
                  <a:pt x="2" y="17"/>
                </a:lnTo>
                <a:lnTo>
                  <a:pt x="1" y="15"/>
                </a:lnTo>
                <a:lnTo>
                  <a:pt x="1" y="15"/>
                </a:lnTo>
                <a:lnTo>
                  <a:pt x="0" y="13"/>
                </a:lnTo>
                <a:lnTo>
                  <a:pt x="0" y="13"/>
                </a:lnTo>
                <a:lnTo>
                  <a:pt x="0" y="12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9" y="8"/>
                </a:moveTo>
                <a:lnTo>
                  <a:pt x="9" y="8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2"/>
                </a:lnTo>
                <a:lnTo>
                  <a:pt x="5" y="12"/>
                </a:lnTo>
                <a:lnTo>
                  <a:pt x="5" y="14"/>
                </a:lnTo>
                <a:lnTo>
                  <a:pt x="5" y="14"/>
                </a:lnTo>
                <a:lnTo>
                  <a:pt x="7" y="14"/>
                </a:lnTo>
                <a:lnTo>
                  <a:pt x="7" y="14"/>
                </a:lnTo>
                <a:lnTo>
                  <a:pt x="9" y="14"/>
                </a:lnTo>
                <a:lnTo>
                  <a:pt x="9" y="14"/>
                </a:lnTo>
                <a:lnTo>
                  <a:pt x="9" y="12"/>
                </a:lnTo>
                <a:lnTo>
                  <a:pt x="9" y="8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9" y="18"/>
                </a:lnTo>
                <a:lnTo>
                  <a:pt x="9" y="18"/>
                </a:lnTo>
                <a:lnTo>
                  <a:pt x="7" y="18"/>
                </a:lnTo>
                <a:lnTo>
                  <a:pt x="7" y="18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7"/>
                </a:lnTo>
                <a:lnTo>
                  <a:pt x="5" y="27"/>
                </a:lnTo>
                <a:lnTo>
                  <a:pt x="5" y="28"/>
                </a:lnTo>
                <a:lnTo>
                  <a:pt x="5" y="28"/>
                </a:lnTo>
                <a:lnTo>
                  <a:pt x="7" y="29"/>
                </a:lnTo>
                <a:lnTo>
                  <a:pt x="7" y="29"/>
                </a:lnTo>
                <a:lnTo>
                  <a:pt x="9" y="28"/>
                </a:lnTo>
                <a:lnTo>
                  <a:pt x="9" y="28"/>
                </a:lnTo>
                <a:lnTo>
                  <a:pt x="9" y="27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94" name="Freeform 2024">
            <a:extLst>
              <a:ext uri="{FF2B5EF4-FFF2-40B4-BE49-F238E27FC236}">
                <a16:creationId xmlns:a16="http://schemas.microsoft.com/office/drawing/2014/main" id="{906520A8-7BA1-44A4-B7FE-71A3FBB59594}"/>
              </a:ext>
            </a:extLst>
          </p:cNvPr>
          <p:cNvSpPr>
            <a:spLocks/>
          </p:cNvSpPr>
          <p:nvPr/>
        </p:nvSpPr>
        <p:spPr bwMode="auto">
          <a:xfrm>
            <a:off x="3863418" y="3794308"/>
            <a:ext cx="11113" cy="60325"/>
          </a:xfrm>
          <a:custGeom>
            <a:avLst/>
            <a:gdLst>
              <a:gd name="T0" fmla="*/ 0 w 7"/>
              <a:gd name="T1" fmla="*/ 38 h 38"/>
              <a:gd name="T2" fmla="*/ 0 w 7"/>
              <a:gd name="T3" fmla="*/ 34 h 38"/>
              <a:gd name="T4" fmla="*/ 3 w 7"/>
              <a:gd name="T5" fmla="*/ 34 h 38"/>
              <a:gd name="T6" fmla="*/ 3 w 7"/>
              <a:gd name="T7" fmla="*/ 4 h 38"/>
              <a:gd name="T8" fmla="*/ 0 w 7"/>
              <a:gd name="T9" fmla="*/ 4 h 38"/>
              <a:gd name="T10" fmla="*/ 0 w 7"/>
              <a:gd name="T11" fmla="*/ 0 h 38"/>
              <a:gd name="T12" fmla="*/ 7 w 7"/>
              <a:gd name="T13" fmla="*/ 0 h 38"/>
              <a:gd name="T14" fmla="*/ 7 w 7"/>
              <a:gd name="T15" fmla="*/ 38 h 38"/>
              <a:gd name="T16" fmla="*/ 0 w 7"/>
              <a:gd name="T17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8">
                <a:moveTo>
                  <a:pt x="0" y="38"/>
                </a:moveTo>
                <a:lnTo>
                  <a:pt x="0" y="34"/>
                </a:lnTo>
                <a:lnTo>
                  <a:pt x="3" y="34"/>
                </a:lnTo>
                <a:lnTo>
                  <a:pt x="3" y="4"/>
                </a:lnTo>
                <a:lnTo>
                  <a:pt x="0" y="4"/>
                </a:lnTo>
                <a:lnTo>
                  <a:pt x="0" y="0"/>
                </a:lnTo>
                <a:lnTo>
                  <a:pt x="7" y="0"/>
                </a:lnTo>
                <a:lnTo>
                  <a:pt x="7" y="38"/>
                </a:lnTo>
                <a:lnTo>
                  <a:pt x="0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95" name="Freeform 2025">
            <a:extLst>
              <a:ext uri="{FF2B5EF4-FFF2-40B4-BE49-F238E27FC236}">
                <a16:creationId xmlns:a16="http://schemas.microsoft.com/office/drawing/2014/main" id="{D2153F11-DD86-4027-BA94-A3BE149BF292}"/>
              </a:ext>
            </a:extLst>
          </p:cNvPr>
          <p:cNvSpPr>
            <a:spLocks/>
          </p:cNvSpPr>
          <p:nvPr/>
        </p:nvSpPr>
        <p:spPr bwMode="auto">
          <a:xfrm>
            <a:off x="3739593" y="4307071"/>
            <a:ext cx="15875" cy="52388"/>
          </a:xfrm>
          <a:custGeom>
            <a:avLst/>
            <a:gdLst>
              <a:gd name="T0" fmla="*/ 5 w 10"/>
              <a:gd name="T1" fmla="*/ 33 h 33"/>
              <a:gd name="T2" fmla="*/ 5 w 10"/>
              <a:gd name="T3" fmla="*/ 5 h 33"/>
              <a:gd name="T4" fmla="*/ 0 w 10"/>
              <a:gd name="T5" fmla="*/ 9 h 33"/>
              <a:gd name="T6" fmla="*/ 0 w 10"/>
              <a:gd name="T7" fmla="*/ 4 h 33"/>
              <a:gd name="T8" fmla="*/ 5 w 10"/>
              <a:gd name="T9" fmla="*/ 0 h 33"/>
              <a:gd name="T10" fmla="*/ 10 w 10"/>
              <a:gd name="T11" fmla="*/ 0 h 33"/>
              <a:gd name="T12" fmla="*/ 10 w 10"/>
              <a:gd name="T13" fmla="*/ 33 h 33"/>
              <a:gd name="T14" fmla="*/ 5 w 10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33">
                <a:moveTo>
                  <a:pt x="5" y="33"/>
                </a:moveTo>
                <a:lnTo>
                  <a:pt x="5" y="5"/>
                </a:lnTo>
                <a:lnTo>
                  <a:pt x="0" y="9"/>
                </a:lnTo>
                <a:lnTo>
                  <a:pt x="0" y="4"/>
                </a:lnTo>
                <a:lnTo>
                  <a:pt x="5" y="0"/>
                </a:lnTo>
                <a:lnTo>
                  <a:pt x="10" y="0"/>
                </a:lnTo>
                <a:lnTo>
                  <a:pt x="10" y="33"/>
                </a:lnTo>
                <a:lnTo>
                  <a:pt x="5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96" name="Freeform 2026">
            <a:extLst>
              <a:ext uri="{FF2B5EF4-FFF2-40B4-BE49-F238E27FC236}">
                <a16:creationId xmlns:a16="http://schemas.microsoft.com/office/drawing/2014/main" id="{E9E149A0-E9EF-4F94-BC2B-EC7D1B730C8C}"/>
              </a:ext>
            </a:extLst>
          </p:cNvPr>
          <p:cNvSpPr>
            <a:spLocks noEditPoints="1"/>
          </p:cNvSpPr>
          <p:nvPr/>
        </p:nvSpPr>
        <p:spPr bwMode="auto">
          <a:xfrm>
            <a:off x="3764993" y="4307071"/>
            <a:ext cx="22225" cy="52388"/>
          </a:xfrm>
          <a:custGeom>
            <a:avLst/>
            <a:gdLst>
              <a:gd name="T0" fmla="*/ 0 w 14"/>
              <a:gd name="T1" fmla="*/ 9 h 33"/>
              <a:gd name="T2" fmla="*/ 0 w 14"/>
              <a:gd name="T3" fmla="*/ 6 h 33"/>
              <a:gd name="T4" fmla="*/ 0 w 14"/>
              <a:gd name="T5" fmla="*/ 5 h 33"/>
              <a:gd name="T6" fmla="*/ 1 w 14"/>
              <a:gd name="T7" fmla="*/ 4 h 33"/>
              <a:gd name="T8" fmla="*/ 1 w 14"/>
              <a:gd name="T9" fmla="*/ 2 h 33"/>
              <a:gd name="T10" fmla="*/ 4 w 14"/>
              <a:gd name="T11" fmla="*/ 0 h 33"/>
              <a:gd name="T12" fmla="*/ 6 w 14"/>
              <a:gd name="T13" fmla="*/ 0 h 33"/>
              <a:gd name="T14" fmla="*/ 10 w 14"/>
              <a:gd name="T15" fmla="*/ 0 h 33"/>
              <a:gd name="T16" fmla="*/ 13 w 14"/>
              <a:gd name="T17" fmla="*/ 2 h 33"/>
              <a:gd name="T18" fmla="*/ 13 w 14"/>
              <a:gd name="T19" fmla="*/ 4 h 33"/>
              <a:gd name="T20" fmla="*/ 14 w 14"/>
              <a:gd name="T21" fmla="*/ 5 h 33"/>
              <a:gd name="T22" fmla="*/ 14 w 14"/>
              <a:gd name="T23" fmla="*/ 6 h 33"/>
              <a:gd name="T24" fmla="*/ 14 w 14"/>
              <a:gd name="T25" fmla="*/ 9 h 33"/>
              <a:gd name="T26" fmla="*/ 14 w 14"/>
              <a:gd name="T27" fmla="*/ 11 h 33"/>
              <a:gd name="T28" fmla="*/ 14 w 14"/>
              <a:gd name="T29" fmla="*/ 12 h 33"/>
              <a:gd name="T30" fmla="*/ 13 w 14"/>
              <a:gd name="T31" fmla="*/ 14 h 33"/>
              <a:gd name="T32" fmla="*/ 11 w 14"/>
              <a:gd name="T33" fmla="*/ 15 h 33"/>
              <a:gd name="T34" fmla="*/ 13 w 14"/>
              <a:gd name="T35" fmla="*/ 16 h 33"/>
              <a:gd name="T36" fmla="*/ 14 w 14"/>
              <a:gd name="T37" fmla="*/ 17 h 33"/>
              <a:gd name="T38" fmla="*/ 14 w 14"/>
              <a:gd name="T39" fmla="*/ 20 h 33"/>
              <a:gd name="T40" fmla="*/ 14 w 14"/>
              <a:gd name="T41" fmla="*/ 24 h 33"/>
              <a:gd name="T42" fmla="*/ 14 w 14"/>
              <a:gd name="T43" fmla="*/ 25 h 33"/>
              <a:gd name="T44" fmla="*/ 14 w 14"/>
              <a:gd name="T45" fmla="*/ 28 h 33"/>
              <a:gd name="T46" fmla="*/ 13 w 14"/>
              <a:gd name="T47" fmla="*/ 29 h 33"/>
              <a:gd name="T48" fmla="*/ 13 w 14"/>
              <a:gd name="T49" fmla="*/ 30 h 33"/>
              <a:gd name="T50" fmla="*/ 10 w 14"/>
              <a:gd name="T51" fmla="*/ 31 h 33"/>
              <a:gd name="T52" fmla="*/ 6 w 14"/>
              <a:gd name="T53" fmla="*/ 33 h 33"/>
              <a:gd name="T54" fmla="*/ 4 w 14"/>
              <a:gd name="T55" fmla="*/ 31 h 33"/>
              <a:gd name="T56" fmla="*/ 1 w 14"/>
              <a:gd name="T57" fmla="*/ 30 h 33"/>
              <a:gd name="T58" fmla="*/ 0 w 14"/>
              <a:gd name="T59" fmla="*/ 29 h 33"/>
              <a:gd name="T60" fmla="*/ 0 w 14"/>
              <a:gd name="T61" fmla="*/ 28 h 33"/>
              <a:gd name="T62" fmla="*/ 0 w 14"/>
              <a:gd name="T63" fmla="*/ 25 h 33"/>
              <a:gd name="T64" fmla="*/ 0 w 14"/>
              <a:gd name="T65" fmla="*/ 24 h 33"/>
              <a:gd name="T66" fmla="*/ 0 w 14"/>
              <a:gd name="T67" fmla="*/ 20 h 33"/>
              <a:gd name="T68" fmla="*/ 0 w 14"/>
              <a:gd name="T69" fmla="*/ 17 h 33"/>
              <a:gd name="T70" fmla="*/ 1 w 14"/>
              <a:gd name="T71" fmla="*/ 16 h 33"/>
              <a:gd name="T72" fmla="*/ 3 w 14"/>
              <a:gd name="T73" fmla="*/ 15 h 33"/>
              <a:gd name="T74" fmla="*/ 1 w 14"/>
              <a:gd name="T75" fmla="*/ 14 h 33"/>
              <a:gd name="T76" fmla="*/ 0 w 14"/>
              <a:gd name="T77" fmla="*/ 12 h 33"/>
              <a:gd name="T78" fmla="*/ 0 w 14"/>
              <a:gd name="T79" fmla="*/ 11 h 33"/>
              <a:gd name="T80" fmla="*/ 0 w 14"/>
              <a:gd name="T81" fmla="*/ 9 h 33"/>
              <a:gd name="T82" fmla="*/ 9 w 14"/>
              <a:gd name="T83" fmla="*/ 6 h 33"/>
              <a:gd name="T84" fmla="*/ 9 w 14"/>
              <a:gd name="T85" fmla="*/ 5 h 33"/>
              <a:gd name="T86" fmla="*/ 6 w 14"/>
              <a:gd name="T87" fmla="*/ 4 h 33"/>
              <a:gd name="T88" fmla="*/ 5 w 14"/>
              <a:gd name="T89" fmla="*/ 5 h 33"/>
              <a:gd name="T90" fmla="*/ 5 w 14"/>
              <a:gd name="T91" fmla="*/ 11 h 33"/>
              <a:gd name="T92" fmla="*/ 5 w 14"/>
              <a:gd name="T93" fmla="*/ 12 h 33"/>
              <a:gd name="T94" fmla="*/ 6 w 14"/>
              <a:gd name="T95" fmla="*/ 14 h 33"/>
              <a:gd name="T96" fmla="*/ 9 w 14"/>
              <a:gd name="T97" fmla="*/ 12 h 33"/>
              <a:gd name="T98" fmla="*/ 9 w 14"/>
              <a:gd name="T99" fmla="*/ 11 h 33"/>
              <a:gd name="T100" fmla="*/ 9 w 14"/>
              <a:gd name="T101" fmla="*/ 19 h 33"/>
              <a:gd name="T102" fmla="*/ 9 w 14"/>
              <a:gd name="T103" fmla="*/ 17 h 33"/>
              <a:gd name="T104" fmla="*/ 6 w 14"/>
              <a:gd name="T105" fmla="*/ 17 h 33"/>
              <a:gd name="T106" fmla="*/ 5 w 14"/>
              <a:gd name="T107" fmla="*/ 17 h 33"/>
              <a:gd name="T108" fmla="*/ 5 w 14"/>
              <a:gd name="T109" fmla="*/ 19 h 33"/>
              <a:gd name="T110" fmla="*/ 5 w 14"/>
              <a:gd name="T111" fmla="*/ 25 h 33"/>
              <a:gd name="T112" fmla="*/ 5 w 14"/>
              <a:gd name="T113" fmla="*/ 28 h 33"/>
              <a:gd name="T114" fmla="*/ 6 w 14"/>
              <a:gd name="T115" fmla="*/ 28 h 33"/>
              <a:gd name="T116" fmla="*/ 9 w 14"/>
              <a:gd name="T117" fmla="*/ 28 h 33"/>
              <a:gd name="T118" fmla="*/ 9 w 14"/>
              <a:gd name="T119" fmla="*/ 19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1" y="2"/>
                </a:lnTo>
                <a:lnTo>
                  <a:pt x="1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3" y="4"/>
                </a:lnTo>
                <a:lnTo>
                  <a:pt x="13" y="4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9"/>
                </a:lnTo>
                <a:lnTo>
                  <a:pt x="14" y="9"/>
                </a:lnTo>
                <a:lnTo>
                  <a:pt x="14" y="11"/>
                </a:lnTo>
                <a:lnTo>
                  <a:pt x="14" y="11"/>
                </a:lnTo>
                <a:lnTo>
                  <a:pt x="14" y="12"/>
                </a:lnTo>
                <a:lnTo>
                  <a:pt x="14" y="12"/>
                </a:lnTo>
                <a:lnTo>
                  <a:pt x="13" y="14"/>
                </a:lnTo>
                <a:lnTo>
                  <a:pt x="13" y="14"/>
                </a:lnTo>
                <a:lnTo>
                  <a:pt x="11" y="15"/>
                </a:lnTo>
                <a:lnTo>
                  <a:pt x="11" y="15"/>
                </a:lnTo>
                <a:lnTo>
                  <a:pt x="13" y="16"/>
                </a:lnTo>
                <a:lnTo>
                  <a:pt x="13" y="16"/>
                </a:lnTo>
                <a:lnTo>
                  <a:pt x="14" y="17"/>
                </a:lnTo>
                <a:lnTo>
                  <a:pt x="14" y="17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3" y="29"/>
                </a:lnTo>
                <a:lnTo>
                  <a:pt x="13" y="29"/>
                </a:lnTo>
                <a:lnTo>
                  <a:pt x="13" y="30"/>
                </a:lnTo>
                <a:lnTo>
                  <a:pt x="13" y="30"/>
                </a:lnTo>
                <a:lnTo>
                  <a:pt x="10" y="31"/>
                </a:lnTo>
                <a:lnTo>
                  <a:pt x="10" y="31"/>
                </a:lnTo>
                <a:lnTo>
                  <a:pt x="6" y="33"/>
                </a:lnTo>
                <a:lnTo>
                  <a:pt x="6" y="33"/>
                </a:lnTo>
                <a:lnTo>
                  <a:pt x="4" y="31"/>
                </a:lnTo>
                <a:lnTo>
                  <a:pt x="4" y="31"/>
                </a:lnTo>
                <a:lnTo>
                  <a:pt x="1" y="30"/>
                </a:lnTo>
                <a:lnTo>
                  <a:pt x="1" y="30"/>
                </a:lnTo>
                <a:lnTo>
                  <a:pt x="0" y="29"/>
                </a:lnTo>
                <a:lnTo>
                  <a:pt x="0" y="29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7"/>
                </a:lnTo>
                <a:lnTo>
                  <a:pt x="1" y="16"/>
                </a:lnTo>
                <a:lnTo>
                  <a:pt x="1" y="16"/>
                </a:lnTo>
                <a:lnTo>
                  <a:pt x="3" y="15"/>
                </a:lnTo>
                <a:lnTo>
                  <a:pt x="3" y="15"/>
                </a:lnTo>
                <a:lnTo>
                  <a:pt x="1" y="14"/>
                </a:lnTo>
                <a:lnTo>
                  <a:pt x="1" y="14"/>
                </a:lnTo>
                <a:lnTo>
                  <a:pt x="0" y="12"/>
                </a:lnTo>
                <a:lnTo>
                  <a:pt x="0" y="12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9" y="6"/>
                </a:move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11"/>
                </a:lnTo>
                <a:lnTo>
                  <a:pt x="5" y="11"/>
                </a:lnTo>
                <a:lnTo>
                  <a:pt x="5" y="12"/>
                </a:lnTo>
                <a:lnTo>
                  <a:pt x="5" y="12"/>
                </a:lnTo>
                <a:lnTo>
                  <a:pt x="6" y="14"/>
                </a:lnTo>
                <a:lnTo>
                  <a:pt x="6" y="14"/>
                </a:lnTo>
                <a:lnTo>
                  <a:pt x="9" y="12"/>
                </a:lnTo>
                <a:lnTo>
                  <a:pt x="9" y="12"/>
                </a:lnTo>
                <a:lnTo>
                  <a:pt x="9" y="11"/>
                </a:lnTo>
                <a:lnTo>
                  <a:pt x="9" y="6"/>
                </a:lnTo>
                <a:close/>
                <a:moveTo>
                  <a:pt x="9" y="19"/>
                </a:moveTo>
                <a:lnTo>
                  <a:pt x="9" y="19"/>
                </a:lnTo>
                <a:lnTo>
                  <a:pt x="9" y="17"/>
                </a:lnTo>
                <a:lnTo>
                  <a:pt x="9" y="17"/>
                </a:lnTo>
                <a:lnTo>
                  <a:pt x="6" y="17"/>
                </a:lnTo>
                <a:lnTo>
                  <a:pt x="6" y="17"/>
                </a:lnTo>
                <a:lnTo>
                  <a:pt x="5" y="17"/>
                </a:lnTo>
                <a:lnTo>
                  <a:pt x="5" y="17"/>
                </a:lnTo>
                <a:lnTo>
                  <a:pt x="5" y="19"/>
                </a:lnTo>
                <a:lnTo>
                  <a:pt x="5" y="25"/>
                </a:ln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6" y="28"/>
                </a:lnTo>
                <a:lnTo>
                  <a:pt x="6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97" name="Freeform 2027">
            <a:extLst>
              <a:ext uri="{FF2B5EF4-FFF2-40B4-BE49-F238E27FC236}">
                <a16:creationId xmlns:a16="http://schemas.microsoft.com/office/drawing/2014/main" id="{D88E7450-D03F-4791-9075-57A55DF055E9}"/>
              </a:ext>
            </a:extLst>
          </p:cNvPr>
          <p:cNvSpPr>
            <a:spLocks noEditPoints="1"/>
          </p:cNvSpPr>
          <p:nvPr/>
        </p:nvSpPr>
        <p:spPr bwMode="auto">
          <a:xfrm>
            <a:off x="3790393" y="4307071"/>
            <a:ext cx="22225" cy="52388"/>
          </a:xfrm>
          <a:custGeom>
            <a:avLst/>
            <a:gdLst>
              <a:gd name="T0" fmla="*/ 8 w 14"/>
              <a:gd name="T1" fmla="*/ 14 h 33"/>
              <a:gd name="T2" fmla="*/ 8 w 14"/>
              <a:gd name="T3" fmla="*/ 14 h 33"/>
              <a:gd name="T4" fmla="*/ 8 w 14"/>
              <a:gd name="T5" fmla="*/ 14 h 33"/>
              <a:gd name="T6" fmla="*/ 9 w 14"/>
              <a:gd name="T7" fmla="*/ 14 h 33"/>
              <a:gd name="T8" fmla="*/ 12 w 14"/>
              <a:gd name="T9" fmla="*/ 14 h 33"/>
              <a:gd name="T10" fmla="*/ 13 w 14"/>
              <a:gd name="T11" fmla="*/ 15 h 33"/>
              <a:gd name="T12" fmla="*/ 14 w 14"/>
              <a:gd name="T13" fmla="*/ 16 h 33"/>
              <a:gd name="T14" fmla="*/ 14 w 14"/>
              <a:gd name="T15" fmla="*/ 17 h 33"/>
              <a:gd name="T16" fmla="*/ 14 w 14"/>
              <a:gd name="T17" fmla="*/ 20 h 33"/>
              <a:gd name="T18" fmla="*/ 14 w 14"/>
              <a:gd name="T19" fmla="*/ 23 h 33"/>
              <a:gd name="T20" fmla="*/ 14 w 14"/>
              <a:gd name="T21" fmla="*/ 25 h 33"/>
              <a:gd name="T22" fmla="*/ 14 w 14"/>
              <a:gd name="T23" fmla="*/ 28 h 33"/>
              <a:gd name="T24" fmla="*/ 14 w 14"/>
              <a:gd name="T25" fmla="*/ 29 h 33"/>
              <a:gd name="T26" fmla="*/ 13 w 14"/>
              <a:gd name="T27" fmla="*/ 29 h 33"/>
              <a:gd name="T28" fmla="*/ 12 w 14"/>
              <a:gd name="T29" fmla="*/ 31 h 33"/>
              <a:gd name="T30" fmla="*/ 8 w 14"/>
              <a:gd name="T31" fmla="*/ 33 h 33"/>
              <a:gd name="T32" fmla="*/ 4 w 14"/>
              <a:gd name="T33" fmla="*/ 31 h 33"/>
              <a:gd name="T34" fmla="*/ 2 w 14"/>
              <a:gd name="T35" fmla="*/ 29 h 33"/>
              <a:gd name="T36" fmla="*/ 2 w 14"/>
              <a:gd name="T37" fmla="*/ 29 h 33"/>
              <a:gd name="T38" fmla="*/ 0 w 14"/>
              <a:gd name="T39" fmla="*/ 28 h 33"/>
              <a:gd name="T40" fmla="*/ 0 w 14"/>
              <a:gd name="T41" fmla="*/ 25 h 33"/>
              <a:gd name="T42" fmla="*/ 0 w 14"/>
              <a:gd name="T43" fmla="*/ 23 h 33"/>
              <a:gd name="T44" fmla="*/ 0 w 14"/>
              <a:gd name="T45" fmla="*/ 20 h 33"/>
              <a:gd name="T46" fmla="*/ 0 w 14"/>
              <a:gd name="T47" fmla="*/ 19 h 33"/>
              <a:gd name="T48" fmla="*/ 2 w 14"/>
              <a:gd name="T49" fmla="*/ 17 h 33"/>
              <a:gd name="T50" fmla="*/ 8 w 14"/>
              <a:gd name="T51" fmla="*/ 0 h 33"/>
              <a:gd name="T52" fmla="*/ 10 w 14"/>
              <a:gd name="T53" fmla="*/ 20 h 33"/>
              <a:gd name="T54" fmla="*/ 9 w 14"/>
              <a:gd name="T55" fmla="*/ 17 h 33"/>
              <a:gd name="T56" fmla="*/ 8 w 14"/>
              <a:gd name="T57" fmla="*/ 17 h 33"/>
              <a:gd name="T58" fmla="*/ 7 w 14"/>
              <a:gd name="T59" fmla="*/ 17 h 33"/>
              <a:gd name="T60" fmla="*/ 5 w 14"/>
              <a:gd name="T61" fmla="*/ 20 h 33"/>
              <a:gd name="T62" fmla="*/ 5 w 14"/>
              <a:gd name="T63" fmla="*/ 25 h 33"/>
              <a:gd name="T64" fmla="*/ 7 w 14"/>
              <a:gd name="T65" fmla="*/ 28 h 33"/>
              <a:gd name="T66" fmla="*/ 8 w 14"/>
              <a:gd name="T67" fmla="*/ 28 h 33"/>
              <a:gd name="T68" fmla="*/ 9 w 14"/>
              <a:gd name="T69" fmla="*/ 28 h 33"/>
              <a:gd name="T70" fmla="*/ 10 w 14"/>
              <a:gd name="T71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13" y="0"/>
                </a:moveTo>
                <a:lnTo>
                  <a:pt x="8" y="14"/>
                </a:lnTo>
                <a:lnTo>
                  <a:pt x="8" y="14"/>
                </a:lnTo>
                <a:lnTo>
                  <a:pt x="8" y="14"/>
                </a:lnTo>
                <a:lnTo>
                  <a:pt x="8" y="14"/>
                </a:lnTo>
                <a:lnTo>
                  <a:pt x="8" y="14"/>
                </a:lnTo>
                <a:lnTo>
                  <a:pt x="9" y="14"/>
                </a:lnTo>
                <a:lnTo>
                  <a:pt x="9" y="14"/>
                </a:lnTo>
                <a:lnTo>
                  <a:pt x="12" y="14"/>
                </a:lnTo>
                <a:lnTo>
                  <a:pt x="12" y="14"/>
                </a:lnTo>
                <a:lnTo>
                  <a:pt x="13" y="15"/>
                </a:lnTo>
                <a:lnTo>
                  <a:pt x="13" y="15"/>
                </a:lnTo>
                <a:lnTo>
                  <a:pt x="14" y="16"/>
                </a:lnTo>
                <a:lnTo>
                  <a:pt x="14" y="16"/>
                </a:lnTo>
                <a:lnTo>
                  <a:pt x="14" y="17"/>
                </a:lnTo>
                <a:lnTo>
                  <a:pt x="14" y="17"/>
                </a:lnTo>
                <a:lnTo>
                  <a:pt x="14" y="20"/>
                </a:lnTo>
                <a:lnTo>
                  <a:pt x="14" y="20"/>
                </a:lnTo>
                <a:lnTo>
                  <a:pt x="14" y="23"/>
                </a:lnTo>
                <a:lnTo>
                  <a:pt x="14" y="23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3" y="29"/>
                </a:lnTo>
                <a:lnTo>
                  <a:pt x="13" y="29"/>
                </a:lnTo>
                <a:lnTo>
                  <a:pt x="12" y="31"/>
                </a:lnTo>
                <a:lnTo>
                  <a:pt x="12" y="31"/>
                </a:lnTo>
                <a:lnTo>
                  <a:pt x="8" y="33"/>
                </a:lnTo>
                <a:lnTo>
                  <a:pt x="8" y="33"/>
                </a:lnTo>
                <a:lnTo>
                  <a:pt x="4" y="31"/>
                </a:lnTo>
                <a:lnTo>
                  <a:pt x="4" y="31"/>
                </a:lnTo>
                <a:lnTo>
                  <a:pt x="2" y="29"/>
                </a:lnTo>
                <a:lnTo>
                  <a:pt x="2" y="29"/>
                </a:lnTo>
                <a:lnTo>
                  <a:pt x="2" y="29"/>
                </a:lnTo>
                <a:lnTo>
                  <a:pt x="2" y="29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9"/>
                </a:lnTo>
                <a:lnTo>
                  <a:pt x="0" y="19"/>
                </a:lnTo>
                <a:lnTo>
                  <a:pt x="2" y="17"/>
                </a:lnTo>
                <a:lnTo>
                  <a:pt x="2" y="17"/>
                </a:lnTo>
                <a:lnTo>
                  <a:pt x="2" y="16"/>
                </a:lnTo>
                <a:lnTo>
                  <a:pt x="8" y="0"/>
                </a:lnTo>
                <a:lnTo>
                  <a:pt x="13" y="0"/>
                </a:lnTo>
                <a:close/>
                <a:moveTo>
                  <a:pt x="10" y="20"/>
                </a:moveTo>
                <a:lnTo>
                  <a:pt x="10" y="20"/>
                </a:lnTo>
                <a:lnTo>
                  <a:pt x="9" y="17"/>
                </a:lnTo>
                <a:lnTo>
                  <a:pt x="9" y="17"/>
                </a:lnTo>
                <a:lnTo>
                  <a:pt x="8" y="17"/>
                </a:lnTo>
                <a:lnTo>
                  <a:pt x="8" y="17"/>
                </a:lnTo>
                <a:lnTo>
                  <a:pt x="7" y="17"/>
                </a:lnTo>
                <a:lnTo>
                  <a:pt x="7" y="17"/>
                </a:lnTo>
                <a:lnTo>
                  <a:pt x="5" y="20"/>
                </a:lnTo>
                <a:lnTo>
                  <a:pt x="5" y="25"/>
                </a:lnTo>
                <a:lnTo>
                  <a:pt x="5" y="25"/>
                </a:lnTo>
                <a:lnTo>
                  <a:pt x="7" y="28"/>
                </a:lnTo>
                <a:lnTo>
                  <a:pt x="7" y="28"/>
                </a:lnTo>
                <a:lnTo>
                  <a:pt x="8" y="28"/>
                </a:lnTo>
                <a:lnTo>
                  <a:pt x="8" y="28"/>
                </a:lnTo>
                <a:lnTo>
                  <a:pt x="9" y="28"/>
                </a:lnTo>
                <a:lnTo>
                  <a:pt x="9" y="28"/>
                </a:lnTo>
                <a:lnTo>
                  <a:pt x="10" y="25"/>
                </a:lnTo>
                <a:lnTo>
                  <a:pt x="1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98" name="Freeform 2028">
            <a:extLst>
              <a:ext uri="{FF2B5EF4-FFF2-40B4-BE49-F238E27FC236}">
                <a16:creationId xmlns:a16="http://schemas.microsoft.com/office/drawing/2014/main" id="{2BAD2E5B-AB0E-4908-A4FF-33D42C2F3FF2}"/>
              </a:ext>
            </a:extLst>
          </p:cNvPr>
          <p:cNvSpPr>
            <a:spLocks/>
          </p:cNvSpPr>
          <p:nvPr/>
        </p:nvSpPr>
        <p:spPr bwMode="auto">
          <a:xfrm>
            <a:off x="3818968" y="4351521"/>
            <a:ext cx="7938" cy="11113"/>
          </a:xfrm>
          <a:custGeom>
            <a:avLst/>
            <a:gdLst>
              <a:gd name="T0" fmla="*/ 0 w 5"/>
              <a:gd name="T1" fmla="*/ 7 h 7"/>
              <a:gd name="T2" fmla="*/ 0 w 5"/>
              <a:gd name="T3" fmla="*/ 0 h 7"/>
              <a:gd name="T4" fmla="*/ 5 w 5"/>
              <a:gd name="T5" fmla="*/ 0 h 7"/>
              <a:gd name="T6" fmla="*/ 5 w 5"/>
              <a:gd name="T7" fmla="*/ 5 h 7"/>
              <a:gd name="T8" fmla="*/ 0 w 5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0" y="7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399" name="Freeform 2029">
            <a:extLst>
              <a:ext uri="{FF2B5EF4-FFF2-40B4-BE49-F238E27FC236}">
                <a16:creationId xmlns:a16="http://schemas.microsoft.com/office/drawing/2014/main" id="{148A62C6-665C-4B5C-85D2-9E9A7600F160}"/>
              </a:ext>
            </a:extLst>
          </p:cNvPr>
          <p:cNvSpPr>
            <a:spLocks/>
          </p:cNvSpPr>
          <p:nvPr/>
        </p:nvSpPr>
        <p:spPr bwMode="auto">
          <a:xfrm>
            <a:off x="3831668" y="4307071"/>
            <a:ext cx="20638" cy="52388"/>
          </a:xfrm>
          <a:custGeom>
            <a:avLst/>
            <a:gdLst>
              <a:gd name="T0" fmla="*/ 0 w 13"/>
              <a:gd name="T1" fmla="*/ 33 h 33"/>
              <a:gd name="T2" fmla="*/ 0 w 13"/>
              <a:gd name="T3" fmla="*/ 28 h 33"/>
              <a:gd name="T4" fmla="*/ 8 w 13"/>
              <a:gd name="T5" fmla="*/ 12 h 33"/>
              <a:gd name="T6" fmla="*/ 8 w 13"/>
              <a:gd name="T7" fmla="*/ 12 h 33"/>
              <a:gd name="T8" fmla="*/ 10 w 13"/>
              <a:gd name="T9" fmla="*/ 10 h 33"/>
              <a:gd name="T10" fmla="*/ 10 w 13"/>
              <a:gd name="T11" fmla="*/ 10 h 33"/>
              <a:gd name="T12" fmla="*/ 10 w 13"/>
              <a:gd name="T13" fmla="*/ 7 h 33"/>
              <a:gd name="T14" fmla="*/ 10 w 13"/>
              <a:gd name="T15" fmla="*/ 7 h 33"/>
              <a:gd name="T16" fmla="*/ 10 w 13"/>
              <a:gd name="T17" fmla="*/ 6 h 33"/>
              <a:gd name="T18" fmla="*/ 10 w 13"/>
              <a:gd name="T19" fmla="*/ 6 h 33"/>
              <a:gd name="T20" fmla="*/ 8 w 13"/>
              <a:gd name="T21" fmla="*/ 5 h 33"/>
              <a:gd name="T22" fmla="*/ 8 w 13"/>
              <a:gd name="T23" fmla="*/ 5 h 33"/>
              <a:gd name="T24" fmla="*/ 8 w 13"/>
              <a:gd name="T25" fmla="*/ 5 h 33"/>
              <a:gd name="T26" fmla="*/ 8 w 13"/>
              <a:gd name="T27" fmla="*/ 5 h 33"/>
              <a:gd name="T28" fmla="*/ 7 w 13"/>
              <a:gd name="T29" fmla="*/ 4 h 33"/>
              <a:gd name="T30" fmla="*/ 7 w 13"/>
              <a:gd name="T31" fmla="*/ 4 h 33"/>
              <a:gd name="T32" fmla="*/ 6 w 13"/>
              <a:gd name="T33" fmla="*/ 5 h 33"/>
              <a:gd name="T34" fmla="*/ 6 w 13"/>
              <a:gd name="T35" fmla="*/ 5 h 33"/>
              <a:gd name="T36" fmla="*/ 5 w 13"/>
              <a:gd name="T37" fmla="*/ 6 h 33"/>
              <a:gd name="T38" fmla="*/ 5 w 13"/>
              <a:gd name="T39" fmla="*/ 9 h 33"/>
              <a:gd name="T40" fmla="*/ 0 w 13"/>
              <a:gd name="T41" fmla="*/ 9 h 33"/>
              <a:gd name="T42" fmla="*/ 0 w 13"/>
              <a:gd name="T43" fmla="*/ 6 h 33"/>
              <a:gd name="T44" fmla="*/ 0 w 13"/>
              <a:gd name="T45" fmla="*/ 6 h 33"/>
              <a:gd name="T46" fmla="*/ 1 w 13"/>
              <a:gd name="T47" fmla="*/ 4 h 33"/>
              <a:gd name="T48" fmla="*/ 1 w 13"/>
              <a:gd name="T49" fmla="*/ 4 h 33"/>
              <a:gd name="T50" fmla="*/ 2 w 13"/>
              <a:gd name="T51" fmla="*/ 1 h 33"/>
              <a:gd name="T52" fmla="*/ 2 w 13"/>
              <a:gd name="T53" fmla="*/ 1 h 33"/>
              <a:gd name="T54" fmla="*/ 5 w 13"/>
              <a:gd name="T55" fmla="*/ 0 h 33"/>
              <a:gd name="T56" fmla="*/ 5 w 13"/>
              <a:gd name="T57" fmla="*/ 0 h 33"/>
              <a:gd name="T58" fmla="*/ 7 w 13"/>
              <a:gd name="T59" fmla="*/ 0 h 33"/>
              <a:gd name="T60" fmla="*/ 7 w 13"/>
              <a:gd name="T61" fmla="*/ 0 h 33"/>
              <a:gd name="T62" fmla="*/ 10 w 13"/>
              <a:gd name="T63" fmla="*/ 0 h 33"/>
              <a:gd name="T64" fmla="*/ 10 w 13"/>
              <a:gd name="T65" fmla="*/ 0 h 33"/>
              <a:gd name="T66" fmla="*/ 12 w 13"/>
              <a:gd name="T67" fmla="*/ 2 h 33"/>
              <a:gd name="T68" fmla="*/ 12 w 13"/>
              <a:gd name="T69" fmla="*/ 2 h 33"/>
              <a:gd name="T70" fmla="*/ 13 w 13"/>
              <a:gd name="T71" fmla="*/ 5 h 33"/>
              <a:gd name="T72" fmla="*/ 13 w 13"/>
              <a:gd name="T73" fmla="*/ 5 h 33"/>
              <a:gd name="T74" fmla="*/ 13 w 13"/>
              <a:gd name="T75" fmla="*/ 7 h 33"/>
              <a:gd name="T76" fmla="*/ 13 w 13"/>
              <a:gd name="T77" fmla="*/ 7 h 33"/>
              <a:gd name="T78" fmla="*/ 13 w 13"/>
              <a:gd name="T79" fmla="*/ 10 h 33"/>
              <a:gd name="T80" fmla="*/ 13 w 13"/>
              <a:gd name="T81" fmla="*/ 10 h 33"/>
              <a:gd name="T82" fmla="*/ 13 w 13"/>
              <a:gd name="T83" fmla="*/ 11 h 33"/>
              <a:gd name="T84" fmla="*/ 13 w 13"/>
              <a:gd name="T85" fmla="*/ 11 h 33"/>
              <a:gd name="T86" fmla="*/ 13 w 13"/>
              <a:gd name="T87" fmla="*/ 12 h 33"/>
              <a:gd name="T88" fmla="*/ 13 w 13"/>
              <a:gd name="T89" fmla="*/ 12 h 33"/>
              <a:gd name="T90" fmla="*/ 12 w 13"/>
              <a:gd name="T91" fmla="*/ 15 h 33"/>
              <a:gd name="T92" fmla="*/ 6 w 13"/>
              <a:gd name="T93" fmla="*/ 28 h 33"/>
              <a:gd name="T94" fmla="*/ 13 w 13"/>
              <a:gd name="T95" fmla="*/ 28 h 33"/>
              <a:gd name="T96" fmla="*/ 13 w 13"/>
              <a:gd name="T97" fmla="*/ 33 h 33"/>
              <a:gd name="T98" fmla="*/ 0 w 13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33">
                <a:moveTo>
                  <a:pt x="0" y="33"/>
                </a:moveTo>
                <a:lnTo>
                  <a:pt x="0" y="28"/>
                </a:lnTo>
                <a:lnTo>
                  <a:pt x="8" y="12"/>
                </a:lnTo>
                <a:lnTo>
                  <a:pt x="8" y="12"/>
                </a:lnTo>
                <a:lnTo>
                  <a:pt x="10" y="10"/>
                </a:lnTo>
                <a:lnTo>
                  <a:pt x="10" y="10"/>
                </a:lnTo>
                <a:lnTo>
                  <a:pt x="10" y="7"/>
                </a:lnTo>
                <a:lnTo>
                  <a:pt x="10" y="7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7" y="4"/>
                </a:lnTo>
                <a:lnTo>
                  <a:pt x="7" y="4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2" y="1"/>
                </a:lnTo>
                <a:lnTo>
                  <a:pt x="2" y="1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3" y="5"/>
                </a:lnTo>
                <a:lnTo>
                  <a:pt x="13" y="5"/>
                </a:lnTo>
                <a:lnTo>
                  <a:pt x="13" y="7"/>
                </a:lnTo>
                <a:lnTo>
                  <a:pt x="13" y="7"/>
                </a:lnTo>
                <a:lnTo>
                  <a:pt x="13" y="10"/>
                </a:lnTo>
                <a:lnTo>
                  <a:pt x="13" y="10"/>
                </a:lnTo>
                <a:lnTo>
                  <a:pt x="13" y="11"/>
                </a:lnTo>
                <a:lnTo>
                  <a:pt x="13" y="11"/>
                </a:lnTo>
                <a:lnTo>
                  <a:pt x="13" y="12"/>
                </a:lnTo>
                <a:lnTo>
                  <a:pt x="13" y="12"/>
                </a:lnTo>
                <a:lnTo>
                  <a:pt x="12" y="15"/>
                </a:lnTo>
                <a:lnTo>
                  <a:pt x="6" y="28"/>
                </a:lnTo>
                <a:lnTo>
                  <a:pt x="13" y="28"/>
                </a:lnTo>
                <a:lnTo>
                  <a:pt x="13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00" name="Freeform 2030">
            <a:extLst>
              <a:ext uri="{FF2B5EF4-FFF2-40B4-BE49-F238E27FC236}">
                <a16:creationId xmlns:a16="http://schemas.microsoft.com/office/drawing/2014/main" id="{FA909D14-5657-4FF2-98A9-76076E1EBCFA}"/>
              </a:ext>
            </a:extLst>
          </p:cNvPr>
          <p:cNvSpPr>
            <a:spLocks noEditPoints="1"/>
          </p:cNvSpPr>
          <p:nvPr/>
        </p:nvSpPr>
        <p:spPr bwMode="auto">
          <a:xfrm>
            <a:off x="3858656" y="4307071"/>
            <a:ext cx="22225" cy="52388"/>
          </a:xfrm>
          <a:custGeom>
            <a:avLst/>
            <a:gdLst>
              <a:gd name="T0" fmla="*/ 0 w 14"/>
              <a:gd name="T1" fmla="*/ 6 h 33"/>
              <a:gd name="T2" fmla="*/ 0 w 14"/>
              <a:gd name="T3" fmla="*/ 6 h 33"/>
              <a:gd name="T4" fmla="*/ 0 w 14"/>
              <a:gd name="T5" fmla="*/ 4 h 33"/>
              <a:gd name="T6" fmla="*/ 0 w 14"/>
              <a:gd name="T7" fmla="*/ 4 h 33"/>
              <a:gd name="T8" fmla="*/ 1 w 14"/>
              <a:gd name="T9" fmla="*/ 1 h 33"/>
              <a:gd name="T10" fmla="*/ 1 w 14"/>
              <a:gd name="T11" fmla="*/ 1 h 33"/>
              <a:gd name="T12" fmla="*/ 4 w 14"/>
              <a:gd name="T13" fmla="*/ 0 h 33"/>
              <a:gd name="T14" fmla="*/ 4 w 14"/>
              <a:gd name="T15" fmla="*/ 0 h 33"/>
              <a:gd name="T16" fmla="*/ 6 w 14"/>
              <a:gd name="T17" fmla="*/ 0 h 33"/>
              <a:gd name="T18" fmla="*/ 6 w 14"/>
              <a:gd name="T19" fmla="*/ 0 h 33"/>
              <a:gd name="T20" fmla="*/ 9 w 14"/>
              <a:gd name="T21" fmla="*/ 0 h 33"/>
              <a:gd name="T22" fmla="*/ 9 w 14"/>
              <a:gd name="T23" fmla="*/ 0 h 33"/>
              <a:gd name="T24" fmla="*/ 11 w 14"/>
              <a:gd name="T25" fmla="*/ 1 h 33"/>
              <a:gd name="T26" fmla="*/ 11 w 14"/>
              <a:gd name="T27" fmla="*/ 1 h 33"/>
              <a:gd name="T28" fmla="*/ 13 w 14"/>
              <a:gd name="T29" fmla="*/ 4 h 33"/>
              <a:gd name="T30" fmla="*/ 13 w 14"/>
              <a:gd name="T31" fmla="*/ 4 h 33"/>
              <a:gd name="T32" fmla="*/ 14 w 14"/>
              <a:gd name="T33" fmla="*/ 6 h 33"/>
              <a:gd name="T34" fmla="*/ 14 w 14"/>
              <a:gd name="T35" fmla="*/ 25 h 33"/>
              <a:gd name="T36" fmla="*/ 14 w 14"/>
              <a:gd name="T37" fmla="*/ 25 h 33"/>
              <a:gd name="T38" fmla="*/ 13 w 14"/>
              <a:gd name="T39" fmla="*/ 29 h 33"/>
              <a:gd name="T40" fmla="*/ 13 w 14"/>
              <a:gd name="T41" fmla="*/ 29 h 33"/>
              <a:gd name="T42" fmla="*/ 11 w 14"/>
              <a:gd name="T43" fmla="*/ 30 h 33"/>
              <a:gd name="T44" fmla="*/ 11 w 14"/>
              <a:gd name="T45" fmla="*/ 30 h 33"/>
              <a:gd name="T46" fmla="*/ 9 w 14"/>
              <a:gd name="T47" fmla="*/ 33 h 33"/>
              <a:gd name="T48" fmla="*/ 9 w 14"/>
              <a:gd name="T49" fmla="*/ 33 h 33"/>
              <a:gd name="T50" fmla="*/ 6 w 14"/>
              <a:gd name="T51" fmla="*/ 33 h 33"/>
              <a:gd name="T52" fmla="*/ 6 w 14"/>
              <a:gd name="T53" fmla="*/ 33 h 33"/>
              <a:gd name="T54" fmla="*/ 4 w 14"/>
              <a:gd name="T55" fmla="*/ 33 h 33"/>
              <a:gd name="T56" fmla="*/ 4 w 14"/>
              <a:gd name="T57" fmla="*/ 33 h 33"/>
              <a:gd name="T58" fmla="*/ 1 w 14"/>
              <a:gd name="T59" fmla="*/ 30 h 33"/>
              <a:gd name="T60" fmla="*/ 1 w 14"/>
              <a:gd name="T61" fmla="*/ 30 h 33"/>
              <a:gd name="T62" fmla="*/ 0 w 14"/>
              <a:gd name="T63" fmla="*/ 29 h 33"/>
              <a:gd name="T64" fmla="*/ 0 w 14"/>
              <a:gd name="T65" fmla="*/ 29 h 33"/>
              <a:gd name="T66" fmla="*/ 0 w 14"/>
              <a:gd name="T67" fmla="*/ 25 h 33"/>
              <a:gd name="T68" fmla="*/ 0 w 14"/>
              <a:gd name="T69" fmla="*/ 6 h 33"/>
              <a:gd name="T70" fmla="*/ 4 w 14"/>
              <a:gd name="T71" fmla="*/ 25 h 33"/>
              <a:gd name="T72" fmla="*/ 4 w 14"/>
              <a:gd name="T73" fmla="*/ 25 h 33"/>
              <a:gd name="T74" fmla="*/ 5 w 14"/>
              <a:gd name="T75" fmla="*/ 28 h 33"/>
              <a:gd name="T76" fmla="*/ 5 w 14"/>
              <a:gd name="T77" fmla="*/ 28 h 33"/>
              <a:gd name="T78" fmla="*/ 6 w 14"/>
              <a:gd name="T79" fmla="*/ 28 h 33"/>
              <a:gd name="T80" fmla="*/ 6 w 14"/>
              <a:gd name="T81" fmla="*/ 28 h 33"/>
              <a:gd name="T82" fmla="*/ 9 w 14"/>
              <a:gd name="T83" fmla="*/ 28 h 33"/>
              <a:gd name="T84" fmla="*/ 9 w 14"/>
              <a:gd name="T85" fmla="*/ 28 h 33"/>
              <a:gd name="T86" fmla="*/ 9 w 14"/>
              <a:gd name="T87" fmla="*/ 25 h 33"/>
              <a:gd name="T88" fmla="*/ 9 w 14"/>
              <a:gd name="T89" fmla="*/ 6 h 33"/>
              <a:gd name="T90" fmla="*/ 9 w 14"/>
              <a:gd name="T91" fmla="*/ 6 h 33"/>
              <a:gd name="T92" fmla="*/ 9 w 14"/>
              <a:gd name="T93" fmla="*/ 5 h 33"/>
              <a:gd name="T94" fmla="*/ 9 w 14"/>
              <a:gd name="T95" fmla="*/ 5 h 33"/>
              <a:gd name="T96" fmla="*/ 6 w 14"/>
              <a:gd name="T97" fmla="*/ 4 h 33"/>
              <a:gd name="T98" fmla="*/ 6 w 14"/>
              <a:gd name="T99" fmla="*/ 4 h 33"/>
              <a:gd name="T100" fmla="*/ 5 w 14"/>
              <a:gd name="T101" fmla="*/ 5 h 33"/>
              <a:gd name="T102" fmla="*/ 5 w 14"/>
              <a:gd name="T103" fmla="*/ 5 h 33"/>
              <a:gd name="T104" fmla="*/ 4 w 14"/>
              <a:gd name="T105" fmla="*/ 6 h 33"/>
              <a:gd name="T106" fmla="*/ 4 w 14"/>
              <a:gd name="T107" fmla="*/ 2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3">
                <a:moveTo>
                  <a:pt x="0" y="6"/>
                </a:move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1" y="1"/>
                </a:lnTo>
                <a:lnTo>
                  <a:pt x="1" y="1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9" y="0"/>
                </a:lnTo>
                <a:lnTo>
                  <a:pt x="11" y="1"/>
                </a:lnTo>
                <a:lnTo>
                  <a:pt x="11" y="1"/>
                </a:lnTo>
                <a:lnTo>
                  <a:pt x="13" y="4"/>
                </a:lnTo>
                <a:lnTo>
                  <a:pt x="13" y="4"/>
                </a:lnTo>
                <a:lnTo>
                  <a:pt x="14" y="6"/>
                </a:lnTo>
                <a:lnTo>
                  <a:pt x="14" y="25"/>
                </a:lnTo>
                <a:lnTo>
                  <a:pt x="14" y="25"/>
                </a:lnTo>
                <a:lnTo>
                  <a:pt x="13" y="29"/>
                </a:lnTo>
                <a:lnTo>
                  <a:pt x="13" y="29"/>
                </a:lnTo>
                <a:lnTo>
                  <a:pt x="11" y="30"/>
                </a:lnTo>
                <a:lnTo>
                  <a:pt x="11" y="30"/>
                </a:lnTo>
                <a:lnTo>
                  <a:pt x="9" y="33"/>
                </a:lnTo>
                <a:lnTo>
                  <a:pt x="9" y="33"/>
                </a:lnTo>
                <a:lnTo>
                  <a:pt x="6" y="33"/>
                </a:lnTo>
                <a:lnTo>
                  <a:pt x="6" y="33"/>
                </a:lnTo>
                <a:lnTo>
                  <a:pt x="4" y="33"/>
                </a:lnTo>
                <a:lnTo>
                  <a:pt x="4" y="33"/>
                </a:lnTo>
                <a:lnTo>
                  <a:pt x="1" y="30"/>
                </a:lnTo>
                <a:lnTo>
                  <a:pt x="1" y="30"/>
                </a:lnTo>
                <a:lnTo>
                  <a:pt x="0" y="29"/>
                </a:lnTo>
                <a:lnTo>
                  <a:pt x="0" y="29"/>
                </a:lnTo>
                <a:lnTo>
                  <a:pt x="0" y="25"/>
                </a:lnTo>
                <a:lnTo>
                  <a:pt x="0" y="6"/>
                </a:lnTo>
                <a:close/>
                <a:moveTo>
                  <a:pt x="4" y="25"/>
                </a:moveTo>
                <a:lnTo>
                  <a:pt x="4" y="25"/>
                </a:lnTo>
                <a:lnTo>
                  <a:pt x="5" y="28"/>
                </a:lnTo>
                <a:lnTo>
                  <a:pt x="5" y="28"/>
                </a:lnTo>
                <a:lnTo>
                  <a:pt x="6" y="28"/>
                </a:lnTo>
                <a:lnTo>
                  <a:pt x="6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4" y="6"/>
                </a:lnTo>
                <a:lnTo>
                  <a:pt x="4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01" name="Freeform 2031">
            <a:extLst>
              <a:ext uri="{FF2B5EF4-FFF2-40B4-BE49-F238E27FC236}">
                <a16:creationId xmlns:a16="http://schemas.microsoft.com/office/drawing/2014/main" id="{F86EF553-0580-428F-AFFE-186DB27A8723}"/>
              </a:ext>
            </a:extLst>
          </p:cNvPr>
          <p:cNvSpPr>
            <a:spLocks/>
          </p:cNvSpPr>
          <p:nvPr/>
        </p:nvSpPr>
        <p:spPr bwMode="auto">
          <a:xfrm>
            <a:off x="3884056" y="4307071"/>
            <a:ext cx="22225" cy="52388"/>
          </a:xfrm>
          <a:custGeom>
            <a:avLst/>
            <a:gdLst>
              <a:gd name="T0" fmla="*/ 2 w 14"/>
              <a:gd name="T1" fmla="*/ 33 h 33"/>
              <a:gd name="T2" fmla="*/ 9 w 14"/>
              <a:gd name="T3" fmla="*/ 4 h 33"/>
              <a:gd name="T4" fmla="*/ 4 w 14"/>
              <a:gd name="T5" fmla="*/ 4 h 33"/>
              <a:gd name="T6" fmla="*/ 4 w 14"/>
              <a:gd name="T7" fmla="*/ 7 h 33"/>
              <a:gd name="T8" fmla="*/ 0 w 14"/>
              <a:gd name="T9" fmla="*/ 7 h 33"/>
              <a:gd name="T10" fmla="*/ 0 w 14"/>
              <a:gd name="T11" fmla="*/ 0 h 33"/>
              <a:gd name="T12" fmla="*/ 14 w 14"/>
              <a:gd name="T13" fmla="*/ 0 h 33"/>
              <a:gd name="T14" fmla="*/ 14 w 14"/>
              <a:gd name="T15" fmla="*/ 5 h 33"/>
              <a:gd name="T16" fmla="*/ 7 w 14"/>
              <a:gd name="T17" fmla="*/ 33 h 33"/>
              <a:gd name="T18" fmla="*/ 2 w 14"/>
              <a:gd name="T1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3">
                <a:moveTo>
                  <a:pt x="2" y="33"/>
                </a:moveTo>
                <a:lnTo>
                  <a:pt x="9" y="4"/>
                </a:lnTo>
                <a:lnTo>
                  <a:pt x="4" y="4"/>
                </a:lnTo>
                <a:lnTo>
                  <a:pt x="4" y="7"/>
                </a:lnTo>
                <a:lnTo>
                  <a:pt x="0" y="7"/>
                </a:lnTo>
                <a:lnTo>
                  <a:pt x="0" y="0"/>
                </a:lnTo>
                <a:lnTo>
                  <a:pt x="14" y="0"/>
                </a:lnTo>
                <a:lnTo>
                  <a:pt x="14" y="5"/>
                </a:lnTo>
                <a:lnTo>
                  <a:pt x="7" y="33"/>
                </a:lnTo>
                <a:lnTo>
                  <a:pt x="2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02" name="Freeform 2032">
            <a:extLst>
              <a:ext uri="{FF2B5EF4-FFF2-40B4-BE49-F238E27FC236}">
                <a16:creationId xmlns:a16="http://schemas.microsoft.com/office/drawing/2014/main" id="{52047564-ED52-45EA-8D3C-D2A445BA2DCB}"/>
              </a:ext>
            </a:extLst>
          </p:cNvPr>
          <p:cNvSpPr>
            <a:spLocks/>
          </p:cNvSpPr>
          <p:nvPr/>
        </p:nvSpPr>
        <p:spPr bwMode="auto">
          <a:xfrm>
            <a:off x="3757056" y="4819833"/>
            <a:ext cx="12700" cy="57150"/>
          </a:xfrm>
          <a:custGeom>
            <a:avLst/>
            <a:gdLst>
              <a:gd name="T0" fmla="*/ 8 w 8"/>
              <a:gd name="T1" fmla="*/ 0 h 36"/>
              <a:gd name="T2" fmla="*/ 8 w 8"/>
              <a:gd name="T3" fmla="*/ 2 h 36"/>
              <a:gd name="T4" fmla="*/ 4 w 8"/>
              <a:gd name="T5" fmla="*/ 2 h 36"/>
              <a:gd name="T6" fmla="*/ 4 w 8"/>
              <a:gd name="T7" fmla="*/ 33 h 36"/>
              <a:gd name="T8" fmla="*/ 8 w 8"/>
              <a:gd name="T9" fmla="*/ 33 h 36"/>
              <a:gd name="T10" fmla="*/ 8 w 8"/>
              <a:gd name="T11" fmla="*/ 36 h 36"/>
              <a:gd name="T12" fmla="*/ 0 w 8"/>
              <a:gd name="T13" fmla="*/ 36 h 36"/>
              <a:gd name="T14" fmla="*/ 0 w 8"/>
              <a:gd name="T15" fmla="*/ 0 h 36"/>
              <a:gd name="T16" fmla="*/ 8 w 8"/>
              <a:gd name="T1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6">
                <a:moveTo>
                  <a:pt x="8" y="0"/>
                </a:moveTo>
                <a:lnTo>
                  <a:pt x="8" y="2"/>
                </a:lnTo>
                <a:lnTo>
                  <a:pt x="4" y="2"/>
                </a:lnTo>
                <a:lnTo>
                  <a:pt x="4" y="33"/>
                </a:lnTo>
                <a:lnTo>
                  <a:pt x="8" y="33"/>
                </a:lnTo>
                <a:lnTo>
                  <a:pt x="8" y="36"/>
                </a:lnTo>
                <a:lnTo>
                  <a:pt x="0" y="36"/>
                </a:lnTo>
                <a:lnTo>
                  <a:pt x="0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03" name="Freeform 2033">
            <a:extLst>
              <a:ext uri="{FF2B5EF4-FFF2-40B4-BE49-F238E27FC236}">
                <a16:creationId xmlns:a16="http://schemas.microsoft.com/office/drawing/2014/main" id="{EE3132E9-1953-4690-B545-DF43318569EA}"/>
              </a:ext>
            </a:extLst>
          </p:cNvPr>
          <p:cNvSpPr>
            <a:spLocks/>
          </p:cNvSpPr>
          <p:nvPr/>
        </p:nvSpPr>
        <p:spPr bwMode="auto">
          <a:xfrm>
            <a:off x="3785631" y="4816658"/>
            <a:ext cx="20638" cy="52388"/>
          </a:xfrm>
          <a:custGeom>
            <a:avLst/>
            <a:gdLst>
              <a:gd name="T0" fmla="*/ 0 w 13"/>
              <a:gd name="T1" fmla="*/ 33 h 33"/>
              <a:gd name="T2" fmla="*/ 0 w 13"/>
              <a:gd name="T3" fmla="*/ 29 h 33"/>
              <a:gd name="T4" fmla="*/ 8 w 13"/>
              <a:gd name="T5" fmla="*/ 13 h 33"/>
              <a:gd name="T6" fmla="*/ 8 w 13"/>
              <a:gd name="T7" fmla="*/ 13 h 33"/>
              <a:gd name="T8" fmla="*/ 8 w 13"/>
              <a:gd name="T9" fmla="*/ 12 h 33"/>
              <a:gd name="T10" fmla="*/ 8 w 13"/>
              <a:gd name="T11" fmla="*/ 12 h 33"/>
              <a:gd name="T12" fmla="*/ 8 w 13"/>
              <a:gd name="T13" fmla="*/ 9 h 33"/>
              <a:gd name="T14" fmla="*/ 8 w 13"/>
              <a:gd name="T15" fmla="*/ 9 h 33"/>
              <a:gd name="T16" fmla="*/ 8 w 13"/>
              <a:gd name="T17" fmla="*/ 8 h 33"/>
              <a:gd name="T18" fmla="*/ 8 w 13"/>
              <a:gd name="T19" fmla="*/ 8 h 33"/>
              <a:gd name="T20" fmla="*/ 8 w 13"/>
              <a:gd name="T21" fmla="*/ 7 h 33"/>
              <a:gd name="T22" fmla="*/ 8 w 13"/>
              <a:gd name="T23" fmla="*/ 7 h 33"/>
              <a:gd name="T24" fmla="*/ 7 w 13"/>
              <a:gd name="T25" fmla="*/ 5 h 33"/>
              <a:gd name="T26" fmla="*/ 7 w 13"/>
              <a:gd name="T27" fmla="*/ 5 h 33"/>
              <a:gd name="T28" fmla="*/ 6 w 13"/>
              <a:gd name="T29" fmla="*/ 5 h 33"/>
              <a:gd name="T30" fmla="*/ 6 w 13"/>
              <a:gd name="T31" fmla="*/ 5 h 33"/>
              <a:gd name="T32" fmla="*/ 5 w 13"/>
              <a:gd name="T33" fmla="*/ 7 h 33"/>
              <a:gd name="T34" fmla="*/ 5 w 13"/>
              <a:gd name="T35" fmla="*/ 7 h 33"/>
              <a:gd name="T36" fmla="*/ 5 w 13"/>
              <a:gd name="T37" fmla="*/ 8 h 33"/>
              <a:gd name="T38" fmla="*/ 5 w 13"/>
              <a:gd name="T39" fmla="*/ 10 h 33"/>
              <a:gd name="T40" fmla="*/ 0 w 13"/>
              <a:gd name="T41" fmla="*/ 10 h 33"/>
              <a:gd name="T42" fmla="*/ 0 w 13"/>
              <a:gd name="T43" fmla="*/ 8 h 33"/>
              <a:gd name="T44" fmla="*/ 0 w 13"/>
              <a:gd name="T45" fmla="*/ 8 h 33"/>
              <a:gd name="T46" fmla="*/ 0 w 13"/>
              <a:gd name="T47" fmla="*/ 5 h 33"/>
              <a:gd name="T48" fmla="*/ 0 w 13"/>
              <a:gd name="T49" fmla="*/ 5 h 33"/>
              <a:gd name="T50" fmla="*/ 2 w 13"/>
              <a:gd name="T51" fmla="*/ 3 h 33"/>
              <a:gd name="T52" fmla="*/ 2 w 13"/>
              <a:gd name="T53" fmla="*/ 3 h 33"/>
              <a:gd name="T54" fmla="*/ 3 w 13"/>
              <a:gd name="T55" fmla="*/ 2 h 33"/>
              <a:gd name="T56" fmla="*/ 3 w 13"/>
              <a:gd name="T57" fmla="*/ 2 h 33"/>
              <a:gd name="T58" fmla="*/ 6 w 13"/>
              <a:gd name="T59" fmla="*/ 0 h 33"/>
              <a:gd name="T60" fmla="*/ 6 w 13"/>
              <a:gd name="T61" fmla="*/ 0 h 33"/>
              <a:gd name="T62" fmla="*/ 10 w 13"/>
              <a:gd name="T63" fmla="*/ 2 h 33"/>
              <a:gd name="T64" fmla="*/ 10 w 13"/>
              <a:gd name="T65" fmla="*/ 2 h 33"/>
              <a:gd name="T66" fmla="*/ 12 w 13"/>
              <a:gd name="T67" fmla="*/ 3 h 33"/>
              <a:gd name="T68" fmla="*/ 12 w 13"/>
              <a:gd name="T69" fmla="*/ 3 h 33"/>
              <a:gd name="T70" fmla="*/ 13 w 13"/>
              <a:gd name="T71" fmla="*/ 5 h 33"/>
              <a:gd name="T72" fmla="*/ 13 w 13"/>
              <a:gd name="T73" fmla="*/ 5 h 33"/>
              <a:gd name="T74" fmla="*/ 13 w 13"/>
              <a:gd name="T75" fmla="*/ 9 h 33"/>
              <a:gd name="T76" fmla="*/ 13 w 13"/>
              <a:gd name="T77" fmla="*/ 9 h 33"/>
              <a:gd name="T78" fmla="*/ 13 w 13"/>
              <a:gd name="T79" fmla="*/ 10 h 33"/>
              <a:gd name="T80" fmla="*/ 13 w 13"/>
              <a:gd name="T81" fmla="*/ 10 h 33"/>
              <a:gd name="T82" fmla="*/ 13 w 13"/>
              <a:gd name="T83" fmla="*/ 13 h 33"/>
              <a:gd name="T84" fmla="*/ 13 w 13"/>
              <a:gd name="T85" fmla="*/ 13 h 33"/>
              <a:gd name="T86" fmla="*/ 12 w 13"/>
              <a:gd name="T87" fmla="*/ 14 h 33"/>
              <a:gd name="T88" fmla="*/ 12 w 13"/>
              <a:gd name="T89" fmla="*/ 14 h 33"/>
              <a:gd name="T90" fmla="*/ 12 w 13"/>
              <a:gd name="T91" fmla="*/ 15 h 33"/>
              <a:gd name="T92" fmla="*/ 5 w 13"/>
              <a:gd name="T93" fmla="*/ 29 h 33"/>
              <a:gd name="T94" fmla="*/ 13 w 13"/>
              <a:gd name="T95" fmla="*/ 29 h 33"/>
              <a:gd name="T96" fmla="*/ 13 w 13"/>
              <a:gd name="T97" fmla="*/ 33 h 33"/>
              <a:gd name="T98" fmla="*/ 0 w 13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33">
                <a:moveTo>
                  <a:pt x="0" y="33"/>
                </a:moveTo>
                <a:lnTo>
                  <a:pt x="0" y="29"/>
                </a:lnTo>
                <a:lnTo>
                  <a:pt x="8" y="13"/>
                </a:lnTo>
                <a:lnTo>
                  <a:pt x="8" y="13"/>
                </a:lnTo>
                <a:lnTo>
                  <a:pt x="8" y="12"/>
                </a:lnTo>
                <a:lnTo>
                  <a:pt x="8" y="12"/>
                </a:lnTo>
                <a:lnTo>
                  <a:pt x="8" y="9"/>
                </a:lnTo>
                <a:lnTo>
                  <a:pt x="8" y="9"/>
                </a:lnTo>
                <a:lnTo>
                  <a:pt x="8" y="8"/>
                </a:lnTo>
                <a:lnTo>
                  <a:pt x="8" y="8"/>
                </a:lnTo>
                <a:lnTo>
                  <a:pt x="8" y="7"/>
                </a:lnTo>
                <a:lnTo>
                  <a:pt x="8" y="7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7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3" y="2"/>
                </a:lnTo>
                <a:lnTo>
                  <a:pt x="3" y="2"/>
                </a:lnTo>
                <a:lnTo>
                  <a:pt x="6" y="0"/>
                </a:lnTo>
                <a:lnTo>
                  <a:pt x="6" y="0"/>
                </a:lnTo>
                <a:lnTo>
                  <a:pt x="10" y="2"/>
                </a:lnTo>
                <a:lnTo>
                  <a:pt x="10" y="2"/>
                </a:lnTo>
                <a:lnTo>
                  <a:pt x="12" y="3"/>
                </a:lnTo>
                <a:lnTo>
                  <a:pt x="12" y="3"/>
                </a:lnTo>
                <a:lnTo>
                  <a:pt x="13" y="5"/>
                </a:lnTo>
                <a:lnTo>
                  <a:pt x="13" y="5"/>
                </a:lnTo>
                <a:lnTo>
                  <a:pt x="13" y="9"/>
                </a:lnTo>
                <a:lnTo>
                  <a:pt x="13" y="9"/>
                </a:lnTo>
                <a:lnTo>
                  <a:pt x="13" y="10"/>
                </a:lnTo>
                <a:lnTo>
                  <a:pt x="13" y="10"/>
                </a:lnTo>
                <a:lnTo>
                  <a:pt x="13" y="13"/>
                </a:lnTo>
                <a:lnTo>
                  <a:pt x="13" y="13"/>
                </a:lnTo>
                <a:lnTo>
                  <a:pt x="12" y="14"/>
                </a:lnTo>
                <a:lnTo>
                  <a:pt x="12" y="14"/>
                </a:lnTo>
                <a:lnTo>
                  <a:pt x="12" y="15"/>
                </a:lnTo>
                <a:lnTo>
                  <a:pt x="5" y="29"/>
                </a:lnTo>
                <a:lnTo>
                  <a:pt x="13" y="29"/>
                </a:lnTo>
                <a:lnTo>
                  <a:pt x="13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04" name="Freeform 2034">
            <a:extLst>
              <a:ext uri="{FF2B5EF4-FFF2-40B4-BE49-F238E27FC236}">
                <a16:creationId xmlns:a16="http://schemas.microsoft.com/office/drawing/2014/main" id="{0BC1600A-ACB1-4DA8-8989-451DA6E87115}"/>
              </a:ext>
            </a:extLst>
          </p:cNvPr>
          <p:cNvSpPr>
            <a:spLocks/>
          </p:cNvSpPr>
          <p:nvPr/>
        </p:nvSpPr>
        <p:spPr bwMode="auto">
          <a:xfrm>
            <a:off x="3811031" y="4819833"/>
            <a:ext cx="22225" cy="49213"/>
          </a:xfrm>
          <a:custGeom>
            <a:avLst/>
            <a:gdLst>
              <a:gd name="T0" fmla="*/ 1 w 14"/>
              <a:gd name="T1" fmla="*/ 31 h 31"/>
              <a:gd name="T2" fmla="*/ 10 w 14"/>
              <a:gd name="T3" fmla="*/ 3 h 31"/>
              <a:gd name="T4" fmla="*/ 5 w 14"/>
              <a:gd name="T5" fmla="*/ 3 h 31"/>
              <a:gd name="T6" fmla="*/ 5 w 14"/>
              <a:gd name="T7" fmla="*/ 7 h 31"/>
              <a:gd name="T8" fmla="*/ 0 w 14"/>
              <a:gd name="T9" fmla="*/ 7 h 31"/>
              <a:gd name="T10" fmla="*/ 0 w 14"/>
              <a:gd name="T11" fmla="*/ 0 h 31"/>
              <a:gd name="T12" fmla="*/ 14 w 14"/>
              <a:gd name="T13" fmla="*/ 0 h 31"/>
              <a:gd name="T14" fmla="*/ 14 w 14"/>
              <a:gd name="T15" fmla="*/ 3 h 31"/>
              <a:gd name="T16" fmla="*/ 6 w 14"/>
              <a:gd name="T17" fmla="*/ 31 h 31"/>
              <a:gd name="T18" fmla="*/ 1 w 14"/>
              <a:gd name="T1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1">
                <a:moveTo>
                  <a:pt x="1" y="31"/>
                </a:moveTo>
                <a:lnTo>
                  <a:pt x="10" y="3"/>
                </a:lnTo>
                <a:lnTo>
                  <a:pt x="5" y="3"/>
                </a:lnTo>
                <a:lnTo>
                  <a:pt x="5" y="7"/>
                </a:lnTo>
                <a:lnTo>
                  <a:pt x="0" y="7"/>
                </a:lnTo>
                <a:lnTo>
                  <a:pt x="0" y="0"/>
                </a:lnTo>
                <a:lnTo>
                  <a:pt x="14" y="0"/>
                </a:lnTo>
                <a:lnTo>
                  <a:pt x="14" y="3"/>
                </a:lnTo>
                <a:lnTo>
                  <a:pt x="6" y="31"/>
                </a:lnTo>
                <a:lnTo>
                  <a:pt x="1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05" name="Freeform 2035">
            <a:extLst>
              <a:ext uri="{FF2B5EF4-FFF2-40B4-BE49-F238E27FC236}">
                <a16:creationId xmlns:a16="http://schemas.microsoft.com/office/drawing/2014/main" id="{C68A532C-02D6-4063-8788-A1F99C5DB88F}"/>
              </a:ext>
            </a:extLst>
          </p:cNvPr>
          <p:cNvSpPr>
            <a:spLocks noEditPoints="1"/>
          </p:cNvSpPr>
          <p:nvPr/>
        </p:nvSpPr>
        <p:spPr bwMode="auto">
          <a:xfrm>
            <a:off x="3839606" y="4816658"/>
            <a:ext cx="20638" cy="53975"/>
          </a:xfrm>
          <a:custGeom>
            <a:avLst/>
            <a:gdLst>
              <a:gd name="T0" fmla="*/ 0 w 13"/>
              <a:gd name="T1" fmla="*/ 8 h 34"/>
              <a:gd name="T2" fmla="*/ 0 w 13"/>
              <a:gd name="T3" fmla="*/ 8 h 34"/>
              <a:gd name="T4" fmla="*/ 0 w 13"/>
              <a:gd name="T5" fmla="*/ 5 h 34"/>
              <a:gd name="T6" fmla="*/ 0 w 13"/>
              <a:gd name="T7" fmla="*/ 5 h 34"/>
              <a:gd name="T8" fmla="*/ 1 w 13"/>
              <a:gd name="T9" fmla="*/ 3 h 34"/>
              <a:gd name="T10" fmla="*/ 1 w 13"/>
              <a:gd name="T11" fmla="*/ 3 h 34"/>
              <a:gd name="T12" fmla="*/ 3 w 13"/>
              <a:gd name="T13" fmla="*/ 2 h 34"/>
              <a:gd name="T14" fmla="*/ 3 w 13"/>
              <a:gd name="T15" fmla="*/ 2 h 34"/>
              <a:gd name="T16" fmla="*/ 6 w 13"/>
              <a:gd name="T17" fmla="*/ 0 h 34"/>
              <a:gd name="T18" fmla="*/ 6 w 13"/>
              <a:gd name="T19" fmla="*/ 0 h 34"/>
              <a:gd name="T20" fmla="*/ 8 w 13"/>
              <a:gd name="T21" fmla="*/ 2 h 34"/>
              <a:gd name="T22" fmla="*/ 8 w 13"/>
              <a:gd name="T23" fmla="*/ 2 h 34"/>
              <a:gd name="T24" fmla="*/ 11 w 13"/>
              <a:gd name="T25" fmla="*/ 3 h 34"/>
              <a:gd name="T26" fmla="*/ 11 w 13"/>
              <a:gd name="T27" fmla="*/ 3 h 34"/>
              <a:gd name="T28" fmla="*/ 12 w 13"/>
              <a:gd name="T29" fmla="*/ 5 h 34"/>
              <a:gd name="T30" fmla="*/ 12 w 13"/>
              <a:gd name="T31" fmla="*/ 5 h 34"/>
              <a:gd name="T32" fmla="*/ 13 w 13"/>
              <a:gd name="T33" fmla="*/ 8 h 34"/>
              <a:gd name="T34" fmla="*/ 13 w 13"/>
              <a:gd name="T35" fmla="*/ 27 h 34"/>
              <a:gd name="T36" fmla="*/ 13 w 13"/>
              <a:gd name="T37" fmla="*/ 27 h 34"/>
              <a:gd name="T38" fmla="*/ 12 w 13"/>
              <a:gd name="T39" fmla="*/ 29 h 34"/>
              <a:gd name="T40" fmla="*/ 12 w 13"/>
              <a:gd name="T41" fmla="*/ 29 h 34"/>
              <a:gd name="T42" fmla="*/ 11 w 13"/>
              <a:gd name="T43" fmla="*/ 32 h 34"/>
              <a:gd name="T44" fmla="*/ 11 w 13"/>
              <a:gd name="T45" fmla="*/ 32 h 34"/>
              <a:gd name="T46" fmla="*/ 8 w 13"/>
              <a:gd name="T47" fmla="*/ 33 h 34"/>
              <a:gd name="T48" fmla="*/ 8 w 13"/>
              <a:gd name="T49" fmla="*/ 33 h 34"/>
              <a:gd name="T50" fmla="*/ 6 w 13"/>
              <a:gd name="T51" fmla="*/ 34 h 34"/>
              <a:gd name="T52" fmla="*/ 6 w 13"/>
              <a:gd name="T53" fmla="*/ 34 h 34"/>
              <a:gd name="T54" fmla="*/ 3 w 13"/>
              <a:gd name="T55" fmla="*/ 33 h 34"/>
              <a:gd name="T56" fmla="*/ 3 w 13"/>
              <a:gd name="T57" fmla="*/ 33 h 34"/>
              <a:gd name="T58" fmla="*/ 1 w 13"/>
              <a:gd name="T59" fmla="*/ 32 h 34"/>
              <a:gd name="T60" fmla="*/ 1 w 13"/>
              <a:gd name="T61" fmla="*/ 32 h 34"/>
              <a:gd name="T62" fmla="*/ 0 w 13"/>
              <a:gd name="T63" fmla="*/ 29 h 34"/>
              <a:gd name="T64" fmla="*/ 0 w 13"/>
              <a:gd name="T65" fmla="*/ 29 h 34"/>
              <a:gd name="T66" fmla="*/ 0 w 13"/>
              <a:gd name="T67" fmla="*/ 27 h 34"/>
              <a:gd name="T68" fmla="*/ 0 w 13"/>
              <a:gd name="T69" fmla="*/ 8 h 34"/>
              <a:gd name="T70" fmla="*/ 3 w 13"/>
              <a:gd name="T71" fmla="*/ 27 h 34"/>
              <a:gd name="T72" fmla="*/ 3 w 13"/>
              <a:gd name="T73" fmla="*/ 27 h 34"/>
              <a:gd name="T74" fmla="*/ 5 w 13"/>
              <a:gd name="T75" fmla="*/ 28 h 34"/>
              <a:gd name="T76" fmla="*/ 5 w 13"/>
              <a:gd name="T77" fmla="*/ 28 h 34"/>
              <a:gd name="T78" fmla="*/ 6 w 13"/>
              <a:gd name="T79" fmla="*/ 29 h 34"/>
              <a:gd name="T80" fmla="*/ 6 w 13"/>
              <a:gd name="T81" fmla="*/ 29 h 34"/>
              <a:gd name="T82" fmla="*/ 8 w 13"/>
              <a:gd name="T83" fmla="*/ 28 h 34"/>
              <a:gd name="T84" fmla="*/ 8 w 13"/>
              <a:gd name="T85" fmla="*/ 28 h 34"/>
              <a:gd name="T86" fmla="*/ 8 w 13"/>
              <a:gd name="T87" fmla="*/ 27 h 34"/>
              <a:gd name="T88" fmla="*/ 8 w 13"/>
              <a:gd name="T89" fmla="*/ 8 h 34"/>
              <a:gd name="T90" fmla="*/ 8 w 13"/>
              <a:gd name="T91" fmla="*/ 8 h 34"/>
              <a:gd name="T92" fmla="*/ 8 w 13"/>
              <a:gd name="T93" fmla="*/ 7 h 34"/>
              <a:gd name="T94" fmla="*/ 8 w 13"/>
              <a:gd name="T95" fmla="*/ 7 h 34"/>
              <a:gd name="T96" fmla="*/ 6 w 13"/>
              <a:gd name="T97" fmla="*/ 5 h 34"/>
              <a:gd name="T98" fmla="*/ 6 w 13"/>
              <a:gd name="T99" fmla="*/ 5 h 34"/>
              <a:gd name="T100" fmla="*/ 5 w 13"/>
              <a:gd name="T101" fmla="*/ 7 h 34"/>
              <a:gd name="T102" fmla="*/ 5 w 13"/>
              <a:gd name="T103" fmla="*/ 7 h 34"/>
              <a:gd name="T104" fmla="*/ 3 w 13"/>
              <a:gd name="T105" fmla="*/ 8 h 34"/>
              <a:gd name="T106" fmla="*/ 3 w 13"/>
              <a:gd name="T107" fmla="*/ 2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" h="34">
                <a:moveTo>
                  <a:pt x="0" y="8"/>
                </a:move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3" y="2"/>
                </a:lnTo>
                <a:lnTo>
                  <a:pt x="3" y="2"/>
                </a:lnTo>
                <a:lnTo>
                  <a:pt x="6" y="0"/>
                </a:lnTo>
                <a:lnTo>
                  <a:pt x="6" y="0"/>
                </a:lnTo>
                <a:lnTo>
                  <a:pt x="8" y="2"/>
                </a:lnTo>
                <a:lnTo>
                  <a:pt x="8" y="2"/>
                </a:lnTo>
                <a:lnTo>
                  <a:pt x="11" y="3"/>
                </a:lnTo>
                <a:lnTo>
                  <a:pt x="11" y="3"/>
                </a:lnTo>
                <a:lnTo>
                  <a:pt x="12" y="5"/>
                </a:lnTo>
                <a:lnTo>
                  <a:pt x="12" y="5"/>
                </a:lnTo>
                <a:lnTo>
                  <a:pt x="13" y="8"/>
                </a:lnTo>
                <a:lnTo>
                  <a:pt x="13" y="27"/>
                </a:lnTo>
                <a:lnTo>
                  <a:pt x="13" y="27"/>
                </a:lnTo>
                <a:lnTo>
                  <a:pt x="12" y="29"/>
                </a:lnTo>
                <a:lnTo>
                  <a:pt x="12" y="29"/>
                </a:lnTo>
                <a:lnTo>
                  <a:pt x="11" y="32"/>
                </a:lnTo>
                <a:lnTo>
                  <a:pt x="11" y="32"/>
                </a:lnTo>
                <a:lnTo>
                  <a:pt x="8" y="33"/>
                </a:lnTo>
                <a:lnTo>
                  <a:pt x="8" y="33"/>
                </a:lnTo>
                <a:lnTo>
                  <a:pt x="6" y="34"/>
                </a:lnTo>
                <a:lnTo>
                  <a:pt x="6" y="34"/>
                </a:lnTo>
                <a:lnTo>
                  <a:pt x="3" y="33"/>
                </a:lnTo>
                <a:lnTo>
                  <a:pt x="3" y="33"/>
                </a:lnTo>
                <a:lnTo>
                  <a:pt x="1" y="32"/>
                </a:lnTo>
                <a:lnTo>
                  <a:pt x="1" y="32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  <a:lnTo>
                  <a:pt x="0" y="8"/>
                </a:lnTo>
                <a:close/>
                <a:moveTo>
                  <a:pt x="3" y="27"/>
                </a:moveTo>
                <a:lnTo>
                  <a:pt x="3" y="27"/>
                </a:lnTo>
                <a:lnTo>
                  <a:pt x="5" y="28"/>
                </a:lnTo>
                <a:lnTo>
                  <a:pt x="5" y="28"/>
                </a:lnTo>
                <a:lnTo>
                  <a:pt x="6" y="29"/>
                </a:lnTo>
                <a:lnTo>
                  <a:pt x="6" y="29"/>
                </a:lnTo>
                <a:lnTo>
                  <a:pt x="8" y="28"/>
                </a:lnTo>
                <a:lnTo>
                  <a:pt x="8" y="28"/>
                </a:lnTo>
                <a:lnTo>
                  <a:pt x="8" y="27"/>
                </a:lnTo>
                <a:lnTo>
                  <a:pt x="8" y="8"/>
                </a:lnTo>
                <a:lnTo>
                  <a:pt x="8" y="8"/>
                </a:lnTo>
                <a:lnTo>
                  <a:pt x="8" y="7"/>
                </a:lnTo>
                <a:lnTo>
                  <a:pt x="8" y="7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7"/>
                </a:lnTo>
                <a:lnTo>
                  <a:pt x="3" y="8"/>
                </a:lnTo>
                <a:lnTo>
                  <a:pt x="3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06" name="Freeform 2036">
            <a:extLst>
              <a:ext uri="{FF2B5EF4-FFF2-40B4-BE49-F238E27FC236}">
                <a16:creationId xmlns:a16="http://schemas.microsoft.com/office/drawing/2014/main" id="{A66BF45E-E6C8-42D8-8A69-DB068571ECBE}"/>
              </a:ext>
            </a:extLst>
          </p:cNvPr>
          <p:cNvSpPr>
            <a:spLocks/>
          </p:cNvSpPr>
          <p:nvPr/>
        </p:nvSpPr>
        <p:spPr bwMode="auto">
          <a:xfrm>
            <a:off x="3876118" y="4819833"/>
            <a:ext cx="12700" cy="57150"/>
          </a:xfrm>
          <a:custGeom>
            <a:avLst/>
            <a:gdLst>
              <a:gd name="T0" fmla="*/ 0 w 8"/>
              <a:gd name="T1" fmla="*/ 36 h 36"/>
              <a:gd name="T2" fmla="*/ 0 w 8"/>
              <a:gd name="T3" fmla="*/ 33 h 36"/>
              <a:gd name="T4" fmla="*/ 3 w 8"/>
              <a:gd name="T5" fmla="*/ 33 h 36"/>
              <a:gd name="T6" fmla="*/ 3 w 8"/>
              <a:gd name="T7" fmla="*/ 2 h 36"/>
              <a:gd name="T8" fmla="*/ 0 w 8"/>
              <a:gd name="T9" fmla="*/ 2 h 36"/>
              <a:gd name="T10" fmla="*/ 0 w 8"/>
              <a:gd name="T11" fmla="*/ 0 h 36"/>
              <a:gd name="T12" fmla="*/ 8 w 8"/>
              <a:gd name="T13" fmla="*/ 0 h 36"/>
              <a:gd name="T14" fmla="*/ 8 w 8"/>
              <a:gd name="T15" fmla="*/ 36 h 36"/>
              <a:gd name="T16" fmla="*/ 0 w 8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6">
                <a:moveTo>
                  <a:pt x="0" y="36"/>
                </a:moveTo>
                <a:lnTo>
                  <a:pt x="0" y="33"/>
                </a:lnTo>
                <a:lnTo>
                  <a:pt x="3" y="33"/>
                </a:lnTo>
                <a:lnTo>
                  <a:pt x="3" y="2"/>
                </a:lnTo>
                <a:lnTo>
                  <a:pt x="0" y="2"/>
                </a:lnTo>
                <a:lnTo>
                  <a:pt x="0" y="0"/>
                </a:lnTo>
                <a:lnTo>
                  <a:pt x="8" y="0"/>
                </a:lnTo>
                <a:lnTo>
                  <a:pt x="8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07" name="Freeform 2037">
            <a:extLst>
              <a:ext uri="{FF2B5EF4-FFF2-40B4-BE49-F238E27FC236}">
                <a16:creationId xmlns:a16="http://schemas.microsoft.com/office/drawing/2014/main" id="{2223802E-CB39-4532-AB14-1D2FF4BDCB0E}"/>
              </a:ext>
            </a:extLst>
          </p:cNvPr>
          <p:cNvSpPr>
            <a:spLocks/>
          </p:cNvSpPr>
          <p:nvPr/>
        </p:nvSpPr>
        <p:spPr bwMode="auto">
          <a:xfrm>
            <a:off x="4187268" y="3284721"/>
            <a:ext cx="22225" cy="50800"/>
          </a:xfrm>
          <a:custGeom>
            <a:avLst/>
            <a:gdLst>
              <a:gd name="T0" fmla="*/ 14 w 14"/>
              <a:gd name="T1" fmla="*/ 0 h 32"/>
              <a:gd name="T2" fmla="*/ 14 w 14"/>
              <a:gd name="T3" fmla="*/ 4 h 32"/>
              <a:gd name="T4" fmla="*/ 5 w 14"/>
              <a:gd name="T5" fmla="*/ 4 h 32"/>
              <a:gd name="T6" fmla="*/ 5 w 14"/>
              <a:gd name="T7" fmla="*/ 12 h 32"/>
              <a:gd name="T8" fmla="*/ 5 w 14"/>
              <a:gd name="T9" fmla="*/ 12 h 32"/>
              <a:gd name="T10" fmla="*/ 7 w 14"/>
              <a:gd name="T11" fmla="*/ 11 h 32"/>
              <a:gd name="T12" fmla="*/ 7 w 14"/>
              <a:gd name="T13" fmla="*/ 11 h 32"/>
              <a:gd name="T14" fmla="*/ 9 w 14"/>
              <a:gd name="T15" fmla="*/ 11 h 32"/>
              <a:gd name="T16" fmla="*/ 9 w 14"/>
              <a:gd name="T17" fmla="*/ 11 h 32"/>
              <a:gd name="T18" fmla="*/ 12 w 14"/>
              <a:gd name="T19" fmla="*/ 11 h 32"/>
              <a:gd name="T20" fmla="*/ 13 w 14"/>
              <a:gd name="T21" fmla="*/ 12 h 32"/>
              <a:gd name="T22" fmla="*/ 13 w 14"/>
              <a:gd name="T23" fmla="*/ 12 h 32"/>
              <a:gd name="T24" fmla="*/ 14 w 14"/>
              <a:gd name="T25" fmla="*/ 14 h 32"/>
              <a:gd name="T26" fmla="*/ 14 w 14"/>
              <a:gd name="T27" fmla="*/ 16 h 32"/>
              <a:gd name="T28" fmla="*/ 14 w 14"/>
              <a:gd name="T29" fmla="*/ 25 h 32"/>
              <a:gd name="T30" fmla="*/ 14 w 14"/>
              <a:gd name="T31" fmla="*/ 25 h 32"/>
              <a:gd name="T32" fmla="*/ 14 w 14"/>
              <a:gd name="T33" fmla="*/ 27 h 32"/>
              <a:gd name="T34" fmla="*/ 14 w 14"/>
              <a:gd name="T35" fmla="*/ 27 h 32"/>
              <a:gd name="T36" fmla="*/ 12 w 14"/>
              <a:gd name="T37" fmla="*/ 30 h 32"/>
              <a:gd name="T38" fmla="*/ 12 w 14"/>
              <a:gd name="T39" fmla="*/ 30 h 32"/>
              <a:gd name="T40" fmla="*/ 10 w 14"/>
              <a:gd name="T41" fmla="*/ 31 h 32"/>
              <a:gd name="T42" fmla="*/ 10 w 14"/>
              <a:gd name="T43" fmla="*/ 31 h 32"/>
              <a:gd name="T44" fmla="*/ 8 w 14"/>
              <a:gd name="T45" fmla="*/ 32 h 32"/>
              <a:gd name="T46" fmla="*/ 8 w 14"/>
              <a:gd name="T47" fmla="*/ 32 h 32"/>
              <a:gd name="T48" fmla="*/ 4 w 14"/>
              <a:gd name="T49" fmla="*/ 31 h 32"/>
              <a:gd name="T50" fmla="*/ 4 w 14"/>
              <a:gd name="T51" fmla="*/ 31 h 32"/>
              <a:gd name="T52" fmla="*/ 3 w 14"/>
              <a:gd name="T53" fmla="*/ 30 h 32"/>
              <a:gd name="T54" fmla="*/ 3 w 14"/>
              <a:gd name="T55" fmla="*/ 30 h 32"/>
              <a:gd name="T56" fmla="*/ 1 w 14"/>
              <a:gd name="T57" fmla="*/ 27 h 32"/>
              <a:gd name="T58" fmla="*/ 1 w 14"/>
              <a:gd name="T59" fmla="*/ 27 h 32"/>
              <a:gd name="T60" fmla="*/ 0 w 14"/>
              <a:gd name="T61" fmla="*/ 25 h 32"/>
              <a:gd name="T62" fmla="*/ 0 w 14"/>
              <a:gd name="T63" fmla="*/ 24 h 32"/>
              <a:gd name="T64" fmla="*/ 5 w 14"/>
              <a:gd name="T65" fmla="*/ 24 h 32"/>
              <a:gd name="T66" fmla="*/ 5 w 14"/>
              <a:gd name="T67" fmla="*/ 25 h 32"/>
              <a:gd name="T68" fmla="*/ 5 w 14"/>
              <a:gd name="T69" fmla="*/ 25 h 32"/>
              <a:gd name="T70" fmla="*/ 5 w 14"/>
              <a:gd name="T71" fmla="*/ 26 h 32"/>
              <a:gd name="T72" fmla="*/ 5 w 14"/>
              <a:gd name="T73" fmla="*/ 26 h 32"/>
              <a:gd name="T74" fmla="*/ 8 w 14"/>
              <a:gd name="T75" fmla="*/ 27 h 32"/>
              <a:gd name="T76" fmla="*/ 8 w 14"/>
              <a:gd name="T77" fmla="*/ 27 h 32"/>
              <a:gd name="T78" fmla="*/ 9 w 14"/>
              <a:gd name="T79" fmla="*/ 26 h 32"/>
              <a:gd name="T80" fmla="*/ 9 w 14"/>
              <a:gd name="T81" fmla="*/ 26 h 32"/>
              <a:gd name="T82" fmla="*/ 9 w 14"/>
              <a:gd name="T83" fmla="*/ 25 h 32"/>
              <a:gd name="T84" fmla="*/ 9 w 14"/>
              <a:gd name="T85" fmla="*/ 17 h 32"/>
              <a:gd name="T86" fmla="*/ 9 w 14"/>
              <a:gd name="T87" fmla="*/ 17 h 32"/>
              <a:gd name="T88" fmla="*/ 9 w 14"/>
              <a:gd name="T89" fmla="*/ 16 h 32"/>
              <a:gd name="T90" fmla="*/ 9 w 14"/>
              <a:gd name="T91" fmla="*/ 16 h 32"/>
              <a:gd name="T92" fmla="*/ 8 w 14"/>
              <a:gd name="T93" fmla="*/ 15 h 32"/>
              <a:gd name="T94" fmla="*/ 8 w 14"/>
              <a:gd name="T95" fmla="*/ 15 h 32"/>
              <a:gd name="T96" fmla="*/ 7 w 14"/>
              <a:gd name="T97" fmla="*/ 15 h 32"/>
              <a:gd name="T98" fmla="*/ 7 w 14"/>
              <a:gd name="T99" fmla="*/ 15 h 32"/>
              <a:gd name="T100" fmla="*/ 5 w 14"/>
              <a:gd name="T101" fmla="*/ 16 h 32"/>
              <a:gd name="T102" fmla="*/ 5 w 14"/>
              <a:gd name="T103" fmla="*/ 16 h 32"/>
              <a:gd name="T104" fmla="*/ 5 w 14"/>
              <a:gd name="T105" fmla="*/ 16 h 32"/>
              <a:gd name="T106" fmla="*/ 5 w 14"/>
              <a:gd name="T107" fmla="*/ 16 h 32"/>
              <a:gd name="T108" fmla="*/ 5 w 14"/>
              <a:gd name="T109" fmla="*/ 17 h 32"/>
              <a:gd name="T110" fmla="*/ 1 w 14"/>
              <a:gd name="T111" fmla="*/ 17 h 32"/>
              <a:gd name="T112" fmla="*/ 1 w 14"/>
              <a:gd name="T113" fmla="*/ 0 h 32"/>
              <a:gd name="T114" fmla="*/ 14 w 14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2">
                <a:moveTo>
                  <a:pt x="14" y="0"/>
                </a:moveTo>
                <a:lnTo>
                  <a:pt x="14" y="4"/>
                </a:lnTo>
                <a:lnTo>
                  <a:pt x="5" y="4"/>
                </a:lnTo>
                <a:lnTo>
                  <a:pt x="5" y="12"/>
                </a:lnTo>
                <a:lnTo>
                  <a:pt x="5" y="12"/>
                </a:lnTo>
                <a:lnTo>
                  <a:pt x="7" y="11"/>
                </a:lnTo>
                <a:lnTo>
                  <a:pt x="7" y="11"/>
                </a:lnTo>
                <a:lnTo>
                  <a:pt x="9" y="11"/>
                </a:lnTo>
                <a:lnTo>
                  <a:pt x="9" y="11"/>
                </a:lnTo>
                <a:lnTo>
                  <a:pt x="12" y="11"/>
                </a:lnTo>
                <a:lnTo>
                  <a:pt x="13" y="12"/>
                </a:lnTo>
                <a:lnTo>
                  <a:pt x="13" y="12"/>
                </a:lnTo>
                <a:lnTo>
                  <a:pt x="14" y="14"/>
                </a:lnTo>
                <a:lnTo>
                  <a:pt x="14" y="16"/>
                </a:lnTo>
                <a:lnTo>
                  <a:pt x="14" y="25"/>
                </a:lnTo>
                <a:lnTo>
                  <a:pt x="14" y="25"/>
                </a:lnTo>
                <a:lnTo>
                  <a:pt x="14" y="27"/>
                </a:lnTo>
                <a:lnTo>
                  <a:pt x="14" y="27"/>
                </a:lnTo>
                <a:lnTo>
                  <a:pt x="12" y="30"/>
                </a:lnTo>
                <a:lnTo>
                  <a:pt x="12" y="30"/>
                </a:lnTo>
                <a:lnTo>
                  <a:pt x="10" y="31"/>
                </a:lnTo>
                <a:lnTo>
                  <a:pt x="10" y="31"/>
                </a:lnTo>
                <a:lnTo>
                  <a:pt x="8" y="32"/>
                </a:lnTo>
                <a:lnTo>
                  <a:pt x="8" y="32"/>
                </a:lnTo>
                <a:lnTo>
                  <a:pt x="4" y="31"/>
                </a:lnTo>
                <a:lnTo>
                  <a:pt x="4" y="31"/>
                </a:lnTo>
                <a:lnTo>
                  <a:pt x="3" y="30"/>
                </a:lnTo>
                <a:lnTo>
                  <a:pt x="3" y="30"/>
                </a:lnTo>
                <a:lnTo>
                  <a:pt x="1" y="27"/>
                </a:lnTo>
                <a:lnTo>
                  <a:pt x="1" y="27"/>
                </a:lnTo>
                <a:lnTo>
                  <a:pt x="0" y="25"/>
                </a:lnTo>
                <a:lnTo>
                  <a:pt x="0" y="24"/>
                </a:lnTo>
                <a:lnTo>
                  <a:pt x="5" y="24"/>
                </a:lnTo>
                <a:lnTo>
                  <a:pt x="5" y="25"/>
                </a:lnTo>
                <a:lnTo>
                  <a:pt x="5" y="25"/>
                </a:lnTo>
                <a:lnTo>
                  <a:pt x="5" y="26"/>
                </a:lnTo>
                <a:lnTo>
                  <a:pt x="5" y="26"/>
                </a:lnTo>
                <a:lnTo>
                  <a:pt x="8" y="27"/>
                </a:lnTo>
                <a:lnTo>
                  <a:pt x="8" y="27"/>
                </a:lnTo>
                <a:lnTo>
                  <a:pt x="9" y="26"/>
                </a:lnTo>
                <a:lnTo>
                  <a:pt x="9" y="26"/>
                </a:lnTo>
                <a:lnTo>
                  <a:pt x="9" y="25"/>
                </a:lnTo>
                <a:lnTo>
                  <a:pt x="9" y="17"/>
                </a:lnTo>
                <a:lnTo>
                  <a:pt x="9" y="17"/>
                </a:lnTo>
                <a:lnTo>
                  <a:pt x="9" y="16"/>
                </a:lnTo>
                <a:lnTo>
                  <a:pt x="9" y="16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7"/>
                </a:lnTo>
                <a:lnTo>
                  <a:pt x="1" y="17"/>
                </a:lnTo>
                <a:lnTo>
                  <a:pt x="1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08" name="Freeform 2038">
            <a:extLst>
              <a:ext uri="{FF2B5EF4-FFF2-40B4-BE49-F238E27FC236}">
                <a16:creationId xmlns:a16="http://schemas.microsoft.com/office/drawing/2014/main" id="{92D9F58C-FDEB-44E2-8CDD-313B1E81EF07}"/>
              </a:ext>
            </a:extLst>
          </p:cNvPr>
          <p:cNvSpPr>
            <a:spLocks/>
          </p:cNvSpPr>
          <p:nvPr/>
        </p:nvSpPr>
        <p:spPr bwMode="auto">
          <a:xfrm>
            <a:off x="4214256" y="3284721"/>
            <a:ext cx="20638" cy="50800"/>
          </a:xfrm>
          <a:custGeom>
            <a:avLst/>
            <a:gdLst>
              <a:gd name="T0" fmla="*/ 13 w 13"/>
              <a:gd name="T1" fmla="*/ 0 h 32"/>
              <a:gd name="T2" fmla="*/ 13 w 13"/>
              <a:gd name="T3" fmla="*/ 4 h 32"/>
              <a:gd name="T4" fmla="*/ 5 w 13"/>
              <a:gd name="T5" fmla="*/ 4 h 32"/>
              <a:gd name="T6" fmla="*/ 5 w 13"/>
              <a:gd name="T7" fmla="*/ 12 h 32"/>
              <a:gd name="T8" fmla="*/ 5 w 13"/>
              <a:gd name="T9" fmla="*/ 12 h 32"/>
              <a:gd name="T10" fmla="*/ 6 w 13"/>
              <a:gd name="T11" fmla="*/ 11 h 32"/>
              <a:gd name="T12" fmla="*/ 6 w 13"/>
              <a:gd name="T13" fmla="*/ 11 h 32"/>
              <a:gd name="T14" fmla="*/ 8 w 13"/>
              <a:gd name="T15" fmla="*/ 11 h 32"/>
              <a:gd name="T16" fmla="*/ 8 w 13"/>
              <a:gd name="T17" fmla="*/ 11 h 32"/>
              <a:gd name="T18" fmla="*/ 11 w 13"/>
              <a:gd name="T19" fmla="*/ 11 h 32"/>
              <a:gd name="T20" fmla="*/ 12 w 13"/>
              <a:gd name="T21" fmla="*/ 12 h 32"/>
              <a:gd name="T22" fmla="*/ 12 w 13"/>
              <a:gd name="T23" fmla="*/ 12 h 32"/>
              <a:gd name="T24" fmla="*/ 13 w 13"/>
              <a:gd name="T25" fmla="*/ 14 h 32"/>
              <a:gd name="T26" fmla="*/ 13 w 13"/>
              <a:gd name="T27" fmla="*/ 16 h 32"/>
              <a:gd name="T28" fmla="*/ 13 w 13"/>
              <a:gd name="T29" fmla="*/ 25 h 32"/>
              <a:gd name="T30" fmla="*/ 13 w 13"/>
              <a:gd name="T31" fmla="*/ 25 h 32"/>
              <a:gd name="T32" fmla="*/ 13 w 13"/>
              <a:gd name="T33" fmla="*/ 27 h 32"/>
              <a:gd name="T34" fmla="*/ 13 w 13"/>
              <a:gd name="T35" fmla="*/ 27 h 32"/>
              <a:gd name="T36" fmla="*/ 12 w 13"/>
              <a:gd name="T37" fmla="*/ 30 h 32"/>
              <a:gd name="T38" fmla="*/ 12 w 13"/>
              <a:gd name="T39" fmla="*/ 30 h 32"/>
              <a:gd name="T40" fmla="*/ 10 w 13"/>
              <a:gd name="T41" fmla="*/ 31 h 32"/>
              <a:gd name="T42" fmla="*/ 10 w 13"/>
              <a:gd name="T43" fmla="*/ 31 h 32"/>
              <a:gd name="T44" fmla="*/ 7 w 13"/>
              <a:gd name="T45" fmla="*/ 32 h 32"/>
              <a:gd name="T46" fmla="*/ 7 w 13"/>
              <a:gd name="T47" fmla="*/ 32 h 32"/>
              <a:gd name="T48" fmla="*/ 5 w 13"/>
              <a:gd name="T49" fmla="*/ 31 h 32"/>
              <a:gd name="T50" fmla="*/ 5 w 13"/>
              <a:gd name="T51" fmla="*/ 31 h 32"/>
              <a:gd name="T52" fmla="*/ 2 w 13"/>
              <a:gd name="T53" fmla="*/ 30 h 32"/>
              <a:gd name="T54" fmla="*/ 2 w 13"/>
              <a:gd name="T55" fmla="*/ 30 h 32"/>
              <a:gd name="T56" fmla="*/ 1 w 13"/>
              <a:gd name="T57" fmla="*/ 27 h 32"/>
              <a:gd name="T58" fmla="*/ 1 w 13"/>
              <a:gd name="T59" fmla="*/ 27 h 32"/>
              <a:gd name="T60" fmla="*/ 0 w 13"/>
              <a:gd name="T61" fmla="*/ 25 h 32"/>
              <a:gd name="T62" fmla="*/ 0 w 13"/>
              <a:gd name="T63" fmla="*/ 24 h 32"/>
              <a:gd name="T64" fmla="*/ 5 w 13"/>
              <a:gd name="T65" fmla="*/ 24 h 32"/>
              <a:gd name="T66" fmla="*/ 5 w 13"/>
              <a:gd name="T67" fmla="*/ 25 h 32"/>
              <a:gd name="T68" fmla="*/ 5 w 13"/>
              <a:gd name="T69" fmla="*/ 25 h 32"/>
              <a:gd name="T70" fmla="*/ 6 w 13"/>
              <a:gd name="T71" fmla="*/ 26 h 32"/>
              <a:gd name="T72" fmla="*/ 6 w 13"/>
              <a:gd name="T73" fmla="*/ 26 h 32"/>
              <a:gd name="T74" fmla="*/ 7 w 13"/>
              <a:gd name="T75" fmla="*/ 27 h 32"/>
              <a:gd name="T76" fmla="*/ 7 w 13"/>
              <a:gd name="T77" fmla="*/ 27 h 32"/>
              <a:gd name="T78" fmla="*/ 8 w 13"/>
              <a:gd name="T79" fmla="*/ 26 h 32"/>
              <a:gd name="T80" fmla="*/ 8 w 13"/>
              <a:gd name="T81" fmla="*/ 26 h 32"/>
              <a:gd name="T82" fmla="*/ 10 w 13"/>
              <a:gd name="T83" fmla="*/ 25 h 32"/>
              <a:gd name="T84" fmla="*/ 10 w 13"/>
              <a:gd name="T85" fmla="*/ 17 h 32"/>
              <a:gd name="T86" fmla="*/ 10 w 13"/>
              <a:gd name="T87" fmla="*/ 17 h 32"/>
              <a:gd name="T88" fmla="*/ 8 w 13"/>
              <a:gd name="T89" fmla="*/ 16 h 32"/>
              <a:gd name="T90" fmla="*/ 8 w 13"/>
              <a:gd name="T91" fmla="*/ 16 h 32"/>
              <a:gd name="T92" fmla="*/ 7 w 13"/>
              <a:gd name="T93" fmla="*/ 15 h 32"/>
              <a:gd name="T94" fmla="*/ 7 w 13"/>
              <a:gd name="T95" fmla="*/ 15 h 32"/>
              <a:gd name="T96" fmla="*/ 6 w 13"/>
              <a:gd name="T97" fmla="*/ 15 h 32"/>
              <a:gd name="T98" fmla="*/ 6 w 13"/>
              <a:gd name="T99" fmla="*/ 15 h 32"/>
              <a:gd name="T100" fmla="*/ 6 w 13"/>
              <a:gd name="T101" fmla="*/ 16 h 32"/>
              <a:gd name="T102" fmla="*/ 6 w 13"/>
              <a:gd name="T103" fmla="*/ 16 h 32"/>
              <a:gd name="T104" fmla="*/ 5 w 13"/>
              <a:gd name="T105" fmla="*/ 16 h 32"/>
              <a:gd name="T106" fmla="*/ 5 w 13"/>
              <a:gd name="T107" fmla="*/ 16 h 32"/>
              <a:gd name="T108" fmla="*/ 5 w 13"/>
              <a:gd name="T109" fmla="*/ 17 h 32"/>
              <a:gd name="T110" fmla="*/ 1 w 13"/>
              <a:gd name="T111" fmla="*/ 17 h 32"/>
              <a:gd name="T112" fmla="*/ 1 w 13"/>
              <a:gd name="T113" fmla="*/ 0 h 32"/>
              <a:gd name="T114" fmla="*/ 13 w 13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" h="32">
                <a:moveTo>
                  <a:pt x="13" y="0"/>
                </a:moveTo>
                <a:lnTo>
                  <a:pt x="13" y="4"/>
                </a:lnTo>
                <a:lnTo>
                  <a:pt x="5" y="4"/>
                </a:lnTo>
                <a:lnTo>
                  <a:pt x="5" y="12"/>
                </a:lnTo>
                <a:lnTo>
                  <a:pt x="5" y="12"/>
                </a:lnTo>
                <a:lnTo>
                  <a:pt x="6" y="11"/>
                </a:lnTo>
                <a:lnTo>
                  <a:pt x="6" y="11"/>
                </a:lnTo>
                <a:lnTo>
                  <a:pt x="8" y="11"/>
                </a:lnTo>
                <a:lnTo>
                  <a:pt x="8" y="11"/>
                </a:lnTo>
                <a:lnTo>
                  <a:pt x="11" y="11"/>
                </a:lnTo>
                <a:lnTo>
                  <a:pt x="12" y="12"/>
                </a:lnTo>
                <a:lnTo>
                  <a:pt x="12" y="12"/>
                </a:lnTo>
                <a:lnTo>
                  <a:pt x="13" y="14"/>
                </a:lnTo>
                <a:lnTo>
                  <a:pt x="13" y="16"/>
                </a:lnTo>
                <a:lnTo>
                  <a:pt x="13" y="25"/>
                </a:lnTo>
                <a:lnTo>
                  <a:pt x="13" y="25"/>
                </a:lnTo>
                <a:lnTo>
                  <a:pt x="13" y="27"/>
                </a:lnTo>
                <a:lnTo>
                  <a:pt x="13" y="27"/>
                </a:lnTo>
                <a:lnTo>
                  <a:pt x="12" y="30"/>
                </a:lnTo>
                <a:lnTo>
                  <a:pt x="12" y="30"/>
                </a:lnTo>
                <a:lnTo>
                  <a:pt x="10" y="31"/>
                </a:lnTo>
                <a:lnTo>
                  <a:pt x="10" y="31"/>
                </a:lnTo>
                <a:lnTo>
                  <a:pt x="7" y="32"/>
                </a:lnTo>
                <a:lnTo>
                  <a:pt x="7" y="32"/>
                </a:lnTo>
                <a:lnTo>
                  <a:pt x="5" y="31"/>
                </a:lnTo>
                <a:lnTo>
                  <a:pt x="5" y="31"/>
                </a:lnTo>
                <a:lnTo>
                  <a:pt x="2" y="30"/>
                </a:lnTo>
                <a:lnTo>
                  <a:pt x="2" y="30"/>
                </a:lnTo>
                <a:lnTo>
                  <a:pt x="1" y="27"/>
                </a:lnTo>
                <a:lnTo>
                  <a:pt x="1" y="27"/>
                </a:lnTo>
                <a:lnTo>
                  <a:pt x="0" y="25"/>
                </a:lnTo>
                <a:lnTo>
                  <a:pt x="0" y="24"/>
                </a:lnTo>
                <a:lnTo>
                  <a:pt x="5" y="24"/>
                </a:lnTo>
                <a:lnTo>
                  <a:pt x="5" y="25"/>
                </a:lnTo>
                <a:lnTo>
                  <a:pt x="5" y="25"/>
                </a:lnTo>
                <a:lnTo>
                  <a:pt x="6" y="26"/>
                </a:lnTo>
                <a:lnTo>
                  <a:pt x="6" y="26"/>
                </a:lnTo>
                <a:lnTo>
                  <a:pt x="7" y="27"/>
                </a:lnTo>
                <a:lnTo>
                  <a:pt x="7" y="27"/>
                </a:lnTo>
                <a:lnTo>
                  <a:pt x="8" y="26"/>
                </a:lnTo>
                <a:lnTo>
                  <a:pt x="8" y="26"/>
                </a:lnTo>
                <a:lnTo>
                  <a:pt x="10" y="25"/>
                </a:lnTo>
                <a:lnTo>
                  <a:pt x="10" y="17"/>
                </a:lnTo>
                <a:lnTo>
                  <a:pt x="10" y="17"/>
                </a:lnTo>
                <a:lnTo>
                  <a:pt x="8" y="16"/>
                </a:lnTo>
                <a:lnTo>
                  <a:pt x="8" y="16"/>
                </a:lnTo>
                <a:lnTo>
                  <a:pt x="7" y="15"/>
                </a:lnTo>
                <a:lnTo>
                  <a:pt x="7" y="15"/>
                </a:lnTo>
                <a:lnTo>
                  <a:pt x="6" y="15"/>
                </a:lnTo>
                <a:lnTo>
                  <a:pt x="6" y="15"/>
                </a:lnTo>
                <a:lnTo>
                  <a:pt x="6" y="16"/>
                </a:lnTo>
                <a:lnTo>
                  <a:pt x="6" y="16"/>
                </a:lnTo>
                <a:lnTo>
                  <a:pt x="5" y="16"/>
                </a:lnTo>
                <a:lnTo>
                  <a:pt x="5" y="16"/>
                </a:lnTo>
                <a:lnTo>
                  <a:pt x="5" y="17"/>
                </a:lnTo>
                <a:lnTo>
                  <a:pt x="1" y="17"/>
                </a:lnTo>
                <a:lnTo>
                  <a:pt x="1" y="0"/>
                </a:lnTo>
                <a:lnTo>
                  <a:pt x="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09" name="Freeform 2039">
            <a:extLst>
              <a:ext uri="{FF2B5EF4-FFF2-40B4-BE49-F238E27FC236}">
                <a16:creationId xmlns:a16="http://schemas.microsoft.com/office/drawing/2014/main" id="{CB406269-4671-410C-943B-07EC7480BA8D}"/>
              </a:ext>
            </a:extLst>
          </p:cNvPr>
          <p:cNvSpPr>
            <a:spLocks/>
          </p:cNvSpPr>
          <p:nvPr/>
        </p:nvSpPr>
        <p:spPr bwMode="auto">
          <a:xfrm>
            <a:off x="4241243" y="3327583"/>
            <a:ext cx="7938" cy="12700"/>
          </a:xfrm>
          <a:custGeom>
            <a:avLst/>
            <a:gdLst>
              <a:gd name="T0" fmla="*/ 0 w 5"/>
              <a:gd name="T1" fmla="*/ 8 h 8"/>
              <a:gd name="T2" fmla="*/ 0 w 5"/>
              <a:gd name="T3" fmla="*/ 0 h 8"/>
              <a:gd name="T4" fmla="*/ 5 w 5"/>
              <a:gd name="T5" fmla="*/ 0 h 8"/>
              <a:gd name="T6" fmla="*/ 5 w 5"/>
              <a:gd name="T7" fmla="*/ 4 h 8"/>
              <a:gd name="T8" fmla="*/ 0 w 5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8">
                <a:moveTo>
                  <a:pt x="0" y="8"/>
                </a:moveTo>
                <a:lnTo>
                  <a:pt x="0" y="0"/>
                </a:lnTo>
                <a:lnTo>
                  <a:pt x="5" y="0"/>
                </a:lnTo>
                <a:lnTo>
                  <a:pt x="5" y="4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10" name="Freeform 2040">
            <a:extLst>
              <a:ext uri="{FF2B5EF4-FFF2-40B4-BE49-F238E27FC236}">
                <a16:creationId xmlns:a16="http://schemas.microsoft.com/office/drawing/2014/main" id="{D48FD46A-3430-457A-ABDE-75B9252B3151}"/>
              </a:ext>
            </a:extLst>
          </p:cNvPr>
          <p:cNvSpPr>
            <a:spLocks noEditPoints="1"/>
          </p:cNvSpPr>
          <p:nvPr/>
        </p:nvSpPr>
        <p:spPr bwMode="auto">
          <a:xfrm>
            <a:off x="4255531" y="3283133"/>
            <a:ext cx="19050" cy="52388"/>
          </a:xfrm>
          <a:custGeom>
            <a:avLst/>
            <a:gdLst>
              <a:gd name="T0" fmla="*/ 0 w 12"/>
              <a:gd name="T1" fmla="*/ 8 h 33"/>
              <a:gd name="T2" fmla="*/ 0 w 12"/>
              <a:gd name="T3" fmla="*/ 7 h 33"/>
              <a:gd name="T4" fmla="*/ 0 w 12"/>
              <a:gd name="T5" fmla="*/ 5 h 33"/>
              <a:gd name="T6" fmla="*/ 0 w 12"/>
              <a:gd name="T7" fmla="*/ 3 h 33"/>
              <a:gd name="T8" fmla="*/ 1 w 12"/>
              <a:gd name="T9" fmla="*/ 2 h 33"/>
              <a:gd name="T10" fmla="*/ 4 w 12"/>
              <a:gd name="T11" fmla="*/ 1 h 33"/>
              <a:gd name="T12" fmla="*/ 6 w 12"/>
              <a:gd name="T13" fmla="*/ 0 h 33"/>
              <a:gd name="T14" fmla="*/ 9 w 12"/>
              <a:gd name="T15" fmla="*/ 1 h 33"/>
              <a:gd name="T16" fmla="*/ 11 w 12"/>
              <a:gd name="T17" fmla="*/ 2 h 33"/>
              <a:gd name="T18" fmla="*/ 12 w 12"/>
              <a:gd name="T19" fmla="*/ 3 h 33"/>
              <a:gd name="T20" fmla="*/ 12 w 12"/>
              <a:gd name="T21" fmla="*/ 5 h 33"/>
              <a:gd name="T22" fmla="*/ 12 w 12"/>
              <a:gd name="T23" fmla="*/ 7 h 33"/>
              <a:gd name="T24" fmla="*/ 12 w 12"/>
              <a:gd name="T25" fmla="*/ 8 h 33"/>
              <a:gd name="T26" fmla="*/ 12 w 12"/>
              <a:gd name="T27" fmla="*/ 11 h 33"/>
              <a:gd name="T28" fmla="*/ 12 w 12"/>
              <a:gd name="T29" fmla="*/ 13 h 33"/>
              <a:gd name="T30" fmla="*/ 12 w 12"/>
              <a:gd name="T31" fmla="*/ 15 h 33"/>
              <a:gd name="T32" fmla="*/ 11 w 12"/>
              <a:gd name="T33" fmla="*/ 16 h 33"/>
              <a:gd name="T34" fmla="*/ 12 w 12"/>
              <a:gd name="T35" fmla="*/ 17 h 33"/>
              <a:gd name="T36" fmla="*/ 12 w 12"/>
              <a:gd name="T37" fmla="*/ 18 h 33"/>
              <a:gd name="T38" fmla="*/ 12 w 12"/>
              <a:gd name="T39" fmla="*/ 21 h 33"/>
              <a:gd name="T40" fmla="*/ 12 w 12"/>
              <a:gd name="T41" fmla="*/ 23 h 33"/>
              <a:gd name="T42" fmla="*/ 12 w 12"/>
              <a:gd name="T43" fmla="*/ 26 h 33"/>
              <a:gd name="T44" fmla="*/ 12 w 12"/>
              <a:gd name="T45" fmla="*/ 27 h 33"/>
              <a:gd name="T46" fmla="*/ 12 w 12"/>
              <a:gd name="T47" fmla="*/ 28 h 33"/>
              <a:gd name="T48" fmla="*/ 11 w 12"/>
              <a:gd name="T49" fmla="*/ 30 h 33"/>
              <a:gd name="T50" fmla="*/ 10 w 12"/>
              <a:gd name="T51" fmla="*/ 32 h 33"/>
              <a:gd name="T52" fmla="*/ 6 w 12"/>
              <a:gd name="T53" fmla="*/ 33 h 33"/>
              <a:gd name="T54" fmla="*/ 2 w 12"/>
              <a:gd name="T55" fmla="*/ 32 h 33"/>
              <a:gd name="T56" fmla="*/ 1 w 12"/>
              <a:gd name="T57" fmla="*/ 30 h 33"/>
              <a:gd name="T58" fmla="*/ 0 w 12"/>
              <a:gd name="T59" fmla="*/ 28 h 33"/>
              <a:gd name="T60" fmla="*/ 0 w 12"/>
              <a:gd name="T61" fmla="*/ 27 h 33"/>
              <a:gd name="T62" fmla="*/ 0 w 12"/>
              <a:gd name="T63" fmla="*/ 26 h 33"/>
              <a:gd name="T64" fmla="*/ 0 w 12"/>
              <a:gd name="T65" fmla="*/ 23 h 33"/>
              <a:gd name="T66" fmla="*/ 0 w 12"/>
              <a:gd name="T67" fmla="*/ 21 h 33"/>
              <a:gd name="T68" fmla="*/ 0 w 12"/>
              <a:gd name="T69" fmla="*/ 18 h 33"/>
              <a:gd name="T70" fmla="*/ 0 w 12"/>
              <a:gd name="T71" fmla="*/ 17 h 33"/>
              <a:gd name="T72" fmla="*/ 1 w 12"/>
              <a:gd name="T73" fmla="*/ 16 h 33"/>
              <a:gd name="T74" fmla="*/ 0 w 12"/>
              <a:gd name="T75" fmla="*/ 15 h 33"/>
              <a:gd name="T76" fmla="*/ 0 w 12"/>
              <a:gd name="T77" fmla="*/ 13 h 33"/>
              <a:gd name="T78" fmla="*/ 0 w 12"/>
              <a:gd name="T79" fmla="*/ 11 h 33"/>
              <a:gd name="T80" fmla="*/ 0 w 12"/>
              <a:gd name="T81" fmla="*/ 8 h 33"/>
              <a:gd name="T82" fmla="*/ 9 w 12"/>
              <a:gd name="T83" fmla="*/ 7 h 33"/>
              <a:gd name="T84" fmla="*/ 7 w 12"/>
              <a:gd name="T85" fmla="*/ 6 h 33"/>
              <a:gd name="T86" fmla="*/ 6 w 12"/>
              <a:gd name="T87" fmla="*/ 5 h 33"/>
              <a:gd name="T88" fmla="*/ 5 w 12"/>
              <a:gd name="T89" fmla="*/ 6 h 33"/>
              <a:gd name="T90" fmla="*/ 4 w 12"/>
              <a:gd name="T91" fmla="*/ 12 h 33"/>
              <a:gd name="T92" fmla="*/ 5 w 12"/>
              <a:gd name="T93" fmla="*/ 13 h 33"/>
              <a:gd name="T94" fmla="*/ 6 w 12"/>
              <a:gd name="T95" fmla="*/ 15 h 33"/>
              <a:gd name="T96" fmla="*/ 7 w 12"/>
              <a:gd name="T97" fmla="*/ 13 h 33"/>
              <a:gd name="T98" fmla="*/ 9 w 12"/>
              <a:gd name="T99" fmla="*/ 12 h 33"/>
              <a:gd name="T100" fmla="*/ 9 w 12"/>
              <a:gd name="T101" fmla="*/ 20 h 33"/>
              <a:gd name="T102" fmla="*/ 7 w 12"/>
              <a:gd name="T103" fmla="*/ 18 h 33"/>
              <a:gd name="T104" fmla="*/ 6 w 12"/>
              <a:gd name="T105" fmla="*/ 17 h 33"/>
              <a:gd name="T106" fmla="*/ 5 w 12"/>
              <a:gd name="T107" fmla="*/ 18 h 33"/>
              <a:gd name="T108" fmla="*/ 4 w 12"/>
              <a:gd name="T109" fmla="*/ 20 h 33"/>
              <a:gd name="T110" fmla="*/ 4 w 12"/>
              <a:gd name="T111" fmla="*/ 26 h 33"/>
              <a:gd name="T112" fmla="*/ 5 w 12"/>
              <a:gd name="T113" fmla="*/ 27 h 33"/>
              <a:gd name="T114" fmla="*/ 6 w 12"/>
              <a:gd name="T115" fmla="*/ 28 h 33"/>
              <a:gd name="T116" fmla="*/ 7 w 12"/>
              <a:gd name="T117" fmla="*/ 27 h 33"/>
              <a:gd name="T118" fmla="*/ 9 w 12"/>
              <a:gd name="T119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" h="33">
                <a:moveTo>
                  <a:pt x="0" y="8"/>
                </a:move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9" y="1"/>
                </a:lnTo>
                <a:lnTo>
                  <a:pt x="9" y="1"/>
                </a:lnTo>
                <a:lnTo>
                  <a:pt x="11" y="2"/>
                </a:lnTo>
                <a:lnTo>
                  <a:pt x="11" y="2"/>
                </a:lnTo>
                <a:lnTo>
                  <a:pt x="12" y="3"/>
                </a:lnTo>
                <a:lnTo>
                  <a:pt x="12" y="3"/>
                </a:lnTo>
                <a:lnTo>
                  <a:pt x="12" y="5"/>
                </a:lnTo>
                <a:lnTo>
                  <a:pt x="12" y="5"/>
                </a:lnTo>
                <a:lnTo>
                  <a:pt x="12" y="7"/>
                </a:lnTo>
                <a:lnTo>
                  <a:pt x="12" y="7"/>
                </a:lnTo>
                <a:lnTo>
                  <a:pt x="12" y="8"/>
                </a:lnTo>
                <a:lnTo>
                  <a:pt x="12" y="8"/>
                </a:lnTo>
                <a:lnTo>
                  <a:pt x="12" y="11"/>
                </a:lnTo>
                <a:lnTo>
                  <a:pt x="12" y="11"/>
                </a:lnTo>
                <a:lnTo>
                  <a:pt x="12" y="13"/>
                </a:lnTo>
                <a:lnTo>
                  <a:pt x="12" y="13"/>
                </a:lnTo>
                <a:lnTo>
                  <a:pt x="12" y="15"/>
                </a:lnTo>
                <a:lnTo>
                  <a:pt x="12" y="15"/>
                </a:lnTo>
                <a:lnTo>
                  <a:pt x="11" y="16"/>
                </a:lnTo>
                <a:lnTo>
                  <a:pt x="11" y="16"/>
                </a:lnTo>
                <a:lnTo>
                  <a:pt x="12" y="17"/>
                </a:lnTo>
                <a:lnTo>
                  <a:pt x="12" y="17"/>
                </a:lnTo>
                <a:lnTo>
                  <a:pt x="12" y="18"/>
                </a:lnTo>
                <a:lnTo>
                  <a:pt x="12" y="18"/>
                </a:lnTo>
                <a:lnTo>
                  <a:pt x="12" y="21"/>
                </a:lnTo>
                <a:lnTo>
                  <a:pt x="12" y="21"/>
                </a:lnTo>
                <a:lnTo>
                  <a:pt x="12" y="23"/>
                </a:lnTo>
                <a:lnTo>
                  <a:pt x="12" y="23"/>
                </a:lnTo>
                <a:lnTo>
                  <a:pt x="12" y="26"/>
                </a:lnTo>
                <a:lnTo>
                  <a:pt x="12" y="26"/>
                </a:lnTo>
                <a:lnTo>
                  <a:pt x="12" y="27"/>
                </a:lnTo>
                <a:lnTo>
                  <a:pt x="12" y="27"/>
                </a:lnTo>
                <a:lnTo>
                  <a:pt x="12" y="28"/>
                </a:lnTo>
                <a:lnTo>
                  <a:pt x="12" y="28"/>
                </a:lnTo>
                <a:lnTo>
                  <a:pt x="11" y="30"/>
                </a:lnTo>
                <a:lnTo>
                  <a:pt x="11" y="30"/>
                </a:lnTo>
                <a:lnTo>
                  <a:pt x="10" y="32"/>
                </a:lnTo>
                <a:lnTo>
                  <a:pt x="10" y="32"/>
                </a:lnTo>
                <a:lnTo>
                  <a:pt x="6" y="33"/>
                </a:lnTo>
                <a:lnTo>
                  <a:pt x="6" y="33"/>
                </a:lnTo>
                <a:lnTo>
                  <a:pt x="2" y="32"/>
                </a:lnTo>
                <a:lnTo>
                  <a:pt x="2" y="32"/>
                </a:lnTo>
                <a:lnTo>
                  <a:pt x="1" y="30"/>
                </a:lnTo>
                <a:lnTo>
                  <a:pt x="1" y="30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0" y="17"/>
                </a:lnTo>
                <a:lnTo>
                  <a:pt x="0" y="17"/>
                </a:lnTo>
                <a:lnTo>
                  <a:pt x="1" y="16"/>
                </a:lnTo>
                <a:lnTo>
                  <a:pt x="1" y="16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9" y="7"/>
                </a:moveTo>
                <a:lnTo>
                  <a:pt x="9" y="7"/>
                </a:lnTo>
                <a:lnTo>
                  <a:pt x="7" y="6"/>
                </a:lnTo>
                <a:lnTo>
                  <a:pt x="7" y="6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4" y="7"/>
                </a:lnTo>
                <a:lnTo>
                  <a:pt x="4" y="12"/>
                </a:lnTo>
                <a:lnTo>
                  <a:pt x="4" y="12"/>
                </a:lnTo>
                <a:lnTo>
                  <a:pt x="5" y="13"/>
                </a:lnTo>
                <a:lnTo>
                  <a:pt x="5" y="13"/>
                </a:lnTo>
                <a:lnTo>
                  <a:pt x="6" y="15"/>
                </a:lnTo>
                <a:lnTo>
                  <a:pt x="6" y="15"/>
                </a:lnTo>
                <a:lnTo>
                  <a:pt x="7" y="13"/>
                </a:lnTo>
                <a:lnTo>
                  <a:pt x="7" y="13"/>
                </a:lnTo>
                <a:lnTo>
                  <a:pt x="9" y="12"/>
                </a:lnTo>
                <a:lnTo>
                  <a:pt x="9" y="7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7" y="18"/>
                </a:lnTo>
                <a:lnTo>
                  <a:pt x="7" y="18"/>
                </a:lnTo>
                <a:lnTo>
                  <a:pt x="6" y="17"/>
                </a:lnTo>
                <a:lnTo>
                  <a:pt x="6" y="17"/>
                </a:lnTo>
                <a:lnTo>
                  <a:pt x="5" y="18"/>
                </a:lnTo>
                <a:lnTo>
                  <a:pt x="5" y="18"/>
                </a:lnTo>
                <a:lnTo>
                  <a:pt x="4" y="20"/>
                </a:lnTo>
                <a:lnTo>
                  <a:pt x="4" y="26"/>
                </a:lnTo>
                <a:lnTo>
                  <a:pt x="4" y="26"/>
                </a:lnTo>
                <a:lnTo>
                  <a:pt x="5" y="27"/>
                </a:lnTo>
                <a:lnTo>
                  <a:pt x="5" y="27"/>
                </a:lnTo>
                <a:lnTo>
                  <a:pt x="6" y="28"/>
                </a:lnTo>
                <a:lnTo>
                  <a:pt x="6" y="28"/>
                </a:lnTo>
                <a:lnTo>
                  <a:pt x="7" y="27"/>
                </a:lnTo>
                <a:lnTo>
                  <a:pt x="7" y="27"/>
                </a:lnTo>
                <a:lnTo>
                  <a:pt x="9" y="26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11" name="Freeform 2041">
            <a:extLst>
              <a:ext uri="{FF2B5EF4-FFF2-40B4-BE49-F238E27FC236}">
                <a16:creationId xmlns:a16="http://schemas.microsoft.com/office/drawing/2014/main" id="{BE797425-429D-4667-9E10-18BF6E426DEA}"/>
              </a:ext>
            </a:extLst>
          </p:cNvPr>
          <p:cNvSpPr>
            <a:spLocks/>
          </p:cNvSpPr>
          <p:nvPr/>
        </p:nvSpPr>
        <p:spPr bwMode="auto">
          <a:xfrm>
            <a:off x="4279343" y="3284721"/>
            <a:ext cx="25400" cy="49213"/>
          </a:xfrm>
          <a:custGeom>
            <a:avLst/>
            <a:gdLst>
              <a:gd name="T0" fmla="*/ 9 w 16"/>
              <a:gd name="T1" fmla="*/ 31 h 31"/>
              <a:gd name="T2" fmla="*/ 9 w 16"/>
              <a:gd name="T3" fmla="*/ 27 h 31"/>
              <a:gd name="T4" fmla="*/ 0 w 16"/>
              <a:gd name="T5" fmla="*/ 27 h 31"/>
              <a:gd name="T6" fmla="*/ 0 w 16"/>
              <a:gd name="T7" fmla="*/ 22 h 31"/>
              <a:gd name="T8" fmla="*/ 6 w 16"/>
              <a:gd name="T9" fmla="*/ 0 h 31"/>
              <a:gd name="T10" fmla="*/ 11 w 16"/>
              <a:gd name="T11" fmla="*/ 0 h 31"/>
              <a:gd name="T12" fmla="*/ 5 w 16"/>
              <a:gd name="T13" fmla="*/ 22 h 31"/>
              <a:gd name="T14" fmla="*/ 9 w 16"/>
              <a:gd name="T15" fmla="*/ 22 h 31"/>
              <a:gd name="T16" fmla="*/ 9 w 16"/>
              <a:gd name="T17" fmla="*/ 14 h 31"/>
              <a:gd name="T18" fmla="*/ 14 w 16"/>
              <a:gd name="T19" fmla="*/ 14 h 31"/>
              <a:gd name="T20" fmla="*/ 14 w 16"/>
              <a:gd name="T21" fmla="*/ 22 h 31"/>
              <a:gd name="T22" fmla="*/ 16 w 16"/>
              <a:gd name="T23" fmla="*/ 22 h 31"/>
              <a:gd name="T24" fmla="*/ 16 w 16"/>
              <a:gd name="T25" fmla="*/ 27 h 31"/>
              <a:gd name="T26" fmla="*/ 14 w 16"/>
              <a:gd name="T27" fmla="*/ 27 h 31"/>
              <a:gd name="T28" fmla="*/ 14 w 16"/>
              <a:gd name="T29" fmla="*/ 31 h 31"/>
              <a:gd name="T30" fmla="*/ 9 w 16"/>
              <a:gd name="T3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1">
                <a:moveTo>
                  <a:pt x="9" y="31"/>
                </a:moveTo>
                <a:lnTo>
                  <a:pt x="9" y="27"/>
                </a:lnTo>
                <a:lnTo>
                  <a:pt x="0" y="27"/>
                </a:lnTo>
                <a:lnTo>
                  <a:pt x="0" y="22"/>
                </a:lnTo>
                <a:lnTo>
                  <a:pt x="6" y="0"/>
                </a:lnTo>
                <a:lnTo>
                  <a:pt x="11" y="0"/>
                </a:lnTo>
                <a:lnTo>
                  <a:pt x="5" y="22"/>
                </a:lnTo>
                <a:lnTo>
                  <a:pt x="9" y="22"/>
                </a:lnTo>
                <a:lnTo>
                  <a:pt x="9" y="14"/>
                </a:lnTo>
                <a:lnTo>
                  <a:pt x="14" y="14"/>
                </a:lnTo>
                <a:lnTo>
                  <a:pt x="14" y="22"/>
                </a:lnTo>
                <a:lnTo>
                  <a:pt x="16" y="22"/>
                </a:lnTo>
                <a:lnTo>
                  <a:pt x="16" y="27"/>
                </a:lnTo>
                <a:lnTo>
                  <a:pt x="14" y="27"/>
                </a:lnTo>
                <a:lnTo>
                  <a:pt x="14" y="31"/>
                </a:lnTo>
                <a:lnTo>
                  <a:pt x="9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12" name="Freeform 2042">
            <a:extLst>
              <a:ext uri="{FF2B5EF4-FFF2-40B4-BE49-F238E27FC236}">
                <a16:creationId xmlns:a16="http://schemas.microsoft.com/office/drawing/2014/main" id="{2DFC04BD-9B62-4286-A1CE-A0942FF21EC0}"/>
              </a:ext>
            </a:extLst>
          </p:cNvPr>
          <p:cNvSpPr>
            <a:spLocks/>
          </p:cNvSpPr>
          <p:nvPr/>
        </p:nvSpPr>
        <p:spPr bwMode="auto">
          <a:xfrm>
            <a:off x="4307918" y="3284721"/>
            <a:ext cx="20638" cy="50800"/>
          </a:xfrm>
          <a:custGeom>
            <a:avLst/>
            <a:gdLst>
              <a:gd name="T0" fmla="*/ 13 w 13"/>
              <a:gd name="T1" fmla="*/ 0 h 32"/>
              <a:gd name="T2" fmla="*/ 13 w 13"/>
              <a:gd name="T3" fmla="*/ 4 h 32"/>
              <a:gd name="T4" fmla="*/ 5 w 13"/>
              <a:gd name="T5" fmla="*/ 4 h 32"/>
              <a:gd name="T6" fmla="*/ 5 w 13"/>
              <a:gd name="T7" fmla="*/ 12 h 32"/>
              <a:gd name="T8" fmla="*/ 5 w 13"/>
              <a:gd name="T9" fmla="*/ 12 h 32"/>
              <a:gd name="T10" fmla="*/ 6 w 13"/>
              <a:gd name="T11" fmla="*/ 11 h 32"/>
              <a:gd name="T12" fmla="*/ 6 w 13"/>
              <a:gd name="T13" fmla="*/ 11 h 32"/>
              <a:gd name="T14" fmla="*/ 8 w 13"/>
              <a:gd name="T15" fmla="*/ 11 h 32"/>
              <a:gd name="T16" fmla="*/ 8 w 13"/>
              <a:gd name="T17" fmla="*/ 11 h 32"/>
              <a:gd name="T18" fmla="*/ 11 w 13"/>
              <a:gd name="T19" fmla="*/ 11 h 32"/>
              <a:gd name="T20" fmla="*/ 12 w 13"/>
              <a:gd name="T21" fmla="*/ 12 h 32"/>
              <a:gd name="T22" fmla="*/ 12 w 13"/>
              <a:gd name="T23" fmla="*/ 12 h 32"/>
              <a:gd name="T24" fmla="*/ 13 w 13"/>
              <a:gd name="T25" fmla="*/ 14 h 32"/>
              <a:gd name="T26" fmla="*/ 13 w 13"/>
              <a:gd name="T27" fmla="*/ 16 h 32"/>
              <a:gd name="T28" fmla="*/ 13 w 13"/>
              <a:gd name="T29" fmla="*/ 25 h 32"/>
              <a:gd name="T30" fmla="*/ 13 w 13"/>
              <a:gd name="T31" fmla="*/ 25 h 32"/>
              <a:gd name="T32" fmla="*/ 13 w 13"/>
              <a:gd name="T33" fmla="*/ 27 h 32"/>
              <a:gd name="T34" fmla="*/ 13 w 13"/>
              <a:gd name="T35" fmla="*/ 27 h 32"/>
              <a:gd name="T36" fmla="*/ 12 w 13"/>
              <a:gd name="T37" fmla="*/ 30 h 32"/>
              <a:gd name="T38" fmla="*/ 12 w 13"/>
              <a:gd name="T39" fmla="*/ 30 h 32"/>
              <a:gd name="T40" fmla="*/ 10 w 13"/>
              <a:gd name="T41" fmla="*/ 31 h 32"/>
              <a:gd name="T42" fmla="*/ 10 w 13"/>
              <a:gd name="T43" fmla="*/ 31 h 32"/>
              <a:gd name="T44" fmla="*/ 7 w 13"/>
              <a:gd name="T45" fmla="*/ 32 h 32"/>
              <a:gd name="T46" fmla="*/ 7 w 13"/>
              <a:gd name="T47" fmla="*/ 32 h 32"/>
              <a:gd name="T48" fmla="*/ 5 w 13"/>
              <a:gd name="T49" fmla="*/ 31 h 32"/>
              <a:gd name="T50" fmla="*/ 5 w 13"/>
              <a:gd name="T51" fmla="*/ 31 h 32"/>
              <a:gd name="T52" fmla="*/ 2 w 13"/>
              <a:gd name="T53" fmla="*/ 30 h 32"/>
              <a:gd name="T54" fmla="*/ 2 w 13"/>
              <a:gd name="T55" fmla="*/ 30 h 32"/>
              <a:gd name="T56" fmla="*/ 1 w 13"/>
              <a:gd name="T57" fmla="*/ 27 h 32"/>
              <a:gd name="T58" fmla="*/ 1 w 13"/>
              <a:gd name="T59" fmla="*/ 27 h 32"/>
              <a:gd name="T60" fmla="*/ 0 w 13"/>
              <a:gd name="T61" fmla="*/ 25 h 32"/>
              <a:gd name="T62" fmla="*/ 0 w 13"/>
              <a:gd name="T63" fmla="*/ 24 h 32"/>
              <a:gd name="T64" fmla="*/ 5 w 13"/>
              <a:gd name="T65" fmla="*/ 24 h 32"/>
              <a:gd name="T66" fmla="*/ 5 w 13"/>
              <a:gd name="T67" fmla="*/ 25 h 32"/>
              <a:gd name="T68" fmla="*/ 5 w 13"/>
              <a:gd name="T69" fmla="*/ 25 h 32"/>
              <a:gd name="T70" fmla="*/ 6 w 13"/>
              <a:gd name="T71" fmla="*/ 26 h 32"/>
              <a:gd name="T72" fmla="*/ 6 w 13"/>
              <a:gd name="T73" fmla="*/ 26 h 32"/>
              <a:gd name="T74" fmla="*/ 7 w 13"/>
              <a:gd name="T75" fmla="*/ 27 h 32"/>
              <a:gd name="T76" fmla="*/ 7 w 13"/>
              <a:gd name="T77" fmla="*/ 27 h 32"/>
              <a:gd name="T78" fmla="*/ 8 w 13"/>
              <a:gd name="T79" fmla="*/ 26 h 32"/>
              <a:gd name="T80" fmla="*/ 8 w 13"/>
              <a:gd name="T81" fmla="*/ 26 h 32"/>
              <a:gd name="T82" fmla="*/ 10 w 13"/>
              <a:gd name="T83" fmla="*/ 25 h 32"/>
              <a:gd name="T84" fmla="*/ 10 w 13"/>
              <a:gd name="T85" fmla="*/ 17 h 32"/>
              <a:gd name="T86" fmla="*/ 10 w 13"/>
              <a:gd name="T87" fmla="*/ 17 h 32"/>
              <a:gd name="T88" fmla="*/ 8 w 13"/>
              <a:gd name="T89" fmla="*/ 16 h 32"/>
              <a:gd name="T90" fmla="*/ 8 w 13"/>
              <a:gd name="T91" fmla="*/ 16 h 32"/>
              <a:gd name="T92" fmla="*/ 7 w 13"/>
              <a:gd name="T93" fmla="*/ 15 h 32"/>
              <a:gd name="T94" fmla="*/ 7 w 13"/>
              <a:gd name="T95" fmla="*/ 15 h 32"/>
              <a:gd name="T96" fmla="*/ 6 w 13"/>
              <a:gd name="T97" fmla="*/ 15 h 32"/>
              <a:gd name="T98" fmla="*/ 6 w 13"/>
              <a:gd name="T99" fmla="*/ 15 h 32"/>
              <a:gd name="T100" fmla="*/ 6 w 13"/>
              <a:gd name="T101" fmla="*/ 16 h 32"/>
              <a:gd name="T102" fmla="*/ 6 w 13"/>
              <a:gd name="T103" fmla="*/ 16 h 32"/>
              <a:gd name="T104" fmla="*/ 5 w 13"/>
              <a:gd name="T105" fmla="*/ 16 h 32"/>
              <a:gd name="T106" fmla="*/ 5 w 13"/>
              <a:gd name="T107" fmla="*/ 16 h 32"/>
              <a:gd name="T108" fmla="*/ 5 w 13"/>
              <a:gd name="T109" fmla="*/ 17 h 32"/>
              <a:gd name="T110" fmla="*/ 1 w 13"/>
              <a:gd name="T111" fmla="*/ 17 h 32"/>
              <a:gd name="T112" fmla="*/ 1 w 13"/>
              <a:gd name="T113" fmla="*/ 0 h 32"/>
              <a:gd name="T114" fmla="*/ 13 w 13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" h="32">
                <a:moveTo>
                  <a:pt x="13" y="0"/>
                </a:moveTo>
                <a:lnTo>
                  <a:pt x="13" y="4"/>
                </a:lnTo>
                <a:lnTo>
                  <a:pt x="5" y="4"/>
                </a:lnTo>
                <a:lnTo>
                  <a:pt x="5" y="12"/>
                </a:lnTo>
                <a:lnTo>
                  <a:pt x="5" y="12"/>
                </a:lnTo>
                <a:lnTo>
                  <a:pt x="6" y="11"/>
                </a:lnTo>
                <a:lnTo>
                  <a:pt x="6" y="11"/>
                </a:lnTo>
                <a:lnTo>
                  <a:pt x="8" y="11"/>
                </a:lnTo>
                <a:lnTo>
                  <a:pt x="8" y="11"/>
                </a:lnTo>
                <a:lnTo>
                  <a:pt x="11" y="11"/>
                </a:lnTo>
                <a:lnTo>
                  <a:pt x="12" y="12"/>
                </a:lnTo>
                <a:lnTo>
                  <a:pt x="12" y="12"/>
                </a:lnTo>
                <a:lnTo>
                  <a:pt x="13" y="14"/>
                </a:lnTo>
                <a:lnTo>
                  <a:pt x="13" y="16"/>
                </a:lnTo>
                <a:lnTo>
                  <a:pt x="13" y="25"/>
                </a:lnTo>
                <a:lnTo>
                  <a:pt x="13" y="25"/>
                </a:lnTo>
                <a:lnTo>
                  <a:pt x="13" y="27"/>
                </a:lnTo>
                <a:lnTo>
                  <a:pt x="13" y="27"/>
                </a:lnTo>
                <a:lnTo>
                  <a:pt x="12" y="30"/>
                </a:lnTo>
                <a:lnTo>
                  <a:pt x="12" y="30"/>
                </a:lnTo>
                <a:lnTo>
                  <a:pt x="10" y="31"/>
                </a:lnTo>
                <a:lnTo>
                  <a:pt x="10" y="31"/>
                </a:lnTo>
                <a:lnTo>
                  <a:pt x="7" y="32"/>
                </a:lnTo>
                <a:lnTo>
                  <a:pt x="7" y="32"/>
                </a:lnTo>
                <a:lnTo>
                  <a:pt x="5" y="31"/>
                </a:lnTo>
                <a:lnTo>
                  <a:pt x="5" y="31"/>
                </a:lnTo>
                <a:lnTo>
                  <a:pt x="2" y="30"/>
                </a:lnTo>
                <a:lnTo>
                  <a:pt x="2" y="30"/>
                </a:lnTo>
                <a:lnTo>
                  <a:pt x="1" y="27"/>
                </a:lnTo>
                <a:lnTo>
                  <a:pt x="1" y="27"/>
                </a:lnTo>
                <a:lnTo>
                  <a:pt x="0" y="25"/>
                </a:lnTo>
                <a:lnTo>
                  <a:pt x="0" y="24"/>
                </a:lnTo>
                <a:lnTo>
                  <a:pt x="5" y="24"/>
                </a:lnTo>
                <a:lnTo>
                  <a:pt x="5" y="25"/>
                </a:lnTo>
                <a:lnTo>
                  <a:pt x="5" y="25"/>
                </a:lnTo>
                <a:lnTo>
                  <a:pt x="6" y="26"/>
                </a:lnTo>
                <a:lnTo>
                  <a:pt x="6" y="26"/>
                </a:lnTo>
                <a:lnTo>
                  <a:pt x="7" y="27"/>
                </a:lnTo>
                <a:lnTo>
                  <a:pt x="7" y="27"/>
                </a:lnTo>
                <a:lnTo>
                  <a:pt x="8" y="26"/>
                </a:lnTo>
                <a:lnTo>
                  <a:pt x="8" y="26"/>
                </a:lnTo>
                <a:lnTo>
                  <a:pt x="10" y="25"/>
                </a:lnTo>
                <a:lnTo>
                  <a:pt x="10" y="17"/>
                </a:lnTo>
                <a:lnTo>
                  <a:pt x="10" y="17"/>
                </a:lnTo>
                <a:lnTo>
                  <a:pt x="8" y="16"/>
                </a:lnTo>
                <a:lnTo>
                  <a:pt x="8" y="16"/>
                </a:lnTo>
                <a:lnTo>
                  <a:pt x="7" y="15"/>
                </a:lnTo>
                <a:lnTo>
                  <a:pt x="7" y="15"/>
                </a:lnTo>
                <a:lnTo>
                  <a:pt x="6" y="15"/>
                </a:lnTo>
                <a:lnTo>
                  <a:pt x="6" y="15"/>
                </a:lnTo>
                <a:lnTo>
                  <a:pt x="6" y="16"/>
                </a:lnTo>
                <a:lnTo>
                  <a:pt x="6" y="16"/>
                </a:lnTo>
                <a:lnTo>
                  <a:pt x="5" y="16"/>
                </a:lnTo>
                <a:lnTo>
                  <a:pt x="5" y="16"/>
                </a:lnTo>
                <a:lnTo>
                  <a:pt x="5" y="17"/>
                </a:lnTo>
                <a:lnTo>
                  <a:pt x="1" y="17"/>
                </a:lnTo>
                <a:lnTo>
                  <a:pt x="1" y="0"/>
                </a:lnTo>
                <a:lnTo>
                  <a:pt x="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13" name="Freeform 2043">
            <a:extLst>
              <a:ext uri="{FF2B5EF4-FFF2-40B4-BE49-F238E27FC236}">
                <a16:creationId xmlns:a16="http://schemas.microsoft.com/office/drawing/2014/main" id="{1DF8EC30-51C4-4E91-B3F8-73E02E3DAD55}"/>
              </a:ext>
            </a:extLst>
          </p:cNvPr>
          <p:cNvSpPr>
            <a:spLocks/>
          </p:cNvSpPr>
          <p:nvPr/>
        </p:nvSpPr>
        <p:spPr bwMode="auto">
          <a:xfrm>
            <a:off x="4188856" y="3794308"/>
            <a:ext cx="14288" cy="52388"/>
          </a:xfrm>
          <a:custGeom>
            <a:avLst/>
            <a:gdLst>
              <a:gd name="T0" fmla="*/ 4 w 9"/>
              <a:gd name="T1" fmla="*/ 33 h 33"/>
              <a:gd name="T2" fmla="*/ 4 w 9"/>
              <a:gd name="T3" fmla="*/ 5 h 33"/>
              <a:gd name="T4" fmla="*/ 0 w 9"/>
              <a:gd name="T5" fmla="*/ 9 h 33"/>
              <a:gd name="T6" fmla="*/ 0 w 9"/>
              <a:gd name="T7" fmla="*/ 4 h 33"/>
              <a:gd name="T8" fmla="*/ 4 w 9"/>
              <a:gd name="T9" fmla="*/ 0 h 33"/>
              <a:gd name="T10" fmla="*/ 9 w 9"/>
              <a:gd name="T11" fmla="*/ 0 h 33"/>
              <a:gd name="T12" fmla="*/ 9 w 9"/>
              <a:gd name="T13" fmla="*/ 33 h 33"/>
              <a:gd name="T14" fmla="*/ 4 w 9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3">
                <a:moveTo>
                  <a:pt x="4" y="33"/>
                </a:moveTo>
                <a:lnTo>
                  <a:pt x="4" y="5"/>
                </a:lnTo>
                <a:lnTo>
                  <a:pt x="0" y="9"/>
                </a:lnTo>
                <a:lnTo>
                  <a:pt x="0" y="4"/>
                </a:lnTo>
                <a:lnTo>
                  <a:pt x="4" y="0"/>
                </a:lnTo>
                <a:lnTo>
                  <a:pt x="9" y="0"/>
                </a:lnTo>
                <a:lnTo>
                  <a:pt x="9" y="33"/>
                </a:lnTo>
                <a:lnTo>
                  <a:pt x="4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14" name="Freeform 2044">
            <a:extLst>
              <a:ext uri="{FF2B5EF4-FFF2-40B4-BE49-F238E27FC236}">
                <a16:creationId xmlns:a16="http://schemas.microsoft.com/office/drawing/2014/main" id="{EB6D7C88-A695-4F17-AA58-D9DA7560DA40}"/>
              </a:ext>
            </a:extLst>
          </p:cNvPr>
          <p:cNvSpPr>
            <a:spLocks noEditPoints="1"/>
          </p:cNvSpPr>
          <p:nvPr/>
        </p:nvSpPr>
        <p:spPr bwMode="auto">
          <a:xfrm>
            <a:off x="4214256" y="3794308"/>
            <a:ext cx="20638" cy="52388"/>
          </a:xfrm>
          <a:custGeom>
            <a:avLst/>
            <a:gdLst>
              <a:gd name="T0" fmla="*/ 0 w 13"/>
              <a:gd name="T1" fmla="*/ 8 h 33"/>
              <a:gd name="T2" fmla="*/ 0 w 13"/>
              <a:gd name="T3" fmla="*/ 8 h 33"/>
              <a:gd name="T4" fmla="*/ 1 w 13"/>
              <a:gd name="T5" fmla="*/ 4 h 33"/>
              <a:gd name="T6" fmla="*/ 1 w 13"/>
              <a:gd name="T7" fmla="*/ 4 h 33"/>
              <a:gd name="T8" fmla="*/ 2 w 13"/>
              <a:gd name="T9" fmla="*/ 3 h 33"/>
              <a:gd name="T10" fmla="*/ 2 w 13"/>
              <a:gd name="T11" fmla="*/ 3 h 33"/>
              <a:gd name="T12" fmla="*/ 5 w 13"/>
              <a:gd name="T13" fmla="*/ 2 h 33"/>
              <a:gd name="T14" fmla="*/ 5 w 13"/>
              <a:gd name="T15" fmla="*/ 2 h 33"/>
              <a:gd name="T16" fmla="*/ 7 w 13"/>
              <a:gd name="T17" fmla="*/ 0 h 33"/>
              <a:gd name="T18" fmla="*/ 7 w 13"/>
              <a:gd name="T19" fmla="*/ 0 h 33"/>
              <a:gd name="T20" fmla="*/ 10 w 13"/>
              <a:gd name="T21" fmla="*/ 2 h 33"/>
              <a:gd name="T22" fmla="*/ 10 w 13"/>
              <a:gd name="T23" fmla="*/ 2 h 33"/>
              <a:gd name="T24" fmla="*/ 12 w 13"/>
              <a:gd name="T25" fmla="*/ 3 h 33"/>
              <a:gd name="T26" fmla="*/ 12 w 13"/>
              <a:gd name="T27" fmla="*/ 3 h 33"/>
              <a:gd name="T28" fmla="*/ 13 w 13"/>
              <a:gd name="T29" fmla="*/ 4 h 33"/>
              <a:gd name="T30" fmla="*/ 13 w 13"/>
              <a:gd name="T31" fmla="*/ 4 h 33"/>
              <a:gd name="T32" fmla="*/ 13 w 13"/>
              <a:gd name="T33" fmla="*/ 8 h 33"/>
              <a:gd name="T34" fmla="*/ 13 w 13"/>
              <a:gd name="T35" fmla="*/ 27 h 33"/>
              <a:gd name="T36" fmla="*/ 13 w 13"/>
              <a:gd name="T37" fmla="*/ 27 h 33"/>
              <a:gd name="T38" fmla="*/ 13 w 13"/>
              <a:gd name="T39" fmla="*/ 29 h 33"/>
              <a:gd name="T40" fmla="*/ 13 w 13"/>
              <a:gd name="T41" fmla="*/ 29 h 33"/>
              <a:gd name="T42" fmla="*/ 12 w 13"/>
              <a:gd name="T43" fmla="*/ 32 h 33"/>
              <a:gd name="T44" fmla="*/ 12 w 13"/>
              <a:gd name="T45" fmla="*/ 32 h 33"/>
              <a:gd name="T46" fmla="*/ 10 w 13"/>
              <a:gd name="T47" fmla="*/ 33 h 33"/>
              <a:gd name="T48" fmla="*/ 10 w 13"/>
              <a:gd name="T49" fmla="*/ 33 h 33"/>
              <a:gd name="T50" fmla="*/ 7 w 13"/>
              <a:gd name="T51" fmla="*/ 33 h 33"/>
              <a:gd name="T52" fmla="*/ 7 w 13"/>
              <a:gd name="T53" fmla="*/ 33 h 33"/>
              <a:gd name="T54" fmla="*/ 5 w 13"/>
              <a:gd name="T55" fmla="*/ 33 h 33"/>
              <a:gd name="T56" fmla="*/ 5 w 13"/>
              <a:gd name="T57" fmla="*/ 33 h 33"/>
              <a:gd name="T58" fmla="*/ 2 w 13"/>
              <a:gd name="T59" fmla="*/ 32 h 33"/>
              <a:gd name="T60" fmla="*/ 2 w 13"/>
              <a:gd name="T61" fmla="*/ 32 h 33"/>
              <a:gd name="T62" fmla="*/ 1 w 13"/>
              <a:gd name="T63" fmla="*/ 29 h 33"/>
              <a:gd name="T64" fmla="*/ 1 w 13"/>
              <a:gd name="T65" fmla="*/ 29 h 33"/>
              <a:gd name="T66" fmla="*/ 0 w 13"/>
              <a:gd name="T67" fmla="*/ 27 h 33"/>
              <a:gd name="T68" fmla="*/ 0 w 13"/>
              <a:gd name="T69" fmla="*/ 8 h 33"/>
              <a:gd name="T70" fmla="*/ 5 w 13"/>
              <a:gd name="T71" fmla="*/ 27 h 33"/>
              <a:gd name="T72" fmla="*/ 5 w 13"/>
              <a:gd name="T73" fmla="*/ 27 h 33"/>
              <a:gd name="T74" fmla="*/ 6 w 13"/>
              <a:gd name="T75" fmla="*/ 28 h 33"/>
              <a:gd name="T76" fmla="*/ 6 w 13"/>
              <a:gd name="T77" fmla="*/ 28 h 33"/>
              <a:gd name="T78" fmla="*/ 7 w 13"/>
              <a:gd name="T79" fmla="*/ 29 h 33"/>
              <a:gd name="T80" fmla="*/ 7 w 13"/>
              <a:gd name="T81" fmla="*/ 29 h 33"/>
              <a:gd name="T82" fmla="*/ 8 w 13"/>
              <a:gd name="T83" fmla="*/ 28 h 33"/>
              <a:gd name="T84" fmla="*/ 8 w 13"/>
              <a:gd name="T85" fmla="*/ 28 h 33"/>
              <a:gd name="T86" fmla="*/ 10 w 13"/>
              <a:gd name="T87" fmla="*/ 27 h 33"/>
              <a:gd name="T88" fmla="*/ 10 w 13"/>
              <a:gd name="T89" fmla="*/ 8 h 33"/>
              <a:gd name="T90" fmla="*/ 10 w 13"/>
              <a:gd name="T91" fmla="*/ 8 h 33"/>
              <a:gd name="T92" fmla="*/ 8 w 13"/>
              <a:gd name="T93" fmla="*/ 5 h 33"/>
              <a:gd name="T94" fmla="*/ 8 w 13"/>
              <a:gd name="T95" fmla="*/ 5 h 33"/>
              <a:gd name="T96" fmla="*/ 7 w 13"/>
              <a:gd name="T97" fmla="*/ 5 h 33"/>
              <a:gd name="T98" fmla="*/ 7 w 13"/>
              <a:gd name="T99" fmla="*/ 5 h 33"/>
              <a:gd name="T100" fmla="*/ 6 w 13"/>
              <a:gd name="T101" fmla="*/ 5 h 33"/>
              <a:gd name="T102" fmla="*/ 6 w 13"/>
              <a:gd name="T103" fmla="*/ 5 h 33"/>
              <a:gd name="T104" fmla="*/ 5 w 13"/>
              <a:gd name="T105" fmla="*/ 8 h 33"/>
              <a:gd name="T106" fmla="*/ 5 w 13"/>
              <a:gd name="T107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" h="33">
                <a:moveTo>
                  <a:pt x="0" y="8"/>
                </a:moveTo>
                <a:lnTo>
                  <a:pt x="0" y="8"/>
                </a:lnTo>
                <a:lnTo>
                  <a:pt x="1" y="4"/>
                </a:lnTo>
                <a:lnTo>
                  <a:pt x="1" y="4"/>
                </a:lnTo>
                <a:lnTo>
                  <a:pt x="2" y="3"/>
                </a:lnTo>
                <a:lnTo>
                  <a:pt x="2" y="3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0" y="2"/>
                </a:lnTo>
                <a:lnTo>
                  <a:pt x="12" y="3"/>
                </a:lnTo>
                <a:lnTo>
                  <a:pt x="12" y="3"/>
                </a:lnTo>
                <a:lnTo>
                  <a:pt x="13" y="4"/>
                </a:lnTo>
                <a:lnTo>
                  <a:pt x="13" y="4"/>
                </a:lnTo>
                <a:lnTo>
                  <a:pt x="13" y="8"/>
                </a:lnTo>
                <a:lnTo>
                  <a:pt x="13" y="27"/>
                </a:lnTo>
                <a:lnTo>
                  <a:pt x="13" y="27"/>
                </a:lnTo>
                <a:lnTo>
                  <a:pt x="13" y="29"/>
                </a:lnTo>
                <a:lnTo>
                  <a:pt x="13" y="29"/>
                </a:lnTo>
                <a:lnTo>
                  <a:pt x="12" y="32"/>
                </a:lnTo>
                <a:lnTo>
                  <a:pt x="12" y="32"/>
                </a:lnTo>
                <a:lnTo>
                  <a:pt x="10" y="33"/>
                </a:lnTo>
                <a:lnTo>
                  <a:pt x="10" y="33"/>
                </a:lnTo>
                <a:lnTo>
                  <a:pt x="7" y="33"/>
                </a:lnTo>
                <a:lnTo>
                  <a:pt x="7" y="33"/>
                </a:lnTo>
                <a:lnTo>
                  <a:pt x="5" y="33"/>
                </a:lnTo>
                <a:lnTo>
                  <a:pt x="5" y="33"/>
                </a:lnTo>
                <a:lnTo>
                  <a:pt x="2" y="32"/>
                </a:lnTo>
                <a:lnTo>
                  <a:pt x="2" y="32"/>
                </a:lnTo>
                <a:lnTo>
                  <a:pt x="1" y="29"/>
                </a:lnTo>
                <a:lnTo>
                  <a:pt x="1" y="29"/>
                </a:lnTo>
                <a:lnTo>
                  <a:pt x="0" y="27"/>
                </a:lnTo>
                <a:lnTo>
                  <a:pt x="0" y="8"/>
                </a:lnTo>
                <a:close/>
                <a:moveTo>
                  <a:pt x="5" y="27"/>
                </a:moveTo>
                <a:lnTo>
                  <a:pt x="5" y="27"/>
                </a:lnTo>
                <a:lnTo>
                  <a:pt x="6" y="28"/>
                </a:lnTo>
                <a:lnTo>
                  <a:pt x="6" y="28"/>
                </a:lnTo>
                <a:lnTo>
                  <a:pt x="7" y="29"/>
                </a:lnTo>
                <a:lnTo>
                  <a:pt x="7" y="29"/>
                </a:lnTo>
                <a:lnTo>
                  <a:pt x="8" y="28"/>
                </a:lnTo>
                <a:lnTo>
                  <a:pt x="8" y="28"/>
                </a:lnTo>
                <a:lnTo>
                  <a:pt x="10" y="27"/>
                </a:lnTo>
                <a:lnTo>
                  <a:pt x="10" y="8"/>
                </a:lnTo>
                <a:lnTo>
                  <a:pt x="10" y="8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15" name="Freeform 2045">
            <a:extLst>
              <a:ext uri="{FF2B5EF4-FFF2-40B4-BE49-F238E27FC236}">
                <a16:creationId xmlns:a16="http://schemas.microsoft.com/office/drawing/2014/main" id="{FF724C64-2C0A-4579-92B8-DBFD8F672624}"/>
              </a:ext>
            </a:extLst>
          </p:cNvPr>
          <p:cNvSpPr>
            <a:spLocks/>
          </p:cNvSpPr>
          <p:nvPr/>
        </p:nvSpPr>
        <p:spPr bwMode="auto">
          <a:xfrm>
            <a:off x="4242831" y="3794308"/>
            <a:ext cx="14288" cy="52388"/>
          </a:xfrm>
          <a:custGeom>
            <a:avLst/>
            <a:gdLst>
              <a:gd name="T0" fmla="*/ 4 w 9"/>
              <a:gd name="T1" fmla="*/ 33 h 33"/>
              <a:gd name="T2" fmla="*/ 4 w 9"/>
              <a:gd name="T3" fmla="*/ 5 h 33"/>
              <a:gd name="T4" fmla="*/ 0 w 9"/>
              <a:gd name="T5" fmla="*/ 9 h 33"/>
              <a:gd name="T6" fmla="*/ 0 w 9"/>
              <a:gd name="T7" fmla="*/ 4 h 33"/>
              <a:gd name="T8" fmla="*/ 4 w 9"/>
              <a:gd name="T9" fmla="*/ 0 h 33"/>
              <a:gd name="T10" fmla="*/ 9 w 9"/>
              <a:gd name="T11" fmla="*/ 0 h 33"/>
              <a:gd name="T12" fmla="*/ 9 w 9"/>
              <a:gd name="T13" fmla="*/ 33 h 33"/>
              <a:gd name="T14" fmla="*/ 4 w 9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3">
                <a:moveTo>
                  <a:pt x="4" y="33"/>
                </a:moveTo>
                <a:lnTo>
                  <a:pt x="4" y="5"/>
                </a:lnTo>
                <a:lnTo>
                  <a:pt x="0" y="9"/>
                </a:lnTo>
                <a:lnTo>
                  <a:pt x="0" y="4"/>
                </a:lnTo>
                <a:lnTo>
                  <a:pt x="4" y="0"/>
                </a:lnTo>
                <a:lnTo>
                  <a:pt x="9" y="0"/>
                </a:lnTo>
                <a:lnTo>
                  <a:pt x="9" y="33"/>
                </a:lnTo>
                <a:lnTo>
                  <a:pt x="4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16" name="Freeform 2046">
            <a:extLst>
              <a:ext uri="{FF2B5EF4-FFF2-40B4-BE49-F238E27FC236}">
                <a16:creationId xmlns:a16="http://schemas.microsoft.com/office/drawing/2014/main" id="{C994494F-1FA2-42E8-A013-71A6754299B4}"/>
              </a:ext>
            </a:extLst>
          </p:cNvPr>
          <p:cNvSpPr>
            <a:spLocks/>
          </p:cNvSpPr>
          <p:nvPr/>
        </p:nvSpPr>
        <p:spPr bwMode="auto">
          <a:xfrm>
            <a:off x="4269818" y="3838758"/>
            <a:ext cx="4763" cy="14288"/>
          </a:xfrm>
          <a:custGeom>
            <a:avLst/>
            <a:gdLst>
              <a:gd name="T0" fmla="*/ 0 w 3"/>
              <a:gd name="T1" fmla="*/ 9 h 9"/>
              <a:gd name="T2" fmla="*/ 0 w 3"/>
              <a:gd name="T3" fmla="*/ 0 h 9"/>
              <a:gd name="T4" fmla="*/ 3 w 3"/>
              <a:gd name="T5" fmla="*/ 0 h 9"/>
              <a:gd name="T6" fmla="*/ 3 w 3"/>
              <a:gd name="T7" fmla="*/ 5 h 9"/>
              <a:gd name="T8" fmla="*/ 0 w 3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9">
                <a:moveTo>
                  <a:pt x="0" y="9"/>
                </a:moveTo>
                <a:lnTo>
                  <a:pt x="0" y="0"/>
                </a:lnTo>
                <a:lnTo>
                  <a:pt x="3" y="0"/>
                </a:lnTo>
                <a:lnTo>
                  <a:pt x="3" y="5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17" name="Freeform 2047">
            <a:extLst>
              <a:ext uri="{FF2B5EF4-FFF2-40B4-BE49-F238E27FC236}">
                <a16:creationId xmlns:a16="http://schemas.microsoft.com/office/drawing/2014/main" id="{8C9CAA18-9242-408C-A1E2-093048C63743}"/>
              </a:ext>
            </a:extLst>
          </p:cNvPr>
          <p:cNvSpPr>
            <a:spLocks noEditPoints="1"/>
          </p:cNvSpPr>
          <p:nvPr/>
        </p:nvSpPr>
        <p:spPr bwMode="auto">
          <a:xfrm>
            <a:off x="4280931" y="3794308"/>
            <a:ext cx="22225" cy="52388"/>
          </a:xfrm>
          <a:custGeom>
            <a:avLst/>
            <a:gdLst>
              <a:gd name="T0" fmla="*/ 0 w 14"/>
              <a:gd name="T1" fmla="*/ 8 h 33"/>
              <a:gd name="T2" fmla="*/ 0 w 14"/>
              <a:gd name="T3" fmla="*/ 8 h 33"/>
              <a:gd name="T4" fmla="*/ 0 w 14"/>
              <a:gd name="T5" fmla="*/ 4 h 33"/>
              <a:gd name="T6" fmla="*/ 0 w 14"/>
              <a:gd name="T7" fmla="*/ 4 h 33"/>
              <a:gd name="T8" fmla="*/ 3 w 14"/>
              <a:gd name="T9" fmla="*/ 3 h 33"/>
              <a:gd name="T10" fmla="*/ 3 w 14"/>
              <a:gd name="T11" fmla="*/ 3 h 33"/>
              <a:gd name="T12" fmla="*/ 4 w 14"/>
              <a:gd name="T13" fmla="*/ 2 h 33"/>
              <a:gd name="T14" fmla="*/ 4 w 14"/>
              <a:gd name="T15" fmla="*/ 2 h 33"/>
              <a:gd name="T16" fmla="*/ 6 w 14"/>
              <a:gd name="T17" fmla="*/ 0 h 33"/>
              <a:gd name="T18" fmla="*/ 6 w 14"/>
              <a:gd name="T19" fmla="*/ 0 h 33"/>
              <a:gd name="T20" fmla="*/ 9 w 14"/>
              <a:gd name="T21" fmla="*/ 2 h 33"/>
              <a:gd name="T22" fmla="*/ 9 w 14"/>
              <a:gd name="T23" fmla="*/ 2 h 33"/>
              <a:gd name="T24" fmla="*/ 12 w 14"/>
              <a:gd name="T25" fmla="*/ 3 h 33"/>
              <a:gd name="T26" fmla="*/ 12 w 14"/>
              <a:gd name="T27" fmla="*/ 3 h 33"/>
              <a:gd name="T28" fmla="*/ 13 w 14"/>
              <a:gd name="T29" fmla="*/ 4 h 33"/>
              <a:gd name="T30" fmla="*/ 13 w 14"/>
              <a:gd name="T31" fmla="*/ 4 h 33"/>
              <a:gd name="T32" fmla="*/ 14 w 14"/>
              <a:gd name="T33" fmla="*/ 8 h 33"/>
              <a:gd name="T34" fmla="*/ 14 w 14"/>
              <a:gd name="T35" fmla="*/ 27 h 33"/>
              <a:gd name="T36" fmla="*/ 14 w 14"/>
              <a:gd name="T37" fmla="*/ 27 h 33"/>
              <a:gd name="T38" fmla="*/ 13 w 14"/>
              <a:gd name="T39" fmla="*/ 29 h 33"/>
              <a:gd name="T40" fmla="*/ 13 w 14"/>
              <a:gd name="T41" fmla="*/ 29 h 33"/>
              <a:gd name="T42" fmla="*/ 12 w 14"/>
              <a:gd name="T43" fmla="*/ 32 h 33"/>
              <a:gd name="T44" fmla="*/ 12 w 14"/>
              <a:gd name="T45" fmla="*/ 32 h 33"/>
              <a:gd name="T46" fmla="*/ 9 w 14"/>
              <a:gd name="T47" fmla="*/ 33 h 33"/>
              <a:gd name="T48" fmla="*/ 9 w 14"/>
              <a:gd name="T49" fmla="*/ 33 h 33"/>
              <a:gd name="T50" fmla="*/ 6 w 14"/>
              <a:gd name="T51" fmla="*/ 33 h 33"/>
              <a:gd name="T52" fmla="*/ 6 w 14"/>
              <a:gd name="T53" fmla="*/ 33 h 33"/>
              <a:gd name="T54" fmla="*/ 4 w 14"/>
              <a:gd name="T55" fmla="*/ 33 h 33"/>
              <a:gd name="T56" fmla="*/ 4 w 14"/>
              <a:gd name="T57" fmla="*/ 33 h 33"/>
              <a:gd name="T58" fmla="*/ 3 w 14"/>
              <a:gd name="T59" fmla="*/ 32 h 33"/>
              <a:gd name="T60" fmla="*/ 3 w 14"/>
              <a:gd name="T61" fmla="*/ 32 h 33"/>
              <a:gd name="T62" fmla="*/ 0 w 14"/>
              <a:gd name="T63" fmla="*/ 29 h 33"/>
              <a:gd name="T64" fmla="*/ 0 w 14"/>
              <a:gd name="T65" fmla="*/ 29 h 33"/>
              <a:gd name="T66" fmla="*/ 0 w 14"/>
              <a:gd name="T67" fmla="*/ 27 h 33"/>
              <a:gd name="T68" fmla="*/ 0 w 14"/>
              <a:gd name="T69" fmla="*/ 8 h 33"/>
              <a:gd name="T70" fmla="*/ 5 w 14"/>
              <a:gd name="T71" fmla="*/ 27 h 33"/>
              <a:gd name="T72" fmla="*/ 5 w 14"/>
              <a:gd name="T73" fmla="*/ 27 h 33"/>
              <a:gd name="T74" fmla="*/ 5 w 14"/>
              <a:gd name="T75" fmla="*/ 28 h 33"/>
              <a:gd name="T76" fmla="*/ 5 w 14"/>
              <a:gd name="T77" fmla="*/ 28 h 33"/>
              <a:gd name="T78" fmla="*/ 6 w 14"/>
              <a:gd name="T79" fmla="*/ 29 h 33"/>
              <a:gd name="T80" fmla="*/ 6 w 14"/>
              <a:gd name="T81" fmla="*/ 29 h 33"/>
              <a:gd name="T82" fmla="*/ 9 w 14"/>
              <a:gd name="T83" fmla="*/ 28 h 33"/>
              <a:gd name="T84" fmla="*/ 9 w 14"/>
              <a:gd name="T85" fmla="*/ 28 h 33"/>
              <a:gd name="T86" fmla="*/ 9 w 14"/>
              <a:gd name="T87" fmla="*/ 27 h 33"/>
              <a:gd name="T88" fmla="*/ 9 w 14"/>
              <a:gd name="T89" fmla="*/ 8 h 33"/>
              <a:gd name="T90" fmla="*/ 9 w 14"/>
              <a:gd name="T91" fmla="*/ 8 h 33"/>
              <a:gd name="T92" fmla="*/ 9 w 14"/>
              <a:gd name="T93" fmla="*/ 5 h 33"/>
              <a:gd name="T94" fmla="*/ 9 w 14"/>
              <a:gd name="T95" fmla="*/ 5 h 33"/>
              <a:gd name="T96" fmla="*/ 6 w 14"/>
              <a:gd name="T97" fmla="*/ 5 h 33"/>
              <a:gd name="T98" fmla="*/ 6 w 14"/>
              <a:gd name="T99" fmla="*/ 5 h 33"/>
              <a:gd name="T100" fmla="*/ 5 w 14"/>
              <a:gd name="T101" fmla="*/ 5 h 33"/>
              <a:gd name="T102" fmla="*/ 5 w 14"/>
              <a:gd name="T103" fmla="*/ 5 h 33"/>
              <a:gd name="T104" fmla="*/ 5 w 14"/>
              <a:gd name="T105" fmla="*/ 8 h 33"/>
              <a:gd name="T106" fmla="*/ 5 w 14"/>
              <a:gd name="T107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3">
                <a:moveTo>
                  <a:pt x="0" y="8"/>
                </a:move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3" y="3"/>
                </a:lnTo>
                <a:lnTo>
                  <a:pt x="3" y="3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9" y="2"/>
                </a:lnTo>
                <a:lnTo>
                  <a:pt x="9" y="2"/>
                </a:lnTo>
                <a:lnTo>
                  <a:pt x="12" y="3"/>
                </a:lnTo>
                <a:lnTo>
                  <a:pt x="12" y="3"/>
                </a:lnTo>
                <a:lnTo>
                  <a:pt x="13" y="4"/>
                </a:lnTo>
                <a:lnTo>
                  <a:pt x="13" y="4"/>
                </a:lnTo>
                <a:lnTo>
                  <a:pt x="14" y="8"/>
                </a:lnTo>
                <a:lnTo>
                  <a:pt x="14" y="27"/>
                </a:lnTo>
                <a:lnTo>
                  <a:pt x="14" y="27"/>
                </a:lnTo>
                <a:lnTo>
                  <a:pt x="13" y="29"/>
                </a:lnTo>
                <a:lnTo>
                  <a:pt x="13" y="29"/>
                </a:lnTo>
                <a:lnTo>
                  <a:pt x="12" y="32"/>
                </a:lnTo>
                <a:lnTo>
                  <a:pt x="12" y="32"/>
                </a:lnTo>
                <a:lnTo>
                  <a:pt x="9" y="33"/>
                </a:lnTo>
                <a:lnTo>
                  <a:pt x="9" y="33"/>
                </a:lnTo>
                <a:lnTo>
                  <a:pt x="6" y="33"/>
                </a:lnTo>
                <a:lnTo>
                  <a:pt x="6" y="33"/>
                </a:lnTo>
                <a:lnTo>
                  <a:pt x="4" y="33"/>
                </a:lnTo>
                <a:lnTo>
                  <a:pt x="4" y="33"/>
                </a:lnTo>
                <a:lnTo>
                  <a:pt x="3" y="32"/>
                </a:lnTo>
                <a:lnTo>
                  <a:pt x="3" y="32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  <a:lnTo>
                  <a:pt x="0" y="8"/>
                </a:lnTo>
                <a:close/>
                <a:moveTo>
                  <a:pt x="5" y="27"/>
                </a:moveTo>
                <a:lnTo>
                  <a:pt x="5" y="27"/>
                </a:lnTo>
                <a:lnTo>
                  <a:pt x="5" y="28"/>
                </a:lnTo>
                <a:lnTo>
                  <a:pt x="5" y="28"/>
                </a:lnTo>
                <a:lnTo>
                  <a:pt x="6" y="29"/>
                </a:lnTo>
                <a:lnTo>
                  <a:pt x="6" y="29"/>
                </a:lnTo>
                <a:lnTo>
                  <a:pt x="9" y="28"/>
                </a:lnTo>
                <a:lnTo>
                  <a:pt x="9" y="28"/>
                </a:lnTo>
                <a:lnTo>
                  <a:pt x="9" y="27"/>
                </a:lnTo>
                <a:lnTo>
                  <a:pt x="9" y="8"/>
                </a:lnTo>
                <a:lnTo>
                  <a:pt x="9" y="8"/>
                </a:lnTo>
                <a:lnTo>
                  <a:pt x="9" y="5"/>
                </a:lnTo>
                <a:lnTo>
                  <a:pt x="9" y="5"/>
                </a:lnTo>
                <a:lnTo>
                  <a:pt x="6" y="5"/>
                </a:lnTo>
                <a:lnTo>
                  <a:pt x="6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18" name="Freeform 2048">
            <a:extLst>
              <a:ext uri="{FF2B5EF4-FFF2-40B4-BE49-F238E27FC236}">
                <a16:creationId xmlns:a16="http://schemas.microsoft.com/office/drawing/2014/main" id="{C71C772F-0E6F-4C7F-8271-BBE5A32C89D6}"/>
              </a:ext>
            </a:extLst>
          </p:cNvPr>
          <p:cNvSpPr>
            <a:spLocks/>
          </p:cNvSpPr>
          <p:nvPr/>
        </p:nvSpPr>
        <p:spPr bwMode="auto">
          <a:xfrm>
            <a:off x="4307918" y="3794308"/>
            <a:ext cx="20638" cy="52388"/>
          </a:xfrm>
          <a:custGeom>
            <a:avLst/>
            <a:gdLst>
              <a:gd name="T0" fmla="*/ 1 w 13"/>
              <a:gd name="T1" fmla="*/ 33 h 33"/>
              <a:gd name="T2" fmla="*/ 10 w 13"/>
              <a:gd name="T3" fmla="*/ 5 h 33"/>
              <a:gd name="T4" fmla="*/ 5 w 13"/>
              <a:gd name="T5" fmla="*/ 5 h 33"/>
              <a:gd name="T6" fmla="*/ 5 w 13"/>
              <a:gd name="T7" fmla="*/ 9 h 33"/>
              <a:gd name="T8" fmla="*/ 0 w 13"/>
              <a:gd name="T9" fmla="*/ 9 h 33"/>
              <a:gd name="T10" fmla="*/ 0 w 13"/>
              <a:gd name="T11" fmla="*/ 0 h 33"/>
              <a:gd name="T12" fmla="*/ 13 w 13"/>
              <a:gd name="T13" fmla="*/ 0 h 33"/>
              <a:gd name="T14" fmla="*/ 13 w 13"/>
              <a:gd name="T15" fmla="*/ 5 h 33"/>
              <a:gd name="T16" fmla="*/ 6 w 13"/>
              <a:gd name="T17" fmla="*/ 33 h 33"/>
              <a:gd name="T18" fmla="*/ 1 w 13"/>
              <a:gd name="T1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33">
                <a:moveTo>
                  <a:pt x="1" y="33"/>
                </a:moveTo>
                <a:lnTo>
                  <a:pt x="10" y="5"/>
                </a:lnTo>
                <a:lnTo>
                  <a:pt x="5" y="5"/>
                </a:lnTo>
                <a:lnTo>
                  <a:pt x="5" y="9"/>
                </a:lnTo>
                <a:lnTo>
                  <a:pt x="0" y="9"/>
                </a:lnTo>
                <a:lnTo>
                  <a:pt x="0" y="0"/>
                </a:lnTo>
                <a:lnTo>
                  <a:pt x="13" y="0"/>
                </a:lnTo>
                <a:lnTo>
                  <a:pt x="13" y="5"/>
                </a:lnTo>
                <a:lnTo>
                  <a:pt x="6" y="33"/>
                </a:lnTo>
                <a:lnTo>
                  <a:pt x="1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19" name="Freeform 2049">
            <a:extLst>
              <a:ext uri="{FF2B5EF4-FFF2-40B4-BE49-F238E27FC236}">
                <a16:creationId xmlns:a16="http://schemas.microsoft.com/office/drawing/2014/main" id="{96C8E1D0-D88C-4A62-A73E-AD975E247829}"/>
              </a:ext>
            </a:extLst>
          </p:cNvPr>
          <p:cNvSpPr>
            <a:spLocks/>
          </p:cNvSpPr>
          <p:nvPr/>
        </p:nvSpPr>
        <p:spPr bwMode="auto">
          <a:xfrm>
            <a:off x="4188856" y="4307071"/>
            <a:ext cx="14288" cy="52388"/>
          </a:xfrm>
          <a:custGeom>
            <a:avLst/>
            <a:gdLst>
              <a:gd name="T0" fmla="*/ 4 w 9"/>
              <a:gd name="T1" fmla="*/ 33 h 33"/>
              <a:gd name="T2" fmla="*/ 4 w 9"/>
              <a:gd name="T3" fmla="*/ 5 h 33"/>
              <a:gd name="T4" fmla="*/ 0 w 9"/>
              <a:gd name="T5" fmla="*/ 9 h 33"/>
              <a:gd name="T6" fmla="*/ 0 w 9"/>
              <a:gd name="T7" fmla="*/ 4 h 33"/>
              <a:gd name="T8" fmla="*/ 4 w 9"/>
              <a:gd name="T9" fmla="*/ 0 h 33"/>
              <a:gd name="T10" fmla="*/ 9 w 9"/>
              <a:gd name="T11" fmla="*/ 0 h 33"/>
              <a:gd name="T12" fmla="*/ 9 w 9"/>
              <a:gd name="T13" fmla="*/ 33 h 33"/>
              <a:gd name="T14" fmla="*/ 4 w 9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3">
                <a:moveTo>
                  <a:pt x="4" y="33"/>
                </a:moveTo>
                <a:lnTo>
                  <a:pt x="4" y="5"/>
                </a:lnTo>
                <a:lnTo>
                  <a:pt x="0" y="9"/>
                </a:lnTo>
                <a:lnTo>
                  <a:pt x="0" y="4"/>
                </a:lnTo>
                <a:lnTo>
                  <a:pt x="4" y="0"/>
                </a:lnTo>
                <a:lnTo>
                  <a:pt x="9" y="0"/>
                </a:lnTo>
                <a:lnTo>
                  <a:pt x="9" y="33"/>
                </a:lnTo>
                <a:lnTo>
                  <a:pt x="4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20" name="Freeform 2050">
            <a:extLst>
              <a:ext uri="{FF2B5EF4-FFF2-40B4-BE49-F238E27FC236}">
                <a16:creationId xmlns:a16="http://schemas.microsoft.com/office/drawing/2014/main" id="{D12621AD-4C68-435C-B75F-1DC0478A0486}"/>
              </a:ext>
            </a:extLst>
          </p:cNvPr>
          <p:cNvSpPr>
            <a:spLocks noEditPoints="1"/>
          </p:cNvSpPr>
          <p:nvPr/>
        </p:nvSpPr>
        <p:spPr bwMode="auto">
          <a:xfrm>
            <a:off x="4214256" y="4307071"/>
            <a:ext cx="20638" cy="52388"/>
          </a:xfrm>
          <a:custGeom>
            <a:avLst/>
            <a:gdLst>
              <a:gd name="T0" fmla="*/ 7 w 13"/>
              <a:gd name="T1" fmla="*/ 19 h 33"/>
              <a:gd name="T2" fmla="*/ 7 w 13"/>
              <a:gd name="T3" fmla="*/ 19 h 33"/>
              <a:gd name="T4" fmla="*/ 6 w 13"/>
              <a:gd name="T5" fmla="*/ 19 h 33"/>
              <a:gd name="T6" fmla="*/ 5 w 13"/>
              <a:gd name="T7" fmla="*/ 19 h 33"/>
              <a:gd name="T8" fmla="*/ 3 w 13"/>
              <a:gd name="T9" fmla="*/ 19 h 33"/>
              <a:gd name="T10" fmla="*/ 1 w 13"/>
              <a:gd name="T11" fmla="*/ 16 h 33"/>
              <a:gd name="T12" fmla="*/ 1 w 13"/>
              <a:gd name="T13" fmla="*/ 16 h 33"/>
              <a:gd name="T14" fmla="*/ 1 w 13"/>
              <a:gd name="T15" fmla="*/ 15 h 33"/>
              <a:gd name="T16" fmla="*/ 1 w 13"/>
              <a:gd name="T17" fmla="*/ 12 h 33"/>
              <a:gd name="T18" fmla="*/ 0 w 13"/>
              <a:gd name="T19" fmla="*/ 10 h 33"/>
              <a:gd name="T20" fmla="*/ 1 w 13"/>
              <a:gd name="T21" fmla="*/ 6 h 33"/>
              <a:gd name="T22" fmla="*/ 1 w 13"/>
              <a:gd name="T23" fmla="*/ 5 h 33"/>
              <a:gd name="T24" fmla="*/ 1 w 13"/>
              <a:gd name="T25" fmla="*/ 4 h 33"/>
              <a:gd name="T26" fmla="*/ 1 w 13"/>
              <a:gd name="T27" fmla="*/ 2 h 33"/>
              <a:gd name="T28" fmla="*/ 3 w 13"/>
              <a:gd name="T29" fmla="*/ 0 h 33"/>
              <a:gd name="T30" fmla="*/ 7 w 13"/>
              <a:gd name="T31" fmla="*/ 0 h 33"/>
              <a:gd name="T32" fmla="*/ 11 w 13"/>
              <a:gd name="T33" fmla="*/ 0 h 33"/>
              <a:gd name="T34" fmla="*/ 13 w 13"/>
              <a:gd name="T35" fmla="*/ 2 h 33"/>
              <a:gd name="T36" fmla="*/ 13 w 13"/>
              <a:gd name="T37" fmla="*/ 4 h 33"/>
              <a:gd name="T38" fmla="*/ 13 w 13"/>
              <a:gd name="T39" fmla="*/ 5 h 33"/>
              <a:gd name="T40" fmla="*/ 13 w 13"/>
              <a:gd name="T41" fmla="*/ 6 h 33"/>
              <a:gd name="T42" fmla="*/ 13 w 13"/>
              <a:gd name="T43" fmla="*/ 10 h 33"/>
              <a:gd name="T44" fmla="*/ 13 w 13"/>
              <a:gd name="T45" fmla="*/ 11 h 33"/>
              <a:gd name="T46" fmla="*/ 13 w 13"/>
              <a:gd name="T47" fmla="*/ 14 h 33"/>
              <a:gd name="T48" fmla="*/ 13 w 13"/>
              <a:gd name="T49" fmla="*/ 15 h 33"/>
              <a:gd name="T50" fmla="*/ 7 w 13"/>
              <a:gd name="T51" fmla="*/ 33 h 33"/>
              <a:gd name="T52" fmla="*/ 5 w 13"/>
              <a:gd name="T53" fmla="*/ 12 h 33"/>
              <a:gd name="T54" fmla="*/ 6 w 13"/>
              <a:gd name="T55" fmla="*/ 14 h 33"/>
              <a:gd name="T56" fmla="*/ 7 w 13"/>
              <a:gd name="T57" fmla="*/ 15 h 33"/>
              <a:gd name="T58" fmla="*/ 8 w 13"/>
              <a:gd name="T59" fmla="*/ 14 h 33"/>
              <a:gd name="T60" fmla="*/ 10 w 13"/>
              <a:gd name="T61" fmla="*/ 12 h 33"/>
              <a:gd name="T62" fmla="*/ 10 w 13"/>
              <a:gd name="T63" fmla="*/ 6 h 33"/>
              <a:gd name="T64" fmla="*/ 8 w 13"/>
              <a:gd name="T65" fmla="*/ 5 h 33"/>
              <a:gd name="T66" fmla="*/ 7 w 13"/>
              <a:gd name="T67" fmla="*/ 4 h 33"/>
              <a:gd name="T68" fmla="*/ 6 w 13"/>
              <a:gd name="T69" fmla="*/ 5 h 33"/>
              <a:gd name="T70" fmla="*/ 5 w 13"/>
              <a:gd name="T71" fmla="*/ 1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" h="33">
                <a:moveTo>
                  <a:pt x="2" y="33"/>
                </a:move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lnTo>
                  <a:pt x="6" y="19"/>
                </a:lnTo>
                <a:lnTo>
                  <a:pt x="6" y="19"/>
                </a:lnTo>
                <a:lnTo>
                  <a:pt x="5" y="19"/>
                </a:lnTo>
                <a:lnTo>
                  <a:pt x="5" y="19"/>
                </a:lnTo>
                <a:lnTo>
                  <a:pt x="3" y="19"/>
                </a:lnTo>
                <a:lnTo>
                  <a:pt x="3" y="19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1" y="15"/>
                </a:lnTo>
                <a:lnTo>
                  <a:pt x="1" y="15"/>
                </a:lnTo>
                <a:lnTo>
                  <a:pt x="1" y="12"/>
                </a:lnTo>
                <a:lnTo>
                  <a:pt x="1" y="12"/>
                </a:lnTo>
                <a:lnTo>
                  <a:pt x="0" y="10"/>
                </a:lnTo>
                <a:lnTo>
                  <a:pt x="0" y="10"/>
                </a:lnTo>
                <a:lnTo>
                  <a:pt x="1" y="6"/>
                </a:lnTo>
                <a:lnTo>
                  <a:pt x="1" y="6"/>
                </a:lnTo>
                <a:lnTo>
                  <a:pt x="1" y="5"/>
                </a:lnTo>
                <a:lnTo>
                  <a:pt x="1" y="5"/>
                </a:lnTo>
                <a:lnTo>
                  <a:pt x="1" y="4"/>
                </a:lnTo>
                <a:lnTo>
                  <a:pt x="1" y="4"/>
                </a:lnTo>
                <a:lnTo>
                  <a:pt x="1" y="2"/>
                </a:lnTo>
                <a:lnTo>
                  <a:pt x="1" y="2"/>
                </a:lnTo>
                <a:lnTo>
                  <a:pt x="3" y="0"/>
                </a:lnTo>
                <a:lnTo>
                  <a:pt x="3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3" y="4"/>
                </a:lnTo>
                <a:lnTo>
                  <a:pt x="13" y="4"/>
                </a:lnTo>
                <a:lnTo>
                  <a:pt x="13" y="5"/>
                </a:lnTo>
                <a:lnTo>
                  <a:pt x="13" y="5"/>
                </a:lnTo>
                <a:lnTo>
                  <a:pt x="13" y="6"/>
                </a:lnTo>
                <a:lnTo>
                  <a:pt x="13" y="6"/>
                </a:lnTo>
                <a:lnTo>
                  <a:pt x="13" y="10"/>
                </a:lnTo>
                <a:lnTo>
                  <a:pt x="13" y="10"/>
                </a:lnTo>
                <a:lnTo>
                  <a:pt x="13" y="11"/>
                </a:lnTo>
                <a:lnTo>
                  <a:pt x="13" y="11"/>
                </a:lnTo>
                <a:lnTo>
                  <a:pt x="13" y="14"/>
                </a:lnTo>
                <a:lnTo>
                  <a:pt x="13" y="14"/>
                </a:lnTo>
                <a:lnTo>
                  <a:pt x="13" y="15"/>
                </a:lnTo>
                <a:lnTo>
                  <a:pt x="13" y="15"/>
                </a:lnTo>
                <a:lnTo>
                  <a:pt x="13" y="16"/>
                </a:lnTo>
                <a:lnTo>
                  <a:pt x="7" y="33"/>
                </a:lnTo>
                <a:lnTo>
                  <a:pt x="2" y="33"/>
                </a:lnTo>
                <a:close/>
                <a:moveTo>
                  <a:pt x="5" y="12"/>
                </a:moveTo>
                <a:lnTo>
                  <a:pt x="5" y="12"/>
                </a:lnTo>
                <a:lnTo>
                  <a:pt x="6" y="14"/>
                </a:lnTo>
                <a:lnTo>
                  <a:pt x="6" y="14"/>
                </a:lnTo>
                <a:lnTo>
                  <a:pt x="7" y="15"/>
                </a:lnTo>
                <a:lnTo>
                  <a:pt x="7" y="15"/>
                </a:lnTo>
                <a:lnTo>
                  <a:pt x="8" y="14"/>
                </a:lnTo>
                <a:lnTo>
                  <a:pt x="8" y="14"/>
                </a:lnTo>
                <a:lnTo>
                  <a:pt x="10" y="12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7" y="4"/>
                </a:lnTo>
                <a:lnTo>
                  <a:pt x="7" y="4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21" name="Freeform 2051">
            <a:extLst>
              <a:ext uri="{FF2B5EF4-FFF2-40B4-BE49-F238E27FC236}">
                <a16:creationId xmlns:a16="http://schemas.microsoft.com/office/drawing/2014/main" id="{EA2471DB-D50D-4F31-8DD6-6C6638DE4BAD}"/>
              </a:ext>
            </a:extLst>
          </p:cNvPr>
          <p:cNvSpPr>
            <a:spLocks noEditPoints="1"/>
          </p:cNvSpPr>
          <p:nvPr/>
        </p:nvSpPr>
        <p:spPr bwMode="auto">
          <a:xfrm>
            <a:off x="4241243" y="4307071"/>
            <a:ext cx="22225" cy="52388"/>
          </a:xfrm>
          <a:custGeom>
            <a:avLst/>
            <a:gdLst>
              <a:gd name="T0" fmla="*/ 0 w 14"/>
              <a:gd name="T1" fmla="*/ 6 h 33"/>
              <a:gd name="T2" fmla="*/ 0 w 14"/>
              <a:gd name="T3" fmla="*/ 6 h 33"/>
              <a:gd name="T4" fmla="*/ 0 w 14"/>
              <a:gd name="T5" fmla="*/ 4 h 33"/>
              <a:gd name="T6" fmla="*/ 0 w 14"/>
              <a:gd name="T7" fmla="*/ 4 h 33"/>
              <a:gd name="T8" fmla="*/ 3 w 14"/>
              <a:gd name="T9" fmla="*/ 1 h 33"/>
              <a:gd name="T10" fmla="*/ 3 w 14"/>
              <a:gd name="T11" fmla="*/ 1 h 33"/>
              <a:gd name="T12" fmla="*/ 4 w 14"/>
              <a:gd name="T13" fmla="*/ 0 h 33"/>
              <a:gd name="T14" fmla="*/ 4 w 14"/>
              <a:gd name="T15" fmla="*/ 0 h 33"/>
              <a:gd name="T16" fmla="*/ 6 w 14"/>
              <a:gd name="T17" fmla="*/ 0 h 33"/>
              <a:gd name="T18" fmla="*/ 6 w 14"/>
              <a:gd name="T19" fmla="*/ 0 h 33"/>
              <a:gd name="T20" fmla="*/ 9 w 14"/>
              <a:gd name="T21" fmla="*/ 0 h 33"/>
              <a:gd name="T22" fmla="*/ 9 w 14"/>
              <a:gd name="T23" fmla="*/ 0 h 33"/>
              <a:gd name="T24" fmla="*/ 11 w 14"/>
              <a:gd name="T25" fmla="*/ 1 h 33"/>
              <a:gd name="T26" fmla="*/ 11 w 14"/>
              <a:gd name="T27" fmla="*/ 1 h 33"/>
              <a:gd name="T28" fmla="*/ 13 w 14"/>
              <a:gd name="T29" fmla="*/ 4 h 33"/>
              <a:gd name="T30" fmla="*/ 13 w 14"/>
              <a:gd name="T31" fmla="*/ 4 h 33"/>
              <a:gd name="T32" fmla="*/ 14 w 14"/>
              <a:gd name="T33" fmla="*/ 6 h 33"/>
              <a:gd name="T34" fmla="*/ 14 w 14"/>
              <a:gd name="T35" fmla="*/ 25 h 33"/>
              <a:gd name="T36" fmla="*/ 14 w 14"/>
              <a:gd name="T37" fmla="*/ 25 h 33"/>
              <a:gd name="T38" fmla="*/ 13 w 14"/>
              <a:gd name="T39" fmla="*/ 29 h 33"/>
              <a:gd name="T40" fmla="*/ 13 w 14"/>
              <a:gd name="T41" fmla="*/ 29 h 33"/>
              <a:gd name="T42" fmla="*/ 11 w 14"/>
              <a:gd name="T43" fmla="*/ 30 h 33"/>
              <a:gd name="T44" fmla="*/ 11 w 14"/>
              <a:gd name="T45" fmla="*/ 30 h 33"/>
              <a:gd name="T46" fmla="*/ 9 w 14"/>
              <a:gd name="T47" fmla="*/ 33 h 33"/>
              <a:gd name="T48" fmla="*/ 9 w 14"/>
              <a:gd name="T49" fmla="*/ 33 h 33"/>
              <a:gd name="T50" fmla="*/ 6 w 14"/>
              <a:gd name="T51" fmla="*/ 33 h 33"/>
              <a:gd name="T52" fmla="*/ 6 w 14"/>
              <a:gd name="T53" fmla="*/ 33 h 33"/>
              <a:gd name="T54" fmla="*/ 4 w 14"/>
              <a:gd name="T55" fmla="*/ 33 h 33"/>
              <a:gd name="T56" fmla="*/ 4 w 14"/>
              <a:gd name="T57" fmla="*/ 33 h 33"/>
              <a:gd name="T58" fmla="*/ 3 w 14"/>
              <a:gd name="T59" fmla="*/ 30 h 33"/>
              <a:gd name="T60" fmla="*/ 3 w 14"/>
              <a:gd name="T61" fmla="*/ 30 h 33"/>
              <a:gd name="T62" fmla="*/ 0 w 14"/>
              <a:gd name="T63" fmla="*/ 29 h 33"/>
              <a:gd name="T64" fmla="*/ 0 w 14"/>
              <a:gd name="T65" fmla="*/ 29 h 33"/>
              <a:gd name="T66" fmla="*/ 0 w 14"/>
              <a:gd name="T67" fmla="*/ 25 h 33"/>
              <a:gd name="T68" fmla="*/ 0 w 14"/>
              <a:gd name="T69" fmla="*/ 6 h 33"/>
              <a:gd name="T70" fmla="*/ 5 w 14"/>
              <a:gd name="T71" fmla="*/ 25 h 33"/>
              <a:gd name="T72" fmla="*/ 5 w 14"/>
              <a:gd name="T73" fmla="*/ 25 h 33"/>
              <a:gd name="T74" fmla="*/ 5 w 14"/>
              <a:gd name="T75" fmla="*/ 28 h 33"/>
              <a:gd name="T76" fmla="*/ 5 w 14"/>
              <a:gd name="T77" fmla="*/ 28 h 33"/>
              <a:gd name="T78" fmla="*/ 6 w 14"/>
              <a:gd name="T79" fmla="*/ 28 h 33"/>
              <a:gd name="T80" fmla="*/ 6 w 14"/>
              <a:gd name="T81" fmla="*/ 28 h 33"/>
              <a:gd name="T82" fmla="*/ 9 w 14"/>
              <a:gd name="T83" fmla="*/ 28 h 33"/>
              <a:gd name="T84" fmla="*/ 9 w 14"/>
              <a:gd name="T85" fmla="*/ 28 h 33"/>
              <a:gd name="T86" fmla="*/ 9 w 14"/>
              <a:gd name="T87" fmla="*/ 25 h 33"/>
              <a:gd name="T88" fmla="*/ 9 w 14"/>
              <a:gd name="T89" fmla="*/ 6 h 33"/>
              <a:gd name="T90" fmla="*/ 9 w 14"/>
              <a:gd name="T91" fmla="*/ 6 h 33"/>
              <a:gd name="T92" fmla="*/ 9 w 14"/>
              <a:gd name="T93" fmla="*/ 5 h 33"/>
              <a:gd name="T94" fmla="*/ 9 w 14"/>
              <a:gd name="T95" fmla="*/ 5 h 33"/>
              <a:gd name="T96" fmla="*/ 6 w 14"/>
              <a:gd name="T97" fmla="*/ 4 h 33"/>
              <a:gd name="T98" fmla="*/ 6 w 14"/>
              <a:gd name="T99" fmla="*/ 4 h 33"/>
              <a:gd name="T100" fmla="*/ 5 w 14"/>
              <a:gd name="T101" fmla="*/ 5 h 33"/>
              <a:gd name="T102" fmla="*/ 5 w 14"/>
              <a:gd name="T103" fmla="*/ 5 h 33"/>
              <a:gd name="T104" fmla="*/ 5 w 14"/>
              <a:gd name="T105" fmla="*/ 6 h 33"/>
              <a:gd name="T106" fmla="*/ 5 w 14"/>
              <a:gd name="T107" fmla="*/ 2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3">
                <a:moveTo>
                  <a:pt x="0" y="6"/>
                </a:move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3" y="1"/>
                </a:lnTo>
                <a:lnTo>
                  <a:pt x="3" y="1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9" y="0"/>
                </a:lnTo>
                <a:lnTo>
                  <a:pt x="11" y="1"/>
                </a:lnTo>
                <a:lnTo>
                  <a:pt x="11" y="1"/>
                </a:lnTo>
                <a:lnTo>
                  <a:pt x="13" y="4"/>
                </a:lnTo>
                <a:lnTo>
                  <a:pt x="13" y="4"/>
                </a:lnTo>
                <a:lnTo>
                  <a:pt x="14" y="6"/>
                </a:lnTo>
                <a:lnTo>
                  <a:pt x="14" y="25"/>
                </a:lnTo>
                <a:lnTo>
                  <a:pt x="14" y="25"/>
                </a:lnTo>
                <a:lnTo>
                  <a:pt x="13" y="29"/>
                </a:lnTo>
                <a:lnTo>
                  <a:pt x="13" y="29"/>
                </a:lnTo>
                <a:lnTo>
                  <a:pt x="11" y="30"/>
                </a:lnTo>
                <a:lnTo>
                  <a:pt x="11" y="30"/>
                </a:lnTo>
                <a:lnTo>
                  <a:pt x="9" y="33"/>
                </a:lnTo>
                <a:lnTo>
                  <a:pt x="9" y="33"/>
                </a:lnTo>
                <a:lnTo>
                  <a:pt x="6" y="33"/>
                </a:lnTo>
                <a:lnTo>
                  <a:pt x="6" y="33"/>
                </a:lnTo>
                <a:lnTo>
                  <a:pt x="4" y="33"/>
                </a:lnTo>
                <a:lnTo>
                  <a:pt x="4" y="33"/>
                </a:lnTo>
                <a:lnTo>
                  <a:pt x="3" y="30"/>
                </a:lnTo>
                <a:lnTo>
                  <a:pt x="3" y="30"/>
                </a:lnTo>
                <a:lnTo>
                  <a:pt x="0" y="29"/>
                </a:lnTo>
                <a:lnTo>
                  <a:pt x="0" y="29"/>
                </a:lnTo>
                <a:lnTo>
                  <a:pt x="0" y="25"/>
                </a:lnTo>
                <a:lnTo>
                  <a:pt x="0" y="6"/>
                </a:lnTo>
                <a:close/>
                <a:moveTo>
                  <a:pt x="5" y="25"/>
                </a:move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6" y="28"/>
                </a:lnTo>
                <a:lnTo>
                  <a:pt x="6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22" name="Freeform 2052">
            <a:extLst>
              <a:ext uri="{FF2B5EF4-FFF2-40B4-BE49-F238E27FC236}">
                <a16:creationId xmlns:a16="http://schemas.microsoft.com/office/drawing/2014/main" id="{932EEF8E-D415-474B-A907-873DBE43D149}"/>
              </a:ext>
            </a:extLst>
          </p:cNvPr>
          <p:cNvSpPr>
            <a:spLocks/>
          </p:cNvSpPr>
          <p:nvPr/>
        </p:nvSpPr>
        <p:spPr bwMode="auto">
          <a:xfrm>
            <a:off x="4269818" y="4351521"/>
            <a:ext cx="4763" cy="11113"/>
          </a:xfrm>
          <a:custGeom>
            <a:avLst/>
            <a:gdLst>
              <a:gd name="T0" fmla="*/ 0 w 3"/>
              <a:gd name="T1" fmla="*/ 7 h 7"/>
              <a:gd name="T2" fmla="*/ 0 w 3"/>
              <a:gd name="T3" fmla="*/ 0 h 7"/>
              <a:gd name="T4" fmla="*/ 3 w 3"/>
              <a:gd name="T5" fmla="*/ 0 h 7"/>
              <a:gd name="T6" fmla="*/ 3 w 3"/>
              <a:gd name="T7" fmla="*/ 5 h 7"/>
              <a:gd name="T8" fmla="*/ 0 w 3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7">
                <a:moveTo>
                  <a:pt x="0" y="7"/>
                </a:moveTo>
                <a:lnTo>
                  <a:pt x="0" y="0"/>
                </a:lnTo>
                <a:lnTo>
                  <a:pt x="3" y="0"/>
                </a:lnTo>
                <a:lnTo>
                  <a:pt x="3" y="5"/>
                </a:lnTo>
                <a:lnTo>
                  <a:pt x="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23" name="Freeform 2053">
            <a:extLst>
              <a:ext uri="{FF2B5EF4-FFF2-40B4-BE49-F238E27FC236}">
                <a16:creationId xmlns:a16="http://schemas.microsoft.com/office/drawing/2014/main" id="{2BC16A16-25A9-4878-919B-3726CA59AF0E}"/>
              </a:ext>
            </a:extLst>
          </p:cNvPr>
          <p:cNvSpPr>
            <a:spLocks/>
          </p:cNvSpPr>
          <p:nvPr/>
        </p:nvSpPr>
        <p:spPr bwMode="auto">
          <a:xfrm>
            <a:off x="4280931" y="4307071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8 h 33"/>
              <a:gd name="T4" fmla="*/ 9 w 14"/>
              <a:gd name="T5" fmla="*/ 12 h 33"/>
              <a:gd name="T6" fmla="*/ 9 w 14"/>
              <a:gd name="T7" fmla="*/ 12 h 33"/>
              <a:gd name="T8" fmla="*/ 9 w 14"/>
              <a:gd name="T9" fmla="*/ 10 h 33"/>
              <a:gd name="T10" fmla="*/ 9 w 14"/>
              <a:gd name="T11" fmla="*/ 10 h 33"/>
              <a:gd name="T12" fmla="*/ 9 w 14"/>
              <a:gd name="T13" fmla="*/ 7 h 33"/>
              <a:gd name="T14" fmla="*/ 9 w 14"/>
              <a:gd name="T15" fmla="*/ 7 h 33"/>
              <a:gd name="T16" fmla="*/ 9 w 14"/>
              <a:gd name="T17" fmla="*/ 6 h 33"/>
              <a:gd name="T18" fmla="*/ 9 w 14"/>
              <a:gd name="T19" fmla="*/ 6 h 33"/>
              <a:gd name="T20" fmla="*/ 9 w 14"/>
              <a:gd name="T21" fmla="*/ 5 h 33"/>
              <a:gd name="T22" fmla="*/ 9 w 14"/>
              <a:gd name="T23" fmla="*/ 5 h 33"/>
              <a:gd name="T24" fmla="*/ 8 w 14"/>
              <a:gd name="T25" fmla="*/ 5 h 33"/>
              <a:gd name="T26" fmla="*/ 8 w 14"/>
              <a:gd name="T27" fmla="*/ 5 h 33"/>
              <a:gd name="T28" fmla="*/ 6 w 14"/>
              <a:gd name="T29" fmla="*/ 4 h 33"/>
              <a:gd name="T30" fmla="*/ 6 w 14"/>
              <a:gd name="T31" fmla="*/ 4 h 33"/>
              <a:gd name="T32" fmla="*/ 5 w 14"/>
              <a:gd name="T33" fmla="*/ 5 h 33"/>
              <a:gd name="T34" fmla="*/ 5 w 14"/>
              <a:gd name="T35" fmla="*/ 5 h 33"/>
              <a:gd name="T36" fmla="*/ 5 w 14"/>
              <a:gd name="T37" fmla="*/ 6 h 33"/>
              <a:gd name="T38" fmla="*/ 5 w 14"/>
              <a:gd name="T39" fmla="*/ 9 h 33"/>
              <a:gd name="T40" fmla="*/ 0 w 14"/>
              <a:gd name="T41" fmla="*/ 9 h 33"/>
              <a:gd name="T42" fmla="*/ 0 w 14"/>
              <a:gd name="T43" fmla="*/ 6 h 33"/>
              <a:gd name="T44" fmla="*/ 0 w 14"/>
              <a:gd name="T45" fmla="*/ 6 h 33"/>
              <a:gd name="T46" fmla="*/ 0 w 14"/>
              <a:gd name="T47" fmla="*/ 4 h 33"/>
              <a:gd name="T48" fmla="*/ 0 w 14"/>
              <a:gd name="T49" fmla="*/ 4 h 33"/>
              <a:gd name="T50" fmla="*/ 3 w 14"/>
              <a:gd name="T51" fmla="*/ 1 h 33"/>
              <a:gd name="T52" fmla="*/ 3 w 14"/>
              <a:gd name="T53" fmla="*/ 1 h 33"/>
              <a:gd name="T54" fmla="*/ 4 w 14"/>
              <a:gd name="T55" fmla="*/ 0 h 33"/>
              <a:gd name="T56" fmla="*/ 4 w 14"/>
              <a:gd name="T57" fmla="*/ 0 h 33"/>
              <a:gd name="T58" fmla="*/ 6 w 14"/>
              <a:gd name="T59" fmla="*/ 0 h 33"/>
              <a:gd name="T60" fmla="*/ 6 w 14"/>
              <a:gd name="T61" fmla="*/ 0 h 33"/>
              <a:gd name="T62" fmla="*/ 10 w 14"/>
              <a:gd name="T63" fmla="*/ 0 h 33"/>
              <a:gd name="T64" fmla="*/ 10 w 14"/>
              <a:gd name="T65" fmla="*/ 0 h 33"/>
              <a:gd name="T66" fmla="*/ 13 w 14"/>
              <a:gd name="T67" fmla="*/ 2 h 33"/>
              <a:gd name="T68" fmla="*/ 13 w 14"/>
              <a:gd name="T69" fmla="*/ 2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7 h 33"/>
              <a:gd name="T76" fmla="*/ 14 w 14"/>
              <a:gd name="T77" fmla="*/ 7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1 h 33"/>
              <a:gd name="T84" fmla="*/ 14 w 14"/>
              <a:gd name="T85" fmla="*/ 11 h 33"/>
              <a:gd name="T86" fmla="*/ 13 w 14"/>
              <a:gd name="T87" fmla="*/ 12 h 33"/>
              <a:gd name="T88" fmla="*/ 13 w 14"/>
              <a:gd name="T89" fmla="*/ 12 h 33"/>
              <a:gd name="T90" fmla="*/ 13 w 14"/>
              <a:gd name="T91" fmla="*/ 15 h 33"/>
              <a:gd name="T92" fmla="*/ 5 w 14"/>
              <a:gd name="T93" fmla="*/ 28 h 33"/>
              <a:gd name="T94" fmla="*/ 14 w 14"/>
              <a:gd name="T95" fmla="*/ 28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8"/>
                </a:lnTo>
                <a:lnTo>
                  <a:pt x="9" y="12"/>
                </a:lnTo>
                <a:lnTo>
                  <a:pt x="9" y="12"/>
                </a:lnTo>
                <a:lnTo>
                  <a:pt x="9" y="10"/>
                </a:lnTo>
                <a:lnTo>
                  <a:pt x="9" y="10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3" y="1"/>
                </a:lnTo>
                <a:lnTo>
                  <a:pt x="3" y="1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3" y="12"/>
                </a:lnTo>
                <a:lnTo>
                  <a:pt x="13" y="12"/>
                </a:lnTo>
                <a:lnTo>
                  <a:pt x="13" y="15"/>
                </a:lnTo>
                <a:lnTo>
                  <a:pt x="5" y="28"/>
                </a:lnTo>
                <a:lnTo>
                  <a:pt x="14" y="28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24" name="Freeform 2054">
            <a:extLst>
              <a:ext uri="{FF2B5EF4-FFF2-40B4-BE49-F238E27FC236}">
                <a16:creationId xmlns:a16="http://schemas.microsoft.com/office/drawing/2014/main" id="{A1E6DD99-E7A9-4B62-B38A-3D711EE0BD2D}"/>
              </a:ext>
            </a:extLst>
          </p:cNvPr>
          <p:cNvSpPr>
            <a:spLocks/>
          </p:cNvSpPr>
          <p:nvPr/>
        </p:nvSpPr>
        <p:spPr bwMode="auto">
          <a:xfrm>
            <a:off x="4307918" y="4307071"/>
            <a:ext cx="20638" cy="52388"/>
          </a:xfrm>
          <a:custGeom>
            <a:avLst/>
            <a:gdLst>
              <a:gd name="T0" fmla="*/ 6 w 13"/>
              <a:gd name="T1" fmla="*/ 14 h 33"/>
              <a:gd name="T2" fmla="*/ 8 w 13"/>
              <a:gd name="T3" fmla="*/ 12 h 33"/>
              <a:gd name="T4" fmla="*/ 10 w 13"/>
              <a:gd name="T5" fmla="*/ 6 h 33"/>
              <a:gd name="T6" fmla="*/ 8 w 13"/>
              <a:gd name="T7" fmla="*/ 5 h 33"/>
              <a:gd name="T8" fmla="*/ 7 w 13"/>
              <a:gd name="T9" fmla="*/ 4 h 33"/>
              <a:gd name="T10" fmla="*/ 5 w 13"/>
              <a:gd name="T11" fmla="*/ 5 h 33"/>
              <a:gd name="T12" fmla="*/ 5 w 13"/>
              <a:gd name="T13" fmla="*/ 6 h 33"/>
              <a:gd name="T14" fmla="*/ 0 w 13"/>
              <a:gd name="T15" fmla="*/ 9 h 33"/>
              <a:gd name="T16" fmla="*/ 0 w 13"/>
              <a:gd name="T17" fmla="*/ 6 h 33"/>
              <a:gd name="T18" fmla="*/ 1 w 13"/>
              <a:gd name="T19" fmla="*/ 4 h 33"/>
              <a:gd name="T20" fmla="*/ 2 w 13"/>
              <a:gd name="T21" fmla="*/ 1 h 33"/>
              <a:gd name="T22" fmla="*/ 5 w 13"/>
              <a:gd name="T23" fmla="*/ 0 h 33"/>
              <a:gd name="T24" fmla="*/ 7 w 13"/>
              <a:gd name="T25" fmla="*/ 0 h 33"/>
              <a:gd name="T26" fmla="*/ 10 w 13"/>
              <a:gd name="T27" fmla="*/ 0 h 33"/>
              <a:gd name="T28" fmla="*/ 12 w 13"/>
              <a:gd name="T29" fmla="*/ 2 h 33"/>
              <a:gd name="T30" fmla="*/ 13 w 13"/>
              <a:gd name="T31" fmla="*/ 2 h 33"/>
              <a:gd name="T32" fmla="*/ 13 w 13"/>
              <a:gd name="T33" fmla="*/ 5 h 33"/>
              <a:gd name="T34" fmla="*/ 13 w 13"/>
              <a:gd name="T35" fmla="*/ 9 h 33"/>
              <a:gd name="T36" fmla="*/ 13 w 13"/>
              <a:gd name="T37" fmla="*/ 11 h 33"/>
              <a:gd name="T38" fmla="*/ 13 w 13"/>
              <a:gd name="T39" fmla="*/ 14 h 33"/>
              <a:gd name="T40" fmla="*/ 12 w 13"/>
              <a:gd name="T41" fmla="*/ 15 h 33"/>
              <a:gd name="T42" fmla="*/ 11 w 13"/>
              <a:gd name="T43" fmla="*/ 15 h 33"/>
              <a:gd name="T44" fmla="*/ 12 w 13"/>
              <a:gd name="T45" fmla="*/ 16 h 33"/>
              <a:gd name="T46" fmla="*/ 13 w 13"/>
              <a:gd name="T47" fmla="*/ 19 h 33"/>
              <a:gd name="T48" fmla="*/ 13 w 13"/>
              <a:gd name="T49" fmla="*/ 20 h 33"/>
              <a:gd name="T50" fmla="*/ 13 w 13"/>
              <a:gd name="T51" fmla="*/ 23 h 33"/>
              <a:gd name="T52" fmla="*/ 13 w 13"/>
              <a:gd name="T53" fmla="*/ 25 h 33"/>
              <a:gd name="T54" fmla="*/ 13 w 13"/>
              <a:gd name="T55" fmla="*/ 28 h 33"/>
              <a:gd name="T56" fmla="*/ 13 w 13"/>
              <a:gd name="T57" fmla="*/ 29 h 33"/>
              <a:gd name="T58" fmla="*/ 12 w 13"/>
              <a:gd name="T59" fmla="*/ 30 h 33"/>
              <a:gd name="T60" fmla="*/ 11 w 13"/>
              <a:gd name="T61" fmla="*/ 31 h 33"/>
              <a:gd name="T62" fmla="*/ 7 w 13"/>
              <a:gd name="T63" fmla="*/ 33 h 33"/>
              <a:gd name="T64" fmla="*/ 5 w 13"/>
              <a:gd name="T65" fmla="*/ 33 h 33"/>
              <a:gd name="T66" fmla="*/ 2 w 13"/>
              <a:gd name="T67" fmla="*/ 31 h 33"/>
              <a:gd name="T68" fmla="*/ 1 w 13"/>
              <a:gd name="T69" fmla="*/ 29 h 33"/>
              <a:gd name="T70" fmla="*/ 0 w 13"/>
              <a:gd name="T71" fmla="*/ 23 h 33"/>
              <a:gd name="T72" fmla="*/ 5 w 13"/>
              <a:gd name="T73" fmla="*/ 25 h 33"/>
              <a:gd name="T74" fmla="*/ 5 w 13"/>
              <a:gd name="T75" fmla="*/ 28 h 33"/>
              <a:gd name="T76" fmla="*/ 7 w 13"/>
              <a:gd name="T77" fmla="*/ 28 h 33"/>
              <a:gd name="T78" fmla="*/ 8 w 13"/>
              <a:gd name="T79" fmla="*/ 28 h 33"/>
              <a:gd name="T80" fmla="*/ 10 w 13"/>
              <a:gd name="T81" fmla="*/ 25 h 33"/>
              <a:gd name="T82" fmla="*/ 10 w 13"/>
              <a:gd name="T83" fmla="*/ 20 h 33"/>
              <a:gd name="T84" fmla="*/ 8 w 13"/>
              <a:gd name="T85" fmla="*/ 19 h 33"/>
              <a:gd name="T86" fmla="*/ 7 w 13"/>
              <a:gd name="T87" fmla="*/ 17 h 33"/>
              <a:gd name="T88" fmla="*/ 6 w 13"/>
              <a:gd name="T89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3" h="33">
                <a:moveTo>
                  <a:pt x="6" y="14"/>
                </a:moveTo>
                <a:lnTo>
                  <a:pt x="6" y="14"/>
                </a:lnTo>
                <a:lnTo>
                  <a:pt x="8" y="12"/>
                </a:lnTo>
                <a:lnTo>
                  <a:pt x="8" y="12"/>
                </a:lnTo>
                <a:lnTo>
                  <a:pt x="10" y="11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7" y="4"/>
                </a:lnTo>
                <a:lnTo>
                  <a:pt x="7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2" y="1"/>
                </a:lnTo>
                <a:lnTo>
                  <a:pt x="2" y="1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3" y="2"/>
                </a:lnTo>
                <a:lnTo>
                  <a:pt x="13" y="2"/>
                </a:lnTo>
                <a:lnTo>
                  <a:pt x="13" y="5"/>
                </a:lnTo>
                <a:lnTo>
                  <a:pt x="13" y="5"/>
                </a:lnTo>
                <a:lnTo>
                  <a:pt x="13" y="9"/>
                </a:lnTo>
                <a:lnTo>
                  <a:pt x="13" y="9"/>
                </a:lnTo>
                <a:lnTo>
                  <a:pt x="13" y="11"/>
                </a:lnTo>
                <a:lnTo>
                  <a:pt x="13" y="11"/>
                </a:lnTo>
                <a:lnTo>
                  <a:pt x="13" y="14"/>
                </a:lnTo>
                <a:lnTo>
                  <a:pt x="13" y="14"/>
                </a:lnTo>
                <a:lnTo>
                  <a:pt x="12" y="15"/>
                </a:lnTo>
                <a:lnTo>
                  <a:pt x="12" y="15"/>
                </a:lnTo>
                <a:lnTo>
                  <a:pt x="11" y="15"/>
                </a:lnTo>
                <a:lnTo>
                  <a:pt x="11" y="15"/>
                </a:lnTo>
                <a:lnTo>
                  <a:pt x="12" y="16"/>
                </a:lnTo>
                <a:lnTo>
                  <a:pt x="12" y="16"/>
                </a:lnTo>
                <a:lnTo>
                  <a:pt x="13" y="19"/>
                </a:lnTo>
                <a:lnTo>
                  <a:pt x="13" y="19"/>
                </a:lnTo>
                <a:lnTo>
                  <a:pt x="13" y="20"/>
                </a:lnTo>
                <a:lnTo>
                  <a:pt x="13" y="20"/>
                </a:lnTo>
                <a:lnTo>
                  <a:pt x="13" y="23"/>
                </a:lnTo>
                <a:lnTo>
                  <a:pt x="13" y="23"/>
                </a:lnTo>
                <a:lnTo>
                  <a:pt x="13" y="25"/>
                </a:lnTo>
                <a:lnTo>
                  <a:pt x="13" y="25"/>
                </a:lnTo>
                <a:lnTo>
                  <a:pt x="13" y="28"/>
                </a:lnTo>
                <a:lnTo>
                  <a:pt x="13" y="28"/>
                </a:lnTo>
                <a:lnTo>
                  <a:pt x="13" y="29"/>
                </a:lnTo>
                <a:lnTo>
                  <a:pt x="13" y="29"/>
                </a:lnTo>
                <a:lnTo>
                  <a:pt x="12" y="30"/>
                </a:lnTo>
                <a:lnTo>
                  <a:pt x="12" y="30"/>
                </a:lnTo>
                <a:lnTo>
                  <a:pt x="11" y="31"/>
                </a:lnTo>
                <a:lnTo>
                  <a:pt x="11" y="31"/>
                </a:lnTo>
                <a:lnTo>
                  <a:pt x="7" y="33"/>
                </a:lnTo>
                <a:lnTo>
                  <a:pt x="7" y="33"/>
                </a:lnTo>
                <a:lnTo>
                  <a:pt x="5" y="33"/>
                </a:lnTo>
                <a:lnTo>
                  <a:pt x="5" y="33"/>
                </a:lnTo>
                <a:lnTo>
                  <a:pt x="2" y="31"/>
                </a:lnTo>
                <a:lnTo>
                  <a:pt x="2" y="31"/>
                </a:lnTo>
                <a:lnTo>
                  <a:pt x="1" y="29"/>
                </a:lnTo>
                <a:lnTo>
                  <a:pt x="1" y="29"/>
                </a:lnTo>
                <a:lnTo>
                  <a:pt x="0" y="25"/>
                </a:lnTo>
                <a:lnTo>
                  <a:pt x="0" y="23"/>
                </a:lnTo>
                <a:lnTo>
                  <a:pt x="5" y="23"/>
                </a:lnTo>
                <a:lnTo>
                  <a:pt x="5" y="25"/>
                </a:ln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7" y="28"/>
                </a:lnTo>
                <a:lnTo>
                  <a:pt x="7" y="28"/>
                </a:lnTo>
                <a:lnTo>
                  <a:pt x="8" y="28"/>
                </a:lnTo>
                <a:lnTo>
                  <a:pt x="8" y="28"/>
                </a:lnTo>
                <a:lnTo>
                  <a:pt x="10" y="25"/>
                </a:lnTo>
                <a:lnTo>
                  <a:pt x="10" y="20"/>
                </a:lnTo>
                <a:lnTo>
                  <a:pt x="10" y="20"/>
                </a:lnTo>
                <a:lnTo>
                  <a:pt x="8" y="19"/>
                </a:lnTo>
                <a:lnTo>
                  <a:pt x="8" y="19"/>
                </a:lnTo>
                <a:lnTo>
                  <a:pt x="7" y="17"/>
                </a:lnTo>
                <a:lnTo>
                  <a:pt x="7" y="17"/>
                </a:lnTo>
                <a:lnTo>
                  <a:pt x="6" y="17"/>
                </a:lnTo>
                <a:lnTo>
                  <a:pt x="6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25" name="Freeform 2055">
            <a:extLst>
              <a:ext uri="{FF2B5EF4-FFF2-40B4-BE49-F238E27FC236}">
                <a16:creationId xmlns:a16="http://schemas.microsoft.com/office/drawing/2014/main" id="{0E1FB8F3-39A8-4F1E-9B72-90DF5AF05473}"/>
              </a:ext>
            </a:extLst>
          </p:cNvPr>
          <p:cNvSpPr>
            <a:spLocks/>
          </p:cNvSpPr>
          <p:nvPr/>
        </p:nvSpPr>
        <p:spPr bwMode="auto">
          <a:xfrm>
            <a:off x="4193618" y="4819833"/>
            <a:ext cx="12700" cy="57150"/>
          </a:xfrm>
          <a:custGeom>
            <a:avLst/>
            <a:gdLst>
              <a:gd name="T0" fmla="*/ 8 w 8"/>
              <a:gd name="T1" fmla="*/ 0 h 36"/>
              <a:gd name="T2" fmla="*/ 8 w 8"/>
              <a:gd name="T3" fmla="*/ 2 h 36"/>
              <a:gd name="T4" fmla="*/ 4 w 8"/>
              <a:gd name="T5" fmla="*/ 2 h 36"/>
              <a:gd name="T6" fmla="*/ 4 w 8"/>
              <a:gd name="T7" fmla="*/ 33 h 36"/>
              <a:gd name="T8" fmla="*/ 8 w 8"/>
              <a:gd name="T9" fmla="*/ 33 h 36"/>
              <a:gd name="T10" fmla="*/ 8 w 8"/>
              <a:gd name="T11" fmla="*/ 36 h 36"/>
              <a:gd name="T12" fmla="*/ 0 w 8"/>
              <a:gd name="T13" fmla="*/ 36 h 36"/>
              <a:gd name="T14" fmla="*/ 0 w 8"/>
              <a:gd name="T15" fmla="*/ 0 h 36"/>
              <a:gd name="T16" fmla="*/ 8 w 8"/>
              <a:gd name="T1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6">
                <a:moveTo>
                  <a:pt x="8" y="0"/>
                </a:moveTo>
                <a:lnTo>
                  <a:pt x="8" y="2"/>
                </a:lnTo>
                <a:lnTo>
                  <a:pt x="4" y="2"/>
                </a:lnTo>
                <a:lnTo>
                  <a:pt x="4" y="33"/>
                </a:lnTo>
                <a:lnTo>
                  <a:pt x="8" y="33"/>
                </a:lnTo>
                <a:lnTo>
                  <a:pt x="8" y="36"/>
                </a:lnTo>
                <a:lnTo>
                  <a:pt x="0" y="36"/>
                </a:lnTo>
                <a:lnTo>
                  <a:pt x="0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26" name="Freeform 2056">
            <a:extLst>
              <a:ext uri="{FF2B5EF4-FFF2-40B4-BE49-F238E27FC236}">
                <a16:creationId xmlns:a16="http://schemas.microsoft.com/office/drawing/2014/main" id="{C07D9854-0809-439C-9C81-7ACF319F7F20}"/>
              </a:ext>
            </a:extLst>
          </p:cNvPr>
          <p:cNvSpPr>
            <a:spLocks/>
          </p:cNvSpPr>
          <p:nvPr/>
        </p:nvSpPr>
        <p:spPr bwMode="auto">
          <a:xfrm>
            <a:off x="4222193" y="4816658"/>
            <a:ext cx="20638" cy="52388"/>
          </a:xfrm>
          <a:custGeom>
            <a:avLst/>
            <a:gdLst>
              <a:gd name="T0" fmla="*/ 0 w 13"/>
              <a:gd name="T1" fmla="*/ 33 h 33"/>
              <a:gd name="T2" fmla="*/ 0 w 13"/>
              <a:gd name="T3" fmla="*/ 29 h 33"/>
              <a:gd name="T4" fmla="*/ 7 w 13"/>
              <a:gd name="T5" fmla="*/ 13 h 33"/>
              <a:gd name="T6" fmla="*/ 7 w 13"/>
              <a:gd name="T7" fmla="*/ 13 h 33"/>
              <a:gd name="T8" fmla="*/ 8 w 13"/>
              <a:gd name="T9" fmla="*/ 12 h 33"/>
              <a:gd name="T10" fmla="*/ 8 w 13"/>
              <a:gd name="T11" fmla="*/ 12 h 33"/>
              <a:gd name="T12" fmla="*/ 8 w 13"/>
              <a:gd name="T13" fmla="*/ 9 h 33"/>
              <a:gd name="T14" fmla="*/ 8 w 13"/>
              <a:gd name="T15" fmla="*/ 9 h 33"/>
              <a:gd name="T16" fmla="*/ 8 w 13"/>
              <a:gd name="T17" fmla="*/ 8 h 33"/>
              <a:gd name="T18" fmla="*/ 8 w 13"/>
              <a:gd name="T19" fmla="*/ 8 h 33"/>
              <a:gd name="T20" fmla="*/ 8 w 13"/>
              <a:gd name="T21" fmla="*/ 7 h 33"/>
              <a:gd name="T22" fmla="*/ 8 w 13"/>
              <a:gd name="T23" fmla="*/ 7 h 33"/>
              <a:gd name="T24" fmla="*/ 7 w 13"/>
              <a:gd name="T25" fmla="*/ 5 h 33"/>
              <a:gd name="T26" fmla="*/ 7 w 13"/>
              <a:gd name="T27" fmla="*/ 5 h 33"/>
              <a:gd name="T28" fmla="*/ 6 w 13"/>
              <a:gd name="T29" fmla="*/ 5 h 33"/>
              <a:gd name="T30" fmla="*/ 6 w 13"/>
              <a:gd name="T31" fmla="*/ 5 h 33"/>
              <a:gd name="T32" fmla="*/ 5 w 13"/>
              <a:gd name="T33" fmla="*/ 7 h 33"/>
              <a:gd name="T34" fmla="*/ 5 w 13"/>
              <a:gd name="T35" fmla="*/ 7 h 33"/>
              <a:gd name="T36" fmla="*/ 3 w 13"/>
              <a:gd name="T37" fmla="*/ 8 h 33"/>
              <a:gd name="T38" fmla="*/ 3 w 13"/>
              <a:gd name="T39" fmla="*/ 10 h 33"/>
              <a:gd name="T40" fmla="*/ 0 w 13"/>
              <a:gd name="T41" fmla="*/ 10 h 33"/>
              <a:gd name="T42" fmla="*/ 0 w 13"/>
              <a:gd name="T43" fmla="*/ 8 h 33"/>
              <a:gd name="T44" fmla="*/ 0 w 13"/>
              <a:gd name="T45" fmla="*/ 8 h 33"/>
              <a:gd name="T46" fmla="*/ 0 w 13"/>
              <a:gd name="T47" fmla="*/ 5 h 33"/>
              <a:gd name="T48" fmla="*/ 0 w 13"/>
              <a:gd name="T49" fmla="*/ 5 h 33"/>
              <a:gd name="T50" fmla="*/ 1 w 13"/>
              <a:gd name="T51" fmla="*/ 3 h 33"/>
              <a:gd name="T52" fmla="*/ 1 w 13"/>
              <a:gd name="T53" fmla="*/ 3 h 33"/>
              <a:gd name="T54" fmla="*/ 3 w 13"/>
              <a:gd name="T55" fmla="*/ 2 h 33"/>
              <a:gd name="T56" fmla="*/ 3 w 13"/>
              <a:gd name="T57" fmla="*/ 2 h 33"/>
              <a:gd name="T58" fmla="*/ 6 w 13"/>
              <a:gd name="T59" fmla="*/ 0 h 33"/>
              <a:gd name="T60" fmla="*/ 6 w 13"/>
              <a:gd name="T61" fmla="*/ 0 h 33"/>
              <a:gd name="T62" fmla="*/ 10 w 13"/>
              <a:gd name="T63" fmla="*/ 2 h 33"/>
              <a:gd name="T64" fmla="*/ 10 w 13"/>
              <a:gd name="T65" fmla="*/ 2 h 33"/>
              <a:gd name="T66" fmla="*/ 11 w 13"/>
              <a:gd name="T67" fmla="*/ 3 h 33"/>
              <a:gd name="T68" fmla="*/ 11 w 13"/>
              <a:gd name="T69" fmla="*/ 3 h 33"/>
              <a:gd name="T70" fmla="*/ 12 w 13"/>
              <a:gd name="T71" fmla="*/ 5 h 33"/>
              <a:gd name="T72" fmla="*/ 12 w 13"/>
              <a:gd name="T73" fmla="*/ 5 h 33"/>
              <a:gd name="T74" fmla="*/ 13 w 13"/>
              <a:gd name="T75" fmla="*/ 9 h 33"/>
              <a:gd name="T76" fmla="*/ 13 w 13"/>
              <a:gd name="T77" fmla="*/ 9 h 33"/>
              <a:gd name="T78" fmla="*/ 13 w 13"/>
              <a:gd name="T79" fmla="*/ 10 h 33"/>
              <a:gd name="T80" fmla="*/ 13 w 13"/>
              <a:gd name="T81" fmla="*/ 10 h 33"/>
              <a:gd name="T82" fmla="*/ 13 w 13"/>
              <a:gd name="T83" fmla="*/ 13 h 33"/>
              <a:gd name="T84" fmla="*/ 13 w 13"/>
              <a:gd name="T85" fmla="*/ 13 h 33"/>
              <a:gd name="T86" fmla="*/ 12 w 13"/>
              <a:gd name="T87" fmla="*/ 14 h 33"/>
              <a:gd name="T88" fmla="*/ 12 w 13"/>
              <a:gd name="T89" fmla="*/ 14 h 33"/>
              <a:gd name="T90" fmla="*/ 12 w 13"/>
              <a:gd name="T91" fmla="*/ 15 h 33"/>
              <a:gd name="T92" fmla="*/ 5 w 13"/>
              <a:gd name="T93" fmla="*/ 29 h 33"/>
              <a:gd name="T94" fmla="*/ 13 w 13"/>
              <a:gd name="T95" fmla="*/ 29 h 33"/>
              <a:gd name="T96" fmla="*/ 13 w 13"/>
              <a:gd name="T97" fmla="*/ 33 h 33"/>
              <a:gd name="T98" fmla="*/ 0 w 13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33">
                <a:moveTo>
                  <a:pt x="0" y="33"/>
                </a:moveTo>
                <a:lnTo>
                  <a:pt x="0" y="29"/>
                </a:lnTo>
                <a:lnTo>
                  <a:pt x="7" y="13"/>
                </a:lnTo>
                <a:lnTo>
                  <a:pt x="7" y="13"/>
                </a:lnTo>
                <a:lnTo>
                  <a:pt x="8" y="12"/>
                </a:lnTo>
                <a:lnTo>
                  <a:pt x="8" y="12"/>
                </a:lnTo>
                <a:lnTo>
                  <a:pt x="8" y="9"/>
                </a:lnTo>
                <a:lnTo>
                  <a:pt x="8" y="9"/>
                </a:lnTo>
                <a:lnTo>
                  <a:pt x="8" y="8"/>
                </a:lnTo>
                <a:lnTo>
                  <a:pt x="8" y="8"/>
                </a:lnTo>
                <a:lnTo>
                  <a:pt x="8" y="7"/>
                </a:lnTo>
                <a:lnTo>
                  <a:pt x="8" y="7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7"/>
                </a:lnTo>
                <a:lnTo>
                  <a:pt x="3" y="8"/>
                </a:lnTo>
                <a:lnTo>
                  <a:pt x="3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3" y="2"/>
                </a:lnTo>
                <a:lnTo>
                  <a:pt x="3" y="2"/>
                </a:lnTo>
                <a:lnTo>
                  <a:pt x="6" y="0"/>
                </a:lnTo>
                <a:lnTo>
                  <a:pt x="6" y="0"/>
                </a:lnTo>
                <a:lnTo>
                  <a:pt x="10" y="2"/>
                </a:lnTo>
                <a:lnTo>
                  <a:pt x="10" y="2"/>
                </a:lnTo>
                <a:lnTo>
                  <a:pt x="11" y="3"/>
                </a:lnTo>
                <a:lnTo>
                  <a:pt x="11" y="3"/>
                </a:lnTo>
                <a:lnTo>
                  <a:pt x="12" y="5"/>
                </a:lnTo>
                <a:lnTo>
                  <a:pt x="12" y="5"/>
                </a:lnTo>
                <a:lnTo>
                  <a:pt x="13" y="9"/>
                </a:lnTo>
                <a:lnTo>
                  <a:pt x="13" y="9"/>
                </a:lnTo>
                <a:lnTo>
                  <a:pt x="13" y="10"/>
                </a:lnTo>
                <a:lnTo>
                  <a:pt x="13" y="10"/>
                </a:lnTo>
                <a:lnTo>
                  <a:pt x="13" y="13"/>
                </a:lnTo>
                <a:lnTo>
                  <a:pt x="13" y="13"/>
                </a:lnTo>
                <a:lnTo>
                  <a:pt x="12" y="14"/>
                </a:lnTo>
                <a:lnTo>
                  <a:pt x="12" y="14"/>
                </a:lnTo>
                <a:lnTo>
                  <a:pt x="12" y="15"/>
                </a:lnTo>
                <a:lnTo>
                  <a:pt x="5" y="29"/>
                </a:lnTo>
                <a:lnTo>
                  <a:pt x="13" y="29"/>
                </a:lnTo>
                <a:lnTo>
                  <a:pt x="13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27" name="Freeform 2057">
            <a:extLst>
              <a:ext uri="{FF2B5EF4-FFF2-40B4-BE49-F238E27FC236}">
                <a16:creationId xmlns:a16="http://schemas.microsoft.com/office/drawing/2014/main" id="{C1AC017D-6398-44DA-9A43-187043A59DBF}"/>
              </a:ext>
            </a:extLst>
          </p:cNvPr>
          <p:cNvSpPr>
            <a:spLocks noEditPoints="1"/>
          </p:cNvSpPr>
          <p:nvPr/>
        </p:nvSpPr>
        <p:spPr bwMode="auto">
          <a:xfrm>
            <a:off x="4247593" y="4819833"/>
            <a:ext cx="22225" cy="50800"/>
          </a:xfrm>
          <a:custGeom>
            <a:avLst/>
            <a:gdLst>
              <a:gd name="T0" fmla="*/ 7 w 14"/>
              <a:gd name="T1" fmla="*/ 12 h 32"/>
              <a:gd name="T2" fmla="*/ 7 w 14"/>
              <a:gd name="T3" fmla="*/ 13 h 32"/>
              <a:gd name="T4" fmla="*/ 7 w 14"/>
              <a:gd name="T5" fmla="*/ 12 h 32"/>
              <a:gd name="T6" fmla="*/ 9 w 14"/>
              <a:gd name="T7" fmla="*/ 12 h 32"/>
              <a:gd name="T8" fmla="*/ 11 w 14"/>
              <a:gd name="T9" fmla="*/ 13 h 32"/>
              <a:gd name="T10" fmla="*/ 12 w 14"/>
              <a:gd name="T11" fmla="*/ 15 h 32"/>
              <a:gd name="T12" fmla="*/ 14 w 14"/>
              <a:gd name="T13" fmla="*/ 16 h 32"/>
              <a:gd name="T14" fmla="*/ 14 w 14"/>
              <a:gd name="T15" fmla="*/ 17 h 32"/>
              <a:gd name="T16" fmla="*/ 14 w 14"/>
              <a:gd name="T17" fmla="*/ 18 h 32"/>
              <a:gd name="T18" fmla="*/ 14 w 14"/>
              <a:gd name="T19" fmla="*/ 22 h 32"/>
              <a:gd name="T20" fmla="*/ 14 w 14"/>
              <a:gd name="T21" fmla="*/ 25 h 32"/>
              <a:gd name="T22" fmla="*/ 14 w 14"/>
              <a:gd name="T23" fmla="*/ 26 h 32"/>
              <a:gd name="T24" fmla="*/ 14 w 14"/>
              <a:gd name="T25" fmla="*/ 27 h 32"/>
              <a:gd name="T26" fmla="*/ 12 w 14"/>
              <a:gd name="T27" fmla="*/ 28 h 32"/>
              <a:gd name="T28" fmla="*/ 10 w 14"/>
              <a:gd name="T29" fmla="*/ 31 h 32"/>
              <a:gd name="T30" fmla="*/ 7 w 14"/>
              <a:gd name="T31" fmla="*/ 32 h 32"/>
              <a:gd name="T32" fmla="*/ 4 w 14"/>
              <a:gd name="T33" fmla="*/ 31 h 32"/>
              <a:gd name="T34" fmla="*/ 1 w 14"/>
              <a:gd name="T35" fmla="*/ 28 h 32"/>
              <a:gd name="T36" fmla="*/ 1 w 14"/>
              <a:gd name="T37" fmla="*/ 27 h 32"/>
              <a:gd name="T38" fmla="*/ 0 w 14"/>
              <a:gd name="T39" fmla="*/ 26 h 32"/>
              <a:gd name="T40" fmla="*/ 0 w 14"/>
              <a:gd name="T41" fmla="*/ 25 h 32"/>
              <a:gd name="T42" fmla="*/ 0 w 14"/>
              <a:gd name="T43" fmla="*/ 22 h 32"/>
              <a:gd name="T44" fmla="*/ 0 w 14"/>
              <a:gd name="T45" fmla="*/ 20 h 32"/>
              <a:gd name="T46" fmla="*/ 0 w 14"/>
              <a:gd name="T47" fmla="*/ 18 h 32"/>
              <a:gd name="T48" fmla="*/ 1 w 14"/>
              <a:gd name="T49" fmla="*/ 17 h 32"/>
              <a:gd name="T50" fmla="*/ 7 w 14"/>
              <a:gd name="T51" fmla="*/ 0 h 32"/>
              <a:gd name="T52" fmla="*/ 9 w 14"/>
              <a:gd name="T53" fmla="*/ 18 h 32"/>
              <a:gd name="T54" fmla="*/ 9 w 14"/>
              <a:gd name="T55" fmla="*/ 17 h 32"/>
              <a:gd name="T56" fmla="*/ 7 w 14"/>
              <a:gd name="T57" fmla="*/ 16 h 32"/>
              <a:gd name="T58" fmla="*/ 5 w 14"/>
              <a:gd name="T59" fmla="*/ 17 h 32"/>
              <a:gd name="T60" fmla="*/ 5 w 14"/>
              <a:gd name="T61" fmla="*/ 18 h 32"/>
              <a:gd name="T62" fmla="*/ 5 w 14"/>
              <a:gd name="T63" fmla="*/ 25 h 32"/>
              <a:gd name="T64" fmla="*/ 5 w 14"/>
              <a:gd name="T65" fmla="*/ 26 h 32"/>
              <a:gd name="T66" fmla="*/ 7 w 14"/>
              <a:gd name="T67" fmla="*/ 27 h 32"/>
              <a:gd name="T68" fmla="*/ 9 w 14"/>
              <a:gd name="T69" fmla="*/ 26 h 32"/>
              <a:gd name="T70" fmla="*/ 9 w 14"/>
              <a:gd name="T71" fmla="*/ 1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2" y="0"/>
                </a:moveTo>
                <a:lnTo>
                  <a:pt x="7" y="12"/>
                </a:lnTo>
                <a:lnTo>
                  <a:pt x="7" y="13"/>
                </a:lnTo>
                <a:lnTo>
                  <a:pt x="7" y="13"/>
                </a:lnTo>
                <a:lnTo>
                  <a:pt x="7" y="12"/>
                </a:lnTo>
                <a:lnTo>
                  <a:pt x="7" y="12"/>
                </a:lnTo>
                <a:lnTo>
                  <a:pt x="9" y="12"/>
                </a:lnTo>
                <a:lnTo>
                  <a:pt x="9" y="12"/>
                </a:lnTo>
                <a:lnTo>
                  <a:pt x="11" y="13"/>
                </a:lnTo>
                <a:lnTo>
                  <a:pt x="11" y="13"/>
                </a:lnTo>
                <a:lnTo>
                  <a:pt x="12" y="15"/>
                </a:lnTo>
                <a:lnTo>
                  <a:pt x="12" y="15"/>
                </a:lnTo>
                <a:lnTo>
                  <a:pt x="14" y="16"/>
                </a:lnTo>
                <a:lnTo>
                  <a:pt x="14" y="16"/>
                </a:lnTo>
                <a:lnTo>
                  <a:pt x="14" y="17"/>
                </a:lnTo>
                <a:lnTo>
                  <a:pt x="14" y="17"/>
                </a:lnTo>
                <a:lnTo>
                  <a:pt x="14" y="18"/>
                </a:lnTo>
                <a:lnTo>
                  <a:pt x="14" y="18"/>
                </a:lnTo>
                <a:lnTo>
                  <a:pt x="14" y="22"/>
                </a:lnTo>
                <a:lnTo>
                  <a:pt x="14" y="22"/>
                </a:lnTo>
                <a:lnTo>
                  <a:pt x="14" y="25"/>
                </a:lnTo>
                <a:lnTo>
                  <a:pt x="14" y="25"/>
                </a:lnTo>
                <a:lnTo>
                  <a:pt x="14" y="26"/>
                </a:lnTo>
                <a:lnTo>
                  <a:pt x="14" y="26"/>
                </a:lnTo>
                <a:lnTo>
                  <a:pt x="14" y="27"/>
                </a:lnTo>
                <a:lnTo>
                  <a:pt x="14" y="27"/>
                </a:lnTo>
                <a:lnTo>
                  <a:pt x="12" y="28"/>
                </a:lnTo>
                <a:lnTo>
                  <a:pt x="12" y="28"/>
                </a:lnTo>
                <a:lnTo>
                  <a:pt x="10" y="31"/>
                </a:lnTo>
                <a:lnTo>
                  <a:pt x="10" y="31"/>
                </a:lnTo>
                <a:lnTo>
                  <a:pt x="7" y="32"/>
                </a:lnTo>
                <a:lnTo>
                  <a:pt x="7" y="32"/>
                </a:lnTo>
                <a:lnTo>
                  <a:pt x="4" y="31"/>
                </a:lnTo>
                <a:lnTo>
                  <a:pt x="4" y="31"/>
                </a:lnTo>
                <a:lnTo>
                  <a:pt x="1" y="28"/>
                </a:lnTo>
                <a:lnTo>
                  <a:pt x="1" y="28"/>
                </a:lnTo>
                <a:lnTo>
                  <a:pt x="1" y="27"/>
                </a:lnTo>
                <a:lnTo>
                  <a:pt x="1" y="27"/>
                </a:lnTo>
                <a:lnTo>
                  <a:pt x="0" y="26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1" y="17"/>
                </a:lnTo>
                <a:lnTo>
                  <a:pt x="1" y="17"/>
                </a:lnTo>
                <a:lnTo>
                  <a:pt x="1" y="16"/>
                </a:lnTo>
                <a:lnTo>
                  <a:pt x="7" y="0"/>
                </a:lnTo>
                <a:lnTo>
                  <a:pt x="12" y="0"/>
                </a:lnTo>
                <a:close/>
                <a:moveTo>
                  <a:pt x="9" y="18"/>
                </a:moveTo>
                <a:lnTo>
                  <a:pt x="9" y="18"/>
                </a:lnTo>
                <a:lnTo>
                  <a:pt x="9" y="17"/>
                </a:lnTo>
                <a:lnTo>
                  <a:pt x="9" y="17"/>
                </a:lnTo>
                <a:lnTo>
                  <a:pt x="7" y="16"/>
                </a:lnTo>
                <a:lnTo>
                  <a:pt x="7" y="16"/>
                </a:lnTo>
                <a:lnTo>
                  <a:pt x="5" y="17"/>
                </a:lnTo>
                <a:lnTo>
                  <a:pt x="5" y="17"/>
                </a:lnTo>
                <a:lnTo>
                  <a:pt x="5" y="18"/>
                </a:lnTo>
                <a:lnTo>
                  <a:pt x="5" y="25"/>
                </a:lnTo>
                <a:lnTo>
                  <a:pt x="5" y="25"/>
                </a:lnTo>
                <a:lnTo>
                  <a:pt x="5" y="26"/>
                </a:lnTo>
                <a:lnTo>
                  <a:pt x="5" y="26"/>
                </a:lnTo>
                <a:lnTo>
                  <a:pt x="7" y="27"/>
                </a:lnTo>
                <a:lnTo>
                  <a:pt x="7" y="27"/>
                </a:lnTo>
                <a:lnTo>
                  <a:pt x="9" y="26"/>
                </a:lnTo>
                <a:lnTo>
                  <a:pt x="9" y="26"/>
                </a:lnTo>
                <a:lnTo>
                  <a:pt x="9" y="25"/>
                </a:lnTo>
                <a:lnTo>
                  <a:pt x="9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28" name="Freeform 2058">
            <a:extLst>
              <a:ext uri="{FF2B5EF4-FFF2-40B4-BE49-F238E27FC236}">
                <a16:creationId xmlns:a16="http://schemas.microsoft.com/office/drawing/2014/main" id="{E796FB14-4920-4F71-A291-059907C6580C}"/>
              </a:ext>
            </a:extLst>
          </p:cNvPr>
          <p:cNvSpPr>
            <a:spLocks noEditPoints="1"/>
          </p:cNvSpPr>
          <p:nvPr/>
        </p:nvSpPr>
        <p:spPr bwMode="auto">
          <a:xfrm>
            <a:off x="4274581" y="4816658"/>
            <a:ext cx="22225" cy="52388"/>
          </a:xfrm>
          <a:custGeom>
            <a:avLst/>
            <a:gdLst>
              <a:gd name="T0" fmla="*/ 7 w 14"/>
              <a:gd name="T1" fmla="*/ 20 h 33"/>
              <a:gd name="T2" fmla="*/ 7 w 14"/>
              <a:gd name="T3" fmla="*/ 19 h 33"/>
              <a:gd name="T4" fmla="*/ 5 w 14"/>
              <a:gd name="T5" fmla="*/ 20 h 33"/>
              <a:gd name="T6" fmla="*/ 4 w 14"/>
              <a:gd name="T7" fmla="*/ 20 h 33"/>
              <a:gd name="T8" fmla="*/ 3 w 14"/>
              <a:gd name="T9" fmla="*/ 19 h 33"/>
              <a:gd name="T10" fmla="*/ 0 w 14"/>
              <a:gd name="T11" fmla="*/ 18 h 33"/>
              <a:gd name="T12" fmla="*/ 0 w 14"/>
              <a:gd name="T13" fmla="*/ 17 h 33"/>
              <a:gd name="T14" fmla="*/ 0 w 14"/>
              <a:gd name="T15" fmla="*/ 15 h 33"/>
              <a:gd name="T16" fmla="*/ 0 w 14"/>
              <a:gd name="T17" fmla="*/ 14 h 33"/>
              <a:gd name="T18" fmla="*/ 0 w 14"/>
              <a:gd name="T19" fmla="*/ 10 h 33"/>
              <a:gd name="T20" fmla="*/ 0 w 14"/>
              <a:gd name="T21" fmla="*/ 8 h 33"/>
              <a:gd name="T22" fmla="*/ 0 w 14"/>
              <a:gd name="T23" fmla="*/ 7 h 33"/>
              <a:gd name="T24" fmla="*/ 0 w 14"/>
              <a:gd name="T25" fmla="*/ 5 h 33"/>
              <a:gd name="T26" fmla="*/ 0 w 14"/>
              <a:gd name="T27" fmla="*/ 4 h 33"/>
              <a:gd name="T28" fmla="*/ 3 w 14"/>
              <a:gd name="T29" fmla="*/ 2 h 33"/>
              <a:gd name="T30" fmla="*/ 7 w 14"/>
              <a:gd name="T31" fmla="*/ 0 h 33"/>
              <a:gd name="T32" fmla="*/ 10 w 14"/>
              <a:gd name="T33" fmla="*/ 2 h 33"/>
              <a:gd name="T34" fmla="*/ 13 w 14"/>
              <a:gd name="T35" fmla="*/ 4 h 33"/>
              <a:gd name="T36" fmla="*/ 13 w 14"/>
              <a:gd name="T37" fmla="*/ 5 h 33"/>
              <a:gd name="T38" fmla="*/ 13 w 14"/>
              <a:gd name="T39" fmla="*/ 7 h 33"/>
              <a:gd name="T40" fmla="*/ 14 w 14"/>
              <a:gd name="T41" fmla="*/ 8 h 33"/>
              <a:gd name="T42" fmla="*/ 14 w 14"/>
              <a:gd name="T43" fmla="*/ 10 h 33"/>
              <a:gd name="T44" fmla="*/ 14 w 14"/>
              <a:gd name="T45" fmla="*/ 13 h 33"/>
              <a:gd name="T46" fmla="*/ 13 w 14"/>
              <a:gd name="T47" fmla="*/ 14 h 33"/>
              <a:gd name="T48" fmla="*/ 13 w 14"/>
              <a:gd name="T49" fmla="*/ 15 h 33"/>
              <a:gd name="T50" fmla="*/ 7 w 14"/>
              <a:gd name="T51" fmla="*/ 33 h 33"/>
              <a:gd name="T52" fmla="*/ 4 w 14"/>
              <a:gd name="T53" fmla="*/ 14 h 33"/>
              <a:gd name="T54" fmla="*/ 5 w 14"/>
              <a:gd name="T55" fmla="*/ 15 h 33"/>
              <a:gd name="T56" fmla="*/ 7 w 14"/>
              <a:gd name="T57" fmla="*/ 17 h 33"/>
              <a:gd name="T58" fmla="*/ 8 w 14"/>
              <a:gd name="T59" fmla="*/ 15 h 33"/>
              <a:gd name="T60" fmla="*/ 9 w 14"/>
              <a:gd name="T61" fmla="*/ 14 h 33"/>
              <a:gd name="T62" fmla="*/ 9 w 14"/>
              <a:gd name="T63" fmla="*/ 8 h 33"/>
              <a:gd name="T64" fmla="*/ 8 w 14"/>
              <a:gd name="T65" fmla="*/ 7 h 33"/>
              <a:gd name="T66" fmla="*/ 7 w 14"/>
              <a:gd name="T67" fmla="*/ 5 h 33"/>
              <a:gd name="T68" fmla="*/ 5 w 14"/>
              <a:gd name="T69" fmla="*/ 7 h 33"/>
              <a:gd name="T70" fmla="*/ 4 w 14"/>
              <a:gd name="T71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2" y="33"/>
                </a:moveTo>
                <a:lnTo>
                  <a:pt x="7" y="20"/>
                </a:lnTo>
                <a:lnTo>
                  <a:pt x="7" y="19"/>
                </a:lnTo>
                <a:lnTo>
                  <a:pt x="7" y="19"/>
                </a:lnTo>
                <a:lnTo>
                  <a:pt x="5" y="20"/>
                </a:lnTo>
                <a:lnTo>
                  <a:pt x="5" y="20"/>
                </a:lnTo>
                <a:lnTo>
                  <a:pt x="4" y="20"/>
                </a:lnTo>
                <a:lnTo>
                  <a:pt x="4" y="20"/>
                </a:lnTo>
                <a:lnTo>
                  <a:pt x="3" y="19"/>
                </a:lnTo>
                <a:lnTo>
                  <a:pt x="3" y="19"/>
                </a:lnTo>
                <a:lnTo>
                  <a:pt x="0" y="18"/>
                </a:lnTo>
                <a:lnTo>
                  <a:pt x="0" y="18"/>
                </a:lnTo>
                <a:lnTo>
                  <a:pt x="0" y="17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4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3" y="2"/>
                </a:lnTo>
                <a:lnTo>
                  <a:pt x="3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0" y="2"/>
                </a:lnTo>
                <a:lnTo>
                  <a:pt x="13" y="4"/>
                </a:lnTo>
                <a:lnTo>
                  <a:pt x="13" y="4"/>
                </a:lnTo>
                <a:lnTo>
                  <a:pt x="13" y="5"/>
                </a:lnTo>
                <a:lnTo>
                  <a:pt x="13" y="5"/>
                </a:lnTo>
                <a:lnTo>
                  <a:pt x="13" y="7"/>
                </a:lnTo>
                <a:lnTo>
                  <a:pt x="13" y="7"/>
                </a:lnTo>
                <a:lnTo>
                  <a:pt x="14" y="8"/>
                </a:lnTo>
                <a:lnTo>
                  <a:pt x="14" y="8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3" y="14"/>
                </a:lnTo>
                <a:lnTo>
                  <a:pt x="13" y="14"/>
                </a:lnTo>
                <a:lnTo>
                  <a:pt x="13" y="15"/>
                </a:lnTo>
                <a:lnTo>
                  <a:pt x="13" y="15"/>
                </a:lnTo>
                <a:lnTo>
                  <a:pt x="13" y="17"/>
                </a:lnTo>
                <a:lnTo>
                  <a:pt x="7" y="33"/>
                </a:lnTo>
                <a:lnTo>
                  <a:pt x="2" y="33"/>
                </a:lnTo>
                <a:close/>
                <a:moveTo>
                  <a:pt x="4" y="14"/>
                </a:moveTo>
                <a:lnTo>
                  <a:pt x="4" y="14"/>
                </a:lnTo>
                <a:lnTo>
                  <a:pt x="5" y="15"/>
                </a:lnTo>
                <a:lnTo>
                  <a:pt x="5" y="15"/>
                </a:lnTo>
                <a:lnTo>
                  <a:pt x="7" y="17"/>
                </a:lnTo>
                <a:lnTo>
                  <a:pt x="7" y="17"/>
                </a:lnTo>
                <a:lnTo>
                  <a:pt x="8" y="15"/>
                </a:lnTo>
                <a:lnTo>
                  <a:pt x="8" y="15"/>
                </a:lnTo>
                <a:lnTo>
                  <a:pt x="9" y="14"/>
                </a:lnTo>
                <a:lnTo>
                  <a:pt x="9" y="8"/>
                </a:lnTo>
                <a:lnTo>
                  <a:pt x="9" y="8"/>
                </a:lnTo>
                <a:lnTo>
                  <a:pt x="8" y="7"/>
                </a:lnTo>
                <a:lnTo>
                  <a:pt x="8" y="7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5" y="7"/>
                </a:lnTo>
                <a:lnTo>
                  <a:pt x="4" y="8"/>
                </a:lnTo>
                <a:lnTo>
                  <a:pt x="4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29" name="Freeform 2059">
            <a:extLst>
              <a:ext uri="{FF2B5EF4-FFF2-40B4-BE49-F238E27FC236}">
                <a16:creationId xmlns:a16="http://schemas.microsoft.com/office/drawing/2014/main" id="{C633E718-B8E5-4DE8-8314-E586414AF3B6}"/>
              </a:ext>
            </a:extLst>
          </p:cNvPr>
          <p:cNvSpPr>
            <a:spLocks/>
          </p:cNvSpPr>
          <p:nvPr/>
        </p:nvSpPr>
        <p:spPr bwMode="auto">
          <a:xfrm>
            <a:off x="4312681" y="4819833"/>
            <a:ext cx="11113" cy="57150"/>
          </a:xfrm>
          <a:custGeom>
            <a:avLst/>
            <a:gdLst>
              <a:gd name="T0" fmla="*/ 0 w 7"/>
              <a:gd name="T1" fmla="*/ 36 h 36"/>
              <a:gd name="T2" fmla="*/ 0 w 7"/>
              <a:gd name="T3" fmla="*/ 33 h 36"/>
              <a:gd name="T4" fmla="*/ 3 w 7"/>
              <a:gd name="T5" fmla="*/ 33 h 36"/>
              <a:gd name="T6" fmla="*/ 3 w 7"/>
              <a:gd name="T7" fmla="*/ 2 h 36"/>
              <a:gd name="T8" fmla="*/ 0 w 7"/>
              <a:gd name="T9" fmla="*/ 2 h 36"/>
              <a:gd name="T10" fmla="*/ 0 w 7"/>
              <a:gd name="T11" fmla="*/ 0 h 36"/>
              <a:gd name="T12" fmla="*/ 7 w 7"/>
              <a:gd name="T13" fmla="*/ 0 h 36"/>
              <a:gd name="T14" fmla="*/ 7 w 7"/>
              <a:gd name="T15" fmla="*/ 36 h 36"/>
              <a:gd name="T16" fmla="*/ 0 w 7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6">
                <a:moveTo>
                  <a:pt x="0" y="36"/>
                </a:moveTo>
                <a:lnTo>
                  <a:pt x="0" y="33"/>
                </a:lnTo>
                <a:lnTo>
                  <a:pt x="3" y="33"/>
                </a:lnTo>
                <a:lnTo>
                  <a:pt x="3" y="2"/>
                </a:lnTo>
                <a:lnTo>
                  <a:pt x="0" y="2"/>
                </a:lnTo>
                <a:lnTo>
                  <a:pt x="0" y="0"/>
                </a:lnTo>
                <a:lnTo>
                  <a:pt x="7" y="0"/>
                </a:lnTo>
                <a:lnTo>
                  <a:pt x="7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30" name="Freeform 2060">
            <a:extLst>
              <a:ext uri="{FF2B5EF4-FFF2-40B4-BE49-F238E27FC236}">
                <a16:creationId xmlns:a16="http://schemas.microsoft.com/office/drawing/2014/main" id="{673C2335-C297-42AB-9010-E546D6C3047E}"/>
              </a:ext>
            </a:extLst>
          </p:cNvPr>
          <p:cNvSpPr>
            <a:spLocks/>
          </p:cNvSpPr>
          <p:nvPr/>
        </p:nvSpPr>
        <p:spPr bwMode="auto">
          <a:xfrm>
            <a:off x="4622243" y="3284721"/>
            <a:ext cx="22225" cy="50800"/>
          </a:xfrm>
          <a:custGeom>
            <a:avLst/>
            <a:gdLst>
              <a:gd name="T0" fmla="*/ 14 w 14"/>
              <a:gd name="T1" fmla="*/ 0 h 32"/>
              <a:gd name="T2" fmla="*/ 14 w 14"/>
              <a:gd name="T3" fmla="*/ 4 h 32"/>
              <a:gd name="T4" fmla="*/ 4 w 14"/>
              <a:gd name="T5" fmla="*/ 4 h 32"/>
              <a:gd name="T6" fmla="*/ 4 w 14"/>
              <a:gd name="T7" fmla="*/ 12 h 32"/>
              <a:gd name="T8" fmla="*/ 4 w 14"/>
              <a:gd name="T9" fmla="*/ 12 h 32"/>
              <a:gd name="T10" fmla="*/ 6 w 14"/>
              <a:gd name="T11" fmla="*/ 11 h 32"/>
              <a:gd name="T12" fmla="*/ 6 w 14"/>
              <a:gd name="T13" fmla="*/ 11 h 32"/>
              <a:gd name="T14" fmla="*/ 7 w 14"/>
              <a:gd name="T15" fmla="*/ 11 h 32"/>
              <a:gd name="T16" fmla="*/ 7 w 14"/>
              <a:gd name="T17" fmla="*/ 11 h 32"/>
              <a:gd name="T18" fmla="*/ 10 w 14"/>
              <a:gd name="T19" fmla="*/ 11 h 32"/>
              <a:gd name="T20" fmla="*/ 11 w 14"/>
              <a:gd name="T21" fmla="*/ 12 h 32"/>
              <a:gd name="T22" fmla="*/ 11 w 14"/>
              <a:gd name="T23" fmla="*/ 12 h 32"/>
              <a:gd name="T24" fmla="*/ 12 w 14"/>
              <a:gd name="T25" fmla="*/ 14 h 32"/>
              <a:gd name="T26" fmla="*/ 14 w 14"/>
              <a:gd name="T27" fmla="*/ 16 h 32"/>
              <a:gd name="T28" fmla="*/ 14 w 14"/>
              <a:gd name="T29" fmla="*/ 25 h 32"/>
              <a:gd name="T30" fmla="*/ 14 w 14"/>
              <a:gd name="T31" fmla="*/ 25 h 32"/>
              <a:gd name="T32" fmla="*/ 12 w 14"/>
              <a:gd name="T33" fmla="*/ 27 h 32"/>
              <a:gd name="T34" fmla="*/ 12 w 14"/>
              <a:gd name="T35" fmla="*/ 27 h 32"/>
              <a:gd name="T36" fmla="*/ 11 w 14"/>
              <a:gd name="T37" fmla="*/ 30 h 32"/>
              <a:gd name="T38" fmla="*/ 11 w 14"/>
              <a:gd name="T39" fmla="*/ 30 h 32"/>
              <a:gd name="T40" fmla="*/ 9 w 14"/>
              <a:gd name="T41" fmla="*/ 31 h 32"/>
              <a:gd name="T42" fmla="*/ 9 w 14"/>
              <a:gd name="T43" fmla="*/ 31 h 32"/>
              <a:gd name="T44" fmla="*/ 6 w 14"/>
              <a:gd name="T45" fmla="*/ 32 h 32"/>
              <a:gd name="T46" fmla="*/ 6 w 14"/>
              <a:gd name="T47" fmla="*/ 32 h 32"/>
              <a:gd name="T48" fmla="*/ 4 w 14"/>
              <a:gd name="T49" fmla="*/ 31 h 32"/>
              <a:gd name="T50" fmla="*/ 4 w 14"/>
              <a:gd name="T51" fmla="*/ 31 h 32"/>
              <a:gd name="T52" fmla="*/ 1 w 14"/>
              <a:gd name="T53" fmla="*/ 30 h 32"/>
              <a:gd name="T54" fmla="*/ 1 w 14"/>
              <a:gd name="T55" fmla="*/ 30 h 32"/>
              <a:gd name="T56" fmla="*/ 0 w 14"/>
              <a:gd name="T57" fmla="*/ 27 h 32"/>
              <a:gd name="T58" fmla="*/ 0 w 14"/>
              <a:gd name="T59" fmla="*/ 27 h 32"/>
              <a:gd name="T60" fmla="*/ 0 w 14"/>
              <a:gd name="T61" fmla="*/ 25 h 32"/>
              <a:gd name="T62" fmla="*/ 0 w 14"/>
              <a:gd name="T63" fmla="*/ 24 h 32"/>
              <a:gd name="T64" fmla="*/ 4 w 14"/>
              <a:gd name="T65" fmla="*/ 24 h 32"/>
              <a:gd name="T66" fmla="*/ 4 w 14"/>
              <a:gd name="T67" fmla="*/ 25 h 32"/>
              <a:gd name="T68" fmla="*/ 4 w 14"/>
              <a:gd name="T69" fmla="*/ 25 h 32"/>
              <a:gd name="T70" fmla="*/ 5 w 14"/>
              <a:gd name="T71" fmla="*/ 26 h 32"/>
              <a:gd name="T72" fmla="*/ 5 w 14"/>
              <a:gd name="T73" fmla="*/ 26 h 32"/>
              <a:gd name="T74" fmla="*/ 6 w 14"/>
              <a:gd name="T75" fmla="*/ 27 h 32"/>
              <a:gd name="T76" fmla="*/ 6 w 14"/>
              <a:gd name="T77" fmla="*/ 27 h 32"/>
              <a:gd name="T78" fmla="*/ 7 w 14"/>
              <a:gd name="T79" fmla="*/ 26 h 32"/>
              <a:gd name="T80" fmla="*/ 7 w 14"/>
              <a:gd name="T81" fmla="*/ 26 h 32"/>
              <a:gd name="T82" fmla="*/ 9 w 14"/>
              <a:gd name="T83" fmla="*/ 25 h 32"/>
              <a:gd name="T84" fmla="*/ 9 w 14"/>
              <a:gd name="T85" fmla="*/ 17 h 32"/>
              <a:gd name="T86" fmla="*/ 9 w 14"/>
              <a:gd name="T87" fmla="*/ 17 h 32"/>
              <a:gd name="T88" fmla="*/ 7 w 14"/>
              <a:gd name="T89" fmla="*/ 16 h 32"/>
              <a:gd name="T90" fmla="*/ 7 w 14"/>
              <a:gd name="T91" fmla="*/ 16 h 32"/>
              <a:gd name="T92" fmla="*/ 6 w 14"/>
              <a:gd name="T93" fmla="*/ 15 h 32"/>
              <a:gd name="T94" fmla="*/ 6 w 14"/>
              <a:gd name="T95" fmla="*/ 15 h 32"/>
              <a:gd name="T96" fmla="*/ 5 w 14"/>
              <a:gd name="T97" fmla="*/ 15 h 32"/>
              <a:gd name="T98" fmla="*/ 5 w 14"/>
              <a:gd name="T99" fmla="*/ 15 h 32"/>
              <a:gd name="T100" fmla="*/ 5 w 14"/>
              <a:gd name="T101" fmla="*/ 16 h 32"/>
              <a:gd name="T102" fmla="*/ 5 w 14"/>
              <a:gd name="T103" fmla="*/ 16 h 32"/>
              <a:gd name="T104" fmla="*/ 5 w 14"/>
              <a:gd name="T105" fmla="*/ 16 h 32"/>
              <a:gd name="T106" fmla="*/ 5 w 14"/>
              <a:gd name="T107" fmla="*/ 16 h 32"/>
              <a:gd name="T108" fmla="*/ 4 w 14"/>
              <a:gd name="T109" fmla="*/ 17 h 32"/>
              <a:gd name="T110" fmla="*/ 0 w 14"/>
              <a:gd name="T111" fmla="*/ 17 h 32"/>
              <a:gd name="T112" fmla="*/ 0 w 14"/>
              <a:gd name="T113" fmla="*/ 0 h 32"/>
              <a:gd name="T114" fmla="*/ 14 w 14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2">
                <a:moveTo>
                  <a:pt x="14" y="0"/>
                </a:moveTo>
                <a:lnTo>
                  <a:pt x="14" y="4"/>
                </a:lnTo>
                <a:lnTo>
                  <a:pt x="4" y="4"/>
                </a:lnTo>
                <a:lnTo>
                  <a:pt x="4" y="12"/>
                </a:lnTo>
                <a:lnTo>
                  <a:pt x="4" y="12"/>
                </a:lnTo>
                <a:lnTo>
                  <a:pt x="6" y="11"/>
                </a:lnTo>
                <a:lnTo>
                  <a:pt x="6" y="11"/>
                </a:lnTo>
                <a:lnTo>
                  <a:pt x="7" y="11"/>
                </a:lnTo>
                <a:lnTo>
                  <a:pt x="7" y="11"/>
                </a:lnTo>
                <a:lnTo>
                  <a:pt x="10" y="11"/>
                </a:lnTo>
                <a:lnTo>
                  <a:pt x="11" y="12"/>
                </a:lnTo>
                <a:lnTo>
                  <a:pt x="11" y="12"/>
                </a:lnTo>
                <a:lnTo>
                  <a:pt x="12" y="14"/>
                </a:lnTo>
                <a:lnTo>
                  <a:pt x="14" y="16"/>
                </a:lnTo>
                <a:lnTo>
                  <a:pt x="14" y="25"/>
                </a:lnTo>
                <a:lnTo>
                  <a:pt x="14" y="25"/>
                </a:lnTo>
                <a:lnTo>
                  <a:pt x="12" y="27"/>
                </a:lnTo>
                <a:lnTo>
                  <a:pt x="12" y="27"/>
                </a:lnTo>
                <a:lnTo>
                  <a:pt x="11" y="30"/>
                </a:lnTo>
                <a:lnTo>
                  <a:pt x="11" y="30"/>
                </a:lnTo>
                <a:lnTo>
                  <a:pt x="9" y="31"/>
                </a:lnTo>
                <a:lnTo>
                  <a:pt x="9" y="31"/>
                </a:lnTo>
                <a:lnTo>
                  <a:pt x="6" y="32"/>
                </a:lnTo>
                <a:lnTo>
                  <a:pt x="6" y="32"/>
                </a:lnTo>
                <a:lnTo>
                  <a:pt x="4" y="31"/>
                </a:lnTo>
                <a:lnTo>
                  <a:pt x="4" y="31"/>
                </a:lnTo>
                <a:lnTo>
                  <a:pt x="1" y="30"/>
                </a:lnTo>
                <a:lnTo>
                  <a:pt x="1" y="30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4" y="24"/>
                </a:lnTo>
                <a:lnTo>
                  <a:pt x="4" y="25"/>
                </a:lnTo>
                <a:lnTo>
                  <a:pt x="4" y="25"/>
                </a:lnTo>
                <a:lnTo>
                  <a:pt x="5" y="26"/>
                </a:lnTo>
                <a:lnTo>
                  <a:pt x="5" y="26"/>
                </a:lnTo>
                <a:lnTo>
                  <a:pt x="6" y="27"/>
                </a:lnTo>
                <a:lnTo>
                  <a:pt x="6" y="27"/>
                </a:lnTo>
                <a:lnTo>
                  <a:pt x="7" y="26"/>
                </a:lnTo>
                <a:lnTo>
                  <a:pt x="7" y="26"/>
                </a:lnTo>
                <a:lnTo>
                  <a:pt x="9" y="25"/>
                </a:lnTo>
                <a:lnTo>
                  <a:pt x="9" y="17"/>
                </a:lnTo>
                <a:lnTo>
                  <a:pt x="9" y="17"/>
                </a:lnTo>
                <a:lnTo>
                  <a:pt x="7" y="16"/>
                </a:lnTo>
                <a:lnTo>
                  <a:pt x="7" y="16"/>
                </a:lnTo>
                <a:lnTo>
                  <a:pt x="6" y="15"/>
                </a:lnTo>
                <a:lnTo>
                  <a:pt x="6" y="15"/>
                </a:lnTo>
                <a:lnTo>
                  <a:pt x="5" y="15"/>
                </a:lnTo>
                <a:lnTo>
                  <a:pt x="5" y="15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4" y="17"/>
                </a:lnTo>
                <a:lnTo>
                  <a:pt x="0" y="17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31" name="Freeform 2061">
            <a:extLst>
              <a:ext uri="{FF2B5EF4-FFF2-40B4-BE49-F238E27FC236}">
                <a16:creationId xmlns:a16="http://schemas.microsoft.com/office/drawing/2014/main" id="{176739C6-2E88-4C89-B405-826E853CA961}"/>
              </a:ext>
            </a:extLst>
          </p:cNvPr>
          <p:cNvSpPr>
            <a:spLocks noEditPoints="1"/>
          </p:cNvSpPr>
          <p:nvPr/>
        </p:nvSpPr>
        <p:spPr bwMode="auto">
          <a:xfrm>
            <a:off x="4647643" y="3283133"/>
            <a:ext cx="22225" cy="52388"/>
          </a:xfrm>
          <a:custGeom>
            <a:avLst/>
            <a:gdLst>
              <a:gd name="T0" fmla="*/ 0 w 14"/>
              <a:gd name="T1" fmla="*/ 8 h 33"/>
              <a:gd name="T2" fmla="*/ 0 w 14"/>
              <a:gd name="T3" fmla="*/ 7 h 33"/>
              <a:gd name="T4" fmla="*/ 0 w 14"/>
              <a:gd name="T5" fmla="*/ 5 h 33"/>
              <a:gd name="T6" fmla="*/ 1 w 14"/>
              <a:gd name="T7" fmla="*/ 3 h 33"/>
              <a:gd name="T8" fmla="*/ 1 w 14"/>
              <a:gd name="T9" fmla="*/ 2 h 33"/>
              <a:gd name="T10" fmla="*/ 4 w 14"/>
              <a:gd name="T11" fmla="*/ 1 h 33"/>
              <a:gd name="T12" fmla="*/ 6 w 14"/>
              <a:gd name="T13" fmla="*/ 0 h 33"/>
              <a:gd name="T14" fmla="*/ 10 w 14"/>
              <a:gd name="T15" fmla="*/ 1 h 33"/>
              <a:gd name="T16" fmla="*/ 13 w 14"/>
              <a:gd name="T17" fmla="*/ 2 h 33"/>
              <a:gd name="T18" fmla="*/ 13 w 14"/>
              <a:gd name="T19" fmla="*/ 3 h 33"/>
              <a:gd name="T20" fmla="*/ 14 w 14"/>
              <a:gd name="T21" fmla="*/ 5 h 33"/>
              <a:gd name="T22" fmla="*/ 14 w 14"/>
              <a:gd name="T23" fmla="*/ 7 h 33"/>
              <a:gd name="T24" fmla="*/ 14 w 14"/>
              <a:gd name="T25" fmla="*/ 8 h 33"/>
              <a:gd name="T26" fmla="*/ 14 w 14"/>
              <a:gd name="T27" fmla="*/ 11 h 33"/>
              <a:gd name="T28" fmla="*/ 14 w 14"/>
              <a:gd name="T29" fmla="*/ 13 h 33"/>
              <a:gd name="T30" fmla="*/ 13 w 14"/>
              <a:gd name="T31" fmla="*/ 15 h 33"/>
              <a:gd name="T32" fmla="*/ 11 w 14"/>
              <a:gd name="T33" fmla="*/ 16 h 33"/>
              <a:gd name="T34" fmla="*/ 13 w 14"/>
              <a:gd name="T35" fmla="*/ 17 h 33"/>
              <a:gd name="T36" fmla="*/ 14 w 14"/>
              <a:gd name="T37" fmla="*/ 18 h 33"/>
              <a:gd name="T38" fmla="*/ 14 w 14"/>
              <a:gd name="T39" fmla="*/ 21 h 33"/>
              <a:gd name="T40" fmla="*/ 14 w 14"/>
              <a:gd name="T41" fmla="*/ 23 h 33"/>
              <a:gd name="T42" fmla="*/ 14 w 14"/>
              <a:gd name="T43" fmla="*/ 26 h 33"/>
              <a:gd name="T44" fmla="*/ 14 w 14"/>
              <a:gd name="T45" fmla="*/ 27 h 33"/>
              <a:gd name="T46" fmla="*/ 13 w 14"/>
              <a:gd name="T47" fmla="*/ 28 h 33"/>
              <a:gd name="T48" fmla="*/ 13 w 14"/>
              <a:gd name="T49" fmla="*/ 30 h 33"/>
              <a:gd name="T50" fmla="*/ 10 w 14"/>
              <a:gd name="T51" fmla="*/ 32 h 33"/>
              <a:gd name="T52" fmla="*/ 6 w 14"/>
              <a:gd name="T53" fmla="*/ 33 h 33"/>
              <a:gd name="T54" fmla="*/ 4 w 14"/>
              <a:gd name="T55" fmla="*/ 32 h 33"/>
              <a:gd name="T56" fmla="*/ 1 w 14"/>
              <a:gd name="T57" fmla="*/ 30 h 33"/>
              <a:gd name="T58" fmla="*/ 1 w 14"/>
              <a:gd name="T59" fmla="*/ 28 h 33"/>
              <a:gd name="T60" fmla="*/ 0 w 14"/>
              <a:gd name="T61" fmla="*/ 27 h 33"/>
              <a:gd name="T62" fmla="*/ 0 w 14"/>
              <a:gd name="T63" fmla="*/ 26 h 33"/>
              <a:gd name="T64" fmla="*/ 0 w 14"/>
              <a:gd name="T65" fmla="*/ 23 h 33"/>
              <a:gd name="T66" fmla="*/ 0 w 14"/>
              <a:gd name="T67" fmla="*/ 21 h 33"/>
              <a:gd name="T68" fmla="*/ 0 w 14"/>
              <a:gd name="T69" fmla="*/ 18 h 33"/>
              <a:gd name="T70" fmla="*/ 1 w 14"/>
              <a:gd name="T71" fmla="*/ 17 h 33"/>
              <a:gd name="T72" fmla="*/ 3 w 14"/>
              <a:gd name="T73" fmla="*/ 16 h 33"/>
              <a:gd name="T74" fmla="*/ 1 w 14"/>
              <a:gd name="T75" fmla="*/ 15 h 33"/>
              <a:gd name="T76" fmla="*/ 0 w 14"/>
              <a:gd name="T77" fmla="*/ 13 h 33"/>
              <a:gd name="T78" fmla="*/ 0 w 14"/>
              <a:gd name="T79" fmla="*/ 11 h 33"/>
              <a:gd name="T80" fmla="*/ 0 w 14"/>
              <a:gd name="T81" fmla="*/ 8 h 33"/>
              <a:gd name="T82" fmla="*/ 9 w 14"/>
              <a:gd name="T83" fmla="*/ 7 h 33"/>
              <a:gd name="T84" fmla="*/ 9 w 14"/>
              <a:gd name="T85" fmla="*/ 6 h 33"/>
              <a:gd name="T86" fmla="*/ 6 w 14"/>
              <a:gd name="T87" fmla="*/ 5 h 33"/>
              <a:gd name="T88" fmla="*/ 5 w 14"/>
              <a:gd name="T89" fmla="*/ 6 h 33"/>
              <a:gd name="T90" fmla="*/ 5 w 14"/>
              <a:gd name="T91" fmla="*/ 12 h 33"/>
              <a:gd name="T92" fmla="*/ 5 w 14"/>
              <a:gd name="T93" fmla="*/ 13 h 33"/>
              <a:gd name="T94" fmla="*/ 6 w 14"/>
              <a:gd name="T95" fmla="*/ 15 h 33"/>
              <a:gd name="T96" fmla="*/ 9 w 14"/>
              <a:gd name="T97" fmla="*/ 13 h 33"/>
              <a:gd name="T98" fmla="*/ 9 w 14"/>
              <a:gd name="T99" fmla="*/ 12 h 33"/>
              <a:gd name="T100" fmla="*/ 9 w 14"/>
              <a:gd name="T101" fmla="*/ 20 h 33"/>
              <a:gd name="T102" fmla="*/ 9 w 14"/>
              <a:gd name="T103" fmla="*/ 18 h 33"/>
              <a:gd name="T104" fmla="*/ 6 w 14"/>
              <a:gd name="T105" fmla="*/ 17 h 33"/>
              <a:gd name="T106" fmla="*/ 5 w 14"/>
              <a:gd name="T107" fmla="*/ 18 h 33"/>
              <a:gd name="T108" fmla="*/ 5 w 14"/>
              <a:gd name="T109" fmla="*/ 20 h 33"/>
              <a:gd name="T110" fmla="*/ 5 w 14"/>
              <a:gd name="T111" fmla="*/ 26 h 33"/>
              <a:gd name="T112" fmla="*/ 5 w 14"/>
              <a:gd name="T113" fmla="*/ 27 h 33"/>
              <a:gd name="T114" fmla="*/ 6 w 14"/>
              <a:gd name="T115" fmla="*/ 28 h 33"/>
              <a:gd name="T116" fmla="*/ 9 w 14"/>
              <a:gd name="T117" fmla="*/ 27 h 33"/>
              <a:gd name="T118" fmla="*/ 9 w 14"/>
              <a:gd name="T119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8"/>
                </a:move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3" y="2"/>
                </a:lnTo>
                <a:lnTo>
                  <a:pt x="13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4" y="13"/>
                </a:lnTo>
                <a:lnTo>
                  <a:pt x="14" y="13"/>
                </a:lnTo>
                <a:lnTo>
                  <a:pt x="13" y="15"/>
                </a:lnTo>
                <a:lnTo>
                  <a:pt x="13" y="15"/>
                </a:lnTo>
                <a:lnTo>
                  <a:pt x="11" y="16"/>
                </a:lnTo>
                <a:lnTo>
                  <a:pt x="11" y="16"/>
                </a:lnTo>
                <a:lnTo>
                  <a:pt x="13" y="17"/>
                </a:lnTo>
                <a:lnTo>
                  <a:pt x="13" y="17"/>
                </a:lnTo>
                <a:lnTo>
                  <a:pt x="14" y="18"/>
                </a:lnTo>
                <a:lnTo>
                  <a:pt x="14" y="18"/>
                </a:lnTo>
                <a:lnTo>
                  <a:pt x="14" y="21"/>
                </a:lnTo>
                <a:lnTo>
                  <a:pt x="14" y="21"/>
                </a:lnTo>
                <a:lnTo>
                  <a:pt x="14" y="23"/>
                </a:lnTo>
                <a:lnTo>
                  <a:pt x="14" y="23"/>
                </a:lnTo>
                <a:lnTo>
                  <a:pt x="14" y="26"/>
                </a:lnTo>
                <a:lnTo>
                  <a:pt x="14" y="26"/>
                </a:lnTo>
                <a:lnTo>
                  <a:pt x="14" y="27"/>
                </a:lnTo>
                <a:lnTo>
                  <a:pt x="14" y="27"/>
                </a:lnTo>
                <a:lnTo>
                  <a:pt x="13" y="28"/>
                </a:lnTo>
                <a:lnTo>
                  <a:pt x="13" y="28"/>
                </a:lnTo>
                <a:lnTo>
                  <a:pt x="13" y="30"/>
                </a:lnTo>
                <a:lnTo>
                  <a:pt x="13" y="30"/>
                </a:lnTo>
                <a:lnTo>
                  <a:pt x="10" y="32"/>
                </a:lnTo>
                <a:lnTo>
                  <a:pt x="10" y="32"/>
                </a:lnTo>
                <a:lnTo>
                  <a:pt x="6" y="33"/>
                </a:lnTo>
                <a:lnTo>
                  <a:pt x="6" y="33"/>
                </a:lnTo>
                <a:lnTo>
                  <a:pt x="4" y="32"/>
                </a:lnTo>
                <a:lnTo>
                  <a:pt x="4" y="32"/>
                </a:lnTo>
                <a:lnTo>
                  <a:pt x="1" y="30"/>
                </a:lnTo>
                <a:lnTo>
                  <a:pt x="1" y="30"/>
                </a:lnTo>
                <a:lnTo>
                  <a:pt x="1" y="28"/>
                </a:lnTo>
                <a:lnTo>
                  <a:pt x="1" y="28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1" y="17"/>
                </a:lnTo>
                <a:lnTo>
                  <a:pt x="1" y="17"/>
                </a:lnTo>
                <a:lnTo>
                  <a:pt x="3" y="16"/>
                </a:lnTo>
                <a:lnTo>
                  <a:pt x="3" y="16"/>
                </a:lnTo>
                <a:lnTo>
                  <a:pt x="1" y="15"/>
                </a:lnTo>
                <a:lnTo>
                  <a:pt x="1" y="15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9" y="7"/>
                </a:move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12"/>
                </a:lnTo>
                <a:lnTo>
                  <a:pt x="5" y="12"/>
                </a:lnTo>
                <a:lnTo>
                  <a:pt x="5" y="13"/>
                </a:lnTo>
                <a:lnTo>
                  <a:pt x="5" y="13"/>
                </a:lnTo>
                <a:lnTo>
                  <a:pt x="6" y="15"/>
                </a:lnTo>
                <a:lnTo>
                  <a:pt x="6" y="15"/>
                </a:lnTo>
                <a:lnTo>
                  <a:pt x="9" y="13"/>
                </a:lnTo>
                <a:lnTo>
                  <a:pt x="9" y="13"/>
                </a:lnTo>
                <a:lnTo>
                  <a:pt x="9" y="12"/>
                </a:lnTo>
                <a:lnTo>
                  <a:pt x="9" y="7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9" y="18"/>
                </a:lnTo>
                <a:lnTo>
                  <a:pt x="9" y="18"/>
                </a:lnTo>
                <a:lnTo>
                  <a:pt x="6" y="17"/>
                </a:lnTo>
                <a:lnTo>
                  <a:pt x="6" y="17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6"/>
                </a:ln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6" y="28"/>
                </a:lnTo>
                <a:lnTo>
                  <a:pt x="6" y="28"/>
                </a:lnTo>
                <a:lnTo>
                  <a:pt x="9" y="27"/>
                </a:lnTo>
                <a:lnTo>
                  <a:pt x="9" y="27"/>
                </a:lnTo>
                <a:lnTo>
                  <a:pt x="9" y="26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32" name="Freeform 2062">
            <a:extLst>
              <a:ext uri="{FF2B5EF4-FFF2-40B4-BE49-F238E27FC236}">
                <a16:creationId xmlns:a16="http://schemas.microsoft.com/office/drawing/2014/main" id="{D0A0ED32-4D9E-4BE3-9731-C8F204938CDD}"/>
              </a:ext>
            </a:extLst>
          </p:cNvPr>
          <p:cNvSpPr>
            <a:spLocks/>
          </p:cNvSpPr>
          <p:nvPr/>
        </p:nvSpPr>
        <p:spPr bwMode="auto">
          <a:xfrm>
            <a:off x="4676218" y="3327583"/>
            <a:ext cx="4763" cy="12700"/>
          </a:xfrm>
          <a:custGeom>
            <a:avLst/>
            <a:gdLst>
              <a:gd name="T0" fmla="*/ 0 w 3"/>
              <a:gd name="T1" fmla="*/ 8 h 8"/>
              <a:gd name="T2" fmla="*/ 0 w 3"/>
              <a:gd name="T3" fmla="*/ 0 h 8"/>
              <a:gd name="T4" fmla="*/ 3 w 3"/>
              <a:gd name="T5" fmla="*/ 0 h 8"/>
              <a:gd name="T6" fmla="*/ 3 w 3"/>
              <a:gd name="T7" fmla="*/ 4 h 8"/>
              <a:gd name="T8" fmla="*/ 0 w 3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8">
                <a:moveTo>
                  <a:pt x="0" y="8"/>
                </a:moveTo>
                <a:lnTo>
                  <a:pt x="0" y="0"/>
                </a:lnTo>
                <a:lnTo>
                  <a:pt x="3" y="0"/>
                </a:lnTo>
                <a:lnTo>
                  <a:pt x="3" y="4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33" name="Freeform 2063">
            <a:extLst>
              <a:ext uri="{FF2B5EF4-FFF2-40B4-BE49-F238E27FC236}">
                <a16:creationId xmlns:a16="http://schemas.microsoft.com/office/drawing/2014/main" id="{EF3B9ABC-3BF6-4C37-9A12-A07893A6BA0B}"/>
              </a:ext>
            </a:extLst>
          </p:cNvPr>
          <p:cNvSpPr>
            <a:spLocks noEditPoints="1"/>
          </p:cNvSpPr>
          <p:nvPr/>
        </p:nvSpPr>
        <p:spPr bwMode="auto">
          <a:xfrm>
            <a:off x="4687331" y="3283133"/>
            <a:ext cx="22225" cy="50800"/>
          </a:xfrm>
          <a:custGeom>
            <a:avLst/>
            <a:gdLst>
              <a:gd name="T0" fmla="*/ 8 w 14"/>
              <a:gd name="T1" fmla="*/ 20 h 32"/>
              <a:gd name="T2" fmla="*/ 8 w 14"/>
              <a:gd name="T3" fmla="*/ 18 h 32"/>
              <a:gd name="T4" fmla="*/ 7 w 14"/>
              <a:gd name="T5" fmla="*/ 20 h 32"/>
              <a:gd name="T6" fmla="*/ 5 w 14"/>
              <a:gd name="T7" fmla="*/ 20 h 32"/>
              <a:gd name="T8" fmla="*/ 3 w 14"/>
              <a:gd name="T9" fmla="*/ 18 h 32"/>
              <a:gd name="T10" fmla="*/ 2 w 14"/>
              <a:gd name="T11" fmla="*/ 17 h 32"/>
              <a:gd name="T12" fmla="*/ 2 w 14"/>
              <a:gd name="T13" fmla="*/ 16 h 32"/>
              <a:gd name="T14" fmla="*/ 0 w 14"/>
              <a:gd name="T15" fmla="*/ 15 h 32"/>
              <a:gd name="T16" fmla="*/ 0 w 14"/>
              <a:gd name="T17" fmla="*/ 13 h 32"/>
              <a:gd name="T18" fmla="*/ 0 w 14"/>
              <a:gd name="T19" fmla="*/ 10 h 32"/>
              <a:gd name="T20" fmla="*/ 0 w 14"/>
              <a:gd name="T21" fmla="*/ 7 h 32"/>
              <a:gd name="T22" fmla="*/ 0 w 14"/>
              <a:gd name="T23" fmla="*/ 6 h 32"/>
              <a:gd name="T24" fmla="*/ 2 w 14"/>
              <a:gd name="T25" fmla="*/ 5 h 32"/>
              <a:gd name="T26" fmla="*/ 2 w 14"/>
              <a:gd name="T27" fmla="*/ 3 h 32"/>
              <a:gd name="T28" fmla="*/ 4 w 14"/>
              <a:gd name="T29" fmla="*/ 1 h 32"/>
              <a:gd name="T30" fmla="*/ 8 w 14"/>
              <a:gd name="T31" fmla="*/ 0 h 32"/>
              <a:gd name="T32" fmla="*/ 10 w 14"/>
              <a:gd name="T33" fmla="*/ 1 h 32"/>
              <a:gd name="T34" fmla="*/ 13 w 14"/>
              <a:gd name="T35" fmla="*/ 3 h 32"/>
              <a:gd name="T36" fmla="*/ 14 w 14"/>
              <a:gd name="T37" fmla="*/ 5 h 32"/>
              <a:gd name="T38" fmla="*/ 14 w 14"/>
              <a:gd name="T39" fmla="*/ 6 h 32"/>
              <a:gd name="T40" fmla="*/ 14 w 14"/>
              <a:gd name="T41" fmla="*/ 7 h 32"/>
              <a:gd name="T42" fmla="*/ 14 w 14"/>
              <a:gd name="T43" fmla="*/ 10 h 32"/>
              <a:gd name="T44" fmla="*/ 14 w 14"/>
              <a:gd name="T45" fmla="*/ 12 h 32"/>
              <a:gd name="T46" fmla="*/ 14 w 14"/>
              <a:gd name="T47" fmla="*/ 13 h 32"/>
              <a:gd name="T48" fmla="*/ 14 w 14"/>
              <a:gd name="T49" fmla="*/ 15 h 32"/>
              <a:gd name="T50" fmla="*/ 8 w 14"/>
              <a:gd name="T51" fmla="*/ 32 h 32"/>
              <a:gd name="T52" fmla="*/ 5 w 14"/>
              <a:gd name="T53" fmla="*/ 13 h 32"/>
              <a:gd name="T54" fmla="*/ 5 w 14"/>
              <a:gd name="T55" fmla="*/ 15 h 32"/>
              <a:gd name="T56" fmla="*/ 8 w 14"/>
              <a:gd name="T57" fmla="*/ 16 h 32"/>
              <a:gd name="T58" fmla="*/ 9 w 14"/>
              <a:gd name="T59" fmla="*/ 15 h 32"/>
              <a:gd name="T60" fmla="*/ 9 w 14"/>
              <a:gd name="T61" fmla="*/ 13 h 32"/>
              <a:gd name="T62" fmla="*/ 9 w 14"/>
              <a:gd name="T63" fmla="*/ 7 h 32"/>
              <a:gd name="T64" fmla="*/ 9 w 14"/>
              <a:gd name="T65" fmla="*/ 6 h 32"/>
              <a:gd name="T66" fmla="*/ 8 w 14"/>
              <a:gd name="T67" fmla="*/ 5 h 32"/>
              <a:gd name="T68" fmla="*/ 5 w 14"/>
              <a:gd name="T69" fmla="*/ 6 h 32"/>
              <a:gd name="T70" fmla="*/ 5 w 14"/>
              <a:gd name="T71" fmla="*/ 1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2" y="32"/>
                </a:moveTo>
                <a:lnTo>
                  <a:pt x="8" y="20"/>
                </a:lnTo>
                <a:lnTo>
                  <a:pt x="8" y="18"/>
                </a:lnTo>
                <a:lnTo>
                  <a:pt x="8" y="18"/>
                </a:lnTo>
                <a:lnTo>
                  <a:pt x="7" y="20"/>
                </a:lnTo>
                <a:lnTo>
                  <a:pt x="7" y="20"/>
                </a:lnTo>
                <a:lnTo>
                  <a:pt x="5" y="20"/>
                </a:lnTo>
                <a:lnTo>
                  <a:pt x="5" y="20"/>
                </a:lnTo>
                <a:lnTo>
                  <a:pt x="3" y="18"/>
                </a:lnTo>
                <a:lnTo>
                  <a:pt x="3" y="18"/>
                </a:lnTo>
                <a:lnTo>
                  <a:pt x="2" y="17"/>
                </a:lnTo>
                <a:lnTo>
                  <a:pt x="2" y="17"/>
                </a:lnTo>
                <a:lnTo>
                  <a:pt x="2" y="16"/>
                </a:lnTo>
                <a:lnTo>
                  <a:pt x="2" y="16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2" y="5"/>
                </a:lnTo>
                <a:lnTo>
                  <a:pt x="2" y="5"/>
                </a:ln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4" y="15"/>
                </a:lnTo>
                <a:lnTo>
                  <a:pt x="14" y="15"/>
                </a:lnTo>
                <a:lnTo>
                  <a:pt x="13" y="16"/>
                </a:lnTo>
                <a:lnTo>
                  <a:pt x="8" y="32"/>
                </a:lnTo>
                <a:lnTo>
                  <a:pt x="2" y="32"/>
                </a:lnTo>
                <a:close/>
                <a:moveTo>
                  <a:pt x="5" y="13"/>
                </a:moveTo>
                <a:lnTo>
                  <a:pt x="5" y="13"/>
                </a:lnTo>
                <a:lnTo>
                  <a:pt x="5" y="15"/>
                </a:lnTo>
                <a:lnTo>
                  <a:pt x="5" y="15"/>
                </a:lnTo>
                <a:lnTo>
                  <a:pt x="8" y="16"/>
                </a:lnTo>
                <a:lnTo>
                  <a:pt x="8" y="16"/>
                </a:lnTo>
                <a:lnTo>
                  <a:pt x="9" y="15"/>
                </a:lnTo>
                <a:lnTo>
                  <a:pt x="9" y="15"/>
                </a:lnTo>
                <a:lnTo>
                  <a:pt x="9" y="13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34" name="Freeform 2064">
            <a:extLst>
              <a:ext uri="{FF2B5EF4-FFF2-40B4-BE49-F238E27FC236}">
                <a16:creationId xmlns:a16="http://schemas.microsoft.com/office/drawing/2014/main" id="{F72C08E6-F40A-49CA-B401-269754BBA12F}"/>
              </a:ext>
            </a:extLst>
          </p:cNvPr>
          <p:cNvSpPr>
            <a:spLocks/>
          </p:cNvSpPr>
          <p:nvPr/>
        </p:nvSpPr>
        <p:spPr bwMode="auto">
          <a:xfrm>
            <a:off x="4714318" y="3283133"/>
            <a:ext cx="20638" cy="52388"/>
          </a:xfrm>
          <a:custGeom>
            <a:avLst/>
            <a:gdLst>
              <a:gd name="T0" fmla="*/ 6 w 13"/>
              <a:gd name="T1" fmla="*/ 15 h 33"/>
              <a:gd name="T2" fmla="*/ 8 w 13"/>
              <a:gd name="T3" fmla="*/ 13 h 33"/>
              <a:gd name="T4" fmla="*/ 10 w 13"/>
              <a:gd name="T5" fmla="*/ 7 h 33"/>
              <a:gd name="T6" fmla="*/ 8 w 13"/>
              <a:gd name="T7" fmla="*/ 6 h 33"/>
              <a:gd name="T8" fmla="*/ 7 w 13"/>
              <a:gd name="T9" fmla="*/ 5 h 33"/>
              <a:gd name="T10" fmla="*/ 6 w 13"/>
              <a:gd name="T11" fmla="*/ 6 h 33"/>
              <a:gd name="T12" fmla="*/ 5 w 13"/>
              <a:gd name="T13" fmla="*/ 7 h 33"/>
              <a:gd name="T14" fmla="*/ 0 w 13"/>
              <a:gd name="T15" fmla="*/ 10 h 33"/>
              <a:gd name="T16" fmla="*/ 0 w 13"/>
              <a:gd name="T17" fmla="*/ 7 h 33"/>
              <a:gd name="T18" fmla="*/ 1 w 13"/>
              <a:gd name="T19" fmla="*/ 5 h 33"/>
              <a:gd name="T20" fmla="*/ 2 w 13"/>
              <a:gd name="T21" fmla="*/ 2 h 33"/>
              <a:gd name="T22" fmla="*/ 5 w 13"/>
              <a:gd name="T23" fmla="*/ 1 h 33"/>
              <a:gd name="T24" fmla="*/ 7 w 13"/>
              <a:gd name="T25" fmla="*/ 0 h 33"/>
              <a:gd name="T26" fmla="*/ 11 w 13"/>
              <a:gd name="T27" fmla="*/ 1 h 33"/>
              <a:gd name="T28" fmla="*/ 12 w 13"/>
              <a:gd name="T29" fmla="*/ 2 h 33"/>
              <a:gd name="T30" fmla="*/ 13 w 13"/>
              <a:gd name="T31" fmla="*/ 3 h 33"/>
              <a:gd name="T32" fmla="*/ 13 w 13"/>
              <a:gd name="T33" fmla="*/ 5 h 33"/>
              <a:gd name="T34" fmla="*/ 13 w 13"/>
              <a:gd name="T35" fmla="*/ 10 h 33"/>
              <a:gd name="T36" fmla="*/ 13 w 13"/>
              <a:gd name="T37" fmla="*/ 12 h 33"/>
              <a:gd name="T38" fmla="*/ 13 w 13"/>
              <a:gd name="T39" fmla="*/ 13 h 33"/>
              <a:gd name="T40" fmla="*/ 12 w 13"/>
              <a:gd name="T41" fmla="*/ 15 h 33"/>
              <a:gd name="T42" fmla="*/ 11 w 13"/>
              <a:gd name="T43" fmla="*/ 16 h 33"/>
              <a:gd name="T44" fmla="*/ 12 w 13"/>
              <a:gd name="T45" fmla="*/ 17 h 33"/>
              <a:gd name="T46" fmla="*/ 13 w 13"/>
              <a:gd name="T47" fmla="*/ 18 h 33"/>
              <a:gd name="T48" fmla="*/ 13 w 13"/>
              <a:gd name="T49" fmla="*/ 21 h 33"/>
              <a:gd name="T50" fmla="*/ 13 w 13"/>
              <a:gd name="T51" fmla="*/ 23 h 33"/>
              <a:gd name="T52" fmla="*/ 13 w 13"/>
              <a:gd name="T53" fmla="*/ 26 h 33"/>
              <a:gd name="T54" fmla="*/ 13 w 13"/>
              <a:gd name="T55" fmla="*/ 27 h 33"/>
              <a:gd name="T56" fmla="*/ 13 w 13"/>
              <a:gd name="T57" fmla="*/ 28 h 33"/>
              <a:gd name="T58" fmla="*/ 12 w 13"/>
              <a:gd name="T59" fmla="*/ 30 h 33"/>
              <a:gd name="T60" fmla="*/ 11 w 13"/>
              <a:gd name="T61" fmla="*/ 32 h 33"/>
              <a:gd name="T62" fmla="*/ 7 w 13"/>
              <a:gd name="T63" fmla="*/ 33 h 33"/>
              <a:gd name="T64" fmla="*/ 5 w 13"/>
              <a:gd name="T65" fmla="*/ 32 h 33"/>
              <a:gd name="T66" fmla="*/ 2 w 13"/>
              <a:gd name="T67" fmla="*/ 31 h 33"/>
              <a:gd name="T68" fmla="*/ 1 w 13"/>
              <a:gd name="T69" fmla="*/ 30 h 33"/>
              <a:gd name="T70" fmla="*/ 0 w 13"/>
              <a:gd name="T71" fmla="*/ 23 h 33"/>
              <a:gd name="T72" fmla="*/ 5 w 13"/>
              <a:gd name="T73" fmla="*/ 26 h 33"/>
              <a:gd name="T74" fmla="*/ 6 w 13"/>
              <a:gd name="T75" fmla="*/ 27 h 33"/>
              <a:gd name="T76" fmla="*/ 7 w 13"/>
              <a:gd name="T77" fmla="*/ 28 h 33"/>
              <a:gd name="T78" fmla="*/ 8 w 13"/>
              <a:gd name="T79" fmla="*/ 27 h 33"/>
              <a:gd name="T80" fmla="*/ 10 w 13"/>
              <a:gd name="T81" fmla="*/ 26 h 33"/>
              <a:gd name="T82" fmla="*/ 10 w 13"/>
              <a:gd name="T83" fmla="*/ 21 h 33"/>
              <a:gd name="T84" fmla="*/ 8 w 13"/>
              <a:gd name="T85" fmla="*/ 18 h 33"/>
              <a:gd name="T86" fmla="*/ 7 w 13"/>
              <a:gd name="T87" fmla="*/ 18 h 33"/>
              <a:gd name="T88" fmla="*/ 6 w 13"/>
              <a:gd name="T89" fmla="*/ 1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3" h="33">
                <a:moveTo>
                  <a:pt x="6" y="15"/>
                </a:moveTo>
                <a:lnTo>
                  <a:pt x="6" y="15"/>
                </a:lnTo>
                <a:lnTo>
                  <a:pt x="8" y="13"/>
                </a:lnTo>
                <a:lnTo>
                  <a:pt x="8" y="13"/>
                </a:lnTo>
                <a:lnTo>
                  <a:pt x="10" y="11"/>
                </a:lnTo>
                <a:lnTo>
                  <a:pt x="10" y="7"/>
                </a:lnTo>
                <a:lnTo>
                  <a:pt x="10" y="7"/>
                </a:lnTo>
                <a:lnTo>
                  <a:pt x="8" y="6"/>
                </a:lnTo>
                <a:lnTo>
                  <a:pt x="8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7"/>
                </a:lnTo>
                <a:lnTo>
                  <a:pt x="5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1" y="5"/>
                </a:lnTo>
                <a:lnTo>
                  <a:pt x="1" y="5"/>
                </a:lnTo>
                <a:lnTo>
                  <a:pt x="2" y="2"/>
                </a:lnTo>
                <a:lnTo>
                  <a:pt x="2" y="2"/>
                </a:lnTo>
                <a:lnTo>
                  <a:pt x="5" y="1"/>
                </a:lnTo>
                <a:lnTo>
                  <a:pt x="5" y="1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2" y="2"/>
                </a:lnTo>
                <a:lnTo>
                  <a:pt x="12" y="2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3" y="10"/>
                </a:lnTo>
                <a:lnTo>
                  <a:pt x="13" y="10"/>
                </a:lnTo>
                <a:lnTo>
                  <a:pt x="13" y="12"/>
                </a:lnTo>
                <a:lnTo>
                  <a:pt x="13" y="12"/>
                </a:lnTo>
                <a:lnTo>
                  <a:pt x="13" y="13"/>
                </a:lnTo>
                <a:lnTo>
                  <a:pt x="13" y="13"/>
                </a:lnTo>
                <a:lnTo>
                  <a:pt x="12" y="15"/>
                </a:lnTo>
                <a:lnTo>
                  <a:pt x="12" y="15"/>
                </a:lnTo>
                <a:lnTo>
                  <a:pt x="11" y="16"/>
                </a:lnTo>
                <a:lnTo>
                  <a:pt x="11" y="16"/>
                </a:lnTo>
                <a:lnTo>
                  <a:pt x="12" y="17"/>
                </a:lnTo>
                <a:lnTo>
                  <a:pt x="12" y="17"/>
                </a:lnTo>
                <a:lnTo>
                  <a:pt x="13" y="18"/>
                </a:lnTo>
                <a:lnTo>
                  <a:pt x="13" y="18"/>
                </a:lnTo>
                <a:lnTo>
                  <a:pt x="13" y="21"/>
                </a:lnTo>
                <a:lnTo>
                  <a:pt x="13" y="21"/>
                </a:lnTo>
                <a:lnTo>
                  <a:pt x="13" y="23"/>
                </a:lnTo>
                <a:lnTo>
                  <a:pt x="13" y="23"/>
                </a:lnTo>
                <a:lnTo>
                  <a:pt x="13" y="26"/>
                </a:lnTo>
                <a:lnTo>
                  <a:pt x="13" y="26"/>
                </a:lnTo>
                <a:lnTo>
                  <a:pt x="13" y="27"/>
                </a:lnTo>
                <a:lnTo>
                  <a:pt x="13" y="27"/>
                </a:lnTo>
                <a:lnTo>
                  <a:pt x="13" y="28"/>
                </a:lnTo>
                <a:lnTo>
                  <a:pt x="13" y="28"/>
                </a:lnTo>
                <a:lnTo>
                  <a:pt x="12" y="30"/>
                </a:lnTo>
                <a:lnTo>
                  <a:pt x="12" y="30"/>
                </a:lnTo>
                <a:lnTo>
                  <a:pt x="11" y="32"/>
                </a:lnTo>
                <a:lnTo>
                  <a:pt x="11" y="32"/>
                </a:lnTo>
                <a:lnTo>
                  <a:pt x="7" y="33"/>
                </a:lnTo>
                <a:lnTo>
                  <a:pt x="7" y="33"/>
                </a:lnTo>
                <a:lnTo>
                  <a:pt x="5" y="32"/>
                </a:lnTo>
                <a:lnTo>
                  <a:pt x="5" y="32"/>
                </a:lnTo>
                <a:lnTo>
                  <a:pt x="2" y="31"/>
                </a:lnTo>
                <a:lnTo>
                  <a:pt x="2" y="31"/>
                </a:lnTo>
                <a:lnTo>
                  <a:pt x="1" y="30"/>
                </a:lnTo>
                <a:lnTo>
                  <a:pt x="1" y="30"/>
                </a:lnTo>
                <a:lnTo>
                  <a:pt x="0" y="26"/>
                </a:lnTo>
                <a:lnTo>
                  <a:pt x="0" y="23"/>
                </a:lnTo>
                <a:lnTo>
                  <a:pt x="5" y="23"/>
                </a:lnTo>
                <a:lnTo>
                  <a:pt x="5" y="26"/>
                </a:lnTo>
                <a:lnTo>
                  <a:pt x="5" y="26"/>
                </a:lnTo>
                <a:lnTo>
                  <a:pt x="6" y="27"/>
                </a:lnTo>
                <a:lnTo>
                  <a:pt x="6" y="27"/>
                </a:lnTo>
                <a:lnTo>
                  <a:pt x="7" y="28"/>
                </a:lnTo>
                <a:lnTo>
                  <a:pt x="7" y="28"/>
                </a:lnTo>
                <a:lnTo>
                  <a:pt x="8" y="27"/>
                </a:lnTo>
                <a:lnTo>
                  <a:pt x="8" y="27"/>
                </a:lnTo>
                <a:lnTo>
                  <a:pt x="10" y="26"/>
                </a:lnTo>
                <a:lnTo>
                  <a:pt x="10" y="21"/>
                </a:lnTo>
                <a:lnTo>
                  <a:pt x="10" y="21"/>
                </a:lnTo>
                <a:lnTo>
                  <a:pt x="8" y="18"/>
                </a:lnTo>
                <a:lnTo>
                  <a:pt x="8" y="18"/>
                </a:lnTo>
                <a:lnTo>
                  <a:pt x="7" y="18"/>
                </a:lnTo>
                <a:lnTo>
                  <a:pt x="7" y="18"/>
                </a:lnTo>
                <a:lnTo>
                  <a:pt x="6" y="18"/>
                </a:lnTo>
                <a:lnTo>
                  <a:pt x="6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35" name="Freeform 2065">
            <a:extLst>
              <a:ext uri="{FF2B5EF4-FFF2-40B4-BE49-F238E27FC236}">
                <a16:creationId xmlns:a16="http://schemas.microsoft.com/office/drawing/2014/main" id="{F1BC9D0D-B55F-4D3E-953C-726497D3F029}"/>
              </a:ext>
            </a:extLst>
          </p:cNvPr>
          <p:cNvSpPr>
            <a:spLocks/>
          </p:cNvSpPr>
          <p:nvPr/>
        </p:nvSpPr>
        <p:spPr bwMode="auto">
          <a:xfrm>
            <a:off x="4741306" y="3283133"/>
            <a:ext cx="22225" cy="52388"/>
          </a:xfrm>
          <a:custGeom>
            <a:avLst/>
            <a:gdLst>
              <a:gd name="T0" fmla="*/ 5 w 14"/>
              <a:gd name="T1" fmla="*/ 15 h 33"/>
              <a:gd name="T2" fmla="*/ 9 w 14"/>
              <a:gd name="T3" fmla="*/ 13 h 33"/>
              <a:gd name="T4" fmla="*/ 9 w 14"/>
              <a:gd name="T5" fmla="*/ 7 h 33"/>
              <a:gd name="T6" fmla="*/ 9 w 14"/>
              <a:gd name="T7" fmla="*/ 6 h 33"/>
              <a:gd name="T8" fmla="*/ 6 w 14"/>
              <a:gd name="T9" fmla="*/ 5 h 33"/>
              <a:gd name="T10" fmla="*/ 5 w 14"/>
              <a:gd name="T11" fmla="*/ 6 h 33"/>
              <a:gd name="T12" fmla="*/ 5 w 14"/>
              <a:gd name="T13" fmla="*/ 7 h 33"/>
              <a:gd name="T14" fmla="*/ 0 w 14"/>
              <a:gd name="T15" fmla="*/ 10 h 33"/>
              <a:gd name="T16" fmla="*/ 0 w 14"/>
              <a:gd name="T17" fmla="*/ 7 h 33"/>
              <a:gd name="T18" fmla="*/ 0 w 14"/>
              <a:gd name="T19" fmla="*/ 5 h 33"/>
              <a:gd name="T20" fmla="*/ 3 w 14"/>
              <a:gd name="T21" fmla="*/ 2 h 33"/>
              <a:gd name="T22" fmla="*/ 4 w 14"/>
              <a:gd name="T23" fmla="*/ 1 h 33"/>
              <a:gd name="T24" fmla="*/ 6 w 14"/>
              <a:gd name="T25" fmla="*/ 0 h 33"/>
              <a:gd name="T26" fmla="*/ 10 w 14"/>
              <a:gd name="T27" fmla="*/ 1 h 33"/>
              <a:gd name="T28" fmla="*/ 11 w 14"/>
              <a:gd name="T29" fmla="*/ 2 h 33"/>
              <a:gd name="T30" fmla="*/ 13 w 14"/>
              <a:gd name="T31" fmla="*/ 3 h 33"/>
              <a:gd name="T32" fmla="*/ 14 w 14"/>
              <a:gd name="T33" fmla="*/ 5 h 33"/>
              <a:gd name="T34" fmla="*/ 14 w 14"/>
              <a:gd name="T35" fmla="*/ 10 h 33"/>
              <a:gd name="T36" fmla="*/ 14 w 14"/>
              <a:gd name="T37" fmla="*/ 12 h 33"/>
              <a:gd name="T38" fmla="*/ 14 w 14"/>
              <a:gd name="T39" fmla="*/ 13 h 33"/>
              <a:gd name="T40" fmla="*/ 13 w 14"/>
              <a:gd name="T41" fmla="*/ 15 h 33"/>
              <a:gd name="T42" fmla="*/ 11 w 14"/>
              <a:gd name="T43" fmla="*/ 16 h 33"/>
              <a:gd name="T44" fmla="*/ 13 w 14"/>
              <a:gd name="T45" fmla="*/ 17 h 33"/>
              <a:gd name="T46" fmla="*/ 14 w 14"/>
              <a:gd name="T47" fmla="*/ 18 h 33"/>
              <a:gd name="T48" fmla="*/ 14 w 14"/>
              <a:gd name="T49" fmla="*/ 21 h 33"/>
              <a:gd name="T50" fmla="*/ 14 w 14"/>
              <a:gd name="T51" fmla="*/ 23 h 33"/>
              <a:gd name="T52" fmla="*/ 14 w 14"/>
              <a:gd name="T53" fmla="*/ 26 h 33"/>
              <a:gd name="T54" fmla="*/ 14 w 14"/>
              <a:gd name="T55" fmla="*/ 27 h 33"/>
              <a:gd name="T56" fmla="*/ 13 w 14"/>
              <a:gd name="T57" fmla="*/ 28 h 33"/>
              <a:gd name="T58" fmla="*/ 13 w 14"/>
              <a:gd name="T59" fmla="*/ 30 h 33"/>
              <a:gd name="T60" fmla="*/ 10 w 14"/>
              <a:gd name="T61" fmla="*/ 32 h 33"/>
              <a:gd name="T62" fmla="*/ 6 w 14"/>
              <a:gd name="T63" fmla="*/ 33 h 33"/>
              <a:gd name="T64" fmla="*/ 4 w 14"/>
              <a:gd name="T65" fmla="*/ 32 h 33"/>
              <a:gd name="T66" fmla="*/ 3 w 14"/>
              <a:gd name="T67" fmla="*/ 31 h 33"/>
              <a:gd name="T68" fmla="*/ 0 w 14"/>
              <a:gd name="T69" fmla="*/ 30 h 33"/>
              <a:gd name="T70" fmla="*/ 0 w 14"/>
              <a:gd name="T71" fmla="*/ 23 h 33"/>
              <a:gd name="T72" fmla="*/ 5 w 14"/>
              <a:gd name="T73" fmla="*/ 26 h 33"/>
              <a:gd name="T74" fmla="*/ 5 w 14"/>
              <a:gd name="T75" fmla="*/ 27 h 33"/>
              <a:gd name="T76" fmla="*/ 6 w 14"/>
              <a:gd name="T77" fmla="*/ 28 h 33"/>
              <a:gd name="T78" fmla="*/ 9 w 14"/>
              <a:gd name="T79" fmla="*/ 27 h 33"/>
              <a:gd name="T80" fmla="*/ 9 w 14"/>
              <a:gd name="T81" fmla="*/ 26 h 33"/>
              <a:gd name="T82" fmla="*/ 9 w 14"/>
              <a:gd name="T83" fmla="*/ 21 h 33"/>
              <a:gd name="T84" fmla="*/ 9 w 14"/>
              <a:gd name="T85" fmla="*/ 18 h 33"/>
              <a:gd name="T86" fmla="*/ 8 w 14"/>
              <a:gd name="T87" fmla="*/ 18 h 33"/>
              <a:gd name="T88" fmla="*/ 5 w 14"/>
              <a:gd name="T89" fmla="*/ 1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3">
                <a:moveTo>
                  <a:pt x="5" y="15"/>
                </a:moveTo>
                <a:lnTo>
                  <a:pt x="5" y="15"/>
                </a:lnTo>
                <a:lnTo>
                  <a:pt x="9" y="13"/>
                </a:lnTo>
                <a:lnTo>
                  <a:pt x="9" y="13"/>
                </a:lnTo>
                <a:lnTo>
                  <a:pt x="9" y="11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3" y="2"/>
                </a:lnTo>
                <a:lnTo>
                  <a:pt x="3" y="2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1" y="2"/>
                </a:lnTo>
                <a:lnTo>
                  <a:pt x="11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3" y="15"/>
                </a:lnTo>
                <a:lnTo>
                  <a:pt x="13" y="15"/>
                </a:lnTo>
                <a:lnTo>
                  <a:pt x="11" y="16"/>
                </a:lnTo>
                <a:lnTo>
                  <a:pt x="11" y="16"/>
                </a:lnTo>
                <a:lnTo>
                  <a:pt x="13" y="17"/>
                </a:lnTo>
                <a:lnTo>
                  <a:pt x="13" y="17"/>
                </a:lnTo>
                <a:lnTo>
                  <a:pt x="14" y="18"/>
                </a:lnTo>
                <a:lnTo>
                  <a:pt x="14" y="18"/>
                </a:lnTo>
                <a:lnTo>
                  <a:pt x="14" y="21"/>
                </a:lnTo>
                <a:lnTo>
                  <a:pt x="14" y="21"/>
                </a:lnTo>
                <a:lnTo>
                  <a:pt x="14" y="23"/>
                </a:lnTo>
                <a:lnTo>
                  <a:pt x="14" y="23"/>
                </a:lnTo>
                <a:lnTo>
                  <a:pt x="14" y="26"/>
                </a:lnTo>
                <a:lnTo>
                  <a:pt x="14" y="26"/>
                </a:lnTo>
                <a:lnTo>
                  <a:pt x="14" y="27"/>
                </a:lnTo>
                <a:lnTo>
                  <a:pt x="14" y="27"/>
                </a:lnTo>
                <a:lnTo>
                  <a:pt x="13" y="28"/>
                </a:lnTo>
                <a:lnTo>
                  <a:pt x="13" y="28"/>
                </a:lnTo>
                <a:lnTo>
                  <a:pt x="13" y="30"/>
                </a:lnTo>
                <a:lnTo>
                  <a:pt x="13" y="30"/>
                </a:lnTo>
                <a:lnTo>
                  <a:pt x="10" y="32"/>
                </a:lnTo>
                <a:lnTo>
                  <a:pt x="10" y="32"/>
                </a:lnTo>
                <a:lnTo>
                  <a:pt x="6" y="33"/>
                </a:lnTo>
                <a:lnTo>
                  <a:pt x="6" y="33"/>
                </a:lnTo>
                <a:lnTo>
                  <a:pt x="4" y="32"/>
                </a:lnTo>
                <a:lnTo>
                  <a:pt x="4" y="32"/>
                </a:lnTo>
                <a:lnTo>
                  <a:pt x="3" y="31"/>
                </a:lnTo>
                <a:lnTo>
                  <a:pt x="3" y="31"/>
                </a:lnTo>
                <a:lnTo>
                  <a:pt x="0" y="30"/>
                </a:lnTo>
                <a:lnTo>
                  <a:pt x="0" y="30"/>
                </a:lnTo>
                <a:lnTo>
                  <a:pt x="0" y="26"/>
                </a:lnTo>
                <a:lnTo>
                  <a:pt x="0" y="23"/>
                </a:lnTo>
                <a:lnTo>
                  <a:pt x="5" y="23"/>
                </a:lnTo>
                <a:lnTo>
                  <a:pt x="5" y="26"/>
                </a:ln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6" y="28"/>
                </a:lnTo>
                <a:lnTo>
                  <a:pt x="6" y="28"/>
                </a:lnTo>
                <a:lnTo>
                  <a:pt x="9" y="27"/>
                </a:lnTo>
                <a:lnTo>
                  <a:pt x="9" y="27"/>
                </a:lnTo>
                <a:lnTo>
                  <a:pt x="9" y="26"/>
                </a:lnTo>
                <a:lnTo>
                  <a:pt x="9" y="21"/>
                </a:lnTo>
                <a:lnTo>
                  <a:pt x="9" y="21"/>
                </a:lnTo>
                <a:lnTo>
                  <a:pt x="9" y="18"/>
                </a:lnTo>
                <a:lnTo>
                  <a:pt x="9" y="18"/>
                </a:lnTo>
                <a:lnTo>
                  <a:pt x="8" y="18"/>
                </a:lnTo>
                <a:lnTo>
                  <a:pt x="8" y="18"/>
                </a:lnTo>
                <a:lnTo>
                  <a:pt x="5" y="18"/>
                </a:lnTo>
                <a:lnTo>
                  <a:pt x="5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36" name="Freeform 2066">
            <a:extLst>
              <a:ext uri="{FF2B5EF4-FFF2-40B4-BE49-F238E27FC236}">
                <a16:creationId xmlns:a16="http://schemas.microsoft.com/office/drawing/2014/main" id="{19838355-A445-484F-9C77-9E251F1C70C3}"/>
              </a:ext>
            </a:extLst>
          </p:cNvPr>
          <p:cNvSpPr>
            <a:spLocks/>
          </p:cNvSpPr>
          <p:nvPr/>
        </p:nvSpPr>
        <p:spPr bwMode="auto">
          <a:xfrm>
            <a:off x="4766706" y="3283133"/>
            <a:ext cx="22225" cy="50800"/>
          </a:xfrm>
          <a:custGeom>
            <a:avLst/>
            <a:gdLst>
              <a:gd name="T0" fmla="*/ 0 w 14"/>
              <a:gd name="T1" fmla="*/ 32 h 32"/>
              <a:gd name="T2" fmla="*/ 0 w 14"/>
              <a:gd name="T3" fmla="*/ 28 h 32"/>
              <a:gd name="T4" fmla="*/ 9 w 14"/>
              <a:gd name="T5" fmla="*/ 12 h 32"/>
              <a:gd name="T6" fmla="*/ 9 w 14"/>
              <a:gd name="T7" fmla="*/ 12 h 32"/>
              <a:gd name="T8" fmla="*/ 9 w 14"/>
              <a:gd name="T9" fmla="*/ 11 h 32"/>
              <a:gd name="T10" fmla="*/ 9 w 14"/>
              <a:gd name="T11" fmla="*/ 11 h 32"/>
              <a:gd name="T12" fmla="*/ 11 w 14"/>
              <a:gd name="T13" fmla="*/ 8 h 32"/>
              <a:gd name="T14" fmla="*/ 11 w 14"/>
              <a:gd name="T15" fmla="*/ 8 h 32"/>
              <a:gd name="T16" fmla="*/ 11 w 14"/>
              <a:gd name="T17" fmla="*/ 7 h 32"/>
              <a:gd name="T18" fmla="*/ 11 w 14"/>
              <a:gd name="T19" fmla="*/ 7 h 32"/>
              <a:gd name="T20" fmla="*/ 9 w 14"/>
              <a:gd name="T21" fmla="*/ 6 h 32"/>
              <a:gd name="T22" fmla="*/ 9 w 14"/>
              <a:gd name="T23" fmla="*/ 6 h 32"/>
              <a:gd name="T24" fmla="*/ 9 w 14"/>
              <a:gd name="T25" fmla="*/ 5 h 32"/>
              <a:gd name="T26" fmla="*/ 9 w 14"/>
              <a:gd name="T27" fmla="*/ 5 h 32"/>
              <a:gd name="T28" fmla="*/ 8 w 14"/>
              <a:gd name="T29" fmla="*/ 5 h 32"/>
              <a:gd name="T30" fmla="*/ 8 w 14"/>
              <a:gd name="T31" fmla="*/ 5 h 32"/>
              <a:gd name="T32" fmla="*/ 5 w 14"/>
              <a:gd name="T33" fmla="*/ 6 h 32"/>
              <a:gd name="T34" fmla="*/ 5 w 14"/>
              <a:gd name="T35" fmla="*/ 6 h 32"/>
              <a:gd name="T36" fmla="*/ 5 w 14"/>
              <a:gd name="T37" fmla="*/ 7 h 32"/>
              <a:gd name="T38" fmla="*/ 5 w 14"/>
              <a:gd name="T39" fmla="*/ 10 h 32"/>
              <a:gd name="T40" fmla="*/ 0 w 14"/>
              <a:gd name="T41" fmla="*/ 10 h 32"/>
              <a:gd name="T42" fmla="*/ 0 w 14"/>
              <a:gd name="T43" fmla="*/ 7 h 32"/>
              <a:gd name="T44" fmla="*/ 0 w 14"/>
              <a:gd name="T45" fmla="*/ 7 h 32"/>
              <a:gd name="T46" fmla="*/ 2 w 14"/>
              <a:gd name="T47" fmla="*/ 5 h 32"/>
              <a:gd name="T48" fmla="*/ 2 w 14"/>
              <a:gd name="T49" fmla="*/ 5 h 32"/>
              <a:gd name="T50" fmla="*/ 3 w 14"/>
              <a:gd name="T51" fmla="*/ 2 h 32"/>
              <a:gd name="T52" fmla="*/ 3 w 14"/>
              <a:gd name="T53" fmla="*/ 2 h 32"/>
              <a:gd name="T54" fmla="*/ 5 w 14"/>
              <a:gd name="T55" fmla="*/ 1 h 32"/>
              <a:gd name="T56" fmla="*/ 5 w 14"/>
              <a:gd name="T57" fmla="*/ 1 h 32"/>
              <a:gd name="T58" fmla="*/ 8 w 14"/>
              <a:gd name="T59" fmla="*/ 0 h 32"/>
              <a:gd name="T60" fmla="*/ 8 w 14"/>
              <a:gd name="T61" fmla="*/ 0 h 32"/>
              <a:gd name="T62" fmla="*/ 11 w 14"/>
              <a:gd name="T63" fmla="*/ 1 h 32"/>
              <a:gd name="T64" fmla="*/ 11 w 14"/>
              <a:gd name="T65" fmla="*/ 1 h 32"/>
              <a:gd name="T66" fmla="*/ 13 w 14"/>
              <a:gd name="T67" fmla="*/ 2 h 32"/>
              <a:gd name="T68" fmla="*/ 13 w 14"/>
              <a:gd name="T69" fmla="*/ 2 h 32"/>
              <a:gd name="T70" fmla="*/ 14 w 14"/>
              <a:gd name="T71" fmla="*/ 5 h 32"/>
              <a:gd name="T72" fmla="*/ 14 w 14"/>
              <a:gd name="T73" fmla="*/ 5 h 32"/>
              <a:gd name="T74" fmla="*/ 14 w 14"/>
              <a:gd name="T75" fmla="*/ 8 h 32"/>
              <a:gd name="T76" fmla="*/ 14 w 14"/>
              <a:gd name="T77" fmla="*/ 8 h 32"/>
              <a:gd name="T78" fmla="*/ 14 w 14"/>
              <a:gd name="T79" fmla="*/ 10 h 32"/>
              <a:gd name="T80" fmla="*/ 14 w 14"/>
              <a:gd name="T81" fmla="*/ 10 h 32"/>
              <a:gd name="T82" fmla="*/ 14 w 14"/>
              <a:gd name="T83" fmla="*/ 12 h 32"/>
              <a:gd name="T84" fmla="*/ 14 w 14"/>
              <a:gd name="T85" fmla="*/ 12 h 32"/>
              <a:gd name="T86" fmla="*/ 14 w 14"/>
              <a:gd name="T87" fmla="*/ 13 h 32"/>
              <a:gd name="T88" fmla="*/ 14 w 14"/>
              <a:gd name="T89" fmla="*/ 13 h 32"/>
              <a:gd name="T90" fmla="*/ 13 w 14"/>
              <a:gd name="T91" fmla="*/ 15 h 32"/>
              <a:gd name="T92" fmla="*/ 7 w 14"/>
              <a:gd name="T93" fmla="*/ 28 h 32"/>
              <a:gd name="T94" fmla="*/ 14 w 14"/>
              <a:gd name="T95" fmla="*/ 28 h 32"/>
              <a:gd name="T96" fmla="*/ 14 w 14"/>
              <a:gd name="T97" fmla="*/ 32 h 32"/>
              <a:gd name="T98" fmla="*/ 0 w 14"/>
              <a:gd name="T9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2">
                <a:moveTo>
                  <a:pt x="0" y="32"/>
                </a:moveTo>
                <a:lnTo>
                  <a:pt x="0" y="28"/>
                </a:lnTo>
                <a:lnTo>
                  <a:pt x="9" y="12"/>
                </a:lnTo>
                <a:lnTo>
                  <a:pt x="9" y="12"/>
                </a:lnTo>
                <a:lnTo>
                  <a:pt x="9" y="11"/>
                </a:lnTo>
                <a:lnTo>
                  <a:pt x="9" y="11"/>
                </a:lnTo>
                <a:lnTo>
                  <a:pt x="11" y="8"/>
                </a:lnTo>
                <a:lnTo>
                  <a:pt x="11" y="8"/>
                </a:lnTo>
                <a:lnTo>
                  <a:pt x="11" y="7"/>
                </a:lnTo>
                <a:lnTo>
                  <a:pt x="11" y="7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2" y="5"/>
                </a:lnTo>
                <a:lnTo>
                  <a:pt x="2" y="5"/>
                </a:lnTo>
                <a:lnTo>
                  <a:pt x="3" y="2"/>
                </a:lnTo>
                <a:lnTo>
                  <a:pt x="3" y="2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3" y="2"/>
                </a:lnTo>
                <a:lnTo>
                  <a:pt x="13" y="2"/>
                </a:lnTo>
                <a:lnTo>
                  <a:pt x="14" y="5"/>
                </a:lnTo>
                <a:lnTo>
                  <a:pt x="14" y="5"/>
                </a:lnTo>
                <a:lnTo>
                  <a:pt x="14" y="8"/>
                </a:lnTo>
                <a:lnTo>
                  <a:pt x="14" y="8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3" y="15"/>
                </a:lnTo>
                <a:lnTo>
                  <a:pt x="7" y="28"/>
                </a:lnTo>
                <a:lnTo>
                  <a:pt x="14" y="28"/>
                </a:lnTo>
                <a:lnTo>
                  <a:pt x="14" y="32"/>
                </a:lnTo>
                <a:lnTo>
                  <a:pt x="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37" name="Freeform 2067">
            <a:extLst>
              <a:ext uri="{FF2B5EF4-FFF2-40B4-BE49-F238E27FC236}">
                <a16:creationId xmlns:a16="http://schemas.microsoft.com/office/drawing/2014/main" id="{1485C929-ECC8-4669-9092-2296DEDFDCC6}"/>
              </a:ext>
            </a:extLst>
          </p:cNvPr>
          <p:cNvSpPr>
            <a:spLocks/>
          </p:cNvSpPr>
          <p:nvPr/>
        </p:nvSpPr>
        <p:spPr bwMode="auto">
          <a:xfrm>
            <a:off x="4622243" y="3794308"/>
            <a:ext cx="15875" cy="52388"/>
          </a:xfrm>
          <a:custGeom>
            <a:avLst/>
            <a:gdLst>
              <a:gd name="T0" fmla="*/ 5 w 10"/>
              <a:gd name="T1" fmla="*/ 33 h 33"/>
              <a:gd name="T2" fmla="*/ 5 w 10"/>
              <a:gd name="T3" fmla="*/ 5 h 33"/>
              <a:gd name="T4" fmla="*/ 0 w 10"/>
              <a:gd name="T5" fmla="*/ 9 h 33"/>
              <a:gd name="T6" fmla="*/ 0 w 10"/>
              <a:gd name="T7" fmla="*/ 4 h 33"/>
              <a:gd name="T8" fmla="*/ 5 w 10"/>
              <a:gd name="T9" fmla="*/ 0 h 33"/>
              <a:gd name="T10" fmla="*/ 10 w 10"/>
              <a:gd name="T11" fmla="*/ 0 h 33"/>
              <a:gd name="T12" fmla="*/ 10 w 10"/>
              <a:gd name="T13" fmla="*/ 33 h 33"/>
              <a:gd name="T14" fmla="*/ 5 w 10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33">
                <a:moveTo>
                  <a:pt x="5" y="33"/>
                </a:moveTo>
                <a:lnTo>
                  <a:pt x="5" y="5"/>
                </a:lnTo>
                <a:lnTo>
                  <a:pt x="0" y="9"/>
                </a:lnTo>
                <a:lnTo>
                  <a:pt x="0" y="4"/>
                </a:lnTo>
                <a:lnTo>
                  <a:pt x="5" y="0"/>
                </a:lnTo>
                <a:lnTo>
                  <a:pt x="10" y="0"/>
                </a:lnTo>
                <a:lnTo>
                  <a:pt x="10" y="33"/>
                </a:lnTo>
                <a:lnTo>
                  <a:pt x="5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38" name="Freeform 2068">
            <a:extLst>
              <a:ext uri="{FF2B5EF4-FFF2-40B4-BE49-F238E27FC236}">
                <a16:creationId xmlns:a16="http://schemas.microsoft.com/office/drawing/2014/main" id="{32AA7565-D2AC-4120-8BFD-4E235B8376CA}"/>
              </a:ext>
            </a:extLst>
          </p:cNvPr>
          <p:cNvSpPr>
            <a:spLocks noEditPoints="1"/>
          </p:cNvSpPr>
          <p:nvPr/>
        </p:nvSpPr>
        <p:spPr bwMode="auto">
          <a:xfrm>
            <a:off x="4647643" y="3794308"/>
            <a:ext cx="22225" cy="52388"/>
          </a:xfrm>
          <a:custGeom>
            <a:avLst/>
            <a:gdLst>
              <a:gd name="T0" fmla="*/ 0 w 14"/>
              <a:gd name="T1" fmla="*/ 8 h 33"/>
              <a:gd name="T2" fmla="*/ 0 w 14"/>
              <a:gd name="T3" fmla="*/ 8 h 33"/>
              <a:gd name="T4" fmla="*/ 1 w 14"/>
              <a:gd name="T5" fmla="*/ 4 h 33"/>
              <a:gd name="T6" fmla="*/ 1 w 14"/>
              <a:gd name="T7" fmla="*/ 4 h 33"/>
              <a:gd name="T8" fmla="*/ 3 w 14"/>
              <a:gd name="T9" fmla="*/ 3 h 33"/>
              <a:gd name="T10" fmla="*/ 3 w 14"/>
              <a:gd name="T11" fmla="*/ 3 h 33"/>
              <a:gd name="T12" fmla="*/ 4 w 14"/>
              <a:gd name="T13" fmla="*/ 2 h 33"/>
              <a:gd name="T14" fmla="*/ 4 w 14"/>
              <a:gd name="T15" fmla="*/ 2 h 33"/>
              <a:gd name="T16" fmla="*/ 8 w 14"/>
              <a:gd name="T17" fmla="*/ 0 h 33"/>
              <a:gd name="T18" fmla="*/ 8 w 14"/>
              <a:gd name="T19" fmla="*/ 0 h 33"/>
              <a:gd name="T20" fmla="*/ 10 w 14"/>
              <a:gd name="T21" fmla="*/ 2 h 33"/>
              <a:gd name="T22" fmla="*/ 10 w 14"/>
              <a:gd name="T23" fmla="*/ 2 h 33"/>
              <a:gd name="T24" fmla="*/ 11 w 14"/>
              <a:gd name="T25" fmla="*/ 3 h 33"/>
              <a:gd name="T26" fmla="*/ 11 w 14"/>
              <a:gd name="T27" fmla="*/ 3 h 33"/>
              <a:gd name="T28" fmla="*/ 14 w 14"/>
              <a:gd name="T29" fmla="*/ 4 h 33"/>
              <a:gd name="T30" fmla="*/ 14 w 14"/>
              <a:gd name="T31" fmla="*/ 4 h 33"/>
              <a:gd name="T32" fmla="*/ 14 w 14"/>
              <a:gd name="T33" fmla="*/ 8 h 33"/>
              <a:gd name="T34" fmla="*/ 14 w 14"/>
              <a:gd name="T35" fmla="*/ 27 h 33"/>
              <a:gd name="T36" fmla="*/ 14 w 14"/>
              <a:gd name="T37" fmla="*/ 27 h 33"/>
              <a:gd name="T38" fmla="*/ 14 w 14"/>
              <a:gd name="T39" fmla="*/ 29 h 33"/>
              <a:gd name="T40" fmla="*/ 14 w 14"/>
              <a:gd name="T41" fmla="*/ 29 h 33"/>
              <a:gd name="T42" fmla="*/ 11 w 14"/>
              <a:gd name="T43" fmla="*/ 32 h 33"/>
              <a:gd name="T44" fmla="*/ 11 w 14"/>
              <a:gd name="T45" fmla="*/ 32 h 33"/>
              <a:gd name="T46" fmla="*/ 10 w 14"/>
              <a:gd name="T47" fmla="*/ 33 h 33"/>
              <a:gd name="T48" fmla="*/ 10 w 14"/>
              <a:gd name="T49" fmla="*/ 33 h 33"/>
              <a:gd name="T50" fmla="*/ 8 w 14"/>
              <a:gd name="T51" fmla="*/ 33 h 33"/>
              <a:gd name="T52" fmla="*/ 8 w 14"/>
              <a:gd name="T53" fmla="*/ 33 h 33"/>
              <a:gd name="T54" fmla="*/ 4 w 14"/>
              <a:gd name="T55" fmla="*/ 33 h 33"/>
              <a:gd name="T56" fmla="*/ 4 w 14"/>
              <a:gd name="T57" fmla="*/ 33 h 33"/>
              <a:gd name="T58" fmla="*/ 3 w 14"/>
              <a:gd name="T59" fmla="*/ 32 h 33"/>
              <a:gd name="T60" fmla="*/ 3 w 14"/>
              <a:gd name="T61" fmla="*/ 32 h 33"/>
              <a:gd name="T62" fmla="*/ 1 w 14"/>
              <a:gd name="T63" fmla="*/ 29 h 33"/>
              <a:gd name="T64" fmla="*/ 1 w 14"/>
              <a:gd name="T65" fmla="*/ 29 h 33"/>
              <a:gd name="T66" fmla="*/ 0 w 14"/>
              <a:gd name="T67" fmla="*/ 27 h 33"/>
              <a:gd name="T68" fmla="*/ 0 w 14"/>
              <a:gd name="T69" fmla="*/ 8 h 33"/>
              <a:gd name="T70" fmla="*/ 5 w 14"/>
              <a:gd name="T71" fmla="*/ 27 h 33"/>
              <a:gd name="T72" fmla="*/ 5 w 14"/>
              <a:gd name="T73" fmla="*/ 27 h 33"/>
              <a:gd name="T74" fmla="*/ 5 w 14"/>
              <a:gd name="T75" fmla="*/ 28 h 33"/>
              <a:gd name="T76" fmla="*/ 5 w 14"/>
              <a:gd name="T77" fmla="*/ 28 h 33"/>
              <a:gd name="T78" fmla="*/ 8 w 14"/>
              <a:gd name="T79" fmla="*/ 29 h 33"/>
              <a:gd name="T80" fmla="*/ 8 w 14"/>
              <a:gd name="T81" fmla="*/ 29 h 33"/>
              <a:gd name="T82" fmla="*/ 9 w 14"/>
              <a:gd name="T83" fmla="*/ 28 h 33"/>
              <a:gd name="T84" fmla="*/ 9 w 14"/>
              <a:gd name="T85" fmla="*/ 28 h 33"/>
              <a:gd name="T86" fmla="*/ 9 w 14"/>
              <a:gd name="T87" fmla="*/ 27 h 33"/>
              <a:gd name="T88" fmla="*/ 9 w 14"/>
              <a:gd name="T89" fmla="*/ 8 h 33"/>
              <a:gd name="T90" fmla="*/ 9 w 14"/>
              <a:gd name="T91" fmla="*/ 8 h 33"/>
              <a:gd name="T92" fmla="*/ 9 w 14"/>
              <a:gd name="T93" fmla="*/ 5 h 33"/>
              <a:gd name="T94" fmla="*/ 9 w 14"/>
              <a:gd name="T95" fmla="*/ 5 h 33"/>
              <a:gd name="T96" fmla="*/ 8 w 14"/>
              <a:gd name="T97" fmla="*/ 5 h 33"/>
              <a:gd name="T98" fmla="*/ 8 w 14"/>
              <a:gd name="T99" fmla="*/ 5 h 33"/>
              <a:gd name="T100" fmla="*/ 5 w 14"/>
              <a:gd name="T101" fmla="*/ 5 h 33"/>
              <a:gd name="T102" fmla="*/ 5 w 14"/>
              <a:gd name="T103" fmla="*/ 5 h 33"/>
              <a:gd name="T104" fmla="*/ 5 w 14"/>
              <a:gd name="T105" fmla="*/ 8 h 33"/>
              <a:gd name="T106" fmla="*/ 5 w 14"/>
              <a:gd name="T107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3">
                <a:moveTo>
                  <a:pt x="0" y="8"/>
                </a:moveTo>
                <a:lnTo>
                  <a:pt x="0" y="8"/>
                </a:lnTo>
                <a:lnTo>
                  <a:pt x="1" y="4"/>
                </a:lnTo>
                <a:lnTo>
                  <a:pt x="1" y="4"/>
                </a:lnTo>
                <a:lnTo>
                  <a:pt x="3" y="3"/>
                </a:lnTo>
                <a:lnTo>
                  <a:pt x="3" y="3"/>
                </a:lnTo>
                <a:lnTo>
                  <a:pt x="4" y="2"/>
                </a:lnTo>
                <a:lnTo>
                  <a:pt x="4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1" y="3"/>
                </a:lnTo>
                <a:lnTo>
                  <a:pt x="11" y="3"/>
                </a:lnTo>
                <a:lnTo>
                  <a:pt x="14" y="4"/>
                </a:lnTo>
                <a:lnTo>
                  <a:pt x="14" y="4"/>
                </a:lnTo>
                <a:lnTo>
                  <a:pt x="14" y="8"/>
                </a:lnTo>
                <a:lnTo>
                  <a:pt x="14" y="27"/>
                </a:lnTo>
                <a:lnTo>
                  <a:pt x="14" y="27"/>
                </a:lnTo>
                <a:lnTo>
                  <a:pt x="14" y="29"/>
                </a:lnTo>
                <a:lnTo>
                  <a:pt x="14" y="29"/>
                </a:lnTo>
                <a:lnTo>
                  <a:pt x="11" y="32"/>
                </a:lnTo>
                <a:lnTo>
                  <a:pt x="11" y="32"/>
                </a:lnTo>
                <a:lnTo>
                  <a:pt x="10" y="33"/>
                </a:lnTo>
                <a:lnTo>
                  <a:pt x="10" y="33"/>
                </a:lnTo>
                <a:lnTo>
                  <a:pt x="8" y="33"/>
                </a:lnTo>
                <a:lnTo>
                  <a:pt x="8" y="33"/>
                </a:lnTo>
                <a:lnTo>
                  <a:pt x="4" y="33"/>
                </a:lnTo>
                <a:lnTo>
                  <a:pt x="4" y="33"/>
                </a:lnTo>
                <a:lnTo>
                  <a:pt x="3" y="32"/>
                </a:lnTo>
                <a:lnTo>
                  <a:pt x="3" y="32"/>
                </a:lnTo>
                <a:lnTo>
                  <a:pt x="1" y="29"/>
                </a:lnTo>
                <a:lnTo>
                  <a:pt x="1" y="29"/>
                </a:lnTo>
                <a:lnTo>
                  <a:pt x="0" y="27"/>
                </a:lnTo>
                <a:lnTo>
                  <a:pt x="0" y="8"/>
                </a:lnTo>
                <a:close/>
                <a:moveTo>
                  <a:pt x="5" y="27"/>
                </a:moveTo>
                <a:lnTo>
                  <a:pt x="5" y="27"/>
                </a:lnTo>
                <a:lnTo>
                  <a:pt x="5" y="28"/>
                </a:lnTo>
                <a:lnTo>
                  <a:pt x="5" y="28"/>
                </a:lnTo>
                <a:lnTo>
                  <a:pt x="8" y="29"/>
                </a:lnTo>
                <a:lnTo>
                  <a:pt x="8" y="29"/>
                </a:lnTo>
                <a:lnTo>
                  <a:pt x="9" y="28"/>
                </a:lnTo>
                <a:lnTo>
                  <a:pt x="9" y="28"/>
                </a:lnTo>
                <a:lnTo>
                  <a:pt x="9" y="27"/>
                </a:lnTo>
                <a:lnTo>
                  <a:pt x="9" y="8"/>
                </a:lnTo>
                <a:lnTo>
                  <a:pt x="9" y="8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39" name="Freeform 2069">
            <a:extLst>
              <a:ext uri="{FF2B5EF4-FFF2-40B4-BE49-F238E27FC236}">
                <a16:creationId xmlns:a16="http://schemas.microsoft.com/office/drawing/2014/main" id="{9F66BDDD-92E5-4A55-935E-A4AF01C9FA51}"/>
              </a:ext>
            </a:extLst>
          </p:cNvPr>
          <p:cNvSpPr>
            <a:spLocks/>
          </p:cNvSpPr>
          <p:nvPr/>
        </p:nvSpPr>
        <p:spPr bwMode="auto">
          <a:xfrm>
            <a:off x="4673043" y="3794308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9 w 14"/>
              <a:gd name="T5" fmla="*/ 13 h 33"/>
              <a:gd name="T6" fmla="*/ 9 w 14"/>
              <a:gd name="T7" fmla="*/ 13 h 33"/>
              <a:gd name="T8" fmla="*/ 11 w 14"/>
              <a:gd name="T9" fmla="*/ 10 h 33"/>
              <a:gd name="T10" fmla="*/ 11 w 14"/>
              <a:gd name="T11" fmla="*/ 10 h 33"/>
              <a:gd name="T12" fmla="*/ 11 w 14"/>
              <a:gd name="T13" fmla="*/ 9 h 33"/>
              <a:gd name="T14" fmla="*/ 11 w 14"/>
              <a:gd name="T15" fmla="*/ 9 h 33"/>
              <a:gd name="T16" fmla="*/ 11 w 14"/>
              <a:gd name="T17" fmla="*/ 8 h 33"/>
              <a:gd name="T18" fmla="*/ 11 w 14"/>
              <a:gd name="T19" fmla="*/ 8 h 33"/>
              <a:gd name="T20" fmla="*/ 11 w 14"/>
              <a:gd name="T21" fmla="*/ 7 h 33"/>
              <a:gd name="T22" fmla="*/ 11 w 14"/>
              <a:gd name="T23" fmla="*/ 7 h 33"/>
              <a:gd name="T24" fmla="*/ 9 w 14"/>
              <a:gd name="T25" fmla="*/ 5 h 33"/>
              <a:gd name="T26" fmla="*/ 9 w 14"/>
              <a:gd name="T27" fmla="*/ 5 h 33"/>
              <a:gd name="T28" fmla="*/ 8 w 14"/>
              <a:gd name="T29" fmla="*/ 5 h 33"/>
              <a:gd name="T30" fmla="*/ 8 w 14"/>
              <a:gd name="T31" fmla="*/ 5 h 33"/>
              <a:gd name="T32" fmla="*/ 7 w 14"/>
              <a:gd name="T33" fmla="*/ 5 h 33"/>
              <a:gd name="T34" fmla="*/ 7 w 14"/>
              <a:gd name="T35" fmla="*/ 5 h 33"/>
              <a:gd name="T36" fmla="*/ 5 w 14"/>
              <a:gd name="T37" fmla="*/ 8 h 33"/>
              <a:gd name="T38" fmla="*/ 5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2 w 14"/>
              <a:gd name="T47" fmla="*/ 5 h 33"/>
              <a:gd name="T48" fmla="*/ 2 w 14"/>
              <a:gd name="T49" fmla="*/ 5 h 33"/>
              <a:gd name="T50" fmla="*/ 3 w 14"/>
              <a:gd name="T51" fmla="*/ 3 h 33"/>
              <a:gd name="T52" fmla="*/ 3 w 14"/>
              <a:gd name="T53" fmla="*/ 3 h 33"/>
              <a:gd name="T54" fmla="*/ 5 w 14"/>
              <a:gd name="T55" fmla="*/ 2 h 33"/>
              <a:gd name="T56" fmla="*/ 5 w 14"/>
              <a:gd name="T57" fmla="*/ 2 h 33"/>
              <a:gd name="T58" fmla="*/ 8 w 14"/>
              <a:gd name="T59" fmla="*/ 0 h 33"/>
              <a:gd name="T60" fmla="*/ 8 w 14"/>
              <a:gd name="T61" fmla="*/ 0 h 33"/>
              <a:gd name="T62" fmla="*/ 11 w 14"/>
              <a:gd name="T63" fmla="*/ 2 h 33"/>
              <a:gd name="T64" fmla="*/ 11 w 14"/>
              <a:gd name="T65" fmla="*/ 2 h 33"/>
              <a:gd name="T66" fmla="*/ 13 w 14"/>
              <a:gd name="T67" fmla="*/ 3 h 33"/>
              <a:gd name="T68" fmla="*/ 13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2 h 33"/>
              <a:gd name="T84" fmla="*/ 14 w 14"/>
              <a:gd name="T85" fmla="*/ 12 h 33"/>
              <a:gd name="T86" fmla="*/ 14 w 14"/>
              <a:gd name="T87" fmla="*/ 14 h 33"/>
              <a:gd name="T88" fmla="*/ 14 w 14"/>
              <a:gd name="T89" fmla="*/ 14 h 33"/>
              <a:gd name="T90" fmla="*/ 13 w 14"/>
              <a:gd name="T91" fmla="*/ 15 h 33"/>
              <a:gd name="T92" fmla="*/ 7 w 14"/>
              <a:gd name="T93" fmla="*/ 28 h 33"/>
              <a:gd name="T94" fmla="*/ 14 w 14"/>
              <a:gd name="T95" fmla="*/ 28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9" y="13"/>
                </a:lnTo>
                <a:lnTo>
                  <a:pt x="9" y="13"/>
                </a:lnTo>
                <a:lnTo>
                  <a:pt x="11" y="10"/>
                </a:lnTo>
                <a:lnTo>
                  <a:pt x="11" y="10"/>
                </a:lnTo>
                <a:lnTo>
                  <a:pt x="11" y="9"/>
                </a:lnTo>
                <a:lnTo>
                  <a:pt x="11" y="9"/>
                </a:lnTo>
                <a:lnTo>
                  <a:pt x="11" y="8"/>
                </a:lnTo>
                <a:lnTo>
                  <a:pt x="11" y="8"/>
                </a:lnTo>
                <a:lnTo>
                  <a:pt x="11" y="7"/>
                </a:lnTo>
                <a:lnTo>
                  <a:pt x="11" y="7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2" y="5"/>
                </a:lnTo>
                <a:lnTo>
                  <a:pt x="2" y="5"/>
                </a:lnTo>
                <a:lnTo>
                  <a:pt x="3" y="3"/>
                </a:lnTo>
                <a:lnTo>
                  <a:pt x="3" y="3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1" y="2"/>
                </a:lnTo>
                <a:lnTo>
                  <a:pt x="11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7" y="28"/>
                </a:lnTo>
                <a:lnTo>
                  <a:pt x="14" y="28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40" name="Freeform 2070">
            <a:extLst>
              <a:ext uri="{FF2B5EF4-FFF2-40B4-BE49-F238E27FC236}">
                <a16:creationId xmlns:a16="http://schemas.microsoft.com/office/drawing/2014/main" id="{4CD6C28A-ED4D-4B7D-974F-67D9E42C7D7F}"/>
              </a:ext>
            </a:extLst>
          </p:cNvPr>
          <p:cNvSpPr>
            <a:spLocks/>
          </p:cNvSpPr>
          <p:nvPr/>
        </p:nvSpPr>
        <p:spPr bwMode="auto">
          <a:xfrm>
            <a:off x="4701618" y="3838758"/>
            <a:ext cx="7938" cy="14288"/>
          </a:xfrm>
          <a:custGeom>
            <a:avLst/>
            <a:gdLst>
              <a:gd name="T0" fmla="*/ 0 w 5"/>
              <a:gd name="T1" fmla="*/ 9 h 9"/>
              <a:gd name="T2" fmla="*/ 0 w 5"/>
              <a:gd name="T3" fmla="*/ 0 h 9"/>
              <a:gd name="T4" fmla="*/ 5 w 5"/>
              <a:gd name="T5" fmla="*/ 0 h 9"/>
              <a:gd name="T6" fmla="*/ 5 w 5"/>
              <a:gd name="T7" fmla="*/ 5 h 9"/>
              <a:gd name="T8" fmla="*/ 0 w 5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9">
                <a:moveTo>
                  <a:pt x="0" y="9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41" name="Freeform 2071">
            <a:extLst>
              <a:ext uri="{FF2B5EF4-FFF2-40B4-BE49-F238E27FC236}">
                <a16:creationId xmlns:a16="http://schemas.microsoft.com/office/drawing/2014/main" id="{268707C5-85A1-4918-B698-4BABE520C4CA}"/>
              </a:ext>
            </a:extLst>
          </p:cNvPr>
          <p:cNvSpPr>
            <a:spLocks noEditPoints="1"/>
          </p:cNvSpPr>
          <p:nvPr/>
        </p:nvSpPr>
        <p:spPr bwMode="auto">
          <a:xfrm>
            <a:off x="4715906" y="3794308"/>
            <a:ext cx="22225" cy="52388"/>
          </a:xfrm>
          <a:custGeom>
            <a:avLst/>
            <a:gdLst>
              <a:gd name="T0" fmla="*/ 6 w 14"/>
              <a:gd name="T1" fmla="*/ 19 h 33"/>
              <a:gd name="T2" fmla="*/ 6 w 14"/>
              <a:gd name="T3" fmla="*/ 19 h 33"/>
              <a:gd name="T4" fmla="*/ 5 w 14"/>
              <a:gd name="T5" fmla="*/ 19 h 33"/>
              <a:gd name="T6" fmla="*/ 4 w 14"/>
              <a:gd name="T7" fmla="*/ 19 h 33"/>
              <a:gd name="T8" fmla="*/ 2 w 14"/>
              <a:gd name="T9" fmla="*/ 19 h 33"/>
              <a:gd name="T10" fmla="*/ 0 w 14"/>
              <a:gd name="T11" fmla="*/ 18 h 33"/>
              <a:gd name="T12" fmla="*/ 0 w 14"/>
              <a:gd name="T13" fmla="*/ 17 h 33"/>
              <a:gd name="T14" fmla="*/ 0 w 14"/>
              <a:gd name="T15" fmla="*/ 15 h 33"/>
              <a:gd name="T16" fmla="*/ 0 w 14"/>
              <a:gd name="T17" fmla="*/ 13 h 33"/>
              <a:gd name="T18" fmla="*/ 0 w 14"/>
              <a:gd name="T19" fmla="*/ 10 h 33"/>
              <a:gd name="T20" fmla="*/ 0 w 14"/>
              <a:gd name="T21" fmla="*/ 8 h 33"/>
              <a:gd name="T22" fmla="*/ 0 w 14"/>
              <a:gd name="T23" fmla="*/ 5 h 33"/>
              <a:gd name="T24" fmla="*/ 0 w 14"/>
              <a:gd name="T25" fmla="*/ 4 h 33"/>
              <a:gd name="T26" fmla="*/ 0 w 14"/>
              <a:gd name="T27" fmla="*/ 4 h 33"/>
              <a:gd name="T28" fmla="*/ 2 w 14"/>
              <a:gd name="T29" fmla="*/ 2 h 33"/>
              <a:gd name="T30" fmla="*/ 6 w 14"/>
              <a:gd name="T31" fmla="*/ 0 h 33"/>
              <a:gd name="T32" fmla="*/ 10 w 14"/>
              <a:gd name="T33" fmla="*/ 2 h 33"/>
              <a:gd name="T34" fmla="*/ 12 w 14"/>
              <a:gd name="T35" fmla="*/ 4 h 33"/>
              <a:gd name="T36" fmla="*/ 12 w 14"/>
              <a:gd name="T37" fmla="*/ 4 h 33"/>
              <a:gd name="T38" fmla="*/ 12 w 14"/>
              <a:gd name="T39" fmla="*/ 5 h 33"/>
              <a:gd name="T40" fmla="*/ 12 w 14"/>
              <a:gd name="T41" fmla="*/ 8 h 33"/>
              <a:gd name="T42" fmla="*/ 14 w 14"/>
              <a:gd name="T43" fmla="*/ 10 h 33"/>
              <a:gd name="T44" fmla="*/ 12 w 14"/>
              <a:gd name="T45" fmla="*/ 13 h 33"/>
              <a:gd name="T46" fmla="*/ 12 w 14"/>
              <a:gd name="T47" fmla="*/ 14 h 33"/>
              <a:gd name="T48" fmla="*/ 12 w 14"/>
              <a:gd name="T49" fmla="*/ 15 h 33"/>
              <a:gd name="T50" fmla="*/ 6 w 14"/>
              <a:gd name="T51" fmla="*/ 33 h 33"/>
              <a:gd name="T52" fmla="*/ 4 w 14"/>
              <a:gd name="T53" fmla="*/ 13 h 33"/>
              <a:gd name="T54" fmla="*/ 5 w 14"/>
              <a:gd name="T55" fmla="*/ 15 h 33"/>
              <a:gd name="T56" fmla="*/ 6 w 14"/>
              <a:gd name="T57" fmla="*/ 15 h 33"/>
              <a:gd name="T58" fmla="*/ 7 w 14"/>
              <a:gd name="T59" fmla="*/ 15 h 33"/>
              <a:gd name="T60" fmla="*/ 9 w 14"/>
              <a:gd name="T61" fmla="*/ 13 h 33"/>
              <a:gd name="T62" fmla="*/ 9 w 14"/>
              <a:gd name="T63" fmla="*/ 8 h 33"/>
              <a:gd name="T64" fmla="*/ 7 w 14"/>
              <a:gd name="T65" fmla="*/ 5 h 33"/>
              <a:gd name="T66" fmla="*/ 6 w 14"/>
              <a:gd name="T67" fmla="*/ 5 h 33"/>
              <a:gd name="T68" fmla="*/ 5 w 14"/>
              <a:gd name="T69" fmla="*/ 5 h 33"/>
              <a:gd name="T70" fmla="*/ 4 w 14"/>
              <a:gd name="T71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1" y="33"/>
                </a:move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5" y="19"/>
                </a:lnTo>
                <a:lnTo>
                  <a:pt x="5" y="19"/>
                </a:lnTo>
                <a:lnTo>
                  <a:pt x="4" y="19"/>
                </a:lnTo>
                <a:lnTo>
                  <a:pt x="4" y="19"/>
                </a:lnTo>
                <a:lnTo>
                  <a:pt x="2" y="19"/>
                </a:lnTo>
                <a:lnTo>
                  <a:pt x="2" y="19"/>
                </a:lnTo>
                <a:lnTo>
                  <a:pt x="0" y="18"/>
                </a:lnTo>
                <a:lnTo>
                  <a:pt x="0" y="18"/>
                </a:lnTo>
                <a:lnTo>
                  <a:pt x="0" y="17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6" y="0"/>
                </a:lnTo>
                <a:lnTo>
                  <a:pt x="6" y="0"/>
                </a:lnTo>
                <a:lnTo>
                  <a:pt x="10" y="2"/>
                </a:lnTo>
                <a:lnTo>
                  <a:pt x="10" y="2"/>
                </a:lnTo>
                <a:lnTo>
                  <a:pt x="12" y="4"/>
                </a:lnTo>
                <a:lnTo>
                  <a:pt x="12" y="4"/>
                </a:lnTo>
                <a:lnTo>
                  <a:pt x="12" y="4"/>
                </a:lnTo>
                <a:lnTo>
                  <a:pt x="12" y="4"/>
                </a:lnTo>
                <a:lnTo>
                  <a:pt x="12" y="5"/>
                </a:lnTo>
                <a:lnTo>
                  <a:pt x="12" y="5"/>
                </a:lnTo>
                <a:lnTo>
                  <a:pt x="12" y="8"/>
                </a:lnTo>
                <a:lnTo>
                  <a:pt x="12" y="8"/>
                </a:lnTo>
                <a:lnTo>
                  <a:pt x="14" y="10"/>
                </a:lnTo>
                <a:lnTo>
                  <a:pt x="14" y="10"/>
                </a:lnTo>
                <a:lnTo>
                  <a:pt x="12" y="13"/>
                </a:lnTo>
                <a:lnTo>
                  <a:pt x="12" y="13"/>
                </a:lnTo>
                <a:lnTo>
                  <a:pt x="12" y="14"/>
                </a:lnTo>
                <a:lnTo>
                  <a:pt x="12" y="14"/>
                </a:lnTo>
                <a:lnTo>
                  <a:pt x="12" y="15"/>
                </a:lnTo>
                <a:lnTo>
                  <a:pt x="12" y="15"/>
                </a:lnTo>
                <a:lnTo>
                  <a:pt x="12" y="17"/>
                </a:lnTo>
                <a:lnTo>
                  <a:pt x="6" y="33"/>
                </a:lnTo>
                <a:lnTo>
                  <a:pt x="1" y="33"/>
                </a:lnTo>
                <a:close/>
                <a:moveTo>
                  <a:pt x="4" y="13"/>
                </a:moveTo>
                <a:lnTo>
                  <a:pt x="4" y="13"/>
                </a:lnTo>
                <a:lnTo>
                  <a:pt x="5" y="15"/>
                </a:lnTo>
                <a:lnTo>
                  <a:pt x="5" y="15"/>
                </a:lnTo>
                <a:lnTo>
                  <a:pt x="6" y="15"/>
                </a:lnTo>
                <a:lnTo>
                  <a:pt x="6" y="15"/>
                </a:lnTo>
                <a:lnTo>
                  <a:pt x="7" y="15"/>
                </a:lnTo>
                <a:lnTo>
                  <a:pt x="7" y="15"/>
                </a:lnTo>
                <a:lnTo>
                  <a:pt x="9" y="13"/>
                </a:lnTo>
                <a:lnTo>
                  <a:pt x="9" y="8"/>
                </a:lnTo>
                <a:lnTo>
                  <a:pt x="9" y="8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5"/>
                </a:lnTo>
                <a:lnTo>
                  <a:pt x="5" y="5"/>
                </a:lnTo>
                <a:lnTo>
                  <a:pt x="4" y="8"/>
                </a:lnTo>
                <a:lnTo>
                  <a:pt x="4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42" name="Freeform 2072">
            <a:extLst>
              <a:ext uri="{FF2B5EF4-FFF2-40B4-BE49-F238E27FC236}">
                <a16:creationId xmlns:a16="http://schemas.microsoft.com/office/drawing/2014/main" id="{450E22BA-C121-4C3D-AC02-E8C80F238644}"/>
              </a:ext>
            </a:extLst>
          </p:cNvPr>
          <p:cNvSpPr>
            <a:spLocks noEditPoints="1"/>
          </p:cNvSpPr>
          <p:nvPr/>
        </p:nvSpPr>
        <p:spPr bwMode="auto">
          <a:xfrm>
            <a:off x="4741306" y="3794308"/>
            <a:ext cx="22225" cy="52388"/>
          </a:xfrm>
          <a:custGeom>
            <a:avLst/>
            <a:gdLst>
              <a:gd name="T0" fmla="*/ 0 w 14"/>
              <a:gd name="T1" fmla="*/ 8 h 33"/>
              <a:gd name="T2" fmla="*/ 0 w 14"/>
              <a:gd name="T3" fmla="*/ 8 h 33"/>
              <a:gd name="T4" fmla="*/ 0 w 14"/>
              <a:gd name="T5" fmla="*/ 4 h 33"/>
              <a:gd name="T6" fmla="*/ 0 w 14"/>
              <a:gd name="T7" fmla="*/ 4 h 33"/>
              <a:gd name="T8" fmla="*/ 3 w 14"/>
              <a:gd name="T9" fmla="*/ 3 h 33"/>
              <a:gd name="T10" fmla="*/ 3 w 14"/>
              <a:gd name="T11" fmla="*/ 3 h 33"/>
              <a:gd name="T12" fmla="*/ 4 w 14"/>
              <a:gd name="T13" fmla="*/ 2 h 33"/>
              <a:gd name="T14" fmla="*/ 4 w 14"/>
              <a:gd name="T15" fmla="*/ 2 h 33"/>
              <a:gd name="T16" fmla="*/ 6 w 14"/>
              <a:gd name="T17" fmla="*/ 0 h 33"/>
              <a:gd name="T18" fmla="*/ 6 w 14"/>
              <a:gd name="T19" fmla="*/ 0 h 33"/>
              <a:gd name="T20" fmla="*/ 9 w 14"/>
              <a:gd name="T21" fmla="*/ 2 h 33"/>
              <a:gd name="T22" fmla="*/ 9 w 14"/>
              <a:gd name="T23" fmla="*/ 2 h 33"/>
              <a:gd name="T24" fmla="*/ 11 w 14"/>
              <a:gd name="T25" fmla="*/ 3 h 33"/>
              <a:gd name="T26" fmla="*/ 11 w 14"/>
              <a:gd name="T27" fmla="*/ 3 h 33"/>
              <a:gd name="T28" fmla="*/ 13 w 14"/>
              <a:gd name="T29" fmla="*/ 4 h 33"/>
              <a:gd name="T30" fmla="*/ 13 w 14"/>
              <a:gd name="T31" fmla="*/ 4 h 33"/>
              <a:gd name="T32" fmla="*/ 14 w 14"/>
              <a:gd name="T33" fmla="*/ 8 h 33"/>
              <a:gd name="T34" fmla="*/ 14 w 14"/>
              <a:gd name="T35" fmla="*/ 27 h 33"/>
              <a:gd name="T36" fmla="*/ 14 w 14"/>
              <a:gd name="T37" fmla="*/ 27 h 33"/>
              <a:gd name="T38" fmla="*/ 13 w 14"/>
              <a:gd name="T39" fmla="*/ 29 h 33"/>
              <a:gd name="T40" fmla="*/ 13 w 14"/>
              <a:gd name="T41" fmla="*/ 29 h 33"/>
              <a:gd name="T42" fmla="*/ 11 w 14"/>
              <a:gd name="T43" fmla="*/ 32 h 33"/>
              <a:gd name="T44" fmla="*/ 11 w 14"/>
              <a:gd name="T45" fmla="*/ 32 h 33"/>
              <a:gd name="T46" fmla="*/ 9 w 14"/>
              <a:gd name="T47" fmla="*/ 33 h 33"/>
              <a:gd name="T48" fmla="*/ 9 w 14"/>
              <a:gd name="T49" fmla="*/ 33 h 33"/>
              <a:gd name="T50" fmla="*/ 6 w 14"/>
              <a:gd name="T51" fmla="*/ 33 h 33"/>
              <a:gd name="T52" fmla="*/ 6 w 14"/>
              <a:gd name="T53" fmla="*/ 33 h 33"/>
              <a:gd name="T54" fmla="*/ 4 w 14"/>
              <a:gd name="T55" fmla="*/ 33 h 33"/>
              <a:gd name="T56" fmla="*/ 4 w 14"/>
              <a:gd name="T57" fmla="*/ 33 h 33"/>
              <a:gd name="T58" fmla="*/ 3 w 14"/>
              <a:gd name="T59" fmla="*/ 32 h 33"/>
              <a:gd name="T60" fmla="*/ 3 w 14"/>
              <a:gd name="T61" fmla="*/ 32 h 33"/>
              <a:gd name="T62" fmla="*/ 0 w 14"/>
              <a:gd name="T63" fmla="*/ 29 h 33"/>
              <a:gd name="T64" fmla="*/ 0 w 14"/>
              <a:gd name="T65" fmla="*/ 29 h 33"/>
              <a:gd name="T66" fmla="*/ 0 w 14"/>
              <a:gd name="T67" fmla="*/ 27 h 33"/>
              <a:gd name="T68" fmla="*/ 0 w 14"/>
              <a:gd name="T69" fmla="*/ 8 h 33"/>
              <a:gd name="T70" fmla="*/ 5 w 14"/>
              <a:gd name="T71" fmla="*/ 27 h 33"/>
              <a:gd name="T72" fmla="*/ 5 w 14"/>
              <a:gd name="T73" fmla="*/ 27 h 33"/>
              <a:gd name="T74" fmla="*/ 5 w 14"/>
              <a:gd name="T75" fmla="*/ 28 h 33"/>
              <a:gd name="T76" fmla="*/ 5 w 14"/>
              <a:gd name="T77" fmla="*/ 28 h 33"/>
              <a:gd name="T78" fmla="*/ 6 w 14"/>
              <a:gd name="T79" fmla="*/ 29 h 33"/>
              <a:gd name="T80" fmla="*/ 6 w 14"/>
              <a:gd name="T81" fmla="*/ 29 h 33"/>
              <a:gd name="T82" fmla="*/ 9 w 14"/>
              <a:gd name="T83" fmla="*/ 28 h 33"/>
              <a:gd name="T84" fmla="*/ 9 w 14"/>
              <a:gd name="T85" fmla="*/ 28 h 33"/>
              <a:gd name="T86" fmla="*/ 9 w 14"/>
              <a:gd name="T87" fmla="*/ 27 h 33"/>
              <a:gd name="T88" fmla="*/ 9 w 14"/>
              <a:gd name="T89" fmla="*/ 8 h 33"/>
              <a:gd name="T90" fmla="*/ 9 w 14"/>
              <a:gd name="T91" fmla="*/ 8 h 33"/>
              <a:gd name="T92" fmla="*/ 9 w 14"/>
              <a:gd name="T93" fmla="*/ 5 h 33"/>
              <a:gd name="T94" fmla="*/ 9 w 14"/>
              <a:gd name="T95" fmla="*/ 5 h 33"/>
              <a:gd name="T96" fmla="*/ 6 w 14"/>
              <a:gd name="T97" fmla="*/ 5 h 33"/>
              <a:gd name="T98" fmla="*/ 6 w 14"/>
              <a:gd name="T99" fmla="*/ 5 h 33"/>
              <a:gd name="T100" fmla="*/ 5 w 14"/>
              <a:gd name="T101" fmla="*/ 5 h 33"/>
              <a:gd name="T102" fmla="*/ 5 w 14"/>
              <a:gd name="T103" fmla="*/ 5 h 33"/>
              <a:gd name="T104" fmla="*/ 5 w 14"/>
              <a:gd name="T105" fmla="*/ 8 h 33"/>
              <a:gd name="T106" fmla="*/ 5 w 14"/>
              <a:gd name="T107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3">
                <a:moveTo>
                  <a:pt x="0" y="8"/>
                </a:move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3" y="3"/>
                </a:lnTo>
                <a:lnTo>
                  <a:pt x="3" y="3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9" y="2"/>
                </a:lnTo>
                <a:lnTo>
                  <a:pt x="9" y="2"/>
                </a:lnTo>
                <a:lnTo>
                  <a:pt x="11" y="3"/>
                </a:lnTo>
                <a:lnTo>
                  <a:pt x="11" y="3"/>
                </a:lnTo>
                <a:lnTo>
                  <a:pt x="13" y="4"/>
                </a:lnTo>
                <a:lnTo>
                  <a:pt x="13" y="4"/>
                </a:lnTo>
                <a:lnTo>
                  <a:pt x="14" y="8"/>
                </a:lnTo>
                <a:lnTo>
                  <a:pt x="14" y="27"/>
                </a:lnTo>
                <a:lnTo>
                  <a:pt x="14" y="27"/>
                </a:lnTo>
                <a:lnTo>
                  <a:pt x="13" y="29"/>
                </a:lnTo>
                <a:lnTo>
                  <a:pt x="13" y="29"/>
                </a:lnTo>
                <a:lnTo>
                  <a:pt x="11" y="32"/>
                </a:lnTo>
                <a:lnTo>
                  <a:pt x="11" y="32"/>
                </a:lnTo>
                <a:lnTo>
                  <a:pt x="9" y="33"/>
                </a:lnTo>
                <a:lnTo>
                  <a:pt x="9" y="33"/>
                </a:lnTo>
                <a:lnTo>
                  <a:pt x="6" y="33"/>
                </a:lnTo>
                <a:lnTo>
                  <a:pt x="6" y="33"/>
                </a:lnTo>
                <a:lnTo>
                  <a:pt x="4" y="33"/>
                </a:lnTo>
                <a:lnTo>
                  <a:pt x="4" y="33"/>
                </a:lnTo>
                <a:lnTo>
                  <a:pt x="3" y="32"/>
                </a:lnTo>
                <a:lnTo>
                  <a:pt x="3" y="32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  <a:lnTo>
                  <a:pt x="0" y="8"/>
                </a:lnTo>
                <a:close/>
                <a:moveTo>
                  <a:pt x="5" y="27"/>
                </a:moveTo>
                <a:lnTo>
                  <a:pt x="5" y="27"/>
                </a:lnTo>
                <a:lnTo>
                  <a:pt x="5" y="28"/>
                </a:lnTo>
                <a:lnTo>
                  <a:pt x="5" y="28"/>
                </a:lnTo>
                <a:lnTo>
                  <a:pt x="6" y="29"/>
                </a:lnTo>
                <a:lnTo>
                  <a:pt x="6" y="29"/>
                </a:lnTo>
                <a:lnTo>
                  <a:pt x="9" y="28"/>
                </a:lnTo>
                <a:lnTo>
                  <a:pt x="9" y="28"/>
                </a:lnTo>
                <a:lnTo>
                  <a:pt x="9" y="27"/>
                </a:lnTo>
                <a:lnTo>
                  <a:pt x="9" y="8"/>
                </a:lnTo>
                <a:lnTo>
                  <a:pt x="9" y="8"/>
                </a:lnTo>
                <a:lnTo>
                  <a:pt x="9" y="5"/>
                </a:lnTo>
                <a:lnTo>
                  <a:pt x="9" y="5"/>
                </a:lnTo>
                <a:lnTo>
                  <a:pt x="6" y="5"/>
                </a:lnTo>
                <a:lnTo>
                  <a:pt x="6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43" name="Freeform 2073">
            <a:extLst>
              <a:ext uri="{FF2B5EF4-FFF2-40B4-BE49-F238E27FC236}">
                <a16:creationId xmlns:a16="http://schemas.microsoft.com/office/drawing/2014/main" id="{6AB6EBBA-1985-47A5-953E-517BADFB2DE5}"/>
              </a:ext>
            </a:extLst>
          </p:cNvPr>
          <p:cNvSpPr>
            <a:spLocks/>
          </p:cNvSpPr>
          <p:nvPr/>
        </p:nvSpPr>
        <p:spPr bwMode="auto">
          <a:xfrm>
            <a:off x="4766706" y="3794308"/>
            <a:ext cx="22225" cy="52388"/>
          </a:xfrm>
          <a:custGeom>
            <a:avLst/>
            <a:gdLst>
              <a:gd name="T0" fmla="*/ 14 w 14"/>
              <a:gd name="T1" fmla="*/ 0 h 33"/>
              <a:gd name="T2" fmla="*/ 14 w 14"/>
              <a:gd name="T3" fmla="*/ 5 h 33"/>
              <a:gd name="T4" fmla="*/ 5 w 14"/>
              <a:gd name="T5" fmla="*/ 5 h 33"/>
              <a:gd name="T6" fmla="*/ 5 w 14"/>
              <a:gd name="T7" fmla="*/ 14 h 33"/>
              <a:gd name="T8" fmla="*/ 5 w 14"/>
              <a:gd name="T9" fmla="*/ 14 h 33"/>
              <a:gd name="T10" fmla="*/ 7 w 14"/>
              <a:gd name="T11" fmla="*/ 13 h 33"/>
              <a:gd name="T12" fmla="*/ 7 w 14"/>
              <a:gd name="T13" fmla="*/ 13 h 33"/>
              <a:gd name="T14" fmla="*/ 9 w 14"/>
              <a:gd name="T15" fmla="*/ 13 h 33"/>
              <a:gd name="T16" fmla="*/ 9 w 14"/>
              <a:gd name="T17" fmla="*/ 13 h 33"/>
              <a:gd name="T18" fmla="*/ 12 w 14"/>
              <a:gd name="T19" fmla="*/ 13 h 33"/>
              <a:gd name="T20" fmla="*/ 13 w 14"/>
              <a:gd name="T21" fmla="*/ 14 h 33"/>
              <a:gd name="T22" fmla="*/ 13 w 14"/>
              <a:gd name="T23" fmla="*/ 14 h 33"/>
              <a:gd name="T24" fmla="*/ 14 w 14"/>
              <a:gd name="T25" fmla="*/ 15 h 33"/>
              <a:gd name="T26" fmla="*/ 14 w 14"/>
              <a:gd name="T27" fmla="*/ 18 h 33"/>
              <a:gd name="T28" fmla="*/ 14 w 14"/>
              <a:gd name="T29" fmla="*/ 27 h 33"/>
              <a:gd name="T30" fmla="*/ 14 w 14"/>
              <a:gd name="T31" fmla="*/ 27 h 33"/>
              <a:gd name="T32" fmla="*/ 14 w 14"/>
              <a:gd name="T33" fmla="*/ 29 h 33"/>
              <a:gd name="T34" fmla="*/ 14 w 14"/>
              <a:gd name="T35" fmla="*/ 29 h 33"/>
              <a:gd name="T36" fmla="*/ 13 w 14"/>
              <a:gd name="T37" fmla="*/ 32 h 33"/>
              <a:gd name="T38" fmla="*/ 13 w 14"/>
              <a:gd name="T39" fmla="*/ 32 h 33"/>
              <a:gd name="T40" fmla="*/ 11 w 14"/>
              <a:gd name="T41" fmla="*/ 33 h 33"/>
              <a:gd name="T42" fmla="*/ 11 w 14"/>
              <a:gd name="T43" fmla="*/ 33 h 33"/>
              <a:gd name="T44" fmla="*/ 8 w 14"/>
              <a:gd name="T45" fmla="*/ 33 h 33"/>
              <a:gd name="T46" fmla="*/ 8 w 14"/>
              <a:gd name="T47" fmla="*/ 33 h 33"/>
              <a:gd name="T48" fmla="*/ 5 w 14"/>
              <a:gd name="T49" fmla="*/ 33 h 33"/>
              <a:gd name="T50" fmla="*/ 5 w 14"/>
              <a:gd name="T51" fmla="*/ 33 h 33"/>
              <a:gd name="T52" fmla="*/ 3 w 14"/>
              <a:gd name="T53" fmla="*/ 32 h 33"/>
              <a:gd name="T54" fmla="*/ 3 w 14"/>
              <a:gd name="T55" fmla="*/ 32 h 33"/>
              <a:gd name="T56" fmla="*/ 2 w 14"/>
              <a:gd name="T57" fmla="*/ 29 h 33"/>
              <a:gd name="T58" fmla="*/ 2 w 14"/>
              <a:gd name="T59" fmla="*/ 29 h 33"/>
              <a:gd name="T60" fmla="*/ 0 w 14"/>
              <a:gd name="T61" fmla="*/ 27 h 33"/>
              <a:gd name="T62" fmla="*/ 0 w 14"/>
              <a:gd name="T63" fmla="*/ 25 h 33"/>
              <a:gd name="T64" fmla="*/ 5 w 14"/>
              <a:gd name="T65" fmla="*/ 25 h 33"/>
              <a:gd name="T66" fmla="*/ 5 w 14"/>
              <a:gd name="T67" fmla="*/ 27 h 33"/>
              <a:gd name="T68" fmla="*/ 5 w 14"/>
              <a:gd name="T69" fmla="*/ 27 h 33"/>
              <a:gd name="T70" fmla="*/ 7 w 14"/>
              <a:gd name="T71" fmla="*/ 28 h 33"/>
              <a:gd name="T72" fmla="*/ 7 w 14"/>
              <a:gd name="T73" fmla="*/ 28 h 33"/>
              <a:gd name="T74" fmla="*/ 8 w 14"/>
              <a:gd name="T75" fmla="*/ 29 h 33"/>
              <a:gd name="T76" fmla="*/ 8 w 14"/>
              <a:gd name="T77" fmla="*/ 29 h 33"/>
              <a:gd name="T78" fmla="*/ 9 w 14"/>
              <a:gd name="T79" fmla="*/ 28 h 33"/>
              <a:gd name="T80" fmla="*/ 9 w 14"/>
              <a:gd name="T81" fmla="*/ 28 h 33"/>
              <a:gd name="T82" fmla="*/ 11 w 14"/>
              <a:gd name="T83" fmla="*/ 27 h 33"/>
              <a:gd name="T84" fmla="*/ 11 w 14"/>
              <a:gd name="T85" fmla="*/ 19 h 33"/>
              <a:gd name="T86" fmla="*/ 11 w 14"/>
              <a:gd name="T87" fmla="*/ 19 h 33"/>
              <a:gd name="T88" fmla="*/ 9 w 14"/>
              <a:gd name="T89" fmla="*/ 17 h 33"/>
              <a:gd name="T90" fmla="*/ 9 w 14"/>
              <a:gd name="T91" fmla="*/ 17 h 33"/>
              <a:gd name="T92" fmla="*/ 8 w 14"/>
              <a:gd name="T93" fmla="*/ 17 h 33"/>
              <a:gd name="T94" fmla="*/ 8 w 14"/>
              <a:gd name="T95" fmla="*/ 17 h 33"/>
              <a:gd name="T96" fmla="*/ 7 w 14"/>
              <a:gd name="T97" fmla="*/ 17 h 33"/>
              <a:gd name="T98" fmla="*/ 7 w 14"/>
              <a:gd name="T99" fmla="*/ 17 h 33"/>
              <a:gd name="T100" fmla="*/ 7 w 14"/>
              <a:gd name="T101" fmla="*/ 17 h 33"/>
              <a:gd name="T102" fmla="*/ 7 w 14"/>
              <a:gd name="T103" fmla="*/ 17 h 33"/>
              <a:gd name="T104" fmla="*/ 5 w 14"/>
              <a:gd name="T105" fmla="*/ 18 h 33"/>
              <a:gd name="T106" fmla="*/ 5 w 14"/>
              <a:gd name="T107" fmla="*/ 18 h 33"/>
              <a:gd name="T108" fmla="*/ 5 w 14"/>
              <a:gd name="T109" fmla="*/ 18 h 33"/>
              <a:gd name="T110" fmla="*/ 2 w 14"/>
              <a:gd name="T111" fmla="*/ 18 h 33"/>
              <a:gd name="T112" fmla="*/ 2 w 14"/>
              <a:gd name="T113" fmla="*/ 0 h 33"/>
              <a:gd name="T114" fmla="*/ 14 w 14"/>
              <a:gd name="T1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3">
                <a:moveTo>
                  <a:pt x="14" y="0"/>
                </a:moveTo>
                <a:lnTo>
                  <a:pt x="14" y="5"/>
                </a:lnTo>
                <a:lnTo>
                  <a:pt x="5" y="5"/>
                </a:lnTo>
                <a:lnTo>
                  <a:pt x="5" y="14"/>
                </a:lnTo>
                <a:lnTo>
                  <a:pt x="5" y="14"/>
                </a:lnTo>
                <a:lnTo>
                  <a:pt x="7" y="13"/>
                </a:lnTo>
                <a:lnTo>
                  <a:pt x="7" y="13"/>
                </a:lnTo>
                <a:lnTo>
                  <a:pt x="9" y="13"/>
                </a:lnTo>
                <a:lnTo>
                  <a:pt x="9" y="13"/>
                </a:lnTo>
                <a:lnTo>
                  <a:pt x="12" y="13"/>
                </a:lnTo>
                <a:lnTo>
                  <a:pt x="13" y="14"/>
                </a:lnTo>
                <a:lnTo>
                  <a:pt x="13" y="14"/>
                </a:lnTo>
                <a:lnTo>
                  <a:pt x="14" y="15"/>
                </a:lnTo>
                <a:lnTo>
                  <a:pt x="14" y="18"/>
                </a:lnTo>
                <a:lnTo>
                  <a:pt x="14" y="27"/>
                </a:lnTo>
                <a:lnTo>
                  <a:pt x="14" y="27"/>
                </a:lnTo>
                <a:lnTo>
                  <a:pt x="14" y="29"/>
                </a:lnTo>
                <a:lnTo>
                  <a:pt x="14" y="29"/>
                </a:lnTo>
                <a:lnTo>
                  <a:pt x="13" y="32"/>
                </a:lnTo>
                <a:lnTo>
                  <a:pt x="13" y="32"/>
                </a:lnTo>
                <a:lnTo>
                  <a:pt x="11" y="33"/>
                </a:lnTo>
                <a:lnTo>
                  <a:pt x="11" y="33"/>
                </a:lnTo>
                <a:lnTo>
                  <a:pt x="8" y="33"/>
                </a:lnTo>
                <a:lnTo>
                  <a:pt x="8" y="33"/>
                </a:lnTo>
                <a:lnTo>
                  <a:pt x="5" y="33"/>
                </a:lnTo>
                <a:lnTo>
                  <a:pt x="5" y="33"/>
                </a:lnTo>
                <a:lnTo>
                  <a:pt x="3" y="32"/>
                </a:lnTo>
                <a:lnTo>
                  <a:pt x="3" y="32"/>
                </a:lnTo>
                <a:lnTo>
                  <a:pt x="2" y="29"/>
                </a:lnTo>
                <a:lnTo>
                  <a:pt x="2" y="29"/>
                </a:lnTo>
                <a:lnTo>
                  <a:pt x="0" y="27"/>
                </a:lnTo>
                <a:lnTo>
                  <a:pt x="0" y="25"/>
                </a:lnTo>
                <a:lnTo>
                  <a:pt x="5" y="25"/>
                </a:lnTo>
                <a:lnTo>
                  <a:pt x="5" y="27"/>
                </a:lnTo>
                <a:lnTo>
                  <a:pt x="5" y="27"/>
                </a:lnTo>
                <a:lnTo>
                  <a:pt x="7" y="28"/>
                </a:lnTo>
                <a:lnTo>
                  <a:pt x="7" y="28"/>
                </a:lnTo>
                <a:lnTo>
                  <a:pt x="8" y="29"/>
                </a:lnTo>
                <a:lnTo>
                  <a:pt x="8" y="29"/>
                </a:lnTo>
                <a:lnTo>
                  <a:pt x="9" y="28"/>
                </a:lnTo>
                <a:lnTo>
                  <a:pt x="9" y="28"/>
                </a:lnTo>
                <a:lnTo>
                  <a:pt x="11" y="27"/>
                </a:lnTo>
                <a:lnTo>
                  <a:pt x="11" y="19"/>
                </a:lnTo>
                <a:lnTo>
                  <a:pt x="11" y="19"/>
                </a:lnTo>
                <a:lnTo>
                  <a:pt x="9" y="17"/>
                </a:lnTo>
                <a:lnTo>
                  <a:pt x="9" y="17"/>
                </a:lnTo>
                <a:lnTo>
                  <a:pt x="8" y="17"/>
                </a:lnTo>
                <a:lnTo>
                  <a:pt x="8" y="17"/>
                </a:lnTo>
                <a:lnTo>
                  <a:pt x="7" y="17"/>
                </a:lnTo>
                <a:lnTo>
                  <a:pt x="7" y="17"/>
                </a:lnTo>
                <a:lnTo>
                  <a:pt x="7" y="17"/>
                </a:lnTo>
                <a:lnTo>
                  <a:pt x="7" y="17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2" y="18"/>
                </a:lnTo>
                <a:lnTo>
                  <a:pt x="2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44" name="Freeform 2074">
            <a:extLst>
              <a:ext uri="{FF2B5EF4-FFF2-40B4-BE49-F238E27FC236}">
                <a16:creationId xmlns:a16="http://schemas.microsoft.com/office/drawing/2014/main" id="{0533DEA6-1D3D-4E82-B533-8FF5FF95BC1F}"/>
              </a:ext>
            </a:extLst>
          </p:cNvPr>
          <p:cNvSpPr>
            <a:spLocks/>
          </p:cNvSpPr>
          <p:nvPr/>
        </p:nvSpPr>
        <p:spPr bwMode="auto">
          <a:xfrm>
            <a:off x="4622243" y="4307071"/>
            <a:ext cx="15875" cy="52388"/>
          </a:xfrm>
          <a:custGeom>
            <a:avLst/>
            <a:gdLst>
              <a:gd name="T0" fmla="*/ 5 w 10"/>
              <a:gd name="T1" fmla="*/ 33 h 33"/>
              <a:gd name="T2" fmla="*/ 5 w 10"/>
              <a:gd name="T3" fmla="*/ 5 h 33"/>
              <a:gd name="T4" fmla="*/ 0 w 10"/>
              <a:gd name="T5" fmla="*/ 9 h 33"/>
              <a:gd name="T6" fmla="*/ 0 w 10"/>
              <a:gd name="T7" fmla="*/ 4 h 33"/>
              <a:gd name="T8" fmla="*/ 5 w 10"/>
              <a:gd name="T9" fmla="*/ 0 h 33"/>
              <a:gd name="T10" fmla="*/ 10 w 10"/>
              <a:gd name="T11" fmla="*/ 0 h 33"/>
              <a:gd name="T12" fmla="*/ 10 w 10"/>
              <a:gd name="T13" fmla="*/ 33 h 33"/>
              <a:gd name="T14" fmla="*/ 5 w 10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33">
                <a:moveTo>
                  <a:pt x="5" y="33"/>
                </a:moveTo>
                <a:lnTo>
                  <a:pt x="5" y="5"/>
                </a:lnTo>
                <a:lnTo>
                  <a:pt x="0" y="9"/>
                </a:lnTo>
                <a:lnTo>
                  <a:pt x="0" y="4"/>
                </a:lnTo>
                <a:lnTo>
                  <a:pt x="5" y="0"/>
                </a:lnTo>
                <a:lnTo>
                  <a:pt x="10" y="0"/>
                </a:lnTo>
                <a:lnTo>
                  <a:pt x="10" y="33"/>
                </a:lnTo>
                <a:lnTo>
                  <a:pt x="5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45" name="Freeform 2075">
            <a:extLst>
              <a:ext uri="{FF2B5EF4-FFF2-40B4-BE49-F238E27FC236}">
                <a16:creationId xmlns:a16="http://schemas.microsoft.com/office/drawing/2014/main" id="{80CED214-29FD-414F-B24A-0E41D42965DE}"/>
              </a:ext>
            </a:extLst>
          </p:cNvPr>
          <p:cNvSpPr>
            <a:spLocks noEditPoints="1"/>
          </p:cNvSpPr>
          <p:nvPr/>
        </p:nvSpPr>
        <p:spPr bwMode="auto">
          <a:xfrm>
            <a:off x="4647643" y="4307071"/>
            <a:ext cx="22225" cy="52388"/>
          </a:xfrm>
          <a:custGeom>
            <a:avLst/>
            <a:gdLst>
              <a:gd name="T0" fmla="*/ 8 w 14"/>
              <a:gd name="T1" fmla="*/ 19 h 33"/>
              <a:gd name="T2" fmla="*/ 8 w 14"/>
              <a:gd name="T3" fmla="*/ 19 h 33"/>
              <a:gd name="T4" fmla="*/ 6 w 14"/>
              <a:gd name="T5" fmla="*/ 19 h 33"/>
              <a:gd name="T6" fmla="*/ 5 w 14"/>
              <a:gd name="T7" fmla="*/ 19 h 33"/>
              <a:gd name="T8" fmla="*/ 3 w 14"/>
              <a:gd name="T9" fmla="*/ 19 h 33"/>
              <a:gd name="T10" fmla="*/ 1 w 14"/>
              <a:gd name="T11" fmla="*/ 16 h 33"/>
              <a:gd name="T12" fmla="*/ 0 w 14"/>
              <a:gd name="T13" fmla="*/ 16 h 33"/>
              <a:gd name="T14" fmla="*/ 0 w 14"/>
              <a:gd name="T15" fmla="*/ 15 h 33"/>
              <a:gd name="T16" fmla="*/ 0 w 14"/>
              <a:gd name="T17" fmla="*/ 12 h 33"/>
              <a:gd name="T18" fmla="*/ 0 w 14"/>
              <a:gd name="T19" fmla="*/ 10 h 33"/>
              <a:gd name="T20" fmla="*/ 0 w 14"/>
              <a:gd name="T21" fmla="*/ 6 h 33"/>
              <a:gd name="T22" fmla="*/ 0 w 14"/>
              <a:gd name="T23" fmla="*/ 5 h 33"/>
              <a:gd name="T24" fmla="*/ 0 w 14"/>
              <a:gd name="T25" fmla="*/ 4 h 33"/>
              <a:gd name="T26" fmla="*/ 1 w 14"/>
              <a:gd name="T27" fmla="*/ 2 h 33"/>
              <a:gd name="T28" fmla="*/ 4 w 14"/>
              <a:gd name="T29" fmla="*/ 0 h 33"/>
              <a:gd name="T30" fmla="*/ 8 w 14"/>
              <a:gd name="T31" fmla="*/ 0 h 33"/>
              <a:gd name="T32" fmla="*/ 10 w 14"/>
              <a:gd name="T33" fmla="*/ 0 h 33"/>
              <a:gd name="T34" fmla="*/ 13 w 14"/>
              <a:gd name="T35" fmla="*/ 2 h 33"/>
              <a:gd name="T36" fmla="*/ 14 w 14"/>
              <a:gd name="T37" fmla="*/ 4 h 33"/>
              <a:gd name="T38" fmla="*/ 14 w 14"/>
              <a:gd name="T39" fmla="*/ 5 h 33"/>
              <a:gd name="T40" fmla="*/ 14 w 14"/>
              <a:gd name="T41" fmla="*/ 6 h 33"/>
              <a:gd name="T42" fmla="*/ 14 w 14"/>
              <a:gd name="T43" fmla="*/ 10 h 33"/>
              <a:gd name="T44" fmla="*/ 14 w 14"/>
              <a:gd name="T45" fmla="*/ 11 h 33"/>
              <a:gd name="T46" fmla="*/ 14 w 14"/>
              <a:gd name="T47" fmla="*/ 14 h 33"/>
              <a:gd name="T48" fmla="*/ 14 w 14"/>
              <a:gd name="T49" fmla="*/ 15 h 33"/>
              <a:gd name="T50" fmla="*/ 8 w 14"/>
              <a:gd name="T51" fmla="*/ 33 h 33"/>
              <a:gd name="T52" fmla="*/ 5 w 14"/>
              <a:gd name="T53" fmla="*/ 12 h 33"/>
              <a:gd name="T54" fmla="*/ 5 w 14"/>
              <a:gd name="T55" fmla="*/ 14 h 33"/>
              <a:gd name="T56" fmla="*/ 8 w 14"/>
              <a:gd name="T57" fmla="*/ 15 h 33"/>
              <a:gd name="T58" fmla="*/ 9 w 14"/>
              <a:gd name="T59" fmla="*/ 14 h 33"/>
              <a:gd name="T60" fmla="*/ 9 w 14"/>
              <a:gd name="T61" fmla="*/ 12 h 33"/>
              <a:gd name="T62" fmla="*/ 9 w 14"/>
              <a:gd name="T63" fmla="*/ 6 h 33"/>
              <a:gd name="T64" fmla="*/ 9 w 14"/>
              <a:gd name="T65" fmla="*/ 5 h 33"/>
              <a:gd name="T66" fmla="*/ 8 w 14"/>
              <a:gd name="T67" fmla="*/ 4 h 33"/>
              <a:gd name="T68" fmla="*/ 5 w 14"/>
              <a:gd name="T69" fmla="*/ 5 h 33"/>
              <a:gd name="T70" fmla="*/ 5 w 14"/>
              <a:gd name="T71" fmla="*/ 1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1" y="33"/>
                </a:moveTo>
                <a:lnTo>
                  <a:pt x="8" y="19"/>
                </a:lnTo>
                <a:lnTo>
                  <a:pt x="8" y="19"/>
                </a:lnTo>
                <a:lnTo>
                  <a:pt x="8" y="19"/>
                </a:lnTo>
                <a:lnTo>
                  <a:pt x="6" y="19"/>
                </a:lnTo>
                <a:lnTo>
                  <a:pt x="6" y="19"/>
                </a:lnTo>
                <a:lnTo>
                  <a:pt x="5" y="19"/>
                </a:lnTo>
                <a:lnTo>
                  <a:pt x="5" y="19"/>
                </a:lnTo>
                <a:lnTo>
                  <a:pt x="3" y="19"/>
                </a:lnTo>
                <a:lnTo>
                  <a:pt x="3" y="19"/>
                </a:lnTo>
                <a:lnTo>
                  <a:pt x="1" y="16"/>
                </a:lnTo>
                <a:lnTo>
                  <a:pt x="1" y="16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1" y="2"/>
                </a:lnTo>
                <a:lnTo>
                  <a:pt x="1" y="2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4" y="4"/>
                </a:lnTo>
                <a:lnTo>
                  <a:pt x="14" y="4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4" y="14"/>
                </a:lnTo>
                <a:lnTo>
                  <a:pt x="14" y="14"/>
                </a:lnTo>
                <a:lnTo>
                  <a:pt x="14" y="15"/>
                </a:lnTo>
                <a:lnTo>
                  <a:pt x="14" y="15"/>
                </a:lnTo>
                <a:lnTo>
                  <a:pt x="13" y="16"/>
                </a:lnTo>
                <a:lnTo>
                  <a:pt x="8" y="33"/>
                </a:lnTo>
                <a:lnTo>
                  <a:pt x="1" y="33"/>
                </a:lnTo>
                <a:close/>
                <a:moveTo>
                  <a:pt x="5" y="12"/>
                </a:moveTo>
                <a:lnTo>
                  <a:pt x="5" y="12"/>
                </a:lnTo>
                <a:lnTo>
                  <a:pt x="5" y="14"/>
                </a:lnTo>
                <a:lnTo>
                  <a:pt x="5" y="14"/>
                </a:lnTo>
                <a:lnTo>
                  <a:pt x="8" y="15"/>
                </a:lnTo>
                <a:lnTo>
                  <a:pt x="8" y="15"/>
                </a:lnTo>
                <a:lnTo>
                  <a:pt x="9" y="14"/>
                </a:lnTo>
                <a:lnTo>
                  <a:pt x="9" y="14"/>
                </a:lnTo>
                <a:lnTo>
                  <a:pt x="9" y="12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8" y="4"/>
                </a:lnTo>
                <a:lnTo>
                  <a:pt x="8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46" name="Freeform 2076">
            <a:extLst>
              <a:ext uri="{FF2B5EF4-FFF2-40B4-BE49-F238E27FC236}">
                <a16:creationId xmlns:a16="http://schemas.microsoft.com/office/drawing/2014/main" id="{FBA347F7-842C-4554-8B1F-473384A2C134}"/>
              </a:ext>
            </a:extLst>
          </p:cNvPr>
          <p:cNvSpPr>
            <a:spLocks/>
          </p:cNvSpPr>
          <p:nvPr/>
        </p:nvSpPr>
        <p:spPr bwMode="auto">
          <a:xfrm>
            <a:off x="4673043" y="4307071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8 h 33"/>
              <a:gd name="T4" fmla="*/ 9 w 14"/>
              <a:gd name="T5" fmla="*/ 12 h 33"/>
              <a:gd name="T6" fmla="*/ 9 w 14"/>
              <a:gd name="T7" fmla="*/ 12 h 33"/>
              <a:gd name="T8" fmla="*/ 11 w 14"/>
              <a:gd name="T9" fmla="*/ 10 h 33"/>
              <a:gd name="T10" fmla="*/ 11 w 14"/>
              <a:gd name="T11" fmla="*/ 10 h 33"/>
              <a:gd name="T12" fmla="*/ 11 w 14"/>
              <a:gd name="T13" fmla="*/ 7 h 33"/>
              <a:gd name="T14" fmla="*/ 11 w 14"/>
              <a:gd name="T15" fmla="*/ 7 h 33"/>
              <a:gd name="T16" fmla="*/ 11 w 14"/>
              <a:gd name="T17" fmla="*/ 6 h 33"/>
              <a:gd name="T18" fmla="*/ 11 w 14"/>
              <a:gd name="T19" fmla="*/ 6 h 33"/>
              <a:gd name="T20" fmla="*/ 11 w 14"/>
              <a:gd name="T21" fmla="*/ 5 h 33"/>
              <a:gd name="T22" fmla="*/ 11 w 14"/>
              <a:gd name="T23" fmla="*/ 5 h 33"/>
              <a:gd name="T24" fmla="*/ 9 w 14"/>
              <a:gd name="T25" fmla="*/ 5 h 33"/>
              <a:gd name="T26" fmla="*/ 9 w 14"/>
              <a:gd name="T27" fmla="*/ 5 h 33"/>
              <a:gd name="T28" fmla="*/ 8 w 14"/>
              <a:gd name="T29" fmla="*/ 4 h 33"/>
              <a:gd name="T30" fmla="*/ 8 w 14"/>
              <a:gd name="T31" fmla="*/ 4 h 33"/>
              <a:gd name="T32" fmla="*/ 7 w 14"/>
              <a:gd name="T33" fmla="*/ 5 h 33"/>
              <a:gd name="T34" fmla="*/ 7 w 14"/>
              <a:gd name="T35" fmla="*/ 5 h 33"/>
              <a:gd name="T36" fmla="*/ 5 w 14"/>
              <a:gd name="T37" fmla="*/ 6 h 33"/>
              <a:gd name="T38" fmla="*/ 5 w 14"/>
              <a:gd name="T39" fmla="*/ 9 h 33"/>
              <a:gd name="T40" fmla="*/ 0 w 14"/>
              <a:gd name="T41" fmla="*/ 9 h 33"/>
              <a:gd name="T42" fmla="*/ 0 w 14"/>
              <a:gd name="T43" fmla="*/ 6 h 33"/>
              <a:gd name="T44" fmla="*/ 0 w 14"/>
              <a:gd name="T45" fmla="*/ 6 h 33"/>
              <a:gd name="T46" fmla="*/ 2 w 14"/>
              <a:gd name="T47" fmla="*/ 4 h 33"/>
              <a:gd name="T48" fmla="*/ 2 w 14"/>
              <a:gd name="T49" fmla="*/ 4 h 33"/>
              <a:gd name="T50" fmla="*/ 3 w 14"/>
              <a:gd name="T51" fmla="*/ 1 h 33"/>
              <a:gd name="T52" fmla="*/ 3 w 14"/>
              <a:gd name="T53" fmla="*/ 1 h 33"/>
              <a:gd name="T54" fmla="*/ 5 w 14"/>
              <a:gd name="T55" fmla="*/ 0 h 33"/>
              <a:gd name="T56" fmla="*/ 5 w 14"/>
              <a:gd name="T57" fmla="*/ 0 h 33"/>
              <a:gd name="T58" fmla="*/ 8 w 14"/>
              <a:gd name="T59" fmla="*/ 0 h 33"/>
              <a:gd name="T60" fmla="*/ 8 w 14"/>
              <a:gd name="T61" fmla="*/ 0 h 33"/>
              <a:gd name="T62" fmla="*/ 11 w 14"/>
              <a:gd name="T63" fmla="*/ 0 h 33"/>
              <a:gd name="T64" fmla="*/ 11 w 14"/>
              <a:gd name="T65" fmla="*/ 0 h 33"/>
              <a:gd name="T66" fmla="*/ 13 w 14"/>
              <a:gd name="T67" fmla="*/ 2 h 33"/>
              <a:gd name="T68" fmla="*/ 13 w 14"/>
              <a:gd name="T69" fmla="*/ 2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7 h 33"/>
              <a:gd name="T76" fmla="*/ 14 w 14"/>
              <a:gd name="T77" fmla="*/ 7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1 h 33"/>
              <a:gd name="T84" fmla="*/ 14 w 14"/>
              <a:gd name="T85" fmla="*/ 11 h 33"/>
              <a:gd name="T86" fmla="*/ 14 w 14"/>
              <a:gd name="T87" fmla="*/ 12 h 33"/>
              <a:gd name="T88" fmla="*/ 14 w 14"/>
              <a:gd name="T89" fmla="*/ 12 h 33"/>
              <a:gd name="T90" fmla="*/ 13 w 14"/>
              <a:gd name="T91" fmla="*/ 15 h 33"/>
              <a:gd name="T92" fmla="*/ 7 w 14"/>
              <a:gd name="T93" fmla="*/ 28 h 33"/>
              <a:gd name="T94" fmla="*/ 14 w 14"/>
              <a:gd name="T95" fmla="*/ 28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8"/>
                </a:lnTo>
                <a:lnTo>
                  <a:pt x="9" y="12"/>
                </a:lnTo>
                <a:lnTo>
                  <a:pt x="9" y="12"/>
                </a:lnTo>
                <a:lnTo>
                  <a:pt x="11" y="10"/>
                </a:lnTo>
                <a:lnTo>
                  <a:pt x="11" y="10"/>
                </a:lnTo>
                <a:lnTo>
                  <a:pt x="11" y="7"/>
                </a:lnTo>
                <a:lnTo>
                  <a:pt x="11" y="7"/>
                </a:lnTo>
                <a:lnTo>
                  <a:pt x="11" y="6"/>
                </a:lnTo>
                <a:lnTo>
                  <a:pt x="11" y="6"/>
                </a:lnTo>
                <a:lnTo>
                  <a:pt x="11" y="5"/>
                </a:lnTo>
                <a:lnTo>
                  <a:pt x="11" y="5"/>
                </a:lnTo>
                <a:lnTo>
                  <a:pt x="9" y="5"/>
                </a:lnTo>
                <a:lnTo>
                  <a:pt x="9" y="5"/>
                </a:lnTo>
                <a:lnTo>
                  <a:pt x="8" y="4"/>
                </a:lnTo>
                <a:lnTo>
                  <a:pt x="8" y="4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4" y="12"/>
                </a:lnTo>
                <a:lnTo>
                  <a:pt x="14" y="12"/>
                </a:lnTo>
                <a:lnTo>
                  <a:pt x="13" y="15"/>
                </a:lnTo>
                <a:lnTo>
                  <a:pt x="7" y="28"/>
                </a:lnTo>
                <a:lnTo>
                  <a:pt x="14" y="28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47" name="Freeform 2077">
            <a:extLst>
              <a:ext uri="{FF2B5EF4-FFF2-40B4-BE49-F238E27FC236}">
                <a16:creationId xmlns:a16="http://schemas.microsoft.com/office/drawing/2014/main" id="{94B22109-4486-44F9-9051-0240D45EAC74}"/>
              </a:ext>
            </a:extLst>
          </p:cNvPr>
          <p:cNvSpPr>
            <a:spLocks/>
          </p:cNvSpPr>
          <p:nvPr/>
        </p:nvSpPr>
        <p:spPr bwMode="auto">
          <a:xfrm>
            <a:off x="4701618" y="4351521"/>
            <a:ext cx="7938" cy="11113"/>
          </a:xfrm>
          <a:custGeom>
            <a:avLst/>
            <a:gdLst>
              <a:gd name="T0" fmla="*/ 0 w 5"/>
              <a:gd name="T1" fmla="*/ 7 h 7"/>
              <a:gd name="T2" fmla="*/ 0 w 5"/>
              <a:gd name="T3" fmla="*/ 0 h 7"/>
              <a:gd name="T4" fmla="*/ 5 w 5"/>
              <a:gd name="T5" fmla="*/ 0 h 7"/>
              <a:gd name="T6" fmla="*/ 5 w 5"/>
              <a:gd name="T7" fmla="*/ 5 h 7"/>
              <a:gd name="T8" fmla="*/ 0 w 5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0" y="7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48" name="Freeform 2078">
            <a:extLst>
              <a:ext uri="{FF2B5EF4-FFF2-40B4-BE49-F238E27FC236}">
                <a16:creationId xmlns:a16="http://schemas.microsoft.com/office/drawing/2014/main" id="{9C0620DD-617D-4F2F-ACBD-D90A79CAF343}"/>
              </a:ext>
            </a:extLst>
          </p:cNvPr>
          <p:cNvSpPr>
            <a:spLocks/>
          </p:cNvSpPr>
          <p:nvPr/>
        </p:nvSpPr>
        <p:spPr bwMode="auto">
          <a:xfrm>
            <a:off x="4715906" y="4307071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8 h 33"/>
              <a:gd name="T4" fmla="*/ 7 w 14"/>
              <a:gd name="T5" fmla="*/ 12 h 33"/>
              <a:gd name="T6" fmla="*/ 7 w 14"/>
              <a:gd name="T7" fmla="*/ 12 h 33"/>
              <a:gd name="T8" fmla="*/ 9 w 14"/>
              <a:gd name="T9" fmla="*/ 10 h 33"/>
              <a:gd name="T10" fmla="*/ 9 w 14"/>
              <a:gd name="T11" fmla="*/ 10 h 33"/>
              <a:gd name="T12" fmla="*/ 9 w 14"/>
              <a:gd name="T13" fmla="*/ 7 h 33"/>
              <a:gd name="T14" fmla="*/ 9 w 14"/>
              <a:gd name="T15" fmla="*/ 7 h 33"/>
              <a:gd name="T16" fmla="*/ 9 w 14"/>
              <a:gd name="T17" fmla="*/ 6 h 33"/>
              <a:gd name="T18" fmla="*/ 9 w 14"/>
              <a:gd name="T19" fmla="*/ 6 h 33"/>
              <a:gd name="T20" fmla="*/ 9 w 14"/>
              <a:gd name="T21" fmla="*/ 5 h 33"/>
              <a:gd name="T22" fmla="*/ 9 w 14"/>
              <a:gd name="T23" fmla="*/ 5 h 33"/>
              <a:gd name="T24" fmla="*/ 7 w 14"/>
              <a:gd name="T25" fmla="*/ 5 h 33"/>
              <a:gd name="T26" fmla="*/ 7 w 14"/>
              <a:gd name="T27" fmla="*/ 5 h 33"/>
              <a:gd name="T28" fmla="*/ 6 w 14"/>
              <a:gd name="T29" fmla="*/ 4 h 33"/>
              <a:gd name="T30" fmla="*/ 6 w 14"/>
              <a:gd name="T31" fmla="*/ 4 h 33"/>
              <a:gd name="T32" fmla="*/ 5 w 14"/>
              <a:gd name="T33" fmla="*/ 5 h 33"/>
              <a:gd name="T34" fmla="*/ 5 w 14"/>
              <a:gd name="T35" fmla="*/ 5 h 33"/>
              <a:gd name="T36" fmla="*/ 4 w 14"/>
              <a:gd name="T37" fmla="*/ 6 h 33"/>
              <a:gd name="T38" fmla="*/ 4 w 14"/>
              <a:gd name="T39" fmla="*/ 9 h 33"/>
              <a:gd name="T40" fmla="*/ 0 w 14"/>
              <a:gd name="T41" fmla="*/ 9 h 33"/>
              <a:gd name="T42" fmla="*/ 0 w 14"/>
              <a:gd name="T43" fmla="*/ 6 h 33"/>
              <a:gd name="T44" fmla="*/ 0 w 14"/>
              <a:gd name="T45" fmla="*/ 6 h 33"/>
              <a:gd name="T46" fmla="*/ 0 w 14"/>
              <a:gd name="T47" fmla="*/ 4 h 33"/>
              <a:gd name="T48" fmla="*/ 0 w 14"/>
              <a:gd name="T49" fmla="*/ 4 h 33"/>
              <a:gd name="T50" fmla="*/ 1 w 14"/>
              <a:gd name="T51" fmla="*/ 1 h 33"/>
              <a:gd name="T52" fmla="*/ 1 w 14"/>
              <a:gd name="T53" fmla="*/ 1 h 33"/>
              <a:gd name="T54" fmla="*/ 4 w 14"/>
              <a:gd name="T55" fmla="*/ 0 h 33"/>
              <a:gd name="T56" fmla="*/ 4 w 14"/>
              <a:gd name="T57" fmla="*/ 0 h 33"/>
              <a:gd name="T58" fmla="*/ 6 w 14"/>
              <a:gd name="T59" fmla="*/ 0 h 33"/>
              <a:gd name="T60" fmla="*/ 6 w 14"/>
              <a:gd name="T61" fmla="*/ 0 h 33"/>
              <a:gd name="T62" fmla="*/ 10 w 14"/>
              <a:gd name="T63" fmla="*/ 0 h 33"/>
              <a:gd name="T64" fmla="*/ 10 w 14"/>
              <a:gd name="T65" fmla="*/ 0 h 33"/>
              <a:gd name="T66" fmla="*/ 11 w 14"/>
              <a:gd name="T67" fmla="*/ 2 h 33"/>
              <a:gd name="T68" fmla="*/ 11 w 14"/>
              <a:gd name="T69" fmla="*/ 2 h 33"/>
              <a:gd name="T70" fmla="*/ 12 w 14"/>
              <a:gd name="T71" fmla="*/ 5 h 33"/>
              <a:gd name="T72" fmla="*/ 12 w 14"/>
              <a:gd name="T73" fmla="*/ 5 h 33"/>
              <a:gd name="T74" fmla="*/ 14 w 14"/>
              <a:gd name="T75" fmla="*/ 7 h 33"/>
              <a:gd name="T76" fmla="*/ 14 w 14"/>
              <a:gd name="T77" fmla="*/ 7 h 33"/>
              <a:gd name="T78" fmla="*/ 12 w 14"/>
              <a:gd name="T79" fmla="*/ 10 h 33"/>
              <a:gd name="T80" fmla="*/ 12 w 14"/>
              <a:gd name="T81" fmla="*/ 10 h 33"/>
              <a:gd name="T82" fmla="*/ 12 w 14"/>
              <a:gd name="T83" fmla="*/ 11 h 33"/>
              <a:gd name="T84" fmla="*/ 12 w 14"/>
              <a:gd name="T85" fmla="*/ 11 h 33"/>
              <a:gd name="T86" fmla="*/ 12 w 14"/>
              <a:gd name="T87" fmla="*/ 12 h 33"/>
              <a:gd name="T88" fmla="*/ 12 w 14"/>
              <a:gd name="T89" fmla="*/ 12 h 33"/>
              <a:gd name="T90" fmla="*/ 11 w 14"/>
              <a:gd name="T91" fmla="*/ 15 h 33"/>
              <a:gd name="T92" fmla="*/ 5 w 14"/>
              <a:gd name="T93" fmla="*/ 28 h 33"/>
              <a:gd name="T94" fmla="*/ 14 w 14"/>
              <a:gd name="T95" fmla="*/ 28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8"/>
                </a:lnTo>
                <a:lnTo>
                  <a:pt x="7" y="12"/>
                </a:lnTo>
                <a:lnTo>
                  <a:pt x="7" y="12"/>
                </a:lnTo>
                <a:lnTo>
                  <a:pt x="9" y="10"/>
                </a:lnTo>
                <a:lnTo>
                  <a:pt x="9" y="10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4" y="6"/>
                </a:lnTo>
                <a:lnTo>
                  <a:pt x="4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1" y="1"/>
                </a:lnTo>
                <a:lnTo>
                  <a:pt x="1" y="1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1" y="2"/>
                </a:lnTo>
                <a:lnTo>
                  <a:pt x="11" y="2"/>
                </a:lnTo>
                <a:lnTo>
                  <a:pt x="12" y="5"/>
                </a:lnTo>
                <a:lnTo>
                  <a:pt x="12" y="5"/>
                </a:lnTo>
                <a:lnTo>
                  <a:pt x="14" y="7"/>
                </a:lnTo>
                <a:lnTo>
                  <a:pt x="14" y="7"/>
                </a:lnTo>
                <a:lnTo>
                  <a:pt x="12" y="10"/>
                </a:lnTo>
                <a:lnTo>
                  <a:pt x="12" y="10"/>
                </a:lnTo>
                <a:lnTo>
                  <a:pt x="12" y="11"/>
                </a:lnTo>
                <a:lnTo>
                  <a:pt x="12" y="11"/>
                </a:lnTo>
                <a:lnTo>
                  <a:pt x="12" y="12"/>
                </a:lnTo>
                <a:lnTo>
                  <a:pt x="12" y="12"/>
                </a:lnTo>
                <a:lnTo>
                  <a:pt x="11" y="15"/>
                </a:lnTo>
                <a:lnTo>
                  <a:pt x="5" y="28"/>
                </a:lnTo>
                <a:lnTo>
                  <a:pt x="14" y="28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49" name="Freeform 2079">
            <a:extLst>
              <a:ext uri="{FF2B5EF4-FFF2-40B4-BE49-F238E27FC236}">
                <a16:creationId xmlns:a16="http://schemas.microsoft.com/office/drawing/2014/main" id="{685CDEF8-E339-45CB-9A66-86D79E4542FA}"/>
              </a:ext>
            </a:extLst>
          </p:cNvPr>
          <p:cNvSpPr>
            <a:spLocks/>
          </p:cNvSpPr>
          <p:nvPr/>
        </p:nvSpPr>
        <p:spPr bwMode="auto">
          <a:xfrm>
            <a:off x="4742893" y="4307071"/>
            <a:ext cx="14288" cy="52388"/>
          </a:xfrm>
          <a:custGeom>
            <a:avLst/>
            <a:gdLst>
              <a:gd name="T0" fmla="*/ 4 w 9"/>
              <a:gd name="T1" fmla="*/ 33 h 33"/>
              <a:gd name="T2" fmla="*/ 4 w 9"/>
              <a:gd name="T3" fmla="*/ 5 h 33"/>
              <a:gd name="T4" fmla="*/ 0 w 9"/>
              <a:gd name="T5" fmla="*/ 9 h 33"/>
              <a:gd name="T6" fmla="*/ 0 w 9"/>
              <a:gd name="T7" fmla="*/ 4 h 33"/>
              <a:gd name="T8" fmla="*/ 4 w 9"/>
              <a:gd name="T9" fmla="*/ 0 h 33"/>
              <a:gd name="T10" fmla="*/ 9 w 9"/>
              <a:gd name="T11" fmla="*/ 0 h 33"/>
              <a:gd name="T12" fmla="*/ 9 w 9"/>
              <a:gd name="T13" fmla="*/ 33 h 33"/>
              <a:gd name="T14" fmla="*/ 4 w 9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3">
                <a:moveTo>
                  <a:pt x="4" y="33"/>
                </a:moveTo>
                <a:lnTo>
                  <a:pt x="4" y="5"/>
                </a:lnTo>
                <a:lnTo>
                  <a:pt x="0" y="9"/>
                </a:lnTo>
                <a:lnTo>
                  <a:pt x="0" y="4"/>
                </a:lnTo>
                <a:lnTo>
                  <a:pt x="4" y="0"/>
                </a:lnTo>
                <a:lnTo>
                  <a:pt x="9" y="0"/>
                </a:lnTo>
                <a:lnTo>
                  <a:pt x="9" y="33"/>
                </a:lnTo>
                <a:lnTo>
                  <a:pt x="4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50" name="Freeform 2080">
            <a:extLst>
              <a:ext uri="{FF2B5EF4-FFF2-40B4-BE49-F238E27FC236}">
                <a16:creationId xmlns:a16="http://schemas.microsoft.com/office/drawing/2014/main" id="{20150CC9-E581-486D-91C5-285DACAE29CD}"/>
              </a:ext>
            </a:extLst>
          </p:cNvPr>
          <p:cNvSpPr>
            <a:spLocks/>
          </p:cNvSpPr>
          <p:nvPr/>
        </p:nvSpPr>
        <p:spPr bwMode="auto">
          <a:xfrm>
            <a:off x="4766706" y="4307071"/>
            <a:ext cx="22225" cy="52388"/>
          </a:xfrm>
          <a:custGeom>
            <a:avLst/>
            <a:gdLst>
              <a:gd name="T0" fmla="*/ 2 w 14"/>
              <a:gd name="T1" fmla="*/ 33 h 33"/>
              <a:gd name="T2" fmla="*/ 11 w 14"/>
              <a:gd name="T3" fmla="*/ 4 h 33"/>
              <a:gd name="T4" fmla="*/ 5 w 14"/>
              <a:gd name="T5" fmla="*/ 4 h 33"/>
              <a:gd name="T6" fmla="*/ 5 w 14"/>
              <a:gd name="T7" fmla="*/ 7 h 33"/>
              <a:gd name="T8" fmla="*/ 0 w 14"/>
              <a:gd name="T9" fmla="*/ 7 h 33"/>
              <a:gd name="T10" fmla="*/ 0 w 14"/>
              <a:gd name="T11" fmla="*/ 0 h 33"/>
              <a:gd name="T12" fmla="*/ 14 w 14"/>
              <a:gd name="T13" fmla="*/ 0 h 33"/>
              <a:gd name="T14" fmla="*/ 14 w 14"/>
              <a:gd name="T15" fmla="*/ 5 h 33"/>
              <a:gd name="T16" fmla="*/ 7 w 14"/>
              <a:gd name="T17" fmla="*/ 33 h 33"/>
              <a:gd name="T18" fmla="*/ 2 w 14"/>
              <a:gd name="T1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3">
                <a:moveTo>
                  <a:pt x="2" y="33"/>
                </a:moveTo>
                <a:lnTo>
                  <a:pt x="11" y="4"/>
                </a:lnTo>
                <a:lnTo>
                  <a:pt x="5" y="4"/>
                </a:lnTo>
                <a:lnTo>
                  <a:pt x="5" y="7"/>
                </a:lnTo>
                <a:lnTo>
                  <a:pt x="0" y="7"/>
                </a:lnTo>
                <a:lnTo>
                  <a:pt x="0" y="0"/>
                </a:lnTo>
                <a:lnTo>
                  <a:pt x="14" y="0"/>
                </a:lnTo>
                <a:lnTo>
                  <a:pt x="14" y="5"/>
                </a:lnTo>
                <a:lnTo>
                  <a:pt x="7" y="33"/>
                </a:lnTo>
                <a:lnTo>
                  <a:pt x="2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51" name="Freeform 2081">
            <a:extLst>
              <a:ext uri="{FF2B5EF4-FFF2-40B4-BE49-F238E27FC236}">
                <a16:creationId xmlns:a16="http://schemas.microsoft.com/office/drawing/2014/main" id="{C28B95D7-373C-4BFC-8CD0-F18131C9F84D}"/>
              </a:ext>
            </a:extLst>
          </p:cNvPr>
          <p:cNvSpPr>
            <a:spLocks/>
          </p:cNvSpPr>
          <p:nvPr/>
        </p:nvSpPr>
        <p:spPr bwMode="auto">
          <a:xfrm>
            <a:off x="4639706" y="4819833"/>
            <a:ext cx="12700" cy="57150"/>
          </a:xfrm>
          <a:custGeom>
            <a:avLst/>
            <a:gdLst>
              <a:gd name="T0" fmla="*/ 8 w 8"/>
              <a:gd name="T1" fmla="*/ 0 h 36"/>
              <a:gd name="T2" fmla="*/ 8 w 8"/>
              <a:gd name="T3" fmla="*/ 2 h 36"/>
              <a:gd name="T4" fmla="*/ 5 w 8"/>
              <a:gd name="T5" fmla="*/ 2 h 36"/>
              <a:gd name="T6" fmla="*/ 5 w 8"/>
              <a:gd name="T7" fmla="*/ 33 h 36"/>
              <a:gd name="T8" fmla="*/ 8 w 8"/>
              <a:gd name="T9" fmla="*/ 33 h 36"/>
              <a:gd name="T10" fmla="*/ 8 w 8"/>
              <a:gd name="T11" fmla="*/ 36 h 36"/>
              <a:gd name="T12" fmla="*/ 0 w 8"/>
              <a:gd name="T13" fmla="*/ 36 h 36"/>
              <a:gd name="T14" fmla="*/ 0 w 8"/>
              <a:gd name="T15" fmla="*/ 0 h 36"/>
              <a:gd name="T16" fmla="*/ 8 w 8"/>
              <a:gd name="T1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6">
                <a:moveTo>
                  <a:pt x="8" y="0"/>
                </a:moveTo>
                <a:lnTo>
                  <a:pt x="8" y="2"/>
                </a:lnTo>
                <a:lnTo>
                  <a:pt x="5" y="2"/>
                </a:lnTo>
                <a:lnTo>
                  <a:pt x="5" y="33"/>
                </a:lnTo>
                <a:lnTo>
                  <a:pt x="8" y="33"/>
                </a:lnTo>
                <a:lnTo>
                  <a:pt x="8" y="36"/>
                </a:lnTo>
                <a:lnTo>
                  <a:pt x="0" y="36"/>
                </a:lnTo>
                <a:lnTo>
                  <a:pt x="0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52" name="Freeform 2082">
            <a:extLst>
              <a:ext uri="{FF2B5EF4-FFF2-40B4-BE49-F238E27FC236}">
                <a16:creationId xmlns:a16="http://schemas.microsoft.com/office/drawing/2014/main" id="{38810AA2-6B34-493F-A237-2845B7F1CC07}"/>
              </a:ext>
            </a:extLst>
          </p:cNvPr>
          <p:cNvSpPr>
            <a:spLocks/>
          </p:cNvSpPr>
          <p:nvPr/>
        </p:nvSpPr>
        <p:spPr bwMode="auto">
          <a:xfrm>
            <a:off x="4668281" y="4816658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8 w 14"/>
              <a:gd name="T5" fmla="*/ 13 h 33"/>
              <a:gd name="T6" fmla="*/ 8 w 14"/>
              <a:gd name="T7" fmla="*/ 13 h 33"/>
              <a:gd name="T8" fmla="*/ 8 w 14"/>
              <a:gd name="T9" fmla="*/ 12 h 33"/>
              <a:gd name="T10" fmla="*/ 8 w 14"/>
              <a:gd name="T11" fmla="*/ 12 h 33"/>
              <a:gd name="T12" fmla="*/ 8 w 14"/>
              <a:gd name="T13" fmla="*/ 9 h 33"/>
              <a:gd name="T14" fmla="*/ 8 w 14"/>
              <a:gd name="T15" fmla="*/ 9 h 33"/>
              <a:gd name="T16" fmla="*/ 8 w 14"/>
              <a:gd name="T17" fmla="*/ 8 h 33"/>
              <a:gd name="T18" fmla="*/ 8 w 14"/>
              <a:gd name="T19" fmla="*/ 8 h 33"/>
              <a:gd name="T20" fmla="*/ 8 w 14"/>
              <a:gd name="T21" fmla="*/ 7 h 33"/>
              <a:gd name="T22" fmla="*/ 8 w 14"/>
              <a:gd name="T23" fmla="*/ 7 h 33"/>
              <a:gd name="T24" fmla="*/ 8 w 14"/>
              <a:gd name="T25" fmla="*/ 5 h 33"/>
              <a:gd name="T26" fmla="*/ 8 w 14"/>
              <a:gd name="T27" fmla="*/ 5 h 33"/>
              <a:gd name="T28" fmla="*/ 7 w 14"/>
              <a:gd name="T29" fmla="*/ 5 h 33"/>
              <a:gd name="T30" fmla="*/ 7 w 14"/>
              <a:gd name="T31" fmla="*/ 5 h 33"/>
              <a:gd name="T32" fmla="*/ 5 w 14"/>
              <a:gd name="T33" fmla="*/ 7 h 33"/>
              <a:gd name="T34" fmla="*/ 5 w 14"/>
              <a:gd name="T35" fmla="*/ 7 h 33"/>
              <a:gd name="T36" fmla="*/ 5 w 14"/>
              <a:gd name="T37" fmla="*/ 8 h 33"/>
              <a:gd name="T38" fmla="*/ 5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1 w 14"/>
              <a:gd name="T47" fmla="*/ 5 h 33"/>
              <a:gd name="T48" fmla="*/ 1 w 14"/>
              <a:gd name="T49" fmla="*/ 5 h 33"/>
              <a:gd name="T50" fmla="*/ 2 w 14"/>
              <a:gd name="T51" fmla="*/ 3 h 33"/>
              <a:gd name="T52" fmla="*/ 2 w 14"/>
              <a:gd name="T53" fmla="*/ 3 h 33"/>
              <a:gd name="T54" fmla="*/ 3 w 14"/>
              <a:gd name="T55" fmla="*/ 2 h 33"/>
              <a:gd name="T56" fmla="*/ 3 w 14"/>
              <a:gd name="T57" fmla="*/ 2 h 33"/>
              <a:gd name="T58" fmla="*/ 7 w 14"/>
              <a:gd name="T59" fmla="*/ 0 h 33"/>
              <a:gd name="T60" fmla="*/ 7 w 14"/>
              <a:gd name="T61" fmla="*/ 0 h 33"/>
              <a:gd name="T62" fmla="*/ 10 w 14"/>
              <a:gd name="T63" fmla="*/ 2 h 33"/>
              <a:gd name="T64" fmla="*/ 10 w 14"/>
              <a:gd name="T65" fmla="*/ 2 h 33"/>
              <a:gd name="T66" fmla="*/ 12 w 14"/>
              <a:gd name="T67" fmla="*/ 3 h 33"/>
              <a:gd name="T68" fmla="*/ 12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3 h 33"/>
              <a:gd name="T84" fmla="*/ 14 w 14"/>
              <a:gd name="T85" fmla="*/ 13 h 33"/>
              <a:gd name="T86" fmla="*/ 14 w 14"/>
              <a:gd name="T87" fmla="*/ 14 h 33"/>
              <a:gd name="T88" fmla="*/ 14 w 14"/>
              <a:gd name="T89" fmla="*/ 14 h 33"/>
              <a:gd name="T90" fmla="*/ 12 w 14"/>
              <a:gd name="T91" fmla="*/ 15 h 33"/>
              <a:gd name="T92" fmla="*/ 5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8" y="13"/>
                </a:lnTo>
                <a:lnTo>
                  <a:pt x="8" y="13"/>
                </a:lnTo>
                <a:lnTo>
                  <a:pt x="8" y="12"/>
                </a:lnTo>
                <a:lnTo>
                  <a:pt x="8" y="12"/>
                </a:lnTo>
                <a:lnTo>
                  <a:pt x="8" y="9"/>
                </a:lnTo>
                <a:lnTo>
                  <a:pt x="8" y="9"/>
                </a:lnTo>
                <a:lnTo>
                  <a:pt x="8" y="8"/>
                </a:lnTo>
                <a:lnTo>
                  <a:pt x="8" y="8"/>
                </a:lnTo>
                <a:lnTo>
                  <a:pt x="8" y="7"/>
                </a:lnTo>
                <a:lnTo>
                  <a:pt x="8" y="7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5" y="7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2" y="3"/>
                </a:lnTo>
                <a:lnTo>
                  <a:pt x="2" y="3"/>
                </a:lnTo>
                <a:lnTo>
                  <a:pt x="3" y="2"/>
                </a:lnTo>
                <a:lnTo>
                  <a:pt x="3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0" y="2"/>
                </a:lnTo>
                <a:lnTo>
                  <a:pt x="12" y="3"/>
                </a:lnTo>
                <a:lnTo>
                  <a:pt x="12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2" y="15"/>
                </a:lnTo>
                <a:lnTo>
                  <a:pt x="5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53" name="Freeform 2083">
            <a:extLst>
              <a:ext uri="{FF2B5EF4-FFF2-40B4-BE49-F238E27FC236}">
                <a16:creationId xmlns:a16="http://schemas.microsoft.com/office/drawing/2014/main" id="{94EAF50F-423F-4E5C-99C4-342905A4EA4D}"/>
              </a:ext>
            </a:extLst>
          </p:cNvPr>
          <p:cNvSpPr>
            <a:spLocks/>
          </p:cNvSpPr>
          <p:nvPr/>
        </p:nvSpPr>
        <p:spPr bwMode="auto">
          <a:xfrm>
            <a:off x="4695268" y="4819833"/>
            <a:ext cx="20638" cy="49213"/>
          </a:xfrm>
          <a:custGeom>
            <a:avLst/>
            <a:gdLst>
              <a:gd name="T0" fmla="*/ 0 w 13"/>
              <a:gd name="T1" fmla="*/ 31 h 31"/>
              <a:gd name="T2" fmla="*/ 9 w 13"/>
              <a:gd name="T3" fmla="*/ 3 h 31"/>
              <a:gd name="T4" fmla="*/ 4 w 13"/>
              <a:gd name="T5" fmla="*/ 3 h 31"/>
              <a:gd name="T6" fmla="*/ 4 w 13"/>
              <a:gd name="T7" fmla="*/ 7 h 31"/>
              <a:gd name="T8" fmla="*/ 0 w 13"/>
              <a:gd name="T9" fmla="*/ 7 h 31"/>
              <a:gd name="T10" fmla="*/ 0 w 13"/>
              <a:gd name="T11" fmla="*/ 0 h 31"/>
              <a:gd name="T12" fmla="*/ 13 w 13"/>
              <a:gd name="T13" fmla="*/ 0 h 31"/>
              <a:gd name="T14" fmla="*/ 13 w 13"/>
              <a:gd name="T15" fmla="*/ 3 h 31"/>
              <a:gd name="T16" fmla="*/ 5 w 13"/>
              <a:gd name="T17" fmla="*/ 31 h 31"/>
              <a:gd name="T18" fmla="*/ 0 w 13"/>
              <a:gd name="T1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31">
                <a:moveTo>
                  <a:pt x="0" y="31"/>
                </a:moveTo>
                <a:lnTo>
                  <a:pt x="9" y="3"/>
                </a:lnTo>
                <a:lnTo>
                  <a:pt x="4" y="3"/>
                </a:lnTo>
                <a:lnTo>
                  <a:pt x="4" y="7"/>
                </a:lnTo>
                <a:lnTo>
                  <a:pt x="0" y="7"/>
                </a:lnTo>
                <a:lnTo>
                  <a:pt x="0" y="0"/>
                </a:lnTo>
                <a:lnTo>
                  <a:pt x="13" y="0"/>
                </a:lnTo>
                <a:lnTo>
                  <a:pt x="13" y="3"/>
                </a:lnTo>
                <a:lnTo>
                  <a:pt x="5" y="31"/>
                </a:lnTo>
                <a:lnTo>
                  <a:pt x="0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54" name="Freeform 2084">
            <a:extLst>
              <a:ext uri="{FF2B5EF4-FFF2-40B4-BE49-F238E27FC236}">
                <a16:creationId xmlns:a16="http://schemas.microsoft.com/office/drawing/2014/main" id="{BE624D21-73C6-4203-8811-848AAEBDD26E}"/>
              </a:ext>
            </a:extLst>
          </p:cNvPr>
          <p:cNvSpPr>
            <a:spLocks noEditPoints="1"/>
          </p:cNvSpPr>
          <p:nvPr/>
        </p:nvSpPr>
        <p:spPr bwMode="auto">
          <a:xfrm>
            <a:off x="4722256" y="4816658"/>
            <a:ext cx="20638" cy="53975"/>
          </a:xfrm>
          <a:custGeom>
            <a:avLst/>
            <a:gdLst>
              <a:gd name="T0" fmla="*/ 0 w 13"/>
              <a:gd name="T1" fmla="*/ 9 h 34"/>
              <a:gd name="T2" fmla="*/ 0 w 13"/>
              <a:gd name="T3" fmla="*/ 8 h 34"/>
              <a:gd name="T4" fmla="*/ 0 w 13"/>
              <a:gd name="T5" fmla="*/ 5 h 34"/>
              <a:gd name="T6" fmla="*/ 1 w 13"/>
              <a:gd name="T7" fmla="*/ 4 h 34"/>
              <a:gd name="T8" fmla="*/ 1 w 13"/>
              <a:gd name="T9" fmla="*/ 3 h 34"/>
              <a:gd name="T10" fmla="*/ 3 w 13"/>
              <a:gd name="T11" fmla="*/ 2 h 34"/>
              <a:gd name="T12" fmla="*/ 6 w 13"/>
              <a:gd name="T13" fmla="*/ 0 h 34"/>
              <a:gd name="T14" fmla="*/ 10 w 13"/>
              <a:gd name="T15" fmla="*/ 2 h 34"/>
              <a:gd name="T16" fmla="*/ 12 w 13"/>
              <a:gd name="T17" fmla="*/ 3 h 34"/>
              <a:gd name="T18" fmla="*/ 12 w 13"/>
              <a:gd name="T19" fmla="*/ 4 h 34"/>
              <a:gd name="T20" fmla="*/ 13 w 13"/>
              <a:gd name="T21" fmla="*/ 5 h 34"/>
              <a:gd name="T22" fmla="*/ 13 w 13"/>
              <a:gd name="T23" fmla="*/ 8 h 34"/>
              <a:gd name="T24" fmla="*/ 13 w 13"/>
              <a:gd name="T25" fmla="*/ 9 h 34"/>
              <a:gd name="T26" fmla="*/ 13 w 13"/>
              <a:gd name="T27" fmla="*/ 12 h 34"/>
              <a:gd name="T28" fmla="*/ 13 w 13"/>
              <a:gd name="T29" fmla="*/ 14 h 34"/>
              <a:gd name="T30" fmla="*/ 12 w 13"/>
              <a:gd name="T31" fmla="*/ 15 h 34"/>
              <a:gd name="T32" fmla="*/ 11 w 13"/>
              <a:gd name="T33" fmla="*/ 17 h 34"/>
              <a:gd name="T34" fmla="*/ 12 w 13"/>
              <a:gd name="T35" fmla="*/ 18 h 34"/>
              <a:gd name="T36" fmla="*/ 13 w 13"/>
              <a:gd name="T37" fmla="*/ 19 h 34"/>
              <a:gd name="T38" fmla="*/ 13 w 13"/>
              <a:gd name="T39" fmla="*/ 22 h 34"/>
              <a:gd name="T40" fmla="*/ 13 w 13"/>
              <a:gd name="T41" fmla="*/ 24 h 34"/>
              <a:gd name="T42" fmla="*/ 13 w 13"/>
              <a:gd name="T43" fmla="*/ 27 h 34"/>
              <a:gd name="T44" fmla="*/ 13 w 13"/>
              <a:gd name="T45" fmla="*/ 28 h 34"/>
              <a:gd name="T46" fmla="*/ 12 w 13"/>
              <a:gd name="T47" fmla="*/ 29 h 34"/>
              <a:gd name="T48" fmla="*/ 12 w 13"/>
              <a:gd name="T49" fmla="*/ 30 h 34"/>
              <a:gd name="T50" fmla="*/ 10 w 13"/>
              <a:gd name="T51" fmla="*/ 33 h 34"/>
              <a:gd name="T52" fmla="*/ 6 w 13"/>
              <a:gd name="T53" fmla="*/ 34 h 34"/>
              <a:gd name="T54" fmla="*/ 3 w 13"/>
              <a:gd name="T55" fmla="*/ 33 h 34"/>
              <a:gd name="T56" fmla="*/ 1 w 13"/>
              <a:gd name="T57" fmla="*/ 30 h 34"/>
              <a:gd name="T58" fmla="*/ 0 w 13"/>
              <a:gd name="T59" fmla="*/ 29 h 34"/>
              <a:gd name="T60" fmla="*/ 0 w 13"/>
              <a:gd name="T61" fmla="*/ 28 h 34"/>
              <a:gd name="T62" fmla="*/ 0 w 13"/>
              <a:gd name="T63" fmla="*/ 27 h 34"/>
              <a:gd name="T64" fmla="*/ 0 w 13"/>
              <a:gd name="T65" fmla="*/ 24 h 34"/>
              <a:gd name="T66" fmla="*/ 0 w 13"/>
              <a:gd name="T67" fmla="*/ 22 h 34"/>
              <a:gd name="T68" fmla="*/ 0 w 13"/>
              <a:gd name="T69" fmla="*/ 19 h 34"/>
              <a:gd name="T70" fmla="*/ 1 w 13"/>
              <a:gd name="T71" fmla="*/ 18 h 34"/>
              <a:gd name="T72" fmla="*/ 2 w 13"/>
              <a:gd name="T73" fmla="*/ 17 h 34"/>
              <a:gd name="T74" fmla="*/ 1 w 13"/>
              <a:gd name="T75" fmla="*/ 15 h 34"/>
              <a:gd name="T76" fmla="*/ 0 w 13"/>
              <a:gd name="T77" fmla="*/ 14 h 34"/>
              <a:gd name="T78" fmla="*/ 0 w 13"/>
              <a:gd name="T79" fmla="*/ 12 h 34"/>
              <a:gd name="T80" fmla="*/ 0 w 13"/>
              <a:gd name="T81" fmla="*/ 9 h 34"/>
              <a:gd name="T82" fmla="*/ 8 w 13"/>
              <a:gd name="T83" fmla="*/ 8 h 34"/>
              <a:gd name="T84" fmla="*/ 8 w 13"/>
              <a:gd name="T85" fmla="*/ 7 h 34"/>
              <a:gd name="T86" fmla="*/ 6 w 13"/>
              <a:gd name="T87" fmla="*/ 5 h 34"/>
              <a:gd name="T88" fmla="*/ 5 w 13"/>
              <a:gd name="T89" fmla="*/ 7 h 34"/>
              <a:gd name="T90" fmla="*/ 5 w 13"/>
              <a:gd name="T91" fmla="*/ 13 h 34"/>
              <a:gd name="T92" fmla="*/ 5 w 13"/>
              <a:gd name="T93" fmla="*/ 14 h 34"/>
              <a:gd name="T94" fmla="*/ 6 w 13"/>
              <a:gd name="T95" fmla="*/ 15 h 34"/>
              <a:gd name="T96" fmla="*/ 8 w 13"/>
              <a:gd name="T97" fmla="*/ 14 h 34"/>
              <a:gd name="T98" fmla="*/ 8 w 13"/>
              <a:gd name="T99" fmla="*/ 13 h 34"/>
              <a:gd name="T100" fmla="*/ 8 w 13"/>
              <a:gd name="T101" fmla="*/ 20 h 34"/>
              <a:gd name="T102" fmla="*/ 8 w 13"/>
              <a:gd name="T103" fmla="*/ 19 h 34"/>
              <a:gd name="T104" fmla="*/ 6 w 13"/>
              <a:gd name="T105" fmla="*/ 18 h 34"/>
              <a:gd name="T106" fmla="*/ 5 w 13"/>
              <a:gd name="T107" fmla="*/ 19 h 34"/>
              <a:gd name="T108" fmla="*/ 5 w 13"/>
              <a:gd name="T109" fmla="*/ 20 h 34"/>
              <a:gd name="T110" fmla="*/ 5 w 13"/>
              <a:gd name="T111" fmla="*/ 27 h 34"/>
              <a:gd name="T112" fmla="*/ 5 w 13"/>
              <a:gd name="T113" fmla="*/ 28 h 34"/>
              <a:gd name="T114" fmla="*/ 6 w 13"/>
              <a:gd name="T115" fmla="*/ 29 h 34"/>
              <a:gd name="T116" fmla="*/ 8 w 13"/>
              <a:gd name="T117" fmla="*/ 28 h 34"/>
              <a:gd name="T118" fmla="*/ 8 w 13"/>
              <a:gd name="T119" fmla="*/ 2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" h="34">
                <a:moveTo>
                  <a:pt x="0" y="9"/>
                </a:moveTo>
                <a:lnTo>
                  <a:pt x="0" y="9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3" y="2"/>
                </a:lnTo>
                <a:lnTo>
                  <a:pt x="3" y="2"/>
                </a:lnTo>
                <a:lnTo>
                  <a:pt x="6" y="0"/>
                </a:lnTo>
                <a:lnTo>
                  <a:pt x="6" y="0"/>
                </a:lnTo>
                <a:lnTo>
                  <a:pt x="10" y="2"/>
                </a:lnTo>
                <a:lnTo>
                  <a:pt x="10" y="2"/>
                </a:lnTo>
                <a:lnTo>
                  <a:pt x="12" y="3"/>
                </a:lnTo>
                <a:lnTo>
                  <a:pt x="12" y="3"/>
                </a:lnTo>
                <a:lnTo>
                  <a:pt x="12" y="4"/>
                </a:lnTo>
                <a:lnTo>
                  <a:pt x="12" y="4"/>
                </a:lnTo>
                <a:lnTo>
                  <a:pt x="13" y="5"/>
                </a:lnTo>
                <a:lnTo>
                  <a:pt x="13" y="5"/>
                </a:lnTo>
                <a:lnTo>
                  <a:pt x="13" y="8"/>
                </a:lnTo>
                <a:lnTo>
                  <a:pt x="13" y="8"/>
                </a:lnTo>
                <a:lnTo>
                  <a:pt x="13" y="9"/>
                </a:lnTo>
                <a:lnTo>
                  <a:pt x="13" y="9"/>
                </a:lnTo>
                <a:lnTo>
                  <a:pt x="13" y="12"/>
                </a:lnTo>
                <a:lnTo>
                  <a:pt x="13" y="12"/>
                </a:lnTo>
                <a:lnTo>
                  <a:pt x="13" y="14"/>
                </a:lnTo>
                <a:lnTo>
                  <a:pt x="13" y="14"/>
                </a:lnTo>
                <a:lnTo>
                  <a:pt x="12" y="15"/>
                </a:lnTo>
                <a:lnTo>
                  <a:pt x="12" y="15"/>
                </a:lnTo>
                <a:lnTo>
                  <a:pt x="11" y="17"/>
                </a:lnTo>
                <a:lnTo>
                  <a:pt x="11" y="17"/>
                </a:lnTo>
                <a:lnTo>
                  <a:pt x="12" y="18"/>
                </a:lnTo>
                <a:lnTo>
                  <a:pt x="12" y="18"/>
                </a:lnTo>
                <a:lnTo>
                  <a:pt x="13" y="19"/>
                </a:lnTo>
                <a:lnTo>
                  <a:pt x="13" y="19"/>
                </a:lnTo>
                <a:lnTo>
                  <a:pt x="13" y="22"/>
                </a:lnTo>
                <a:lnTo>
                  <a:pt x="13" y="22"/>
                </a:lnTo>
                <a:lnTo>
                  <a:pt x="13" y="24"/>
                </a:lnTo>
                <a:lnTo>
                  <a:pt x="13" y="24"/>
                </a:lnTo>
                <a:lnTo>
                  <a:pt x="13" y="27"/>
                </a:lnTo>
                <a:lnTo>
                  <a:pt x="13" y="27"/>
                </a:lnTo>
                <a:lnTo>
                  <a:pt x="13" y="28"/>
                </a:lnTo>
                <a:lnTo>
                  <a:pt x="13" y="28"/>
                </a:lnTo>
                <a:lnTo>
                  <a:pt x="12" y="29"/>
                </a:lnTo>
                <a:lnTo>
                  <a:pt x="12" y="29"/>
                </a:lnTo>
                <a:lnTo>
                  <a:pt x="12" y="30"/>
                </a:lnTo>
                <a:lnTo>
                  <a:pt x="12" y="30"/>
                </a:lnTo>
                <a:lnTo>
                  <a:pt x="10" y="33"/>
                </a:lnTo>
                <a:lnTo>
                  <a:pt x="10" y="33"/>
                </a:lnTo>
                <a:lnTo>
                  <a:pt x="6" y="34"/>
                </a:lnTo>
                <a:lnTo>
                  <a:pt x="6" y="34"/>
                </a:lnTo>
                <a:lnTo>
                  <a:pt x="3" y="33"/>
                </a:lnTo>
                <a:lnTo>
                  <a:pt x="3" y="33"/>
                </a:lnTo>
                <a:lnTo>
                  <a:pt x="1" y="30"/>
                </a:lnTo>
                <a:lnTo>
                  <a:pt x="1" y="30"/>
                </a:lnTo>
                <a:lnTo>
                  <a:pt x="0" y="29"/>
                </a:lnTo>
                <a:lnTo>
                  <a:pt x="0" y="29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19"/>
                </a:lnTo>
                <a:lnTo>
                  <a:pt x="1" y="18"/>
                </a:lnTo>
                <a:lnTo>
                  <a:pt x="1" y="18"/>
                </a:lnTo>
                <a:lnTo>
                  <a:pt x="2" y="17"/>
                </a:lnTo>
                <a:lnTo>
                  <a:pt x="2" y="17"/>
                </a:lnTo>
                <a:lnTo>
                  <a:pt x="1" y="15"/>
                </a:lnTo>
                <a:lnTo>
                  <a:pt x="1" y="15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8" y="8"/>
                </a:moveTo>
                <a:lnTo>
                  <a:pt x="8" y="8"/>
                </a:lnTo>
                <a:lnTo>
                  <a:pt x="8" y="7"/>
                </a:lnTo>
                <a:lnTo>
                  <a:pt x="8" y="7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7"/>
                </a:lnTo>
                <a:lnTo>
                  <a:pt x="5" y="8"/>
                </a:lnTo>
                <a:lnTo>
                  <a:pt x="5" y="13"/>
                </a:lnTo>
                <a:lnTo>
                  <a:pt x="5" y="13"/>
                </a:lnTo>
                <a:lnTo>
                  <a:pt x="5" y="14"/>
                </a:lnTo>
                <a:lnTo>
                  <a:pt x="5" y="14"/>
                </a:lnTo>
                <a:lnTo>
                  <a:pt x="6" y="15"/>
                </a:lnTo>
                <a:lnTo>
                  <a:pt x="6" y="15"/>
                </a:lnTo>
                <a:lnTo>
                  <a:pt x="8" y="14"/>
                </a:lnTo>
                <a:lnTo>
                  <a:pt x="8" y="14"/>
                </a:lnTo>
                <a:lnTo>
                  <a:pt x="8" y="13"/>
                </a:lnTo>
                <a:lnTo>
                  <a:pt x="8" y="8"/>
                </a:lnTo>
                <a:close/>
                <a:moveTo>
                  <a:pt x="8" y="20"/>
                </a:moveTo>
                <a:lnTo>
                  <a:pt x="8" y="20"/>
                </a:lnTo>
                <a:lnTo>
                  <a:pt x="8" y="19"/>
                </a:lnTo>
                <a:lnTo>
                  <a:pt x="8" y="19"/>
                </a:lnTo>
                <a:lnTo>
                  <a:pt x="6" y="18"/>
                </a:lnTo>
                <a:lnTo>
                  <a:pt x="6" y="18"/>
                </a:lnTo>
                <a:lnTo>
                  <a:pt x="5" y="19"/>
                </a:lnTo>
                <a:lnTo>
                  <a:pt x="5" y="19"/>
                </a:lnTo>
                <a:lnTo>
                  <a:pt x="5" y="20"/>
                </a:lnTo>
                <a:lnTo>
                  <a:pt x="5" y="27"/>
                </a:lnTo>
                <a:lnTo>
                  <a:pt x="5" y="27"/>
                </a:lnTo>
                <a:lnTo>
                  <a:pt x="5" y="28"/>
                </a:lnTo>
                <a:lnTo>
                  <a:pt x="5" y="28"/>
                </a:lnTo>
                <a:lnTo>
                  <a:pt x="6" y="29"/>
                </a:lnTo>
                <a:lnTo>
                  <a:pt x="6" y="29"/>
                </a:lnTo>
                <a:lnTo>
                  <a:pt x="8" y="28"/>
                </a:lnTo>
                <a:lnTo>
                  <a:pt x="8" y="28"/>
                </a:lnTo>
                <a:lnTo>
                  <a:pt x="8" y="27"/>
                </a:lnTo>
                <a:lnTo>
                  <a:pt x="8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55" name="Freeform 2085">
            <a:extLst>
              <a:ext uri="{FF2B5EF4-FFF2-40B4-BE49-F238E27FC236}">
                <a16:creationId xmlns:a16="http://schemas.microsoft.com/office/drawing/2014/main" id="{9637DF61-6728-4E52-BD88-A967FDEC503E}"/>
              </a:ext>
            </a:extLst>
          </p:cNvPr>
          <p:cNvSpPr>
            <a:spLocks/>
          </p:cNvSpPr>
          <p:nvPr/>
        </p:nvSpPr>
        <p:spPr bwMode="auto">
          <a:xfrm>
            <a:off x="4758768" y="4819833"/>
            <a:ext cx="12700" cy="57150"/>
          </a:xfrm>
          <a:custGeom>
            <a:avLst/>
            <a:gdLst>
              <a:gd name="T0" fmla="*/ 0 w 8"/>
              <a:gd name="T1" fmla="*/ 36 h 36"/>
              <a:gd name="T2" fmla="*/ 0 w 8"/>
              <a:gd name="T3" fmla="*/ 33 h 36"/>
              <a:gd name="T4" fmla="*/ 3 w 8"/>
              <a:gd name="T5" fmla="*/ 33 h 36"/>
              <a:gd name="T6" fmla="*/ 3 w 8"/>
              <a:gd name="T7" fmla="*/ 2 h 36"/>
              <a:gd name="T8" fmla="*/ 0 w 8"/>
              <a:gd name="T9" fmla="*/ 2 h 36"/>
              <a:gd name="T10" fmla="*/ 0 w 8"/>
              <a:gd name="T11" fmla="*/ 0 h 36"/>
              <a:gd name="T12" fmla="*/ 8 w 8"/>
              <a:gd name="T13" fmla="*/ 0 h 36"/>
              <a:gd name="T14" fmla="*/ 8 w 8"/>
              <a:gd name="T15" fmla="*/ 36 h 36"/>
              <a:gd name="T16" fmla="*/ 0 w 8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6">
                <a:moveTo>
                  <a:pt x="0" y="36"/>
                </a:moveTo>
                <a:lnTo>
                  <a:pt x="0" y="33"/>
                </a:lnTo>
                <a:lnTo>
                  <a:pt x="3" y="33"/>
                </a:lnTo>
                <a:lnTo>
                  <a:pt x="3" y="2"/>
                </a:lnTo>
                <a:lnTo>
                  <a:pt x="0" y="2"/>
                </a:lnTo>
                <a:lnTo>
                  <a:pt x="0" y="0"/>
                </a:lnTo>
                <a:lnTo>
                  <a:pt x="8" y="0"/>
                </a:lnTo>
                <a:lnTo>
                  <a:pt x="8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56" name="Freeform 2086">
            <a:extLst>
              <a:ext uri="{FF2B5EF4-FFF2-40B4-BE49-F238E27FC236}">
                <a16:creationId xmlns:a16="http://schemas.microsoft.com/office/drawing/2014/main" id="{856FF1B4-A32F-44F7-A1AD-39BB796214FA}"/>
              </a:ext>
            </a:extLst>
          </p:cNvPr>
          <p:cNvSpPr>
            <a:spLocks/>
          </p:cNvSpPr>
          <p:nvPr/>
        </p:nvSpPr>
        <p:spPr bwMode="auto">
          <a:xfrm>
            <a:off x="5055631" y="3284721"/>
            <a:ext cx="22225" cy="50800"/>
          </a:xfrm>
          <a:custGeom>
            <a:avLst/>
            <a:gdLst>
              <a:gd name="T0" fmla="*/ 14 w 14"/>
              <a:gd name="T1" fmla="*/ 0 h 32"/>
              <a:gd name="T2" fmla="*/ 14 w 14"/>
              <a:gd name="T3" fmla="*/ 4 h 32"/>
              <a:gd name="T4" fmla="*/ 5 w 14"/>
              <a:gd name="T5" fmla="*/ 4 h 32"/>
              <a:gd name="T6" fmla="*/ 5 w 14"/>
              <a:gd name="T7" fmla="*/ 12 h 32"/>
              <a:gd name="T8" fmla="*/ 5 w 14"/>
              <a:gd name="T9" fmla="*/ 12 h 32"/>
              <a:gd name="T10" fmla="*/ 7 w 14"/>
              <a:gd name="T11" fmla="*/ 11 h 32"/>
              <a:gd name="T12" fmla="*/ 7 w 14"/>
              <a:gd name="T13" fmla="*/ 11 h 32"/>
              <a:gd name="T14" fmla="*/ 9 w 14"/>
              <a:gd name="T15" fmla="*/ 11 h 32"/>
              <a:gd name="T16" fmla="*/ 9 w 14"/>
              <a:gd name="T17" fmla="*/ 11 h 32"/>
              <a:gd name="T18" fmla="*/ 10 w 14"/>
              <a:gd name="T19" fmla="*/ 11 h 32"/>
              <a:gd name="T20" fmla="*/ 13 w 14"/>
              <a:gd name="T21" fmla="*/ 12 h 32"/>
              <a:gd name="T22" fmla="*/ 13 w 14"/>
              <a:gd name="T23" fmla="*/ 12 h 32"/>
              <a:gd name="T24" fmla="*/ 14 w 14"/>
              <a:gd name="T25" fmla="*/ 14 h 32"/>
              <a:gd name="T26" fmla="*/ 14 w 14"/>
              <a:gd name="T27" fmla="*/ 16 h 32"/>
              <a:gd name="T28" fmla="*/ 14 w 14"/>
              <a:gd name="T29" fmla="*/ 25 h 32"/>
              <a:gd name="T30" fmla="*/ 14 w 14"/>
              <a:gd name="T31" fmla="*/ 25 h 32"/>
              <a:gd name="T32" fmla="*/ 13 w 14"/>
              <a:gd name="T33" fmla="*/ 27 h 32"/>
              <a:gd name="T34" fmla="*/ 13 w 14"/>
              <a:gd name="T35" fmla="*/ 27 h 32"/>
              <a:gd name="T36" fmla="*/ 12 w 14"/>
              <a:gd name="T37" fmla="*/ 30 h 32"/>
              <a:gd name="T38" fmla="*/ 12 w 14"/>
              <a:gd name="T39" fmla="*/ 30 h 32"/>
              <a:gd name="T40" fmla="*/ 9 w 14"/>
              <a:gd name="T41" fmla="*/ 31 h 32"/>
              <a:gd name="T42" fmla="*/ 9 w 14"/>
              <a:gd name="T43" fmla="*/ 31 h 32"/>
              <a:gd name="T44" fmla="*/ 7 w 14"/>
              <a:gd name="T45" fmla="*/ 32 h 32"/>
              <a:gd name="T46" fmla="*/ 7 w 14"/>
              <a:gd name="T47" fmla="*/ 32 h 32"/>
              <a:gd name="T48" fmla="*/ 4 w 14"/>
              <a:gd name="T49" fmla="*/ 31 h 32"/>
              <a:gd name="T50" fmla="*/ 4 w 14"/>
              <a:gd name="T51" fmla="*/ 31 h 32"/>
              <a:gd name="T52" fmla="*/ 3 w 14"/>
              <a:gd name="T53" fmla="*/ 30 h 32"/>
              <a:gd name="T54" fmla="*/ 3 w 14"/>
              <a:gd name="T55" fmla="*/ 30 h 32"/>
              <a:gd name="T56" fmla="*/ 0 w 14"/>
              <a:gd name="T57" fmla="*/ 27 h 32"/>
              <a:gd name="T58" fmla="*/ 0 w 14"/>
              <a:gd name="T59" fmla="*/ 27 h 32"/>
              <a:gd name="T60" fmla="*/ 0 w 14"/>
              <a:gd name="T61" fmla="*/ 25 h 32"/>
              <a:gd name="T62" fmla="*/ 0 w 14"/>
              <a:gd name="T63" fmla="*/ 24 h 32"/>
              <a:gd name="T64" fmla="*/ 5 w 14"/>
              <a:gd name="T65" fmla="*/ 24 h 32"/>
              <a:gd name="T66" fmla="*/ 5 w 14"/>
              <a:gd name="T67" fmla="*/ 25 h 32"/>
              <a:gd name="T68" fmla="*/ 5 w 14"/>
              <a:gd name="T69" fmla="*/ 25 h 32"/>
              <a:gd name="T70" fmla="*/ 5 w 14"/>
              <a:gd name="T71" fmla="*/ 26 h 32"/>
              <a:gd name="T72" fmla="*/ 5 w 14"/>
              <a:gd name="T73" fmla="*/ 26 h 32"/>
              <a:gd name="T74" fmla="*/ 7 w 14"/>
              <a:gd name="T75" fmla="*/ 27 h 32"/>
              <a:gd name="T76" fmla="*/ 7 w 14"/>
              <a:gd name="T77" fmla="*/ 27 h 32"/>
              <a:gd name="T78" fmla="*/ 9 w 14"/>
              <a:gd name="T79" fmla="*/ 26 h 32"/>
              <a:gd name="T80" fmla="*/ 9 w 14"/>
              <a:gd name="T81" fmla="*/ 26 h 32"/>
              <a:gd name="T82" fmla="*/ 9 w 14"/>
              <a:gd name="T83" fmla="*/ 25 h 32"/>
              <a:gd name="T84" fmla="*/ 9 w 14"/>
              <a:gd name="T85" fmla="*/ 17 h 32"/>
              <a:gd name="T86" fmla="*/ 9 w 14"/>
              <a:gd name="T87" fmla="*/ 17 h 32"/>
              <a:gd name="T88" fmla="*/ 9 w 14"/>
              <a:gd name="T89" fmla="*/ 16 h 32"/>
              <a:gd name="T90" fmla="*/ 9 w 14"/>
              <a:gd name="T91" fmla="*/ 16 h 32"/>
              <a:gd name="T92" fmla="*/ 7 w 14"/>
              <a:gd name="T93" fmla="*/ 15 h 32"/>
              <a:gd name="T94" fmla="*/ 7 w 14"/>
              <a:gd name="T95" fmla="*/ 15 h 32"/>
              <a:gd name="T96" fmla="*/ 7 w 14"/>
              <a:gd name="T97" fmla="*/ 15 h 32"/>
              <a:gd name="T98" fmla="*/ 7 w 14"/>
              <a:gd name="T99" fmla="*/ 15 h 32"/>
              <a:gd name="T100" fmla="*/ 5 w 14"/>
              <a:gd name="T101" fmla="*/ 16 h 32"/>
              <a:gd name="T102" fmla="*/ 5 w 14"/>
              <a:gd name="T103" fmla="*/ 16 h 32"/>
              <a:gd name="T104" fmla="*/ 5 w 14"/>
              <a:gd name="T105" fmla="*/ 16 h 32"/>
              <a:gd name="T106" fmla="*/ 5 w 14"/>
              <a:gd name="T107" fmla="*/ 16 h 32"/>
              <a:gd name="T108" fmla="*/ 5 w 14"/>
              <a:gd name="T109" fmla="*/ 17 h 32"/>
              <a:gd name="T110" fmla="*/ 0 w 14"/>
              <a:gd name="T111" fmla="*/ 17 h 32"/>
              <a:gd name="T112" fmla="*/ 0 w 14"/>
              <a:gd name="T113" fmla="*/ 0 h 32"/>
              <a:gd name="T114" fmla="*/ 14 w 14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2">
                <a:moveTo>
                  <a:pt x="14" y="0"/>
                </a:moveTo>
                <a:lnTo>
                  <a:pt x="14" y="4"/>
                </a:lnTo>
                <a:lnTo>
                  <a:pt x="5" y="4"/>
                </a:lnTo>
                <a:lnTo>
                  <a:pt x="5" y="12"/>
                </a:lnTo>
                <a:lnTo>
                  <a:pt x="5" y="12"/>
                </a:lnTo>
                <a:lnTo>
                  <a:pt x="7" y="11"/>
                </a:lnTo>
                <a:lnTo>
                  <a:pt x="7" y="11"/>
                </a:lnTo>
                <a:lnTo>
                  <a:pt x="9" y="11"/>
                </a:lnTo>
                <a:lnTo>
                  <a:pt x="9" y="11"/>
                </a:lnTo>
                <a:lnTo>
                  <a:pt x="10" y="11"/>
                </a:lnTo>
                <a:lnTo>
                  <a:pt x="13" y="12"/>
                </a:lnTo>
                <a:lnTo>
                  <a:pt x="13" y="12"/>
                </a:lnTo>
                <a:lnTo>
                  <a:pt x="14" y="14"/>
                </a:lnTo>
                <a:lnTo>
                  <a:pt x="14" y="16"/>
                </a:lnTo>
                <a:lnTo>
                  <a:pt x="14" y="25"/>
                </a:lnTo>
                <a:lnTo>
                  <a:pt x="14" y="25"/>
                </a:lnTo>
                <a:lnTo>
                  <a:pt x="13" y="27"/>
                </a:lnTo>
                <a:lnTo>
                  <a:pt x="13" y="27"/>
                </a:lnTo>
                <a:lnTo>
                  <a:pt x="12" y="30"/>
                </a:lnTo>
                <a:lnTo>
                  <a:pt x="12" y="30"/>
                </a:lnTo>
                <a:lnTo>
                  <a:pt x="9" y="31"/>
                </a:lnTo>
                <a:lnTo>
                  <a:pt x="9" y="31"/>
                </a:lnTo>
                <a:lnTo>
                  <a:pt x="7" y="32"/>
                </a:lnTo>
                <a:lnTo>
                  <a:pt x="7" y="32"/>
                </a:lnTo>
                <a:lnTo>
                  <a:pt x="4" y="31"/>
                </a:lnTo>
                <a:lnTo>
                  <a:pt x="4" y="31"/>
                </a:lnTo>
                <a:lnTo>
                  <a:pt x="3" y="30"/>
                </a:lnTo>
                <a:lnTo>
                  <a:pt x="3" y="30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5" y="24"/>
                </a:lnTo>
                <a:lnTo>
                  <a:pt x="5" y="25"/>
                </a:lnTo>
                <a:lnTo>
                  <a:pt x="5" y="25"/>
                </a:lnTo>
                <a:lnTo>
                  <a:pt x="5" y="26"/>
                </a:lnTo>
                <a:lnTo>
                  <a:pt x="5" y="26"/>
                </a:lnTo>
                <a:lnTo>
                  <a:pt x="7" y="27"/>
                </a:lnTo>
                <a:lnTo>
                  <a:pt x="7" y="27"/>
                </a:lnTo>
                <a:lnTo>
                  <a:pt x="9" y="26"/>
                </a:lnTo>
                <a:lnTo>
                  <a:pt x="9" y="26"/>
                </a:lnTo>
                <a:lnTo>
                  <a:pt x="9" y="25"/>
                </a:lnTo>
                <a:lnTo>
                  <a:pt x="9" y="17"/>
                </a:lnTo>
                <a:lnTo>
                  <a:pt x="9" y="17"/>
                </a:lnTo>
                <a:lnTo>
                  <a:pt x="9" y="16"/>
                </a:lnTo>
                <a:lnTo>
                  <a:pt x="9" y="16"/>
                </a:lnTo>
                <a:lnTo>
                  <a:pt x="7" y="15"/>
                </a:lnTo>
                <a:lnTo>
                  <a:pt x="7" y="15"/>
                </a:lnTo>
                <a:lnTo>
                  <a:pt x="7" y="15"/>
                </a:lnTo>
                <a:lnTo>
                  <a:pt x="7" y="15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7"/>
                </a:lnTo>
                <a:lnTo>
                  <a:pt x="0" y="17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57" name="Freeform 2087">
            <a:extLst>
              <a:ext uri="{FF2B5EF4-FFF2-40B4-BE49-F238E27FC236}">
                <a16:creationId xmlns:a16="http://schemas.microsoft.com/office/drawing/2014/main" id="{5BDE4269-DEE4-49A2-A72E-5713E12C239E}"/>
              </a:ext>
            </a:extLst>
          </p:cNvPr>
          <p:cNvSpPr>
            <a:spLocks noEditPoints="1"/>
          </p:cNvSpPr>
          <p:nvPr/>
        </p:nvSpPr>
        <p:spPr bwMode="auto">
          <a:xfrm>
            <a:off x="5082618" y="3283133"/>
            <a:ext cx="22225" cy="52388"/>
          </a:xfrm>
          <a:custGeom>
            <a:avLst/>
            <a:gdLst>
              <a:gd name="T0" fmla="*/ 0 w 14"/>
              <a:gd name="T1" fmla="*/ 8 h 33"/>
              <a:gd name="T2" fmla="*/ 0 w 14"/>
              <a:gd name="T3" fmla="*/ 7 h 33"/>
              <a:gd name="T4" fmla="*/ 1 w 14"/>
              <a:gd name="T5" fmla="*/ 5 h 33"/>
              <a:gd name="T6" fmla="*/ 1 w 14"/>
              <a:gd name="T7" fmla="*/ 3 h 33"/>
              <a:gd name="T8" fmla="*/ 2 w 14"/>
              <a:gd name="T9" fmla="*/ 2 h 33"/>
              <a:gd name="T10" fmla="*/ 4 w 14"/>
              <a:gd name="T11" fmla="*/ 1 h 33"/>
              <a:gd name="T12" fmla="*/ 7 w 14"/>
              <a:gd name="T13" fmla="*/ 0 h 33"/>
              <a:gd name="T14" fmla="*/ 10 w 14"/>
              <a:gd name="T15" fmla="*/ 1 h 33"/>
              <a:gd name="T16" fmla="*/ 12 w 14"/>
              <a:gd name="T17" fmla="*/ 2 h 33"/>
              <a:gd name="T18" fmla="*/ 14 w 14"/>
              <a:gd name="T19" fmla="*/ 3 h 33"/>
              <a:gd name="T20" fmla="*/ 14 w 14"/>
              <a:gd name="T21" fmla="*/ 5 h 33"/>
              <a:gd name="T22" fmla="*/ 14 w 14"/>
              <a:gd name="T23" fmla="*/ 7 h 33"/>
              <a:gd name="T24" fmla="*/ 14 w 14"/>
              <a:gd name="T25" fmla="*/ 8 h 33"/>
              <a:gd name="T26" fmla="*/ 14 w 14"/>
              <a:gd name="T27" fmla="*/ 11 h 33"/>
              <a:gd name="T28" fmla="*/ 14 w 14"/>
              <a:gd name="T29" fmla="*/ 13 h 33"/>
              <a:gd name="T30" fmla="*/ 12 w 14"/>
              <a:gd name="T31" fmla="*/ 15 h 33"/>
              <a:gd name="T32" fmla="*/ 11 w 14"/>
              <a:gd name="T33" fmla="*/ 16 h 33"/>
              <a:gd name="T34" fmla="*/ 12 w 14"/>
              <a:gd name="T35" fmla="*/ 17 h 33"/>
              <a:gd name="T36" fmla="*/ 14 w 14"/>
              <a:gd name="T37" fmla="*/ 18 h 33"/>
              <a:gd name="T38" fmla="*/ 14 w 14"/>
              <a:gd name="T39" fmla="*/ 21 h 33"/>
              <a:gd name="T40" fmla="*/ 14 w 14"/>
              <a:gd name="T41" fmla="*/ 23 h 33"/>
              <a:gd name="T42" fmla="*/ 14 w 14"/>
              <a:gd name="T43" fmla="*/ 26 h 33"/>
              <a:gd name="T44" fmla="*/ 14 w 14"/>
              <a:gd name="T45" fmla="*/ 27 h 33"/>
              <a:gd name="T46" fmla="*/ 14 w 14"/>
              <a:gd name="T47" fmla="*/ 28 h 33"/>
              <a:gd name="T48" fmla="*/ 12 w 14"/>
              <a:gd name="T49" fmla="*/ 30 h 33"/>
              <a:gd name="T50" fmla="*/ 11 w 14"/>
              <a:gd name="T51" fmla="*/ 32 h 33"/>
              <a:gd name="T52" fmla="*/ 7 w 14"/>
              <a:gd name="T53" fmla="*/ 33 h 33"/>
              <a:gd name="T54" fmla="*/ 4 w 14"/>
              <a:gd name="T55" fmla="*/ 32 h 33"/>
              <a:gd name="T56" fmla="*/ 1 w 14"/>
              <a:gd name="T57" fmla="*/ 30 h 33"/>
              <a:gd name="T58" fmla="*/ 1 w 14"/>
              <a:gd name="T59" fmla="*/ 28 h 33"/>
              <a:gd name="T60" fmla="*/ 1 w 14"/>
              <a:gd name="T61" fmla="*/ 27 h 33"/>
              <a:gd name="T62" fmla="*/ 0 w 14"/>
              <a:gd name="T63" fmla="*/ 26 h 33"/>
              <a:gd name="T64" fmla="*/ 0 w 14"/>
              <a:gd name="T65" fmla="*/ 23 h 33"/>
              <a:gd name="T66" fmla="*/ 0 w 14"/>
              <a:gd name="T67" fmla="*/ 21 h 33"/>
              <a:gd name="T68" fmla="*/ 1 w 14"/>
              <a:gd name="T69" fmla="*/ 18 h 33"/>
              <a:gd name="T70" fmla="*/ 1 w 14"/>
              <a:gd name="T71" fmla="*/ 17 h 33"/>
              <a:gd name="T72" fmla="*/ 2 w 14"/>
              <a:gd name="T73" fmla="*/ 16 h 33"/>
              <a:gd name="T74" fmla="*/ 1 w 14"/>
              <a:gd name="T75" fmla="*/ 15 h 33"/>
              <a:gd name="T76" fmla="*/ 1 w 14"/>
              <a:gd name="T77" fmla="*/ 13 h 33"/>
              <a:gd name="T78" fmla="*/ 0 w 14"/>
              <a:gd name="T79" fmla="*/ 11 h 33"/>
              <a:gd name="T80" fmla="*/ 0 w 14"/>
              <a:gd name="T81" fmla="*/ 8 h 33"/>
              <a:gd name="T82" fmla="*/ 10 w 14"/>
              <a:gd name="T83" fmla="*/ 7 h 33"/>
              <a:gd name="T84" fmla="*/ 9 w 14"/>
              <a:gd name="T85" fmla="*/ 6 h 33"/>
              <a:gd name="T86" fmla="*/ 7 w 14"/>
              <a:gd name="T87" fmla="*/ 5 h 33"/>
              <a:gd name="T88" fmla="*/ 6 w 14"/>
              <a:gd name="T89" fmla="*/ 6 h 33"/>
              <a:gd name="T90" fmla="*/ 5 w 14"/>
              <a:gd name="T91" fmla="*/ 12 h 33"/>
              <a:gd name="T92" fmla="*/ 6 w 14"/>
              <a:gd name="T93" fmla="*/ 13 h 33"/>
              <a:gd name="T94" fmla="*/ 7 w 14"/>
              <a:gd name="T95" fmla="*/ 15 h 33"/>
              <a:gd name="T96" fmla="*/ 9 w 14"/>
              <a:gd name="T97" fmla="*/ 13 h 33"/>
              <a:gd name="T98" fmla="*/ 10 w 14"/>
              <a:gd name="T99" fmla="*/ 12 h 33"/>
              <a:gd name="T100" fmla="*/ 10 w 14"/>
              <a:gd name="T101" fmla="*/ 20 h 33"/>
              <a:gd name="T102" fmla="*/ 9 w 14"/>
              <a:gd name="T103" fmla="*/ 18 h 33"/>
              <a:gd name="T104" fmla="*/ 7 w 14"/>
              <a:gd name="T105" fmla="*/ 17 h 33"/>
              <a:gd name="T106" fmla="*/ 6 w 14"/>
              <a:gd name="T107" fmla="*/ 18 h 33"/>
              <a:gd name="T108" fmla="*/ 5 w 14"/>
              <a:gd name="T109" fmla="*/ 20 h 33"/>
              <a:gd name="T110" fmla="*/ 5 w 14"/>
              <a:gd name="T111" fmla="*/ 26 h 33"/>
              <a:gd name="T112" fmla="*/ 6 w 14"/>
              <a:gd name="T113" fmla="*/ 27 h 33"/>
              <a:gd name="T114" fmla="*/ 7 w 14"/>
              <a:gd name="T115" fmla="*/ 28 h 33"/>
              <a:gd name="T116" fmla="*/ 9 w 14"/>
              <a:gd name="T117" fmla="*/ 27 h 33"/>
              <a:gd name="T118" fmla="*/ 10 w 14"/>
              <a:gd name="T119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8"/>
                </a:move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1" y="5"/>
                </a:lnTo>
                <a:lnTo>
                  <a:pt x="1" y="5"/>
                </a:lnTo>
                <a:lnTo>
                  <a:pt x="1" y="3"/>
                </a:lnTo>
                <a:lnTo>
                  <a:pt x="1" y="3"/>
                </a:lnTo>
                <a:lnTo>
                  <a:pt x="2" y="2"/>
                </a:lnTo>
                <a:lnTo>
                  <a:pt x="2" y="2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2"/>
                </a:lnTo>
                <a:lnTo>
                  <a:pt x="12" y="2"/>
                </a:lnTo>
                <a:lnTo>
                  <a:pt x="14" y="3"/>
                </a:lnTo>
                <a:lnTo>
                  <a:pt x="14" y="3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4" y="13"/>
                </a:lnTo>
                <a:lnTo>
                  <a:pt x="14" y="13"/>
                </a:lnTo>
                <a:lnTo>
                  <a:pt x="12" y="15"/>
                </a:lnTo>
                <a:lnTo>
                  <a:pt x="12" y="15"/>
                </a:lnTo>
                <a:lnTo>
                  <a:pt x="11" y="16"/>
                </a:lnTo>
                <a:lnTo>
                  <a:pt x="11" y="16"/>
                </a:lnTo>
                <a:lnTo>
                  <a:pt x="12" y="17"/>
                </a:lnTo>
                <a:lnTo>
                  <a:pt x="12" y="17"/>
                </a:lnTo>
                <a:lnTo>
                  <a:pt x="14" y="18"/>
                </a:lnTo>
                <a:lnTo>
                  <a:pt x="14" y="18"/>
                </a:lnTo>
                <a:lnTo>
                  <a:pt x="14" y="21"/>
                </a:lnTo>
                <a:lnTo>
                  <a:pt x="14" y="21"/>
                </a:lnTo>
                <a:lnTo>
                  <a:pt x="14" y="23"/>
                </a:lnTo>
                <a:lnTo>
                  <a:pt x="14" y="23"/>
                </a:lnTo>
                <a:lnTo>
                  <a:pt x="14" y="26"/>
                </a:lnTo>
                <a:lnTo>
                  <a:pt x="14" y="26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2" y="30"/>
                </a:lnTo>
                <a:lnTo>
                  <a:pt x="12" y="30"/>
                </a:lnTo>
                <a:lnTo>
                  <a:pt x="11" y="32"/>
                </a:lnTo>
                <a:lnTo>
                  <a:pt x="11" y="32"/>
                </a:lnTo>
                <a:lnTo>
                  <a:pt x="7" y="33"/>
                </a:lnTo>
                <a:lnTo>
                  <a:pt x="7" y="33"/>
                </a:lnTo>
                <a:lnTo>
                  <a:pt x="4" y="32"/>
                </a:lnTo>
                <a:lnTo>
                  <a:pt x="4" y="32"/>
                </a:lnTo>
                <a:lnTo>
                  <a:pt x="1" y="30"/>
                </a:lnTo>
                <a:lnTo>
                  <a:pt x="1" y="30"/>
                </a:lnTo>
                <a:lnTo>
                  <a:pt x="1" y="28"/>
                </a:lnTo>
                <a:lnTo>
                  <a:pt x="1" y="28"/>
                </a:lnTo>
                <a:lnTo>
                  <a:pt x="1" y="27"/>
                </a:lnTo>
                <a:lnTo>
                  <a:pt x="1" y="27"/>
                </a:lnTo>
                <a:lnTo>
                  <a:pt x="0" y="26"/>
                </a:lnTo>
                <a:lnTo>
                  <a:pt x="0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1" y="18"/>
                </a:lnTo>
                <a:lnTo>
                  <a:pt x="1" y="18"/>
                </a:lnTo>
                <a:lnTo>
                  <a:pt x="1" y="17"/>
                </a:lnTo>
                <a:lnTo>
                  <a:pt x="1" y="17"/>
                </a:lnTo>
                <a:lnTo>
                  <a:pt x="2" y="16"/>
                </a:lnTo>
                <a:lnTo>
                  <a:pt x="2" y="16"/>
                </a:lnTo>
                <a:lnTo>
                  <a:pt x="1" y="15"/>
                </a:lnTo>
                <a:lnTo>
                  <a:pt x="1" y="15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10" y="7"/>
                </a:moveTo>
                <a:lnTo>
                  <a:pt x="10" y="7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7"/>
                </a:lnTo>
                <a:lnTo>
                  <a:pt x="5" y="12"/>
                </a:lnTo>
                <a:lnTo>
                  <a:pt x="5" y="12"/>
                </a:lnTo>
                <a:lnTo>
                  <a:pt x="6" y="13"/>
                </a:lnTo>
                <a:lnTo>
                  <a:pt x="6" y="13"/>
                </a:lnTo>
                <a:lnTo>
                  <a:pt x="7" y="15"/>
                </a:lnTo>
                <a:lnTo>
                  <a:pt x="7" y="15"/>
                </a:lnTo>
                <a:lnTo>
                  <a:pt x="9" y="13"/>
                </a:lnTo>
                <a:lnTo>
                  <a:pt x="9" y="13"/>
                </a:lnTo>
                <a:lnTo>
                  <a:pt x="10" y="12"/>
                </a:lnTo>
                <a:lnTo>
                  <a:pt x="10" y="7"/>
                </a:lnTo>
                <a:close/>
                <a:moveTo>
                  <a:pt x="10" y="20"/>
                </a:moveTo>
                <a:lnTo>
                  <a:pt x="10" y="20"/>
                </a:lnTo>
                <a:lnTo>
                  <a:pt x="9" y="18"/>
                </a:lnTo>
                <a:lnTo>
                  <a:pt x="9" y="18"/>
                </a:lnTo>
                <a:lnTo>
                  <a:pt x="7" y="17"/>
                </a:lnTo>
                <a:lnTo>
                  <a:pt x="7" y="17"/>
                </a:lnTo>
                <a:lnTo>
                  <a:pt x="6" y="18"/>
                </a:lnTo>
                <a:lnTo>
                  <a:pt x="6" y="18"/>
                </a:lnTo>
                <a:lnTo>
                  <a:pt x="5" y="20"/>
                </a:lnTo>
                <a:lnTo>
                  <a:pt x="5" y="26"/>
                </a:lnTo>
                <a:lnTo>
                  <a:pt x="5" y="26"/>
                </a:lnTo>
                <a:lnTo>
                  <a:pt x="6" y="27"/>
                </a:lnTo>
                <a:lnTo>
                  <a:pt x="6" y="27"/>
                </a:lnTo>
                <a:lnTo>
                  <a:pt x="7" y="28"/>
                </a:lnTo>
                <a:lnTo>
                  <a:pt x="7" y="28"/>
                </a:lnTo>
                <a:lnTo>
                  <a:pt x="9" y="27"/>
                </a:lnTo>
                <a:lnTo>
                  <a:pt x="9" y="27"/>
                </a:lnTo>
                <a:lnTo>
                  <a:pt x="10" y="26"/>
                </a:lnTo>
                <a:lnTo>
                  <a:pt x="1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58" name="Freeform 2088">
            <a:extLst>
              <a:ext uri="{FF2B5EF4-FFF2-40B4-BE49-F238E27FC236}">
                <a16:creationId xmlns:a16="http://schemas.microsoft.com/office/drawing/2014/main" id="{6D08796A-50F4-4999-8201-13E8725CB2C9}"/>
              </a:ext>
            </a:extLst>
          </p:cNvPr>
          <p:cNvSpPr>
            <a:spLocks/>
          </p:cNvSpPr>
          <p:nvPr/>
        </p:nvSpPr>
        <p:spPr bwMode="auto">
          <a:xfrm>
            <a:off x="5109606" y="3327583"/>
            <a:ext cx="7938" cy="12700"/>
          </a:xfrm>
          <a:custGeom>
            <a:avLst/>
            <a:gdLst>
              <a:gd name="T0" fmla="*/ 0 w 5"/>
              <a:gd name="T1" fmla="*/ 8 h 8"/>
              <a:gd name="T2" fmla="*/ 0 w 5"/>
              <a:gd name="T3" fmla="*/ 0 h 8"/>
              <a:gd name="T4" fmla="*/ 5 w 5"/>
              <a:gd name="T5" fmla="*/ 0 h 8"/>
              <a:gd name="T6" fmla="*/ 5 w 5"/>
              <a:gd name="T7" fmla="*/ 4 h 8"/>
              <a:gd name="T8" fmla="*/ 0 w 5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8">
                <a:moveTo>
                  <a:pt x="0" y="8"/>
                </a:moveTo>
                <a:lnTo>
                  <a:pt x="0" y="0"/>
                </a:lnTo>
                <a:lnTo>
                  <a:pt x="5" y="0"/>
                </a:lnTo>
                <a:lnTo>
                  <a:pt x="5" y="4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59" name="Freeform 2089">
            <a:extLst>
              <a:ext uri="{FF2B5EF4-FFF2-40B4-BE49-F238E27FC236}">
                <a16:creationId xmlns:a16="http://schemas.microsoft.com/office/drawing/2014/main" id="{5E51CB0B-47F4-453F-8191-E11475A4F789}"/>
              </a:ext>
            </a:extLst>
          </p:cNvPr>
          <p:cNvSpPr>
            <a:spLocks noEditPoints="1"/>
          </p:cNvSpPr>
          <p:nvPr/>
        </p:nvSpPr>
        <p:spPr bwMode="auto">
          <a:xfrm>
            <a:off x="5122306" y="3284721"/>
            <a:ext cx="22225" cy="50800"/>
          </a:xfrm>
          <a:custGeom>
            <a:avLst/>
            <a:gdLst>
              <a:gd name="T0" fmla="*/ 7 w 14"/>
              <a:gd name="T1" fmla="*/ 12 h 32"/>
              <a:gd name="T2" fmla="*/ 7 w 14"/>
              <a:gd name="T3" fmla="*/ 14 h 32"/>
              <a:gd name="T4" fmla="*/ 7 w 14"/>
              <a:gd name="T5" fmla="*/ 12 h 32"/>
              <a:gd name="T6" fmla="*/ 9 w 14"/>
              <a:gd name="T7" fmla="*/ 12 h 32"/>
              <a:gd name="T8" fmla="*/ 11 w 14"/>
              <a:gd name="T9" fmla="*/ 14 h 32"/>
              <a:gd name="T10" fmla="*/ 14 w 14"/>
              <a:gd name="T11" fmla="*/ 15 h 32"/>
              <a:gd name="T12" fmla="*/ 14 w 14"/>
              <a:gd name="T13" fmla="*/ 16 h 32"/>
              <a:gd name="T14" fmla="*/ 14 w 14"/>
              <a:gd name="T15" fmla="*/ 17 h 32"/>
              <a:gd name="T16" fmla="*/ 14 w 14"/>
              <a:gd name="T17" fmla="*/ 19 h 32"/>
              <a:gd name="T18" fmla="*/ 14 w 14"/>
              <a:gd name="T19" fmla="*/ 22 h 32"/>
              <a:gd name="T20" fmla="*/ 14 w 14"/>
              <a:gd name="T21" fmla="*/ 25 h 32"/>
              <a:gd name="T22" fmla="*/ 14 w 14"/>
              <a:gd name="T23" fmla="*/ 26 h 32"/>
              <a:gd name="T24" fmla="*/ 14 w 14"/>
              <a:gd name="T25" fmla="*/ 27 h 32"/>
              <a:gd name="T26" fmla="*/ 14 w 14"/>
              <a:gd name="T27" fmla="*/ 29 h 32"/>
              <a:gd name="T28" fmla="*/ 11 w 14"/>
              <a:gd name="T29" fmla="*/ 31 h 32"/>
              <a:gd name="T30" fmla="*/ 7 w 14"/>
              <a:gd name="T31" fmla="*/ 32 h 32"/>
              <a:gd name="T32" fmla="*/ 4 w 14"/>
              <a:gd name="T33" fmla="*/ 31 h 32"/>
              <a:gd name="T34" fmla="*/ 1 w 14"/>
              <a:gd name="T35" fmla="*/ 29 h 32"/>
              <a:gd name="T36" fmla="*/ 1 w 14"/>
              <a:gd name="T37" fmla="*/ 27 h 32"/>
              <a:gd name="T38" fmla="*/ 1 w 14"/>
              <a:gd name="T39" fmla="*/ 26 h 32"/>
              <a:gd name="T40" fmla="*/ 0 w 14"/>
              <a:gd name="T41" fmla="*/ 25 h 32"/>
              <a:gd name="T42" fmla="*/ 0 w 14"/>
              <a:gd name="T43" fmla="*/ 22 h 32"/>
              <a:gd name="T44" fmla="*/ 0 w 14"/>
              <a:gd name="T45" fmla="*/ 20 h 32"/>
              <a:gd name="T46" fmla="*/ 1 w 14"/>
              <a:gd name="T47" fmla="*/ 19 h 32"/>
              <a:gd name="T48" fmla="*/ 1 w 14"/>
              <a:gd name="T49" fmla="*/ 17 h 32"/>
              <a:gd name="T50" fmla="*/ 7 w 14"/>
              <a:gd name="T51" fmla="*/ 0 h 32"/>
              <a:gd name="T52" fmla="*/ 10 w 14"/>
              <a:gd name="T53" fmla="*/ 19 h 32"/>
              <a:gd name="T54" fmla="*/ 9 w 14"/>
              <a:gd name="T55" fmla="*/ 17 h 32"/>
              <a:gd name="T56" fmla="*/ 7 w 14"/>
              <a:gd name="T57" fmla="*/ 16 h 32"/>
              <a:gd name="T58" fmla="*/ 6 w 14"/>
              <a:gd name="T59" fmla="*/ 17 h 32"/>
              <a:gd name="T60" fmla="*/ 5 w 14"/>
              <a:gd name="T61" fmla="*/ 19 h 32"/>
              <a:gd name="T62" fmla="*/ 5 w 14"/>
              <a:gd name="T63" fmla="*/ 25 h 32"/>
              <a:gd name="T64" fmla="*/ 6 w 14"/>
              <a:gd name="T65" fmla="*/ 26 h 32"/>
              <a:gd name="T66" fmla="*/ 7 w 14"/>
              <a:gd name="T67" fmla="*/ 27 h 32"/>
              <a:gd name="T68" fmla="*/ 9 w 14"/>
              <a:gd name="T69" fmla="*/ 26 h 32"/>
              <a:gd name="T70" fmla="*/ 10 w 14"/>
              <a:gd name="T71" fmla="*/ 19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2" y="0"/>
                </a:moveTo>
                <a:lnTo>
                  <a:pt x="7" y="12"/>
                </a:lnTo>
                <a:lnTo>
                  <a:pt x="7" y="14"/>
                </a:lnTo>
                <a:lnTo>
                  <a:pt x="7" y="14"/>
                </a:lnTo>
                <a:lnTo>
                  <a:pt x="7" y="12"/>
                </a:lnTo>
                <a:lnTo>
                  <a:pt x="7" y="12"/>
                </a:lnTo>
                <a:lnTo>
                  <a:pt x="9" y="12"/>
                </a:lnTo>
                <a:lnTo>
                  <a:pt x="9" y="12"/>
                </a:lnTo>
                <a:lnTo>
                  <a:pt x="11" y="14"/>
                </a:lnTo>
                <a:lnTo>
                  <a:pt x="11" y="14"/>
                </a:lnTo>
                <a:lnTo>
                  <a:pt x="14" y="15"/>
                </a:lnTo>
                <a:lnTo>
                  <a:pt x="14" y="15"/>
                </a:lnTo>
                <a:lnTo>
                  <a:pt x="14" y="16"/>
                </a:lnTo>
                <a:lnTo>
                  <a:pt x="14" y="16"/>
                </a:lnTo>
                <a:lnTo>
                  <a:pt x="14" y="17"/>
                </a:lnTo>
                <a:lnTo>
                  <a:pt x="14" y="17"/>
                </a:lnTo>
                <a:lnTo>
                  <a:pt x="14" y="19"/>
                </a:lnTo>
                <a:lnTo>
                  <a:pt x="14" y="19"/>
                </a:lnTo>
                <a:lnTo>
                  <a:pt x="14" y="22"/>
                </a:lnTo>
                <a:lnTo>
                  <a:pt x="14" y="22"/>
                </a:lnTo>
                <a:lnTo>
                  <a:pt x="14" y="25"/>
                </a:lnTo>
                <a:lnTo>
                  <a:pt x="14" y="25"/>
                </a:lnTo>
                <a:lnTo>
                  <a:pt x="14" y="26"/>
                </a:lnTo>
                <a:lnTo>
                  <a:pt x="14" y="26"/>
                </a:lnTo>
                <a:lnTo>
                  <a:pt x="14" y="27"/>
                </a:lnTo>
                <a:lnTo>
                  <a:pt x="14" y="27"/>
                </a:lnTo>
                <a:lnTo>
                  <a:pt x="14" y="29"/>
                </a:lnTo>
                <a:lnTo>
                  <a:pt x="14" y="29"/>
                </a:lnTo>
                <a:lnTo>
                  <a:pt x="11" y="31"/>
                </a:lnTo>
                <a:lnTo>
                  <a:pt x="11" y="31"/>
                </a:lnTo>
                <a:lnTo>
                  <a:pt x="7" y="32"/>
                </a:lnTo>
                <a:lnTo>
                  <a:pt x="7" y="32"/>
                </a:lnTo>
                <a:lnTo>
                  <a:pt x="4" y="31"/>
                </a:lnTo>
                <a:lnTo>
                  <a:pt x="4" y="31"/>
                </a:lnTo>
                <a:lnTo>
                  <a:pt x="1" y="29"/>
                </a:lnTo>
                <a:lnTo>
                  <a:pt x="1" y="29"/>
                </a:lnTo>
                <a:lnTo>
                  <a:pt x="1" y="27"/>
                </a:lnTo>
                <a:lnTo>
                  <a:pt x="1" y="27"/>
                </a:lnTo>
                <a:lnTo>
                  <a:pt x="1" y="26"/>
                </a:lnTo>
                <a:lnTo>
                  <a:pt x="1" y="26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1" y="19"/>
                </a:lnTo>
                <a:lnTo>
                  <a:pt x="1" y="19"/>
                </a:lnTo>
                <a:lnTo>
                  <a:pt x="1" y="17"/>
                </a:lnTo>
                <a:lnTo>
                  <a:pt x="1" y="17"/>
                </a:lnTo>
                <a:lnTo>
                  <a:pt x="1" y="16"/>
                </a:lnTo>
                <a:lnTo>
                  <a:pt x="7" y="0"/>
                </a:lnTo>
                <a:lnTo>
                  <a:pt x="12" y="0"/>
                </a:lnTo>
                <a:close/>
                <a:moveTo>
                  <a:pt x="10" y="19"/>
                </a:moveTo>
                <a:lnTo>
                  <a:pt x="10" y="19"/>
                </a:lnTo>
                <a:lnTo>
                  <a:pt x="9" y="17"/>
                </a:lnTo>
                <a:lnTo>
                  <a:pt x="9" y="17"/>
                </a:lnTo>
                <a:lnTo>
                  <a:pt x="7" y="16"/>
                </a:lnTo>
                <a:lnTo>
                  <a:pt x="7" y="16"/>
                </a:lnTo>
                <a:lnTo>
                  <a:pt x="6" y="17"/>
                </a:lnTo>
                <a:lnTo>
                  <a:pt x="6" y="17"/>
                </a:lnTo>
                <a:lnTo>
                  <a:pt x="5" y="19"/>
                </a:lnTo>
                <a:lnTo>
                  <a:pt x="5" y="25"/>
                </a:lnTo>
                <a:lnTo>
                  <a:pt x="5" y="25"/>
                </a:lnTo>
                <a:lnTo>
                  <a:pt x="6" y="26"/>
                </a:lnTo>
                <a:lnTo>
                  <a:pt x="6" y="26"/>
                </a:lnTo>
                <a:lnTo>
                  <a:pt x="7" y="27"/>
                </a:lnTo>
                <a:lnTo>
                  <a:pt x="7" y="27"/>
                </a:lnTo>
                <a:lnTo>
                  <a:pt x="9" y="26"/>
                </a:lnTo>
                <a:lnTo>
                  <a:pt x="9" y="26"/>
                </a:lnTo>
                <a:lnTo>
                  <a:pt x="10" y="25"/>
                </a:lnTo>
                <a:lnTo>
                  <a:pt x="10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60" name="Freeform 2090">
            <a:extLst>
              <a:ext uri="{FF2B5EF4-FFF2-40B4-BE49-F238E27FC236}">
                <a16:creationId xmlns:a16="http://schemas.microsoft.com/office/drawing/2014/main" id="{278774E8-7EC3-4612-9966-2344452B68C2}"/>
              </a:ext>
            </a:extLst>
          </p:cNvPr>
          <p:cNvSpPr>
            <a:spLocks noEditPoints="1"/>
          </p:cNvSpPr>
          <p:nvPr/>
        </p:nvSpPr>
        <p:spPr bwMode="auto">
          <a:xfrm>
            <a:off x="5149293" y="3283133"/>
            <a:ext cx="22225" cy="50800"/>
          </a:xfrm>
          <a:custGeom>
            <a:avLst/>
            <a:gdLst>
              <a:gd name="T0" fmla="*/ 7 w 14"/>
              <a:gd name="T1" fmla="*/ 20 h 32"/>
              <a:gd name="T2" fmla="*/ 7 w 14"/>
              <a:gd name="T3" fmla="*/ 18 h 32"/>
              <a:gd name="T4" fmla="*/ 7 w 14"/>
              <a:gd name="T5" fmla="*/ 20 h 32"/>
              <a:gd name="T6" fmla="*/ 5 w 14"/>
              <a:gd name="T7" fmla="*/ 20 h 32"/>
              <a:gd name="T8" fmla="*/ 3 w 14"/>
              <a:gd name="T9" fmla="*/ 18 h 32"/>
              <a:gd name="T10" fmla="*/ 2 w 14"/>
              <a:gd name="T11" fmla="*/ 17 h 32"/>
              <a:gd name="T12" fmla="*/ 0 w 14"/>
              <a:gd name="T13" fmla="*/ 16 h 32"/>
              <a:gd name="T14" fmla="*/ 0 w 14"/>
              <a:gd name="T15" fmla="*/ 15 h 32"/>
              <a:gd name="T16" fmla="*/ 0 w 14"/>
              <a:gd name="T17" fmla="*/ 13 h 32"/>
              <a:gd name="T18" fmla="*/ 0 w 14"/>
              <a:gd name="T19" fmla="*/ 10 h 32"/>
              <a:gd name="T20" fmla="*/ 0 w 14"/>
              <a:gd name="T21" fmla="*/ 7 h 32"/>
              <a:gd name="T22" fmla="*/ 0 w 14"/>
              <a:gd name="T23" fmla="*/ 6 h 32"/>
              <a:gd name="T24" fmla="*/ 0 w 14"/>
              <a:gd name="T25" fmla="*/ 5 h 32"/>
              <a:gd name="T26" fmla="*/ 2 w 14"/>
              <a:gd name="T27" fmla="*/ 3 h 32"/>
              <a:gd name="T28" fmla="*/ 4 w 14"/>
              <a:gd name="T29" fmla="*/ 1 h 32"/>
              <a:gd name="T30" fmla="*/ 7 w 14"/>
              <a:gd name="T31" fmla="*/ 0 h 32"/>
              <a:gd name="T32" fmla="*/ 10 w 14"/>
              <a:gd name="T33" fmla="*/ 1 h 32"/>
              <a:gd name="T34" fmla="*/ 13 w 14"/>
              <a:gd name="T35" fmla="*/ 3 h 32"/>
              <a:gd name="T36" fmla="*/ 13 w 14"/>
              <a:gd name="T37" fmla="*/ 5 h 32"/>
              <a:gd name="T38" fmla="*/ 14 w 14"/>
              <a:gd name="T39" fmla="*/ 6 h 32"/>
              <a:gd name="T40" fmla="*/ 14 w 14"/>
              <a:gd name="T41" fmla="*/ 7 h 32"/>
              <a:gd name="T42" fmla="*/ 14 w 14"/>
              <a:gd name="T43" fmla="*/ 10 h 32"/>
              <a:gd name="T44" fmla="*/ 14 w 14"/>
              <a:gd name="T45" fmla="*/ 12 h 32"/>
              <a:gd name="T46" fmla="*/ 14 w 14"/>
              <a:gd name="T47" fmla="*/ 13 h 32"/>
              <a:gd name="T48" fmla="*/ 13 w 14"/>
              <a:gd name="T49" fmla="*/ 15 h 32"/>
              <a:gd name="T50" fmla="*/ 7 w 14"/>
              <a:gd name="T51" fmla="*/ 32 h 32"/>
              <a:gd name="T52" fmla="*/ 4 w 14"/>
              <a:gd name="T53" fmla="*/ 13 h 32"/>
              <a:gd name="T54" fmla="*/ 5 w 14"/>
              <a:gd name="T55" fmla="*/ 15 h 32"/>
              <a:gd name="T56" fmla="*/ 7 w 14"/>
              <a:gd name="T57" fmla="*/ 16 h 32"/>
              <a:gd name="T58" fmla="*/ 9 w 14"/>
              <a:gd name="T59" fmla="*/ 15 h 32"/>
              <a:gd name="T60" fmla="*/ 9 w 14"/>
              <a:gd name="T61" fmla="*/ 13 h 32"/>
              <a:gd name="T62" fmla="*/ 9 w 14"/>
              <a:gd name="T63" fmla="*/ 7 h 32"/>
              <a:gd name="T64" fmla="*/ 9 w 14"/>
              <a:gd name="T65" fmla="*/ 6 h 32"/>
              <a:gd name="T66" fmla="*/ 7 w 14"/>
              <a:gd name="T67" fmla="*/ 5 h 32"/>
              <a:gd name="T68" fmla="*/ 5 w 14"/>
              <a:gd name="T69" fmla="*/ 6 h 32"/>
              <a:gd name="T70" fmla="*/ 4 w 14"/>
              <a:gd name="T71" fmla="*/ 1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2" y="32"/>
                </a:moveTo>
                <a:lnTo>
                  <a:pt x="7" y="20"/>
                </a:lnTo>
                <a:lnTo>
                  <a:pt x="7" y="18"/>
                </a:lnTo>
                <a:lnTo>
                  <a:pt x="7" y="18"/>
                </a:lnTo>
                <a:lnTo>
                  <a:pt x="7" y="20"/>
                </a:lnTo>
                <a:lnTo>
                  <a:pt x="7" y="20"/>
                </a:lnTo>
                <a:lnTo>
                  <a:pt x="5" y="20"/>
                </a:lnTo>
                <a:lnTo>
                  <a:pt x="5" y="20"/>
                </a:lnTo>
                <a:lnTo>
                  <a:pt x="3" y="18"/>
                </a:lnTo>
                <a:lnTo>
                  <a:pt x="3" y="18"/>
                </a:lnTo>
                <a:lnTo>
                  <a:pt x="2" y="17"/>
                </a:lnTo>
                <a:lnTo>
                  <a:pt x="2" y="17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4" y="6"/>
                </a:lnTo>
                <a:lnTo>
                  <a:pt x="14" y="6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3" y="15"/>
                </a:lnTo>
                <a:lnTo>
                  <a:pt x="13" y="15"/>
                </a:lnTo>
                <a:lnTo>
                  <a:pt x="13" y="16"/>
                </a:lnTo>
                <a:lnTo>
                  <a:pt x="7" y="32"/>
                </a:lnTo>
                <a:lnTo>
                  <a:pt x="2" y="32"/>
                </a:lnTo>
                <a:close/>
                <a:moveTo>
                  <a:pt x="4" y="13"/>
                </a:moveTo>
                <a:lnTo>
                  <a:pt x="4" y="13"/>
                </a:lnTo>
                <a:lnTo>
                  <a:pt x="5" y="15"/>
                </a:lnTo>
                <a:lnTo>
                  <a:pt x="5" y="15"/>
                </a:lnTo>
                <a:lnTo>
                  <a:pt x="7" y="16"/>
                </a:lnTo>
                <a:lnTo>
                  <a:pt x="7" y="16"/>
                </a:lnTo>
                <a:lnTo>
                  <a:pt x="9" y="15"/>
                </a:lnTo>
                <a:lnTo>
                  <a:pt x="9" y="15"/>
                </a:lnTo>
                <a:lnTo>
                  <a:pt x="9" y="13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4" y="7"/>
                </a:lnTo>
                <a:lnTo>
                  <a:pt x="4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61" name="Freeform 2091">
            <a:extLst>
              <a:ext uri="{FF2B5EF4-FFF2-40B4-BE49-F238E27FC236}">
                <a16:creationId xmlns:a16="http://schemas.microsoft.com/office/drawing/2014/main" id="{06A98479-2426-4DCC-8A5A-37B13E4BCE3C}"/>
              </a:ext>
            </a:extLst>
          </p:cNvPr>
          <p:cNvSpPr>
            <a:spLocks/>
          </p:cNvSpPr>
          <p:nvPr/>
        </p:nvSpPr>
        <p:spPr bwMode="auto">
          <a:xfrm>
            <a:off x="5176281" y="3283133"/>
            <a:ext cx="22225" cy="52388"/>
          </a:xfrm>
          <a:custGeom>
            <a:avLst/>
            <a:gdLst>
              <a:gd name="T0" fmla="*/ 6 w 14"/>
              <a:gd name="T1" fmla="*/ 15 h 33"/>
              <a:gd name="T2" fmla="*/ 9 w 14"/>
              <a:gd name="T3" fmla="*/ 13 h 33"/>
              <a:gd name="T4" fmla="*/ 9 w 14"/>
              <a:gd name="T5" fmla="*/ 7 h 33"/>
              <a:gd name="T6" fmla="*/ 9 w 14"/>
              <a:gd name="T7" fmla="*/ 6 h 33"/>
              <a:gd name="T8" fmla="*/ 7 w 14"/>
              <a:gd name="T9" fmla="*/ 5 h 33"/>
              <a:gd name="T10" fmla="*/ 5 w 14"/>
              <a:gd name="T11" fmla="*/ 6 h 33"/>
              <a:gd name="T12" fmla="*/ 5 w 14"/>
              <a:gd name="T13" fmla="*/ 7 h 33"/>
              <a:gd name="T14" fmla="*/ 0 w 14"/>
              <a:gd name="T15" fmla="*/ 10 h 33"/>
              <a:gd name="T16" fmla="*/ 0 w 14"/>
              <a:gd name="T17" fmla="*/ 7 h 33"/>
              <a:gd name="T18" fmla="*/ 1 w 14"/>
              <a:gd name="T19" fmla="*/ 5 h 33"/>
              <a:gd name="T20" fmla="*/ 2 w 14"/>
              <a:gd name="T21" fmla="*/ 2 h 33"/>
              <a:gd name="T22" fmla="*/ 5 w 14"/>
              <a:gd name="T23" fmla="*/ 1 h 33"/>
              <a:gd name="T24" fmla="*/ 7 w 14"/>
              <a:gd name="T25" fmla="*/ 0 h 33"/>
              <a:gd name="T26" fmla="*/ 10 w 14"/>
              <a:gd name="T27" fmla="*/ 1 h 33"/>
              <a:gd name="T28" fmla="*/ 12 w 14"/>
              <a:gd name="T29" fmla="*/ 2 h 33"/>
              <a:gd name="T30" fmla="*/ 12 w 14"/>
              <a:gd name="T31" fmla="*/ 3 h 33"/>
              <a:gd name="T32" fmla="*/ 14 w 14"/>
              <a:gd name="T33" fmla="*/ 5 h 33"/>
              <a:gd name="T34" fmla="*/ 14 w 14"/>
              <a:gd name="T35" fmla="*/ 10 h 33"/>
              <a:gd name="T36" fmla="*/ 14 w 14"/>
              <a:gd name="T37" fmla="*/ 12 h 33"/>
              <a:gd name="T38" fmla="*/ 14 w 14"/>
              <a:gd name="T39" fmla="*/ 13 h 33"/>
              <a:gd name="T40" fmla="*/ 12 w 14"/>
              <a:gd name="T41" fmla="*/ 15 h 33"/>
              <a:gd name="T42" fmla="*/ 11 w 14"/>
              <a:gd name="T43" fmla="*/ 16 h 33"/>
              <a:gd name="T44" fmla="*/ 12 w 14"/>
              <a:gd name="T45" fmla="*/ 17 h 33"/>
              <a:gd name="T46" fmla="*/ 14 w 14"/>
              <a:gd name="T47" fmla="*/ 18 h 33"/>
              <a:gd name="T48" fmla="*/ 14 w 14"/>
              <a:gd name="T49" fmla="*/ 21 h 33"/>
              <a:gd name="T50" fmla="*/ 14 w 14"/>
              <a:gd name="T51" fmla="*/ 23 h 33"/>
              <a:gd name="T52" fmla="*/ 14 w 14"/>
              <a:gd name="T53" fmla="*/ 26 h 33"/>
              <a:gd name="T54" fmla="*/ 14 w 14"/>
              <a:gd name="T55" fmla="*/ 27 h 33"/>
              <a:gd name="T56" fmla="*/ 14 w 14"/>
              <a:gd name="T57" fmla="*/ 28 h 33"/>
              <a:gd name="T58" fmla="*/ 12 w 14"/>
              <a:gd name="T59" fmla="*/ 30 h 33"/>
              <a:gd name="T60" fmla="*/ 10 w 14"/>
              <a:gd name="T61" fmla="*/ 32 h 33"/>
              <a:gd name="T62" fmla="*/ 7 w 14"/>
              <a:gd name="T63" fmla="*/ 33 h 33"/>
              <a:gd name="T64" fmla="*/ 5 w 14"/>
              <a:gd name="T65" fmla="*/ 32 h 33"/>
              <a:gd name="T66" fmla="*/ 2 w 14"/>
              <a:gd name="T67" fmla="*/ 31 h 33"/>
              <a:gd name="T68" fmla="*/ 1 w 14"/>
              <a:gd name="T69" fmla="*/ 30 h 33"/>
              <a:gd name="T70" fmla="*/ 0 w 14"/>
              <a:gd name="T71" fmla="*/ 23 h 33"/>
              <a:gd name="T72" fmla="*/ 5 w 14"/>
              <a:gd name="T73" fmla="*/ 26 h 33"/>
              <a:gd name="T74" fmla="*/ 5 w 14"/>
              <a:gd name="T75" fmla="*/ 27 h 33"/>
              <a:gd name="T76" fmla="*/ 7 w 14"/>
              <a:gd name="T77" fmla="*/ 28 h 33"/>
              <a:gd name="T78" fmla="*/ 9 w 14"/>
              <a:gd name="T79" fmla="*/ 27 h 33"/>
              <a:gd name="T80" fmla="*/ 9 w 14"/>
              <a:gd name="T81" fmla="*/ 26 h 33"/>
              <a:gd name="T82" fmla="*/ 9 w 14"/>
              <a:gd name="T83" fmla="*/ 21 h 33"/>
              <a:gd name="T84" fmla="*/ 9 w 14"/>
              <a:gd name="T85" fmla="*/ 18 h 33"/>
              <a:gd name="T86" fmla="*/ 7 w 14"/>
              <a:gd name="T87" fmla="*/ 18 h 33"/>
              <a:gd name="T88" fmla="*/ 6 w 14"/>
              <a:gd name="T89" fmla="*/ 1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3">
                <a:moveTo>
                  <a:pt x="6" y="15"/>
                </a:moveTo>
                <a:lnTo>
                  <a:pt x="6" y="15"/>
                </a:lnTo>
                <a:lnTo>
                  <a:pt x="9" y="13"/>
                </a:lnTo>
                <a:lnTo>
                  <a:pt x="9" y="13"/>
                </a:lnTo>
                <a:lnTo>
                  <a:pt x="9" y="11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1" y="5"/>
                </a:lnTo>
                <a:lnTo>
                  <a:pt x="1" y="5"/>
                </a:lnTo>
                <a:lnTo>
                  <a:pt x="2" y="2"/>
                </a:lnTo>
                <a:lnTo>
                  <a:pt x="2" y="2"/>
                </a:lnTo>
                <a:lnTo>
                  <a:pt x="5" y="1"/>
                </a:lnTo>
                <a:lnTo>
                  <a:pt x="5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2"/>
                </a:lnTo>
                <a:lnTo>
                  <a:pt x="12" y="2"/>
                </a:lnTo>
                <a:lnTo>
                  <a:pt x="12" y="3"/>
                </a:lnTo>
                <a:lnTo>
                  <a:pt x="12" y="3"/>
                </a:lnTo>
                <a:lnTo>
                  <a:pt x="14" y="5"/>
                </a:lnTo>
                <a:lnTo>
                  <a:pt x="14" y="5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2" y="15"/>
                </a:lnTo>
                <a:lnTo>
                  <a:pt x="12" y="15"/>
                </a:lnTo>
                <a:lnTo>
                  <a:pt x="11" y="16"/>
                </a:lnTo>
                <a:lnTo>
                  <a:pt x="11" y="16"/>
                </a:lnTo>
                <a:lnTo>
                  <a:pt x="12" y="17"/>
                </a:lnTo>
                <a:lnTo>
                  <a:pt x="12" y="17"/>
                </a:lnTo>
                <a:lnTo>
                  <a:pt x="14" y="18"/>
                </a:lnTo>
                <a:lnTo>
                  <a:pt x="14" y="18"/>
                </a:lnTo>
                <a:lnTo>
                  <a:pt x="14" y="21"/>
                </a:lnTo>
                <a:lnTo>
                  <a:pt x="14" y="21"/>
                </a:lnTo>
                <a:lnTo>
                  <a:pt x="14" y="23"/>
                </a:lnTo>
                <a:lnTo>
                  <a:pt x="14" y="23"/>
                </a:lnTo>
                <a:lnTo>
                  <a:pt x="14" y="26"/>
                </a:lnTo>
                <a:lnTo>
                  <a:pt x="14" y="26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2" y="30"/>
                </a:lnTo>
                <a:lnTo>
                  <a:pt x="12" y="30"/>
                </a:lnTo>
                <a:lnTo>
                  <a:pt x="10" y="32"/>
                </a:lnTo>
                <a:lnTo>
                  <a:pt x="10" y="32"/>
                </a:lnTo>
                <a:lnTo>
                  <a:pt x="7" y="33"/>
                </a:lnTo>
                <a:lnTo>
                  <a:pt x="7" y="33"/>
                </a:lnTo>
                <a:lnTo>
                  <a:pt x="5" y="32"/>
                </a:lnTo>
                <a:lnTo>
                  <a:pt x="5" y="32"/>
                </a:lnTo>
                <a:lnTo>
                  <a:pt x="2" y="31"/>
                </a:lnTo>
                <a:lnTo>
                  <a:pt x="2" y="31"/>
                </a:lnTo>
                <a:lnTo>
                  <a:pt x="1" y="30"/>
                </a:lnTo>
                <a:lnTo>
                  <a:pt x="1" y="30"/>
                </a:lnTo>
                <a:lnTo>
                  <a:pt x="0" y="26"/>
                </a:lnTo>
                <a:lnTo>
                  <a:pt x="0" y="23"/>
                </a:lnTo>
                <a:lnTo>
                  <a:pt x="5" y="23"/>
                </a:lnTo>
                <a:lnTo>
                  <a:pt x="5" y="26"/>
                </a:ln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7" y="28"/>
                </a:lnTo>
                <a:lnTo>
                  <a:pt x="7" y="28"/>
                </a:lnTo>
                <a:lnTo>
                  <a:pt x="9" y="27"/>
                </a:lnTo>
                <a:lnTo>
                  <a:pt x="9" y="27"/>
                </a:lnTo>
                <a:lnTo>
                  <a:pt x="9" y="26"/>
                </a:lnTo>
                <a:lnTo>
                  <a:pt x="9" y="21"/>
                </a:lnTo>
                <a:lnTo>
                  <a:pt x="9" y="21"/>
                </a:lnTo>
                <a:lnTo>
                  <a:pt x="9" y="18"/>
                </a:lnTo>
                <a:lnTo>
                  <a:pt x="9" y="18"/>
                </a:lnTo>
                <a:lnTo>
                  <a:pt x="7" y="18"/>
                </a:lnTo>
                <a:lnTo>
                  <a:pt x="7" y="18"/>
                </a:lnTo>
                <a:lnTo>
                  <a:pt x="6" y="18"/>
                </a:lnTo>
                <a:lnTo>
                  <a:pt x="6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62" name="Freeform 2092">
            <a:extLst>
              <a:ext uri="{FF2B5EF4-FFF2-40B4-BE49-F238E27FC236}">
                <a16:creationId xmlns:a16="http://schemas.microsoft.com/office/drawing/2014/main" id="{19973148-AA76-4B94-ACFA-72281DD12842}"/>
              </a:ext>
            </a:extLst>
          </p:cNvPr>
          <p:cNvSpPr>
            <a:spLocks/>
          </p:cNvSpPr>
          <p:nvPr/>
        </p:nvSpPr>
        <p:spPr bwMode="auto">
          <a:xfrm>
            <a:off x="5201681" y="3284721"/>
            <a:ext cx="23813" cy="49213"/>
          </a:xfrm>
          <a:custGeom>
            <a:avLst/>
            <a:gdLst>
              <a:gd name="T0" fmla="*/ 9 w 15"/>
              <a:gd name="T1" fmla="*/ 31 h 31"/>
              <a:gd name="T2" fmla="*/ 9 w 15"/>
              <a:gd name="T3" fmla="*/ 27 h 31"/>
              <a:gd name="T4" fmla="*/ 0 w 15"/>
              <a:gd name="T5" fmla="*/ 27 h 31"/>
              <a:gd name="T6" fmla="*/ 0 w 15"/>
              <a:gd name="T7" fmla="*/ 22 h 31"/>
              <a:gd name="T8" fmla="*/ 6 w 15"/>
              <a:gd name="T9" fmla="*/ 0 h 31"/>
              <a:gd name="T10" fmla="*/ 11 w 15"/>
              <a:gd name="T11" fmla="*/ 0 h 31"/>
              <a:gd name="T12" fmla="*/ 4 w 15"/>
              <a:gd name="T13" fmla="*/ 22 h 31"/>
              <a:gd name="T14" fmla="*/ 9 w 15"/>
              <a:gd name="T15" fmla="*/ 22 h 31"/>
              <a:gd name="T16" fmla="*/ 9 w 15"/>
              <a:gd name="T17" fmla="*/ 14 h 31"/>
              <a:gd name="T18" fmla="*/ 14 w 15"/>
              <a:gd name="T19" fmla="*/ 14 h 31"/>
              <a:gd name="T20" fmla="*/ 14 w 15"/>
              <a:gd name="T21" fmla="*/ 22 h 31"/>
              <a:gd name="T22" fmla="*/ 15 w 15"/>
              <a:gd name="T23" fmla="*/ 22 h 31"/>
              <a:gd name="T24" fmla="*/ 15 w 15"/>
              <a:gd name="T25" fmla="*/ 27 h 31"/>
              <a:gd name="T26" fmla="*/ 14 w 15"/>
              <a:gd name="T27" fmla="*/ 27 h 31"/>
              <a:gd name="T28" fmla="*/ 14 w 15"/>
              <a:gd name="T29" fmla="*/ 31 h 31"/>
              <a:gd name="T30" fmla="*/ 9 w 15"/>
              <a:gd name="T3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" h="31">
                <a:moveTo>
                  <a:pt x="9" y="31"/>
                </a:moveTo>
                <a:lnTo>
                  <a:pt x="9" y="27"/>
                </a:lnTo>
                <a:lnTo>
                  <a:pt x="0" y="27"/>
                </a:lnTo>
                <a:lnTo>
                  <a:pt x="0" y="22"/>
                </a:lnTo>
                <a:lnTo>
                  <a:pt x="6" y="0"/>
                </a:lnTo>
                <a:lnTo>
                  <a:pt x="11" y="0"/>
                </a:lnTo>
                <a:lnTo>
                  <a:pt x="4" y="22"/>
                </a:lnTo>
                <a:lnTo>
                  <a:pt x="9" y="22"/>
                </a:lnTo>
                <a:lnTo>
                  <a:pt x="9" y="14"/>
                </a:lnTo>
                <a:lnTo>
                  <a:pt x="14" y="14"/>
                </a:lnTo>
                <a:lnTo>
                  <a:pt x="14" y="22"/>
                </a:lnTo>
                <a:lnTo>
                  <a:pt x="15" y="22"/>
                </a:lnTo>
                <a:lnTo>
                  <a:pt x="15" y="27"/>
                </a:lnTo>
                <a:lnTo>
                  <a:pt x="14" y="27"/>
                </a:lnTo>
                <a:lnTo>
                  <a:pt x="14" y="31"/>
                </a:lnTo>
                <a:lnTo>
                  <a:pt x="9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63" name="Freeform 2093">
            <a:extLst>
              <a:ext uri="{FF2B5EF4-FFF2-40B4-BE49-F238E27FC236}">
                <a16:creationId xmlns:a16="http://schemas.microsoft.com/office/drawing/2014/main" id="{A5E0BAB2-BFDA-441C-A18A-39694BB1C505}"/>
              </a:ext>
            </a:extLst>
          </p:cNvPr>
          <p:cNvSpPr>
            <a:spLocks/>
          </p:cNvSpPr>
          <p:nvPr/>
        </p:nvSpPr>
        <p:spPr bwMode="auto">
          <a:xfrm>
            <a:off x="5069918" y="3794308"/>
            <a:ext cx="15875" cy="52388"/>
          </a:xfrm>
          <a:custGeom>
            <a:avLst/>
            <a:gdLst>
              <a:gd name="T0" fmla="*/ 5 w 10"/>
              <a:gd name="T1" fmla="*/ 33 h 33"/>
              <a:gd name="T2" fmla="*/ 5 w 10"/>
              <a:gd name="T3" fmla="*/ 5 h 33"/>
              <a:gd name="T4" fmla="*/ 0 w 10"/>
              <a:gd name="T5" fmla="*/ 9 h 33"/>
              <a:gd name="T6" fmla="*/ 0 w 10"/>
              <a:gd name="T7" fmla="*/ 4 h 33"/>
              <a:gd name="T8" fmla="*/ 5 w 10"/>
              <a:gd name="T9" fmla="*/ 0 h 33"/>
              <a:gd name="T10" fmla="*/ 10 w 10"/>
              <a:gd name="T11" fmla="*/ 0 h 33"/>
              <a:gd name="T12" fmla="*/ 10 w 10"/>
              <a:gd name="T13" fmla="*/ 33 h 33"/>
              <a:gd name="T14" fmla="*/ 5 w 10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33">
                <a:moveTo>
                  <a:pt x="5" y="33"/>
                </a:moveTo>
                <a:lnTo>
                  <a:pt x="5" y="5"/>
                </a:lnTo>
                <a:lnTo>
                  <a:pt x="0" y="9"/>
                </a:lnTo>
                <a:lnTo>
                  <a:pt x="0" y="4"/>
                </a:lnTo>
                <a:lnTo>
                  <a:pt x="5" y="0"/>
                </a:lnTo>
                <a:lnTo>
                  <a:pt x="10" y="0"/>
                </a:lnTo>
                <a:lnTo>
                  <a:pt x="10" y="33"/>
                </a:lnTo>
                <a:lnTo>
                  <a:pt x="5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64" name="Freeform 2094">
            <a:extLst>
              <a:ext uri="{FF2B5EF4-FFF2-40B4-BE49-F238E27FC236}">
                <a16:creationId xmlns:a16="http://schemas.microsoft.com/office/drawing/2014/main" id="{F1BB57B7-1FA7-46FD-B60A-3A44FF0B3E69}"/>
              </a:ext>
            </a:extLst>
          </p:cNvPr>
          <p:cNvSpPr>
            <a:spLocks noEditPoints="1"/>
          </p:cNvSpPr>
          <p:nvPr/>
        </p:nvSpPr>
        <p:spPr bwMode="auto">
          <a:xfrm>
            <a:off x="5096906" y="3794308"/>
            <a:ext cx="20638" cy="52388"/>
          </a:xfrm>
          <a:custGeom>
            <a:avLst/>
            <a:gdLst>
              <a:gd name="T0" fmla="*/ 0 w 13"/>
              <a:gd name="T1" fmla="*/ 8 h 33"/>
              <a:gd name="T2" fmla="*/ 0 w 13"/>
              <a:gd name="T3" fmla="*/ 8 h 33"/>
              <a:gd name="T4" fmla="*/ 1 w 13"/>
              <a:gd name="T5" fmla="*/ 4 h 33"/>
              <a:gd name="T6" fmla="*/ 1 w 13"/>
              <a:gd name="T7" fmla="*/ 4 h 33"/>
              <a:gd name="T8" fmla="*/ 2 w 13"/>
              <a:gd name="T9" fmla="*/ 3 h 33"/>
              <a:gd name="T10" fmla="*/ 2 w 13"/>
              <a:gd name="T11" fmla="*/ 3 h 33"/>
              <a:gd name="T12" fmla="*/ 3 w 13"/>
              <a:gd name="T13" fmla="*/ 2 h 33"/>
              <a:gd name="T14" fmla="*/ 3 w 13"/>
              <a:gd name="T15" fmla="*/ 2 h 33"/>
              <a:gd name="T16" fmla="*/ 7 w 13"/>
              <a:gd name="T17" fmla="*/ 0 h 33"/>
              <a:gd name="T18" fmla="*/ 7 w 13"/>
              <a:gd name="T19" fmla="*/ 0 h 33"/>
              <a:gd name="T20" fmla="*/ 10 w 13"/>
              <a:gd name="T21" fmla="*/ 2 h 33"/>
              <a:gd name="T22" fmla="*/ 10 w 13"/>
              <a:gd name="T23" fmla="*/ 2 h 33"/>
              <a:gd name="T24" fmla="*/ 11 w 13"/>
              <a:gd name="T25" fmla="*/ 3 h 33"/>
              <a:gd name="T26" fmla="*/ 11 w 13"/>
              <a:gd name="T27" fmla="*/ 3 h 33"/>
              <a:gd name="T28" fmla="*/ 13 w 13"/>
              <a:gd name="T29" fmla="*/ 4 h 33"/>
              <a:gd name="T30" fmla="*/ 13 w 13"/>
              <a:gd name="T31" fmla="*/ 4 h 33"/>
              <a:gd name="T32" fmla="*/ 13 w 13"/>
              <a:gd name="T33" fmla="*/ 8 h 33"/>
              <a:gd name="T34" fmla="*/ 13 w 13"/>
              <a:gd name="T35" fmla="*/ 27 h 33"/>
              <a:gd name="T36" fmla="*/ 13 w 13"/>
              <a:gd name="T37" fmla="*/ 27 h 33"/>
              <a:gd name="T38" fmla="*/ 13 w 13"/>
              <a:gd name="T39" fmla="*/ 29 h 33"/>
              <a:gd name="T40" fmla="*/ 13 w 13"/>
              <a:gd name="T41" fmla="*/ 29 h 33"/>
              <a:gd name="T42" fmla="*/ 11 w 13"/>
              <a:gd name="T43" fmla="*/ 32 h 33"/>
              <a:gd name="T44" fmla="*/ 11 w 13"/>
              <a:gd name="T45" fmla="*/ 32 h 33"/>
              <a:gd name="T46" fmla="*/ 10 w 13"/>
              <a:gd name="T47" fmla="*/ 33 h 33"/>
              <a:gd name="T48" fmla="*/ 10 w 13"/>
              <a:gd name="T49" fmla="*/ 33 h 33"/>
              <a:gd name="T50" fmla="*/ 7 w 13"/>
              <a:gd name="T51" fmla="*/ 33 h 33"/>
              <a:gd name="T52" fmla="*/ 7 w 13"/>
              <a:gd name="T53" fmla="*/ 33 h 33"/>
              <a:gd name="T54" fmla="*/ 3 w 13"/>
              <a:gd name="T55" fmla="*/ 33 h 33"/>
              <a:gd name="T56" fmla="*/ 3 w 13"/>
              <a:gd name="T57" fmla="*/ 33 h 33"/>
              <a:gd name="T58" fmla="*/ 2 w 13"/>
              <a:gd name="T59" fmla="*/ 32 h 33"/>
              <a:gd name="T60" fmla="*/ 2 w 13"/>
              <a:gd name="T61" fmla="*/ 32 h 33"/>
              <a:gd name="T62" fmla="*/ 1 w 13"/>
              <a:gd name="T63" fmla="*/ 29 h 33"/>
              <a:gd name="T64" fmla="*/ 1 w 13"/>
              <a:gd name="T65" fmla="*/ 29 h 33"/>
              <a:gd name="T66" fmla="*/ 0 w 13"/>
              <a:gd name="T67" fmla="*/ 27 h 33"/>
              <a:gd name="T68" fmla="*/ 0 w 13"/>
              <a:gd name="T69" fmla="*/ 8 h 33"/>
              <a:gd name="T70" fmla="*/ 5 w 13"/>
              <a:gd name="T71" fmla="*/ 27 h 33"/>
              <a:gd name="T72" fmla="*/ 5 w 13"/>
              <a:gd name="T73" fmla="*/ 27 h 33"/>
              <a:gd name="T74" fmla="*/ 5 w 13"/>
              <a:gd name="T75" fmla="*/ 28 h 33"/>
              <a:gd name="T76" fmla="*/ 5 w 13"/>
              <a:gd name="T77" fmla="*/ 28 h 33"/>
              <a:gd name="T78" fmla="*/ 7 w 13"/>
              <a:gd name="T79" fmla="*/ 29 h 33"/>
              <a:gd name="T80" fmla="*/ 7 w 13"/>
              <a:gd name="T81" fmla="*/ 29 h 33"/>
              <a:gd name="T82" fmla="*/ 8 w 13"/>
              <a:gd name="T83" fmla="*/ 28 h 33"/>
              <a:gd name="T84" fmla="*/ 8 w 13"/>
              <a:gd name="T85" fmla="*/ 28 h 33"/>
              <a:gd name="T86" fmla="*/ 8 w 13"/>
              <a:gd name="T87" fmla="*/ 27 h 33"/>
              <a:gd name="T88" fmla="*/ 8 w 13"/>
              <a:gd name="T89" fmla="*/ 8 h 33"/>
              <a:gd name="T90" fmla="*/ 8 w 13"/>
              <a:gd name="T91" fmla="*/ 8 h 33"/>
              <a:gd name="T92" fmla="*/ 8 w 13"/>
              <a:gd name="T93" fmla="*/ 5 h 33"/>
              <a:gd name="T94" fmla="*/ 8 w 13"/>
              <a:gd name="T95" fmla="*/ 5 h 33"/>
              <a:gd name="T96" fmla="*/ 7 w 13"/>
              <a:gd name="T97" fmla="*/ 5 h 33"/>
              <a:gd name="T98" fmla="*/ 7 w 13"/>
              <a:gd name="T99" fmla="*/ 5 h 33"/>
              <a:gd name="T100" fmla="*/ 5 w 13"/>
              <a:gd name="T101" fmla="*/ 5 h 33"/>
              <a:gd name="T102" fmla="*/ 5 w 13"/>
              <a:gd name="T103" fmla="*/ 5 h 33"/>
              <a:gd name="T104" fmla="*/ 5 w 13"/>
              <a:gd name="T105" fmla="*/ 8 h 33"/>
              <a:gd name="T106" fmla="*/ 5 w 13"/>
              <a:gd name="T107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" h="33">
                <a:moveTo>
                  <a:pt x="0" y="8"/>
                </a:moveTo>
                <a:lnTo>
                  <a:pt x="0" y="8"/>
                </a:lnTo>
                <a:lnTo>
                  <a:pt x="1" y="4"/>
                </a:lnTo>
                <a:lnTo>
                  <a:pt x="1" y="4"/>
                </a:lnTo>
                <a:lnTo>
                  <a:pt x="2" y="3"/>
                </a:lnTo>
                <a:lnTo>
                  <a:pt x="2" y="3"/>
                </a:lnTo>
                <a:lnTo>
                  <a:pt x="3" y="2"/>
                </a:lnTo>
                <a:lnTo>
                  <a:pt x="3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0" y="2"/>
                </a:lnTo>
                <a:lnTo>
                  <a:pt x="11" y="3"/>
                </a:lnTo>
                <a:lnTo>
                  <a:pt x="11" y="3"/>
                </a:lnTo>
                <a:lnTo>
                  <a:pt x="13" y="4"/>
                </a:lnTo>
                <a:lnTo>
                  <a:pt x="13" y="4"/>
                </a:lnTo>
                <a:lnTo>
                  <a:pt x="13" y="8"/>
                </a:lnTo>
                <a:lnTo>
                  <a:pt x="13" y="27"/>
                </a:lnTo>
                <a:lnTo>
                  <a:pt x="13" y="27"/>
                </a:lnTo>
                <a:lnTo>
                  <a:pt x="13" y="29"/>
                </a:lnTo>
                <a:lnTo>
                  <a:pt x="13" y="29"/>
                </a:lnTo>
                <a:lnTo>
                  <a:pt x="11" y="32"/>
                </a:lnTo>
                <a:lnTo>
                  <a:pt x="11" y="32"/>
                </a:lnTo>
                <a:lnTo>
                  <a:pt x="10" y="33"/>
                </a:lnTo>
                <a:lnTo>
                  <a:pt x="10" y="33"/>
                </a:lnTo>
                <a:lnTo>
                  <a:pt x="7" y="33"/>
                </a:lnTo>
                <a:lnTo>
                  <a:pt x="7" y="33"/>
                </a:lnTo>
                <a:lnTo>
                  <a:pt x="3" y="33"/>
                </a:lnTo>
                <a:lnTo>
                  <a:pt x="3" y="33"/>
                </a:lnTo>
                <a:lnTo>
                  <a:pt x="2" y="32"/>
                </a:lnTo>
                <a:lnTo>
                  <a:pt x="2" y="32"/>
                </a:lnTo>
                <a:lnTo>
                  <a:pt x="1" y="29"/>
                </a:lnTo>
                <a:lnTo>
                  <a:pt x="1" y="29"/>
                </a:lnTo>
                <a:lnTo>
                  <a:pt x="0" y="27"/>
                </a:lnTo>
                <a:lnTo>
                  <a:pt x="0" y="8"/>
                </a:lnTo>
                <a:close/>
                <a:moveTo>
                  <a:pt x="5" y="27"/>
                </a:moveTo>
                <a:lnTo>
                  <a:pt x="5" y="27"/>
                </a:lnTo>
                <a:lnTo>
                  <a:pt x="5" y="28"/>
                </a:lnTo>
                <a:lnTo>
                  <a:pt x="5" y="28"/>
                </a:lnTo>
                <a:lnTo>
                  <a:pt x="7" y="29"/>
                </a:lnTo>
                <a:lnTo>
                  <a:pt x="7" y="29"/>
                </a:lnTo>
                <a:lnTo>
                  <a:pt x="8" y="28"/>
                </a:lnTo>
                <a:lnTo>
                  <a:pt x="8" y="28"/>
                </a:lnTo>
                <a:lnTo>
                  <a:pt x="8" y="27"/>
                </a:lnTo>
                <a:lnTo>
                  <a:pt x="8" y="8"/>
                </a:lnTo>
                <a:lnTo>
                  <a:pt x="8" y="8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65" name="Freeform 2095">
            <a:extLst>
              <a:ext uri="{FF2B5EF4-FFF2-40B4-BE49-F238E27FC236}">
                <a16:creationId xmlns:a16="http://schemas.microsoft.com/office/drawing/2014/main" id="{0AFF4CEF-C9C3-46A3-8AB0-345E379E27A4}"/>
              </a:ext>
            </a:extLst>
          </p:cNvPr>
          <p:cNvSpPr>
            <a:spLocks noEditPoints="1"/>
          </p:cNvSpPr>
          <p:nvPr/>
        </p:nvSpPr>
        <p:spPr bwMode="auto">
          <a:xfrm>
            <a:off x="5122306" y="3794308"/>
            <a:ext cx="22225" cy="52388"/>
          </a:xfrm>
          <a:custGeom>
            <a:avLst/>
            <a:gdLst>
              <a:gd name="T0" fmla="*/ 7 w 14"/>
              <a:gd name="T1" fmla="*/ 14 h 33"/>
              <a:gd name="T2" fmla="*/ 7 w 14"/>
              <a:gd name="T3" fmla="*/ 14 h 33"/>
              <a:gd name="T4" fmla="*/ 9 w 14"/>
              <a:gd name="T5" fmla="*/ 14 h 33"/>
              <a:gd name="T6" fmla="*/ 9 w 14"/>
              <a:gd name="T7" fmla="*/ 14 h 33"/>
              <a:gd name="T8" fmla="*/ 11 w 14"/>
              <a:gd name="T9" fmla="*/ 14 h 33"/>
              <a:gd name="T10" fmla="*/ 14 w 14"/>
              <a:gd name="T11" fmla="*/ 17 h 33"/>
              <a:gd name="T12" fmla="*/ 14 w 14"/>
              <a:gd name="T13" fmla="*/ 17 h 33"/>
              <a:gd name="T14" fmla="*/ 14 w 14"/>
              <a:gd name="T15" fmla="*/ 18 h 33"/>
              <a:gd name="T16" fmla="*/ 14 w 14"/>
              <a:gd name="T17" fmla="*/ 20 h 33"/>
              <a:gd name="T18" fmla="*/ 14 w 14"/>
              <a:gd name="T19" fmla="*/ 24 h 33"/>
              <a:gd name="T20" fmla="*/ 14 w 14"/>
              <a:gd name="T21" fmla="*/ 27 h 33"/>
              <a:gd name="T22" fmla="*/ 14 w 14"/>
              <a:gd name="T23" fmla="*/ 28 h 33"/>
              <a:gd name="T24" fmla="*/ 14 w 14"/>
              <a:gd name="T25" fmla="*/ 29 h 33"/>
              <a:gd name="T26" fmla="*/ 14 w 14"/>
              <a:gd name="T27" fmla="*/ 30 h 33"/>
              <a:gd name="T28" fmla="*/ 11 w 14"/>
              <a:gd name="T29" fmla="*/ 33 h 33"/>
              <a:gd name="T30" fmla="*/ 7 w 14"/>
              <a:gd name="T31" fmla="*/ 33 h 33"/>
              <a:gd name="T32" fmla="*/ 4 w 14"/>
              <a:gd name="T33" fmla="*/ 33 h 33"/>
              <a:gd name="T34" fmla="*/ 1 w 14"/>
              <a:gd name="T35" fmla="*/ 30 h 33"/>
              <a:gd name="T36" fmla="*/ 1 w 14"/>
              <a:gd name="T37" fmla="*/ 29 h 33"/>
              <a:gd name="T38" fmla="*/ 1 w 14"/>
              <a:gd name="T39" fmla="*/ 28 h 33"/>
              <a:gd name="T40" fmla="*/ 0 w 14"/>
              <a:gd name="T41" fmla="*/ 27 h 33"/>
              <a:gd name="T42" fmla="*/ 0 w 14"/>
              <a:gd name="T43" fmla="*/ 24 h 33"/>
              <a:gd name="T44" fmla="*/ 0 w 14"/>
              <a:gd name="T45" fmla="*/ 22 h 33"/>
              <a:gd name="T46" fmla="*/ 1 w 14"/>
              <a:gd name="T47" fmla="*/ 19 h 33"/>
              <a:gd name="T48" fmla="*/ 1 w 14"/>
              <a:gd name="T49" fmla="*/ 18 h 33"/>
              <a:gd name="T50" fmla="*/ 7 w 14"/>
              <a:gd name="T51" fmla="*/ 0 h 33"/>
              <a:gd name="T52" fmla="*/ 10 w 14"/>
              <a:gd name="T53" fmla="*/ 20 h 33"/>
              <a:gd name="T54" fmla="*/ 9 w 14"/>
              <a:gd name="T55" fmla="*/ 19 h 33"/>
              <a:gd name="T56" fmla="*/ 7 w 14"/>
              <a:gd name="T57" fmla="*/ 18 h 33"/>
              <a:gd name="T58" fmla="*/ 6 w 14"/>
              <a:gd name="T59" fmla="*/ 19 h 33"/>
              <a:gd name="T60" fmla="*/ 5 w 14"/>
              <a:gd name="T61" fmla="*/ 20 h 33"/>
              <a:gd name="T62" fmla="*/ 5 w 14"/>
              <a:gd name="T63" fmla="*/ 27 h 33"/>
              <a:gd name="T64" fmla="*/ 6 w 14"/>
              <a:gd name="T65" fmla="*/ 28 h 33"/>
              <a:gd name="T66" fmla="*/ 7 w 14"/>
              <a:gd name="T67" fmla="*/ 29 h 33"/>
              <a:gd name="T68" fmla="*/ 9 w 14"/>
              <a:gd name="T69" fmla="*/ 28 h 33"/>
              <a:gd name="T70" fmla="*/ 10 w 14"/>
              <a:gd name="T71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12" y="0"/>
                </a:move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9" y="14"/>
                </a:lnTo>
                <a:lnTo>
                  <a:pt x="9" y="14"/>
                </a:lnTo>
                <a:lnTo>
                  <a:pt x="9" y="14"/>
                </a:lnTo>
                <a:lnTo>
                  <a:pt x="9" y="14"/>
                </a:lnTo>
                <a:lnTo>
                  <a:pt x="11" y="14"/>
                </a:lnTo>
                <a:lnTo>
                  <a:pt x="11" y="14"/>
                </a:lnTo>
                <a:lnTo>
                  <a:pt x="14" y="17"/>
                </a:lnTo>
                <a:lnTo>
                  <a:pt x="14" y="17"/>
                </a:lnTo>
                <a:lnTo>
                  <a:pt x="14" y="17"/>
                </a:lnTo>
                <a:lnTo>
                  <a:pt x="14" y="17"/>
                </a:lnTo>
                <a:lnTo>
                  <a:pt x="14" y="18"/>
                </a:lnTo>
                <a:lnTo>
                  <a:pt x="14" y="18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4" y="30"/>
                </a:lnTo>
                <a:lnTo>
                  <a:pt x="14" y="30"/>
                </a:lnTo>
                <a:lnTo>
                  <a:pt x="11" y="33"/>
                </a:lnTo>
                <a:lnTo>
                  <a:pt x="11" y="33"/>
                </a:lnTo>
                <a:lnTo>
                  <a:pt x="7" y="33"/>
                </a:lnTo>
                <a:lnTo>
                  <a:pt x="7" y="33"/>
                </a:lnTo>
                <a:lnTo>
                  <a:pt x="4" y="33"/>
                </a:lnTo>
                <a:lnTo>
                  <a:pt x="4" y="33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1" y="29"/>
                </a:lnTo>
                <a:lnTo>
                  <a:pt x="1" y="28"/>
                </a:lnTo>
                <a:lnTo>
                  <a:pt x="1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1" y="19"/>
                </a:lnTo>
                <a:lnTo>
                  <a:pt x="1" y="19"/>
                </a:lnTo>
                <a:lnTo>
                  <a:pt x="1" y="18"/>
                </a:lnTo>
                <a:lnTo>
                  <a:pt x="1" y="18"/>
                </a:lnTo>
                <a:lnTo>
                  <a:pt x="1" y="17"/>
                </a:lnTo>
                <a:lnTo>
                  <a:pt x="7" y="0"/>
                </a:lnTo>
                <a:lnTo>
                  <a:pt x="12" y="0"/>
                </a:lnTo>
                <a:close/>
                <a:moveTo>
                  <a:pt x="10" y="20"/>
                </a:moveTo>
                <a:lnTo>
                  <a:pt x="10" y="20"/>
                </a:lnTo>
                <a:lnTo>
                  <a:pt x="9" y="19"/>
                </a:lnTo>
                <a:lnTo>
                  <a:pt x="9" y="19"/>
                </a:lnTo>
                <a:lnTo>
                  <a:pt x="7" y="18"/>
                </a:lnTo>
                <a:lnTo>
                  <a:pt x="7" y="18"/>
                </a:lnTo>
                <a:lnTo>
                  <a:pt x="6" y="19"/>
                </a:lnTo>
                <a:lnTo>
                  <a:pt x="6" y="19"/>
                </a:lnTo>
                <a:lnTo>
                  <a:pt x="5" y="20"/>
                </a:lnTo>
                <a:lnTo>
                  <a:pt x="5" y="27"/>
                </a:lnTo>
                <a:lnTo>
                  <a:pt x="5" y="27"/>
                </a:lnTo>
                <a:lnTo>
                  <a:pt x="6" y="28"/>
                </a:lnTo>
                <a:lnTo>
                  <a:pt x="6" y="28"/>
                </a:lnTo>
                <a:lnTo>
                  <a:pt x="7" y="29"/>
                </a:lnTo>
                <a:lnTo>
                  <a:pt x="7" y="29"/>
                </a:lnTo>
                <a:lnTo>
                  <a:pt x="9" y="28"/>
                </a:lnTo>
                <a:lnTo>
                  <a:pt x="9" y="28"/>
                </a:lnTo>
                <a:lnTo>
                  <a:pt x="10" y="27"/>
                </a:lnTo>
                <a:lnTo>
                  <a:pt x="1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66" name="Freeform 2096">
            <a:extLst>
              <a:ext uri="{FF2B5EF4-FFF2-40B4-BE49-F238E27FC236}">
                <a16:creationId xmlns:a16="http://schemas.microsoft.com/office/drawing/2014/main" id="{5DE4E94E-F322-4F2A-A255-8001B0FCCFFA}"/>
              </a:ext>
            </a:extLst>
          </p:cNvPr>
          <p:cNvSpPr>
            <a:spLocks/>
          </p:cNvSpPr>
          <p:nvPr/>
        </p:nvSpPr>
        <p:spPr bwMode="auto">
          <a:xfrm>
            <a:off x="5149293" y="3838758"/>
            <a:ext cx="7938" cy="14288"/>
          </a:xfrm>
          <a:custGeom>
            <a:avLst/>
            <a:gdLst>
              <a:gd name="T0" fmla="*/ 0 w 5"/>
              <a:gd name="T1" fmla="*/ 9 h 9"/>
              <a:gd name="T2" fmla="*/ 0 w 5"/>
              <a:gd name="T3" fmla="*/ 0 h 9"/>
              <a:gd name="T4" fmla="*/ 5 w 5"/>
              <a:gd name="T5" fmla="*/ 0 h 9"/>
              <a:gd name="T6" fmla="*/ 5 w 5"/>
              <a:gd name="T7" fmla="*/ 5 h 9"/>
              <a:gd name="T8" fmla="*/ 0 w 5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9">
                <a:moveTo>
                  <a:pt x="0" y="9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67" name="Freeform 2097">
            <a:extLst>
              <a:ext uri="{FF2B5EF4-FFF2-40B4-BE49-F238E27FC236}">
                <a16:creationId xmlns:a16="http://schemas.microsoft.com/office/drawing/2014/main" id="{8D7C5837-0B4E-46EA-8490-A009F48A1C29}"/>
              </a:ext>
            </a:extLst>
          </p:cNvPr>
          <p:cNvSpPr>
            <a:spLocks/>
          </p:cNvSpPr>
          <p:nvPr/>
        </p:nvSpPr>
        <p:spPr bwMode="auto">
          <a:xfrm>
            <a:off x="5161993" y="3794308"/>
            <a:ext cx="23813" cy="52388"/>
          </a:xfrm>
          <a:custGeom>
            <a:avLst/>
            <a:gdLst>
              <a:gd name="T0" fmla="*/ 9 w 15"/>
              <a:gd name="T1" fmla="*/ 33 h 33"/>
              <a:gd name="T2" fmla="*/ 9 w 15"/>
              <a:gd name="T3" fmla="*/ 28 h 33"/>
              <a:gd name="T4" fmla="*/ 0 w 15"/>
              <a:gd name="T5" fmla="*/ 28 h 33"/>
              <a:gd name="T6" fmla="*/ 0 w 15"/>
              <a:gd name="T7" fmla="*/ 24 h 33"/>
              <a:gd name="T8" fmla="*/ 6 w 15"/>
              <a:gd name="T9" fmla="*/ 0 h 33"/>
              <a:gd name="T10" fmla="*/ 11 w 15"/>
              <a:gd name="T11" fmla="*/ 0 h 33"/>
              <a:gd name="T12" fmla="*/ 4 w 15"/>
              <a:gd name="T13" fmla="*/ 24 h 33"/>
              <a:gd name="T14" fmla="*/ 9 w 15"/>
              <a:gd name="T15" fmla="*/ 24 h 33"/>
              <a:gd name="T16" fmla="*/ 9 w 15"/>
              <a:gd name="T17" fmla="*/ 14 h 33"/>
              <a:gd name="T18" fmla="*/ 14 w 15"/>
              <a:gd name="T19" fmla="*/ 14 h 33"/>
              <a:gd name="T20" fmla="*/ 14 w 15"/>
              <a:gd name="T21" fmla="*/ 24 h 33"/>
              <a:gd name="T22" fmla="*/ 15 w 15"/>
              <a:gd name="T23" fmla="*/ 24 h 33"/>
              <a:gd name="T24" fmla="*/ 15 w 15"/>
              <a:gd name="T25" fmla="*/ 28 h 33"/>
              <a:gd name="T26" fmla="*/ 14 w 15"/>
              <a:gd name="T27" fmla="*/ 28 h 33"/>
              <a:gd name="T28" fmla="*/ 14 w 15"/>
              <a:gd name="T29" fmla="*/ 33 h 33"/>
              <a:gd name="T30" fmla="*/ 9 w 15"/>
              <a:gd name="T31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" h="33">
                <a:moveTo>
                  <a:pt x="9" y="33"/>
                </a:moveTo>
                <a:lnTo>
                  <a:pt x="9" y="28"/>
                </a:lnTo>
                <a:lnTo>
                  <a:pt x="0" y="28"/>
                </a:lnTo>
                <a:lnTo>
                  <a:pt x="0" y="24"/>
                </a:lnTo>
                <a:lnTo>
                  <a:pt x="6" y="0"/>
                </a:lnTo>
                <a:lnTo>
                  <a:pt x="11" y="0"/>
                </a:lnTo>
                <a:lnTo>
                  <a:pt x="4" y="24"/>
                </a:lnTo>
                <a:lnTo>
                  <a:pt x="9" y="24"/>
                </a:lnTo>
                <a:lnTo>
                  <a:pt x="9" y="14"/>
                </a:lnTo>
                <a:lnTo>
                  <a:pt x="14" y="14"/>
                </a:lnTo>
                <a:lnTo>
                  <a:pt x="14" y="24"/>
                </a:lnTo>
                <a:lnTo>
                  <a:pt x="15" y="24"/>
                </a:lnTo>
                <a:lnTo>
                  <a:pt x="15" y="28"/>
                </a:lnTo>
                <a:lnTo>
                  <a:pt x="14" y="28"/>
                </a:lnTo>
                <a:lnTo>
                  <a:pt x="14" y="33"/>
                </a:lnTo>
                <a:lnTo>
                  <a:pt x="9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68" name="Freeform 2098">
            <a:extLst>
              <a:ext uri="{FF2B5EF4-FFF2-40B4-BE49-F238E27FC236}">
                <a16:creationId xmlns:a16="http://schemas.microsoft.com/office/drawing/2014/main" id="{B69F8175-9BFB-43E1-B54A-A21E42C329C9}"/>
              </a:ext>
            </a:extLst>
          </p:cNvPr>
          <p:cNvSpPr>
            <a:spLocks/>
          </p:cNvSpPr>
          <p:nvPr/>
        </p:nvSpPr>
        <p:spPr bwMode="auto">
          <a:xfrm>
            <a:off x="5190568" y="3794308"/>
            <a:ext cx="20638" cy="52388"/>
          </a:xfrm>
          <a:custGeom>
            <a:avLst/>
            <a:gdLst>
              <a:gd name="T0" fmla="*/ 0 w 13"/>
              <a:gd name="T1" fmla="*/ 33 h 33"/>
              <a:gd name="T2" fmla="*/ 0 w 13"/>
              <a:gd name="T3" fmla="*/ 29 h 33"/>
              <a:gd name="T4" fmla="*/ 8 w 13"/>
              <a:gd name="T5" fmla="*/ 13 h 33"/>
              <a:gd name="T6" fmla="*/ 8 w 13"/>
              <a:gd name="T7" fmla="*/ 13 h 33"/>
              <a:gd name="T8" fmla="*/ 8 w 13"/>
              <a:gd name="T9" fmla="*/ 10 h 33"/>
              <a:gd name="T10" fmla="*/ 8 w 13"/>
              <a:gd name="T11" fmla="*/ 10 h 33"/>
              <a:gd name="T12" fmla="*/ 8 w 13"/>
              <a:gd name="T13" fmla="*/ 9 h 33"/>
              <a:gd name="T14" fmla="*/ 8 w 13"/>
              <a:gd name="T15" fmla="*/ 9 h 33"/>
              <a:gd name="T16" fmla="*/ 8 w 13"/>
              <a:gd name="T17" fmla="*/ 8 h 33"/>
              <a:gd name="T18" fmla="*/ 8 w 13"/>
              <a:gd name="T19" fmla="*/ 8 h 33"/>
              <a:gd name="T20" fmla="*/ 8 w 13"/>
              <a:gd name="T21" fmla="*/ 7 h 33"/>
              <a:gd name="T22" fmla="*/ 8 w 13"/>
              <a:gd name="T23" fmla="*/ 7 h 33"/>
              <a:gd name="T24" fmla="*/ 7 w 13"/>
              <a:gd name="T25" fmla="*/ 5 h 33"/>
              <a:gd name="T26" fmla="*/ 7 w 13"/>
              <a:gd name="T27" fmla="*/ 5 h 33"/>
              <a:gd name="T28" fmla="*/ 6 w 13"/>
              <a:gd name="T29" fmla="*/ 5 h 33"/>
              <a:gd name="T30" fmla="*/ 6 w 13"/>
              <a:gd name="T31" fmla="*/ 5 h 33"/>
              <a:gd name="T32" fmla="*/ 5 w 13"/>
              <a:gd name="T33" fmla="*/ 5 h 33"/>
              <a:gd name="T34" fmla="*/ 5 w 13"/>
              <a:gd name="T35" fmla="*/ 5 h 33"/>
              <a:gd name="T36" fmla="*/ 5 w 13"/>
              <a:gd name="T37" fmla="*/ 8 h 33"/>
              <a:gd name="T38" fmla="*/ 5 w 13"/>
              <a:gd name="T39" fmla="*/ 10 h 33"/>
              <a:gd name="T40" fmla="*/ 0 w 13"/>
              <a:gd name="T41" fmla="*/ 10 h 33"/>
              <a:gd name="T42" fmla="*/ 0 w 13"/>
              <a:gd name="T43" fmla="*/ 8 h 33"/>
              <a:gd name="T44" fmla="*/ 0 w 13"/>
              <a:gd name="T45" fmla="*/ 8 h 33"/>
              <a:gd name="T46" fmla="*/ 0 w 13"/>
              <a:gd name="T47" fmla="*/ 5 h 33"/>
              <a:gd name="T48" fmla="*/ 0 w 13"/>
              <a:gd name="T49" fmla="*/ 5 h 33"/>
              <a:gd name="T50" fmla="*/ 2 w 13"/>
              <a:gd name="T51" fmla="*/ 3 h 33"/>
              <a:gd name="T52" fmla="*/ 2 w 13"/>
              <a:gd name="T53" fmla="*/ 3 h 33"/>
              <a:gd name="T54" fmla="*/ 3 w 13"/>
              <a:gd name="T55" fmla="*/ 2 h 33"/>
              <a:gd name="T56" fmla="*/ 3 w 13"/>
              <a:gd name="T57" fmla="*/ 2 h 33"/>
              <a:gd name="T58" fmla="*/ 6 w 13"/>
              <a:gd name="T59" fmla="*/ 0 h 33"/>
              <a:gd name="T60" fmla="*/ 6 w 13"/>
              <a:gd name="T61" fmla="*/ 0 h 33"/>
              <a:gd name="T62" fmla="*/ 10 w 13"/>
              <a:gd name="T63" fmla="*/ 2 h 33"/>
              <a:gd name="T64" fmla="*/ 10 w 13"/>
              <a:gd name="T65" fmla="*/ 2 h 33"/>
              <a:gd name="T66" fmla="*/ 12 w 13"/>
              <a:gd name="T67" fmla="*/ 3 h 33"/>
              <a:gd name="T68" fmla="*/ 12 w 13"/>
              <a:gd name="T69" fmla="*/ 3 h 33"/>
              <a:gd name="T70" fmla="*/ 13 w 13"/>
              <a:gd name="T71" fmla="*/ 5 h 33"/>
              <a:gd name="T72" fmla="*/ 13 w 13"/>
              <a:gd name="T73" fmla="*/ 5 h 33"/>
              <a:gd name="T74" fmla="*/ 13 w 13"/>
              <a:gd name="T75" fmla="*/ 9 h 33"/>
              <a:gd name="T76" fmla="*/ 13 w 13"/>
              <a:gd name="T77" fmla="*/ 9 h 33"/>
              <a:gd name="T78" fmla="*/ 13 w 13"/>
              <a:gd name="T79" fmla="*/ 10 h 33"/>
              <a:gd name="T80" fmla="*/ 13 w 13"/>
              <a:gd name="T81" fmla="*/ 10 h 33"/>
              <a:gd name="T82" fmla="*/ 13 w 13"/>
              <a:gd name="T83" fmla="*/ 12 h 33"/>
              <a:gd name="T84" fmla="*/ 13 w 13"/>
              <a:gd name="T85" fmla="*/ 12 h 33"/>
              <a:gd name="T86" fmla="*/ 12 w 13"/>
              <a:gd name="T87" fmla="*/ 14 h 33"/>
              <a:gd name="T88" fmla="*/ 12 w 13"/>
              <a:gd name="T89" fmla="*/ 14 h 33"/>
              <a:gd name="T90" fmla="*/ 12 w 13"/>
              <a:gd name="T91" fmla="*/ 15 h 33"/>
              <a:gd name="T92" fmla="*/ 5 w 13"/>
              <a:gd name="T93" fmla="*/ 28 h 33"/>
              <a:gd name="T94" fmla="*/ 13 w 13"/>
              <a:gd name="T95" fmla="*/ 28 h 33"/>
              <a:gd name="T96" fmla="*/ 13 w 13"/>
              <a:gd name="T97" fmla="*/ 33 h 33"/>
              <a:gd name="T98" fmla="*/ 0 w 13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33">
                <a:moveTo>
                  <a:pt x="0" y="33"/>
                </a:moveTo>
                <a:lnTo>
                  <a:pt x="0" y="29"/>
                </a:lnTo>
                <a:lnTo>
                  <a:pt x="8" y="13"/>
                </a:lnTo>
                <a:lnTo>
                  <a:pt x="8" y="13"/>
                </a:lnTo>
                <a:lnTo>
                  <a:pt x="8" y="10"/>
                </a:lnTo>
                <a:lnTo>
                  <a:pt x="8" y="10"/>
                </a:lnTo>
                <a:lnTo>
                  <a:pt x="8" y="9"/>
                </a:lnTo>
                <a:lnTo>
                  <a:pt x="8" y="9"/>
                </a:lnTo>
                <a:lnTo>
                  <a:pt x="8" y="8"/>
                </a:lnTo>
                <a:lnTo>
                  <a:pt x="8" y="8"/>
                </a:lnTo>
                <a:lnTo>
                  <a:pt x="8" y="7"/>
                </a:lnTo>
                <a:lnTo>
                  <a:pt x="8" y="7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3" y="2"/>
                </a:lnTo>
                <a:lnTo>
                  <a:pt x="3" y="2"/>
                </a:lnTo>
                <a:lnTo>
                  <a:pt x="6" y="0"/>
                </a:lnTo>
                <a:lnTo>
                  <a:pt x="6" y="0"/>
                </a:lnTo>
                <a:lnTo>
                  <a:pt x="10" y="2"/>
                </a:lnTo>
                <a:lnTo>
                  <a:pt x="10" y="2"/>
                </a:lnTo>
                <a:lnTo>
                  <a:pt x="12" y="3"/>
                </a:lnTo>
                <a:lnTo>
                  <a:pt x="12" y="3"/>
                </a:lnTo>
                <a:lnTo>
                  <a:pt x="13" y="5"/>
                </a:lnTo>
                <a:lnTo>
                  <a:pt x="13" y="5"/>
                </a:lnTo>
                <a:lnTo>
                  <a:pt x="13" y="9"/>
                </a:lnTo>
                <a:lnTo>
                  <a:pt x="13" y="9"/>
                </a:lnTo>
                <a:lnTo>
                  <a:pt x="13" y="10"/>
                </a:lnTo>
                <a:lnTo>
                  <a:pt x="13" y="10"/>
                </a:lnTo>
                <a:lnTo>
                  <a:pt x="13" y="12"/>
                </a:lnTo>
                <a:lnTo>
                  <a:pt x="13" y="12"/>
                </a:lnTo>
                <a:lnTo>
                  <a:pt x="12" y="14"/>
                </a:lnTo>
                <a:lnTo>
                  <a:pt x="12" y="14"/>
                </a:lnTo>
                <a:lnTo>
                  <a:pt x="12" y="15"/>
                </a:lnTo>
                <a:lnTo>
                  <a:pt x="5" y="28"/>
                </a:lnTo>
                <a:lnTo>
                  <a:pt x="13" y="28"/>
                </a:lnTo>
                <a:lnTo>
                  <a:pt x="13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69" name="Freeform 2099">
            <a:extLst>
              <a:ext uri="{FF2B5EF4-FFF2-40B4-BE49-F238E27FC236}">
                <a16:creationId xmlns:a16="http://schemas.microsoft.com/office/drawing/2014/main" id="{12A8F69C-0F0F-4E38-A440-84BA7082DEAD}"/>
              </a:ext>
            </a:extLst>
          </p:cNvPr>
          <p:cNvSpPr>
            <a:spLocks/>
          </p:cNvSpPr>
          <p:nvPr/>
        </p:nvSpPr>
        <p:spPr bwMode="auto">
          <a:xfrm>
            <a:off x="5058806" y="4307071"/>
            <a:ext cx="12700" cy="52388"/>
          </a:xfrm>
          <a:custGeom>
            <a:avLst/>
            <a:gdLst>
              <a:gd name="T0" fmla="*/ 3 w 8"/>
              <a:gd name="T1" fmla="*/ 33 h 33"/>
              <a:gd name="T2" fmla="*/ 3 w 8"/>
              <a:gd name="T3" fmla="*/ 5 h 33"/>
              <a:gd name="T4" fmla="*/ 0 w 8"/>
              <a:gd name="T5" fmla="*/ 9 h 33"/>
              <a:gd name="T6" fmla="*/ 0 w 8"/>
              <a:gd name="T7" fmla="*/ 4 h 33"/>
              <a:gd name="T8" fmla="*/ 3 w 8"/>
              <a:gd name="T9" fmla="*/ 0 h 33"/>
              <a:gd name="T10" fmla="*/ 8 w 8"/>
              <a:gd name="T11" fmla="*/ 0 h 33"/>
              <a:gd name="T12" fmla="*/ 8 w 8"/>
              <a:gd name="T13" fmla="*/ 33 h 33"/>
              <a:gd name="T14" fmla="*/ 3 w 8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33">
                <a:moveTo>
                  <a:pt x="3" y="33"/>
                </a:moveTo>
                <a:lnTo>
                  <a:pt x="3" y="5"/>
                </a:lnTo>
                <a:lnTo>
                  <a:pt x="0" y="9"/>
                </a:lnTo>
                <a:lnTo>
                  <a:pt x="0" y="4"/>
                </a:lnTo>
                <a:lnTo>
                  <a:pt x="3" y="0"/>
                </a:lnTo>
                <a:lnTo>
                  <a:pt x="8" y="0"/>
                </a:lnTo>
                <a:lnTo>
                  <a:pt x="8" y="33"/>
                </a:lnTo>
                <a:lnTo>
                  <a:pt x="3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70" name="Freeform 2100">
            <a:extLst>
              <a:ext uri="{FF2B5EF4-FFF2-40B4-BE49-F238E27FC236}">
                <a16:creationId xmlns:a16="http://schemas.microsoft.com/office/drawing/2014/main" id="{763B38B9-AE20-4562-A7B9-378883321BD6}"/>
              </a:ext>
            </a:extLst>
          </p:cNvPr>
          <p:cNvSpPr>
            <a:spLocks noEditPoints="1"/>
          </p:cNvSpPr>
          <p:nvPr/>
        </p:nvSpPr>
        <p:spPr bwMode="auto">
          <a:xfrm>
            <a:off x="5082618" y="4307071"/>
            <a:ext cx="22225" cy="52388"/>
          </a:xfrm>
          <a:custGeom>
            <a:avLst/>
            <a:gdLst>
              <a:gd name="T0" fmla="*/ 7 w 14"/>
              <a:gd name="T1" fmla="*/ 19 h 33"/>
              <a:gd name="T2" fmla="*/ 7 w 14"/>
              <a:gd name="T3" fmla="*/ 19 h 33"/>
              <a:gd name="T4" fmla="*/ 6 w 14"/>
              <a:gd name="T5" fmla="*/ 19 h 33"/>
              <a:gd name="T6" fmla="*/ 5 w 14"/>
              <a:gd name="T7" fmla="*/ 19 h 33"/>
              <a:gd name="T8" fmla="*/ 2 w 14"/>
              <a:gd name="T9" fmla="*/ 19 h 33"/>
              <a:gd name="T10" fmla="*/ 1 w 14"/>
              <a:gd name="T11" fmla="*/ 16 h 33"/>
              <a:gd name="T12" fmla="*/ 1 w 14"/>
              <a:gd name="T13" fmla="*/ 16 h 33"/>
              <a:gd name="T14" fmla="*/ 1 w 14"/>
              <a:gd name="T15" fmla="*/ 15 h 33"/>
              <a:gd name="T16" fmla="*/ 0 w 14"/>
              <a:gd name="T17" fmla="*/ 12 h 33"/>
              <a:gd name="T18" fmla="*/ 0 w 14"/>
              <a:gd name="T19" fmla="*/ 10 h 33"/>
              <a:gd name="T20" fmla="*/ 0 w 14"/>
              <a:gd name="T21" fmla="*/ 6 h 33"/>
              <a:gd name="T22" fmla="*/ 1 w 14"/>
              <a:gd name="T23" fmla="*/ 5 h 33"/>
              <a:gd name="T24" fmla="*/ 1 w 14"/>
              <a:gd name="T25" fmla="*/ 4 h 33"/>
              <a:gd name="T26" fmla="*/ 1 w 14"/>
              <a:gd name="T27" fmla="*/ 2 h 33"/>
              <a:gd name="T28" fmla="*/ 4 w 14"/>
              <a:gd name="T29" fmla="*/ 0 h 33"/>
              <a:gd name="T30" fmla="*/ 7 w 14"/>
              <a:gd name="T31" fmla="*/ 0 h 33"/>
              <a:gd name="T32" fmla="*/ 11 w 14"/>
              <a:gd name="T33" fmla="*/ 0 h 33"/>
              <a:gd name="T34" fmla="*/ 12 w 14"/>
              <a:gd name="T35" fmla="*/ 2 h 33"/>
              <a:gd name="T36" fmla="*/ 14 w 14"/>
              <a:gd name="T37" fmla="*/ 4 h 33"/>
              <a:gd name="T38" fmla="*/ 14 w 14"/>
              <a:gd name="T39" fmla="*/ 5 h 33"/>
              <a:gd name="T40" fmla="*/ 14 w 14"/>
              <a:gd name="T41" fmla="*/ 6 h 33"/>
              <a:gd name="T42" fmla="*/ 14 w 14"/>
              <a:gd name="T43" fmla="*/ 10 h 33"/>
              <a:gd name="T44" fmla="*/ 14 w 14"/>
              <a:gd name="T45" fmla="*/ 11 h 33"/>
              <a:gd name="T46" fmla="*/ 14 w 14"/>
              <a:gd name="T47" fmla="*/ 14 h 33"/>
              <a:gd name="T48" fmla="*/ 14 w 14"/>
              <a:gd name="T49" fmla="*/ 15 h 33"/>
              <a:gd name="T50" fmla="*/ 7 w 14"/>
              <a:gd name="T51" fmla="*/ 33 h 33"/>
              <a:gd name="T52" fmla="*/ 5 w 14"/>
              <a:gd name="T53" fmla="*/ 12 h 33"/>
              <a:gd name="T54" fmla="*/ 6 w 14"/>
              <a:gd name="T55" fmla="*/ 14 h 33"/>
              <a:gd name="T56" fmla="*/ 7 w 14"/>
              <a:gd name="T57" fmla="*/ 15 h 33"/>
              <a:gd name="T58" fmla="*/ 9 w 14"/>
              <a:gd name="T59" fmla="*/ 14 h 33"/>
              <a:gd name="T60" fmla="*/ 10 w 14"/>
              <a:gd name="T61" fmla="*/ 12 h 33"/>
              <a:gd name="T62" fmla="*/ 10 w 14"/>
              <a:gd name="T63" fmla="*/ 6 h 33"/>
              <a:gd name="T64" fmla="*/ 9 w 14"/>
              <a:gd name="T65" fmla="*/ 5 h 33"/>
              <a:gd name="T66" fmla="*/ 7 w 14"/>
              <a:gd name="T67" fmla="*/ 4 h 33"/>
              <a:gd name="T68" fmla="*/ 6 w 14"/>
              <a:gd name="T69" fmla="*/ 5 h 33"/>
              <a:gd name="T70" fmla="*/ 5 w 14"/>
              <a:gd name="T71" fmla="*/ 1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2" y="33"/>
                </a:move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lnTo>
                  <a:pt x="6" y="19"/>
                </a:lnTo>
                <a:lnTo>
                  <a:pt x="6" y="19"/>
                </a:lnTo>
                <a:lnTo>
                  <a:pt x="5" y="19"/>
                </a:lnTo>
                <a:lnTo>
                  <a:pt x="5" y="19"/>
                </a:lnTo>
                <a:lnTo>
                  <a:pt x="2" y="19"/>
                </a:lnTo>
                <a:lnTo>
                  <a:pt x="2" y="19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1" y="15"/>
                </a:lnTo>
                <a:lnTo>
                  <a:pt x="1" y="15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1" y="5"/>
                </a:lnTo>
                <a:lnTo>
                  <a:pt x="1" y="4"/>
                </a:lnTo>
                <a:lnTo>
                  <a:pt x="1" y="4"/>
                </a:lnTo>
                <a:lnTo>
                  <a:pt x="1" y="2"/>
                </a:lnTo>
                <a:lnTo>
                  <a:pt x="1" y="2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2" y="2"/>
                </a:lnTo>
                <a:lnTo>
                  <a:pt x="12" y="2"/>
                </a:lnTo>
                <a:lnTo>
                  <a:pt x="14" y="4"/>
                </a:lnTo>
                <a:lnTo>
                  <a:pt x="14" y="4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4" y="14"/>
                </a:lnTo>
                <a:lnTo>
                  <a:pt x="14" y="14"/>
                </a:lnTo>
                <a:lnTo>
                  <a:pt x="14" y="15"/>
                </a:lnTo>
                <a:lnTo>
                  <a:pt x="14" y="15"/>
                </a:lnTo>
                <a:lnTo>
                  <a:pt x="14" y="16"/>
                </a:lnTo>
                <a:lnTo>
                  <a:pt x="7" y="33"/>
                </a:lnTo>
                <a:lnTo>
                  <a:pt x="2" y="33"/>
                </a:lnTo>
                <a:close/>
                <a:moveTo>
                  <a:pt x="5" y="12"/>
                </a:moveTo>
                <a:lnTo>
                  <a:pt x="5" y="12"/>
                </a:lnTo>
                <a:lnTo>
                  <a:pt x="6" y="14"/>
                </a:lnTo>
                <a:lnTo>
                  <a:pt x="6" y="14"/>
                </a:lnTo>
                <a:lnTo>
                  <a:pt x="7" y="15"/>
                </a:lnTo>
                <a:lnTo>
                  <a:pt x="7" y="15"/>
                </a:lnTo>
                <a:lnTo>
                  <a:pt x="9" y="14"/>
                </a:lnTo>
                <a:lnTo>
                  <a:pt x="9" y="14"/>
                </a:lnTo>
                <a:lnTo>
                  <a:pt x="10" y="12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7" y="4"/>
                </a:lnTo>
                <a:lnTo>
                  <a:pt x="7" y="4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71" name="Freeform 2101">
            <a:extLst>
              <a:ext uri="{FF2B5EF4-FFF2-40B4-BE49-F238E27FC236}">
                <a16:creationId xmlns:a16="http://schemas.microsoft.com/office/drawing/2014/main" id="{7F42BEE3-A1F0-47C6-BEE4-11BD71AD9D17}"/>
              </a:ext>
            </a:extLst>
          </p:cNvPr>
          <p:cNvSpPr>
            <a:spLocks/>
          </p:cNvSpPr>
          <p:nvPr/>
        </p:nvSpPr>
        <p:spPr bwMode="auto">
          <a:xfrm>
            <a:off x="5109606" y="4307071"/>
            <a:ext cx="22225" cy="52388"/>
          </a:xfrm>
          <a:custGeom>
            <a:avLst/>
            <a:gdLst>
              <a:gd name="T0" fmla="*/ 14 w 14"/>
              <a:gd name="T1" fmla="*/ 0 h 33"/>
              <a:gd name="T2" fmla="*/ 14 w 14"/>
              <a:gd name="T3" fmla="*/ 4 h 33"/>
              <a:gd name="T4" fmla="*/ 4 w 14"/>
              <a:gd name="T5" fmla="*/ 4 h 33"/>
              <a:gd name="T6" fmla="*/ 4 w 14"/>
              <a:gd name="T7" fmla="*/ 12 h 33"/>
              <a:gd name="T8" fmla="*/ 4 w 14"/>
              <a:gd name="T9" fmla="*/ 12 h 33"/>
              <a:gd name="T10" fmla="*/ 7 w 14"/>
              <a:gd name="T11" fmla="*/ 12 h 33"/>
              <a:gd name="T12" fmla="*/ 7 w 14"/>
              <a:gd name="T13" fmla="*/ 12 h 33"/>
              <a:gd name="T14" fmla="*/ 8 w 14"/>
              <a:gd name="T15" fmla="*/ 11 h 33"/>
              <a:gd name="T16" fmla="*/ 8 w 14"/>
              <a:gd name="T17" fmla="*/ 11 h 33"/>
              <a:gd name="T18" fmla="*/ 10 w 14"/>
              <a:gd name="T19" fmla="*/ 11 h 33"/>
              <a:gd name="T20" fmla="*/ 13 w 14"/>
              <a:gd name="T21" fmla="*/ 12 h 33"/>
              <a:gd name="T22" fmla="*/ 13 w 14"/>
              <a:gd name="T23" fmla="*/ 12 h 33"/>
              <a:gd name="T24" fmla="*/ 13 w 14"/>
              <a:gd name="T25" fmla="*/ 15 h 33"/>
              <a:gd name="T26" fmla="*/ 14 w 14"/>
              <a:gd name="T27" fmla="*/ 17 h 33"/>
              <a:gd name="T28" fmla="*/ 14 w 14"/>
              <a:gd name="T29" fmla="*/ 25 h 33"/>
              <a:gd name="T30" fmla="*/ 14 w 14"/>
              <a:gd name="T31" fmla="*/ 25 h 33"/>
              <a:gd name="T32" fmla="*/ 13 w 14"/>
              <a:gd name="T33" fmla="*/ 29 h 33"/>
              <a:gd name="T34" fmla="*/ 13 w 14"/>
              <a:gd name="T35" fmla="*/ 29 h 33"/>
              <a:gd name="T36" fmla="*/ 12 w 14"/>
              <a:gd name="T37" fmla="*/ 30 h 33"/>
              <a:gd name="T38" fmla="*/ 12 w 14"/>
              <a:gd name="T39" fmla="*/ 30 h 33"/>
              <a:gd name="T40" fmla="*/ 9 w 14"/>
              <a:gd name="T41" fmla="*/ 33 h 33"/>
              <a:gd name="T42" fmla="*/ 9 w 14"/>
              <a:gd name="T43" fmla="*/ 33 h 33"/>
              <a:gd name="T44" fmla="*/ 7 w 14"/>
              <a:gd name="T45" fmla="*/ 33 h 33"/>
              <a:gd name="T46" fmla="*/ 7 w 14"/>
              <a:gd name="T47" fmla="*/ 33 h 33"/>
              <a:gd name="T48" fmla="*/ 4 w 14"/>
              <a:gd name="T49" fmla="*/ 33 h 33"/>
              <a:gd name="T50" fmla="*/ 4 w 14"/>
              <a:gd name="T51" fmla="*/ 33 h 33"/>
              <a:gd name="T52" fmla="*/ 2 w 14"/>
              <a:gd name="T53" fmla="*/ 30 h 33"/>
              <a:gd name="T54" fmla="*/ 2 w 14"/>
              <a:gd name="T55" fmla="*/ 30 h 33"/>
              <a:gd name="T56" fmla="*/ 0 w 14"/>
              <a:gd name="T57" fmla="*/ 29 h 33"/>
              <a:gd name="T58" fmla="*/ 0 w 14"/>
              <a:gd name="T59" fmla="*/ 29 h 33"/>
              <a:gd name="T60" fmla="*/ 0 w 14"/>
              <a:gd name="T61" fmla="*/ 25 h 33"/>
              <a:gd name="T62" fmla="*/ 0 w 14"/>
              <a:gd name="T63" fmla="*/ 24 h 33"/>
              <a:gd name="T64" fmla="*/ 4 w 14"/>
              <a:gd name="T65" fmla="*/ 24 h 33"/>
              <a:gd name="T66" fmla="*/ 4 w 14"/>
              <a:gd name="T67" fmla="*/ 25 h 33"/>
              <a:gd name="T68" fmla="*/ 4 w 14"/>
              <a:gd name="T69" fmla="*/ 25 h 33"/>
              <a:gd name="T70" fmla="*/ 5 w 14"/>
              <a:gd name="T71" fmla="*/ 28 h 33"/>
              <a:gd name="T72" fmla="*/ 5 w 14"/>
              <a:gd name="T73" fmla="*/ 28 h 33"/>
              <a:gd name="T74" fmla="*/ 7 w 14"/>
              <a:gd name="T75" fmla="*/ 28 h 33"/>
              <a:gd name="T76" fmla="*/ 7 w 14"/>
              <a:gd name="T77" fmla="*/ 28 h 33"/>
              <a:gd name="T78" fmla="*/ 9 w 14"/>
              <a:gd name="T79" fmla="*/ 28 h 33"/>
              <a:gd name="T80" fmla="*/ 9 w 14"/>
              <a:gd name="T81" fmla="*/ 28 h 33"/>
              <a:gd name="T82" fmla="*/ 9 w 14"/>
              <a:gd name="T83" fmla="*/ 25 h 33"/>
              <a:gd name="T84" fmla="*/ 9 w 14"/>
              <a:gd name="T85" fmla="*/ 17 h 33"/>
              <a:gd name="T86" fmla="*/ 9 w 14"/>
              <a:gd name="T87" fmla="*/ 17 h 33"/>
              <a:gd name="T88" fmla="*/ 9 w 14"/>
              <a:gd name="T89" fmla="*/ 16 h 33"/>
              <a:gd name="T90" fmla="*/ 9 w 14"/>
              <a:gd name="T91" fmla="*/ 16 h 33"/>
              <a:gd name="T92" fmla="*/ 7 w 14"/>
              <a:gd name="T93" fmla="*/ 15 h 33"/>
              <a:gd name="T94" fmla="*/ 7 w 14"/>
              <a:gd name="T95" fmla="*/ 15 h 33"/>
              <a:gd name="T96" fmla="*/ 5 w 14"/>
              <a:gd name="T97" fmla="*/ 16 h 33"/>
              <a:gd name="T98" fmla="*/ 5 w 14"/>
              <a:gd name="T99" fmla="*/ 16 h 33"/>
              <a:gd name="T100" fmla="*/ 5 w 14"/>
              <a:gd name="T101" fmla="*/ 16 h 33"/>
              <a:gd name="T102" fmla="*/ 5 w 14"/>
              <a:gd name="T103" fmla="*/ 16 h 33"/>
              <a:gd name="T104" fmla="*/ 5 w 14"/>
              <a:gd name="T105" fmla="*/ 16 h 33"/>
              <a:gd name="T106" fmla="*/ 5 w 14"/>
              <a:gd name="T107" fmla="*/ 16 h 33"/>
              <a:gd name="T108" fmla="*/ 4 w 14"/>
              <a:gd name="T109" fmla="*/ 17 h 33"/>
              <a:gd name="T110" fmla="*/ 0 w 14"/>
              <a:gd name="T111" fmla="*/ 17 h 33"/>
              <a:gd name="T112" fmla="*/ 0 w 14"/>
              <a:gd name="T113" fmla="*/ 0 h 33"/>
              <a:gd name="T114" fmla="*/ 14 w 14"/>
              <a:gd name="T1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3">
                <a:moveTo>
                  <a:pt x="14" y="0"/>
                </a:moveTo>
                <a:lnTo>
                  <a:pt x="14" y="4"/>
                </a:lnTo>
                <a:lnTo>
                  <a:pt x="4" y="4"/>
                </a:lnTo>
                <a:lnTo>
                  <a:pt x="4" y="12"/>
                </a:lnTo>
                <a:lnTo>
                  <a:pt x="4" y="12"/>
                </a:lnTo>
                <a:lnTo>
                  <a:pt x="7" y="12"/>
                </a:lnTo>
                <a:lnTo>
                  <a:pt x="7" y="12"/>
                </a:lnTo>
                <a:lnTo>
                  <a:pt x="8" y="11"/>
                </a:lnTo>
                <a:lnTo>
                  <a:pt x="8" y="11"/>
                </a:lnTo>
                <a:lnTo>
                  <a:pt x="10" y="11"/>
                </a:lnTo>
                <a:lnTo>
                  <a:pt x="13" y="12"/>
                </a:lnTo>
                <a:lnTo>
                  <a:pt x="13" y="12"/>
                </a:lnTo>
                <a:lnTo>
                  <a:pt x="13" y="15"/>
                </a:lnTo>
                <a:lnTo>
                  <a:pt x="14" y="17"/>
                </a:lnTo>
                <a:lnTo>
                  <a:pt x="14" y="25"/>
                </a:lnTo>
                <a:lnTo>
                  <a:pt x="14" y="25"/>
                </a:lnTo>
                <a:lnTo>
                  <a:pt x="13" y="29"/>
                </a:lnTo>
                <a:lnTo>
                  <a:pt x="13" y="29"/>
                </a:lnTo>
                <a:lnTo>
                  <a:pt x="12" y="30"/>
                </a:lnTo>
                <a:lnTo>
                  <a:pt x="12" y="30"/>
                </a:lnTo>
                <a:lnTo>
                  <a:pt x="9" y="33"/>
                </a:lnTo>
                <a:lnTo>
                  <a:pt x="9" y="33"/>
                </a:lnTo>
                <a:lnTo>
                  <a:pt x="7" y="33"/>
                </a:lnTo>
                <a:lnTo>
                  <a:pt x="7" y="33"/>
                </a:lnTo>
                <a:lnTo>
                  <a:pt x="4" y="33"/>
                </a:lnTo>
                <a:lnTo>
                  <a:pt x="4" y="33"/>
                </a:lnTo>
                <a:lnTo>
                  <a:pt x="2" y="30"/>
                </a:lnTo>
                <a:lnTo>
                  <a:pt x="2" y="30"/>
                </a:lnTo>
                <a:lnTo>
                  <a:pt x="0" y="29"/>
                </a:lnTo>
                <a:lnTo>
                  <a:pt x="0" y="29"/>
                </a:lnTo>
                <a:lnTo>
                  <a:pt x="0" y="25"/>
                </a:lnTo>
                <a:lnTo>
                  <a:pt x="0" y="24"/>
                </a:lnTo>
                <a:lnTo>
                  <a:pt x="4" y="24"/>
                </a:lnTo>
                <a:lnTo>
                  <a:pt x="4" y="25"/>
                </a:lnTo>
                <a:lnTo>
                  <a:pt x="4" y="25"/>
                </a:lnTo>
                <a:lnTo>
                  <a:pt x="5" y="28"/>
                </a:lnTo>
                <a:lnTo>
                  <a:pt x="5" y="28"/>
                </a:lnTo>
                <a:lnTo>
                  <a:pt x="7" y="28"/>
                </a:lnTo>
                <a:lnTo>
                  <a:pt x="7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17"/>
                </a:lnTo>
                <a:lnTo>
                  <a:pt x="9" y="17"/>
                </a:lnTo>
                <a:lnTo>
                  <a:pt x="9" y="16"/>
                </a:lnTo>
                <a:lnTo>
                  <a:pt x="9" y="16"/>
                </a:lnTo>
                <a:lnTo>
                  <a:pt x="7" y="15"/>
                </a:lnTo>
                <a:lnTo>
                  <a:pt x="7" y="15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4" y="17"/>
                </a:lnTo>
                <a:lnTo>
                  <a:pt x="0" y="17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72" name="Freeform 2102">
            <a:extLst>
              <a:ext uri="{FF2B5EF4-FFF2-40B4-BE49-F238E27FC236}">
                <a16:creationId xmlns:a16="http://schemas.microsoft.com/office/drawing/2014/main" id="{32629C46-9660-4ABC-9377-81F907E71A5C}"/>
              </a:ext>
            </a:extLst>
          </p:cNvPr>
          <p:cNvSpPr>
            <a:spLocks/>
          </p:cNvSpPr>
          <p:nvPr/>
        </p:nvSpPr>
        <p:spPr bwMode="auto">
          <a:xfrm>
            <a:off x="5136593" y="4351521"/>
            <a:ext cx="7938" cy="11113"/>
          </a:xfrm>
          <a:custGeom>
            <a:avLst/>
            <a:gdLst>
              <a:gd name="T0" fmla="*/ 0 w 5"/>
              <a:gd name="T1" fmla="*/ 7 h 7"/>
              <a:gd name="T2" fmla="*/ 0 w 5"/>
              <a:gd name="T3" fmla="*/ 0 h 7"/>
              <a:gd name="T4" fmla="*/ 5 w 5"/>
              <a:gd name="T5" fmla="*/ 0 h 7"/>
              <a:gd name="T6" fmla="*/ 5 w 5"/>
              <a:gd name="T7" fmla="*/ 5 h 7"/>
              <a:gd name="T8" fmla="*/ 0 w 5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0" y="7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73" name="Freeform 2103">
            <a:extLst>
              <a:ext uri="{FF2B5EF4-FFF2-40B4-BE49-F238E27FC236}">
                <a16:creationId xmlns:a16="http://schemas.microsoft.com/office/drawing/2014/main" id="{F43249FB-0997-4CD9-803B-210955D94BC6}"/>
              </a:ext>
            </a:extLst>
          </p:cNvPr>
          <p:cNvSpPr>
            <a:spLocks noEditPoints="1"/>
          </p:cNvSpPr>
          <p:nvPr/>
        </p:nvSpPr>
        <p:spPr bwMode="auto">
          <a:xfrm>
            <a:off x="5149293" y="4307071"/>
            <a:ext cx="22225" cy="52388"/>
          </a:xfrm>
          <a:custGeom>
            <a:avLst/>
            <a:gdLst>
              <a:gd name="T0" fmla="*/ 0 w 14"/>
              <a:gd name="T1" fmla="*/ 6 h 33"/>
              <a:gd name="T2" fmla="*/ 0 w 14"/>
              <a:gd name="T3" fmla="*/ 6 h 33"/>
              <a:gd name="T4" fmla="*/ 0 w 14"/>
              <a:gd name="T5" fmla="*/ 4 h 33"/>
              <a:gd name="T6" fmla="*/ 0 w 14"/>
              <a:gd name="T7" fmla="*/ 4 h 33"/>
              <a:gd name="T8" fmla="*/ 2 w 14"/>
              <a:gd name="T9" fmla="*/ 1 h 33"/>
              <a:gd name="T10" fmla="*/ 2 w 14"/>
              <a:gd name="T11" fmla="*/ 1 h 33"/>
              <a:gd name="T12" fmla="*/ 4 w 14"/>
              <a:gd name="T13" fmla="*/ 0 h 33"/>
              <a:gd name="T14" fmla="*/ 4 w 14"/>
              <a:gd name="T15" fmla="*/ 0 h 33"/>
              <a:gd name="T16" fmla="*/ 7 w 14"/>
              <a:gd name="T17" fmla="*/ 0 h 33"/>
              <a:gd name="T18" fmla="*/ 7 w 14"/>
              <a:gd name="T19" fmla="*/ 0 h 33"/>
              <a:gd name="T20" fmla="*/ 9 w 14"/>
              <a:gd name="T21" fmla="*/ 0 h 33"/>
              <a:gd name="T22" fmla="*/ 9 w 14"/>
              <a:gd name="T23" fmla="*/ 0 h 33"/>
              <a:gd name="T24" fmla="*/ 12 w 14"/>
              <a:gd name="T25" fmla="*/ 1 h 33"/>
              <a:gd name="T26" fmla="*/ 12 w 14"/>
              <a:gd name="T27" fmla="*/ 1 h 33"/>
              <a:gd name="T28" fmla="*/ 13 w 14"/>
              <a:gd name="T29" fmla="*/ 4 h 33"/>
              <a:gd name="T30" fmla="*/ 13 w 14"/>
              <a:gd name="T31" fmla="*/ 4 h 33"/>
              <a:gd name="T32" fmla="*/ 14 w 14"/>
              <a:gd name="T33" fmla="*/ 6 h 33"/>
              <a:gd name="T34" fmla="*/ 14 w 14"/>
              <a:gd name="T35" fmla="*/ 25 h 33"/>
              <a:gd name="T36" fmla="*/ 14 w 14"/>
              <a:gd name="T37" fmla="*/ 25 h 33"/>
              <a:gd name="T38" fmla="*/ 13 w 14"/>
              <a:gd name="T39" fmla="*/ 29 h 33"/>
              <a:gd name="T40" fmla="*/ 13 w 14"/>
              <a:gd name="T41" fmla="*/ 29 h 33"/>
              <a:gd name="T42" fmla="*/ 12 w 14"/>
              <a:gd name="T43" fmla="*/ 30 h 33"/>
              <a:gd name="T44" fmla="*/ 12 w 14"/>
              <a:gd name="T45" fmla="*/ 30 h 33"/>
              <a:gd name="T46" fmla="*/ 9 w 14"/>
              <a:gd name="T47" fmla="*/ 33 h 33"/>
              <a:gd name="T48" fmla="*/ 9 w 14"/>
              <a:gd name="T49" fmla="*/ 33 h 33"/>
              <a:gd name="T50" fmla="*/ 7 w 14"/>
              <a:gd name="T51" fmla="*/ 33 h 33"/>
              <a:gd name="T52" fmla="*/ 7 w 14"/>
              <a:gd name="T53" fmla="*/ 33 h 33"/>
              <a:gd name="T54" fmla="*/ 4 w 14"/>
              <a:gd name="T55" fmla="*/ 33 h 33"/>
              <a:gd name="T56" fmla="*/ 4 w 14"/>
              <a:gd name="T57" fmla="*/ 33 h 33"/>
              <a:gd name="T58" fmla="*/ 2 w 14"/>
              <a:gd name="T59" fmla="*/ 30 h 33"/>
              <a:gd name="T60" fmla="*/ 2 w 14"/>
              <a:gd name="T61" fmla="*/ 30 h 33"/>
              <a:gd name="T62" fmla="*/ 0 w 14"/>
              <a:gd name="T63" fmla="*/ 29 h 33"/>
              <a:gd name="T64" fmla="*/ 0 w 14"/>
              <a:gd name="T65" fmla="*/ 29 h 33"/>
              <a:gd name="T66" fmla="*/ 0 w 14"/>
              <a:gd name="T67" fmla="*/ 25 h 33"/>
              <a:gd name="T68" fmla="*/ 0 w 14"/>
              <a:gd name="T69" fmla="*/ 6 h 33"/>
              <a:gd name="T70" fmla="*/ 5 w 14"/>
              <a:gd name="T71" fmla="*/ 25 h 33"/>
              <a:gd name="T72" fmla="*/ 5 w 14"/>
              <a:gd name="T73" fmla="*/ 25 h 33"/>
              <a:gd name="T74" fmla="*/ 5 w 14"/>
              <a:gd name="T75" fmla="*/ 28 h 33"/>
              <a:gd name="T76" fmla="*/ 5 w 14"/>
              <a:gd name="T77" fmla="*/ 28 h 33"/>
              <a:gd name="T78" fmla="*/ 7 w 14"/>
              <a:gd name="T79" fmla="*/ 28 h 33"/>
              <a:gd name="T80" fmla="*/ 7 w 14"/>
              <a:gd name="T81" fmla="*/ 28 h 33"/>
              <a:gd name="T82" fmla="*/ 9 w 14"/>
              <a:gd name="T83" fmla="*/ 28 h 33"/>
              <a:gd name="T84" fmla="*/ 9 w 14"/>
              <a:gd name="T85" fmla="*/ 28 h 33"/>
              <a:gd name="T86" fmla="*/ 9 w 14"/>
              <a:gd name="T87" fmla="*/ 25 h 33"/>
              <a:gd name="T88" fmla="*/ 9 w 14"/>
              <a:gd name="T89" fmla="*/ 6 h 33"/>
              <a:gd name="T90" fmla="*/ 9 w 14"/>
              <a:gd name="T91" fmla="*/ 6 h 33"/>
              <a:gd name="T92" fmla="*/ 9 w 14"/>
              <a:gd name="T93" fmla="*/ 5 h 33"/>
              <a:gd name="T94" fmla="*/ 9 w 14"/>
              <a:gd name="T95" fmla="*/ 5 h 33"/>
              <a:gd name="T96" fmla="*/ 7 w 14"/>
              <a:gd name="T97" fmla="*/ 4 h 33"/>
              <a:gd name="T98" fmla="*/ 7 w 14"/>
              <a:gd name="T99" fmla="*/ 4 h 33"/>
              <a:gd name="T100" fmla="*/ 5 w 14"/>
              <a:gd name="T101" fmla="*/ 5 h 33"/>
              <a:gd name="T102" fmla="*/ 5 w 14"/>
              <a:gd name="T103" fmla="*/ 5 h 33"/>
              <a:gd name="T104" fmla="*/ 5 w 14"/>
              <a:gd name="T105" fmla="*/ 6 h 33"/>
              <a:gd name="T106" fmla="*/ 5 w 14"/>
              <a:gd name="T107" fmla="*/ 2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3">
                <a:moveTo>
                  <a:pt x="0" y="6"/>
                </a:move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2" y="1"/>
                </a:lnTo>
                <a:lnTo>
                  <a:pt x="12" y="1"/>
                </a:lnTo>
                <a:lnTo>
                  <a:pt x="13" y="4"/>
                </a:lnTo>
                <a:lnTo>
                  <a:pt x="13" y="4"/>
                </a:lnTo>
                <a:lnTo>
                  <a:pt x="14" y="6"/>
                </a:lnTo>
                <a:lnTo>
                  <a:pt x="14" y="25"/>
                </a:lnTo>
                <a:lnTo>
                  <a:pt x="14" y="25"/>
                </a:lnTo>
                <a:lnTo>
                  <a:pt x="13" y="29"/>
                </a:lnTo>
                <a:lnTo>
                  <a:pt x="13" y="29"/>
                </a:lnTo>
                <a:lnTo>
                  <a:pt x="12" y="30"/>
                </a:lnTo>
                <a:lnTo>
                  <a:pt x="12" y="30"/>
                </a:lnTo>
                <a:lnTo>
                  <a:pt x="9" y="33"/>
                </a:lnTo>
                <a:lnTo>
                  <a:pt x="9" y="33"/>
                </a:lnTo>
                <a:lnTo>
                  <a:pt x="7" y="33"/>
                </a:lnTo>
                <a:lnTo>
                  <a:pt x="7" y="33"/>
                </a:lnTo>
                <a:lnTo>
                  <a:pt x="4" y="33"/>
                </a:lnTo>
                <a:lnTo>
                  <a:pt x="4" y="33"/>
                </a:lnTo>
                <a:lnTo>
                  <a:pt x="2" y="30"/>
                </a:lnTo>
                <a:lnTo>
                  <a:pt x="2" y="30"/>
                </a:lnTo>
                <a:lnTo>
                  <a:pt x="0" y="29"/>
                </a:lnTo>
                <a:lnTo>
                  <a:pt x="0" y="29"/>
                </a:lnTo>
                <a:lnTo>
                  <a:pt x="0" y="25"/>
                </a:lnTo>
                <a:lnTo>
                  <a:pt x="0" y="6"/>
                </a:lnTo>
                <a:close/>
                <a:moveTo>
                  <a:pt x="5" y="25"/>
                </a:move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7" y="28"/>
                </a:lnTo>
                <a:lnTo>
                  <a:pt x="7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7" y="4"/>
                </a:lnTo>
                <a:lnTo>
                  <a:pt x="7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74" name="Freeform 2104">
            <a:extLst>
              <a:ext uri="{FF2B5EF4-FFF2-40B4-BE49-F238E27FC236}">
                <a16:creationId xmlns:a16="http://schemas.microsoft.com/office/drawing/2014/main" id="{3B5F9035-4842-4D6B-8DCB-DA9555705A05}"/>
              </a:ext>
            </a:extLst>
          </p:cNvPr>
          <p:cNvSpPr>
            <a:spLocks noEditPoints="1"/>
          </p:cNvSpPr>
          <p:nvPr/>
        </p:nvSpPr>
        <p:spPr bwMode="auto">
          <a:xfrm>
            <a:off x="5176281" y="4307071"/>
            <a:ext cx="22225" cy="52388"/>
          </a:xfrm>
          <a:custGeom>
            <a:avLst/>
            <a:gdLst>
              <a:gd name="T0" fmla="*/ 0 w 14"/>
              <a:gd name="T1" fmla="*/ 9 h 33"/>
              <a:gd name="T2" fmla="*/ 0 w 14"/>
              <a:gd name="T3" fmla="*/ 6 h 33"/>
              <a:gd name="T4" fmla="*/ 1 w 14"/>
              <a:gd name="T5" fmla="*/ 5 h 33"/>
              <a:gd name="T6" fmla="*/ 1 w 14"/>
              <a:gd name="T7" fmla="*/ 4 h 33"/>
              <a:gd name="T8" fmla="*/ 2 w 14"/>
              <a:gd name="T9" fmla="*/ 2 h 33"/>
              <a:gd name="T10" fmla="*/ 4 w 14"/>
              <a:gd name="T11" fmla="*/ 0 h 33"/>
              <a:gd name="T12" fmla="*/ 7 w 14"/>
              <a:gd name="T13" fmla="*/ 0 h 33"/>
              <a:gd name="T14" fmla="*/ 10 w 14"/>
              <a:gd name="T15" fmla="*/ 0 h 33"/>
              <a:gd name="T16" fmla="*/ 12 w 14"/>
              <a:gd name="T17" fmla="*/ 2 h 33"/>
              <a:gd name="T18" fmla="*/ 12 w 14"/>
              <a:gd name="T19" fmla="*/ 4 h 33"/>
              <a:gd name="T20" fmla="*/ 14 w 14"/>
              <a:gd name="T21" fmla="*/ 5 h 33"/>
              <a:gd name="T22" fmla="*/ 14 w 14"/>
              <a:gd name="T23" fmla="*/ 6 h 33"/>
              <a:gd name="T24" fmla="*/ 14 w 14"/>
              <a:gd name="T25" fmla="*/ 9 h 33"/>
              <a:gd name="T26" fmla="*/ 14 w 14"/>
              <a:gd name="T27" fmla="*/ 11 h 33"/>
              <a:gd name="T28" fmla="*/ 14 w 14"/>
              <a:gd name="T29" fmla="*/ 12 h 33"/>
              <a:gd name="T30" fmla="*/ 12 w 14"/>
              <a:gd name="T31" fmla="*/ 14 h 33"/>
              <a:gd name="T32" fmla="*/ 11 w 14"/>
              <a:gd name="T33" fmla="*/ 15 h 33"/>
              <a:gd name="T34" fmla="*/ 12 w 14"/>
              <a:gd name="T35" fmla="*/ 16 h 33"/>
              <a:gd name="T36" fmla="*/ 14 w 14"/>
              <a:gd name="T37" fmla="*/ 17 h 33"/>
              <a:gd name="T38" fmla="*/ 14 w 14"/>
              <a:gd name="T39" fmla="*/ 20 h 33"/>
              <a:gd name="T40" fmla="*/ 14 w 14"/>
              <a:gd name="T41" fmla="*/ 24 h 33"/>
              <a:gd name="T42" fmla="*/ 14 w 14"/>
              <a:gd name="T43" fmla="*/ 25 h 33"/>
              <a:gd name="T44" fmla="*/ 14 w 14"/>
              <a:gd name="T45" fmla="*/ 28 h 33"/>
              <a:gd name="T46" fmla="*/ 14 w 14"/>
              <a:gd name="T47" fmla="*/ 29 h 33"/>
              <a:gd name="T48" fmla="*/ 12 w 14"/>
              <a:gd name="T49" fmla="*/ 30 h 33"/>
              <a:gd name="T50" fmla="*/ 10 w 14"/>
              <a:gd name="T51" fmla="*/ 31 h 33"/>
              <a:gd name="T52" fmla="*/ 7 w 14"/>
              <a:gd name="T53" fmla="*/ 33 h 33"/>
              <a:gd name="T54" fmla="*/ 4 w 14"/>
              <a:gd name="T55" fmla="*/ 31 h 33"/>
              <a:gd name="T56" fmla="*/ 1 w 14"/>
              <a:gd name="T57" fmla="*/ 30 h 33"/>
              <a:gd name="T58" fmla="*/ 1 w 14"/>
              <a:gd name="T59" fmla="*/ 29 h 33"/>
              <a:gd name="T60" fmla="*/ 0 w 14"/>
              <a:gd name="T61" fmla="*/ 28 h 33"/>
              <a:gd name="T62" fmla="*/ 0 w 14"/>
              <a:gd name="T63" fmla="*/ 25 h 33"/>
              <a:gd name="T64" fmla="*/ 0 w 14"/>
              <a:gd name="T65" fmla="*/ 24 h 33"/>
              <a:gd name="T66" fmla="*/ 0 w 14"/>
              <a:gd name="T67" fmla="*/ 20 h 33"/>
              <a:gd name="T68" fmla="*/ 0 w 14"/>
              <a:gd name="T69" fmla="*/ 17 h 33"/>
              <a:gd name="T70" fmla="*/ 1 w 14"/>
              <a:gd name="T71" fmla="*/ 16 h 33"/>
              <a:gd name="T72" fmla="*/ 2 w 14"/>
              <a:gd name="T73" fmla="*/ 15 h 33"/>
              <a:gd name="T74" fmla="*/ 1 w 14"/>
              <a:gd name="T75" fmla="*/ 14 h 33"/>
              <a:gd name="T76" fmla="*/ 0 w 14"/>
              <a:gd name="T77" fmla="*/ 12 h 33"/>
              <a:gd name="T78" fmla="*/ 0 w 14"/>
              <a:gd name="T79" fmla="*/ 11 h 33"/>
              <a:gd name="T80" fmla="*/ 0 w 14"/>
              <a:gd name="T81" fmla="*/ 9 h 33"/>
              <a:gd name="T82" fmla="*/ 9 w 14"/>
              <a:gd name="T83" fmla="*/ 6 h 33"/>
              <a:gd name="T84" fmla="*/ 9 w 14"/>
              <a:gd name="T85" fmla="*/ 5 h 33"/>
              <a:gd name="T86" fmla="*/ 7 w 14"/>
              <a:gd name="T87" fmla="*/ 4 h 33"/>
              <a:gd name="T88" fmla="*/ 5 w 14"/>
              <a:gd name="T89" fmla="*/ 5 h 33"/>
              <a:gd name="T90" fmla="*/ 5 w 14"/>
              <a:gd name="T91" fmla="*/ 11 h 33"/>
              <a:gd name="T92" fmla="*/ 5 w 14"/>
              <a:gd name="T93" fmla="*/ 12 h 33"/>
              <a:gd name="T94" fmla="*/ 7 w 14"/>
              <a:gd name="T95" fmla="*/ 14 h 33"/>
              <a:gd name="T96" fmla="*/ 9 w 14"/>
              <a:gd name="T97" fmla="*/ 12 h 33"/>
              <a:gd name="T98" fmla="*/ 9 w 14"/>
              <a:gd name="T99" fmla="*/ 11 h 33"/>
              <a:gd name="T100" fmla="*/ 9 w 14"/>
              <a:gd name="T101" fmla="*/ 19 h 33"/>
              <a:gd name="T102" fmla="*/ 9 w 14"/>
              <a:gd name="T103" fmla="*/ 17 h 33"/>
              <a:gd name="T104" fmla="*/ 7 w 14"/>
              <a:gd name="T105" fmla="*/ 17 h 33"/>
              <a:gd name="T106" fmla="*/ 5 w 14"/>
              <a:gd name="T107" fmla="*/ 17 h 33"/>
              <a:gd name="T108" fmla="*/ 5 w 14"/>
              <a:gd name="T109" fmla="*/ 19 h 33"/>
              <a:gd name="T110" fmla="*/ 5 w 14"/>
              <a:gd name="T111" fmla="*/ 25 h 33"/>
              <a:gd name="T112" fmla="*/ 5 w 14"/>
              <a:gd name="T113" fmla="*/ 28 h 33"/>
              <a:gd name="T114" fmla="*/ 7 w 14"/>
              <a:gd name="T115" fmla="*/ 28 h 33"/>
              <a:gd name="T116" fmla="*/ 9 w 14"/>
              <a:gd name="T117" fmla="*/ 28 h 33"/>
              <a:gd name="T118" fmla="*/ 9 w 14"/>
              <a:gd name="T119" fmla="*/ 19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1" y="5"/>
                </a:lnTo>
                <a:lnTo>
                  <a:pt x="1" y="4"/>
                </a:lnTo>
                <a:lnTo>
                  <a:pt x="1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2" y="4"/>
                </a:lnTo>
                <a:lnTo>
                  <a:pt x="12" y="4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9"/>
                </a:lnTo>
                <a:lnTo>
                  <a:pt x="14" y="9"/>
                </a:lnTo>
                <a:lnTo>
                  <a:pt x="14" y="11"/>
                </a:lnTo>
                <a:lnTo>
                  <a:pt x="14" y="11"/>
                </a:lnTo>
                <a:lnTo>
                  <a:pt x="14" y="12"/>
                </a:lnTo>
                <a:lnTo>
                  <a:pt x="14" y="12"/>
                </a:lnTo>
                <a:lnTo>
                  <a:pt x="12" y="14"/>
                </a:lnTo>
                <a:lnTo>
                  <a:pt x="12" y="14"/>
                </a:lnTo>
                <a:lnTo>
                  <a:pt x="11" y="15"/>
                </a:lnTo>
                <a:lnTo>
                  <a:pt x="11" y="15"/>
                </a:lnTo>
                <a:lnTo>
                  <a:pt x="12" y="16"/>
                </a:lnTo>
                <a:lnTo>
                  <a:pt x="12" y="16"/>
                </a:lnTo>
                <a:lnTo>
                  <a:pt x="14" y="17"/>
                </a:lnTo>
                <a:lnTo>
                  <a:pt x="14" y="17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2" y="30"/>
                </a:lnTo>
                <a:lnTo>
                  <a:pt x="12" y="30"/>
                </a:lnTo>
                <a:lnTo>
                  <a:pt x="10" y="31"/>
                </a:lnTo>
                <a:lnTo>
                  <a:pt x="10" y="31"/>
                </a:lnTo>
                <a:lnTo>
                  <a:pt x="7" y="33"/>
                </a:lnTo>
                <a:lnTo>
                  <a:pt x="7" y="33"/>
                </a:lnTo>
                <a:lnTo>
                  <a:pt x="4" y="31"/>
                </a:lnTo>
                <a:lnTo>
                  <a:pt x="4" y="31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1" y="29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7"/>
                </a:lnTo>
                <a:lnTo>
                  <a:pt x="1" y="16"/>
                </a:lnTo>
                <a:lnTo>
                  <a:pt x="1" y="16"/>
                </a:lnTo>
                <a:lnTo>
                  <a:pt x="2" y="15"/>
                </a:lnTo>
                <a:lnTo>
                  <a:pt x="2" y="15"/>
                </a:lnTo>
                <a:lnTo>
                  <a:pt x="1" y="14"/>
                </a:lnTo>
                <a:lnTo>
                  <a:pt x="1" y="14"/>
                </a:lnTo>
                <a:lnTo>
                  <a:pt x="0" y="12"/>
                </a:lnTo>
                <a:lnTo>
                  <a:pt x="0" y="12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9" y="6"/>
                </a:move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7" y="4"/>
                </a:lnTo>
                <a:lnTo>
                  <a:pt x="7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11"/>
                </a:lnTo>
                <a:lnTo>
                  <a:pt x="5" y="11"/>
                </a:lnTo>
                <a:lnTo>
                  <a:pt x="5" y="12"/>
                </a:lnTo>
                <a:lnTo>
                  <a:pt x="5" y="12"/>
                </a:lnTo>
                <a:lnTo>
                  <a:pt x="7" y="14"/>
                </a:lnTo>
                <a:lnTo>
                  <a:pt x="7" y="14"/>
                </a:lnTo>
                <a:lnTo>
                  <a:pt x="9" y="12"/>
                </a:lnTo>
                <a:lnTo>
                  <a:pt x="9" y="12"/>
                </a:lnTo>
                <a:lnTo>
                  <a:pt x="9" y="11"/>
                </a:lnTo>
                <a:lnTo>
                  <a:pt x="9" y="6"/>
                </a:lnTo>
                <a:close/>
                <a:moveTo>
                  <a:pt x="9" y="19"/>
                </a:moveTo>
                <a:lnTo>
                  <a:pt x="9" y="19"/>
                </a:lnTo>
                <a:lnTo>
                  <a:pt x="9" y="17"/>
                </a:lnTo>
                <a:lnTo>
                  <a:pt x="9" y="17"/>
                </a:lnTo>
                <a:lnTo>
                  <a:pt x="7" y="17"/>
                </a:lnTo>
                <a:lnTo>
                  <a:pt x="7" y="17"/>
                </a:lnTo>
                <a:lnTo>
                  <a:pt x="5" y="17"/>
                </a:lnTo>
                <a:lnTo>
                  <a:pt x="5" y="17"/>
                </a:lnTo>
                <a:lnTo>
                  <a:pt x="5" y="19"/>
                </a:lnTo>
                <a:lnTo>
                  <a:pt x="5" y="25"/>
                </a:ln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7" y="28"/>
                </a:lnTo>
                <a:lnTo>
                  <a:pt x="7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75" name="Freeform 2105">
            <a:extLst>
              <a:ext uri="{FF2B5EF4-FFF2-40B4-BE49-F238E27FC236}">
                <a16:creationId xmlns:a16="http://schemas.microsoft.com/office/drawing/2014/main" id="{6A6922E7-64D5-4FDC-A5DD-5204CAFC4D68}"/>
              </a:ext>
            </a:extLst>
          </p:cNvPr>
          <p:cNvSpPr>
            <a:spLocks/>
          </p:cNvSpPr>
          <p:nvPr/>
        </p:nvSpPr>
        <p:spPr bwMode="auto">
          <a:xfrm>
            <a:off x="5201681" y="4307071"/>
            <a:ext cx="23813" cy="52388"/>
          </a:xfrm>
          <a:custGeom>
            <a:avLst/>
            <a:gdLst>
              <a:gd name="T0" fmla="*/ 9 w 15"/>
              <a:gd name="T1" fmla="*/ 33 h 33"/>
              <a:gd name="T2" fmla="*/ 9 w 15"/>
              <a:gd name="T3" fmla="*/ 28 h 33"/>
              <a:gd name="T4" fmla="*/ 0 w 15"/>
              <a:gd name="T5" fmla="*/ 28 h 33"/>
              <a:gd name="T6" fmla="*/ 0 w 15"/>
              <a:gd name="T7" fmla="*/ 23 h 33"/>
              <a:gd name="T8" fmla="*/ 6 w 15"/>
              <a:gd name="T9" fmla="*/ 0 h 33"/>
              <a:gd name="T10" fmla="*/ 11 w 15"/>
              <a:gd name="T11" fmla="*/ 0 h 33"/>
              <a:gd name="T12" fmla="*/ 4 w 15"/>
              <a:gd name="T13" fmla="*/ 23 h 33"/>
              <a:gd name="T14" fmla="*/ 9 w 15"/>
              <a:gd name="T15" fmla="*/ 23 h 33"/>
              <a:gd name="T16" fmla="*/ 9 w 15"/>
              <a:gd name="T17" fmla="*/ 14 h 33"/>
              <a:gd name="T18" fmla="*/ 14 w 15"/>
              <a:gd name="T19" fmla="*/ 14 h 33"/>
              <a:gd name="T20" fmla="*/ 14 w 15"/>
              <a:gd name="T21" fmla="*/ 23 h 33"/>
              <a:gd name="T22" fmla="*/ 15 w 15"/>
              <a:gd name="T23" fmla="*/ 23 h 33"/>
              <a:gd name="T24" fmla="*/ 15 w 15"/>
              <a:gd name="T25" fmla="*/ 28 h 33"/>
              <a:gd name="T26" fmla="*/ 14 w 15"/>
              <a:gd name="T27" fmla="*/ 28 h 33"/>
              <a:gd name="T28" fmla="*/ 14 w 15"/>
              <a:gd name="T29" fmla="*/ 33 h 33"/>
              <a:gd name="T30" fmla="*/ 9 w 15"/>
              <a:gd name="T31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" h="33">
                <a:moveTo>
                  <a:pt x="9" y="33"/>
                </a:moveTo>
                <a:lnTo>
                  <a:pt x="9" y="28"/>
                </a:lnTo>
                <a:lnTo>
                  <a:pt x="0" y="28"/>
                </a:lnTo>
                <a:lnTo>
                  <a:pt x="0" y="23"/>
                </a:lnTo>
                <a:lnTo>
                  <a:pt x="6" y="0"/>
                </a:lnTo>
                <a:lnTo>
                  <a:pt x="11" y="0"/>
                </a:lnTo>
                <a:lnTo>
                  <a:pt x="4" y="23"/>
                </a:lnTo>
                <a:lnTo>
                  <a:pt x="9" y="23"/>
                </a:lnTo>
                <a:lnTo>
                  <a:pt x="9" y="14"/>
                </a:lnTo>
                <a:lnTo>
                  <a:pt x="14" y="14"/>
                </a:lnTo>
                <a:lnTo>
                  <a:pt x="14" y="23"/>
                </a:lnTo>
                <a:lnTo>
                  <a:pt x="15" y="23"/>
                </a:lnTo>
                <a:lnTo>
                  <a:pt x="15" y="28"/>
                </a:lnTo>
                <a:lnTo>
                  <a:pt x="14" y="28"/>
                </a:lnTo>
                <a:lnTo>
                  <a:pt x="14" y="33"/>
                </a:lnTo>
                <a:lnTo>
                  <a:pt x="9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76" name="Freeform 2106">
            <a:extLst>
              <a:ext uri="{FF2B5EF4-FFF2-40B4-BE49-F238E27FC236}">
                <a16:creationId xmlns:a16="http://schemas.microsoft.com/office/drawing/2014/main" id="{A9F42345-31BD-4E18-956B-F5B09E8B1CD7}"/>
              </a:ext>
            </a:extLst>
          </p:cNvPr>
          <p:cNvSpPr>
            <a:spLocks/>
          </p:cNvSpPr>
          <p:nvPr/>
        </p:nvSpPr>
        <p:spPr bwMode="auto">
          <a:xfrm>
            <a:off x="5076268" y="4819833"/>
            <a:ext cx="9525" cy="57150"/>
          </a:xfrm>
          <a:custGeom>
            <a:avLst/>
            <a:gdLst>
              <a:gd name="T0" fmla="*/ 6 w 6"/>
              <a:gd name="T1" fmla="*/ 0 h 36"/>
              <a:gd name="T2" fmla="*/ 6 w 6"/>
              <a:gd name="T3" fmla="*/ 2 h 36"/>
              <a:gd name="T4" fmla="*/ 4 w 6"/>
              <a:gd name="T5" fmla="*/ 2 h 36"/>
              <a:gd name="T6" fmla="*/ 4 w 6"/>
              <a:gd name="T7" fmla="*/ 33 h 36"/>
              <a:gd name="T8" fmla="*/ 6 w 6"/>
              <a:gd name="T9" fmla="*/ 33 h 36"/>
              <a:gd name="T10" fmla="*/ 6 w 6"/>
              <a:gd name="T11" fmla="*/ 36 h 36"/>
              <a:gd name="T12" fmla="*/ 0 w 6"/>
              <a:gd name="T13" fmla="*/ 36 h 36"/>
              <a:gd name="T14" fmla="*/ 0 w 6"/>
              <a:gd name="T15" fmla="*/ 0 h 36"/>
              <a:gd name="T16" fmla="*/ 6 w 6"/>
              <a:gd name="T1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36">
                <a:moveTo>
                  <a:pt x="6" y="0"/>
                </a:moveTo>
                <a:lnTo>
                  <a:pt x="6" y="2"/>
                </a:lnTo>
                <a:lnTo>
                  <a:pt x="4" y="2"/>
                </a:lnTo>
                <a:lnTo>
                  <a:pt x="4" y="33"/>
                </a:lnTo>
                <a:lnTo>
                  <a:pt x="6" y="33"/>
                </a:lnTo>
                <a:lnTo>
                  <a:pt x="6" y="36"/>
                </a:lnTo>
                <a:lnTo>
                  <a:pt x="0" y="36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77" name="Freeform 2107">
            <a:extLst>
              <a:ext uri="{FF2B5EF4-FFF2-40B4-BE49-F238E27FC236}">
                <a16:creationId xmlns:a16="http://schemas.microsoft.com/office/drawing/2014/main" id="{74AD24A3-E61D-494D-80D5-D57D343CB7FF}"/>
              </a:ext>
            </a:extLst>
          </p:cNvPr>
          <p:cNvSpPr>
            <a:spLocks/>
          </p:cNvSpPr>
          <p:nvPr/>
        </p:nvSpPr>
        <p:spPr bwMode="auto">
          <a:xfrm>
            <a:off x="5101668" y="4816658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9 w 14"/>
              <a:gd name="T5" fmla="*/ 13 h 33"/>
              <a:gd name="T6" fmla="*/ 9 w 14"/>
              <a:gd name="T7" fmla="*/ 13 h 33"/>
              <a:gd name="T8" fmla="*/ 10 w 14"/>
              <a:gd name="T9" fmla="*/ 12 h 33"/>
              <a:gd name="T10" fmla="*/ 10 w 14"/>
              <a:gd name="T11" fmla="*/ 12 h 33"/>
              <a:gd name="T12" fmla="*/ 10 w 14"/>
              <a:gd name="T13" fmla="*/ 9 h 33"/>
              <a:gd name="T14" fmla="*/ 10 w 14"/>
              <a:gd name="T15" fmla="*/ 9 h 33"/>
              <a:gd name="T16" fmla="*/ 10 w 14"/>
              <a:gd name="T17" fmla="*/ 8 h 33"/>
              <a:gd name="T18" fmla="*/ 10 w 14"/>
              <a:gd name="T19" fmla="*/ 8 h 33"/>
              <a:gd name="T20" fmla="*/ 9 w 14"/>
              <a:gd name="T21" fmla="*/ 7 h 33"/>
              <a:gd name="T22" fmla="*/ 9 w 14"/>
              <a:gd name="T23" fmla="*/ 7 h 33"/>
              <a:gd name="T24" fmla="*/ 9 w 14"/>
              <a:gd name="T25" fmla="*/ 5 h 33"/>
              <a:gd name="T26" fmla="*/ 9 w 14"/>
              <a:gd name="T27" fmla="*/ 5 h 33"/>
              <a:gd name="T28" fmla="*/ 8 w 14"/>
              <a:gd name="T29" fmla="*/ 5 h 33"/>
              <a:gd name="T30" fmla="*/ 8 w 14"/>
              <a:gd name="T31" fmla="*/ 5 h 33"/>
              <a:gd name="T32" fmla="*/ 7 w 14"/>
              <a:gd name="T33" fmla="*/ 7 h 33"/>
              <a:gd name="T34" fmla="*/ 7 w 14"/>
              <a:gd name="T35" fmla="*/ 7 h 33"/>
              <a:gd name="T36" fmla="*/ 5 w 14"/>
              <a:gd name="T37" fmla="*/ 8 h 33"/>
              <a:gd name="T38" fmla="*/ 5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2 w 14"/>
              <a:gd name="T47" fmla="*/ 5 h 33"/>
              <a:gd name="T48" fmla="*/ 2 w 14"/>
              <a:gd name="T49" fmla="*/ 5 h 33"/>
              <a:gd name="T50" fmla="*/ 3 w 14"/>
              <a:gd name="T51" fmla="*/ 3 h 33"/>
              <a:gd name="T52" fmla="*/ 3 w 14"/>
              <a:gd name="T53" fmla="*/ 3 h 33"/>
              <a:gd name="T54" fmla="*/ 5 w 14"/>
              <a:gd name="T55" fmla="*/ 2 h 33"/>
              <a:gd name="T56" fmla="*/ 5 w 14"/>
              <a:gd name="T57" fmla="*/ 2 h 33"/>
              <a:gd name="T58" fmla="*/ 8 w 14"/>
              <a:gd name="T59" fmla="*/ 0 h 33"/>
              <a:gd name="T60" fmla="*/ 8 w 14"/>
              <a:gd name="T61" fmla="*/ 0 h 33"/>
              <a:gd name="T62" fmla="*/ 10 w 14"/>
              <a:gd name="T63" fmla="*/ 2 h 33"/>
              <a:gd name="T64" fmla="*/ 10 w 14"/>
              <a:gd name="T65" fmla="*/ 2 h 33"/>
              <a:gd name="T66" fmla="*/ 13 w 14"/>
              <a:gd name="T67" fmla="*/ 3 h 33"/>
              <a:gd name="T68" fmla="*/ 13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3 h 33"/>
              <a:gd name="T84" fmla="*/ 14 w 14"/>
              <a:gd name="T85" fmla="*/ 13 h 33"/>
              <a:gd name="T86" fmla="*/ 14 w 14"/>
              <a:gd name="T87" fmla="*/ 14 h 33"/>
              <a:gd name="T88" fmla="*/ 14 w 14"/>
              <a:gd name="T89" fmla="*/ 14 h 33"/>
              <a:gd name="T90" fmla="*/ 13 w 14"/>
              <a:gd name="T91" fmla="*/ 15 h 33"/>
              <a:gd name="T92" fmla="*/ 7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9" y="13"/>
                </a:lnTo>
                <a:lnTo>
                  <a:pt x="9" y="13"/>
                </a:lnTo>
                <a:lnTo>
                  <a:pt x="10" y="12"/>
                </a:lnTo>
                <a:lnTo>
                  <a:pt x="10" y="12"/>
                </a:lnTo>
                <a:lnTo>
                  <a:pt x="10" y="9"/>
                </a:lnTo>
                <a:lnTo>
                  <a:pt x="10" y="9"/>
                </a:lnTo>
                <a:lnTo>
                  <a:pt x="10" y="8"/>
                </a:lnTo>
                <a:lnTo>
                  <a:pt x="10" y="8"/>
                </a:lnTo>
                <a:lnTo>
                  <a:pt x="9" y="7"/>
                </a:lnTo>
                <a:lnTo>
                  <a:pt x="9" y="7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7" y="7"/>
                </a:lnTo>
                <a:lnTo>
                  <a:pt x="7" y="7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2" y="5"/>
                </a:lnTo>
                <a:lnTo>
                  <a:pt x="2" y="5"/>
                </a:lnTo>
                <a:lnTo>
                  <a:pt x="3" y="3"/>
                </a:lnTo>
                <a:lnTo>
                  <a:pt x="3" y="3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7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78" name="Freeform 2108">
            <a:extLst>
              <a:ext uri="{FF2B5EF4-FFF2-40B4-BE49-F238E27FC236}">
                <a16:creationId xmlns:a16="http://schemas.microsoft.com/office/drawing/2014/main" id="{D0D1A4F7-9E46-4350-BC24-11153A4D7658}"/>
              </a:ext>
            </a:extLst>
          </p:cNvPr>
          <p:cNvSpPr>
            <a:spLocks/>
          </p:cNvSpPr>
          <p:nvPr/>
        </p:nvSpPr>
        <p:spPr bwMode="auto">
          <a:xfrm>
            <a:off x="5130243" y="4819833"/>
            <a:ext cx="22225" cy="49213"/>
          </a:xfrm>
          <a:custGeom>
            <a:avLst/>
            <a:gdLst>
              <a:gd name="T0" fmla="*/ 1 w 14"/>
              <a:gd name="T1" fmla="*/ 31 h 31"/>
              <a:gd name="T2" fmla="*/ 9 w 14"/>
              <a:gd name="T3" fmla="*/ 3 h 31"/>
              <a:gd name="T4" fmla="*/ 4 w 14"/>
              <a:gd name="T5" fmla="*/ 3 h 31"/>
              <a:gd name="T6" fmla="*/ 4 w 14"/>
              <a:gd name="T7" fmla="*/ 7 h 31"/>
              <a:gd name="T8" fmla="*/ 0 w 14"/>
              <a:gd name="T9" fmla="*/ 7 h 31"/>
              <a:gd name="T10" fmla="*/ 0 w 14"/>
              <a:gd name="T11" fmla="*/ 0 h 31"/>
              <a:gd name="T12" fmla="*/ 14 w 14"/>
              <a:gd name="T13" fmla="*/ 0 h 31"/>
              <a:gd name="T14" fmla="*/ 14 w 14"/>
              <a:gd name="T15" fmla="*/ 3 h 31"/>
              <a:gd name="T16" fmla="*/ 6 w 14"/>
              <a:gd name="T17" fmla="*/ 31 h 31"/>
              <a:gd name="T18" fmla="*/ 1 w 14"/>
              <a:gd name="T1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1">
                <a:moveTo>
                  <a:pt x="1" y="31"/>
                </a:moveTo>
                <a:lnTo>
                  <a:pt x="9" y="3"/>
                </a:lnTo>
                <a:lnTo>
                  <a:pt x="4" y="3"/>
                </a:lnTo>
                <a:lnTo>
                  <a:pt x="4" y="7"/>
                </a:lnTo>
                <a:lnTo>
                  <a:pt x="0" y="7"/>
                </a:lnTo>
                <a:lnTo>
                  <a:pt x="0" y="0"/>
                </a:lnTo>
                <a:lnTo>
                  <a:pt x="14" y="0"/>
                </a:lnTo>
                <a:lnTo>
                  <a:pt x="14" y="3"/>
                </a:lnTo>
                <a:lnTo>
                  <a:pt x="6" y="31"/>
                </a:lnTo>
                <a:lnTo>
                  <a:pt x="1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79" name="Freeform 2109">
            <a:extLst>
              <a:ext uri="{FF2B5EF4-FFF2-40B4-BE49-F238E27FC236}">
                <a16:creationId xmlns:a16="http://schemas.microsoft.com/office/drawing/2014/main" id="{96AF6695-795E-4156-A68F-BAD1F7901554}"/>
              </a:ext>
            </a:extLst>
          </p:cNvPr>
          <p:cNvSpPr>
            <a:spLocks noEditPoints="1"/>
          </p:cNvSpPr>
          <p:nvPr/>
        </p:nvSpPr>
        <p:spPr bwMode="auto">
          <a:xfrm>
            <a:off x="5155643" y="4816658"/>
            <a:ext cx="22225" cy="52388"/>
          </a:xfrm>
          <a:custGeom>
            <a:avLst/>
            <a:gdLst>
              <a:gd name="T0" fmla="*/ 8 w 14"/>
              <a:gd name="T1" fmla="*/ 20 h 33"/>
              <a:gd name="T2" fmla="*/ 8 w 14"/>
              <a:gd name="T3" fmla="*/ 19 h 33"/>
              <a:gd name="T4" fmla="*/ 6 w 14"/>
              <a:gd name="T5" fmla="*/ 20 h 33"/>
              <a:gd name="T6" fmla="*/ 5 w 14"/>
              <a:gd name="T7" fmla="*/ 20 h 33"/>
              <a:gd name="T8" fmla="*/ 3 w 14"/>
              <a:gd name="T9" fmla="*/ 19 h 33"/>
              <a:gd name="T10" fmla="*/ 1 w 14"/>
              <a:gd name="T11" fmla="*/ 18 h 33"/>
              <a:gd name="T12" fmla="*/ 1 w 14"/>
              <a:gd name="T13" fmla="*/ 17 h 33"/>
              <a:gd name="T14" fmla="*/ 0 w 14"/>
              <a:gd name="T15" fmla="*/ 15 h 33"/>
              <a:gd name="T16" fmla="*/ 0 w 14"/>
              <a:gd name="T17" fmla="*/ 14 h 33"/>
              <a:gd name="T18" fmla="*/ 0 w 14"/>
              <a:gd name="T19" fmla="*/ 10 h 33"/>
              <a:gd name="T20" fmla="*/ 0 w 14"/>
              <a:gd name="T21" fmla="*/ 8 h 33"/>
              <a:gd name="T22" fmla="*/ 0 w 14"/>
              <a:gd name="T23" fmla="*/ 7 h 33"/>
              <a:gd name="T24" fmla="*/ 1 w 14"/>
              <a:gd name="T25" fmla="*/ 5 h 33"/>
              <a:gd name="T26" fmla="*/ 1 w 14"/>
              <a:gd name="T27" fmla="*/ 4 h 33"/>
              <a:gd name="T28" fmla="*/ 4 w 14"/>
              <a:gd name="T29" fmla="*/ 2 h 33"/>
              <a:gd name="T30" fmla="*/ 8 w 14"/>
              <a:gd name="T31" fmla="*/ 0 h 33"/>
              <a:gd name="T32" fmla="*/ 10 w 14"/>
              <a:gd name="T33" fmla="*/ 2 h 33"/>
              <a:gd name="T34" fmla="*/ 13 w 14"/>
              <a:gd name="T35" fmla="*/ 4 h 33"/>
              <a:gd name="T36" fmla="*/ 14 w 14"/>
              <a:gd name="T37" fmla="*/ 5 h 33"/>
              <a:gd name="T38" fmla="*/ 14 w 14"/>
              <a:gd name="T39" fmla="*/ 7 h 33"/>
              <a:gd name="T40" fmla="*/ 14 w 14"/>
              <a:gd name="T41" fmla="*/ 8 h 33"/>
              <a:gd name="T42" fmla="*/ 14 w 14"/>
              <a:gd name="T43" fmla="*/ 10 h 33"/>
              <a:gd name="T44" fmla="*/ 14 w 14"/>
              <a:gd name="T45" fmla="*/ 13 h 33"/>
              <a:gd name="T46" fmla="*/ 14 w 14"/>
              <a:gd name="T47" fmla="*/ 14 h 33"/>
              <a:gd name="T48" fmla="*/ 14 w 14"/>
              <a:gd name="T49" fmla="*/ 15 h 33"/>
              <a:gd name="T50" fmla="*/ 8 w 14"/>
              <a:gd name="T51" fmla="*/ 33 h 33"/>
              <a:gd name="T52" fmla="*/ 5 w 14"/>
              <a:gd name="T53" fmla="*/ 14 h 33"/>
              <a:gd name="T54" fmla="*/ 5 w 14"/>
              <a:gd name="T55" fmla="*/ 15 h 33"/>
              <a:gd name="T56" fmla="*/ 8 w 14"/>
              <a:gd name="T57" fmla="*/ 17 h 33"/>
              <a:gd name="T58" fmla="*/ 9 w 14"/>
              <a:gd name="T59" fmla="*/ 15 h 33"/>
              <a:gd name="T60" fmla="*/ 9 w 14"/>
              <a:gd name="T61" fmla="*/ 14 h 33"/>
              <a:gd name="T62" fmla="*/ 9 w 14"/>
              <a:gd name="T63" fmla="*/ 8 h 33"/>
              <a:gd name="T64" fmla="*/ 9 w 14"/>
              <a:gd name="T65" fmla="*/ 7 h 33"/>
              <a:gd name="T66" fmla="*/ 8 w 14"/>
              <a:gd name="T67" fmla="*/ 5 h 33"/>
              <a:gd name="T68" fmla="*/ 5 w 14"/>
              <a:gd name="T69" fmla="*/ 7 h 33"/>
              <a:gd name="T70" fmla="*/ 5 w 14"/>
              <a:gd name="T71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3" y="33"/>
                </a:moveTo>
                <a:lnTo>
                  <a:pt x="8" y="20"/>
                </a:lnTo>
                <a:lnTo>
                  <a:pt x="8" y="19"/>
                </a:lnTo>
                <a:lnTo>
                  <a:pt x="8" y="19"/>
                </a:lnTo>
                <a:lnTo>
                  <a:pt x="6" y="20"/>
                </a:lnTo>
                <a:lnTo>
                  <a:pt x="6" y="20"/>
                </a:lnTo>
                <a:lnTo>
                  <a:pt x="5" y="20"/>
                </a:lnTo>
                <a:lnTo>
                  <a:pt x="5" y="20"/>
                </a:lnTo>
                <a:lnTo>
                  <a:pt x="3" y="19"/>
                </a:lnTo>
                <a:lnTo>
                  <a:pt x="3" y="19"/>
                </a:lnTo>
                <a:lnTo>
                  <a:pt x="1" y="18"/>
                </a:lnTo>
                <a:lnTo>
                  <a:pt x="1" y="18"/>
                </a:lnTo>
                <a:lnTo>
                  <a:pt x="1" y="17"/>
                </a:lnTo>
                <a:lnTo>
                  <a:pt x="1" y="17"/>
                </a:lnTo>
                <a:lnTo>
                  <a:pt x="0" y="15"/>
                </a:lnTo>
                <a:lnTo>
                  <a:pt x="0" y="15"/>
                </a:lnTo>
                <a:lnTo>
                  <a:pt x="0" y="14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1" y="5"/>
                </a:lnTo>
                <a:lnTo>
                  <a:pt x="1" y="5"/>
                </a:lnTo>
                <a:lnTo>
                  <a:pt x="1" y="4"/>
                </a:lnTo>
                <a:lnTo>
                  <a:pt x="1" y="4"/>
                </a:lnTo>
                <a:lnTo>
                  <a:pt x="4" y="2"/>
                </a:lnTo>
                <a:lnTo>
                  <a:pt x="4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3" y="4"/>
                </a:lnTo>
                <a:lnTo>
                  <a:pt x="13" y="4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8"/>
                </a:lnTo>
                <a:lnTo>
                  <a:pt x="14" y="8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4" y="15"/>
                </a:lnTo>
                <a:lnTo>
                  <a:pt x="14" y="15"/>
                </a:lnTo>
                <a:lnTo>
                  <a:pt x="13" y="17"/>
                </a:lnTo>
                <a:lnTo>
                  <a:pt x="8" y="33"/>
                </a:lnTo>
                <a:lnTo>
                  <a:pt x="3" y="33"/>
                </a:lnTo>
                <a:close/>
                <a:moveTo>
                  <a:pt x="5" y="14"/>
                </a:moveTo>
                <a:lnTo>
                  <a:pt x="5" y="14"/>
                </a:lnTo>
                <a:lnTo>
                  <a:pt x="5" y="15"/>
                </a:lnTo>
                <a:lnTo>
                  <a:pt x="5" y="15"/>
                </a:lnTo>
                <a:lnTo>
                  <a:pt x="8" y="17"/>
                </a:lnTo>
                <a:lnTo>
                  <a:pt x="8" y="17"/>
                </a:lnTo>
                <a:lnTo>
                  <a:pt x="9" y="15"/>
                </a:lnTo>
                <a:lnTo>
                  <a:pt x="9" y="15"/>
                </a:lnTo>
                <a:lnTo>
                  <a:pt x="9" y="14"/>
                </a:lnTo>
                <a:lnTo>
                  <a:pt x="9" y="8"/>
                </a:lnTo>
                <a:lnTo>
                  <a:pt x="9" y="8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5" y="7"/>
                </a:lnTo>
                <a:lnTo>
                  <a:pt x="5" y="7"/>
                </a:lnTo>
                <a:lnTo>
                  <a:pt x="5" y="8"/>
                </a:lnTo>
                <a:lnTo>
                  <a:pt x="5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80" name="Freeform 2110">
            <a:extLst>
              <a:ext uri="{FF2B5EF4-FFF2-40B4-BE49-F238E27FC236}">
                <a16:creationId xmlns:a16="http://schemas.microsoft.com/office/drawing/2014/main" id="{46ED03CF-C8CA-4971-A415-4BA44C14EE2F}"/>
              </a:ext>
            </a:extLst>
          </p:cNvPr>
          <p:cNvSpPr>
            <a:spLocks/>
          </p:cNvSpPr>
          <p:nvPr/>
        </p:nvSpPr>
        <p:spPr bwMode="auto">
          <a:xfrm>
            <a:off x="5193743" y="4819833"/>
            <a:ext cx="12700" cy="57150"/>
          </a:xfrm>
          <a:custGeom>
            <a:avLst/>
            <a:gdLst>
              <a:gd name="T0" fmla="*/ 0 w 8"/>
              <a:gd name="T1" fmla="*/ 36 h 36"/>
              <a:gd name="T2" fmla="*/ 0 w 8"/>
              <a:gd name="T3" fmla="*/ 33 h 36"/>
              <a:gd name="T4" fmla="*/ 4 w 8"/>
              <a:gd name="T5" fmla="*/ 33 h 36"/>
              <a:gd name="T6" fmla="*/ 4 w 8"/>
              <a:gd name="T7" fmla="*/ 2 h 36"/>
              <a:gd name="T8" fmla="*/ 0 w 8"/>
              <a:gd name="T9" fmla="*/ 2 h 36"/>
              <a:gd name="T10" fmla="*/ 0 w 8"/>
              <a:gd name="T11" fmla="*/ 0 h 36"/>
              <a:gd name="T12" fmla="*/ 8 w 8"/>
              <a:gd name="T13" fmla="*/ 0 h 36"/>
              <a:gd name="T14" fmla="*/ 8 w 8"/>
              <a:gd name="T15" fmla="*/ 36 h 36"/>
              <a:gd name="T16" fmla="*/ 0 w 8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6">
                <a:moveTo>
                  <a:pt x="0" y="36"/>
                </a:moveTo>
                <a:lnTo>
                  <a:pt x="0" y="33"/>
                </a:lnTo>
                <a:lnTo>
                  <a:pt x="4" y="33"/>
                </a:lnTo>
                <a:lnTo>
                  <a:pt x="4" y="2"/>
                </a:lnTo>
                <a:lnTo>
                  <a:pt x="0" y="2"/>
                </a:lnTo>
                <a:lnTo>
                  <a:pt x="0" y="0"/>
                </a:lnTo>
                <a:lnTo>
                  <a:pt x="8" y="0"/>
                </a:lnTo>
                <a:lnTo>
                  <a:pt x="8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81" name="Freeform 2111">
            <a:extLst>
              <a:ext uri="{FF2B5EF4-FFF2-40B4-BE49-F238E27FC236}">
                <a16:creationId xmlns:a16="http://schemas.microsoft.com/office/drawing/2014/main" id="{952F384A-79FB-46D6-813B-FAF7F66AA692}"/>
              </a:ext>
            </a:extLst>
          </p:cNvPr>
          <p:cNvSpPr>
            <a:spLocks noEditPoints="1"/>
          </p:cNvSpPr>
          <p:nvPr/>
        </p:nvSpPr>
        <p:spPr bwMode="auto">
          <a:xfrm>
            <a:off x="5512831" y="3284721"/>
            <a:ext cx="22225" cy="50800"/>
          </a:xfrm>
          <a:custGeom>
            <a:avLst/>
            <a:gdLst>
              <a:gd name="T0" fmla="*/ 7 w 14"/>
              <a:gd name="T1" fmla="*/ 12 h 32"/>
              <a:gd name="T2" fmla="*/ 7 w 14"/>
              <a:gd name="T3" fmla="*/ 14 h 32"/>
              <a:gd name="T4" fmla="*/ 9 w 14"/>
              <a:gd name="T5" fmla="*/ 12 h 32"/>
              <a:gd name="T6" fmla="*/ 10 w 14"/>
              <a:gd name="T7" fmla="*/ 12 h 32"/>
              <a:gd name="T8" fmla="*/ 11 w 14"/>
              <a:gd name="T9" fmla="*/ 14 h 32"/>
              <a:gd name="T10" fmla="*/ 14 w 14"/>
              <a:gd name="T11" fmla="*/ 15 h 32"/>
              <a:gd name="T12" fmla="*/ 14 w 14"/>
              <a:gd name="T13" fmla="*/ 16 h 32"/>
              <a:gd name="T14" fmla="*/ 14 w 14"/>
              <a:gd name="T15" fmla="*/ 17 h 32"/>
              <a:gd name="T16" fmla="*/ 14 w 14"/>
              <a:gd name="T17" fmla="*/ 19 h 32"/>
              <a:gd name="T18" fmla="*/ 14 w 14"/>
              <a:gd name="T19" fmla="*/ 22 h 32"/>
              <a:gd name="T20" fmla="*/ 14 w 14"/>
              <a:gd name="T21" fmla="*/ 25 h 32"/>
              <a:gd name="T22" fmla="*/ 14 w 14"/>
              <a:gd name="T23" fmla="*/ 26 h 32"/>
              <a:gd name="T24" fmla="*/ 14 w 14"/>
              <a:gd name="T25" fmla="*/ 27 h 32"/>
              <a:gd name="T26" fmla="*/ 14 w 14"/>
              <a:gd name="T27" fmla="*/ 29 h 32"/>
              <a:gd name="T28" fmla="*/ 11 w 14"/>
              <a:gd name="T29" fmla="*/ 31 h 32"/>
              <a:gd name="T30" fmla="*/ 7 w 14"/>
              <a:gd name="T31" fmla="*/ 32 h 32"/>
              <a:gd name="T32" fmla="*/ 4 w 14"/>
              <a:gd name="T33" fmla="*/ 31 h 32"/>
              <a:gd name="T34" fmla="*/ 1 w 14"/>
              <a:gd name="T35" fmla="*/ 29 h 32"/>
              <a:gd name="T36" fmla="*/ 1 w 14"/>
              <a:gd name="T37" fmla="*/ 27 h 32"/>
              <a:gd name="T38" fmla="*/ 1 w 14"/>
              <a:gd name="T39" fmla="*/ 26 h 32"/>
              <a:gd name="T40" fmla="*/ 0 w 14"/>
              <a:gd name="T41" fmla="*/ 25 h 32"/>
              <a:gd name="T42" fmla="*/ 0 w 14"/>
              <a:gd name="T43" fmla="*/ 22 h 32"/>
              <a:gd name="T44" fmla="*/ 0 w 14"/>
              <a:gd name="T45" fmla="*/ 20 h 32"/>
              <a:gd name="T46" fmla="*/ 1 w 14"/>
              <a:gd name="T47" fmla="*/ 19 h 32"/>
              <a:gd name="T48" fmla="*/ 1 w 14"/>
              <a:gd name="T49" fmla="*/ 17 h 32"/>
              <a:gd name="T50" fmla="*/ 7 w 14"/>
              <a:gd name="T51" fmla="*/ 0 h 32"/>
              <a:gd name="T52" fmla="*/ 10 w 14"/>
              <a:gd name="T53" fmla="*/ 19 h 32"/>
              <a:gd name="T54" fmla="*/ 9 w 14"/>
              <a:gd name="T55" fmla="*/ 17 h 32"/>
              <a:gd name="T56" fmla="*/ 7 w 14"/>
              <a:gd name="T57" fmla="*/ 16 h 32"/>
              <a:gd name="T58" fmla="*/ 6 w 14"/>
              <a:gd name="T59" fmla="*/ 17 h 32"/>
              <a:gd name="T60" fmla="*/ 5 w 14"/>
              <a:gd name="T61" fmla="*/ 19 h 32"/>
              <a:gd name="T62" fmla="*/ 5 w 14"/>
              <a:gd name="T63" fmla="*/ 25 h 32"/>
              <a:gd name="T64" fmla="*/ 6 w 14"/>
              <a:gd name="T65" fmla="*/ 26 h 32"/>
              <a:gd name="T66" fmla="*/ 7 w 14"/>
              <a:gd name="T67" fmla="*/ 27 h 32"/>
              <a:gd name="T68" fmla="*/ 9 w 14"/>
              <a:gd name="T69" fmla="*/ 26 h 32"/>
              <a:gd name="T70" fmla="*/ 10 w 14"/>
              <a:gd name="T71" fmla="*/ 19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2" y="0"/>
                </a:moveTo>
                <a:lnTo>
                  <a:pt x="7" y="12"/>
                </a:lnTo>
                <a:lnTo>
                  <a:pt x="7" y="14"/>
                </a:lnTo>
                <a:lnTo>
                  <a:pt x="7" y="14"/>
                </a:lnTo>
                <a:lnTo>
                  <a:pt x="9" y="12"/>
                </a:lnTo>
                <a:lnTo>
                  <a:pt x="9" y="12"/>
                </a:lnTo>
                <a:lnTo>
                  <a:pt x="10" y="12"/>
                </a:lnTo>
                <a:lnTo>
                  <a:pt x="10" y="12"/>
                </a:lnTo>
                <a:lnTo>
                  <a:pt x="11" y="14"/>
                </a:lnTo>
                <a:lnTo>
                  <a:pt x="11" y="14"/>
                </a:lnTo>
                <a:lnTo>
                  <a:pt x="14" y="15"/>
                </a:lnTo>
                <a:lnTo>
                  <a:pt x="14" y="15"/>
                </a:lnTo>
                <a:lnTo>
                  <a:pt x="14" y="16"/>
                </a:lnTo>
                <a:lnTo>
                  <a:pt x="14" y="16"/>
                </a:lnTo>
                <a:lnTo>
                  <a:pt x="14" y="17"/>
                </a:lnTo>
                <a:lnTo>
                  <a:pt x="14" y="17"/>
                </a:lnTo>
                <a:lnTo>
                  <a:pt x="14" y="19"/>
                </a:lnTo>
                <a:lnTo>
                  <a:pt x="14" y="19"/>
                </a:lnTo>
                <a:lnTo>
                  <a:pt x="14" y="22"/>
                </a:lnTo>
                <a:lnTo>
                  <a:pt x="14" y="22"/>
                </a:lnTo>
                <a:lnTo>
                  <a:pt x="14" y="25"/>
                </a:lnTo>
                <a:lnTo>
                  <a:pt x="14" y="25"/>
                </a:lnTo>
                <a:lnTo>
                  <a:pt x="14" y="26"/>
                </a:lnTo>
                <a:lnTo>
                  <a:pt x="14" y="26"/>
                </a:lnTo>
                <a:lnTo>
                  <a:pt x="14" y="27"/>
                </a:lnTo>
                <a:lnTo>
                  <a:pt x="14" y="27"/>
                </a:lnTo>
                <a:lnTo>
                  <a:pt x="14" y="29"/>
                </a:lnTo>
                <a:lnTo>
                  <a:pt x="14" y="29"/>
                </a:lnTo>
                <a:lnTo>
                  <a:pt x="11" y="31"/>
                </a:lnTo>
                <a:lnTo>
                  <a:pt x="11" y="31"/>
                </a:lnTo>
                <a:lnTo>
                  <a:pt x="7" y="32"/>
                </a:lnTo>
                <a:lnTo>
                  <a:pt x="7" y="32"/>
                </a:lnTo>
                <a:lnTo>
                  <a:pt x="4" y="31"/>
                </a:lnTo>
                <a:lnTo>
                  <a:pt x="4" y="31"/>
                </a:lnTo>
                <a:lnTo>
                  <a:pt x="1" y="29"/>
                </a:lnTo>
                <a:lnTo>
                  <a:pt x="1" y="29"/>
                </a:lnTo>
                <a:lnTo>
                  <a:pt x="1" y="27"/>
                </a:lnTo>
                <a:lnTo>
                  <a:pt x="1" y="27"/>
                </a:lnTo>
                <a:lnTo>
                  <a:pt x="1" y="26"/>
                </a:lnTo>
                <a:lnTo>
                  <a:pt x="1" y="26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1" y="19"/>
                </a:lnTo>
                <a:lnTo>
                  <a:pt x="1" y="19"/>
                </a:lnTo>
                <a:lnTo>
                  <a:pt x="1" y="17"/>
                </a:lnTo>
                <a:lnTo>
                  <a:pt x="1" y="17"/>
                </a:lnTo>
                <a:lnTo>
                  <a:pt x="1" y="16"/>
                </a:lnTo>
                <a:lnTo>
                  <a:pt x="7" y="0"/>
                </a:lnTo>
                <a:lnTo>
                  <a:pt x="12" y="0"/>
                </a:lnTo>
                <a:close/>
                <a:moveTo>
                  <a:pt x="10" y="19"/>
                </a:moveTo>
                <a:lnTo>
                  <a:pt x="10" y="19"/>
                </a:lnTo>
                <a:lnTo>
                  <a:pt x="9" y="17"/>
                </a:lnTo>
                <a:lnTo>
                  <a:pt x="9" y="17"/>
                </a:lnTo>
                <a:lnTo>
                  <a:pt x="7" y="16"/>
                </a:lnTo>
                <a:lnTo>
                  <a:pt x="7" y="16"/>
                </a:lnTo>
                <a:lnTo>
                  <a:pt x="6" y="17"/>
                </a:lnTo>
                <a:lnTo>
                  <a:pt x="6" y="17"/>
                </a:lnTo>
                <a:lnTo>
                  <a:pt x="5" y="19"/>
                </a:lnTo>
                <a:lnTo>
                  <a:pt x="5" y="25"/>
                </a:lnTo>
                <a:lnTo>
                  <a:pt x="5" y="25"/>
                </a:lnTo>
                <a:lnTo>
                  <a:pt x="6" y="26"/>
                </a:lnTo>
                <a:lnTo>
                  <a:pt x="6" y="26"/>
                </a:lnTo>
                <a:lnTo>
                  <a:pt x="7" y="27"/>
                </a:lnTo>
                <a:lnTo>
                  <a:pt x="7" y="27"/>
                </a:lnTo>
                <a:lnTo>
                  <a:pt x="9" y="26"/>
                </a:lnTo>
                <a:lnTo>
                  <a:pt x="9" y="26"/>
                </a:lnTo>
                <a:lnTo>
                  <a:pt x="10" y="25"/>
                </a:lnTo>
                <a:lnTo>
                  <a:pt x="10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82" name="Freeform 2112">
            <a:extLst>
              <a:ext uri="{FF2B5EF4-FFF2-40B4-BE49-F238E27FC236}">
                <a16:creationId xmlns:a16="http://schemas.microsoft.com/office/drawing/2014/main" id="{1B2D948E-7EAD-4E8D-B7F3-CE9624D9A7DA}"/>
              </a:ext>
            </a:extLst>
          </p:cNvPr>
          <p:cNvSpPr>
            <a:spLocks/>
          </p:cNvSpPr>
          <p:nvPr/>
        </p:nvSpPr>
        <p:spPr bwMode="auto">
          <a:xfrm>
            <a:off x="5539818" y="3283133"/>
            <a:ext cx="22225" cy="52388"/>
          </a:xfrm>
          <a:custGeom>
            <a:avLst/>
            <a:gdLst>
              <a:gd name="T0" fmla="*/ 5 w 14"/>
              <a:gd name="T1" fmla="*/ 15 h 33"/>
              <a:gd name="T2" fmla="*/ 8 w 14"/>
              <a:gd name="T3" fmla="*/ 13 h 33"/>
              <a:gd name="T4" fmla="*/ 9 w 14"/>
              <a:gd name="T5" fmla="*/ 7 h 33"/>
              <a:gd name="T6" fmla="*/ 9 w 14"/>
              <a:gd name="T7" fmla="*/ 6 h 33"/>
              <a:gd name="T8" fmla="*/ 7 w 14"/>
              <a:gd name="T9" fmla="*/ 5 h 33"/>
              <a:gd name="T10" fmla="*/ 5 w 14"/>
              <a:gd name="T11" fmla="*/ 6 h 33"/>
              <a:gd name="T12" fmla="*/ 5 w 14"/>
              <a:gd name="T13" fmla="*/ 7 h 33"/>
              <a:gd name="T14" fmla="*/ 0 w 14"/>
              <a:gd name="T15" fmla="*/ 10 h 33"/>
              <a:gd name="T16" fmla="*/ 0 w 14"/>
              <a:gd name="T17" fmla="*/ 7 h 33"/>
              <a:gd name="T18" fmla="*/ 0 w 14"/>
              <a:gd name="T19" fmla="*/ 5 h 33"/>
              <a:gd name="T20" fmla="*/ 2 w 14"/>
              <a:gd name="T21" fmla="*/ 2 h 33"/>
              <a:gd name="T22" fmla="*/ 4 w 14"/>
              <a:gd name="T23" fmla="*/ 1 h 33"/>
              <a:gd name="T24" fmla="*/ 7 w 14"/>
              <a:gd name="T25" fmla="*/ 0 h 33"/>
              <a:gd name="T26" fmla="*/ 10 w 14"/>
              <a:gd name="T27" fmla="*/ 1 h 33"/>
              <a:gd name="T28" fmla="*/ 12 w 14"/>
              <a:gd name="T29" fmla="*/ 2 h 33"/>
              <a:gd name="T30" fmla="*/ 13 w 14"/>
              <a:gd name="T31" fmla="*/ 3 h 33"/>
              <a:gd name="T32" fmla="*/ 13 w 14"/>
              <a:gd name="T33" fmla="*/ 5 h 33"/>
              <a:gd name="T34" fmla="*/ 14 w 14"/>
              <a:gd name="T35" fmla="*/ 10 h 33"/>
              <a:gd name="T36" fmla="*/ 14 w 14"/>
              <a:gd name="T37" fmla="*/ 12 h 33"/>
              <a:gd name="T38" fmla="*/ 13 w 14"/>
              <a:gd name="T39" fmla="*/ 13 h 33"/>
              <a:gd name="T40" fmla="*/ 13 w 14"/>
              <a:gd name="T41" fmla="*/ 15 h 33"/>
              <a:gd name="T42" fmla="*/ 12 w 14"/>
              <a:gd name="T43" fmla="*/ 16 h 33"/>
              <a:gd name="T44" fmla="*/ 13 w 14"/>
              <a:gd name="T45" fmla="*/ 17 h 33"/>
              <a:gd name="T46" fmla="*/ 14 w 14"/>
              <a:gd name="T47" fmla="*/ 18 h 33"/>
              <a:gd name="T48" fmla="*/ 14 w 14"/>
              <a:gd name="T49" fmla="*/ 21 h 33"/>
              <a:gd name="T50" fmla="*/ 14 w 14"/>
              <a:gd name="T51" fmla="*/ 23 h 33"/>
              <a:gd name="T52" fmla="*/ 14 w 14"/>
              <a:gd name="T53" fmla="*/ 26 h 33"/>
              <a:gd name="T54" fmla="*/ 14 w 14"/>
              <a:gd name="T55" fmla="*/ 27 h 33"/>
              <a:gd name="T56" fmla="*/ 13 w 14"/>
              <a:gd name="T57" fmla="*/ 28 h 33"/>
              <a:gd name="T58" fmla="*/ 13 w 14"/>
              <a:gd name="T59" fmla="*/ 30 h 33"/>
              <a:gd name="T60" fmla="*/ 10 w 14"/>
              <a:gd name="T61" fmla="*/ 32 h 33"/>
              <a:gd name="T62" fmla="*/ 7 w 14"/>
              <a:gd name="T63" fmla="*/ 33 h 33"/>
              <a:gd name="T64" fmla="*/ 4 w 14"/>
              <a:gd name="T65" fmla="*/ 32 h 33"/>
              <a:gd name="T66" fmla="*/ 3 w 14"/>
              <a:gd name="T67" fmla="*/ 31 h 33"/>
              <a:gd name="T68" fmla="*/ 0 w 14"/>
              <a:gd name="T69" fmla="*/ 30 h 33"/>
              <a:gd name="T70" fmla="*/ 0 w 14"/>
              <a:gd name="T71" fmla="*/ 23 h 33"/>
              <a:gd name="T72" fmla="*/ 5 w 14"/>
              <a:gd name="T73" fmla="*/ 26 h 33"/>
              <a:gd name="T74" fmla="*/ 5 w 14"/>
              <a:gd name="T75" fmla="*/ 27 h 33"/>
              <a:gd name="T76" fmla="*/ 7 w 14"/>
              <a:gd name="T77" fmla="*/ 28 h 33"/>
              <a:gd name="T78" fmla="*/ 9 w 14"/>
              <a:gd name="T79" fmla="*/ 27 h 33"/>
              <a:gd name="T80" fmla="*/ 9 w 14"/>
              <a:gd name="T81" fmla="*/ 26 h 33"/>
              <a:gd name="T82" fmla="*/ 9 w 14"/>
              <a:gd name="T83" fmla="*/ 21 h 33"/>
              <a:gd name="T84" fmla="*/ 9 w 14"/>
              <a:gd name="T85" fmla="*/ 18 h 33"/>
              <a:gd name="T86" fmla="*/ 8 w 14"/>
              <a:gd name="T87" fmla="*/ 18 h 33"/>
              <a:gd name="T88" fmla="*/ 5 w 14"/>
              <a:gd name="T89" fmla="*/ 1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3">
                <a:moveTo>
                  <a:pt x="5" y="15"/>
                </a:moveTo>
                <a:lnTo>
                  <a:pt x="5" y="15"/>
                </a:lnTo>
                <a:lnTo>
                  <a:pt x="8" y="13"/>
                </a:lnTo>
                <a:lnTo>
                  <a:pt x="8" y="13"/>
                </a:lnTo>
                <a:lnTo>
                  <a:pt x="9" y="11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2" y="2"/>
                </a:lnTo>
                <a:lnTo>
                  <a:pt x="2" y="2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2"/>
                </a:lnTo>
                <a:lnTo>
                  <a:pt x="12" y="2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3" y="13"/>
                </a:lnTo>
                <a:lnTo>
                  <a:pt x="13" y="13"/>
                </a:lnTo>
                <a:lnTo>
                  <a:pt x="13" y="15"/>
                </a:lnTo>
                <a:lnTo>
                  <a:pt x="13" y="15"/>
                </a:lnTo>
                <a:lnTo>
                  <a:pt x="12" y="16"/>
                </a:lnTo>
                <a:lnTo>
                  <a:pt x="12" y="16"/>
                </a:lnTo>
                <a:lnTo>
                  <a:pt x="13" y="17"/>
                </a:lnTo>
                <a:lnTo>
                  <a:pt x="13" y="17"/>
                </a:lnTo>
                <a:lnTo>
                  <a:pt x="14" y="18"/>
                </a:lnTo>
                <a:lnTo>
                  <a:pt x="14" y="18"/>
                </a:lnTo>
                <a:lnTo>
                  <a:pt x="14" y="21"/>
                </a:lnTo>
                <a:lnTo>
                  <a:pt x="14" y="21"/>
                </a:lnTo>
                <a:lnTo>
                  <a:pt x="14" y="23"/>
                </a:lnTo>
                <a:lnTo>
                  <a:pt x="14" y="23"/>
                </a:lnTo>
                <a:lnTo>
                  <a:pt x="14" y="26"/>
                </a:lnTo>
                <a:lnTo>
                  <a:pt x="14" y="26"/>
                </a:lnTo>
                <a:lnTo>
                  <a:pt x="14" y="27"/>
                </a:lnTo>
                <a:lnTo>
                  <a:pt x="14" y="27"/>
                </a:lnTo>
                <a:lnTo>
                  <a:pt x="13" y="28"/>
                </a:lnTo>
                <a:lnTo>
                  <a:pt x="13" y="28"/>
                </a:lnTo>
                <a:lnTo>
                  <a:pt x="13" y="30"/>
                </a:lnTo>
                <a:lnTo>
                  <a:pt x="13" y="30"/>
                </a:lnTo>
                <a:lnTo>
                  <a:pt x="10" y="32"/>
                </a:lnTo>
                <a:lnTo>
                  <a:pt x="10" y="32"/>
                </a:lnTo>
                <a:lnTo>
                  <a:pt x="7" y="33"/>
                </a:lnTo>
                <a:lnTo>
                  <a:pt x="7" y="33"/>
                </a:lnTo>
                <a:lnTo>
                  <a:pt x="4" y="32"/>
                </a:lnTo>
                <a:lnTo>
                  <a:pt x="4" y="32"/>
                </a:lnTo>
                <a:lnTo>
                  <a:pt x="3" y="31"/>
                </a:lnTo>
                <a:lnTo>
                  <a:pt x="3" y="31"/>
                </a:lnTo>
                <a:lnTo>
                  <a:pt x="0" y="30"/>
                </a:lnTo>
                <a:lnTo>
                  <a:pt x="0" y="30"/>
                </a:lnTo>
                <a:lnTo>
                  <a:pt x="0" y="26"/>
                </a:lnTo>
                <a:lnTo>
                  <a:pt x="0" y="23"/>
                </a:lnTo>
                <a:lnTo>
                  <a:pt x="5" y="23"/>
                </a:lnTo>
                <a:lnTo>
                  <a:pt x="5" y="26"/>
                </a:ln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7" y="28"/>
                </a:lnTo>
                <a:lnTo>
                  <a:pt x="7" y="28"/>
                </a:lnTo>
                <a:lnTo>
                  <a:pt x="9" y="27"/>
                </a:lnTo>
                <a:lnTo>
                  <a:pt x="9" y="27"/>
                </a:lnTo>
                <a:lnTo>
                  <a:pt x="9" y="26"/>
                </a:lnTo>
                <a:lnTo>
                  <a:pt x="9" y="21"/>
                </a:lnTo>
                <a:lnTo>
                  <a:pt x="9" y="21"/>
                </a:lnTo>
                <a:lnTo>
                  <a:pt x="9" y="18"/>
                </a:lnTo>
                <a:lnTo>
                  <a:pt x="9" y="18"/>
                </a:lnTo>
                <a:lnTo>
                  <a:pt x="8" y="18"/>
                </a:lnTo>
                <a:lnTo>
                  <a:pt x="8" y="18"/>
                </a:lnTo>
                <a:lnTo>
                  <a:pt x="5" y="18"/>
                </a:lnTo>
                <a:lnTo>
                  <a:pt x="5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83" name="Freeform 2113">
            <a:extLst>
              <a:ext uri="{FF2B5EF4-FFF2-40B4-BE49-F238E27FC236}">
                <a16:creationId xmlns:a16="http://schemas.microsoft.com/office/drawing/2014/main" id="{9C107FC6-0A51-4D42-A271-CEC3DFCEB183}"/>
              </a:ext>
            </a:extLst>
          </p:cNvPr>
          <p:cNvSpPr>
            <a:spLocks/>
          </p:cNvSpPr>
          <p:nvPr/>
        </p:nvSpPr>
        <p:spPr bwMode="auto">
          <a:xfrm>
            <a:off x="5568393" y="3327583"/>
            <a:ext cx="6350" cy="12700"/>
          </a:xfrm>
          <a:custGeom>
            <a:avLst/>
            <a:gdLst>
              <a:gd name="T0" fmla="*/ 0 w 4"/>
              <a:gd name="T1" fmla="*/ 8 h 8"/>
              <a:gd name="T2" fmla="*/ 0 w 4"/>
              <a:gd name="T3" fmla="*/ 0 h 8"/>
              <a:gd name="T4" fmla="*/ 4 w 4"/>
              <a:gd name="T5" fmla="*/ 0 h 8"/>
              <a:gd name="T6" fmla="*/ 4 w 4"/>
              <a:gd name="T7" fmla="*/ 4 h 8"/>
              <a:gd name="T8" fmla="*/ 0 w 4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8">
                <a:moveTo>
                  <a:pt x="0" y="8"/>
                </a:moveTo>
                <a:lnTo>
                  <a:pt x="0" y="0"/>
                </a:lnTo>
                <a:lnTo>
                  <a:pt x="4" y="0"/>
                </a:lnTo>
                <a:lnTo>
                  <a:pt x="4" y="4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84" name="Freeform 2114">
            <a:extLst>
              <a:ext uri="{FF2B5EF4-FFF2-40B4-BE49-F238E27FC236}">
                <a16:creationId xmlns:a16="http://schemas.microsoft.com/office/drawing/2014/main" id="{D98D8F52-AD3E-4C11-9B73-19287C65E74E}"/>
              </a:ext>
            </a:extLst>
          </p:cNvPr>
          <p:cNvSpPr>
            <a:spLocks/>
          </p:cNvSpPr>
          <p:nvPr/>
        </p:nvSpPr>
        <p:spPr bwMode="auto">
          <a:xfrm>
            <a:off x="5581093" y="3284721"/>
            <a:ext cx="20638" cy="50800"/>
          </a:xfrm>
          <a:custGeom>
            <a:avLst/>
            <a:gdLst>
              <a:gd name="T0" fmla="*/ 13 w 13"/>
              <a:gd name="T1" fmla="*/ 0 h 32"/>
              <a:gd name="T2" fmla="*/ 13 w 13"/>
              <a:gd name="T3" fmla="*/ 4 h 32"/>
              <a:gd name="T4" fmla="*/ 5 w 13"/>
              <a:gd name="T5" fmla="*/ 4 h 32"/>
              <a:gd name="T6" fmla="*/ 5 w 13"/>
              <a:gd name="T7" fmla="*/ 12 h 32"/>
              <a:gd name="T8" fmla="*/ 5 w 13"/>
              <a:gd name="T9" fmla="*/ 12 h 32"/>
              <a:gd name="T10" fmla="*/ 6 w 13"/>
              <a:gd name="T11" fmla="*/ 11 h 32"/>
              <a:gd name="T12" fmla="*/ 6 w 13"/>
              <a:gd name="T13" fmla="*/ 11 h 32"/>
              <a:gd name="T14" fmla="*/ 8 w 13"/>
              <a:gd name="T15" fmla="*/ 11 h 32"/>
              <a:gd name="T16" fmla="*/ 8 w 13"/>
              <a:gd name="T17" fmla="*/ 11 h 32"/>
              <a:gd name="T18" fmla="*/ 10 w 13"/>
              <a:gd name="T19" fmla="*/ 11 h 32"/>
              <a:gd name="T20" fmla="*/ 12 w 13"/>
              <a:gd name="T21" fmla="*/ 12 h 32"/>
              <a:gd name="T22" fmla="*/ 12 w 13"/>
              <a:gd name="T23" fmla="*/ 12 h 32"/>
              <a:gd name="T24" fmla="*/ 13 w 13"/>
              <a:gd name="T25" fmla="*/ 14 h 32"/>
              <a:gd name="T26" fmla="*/ 13 w 13"/>
              <a:gd name="T27" fmla="*/ 16 h 32"/>
              <a:gd name="T28" fmla="*/ 13 w 13"/>
              <a:gd name="T29" fmla="*/ 25 h 32"/>
              <a:gd name="T30" fmla="*/ 13 w 13"/>
              <a:gd name="T31" fmla="*/ 25 h 32"/>
              <a:gd name="T32" fmla="*/ 12 w 13"/>
              <a:gd name="T33" fmla="*/ 27 h 32"/>
              <a:gd name="T34" fmla="*/ 12 w 13"/>
              <a:gd name="T35" fmla="*/ 27 h 32"/>
              <a:gd name="T36" fmla="*/ 11 w 13"/>
              <a:gd name="T37" fmla="*/ 30 h 32"/>
              <a:gd name="T38" fmla="*/ 11 w 13"/>
              <a:gd name="T39" fmla="*/ 30 h 32"/>
              <a:gd name="T40" fmla="*/ 8 w 13"/>
              <a:gd name="T41" fmla="*/ 31 h 32"/>
              <a:gd name="T42" fmla="*/ 8 w 13"/>
              <a:gd name="T43" fmla="*/ 31 h 32"/>
              <a:gd name="T44" fmla="*/ 6 w 13"/>
              <a:gd name="T45" fmla="*/ 32 h 32"/>
              <a:gd name="T46" fmla="*/ 6 w 13"/>
              <a:gd name="T47" fmla="*/ 32 h 32"/>
              <a:gd name="T48" fmla="*/ 3 w 13"/>
              <a:gd name="T49" fmla="*/ 31 h 32"/>
              <a:gd name="T50" fmla="*/ 3 w 13"/>
              <a:gd name="T51" fmla="*/ 31 h 32"/>
              <a:gd name="T52" fmla="*/ 2 w 13"/>
              <a:gd name="T53" fmla="*/ 30 h 32"/>
              <a:gd name="T54" fmla="*/ 2 w 13"/>
              <a:gd name="T55" fmla="*/ 30 h 32"/>
              <a:gd name="T56" fmla="*/ 0 w 13"/>
              <a:gd name="T57" fmla="*/ 27 h 32"/>
              <a:gd name="T58" fmla="*/ 0 w 13"/>
              <a:gd name="T59" fmla="*/ 27 h 32"/>
              <a:gd name="T60" fmla="*/ 0 w 13"/>
              <a:gd name="T61" fmla="*/ 25 h 32"/>
              <a:gd name="T62" fmla="*/ 0 w 13"/>
              <a:gd name="T63" fmla="*/ 24 h 32"/>
              <a:gd name="T64" fmla="*/ 5 w 13"/>
              <a:gd name="T65" fmla="*/ 24 h 32"/>
              <a:gd name="T66" fmla="*/ 5 w 13"/>
              <a:gd name="T67" fmla="*/ 25 h 32"/>
              <a:gd name="T68" fmla="*/ 5 w 13"/>
              <a:gd name="T69" fmla="*/ 25 h 32"/>
              <a:gd name="T70" fmla="*/ 5 w 13"/>
              <a:gd name="T71" fmla="*/ 26 h 32"/>
              <a:gd name="T72" fmla="*/ 5 w 13"/>
              <a:gd name="T73" fmla="*/ 26 h 32"/>
              <a:gd name="T74" fmla="*/ 6 w 13"/>
              <a:gd name="T75" fmla="*/ 27 h 32"/>
              <a:gd name="T76" fmla="*/ 6 w 13"/>
              <a:gd name="T77" fmla="*/ 27 h 32"/>
              <a:gd name="T78" fmla="*/ 8 w 13"/>
              <a:gd name="T79" fmla="*/ 26 h 32"/>
              <a:gd name="T80" fmla="*/ 8 w 13"/>
              <a:gd name="T81" fmla="*/ 26 h 32"/>
              <a:gd name="T82" fmla="*/ 8 w 13"/>
              <a:gd name="T83" fmla="*/ 25 h 32"/>
              <a:gd name="T84" fmla="*/ 8 w 13"/>
              <a:gd name="T85" fmla="*/ 17 h 32"/>
              <a:gd name="T86" fmla="*/ 8 w 13"/>
              <a:gd name="T87" fmla="*/ 17 h 32"/>
              <a:gd name="T88" fmla="*/ 8 w 13"/>
              <a:gd name="T89" fmla="*/ 16 h 32"/>
              <a:gd name="T90" fmla="*/ 8 w 13"/>
              <a:gd name="T91" fmla="*/ 16 h 32"/>
              <a:gd name="T92" fmla="*/ 6 w 13"/>
              <a:gd name="T93" fmla="*/ 15 h 32"/>
              <a:gd name="T94" fmla="*/ 6 w 13"/>
              <a:gd name="T95" fmla="*/ 15 h 32"/>
              <a:gd name="T96" fmla="*/ 6 w 13"/>
              <a:gd name="T97" fmla="*/ 15 h 32"/>
              <a:gd name="T98" fmla="*/ 6 w 13"/>
              <a:gd name="T99" fmla="*/ 15 h 32"/>
              <a:gd name="T100" fmla="*/ 5 w 13"/>
              <a:gd name="T101" fmla="*/ 16 h 32"/>
              <a:gd name="T102" fmla="*/ 5 w 13"/>
              <a:gd name="T103" fmla="*/ 16 h 32"/>
              <a:gd name="T104" fmla="*/ 5 w 13"/>
              <a:gd name="T105" fmla="*/ 16 h 32"/>
              <a:gd name="T106" fmla="*/ 5 w 13"/>
              <a:gd name="T107" fmla="*/ 16 h 32"/>
              <a:gd name="T108" fmla="*/ 5 w 13"/>
              <a:gd name="T109" fmla="*/ 17 h 32"/>
              <a:gd name="T110" fmla="*/ 0 w 13"/>
              <a:gd name="T111" fmla="*/ 17 h 32"/>
              <a:gd name="T112" fmla="*/ 0 w 13"/>
              <a:gd name="T113" fmla="*/ 0 h 32"/>
              <a:gd name="T114" fmla="*/ 13 w 13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" h="32">
                <a:moveTo>
                  <a:pt x="13" y="0"/>
                </a:moveTo>
                <a:lnTo>
                  <a:pt x="13" y="4"/>
                </a:lnTo>
                <a:lnTo>
                  <a:pt x="5" y="4"/>
                </a:lnTo>
                <a:lnTo>
                  <a:pt x="5" y="12"/>
                </a:lnTo>
                <a:lnTo>
                  <a:pt x="5" y="12"/>
                </a:lnTo>
                <a:lnTo>
                  <a:pt x="6" y="11"/>
                </a:lnTo>
                <a:lnTo>
                  <a:pt x="6" y="11"/>
                </a:lnTo>
                <a:lnTo>
                  <a:pt x="8" y="11"/>
                </a:lnTo>
                <a:lnTo>
                  <a:pt x="8" y="11"/>
                </a:lnTo>
                <a:lnTo>
                  <a:pt x="10" y="11"/>
                </a:lnTo>
                <a:lnTo>
                  <a:pt x="12" y="12"/>
                </a:lnTo>
                <a:lnTo>
                  <a:pt x="12" y="12"/>
                </a:lnTo>
                <a:lnTo>
                  <a:pt x="13" y="14"/>
                </a:lnTo>
                <a:lnTo>
                  <a:pt x="13" y="16"/>
                </a:lnTo>
                <a:lnTo>
                  <a:pt x="13" y="25"/>
                </a:lnTo>
                <a:lnTo>
                  <a:pt x="13" y="25"/>
                </a:lnTo>
                <a:lnTo>
                  <a:pt x="12" y="27"/>
                </a:lnTo>
                <a:lnTo>
                  <a:pt x="12" y="27"/>
                </a:lnTo>
                <a:lnTo>
                  <a:pt x="11" y="30"/>
                </a:lnTo>
                <a:lnTo>
                  <a:pt x="11" y="30"/>
                </a:lnTo>
                <a:lnTo>
                  <a:pt x="8" y="31"/>
                </a:lnTo>
                <a:lnTo>
                  <a:pt x="8" y="31"/>
                </a:lnTo>
                <a:lnTo>
                  <a:pt x="6" y="32"/>
                </a:lnTo>
                <a:lnTo>
                  <a:pt x="6" y="32"/>
                </a:lnTo>
                <a:lnTo>
                  <a:pt x="3" y="31"/>
                </a:lnTo>
                <a:lnTo>
                  <a:pt x="3" y="31"/>
                </a:lnTo>
                <a:lnTo>
                  <a:pt x="2" y="30"/>
                </a:lnTo>
                <a:lnTo>
                  <a:pt x="2" y="30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5" y="24"/>
                </a:lnTo>
                <a:lnTo>
                  <a:pt x="5" y="25"/>
                </a:lnTo>
                <a:lnTo>
                  <a:pt x="5" y="25"/>
                </a:lnTo>
                <a:lnTo>
                  <a:pt x="5" y="26"/>
                </a:lnTo>
                <a:lnTo>
                  <a:pt x="5" y="26"/>
                </a:lnTo>
                <a:lnTo>
                  <a:pt x="6" y="27"/>
                </a:lnTo>
                <a:lnTo>
                  <a:pt x="6" y="27"/>
                </a:lnTo>
                <a:lnTo>
                  <a:pt x="8" y="26"/>
                </a:lnTo>
                <a:lnTo>
                  <a:pt x="8" y="26"/>
                </a:lnTo>
                <a:lnTo>
                  <a:pt x="8" y="25"/>
                </a:lnTo>
                <a:lnTo>
                  <a:pt x="8" y="17"/>
                </a:lnTo>
                <a:lnTo>
                  <a:pt x="8" y="17"/>
                </a:lnTo>
                <a:lnTo>
                  <a:pt x="8" y="16"/>
                </a:lnTo>
                <a:lnTo>
                  <a:pt x="8" y="16"/>
                </a:lnTo>
                <a:lnTo>
                  <a:pt x="6" y="15"/>
                </a:lnTo>
                <a:lnTo>
                  <a:pt x="6" y="15"/>
                </a:lnTo>
                <a:lnTo>
                  <a:pt x="6" y="15"/>
                </a:lnTo>
                <a:lnTo>
                  <a:pt x="6" y="15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7"/>
                </a:lnTo>
                <a:lnTo>
                  <a:pt x="0" y="17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85" name="Freeform 2115">
            <a:extLst>
              <a:ext uri="{FF2B5EF4-FFF2-40B4-BE49-F238E27FC236}">
                <a16:creationId xmlns:a16="http://schemas.microsoft.com/office/drawing/2014/main" id="{1DC9981A-E6B6-4944-A888-1A90984C9DA8}"/>
              </a:ext>
            </a:extLst>
          </p:cNvPr>
          <p:cNvSpPr>
            <a:spLocks/>
          </p:cNvSpPr>
          <p:nvPr/>
        </p:nvSpPr>
        <p:spPr bwMode="auto">
          <a:xfrm>
            <a:off x="5604906" y="3284721"/>
            <a:ext cx="25400" cy="49213"/>
          </a:xfrm>
          <a:custGeom>
            <a:avLst/>
            <a:gdLst>
              <a:gd name="T0" fmla="*/ 10 w 16"/>
              <a:gd name="T1" fmla="*/ 31 h 31"/>
              <a:gd name="T2" fmla="*/ 10 w 16"/>
              <a:gd name="T3" fmla="*/ 27 h 31"/>
              <a:gd name="T4" fmla="*/ 0 w 16"/>
              <a:gd name="T5" fmla="*/ 27 h 31"/>
              <a:gd name="T6" fmla="*/ 0 w 16"/>
              <a:gd name="T7" fmla="*/ 22 h 31"/>
              <a:gd name="T8" fmla="*/ 7 w 16"/>
              <a:gd name="T9" fmla="*/ 0 h 31"/>
              <a:gd name="T10" fmla="*/ 12 w 16"/>
              <a:gd name="T11" fmla="*/ 0 h 31"/>
              <a:gd name="T12" fmla="*/ 5 w 16"/>
              <a:gd name="T13" fmla="*/ 22 h 31"/>
              <a:gd name="T14" fmla="*/ 10 w 16"/>
              <a:gd name="T15" fmla="*/ 22 h 31"/>
              <a:gd name="T16" fmla="*/ 10 w 16"/>
              <a:gd name="T17" fmla="*/ 14 h 31"/>
              <a:gd name="T18" fmla="*/ 13 w 16"/>
              <a:gd name="T19" fmla="*/ 14 h 31"/>
              <a:gd name="T20" fmla="*/ 13 w 16"/>
              <a:gd name="T21" fmla="*/ 22 h 31"/>
              <a:gd name="T22" fmla="*/ 16 w 16"/>
              <a:gd name="T23" fmla="*/ 22 h 31"/>
              <a:gd name="T24" fmla="*/ 16 w 16"/>
              <a:gd name="T25" fmla="*/ 27 h 31"/>
              <a:gd name="T26" fmla="*/ 13 w 16"/>
              <a:gd name="T27" fmla="*/ 27 h 31"/>
              <a:gd name="T28" fmla="*/ 13 w 16"/>
              <a:gd name="T29" fmla="*/ 31 h 31"/>
              <a:gd name="T30" fmla="*/ 10 w 16"/>
              <a:gd name="T3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1">
                <a:moveTo>
                  <a:pt x="10" y="31"/>
                </a:moveTo>
                <a:lnTo>
                  <a:pt x="10" y="27"/>
                </a:lnTo>
                <a:lnTo>
                  <a:pt x="0" y="27"/>
                </a:lnTo>
                <a:lnTo>
                  <a:pt x="0" y="22"/>
                </a:lnTo>
                <a:lnTo>
                  <a:pt x="7" y="0"/>
                </a:lnTo>
                <a:lnTo>
                  <a:pt x="12" y="0"/>
                </a:lnTo>
                <a:lnTo>
                  <a:pt x="5" y="22"/>
                </a:lnTo>
                <a:lnTo>
                  <a:pt x="10" y="22"/>
                </a:lnTo>
                <a:lnTo>
                  <a:pt x="10" y="14"/>
                </a:lnTo>
                <a:lnTo>
                  <a:pt x="13" y="14"/>
                </a:lnTo>
                <a:lnTo>
                  <a:pt x="13" y="22"/>
                </a:lnTo>
                <a:lnTo>
                  <a:pt x="16" y="22"/>
                </a:lnTo>
                <a:lnTo>
                  <a:pt x="16" y="27"/>
                </a:lnTo>
                <a:lnTo>
                  <a:pt x="13" y="27"/>
                </a:lnTo>
                <a:lnTo>
                  <a:pt x="13" y="31"/>
                </a:lnTo>
                <a:lnTo>
                  <a:pt x="10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86" name="Freeform 2116">
            <a:extLst>
              <a:ext uri="{FF2B5EF4-FFF2-40B4-BE49-F238E27FC236}">
                <a16:creationId xmlns:a16="http://schemas.microsoft.com/office/drawing/2014/main" id="{BD7B7CEE-B52A-4DDD-A8C5-F646CDE0DCC2}"/>
              </a:ext>
            </a:extLst>
          </p:cNvPr>
          <p:cNvSpPr>
            <a:spLocks noEditPoints="1"/>
          </p:cNvSpPr>
          <p:nvPr/>
        </p:nvSpPr>
        <p:spPr bwMode="auto">
          <a:xfrm>
            <a:off x="5633481" y="3284721"/>
            <a:ext cx="22225" cy="50800"/>
          </a:xfrm>
          <a:custGeom>
            <a:avLst/>
            <a:gdLst>
              <a:gd name="T0" fmla="*/ 7 w 14"/>
              <a:gd name="T1" fmla="*/ 12 h 32"/>
              <a:gd name="T2" fmla="*/ 7 w 14"/>
              <a:gd name="T3" fmla="*/ 14 h 32"/>
              <a:gd name="T4" fmla="*/ 8 w 14"/>
              <a:gd name="T5" fmla="*/ 12 h 32"/>
              <a:gd name="T6" fmla="*/ 9 w 14"/>
              <a:gd name="T7" fmla="*/ 12 h 32"/>
              <a:gd name="T8" fmla="*/ 12 w 14"/>
              <a:gd name="T9" fmla="*/ 14 h 32"/>
              <a:gd name="T10" fmla="*/ 13 w 14"/>
              <a:gd name="T11" fmla="*/ 15 h 32"/>
              <a:gd name="T12" fmla="*/ 13 w 14"/>
              <a:gd name="T13" fmla="*/ 16 h 32"/>
              <a:gd name="T14" fmla="*/ 14 w 14"/>
              <a:gd name="T15" fmla="*/ 17 h 32"/>
              <a:gd name="T16" fmla="*/ 14 w 14"/>
              <a:gd name="T17" fmla="*/ 19 h 32"/>
              <a:gd name="T18" fmla="*/ 14 w 14"/>
              <a:gd name="T19" fmla="*/ 22 h 32"/>
              <a:gd name="T20" fmla="*/ 14 w 14"/>
              <a:gd name="T21" fmla="*/ 25 h 32"/>
              <a:gd name="T22" fmla="*/ 14 w 14"/>
              <a:gd name="T23" fmla="*/ 26 h 32"/>
              <a:gd name="T24" fmla="*/ 13 w 14"/>
              <a:gd name="T25" fmla="*/ 27 h 32"/>
              <a:gd name="T26" fmla="*/ 13 w 14"/>
              <a:gd name="T27" fmla="*/ 29 h 32"/>
              <a:gd name="T28" fmla="*/ 10 w 14"/>
              <a:gd name="T29" fmla="*/ 31 h 32"/>
              <a:gd name="T30" fmla="*/ 7 w 14"/>
              <a:gd name="T31" fmla="*/ 32 h 32"/>
              <a:gd name="T32" fmla="*/ 3 w 14"/>
              <a:gd name="T33" fmla="*/ 31 h 32"/>
              <a:gd name="T34" fmla="*/ 2 w 14"/>
              <a:gd name="T35" fmla="*/ 29 h 32"/>
              <a:gd name="T36" fmla="*/ 0 w 14"/>
              <a:gd name="T37" fmla="*/ 27 h 32"/>
              <a:gd name="T38" fmla="*/ 0 w 14"/>
              <a:gd name="T39" fmla="*/ 26 h 32"/>
              <a:gd name="T40" fmla="*/ 0 w 14"/>
              <a:gd name="T41" fmla="*/ 25 h 32"/>
              <a:gd name="T42" fmla="*/ 0 w 14"/>
              <a:gd name="T43" fmla="*/ 22 h 32"/>
              <a:gd name="T44" fmla="*/ 0 w 14"/>
              <a:gd name="T45" fmla="*/ 20 h 32"/>
              <a:gd name="T46" fmla="*/ 0 w 14"/>
              <a:gd name="T47" fmla="*/ 19 h 32"/>
              <a:gd name="T48" fmla="*/ 0 w 14"/>
              <a:gd name="T49" fmla="*/ 17 h 32"/>
              <a:gd name="T50" fmla="*/ 7 w 14"/>
              <a:gd name="T51" fmla="*/ 0 h 32"/>
              <a:gd name="T52" fmla="*/ 9 w 14"/>
              <a:gd name="T53" fmla="*/ 19 h 32"/>
              <a:gd name="T54" fmla="*/ 8 w 14"/>
              <a:gd name="T55" fmla="*/ 17 h 32"/>
              <a:gd name="T56" fmla="*/ 7 w 14"/>
              <a:gd name="T57" fmla="*/ 16 h 32"/>
              <a:gd name="T58" fmla="*/ 5 w 14"/>
              <a:gd name="T59" fmla="*/ 17 h 32"/>
              <a:gd name="T60" fmla="*/ 4 w 14"/>
              <a:gd name="T61" fmla="*/ 19 h 32"/>
              <a:gd name="T62" fmla="*/ 4 w 14"/>
              <a:gd name="T63" fmla="*/ 25 h 32"/>
              <a:gd name="T64" fmla="*/ 5 w 14"/>
              <a:gd name="T65" fmla="*/ 26 h 32"/>
              <a:gd name="T66" fmla="*/ 7 w 14"/>
              <a:gd name="T67" fmla="*/ 27 h 32"/>
              <a:gd name="T68" fmla="*/ 8 w 14"/>
              <a:gd name="T69" fmla="*/ 26 h 32"/>
              <a:gd name="T70" fmla="*/ 9 w 14"/>
              <a:gd name="T71" fmla="*/ 19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2" y="0"/>
                </a:moveTo>
                <a:lnTo>
                  <a:pt x="7" y="12"/>
                </a:lnTo>
                <a:lnTo>
                  <a:pt x="7" y="14"/>
                </a:lnTo>
                <a:lnTo>
                  <a:pt x="7" y="14"/>
                </a:lnTo>
                <a:lnTo>
                  <a:pt x="8" y="12"/>
                </a:lnTo>
                <a:lnTo>
                  <a:pt x="8" y="12"/>
                </a:lnTo>
                <a:lnTo>
                  <a:pt x="9" y="12"/>
                </a:lnTo>
                <a:lnTo>
                  <a:pt x="9" y="12"/>
                </a:lnTo>
                <a:lnTo>
                  <a:pt x="12" y="14"/>
                </a:lnTo>
                <a:lnTo>
                  <a:pt x="12" y="14"/>
                </a:lnTo>
                <a:lnTo>
                  <a:pt x="13" y="15"/>
                </a:lnTo>
                <a:lnTo>
                  <a:pt x="13" y="15"/>
                </a:lnTo>
                <a:lnTo>
                  <a:pt x="13" y="16"/>
                </a:lnTo>
                <a:lnTo>
                  <a:pt x="13" y="16"/>
                </a:lnTo>
                <a:lnTo>
                  <a:pt x="14" y="17"/>
                </a:lnTo>
                <a:lnTo>
                  <a:pt x="14" y="17"/>
                </a:lnTo>
                <a:lnTo>
                  <a:pt x="14" y="19"/>
                </a:lnTo>
                <a:lnTo>
                  <a:pt x="14" y="19"/>
                </a:lnTo>
                <a:lnTo>
                  <a:pt x="14" y="22"/>
                </a:lnTo>
                <a:lnTo>
                  <a:pt x="14" y="22"/>
                </a:lnTo>
                <a:lnTo>
                  <a:pt x="14" y="25"/>
                </a:lnTo>
                <a:lnTo>
                  <a:pt x="14" y="25"/>
                </a:lnTo>
                <a:lnTo>
                  <a:pt x="14" y="26"/>
                </a:lnTo>
                <a:lnTo>
                  <a:pt x="14" y="26"/>
                </a:lnTo>
                <a:lnTo>
                  <a:pt x="13" y="27"/>
                </a:lnTo>
                <a:lnTo>
                  <a:pt x="13" y="27"/>
                </a:lnTo>
                <a:lnTo>
                  <a:pt x="13" y="29"/>
                </a:lnTo>
                <a:lnTo>
                  <a:pt x="13" y="29"/>
                </a:lnTo>
                <a:lnTo>
                  <a:pt x="10" y="31"/>
                </a:lnTo>
                <a:lnTo>
                  <a:pt x="10" y="31"/>
                </a:lnTo>
                <a:lnTo>
                  <a:pt x="7" y="32"/>
                </a:lnTo>
                <a:lnTo>
                  <a:pt x="7" y="32"/>
                </a:lnTo>
                <a:lnTo>
                  <a:pt x="3" y="31"/>
                </a:lnTo>
                <a:lnTo>
                  <a:pt x="3" y="31"/>
                </a:lnTo>
                <a:lnTo>
                  <a:pt x="2" y="29"/>
                </a:lnTo>
                <a:lnTo>
                  <a:pt x="2" y="29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9"/>
                </a:lnTo>
                <a:lnTo>
                  <a:pt x="0" y="19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7" y="0"/>
                </a:lnTo>
                <a:lnTo>
                  <a:pt x="12" y="0"/>
                </a:lnTo>
                <a:close/>
                <a:moveTo>
                  <a:pt x="9" y="19"/>
                </a:moveTo>
                <a:lnTo>
                  <a:pt x="9" y="19"/>
                </a:lnTo>
                <a:lnTo>
                  <a:pt x="8" y="17"/>
                </a:lnTo>
                <a:lnTo>
                  <a:pt x="8" y="17"/>
                </a:lnTo>
                <a:lnTo>
                  <a:pt x="7" y="16"/>
                </a:lnTo>
                <a:lnTo>
                  <a:pt x="7" y="16"/>
                </a:lnTo>
                <a:lnTo>
                  <a:pt x="5" y="17"/>
                </a:lnTo>
                <a:lnTo>
                  <a:pt x="5" y="17"/>
                </a:lnTo>
                <a:lnTo>
                  <a:pt x="4" y="19"/>
                </a:lnTo>
                <a:lnTo>
                  <a:pt x="4" y="25"/>
                </a:lnTo>
                <a:lnTo>
                  <a:pt x="4" y="25"/>
                </a:lnTo>
                <a:lnTo>
                  <a:pt x="5" y="26"/>
                </a:lnTo>
                <a:lnTo>
                  <a:pt x="5" y="26"/>
                </a:lnTo>
                <a:lnTo>
                  <a:pt x="7" y="27"/>
                </a:lnTo>
                <a:lnTo>
                  <a:pt x="7" y="27"/>
                </a:lnTo>
                <a:lnTo>
                  <a:pt x="8" y="26"/>
                </a:lnTo>
                <a:lnTo>
                  <a:pt x="8" y="26"/>
                </a:lnTo>
                <a:lnTo>
                  <a:pt x="9" y="25"/>
                </a:lnTo>
                <a:lnTo>
                  <a:pt x="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87" name="Freeform 2117">
            <a:extLst>
              <a:ext uri="{FF2B5EF4-FFF2-40B4-BE49-F238E27FC236}">
                <a16:creationId xmlns:a16="http://schemas.microsoft.com/office/drawing/2014/main" id="{FB8CA445-2617-4B78-A264-7F7BF2C500EC}"/>
              </a:ext>
            </a:extLst>
          </p:cNvPr>
          <p:cNvSpPr>
            <a:spLocks/>
          </p:cNvSpPr>
          <p:nvPr/>
        </p:nvSpPr>
        <p:spPr bwMode="auto">
          <a:xfrm>
            <a:off x="5500131" y="3794308"/>
            <a:ext cx="15875" cy="52388"/>
          </a:xfrm>
          <a:custGeom>
            <a:avLst/>
            <a:gdLst>
              <a:gd name="T0" fmla="*/ 5 w 10"/>
              <a:gd name="T1" fmla="*/ 33 h 33"/>
              <a:gd name="T2" fmla="*/ 5 w 10"/>
              <a:gd name="T3" fmla="*/ 5 h 33"/>
              <a:gd name="T4" fmla="*/ 0 w 10"/>
              <a:gd name="T5" fmla="*/ 9 h 33"/>
              <a:gd name="T6" fmla="*/ 0 w 10"/>
              <a:gd name="T7" fmla="*/ 4 h 33"/>
              <a:gd name="T8" fmla="*/ 5 w 10"/>
              <a:gd name="T9" fmla="*/ 0 h 33"/>
              <a:gd name="T10" fmla="*/ 10 w 10"/>
              <a:gd name="T11" fmla="*/ 0 h 33"/>
              <a:gd name="T12" fmla="*/ 10 w 10"/>
              <a:gd name="T13" fmla="*/ 33 h 33"/>
              <a:gd name="T14" fmla="*/ 5 w 10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33">
                <a:moveTo>
                  <a:pt x="5" y="33"/>
                </a:moveTo>
                <a:lnTo>
                  <a:pt x="5" y="5"/>
                </a:lnTo>
                <a:lnTo>
                  <a:pt x="0" y="9"/>
                </a:lnTo>
                <a:lnTo>
                  <a:pt x="0" y="4"/>
                </a:lnTo>
                <a:lnTo>
                  <a:pt x="5" y="0"/>
                </a:lnTo>
                <a:lnTo>
                  <a:pt x="10" y="0"/>
                </a:lnTo>
                <a:lnTo>
                  <a:pt x="10" y="33"/>
                </a:lnTo>
                <a:lnTo>
                  <a:pt x="5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88" name="Freeform 2118">
            <a:extLst>
              <a:ext uri="{FF2B5EF4-FFF2-40B4-BE49-F238E27FC236}">
                <a16:creationId xmlns:a16="http://schemas.microsoft.com/office/drawing/2014/main" id="{44D07CFB-BB97-4D6E-BDE5-3160C633EEE6}"/>
              </a:ext>
            </a:extLst>
          </p:cNvPr>
          <p:cNvSpPr>
            <a:spLocks noEditPoints="1"/>
          </p:cNvSpPr>
          <p:nvPr/>
        </p:nvSpPr>
        <p:spPr bwMode="auto">
          <a:xfrm>
            <a:off x="5527118" y="3794308"/>
            <a:ext cx="20638" cy="52388"/>
          </a:xfrm>
          <a:custGeom>
            <a:avLst/>
            <a:gdLst>
              <a:gd name="T0" fmla="*/ 0 w 13"/>
              <a:gd name="T1" fmla="*/ 8 h 33"/>
              <a:gd name="T2" fmla="*/ 0 w 13"/>
              <a:gd name="T3" fmla="*/ 8 h 33"/>
              <a:gd name="T4" fmla="*/ 1 w 13"/>
              <a:gd name="T5" fmla="*/ 4 h 33"/>
              <a:gd name="T6" fmla="*/ 1 w 13"/>
              <a:gd name="T7" fmla="*/ 4 h 33"/>
              <a:gd name="T8" fmla="*/ 2 w 13"/>
              <a:gd name="T9" fmla="*/ 3 h 33"/>
              <a:gd name="T10" fmla="*/ 2 w 13"/>
              <a:gd name="T11" fmla="*/ 3 h 33"/>
              <a:gd name="T12" fmla="*/ 5 w 13"/>
              <a:gd name="T13" fmla="*/ 2 h 33"/>
              <a:gd name="T14" fmla="*/ 5 w 13"/>
              <a:gd name="T15" fmla="*/ 2 h 33"/>
              <a:gd name="T16" fmla="*/ 7 w 13"/>
              <a:gd name="T17" fmla="*/ 0 h 33"/>
              <a:gd name="T18" fmla="*/ 7 w 13"/>
              <a:gd name="T19" fmla="*/ 0 h 33"/>
              <a:gd name="T20" fmla="*/ 10 w 13"/>
              <a:gd name="T21" fmla="*/ 2 h 33"/>
              <a:gd name="T22" fmla="*/ 10 w 13"/>
              <a:gd name="T23" fmla="*/ 2 h 33"/>
              <a:gd name="T24" fmla="*/ 11 w 13"/>
              <a:gd name="T25" fmla="*/ 3 h 33"/>
              <a:gd name="T26" fmla="*/ 11 w 13"/>
              <a:gd name="T27" fmla="*/ 3 h 33"/>
              <a:gd name="T28" fmla="*/ 13 w 13"/>
              <a:gd name="T29" fmla="*/ 4 h 33"/>
              <a:gd name="T30" fmla="*/ 13 w 13"/>
              <a:gd name="T31" fmla="*/ 4 h 33"/>
              <a:gd name="T32" fmla="*/ 13 w 13"/>
              <a:gd name="T33" fmla="*/ 8 h 33"/>
              <a:gd name="T34" fmla="*/ 13 w 13"/>
              <a:gd name="T35" fmla="*/ 27 h 33"/>
              <a:gd name="T36" fmla="*/ 13 w 13"/>
              <a:gd name="T37" fmla="*/ 27 h 33"/>
              <a:gd name="T38" fmla="*/ 13 w 13"/>
              <a:gd name="T39" fmla="*/ 29 h 33"/>
              <a:gd name="T40" fmla="*/ 13 w 13"/>
              <a:gd name="T41" fmla="*/ 29 h 33"/>
              <a:gd name="T42" fmla="*/ 11 w 13"/>
              <a:gd name="T43" fmla="*/ 32 h 33"/>
              <a:gd name="T44" fmla="*/ 11 w 13"/>
              <a:gd name="T45" fmla="*/ 32 h 33"/>
              <a:gd name="T46" fmla="*/ 10 w 13"/>
              <a:gd name="T47" fmla="*/ 33 h 33"/>
              <a:gd name="T48" fmla="*/ 10 w 13"/>
              <a:gd name="T49" fmla="*/ 33 h 33"/>
              <a:gd name="T50" fmla="*/ 7 w 13"/>
              <a:gd name="T51" fmla="*/ 33 h 33"/>
              <a:gd name="T52" fmla="*/ 7 w 13"/>
              <a:gd name="T53" fmla="*/ 33 h 33"/>
              <a:gd name="T54" fmla="*/ 5 w 13"/>
              <a:gd name="T55" fmla="*/ 33 h 33"/>
              <a:gd name="T56" fmla="*/ 5 w 13"/>
              <a:gd name="T57" fmla="*/ 33 h 33"/>
              <a:gd name="T58" fmla="*/ 2 w 13"/>
              <a:gd name="T59" fmla="*/ 32 h 33"/>
              <a:gd name="T60" fmla="*/ 2 w 13"/>
              <a:gd name="T61" fmla="*/ 32 h 33"/>
              <a:gd name="T62" fmla="*/ 1 w 13"/>
              <a:gd name="T63" fmla="*/ 29 h 33"/>
              <a:gd name="T64" fmla="*/ 1 w 13"/>
              <a:gd name="T65" fmla="*/ 29 h 33"/>
              <a:gd name="T66" fmla="*/ 0 w 13"/>
              <a:gd name="T67" fmla="*/ 27 h 33"/>
              <a:gd name="T68" fmla="*/ 0 w 13"/>
              <a:gd name="T69" fmla="*/ 8 h 33"/>
              <a:gd name="T70" fmla="*/ 5 w 13"/>
              <a:gd name="T71" fmla="*/ 27 h 33"/>
              <a:gd name="T72" fmla="*/ 5 w 13"/>
              <a:gd name="T73" fmla="*/ 27 h 33"/>
              <a:gd name="T74" fmla="*/ 5 w 13"/>
              <a:gd name="T75" fmla="*/ 28 h 33"/>
              <a:gd name="T76" fmla="*/ 5 w 13"/>
              <a:gd name="T77" fmla="*/ 28 h 33"/>
              <a:gd name="T78" fmla="*/ 7 w 13"/>
              <a:gd name="T79" fmla="*/ 29 h 33"/>
              <a:gd name="T80" fmla="*/ 7 w 13"/>
              <a:gd name="T81" fmla="*/ 29 h 33"/>
              <a:gd name="T82" fmla="*/ 8 w 13"/>
              <a:gd name="T83" fmla="*/ 28 h 33"/>
              <a:gd name="T84" fmla="*/ 8 w 13"/>
              <a:gd name="T85" fmla="*/ 28 h 33"/>
              <a:gd name="T86" fmla="*/ 8 w 13"/>
              <a:gd name="T87" fmla="*/ 27 h 33"/>
              <a:gd name="T88" fmla="*/ 8 w 13"/>
              <a:gd name="T89" fmla="*/ 8 h 33"/>
              <a:gd name="T90" fmla="*/ 8 w 13"/>
              <a:gd name="T91" fmla="*/ 8 h 33"/>
              <a:gd name="T92" fmla="*/ 8 w 13"/>
              <a:gd name="T93" fmla="*/ 5 h 33"/>
              <a:gd name="T94" fmla="*/ 8 w 13"/>
              <a:gd name="T95" fmla="*/ 5 h 33"/>
              <a:gd name="T96" fmla="*/ 7 w 13"/>
              <a:gd name="T97" fmla="*/ 5 h 33"/>
              <a:gd name="T98" fmla="*/ 7 w 13"/>
              <a:gd name="T99" fmla="*/ 5 h 33"/>
              <a:gd name="T100" fmla="*/ 5 w 13"/>
              <a:gd name="T101" fmla="*/ 5 h 33"/>
              <a:gd name="T102" fmla="*/ 5 w 13"/>
              <a:gd name="T103" fmla="*/ 5 h 33"/>
              <a:gd name="T104" fmla="*/ 5 w 13"/>
              <a:gd name="T105" fmla="*/ 8 h 33"/>
              <a:gd name="T106" fmla="*/ 5 w 13"/>
              <a:gd name="T107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" h="33">
                <a:moveTo>
                  <a:pt x="0" y="8"/>
                </a:moveTo>
                <a:lnTo>
                  <a:pt x="0" y="8"/>
                </a:lnTo>
                <a:lnTo>
                  <a:pt x="1" y="4"/>
                </a:lnTo>
                <a:lnTo>
                  <a:pt x="1" y="4"/>
                </a:lnTo>
                <a:lnTo>
                  <a:pt x="2" y="3"/>
                </a:lnTo>
                <a:lnTo>
                  <a:pt x="2" y="3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0" y="2"/>
                </a:lnTo>
                <a:lnTo>
                  <a:pt x="11" y="3"/>
                </a:lnTo>
                <a:lnTo>
                  <a:pt x="11" y="3"/>
                </a:lnTo>
                <a:lnTo>
                  <a:pt x="13" y="4"/>
                </a:lnTo>
                <a:lnTo>
                  <a:pt x="13" y="4"/>
                </a:lnTo>
                <a:lnTo>
                  <a:pt x="13" y="8"/>
                </a:lnTo>
                <a:lnTo>
                  <a:pt x="13" y="27"/>
                </a:lnTo>
                <a:lnTo>
                  <a:pt x="13" y="27"/>
                </a:lnTo>
                <a:lnTo>
                  <a:pt x="13" y="29"/>
                </a:lnTo>
                <a:lnTo>
                  <a:pt x="13" y="29"/>
                </a:lnTo>
                <a:lnTo>
                  <a:pt x="11" y="32"/>
                </a:lnTo>
                <a:lnTo>
                  <a:pt x="11" y="32"/>
                </a:lnTo>
                <a:lnTo>
                  <a:pt x="10" y="33"/>
                </a:lnTo>
                <a:lnTo>
                  <a:pt x="10" y="33"/>
                </a:lnTo>
                <a:lnTo>
                  <a:pt x="7" y="33"/>
                </a:lnTo>
                <a:lnTo>
                  <a:pt x="7" y="33"/>
                </a:lnTo>
                <a:lnTo>
                  <a:pt x="5" y="33"/>
                </a:lnTo>
                <a:lnTo>
                  <a:pt x="5" y="33"/>
                </a:lnTo>
                <a:lnTo>
                  <a:pt x="2" y="32"/>
                </a:lnTo>
                <a:lnTo>
                  <a:pt x="2" y="32"/>
                </a:lnTo>
                <a:lnTo>
                  <a:pt x="1" y="29"/>
                </a:lnTo>
                <a:lnTo>
                  <a:pt x="1" y="29"/>
                </a:lnTo>
                <a:lnTo>
                  <a:pt x="0" y="27"/>
                </a:lnTo>
                <a:lnTo>
                  <a:pt x="0" y="8"/>
                </a:lnTo>
                <a:close/>
                <a:moveTo>
                  <a:pt x="5" y="27"/>
                </a:moveTo>
                <a:lnTo>
                  <a:pt x="5" y="27"/>
                </a:lnTo>
                <a:lnTo>
                  <a:pt x="5" y="28"/>
                </a:lnTo>
                <a:lnTo>
                  <a:pt x="5" y="28"/>
                </a:lnTo>
                <a:lnTo>
                  <a:pt x="7" y="29"/>
                </a:lnTo>
                <a:lnTo>
                  <a:pt x="7" y="29"/>
                </a:lnTo>
                <a:lnTo>
                  <a:pt x="8" y="28"/>
                </a:lnTo>
                <a:lnTo>
                  <a:pt x="8" y="28"/>
                </a:lnTo>
                <a:lnTo>
                  <a:pt x="8" y="27"/>
                </a:lnTo>
                <a:lnTo>
                  <a:pt x="8" y="8"/>
                </a:lnTo>
                <a:lnTo>
                  <a:pt x="8" y="8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89" name="Freeform 2119">
            <a:extLst>
              <a:ext uri="{FF2B5EF4-FFF2-40B4-BE49-F238E27FC236}">
                <a16:creationId xmlns:a16="http://schemas.microsoft.com/office/drawing/2014/main" id="{55C39834-DC1D-4A96-988B-923F6CF0CB40}"/>
              </a:ext>
            </a:extLst>
          </p:cNvPr>
          <p:cNvSpPr>
            <a:spLocks/>
          </p:cNvSpPr>
          <p:nvPr/>
        </p:nvSpPr>
        <p:spPr bwMode="auto">
          <a:xfrm>
            <a:off x="5554106" y="3794308"/>
            <a:ext cx="20638" cy="52388"/>
          </a:xfrm>
          <a:custGeom>
            <a:avLst/>
            <a:gdLst>
              <a:gd name="T0" fmla="*/ 0 w 13"/>
              <a:gd name="T1" fmla="*/ 33 h 33"/>
              <a:gd name="T2" fmla="*/ 9 w 13"/>
              <a:gd name="T3" fmla="*/ 5 h 33"/>
              <a:gd name="T4" fmla="*/ 4 w 13"/>
              <a:gd name="T5" fmla="*/ 5 h 33"/>
              <a:gd name="T6" fmla="*/ 4 w 13"/>
              <a:gd name="T7" fmla="*/ 9 h 33"/>
              <a:gd name="T8" fmla="*/ 0 w 13"/>
              <a:gd name="T9" fmla="*/ 9 h 33"/>
              <a:gd name="T10" fmla="*/ 0 w 13"/>
              <a:gd name="T11" fmla="*/ 0 h 33"/>
              <a:gd name="T12" fmla="*/ 13 w 13"/>
              <a:gd name="T13" fmla="*/ 0 h 33"/>
              <a:gd name="T14" fmla="*/ 13 w 13"/>
              <a:gd name="T15" fmla="*/ 5 h 33"/>
              <a:gd name="T16" fmla="*/ 5 w 13"/>
              <a:gd name="T17" fmla="*/ 33 h 33"/>
              <a:gd name="T18" fmla="*/ 0 w 13"/>
              <a:gd name="T1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33">
                <a:moveTo>
                  <a:pt x="0" y="33"/>
                </a:moveTo>
                <a:lnTo>
                  <a:pt x="9" y="5"/>
                </a:lnTo>
                <a:lnTo>
                  <a:pt x="4" y="5"/>
                </a:lnTo>
                <a:lnTo>
                  <a:pt x="4" y="9"/>
                </a:lnTo>
                <a:lnTo>
                  <a:pt x="0" y="9"/>
                </a:lnTo>
                <a:lnTo>
                  <a:pt x="0" y="0"/>
                </a:lnTo>
                <a:lnTo>
                  <a:pt x="13" y="0"/>
                </a:lnTo>
                <a:lnTo>
                  <a:pt x="13" y="5"/>
                </a:lnTo>
                <a:lnTo>
                  <a:pt x="5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90" name="Freeform 2120">
            <a:extLst>
              <a:ext uri="{FF2B5EF4-FFF2-40B4-BE49-F238E27FC236}">
                <a16:creationId xmlns:a16="http://schemas.microsoft.com/office/drawing/2014/main" id="{81D17810-16E8-4A50-9D85-FB0FA18D5323}"/>
              </a:ext>
            </a:extLst>
          </p:cNvPr>
          <p:cNvSpPr>
            <a:spLocks/>
          </p:cNvSpPr>
          <p:nvPr/>
        </p:nvSpPr>
        <p:spPr bwMode="auto">
          <a:xfrm>
            <a:off x="5581093" y="3838758"/>
            <a:ext cx="7938" cy="14288"/>
          </a:xfrm>
          <a:custGeom>
            <a:avLst/>
            <a:gdLst>
              <a:gd name="T0" fmla="*/ 0 w 5"/>
              <a:gd name="T1" fmla="*/ 9 h 9"/>
              <a:gd name="T2" fmla="*/ 0 w 5"/>
              <a:gd name="T3" fmla="*/ 0 h 9"/>
              <a:gd name="T4" fmla="*/ 5 w 5"/>
              <a:gd name="T5" fmla="*/ 0 h 9"/>
              <a:gd name="T6" fmla="*/ 5 w 5"/>
              <a:gd name="T7" fmla="*/ 5 h 9"/>
              <a:gd name="T8" fmla="*/ 0 w 5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9">
                <a:moveTo>
                  <a:pt x="0" y="9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91" name="Freeform 2121">
            <a:extLst>
              <a:ext uri="{FF2B5EF4-FFF2-40B4-BE49-F238E27FC236}">
                <a16:creationId xmlns:a16="http://schemas.microsoft.com/office/drawing/2014/main" id="{E6D5C706-D3EC-448A-A998-06FF6D6CE171}"/>
              </a:ext>
            </a:extLst>
          </p:cNvPr>
          <p:cNvSpPr>
            <a:spLocks noEditPoints="1"/>
          </p:cNvSpPr>
          <p:nvPr/>
        </p:nvSpPr>
        <p:spPr bwMode="auto">
          <a:xfrm>
            <a:off x="5593793" y="3794308"/>
            <a:ext cx="22225" cy="52388"/>
          </a:xfrm>
          <a:custGeom>
            <a:avLst/>
            <a:gdLst>
              <a:gd name="T0" fmla="*/ 0 w 14"/>
              <a:gd name="T1" fmla="*/ 9 h 33"/>
              <a:gd name="T2" fmla="*/ 0 w 14"/>
              <a:gd name="T3" fmla="*/ 7 h 33"/>
              <a:gd name="T4" fmla="*/ 0 w 14"/>
              <a:gd name="T5" fmla="*/ 5 h 33"/>
              <a:gd name="T6" fmla="*/ 0 w 14"/>
              <a:gd name="T7" fmla="*/ 4 h 33"/>
              <a:gd name="T8" fmla="*/ 2 w 14"/>
              <a:gd name="T9" fmla="*/ 3 h 33"/>
              <a:gd name="T10" fmla="*/ 4 w 14"/>
              <a:gd name="T11" fmla="*/ 2 h 33"/>
              <a:gd name="T12" fmla="*/ 7 w 14"/>
              <a:gd name="T13" fmla="*/ 0 h 33"/>
              <a:gd name="T14" fmla="*/ 9 w 14"/>
              <a:gd name="T15" fmla="*/ 2 h 33"/>
              <a:gd name="T16" fmla="*/ 12 w 14"/>
              <a:gd name="T17" fmla="*/ 3 h 33"/>
              <a:gd name="T18" fmla="*/ 13 w 14"/>
              <a:gd name="T19" fmla="*/ 4 h 33"/>
              <a:gd name="T20" fmla="*/ 13 w 14"/>
              <a:gd name="T21" fmla="*/ 5 h 33"/>
              <a:gd name="T22" fmla="*/ 14 w 14"/>
              <a:gd name="T23" fmla="*/ 7 h 33"/>
              <a:gd name="T24" fmla="*/ 14 w 14"/>
              <a:gd name="T25" fmla="*/ 9 h 33"/>
              <a:gd name="T26" fmla="*/ 14 w 14"/>
              <a:gd name="T27" fmla="*/ 12 h 33"/>
              <a:gd name="T28" fmla="*/ 13 w 14"/>
              <a:gd name="T29" fmla="*/ 13 h 33"/>
              <a:gd name="T30" fmla="*/ 13 w 14"/>
              <a:gd name="T31" fmla="*/ 15 h 33"/>
              <a:gd name="T32" fmla="*/ 12 w 14"/>
              <a:gd name="T33" fmla="*/ 17 h 33"/>
              <a:gd name="T34" fmla="*/ 13 w 14"/>
              <a:gd name="T35" fmla="*/ 18 h 33"/>
              <a:gd name="T36" fmla="*/ 13 w 14"/>
              <a:gd name="T37" fmla="*/ 19 h 33"/>
              <a:gd name="T38" fmla="*/ 14 w 14"/>
              <a:gd name="T39" fmla="*/ 20 h 33"/>
              <a:gd name="T40" fmla="*/ 14 w 14"/>
              <a:gd name="T41" fmla="*/ 24 h 33"/>
              <a:gd name="T42" fmla="*/ 14 w 14"/>
              <a:gd name="T43" fmla="*/ 27 h 33"/>
              <a:gd name="T44" fmla="*/ 13 w 14"/>
              <a:gd name="T45" fmla="*/ 28 h 33"/>
              <a:gd name="T46" fmla="*/ 13 w 14"/>
              <a:gd name="T47" fmla="*/ 29 h 33"/>
              <a:gd name="T48" fmla="*/ 13 w 14"/>
              <a:gd name="T49" fmla="*/ 30 h 33"/>
              <a:gd name="T50" fmla="*/ 10 w 14"/>
              <a:gd name="T51" fmla="*/ 33 h 33"/>
              <a:gd name="T52" fmla="*/ 7 w 14"/>
              <a:gd name="T53" fmla="*/ 33 h 33"/>
              <a:gd name="T54" fmla="*/ 3 w 14"/>
              <a:gd name="T55" fmla="*/ 33 h 33"/>
              <a:gd name="T56" fmla="*/ 2 w 14"/>
              <a:gd name="T57" fmla="*/ 30 h 33"/>
              <a:gd name="T58" fmla="*/ 0 w 14"/>
              <a:gd name="T59" fmla="*/ 29 h 33"/>
              <a:gd name="T60" fmla="*/ 0 w 14"/>
              <a:gd name="T61" fmla="*/ 28 h 33"/>
              <a:gd name="T62" fmla="*/ 0 w 14"/>
              <a:gd name="T63" fmla="*/ 27 h 33"/>
              <a:gd name="T64" fmla="*/ 0 w 14"/>
              <a:gd name="T65" fmla="*/ 24 h 33"/>
              <a:gd name="T66" fmla="*/ 0 w 14"/>
              <a:gd name="T67" fmla="*/ 20 h 33"/>
              <a:gd name="T68" fmla="*/ 0 w 14"/>
              <a:gd name="T69" fmla="*/ 19 h 33"/>
              <a:gd name="T70" fmla="*/ 0 w 14"/>
              <a:gd name="T71" fmla="*/ 18 h 33"/>
              <a:gd name="T72" fmla="*/ 2 w 14"/>
              <a:gd name="T73" fmla="*/ 17 h 33"/>
              <a:gd name="T74" fmla="*/ 0 w 14"/>
              <a:gd name="T75" fmla="*/ 15 h 33"/>
              <a:gd name="T76" fmla="*/ 0 w 14"/>
              <a:gd name="T77" fmla="*/ 13 h 33"/>
              <a:gd name="T78" fmla="*/ 0 w 14"/>
              <a:gd name="T79" fmla="*/ 12 h 33"/>
              <a:gd name="T80" fmla="*/ 0 w 14"/>
              <a:gd name="T81" fmla="*/ 9 h 33"/>
              <a:gd name="T82" fmla="*/ 9 w 14"/>
              <a:gd name="T83" fmla="*/ 8 h 33"/>
              <a:gd name="T84" fmla="*/ 8 w 14"/>
              <a:gd name="T85" fmla="*/ 5 h 33"/>
              <a:gd name="T86" fmla="*/ 7 w 14"/>
              <a:gd name="T87" fmla="*/ 5 h 33"/>
              <a:gd name="T88" fmla="*/ 5 w 14"/>
              <a:gd name="T89" fmla="*/ 5 h 33"/>
              <a:gd name="T90" fmla="*/ 4 w 14"/>
              <a:gd name="T91" fmla="*/ 12 h 33"/>
              <a:gd name="T92" fmla="*/ 5 w 14"/>
              <a:gd name="T93" fmla="*/ 14 h 33"/>
              <a:gd name="T94" fmla="*/ 7 w 14"/>
              <a:gd name="T95" fmla="*/ 14 h 33"/>
              <a:gd name="T96" fmla="*/ 8 w 14"/>
              <a:gd name="T97" fmla="*/ 14 h 33"/>
              <a:gd name="T98" fmla="*/ 9 w 14"/>
              <a:gd name="T99" fmla="*/ 12 h 33"/>
              <a:gd name="T100" fmla="*/ 9 w 14"/>
              <a:gd name="T101" fmla="*/ 20 h 33"/>
              <a:gd name="T102" fmla="*/ 8 w 14"/>
              <a:gd name="T103" fmla="*/ 18 h 33"/>
              <a:gd name="T104" fmla="*/ 7 w 14"/>
              <a:gd name="T105" fmla="*/ 18 h 33"/>
              <a:gd name="T106" fmla="*/ 5 w 14"/>
              <a:gd name="T107" fmla="*/ 18 h 33"/>
              <a:gd name="T108" fmla="*/ 4 w 14"/>
              <a:gd name="T109" fmla="*/ 20 h 33"/>
              <a:gd name="T110" fmla="*/ 4 w 14"/>
              <a:gd name="T111" fmla="*/ 27 h 33"/>
              <a:gd name="T112" fmla="*/ 5 w 14"/>
              <a:gd name="T113" fmla="*/ 28 h 33"/>
              <a:gd name="T114" fmla="*/ 7 w 14"/>
              <a:gd name="T115" fmla="*/ 29 h 33"/>
              <a:gd name="T116" fmla="*/ 8 w 14"/>
              <a:gd name="T117" fmla="*/ 28 h 33"/>
              <a:gd name="T118" fmla="*/ 9 w 14"/>
              <a:gd name="T119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9"/>
                </a:move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2" y="3"/>
                </a:lnTo>
                <a:lnTo>
                  <a:pt x="2" y="3"/>
                </a:lnTo>
                <a:lnTo>
                  <a:pt x="4" y="2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9" y="2"/>
                </a:lnTo>
                <a:lnTo>
                  <a:pt x="9" y="2"/>
                </a:lnTo>
                <a:lnTo>
                  <a:pt x="12" y="3"/>
                </a:lnTo>
                <a:lnTo>
                  <a:pt x="12" y="3"/>
                </a:lnTo>
                <a:lnTo>
                  <a:pt x="13" y="4"/>
                </a:lnTo>
                <a:lnTo>
                  <a:pt x="13" y="4"/>
                </a:lnTo>
                <a:lnTo>
                  <a:pt x="13" y="5"/>
                </a:lnTo>
                <a:lnTo>
                  <a:pt x="13" y="5"/>
                </a:lnTo>
                <a:lnTo>
                  <a:pt x="14" y="7"/>
                </a:lnTo>
                <a:lnTo>
                  <a:pt x="14" y="7"/>
                </a:lnTo>
                <a:lnTo>
                  <a:pt x="14" y="9"/>
                </a:lnTo>
                <a:lnTo>
                  <a:pt x="14" y="9"/>
                </a:lnTo>
                <a:lnTo>
                  <a:pt x="14" y="12"/>
                </a:lnTo>
                <a:lnTo>
                  <a:pt x="14" y="12"/>
                </a:lnTo>
                <a:lnTo>
                  <a:pt x="13" y="13"/>
                </a:lnTo>
                <a:lnTo>
                  <a:pt x="13" y="13"/>
                </a:lnTo>
                <a:lnTo>
                  <a:pt x="13" y="15"/>
                </a:lnTo>
                <a:lnTo>
                  <a:pt x="13" y="15"/>
                </a:lnTo>
                <a:lnTo>
                  <a:pt x="12" y="17"/>
                </a:lnTo>
                <a:lnTo>
                  <a:pt x="12" y="17"/>
                </a:lnTo>
                <a:lnTo>
                  <a:pt x="13" y="18"/>
                </a:lnTo>
                <a:lnTo>
                  <a:pt x="13" y="18"/>
                </a:lnTo>
                <a:lnTo>
                  <a:pt x="13" y="19"/>
                </a:lnTo>
                <a:lnTo>
                  <a:pt x="13" y="19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7"/>
                </a:lnTo>
                <a:lnTo>
                  <a:pt x="14" y="27"/>
                </a:lnTo>
                <a:lnTo>
                  <a:pt x="13" y="28"/>
                </a:lnTo>
                <a:lnTo>
                  <a:pt x="13" y="28"/>
                </a:lnTo>
                <a:lnTo>
                  <a:pt x="13" y="29"/>
                </a:lnTo>
                <a:lnTo>
                  <a:pt x="13" y="29"/>
                </a:lnTo>
                <a:lnTo>
                  <a:pt x="13" y="30"/>
                </a:lnTo>
                <a:lnTo>
                  <a:pt x="13" y="30"/>
                </a:lnTo>
                <a:lnTo>
                  <a:pt x="10" y="33"/>
                </a:lnTo>
                <a:lnTo>
                  <a:pt x="10" y="33"/>
                </a:lnTo>
                <a:lnTo>
                  <a:pt x="7" y="33"/>
                </a:lnTo>
                <a:lnTo>
                  <a:pt x="7" y="33"/>
                </a:lnTo>
                <a:lnTo>
                  <a:pt x="3" y="33"/>
                </a:lnTo>
                <a:lnTo>
                  <a:pt x="3" y="33"/>
                </a:lnTo>
                <a:lnTo>
                  <a:pt x="2" y="30"/>
                </a:lnTo>
                <a:lnTo>
                  <a:pt x="2" y="30"/>
                </a:lnTo>
                <a:lnTo>
                  <a:pt x="0" y="29"/>
                </a:lnTo>
                <a:lnTo>
                  <a:pt x="0" y="29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0" y="19"/>
                </a:lnTo>
                <a:lnTo>
                  <a:pt x="0" y="19"/>
                </a:lnTo>
                <a:lnTo>
                  <a:pt x="0" y="18"/>
                </a:lnTo>
                <a:lnTo>
                  <a:pt x="0" y="18"/>
                </a:lnTo>
                <a:lnTo>
                  <a:pt x="2" y="17"/>
                </a:lnTo>
                <a:lnTo>
                  <a:pt x="2" y="17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2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9" y="8"/>
                </a:moveTo>
                <a:lnTo>
                  <a:pt x="9" y="8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5"/>
                </a:lnTo>
                <a:lnTo>
                  <a:pt x="5" y="5"/>
                </a:lnTo>
                <a:lnTo>
                  <a:pt x="4" y="8"/>
                </a:lnTo>
                <a:lnTo>
                  <a:pt x="4" y="12"/>
                </a:lnTo>
                <a:lnTo>
                  <a:pt x="4" y="12"/>
                </a:lnTo>
                <a:lnTo>
                  <a:pt x="5" y="14"/>
                </a:lnTo>
                <a:lnTo>
                  <a:pt x="5" y="14"/>
                </a:lnTo>
                <a:lnTo>
                  <a:pt x="7" y="14"/>
                </a:lnTo>
                <a:lnTo>
                  <a:pt x="7" y="14"/>
                </a:lnTo>
                <a:lnTo>
                  <a:pt x="8" y="14"/>
                </a:lnTo>
                <a:lnTo>
                  <a:pt x="8" y="14"/>
                </a:lnTo>
                <a:lnTo>
                  <a:pt x="9" y="12"/>
                </a:lnTo>
                <a:lnTo>
                  <a:pt x="9" y="8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8" y="18"/>
                </a:lnTo>
                <a:lnTo>
                  <a:pt x="8" y="18"/>
                </a:lnTo>
                <a:lnTo>
                  <a:pt x="7" y="18"/>
                </a:lnTo>
                <a:lnTo>
                  <a:pt x="7" y="18"/>
                </a:lnTo>
                <a:lnTo>
                  <a:pt x="5" y="18"/>
                </a:lnTo>
                <a:lnTo>
                  <a:pt x="5" y="18"/>
                </a:lnTo>
                <a:lnTo>
                  <a:pt x="4" y="20"/>
                </a:lnTo>
                <a:lnTo>
                  <a:pt x="4" y="27"/>
                </a:lnTo>
                <a:lnTo>
                  <a:pt x="4" y="27"/>
                </a:lnTo>
                <a:lnTo>
                  <a:pt x="5" y="28"/>
                </a:lnTo>
                <a:lnTo>
                  <a:pt x="5" y="28"/>
                </a:lnTo>
                <a:lnTo>
                  <a:pt x="7" y="29"/>
                </a:lnTo>
                <a:lnTo>
                  <a:pt x="7" y="29"/>
                </a:lnTo>
                <a:lnTo>
                  <a:pt x="8" y="28"/>
                </a:lnTo>
                <a:lnTo>
                  <a:pt x="8" y="28"/>
                </a:lnTo>
                <a:lnTo>
                  <a:pt x="9" y="27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92" name="Freeform 2122">
            <a:extLst>
              <a:ext uri="{FF2B5EF4-FFF2-40B4-BE49-F238E27FC236}">
                <a16:creationId xmlns:a16="http://schemas.microsoft.com/office/drawing/2014/main" id="{F284F03E-5EF9-4FC1-81A6-581ED36BE52E}"/>
              </a:ext>
            </a:extLst>
          </p:cNvPr>
          <p:cNvSpPr>
            <a:spLocks noEditPoints="1"/>
          </p:cNvSpPr>
          <p:nvPr/>
        </p:nvSpPr>
        <p:spPr bwMode="auto">
          <a:xfrm>
            <a:off x="5620781" y="3794308"/>
            <a:ext cx="20638" cy="52388"/>
          </a:xfrm>
          <a:custGeom>
            <a:avLst/>
            <a:gdLst>
              <a:gd name="T0" fmla="*/ 6 w 13"/>
              <a:gd name="T1" fmla="*/ 14 h 33"/>
              <a:gd name="T2" fmla="*/ 7 w 13"/>
              <a:gd name="T3" fmla="*/ 14 h 33"/>
              <a:gd name="T4" fmla="*/ 7 w 13"/>
              <a:gd name="T5" fmla="*/ 14 h 33"/>
              <a:gd name="T6" fmla="*/ 8 w 13"/>
              <a:gd name="T7" fmla="*/ 14 h 33"/>
              <a:gd name="T8" fmla="*/ 11 w 13"/>
              <a:gd name="T9" fmla="*/ 14 h 33"/>
              <a:gd name="T10" fmla="*/ 12 w 13"/>
              <a:gd name="T11" fmla="*/ 17 h 33"/>
              <a:gd name="T12" fmla="*/ 13 w 13"/>
              <a:gd name="T13" fmla="*/ 17 h 33"/>
              <a:gd name="T14" fmla="*/ 13 w 13"/>
              <a:gd name="T15" fmla="*/ 18 h 33"/>
              <a:gd name="T16" fmla="*/ 13 w 13"/>
              <a:gd name="T17" fmla="*/ 20 h 33"/>
              <a:gd name="T18" fmla="*/ 13 w 13"/>
              <a:gd name="T19" fmla="*/ 24 h 33"/>
              <a:gd name="T20" fmla="*/ 13 w 13"/>
              <a:gd name="T21" fmla="*/ 27 h 33"/>
              <a:gd name="T22" fmla="*/ 13 w 13"/>
              <a:gd name="T23" fmla="*/ 28 h 33"/>
              <a:gd name="T24" fmla="*/ 13 w 13"/>
              <a:gd name="T25" fmla="*/ 29 h 33"/>
              <a:gd name="T26" fmla="*/ 12 w 13"/>
              <a:gd name="T27" fmla="*/ 30 h 33"/>
              <a:gd name="T28" fmla="*/ 10 w 13"/>
              <a:gd name="T29" fmla="*/ 33 h 33"/>
              <a:gd name="T30" fmla="*/ 7 w 13"/>
              <a:gd name="T31" fmla="*/ 33 h 33"/>
              <a:gd name="T32" fmla="*/ 3 w 13"/>
              <a:gd name="T33" fmla="*/ 33 h 33"/>
              <a:gd name="T34" fmla="*/ 1 w 13"/>
              <a:gd name="T35" fmla="*/ 30 h 33"/>
              <a:gd name="T36" fmla="*/ 0 w 13"/>
              <a:gd name="T37" fmla="*/ 29 h 33"/>
              <a:gd name="T38" fmla="*/ 0 w 13"/>
              <a:gd name="T39" fmla="*/ 28 h 33"/>
              <a:gd name="T40" fmla="*/ 0 w 13"/>
              <a:gd name="T41" fmla="*/ 27 h 33"/>
              <a:gd name="T42" fmla="*/ 0 w 13"/>
              <a:gd name="T43" fmla="*/ 24 h 33"/>
              <a:gd name="T44" fmla="*/ 0 w 13"/>
              <a:gd name="T45" fmla="*/ 22 h 33"/>
              <a:gd name="T46" fmla="*/ 0 w 13"/>
              <a:gd name="T47" fmla="*/ 19 h 33"/>
              <a:gd name="T48" fmla="*/ 0 w 13"/>
              <a:gd name="T49" fmla="*/ 18 h 33"/>
              <a:gd name="T50" fmla="*/ 7 w 13"/>
              <a:gd name="T51" fmla="*/ 0 h 33"/>
              <a:gd name="T52" fmla="*/ 8 w 13"/>
              <a:gd name="T53" fmla="*/ 20 h 33"/>
              <a:gd name="T54" fmla="*/ 8 w 13"/>
              <a:gd name="T55" fmla="*/ 19 h 33"/>
              <a:gd name="T56" fmla="*/ 7 w 13"/>
              <a:gd name="T57" fmla="*/ 18 h 33"/>
              <a:gd name="T58" fmla="*/ 5 w 13"/>
              <a:gd name="T59" fmla="*/ 19 h 33"/>
              <a:gd name="T60" fmla="*/ 5 w 13"/>
              <a:gd name="T61" fmla="*/ 20 h 33"/>
              <a:gd name="T62" fmla="*/ 5 w 13"/>
              <a:gd name="T63" fmla="*/ 27 h 33"/>
              <a:gd name="T64" fmla="*/ 5 w 13"/>
              <a:gd name="T65" fmla="*/ 28 h 33"/>
              <a:gd name="T66" fmla="*/ 7 w 13"/>
              <a:gd name="T67" fmla="*/ 29 h 33"/>
              <a:gd name="T68" fmla="*/ 8 w 13"/>
              <a:gd name="T69" fmla="*/ 28 h 33"/>
              <a:gd name="T70" fmla="*/ 8 w 13"/>
              <a:gd name="T71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" h="33">
                <a:moveTo>
                  <a:pt x="12" y="0"/>
                </a:moveTo>
                <a:lnTo>
                  <a:pt x="6" y="14"/>
                </a:ln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8" y="14"/>
                </a:lnTo>
                <a:lnTo>
                  <a:pt x="8" y="14"/>
                </a:lnTo>
                <a:lnTo>
                  <a:pt x="11" y="14"/>
                </a:lnTo>
                <a:lnTo>
                  <a:pt x="11" y="14"/>
                </a:lnTo>
                <a:lnTo>
                  <a:pt x="12" y="17"/>
                </a:lnTo>
                <a:lnTo>
                  <a:pt x="12" y="17"/>
                </a:lnTo>
                <a:lnTo>
                  <a:pt x="13" y="17"/>
                </a:lnTo>
                <a:lnTo>
                  <a:pt x="13" y="17"/>
                </a:lnTo>
                <a:lnTo>
                  <a:pt x="13" y="18"/>
                </a:lnTo>
                <a:lnTo>
                  <a:pt x="13" y="18"/>
                </a:lnTo>
                <a:lnTo>
                  <a:pt x="13" y="20"/>
                </a:lnTo>
                <a:lnTo>
                  <a:pt x="13" y="20"/>
                </a:lnTo>
                <a:lnTo>
                  <a:pt x="13" y="24"/>
                </a:lnTo>
                <a:lnTo>
                  <a:pt x="13" y="24"/>
                </a:lnTo>
                <a:lnTo>
                  <a:pt x="13" y="27"/>
                </a:lnTo>
                <a:lnTo>
                  <a:pt x="13" y="27"/>
                </a:lnTo>
                <a:lnTo>
                  <a:pt x="13" y="28"/>
                </a:lnTo>
                <a:lnTo>
                  <a:pt x="13" y="28"/>
                </a:lnTo>
                <a:lnTo>
                  <a:pt x="13" y="29"/>
                </a:lnTo>
                <a:lnTo>
                  <a:pt x="13" y="29"/>
                </a:lnTo>
                <a:lnTo>
                  <a:pt x="12" y="30"/>
                </a:lnTo>
                <a:lnTo>
                  <a:pt x="12" y="30"/>
                </a:lnTo>
                <a:lnTo>
                  <a:pt x="10" y="33"/>
                </a:lnTo>
                <a:lnTo>
                  <a:pt x="10" y="33"/>
                </a:lnTo>
                <a:lnTo>
                  <a:pt x="7" y="33"/>
                </a:lnTo>
                <a:lnTo>
                  <a:pt x="7" y="33"/>
                </a:lnTo>
                <a:lnTo>
                  <a:pt x="3" y="33"/>
                </a:lnTo>
                <a:lnTo>
                  <a:pt x="3" y="33"/>
                </a:lnTo>
                <a:lnTo>
                  <a:pt x="1" y="30"/>
                </a:lnTo>
                <a:lnTo>
                  <a:pt x="1" y="30"/>
                </a:lnTo>
                <a:lnTo>
                  <a:pt x="0" y="29"/>
                </a:lnTo>
                <a:lnTo>
                  <a:pt x="0" y="29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19"/>
                </a:lnTo>
                <a:lnTo>
                  <a:pt x="0" y="18"/>
                </a:lnTo>
                <a:lnTo>
                  <a:pt x="0" y="18"/>
                </a:lnTo>
                <a:lnTo>
                  <a:pt x="1" y="17"/>
                </a:lnTo>
                <a:lnTo>
                  <a:pt x="7" y="0"/>
                </a:lnTo>
                <a:lnTo>
                  <a:pt x="12" y="0"/>
                </a:lnTo>
                <a:close/>
                <a:moveTo>
                  <a:pt x="8" y="20"/>
                </a:moveTo>
                <a:lnTo>
                  <a:pt x="8" y="20"/>
                </a:lnTo>
                <a:lnTo>
                  <a:pt x="8" y="19"/>
                </a:lnTo>
                <a:lnTo>
                  <a:pt x="8" y="19"/>
                </a:lnTo>
                <a:lnTo>
                  <a:pt x="7" y="18"/>
                </a:lnTo>
                <a:lnTo>
                  <a:pt x="7" y="18"/>
                </a:lnTo>
                <a:lnTo>
                  <a:pt x="5" y="19"/>
                </a:lnTo>
                <a:lnTo>
                  <a:pt x="5" y="19"/>
                </a:lnTo>
                <a:lnTo>
                  <a:pt x="5" y="20"/>
                </a:lnTo>
                <a:lnTo>
                  <a:pt x="5" y="27"/>
                </a:lnTo>
                <a:lnTo>
                  <a:pt x="5" y="27"/>
                </a:lnTo>
                <a:lnTo>
                  <a:pt x="5" y="28"/>
                </a:lnTo>
                <a:lnTo>
                  <a:pt x="5" y="28"/>
                </a:lnTo>
                <a:lnTo>
                  <a:pt x="7" y="29"/>
                </a:lnTo>
                <a:lnTo>
                  <a:pt x="7" y="29"/>
                </a:lnTo>
                <a:lnTo>
                  <a:pt x="8" y="28"/>
                </a:lnTo>
                <a:lnTo>
                  <a:pt x="8" y="28"/>
                </a:lnTo>
                <a:lnTo>
                  <a:pt x="8" y="27"/>
                </a:lnTo>
                <a:lnTo>
                  <a:pt x="8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93" name="Freeform 2123">
            <a:extLst>
              <a:ext uri="{FF2B5EF4-FFF2-40B4-BE49-F238E27FC236}">
                <a16:creationId xmlns:a16="http://schemas.microsoft.com/office/drawing/2014/main" id="{566646E3-CBC1-4703-9F9D-F49713CE8146}"/>
              </a:ext>
            </a:extLst>
          </p:cNvPr>
          <p:cNvSpPr>
            <a:spLocks noEditPoints="1"/>
          </p:cNvSpPr>
          <p:nvPr/>
        </p:nvSpPr>
        <p:spPr bwMode="auto">
          <a:xfrm>
            <a:off x="5646181" y="3794308"/>
            <a:ext cx="22225" cy="52388"/>
          </a:xfrm>
          <a:custGeom>
            <a:avLst/>
            <a:gdLst>
              <a:gd name="T0" fmla="*/ 0 w 14"/>
              <a:gd name="T1" fmla="*/ 9 h 33"/>
              <a:gd name="T2" fmla="*/ 0 w 14"/>
              <a:gd name="T3" fmla="*/ 7 h 33"/>
              <a:gd name="T4" fmla="*/ 1 w 14"/>
              <a:gd name="T5" fmla="*/ 5 h 33"/>
              <a:gd name="T6" fmla="*/ 1 w 14"/>
              <a:gd name="T7" fmla="*/ 4 h 33"/>
              <a:gd name="T8" fmla="*/ 2 w 14"/>
              <a:gd name="T9" fmla="*/ 3 h 33"/>
              <a:gd name="T10" fmla="*/ 5 w 14"/>
              <a:gd name="T11" fmla="*/ 2 h 33"/>
              <a:gd name="T12" fmla="*/ 8 w 14"/>
              <a:gd name="T13" fmla="*/ 0 h 33"/>
              <a:gd name="T14" fmla="*/ 10 w 14"/>
              <a:gd name="T15" fmla="*/ 2 h 33"/>
              <a:gd name="T16" fmla="*/ 13 w 14"/>
              <a:gd name="T17" fmla="*/ 3 h 33"/>
              <a:gd name="T18" fmla="*/ 14 w 14"/>
              <a:gd name="T19" fmla="*/ 4 h 33"/>
              <a:gd name="T20" fmla="*/ 14 w 14"/>
              <a:gd name="T21" fmla="*/ 5 h 33"/>
              <a:gd name="T22" fmla="*/ 14 w 14"/>
              <a:gd name="T23" fmla="*/ 7 h 33"/>
              <a:gd name="T24" fmla="*/ 14 w 14"/>
              <a:gd name="T25" fmla="*/ 9 h 33"/>
              <a:gd name="T26" fmla="*/ 14 w 14"/>
              <a:gd name="T27" fmla="*/ 12 h 33"/>
              <a:gd name="T28" fmla="*/ 14 w 14"/>
              <a:gd name="T29" fmla="*/ 13 h 33"/>
              <a:gd name="T30" fmla="*/ 14 w 14"/>
              <a:gd name="T31" fmla="*/ 15 h 33"/>
              <a:gd name="T32" fmla="*/ 13 w 14"/>
              <a:gd name="T33" fmla="*/ 17 h 33"/>
              <a:gd name="T34" fmla="*/ 14 w 14"/>
              <a:gd name="T35" fmla="*/ 18 h 33"/>
              <a:gd name="T36" fmla="*/ 14 w 14"/>
              <a:gd name="T37" fmla="*/ 19 h 33"/>
              <a:gd name="T38" fmla="*/ 14 w 14"/>
              <a:gd name="T39" fmla="*/ 20 h 33"/>
              <a:gd name="T40" fmla="*/ 14 w 14"/>
              <a:gd name="T41" fmla="*/ 24 h 33"/>
              <a:gd name="T42" fmla="*/ 14 w 14"/>
              <a:gd name="T43" fmla="*/ 27 h 33"/>
              <a:gd name="T44" fmla="*/ 14 w 14"/>
              <a:gd name="T45" fmla="*/ 28 h 33"/>
              <a:gd name="T46" fmla="*/ 14 w 14"/>
              <a:gd name="T47" fmla="*/ 29 h 33"/>
              <a:gd name="T48" fmla="*/ 13 w 14"/>
              <a:gd name="T49" fmla="*/ 30 h 33"/>
              <a:gd name="T50" fmla="*/ 11 w 14"/>
              <a:gd name="T51" fmla="*/ 33 h 33"/>
              <a:gd name="T52" fmla="*/ 8 w 14"/>
              <a:gd name="T53" fmla="*/ 33 h 33"/>
              <a:gd name="T54" fmla="*/ 4 w 14"/>
              <a:gd name="T55" fmla="*/ 33 h 33"/>
              <a:gd name="T56" fmla="*/ 1 w 14"/>
              <a:gd name="T57" fmla="*/ 30 h 33"/>
              <a:gd name="T58" fmla="*/ 1 w 14"/>
              <a:gd name="T59" fmla="*/ 29 h 33"/>
              <a:gd name="T60" fmla="*/ 1 w 14"/>
              <a:gd name="T61" fmla="*/ 28 h 33"/>
              <a:gd name="T62" fmla="*/ 0 w 14"/>
              <a:gd name="T63" fmla="*/ 27 h 33"/>
              <a:gd name="T64" fmla="*/ 0 w 14"/>
              <a:gd name="T65" fmla="*/ 24 h 33"/>
              <a:gd name="T66" fmla="*/ 0 w 14"/>
              <a:gd name="T67" fmla="*/ 20 h 33"/>
              <a:gd name="T68" fmla="*/ 1 w 14"/>
              <a:gd name="T69" fmla="*/ 19 h 33"/>
              <a:gd name="T70" fmla="*/ 1 w 14"/>
              <a:gd name="T71" fmla="*/ 18 h 33"/>
              <a:gd name="T72" fmla="*/ 2 w 14"/>
              <a:gd name="T73" fmla="*/ 17 h 33"/>
              <a:gd name="T74" fmla="*/ 1 w 14"/>
              <a:gd name="T75" fmla="*/ 15 h 33"/>
              <a:gd name="T76" fmla="*/ 1 w 14"/>
              <a:gd name="T77" fmla="*/ 13 h 33"/>
              <a:gd name="T78" fmla="*/ 0 w 14"/>
              <a:gd name="T79" fmla="*/ 12 h 33"/>
              <a:gd name="T80" fmla="*/ 0 w 14"/>
              <a:gd name="T81" fmla="*/ 9 h 33"/>
              <a:gd name="T82" fmla="*/ 10 w 14"/>
              <a:gd name="T83" fmla="*/ 8 h 33"/>
              <a:gd name="T84" fmla="*/ 9 w 14"/>
              <a:gd name="T85" fmla="*/ 5 h 33"/>
              <a:gd name="T86" fmla="*/ 8 w 14"/>
              <a:gd name="T87" fmla="*/ 5 h 33"/>
              <a:gd name="T88" fmla="*/ 6 w 14"/>
              <a:gd name="T89" fmla="*/ 5 h 33"/>
              <a:gd name="T90" fmla="*/ 5 w 14"/>
              <a:gd name="T91" fmla="*/ 12 h 33"/>
              <a:gd name="T92" fmla="*/ 6 w 14"/>
              <a:gd name="T93" fmla="*/ 14 h 33"/>
              <a:gd name="T94" fmla="*/ 8 w 14"/>
              <a:gd name="T95" fmla="*/ 14 h 33"/>
              <a:gd name="T96" fmla="*/ 9 w 14"/>
              <a:gd name="T97" fmla="*/ 14 h 33"/>
              <a:gd name="T98" fmla="*/ 10 w 14"/>
              <a:gd name="T99" fmla="*/ 12 h 33"/>
              <a:gd name="T100" fmla="*/ 10 w 14"/>
              <a:gd name="T101" fmla="*/ 20 h 33"/>
              <a:gd name="T102" fmla="*/ 9 w 14"/>
              <a:gd name="T103" fmla="*/ 18 h 33"/>
              <a:gd name="T104" fmla="*/ 8 w 14"/>
              <a:gd name="T105" fmla="*/ 18 h 33"/>
              <a:gd name="T106" fmla="*/ 6 w 14"/>
              <a:gd name="T107" fmla="*/ 18 h 33"/>
              <a:gd name="T108" fmla="*/ 5 w 14"/>
              <a:gd name="T109" fmla="*/ 20 h 33"/>
              <a:gd name="T110" fmla="*/ 5 w 14"/>
              <a:gd name="T111" fmla="*/ 27 h 33"/>
              <a:gd name="T112" fmla="*/ 6 w 14"/>
              <a:gd name="T113" fmla="*/ 28 h 33"/>
              <a:gd name="T114" fmla="*/ 8 w 14"/>
              <a:gd name="T115" fmla="*/ 29 h 33"/>
              <a:gd name="T116" fmla="*/ 9 w 14"/>
              <a:gd name="T117" fmla="*/ 28 h 33"/>
              <a:gd name="T118" fmla="*/ 10 w 14"/>
              <a:gd name="T119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9"/>
                </a:move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1" y="5"/>
                </a:lnTo>
                <a:lnTo>
                  <a:pt x="1" y="5"/>
                </a:lnTo>
                <a:lnTo>
                  <a:pt x="1" y="4"/>
                </a:lnTo>
                <a:lnTo>
                  <a:pt x="1" y="4"/>
                </a:lnTo>
                <a:lnTo>
                  <a:pt x="2" y="3"/>
                </a:lnTo>
                <a:lnTo>
                  <a:pt x="2" y="3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3" y="3"/>
                </a:lnTo>
                <a:lnTo>
                  <a:pt x="13" y="3"/>
                </a:lnTo>
                <a:lnTo>
                  <a:pt x="14" y="4"/>
                </a:lnTo>
                <a:lnTo>
                  <a:pt x="14" y="4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9"/>
                </a:lnTo>
                <a:lnTo>
                  <a:pt x="14" y="9"/>
                </a:lnTo>
                <a:lnTo>
                  <a:pt x="14" y="12"/>
                </a:lnTo>
                <a:lnTo>
                  <a:pt x="14" y="12"/>
                </a:lnTo>
                <a:lnTo>
                  <a:pt x="14" y="13"/>
                </a:lnTo>
                <a:lnTo>
                  <a:pt x="14" y="13"/>
                </a:lnTo>
                <a:lnTo>
                  <a:pt x="14" y="15"/>
                </a:lnTo>
                <a:lnTo>
                  <a:pt x="14" y="15"/>
                </a:lnTo>
                <a:lnTo>
                  <a:pt x="13" y="17"/>
                </a:lnTo>
                <a:lnTo>
                  <a:pt x="13" y="17"/>
                </a:lnTo>
                <a:lnTo>
                  <a:pt x="14" y="18"/>
                </a:lnTo>
                <a:lnTo>
                  <a:pt x="14" y="18"/>
                </a:lnTo>
                <a:lnTo>
                  <a:pt x="14" y="19"/>
                </a:lnTo>
                <a:lnTo>
                  <a:pt x="14" y="19"/>
                </a:lnTo>
                <a:lnTo>
                  <a:pt x="14" y="20"/>
                </a:lnTo>
                <a:lnTo>
                  <a:pt x="14" y="20"/>
                </a:lnTo>
                <a:lnTo>
                  <a:pt x="14" y="24"/>
                </a:lnTo>
                <a:lnTo>
                  <a:pt x="14" y="24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3" y="30"/>
                </a:lnTo>
                <a:lnTo>
                  <a:pt x="13" y="30"/>
                </a:lnTo>
                <a:lnTo>
                  <a:pt x="11" y="33"/>
                </a:lnTo>
                <a:lnTo>
                  <a:pt x="11" y="33"/>
                </a:lnTo>
                <a:lnTo>
                  <a:pt x="8" y="33"/>
                </a:lnTo>
                <a:lnTo>
                  <a:pt x="8" y="33"/>
                </a:lnTo>
                <a:lnTo>
                  <a:pt x="4" y="33"/>
                </a:lnTo>
                <a:lnTo>
                  <a:pt x="4" y="33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1" y="29"/>
                </a:lnTo>
                <a:lnTo>
                  <a:pt x="1" y="28"/>
                </a:lnTo>
                <a:lnTo>
                  <a:pt x="1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1" y="19"/>
                </a:lnTo>
                <a:lnTo>
                  <a:pt x="1" y="19"/>
                </a:lnTo>
                <a:lnTo>
                  <a:pt x="1" y="18"/>
                </a:lnTo>
                <a:lnTo>
                  <a:pt x="1" y="18"/>
                </a:lnTo>
                <a:lnTo>
                  <a:pt x="2" y="17"/>
                </a:lnTo>
                <a:lnTo>
                  <a:pt x="2" y="17"/>
                </a:lnTo>
                <a:lnTo>
                  <a:pt x="1" y="15"/>
                </a:lnTo>
                <a:lnTo>
                  <a:pt x="1" y="15"/>
                </a:lnTo>
                <a:lnTo>
                  <a:pt x="1" y="13"/>
                </a:lnTo>
                <a:lnTo>
                  <a:pt x="1" y="13"/>
                </a:lnTo>
                <a:lnTo>
                  <a:pt x="0" y="12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10" y="8"/>
                </a:moveTo>
                <a:lnTo>
                  <a:pt x="10" y="8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8"/>
                </a:lnTo>
                <a:lnTo>
                  <a:pt x="5" y="12"/>
                </a:lnTo>
                <a:lnTo>
                  <a:pt x="5" y="12"/>
                </a:lnTo>
                <a:lnTo>
                  <a:pt x="6" y="14"/>
                </a:lnTo>
                <a:lnTo>
                  <a:pt x="6" y="14"/>
                </a:lnTo>
                <a:lnTo>
                  <a:pt x="8" y="14"/>
                </a:lnTo>
                <a:lnTo>
                  <a:pt x="8" y="14"/>
                </a:lnTo>
                <a:lnTo>
                  <a:pt x="9" y="14"/>
                </a:lnTo>
                <a:lnTo>
                  <a:pt x="9" y="14"/>
                </a:lnTo>
                <a:lnTo>
                  <a:pt x="10" y="12"/>
                </a:lnTo>
                <a:lnTo>
                  <a:pt x="10" y="8"/>
                </a:lnTo>
                <a:close/>
                <a:moveTo>
                  <a:pt x="10" y="20"/>
                </a:moveTo>
                <a:lnTo>
                  <a:pt x="10" y="20"/>
                </a:lnTo>
                <a:lnTo>
                  <a:pt x="9" y="18"/>
                </a:lnTo>
                <a:lnTo>
                  <a:pt x="9" y="18"/>
                </a:lnTo>
                <a:lnTo>
                  <a:pt x="8" y="18"/>
                </a:lnTo>
                <a:lnTo>
                  <a:pt x="8" y="18"/>
                </a:lnTo>
                <a:lnTo>
                  <a:pt x="6" y="18"/>
                </a:lnTo>
                <a:lnTo>
                  <a:pt x="6" y="18"/>
                </a:lnTo>
                <a:lnTo>
                  <a:pt x="5" y="20"/>
                </a:lnTo>
                <a:lnTo>
                  <a:pt x="5" y="27"/>
                </a:lnTo>
                <a:lnTo>
                  <a:pt x="5" y="27"/>
                </a:lnTo>
                <a:lnTo>
                  <a:pt x="6" y="28"/>
                </a:lnTo>
                <a:lnTo>
                  <a:pt x="6" y="28"/>
                </a:lnTo>
                <a:lnTo>
                  <a:pt x="8" y="29"/>
                </a:lnTo>
                <a:lnTo>
                  <a:pt x="8" y="29"/>
                </a:lnTo>
                <a:lnTo>
                  <a:pt x="9" y="28"/>
                </a:lnTo>
                <a:lnTo>
                  <a:pt x="9" y="28"/>
                </a:lnTo>
                <a:lnTo>
                  <a:pt x="10" y="27"/>
                </a:lnTo>
                <a:lnTo>
                  <a:pt x="1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94" name="Freeform 2124">
            <a:extLst>
              <a:ext uri="{FF2B5EF4-FFF2-40B4-BE49-F238E27FC236}">
                <a16:creationId xmlns:a16="http://schemas.microsoft.com/office/drawing/2014/main" id="{E2298A5E-0166-447A-A19B-DA71273D0159}"/>
              </a:ext>
            </a:extLst>
          </p:cNvPr>
          <p:cNvSpPr>
            <a:spLocks/>
          </p:cNvSpPr>
          <p:nvPr/>
        </p:nvSpPr>
        <p:spPr bwMode="auto">
          <a:xfrm>
            <a:off x="5500131" y="4307071"/>
            <a:ext cx="15875" cy="52388"/>
          </a:xfrm>
          <a:custGeom>
            <a:avLst/>
            <a:gdLst>
              <a:gd name="T0" fmla="*/ 5 w 10"/>
              <a:gd name="T1" fmla="*/ 33 h 33"/>
              <a:gd name="T2" fmla="*/ 5 w 10"/>
              <a:gd name="T3" fmla="*/ 5 h 33"/>
              <a:gd name="T4" fmla="*/ 0 w 10"/>
              <a:gd name="T5" fmla="*/ 9 h 33"/>
              <a:gd name="T6" fmla="*/ 0 w 10"/>
              <a:gd name="T7" fmla="*/ 4 h 33"/>
              <a:gd name="T8" fmla="*/ 5 w 10"/>
              <a:gd name="T9" fmla="*/ 0 h 33"/>
              <a:gd name="T10" fmla="*/ 10 w 10"/>
              <a:gd name="T11" fmla="*/ 0 h 33"/>
              <a:gd name="T12" fmla="*/ 10 w 10"/>
              <a:gd name="T13" fmla="*/ 33 h 33"/>
              <a:gd name="T14" fmla="*/ 5 w 10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33">
                <a:moveTo>
                  <a:pt x="5" y="33"/>
                </a:moveTo>
                <a:lnTo>
                  <a:pt x="5" y="5"/>
                </a:lnTo>
                <a:lnTo>
                  <a:pt x="0" y="9"/>
                </a:lnTo>
                <a:lnTo>
                  <a:pt x="0" y="4"/>
                </a:lnTo>
                <a:lnTo>
                  <a:pt x="5" y="0"/>
                </a:lnTo>
                <a:lnTo>
                  <a:pt x="10" y="0"/>
                </a:lnTo>
                <a:lnTo>
                  <a:pt x="10" y="33"/>
                </a:lnTo>
                <a:lnTo>
                  <a:pt x="5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95" name="Freeform 2125">
            <a:extLst>
              <a:ext uri="{FF2B5EF4-FFF2-40B4-BE49-F238E27FC236}">
                <a16:creationId xmlns:a16="http://schemas.microsoft.com/office/drawing/2014/main" id="{F71B894B-9332-4D82-ADD1-8832341B6871}"/>
              </a:ext>
            </a:extLst>
          </p:cNvPr>
          <p:cNvSpPr>
            <a:spLocks noEditPoints="1"/>
          </p:cNvSpPr>
          <p:nvPr/>
        </p:nvSpPr>
        <p:spPr bwMode="auto">
          <a:xfrm>
            <a:off x="5527118" y="4307071"/>
            <a:ext cx="20638" cy="52388"/>
          </a:xfrm>
          <a:custGeom>
            <a:avLst/>
            <a:gdLst>
              <a:gd name="T0" fmla="*/ 7 w 13"/>
              <a:gd name="T1" fmla="*/ 19 h 33"/>
              <a:gd name="T2" fmla="*/ 7 w 13"/>
              <a:gd name="T3" fmla="*/ 19 h 33"/>
              <a:gd name="T4" fmla="*/ 6 w 13"/>
              <a:gd name="T5" fmla="*/ 19 h 33"/>
              <a:gd name="T6" fmla="*/ 5 w 13"/>
              <a:gd name="T7" fmla="*/ 19 h 33"/>
              <a:gd name="T8" fmla="*/ 2 w 13"/>
              <a:gd name="T9" fmla="*/ 19 h 33"/>
              <a:gd name="T10" fmla="*/ 1 w 13"/>
              <a:gd name="T11" fmla="*/ 16 h 33"/>
              <a:gd name="T12" fmla="*/ 1 w 13"/>
              <a:gd name="T13" fmla="*/ 16 h 33"/>
              <a:gd name="T14" fmla="*/ 0 w 13"/>
              <a:gd name="T15" fmla="*/ 15 h 33"/>
              <a:gd name="T16" fmla="*/ 0 w 13"/>
              <a:gd name="T17" fmla="*/ 12 h 33"/>
              <a:gd name="T18" fmla="*/ 0 w 13"/>
              <a:gd name="T19" fmla="*/ 10 h 33"/>
              <a:gd name="T20" fmla="*/ 0 w 13"/>
              <a:gd name="T21" fmla="*/ 6 h 33"/>
              <a:gd name="T22" fmla="*/ 0 w 13"/>
              <a:gd name="T23" fmla="*/ 5 h 33"/>
              <a:gd name="T24" fmla="*/ 1 w 13"/>
              <a:gd name="T25" fmla="*/ 4 h 33"/>
              <a:gd name="T26" fmla="*/ 1 w 13"/>
              <a:gd name="T27" fmla="*/ 2 h 33"/>
              <a:gd name="T28" fmla="*/ 3 w 13"/>
              <a:gd name="T29" fmla="*/ 0 h 33"/>
              <a:gd name="T30" fmla="*/ 7 w 13"/>
              <a:gd name="T31" fmla="*/ 0 h 33"/>
              <a:gd name="T32" fmla="*/ 10 w 13"/>
              <a:gd name="T33" fmla="*/ 0 h 33"/>
              <a:gd name="T34" fmla="*/ 12 w 13"/>
              <a:gd name="T35" fmla="*/ 2 h 33"/>
              <a:gd name="T36" fmla="*/ 13 w 13"/>
              <a:gd name="T37" fmla="*/ 4 h 33"/>
              <a:gd name="T38" fmla="*/ 13 w 13"/>
              <a:gd name="T39" fmla="*/ 5 h 33"/>
              <a:gd name="T40" fmla="*/ 13 w 13"/>
              <a:gd name="T41" fmla="*/ 6 h 33"/>
              <a:gd name="T42" fmla="*/ 13 w 13"/>
              <a:gd name="T43" fmla="*/ 10 h 33"/>
              <a:gd name="T44" fmla="*/ 13 w 13"/>
              <a:gd name="T45" fmla="*/ 11 h 33"/>
              <a:gd name="T46" fmla="*/ 13 w 13"/>
              <a:gd name="T47" fmla="*/ 14 h 33"/>
              <a:gd name="T48" fmla="*/ 13 w 13"/>
              <a:gd name="T49" fmla="*/ 15 h 33"/>
              <a:gd name="T50" fmla="*/ 7 w 13"/>
              <a:gd name="T51" fmla="*/ 33 h 33"/>
              <a:gd name="T52" fmla="*/ 5 w 13"/>
              <a:gd name="T53" fmla="*/ 12 h 33"/>
              <a:gd name="T54" fmla="*/ 5 w 13"/>
              <a:gd name="T55" fmla="*/ 14 h 33"/>
              <a:gd name="T56" fmla="*/ 7 w 13"/>
              <a:gd name="T57" fmla="*/ 15 h 33"/>
              <a:gd name="T58" fmla="*/ 8 w 13"/>
              <a:gd name="T59" fmla="*/ 14 h 33"/>
              <a:gd name="T60" fmla="*/ 8 w 13"/>
              <a:gd name="T61" fmla="*/ 12 h 33"/>
              <a:gd name="T62" fmla="*/ 8 w 13"/>
              <a:gd name="T63" fmla="*/ 6 h 33"/>
              <a:gd name="T64" fmla="*/ 8 w 13"/>
              <a:gd name="T65" fmla="*/ 5 h 33"/>
              <a:gd name="T66" fmla="*/ 7 w 13"/>
              <a:gd name="T67" fmla="*/ 4 h 33"/>
              <a:gd name="T68" fmla="*/ 5 w 13"/>
              <a:gd name="T69" fmla="*/ 5 h 33"/>
              <a:gd name="T70" fmla="*/ 5 w 13"/>
              <a:gd name="T71" fmla="*/ 1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" h="33">
                <a:moveTo>
                  <a:pt x="2" y="33"/>
                </a:move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lnTo>
                  <a:pt x="6" y="19"/>
                </a:lnTo>
                <a:lnTo>
                  <a:pt x="6" y="19"/>
                </a:lnTo>
                <a:lnTo>
                  <a:pt x="5" y="19"/>
                </a:lnTo>
                <a:lnTo>
                  <a:pt x="5" y="19"/>
                </a:lnTo>
                <a:lnTo>
                  <a:pt x="2" y="19"/>
                </a:lnTo>
                <a:lnTo>
                  <a:pt x="2" y="19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0" y="15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1" y="2"/>
                </a:lnTo>
                <a:lnTo>
                  <a:pt x="1" y="2"/>
                </a:lnTo>
                <a:lnTo>
                  <a:pt x="3" y="0"/>
                </a:lnTo>
                <a:lnTo>
                  <a:pt x="3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3" y="4"/>
                </a:lnTo>
                <a:lnTo>
                  <a:pt x="13" y="4"/>
                </a:lnTo>
                <a:lnTo>
                  <a:pt x="13" y="5"/>
                </a:lnTo>
                <a:lnTo>
                  <a:pt x="13" y="5"/>
                </a:lnTo>
                <a:lnTo>
                  <a:pt x="13" y="6"/>
                </a:lnTo>
                <a:lnTo>
                  <a:pt x="13" y="6"/>
                </a:lnTo>
                <a:lnTo>
                  <a:pt x="13" y="10"/>
                </a:lnTo>
                <a:lnTo>
                  <a:pt x="13" y="10"/>
                </a:lnTo>
                <a:lnTo>
                  <a:pt x="13" y="11"/>
                </a:lnTo>
                <a:lnTo>
                  <a:pt x="13" y="11"/>
                </a:lnTo>
                <a:lnTo>
                  <a:pt x="13" y="14"/>
                </a:lnTo>
                <a:lnTo>
                  <a:pt x="13" y="14"/>
                </a:lnTo>
                <a:lnTo>
                  <a:pt x="13" y="15"/>
                </a:lnTo>
                <a:lnTo>
                  <a:pt x="13" y="15"/>
                </a:lnTo>
                <a:lnTo>
                  <a:pt x="12" y="16"/>
                </a:lnTo>
                <a:lnTo>
                  <a:pt x="7" y="33"/>
                </a:lnTo>
                <a:lnTo>
                  <a:pt x="2" y="33"/>
                </a:lnTo>
                <a:close/>
                <a:moveTo>
                  <a:pt x="5" y="12"/>
                </a:moveTo>
                <a:lnTo>
                  <a:pt x="5" y="12"/>
                </a:lnTo>
                <a:lnTo>
                  <a:pt x="5" y="14"/>
                </a:lnTo>
                <a:lnTo>
                  <a:pt x="5" y="14"/>
                </a:lnTo>
                <a:lnTo>
                  <a:pt x="7" y="15"/>
                </a:lnTo>
                <a:lnTo>
                  <a:pt x="7" y="15"/>
                </a:lnTo>
                <a:lnTo>
                  <a:pt x="8" y="14"/>
                </a:lnTo>
                <a:lnTo>
                  <a:pt x="8" y="14"/>
                </a:lnTo>
                <a:lnTo>
                  <a:pt x="8" y="12"/>
                </a:lnTo>
                <a:lnTo>
                  <a:pt x="8" y="6"/>
                </a:lnTo>
                <a:lnTo>
                  <a:pt x="8" y="6"/>
                </a:lnTo>
                <a:lnTo>
                  <a:pt x="8" y="5"/>
                </a:lnTo>
                <a:lnTo>
                  <a:pt x="8" y="5"/>
                </a:lnTo>
                <a:lnTo>
                  <a:pt x="7" y="4"/>
                </a:lnTo>
                <a:lnTo>
                  <a:pt x="7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96" name="Freeform 2126">
            <a:extLst>
              <a:ext uri="{FF2B5EF4-FFF2-40B4-BE49-F238E27FC236}">
                <a16:creationId xmlns:a16="http://schemas.microsoft.com/office/drawing/2014/main" id="{5F5986FB-E878-4229-8D37-A88724AE11A9}"/>
              </a:ext>
            </a:extLst>
          </p:cNvPr>
          <p:cNvSpPr>
            <a:spLocks noEditPoints="1"/>
          </p:cNvSpPr>
          <p:nvPr/>
        </p:nvSpPr>
        <p:spPr bwMode="auto">
          <a:xfrm>
            <a:off x="5554106" y="4307071"/>
            <a:ext cx="22225" cy="52388"/>
          </a:xfrm>
          <a:custGeom>
            <a:avLst/>
            <a:gdLst>
              <a:gd name="T0" fmla="*/ 7 w 14"/>
              <a:gd name="T1" fmla="*/ 14 h 33"/>
              <a:gd name="T2" fmla="*/ 7 w 14"/>
              <a:gd name="T3" fmla="*/ 14 h 33"/>
              <a:gd name="T4" fmla="*/ 8 w 14"/>
              <a:gd name="T5" fmla="*/ 14 h 33"/>
              <a:gd name="T6" fmla="*/ 9 w 14"/>
              <a:gd name="T7" fmla="*/ 14 h 33"/>
              <a:gd name="T8" fmla="*/ 10 w 14"/>
              <a:gd name="T9" fmla="*/ 14 h 33"/>
              <a:gd name="T10" fmla="*/ 13 w 14"/>
              <a:gd name="T11" fmla="*/ 15 h 33"/>
              <a:gd name="T12" fmla="*/ 13 w 14"/>
              <a:gd name="T13" fmla="*/ 16 h 33"/>
              <a:gd name="T14" fmla="*/ 13 w 14"/>
              <a:gd name="T15" fmla="*/ 17 h 33"/>
              <a:gd name="T16" fmla="*/ 13 w 14"/>
              <a:gd name="T17" fmla="*/ 20 h 33"/>
              <a:gd name="T18" fmla="*/ 14 w 14"/>
              <a:gd name="T19" fmla="*/ 23 h 33"/>
              <a:gd name="T20" fmla="*/ 13 w 14"/>
              <a:gd name="T21" fmla="*/ 25 h 33"/>
              <a:gd name="T22" fmla="*/ 13 w 14"/>
              <a:gd name="T23" fmla="*/ 28 h 33"/>
              <a:gd name="T24" fmla="*/ 13 w 14"/>
              <a:gd name="T25" fmla="*/ 29 h 33"/>
              <a:gd name="T26" fmla="*/ 13 w 14"/>
              <a:gd name="T27" fmla="*/ 29 h 33"/>
              <a:gd name="T28" fmla="*/ 10 w 14"/>
              <a:gd name="T29" fmla="*/ 31 h 33"/>
              <a:gd name="T30" fmla="*/ 7 w 14"/>
              <a:gd name="T31" fmla="*/ 33 h 33"/>
              <a:gd name="T32" fmla="*/ 3 w 14"/>
              <a:gd name="T33" fmla="*/ 31 h 33"/>
              <a:gd name="T34" fmla="*/ 0 w 14"/>
              <a:gd name="T35" fmla="*/ 29 h 33"/>
              <a:gd name="T36" fmla="*/ 0 w 14"/>
              <a:gd name="T37" fmla="*/ 29 h 33"/>
              <a:gd name="T38" fmla="*/ 0 w 14"/>
              <a:gd name="T39" fmla="*/ 28 h 33"/>
              <a:gd name="T40" fmla="*/ 0 w 14"/>
              <a:gd name="T41" fmla="*/ 25 h 33"/>
              <a:gd name="T42" fmla="*/ 0 w 14"/>
              <a:gd name="T43" fmla="*/ 23 h 33"/>
              <a:gd name="T44" fmla="*/ 0 w 14"/>
              <a:gd name="T45" fmla="*/ 20 h 33"/>
              <a:gd name="T46" fmla="*/ 0 w 14"/>
              <a:gd name="T47" fmla="*/ 19 h 33"/>
              <a:gd name="T48" fmla="*/ 0 w 14"/>
              <a:gd name="T49" fmla="*/ 17 h 33"/>
              <a:gd name="T50" fmla="*/ 7 w 14"/>
              <a:gd name="T51" fmla="*/ 0 h 33"/>
              <a:gd name="T52" fmla="*/ 9 w 14"/>
              <a:gd name="T53" fmla="*/ 20 h 33"/>
              <a:gd name="T54" fmla="*/ 8 w 14"/>
              <a:gd name="T55" fmla="*/ 17 h 33"/>
              <a:gd name="T56" fmla="*/ 7 w 14"/>
              <a:gd name="T57" fmla="*/ 17 h 33"/>
              <a:gd name="T58" fmla="*/ 5 w 14"/>
              <a:gd name="T59" fmla="*/ 17 h 33"/>
              <a:gd name="T60" fmla="*/ 4 w 14"/>
              <a:gd name="T61" fmla="*/ 20 h 33"/>
              <a:gd name="T62" fmla="*/ 4 w 14"/>
              <a:gd name="T63" fmla="*/ 25 h 33"/>
              <a:gd name="T64" fmla="*/ 5 w 14"/>
              <a:gd name="T65" fmla="*/ 28 h 33"/>
              <a:gd name="T66" fmla="*/ 7 w 14"/>
              <a:gd name="T67" fmla="*/ 28 h 33"/>
              <a:gd name="T68" fmla="*/ 8 w 14"/>
              <a:gd name="T69" fmla="*/ 28 h 33"/>
              <a:gd name="T70" fmla="*/ 9 w 14"/>
              <a:gd name="T71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12" y="0"/>
                </a:move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8" y="14"/>
                </a:lnTo>
                <a:lnTo>
                  <a:pt x="8" y="14"/>
                </a:lnTo>
                <a:lnTo>
                  <a:pt x="9" y="14"/>
                </a:lnTo>
                <a:lnTo>
                  <a:pt x="9" y="14"/>
                </a:lnTo>
                <a:lnTo>
                  <a:pt x="10" y="14"/>
                </a:lnTo>
                <a:lnTo>
                  <a:pt x="10" y="14"/>
                </a:lnTo>
                <a:lnTo>
                  <a:pt x="13" y="15"/>
                </a:lnTo>
                <a:lnTo>
                  <a:pt x="13" y="15"/>
                </a:lnTo>
                <a:lnTo>
                  <a:pt x="13" y="16"/>
                </a:lnTo>
                <a:lnTo>
                  <a:pt x="13" y="16"/>
                </a:lnTo>
                <a:lnTo>
                  <a:pt x="13" y="17"/>
                </a:lnTo>
                <a:lnTo>
                  <a:pt x="13" y="17"/>
                </a:lnTo>
                <a:lnTo>
                  <a:pt x="13" y="20"/>
                </a:lnTo>
                <a:lnTo>
                  <a:pt x="13" y="20"/>
                </a:lnTo>
                <a:lnTo>
                  <a:pt x="14" y="23"/>
                </a:lnTo>
                <a:lnTo>
                  <a:pt x="14" y="23"/>
                </a:lnTo>
                <a:lnTo>
                  <a:pt x="13" y="25"/>
                </a:lnTo>
                <a:lnTo>
                  <a:pt x="13" y="25"/>
                </a:lnTo>
                <a:lnTo>
                  <a:pt x="13" y="28"/>
                </a:lnTo>
                <a:lnTo>
                  <a:pt x="13" y="28"/>
                </a:lnTo>
                <a:lnTo>
                  <a:pt x="13" y="29"/>
                </a:lnTo>
                <a:lnTo>
                  <a:pt x="13" y="29"/>
                </a:lnTo>
                <a:lnTo>
                  <a:pt x="13" y="29"/>
                </a:lnTo>
                <a:lnTo>
                  <a:pt x="13" y="29"/>
                </a:lnTo>
                <a:lnTo>
                  <a:pt x="10" y="31"/>
                </a:lnTo>
                <a:lnTo>
                  <a:pt x="10" y="31"/>
                </a:lnTo>
                <a:lnTo>
                  <a:pt x="7" y="33"/>
                </a:lnTo>
                <a:lnTo>
                  <a:pt x="7" y="33"/>
                </a:lnTo>
                <a:lnTo>
                  <a:pt x="3" y="31"/>
                </a:lnTo>
                <a:lnTo>
                  <a:pt x="3" y="31"/>
                </a:lnTo>
                <a:lnTo>
                  <a:pt x="0" y="29"/>
                </a:lnTo>
                <a:lnTo>
                  <a:pt x="0" y="29"/>
                </a:lnTo>
                <a:lnTo>
                  <a:pt x="0" y="29"/>
                </a:lnTo>
                <a:lnTo>
                  <a:pt x="0" y="29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9"/>
                </a:lnTo>
                <a:lnTo>
                  <a:pt x="0" y="19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7" y="0"/>
                </a:lnTo>
                <a:lnTo>
                  <a:pt x="12" y="0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8" y="17"/>
                </a:lnTo>
                <a:lnTo>
                  <a:pt x="8" y="17"/>
                </a:lnTo>
                <a:lnTo>
                  <a:pt x="7" y="17"/>
                </a:lnTo>
                <a:lnTo>
                  <a:pt x="7" y="17"/>
                </a:lnTo>
                <a:lnTo>
                  <a:pt x="5" y="17"/>
                </a:lnTo>
                <a:lnTo>
                  <a:pt x="5" y="17"/>
                </a:lnTo>
                <a:lnTo>
                  <a:pt x="4" y="20"/>
                </a:lnTo>
                <a:lnTo>
                  <a:pt x="4" y="25"/>
                </a:lnTo>
                <a:lnTo>
                  <a:pt x="4" y="25"/>
                </a:lnTo>
                <a:lnTo>
                  <a:pt x="5" y="28"/>
                </a:lnTo>
                <a:lnTo>
                  <a:pt x="5" y="28"/>
                </a:lnTo>
                <a:lnTo>
                  <a:pt x="7" y="28"/>
                </a:lnTo>
                <a:lnTo>
                  <a:pt x="7" y="28"/>
                </a:lnTo>
                <a:lnTo>
                  <a:pt x="8" y="28"/>
                </a:lnTo>
                <a:lnTo>
                  <a:pt x="8" y="28"/>
                </a:lnTo>
                <a:lnTo>
                  <a:pt x="9" y="25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97" name="Freeform 2127">
            <a:extLst>
              <a:ext uri="{FF2B5EF4-FFF2-40B4-BE49-F238E27FC236}">
                <a16:creationId xmlns:a16="http://schemas.microsoft.com/office/drawing/2014/main" id="{051DD366-492D-4F56-85D3-59E45BD433E4}"/>
              </a:ext>
            </a:extLst>
          </p:cNvPr>
          <p:cNvSpPr>
            <a:spLocks/>
          </p:cNvSpPr>
          <p:nvPr/>
        </p:nvSpPr>
        <p:spPr bwMode="auto">
          <a:xfrm>
            <a:off x="5581093" y="4351521"/>
            <a:ext cx="7938" cy="11113"/>
          </a:xfrm>
          <a:custGeom>
            <a:avLst/>
            <a:gdLst>
              <a:gd name="T0" fmla="*/ 0 w 5"/>
              <a:gd name="T1" fmla="*/ 7 h 7"/>
              <a:gd name="T2" fmla="*/ 0 w 5"/>
              <a:gd name="T3" fmla="*/ 0 h 7"/>
              <a:gd name="T4" fmla="*/ 5 w 5"/>
              <a:gd name="T5" fmla="*/ 0 h 7"/>
              <a:gd name="T6" fmla="*/ 5 w 5"/>
              <a:gd name="T7" fmla="*/ 5 h 7"/>
              <a:gd name="T8" fmla="*/ 0 w 5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0" y="7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98" name="Freeform 2128">
            <a:extLst>
              <a:ext uri="{FF2B5EF4-FFF2-40B4-BE49-F238E27FC236}">
                <a16:creationId xmlns:a16="http://schemas.microsoft.com/office/drawing/2014/main" id="{7DB6C638-E33B-4225-A559-729801E9DF67}"/>
              </a:ext>
            </a:extLst>
          </p:cNvPr>
          <p:cNvSpPr>
            <a:spLocks noEditPoints="1"/>
          </p:cNvSpPr>
          <p:nvPr/>
        </p:nvSpPr>
        <p:spPr bwMode="auto">
          <a:xfrm>
            <a:off x="5593793" y="4307071"/>
            <a:ext cx="22225" cy="52388"/>
          </a:xfrm>
          <a:custGeom>
            <a:avLst/>
            <a:gdLst>
              <a:gd name="T0" fmla="*/ 7 w 14"/>
              <a:gd name="T1" fmla="*/ 19 h 33"/>
              <a:gd name="T2" fmla="*/ 7 w 14"/>
              <a:gd name="T3" fmla="*/ 19 h 33"/>
              <a:gd name="T4" fmla="*/ 7 w 14"/>
              <a:gd name="T5" fmla="*/ 19 h 33"/>
              <a:gd name="T6" fmla="*/ 5 w 14"/>
              <a:gd name="T7" fmla="*/ 19 h 33"/>
              <a:gd name="T8" fmla="*/ 3 w 14"/>
              <a:gd name="T9" fmla="*/ 19 h 33"/>
              <a:gd name="T10" fmla="*/ 0 w 14"/>
              <a:gd name="T11" fmla="*/ 16 h 33"/>
              <a:gd name="T12" fmla="*/ 0 w 14"/>
              <a:gd name="T13" fmla="*/ 16 h 33"/>
              <a:gd name="T14" fmla="*/ 0 w 14"/>
              <a:gd name="T15" fmla="*/ 15 h 33"/>
              <a:gd name="T16" fmla="*/ 0 w 14"/>
              <a:gd name="T17" fmla="*/ 12 h 33"/>
              <a:gd name="T18" fmla="*/ 0 w 14"/>
              <a:gd name="T19" fmla="*/ 10 h 33"/>
              <a:gd name="T20" fmla="*/ 0 w 14"/>
              <a:gd name="T21" fmla="*/ 6 h 33"/>
              <a:gd name="T22" fmla="*/ 0 w 14"/>
              <a:gd name="T23" fmla="*/ 5 h 33"/>
              <a:gd name="T24" fmla="*/ 0 w 14"/>
              <a:gd name="T25" fmla="*/ 4 h 33"/>
              <a:gd name="T26" fmla="*/ 0 w 14"/>
              <a:gd name="T27" fmla="*/ 2 h 33"/>
              <a:gd name="T28" fmla="*/ 3 w 14"/>
              <a:gd name="T29" fmla="*/ 0 h 33"/>
              <a:gd name="T30" fmla="*/ 7 w 14"/>
              <a:gd name="T31" fmla="*/ 0 h 33"/>
              <a:gd name="T32" fmla="*/ 10 w 14"/>
              <a:gd name="T33" fmla="*/ 0 h 33"/>
              <a:gd name="T34" fmla="*/ 13 w 14"/>
              <a:gd name="T35" fmla="*/ 2 h 33"/>
              <a:gd name="T36" fmla="*/ 13 w 14"/>
              <a:gd name="T37" fmla="*/ 4 h 33"/>
              <a:gd name="T38" fmla="*/ 13 w 14"/>
              <a:gd name="T39" fmla="*/ 5 h 33"/>
              <a:gd name="T40" fmla="*/ 14 w 14"/>
              <a:gd name="T41" fmla="*/ 6 h 33"/>
              <a:gd name="T42" fmla="*/ 14 w 14"/>
              <a:gd name="T43" fmla="*/ 10 h 33"/>
              <a:gd name="T44" fmla="*/ 14 w 14"/>
              <a:gd name="T45" fmla="*/ 11 h 33"/>
              <a:gd name="T46" fmla="*/ 13 w 14"/>
              <a:gd name="T47" fmla="*/ 14 h 33"/>
              <a:gd name="T48" fmla="*/ 13 w 14"/>
              <a:gd name="T49" fmla="*/ 15 h 33"/>
              <a:gd name="T50" fmla="*/ 7 w 14"/>
              <a:gd name="T51" fmla="*/ 33 h 33"/>
              <a:gd name="T52" fmla="*/ 4 w 14"/>
              <a:gd name="T53" fmla="*/ 12 h 33"/>
              <a:gd name="T54" fmla="*/ 5 w 14"/>
              <a:gd name="T55" fmla="*/ 14 h 33"/>
              <a:gd name="T56" fmla="*/ 7 w 14"/>
              <a:gd name="T57" fmla="*/ 15 h 33"/>
              <a:gd name="T58" fmla="*/ 8 w 14"/>
              <a:gd name="T59" fmla="*/ 14 h 33"/>
              <a:gd name="T60" fmla="*/ 9 w 14"/>
              <a:gd name="T61" fmla="*/ 12 h 33"/>
              <a:gd name="T62" fmla="*/ 9 w 14"/>
              <a:gd name="T63" fmla="*/ 6 h 33"/>
              <a:gd name="T64" fmla="*/ 8 w 14"/>
              <a:gd name="T65" fmla="*/ 5 h 33"/>
              <a:gd name="T66" fmla="*/ 7 w 14"/>
              <a:gd name="T67" fmla="*/ 4 h 33"/>
              <a:gd name="T68" fmla="*/ 5 w 14"/>
              <a:gd name="T69" fmla="*/ 5 h 33"/>
              <a:gd name="T70" fmla="*/ 4 w 14"/>
              <a:gd name="T71" fmla="*/ 1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2" y="33"/>
                </a:move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lnTo>
                  <a:pt x="5" y="19"/>
                </a:lnTo>
                <a:lnTo>
                  <a:pt x="5" y="19"/>
                </a:lnTo>
                <a:lnTo>
                  <a:pt x="3" y="19"/>
                </a:lnTo>
                <a:lnTo>
                  <a:pt x="3" y="19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3" y="0"/>
                </a:lnTo>
                <a:lnTo>
                  <a:pt x="3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3" y="4"/>
                </a:lnTo>
                <a:lnTo>
                  <a:pt x="13" y="4"/>
                </a:lnTo>
                <a:lnTo>
                  <a:pt x="13" y="5"/>
                </a:lnTo>
                <a:lnTo>
                  <a:pt x="13" y="5"/>
                </a:lnTo>
                <a:lnTo>
                  <a:pt x="14" y="6"/>
                </a:lnTo>
                <a:lnTo>
                  <a:pt x="14" y="6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3" y="14"/>
                </a:lnTo>
                <a:lnTo>
                  <a:pt x="13" y="14"/>
                </a:lnTo>
                <a:lnTo>
                  <a:pt x="13" y="15"/>
                </a:lnTo>
                <a:lnTo>
                  <a:pt x="13" y="15"/>
                </a:lnTo>
                <a:lnTo>
                  <a:pt x="13" y="16"/>
                </a:lnTo>
                <a:lnTo>
                  <a:pt x="7" y="33"/>
                </a:lnTo>
                <a:lnTo>
                  <a:pt x="2" y="33"/>
                </a:lnTo>
                <a:close/>
                <a:moveTo>
                  <a:pt x="4" y="12"/>
                </a:moveTo>
                <a:lnTo>
                  <a:pt x="4" y="12"/>
                </a:lnTo>
                <a:lnTo>
                  <a:pt x="5" y="14"/>
                </a:lnTo>
                <a:lnTo>
                  <a:pt x="5" y="14"/>
                </a:lnTo>
                <a:lnTo>
                  <a:pt x="7" y="15"/>
                </a:lnTo>
                <a:lnTo>
                  <a:pt x="7" y="15"/>
                </a:lnTo>
                <a:lnTo>
                  <a:pt x="8" y="14"/>
                </a:lnTo>
                <a:lnTo>
                  <a:pt x="8" y="14"/>
                </a:lnTo>
                <a:lnTo>
                  <a:pt x="9" y="12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7" y="4"/>
                </a:lnTo>
                <a:lnTo>
                  <a:pt x="7" y="4"/>
                </a:lnTo>
                <a:lnTo>
                  <a:pt x="5" y="5"/>
                </a:lnTo>
                <a:lnTo>
                  <a:pt x="5" y="5"/>
                </a:lnTo>
                <a:lnTo>
                  <a:pt x="4" y="6"/>
                </a:lnTo>
                <a:lnTo>
                  <a:pt x="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99" name="Freeform 2129">
            <a:extLst>
              <a:ext uri="{FF2B5EF4-FFF2-40B4-BE49-F238E27FC236}">
                <a16:creationId xmlns:a16="http://schemas.microsoft.com/office/drawing/2014/main" id="{71E8EAFA-4EBA-4B82-96D7-79280ADA0CA3}"/>
              </a:ext>
            </a:extLst>
          </p:cNvPr>
          <p:cNvSpPr>
            <a:spLocks noEditPoints="1"/>
          </p:cNvSpPr>
          <p:nvPr/>
        </p:nvSpPr>
        <p:spPr bwMode="auto">
          <a:xfrm>
            <a:off x="5620781" y="4307071"/>
            <a:ext cx="20638" cy="52388"/>
          </a:xfrm>
          <a:custGeom>
            <a:avLst/>
            <a:gdLst>
              <a:gd name="T0" fmla="*/ 6 w 13"/>
              <a:gd name="T1" fmla="*/ 14 h 33"/>
              <a:gd name="T2" fmla="*/ 7 w 13"/>
              <a:gd name="T3" fmla="*/ 14 h 33"/>
              <a:gd name="T4" fmla="*/ 7 w 13"/>
              <a:gd name="T5" fmla="*/ 14 h 33"/>
              <a:gd name="T6" fmla="*/ 8 w 13"/>
              <a:gd name="T7" fmla="*/ 14 h 33"/>
              <a:gd name="T8" fmla="*/ 11 w 13"/>
              <a:gd name="T9" fmla="*/ 14 h 33"/>
              <a:gd name="T10" fmla="*/ 12 w 13"/>
              <a:gd name="T11" fmla="*/ 15 h 33"/>
              <a:gd name="T12" fmla="*/ 13 w 13"/>
              <a:gd name="T13" fmla="*/ 16 h 33"/>
              <a:gd name="T14" fmla="*/ 13 w 13"/>
              <a:gd name="T15" fmla="*/ 17 h 33"/>
              <a:gd name="T16" fmla="*/ 13 w 13"/>
              <a:gd name="T17" fmla="*/ 20 h 33"/>
              <a:gd name="T18" fmla="*/ 13 w 13"/>
              <a:gd name="T19" fmla="*/ 23 h 33"/>
              <a:gd name="T20" fmla="*/ 13 w 13"/>
              <a:gd name="T21" fmla="*/ 25 h 33"/>
              <a:gd name="T22" fmla="*/ 13 w 13"/>
              <a:gd name="T23" fmla="*/ 28 h 33"/>
              <a:gd name="T24" fmla="*/ 13 w 13"/>
              <a:gd name="T25" fmla="*/ 29 h 33"/>
              <a:gd name="T26" fmla="*/ 12 w 13"/>
              <a:gd name="T27" fmla="*/ 29 h 33"/>
              <a:gd name="T28" fmla="*/ 10 w 13"/>
              <a:gd name="T29" fmla="*/ 31 h 33"/>
              <a:gd name="T30" fmla="*/ 7 w 13"/>
              <a:gd name="T31" fmla="*/ 33 h 33"/>
              <a:gd name="T32" fmla="*/ 3 w 13"/>
              <a:gd name="T33" fmla="*/ 31 h 33"/>
              <a:gd name="T34" fmla="*/ 1 w 13"/>
              <a:gd name="T35" fmla="*/ 29 h 33"/>
              <a:gd name="T36" fmla="*/ 0 w 13"/>
              <a:gd name="T37" fmla="*/ 29 h 33"/>
              <a:gd name="T38" fmla="*/ 0 w 13"/>
              <a:gd name="T39" fmla="*/ 28 h 33"/>
              <a:gd name="T40" fmla="*/ 0 w 13"/>
              <a:gd name="T41" fmla="*/ 25 h 33"/>
              <a:gd name="T42" fmla="*/ 0 w 13"/>
              <a:gd name="T43" fmla="*/ 23 h 33"/>
              <a:gd name="T44" fmla="*/ 0 w 13"/>
              <a:gd name="T45" fmla="*/ 20 h 33"/>
              <a:gd name="T46" fmla="*/ 0 w 13"/>
              <a:gd name="T47" fmla="*/ 19 h 33"/>
              <a:gd name="T48" fmla="*/ 0 w 13"/>
              <a:gd name="T49" fmla="*/ 17 h 33"/>
              <a:gd name="T50" fmla="*/ 7 w 13"/>
              <a:gd name="T51" fmla="*/ 0 h 33"/>
              <a:gd name="T52" fmla="*/ 8 w 13"/>
              <a:gd name="T53" fmla="*/ 20 h 33"/>
              <a:gd name="T54" fmla="*/ 8 w 13"/>
              <a:gd name="T55" fmla="*/ 17 h 33"/>
              <a:gd name="T56" fmla="*/ 7 w 13"/>
              <a:gd name="T57" fmla="*/ 17 h 33"/>
              <a:gd name="T58" fmla="*/ 5 w 13"/>
              <a:gd name="T59" fmla="*/ 17 h 33"/>
              <a:gd name="T60" fmla="*/ 5 w 13"/>
              <a:gd name="T61" fmla="*/ 20 h 33"/>
              <a:gd name="T62" fmla="*/ 5 w 13"/>
              <a:gd name="T63" fmla="*/ 25 h 33"/>
              <a:gd name="T64" fmla="*/ 5 w 13"/>
              <a:gd name="T65" fmla="*/ 28 h 33"/>
              <a:gd name="T66" fmla="*/ 7 w 13"/>
              <a:gd name="T67" fmla="*/ 28 h 33"/>
              <a:gd name="T68" fmla="*/ 8 w 13"/>
              <a:gd name="T69" fmla="*/ 28 h 33"/>
              <a:gd name="T70" fmla="*/ 8 w 13"/>
              <a:gd name="T71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" h="33">
                <a:moveTo>
                  <a:pt x="12" y="0"/>
                </a:moveTo>
                <a:lnTo>
                  <a:pt x="6" y="14"/>
                </a:ln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8" y="14"/>
                </a:lnTo>
                <a:lnTo>
                  <a:pt x="8" y="14"/>
                </a:lnTo>
                <a:lnTo>
                  <a:pt x="11" y="14"/>
                </a:lnTo>
                <a:lnTo>
                  <a:pt x="11" y="14"/>
                </a:lnTo>
                <a:lnTo>
                  <a:pt x="12" y="15"/>
                </a:lnTo>
                <a:lnTo>
                  <a:pt x="12" y="15"/>
                </a:lnTo>
                <a:lnTo>
                  <a:pt x="13" y="16"/>
                </a:lnTo>
                <a:lnTo>
                  <a:pt x="13" y="16"/>
                </a:lnTo>
                <a:lnTo>
                  <a:pt x="13" y="17"/>
                </a:lnTo>
                <a:lnTo>
                  <a:pt x="13" y="17"/>
                </a:lnTo>
                <a:lnTo>
                  <a:pt x="13" y="20"/>
                </a:lnTo>
                <a:lnTo>
                  <a:pt x="13" y="20"/>
                </a:lnTo>
                <a:lnTo>
                  <a:pt x="13" y="23"/>
                </a:lnTo>
                <a:lnTo>
                  <a:pt x="13" y="23"/>
                </a:lnTo>
                <a:lnTo>
                  <a:pt x="13" y="25"/>
                </a:lnTo>
                <a:lnTo>
                  <a:pt x="13" y="25"/>
                </a:lnTo>
                <a:lnTo>
                  <a:pt x="13" y="28"/>
                </a:lnTo>
                <a:lnTo>
                  <a:pt x="13" y="28"/>
                </a:lnTo>
                <a:lnTo>
                  <a:pt x="13" y="29"/>
                </a:lnTo>
                <a:lnTo>
                  <a:pt x="13" y="29"/>
                </a:lnTo>
                <a:lnTo>
                  <a:pt x="12" y="29"/>
                </a:lnTo>
                <a:lnTo>
                  <a:pt x="12" y="29"/>
                </a:lnTo>
                <a:lnTo>
                  <a:pt x="10" y="31"/>
                </a:lnTo>
                <a:lnTo>
                  <a:pt x="10" y="31"/>
                </a:lnTo>
                <a:lnTo>
                  <a:pt x="7" y="33"/>
                </a:lnTo>
                <a:lnTo>
                  <a:pt x="7" y="33"/>
                </a:lnTo>
                <a:lnTo>
                  <a:pt x="3" y="31"/>
                </a:lnTo>
                <a:lnTo>
                  <a:pt x="3" y="31"/>
                </a:lnTo>
                <a:lnTo>
                  <a:pt x="1" y="29"/>
                </a:lnTo>
                <a:lnTo>
                  <a:pt x="1" y="29"/>
                </a:lnTo>
                <a:lnTo>
                  <a:pt x="0" y="29"/>
                </a:lnTo>
                <a:lnTo>
                  <a:pt x="0" y="29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9"/>
                </a:lnTo>
                <a:lnTo>
                  <a:pt x="0" y="19"/>
                </a:lnTo>
                <a:lnTo>
                  <a:pt x="0" y="17"/>
                </a:lnTo>
                <a:lnTo>
                  <a:pt x="0" y="17"/>
                </a:lnTo>
                <a:lnTo>
                  <a:pt x="1" y="16"/>
                </a:lnTo>
                <a:lnTo>
                  <a:pt x="7" y="0"/>
                </a:lnTo>
                <a:lnTo>
                  <a:pt x="12" y="0"/>
                </a:lnTo>
                <a:close/>
                <a:moveTo>
                  <a:pt x="8" y="20"/>
                </a:moveTo>
                <a:lnTo>
                  <a:pt x="8" y="20"/>
                </a:lnTo>
                <a:lnTo>
                  <a:pt x="8" y="17"/>
                </a:lnTo>
                <a:lnTo>
                  <a:pt x="8" y="17"/>
                </a:lnTo>
                <a:lnTo>
                  <a:pt x="7" y="17"/>
                </a:lnTo>
                <a:lnTo>
                  <a:pt x="7" y="17"/>
                </a:lnTo>
                <a:lnTo>
                  <a:pt x="5" y="17"/>
                </a:lnTo>
                <a:lnTo>
                  <a:pt x="5" y="17"/>
                </a:lnTo>
                <a:lnTo>
                  <a:pt x="5" y="20"/>
                </a:lnTo>
                <a:lnTo>
                  <a:pt x="5" y="25"/>
                </a:ln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7" y="28"/>
                </a:lnTo>
                <a:lnTo>
                  <a:pt x="7" y="28"/>
                </a:lnTo>
                <a:lnTo>
                  <a:pt x="8" y="28"/>
                </a:lnTo>
                <a:lnTo>
                  <a:pt x="8" y="28"/>
                </a:lnTo>
                <a:lnTo>
                  <a:pt x="8" y="25"/>
                </a:lnTo>
                <a:lnTo>
                  <a:pt x="8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00" name="Freeform 2130">
            <a:extLst>
              <a:ext uri="{FF2B5EF4-FFF2-40B4-BE49-F238E27FC236}">
                <a16:creationId xmlns:a16="http://schemas.microsoft.com/office/drawing/2014/main" id="{A86E629D-E02E-49DC-82F9-A139FB1CF967}"/>
              </a:ext>
            </a:extLst>
          </p:cNvPr>
          <p:cNvSpPr>
            <a:spLocks/>
          </p:cNvSpPr>
          <p:nvPr/>
        </p:nvSpPr>
        <p:spPr bwMode="auto">
          <a:xfrm>
            <a:off x="5646181" y="4307071"/>
            <a:ext cx="22225" cy="52388"/>
          </a:xfrm>
          <a:custGeom>
            <a:avLst/>
            <a:gdLst>
              <a:gd name="T0" fmla="*/ 1 w 14"/>
              <a:gd name="T1" fmla="*/ 33 h 33"/>
              <a:gd name="T2" fmla="*/ 10 w 14"/>
              <a:gd name="T3" fmla="*/ 4 h 33"/>
              <a:gd name="T4" fmla="*/ 5 w 14"/>
              <a:gd name="T5" fmla="*/ 4 h 33"/>
              <a:gd name="T6" fmla="*/ 5 w 14"/>
              <a:gd name="T7" fmla="*/ 7 h 33"/>
              <a:gd name="T8" fmla="*/ 0 w 14"/>
              <a:gd name="T9" fmla="*/ 7 h 33"/>
              <a:gd name="T10" fmla="*/ 0 w 14"/>
              <a:gd name="T11" fmla="*/ 0 h 33"/>
              <a:gd name="T12" fmla="*/ 14 w 14"/>
              <a:gd name="T13" fmla="*/ 0 h 33"/>
              <a:gd name="T14" fmla="*/ 14 w 14"/>
              <a:gd name="T15" fmla="*/ 5 h 33"/>
              <a:gd name="T16" fmla="*/ 6 w 14"/>
              <a:gd name="T17" fmla="*/ 33 h 33"/>
              <a:gd name="T18" fmla="*/ 1 w 14"/>
              <a:gd name="T1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3">
                <a:moveTo>
                  <a:pt x="1" y="33"/>
                </a:moveTo>
                <a:lnTo>
                  <a:pt x="10" y="4"/>
                </a:lnTo>
                <a:lnTo>
                  <a:pt x="5" y="4"/>
                </a:lnTo>
                <a:lnTo>
                  <a:pt x="5" y="7"/>
                </a:lnTo>
                <a:lnTo>
                  <a:pt x="0" y="7"/>
                </a:lnTo>
                <a:lnTo>
                  <a:pt x="0" y="0"/>
                </a:lnTo>
                <a:lnTo>
                  <a:pt x="14" y="0"/>
                </a:lnTo>
                <a:lnTo>
                  <a:pt x="14" y="5"/>
                </a:lnTo>
                <a:lnTo>
                  <a:pt x="6" y="33"/>
                </a:lnTo>
                <a:lnTo>
                  <a:pt x="1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01" name="Freeform 2131">
            <a:extLst>
              <a:ext uri="{FF2B5EF4-FFF2-40B4-BE49-F238E27FC236}">
                <a16:creationId xmlns:a16="http://schemas.microsoft.com/office/drawing/2014/main" id="{E5CE49A2-4B35-4F01-BD0B-A8265286E2E5}"/>
              </a:ext>
            </a:extLst>
          </p:cNvPr>
          <p:cNvSpPr>
            <a:spLocks/>
          </p:cNvSpPr>
          <p:nvPr/>
        </p:nvSpPr>
        <p:spPr bwMode="auto">
          <a:xfrm>
            <a:off x="5519181" y="4819833"/>
            <a:ext cx="11113" cy="57150"/>
          </a:xfrm>
          <a:custGeom>
            <a:avLst/>
            <a:gdLst>
              <a:gd name="T0" fmla="*/ 7 w 7"/>
              <a:gd name="T1" fmla="*/ 0 h 36"/>
              <a:gd name="T2" fmla="*/ 7 w 7"/>
              <a:gd name="T3" fmla="*/ 2 h 36"/>
              <a:gd name="T4" fmla="*/ 5 w 7"/>
              <a:gd name="T5" fmla="*/ 2 h 36"/>
              <a:gd name="T6" fmla="*/ 5 w 7"/>
              <a:gd name="T7" fmla="*/ 33 h 36"/>
              <a:gd name="T8" fmla="*/ 7 w 7"/>
              <a:gd name="T9" fmla="*/ 33 h 36"/>
              <a:gd name="T10" fmla="*/ 7 w 7"/>
              <a:gd name="T11" fmla="*/ 36 h 36"/>
              <a:gd name="T12" fmla="*/ 0 w 7"/>
              <a:gd name="T13" fmla="*/ 36 h 36"/>
              <a:gd name="T14" fmla="*/ 0 w 7"/>
              <a:gd name="T15" fmla="*/ 0 h 36"/>
              <a:gd name="T16" fmla="*/ 7 w 7"/>
              <a:gd name="T1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6">
                <a:moveTo>
                  <a:pt x="7" y="0"/>
                </a:moveTo>
                <a:lnTo>
                  <a:pt x="7" y="2"/>
                </a:lnTo>
                <a:lnTo>
                  <a:pt x="5" y="2"/>
                </a:lnTo>
                <a:lnTo>
                  <a:pt x="5" y="33"/>
                </a:lnTo>
                <a:lnTo>
                  <a:pt x="7" y="33"/>
                </a:lnTo>
                <a:lnTo>
                  <a:pt x="7" y="36"/>
                </a:lnTo>
                <a:lnTo>
                  <a:pt x="0" y="36"/>
                </a:ln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02" name="Freeform 2132">
            <a:extLst>
              <a:ext uri="{FF2B5EF4-FFF2-40B4-BE49-F238E27FC236}">
                <a16:creationId xmlns:a16="http://schemas.microsoft.com/office/drawing/2014/main" id="{823130BF-9625-4E10-8B28-F54A321CF056}"/>
              </a:ext>
            </a:extLst>
          </p:cNvPr>
          <p:cNvSpPr>
            <a:spLocks/>
          </p:cNvSpPr>
          <p:nvPr/>
        </p:nvSpPr>
        <p:spPr bwMode="auto">
          <a:xfrm>
            <a:off x="5546168" y="4816658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9 w 14"/>
              <a:gd name="T5" fmla="*/ 13 h 33"/>
              <a:gd name="T6" fmla="*/ 9 w 14"/>
              <a:gd name="T7" fmla="*/ 13 h 33"/>
              <a:gd name="T8" fmla="*/ 9 w 14"/>
              <a:gd name="T9" fmla="*/ 12 h 33"/>
              <a:gd name="T10" fmla="*/ 9 w 14"/>
              <a:gd name="T11" fmla="*/ 12 h 33"/>
              <a:gd name="T12" fmla="*/ 9 w 14"/>
              <a:gd name="T13" fmla="*/ 9 h 33"/>
              <a:gd name="T14" fmla="*/ 9 w 14"/>
              <a:gd name="T15" fmla="*/ 9 h 33"/>
              <a:gd name="T16" fmla="*/ 9 w 14"/>
              <a:gd name="T17" fmla="*/ 8 h 33"/>
              <a:gd name="T18" fmla="*/ 9 w 14"/>
              <a:gd name="T19" fmla="*/ 8 h 33"/>
              <a:gd name="T20" fmla="*/ 9 w 14"/>
              <a:gd name="T21" fmla="*/ 7 h 33"/>
              <a:gd name="T22" fmla="*/ 9 w 14"/>
              <a:gd name="T23" fmla="*/ 7 h 33"/>
              <a:gd name="T24" fmla="*/ 9 w 14"/>
              <a:gd name="T25" fmla="*/ 5 h 33"/>
              <a:gd name="T26" fmla="*/ 9 w 14"/>
              <a:gd name="T27" fmla="*/ 5 h 33"/>
              <a:gd name="T28" fmla="*/ 8 w 14"/>
              <a:gd name="T29" fmla="*/ 5 h 33"/>
              <a:gd name="T30" fmla="*/ 8 w 14"/>
              <a:gd name="T31" fmla="*/ 5 h 33"/>
              <a:gd name="T32" fmla="*/ 5 w 14"/>
              <a:gd name="T33" fmla="*/ 7 h 33"/>
              <a:gd name="T34" fmla="*/ 5 w 14"/>
              <a:gd name="T35" fmla="*/ 7 h 33"/>
              <a:gd name="T36" fmla="*/ 5 w 14"/>
              <a:gd name="T37" fmla="*/ 8 h 33"/>
              <a:gd name="T38" fmla="*/ 5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1 w 14"/>
              <a:gd name="T47" fmla="*/ 5 h 33"/>
              <a:gd name="T48" fmla="*/ 1 w 14"/>
              <a:gd name="T49" fmla="*/ 5 h 33"/>
              <a:gd name="T50" fmla="*/ 3 w 14"/>
              <a:gd name="T51" fmla="*/ 3 h 33"/>
              <a:gd name="T52" fmla="*/ 3 w 14"/>
              <a:gd name="T53" fmla="*/ 3 h 33"/>
              <a:gd name="T54" fmla="*/ 5 w 14"/>
              <a:gd name="T55" fmla="*/ 2 h 33"/>
              <a:gd name="T56" fmla="*/ 5 w 14"/>
              <a:gd name="T57" fmla="*/ 2 h 33"/>
              <a:gd name="T58" fmla="*/ 8 w 14"/>
              <a:gd name="T59" fmla="*/ 0 h 33"/>
              <a:gd name="T60" fmla="*/ 8 w 14"/>
              <a:gd name="T61" fmla="*/ 0 h 33"/>
              <a:gd name="T62" fmla="*/ 10 w 14"/>
              <a:gd name="T63" fmla="*/ 2 h 33"/>
              <a:gd name="T64" fmla="*/ 10 w 14"/>
              <a:gd name="T65" fmla="*/ 2 h 33"/>
              <a:gd name="T66" fmla="*/ 13 w 14"/>
              <a:gd name="T67" fmla="*/ 3 h 33"/>
              <a:gd name="T68" fmla="*/ 13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3 h 33"/>
              <a:gd name="T84" fmla="*/ 14 w 14"/>
              <a:gd name="T85" fmla="*/ 13 h 33"/>
              <a:gd name="T86" fmla="*/ 14 w 14"/>
              <a:gd name="T87" fmla="*/ 14 h 33"/>
              <a:gd name="T88" fmla="*/ 14 w 14"/>
              <a:gd name="T89" fmla="*/ 14 h 33"/>
              <a:gd name="T90" fmla="*/ 13 w 14"/>
              <a:gd name="T91" fmla="*/ 15 h 33"/>
              <a:gd name="T92" fmla="*/ 6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9" y="13"/>
                </a:lnTo>
                <a:lnTo>
                  <a:pt x="9" y="13"/>
                </a:lnTo>
                <a:lnTo>
                  <a:pt x="9" y="12"/>
                </a:lnTo>
                <a:lnTo>
                  <a:pt x="9" y="12"/>
                </a:lnTo>
                <a:lnTo>
                  <a:pt x="9" y="9"/>
                </a:lnTo>
                <a:lnTo>
                  <a:pt x="9" y="9"/>
                </a:lnTo>
                <a:lnTo>
                  <a:pt x="9" y="8"/>
                </a:lnTo>
                <a:lnTo>
                  <a:pt x="9" y="8"/>
                </a:lnTo>
                <a:lnTo>
                  <a:pt x="9" y="7"/>
                </a:lnTo>
                <a:lnTo>
                  <a:pt x="9" y="7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7"/>
                </a:lnTo>
                <a:lnTo>
                  <a:pt x="5" y="7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3" y="3"/>
                </a:lnTo>
                <a:lnTo>
                  <a:pt x="3" y="3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6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03" name="Freeform 2133">
            <a:extLst>
              <a:ext uri="{FF2B5EF4-FFF2-40B4-BE49-F238E27FC236}">
                <a16:creationId xmlns:a16="http://schemas.microsoft.com/office/drawing/2014/main" id="{679E202D-C26A-442E-AB42-336B28E9F3A0}"/>
              </a:ext>
            </a:extLst>
          </p:cNvPr>
          <p:cNvSpPr>
            <a:spLocks noEditPoints="1"/>
          </p:cNvSpPr>
          <p:nvPr/>
        </p:nvSpPr>
        <p:spPr bwMode="auto">
          <a:xfrm>
            <a:off x="5574743" y="4816658"/>
            <a:ext cx="22225" cy="53975"/>
          </a:xfrm>
          <a:custGeom>
            <a:avLst/>
            <a:gdLst>
              <a:gd name="T0" fmla="*/ 0 w 14"/>
              <a:gd name="T1" fmla="*/ 9 h 34"/>
              <a:gd name="T2" fmla="*/ 0 w 14"/>
              <a:gd name="T3" fmla="*/ 8 h 34"/>
              <a:gd name="T4" fmla="*/ 0 w 14"/>
              <a:gd name="T5" fmla="*/ 5 h 34"/>
              <a:gd name="T6" fmla="*/ 0 w 14"/>
              <a:gd name="T7" fmla="*/ 4 h 34"/>
              <a:gd name="T8" fmla="*/ 1 w 14"/>
              <a:gd name="T9" fmla="*/ 3 h 34"/>
              <a:gd name="T10" fmla="*/ 4 w 14"/>
              <a:gd name="T11" fmla="*/ 2 h 34"/>
              <a:gd name="T12" fmla="*/ 6 w 14"/>
              <a:gd name="T13" fmla="*/ 0 h 34"/>
              <a:gd name="T14" fmla="*/ 9 w 14"/>
              <a:gd name="T15" fmla="*/ 2 h 34"/>
              <a:gd name="T16" fmla="*/ 11 w 14"/>
              <a:gd name="T17" fmla="*/ 3 h 34"/>
              <a:gd name="T18" fmla="*/ 12 w 14"/>
              <a:gd name="T19" fmla="*/ 4 h 34"/>
              <a:gd name="T20" fmla="*/ 12 w 14"/>
              <a:gd name="T21" fmla="*/ 5 h 34"/>
              <a:gd name="T22" fmla="*/ 14 w 14"/>
              <a:gd name="T23" fmla="*/ 8 h 34"/>
              <a:gd name="T24" fmla="*/ 14 w 14"/>
              <a:gd name="T25" fmla="*/ 9 h 34"/>
              <a:gd name="T26" fmla="*/ 14 w 14"/>
              <a:gd name="T27" fmla="*/ 12 h 34"/>
              <a:gd name="T28" fmla="*/ 12 w 14"/>
              <a:gd name="T29" fmla="*/ 14 h 34"/>
              <a:gd name="T30" fmla="*/ 12 w 14"/>
              <a:gd name="T31" fmla="*/ 15 h 34"/>
              <a:gd name="T32" fmla="*/ 11 w 14"/>
              <a:gd name="T33" fmla="*/ 17 h 34"/>
              <a:gd name="T34" fmla="*/ 12 w 14"/>
              <a:gd name="T35" fmla="*/ 18 h 34"/>
              <a:gd name="T36" fmla="*/ 12 w 14"/>
              <a:gd name="T37" fmla="*/ 19 h 34"/>
              <a:gd name="T38" fmla="*/ 14 w 14"/>
              <a:gd name="T39" fmla="*/ 22 h 34"/>
              <a:gd name="T40" fmla="*/ 14 w 14"/>
              <a:gd name="T41" fmla="*/ 24 h 34"/>
              <a:gd name="T42" fmla="*/ 14 w 14"/>
              <a:gd name="T43" fmla="*/ 27 h 34"/>
              <a:gd name="T44" fmla="*/ 12 w 14"/>
              <a:gd name="T45" fmla="*/ 28 h 34"/>
              <a:gd name="T46" fmla="*/ 12 w 14"/>
              <a:gd name="T47" fmla="*/ 29 h 34"/>
              <a:gd name="T48" fmla="*/ 12 w 14"/>
              <a:gd name="T49" fmla="*/ 30 h 34"/>
              <a:gd name="T50" fmla="*/ 10 w 14"/>
              <a:gd name="T51" fmla="*/ 33 h 34"/>
              <a:gd name="T52" fmla="*/ 6 w 14"/>
              <a:gd name="T53" fmla="*/ 34 h 34"/>
              <a:gd name="T54" fmla="*/ 2 w 14"/>
              <a:gd name="T55" fmla="*/ 33 h 34"/>
              <a:gd name="T56" fmla="*/ 1 w 14"/>
              <a:gd name="T57" fmla="*/ 30 h 34"/>
              <a:gd name="T58" fmla="*/ 0 w 14"/>
              <a:gd name="T59" fmla="*/ 29 h 34"/>
              <a:gd name="T60" fmla="*/ 0 w 14"/>
              <a:gd name="T61" fmla="*/ 28 h 34"/>
              <a:gd name="T62" fmla="*/ 0 w 14"/>
              <a:gd name="T63" fmla="*/ 27 h 34"/>
              <a:gd name="T64" fmla="*/ 0 w 14"/>
              <a:gd name="T65" fmla="*/ 24 h 34"/>
              <a:gd name="T66" fmla="*/ 0 w 14"/>
              <a:gd name="T67" fmla="*/ 22 h 34"/>
              <a:gd name="T68" fmla="*/ 0 w 14"/>
              <a:gd name="T69" fmla="*/ 19 h 34"/>
              <a:gd name="T70" fmla="*/ 0 w 14"/>
              <a:gd name="T71" fmla="*/ 18 h 34"/>
              <a:gd name="T72" fmla="*/ 1 w 14"/>
              <a:gd name="T73" fmla="*/ 17 h 34"/>
              <a:gd name="T74" fmla="*/ 0 w 14"/>
              <a:gd name="T75" fmla="*/ 15 h 34"/>
              <a:gd name="T76" fmla="*/ 0 w 14"/>
              <a:gd name="T77" fmla="*/ 14 h 34"/>
              <a:gd name="T78" fmla="*/ 0 w 14"/>
              <a:gd name="T79" fmla="*/ 12 h 34"/>
              <a:gd name="T80" fmla="*/ 0 w 14"/>
              <a:gd name="T81" fmla="*/ 9 h 34"/>
              <a:gd name="T82" fmla="*/ 9 w 14"/>
              <a:gd name="T83" fmla="*/ 8 h 34"/>
              <a:gd name="T84" fmla="*/ 7 w 14"/>
              <a:gd name="T85" fmla="*/ 7 h 34"/>
              <a:gd name="T86" fmla="*/ 6 w 14"/>
              <a:gd name="T87" fmla="*/ 5 h 34"/>
              <a:gd name="T88" fmla="*/ 5 w 14"/>
              <a:gd name="T89" fmla="*/ 7 h 34"/>
              <a:gd name="T90" fmla="*/ 4 w 14"/>
              <a:gd name="T91" fmla="*/ 13 h 34"/>
              <a:gd name="T92" fmla="*/ 5 w 14"/>
              <a:gd name="T93" fmla="*/ 14 h 34"/>
              <a:gd name="T94" fmla="*/ 6 w 14"/>
              <a:gd name="T95" fmla="*/ 15 h 34"/>
              <a:gd name="T96" fmla="*/ 7 w 14"/>
              <a:gd name="T97" fmla="*/ 14 h 34"/>
              <a:gd name="T98" fmla="*/ 9 w 14"/>
              <a:gd name="T99" fmla="*/ 13 h 34"/>
              <a:gd name="T100" fmla="*/ 9 w 14"/>
              <a:gd name="T101" fmla="*/ 20 h 34"/>
              <a:gd name="T102" fmla="*/ 7 w 14"/>
              <a:gd name="T103" fmla="*/ 19 h 34"/>
              <a:gd name="T104" fmla="*/ 6 w 14"/>
              <a:gd name="T105" fmla="*/ 18 h 34"/>
              <a:gd name="T106" fmla="*/ 5 w 14"/>
              <a:gd name="T107" fmla="*/ 19 h 34"/>
              <a:gd name="T108" fmla="*/ 4 w 14"/>
              <a:gd name="T109" fmla="*/ 20 h 34"/>
              <a:gd name="T110" fmla="*/ 4 w 14"/>
              <a:gd name="T111" fmla="*/ 27 h 34"/>
              <a:gd name="T112" fmla="*/ 5 w 14"/>
              <a:gd name="T113" fmla="*/ 28 h 34"/>
              <a:gd name="T114" fmla="*/ 6 w 14"/>
              <a:gd name="T115" fmla="*/ 29 h 34"/>
              <a:gd name="T116" fmla="*/ 7 w 14"/>
              <a:gd name="T117" fmla="*/ 28 h 34"/>
              <a:gd name="T118" fmla="*/ 9 w 14"/>
              <a:gd name="T119" fmla="*/ 2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4">
                <a:moveTo>
                  <a:pt x="0" y="9"/>
                </a:moveTo>
                <a:lnTo>
                  <a:pt x="0" y="9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1" y="3"/>
                </a:lnTo>
                <a:lnTo>
                  <a:pt x="1" y="3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9" y="2"/>
                </a:lnTo>
                <a:lnTo>
                  <a:pt x="9" y="2"/>
                </a:lnTo>
                <a:lnTo>
                  <a:pt x="11" y="3"/>
                </a:lnTo>
                <a:lnTo>
                  <a:pt x="11" y="3"/>
                </a:lnTo>
                <a:lnTo>
                  <a:pt x="12" y="4"/>
                </a:lnTo>
                <a:lnTo>
                  <a:pt x="12" y="4"/>
                </a:lnTo>
                <a:lnTo>
                  <a:pt x="12" y="5"/>
                </a:lnTo>
                <a:lnTo>
                  <a:pt x="12" y="5"/>
                </a:lnTo>
                <a:lnTo>
                  <a:pt x="14" y="8"/>
                </a:lnTo>
                <a:lnTo>
                  <a:pt x="14" y="8"/>
                </a:lnTo>
                <a:lnTo>
                  <a:pt x="14" y="9"/>
                </a:lnTo>
                <a:lnTo>
                  <a:pt x="14" y="9"/>
                </a:lnTo>
                <a:lnTo>
                  <a:pt x="14" y="12"/>
                </a:lnTo>
                <a:lnTo>
                  <a:pt x="14" y="12"/>
                </a:lnTo>
                <a:lnTo>
                  <a:pt x="12" y="14"/>
                </a:lnTo>
                <a:lnTo>
                  <a:pt x="12" y="14"/>
                </a:lnTo>
                <a:lnTo>
                  <a:pt x="12" y="15"/>
                </a:lnTo>
                <a:lnTo>
                  <a:pt x="12" y="15"/>
                </a:lnTo>
                <a:lnTo>
                  <a:pt x="11" y="17"/>
                </a:lnTo>
                <a:lnTo>
                  <a:pt x="11" y="17"/>
                </a:lnTo>
                <a:lnTo>
                  <a:pt x="12" y="18"/>
                </a:lnTo>
                <a:lnTo>
                  <a:pt x="12" y="18"/>
                </a:lnTo>
                <a:lnTo>
                  <a:pt x="12" y="19"/>
                </a:lnTo>
                <a:lnTo>
                  <a:pt x="12" y="19"/>
                </a:lnTo>
                <a:lnTo>
                  <a:pt x="14" y="22"/>
                </a:lnTo>
                <a:lnTo>
                  <a:pt x="14" y="22"/>
                </a:lnTo>
                <a:lnTo>
                  <a:pt x="14" y="24"/>
                </a:lnTo>
                <a:lnTo>
                  <a:pt x="14" y="24"/>
                </a:lnTo>
                <a:lnTo>
                  <a:pt x="14" y="27"/>
                </a:lnTo>
                <a:lnTo>
                  <a:pt x="14" y="27"/>
                </a:lnTo>
                <a:lnTo>
                  <a:pt x="12" y="28"/>
                </a:lnTo>
                <a:lnTo>
                  <a:pt x="12" y="28"/>
                </a:lnTo>
                <a:lnTo>
                  <a:pt x="12" y="29"/>
                </a:lnTo>
                <a:lnTo>
                  <a:pt x="12" y="29"/>
                </a:lnTo>
                <a:lnTo>
                  <a:pt x="12" y="30"/>
                </a:lnTo>
                <a:lnTo>
                  <a:pt x="12" y="30"/>
                </a:lnTo>
                <a:lnTo>
                  <a:pt x="10" y="33"/>
                </a:lnTo>
                <a:lnTo>
                  <a:pt x="10" y="33"/>
                </a:lnTo>
                <a:lnTo>
                  <a:pt x="6" y="34"/>
                </a:lnTo>
                <a:lnTo>
                  <a:pt x="6" y="34"/>
                </a:lnTo>
                <a:lnTo>
                  <a:pt x="2" y="33"/>
                </a:lnTo>
                <a:lnTo>
                  <a:pt x="2" y="33"/>
                </a:lnTo>
                <a:lnTo>
                  <a:pt x="1" y="30"/>
                </a:lnTo>
                <a:lnTo>
                  <a:pt x="1" y="30"/>
                </a:lnTo>
                <a:lnTo>
                  <a:pt x="0" y="29"/>
                </a:lnTo>
                <a:lnTo>
                  <a:pt x="0" y="29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19"/>
                </a:lnTo>
                <a:lnTo>
                  <a:pt x="0" y="18"/>
                </a:lnTo>
                <a:lnTo>
                  <a:pt x="0" y="18"/>
                </a:lnTo>
                <a:lnTo>
                  <a:pt x="1" y="17"/>
                </a:lnTo>
                <a:lnTo>
                  <a:pt x="1" y="17"/>
                </a:lnTo>
                <a:lnTo>
                  <a:pt x="0" y="15"/>
                </a:lnTo>
                <a:lnTo>
                  <a:pt x="0" y="15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9" y="8"/>
                </a:moveTo>
                <a:lnTo>
                  <a:pt x="9" y="8"/>
                </a:lnTo>
                <a:lnTo>
                  <a:pt x="7" y="7"/>
                </a:lnTo>
                <a:lnTo>
                  <a:pt x="7" y="7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7"/>
                </a:lnTo>
                <a:lnTo>
                  <a:pt x="4" y="8"/>
                </a:lnTo>
                <a:lnTo>
                  <a:pt x="4" y="13"/>
                </a:lnTo>
                <a:lnTo>
                  <a:pt x="4" y="13"/>
                </a:lnTo>
                <a:lnTo>
                  <a:pt x="5" y="14"/>
                </a:lnTo>
                <a:lnTo>
                  <a:pt x="5" y="14"/>
                </a:lnTo>
                <a:lnTo>
                  <a:pt x="6" y="15"/>
                </a:lnTo>
                <a:lnTo>
                  <a:pt x="6" y="15"/>
                </a:lnTo>
                <a:lnTo>
                  <a:pt x="7" y="14"/>
                </a:lnTo>
                <a:lnTo>
                  <a:pt x="7" y="14"/>
                </a:lnTo>
                <a:lnTo>
                  <a:pt x="9" y="13"/>
                </a:lnTo>
                <a:lnTo>
                  <a:pt x="9" y="8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7" y="19"/>
                </a:lnTo>
                <a:lnTo>
                  <a:pt x="7" y="19"/>
                </a:lnTo>
                <a:lnTo>
                  <a:pt x="6" y="18"/>
                </a:lnTo>
                <a:lnTo>
                  <a:pt x="6" y="18"/>
                </a:lnTo>
                <a:lnTo>
                  <a:pt x="5" y="19"/>
                </a:lnTo>
                <a:lnTo>
                  <a:pt x="5" y="19"/>
                </a:lnTo>
                <a:lnTo>
                  <a:pt x="4" y="20"/>
                </a:lnTo>
                <a:lnTo>
                  <a:pt x="4" y="27"/>
                </a:lnTo>
                <a:lnTo>
                  <a:pt x="4" y="27"/>
                </a:lnTo>
                <a:lnTo>
                  <a:pt x="5" y="28"/>
                </a:lnTo>
                <a:lnTo>
                  <a:pt x="5" y="28"/>
                </a:lnTo>
                <a:lnTo>
                  <a:pt x="6" y="29"/>
                </a:lnTo>
                <a:lnTo>
                  <a:pt x="6" y="29"/>
                </a:lnTo>
                <a:lnTo>
                  <a:pt x="7" y="28"/>
                </a:lnTo>
                <a:lnTo>
                  <a:pt x="7" y="28"/>
                </a:lnTo>
                <a:lnTo>
                  <a:pt x="9" y="27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04" name="Freeform 2134">
            <a:extLst>
              <a:ext uri="{FF2B5EF4-FFF2-40B4-BE49-F238E27FC236}">
                <a16:creationId xmlns:a16="http://schemas.microsoft.com/office/drawing/2014/main" id="{C132F989-2C77-417A-A786-F07F38BF1F6B}"/>
              </a:ext>
            </a:extLst>
          </p:cNvPr>
          <p:cNvSpPr>
            <a:spLocks/>
          </p:cNvSpPr>
          <p:nvPr/>
        </p:nvSpPr>
        <p:spPr bwMode="auto">
          <a:xfrm>
            <a:off x="5601731" y="4819833"/>
            <a:ext cx="14288" cy="49213"/>
          </a:xfrm>
          <a:custGeom>
            <a:avLst/>
            <a:gdLst>
              <a:gd name="T0" fmla="*/ 4 w 9"/>
              <a:gd name="T1" fmla="*/ 31 h 31"/>
              <a:gd name="T2" fmla="*/ 4 w 9"/>
              <a:gd name="T3" fmla="*/ 5 h 31"/>
              <a:gd name="T4" fmla="*/ 0 w 9"/>
              <a:gd name="T5" fmla="*/ 7 h 31"/>
              <a:gd name="T6" fmla="*/ 0 w 9"/>
              <a:gd name="T7" fmla="*/ 2 h 31"/>
              <a:gd name="T8" fmla="*/ 4 w 9"/>
              <a:gd name="T9" fmla="*/ 0 h 31"/>
              <a:gd name="T10" fmla="*/ 9 w 9"/>
              <a:gd name="T11" fmla="*/ 0 h 31"/>
              <a:gd name="T12" fmla="*/ 9 w 9"/>
              <a:gd name="T13" fmla="*/ 31 h 31"/>
              <a:gd name="T14" fmla="*/ 4 w 9"/>
              <a:gd name="T15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1">
                <a:moveTo>
                  <a:pt x="4" y="31"/>
                </a:moveTo>
                <a:lnTo>
                  <a:pt x="4" y="5"/>
                </a:lnTo>
                <a:lnTo>
                  <a:pt x="0" y="7"/>
                </a:lnTo>
                <a:lnTo>
                  <a:pt x="0" y="2"/>
                </a:lnTo>
                <a:lnTo>
                  <a:pt x="4" y="0"/>
                </a:lnTo>
                <a:lnTo>
                  <a:pt x="9" y="0"/>
                </a:lnTo>
                <a:lnTo>
                  <a:pt x="9" y="31"/>
                </a:lnTo>
                <a:lnTo>
                  <a:pt x="4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05" name="Freeform 2135">
            <a:extLst>
              <a:ext uri="{FF2B5EF4-FFF2-40B4-BE49-F238E27FC236}">
                <a16:creationId xmlns:a16="http://schemas.microsoft.com/office/drawing/2014/main" id="{90D87C60-3DE2-4D0D-86F4-D380BA73642E}"/>
              </a:ext>
            </a:extLst>
          </p:cNvPr>
          <p:cNvSpPr>
            <a:spLocks/>
          </p:cNvSpPr>
          <p:nvPr/>
        </p:nvSpPr>
        <p:spPr bwMode="auto">
          <a:xfrm>
            <a:off x="5638243" y="4819833"/>
            <a:ext cx="11113" cy="57150"/>
          </a:xfrm>
          <a:custGeom>
            <a:avLst/>
            <a:gdLst>
              <a:gd name="T0" fmla="*/ 0 w 7"/>
              <a:gd name="T1" fmla="*/ 36 h 36"/>
              <a:gd name="T2" fmla="*/ 0 w 7"/>
              <a:gd name="T3" fmla="*/ 33 h 36"/>
              <a:gd name="T4" fmla="*/ 4 w 7"/>
              <a:gd name="T5" fmla="*/ 33 h 36"/>
              <a:gd name="T6" fmla="*/ 4 w 7"/>
              <a:gd name="T7" fmla="*/ 2 h 36"/>
              <a:gd name="T8" fmla="*/ 0 w 7"/>
              <a:gd name="T9" fmla="*/ 2 h 36"/>
              <a:gd name="T10" fmla="*/ 0 w 7"/>
              <a:gd name="T11" fmla="*/ 0 h 36"/>
              <a:gd name="T12" fmla="*/ 7 w 7"/>
              <a:gd name="T13" fmla="*/ 0 h 36"/>
              <a:gd name="T14" fmla="*/ 7 w 7"/>
              <a:gd name="T15" fmla="*/ 36 h 36"/>
              <a:gd name="T16" fmla="*/ 0 w 7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6">
                <a:moveTo>
                  <a:pt x="0" y="36"/>
                </a:moveTo>
                <a:lnTo>
                  <a:pt x="0" y="33"/>
                </a:lnTo>
                <a:lnTo>
                  <a:pt x="4" y="33"/>
                </a:lnTo>
                <a:lnTo>
                  <a:pt x="4" y="2"/>
                </a:lnTo>
                <a:lnTo>
                  <a:pt x="0" y="2"/>
                </a:lnTo>
                <a:lnTo>
                  <a:pt x="0" y="0"/>
                </a:lnTo>
                <a:lnTo>
                  <a:pt x="7" y="0"/>
                </a:lnTo>
                <a:lnTo>
                  <a:pt x="7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06" name="Freeform 2136">
            <a:extLst>
              <a:ext uri="{FF2B5EF4-FFF2-40B4-BE49-F238E27FC236}">
                <a16:creationId xmlns:a16="http://schemas.microsoft.com/office/drawing/2014/main" id="{A04FD949-B2CE-4AC0-812B-BDC236EE2028}"/>
              </a:ext>
            </a:extLst>
          </p:cNvPr>
          <p:cNvSpPr>
            <a:spLocks noEditPoints="1"/>
          </p:cNvSpPr>
          <p:nvPr/>
        </p:nvSpPr>
        <p:spPr bwMode="auto">
          <a:xfrm>
            <a:off x="5963681" y="3284721"/>
            <a:ext cx="20638" cy="50800"/>
          </a:xfrm>
          <a:custGeom>
            <a:avLst/>
            <a:gdLst>
              <a:gd name="T0" fmla="*/ 7 w 13"/>
              <a:gd name="T1" fmla="*/ 12 h 32"/>
              <a:gd name="T2" fmla="*/ 7 w 13"/>
              <a:gd name="T3" fmla="*/ 14 h 32"/>
              <a:gd name="T4" fmla="*/ 7 w 13"/>
              <a:gd name="T5" fmla="*/ 12 h 32"/>
              <a:gd name="T6" fmla="*/ 8 w 13"/>
              <a:gd name="T7" fmla="*/ 12 h 32"/>
              <a:gd name="T8" fmla="*/ 11 w 13"/>
              <a:gd name="T9" fmla="*/ 14 h 32"/>
              <a:gd name="T10" fmla="*/ 12 w 13"/>
              <a:gd name="T11" fmla="*/ 15 h 32"/>
              <a:gd name="T12" fmla="*/ 13 w 13"/>
              <a:gd name="T13" fmla="*/ 16 h 32"/>
              <a:gd name="T14" fmla="*/ 13 w 13"/>
              <a:gd name="T15" fmla="*/ 17 h 32"/>
              <a:gd name="T16" fmla="*/ 13 w 13"/>
              <a:gd name="T17" fmla="*/ 19 h 32"/>
              <a:gd name="T18" fmla="*/ 13 w 13"/>
              <a:gd name="T19" fmla="*/ 22 h 32"/>
              <a:gd name="T20" fmla="*/ 13 w 13"/>
              <a:gd name="T21" fmla="*/ 25 h 32"/>
              <a:gd name="T22" fmla="*/ 13 w 13"/>
              <a:gd name="T23" fmla="*/ 26 h 32"/>
              <a:gd name="T24" fmla="*/ 13 w 13"/>
              <a:gd name="T25" fmla="*/ 27 h 32"/>
              <a:gd name="T26" fmla="*/ 12 w 13"/>
              <a:gd name="T27" fmla="*/ 29 h 32"/>
              <a:gd name="T28" fmla="*/ 10 w 13"/>
              <a:gd name="T29" fmla="*/ 31 h 32"/>
              <a:gd name="T30" fmla="*/ 7 w 13"/>
              <a:gd name="T31" fmla="*/ 32 h 32"/>
              <a:gd name="T32" fmla="*/ 3 w 13"/>
              <a:gd name="T33" fmla="*/ 31 h 32"/>
              <a:gd name="T34" fmla="*/ 1 w 13"/>
              <a:gd name="T35" fmla="*/ 29 h 32"/>
              <a:gd name="T36" fmla="*/ 1 w 13"/>
              <a:gd name="T37" fmla="*/ 27 h 32"/>
              <a:gd name="T38" fmla="*/ 0 w 13"/>
              <a:gd name="T39" fmla="*/ 26 h 32"/>
              <a:gd name="T40" fmla="*/ 0 w 13"/>
              <a:gd name="T41" fmla="*/ 25 h 32"/>
              <a:gd name="T42" fmla="*/ 0 w 13"/>
              <a:gd name="T43" fmla="*/ 22 h 32"/>
              <a:gd name="T44" fmla="*/ 0 w 13"/>
              <a:gd name="T45" fmla="*/ 20 h 32"/>
              <a:gd name="T46" fmla="*/ 0 w 13"/>
              <a:gd name="T47" fmla="*/ 19 h 32"/>
              <a:gd name="T48" fmla="*/ 1 w 13"/>
              <a:gd name="T49" fmla="*/ 17 h 32"/>
              <a:gd name="T50" fmla="*/ 7 w 13"/>
              <a:gd name="T51" fmla="*/ 0 h 32"/>
              <a:gd name="T52" fmla="*/ 8 w 13"/>
              <a:gd name="T53" fmla="*/ 19 h 32"/>
              <a:gd name="T54" fmla="*/ 8 w 13"/>
              <a:gd name="T55" fmla="*/ 17 h 32"/>
              <a:gd name="T56" fmla="*/ 7 w 13"/>
              <a:gd name="T57" fmla="*/ 16 h 32"/>
              <a:gd name="T58" fmla="*/ 5 w 13"/>
              <a:gd name="T59" fmla="*/ 17 h 32"/>
              <a:gd name="T60" fmla="*/ 5 w 13"/>
              <a:gd name="T61" fmla="*/ 19 h 32"/>
              <a:gd name="T62" fmla="*/ 5 w 13"/>
              <a:gd name="T63" fmla="*/ 25 h 32"/>
              <a:gd name="T64" fmla="*/ 5 w 13"/>
              <a:gd name="T65" fmla="*/ 26 h 32"/>
              <a:gd name="T66" fmla="*/ 7 w 13"/>
              <a:gd name="T67" fmla="*/ 27 h 32"/>
              <a:gd name="T68" fmla="*/ 8 w 13"/>
              <a:gd name="T69" fmla="*/ 26 h 32"/>
              <a:gd name="T70" fmla="*/ 8 w 13"/>
              <a:gd name="T71" fmla="*/ 19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" h="32">
                <a:moveTo>
                  <a:pt x="12" y="0"/>
                </a:moveTo>
                <a:lnTo>
                  <a:pt x="7" y="12"/>
                </a:lnTo>
                <a:lnTo>
                  <a:pt x="7" y="14"/>
                </a:lnTo>
                <a:lnTo>
                  <a:pt x="7" y="14"/>
                </a:lnTo>
                <a:lnTo>
                  <a:pt x="7" y="12"/>
                </a:lnTo>
                <a:lnTo>
                  <a:pt x="7" y="12"/>
                </a:lnTo>
                <a:lnTo>
                  <a:pt x="8" y="12"/>
                </a:lnTo>
                <a:lnTo>
                  <a:pt x="8" y="12"/>
                </a:lnTo>
                <a:lnTo>
                  <a:pt x="11" y="14"/>
                </a:lnTo>
                <a:lnTo>
                  <a:pt x="11" y="14"/>
                </a:lnTo>
                <a:lnTo>
                  <a:pt x="12" y="15"/>
                </a:lnTo>
                <a:lnTo>
                  <a:pt x="12" y="15"/>
                </a:lnTo>
                <a:lnTo>
                  <a:pt x="13" y="16"/>
                </a:lnTo>
                <a:lnTo>
                  <a:pt x="13" y="16"/>
                </a:lnTo>
                <a:lnTo>
                  <a:pt x="13" y="17"/>
                </a:lnTo>
                <a:lnTo>
                  <a:pt x="13" y="17"/>
                </a:lnTo>
                <a:lnTo>
                  <a:pt x="13" y="19"/>
                </a:lnTo>
                <a:lnTo>
                  <a:pt x="13" y="19"/>
                </a:lnTo>
                <a:lnTo>
                  <a:pt x="13" y="22"/>
                </a:lnTo>
                <a:lnTo>
                  <a:pt x="13" y="22"/>
                </a:lnTo>
                <a:lnTo>
                  <a:pt x="13" y="25"/>
                </a:lnTo>
                <a:lnTo>
                  <a:pt x="13" y="25"/>
                </a:lnTo>
                <a:lnTo>
                  <a:pt x="13" y="26"/>
                </a:lnTo>
                <a:lnTo>
                  <a:pt x="13" y="26"/>
                </a:lnTo>
                <a:lnTo>
                  <a:pt x="13" y="27"/>
                </a:lnTo>
                <a:lnTo>
                  <a:pt x="13" y="27"/>
                </a:lnTo>
                <a:lnTo>
                  <a:pt x="12" y="29"/>
                </a:lnTo>
                <a:lnTo>
                  <a:pt x="12" y="29"/>
                </a:lnTo>
                <a:lnTo>
                  <a:pt x="10" y="31"/>
                </a:lnTo>
                <a:lnTo>
                  <a:pt x="10" y="31"/>
                </a:lnTo>
                <a:lnTo>
                  <a:pt x="7" y="32"/>
                </a:lnTo>
                <a:lnTo>
                  <a:pt x="7" y="32"/>
                </a:lnTo>
                <a:lnTo>
                  <a:pt x="3" y="31"/>
                </a:lnTo>
                <a:lnTo>
                  <a:pt x="3" y="31"/>
                </a:lnTo>
                <a:lnTo>
                  <a:pt x="1" y="29"/>
                </a:lnTo>
                <a:lnTo>
                  <a:pt x="1" y="29"/>
                </a:lnTo>
                <a:lnTo>
                  <a:pt x="1" y="27"/>
                </a:lnTo>
                <a:lnTo>
                  <a:pt x="1" y="27"/>
                </a:lnTo>
                <a:lnTo>
                  <a:pt x="0" y="26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9"/>
                </a:lnTo>
                <a:lnTo>
                  <a:pt x="0" y="19"/>
                </a:lnTo>
                <a:lnTo>
                  <a:pt x="1" y="17"/>
                </a:lnTo>
                <a:lnTo>
                  <a:pt x="1" y="17"/>
                </a:lnTo>
                <a:lnTo>
                  <a:pt x="1" y="16"/>
                </a:lnTo>
                <a:lnTo>
                  <a:pt x="7" y="0"/>
                </a:lnTo>
                <a:lnTo>
                  <a:pt x="12" y="0"/>
                </a:lnTo>
                <a:close/>
                <a:moveTo>
                  <a:pt x="8" y="19"/>
                </a:moveTo>
                <a:lnTo>
                  <a:pt x="8" y="19"/>
                </a:lnTo>
                <a:lnTo>
                  <a:pt x="8" y="17"/>
                </a:lnTo>
                <a:lnTo>
                  <a:pt x="8" y="17"/>
                </a:lnTo>
                <a:lnTo>
                  <a:pt x="7" y="16"/>
                </a:lnTo>
                <a:lnTo>
                  <a:pt x="7" y="16"/>
                </a:lnTo>
                <a:lnTo>
                  <a:pt x="5" y="17"/>
                </a:lnTo>
                <a:lnTo>
                  <a:pt x="5" y="17"/>
                </a:lnTo>
                <a:lnTo>
                  <a:pt x="5" y="19"/>
                </a:lnTo>
                <a:lnTo>
                  <a:pt x="5" y="25"/>
                </a:lnTo>
                <a:lnTo>
                  <a:pt x="5" y="25"/>
                </a:lnTo>
                <a:lnTo>
                  <a:pt x="5" y="26"/>
                </a:lnTo>
                <a:lnTo>
                  <a:pt x="5" y="26"/>
                </a:lnTo>
                <a:lnTo>
                  <a:pt x="7" y="27"/>
                </a:lnTo>
                <a:lnTo>
                  <a:pt x="7" y="27"/>
                </a:lnTo>
                <a:lnTo>
                  <a:pt x="8" y="26"/>
                </a:lnTo>
                <a:lnTo>
                  <a:pt x="8" y="26"/>
                </a:lnTo>
                <a:lnTo>
                  <a:pt x="8" y="25"/>
                </a:lnTo>
                <a:lnTo>
                  <a:pt x="8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07" name="Freeform 2137">
            <a:extLst>
              <a:ext uri="{FF2B5EF4-FFF2-40B4-BE49-F238E27FC236}">
                <a16:creationId xmlns:a16="http://schemas.microsoft.com/office/drawing/2014/main" id="{C8ED1C6F-BA40-47D8-85FA-150F417D7932}"/>
              </a:ext>
            </a:extLst>
          </p:cNvPr>
          <p:cNvSpPr>
            <a:spLocks/>
          </p:cNvSpPr>
          <p:nvPr/>
        </p:nvSpPr>
        <p:spPr bwMode="auto">
          <a:xfrm>
            <a:off x="5990668" y="3284721"/>
            <a:ext cx="22225" cy="50800"/>
          </a:xfrm>
          <a:custGeom>
            <a:avLst/>
            <a:gdLst>
              <a:gd name="T0" fmla="*/ 14 w 14"/>
              <a:gd name="T1" fmla="*/ 0 h 32"/>
              <a:gd name="T2" fmla="*/ 14 w 14"/>
              <a:gd name="T3" fmla="*/ 4 h 32"/>
              <a:gd name="T4" fmla="*/ 4 w 14"/>
              <a:gd name="T5" fmla="*/ 4 h 32"/>
              <a:gd name="T6" fmla="*/ 4 w 14"/>
              <a:gd name="T7" fmla="*/ 12 h 32"/>
              <a:gd name="T8" fmla="*/ 4 w 14"/>
              <a:gd name="T9" fmla="*/ 12 h 32"/>
              <a:gd name="T10" fmla="*/ 6 w 14"/>
              <a:gd name="T11" fmla="*/ 11 h 32"/>
              <a:gd name="T12" fmla="*/ 6 w 14"/>
              <a:gd name="T13" fmla="*/ 11 h 32"/>
              <a:gd name="T14" fmla="*/ 8 w 14"/>
              <a:gd name="T15" fmla="*/ 11 h 32"/>
              <a:gd name="T16" fmla="*/ 8 w 14"/>
              <a:gd name="T17" fmla="*/ 11 h 32"/>
              <a:gd name="T18" fmla="*/ 10 w 14"/>
              <a:gd name="T19" fmla="*/ 11 h 32"/>
              <a:gd name="T20" fmla="*/ 11 w 14"/>
              <a:gd name="T21" fmla="*/ 12 h 32"/>
              <a:gd name="T22" fmla="*/ 11 w 14"/>
              <a:gd name="T23" fmla="*/ 12 h 32"/>
              <a:gd name="T24" fmla="*/ 13 w 14"/>
              <a:gd name="T25" fmla="*/ 14 h 32"/>
              <a:gd name="T26" fmla="*/ 14 w 14"/>
              <a:gd name="T27" fmla="*/ 16 h 32"/>
              <a:gd name="T28" fmla="*/ 14 w 14"/>
              <a:gd name="T29" fmla="*/ 25 h 32"/>
              <a:gd name="T30" fmla="*/ 14 w 14"/>
              <a:gd name="T31" fmla="*/ 25 h 32"/>
              <a:gd name="T32" fmla="*/ 13 w 14"/>
              <a:gd name="T33" fmla="*/ 27 h 32"/>
              <a:gd name="T34" fmla="*/ 13 w 14"/>
              <a:gd name="T35" fmla="*/ 27 h 32"/>
              <a:gd name="T36" fmla="*/ 11 w 14"/>
              <a:gd name="T37" fmla="*/ 30 h 32"/>
              <a:gd name="T38" fmla="*/ 11 w 14"/>
              <a:gd name="T39" fmla="*/ 30 h 32"/>
              <a:gd name="T40" fmla="*/ 9 w 14"/>
              <a:gd name="T41" fmla="*/ 31 h 32"/>
              <a:gd name="T42" fmla="*/ 9 w 14"/>
              <a:gd name="T43" fmla="*/ 31 h 32"/>
              <a:gd name="T44" fmla="*/ 6 w 14"/>
              <a:gd name="T45" fmla="*/ 32 h 32"/>
              <a:gd name="T46" fmla="*/ 6 w 14"/>
              <a:gd name="T47" fmla="*/ 32 h 32"/>
              <a:gd name="T48" fmla="*/ 4 w 14"/>
              <a:gd name="T49" fmla="*/ 31 h 32"/>
              <a:gd name="T50" fmla="*/ 4 w 14"/>
              <a:gd name="T51" fmla="*/ 31 h 32"/>
              <a:gd name="T52" fmla="*/ 1 w 14"/>
              <a:gd name="T53" fmla="*/ 30 h 32"/>
              <a:gd name="T54" fmla="*/ 1 w 14"/>
              <a:gd name="T55" fmla="*/ 30 h 32"/>
              <a:gd name="T56" fmla="*/ 0 w 14"/>
              <a:gd name="T57" fmla="*/ 27 h 32"/>
              <a:gd name="T58" fmla="*/ 0 w 14"/>
              <a:gd name="T59" fmla="*/ 27 h 32"/>
              <a:gd name="T60" fmla="*/ 0 w 14"/>
              <a:gd name="T61" fmla="*/ 25 h 32"/>
              <a:gd name="T62" fmla="*/ 0 w 14"/>
              <a:gd name="T63" fmla="*/ 24 h 32"/>
              <a:gd name="T64" fmla="*/ 4 w 14"/>
              <a:gd name="T65" fmla="*/ 24 h 32"/>
              <a:gd name="T66" fmla="*/ 4 w 14"/>
              <a:gd name="T67" fmla="*/ 25 h 32"/>
              <a:gd name="T68" fmla="*/ 4 w 14"/>
              <a:gd name="T69" fmla="*/ 25 h 32"/>
              <a:gd name="T70" fmla="*/ 5 w 14"/>
              <a:gd name="T71" fmla="*/ 26 h 32"/>
              <a:gd name="T72" fmla="*/ 5 w 14"/>
              <a:gd name="T73" fmla="*/ 26 h 32"/>
              <a:gd name="T74" fmla="*/ 6 w 14"/>
              <a:gd name="T75" fmla="*/ 27 h 32"/>
              <a:gd name="T76" fmla="*/ 6 w 14"/>
              <a:gd name="T77" fmla="*/ 27 h 32"/>
              <a:gd name="T78" fmla="*/ 8 w 14"/>
              <a:gd name="T79" fmla="*/ 26 h 32"/>
              <a:gd name="T80" fmla="*/ 8 w 14"/>
              <a:gd name="T81" fmla="*/ 26 h 32"/>
              <a:gd name="T82" fmla="*/ 9 w 14"/>
              <a:gd name="T83" fmla="*/ 25 h 32"/>
              <a:gd name="T84" fmla="*/ 9 w 14"/>
              <a:gd name="T85" fmla="*/ 17 h 32"/>
              <a:gd name="T86" fmla="*/ 9 w 14"/>
              <a:gd name="T87" fmla="*/ 17 h 32"/>
              <a:gd name="T88" fmla="*/ 8 w 14"/>
              <a:gd name="T89" fmla="*/ 16 h 32"/>
              <a:gd name="T90" fmla="*/ 8 w 14"/>
              <a:gd name="T91" fmla="*/ 16 h 32"/>
              <a:gd name="T92" fmla="*/ 6 w 14"/>
              <a:gd name="T93" fmla="*/ 15 h 32"/>
              <a:gd name="T94" fmla="*/ 6 w 14"/>
              <a:gd name="T95" fmla="*/ 15 h 32"/>
              <a:gd name="T96" fmla="*/ 5 w 14"/>
              <a:gd name="T97" fmla="*/ 15 h 32"/>
              <a:gd name="T98" fmla="*/ 5 w 14"/>
              <a:gd name="T99" fmla="*/ 15 h 32"/>
              <a:gd name="T100" fmla="*/ 5 w 14"/>
              <a:gd name="T101" fmla="*/ 16 h 32"/>
              <a:gd name="T102" fmla="*/ 5 w 14"/>
              <a:gd name="T103" fmla="*/ 16 h 32"/>
              <a:gd name="T104" fmla="*/ 5 w 14"/>
              <a:gd name="T105" fmla="*/ 16 h 32"/>
              <a:gd name="T106" fmla="*/ 5 w 14"/>
              <a:gd name="T107" fmla="*/ 16 h 32"/>
              <a:gd name="T108" fmla="*/ 4 w 14"/>
              <a:gd name="T109" fmla="*/ 17 h 32"/>
              <a:gd name="T110" fmla="*/ 0 w 14"/>
              <a:gd name="T111" fmla="*/ 17 h 32"/>
              <a:gd name="T112" fmla="*/ 0 w 14"/>
              <a:gd name="T113" fmla="*/ 0 h 32"/>
              <a:gd name="T114" fmla="*/ 14 w 14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2">
                <a:moveTo>
                  <a:pt x="14" y="0"/>
                </a:moveTo>
                <a:lnTo>
                  <a:pt x="14" y="4"/>
                </a:lnTo>
                <a:lnTo>
                  <a:pt x="4" y="4"/>
                </a:lnTo>
                <a:lnTo>
                  <a:pt x="4" y="12"/>
                </a:lnTo>
                <a:lnTo>
                  <a:pt x="4" y="12"/>
                </a:lnTo>
                <a:lnTo>
                  <a:pt x="6" y="11"/>
                </a:lnTo>
                <a:lnTo>
                  <a:pt x="6" y="11"/>
                </a:lnTo>
                <a:lnTo>
                  <a:pt x="8" y="11"/>
                </a:lnTo>
                <a:lnTo>
                  <a:pt x="8" y="11"/>
                </a:lnTo>
                <a:lnTo>
                  <a:pt x="10" y="11"/>
                </a:lnTo>
                <a:lnTo>
                  <a:pt x="11" y="12"/>
                </a:lnTo>
                <a:lnTo>
                  <a:pt x="11" y="12"/>
                </a:lnTo>
                <a:lnTo>
                  <a:pt x="13" y="14"/>
                </a:lnTo>
                <a:lnTo>
                  <a:pt x="14" y="16"/>
                </a:lnTo>
                <a:lnTo>
                  <a:pt x="14" y="25"/>
                </a:lnTo>
                <a:lnTo>
                  <a:pt x="14" y="25"/>
                </a:lnTo>
                <a:lnTo>
                  <a:pt x="13" y="27"/>
                </a:lnTo>
                <a:lnTo>
                  <a:pt x="13" y="27"/>
                </a:lnTo>
                <a:lnTo>
                  <a:pt x="11" y="30"/>
                </a:lnTo>
                <a:lnTo>
                  <a:pt x="11" y="30"/>
                </a:lnTo>
                <a:lnTo>
                  <a:pt x="9" y="31"/>
                </a:lnTo>
                <a:lnTo>
                  <a:pt x="9" y="31"/>
                </a:lnTo>
                <a:lnTo>
                  <a:pt x="6" y="32"/>
                </a:lnTo>
                <a:lnTo>
                  <a:pt x="6" y="32"/>
                </a:lnTo>
                <a:lnTo>
                  <a:pt x="4" y="31"/>
                </a:lnTo>
                <a:lnTo>
                  <a:pt x="4" y="31"/>
                </a:lnTo>
                <a:lnTo>
                  <a:pt x="1" y="30"/>
                </a:lnTo>
                <a:lnTo>
                  <a:pt x="1" y="30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4" y="24"/>
                </a:lnTo>
                <a:lnTo>
                  <a:pt x="4" y="25"/>
                </a:lnTo>
                <a:lnTo>
                  <a:pt x="4" y="25"/>
                </a:lnTo>
                <a:lnTo>
                  <a:pt x="5" y="26"/>
                </a:lnTo>
                <a:lnTo>
                  <a:pt x="5" y="26"/>
                </a:lnTo>
                <a:lnTo>
                  <a:pt x="6" y="27"/>
                </a:lnTo>
                <a:lnTo>
                  <a:pt x="6" y="27"/>
                </a:lnTo>
                <a:lnTo>
                  <a:pt x="8" y="26"/>
                </a:lnTo>
                <a:lnTo>
                  <a:pt x="8" y="26"/>
                </a:lnTo>
                <a:lnTo>
                  <a:pt x="9" y="25"/>
                </a:lnTo>
                <a:lnTo>
                  <a:pt x="9" y="17"/>
                </a:lnTo>
                <a:lnTo>
                  <a:pt x="9" y="17"/>
                </a:lnTo>
                <a:lnTo>
                  <a:pt x="8" y="16"/>
                </a:lnTo>
                <a:lnTo>
                  <a:pt x="8" y="16"/>
                </a:lnTo>
                <a:lnTo>
                  <a:pt x="6" y="15"/>
                </a:lnTo>
                <a:lnTo>
                  <a:pt x="6" y="15"/>
                </a:lnTo>
                <a:lnTo>
                  <a:pt x="5" y="15"/>
                </a:lnTo>
                <a:lnTo>
                  <a:pt x="5" y="15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4" y="17"/>
                </a:lnTo>
                <a:lnTo>
                  <a:pt x="0" y="17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08" name="Freeform 2138">
            <a:extLst>
              <a:ext uri="{FF2B5EF4-FFF2-40B4-BE49-F238E27FC236}">
                <a16:creationId xmlns:a16="http://schemas.microsoft.com/office/drawing/2014/main" id="{440DEAC2-8975-4812-B6C7-E7874BD2A871}"/>
              </a:ext>
            </a:extLst>
          </p:cNvPr>
          <p:cNvSpPr>
            <a:spLocks/>
          </p:cNvSpPr>
          <p:nvPr/>
        </p:nvSpPr>
        <p:spPr bwMode="auto">
          <a:xfrm>
            <a:off x="6016068" y="3327583"/>
            <a:ext cx="7938" cy="12700"/>
          </a:xfrm>
          <a:custGeom>
            <a:avLst/>
            <a:gdLst>
              <a:gd name="T0" fmla="*/ 0 w 5"/>
              <a:gd name="T1" fmla="*/ 8 h 8"/>
              <a:gd name="T2" fmla="*/ 0 w 5"/>
              <a:gd name="T3" fmla="*/ 0 h 8"/>
              <a:gd name="T4" fmla="*/ 5 w 5"/>
              <a:gd name="T5" fmla="*/ 0 h 8"/>
              <a:gd name="T6" fmla="*/ 5 w 5"/>
              <a:gd name="T7" fmla="*/ 4 h 8"/>
              <a:gd name="T8" fmla="*/ 0 w 5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8">
                <a:moveTo>
                  <a:pt x="0" y="8"/>
                </a:moveTo>
                <a:lnTo>
                  <a:pt x="0" y="0"/>
                </a:lnTo>
                <a:lnTo>
                  <a:pt x="5" y="0"/>
                </a:lnTo>
                <a:lnTo>
                  <a:pt x="5" y="4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09" name="Freeform 2139">
            <a:extLst>
              <a:ext uri="{FF2B5EF4-FFF2-40B4-BE49-F238E27FC236}">
                <a16:creationId xmlns:a16="http://schemas.microsoft.com/office/drawing/2014/main" id="{46B1C667-6D5E-4CF4-BA00-A166A63F4370}"/>
              </a:ext>
            </a:extLst>
          </p:cNvPr>
          <p:cNvSpPr>
            <a:spLocks/>
          </p:cNvSpPr>
          <p:nvPr/>
        </p:nvSpPr>
        <p:spPr bwMode="auto">
          <a:xfrm>
            <a:off x="6030356" y="3283133"/>
            <a:ext cx="22225" cy="52388"/>
          </a:xfrm>
          <a:custGeom>
            <a:avLst/>
            <a:gdLst>
              <a:gd name="T0" fmla="*/ 5 w 14"/>
              <a:gd name="T1" fmla="*/ 15 h 33"/>
              <a:gd name="T2" fmla="*/ 8 w 14"/>
              <a:gd name="T3" fmla="*/ 13 h 33"/>
              <a:gd name="T4" fmla="*/ 9 w 14"/>
              <a:gd name="T5" fmla="*/ 7 h 33"/>
              <a:gd name="T6" fmla="*/ 8 w 14"/>
              <a:gd name="T7" fmla="*/ 6 h 33"/>
              <a:gd name="T8" fmla="*/ 6 w 14"/>
              <a:gd name="T9" fmla="*/ 5 h 33"/>
              <a:gd name="T10" fmla="*/ 5 w 14"/>
              <a:gd name="T11" fmla="*/ 6 h 33"/>
              <a:gd name="T12" fmla="*/ 4 w 14"/>
              <a:gd name="T13" fmla="*/ 7 h 33"/>
              <a:gd name="T14" fmla="*/ 0 w 14"/>
              <a:gd name="T15" fmla="*/ 10 h 33"/>
              <a:gd name="T16" fmla="*/ 0 w 14"/>
              <a:gd name="T17" fmla="*/ 7 h 33"/>
              <a:gd name="T18" fmla="*/ 0 w 14"/>
              <a:gd name="T19" fmla="*/ 5 h 33"/>
              <a:gd name="T20" fmla="*/ 1 w 14"/>
              <a:gd name="T21" fmla="*/ 2 h 33"/>
              <a:gd name="T22" fmla="*/ 4 w 14"/>
              <a:gd name="T23" fmla="*/ 1 h 33"/>
              <a:gd name="T24" fmla="*/ 6 w 14"/>
              <a:gd name="T25" fmla="*/ 0 h 33"/>
              <a:gd name="T26" fmla="*/ 10 w 14"/>
              <a:gd name="T27" fmla="*/ 1 h 33"/>
              <a:gd name="T28" fmla="*/ 12 w 14"/>
              <a:gd name="T29" fmla="*/ 2 h 33"/>
              <a:gd name="T30" fmla="*/ 13 w 14"/>
              <a:gd name="T31" fmla="*/ 3 h 33"/>
              <a:gd name="T32" fmla="*/ 13 w 14"/>
              <a:gd name="T33" fmla="*/ 5 h 33"/>
              <a:gd name="T34" fmla="*/ 14 w 14"/>
              <a:gd name="T35" fmla="*/ 10 h 33"/>
              <a:gd name="T36" fmla="*/ 14 w 14"/>
              <a:gd name="T37" fmla="*/ 12 h 33"/>
              <a:gd name="T38" fmla="*/ 13 w 14"/>
              <a:gd name="T39" fmla="*/ 13 h 33"/>
              <a:gd name="T40" fmla="*/ 13 w 14"/>
              <a:gd name="T41" fmla="*/ 15 h 33"/>
              <a:gd name="T42" fmla="*/ 10 w 14"/>
              <a:gd name="T43" fmla="*/ 16 h 33"/>
              <a:gd name="T44" fmla="*/ 13 w 14"/>
              <a:gd name="T45" fmla="*/ 17 h 33"/>
              <a:gd name="T46" fmla="*/ 13 w 14"/>
              <a:gd name="T47" fmla="*/ 18 h 33"/>
              <a:gd name="T48" fmla="*/ 14 w 14"/>
              <a:gd name="T49" fmla="*/ 21 h 33"/>
              <a:gd name="T50" fmla="*/ 14 w 14"/>
              <a:gd name="T51" fmla="*/ 23 h 33"/>
              <a:gd name="T52" fmla="*/ 14 w 14"/>
              <a:gd name="T53" fmla="*/ 26 h 33"/>
              <a:gd name="T54" fmla="*/ 13 w 14"/>
              <a:gd name="T55" fmla="*/ 27 h 33"/>
              <a:gd name="T56" fmla="*/ 13 w 14"/>
              <a:gd name="T57" fmla="*/ 28 h 33"/>
              <a:gd name="T58" fmla="*/ 13 w 14"/>
              <a:gd name="T59" fmla="*/ 30 h 33"/>
              <a:gd name="T60" fmla="*/ 10 w 14"/>
              <a:gd name="T61" fmla="*/ 32 h 33"/>
              <a:gd name="T62" fmla="*/ 6 w 14"/>
              <a:gd name="T63" fmla="*/ 33 h 33"/>
              <a:gd name="T64" fmla="*/ 4 w 14"/>
              <a:gd name="T65" fmla="*/ 32 h 33"/>
              <a:gd name="T66" fmla="*/ 3 w 14"/>
              <a:gd name="T67" fmla="*/ 31 h 33"/>
              <a:gd name="T68" fmla="*/ 0 w 14"/>
              <a:gd name="T69" fmla="*/ 30 h 33"/>
              <a:gd name="T70" fmla="*/ 0 w 14"/>
              <a:gd name="T71" fmla="*/ 23 h 33"/>
              <a:gd name="T72" fmla="*/ 4 w 14"/>
              <a:gd name="T73" fmla="*/ 26 h 33"/>
              <a:gd name="T74" fmla="*/ 5 w 14"/>
              <a:gd name="T75" fmla="*/ 27 h 33"/>
              <a:gd name="T76" fmla="*/ 6 w 14"/>
              <a:gd name="T77" fmla="*/ 28 h 33"/>
              <a:gd name="T78" fmla="*/ 8 w 14"/>
              <a:gd name="T79" fmla="*/ 27 h 33"/>
              <a:gd name="T80" fmla="*/ 9 w 14"/>
              <a:gd name="T81" fmla="*/ 26 h 33"/>
              <a:gd name="T82" fmla="*/ 9 w 14"/>
              <a:gd name="T83" fmla="*/ 21 h 33"/>
              <a:gd name="T84" fmla="*/ 8 w 14"/>
              <a:gd name="T85" fmla="*/ 18 h 33"/>
              <a:gd name="T86" fmla="*/ 8 w 14"/>
              <a:gd name="T87" fmla="*/ 18 h 33"/>
              <a:gd name="T88" fmla="*/ 5 w 14"/>
              <a:gd name="T89" fmla="*/ 1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3">
                <a:moveTo>
                  <a:pt x="5" y="15"/>
                </a:moveTo>
                <a:lnTo>
                  <a:pt x="5" y="15"/>
                </a:lnTo>
                <a:lnTo>
                  <a:pt x="8" y="13"/>
                </a:lnTo>
                <a:lnTo>
                  <a:pt x="8" y="13"/>
                </a:lnTo>
                <a:lnTo>
                  <a:pt x="9" y="11"/>
                </a:lnTo>
                <a:lnTo>
                  <a:pt x="9" y="7"/>
                </a:lnTo>
                <a:lnTo>
                  <a:pt x="9" y="7"/>
                </a:lnTo>
                <a:lnTo>
                  <a:pt x="8" y="6"/>
                </a:lnTo>
                <a:lnTo>
                  <a:pt x="8" y="6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4" y="7"/>
                </a:lnTo>
                <a:lnTo>
                  <a:pt x="4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1" y="2"/>
                </a:lnTo>
                <a:lnTo>
                  <a:pt x="1" y="2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2" y="2"/>
                </a:lnTo>
                <a:lnTo>
                  <a:pt x="12" y="2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4" y="10"/>
                </a:lnTo>
                <a:lnTo>
                  <a:pt x="14" y="10"/>
                </a:lnTo>
                <a:lnTo>
                  <a:pt x="14" y="12"/>
                </a:lnTo>
                <a:lnTo>
                  <a:pt x="14" y="12"/>
                </a:lnTo>
                <a:lnTo>
                  <a:pt x="13" y="13"/>
                </a:lnTo>
                <a:lnTo>
                  <a:pt x="13" y="13"/>
                </a:lnTo>
                <a:lnTo>
                  <a:pt x="13" y="15"/>
                </a:lnTo>
                <a:lnTo>
                  <a:pt x="13" y="15"/>
                </a:lnTo>
                <a:lnTo>
                  <a:pt x="10" y="16"/>
                </a:lnTo>
                <a:lnTo>
                  <a:pt x="10" y="16"/>
                </a:lnTo>
                <a:lnTo>
                  <a:pt x="13" y="17"/>
                </a:lnTo>
                <a:lnTo>
                  <a:pt x="13" y="17"/>
                </a:lnTo>
                <a:lnTo>
                  <a:pt x="13" y="18"/>
                </a:lnTo>
                <a:lnTo>
                  <a:pt x="13" y="18"/>
                </a:lnTo>
                <a:lnTo>
                  <a:pt x="14" y="21"/>
                </a:lnTo>
                <a:lnTo>
                  <a:pt x="14" y="21"/>
                </a:lnTo>
                <a:lnTo>
                  <a:pt x="14" y="23"/>
                </a:lnTo>
                <a:lnTo>
                  <a:pt x="14" y="23"/>
                </a:lnTo>
                <a:lnTo>
                  <a:pt x="14" y="26"/>
                </a:lnTo>
                <a:lnTo>
                  <a:pt x="14" y="26"/>
                </a:lnTo>
                <a:lnTo>
                  <a:pt x="13" y="27"/>
                </a:lnTo>
                <a:lnTo>
                  <a:pt x="13" y="27"/>
                </a:lnTo>
                <a:lnTo>
                  <a:pt x="13" y="28"/>
                </a:lnTo>
                <a:lnTo>
                  <a:pt x="13" y="28"/>
                </a:lnTo>
                <a:lnTo>
                  <a:pt x="13" y="30"/>
                </a:lnTo>
                <a:lnTo>
                  <a:pt x="13" y="30"/>
                </a:lnTo>
                <a:lnTo>
                  <a:pt x="10" y="32"/>
                </a:lnTo>
                <a:lnTo>
                  <a:pt x="10" y="32"/>
                </a:lnTo>
                <a:lnTo>
                  <a:pt x="6" y="33"/>
                </a:lnTo>
                <a:lnTo>
                  <a:pt x="6" y="33"/>
                </a:lnTo>
                <a:lnTo>
                  <a:pt x="4" y="32"/>
                </a:lnTo>
                <a:lnTo>
                  <a:pt x="4" y="32"/>
                </a:lnTo>
                <a:lnTo>
                  <a:pt x="3" y="31"/>
                </a:lnTo>
                <a:lnTo>
                  <a:pt x="3" y="31"/>
                </a:lnTo>
                <a:lnTo>
                  <a:pt x="0" y="30"/>
                </a:lnTo>
                <a:lnTo>
                  <a:pt x="0" y="30"/>
                </a:lnTo>
                <a:lnTo>
                  <a:pt x="0" y="26"/>
                </a:lnTo>
                <a:lnTo>
                  <a:pt x="0" y="23"/>
                </a:lnTo>
                <a:lnTo>
                  <a:pt x="4" y="23"/>
                </a:lnTo>
                <a:lnTo>
                  <a:pt x="4" y="26"/>
                </a:lnTo>
                <a:lnTo>
                  <a:pt x="4" y="26"/>
                </a:lnTo>
                <a:lnTo>
                  <a:pt x="5" y="27"/>
                </a:lnTo>
                <a:lnTo>
                  <a:pt x="5" y="27"/>
                </a:lnTo>
                <a:lnTo>
                  <a:pt x="6" y="28"/>
                </a:lnTo>
                <a:lnTo>
                  <a:pt x="6" y="28"/>
                </a:lnTo>
                <a:lnTo>
                  <a:pt x="8" y="27"/>
                </a:lnTo>
                <a:lnTo>
                  <a:pt x="8" y="27"/>
                </a:lnTo>
                <a:lnTo>
                  <a:pt x="9" y="26"/>
                </a:lnTo>
                <a:lnTo>
                  <a:pt x="9" y="21"/>
                </a:lnTo>
                <a:lnTo>
                  <a:pt x="9" y="21"/>
                </a:lnTo>
                <a:lnTo>
                  <a:pt x="8" y="18"/>
                </a:lnTo>
                <a:lnTo>
                  <a:pt x="8" y="18"/>
                </a:lnTo>
                <a:lnTo>
                  <a:pt x="8" y="18"/>
                </a:lnTo>
                <a:lnTo>
                  <a:pt x="8" y="18"/>
                </a:lnTo>
                <a:lnTo>
                  <a:pt x="5" y="18"/>
                </a:lnTo>
                <a:lnTo>
                  <a:pt x="5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10" name="Freeform 2140">
            <a:extLst>
              <a:ext uri="{FF2B5EF4-FFF2-40B4-BE49-F238E27FC236}">
                <a16:creationId xmlns:a16="http://schemas.microsoft.com/office/drawing/2014/main" id="{64F9DBEC-DCBD-4365-BDF5-475108046BFA}"/>
              </a:ext>
            </a:extLst>
          </p:cNvPr>
          <p:cNvSpPr>
            <a:spLocks noEditPoints="1"/>
          </p:cNvSpPr>
          <p:nvPr/>
        </p:nvSpPr>
        <p:spPr bwMode="auto">
          <a:xfrm>
            <a:off x="6057343" y="3283133"/>
            <a:ext cx="20638" cy="52388"/>
          </a:xfrm>
          <a:custGeom>
            <a:avLst/>
            <a:gdLst>
              <a:gd name="T0" fmla="*/ 0 w 13"/>
              <a:gd name="T1" fmla="*/ 8 h 33"/>
              <a:gd name="T2" fmla="*/ 0 w 13"/>
              <a:gd name="T3" fmla="*/ 7 h 33"/>
              <a:gd name="T4" fmla="*/ 0 w 13"/>
              <a:gd name="T5" fmla="*/ 5 h 33"/>
              <a:gd name="T6" fmla="*/ 1 w 13"/>
              <a:gd name="T7" fmla="*/ 3 h 33"/>
              <a:gd name="T8" fmla="*/ 1 w 13"/>
              <a:gd name="T9" fmla="*/ 2 h 33"/>
              <a:gd name="T10" fmla="*/ 3 w 13"/>
              <a:gd name="T11" fmla="*/ 1 h 33"/>
              <a:gd name="T12" fmla="*/ 7 w 13"/>
              <a:gd name="T13" fmla="*/ 0 h 33"/>
              <a:gd name="T14" fmla="*/ 10 w 13"/>
              <a:gd name="T15" fmla="*/ 1 h 33"/>
              <a:gd name="T16" fmla="*/ 12 w 13"/>
              <a:gd name="T17" fmla="*/ 2 h 33"/>
              <a:gd name="T18" fmla="*/ 12 w 13"/>
              <a:gd name="T19" fmla="*/ 3 h 33"/>
              <a:gd name="T20" fmla="*/ 13 w 13"/>
              <a:gd name="T21" fmla="*/ 5 h 33"/>
              <a:gd name="T22" fmla="*/ 13 w 13"/>
              <a:gd name="T23" fmla="*/ 7 h 33"/>
              <a:gd name="T24" fmla="*/ 13 w 13"/>
              <a:gd name="T25" fmla="*/ 8 h 33"/>
              <a:gd name="T26" fmla="*/ 13 w 13"/>
              <a:gd name="T27" fmla="*/ 11 h 33"/>
              <a:gd name="T28" fmla="*/ 13 w 13"/>
              <a:gd name="T29" fmla="*/ 13 h 33"/>
              <a:gd name="T30" fmla="*/ 12 w 13"/>
              <a:gd name="T31" fmla="*/ 15 h 33"/>
              <a:gd name="T32" fmla="*/ 11 w 13"/>
              <a:gd name="T33" fmla="*/ 16 h 33"/>
              <a:gd name="T34" fmla="*/ 12 w 13"/>
              <a:gd name="T35" fmla="*/ 17 h 33"/>
              <a:gd name="T36" fmla="*/ 13 w 13"/>
              <a:gd name="T37" fmla="*/ 18 h 33"/>
              <a:gd name="T38" fmla="*/ 13 w 13"/>
              <a:gd name="T39" fmla="*/ 21 h 33"/>
              <a:gd name="T40" fmla="*/ 13 w 13"/>
              <a:gd name="T41" fmla="*/ 23 h 33"/>
              <a:gd name="T42" fmla="*/ 13 w 13"/>
              <a:gd name="T43" fmla="*/ 26 h 33"/>
              <a:gd name="T44" fmla="*/ 13 w 13"/>
              <a:gd name="T45" fmla="*/ 27 h 33"/>
              <a:gd name="T46" fmla="*/ 13 w 13"/>
              <a:gd name="T47" fmla="*/ 28 h 33"/>
              <a:gd name="T48" fmla="*/ 12 w 13"/>
              <a:gd name="T49" fmla="*/ 30 h 33"/>
              <a:gd name="T50" fmla="*/ 10 w 13"/>
              <a:gd name="T51" fmla="*/ 32 h 33"/>
              <a:gd name="T52" fmla="*/ 7 w 13"/>
              <a:gd name="T53" fmla="*/ 33 h 33"/>
              <a:gd name="T54" fmla="*/ 3 w 13"/>
              <a:gd name="T55" fmla="*/ 32 h 33"/>
              <a:gd name="T56" fmla="*/ 1 w 13"/>
              <a:gd name="T57" fmla="*/ 30 h 33"/>
              <a:gd name="T58" fmla="*/ 1 w 13"/>
              <a:gd name="T59" fmla="*/ 28 h 33"/>
              <a:gd name="T60" fmla="*/ 0 w 13"/>
              <a:gd name="T61" fmla="*/ 27 h 33"/>
              <a:gd name="T62" fmla="*/ 0 w 13"/>
              <a:gd name="T63" fmla="*/ 26 h 33"/>
              <a:gd name="T64" fmla="*/ 0 w 13"/>
              <a:gd name="T65" fmla="*/ 23 h 33"/>
              <a:gd name="T66" fmla="*/ 0 w 13"/>
              <a:gd name="T67" fmla="*/ 21 h 33"/>
              <a:gd name="T68" fmla="*/ 0 w 13"/>
              <a:gd name="T69" fmla="*/ 18 h 33"/>
              <a:gd name="T70" fmla="*/ 1 w 13"/>
              <a:gd name="T71" fmla="*/ 17 h 33"/>
              <a:gd name="T72" fmla="*/ 2 w 13"/>
              <a:gd name="T73" fmla="*/ 16 h 33"/>
              <a:gd name="T74" fmla="*/ 1 w 13"/>
              <a:gd name="T75" fmla="*/ 15 h 33"/>
              <a:gd name="T76" fmla="*/ 0 w 13"/>
              <a:gd name="T77" fmla="*/ 13 h 33"/>
              <a:gd name="T78" fmla="*/ 0 w 13"/>
              <a:gd name="T79" fmla="*/ 11 h 33"/>
              <a:gd name="T80" fmla="*/ 0 w 13"/>
              <a:gd name="T81" fmla="*/ 8 h 33"/>
              <a:gd name="T82" fmla="*/ 8 w 13"/>
              <a:gd name="T83" fmla="*/ 7 h 33"/>
              <a:gd name="T84" fmla="*/ 8 w 13"/>
              <a:gd name="T85" fmla="*/ 6 h 33"/>
              <a:gd name="T86" fmla="*/ 7 w 13"/>
              <a:gd name="T87" fmla="*/ 5 h 33"/>
              <a:gd name="T88" fmla="*/ 5 w 13"/>
              <a:gd name="T89" fmla="*/ 6 h 33"/>
              <a:gd name="T90" fmla="*/ 5 w 13"/>
              <a:gd name="T91" fmla="*/ 12 h 33"/>
              <a:gd name="T92" fmla="*/ 5 w 13"/>
              <a:gd name="T93" fmla="*/ 13 h 33"/>
              <a:gd name="T94" fmla="*/ 7 w 13"/>
              <a:gd name="T95" fmla="*/ 15 h 33"/>
              <a:gd name="T96" fmla="*/ 8 w 13"/>
              <a:gd name="T97" fmla="*/ 13 h 33"/>
              <a:gd name="T98" fmla="*/ 8 w 13"/>
              <a:gd name="T99" fmla="*/ 12 h 33"/>
              <a:gd name="T100" fmla="*/ 8 w 13"/>
              <a:gd name="T101" fmla="*/ 20 h 33"/>
              <a:gd name="T102" fmla="*/ 8 w 13"/>
              <a:gd name="T103" fmla="*/ 18 h 33"/>
              <a:gd name="T104" fmla="*/ 7 w 13"/>
              <a:gd name="T105" fmla="*/ 17 h 33"/>
              <a:gd name="T106" fmla="*/ 5 w 13"/>
              <a:gd name="T107" fmla="*/ 18 h 33"/>
              <a:gd name="T108" fmla="*/ 5 w 13"/>
              <a:gd name="T109" fmla="*/ 20 h 33"/>
              <a:gd name="T110" fmla="*/ 5 w 13"/>
              <a:gd name="T111" fmla="*/ 26 h 33"/>
              <a:gd name="T112" fmla="*/ 5 w 13"/>
              <a:gd name="T113" fmla="*/ 27 h 33"/>
              <a:gd name="T114" fmla="*/ 7 w 13"/>
              <a:gd name="T115" fmla="*/ 28 h 33"/>
              <a:gd name="T116" fmla="*/ 8 w 13"/>
              <a:gd name="T117" fmla="*/ 27 h 33"/>
              <a:gd name="T118" fmla="*/ 8 w 13"/>
              <a:gd name="T119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" h="33">
                <a:moveTo>
                  <a:pt x="0" y="8"/>
                </a:move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3" y="1"/>
                </a:lnTo>
                <a:lnTo>
                  <a:pt x="3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2"/>
                </a:lnTo>
                <a:lnTo>
                  <a:pt x="12" y="2"/>
                </a:lnTo>
                <a:lnTo>
                  <a:pt x="12" y="3"/>
                </a:lnTo>
                <a:lnTo>
                  <a:pt x="12" y="3"/>
                </a:lnTo>
                <a:lnTo>
                  <a:pt x="13" y="5"/>
                </a:lnTo>
                <a:lnTo>
                  <a:pt x="13" y="5"/>
                </a:lnTo>
                <a:lnTo>
                  <a:pt x="13" y="7"/>
                </a:lnTo>
                <a:lnTo>
                  <a:pt x="13" y="7"/>
                </a:lnTo>
                <a:lnTo>
                  <a:pt x="13" y="8"/>
                </a:lnTo>
                <a:lnTo>
                  <a:pt x="13" y="8"/>
                </a:lnTo>
                <a:lnTo>
                  <a:pt x="13" y="11"/>
                </a:lnTo>
                <a:lnTo>
                  <a:pt x="13" y="11"/>
                </a:lnTo>
                <a:lnTo>
                  <a:pt x="13" y="13"/>
                </a:lnTo>
                <a:lnTo>
                  <a:pt x="13" y="13"/>
                </a:lnTo>
                <a:lnTo>
                  <a:pt x="12" y="15"/>
                </a:lnTo>
                <a:lnTo>
                  <a:pt x="12" y="15"/>
                </a:lnTo>
                <a:lnTo>
                  <a:pt x="11" y="16"/>
                </a:lnTo>
                <a:lnTo>
                  <a:pt x="11" y="16"/>
                </a:lnTo>
                <a:lnTo>
                  <a:pt x="12" y="17"/>
                </a:lnTo>
                <a:lnTo>
                  <a:pt x="12" y="17"/>
                </a:lnTo>
                <a:lnTo>
                  <a:pt x="13" y="18"/>
                </a:lnTo>
                <a:lnTo>
                  <a:pt x="13" y="18"/>
                </a:lnTo>
                <a:lnTo>
                  <a:pt x="13" y="21"/>
                </a:lnTo>
                <a:lnTo>
                  <a:pt x="13" y="21"/>
                </a:lnTo>
                <a:lnTo>
                  <a:pt x="13" y="23"/>
                </a:lnTo>
                <a:lnTo>
                  <a:pt x="13" y="23"/>
                </a:lnTo>
                <a:lnTo>
                  <a:pt x="13" y="26"/>
                </a:lnTo>
                <a:lnTo>
                  <a:pt x="13" y="26"/>
                </a:lnTo>
                <a:lnTo>
                  <a:pt x="13" y="27"/>
                </a:lnTo>
                <a:lnTo>
                  <a:pt x="13" y="27"/>
                </a:lnTo>
                <a:lnTo>
                  <a:pt x="13" y="28"/>
                </a:lnTo>
                <a:lnTo>
                  <a:pt x="13" y="28"/>
                </a:lnTo>
                <a:lnTo>
                  <a:pt x="12" y="30"/>
                </a:lnTo>
                <a:lnTo>
                  <a:pt x="12" y="30"/>
                </a:lnTo>
                <a:lnTo>
                  <a:pt x="10" y="32"/>
                </a:lnTo>
                <a:lnTo>
                  <a:pt x="10" y="32"/>
                </a:lnTo>
                <a:lnTo>
                  <a:pt x="7" y="33"/>
                </a:lnTo>
                <a:lnTo>
                  <a:pt x="7" y="33"/>
                </a:lnTo>
                <a:lnTo>
                  <a:pt x="3" y="32"/>
                </a:lnTo>
                <a:lnTo>
                  <a:pt x="3" y="32"/>
                </a:lnTo>
                <a:lnTo>
                  <a:pt x="1" y="30"/>
                </a:lnTo>
                <a:lnTo>
                  <a:pt x="1" y="30"/>
                </a:lnTo>
                <a:lnTo>
                  <a:pt x="1" y="28"/>
                </a:lnTo>
                <a:lnTo>
                  <a:pt x="1" y="28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1" y="17"/>
                </a:lnTo>
                <a:lnTo>
                  <a:pt x="1" y="17"/>
                </a:lnTo>
                <a:lnTo>
                  <a:pt x="2" y="16"/>
                </a:lnTo>
                <a:lnTo>
                  <a:pt x="2" y="16"/>
                </a:lnTo>
                <a:lnTo>
                  <a:pt x="1" y="15"/>
                </a:lnTo>
                <a:lnTo>
                  <a:pt x="1" y="15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8" y="7"/>
                </a:moveTo>
                <a:lnTo>
                  <a:pt x="8" y="7"/>
                </a:lnTo>
                <a:lnTo>
                  <a:pt x="8" y="6"/>
                </a:lnTo>
                <a:lnTo>
                  <a:pt x="8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12"/>
                </a:lnTo>
                <a:lnTo>
                  <a:pt x="5" y="12"/>
                </a:lnTo>
                <a:lnTo>
                  <a:pt x="5" y="13"/>
                </a:lnTo>
                <a:lnTo>
                  <a:pt x="5" y="13"/>
                </a:lnTo>
                <a:lnTo>
                  <a:pt x="7" y="15"/>
                </a:lnTo>
                <a:lnTo>
                  <a:pt x="7" y="15"/>
                </a:lnTo>
                <a:lnTo>
                  <a:pt x="8" y="13"/>
                </a:lnTo>
                <a:lnTo>
                  <a:pt x="8" y="13"/>
                </a:lnTo>
                <a:lnTo>
                  <a:pt x="8" y="12"/>
                </a:lnTo>
                <a:lnTo>
                  <a:pt x="8" y="7"/>
                </a:lnTo>
                <a:close/>
                <a:moveTo>
                  <a:pt x="8" y="20"/>
                </a:moveTo>
                <a:lnTo>
                  <a:pt x="8" y="20"/>
                </a:lnTo>
                <a:lnTo>
                  <a:pt x="8" y="18"/>
                </a:lnTo>
                <a:lnTo>
                  <a:pt x="8" y="18"/>
                </a:lnTo>
                <a:lnTo>
                  <a:pt x="7" y="17"/>
                </a:lnTo>
                <a:lnTo>
                  <a:pt x="7" y="17"/>
                </a:lnTo>
                <a:lnTo>
                  <a:pt x="5" y="18"/>
                </a:lnTo>
                <a:lnTo>
                  <a:pt x="5" y="18"/>
                </a:lnTo>
                <a:lnTo>
                  <a:pt x="5" y="20"/>
                </a:lnTo>
                <a:lnTo>
                  <a:pt x="5" y="26"/>
                </a:ln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7" y="28"/>
                </a:lnTo>
                <a:lnTo>
                  <a:pt x="7" y="28"/>
                </a:lnTo>
                <a:lnTo>
                  <a:pt x="8" y="27"/>
                </a:lnTo>
                <a:lnTo>
                  <a:pt x="8" y="27"/>
                </a:lnTo>
                <a:lnTo>
                  <a:pt x="8" y="26"/>
                </a:lnTo>
                <a:lnTo>
                  <a:pt x="8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11" name="Freeform 2141">
            <a:extLst>
              <a:ext uri="{FF2B5EF4-FFF2-40B4-BE49-F238E27FC236}">
                <a16:creationId xmlns:a16="http://schemas.microsoft.com/office/drawing/2014/main" id="{F903DAAB-731B-4012-8C7D-44755B582F06}"/>
              </a:ext>
            </a:extLst>
          </p:cNvPr>
          <p:cNvSpPr>
            <a:spLocks/>
          </p:cNvSpPr>
          <p:nvPr/>
        </p:nvSpPr>
        <p:spPr bwMode="auto">
          <a:xfrm>
            <a:off x="5938281" y="3794308"/>
            <a:ext cx="14288" cy="52388"/>
          </a:xfrm>
          <a:custGeom>
            <a:avLst/>
            <a:gdLst>
              <a:gd name="T0" fmla="*/ 4 w 9"/>
              <a:gd name="T1" fmla="*/ 33 h 33"/>
              <a:gd name="T2" fmla="*/ 4 w 9"/>
              <a:gd name="T3" fmla="*/ 5 h 33"/>
              <a:gd name="T4" fmla="*/ 0 w 9"/>
              <a:gd name="T5" fmla="*/ 9 h 33"/>
              <a:gd name="T6" fmla="*/ 0 w 9"/>
              <a:gd name="T7" fmla="*/ 4 h 33"/>
              <a:gd name="T8" fmla="*/ 4 w 9"/>
              <a:gd name="T9" fmla="*/ 0 h 33"/>
              <a:gd name="T10" fmla="*/ 9 w 9"/>
              <a:gd name="T11" fmla="*/ 0 h 33"/>
              <a:gd name="T12" fmla="*/ 9 w 9"/>
              <a:gd name="T13" fmla="*/ 33 h 33"/>
              <a:gd name="T14" fmla="*/ 4 w 9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3">
                <a:moveTo>
                  <a:pt x="4" y="33"/>
                </a:moveTo>
                <a:lnTo>
                  <a:pt x="4" y="5"/>
                </a:lnTo>
                <a:lnTo>
                  <a:pt x="0" y="9"/>
                </a:lnTo>
                <a:lnTo>
                  <a:pt x="0" y="4"/>
                </a:lnTo>
                <a:lnTo>
                  <a:pt x="4" y="0"/>
                </a:lnTo>
                <a:lnTo>
                  <a:pt x="9" y="0"/>
                </a:lnTo>
                <a:lnTo>
                  <a:pt x="9" y="33"/>
                </a:lnTo>
                <a:lnTo>
                  <a:pt x="4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12" name="Freeform 2142">
            <a:extLst>
              <a:ext uri="{FF2B5EF4-FFF2-40B4-BE49-F238E27FC236}">
                <a16:creationId xmlns:a16="http://schemas.microsoft.com/office/drawing/2014/main" id="{1480E0D2-3B87-489C-BAFF-FD0DF7EBDAD3}"/>
              </a:ext>
            </a:extLst>
          </p:cNvPr>
          <p:cNvSpPr>
            <a:spLocks/>
          </p:cNvSpPr>
          <p:nvPr/>
        </p:nvSpPr>
        <p:spPr bwMode="auto">
          <a:xfrm>
            <a:off x="5965268" y="3794308"/>
            <a:ext cx="14288" cy="52388"/>
          </a:xfrm>
          <a:custGeom>
            <a:avLst/>
            <a:gdLst>
              <a:gd name="T0" fmla="*/ 5 w 9"/>
              <a:gd name="T1" fmla="*/ 33 h 33"/>
              <a:gd name="T2" fmla="*/ 5 w 9"/>
              <a:gd name="T3" fmla="*/ 5 h 33"/>
              <a:gd name="T4" fmla="*/ 0 w 9"/>
              <a:gd name="T5" fmla="*/ 9 h 33"/>
              <a:gd name="T6" fmla="*/ 0 w 9"/>
              <a:gd name="T7" fmla="*/ 4 h 33"/>
              <a:gd name="T8" fmla="*/ 5 w 9"/>
              <a:gd name="T9" fmla="*/ 0 h 33"/>
              <a:gd name="T10" fmla="*/ 9 w 9"/>
              <a:gd name="T11" fmla="*/ 0 h 33"/>
              <a:gd name="T12" fmla="*/ 9 w 9"/>
              <a:gd name="T13" fmla="*/ 33 h 33"/>
              <a:gd name="T14" fmla="*/ 5 w 9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3">
                <a:moveTo>
                  <a:pt x="5" y="33"/>
                </a:moveTo>
                <a:lnTo>
                  <a:pt x="5" y="5"/>
                </a:lnTo>
                <a:lnTo>
                  <a:pt x="0" y="9"/>
                </a:lnTo>
                <a:lnTo>
                  <a:pt x="0" y="4"/>
                </a:lnTo>
                <a:lnTo>
                  <a:pt x="5" y="0"/>
                </a:lnTo>
                <a:lnTo>
                  <a:pt x="9" y="0"/>
                </a:lnTo>
                <a:lnTo>
                  <a:pt x="9" y="33"/>
                </a:lnTo>
                <a:lnTo>
                  <a:pt x="5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13" name="Freeform 2143">
            <a:extLst>
              <a:ext uri="{FF2B5EF4-FFF2-40B4-BE49-F238E27FC236}">
                <a16:creationId xmlns:a16="http://schemas.microsoft.com/office/drawing/2014/main" id="{0F39F1B6-5753-4693-A2D0-FFDDB1CC3139}"/>
              </a:ext>
            </a:extLst>
          </p:cNvPr>
          <p:cNvSpPr>
            <a:spLocks/>
          </p:cNvSpPr>
          <p:nvPr/>
        </p:nvSpPr>
        <p:spPr bwMode="auto">
          <a:xfrm>
            <a:off x="5990668" y="3794308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8 w 14"/>
              <a:gd name="T5" fmla="*/ 13 h 33"/>
              <a:gd name="T6" fmla="*/ 8 w 14"/>
              <a:gd name="T7" fmla="*/ 13 h 33"/>
              <a:gd name="T8" fmla="*/ 9 w 14"/>
              <a:gd name="T9" fmla="*/ 10 h 33"/>
              <a:gd name="T10" fmla="*/ 9 w 14"/>
              <a:gd name="T11" fmla="*/ 10 h 33"/>
              <a:gd name="T12" fmla="*/ 9 w 14"/>
              <a:gd name="T13" fmla="*/ 9 h 33"/>
              <a:gd name="T14" fmla="*/ 9 w 14"/>
              <a:gd name="T15" fmla="*/ 9 h 33"/>
              <a:gd name="T16" fmla="*/ 9 w 14"/>
              <a:gd name="T17" fmla="*/ 8 h 33"/>
              <a:gd name="T18" fmla="*/ 9 w 14"/>
              <a:gd name="T19" fmla="*/ 8 h 33"/>
              <a:gd name="T20" fmla="*/ 9 w 14"/>
              <a:gd name="T21" fmla="*/ 7 h 33"/>
              <a:gd name="T22" fmla="*/ 9 w 14"/>
              <a:gd name="T23" fmla="*/ 7 h 33"/>
              <a:gd name="T24" fmla="*/ 8 w 14"/>
              <a:gd name="T25" fmla="*/ 5 h 33"/>
              <a:gd name="T26" fmla="*/ 8 w 14"/>
              <a:gd name="T27" fmla="*/ 5 h 33"/>
              <a:gd name="T28" fmla="*/ 6 w 14"/>
              <a:gd name="T29" fmla="*/ 5 h 33"/>
              <a:gd name="T30" fmla="*/ 6 w 14"/>
              <a:gd name="T31" fmla="*/ 5 h 33"/>
              <a:gd name="T32" fmla="*/ 5 w 14"/>
              <a:gd name="T33" fmla="*/ 5 h 33"/>
              <a:gd name="T34" fmla="*/ 5 w 14"/>
              <a:gd name="T35" fmla="*/ 5 h 33"/>
              <a:gd name="T36" fmla="*/ 4 w 14"/>
              <a:gd name="T37" fmla="*/ 8 h 33"/>
              <a:gd name="T38" fmla="*/ 4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0 w 14"/>
              <a:gd name="T47" fmla="*/ 5 h 33"/>
              <a:gd name="T48" fmla="*/ 0 w 14"/>
              <a:gd name="T49" fmla="*/ 5 h 33"/>
              <a:gd name="T50" fmla="*/ 1 w 14"/>
              <a:gd name="T51" fmla="*/ 3 h 33"/>
              <a:gd name="T52" fmla="*/ 1 w 14"/>
              <a:gd name="T53" fmla="*/ 3 h 33"/>
              <a:gd name="T54" fmla="*/ 4 w 14"/>
              <a:gd name="T55" fmla="*/ 2 h 33"/>
              <a:gd name="T56" fmla="*/ 4 w 14"/>
              <a:gd name="T57" fmla="*/ 2 h 33"/>
              <a:gd name="T58" fmla="*/ 6 w 14"/>
              <a:gd name="T59" fmla="*/ 0 h 33"/>
              <a:gd name="T60" fmla="*/ 6 w 14"/>
              <a:gd name="T61" fmla="*/ 0 h 33"/>
              <a:gd name="T62" fmla="*/ 10 w 14"/>
              <a:gd name="T63" fmla="*/ 2 h 33"/>
              <a:gd name="T64" fmla="*/ 10 w 14"/>
              <a:gd name="T65" fmla="*/ 2 h 33"/>
              <a:gd name="T66" fmla="*/ 11 w 14"/>
              <a:gd name="T67" fmla="*/ 3 h 33"/>
              <a:gd name="T68" fmla="*/ 11 w 14"/>
              <a:gd name="T69" fmla="*/ 3 h 33"/>
              <a:gd name="T70" fmla="*/ 13 w 14"/>
              <a:gd name="T71" fmla="*/ 5 h 33"/>
              <a:gd name="T72" fmla="*/ 13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3 w 14"/>
              <a:gd name="T83" fmla="*/ 12 h 33"/>
              <a:gd name="T84" fmla="*/ 13 w 14"/>
              <a:gd name="T85" fmla="*/ 12 h 33"/>
              <a:gd name="T86" fmla="*/ 13 w 14"/>
              <a:gd name="T87" fmla="*/ 14 h 33"/>
              <a:gd name="T88" fmla="*/ 13 w 14"/>
              <a:gd name="T89" fmla="*/ 14 h 33"/>
              <a:gd name="T90" fmla="*/ 11 w 14"/>
              <a:gd name="T91" fmla="*/ 15 h 33"/>
              <a:gd name="T92" fmla="*/ 5 w 14"/>
              <a:gd name="T93" fmla="*/ 28 h 33"/>
              <a:gd name="T94" fmla="*/ 14 w 14"/>
              <a:gd name="T95" fmla="*/ 28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8" y="13"/>
                </a:lnTo>
                <a:lnTo>
                  <a:pt x="8" y="13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9" y="9"/>
                </a:lnTo>
                <a:lnTo>
                  <a:pt x="9" y="8"/>
                </a:lnTo>
                <a:lnTo>
                  <a:pt x="9" y="8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5"/>
                </a:lnTo>
                <a:lnTo>
                  <a:pt x="5" y="5"/>
                </a:lnTo>
                <a:lnTo>
                  <a:pt x="4" y="8"/>
                </a:lnTo>
                <a:lnTo>
                  <a:pt x="4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10" y="2"/>
                </a:lnTo>
                <a:lnTo>
                  <a:pt x="10" y="2"/>
                </a:lnTo>
                <a:lnTo>
                  <a:pt x="11" y="3"/>
                </a:lnTo>
                <a:lnTo>
                  <a:pt x="11" y="3"/>
                </a:lnTo>
                <a:lnTo>
                  <a:pt x="13" y="5"/>
                </a:lnTo>
                <a:lnTo>
                  <a:pt x="13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3" y="12"/>
                </a:lnTo>
                <a:lnTo>
                  <a:pt x="13" y="12"/>
                </a:lnTo>
                <a:lnTo>
                  <a:pt x="13" y="14"/>
                </a:lnTo>
                <a:lnTo>
                  <a:pt x="13" y="14"/>
                </a:lnTo>
                <a:lnTo>
                  <a:pt x="11" y="15"/>
                </a:lnTo>
                <a:lnTo>
                  <a:pt x="5" y="28"/>
                </a:lnTo>
                <a:lnTo>
                  <a:pt x="14" y="28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14" name="Freeform 2144">
            <a:extLst>
              <a:ext uri="{FF2B5EF4-FFF2-40B4-BE49-F238E27FC236}">
                <a16:creationId xmlns:a16="http://schemas.microsoft.com/office/drawing/2014/main" id="{505ECC6A-E09B-43A8-BE45-EC396B8D7BDA}"/>
              </a:ext>
            </a:extLst>
          </p:cNvPr>
          <p:cNvSpPr>
            <a:spLocks/>
          </p:cNvSpPr>
          <p:nvPr/>
        </p:nvSpPr>
        <p:spPr bwMode="auto">
          <a:xfrm>
            <a:off x="6016068" y="3838758"/>
            <a:ext cx="7938" cy="14288"/>
          </a:xfrm>
          <a:custGeom>
            <a:avLst/>
            <a:gdLst>
              <a:gd name="T0" fmla="*/ 0 w 5"/>
              <a:gd name="T1" fmla="*/ 9 h 9"/>
              <a:gd name="T2" fmla="*/ 0 w 5"/>
              <a:gd name="T3" fmla="*/ 0 h 9"/>
              <a:gd name="T4" fmla="*/ 5 w 5"/>
              <a:gd name="T5" fmla="*/ 0 h 9"/>
              <a:gd name="T6" fmla="*/ 5 w 5"/>
              <a:gd name="T7" fmla="*/ 5 h 9"/>
              <a:gd name="T8" fmla="*/ 0 w 5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9">
                <a:moveTo>
                  <a:pt x="0" y="9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15" name="Freeform 2145">
            <a:extLst>
              <a:ext uri="{FF2B5EF4-FFF2-40B4-BE49-F238E27FC236}">
                <a16:creationId xmlns:a16="http://schemas.microsoft.com/office/drawing/2014/main" id="{319A9853-9375-4310-8D64-81BF339FA45E}"/>
              </a:ext>
            </a:extLst>
          </p:cNvPr>
          <p:cNvSpPr>
            <a:spLocks/>
          </p:cNvSpPr>
          <p:nvPr/>
        </p:nvSpPr>
        <p:spPr bwMode="auto">
          <a:xfrm>
            <a:off x="6028768" y="3794308"/>
            <a:ext cx="25400" cy="52388"/>
          </a:xfrm>
          <a:custGeom>
            <a:avLst/>
            <a:gdLst>
              <a:gd name="T0" fmla="*/ 9 w 16"/>
              <a:gd name="T1" fmla="*/ 33 h 33"/>
              <a:gd name="T2" fmla="*/ 9 w 16"/>
              <a:gd name="T3" fmla="*/ 28 h 33"/>
              <a:gd name="T4" fmla="*/ 0 w 16"/>
              <a:gd name="T5" fmla="*/ 28 h 33"/>
              <a:gd name="T6" fmla="*/ 0 w 16"/>
              <a:gd name="T7" fmla="*/ 24 h 33"/>
              <a:gd name="T8" fmla="*/ 6 w 16"/>
              <a:gd name="T9" fmla="*/ 0 h 33"/>
              <a:gd name="T10" fmla="*/ 11 w 16"/>
              <a:gd name="T11" fmla="*/ 0 h 33"/>
              <a:gd name="T12" fmla="*/ 4 w 16"/>
              <a:gd name="T13" fmla="*/ 24 h 33"/>
              <a:gd name="T14" fmla="*/ 9 w 16"/>
              <a:gd name="T15" fmla="*/ 24 h 33"/>
              <a:gd name="T16" fmla="*/ 9 w 16"/>
              <a:gd name="T17" fmla="*/ 14 h 33"/>
              <a:gd name="T18" fmla="*/ 14 w 16"/>
              <a:gd name="T19" fmla="*/ 14 h 33"/>
              <a:gd name="T20" fmla="*/ 14 w 16"/>
              <a:gd name="T21" fmla="*/ 24 h 33"/>
              <a:gd name="T22" fmla="*/ 16 w 16"/>
              <a:gd name="T23" fmla="*/ 24 h 33"/>
              <a:gd name="T24" fmla="*/ 16 w 16"/>
              <a:gd name="T25" fmla="*/ 28 h 33"/>
              <a:gd name="T26" fmla="*/ 14 w 16"/>
              <a:gd name="T27" fmla="*/ 28 h 33"/>
              <a:gd name="T28" fmla="*/ 14 w 16"/>
              <a:gd name="T29" fmla="*/ 33 h 33"/>
              <a:gd name="T30" fmla="*/ 9 w 16"/>
              <a:gd name="T31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3">
                <a:moveTo>
                  <a:pt x="9" y="33"/>
                </a:moveTo>
                <a:lnTo>
                  <a:pt x="9" y="28"/>
                </a:lnTo>
                <a:lnTo>
                  <a:pt x="0" y="28"/>
                </a:lnTo>
                <a:lnTo>
                  <a:pt x="0" y="24"/>
                </a:lnTo>
                <a:lnTo>
                  <a:pt x="6" y="0"/>
                </a:lnTo>
                <a:lnTo>
                  <a:pt x="11" y="0"/>
                </a:lnTo>
                <a:lnTo>
                  <a:pt x="4" y="24"/>
                </a:lnTo>
                <a:lnTo>
                  <a:pt x="9" y="24"/>
                </a:lnTo>
                <a:lnTo>
                  <a:pt x="9" y="14"/>
                </a:lnTo>
                <a:lnTo>
                  <a:pt x="14" y="14"/>
                </a:lnTo>
                <a:lnTo>
                  <a:pt x="14" y="24"/>
                </a:lnTo>
                <a:lnTo>
                  <a:pt x="16" y="24"/>
                </a:lnTo>
                <a:lnTo>
                  <a:pt x="16" y="28"/>
                </a:lnTo>
                <a:lnTo>
                  <a:pt x="14" y="28"/>
                </a:lnTo>
                <a:lnTo>
                  <a:pt x="14" y="33"/>
                </a:lnTo>
                <a:lnTo>
                  <a:pt x="9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16" name="Freeform 2146">
            <a:extLst>
              <a:ext uri="{FF2B5EF4-FFF2-40B4-BE49-F238E27FC236}">
                <a16:creationId xmlns:a16="http://schemas.microsoft.com/office/drawing/2014/main" id="{FB26FC08-1BDB-4CA0-8E21-98D9FEE2E65A}"/>
              </a:ext>
            </a:extLst>
          </p:cNvPr>
          <p:cNvSpPr>
            <a:spLocks/>
          </p:cNvSpPr>
          <p:nvPr/>
        </p:nvSpPr>
        <p:spPr bwMode="auto">
          <a:xfrm>
            <a:off x="6058931" y="3794308"/>
            <a:ext cx="14288" cy="52388"/>
          </a:xfrm>
          <a:custGeom>
            <a:avLst/>
            <a:gdLst>
              <a:gd name="T0" fmla="*/ 4 w 9"/>
              <a:gd name="T1" fmla="*/ 33 h 33"/>
              <a:gd name="T2" fmla="*/ 4 w 9"/>
              <a:gd name="T3" fmla="*/ 5 h 33"/>
              <a:gd name="T4" fmla="*/ 0 w 9"/>
              <a:gd name="T5" fmla="*/ 9 h 33"/>
              <a:gd name="T6" fmla="*/ 0 w 9"/>
              <a:gd name="T7" fmla="*/ 4 h 33"/>
              <a:gd name="T8" fmla="*/ 4 w 9"/>
              <a:gd name="T9" fmla="*/ 0 h 33"/>
              <a:gd name="T10" fmla="*/ 9 w 9"/>
              <a:gd name="T11" fmla="*/ 0 h 33"/>
              <a:gd name="T12" fmla="*/ 9 w 9"/>
              <a:gd name="T13" fmla="*/ 33 h 33"/>
              <a:gd name="T14" fmla="*/ 4 w 9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3">
                <a:moveTo>
                  <a:pt x="4" y="33"/>
                </a:moveTo>
                <a:lnTo>
                  <a:pt x="4" y="5"/>
                </a:lnTo>
                <a:lnTo>
                  <a:pt x="0" y="9"/>
                </a:lnTo>
                <a:lnTo>
                  <a:pt x="0" y="4"/>
                </a:lnTo>
                <a:lnTo>
                  <a:pt x="4" y="0"/>
                </a:lnTo>
                <a:lnTo>
                  <a:pt x="9" y="0"/>
                </a:lnTo>
                <a:lnTo>
                  <a:pt x="9" y="33"/>
                </a:lnTo>
                <a:lnTo>
                  <a:pt x="4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17" name="Freeform 2147">
            <a:extLst>
              <a:ext uri="{FF2B5EF4-FFF2-40B4-BE49-F238E27FC236}">
                <a16:creationId xmlns:a16="http://schemas.microsoft.com/office/drawing/2014/main" id="{D2527B3E-741D-4F3E-886B-9B0C8979FB37}"/>
              </a:ext>
            </a:extLst>
          </p:cNvPr>
          <p:cNvSpPr>
            <a:spLocks/>
          </p:cNvSpPr>
          <p:nvPr/>
        </p:nvSpPr>
        <p:spPr bwMode="auto">
          <a:xfrm>
            <a:off x="6084331" y="3794308"/>
            <a:ext cx="15875" cy="52388"/>
          </a:xfrm>
          <a:custGeom>
            <a:avLst/>
            <a:gdLst>
              <a:gd name="T0" fmla="*/ 5 w 10"/>
              <a:gd name="T1" fmla="*/ 33 h 33"/>
              <a:gd name="T2" fmla="*/ 5 w 10"/>
              <a:gd name="T3" fmla="*/ 5 h 33"/>
              <a:gd name="T4" fmla="*/ 0 w 10"/>
              <a:gd name="T5" fmla="*/ 9 h 33"/>
              <a:gd name="T6" fmla="*/ 0 w 10"/>
              <a:gd name="T7" fmla="*/ 4 h 33"/>
              <a:gd name="T8" fmla="*/ 5 w 10"/>
              <a:gd name="T9" fmla="*/ 0 h 33"/>
              <a:gd name="T10" fmla="*/ 10 w 10"/>
              <a:gd name="T11" fmla="*/ 0 h 33"/>
              <a:gd name="T12" fmla="*/ 10 w 10"/>
              <a:gd name="T13" fmla="*/ 33 h 33"/>
              <a:gd name="T14" fmla="*/ 5 w 10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33">
                <a:moveTo>
                  <a:pt x="5" y="33"/>
                </a:moveTo>
                <a:lnTo>
                  <a:pt x="5" y="5"/>
                </a:lnTo>
                <a:lnTo>
                  <a:pt x="0" y="9"/>
                </a:lnTo>
                <a:lnTo>
                  <a:pt x="0" y="4"/>
                </a:lnTo>
                <a:lnTo>
                  <a:pt x="5" y="0"/>
                </a:lnTo>
                <a:lnTo>
                  <a:pt x="10" y="0"/>
                </a:lnTo>
                <a:lnTo>
                  <a:pt x="10" y="33"/>
                </a:lnTo>
                <a:lnTo>
                  <a:pt x="5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18" name="Freeform 2148">
            <a:extLst>
              <a:ext uri="{FF2B5EF4-FFF2-40B4-BE49-F238E27FC236}">
                <a16:creationId xmlns:a16="http://schemas.microsoft.com/office/drawing/2014/main" id="{50D53956-28E3-4010-9C9C-D67FC5AA463D}"/>
              </a:ext>
            </a:extLst>
          </p:cNvPr>
          <p:cNvSpPr>
            <a:spLocks/>
          </p:cNvSpPr>
          <p:nvPr/>
        </p:nvSpPr>
        <p:spPr bwMode="auto">
          <a:xfrm>
            <a:off x="5950981" y="4307071"/>
            <a:ext cx="20638" cy="52388"/>
          </a:xfrm>
          <a:custGeom>
            <a:avLst/>
            <a:gdLst>
              <a:gd name="T0" fmla="*/ 0 w 13"/>
              <a:gd name="T1" fmla="*/ 33 h 33"/>
              <a:gd name="T2" fmla="*/ 0 w 13"/>
              <a:gd name="T3" fmla="*/ 28 h 33"/>
              <a:gd name="T4" fmla="*/ 8 w 13"/>
              <a:gd name="T5" fmla="*/ 12 h 33"/>
              <a:gd name="T6" fmla="*/ 8 w 13"/>
              <a:gd name="T7" fmla="*/ 12 h 33"/>
              <a:gd name="T8" fmla="*/ 9 w 13"/>
              <a:gd name="T9" fmla="*/ 10 h 33"/>
              <a:gd name="T10" fmla="*/ 9 w 13"/>
              <a:gd name="T11" fmla="*/ 10 h 33"/>
              <a:gd name="T12" fmla="*/ 9 w 13"/>
              <a:gd name="T13" fmla="*/ 7 h 33"/>
              <a:gd name="T14" fmla="*/ 9 w 13"/>
              <a:gd name="T15" fmla="*/ 7 h 33"/>
              <a:gd name="T16" fmla="*/ 9 w 13"/>
              <a:gd name="T17" fmla="*/ 6 h 33"/>
              <a:gd name="T18" fmla="*/ 9 w 13"/>
              <a:gd name="T19" fmla="*/ 6 h 33"/>
              <a:gd name="T20" fmla="*/ 9 w 13"/>
              <a:gd name="T21" fmla="*/ 5 h 33"/>
              <a:gd name="T22" fmla="*/ 9 w 13"/>
              <a:gd name="T23" fmla="*/ 5 h 33"/>
              <a:gd name="T24" fmla="*/ 8 w 13"/>
              <a:gd name="T25" fmla="*/ 5 h 33"/>
              <a:gd name="T26" fmla="*/ 8 w 13"/>
              <a:gd name="T27" fmla="*/ 5 h 33"/>
              <a:gd name="T28" fmla="*/ 6 w 13"/>
              <a:gd name="T29" fmla="*/ 4 h 33"/>
              <a:gd name="T30" fmla="*/ 6 w 13"/>
              <a:gd name="T31" fmla="*/ 4 h 33"/>
              <a:gd name="T32" fmla="*/ 5 w 13"/>
              <a:gd name="T33" fmla="*/ 5 h 33"/>
              <a:gd name="T34" fmla="*/ 5 w 13"/>
              <a:gd name="T35" fmla="*/ 5 h 33"/>
              <a:gd name="T36" fmla="*/ 4 w 13"/>
              <a:gd name="T37" fmla="*/ 6 h 33"/>
              <a:gd name="T38" fmla="*/ 4 w 13"/>
              <a:gd name="T39" fmla="*/ 9 h 33"/>
              <a:gd name="T40" fmla="*/ 0 w 13"/>
              <a:gd name="T41" fmla="*/ 9 h 33"/>
              <a:gd name="T42" fmla="*/ 0 w 13"/>
              <a:gd name="T43" fmla="*/ 6 h 33"/>
              <a:gd name="T44" fmla="*/ 0 w 13"/>
              <a:gd name="T45" fmla="*/ 6 h 33"/>
              <a:gd name="T46" fmla="*/ 0 w 13"/>
              <a:gd name="T47" fmla="*/ 4 h 33"/>
              <a:gd name="T48" fmla="*/ 0 w 13"/>
              <a:gd name="T49" fmla="*/ 4 h 33"/>
              <a:gd name="T50" fmla="*/ 1 w 13"/>
              <a:gd name="T51" fmla="*/ 1 h 33"/>
              <a:gd name="T52" fmla="*/ 1 w 13"/>
              <a:gd name="T53" fmla="*/ 1 h 33"/>
              <a:gd name="T54" fmla="*/ 4 w 13"/>
              <a:gd name="T55" fmla="*/ 0 h 33"/>
              <a:gd name="T56" fmla="*/ 4 w 13"/>
              <a:gd name="T57" fmla="*/ 0 h 33"/>
              <a:gd name="T58" fmla="*/ 6 w 13"/>
              <a:gd name="T59" fmla="*/ 0 h 33"/>
              <a:gd name="T60" fmla="*/ 6 w 13"/>
              <a:gd name="T61" fmla="*/ 0 h 33"/>
              <a:gd name="T62" fmla="*/ 9 w 13"/>
              <a:gd name="T63" fmla="*/ 0 h 33"/>
              <a:gd name="T64" fmla="*/ 9 w 13"/>
              <a:gd name="T65" fmla="*/ 0 h 33"/>
              <a:gd name="T66" fmla="*/ 11 w 13"/>
              <a:gd name="T67" fmla="*/ 2 h 33"/>
              <a:gd name="T68" fmla="*/ 11 w 13"/>
              <a:gd name="T69" fmla="*/ 2 h 33"/>
              <a:gd name="T70" fmla="*/ 13 w 13"/>
              <a:gd name="T71" fmla="*/ 5 h 33"/>
              <a:gd name="T72" fmla="*/ 13 w 13"/>
              <a:gd name="T73" fmla="*/ 5 h 33"/>
              <a:gd name="T74" fmla="*/ 13 w 13"/>
              <a:gd name="T75" fmla="*/ 7 h 33"/>
              <a:gd name="T76" fmla="*/ 13 w 13"/>
              <a:gd name="T77" fmla="*/ 7 h 33"/>
              <a:gd name="T78" fmla="*/ 13 w 13"/>
              <a:gd name="T79" fmla="*/ 10 h 33"/>
              <a:gd name="T80" fmla="*/ 13 w 13"/>
              <a:gd name="T81" fmla="*/ 10 h 33"/>
              <a:gd name="T82" fmla="*/ 13 w 13"/>
              <a:gd name="T83" fmla="*/ 11 h 33"/>
              <a:gd name="T84" fmla="*/ 13 w 13"/>
              <a:gd name="T85" fmla="*/ 11 h 33"/>
              <a:gd name="T86" fmla="*/ 13 w 13"/>
              <a:gd name="T87" fmla="*/ 12 h 33"/>
              <a:gd name="T88" fmla="*/ 13 w 13"/>
              <a:gd name="T89" fmla="*/ 12 h 33"/>
              <a:gd name="T90" fmla="*/ 11 w 13"/>
              <a:gd name="T91" fmla="*/ 15 h 33"/>
              <a:gd name="T92" fmla="*/ 5 w 13"/>
              <a:gd name="T93" fmla="*/ 28 h 33"/>
              <a:gd name="T94" fmla="*/ 13 w 13"/>
              <a:gd name="T95" fmla="*/ 28 h 33"/>
              <a:gd name="T96" fmla="*/ 13 w 13"/>
              <a:gd name="T97" fmla="*/ 33 h 33"/>
              <a:gd name="T98" fmla="*/ 0 w 13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33">
                <a:moveTo>
                  <a:pt x="0" y="33"/>
                </a:moveTo>
                <a:lnTo>
                  <a:pt x="0" y="28"/>
                </a:lnTo>
                <a:lnTo>
                  <a:pt x="8" y="12"/>
                </a:lnTo>
                <a:lnTo>
                  <a:pt x="8" y="12"/>
                </a:lnTo>
                <a:lnTo>
                  <a:pt x="9" y="10"/>
                </a:lnTo>
                <a:lnTo>
                  <a:pt x="9" y="10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4" y="6"/>
                </a:lnTo>
                <a:lnTo>
                  <a:pt x="4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1" y="1"/>
                </a:lnTo>
                <a:lnTo>
                  <a:pt x="1" y="1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5"/>
                </a:lnTo>
                <a:lnTo>
                  <a:pt x="13" y="5"/>
                </a:lnTo>
                <a:lnTo>
                  <a:pt x="13" y="7"/>
                </a:lnTo>
                <a:lnTo>
                  <a:pt x="13" y="7"/>
                </a:lnTo>
                <a:lnTo>
                  <a:pt x="13" y="10"/>
                </a:lnTo>
                <a:lnTo>
                  <a:pt x="13" y="10"/>
                </a:lnTo>
                <a:lnTo>
                  <a:pt x="13" y="11"/>
                </a:lnTo>
                <a:lnTo>
                  <a:pt x="13" y="11"/>
                </a:lnTo>
                <a:lnTo>
                  <a:pt x="13" y="12"/>
                </a:lnTo>
                <a:lnTo>
                  <a:pt x="13" y="12"/>
                </a:lnTo>
                <a:lnTo>
                  <a:pt x="11" y="15"/>
                </a:lnTo>
                <a:lnTo>
                  <a:pt x="5" y="28"/>
                </a:lnTo>
                <a:lnTo>
                  <a:pt x="13" y="28"/>
                </a:lnTo>
                <a:lnTo>
                  <a:pt x="13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19" name="Freeform 2149">
            <a:extLst>
              <a:ext uri="{FF2B5EF4-FFF2-40B4-BE49-F238E27FC236}">
                <a16:creationId xmlns:a16="http://schemas.microsoft.com/office/drawing/2014/main" id="{CFAE93B5-1FC6-4289-BC8B-682C30A45A41}"/>
              </a:ext>
            </a:extLst>
          </p:cNvPr>
          <p:cNvSpPr>
            <a:spLocks noEditPoints="1"/>
          </p:cNvSpPr>
          <p:nvPr/>
        </p:nvSpPr>
        <p:spPr bwMode="auto">
          <a:xfrm>
            <a:off x="5976381" y="4307071"/>
            <a:ext cx="22225" cy="52388"/>
          </a:xfrm>
          <a:custGeom>
            <a:avLst/>
            <a:gdLst>
              <a:gd name="T0" fmla="*/ 0 w 14"/>
              <a:gd name="T1" fmla="*/ 6 h 33"/>
              <a:gd name="T2" fmla="*/ 0 w 14"/>
              <a:gd name="T3" fmla="*/ 6 h 33"/>
              <a:gd name="T4" fmla="*/ 0 w 14"/>
              <a:gd name="T5" fmla="*/ 4 h 33"/>
              <a:gd name="T6" fmla="*/ 0 w 14"/>
              <a:gd name="T7" fmla="*/ 4 h 33"/>
              <a:gd name="T8" fmla="*/ 3 w 14"/>
              <a:gd name="T9" fmla="*/ 1 h 33"/>
              <a:gd name="T10" fmla="*/ 3 w 14"/>
              <a:gd name="T11" fmla="*/ 1 h 33"/>
              <a:gd name="T12" fmla="*/ 4 w 14"/>
              <a:gd name="T13" fmla="*/ 0 h 33"/>
              <a:gd name="T14" fmla="*/ 4 w 14"/>
              <a:gd name="T15" fmla="*/ 0 h 33"/>
              <a:gd name="T16" fmla="*/ 7 w 14"/>
              <a:gd name="T17" fmla="*/ 0 h 33"/>
              <a:gd name="T18" fmla="*/ 7 w 14"/>
              <a:gd name="T19" fmla="*/ 0 h 33"/>
              <a:gd name="T20" fmla="*/ 9 w 14"/>
              <a:gd name="T21" fmla="*/ 0 h 33"/>
              <a:gd name="T22" fmla="*/ 9 w 14"/>
              <a:gd name="T23" fmla="*/ 0 h 33"/>
              <a:gd name="T24" fmla="*/ 12 w 14"/>
              <a:gd name="T25" fmla="*/ 1 h 33"/>
              <a:gd name="T26" fmla="*/ 12 w 14"/>
              <a:gd name="T27" fmla="*/ 1 h 33"/>
              <a:gd name="T28" fmla="*/ 13 w 14"/>
              <a:gd name="T29" fmla="*/ 4 h 33"/>
              <a:gd name="T30" fmla="*/ 13 w 14"/>
              <a:gd name="T31" fmla="*/ 4 h 33"/>
              <a:gd name="T32" fmla="*/ 14 w 14"/>
              <a:gd name="T33" fmla="*/ 6 h 33"/>
              <a:gd name="T34" fmla="*/ 14 w 14"/>
              <a:gd name="T35" fmla="*/ 25 h 33"/>
              <a:gd name="T36" fmla="*/ 14 w 14"/>
              <a:gd name="T37" fmla="*/ 25 h 33"/>
              <a:gd name="T38" fmla="*/ 13 w 14"/>
              <a:gd name="T39" fmla="*/ 29 h 33"/>
              <a:gd name="T40" fmla="*/ 13 w 14"/>
              <a:gd name="T41" fmla="*/ 29 h 33"/>
              <a:gd name="T42" fmla="*/ 12 w 14"/>
              <a:gd name="T43" fmla="*/ 30 h 33"/>
              <a:gd name="T44" fmla="*/ 12 w 14"/>
              <a:gd name="T45" fmla="*/ 30 h 33"/>
              <a:gd name="T46" fmla="*/ 9 w 14"/>
              <a:gd name="T47" fmla="*/ 33 h 33"/>
              <a:gd name="T48" fmla="*/ 9 w 14"/>
              <a:gd name="T49" fmla="*/ 33 h 33"/>
              <a:gd name="T50" fmla="*/ 7 w 14"/>
              <a:gd name="T51" fmla="*/ 33 h 33"/>
              <a:gd name="T52" fmla="*/ 7 w 14"/>
              <a:gd name="T53" fmla="*/ 33 h 33"/>
              <a:gd name="T54" fmla="*/ 4 w 14"/>
              <a:gd name="T55" fmla="*/ 33 h 33"/>
              <a:gd name="T56" fmla="*/ 4 w 14"/>
              <a:gd name="T57" fmla="*/ 33 h 33"/>
              <a:gd name="T58" fmla="*/ 3 w 14"/>
              <a:gd name="T59" fmla="*/ 30 h 33"/>
              <a:gd name="T60" fmla="*/ 3 w 14"/>
              <a:gd name="T61" fmla="*/ 30 h 33"/>
              <a:gd name="T62" fmla="*/ 0 w 14"/>
              <a:gd name="T63" fmla="*/ 29 h 33"/>
              <a:gd name="T64" fmla="*/ 0 w 14"/>
              <a:gd name="T65" fmla="*/ 29 h 33"/>
              <a:gd name="T66" fmla="*/ 0 w 14"/>
              <a:gd name="T67" fmla="*/ 25 h 33"/>
              <a:gd name="T68" fmla="*/ 0 w 14"/>
              <a:gd name="T69" fmla="*/ 6 h 33"/>
              <a:gd name="T70" fmla="*/ 5 w 14"/>
              <a:gd name="T71" fmla="*/ 25 h 33"/>
              <a:gd name="T72" fmla="*/ 5 w 14"/>
              <a:gd name="T73" fmla="*/ 25 h 33"/>
              <a:gd name="T74" fmla="*/ 5 w 14"/>
              <a:gd name="T75" fmla="*/ 28 h 33"/>
              <a:gd name="T76" fmla="*/ 5 w 14"/>
              <a:gd name="T77" fmla="*/ 28 h 33"/>
              <a:gd name="T78" fmla="*/ 7 w 14"/>
              <a:gd name="T79" fmla="*/ 28 h 33"/>
              <a:gd name="T80" fmla="*/ 7 w 14"/>
              <a:gd name="T81" fmla="*/ 28 h 33"/>
              <a:gd name="T82" fmla="*/ 9 w 14"/>
              <a:gd name="T83" fmla="*/ 28 h 33"/>
              <a:gd name="T84" fmla="*/ 9 w 14"/>
              <a:gd name="T85" fmla="*/ 28 h 33"/>
              <a:gd name="T86" fmla="*/ 9 w 14"/>
              <a:gd name="T87" fmla="*/ 25 h 33"/>
              <a:gd name="T88" fmla="*/ 9 w 14"/>
              <a:gd name="T89" fmla="*/ 6 h 33"/>
              <a:gd name="T90" fmla="*/ 9 w 14"/>
              <a:gd name="T91" fmla="*/ 6 h 33"/>
              <a:gd name="T92" fmla="*/ 9 w 14"/>
              <a:gd name="T93" fmla="*/ 5 h 33"/>
              <a:gd name="T94" fmla="*/ 9 w 14"/>
              <a:gd name="T95" fmla="*/ 5 h 33"/>
              <a:gd name="T96" fmla="*/ 7 w 14"/>
              <a:gd name="T97" fmla="*/ 4 h 33"/>
              <a:gd name="T98" fmla="*/ 7 w 14"/>
              <a:gd name="T99" fmla="*/ 4 h 33"/>
              <a:gd name="T100" fmla="*/ 5 w 14"/>
              <a:gd name="T101" fmla="*/ 5 h 33"/>
              <a:gd name="T102" fmla="*/ 5 w 14"/>
              <a:gd name="T103" fmla="*/ 5 h 33"/>
              <a:gd name="T104" fmla="*/ 5 w 14"/>
              <a:gd name="T105" fmla="*/ 6 h 33"/>
              <a:gd name="T106" fmla="*/ 5 w 14"/>
              <a:gd name="T107" fmla="*/ 2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3">
                <a:moveTo>
                  <a:pt x="0" y="6"/>
                </a:move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3" y="1"/>
                </a:lnTo>
                <a:lnTo>
                  <a:pt x="3" y="1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2" y="1"/>
                </a:lnTo>
                <a:lnTo>
                  <a:pt x="12" y="1"/>
                </a:lnTo>
                <a:lnTo>
                  <a:pt x="13" y="4"/>
                </a:lnTo>
                <a:lnTo>
                  <a:pt x="13" y="4"/>
                </a:lnTo>
                <a:lnTo>
                  <a:pt x="14" y="6"/>
                </a:lnTo>
                <a:lnTo>
                  <a:pt x="14" y="25"/>
                </a:lnTo>
                <a:lnTo>
                  <a:pt x="14" y="25"/>
                </a:lnTo>
                <a:lnTo>
                  <a:pt x="13" y="29"/>
                </a:lnTo>
                <a:lnTo>
                  <a:pt x="13" y="29"/>
                </a:lnTo>
                <a:lnTo>
                  <a:pt x="12" y="30"/>
                </a:lnTo>
                <a:lnTo>
                  <a:pt x="12" y="30"/>
                </a:lnTo>
                <a:lnTo>
                  <a:pt x="9" y="33"/>
                </a:lnTo>
                <a:lnTo>
                  <a:pt x="9" y="33"/>
                </a:lnTo>
                <a:lnTo>
                  <a:pt x="7" y="33"/>
                </a:lnTo>
                <a:lnTo>
                  <a:pt x="7" y="33"/>
                </a:lnTo>
                <a:lnTo>
                  <a:pt x="4" y="33"/>
                </a:lnTo>
                <a:lnTo>
                  <a:pt x="4" y="33"/>
                </a:lnTo>
                <a:lnTo>
                  <a:pt x="3" y="30"/>
                </a:lnTo>
                <a:lnTo>
                  <a:pt x="3" y="30"/>
                </a:lnTo>
                <a:lnTo>
                  <a:pt x="0" y="29"/>
                </a:lnTo>
                <a:lnTo>
                  <a:pt x="0" y="29"/>
                </a:lnTo>
                <a:lnTo>
                  <a:pt x="0" y="25"/>
                </a:lnTo>
                <a:lnTo>
                  <a:pt x="0" y="6"/>
                </a:lnTo>
                <a:close/>
                <a:moveTo>
                  <a:pt x="5" y="25"/>
                </a:move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7" y="28"/>
                </a:lnTo>
                <a:lnTo>
                  <a:pt x="7" y="28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7" y="4"/>
                </a:lnTo>
                <a:lnTo>
                  <a:pt x="7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20" name="Freeform 2150">
            <a:extLst>
              <a:ext uri="{FF2B5EF4-FFF2-40B4-BE49-F238E27FC236}">
                <a16:creationId xmlns:a16="http://schemas.microsoft.com/office/drawing/2014/main" id="{DEE4ABBD-75B0-43BB-9D05-41A6D1C0C819}"/>
              </a:ext>
            </a:extLst>
          </p:cNvPr>
          <p:cNvSpPr>
            <a:spLocks noEditPoints="1"/>
          </p:cNvSpPr>
          <p:nvPr/>
        </p:nvSpPr>
        <p:spPr bwMode="auto">
          <a:xfrm>
            <a:off x="6003368" y="4307071"/>
            <a:ext cx="20638" cy="52388"/>
          </a:xfrm>
          <a:custGeom>
            <a:avLst/>
            <a:gdLst>
              <a:gd name="T0" fmla="*/ 0 w 13"/>
              <a:gd name="T1" fmla="*/ 6 h 33"/>
              <a:gd name="T2" fmla="*/ 0 w 13"/>
              <a:gd name="T3" fmla="*/ 6 h 33"/>
              <a:gd name="T4" fmla="*/ 1 w 13"/>
              <a:gd name="T5" fmla="*/ 4 h 33"/>
              <a:gd name="T6" fmla="*/ 1 w 13"/>
              <a:gd name="T7" fmla="*/ 4 h 33"/>
              <a:gd name="T8" fmla="*/ 2 w 13"/>
              <a:gd name="T9" fmla="*/ 1 h 33"/>
              <a:gd name="T10" fmla="*/ 2 w 13"/>
              <a:gd name="T11" fmla="*/ 1 h 33"/>
              <a:gd name="T12" fmla="*/ 5 w 13"/>
              <a:gd name="T13" fmla="*/ 0 h 33"/>
              <a:gd name="T14" fmla="*/ 5 w 13"/>
              <a:gd name="T15" fmla="*/ 0 h 33"/>
              <a:gd name="T16" fmla="*/ 7 w 13"/>
              <a:gd name="T17" fmla="*/ 0 h 33"/>
              <a:gd name="T18" fmla="*/ 7 w 13"/>
              <a:gd name="T19" fmla="*/ 0 h 33"/>
              <a:gd name="T20" fmla="*/ 10 w 13"/>
              <a:gd name="T21" fmla="*/ 0 h 33"/>
              <a:gd name="T22" fmla="*/ 10 w 13"/>
              <a:gd name="T23" fmla="*/ 0 h 33"/>
              <a:gd name="T24" fmla="*/ 12 w 13"/>
              <a:gd name="T25" fmla="*/ 1 h 33"/>
              <a:gd name="T26" fmla="*/ 12 w 13"/>
              <a:gd name="T27" fmla="*/ 1 h 33"/>
              <a:gd name="T28" fmla="*/ 13 w 13"/>
              <a:gd name="T29" fmla="*/ 4 h 33"/>
              <a:gd name="T30" fmla="*/ 13 w 13"/>
              <a:gd name="T31" fmla="*/ 4 h 33"/>
              <a:gd name="T32" fmla="*/ 13 w 13"/>
              <a:gd name="T33" fmla="*/ 6 h 33"/>
              <a:gd name="T34" fmla="*/ 13 w 13"/>
              <a:gd name="T35" fmla="*/ 25 h 33"/>
              <a:gd name="T36" fmla="*/ 13 w 13"/>
              <a:gd name="T37" fmla="*/ 25 h 33"/>
              <a:gd name="T38" fmla="*/ 13 w 13"/>
              <a:gd name="T39" fmla="*/ 29 h 33"/>
              <a:gd name="T40" fmla="*/ 13 w 13"/>
              <a:gd name="T41" fmla="*/ 29 h 33"/>
              <a:gd name="T42" fmla="*/ 12 w 13"/>
              <a:gd name="T43" fmla="*/ 30 h 33"/>
              <a:gd name="T44" fmla="*/ 12 w 13"/>
              <a:gd name="T45" fmla="*/ 30 h 33"/>
              <a:gd name="T46" fmla="*/ 10 w 13"/>
              <a:gd name="T47" fmla="*/ 33 h 33"/>
              <a:gd name="T48" fmla="*/ 10 w 13"/>
              <a:gd name="T49" fmla="*/ 33 h 33"/>
              <a:gd name="T50" fmla="*/ 7 w 13"/>
              <a:gd name="T51" fmla="*/ 33 h 33"/>
              <a:gd name="T52" fmla="*/ 7 w 13"/>
              <a:gd name="T53" fmla="*/ 33 h 33"/>
              <a:gd name="T54" fmla="*/ 5 w 13"/>
              <a:gd name="T55" fmla="*/ 33 h 33"/>
              <a:gd name="T56" fmla="*/ 5 w 13"/>
              <a:gd name="T57" fmla="*/ 33 h 33"/>
              <a:gd name="T58" fmla="*/ 2 w 13"/>
              <a:gd name="T59" fmla="*/ 30 h 33"/>
              <a:gd name="T60" fmla="*/ 2 w 13"/>
              <a:gd name="T61" fmla="*/ 30 h 33"/>
              <a:gd name="T62" fmla="*/ 1 w 13"/>
              <a:gd name="T63" fmla="*/ 29 h 33"/>
              <a:gd name="T64" fmla="*/ 1 w 13"/>
              <a:gd name="T65" fmla="*/ 29 h 33"/>
              <a:gd name="T66" fmla="*/ 0 w 13"/>
              <a:gd name="T67" fmla="*/ 25 h 33"/>
              <a:gd name="T68" fmla="*/ 0 w 13"/>
              <a:gd name="T69" fmla="*/ 6 h 33"/>
              <a:gd name="T70" fmla="*/ 5 w 13"/>
              <a:gd name="T71" fmla="*/ 25 h 33"/>
              <a:gd name="T72" fmla="*/ 5 w 13"/>
              <a:gd name="T73" fmla="*/ 25 h 33"/>
              <a:gd name="T74" fmla="*/ 5 w 13"/>
              <a:gd name="T75" fmla="*/ 28 h 33"/>
              <a:gd name="T76" fmla="*/ 5 w 13"/>
              <a:gd name="T77" fmla="*/ 28 h 33"/>
              <a:gd name="T78" fmla="*/ 7 w 13"/>
              <a:gd name="T79" fmla="*/ 28 h 33"/>
              <a:gd name="T80" fmla="*/ 7 w 13"/>
              <a:gd name="T81" fmla="*/ 28 h 33"/>
              <a:gd name="T82" fmla="*/ 8 w 13"/>
              <a:gd name="T83" fmla="*/ 28 h 33"/>
              <a:gd name="T84" fmla="*/ 8 w 13"/>
              <a:gd name="T85" fmla="*/ 28 h 33"/>
              <a:gd name="T86" fmla="*/ 10 w 13"/>
              <a:gd name="T87" fmla="*/ 25 h 33"/>
              <a:gd name="T88" fmla="*/ 10 w 13"/>
              <a:gd name="T89" fmla="*/ 6 h 33"/>
              <a:gd name="T90" fmla="*/ 10 w 13"/>
              <a:gd name="T91" fmla="*/ 6 h 33"/>
              <a:gd name="T92" fmla="*/ 8 w 13"/>
              <a:gd name="T93" fmla="*/ 5 h 33"/>
              <a:gd name="T94" fmla="*/ 8 w 13"/>
              <a:gd name="T95" fmla="*/ 5 h 33"/>
              <a:gd name="T96" fmla="*/ 7 w 13"/>
              <a:gd name="T97" fmla="*/ 4 h 33"/>
              <a:gd name="T98" fmla="*/ 7 w 13"/>
              <a:gd name="T99" fmla="*/ 4 h 33"/>
              <a:gd name="T100" fmla="*/ 5 w 13"/>
              <a:gd name="T101" fmla="*/ 5 h 33"/>
              <a:gd name="T102" fmla="*/ 5 w 13"/>
              <a:gd name="T103" fmla="*/ 5 h 33"/>
              <a:gd name="T104" fmla="*/ 5 w 13"/>
              <a:gd name="T105" fmla="*/ 6 h 33"/>
              <a:gd name="T106" fmla="*/ 5 w 13"/>
              <a:gd name="T107" fmla="*/ 2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" h="33">
                <a:moveTo>
                  <a:pt x="0" y="6"/>
                </a:move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2" y="1"/>
                </a:lnTo>
                <a:lnTo>
                  <a:pt x="2" y="1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3" y="4"/>
                </a:lnTo>
                <a:lnTo>
                  <a:pt x="13" y="4"/>
                </a:lnTo>
                <a:lnTo>
                  <a:pt x="13" y="6"/>
                </a:lnTo>
                <a:lnTo>
                  <a:pt x="13" y="25"/>
                </a:lnTo>
                <a:lnTo>
                  <a:pt x="13" y="25"/>
                </a:lnTo>
                <a:lnTo>
                  <a:pt x="13" y="29"/>
                </a:lnTo>
                <a:lnTo>
                  <a:pt x="13" y="29"/>
                </a:lnTo>
                <a:lnTo>
                  <a:pt x="12" y="30"/>
                </a:lnTo>
                <a:lnTo>
                  <a:pt x="12" y="30"/>
                </a:lnTo>
                <a:lnTo>
                  <a:pt x="10" y="33"/>
                </a:lnTo>
                <a:lnTo>
                  <a:pt x="10" y="33"/>
                </a:lnTo>
                <a:lnTo>
                  <a:pt x="7" y="33"/>
                </a:lnTo>
                <a:lnTo>
                  <a:pt x="7" y="33"/>
                </a:lnTo>
                <a:lnTo>
                  <a:pt x="5" y="33"/>
                </a:lnTo>
                <a:lnTo>
                  <a:pt x="5" y="33"/>
                </a:lnTo>
                <a:lnTo>
                  <a:pt x="2" y="30"/>
                </a:lnTo>
                <a:lnTo>
                  <a:pt x="2" y="30"/>
                </a:lnTo>
                <a:lnTo>
                  <a:pt x="1" y="29"/>
                </a:lnTo>
                <a:lnTo>
                  <a:pt x="1" y="29"/>
                </a:lnTo>
                <a:lnTo>
                  <a:pt x="0" y="25"/>
                </a:lnTo>
                <a:lnTo>
                  <a:pt x="0" y="6"/>
                </a:lnTo>
                <a:close/>
                <a:moveTo>
                  <a:pt x="5" y="25"/>
                </a:moveTo>
                <a:lnTo>
                  <a:pt x="5" y="25"/>
                </a:lnTo>
                <a:lnTo>
                  <a:pt x="5" y="28"/>
                </a:lnTo>
                <a:lnTo>
                  <a:pt x="5" y="28"/>
                </a:lnTo>
                <a:lnTo>
                  <a:pt x="7" y="28"/>
                </a:lnTo>
                <a:lnTo>
                  <a:pt x="7" y="28"/>
                </a:lnTo>
                <a:lnTo>
                  <a:pt x="8" y="28"/>
                </a:lnTo>
                <a:lnTo>
                  <a:pt x="8" y="28"/>
                </a:lnTo>
                <a:lnTo>
                  <a:pt x="10" y="25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7" y="4"/>
                </a:lnTo>
                <a:lnTo>
                  <a:pt x="7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21" name="Freeform 2151">
            <a:extLst>
              <a:ext uri="{FF2B5EF4-FFF2-40B4-BE49-F238E27FC236}">
                <a16:creationId xmlns:a16="http://schemas.microsoft.com/office/drawing/2014/main" id="{E3C5D330-B833-4BAD-9353-6B891B828E29}"/>
              </a:ext>
            </a:extLst>
          </p:cNvPr>
          <p:cNvSpPr>
            <a:spLocks/>
          </p:cNvSpPr>
          <p:nvPr/>
        </p:nvSpPr>
        <p:spPr bwMode="auto">
          <a:xfrm>
            <a:off x="6030356" y="4351521"/>
            <a:ext cx="7938" cy="11113"/>
          </a:xfrm>
          <a:custGeom>
            <a:avLst/>
            <a:gdLst>
              <a:gd name="T0" fmla="*/ 0 w 5"/>
              <a:gd name="T1" fmla="*/ 7 h 7"/>
              <a:gd name="T2" fmla="*/ 0 w 5"/>
              <a:gd name="T3" fmla="*/ 0 h 7"/>
              <a:gd name="T4" fmla="*/ 5 w 5"/>
              <a:gd name="T5" fmla="*/ 0 h 7"/>
              <a:gd name="T6" fmla="*/ 5 w 5"/>
              <a:gd name="T7" fmla="*/ 5 h 7"/>
              <a:gd name="T8" fmla="*/ 0 w 5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0" y="7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22" name="Freeform 2152">
            <a:extLst>
              <a:ext uri="{FF2B5EF4-FFF2-40B4-BE49-F238E27FC236}">
                <a16:creationId xmlns:a16="http://schemas.microsoft.com/office/drawing/2014/main" id="{B40D0C4D-114D-4FC6-8B91-CE9113200E0B}"/>
              </a:ext>
            </a:extLst>
          </p:cNvPr>
          <p:cNvSpPr>
            <a:spLocks/>
          </p:cNvSpPr>
          <p:nvPr/>
        </p:nvSpPr>
        <p:spPr bwMode="auto">
          <a:xfrm>
            <a:off x="6043056" y="4307071"/>
            <a:ext cx="22225" cy="52388"/>
          </a:xfrm>
          <a:custGeom>
            <a:avLst/>
            <a:gdLst>
              <a:gd name="T0" fmla="*/ 14 w 14"/>
              <a:gd name="T1" fmla="*/ 0 h 33"/>
              <a:gd name="T2" fmla="*/ 14 w 14"/>
              <a:gd name="T3" fmla="*/ 4 h 33"/>
              <a:gd name="T4" fmla="*/ 5 w 14"/>
              <a:gd name="T5" fmla="*/ 4 h 33"/>
              <a:gd name="T6" fmla="*/ 5 w 14"/>
              <a:gd name="T7" fmla="*/ 12 h 33"/>
              <a:gd name="T8" fmla="*/ 5 w 14"/>
              <a:gd name="T9" fmla="*/ 12 h 33"/>
              <a:gd name="T10" fmla="*/ 6 w 14"/>
              <a:gd name="T11" fmla="*/ 12 h 33"/>
              <a:gd name="T12" fmla="*/ 6 w 14"/>
              <a:gd name="T13" fmla="*/ 12 h 33"/>
              <a:gd name="T14" fmla="*/ 9 w 14"/>
              <a:gd name="T15" fmla="*/ 11 h 33"/>
              <a:gd name="T16" fmla="*/ 9 w 14"/>
              <a:gd name="T17" fmla="*/ 11 h 33"/>
              <a:gd name="T18" fmla="*/ 11 w 14"/>
              <a:gd name="T19" fmla="*/ 11 h 33"/>
              <a:gd name="T20" fmla="*/ 12 w 14"/>
              <a:gd name="T21" fmla="*/ 12 h 33"/>
              <a:gd name="T22" fmla="*/ 12 w 14"/>
              <a:gd name="T23" fmla="*/ 12 h 33"/>
              <a:gd name="T24" fmla="*/ 14 w 14"/>
              <a:gd name="T25" fmla="*/ 15 h 33"/>
              <a:gd name="T26" fmla="*/ 14 w 14"/>
              <a:gd name="T27" fmla="*/ 17 h 33"/>
              <a:gd name="T28" fmla="*/ 14 w 14"/>
              <a:gd name="T29" fmla="*/ 25 h 33"/>
              <a:gd name="T30" fmla="*/ 14 w 14"/>
              <a:gd name="T31" fmla="*/ 25 h 33"/>
              <a:gd name="T32" fmla="*/ 14 w 14"/>
              <a:gd name="T33" fmla="*/ 29 h 33"/>
              <a:gd name="T34" fmla="*/ 14 w 14"/>
              <a:gd name="T35" fmla="*/ 29 h 33"/>
              <a:gd name="T36" fmla="*/ 12 w 14"/>
              <a:gd name="T37" fmla="*/ 30 h 33"/>
              <a:gd name="T38" fmla="*/ 12 w 14"/>
              <a:gd name="T39" fmla="*/ 30 h 33"/>
              <a:gd name="T40" fmla="*/ 10 w 14"/>
              <a:gd name="T41" fmla="*/ 33 h 33"/>
              <a:gd name="T42" fmla="*/ 10 w 14"/>
              <a:gd name="T43" fmla="*/ 33 h 33"/>
              <a:gd name="T44" fmla="*/ 7 w 14"/>
              <a:gd name="T45" fmla="*/ 33 h 33"/>
              <a:gd name="T46" fmla="*/ 7 w 14"/>
              <a:gd name="T47" fmla="*/ 33 h 33"/>
              <a:gd name="T48" fmla="*/ 5 w 14"/>
              <a:gd name="T49" fmla="*/ 33 h 33"/>
              <a:gd name="T50" fmla="*/ 5 w 14"/>
              <a:gd name="T51" fmla="*/ 33 h 33"/>
              <a:gd name="T52" fmla="*/ 2 w 14"/>
              <a:gd name="T53" fmla="*/ 30 h 33"/>
              <a:gd name="T54" fmla="*/ 2 w 14"/>
              <a:gd name="T55" fmla="*/ 30 h 33"/>
              <a:gd name="T56" fmla="*/ 1 w 14"/>
              <a:gd name="T57" fmla="*/ 29 h 33"/>
              <a:gd name="T58" fmla="*/ 1 w 14"/>
              <a:gd name="T59" fmla="*/ 29 h 33"/>
              <a:gd name="T60" fmla="*/ 0 w 14"/>
              <a:gd name="T61" fmla="*/ 25 h 33"/>
              <a:gd name="T62" fmla="*/ 0 w 14"/>
              <a:gd name="T63" fmla="*/ 24 h 33"/>
              <a:gd name="T64" fmla="*/ 5 w 14"/>
              <a:gd name="T65" fmla="*/ 24 h 33"/>
              <a:gd name="T66" fmla="*/ 5 w 14"/>
              <a:gd name="T67" fmla="*/ 25 h 33"/>
              <a:gd name="T68" fmla="*/ 5 w 14"/>
              <a:gd name="T69" fmla="*/ 25 h 33"/>
              <a:gd name="T70" fmla="*/ 6 w 14"/>
              <a:gd name="T71" fmla="*/ 28 h 33"/>
              <a:gd name="T72" fmla="*/ 6 w 14"/>
              <a:gd name="T73" fmla="*/ 28 h 33"/>
              <a:gd name="T74" fmla="*/ 7 w 14"/>
              <a:gd name="T75" fmla="*/ 28 h 33"/>
              <a:gd name="T76" fmla="*/ 7 w 14"/>
              <a:gd name="T77" fmla="*/ 28 h 33"/>
              <a:gd name="T78" fmla="*/ 9 w 14"/>
              <a:gd name="T79" fmla="*/ 28 h 33"/>
              <a:gd name="T80" fmla="*/ 9 w 14"/>
              <a:gd name="T81" fmla="*/ 28 h 33"/>
              <a:gd name="T82" fmla="*/ 10 w 14"/>
              <a:gd name="T83" fmla="*/ 25 h 33"/>
              <a:gd name="T84" fmla="*/ 10 w 14"/>
              <a:gd name="T85" fmla="*/ 17 h 33"/>
              <a:gd name="T86" fmla="*/ 10 w 14"/>
              <a:gd name="T87" fmla="*/ 17 h 33"/>
              <a:gd name="T88" fmla="*/ 9 w 14"/>
              <a:gd name="T89" fmla="*/ 16 h 33"/>
              <a:gd name="T90" fmla="*/ 9 w 14"/>
              <a:gd name="T91" fmla="*/ 16 h 33"/>
              <a:gd name="T92" fmla="*/ 7 w 14"/>
              <a:gd name="T93" fmla="*/ 15 h 33"/>
              <a:gd name="T94" fmla="*/ 7 w 14"/>
              <a:gd name="T95" fmla="*/ 15 h 33"/>
              <a:gd name="T96" fmla="*/ 6 w 14"/>
              <a:gd name="T97" fmla="*/ 16 h 33"/>
              <a:gd name="T98" fmla="*/ 6 w 14"/>
              <a:gd name="T99" fmla="*/ 16 h 33"/>
              <a:gd name="T100" fmla="*/ 6 w 14"/>
              <a:gd name="T101" fmla="*/ 16 h 33"/>
              <a:gd name="T102" fmla="*/ 6 w 14"/>
              <a:gd name="T103" fmla="*/ 16 h 33"/>
              <a:gd name="T104" fmla="*/ 5 w 14"/>
              <a:gd name="T105" fmla="*/ 16 h 33"/>
              <a:gd name="T106" fmla="*/ 5 w 14"/>
              <a:gd name="T107" fmla="*/ 16 h 33"/>
              <a:gd name="T108" fmla="*/ 5 w 14"/>
              <a:gd name="T109" fmla="*/ 17 h 33"/>
              <a:gd name="T110" fmla="*/ 1 w 14"/>
              <a:gd name="T111" fmla="*/ 17 h 33"/>
              <a:gd name="T112" fmla="*/ 1 w 14"/>
              <a:gd name="T113" fmla="*/ 0 h 33"/>
              <a:gd name="T114" fmla="*/ 14 w 14"/>
              <a:gd name="T1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3">
                <a:moveTo>
                  <a:pt x="14" y="0"/>
                </a:moveTo>
                <a:lnTo>
                  <a:pt x="14" y="4"/>
                </a:lnTo>
                <a:lnTo>
                  <a:pt x="5" y="4"/>
                </a:lnTo>
                <a:lnTo>
                  <a:pt x="5" y="12"/>
                </a:lnTo>
                <a:lnTo>
                  <a:pt x="5" y="12"/>
                </a:lnTo>
                <a:lnTo>
                  <a:pt x="6" y="12"/>
                </a:lnTo>
                <a:lnTo>
                  <a:pt x="6" y="12"/>
                </a:lnTo>
                <a:lnTo>
                  <a:pt x="9" y="11"/>
                </a:lnTo>
                <a:lnTo>
                  <a:pt x="9" y="11"/>
                </a:lnTo>
                <a:lnTo>
                  <a:pt x="11" y="11"/>
                </a:lnTo>
                <a:lnTo>
                  <a:pt x="12" y="12"/>
                </a:lnTo>
                <a:lnTo>
                  <a:pt x="12" y="12"/>
                </a:lnTo>
                <a:lnTo>
                  <a:pt x="14" y="15"/>
                </a:lnTo>
                <a:lnTo>
                  <a:pt x="14" y="17"/>
                </a:lnTo>
                <a:lnTo>
                  <a:pt x="14" y="25"/>
                </a:lnTo>
                <a:lnTo>
                  <a:pt x="14" y="25"/>
                </a:lnTo>
                <a:lnTo>
                  <a:pt x="14" y="29"/>
                </a:lnTo>
                <a:lnTo>
                  <a:pt x="14" y="29"/>
                </a:lnTo>
                <a:lnTo>
                  <a:pt x="12" y="30"/>
                </a:lnTo>
                <a:lnTo>
                  <a:pt x="12" y="30"/>
                </a:lnTo>
                <a:lnTo>
                  <a:pt x="10" y="33"/>
                </a:lnTo>
                <a:lnTo>
                  <a:pt x="10" y="33"/>
                </a:lnTo>
                <a:lnTo>
                  <a:pt x="7" y="33"/>
                </a:lnTo>
                <a:lnTo>
                  <a:pt x="7" y="33"/>
                </a:lnTo>
                <a:lnTo>
                  <a:pt x="5" y="33"/>
                </a:lnTo>
                <a:lnTo>
                  <a:pt x="5" y="33"/>
                </a:lnTo>
                <a:lnTo>
                  <a:pt x="2" y="30"/>
                </a:lnTo>
                <a:lnTo>
                  <a:pt x="2" y="30"/>
                </a:lnTo>
                <a:lnTo>
                  <a:pt x="1" y="29"/>
                </a:lnTo>
                <a:lnTo>
                  <a:pt x="1" y="29"/>
                </a:lnTo>
                <a:lnTo>
                  <a:pt x="0" y="25"/>
                </a:lnTo>
                <a:lnTo>
                  <a:pt x="0" y="24"/>
                </a:lnTo>
                <a:lnTo>
                  <a:pt x="5" y="24"/>
                </a:lnTo>
                <a:lnTo>
                  <a:pt x="5" y="25"/>
                </a:lnTo>
                <a:lnTo>
                  <a:pt x="5" y="25"/>
                </a:lnTo>
                <a:lnTo>
                  <a:pt x="6" y="28"/>
                </a:lnTo>
                <a:lnTo>
                  <a:pt x="6" y="28"/>
                </a:lnTo>
                <a:lnTo>
                  <a:pt x="7" y="28"/>
                </a:lnTo>
                <a:lnTo>
                  <a:pt x="7" y="28"/>
                </a:lnTo>
                <a:lnTo>
                  <a:pt x="9" y="28"/>
                </a:lnTo>
                <a:lnTo>
                  <a:pt x="9" y="28"/>
                </a:lnTo>
                <a:lnTo>
                  <a:pt x="10" y="25"/>
                </a:lnTo>
                <a:lnTo>
                  <a:pt x="10" y="17"/>
                </a:lnTo>
                <a:lnTo>
                  <a:pt x="10" y="17"/>
                </a:lnTo>
                <a:lnTo>
                  <a:pt x="9" y="16"/>
                </a:lnTo>
                <a:lnTo>
                  <a:pt x="9" y="16"/>
                </a:lnTo>
                <a:lnTo>
                  <a:pt x="7" y="15"/>
                </a:lnTo>
                <a:lnTo>
                  <a:pt x="7" y="15"/>
                </a:lnTo>
                <a:lnTo>
                  <a:pt x="6" y="16"/>
                </a:lnTo>
                <a:lnTo>
                  <a:pt x="6" y="16"/>
                </a:lnTo>
                <a:lnTo>
                  <a:pt x="6" y="16"/>
                </a:lnTo>
                <a:lnTo>
                  <a:pt x="6" y="16"/>
                </a:lnTo>
                <a:lnTo>
                  <a:pt x="5" y="16"/>
                </a:lnTo>
                <a:lnTo>
                  <a:pt x="5" y="16"/>
                </a:lnTo>
                <a:lnTo>
                  <a:pt x="5" y="17"/>
                </a:lnTo>
                <a:lnTo>
                  <a:pt x="1" y="17"/>
                </a:lnTo>
                <a:lnTo>
                  <a:pt x="1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23" name="Freeform 2153">
            <a:extLst>
              <a:ext uri="{FF2B5EF4-FFF2-40B4-BE49-F238E27FC236}">
                <a16:creationId xmlns:a16="http://schemas.microsoft.com/office/drawing/2014/main" id="{6A6B97A5-2F7E-4820-9835-4AAA967BAE4F}"/>
              </a:ext>
            </a:extLst>
          </p:cNvPr>
          <p:cNvSpPr>
            <a:spLocks noEditPoints="1"/>
          </p:cNvSpPr>
          <p:nvPr/>
        </p:nvSpPr>
        <p:spPr bwMode="auto">
          <a:xfrm>
            <a:off x="6070043" y="4307071"/>
            <a:ext cx="22225" cy="52388"/>
          </a:xfrm>
          <a:custGeom>
            <a:avLst/>
            <a:gdLst>
              <a:gd name="T0" fmla="*/ 7 w 14"/>
              <a:gd name="T1" fmla="*/ 19 h 33"/>
              <a:gd name="T2" fmla="*/ 7 w 14"/>
              <a:gd name="T3" fmla="*/ 19 h 33"/>
              <a:gd name="T4" fmla="*/ 7 w 14"/>
              <a:gd name="T5" fmla="*/ 19 h 33"/>
              <a:gd name="T6" fmla="*/ 5 w 14"/>
              <a:gd name="T7" fmla="*/ 19 h 33"/>
              <a:gd name="T8" fmla="*/ 3 w 14"/>
              <a:gd name="T9" fmla="*/ 19 h 33"/>
              <a:gd name="T10" fmla="*/ 2 w 14"/>
              <a:gd name="T11" fmla="*/ 16 h 33"/>
              <a:gd name="T12" fmla="*/ 0 w 14"/>
              <a:gd name="T13" fmla="*/ 16 h 33"/>
              <a:gd name="T14" fmla="*/ 0 w 14"/>
              <a:gd name="T15" fmla="*/ 15 h 33"/>
              <a:gd name="T16" fmla="*/ 0 w 14"/>
              <a:gd name="T17" fmla="*/ 12 h 33"/>
              <a:gd name="T18" fmla="*/ 0 w 14"/>
              <a:gd name="T19" fmla="*/ 10 h 33"/>
              <a:gd name="T20" fmla="*/ 0 w 14"/>
              <a:gd name="T21" fmla="*/ 6 h 33"/>
              <a:gd name="T22" fmla="*/ 0 w 14"/>
              <a:gd name="T23" fmla="*/ 5 h 33"/>
              <a:gd name="T24" fmla="*/ 0 w 14"/>
              <a:gd name="T25" fmla="*/ 4 h 33"/>
              <a:gd name="T26" fmla="*/ 2 w 14"/>
              <a:gd name="T27" fmla="*/ 2 h 33"/>
              <a:gd name="T28" fmla="*/ 4 w 14"/>
              <a:gd name="T29" fmla="*/ 0 h 33"/>
              <a:gd name="T30" fmla="*/ 7 w 14"/>
              <a:gd name="T31" fmla="*/ 0 h 33"/>
              <a:gd name="T32" fmla="*/ 10 w 14"/>
              <a:gd name="T33" fmla="*/ 0 h 33"/>
              <a:gd name="T34" fmla="*/ 13 w 14"/>
              <a:gd name="T35" fmla="*/ 2 h 33"/>
              <a:gd name="T36" fmla="*/ 13 w 14"/>
              <a:gd name="T37" fmla="*/ 4 h 33"/>
              <a:gd name="T38" fmla="*/ 14 w 14"/>
              <a:gd name="T39" fmla="*/ 5 h 33"/>
              <a:gd name="T40" fmla="*/ 14 w 14"/>
              <a:gd name="T41" fmla="*/ 6 h 33"/>
              <a:gd name="T42" fmla="*/ 14 w 14"/>
              <a:gd name="T43" fmla="*/ 10 h 33"/>
              <a:gd name="T44" fmla="*/ 14 w 14"/>
              <a:gd name="T45" fmla="*/ 11 h 33"/>
              <a:gd name="T46" fmla="*/ 14 w 14"/>
              <a:gd name="T47" fmla="*/ 14 h 33"/>
              <a:gd name="T48" fmla="*/ 13 w 14"/>
              <a:gd name="T49" fmla="*/ 15 h 33"/>
              <a:gd name="T50" fmla="*/ 7 w 14"/>
              <a:gd name="T51" fmla="*/ 33 h 33"/>
              <a:gd name="T52" fmla="*/ 4 w 14"/>
              <a:gd name="T53" fmla="*/ 12 h 33"/>
              <a:gd name="T54" fmla="*/ 5 w 14"/>
              <a:gd name="T55" fmla="*/ 14 h 33"/>
              <a:gd name="T56" fmla="*/ 7 w 14"/>
              <a:gd name="T57" fmla="*/ 15 h 33"/>
              <a:gd name="T58" fmla="*/ 9 w 14"/>
              <a:gd name="T59" fmla="*/ 14 h 33"/>
              <a:gd name="T60" fmla="*/ 9 w 14"/>
              <a:gd name="T61" fmla="*/ 12 h 33"/>
              <a:gd name="T62" fmla="*/ 9 w 14"/>
              <a:gd name="T63" fmla="*/ 6 h 33"/>
              <a:gd name="T64" fmla="*/ 9 w 14"/>
              <a:gd name="T65" fmla="*/ 5 h 33"/>
              <a:gd name="T66" fmla="*/ 7 w 14"/>
              <a:gd name="T67" fmla="*/ 4 h 33"/>
              <a:gd name="T68" fmla="*/ 5 w 14"/>
              <a:gd name="T69" fmla="*/ 5 h 33"/>
              <a:gd name="T70" fmla="*/ 4 w 14"/>
              <a:gd name="T71" fmla="*/ 1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2" y="33"/>
                </a:move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lnTo>
                  <a:pt x="5" y="19"/>
                </a:lnTo>
                <a:lnTo>
                  <a:pt x="5" y="19"/>
                </a:lnTo>
                <a:lnTo>
                  <a:pt x="3" y="19"/>
                </a:lnTo>
                <a:lnTo>
                  <a:pt x="3" y="19"/>
                </a:lnTo>
                <a:lnTo>
                  <a:pt x="2" y="16"/>
                </a:lnTo>
                <a:lnTo>
                  <a:pt x="2" y="16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3" y="4"/>
                </a:lnTo>
                <a:lnTo>
                  <a:pt x="13" y="4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13" y="15"/>
                </a:lnTo>
                <a:lnTo>
                  <a:pt x="13" y="16"/>
                </a:lnTo>
                <a:lnTo>
                  <a:pt x="7" y="33"/>
                </a:lnTo>
                <a:lnTo>
                  <a:pt x="2" y="33"/>
                </a:lnTo>
                <a:close/>
                <a:moveTo>
                  <a:pt x="4" y="12"/>
                </a:moveTo>
                <a:lnTo>
                  <a:pt x="4" y="12"/>
                </a:lnTo>
                <a:lnTo>
                  <a:pt x="5" y="14"/>
                </a:lnTo>
                <a:lnTo>
                  <a:pt x="5" y="14"/>
                </a:lnTo>
                <a:lnTo>
                  <a:pt x="7" y="15"/>
                </a:lnTo>
                <a:lnTo>
                  <a:pt x="7" y="15"/>
                </a:lnTo>
                <a:lnTo>
                  <a:pt x="9" y="14"/>
                </a:lnTo>
                <a:lnTo>
                  <a:pt x="9" y="14"/>
                </a:lnTo>
                <a:lnTo>
                  <a:pt x="9" y="12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7" y="4"/>
                </a:lnTo>
                <a:lnTo>
                  <a:pt x="7" y="4"/>
                </a:lnTo>
                <a:lnTo>
                  <a:pt x="5" y="5"/>
                </a:lnTo>
                <a:lnTo>
                  <a:pt x="5" y="5"/>
                </a:lnTo>
                <a:lnTo>
                  <a:pt x="4" y="6"/>
                </a:lnTo>
                <a:lnTo>
                  <a:pt x="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24" name="Freeform 2154">
            <a:extLst>
              <a:ext uri="{FF2B5EF4-FFF2-40B4-BE49-F238E27FC236}">
                <a16:creationId xmlns:a16="http://schemas.microsoft.com/office/drawing/2014/main" id="{711A63AA-D492-4B3E-8B6A-3ADF95C59875}"/>
              </a:ext>
            </a:extLst>
          </p:cNvPr>
          <p:cNvSpPr>
            <a:spLocks/>
          </p:cNvSpPr>
          <p:nvPr/>
        </p:nvSpPr>
        <p:spPr bwMode="auto">
          <a:xfrm>
            <a:off x="5955743" y="4819833"/>
            <a:ext cx="11113" cy="57150"/>
          </a:xfrm>
          <a:custGeom>
            <a:avLst/>
            <a:gdLst>
              <a:gd name="T0" fmla="*/ 7 w 7"/>
              <a:gd name="T1" fmla="*/ 0 h 36"/>
              <a:gd name="T2" fmla="*/ 7 w 7"/>
              <a:gd name="T3" fmla="*/ 2 h 36"/>
              <a:gd name="T4" fmla="*/ 5 w 7"/>
              <a:gd name="T5" fmla="*/ 2 h 36"/>
              <a:gd name="T6" fmla="*/ 5 w 7"/>
              <a:gd name="T7" fmla="*/ 33 h 36"/>
              <a:gd name="T8" fmla="*/ 7 w 7"/>
              <a:gd name="T9" fmla="*/ 33 h 36"/>
              <a:gd name="T10" fmla="*/ 7 w 7"/>
              <a:gd name="T11" fmla="*/ 36 h 36"/>
              <a:gd name="T12" fmla="*/ 0 w 7"/>
              <a:gd name="T13" fmla="*/ 36 h 36"/>
              <a:gd name="T14" fmla="*/ 0 w 7"/>
              <a:gd name="T15" fmla="*/ 0 h 36"/>
              <a:gd name="T16" fmla="*/ 7 w 7"/>
              <a:gd name="T1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6">
                <a:moveTo>
                  <a:pt x="7" y="0"/>
                </a:moveTo>
                <a:lnTo>
                  <a:pt x="7" y="2"/>
                </a:lnTo>
                <a:lnTo>
                  <a:pt x="5" y="2"/>
                </a:lnTo>
                <a:lnTo>
                  <a:pt x="5" y="33"/>
                </a:lnTo>
                <a:lnTo>
                  <a:pt x="7" y="33"/>
                </a:lnTo>
                <a:lnTo>
                  <a:pt x="7" y="36"/>
                </a:lnTo>
                <a:lnTo>
                  <a:pt x="0" y="36"/>
                </a:ln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25" name="Freeform 2155">
            <a:extLst>
              <a:ext uri="{FF2B5EF4-FFF2-40B4-BE49-F238E27FC236}">
                <a16:creationId xmlns:a16="http://schemas.microsoft.com/office/drawing/2014/main" id="{2065EC22-5BD5-4D99-BD0B-736290DFD193}"/>
              </a:ext>
            </a:extLst>
          </p:cNvPr>
          <p:cNvSpPr>
            <a:spLocks/>
          </p:cNvSpPr>
          <p:nvPr/>
        </p:nvSpPr>
        <p:spPr bwMode="auto">
          <a:xfrm>
            <a:off x="5982731" y="4816658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9 w 14"/>
              <a:gd name="T5" fmla="*/ 13 h 33"/>
              <a:gd name="T6" fmla="*/ 9 w 14"/>
              <a:gd name="T7" fmla="*/ 13 h 33"/>
              <a:gd name="T8" fmla="*/ 9 w 14"/>
              <a:gd name="T9" fmla="*/ 12 h 33"/>
              <a:gd name="T10" fmla="*/ 9 w 14"/>
              <a:gd name="T11" fmla="*/ 12 h 33"/>
              <a:gd name="T12" fmla="*/ 10 w 14"/>
              <a:gd name="T13" fmla="*/ 9 h 33"/>
              <a:gd name="T14" fmla="*/ 10 w 14"/>
              <a:gd name="T15" fmla="*/ 9 h 33"/>
              <a:gd name="T16" fmla="*/ 10 w 14"/>
              <a:gd name="T17" fmla="*/ 8 h 33"/>
              <a:gd name="T18" fmla="*/ 10 w 14"/>
              <a:gd name="T19" fmla="*/ 8 h 33"/>
              <a:gd name="T20" fmla="*/ 9 w 14"/>
              <a:gd name="T21" fmla="*/ 7 h 33"/>
              <a:gd name="T22" fmla="*/ 9 w 14"/>
              <a:gd name="T23" fmla="*/ 7 h 33"/>
              <a:gd name="T24" fmla="*/ 9 w 14"/>
              <a:gd name="T25" fmla="*/ 5 h 33"/>
              <a:gd name="T26" fmla="*/ 9 w 14"/>
              <a:gd name="T27" fmla="*/ 5 h 33"/>
              <a:gd name="T28" fmla="*/ 8 w 14"/>
              <a:gd name="T29" fmla="*/ 5 h 33"/>
              <a:gd name="T30" fmla="*/ 8 w 14"/>
              <a:gd name="T31" fmla="*/ 5 h 33"/>
              <a:gd name="T32" fmla="*/ 5 w 14"/>
              <a:gd name="T33" fmla="*/ 7 h 33"/>
              <a:gd name="T34" fmla="*/ 5 w 14"/>
              <a:gd name="T35" fmla="*/ 7 h 33"/>
              <a:gd name="T36" fmla="*/ 5 w 14"/>
              <a:gd name="T37" fmla="*/ 8 h 33"/>
              <a:gd name="T38" fmla="*/ 5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1 w 14"/>
              <a:gd name="T47" fmla="*/ 5 h 33"/>
              <a:gd name="T48" fmla="*/ 1 w 14"/>
              <a:gd name="T49" fmla="*/ 5 h 33"/>
              <a:gd name="T50" fmla="*/ 3 w 14"/>
              <a:gd name="T51" fmla="*/ 3 h 33"/>
              <a:gd name="T52" fmla="*/ 3 w 14"/>
              <a:gd name="T53" fmla="*/ 3 h 33"/>
              <a:gd name="T54" fmla="*/ 5 w 14"/>
              <a:gd name="T55" fmla="*/ 2 h 33"/>
              <a:gd name="T56" fmla="*/ 5 w 14"/>
              <a:gd name="T57" fmla="*/ 2 h 33"/>
              <a:gd name="T58" fmla="*/ 8 w 14"/>
              <a:gd name="T59" fmla="*/ 0 h 33"/>
              <a:gd name="T60" fmla="*/ 8 w 14"/>
              <a:gd name="T61" fmla="*/ 0 h 33"/>
              <a:gd name="T62" fmla="*/ 10 w 14"/>
              <a:gd name="T63" fmla="*/ 2 h 33"/>
              <a:gd name="T64" fmla="*/ 10 w 14"/>
              <a:gd name="T65" fmla="*/ 2 h 33"/>
              <a:gd name="T66" fmla="*/ 13 w 14"/>
              <a:gd name="T67" fmla="*/ 3 h 33"/>
              <a:gd name="T68" fmla="*/ 13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3 h 33"/>
              <a:gd name="T84" fmla="*/ 14 w 14"/>
              <a:gd name="T85" fmla="*/ 13 h 33"/>
              <a:gd name="T86" fmla="*/ 14 w 14"/>
              <a:gd name="T87" fmla="*/ 14 h 33"/>
              <a:gd name="T88" fmla="*/ 14 w 14"/>
              <a:gd name="T89" fmla="*/ 14 h 33"/>
              <a:gd name="T90" fmla="*/ 13 w 14"/>
              <a:gd name="T91" fmla="*/ 15 h 33"/>
              <a:gd name="T92" fmla="*/ 6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9" y="13"/>
                </a:lnTo>
                <a:lnTo>
                  <a:pt x="9" y="13"/>
                </a:lnTo>
                <a:lnTo>
                  <a:pt x="9" y="12"/>
                </a:lnTo>
                <a:lnTo>
                  <a:pt x="9" y="12"/>
                </a:lnTo>
                <a:lnTo>
                  <a:pt x="10" y="9"/>
                </a:lnTo>
                <a:lnTo>
                  <a:pt x="10" y="9"/>
                </a:lnTo>
                <a:lnTo>
                  <a:pt x="10" y="8"/>
                </a:lnTo>
                <a:lnTo>
                  <a:pt x="10" y="8"/>
                </a:lnTo>
                <a:lnTo>
                  <a:pt x="9" y="7"/>
                </a:lnTo>
                <a:lnTo>
                  <a:pt x="9" y="7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7"/>
                </a:lnTo>
                <a:lnTo>
                  <a:pt x="5" y="7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3" y="3"/>
                </a:lnTo>
                <a:lnTo>
                  <a:pt x="3" y="3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6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26" name="Freeform 2156">
            <a:extLst>
              <a:ext uri="{FF2B5EF4-FFF2-40B4-BE49-F238E27FC236}">
                <a16:creationId xmlns:a16="http://schemas.microsoft.com/office/drawing/2014/main" id="{A057E203-2823-445A-AC50-B68E6C1F3D45}"/>
              </a:ext>
            </a:extLst>
          </p:cNvPr>
          <p:cNvSpPr>
            <a:spLocks noEditPoints="1"/>
          </p:cNvSpPr>
          <p:nvPr/>
        </p:nvSpPr>
        <p:spPr bwMode="auto">
          <a:xfrm>
            <a:off x="6011306" y="4816658"/>
            <a:ext cx="20638" cy="53975"/>
          </a:xfrm>
          <a:custGeom>
            <a:avLst/>
            <a:gdLst>
              <a:gd name="T0" fmla="*/ 0 w 13"/>
              <a:gd name="T1" fmla="*/ 9 h 34"/>
              <a:gd name="T2" fmla="*/ 0 w 13"/>
              <a:gd name="T3" fmla="*/ 8 h 34"/>
              <a:gd name="T4" fmla="*/ 0 w 13"/>
              <a:gd name="T5" fmla="*/ 5 h 34"/>
              <a:gd name="T6" fmla="*/ 0 w 13"/>
              <a:gd name="T7" fmla="*/ 4 h 34"/>
              <a:gd name="T8" fmla="*/ 1 w 13"/>
              <a:gd name="T9" fmla="*/ 3 h 34"/>
              <a:gd name="T10" fmla="*/ 3 w 13"/>
              <a:gd name="T11" fmla="*/ 2 h 34"/>
              <a:gd name="T12" fmla="*/ 6 w 13"/>
              <a:gd name="T13" fmla="*/ 0 h 34"/>
              <a:gd name="T14" fmla="*/ 8 w 13"/>
              <a:gd name="T15" fmla="*/ 2 h 34"/>
              <a:gd name="T16" fmla="*/ 11 w 13"/>
              <a:gd name="T17" fmla="*/ 3 h 34"/>
              <a:gd name="T18" fmla="*/ 12 w 13"/>
              <a:gd name="T19" fmla="*/ 4 h 34"/>
              <a:gd name="T20" fmla="*/ 12 w 13"/>
              <a:gd name="T21" fmla="*/ 5 h 34"/>
              <a:gd name="T22" fmla="*/ 13 w 13"/>
              <a:gd name="T23" fmla="*/ 8 h 34"/>
              <a:gd name="T24" fmla="*/ 13 w 13"/>
              <a:gd name="T25" fmla="*/ 9 h 34"/>
              <a:gd name="T26" fmla="*/ 13 w 13"/>
              <a:gd name="T27" fmla="*/ 12 h 34"/>
              <a:gd name="T28" fmla="*/ 12 w 13"/>
              <a:gd name="T29" fmla="*/ 14 h 34"/>
              <a:gd name="T30" fmla="*/ 12 w 13"/>
              <a:gd name="T31" fmla="*/ 15 h 34"/>
              <a:gd name="T32" fmla="*/ 11 w 13"/>
              <a:gd name="T33" fmla="*/ 17 h 34"/>
              <a:gd name="T34" fmla="*/ 12 w 13"/>
              <a:gd name="T35" fmla="*/ 18 h 34"/>
              <a:gd name="T36" fmla="*/ 12 w 13"/>
              <a:gd name="T37" fmla="*/ 19 h 34"/>
              <a:gd name="T38" fmla="*/ 13 w 13"/>
              <a:gd name="T39" fmla="*/ 22 h 34"/>
              <a:gd name="T40" fmla="*/ 13 w 13"/>
              <a:gd name="T41" fmla="*/ 24 h 34"/>
              <a:gd name="T42" fmla="*/ 13 w 13"/>
              <a:gd name="T43" fmla="*/ 27 h 34"/>
              <a:gd name="T44" fmla="*/ 12 w 13"/>
              <a:gd name="T45" fmla="*/ 28 h 34"/>
              <a:gd name="T46" fmla="*/ 12 w 13"/>
              <a:gd name="T47" fmla="*/ 29 h 34"/>
              <a:gd name="T48" fmla="*/ 12 w 13"/>
              <a:gd name="T49" fmla="*/ 30 h 34"/>
              <a:gd name="T50" fmla="*/ 10 w 13"/>
              <a:gd name="T51" fmla="*/ 33 h 34"/>
              <a:gd name="T52" fmla="*/ 6 w 13"/>
              <a:gd name="T53" fmla="*/ 34 h 34"/>
              <a:gd name="T54" fmla="*/ 2 w 13"/>
              <a:gd name="T55" fmla="*/ 33 h 34"/>
              <a:gd name="T56" fmla="*/ 1 w 13"/>
              <a:gd name="T57" fmla="*/ 30 h 34"/>
              <a:gd name="T58" fmla="*/ 0 w 13"/>
              <a:gd name="T59" fmla="*/ 29 h 34"/>
              <a:gd name="T60" fmla="*/ 0 w 13"/>
              <a:gd name="T61" fmla="*/ 28 h 34"/>
              <a:gd name="T62" fmla="*/ 0 w 13"/>
              <a:gd name="T63" fmla="*/ 27 h 34"/>
              <a:gd name="T64" fmla="*/ 0 w 13"/>
              <a:gd name="T65" fmla="*/ 24 h 34"/>
              <a:gd name="T66" fmla="*/ 0 w 13"/>
              <a:gd name="T67" fmla="*/ 22 h 34"/>
              <a:gd name="T68" fmla="*/ 0 w 13"/>
              <a:gd name="T69" fmla="*/ 19 h 34"/>
              <a:gd name="T70" fmla="*/ 0 w 13"/>
              <a:gd name="T71" fmla="*/ 18 h 34"/>
              <a:gd name="T72" fmla="*/ 1 w 13"/>
              <a:gd name="T73" fmla="*/ 17 h 34"/>
              <a:gd name="T74" fmla="*/ 0 w 13"/>
              <a:gd name="T75" fmla="*/ 15 h 34"/>
              <a:gd name="T76" fmla="*/ 0 w 13"/>
              <a:gd name="T77" fmla="*/ 14 h 34"/>
              <a:gd name="T78" fmla="*/ 0 w 13"/>
              <a:gd name="T79" fmla="*/ 12 h 34"/>
              <a:gd name="T80" fmla="*/ 0 w 13"/>
              <a:gd name="T81" fmla="*/ 9 h 34"/>
              <a:gd name="T82" fmla="*/ 8 w 13"/>
              <a:gd name="T83" fmla="*/ 8 h 34"/>
              <a:gd name="T84" fmla="*/ 7 w 13"/>
              <a:gd name="T85" fmla="*/ 7 h 34"/>
              <a:gd name="T86" fmla="*/ 6 w 13"/>
              <a:gd name="T87" fmla="*/ 5 h 34"/>
              <a:gd name="T88" fmla="*/ 5 w 13"/>
              <a:gd name="T89" fmla="*/ 7 h 34"/>
              <a:gd name="T90" fmla="*/ 3 w 13"/>
              <a:gd name="T91" fmla="*/ 13 h 34"/>
              <a:gd name="T92" fmla="*/ 5 w 13"/>
              <a:gd name="T93" fmla="*/ 14 h 34"/>
              <a:gd name="T94" fmla="*/ 6 w 13"/>
              <a:gd name="T95" fmla="*/ 15 h 34"/>
              <a:gd name="T96" fmla="*/ 7 w 13"/>
              <a:gd name="T97" fmla="*/ 14 h 34"/>
              <a:gd name="T98" fmla="*/ 8 w 13"/>
              <a:gd name="T99" fmla="*/ 13 h 34"/>
              <a:gd name="T100" fmla="*/ 8 w 13"/>
              <a:gd name="T101" fmla="*/ 20 h 34"/>
              <a:gd name="T102" fmla="*/ 7 w 13"/>
              <a:gd name="T103" fmla="*/ 19 h 34"/>
              <a:gd name="T104" fmla="*/ 6 w 13"/>
              <a:gd name="T105" fmla="*/ 18 h 34"/>
              <a:gd name="T106" fmla="*/ 5 w 13"/>
              <a:gd name="T107" fmla="*/ 19 h 34"/>
              <a:gd name="T108" fmla="*/ 3 w 13"/>
              <a:gd name="T109" fmla="*/ 20 h 34"/>
              <a:gd name="T110" fmla="*/ 3 w 13"/>
              <a:gd name="T111" fmla="*/ 27 h 34"/>
              <a:gd name="T112" fmla="*/ 5 w 13"/>
              <a:gd name="T113" fmla="*/ 28 h 34"/>
              <a:gd name="T114" fmla="*/ 6 w 13"/>
              <a:gd name="T115" fmla="*/ 29 h 34"/>
              <a:gd name="T116" fmla="*/ 7 w 13"/>
              <a:gd name="T117" fmla="*/ 28 h 34"/>
              <a:gd name="T118" fmla="*/ 8 w 13"/>
              <a:gd name="T119" fmla="*/ 2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" h="34">
                <a:moveTo>
                  <a:pt x="0" y="9"/>
                </a:moveTo>
                <a:lnTo>
                  <a:pt x="0" y="9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1" y="3"/>
                </a:lnTo>
                <a:lnTo>
                  <a:pt x="1" y="3"/>
                </a:lnTo>
                <a:lnTo>
                  <a:pt x="3" y="2"/>
                </a:lnTo>
                <a:lnTo>
                  <a:pt x="3" y="2"/>
                </a:lnTo>
                <a:lnTo>
                  <a:pt x="6" y="0"/>
                </a:lnTo>
                <a:lnTo>
                  <a:pt x="6" y="0"/>
                </a:lnTo>
                <a:lnTo>
                  <a:pt x="8" y="2"/>
                </a:lnTo>
                <a:lnTo>
                  <a:pt x="8" y="2"/>
                </a:lnTo>
                <a:lnTo>
                  <a:pt x="11" y="3"/>
                </a:lnTo>
                <a:lnTo>
                  <a:pt x="11" y="3"/>
                </a:lnTo>
                <a:lnTo>
                  <a:pt x="12" y="4"/>
                </a:lnTo>
                <a:lnTo>
                  <a:pt x="12" y="4"/>
                </a:lnTo>
                <a:lnTo>
                  <a:pt x="12" y="5"/>
                </a:lnTo>
                <a:lnTo>
                  <a:pt x="12" y="5"/>
                </a:lnTo>
                <a:lnTo>
                  <a:pt x="13" y="8"/>
                </a:lnTo>
                <a:lnTo>
                  <a:pt x="13" y="8"/>
                </a:lnTo>
                <a:lnTo>
                  <a:pt x="13" y="9"/>
                </a:lnTo>
                <a:lnTo>
                  <a:pt x="13" y="9"/>
                </a:lnTo>
                <a:lnTo>
                  <a:pt x="13" y="12"/>
                </a:lnTo>
                <a:lnTo>
                  <a:pt x="13" y="12"/>
                </a:lnTo>
                <a:lnTo>
                  <a:pt x="12" y="14"/>
                </a:lnTo>
                <a:lnTo>
                  <a:pt x="12" y="14"/>
                </a:lnTo>
                <a:lnTo>
                  <a:pt x="12" y="15"/>
                </a:lnTo>
                <a:lnTo>
                  <a:pt x="12" y="15"/>
                </a:lnTo>
                <a:lnTo>
                  <a:pt x="11" y="17"/>
                </a:lnTo>
                <a:lnTo>
                  <a:pt x="11" y="17"/>
                </a:lnTo>
                <a:lnTo>
                  <a:pt x="12" y="18"/>
                </a:lnTo>
                <a:lnTo>
                  <a:pt x="12" y="18"/>
                </a:lnTo>
                <a:lnTo>
                  <a:pt x="12" y="19"/>
                </a:lnTo>
                <a:lnTo>
                  <a:pt x="12" y="19"/>
                </a:lnTo>
                <a:lnTo>
                  <a:pt x="13" y="22"/>
                </a:lnTo>
                <a:lnTo>
                  <a:pt x="13" y="22"/>
                </a:lnTo>
                <a:lnTo>
                  <a:pt x="13" y="24"/>
                </a:lnTo>
                <a:lnTo>
                  <a:pt x="13" y="24"/>
                </a:lnTo>
                <a:lnTo>
                  <a:pt x="13" y="27"/>
                </a:lnTo>
                <a:lnTo>
                  <a:pt x="13" y="27"/>
                </a:lnTo>
                <a:lnTo>
                  <a:pt x="12" y="28"/>
                </a:lnTo>
                <a:lnTo>
                  <a:pt x="12" y="28"/>
                </a:lnTo>
                <a:lnTo>
                  <a:pt x="12" y="29"/>
                </a:lnTo>
                <a:lnTo>
                  <a:pt x="12" y="29"/>
                </a:lnTo>
                <a:lnTo>
                  <a:pt x="12" y="30"/>
                </a:lnTo>
                <a:lnTo>
                  <a:pt x="12" y="30"/>
                </a:lnTo>
                <a:lnTo>
                  <a:pt x="10" y="33"/>
                </a:lnTo>
                <a:lnTo>
                  <a:pt x="10" y="33"/>
                </a:lnTo>
                <a:lnTo>
                  <a:pt x="6" y="34"/>
                </a:lnTo>
                <a:lnTo>
                  <a:pt x="6" y="34"/>
                </a:lnTo>
                <a:lnTo>
                  <a:pt x="2" y="33"/>
                </a:lnTo>
                <a:lnTo>
                  <a:pt x="2" y="33"/>
                </a:lnTo>
                <a:lnTo>
                  <a:pt x="1" y="30"/>
                </a:lnTo>
                <a:lnTo>
                  <a:pt x="1" y="30"/>
                </a:lnTo>
                <a:lnTo>
                  <a:pt x="0" y="29"/>
                </a:lnTo>
                <a:lnTo>
                  <a:pt x="0" y="29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9"/>
                </a:lnTo>
                <a:lnTo>
                  <a:pt x="0" y="19"/>
                </a:lnTo>
                <a:lnTo>
                  <a:pt x="0" y="18"/>
                </a:lnTo>
                <a:lnTo>
                  <a:pt x="0" y="18"/>
                </a:lnTo>
                <a:lnTo>
                  <a:pt x="1" y="17"/>
                </a:lnTo>
                <a:lnTo>
                  <a:pt x="1" y="17"/>
                </a:lnTo>
                <a:lnTo>
                  <a:pt x="0" y="15"/>
                </a:lnTo>
                <a:lnTo>
                  <a:pt x="0" y="15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8" y="8"/>
                </a:moveTo>
                <a:lnTo>
                  <a:pt x="8" y="8"/>
                </a:lnTo>
                <a:lnTo>
                  <a:pt x="7" y="7"/>
                </a:lnTo>
                <a:lnTo>
                  <a:pt x="7" y="7"/>
                </a:lnTo>
                <a:lnTo>
                  <a:pt x="6" y="5"/>
                </a:lnTo>
                <a:lnTo>
                  <a:pt x="6" y="5"/>
                </a:lnTo>
                <a:lnTo>
                  <a:pt x="5" y="7"/>
                </a:lnTo>
                <a:lnTo>
                  <a:pt x="5" y="7"/>
                </a:lnTo>
                <a:lnTo>
                  <a:pt x="3" y="8"/>
                </a:lnTo>
                <a:lnTo>
                  <a:pt x="3" y="13"/>
                </a:lnTo>
                <a:lnTo>
                  <a:pt x="3" y="13"/>
                </a:lnTo>
                <a:lnTo>
                  <a:pt x="5" y="14"/>
                </a:lnTo>
                <a:lnTo>
                  <a:pt x="5" y="14"/>
                </a:lnTo>
                <a:lnTo>
                  <a:pt x="6" y="15"/>
                </a:lnTo>
                <a:lnTo>
                  <a:pt x="6" y="15"/>
                </a:lnTo>
                <a:lnTo>
                  <a:pt x="7" y="14"/>
                </a:lnTo>
                <a:lnTo>
                  <a:pt x="7" y="14"/>
                </a:lnTo>
                <a:lnTo>
                  <a:pt x="8" y="13"/>
                </a:lnTo>
                <a:lnTo>
                  <a:pt x="8" y="8"/>
                </a:lnTo>
                <a:close/>
                <a:moveTo>
                  <a:pt x="8" y="20"/>
                </a:moveTo>
                <a:lnTo>
                  <a:pt x="8" y="20"/>
                </a:lnTo>
                <a:lnTo>
                  <a:pt x="7" y="19"/>
                </a:lnTo>
                <a:lnTo>
                  <a:pt x="7" y="19"/>
                </a:lnTo>
                <a:lnTo>
                  <a:pt x="6" y="18"/>
                </a:lnTo>
                <a:lnTo>
                  <a:pt x="6" y="18"/>
                </a:lnTo>
                <a:lnTo>
                  <a:pt x="5" y="19"/>
                </a:lnTo>
                <a:lnTo>
                  <a:pt x="5" y="19"/>
                </a:lnTo>
                <a:lnTo>
                  <a:pt x="3" y="20"/>
                </a:lnTo>
                <a:lnTo>
                  <a:pt x="3" y="27"/>
                </a:lnTo>
                <a:lnTo>
                  <a:pt x="3" y="27"/>
                </a:lnTo>
                <a:lnTo>
                  <a:pt x="5" y="28"/>
                </a:lnTo>
                <a:lnTo>
                  <a:pt x="5" y="28"/>
                </a:lnTo>
                <a:lnTo>
                  <a:pt x="6" y="29"/>
                </a:lnTo>
                <a:lnTo>
                  <a:pt x="6" y="29"/>
                </a:lnTo>
                <a:lnTo>
                  <a:pt x="7" y="28"/>
                </a:lnTo>
                <a:lnTo>
                  <a:pt x="7" y="28"/>
                </a:lnTo>
                <a:lnTo>
                  <a:pt x="8" y="27"/>
                </a:lnTo>
                <a:lnTo>
                  <a:pt x="8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27" name="Freeform 2157">
            <a:extLst>
              <a:ext uri="{FF2B5EF4-FFF2-40B4-BE49-F238E27FC236}">
                <a16:creationId xmlns:a16="http://schemas.microsoft.com/office/drawing/2014/main" id="{B9242A9A-D20C-4477-A412-CCCBAF26B71F}"/>
              </a:ext>
            </a:extLst>
          </p:cNvPr>
          <p:cNvSpPr>
            <a:spLocks/>
          </p:cNvSpPr>
          <p:nvPr/>
        </p:nvSpPr>
        <p:spPr bwMode="auto">
          <a:xfrm>
            <a:off x="6036706" y="4819833"/>
            <a:ext cx="22225" cy="50800"/>
          </a:xfrm>
          <a:custGeom>
            <a:avLst/>
            <a:gdLst>
              <a:gd name="T0" fmla="*/ 14 w 14"/>
              <a:gd name="T1" fmla="*/ 0 h 32"/>
              <a:gd name="T2" fmla="*/ 14 w 14"/>
              <a:gd name="T3" fmla="*/ 3 h 32"/>
              <a:gd name="T4" fmla="*/ 5 w 14"/>
              <a:gd name="T5" fmla="*/ 3 h 32"/>
              <a:gd name="T6" fmla="*/ 5 w 14"/>
              <a:gd name="T7" fmla="*/ 12 h 32"/>
              <a:gd name="T8" fmla="*/ 5 w 14"/>
              <a:gd name="T9" fmla="*/ 12 h 32"/>
              <a:gd name="T10" fmla="*/ 6 w 14"/>
              <a:gd name="T11" fmla="*/ 11 h 32"/>
              <a:gd name="T12" fmla="*/ 6 w 14"/>
              <a:gd name="T13" fmla="*/ 11 h 32"/>
              <a:gd name="T14" fmla="*/ 9 w 14"/>
              <a:gd name="T15" fmla="*/ 11 h 32"/>
              <a:gd name="T16" fmla="*/ 9 w 14"/>
              <a:gd name="T17" fmla="*/ 11 h 32"/>
              <a:gd name="T18" fmla="*/ 10 w 14"/>
              <a:gd name="T19" fmla="*/ 11 h 32"/>
              <a:gd name="T20" fmla="*/ 13 w 14"/>
              <a:gd name="T21" fmla="*/ 12 h 32"/>
              <a:gd name="T22" fmla="*/ 13 w 14"/>
              <a:gd name="T23" fmla="*/ 12 h 32"/>
              <a:gd name="T24" fmla="*/ 14 w 14"/>
              <a:gd name="T25" fmla="*/ 13 h 32"/>
              <a:gd name="T26" fmla="*/ 14 w 14"/>
              <a:gd name="T27" fmla="*/ 16 h 32"/>
              <a:gd name="T28" fmla="*/ 14 w 14"/>
              <a:gd name="T29" fmla="*/ 25 h 32"/>
              <a:gd name="T30" fmla="*/ 14 w 14"/>
              <a:gd name="T31" fmla="*/ 25 h 32"/>
              <a:gd name="T32" fmla="*/ 14 w 14"/>
              <a:gd name="T33" fmla="*/ 27 h 32"/>
              <a:gd name="T34" fmla="*/ 14 w 14"/>
              <a:gd name="T35" fmla="*/ 27 h 32"/>
              <a:gd name="T36" fmla="*/ 11 w 14"/>
              <a:gd name="T37" fmla="*/ 30 h 32"/>
              <a:gd name="T38" fmla="*/ 11 w 14"/>
              <a:gd name="T39" fmla="*/ 30 h 32"/>
              <a:gd name="T40" fmla="*/ 10 w 14"/>
              <a:gd name="T41" fmla="*/ 31 h 32"/>
              <a:gd name="T42" fmla="*/ 10 w 14"/>
              <a:gd name="T43" fmla="*/ 31 h 32"/>
              <a:gd name="T44" fmla="*/ 8 w 14"/>
              <a:gd name="T45" fmla="*/ 32 h 32"/>
              <a:gd name="T46" fmla="*/ 8 w 14"/>
              <a:gd name="T47" fmla="*/ 32 h 32"/>
              <a:gd name="T48" fmla="*/ 4 w 14"/>
              <a:gd name="T49" fmla="*/ 31 h 32"/>
              <a:gd name="T50" fmla="*/ 4 w 14"/>
              <a:gd name="T51" fmla="*/ 31 h 32"/>
              <a:gd name="T52" fmla="*/ 2 w 14"/>
              <a:gd name="T53" fmla="*/ 30 h 32"/>
              <a:gd name="T54" fmla="*/ 2 w 14"/>
              <a:gd name="T55" fmla="*/ 30 h 32"/>
              <a:gd name="T56" fmla="*/ 1 w 14"/>
              <a:gd name="T57" fmla="*/ 27 h 32"/>
              <a:gd name="T58" fmla="*/ 1 w 14"/>
              <a:gd name="T59" fmla="*/ 27 h 32"/>
              <a:gd name="T60" fmla="*/ 0 w 14"/>
              <a:gd name="T61" fmla="*/ 25 h 32"/>
              <a:gd name="T62" fmla="*/ 0 w 14"/>
              <a:gd name="T63" fmla="*/ 23 h 32"/>
              <a:gd name="T64" fmla="*/ 5 w 14"/>
              <a:gd name="T65" fmla="*/ 23 h 32"/>
              <a:gd name="T66" fmla="*/ 5 w 14"/>
              <a:gd name="T67" fmla="*/ 25 h 32"/>
              <a:gd name="T68" fmla="*/ 5 w 14"/>
              <a:gd name="T69" fmla="*/ 25 h 32"/>
              <a:gd name="T70" fmla="*/ 5 w 14"/>
              <a:gd name="T71" fmla="*/ 26 h 32"/>
              <a:gd name="T72" fmla="*/ 5 w 14"/>
              <a:gd name="T73" fmla="*/ 26 h 32"/>
              <a:gd name="T74" fmla="*/ 8 w 14"/>
              <a:gd name="T75" fmla="*/ 27 h 32"/>
              <a:gd name="T76" fmla="*/ 8 w 14"/>
              <a:gd name="T77" fmla="*/ 27 h 32"/>
              <a:gd name="T78" fmla="*/ 9 w 14"/>
              <a:gd name="T79" fmla="*/ 26 h 32"/>
              <a:gd name="T80" fmla="*/ 9 w 14"/>
              <a:gd name="T81" fmla="*/ 26 h 32"/>
              <a:gd name="T82" fmla="*/ 9 w 14"/>
              <a:gd name="T83" fmla="*/ 25 h 32"/>
              <a:gd name="T84" fmla="*/ 9 w 14"/>
              <a:gd name="T85" fmla="*/ 17 h 32"/>
              <a:gd name="T86" fmla="*/ 9 w 14"/>
              <a:gd name="T87" fmla="*/ 17 h 32"/>
              <a:gd name="T88" fmla="*/ 9 w 14"/>
              <a:gd name="T89" fmla="*/ 16 h 32"/>
              <a:gd name="T90" fmla="*/ 9 w 14"/>
              <a:gd name="T91" fmla="*/ 16 h 32"/>
              <a:gd name="T92" fmla="*/ 8 w 14"/>
              <a:gd name="T93" fmla="*/ 15 h 32"/>
              <a:gd name="T94" fmla="*/ 8 w 14"/>
              <a:gd name="T95" fmla="*/ 15 h 32"/>
              <a:gd name="T96" fmla="*/ 6 w 14"/>
              <a:gd name="T97" fmla="*/ 15 h 32"/>
              <a:gd name="T98" fmla="*/ 6 w 14"/>
              <a:gd name="T99" fmla="*/ 15 h 32"/>
              <a:gd name="T100" fmla="*/ 5 w 14"/>
              <a:gd name="T101" fmla="*/ 16 h 32"/>
              <a:gd name="T102" fmla="*/ 5 w 14"/>
              <a:gd name="T103" fmla="*/ 16 h 32"/>
              <a:gd name="T104" fmla="*/ 5 w 14"/>
              <a:gd name="T105" fmla="*/ 16 h 32"/>
              <a:gd name="T106" fmla="*/ 5 w 14"/>
              <a:gd name="T107" fmla="*/ 16 h 32"/>
              <a:gd name="T108" fmla="*/ 5 w 14"/>
              <a:gd name="T109" fmla="*/ 17 h 32"/>
              <a:gd name="T110" fmla="*/ 0 w 14"/>
              <a:gd name="T111" fmla="*/ 17 h 32"/>
              <a:gd name="T112" fmla="*/ 0 w 14"/>
              <a:gd name="T113" fmla="*/ 0 h 32"/>
              <a:gd name="T114" fmla="*/ 14 w 14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2">
                <a:moveTo>
                  <a:pt x="14" y="0"/>
                </a:moveTo>
                <a:lnTo>
                  <a:pt x="14" y="3"/>
                </a:lnTo>
                <a:lnTo>
                  <a:pt x="5" y="3"/>
                </a:lnTo>
                <a:lnTo>
                  <a:pt x="5" y="12"/>
                </a:lnTo>
                <a:lnTo>
                  <a:pt x="5" y="12"/>
                </a:lnTo>
                <a:lnTo>
                  <a:pt x="6" y="11"/>
                </a:lnTo>
                <a:lnTo>
                  <a:pt x="6" y="11"/>
                </a:lnTo>
                <a:lnTo>
                  <a:pt x="9" y="11"/>
                </a:lnTo>
                <a:lnTo>
                  <a:pt x="9" y="11"/>
                </a:lnTo>
                <a:lnTo>
                  <a:pt x="10" y="11"/>
                </a:lnTo>
                <a:lnTo>
                  <a:pt x="13" y="12"/>
                </a:lnTo>
                <a:lnTo>
                  <a:pt x="13" y="12"/>
                </a:lnTo>
                <a:lnTo>
                  <a:pt x="14" y="13"/>
                </a:lnTo>
                <a:lnTo>
                  <a:pt x="14" y="16"/>
                </a:lnTo>
                <a:lnTo>
                  <a:pt x="14" y="25"/>
                </a:lnTo>
                <a:lnTo>
                  <a:pt x="14" y="25"/>
                </a:lnTo>
                <a:lnTo>
                  <a:pt x="14" y="27"/>
                </a:lnTo>
                <a:lnTo>
                  <a:pt x="14" y="27"/>
                </a:lnTo>
                <a:lnTo>
                  <a:pt x="11" y="30"/>
                </a:lnTo>
                <a:lnTo>
                  <a:pt x="11" y="30"/>
                </a:lnTo>
                <a:lnTo>
                  <a:pt x="10" y="31"/>
                </a:lnTo>
                <a:lnTo>
                  <a:pt x="10" y="31"/>
                </a:lnTo>
                <a:lnTo>
                  <a:pt x="8" y="32"/>
                </a:lnTo>
                <a:lnTo>
                  <a:pt x="8" y="32"/>
                </a:lnTo>
                <a:lnTo>
                  <a:pt x="4" y="31"/>
                </a:lnTo>
                <a:lnTo>
                  <a:pt x="4" y="31"/>
                </a:lnTo>
                <a:lnTo>
                  <a:pt x="2" y="30"/>
                </a:lnTo>
                <a:lnTo>
                  <a:pt x="2" y="30"/>
                </a:lnTo>
                <a:lnTo>
                  <a:pt x="1" y="27"/>
                </a:lnTo>
                <a:lnTo>
                  <a:pt x="1" y="27"/>
                </a:lnTo>
                <a:lnTo>
                  <a:pt x="0" y="25"/>
                </a:lnTo>
                <a:lnTo>
                  <a:pt x="0" y="23"/>
                </a:lnTo>
                <a:lnTo>
                  <a:pt x="5" y="23"/>
                </a:lnTo>
                <a:lnTo>
                  <a:pt x="5" y="25"/>
                </a:lnTo>
                <a:lnTo>
                  <a:pt x="5" y="25"/>
                </a:lnTo>
                <a:lnTo>
                  <a:pt x="5" y="26"/>
                </a:lnTo>
                <a:lnTo>
                  <a:pt x="5" y="26"/>
                </a:lnTo>
                <a:lnTo>
                  <a:pt x="8" y="27"/>
                </a:lnTo>
                <a:lnTo>
                  <a:pt x="8" y="27"/>
                </a:lnTo>
                <a:lnTo>
                  <a:pt x="9" y="26"/>
                </a:lnTo>
                <a:lnTo>
                  <a:pt x="9" y="26"/>
                </a:lnTo>
                <a:lnTo>
                  <a:pt x="9" y="25"/>
                </a:lnTo>
                <a:lnTo>
                  <a:pt x="9" y="17"/>
                </a:lnTo>
                <a:lnTo>
                  <a:pt x="9" y="17"/>
                </a:lnTo>
                <a:lnTo>
                  <a:pt x="9" y="16"/>
                </a:lnTo>
                <a:lnTo>
                  <a:pt x="9" y="16"/>
                </a:lnTo>
                <a:lnTo>
                  <a:pt x="8" y="15"/>
                </a:lnTo>
                <a:lnTo>
                  <a:pt x="8" y="15"/>
                </a:lnTo>
                <a:lnTo>
                  <a:pt x="6" y="15"/>
                </a:lnTo>
                <a:lnTo>
                  <a:pt x="6" y="15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7"/>
                </a:lnTo>
                <a:lnTo>
                  <a:pt x="0" y="17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28" name="Freeform 2158">
            <a:extLst>
              <a:ext uri="{FF2B5EF4-FFF2-40B4-BE49-F238E27FC236}">
                <a16:creationId xmlns:a16="http://schemas.microsoft.com/office/drawing/2014/main" id="{A867A816-9696-48DB-BFF0-6465B6D48A42}"/>
              </a:ext>
            </a:extLst>
          </p:cNvPr>
          <p:cNvSpPr>
            <a:spLocks/>
          </p:cNvSpPr>
          <p:nvPr/>
        </p:nvSpPr>
        <p:spPr bwMode="auto">
          <a:xfrm>
            <a:off x="6074806" y="4819833"/>
            <a:ext cx="11113" cy="57150"/>
          </a:xfrm>
          <a:custGeom>
            <a:avLst/>
            <a:gdLst>
              <a:gd name="T0" fmla="*/ 0 w 7"/>
              <a:gd name="T1" fmla="*/ 36 h 36"/>
              <a:gd name="T2" fmla="*/ 0 w 7"/>
              <a:gd name="T3" fmla="*/ 33 h 36"/>
              <a:gd name="T4" fmla="*/ 4 w 7"/>
              <a:gd name="T5" fmla="*/ 33 h 36"/>
              <a:gd name="T6" fmla="*/ 4 w 7"/>
              <a:gd name="T7" fmla="*/ 2 h 36"/>
              <a:gd name="T8" fmla="*/ 0 w 7"/>
              <a:gd name="T9" fmla="*/ 2 h 36"/>
              <a:gd name="T10" fmla="*/ 0 w 7"/>
              <a:gd name="T11" fmla="*/ 0 h 36"/>
              <a:gd name="T12" fmla="*/ 7 w 7"/>
              <a:gd name="T13" fmla="*/ 0 h 36"/>
              <a:gd name="T14" fmla="*/ 7 w 7"/>
              <a:gd name="T15" fmla="*/ 36 h 36"/>
              <a:gd name="T16" fmla="*/ 0 w 7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6">
                <a:moveTo>
                  <a:pt x="0" y="36"/>
                </a:moveTo>
                <a:lnTo>
                  <a:pt x="0" y="33"/>
                </a:lnTo>
                <a:lnTo>
                  <a:pt x="4" y="33"/>
                </a:lnTo>
                <a:lnTo>
                  <a:pt x="4" y="2"/>
                </a:lnTo>
                <a:lnTo>
                  <a:pt x="0" y="2"/>
                </a:lnTo>
                <a:lnTo>
                  <a:pt x="0" y="0"/>
                </a:lnTo>
                <a:lnTo>
                  <a:pt x="7" y="0"/>
                </a:lnTo>
                <a:lnTo>
                  <a:pt x="7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29" name="Freeform 2159">
            <a:extLst>
              <a:ext uri="{FF2B5EF4-FFF2-40B4-BE49-F238E27FC236}">
                <a16:creationId xmlns:a16="http://schemas.microsoft.com/office/drawing/2014/main" id="{EA522A0A-9F38-4592-908B-E7CE20F9E8FD}"/>
              </a:ext>
            </a:extLst>
          </p:cNvPr>
          <p:cNvSpPr>
            <a:spLocks/>
          </p:cNvSpPr>
          <p:nvPr/>
        </p:nvSpPr>
        <p:spPr bwMode="auto">
          <a:xfrm>
            <a:off x="6411356" y="5638983"/>
            <a:ext cx="15875" cy="50800"/>
          </a:xfrm>
          <a:custGeom>
            <a:avLst/>
            <a:gdLst>
              <a:gd name="T0" fmla="*/ 5 w 10"/>
              <a:gd name="T1" fmla="*/ 32 h 32"/>
              <a:gd name="T2" fmla="*/ 5 w 10"/>
              <a:gd name="T3" fmla="*/ 5 h 32"/>
              <a:gd name="T4" fmla="*/ 0 w 10"/>
              <a:gd name="T5" fmla="*/ 7 h 32"/>
              <a:gd name="T6" fmla="*/ 0 w 10"/>
              <a:gd name="T7" fmla="*/ 3 h 32"/>
              <a:gd name="T8" fmla="*/ 5 w 10"/>
              <a:gd name="T9" fmla="*/ 0 h 32"/>
              <a:gd name="T10" fmla="*/ 10 w 10"/>
              <a:gd name="T11" fmla="*/ 0 h 32"/>
              <a:gd name="T12" fmla="*/ 10 w 10"/>
              <a:gd name="T13" fmla="*/ 32 h 32"/>
              <a:gd name="T14" fmla="*/ 5 w 10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32">
                <a:moveTo>
                  <a:pt x="5" y="32"/>
                </a:moveTo>
                <a:lnTo>
                  <a:pt x="5" y="5"/>
                </a:lnTo>
                <a:lnTo>
                  <a:pt x="0" y="7"/>
                </a:lnTo>
                <a:lnTo>
                  <a:pt x="0" y="3"/>
                </a:lnTo>
                <a:lnTo>
                  <a:pt x="5" y="0"/>
                </a:lnTo>
                <a:lnTo>
                  <a:pt x="10" y="0"/>
                </a:lnTo>
                <a:lnTo>
                  <a:pt x="10" y="32"/>
                </a:lnTo>
                <a:lnTo>
                  <a:pt x="5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30" name="Freeform 2160">
            <a:extLst>
              <a:ext uri="{FF2B5EF4-FFF2-40B4-BE49-F238E27FC236}">
                <a16:creationId xmlns:a16="http://schemas.microsoft.com/office/drawing/2014/main" id="{2CEB90E4-7A2F-4478-8A7D-380D5A52D90B}"/>
              </a:ext>
            </a:extLst>
          </p:cNvPr>
          <p:cNvSpPr>
            <a:spLocks noEditPoints="1"/>
          </p:cNvSpPr>
          <p:nvPr/>
        </p:nvSpPr>
        <p:spPr bwMode="auto">
          <a:xfrm>
            <a:off x="6436756" y="5638983"/>
            <a:ext cx="22225" cy="50800"/>
          </a:xfrm>
          <a:custGeom>
            <a:avLst/>
            <a:gdLst>
              <a:gd name="T0" fmla="*/ 7 w 14"/>
              <a:gd name="T1" fmla="*/ 13 h 32"/>
              <a:gd name="T2" fmla="*/ 7 w 14"/>
              <a:gd name="T3" fmla="*/ 13 h 32"/>
              <a:gd name="T4" fmla="*/ 8 w 14"/>
              <a:gd name="T5" fmla="*/ 13 h 32"/>
              <a:gd name="T6" fmla="*/ 9 w 14"/>
              <a:gd name="T7" fmla="*/ 12 h 32"/>
              <a:gd name="T8" fmla="*/ 12 w 14"/>
              <a:gd name="T9" fmla="*/ 13 h 32"/>
              <a:gd name="T10" fmla="*/ 13 w 14"/>
              <a:gd name="T11" fmla="*/ 15 h 32"/>
              <a:gd name="T12" fmla="*/ 13 w 14"/>
              <a:gd name="T13" fmla="*/ 16 h 32"/>
              <a:gd name="T14" fmla="*/ 14 w 14"/>
              <a:gd name="T15" fmla="*/ 17 h 32"/>
              <a:gd name="T16" fmla="*/ 14 w 14"/>
              <a:gd name="T17" fmla="*/ 20 h 32"/>
              <a:gd name="T18" fmla="*/ 14 w 14"/>
              <a:gd name="T19" fmla="*/ 22 h 32"/>
              <a:gd name="T20" fmla="*/ 14 w 14"/>
              <a:gd name="T21" fmla="*/ 25 h 32"/>
              <a:gd name="T22" fmla="*/ 14 w 14"/>
              <a:gd name="T23" fmla="*/ 26 h 32"/>
              <a:gd name="T24" fmla="*/ 13 w 14"/>
              <a:gd name="T25" fmla="*/ 27 h 32"/>
              <a:gd name="T26" fmla="*/ 13 w 14"/>
              <a:gd name="T27" fmla="*/ 28 h 32"/>
              <a:gd name="T28" fmla="*/ 10 w 14"/>
              <a:gd name="T29" fmla="*/ 31 h 32"/>
              <a:gd name="T30" fmla="*/ 7 w 14"/>
              <a:gd name="T31" fmla="*/ 32 h 32"/>
              <a:gd name="T32" fmla="*/ 4 w 14"/>
              <a:gd name="T33" fmla="*/ 31 h 32"/>
              <a:gd name="T34" fmla="*/ 2 w 14"/>
              <a:gd name="T35" fmla="*/ 28 h 32"/>
              <a:gd name="T36" fmla="*/ 0 w 14"/>
              <a:gd name="T37" fmla="*/ 27 h 32"/>
              <a:gd name="T38" fmla="*/ 0 w 14"/>
              <a:gd name="T39" fmla="*/ 26 h 32"/>
              <a:gd name="T40" fmla="*/ 0 w 14"/>
              <a:gd name="T41" fmla="*/ 25 h 32"/>
              <a:gd name="T42" fmla="*/ 0 w 14"/>
              <a:gd name="T43" fmla="*/ 22 h 32"/>
              <a:gd name="T44" fmla="*/ 0 w 14"/>
              <a:gd name="T45" fmla="*/ 20 h 32"/>
              <a:gd name="T46" fmla="*/ 0 w 14"/>
              <a:gd name="T47" fmla="*/ 18 h 32"/>
              <a:gd name="T48" fmla="*/ 0 w 14"/>
              <a:gd name="T49" fmla="*/ 17 h 32"/>
              <a:gd name="T50" fmla="*/ 7 w 14"/>
              <a:gd name="T51" fmla="*/ 0 h 32"/>
              <a:gd name="T52" fmla="*/ 9 w 14"/>
              <a:gd name="T53" fmla="*/ 18 h 32"/>
              <a:gd name="T54" fmla="*/ 9 w 14"/>
              <a:gd name="T55" fmla="*/ 17 h 32"/>
              <a:gd name="T56" fmla="*/ 7 w 14"/>
              <a:gd name="T57" fmla="*/ 17 h 32"/>
              <a:gd name="T58" fmla="*/ 5 w 14"/>
              <a:gd name="T59" fmla="*/ 17 h 32"/>
              <a:gd name="T60" fmla="*/ 5 w 14"/>
              <a:gd name="T61" fmla="*/ 18 h 32"/>
              <a:gd name="T62" fmla="*/ 5 w 14"/>
              <a:gd name="T63" fmla="*/ 25 h 32"/>
              <a:gd name="T64" fmla="*/ 5 w 14"/>
              <a:gd name="T65" fmla="*/ 27 h 32"/>
              <a:gd name="T66" fmla="*/ 7 w 14"/>
              <a:gd name="T67" fmla="*/ 27 h 32"/>
              <a:gd name="T68" fmla="*/ 9 w 14"/>
              <a:gd name="T69" fmla="*/ 27 h 32"/>
              <a:gd name="T70" fmla="*/ 9 w 14"/>
              <a:gd name="T71" fmla="*/ 1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3" y="0"/>
                </a:move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9" y="12"/>
                </a:lnTo>
                <a:lnTo>
                  <a:pt x="9" y="12"/>
                </a:lnTo>
                <a:lnTo>
                  <a:pt x="12" y="13"/>
                </a:lnTo>
                <a:lnTo>
                  <a:pt x="12" y="13"/>
                </a:lnTo>
                <a:lnTo>
                  <a:pt x="13" y="15"/>
                </a:lnTo>
                <a:lnTo>
                  <a:pt x="13" y="15"/>
                </a:lnTo>
                <a:lnTo>
                  <a:pt x="13" y="16"/>
                </a:lnTo>
                <a:lnTo>
                  <a:pt x="13" y="16"/>
                </a:lnTo>
                <a:lnTo>
                  <a:pt x="14" y="17"/>
                </a:lnTo>
                <a:lnTo>
                  <a:pt x="14" y="17"/>
                </a:lnTo>
                <a:lnTo>
                  <a:pt x="14" y="20"/>
                </a:lnTo>
                <a:lnTo>
                  <a:pt x="14" y="20"/>
                </a:lnTo>
                <a:lnTo>
                  <a:pt x="14" y="22"/>
                </a:lnTo>
                <a:lnTo>
                  <a:pt x="14" y="22"/>
                </a:lnTo>
                <a:lnTo>
                  <a:pt x="14" y="25"/>
                </a:lnTo>
                <a:lnTo>
                  <a:pt x="14" y="25"/>
                </a:lnTo>
                <a:lnTo>
                  <a:pt x="14" y="26"/>
                </a:lnTo>
                <a:lnTo>
                  <a:pt x="14" y="26"/>
                </a:lnTo>
                <a:lnTo>
                  <a:pt x="13" y="27"/>
                </a:lnTo>
                <a:lnTo>
                  <a:pt x="13" y="27"/>
                </a:lnTo>
                <a:lnTo>
                  <a:pt x="13" y="28"/>
                </a:lnTo>
                <a:lnTo>
                  <a:pt x="13" y="28"/>
                </a:lnTo>
                <a:lnTo>
                  <a:pt x="10" y="31"/>
                </a:lnTo>
                <a:lnTo>
                  <a:pt x="10" y="31"/>
                </a:lnTo>
                <a:lnTo>
                  <a:pt x="7" y="32"/>
                </a:lnTo>
                <a:lnTo>
                  <a:pt x="7" y="32"/>
                </a:lnTo>
                <a:lnTo>
                  <a:pt x="4" y="31"/>
                </a:lnTo>
                <a:lnTo>
                  <a:pt x="4" y="31"/>
                </a:lnTo>
                <a:lnTo>
                  <a:pt x="2" y="28"/>
                </a:lnTo>
                <a:lnTo>
                  <a:pt x="2" y="28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7"/>
                </a:lnTo>
                <a:lnTo>
                  <a:pt x="0" y="17"/>
                </a:lnTo>
                <a:lnTo>
                  <a:pt x="2" y="16"/>
                </a:lnTo>
                <a:lnTo>
                  <a:pt x="7" y="0"/>
                </a:lnTo>
                <a:lnTo>
                  <a:pt x="13" y="0"/>
                </a:lnTo>
                <a:close/>
                <a:moveTo>
                  <a:pt x="9" y="18"/>
                </a:moveTo>
                <a:lnTo>
                  <a:pt x="9" y="18"/>
                </a:lnTo>
                <a:lnTo>
                  <a:pt x="9" y="17"/>
                </a:lnTo>
                <a:lnTo>
                  <a:pt x="9" y="17"/>
                </a:lnTo>
                <a:lnTo>
                  <a:pt x="7" y="17"/>
                </a:lnTo>
                <a:lnTo>
                  <a:pt x="7" y="17"/>
                </a:lnTo>
                <a:lnTo>
                  <a:pt x="5" y="17"/>
                </a:lnTo>
                <a:lnTo>
                  <a:pt x="5" y="17"/>
                </a:lnTo>
                <a:lnTo>
                  <a:pt x="5" y="18"/>
                </a:lnTo>
                <a:lnTo>
                  <a:pt x="5" y="25"/>
                </a:lnTo>
                <a:lnTo>
                  <a:pt x="5" y="25"/>
                </a:lnTo>
                <a:lnTo>
                  <a:pt x="5" y="27"/>
                </a:lnTo>
                <a:lnTo>
                  <a:pt x="5" y="27"/>
                </a:lnTo>
                <a:lnTo>
                  <a:pt x="7" y="27"/>
                </a:lnTo>
                <a:lnTo>
                  <a:pt x="7" y="27"/>
                </a:lnTo>
                <a:lnTo>
                  <a:pt x="9" y="27"/>
                </a:lnTo>
                <a:lnTo>
                  <a:pt x="9" y="27"/>
                </a:lnTo>
                <a:lnTo>
                  <a:pt x="9" y="25"/>
                </a:lnTo>
                <a:lnTo>
                  <a:pt x="9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31" name="Freeform 2161">
            <a:extLst>
              <a:ext uri="{FF2B5EF4-FFF2-40B4-BE49-F238E27FC236}">
                <a16:creationId xmlns:a16="http://schemas.microsoft.com/office/drawing/2014/main" id="{74961FD3-E97C-44D0-9669-C003752B15FE}"/>
              </a:ext>
            </a:extLst>
          </p:cNvPr>
          <p:cNvSpPr>
            <a:spLocks/>
          </p:cNvSpPr>
          <p:nvPr/>
        </p:nvSpPr>
        <p:spPr bwMode="auto">
          <a:xfrm>
            <a:off x="6463743" y="5638983"/>
            <a:ext cx="20638" cy="50800"/>
          </a:xfrm>
          <a:custGeom>
            <a:avLst/>
            <a:gdLst>
              <a:gd name="T0" fmla="*/ 0 w 13"/>
              <a:gd name="T1" fmla="*/ 32 h 32"/>
              <a:gd name="T2" fmla="*/ 0 w 13"/>
              <a:gd name="T3" fmla="*/ 27 h 32"/>
              <a:gd name="T4" fmla="*/ 8 w 13"/>
              <a:gd name="T5" fmla="*/ 12 h 32"/>
              <a:gd name="T6" fmla="*/ 8 w 13"/>
              <a:gd name="T7" fmla="*/ 12 h 32"/>
              <a:gd name="T8" fmla="*/ 10 w 13"/>
              <a:gd name="T9" fmla="*/ 10 h 32"/>
              <a:gd name="T10" fmla="*/ 10 w 13"/>
              <a:gd name="T11" fmla="*/ 10 h 32"/>
              <a:gd name="T12" fmla="*/ 10 w 13"/>
              <a:gd name="T13" fmla="*/ 7 h 32"/>
              <a:gd name="T14" fmla="*/ 10 w 13"/>
              <a:gd name="T15" fmla="*/ 7 h 32"/>
              <a:gd name="T16" fmla="*/ 10 w 13"/>
              <a:gd name="T17" fmla="*/ 6 h 32"/>
              <a:gd name="T18" fmla="*/ 10 w 13"/>
              <a:gd name="T19" fmla="*/ 6 h 32"/>
              <a:gd name="T20" fmla="*/ 8 w 13"/>
              <a:gd name="T21" fmla="*/ 5 h 32"/>
              <a:gd name="T22" fmla="*/ 8 w 13"/>
              <a:gd name="T23" fmla="*/ 5 h 32"/>
              <a:gd name="T24" fmla="*/ 8 w 13"/>
              <a:gd name="T25" fmla="*/ 5 h 32"/>
              <a:gd name="T26" fmla="*/ 8 w 13"/>
              <a:gd name="T27" fmla="*/ 5 h 32"/>
              <a:gd name="T28" fmla="*/ 7 w 13"/>
              <a:gd name="T29" fmla="*/ 3 h 32"/>
              <a:gd name="T30" fmla="*/ 7 w 13"/>
              <a:gd name="T31" fmla="*/ 3 h 32"/>
              <a:gd name="T32" fmla="*/ 5 w 13"/>
              <a:gd name="T33" fmla="*/ 5 h 32"/>
              <a:gd name="T34" fmla="*/ 5 w 13"/>
              <a:gd name="T35" fmla="*/ 5 h 32"/>
              <a:gd name="T36" fmla="*/ 5 w 13"/>
              <a:gd name="T37" fmla="*/ 6 h 32"/>
              <a:gd name="T38" fmla="*/ 5 w 13"/>
              <a:gd name="T39" fmla="*/ 8 h 32"/>
              <a:gd name="T40" fmla="*/ 0 w 13"/>
              <a:gd name="T41" fmla="*/ 8 h 32"/>
              <a:gd name="T42" fmla="*/ 0 w 13"/>
              <a:gd name="T43" fmla="*/ 6 h 32"/>
              <a:gd name="T44" fmla="*/ 0 w 13"/>
              <a:gd name="T45" fmla="*/ 6 h 32"/>
              <a:gd name="T46" fmla="*/ 1 w 13"/>
              <a:gd name="T47" fmla="*/ 3 h 32"/>
              <a:gd name="T48" fmla="*/ 1 w 13"/>
              <a:gd name="T49" fmla="*/ 3 h 32"/>
              <a:gd name="T50" fmla="*/ 2 w 13"/>
              <a:gd name="T51" fmla="*/ 1 h 32"/>
              <a:gd name="T52" fmla="*/ 2 w 13"/>
              <a:gd name="T53" fmla="*/ 1 h 32"/>
              <a:gd name="T54" fmla="*/ 5 w 13"/>
              <a:gd name="T55" fmla="*/ 0 h 32"/>
              <a:gd name="T56" fmla="*/ 5 w 13"/>
              <a:gd name="T57" fmla="*/ 0 h 32"/>
              <a:gd name="T58" fmla="*/ 7 w 13"/>
              <a:gd name="T59" fmla="*/ 0 h 32"/>
              <a:gd name="T60" fmla="*/ 7 w 13"/>
              <a:gd name="T61" fmla="*/ 0 h 32"/>
              <a:gd name="T62" fmla="*/ 10 w 13"/>
              <a:gd name="T63" fmla="*/ 0 h 32"/>
              <a:gd name="T64" fmla="*/ 10 w 13"/>
              <a:gd name="T65" fmla="*/ 0 h 32"/>
              <a:gd name="T66" fmla="*/ 12 w 13"/>
              <a:gd name="T67" fmla="*/ 2 h 32"/>
              <a:gd name="T68" fmla="*/ 12 w 13"/>
              <a:gd name="T69" fmla="*/ 2 h 32"/>
              <a:gd name="T70" fmla="*/ 13 w 13"/>
              <a:gd name="T71" fmla="*/ 5 h 32"/>
              <a:gd name="T72" fmla="*/ 13 w 13"/>
              <a:gd name="T73" fmla="*/ 5 h 32"/>
              <a:gd name="T74" fmla="*/ 13 w 13"/>
              <a:gd name="T75" fmla="*/ 7 h 32"/>
              <a:gd name="T76" fmla="*/ 13 w 13"/>
              <a:gd name="T77" fmla="*/ 7 h 32"/>
              <a:gd name="T78" fmla="*/ 13 w 13"/>
              <a:gd name="T79" fmla="*/ 10 h 32"/>
              <a:gd name="T80" fmla="*/ 13 w 13"/>
              <a:gd name="T81" fmla="*/ 10 h 32"/>
              <a:gd name="T82" fmla="*/ 13 w 13"/>
              <a:gd name="T83" fmla="*/ 11 h 32"/>
              <a:gd name="T84" fmla="*/ 13 w 13"/>
              <a:gd name="T85" fmla="*/ 11 h 32"/>
              <a:gd name="T86" fmla="*/ 13 w 13"/>
              <a:gd name="T87" fmla="*/ 12 h 32"/>
              <a:gd name="T88" fmla="*/ 13 w 13"/>
              <a:gd name="T89" fmla="*/ 12 h 32"/>
              <a:gd name="T90" fmla="*/ 12 w 13"/>
              <a:gd name="T91" fmla="*/ 13 h 32"/>
              <a:gd name="T92" fmla="*/ 6 w 13"/>
              <a:gd name="T93" fmla="*/ 27 h 32"/>
              <a:gd name="T94" fmla="*/ 13 w 13"/>
              <a:gd name="T95" fmla="*/ 27 h 32"/>
              <a:gd name="T96" fmla="*/ 13 w 13"/>
              <a:gd name="T97" fmla="*/ 32 h 32"/>
              <a:gd name="T98" fmla="*/ 0 w 13"/>
              <a:gd name="T9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32">
                <a:moveTo>
                  <a:pt x="0" y="32"/>
                </a:moveTo>
                <a:lnTo>
                  <a:pt x="0" y="27"/>
                </a:lnTo>
                <a:lnTo>
                  <a:pt x="8" y="12"/>
                </a:lnTo>
                <a:lnTo>
                  <a:pt x="8" y="12"/>
                </a:lnTo>
                <a:lnTo>
                  <a:pt x="10" y="10"/>
                </a:lnTo>
                <a:lnTo>
                  <a:pt x="10" y="10"/>
                </a:lnTo>
                <a:lnTo>
                  <a:pt x="10" y="7"/>
                </a:lnTo>
                <a:lnTo>
                  <a:pt x="10" y="7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7" y="3"/>
                </a:lnTo>
                <a:lnTo>
                  <a:pt x="7" y="3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1" y="3"/>
                </a:lnTo>
                <a:lnTo>
                  <a:pt x="1" y="3"/>
                </a:lnTo>
                <a:lnTo>
                  <a:pt x="2" y="1"/>
                </a:lnTo>
                <a:lnTo>
                  <a:pt x="2" y="1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3" y="5"/>
                </a:lnTo>
                <a:lnTo>
                  <a:pt x="13" y="5"/>
                </a:lnTo>
                <a:lnTo>
                  <a:pt x="13" y="7"/>
                </a:lnTo>
                <a:lnTo>
                  <a:pt x="13" y="7"/>
                </a:lnTo>
                <a:lnTo>
                  <a:pt x="13" y="10"/>
                </a:lnTo>
                <a:lnTo>
                  <a:pt x="13" y="10"/>
                </a:lnTo>
                <a:lnTo>
                  <a:pt x="13" y="11"/>
                </a:lnTo>
                <a:lnTo>
                  <a:pt x="13" y="11"/>
                </a:lnTo>
                <a:lnTo>
                  <a:pt x="13" y="12"/>
                </a:lnTo>
                <a:lnTo>
                  <a:pt x="13" y="12"/>
                </a:lnTo>
                <a:lnTo>
                  <a:pt x="12" y="13"/>
                </a:lnTo>
                <a:lnTo>
                  <a:pt x="6" y="27"/>
                </a:lnTo>
                <a:lnTo>
                  <a:pt x="13" y="27"/>
                </a:lnTo>
                <a:lnTo>
                  <a:pt x="13" y="32"/>
                </a:lnTo>
                <a:lnTo>
                  <a:pt x="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32" name="Freeform 2162">
            <a:extLst>
              <a:ext uri="{FF2B5EF4-FFF2-40B4-BE49-F238E27FC236}">
                <a16:creationId xmlns:a16="http://schemas.microsoft.com/office/drawing/2014/main" id="{CEA4BD06-8B22-41E9-A628-4628AC2AF883}"/>
              </a:ext>
            </a:extLst>
          </p:cNvPr>
          <p:cNvSpPr>
            <a:spLocks/>
          </p:cNvSpPr>
          <p:nvPr/>
        </p:nvSpPr>
        <p:spPr bwMode="auto">
          <a:xfrm>
            <a:off x="6490731" y="5681846"/>
            <a:ext cx="7938" cy="12700"/>
          </a:xfrm>
          <a:custGeom>
            <a:avLst/>
            <a:gdLst>
              <a:gd name="T0" fmla="*/ 0 w 5"/>
              <a:gd name="T1" fmla="*/ 8 h 8"/>
              <a:gd name="T2" fmla="*/ 0 w 5"/>
              <a:gd name="T3" fmla="*/ 0 h 8"/>
              <a:gd name="T4" fmla="*/ 5 w 5"/>
              <a:gd name="T5" fmla="*/ 0 h 8"/>
              <a:gd name="T6" fmla="*/ 5 w 5"/>
              <a:gd name="T7" fmla="*/ 5 h 8"/>
              <a:gd name="T8" fmla="*/ 0 w 5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8">
                <a:moveTo>
                  <a:pt x="0" y="8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33" name="Freeform 2163">
            <a:extLst>
              <a:ext uri="{FF2B5EF4-FFF2-40B4-BE49-F238E27FC236}">
                <a16:creationId xmlns:a16="http://schemas.microsoft.com/office/drawing/2014/main" id="{72779FCD-D5DF-4F78-9883-9BCC27102003}"/>
              </a:ext>
            </a:extLst>
          </p:cNvPr>
          <p:cNvSpPr>
            <a:spLocks/>
          </p:cNvSpPr>
          <p:nvPr/>
        </p:nvSpPr>
        <p:spPr bwMode="auto">
          <a:xfrm>
            <a:off x="6503431" y="5638983"/>
            <a:ext cx="20638" cy="50800"/>
          </a:xfrm>
          <a:custGeom>
            <a:avLst/>
            <a:gdLst>
              <a:gd name="T0" fmla="*/ 13 w 13"/>
              <a:gd name="T1" fmla="*/ 0 h 32"/>
              <a:gd name="T2" fmla="*/ 13 w 13"/>
              <a:gd name="T3" fmla="*/ 3 h 32"/>
              <a:gd name="T4" fmla="*/ 5 w 13"/>
              <a:gd name="T5" fmla="*/ 3 h 32"/>
              <a:gd name="T6" fmla="*/ 5 w 13"/>
              <a:gd name="T7" fmla="*/ 12 h 32"/>
              <a:gd name="T8" fmla="*/ 5 w 13"/>
              <a:gd name="T9" fmla="*/ 12 h 32"/>
              <a:gd name="T10" fmla="*/ 6 w 13"/>
              <a:gd name="T11" fmla="*/ 11 h 32"/>
              <a:gd name="T12" fmla="*/ 6 w 13"/>
              <a:gd name="T13" fmla="*/ 11 h 32"/>
              <a:gd name="T14" fmla="*/ 8 w 13"/>
              <a:gd name="T15" fmla="*/ 11 h 32"/>
              <a:gd name="T16" fmla="*/ 8 w 13"/>
              <a:gd name="T17" fmla="*/ 11 h 32"/>
              <a:gd name="T18" fmla="*/ 11 w 13"/>
              <a:gd name="T19" fmla="*/ 11 h 32"/>
              <a:gd name="T20" fmla="*/ 12 w 13"/>
              <a:gd name="T21" fmla="*/ 12 h 32"/>
              <a:gd name="T22" fmla="*/ 12 w 13"/>
              <a:gd name="T23" fmla="*/ 12 h 32"/>
              <a:gd name="T24" fmla="*/ 13 w 13"/>
              <a:gd name="T25" fmla="*/ 15 h 32"/>
              <a:gd name="T26" fmla="*/ 13 w 13"/>
              <a:gd name="T27" fmla="*/ 17 h 32"/>
              <a:gd name="T28" fmla="*/ 13 w 13"/>
              <a:gd name="T29" fmla="*/ 25 h 32"/>
              <a:gd name="T30" fmla="*/ 13 w 13"/>
              <a:gd name="T31" fmla="*/ 25 h 32"/>
              <a:gd name="T32" fmla="*/ 13 w 13"/>
              <a:gd name="T33" fmla="*/ 28 h 32"/>
              <a:gd name="T34" fmla="*/ 13 w 13"/>
              <a:gd name="T35" fmla="*/ 28 h 32"/>
              <a:gd name="T36" fmla="*/ 12 w 13"/>
              <a:gd name="T37" fmla="*/ 30 h 32"/>
              <a:gd name="T38" fmla="*/ 12 w 13"/>
              <a:gd name="T39" fmla="*/ 30 h 32"/>
              <a:gd name="T40" fmla="*/ 10 w 13"/>
              <a:gd name="T41" fmla="*/ 31 h 32"/>
              <a:gd name="T42" fmla="*/ 10 w 13"/>
              <a:gd name="T43" fmla="*/ 31 h 32"/>
              <a:gd name="T44" fmla="*/ 7 w 13"/>
              <a:gd name="T45" fmla="*/ 32 h 32"/>
              <a:gd name="T46" fmla="*/ 7 w 13"/>
              <a:gd name="T47" fmla="*/ 32 h 32"/>
              <a:gd name="T48" fmla="*/ 5 w 13"/>
              <a:gd name="T49" fmla="*/ 31 h 32"/>
              <a:gd name="T50" fmla="*/ 5 w 13"/>
              <a:gd name="T51" fmla="*/ 31 h 32"/>
              <a:gd name="T52" fmla="*/ 2 w 13"/>
              <a:gd name="T53" fmla="*/ 30 h 32"/>
              <a:gd name="T54" fmla="*/ 2 w 13"/>
              <a:gd name="T55" fmla="*/ 30 h 32"/>
              <a:gd name="T56" fmla="*/ 1 w 13"/>
              <a:gd name="T57" fmla="*/ 28 h 32"/>
              <a:gd name="T58" fmla="*/ 1 w 13"/>
              <a:gd name="T59" fmla="*/ 28 h 32"/>
              <a:gd name="T60" fmla="*/ 0 w 13"/>
              <a:gd name="T61" fmla="*/ 25 h 32"/>
              <a:gd name="T62" fmla="*/ 0 w 13"/>
              <a:gd name="T63" fmla="*/ 23 h 32"/>
              <a:gd name="T64" fmla="*/ 5 w 13"/>
              <a:gd name="T65" fmla="*/ 23 h 32"/>
              <a:gd name="T66" fmla="*/ 5 w 13"/>
              <a:gd name="T67" fmla="*/ 25 h 32"/>
              <a:gd name="T68" fmla="*/ 5 w 13"/>
              <a:gd name="T69" fmla="*/ 25 h 32"/>
              <a:gd name="T70" fmla="*/ 6 w 13"/>
              <a:gd name="T71" fmla="*/ 27 h 32"/>
              <a:gd name="T72" fmla="*/ 6 w 13"/>
              <a:gd name="T73" fmla="*/ 27 h 32"/>
              <a:gd name="T74" fmla="*/ 7 w 13"/>
              <a:gd name="T75" fmla="*/ 27 h 32"/>
              <a:gd name="T76" fmla="*/ 7 w 13"/>
              <a:gd name="T77" fmla="*/ 27 h 32"/>
              <a:gd name="T78" fmla="*/ 8 w 13"/>
              <a:gd name="T79" fmla="*/ 27 h 32"/>
              <a:gd name="T80" fmla="*/ 8 w 13"/>
              <a:gd name="T81" fmla="*/ 27 h 32"/>
              <a:gd name="T82" fmla="*/ 10 w 13"/>
              <a:gd name="T83" fmla="*/ 25 h 32"/>
              <a:gd name="T84" fmla="*/ 10 w 13"/>
              <a:gd name="T85" fmla="*/ 17 h 32"/>
              <a:gd name="T86" fmla="*/ 10 w 13"/>
              <a:gd name="T87" fmla="*/ 17 h 32"/>
              <a:gd name="T88" fmla="*/ 8 w 13"/>
              <a:gd name="T89" fmla="*/ 16 h 32"/>
              <a:gd name="T90" fmla="*/ 8 w 13"/>
              <a:gd name="T91" fmla="*/ 16 h 32"/>
              <a:gd name="T92" fmla="*/ 7 w 13"/>
              <a:gd name="T93" fmla="*/ 15 h 32"/>
              <a:gd name="T94" fmla="*/ 7 w 13"/>
              <a:gd name="T95" fmla="*/ 15 h 32"/>
              <a:gd name="T96" fmla="*/ 6 w 13"/>
              <a:gd name="T97" fmla="*/ 15 h 32"/>
              <a:gd name="T98" fmla="*/ 6 w 13"/>
              <a:gd name="T99" fmla="*/ 15 h 32"/>
              <a:gd name="T100" fmla="*/ 6 w 13"/>
              <a:gd name="T101" fmla="*/ 16 h 32"/>
              <a:gd name="T102" fmla="*/ 6 w 13"/>
              <a:gd name="T103" fmla="*/ 16 h 32"/>
              <a:gd name="T104" fmla="*/ 5 w 13"/>
              <a:gd name="T105" fmla="*/ 16 h 32"/>
              <a:gd name="T106" fmla="*/ 5 w 13"/>
              <a:gd name="T107" fmla="*/ 16 h 32"/>
              <a:gd name="T108" fmla="*/ 5 w 13"/>
              <a:gd name="T109" fmla="*/ 17 h 32"/>
              <a:gd name="T110" fmla="*/ 1 w 13"/>
              <a:gd name="T111" fmla="*/ 17 h 32"/>
              <a:gd name="T112" fmla="*/ 1 w 13"/>
              <a:gd name="T113" fmla="*/ 0 h 32"/>
              <a:gd name="T114" fmla="*/ 13 w 13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" h="32">
                <a:moveTo>
                  <a:pt x="13" y="0"/>
                </a:moveTo>
                <a:lnTo>
                  <a:pt x="13" y="3"/>
                </a:lnTo>
                <a:lnTo>
                  <a:pt x="5" y="3"/>
                </a:lnTo>
                <a:lnTo>
                  <a:pt x="5" y="12"/>
                </a:lnTo>
                <a:lnTo>
                  <a:pt x="5" y="12"/>
                </a:lnTo>
                <a:lnTo>
                  <a:pt x="6" y="11"/>
                </a:lnTo>
                <a:lnTo>
                  <a:pt x="6" y="11"/>
                </a:lnTo>
                <a:lnTo>
                  <a:pt x="8" y="11"/>
                </a:lnTo>
                <a:lnTo>
                  <a:pt x="8" y="11"/>
                </a:lnTo>
                <a:lnTo>
                  <a:pt x="11" y="11"/>
                </a:lnTo>
                <a:lnTo>
                  <a:pt x="12" y="12"/>
                </a:lnTo>
                <a:lnTo>
                  <a:pt x="12" y="12"/>
                </a:lnTo>
                <a:lnTo>
                  <a:pt x="13" y="15"/>
                </a:lnTo>
                <a:lnTo>
                  <a:pt x="13" y="17"/>
                </a:lnTo>
                <a:lnTo>
                  <a:pt x="13" y="25"/>
                </a:lnTo>
                <a:lnTo>
                  <a:pt x="13" y="25"/>
                </a:lnTo>
                <a:lnTo>
                  <a:pt x="13" y="28"/>
                </a:lnTo>
                <a:lnTo>
                  <a:pt x="13" y="28"/>
                </a:lnTo>
                <a:lnTo>
                  <a:pt x="12" y="30"/>
                </a:lnTo>
                <a:lnTo>
                  <a:pt x="12" y="30"/>
                </a:lnTo>
                <a:lnTo>
                  <a:pt x="10" y="31"/>
                </a:lnTo>
                <a:lnTo>
                  <a:pt x="10" y="31"/>
                </a:lnTo>
                <a:lnTo>
                  <a:pt x="7" y="32"/>
                </a:lnTo>
                <a:lnTo>
                  <a:pt x="7" y="32"/>
                </a:lnTo>
                <a:lnTo>
                  <a:pt x="5" y="31"/>
                </a:lnTo>
                <a:lnTo>
                  <a:pt x="5" y="31"/>
                </a:lnTo>
                <a:lnTo>
                  <a:pt x="2" y="30"/>
                </a:lnTo>
                <a:lnTo>
                  <a:pt x="2" y="30"/>
                </a:lnTo>
                <a:lnTo>
                  <a:pt x="1" y="28"/>
                </a:lnTo>
                <a:lnTo>
                  <a:pt x="1" y="28"/>
                </a:lnTo>
                <a:lnTo>
                  <a:pt x="0" y="25"/>
                </a:lnTo>
                <a:lnTo>
                  <a:pt x="0" y="23"/>
                </a:lnTo>
                <a:lnTo>
                  <a:pt x="5" y="23"/>
                </a:lnTo>
                <a:lnTo>
                  <a:pt x="5" y="25"/>
                </a:lnTo>
                <a:lnTo>
                  <a:pt x="5" y="25"/>
                </a:lnTo>
                <a:lnTo>
                  <a:pt x="6" y="27"/>
                </a:lnTo>
                <a:lnTo>
                  <a:pt x="6" y="27"/>
                </a:lnTo>
                <a:lnTo>
                  <a:pt x="7" y="27"/>
                </a:lnTo>
                <a:lnTo>
                  <a:pt x="7" y="27"/>
                </a:lnTo>
                <a:lnTo>
                  <a:pt x="8" y="27"/>
                </a:lnTo>
                <a:lnTo>
                  <a:pt x="8" y="27"/>
                </a:lnTo>
                <a:lnTo>
                  <a:pt x="10" y="25"/>
                </a:lnTo>
                <a:lnTo>
                  <a:pt x="10" y="17"/>
                </a:lnTo>
                <a:lnTo>
                  <a:pt x="10" y="17"/>
                </a:lnTo>
                <a:lnTo>
                  <a:pt x="8" y="16"/>
                </a:lnTo>
                <a:lnTo>
                  <a:pt x="8" y="16"/>
                </a:lnTo>
                <a:lnTo>
                  <a:pt x="7" y="15"/>
                </a:lnTo>
                <a:lnTo>
                  <a:pt x="7" y="15"/>
                </a:lnTo>
                <a:lnTo>
                  <a:pt x="6" y="15"/>
                </a:lnTo>
                <a:lnTo>
                  <a:pt x="6" y="15"/>
                </a:lnTo>
                <a:lnTo>
                  <a:pt x="6" y="16"/>
                </a:lnTo>
                <a:lnTo>
                  <a:pt x="6" y="16"/>
                </a:lnTo>
                <a:lnTo>
                  <a:pt x="5" y="16"/>
                </a:lnTo>
                <a:lnTo>
                  <a:pt x="5" y="16"/>
                </a:lnTo>
                <a:lnTo>
                  <a:pt x="5" y="17"/>
                </a:lnTo>
                <a:lnTo>
                  <a:pt x="1" y="17"/>
                </a:lnTo>
                <a:lnTo>
                  <a:pt x="1" y="0"/>
                </a:lnTo>
                <a:lnTo>
                  <a:pt x="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34" name="Freeform 2164">
            <a:extLst>
              <a:ext uri="{FF2B5EF4-FFF2-40B4-BE49-F238E27FC236}">
                <a16:creationId xmlns:a16="http://schemas.microsoft.com/office/drawing/2014/main" id="{259796F1-284B-4C77-94AA-3223EEDB3CE9}"/>
              </a:ext>
            </a:extLst>
          </p:cNvPr>
          <p:cNvSpPr>
            <a:spLocks/>
          </p:cNvSpPr>
          <p:nvPr/>
        </p:nvSpPr>
        <p:spPr bwMode="auto">
          <a:xfrm>
            <a:off x="6403418" y="6150158"/>
            <a:ext cx="9525" cy="58738"/>
          </a:xfrm>
          <a:custGeom>
            <a:avLst/>
            <a:gdLst>
              <a:gd name="T0" fmla="*/ 6 w 6"/>
              <a:gd name="T1" fmla="*/ 0 h 37"/>
              <a:gd name="T2" fmla="*/ 6 w 6"/>
              <a:gd name="T3" fmla="*/ 3 h 37"/>
              <a:gd name="T4" fmla="*/ 4 w 6"/>
              <a:gd name="T5" fmla="*/ 3 h 37"/>
              <a:gd name="T6" fmla="*/ 4 w 6"/>
              <a:gd name="T7" fmla="*/ 34 h 37"/>
              <a:gd name="T8" fmla="*/ 6 w 6"/>
              <a:gd name="T9" fmla="*/ 34 h 37"/>
              <a:gd name="T10" fmla="*/ 6 w 6"/>
              <a:gd name="T11" fmla="*/ 37 h 37"/>
              <a:gd name="T12" fmla="*/ 0 w 6"/>
              <a:gd name="T13" fmla="*/ 37 h 37"/>
              <a:gd name="T14" fmla="*/ 0 w 6"/>
              <a:gd name="T15" fmla="*/ 0 h 37"/>
              <a:gd name="T16" fmla="*/ 6 w 6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37">
                <a:moveTo>
                  <a:pt x="6" y="0"/>
                </a:moveTo>
                <a:lnTo>
                  <a:pt x="6" y="3"/>
                </a:lnTo>
                <a:lnTo>
                  <a:pt x="4" y="3"/>
                </a:lnTo>
                <a:lnTo>
                  <a:pt x="4" y="34"/>
                </a:lnTo>
                <a:lnTo>
                  <a:pt x="6" y="34"/>
                </a:lnTo>
                <a:lnTo>
                  <a:pt x="6" y="37"/>
                </a:lnTo>
                <a:lnTo>
                  <a:pt x="0" y="37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35" name="Freeform 2165">
            <a:extLst>
              <a:ext uri="{FF2B5EF4-FFF2-40B4-BE49-F238E27FC236}">
                <a16:creationId xmlns:a16="http://schemas.microsoft.com/office/drawing/2014/main" id="{59545E9E-2356-4C0F-83A2-1CE2743FDB5B}"/>
              </a:ext>
            </a:extLst>
          </p:cNvPr>
          <p:cNvSpPr>
            <a:spLocks/>
          </p:cNvSpPr>
          <p:nvPr/>
        </p:nvSpPr>
        <p:spPr bwMode="auto">
          <a:xfrm>
            <a:off x="6430406" y="6148571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8 w 14"/>
              <a:gd name="T5" fmla="*/ 13 h 33"/>
              <a:gd name="T6" fmla="*/ 8 w 14"/>
              <a:gd name="T7" fmla="*/ 13 h 33"/>
              <a:gd name="T8" fmla="*/ 9 w 14"/>
              <a:gd name="T9" fmla="*/ 11 h 33"/>
              <a:gd name="T10" fmla="*/ 9 w 14"/>
              <a:gd name="T11" fmla="*/ 11 h 33"/>
              <a:gd name="T12" fmla="*/ 9 w 14"/>
              <a:gd name="T13" fmla="*/ 9 h 33"/>
              <a:gd name="T14" fmla="*/ 9 w 14"/>
              <a:gd name="T15" fmla="*/ 9 h 33"/>
              <a:gd name="T16" fmla="*/ 9 w 14"/>
              <a:gd name="T17" fmla="*/ 8 h 33"/>
              <a:gd name="T18" fmla="*/ 9 w 14"/>
              <a:gd name="T19" fmla="*/ 8 h 33"/>
              <a:gd name="T20" fmla="*/ 9 w 14"/>
              <a:gd name="T21" fmla="*/ 6 h 33"/>
              <a:gd name="T22" fmla="*/ 9 w 14"/>
              <a:gd name="T23" fmla="*/ 6 h 33"/>
              <a:gd name="T24" fmla="*/ 8 w 14"/>
              <a:gd name="T25" fmla="*/ 5 h 33"/>
              <a:gd name="T26" fmla="*/ 8 w 14"/>
              <a:gd name="T27" fmla="*/ 5 h 33"/>
              <a:gd name="T28" fmla="*/ 7 w 14"/>
              <a:gd name="T29" fmla="*/ 5 h 33"/>
              <a:gd name="T30" fmla="*/ 7 w 14"/>
              <a:gd name="T31" fmla="*/ 5 h 33"/>
              <a:gd name="T32" fmla="*/ 6 w 14"/>
              <a:gd name="T33" fmla="*/ 6 h 33"/>
              <a:gd name="T34" fmla="*/ 6 w 14"/>
              <a:gd name="T35" fmla="*/ 6 h 33"/>
              <a:gd name="T36" fmla="*/ 4 w 14"/>
              <a:gd name="T37" fmla="*/ 8 h 33"/>
              <a:gd name="T38" fmla="*/ 4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0 w 14"/>
              <a:gd name="T47" fmla="*/ 5 h 33"/>
              <a:gd name="T48" fmla="*/ 0 w 14"/>
              <a:gd name="T49" fmla="*/ 5 h 33"/>
              <a:gd name="T50" fmla="*/ 2 w 14"/>
              <a:gd name="T51" fmla="*/ 3 h 33"/>
              <a:gd name="T52" fmla="*/ 2 w 14"/>
              <a:gd name="T53" fmla="*/ 3 h 33"/>
              <a:gd name="T54" fmla="*/ 4 w 14"/>
              <a:gd name="T55" fmla="*/ 1 h 33"/>
              <a:gd name="T56" fmla="*/ 4 w 14"/>
              <a:gd name="T57" fmla="*/ 1 h 33"/>
              <a:gd name="T58" fmla="*/ 7 w 14"/>
              <a:gd name="T59" fmla="*/ 0 h 33"/>
              <a:gd name="T60" fmla="*/ 7 w 14"/>
              <a:gd name="T61" fmla="*/ 0 h 33"/>
              <a:gd name="T62" fmla="*/ 11 w 14"/>
              <a:gd name="T63" fmla="*/ 1 h 33"/>
              <a:gd name="T64" fmla="*/ 11 w 14"/>
              <a:gd name="T65" fmla="*/ 1 h 33"/>
              <a:gd name="T66" fmla="*/ 12 w 14"/>
              <a:gd name="T67" fmla="*/ 3 h 33"/>
              <a:gd name="T68" fmla="*/ 12 w 14"/>
              <a:gd name="T69" fmla="*/ 3 h 33"/>
              <a:gd name="T70" fmla="*/ 13 w 14"/>
              <a:gd name="T71" fmla="*/ 5 h 33"/>
              <a:gd name="T72" fmla="*/ 13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3 w 14"/>
              <a:gd name="T83" fmla="*/ 13 h 33"/>
              <a:gd name="T84" fmla="*/ 13 w 14"/>
              <a:gd name="T85" fmla="*/ 13 h 33"/>
              <a:gd name="T86" fmla="*/ 13 w 14"/>
              <a:gd name="T87" fmla="*/ 14 h 33"/>
              <a:gd name="T88" fmla="*/ 13 w 14"/>
              <a:gd name="T89" fmla="*/ 14 h 33"/>
              <a:gd name="T90" fmla="*/ 12 w 14"/>
              <a:gd name="T91" fmla="*/ 15 h 33"/>
              <a:gd name="T92" fmla="*/ 6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8" y="13"/>
                </a:lnTo>
                <a:lnTo>
                  <a:pt x="8" y="13"/>
                </a:lnTo>
                <a:lnTo>
                  <a:pt x="9" y="11"/>
                </a:lnTo>
                <a:lnTo>
                  <a:pt x="9" y="11"/>
                </a:lnTo>
                <a:lnTo>
                  <a:pt x="9" y="9"/>
                </a:lnTo>
                <a:lnTo>
                  <a:pt x="9" y="9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1" y="1"/>
                </a:lnTo>
                <a:lnTo>
                  <a:pt x="11" y="1"/>
                </a:lnTo>
                <a:lnTo>
                  <a:pt x="12" y="3"/>
                </a:lnTo>
                <a:lnTo>
                  <a:pt x="12" y="3"/>
                </a:lnTo>
                <a:lnTo>
                  <a:pt x="13" y="5"/>
                </a:lnTo>
                <a:lnTo>
                  <a:pt x="13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3" y="13"/>
                </a:lnTo>
                <a:lnTo>
                  <a:pt x="13" y="13"/>
                </a:lnTo>
                <a:lnTo>
                  <a:pt x="13" y="14"/>
                </a:lnTo>
                <a:lnTo>
                  <a:pt x="13" y="14"/>
                </a:lnTo>
                <a:lnTo>
                  <a:pt x="12" y="15"/>
                </a:lnTo>
                <a:lnTo>
                  <a:pt x="6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36" name="Freeform 2166">
            <a:extLst>
              <a:ext uri="{FF2B5EF4-FFF2-40B4-BE49-F238E27FC236}">
                <a16:creationId xmlns:a16="http://schemas.microsoft.com/office/drawing/2014/main" id="{BC645C2F-58B7-4F72-9CAC-C184C22E370B}"/>
              </a:ext>
            </a:extLst>
          </p:cNvPr>
          <p:cNvSpPr>
            <a:spLocks/>
          </p:cNvSpPr>
          <p:nvPr/>
        </p:nvSpPr>
        <p:spPr bwMode="auto">
          <a:xfrm>
            <a:off x="6457393" y="6150158"/>
            <a:ext cx="22225" cy="50800"/>
          </a:xfrm>
          <a:custGeom>
            <a:avLst/>
            <a:gdLst>
              <a:gd name="T0" fmla="*/ 14 w 14"/>
              <a:gd name="T1" fmla="*/ 0 h 32"/>
              <a:gd name="T2" fmla="*/ 14 w 14"/>
              <a:gd name="T3" fmla="*/ 4 h 32"/>
              <a:gd name="T4" fmla="*/ 5 w 14"/>
              <a:gd name="T5" fmla="*/ 4 h 32"/>
              <a:gd name="T6" fmla="*/ 5 w 14"/>
              <a:gd name="T7" fmla="*/ 13 h 32"/>
              <a:gd name="T8" fmla="*/ 5 w 14"/>
              <a:gd name="T9" fmla="*/ 13 h 32"/>
              <a:gd name="T10" fmla="*/ 6 w 14"/>
              <a:gd name="T11" fmla="*/ 12 h 32"/>
              <a:gd name="T12" fmla="*/ 6 w 14"/>
              <a:gd name="T13" fmla="*/ 12 h 32"/>
              <a:gd name="T14" fmla="*/ 9 w 14"/>
              <a:gd name="T15" fmla="*/ 12 h 32"/>
              <a:gd name="T16" fmla="*/ 9 w 14"/>
              <a:gd name="T17" fmla="*/ 12 h 32"/>
              <a:gd name="T18" fmla="*/ 10 w 14"/>
              <a:gd name="T19" fmla="*/ 12 h 32"/>
              <a:gd name="T20" fmla="*/ 12 w 14"/>
              <a:gd name="T21" fmla="*/ 13 h 32"/>
              <a:gd name="T22" fmla="*/ 12 w 14"/>
              <a:gd name="T23" fmla="*/ 13 h 32"/>
              <a:gd name="T24" fmla="*/ 14 w 14"/>
              <a:gd name="T25" fmla="*/ 14 h 32"/>
              <a:gd name="T26" fmla="*/ 14 w 14"/>
              <a:gd name="T27" fmla="*/ 17 h 32"/>
              <a:gd name="T28" fmla="*/ 14 w 14"/>
              <a:gd name="T29" fmla="*/ 25 h 32"/>
              <a:gd name="T30" fmla="*/ 14 w 14"/>
              <a:gd name="T31" fmla="*/ 25 h 32"/>
              <a:gd name="T32" fmla="*/ 12 w 14"/>
              <a:gd name="T33" fmla="*/ 28 h 32"/>
              <a:gd name="T34" fmla="*/ 12 w 14"/>
              <a:gd name="T35" fmla="*/ 28 h 32"/>
              <a:gd name="T36" fmla="*/ 11 w 14"/>
              <a:gd name="T37" fmla="*/ 30 h 32"/>
              <a:gd name="T38" fmla="*/ 11 w 14"/>
              <a:gd name="T39" fmla="*/ 30 h 32"/>
              <a:gd name="T40" fmla="*/ 10 w 14"/>
              <a:gd name="T41" fmla="*/ 32 h 32"/>
              <a:gd name="T42" fmla="*/ 10 w 14"/>
              <a:gd name="T43" fmla="*/ 32 h 32"/>
              <a:gd name="T44" fmla="*/ 6 w 14"/>
              <a:gd name="T45" fmla="*/ 32 h 32"/>
              <a:gd name="T46" fmla="*/ 6 w 14"/>
              <a:gd name="T47" fmla="*/ 32 h 32"/>
              <a:gd name="T48" fmla="*/ 4 w 14"/>
              <a:gd name="T49" fmla="*/ 32 h 32"/>
              <a:gd name="T50" fmla="*/ 4 w 14"/>
              <a:gd name="T51" fmla="*/ 32 h 32"/>
              <a:gd name="T52" fmla="*/ 2 w 14"/>
              <a:gd name="T53" fmla="*/ 30 h 32"/>
              <a:gd name="T54" fmla="*/ 2 w 14"/>
              <a:gd name="T55" fmla="*/ 30 h 32"/>
              <a:gd name="T56" fmla="*/ 0 w 14"/>
              <a:gd name="T57" fmla="*/ 28 h 32"/>
              <a:gd name="T58" fmla="*/ 0 w 14"/>
              <a:gd name="T59" fmla="*/ 28 h 32"/>
              <a:gd name="T60" fmla="*/ 0 w 14"/>
              <a:gd name="T61" fmla="*/ 25 h 32"/>
              <a:gd name="T62" fmla="*/ 0 w 14"/>
              <a:gd name="T63" fmla="*/ 24 h 32"/>
              <a:gd name="T64" fmla="*/ 5 w 14"/>
              <a:gd name="T65" fmla="*/ 24 h 32"/>
              <a:gd name="T66" fmla="*/ 5 w 14"/>
              <a:gd name="T67" fmla="*/ 25 h 32"/>
              <a:gd name="T68" fmla="*/ 5 w 14"/>
              <a:gd name="T69" fmla="*/ 25 h 32"/>
              <a:gd name="T70" fmla="*/ 5 w 14"/>
              <a:gd name="T71" fmla="*/ 27 h 32"/>
              <a:gd name="T72" fmla="*/ 5 w 14"/>
              <a:gd name="T73" fmla="*/ 27 h 32"/>
              <a:gd name="T74" fmla="*/ 7 w 14"/>
              <a:gd name="T75" fmla="*/ 28 h 32"/>
              <a:gd name="T76" fmla="*/ 7 w 14"/>
              <a:gd name="T77" fmla="*/ 28 h 32"/>
              <a:gd name="T78" fmla="*/ 9 w 14"/>
              <a:gd name="T79" fmla="*/ 27 h 32"/>
              <a:gd name="T80" fmla="*/ 9 w 14"/>
              <a:gd name="T81" fmla="*/ 27 h 32"/>
              <a:gd name="T82" fmla="*/ 9 w 14"/>
              <a:gd name="T83" fmla="*/ 25 h 32"/>
              <a:gd name="T84" fmla="*/ 9 w 14"/>
              <a:gd name="T85" fmla="*/ 18 h 32"/>
              <a:gd name="T86" fmla="*/ 9 w 14"/>
              <a:gd name="T87" fmla="*/ 18 h 32"/>
              <a:gd name="T88" fmla="*/ 9 w 14"/>
              <a:gd name="T89" fmla="*/ 17 h 32"/>
              <a:gd name="T90" fmla="*/ 9 w 14"/>
              <a:gd name="T91" fmla="*/ 17 h 32"/>
              <a:gd name="T92" fmla="*/ 7 w 14"/>
              <a:gd name="T93" fmla="*/ 15 h 32"/>
              <a:gd name="T94" fmla="*/ 7 w 14"/>
              <a:gd name="T95" fmla="*/ 15 h 32"/>
              <a:gd name="T96" fmla="*/ 6 w 14"/>
              <a:gd name="T97" fmla="*/ 15 h 32"/>
              <a:gd name="T98" fmla="*/ 6 w 14"/>
              <a:gd name="T99" fmla="*/ 15 h 32"/>
              <a:gd name="T100" fmla="*/ 5 w 14"/>
              <a:gd name="T101" fmla="*/ 17 h 32"/>
              <a:gd name="T102" fmla="*/ 5 w 14"/>
              <a:gd name="T103" fmla="*/ 17 h 32"/>
              <a:gd name="T104" fmla="*/ 5 w 14"/>
              <a:gd name="T105" fmla="*/ 17 h 32"/>
              <a:gd name="T106" fmla="*/ 5 w 14"/>
              <a:gd name="T107" fmla="*/ 17 h 32"/>
              <a:gd name="T108" fmla="*/ 5 w 14"/>
              <a:gd name="T109" fmla="*/ 17 h 32"/>
              <a:gd name="T110" fmla="*/ 0 w 14"/>
              <a:gd name="T111" fmla="*/ 17 h 32"/>
              <a:gd name="T112" fmla="*/ 0 w 14"/>
              <a:gd name="T113" fmla="*/ 0 h 32"/>
              <a:gd name="T114" fmla="*/ 14 w 14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2">
                <a:moveTo>
                  <a:pt x="14" y="0"/>
                </a:moveTo>
                <a:lnTo>
                  <a:pt x="14" y="4"/>
                </a:lnTo>
                <a:lnTo>
                  <a:pt x="5" y="4"/>
                </a:lnTo>
                <a:lnTo>
                  <a:pt x="5" y="13"/>
                </a:lnTo>
                <a:lnTo>
                  <a:pt x="5" y="13"/>
                </a:lnTo>
                <a:lnTo>
                  <a:pt x="6" y="12"/>
                </a:lnTo>
                <a:lnTo>
                  <a:pt x="6" y="12"/>
                </a:lnTo>
                <a:lnTo>
                  <a:pt x="9" y="12"/>
                </a:lnTo>
                <a:lnTo>
                  <a:pt x="9" y="12"/>
                </a:lnTo>
                <a:lnTo>
                  <a:pt x="10" y="12"/>
                </a:lnTo>
                <a:lnTo>
                  <a:pt x="12" y="13"/>
                </a:lnTo>
                <a:lnTo>
                  <a:pt x="12" y="13"/>
                </a:lnTo>
                <a:lnTo>
                  <a:pt x="14" y="14"/>
                </a:lnTo>
                <a:lnTo>
                  <a:pt x="14" y="17"/>
                </a:lnTo>
                <a:lnTo>
                  <a:pt x="14" y="25"/>
                </a:lnTo>
                <a:lnTo>
                  <a:pt x="14" y="25"/>
                </a:lnTo>
                <a:lnTo>
                  <a:pt x="12" y="28"/>
                </a:lnTo>
                <a:lnTo>
                  <a:pt x="12" y="28"/>
                </a:lnTo>
                <a:lnTo>
                  <a:pt x="11" y="30"/>
                </a:lnTo>
                <a:lnTo>
                  <a:pt x="11" y="30"/>
                </a:lnTo>
                <a:lnTo>
                  <a:pt x="10" y="32"/>
                </a:lnTo>
                <a:lnTo>
                  <a:pt x="10" y="32"/>
                </a:lnTo>
                <a:lnTo>
                  <a:pt x="6" y="32"/>
                </a:lnTo>
                <a:lnTo>
                  <a:pt x="6" y="32"/>
                </a:lnTo>
                <a:lnTo>
                  <a:pt x="4" y="32"/>
                </a:lnTo>
                <a:lnTo>
                  <a:pt x="4" y="32"/>
                </a:lnTo>
                <a:lnTo>
                  <a:pt x="2" y="30"/>
                </a:lnTo>
                <a:lnTo>
                  <a:pt x="2" y="30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5" y="24"/>
                </a:lnTo>
                <a:lnTo>
                  <a:pt x="5" y="25"/>
                </a:lnTo>
                <a:lnTo>
                  <a:pt x="5" y="25"/>
                </a:lnTo>
                <a:lnTo>
                  <a:pt x="5" y="27"/>
                </a:lnTo>
                <a:lnTo>
                  <a:pt x="5" y="27"/>
                </a:lnTo>
                <a:lnTo>
                  <a:pt x="7" y="28"/>
                </a:lnTo>
                <a:lnTo>
                  <a:pt x="7" y="28"/>
                </a:lnTo>
                <a:lnTo>
                  <a:pt x="9" y="27"/>
                </a:lnTo>
                <a:lnTo>
                  <a:pt x="9" y="27"/>
                </a:lnTo>
                <a:lnTo>
                  <a:pt x="9" y="25"/>
                </a:lnTo>
                <a:lnTo>
                  <a:pt x="9" y="18"/>
                </a:lnTo>
                <a:lnTo>
                  <a:pt x="9" y="18"/>
                </a:lnTo>
                <a:lnTo>
                  <a:pt x="9" y="17"/>
                </a:lnTo>
                <a:lnTo>
                  <a:pt x="9" y="17"/>
                </a:lnTo>
                <a:lnTo>
                  <a:pt x="7" y="15"/>
                </a:lnTo>
                <a:lnTo>
                  <a:pt x="7" y="15"/>
                </a:lnTo>
                <a:lnTo>
                  <a:pt x="6" y="15"/>
                </a:lnTo>
                <a:lnTo>
                  <a:pt x="6" y="15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0" y="17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37" name="Freeform 2167">
            <a:extLst>
              <a:ext uri="{FF2B5EF4-FFF2-40B4-BE49-F238E27FC236}">
                <a16:creationId xmlns:a16="http://schemas.microsoft.com/office/drawing/2014/main" id="{A00E528A-3CC8-41CC-B134-64A6647DE244}"/>
              </a:ext>
            </a:extLst>
          </p:cNvPr>
          <p:cNvSpPr>
            <a:spLocks/>
          </p:cNvSpPr>
          <p:nvPr/>
        </p:nvSpPr>
        <p:spPr bwMode="auto">
          <a:xfrm>
            <a:off x="6484381" y="6150158"/>
            <a:ext cx="14288" cy="50800"/>
          </a:xfrm>
          <a:custGeom>
            <a:avLst/>
            <a:gdLst>
              <a:gd name="T0" fmla="*/ 5 w 9"/>
              <a:gd name="T1" fmla="*/ 32 h 32"/>
              <a:gd name="T2" fmla="*/ 5 w 9"/>
              <a:gd name="T3" fmla="*/ 4 h 32"/>
              <a:gd name="T4" fmla="*/ 0 w 9"/>
              <a:gd name="T5" fmla="*/ 8 h 32"/>
              <a:gd name="T6" fmla="*/ 0 w 9"/>
              <a:gd name="T7" fmla="*/ 3 h 32"/>
              <a:gd name="T8" fmla="*/ 5 w 9"/>
              <a:gd name="T9" fmla="*/ 0 h 32"/>
              <a:gd name="T10" fmla="*/ 9 w 9"/>
              <a:gd name="T11" fmla="*/ 0 h 32"/>
              <a:gd name="T12" fmla="*/ 9 w 9"/>
              <a:gd name="T13" fmla="*/ 32 h 32"/>
              <a:gd name="T14" fmla="*/ 5 w 9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2">
                <a:moveTo>
                  <a:pt x="5" y="32"/>
                </a:moveTo>
                <a:lnTo>
                  <a:pt x="5" y="4"/>
                </a:lnTo>
                <a:lnTo>
                  <a:pt x="0" y="8"/>
                </a:lnTo>
                <a:lnTo>
                  <a:pt x="0" y="3"/>
                </a:lnTo>
                <a:lnTo>
                  <a:pt x="5" y="0"/>
                </a:lnTo>
                <a:lnTo>
                  <a:pt x="9" y="0"/>
                </a:lnTo>
                <a:lnTo>
                  <a:pt x="9" y="32"/>
                </a:lnTo>
                <a:lnTo>
                  <a:pt x="5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38" name="Freeform 2168">
            <a:extLst>
              <a:ext uri="{FF2B5EF4-FFF2-40B4-BE49-F238E27FC236}">
                <a16:creationId xmlns:a16="http://schemas.microsoft.com/office/drawing/2014/main" id="{8EED99F5-5984-44B7-BA0F-DC4DECDB7B6A}"/>
              </a:ext>
            </a:extLst>
          </p:cNvPr>
          <p:cNvSpPr>
            <a:spLocks/>
          </p:cNvSpPr>
          <p:nvPr/>
        </p:nvSpPr>
        <p:spPr bwMode="auto">
          <a:xfrm>
            <a:off x="6522481" y="6150158"/>
            <a:ext cx="9525" cy="58738"/>
          </a:xfrm>
          <a:custGeom>
            <a:avLst/>
            <a:gdLst>
              <a:gd name="T0" fmla="*/ 0 w 6"/>
              <a:gd name="T1" fmla="*/ 37 h 37"/>
              <a:gd name="T2" fmla="*/ 0 w 6"/>
              <a:gd name="T3" fmla="*/ 34 h 37"/>
              <a:gd name="T4" fmla="*/ 3 w 6"/>
              <a:gd name="T5" fmla="*/ 34 h 37"/>
              <a:gd name="T6" fmla="*/ 3 w 6"/>
              <a:gd name="T7" fmla="*/ 3 h 37"/>
              <a:gd name="T8" fmla="*/ 0 w 6"/>
              <a:gd name="T9" fmla="*/ 3 h 37"/>
              <a:gd name="T10" fmla="*/ 0 w 6"/>
              <a:gd name="T11" fmla="*/ 0 h 37"/>
              <a:gd name="T12" fmla="*/ 6 w 6"/>
              <a:gd name="T13" fmla="*/ 0 h 37"/>
              <a:gd name="T14" fmla="*/ 6 w 6"/>
              <a:gd name="T15" fmla="*/ 37 h 37"/>
              <a:gd name="T16" fmla="*/ 0 w 6"/>
              <a:gd name="T17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37">
                <a:moveTo>
                  <a:pt x="0" y="37"/>
                </a:moveTo>
                <a:lnTo>
                  <a:pt x="0" y="34"/>
                </a:lnTo>
                <a:lnTo>
                  <a:pt x="3" y="34"/>
                </a:lnTo>
                <a:lnTo>
                  <a:pt x="3" y="3"/>
                </a:lnTo>
                <a:lnTo>
                  <a:pt x="0" y="3"/>
                </a:lnTo>
                <a:lnTo>
                  <a:pt x="0" y="0"/>
                </a:lnTo>
                <a:lnTo>
                  <a:pt x="6" y="0"/>
                </a:lnTo>
                <a:lnTo>
                  <a:pt x="6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39" name="Freeform 2169">
            <a:extLst>
              <a:ext uri="{FF2B5EF4-FFF2-40B4-BE49-F238E27FC236}">
                <a16:creationId xmlns:a16="http://schemas.microsoft.com/office/drawing/2014/main" id="{226AACA5-EBC8-4D0E-A1F8-B5ED534551E7}"/>
              </a:ext>
            </a:extLst>
          </p:cNvPr>
          <p:cNvSpPr>
            <a:spLocks/>
          </p:cNvSpPr>
          <p:nvPr/>
        </p:nvSpPr>
        <p:spPr bwMode="auto">
          <a:xfrm>
            <a:off x="6809818" y="5638983"/>
            <a:ext cx="14288" cy="50800"/>
          </a:xfrm>
          <a:custGeom>
            <a:avLst/>
            <a:gdLst>
              <a:gd name="T0" fmla="*/ 4 w 9"/>
              <a:gd name="T1" fmla="*/ 32 h 32"/>
              <a:gd name="T2" fmla="*/ 4 w 9"/>
              <a:gd name="T3" fmla="*/ 5 h 32"/>
              <a:gd name="T4" fmla="*/ 0 w 9"/>
              <a:gd name="T5" fmla="*/ 7 h 32"/>
              <a:gd name="T6" fmla="*/ 0 w 9"/>
              <a:gd name="T7" fmla="*/ 3 h 32"/>
              <a:gd name="T8" fmla="*/ 4 w 9"/>
              <a:gd name="T9" fmla="*/ 0 h 32"/>
              <a:gd name="T10" fmla="*/ 9 w 9"/>
              <a:gd name="T11" fmla="*/ 0 h 32"/>
              <a:gd name="T12" fmla="*/ 9 w 9"/>
              <a:gd name="T13" fmla="*/ 32 h 32"/>
              <a:gd name="T14" fmla="*/ 4 w 9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2">
                <a:moveTo>
                  <a:pt x="4" y="32"/>
                </a:moveTo>
                <a:lnTo>
                  <a:pt x="4" y="5"/>
                </a:lnTo>
                <a:lnTo>
                  <a:pt x="0" y="7"/>
                </a:lnTo>
                <a:lnTo>
                  <a:pt x="0" y="3"/>
                </a:lnTo>
                <a:lnTo>
                  <a:pt x="4" y="0"/>
                </a:lnTo>
                <a:lnTo>
                  <a:pt x="9" y="0"/>
                </a:lnTo>
                <a:lnTo>
                  <a:pt x="9" y="32"/>
                </a:lnTo>
                <a:lnTo>
                  <a:pt x="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40" name="Freeform 2170">
            <a:extLst>
              <a:ext uri="{FF2B5EF4-FFF2-40B4-BE49-F238E27FC236}">
                <a16:creationId xmlns:a16="http://schemas.microsoft.com/office/drawing/2014/main" id="{F076666E-6380-439E-B43A-5EF85E97DE39}"/>
              </a:ext>
            </a:extLst>
          </p:cNvPr>
          <p:cNvSpPr>
            <a:spLocks noEditPoints="1"/>
          </p:cNvSpPr>
          <p:nvPr/>
        </p:nvSpPr>
        <p:spPr bwMode="auto">
          <a:xfrm>
            <a:off x="6835218" y="5638983"/>
            <a:ext cx="20638" cy="50800"/>
          </a:xfrm>
          <a:custGeom>
            <a:avLst/>
            <a:gdLst>
              <a:gd name="T0" fmla="*/ 7 w 13"/>
              <a:gd name="T1" fmla="*/ 13 h 32"/>
              <a:gd name="T2" fmla="*/ 7 w 13"/>
              <a:gd name="T3" fmla="*/ 13 h 32"/>
              <a:gd name="T4" fmla="*/ 8 w 13"/>
              <a:gd name="T5" fmla="*/ 13 h 32"/>
              <a:gd name="T6" fmla="*/ 9 w 13"/>
              <a:gd name="T7" fmla="*/ 12 h 32"/>
              <a:gd name="T8" fmla="*/ 10 w 13"/>
              <a:gd name="T9" fmla="*/ 13 h 32"/>
              <a:gd name="T10" fmla="*/ 13 w 13"/>
              <a:gd name="T11" fmla="*/ 15 h 32"/>
              <a:gd name="T12" fmla="*/ 13 w 13"/>
              <a:gd name="T13" fmla="*/ 16 h 32"/>
              <a:gd name="T14" fmla="*/ 13 w 13"/>
              <a:gd name="T15" fmla="*/ 17 h 32"/>
              <a:gd name="T16" fmla="*/ 13 w 13"/>
              <a:gd name="T17" fmla="*/ 20 h 32"/>
              <a:gd name="T18" fmla="*/ 13 w 13"/>
              <a:gd name="T19" fmla="*/ 22 h 32"/>
              <a:gd name="T20" fmla="*/ 13 w 13"/>
              <a:gd name="T21" fmla="*/ 25 h 32"/>
              <a:gd name="T22" fmla="*/ 13 w 13"/>
              <a:gd name="T23" fmla="*/ 26 h 32"/>
              <a:gd name="T24" fmla="*/ 13 w 13"/>
              <a:gd name="T25" fmla="*/ 27 h 32"/>
              <a:gd name="T26" fmla="*/ 13 w 13"/>
              <a:gd name="T27" fmla="*/ 28 h 32"/>
              <a:gd name="T28" fmla="*/ 10 w 13"/>
              <a:gd name="T29" fmla="*/ 31 h 32"/>
              <a:gd name="T30" fmla="*/ 7 w 13"/>
              <a:gd name="T31" fmla="*/ 32 h 32"/>
              <a:gd name="T32" fmla="*/ 3 w 13"/>
              <a:gd name="T33" fmla="*/ 31 h 32"/>
              <a:gd name="T34" fmla="*/ 0 w 13"/>
              <a:gd name="T35" fmla="*/ 28 h 32"/>
              <a:gd name="T36" fmla="*/ 0 w 13"/>
              <a:gd name="T37" fmla="*/ 27 h 32"/>
              <a:gd name="T38" fmla="*/ 0 w 13"/>
              <a:gd name="T39" fmla="*/ 26 h 32"/>
              <a:gd name="T40" fmla="*/ 0 w 13"/>
              <a:gd name="T41" fmla="*/ 25 h 32"/>
              <a:gd name="T42" fmla="*/ 0 w 13"/>
              <a:gd name="T43" fmla="*/ 22 h 32"/>
              <a:gd name="T44" fmla="*/ 0 w 13"/>
              <a:gd name="T45" fmla="*/ 20 h 32"/>
              <a:gd name="T46" fmla="*/ 0 w 13"/>
              <a:gd name="T47" fmla="*/ 18 h 32"/>
              <a:gd name="T48" fmla="*/ 0 w 13"/>
              <a:gd name="T49" fmla="*/ 17 h 32"/>
              <a:gd name="T50" fmla="*/ 7 w 13"/>
              <a:gd name="T51" fmla="*/ 0 h 32"/>
              <a:gd name="T52" fmla="*/ 9 w 13"/>
              <a:gd name="T53" fmla="*/ 18 h 32"/>
              <a:gd name="T54" fmla="*/ 8 w 13"/>
              <a:gd name="T55" fmla="*/ 17 h 32"/>
              <a:gd name="T56" fmla="*/ 7 w 13"/>
              <a:gd name="T57" fmla="*/ 17 h 32"/>
              <a:gd name="T58" fmla="*/ 5 w 13"/>
              <a:gd name="T59" fmla="*/ 17 h 32"/>
              <a:gd name="T60" fmla="*/ 4 w 13"/>
              <a:gd name="T61" fmla="*/ 18 h 32"/>
              <a:gd name="T62" fmla="*/ 4 w 13"/>
              <a:gd name="T63" fmla="*/ 25 h 32"/>
              <a:gd name="T64" fmla="*/ 5 w 13"/>
              <a:gd name="T65" fmla="*/ 27 h 32"/>
              <a:gd name="T66" fmla="*/ 7 w 13"/>
              <a:gd name="T67" fmla="*/ 27 h 32"/>
              <a:gd name="T68" fmla="*/ 8 w 13"/>
              <a:gd name="T69" fmla="*/ 27 h 32"/>
              <a:gd name="T70" fmla="*/ 9 w 13"/>
              <a:gd name="T71" fmla="*/ 1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" h="32">
                <a:moveTo>
                  <a:pt x="12" y="0"/>
                </a:move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9" y="12"/>
                </a:lnTo>
                <a:lnTo>
                  <a:pt x="9" y="12"/>
                </a:lnTo>
                <a:lnTo>
                  <a:pt x="10" y="13"/>
                </a:lnTo>
                <a:lnTo>
                  <a:pt x="10" y="13"/>
                </a:lnTo>
                <a:lnTo>
                  <a:pt x="13" y="15"/>
                </a:lnTo>
                <a:lnTo>
                  <a:pt x="13" y="15"/>
                </a:lnTo>
                <a:lnTo>
                  <a:pt x="13" y="16"/>
                </a:lnTo>
                <a:lnTo>
                  <a:pt x="13" y="16"/>
                </a:lnTo>
                <a:lnTo>
                  <a:pt x="13" y="17"/>
                </a:lnTo>
                <a:lnTo>
                  <a:pt x="13" y="17"/>
                </a:lnTo>
                <a:lnTo>
                  <a:pt x="13" y="20"/>
                </a:lnTo>
                <a:lnTo>
                  <a:pt x="13" y="20"/>
                </a:lnTo>
                <a:lnTo>
                  <a:pt x="13" y="22"/>
                </a:lnTo>
                <a:lnTo>
                  <a:pt x="13" y="22"/>
                </a:lnTo>
                <a:lnTo>
                  <a:pt x="13" y="25"/>
                </a:lnTo>
                <a:lnTo>
                  <a:pt x="13" y="25"/>
                </a:lnTo>
                <a:lnTo>
                  <a:pt x="13" y="26"/>
                </a:lnTo>
                <a:lnTo>
                  <a:pt x="13" y="26"/>
                </a:lnTo>
                <a:lnTo>
                  <a:pt x="13" y="27"/>
                </a:lnTo>
                <a:lnTo>
                  <a:pt x="13" y="27"/>
                </a:lnTo>
                <a:lnTo>
                  <a:pt x="13" y="28"/>
                </a:lnTo>
                <a:lnTo>
                  <a:pt x="13" y="28"/>
                </a:lnTo>
                <a:lnTo>
                  <a:pt x="10" y="31"/>
                </a:lnTo>
                <a:lnTo>
                  <a:pt x="10" y="31"/>
                </a:lnTo>
                <a:lnTo>
                  <a:pt x="7" y="32"/>
                </a:lnTo>
                <a:lnTo>
                  <a:pt x="7" y="32"/>
                </a:lnTo>
                <a:lnTo>
                  <a:pt x="3" y="31"/>
                </a:lnTo>
                <a:lnTo>
                  <a:pt x="3" y="31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7" y="0"/>
                </a:lnTo>
                <a:lnTo>
                  <a:pt x="12" y="0"/>
                </a:lnTo>
                <a:close/>
                <a:moveTo>
                  <a:pt x="9" y="18"/>
                </a:moveTo>
                <a:lnTo>
                  <a:pt x="9" y="18"/>
                </a:lnTo>
                <a:lnTo>
                  <a:pt x="8" y="17"/>
                </a:lnTo>
                <a:lnTo>
                  <a:pt x="8" y="17"/>
                </a:lnTo>
                <a:lnTo>
                  <a:pt x="7" y="17"/>
                </a:lnTo>
                <a:lnTo>
                  <a:pt x="7" y="17"/>
                </a:lnTo>
                <a:lnTo>
                  <a:pt x="5" y="17"/>
                </a:lnTo>
                <a:lnTo>
                  <a:pt x="5" y="17"/>
                </a:lnTo>
                <a:lnTo>
                  <a:pt x="4" y="18"/>
                </a:lnTo>
                <a:lnTo>
                  <a:pt x="4" y="25"/>
                </a:lnTo>
                <a:lnTo>
                  <a:pt x="4" y="25"/>
                </a:lnTo>
                <a:lnTo>
                  <a:pt x="5" y="27"/>
                </a:lnTo>
                <a:lnTo>
                  <a:pt x="5" y="27"/>
                </a:lnTo>
                <a:lnTo>
                  <a:pt x="7" y="27"/>
                </a:lnTo>
                <a:lnTo>
                  <a:pt x="7" y="27"/>
                </a:lnTo>
                <a:lnTo>
                  <a:pt x="8" y="27"/>
                </a:lnTo>
                <a:lnTo>
                  <a:pt x="8" y="27"/>
                </a:lnTo>
                <a:lnTo>
                  <a:pt x="9" y="25"/>
                </a:lnTo>
                <a:lnTo>
                  <a:pt x="9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41" name="Freeform 2171">
            <a:extLst>
              <a:ext uri="{FF2B5EF4-FFF2-40B4-BE49-F238E27FC236}">
                <a16:creationId xmlns:a16="http://schemas.microsoft.com/office/drawing/2014/main" id="{8058D039-E7ED-4F56-8DCD-9DD84146892D}"/>
              </a:ext>
            </a:extLst>
          </p:cNvPr>
          <p:cNvSpPr>
            <a:spLocks/>
          </p:cNvSpPr>
          <p:nvPr/>
        </p:nvSpPr>
        <p:spPr bwMode="auto">
          <a:xfrm>
            <a:off x="6859031" y="5638983"/>
            <a:ext cx="26988" cy="50800"/>
          </a:xfrm>
          <a:custGeom>
            <a:avLst/>
            <a:gdLst>
              <a:gd name="T0" fmla="*/ 9 w 17"/>
              <a:gd name="T1" fmla="*/ 32 h 32"/>
              <a:gd name="T2" fmla="*/ 9 w 17"/>
              <a:gd name="T3" fmla="*/ 27 h 32"/>
              <a:gd name="T4" fmla="*/ 0 w 17"/>
              <a:gd name="T5" fmla="*/ 27 h 32"/>
              <a:gd name="T6" fmla="*/ 0 w 17"/>
              <a:gd name="T7" fmla="*/ 22 h 32"/>
              <a:gd name="T8" fmla="*/ 7 w 17"/>
              <a:gd name="T9" fmla="*/ 0 h 32"/>
              <a:gd name="T10" fmla="*/ 12 w 17"/>
              <a:gd name="T11" fmla="*/ 0 h 32"/>
              <a:gd name="T12" fmla="*/ 5 w 17"/>
              <a:gd name="T13" fmla="*/ 22 h 32"/>
              <a:gd name="T14" fmla="*/ 9 w 17"/>
              <a:gd name="T15" fmla="*/ 22 h 32"/>
              <a:gd name="T16" fmla="*/ 9 w 17"/>
              <a:gd name="T17" fmla="*/ 13 h 32"/>
              <a:gd name="T18" fmla="*/ 14 w 17"/>
              <a:gd name="T19" fmla="*/ 13 h 32"/>
              <a:gd name="T20" fmla="*/ 14 w 17"/>
              <a:gd name="T21" fmla="*/ 22 h 32"/>
              <a:gd name="T22" fmla="*/ 17 w 17"/>
              <a:gd name="T23" fmla="*/ 22 h 32"/>
              <a:gd name="T24" fmla="*/ 17 w 17"/>
              <a:gd name="T25" fmla="*/ 27 h 32"/>
              <a:gd name="T26" fmla="*/ 14 w 17"/>
              <a:gd name="T27" fmla="*/ 27 h 32"/>
              <a:gd name="T28" fmla="*/ 14 w 17"/>
              <a:gd name="T29" fmla="*/ 32 h 32"/>
              <a:gd name="T30" fmla="*/ 9 w 17"/>
              <a:gd name="T31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7" h="32">
                <a:moveTo>
                  <a:pt x="9" y="32"/>
                </a:moveTo>
                <a:lnTo>
                  <a:pt x="9" y="27"/>
                </a:lnTo>
                <a:lnTo>
                  <a:pt x="0" y="27"/>
                </a:lnTo>
                <a:lnTo>
                  <a:pt x="0" y="22"/>
                </a:lnTo>
                <a:lnTo>
                  <a:pt x="7" y="0"/>
                </a:lnTo>
                <a:lnTo>
                  <a:pt x="12" y="0"/>
                </a:lnTo>
                <a:lnTo>
                  <a:pt x="5" y="22"/>
                </a:lnTo>
                <a:lnTo>
                  <a:pt x="9" y="22"/>
                </a:lnTo>
                <a:lnTo>
                  <a:pt x="9" y="13"/>
                </a:lnTo>
                <a:lnTo>
                  <a:pt x="14" y="13"/>
                </a:lnTo>
                <a:lnTo>
                  <a:pt x="14" y="22"/>
                </a:lnTo>
                <a:lnTo>
                  <a:pt x="17" y="22"/>
                </a:lnTo>
                <a:lnTo>
                  <a:pt x="17" y="27"/>
                </a:lnTo>
                <a:lnTo>
                  <a:pt x="14" y="27"/>
                </a:lnTo>
                <a:lnTo>
                  <a:pt x="14" y="32"/>
                </a:lnTo>
                <a:lnTo>
                  <a:pt x="9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42" name="Freeform 2172">
            <a:extLst>
              <a:ext uri="{FF2B5EF4-FFF2-40B4-BE49-F238E27FC236}">
                <a16:creationId xmlns:a16="http://schemas.microsoft.com/office/drawing/2014/main" id="{94B929C4-7D7D-4636-8FA7-4342EE213FA4}"/>
              </a:ext>
            </a:extLst>
          </p:cNvPr>
          <p:cNvSpPr>
            <a:spLocks/>
          </p:cNvSpPr>
          <p:nvPr/>
        </p:nvSpPr>
        <p:spPr bwMode="auto">
          <a:xfrm>
            <a:off x="6889193" y="5681846"/>
            <a:ext cx="6350" cy="12700"/>
          </a:xfrm>
          <a:custGeom>
            <a:avLst/>
            <a:gdLst>
              <a:gd name="T0" fmla="*/ 0 w 4"/>
              <a:gd name="T1" fmla="*/ 8 h 8"/>
              <a:gd name="T2" fmla="*/ 0 w 4"/>
              <a:gd name="T3" fmla="*/ 0 h 8"/>
              <a:gd name="T4" fmla="*/ 4 w 4"/>
              <a:gd name="T5" fmla="*/ 0 h 8"/>
              <a:gd name="T6" fmla="*/ 4 w 4"/>
              <a:gd name="T7" fmla="*/ 5 h 8"/>
              <a:gd name="T8" fmla="*/ 0 w 4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8">
                <a:moveTo>
                  <a:pt x="0" y="8"/>
                </a:moveTo>
                <a:lnTo>
                  <a:pt x="0" y="0"/>
                </a:lnTo>
                <a:lnTo>
                  <a:pt x="4" y="0"/>
                </a:lnTo>
                <a:lnTo>
                  <a:pt x="4" y="5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43" name="Freeform 2173">
            <a:extLst>
              <a:ext uri="{FF2B5EF4-FFF2-40B4-BE49-F238E27FC236}">
                <a16:creationId xmlns:a16="http://schemas.microsoft.com/office/drawing/2014/main" id="{896F381C-0E44-4FB1-AC84-533BF3174ECB}"/>
              </a:ext>
            </a:extLst>
          </p:cNvPr>
          <p:cNvSpPr>
            <a:spLocks noEditPoints="1"/>
          </p:cNvSpPr>
          <p:nvPr/>
        </p:nvSpPr>
        <p:spPr bwMode="auto">
          <a:xfrm>
            <a:off x="6901893" y="5638983"/>
            <a:ext cx="20638" cy="50800"/>
          </a:xfrm>
          <a:custGeom>
            <a:avLst/>
            <a:gdLst>
              <a:gd name="T0" fmla="*/ 7 w 13"/>
              <a:gd name="T1" fmla="*/ 18 h 32"/>
              <a:gd name="T2" fmla="*/ 6 w 13"/>
              <a:gd name="T3" fmla="*/ 18 h 32"/>
              <a:gd name="T4" fmla="*/ 6 w 13"/>
              <a:gd name="T5" fmla="*/ 18 h 32"/>
              <a:gd name="T6" fmla="*/ 5 w 13"/>
              <a:gd name="T7" fmla="*/ 18 h 32"/>
              <a:gd name="T8" fmla="*/ 2 w 13"/>
              <a:gd name="T9" fmla="*/ 18 h 32"/>
              <a:gd name="T10" fmla="*/ 1 w 13"/>
              <a:gd name="T11" fmla="*/ 16 h 32"/>
              <a:gd name="T12" fmla="*/ 0 w 13"/>
              <a:gd name="T13" fmla="*/ 16 h 32"/>
              <a:gd name="T14" fmla="*/ 0 w 13"/>
              <a:gd name="T15" fmla="*/ 15 h 32"/>
              <a:gd name="T16" fmla="*/ 0 w 13"/>
              <a:gd name="T17" fmla="*/ 12 h 32"/>
              <a:gd name="T18" fmla="*/ 0 w 13"/>
              <a:gd name="T19" fmla="*/ 8 h 32"/>
              <a:gd name="T20" fmla="*/ 0 w 13"/>
              <a:gd name="T21" fmla="*/ 6 h 32"/>
              <a:gd name="T22" fmla="*/ 0 w 13"/>
              <a:gd name="T23" fmla="*/ 5 h 32"/>
              <a:gd name="T24" fmla="*/ 0 w 13"/>
              <a:gd name="T25" fmla="*/ 3 h 32"/>
              <a:gd name="T26" fmla="*/ 1 w 13"/>
              <a:gd name="T27" fmla="*/ 2 h 32"/>
              <a:gd name="T28" fmla="*/ 3 w 13"/>
              <a:gd name="T29" fmla="*/ 0 h 32"/>
              <a:gd name="T30" fmla="*/ 6 w 13"/>
              <a:gd name="T31" fmla="*/ 0 h 32"/>
              <a:gd name="T32" fmla="*/ 10 w 13"/>
              <a:gd name="T33" fmla="*/ 0 h 32"/>
              <a:gd name="T34" fmla="*/ 12 w 13"/>
              <a:gd name="T35" fmla="*/ 2 h 32"/>
              <a:gd name="T36" fmla="*/ 13 w 13"/>
              <a:gd name="T37" fmla="*/ 3 h 32"/>
              <a:gd name="T38" fmla="*/ 13 w 13"/>
              <a:gd name="T39" fmla="*/ 5 h 32"/>
              <a:gd name="T40" fmla="*/ 13 w 13"/>
              <a:gd name="T41" fmla="*/ 6 h 32"/>
              <a:gd name="T42" fmla="*/ 13 w 13"/>
              <a:gd name="T43" fmla="*/ 8 h 32"/>
              <a:gd name="T44" fmla="*/ 13 w 13"/>
              <a:gd name="T45" fmla="*/ 11 h 32"/>
              <a:gd name="T46" fmla="*/ 13 w 13"/>
              <a:gd name="T47" fmla="*/ 13 h 32"/>
              <a:gd name="T48" fmla="*/ 13 w 13"/>
              <a:gd name="T49" fmla="*/ 15 h 32"/>
              <a:gd name="T50" fmla="*/ 6 w 13"/>
              <a:gd name="T51" fmla="*/ 32 h 32"/>
              <a:gd name="T52" fmla="*/ 5 w 13"/>
              <a:gd name="T53" fmla="*/ 12 h 32"/>
              <a:gd name="T54" fmla="*/ 5 w 13"/>
              <a:gd name="T55" fmla="*/ 13 h 32"/>
              <a:gd name="T56" fmla="*/ 6 w 13"/>
              <a:gd name="T57" fmla="*/ 15 h 32"/>
              <a:gd name="T58" fmla="*/ 8 w 13"/>
              <a:gd name="T59" fmla="*/ 13 h 32"/>
              <a:gd name="T60" fmla="*/ 8 w 13"/>
              <a:gd name="T61" fmla="*/ 12 h 32"/>
              <a:gd name="T62" fmla="*/ 8 w 13"/>
              <a:gd name="T63" fmla="*/ 6 h 32"/>
              <a:gd name="T64" fmla="*/ 8 w 13"/>
              <a:gd name="T65" fmla="*/ 5 h 32"/>
              <a:gd name="T66" fmla="*/ 6 w 13"/>
              <a:gd name="T67" fmla="*/ 3 h 32"/>
              <a:gd name="T68" fmla="*/ 5 w 13"/>
              <a:gd name="T69" fmla="*/ 5 h 32"/>
              <a:gd name="T70" fmla="*/ 5 w 13"/>
              <a:gd name="T71" fmla="*/ 1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" h="32">
                <a:moveTo>
                  <a:pt x="1" y="32"/>
                </a:moveTo>
                <a:lnTo>
                  <a:pt x="7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5" y="18"/>
                </a:lnTo>
                <a:lnTo>
                  <a:pt x="5" y="18"/>
                </a:lnTo>
                <a:lnTo>
                  <a:pt x="2" y="18"/>
                </a:lnTo>
                <a:lnTo>
                  <a:pt x="2" y="18"/>
                </a:lnTo>
                <a:lnTo>
                  <a:pt x="1" y="16"/>
                </a:lnTo>
                <a:lnTo>
                  <a:pt x="1" y="16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3" y="6"/>
                </a:lnTo>
                <a:lnTo>
                  <a:pt x="13" y="6"/>
                </a:lnTo>
                <a:lnTo>
                  <a:pt x="13" y="8"/>
                </a:lnTo>
                <a:lnTo>
                  <a:pt x="13" y="8"/>
                </a:lnTo>
                <a:lnTo>
                  <a:pt x="13" y="11"/>
                </a:lnTo>
                <a:lnTo>
                  <a:pt x="13" y="11"/>
                </a:lnTo>
                <a:lnTo>
                  <a:pt x="13" y="13"/>
                </a:lnTo>
                <a:lnTo>
                  <a:pt x="13" y="13"/>
                </a:lnTo>
                <a:lnTo>
                  <a:pt x="13" y="15"/>
                </a:lnTo>
                <a:lnTo>
                  <a:pt x="13" y="15"/>
                </a:lnTo>
                <a:lnTo>
                  <a:pt x="12" y="16"/>
                </a:lnTo>
                <a:lnTo>
                  <a:pt x="6" y="32"/>
                </a:lnTo>
                <a:lnTo>
                  <a:pt x="1" y="32"/>
                </a:lnTo>
                <a:close/>
                <a:moveTo>
                  <a:pt x="5" y="12"/>
                </a:moveTo>
                <a:lnTo>
                  <a:pt x="5" y="12"/>
                </a:lnTo>
                <a:lnTo>
                  <a:pt x="5" y="13"/>
                </a:lnTo>
                <a:lnTo>
                  <a:pt x="5" y="13"/>
                </a:lnTo>
                <a:lnTo>
                  <a:pt x="6" y="15"/>
                </a:lnTo>
                <a:lnTo>
                  <a:pt x="6" y="15"/>
                </a:lnTo>
                <a:lnTo>
                  <a:pt x="8" y="13"/>
                </a:lnTo>
                <a:lnTo>
                  <a:pt x="8" y="13"/>
                </a:lnTo>
                <a:lnTo>
                  <a:pt x="8" y="12"/>
                </a:lnTo>
                <a:lnTo>
                  <a:pt x="8" y="6"/>
                </a:lnTo>
                <a:lnTo>
                  <a:pt x="8" y="6"/>
                </a:lnTo>
                <a:lnTo>
                  <a:pt x="8" y="5"/>
                </a:lnTo>
                <a:lnTo>
                  <a:pt x="8" y="5"/>
                </a:lnTo>
                <a:lnTo>
                  <a:pt x="6" y="3"/>
                </a:lnTo>
                <a:lnTo>
                  <a:pt x="6" y="3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44" name="Freeform 2174">
            <a:extLst>
              <a:ext uri="{FF2B5EF4-FFF2-40B4-BE49-F238E27FC236}">
                <a16:creationId xmlns:a16="http://schemas.microsoft.com/office/drawing/2014/main" id="{11E84F71-C5B5-4717-A3D0-27E4CB9687D0}"/>
              </a:ext>
            </a:extLst>
          </p:cNvPr>
          <p:cNvSpPr>
            <a:spLocks/>
          </p:cNvSpPr>
          <p:nvPr/>
        </p:nvSpPr>
        <p:spPr bwMode="auto">
          <a:xfrm>
            <a:off x="6927293" y="5638983"/>
            <a:ext cx="22225" cy="50800"/>
          </a:xfrm>
          <a:custGeom>
            <a:avLst/>
            <a:gdLst>
              <a:gd name="T0" fmla="*/ 6 w 14"/>
              <a:gd name="T1" fmla="*/ 13 h 32"/>
              <a:gd name="T2" fmla="*/ 9 w 14"/>
              <a:gd name="T3" fmla="*/ 12 h 32"/>
              <a:gd name="T4" fmla="*/ 10 w 14"/>
              <a:gd name="T5" fmla="*/ 6 h 32"/>
              <a:gd name="T6" fmla="*/ 9 w 14"/>
              <a:gd name="T7" fmla="*/ 5 h 32"/>
              <a:gd name="T8" fmla="*/ 8 w 14"/>
              <a:gd name="T9" fmla="*/ 3 h 32"/>
              <a:gd name="T10" fmla="*/ 5 w 14"/>
              <a:gd name="T11" fmla="*/ 5 h 32"/>
              <a:gd name="T12" fmla="*/ 5 w 14"/>
              <a:gd name="T13" fmla="*/ 6 h 32"/>
              <a:gd name="T14" fmla="*/ 0 w 14"/>
              <a:gd name="T15" fmla="*/ 8 h 32"/>
              <a:gd name="T16" fmla="*/ 0 w 14"/>
              <a:gd name="T17" fmla="*/ 6 h 32"/>
              <a:gd name="T18" fmla="*/ 1 w 14"/>
              <a:gd name="T19" fmla="*/ 3 h 32"/>
              <a:gd name="T20" fmla="*/ 3 w 14"/>
              <a:gd name="T21" fmla="*/ 1 h 32"/>
              <a:gd name="T22" fmla="*/ 5 w 14"/>
              <a:gd name="T23" fmla="*/ 0 h 32"/>
              <a:gd name="T24" fmla="*/ 8 w 14"/>
              <a:gd name="T25" fmla="*/ 0 h 32"/>
              <a:gd name="T26" fmla="*/ 10 w 14"/>
              <a:gd name="T27" fmla="*/ 0 h 32"/>
              <a:gd name="T28" fmla="*/ 13 w 14"/>
              <a:gd name="T29" fmla="*/ 1 h 32"/>
              <a:gd name="T30" fmla="*/ 14 w 14"/>
              <a:gd name="T31" fmla="*/ 2 h 32"/>
              <a:gd name="T32" fmla="*/ 14 w 14"/>
              <a:gd name="T33" fmla="*/ 3 h 32"/>
              <a:gd name="T34" fmla="*/ 14 w 14"/>
              <a:gd name="T35" fmla="*/ 8 h 32"/>
              <a:gd name="T36" fmla="*/ 14 w 14"/>
              <a:gd name="T37" fmla="*/ 11 h 32"/>
              <a:gd name="T38" fmla="*/ 14 w 14"/>
              <a:gd name="T39" fmla="*/ 12 h 32"/>
              <a:gd name="T40" fmla="*/ 13 w 14"/>
              <a:gd name="T41" fmla="*/ 13 h 32"/>
              <a:gd name="T42" fmla="*/ 11 w 14"/>
              <a:gd name="T43" fmla="*/ 15 h 32"/>
              <a:gd name="T44" fmla="*/ 13 w 14"/>
              <a:gd name="T45" fmla="*/ 16 h 32"/>
              <a:gd name="T46" fmla="*/ 14 w 14"/>
              <a:gd name="T47" fmla="*/ 17 h 32"/>
              <a:gd name="T48" fmla="*/ 14 w 14"/>
              <a:gd name="T49" fmla="*/ 20 h 32"/>
              <a:gd name="T50" fmla="*/ 14 w 14"/>
              <a:gd name="T51" fmla="*/ 22 h 32"/>
              <a:gd name="T52" fmla="*/ 14 w 14"/>
              <a:gd name="T53" fmla="*/ 25 h 32"/>
              <a:gd name="T54" fmla="*/ 14 w 14"/>
              <a:gd name="T55" fmla="*/ 27 h 32"/>
              <a:gd name="T56" fmla="*/ 14 w 14"/>
              <a:gd name="T57" fmla="*/ 28 h 32"/>
              <a:gd name="T58" fmla="*/ 13 w 14"/>
              <a:gd name="T59" fmla="*/ 28 h 32"/>
              <a:gd name="T60" fmla="*/ 11 w 14"/>
              <a:gd name="T61" fmla="*/ 31 h 32"/>
              <a:gd name="T62" fmla="*/ 8 w 14"/>
              <a:gd name="T63" fmla="*/ 32 h 32"/>
              <a:gd name="T64" fmla="*/ 5 w 14"/>
              <a:gd name="T65" fmla="*/ 31 h 32"/>
              <a:gd name="T66" fmla="*/ 3 w 14"/>
              <a:gd name="T67" fmla="*/ 31 h 32"/>
              <a:gd name="T68" fmla="*/ 1 w 14"/>
              <a:gd name="T69" fmla="*/ 28 h 32"/>
              <a:gd name="T70" fmla="*/ 0 w 14"/>
              <a:gd name="T71" fmla="*/ 22 h 32"/>
              <a:gd name="T72" fmla="*/ 5 w 14"/>
              <a:gd name="T73" fmla="*/ 25 h 32"/>
              <a:gd name="T74" fmla="*/ 6 w 14"/>
              <a:gd name="T75" fmla="*/ 27 h 32"/>
              <a:gd name="T76" fmla="*/ 8 w 14"/>
              <a:gd name="T77" fmla="*/ 27 h 32"/>
              <a:gd name="T78" fmla="*/ 9 w 14"/>
              <a:gd name="T79" fmla="*/ 27 h 32"/>
              <a:gd name="T80" fmla="*/ 10 w 14"/>
              <a:gd name="T81" fmla="*/ 25 h 32"/>
              <a:gd name="T82" fmla="*/ 10 w 14"/>
              <a:gd name="T83" fmla="*/ 20 h 32"/>
              <a:gd name="T84" fmla="*/ 9 w 14"/>
              <a:gd name="T85" fmla="*/ 17 h 32"/>
              <a:gd name="T86" fmla="*/ 8 w 14"/>
              <a:gd name="T87" fmla="*/ 17 h 32"/>
              <a:gd name="T88" fmla="*/ 6 w 14"/>
              <a:gd name="T89" fmla="*/ 1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2">
                <a:moveTo>
                  <a:pt x="6" y="13"/>
                </a:moveTo>
                <a:lnTo>
                  <a:pt x="6" y="13"/>
                </a:lnTo>
                <a:lnTo>
                  <a:pt x="9" y="12"/>
                </a:lnTo>
                <a:lnTo>
                  <a:pt x="9" y="12"/>
                </a:lnTo>
                <a:lnTo>
                  <a:pt x="10" y="10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8" y="3"/>
                </a:lnTo>
                <a:lnTo>
                  <a:pt x="8" y="3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1" y="3"/>
                </a:lnTo>
                <a:lnTo>
                  <a:pt x="1" y="3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4" y="2"/>
                </a:lnTo>
                <a:lnTo>
                  <a:pt x="14" y="2"/>
                </a:lnTo>
                <a:lnTo>
                  <a:pt x="14" y="3"/>
                </a:lnTo>
                <a:lnTo>
                  <a:pt x="14" y="3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4" y="12"/>
                </a:lnTo>
                <a:lnTo>
                  <a:pt x="14" y="12"/>
                </a:lnTo>
                <a:lnTo>
                  <a:pt x="13" y="13"/>
                </a:lnTo>
                <a:lnTo>
                  <a:pt x="13" y="13"/>
                </a:lnTo>
                <a:lnTo>
                  <a:pt x="11" y="15"/>
                </a:lnTo>
                <a:lnTo>
                  <a:pt x="11" y="15"/>
                </a:lnTo>
                <a:lnTo>
                  <a:pt x="13" y="16"/>
                </a:lnTo>
                <a:lnTo>
                  <a:pt x="13" y="16"/>
                </a:lnTo>
                <a:lnTo>
                  <a:pt x="14" y="17"/>
                </a:lnTo>
                <a:lnTo>
                  <a:pt x="14" y="17"/>
                </a:lnTo>
                <a:lnTo>
                  <a:pt x="14" y="20"/>
                </a:lnTo>
                <a:lnTo>
                  <a:pt x="14" y="20"/>
                </a:lnTo>
                <a:lnTo>
                  <a:pt x="14" y="22"/>
                </a:lnTo>
                <a:lnTo>
                  <a:pt x="14" y="22"/>
                </a:lnTo>
                <a:lnTo>
                  <a:pt x="14" y="25"/>
                </a:lnTo>
                <a:lnTo>
                  <a:pt x="14" y="25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3" y="28"/>
                </a:lnTo>
                <a:lnTo>
                  <a:pt x="13" y="28"/>
                </a:lnTo>
                <a:lnTo>
                  <a:pt x="11" y="31"/>
                </a:lnTo>
                <a:lnTo>
                  <a:pt x="11" y="31"/>
                </a:lnTo>
                <a:lnTo>
                  <a:pt x="8" y="32"/>
                </a:lnTo>
                <a:lnTo>
                  <a:pt x="8" y="32"/>
                </a:lnTo>
                <a:lnTo>
                  <a:pt x="5" y="31"/>
                </a:lnTo>
                <a:lnTo>
                  <a:pt x="5" y="31"/>
                </a:lnTo>
                <a:lnTo>
                  <a:pt x="3" y="31"/>
                </a:lnTo>
                <a:lnTo>
                  <a:pt x="3" y="31"/>
                </a:lnTo>
                <a:lnTo>
                  <a:pt x="1" y="28"/>
                </a:lnTo>
                <a:lnTo>
                  <a:pt x="1" y="28"/>
                </a:lnTo>
                <a:lnTo>
                  <a:pt x="0" y="25"/>
                </a:lnTo>
                <a:lnTo>
                  <a:pt x="0" y="22"/>
                </a:lnTo>
                <a:lnTo>
                  <a:pt x="5" y="22"/>
                </a:lnTo>
                <a:lnTo>
                  <a:pt x="5" y="25"/>
                </a:lnTo>
                <a:lnTo>
                  <a:pt x="5" y="25"/>
                </a:lnTo>
                <a:lnTo>
                  <a:pt x="6" y="27"/>
                </a:lnTo>
                <a:lnTo>
                  <a:pt x="6" y="27"/>
                </a:lnTo>
                <a:lnTo>
                  <a:pt x="8" y="27"/>
                </a:lnTo>
                <a:lnTo>
                  <a:pt x="8" y="27"/>
                </a:lnTo>
                <a:lnTo>
                  <a:pt x="9" y="27"/>
                </a:lnTo>
                <a:lnTo>
                  <a:pt x="9" y="27"/>
                </a:lnTo>
                <a:lnTo>
                  <a:pt x="10" y="25"/>
                </a:lnTo>
                <a:lnTo>
                  <a:pt x="10" y="20"/>
                </a:lnTo>
                <a:lnTo>
                  <a:pt x="10" y="20"/>
                </a:lnTo>
                <a:lnTo>
                  <a:pt x="9" y="17"/>
                </a:lnTo>
                <a:lnTo>
                  <a:pt x="9" y="17"/>
                </a:lnTo>
                <a:lnTo>
                  <a:pt x="8" y="17"/>
                </a:lnTo>
                <a:lnTo>
                  <a:pt x="8" y="17"/>
                </a:lnTo>
                <a:lnTo>
                  <a:pt x="6" y="17"/>
                </a:lnTo>
                <a:lnTo>
                  <a:pt x="6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45" name="Freeform 2175">
            <a:extLst>
              <a:ext uri="{FF2B5EF4-FFF2-40B4-BE49-F238E27FC236}">
                <a16:creationId xmlns:a16="http://schemas.microsoft.com/office/drawing/2014/main" id="{BEF0E40B-863B-45EF-B6ED-B1970E7D4C6B}"/>
              </a:ext>
            </a:extLst>
          </p:cNvPr>
          <p:cNvSpPr>
            <a:spLocks noEditPoints="1"/>
          </p:cNvSpPr>
          <p:nvPr/>
        </p:nvSpPr>
        <p:spPr bwMode="auto">
          <a:xfrm>
            <a:off x="6955868" y="5638983"/>
            <a:ext cx="20638" cy="50800"/>
          </a:xfrm>
          <a:custGeom>
            <a:avLst/>
            <a:gdLst>
              <a:gd name="T0" fmla="*/ 0 w 13"/>
              <a:gd name="T1" fmla="*/ 6 h 32"/>
              <a:gd name="T2" fmla="*/ 0 w 13"/>
              <a:gd name="T3" fmla="*/ 6 h 32"/>
              <a:gd name="T4" fmla="*/ 0 w 13"/>
              <a:gd name="T5" fmla="*/ 3 h 32"/>
              <a:gd name="T6" fmla="*/ 0 w 13"/>
              <a:gd name="T7" fmla="*/ 3 h 32"/>
              <a:gd name="T8" fmla="*/ 1 w 13"/>
              <a:gd name="T9" fmla="*/ 1 h 32"/>
              <a:gd name="T10" fmla="*/ 1 w 13"/>
              <a:gd name="T11" fmla="*/ 1 h 32"/>
              <a:gd name="T12" fmla="*/ 3 w 13"/>
              <a:gd name="T13" fmla="*/ 0 h 32"/>
              <a:gd name="T14" fmla="*/ 3 w 13"/>
              <a:gd name="T15" fmla="*/ 0 h 32"/>
              <a:gd name="T16" fmla="*/ 6 w 13"/>
              <a:gd name="T17" fmla="*/ 0 h 32"/>
              <a:gd name="T18" fmla="*/ 6 w 13"/>
              <a:gd name="T19" fmla="*/ 0 h 32"/>
              <a:gd name="T20" fmla="*/ 8 w 13"/>
              <a:gd name="T21" fmla="*/ 0 h 32"/>
              <a:gd name="T22" fmla="*/ 8 w 13"/>
              <a:gd name="T23" fmla="*/ 0 h 32"/>
              <a:gd name="T24" fmla="*/ 11 w 13"/>
              <a:gd name="T25" fmla="*/ 1 h 32"/>
              <a:gd name="T26" fmla="*/ 11 w 13"/>
              <a:gd name="T27" fmla="*/ 1 h 32"/>
              <a:gd name="T28" fmla="*/ 12 w 13"/>
              <a:gd name="T29" fmla="*/ 3 h 32"/>
              <a:gd name="T30" fmla="*/ 12 w 13"/>
              <a:gd name="T31" fmla="*/ 3 h 32"/>
              <a:gd name="T32" fmla="*/ 13 w 13"/>
              <a:gd name="T33" fmla="*/ 6 h 32"/>
              <a:gd name="T34" fmla="*/ 13 w 13"/>
              <a:gd name="T35" fmla="*/ 25 h 32"/>
              <a:gd name="T36" fmla="*/ 13 w 13"/>
              <a:gd name="T37" fmla="*/ 25 h 32"/>
              <a:gd name="T38" fmla="*/ 12 w 13"/>
              <a:gd name="T39" fmla="*/ 28 h 32"/>
              <a:gd name="T40" fmla="*/ 12 w 13"/>
              <a:gd name="T41" fmla="*/ 28 h 32"/>
              <a:gd name="T42" fmla="*/ 11 w 13"/>
              <a:gd name="T43" fmla="*/ 30 h 32"/>
              <a:gd name="T44" fmla="*/ 11 w 13"/>
              <a:gd name="T45" fmla="*/ 30 h 32"/>
              <a:gd name="T46" fmla="*/ 8 w 13"/>
              <a:gd name="T47" fmla="*/ 31 h 32"/>
              <a:gd name="T48" fmla="*/ 8 w 13"/>
              <a:gd name="T49" fmla="*/ 31 h 32"/>
              <a:gd name="T50" fmla="*/ 6 w 13"/>
              <a:gd name="T51" fmla="*/ 32 h 32"/>
              <a:gd name="T52" fmla="*/ 6 w 13"/>
              <a:gd name="T53" fmla="*/ 32 h 32"/>
              <a:gd name="T54" fmla="*/ 3 w 13"/>
              <a:gd name="T55" fmla="*/ 31 h 32"/>
              <a:gd name="T56" fmla="*/ 3 w 13"/>
              <a:gd name="T57" fmla="*/ 31 h 32"/>
              <a:gd name="T58" fmla="*/ 1 w 13"/>
              <a:gd name="T59" fmla="*/ 30 h 32"/>
              <a:gd name="T60" fmla="*/ 1 w 13"/>
              <a:gd name="T61" fmla="*/ 30 h 32"/>
              <a:gd name="T62" fmla="*/ 0 w 13"/>
              <a:gd name="T63" fmla="*/ 28 h 32"/>
              <a:gd name="T64" fmla="*/ 0 w 13"/>
              <a:gd name="T65" fmla="*/ 28 h 32"/>
              <a:gd name="T66" fmla="*/ 0 w 13"/>
              <a:gd name="T67" fmla="*/ 25 h 32"/>
              <a:gd name="T68" fmla="*/ 0 w 13"/>
              <a:gd name="T69" fmla="*/ 6 h 32"/>
              <a:gd name="T70" fmla="*/ 3 w 13"/>
              <a:gd name="T71" fmla="*/ 25 h 32"/>
              <a:gd name="T72" fmla="*/ 3 w 13"/>
              <a:gd name="T73" fmla="*/ 25 h 32"/>
              <a:gd name="T74" fmla="*/ 5 w 13"/>
              <a:gd name="T75" fmla="*/ 27 h 32"/>
              <a:gd name="T76" fmla="*/ 5 w 13"/>
              <a:gd name="T77" fmla="*/ 27 h 32"/>
              <a:gd name="T78" fmla="*/ 6 w 13"/>
              <a:gd name="T79" fmla="*/ 27 h 32"/>
              <a:gd name="T80" fmla="*/ 6 w 13"/>
              <a:gd name="T81" fmla="*/ 27 h 32"/>
              <a:gd name="T82" fmla="*/ 8 w 13"/>
              <a:gd name="T83" fmla="*/ 27 h 32"/>
              <a:gd name="T84" fmla="*/ 8 w 13"/>
              <a:gd name="T85" fmla="*/ 27 h 32"/>
              <a:gd name="T86" fmla="*/ 8 w 13"/>
              <a:gd name="T87" fmla="*/ 25 h 32"/>
              <a:gd name="T88" fmla="*/ 8 w 13"/>
              <a:gd name="T89" fmla="*/ 6 h 32"/>
              <a:gd name="T90" fmla="*/ 8 w 13"/>
              <a:gd name="T91" fmla="*/ 6 h 32"/>
              <a:gd name="T92" fmla="*/ 8 w 13"/>
              <a:gd name="T93" fmla="*/ 5 h 32"/>
              <a:gd name="T94" fmla="*/ 8 w 13"/>
              <a:gd name="T95" fmla="*/ 5 h 32"/>
              <a:gd name="T96" fmla="*/ 6 w 13"/>
              <a:gd name="T97" fmla="*/ 3 h 32"/>
              <a:gd name="T98" fmla="*/ 6 w 13"/>
              <a:gd name="T99" fmla="*/ 3 h 32"/>
              <a:gd name="T100" fmla="*/ 5 w 13"/>
              <a:gd name="T101" fmla="*/ 5 h 32"/>
              <a:gd name="T102" fmla="*/ 5 w 13"/>
              <a:gd name="T103" fmla="*/ 5 h 32"/>
              <a:gd name="T104" fmla="*/ 3 w 13"/>
              <a:gd name="T105" fmla="*/ 6 h 32"/>
              <a:gd name="T106" fmla="*/ 3 w 13"/>
              <a:gd name="T107" fmla="*/ 2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" h="32">
                <a:moveTo>
                  <a:pt x="0" y="6"/>
                </a:move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1" y="1"/>
                </a:lnTo>
                <a:lnTo>
                  <a:pt x="1" y="1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2" y="3"/>
                </a:lnTo>
                <a:lnTo>
                  <a:pt x="12" y="3"/>
                </a:lnTo>
                <a:lnTo>
                  <a:pt x="13" y="6"/>
                </a:lnTo>
                <a:lnTo>
                  <a:pt x="13" y="25"/>
                </a:lnTo>
                <a:lnTo>
                  <a:pt x="13" y="25"/>
                </a:lnTo>
                <a:lnTo>
                  <a:pt x="12" y="28"/>
                </a:lnTo>
                <a:lnTo>
                  <a:pt x="12" y="28"/>
                </a:lnTo>
                <a:lnTo>
                  <a:pt x="11" y="30"/>
                </a:lnTo>
                <a:lnTo>
                  <a:pt x="11" y="30"/>
                </a:lnTo>
                <a:lnTo>
                  <a:pt x="8" y="31"/>
                </a:lnTo>
                <a:lnTo>
                  <a:pt x="8" y="31"/>
                </a:lnTo>
                <a:lnTo>
                  <a:pt x="6" y="32"/>
                </a:lnTo>
                <a:lnTo>
                  <a:pt x="6" y="32"/>
                </a:lnTo>
                <a:lnTo>
                  <a:pt x="3" y="31"/>
                </a:lnTo>
                <a:lnTo>
                  <a:pt x="3" y="31"/>
                </a:lnTo>
                <a:lnTo>
                  <a:pt x="1" y="30"/>
                </a:lnTo>
                <a:lnTo>
                  <a:pt x="1" y="30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6"/>
                </a:lnTo>
                <a:close/>
                <a:moveTo>
                  <a:pt x="3" y="25"/>
                </a:moveTo>
                <a:lnTo>
                  <a:pt x="3" y="25"/>
                </a:lnTo>
                <a:lnTo>
                  <a:pt x="5" y="27"/>
                </a:lnTo>
                <a:lnTo>
                  <a:pt x="5" y="27"/>
                </a:lnTo>
                <a:lnTo>
                  <a:pt x="6" y="27"/>
                </a:lnTo>
                <a:lnTo>
                  <a:pt x="6" y="27"/>
                </a:lnTo>
                <a:lnTo>
                  <a:pt x="8" y="27"/>
                </a:lnTo>
                <a:lnTo>
                  <a:pt x="8" y="27"/>
                </a:lnTo>
                <a:lnTo>
                  <a:pt x="8" y="25"/>
                </a:lnTo>
                <a:lnTo>
                  <a:pt x="8" y="6"/>
                </a:lnTo>
                <a:lnTo>
                  <a:pt x="8" y="6"/>
                </a:lnTo>
                <a:lnTo>
                  <a:pt x="8" y="5"/>
                </a:lnTo>
                <a:lnTo>
                  <a:pt x="8" y="5"/>
                </a:lnTo>
                <a:lnTo>
                  <a:pt x="6" y="3"/>
                </a:lnTo>
                <a:lnTo>
                  <a:pt x="6" y="3"/>
                </a:lnTo>
                <a:lnTo>
                  <a:pt x="5" y="5"/>
                </a:lnTo>
                <a:lnTo>
                  <a:pt x="5" y="5"/>
                </a:lnTo>
                <a:lnTo>
                  <a:pt x="3" y="6"/>
                </a:lnTo>
                <a:lnTo>
                  <a:pt x="3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46" name="Freeform 2176">
            <a:extLst>
              <a:ext uri="{FF2B5EF4-FFF2-40B4-BE49-F238E27FC236}">
                <a16:creationId xmlns:a16="http://schemas.microsoft.com/office/drawing/2014/main" id="{8894D10E-544F-4FF3-A122-336119A5A0EC}"/>
              </a:ext>
            </a:extLst>
          </p:cNvPr>
          <p:cNvSpPr>
            <a:spLocks/>
          </p:cNvSpPr>
          <p:nvPr/>
        </p:nvSpPr>
        <p:spPr bwMode="auto">
          <a:xfrm>
            <a:off x="6827281" y="6150158"/>
            <a:ext cx="11113" cy="58738"/>
          </a:xfrm>
          <a:custGeom>
            <a:avLst/>
            <a:gdLst>
              <a:gd name="T0" fmla="*/ 7 w 7"/>
              <a:gd name="T1" fmla="*/ 0 h 37"/>
              <a:gd name="T2" fmla="*/ 7 w 7"/>
              <a:gd name="T3" fmla="*/ 3 h 37"/>
              <a:gd name="T4" fmla="*/ 4 w 7"/>
              <a:gd name="T5" fmla="*/ 3 h 37"/>
              <a:gd name="T6" fmla="*/ 4 w 7"/>
              <a:gd name="T7" fmla="*/ 34 h 37"/>
              <a:gd name="T8" fmla="*/ 7 w 7"/>
              <a:gd name="T9" fmla="*/ 34 h 37"/>
              <a:gd name="T10" fmla="*/ 7 w 7"/>
              <a:gd name="T11" fmla="*/ 37 h 37"/>
              <a:gd name="T12" fmla="*/ 0 w 7"/>
              <a:gd name="T13" fmla="*/ 37 h 37"/>
              <a:gd name="T14" fmla="*/ 0 w 7"/>
              <a:gd name="T15" fmla="*/ 0 h 37"/>
              <a:gd name="T16" fmla="*/ 7 w 7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7">
                <a:moveTo>
                  <a:pt x="7" y="0"/>
                </a:moveTo>
                <a:lnTo>
                  <a:pt x="7" y="3"/>
                </a:lnTo>
                <a:lnTo>
                  <a:pt x="4" y="3"/>
                </a:lnTo>
                <a:lnTo>
                  <a:pt x="4" y="34"/>
                </a:lnTo>
                <a:lnTo>
                  <a:pt x="7" y="34"/>
                </a:lnTo>
                <a:lnTo>
                  <a:pt x="7" y="37"/>
                </a:lnTo>
                <a:lnTo>
                  <a:pt x="0" y="37"/>
                </a:ln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47" name="Freeform 2177">
            <a:extLst>
              <a:ext uri="{FF2B5EF4-FFF2-40B4-BE49-F238E27FC236}">
                <a16:creationId xmlns:a16="http://schemas.microsoft.com/office/drawing/2014/main" id="{0AFAFB29-41AE-486F-B9CF-884C531BAC6D}"/>
              </a:ext>
            </a:extLst>
          </p:cNvPr>
          <p:cNvSpPr>
            <a:spLocks/>
          </p:cNvSpPr>
          <p:nvPr/>
        </p:nvSpPr>
        <p:spPr bwMode="auto">
          <a:xfrm>
            <a:off x="6855856" y="6148571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7 w 14"/>
              <a:gd name="T5" fmla="*/ 13 h 33"/>
              <a:gd name="T6" fmla="*/ 7 w 14"/>
              <a:gd name="T7" fmla="*/ 13 h 33"/>
              <a:gd name="T8" fmla="*/ 9 w 14"/>
              <a:gd name="T9" fmla="*/ 11 h 33"/>
              <a:gd name="T10" fmla="*/ 9 w 14"/>
              <a:gd name="T11" fmla="*/ 11 h 33"/>
              <a:gd name="T12" fmla="*/ 9 w 14"/>
              <a:gd name="T13" fmla="*/ 9 h 33"/>
              <a:gd name="T14" fmla="*/ 9 w 14"/>
              <a:gd name="T15" fmla="*/ 9 h 33"/>
              <a:gd name="T16" fmla="*/ 9 w 14"/>
              <a:gd name="T17" fmla="*/ 8 h 33"/>
              <a:gd name="T18" fmla="*/ 9 w 14"/>
              <a:gd name="T19" fmla="*/ 8 h 33"/>
              <a:gd name="T20" fmla="*/ 9 w 14"/>
              <a:gd name="T21" fmla="*/ 6 h 33"/>
              <a:gd name="T22" fmla="*/ 9 w 14"/>
              <a:gd name="T23" fmla="*/ 6 h 33"/>
              <a:gd name="T24" fmla="*/ 7 w 14"/>
              <a:gd name="T25" fmla="*/ 5 h 33"/>
              <a:gd name="T26" fmla="*/ 7 w 14"/>
              <a:gd name="T27" fmla="*/ 5 h 33"/>
              <a:gd name="T28" fmla="*/ 6 w 14"/>
              <a:gd name="T29" fmla="*/ 5 h 33"/>
              <a:gd name="T30" fmla="*/ 6 w 14"/>
              <a:gd name="T31" fmla="*/ 5 h 33"/>
              <a:gd name="T32" fmla="*/ 5 w 14"/>
              <a:gd name="T33" fmla="*/ 6 h 33"/>
              <a:gd name="T34" fmla="*/ 5 w 14"/>
              <a:gd name="T35" fmla="*/ 6 h 33"/>
              <a:gd name="T36" fmla="*/ 4 w 14"/>
              <a:gd name="T37" fmla="*/ 8 h 33"/>
              <a:gd name="T38" fmla="*/ 4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0 w 14"/>
              <a:gd name="T47" fmla="*/ 5 h 33"/>
              <a:gd name="T48" fmla="*/ 0 w 14"/>
              <a:gd name="T49" fmla="*/ 5 h 33"/>
              <a:gd name="T50" fmla="*/ 1 w 14"/>
              <a:gd name="T51" fmla="*/ 3 h 33"/>
              <a:gd name="T52" fmla="*/ 1 w 14"/>
              <a:gd name="T53" fmla="*/ 3 h 33"/>
              <a:gd name="T54" fmla="*/ 4 w 14"/>
              <a:gd name="T55" fmla="*/ 1 h 33"/>
              <a:gd name="T56" fmla="*/ 4 w 14"/>
              <a:gd name="T57" fmla="*/ 1 h 33"/>
              <a:gd name="T58" fmla="*/ 6 w 14"/>
              <a:gd name="T59" fmla="*/ 0 h 33"/>
              <a:gd name="T60" fmla="*/ 6 w 14"/>
              <a:gd name="T61" fmla="*/ 0 h 33"/>
              <a:gd name="T62" fmla="*/ 10 w 14"/>
              <a:gd name="T63" fmla="*/ 1 h 33"/>
              <a:gd name="T64" fmla="*/ 10 w 14"/>
              <a:gd name="T65" fmla="*/ 1 h 33"/>
              <a:gd name="T66" fmla="*/ 11 w 14"/>
              <a:gd name="T67" fmla="*/ 3 h 33"/>
              <a:gd name="T68" fmla="*/ 11 w 14"/>
              <a:gd name="T69" fmla="*/ 3 h 33"/>
              <a:gd name="T70" fmla="*/ 12 w 14"/>
              <a:gd name="T71" fmla="*/ 5 h 33"/>
              <a:gd name="T72" fmla="*/ 12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2 w 14"/>
              <a:gd name="T79" fmla="*/ 10 h 33"/>
              <a:gd name="T80" fmla="*/ 12 w 14"/>
              <a:gd name="T81" fmla="*/ 10 h 33"/>
              <a:gd name="T82" fmla="*/ 12 w 14"/>
              <a:gd name="T83" fmla="*/ 13 h 33"/>
              <a:gd name="T84" fmla="*/ 12 w 14"/>
              <a:gd name="T85" fmla="*/ 13 h 33"/>
              <a:gd name="T86" fmla="*/ 12 w 14"/>
              <a:gd name="T87" fmla="*/ 14 h 33"/>
              <a:gd name="T88" fmla="*/ 12 w 14"/>
              <a:gd name="T89" fmla="*/ 14 h 33"/>
              <a:gd name="T90" fmla="*/ 11 w 14"/>
              <a:gd name="T91" fmla="*/ 15 h 33"/>
              <a:gd name="T92" fmla="*/ 5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7" y="13"/>
                </a:lnTo>
                <a:lnTo>
                  <a:pt x="7" y="13"/>
                </a:lnTo>
                <a:lnTo>
                  <a:pt x="9" y="11"/>
                </a:lnTo>
                <a:lnTo>
                  <a:pt x="9" y="11"/>
                </a:lnTo>
                <a:lnTo>
                  <a:pt x="9" y="9"/>
                </a:lnTo>
                <a:lnTo>
                  <a:pt x="9" y="9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4" y="8"/>
                </a:lnTo>
                <a:lnTo>
                  <a:pt x="4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1" y="3"/>
                </a:lnTo>
                <a:lnTo>
                  <a:pt x="11" y="3"/>
                </a:lnTo>
                <a:lnTo>
                  <a:pt x="12" y="5"/>
                </a:lnTo>
                <a:lnTo>
                  <a:pt x="12" y="5"/>
                </a:lnTo>
                <a:lnTo>
                  <a:pt x="14" y="9"/>
                </a:lnTo>
                <a:lnTo>
                  <a:pt x="14" y="9"/>
                </a:lnTo>
                <a:lnTo>
                  <a:pt x="12" y="10"/>
                </a:lnTo>
                <a:lnTo>
                  <a:pt x="12" y="10"/>
                </a:lnTo>
                <a:lnTo>
                  <a:pt x="12" y="13"/>
                </a:lnTo>
                <a:lnTo>
                  <a:pt x="12" y="13"/>
                </a:lnTo>
                <a:lnTo>
                  <a:pt x="12" y="14"/>
                </a:lnTo>
                <a:lnTo>
                  <a:pt x="12" y="14"/>
                </a:lnTo>
                <a:lnTo>
                  <a:pt x="11" y="15"/>
                </a:lnTo>
                <a:lnTo>
                  <a:pt x="5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48" name="Freeform 2178">
            <a:extLst>
              <a:ext uri="{FF2B5EF4-FFF2-40B4-BE49-F238E27FC236}">
                <a16:creationId xmlns:a16="http://schemas.microsoft.com/office/drawing/2014/main" id="{137A5069-DBFA-4CDF-9C68-83CBEE6FC02C}"/>
              </a:ext>
            </a:extLst>
          </p:cNvPr>
          <p:cNvSpPr>
            <a:spLocks/>
          </p:cNvSpPr>
          <p:nvPr/>
        </p:nvSpPr>
        <p:spPr bwMode="auto">
          <a:xfrm>
            <a:off x="6881256" y="6150158"/>
            <a:ext cx="22225" cy="50800"/>
          </a:xfrm>
          <a:custGeom>
            <a:avLst/>
            <a:gdLst>
              <a:gd name="T0" fmla="*/ 14 w 14"/>
              <a:gd name="T1" fmla="*/ 0 h 32"/>
              <a:gd name="T2" fmla="*/ 14 w 14"/>
              <a:gd name="T3" fmla="*/ 4 h 32"/>
              <a:gd name="T4" fmla="*/ 5 w 14"/>
              <a:gd name="T5" fmla="*/ 4 h 32"/>
              <a:gd name="T6" fmla="*/ 5 w 14"/>
              <a:gd name="T7" fmla="*/ 13 h 32"/>
              <a:gd name="T8" fmla="*/ 5 w 14"/>
              <a:gd name="T9" fmla="*/ 13 h 32"/>
              <a:gd name="T10" fmla="*/ 6 w 14"/>
              <a:gd name="T11" fmla="*/ 12 h 32"/>
              <a:gd name="T12" fmla="*/ 6 w 14"/>
              <a:gd name="T13" fmla="*/ 12 h 32"/>
              <a:gd name="T14" fmla="*/ 9 w 14"/>
              <a:gd name="T15" fmla="*/ 12 h 32"/>
              <a:gd name="T16" fmla="*/ 9 w 14"/>
              <a:gd name="T17" fmla="*/ 12 h 32"/>
              <a:gd name="T18" fmla="*/ 10 w 14"/>
              <a:gd name="T19" fmla="*/ 12 h 32"/>
              <a:gd name="T20" fmla="*/ 13 w 14"/>
              <a:gd name="T21" fmla="*/ 13 h 32"/>
              <a:gd name="T22" fmla="*/ 13 w 14"/>
              <a:gd name="T23" fmla="*/ 13 h 32"/>
              <a:gd name="T24" fmla="*/ 14 w 14"/>
              <a:gd name="T25" fmla="*/ 14 h 32"/>
              <a:gd name="T26" fmla="*/ 14 w 14"/>
              <a:gd name="T27" fmla="*/ 17 h 32"/>
              <a:gd name="T28" fmla="*/ 14 w 14"/>
              <a:gd name="T29" fmla="*/ 25 h 32"/>
              <a:gd name="T30" fmla="*/ 14 w 14"/>
              <a:gd name="T31" fmla="*/ 25 h 32"/>
              <a:gd name="T32" fmla="*/ 13 w 14"/>
              <a:gd name="T33" fmla="*/ 28 h 32"/>
              <a:gd name="T34" fmla="*/ 13 w 14"/>
              <a:gd name="T35" fmla="*/ 28 h 32"/>
              <a:gd name="T36" fmla="*/ 11 w 14"/>
              <a:gd name="T37" fmla="*/ 30 h 32"/>
              <a:gd name="T38" fmla="*/ 11 w 14"/>
              <a:gd name="T39" fmla="*/ 30 h 32"/>
              <a:gd name="T40" fmla="*/ 9 w 14"/>
              <a:gd name="T41" fmla="*/ 32 h 32"/>
              <a:gd name="T42" fmla="*/ 9 w 14"/>
              <a:gd name="T43" fmla="*/ 32 h 32"/>
              <a:gd name="T44" fmla="*/ 6 w 14"/>
              <a:gd name="T45" fmla="*/ 32 h 32"/>
              <a:gd name="T46" fmla="*/ 6 w 14"/>
              <a:gd name="T47" fmla="*/ 32 h 32"/>
              <a:gd name="T48" fmla="*/ 4 w 14"/>
              <a:gd name="T49" fmla="*/ 32 h 32"/>
              <a:gd name="T50" fmla="*/ 4 w 14"/>
              <a:gd name="T51" fmla="*/ 32 h 32"/>
              <a:gd name="T52" fmla="*/ 3 w 14"/>
              <a:gd name="T53" fmla="*/ 30 h 32"/>
              <a:gd name="T54" fmla="*/ 3 w 14"/>
              <a:gd name="T55" fmla="*/ 30 h 32"/>
              <a:gd name="T56" fmla="*/ 0 w 14"/>
              <a:gd name="T57" fmla="*/ 28 h 32"/>
              <a:gd name="T58" fmla="*/ 0 w 14"/>
              <a:gd name="T59" fmla="*/ 28 h 32"/>
              <a:gd name="T60" fmla="*/ 0 w 14"/>
              <a:gd name="T61" fmla="*/ 25 h 32"/>
              <a:gd name="T62" fmla="*/ 0 w 14"/>
              <a:gd name="T63" fmla="*/ 24 h 32"/>
              <a:gd name="T64" fmla="*/ 5 w 14"/>
              <a:gd name="T65" fmla="*/ 24 h 32"/>
              <a:gd name="T66" fmla="*/ 5 w 14"/>
              <a:gd name="T67" fmla="*/ 25 h 32"/>
              <a:gd name="T68" fmla="*/ 5 w 14"/>
              <a:gd name="T69" fmla="*/ 25 h 32"/>
              <a:gd name="T70" fmla="*/ 5 w 14"/>
              <a:gd name="T71" fmla="*/ 27 h 32"/>
              <a:gd name="T72" fmla="*/ 5 w 14"/>
              <a:gd name="T73" fmla="*/ 27 h 32"/>
              <a:gd name="T74" fmla="*/ 6 w 14"/>
              <a:gd name="T75" fmla="*/ 28 h 32"/>
              <a:gd name="T76" fmla="*/ 6 w 14"/>
              <a:gd name="T77" fmla="*/ 28 h 32"/>
              <a:gd name="T78" fmla="*/ 9 w 14"/>
              <a:gd name="T79" fmla="*/ 27 h 32"/>
              <a:gd name="T80" fmla="*/ 9 w 14"/>
              <a:gd name="T81" fmla="*/ 27 h 32"/>
              <a:gd name="T82" fmla="*/ 9 w 14"/>
              <a:gd name="T83" fmla="*/ 25 h 32"/>
              <a:gd name="T84" fmla="*/ 9 w 14"/>
              <a:gd name="T85" fmla="*/ 18 h 32"/>
              <a:gd name="T86" fmla="*/ 9 w 14"/>
              <a:gd name="T87" fmla="*/ 18 h 32"/>
              <a:gd name="T88" fmla="*/ 9 w 14"/>
              <a:gd name="T89" fmla="*/ 17 h 32"/>
              <a:gd name="T90" fmla="*/ 9 w 14"/>
              <a:gd name="T91" fmla="*/ 17 h 32"/>
              <a:gd name="T92" fmla="*/ 6 w 14"/>
              <a:gd name="T93" fmla="*/ 15 h 32"/>
              <a:gd name="T94" fmla="*/ 6 w 14"/>
              <a:gd name="T95" fmla="*/ 15 h 32"/>
              <a:gd name="T96" fmla="*/ 6 w 14"/>
              <a:gd name="T97" fmla="*/ 15 h 32"/>
              <a:gd name="T98" fmla="*/ 6 w 14"/>
              <a:gd name="T99" fmla="*/ 15 h 32"/>
              <a:gd name="T100" fmla="*/ 5 w 14"/>
              <a:gd name="T101" fmla="*/ 17 h 32"/>
              <a:gd name="T102" fmla="*/ 5 w 14"/>
              <a:gd name="T103" fmla="*/ 17 h 32"/>
              <a:gd name="T104" fmla="*/ 5 w 14"/>
              <a:gd name="T105" fmla="*/ 17 h 32"/>
              <a:gd name="T106" fmla="*/ 5 w 14"/>
              <a:gd name="T107" fmla="*/ 17 h 32"/>
              <a:gd name="T108" fmla="*/ 5 w 14"/>
              <a:gd name="T109" fmla="*/ 17 h 32"/>
              <a:gd name="T110" fmla="*/ 0 w 14"/>
              <a:gd name="T111" fmla="*/ 17 h 32"/>
              <a:gd name="T112" fmla="*/ 0 w 14"/>
              <a:gd name="T113" fmla="*/ 0 h 32"/>
              <a:gd name="T114" fmla="*/ 14 w 14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2">
                <a:moveTo>
                  <a:pt x="14" y="0"/>
                </a:moveTo>
                <a:lnTo>
                  <a:pt x="14" y="4"/>
                </a:lnTo>
                <a:lnTo>
                  <a:pt x="5" y="4"/>
                </a:lnTo>
                <a:lnTo>
                  <a:pt x="5" y="13"/>
                </a:lnTo>
                <a:lnTo>
                  <a:pt x="5" y="13"/>
                </a:lnTo>
                <a:lnTo>
                  <a:pt x="6" y="12"/>
                </a:lnTo>
                <a:lnTo>
                  <a:pt x="6" y="12"/>
                </a:lnTo>
                <a:lnTo>
                  <a:pt x="9" y="12"/>
                </a:lnTo>
                <a:lnTo>
                  <a:pt x="9" y="12"/>
                </a:lnTo>
                <a:lnTo>
                  <a:pt x="10" y="12"/>
                </a:lnTo>
                <a:lnTo>
                  <a:pt x="13" y="13"/>
                </a:lnTo>
                <a:lnTo>
                  <a:pt x="13" y="13"/>
                </a:lnTo>
                <a:lnTo>
                  <a:pt x="14" y="14"/>
                </a:lnTo>
                <a:lnTo>
                  <a:pt x="14" y="17"/>
                </a:lnTo>
                <a:lnTo>
                  <a:pt x="14" y="25"/>
                </a:lnTo>
                <a:lnTo>
                  <a:pt x="14" y="25"/>
                </a:lnTo>
                <a:lnTo>
                  <a:pt x="13" y="28"/>
                </a:lnTo>
                <a:lnTo>
                  <a:pt x="13" y="28"/>
                </a:lnTo>
                <a:lnTo>
                  <a:pt x="11" y="30"/>
                </a:lnTo>
                <a:lnTo>
                  <a:pt x="11" y="30"/>
                </a:lnTo>
                <a:lnTo>
                  <a:pt x="9" y="32"/>
                </a:lnTo>
                <a:lnTo>
                  <a:pt x="9" y="32"/>
                </a:lnTo>
                <a:lnTo>
                  <a:pt x="6" y="32"/>
                </a:lnTo>
                <a:lnTo>
                  <a:pt x="6" y="32"/>
                </a:lnTo>
                <a:lnTo>
                  <a:pt x="4" y="32"/>
                </a:lnTo>
                <a:lnTo>
                  <a:pt x="4" y="32"/>
                </a:lnTo>
                <a:lnTo>
                  <a:pt x="3" y="30"/>
                </a:lnTo>
                <a:lnTo>
                  <a:pt x="3" y="30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5" y="24"/>
                </a:lnTo>
                <a:lnTo>
                  <a:pt x="5" y="25"/>
                </a:lnTo>
                <a:lnTo>
                  <a:pt x="5" y="25"/>
                </a:lnTo>
                <a:lnTo>
                  <a:pt x="5" y="27"/>
                </a:lnTo>
                <a:lnTo>
                  <a:pt x="5" y="27"/>
                </a:lnTo>
                <a:lnTo>
                  <a:pt x="6" y="28"/>
                </a:lnTo>
                <a:lnTo>
                  <a:pt x="6" y="28"/>
                </a:lnTo>
                <a:lnTo>
                  <a:pt x="9" y="27"/>
                </a:lnTo>
                <a:lnTo>
                  <a:pt x="9" y="27"/>
                </a:lnTo>
                <a:lnTo>
                  <a:pt x="9" y="25"/>
                </a:lnTo>
                <a:lnTo>
                  <a:pt x="9" y="18"/>
                </a:lnTo>
                <a:lnTo>
                  <a:pt x="9" y="18"/>
                </a:lnTo>
                <a:lnTo>
                  <a:pt x="9" y="17"/>
                </a:lnTo>
                <a:lnTo>
                  <a:pt x="9" y="17"/>
                </a:lnTo>
                <a:lnTo>
                  <a:pt x="6" y="15"/>
                </a:lnTo>
                <a:lnTo>
                  <a:pt x="6" y="15"/>
                </a:lnTo>
                <a:lnTo>
                  <a:pt x="6" y="15"/>
                </a:lnTo>
                <a:lnTo>
                  <a:pt x="6" y="15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0" y="17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49" name="Freeform 2179">
            <a:extLst>
              <a:ext uri="{FF2B5EF4-FFF2-40B4-BE49-F238E27FC236}">
                <a16:creationId xmlns:a16="http://schemas.microsoft.com/office/drawing/2014/main" id="{1B6DD81D-F06C-4605-BA46-B8EA93D73E64}"/>
              </a:ext>
            </a:extLst>
          </p:cNvPr>
          <p:cNvSpPr>
            <a:spLocks/>
          </p:cNvSpPr>
          <p:nvPr/>
        </p:nvSpPr>
        <p:spPr bwMode="auto">
          <a:xfrm>
            <a:off x="6906656" y="6148571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9 w 14"/>
              <a:gd name="T5" fmla="*/ 13 h 33"/>
              <a:gd name="T6" fmla="*/ 9 w 14"/>
              <a:gd name="T7" fmla="*/ 13 h 33"/>
              <a:gd name="T8" fmla="*/ 10 w 14"/>
              <a:gd name="T9" fmla="*/ 11 h 33"/>
              <a:gd name="T10" fmla="*/ 10 w 14"/>
              <a:gd name="T11" fmla="*/ 11 h 33"/>
              <a:gd name="T12" fmla="*/ 10 w 14"/>
              <a:gd name="T13" fmla="*/ 9 h 33"/>
              <a:gd name="T14" fmla="*/ 10 w 14"/>
              <a:gd name="T15" fmla="*/ 9 h 33"/>
              <a:gd name="T16" fmla="*/ 10 w 14"/>
              <a:gd name="T17" fmla="*/ 8 h 33"/>
              <a:gd name="T18" fmla="*/ 10 w 14"/>
              <a:gd name="T19" fmla="*/ 8 h 33"/>
              <a:gd name="T20" fmla="*/ 9 w 14"/>
              <a:gd name="T21" fmla="*/ 6 h 33"/>
              <a:gd name="T22" fmla="*/ 9 w 14"/>
              <a:gd name="T23" fmla="*/ 6 h 33"/>
              <a:gd name="T24" fmla="*/ 9 w 14"/>
              <a:gd name="T25" fmla="*/ 5 h 33"/>
              <a:gd name="T26" fmla="*/ 9 w 14"/>
              <a:gd name="T27" fmla="*/ 5 h 33"/>
              <a:gd name="T28" fmla="*/ 8 w 14"/>
              <a:gd name="T29" fmla="*/ 5 h 33"/>
              <a:gd name="T30" fmla="*/ 8 w 14"/>
              <a:gd name="T31" fmla="*/ 5 h 33"/>
              <a:gd name="T32" fmla="*/ 7 w 14"/>
              <a:gd name="T33" fmla="*/ 6 h 33"/>
              <a:gd name="T34" fmla="*/ 7 w 14"/>
              <a:gd name="T35" fmla="*/ 6 h 33"/>
              <a:gd name="T36" fmla="*/ 5 w 14"/>
              <a:gd name="T37" fmla="*/ 8 h 33"/>
              <a:gd name="T38" fmla="*/ 5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2 w 14"/>
              <a:gd name="T47" fmla="*/ 5 h 33"/>
              <a:gd name="T48" fmla="*/ 2 w 14"/>
              <a:gd name="T49" fmla="*/ 5 h 33"/>
              <a:gd name="T50" fmla="*/ 3 w 14"/>
              <a:gd name="T51" fmla="*/ 3 h 33"/>
              <a:gd name="T52" fmla="*/ 3 w 14"/>
              <a:gd name="T53" fmla="*/ 3 h 33"/>
              <a:gd name="T54" fmla="*/ 5 w 14"/>
              <a:gd name="T55" fmla="*/ 1 h 33"/>
              <a:gd name="T56" fmla="*/ 5 w 14"/>
              <a:gd name="T57" fmla="*/ 1 h 33"/>
              <a:gd name="T58" fmla="*/ 8 w 14"/>
              <a:gd name="T59" fmla="*/ 0 h 33"/>
              <a:gd name="T60" fmla="*/ 8 w 14"/>
              <a:gd name="T61" fmla="*/ 0 h 33"/>
              <a:gd name="T62" fmla="*/ 10 w 14"/>
              <a:gd name="T63" fmla="*/ 1 h 33"/>
              <a:gd name="T64" fmla="*/ 10 w 14"/>
              <a:gd name="T65" fmla="*/ 1 h 33"/>
              <a:gd name="T66" fmla="*/ 13 w 14"/>
              <a:gd name="T67" fmla="*/ 3 h 33"/>
              <a:gd name="T68" fmla="*/ 13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3 h 33"/>
              <a:gd name="T84" fmla="*/ 14 w 14"/>
              <a:gd name="T85" fmla="*/ 13 h 33"/>
              <a:gd name="T86" fmla="*/ 14 w 14"/>
              <a:gd name="T87" fmla="*/ 14 h 33"/>
              <a:gd name="T88" fmla="*/ 14 w 14"/>
              <a:gd name="T89" fmla="*/ 14 h 33"/>
              <a:gd name="T90" fmla="*/ 13 w 14"/>
              <a:gd name="T91" fmla="*/ 15 h 33"/>
              <a:gd name="T92" fmla="*/ 7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9" y="13"/>
                </a:lnTo>
                <a:lnTo>
                  <a:pt x="9" y="13"/>
                </a:lnTo>
                <a:lnTo>
                  <a:pt x="10" y="11"/>
                </a:lnTo>
                <a:lnTo>
                  <a:pt x="10" y="11"/>
                </a:lnTo>
                <a:lnTo>
                  <a:pt x="10" y="9"/>
                </a:lnTo>
                <a:lnTo>
                  <a:pt x="10" y="9"/>
                </a:lnTo>
                <a:lnTo>
                  <a:pt x="10" y="8"/>
                </a:lnTo>
                <a:lnTo>
                  <a:pt x="10" y="8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2" y="5"/>
                </a:lnTo>
                <a:lnTo>
                  <a:pt x="2" y="5"/>
                </a:lnTo>
                <a:lnTo>
                  <a:pt x="3" y="3"/>
                </a:lnTo>
                <a:lnTo>
                  <a:pt x="3" y="3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7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50" name="Freeform 2180">
            <a:extLst>
              <a:ext uri="{FF2B5EF4-FFF2-40B4-BE49-F238E27FC236}">
                <a16:creationId xmlns:a16="http://schemas.microsoft.com/office/drawing/2014/main" id="{6619FC85-BA06-4703-B845-293D15DCD71D}"/>
              </a:ext>
            </a:extLst>
          </p:cNvPr>
          <p:cNvSpPr>
            <a:spLocks/>
          </p:cNvSpPr>
          <p:nvPr/>
        </p:nvSpPr>
        <p:spPr bwMode="auto">
          <a:xfrm>
            <a:off x="6944756" y="6150158"/>
            <a:ext cx="12700" cy="58738"/>
          </a:xfrm>
          <a:custGeom>
            <a:avLst/>
            <a:gdLst>
              <a:gd name="T0" fmla="*/ 0 w 8"/>
              <a:gd name="T1" fmla="*/ 37 h 37"/>
              <a:gd name="T2" fmla="*/ 0 w 8"/>
              <a:gd name="T3" fmla="*/ 34 h 37"/>
              <a:gd name="T4" fmla="*/ 4 w 8"/>
              <a:gd name="T5" fmla="*/ 34 h 37"/>
              <a:gd name="T6" fmla="*/ 4 w 8"/>
              <a:gd name="T7" fmla="*/ 3 h 37"/>
              <a:gd name="T8" fmla="*/ 0 w 8"/>
              <a:gd name="T9" fmla="*/ 3 h 37"/>
              <a:gd name="T10" fmla="*/ 0 w 8"/>
              <a:gd name="T11" fmla="*/ 0 h 37"/>
              <a:gd name="T12" fmla="*/ 8 w 8"/>
              <a:gd name="T13" fmla="*/ 0 h 37"/>
              <a:gd name="T14" fmla="*/ 8 w 8"/>
              <a:gd name="T15" fmla="*/ 37 h 37"/>
              <a:gd name="T16" fmla="*/ 0 w 8"/>
              <a:gd name="T17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7">
                <a:moveTo>
                  <a:pt x="0" y="37"/>
                </a:moveTo>
                <a:lnTo>
                  <a:pt x="0" y="34"/>
                </a:lnTo>
                <a:lnTo>
                  <a:pt x="4" y="34"/>
                </a:lnTo>
                <a:lnTo>
                  <a:pt x="4" y="3"/>
                </a:lnTo>
                <a:lnTo>
                  <a:pt x="0" y="3"/>
                </a:lnTo>
                <a:lnTo>
                  <a:pt x="0" y="0"/>
                </a:lnTo>
                <a:lnTo>
                  <a:pt x="8" y="0"/>
                </a:lnTo>
                <a:lnTo>
                  <a:pt x="8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51" name="Freeform 2181">
            <a:extLst>
              <a:ext uri="{FF2B5EF4-FFF2-40B4-BE49-F238E27FC236}">
                <a16:creationId xmlns:a16="http://schemas.microsoft.com/office/drawing/2014/main" id="{3B4FFE63-29D6-40FA-B61F-9B8FEA2F4E44}"/>
              </a:ext>
            </a:extLst>
          </p:cNvPr>
          <p:cNvSpPr>
            <a:spLocks/>
          </p:cNvSpPr>
          <p:nvPr/>
        </p:nvSpPr>
        <p:spPr bwMode="auto">
          <a:xfrm>
            <a:off x="7265431" y="5638983"/>
            <a:ext cx="14288" cy="50800"/>
          </a:xfrm>
          <a:custGeom>
            <a:avLst/>
            <a:gdLst>
              <a:gd name="T0" fmla="*/ 5 w 9"/>
              <a:gd name="T1" fmla="*/ 32 h 32"/>
              <a:gd name="T2" fmla="*/ 5 w 9"/>
              <a:gd name="T3" fmla="*/ 5 h 32"/>
              <a:gd name="T4" fmla="*/ 0 w 9"/>
              <a:gd name="T5" fmla="*/ 7 h 32"/>
              <a:gd name="T6" fmla="*/ 0 w 9"/>
              <a:gd name="T7" fmla="*/ 3 h 32"/>
              <a:gd name="T8" fmla="*/ 5 w 9"/>
              <a:gd name="T9" fmla="*/ 0 h 32"/>
              <a:gd name="T10" fmla="*/ 9 w 9"/>
              <a:gd name="T11" fmla="*/ 0 h 32"/>
              <a:gd name="T12" fmla="*/ 9 w 9"/>
              <a:gd name="T13" fmla="*/ 32 h 32"/>
              <a:gd name="T14" fmla="*/ 5 w 9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2">
                <a:moveTo>
                  <a:pt x="5" y="32"/>
                </a:moveTo>
                <a:lnTo>
                  <a:pt x="5" y="5"/>
                </a:lnTo>
                <a:lnTo>
                  <a:pt x="0" y="7"/>
                </a:lnTo>
                <a:lnTo>
                  <a:pt x="0" y="3"/>
                </a:lnTo>
                <a:lnTo>
                  <a:pt x="5" y="0"/>
                </a:lnTo>
                <a:lnTo>
                  <a:pt x="9" y="0"/>
                </a:lnTo>
                <a:lnTo>
                  <a:pt x="9" y="32"/>
                </a:lnTo>
                <a:lnTo>
                  <a:pt x="5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52" name="Freeform 2182">
            <a:extLst>
              <a:ext uri="{FF2B5EF4-FFF2-40B4-BE49-F238E27FC236}">
                <a16:creationId xmlns:a16="http://schemas.microsoft.com/office/drawing/2014/main" id="{F4CF79D2-7E37-4C99-80DA-08CD071F7C8B}"/>
              </a:ext>
            </a:extLst>
          </p:cNvPr>
          <p:cNvSpPr>
            <a:spLocks noEditPoints="1"/>
          </p:cNvSpPr>
          <p:nvPr/>
        </p:nvSpPr>
        <p:spPr bwMode="auto">
          <a:xfrm>
            <a:off x="7292418" y="5638983"/>
            <a:ext cx="22225" cy="50800"/>
          </a:xfrm>
          <a:custGeom>
            <a:avLst/>
            <a:gdLst>
              <a:gd name="T0" fmla="*/ 6 w 14"/>
              <a:gd name="T1" fmla="*/ 13 h 32"/>
              <a:gd name="T2" fmla="*/ 6 w 14"/>
              <a:gd name="T3" fmla="*/ 13 h 32"/>
              <a:gd name="T4" fmla="*/ 7 w 14"/>
              <a:gd name="T5" fmla="*/ 13 h 32"/>
              <a:gd name="T6" fmla="*/ 8 w 14"/>
              <a:gd name="T7" fmla="*/ 12 h 32"/>
              <a:gd name="T8" fmla="*/ 10 w 14"/>
              <a:gd name="T9" fmla="*/ 13 h 32"/>
              <a:gd name="T10" fmla="*/ 12 w 14"/>
              <a:gd name="T11" fmla="*/ 15 h 32"/>
              <a:gd name="T12" fmla="*/ 12 w 14"/>
              <a:gd name="T13" fmla="*/ 16 h 32"/>
              <a:gd name="T14" fmla="*/ 12 w 14"/>
              <a:gd name="T15" fmla="*/ 17 h 32"/>
              <a:gd name="T16" fmla="*/ 12 w 14"/>
              <a:gd name="T17" fmla="*/ 20 h 32"/>
              <a:gd name="T18" fmla="*/ 14 w 14"/>
              <a:gd name="T19" fmla="*/ 22 h 32"/>
              <a:gd name="T20" fmla="*/ 12 w 14"/>
              <a:gd name="T21" fmla="*/ 25 h 32"/>
              <a:gd name="T22" fmla="*/ 12 w 14"/>
              <a:gd name="T23" fmla="*/ 26 h 32"/>
              <a:gd name="T24" fmla="*/ 12 w 14"/>
              <a:gd name="T25" fmla="*/ 27 h 32"/>
              <a:gd name="T26" fmla="*/ 12 w 14"/>
              <a:gd name="T27" fmla="*/ 28 h 32"/>
              <a:gd name="T28" fmla="*/ 10 w 14"/>
              <a:gd name="T29" fmla="*/ 31 h 32"/>
              <a:gd name="T30" fmla="*/ 6 w 14"/>
              <a:gd name="T31" fmla="*/ 32 h 32"/>
              <a:gd name="T32" fmla="*/ 2 w 14"/>
              <a:gd name="T33" fmla="*/ 31 h 32"/>
              <a:gd name="T34" fmla="*/ 0 w 14"/>
              <a:gd name="T35" fmla="*/ 28 h 32"/>
              <a:gd name="T36" fmla="*/ 0 w 14"/>
              <a:gd name="T37" fmla="*/ 27 h 32"/>
              <a:gd name="T38" fmla="*/ 0 w 14"/>
              <a:gd name="T39" fmla="*/ 26 h 32"/>
              <a:gd name="T40" fmla="*/ 0 w 14"/>
              <a:gd name="T41" fmla="*/ 25 h 32"/>
              <a:gd name="T42" fmla="*/ 0 w 14"/>
              <a:gd name="T43" fmla="*/ 22 h 32"/>
              <a:gd name="T44" fmla="*/ 0 w 14"/>
              <a:gd name="T45" fmla="*/ 20 h 32"/>
              <a:gd name="T46" fmla="*/ 0 w 14"/>
              <a:gd name="T47" fmla="*/ 18 h 32"/>
              <a:gd name="T48" fmla="*/ 0 w 14"/>
              <a:gd name="T49" fmla="*/ 17 h 32"/>
              <a:gd name="T50" fmla="*/ 6 w 14"/>
              <a:gd name="T51" fmla="*/ 0 h 32"/>
              <a:gd name="T52" fmla="*/ 8 w 14"/>
              <a:gd name="T53" fmla="*/ 18 h 32"/>
              <a:gd name="T54" fmla="*/ 7 w 14"/>
              <a:gd name="T55" fmla="*/ 17 h 32"/>
              <a:gd name="T56" fmla="*/ 6 w 14"/>
              <a:gd name="T57" fmla="*/ 17 h 32"/>
              <a:gd name="T58" fmla="*/ 5 w 14"/>
              <a:gd name="T59" fmla="*/ 17 h 32"/>
              <a:gd name="T60" fmla="*/ 3 w 14"/>
              <a:gd name="T61" fmla="*/ 18 h 32"/>
              <a:gd name="T62" fmla="*/ 3 w 14"/>
              <a:gd name="T63" fmla="*/ 25 h 32"/>
              <a:gd name="T64" fmla="*/ 5 w 14"/>
              <a:gd name="T65" fmla="*/ 27 h 32"/>
              <a:gd name="T66" fmla="*/ 6 w 14"/>
              <a:gd name="T67" fmla="*/ 27 h 32"/>
              <a:gd name="T68" fmla="*/ 7 w 14"/>
              <a:gd name="T69" fmla="*/ 27 h 32"/>
              <a:gd name="T70" fmla="*/ 8 w 14"/>
              <a:gd name="T71" fmla="*/ 1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1" y="0"/>
                </a:move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7" y="13"/>
                </a:lnTo>
                <a:lnTo>
                  <a:pt x="7" y="13"/>
                </a:lnTo>
                <a:lnTo>
                  <a:pt x="8" y="12"/>
                </a:lnTo>
                <a:lnTo>
                  <a:pt x="8" y="12"/>
                </a:lnTo>
                <a:lnTo>
                  <a:pt x="10" y="13"/>
                </a:lnTo>
                <a:lnTo>
                  <a:pt x="10" y="13"/>
                </a:lnTo>
                <a:lnTo>
                  <a:pt x="12" y="15"/>
                </a:lnTo>
                <a:lnTo>
                  <a:pt x="12" y="15"/>
                </a:lnTo>
                <a:lnTo>
                  <a:pt x="12" y="16"/>
                </a:lnTo>
                <a:lnTo>
                  <a:pt x="12" y="16"/>
                </a:lnTo>
                <a:lnTo>
                  <a:pt x="12" y="17"/>
                </a:lnTo>
                <a:lnTo>
                  <a:pt x="12" y="17"/>
                </a:lnTo>
                <a:lnTo>
                  <a:pt x="12" y="20"/>
                </a:lnTo>
                <a:lnTo>
                  <a:pt x="12" y="20"/>
                </a:lnTo>
                <a:lnTo>
                  <a:pt x="14" y="22"/>
                </a:lnTo>
                <a:lnTo>
                  <a:pt x="14" y="22"/>
                </a:lnTo>
                <a:lnTo>
                  <a:pt x="12" y="25"/>
                </a:lnTo>
                <a:lnTo>
                  <a:pt x="12" y="25"/>
                </a:lnTo>
                <a:lnTo>
                  <a:pt x="12" y="26"/>
                </a:lnTo>
                <a:lnTo>
                  <a:pt x="12" y="26"/>
                </a:lnTo>
                <a:lnTo>
                  <a:pt x="12" y="27"/>
                </a:lnTo>
                <a:lnTo>
                  <a:pt x="12" y="27"/>
                </a:lnTo>
                <a:lnTo>
                  <a:pt x="12" y="28"/>
                </a:lnTo>
                <a:lnTo>
                  <a:pt x="12" y="28"/>
                </a:lnTo>
                <a:lnTo>
                  <a:pt x="10" y="31"/>
                </a:lnTo>
                <a:lnTo>
                  <a:pt x="10" y="31"/>
                </a:lnTo>
                <a:lnTo>
                  <a:pt x="6" y="32"/>
                </a:lnTo>
                <a:lnTo>
                  <a:pt x="6" y="32"/>
                </a:lnTo>
                <a:lnTo>
                  <a:pt x="2" y="31"/>
                </a:lnTo>
                <a:lnTo>
                  <a:pt x="2" y="31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6" y="0"/>
                </a:lnTo>
                <a:lnTo>
                  <a:pt x="11" y="0"/>
                </a:lnTo>
                <a:close/>
                <a:moveTo>
                  <a:pt x="8" y="18"/>
                </a:moveTo>
                <a:lnTo>
                  <a:pt x="8" y="18"/>
                </a:lnTo>
                <a:lnTo>
                  <a:pt x="7" y="17"/>
                </a:lnTo>
                <a:lnTo>
                  <a:pt x="7" y="17"/>
                </a:lnTo>
                <a:lnTo>
                  <a:pt x="6" y="17"/>
                </a:lnTo>
                <a:lnTo>
                  <a:pt x="6" y="17"/>
                </a:lnTo>
                <a:lnTo>
                  <a:pt x="5" y="17"/>
                </a:lnTo>
                <a:lnTo>
                  <a:pt x="5" y="17"/>
                </a:lnTo>
                <a:lnTo>
                  <a:pt x="3" y="18"/>
                </a:lnTo>
                <a:lnTo>
                  <a:pt x="3" y="25"/>
                </a:lnTo>
                <a:lnTo>
                  <a:pt x="3" y="25"/>
                </a:lnTo>
                <a:lnTo>
                  <a:pt x="5" y="27"/>
                </a:lnTo>
                <a:lnTo>
                  <a:pt x="5" y="27"/>
                </a:lnTo>
                <a:lnTo>
                  <a:pt x="6" y="27"/>
                </a:lnTo>
                <a:lnTo>
                  <a:pt x="6" y="27"/>
                </a:lnTo>
                <a:lnTo>
                  <a:pt x="7" y="27"/>
                </a:lnTo>
                <a:lnTo>
                  <a:pt x="7" y="27"/>
                </a:lnTo>
                <a:lnTo>
                  <a:pt x="8" y="25"/>
                </a:lnTo>
                <a:lnTo>
                  <a:pt x="8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53" name="Freeform 2183">
            <a:extLst>
              <a:ext uri="{FF2B5EF4-FFF2-40B4-BE49-F238E27FC236}">
                <a16:creationId xmlns:a16="http://schemas.microsoft.com/office/drawing/2014/main" id="{FFA68690-F47E-4ACE-B5B8-652FADF3FF40}"/>
              </a:ext>
            </a:extLst>
          </p:cNvPr>
          <p:cNvSpPr>
            <a:spLocks/>
          </p:cNvSpPr>
          <p:nvPr/>
        </p:nvSpPr>
        <p:spPr bwMode="auto">
          <a:xfrm>
            <a:off x="7317818" y="5638983"/>
            <a:ext cx="22225" cy="50800"/>
          </a:xfrm>
          <a:custGeom>
            <a:avLst/>
            <a:gdLst>
              <a:gd name="T0" fmla="*/ 1 w 14"/>
              <a:gd name="T1" fmla="*/ 32 h 32"/>
              <a:gd name="T2" fmla="*/ 9 w 14"/>
              <a:gd name="T3" fmla="*/ 3 h 32"/>
              <a:gd name="T4" fmla="*/ 4 w 14"/>
              <a:gd name="T5" fmla="*/ 3 h 32"/>
              <a:gd name="T6" fmla="*/ 4 w 14"/>
              <a:gd name="T7" fmla="*/ 7 h 32"/>
              <a:gd name="T8" fmla="*/ 0 w 14"/>
              <a:gd name="T9" fmla="*/ 7 h 32"/>
              <a:gd name="T10" fmla="*/ 0 w 14"/>
              <a:gd name="T11" fmla="*/ 0 h 32"/>
              <a:gd name="T12" fmla="*/ 14 w 14"/>
              <a:gd name="T13" fmla="*/ 0 h 32"/>
              <a:gd name="T14" fmla="*/ 14 w 14"/>
              <a:gd name="T15" fmla="*/ 5 h 32"/>
              <a:gd name="T16" fmla="*/ 6 w 14"/>
              <a:gd name="T17" fmla="*/ 32 h 32"/>
              <a:gd name="T18" fmla="*/ 1 w 14"/>
              <a:gd name="T1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2">
                <a:moveTo>
                  <a:pt x="1" y="32"/>
                </a:moveTo>
                <a:lnTo>
                  <a:pt x="9" y="3"/>
                </a:lnTo>
                <a:lnTo>
                  <a:pt x="4" y="3"/>
                </a:lnTo>
                <a:lnTo>
                  <a:pt x="4" y="7"/>
                </a:lnTo>
                <a:lnTo>
                  <a:pt x="0" y="7"/>
                </a:lnTo>
                <a:lnTo>
                  <a:pt x="0" y="0"/>
                </a:lnTo>
                <a:lnTo>
                  <a:pt x="14" y="0"/>
                </a:lnTo>
                <a:lnTo>
                  <a:pt x="14" y="5"/>
                </a:lnTo>
                <a:lnTo>
                  <a:pt x="6" y="32"/>
                </a:lnTo>
                <a:lnTo>
                  <a:pt x="1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54" name="Freeform 2184">
            <a:extLst>
              <a:ext uri="{FF2B5EF4-FFF2-40B4-BE49-F238E27FC236}">
                <a16:creationId xmlns:a16="http://schemas.microsoft.com/office/drawing/2014/main" id="{C06D4CDE-F907-415C-9E20-7D9C03A9B958}"/>
              </a:ext>
            </a:extLst>
          </p:cNvPr>
          <p:cNvSpPr>
            <a:spLocks/>
          </p:cNvSpPr>
          <p:nvPr/>
        </p:nvSpPr>
        <p:spPr bwMode="auto">
          <a:xfrm>
            <a:off x="7346393" y="5681846"/>
            <a:ext cx="4763" cy="12700"/>
          </a:xfrm>
          <a:custGeom>
            <a:avLst/>
            <a:gdLst>
              <a:gd name="T0" fmla="*/ 0 w 3"/>
              <a:gd name="T1" fmla="*/ 8 h 8"/>
              <a:gd name="T2" fmla="*/ 0 w 3"/>
              <a:gd name="T3" fmla="*/ 0 h 8"/>
              <a:gd name="T4" fmla="*/ 3 w 3"/>
              <a:gd name="T5" fmla="*/ 0 h 8"/>
              <a:gd name="T6" fmla="*/ 3 w 3"/>
              <a:gd name="T7" fmla="*/ 5 h 8"/>
              <a:gd name="T8" fmla="*/ 0 w 3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8">
                <a:moveTo>
                  <a:pt x="0" y="8"/>
                </a:moveTo>
                <a:lnTo>
                  <a:pt x="0" y="0"/>
                </a:lnTo>
                <a:lnTo>
                  <a:pt x="3" y="0"/>
                </a:lnTo>
                <a:lnTo>
                  <a:pt x="3" y="5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55" name="Freeform 2185">
            <a:extLst>
              <a:ext uri="{FF2B5EF4-FFF2-40B4-BE49-F238E27FC236}">
                <a16:creationId xmlns:a16="http://schemas.microsoft.com/office/drawing/2014/main" id="{890C54B1-CB45-46D3-8BE9-CA40DD6D87C4}"/>
              </a:ext>
            </a:extLst>
          </p:cNvPr>
          <p:cNvSpPr>
            <a:spLocks/>
          </p:cNvSpPr>
          <p:nvPr/>
        </p:nvSpPr>
        <p:spPr bwMode="auto">
          <a:xfrm>
            <a:off x="7357506" y="5638983"/>
            <a:ext cx="22225" cy="50800"/>
          </a:xfrm>
          <a:custGeom>
            <a:avLst/>
            <a:gdLst>
              <a:gd name="T0" fmla="*/ 0 w 14"/>
              <a:gd name="T1" fmla="*/ 32 h 32"/>
              <a:gd name="T2" fmla="*/ 0 w 14"/>
              <a:gd name="T3" fmla="*/ 27 h 32"/>
              <a:gd name="T4" fmla="*/ 9 w 14"/>
              <a:gd name="T5" fmla="*/ 12 h 32"/>
              <a:gd name="T6" fmla="*/ 9 w 14"/>
              <a:gd name="T7" fmla="*/ 12 h 32"/>
              <a:gd name="T8" fmla="*/ 9 w 14"/>
              <a:gd name="T9" fmla="*/ 10 h 32"/>
              <a:gd name="T10" fmla="*/ 9 w 14"/>
              <a:gd name="T11" fmla="*/ 10 h 32"/>
              <a:gd name="T12" fmla="*/ 9 w 14"/>
              <a:gd name="T13" fmla="*/ 7 h 32"/>
              <a:gd name="T14" fmla="*/ 9 w 14"/>
              <a:gd name="T15" fmla="*/ 7 h 32"/>
              <a:gd name="T16" fmla="*/ 9 w 14"/>
              <a:gd name="T17" fmla="*/ 6 h 32"/>
              <a:gd name="T18" fmla="*/ 9 w 14"/>
              <a:gd name="T19" fmla="*/ 6 h 32"/>
              <a:gd name="T20" fmla="*/ 9 w 14"/>
              <a:gd name="T21" fmla="*/ 5 h 32"/>
              <a:gd name="T22" fmla="*/ 9 w 14"/>
              <a:gd name="T23" fmla="*/ 5 h 32"/>
              <a:gd name="T24" fmla="*/ 9 w 14"/>
              <a:gd name="T25" fmla="*/ 5 h 32"/>
              <a:gd name="T26" fmla="*/ 9 w 14"/>
              <a:gd name="T27" fmla="*/ 5 h 32"/>
              <a:gd name="T28" fmla="*/ 8 w 14"/>
              <a:gd name="T29" fmla="*/ 3 h 32"/>
              <a:gd name="T30" fmla="*/ 8 w 14"/>
              <a:gd name="T31" fmla="*/ 3 h 32"/>
              <a:gd name="T32" fmla="*/ 5 w 14"/>
              <a:gd name="T33" fmla="*/ 5 h 32"/>
              <a:gd name="T34" fmla="*/ 5 w 14"/>
              <a:gd name="T35" fmla="*/ 5 h 32"/>
              <a:gd name="T36" fmla="*/ 5 w 14"/>
              <a:gd name="T37" fmla="*/ 6 h 32"/>
              <a:gd name="T38" fmla="*/ 5 w 14"/>
              <a:gd name="T39" fmla="*/ 8 h 32"/>
              <a:gd name="T40" fmla="*/ 0 w 14"/>
              <a:gd name="T41" fmla="*/ 8 h 32"/>
              <a:gd name="T42" fmla="*/ 0 w 14"/>
              <a:gd name="T43" fmla="*/ 6 h 32"/>
              <a:gd name="T44" fmla="*/ 0 w 14"/>
              <a:gd name="T45" fmla="*/ 6 h 32"/>
              <a:gd name="T46" fmla="*/ 0 w 14"/>
              <a:gd name="T47" fmla="*/ 3 h 32"/>
              <a:gd name="T48" fmla="*/ 0 w 14"/>
              <a:gd name="T49" fmla="*/ 3 h 32"/>
              <a:gd name="T50" fmla="*/ 3 w 14"/>
              <a:gd name="T51" fmla="*/ 1 h 32"/>
              <a:gd name="T52" fmla="*/ 3 w 14"/>
              <a:gd name="T53" fmla="*/ 1 h 32"/>
              <a:gd name="T54" fmla="*/ 4 w 14"/>
              <a:gd name="T55" fmla="*/ 0 h 32"/>
              <a:gd name="T56" fmla="*/ 4 w 14"/>
              <a:gd name="T57" fmla="*/ 0 h 32"/>
              <a:gd name="T58" fmla="*/ 8 w 14"/>
              <a:gd name="T59" fmla="*/ 0 h 32"/>
              <a:gd name="T60" fmla="*/ 8 w 14"/>
              <a:gd name="T61" fmla="*/ 0 h 32"/>
              <a:gd name="T62" fmla="*/ 10 w 14"/>
              <a:gd name="T63" fmla="*/ 0 h 32"/>
              <a:gd name="T64" fmla="*/ 10 w 14"/>
              <a:gd name="T65" fmla="*/ 0 h 32"/>
              <a:gd name="T66" fmla="*/ 13 w 14"/>
              <a:gd name="T67" fmla="*/ 2 h 32"/>
              <a:gd name="T68" fmla="*/ 13 w 14"/>
              <a:gd name="T69" fmla="*/ 2 h 32"/>
              <a:gd name="T70" fmla="*/ 14 w 14"/>
              <a:gd name="T71" fmla="*/ 5 h 32"/>
              <a:gd name="T72" fmla="*/ 14 w 14"/>
              <a:gd name="T73" fmla="*/ 5 h 32"/>
              <a:gd name="T74" fmla="*/ 14 w 14"/>
              <a:gd name="T75" fmla="*/ 7 h 32"/>
              <a:gd name="T76" fmla="*/ 14 w 14"/>
              <a:gd name="T77" fmla="*/ 7 h 32"/>
              <a:gd name="T78" fmla="*/ 14 w 14"/>
              <a:gd name="T79" fmla="*/ 10 h 32"/>
              <a:gd name="T80" fmla="*/ 14 w 14"/>
              <a:gd name="T81" fmla="*/ 10 h 32"/>
              <a:gd name="T82" fmla="*/ 14 w 14"/>
              <a:gd name="T83" fmla="*/ 11 h 32"/>
              <a:gd name="T84" fmla="*/ 14 w 14"/>
              <a:gd name="T85" fmla="*/ 11 h 32"/>
              <a:gd name="T86" fmla="*/ 13 w 14"/>
              <a:gd name="T87" fmla="*/ 12 h 32"/>
              <a:gd name="T88" fmla="*/ 13 w 14"/>
              <a:gd name="T89" fmla="*/ 12 h 32"/>
              <a:gd name="T90" fmla="*/ 13 w 14"/>
              <a:gd name="T91" fmla="*/ 13 h 32"/>
              <a:gd name="T92" fmla="*/ 5 w 14"/>
              <a:gd name="T93" fmla="*/ 27 h 32"/>
              <a:gd name="T94" fmla="*/ 14 w 14"/>
              <a:gd name="T95" fmla="*/ 27 h 32"/>
              <a:gd name="T96" fmla="*/ 14 w 14"/>
              <a:gd name="T97" fmla="*/ 32 h 32"/>
              <a:gd name="T98" fmla="*/ 0 w 14"/>
              <a:gd name="T9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2">
                <a:moveTo>
                  <a:pt x="0" y="32"/>
                </a:moveTo>
                <a:lnTo>
                  <a:pt x="0" y="27"/>
                </a:lnTo>
                <a:lnTo>
                  <a:pt x="9" y="12"/>
                </a:lnTo>
                <a:lnTo>
                  <a:pt x="9" y="12"/>
                </a:lnTo>
                <a:lnTo>
                  <a:pt x="9" y="10"/>
                </a:lnTo>
                <a:lnTo>
                  <a:pt x="9" y="10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8" y="3"/>
                </a:lnTo>
                <a:lnTo>
                  <a:pt x="8" y="3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3" y="1"/>
                </a:lnTo>
                <a:lnTo>
                  <a:pt x="3" y="1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3" y="12"/>
                </a:lnTo>
                <a:lnTo>
                  <a:pt x="13" y="12"/>
                </a:lnTo>
                <a:lnTo>
                  <a:pt x="13" y="13"/>
                </a:lnTo>
                <a:lnTo>
                  <a:pt x="5" y="27"/>
                </a:lnTo>
                <a:lnTo>
                  <a:pt x="14" y="27"/>
                </a:lnTo>
                <a:lnTo>
                  <a:pt x="14" y="32"/>
                </a:lnTo>
                <a:lnTo>
                  <a:pt x="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56" name="Freeform 2186">
            <a:extLst>
              <a:ext uri="{FF2B5EF4-FFF2-40B4-BE49-F238E27FC236}">
                <a16:creationId xmlns:a16="http://schemas.microsoft.com/office/drawing/2014/main" id="{BDC2A894-05DA-4BF2-B8FF-55C029D60B01}"/>
              </a:ext>
            </a:extLst>
          </p:cNvPr>
          <p:cNvSpPr>
            <a:spLocks/>
          </p:cNvSpPr>
          <p:nvPr/>
        </p:nvSpPr>
        <p:spPr bwMode="auto">
          <a:xfrm>
            <a:off x="7382906" y="5638983"/>
            <a:ext cx="22225" cy="50800"/>
          </a:xfrm>
          <a:custGeom>
            <a:avLst/>
            <a:gdLst>
              <a:gd name="T0" fmla="*/ 14 w 14"/>
              <a:gd name="T1" fmla="*/ 0 h 32"/>
              <a:gd name="T2" fmla="*/ 14 w 14"/>
              <a:gd name="T3" fmla="*/ 3 h 32"/>
              <a:gd name="T4" fmla="*/ 5 w 14"/>
              <a:gd name="T5" fmla="*/ 3 h 32"/>
              <a:gd name="T6" fmla="*/ 5 w 14"/>
              <a:gd name="T7" fmla="*/ 12 h 32"/>
              <a:gd name="T8" fmla="*/ 5 w 14"/>
              <a:gd name="T9" fmla="*/ 12 h 32"/>
              <a:gd name="T10" fmla="*/ 7 w 14"/>
              <a:gd name="T11" fmla="*/ 11 h 32"/>
              <a:gd name="T12" fmla="*/ 7 w 14"/>
              <a:gd name="T13" fmla="*/ 11 h 32"/>
              <a:gd name="T14" fmla="*/ 9 w 14"/>
              <a:gd name="T15" fmla="*/ 11 h 32"/>
              <a:gd name="T16" fmla="*/ 9 w 14"/>
              <a:gd name="T17" fmla="*/ 11 h 32"/>
              <a:gd name="T18" fmla="*/ 12 w 14"/>
              <a:gd name="T19" fmla="*/ 11 h 32"/>
              <a:gd name="T20" fmla="*/ 13 w 14"/>
              <a:gd name="T21" fmla="*/ 12 h 32"/>
              <a:gd name="T22" fmla="*/ 13 w 14"/>
              <a:gd name="T23" fmla="*/ 12 h 32"/>
              <a:gd name="T24" fmla="*/ 14 w 14"/>
              <a:gd name="T25" fmla="*/ 15 h 32"/>
              <a:gd name="T26" fmla="*/ 14 w 14"/>
              <a:gd name="T27" fmla="*/ 17 h 32"/>
              <a:gd name="T28" fmla="*/ 14 w 14"/>
              <a:gd name="T29" fmla="*/ 25 h 32"/>
              <a:gd name="T30" fmla="*/ 14 w 14"/>
              <a:gd name="T31" fmla="*/ 25 h 32"/>
              <a:gd name="T32" fmla="*/ 14 w 14"/>
              <a:gd name="T33" fmla="*/ 28 h 32"/>
              <a:gd name="T34" fmla="*/ 14 w 14"/>
              <a:gd name="T35" fmla="*/ 28 h 32"/>
              <a:gd name="T36" fmla="*/ 13 w 14"/>
              <a:gd name="T37" fmla="*/ 30 h 32"/>
              <a:gd name="T38" fmla="*/ 13 w 14"/>
              <a:gd name="T39" fmla="*/ 30 h 32"/>
              <a:gd name="T40" fmla="*/ 10 w 14"/>
              <a:gd name="T41" fmla="*/ 31 h 32"/>
              <a:gd name="T42" fmla="*/ 10 w 14"/>
              <a:gd name="T43" fmla="*/ 31 h 32"/>
              <a:gd name="T44" fmla="*/ 8 w 14"/>
              <a:gd name="T45" fmla="*/ 32 h 32"/>
              <a:gd name="T46" fmla="*/ 8 w 14"/>
              <a:gd name="T47" fmla="*/ 32 h 32"/>
              <a:gd name="T48" fmla="*/ 5 w 14"/>
              <a:gd name="T49" fmla="*/ 31 h 32"/>
              <a:gd name="T50" fmla="*/ 5 w 14"/>
              <a:gd name="T51" fmla="*/ 31 h 32"/>
              <a:gd name="T52" fmla="*/ 3 w 14"/>
              <a:gd name="T53" fmla="*/ 30 h 32"/>
              <a:gd name="T54" fmla="*/ 3 w 14"/>
              <a:gd name="T55" fmla="*/ 30 h 32"/>
              <a:gd name="T56" fmla="*/ 2 w 14"/>
              <a:gd name="T57" fmla="*/ 28 h 32"/>
              <a:gd name="T58" fmla="*/ 2 w 14"/>
              <a:gd name="T59" fmla="*/ 28 h 32"/>
              <a:gd name="T60" fmla="*/ 0 w 14"/>
              <a:gd name="T61" fmla="*/ 25 h 32"/>
              <a:gd name="T62" fmla="*/ 0 w 14"/>
              <a:gd name="T63" fmla="*/ 23 h 32"/>
              <a:gd name="T64" fmla="*/ 5 w 14"/>
              <a:gd name="T65" fmla="*/ 23 h 32"/>
              <a:gd name="T66" fmla="*/ 5 w 14"/>
              <a:gd name="T67" fmla="*/ 25 h 32"/>
              <a:gd name="T68" fmla="*/ 5 w 14"/>
              <a:gd name="T69" fmla="*/ 25 h 32"/>
              <a:gd name="T70" fmla="*/ 7 w 14"/>
              <a:gd name="T71" fmla="*/ 27 h 32"/>
              <a:gd name="T72" fmla="*/ 7 w 14"/>
              <a:gd name="T73" fmla="*/ 27 h 32"/>
              <a:gd name="T74" fmla="*/ 8 w 14"/>
              <a:gd name="T75" fmla="*/ 27 h 32"/>
              <a:gd name="T76" fmla="*/ 8 w 14"/>
              <a:gd name="T77" fmla="*/ 27 h 32"/>
              <a:gd name="T78" fmla="*/ 9 w 14"/>
              <a:gd name="T79" fmla="*/ 27 h 32"/>
              <a:gd name="T80" fmla="*/ 9 w 14"/>
              <a:gd name="T81" fmla="*/ 27 h 32"/>
              <a:gd name="T82" fmla="*/ 10 w 14"/>
              <a:gd name="T83" fmla="*/ 25 h 32"/>
              <a:gd name="T84" fmla="*/ 10 w 14"/>
              <a:gd name="T85" fmla="*/ 17 h 32"/>
              <a:gd name="T86" fmla="*/ 10 w 14"/>
              <a:gd name="T87" fmla="*/ 17 h 32"/>
              <a:gd name="T88" fmla="*/ 9 w 14"/>
              <a:gd name="T89" fmla="*/ 16 h 32"/>
              <a:gd name="T90" fmla="*/ 9 w 14"/>
              <a:gd name="T91" fmla="*/ 16 h 32"/>
              <a:gd name="T92" fmla="*/ 8 w 14"/>
              <a:gd name="T93" fmla="*/ 15 h 32"/>
              <a:gd name="T94" fmla="*/ 8 w 14"/>
              <a:gd name="T95" fmla="*/ 15 h 32"/>
              <a:gd name="T96" fmla="*/ 7 w 14"/>
              <a:gd name="T97" fmla="*/ 15 h 32"/>
              <a:gd name="T98" fmla="*/ 7 w 14"/>
              <a:gd name="T99" fmla="*/ 15 h 32"/>
              <a:gd name="T100" fmla="*/ 7 w 14"/>
              <a:gd name="T101" fmla="*/ 16 h 32"/>
              <a:gd name="T102" fmla="*/ 7 w 14"/>
              <a:gd name="T103" fmla="*/ 16 h 32"/>
              <a:gd name="T104" fmla="*/ 5 w 14"/>
              <a:gd name="T105" fmla="*/ 16 h 32"/>
              <a:gd name="T106" fmla="*/ 5 w 14"/>
              <a:gd name="T107" fmla="*/ 16 h 32"/>
              <a:gd name="T108" fmla="*/ 5 w 14"/>
              <a:gd name="T109" fmla="*/ 17 h 32"/>
              <a:gd name="T110" fmla="*/ 2 w 14"/>
              <a:gd name="T111" fmla="*/ 17 h 32"/>
              <a:gd name="T112" fmla="*/ 2 w 14"/>
              <a:gd name="T113" fmla="*/ 0 h 32"/>
              <a:gd name="T114" fmla="*/ 14 w 14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2">
                <a:moveTo>
                  <a:pt x="14" y="0"/>
                </a:moveTo>
                <a:lnTo>
                  <a:pt x="14" y="3"/>
                </a:lnTo>
                <a:lnTo>
                  <a:pt x="5" y="3"/>
                </a:lnTo>
                <a:lnTo>
                  <a:pt x="5" y="12"/>
                </a:lnTo>
                <a:lnTo>
                  <a:pt x="5" y="12"/>
                </a:lnTo>
                <a:lnTo>
                  <a:pt x="7" y="11"/>
                </a:lnTo>
                <a:lnTo>
                  <a:pt x="7" y="11"/>
                </a:lnTo>
                <a:lnTo>
                  <a:pt x="9" y="11"/>
                </a:lnTo>
                <a:lnTo>
                  <a:pt x="9" y="11"/>
                </a:lnTo>
                <a:lnTo>
                  <a:pt x="12" y="11"/>
                </a:lnTo>
                <a:lnTo>
                  <a:pt x="13" y="12"/>
                </a:lnTo>
                <a:lnTo>
                  <a:pt x="13" y="12"/>
                </a:lnTo>
                <a:lnTo>
                  <a:pt x="14" y="15"/>
                </a:lnTo>
                <a:lnTo>
                  <a:pt x="14" y="17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3" y="30"/>
                </a:lnTo>
                <a:lnTo>
                  <a:pt x="13" y="30"/>
                </a:lnTo>
                <a:lnTo>
                  <a:pt x="10" y="31"/>
                </a:lnTo>
                <a:lnTo>
                  <a:pt x="10" y="31"/>
                </a:lnTo>
                <a:lnTo>
                  <a:pt x="8" y="32"/>
                </a:lnTo>
                <a:lnTo>
                  <a:pt x="8" y="32"/>
                </a:lnTo>
                <a:lnTo>
                  <a:pt x="5" y="31"/>
                </a:lnTo>
                <a:lnTo>
                  <a:pt x="5" y="31"/>
                </a:lnTo>
                <a:lnTo>
                  <a:pt x="3" y="30"/>
                </a:lnTo>
                <a:lnTo>
                  <a:pt x="3" y="30"/>
                </a:lnTo>
                <a:lnTo>
                  <a:pt x="2" y="28"/>
                </a:lnTo>
                <a:lnTo>
                  <a:pt x="2" y="28"/>
                </a:lnTo>
                <a:lnTo>
                  <a:pt x="0" y="25"/>
                </a:lnTo>
                <a:lnTo>
                  <a:pt x="0" y="23"/>
                </a:lnTo>
                <a:lnTo>
                  <a:pt x="5" y="23"/>
                </a:lnTo>
                <a:lnTo>
                  <a:pt x="5" y="25"/>
                </a:lnTo>
                <a:lnTo>
                  <a:pt x="5" y="25"/>
                </a:lnTo>
                <a:lnTo>
                  <a:pt x="7" y="27"/>
                </a:lnTo>
                <a:lnTo>
                  <a:pt x="7" y="27"/>
                </a:lnTo>
                <a:lnTo>
                  <a:pt x="8" y="27"/>
                </a:lnTo>
                <a:lnTo>
                  <a:pt x="8" y="27"/>
                </a:lnTo>
                <a:lnTo>
                  <a:pt x="9" y="27"/>
                </a:lnTo>
                <a:lnTo>
                  <a:pt x="9" y="27"/>
                </a:lnTo>
                <a:lnTo>
                  <a:pt x="10" y="25"/>
                </a:lnTo>
                <a:lnTo>
                  <a:pt x="10" y="17"/>
                </a:lnTo>
                <a:lnTo>
                  <a:pt x="10" y="17"/>
                </a:lnTo>
                <a:lnTo>
                  <a:pt x="9" y="16"/>
                </a:lnTo>
                <a:lnTo>
                  <a:pt x="9" y="16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7" y="16"/>
                </a:lnTo>
                <a:lnTo>
                  <a:pt x="7" y="16"/>
                </a:lnTo>
                <a:lnTo>
                  <a:pt x="5" y="16"/>
                </a:lnTo>
                <a:lnTo>
                  <a:pt x="5" y="16"/>
                </a:lnTo>
                <a:lnTo>
                  <a:pt x="5" y="17"/>
                </a:lnTo>
                <a:lnTo>
                  <a:pt x="2" y="17"/>
                </a:lnTo>
                <a:lnTo>
                  <a:pt x="2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57" name="Freeform 2187">
            <a:extLst>
              <a:ext uri="{FF2B5EF4-FFF2-40B4-BE49-F238E27FC236}">
                <a16:creationId xmlns:a16="http://schemas.microsoft.com/office/drawing/2014/main" id="{81185324-0472-4273-B48D-120171CD1B8D}"/>
              </a:ext>
            </a:extLst>
          </p:cNvPr>
          <p:cNvSpPr>
            <a:spLocks noEditPoints="1"/>
          </p:cNvSpPr>
          <p:nvPr/>
        </p:nvSpPr>
        <p:spPr bwMode="auto">
          <a:xfrm>
            <a:off x="7411481" y="5638983"/>
            <a:ext cx="22225" cy="50800"/>
          </a:xfrm>
          <a:custGeom>
            <a:avLst/>
            <a:gdLst>
              <a:gd name="T0" fmla="*/ 6 w 14"/>
              <a:gd name="T1" fmla="*/ 18 h 32"/>
              <a:gd name="T2" fmla="*/ 6 w 14"/>
              <a:gd name="T3" fmla="*/ 18 h 32"/>
              <a:gd name="T4" fmla="*/ 6 w 14"/>
              <a:gd name="T5" fmla="*/ 18 h 32"/>
              <a:gd name="T6" fmla="*/ 5 w 14"/>
              <a:gd name="T7" fmla="*/ 18 h 32"/>
              <a:gd name="T8" fmla="*/ 3 w 14"/>
              <a:gd name="T9" fmla="*/ 18 h 32"/>
              <a:gd name="T10" fmla="*/ 1 w 14"/>
              <a:gd name="T11" fmla="*/ 16 h 32"/>
              <a:gd name="T12" fmla="*/ 0 w 14"/>
              <a:gd name="T13" fmla="*/ 16 h 32"/>
              <a:gd name="T14" fmla="*/ 0 w 14"/>
              <a:gd name="T15" fmla="*/ 15 h 32"/>
              <a:gd name="T16" fmla="*/ 0 w 14"/>
              <a:gd name="T17" fmla="*/ 12 h 32"/>
              <a:gd name="T18" fmla="*/ 0 w 14"/>
              <a:gd name="T19" fmla="*/ 8 h 32"/>
              <a:gd name="T20" fmla="*/ 0 w 14"/>
              <a:gd name="T21" fmla="*/ 6 h 32"/>
              <a:gd name="T22" fmla="*/ 0 w 14"/>
              <a:gd name="T23" fmla="*/ 5 h 32"/>
              <a:gd name="T24" fmla="*/ 0 w 14"/>
              <a:gd name="T25" fmla="*/ 3 h 32"/>
              <a:gd name="T26" fmla="*/ 1 w 14"/>
              <a:gd name="T27" fmla="*/ 2 h 32"/>
              <a:gd name="T28" fmla="*/ 4 w 14"/>
              <a:gd name="T29" fmla="*/ 0 h 32"/>
              <a:gd name="T30" fmla="*/ 6 w 14"/>
              <a:gd name="T31" fmla="*/ 0 h 32"/>
              <a:gd name="T32" fmla="*/ 10 w 14"/>
              <a:gd name="T33" fmla="*/ 0 h 32"/>
              <a:gd name="T34" fmla="*/ 13 w 14"/>
              <a:gd name="T35" fmla="*/ 2 h 32"/>
              <a:gd name="T36" fmla="*/ 13 w 14"/>
              <a:gd name="T37" fmla="*/ 3 h 32"/>
              <a:gd name="T38" fmla="*/ 14 w 14"/>
              <a:gd name="T39" fmla="*/ 5 h 32"/>
              <a:gd name="T40" fmla="*/ 14 w 14"/>
              <a:gd name="T41" fmla="*/ 6 h 32"/>
              <a:gd name="T42" fmla="*/ 14 w 14"/>
              <a:gd name="T43" fmla="*/ 8 h 32"/>
              <a:gd name="T44" fmla="*/ 14 w 14"/>
              <a:gd name="T45" fmla="*/ 11 h 32"/>
              <a:gd name="T46" fmla="*/ 14 w 14"/>
              <a:gd name="T47" fmla="*/ 13 h 32"/>
              <a:gd name="T48" fmla="*/ 13 w 14"/>
              <a:gd name="T49" fmla="*/ 15 h 32"/>
              <a:gd name="T50" fmla="*/ 6 w 14"/>
              <a:gd name="T51" fmla="*/ 32 h 32"/>
              <a:gd name="T52" fmla="*/ 5 w 14"/>
              <a:gd name="T53" fmla="*/ 12 h 32"/>
              <a:gd name="T54" fmla="*/ 5 w 14"/>
              <a:gd name="T55" fmla="*/ 13 h 32"/>
              <a:gd name="T56" fmla="*/ 6 w 14"/>
              <a:gd name="T57" fmla="*/ 15 h 32"/>
              <a:gd name="T58" fmla="*/ 9 w 14"/>
              <a:gd name="T59" fmla="*/ 13 h 32"/>
              <a:gd name="T60" fmla="*/ 9 w 14"/>
              <a:gd name="T61" fmla="*/ 12 h 32"/>
              <a:gd name="T62" fmla="*/ 9 w 14"/>
              <a:gd name="T63" fmla="*/ 6 h 32"/>
              <a:gd name="T64" fmla="*/ 9 w 14"/>
              <a:gd name="T65" fmla="*/ 5 h 32"/>
              <a:gd name="T66" fmla="*/ 6 w 14"/>
              <a:gd name="T67" fmla="*/ 3 h 32"/>
              <a:gd name="T68" fmla="*/ 5 w 14"/>
              <a:gd name="T69" fmla="*/ 5 h 32"/>
              <a:gd name="T70" fmla="*/ 5 w 14"/>
              <a:gd name="T71" fmla="*/ 1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" y="32"/>
                </a:move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5" y="18"/>
                </a:lnTo>
                <a:lnTo>
                  <a:pt x="5" y="18"/>
                </a:lnTo>
                <a:lnTo>
                  <a:pt x="3" y="18"/>
                </a:lnTo>
                <a:lnTo>
                  <a:pt x="3" y="18"/>
                </a:lnTo>
                <a:lnTo>
                  <a:pt x="1" y="16"/>
                </a:lnTo>
                <a:lnTo>
                  <a:pt x="1" y="16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4" y="13"/>
                </a:lnTo>
                <a:lnTo>
                  <a:pt x="14" y="13"/>
                </a:lnTo>
                <a:lnTo>
                  <a:pt x="13" y="15"/>
                </a:lnTo>
                <a:lnTo>
                  <a:pt x="13" y="15"/>
                </a:lnTo>
                <a:lnTo>
                  <a:pt x="13" y="16"/>
                </a:lnTo>
                <a:lnTo>
                  <a:pt x="6" y="32"/>
                </a:lnTo>
                <a:lnTo>
                  <a:pt x="1" y="32"/>
                </a:lnTo>
                <a:close/>
                <a:moveTo>
                  <a:pt x="5" y="12"/>
                </a:moveTo>
                <a:lnTo>
                  <a:pt x="5" y="12"/>
                </a:lnTo>
                <a:lnTo>
                  <a:pt x="5" y="13"/>
                </a:lnTo>
                <a:lnTo>
                  <a:pt x="5" y="13"/>
                </a:lnTo>
                <a:lnTo>
                  <a:pt x="6" y="15"/>
                </a:lnTo>
                <a:lnTo>
                  <a:pt x="6" y="15"/>
                </a:lnTo>
                <a:lnTo>
                  <a:pt x="9" y="13"/>
                </a:lnTo>
                <a:lnTo>
                  <a:pt x="9" y="13"/>
                </a:lnTo>
                <a:lnTo>
                  <a:pt x="9" y="12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6" y="3"/>
                </a:lnTo>
                <a:lnTo>
                  <a:pt x="6" y="3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58" name="Freeform 2188">
            <a:extLst>
              <a:ext uri="{FF2B5EF4-FFF2-40B4-BE49-F238E27FC236}">
                <a16:creationId xmlns:a16="http://schemas.microsoft.com/office/drawing/2014/main" id="{16ED5987-8057-472B-B504-99251E94A2E0}"/>
              </a:ext>
            </a:extLst>
          </p:cNvPr>
          <p:cNvSpPr>
            <a:spLocks/>
          </p:cNvSpPr>
          <p:nvPr/>
        </p:nvSpPr>
        <p:spPr bwMode="auto">
          <a:xfrm>
            <a:off x="7284481" y="6150158"/>
            <a:ext cx="9525" cy="58738"/>
          </a:xfrm>
          <a:custGeom>
            <a:avLst/>
            <a:gdLst>
              <a:gd name="T0" fmla="*/ 6 w 6"/>
              <a:gd name="T1" fmla="*/ 0 h 37"/>
              <a:gd name="T2" fmla="*/ 6 w 6"/>
              <a:gd name="T3" fmla="*/ 3 h 37"/>
              <a:gd name="T4" fmla="*/ 3 w 6"/>
              <a:gd name="T5" fmla="*/ 3 h 37"/>
              <a:gd name="T6" fmla="*/ 3 w 6"/>
              <a:gd name="T7" fmla="*/ 34 h 37"/>
              <a:gd name="T8" fmla="*/ 6 w 6"/>
              <a:gd name="T9" fmla="*/ 34 h 37"/>
              <a:gd name="T10" fmla="*/ 6 w 6"/>
              <a:gd name="T11" fmla="*/ 37 h 37"/>
              <a:gd name="T12" fmla="*/ 0 w 6"/>
              <a:gd name="T13" fmla="*/ 37 h 37"/>
              <a:gd name="T14" fmla="*/ 0 w 6"/>
              <a:gd name="T15" fmla="*/ 0 h 37"/>
              <a:gd name="T16" fmla="*/ 6 w 6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37">
                <a:moveTo>
                  <a:pt x="6" y="0"/>
                </a:moveTo>
                <a:lnTo>
                  <a:pt x="6" y="3"/>
                </a:lnTo>
                <a:lnTo>
                  <a:pt x="3" y="3"/>
                </a:lnTo>
                <a:lnTo>
                  <a:pt x="3" y="34"/>
                </a:lnTo>
                <a:lnTo>
                  <a:pt x="6" y="34"/>
                </a:lnTo>
                <a:lnTo>
                  <a:pt x="6" y="37"/>
                </a:lnTo>
                <a:lnTo>
                  <a:pt x="0" y="37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59" name="Freeform 2189">
            <a:extLst>
              <a:ext uri="{FF2B5EF4-FFF2-40B4-BE49-F238E27FC236}">
                <a16:creationId xmlns:a16="http://schemas.microsoft.com/office/drawing/2014/main" id="{E7C6D59A-F772-49AE-8FCC-3E53202FF311}"/>
              </a:ext>
            </a:extLst>
          </p:cNvPr>
          <p:cNvSpPr>
            <a:spLocks/>
          </p:cNvSpPr>
          <p:nvPr/>
        </p:nvSpPr>
        <p:spPr bwMode="auto">
          <a:xfrm>
            <a:off x="7311468" y="6148571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8 w 14"/>
              <a:gd name="T5" fmla="*/ 13 h 33"/>
              <a:gd name="T6" fmla="*/ 8 w 14"/>
              <a:gd name="T7" fmla="*/ 13 h 33"/>
              <a:gd name="T8" fmla="*/ 9 w 14"/>
              <a:gd name="T9" fmla="*/ 11 h 33"/>
              <a:gd name="T10" fmla="*/ 9 w 14"/>
              <a:gd name="T11" fmla="*/ 11 h 33"/>
              <a:gd name="T12" fmla="*/ 9 w 14"/>
              <a:gd name="T13" fmla="*/ 9 h 33"/>
              <a:gd name="T14" fmla="*/ 9 w 14"/>
              <a:gd name="T15" fmla="*/ 9 h 33"/>
              <a:gd name="T16" fmla="*/ 9 w 14"/>
              <a:gd name="T17" fmla="*/ 8 h 33"/>
              <a:gd name="T18" fmla="*/ 9 w 14"/>
              <a:gd name="T19" fmla="*/ 8 h 33"/>
              <a:gd name="T20" fmla="*/ 9 w 14"/>
              <a:gd name="T21" fmla="*/ 6 h 33"/>
              <a:gd name="T22" fmla="*/ 9 w 14"/>
              <a:gd name="T23" fmla="*/ 6 h 33"/>
              <a:gd name="T24" fmla="*/ 8 w 14"/>
              <a:gd name="T25" fmla="*/ 5 h 33"/>
              <a:gd name="T26" fmla="*/ 8 w 14"/>
              <a:gd name="T27" fmla="*/ 5 h 33"/>
              <a:gd name="T28" fmla="*/ 7 w 14"/>
              <a:gd name="T29" fmla="*/ 5 h 33"/>
              <a:gd name="T30" fmla="*/ 7 w 14"/>
              <a:gd name="T31" fmla="*/ 5 h 33"/>
              <a:gd name="T32" fmla="*/ 5 w 14"/>
              <a:gd name="T33" fmla="*/ 6 h 33"/>
              <a:gd name="T34" fmla="*/ 5 w 14"/>
              <a:gd name="T35" fmla="*/ 6 h 33"/>
              <a:gd name="T36" fmla="*/ 4 w 14"/>
              <a:gd name="T37" fmla="*/ 8 h 33"/>
              <a:gd name="T38" fmla="*/ 4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0 w 14"/>
              <a:gd name="T47" fmla="*/ 5 h 33"/>
              <a:gd name="T48" fmla="*/ 0 w 14"/>
              <a:gd name="T49" fmla="*/ 5 h 33"/>
              <a:gd name="T50" fmla="*/ 2 w 14"/>
              <a:gd name="T51" fmla="*/ 3 h 33"/>
              <a:gd name="T52" fmla="*/ 2 w 14"/>
              <a:gd name="T53" fmla="*/ 3 h 33"/>
              <a:gd name="T54" fmla="*/ 4 w 14"/>
              <a:gd name="T55" fmla="*/ 1 h 33"/>
              <a:gd name="T56" fmla="*/ 4 w 14"/>
              <a:gd name="T57" fmla="*/ 1 h 33"/>
              <a:gd name="T58" fmla="*/ 7 w 14"/>
              <a:gd name="T59" fmla="*/ 0 h 33"/>
              <a:gd name="T60" fmla="*/ 7 w 14"/>
              <a:gd name="T61" fmla="*/ 0 h 33"/>
              <a:gd name="T62" fmla="*/ 10 w 14"/>
              <a:gd name="T63" fmla="*/ 1 h 33"/>
              <a:gd name="T64" fmla="*/ 10 w 14"/>
              <a:gd name="T65" fmla="*/ 1 h 33"/>
              <a:gd name="T66" fmla="*/ 12 w 14"/>
              <a:gd name="T67" fmla="*/ 3 h 33"/>
              <a:gd name="T68" fmla="*/ 12 w 14"/>
              <a:gd name="T69" fmla="*/ 3 h 33"/>
              <a:gd name="T70" fmla="*/ 13 w 14"/>
              <a:gd name="T71" fmla="*/ 5 h 33"/>
              <a:gd name="T72" fmla="*/ 13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3 w 14"/>
              <a:gd name="T83" fmla="*/ 13 h 33"/>
              <a:gd name="T84" fmla="*/ 13 w 14"/>
              <a:gd name="T85" fmla="*/ 13 h 33"/>
              <a:gd name="T86" fmla="*/ 13 w 14"/>
              <a:gd name="T87" fmla="*/ 14 h 33"/>
              <a:gd name="T88" fmla="*/ 13 w 14"/>
              <a:gd name="T89" fmla="*/ 14 h 33"/>
              <a:gd name="T90" fmla="*/ 12 w 14"/>
              <a:gd name="T91" fmla="*/ 15 h 33"/>
              <a:gd name="T92" fmla="*/ 5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8" y="13"/>
                </a:lnTo>
                <a:lnTo>
                  <a:pt x="8" y="13"/>
                </a:lnTo>
                <a:lnTo>
                  <a:pt x="9" y="11"/>
                </a:lnTo>
                <a:lnTo>
                  <a:pt x="9" y="11"/>
                </a:lnTo>
                <a:lnTo>
                  <a:pt x="9" y="9"/>
                </a:lnTo>
                <a:lnTo>
                  <a:pt x="9" y="9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4" y="8"/>
                </a:lnTo>
                <a:lnTo>
                  <a:pt x="4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3"/>
                </a:lnTo>
                <a:lnTo>
                  <a:pt x="12" y="3"/>
                </a:lnTo>
                <a:lnTo>
                  <a:pt x="13" y="5"/>
                </a:lnTo>
                <a:lnTo>
                  <a:pt x="13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3" y="13"/>
                </a:lnTo>
                <a:lnTo>
                  <a:pt x="13" y="13"/>
                </a:lnTo>
                <a:lnTo>
                  <a:pt x="13" y="14"/>
                </a:lnTo>
                <a:lnTo>
                  <a:pt x="13" y="14"/>
                </a:lnTo>
                <a:lnTo>
                  <a:pt x="12" y="15"/>
                </a:lnTo>
                <a:lnTo>
                  <a:pt x="5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60" name="Freeform 2190">
            <a:extLst>
              <a:ext uri="{FF2B5EF4-FFF2-40B4-BE49-F238E27FC236}">
                <a16:creationId xmlns:a16="http://schemas.microsoft.com/office/drawing/2014/main" id="{F0E5A4FF-DD2C-4F1C-8736-C30F9B5E4D85}"/>
              </a:ext>
            </a:extLst>
          </p:cNvPr>
          <p:cNvSpPr>
            <a:spLocks/>
          </p:cNvSpPr>
          <p:nvPr/>
        </p:nvSpPr>
        <p:spPr bwMode="auto">
          <a:xfrm>
            <a:off x="7338456" y="6150158"/>
            <a:ext cx="20638" cy="50800"/>
          </a:xfrm>
          <a:custGeom>
            <a:avLst/>
            <a:gdLst>
              <a:gd name="T0" fmla="*/ 13 w 13"/>
              <a:gd name="T1" fmla="*/ 0 h 32"/>
              <a:gd name="T2" fmla="*/ 13 w 13"/>
              <a:gd name="T3" fmla="*/ 4 h 32"/>
              <a:gd name="T4" fmla="*/ 5 w 13"/>
              <a:gd name="T5" fmla="*/ 4 h 32"/>
              <a:gd name="T6" fmla="*/ 5 w 13"/>
              <a:gd name="T7" fmla="*/ 13 h 32"/>
              <a:gd name="T8" fmla="*/ 5 w 13"/>
              <a:gd name="T9" fmla="*/ 13 h 32"/>
              <a:gd name="T10" fmla="*/ 6 w 13"/>
              <a:gd name="T11" fmla="*/ 12 h 32"/>
              <a:gd name="T12" fmla="*/ 6 w 13"/>
              <a:gd name="T13" fmla="*/ 12 h 32"/>
              <a:gd name="T14" fmla="*/ 8 w 13"/>
              <a:gd name="T15" fmla="*/ 12 h 32"/>
              <a:gd name="T16" fmla="*/ 8 w 13"/>
              <a:gd name="T17" fmla="*/ 12 h 32"/>
              <a:gd name="T18" fmla="*/ 10 w 13"/>
              <a:gd name="T19" fmla="*/ 12 h 32"/>
              <a:gd name="T20" fmla="*/ 12 w 13"/>
              <a:gd name="T21" fmla="*/ 13 h 32"/>
              <a:gd name="T22" fmla="*/ 12 w 13"/>
              <a:gd name="T23" fmla="*/ 13 h 32"/>
              <a:gd name="T24" fmla="*/ 13 w 13"/>
              <a:gd name="T25" fmla="*/ 14 h 32"/>
              <a:gd name="T26" fmla="*/ 13 w 13"/>
              <a:gd name="T27" fmla="*/ 17 h 32"/>
              <a:gd name="T28" fmla="*/ 13 w 13"/>
              <a:gd name="T29" fmla="*/ 25 h 32"/>
              <a:gd name="T30" fmla="*/ 13 w 13"/>
              <a:gd name="T31" fmla="*/ 25 h 32"/>
              <a:gd name="T32" fmla="*/ 13 w 13"/>
              <a:gd name="T33" fmla="*/ 28 h 32"/>
              <a:gd name="T34" fmla="*/ 13 w 13"/>
              <a:gd name="T35" fmla="*/ 28 h 32"/>
              <a:gd name="T36" fmla="*/ 11 w 13"/>
              <a:gd name="T37" fmla="*/ 30 h 32"/>
              <a:gd name="T38" fmla="*/ 11 w 13"/>
              <a:gd name="T39" fmla="*/ 30 h 32"/>
              <a:gd name="T40" fmla="*/ 10 w 13"/>
              <a:gd name="T41" fmla="*/ 32 h 32"/>
              <a:gd name="T42" fmla="*/ 10 w 13"/>
              <a:gd name="T43" fmla="*/ 32 h 32"/>
              <a:gd name="T44" fmla="*/ 6 w 13"/>
              <a:gd name="T45" fmla="*/ 32 h 32"/>
              <a:gd name="T46" fmla="*/ 6 w 13"/>
              <a:gd name="T47" fmla="*/ 32 h 32"/>
              <a:gd name="T48" fmla="*/ 3 w 13"/>
              <a:gd name="T49" fmla="*/ 32 h 32"/>
              <a:gd name="T50" fmla="*/ 3 w 13"/>
              <a:gd name="T51" fmla="*/ 32 h 32"/>
              <a:gd name="T52" fmla="*/ 2 w 13"/>
              <a:gd name="T53" fmla="*/ 30 h 32"/>
              <a:gd name="T54" fmla="*/ 2 w 13"/>
              <a:gd name="T55" fmla="*/ 30 h 32"/>
              <a:gd name="T56" fmla="*/ 0 w 13"/>
              <a:gd name="T57" fmla="*/ 28 h 32"/>
              <a:gd name="T58" fmla="*/ 0 w 13"/>
              <a:gd name="T59" fmla="*/ 28 h 32"/>
              <a:gd name="T60" fmla="*/ 0 w 13"/>
              <a:gd name="T61" fmla="*/ 25 h 32"/>
              <a:gd name="T62" fmla="*/ 0 w 13"/>
              <a:gd name="T63" fmla="*/ 24 h 32"/>
              <a:gd name="T64" fmla="*/ 5 w 13"/>
              <a:gd name="T65" fmla="*/ 24 h 32"/>
              <a:gd name="T66" fmla="*/ 5 w 13"/>
              <a:gd name="T67" fmla="*/ 25 h 32"/>
              <a:gd name="T68" fmla="*/ 5 w 13"/>
              <a:gd name="T69" fmla="*/ 25 h 32"/>
              <a:gd name="T70" fmla="*/ 5 w 13"/>
              <a:gd name="T71" fmla="*/ 27 h 32"/>
              <a:gd name="T72" fmla="*/ 5 w 13"/>
              <a:gd name="T73" fmla="*/ 27 h 32"/>
              <a:gd name="T74" fmla="*/ 7 w 13"/>
              <a:gd name="T75" fmla="*/ 28 h 32"/>
              <a:gd name="T76" fmla="*/ 7 w 13"/>
              <a:gd name="T77" fmla="*/ 28 h 32"/>
              <a:gd name="T78" fmla="*/ 8 w 13"/>
              <a:gd name="T79" fmla="*/ 27 h 32"/>
              <a:gd name="T80" fmla="*/ 8 w 13"/>
              <a:gd name="T81" fmla="*/ 27 h 32"/>
              <a:gd name="T82" fmla="*/ 8 w 13"/>
              <a:gd name="T83" fmla="*/ 25 h 32"/>
              <a:gd name="T84" fmla="*/ 8 w 13"/>
              <a:gd name="T85" fmla="*/ 18 h 32"/>
              <a:gd name="T86" fmla="*/ 8 w 13"/>
              <a:gd name="T87" fmla="*/ 18 h 32"/>
              <a:gd name="T88" fmla="*/ 8 w 13"/>
              <a:gd name="T89" fmla="*/ 17 h 32"/>
              <a:gd name="T90" fmla="*/ 8 w 13"/>
              <a:gd name="T91" fmla="*/ 17 h 32"/>
              <a:gd name="T92" fmla="*/ 7 w 13"/>
              <a:gd name="T93" fmla="*/ 15 h 32"/>
              <a:gd name="T94" fmla="*/ 7 w 13"/>
              <a:gd name="T95" fmla="*/ 15 h 32"/>
              <a:gd name="T96" fmla="*/ 6 w 13"/>
              <a:gd name="T97" fmla="*/ 15 h 32"/>
              <a:gd name="T98" fmla="*/ 6 w 13"/>
              <a:gd name="T99" fmla="*/ 15 h 32"/>
              <a:gd name="T100" fmla="*/ 5 w 13"/>
              <a:gd name="T101" fmla="*/ 17 h 32"/>
              <a:gd name="T102" fmla="*/ 5 w 13"/>
              <a:gd name="T103" fmla="*/ 17 h 32"/>
              <a:gd name="T104" fmla="*/ 5 w 13"/>
              <a:gd name="T105" fmla="*/ 17 h 32"/>
              <a:gd name="T106" fmla="*/ 5 w 13"/>
              <a:gd name="T107" fmla="*/ 17 h 32"/>
              <a:gd name="T108" fmla="*/ 5 w 13"/>
              <a:gd name="T109" fmla="*/ 17 h 32"/>
              <a:gd name="T110" fmla="*/ 0 w 13"/>
              <a:gd name="T111" fmla="*/ 17 h 32"/>
              <a:gd name="T112" fmla="*/ 0 w 13"/>
              <a:gd name="T113" fmla="*/ 0 h 32"/>
              <a:gd name="T114" fmla="*/ 13 w 13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" h="32">
                <a:moveTo>
                  <a:pt x="13" y="0"/>
                </a:moveTo>
                <a:lnTo>
                  <a:pt x="13" y="4"/>
                </a:lnTo>
                <a:lnTo>
                  <a:pt x="5" y="4"/>
                </a:lnTo>
                <a:lnTo>
                  <a:pt x="5" y="13"/>
                </a:lnTo>
                <a:lnTo>
                  <a:pt x="5" y="13"/>
                </a:lnTo>
                <a:lnTo>
                  <a:pt x="6" y="12"/>
                </a:lnTo>
                <a:lnTo>
                  <a:pt x="6" y="12"/>
                </a:lnTo>
                <a:lnTo>
                  <a:pt x="8" y="12"/>
                </a:lnTo>
                <a:lnTo>
                  <a:pt x="8" y="12"/>
                </a:lnTo>
                <a:lnTo>
                  <a:pt x="10" y="12"/>
                </a:lnTo>
                <a:lnTo>
                  <a:pt x="12" y="13"/>
                </a:lnTo>
                <a:lnTo>
                  <a:pt x="12" y="13"/>
                </a:lnTo>
                <a:lnTo>
                  <a:pt x="13" y="14"/>
                </a:lnTo>
                <a:lnTo>
                  <a:pt x="13" y="17"/>
                </a:lnTo>
                <a:lnTo>
                  <a:pt x="13" y="25"/>
                </a:lnTo>
                <a:lnTo>
                  <a:pt x="13" y="25"/>
                </a:lnTo>
                <a:lnTo>
                  <a:pt x="13" y="28"/>
                </a:lnTo>
                <a:lnTo>
                  <a:pt x="13" y="28"/>
                </a:lnTo>
                <a:lnTo>
                  <a:pt x="11" y="30"/>
                </a:lnTo>
                <a:lnTo>
                  <a:pt x="11" y="30"/>
                </a:lnTo>
                <a:lnTo>
                  <a:pt x="10" y="32"/>
                </a:lnTo>
                <a:lnTo>
                  <a:pt x="10" y="32"/>
                </a:lnTo>
                <a:lnTo>
                  <a:pt x="6" y="32"/>
                </a:lnTo>
                <a:lnTo>
                  <a:pt x="6" y="32"/>
                </a:lnTo>
                <a:lnTo>
                  <a:pt x="3" y="32"/>
                </a:lnTo>
                <a:lnTo>
                  <a:pt x="3" y="32"/>
                </a:lnTo>
                <a:lnTo>
                  <a:pt x="2" y="30"/>
                </a:lnTo>
                <a:lnTo>
                  <a:pt x="2" y="30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5" y="24"/>
                </a:lnTo>
                <a:lnTo>
                  <a:pt x="5" y="25"/>
                </a:lnTo>
                <a:lnTo>
                  <a:pt x="5" y="25"/>
                </a:lnTo>
                <a:lnTo>
                  <a:pt x="5" y="27"/>
                </a:lnTo>
                <a:lnTo>
                  <a:pt x="5" y="27"/>
                </a:lnTo>
                <a:lnTo>
                  <a:pt x="7" y="28"/>
                </a:lnTo>
                <a:lnTo>
                  <a:pt x="7" y="28"/>
                </a:lnTo>
                <a:lnTo>
                  <a:pt x="8" y="27"/>
                </a:lnTo>
                <a:lnTo>
                  <a:pt x="8" y="27"/>
                </a:lnTo>
                <a:lnTo>
                  <a:pt x="8" y="25"/>
                </a:lnTo>
                <a:lnTo>
                  <a:pt x="8" y="18"/>
                </a:lnTo>
                <a:lnTo>
                  <a:pt x="8" y="18"/>
                </a:lnTo>
                <a:lnTo>
                  <a:pt x="8" y="17"/>
                </a:lnTo>
                <a:lnTo>
                  <a:pt x="8" y="17"/>
                </a:lnTo>
                <a:lnTo>
                  <a:pt x="7" y="15"/>
                </a:lnTo>
                <a:lnTo>
                  <a:pt x="7" y="15"/>
                </a:lnTo>
                <a:lnTo>
                  <a:pt x="6" y="15"/>
                </a:lnTo>
                <a:lnTo>
                  <a:pt x="6" y="15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0" y="17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61" name="Freeform 2191">
            <a:extLst>
              <a:ext uri="{FF2B5EF4-FFF2-40B4-BE49-F238E27FC236}">
                <a16:creationId xmlns:a16="http://schemas.microsoft.com/office/drawing/2014/main" id="{3BA4F94B-1AE3-467F-9637-0683EDDC0A5D}"/>
              </a:ext>
            </a:extLst>
          </p:cNvPr>
          <p:cNvSpPr>
            <a:spLocks/>
          </p:cNvSpPr>
          <p:nvPr/>
        </p:nvSpPr>
        <p:spPr bwMode="auto">
          <a:xfrm>
            <a:off x="7363856" y="6150158"/>
            <a:ext cx="22225" cy="50800"/>
          </a:xfrm>
          <a:custGeom>
            <a:avLst/>
            <a:gdLst>
              <a:gd name="T0" fmla="*/ 1 w 14"/>
              <a:gd name="T1" fmla="*/ 32 h 32"/>
              <a:gd name="T2" fmla="*/ 10 w 14"/>
              <a:gd name="T3" fmla="*/ 4 h 32"/>
              <a:gd name="T4" fmla="*/ 5 w 14"/>
              <a:gd name="T5" fmla="*/ 4 h 32"/>
              <a:gd name="T6" fmla="*/ 5 w 14"/>
              <a:gd name="T7" fmla="*/ 8 h 32"/>
              <a:gd name="T8" fmla="*/ 0 w 14"/>
              <a:gd name="T9" fmla="*/ 8 h 32"/>
              <a:gd name="T10" fmla="*/ 0 w 14"/>
              <a:gd name="T11" fmla="*/ 0 h 32"/>
              <a:gd name="T12" fmla="*/ 14 w 14"/>
              <a:gd name="T13" fmla="*/ 0 h 32"/>
              <a:gd name="T14" fmla="*/ 14 w 14"/>
              <a:gd name="T15" fmla="*/ 4 h 32"/>
              <a:gd name="T16" fmla="*/ 6 w 14"/>
              <a:gd name="T17" fmla="*/ 32 h 32"/>
              <a:gd name="T18" fmla="*/ 1 w 14"/>
              <a:gd name="T1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2">
                <a:moveTo>
                  <a:pt x="1" y="32"/>
                </a:moveTo>
                <a:lnTo>
                  <a:pt x="10" y="4"/>
                </a:lnTo>
                <a:lnTo>
                  <a:pt x="5" y="4"/>
                </a:lnTo>
                <a:lnTo>
                  <a:pt x="5" y="8"/>
                </a:lnTo>
                <a:lnTo>
                  <a:pt x="0" y="8"/>
                </a:lnTo>
                <a:lnTo>
                  <a:pt x="0" y="0"/>
                </a:lnTo>
                <a:lnTo>
                  <a:pt x="14" y="0"/>
                </a:lnTo>
                <a:lnTo>
                  <a:pt x="14" y="4"/>
                </a:lnTo>
                <a:lnTo>
                  <a:pt x="6" y="32"/>
                </a:lnTo>
                <a:lnTo>
                  <a:pt x="1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62" name="Freeform 2192">
            <a:extLst>
              <a:ext uri="{FF2B5EF4-FFF2-40B4-BE49-F238E27FC236}">
                <a16:creationId xmlns:a16="http://schemas.microsoft.com/office/drawing/2014/main" id="{39B9FD58-A354-4C42-92B8-7B97E5BFB05F}"/>
              </a:ext>
            </a:extLst>
          </p:cNvPr>
          <p:cNvSpPr>
            <a:spLocks/>
          </p:cNvSpPr>
          <p:nvPr/>
        </p:nvSpPr>
        <p:spPr bwMode="auto">
          <a:xfrm>
            <a:off x="7403543" y="6150158"/>
            <a:ext cx="9525" cy="58738"/>
          </a:xfrm>
          <a:custGeom>
            <a:avLst/>
            <a:gdLst>
              <a:gd name="T0" fmla="*/ 0 w 6"/>
              <a:gd name="T1" fmla="*/ 37 h 37"/>
              <a:gd name="T2" fmla="*/ 0 w 6"/>
              <a:gd name="T3" fmla="*/ 34 h 37"/>
              <a:gd name="T4" fmla="*/ 2 w 6"/>
              <a:gd name="T5" fmla="*/ 34 h 37"/>
              <a:gd name="T6" fmla="*/ 2 w 6"/>
              <a:gd name="T7" fmla="*/ 3 h 37"/>
              <a:gd name="T8" fmla="*/ 0 w 6"/>
              <a:gd name="T9" fmla="*/ 3 h 37"/>
              <a:gd name="T10" fmla="*/ 0 w 6"/>
              <a:gd name="T11" fmla="*/ 0 h 37"/>
              <a:gd name="T12" fmla="*/ 6 w 6"/>
              <a:gd name="T13" fmla="*/ 0 h 37"/>
              <a:gd name="T14" fmla="*/ 6 w 6"/>
              <a:gd name="T15" fmla="*/ 37 h 37"/>
              <a:gd name="T16" fmla="*/ 0 w 6"/>
              <a:gd name="T17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37">
                <a:moveTo>
                  <a:pt x="0" y="37"/>
                </a:moveTo>
                <a:lnTo>
                  <a:pt x="0" y="34"/>
                </a:lnTo>
                <a:lnTo>
                  <a:pt x="2" y="34"/>
                </a:lnTo>
                <a:lnTo>
                  <a:pt x="2" y="3"/>
                </a:lnTo>
                <a:lnTo>
                  <a:pt x="0" y="3"/>
                </a:lnTo>
                <a:lnTo>
                  <a:pt x="0" y="0"/>
                </a:lnTo>
                <a:lnTo>
                  <a:pt x="6" y="0"/>
                </a:lnTo>
                <a:lnTo>
                  <a:pt x="6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63" name="Freeform 2193">
            <a:extLst>
              <a:ext uri="{FF2B5EF4-FFF2-40B4-BE49-F238E27FC236}">
                <a16:creationId xmlns:a16="http://schemas.microsoft.com/office/drawing/2014/main" id="{7E326D9B-0BA4-4A4C-8AEC-C7B350662C94}"/>
              </a:ext>
            </a:extLst>
          </p:cNvPr>
          <p:cNvSpPr>
            <a:spLocks/>
          </p:cNvSpPr>
          <p:nvPr/>
        </p:nvSpPr>
        <p:spPr bwMode="auto">
          <a:xfrm>
            <a:off x="7698818" y="5638983"/>
            <a:ext cx="14288" cy="50800"/>
          </a:xfrm>
          <a:custGeom>
            <a:avLst/>
            <a:gdLst>
              <a:gd name="T0" fmla="*/ 5 w 9"/>
              <a:gd name="T1" fmla="*/ 32 h 32"/>
              <a:gd name="T2" fmla="*/ 5 w 9"/>
              <a:gd name="T3" fmla="*/ 5 h 32"/>
              <a:gd name="T4" fmla="*/ 0 w 9"/>
              <a:gd name="T5" fmla="*/ 7 h 32"/>
              <a:gd name="T6" fmla="*/ 0 w 9"/>
              <a:gd name="T7" fmla="*/ 3 h 32"/>
              <a:gd name="T8" fmla="*/ 5 w 9"/>
              <a:gd name="T9" fmla="*/ 0 h 32"/>
              <a:gd name="T10" fmla="*/ 9 w 9"/>
              <a:gd name="T11" fmla="*/ 0 h 32"/>
              <a:gd name="T12" fmla="*/ 9 w 9"/>
              <a:gd name="T13" fmla="*/ 32 h 32"/>
              <a:gd name="T14" fmla="*/ 5 w 9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2">
                <a:moveTo>
                  <a:pt x="5" y="32"/>
                </a:moveTo>
                <a:lnTo>
                  <a:pt x="5" y="5"/>
                </a:lnTo>
                <a:lnTo>
                  <a:pt x="0" y="7"/>
                </a:lnTo>
                <a:lnTo>
                  <a:pt x="0" y="3"/>
                </a:lnTo>
                <a:lnTo>
                  <a:pt x="5" y="0"/>
                </a:lnTo>
                <a:lnTo>
                  <a:pt x="9" y="0"/>
                </a:lnTo>
                <a:lnTo>
                  <a:pt x="9" y="32"/>
                </a:lnTo>
                <a:lnTo>
                  <a:pt x="5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64" name="Freeform 2194">
            <a:extLst>
              <a:ext uri="{FF2B5EF4-FFF2-40B4-BE49-F238E27FC236}">
                <a16:creationId xmlns:a16="http://schemas.microsoft.com/office/drawing/2014/main" id="{EB21BD71-641F-474B-96E4-8AFA6431FF0F}"/>
              </a:ext>
            </a:extLst>
          </p:cNvPr>
          <p:cNvSpPr>
            <a:spLocks noEditPoints="1"/>
          </p:cNvSpPr>
          <p:nvPr/>
        </p:nvSpPr>
        <p:spPr bwMode="auto">
          <a:xfrm>
            <a:off x="7724218" y="5638983"/>
            <a:ext cx="22225" cy="50800"/>
          </a:xfrm>
          <a:custGeom>
            <a:avLst/>
            <a:gdLst>
              <a:gd name="T0" fmla="*/ 6 w 14"/>
              <a:gd name="T1" fmla="*/ 13 h 32"/>
              <a:gd name="T2" fmla="*/ 6 w 14"/>
              <a:gd name="T3" fmla="*/ 13 h 32"/>
              <a:gd name="T4" fmla="*/ 8 w 14"/>
              <a:gd name="T5" fmla="*/ 13 h 32"/>
              <a:gd name="T6" fmla="*/ 9 w 14"/>
              <a:gd name="T7" fmla="*/ 12 h 32"/>
              <a:gd name="T8" fmla="*/ 10 w 14"/>
              <a:gd name="T9" fmla="*/ 13 h 32"/>
              <a:gd name="T10" fmla="*/ 13 w 14"/>
              <a:gd name="T11" fmla="*/ 15 h 32"/>
              <a:gd name="T12" fmla="*/ 13 w 14"/>
              <a:gd name="T13" fmla="*/ 16 h 32"/>
              <a:gd name="T14" fmla="*/ 13 w 14"/>
              <a:gd name="T15" fmla="*/ 17 h 32"/>
              <a:gd name="T16" fmla="*/ 14 w 14"/>
              <a:gd name="T17" fmla="*/ 20 h 32"/>
              <a:gd name="T18" fmla="*/ 14 w 14"/>
              <a:gd name="T19" fmla="*/ 22 h 32"/>
              <a:gd name="T20" fmla="*/ 14 w 14"/>
              <a:gd name="T21" fmla="*/ 25 h 32"/>
              <a:gd name="T22" fmla="*/ 13 w 14"/>
              <a:gd name="T23" fmla="*/ 26 h 32"/>
              <a:gd name="T24" fmla="*/ 13 w 14"/>
              <a:gd name="T25" fmla="*/ 27 h 32"/>
              <a:gd name="T26" fmla="*/ 13 w 14"/>
              <a:gd name="T27" fmla="*/ 28 h 32"/>
              <a:gd name="T28" fmla="*/ 10 w 14"/>
              <a:gd name="T29" fmla="*/ 31 h 32"/>
              <a:gd name="T30" fmla="*/ 6 w 14"/>
              <a:gd name="T31" fmla="*/ 32 h 32"/>
              <a:gd name="T32" fmla="*/ 3 w 14"/>
              <a:gd name="T33" fmla="*/ 31 h 32"/>
              <a:gd name="T34" fmla="*/ 0 w 14"/>
              <a:gd name="T35" fmla="*/ 28 h 32"/>
              <a:gd name="T36" fmla="*/ 0 w 14"/>
              <a:gd name="T37" fmla="*/ 27 h 32"/>
              <a:gd name="T38" fmla="*/ 0 w 14"/>
              <a:gd name="T39" fmla="*/ 26 h 32"/>
              <a:gd name="T40" fmla="*/ 0 w 14"/>
              <a:gd name="T41" fmla="*/ 25 h 32"/>
              <a:gd name="T42" fmla="*/ 0 w 14"/>
              <a:gd name="T43" fmla="*/ 22 h 32"/>
              <a:gd name="T44" fmla="*/ 0 w 14"/>
              <a:gd name="T45" fmla="*/ 20 h 32"/>
              <a:gd name="T46" fmla="*/ 0 w 14"/>
              <a:gd name="T47" fmla="*/ 18 h 32"/>
              <a:gd name="T48" fmla="*/ 0 w 14"/>
              <a:gd name="T49" fmla="*/ 17 h 32"/>
              <a:gd name="T50" fmla="*/ 6 w 14"/>
              <a:gd name="T51" fmla="*/ 0 h 32"/>
              <a:gd name="T52" fmla="*/ 9 w 14"/>
              <a:gd name="T53" fmla="*/ 18 h 32"/>
              <a:gd name="T54" fmla="*/ 8 w 14"/>
              <a:gd name="T55" fmla="*/ 17 h 32"/>
              <a:gd name="T56" fmla="*/ 6 w 14"/>
              <a:gd name="T57" fmla="*/ 17 h 32"/>
              <a:gd name="T58" fmla="*/ 5 w 14"/>
              <a:gd name="T59" fmla="*/ 17 h 32"/>
              <a:gd name="T60" fmla="*/ 4 w 14"/>
              <a:gd name="T61" fmla="*/ 18 h 32"/>
              <a:gd name="T62" fmla="*/ 4 w 14"/>
              <a:gd name="T63" fmla="*/ 25 h 32"/>
              <a:gd name="T64" fmla="*/ 5 w 14"/>
              <a:gd name="T65" fmla="*/ 27 h 32"/>
              <a:gd name="T66" fmla="*/ 6 w 14"/>
              <a:gd name="T67" fmla="*/ 27 h 32"/>
              <a:gd name="T68" fmla="*/ 8 w 14"/>
              <a:gd name="T69" fmla="*/ 27 h 32"/>
              <a:gd name="T70" fmla="*/ 9 w 14"/>
              <a:gd name="T71" fmla="*/ 1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1" y="0"/>
                </a:move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8" y="13"/>
                </a:lnTo>
                <a:lnTo>
                  <a:pt x="8" y="13"/>
                </a:lnTo>
                <a:lnTo>
                  <a:pt x="9" y="12"/>
                </a:lnTo>
                <a:lnTo>
                  <a:pt x="9" y="12"/>
                </a:lnTo>
                <a:lnTo>
                  <a:pt x="10" y="13"/>
                </a:lnTo>
                <a:lnTo>
                  <a:pt x="10" y="13"/>
                </a:lnTo>
                <a:lnTo>
                  <a:pt x="13" y="15"/>
                </a:lnTo>
                <a:lnTo>
                  <a:pt x="13" y="15"/>
                </a:lnTo>
                <a:lnTo>
                  <a:pt x="13" y="16"/>
                </a:lnTo>
                <a:lnTo>
                  <a:pt x="13" y="16"/>
                </a:lnTo>
                <a:lnTo>
                  <a:pt x="13" y="17"/>
                </a:lnTo>
                <a:lnTo>
                  <a:pt x="13" y="17"/>
                </a:lnTo>
                <a:lnTo>
                  <a:pt x="14" y="20"/>
                </a:lnTo>
                <a:lnTo>
                  <a:pt x="14" y="20"/>
                </a:lnTo>
                <a:lnTo>
                  <a:pt x="14" y="22"/>
                </a:lnTo>
                <a:lnTo>
                  <a:pt x="14" y="22"/>
                </a:lnTo>
                <a:lnTo>
                  <a:pt x="14" y="25"/>
                </a:lnTo>
                <a:lnTo>
                  <a:pt x="14" y="25"/>
                </a:lnTo>
                <a:lnTo>
                  <a:pt x="13" y="26"/>
                </a:lnTo>
                <a:lnTo>
                  <a:pt x="13" y="26"/>
                </a:lnTo>
                <a:lnTo>
                  <a:pt x="13" y="27"/>
                </a:lnTo>
                <a:lnTo>
                  <a:pt x="13" y="27"/>
                </a:lnTo>
                <a:lnTo>
                  <a:pt x="13" y="28"/>
                </a:lnTo>
                <a:lnTo>
                  <a:pt x="13" y="28"/>
                </a:lnTo>
                <a:lnTo>
                  <a:pt x="10" y="31"/>
                </a:lnTo>
                <a:lnTo>
                  <a:pt x="10" y="31"/>
                </a:lnTo>
                <a:lnTo>
                  <a:pt x="6" y="32"/>
                </a:lnTo>
                <a:lnTo>
                  <a:pt x="6" y="32"/>
                </a:lnTo>
                <a:lnTo>
                  <a:pt x="3" y="31"/>
                </a:lnTo>
                <a:lnTo>
                  <a:pt x="3" y="31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6" y="0"/>
                </a:lnTo>
                <a:lnTo>
                  <a:pt x="11" y="0"/>
                </a:lnTo>
                <a:close/>
                <a:moveTo>
                  <a:pt x="9" y="18"/>
                </a:moveTo>
                <a:lnTo>
                  <a:pt x="9" y="18"/>
                </a:lnTo>
                <a:lnTo>
                  <a:pt x="8" y="17"/>
                </a:lnTo>
                <a:lnTo>
                  <a:pt x="8" y="17"/>
                </a:lnTo>
                <a:lnTo>
                  <a:pt x="6" y="17"/>
                </a:lnTo>
                <a:lnTo>
                  <a:pt x="6" y="17"/>
                </a:lnTo>
                <a:lnTo>
                  <a:pt x="5" y="17"/>
                </a:lnTo>
                <a:lnTo>
                  <a:pt x="5" y="17"/>
                </a:lnTo>
                <a:lnTo>
                  <a:pt x="4" y="18"/>
                </a:lnTo>
                <a:lnTo>
                  <a:pt x="4" y="25"/>
                </a:lnTo>
                <a:lnTo>
                  <a:pt x="4" y="25"/>
                </a:lnTo>
                <a:lnTo>
                  <a:pt x="5" y="27"/>
                </a:lnTo>
                <a:lnTo>
                  <a:pt x="5" y="27"/>
                </a:lnTo>
                <a:lnTo>
                  <a:pt x="6" y="27"/>
                </a:lnTo>
                <a:lnTo>
                  <a:pt x="6" y="27"/>
                </a:lnTo>
                <a:lnTo>
                  <a:pt x="8" y="27"/>
                </a:lnTo>
                <a:lnTo>
                  <a:pt x="8" y="27"/>
                </a:lnTo>
                <a:lnTo>
                  <a:pt x="9" y="25"/>
                </a:lnTo>
                <a:lnTo>
                  <a:pt x="9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65" name="Freeform 2195">
            <a:extLst>
              <a:ext uri="{FF2B5EF4-FFF2-40B4-BE49-F238E27FC236}">
                <a16:creationId xmlns:a16="http://schemas.microsoft.com/office/drawing/2014/main" id="{B9E3BF35-47DB-4AF5-9277-2D6670D3A1EA}"/>
              </a:ext>
            </a:extLst>
          </p:cNvPr>
          <p:cNvSpPr>
            <a:spLocks noEditPoints="1"/>
          </p:cNvSpPr>
          <p:nvPr/>
        </p:nvSpPr>
        <p:spPr bwMode="auto">
          <a:xfrm>
            <a:off x="7749618" y="5638983"/>
            <a:ext cx="22225" cy="50800"/>
          </a:xfrm>
          <a:custGeom>
            <a:avLst/>
            <a:gdLst>
              <a:gd name="T0" fmla="*/ 0 w 14"/>
              <a:gd name="T1" fmla="*/ 8 h 32"/>
              <a:gd name="T2" fmla="*/ 0 w 14"/>
              <a:gd name="T3" fmla="*/ 6 h 32"/>
              <a:gd name="T4" fmla="*/ 0 w 14"/>
              <a:gd name="T5" fmla="*/ 5 h 32"/>
              <a:gd name="T6" fmla="*/ 2 w 14"/>
              <a:gd name="T7" fmla="*/ 3 h 32"/>
              <a:gd name="T8" fmla="*/ 2 w 14"/>
              <a:gd name="T9" fmla="*/ 2 h 32"/>
              <a:gd name="T10" fmla="*/ 4 w 14"/>
              <a:gd name="T11" fmla="*/ 0 h 32"/>
              <a:gd name="T12" fmla="*/ 7 w 14"/>
              <a:gd name="T13" fmla="*/ 0 h 32"/>
              <a:gd name="T14" fmla="*/ 10 w 14"/>
              <a:gd name="T15" fmla="*/ 0 h 32"/>
              <a:gd name="T16" fmla="*/ 13 w 14"/>
              <a:gd name="T17" fmla="*/ 2 h 32"/>
              <a:gd name="T18" fmla="*/ 13 w 14"/>
              <a:gd name="T19" fmla="*/ 3 h 32"/>
              <a:gd name="T20" fmla="*/ 14 w 14"/>
              <a:gd name="T21" fmla="*/ 5 h 32"/>
              <a:gd name="T22" fmla="*/ 14 w 14"/>
              <a:gd name="T23" fmla="*/ 6 h 32"/>
              <a:gd name="T24" fmla="*/ 14 w 14"/>
              <a:gd name="T25" fmla="*/ 8 h 32"/>
              <a:gd name="T26" fmla="*/ 14 w 14"/>
              <a:gd name="T27" fmla="*/ 11 h 32"/>
              <a:gd name="T28" fmla="*/ 14 w 14"/>
              <a:gd name="T29" fmla="*/ 12 h 32"/>
              <a:gd name="T30" fmla="*/ 13 w 14"/>
              <a:gd name="T31" fmla="*/ 13 h 32"/>
              <a:gd name="T32" fmla="*/ 12 w 14"/>
              <a:gd name="T33" fmla="*/ 15 h 32"/>
              <a:gd name="T34" fmla="*/ 13 w 14"/>
              <a:gd name="T35" fmla="*/ 16 h 32"/>
              <a:gd name="T36" fmla="*/ 14 w 14"/>
              <a:gd name="T37" fmla="*/ 17 h 32"/>
              <a:gd name="T38" fmla="*/ 14 w 14"/>
              <a:gd name="T39" fmla="*/ 20 h 32"/>
              <a:gd name="T40" fmla="*/ 14 w 14"/>
              <a:gd name="T41" fmla="*/ 22 h 32"/>
              <a:gd name="T42" fmla="*/ 14 w 14"/>
              <a:gd name="T43" fmla="*/ 25 h 32"/>
              <a:gd name="T44" fmla="*/ 14 w 14"/>
              <a:gd name="T45" fmla="*/ 27 h 32"/>
              <a:gd name="T46" fmla="*/ 13 w 14"/>
              <a:gd name="T47" fmla="*/ 28 h 32"/>
              <a:gd name="T48" fmla="*/ 13 w 14"/>
              <a:gd name="T49" fmla="*/ 28 h 32"/>
              <a:gd name="T50" fmla="*/ 10 w 14"/>
              <a:gd name="T51" fmla="*/ 31 h 32"/>
              <a:gd name="T52" fmla="*/ 7 w 14"/>
              <a:gd name="T53" fmla="*/ 32 h 32"/>
              <a:gd name="T54" fmla="*/ 4 w 14"/>
              <a:gd name="T55" fmla="*/ 31 h 32"/>
              <a:gd name="T56" fmla="*/ 2 w 14"/>
              <a:gd name="T57" fmla="*/ 28 h 32"/>
              <a:gd name="T58" fmla="*/ 2 w 14"/>
              <a:gd name="T59" fmla="*/ 28 h 32"/>
              <a:gd name="T60" fmla="*/ 0 w 14"/>
              <a:gd name="T61" fmla="*/ 27 h 32"/>
              <a:gd name="T62" fmla="*/ 0 w 14"/>
              <a:gd name="T63" fmla="*/ 25 h 32"/>
              <a:gd name="T64" fmla="*/ 0 w 14"/>
              <a:gd name="T65" fmla="*/ 22 h 32"/>
              <a:gd name="T66" fmla="*/ 0 w 14"/>
              <a:gd name="T67" fmla="*/ 20 h 32"/>
              <a:gd name="T68" fmla="*/ 0 w 14"/>
              <a:gd name="T69" fmla="*/ 17 h 32"/>
              <a:gd name="T70" fmla="*/ 2 w 14"/>
              <a:gd name="T71" fmla="*/ 16 h 32"/>
              <a:gd name="T72" fmla="*/ 3 w 14"/>
              <a:gd name="T73" fmla="*/ 15 h 32"/>
              <a:gd name="T74" fmla="*/ 2 w 14"/>
              <a:gd name="T75" fmla="*/ 13 h 32"/>
              <a:gd name="T76" fmla="*/ 0 w 14"/>
              <a:gd name="T77" fmla="*/ 12 h 32"/>
              <a:gd name="T78" fmla="*/ 0 w 14"/>
              <a:gd name="T79" fmla="*/ 11 h 32"/>
              <a:gd name="T80" fmla="*/ 0 w 14"/>
              <a:gd name="T81" fmla="*/ 8 h 32"/>
              <a:gd name="T82" fmla="*/ 9 w 14"/>
              <a:gd name="T83" fmla="*/ 6 h 32"/>
              <a:gd name="T84" fmla="*/ 9 w 14"/>
              <a:gd name="T85" fmla="*/ 5 h 32"/>
              <a:gd name="T86" fmla="*/ 7 w 14"/>
              <a:gd name="T87" fmla="*/ 3 h 32"/>
              <a:gd name="T88" fmla="*/ 5 w 14"/>
              <a:gd name="T89" fmla="*/ 5 h 32"/>
              <a:gd name="T90" fmla="*/ 5 w 14"/>
              <a:gd name="T91" fmla="*/ 11 h 32"/>
              <a:gd name="T92" fmla="*/ 5 w 14"/>
              <a:gd name="T93" fmla="*/ 12 h 32"/>
              <a:gd name="T94" fmla="*/ 7 w 14"/>
              <a:gd name="T95" fmla="*/ 13 h 32"/>
              <a:gd name="T96" fmla="*/ 9 w 14"/>
              <a:gd name="T97" fmla="*/ 12 h 32"/>
              <a:gd name="T98" fmla="*/ 9 w 14"/>
              <a:gd name="T99" fmla="*/ 11 h 32"/>
              <a:gd name="T100" fmla="*/ 9 w 14"/>
              <a:gd name="T101" fmla="*/ 18 h 32"/>
              <a:gd name="T102" fmla="*/ 9 w 14"/>
              <a:gd name="T103" fmla="*/ 17 h 32"/>
              <a:gd name="T104" fmla="*/ 7 w 14"/>
              <a:gd name="T105" fmla="*/ 16 h 32"/>
              <a:gd name="T106" fmla="*/ 5 w 14"/>
              <a:gd name="T107" fmla="*/ 17 h 32"/>
              <a:gd name="T108" fmla="*/ 5 w 14"/>
              <a:gd name="T109" fmla="*/ 18 h 32"/>
              <a:gd name="T110" fmla="*/ 5 w 14"/>
              <a:gd name="T111" fmla="*/ 25 h 32"/>
              <a:gd name="T112" fmla="*/ 5 w 14"/>
              <a:gd name="T113" fmla="*/ 27 h 32"/>
              <a:gd name="T114" fmla="*/ 7 w 14"/>
              <a:gd name="T115" fmla="*/ 27 h 32"/>
              <a:gd name="T116" fmla="*/ 9 w 14"/>
              <a:gd name="T117" fmla="*/ 27 h 32"/>
              <a:gd name="T118" fmla="*/ 9 w 14"/>
              <a:gd name="T119" fmla="*/ 1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2">
                <a:moveTo>
                  <a:pt x="0" y="8"/>
                </a:move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4" y="12"/>
                </a:lnTo>
                <a:lnTo>
                  <a:pt x="14" y="12"/>
                </a:lnTo>
                <a:lnTo>
                  <a:pt x="13" y="13"/>
                </a:lnTo>
                <a:lnTo>
                  <a:pt x="13" y="13"/>
                </a:lnTo>
                <a:lnTo>
                  <a:pt x="12" y="15"/>
                </a:lnTo>
                <a:lnTo>
                  <a:pt x="12" y="15"/>
                </a:lnTo>
                <a:lnTo>
                  <a:pt x="13" y="16"/>
                </a:lnTo>
                <a:lnTo>
                  <a:pt x="13" y="16"/>
                </a:lnTo>
                <a:lnTo>
                  <a:pt x="14" y="17"/>
                </a:lnTo>
                <a:lnTo>
                  <a:pt x="14" y="17"/>
                </a:lnTo>
                <a:lnTo>
                  <a:pt x="14" y="20"/>
                </a:lnTo>
                <a:lnTo>
                  <a:pt x="14" y="20"/>
                </a:lnTo>
                <a:lnTo>
                  <a:pt x="14" y="22"/>
                </a:lnTo>
                <a:lnTo>
                  <a:pt x="14" y="22"/>
                </a:lnTo>
                <a:lnTo>
                  <a:pt x="14" y="25"/>
                </a:lnTo>
                <a:lnTo>
                  <a:pt x="14" y="25"/>
                </a:lnTo>
                <a:lnTo>
                  <a:pt x="14" y="27"/>
                </a:lnTo>
                <a:lnTo>
                  <a:pt x="14" y="27"/>
                </a:lnTo>
                <a:lnTo>
                  <a:pt x="13" y="28"/>
                </a:lnTo>
                <a:lnTo>
                  <a:pt x="13" y="28"/>
                </a:lnTo>
                <a:lnTo>
                  <a:pt x="13" y="28"/>
                </a:lnTo>
                <a:lnTo>
                  <a:pt x="13" y="28"/>
                </a:lnTo>
                <a:lnTo>
                  <a:pt x="10" y="31"/>
                </a:lnTo>
                <a:lnTo>
                  <a:pt x="10" y="31"/>
                </a:lnTo>
                <a:lnTo>
                  <a:pt x="7" y="32"/>
                </a:lnTo>
                <a:lnTo>
                  <a:pt x="7" y="32"/>
                </a:lnTo>
                <a:lnTo>
                  <a:pt x="4" y="31"/>
                </a:lnTo>
                <a:lnTo>
                  <a:pt x="4" y="31"/>
                </a:lnTo>
                <a:lnTo>
                  <a:pt x="2" y="28"/>
                </a:lnTo>
                <a:lnTo>
                  <a:pt x="2" y="28"/>
                </a:lnTo>
                <a:lnTo>
                  <a:pt x="2" y="28"/>
                </a:lnTo>
                <a:lnTo>
                  <a:pt x="2" y="28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7"/>
                </a:lnTo>
                <a:lnTo>
                  <a:pt x="2" y="16"/>
                </a:lnTo>
                <a:lnTo>
                  <a:pt x="2" y="16"/>
                </a:lnTo>
                <a:lnTo>
                  <a:pt x="3" y="15"/>
                </a:lnTo>
                <a:lnTo>
                  <a:pt x="3" y="15"/>
                </a:lnTo>
                <a:lnTo>
                  <a:pt x="2" y="13"/>
                </a:lnTo>
                <a:lnTo>
                  <a:pt x="2" y="13"/>
                </a:lnTo>
                <a:lnTo>
                  <a:pt x="0" y="12"/>
                </a:lnTo>
                <a:lnTo>
                  <a:pt x="0" y="12"/>
                </a:lnTo>
                <a:lnTo>
                  <a:pt x="0" y="11"/>
                </a:ln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9" y="6"/>
                </a:move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7" y="3"/>
                </a:lnTo>
                <a:lnTo>
                  <a:pt x="7" y="3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11"/>
                </a:lnTo>
                <a:lnTo>
                  <a:pt x="5" y="11"/>
                </a:lnTo>
                <a:lnTo>
                  <a:pt x="5" y="12"/>
                </a:lnTo>
                <a:lnTo>
                  <a:pt x="5" y="12"/>
                </a:lnTo>
                <a:lnTo>
                  <a:pt x="7" y="13"/>
                </a:lnTo>
                <a:lnTo>
                  <a:pt x="7" y="13"/>
                </a:lnTo>
                <a:lnTo>
                  <a:pt x="9" y="12"/>
                </a:lnTo>
                <a:lnTo>
                  <a:pt x="9" y="12"/>
                </a:lnTo>
                <a:lnTo>
                  <a:pt x="9" y="11"/>
                </a:lnTo>
                <a:lnTo>
                  <a:pt x="9" y="6"/>
                </a:lnTo>
                <a:close/>
                <a:moveTo>
                  <a:pt x="9" y="18"/>
                </a:moveTo>
                <a:lnTo>
                  <a:pt x="9" y="18"/>
                </a:lnTo>
                <a:lnTo>
                  <a:pt x="9" y="17"/>
                </a:lnTo>
                <a:lnTo>
                  <a:pt x="9" y="17"/>
                </a:lnTo>
                <a:lnTo>
                  <a:pt x="7" y="16"/>
                </a:lnTo>
                <a:lnTo>
                  <a:pt x="7" y="16"/>
                </a:lnTo>
                <a:lnTo>
                  <a:pt x="5" y="17"/>
                </a:lnTo>
                <a:lnTo>
                  <a:pt x="5" y="17"/>
                </a:lnTo>
                <a:lnTo>
                  <a:pt x="5" y="18"/>
                </a:lnTo>
                <a:lnTo>
                  <a:pt x="5" y="25"/>
                </a:lnTo>
                <a:lnTo>
                  <a:pt x="5" y="25"/>
                </a:lnTo>
                <a:lnTo>
                  <a:pt x="5" y="27"/>
                </a:lnTo>
                <a:lnTo>
                  <a:pt x="5" y="27"/>
                </a:lnTo>
                <a:lnTo>
                  <a:pt x="7" y="27"/>
                </a:lnTo>
                <a:lnTo>
                  <a:pt x="7" y="27"/>
                </a:lnTo>
                <a:lnTo>
                  <a:pt x="9" y="27"/>
                </a:lnTo>
                <a:lnTo>
                  <a:pt x="9" y="27"/>
                </a:lnTo>
                <a:lnTo>
                  <a:pt x="9" y="25"/>
                </a:lnTo>
                <a:lnTo>
                  <a:pt x="9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66" name="Freeform 2196">
            <a:extLst>
              <a:ext uri="{FF2B5EF4-FFF2-40B4-BE49-F238E27FC236}">
                <a16:creationId xmlns:a16="http://schemas.microsoft.com/office/drawing/2014/main" id="{E2E7D560-054A-4D5E-A566-C3E449819397}"/>
              </a:ext>
            </a:extLst>
          </p:cNvPr>
          <p:cNvSpPr>
            <a:spLocks/>
          </p:cNvSpPr>
          <p:nvPr/>
        </p:nvSpPr>
        <p:spPr bwMode="auto">
          <a:xfrm>
            <a:off x="7778193" y="5681846"/>
            <a:ext cx="6350" cy="12700"/>
          </a:xfrm>
          <a:custGeom>
            <a:avLst/>
            <a:gdLst>
              <a:gd name="T0" fmla="*/ 0 w 4"/>
              <a:gd name="T1" fmla="*/ 8 h 8"/>
              <a:gd name="T2" fmla="*/ 0 w 4"/>
              <a:gd name="T3" fmla="*/ 0 h 8"/>
              <a:gd name="T4" fmla="*/ 4 w 4"/>
              <a:gd name="T5" fmla="*/ 0 h 8"/>
              <a:gd name="T6" fmla="*/ 4 w 4"/>
              <a:gd name="T7" fmla="*/ 5 h 8"/>
              <a:gd name="T8" fmla="*/ 0 w 4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8">
                <a:moveTo>
                  <a:pt x="0" y="8"/>
                </a:moveTo>
                <a:lnTo>
                  <a:pt x="0" y="0"/>
                </a:lnTo>
                <a:lnTo>
                  <a:pt x="4" y="0"/>
                </a:lnTo>
                <a:lnTo>
                  <a:pt x="4" y="5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67" name="Freeform 2197">
            <a:extLst>
              <a:ext uri="{FF2B5EF4-FFF2-40B4-BE49-F238E27FC236}">
                <a16:creationId xmlns:a16="http://schemas.microsoft.com/office/drawing/2014/main" id="{856A9DE2-C16F-410A-B591-CAE42BE5C24D}"/>
              </a:ext>
            </a:extLst>
          </p:cNvPr>
          <p:cNvSpPr>
            <a:spLocks noEditPoints="1"/>
          </p:cNvSpPr>
          <p:nvPr/>
        </p:nvSpPr>
        <p:spPr bwMode="auto">
          <a:xfrm>
            <a:off x="7789306" y="5638983"/>
            <a:ext cx="22225" cy="50800"/>
          </a:xfrm>
          <a:custGeom>
            <a:avLst/>
            <a:gdLst>
              <a:gd name="T0" fmla="*/ 8 w 14"/>
              <a:gd name="T1" fmla="*/ 18 h 32"/>
              <a:gd name="T2" fmla="*/ 8 w 14"/>
              <a:gd name="T3" fmla="*/ 18 h 32"/>
              <a:gd name="T4" fmla="*/ 7 w 14"/>
              <a:gd name="T5" fmla="*/ 18 h 32"/>
              <a:gd name="T6" fmla="*/ 5 w 14"/>
              <a:gd name="T7" fmla="*/ 18 h 32"/>
              <a:gd name="T8" fmla="*/ 3 w 14"/>
              <a:gd name="T9" fmla="*/ 18 h 32"/>
              <a:gd name="T10" fmla="*/ 2 w 14"/>
              <a:gd name="T11" fmla="*/ 16 h 32"/>
              <a:gd name="T12" fmla="*/ 0 w 14"/>
              <a:gd name="T13" fmla="*/ 16 h 32"/>
              <a:gd name="T14" fmla="*/ 0 w 14"/>
              <a:gd name="T15" fmla="*/ 15 h 32"/>
              <a:gd name="T16" fmla="*/ 0 w 14"/>
              <a:gd name="T17" fmla="*/ 12 h 32"/>
              <a:gd name="T18" fmla="*/ 0 w 14"/>
              <a:gd name="T19" fmla="*/ 8 h 32"/>
              <a:gd name="T20" fmla="*/ 0 w 14"/>
              <a:gd name="T21" fmla="*/ 6 h 32"/>
              <a:gd name="T22" fmla="*/ 0 w 14"/>
              <a:gd name="T23" fmla="*/ 5 h 32"/>
              <a:gd name="T24" fmla="*/ 2 w 14"/>
              <a:gd name="T25" fmla="*/ 3 h 32"/>
              <a:gd name="T26" fmla="*/ 2 w 14"/>
              <a:gd name="T27" fmla="*/ 2 h 32"/>
              <a:gd name="T28" fmla="*/ 4 w 14"/>
              <a:gd name="T29" fmla="*/ 0 h 32"/>
              <a:gd name="T30" fmla="*/ 8 w 14"/>
              <a:gd name="T31" fmla="*/ 0 h 32"/>
              <a:gd name="T32" fmla="*/ 11 w 14"/>
              <a:gd name="T33" fmla="*/ 0 h 32"/>
              <a:gd name="T34" fmla="*/ 13 w 14"/>
              <a:gd name="T35" fmla="*/ 2 h 32"/>
              <a:gd name="T36" fmla="*/ 14 w 14"/>
              <a:gd name="T37" fmla="*/ 3 h 32"/>
              <a:gd name="T38" fmla="*/ 14 w 14"/>
              <a:gd name="T39" fmla="*/ 5 h 32"/>
              <a:gd name="T40" fmla="*/ 14 w 14"/>
              <a:gd name="T41" fmla="*/ 6 h 32"/>
              <a:gd name="T42" fmla="*/ 14 w 14"/>
              <a:gd name="T43" fmla="*/ 8 h 32"/>
              <a:gd name="T44" fmla="*/ 14 w 14"/>
              <a:gd name="T45" fmla="*/ 11 h 32"/>
              <a:gd name="T46" fmla="*/ 14 w 14"/>
              <a:gd name="T47" fmla="*/ 13 h 32"/>
              <a:gd name="T48" fmla="*/ 14 w 14"/>
              <a:gd name="T49" fmla="*/ 15 h 32"/>
              <a:gd name="T50" fmla="*/ 8 w 14"/>
              <a:gd name="T51" fmla="*/ 32 h 32"/>
              <a:gd name="T52" fmla="*/ 5 w 14"/>
              <a:gd name="T53" fmla="*/ 12 h 32"/>
              <a:gd name="T54" fmla="*/ 5 w 14"/>
              <a:gd name="T55" fmla="*/ 13 h 32"/>
              <a:gd name="T56" fmla="*/ 8 w 14"/>
              <a:gd name="T57" fmla="*/ 15 h 32"/>
              <a:gd name="T58" fmla="*/ 9 w 14"/>
              <a:gd name="T59" fmla="*/ 13 h 32"/>
              <a:gd name="T60" fmla="*/ 9 w 14"/>
              <a:gd name="T61" fmla="*/ 12 h 32"/>
              <a:gd name="T62" fmla="*/ 9 w 14"/>
              <a:gd name="T63" fmla="*/ 6 h 32"/>
              <a:gd name="T64" fmla="*/ 9 w 14"/>
              <a:gd name="T65" fmla="*/ 5 h 32"/>
              <a:gd name="T66" fmla="*/ 8 w 14"/>
              <a:gd name="T67" fmla="*/ 3 h 32"/>
              <a:gd name="T68" fmla="*/ 5 w 14"/>
              <a:gd name="T69" fmla="*/ 5 h 32"/>
              <a:gd name="T70" fmla="*/ 5 w 14"/>
              <a:gd name="T71" fmla="*/ 1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2" y="32"/>
                </a:moveTo>
                <a:lnTo>
                  <a:pt x="8" y="18"/>
                </a:lnTo>
                <a:lnTo>
                  <a:pt x="8" y="18"/>
                </a:lnTo>
                <a:lnTo>
                  <a:pt x="8" y="18"/>
                </a:lnTo>
                <a:lnTo>
                  <a:pt x="7" y="18"/>
                </a:lnTo>
                <a:lnTo>
                  <a:pt x="7" y="18"/>
                </a:lnTo>
                <a:lnTo>
                  <a:pt x="5" y="18"/>
                </a:lnTo>
                <a:lnTo>
                  <a:pt x="5" y="18"/>
                </a:lnTo>
                <a:lnTo>
                  <a:pt x="3" y="18"/>
                </a:lnTo>
                <a:lnTo>
                  <a:pt x="3" y="18"/>
                </a:lnTo>
                <a:lnTo>
                  <a:pt x="2" y="16"/>
                </a:lnTo>
                <a:lnTo>
                  <a:pt x="2" y="16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4" y="3"/>
                </a:lnTo>
                <a:lnTo>
                  <a:pt x="14" y="3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4" y="13"/>
                </a:lnTo>
                <a:lnTo>
                  <a:pt x="14" y="13"/>
                </a:lnTo>
                <a:lnTo>
                  <a:pt x="14" y="15"/>
                </a:lnTo>
                <a:lnTo>
                  <a:pt x="14" y="15"/>
                </a:lnTo>
                <a:lnTo>
                  <a:pt x="13" y="16"/>
                </a:lnTo>
                <a:lnTo>
                  <a:pt x="8" y="32"/>
                </a:lnTo>
                <a:lnTo>
                  <a:pt x="2" y="32"/>
                </a:lnTo>
                <a:close/>
                <a:moveTo>
                  <a:pt x="5" y="12"/>
                </a:moveTo>
                <a:lnTo>
                  <a:pt x="5" y="12"/>
                </a:lnTo>
                <a:lnTo>
                  <a:pt x="5" y="13"/>
                </a:lnTo>
                <a:lnTo>
                  <a:pt x="5" y="13"/>
                </a:lnTo>
                <a:lnTo>
                  <a:pt x="8" y="15"/>
                </a:lnTo>
                <a:lnTo>
                  <a:pt x="8" y="15"/>
                </a:lnTo>
                <a:lnTo>
                  <a:pt x="9" y="13"/>
                </a:lnTo>
                <a:lnTo>
                  <a:pt x="9" y="13"/>
                </a:lnTo>
                <a:lnTo>
                  <a:pt x="9" y="12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8" y="3"/>
                </a:lnTo>
                <a:lnTo>
                  <a:pt x="8" y="3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68" name="Freeform 2198">
            <a:extLst>
              <a:ext uri="{FF2B5EF4-FFF2-40B4-BE49-F238E27FC236}">
                <a16:creationId xmlns:a16="http://schemas.microsoft.com/office/drawing/2014/main" id="{540D8316-003E-4FD9-A125-1ABB64448C46}"/>
              </a:ext>
            </a:extLst>
          </p:cNvPr>
          <p:cNvSpPr>
            <a:spLocks/>
          </p:cNvSpPr>
          <p:nvPr/>
        </p:nvSpPr>
        <p:spPr bwMode="auto">
          <a:xfrm>
            <a:off x="7816293" y="5638983"/>
            <a:ext cx="22225" cy="50800"/>
          </a:xfrm>
          <a:custGeom>
            <a:avLst/>
            <a:gdLst>
              <a:gd name="T0" fmla="*/ 6 w 14"/>
              <a:gd name="T1" fmla="*/ 13 h 32"/>
              <a:gd name="T2" fmla="*/ 9 w 14"/>
              <a:gd name="T3" fmla="*/ 12 h 32"/>
              <a:gd name="T4" fmla="*/ 10 w 14"/>
              <a:gd name="T5" fmla="*/ 6 h 32"/>
              <a:gd name="T6" fmla="*/ 9 w 14"/>
              <a:gd name="T7" fmla="*/ 5 h 32"/>
              <a:gd name="T8" fmla="*/ 7 w 14"/>
              <a:gd name="T9" fmla="*/ 3 h 32"/>
              <a:gd name="T10" fmla="*/ 6 w 14"/>
              <a:gd name="T11" fmla="*/ 5 h 32"/>
              <a:gd name="T12" fmla="*/ 5 w 14"/>
              <a:gd name="T13" fmla="*/ 6 h 32"/>
              <a:gd name="T14" fmla="*/ 0 w 14"/>
              <a:gd name="T15" fmla="*/ 8 h 32"/>
              <a:gd name="T16" fmla="*/ 0 w 14"/>
              <a:gd name="T17" fmla="*/ 6 h 32"/>
              <a:gd name="T18" fmla="*/ 1 w 14"/>
              <a:gd name="T19" fmla="*/ 3 h 32"/>
              <a:gd name="T20" fmla="*/ 2 w 14"/>
              <a:gd name="T21" fmla="*/ 1 h 32"/>
              <a:gd name="T22" fmla="*/ 5 w 14"/>
              <a:gd name="T23" fmla="*/ 0 h 32"/>
              <a:gd name="T24" fmla="*/ 7 w 14"/>
              <a:gd name="T25" fmla="*/ 0 h 32"/>
              <a:gd name="T26" fmla="*/ 11 w 14"/>
              <a:gd name="T27" fmla="*/ 0 h 32"/>
              <a:gd name="T28" fmla="*/ 12 w 14"/>
              <a:gd name="T29" fmla="*/ 1 h 32"/>
              <a:gd name="T30" fmla="*/ 14 w 14"/>
              <a:gd name="T31" fmla="*/ 2 h 32"/>
              <a:gd name="T32" fmla="*/ 14 w 14"/>
              <a:gd name="T33" fmla="*/ 3 h 32"/>
              <a:gd name="T34" fmla="*/ 14 w 14"/>
              <a:gd name="T35" fmla="*/ 8 h 32"/>
              <a:gd name="T36" fmla="*/ 14 w 14"/>
              <a:gd name="T37" fmla="*/ 11 h 32"/>
              <a:gd name="T38" fmla="*/ 14 w 14"/>
              <a:gd name="T39" fmla="*/ 12 h 32"/>
              <a:gd name="T40" fmla="*/ 12 w 14"/>
              <a:gd name="T41" fmla="*/ 13 h 32"/>
              <a:gd name="T42" fmla="*/ 11 w 14"/>
              <a:gd name="T43" fmla="*/ 15 h 32"/>
              <a:gd name="T44" fmla="*/ 12 w 14"/>
              <a:gd name="T45" fmla="*/ 16 h 32"/>
              <a:gd name="T46" fmla="*/ 14 w 14"/>
              <a:gd name="T47" fmla="*/ 17 h 32"/>
              <a:gd name="T48" fmla="*/ 14 w 14"/>
              <a:gd name="T49" fmla="*/ 20 h 32"/>
              <a:gd name="T50" fmla="*/ 14 w 14"/>
              <a:gd name="T51" fmla="*/ 22 h 32"/>
              <a:gd name="T52" fmla="*/ 14 w 14"/>
              <a:gd name="T53" fmla="*/ 25 h 32"/>
              <a:gd name="T54" fmla="*/ 14 w 14"/>
              <a:gd name="T55" fmla="*/ 27 h 32"/>
              <a:gd name="T56" fmla="*/ 14 w 14"/>
              <a:gd name="T57" fmla="*/ 28 h 32"/>
              <a:gd name="T58" fmla="*/ 12 w 14"/>
              <a:gd name="T59" fmla="*/ 28 h 32"/>
              <a:gd name="T60" fmla="*/ 11 w 14"/>
              <a:gd name="T61" fmla="*/ 31 h 32"/>
              <a:gd name="T62" fmla="*/ 7 w 14"/>
              <a:gd name="T63" fmla="*/ 32 h 32"/>
              <a:gd name="T64" fmla="*/ 5 w 14"/>
              <a:gd name="T65" fmla="*/ 31 h 32"/>
              <a:gd name="T66" fmla="*/ 2 w 14"/>
              <a:gd name="T67" fmla="*/ 31 h 32"/>
              <a:gd name="T68" fmla="*/ 1 w 14"/>
              <a:gd name="T69" fmla="*/ 28 h 32"/>
              <a:gd name="T70" fmla="*/ 0 w 14"/>
              <a:gd name="T71" fmla="*/ 22 h 32"/>
              <a:gd name="T72" fmla="*/ 5 w 14"/>
              <a:gd name="T73" fmla="*/ 25 h 32"/>
              <a:gd name="T74" fmla="*/ 6 w 14"/>
              <a:gd name="T75" fmla="*/ 27 h 32"/>
              <a:gd name="T76" fmla="*/ 7 w 14"/>
              <a:gd name="T77" fmla="*/ 27 h 32"/>
              <a:gd name="T78" fmla="*/ 9 w 14"/>
              <a:gd name="T79" fmla="*/ 27 h 32"/>
              <a:gd name="T80" fmla="*/ 10 w 14"/>
              <a:gd name="T81" fmla="*/ 25 h 32"/>
              <a:gd name="T82" fmla="*/ 10 w 14"/>
              <a:gd name="T83" fmla="*/ 20 h 32"/>
              <a:gd name="T84" fmla="*/ 9 w 14"/>
              <a:gd name="T85" fmla="*/ 17 h 32"/>
              <a:gd name="T86" fmla="*/ 7 w 14"/>
              <a:gd name="T87" fmla="*/ 17 h 32"/>
              <a:gd name="T88" fmla="*/ 6 w 14"/>
              <a:gd name="T89" fmla="*/ 1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2">
                <a:moveTo>
                  <a:pt x="6" y="13"/>
                </a:moveTo>
                <a:lnTo>
                  <a:pt x="6" y="13"/>
                </a:lnTo>
                <a:lnTo>
                  <a:pt x="9" y="12"/>
                </a:lnTo>
                <a:lnTo>
                  <a:pt x="9" y="12"/>
                </a:lnTo>
                <a:lnTo>
                  <a:pt x="10" y="10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7" y="3"/>
                </a:lnTo>
                <a:lnTo>
                  <a:pt x="7" y="3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1" y="3"/>
                </a:lnTo>
                <a:lnTo>
                  <a:pt x="1" y="3"/>
                </a:lnTo>
                <a:lnTo>
                  <a:pt x="2" y="1"/>
                </a:lnTo>
                <a:lnTo>
                  <a:pt x="2" y="1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2" y="1"/>
                </a:lnTo>
                <a:lnTo>
                  <a:pt x="12" y="1"/>
                </a:lnTo>
                <a:lnTo>
                  <a:pt x="14" y="2"/>
                </a:lnTo>
                <a:lnTo>
                  <a:pt x="14" y="2"/>
                </a:lnTo>
                <a:lnTo>
                  <a:pt x="14" y="3"/>
                </a:lnTo>
                <a:lnTo>
                  <a:pt x="14" y="3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4" y="12"/>
                </a:lnTo>
                <a:lnTo>
                  <a:pt x="14" y="12"/>
                </a:lnTo>
                <a:lnTo>
                  <a:pt x="12" y="13"/>
                </a:lnTo>
                <a:lnTo>
                  <a:pt x="12" y="13"/>
                </a:lnTo>
                <a:lnTo>
                  <a:pt x="11" y="15"/>
                </a:lnTo>
                <a:lnTo>
                  <a:pt x="11" y="15"/>
                </a:lnTo>
                <a:lnTo>
                  <a:pt x="12" y="16"/>
                </a:lnTo>
                <a:lnTo>
                  <a:pt x="12" y="16"/>
                </a:lnTo>
                <a:lnTo>
                  <a:pt x="14" y="17"/>
                </a:lnTo>
                <a:lnTo>
                  <a:pt x="14" y="17"/>
                </a:lnTo>
                <a:lnTo>
                  <a:pt x="14" y="20"/>
                </a:lnTo>
                <a:lnTo>
                  <a:pt x="14" y="20"/>
                </a:lnTo>
                <a:lnTo>
                  <a:pt x="14" y="22"/>
                </a:lnTo>
                <a:lnTo>
                  <a:pt x="14" y="22"/>
                </a:lnTo>
                <a:lnTo>
                  <a:pt x="14" y="25"/>
                </a:lnTo>
                <a:lnTo>
                  <a:pt x="14" y="25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2" y="28"/>
                </a:lnTo>
                <a:lnTo>
                  <a:pt x="12" y="28"/>
                </a:lnTo>
                <a:lnTo>
                  <a:pt x="11" y="31"/>
                </a:lnTo>
                <a:lnTo>
                  <a:pt x="11" y="31"/>
                </a:lnTo>
                <a:lnTo>
                  <a:pt x="7" y="32"/>
                </a:lnTo>
                <a:lnTo>
                  <a:pt x="7" y="32"/>
                </a:lnTo>
                <a:lnTo>
                  <a:pt x="5" y="31"/>
                </a:lnTo>
                <a:lnTo>
                  <a:pt x="5" y="31"/>
                </a:lnTo>
                <a:lnTo>
                  <a:pt x="2" y="31"/>
                </a:lnTo>
                <a:lnTo>
                  <a:pt x="2" y="31"/>
                </a:lnTo>
                <a:lnTo>
                  <a:pt x="1" y="28"/>
                </a:lnTo>
                <a:lnTo>
                  <a:pt x="1" y="28"/>
                </a:lnTo>
                <a:lnTo>
                  <a:pt x="0" y="25"/>
                </a:lnTo>
                <a:lnTo>
                  <a:pt x="0" y="22"/>
                </a:lnTo>
                <a:lnTo>
                  <a:pt x="5" y="22"/>
                </a:lnTo>
                <a:lnTo>
                  <a:pt x="5" y="25"/>
                </a:lnTo>
                <a:lnTo>
                  <a:pt x="5" y="25"/>
                </a:lnTo>
                <a:lnTo>
                  <a:pt x="6" y="27"/>
                </a:lnTo>
                <a:lnTo>
                  <a:pt x="6" y="27"/>
                </a:lnTo>
                <a:lnTo>
                  <a:pt x="7" y="27"/>
                </a:lnTo>
                <a:lnTo>
                  <a:pt x="7" y="27"/>
                </a:lnTo>
                <a:lnTo>
                  <a:pt x="9" y="27"/>
                </a:lnTo>
                <a:lnTo>
                  <a:pt x="9" y="27"/>
                </a:lnTo>
                <a:lnTo>
                  <a:pt x="10" y="25"/>
                </a:lnTo>
                <a:lnTo>
                  <a:pt x="10" y="20"/>
                </a:lnTo>
                <a:lnTo>
                  <a:pt x="10" y="20"/>
                </a:lnTo>
                <a:lnTo>
                  <a:pt x="9" y="17"/>
                </a:lnTo>
                <a:lnTo>
                  <a:pt x="9" y="17"/>
                </a:lnTo>
                <a:lnTo>
                  <a:pt x="7" y="17"/>
                </a:lnTo>
                <a:lnTo>
                  <a:pt x="7" y="17"/>
                </a:lnTo>
                <a:lnTo>
                  <a:pt x="6" y="17"/>
                </a:lnTo>
                <a:lnTo>
                  <a:pt x="6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69" name="Freeform 2199">
            <a:extLst>
              <a:ext uri="{FF2B5EF4-FFF2-40B4-BE49-F238E27FC236}">
                <a16:creationId xmlns:a16="http://schemas.microsoft.com/office/drawing/2014/main" id="{5266FE88-039A-4A33-BD8F-52E358CDCAA6}"/>
              </a:ext>
            </a:extLst>
          </p:cNvPr>
          <p:cNvSpPr>
            <a:spLocks/>
          </p:cNvSpPr>
          <p:nvPr/>
        </p:nvSpPr>
        <p:spPr bwMode="auto">
          <a:xfrm>
            <a:off x="7841693" y="5638983"/>
            <a:ext cx="25400" cy="50800"/>
          </a:xfrm>
          <a:custGeom>
            <a:avLst/>
            <a:gdLst>
              <a:gd name="T0" fmla="*/ 9 w 16"/>
              <a:gd name="T1" fmla="*/ 32 h 32"/>
              <a:gd name="T2" fmla="*/ 9 w 16"/>
              <a:gd name="T3" fmla="*/ 27 h 32"/>
              <a:gd name="T4" fmla="*/ 0 w 16"/>
              <a:gd name="T5" fmla="*/ 27 h 32"/>
              <a:gd name="T6" fmla="*/ 0 w 16"/>
              <a:gd name="T7" fmla="*/ 22 h 32"/>
              <a:gd name="T8" fmla="*/ 6 w 16"/>
              <a:gd name="T9" fmla="*/ 0 h 32"/>
              <a:gd name="T10" fmla="*/ 11 w 16"/>
              <a:gd name="T11" fmla="*/ 0 h 32"/>
              <a:gd name="T12" fmla="*/ 5 w 16"/>
              <a:gd name="T13" fmla="*/ 22 h 32"/>
              <a:gd name="T14" fmla="*/ 9 w 16"/>
              <a:gd name="T15" fmla="*/ 22 h 32"/>
              <a:gd name="T16" fmla="*/ 9 w 16"/>
              <a:gd name="T17" fmla="*/ 13 h 32"/>
              <a:gd name="T18" fmla="*/ 14 w 16"/>
              <a:gd name="T19" fmla="*/ 13 h 32"/>
              <a:gd name="T20" fmla="*/ 14 w 16"/>
              <a:gd name="T21" fmla="*/ 22 h 32"/>
              <a:gd name="T22" fmla="*/ 16 w 16"/>
              <a:gd name="T23" fmla="*/ 22 h 32"/>
              <a:gd name="T24" fmla="*/ 16 w 16"/>
              <a:gd name="T25" fmla="*/ 27 h 32"/>
              <a:gd name="T26" fmla="*/ 14 w 16"/>
              <a:gd name="T27" fmla="*/ 27 h 32"/>
              <a:gd name="T28" fmla="*/ 14 w 16"/>
              <a:gd name="T29" fmla="*/ 32 h 32"/>
              <a:gd name="T30" fmla="*/ 9 w 16"/>
              <a:gd name="T31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2">
                <a:moveTo>
                  <a:pt x="9" y="32"/>
                </a:moveTo>
                <a:lnTo>
                  <a:pt x="9" y="27"/>
                </a:lnTo>
                <a:lnTo>
                  <a:pt x="0" y="27"/>
                </a:lnTo>
                <a:lnTo>
                  <a:pt x="0" y="22"/>
                </a:lnTo>
                <a:lnTo>
                  <a:pt x="6" y="0"/>
                </a:lnTo>
                <a:lnTo>
                  <a:pt x="11" y="0"/>
                </a:lnTo>
                <a:lnTo>
                  <a:pt x="5" y="22"/>
                </a:lnTo>
                <a:lnTo>
                  <a:pt x="9" y="22"/>
                </a:lnTo>
                <a:lnTo>
                  <a:pt x="9" y="13"/>
                </a:lnTo>
                <a:lnTo>
                  <a:pt x="14" y="13"/>
                </a:lnTo>
                <a:lnTo>
                  <a:pt x="14" y="22"/>
                </a:lnTo>
                <a:lnTo>
                  <a:pt x="16" y="22"/>
                </a:lnTo>
                <a:lnTo>
                  <a:pt x="16" y="27"/>
                </a:lnTo>
                <a:lnTo>
                  <a:pt x="14" y="27"/>
                </a:lnTo>
                <a:lnTo>
                  <a:pt x="14" y="32"/>
                </a:lnTo>
                <a:lnTo>
                  <a:pt x="9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70" name="Freeform 2200">
            <a:extLst>
              <a:ext uri="{FF2B5EF4-FFF2-40B4-BE49-F238E27FC236}">
                <a16:creationId xmlns:a16="http://schemas.microsoft.com/office/drawing/2014/main" id="{9C960956-FA7D-44AE-9B31-6B8EBD36D6B9}"/>
              </a:ext>
            </a:extLst>
          </p:cNvPr>
          <p:cNvSpPr>
            <a:spLocks/>
          </p:cNvSpPr>
          <p:nvPr/>
        </p:nvSpPr>
        <p:spPr bwMode="auto">
          <a:xfrm>
            <a:off x="7716281" y="6150158"/>
            <a:ext cx="9525" cy="58738"/>
          </a:xfrm>
          <a:custGeom>
            <a:avLst/>
            <a:gdLst>
              <a:gd name="T0" fmla="*/ 6 w 6"/>
              <a:gd name="T1" fmla="*/ 0 h 37"/>
              <a:gd name="T2" fmla="*/ 6 w 6"/>
              <a:gd name="T3" fmla="*/ 3 h 37"/>
              <a:gd name="T4" fmla="*/ 4 w 6"/>
              <a:gd name="T5" fmla="*/ 3 h 37"/>
              <a:gd name="T6" fmla="*/ 4 w 6"/>
              <a:gd name="T7" fmla="*/ 34 h 37"/>
              <a:gd name="T8" fmla="*/ 6 w 6"/>
              <a:gd name="T9" fmla="*/ 34 h 37"/>
              <a:gd name="T10" fmla="*/ 6 w 6"/>
              <a:gd name="T11" fmla="*/ 37 h 37"/>
              <a:gd name="T12" fmla="*/ 0 w 6"/>
              <a:gd name="T13" fmla="*/ 37 h 37"/>
              <a:gd name="T14" fmla="*/ 0 w 6"/>
              <a:gd name="T15" fmla="*/ 0 h 37"/>
              <a:gd name="T16" fmla="*/ 6 w 6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37">
                <a:moveTo>
                  <a:pt x="6" y="0"/>
                </a:moveTo>
                <a:lnTo>
                  <a:pt x="6" y="3"/>
                </a:lnTo>
                <a:lnTo>
                  <a:pt x="4" y="3"/>
                </a:lnTo>
                <a:lnTo>
                  <a:pt x="4" y="34"/>
                </a:lnTo>
                <a:lnTo>
                  <a:pt x="6" y="34"/>
                </a:lnTo>
                <a:lnTo>
                  <a:pt x="6" y="37"/>
                </a:lnTo>
                <a:lnTo>
                  <a:pt x="0" y="37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71" name="Freeform 2201">
            <a:extLst>
              <a:ext uri="{FF2B5EF4-FFF2-40B4-BE49-F238E27FC236}">
                <a16:creationId xmlns:a16="http://schemas.microsoft.com/office/drawing/2014/main" id="{64B3BE09-295D-4BF4-AE72-F19078AE9AC3}"/>
              </a:ext>
            </a:extLst>
          </p:cNvPr>
          <p:cNvSpPr>
            <a:spLocks/>
          </p:cNvSpPr>
          <p:nvPr/>
        </p:nvSpPr>
        <p:spPr bwMode="auto">
          <a:xfrm>
            <a:off x="7744856" y="6148571"/>
            <a:ext cx="20638" cy="52388"/>
          </a:xfrm>
          <a:custGeom>
            <a:avLst/>
            <a:gdLst>
              <a:gd name="T0" fmla="*/ 0 w 13"/>
              <a:gd name="T1" fmla="*/ 33 h 33"/>
              <a:gd name="T2" fmla="*/ 0 w 13"/>
              <a:gd name="T3" fmla="*/ 29 h 33"/>
              <a:gd name="T4" fmla="*/ 7 w 13"/>
              <a:gd name="T5" fmla="*/ 13 h 33"/>
              <a:gd name="T6" fmla="*/ 7 w 13"/>
              <a:gd name="T7" fmla="*/ 13 h 33"/>
              <a:gd name="T8" fmla="*/ 8 w 13"/>
              <a:gd name="T9" fmla="*/ 11 h 33"/>
              <a:gd name="T10" fmla="*/ 8 w 13"/>
              <a:gd name="T11" fmla="*/ 11 h 33"/>
              <a:gd name="T12" fmla="*/ 8 w 13"/>
              <a:gd name="T13" fmla="*/ 9 h 33"/>
              <a:gd name="T14" fmla="*/ 8 w 13"/>
              <a:gd name="T15" fmla="*/ 9 h 33"/>
              <a:gd name="T16" fmla="*/ 8 w 13"/>
              <a:gd name="T17" fmla="*/ 8 h 33"/>
              <a:gd name="T18" fmla="*/ 8 w 13"/>
              <a:gd name="T19" fmla="*/ 8 h 33"/>
              <a:gd name="T20" fmla="*/ 8 w 13"/>
              <a:gd name="T21" fmla="*/ 6 h 33"/>
              <a:gd name="T22" fmla="*/ 8 w 13"/>
              <a:gd name="T23" fmla="*/ 6 h 33"/>
              <a:gd name="T24" fmla="*/ 7 w 13"/>
              <a:gd name="T25" fmla="*/ 5 h 33"/>
              <a:gd name="T26" fmla="*/ 7 w 13"/>
              <a:gd name="T27" fmla="*/ 5 h 33"/>
              <a:gd name="T28" fmla="*/ 6 w 13"/>
              <a:gd name="T29" fmla="*/ 5 h 33"/>
              <a:gd name="T30" fmla="*/ 6 w 13"/>
              <a:gd name="T31" fmla="*/ 5 h 33"/>
              <a:gd name="T32" fmla="*/ 5 w 13"/>
              <a:gd name="T33" fmla="*/ 6 h 33"/>
              <a:gd name="T34" fmla="*/ 5 w 13"/>
              <a:gd name="T35" fmla="*/ 6 h 33"/>
              <a:gd name="T36" fmla="*/ 3 w 13"/>
              <a:gd name="T37" fmla="*/ 8 h 33"/>
              <a:gd name="T38" fmla="*/ 3 w 13"/>
              <a:gd name="T39" fmla="*/ 10 h 33"/>
              <a:gd name="T40" fmla="*/ 0 w 13"/>
              <a:gd name="T41" fmla="*/ 10 h 33"/>
              <a:gd name="T42" fmla="*/ 0 w 13"/>
              <a:gd name="T43" fmla="*/ 8 h 33"/>
              <a:gd name="T44" fmla="*/ 0 w 13"/>
              <a:gd name="T45" fmla="*/ 8 h 33"/>
              <a:gd name="T46" fmla="*/ 0 w 13"/>
              <a:gd name="T47" fmla="*/ 5 h 33"/>
              <a:gd name="T48" fmla="*/ 0 w 13"/>
              <a:gd name="T49" fmla="*/ 5 h 33"/>
              <a:gd name="T50" fmla="*/ 1 w 13"/>
              <a:gd name="T51" fmla="*/ 3 h 33"/>
              <a:gd name="T52" fmla="*/ 1 w 13"/>
              <a:gd name="T53" fmla="*/ 3 h 33"/>
              <a:gd name="T54" fmla="*/ 3 w 13"/>
              <a:gd name="T55" fmla="*/ 1 h 33"/>
              <a:gd name="T56" fmla="*/ 3 w 13"/>
              <a:gd name="T57" fmla="*/ 1 h 33"/>
              <a:gd name="T58" fmla="*/ 6 w 13"/>
              <a:gd name="T59" fmla="*/ 0 h 33"/>
              <a:gd name="T60" fmla="*/ 6 w 13"/>
              <a:gd name="T61" fmla="*/ 0 h 33"/>
              <a:gd name="T62" fmla="*/ 10 w 13"/>
              <a:gd name="T63" fmla="*/ 1 h 33"/>
              <a:gd name="T64" fmla="*/ 10 w 13"/>
              <a:gd name="T65" fmla="*/ 1 h 33"/>
              <a:gd name="T66" fmla="*/ 11 w 13"/>
              <a:gd name="T67" fmla="*/ 3 h 33"/>
              <a:gd name="T68" fmla="*/ 11 w 13"/>
              <a:gd name="T69" fmla="*/ 3 h 33"/>
              <a:gd name="T70" fmla="*/ 12 w 13"/>
              <a:gd name="T71" fmla="*/ 5 h 33"/>
              <a:gd name="T72" fmla="*/ 12 w 13"/>
              <a:gd name="T73" fmla="*/ 5 h 33"/>
              <a:gd name="T74" fmla="*/ 13 w 13"/>
              <a:gd name="T75" fmla="*/ 9 h 33"/>
              <a:gd name="T76" fmla="*/ 13 w 13"/>
              <a:gd name="T77" fmla="*/ 9 h 33"/>
              <a:gd name="T78" fmla="*/ 13 w 13"/>
              <a:gd name="T79" fmla="*/ 10 h 33"/>
              <a:gd name="T80" fmla="*/ 13 w 13"/>
              <a:gd name="T81" fmla="*/ 10 h 33"/>
              <a:gd name="T82" fmla="*/ 12 w 13"/>
              <a:gd name="T83" fmla="*/ 13 h 33"/>
              <a:gd name="T84" fmla="*/ 12 w 13"/>
              <a:gd name="T85" fmla="*/ 13 h 33"/>
              <a:gd name="T86" fmla="*/ 12 w 13"/>
              <a:gd name="T87" fmla="*/ 14 h 33"/>
              <a:gd name="T88" fmla="*/ 12 w 13"/>
              <a:gd name="T89" fmla="*/ 14 h 33"/>
              <a:gd name="T90" fmla="*/ 11 w 13"/>
              <a:gd name="T91" fmla="*/ 15 h 33"/>
              <a:gd name="T92" fmla="*/ 5 w 13"/>
              <a:gd name="T93" fmla="*/ 29 h 33"/>
              <a:gd name="T94" fmla="*/ 13 w 13"/>
              <a:gd name="T95" fmla="*/ 29 h 33"/>
              <a:gd name="T96" fmla="*/ 13 w 13"/>
              <a:gd name="T97" fmla="*/ 33 h 33"/>
              <a:gd name="T98" fmla="*/ 0 w 13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33">
                <a:moveTo>
                  <a:pt x="0" y="33"/>
                </a:moveTo>
                <a:lnTo>
                  <a:pt x="0" y="29"/>
                </a:lnTo>
                <a:lnTo>
                  <a:pt x="7" y="13"/>
                </a:lnTo>
                <a:lnTo>
                  <a:pt x="7" y="13"/>
                </a:lnTo>
                <a:lnTo>
                  <a:pt x="8" y="11"/>
                </a:lnTo>
                <a:lnTo>
                  <a:pt x="8" y="11"/>
                </a:lnTo>
                <a:lnTo>
                  <a:pt x="8" y="9"/>
                </a:lnTo>
                <a:lnTo>
                  <a:pt x="8" y="9"/>
                </a:lnTo>
                <a:lnTo>
                  <a:pt x="8" y="8"/>
                </a:lnTo>
                <a:lnTo>
                  <a:pt x="8" y="8"/>
                </a:lnTo>
                <a:lnTo>
                  <a:pt x="8" y="6"/>
                </a:lnTo>
                <a:lnTo>
                  <a:pt x="8" y="6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3" y="8"/>
                </a:lnTo>
                <a:lnTo>
                  <a:pt x="3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3" y="1"/>
                </a:lnTo>
                <a:lnTo>
                  <a:pt x="3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1" y="3"/>
                </a:lnTo>
                <a:lnTo>
                  <a:pt x="11" y="3"/>
                </a:lnTo>
                <a:lnTo>
                  <a:pt x="12" y="5"/>
                </a:lnTo>
                <a:lnTo>
                  <a:pt x="12" y="5"/>
                </a:lnTo>
                <a:lnTo>
                  <a:pt x="13" y="9"/>
                </a:lnTo>
                <a:lnTo>
                  <a:pt x="13" y="9"/>
                </a:lnTo>
                <a:lnTo>
                  <a:pt x="13" y="10"/>
                </a:lnTo>
                <a:lnTo>
                  <a:pt x="13" y="10"/>
                </a:lnTo>
                <a:lnTo>
                  <a:pt x="12" y="13"/>
                </a:lnTo>
                <a:lnTo>
                  <a:pt x="12" y="13"/>
                </a:lnTo>
                <a:lnTo>
                  <a:pt x="12" y="14"/>
                </a:lnTo>
                <a:lnTo>
                  <a:pt x="12" y="14"/>
                </a:lnTo>
                <a:lnTo>
                  <a:pt x="11" y="15"/>
                </a:lnTo>
                <a:lnTo>
                  <a:pt x="5" y="29"/>
                </a:lnTo>
                <a:lnTo>
                  <a:pt x="13" y="29"/>
                </a:lnTo>
                <a:lnTo>
                  <a:pt x="13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72" name="Freeform 2202">
            <a:extLst>
              <a:ext uri="{FF2B5EF4-FFF2-40B4-BE49-F238E27FC236}">
                <a16:creationId xmlns:a16="http://schemas.microsoft.com/office/drawing/2014/main" id="{BA99650F-20F2-486E-8A83-6E079B20803A}"/>
              </a:ext>
            </a:extLst>
          </p:cNvPr>
          <p:cNvSpPr>
            <a:spLocks/>
          </p:cNvSpPr>
          <p:nvPr/>
        </p:nvSpPr>
        <p:spPr bwMode="auto">
          <a:xfrm>
            <a:off x="7770256" y="6150158"/>
            <a:ext cx="22225" cy="50800"/>
          </a:xfrm>
          <a:custGeom>
            <a:avLst/>
            <a:gdLst>
              <a:gd name="T0" fmla="*/ 14 w 14"/>
              <a:gd name="T1" fmla="*/ 0 h 32"/>
              <a:gd name="T2" fmla="*/ 14 w 14"/>
              <a:gd name="T3" fmla="*/ 4 h 32"/>
              <a:gd name="T4" fmla="*/ 5 w 14"/>
              <a:gd name="T5" fmla="*/ 4 h 32"/>
              <a:gd name="T6" fmla="*/ 5 w 14"/>
              <a:gd name="T7" fmla="*/ 13 h 32"/>
              <a:gd name="T8" fmla="*/ 5 w 14"/>
              <a:gd name="T9" fmla="*/ 13 h 32"/>
              <a:gd name="T10" fmla="*/ 6 w 14"/>
              <a:gd name="T11" fmla="*/ 12 h 32"/>
              <a:gd name="T12" fmla="*/ 6 w 14"/>
              <a:gd name="T13" fmla="*/ 12 h 32"/>
              <a:gd name="T14" fmla="*/ 9 w 14"/>
              <a:gd name="T15" fmla="*/ 12 h 32"/>
              <a:gd name="T16" fmla="*/ 9 w 14"/>
              <a:gd name="T17" fmla="*/ 12 h 32"/>
              <a:gd name="T18" fmla="*/ 10 w 14"/>
              <a:gd name="T19" fmla="*/ 12 h 32"/>
              <a:gd name="T20" fmla="*/ 12 w 14"/>
              <a:gd name="T21" fmla="*/ 13 h 32"/>
              <a:gd name="T22" fmla="*/ 12 w 14"/>
              <a:gd name="T23" fmla="*/ 13 h 32"/>
              <a:gd name="T24" fmla="*/ 14 w 14"/>
              <a:gd name="T25" fmla="*/ 14 h 32"/>
              <a:gd name="T26" fmla="*/ 14 w 14"/>
              <a:gd name="T27" fmla="*/ 17 h 32"/>
              <a:gd name="T28" fmla="*/ 14 w 14"/>
              <a:gd name="T29" fmla="*/ 25 h 32"/>
              <a:gd name="T30" fmla="*/ 14 w 14"/>
              <a:gd name="T31" fmla="*/ 25 h 32"/>
              <a:gd name="T32" fmla="*/ 12 w 14"/>
              <a:gd name="T33" fmla="*/ 28 h 32"/>
              <a:gd name="T34" fmla="*/ 12 w 14"/>
              <a:gd name="T35" fmla="*/ 28 h 32"/>
              <a:gd name="T36" fmla="*/ 11 w 14"/>
              <a:gd name="T37" fmla="*/ 30 h 32"/>
              <a:gd name="T38" fmla="*/ 11 w 14"/>
              <a:gd name="T39" fmla="*/ 30 h 32"/>
              <a:gd name="T40" fmla="*/ 10 w 14"/>
              <a:gd name="T41" fmla="*/ 32 h 32"/>
              <a:gd name="T42" fmla="*/ 10 w 14"/>
              <a:gd name="T43" fmla="*/ 32 h 32"/>
              <a:gd name="T44" fmla="*/ 6 w 14"/>
              <a:gd name="T45" fmla="*/ 32 h 32"/>
              <a:gd name="T46" fmla="*/ 6 w 14"/>
              <a:gd name="T47" fmla="*/ 32 h 32"/>
              <a:gd name="T48" fmla="*/ 4 w 14"/>
              <a:gd name="T49" fmla="*/ 32 h 32"/>
              <a:gd name="T50" fmla="*/ 4 w 14"/>
              <a:gd name="T51" fmla="*/ 32 h 32"/>
              <a:gd name="T52" fmla="*/ 2 w 14"/>
              <a:gd name="T53" fmla="*/ 30 h 32"/>
              <a:gd name="T54" fmla="*/ 2 w 14"/>
              <a:gd name="T55" fmla="*/ 30 h 32"/>
              <a:gd name="T56" fmla="*/ 0 w 14"/>
              <a:gd name="T57" fmla="*/ 28 h 32"/>
              <a:gd name="T58" fmla="*/ 0 w 14"/>
              <a:gd name="T59" fmla="*/ 28 h 32"/>
              <a:gd name="T60" fmla="*/ 0 w 14"/>
              <a:gd name="T61" fmla="*/ 25 h 32"/>
              <a:gd name="T62" fmla="*/ 0 w 14"/>
              <a:gd name="T63" fmla="*/ 24 h 32"/>
              <a:gd name="T64" fmla="*/ 5 w 14"/>
              <a:gd name="T65" fmla="*/ 24 h 32"/>
              <a:gd name="T66" fmla="*/ 5 w 14"/>
              <a:gd name="T67" fmla="*/ 25 h 32"/>
              <a:gd name="T68" fmla="*/ 5 w 14"/>
              <a:gd name="T69" fmla="*/ 25 h 32"/>
              <a:gd name="T70" fmla="*/ 5 w 14"/>
              <a:gd name="T71" fmla="*/ 27 h 32"/>
              <a:gd name="T72" fmla="*/ 5 w 14"/>
              <a:gd name="T73" fmla="*/ 27 h 32"/>
              <a:gd name="T74" fmla="*/ 7 w 14"/>
              <a:gd name="T75" fmla="*/ 28 h 32"/>
              <a:gd name="T76" fmla="*/ 7 w 14"/>
              <a:gd name="T77" fmla="*/ 28 h 32"/>
              <a:gd name="T78" fmla="*/ 9 w 14"/>
              <a:gd name="T79" fmla="*/ 27 h 32"/>
              <a:gd name="T80" fmla="*/ 9 w 14"/>
              <a:gd name="T81" fmla="*/ 27 h 32"/>
              <a:gd name="T82" fmla="*/ 9 w 14"/>
              <a:gd name="T83" fmla="*/ 25 h 32"/>
              <a:gd name="T84" fmla="*/ 9 w 14"/>
              <a:gd name="T85" fmla="*/ 18 h 32"/>
              <a:gd name="T86" fmla="*/ 9 w 14"/>
              <a:gd name="T87" fmla="*/ 18 h 32"/>
              <a:gd name="T88" fmla="*/ 9 w 14"/>
              <a:gd name="T89" fmla="*/ 17 h 32"/>
              <a:gd name="T90" fmla="*/ 9 w 14"/>
              <a:gd name="T91" fmla="*/ 17 h 32"/>
              <a:gd name="T92" fmla="*/ 7 w 14"/>
              <a:gd name="T93" fmla="*/ 15 h 32"/>
              <a:gd name="T94" fmla="*/ 7 w 14"/>
              <a:gd name="T95" fmla="*/ 15 h 32"/>
              <a:gd name="T96" fmla="*/ 6 w 14"/>
              <a:gd name="T97" fmla="*/ 15 h 32"/>
              <a:gd name="T98" fmla="*/ 6 w 14"/>
              <a:gd name="T99" fmla="*/ 15 h 32"/>
              <a:gd name="T100" fmla="*/ 5 w 14"/>
              <a:gd name="T101" fmla="*/ 17 h 32"/>
              <a:gd name="T102" fmla="*/ 5 w 14"/>
              <a:gd name="T103" fmla="*/ 17 h 32"/>
              <a:gd name="T104" fmla="*/ 5 w 14"/>
              <a:gd name="T105" fmla="*/ 17 h 32"/>
              <a:gd name="T106" fmla="*/ 5 w 14"/>
              <a:gd name="T107" fmla="*/ 17 h 32"/>
              <a:gd name="T108" fmla="*/ 5 w 14"/>
              <a:gd name="T109" fmla="*/ 17 h 32"/>
              <a:gd name="T110" fmla="*/ 0 w 14"/>
              <a:gd name="T111" fmla="*/ 17 h 32"/>
              <a:gd name="T112" fmla="*/ 0 w 14"/>
              <a:gd name="T113" fmla="*/ 0 h 32"/>
              <a:gd name="T114" fmla="*/ 14 w 14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2">
                <a:moveTo>
                  <a:pt x="14" y="0"/>
                </a:moveTo>
                <a:lnTo>
                  <a:pt x="14" y="4"/>
                </a:lnTo>
                <a:lnTo>
                  <a:pt x="5" y="4"/>
                </a:lnTo>
                <a:lnTo>
                  <a:pt x="5" y="13"/>
                </a:lnTo>
                <a:lnTo>
                  <a:pt x="5" y="13"/>
                </a:lnTo>
                <a:lnTo>
                  <a:pt x="6" y="12"/>
                </a:lnTo>
                <a:lnTo>
                  <a:pt x="6" y="12"/>
                </a:lnTo>
                <a:lnTo>
                  <a:pt x="9" y="12"/>
                </a:lnTo>
                <a:lnTo>
                  <a:pt x="9" y="12"/>
                </a:lnTo>
                <a:lnTo>
                  <a:pt x="10" y="12"/>
                </a:lnTo>
                <a:lnTo>
                  <a:pt x="12" y="13"/>
                </a:lnTo>
                <a:lnTo>
                  <a:pt x="12" y="13"/>
                </a:lnTo>
                <a:lnTo>
                  <a:pt x="14" y="14"/>
                </a:lnTo>
                <a:lnTo>
                  <a:pt x="14" y="17"/>
                </a:lnTo>
                <a:lnTo>
                  <a:pt x="14" y="25"/>
                </a:lnTo>
                <a:lnTo>
                  <a:pt x="14" y="25"/>
                </a:lnTo>
                <a:lnTo>
                  <a:pt x="12" y="28"/>
                </a:lnTo>
                <a:lnTo>
                  <a:pt x="12" y="28"/>
                </a:lnTo>
                <a:lnTo>
                  <a:pt x="11" y="30"/>
                </a:lnTo>
                <a:lnTo>
                  <a:pt x="11" y="30"/>
                </a:lnTo>
                <a:lnTo>
                  <a:pt x="10" y="32"/>
                </a:lnTo>
                <a:lnTo>
                  <a:pt x="10" y="32"/>
                </a:lnTo>
                <a:lnTo>
                  <a:pt x="6" y="32"/>
                </a:lnTo>
                <a:lnTo>
                  <a:pt x="6" y="32"/>
                </a:lnTo>
                <a:lnTo>
                  <a:pt x="4" y="32"/>
                </a:lnTo>
                <a:lnTo>
                  <a:pt x="4" y="32"/>
                </a:lnTo>
                <a:lnTo>
                  <a:pt x="2" y="30"/>
                </a:lnTo>
                <a:lnTo>
                  <a:pt x="2" y="30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5" y="24"/>
                </a:lnTo>
                <a:lnTo>
                  <a:pt x="5" y="25"/>
                </a:lnTo>
                <a:lnTo>
                  <a:pt x="5" y="25"/>
                </a:lnTo>
                <a:lnTo>
                  <a:pt x="5" y="27"/>
                </a:lnTo>
                <a:lnTo>
                  <a:pt x="5" y="27"/>
                </a:lnTo>
                <a:lnTo>
                  <a:pt x="7" y="28"/>
                </a:lnTo>
                <a:lnTo>
                  <a:pt x="7" y="28"/>
                </a:lnTo>
                <a:lnTo>
                  <a:pt x="9" y="27"/>
                </a:lnTo>
                <a:lnTo>
                  <a:pt x="9" y="27"/>
                </a:lnTo>
                <a:lnTo>
                  <a:pt x="9" y="25"/>
                </a:lnTo>
                <a:lnTo>
                  <a:pt x="9" y="18"/>
                </a:lnTo>
                <a:lnTo>
                  <a:pt x="9" y="18"/>
                </a:lnTo>
                <a:lnTo>
                  <a:pt x="9" y="17"/>
                </a:lnTo>
                <a:lnTo>
                  <a:pt x="9" y="17"/>
                </a:lnTo>
                <a:lnTo>
                  <a:pt x="7" y="15"/>
                </a:lnTo>
                <a:lnTo>
                  <a:pt x="7" y="15"/>
                </a:lnTo>
                <a:lnTo>
                  <a:pt x="6" y="15"/>
                </a:lnTo>
                <a:lnTo>
                  <a:pt x="6" y="15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0" y="17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73" name="Freeform 2203">
            <a:extLst>
              <a:ext uri="{FF2B5EF4-FFF2-40B4-BE49-F238E27FC236}">
                <a16:creationId xmlns:a16="http://schemas.microsoft.com/office/drawing/2014/main" id="{9E455961-32C9-4702-A374-DCA4078AA79D}"/>
              </a:ext>
            </a:extLst>
          </p:cNvPr>
          <p:cNvSpPr>
            <a:spLocks noEditPoints="1"/>
          </p:cNvSpPr>
          <p:nvPr/>
        </p:nvSpPr>
        <p:spPr bwMode="auto">
          <a:xfrm>
            <a:off x="7795656" y="6148571"/>
            <a:ext cx="22225" cy="52388"/>
          </a:xfrm>
          <a:custGeom>
            <a:avLst/>
            <a:gdLst>
              <a:gd name="T0" fmla="*/ 0 w 14"/>
              <a:gd name="T1" fmla="*/ 9 h 33"/>
              <a:gd name="T2" fmla="*/ 0 w 14"/>
              <a:gd name="T3" fmla="*/ 6 h 33"/>
              <a:gd name="T4" fmla="*/ 1 w 14"/>
              <a:gd name="T5" fmla="*/ 5 h 33"/>
              <a:gd name="T6" fmla="*/ 1 w 14"/>
              <a:gd name="T7" fmla="*/ 4 h 33"/>
              <a:gd name="T8" fmla="*/ 3 w 14"/>
              <a:gd name="T9" fmla="*/ 3 h 33"/>
              <a:gd name="T10" fmla="*/ 5 w 14"/>
              <a:gd name="T11" fmla="*/ 1 h 33"/>
              <a:gd name="T12" fmla="*/ 8 w 14"/>
              <a:gd name="T13" fmla="*/ 0 h 33"/>
              <a:gd name="T14" fmla="*/ 10 w 14"/>
              <a:gd name="T15" fmla="*/ 1 h 33"/>
              <a:gd name="T16" fmla="*/ 13 w 14"/>
              <a:gd name="T17" fmla="*/ 3 h 33"/>
              <a:gd name="T18" fmla="*/ 14 w 14"/>
              <a:gd name="T19" fmla="*/ 4 h 33"/>
              <a:gd name="T20" fmla="*/ 14 w 14"/>
              <a:gd name="T21" fmla="*/ 5 h 33"/>
              <a:gd name="T22" fmla="*/ 14 w 14"/>
              <a:gd name="T23" fmla="*/ 6 h 33"/>
              <a:gd name="T24" fmla="*/ 14 w 14"/>
              <a:gd name="T25" fmla="*/ 9 h 33"/>
              <a:gd name="T26" fmla="*/ 14 w 14"/>
              <a:gd name="T27" fmla="*/ 11 h 33"/>
              <a:gd name="T28" fmla="*/ 14 w 14"/>
              <a:gd name="T29" fmla="*/ 14 h 33"/>
              <a:gd name="T30" fmla="*/ 14 w 14"/>
              <a:gd name="T31" fmla="*/ 15 h 33"/>
              <a:gd name="T32" fmla="*/ 12 w 14"/>
              <a:gd name="T33" fmla="*/ 16 h 33"/>
              <a:gd name="T34" fmla="*/ 14 w 14"/>
              <a:gd name="T35" fmla="*/ 18 h 33"/>
              <a:gd name="T36" fmla="*/ 14 w 14"/>
              <a:gd name="T37" fmla="*/ 19 h 33"/>
              <a:gd name="T38" fmla="*/ 14 w 14"/>
              <a:gd name="T39" fmla="*/ 21 h 33"/>
              <a:gd name="T40" fmla="*/ 14 w 14"/>
              <a:gd name="T41" fmla="*/ 24 h 33"/>
              <a:gd name="T42" fmla="*/ 14 w 14"/>
              <a:gd name="T43" fmla="*/ 26 h 33"/>
              <a:gd name="T44" fmla="*/ 14 w 14"/>
              <a:gd name="T45" fmla="*/ 28 h 33"/>
              <a:gd name="T46" fmla="*/ 14 w 14"/>
              <a:gd name="T47" fmla="*/ 29 h 33"/>
              <a:gd name="T48" fmla="*/ 13 w 14"/>
              <a:gd name="T49" fmla="*/ 30 h 33"/>
              <a:gd name="T50" fmla="*/ 12 w 14"/>
              <a:gd name="T51" fmla="*/ 33 h 33"/>
              <a:gd name="T52" fmla="*/ 8 w 14"/>
              <a:gd name="T53" fmla="*/ 33 h 33"/>
              <a:gd name="T54" fmla="*/ 4 w 14"/>
              <a:gd name="T55" fmla="*/ 33 h 33"/>
              <a:gd name="T56" fmla="*/ 1 w 14"/>
              <a:gd name="T57" fmla="*/ 30 h 33"/>
              <a:gd name="T58" fmla="*/ 1 w 14"/>
              <a:gd name="T59" fmla="*/ 29 h 33"/>
              <a:gd name="T60" fmla="*/ 1 w 14"/>
              <a:gd name="T61" fmla="*/ 28 h 33"/>
              <a:gd name="T62" fmla="*/ 0 w 14"/>
              <a:gd name="T63" fmla="*/ 26 h 33"/>
              <a:gd name="T64" fmla="*/ 0 w 14"/>
              <a:gd name="T65" fmla="*/ 24 h 33"/>
              <a:gd name="T66" fmla="*/ 0 w 14"/>
              <a:gd name="T67" fmla="*/ 21 h 33"/>
              <a:gd name="T68" fmla="*/ 1 w 14"/>
              <a:gd name="T69" fmla="*/ 19 h 33"/>
              <a:gd name="T70" fmla="*/ 1 w 14"/>
              <a:gd name="T71" fmla="*/ 18 h 33"/>
              <a:gd name="T72" fmla="*/ 3 w 14"/>
              <a:gd name="T73" fmla="*/ 16 h 33"/>
              <a:gd name="T74" fmla="*/ 1 w 14"/>
              <a:gd name="T75" fmla="*/ 15 h 33"/>
              <a:gd name="T76" fmla="*/ 1 w 14"/>
              <a:gd name="T77" fmla="*/ 14 h 33"/>
              <a:gd name="T78" fmla="*/ 0 w 14"/>
              <a:gd name="T79" fmla="*/ 11 h 33"/>
              <a:gd name="T80" fmla="*/ 0 w 14"/>
              <a:gd name="T81" fmla="*/ 9 h 33"/>
              <a:gd name="T82" fmla="*/ 10 w 14"/>
              <a:gd name="T83" fmla="*/ 8 h 33"/>
              <a:gd name="T84" fmla="*/ 9 w 14"/>
              <a:gd name="T85" fmla="*/ 6 h 33"/>
              <a:gd name="T86" fmla="*/ 8 w 14"/>
              <a:gd name="T87" fmla="*/ 5 h 33"/>
              <a:gd name="T88" fmla="*/ 7 w 14"/>
              <a:gd name="T89" fmla="*/ 6 h 33"/>
              <a:gd name="T90" fmla="*/ 5 w 14"/>
              <a:gd name="T91" fmla="*/ 13 h 33"/>
              <a:gd name="T92" fmla="*/ 7 w 14"/>
              <a:gd name="T93" fmla="*/ 14 h 33"/>
              <a:gd name="T94" fmla="*/ 8 w 14"/>
              <a:gd name="T95" fmla="*/ 14 h 33"/>
              <a:gd name="T96" fmla="*/ 9 w 14"/>
              <a:gd name="T97" fmla="*/ 14 h 33"/>
              <a:gd name="T98" fmla="*/ 10 w 14"/>
              <a:gd name="T99" fmla="*/ 13 h 33"/>
              <a:gd name="T100" fmla="*/ 10 w 14"/>
              <a:gd name="T101" fmla="*/ 20 h 33"/>
              <a:gd name="T102" fmla="*/ 9 w 14"/>
              <a:gd name="T103" fmla="*/ 19 h 33"/>
              <a:gd name="T104" fmla="*/ 8 w 14"/>
              <a:gd name="T105" fmla="*/ 18 h 33"/>
              <a:gd name="T106" fmla="*/ 7 w 14"/>
              <a:gd name="T107" fmla="*/ 19 h 33"/>
              <a:gd name="T108" fmla="*/ 5 w 14"/>
              <a:gd name="T109" fmla="*/ 20 h 33"/>
              <a:gd name="T110" fmla="*/ 5 w 14"/>
              <a:gd name="T111" fmla="*/ 26 h 33"/>
              <a:gd name="T112" fmla="*/ 7 w 14"/>
              <a:gd name="T113" fmla="*/ 28 h 33"/>
              <a:gd name="T114" fmla="*/ 8 w 14"/>
              <a:gd name="T115" fmla="*/ 29 h 33"/>
              <a:gd name="T116" fmla="*/ 9 w 14"/>
              <a:gd name="T117" fmla="*/ 28 h 33"/>
              <a:gd name="T118" fmla="*/ 10 w 14"/>
              <a:gd name="T119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1" y="5"/>
                </a:lnTo>
                <a:lnTo>
                  <a:pt x="1" y="4"/>
                </a:lnTo>
                <a:lnTo>
                  <a:pt x="1" y="4"/>
                </a:lnTo>
                <a:lnTo>
                  <a:pt x="3" y="3"/>
                </a:lnTo>
                <a:lnTo>
                  <a:pt x="3" y="3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3"/>
                </a:lnTo>
                <a:lnTo>
                  <a:pt x="13" y="3"/>
                </a:lnTo>
                <a:lnTo>
                  <a:pt x="14" y="4"/>
                </a:lnTo>
                <a:lnTo>
                  <a:pt x="14" y="4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9"/>
                </a:lnTo>
                <a:lnTo>
                  <a:pt x="14" y="9"/>
                </a:lnTo>
                <a:lnTo>
                  <a:pt x="14" y="11"/>
                </a:lnTo>
                <a:lnTo>
                  <a:pt x="14" y="11"/>
                </a:lnTo>
                <a:lnTo>
                  <a:pt x="14" y="14"/>
                </a:lnTo>
                <a:lnTo>
                  <a:pt x="14" y="14"/>
                </a:lnTo>
                <a:lnTo>
                  <a:pt x="14" y="15"/>
                </a:lnTo>
                <a:lnTo>
                  <a:pt x="14" y="15"/>
                </a:lnTo>
                <a:lnTo>
                  <a:pt x="12" y="16"/>
                </a:lnTo>
                <a:lnTo>
                  <a:pt x="12" y="16"/>
                </a:lnTo>
                <a:lnTo>
                  <a:pt x="14" y="18"/>
                </a:lnTo>
                <a:lnTo>
                  <a:pt x="14" y="18"/>
                </a:lnTo>
                <a:lnTo>
                  <a:pt x="14" y="19"/>
                </a:lnTo>
                <a:lnTo>
                  <a:pt x="14" y="19"/>
                </a:lnTo>
                <a:lnTo>
                  <a:pt x="14" y="21"/>
                </a:lnTo>
                <a:lnTo>
                  <a:pt x="14" y="21"/>
                </a:lnTo>
                <a:lnTo>
                  <a:pt x="14" y="24"/>
                </a:lnTo>
                <a:lnTo>
                  <a:pt x="14" y="24"/>
                </a:lnTo>
                <a:lnTo>
                  <a:pt x="14" y="26"/>
                </a:lnTo>
                <a:lnTo>
                  <a:pt x="14" y="26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3" y="30"/>
                </a:lnTo>
                <a:lnTo>
                  <a:pt x="13" y="30"/>
                </a:lnTo>
                <a:lnTo>
                  <a:pt x="12" y="33"/>
                </a:lnTo>
                <a:lnTo>
                  <a:pt x="12" y="33"/>
                </a:lnTo>
                <a:lnTo>
                  <a:pt x="8" y="33"/>
                </a:lnTo>
                <a:lnTo>
                  <a:pt x="8" y="33"/>
                </a:lnTo>
                <a:lnTo>
                  <a:pt x="4" y="33"/>
                </a:lnTo>
                <a:lnTo>
                  <a:pt x="4" y="33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1" y="29"/>
                </a:lnTo>
                <a:lnTo>
                  <a:pt x="1" y="28"/>
                </a:lnTo>
                <a:lnTo>
                  <a:pt x="1" y="28"/>
                </a:lnTo>
                <a:lnTo>
                  <a:pt x="0" y="26"/>
                </a:lnTo>
                <a:lnTo>
                  <a:pt x="0" y="26"/>
                </a:lnTo>
                <a:lnTo>
                  <a:pt x="0" y="24"/>
                </a:lnTo>
                <a:lnTo>
                  <a:pt x="0" y="24"/>
                </a:lnTo>
                <a:lnTo>
                  <a:pt x="0" y="21"/>
                </a:lnTo>
                <a:lnTo>
                  <a:pt x="0" y="21"/>
                </a:lnTo>
                <a:lnTo>
                  <a:pt x="1" y="19"/>
                </a:lnTo>
                <a:lnTo>
                  <a:pt x="1" y="19"/>
                </a:lnTo>
                <a:lnTo>
                  <a:pt x="1" y="18"/>
                </a:lnTo>
                <a:lnTo>
                  <a:pt x="1" y="18"/>
                </a:lnTo>
                <a:lnTo>
                  <a:pt x="3" y="16"/>
                </a:lnTo>
                <a:lnTo>
                  <a:pt x="3" y="16"/>
                </a:lnTo>
                <a:lnTo>
                  <a:pt x="1" y="15"/>
                </a:lnTo>
                <a:lnTo>
                  <a:pt x="1" y="15"/>
                </a:lnTo>
                <a:lnTo>
                  <a:pt x="1" y="14"/>
                </a:lnTo>
                <a:lnTo>
                  <a:pt x="1" y="14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10" y="8"/>
                </a:moveTo>
                <a:lnTo>
                  <a:pt x="10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5" y="8"/>
                </a:lnTo>
                <a:lnTo>
                  <a:pt x="5" y="13"/>
                </a:lnTo>
                <a:lnTo>
                  <a:pt x="5" y="13"/>
                </a:lnTo>
                <a:lnTo>
                  <a:pt x="7" y="14"/>
                </a:lnTo>
                <a:lnTo>
                  <a:pt x="7" y="14"/>
                </a:lnTo>
                <a:lnTo>
                  <a:pt x="8" y="14"/>
                </a:lnTo>
                <a:lnTo>
                  <a:pt x="8" y="14"/>
                </a:lnTo>
                <a:lnTo>
                  <a:pt x="9" y="14"/>
                </a:lnTo>
                <a:lnTo>
                  <a:pt x="9" y="14"/>
                </a:lnTo>
                <a:lnTo>
                  <a:pt x="10" y="13"/>
                </a:lnTo>
                <a:lnTo>
                  <a:pt x="10" y="8"/>
                </a:lnTo>
                <a:close/>
                <a:moveTo>
                  <a:pt x="10" y="20"/>
                </a:moveTo>
                <a:lnTo>
                  <a:pt x="10" y="20"/>
                </a:lnTo>
                <a:lnTo>
                  <a:pt x="9" y="19"/>
                </a:lnTo>
                <a:lnTo>
                  <a:pt x="9" y="19"/>
                </a:lnTo>
                <a:lnTo>
                  <a:pt x="8" y="18"/>
                </a:lnTo>
                <a:lnTo>
                  <a:pt x="8" y="18"/>
                </a:lnTo>
                <a:lnTo>
                  <a:pt x="7" y="19"/>
                </a:lnTo>
                <a:lnTo>
                  <a:pt x="7" y="19"/>
                </a:lnTo>
                <a:lnTo>
                  <a:pt x="5" y="20"/>
                </a:lnTo>
                <a:lnTo>
                  <a:pt x="5" y="26"/>
                </a:lnTo>
                <a:lnTo>
                  <a:pt x="5" y="26"/>
                </a:lnTo>
                <a:lnTo>
                  <a:pt x="7" y="28"/>
                </a:lnTo>
                <a:lnTo>
                  <a:pt x="7" y="28"/>
                </a:lnTo>
                <a:lnTo>
                  <a:pt x="8" y="29"/>
                </a:lnTo>
                <a:lnTo>
                  <a:pt x="8" y="29"/>
                </a:lnTo>
                <a:lnTo>
                  <a:pt x="9" y="28"/>
                </a:lnTo>
                <a:lnTo>
                  <a:pt x="9" y="28"/>
                </a:lnTo>
                <a:lnTo>
                  <a:pt x="10" y="26"/>
                </a:lnTo>
                <a:lnTo>
                  <a:pt x="1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74" name="Freeform 2204">
            <a:extLst>
              <a:ext uri="{FF2B5EF4-FFF2-40B4-BE49-F238E27FC236}">
                <a16:creationId xmlns:a16="http://schemas.microsoft.com/office/drawing/2014/main" id="{785C279A-72AE-4385-AE42-EA847EB94D86}"/>
              </a:ext>
            </a:extLst>
          </p:cNvPr>
          <p:cNvSpPr>
            <a:spLocks/>
          </p:cNvSpPr>
          <p:nvPr/>
        </p:nvSpPr>
        <p:spPr bwMode="auto">
          <a:xfrm>
            <a:off x="7835343" y="6150158"/>
            <a:ext cx="11113" cy="58738"/>
          </a:xfrm>
          <a:custGeom>
            <a:avLst/>
            <a:gdLst>
              <a:gd name="T0" fmla="*/ 0 w 7"/>
              <a:gd name="T1" fmla="*/ 37 h 37"/>
              <a:gd name="T2" fmla="*/ 0 w 7"/>
              <a:gd name="T3" fmla="*/ 34 h 37"/>
              <a:gd name="T4" fmla="*/ 3 w 7"/>
              <a:gd name="T5" fmla="*/ 34 h 37"/>
              <a:gd name="T6" fmla="*/ 3 w 7"/>
              <a:gd name="T7" fmla="*/ 3 h 37"/>
              <a:gd name="T8" fmla="*/ 0 w 7"/>
              <a:gd name="T9" fmla="*/ 3 h 37"/>
              <a:gd name="T10" fmla="*/ 0 w 7"/>
              <a:gd name="T11" fmla="*/ 0 h 37"/>
              <a:gd name="T12" fmla="*/ 7 w 7"/>
              <a:gd name="T13" fmla="*/ 0 h 37"/>
              <a:gd name="T14" fmla="*/ 7 w 7"/>
              <a:gd name="T15" fmla="*/ 37 h 37"/>
              <a:gd name="T16" fmla="*/ 0 w 7"/>
              <a:gd name="T17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7">
                <a:moveTo>
                  <a:pt x="0" y="37"/>
                </a:moveTo>
                <a:lnTo>
                  <a:pt x="0" y="34"/>
                </a:lnTo>
                <a:lnTo>
                  <a:pt x="3" y="34"/>
                </a:lnTo>
                <a:lnTo>
                  <a:pt x="3" y="3"/>
                </a:lnTo>
                <a:lnTo>
                  <a:pt x="0" y="3"/>
                </a:lnTo>
                <a:lnTo>
                  <a:pt x="0" y="0"/>
                </a:lnTo>
                <a:lnTo>
                  <a:pt x="7" y="0"/>
                </a:lnTo>
                <a:lnTo>
                  <a:pt x="7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75" name="Freeform 2205">
            <a:extLst>
              <a:ext uri="{FF2B5EF4-FFF2-40B4-BE49-F238E27FC236}">
                <a16:creationId xmlns:a16="http://schemas.microsoft.com/office/drawing/2014/main" id="{F99D23C9-533A-4965-AC78-2EAAEEC04C88}"/>
              </a:ext>
            </a:extLst>
          </p:cNvPr>
          <p:cNvSpPr>
            <a:spLocks/>
          </p:cNvSpPr>
          <p:nvPr/>
        </p:nvSpPr>
        <p:spPr bwMode="auto">
          <a:xfrm>
            <a:off x="8140143" y="5638983"/>
            <a:ext cx="14288" cy="50800"/>
          </a:xfrm>
          <a:custGeom>
            <a:avLst/>
            <a:gdLst>
              <a:gd name="T0" fmla="*/ 5 w 9"/>
              <a:gd name="T1" fmla="*/ 32 h 32"/>
              <a:gd name="T2" fmla="*/ 5 w 9"/>
              <a:gd name="T3" fmla="*/ 5 h 32"/>
              <a:gd name="T4" fmla="*/ 0 w 9"/>
              <a:gd name="T5" fmla="*/ 7 h 32"/>
              <a:gd name="T6" fmla="*/ 0 w 9"/>
              <a:gd name="T7" fmla="*/ 3 h 32"/>
              <a:gd name="T8" fmla="*/ 5 w 9"/>
              <a:gd name="T9" fmla="*/ 0 h 32"/>
              <a:gd name="T10" fmla="*/ 9 w 9"/>
              <a:gd name="T11" fmla="*/ 0 h 32"/>
              <a:gd name="T12" fmla="*/ 9 w 9"/>
              <a:gd name="T13" fmla="*/ 32 h 32"/>
              <a:gd name="T14" fmla="*/ 5 w 9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2">
                <a:moveTo>
                  <a:pt x="5" y="32"/>
                </a:moveTo>
                <a:lnTo>
                  <a:pt x="5" y="5"/>
                </a:lnTo>
                <a:lnTo>
                  <a:pt x="0" y="7"/>
                </a:lnTo>
                <a:lnTo>
                  <a:pt x="0" y="3"/>
                </a:lnTo>
                <a:lnTo>
                  <a:pt x="5" y="0"/>
                </a:lnTo>
                <a:lnTo>
                  <a:pt x="9" y="0"/>
                </a:lnTo>
                <a:lnTo>
                  <a:pt x="9" y="32"/>
                </a:lnTo>
                <a:lnTo>
                  <a:pt x="5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76" name="Freeform 2206">
            <a:extLst>
              <a:ext uri="{FF2B5EF4-FFF2-40B4-BE49-F238E27FC236}">
                <a16:creationId xmlns:a16="http://schemas.microsoft.com/office/drawing/2014/main" id="{C8DB7A29-EB4C-40D9-BF91-178C1218585A}"/>
              </a:ext>
            </a:extLst>
          </p:cNvPr>
          <p:cNvSpPr>
            <a:spLocks/>
          </p:cNvSpPr>
          <p:nvPr/>
        </p:nvSpPr>
        <p:spPr bwMode="auto">
          <a:xfrm>
            <a:off x="8167131" y="5638983"/>
            <a:ext cx="20638" cy="50800"/>
          </a:xfrm>
          <a:custGeom>
            <a:avLst/>
            <a:gdLst>
              <a:gd name="T0" fmla="*/ 1 w 13"/>
              <a:gd name="T1" fmla="*/ 32 h 32"/>
              <a:gd name="T2" fmla="*/ 8 w 13"/>
              <a:gd name="T3" fmla="*/ 3 h 32"/>
              <a:gd name="T4" fmla="*/ 3 w 13"/>
              <a:gd name="T5" fmla="*/ 3 h 32"/>
              <a:gd name="T6" fmla="*/ 3 w 13"/>
              <a:gd name="T7" fmla="*/ 7 h 32"/>
              <a:gd name="T8" fmla="*/ 0 w 13"/>
              <a:gd name="T9" fmla="*/ 7 h 32"/>
              <a:gd name="T10" fmla="*/ 0 w 13"/>
              <a:gd name="T11" fmla="*/ 0 h 32"/>
              <a:gd name="T12" fmla="*/ 13 w 13"/>
              <a:gd name="T13" fmla="*/ 0 h 32"/>
              <a:gd name="T14" fmla="*/ 13 w 13"/>
              <a:gd name="T15" fmla="*/ 5 h 32"/>
              <a:gd name="T16" fmla="*/ 6 w 13"/>
              <a:gd name="T17" fmla="*/ 32 h 32"/>
              <a:gd name="T18" fmla="*/ 1 w 13"/>
              <a:gd name="T1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32">
                <a:moveTo>
                  <a:pt x="1" y="32"/>
                </a:moveTo>
                <a:lnTo>
                  <a:pt x="8" y="3"/>
                </a:lnTo>
                <a:lnTo>
                  <a:pt x="3" y="3"/>
                </a:lnTo>
                <a:lnTo>
                  <a:pt x="3" y="7"/>
                </a:lnTo>
                <a:lnTo>
                  <a:pt x="0" y="7"/>
                </a:lnTo>
                <a:lnTo>
                  <a:pt x="0" y="0"/>
                </a:lnTo>
                <a:lnTo>
                  <a:pt x="13" y="0"/>
                </a:lnTo>
                <a:lnTo>
                  <a:pt x="13" y="5"/>
                </a:lnTo>
                <a:lnTo>
                  <a:pt x="6" y="32"/>
                </a:lnTo>
                <a:lnTo>
                  <a:pt x="1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77" name="Freeform 2207">
            <a:extLst>
              <a:ext uri="{FF2B5EF4-FFF2-40B4-BE49-F238E27FC236}">
                <a16:creationId xmlns:a16="http://schemas.microsoft.com/office/drawing/2014/main" id="{622B8901-A8E7-45F4-92BB-7C313C83DD49}"/>
              </a:ext>
            </a:extLst>
          </p:cNvPr>
          <p:cNvSpPr>
            <a:spLocks/>
          </p:cNvSpPr>
          <p:nvPr/>
        </p:nvSpPr>
        <p:spPr bwMode="auto">
          <a:xfrm>
            <a:off x="8192531" y="5638983"/>
            <a:ext cx="22225" cy="50800"/>
          </a:xfrm>
          <a:custGeom>
            <a:avLst/>
            <a:gdLst>
              <a:gd name="T0" fmla="*/ 6 w 14"/>
              <a:gd name="T1" fmla="*/ 13 h 32"/>
              <a:gd name="T2" fmla="*/ 9 w 14"/>
              <a:gd name="T3" fmla="*/ 12 h 32"/>
              <a:gd name="T4" fmla="*/ 10 w 14"/>
              <a:gd name="T5" fmla="*/ 6 h 32"/>
              <a:gd name="T6" fmla="*/ 9 w 14"/>
              <a:gd name="T7" fmla="*/ 5 h 32"/>
              <a:gd name="T8" fmla="*/ 8 w 14"/>
              <a:gd name="T9" fmla="*/ 3 h 32"/>
              <a:gd name="T10" fmla="*/ 5 w 14"/>
              <a:gd name="T11" fmla="*/ 5 h 32"/>
              <a:gd name="T12" fmla="*/ 5 w 14"/>
              <a:gd name="T13" fmla="*/ 6 h 32"/>
              <a:gd name="T14" fmla="*/ 0 w 14"/>
              <a:gd name="T15" fmla="*/ 8 h 32"/>
              <a:gd name="T16" fmla="*/ 0 w 14"/>
              <a:gd name="T17" fmla="*/ 6 h 32"/>
              <a:gd name="T18" fmla="*/ 1 w 14"/>
              <a:gd name="T19" fmla="*/ 3 h 32"/>
              <a:gd name="T20" fmla="*/ 3 w 14"/>
              <a:gd name="T21" fmla="*/ 1 h 32"/>
              <a:gd name="T22" fmla="*/ 5 w 14"/>
              <a:gd name="T23" fmla="*/ 0 h 32"/>
              <a:gd name="T24" fmla="*/ 8 w 14"/>
              <a:gd name="T25" fmla="*/ 0 h 32"/>
              <a:gd name="T26" fmla="*/ 10 w 14"/>
              <a:gd name="T27" fmla="*/ 0 h 32"/>
              <a:gd name="T28" fmla="*/ 13 w 14"/>
              <a:gd name="T29" fmla="*/ 1 h 32"/>
              <a:gd name="T30" fmla="*/ 13 w 14"/>
              <a:gd name="T31" fmla="*/ 2 h 32"/>
              <a:gd name="T32" fmla="*/ 14 w 14"/>
              <a:gd name="T33" fmla="*/ 3 h 32"/>
              <a:gd name="T34" fmla="*/ 14 w 14"/>
              <a:gd name="T35" fmla="*/ 8 h 32"/>
              <a:gd name="T36" fmla="*/ 14 w 14"/>
              <a:gd name="T37" fmla="*/ 11 h 32"/>
              <a:gd name="T38" fmla="*/ 14 w 14"/>
              <a:gd name="T39" fmla="*/ 12 h 32"/>
              <a:gd name="T40" fmla="*/ 13 w 14"/>
              <a:gd name="T41" fmla="*/ 13 h 32"/>
              <a:gd name="T42" fmla="*/ 11 w 14"/>
              <a:gd name="T43" fmla="*/ 15 h 32"/>
              <a:gd name="T44" fmla="*/ 13 w 14"/>
              <a:gd name="T45" fmla="*/ 16 h 32"/>
              <a:gd name="T46" fmla="*/ 14 w 14"/>
              <a:gd name="T47" fmla="*/ 17 h 32"/>
              <a:gd name="T48" fmla="*/ 14 w 14"/>
              <a:gd name="T49" fmla="*/ 20 h 32"/>
              <a:gd name="T50" fmla="*/ 14 w 14"/>
              <a:gd name="T51" fmla="*/ 22 h 32"/>
              <a:gd name="T52" fmla="*/ 14 w 14"/>
              <a:gd name="T53" fmla="*/ 25 h 32"/>
              <a:gd name="T54" fmla="*/ 14 w 14"/>
              <a:gd name="T55" fmla="*/ 27 h 32"/>
              <a:gd name="T56" fmla="*/ 14 w 14"/>
              <a:gd name="T57" fmla="*/ 28 h 32"/>
              <a:gd name="T58" fmla="*/ 13 w 14"/>
              <a:gd name="T59" fmla="*/ 28 h 32"/>
              <a:gd name="T60" fmla="*/ 10 w 14"/>
              <a:gd name="T61" fmla="*/ 31 h 32"/>
              <a:gd name="T62" fmla="*/ 8 w 14"/>
              <a:gd name="T63" fmla="*/ 32 h 32"/>
              <a:gd name="T64" fmla="*/ 5 w 14"/>
              <a:gd name="T65" fmla="*/ 31 h 32"/>
              <a:gd name="T66" fmla="*/ 3 w 14"/>
              <a:gd name="T67" fmla="*/ 31 h 32"/>
              <a:gd name="T68" fmla="*/ 1 w 14"/>
              <a:gd name="T69" fmla="*/ 28 h 32"/>
              <a:gd name="T70" fmla="*/ 0 w 14"/>
              <a:gd name="T71" fmla="*/ 22 h 32"/>
              <a:gd name="T72" fmla="*/ 5 w 14"/>
              <a:gd name="T73" fmla="*/ 25 h 32"/>
              <a:gd name="T74" fmla="*/ 5 w 14"/>
              <a:gd name="T75" fmla="*/ 27 h 32"/>
              <a:gd name="T76" fmla="*/ 8 w 14"/>
              <a:gd name="T77" fmla="*/ 27 h 32"/>
              <a:gd name="T78" fmla="*/ 9 w 14"/>
              <a:gd name="T79" fmla="*/ 27 h 32"/>
              <a:gd name="T80" fmla="*/ 10 w 14"/>
              <a:gd name="T81" fmla="*/ 25 h 32"/>
              <a:gd name="T82" fmla="*/ 10 w 14"/>
              <a:gd name="T83" fmla="*/ 20 h 32"/>
              <a:gd name="T84" fmla="*/ 9 w 14"/>
              <a:gd name="T85" fmla="*/ 17 h 32"/>
              <a:gd name="T86" fmla="*/ 8 w 14"/>
              <a:gd name="T87" fmla="*/ 17 h 32"/>
              <a:gd name="T88" fmla="*/ 6 w 14"/>
              <a:gd name="T89" fmla="*/ 1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2">
                <a:moveTo>
                  <a:pt x="6" y="13"/>
                </a:moveTo>
                <a:lnTo>
                  <a:pt x="6" y="13"/>
                </a:lnTo>
                <a:lnTo>
                  <a:pt x="9" y="12"/>
                </a:lnTo>
                <a:lnTo>
                  <a:pt x="9" y="12"/>
                </a:lnTo>
                <a:lnTo>
                  <a:pt x="10" y="10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8" y="3"/>
                </a:lnTo>
                <a:lnTo>
                  <a:pt x="8" y="3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1" y="3"/>
                </a:lnTo>
                <a:lnTo>
                  <a:pt x="1" y="3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3" y="2"/>
                </a:lnTo>
                <a:lnTo>
                  <a:pt x="13" y="2"/>
                </a:lnTo>
                <a:lnTo>
                  <a:pt x="14" y="3"/>
                </a:lnTo>
                <a:lnTo>
                  <a:pt x="14" y="3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4" y="12"/>
                </a:lnTo>
                <a:lnTo>
                  <a:pt x="14" y="12"/>
                </a:lnTo>
                <a:lnTo>
                  <a:pt x="13" y="13"/>
                </a:lnTo>
                <a:lnTo>
                  <a:pt x="13" y="13"/>
                </a:lnTo>
                <a:lnTo>
                  <a:pt x="11" y="15"/>
                </a:lnTo>
                <a:lnTo>
                  <a:pt x="11" y="15"/>
                </a:lnTo>
                <a:lnTo>
                  <a:pt x="13" y="16"/>
                </a:lnTo>
                <a:lnTo>
                  <a:pt x="13" y="16"/>
                </a:lnTo>
                <a:lnTo>
                  <a:pt x="14" y="17"/>
                </a:lnTo>
                <a:lnTo>
                  <a:pt x="14" y="17"/>
                </a:lnTo>
                <a:lnTo>
                  <a:pt x="14" y="20"/>
                </a:lnTo>
                <a:lnTo>
                  <a:pt x="14" y="20"/>
                </a:lnTo>
                <a:lnTo>
                  <a:pt x="14" y="22"/>
                </a:lnTo>
                <a:lnTo>
                  <a:pt x="14" y="22"/>
                </a:lnTo>
                <a:lnTo>
                  <a:pt x="14" y="25"/>
                </a:lnTo>
                <a:lnTo>
                  <a:pt x="14" y="25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3" y="28"/>
                </a:lnTo>
                <a:lnTo>
                  <a:pt x="13" y="28"/>
                </a:lnTo>
                <a:lnTo>
                  <a:pt x="10" y="31"/>
                </a:lnTo>
                <a:lnTo>
                  <a:pt x="10" y="31"/>
                </a:lnTo>
                <a:lnTo>
                  <a:pt x="8" y="32"/>
                </a:lnTo>
                <a:lnTo>
                  <a:pt x="8" y="32"/>
                </a:lnTo>
                <a:lnTo>
                  <a:pt x="5" y="31"/>
                </a:lnTo>
                <a:lnTo>
                  <a:pt x="5" y="31"/>
                </a:lnTo>
                <a:lnTo>
                  <a:pt x="3" y="31"/>
                </a:lnTo>
                <a:lnTo>
                  <a:pt x="3" y="31"/>
                </a:lnTo>
                <a:lnTo>
                  <a:pt x="1" y="28"/>
                </a:lnTo>
                <a:lnTo>
                  <a:pt x="1" y="28"/>
                </a:lnTo>
                <a:lnTo>
                  <a:pt x="0" y="25"/>
                </a:lnTo>
                <a:lnTo>
                  <a:pt x="0" y="22"/>
                </a:lnTo>
                <a:lnTo>
                  <a:pt x="5" y="22"/>
                </a:lnTo>
                <a:lnTo>
                  <a:pt x="5" y="25"/>
                </a:lnTo>
                <a:lnTo>
                  <a:pt x="5" y="25"/>
                </a:lnTo>
                <a:lnTo>
                  <a:pt x="5" y="27"/>
                </a:lnTo>
                <a:lnTo>
                  <a:pt x="5" y="27"/>
                </a:lnTo>
                <a:lnTo>
                  <a:pt x="8" y="27"/>
                </a:lnTo>
                <a:lnTo>
                  <a:pt x="8" y="27"/>
                </a:lnTo>
                <a:lnTo>
                  <a:pt x="9" y="27"/>
                </a:lnTo>
                <a:lnTo>
                  <a:pt x="9" y="27"/>
                </a:lnTo>
                <a:lnTo>
                  <a:pt x="10" y="25"/>
                </a:lnTo>
                <a:lnTo>
                  <a:pt x="10" y="20"/>
                </a:lnTo>
                <a:lnTo>
                  <a:pt x="10" y="20"/>
                </a:lnTo>
                <a:lnTo>
                  <a:pt x="9" y="17"/>
                </a:lnTo>
                <a:lnTo>
                  <a:pt x="9" y="17"/>
                </a:lnTo>
                <a:lnTo>
                  <a:pt x="8" y="17"/>
                </a:lnTo>
                <a:lnTo>
                  <a:pt x="8" y="17"/>
                </a:lnTo>
                <a:lnTo>
                  <a:pt x="6" y="17"/>
                </a:lnTo>
                <a:lnTo>
                  <a:pt x="6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78" name="Freeform 2208">
            <a:extLst>
              <a:ext uri="{FF2B5EF4-FFF2-40B4-BE49-F238E27FC236}">
                <a16:creationId xmlns:a16="http://schemas.microsoft.com/office/drawing/2014/main" id="{61E9284A-D112-452B-A359-8897F59A7575}"/>
              </a:ext>
            </a:extLst>
          </p:cNvPr>
          <p:cNvSpPr>
            <a:spLocks/>
          </p:cNvSpPr>
          <p:nvPr/>
        </p:nvSpPr>
        <p:spPr bwMode="auto">
          <a:xfrm>
            <a:off x="8221106" y="5681846"/>
            <a:ext cx="7938" cy="12700"/>
          </a:xfrm>
          <a:custGeom>
            <a:avLst/>
            <a:gdLst>
              <a:gd name="T0" fmla="*/ 0 w 5"/>
              <a:gd name="T1" fmla="*/ 8 h 8"/>
              <a:gd name="T2" fmla="*/ 0 w 5"/>
              <a:gd name="T3" fmla="*/ 0 h 8"/>
              <a:gd name="T4" fmla="*/ 5 w 5"/>
              <a:gd name="T5" fmla="*/ 0 h 8"/>
              <a:gd name="T6" fmla="*/ 5 w 5"/>
              <a:gd name="T7" fmla="*/ 5 h 8"/>
              <a:gd name="T8" fmla="*/ 0 w 5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8">
                <a:moveTo>
                  <a:pt x="0" y="8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79" name="Freeform 2209">
            <a:extLst>
              <a:ext uri="{FF2B5EF4-FFF2-40B4-BE49-F238E27FC236}">
                <a16:creationId xmlns:a16="http://schemas.microsoft.com/office/drawing/2014/main" id="{06E039BF-EA38-4CF3-B95C-24C59EB796BE}"/>
              </a:ext>
            </a:extLst>
          </p:cNvPr>
          <p:cNvSpPr>
            <a:spLocks noEditPoints="1"/>
          </p:cNvSpPr>
          <p:nvPr/>
        </p:nvSpPr>
        <p:spPr bwMode="auto">
          <a:xfrm>
            <a:off x="8232218" y="5638983"/>
            <a:ext cx="22225" cy="50800"/>
          </a:xfrm>
          <a:custGeom>
            <a:avLst/>
            <a:gdLst>
              <a:gd name="T0" fmla="*/ 0 w 14"/>
              <a:gd name="T1" fmla="*/ 6 h 32"/>
              <a:gd name="T2" fmla="*/ 0 w 14"/>
              <a:gd name="T3" fmla="*/ 6 h 32"/>
              <a:gd name="T4" fmla="*/ 1 w 14"/>
              <a:gd name="T5" fmla="*/ 3 h 32"/>
              <a:gd name="T6" fmla="*/ 1 w 14"/>
              <a:gd name="T7" fmla="*/ 3 h 32"/>
              <a:gd name="T8" fmla="*/ 3 w 14"/>
              <a:gd name="T9" fmla="*/ 1 h 32"/>
              <a:gd name="T10" fmla="*/ 3 w 14"/>
              <a:gd name="T11" fmla="*/ 1 h 32"/>
              <a:gd name="T12" fmla="*/ 5 w 14"/>
              <a:gd name="T13" fmla="*/ 0 h 32"/>
              <a:gd name="T14" fmla="*/ 5 w 14"/>
              <a:gd name="T15" fmla="*/ 0 h 32"/>
              <a:gd name="T16" fmla="*/ 8 w 14"/>
              <a:gd name="T17" fmla="*/ 0 h 32"/>
              <a:gd name="T18" fmla="*/ 8 w 14"/>
              <a:gd name="T19" fmla="*/ 0 h 32"/>
              <a:gd name="T20" fmla="*/ 10 w 14"/>
              <a:gd name="T21" fmla="*/ 0 h 32"/>
              <a:gd name="T22" fmla="*/ 10 w 14"/>
              <a:gd name="T23" fmla="*/ 0 h 32"/>
              <a:gd name="T24" fmla="*/ 13 w 14"/>
              <a:gd name="T25" fmla="*/ 1 h 32"/>
              <a:gd name="T26" fmla="*/ 13 w 14"/>
              <a:gd name="T27" fmla="*/ 1 h 32"/>
              <a:gd name="T28" fmla="*/ 14 w 14"/>
              <a:gd name="T29" fmla="*/ 3 h 32"/>
              <a:gd name="T30" fmla="*/ 14 w 14"/>
              <a:gd name="T31" fmla="*/ 3 h 32"/>
              <a:gd name="T32" fmla="*/ 14 w 14"/>
              <a:gd name="T33" fmla="*/ 6 h 32"/>
              <a:gd name="T34" fmla="*/ 14 w 14"/>
              <a:gd name="T35" fmla="*/ 25 h 32"/>
              <a:gd name="T36" fmla="*/ 14 w 14"/>
              <a:gd name="T37" fmla="*/ 25 h 32"/>
              <a:gd name="T38" fmla="*/ 14 w 14"/>
              <a:gd name="T39" fmla="*/ 28 h 32"/>
              <a:gd name="T40" fmla="*/ 14 w 14"/>
              <a:gd name="T41" fmla="*/ 28 h 32"/>
              <a:gd name="T42" fmla="*/ 13 w 14"/>
              <a:gd name="T43" fmla="*/ 30 h 32"/>
              <a:gd name="T44" fmla="*/ 13 w 14"/>
              <a:gd name="T45" fmla="*/ 30 h 32"/>
              <a:gd name="T46" fmla="*/ 10 w 14"/>
              <a:gd name="T47" fmla="*/ 31 h 32"/>
              <a:gd name="T48" fmla="*/ 10 w 14"/>
              <a:gd name="T49" fmla="*/ 31 h 32"/>
              <a:gd name="T50" fmla="*/ 8 w 14"/>
              <a:gd name="T51" fmla="*/ 32 h 32"/>
              <a:gd name="T52" fmla="*/ 8 w 14"/>
              <a:gd name="T53" fmla="*/ 32 h 32"/>
              <a:gd name="T54" fmla="*/ 5 w 14"/>
              <a:gd name="T55" fmla="*/ 31 h 32"/>
              <a:gd name="T56" fmla="*/ 5 w 14"/>
              <a:gd name="T57" fmla="*/ 31 h 32"/>
              <a:gd name="T58" fmla="*/ 3 w 14"/>
              <a:gd name="T59" fmla="*/ 30 h 32"/>
              <a:gd name="T60" fmla="*/ 3 w 14"/>
              <a:gd name="T61" fmla="*/ 30 h 32"/>
              <a:gd name="T62" fmla="*/ 1 w 14"/>
              <a:gd name="T63" fmla="*/ 28 h 32"/>
              <a:gd name="T64" fmla="*/ 1 w 14"/>
              <a:gd name="T65" fmla="*/ 28 h 32"/>
              <a:gd name="T66" fmla="*/ 0 w 14"/>
              <a:gd name="T67" fmla="*/ 25 h 32"/>
              <a:gd name="T68" fmla="*/ 0 w 14"/>
              <a:gd name="T69" fmla="*/ 6 h 32"/>
              <a:gd name="T70" fmla="*/ 5 w 14"/>
              <a:gd name="T71" fmla="*/ 25 h 32"/>
              <a:gd name="T72" fmla="*/ 5 w 14"/>
              <a:gd name="T73" fmla="*/ 25 h 32"/>
              <a:gd name="T74" fmla="*/ 6 w 14"/>
              <a:gd name="T75" fmla="*/ 27 h 32"/>
              <a:gd name="T76" fmla="*/ 6 w 14"/>
              <a:gd name="T77" fmla="*/ 27 h 32"/>
              <a:gd name="T78" fmla="*/ 8 w 14"/>
              <a:gd name="T79" fmla="*/ 27 h 32"/>
              <a:gd name="T80" fmla="*/ 8 w 14"/>
              <a:gd name="T81" fmla="*/ 27 h 32"/>
              <a:gd name="T82" fmla="*/ 9 w 14"/>
              <a:gd name="T83" fmla="*/ 27 h 32"/>
              <a:gd name="T84" fmla="*/ 9 w 14"/>
              <a:gd name="T85" fmla="*/ 27 h 32"/>
              <a:gd name="T86" fmla="*/ 10 w 14"/>
              <a:gd name="T87" fmla="*/ 25 h 32"/>
              <a:gd name="T88" fmla="*/ 10 w 14"/>
              <a:gd name="T89" fmla="*/ 6 h 32"/>
              <a:gd name="T90" fmla="*/ 10 w 14"/>
              <a:gd name="T91" fmla="*/ 6 h 32"/>
              <a:gd name="T92" fmla="*/ 9 w 14"/>
              <a:gd name="T93" fmla="*/ 5 h 32"/>
              <a:gd name="T94" fmla="*/ 9 w 14"/>
              <a:gd name="T95" fmla="*/ 5 h 32"/>
              <a:gd name="T96" fmla="*/ 8 w 14"/>
              <a:gd name="T97" fmla="*/ 3 h 32"/>
              <a:gd name="T98" fmla="*/ 8 w 14"/>
              <a:gd name="T99" fmla="*/ 3 h 32"/>
              <a:gd name="T100" fmla="*/ 6 w 14"/>
              <a:gd name="T101" fmla="*/ 5 h 32"/>
              <a:gd name="T102" fmla="*/ 6 w 14"/>
              <a:gd name="T103" fmla="*/ 5 h 32"/>
              <a:gd name="T104" fmla="*/ 5 w 14"/>
              <a:gd name="T105" fmla="*/ 6 h 32"/>
              <a:gd name="T106" fmla="*/ 5 w 14"/>
              <a:gd name="T107" fmla="*/ 2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2">
                <a:moveTo>
                  <a:pt x="0" y="6"/>
                </a:moveTo>
                <a:lnTo>
                  <a:pt x="0" y="6"/>
                </a:lnTo>
                <a:lnTo>
                  <a:pt x="1" y="3"/>
                </a:lnTo>
                <a:lnTo>
                  <a:pt x="1" y="3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4" y="3"/>
                </a:lnTo>
                <a:lnTo>
                  <a:pt x="14" y="3"/>
                </a:lnTo>
                <a:lnTo>
                  <a:pt x="14" y="6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3" y="30"/>
                </a:lnTo>
                <a:lnTo>
                  <a:pt x="13" y="30"/>
                </a:lnTo>
                <a:lnTo>
                  <a:pt x="10" y="31"/>
                </a:lnTo>
                <a:lnTo>
                  <a:pt x="10" y="31"/>
                </a:lnTo>
                <a:lnTo>
                  <a:pt x="8" y="32"/>
                </a:lnTo>
                <a:lnTo>
                  <a:pt x="8" y="32"/>
                </a:lnTo>
                <a:lnTo>
                  <a:pt x="5" y="31"/>
                </a:lnTo>
                <a:lnTo>
                  <a:pt x="5" y="31"/>
                </a:lnTo>
                <a:lnTo>
                  <a:pt x="3" y="30"/>
                </a:lnTo>
                <a:lnTo>
                  <a:pt x="3" y="30"/>
                </a:lnTo>
                <a:lnTo>
                  <a:pt x="1" y="28"/>
                </a:lnTo>
                <a:lnTo>
                  <a:pt x="1" y="28"/>
                </a:lnTo>
                <a:lnTo>
                  <a:pt x="0" y="25"/>
                </a:lnTo>
                <a:lnTo>
                  <a:pt x="0" y="6"/>
                </a:lnTo>
                <a:close/>
                <a:moveTo>
                  <a:pt x="5" y="25"/>
                </a:moveTo>
                <a:lnTo>
                  <a:pt x="5" y="25"/>
                </a:lnTo>
                <a:lnTo>
                  <a:pt x="6" y="27"/>
                </a:lnTo>
                <a:lnTo>
                  <a:pt x="6" y="27"/>
                </a:lnTo>
                <a:lnTo>
                  <a:pt x="8" y="27"/>
                </a:lnTo>
                <a:lnTo>
                  <a:pt x="8" y="27"/>
                </a:lnTo>
                <a:lnTo>
                  <a:pt x="9" y="27"/>
                </a:lnTo>
                <a:lnTo>
                  <a:pt x="9" y="27"/>
                </a:lnTo>
                <a:lnTo>
                  <a:pt x="10" y="25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8" y="3"/>
                </a:lnTo>
                <a:lnTo>
                  <a:pt x="8" y="3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80" name="Freeform 2210">
            <a:extLst>
              <a:ext uri="{FF2B5EF4-FFF2-40B4-BE49-F238E27FC236}">
                <a16:creationId xmlns:a16="http://schemas.microsoft.com/office/drawing/2014/main" id="{4732619D-4DE0-4040-86D3-CA30B33C4078}"/>
              </a:ext>
            </a:extLst>
          </p:cNvPr>
          <p:cNvSpPr>
            <a:spLocks/>
          </p:cNvSpPr>
          <p:nvPr/>
        </p:nvSpPr>
        <p:spPr bwMode="auto">
          <a:xfrm>
            <a:off x="8260793" y="5638983"/>
            <a:ext cx="20638" cy="50800"/>
          </a:xfrm>
          <a:custGeom>
            <a:avLst/>
            <a:gdLst>
              <a:gd name="T0" fmla="*/ 13 w 13"/>
              <a:gd name="T1" fmla="*/ 0 h 32"/>
              <a:gd name="T2" fmla="*/ 13 w 13"/>
              <a:gd name="T3" fmla="*/ 3 h 32"/>
              <a:gd name="T4" fmla="*/ 3 w 13"/>
              <a:gd name="T5" fmla="*/ 3 h 32"/>
              <a:gd name="T6" fmla="*/ 3 w 13"/>
              <a:gd name="T7" fmla="*/ 12 h 32"/>
              <a:gd name="T8" fmla="*/ 3 w 13"/>
              <a:gd name="T9" fmla="*/ 12 h 32"/>
              <a:gd name="T10" fmla="*/ 6 w 13"/>
              <a:gd name="T11" fmla="*/ 11 h 32"/>
              <a:gd name="T12" fmla="*/ 6 w 13"/>
              <a:gd name="T13" fmla="*/ 11 h 32"/>
              <a:gd name="T14" fmla="*/ 7 w 13"/>
              <a:gd name="T15" fmla="*/ 11 h 32"/>
              <a:gd name="T16" fmla="*/ 7 w 13"/>
              <a:gd name="T17" fmla="*/ 11 h 32"/>
              <a:gd name="T18" fmla="*/ 10 w 13"/>
              <a:gd name="T19" fmla="*/ 11 h 32"/>
              <a:gd name="T20" fmla="*/ 11 w 13"/>
              <a:gd name="T21" fmla="*/ 12 h 32"/>
              <a:gd name="T22" fmla="*/ 11 w 13"/>
              <a:gd name="T23" fmla="*/ 12 h 32"/>
              <a:gd name="T24" fmla="*/ 12 w 13"/>
              <a:gd name="T25" fmla="*/ 15 h 32"/>
              <a:gd name="T26" fmla="*/ 13 w 13"/>
              <a:gd name="T27" fmla="*/ 17 h 32"/>
              <a:gd name="T28" fmla="*/ 13 w 13"/>
              <a:gd name="T29" fmla="*/ 25 h 32"/>
              <a:gd name="T30" fmla="*/ 13 w 13"/>
              <a:gd name="T31" fmla="*/ 25 h 32"/>
              <a:gd name="T32" fmla="*/ 12 w 13"/>
              <a:gd name="T33" fmla="*/ 28 h 32"/>
              <a:gd name="T34" fmla="*/ 12 w 13"/>
              <a:gd name="T35" fmla="*/ 28 h 32"/>
              <a:gd name="T36" fmla="*/ 11 w 13"/>
              <a:gd name="T37" fmla="*/ 30 h 32"/>
              <a:gd name="T38" fmla="*/ 11 w 13"/>
              <a:gd name="T39" fmla="*/ 30 h 32"/>
              <a:gd name="T40" fmla="*/ 8 w 13"/>
              <a:gd name="T41" fmla="*/ 31 h 32"/>
              <a:gd name="T42" fmla="*/ 8 w 13"/>
              <a:gd name="T43" fmla="*/ 31 h 32"/>
              <a:gd name="T44" fmla="*/ 6 w 13"/>
              <a:gd name="T45" fmla="*/ 32 h 32"/>
              <a:gd name="T46" fmla="*/ 6 w 13"/>
              <a:gd name="T47" fmla="*/ 32 h 32"/>
              <a:gd name="T48" fmla="*/ 3 w 13"/>
              <a:gd name="T49" fmla="*/ 31 h 32"/>
              <a:gd name="T50" fmla="*/ 3 w 13"/>
              <a:gd name="T51" fmla="*/ 31 h 32"/>
              <a:gd name="T52" fmla="*/ 1 w 13"/>
              <a:gd name="T53" fmla="*/ 30 h 32"/>
              <a:gd name="T54" fmla="*/ 1 w 13"/>
              <a:gd name="T55" fmla="*/ 30 h 32"/>
              <a:gd name="T56" fmla="*/ 0 w 13"/>
              <a:gd name="T57" fmla="*/ 28 h 32"/>
              <a:gd name="T58" fmla="*/ 0 w 13"/>
              <a:gd name="T59" fmla="*/ 28 h 32"/>
              <a:gd name="T60" fmla="*/ 0 w 13"/>
              <a:gd name="T61" fmla="*/ 25 h 32"/>
              <a:gd name="T62" fmla="*/ 0 w 13"/>
              <a:gd name="T63" fmla="*/ 23 h 32"/>
              <a:gd name="T64" fmla="*/ 3 w 13"/>
              <a:gd name="T65" fmla="*/ 23 h 32"/>
              <a:gd name="T66" fmla="*/ 3 w 13"/>
              <a:gd name="T67" fmla="*/ 25 h 32"/>
              <a:gd name="T68" fmla="*/ 3 w 13"/>
              <a:gd name="T69" fmla="*/ 25 h 32"/>
              <a:gd name="T70" fmla="*/ 5 w 13"/>
              <a:gd name="T71" fmla="*/ 27 h 32"/>
              <a:gd name="T72" fmla="*/ 5 w 13"/>
              <a:gd name="T73" fmla="*/ 27 h 32"/>
              <a:gd name="T74" fmla="*/ 6 w 13"/>
              <a:gd name="T75" fmla="*/ 27 h 32"/>
              <a:gd name="T76" fmla="*/ 6 w 13"/>
              <a:gd name="T77" fmla="*/ 27 h 32"/>
              <a:gd name="T78" fmla="*/ 8 w 13"/>
              <a:gd name="T79" fmla="*/ 27 h 32"/>
              <a:gd name="T80" fmla="*/ 8 w 13"/>
              <a:gd name="T81" fmla="*/ 27 h 32"/>
              <a:gd name="T82" fmla="*/ 8 w 13"/>
              <a:gd name="T83" fmla="*/ 25 h 32"/>
              <a:gd name="T84" fmla="*/ 8 w 13"/>
              <a:gd name="T85" fmla="*/ 17 h 32"/>
              <a:gd name="T86" fmla="*/ 8 w 13"/>
              <a:gd name="T87" fmla="*/ 17 h 32"/>
              <a:gd name="T88" fmla="*/ 8 w 13"/>
              <a:gd name="T89" fmla="*/ 16 h 32"/>
              <a:gd name="T90" fmla="*/ 8 w 13"/>
              <a:gd name="T91" fmla="*/ 16 h 32"/>
              <a:gd name="T92" fmla="*/ 6 w 13"/>
              <a:gd name="T93" fmla="*/ 15 h 32"/>
              <a:gd name="T94" fmla="*/ 6 w 13"/>
              <a:gd name="T95" fmla="*/ 15 h 32"/>
              <a:gd name="T96" fmla="*/ 5 w 13"/>
              <a:gd name="T97" fmla="*/ 15 h 32"/>
              <a:gd name="T98" fmla="*/ 5 w 13"/>
              <a:gd name="T99" fmla="*/ 15 h 32"/>
              <a:gd name="T100" fmla="*/ 5 w 13"/>
              <a:gd name="T101" fmla="*/ 16 h 32"/>
              <a:gd name="T102" fmla="*/ 5 w 13"/>
              <a:gd name="T103" fmla="*/ 16 h 32"/>
              <a:gd name="T104" fmla="*/ 5 w 13"/>
              <a:gd name="T105" fmla="*/ 16 h 32"/>
              <a:gd name="T106" fmla="*/ 5 w 13"/>
              <a:gd name="T107" fmla="*/ 16 h 32"/>
              <a:gd name="T108" fmla="*/ 3 w 13"/>
              <a:gd name="T109" fmla="*/ 17 h 32"/>
              <a:gd name="T110" fmla="*/ 0 w 13"/>
              <a:gd name="T111" fmla="*/ 17 h 32"/>
              <a:gd name="T112" fmla="*/ 0 w 13"/>
              <a:gd name="T113" fmla="*/ 0 h 32"/>
              <a:gd name="T114" fmla="*/ 13 w 13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" h="32">
                <a:moveTo>
                  <a:pt x="13" y="0"/>
                </a:moveTo>
                <a:lnTo>
                  <a:pt x="13" y="3"/>
                </a:lnTo>
                <a:lnTo>
                  <a:pt x="3" y="3"/>
                </a:lnTo>
                <a:lnTo>
                  <a:pt x="3" y="12"/>
                </a:lnTo>
                <a:lnTo>
                  <a:pt x="3" y="12"/>
                </a:lnTo>
                <a:lnTo>
                  <a:pt x="6" y="11"/>
                </a:lnTo>
                <a:lnTo>
                  <a:pt x="6" y="11"/>
                </a:lnTo>
                <a:lnTo>
                  <a:pt x="7" y="11"/>
                </a:lnTo>
                <a:lnTo>
                  <a:pt x="7" y="11"/>
                </a:lnTo>
                <a:lnTo>
                  <a:pt x="10" y="11"/>
                </a:lnTo>
                <a:lnTo>
                  <a:pt x="11" y="12"/>
                </a:lnTo>
                <a:lnTo>
                  <a:pt x="11" y="12"/>
                </a:lnTo>
                <a:lnTo>
                  <a:pt x="12" y="15"/>
                </a:lnTo>
                <a:lnTo>
                  <a:pt x="13" y="17"/>
                </a:lnTo>
                <a:lnTo>
                  <a:pt x="13" y="25"/>
                </a:lnTo>
                <a:lnTo>
                  <a:pt x="13" y="25"/>
                </a:lnTo>
                <a:lnTo>
                  <a:pt x="12" y="28"/>
                </a:lnTo>
                <a:lnTo>
                  <a:pt x="12" y="28"/>
                </a:lnTo>
                <a:lnTo>
                  <a:pt x="11" y="30"/>
                </a:lnTo>
                <a:lnTo>
                  <a:pt x="11" y="30"/>
                </a:lnTo>
                <a:lnTo>
                  <a:pt x="8" y="31"/>
                </a:lnTo>
                <a:lnTo>
                  <a:pt x="8" y="31"/>
                </a:lnTo>
                <a:lnTo>
                  <a:pt x="6" y="32"/>
                </a:lnTo>
                <a:lnTo>
                  <a:pt x="6" y="32"/>
                </a:lnTo>
                <a:lnTo>
                  <a:pt x="3" y="31"/>
                </a:lnTo>
                <a:lnTo>
                  <a:pt x="3" y="31"/>
                </a:lnTo>
                <a:lnTo>
                  <a:pt x="1" y="30"/>
                </a:lnTo>
                <a:lnTo>
                  <a:pt x="1" y="30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3"/>
                </a:lnTo>
                <a:lnTo>
                  <a:pt x="3" y="23"/>
                </a:lnTo>
                <a:lnTo>
                  <a:pt x="3" y="25"/>
                </a:lnTo>
                <a:lnTo>
                  <a:pt x="3" y="25"/>
                </a:lnTo>
                <a:lnTo>
                  <a:pt x="5" y="27"/>
                </a:lnTo>
                <a:lnTo>
                  <a:pt x="5" y="27"/>
                </a:lnTo>
                <a:lnTo>
                  <a:pt x="6" y="27"/>
                </a:lnTo>
                <a:lnTo>
                  <a:pt x="6" y="27"/>
                </a:lnTo>
                <a:lnTo>
                  <a:pt x="8" y="27"/>
                </a:lnTo>
                <a:lnTo>
                  <a:pt x="8" y="27"/>
                </a:lnTo>
                <a:lnTo>
                  <a:pt x="8" y="25"/>
                </a:lnTo>
                <a:lnTo>
                  <a:pt x="8" y="17"/>
                </a:lnTo>
                <a:lnTo>
                  <a:pt x="8" y="17"/>
                </a:lnTo>
                <a:lnTo>
                  <a:pt x="8" y="16"/>
                </a:lnTo>
                <a:lnTo>
                  <a:pt x="8" y="16"/>
                </a:lnTo>
                <a:lnTo>
                  <a:pt x="6" y="15"/>
                </a:lnTo>
                <a:lnTo>
                  <a:pt x="6" y="15"/>
                </a:lnTo>
                <a:lnTo>
                  <a:pt x="5" y="15"/>
                </a:lnTo>
                <a:lnTo>
                  <a:pt x="5" y="15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3" y="17"/>
                </a:lnTo>
                <a:lnTo>
                  <a:pt x="0" y="17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81" name="Freeform 2211">
            <a:extLst>
              <a:ext uri="{FF2B5EF4-FFF2-40B4-BE49-F238E27FC236}">
                <a16:creationId xmlns:a16="http://schemas.microsoft.com/office/drawing/2014/main" id="{5624F602-9A63-46BD-B5C6-687D6458DB13}"/>
              </a:ext>
            </a:extLst>
          </p:cNvPr>
          <p:cNvSpPr>
            <a:spLocks/>
          </p:cNvSpPr>
          <p:nvPr/>
        </p:nvSpPr>
        <p:spPr bwMode="auto">
          <a:xfrm>
            <a:off x="8284606" y="5638983"/>
            <a:ext cx="25400" cy="50800"/>
          </a:xfrm>
          <a:custGeom>
            <a:avLst/>
            <a:gdLst>
              <a:gd name="T0" fmla="*/ 10 w 16"/>
              <a:gd name="T1" fmla="*/ 32 h 32"/>
              <a:gd name="T2" fmla="*/ 10 w 16"/>
              <a:gd name="T3" fmla="*/ 27 h 32"/>
              <a:gd name="T4" fmla="*/ 0 w 16"/>
              <a:gd name="T5" fmla="*/ 27 h 32"/>
              <a:gd name="T6" fmla="*/ 0 w 16"/>
              <a:gd name="T7" fmla="*/ 22 h 32"/>
              <a:gd name="T8" fmla="*/ 7 w 16"/>
              <a:gd name="T9" fmla="*/ 0 h 32"/>
              <a:gd name="T10" fmla="*/ 11 w 16"/>
              <a:gd name="T11" fmla="*/ 0 h 32"/>
              <a:gd name="T12" fmla="*/ 5 w 16"/>
              <a:gd name="T13" fmla="*/ 22 h 32"/>
              <a:gd name="T14" fmla="*/ 10 w 16"/>
              <a:gd name="T15" fmla="*/ 22 h 32"/>
              <a:gd name="T16" fmla="*/ 10 w 16"/>
              <a:gd name="T17" fmla="*/ 13 h 32"/>
              <a:gd name="T18" fmla="*/ 14 w 16"/>
              <a:gd name="T19" fmla="*/ 13 h 32"/>
              <a:gd name="T20" fmla="*/ 14 w 16"/>
              <a:gd name="T21" fmla="*/ 22 h 32"/>
              <a:gd name="T22" fmla="*/ 16 w 16"/>
              <a:gd name="T23" fmla="*/ 22 h 32"/>
              <a:gd name="T24" fmla="*/ 16 w 16"/>
              <a:gd name="T25" fmla="*/ 27 h 32"/>
              <a:gd name="T26" fmla="*/ 14 w 16"/>
              <a:gd name="T27" fmla="*/ 27 h 32"/>
              <a:gd name="T28" fmla="*/ 14 w 16"/>
              <a:gd name="T29" fmla="*/ 32 h 32"/>
              <a:gd name="T30" fmla="*/ 10 w 16"/>
              <a:gd name="T31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2">
                <a:moveTo>
                  <a:pt x="10" y="32"/>
                </a:moveTo>
                <a:lnTo>
                  <a:pt x="10" y="27"/>
                </a:lnTo>
                <a:lnTo>
                  <a:pt x="0" y="27"/>
                </a:lnTo>
                <a:lnTo>
                  <a:pt x="0" y="22"/>
                </a:lnTo>
                <a:lnTo>
                  <a:pt x="7" y="0"/>
                </a:lnTo>
                <a:lnTo>
                  <a:pt x="11" y="0"/>
                </a:lnTo>
                <a:lnTo>
                  <a:pt x="5" y="22"/>
                </a:lnTo>
                <a:lnTo>
                  <a:pt x="10" y="22"/>
                </a:lnTo>
                <a:lnTo>
                  <a:pt x="10" y="13"/>
                </a:lnTo>
                <a:lnTo>
                  <a:pt x="14" y="13"/>
                </a:lnTo>
                <a:lnTo>
                  <a:pt x="14" y="22"/>
                </a:lnTo>
                <a:lnTo>
                  <a:pt x="16" y="22"/>
                </a:lnTo>
                <a:lnTo>
                  <a:pt x="16" y="27"/>
                </a:lnTo>
                <a:lnTo>
                  <a:pt x="14" y="27"/>
                </a:lnTo>
                <a:lnTo>
                  <a:pt x="14" y="32"/>
                </a:lnTo>
                <a:lnTo>
                  <a:pt x="1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82" name="Freeform 2212">
            <a:extLst>
              <a:ext uri="{FF2B5EF4-FFF2-40B4-BE49-F238E27FC236}">
                <a16:creationId xmlns:a16="http://schemas.microsoft.com/office/drawing/2014/main" id="{4EC1DA65-715B-48B4-BA96-CF0B3A1E8ED0}"/>
              </a:ext>
            </a:extLst>
          </p:cNvPr>
          <p:cNvSpPr>
            <a:spLocks/>
          </p:cNvSpPr>
          <p:nvPr/>
        </p:nvSpPr>
        <p:spPr bwMode="auto">
          <a:xfrm>
            <a:off x="8159193" y="6150158"/>
            <a:ext cx="11113" cy="58738"/>
          </a:xfrm>
          <a:custGeom>
            <a:avLst/>
            <a:gdLst>
              <a:gd name="T0" fmla="*/ 7 w 7"/>
              <a:gd name="T1" fmla="*/ 0 h 37"/>
              <a:gd name="T2" fmla="*/ 7 w 7"/>
              <a:gd name="T3" fmla="*/ 3 h 37"/>
              <a:gd name="T4" fmla="*/ 3 w 7"/>
              <a:gd name="T5" fmla="*/ 3 h 37"/>
              <a:gd name="T6" fmla="*/ 3 w 7"/>
              <a:gd name="T7" fmla="*/ 34 h 37"/>
              <a:gd name="T8" fmla="*/ 7 w 7"/>
              <a:gd name="T9" fmla="*/ 34 h 37"/>
              <a:gd name="T10" fmla="*/ 7 w 7"/>
              <a:gd name="T11" fmla="*/ 37 h 37"/>
              <a:gd name="T12" fmla="*/ 0 w 7"/>
              <a:gd name="T13" fmla="*/ 37 h 37"/>
              <a:gd name="T14" fmla="*/ 0 w 7"/>
              <a:gd name="T15" fmla="*/ 0 h 37"/>
              <a:gd name="T16" fmla="*/ 7 w 7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7">
                <a:moveTo>
                  <a:pt x="7" y="0"/>
                </a:moveTo>
                <a:lnTo>
                  <a:pt x="7" y="3"/>
                </a:lnTo>
                <a:lnTo>
                  <a:pt x="3" y="3"/>
                </a:lnTo>
                <a:lnTo>
                  <a:pt x="3" y="34"/>
                </a:lnTo>
                <a:lnTo>
                  <a:pt x="7" y="34"/>
                </a:lnTo>
                <a:lnTo>
                  <a:pt x="7" y="37"/>
                </a:lnTo>
                <a:lnTo>
                  <a:pt x="0" y="37"/>
                </a:ln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83" name="Freeform 2213">
            <a:extLst>
              <a:ext uri="{FF2B5EF4-FFF2-40B4-BE49-F238E27FC236}">
                <a16:creationId xmlns:a16="http://schemas.microsoft.com/office/drawing/2014/main" id="{26159B59-46C0-4CB4-B8BE-B6CF9C15651A}"/>
              </a:ext>
            </a:extLst>
          </p:cNvPr>
          <p:cNvSpPr>
            <a:spLocks/>
          </p:cNvSpPr>
          <p:nvPr/>
        </p:nvSpPr>
        <p:spPr bwMode="auto">
          <a:xfrm>
            <a:off x="8186181" y="6148571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9 w 14"/>
              <a:gd name="T5" fmla="*/ 13 h 33"/>
              <a:gd name="T6" fmla="*/ 9 w 14"/>
              <a:gd name="T7" fmla="*/ 13 h 33"/>
              <a:gd name="T8" fmla="*/ 9 w 14"/>
              <a:gd name="T9" fmla="*/ 11 h 33"/>
              <a:gd name="T10" fmla="*/ 9 w 14"/>
              <a:gd name="T11" fmla="*/ 11 h 33"/>
              <a:gd name="T12" fmla="*/ 9 w 14"/>
              <a:gd name="T13" fmla="*/ 9 h 33"/>
              <a:gd name="T14" fmla="*/ 9 w 14"/>
              <a:gd name="T15" fmla="*/ 9 h 33"/>
              <a:gd name="T16" fmla="*/ 9 w 14"/>
              <a:gd name="T17" fmla="*/ 8 h 33"/>
              <a:gd name="T18" fmla="*/ 9 w 14"/>
              <a:gd name="T19" fmla="*/ 8 h 33"/>
              <a:gd name="T20" fmla="*/ 9 w 14"/>
              <a:gd name="T21" fmla="*/ 6 h 33"/>
              <a:gd name="T22" fmla="*/ 9 w 14"/>
              <a:gd name="T23" fmla="*/ 6 h 33"/>
              <a:gd name="T24" fmla="*/ 8 w 14"/>
              <a:gd name="T25" fmla="*/ 5 h 33"/>
              <a:gd name="T26" fmla="*/ 8 w 14"/>
              <a:gd name="T27" fmla="*/ 5 h 33"/>
              <a:gd name="T28" fmla="*/ 7 w 14"/>
              <a:gd name="T29" fmla="*/ 5 h 33"/>
              <a:gd name="T30" fmla="*/ 7 w 14"/>
              <a:gd name="T31" fmla="*/ 5 h 33"/>
              <a:gd name="T32" fmla="*/ 5 w 14"/>
              <a:gd name="T33" fmla="*/ 6 h 33"/>
              <a:gd name="T34" fmla="*/ 5 w 14"/>
              <a:gd name="T35" fmla="*/ 6 h 33"/>
              <a:gd name="T36" fmla="*/ 5 w 14"/>
              <a:gd name="T37" fmla="*/ 8 h 33"/>
              <a:gd name="T38" fmla="*/ 5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0 w 14"/>
              <a:gd name="T47" fmla="*/ 5 h 33"/>
              <a:gd name="T48" fmla="*/ 0 w 14"/>
              <a:gd name="T49" fmla="*/ 5 h 33"/>
              <a:gd name="T50" fmla="*/ 3 w 14"/>
              <a:gd name="T51" fmla="*/ 3 h 33"/>
              <a:gd name="T52" fmla="*/ 3 w 14"/>
              <a:gd name="T53" fmla="*/ 3 h 33"/>
              <a:gd name="T54" fmla="*/ 4 w 14"/>
              <a:gd name="T55" fmla="*/ 1 h 33"/>
              <a:gd name="T56" fmla="*/ 4 w 14"/>
              <a:gd name="T57" fmla="*/ 1 h 33"/>
              <a:gd name="T58" fmla="*/ 7 w 14"/>
              <a:gd name="T59" fmla="*/ 0 h 33"/>
              <a:gd name="T60" fmla="*/ 7 w 14"/>
              <a:gd name="T61" fmla="*/ 0 h 33"/>
              <a:gd name="T62" fmla="*/ 10 w 14"/>
              <a:gd name="T63" fmla="*/ 1 h 33"/>
              <a:gd name="T64" fmla="*/ 10 w 14"/>
              <a:gd name="T65" fmla="*/ 1 h 33"/>
              <a:gd name="T66" fmla="*/ 13 w 14"/>
              <a:gd name="T67" fmla="*/ 3 h 33"/>
              <a:gd name="T68" fmla="*/ 13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3 h 33"/>
              <a:gd name="T84" fmla="*/ 14 w 14"/>
              <a:gd name="T85" fmla="*/ 13 h 33"/>
              <a:gd name="T86" fmla="*/ 13 w 14"/>
              <a:gd name="T87" fmla="*/ 14 h 33"/>
              <a:gd name="T88" fmla="*/ 13 w 14"/>
              <a:gd name="T89" fmla="*/ 14 h 33"/>
              <a:gd name="T90" fmla="*/ 13 w 14"/>
              <a:gd name="T91" fmla="*/ 15 h 33"/>
              <a:gd name="T92" fmla="*/ 5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9" y="13"/>
                </a:lnTo>
                <a:lnTo>
                  <a:pt x="9" y="13"/>
                </a:lnTo>
                <a:lnTo>
                  <a:pt x="9" y="11"/>
                </a:lnTo>
                <a:lnTo>
                  <a:pt x="9" y="11"/>
                </a:lnTo>
                <a:lnTo>
                  <a:pt x="9" y="9"/>
                </a:lnTo>
                <a:lnTo>
                  <a:pt x="9" y="9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3" y="3"/>
                </a:lnTo>
                <a:lnTo>
                  <a:pt x="3" y="3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3" y="14"/>
                </a:lnTo>
                <a:lnTo>
                  <a:pt x="13" y="14"/>
                </a:lnTo>
                <a:lnTo>
                  <a:pt x="13" y="15"/>
                </a:lnTo>
                <a:lnTo>
                  <a:pt x="5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84" name="Freeform 2214">
            <a:extLst>
              <a:ext uri="{FF2B5EF4-FFF2-40B4-BE49-F238E27FC236}">
                <a16:creationId xmlns:a16="http://schemas.microsoft.com/office/drawing/2014/main" id="{9D5871A1-EF76-4530-A9A6-FE7E36E3A5E3}"/>
              </a:ext>
            </a:extLst>
          </p:cNvPr>
          <p:cNvSpPr>
            <a:spLocks/>
          </p:cNvSpPr>
          <p:nvPr/>
        </p:nvSpPr>
        <p:spPr bwMode="auto">
          <a:xfrm>
            <a:off x="8213168" y="6150158"/>
            <a:ext cx="20638" cy="50800"/>
          </a:xfrm>
          <a:custGeom>
            <a:avLst/>
            <a:gdLst>
              <a:gd name="T0" fmla="*/ 13 w 13"/>
              <a:gd name="T1" fmla="*/ 0 h 32"/>
              <a:gd name="T2" fmla="*/ 13 w 13"/>
              <a:gd name="T3" fmla="*/ 4 h 32"/>
              <a:gd name="T4" fmla="*/ 5 w 13"/>
              <a:gd name="T5" fmla="*/ 4 h 32"/>
              <a:gd name="T6" fmla="*/ 5 w 13"/>
              <a:gd name="T7" fmla="*/ 13 h 32"/>
              <a:gd name="T8" fmla="*/ 5 w 13"/>
              <a:gd name="T9" fmla="*/ 13 h 32"/>
              <a:gd name="T10" fmla="*/ 6 w 13"/>
              <a:gd name="T11" fmla="*/ 12 h 32"/>
              <a:gd name="T12" fmla="*/ 6 w 13"/>
              <a:gd name="T13" fmla="*/ 12 h 32"/>
              <a:gd name="T14" fmla="*/ 8 w 13"/>
              <a:gd name="T15" fmla="*/ 12 h 32"/>
              <a:gd name="T16" fmla="*/ 8 w 13"/>
              <a:gd name="T17" fmla="*/ 12 h 32"/>
              <a:gd name="T18" fmla="*/ 11 w 13"/>
              <a:gd name="T19" fmla="*/ 12 h 32"/>
              <a:gd name="T20" fmla="*/ 12 w 13"/>
              <a:gd name="T21" fmla="*/ 13 h 32"/>
              <a:gd name="T22" fmla="*/ 12 w 13"/>
              <a:gd name="T23" fmla="*/ 13 h 32"/>
              <a:gd name="T24" fmla="*/ 13 w 13"/>
              <a:gd name="T25" fmla="*/ 14 h 32"/>
              <a:gd name="T26" fmla="*/ 13 w 13"/>
              <a:gd name="T27" fmla="*/ 17 h 32"/>
              <a:gd name="T28" fmla="*/ 13 w 13"/>
              <a:gd name="T29" fmla="*/ 25 h 32"/>
              <a:gd name="T30" fmla="*/ 13 w 13"/>
              <a:gd name="T31" fmla="*/ 25 h 32"/>
              <a:gd name="T32" fmla="*/ 13 w 13"/>
              <a:gd name="T33" fmla="*/ 28 h 32"/>
              <a:gd name="T34" fmla="*/ 13 w 13"/>
              <a:gd name="T35" fmla="*/ 28 h 32"/>
              <a:gd name="T36" fmla="*/ 12 w 13"/>
              <a:gd name="T37" fmla="*/ 30 h 32"/>
              <a:gd name="T38" fmla="*/ 12 w 13"/>
              <a:gd name="T39" fmla="*/ 30 h 32"/>
              <a:gd name="T40" fmla="*/ 10 w 13"/>
              <a:gd name="T41" fmla="*/ 32 h 32"/>
              <a:gd name="T42" fmla="*/ 10 w 13"/>
              <a:gd name="T43" fmla="*/ 32 h 32"/>
              <a:gd name="T44" fmla="*/ 7 w 13"/>
              <a:gd name="T45" fmla="*/ 32 h 32"/>
              <a:gd name="T46" fmla="*/ 7 w 13"/>
              <a:gd name="T47" fmla="*/ 32 h 32"/>
              <a:gd name="T48" fmla="*/ 5 w 13"/>
              <a:gd name="T49" fmla="*/ 32 h 32"/>
              <a:gd name="T50" fmla="*/ 5 w 13"/>
              <a:gd name="T51" fmla="*/ 32 h 32"/>
              <a:gd name="T52" fmla="*/ 2 w 13"/>
              <a:gd name="T53" fmla="*/ 30 h 32"/>
              <a:gd name="T54" fmla="*/ 2 w 13"/>
              <a:gd name="T55" fmla="*/ 30 h 32"/>
              <a:gd name="T56" fmla="*/ 1 w 13"/>
              <a:gd name="T57" fmla="*/ 28 h 32"/>
              <a:gd name="T58" fmla="*/ 1 w 13"/>
              <a:gd name="T59" fmla="*/ 28 h 32"/>
              <a:gd name="T60" fmla="*/ 0 w 13"/>
              <a:gd name="T61" fmla="*/ 25 h 32"/>
              <a:gd name="T62" fmla="*/ 0 w 13"/>
              <a:gd name="T63" fmla="*/ 24 h 32"/>
              <a:gd name="T64" fmla="*/ 5 w 13"/>
              <a:gd name="T65" fmla="*/ 24 h 32"/>
              <a:gd name="T66" fmla="*/ 5 w 13"/>
              <a:gd name="T67" fmla="*/ 25 h 32"/>
              <a:gd name="T68" fmla="*/ 5 w 13"/>
              <a:gd name="T69" fmla="*/ 25 h 32"/>
              <a:gd name="T70" fmla="*/ 5 w 13"/>
              <a:gd name="T71" fmla="*/ 27 h 32"/>
              <a:gd name="T72" fmla="*/ 5 w 13"/>
              <a:gd name="T73" fmla="*/ 27 h 32"/>
              <a:gd name="T74" fmla="*/ 7 w 13"/>
              <a:gd name="T75" fmla="*/ 28 h 32"/>
              <a:gd name="T76" fmla="*/ 7 w 13"/>
              <a:gd name="T77" fmla="*/ 28 h 32"/>
              <a:gd name="T78" fmla="*/ 8 w 13"/>
              <a:gd name="T79" fmla="*/ 27 h 32"/>
              <a:gd name="T80" fmla="*/ 8 w 13"/>
              <a:gd name="T81" fmla="*/ 27 h 32"/>
              <a:gd name="T82" fmla="*/ 10 w 13"/>
              <a:gd name="T83" fmla="*/ 25 h 32"/>
              <a:gd name="T84" fmla="*/ 10 w 13"/>
              <a:gd name="T85" fmla="*/ 18 h 32"/>
              <a:gd name="T86" fmla="*/ 10 w 13"/>
              <a:gd name="T87" fmla="*/ 18 h 32"/>
              <a:gd name="T88" fmla="*/ 8 w 13"/>
              <a:gd name="T89" fmla="*/ 17 h 32"/>
              <a:gd name="T90" fmla="*/ 8 w 13"/>
              <a:gd name="T91" fmla="*/ 17 h 32"/>
              <a:gd name="T92" fmla="*/ 7 w 13"/>
              <a:gd name="T93" fmla="*/ 15 h 32"/>
              <a:gd name="T94" fmla="*/ 7 w 13"/>
              <a:gd name="T95" fmla="*/ 15 h 32"/>
              <a:gd name="T96" fmla="*/ 6 w 13"/>
              <a:gd name="T97" fmla="*/ 15 h 32"/>
              <a:gd name="T98" fmla="*/ 6 w 13"/>
              <a:gd name="T99" fmla="*/ 15 h 32"/>
              <a:gd name="T100" fmla="*/ 5 w 13"/>
              <a:gd name="T101" fmla="*/ 17 h 32"/>
              <a:gd name="T102" fmla="*/ 5 w 13"/>
              <a:gd name="T103" fmla="*/ 17 h 32"/>
              <a:gd name="T104" fmla="*/ 5 w 13"/>
              <a:gd name="T105" fmla="*/ 17 h 32"/>
              <a:gd name="T106" fmla="*/ 5 w 13"/>
              <a:gd name="T107" fmla="*/ 17 h 32"/>
              <a:gd name="T108" fmla="*/ 5 w 13"/>
              <a:gd name="T109" fmla="*/ 17 h 32"/>
              <a:gd name="T110" fmla="*/ 1 w 13"/>
              <a:gd name="T111" fmla="*/ 17 h 32"/>
              <a:gd name="T112" fmla="*/ 1 w 13"/>
              <a:gd name="T113" fmla="*/ 0 h 32"/>
              <a:gd name="T114" fmla="*/ 13 w 13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" h="32">
                <a:moveTo>
                  <a:pt x="13" y="0"/>
                </a:moveTo>
                <a:lnTo>
                  <a:pt x="13" y="4"/>
                </a:lnTo>
                <a:lnTo>
                  <a:pt x="5" y="4"/>
                </a:lnTo>
                <a:lnTo>
                  <a:pt x="5" y="13"/>
                </a:lnTo>
                <a:lnTo>
                  <a:pt x="5" y="13"/>
                </a:lnTo>
                <a:lnTo>
                  <a:pt x="6" y="12"/>
                </a:lnTo>
                <a:lnTo>
                  <a:pt x="6" y="12"/>
                </a:lnTo>
                <a:lnTo>
                  <a:pt x="8" y="12"/>
                </a:lnTo>
                <a:lnTo>
                  <a:pt x="8" y="12"/>
                </a:lnTo>
                <a:lnTo>
                  <a:pt x="11" y="12"/>
                </a:lnTo>
                <a:lnTo>
                  <a:pt x="12" y="13"/>
                </a:lnTo>
                <a:lnTo>
                  <a:pt x="12" y="13"/>
                </a:lnTo>
                <a:lnTo>
                  <a:pt x="13" y="14"/>
                </a:lnTo>
                <a:lnTo>
                  <a:pt x="13" y="17"/>
                </a:lnTo>
                <a:lnTo>
                  <a:pt x="13" y="25"/>
                </a:lnTo>
                <a:lnTo>
                  <a:pt x="13" y="25"/>
                </a:lnTo>
                <a:lnTo>
                  <a:pt x="13" y="28"/>
                </a:lnTo>
                <a:lnTo>
                  <a:pt x="13" y="28"/>
                </a:lnTo>
                <a:lnTo>
                  <a:pt x="12" y="30"/>
                </a:lnTo>
                <a:lnTo>
                  <a:pt x="12" y="30"/>
                </a:lnTo>
                <a:lnTo>
                  <a:pt x="10" y="32"/>
                </a:lnTo>
                <a:lnTo>
                  <a:pt x="10" y="32"/>
                </a:lnTo>
                <a:lnTo>
                  <a:pt x="7" y="32"/>
                </a:lnTo>
                <a:lnTo>
                  <a:pt x="7" y="32"/>
                </a:lnTo>
                <a:lnTo>
                  <a:pt x="5" y="32"/>
                </a:lnTo>
                <a:lnTo>
                  <a:pt x="5" y="32"/>
                </a:lnTo>
                <a:lnTo>
                  <a:pt x="2" y="30"/>
                </a:lnTo>
                <a:lnTo>
                  <a:pt x="2" y="30"/>
                </a:lnTo>
                <a:lnTo>
                  <a:pt x="1" y="28"/>
                </a:lnTo>
                <a:lnTo>
                  <a:pt x="1" y="28"/>
                </a:lnTo>
                <a:lnTo>
                  <a:pt x="0" y="25"/>
                </a:lnTo>
                <a:lnTo>
                  <a:pt x="0" y="24"/>
                </a:lnTo>
                <a:lnTo>
                  <a:pt x="5" y="24"/>
                </a:lnTo>
                <a:lnTo>
                  <a:pt x="5" y="25"/>
                </a:lnTo>
                <a:lnTo>
                  <a:pt x="5" y="25"/>
                </a:lnTo>
                <a:lnTo>
                  <a:pt x="5" y="27"/>
                </a:lnTo>
                <a:lnTo>
                  <a:pt x="5" y="27"/>
                </a:lnTo>
                <a:lnTo>
                  <a:pt x="7" y="28"/>
                </a:lnTo>
                <a:lnTo>
                  <a:pt x="7" y="28"/>
                </a:lnTo>
                <a:lnTo>
                  <a:pt x="8" y="27"/>
                </a:lnTo>
                <a:lnTo>
                  <a:pt x="8" y="27"/>
                </a:lnTo>
                <a:lnTo>
                  <a:pt x="10" y="25"/>
                </a:lnTo>
                <a:lnTo>
                  <a:pt x="10" y="18"/>
                </a:lnTo>
                <a:lnTo>
                  <a:pt x="10" y="18"/>
                </a:lnTo>
                <a:lnTo>
                  <a:pt x="8" y="17"/>
                </a:lnTo>
                <a:lnTo>
                  <a:pt x="8" y="17"/>
                </a:lnTo>
                <a:lnTo>
                  <a:pt x="7" y="15"/>
                </a:lnTo>
                <a:lnTo>
                  <a:pt x="7" y="15"/>
                </a:lnTo>
                <a:lnTo>
                  <a:pt x="6" y="15"/>
                </a:lnTo>
                <a:lnTo>
                  <a:pt x="6" y="15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1" y="17"/>
                </a:lnTo>
                <a:lnTo>
                  <a:pt x="1" y="0"/>
                </a:lnTo>
                <a:lnTo>
                  <a:pt x="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85" name="Freeform 2216">
            <a:extLst>
              <a:ext uri="{FF2B5EF4-FFF2-40B4-BE49-F238E27FC236}">
                <a16:creationId xmlns:a16="http://schemas.microsoft.com/office/drawing/2014/main" id="{2358D211-5909-4397-9A10-CBC563618243}"/>
              </a:ext>
            </a:extLst>
          </p:cNvPr>
          <p:cNvSpPr>
            <a:spLocks noEditPoints="1"/>
          </p:cNvSpPr>
          <p:nvPr/>
        </p:nvSpPr>
        <p:spPr bwMode="auto">
          <a:xfrm>
            <a:off x="8240155" y="6148571"/>
            <a:ext cx="22225" cy="52388"/>
          </a:xfrm>
          <a:custGeom>
            <a:avLst/>
            <a:gdLst>
              <a:gd name="T0" fmla="*/ 6 w 14"/>
              <a:gd name="T1" fmla="*/ 19 h 33"/>
              <a:gd name="T2" fmla="*/ 6 w 14"/>
              <a:gd name="T3" fmla="*/ 19 h 33"/>
              <a:gd name="T4" fmla="*/ 6 w 14"/>
              <a:gd name="T5" fmla="*/ 20 h 33"/>
              <a:gd name="T6" fmla="*/ 5 w 14"/>
              <a:gd name="T7" fmla="*/ 20 h 33"/>
              <a:gd name="T8" fmla="*/ 3 w 14"/>
              <a:gd name="T9" fmla="*/ 19 h 33"/>
              <a:gd name="T10" fmla="*/ 0 w 14"/>
              <a:gd name="T11" fmla="*/ 18 h 33"/>
              <a:gd name="T12" fmla="*/ 0 w 14"/>
              <a:gd name="T13" fmla="*/ 16 h 33"/>
              <a:gd name="T14" fmla="*/ 0 w 14"/>
              <a:gd name="T15" fmla="*/ 15 h 33"/>
              <a:gd name="T16" fmla="*/ 0 w 14"/>
              <a:gd name="T17" fmla="*/ 14 h 33"/>
              <a:gd name="T18" fmla="*/ 0 w 14"/>
              <a:gd name="T19" fmla="*/ 10 h 33"/>
              <a:gd name="T20" fmla="*/ 0 w 14"/>
              <a:gd name="T21" fmla="*/ 8 h 33"/>
              <a:gd name="T22" fmla="*/ 0 w 14"/>
              <a:gd name="T23" fmla="*/ 6 h 33"/>
              <a:gd name="T24" fmla="*/ 0 w 14"/>
              <a:gd name="T25" fmla="*/ 5 h 33"/>
              <a:gd name="T26" fmla="*/ 1 w 14"/>
              <a:gd name="T27" fmla="*/ 4 h 33"/>
              <a:gd name="T28" fmla="*/ 3 w 14"/>
              <a:gd name="T29" fmla="*/ 1 h 33"/>
              <a:gd name="T30" fmla="*/ 6 w 14"/>
              <a:gd name="T31" fmla="*/ 0 h 33"/>
              <a:gd name="T32" fmla="*/ 10 w 14"/>
              <a:gd name="T33" fmla="*/ 1 h 33"/>
              <a:gd name="T34" fmla="*/ 13 w 14"/>
              <a:gd name="T35" fmla="*/ 4 h 33"/>
              <a:gd name="T36" fmla="*/ 13 w 14"/>
              <a:gd name="T37" fmla="*/ 5 h 33"/>
              <a:gd name="T38" fmla="*/ 13 w 14"/>
              <a:gd name="T39" fmla="*/ 6 h 33"/>
              <a:gd name="T40" fmla="*/ 14 w 14"/>
              <a:gd name="T41" fmla="*/ 8 h 33"/>
              <a:gd name="T42" fmla="*/ 14 w 14"/>
              <a:gd name="T43" fmla="*/ 10 h 33"/>
              <a:gd name="T44" fmla="*/ 14 w 14"/>
              <a:gd name="T45" fmla="*/ 13 h 33"/>
              <a:gd name="T46" fmla="*/ 13 w 14"/>
              <a:gd name="T47" fmla="*/ 14 h 33"/>
              <a:gd name="T48" fmla="*/ 13 w 14"/>
              <a:gd name="T49" fmla="*/ 15 h 33"/>
              <a:gd name="T50" fmla="*/ 6 w 14"/>
              <a:gd name="T51" fmla="*/ 33 h 33"/>
              <a:gd name="T52" fmla="*/ 4 w 14"/>
              <a:gd name="T53" fmla="*/ 14 h 33"/>
              <a:gd name="T54" fmla="*/ 5 w 14"/>
              <a:gd name="T55" fmla="*/ 15 h 33"/>
              <a:gd name="T56" fmla="*/ 6 w 14"/>
              <a:gd name="T57" fmla="*/ 15 h 33"/>
              <a:gd name="T58" fmla="*/ 8 w 14"/>
              <a:gd name="T59" fmla="*/ 15 h 33"/>
              <a:gd name="T60" fmla="*/ 9 w 14"/>
              <a:gd name="T61" fmla="*/ 14 h 33"/>
              <a:gd name="T62" fmla="*/ 9 w 14"/>
              <a:gd name="T63" fmla="*/ 8 h 33"/>
              <a:gd name="T64" fmla="*/ 8 w 14"/>
              <a:gd name="T65" fmla="*/ 6 h 33"/>
              <a:gd name="T66" fmla="*/ 6 w 14"/>
              <a:gd name="T67" fmla="*/ 5 h 33"/>
              <a:gd name="T68" fmla="*/ 5 w 14"/>
              <a:gd name="T69" fmla="*/ 6 h 33"/>
              <a:gd name="T70" fmla="*/ 4 w 14"/>
              <a:gd name="T71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1" y="33"/>
                </a:move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6" y="20"/>
                </a:lnTo>
                <a:lnTo>
                  <a:pt x="6" y="20"/>
                </a:lnTo>
                <a:lnTo>
                  <a:pt x="5" y="20"/>
                </a:lnTo>
                <a:lnTo>
                  <a:pt x="5" y="20"/>
                </a:lnTo>
                <a:lnTo>
                  <a:pt x="3" y="19"/>
                </a:lnTo>
                <a:lnTo>
                  <a:pt x="3" y="19"/>
                </a:lnTo>
                <a:lnTo>
                  <a:pt x="0" y="18"/>
                </a:lnTo>
                <a:lnTo>
                  <a:pt x="0" y="18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4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3" y="1"/>
                </a:lnTo>
                <a:lnTo>
                  <a:pt x="3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3" y="4"/>
                </a:lnTo>
                <a:lnTo>
                  <a:pt x="13" y="4"/>
                </a:lnTo>
                <a:lnTo>
                  <a:pt x="13" y="5"/>
                </a:lnTo>
                <a:lnTo>
                  <a:pt x="13" y="5"/>
                </a:lnTo>
                <a:lnTo>
                  <a:pt x="13" y="6"/>
                </a:lnTo>
                <a:lnTo>
                  <a:pt x="13" y="6"/>
                </a:lnTo>
                <a:lnTo>
                  <a:pt x="14" y="8"/>
                </a:lnTo>
                <a:lnTo>
                  <a:pt x="14" y="8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3" y="14"/>
                </a:lnTo>
                <a:lnTo>
                  <a:pt x="13" y="14"/>
                </a:lnTo>
                <a:lnTo>
                  <a:pt x="13" y="15"/>
                </a:lnTo>
                <a:lnTo>
                  <a:pt x="13" y="15"/>
                </a:lnTo>
                <a:lnTo>
                  <a:pt x="13" y="16"/>
                </a:lnTo>
                <a:lnTo>
                  <a:pt x="6" y="33"/>
                </a:lnTo>
                <a:lnTo>
                  <a:pt x="1" y="33"/>
                </a:lnTo>
                <a:close/>
                <a:moveTo>
                  <a:pt x="4" y="14"/>
                </a:moveTo>
                <a:lnTo>
                  <a:pt x="4" y="14"/>
                </a:lnTo>
                <a:lnTo>
                  <a:pt x="5" y="15"/>
                </a:lnTo>
                <a:lnTo>
                  <a:pt x="5" y="15"/>
                </a:lnTo>
                <a:lnTo>
                  <a:pt x="6" y="15"/>
                </a:lnTo>
                <a:lnTo>
                  <a:pt x="6" y="15"/>
                </a:lnTo>
                <a:lnTo>
                  <a:pt x="8" y="15"/>
                </a:lnTo>
                <a:lnTo>
                  <a:pt x="8" y="15"/>
                </a:lnTo>
                <a:lnTo>
                  <a:pt x="9" y="14"/>
                </a:lnTo>
                <a:lnTo>
                  <a:pt x="9" y="8"/>
                </a:lnTo>
                <a:lnTo>
                  <a:pt x="9" y="8"/>
                </a:lnTo>
                <a:lnTo>
                  <a:pt x="8" y="6"/>
                </a:lnTo>
                <a:lnTo>
                  <a:pt x="8" y="6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4" y="8"/>
                </a:lnTo>
                <a:lnTo>
                  <a:pt x="4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86" name="Freeform 2217">
            <a:extLst>
              <a:ext uri="{FF2B5EF4-FFF2-40B4-BE49-F238E27FC236}">
                <a16:creationId xmlns:a16="http://schemas.microsoft.com/office/drawing/2014/main" id="{449ABD79-A18E-451F-B10C-EB96DF49DAEA}"/>
              </a:ext>
            </a:extLst>
          </p:cNvPr>
          <p:cNvSpPr>
            <a:spLocks/>
          </p:cNvSpPr>
          <p:nvPr/>
        </p:nvSpPr>
        <p:spPr bwMode="auto">
          <a:xfrm>
            <a:off x="8278255" y="6150159"/>
            <a:ext cx="9525" cy="58738"/>
          </a:xfrm>
          <a:custGeom>
            <a:avLst/>
            <a:gdLst>
              <a:gd name="T0" fmla="*/ 0 w 6"/>
              <a:gd name="T1" fmla="*/ 37 h 37"/>
              <a:gd name="T2" fmla="*/ 0 w 6"/>
              <a:gd name="T3" fmla="*/ 34 h 37"/>
              <a:gd name="T4" fmla="*/ 2 w 6"/>
              <a:gd name="T5" fmla="*/ 34 h 37"/>
              <a:gd name="T6" fmla="*/ 2 w 6"/>
              <a:gd name="T7" fmla="*/ 3 h 37"/>
              <a:gd name="T8" fmla="*/ 0 w 6"/>
              <a:gd name="T9" fmla="*/ 3 h 37"/>
              <a:gd name="T10" fmla="*/ 0 w 6"/>
              <a:gd name="T11" fmla="*/ 0 h 37"/>
              <a:gd name="T12" fmla="*/ 6 w 6"/>
              <a:gd name="T13" fmla="*/ 0 h 37"/>
              <a:gd name="T14" fmla="*/ 6 w 6"/>
              <a:gd name="T15" fmla="*/ 37 h 37"/>
              <a:gd name="T16" fmla="*/ 0 w 6"/>
              <a:gd name="T17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37">
                <a:moveTo>
                  <a:pt x="0" y="37"/>
                </a:moveTo>
                <a:lnTo>
                  <a:pt x="0" y="34"/>
                </a:lnTo>
                <a:lnTo>
                  <a:pt x="2" y="34"/>
                </a:lnTo>
                <a:lnTo>
                  <a:pt x="2" y="3"/>
                </a:lnTo>
                <a:lnTo>
                  <a:pt x="0" y="3"/>
                </a:lnTo>
                <a:lnTo>
                  <a:pt x="0" y="0"/>
                </a:lnTo>
                <a:lnTo>
                  <a:pt x="6" y="0"/>
                </a:lnTo>
                <a:lnTo>
                  <a:pt x="6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87" name="Freeform 2218">
            <a:extLst>
              <a:ext uri="{FF2B5EF4-FFF2-40B4-BE49-F238E27FC236}">
                <a16:creationId xmlns:a16="http://schemas.microsoft.com/office/drawing/2014/main" id="{0CAFD012-105E-4885-8C45-4B2CCE56552D}"/>
              </a:ext>
            </a:extLst>
          </p:cNvPr>
          <p:cNvSpPr>
            <a:spLocks/>
          </p:cNvSpPr>
          <p:nvPr/>
        </p:nvSpPr>
        <p:spPr bwMode="auto">
          <a:xfrm>
            <a:off x="8578293" y="5638984"/>
            <a:ext cx="14288" cy="50800"/>
          </a:xfrm>
          <a:custGeom>
            <a:avLst/>
            <a:gdLst>
              <a:gd name="T0" fmla="*/ 6 w 9"/>
              <a:gd name="T1" fmla="*/ 32 h 32"/>
              <a:gd name="T2" fmla="*/ 6 w 9"/>
              <a:gd name="T3" fmla="*/ 5 h 32"/>
              <a:gd name="T4" fmla="*/ 0 w 9"/>
              <a:gd name="T5" fmla="*/ 7 h 32"/>
              <a:gd name="T6" fmla="*/ 0 w 9"/>
              <a:gd name="T7" fmla="*/ 3 h 32"/>
              <a:gd name="T8" fmla="*/ 6 w 9"/>
              <a:gd name="T9" fmla="*/ 0 h 32"/>
              <a:gd name="T10" fmla="*/ 9 w 9"/>
              <a:gd name="T11" fmla="*/ 0 h 32"/>
              <a:gd name="T12" fmla="*/ 9 w 9"/>
              <a:gd name="T13" fmla="*/ 32 h 32"/>
              <a:gd name="T14" fmla="*/ 6 w 9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2">
                <a:moveTo>
                  <a:pt x="6" y="32"/>
                </a:moveTo>
                <a:lnTo>
                  <a:pt x="6" y="5"/>
                </a:lnTo>
                <a:lnTo>
                  <a:pt x="0" y="7"/>
                </a:lnTo>
                <a:lnTo>
                  <a:pt x="0" y="3"/>
                </a:lnTo>
                <a:lnTo>
                  <a:pt x="6" y="0"/>
                </a:lnTo>
                <a:lnTo>
                  <a:pt x="9" y="0"/>
                </a:lnTo>
                <a:lnTo>
                  <a:pt x="9" y="32"/>
                </a:lnTo>
                <a:lnTo>
                  <a:pt x="6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88" name="Freeform 2219">
            <a:extLst>
              <a:ext uri="{FF2B5EF4-FFF2-40B4-BE49-F238E27FC236}">
                <a16:creationId xmlns:a16="http://schemas.microsoft.com/office/drawing/2014/main" id="{CE4D743A-FBD3-4C26-A4D9-195F9F24BC7C}"/>
              </a:ext>
            </a:extLst>
          </p:cNvPr>
          <p:cNvSpPr>
            <a:spLocks/>
          </p:cNvSpPr>
          <p:nvPr/>
        </p:nvSpPr>
        <p:spPr bwMode="auto">
          <a:xfrm>
            <a:off x="8605280" y="5638984"/>
            <a:ext cx="22225" cy="50800"/>
          </a:xfrm>
          <a:custGeom>
            <a:avLst/>
            <a:gdLst>
              <a:gd name="T0" fmla="*/ 1 w 14"/>
              <a:gd name="T1" fmla="*/ 32 h 32"/>
              <a:gd name="T2" fmla="*/ 9 w 14"/>
              <a:gd name="T3" fmla="*/ 3 h 32"/>
              <a:gd name="T4" fmla="*/ 4 w 14"/>
              <a:gd name="T5" fmla="*/ 3 h 32"/>
              <a:gd name="T6" fmla="*/ 4 w 14"/>
              <a:gd name="T7" fmla="*/ 7 h 32"/>
              <a:gd name="T8" fmla="*/ 0 w 14"/>
              <a:gd name="T9" fmla="*/ 7 h 32"/>
              <a:gd name="T10" fmla="*/ 0 w 14"/>
              <a:gd name="T11" fmla="*/ 0 h 32"/>
              <a:gd name="T12" fmla="*/ 14 w 14"/>
              <a:gd name="T13" fmla="*/ 0 h 32"/>
              <a:gd name="T14" fmla="*/ 14 w 14"/>
              <a:gd name="T15" fmla="*/ 5 h 32"/>
              <a:gd name="T16" fmla="*/ 6 w 14"/>
              <a:gd name="T17" fmla="*/ 32 h 32"/>
              <a:gd name="T18" fmla="*/ 1 w 14"/>
              <a:gd name="T1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2">
                <a:moveTo>
                  <a:pt x="1" y="32"/>
                </a:moveTo>
                <a:lnTo>
                  <a:pt x="9" y="3"/>
                </a:lnTo>
                <a:lnTo>
                  <a:pt x="4" y="3"/>
                </a:lnTo>
                <a:lnTo>
                  <a:pt x="4" y="7"/>
                </a:lnTo>
                <a:lnTo>
                  <a:pt x="0" y="7"/>
                </a:lnTo>
                <a:lnTo>
                  <a:pt x="0" y="0"/>
                </a:lnTo>
                <a:lnTo>
                  <a:pt x="14" y="0"/>
                </a:lnTo>
                <a:lnTo>
                  <a:pt x="14" y="5"/>
                </a:lnTo>
                <a:lnTo>
                  <a:pt x="6" y="32"/>
                </a:lnTo>
                <a:lnTo>
                  <a:pt x="1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89" name="Freeform 2220">
            <a:extLst>
              <a:ext uri="{FF2B5EF4-FFF2-40B4-BE49-F238E27FC236}">
                <a16:creationId xmlns:a16="http://schemas.microsoft.com/office/drawing/2014/main" id="{51DDB80E-2804-42D4-A601-2B596E073D9D}"/>
              </a:ext>
            </a:extLst>
          </p:cNvPr>
          <p:cNvSpPr>
            <a:spLocks/>
          </p:cNvSpPr>
          <p:nvPr/>
        </p:nvSpPr>
        <p:spPr bwMode="auto">
          <a:xfrm>
            <a:off x="8629093" y="5638984"/>
            <a:ext cx="25400" cy="50800"/>
          </a:xfrm>
          <a:custGeom>
            <a:avLst/>
            <a:gdLst>
              <a:gd name="T0" fmla="*/ 10 w 16"/>
              <a:gd name="T1" fmla="*/ 32 h 32"/>
              <a:gd name="T2" fmla="*/ 10 w 16"/>
              <a:gd name="T3" fmla="*/ 27 h 32"/>
              <a:gd name="T4" fmla="*/ 0 w 16"/>
              <a:gd name="T5" fmla="*/ 27 h 32"/>
              <a:gd name="T6" fmla="*/ 0 w 16"/>
              <a:gd name="T7" fmla="*/ 22 h 32"/>
              <a:gd name="T8" fmla="*/ 7 w 16"/>
              <a:gd name="T9" fmla="*/ 0 h 32"/>
              <a:gd name="T10" fmla="*/ 12 w 16"/>
              <a:gd name="T11" fmla="*/ 0 h 32"/>
              <a:gd name="T12" fmla="*/ 5 w 16"/>
              <a:gd name="T13" fmla="*/ 22 h 32"/>
              <a:gd name="T14" fmla="*/ 10 w 16"/>
              <a:gd name="T15" fmla="*/ 22 h 32"/>
              <a:gd name="T16" fmla="*/ 10 w 16"/>
              <a:gd name="T17" fmla="*/ 13 h 32"/>
              <a:gd name="T18" fmla="*/ 14 w 16"/>
              <a:gd name="T19" fmla="*/ 13 h 32"/>
              <a:gd name="T20" fmla="*/ 14 w 16"/>
              <a:gd name="T21" fmla="*/ 22 h 32"/>
              <a:gd name="T22" fmla="*/ 16 w 16"/>
              <a:gd name="T23" fmla="*/ 22 h 32"/>
              <a:gd name="T24" fmla="*/ 16 w 16"/>
              <a:gd name="T25" fmla="*/ 27 h 32"/>
              <a:gd name="T26" fmla="*/ 14 w 16"/>
              <a:gd name="T27" fmla="*/ 27 h 32"/>
              <a:gd name="T28" fmla="*/ 14 w 16"/>
              <a:gd name="T29" fmla="*/ 32 h 32"/>
              <a:gd name="T30" fmla="*/ 10 w 16"/>
              <a:gd name="T31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2">
                <a:moveTo>
                  <a:pt x="10" y="32"/>
                </a:moveTo>
                <a:lnTo>
                  <a:pt x="10" y="27"/>
                </a:lnTo>
                <a:lnTo>
                  <a:pt x="0" y="27"/>
                </a:lnTo>
                <a:lnTo>
                  <a:pt x="0" y="22"/>
                </a:lnTo>
                <a:lnTo>
                  <a:pt x="7" y="0"/>
                </a:lnTo>
                <a:lnTo>
                  <a:pt x="12" y="0"/>
                </a:lnTo>
                <a:lnTo>
                  <a:pt x="5" y="22"/>
                </a:lnTo>
                <a:lnTo>
                  <a:pt x="10" y="22"/>
                </a:lnTo>
                <a:lnTo>
                  <a:pt x="10" y="13"/>
                </a:lnTo>
                <a:lnTo>
                  <a:pt x="14" y="13"/>
                </a:lnTo>
                <a:lnTo>
                  <a:pt x="14" y="22"/>
                </a:lnTo>
                <a:lnTo>
                  <a:pt x="16" y="22"/>
                </a:lnTo>
                <a:lnTo>
                  <a:pt x="16" y="27"/>
                </a:lnTo>
                <a:lnTo>
                  <a:pt x="14" y="27"/>
                </a:lnTo>
                <a:lnTo>
                  <a:pt x="14" y="32"/>
                </a:lnTo>
                <a:lnTo>
                  <a:pt x="1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90" name="Freeform 2221">
            <a:extLst>
              <a:ext uri="{FF2B5EF4-FFF2-40B4-BE49-F238E27FC236}">
                <a16:creationId xmlns:a16="http://schemas.microsoft.com/office/drawing/2014/main" id="{2A49729D-DA53-40D0-826D-081984849FEC}"/>
              </a:ext>
            </a:extLst>
          </p:cNvPr>
          <p:cNvSpPr>
            <a:spLocks/>
          </p:cNvSpPr>
          <p:nvPr/>
        </p:nvSpPr>
        <p:spPr bwMode="auto">
          <a:xfrm>
            <a:off x="8659255" y="5681846"/>
            <a:ext cx="7938" cy="12700"/>
          </a:xfrm>
          <a:custGeom>
            <a:avLst/>
            <a:gdLst>
              <a:gd name="T0" fmla="*/ 0 w 5"/>
              <a:gd name="T1" fmla="*/ 8 h 8"/>
              <a:gd name="T2" fmla="*/ 0 w 5"/>
              <a:gd name="T3" fmla="*/ 0 h 8"/>
              <a:gd name="T4" fmla="*/ 5 w 5"/>
              <a:gd name="T5" fmla="*/ 0 h 8"/>
              <a:gd name="T6" fmla="*/ 5 w 5"/>
              <a:gd name="T7" fmla="*/ 5 h 8"/>
              <a:gd name="T8" fmla="*/ 0 w 5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8">
                <a:moveTo>
                  <a:pt x="0" y="8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91" name="Freeform 2222">
            <a:extLst>
              <a:ext uri="{FF2B5EF4-FFF2-40B4-BE49-F238E27FC236}">
                <a16:creationId xmlns:a16="http://schemas.microsoft.com/office/drawing/2014/main" id="{4FEA3F79-47E7-4F4A-9F99-1A799A2ECF79}"/>
              </a:ext>
            </a:extLst>
          </p:cNvPr>
          <p:cNvSpPr>
            <a:spLocks noEditPoints="1"/>
          </p:cNvSpPr>
          <p:nvPr/>
        </p:nvSpPr>
        <p:spPr bwMode="auto">
          <a:xfrm>
            <a:off x="8670368" y="5638984"/>
            <a:ext cx="22225" cy="50800"/>
          </a:xfrm>
          <a:custGeom>
            <a:avLst/>
            <a:gdLst>
              <a:gd name="T0" fmla="*/ 8 w 14"/>
              <a:gd name="T1" fmla="*/ 18 h 32"/>
              <a:gd name="T2" fmla="*/ 8 w 14"/>
              <a:gd name="T3" fmla="*/ 18 h 32"/>
              <a:gd name="T4" fmla="*/ 7 w 14"/>
              <a:gd name="T5" fmla="*/ 18 h 32"/>
              <a:gd name="T6" fmla="*/ 5 w 14"/>
              <a:gd name="T7" fmla="*/ 18 h 32"/>
              <a:gd name="T8" fmla="*/ 3 w 14"/>
              <a:gd name="T9" fmla="*/ 18 h 32"/>
              <a:gd name="T10" fmla="*/ 1 w 14"/>
              <a:gd name="T11" fmla="*/ 16 h 32"/>
              <a:gd name="T12" fmla="*/ 1 w 14"/>
              <a:gd name="T13" fmla="*/ 16 h 32"/>
              <a:gd name="T14" fmla="*/ 0 w 14"/>
              <a:gd name="T15" fmla="*/ 15 h 32"/>
              <a:gd name="T16" fmla="*/ 0 w 14"/>
              <a:gd name="T17" fmla="*/ 12 h 32"/>
              <a:gd name="T18" fmla="*/ 0 w 14"/>
              <a:gd name="T19" fmla="*/ 8 h 32"/>
              <a:gd name="T20" fmla="*/ 0 w 14"/>
              <a:gd name="T21" fmla="*/ 6 h 32"/>
              <a:gd name="T22" fmla="*/ 0 w 14"/>
              <a:gd name="T23" fmla="*/ 5 h 32"/>
              <a:gd name="T24" fmla="*/ 1 w 14"/>
              <a:gd name="T25" fmla="*/ 3 h 32"/>
              <a:gd name="T26" fmla="*/ 1 w 14"/>
              <a:gd name="T27" fmla="*/ 2 h 32"/>
              <a:gd name="T28" fmla="*/ 4 w 14"/>
              <a:gd name="T29" fmla="*/ 0 h 32"/>
              <a:gd name="T30" fmla="*/ 8 w 14"/>
              <a:gd name="T31" fmla="*/ 0 h 32"/>
              <a:gd name="T32" fmla="*/ 10 w 14"/>
              <a:gd name="T33" fmla="*/ 0 h 32"/>
              <a:gd name="T34" fmla="*/ 13 w 14"/>
              <a:gd name="T35" fmla="*/ 2 h 32"/>
              <a:gd name="T36" fmla="*/ 14 w 14"/>
              <a:gd name="T37" fmla="*/ 3 h 32"/>
              <a:gd name="T38" fmla="*/ 14 w 14"/>
              <a:gd name="T39" fmla="*/ 5 h 32"/>
              <a:gd name="T40" fmla="*/ 14 w 14"/>
              <a:gd name="T41" fmla="*/ 6 h 32"/>
              <a:gd name="T42" fmla="*/ 14 w 14"/>
              <a:gd name="T43" fmla="*/ 8 h 32"/>
              <a:gd name="T44" fmla="*/ 14 w 14"/>
              <a:gd name="T45" fmla="*/ 11 h 32"/>
              <a:gd name="T46" fmla="*/ 14 w 14"/>
              <a:gd name="T47" fmla="*/ 13 h 32"/>
              <a:gd name="T48" fmla="*/ 14 w 14"/>
              <a:gd name="T49" fmla="*/ 15 h 32"/>
              <a:gd name="T50" fmla="*/ 8 w 14"/>
              <a:gd name="T51" fmla="*/ 32 h 32"/>
              <a:gd name="T52" fmla="*/ 5 w 14"/>
              <a:gd name="T53" fmla="*/ 12 h 32"/>
              <a:gd name="T54" fmla="*/ 7 w 14"/>
              <a:gd name="T55" fmla="*/ 13 h 32"/>
              <a:gd name="T56" fmla="*/ 8 w 14"/>
              <a:gd name="T57" fmla="*/ 15 h 32"/>
              <a:gd name="T58" fmla="*/ 9 w 14"/>
              <a:gd name="T59" fmla="*/ 13 h 32"/>
              <a:gd name="T60" fmla="*/ 10 w 14"/>
              <a:gd name="T61" fmla="*/ 12 h 32"/>
              <a:gd name="T62" fmla="*/ 10 w 14"/>
              <a:gd name="T63" fmla="*/ 6 h 32"/>
              <a:gd name="T64" fmla="*/ 9 w 14"/>
              <a:gd name="T65" fmla="*/ 5 h 32"/>
              <a:gd name="T66" fmla="*/ 8 w 14"/>
              <a:gd name="T67" fmla="*/ 3 h 32"/>
              <a:gd name="T68" fmla="*/ 7 w 14"/>
              <a:gd name="T69" fmla="*/ 5 h 32"/>
              <a:gd name="T70" fmla="*/ 5 w 14"/>
              <a:gd name="T71" fmla="*/ 1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3" y="32"/>
                </a:moveTo>
                <a:lnTo>
                  <a:pt x="8" y="18"/>
                </a:lnTo>
                <a:lnTo>
                  <a:pt x="8" y="18"/>
                </a:lnTo>
                <a:lnTo>
                  <a:pt x="8" y="18"/>
                </a:lnTo>
                <a:lnTo>
                  <a:pt x="7" y="18"/>
                </a:lnTo>
                <a:lnTo>
                  <a:pt x="7" y="18"/>
                </a:lnTo>
                <a:lnTo>
                  <a:pt x="5" y="18"/>
                </a:lnTo>
                <a:lnTo>
                  <a:pt x="5" y="18"/>
                </a:lnTo>
                <a:lnTo>
                  <a:pt x="3" y="18"/>
                </a:lnTo>
                <a:lnTo>
                  <a:pt x="3" y="18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0" y="15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4" y="3"/>
                </a:lnTo>
                <a:lnTo>
                  <a:pt x="14" y="3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4" y="13"/>
                </a:lnTo>
                <a:lnTo>
                  <a:pt x="14" y="13"/>
                </a:lnTo>
                <a:lnTo>
                  <a:pt x="14" y="15"/>
                </a:lnTo>
                <a:lnTo>
                  <a:pt x="14" y="15"/>
                </a:lnTo>
                <a:lnTo>
                  <a:pt x="14" y="16"/>
                </a:lnTo>
                <a:lnTo>
                  <a:pt x="8" y="32"/>
                </a:lnTo>
                <a:lnTo>
                  <a:pt x="3" y="32"/>
                </a:lnTo>
                <a:close/>
                <a:moveTo>
                  <a:pt x="5" y="12"/>
                </a:moveTo>
                <a:lnTo>
                  <a:pt x="5" y="12"/>
                </a:lnTo>
                <a:lnTo>
                  <a:pt x="7" y="13"/>
                </a:lnTo>
                <a:lnTo>
                  <a:pt x="7" y="13"/>
                </a:lnTo>
                <a:lnTo>
                  <a:pt x="8" y="15"/>
                </a:lnTo>
                <a:lnTo>
                  <a:pt x="8" y="15"/>
                </a:lnTo>
                <a:lnTo>
                  <a:pt x="9" y="13"/>
                </a:lnTo>
                <a:lnTo>
                  <a:pt x="9" y="13"/>
                </a:lnTo>
                <a:lnTo>
                  <a:pt x="10" y="12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8" y="3"/>
                </a:lnTo>
                <a:lnTo>
                  <a:pt x="8" y="3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92" name="Freeform 2223">
            <a:extLst>
              <a:ext uri="{FF2B5EF4-FFF2-40B4-BE49-F238E27FC236}">
                <a16:creationId xmlns:a16="http://schemas.microsoft.com/office/drawing/2014/main" id="{4428C0AA-D2CA-4A48-AEC0-A2531BEDD972}"/>
              </a:ext>
            </a:extLst>
          </p:cNvPr>
          <p:cNvSpPr>
            <a:spLocks noEditPoints="1"/>
          </p:cNvSpPr>
          <p:nvPr/>
        </p:nvSpPr>
        <p:spPr bwMode="auto">
          <a:xfrm>
            <a:off x="8698943" y="5638984"/>
            <a:ext cx="22225" cy="50800"/>
          </a:xfrm>
          <a:custGeom>
            <a:avLst/>
            <a:gdLst>
              <a:gd name="T0" fmla="*/ 6 w 14"/>
              <a:gd name="T1" fmla="*/ 13 h 32"/>
              <a:gd name="T2" fmla="*/ 6 w 14"/>
              <a:gd name="T3" fmla="*/ 13 h 32"/>
              <a:gd name="T4" fmla="*/ 7 w 14"/>
              <a:gd name="T5" fmla="*/ 13 h 32"/>
              <a:gd name="T6" fmla="*/ 9 w 14"/>
              <a:gd name="T7" fmla="*/ 12 h 32"/>
              <a:gd name="T8" fmla="*/ 11 w 14"/>
              <a:gd name="T9" fmla="*/ 13 h 32"/>
              <a:gd name="T10" fmla="*/ 12 w 14"/>
              <a:gd name="T11" fmla="*/ 15 h 32"/>
              <a:gd name="T12" fmla="*/ 12 w 14"/>
              <a:gd name="T13" fmla="*/ 16 h 32"/>
              <a:gd name="T14" fmla="*/ 14 w 14"/>
              <a:gd name="T15" fmla="*/ 17 h 32"/>
              <a:gd name="T16" fmla="*/ 14 w 14"/>
              <a:gd name="T17" fmla="*/ 20 h 32"/>
              <a:gd name="T18" fmla="*/ 14 w 14"/>
              <a:gd name="T19" fmla="*/ 22 h 32"/>
              <a:gd name="T20" fmla="*/ 14 w 14"/>
              <a:gd name="T21" fmla="*/ 25 h 32"/>
              <a:gd name="T22" fmla="*/ 14 w 14"/>
              <a:gd name="T23" fmla="*/ 26 h 32"/>
              <a:gd name="T24" fmla="*/ 12 w 14"/>
              <a:gd name="T25" fmla="*/ 27 h 32"/>
              <a:gd name="T26" fmla="*/ 12 w 14"/>
              <a:gd name="T27" fmla="*/ 28 h 32"/>
              <a:gd name="T28" fmla="*/ 10 w 14"/>
              <a:gd name="T29" fmla="*/ 31 h 32"/>
              <a:gd name="T30" fmla="*/ 6 w 14"/>
              <a:gd name="T31" fmla="*/ 32 h 32"/>
              <a:gd name="T32" fmla="*/ 2 w 14"/>
              <a:gd name="T33" fmla="*/ 31 h 32"/>
              <a:gd name="T34" fmla="*/ 1 w 14"/>
              <a:gd name="T35" fmla="*/ 28 h 32"/>
              <a:gd name="T36" fmla="*/ 0 w 14"/>
              <a:gd name="T37" fmla="*/ 27 h 32"/>
              <a:gd name="T38" fmla="*/ 0 w 14"/>
              <a:gd name="T39" fmla="*/ 26 h 32"/>
              <a:gd name="T40" fmla="*/ 0 w 14"/>
              <a:gd name="T41" fmla="*/ 25 h 32"/>
              <a:gd name="T42" fmla="*/ 0 w 14"/>
              <a:gd name="T43" fmla="*/ 22 h 32"/>
              <a:gd name="T44" fmla="*/ 0 w 14"/>
              <a:gd name="T45" fmla="*/ 20 h 32"/>
              <a:gd name="T46" fmla="*/ 0 w 14"/>
              <a:gd name="T47" fmla="*/ 18 h 32"/>
              <a:gd name="T48" fmla="*/ 0 w 14"/>
              <a:gd name="T49" fmla="*/ 17 h 32"/>
              <a:gd name="T50" fmla="*/ 6 w 14"/>
              <a:gd name="T51" fmla="*/ 0 h 32"/>
              <a:gd name="T52" fmla="*/ 9 w 14"/>
              <a:gd name="T53" fmla="*/ 18 h 32"/>
              <a:gd name="T54" fmla="*/ 7 w 14"/>
              <a:gd name="T55" fmla="*/ 17 h 32"/>
              <a:gd name="T56" fmla="*/ 6 w 14"/>
              <a:gd name="T57" fmla="*/ 17 h 32"/>
              <a:gd name="T58" fmla="*/ 5 w 14"/>
              <a:gd name="T59" fmla="*/ 17 h 32"/>
              <a:gd name="T60" fmla="*/ 4 w 14"/>
              <a:gd name="T61" fmla="*/ 18 h 32"/>
              <a:gd name="T62" fmla="*/ 4 w 14"/>
              <a:gd name="T63" fmla="*/ 25 h 32"/>
              <a:gd name="T64" fmla="*/ 5 w 14"/>
              <a:gd name="T65" fmla="*/ 27 h 32"/>
              <a:gd name="T66" fmla="*/ 6 w 14"/>
              <a:gd name="T67" fmla="*/ 27 h 32"/>
              <a:gd name="T68" fmla="*/ 7 w 14"/>
              <a:gd name="T69" fmla="*/ 27 h 32"/>
              <a:gd name="T70" fmla="*/ 9 w 14"/>
              <a:gd name="T71" fmla="*/ 1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1" y="0"/>
                </a:move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7" y="13"/>
                </a:lnTo>
                <a:lnTo>
                  <a:pt x="7" y="13"/>
                </a:lnTo>
                <a:lnTo>
                  <a:pt x="9" y="12"/>
                </a:lnTo>
                <a:lnTo>
                  <a:pt x="9" y="12"/>
                </a:lnTo>
                <a:lnTo>
                  <a:pt x="11" y="13"/>
                </a:lnTo>
                <a:lnTo>
                  <a:pt x="11" y="13"/>
                </a:lnTo>
                <a:lnTo>
                  <a:pt x="12" y="15"/>
                </a:lnTo>
                <a:lnTo>
                  <a:pt x="12" y="15"/>
                </a:lnTo>
                <a:lnTo>
                  <a:pt x="12" y="16"/>
                </a:lnTo>
                <a:lnTo>
                  <a:pt x="12" y="16"/>
                </a:lnTo>
                <a:lnTo>
                  <a:pt x="14" y="17"/>
                </a:lnTo>
                <a:lnTo>
                  <a:pt x="14" y="17"/>
                </a:lnTo>
                <a:lnTo>
                  <a:pt x="14" y="20"/>
                </a:lnTo>
                <a:lnTo>
                  <a:pt x="14" y="20"/>
                </a:lnTo>
                <a:lnTo>
                  <a:pt x="14" y="22"/>
                </a:lnTo>
                <a:lnTo>
                  <a:pt x="14" y="22"/>
                </a:lnTo>
                <a:lnTo>
                  <a:pt x="14" y="25"/>
                </a:lnTo>
                <a:lnTo>
                  <a:pt x="14" y="25"/>
                </a:lnTo>
                <a:lnTo>
                  <a:pt x="14" y="26"/>
                </a:lnTo>
                <a:lnTo>
                  <a:pt x="14" y="26"/>
                </a:lnTo>
                <a:lnTo>
                  <a:pt x="12" y="27"/>
                </a:lnTo>
                <a:lnTo>
                  <a:pt x="12" y="27"/>
                </a:lnTo>
                <a:lnTo>
                  <a:pt x="12" y="28"/>
                </a:lnTo>
                <a:lnTo>
                  <a:pt x="12" y="28"/>
                </a:lnTo>
                <a:lnTo>
                  <a:pt x="10" y="31"/>
                </a:lnTo>
                <a:lnTo>
                  <a:pt x="10" y="31"/>
                </a:lnTo>
                <a:lnTo>
                  <a:pt x="6" y="32"/>
                </a:lnTo>
                <a:lnTo>
                  <a:pt x="6" y="32"/>
                </a:lnTo>
                <a:lnTo>
                  <a:pt x="2" y="31"/>
                </a:lnTo>
                <a:lnTo>
                  <a:pt x="2" y="31"/>
                </a:lnTo>
                <a:lnTo>
                  <a:pt x="1" y="28"/>
                </a:lnTo>
                <a:lnTo>
                  <a:pt x="1" y="28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6" y="0"/>
                </a:lnTo>
                <a:lnTo>
                  <a:pt x="11" y="0"/>
                </a:lnTo>
                <a:close/>
                <a:moveTo>
                  <a:pt x="9" y="18"/>
                </a:moveTo>
                <a:lnTo>
                  <a:pt x="9" y="18"/>
                </a:lnTo>
                <a:lnTo>
                  <a:pt x="7" y="17"/>
                </a:lnTo>
                <a:lnTo>
                  <a:pt x="7" y="17"/>
                </a:lnTo>
                <a:lnTo>
                  <a:pt x="6" y="17"/>
                </a:lnTo>
                <a:lnTo>
                  <a:pt x="6" y="17"/>
                </a:lnTo>
                <a:lnTo>
                  <a:pt x="5" y="17"/>
                </a:lnTo>
                <a:lnTo>
                  <a:pt x="5" y="17"/>
                </a:lnTo>
                <a:lnTo>
                  <a:pt x="4" y="18"/>
                </a:lnTo>
                <a:lnTo>
                  <a:pt x="4" y="25"/>
                </a:lnTo>
                <a:lnTo>
                  <a:pt x="4" y="25"/>
                </a:lnTo>
                <a:lnTo>
                  <a:pt x="5" y="27"/>
                </a:lnTo>
                <a:lnTo>
                  <a:pt x="5" y="27"/>
                </a:lnTo>
                <a:lnTo>
                  <a:pt x="6" y="27"/>
                </a:lnTo>
                <a:lnTo>
                  <a:pt x="6" y="27"/>
                </a:lnTo>
                <a:lnTo>
                  <a:pt x="7" y="27"/>
                </a:lnTo>
                <a:lnTo>
                  <a:pt x="7" y="27"/>
                </a:lnTo>
                <a:lnTo>
                  <a:pt x="9" y="25"/>
                </a:lnTo>
                <a:lnTo>
                  <a:pt x="9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93" name="Freeform 2224">
            <a:extLst>
              <a:ext uri="{FF2B5EF4-FFF2-40B4-BE49-F238E27FC236}">
                <a16:creationId xmlns:a16="http://schemas.microsoft.com/office/drawing/2014/main" id="{56F0C7C0-FD18-46EC-843C-A529385E93DD}"/>
              </a:ext>
            </a:extLst>
          </p:cNvPr>
          <p:cNvSpPr>
            <a:spLocks/>
          </p:cNvSpPr>
          <p:nvPr/>
        </p:nvSpPr>
        <p:spPr bwMode="auto">
          <a:xfrm>
            <a:off x="8724343" y="5638984"/>
            <a:ext cx="22225" cy="50800"/>
          </a:xfrm>
          <a:custGeom>
            <a:avLst/>
            <a:gdLst>
              <a:gd name="T0" fmla="*/ 1 w 14"/>
              <a:gd name="T1" fmla="*/ 32 h 32"/>
              <a:gd name="T2" fmla="*/ 9 w 14"/>
              <a:gd name="T3" fmla="*/ 3 h 32"/>
              <a:gd name="T4" fmla="*/ 4 w 14"/>
              <a:gd name="T5" fmla="*/ 3 h 32"/>
              <a:gd name="T6" fmla="*/ 4 w 14"/>
              <a:gd name="T7" fmla="*/ 7 h 32"/>
              <a:gd name="T8" fmla="*/ 0 w 14"/>
              <a:gd name="T9" fmla="*/ 7 h 32"/>
              <a:gd name="T10" fmla="*/ 0 w 14"/>
              <a:gd name="T11" fmla="*/ 0 h 32"/>
              <a:gd name="T12" fmla="*/ 14 w 14"/>
              <a:gd name="T13" fmla="*/ 0 h 32"/>
              <a:gd name="T14" fmla="*/ 14 w 14"/>
              <a:gd name="T15" fmla="*/ 5 h 32"/>
              <a:gd name="T16" fmla="*/ 6 w 14"/>
              <a:gd name="T17" fmla="*/ 32 h 32"/>
              <a:gd name="T18" fmla="*/ 1 w 14"/>
              <a:gd name="T1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2">
                <a:moveTo>
                  <a:pt x="1" y="32"/>
                </a:moveTo>
                <a:lnTo>
                  <a:pt x="9" y="3"/>
                </a:lnTo>
                <a:lnTo>
                  <a:pt x="4" y="3"/>
                </a:lnTo>
                <a:lnTo>
                  <a:pt x="4" y="7"/>
                </a:lnTo>
                <a:lnTo>
                  <a:pt x="0" y="7"/>
                </a:lnTo>
                <a:lnTo>
                  <a:pt x="0" y="0"/>
                </a:lnTo>
                <a:lnTo>
                  <a:pt x="14" y="0"/>
                </a:lnTo>
                <a:lnTo>
                  <a:pt x="14" y="5"/>
                </a:lnTo>
                <a:lnTo>
                  <a:pt x="6" y="32"/>
                </a:lnTo>
                <a:lnTo>
                  <a:pt x="1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94" name="Freeform 2225">
            <a:extLst>
              <a:ext uri="{FF2B5EF4-FFF2-40B4-BE49-F238E27FC236}">
                <a16:creationId xmlns:a16="http://schemas.microsoft.com/office/drawing/2014/main" id="{CA7817FB-A88C-4C29-86D3-E1AB77809304}"/>
              </a:ext>
            </a:extLst>
          </p:cNvPr>
          <p:cNvSpPr>
            <a:spLocks/>
          </p:cNvSpPr>
          <p:nvPr/>
        </p:nvSpPr>
        <p:spPr bwMode="auto">
          <a:xfrm>
            <a:off x="8597343" y="6150159"/>
            <a:ext cx="11113" cy="58738"/>
          </a:xfrm>
          <a:custGeom>
            <a:avLst/>
            <a:gdLst>
              <a:gd name="T0" fmla="*/ 7 w 7"/>
              <a:gd name="T1" fmla="*/ 0 h 37"/>
              <a:gd name="T2" fmla="*/ 7 w 7"/>
              <a:gd name="T3" fmla="*/ 3 h 37"/>
              <a:gd name="T4" fmla="*/ 4 w 7"/>
              <a:gd name="T5" fmla="*/ 3 h 37"/>
              <a:gd name="T6" fmla="*/ 4 w 7"/>
              <a:gd name="T7" fmla="*/ 34 h 37"/>
              <a:gd name="T8" fmla="*/ 7 w 7"/>
              <a:gd name="T9" fmla="*/ 34 h 37"/>
              <a:gd name="T10" fmla="*/ 7 w 7"/>
              <a:gd name="T11" fmla="*/ 37 h 37"/>
              <a:gd name="T12" fmla="*/ 0 w 7"/>
              <a:gd name="T13" fmla="*/ 37 h 37"/>
              <a:gd name="T14" fmla="*/ 0 w 7"/>
              <a:gd name="T15" fmla="*/ 0 h 37"/>
              <a:gd name="T16" fmla="*/ 7 w 7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7">
                <a:moveTo>
                  <a:pt x="7" y="0"/>
                </a:moveTo>
                <a:lnTo>
                  <a:pt x="7" y="3"/>
                </a:lnTo>
                <a:lnTo>
                  <a:pt x="4" y="3"/>
                </a:lnTo>
                <a:lnTo>
                  <a:pt x="4" y="34"/>
                </a:lnTo>
                <a:lnTo>
                  <a:pt x="7" y="34"/>
                </a:lnTo>
                <a:lnTo>
                  <a:pt x="7" y="37"/>
                </a:lnTo>
                <a:lnTo>
                  <a:pt x="0" y="37"/>
                </a:ln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95" name="Freeform 2226">
            <a:extLst>
              <a:ext uri="{FF2B5EF4-FFF2-40B4-BE49-F238E27FC236}">
                <a16:creationId xmlns:a16="http://schemas.microsoft.com/office/drawing/2014/main" id="{D70D0455-CB6F-4BE2-B737-FBA6F714A123}"/>
              </a:ext>
            </a:extLst>
          </p:cNvPr>
          <p:cNvSpPr>
            <a:spLocks/>
          </p:cNvSpPr>
          <p:nvPr/>
        </p:nvSpPr>
        <p:spPr bwMode="auto">
          <a:xfrm>
            <a:off x="8624330" y="6148571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9 w 14"/>
              <a:gd name="T5" fmla="*/ 13 h 33"/>
              <a:gd name="T6" fmla="*/ 9 w 14"/>
              <a:gd name="T7" fmla="*/ 13 h 33"/>
              <a:gd name="T8" fmla="*/ 9 w 14"/>
              <a:gd name="T9" fmla="*/ 11 h 33"/>
              <a:gd name="T10" fmla="*/ 9 w 14"/>
              <a:gd name="T11" fmla="*/ 11 h 33"/>
              <a:gd name="T12" fmla="*/ 9 w 14"/>
              <a:gd name="T13" fmla="*/ 9 h 33"/>
              <a:gd name="T14" fmla="*/ 9 w 14"/>
              <a:gd name="T15" fmla="*/ 9 h 33"/>
              <a:gd name="T16" fmla="*/ 9 w 14"/>
              <a:gd name="T17" fmla="*/ 8 h 33"/>
              <a:gd name="T18" fmla="*/ 9 w 14"/>
              <a:gd name="T19" fmla="*/ 8 h 33"/>
              <a:gd name="T20" fmla="*/ 9 w 14"/>
              <a:gd name="T21" fmla="*/ 6 h 33"/>
              <a:gd name="T22" fmla="*/ 9 w 14"/>
              <a:gd name="T23" fmla="*/ 6 h 33"/>
              <a:gd name="T24" fmla="*/ 8 w 14"/>
              <a:gd name="T25" fmla="*/ 5 h 33"/>
              <a:gd name="T26" fmla="*/ 8 w 14"/>
              <a:gd name="T27" fmla="*/ 5 h 33"/>
              <a:gd name="T28" fmla="*/ 7 w 14"/>
              <a:gd name="T29" fmla="*/ 5 h 33"/>
              <a:gd name="T30" fmla="*/ 7 w 14"/>
              <a:gd name="T31" fmla="*/ 5 h 33"/>
              <a:gd name="T32" fmla="*/ 5 w 14"/>
              <a:gd name="T33" fmla="*/ 6 h 33"/>
              <a:gd name="T34" fmla="*/ 5 w 14"/>
              <a:gd name="T35" fmla="*/ 6 h 33"/>
              <a:gd name="T36" fmla="*/ 5 w 14"/>
              <a:gd name="T37" fmla="*/ 8 h 33"/>
              <a:gd name="T38" fmla="*/ 5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0 w 14"/>
              <a:gd name="T47" fmla="*/ 5 h 33"/>
              <a:gd name="T48" fmla="*/ 0 w 14"/>
              <a:gd name="T49" fmla="*/ 5 h 33"/>
              <a:gd name="T50" fmla="*/ 2 w 14"/>
              <a:gd name="T51" fmla="*/ 3 h 33"/>
              <a:gd name="T52" fmla="*/ 2 w 14"/>
              <a:gd name="T53" fmla="*/ 3 h 33"/>
              <a:gd name="T54" fmla="*/ 4 w 14"/>
              <a:gd name="T55" fmla="*/ 1 h 33"/>
              <a:gd name="T56" fmla="*/ 4 w 14"/>
              <a:gd name="T57" fmla="*/ 1 h 33"/>
              <a:gd name="T58" fmla="*/ 7 w 14"/>
              <a:gd name="T59" fmla="*/ 0 h 33"/>
              <a:gd name="T60" fmla="*/ 7 w 14"/>
              <a:gd name="T61" fmla="*/ 0 h 33"/>
              <a:gd name="T62" fmla="*/ 10 w 14"/>
              <a:gd name="T63" fmla="*/ 1 h 33"/>
              <a:gd name="T64" fmla="*/ 10 w 14"/>
              <a:gd name="T65" fmla="*/ 1 h 33"/>
              <a:gd name="T66" fmla="*/ 13 w 14"/>
              <a:gd name="T67" fmla="*/ 3 h 33"/>
              <a:gd name="T68" fmla="*/ 13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3 h 33"/>
              <a:gd name="T84" fmla="*/ 14 w 14"/>
              <a:gd name="T85" fmla="*/ 13 h 33"/>
              <a:gd name="T86" fmla="*/ 13 w 14"/>
              <a:gd name="T87" fmla="*/ 14 h 33"/>
              <a:gd name="T88" fmla="*/ 13 w 14"/>
              <a:gd name="T89" fmla="*/ 14 h 33"/>
              <a:gd name="T90" fmla="*/ 13 w 14"/>
              <a:gd name="T91" fmla="*/ 15 h 33"/>
              <a:gd name="T92" fmla="*/ 5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9" y="13"/>
                </a:lnTo>
                <a:lnTo>
                  <a:pt x="9" y="13"/>
                </a:lnTo>
                <a:lnTo>
                  <a:pt x="9" y="11"/>
                </a:lnTo>
                <a:lnTo>
                  <a:pt x="9" y="11"/>
                </a:lnTo>
                <a:lnTo>
                  <a:pt x="9" y="9"/>
                </a:lnTo>
                <a:lnTo>
                  <a:pt x="9" y="9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3" y="14"/>
                </a:lnTo>
                <a:lnTo>
                  <a:pt x="13" y="14"/>
                </a:lnTo>
                <a:lnTo>
                  <a:pt x="13" y="15"/>
                </a:lnTo>
                <a:lnTo>
                  <a:pt x="5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96" name="Freeform 2227">
            <a:extLst>
              <a:ext uri="{FF2B5EF4-FFF2-40B4-BE49-F238E27FC236}">
                <a16:creationId xmlns:a16="http://schemas.microsoft.com/office/drawing/2014/main" id="{C806F67E-D4A5-41F5-A3BE-D37FE597C23B}"/>
              </a:ext>
            </a:extLst>
          </p:cNvPr>
          <p:cNvSpPr>
            <a:spLocks noEditPoints="1"/>
          </p:cNvSpPr>
          <p:nvPr/>
        </p:nvSpPr>
        <p:spPr bwMode="auto">
          <a:xfrm>
            <a:off x="8651318" y="6150159"/>
            <a:ext cx="20638" cy="50800"/>
          </a:xfrm>
          <a:custGeom>
            <a:avLst/>
            <a:gdLst>
              <a:gd name="T0" fmla="*/ 7 w 13"/>
              <a:gd name="T1" fmla="*/ 13 h 32"/>
              <a:gd name="T2" fmla="*/ 7 w 13"/>
              <a:gd name="T3" fmla="*/ 13 h 32"/>
              <a:gd name="T4" fmla="*/ 7 w 13"/>
              <a:gd name="T5" fmla="*/ 13 h 32"/>
              <a:gd name="T6" fmla="*/ 8 w 13"/>
              <a:gd name="T7" fmla="*/ 13 h 32"/>
              <a:gd name="T8" fmla="*/ 11 w 13"/>
              <a:gd name="T9" fmla="*/ 14 h 32"/>
              <a:gd name="T10" fmla="*/ 12 w 13"/>
              <a:gd name="T11" fmla="*/ 15 h 32"/>
              <a:gd name="T12" fmla="*/ 13 w 13"/>
              <a:gd name="T13" fmla="*/ 17 h 32"/>
              <a:gd name="T14" fmla="*/ 13 w 13"/>
              <a:gd name="T15" fmla="*/ 18 h 32"/>
              <a:gd name="T16" fmla="*/ 13 w 13"/>
              <a:gd name="T17" fmla="*/ 19 h 32"/>
              <a:gd name="T18" fmla="*/ 13 w 13"/>
              <a:gd name="T19" fmla="*/ 23 h 32"/>
              <a:gd name="T20" fmla="*/ 13 w 13"/>
              <a:gd name="T21" fmla="*/ 25 h 32"/>
              <a:gd name="T22" fmla="*/ 13 w 13"/>
              <a:gd name="T23" fmla="*/ 27 h 32"/>
              <a:gd name="T24" fmla="*/ 13 w 13"/>
              <a:gd name="T25" fmla="*/ 28 h 32"/>
              <a:gd name="T26" fmla="*/ 12 w 13"/>
              <a:gd name="T27" fmla="*/ 29 h 32"/>
              <a:gd name="T28" fmla="*/ 10 w 13"/>
              <a:gd name="T29" fmla="*/ 32 h 32"/>
              <a:gd name="T30" fmla="*/ 7 w 13"/>
              <a:gd name="T31" fmla="*/ 32 h 32"/>
              <a:gd name="T32" fmla="*/ 3 w 13"/>
              <a:gd name="T33" fmla="*/ 32 h 32"/>
              <a:gd name="T34" fmla="*/ 1 w 13"/>
              <a:gd name="T35" fmla="*/ 29 h 32"/>
              <a:gd name="T36" fmla="*/ 1 w 13"/>
              <a:gd name="T37" fmla="*/ 28 h 32"/>
              <a:gd name="T38" fmla="*/ 0 w 13"/>
              <a:gd name="T39" fmla="*/ 27 h 32"/>
              <a:gd name="T40" fmla="*/ 0 w 13"/>
              <a:gd name="T41" fmla="*/ 25 h 32"/>
              <a:gd name="T42" fmla="*/ 0 w 13"/>
              <a:gd name="T43" fmla="*/ 23 h 32"/>
              <a:gd name="T44" fmla="*/ 0 w 13"/>
              <a:gd name="T45" fmla="*/ 20 h 32"/>
              <a:gd name="T46" fmla="*/ 0 w 13"/>
              <a:gd name="T47" fmla="*/ 18 h 32"/>
              <a:gd name="T48" fmla="*/ 1 w 13"/>
              <a:gd name="T49" fmla="*/ 17 h 32"/>
              <a:gd name="T50" fmla="*/ 7 w 13"/>
              <a:gd name="T51" fmla="*/ 0 h 32"/>
              <a:gd name="T52" fmla="*/ 10 w 13"/>
              <a:gd name="T53" fmla="*/ 19 h 32"/>
              <a:gd name="T54" fmla="*/ 8 w 13"/>
              <a:gd name="T55" fmla="*/ 18 h 32"/>
              <a:gd name="T56" fmla="*/ 7 w 13"/>
              <a:gd name="T57" fmla="*/ 17 h 32"/>
              <a:gd name="T58" fmla="*/ 5 w 13"/>
              <a:gd name="T59" fmla="*/ 18 h 32"/>
              <a:gd name="T60" fmla="*/ 5 w 13"/>
              <a:gd name="T61" fmla="*/ 19 h 32"/>
              <a:gd name="T62" fmla="*/ 5 w 13"/>
              <a:gd name="T63" fmla="*/ 25 h 32"/>
              <a:gd name="T64" fmla="*/ 5 w 13"/>
              <a:gd name="T65" fmla="*/ 27 h 32"/>
              <a:gd name="T66" fmla="*/ 7 w 13"/>
              <a:gd name="T67" fmla="*/ 28 h 32"/>
              <a:gd name="T68" fmla="*/ 8 w 13"/>
              <a:gd name="T69" fmla="*/ 27 h 32"/>
              <a:gd name="T70" fmla="*/ 10 w 13"/>
              <a:gd name="T71" fmla="*/ 19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" h="32">
                <a:moveTo>
                  <a:pt x="12" y="0"/>
                </a:move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11" y="14"/>
                </a:lnTo>
                <a:lnTo>
                  <a:pt x="11" y="14"/>
                </a:lnTo>
                <a:lnTo>
                  <a:pt x="12" y="15"/>
                </a:lnTo>
                <a:lnTo>
                  <a:pt x="12" y="15"/>
                </a:lnTo>
                <a:lnTo>
                  <a:pt x="13" y="17"/>
                </a:lnTo>
                <a:lnTo>
                  <a:pt x="13" y="17"/>
                </a:lnTo>
                <a:lnTo>
                  <a:pt x="13" y="18"/>
                </a:lnTo>
                <a:lnTo>
                  <a:pt x="13" y="18"/>
                </a:lnTo>
                <a:lnTo>
                  <a:pt x="13" y="19"/>
                </a:lnTo>
                <a:lnTo>
                  <a:pt x="13" y="19"/>
                </a:lnTo>
                <a:lnTo>
                  <a:pt x="13" y="23"/>
                </a:lnTo>
                <a:lnTo>
                  <a:pt x="13" y="23"/>
                </a:lnTo>
                <a:lnTo>
                  <a:pt x="13" y="25"/>
                </a:lnTo>
                <a:lnTo>
                  <a:pt x="13" y="25"/>
                </a:lnTo>
                <a:lnTo>
                  <a:pt x="13" y="27"/>
                </a:lnTo>
                <a:lnTo>
                  <a:pt x="13" y="27"/>
                </a:lnTo>
                <a:lnTo>
                  <a:pt x="13" y="28"/>
                </a:lnTo>
                <a:lnTo>
                  <a:pt x="13" y="28"/>
                </a:lnTo>
                <a:lnTo>
                  <a:pt x="12" y="29"/>
                </a:lnTo>
                <a:lnTo>
                  <a:pt x="12" y="29"/>
                </a:lnTo>
                <a:lnTo>
                  <a:pt x="10" y="32"/>
                </a:lnTo>
                <a:lnTo>
                  <a:pt x="10" y="32"/>
                </a:lnTo>
                <a:lnTo>
                  <a:pt x="7" y="32"/>
                </a:lnTo>
                <a:lnTo>
                  <a:pt x="7" y="32"/>
                </a:lnTo>
                <a:lnTo>
                  <a:pt x="3" y="32"/>
                </a:lnTo>
                <a:lnTo>
                  <a:pt x="3" y="32"/>
                </a:lnTo>
                <a:lnTo>
                  <a:pt x="1" y="29"/>
                </a:lnTo>
                <a:lnTo>
                  <a:pt x="1" y="29"/>
                </a:lnTo>
                <a:lnTo>
                  <a:pt x="1" y="28"/>
                </a:lnTo>
                <a:lnTo>
                  <a:pt x="1" y="28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0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1" y="17"/>
                </a:lnTo>
                <a:lnTo>
                  <a:pt x="1" y="17"/>
                </a:lnTo>
                <a:lnTo>
                  <a:pt x="1" y="15"/>
                </a:lnTo>
                <a:lnTo>
                  <a:pt x="7" y="0"/>
                </a:lnTo>
                <a:lnTo>
                  <a:pt x="12" y="0"/>
                </a:lnTo>
                <a:close/>
                <a:moveTo>
                  <a:pt x="10" y="19"/>
                </a:moveTo>
                <a:lnTo>
                  <a:pt x="10" y="19"/>
                </a:lnTo>
                <a:lnTo>
                  <a:pt x="8" y="18"/>
                </a:lnTo>
                <a:lnTo>
                  <a:pt x="8" y="18"/>
                </a:lnTo>
                <a:lnTo>
                  <a:pt x="7" y="17"/>
                </a:lnTo>
                <a:lnTo>
                  <a:pt x="7" y="17"/>
                </a:lnTo>
                <a:lnTo>
                  <a:pt x="5" y="18"/>
                </a:lnTo>
                <a:lnTo>
                  <a:pt x="5" y="18"/>
                </a:lnTo>
                <a:lnTo>
                  <a:pt x="5" y="19"/>
                </a:lnTo>
                <a:lnTo>
                  <a:pt x="5" y="25"/>
                </a:lnTo>
                <a:lnTo>
                  <a:pt x="5" y="25"/>
                </a:lnTo>
                <a:lnTo>
                  <a:pt x="5" y="27"/>
                </a:lnTo>
                <a:lnTo>
                  <a:pt x="5" y="27"/>
                </a:lnTo>
                <a:lnTo>
                  <a:pt x="7" y="28"/>
                </a:lnTo>
                <a:lnTo>
                  <a:pt x="7" y="28"/>
                </a:lnTo>
                <a:lnTo>
                  <a:pt x="8" y="27"/>
                </a:lnTo>
                <a:lnTo>
                  <a:pt x="8" y="27"/>
                </a:lnTo>
                <a:lnTo>
                  <a:pt x="10" y="25"/>
                </a:lnTo>
                <a:lnTo>
                  <a:pt x="10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97" name="Freeform 2228">
            <a:extLst>
              <a:ext uri="{FF2B5EF4-FFF2-40B4-BE49-F238E27FC236}">
                <a16:creationId xmlns:a16="http://schemas.microsoft.com/office/drawing/2014/main" id="{3C8B77C2-CA2D-4EF1-A710-2D25F1DCE015}"/>
              </a:ext>
            </a:extLst>
          </p:cNvPr>
          <p:cNvSpPr>
            <a:spLocks/>
          </p:cNvSpPr>
          <p:nvPr/>
        </p:nvSpPr>
        <p:spPr bwMode="auto">
          <a:xfrm>
            <a:off x="8678305" y="6148571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8 w 14"/>
              <a:gd name="T5" fmla="*/ 13 h 33"/>
              <a:gd name="T6" fmla="*/ 8 w 14"/>
              <a:gd name="T7" fmla="*/ 13 h 33"/>
              <a:gd name="T8" fmla="*/ 9 w 14"/>
              <a:gd name="T9" fmla="*/ 11 h 33"/>
              <a:gd name="T10" fmla="*/ 9 w 14"/>
              <a:gd name="T11" fmla="*/ 11 h 33"/>
              <a:gd name="T12" fmla="*/ 9 w 14"/>
              <a:gd name="T13" fmla="*/ 9 h 33"/>
              <a:gd name="T14" fmla="*/ 9 w 14"/>
              <a:gd name="T15" fmla="*/ 9 h 33"/>
              <a:gd name="T16" fmla="*/ 9 w 14"/>
              <a:gd name="T17" fmla="*/ 8 h 33"/>
              <a:gd name="T18" fmla="*/ 9 w 14"/>
              <a:gd name="T19" fmla="*/ 8 h 33"/>
              <a:gd name="T20" fmla="*/ 9 w 14"/>
              <a:gd name="T21" fmla="*/ 6 h 33"/>
              <a:gd name="T22" fmla="*/ 9 w 14"/>
              <a:gd name="T23" fmla="*/ 6 h 33"/>
              <a:gd name="T24" fmla="*/ 8 w 14"/>
              <a:gd name="T25" fmla="*/ 5 h 33"/>
              <a:gd name="T26" fmla="*/ 8 w 14"/>
              <a:gd name="T27" fmla="*/ 5 h 33"/>
              <a:gd name="T28" fmla="*/ 7 w 14"/>
              <a:gd name="T29" fmla="*/ 5 h 33"/>
              <a:gd name="T30" fmla="*/ 7 w 14"/>
              <a:gd name="T31" fmla="*/ 5 h 33"/>
              <a:gd name="T32" fmla="*/ 5 w 14"/>
              <a:gd name="T33" fmla="*/ 6 h 33"/>
              <a:gd name="T34" fmla="*/ 5 w 14"/>
              <a:gd name="T35" fmla="*/ 6 h 33"/>
              <a:gd name="T36" fmla="*/ 4 w 14"/>
              <a:gd name="T37" fmla="*/ 8 h 33"/>
              <a:gd name="T38" fmla="*/ 4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0 w 14"/>
              <a:gd name="T47" fmla="*/ 5 h 33"/>
              <a:gd name="T48" fmla="*/ 0 w 14"/>
              <a:gd name="T49" fmla="*/ 5 h 33"/>
              <a:gd name="T50" fmla="*/ 2 w 14"/>
              <a:gd name="T51" fmla="*/ 3 h 33"/>
              <a:gd name="T52" fmla="*/ 2 w 14"/>
              <a:gd name="T53" fmla="*/ 3 h 33"/>
              <a:gd name="T54" fmla="*/ 4 w 14"/>
              <a:gd name="T55" fmla="*/ 1 h 33"/>
              <a:gd name="T56" fmla="*/ 4 w 14"/>
              <a:gd name="T57" fmla="*/ 1 h 33"/>
              <a:gd name="T58" fmla="*/ 7 w 14"/>
              <a:gd name="T59" fmla="*/ 0 h 33"/>
              <a:gd name="T60" fmla="*/ 7 w 14"/>
              <a:gd name="T61" fmla="*/ 0 h 33"/>
              <a:gd name="T62" fmla="*/ 10 w 14"/>
              <a:gd name="T63" fmla="*/ 1 h 33"/>
              <a:gd name="T64" fmla="*/ 10 w 14"/>
              <a:gd name="T65" fmla="*/ 1 h 33"/>
              <a:gd name="T66" fmla="*/ 12 w 14"/>
              <a:gd name="T67" fmla="*/ 3 h 33"/>
              <a:gd name="T68" fmla="*/ 12 w 14"/>
              <a:gd name="T69" fmla="*/ 3 h 33"/>
              <a:gd name="T70" fmla="*/ 13 w 14"/>
              <a:gd name="T71" fmla="*/ 5 h 33"/>
              <a:gd name="T72" fmla="*/ 13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3 w 14"/>
              <a:gd name="T83" fmla="*/ 13 h 33"/>
              <a:gd name="T84" fmla="*/ 13 w 14"/>
              <a:gd name="T85" fmla="*/ 13 h 33"/>
              <a:gd name="T86" fmla="*/ 13 w 14"/>
              <a:gd name="T87" fmla="*/ 14 h 33"/>
              <a:gd name="T88" fmla="*/ 13 w 14"/>
              <a:gd name="T89" fmla="*/ 14 h 33"/>
              <a:gd name="T90" fmla="*/ 12 w 14"/>
              <a:gd name="T91" fmla="*/ 15 h 33"/>
              <a:gd name="T92" fmla="*/ 5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8" y="13"/>
                </a:lnTo>
                <a:lnTo>
                  <a:pt x="8" y="13"/>
                </a:lnTo>
                <a:lnTo>
                  <a:pt x="9" y="11"/>
                </a:lnTo>
                <a:lnTo>
                  <a:pt x="9" y="11"/>
                </a:lnTo>
                <a:lnTo>
                  <a:pt x="9" y="9"/>
                </a:lnTo>
                <a:lnTo>
                  <a:pt x="9" y="9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4" y="8"/>
                </a:lnTo>
                <a:lnTo>
                  <a:pt x="4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3"/>
                </a:lnTo>
                <a:lnTo>
                  <a:pt x="12" y="3"/>
                </a:lnTo>
                <a:lnTo>
                  <a:pt x="13" y="5"/>
                </a:lnTo>
                <a:lnTo>
                  <a:pt x="13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3" y="13"/>
                </a:lnTo>
                <a:lnTo>
                  <a:pt x="13" y="13"/>
                </a:lnTo>
                <a:lnTo>
                  <a:pt x="13" y="14"/>
                </a:lnTo>
                <a:lnTo>
                  <a:pt x="13" y="14"/>
                </a:lnTo>
                <a:lnTo>
                  <a:pt x="12" y="15"/>
                </a:lnTo>
                <a:lnTo>
                  <a:pt x="5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98" name="Freeform 2229">
            <a:extLst>
              <a:ext uri="{FF2B5EF4-FFF2-40B4-BE49-F238E27FC236}">
                <a16:creationId xmlns:a16="http://schemas.microsoft.com/office/drawing/2014/main" id="{B89BB6D2-A0B6-4511-9E12-0B3898C8DE1D}"/>
              </a:ext>
            </a:extLst>
          </p:cNvPr>
          <p:cNvSpPr>
            <a:spLocks/>
          </p:cNvSpPr>
          <p:nvPr/>
        </p:nvSpPr>
        <p:spPr bwMode="auto">
          <a:xfrm>
            <a:off x="8716405" y="6150159"/>
            <a:ext cx="9525" cy="58738"/>
          </a:xfrm>
          <a:custGeom>
            <a:avLst/>
            <a:gdLst>
              <a:gd name="T0" fmla="*/ 0 w 6"/>
              <a:gd name="T1" fmla="*/ 37 h 37"/>
              <a:gd name="T2" fmla="*/ 0 w 6"/>
              <a:gd name="T3" fmla="*/ 34 h 37"/>
              <a:gd name="T4" fmla="*/ 3 w 6"/>
              <a:gd name="T5" fmla="*/ 34 h 37"/>
              <a:gd name="T6" fmla="*/ 3 w 6"/>
              <a:gd name="T7" fmla="*/ 3 h 37"/>
              <a:gd name="T8" fmla="*/ 0 w 6"/>
              <a:gd name="T9" fmla="*/ 3 h 37"/>
              <a:gd name="T10" fmla="*/ 0 w 6"/>
              <a:gd name="T11" fmla="*/ 0 h 37"/>
              <a:gd name="T12" fmla="*/ 6 w 6"/>
              <a:gd name="T13" fmla="*/ 0 h 37"/>
              <a:gd name="T14" fmla="*/ 6 w 6"/>
              <a:gd name="T15" fmla="*/ 37 h 37"/>
              <a:gd name="T16" fmla="*/ 0 w 6"/>
              <a:gd name="T17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37">
                <a:moveTo>
                  <a:pt x="0" y="37"/>
                </a:moveTo>
                <a:lnTo>
                  <a:pt x="0" y="34"/>
                </a:lnTo>
                <a:lnTo>
                  <a:pt x="3" y="34"/>
                </a:lnTo>
                <a:lnTo>
                  <a:pt x="3" y="3"/>
                </a:lnTo>
                <a:lnTo>
                  <a:pt x="0" y="3"/>
                </a:lnTo>
                <a:lnTo>
                  <a:pt x="0" y="0"/>
                </a:lnTo>
                <a:lnTo>
                  <a:pt x="6" y="0"/>
                </a:lnTo>
                <a:lnTo>
                  <a:pt x="6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599" name="Freeform 2230">
            <a:extLst>
              <a:ext uri="{FF2B5EF4-FFF2-40B4-BE49-F238E27FC236}">
                <a16:creationId xmlns:a16="http://schemas.microsoft.com/office/drawing/2014/main" id="{6DC29CD3-AF01-49D0-8F89-92C8FA0644C9}"/>
              </a:ext>
            </a:extLst>
          </p:cNvPr>
          <p:cNvSpPr>
            <a:spLocks/>
          </p:cNvSpPr>
          <p:nvPr/>
        </p:nvSpPr>
        <p:spPr bwMode="auto">
          <a:xfrm>
            <a:off x="2418793" y="5638984"/>
            <a:ext cx="15875" cy="50800"/>
          </a:xfrm>
          <a:custGeom>
            <a:avLst/>
            <a:gdLst>
              <a:gd name="T0" fmla="*/ 5 w 10"/>
              <a:gd name="T1" fmla="*/ 32 h 32"/>
              <a:gd name="T2" fmla="*/ 5 w 10"/>
              <a:gd name="T3" fmla="*/ 5 h 32"/>
              <a:gd name="T4" fmla="*/ 0 w 10"/>
              <a:gd name="T5" fmla="*/ 7 h 32"/>
              <a:gd name="T6" fmla="*/ 0 w 10"/>
              <a:gd name="T7" fmla="*/ 3 h 32"/>
              <a:gd name="T8" fmla="*/ 5 w 10"/>
              <a:gd name="T9" fmla="*/ 0 h 32"/>
              <a:gd name="T10" fmla="*/ 10 w 10"/>
              <a:gd name="T11" fmla="*/ 0 h 32"/>
              <a:gd name="T12" fmla="*/ 10 w 10"/>
              <a:gd name="T13" fmla="*/ 32 h 32"/>
              <a:gd name="T14" fmla="*/ 5 w 10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32">
                <a:moveTo>
                  <a:pt x="5" y="32"/>
                </a:moveTo>
                <a:lnTo>
                  <a:pt x="5" y="5"/>
                </a:lnTo>
                <a:lnTo>
                  <a:pt x="0" y="7"/>
                </a:lnTo>
                <a:lnTo>
                  <a:pt x="0" y="3"/>
                </a:lnTo>
                <a:lnTo>
                  <a:pt x="5" y="0"/>
                </a:lnTo>
                <a:lnTo>
                  <a:pt x="10" y="0"/>
                </a:lnTo>
                <a:lnTo>
                  <a:pt x="10" y="32"/>
                </a:lnTo>
                <a:lnTo>
                  <a:pt x="5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00" name="Freeform 2231">
            <a:extLst>
              <a:ext uri="{FF2B5EF4-FFF2-40B4-BE49-F238E27FC236}">
                <a16:creationId xmlns:a16="http://schemas.microsoft.com/office/drawing/2014/main" id="{F41E1280-ADC8-48C9-AEED-47EB11450F47}"/>
              </a:ext>
            </a:extLst>
          </p:cNvPr>
          <p:cNvSpPr>
            <a:spLocks/>
          </p:cNvSpPr>
          <p:nvPr/>
        </p:nvSpPr>
        <p:spPr bwMode="auto">
          <a:xfrm>
            <a:off x="2444193" y="5638984"/>
            <a:ext cx="22225" cy="50800"/>
          </a:xfrm>
          <a:custGeom>
            <a:avLst/>
            <a:gdLst>
              <a:gd name="T0" fmla="*/ 6 w 14"/>
              <a:gd name="T1" fmla="*/ 13 h 32"/>
              <a:gd name="T2" fmla="*/ 9 w 14"/>
              <a:gd name="T3" fmla="*/ 12 h 32"/>
              <a:gd name="T4" fmla="*/ 9 w 14"/>
              <a:gd name="T5" fmla="*/ 6 h 32"/>
              <a:gd name="T6" fmla="*/ 9 w 14"/>
              <a:gd name="T7" fmla="*/ 5 h 32"/>
              <a:gd name="T8" fmla="*/ 8 w 14"/>
              <a:gd name="T9" fmla="*/ 3 h 32"/>
              <a:gd name="T10" fmla="*/ 5 w 14"/>
              <a:gd name="T11" fmla="*/ 5 h 32"/>
              <a:gd name="T12" fmla="*/ 5 w 14"/>
              <a:gd name="T13" fmla="*/ 6 h 32"/>
              <a:gd name="T14" fmla="*/ 0 w 14"/>
              <a:gd name="T15" fmla="*/ 8 h 32"/>
              <a:gd name="T16" fmla="*/ 0 w 14"/>
              <a:gd name="T17" fmla="*/ 6 h 32"/>
              <a:gd name="T18" fmla="*/ 1 w 14"/>
              <a:gd name="T19" fmla="*/ 3 h 32"/>
              <a:gd name="T20" fmla="*/ 3 w 14"/>
              <a:gd name="T21" fmla="*/ 1 h 32"/>
              <a:gd name="T22" fmla="*/ 5 w 14"/>
              <a:gd name="T23" fmla="*/ 0 h 32"/>
              <a:gd name="T24" fmla="*/ 8 w 14"/>
              <a:gd name="T25" fmla="*/ 0 h 32"/>
              <a:gd name="T26" fmla="*/ 10 w 14"/>
              <a:gd name="T27" fmla="*/ 0 h 32"/>
              <a:gd name="T28" fmla="*/ 13 w 14"/>
              <a:gd name="T29" fmla="*/ 1 h 32"/>
              <a:gd name="T30" fmla="*/ 13 w 14"/>
              <a:gd name="T31" fmla="*/ 2 h 32"/>
              <a:gd name="T32" fmla="*/ 14 w 14"/>
              <a:gd name="T33" fmla="*/ 3 h 32"/>
              <a:gd name="T34" fmla="*/ 14 w 14"/>
              <a:gd name="T35" fmla="*/ 8 h 32"/>
              <a:gd name="T36" fmla="*/ 14 w 14"/>
              <a:gd name="T37" fmla="*/ 11 h 32"/>
              <a:gd name="T38" fmla="*/ 14 w 14"/>
              <a:gd name="T39" fmla="*/ 12 h 32"/>
              <a:gd name="T40" fmla="*/ 13 w 14"/>
              <a:gd name="T41" fmla="*/ 13 h 32"/>
              <a:gd name="T42" fmla="*/ 11 w 14"/>
              <a:gd name="T43" fmla="*/ 15 h 32"/>
              <a:gd name="T44" fmla="*/ 13 w 14"/>
              <a:gd name="T45" fmla="*/ 16 h 32"/>
              <a:gd name="T46" fmla="*/ 14 w 14"/>
              <a:gd name="T47" fmla="*/ 17 h 32"/>
              <a:gd name="T48" fmla="*/ 14 w 14"/>
              <a:gd name="T49" fmla="*/ 20 h 32"/>
              <a:gd name="T50" fmla="*/ 14 w 14"/>
              <a:gd name="T51" fmla="*/ 22 h 32"/>
              <a:gd name="T52" fmla="*/ 14 w 14"/>
              <a:gd name="T53" fmla="*/ 25 h 32"/>
              <a:gd name="T54" fmla="*/ 14 w 14"/>
              <a:gd name="T55" fmla="*/ 27 h 32"/>
              <a:gd name="T56" fmla="*/ 14 w 14"/>
              <a:gd name="T57" fmla="*/ 28 h 32"/>
              <a:gd name="T58" fmla="*/ 13 w 14"/>
              <a:gd name="T59" fmla="*/ 28 h 32"/>
              <a:gd name="T60" fmla="*/ 10 w 14"/>
              <a:gd name="T61" fmla="*/ 31 h 32"/>
              <a:gd name="T62" fmla="*/ 8 w 14"/>
              <a:gd name="T63" fmla="*/ 32 h 32"/>
              <a:gd name="T64" fmla="*/ 5 w 14"/>
              <a:gd name="T65" fmla="*/ 31 h 32"/>
              <a:gd name="T66" fmla="*/ 3 w 14"/>
              <a:gd name="T67" fmla="*/ 31 h 32"/>
              <a:gd name="T68" fmla="*/ 1 w 14"/>
              <a:gd name="T69" fmla="*/ 28 h 32"/>
              <a:gd name="T70" fmla="*/ 0 w 14"/>
              <a:gd name="T71" fmla="*/ 22 h 32"/>
              <a:gd name="T72" fmla="*/ 5 w 14"/>
              <a:gd name="T73" fmla="*/ 25 h 32"/>
              <a:gd name="T74" fmla="*/ 5 w 14"/>
              <a:gd name="T75" fmla="*/ 27 h 32"/>
              <a:gd name="T76" fmla="*/ 8 w 14"/>
              <a:gd name="T77" fmla="*/ 27 h 32"/>
              <a:gd name="T78" fmla="*/ 9 w 14"/>
              <a:gd name="T79" fmla="*/ 27 h 32"/>
              <a:gd name="T80" fmla="*/ 9 w 14"/>
              <a:gd name="T81" fmla="*/ 25 h 32"/>
              <a:gd name="T82" fmla="*/ 9 w 14"/>
              <a:gd name="T83" fmla="*/ 20 h 32"/>
              <a:gd name="T84" fmla="*/ 9 w 14"/>
              <a:gd name="T85" fmla="*/ 17 h 32"/>
              <a:gd name="T86" fmla="*/ 8 w 14"/>
              <a:gd name="T87" fmla="*/ 17 h 32"/>
              <a:gd name="T88" fmla="*/ 6 w 14"/>
              <a:gd name="T89" fmla="*/ 1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2">
                <a:moveTo>
                  <a:pt x="6" y="13"/>
                </a:moveTo>
                <a:lnTo>
                  <a:pt x="6" y="13"/>
                </a:lnTo>
                <a:lnTo>
                  <a:pt x="9" y="12"/>
                </a:lnTo>
                <a:lnTo>
                  <a:pt x="9" y="12"/>
                </a:lnTo>
                <a:lnTo>
                  <a:pt x="9" y="10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8" y="3"/>
                </a:lnTo>
                <a:lnTo>
                  <a:pt x="8" y="3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1" y="3"/>
                </a:lnTo>
                <a:lnTo>
                  <a:pt x="1" y="3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3" y="2"/>
                </a:lnTo>
                <a:lnTo>
                  <a:pt x="13" y="2"/>
                </a:lnTo>
                <a:lnTo>
                  <a:pt x="14" y="3"/>
                </a:lnTo>
                <a:lnTo>
                  <a:pt x="14" y="3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4" y="12"/>
                </a:lnTo>
                <a:lnTo>
                  <a:pt x="14" y="12"/>
                </a:lnTo>
                <a:lnTo>
                  <a:pt x="13" y="13"/>
                </a:lnTo>
                <a:lnTo>
                  <a:pt x="13" y="13"/>
                </a:lnTo>
                <a:lnTo>
                  <a:pt x="11" y="15"/>
                </a:lnTo>
                <a:lnTo>
                  <a:pt x="11" y="15"/>
                </a:lnTo>
                <a:lnTo>
                  <a:pt x="13" y="16"/>
                </a:lnTo>
                <a:lnTo>
                  <a:pt x="13" y="16"/>
                </a:lnTo>
                <a:lnTo>
                  <a:pt x="14" y="17"/>
                </a:lnTo>
                <a:lnTo>
                  <a:pt x="14" y="17"/>
                </a:lnTo>
                <a:lnTo>
                  <a:pt x="14" y="20"/>
                </a:lnTo>
                <a:lnTo>
                  <a:pt x="14" y="20"/>
                </a:lnTo>
                <a:lnTo>
                  <a:pt x="14" y="22"/>
                </a:lnTo>
                <a:lnTo>
                  <a:pt x="14" y="22"/>
                </a:lnTo>
                <a:lnTo>
                  <a:pt x="14" y="25"/>
                </a:lnTo>
                <a:lnTo>
                  <a:pt x="14" y="25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3" y="28"/>
                </a:lnTo>
                <a:lnTo>
                  <a:pt x="13" y="28"/>
                </a:lnTo>
                <a:lnTo>
                  <a:pt x="10" y="31"/>
                </a:lnTo>
                <a:lnTo>
                  <a:pt x="10" y="31"/>
                </a:lnTo>
                <a:lnTo>
                  <a:pt x="8" y="32"/>
                </a:lnTo>
                <a:lnTo>
                  <a:pt x="8" y="32"/>
                </a:lnTo>
                <a:lnTo>
                  <a:pt x="5" y="31"/>
                </a:lnTo>
                <a:lnTo>
                  <a:pt x="5" y="31"/>
                </a:lnTo>
                <a:lnTo>
                  <a:pt x="3" y="31"/>
                </a:lnTo>
                <a:lnTo>
                  <a:pt x="3" y="31"/>
                </a:lnTo>
                <a:lnTo>
                  <a:pt x="1" y="28"/>
                </a:lnTo>
                <a:lnTo>
                  <a:pt x="1" y="28"/>
                </a:lnTo>
                <a:lnTo>
                  <a:pt x="0" y="25"/>
                </a:lnTo>
                <a:lnTo>
                  <a:pt x="0" y="22"/>
                </a:lnTo>
                <a:lnTo>
                  <a:pt x="5" y="22"/>
                </a:lnTo>
                <a:lnTo>
                  <a:pt x="5" y="25"/>
                </a:lnTo>
                <a:lnTo>
                  <a:pt x="5" y="25"/>
                </a:lnTo>
                <a:lnTo>
                  <a:pt x="5" y="27"/>
                </a:lnTo>
                <a:lnTo>
                  <a:pt x="5" y="27"/>
                </a:lnTo>
                <a:lnTo>
                  <a:pt x="8" y="27"/>
                </a:lnTo>
                <a:lnTo>
                  <a:pt x="8" y="27"/>
                </a:lnTo>
                <a:lnTo>
                  <a:pt x="9" y="27"/>
                </a:lnTo>
                <a:lnTo>
                  <a:pt x="9" y="27"/>
                </a:lnTo>
                <a:lnTo>
                  <a:pt x="9" y="25"/>
                </a:lnTo>
                <a:lnTo>
                  <a:pt x="9" y="20"/>
                </a:lnTo>
                <a:lnTo>
                  <a:pt x="9" y="20"/>
                </a:lnTo>
                <a:lnTo>
                  <a:pt x="9" y="17"/>
                </a:lnTo>
                <a:lnTo>
                  <a:pt x="9" y="17"/>
                </a:lnTo>
                <a:lnTo>
                  <a:pt x="8" y="17"/>
                </a:lnTo>
                <a:lnTo>
                  <a:pt x="8" y="17"/>
                </a:lnTo>
                <a:lnTo>
                  <a:pt x="6" y="17"/>
                </a:lnTo>
                <a:lnTo>
                  <a:pt x="6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01" name="Freeform 2232">
            <a:extLst>
              <a:ext uri="{FF2B5EF4-FFF2-40B4-BE49-F238E27FC236}">
                <a16:creationId xmlns:a16="http://schemas.microsoft.com/office/drawing/2014/main" id="{48AFD3DB-1A16-459A-8849-9BE8F9CDCD5A}"/>
              </a:ext>
            </a:extLst>
          </p:cNvPr>
          <p:cNvSpPr>
            <a:spLocks noEditPoints="1"/>
          </p:cNvSpPr>
          <p:nvPr/>
        </p:nvSpPr>
        <p:spPr bwMode="auto">
          <a:xfrm>
            <a:off x="2472768" y="5638984"/>
            <a:ext cx="20638" cy="50800"/>
          </a:xfrm>
          <a:custGeom>
            <a:avLst/>
            <a:gdLst>
              <a:gd name="T0" fmla="*/ 0 w 13"/>
              <a:gd name="T1" fmla="*/ 8 h 32"/>
              <a:gd name="T2" fmla="*/ 0 w 13"/>
              <a:gd name="T3" fmla="*/ 6 h 32"/>
              <a:gd name="T4" fmla="*/ 0 w 13"/>
              <a:gd name="T5" fmla="*/ 5 h 32"/>
              <a:gd name="T6" fmla="*/ 0 w 13"/>
              <a:gd name="T7" fmla="*/ 3 h 32"/>
              <a:gd name="T8" fmla="*/ 1 w 13"/>
              <a:gd name="T9" fmla="*/ 2 h 32"/>
              <a:gd name="T10" fmla="*/ 3 w 13"/>
              <a:gd name="T11" fmla="*/ 0 h 32"/>
              <a:gd name="T12" fmla="*/ 6 w 13"/>
              <a:gd name="T13" fmla="*/ 0 h 32"/>
              <a:gd name="T14" fmla="*/ 8 w 13"/>
              <a:gd name="T15" fmla="*/ 0 h 32"/>
              <a:gd name="T16" fmla="*/ 11 w 13"/>
              <a:gd name="T17" fmla="*/ 2 h 32"/>
              <a:gd name="T18" fmla="*/ 12 w 13"/>
              <a:gd name="T19" fmla="*/ 3 h 32"/>
              <a:gd name="T20" fmla="*/ 12 w 13"/>
              <a:gd name="T21" fmla="*/ 5 h 32"/>
              <a:gd name="T22" fmla="*/ 12 w 13"/>
              <a:gd name="T23" fmla="*/ 6 h 32"/>
              <a:gd name="T24" fmla="*/ 13 w 13"/>
              <a:gd name="T25" fmla="*/ 8 h 32"/>
              <a:gd name="T26" fmla="*/ 13 w 13"/>
              <a:gd name="T27" fmla="*/ 11 h 32"/>
              <a:gd name="T28" fmla="*/ 12 w 13"/>
              <a:gd name="T29" fmla="*/ 12 h 32"/>
              <a:gd name="T30" fmla="*/ 12 w 13"/>
              <a:gd name="T31" fmla="*/ 13 h 32"/>
              <a:gd name="T32" fmla="*/ 11 w 13"/>
              <a:gd name="T33" fmla="*/ 15 h 32"/>
              <a:gd name="T34" fmla="*/ 12 w 13"/>
              <a:gd name="T35" fmla="*/ 16 h 32"/>
              <a:gd name="T36" fmla="*/ 12 w 13"/>
              <a:gd name="T37" fmla="*/ 17 h 32"/>
              <a:gd name="T38" fmla="*/ 13 w 13"/>
              <a:gd name="T39" fmla="*/ 20 h 32"/>
              <a:gd name="T40" fmla="*/ 13 w 13"/>
              <a:gd name="T41" fmla="*/ 22 h 32"/>
              <a:gd name="T42" fmla="*/ 12 w 13"/>
              <a:gd name="T43" fmla="*/ 25 h 32"/>
              <a:gd name="T44" fmla="*/ 12 w 13"/>
              <a:gd name="T45" fmla="*/ 27 h 32"/>
              <a:gd name="T46" fmla="*/ 12 w 13"/>
              <a:gd name="T47" fmla="*/ 28 h 32"/>
              <a:gd name="T48" fmla="*/ 12 w 13"/>
              <a:gd name="T49" fmla="*/ 28 h 32"/>
              <a:gd name="T50" fmla="*/ 10 w 13"/>
              <a:gd name="T51" fmla="*/ 31 h 32"/>
              <a:gd name="T52" fmla="*/ 6 w 13"/>
              <a:gd name="T53" fmla="*/ 32 h 32"/>
              <a:gd name="T54" fmla="*/ 2 w 13"/>
              <a:gd name="T55" fmla="*/ 31 h 32"/>
              <a:gd name="T56" fmla="*/ 1 w 13"/>
              <a:gd name="T57" fmla="*/ 28 h 32"/>
              <a:gd name="T58" fmla="*/ 0 w 13"/>
              <a:gd name="T59" fmla="*/ 28 h 32"/>
              <a:gd name="T60" fmla="*/ 0 w 13"/>
              <a:gd name="T61" fmla="*/ 27 h 32"/>
              <a:gd name="T62" fmla="*/ 0 w 13"/>
              <a:gd name="T63" fmla="*/ 25 h 32"/>
              <a:gd name="T64" fmla="*/ 0 w 13"/>
              <a:gd name="T65" fmla="*/ 22 h 32"/>
              <a:gd name="T66" fmla="*/ 0 w 13"/>
              <a:gd name="T67" fmla="*/ 20 h 32"/>
              <a:gd name="T68" fmla="*/ 0 w 13"/>
              <a:gd name="T69" fmla="*/ 17 h 32"/>
              <a:gd name="T70" fmla="*/ 0 w 13"/>
              <a:gd name="T71" fmla="*/ 16 h 32"/>
              <a:gd name="T72" fmla="*/ 1 w 13"/>
              <a:gd name="T73" fmla="*/ 15 h 32"/>
              <a:gd name="T74" fmla="*/ 0 w 13"/>
              <a:gd name="T75" fmla="*/ 13 h 32"/>
              <a:gd name="T76" fmla="*/ 0 w 13"/>
              <a:gd name="T77" fmla="*/ 12 h 32"/>
              <a:gd name="T78" fmla="*/ 0 w 13"/>
              <a:gd name="T79" fmla="*/ 11 h 32"/>
              <a:gd name="T80" fmla="*/ 0 w 13"/>
              <a:gd name="T81" fmla="*/ 8 h 32"/>
              <a:gd name="T82" fmla="*/ 8 w 13"/>
              <a:gd name="T83" fmla="*/ 6 h 32"/>
              <a:gd name="T84" fmla="*/ 7 w 13"/>
              <a:gd name="T85" fmla="*/ 5 h 32"/>
              <a:gd name="T86" fmla="*/ 6 w 13"/>
              <a:gd name="T87" fmla="*/ 3 h 32"/>
              <a:gd name="T88" fmla="*/ 5 w 13"/>
              <a:gd name="T89" fmla="*/ 5 h 32"/>
              <a:gd name="T90" fmla="*/ 3 w 13"/>
              <a:gd name="T91" fmla="*/ 11 h 32"/>
              <a:gd name="T92" fmla="*/ 5 w 13"/>
              <a:gd name="T93" fmla="*/ 12 h 32"/>
              <a:gd name="T94" fmla="*/ 6 w 13"/>
              <a:gd name="T95" fmla="*/ 13 h 32"/>
              <a:gd name="T96" fmla="*/ 7 w 13"/>
              <a:gd name="T97" fmla="*/ 12 h 32"/>
              <a:gd name="T98" fmla="*/ 8 w 13"/>
              <a:gd name="T99" fmla="*/ 11 h 32"/>
              <a:gd name="T100" fmla="*/ 8 w 13"/>
              <a:gd name="T101" fmla="*/ 18 h 32"/>
              <a:gd name="T102" fmla="*/ 7 w 13"/>
              <a:gd name="T103" fmla="*/ 17 h 32"/>
              <a:gd name="T104" fmla="*/ 6 w 13"/>
              <a:gd name="T105" fmla="*/ 16 h 32"/>
              <a:gd name="T106" fmla="*/ 5 w 13"/>
              <a:gd name="T107" fmla="*/ 17 h 32"/>
              <a:gd name="T108" fmla="*/ 3 w 13"/>
              <a:gd name="T109" fmla="*/ 18 h 32"/>
              <a:gd name="T110" fmla="*/ 3 w 13"/>
              <a:gd name="T111" fmla="*/ 25 h 32"/>
              <a:gd name="T112" fmla="*/ 5 w 13"/>
              <a:gd name="T113" fmla="*/ 27 h 32"/>
              <a:gd name="T114" fmla="*/ 6 w 13"/>
              <a:gd name="T115" fmla="*/ 27 h 32"/>
              <a:gd name="T116" fmla="*/ 7 w 13"/>
              <a:gd name="T117" fmla="*/ 27 h 32"/>
              <a:gd name="T118" fmla="*/ 8 w 13"/>
              <a:gd name="T119" fmla="*/ 1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" h="32">
                <a:moveTo>
                  <a:pt x="0" y="8"/>
                </a:move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1" y="2"/>
                </a:lnTo>
                <a:lnTo>
                  <a:pt x="11" y="2"/>
                </a:lnTo>
                <a:lnTo>
                  <a:pt x="12" y="3"/>
                </a:lnTo>
                <a:lnTo>
                  <a:pt x="12" y="3"/>
                </a:lnTo>
                <a:lnTo>
                  <a:pt x="12" y="5"/>
                </a:lnTo>
                <a:lnTo>
                  <a:pt x="12" y="5"/>
                </a:lnTo>
                <a:lnTo>
                  <a:pt x="12" y="6"/>
                </a:lnTo>
                <a:lnTo>
                  <a:pt x="12" y="6"/>
                </a:lnTo>
                <a:lnTo>
                  <a:pt x="13" y="8"/>
                </a:lnTo>
                <a:lnTo>
                  <a:pt x="13" y="8"/>
                </a:lnTo>
                <a:lnTo>
                  <a:pt x="13" y="11"/>
                </a:lnTo>
                <a:lnTo>
                  <a:pt x="13" y="11"/>
                </a:lnTo>
                <a:lnTo>
                  <a:pt x="12" y="12"/>
                </a:lnTo>
                <a:lnTo>
                  <a:pt x="12" y="12"/>
                </a:lnTo>
                <a:lnTo>
                  <a:pt x="12" y="13"/>
                </a:lnTo>
                <a:lnTo>
                  <a:pt x="12" y="13"/>
                </a:lnTo>
                <a:lnTo>
                  <a:pt x="11" y="15"/>
                </a:lnTo>
                <a:lnTo>
                  <a:pt x="11" y="15"/>
                </a:lnTo>
                <a:lnTo>
                  <a:pt x="12" y="16"/>
                </a:lnTo>
                <a:lnTo>
                  <a:pt x="12" y="16"/>
                </a:lnTo>
                <a:lnTo>
                  <a:pt x="12" y="17"/>
                </a:lnTo>
                <a:lnTo>
                  <a:pt x="12" y="17"/>
                </a:lnTo>
                <a:lnTo>
                  <a:pt x="13" y="20"/>
                </a:lnTo>
                <a:lnTo>
                  <a:pt x="13" y="20"/>
                </a:lnTo>
                <a:lnTo>
                  <a:pt x="13" y="22"/>
                </a:lnTo>
                <a:lnTo>
                  <a:pt x="13" y="22"/>
                </a:lnTo>
                <a:lnTo>
                  <a:pt x="12" y="25"/>
                </a:lnTo>
                <a:lnTo>
                  <a:pt x="12" y="25"/>
                </a:lnTo>
                <a:lnTo>
                  <a:pt x="12" y="27"/>
                </a:lnTo>
                <a:lnTo>
                  <a:pt x="12" y="27"/>
                </a:lnTo>
                <a:lnTo>
                  <a:pt x="12" y="28"/>
                </a:lnTo>
                <a:lnTo>
                  <a:pt x="12" y="28"/>
                </a:lnTo>
                <a:lnTo>
                  <a:pt x="12" y="28"/>
                </a:lnTo>
                <a:lnTo>
                  <a:pt x="12" y="28"/>
                </a:lnTo>
                <a:lnTo>
                  <a:pt x="10" y="31"/>
                </a:lnTo>
                <a:lnTo>
                  <a:pt x="10" y="31"/>
                </a:lnTo>
                <a:lnTo>
                  <a:pt x="6" y="32"/>
                </a:lnTo>
                <a:lnTo>
                  <a:pt x="6" y="32"/>
                </a:lnTo>
                <a:lnTo>
                  <a:pt x="2" y="31"/>
                </a:lnTo>
                <a:lnTo>
                  <a:pt x="2" y="31"/>
                </a:lnTo>
                <a:lnTo>
                  <a:pt x="1" y="28"/>
                </a:lnTo>
                <a:lnTo>
                  <a:pt x="1" y="28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0" y="16"/>
                </a:lnTo>
                <a:lnTo>
                  <a:pt x="1" y="15"/>
                </a:lnTo>
                <a:lnTo>
                  <a:pt x="1" y="15"/>
                </a:lnTo>
                <a:lnTo>
                  <a:pt x="0" y="13"/>
                </a:lnTo>
                <a:lnTo>
                  <a:pt x="0" y="13"/>
                </a:lnTo>
                <a:lnTo>
                  <a:pt x="0" y="12"/>
                </a:lnTo>
                <a:lnTo>
                  <a:pt x="0" y="12"/>
                </a:lnTo>
                <a:lnTo>
                  <a:pt x="0" y="11"/>
                </a:ln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8" y="6"/>
                </a:moveTo>
                <a:lnTo>
                  <a:pt x="8" y="6"/>
                </a:lnTo>
                <a:lnTo>
                  <a:pt x="7" y="5"/>
                </a:lnTo>
                <a:lnTo>
                  <a:pt x="7" y="5"/>
                </a:lnTo>
                <a:lnTo>
                  <a:pt x="6" y="3"/>
                </a:lnTo>
                <a:lnTo>
                  <a:pt x="6" y="3"/>
                </a:lnTo>
                <a:lnTo>
                  <a:pt x="5" y="5"/>
                </a:lnTo>
                <a:lnTo>
                  <a:pt x="5" y="5"/>
                </a:lnTo>
                <a:lnTo>
                  <a:pt x="3" y="6"/>
                </a:lnTo>
                <a:lnTo>
                  <a:pt x="3" y="11"/>
                </a:lnTo>
                <a:lnTo>
                  <a:pt x="3" y="11"/>
                </a:lnTo>
                <a:lnTo>
                  <a:pt x="5" y="12"/>
                </a:lnTo>
                <a:lnTo>
                  <a:pt x="5" y="12"/>
                </a:lnTo>
                <a:lnTo>
                  <a:pt x="6" y="13"/>
                </a:lnTo>
                <a:lnTo>
                  <a:pt x="6" y="13"/>
                </a:lnTo>
                <a:lnTo>
                  <a:pt x="7" y="12"/>
                </a:lnTo>
                <a:lnTo>
                  <a:pt x="7" y="12"/>
                </a:lnTo>
                <a:lnTo>
                  <a:pt x="8" y="11"/>
                </a:lnTo>
                <a:lnTo>
                  <a:pt x="8" y="6"/>
                </a:lnTo>
                <a:close/>
                <a:moveTo>
                  <a:pt x="8" y="18"/>
                </a:moveTo>
                <a:lnTo>
                  <a:pt x="8" y="18"/>
                </a:lnTo>
                <a:lnTo>
                  <a:pt x="7" y="17"/>
                </a:lnTo>
                <a:lnTo>
                  <a:pt x="7" y="17"/>
                </a:lnTo>
                <a:lnTo>
                  <a:pt x="6" y="16"/>
                </a:lnTo>
                <a:lnTo>
                  <a:pt x="6" y="16"/>
                </a:lnTo>
                <a:lnTo>
                  <a:pt x="5" y="17"/>
                </a:lnTo>
                <a:lnTo>
                  <a:pt x="5" y="17"/>
                </a:lnTo>
                <a:lnTo>
                  <a:pt x="3" y="18"/>
                </a:lnTo>
                <a:lnTo>
                  <a:pt x="3" y="25"/>
                </a:lnTo>
                <a:lnTo>
                  <a:pt x="3" y="25"/>
                </a:lnTo>
                <a:lnTo>
                  <a:pt x="5" y="27"/>
                </a:lnTo>
                <a:lnTo>
                  <a:pt x="5" y="27"/>
                </a:lnTo>
                <a:lnTo>
                  <a:pt x="6" y="27"/>
                </a:lnTo>
                <a:lnTo>
                  <a:pt x="6" y="27"/>
                </a:lnTo>
                <a:lnTo>
                  <a:pt x="7" y="27"/>
                </a:lnTo>
                <a:lnTo>
                  <a:pt x="7" y="27"/>
                </a:lnTo>
                <a:lnTo>
                  <a:pt x="8" y="25"/>
                </a:lnTo>
                <a:lnTo>
                  <a:pt x="8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02" name="Freeform 2233">
            <a:extLst>
              <a:ext uri="{FF2B5EF4-FFF2-40B4-BE49-F238E27FC236}">
                <a16:creationId xmlns:a16="http://schemas.microsoft.com/office/drawing/2014/main" id="{13862959-56F7-4C33-BF94-542C25342ADB}"/>
              </a:ext>
            </a:extLst>
          </p:cNvPr>
          <p:cNvSpPr>
            <a:spLocks/>
          </p:cNvSpPr>
          <p:nvPr/>
        </p:nvSpPr>
        <p:spPr bwMode="auto">
          <a:xfrm>
            <a:off x="2498168" y="5681846"/>
            <a:ext cx="7938" cy="12700"/>
          </a:xfrm>
          <a:custGeom>
            <a:avLst/>
            <a:gdLst>
              <a:gd name="T0" fmla="*/ 0 w 5"/>
              <a:gd name="T1" fmla="*/ 8 h 8"/>
              <a:gd name="T2" fmla="*/ 0 w 5"/>
              <a:gd name="T3" fmla="*/ 0 h 8"/>
              <a:gd name="T4" fmla="*/ 5 w 5"/>
              <a:gd name="T5" fmla="*/ 0 h 8"/>
              <a:gd name="T6" fmla="*/ 5 w 5"/>
              <a:gd name="T7" fmla="*/ 5 h 8"/>
              <a:gd name="T8" fmla="*/ 0 w 5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8">
                <a:moveTo>
                  <a:pt x="0" y="8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03" name="Freeform 2234">
            <a:extLst>
              <a:ext uri="{FF2B5EF4-FFF2-40B4-BE49-F238E27FC236}">
                <a16:creationId xmlns:a16="http://schemas.microsoft.com/office/drawing/2014/main" id="{21AE02DC-7AE3-412F-A202-96B5006C19C3}"/>
              </a:ext>
            </a:extLst>
          </p:cNvPr>
          <p:cNvSpPr>
            <a:spLocks noEditPoints="1"/>
          </p:cNvSpPr>
          <p:nvPr/>
        </p:nvSpPr>
        <p:spPr bwMode="auto">
          <a:xfrm>
            <a:off x="2512455" y="5638984"/>
            <a:ext cx="20638" cy="50800"/>
          </a:xfrm>
          <a:custGeom>
            <a:avLst/>
            <a:gdLst>
              <a:gd name="T0" fmla="*/ 6 w 13"/>
              <a:gd name="T1" fmla="*/ 18 h 32"/>
              <a:gd name="T2" fmla="*/ 6 w 13"/>
              <a:gd name="T3" fmla="*/ 18 h 32"/>
              <a:gd name="T4" fmla="*/ 6 w 13"/>
              <a:gd name="T5" fmla="*/ 18 h 32"/>
              <a:gd name="T6" fmla="*/ 5 w 13"/>
              <a:gd name="T7" fmla="*/ 18 h 32"/>
              <a:gd name="T8" fmla="*/ 2 w 13"/>
              <a:gd name="T9" fmla="*/ 18 h 32"/>
              <a:gd name="T10" fmla="*/ 0 w 13"/>
              <a:gd name="T11" fmla="*/ 16 h 32"/>
              <a:gd name="T12" fmla="*/ 0 w 13"/>
              <a:gd name="T13" fmla="*/ 16 h 32"/>
              <a:gd name="T14" fmla="*/ 0 w 13"/>
              <a:gd name="T15" fmla="*/ 15 h 32"/>
              <a:gd name="T16" fmla="*/ 0 w 13"/>
              <a:gd name="T17" fmla="*/ 12 h 32"/>
              <a:gd name="T18" fmla="*/ 0 w 13"/>
              <a:gd name="T19" fmla="*/ 8 h 32"/>
              <a:gd name="T20" fmla="*/ 0 w 13"/>
              <a:gd name="T21" fmla="*/ 6 h 32"/>
              <a:gd name="T22" fmla="*/ 0 w 13"/>
              <a:gd name="T23" fmla="*/ 5 h 32"/>
              <a:gd name="T24" fmla="*/ 0 w 13"/>
              <a:gd name="T25" fmla="*/ 3 h 32"/>
              <a:gd name="T26" fmla="*/ 1 w 13"/>
              <a:gd name="T27" fmla="*/ 2 h 32"/>
              <a:gd name="T28" fmla="*/ 2 w 13"/>
              <a:gd name="T29" fmla="*/ 0 h 32"/>
              <a:gd name="T30" fmla="*/ 6 w 13"/>
              <a:gd name="T31" fmla="*/ 0 h 32"/>
              <a:gd name="T32" fmla="*/ 10 w 13"/>
              <a:gd name="T33" fmla="*/ 0 h 32"/>
              <a:gd name="T34" fmla="*/ 12 w 13"/>
              <a:gd name="T35" fmla="*/ 2 h 32"/>
              <a:gd name="T36" fmla="*/ 12 w 13"/>
              <a:gd name="T37" fmla="*/ 3 h 32"/>
              <a:gd name="T38" fmla="*/ 12 w 13"/>
              <a:gd name="T39" fmla="*/ 5 h 32"/>
              <a:gd name="T40" fmla="*/ 13 w 13"/>
              <a:gd name="T41" fmla="*/ 6 h 32"/>
              <a:gd name="T42" fmla="*/ 13 w 13"/>
              <a:gd name="T43" fmla="*/ 8 h 32"/>
              <a:gd name="T44" fmla="*/ 13 w 13"/>
              <a:gd name="T45" fmla="*/ 11 h 32"/>
              <a:gd name="T46" fmla="*/ 12 w 13"/>
              <a:gd name="T47" fmla="*/ 13 h 32"/>
              <a:gd name="T48" fmla="*/ 12 w 13"/>
              <a:gd name="T49" fmla="*/ 15 h 32"/>
              <a:gd name="T50" fmla="*/ 6 w 13"/>
              <a:gd name="T51" fmla="*/ 32 h 32"/>
              <a:gd name="T52" fmla="*/ 3 w 13"/>
              <a:gd name="T53" fmla="*/ 12 h 32"/>
              <a:gd name="T54" fmla="*/ 5 w 13"/>
              <a:gd name="T55" fmla="*/ 13 h 32"/>
              <a:gd name="T56" fmla="*/ 6 w 13"/>
              <a:gd name="T57" fmla="*/ 15 h 32"/>
              <a:gd name="T58" fmla="*/ 7 w 13"/>
              <a:gd name="T59" fmla="*/ 13 h 32"/>
              <a:gd name="T60" fmla="*/ 8 w 13"/>
              <a:gd name="T61" fmla="*/ 12 h 32"/>
              <a:gd name="T62" fmla="*/ 8 w 13"/>
              <a:gd name="T63" fmla="*/ 6 h 32"/>
              <a:gd name="T64" fmla="*/ 7 w 13"/>
              <a:gd name="T65" fmla="*/ 5 h 32"/>
              <a:gd name="T66" fmla="*/ 6 w 13"/>
              <a:gd name="T67" fmla="*/ 3 h 32"/>
              <a:gd name="T68" fmla="*/ 5 w 13"/>
              <a:gd name="T69" fmla="*/ 5 h 32"/>
              <a:gd name="T70" fmla="*/ 3 w 13"/>
              <a:gd name="T71" fmla="*/ 1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" h="32">
                <a:moveTo>
                  <a:pt x="1" y="32"/>
                </a:move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5" y="18"/>
                </a:lnTo>
                <a:lnTo>
                  <a:pt x="5" y="18"/>
                </a:lnTo>
                <a:lnTo>
                  <a:pt x="2" y="18"/>
                </a:lnTo>
                <a:lnTo>
                  <a:pt x="2" y="18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2" y="0"/>
                </a:lnTo>
                <a:lnTo>
                  <a:pt x="2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2" y="3"/>
                </a:lnTo>
                <a:lnTo>
                  <a:pt x="12" y="3"/>
                </a:lnTo>
                <a:lnTo>
                  <a:pt x="12" y="5"/>
                </a:lnTo>
                <a:lnTo>
                  <a:pt x="12" y="5"/>
                </a:lnTo>
                <a:lnTo>
                  <a:pt x="13" y="6"/>
                </a:lnTo>
                <a:lnTo>
                  <a:pt x="13" y="6"/>
                </a:lnTo>
                <a:lnTo>
                  <a:pt x="13" y="8"/>
                </a:lnTo>
                <a:lnTo>
                  <a:pt x="13" y="8"/>
                </a:lnTo>
                <a:lnTo>
                  <a:pt x="13" y="11"/>
                </a:lnTo>
                <a:lnTo>
                  <a:pt x="13" y="11"/>
                </a:lnTo>
                <a:lnTo>
                  <a:pt x="12" y="13"/>
                </a:lnTo>
                <a:lnTo>
                  <a:pt x="12" y="13"/>
                </a:lnTo>
                <a:lnTo>
                  <a:pt x="12" y="15"/>
                </a:lnTo>
                <a:lnTo>
                  <a:pt x="12" y="15"/>
                </a:lnTo>
                <a:lnTo>
                  <a:pt x="12" y="16"/>
                </a:lnTo>
                <a:lnTo>
                  <a:pt x="6" y="32"/>
                </a:lnTo>
                <a:lnTo>
                  <a:pt x="1" y="32"/>
                </a:lnTo>
                <a:close/>
                <a:moveTo>
                  <a:pt x="3" y="12"/>
                </a:moveTo>
                <a:lnTo>
                  <a:pt x="3" y="12"/>
                </a:lnTo>
                <a:lnTo>
                  <a:pt x="5" y="13"/>
                </a:lnTo>
                <a:lnTo>
                  <a:pt x="5" y="13"/>
                </a:lnTo>
                <a:lnTo>
                  <a:pt x="6" y="15"/>
                </a:lnTo>
                <a:lnTo>
                  <a:pt x="6" y="15"/>
                </a:lnTo>
                <a:lnTo>
                  <a:pt x="7" y="13"/>
                </a:lnTo>
                <a:lnTo>
                  <a:pt x="7" y="13"/>
                </a:lnTo>
                <a:lnTo>
                  <a:pt x="8" y="12"/>
                </a:lnTo>
                <a:lnTo>
                  <a:pt x="8" y="6"/>
                </a:lnTo>
                <a:lnTo>
                  <a:pt x="8" y="6"/>
                </a:lnTo>
                <a:lnTo>
                  <a:pt x="7" y="5"/>
                </a:lnTo>
                <a:lnTo>
                  <a:pt x="7" y="5"/>
                </a:lnTo>
                <a:lnTo>
                  <a:pt x="6" y="3"/>
                </a:lnTo>
                <a:lnTo>
                  <a:pt x="6" y="3"/>
                </a:lnTo>
                <a:lnTo>
                  <a:pt x="5" y="5"/>
                </a:lnTo>
                <a:lnTo>
                  <a:pt x="5" y="5"/>
                </a:lnTo>
                <a:lnTo>
                  <a:pt x="3" y="6"/>
                </a:lnTo>
                <a:lnTo>
                  <a:pt x="3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04" name="Freeform 2235">
            <a:extLst>
              <a:ext uri="{FF2B5EF4-FFF2-40B4-BE49-F238E27FC236}">
                <a16:creationId xmlns:a16="http://schemas.microsoft.com/office/drawing/2014/main" id="{3258277E-51D3-4719-B7F4-B561DC3F9AE8}"/>
              </a:ext>
            </a:extLst>
          </p:cNvPr>
          <p:cNvSpPr>
            <a:spLocks noEditPoints="1"/>
          </p:cNvSpPr>
          <p:nvPr/>
        </p:nvSpPr>
        <p:spPr bwMode="auto">
          <a:xfrm>
            <a:off x="2537855" y="5638984"/>
            <a:ext cx="22225" cy="50800"/>
          </a:xfrm>
          <a:custGeom>
            <a:avLst/>
            <a:gdLst>
              <a:gd name="T0" fmla="*/ 0 w 14"/>
              <a:gd name="T1" fmla="*/ 6 h 32"/>
              <a:gd name="T2" fmla="*/ 0 w 14"/>
              <a:gd name="T3" fmla="*/ 6 h 32"/>
              <a:gd name="T4" fmla="*/ 1 w 14"/>
              <a:gd name="T5" fmla="*/ 3 h 32"/>
              <a:gd name="T6" fmla="*/ 1 w 14"/>
              <a:gd name="T7" fmla="*/ 3 h 32"/>
              <a:gd name="T8" fmla="*/ 3 w 14"/>
              <a:gd name="T9" fmla="*/ 1 h 32"/>
              <a:gd name="T10" fmla="*/ 3 w 14"/>
              <a:gd name="T11" fmla="*/ 1 h 32"/>
              <a:gd name="T12" fmla="*/ 4 w 14"/>
              <a:gd name="T13" fmla="*/ 0 h 32"/>
              <a:gd name="T14" fmla="*/ 4 w 14"/>
              <a:gd name="T15" fmla="*/ 0 h 32"/>
              <a:gd name="T16" fmla="*/ 8 w 14"/>
              <a:gd name="T17" fmla="*/ 0 h 32"/>
              <a:gd name="T18" fmla="*/ 8 w 14"/>
              <a:gd name="T19" fmla="*/ 0 h 32"/>
              <a:gd name="T20" fmla="*/ 10 w 14"/>
              <a:gd name="T21" fmla="*/ 0 h 32"/>
              <a:gd name="T22" fmla="*/ 10 w 14"/>
              <a:gd name="T23" fmla="*/ 0 h 32"/>
              <a:gd name="T24" fmla="*/ 11 w 14"/>
              <a:gd name="T25" fmla="*/ 1 h 32"/>
              <a:gd name="T26" fmla="*/ 11 w 14"/>
              <a:gd name="T27" fmla="*/ 1 h 32"/>
              <a:gd name="T28" fmla="*/ 14 w 14"/>
              <a:gd name="T29" fmla="*/ 3 h 32"/>
              <a:gd name="T30" fmla="*/ 14 w 14"/>
              <a:gd name="T31" fmla="*/ 3 h 32"/>
              <a:gd name="T32" fmla="*/ 14 w 14"/>
              <a:gd name="T33" fmla="*/ 6 h 32"/>
              <a:gd name="T34" fmla="*/ 14 w 14"/>
              <a:gd name="T35" fmla="*/ 25 h 32"/>
              <a:gd name="T36" fmla="*/ 14 w 14"/>
              <a:gd name="T37" fmla="*/ 25 h 32"/>
              <a:gd name="T38" fmla="*/ 14 w 14"/>
              <a:gd name="T39" fmla="*/ 28 h 32"/>
              <a:gd name="T40" fmla="*/ 14 w 14"/>
              <a:gd name="T41" fmla="*/ 28 h 32"/>
              <a:gd name="T42" fmla="*/ 11 w 14"/>
              <a:gd name="T43" fmla="*/ 30 h 32"/>
              <a:gd name="T44" fmla="*/ 11 w 14"/>
              <a:gd name="T45" fmla="*/ 30 h 32"/>
              <a:gd name="T46" fmla="*/ 10 w 14"/>
              <a:gd name="T47" fmla="*/ 31 h 32"/>
              <a:gd name="T48" fmla="*/ 10 w 14"/>
              <a:gd name="T49" fmla="*/ 31 h 32"/>
              <a:gd name="T50" fmla="*/ 8 w 14"/>
              <a:gd name="T51" fmla="*/ 32 h 32"/>
              <a:gd name="T52" fmla="*/ 8 w 14"/>
              <a:gd name="T53" fmla="*/ 32 h 32"/>
              <a:gd name="T54" fmla="*/ 4 w 14"/>
              <a:gd name="T55" fmla="*/ 31 h 32"/>
              <a:gd name="T56" fmla="*/ 4 w 14"/>
              <a:gd name="T57" fmla="*/ 31 h 32"/>
              <a:gd name="T58" fmla="*/ 3 w 14"/>
              <a:gd name="T59" fmla="*/ 30 h 32"/>
              <a:gd name="T60" fmla="*/ 3 w 14"/>
              <a:gd name="T61" fmla="*/ 30 h 32"/>
              <a:gd name="T62" fmla="*/ 1 w 14"/>
              <a:gd name="T63" fmla="*/ 28 h 32"/>
              <a:gd name="T64" fmla="*/ 1 w 14"/>
              <a:gd name="T65" fmla="*/ 28 h 32"/>
              <a:gd name="T66" fmla="*/ 0 w 14"/>
              <a:gd name="T67" fmla="*/ 25 h 32"/>
              <a:gd name="T68" fmla="*/ 0 w 14"/>
              <a:gd name="T69" fmla="*/ 6 h 32"/>
              <a:gd name="T70" fmla="*/ 5 w 14"/>
              <a:gd name="T71" fmla="*/ 25 h 32"/>
              <a:gd name="T72" fmla="*/ 5 w 14"/>
              <a:gd name="T73" fmla="*/ 25 h 32"/>
              <a:gd name="T74" fmla="*/ 5 w 14"/>
              <a:gd name="T75" fmla="*/ 27 h 32"/>
              <a:gd name="T76" fmla="*/ 5 w 14"/>
              <a:gd name="T77" fmla="*/ 27 h 32"/>
              <a:gd name="T78" fmla="*/ 8 w 14"/>
              <a:gd name="T79" fmla="*/ 27 h 32"/>
              <a:gd name="T80" fmla="*/ 8 w 14"/>
              <a:gd name="T81" fmla="*/ 27 h 32"/>
              <a:gd name="T82" fmla="*/ 9 w 14"/>
              <a:gd name="T83" fmla="*/ 27 h 32"/>
              <a:gd name="T84" fmla="*/ 9 w 14"/>
              <a:gd name="T85" fmla="*/ 27 h 32"/>
              <a:gd name="T86" fmla="*/ 9 w 14"/>
              <a:gd name="T87" fmla="*/ 25 h 32"/>
              <a:gd name="T88" fmla="*/ 9 w 14"/>
              <a:gd name="T89" fmla="*/ 6 h 32"/>
              <a:gd name="T90" fmla="*/ 9 w 14"/>
              <a:gd name="T91" fmla="*/ 6 h 32"/>
              <a:gd name="T92" fmla="*/ 9 w 14"/>
              <a:gd name="T93" fmla="*/ 5 h 32"/>
              <a:gd name="T94" fmla="*/ 9 w 14"/>
              <a:gd name="T95" fmla="*/ 5 h 32"/>
              <a:gd name="T96" fmla="*/ 8 w 14"/>
              <a:gd name="T97" fmla="*/ 3 h 32"/>
              <a:gd name="T98" fmla="*/ 8 w 14"/>
              <a:gd name="T99" fmla="*/ 3 h 32"/>
              <a:gd name="T100" fmla="*/ 5 w 14"/>
              <a:gd name="T101" fmla="*/ 5 h 32"/>
              <a:gd name="T102" fmla="*/ 5 w 14"/>
              <a:gd name="T103" fmla="*/ 5 h 32"/>
              <a:gd name="T104" fmla="*/ 5 w 14"/>
              <a:gd name="T105" fmla="*/ 6 h 32"/>
              <a:gd name="T106" fmla="*/ 5 w 14"/>
              <a:gd name="T107" fmla="*/ 2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2">
                <a:moveTo>
                  <a:pt x="0" y="6"/>
                </a:moveTo>
                <a:lnTo>
                  <a:pt x="0" y="6"/>
                </a:lnTo>
                <a:lnTo>
                  <a:pt x="1" y="3"/>
                </a:lnTo>
                <a:lnTo>
                  <a:pt x="1" y="3"/>
                </a:lnTo>
                <a:lnTo>
                  <a:pt x="3" y="1"/>
                </a:lnTo>
                <a:lnTo>
                  <a:pt x="3" y="1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1"/>
                </a:lnTo>
                <a:lnTo>
                  <a:pt x="11" y="1"/>
                </a:lnTo>
                <a:lnTo>
                  <a:pt x="14" y="3"/>
                </a:lnTo>
                <a:lnTo>
                  <a:pt x="14" y="3"/>
                </a:lnTo>
                <a:lnTo>
                  <a:pt x="14" y="6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1" y="30"/>
                </a:lnTo>
                <a:lnTo>
                  <a:pt x="11" y="30"/>
                </a:lnTo>
                <a:lnTo>
                  <a:pt x="10" y="31"/>
                </a:lnTo>
                <a:lnTo>
                  <a:pt x="10" y="31"/>
                </a:lnTo>
                <a:lnTo>
                  <a:pt x="8" y="32"/>
                </a:lnTo>
                <a:lnTo>
                  <a:pt x="8" y="32"/>
                </a:lnTo>
                <a:lnTo>
                  <a:pt x="4" y="31"/>
                </a:lnTo>
                <a:lnTo>
                  <a:pt x="4" y="31"/>
                </a:lnTo>
                <a:lnTo>
                  <a:pt x="3" y="30"/>
                </a:lnTo>
                <a:lnTo>
                  <a:pt x="3" y="30"/>
                </a:lnTo>
                <a:lnTo>
                  <a:pt x="1" y="28"/>
                </a:lnTo>
                <a:lnTo>
                  <a:pt x="1" y="28"/>
                </a:lnTo>
                <a:lnTo>
                  <a:pt x="0" y="25"/>
                </a:lnTo>
                <a:lnTo>
                  <a:pt x="0" y="6"/>
                </a:lnTo>
                <a:close/>
                <a:moveTo>
                  <a:pt x="5" y="25"/>
                </a:moveTo>
                <a:lnTo>
                  <a:pt x="5" y="25"/>
                </a:lnTo>
                <a:lnTo>
                  <a:pt x="5" y="27"/>
                </a:lnTo>
                <a:lnTo>
                  <a:pt x="5" y="27"/>
                </a:lnTo>
                <a:lnTo>
                  <a:pt x="8" y="27"/>
                </a:lnTo>
                <a:lnTo>
                  <a:pt x="8" y="27"/>
                </a:lnTo>
                <a:lnTo>
                  <a:pt x="9" y="27"/>
                </a:lnTo>
                <a:lnTo>
                  <a:pt x="9" y="27"/>
                </a:lnTo>
                <a:lnTo>
                  <a:pt x="9" y="25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8" y="3"/>
                </a:lnTo>
                <a:lnTo>
                  <a:pt x="8" y="3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05" name="Freeform 2236">
            <a:extLst>
              <a:ext uri="{FF2B5EF4-FFF2-40B4-BE49-F238E27FC236}">
                <a16:creationId xmlns:a16="http://schemas.microsoft.com/office/drawing/2014/main" id="{E4714143-1AA3-4BD5-9DF9-FE673A2603DF}"/>
              </a:ext>
            </a:extLst>
          </p:cNvPr>
          <p:cNvSpPr>
            <a:spLocks noEditPoints="1"/>
          </p:cNvSpPr>
          <p:nvPr/>
        </p:nvSpPr>
        <p:spPr bwMode="auto">
          <a:xfrm>
            <a:off x="2563255" y="5638984"/>
            <a:ext cx="22225" cy="50800"/>
          </a:xfrm>
          <a:custGeom>
            <a:avLst/>
            <a:gdLst>
              <a:gd name="T0" fmla="*/ 8 w 14"/>
              <a:gd name="T1" fmla="*/ 13 h 32"/>
              <a:gd name="T2" fmla="*/ 8 w 14"/>
              <a:gd name="T3" fmla="*/ 13 h 32"/>
              <a:gd name="T4" fmla="*/ 9 w 14"/>
              <a:gd name="T5" fmla="*/ 13 h 32"/>
              <a:gd name="T6" fmla="*/ 10 w 14"/>
              <a:gd name="T7" fmla="*/ 12 h 32"/>
              <a:gd name="T8" fmla="*/ 12 w 14"/>
              <a:gd name="T9" fmla="*/ 13 h 32"/>
              <a:gd name="T10" fmla="*/ 14 w 14"/>
              <a:gd name="T11" fmla="*/ 15 h 32"/>
              <a:gd name="T12" fmla="*/ 14 w 14"/>
              <a:gd name="T13" fmla="*/ 16 h 32"/>
              <a:gd name="T14" fmla="*/ 14 w 14"/>
              <a:gd name="T15" fmla="*/ 17 h 32"/>
              <a:gd name="T16" fmla="*/ 14 w 14"/>
              <a:gd name="T17" fmla="*/ 20 h 32"/>
              <a:gd name="T18" fmla="*/ 14 w 14"/>
              <a:gd name="T19" fmla="*/ 22 h 32"/>
              <a:gd name="T20" fmla="*/ 14 w 14"/>
              <a:gd name="T21" fmla="*/ 25 h 32"/>
              <a:gd name="T22" fmla="*/ 14 w 14"/>
              <a:gd name="T23" fmla="*/ 26 h 32"/>
              <a:gd name="T24" fmla="*/ 14 w 14"/>
              <a:gd name="T25" fmla="*/ 27 h 32"/>
              <a:gd name="T26" fmla="*/ 14 w 14"/>
              <a:gd name="T27" fmla="*/ 28 h 32"/>
              <a:gd name="T28" fmla="*/ 12 w 14"/>
              <a:gd name="T29" fmla="*/ 31 h 32"/>
              <a:gd name="T30" fmla="*/ 8 w 14"/>
              <a:gd name="T31" fmla="*/ 32 h 32"/>
              <a:gd name="T32" fmla="*/ 4 w 14"/>
              <a:gd name="T33" fmla="*/ 31 h 32"/>
              <a:gd name="T34" fmla="*/ 2 w 14"/>
              <a:gd name="T35" fmla="*/ 28 h 32"/>
              <a:gd name="T36" fmla="*/ 2 w 14"/>
              <a:gd name="T37" fmla="*/ 27 h 32"/>
              <a:gd name="T38" fmla="*/ 2 w 14"/>
              <a:gd name="T39" fmla="*/ 26 h 32"/>
              <a:gd name="T40" fmla="*/ 2 w 14"/>
              <a:gd name="T41" fmla="*/ 25 h 32"/>
              <a:gd name="T42" fmla="*/ 0 w 14"/>
              <a:gd name="T43" fmla="*/ 22 h 32"/>
              <a:gd name="T44" fmla="*/ 2 w 14"/>
              <a:gd name="T45" fmla="*/ 20 h 32"/>
              <a:gd name="T46" fmla="*/ 2 w 14"/>
              <a:gd name="T47" fmla="*/ 18 h 32"/>
              <a:gd name="T48" fmla="*/ 2 w 14"/>
              <a:gd name="T49" fmla="*/ 17 h 32"/>
              <a:gd name="T50" fmla="*/ 8 w 14"/>
              <a:gd name="T51" fmla="*/ 0 h 32"/>
              <a:gd name="T52" fmla="*/ 10 w 14"/>
              <a:gd name="T53" fmla="*/ 18 h 32"/>
              <a:gd name="T54" fmla="*/ 9 w 14"/>
              <a:gd name="T55" fmla="*/ 17 h 32"/>
              <a:gd name="T56" fmla="*/ 8 w 14"/>
              <a:gd name="T57" fmla="*/ 17 h 32"/>
              <a:gd name="T58" fmla="*/ 7 w 14"/>
              <a:gd name="T59" fmla="*/ 17 h 32"/>
              <a:gd name="T60" fmla="*/ 5 w 14"/>
              <a:gd name="T61" fmla="*/ 18 h 32"/>
              <a:gd name="T62" fmla="*/ 5 w 14"/>
              <a:gd name="T63" fmla="*/ 25 h 32"/>
              <a:gd name="T64" fmla="*/ 7 w 14"/>
              <a:gd name="T65" fmla="*/ 27 h 32"/>
              <a:gd name="T66" fmla="*/ 8 w 14"/>
              <a:gd name="T67" fmla="*/ 27 h 32"/>
              <a:gd name="T68" fmla="*/ 9 w 14"/>
              <a:gd name="T69" fmla="*/ 27 h 32"/>
              <a:gd name="T70" fmla="*/ 10 w 14"/>
              <a:gd name="T71" fmla="*/ 1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3" y="0"/>
                </a:move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9" y="13"/>
                </a:lnTo>
                <a:lnTo>
                  <a:pt x="9" y="13"/>
                </a:lnTo>
                <a:lnTo>
                  <a:pt x="10" y="12"/>
                </a:lnTo>
                <a:lnTo>
                  <a:pt x="10" y="12"/>
                </a:lnTo>
                <a:lnTo>
                  <a:pt x="12" y="13"/>
                </a:lnTo>
                <a:lnTo>
                  <a:pt x="12" y="13"/>
                </a:lnTo>
                <a:lnTo>
                  <a:pt x="14" y="15"/>
                </a:lnTo>
                <a:lnTo>
                  <a:pt x="14" y="15"/>
                </a:lnTo>
                <a:lnTo>
                  <a:pt x="14" y="16"/>
                </a:lnTo>
                <a:lnTo>
                  <a:pt x="14" y="16"/>
                </a:lnTo>
                <a:lnTo>
                  <a:pt x="14" y="17"/>
                </a:lnTo>
                <a:lnTo>
                  <a:pt x="14" y="17"/>
                </a:lnTo>
                <a:lnTo>
                  <a:pt x="14" y="20"/>
                </a:lnTo>
                <a:lnTo>
                  <a:pt x="14" y="20"/>
                </a:lnTo>
                <a:lnTo>
                  <a:pt x="14" y="22"/>
                </a:lnTo>
                <a:lnTo>
                  <a:pt x="14" y="22"/>
                </a:lnTo>
                <a:lnTo>
                  <a:pt x="14" y="25"/>
                </a:lnTo>
                <a:lnTo>
                  <a:pt x="14" y="25"/>
                </a:lnTo>
                <a:lnTo>
                  <a:pt x="14" y="26"/>
                </a:lnTo>
                <a:lnTo>
                  <a:pt x="14" y="26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2" y="31"/>
                </a:lnTo>
                <a:lnTo>
                  <a:pt x="12" y="31"/>
                </a:lnTo>
                <a:lnTo>
                  <a:pt x="8" y="32"/>
                </a:lnTo>
                <a:lnTo>
                  <a:pt x="8" y="32"/>
                </a:lnTo>
                <a:lnTo>
                  <a:pt x="4" y="31"/>
                </a:lnTo>
                <a:lnTo>
                  <a:pt x="4" y="31"/>
                </a:lnTo>
                <a:lnTo>
                  <a:pt x="2" y="28"/>
                </a:lnTo>
                <a:lnTo>
                  <a:pt x="2" y="28"/>
                </a:lnTo>
                <a:lnTo>
                  <a:pt x="2" y="27"/>
                </a:lnTo>
                <a:lnTo>
                  <a:pt x="2" y="27"/>
                </a:lnTo>
                <a:lnTo>
                  <a:pt x="2" y="26"/>
                </a:lnTo>
                <a:lnTo>
                  <a:pt x="2" y="26"/>
                </a:lnTo>
                <a:lnTo>
                  <a:pt x="2" y="25"/>
                </a:lnTo>
                <a:lnTo>
                  <a:pt x="2" y="25"/>
                </a:lnTo>
                <a:lnTo>
                  <a:pt x="0" y="22"/>
                </a:lnTo>
                <a:lnTo>
                  <a:pt x="0" y="22"/>
                </a:lnTo>
                <a:lnTo>
                  <a:pt x="2" y="20"/>
                </a:lnTo>
                <a:lnTo>
                  <a:pt x="2" y="20"/>
                </a:lnTo>
                <a:lnTo>
                  <a:pt x="2" y="18"/>
                </a:lnTo>
                <a:lnTo>
                  <a:pt x="2" y="18"/>
                </a:lnTo>
                <a:lnTo>
                  <a:pt x="2" y="17"/>
                </a:lnTo>
                <a:lnTo>
                  <a:pt x="2" y="17"/>
                </a:lnTo>
                <a:lnTo>
                  <a:pt x="2" y="16"/>
                </a:lnTo>
                <a:lnTo>
                  <a:pt x="8" y="0"/>
                </a:lnTo>
                <a:lnTo>
                  <a:pt x="13" y="0"/>
                </a:lnTo>
                <a:close/>
                <a:moveTo>
                  <a:pt x="10" y="18"/>
                </a:moveTo>
                <a:lnTo>
                  <a:pt x="10" y="18"/>
                </a:lnTo>
                <a:lnTo>
                  <a:pt x="9" y="17"/>
                </a:lnTo>
                <a:lnTo>
                  <a:pt x="9" y="17"/>
                </a:lnTo>
                <a:lnTo>
                  <a:pt x="8" y="17"/>
                </a:lnTo>
                <a:lnTo>
                  <a:pt x="8" y="17"/>
                </a:lnTo>
                <a:lnTo>
                  <a:pt x="7" y="17"/>
                </a:lnTo>
                <a:lnTo>
                  <a:pt x="7" y="17"/>
                </a:lnTo>
                <a:lnTo>
                  <a:pt x="5" y="18"/>
                </a:lnTo>
                <a:lnTo>
                  <a:pt x="5" y="25"/>
                </a:lnTo>
                <a:lnTo>
                  <a:pt x="5" y="25"/>
                </a:lnTo>
                <a:lnTo>
                  <a:pt x="7" y="27"/>
                </a:lnTo>
                <a:lnTo>
                  <a:pt x="7" y="27"/>
                </a:lnTo>
                <a:lnTo>
                  <a:pt x="8" y="27"/>
                </a:lnTo>
                <a:lnTo>
                  <a:pt x="8" y="27"/>
                </a:lnTo>
                <a:lnTo>
                  <a:pt x="9" y="27"/>
                </a:lnTo>
                <a:lnTo>
                  <a:pt x="9" y="27"/>
                </a:lnTo>
                <a:lnTo>
                  <a:pt x="10" y="25"/>
                </a:lnTo>
                <a:lnTo>
                  <a:pt x="1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06" name="Freeform 2237">
            <a:extLst>
              <a:ext uri="{FF2B5EF4-FFF2-40B4-BE49-F238E27FC236}">
                <a16:creationId xmlns:a16="http://schemas.microsoft.com/office/drawing/2014/main" id="{C913D018-3D73-4852-ADCC-2B357864175E}"/>
              </a:ext>
            </a:extLst>
          </p:cNvPr>
          <p:cNvSpPr>
            <a:spLocks/>
          </p:cNvSpPr>
          <p:nvPr/>
        </p:nvSpPr>
        <p:spPr bwMode="auto">
          <a:xfrm>
            <a:off x="2436255" y="6150159"/>
            <a:ext cx="12700" cy="58738"/>
          </a:xfrm>
          <a:custGeom>
            <a:avLst/>
            <a:gdLst>
              <a:gd name="T0" fmla="*/ 8 w 8"/>
              <a:gd name="T1" fmla="*/ 0 h 37"/>
              <a:gd name="T2" fmla="*/ 8 w 8"/>
              <a:gd name="T3" fmla="*/ 3 h 37"/>
              <a:gd name="T4" fmla="*/ 5 w 8"/>
              <a:gd name="T5" fmla="*/ 3 h 37"/>
              <a:gd name="T6" fmla="*/ 5 w 8"/>
              <a:gd name="T7" fmla="*/ 34 h 37"/>
              <a:gd name="T8" fmla="*/ 8 w 8"/>
              <a:gd name="T9" fmla="*/ 34 h 37"/>
              <a:gd name="T10" fmla="*/ 8 w 8"/>
              <a:gd name="T11" fmla="*/ 37 h 37"/>
              <a:gd name="T12" fmla="*/ 0 w 8"/>
              <a:gd name="T13" fmla="*/ 37 h 37"/>
              <a:gd name="T14" fmla="*/ 0 w 8"/>
              <a:gd name="T15" fmla="*/ 0 h 37"/>
              <a:gd name="T16" fmla="*/ 8 w 8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7">
                <a:moveTo>
                  <a:pt x="8" y="0"/>
                </a:moveTo>
                <a:lnTo>
                  <a:pt x="8" y="3"/>
                </a:lnTo>
                <a:lnTo>
                  <a:pt x="5" y="3"/>
                </a:lnTo>
                <a:lnTo>
                  <a:pt x="5" y="34"/>
                </a:lnTo>
                <a:lnTo>
                  <a:pt x="8" y="34"/>
                </a:lnTo>
                <a:lnTo>
                  <a:pt x="8" y="37"/>
                </a:lnTo>
                <a:lnTo>
                  <a:pt x="0" y="37"/>
                </a:lnTo>
                <a:lnTo>
                  <a:pt x="0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07" name="Freeform 2238">
            <a:extLst>
              <a:ext uri="{FF2B5EF4-FFF2-40B4-BE49-F238E27FC236}">
                <a16:creationId xmlns:a16="http://schemas.microsoft.com/office/drawing/2014/main" id="{B5084DD3-CAD7-4ED1-8B31-0D27043873ED}"/>
              </a:ext>
            </a:extLst>
          </p:cNvPr>
          <p:cNvSpPr>
            <a:spLocks/>
          </p:cNvSpPr>
          <p:nvPr/>
        </p:nvSpPr>
        <p:spPr bwMode="auto">
          <a:xfrm>
            <a:off x="2464830" y="6148571"/>
            <a:ext cx="20638" cy="52388"/>
          </a:xfrm>
          <a:custGeom>
            <a:avLst/>
            <a:gdLst>
              <a:gd name="T0" fmla="*/ 0 w 13"/>
              <a:gd name="T1" fmla="*/ 33 h 33"/>
              <a:gd name="T2" fmla="*/ 0 w 13"/>
              <a:gd name="T3" fmla="*/ 29 h 33"/>
              <a:gd name="T4" fmla="*/ 8 w 13"/>
              <a:gd name="T5" fmla="*/ 13 h 33"/>
              <a:gd name="T6" fmla="*/ 8 w 13"/>
              <a:gd name="T7" fmla="*/ 13 h 33"/>
              <a:gd name="T8" fmla="*/ 8 w 13"/>
              <a:gd name="T9" fmla="*/ 11 h 33"/>
              <a:gd name="T10" fmla="*/ 8 w 13"/>
              <a:gd name="T11" fmla="*/ 11 h 33"/>
              <a:gd name="T12" fmla="*/ 10 w 13"/>
              <a:gd name="T13" fmla="*/ 9 h 33"/>
              <a:gd name="T14" fmla="*/ 10 w 13"/>
              <a:gd name="T15" fmla="*/ 9 h 33"/>
              <a:gd name="T16" fmla="*/ 10 w 13"/>
              <a:gd name="T17" fmla="*/ 8 h 33"/>
              <a:gd name="T18" fmla="*/ 10 w 13"/>
              <a:gd name="T19" fmla="*/ 8 h 33"/>
              <a:gd name="T20" fmla="*/ 8 w 13"/>
              <a:gd name="T21" fmla="*/ 6 h 33"/>
              <a:gd name="T22" fmla="*/ 8 w 13"/>
              <a:gd name="T23" fmla="*/ 6 h 33"/>
              <a:gd name="T24" fmla="*/ 8 w 13"/>
              <a:gd name="T25" fmla="*/ 5 h 33"/>
              <a:gd name="T26" fmla="*/ 8 w 13"/>
              <a:gd name="T27" fmla="*/ 5 h 33"/>
              <a:gd name="T28" fmla="*/ 7 w 13"/>
              <a:gd name="T29" fmla="*/ 5 h 33"/>
              <a:gd name="T30" fmla="*/ 7 w 13"/>
              <a:gd name="T31" fmla="*/ 5 h 33"/>
              <a:gd name="T32" fmla="*/ 5 w 13"/>
              <a:gd name="T33" fmla="*/ 6 h 33"/>
              <a:gd name="T34" fmla="*/ 5 w 13"/>
              <a:gd name="T35" fmla="*/ 6 h 33"/>
              <a:gd name="T36" fmla="*/ 5 w 13"/>
              <a:gd name="T37" fmla="*/ 8 h 33"/>
              <a:gd name="T38" fmla="*/ 5 w 13"/>
              <a:gd name="T39" fmla="*/ 10 h 33"/>
              <a:gd name="T40" fmla="*/ 0 w 13"/>
              <a:gd name="T41" fmla="*/ 10 h 33"/>
              <a:gd name="T42" fmla="*/ 0 w 13"/>
              <a:gd name="T43" fmla="*/ 8 h 33"/>
              <a:gd name="T44" fmla="*/ 0 w 13"/>
              <a:gd name="T45" fmla="*/ 8 h 33"/>
              <a:gd name="T46" fmla="*/ 1 w 13"/>
              <a:gd name="T47" fmla="*/ 5 h 33"/>
              <a:gd name="T48" fmla="*/ 1 w 13"/>
              <a:gd name="T49" fmla="*/ 5 h 33"/>
              <a:gd name="T50" fmla="*/ 2 w 13"/>
              <a:gd name="T51" fmla="*/ 3 h 33"/>
              <a:gd name="T52" fmla="*/ 2 w 13"/>
              <a:gd name="T53" fmla="*/ 3 h 33"/>
              <a:gd name="T54" fmla="*/ 5 w 13"/>
              <a:gd name="T55" fmla="*/ 1 h 33"/>
              <a:gd name="T56" fmla="*/ 5 w 13"/>
              <a:gd name="T57" fmla="*/ 1 h 33"/>
              <a:gd name="T58" fmla="*/ 7 w 13"/>
              <a:gd name="T59" fmla="*/ 0 h 33"/>
              <a:gd name="T60" fmla="*/ 7 w 13"/>
              <a:gd name="T61" fmla="*/ 0 h 33"/>
              <a:gd name="T62" fmla="*/ 10 w 13"/>
              <a:gd name="T63" fmla="*/ 1 h 33"/>
              <a:gd name="T64" fmla="*/ 10 w 13"/>
              <a:gd name="T65" fmla="*/ 1 h 33"/>
              <a:gd name="T66" fmla="*/ 12 w 13"/>
              <a:gd name="T67" fmla="*/ 3 h 33"/>
              <a:gd name="T68" fmla="*/ 12 w 13"/>
              <a:gd name="T69" fmla="*/ 3 h 33"/>
              <a:gd name="T70" fmla="*/ 13 w 13"/>
              <a:gd name="T71" fmla="*/ 5 h 33"/>
              <a:gd name="T72" fmla="*/ 13 w 13"/>
              <a:gd name="T73" fmla="*/ 5 h 33"/>
              <a:gd name="T74" fmla="*/ 13 w 13"/>
              <a:gd name="T75" fmla="*/ 9 h 33"/>
              <a:gd name="T76" fmla="*/ 13 w 13"/>
              <a:gd name="T77" fmla="*/ 9 h 33"/>
              <a:gd name="T78" fmla="*/ 13 w 13"/>
              <a:gd name="T79" fmla="*/ 10 h 33"/>
              <a:gd name="T80" fmla="*/ 13 w 13"/>
              <a:gd name="T81" fmla="*/ 10 h 33"/>
              <a:gd name="T82" fmla="*/ 13 w 13"/>
              <a:gd name="T83" fmla="*/ 13 h 33"/>
              <a:gd name="T84" fmla="*/ 13 w 13"/>
              <a:gd name="T85" fmla="*/ 13 h 33"/>
              <a:gd name="T86" fmla="*/ 13 w 13"/>
              <a:gd name="T87" fmla="*/ 14 h 33"/>
              <a:gd name="T88" fmla="*/ 13 w 13"/>
              <a:gd name="T89" fmla="*/ 14 h 33"/>
              <a:gd name="T90" fmla="*/ 12 w 13"/>
              <a:gd name="T91" fmla="*/ 15 h 33"/>
              <a:gd name="T92" fmla="*/ 6 w 13"/>
              <a:gd name="T93" fmla="*/ 29 h 33"/>
              <a:gd name="T94" fmla="*/ 13 w 13"/>
              <a:gd name="T95" fmla="*/ 29 h 33"/>
              <a:gd name="T96" fmla="*/ 13 w 13"/>
              <a:gd name="T97" fmla="*/ 33 h 33"/>
              <a:gd name="T98" fmla="*/ 0 w 13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33">
                <a:moveTo>
                  <a:pt x="0" y="33"/>
                </a:moveTo>
                <a:lnTo>
                  <a:pt x="0" y="29"/>
                </a:lnTo>
                <a:lnTo>
                  <a:pt x="8" y="13"/>
                </a:lnTo>
                <a:lnTo>
                  <a:pt x="8" y="13"/>
                </a:lnTo>
                <a:lnTo>
                  <a:pt x="8" y="11"/>
                </a:lnTo>
                <a:lnTo>
                  <a:pt x="8" y="11"/>
                </a:lnTo>
                <a:lnTo>
                  <a:pt x="10" y="9"/>
                </a:lnTo>
                <a:lnTo>
                  <a:pt x="10" y="9"/>
                </a:lnTo>
                <a:lnTo>
                  <a:pt x="10" y="8"/>
                </a:lnTo>
                <a:lnTo>
                  <a:pt x="10" y="8"/>
                </a:lnTo>
                <a:lnTo>
                  <a:pt x="8" y="6"/>
                </a:lnTo>
                <a:lnTo>
                  <a:pt x="8" y="6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2" y="3"/>
                </a:lnTo>
                <a:lnTo>
                  <a:pt x="2" y="3"/>
                </a:lnTo>
                <a:lnTo>
                  <a:pt x="5" y="1"/>
                </a:lnTo>
                <a:lnTo>
                  <a:pt x="5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3"/>
                </a:lnTo>
                <a:lnTo>
                  <a:pt x="12" y="3"/>
                </a:lnTo>
                <a:lnTo>
                  <a:pt x="13" y="5"/>
                </a:lnTo>
                <a:lnTo>
                  <a:pt x="13" y="5"/>
                </a:lnTo>
                <a:lnTo>
                  <a:pt x="13" y="9"/>
                </a:lnTo>
                <a:lnTo>
                  <a:pt x="13" y="9"/>
                </a:lnTo>
                <a:lnTo>
                  <a:pt x="13" y="10"/>
                </a:lnTo>
                <a:lnTo>
                  <a:pt x="13" y="10"/>
                </a:lnTo>
                <a:lnTo>
                  <a:pt x="13" y="13"/>
                </a:lnTo>
                <a:lnTo>
                  <a:pt x="13" y="13"/>
                </a:lnTo>
                <a:lnTo>
                  <a:pt x="13" y="14"/>
                </a:lnTo>
                <a:lnTo>
                  <a:pt x="13" y="14"/>
                </a:lnTo>
                <a:lnTo>
                  <a:pt x="12" y="15"/>
                </a:lnTo>
                <a:lnTo>
                  <a:pt x="6" y="29"/>
                </a:lnTo>
                <a:lnTo>
                  <a:pt x="13" y="29"/>
                </a:lnTo>
                <a:lnTo>
                  <a:pt x="13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08" name="Freeform 2239">
            <a:extLst>
              <a:ext uri="{FF2B5EF4-FFF2-40B4-BE49-F238E27FC236}">
                <a16:creationId xmlns:a16="http://schemas.microsoft.com/office/drawing/2014/main" id="{C5124F2E-F919-4426-B837-0B95326BD449}"/>
              </a:ext>
            </a:extLst>
          </p:cNvPr>
          <p:cNvSpPr>
            <a:spLocks/>
          </p:cNvSpPr>
          <p:nvPr/>
        </p:nvSpPr>
        <p:spPr bwMode="auto">
          <a:xfrm>
            <a:off x="2491818" y="6148571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8 w 14"/>
              <a:gd name="T5" fmla="*/ 13 h 33"/>
              <a:gd name="T6" fmla="*/ 8 w 14"/>
              <a:gd name="T7" fmla="*/ 13 h 33"/>
              <a:gd name="T8" fmla="*/ 9 w 14"/>
              <a:gd name="T9" fmla="*/ 11 h 33"/>
              <a:gd name="T10" fmla="*/ 9 w 14"/>
              <a:gd name="T11" fmla="*/ 11 h 33"/>
              <a:gd name="T12" fmla="*/ 9 w 14"/>
              <a:gd name="T13" fmla="*/ 9 h 33"/>
              <a:gd name="T14" fmla="*/ 9 w 14"/>
              <a:gd name="T15" fmla="*/ 9 h 33"/>
              <a:gd name="T16" fmla="*/ 9 w 14"/>
              <a:gd name="T17" fmla="*/ 8 h 33"/>
              <a:gd name="T18" fmla="*/ 9 w 14"/>
              <a:gd name="T19" fmla="*/ 8 h 33"/>
              <a:gd name="T20" fmla="*/ 9 w 14"/>
              <a:gd name="T21" fmla="*/ 6 h 33"/>
              <a:gd name="T22" fmla="*/ 9 w 14"/>
              <a:gd name="T23" fmla="*/ 6 h 33"/>
              <a:gd name="T24" fmla="*/ 8 w 14"/>
              <a:gd name="T25" fmla="*/ 5 h 33"/>
              <a:gd name="T26" fmla="*/ 8 w 14"/>
              <a:gd name="T27" fmla="*/ 5 h 33"/>
              <a:gd name="T28" fmla="*/ 6 w 14"/>
              <a:gd name="T29" fmla="*/ 5 h 33"/>
              <a:gd name="T30" fmla="*/ 6 w 14"/>
              <a:gd name="T31" fmla="*/ 5 h 33"/>
              <a:gd name="T32" fmla="*/ 5 w 14"/>
              <a:gd name="T33" fmla="*/ 6 h 33"/>
              <a:gd name="T34" fmla="*/ 5 w 14"/>
              <a:gd name="T35" fmla="*/ 6 h 33"/>
              <a:gd name="T36" fmla="*/ 4 w 14"/>
              <a:gd name="T37" fmla="*/ 8 h 33"/>
              <a:gd name="T38" fmla="*/ 4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0 w 14"/>
              <a:gd name="T47" fmla="*/ 5 h 33"/>
              <a:gd name="T48" fmla="*/ 0 w 14"/>
              <a:gd name="T49" fmla="*/ 5 h 33"/>
              <a:gd name="T50" fmla="*/ 1 w 14"/>
              <a:gd name="T51" fmla="*/ 3 h 33"/>
              <a:gd name="T52" fmla="*/ 1 w 14"/>
              <a:gd name="T53" fmla="*/ 3 h 33"/>
              <a:gd name="T54" fmla="*/ 4 w 14"/>
              <a:gd name="T55" fmla="*/ 1 h 33"/>
              <a:gd name="T56" fmla="*/ 4 w 14"/>
              <a:gd name="T57" fmla="*/ 1 h 33"/>
              <a:gd name="T58" fmla="*/ 6 w 14"/>
              <a:gd name="T59" fmla="*/ 0 h 33"/>
              <a:gd name="T60" fmla="*/ 6 w 14"/>
              <a:gd name="T61" fmla="*/ 0 h 33"/>
              <a:gd name="T62" fmla="*/ 10 w 14"/>
              <a:gd name="T63" fmla="*/ 1 h 33"/>
              <a:gd name="T64" fmla="*/ 10 w 14"/>
              <a:gd name="T65" fmla="*/ 1 h 33"/>
              <a:gd name="T66" fmla="*/ 11 w 14"/>
              <a:gd name="T67" fmla="*/ 3 h 33"/>
              <a:gd name="T68" fmla="*/ 11 w 14"/>
              <a:gd name="T69" fmla="*/ 3 h 33"/>
              <a:gd name="T70" fmla="*/ 13 w 14"/>
              <a:gd name="T71" fmla="*/ 5 h 33"/>
              <a:gd name="T72" fmla="*/ 13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3 w 14"/>
              <a:gd name="T83" fmla="*/ 13 h 33"/>
              <a:gd name="T84" fmla="*/ 13 w 14"/>
              <a:gd name="T85" fmla="*/ 13 h 33"/>
              <a:gd name="T86" fmla="*/ 13 w 14"/>
              <a:gd name="T87" fmla="*/ 14 h 33"/>
              <a:gd name="T88" fmla="*/ 13 w 14"/>
              <a:gd name="T89" fmla="*/ 14 h 33"/>
              <a:gd name="T90" fmla="*/ 11 w 14"/>
              <a:gd name="T91" fmla="*/ 15 h 33"/>
              <a:gd name="T92" fmla="*/ 5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8" y="13"/>
                </a:lnTo>
                <a:lnTo>
                  <a:pt x="8" y="13"/>
                </a:lnTo>
                <a:lnTo>
                  <a:pt x="9" y="11"/>
                </a:lnTo>
                <a:lnTo>
                  <a:pt x="9" y="11"/>
                </a:lnTo>
                <a:lnTo>
                  <a:pt x="9" y="9"/>
                </a:lnTo>
                <a:lnTo>
                  <a:pt x="9" y="9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4" y="8"/>
                </a:lnTo>
                <a:lnTo>
                  <a:pt x="4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1" y="3"/>
                </a:lnTo>
                <a:lnTo>
                  <a:pt x="11" y="3"/>
                </a:lnTo>
                <a:lnTo>
                  <a:pt x="13" y="5"/>
                </a:lnTo>
                <a:lnTo>
                  <a:pt x="13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3" y="13"/>
                </a:lnTo>
                <a:lnTo>
                  <a:pt x="13" y="13"/>
                </a:lnTo>
                <a:lnTo>
                  <a:pt x="13" y="14"/>
                </a:lnTo>
                <a:lnTo>
                  <a:pt x="13" y="14"/>
                </a:lnTo>
                <a:lnTo>
                  <a:pt x="11" y="15"/>
                </a:lnTo>
                <a:lnTo>
                  <a:pt x="5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09" name="Freeform 2240">
            <a:extLst>
              <a:ext uri="{FF2B5EF4-FFF2-40B4-BE49-F238E27FC236}">
                <a16:creationId xmlns:a16="http://schemas.microsoft.com/office/drawing/2014/main" id="{78153C8A-45D2-4471-878C-FF9B84DC3425}"/>
              </a:ext>
            </a:extLst>
          </p:cNvPr>
          <p:cNvSpPr>
            <a:spLocks/>
          </p:cNvSpPr>
          <p:nvPr/>
        </p:nvSpPr>
        <p:spPr bwMode="auto">
          <a:xfrm>
            <a:off x="2517218" y="6150159"/>
            <a:ext cx="22225" cy="50800"/>
          </a:xfrm>
          <a:custGeom>
            <a:avLst/>
            <a:gdLst>
              <a:gd name="T0" fmla="*/ 2 w 14"/>
              <a:gd name="T1" fmla="*/ 32 h 32"/>
              <a:gd name="T2" fmla="*/ 9 w 14"/>
              <a:gd name="T3" fmla="*/ 4 h 32"/>
              <a:gd name="T4" fmla="*/ 4 w 14"/>
              <a:gd name="T5" fmla="*/ 4 h 32"/>
              <a:gd name="T6" fmla="*/ 4 w 14"/>
              <a:gd name="T7" fmla="*/ 8 h 32"/>
              <a:gd name="T8" fmla="*/ 0 w 14"/>
              <a:gd name="T9" fmla="*/ 8 h 32"/>
              <a:gd name="T10" fmla="*/ 0 w 14"/>
              <a:gd name="T11" fmla="*/ 0 h 32"/>
              <a:gd name="T12" fmla="*/ 14 w 14"/>
              <a:gd name="T13" fmla="*/ 0 h 32"/>
              <a:gd name="T14" fmla="*/ 14 w 14"/>
              <a:gd name="T15" fmla="*/ 4 h 32"/>
              <a:gd name="T16" fmla="*/ 7 w 14"/>
              <a:gd name="T17" fmla="*/ 32 h 32"/>
              <a:gd name="T18" fmla="*/ 2 w 14"/>
              <a:gd name="T1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2">
                <a:moveTo>
                  <a:pt x="2" y="32"/>
                </a:moveTo>
                <a:lnTo>
                  <a:pt x="9" y="4"/>
                </a:lnTo>
                <a:lnTo>
                  <a:pt x="4" y="4"/>
                </a:lnTo>
                <a:lnTo>
                  <a:pt x="4" y="8"/>
                </a:lnTo>
                <a:lnTo>
                  <a:pt x="0" y="8"/>
                </a:lnTo>
                <a:lnTo>
                  <a:pt x="0" y="0"/>
                </a:lnTo>
                <a:lnTo>
                  <a:pt x="14" y="0"/>
                </a:lnTo>
                <a:lnTo>
                  <a:pt x="14" y="4"/>
                </a:lnTo>
                <a:lnTo>
                  <a:pt x="7" y="32"/>
                </a:lnTo>
                <a:lnTo>
                  <a:pt x="2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10" name="Freeform 2241">
            <a:extLst>
              <a:ext uri="{FF2B5EF4-FFF2-40B4-BE49-F238E27FC236}">
                <a16:creationId xmlns:a16="http://schemas.microsoft.com/office/drawing/2014/main" id="{4DC0B3B3-B8C8-4B65-9DEA-10F775CE6B6C}"/>
              </a:ext>
            </a:extLst>
          </p:cNvPr>
          <p:cNvSpPr>
            <a:spLocks/>
          </p:cNvSpPr>
          <p:nvPr/>
        </p:nvSpPr>
        <p:spPr bwMode="auto">
          <a:xfrm>
            <a:off x="2555318" y="6150159"/>
            <a:ext cx="12700" cy="58738"/>
          </a:xfrm>
          <a:custGeom>
            <a:avLst/>
            <a:gdLst>
              <a:gd name="T0" fmla="*/ 0 w 8"/>
              <a:gd name="T1" fmla="*/ 37 h 37"/>
              <a:gd name="T2" fmla="*/ 0 w 8"/>
              <a:gd name="T3" fmla="*/ 34 h 37"/>
              <a:gd name="T4" fmla="*/ 4 w 8"/>
              <a:gd name="T5" fmla="*/ 34 h 37"/>
              <a:gd name="T6" fmla="*/ 4 w 8"/>
              <a:gd name="T7" fmla="*/ 3 h 37"/>
              <a:gd name="T8" fmla="*/ 0 w 8"/>
              <a:gd name="T9" fmla="*/ 3 h 37"/>
              <a:gd name="T10" fmla="*/ 0 w 8"/>
              <a:gd name="T11" fmla="*/ 0 h 37"/>
              <a:gd name="T12" fmla="*/ 8 w 8"/>
              <a:gd name="T13" fmla="*/ 0 h 37"/>
              <a:gd name="T14" fmla="*/ 8 w 8"/>
              <a:gd name="T15" fmla="*/ 37 h 37"/>
              <a:gd name="T16" fmla="*/ 0 w 8"/>
              <a:gd name="T17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7">
                <a:moveTo>
                  <a:pt x="0" y="37"/>
                </a:moveTo>
                <a:lnTo>
                  <a:pt x="0" y="34"/>
                </a:lnTo>
                <a:lnTo>
                  <a:pt x="4" y="34"/>
                </a:lnTo>
                <a:lnTo>
                  <a:pt x="4" y="3"/>
                </a:lnTo>
                <a:lnTo>
                  <a:pt x="0" y="3"/>
                </a:lnTo>
                <a:lnTo>
                  <a:pt x="0" y="0"/>
                </a:lnTo>
                <a:lnTo>
                  <a:pt x="8" y="0"/>
                </a:lnTo>
                <a:lnTo>
                  <a:pt x="8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11" name="Freeform 2242">
            <a:extLst>
              <a:ext uri="{FF2B5EF4-FFF2-40B4-BE49-F238E27FC236}">
                <a16:creationId xmlns:a16="http://schemas.microsoft.com/office/drawing/2014/main" id="{CBE18C58-AC5A-4551-8FBF-F8047316D533}"/>
              </a:ext>
            </a:extLst>
          </p:cNvPr>
          <p:cNvSpPr>
            <a:spLocks/>
          </p:cNvSpPr>
          <p:nvPr/>
        </p:nvSpPr>
        <p:spPr bwMode="auto">
          <a:xfrm>
            <a:off x="2863293" y="5638984"/>
            <a:ext cx="12700" cy="50800"/>
          </a:xfrm>
          <a:custGeom>
            <a:avLst/>
            <a:gdLst>
              <a:gd name="T0" fmla="*/ 3 w 8"/>
              <a:gd name="T1" fmla="*/ 32 h 32"/>
              <a:gd name="T2" fmla="*/ 3 w 8"/>
              <a:gd name="T3" fmla="*/ 5 h 32"/>
              <a:gd name="T4" fmla="*/ 0 w 8"/>
              <a:gd name="T5" fmla="*/ 7 h 32"/>
              <a:gd name="T6" fmla="*/ 0 w 8"/>
              <a:gd name="T7" fmla="*/ 3 h 32"/>
              <a:gd name="T8" fmla="*/ 3 w 8"/>
              <a:gd name="T9" fmla="*/ 0 h 32"/>
              <a:gd name="T10" fmla="*/ 8 w 8"/>
              <a:gd name="T11" fmla="*/ 0 h 32"/>
              <a:gd name="T12" fmla="*/ 8 w 8"/>
              <a:gd name="T13" fmla="*/ 32 h 32"/>
              <a:gd name="T14" fmla="*/ 3 w 8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32">
                <a:moveTo>
                  <a:pt x="3" y="32"/>
                </a:moveTo>
                <a:lnTo>
                  <a:pt x="3" y="5"/>
                </a:lnTo>
                <a:lnTo>
                  <a:pt x="0" y="7"/>
                </a:lnTo>
                <a:lnTo>
                  <a:pt x="0" y="3"/>
                </a:lnTo>
                <a:lnTo>
                  <a:pt x="3" y="0"/>
                </a:lnTo>
                <a:lnTo>
                  <a:pt x="8" y="0"/>
                </a:lnTo>
                <a:lnTo>
                  <a:pt x="8" y="32"/>
                </a:lnTo>
                <a:lnTo>
                  <a:pt x="3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12" name="Freeform 2243">
            <a:extLst>
              <a:ext uri="{FF2B5EF4-FFF2-40B4-BE49-F238E27FC236}">
                <a16:creationId xmlns:a16="http://schemas.microsoft.com/office/drawing/2014/main" id="{748781C2-EF06-42AE-8A14-21A9932EBF6C}"/>
              </a:ext>
            </a:extLst>
          </p:cNvPr>
          <p:cNvSpPr>
            <a:spLocks/>
          </p:cNvSpPr>
          <p:nvPr/>
        </p:nvSpPr>
        <p:spPr bwMode="auto">
          <a:xfrm>
            <a:off x="2887105" y="5638984"/>
            <a:ext cx="23813" cy="50800"/>
          </a:xfrm>
          <a:custGeom>
            <a:avLst/>
            <a:gdLst>
              <a:gd name="T0" fmla="*/ 8 w 15"/>
              <a:gd name="T1" fmla="*/ 32 h 32"/>
              <a:gd name="T2" fmla="*/ 8 w 15"/>
              <a:gd name="T3" fmla="*/ 27 h 32"/>
              <a:gd name="T4" fmla="*/ 0 w 15"/>
              <a:gd name="T5" fmla="*/ 27 h 32"/>
              <a:gd name="T6" fmla="*/ 0 w 15"/>
              <a:gd name="T7" fmla="*/ 22 h 32"/>
              <a:gd name="T8" fmla="*/ 6 w 15"/>
              <a:gd name="T9" fmla="*/ 0 h 32"/>
              <a:gd name="T10" fmla="*/ 11 w 15"/>
              <a:gd name="T11" fmla="*/ 0 h 32"/>
              <a:gd name="T12" fmla="*/ 3 w 15"/>
              <a:gd name="T13" fmla="*/ 22 h 32"/>
              <a:gd name="T14" fmla="*/ 8 w 15"/>
              <a:gd name="T15" fmla="*/ 22 h 32"/>
              <a:gd name="T16" fmla="*/ 8 w 15"/>
              <a:gd name="T17" fmla="*/ 13 h 32"/>
              <a:gd name="T18" fmla="*/ 13 w 15"/>
              <a:gd name="T19" fmla="*/ 13 h 32"/>
              <a:gd name="T20" fmla="*/ 13 w 15"/>
              <a:gd name="T21" fmla="*/ 22 h 32"/>
              <a:gd name="T22" fmla="*/ 15 w 15"/>
              <a:gd name="T23" fmla="*/ 22 h 32"/>
              <a:gd name="T24" fmla="*/ 15 w 15"/>
              <a:gd name="T25" fmla="*/ 27 h 32"/>
              <a:gd name="T26" fmla="*/ 13 w 15"/>
              <a:gd name="T27" fmla="*/ 27 h 32"/>
              <a:gd name="T28" fmla="*/ 13 w 15"/>
              <a:gd name="T29" fmla="*/ 32 h 32"/>
              <a:gd name="T30" fmla="*/ 8 w 15"/>
              <a:gd name="T31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" h="32">
                <a:moveTo>
                  <a:pt x="8" y="32"/>
                </a:moveTo>
                <a:lnTo>
                  <a:pt x="8" y="27"/>
                </a:lnTo>
                <a:lnTo>
                  <a:pt x="0" y="27"/>
                </a:lnTo>
                <a:lnTo>
                  <a:pt x="0" y="22"/>
                </a:lnTo>
                <a:lnTo>
                  <a:pt x="6" y="0"/>
                </a:lnTo>
                <a:lnTo>
                  <a:pt x="11" y="0"/>
                </a:lnTo>
                <a:lnTo>
                  <a:pt x="3" y="22"/>
                </a:lnTo>
                <a:lnTo>
                  <a:pt x="8" y="22"/>
                </a:lnTo>
                <a:lnTo>
                  <a:pt x="8" y="13"/>
                </a:lnTo>
                <a:lnTo>
                  <a:pt x="13" y="13"/>
                </a:lnTo>
                <a:lnTo>
                  <a:pt x="13" y="22"/>
                </a:lnTo>
                <a:lnTo>
                  <a:pt x="15" y="22"/>
                </a:lnTo>
                <a:lnTo>
                  <a:pt x="15" y="27"/>
                </a:lnTo>
                <a:lnTo>
                  <a:pt x="13" y="27"/>
                </a:lnTo>
                <a:lnTo>
                  <a:pt x="13" y="32"/>
                </a:lnTo>
                <a:lnTo>
                  <a:pt x="8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13" name="Freeform 2244">
            <a:extLst>
              <a:ext uri="{FF2B5EF4-FFF2-40B4-BE49-F238E27FC236}">
                <a16:creationId xmlns:a16="http://schemas.microsoft.com/office/drawing/2014/main" id="{65875EC0-AAB1-4801-9F55-1307057B0F45}"/>
              </a:ext>
            </a:extLst>
          </p:cNvPr>
          <p:cNvSpPr>
            <a:spLocks noEditPoints="1"/>
          </p:cNvSpPr>
          <p:nvPr/>
        </p:nvSpPr>
        <p:spPr bwMode="auto">
          <a:xfrm>
            <a:off x="2914093" y="5638984"/>
            <a:ext cx="22225" cy="50800"/>
          </a:xfrm>
          <a:custGeom>
            <a:avLst/>
            <a:gdLst>
              <a:gd name="T0" fmla="*/ 0 w 14"/>
              <a:gd name="T1" fmla="*/ 6 h 32"/>
              <a:gd name="T2" fmla="*/ 0 w 14"/>
              <a:gd name="T3" fmla="*/ 6 h 32"/>
              <a:gd name="T4" fmla="*/ 0 w 14"/>
              <a:gd name="T5" fmla="*/ 3 h 32"/>
              <a:gd name="T6" fmla="*/ 0 w 14"/>
              <a:gd name="T7" fmla="*/ 3 h 32"/>
              <a:gd name="T8" fmla="*/ 3 w 14"/>
              <a:gd name="T9" fmla="*/ 1 h 32"/>
              <a:gd name="T10" fmla="*/ 3 w 14"/>
              <a:gd name="T11" fmla="*/ 1 h 32"/>
              <a:gd name="T12" fmla="*/ 4 w 14"/>
              <a:gd name="T13" fmla="*/ 0 h 32"/>
              <a:gd name="T14" fmla="*/ 4 w 14"/>
              <a:gd name="T15" fmla="*/ 0 h 32"/>
              <a:gd name="T16" fmla="*/ 6 w 14"/>
              <a:gd name="T17" fmla="*/ 0 h 32"/>
              <a:gd name="T18" fmla="*/ 6 w 14"/>
              <a:gd name="T19" fmla="*/ 0 h 32"/>
              <a:gd name="T20" fmla="*/ 9 w 14"/>
              <a:gd name="T21" fmla="*/ 0 h 32"/>
              <a:gd name="T22" fmla="*/ 9 w 14"/>
              <a:gd name="T23" fmla="*/ 0 h 32"/>
              <a:gd name="T24" fmla="*/ 12 w 14"/>
              <a:gd name="T25" fmla="*/ 1 h 32"/>
              <a:gd name="T26" fmla="*/ 12 w 14"/>
              <a:gd name="T27" fmla="*/ 1 h 32"/>
              <a:gd name="T28" fmla="*/ 13 w 14"/>
              <a:gd name="T29" fmla="*/ 3 h 32"/>
              <a:gd name="T30" fmla="*/ 13 w 14"/>
              <a:gd name="T31" fmla="*/ 3 h 32"/>
              <a:gd name="T32" fmla="*/ 14 w 14"/>
              <a:gd name="T33" fmla="*/ 6 h 32"/>
              <a:gd name="T34" fmla="*/ 14 w 14"/>
              <a:gd name="T35" fmla="*/ 25 h 32"/>
              <a:gd name="T36" fmla="*/ 14 w 14"/>
              <a:gd name="T37" fmla="*/ 25 h 32"/>
              <a:gd name="T38" fmla="*/ 13 w 14"/>
              <a:gd name="T39" fmla="*/ 28 h 32"/>
              <a:gd name="T40" fmla="*/ 13 w 14"/>
              <a:gd name="T41" fmla="*/ 28 h 32"/>
              <a:gd name="T42" fmla="*/ 12 w 14"/>
              <a:gd name="T43" fmla="*/ 30 h 32"/>
              <a:gd name="T44" fmla="*/ 12 w 14"/>
              <a:gd name="T45" fmla="*/ 30 h 32"/>
              <a:gd name="T46" fmla="*/ 9 w 14"/>
              <a:gd name="T47" fmla="*/ 31 h 32"/>
              <a:gd name="T48" fmla="*/ 9 w 14"/>
              <a:gd name="T49" fmla="*/ 31 h 32"/>
              <a:gd name="T50" fmla="*/ 6 w 14"/>
              <a:gd name="T51" fmla="*/ 32 h 32"/>
              <a:gd name="T52" fmla="*/ 6 w 14"/>
              <a:gd name="T53" fmla="*/ 32 h 32"/>
              <a:gd name="T54" fmla="*/ 4 w 14"/>
              <a:gd name="T55" fmla="*/ 31 h 32"/>
              <a:gd name="T56" fmla="*/ 4 w 14"/>
              <a:gd name="T57" fmla="*/ 31 h 32"/>
              <a:gd name="T58" fmla="*/ 3 w 14"/>
              <a:gd name="T59" fmla="*/ 30 h 32"/>
              <a:gd name="T60" fmla="*/ 3 w 14"/>
              <a:gd name="T61" fmla="*/ 30 h 32"/>
              <a:gd name="T62" fmla="*/ 0 w 14"/>
              <a:gd name="T63" fmla="*/ 28 h 32"/>
              <a:gd name="T64" fmla="*/ 0 w 14"/>
              <a:gd name="T65" fmla="*/ 28 h 32"/>
              <a:gd name="T66" fmla="*/ 0 w 14"/>
              <a:gd name="T67" fmla="*/ 25 h 32"/>
              <a:gd name="T68" fmla="*/ 0 w 14"/>
              <a:gd name="T69" fmla="*/ 6 h 32"/>
              <a:gd name="T70" fmla="*/ 5 w 14"/>
              <a:gd name="T71" fmla="*/ 25 h 32"/>
              <a:gd name="T72" fmla="*/ 5 w 14"/>
              <a:gd name="T73" fmla="*/ 25 h 32"/>
              <a:gd name="T74" fmla="*/ 5 w 14"/>
              <a:gd name="T75" fmla="*/ 27 h 32"/>
              <a:gd name="T76" fmla="*/ 5 w 14"/>
              <a:gd name="T77" fmla="*/ 27 h 32"/>
              <a:gd name="T78" fmla="*/ 6 w 14"/>
              <a:gd name="T79" fmla="*/ 27 h 32"/>
              <a:gd name="T80" fmla="*/ 6 w 14"/>
              <a:gd name="T81" fmla="*/ 27 h 32"/>
              <a:gd name="T82" fmla="*/ 9 w 14"/>
              <a:gd name="T83" fmla="*/ 27 h 32"/>
              <a:gd name="T84" fmla="*/ 9 w 14"/>
              <a:gd name="T85" fmla="*/ 27 h 32"/>
              <a:gd name="T86" fmla="*/ 9 w 14"/>
              <a:gd name="T87" fmla="*/ 25 h 32"/>
              <a:gd name="T88" fmla="*/ 9 w 14"/>
              <a:gd name="T89" fmla="*/ 6 h 32"/>
              <a:gd name="T90" fmla="*/ 9 w 14"/>
              <a:gd name="T91" fmla="*/ 6 h 32"/>
              <a:gd name="T92" fmla="*/ 9 w 14"/>
              <a:gd name="T93" fmla="*/ 5 h 32"/>
              <a:gd name="T94" fmla="*/ 9 w 14"/>
              <a:gd name="T95" fmla="*/ 5 h 32"/>
              <a:gd name="T96" fmla="*/ 6 w 14"/>
              <a:gd name="T97" fmla="*/ 3 h 32"/>
              <a:gd name="T98" fmla="*/ 6 w 14"/>
              <a:gd name="T99" fmla="*/ 3 h 32"/>
              <a:gd name="T100" fmla="*/ 5 w 14"/>
              <a:gd name="T101" fmla="*/ 5 h 32"/>
              <a:gd name="T102" fmla="*/ 5 w 14"/>
              <a:gd name="T103" fmla="*/ 5 h 32"/>
              <a:gd name="T104" fmla="*/ 5 w 14"/>
              <a:gd name="T105" fmla="*/ 6 h 32"/>
              <a:gd name="T106" fmla="*/ 5 w 14"/>
              <a:gd name="T107" fmla="*/ 2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2">
                <a:moveTo>
                  <a:pt x="0" y="6"/>
                </a:move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3" y="1"/>
                </a:lnTo>
                <a:lnTo>
                  <a:pt x="3" y="1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9" y="0"/>
                </a:lnTo>
                <a:lnTo>
                  <a:pt x="12" y="1"/>
                </a:lnTo>
                <a:lnTo>
                  <a:pt x="12" y="1"/>
                </a:lnTo>
                <a:lnTo>
                  <a:pt x="13" y="3"/>
                </a:lnTo>
                <a:lnTo>
                  <a:pt x="13" y="3"/>
                </a:lnTo>
                <a:lnTo>
                  <a:pt x="14" y="6"/>
                </a:lnTo>
                <a:lnTo>
                  <a:pt x="14" y="25"/>
                </a:lnTo>
                <a:lnTo>
                  <a:pt x="14" y="25"/>
                </a:lnTo>
                <a:lnTo>
                  <a:pt x="13" y="28"/>
                </a:lnTo>
                <a:lnTo>
                  <a:pt x="13" y="28"/>
                </a:lnTo>
                <a:lnTo>
                  <a:pt x="12" y="30"/>
                </a:lnTo>
                <a:lnTo>
                  <a:pt x="12" y="30"/>
                </a:lnTo>
                <a:lnTo>
                  <a:pt x="9" y="31"/>
                </a:lnTo>
                <a:lnTo>
                  <a:pt x="9" y="31"/>
                </a:lnTo>
                <a:lnTo>
                  <a:pt x="6" y="32"/>
                </a:lnTo>
                <a:lnTo>
                  <a:pt x="6" y="32"/>
                </a:lnTo>
                <a:lnTo>
                  <a:pt x="4" y="31"/>
                </a:lnTo>
                <a:lnTo>
                  <a:pt x="4" y="31"/>
                </a:lnTo>
                <a:lnTo>
                  <a:pt x="3" y="30"/>
                </a:lnTo>
                <a:lnTo>
                  <a:pt x="3" y="30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6"/>
                </a:lnTo>
                <a:close/>
                <a:moveTo>
                  <a:pt x="5" y="25"/>
                </a:moveTo>
                <a:lnTo>
                  <a:pt x="5" y="25"/>
                </a:lnTo>
                <a:lnTo>
                  <a:pt x="5" y="27"/>
                </a:lnTo>
                <a:lnTo>
                  <a:pt x="5" y="27"/>
                </a:lnTo>
                <a:lnTo>
                  <a:pt x="6" y="27"/>
                </a:lnTo>
                <a:lnTo>
                  <a:pt x="6" y="27"/>
                </a:lnTo>
                <a:lnTo>
                  <a:pt x="9" y="27"/>
                </a:lnTo>
                <a:lnTo>
                  <a:pt x="9" y="27"/>
                </a:lnTo>
                <a:lnTo>
                  <a:pt x="9" y="25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6" y="3"/>
                </a:lnTo>
                <a:lnTo>
                  <a:pt x="6" y="3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14" name="Freeform 2245">
            <a:extLst>
              <a:ext uri="{FF2B5EF4-FFF2-40B4-BE49-F238E27FC236}">
                <a16:creationId xmlns:a16="http://schemas.microsoft.com/office/drawing/2014/main" id="{18CFEC7F-82B1-44B1-A4EF-E798ACE78D26}"/>
              </a:ext>
            </a:extLst>
          </p:cNvPr>
          <p:cNvSpPr>
            <a:spLocks/>
          </p:cNvSpPr>
          <p:nvPr/>
        </p:nvSpPr>
        <p:spPr bwMode="auto">
          <a:xfrm>
            <a:off x="2942668" y="5681846"/>
            <a:ext cx="6350" cy="12700"/>
          </a:xfrm>
          <a:custGeom>
            <a:avLst/>
            <a:gdLst>
              <a:gd name="T0" fmla="*/ 0 w 4"/>
              <a:gd name="T1" fmla="*/ 8 h 8"/>
              <a:gd name="T2" fmla="*/ 0 w 4"/>
              <a:gd name="T3" fmla="*/ 0 h 8"/>
              <a:gd name="T4" fmla="*/ 4 w 4"/>
              <a:gd name="T5" fmla="*/ 0 h 8"/>
              <a:gd name="T6" fmla="*/ 4 w 4"/>
              <a:gd name="T7" fmla="*/ 5 h 8"/>
              <a:gd name="T8" fmla="*/ 0 w 4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8">
                <a:moveTo>
                  <a:pt x="0" y="8"/>
                </a:moveTo>
                <a:lnTo>
                  <a:pt x="0" y="0"/>
                </a:lnTo>
                <a:lnTo>
                  <a:pt x="4" y="0"/>
                </a:lnTo>
                <a:lnTo>
                  <a:pt x="4" y="5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15" name="Freeform 2246">
            <a:extLst>
              <a:ext uri="{FF2B5EF4-FFF2-40B4-BE49-F238E27FC236}">
                <a16:creationId xmlns:a16="http://schemas.microsoft.com/office/drawing/2014/main" id="{72E3AB26-EC30-4769-8934-F39A55C9B92C}"/>
              </a:ext>
            </a:extLst>
          </p:cNvPr>
          <p:cNvSpPr>
            <a:spLocks/>
          </p:cNvSpPr>
          <p:nvPr/>
        </p:nvSpPr>
        <p:spPr bwMode="auto">
          <a:xfrm>
            <a:off x="2956955" y="5638984"/>
            <a:ext cx="12700" cy="50800"/>
          </a:xfrm>
          <a:custGeom>
            <a:avLst/>
            <a:gdLst>
              <a:gd name="T0" fmla="*/ 3 w 8"/>
              <a:gd name="T1" fmla="*/ 32 h 32"/>
              <a:gd name="T2" fmla="*/ 3 w 8"/>
              <a:gd name="T3" fmla="*/ 5 h 32"/>
              <a:gd name="T4" fmla="*/ 0 w 8"/>
              <a:gd name="T5" fmla="*/ 7 h 32"/>
              <a:gd name="T6" fmla="*/ 0 w 8"/>
              <a:gd name="T7" fmla="*/ 3 h 32"/>
              <a:gd name="T8" fmla="*/ 3 w 8"/>
              <a:gd name="T9" fmla="*/ 0 h 32"/>
              <a:gd name="T10" fmla="*/ 8 w 8"/>
              <a:gd name="T11" fmla="*/ 0 h 32"/>
              <a:gd name="T12" fmla="*/ 8 w 8"/>
              <a:gd name="T13" fmla="*/ 32 h 32"/>
              <a:gd name="T14" fmla="*/ 3 w 8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32">
                <a:moveTo>
                  <a:pt x="3" y="32"/>
                </a:moveTo>
                <a:lnTo>
                  <a:pt x="3" y="5"/>
                </a:lnTo>
                <a:lnTo>
                  <a:pt x="0" y="7"/>
                </a:lnTo>
                <a:lnTo>
                  <a:pt x="0" y="3"/>
                </a:lnTo>
                <a:lnTo>
                  <a:pt x="3" y="0"/>
                </a:lnTo>
                <a:lnTo>
                  <a:pt x="8" y="0"/>
                </a:lnTo>
                <a:lnTo>
                  <a:pt x="8" y="32"/>
                </a:lnTo>
                <a:lnTo>
                  <a:pt x="3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16" name="Freeform 2247">
            <a:extLst>
              <a:ext uri="{FF2B5EF4-FFF2-40B4-BE49-F238E27FC236}">
                <a16:creationId xmlns:a16="http://schemas.microsoft.com/office/drawing/2014/main" id="{6D742E8D-F7FB-4C1D-B69C-B2AD59C74AEF}"/>
              </a:ext>
            </a:extLst>
          </p:cNvPr>
          <p:cNvSpPr>
            <a:spLocks/>
          </p:cNvSpPr>
          <p:nvPr/>
        </p:nvSpPr>
        <p:spPr bwMode="auto">
          <a:xfrm>
            <a:off x="2982355" y="5638984"/>
            <a:ext cx="14288" cy="50800"/>
          </a:xfrm>
          <a:custGeom>
            <a:avLst/>
            <a:gdLst>
              <a:gd name="T0" fmla="*/ 5 w 9"/>
              <a:gd name="T1" fmla="*/ 32 h 32"/>
              <a:gd name="T2" fmla="*/ 5 w 9"/>
              <a:gd name="T3" fmla="*/ 5 h 32"/>
              <a:gd name="T4" fmla="*/ 0 w 9"/>
              <a:gd name="T5" fmla="*/ 7 h 32"/>
              <a:gd name="T6" fmla="*/ 0 w 9"/>
              <a:gd name="T7" fmla="*/ 3 h 32"/>
              <a:gd name="T8" fmla="*/ 5 w 9"/>
              <a:gd name="T9" fmla="*/ 0 h 32"/>
              <a:gd name="T10" fmla="*/ 9 w 9"/>
              <a:gd name="T11" fmla="*/ 0 h 32"/>
              <a:gd name="T12" fmla="*/ 9 w 9"/>
              <a:gd name="T13" fmla="*/ 32 h 32"/>
              <a:gd name="T14" fmla="*/ 5 w 9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2">
                <a:moveTo>
                  <a:pt x="5" y="32"/>
                </a:moveTo>
                <a:lnTo>
                  <a:pt x="5" y="5"/>
                </a:lnTo>
                <a:lnTo>
                  <a:pt x="0" y="7"/>
                </a:lnTo>
                <a:lnTo>
                  <a:pt x="0" y="3"/>
                </a:lnTo>
                <a:lnTo>
                  <a:pt x="5" y="0"/>
                </a:lnTo>
                <a:lnTo>
                  <a:pt x="9" y="0"/>
                </a:lnTo>
                <a:lnTo>
                  <a:pt x="9" y="32"/>
                </a:lnTo>
                <a:lnTo>
                  <a:pt x="5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17" name="Freeform 2248">
            <a:extLst>
              <a:ext uri="{FF2B5EF4-FFF2-40B4-BE49-F238E27FC236}">
                <a16:creationId xmlns:a16="http://schemas.microsoft.com/office/drawing/2014/main" id="{F6459980-4FD0-4D44-86AA-4E2BCDD37193}"/>
              </a:ext>
            </a:extLst>
          </p:cNvPr>
          <p:cNvSpPr>
            <a:spLocks noEditPoints="1"/>
          </p:cNvSpPr>
          <p:nvPr/>
        </p:nvSpPr>
        <p:spPr bwMode="auto">
          <a:xfrm>
            <a:off x="3007755" y="5638984"/>
            <a:ext cx="22225" cy="50800"/>
          </a:xfrm>
          <a:custGeom>
            <a:avLst/>
            <a:gdLst>
              <a:gd name="T0" fmla="*/ 6 w 14"/>
              <a:gd name="T1" fmla="*/ 13 h 32"/>
              <a:gd name="T2" fmla="*/ 6 w 14"/>
              <a:gd name="T3" fmla="*/ 13 h 32"/>
              <a:gd name="T4" fmla="*/ 8 w 14"/>
              <a:gd name="T5" fmla="*/ 13 h 32"/>
              <a:gd name="T6" fmla="*/ 9 w 14"/>
              <a:gd name="T7" fmla="*/ 12 h 32"/>
              <a:gd name="T8" fmla="*/ 11 w 14"/>
              <a:gd name="T9" fmla="*/ 13 h 32"/>
              <a:gd name="T10" fmla="*/ 13 w 14"/>
              <a:gd name="T11" fmla="*/ 15 h 32"/>
              <a:gd name="T12" fmla="*/ 13 w 14"/>
              <a:gd name="T13" fmla="*/ 16 h 32"/>
              <a:gd name="T14" fmla="*/ 14 w 14"/>
              <a:gd name="T15" fmla="*/ 17 h 32"/>
              <a:gd name="T16" fmla="*/ 14 w 14"/>
              <a:gd name="T17" fmla="*/ 20 h 32"/>
              <a:gd name="T18" fmla="*/ 14 w 14"/>
              <a:gd name="T19" fmla="*/ 22 h 32"/>
              <a:gd name="T20" fmla="*/ 14 w 14"/>
              <a:gd name="T21" fmla="*/ 25 h 32"/>
              <a:gd name="T22" fmla="*/ 14 w 14"/>
              <a:gd name="T23" fmla="*/ 26 h 32"/>
              <a:gd name="T24" fmla="*/ 13 w 14"/>
              <a:gd name="T25" fmla="*/ 27 h 32"/>
              <a:gd name="T26" fmla="*/ 13 w 14"/>
              <a:gd name="T27" fmla="*/ 28 h 32"/>
              <a:gd name="T28" fmla="*/ 10 w 14"/>
              <a:gd name="T29" fmla="*/ 31 h 32"/>
              <a:gd name="T30" fmla="*/ 6 w 14"/>
              <a:gd name="T31" fmla="*/ 32 h 32"/>
              <a:gd name="T32" fmla="*/ 4 w 14"/>
              <a:gd name="T33" fmla="*/ 31 h 32"/>
              <a:gd name="T34" fmla="*/ 1 w 14"/>
              <a:gd name="T35" fmla="*/ 28 h 32"/>
              <a:gd name="T36" fmla="*/ 0 w 14"/>
              <a:gd name="T37" fmla="*/ 27 h 32"/>
              <a:gd name="T38" fmla="*/ 0 w 14"/>
              <a:gd name="T39" fmla="*/ 26 h 32"/>
              <a:gd name="T40" fmla="*/ 0 w 14"/>
              <a:gd name="T41" fmla="*/ 25 h 32"/>
              <a:gd name="T42" fmla="*/ 0 w 14"/>
              <a:gd name="T43" fmla="*/ 22 h 32"/>
              <a:gd name="T44" fmla="*/ 0 w 14"/>
              <a:gd name="T45" fmla="*/ 20 h 32"/>
              <a:gd name="T46" fmla="*/ 0 w 14"/>
              <a:gd name="T47" fmla="*/ 18 h 32"/>
              <a:gd name="T48" fmla="*/ 0 w 14"/>
              <a:gd name="T49" fmla="*/ 17 h 32"/>
              <a:gd name="T50" fmla="*/ 6 w 14"/>
              <a:gd name="T51" fmla="*/ 0 h 32"/>
              <a:gd name="T52" fmla="*/ 9 w 14"/>
              <a:gd name="T53" fmla="*/ 18 h 32"/>
              <a:gd name="T54" fmla="*/ 8 w 14"/>
              <a:gd name="T55" fmla="*/ 17 h 32"/>
              <a:gd name="T56" fmla="*/ 6 w 14"/>
              <a:gd name="T57" fmla="*/ 17 h 32"/>
              <a:gd name="T58" fmla="*/ 5 w 14"/>
              <a:gd name="T59" fmla="*/ 17 h 32"/>
              <a:gd name="T60" fmla="*/ 4 w 14"/>
              <a:gd name="T61" fmla="*/ 18 h 32"/>
              <a:gd name="T62" fmla="*/ 4 w 14"/>
              <a:gd name="T63" fmla="*/ 25 h 32"/>
              <a:gd name="T64" fmla="*/ 5 w 14"/>
              <a:gd name="T65" fmla="*/ 27 h 32"/>
              <a:gd name="T66" fmla="*/ 6 w 14"/>
              <a:gd name="T67" fmla="*/ 27 h 32"/>
              <a:gd name="T68" fmla="*/ 8 w 14"/>
              <a:gd name="T69" fmla="*/ 27 h 32"/>
              <a:gd name="T70" fmla="*/ 9 w 14"/>
              <a:gd name="T71" fmla="*/ 1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1" y="0"/>
                </a:move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8" y="13"/>
                </a:lnTo>
                <a:lnTo>
                  <a:pt x="8" y="13"/>
                </a:lnTo>
                <a:lnTo>
                  <a:pt x="9" y="12"/>
                </a:lnTo>
                <a:lnTo>
                  <a:pt x="9" y="12"/>
                </a:lnTo>
                <a:lnTo>
                  <a:pt x="11" y="13"/>
                </a:lnTo>
                <a:lnTo>
                  <a:pt x="11" y="13"/>
                </a:lnTo>
                <a:lnTo>
                  <a:pt x="13" y="15"/>
                </a:lnTo>
                <a:lnTo>
                  <a:pt x="13" y="15"/>
                </a:lnTo>
                <a:lnTo>
                  <a:pt x="13" y="16"/>
                </a:lnTo>
                <a:lnTo>
                  <a:pt x="13" y="16"/>
                </a:lnTo>
                <a:lnTo>
                  <a:pt x="14" y="17"/>
                </a:lnTo>
                <a:lnTo>
                  <a:pt x="14" y="17"/>
                </a:lnTo>
                <a:lnTo>
                  <a:pt x="14" y="20"/>
                </a:lnTo>
                <a:lnTo>
                  <a:pt x="14" y="20"/>
                </a:lnTo>
                <a:lnTo>
                  <a:pt x="14" y="22"/>
                </a:lnTo>
                <a:lnTo>
                  <a:pt x="14" y="22"/>
                </a:lnTo>
                <a:lnTo>
                  <a:pt x="14" y="25"/>
                </a:lnTo>
                <a:lnTo>
                  <a:pt x="14" y="25"/>
                </a:lnTo>
                <a:lnTo>
                  <a:pt x="14" y="26"/>
                </a:lnTo>
                <a:lnTo>
                  <a:pt x="14" y="26"/>
                </a:lnTo>
                <a:lnTo>
                  <a:pt x="13" y="27"/>
                </a:lnTo>
                <a:lnTo>
                  <a:pt x="13" y="27"/>
                </a:lnTo>
                <a:lnTo>
                  <a:pt x="13" y="28"/>
                </a:lnTo>
                <a:lnTo>
                  <a:pt x="13" y="28"/>
                </a:lnTo>
                <a:lnTo>
                  <a:pt x="10" y="31"/>
                </a:lnTo>
                <a:lnTo>
                  <a:pt x="10" y="31"/>
                </a:lnTo>
                <a:lnTo>
                  <a:pt x="6" y="32"/>
                </a:lnTo>
                <a:lnTo>
                  <a:pt x="6" y="32"/>
                </a:lnTo>
                <a:lnTo>
                  <a:pt x="4" y="31"/>
                </a:lnTo>
                <a:lnTo>
                  <a:pt x="4" y="31"/>
                </a:lnTo>
                <a:lnTo>
                  <a:pt x="1" y="28"/>
                </a:lnTo>
                <a:lnTo>
                  <a:pt x="1" y="28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6" y="0"/>
                </a:lnTo>
                <a:lnTo>
                  <a:pt x="11" y="0"/>
                </a:lnTo>
                <a:close/>
                <a:moveTo>
                  <a:pt x="9" y="18"/>
                </a:moveTo>
                <a:lnTo>
                  <a:pt x="9" y="18"/>
                </a:lnTo>
                <a:lnTo>
                  <a:pt x="8" y="17"/>
                </a:lnTo>
                <a:lnTo>
                  <a:pt x="8" y="17"/>
                </a:lnTo>
                <a:lnTo>
                  <a:pt x="6" y="17"/>
                </a:lnTo>
                <a:lnTo>
                  <a:pt x="6" y="17"/>
                </a:lnTo>
                <a:lnTo>
                  <a:pt x="5" y="17"/>
                </a:lnTo>
                <a:lnTo>
                  <a:pt x="5" y="17"/>
                </a:lnTo>
                <a:lnTo>
                  <a:pt x="4" y="18"/>
                </a:lnTo>
                <a:lnTo>
                  <a:pt x="4" y="25"/>
                </a:lnTo>
                <a:lnTo>
                  <a:pt x="4" y="25"/>
                </a:lnTo>
                <a:lnTo>
                  <a:pt x="5" y="27"/>
                </a:lnTo>
                <a:lnTo>
                  <a:pt x="5" y="27"/>
                </a:lnTo>
                <a:lnTo>
                  <a:pt x="6" y="27"/>
                </a:lnTo>
                <a:lnTo>
                  <a:pt x="6" y="27"/>
                </a:lnTo>
                <a:lnTo>
                  <a:pt x="8" y="27"/>
                </a:lnTo>
                <a:lnTo>
                  <a:pt x="8" y="27"/>
                </a:lnTo>
                <a:lnTo>
                  <a:pt x="9" y="25"/>
                </a:lnTo>
                <a:lnTo>
                  <a:pt x="9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18" name="Freeform 2249">
            <a:extLst>
              <a:ext uri="{FF2B5EF4-FFF2-40B4-BE49-F238E27FC236}">
                <a16:creationId xmlns:a16="http://schemas.microsoft.com/office/drawing/2014/main" id="{B126B864-318B-476E-AA30-A912AC2ADA9A}"/>
              </a:ext>
            </a:extLst>
          </p:cNvPr>
          <p:cNvSpPr>
            <a:spLocks/>
          </p:cNvSpPr>
          <p:nvPr/>
        </p:nvSpPr>
        <p:spPr bwMode="auto">
          <a:xfrm>
            <a:off x="2860118" y="6148571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9 w 14"/>
              <a:gd name="T5" fmla="*/ 13 h 33"/>
              <a:gd name="T6" fmla="*/ 9 w 14"/>
              <a:gd name="T7" fmla="*/ 13 h 33"/>
              <a:gd name="T8" fmla="*/ 9 w 14"/>
              <a:gd name="T9" fmla="*/ 11 h 33"/>
              <a:gd name="T10" fmla="*/ 9 w 14"/>
              <a:gd name="T11" fmla="*/ 11 h 33"/>
              <a:gd name="T12" fmla="*/ 9 w 14"/>
              <a:gd name="T13" fmla="*/ 9 h 33"/>
              <a:gd name="T14" fmla="*/ 9 w 14"/>
              <a:gd name="T15" fmla="*/ 9 h 33"/>
              <a:gd name="T16" fmla="*/ 9 w 14"/>
              <a:gd name="T17" fmla="*/ 8 h 33"/>
              <a:gd name="T18" fmla="*/ 9 w 14"/>
              <a:gd name="T19" fmla="*/ 8 h 33"/>
              <a:gd name="T20" fmla="*/ 9 w 14"/>
              <a:gd name="T21" fmla="*/ 6 h 33"/>
              <a:gd name="T22" fmla="*/ 9 w 14"/>
              <a:gd name="T23" fmla="*/ 6 h 33"/>
              <a:gd name="T24" fmla="*/ 9 w 14"/>
              <a:gd name="T25" fmla="*/ 5 h 33"/>
              <a:gd name="T26" fmla="*/ 9 w 14"/>
              <a:gd name="T27" fmla="*/ 5 h 33"/>
              <a:gd name="T28" fmla="*/ 8 w 14"/>
              <a:gd name="T29" fmla="*/ 5 h 33"/>
              <a:gd name="T30" fmla="*/ 8 w 14"/>
              <a:gd name="T31" fmla="*/ 5 h 33"/>
              <a:gd name="T32" fmla="*/ 5 w 14"/>
              <a:gd name="T33" fmla="*/ 6 h 33"/>
              <a:gd name="T34" fmla="*/ 5 w 14"/>
              <a:gd name="T35" fmla="*/ 6 h 33"/>
              <a:gd name="T36" fmla="*/ 5 w 14"/>
              <a:gd name="T37" fmla="*/ 8 h 33"/>
              <a:gd name="T38" fmla="*/ 5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2 w 14"/>
              <a:gd name="T47" fmla="*/ 5 h 33"/>
              <a:gd name="T48" fmla="*/ 2 w 14"/>
              <a:gd name="T49" fmla="*/ 5 h 33"/>
              <a:gd name="T50" fmla="*/ 3 w 14"/>
              <a:gd name="T51" fmla="*/ 3 h 33"/>
              <a:gd name="T52" fmla="*/ 3 w 14"/>
              <a:gd name="T53" fmla="*/ 3 h 33"/>
              <a:gd name="T54" fmla="*/ 4 w 14"/>
              <a:gd name="T55" fmla="*/ 1 h 33"/>
              <a:gd name="T56" fmla="*/ 4 w 14"/>
              <a:gd name="T57" fmla="*/ 1 h 33"/>
              <a:gd name="T58" fmla="*/ 8 w 14"/>
              <a:gd name="T59" fmla="*/ 0 h 33"/>
              <a:gd name="T60" fmla="*/ 8 w 14"/>
              <a:gd name="T61" fmla="*/ 0 h 33"/>
              <a:gd name="T62" fmla="*/ 10 w 14"/>
              <a:gd name="T63" fmla="*/ 1 h 33"/>
              <a:gd name="T64" fmla="*/ 10 w 14"/>
              <a:gd name="T65" fmla="*/ 1 h 33"/>
              <a:gd name="T66" fmla="*/ 13 w 14"/>
              <a:gd name="T67" fmla="*/ 3 h 33"/>
              <a:gd name="T68" fmla="*/ 13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3 h 33"/>
              <a:gd name="T84" fmla="*/ 14 w 14"/>
              <a:gd name="T85" fmla="*/ 13 h 33"/>
              <a:gd name="T86" fmla="*/ 14 w 14"/>
              <a:gd name="T87" fmla="*/ 14 h 33"/>
              <a:gd name="T88" fmla="*/ 14 w 14"/>
              <a:gd name="T89" fmla="*/ 14 h 33"/>
              <a:gd name="T90" fmla="*/ 13 w 14"/>
              <a:gd name="T91" fmla="*/ 15 h 33"/>
              <a:gd name="T92" fmla="*/ 5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9" y="13"/>
                </a:lnTo>
                <a:lnTo>
                  <a:pt x="9" y="13"/>
                </a:lnTo>
                <a:lnTo>
                  <a:pt x="9" y="11"/>
                </a:lnTo>
                <a:lnTo>
                  <a:pt x="9" y="11"/>
                </a:lnTo>
                <a:lnTo>
                  <a:pt x="9" y="9"/>
                </a:lnTo>
                <a:lnTo>
                  <a:pt x="9" y="9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2" y="5"/>
                </a:lnTo>
                <a:lnTo>
                  <a:pt x="2" y="5"/>
                </a:lnTo>
                <a:lnTo>
                  <a:pt x="3" y="3"/>
                </a:lnTo>
                <a:lnTo>
                  <a:pt x="3" y="3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5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19" name="Freeform 2250">
            <a:extLst>
              <a:ext uri="{FF2B5EF4-FFF2-40B4-BE49-F238E27FC236}">
                <a16:creationId xmlns:a16="http://schemas.microsoft.com/office/drawing/2014/main" id="{C33819BF-6362-4FDD-8674-D4B86911ED32}"/>
              </a:ext>
            </a:extLst>
          </p:cNvPr>
          <p:cNvSpPr>
            <a:spLocks/>
          </p:cNvSpPr>
          <p:nvPr/>
        </p:nvSpPr>
        <p:spPr bwMode="auto">
          <a:xfrm>
            <a:off x="2888693" y="6148571"/>
            <a:ext cx="19050" cy="52388"/>
          </a:xfrm>
          <a:custGeom>
            <a:avLst/>
            <a:gdLst>
              <a:gd name="T0" fmla="*/ 5 w 12"/>
              <a:gd name="T1" fmla="*/ 14 h 33"/>
              <a:gd name="T2" fmla="*/ 7 w 12"/>
              <a:gd name="T3" fmla="*/ 14 h 33"/>
              <a:gd name="T4" fmla="*/ 9 w 12"/>
              <a:gd name="T5" fmla="*/ 8 h 33"/>
              <a:gd name="T6" fmla="*/ 7 w 12"/>
              <a:gd name="T7" fmla="*/ 6 h 33"/>
              <a:gd name="T8" fmla="*/ 6 w 12"/>
              <a:gd name="T9" fmla="*/ 5 h 33"/>
              <a:gd name="T10" fmla="*/ 5 w 12"/>
              <a:gd name="T11" fmla="*/ 6 h 33"/>
              <a:gd name="T12" fmla="*/ 4 w 12"/>
              <a:gd name="T13" fmla="*/ 8 h 33"/>
              <a:gd name="T14" fmla="*/ 0 w 12"/>
              <a:gd name="T15" fmla="*/ 10 h 33"/>
              <a:gd name="T16" fmla="*/ 0 w 12"/>
              <a:gd name="T17" fmla="*/ 8 h 33"/>
              <a:gd name="T18" fmla="*/ 0 w 12"/>
              <a:gd name="T19" fmla="*/ 5 h 33"/>
              <a:gd name="T20" fmla="*/ 1 w 12"/>
              <a:gd name="T21" fmla="*/ 3 h 33"/>
              <a:gd name="T22" fmla="*/ 4 w 12"/>
              <a:gd name="T23" fmla="*/ 1 h 33"/>
              <a:gd name="T24" fmla="*/ 6 w 12"/>
              <a:gd name="T25" fmla="*/ 0 h 33"/>
              <a:gd name="T26" fmla="*/ 10 w 12"/>
              <a:gd name="T27" fmla="*/ 1 h 33"/>
              <a:gd name="T28" fmla="*/ 11 w 12"/>
              <a:gd name="T29" fmla="*/ 3 h 33"/>
              <a:gd name="T30" fmla="*/ 12 w 12"/>
              <a:gd name="T31" fmla="*/ 4 h 33"/>
              <a:gd name="T32" fmla="*/ 12 w 12"/>
              <a:gd name="T33" fmla="*/ 5 h 33"/>
              <a:gd name="T34" fmla="*/ 12 w 12"/>
              <a:gd name="T35" fmla="*/ 10 h 33"/>
              <a:gd name="T36" fmla="*/ 12 w 12"/>
              <a:gd name="T37" fmla="*/ 13 h 33"/>
              <a:gd name="T38" fmla="*/ 12 w 12"/>
              <a:gd name="T39" fmla="*/ 14 h 33"/>
              <a:gd name="T40" fmla="*/ 11 w 12"/>
              <a:gd name="T41" fmla="*/ 15 h 33"/>
              <a:gd name="T42" fmla="*/ 10 w 12"/>
              <a:gd name="T43" fmla="*/ 16 h 33"/>
              <a:gd name="T44" fmla="*/ 12 w 12"/>
              <a:gd name="T45" fmla="*/ 18 h 33"/>
              <a:gd name="T46" fmla="*/ 12 w 12"/>
              <a:gd name="T47" fmla="*/ 19 h 33"/>
              <a:gd name="T48" fmla="*/ 12 w 12"/>
              <a:gd name="T49" fmla="*/ 21 h 33"/>
              <a:gd name="T50" fmla="*/ 12 w 12"/>
              <a:gd name="T51" fmla="*/ 24 h 33"/>
              <a:gd name="T52" fmla="*/ 12 w 12"/>
              <a:gd name="T53" fmla="*/ 26 h 33"/>
              <a:gd name="T54" fmla="*/ 12 w 12"/>
              <a:gd name="T55" fmla="*/ 28 h 33"/>
              <a:gd name="T56" fmla="*/ 12 w 12"/>
              <a:gd name="T57" fmla="*/ 29 h 33"/>
              <a:gd name="T58" fmla="*/ 12 w 12"/>
              <a:gd name="T59" fmla="*/ 30 h 33"/>
              <a:gd name="T60" fmla="*/ 10 w 12"/>
              <a:gd name="T61" fmla="*/ 33 h 33"/>
              <a:gd name="T62" fmla="*/ 6 w 12"/>
              <a:gd name="T63" fmla="*/ 33 h 33"/>
              <a:gd name="T64" fmla="*/ 4 w 12"/>
              <a:gd name="T65" fmla="*/ 33 h 33"/>
              <a:gd name="T66" fmla="*/ 1 w 12"/>
              <a:gd name="T67" fmla="*/ 31 h 33"/>
              <a:gd name="T68" fmla="*/ 0 w 12"/>
              <a:gd name="T69" fmla="*/ 30 h 33"/>
              <a:gd name="T70" fmla="*/ 0 w 12"/>
              <a:gd name="T71" fmla="*/ 24 h 33"/>
              <a:gd name="T72" fmla="*/ 4 w 12"/>
              <a:gd name="T73" fmla="*/ 26 h 33"/>
              <a:gd name="T74" fmla="*/ 5 w 12"/>
              <a:gd name="T75" fmla="*/ 28 h 33"/>
              <a:gd name="T76" fmla="*/ 6 w 12"/>
              <a:gd name="T77" fmla="*/ 29 h 33"/>
              <a:gd name="T78" fmla="*/ 7 w 12"/>
              <a:gd name="T79" fmla="*/ 28 h 33"/>
              <a:gd name="T80" fmla="*/ 9 w 12"/>
              <a:gd name="T81" fmla="*/ 26 h 33"/>
              <a:gd name="T82" fmla="*/ 9 w 12"/>
              <a:gd name="T83" fmla="*/ 21 h 33"/>
              <a:gd name="T84" fmla="*/ 7 w 12"/>
              <a:gd name="T85" fmla="*/ 19 h 33"/>
              <a:gd name="T86" fmla="*/ 6 w 12"/>
              <a:gd name="T87" fmla="*/ 19 h 33"/>
              <a:gd name="T88" fmla="*/ 5 w 12"/>
              <a:gd name="T89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" h="33">
                <a:moveTo>
                  <a:pt x="5" y="14"/>
                </a:moveTo>
                <a:lnTo>
                  <a:pt x="5" y="14"/>
                </a:lnTo>
                <a:lnTo>
                  <a:pt x="7" y="14"/>
                </a:lnTo>
                <a:lnTo>
                  <a:pt x="7" y="14"/>
                </a:lnTo>
                <a:lnTo>
                  <a:pt x="9" y="11"/>
                </a:lnTo>
                <a:lnTo>
                  <a:pt x="9" y="8"/>
                </a:lnTo>
                <a:lnTo>
                  <a:pt x="9" y="8"/>
                </a:lnTo>
                <a:lnTo>
                  <a:pt x="7" y="6"/>
                </a:lnTo>
                <a:lnTo>
                  <a:pt x="7" y="6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4" y="8"/>
                </a:lnTo>
                <a:lnTo>
                  <a:pt x="4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1" y="3"/>
                </a:lnTo>
                <a:lnTo>
                  <a:pt x="11" y="3"/>
                </a:lnTo>
                <a:lnTo>
                  <a:pt x="12" y="4"/>
                </a:lnTo>
                <a:lnTo>
                  <a:pt x="12" y="4"/>
                </a:lnTo>
                <a:lnTo>
                  <a:pt x="12" y="5"/>
                </a:lnTo>
                <a:lnTo>
                  <a:pt x="12" y="5"/>
                </a:lnTo>
                <a:lnTo>
                  <a:pt x="12" y="10"/>
                </a:lnTo>
                <a:lnTo>
                  <a:pt x="12" y="10"/>
                </a:lnTo>
                <a:lnTo>
                  <a:pt x="12" y="13"/>
                </a:lnTo>
                <a:lnTo>
                  <a:pt x="12" y="13"/>
                </a:lnTo>
                <a:lnTo>
                  <a:pt x="12" y="14"/>
                </a:lnTo>
                <a:lnTo>
                  <a:pt x="12" y="14"/>
                </a:lnTo>
                <a:lnTo>
                  <a:pt x="11" y="15"/>
                </a:lnTo>
                <a:lnTo>
                  <a:pt x="11" y="15"/>
                </a:lnTo>
                <a:lnTo>
                  <a:pt x="10" y="16"/>
                </a:lnTo>
                <a:lnTo>
                  <a:pt x="10" y="16"/>
                </a:lnTo>
                <a:lnTo>
                  <a:pt x="12" y="18"/>
                </a:lnTo>
                <a:lnTo>
                  <a:pt x="12" y="18"/>
                </a:lnTo>
                <a:lnTo>
                  <a:pt x="12" y="19"/>
                </a:lnTo>
                <a:lnTo>
                  <a:pt x="12" y="19"/>
                </a:lnTo>
                <a:lnTo>
                  <a:pt x="12" y="21"/>
                </a:lnTo>
                <a:lnTo>
                  <a:pt x="12" y="21"/>
                </a:lnTo>
                <a:lnTo>
                  <a:pt x="12" y="24"/>
                </a:lnTo>
                <a:lnTo>
                  <a:pt x="12" y="24"/>
                </a:lnTo>
                <a:lnTo>
                  <a:pt x="12" y="26"/>
                </a:lnTo>
                <a:lnTo>
                  <a:pt x="12" y="26"/>
                </a:lnTo>
                <a:lnTo>
                  <a:pt x="12" y="28"/>
                </a:lnTo>
                <a:lnTo>
                  <a:pt x="12" y="28"/>
                </a:lnTo>
                <a:lnTo>
                  <a:pt x="12" y="29"/>
                </a:lnTo>
                <a:lnTo>
                  <a:pt x="12" y="29"/>
                </a:lnTo>
                <a:lnTo>
                  <a:pt x="12" y="30"/>
                </a:lnTo>
                <a:lnTo>
                  <a:pt x="12" y="30"/>
                </a:lnTo>
                <a:lnTo>
                  <a:pt x="10" y="33"/>
                </a:lnTo>
                <a:lnTo>
                  <a:pt x="10" y="33"/>
                </a:lnTo>
                <a:lnTo>
                  <a:pt x="6" y="33"/>
                </a:lnTo>
                <a:lnTo>
                  <a:pt x="6" y="33"/>
                </a:lnTo>
                <a:lnTo>
                  <a:pt x="4" y="33"/>
                </a:lnTo>
                <a:lnTo>
                  <a:pt x="4" y="33"/>
                </a:lnTo>
                <a:lnTo>
                  <a:pt x="1" y="31"/>
                </a:lnTo>
                <a:lnTo>
                  <a:pt x="1" y="31"/>
                </a:lnTo>
                <a:lnTo>
                  <a:pt x="0" y="30"/>
                </a:lnTo>
                <a:lnTo>
                  <a:pt x="0" y="30"/>
                </a:lnTo>
                <a:lnTo>
                  <a:pt x="0" y="26"/>
                </a:lnTo>
                <a:lnTo>
                  <a:pt x="0" y="24"/>
                </a:lnTo>
                <a:lnTo>
                  <a:pt x="4" y="24"/>
                </a:lnTo>
                <a:lnTo>
                  <a:pt x="4" y="26"/>
                </a:lnTo>
                <a:lnTo>
                  <a:pt x="4" y="26"/>
                </a:lnTo>
                <a:lnTo>
                  <a:pt x="5" y="28"/>
                </a:lnTo>
                <a:lnTo>
                  <a:pt x="5" y="28"/>
                </a:lnTo>
                <a:lnTo>
                  <a:pt x="6" y="29"/>
                </a:lnTo>
                <a:lnTo>
                  <a:pt x="6" y="29"/>
                </a:lnTo>
                <a:lnTo>
                  <a:pt x="7" y="28"/>
                </a:lnTo>
                <a:lnTo>
                  <a:pt x="7" y="28"/>
                </a:lnTo>
                <a:lnTo>
                  <a:pt x="9" y="26"/>
                </a:lnTo>
                <a:lnTo>
                  <a:pt x="9" y="21"/>
                </a:lnTo>
                <a:lnTo>
                  <a:pt x="9" y="21"/>
                </a:lnTo>
                <a:lnTo>
                  <a:pt x="7" y="19"/>
                </a:lnTo>
                <a:lnTo>
                  <a:pt x="7" y="19"/>
                </a:lnTo>
                <a:lnTo>
                  <a:pt x="6" y="19"/>
                </a:lnTo>
                <a:lnTo>
                  <a:pt x="6" y="19"/>
                </a:lnTo>
                <a:lnTo>
                  <a:pt x="5" y="19"/>
                </a:lnTo>
                <a:lnTo>
                  <a:pt x="5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20" name="Freeform 2251">
            <a:extLst>
              <a:ext uri="{FF2B5EF4-FFF2-40B4-BE49-F238E27FC236}">
                <a16:creationId xmlns:a16="http://schemas.microsoft.com/office/drawing/2014/main" id="{102A9485-25AA-4519-BBB4-C9ACC1F83111}"/>
              </a:ext>
            </a:extLst>
          </p:cNvPr>
          <p:cNvSpPr>
            <a:spLocks/>
          </p:cNvSpPr>
          <p:nvPr/>
        </p:nvSpPr>
        <p:spPr bwMode="auto">
          <a:xfrm>
            <a:off x="2914093" y="6148571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9 w 14"/>
              <a:gd name="T5" fmla="*/ 13 h 33"/>
              <a:gd name="T6" fmla="*/ 9 w 14"/>
              <a:gd name="T7" fmla="*/ 13 h 33"/>
              <a:gd name="T8" fmla="*/ 9 w 14"/>
              <a:gd name="T9" fmla="*/ 11 h 33"/>
              <a:gd name="T10" fmla="*/ 9 w 14"/>
              <a:gd name="T11" fmla="*/ 11 h 33"/>
              <a:gd name="T12" fmla="*/ 9 w 14"/>
              <a:gd name="T13" fmla="*/ 9 h 33"/>
              <a:gd name="T14" fmla="*/ 9 w 14"/>
              <a:gd name="T15" fmla="*/ 9 h 33"/>
              <a:gd name="T16" fmla="*/ 9 w 14"/>
              <a:gd name="T17" fmla="*/ 8 h 33"/>
              <a:gd name="T18" fmla="*/ 9 w 14"/>
              <a:gd name="T19" fmla="*/ 8 h 33"/>
              <a:gd name="T20" fmla="*/ 9 w 14"/>
              <a:gd name="T21" fmla="*/ 6 h 33"/>
              <a:gd name="T22" fmla="*/ 9 w 14"/>
              <a:gd name="T23" fmla="*/ 6 h 33"/>
              <a:gd name="T24" fmla="*/ 8 w 14"/>
              <a:gd name="T25" fmla="*/ 5 h 33"/>
              <a:gd name="T26" fmla="*/ 8 w 14"/>
              <a:gd name="T27" fmla="*/ 5 h 33"/>
              <a:gd name="T28" fmla="*/ 6 w 14"/>
              <a:gd name="T29" fmla="*/ 5 h 33"/>
              <a:gd name="T30" fmla="*/ 6 w 14"/>
              <a:gd name="T31" fmla="*/ 5 h 33"/>
              <a:gd name="T32" fmla="*/ 5 w 14"/>
              <a:gd name="T33" fmla="*/ 6 h 33"/>
              <a:gd name="T34" fmla="*/ 5 w 14"/>
              <a:gd name="T35" fmla="*/ 6 h 33"/>
              <a:gd name="T36" fmla="*/ 5 w 14"/>
              <a:gd name="T37" fmla="*/ 8 h 33"/>
              <a:gd name="T38" fmla="*/ 5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0 w 14"/>
              <a:gd name="T47" fmla="*/ 5 h 33"/>
              <a:gd name="T48" fmla="*/ 0 w 14"/>
              <a:gd name="T49" fmla="*/ 5 h 33"/>
              <a:gd name="T50" fmla="*/ 3 w 14"/>
              <a:gd name="T51" fmla="*/ 3 h 33"/>
              <a:gd name="T52" fmla="*/ 3 w 14"/>
              <a:gd name="T53" fmla="*/ 3 h 33"/>
              <a:gd name="T54" fmla="*/ 4 w 14"/>
              <a:gd name="T55" fmla="*/ 1 h 33"/>
              <a:gd name="T56" fmla="*/ 4 w 14"/>
              <a:gd name="T57" fmla="*/ 1 h 33"/>
              <a:gd name="T58" fmla="*/ 6 w 14"/>
              <a:gd name="T59" fmla="*/ 0 h 33"/>
              <a:gd name="T60" fmla="*/ 6 w 14"/>
              <a:gd name="T61" fmla="*/ 0 h 33"/>
              <a:gd name="T62" fmla="*/ 10 w 14"/>
              <a:gd name="T63" fmla="*/ 1 h 33"/>
              <a:gd name="T64" fmla="*/ 10 w 14"/>
              <a:gd name="T65" fmla="*/ 1 h 33"/>
              <a:gd name="T66" fmla="*/ 13 w 14"/>
              <a:gd name="T67" fmla="*/ 3 h 33"/>
              <a:gd name="T68" fmla="*/ 13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3 h 33"/>
              <a:gd name="T84" fmla="*/ 14 w 14"/>
              <a:gd name="T85" fmla="*/ 13 h 33"/>
              <a:gd name="T86" fmla="*/ 13 w 14"/>
              <a:gd name="T87" fmla="*/ 14 h 33"/>
              <a:gd name="T88" fmla="*/ 13 w 14"/>
              <a:gd name="T89" fmla="*/ 14 h 33"/>
              <a:gd name="T90" fmla="*/ 13 w 14"/>
              <a:gd name="T91" fmla="*/ 15 h 33"/>
              <a:gd name="T92" fmla="*/ 5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9" y="13"/>
                </a:lnTo>
                <a:lnTo>
                  <a:pt x="9" y="13"/>
                </a:lnTo>
                <a:lnTo>
                  <a:pt x="9" y="11"/>
                </a:lnTo>
                <a:lnTo>
                  <a:pt x="9" y="11"/>
                </a:lnTo>
                <a:lnTo>
                  <a:pt x="9" y="9"/>
                </a:lnTo>
                <a:lnTo>
                  <a:pt x="9" y="9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3" y="3"/>
                </a:lnTo>
                <a:lnTo>
                  <a:pt x="3" y="3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3" y="14"/>
                </a:lnTo>
                <a:lnTo>
                  <a:pt x="13" y="14"/>
                </a:lnTo>
                <a:lnTo>
                  <a:pt x="13" y="15"/>
                </a:lnTo>
                <a:lnTo>
                  <a:pt x="5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21" name="Freeform 2252">
            <a:extLst>
              <a:ext uri="{FF2B5EF4-FFF2-40B4-BE49-F238E27FC236}">
                <a16:creationId xmlns:a16="http://schemas.microsoft.com/office/drawing/2014/main" id="{E8E33216-11DF-4EDE-B910-2005FB92D586}"/>
              </a:ext>
            </a:extLst>
          </p:cNvPr>
          <p:cNvSpPr>
            <a:spLocks/>
          </p:cNvSpPr>
          <p:nvPr/>
        </p:nvSpPr>
        <p:spPr bwMode="auto">
          <a:xfrm>
            <a:off x="2942668" y="6194609"/>
            <a:ext cx="6350" cy="11113"/>
          </a:xfrm>
          <a:custGeom>
            <a:avLst/>
            <a:gdLst>
              <a:gd name="T0" fmla="*/ 0 w 4"/>
              <a:gd name="T1" fmla="*/ 7 h 7"/>
              <a:gd name="T2" fmla="*/ 0 w 4"/>
              <a:gd name="T3" fmla="*/ 0 h 7"/>
              <a:gd name="T4" fmla="*/ 4 w 4"/>
              <a:gd name="T5" fmla="*/ 0 h 7"/>
              <a:gd name="T6" fmla="*/ 4 w 4"/>
              <a:gd name="T7" fmla="*/ 4 h 7"/>
              <a:gd name="T8" fmla="*/ 0 w 4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7">
                <a:moveTo>
                  <a:pt x="0" y="7"/>
                </a:moveTo>
                <a:lnTo>
                  <a:pt x="0" y="0"/>
                </a:lnTo>
                <a:lnTo>
                  <a:pt x="4" y="0"/>
                </a:lnTo>
                <a:lnTo>
                  <a:pt x="4" y="4"/>
                </a:lnTo>
                <a:lnTo>
                  <a:pt x="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22" name="Freeform 2253">
            <a:extLst>
              <a:ext uri="{FF2B5EF4-FFF2-40B4-BE49-F238E27FC236}">
                <a16:creationId xmlns:a16="http://schemas.microsoft.com/office/drawing/2014/main" id="{A811B6C7-32D7-48DC-915D-C96C26FC6106}"/>
              </a:ext>
            </a:extLst>
          </p:cNvPr>
          <p:cNvSpPr>
            <a:spLocks noEditPoints="1"/>
          </p:cNvSpPr>
          <p:nvPr/>
        </p:nvSpPr>
        <p:spPr bwMode="auto">
          <a:xfrm>
            <a:off x="2953780" y="6148571"/>
            <a:ext cx="22225" cy="52388"/>
          </a:xfrm>
          <a:custGeom>
            <a:avLst/>
            <a:gdLst>
              <a:gd name="T0" fmla="*/ 0 w 14"/>
              <a:gd name="T1" fmla="*/ 8 h 33"/>
              <a:gd name="T2" fmla="*/ 0 w 14"/>
              <a:gd name="T3" fmla="*/ 8 h 33"/>
              <a:gd name="T4" fmla="*/ 0 w 14"/>
              <a:gd name="T5" fmla="*/ 5 h 33"/>
              <a:gd name="T6" fmla="*/ 0 w 14"/>
              <a:gd name="T7" fmla="*/ 5 h 33"/>
              <a:gd name="T8" fmla="*/ 3 w 14"/>
              <a:gd name="T9" fmla="*/ 3 h 33"/>
              <a:gd name="T10" fmla="*/ 3 w 14"/>
              <a:gd name="T11" fmla="*/ 3 h 33"/>
              <a:gd name="T12" fmla="*/ 4 w 14"/>
              <a:gd name="T13" fmla="*/ 1 h 33"/>
              <a:gd name="T14" fmla="*/ 4 w 14"/>
              <a:gd name="T15" fmla="*/ 1 h 33"/>
              <a:gd name="T16" fmla="*/ 7 w 14"/>
              <a:gd name="T17" fmla="*/ 0 h 33"/>
              <a:gd name="T18" fmla="*/ 7 w 14"/>
              <a:gd name="T19" fmla="*/ 0 h 33"/>
              <a:gd name="T20" fmla="*/ 10 w 14"/>
              <a:gd name="T21" fmla="*/ 1 h 33"/>
              <a:gd name="T22" fmla="*/ 10 w 14"/>
              <a:gd name="T23" fmla="*/ 1 h 33"/>
              <a:gd name="T24" fmla="*/ 12 w 14"/>
              <a:gd name="T25" fmla="*/ 3 h 33"/>
              <a:gd name="T26" fmla="*/ 12 w 14"/>
              <a:gd name="T27" fmla="*/ 3 h 33"/>
              <a:gd name="T28" fmla="*/ 14 w 14"/>
              <a:gd name="T29" fmla="*/ 5 h 33"/>
              <a:gd name="T30" fmla="*/ 14 w 14"/>
              <a:gd name="T31" fmla="*/ 5 h 33"/>
              <a:gd name="T32" fmla="*/ 14 w 14"/>
              <a:gd name="T33" fmla="*/ 8 h 33"/>
              <a:gd name="T34" fmla="*/ 14 w 14"/>
              <a:gd name="T35" fmla="*/ 26 h 33"/>
              <a:gd name="T36" fmla="*/ 14 w 14"/>
              <a:gd name="T37" fmla="*/ 26 h 33"/>
              <a:gd name="T38" fmla="*/ 14 w 14"/>
              <a:gd name="T39" fmla="*/ 29 h 33"/>
              <a:gd name="T40" fmla="*/ 14 w 14"/>
              <a:gd name="T41" fmla="*/ 29 h 33"/>
              <a:gd name="T42" fmla="*/ 12 w 14"/>
              <a:gd name="T43" fmla="*/ 31 h 33"/>
              <a:gd name="T44" fmla="*/ 12 w 14"/>
              <a:gd name="T45" fmla="*/ 31 h 33"/>
              <a:gd name="T46" fmla="*/ 10 w 14"/>
              <a:gd name="T47" fmla="*/ 33 h 33"/>
              <a:gd name="T48" fmla="*/ 10 w 14"/>
              <a:gd name="T49" fmla="*/ 33 h 33"/>
              <a:gd name="T50" fmla="*/ 7 w 14"/>
              <a:gd name="T51" fmla="*/ 33 h 33"/>
              <a:gd name="T52" fmla="*/ 7 w 14"/>
              <a:gd name="T53" fmla="*/ 33 h 33"/>
              <a:gd name="T54" fmla="*/ 4 w 14"/>
              <a:gd name="T55" fmla="*/ 33 h 33"/>
              <a:gd name="T56" fmla="*/ 4 w 14"/>
              <a:gd name="T57" fmla="*/ 33 h 33"/>
              <a:gd name="T58" fmla="*/ 3 w 14"/>
              <a:gd name="T59" fmla="*/ 31 h 33"/>
              <a:gd name="T60" fmla="*/ 3 w 14"/>
              <a:gd name="T61" fmla="*/ 31 h 33"/>
              <a:gd name="T62" fmla="*/ 0 w 14"/>
              <a:gd name="T63" fmla="*/ 29 h 33"/>
              <a:gd name="T64" fmla="*/ 0 w 14"/>
              <a:gd name="T65" fmla="*/ 29 h 33"/>
              <a:gd name="T66" fmla="*/ 0 w 14"/>
              <a:gd name="T67" fmla="*/ 26 h 33"/>
              <a:gd name="T68" fmla="*/ 0 w 14"/>
              <a:gd name="T69" fmla="*/ 8 h 33"/>
              <a:gd name="T70" fmla="*/ 5 w 14"/>
              <a:gd name="T71" fmla="*/ 26 h 33"/>
              <a:gd name="T72" fmla="*/ 5 w 14"/>
              <a:gd name="T73" fmla="*/ 26 h 33"/>
              <a:gd name="T74" fmla="*/ 5 w 14"/>
              <a:gd name="T75" fmla="*/ 28 h 33"/>
              <a:gd name="T76" fmla="*/ 5 w 14"/>
              <a:gd name="T77" fmla="*/ 28 h 33"/>
              <a:gd name="T78" fmla="*/ 7 w 14"/>
              <a:gd name="T79" fmla="*/ 29 h 33"/>
              <a:gd name="T80" fmla="*/ 7 w 14"/>
              <a:gd name="T81" fmla="*/ 29 h 33"/>
              <a:gd name="T82" fmla="*/ 9 w 14"/>
              <a:gd name="T83" fmla="*/ 28 h 33"/>
              <a:gd name="T84" fmla="*/ 9 w 14"/>
              <a:gd name="T85" fmla="*/ 28 h 33"/>
              <a:gd name="T86" fmla="*/ 9 w 14"/>
              <a:gd name="T87" fmla="*/ 26 h 33"/>
              <a:gd name="T88" fmla="*/ 9 w 14"/>
              <a:gd name="T89" fmla="*/ 8 h 33"/>
              <a:gd name="T90" fmla="*/ 9 w 14"/>
              <a:gd name="T91" fmla="*/ 8 h 33"/>
              <a:gd name="T92" fmla="*/ 9 w 14"/>
              <a:gd name="T93" fmla="*/ 6 h 33"/>
              <a:gd name="T94" fmla="*/ 9 w 14"/>
              <a:gd name="T95" fmla="*/ 6 h 33"/>
              <a:gd name="T96" fmla="*/ 7 w 14"/>
              <a:gd name="T97" fmla="*/ 5 h 33"/>
              <a:gd name="T98" fmla="*/ 7 w 14"/>
              <a:gd name="T99" fmla="*/ 5 h 33"/>
              <a:gd name="T100" fmla="*/ 5 w 14"/>
              <a:gd name="T101" fmla="*/ 6 h 33"/>
              <a:gd name="T102" fmla="*/ 5 w 14"/>
              <a:gd name="T103" fmla="*/ 6 h 33"/>
              <a:gd name="T104" fmla="*/ 5 w 14"/>
              <a:gd name="T105" fmla="*/ 8 h 33"/>
              <a:gd name="T106" fmla="*/ 5 w 14"/>
              <a:gd name="T107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3">
                <a:moveTo>
                  <a:pt x="0" y="8"/>
                </a:move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3" y="3"/>
                </a:lnTo>
                <a:lnTo>
                  <a:pt x="3" y="3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3"/>
                </a:lnTo>
                <a:lnTo>
                  <a:pt x="12" y="3"/>
                </a:lnTo>
                <a:lnTo>
                  <a:pt x="14" y="5"/>
                </a:lnTo>
                <a:lnTo>
                  <a:pt x="14" y="5"/>
                </a:lnTo>
                <a:lnTo>
                  <a:pt x="14" y="8"/>
                </a:lnTo>
                <a:lnTo>
                  <a:pt x="14" y="26"/>
                </a:lnTo>
                <a:lnTo>
                  <a:pt x="14" y="26"/>
                </a:lnTo>
                <a:lnTo>
                  <a:pt x="14" y="29"/>
                </a:lnTo>
                <a:lnTo>
                  <a:pt x="14" y="29"/>
                </a:lnTo>
                <a:lnTo>
                  <a:pt x="12" y="31"/>
                </a:lnTo>
                <a:lnTo>
                  <a:pt x="12" y="31"/>
                </a:lnTo>
                <a:lnTo>
                  <a:pt x="10" y="33"/>
                </a:lnTo>
                <a:lnTo>
                  <a:pt x="10" y="33"/>
                </a:lnTo>
                <a:lnTo>
                  <a:pt x="7" y="33"/>
                </a:lnTo>
                <a:lnTo>
                  <a:pt x="7" y="33"/>
                </a:lnTo>
                <a:lnTo>
                  <a:pt x="4" y="33"/>
                </a:lnTo>
                <a:lnTo>
                  <a:pt x="4" y="33"/>
                </a:lnTo>
                <a:lnTo>
                  <a:pt x="3" y="31"/>
                </a:lnTo>
                <a:lnTo>
                  <a:pt x="3" y="31"/>
                </a:lnTo>
                <a:lnTo>
                  <a:pt x="0" y="29"/>
                </a:lnTo>
                <a:lnTo>
                  <a:pt x="0" y="29"/>
                </a:lnTo>
                <a:lnTo>
                  <a:pt x="0" y="26"/>
                </a:lnTo>
                <a:lnTo>
                  <a:pt x="0" y="8"/>
                </a:lnTo>
                <a:close/>
                <a:moveTo>
                  <a:pt x="5" y="26"/>
                </a:moveTo>
                <a:lnTo>
                  <a:pt x="5" y="26"/>
                </a:lnTo>
                <a:lnTo>
                  <a:pt x="5" y="28"/>
                </a:lnTo>
                <a:lnTo>
                  <a:pt x="5" y="28"/>
                </a:lnTo>
                <a:lnTo>
                  <a:pt x="7" y="29"/>
                </a:lnTo>
                <a:lnTo>
                  <a:pt x="7" y="29"/>
                </a:lnTo>
                <a:lnTo>
                  <a:pt x="9" y="28"/>
                </a:lnTo>
                <a:lnTo>
                  <a:pt x="9" y="28"/>
                </a:lnTo>
                <a:lnTo>
                  <a:pt x="9" y="26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23" name="Freeform 2254">
            <a:extLst>
              <a:ext uri="{FF2B5EF4-FFF2-40B4-BE49-F238E27FC236}">
                <a16:creationId xmlns:a16="http://schemas.microsoft.com/office/drawing/2014/main" id="{013EF2F7-B45A-4341-9328-260BF7FEAC63}"/>
              </a:ext>
            </a:extLst>
          </p:cNvPr>
          <p:cNvSpPr>
            <a:spLocks/>
          </p:cNvSpPr>
          <p:nvPr/>
        </p:nvSpPr>
        <p:spPr bwMode="auto">
          <a:xfrm>
            <a:off x="2980768" y="6148571"/>
            <a:ext cx="20638" cy="52388"/>
          </a:xfrm>
          <a:custGeom>
            <a:avLst/>
            <a:gdLst>
              <a:gd name="T0" fmla="*/ 6 w 13"/>
              <a:gd name="T1" fmla="*/ 14 h 33"/>
              <a:gd name="T2" fmla="*/ 8 w 13"/>
              <a:gd name="T3" fmla="*/ 14 h 33"/>
              <a:gd name="T4" fmla="*/ 10 w 13"/>
              <a:gd name="T5" fmla="*/ 8 h 33"/>
              <a:gd name="T6" fmla="*/ 8 w 13"/>
              <a:gd name="T7" fmla="*/ 6 h 33"/>
              <a:gd name="T8" fmla="*/ 7 w 13"/>
              <a:gd name="T9" fmla="*/ 5 h 33"/>
              <a:gd name="T10" fmla="*/ 5 w 13"/>
              <a:gd name="T11" fmla="*/ 6 h 33"/>
              <a:gd name="T12" fmla="*/ 5 w 13"/>
              <a:gd name="T13" fmla="*/ 8 h 33"/>
              <a:gd name="T14" fmla="*/ 0 w 13"/>
              <a:gd name="T15" fmla="*/ 10 h 33"/>
              <a:gd name="T16" fmla="*/ 0 w 13"/>
              <a:gd name="T17" fmla="*/ 8 h 33"/>
              <a:gd name="T18" fmla="*/ 1 w 13"/>
              <a:gd name="T19" fmla="*/ 5 h 33"/>
              <a:gd name="T20" fmla="*/ 2 w 13"/>
              <a:gd name="T21" fmla="*/ 3 h 33"/>
              <a:gd name="T22" fmla="*/ 5 w 13"/>
              <a:gd name="T23" fmla="*/ 1 h 33"/>
              <a:gd name="T24" fmla="*/ 7 w 13"/>
              <a:gd name="T25" fmla="*/ 0 h 33"/>
              <a:gd name="T26" fmla="*/ 10 w 13"/>
              <a:gd name="T27" fmla="*/ 1 h 33"/>
              <a:gd name="T28" fmla="*/ 12 w 13"/>
              <a:gd name="T29" fmla="*/ 3 h 33"/>
              <a:gd name="T30" fmla="*/ 13 w 13"/>
              <a:gd name="T31" fmla="*/ 4 h 33"/>
              <a:gd name="T32" fmla="*/ 13 w 13"/>
              <a:gd name="T33" fmla="*/ 5 h 33"/>
              <a:gd name="T34" fmla="*/ 13 w 13"/>
              <a:gd name="T35" fmla="*/ 10 h 33"/>
              <a:gd name="T36" fmla="*/ 13 w 13"/>
              <a:gd name="T37" fmla="*/ 13 h 33"/>
              <a:gd name="T38" fmla="*/ 13 w 13"/>
              <a:gd name="T39" fmla="*/ 14 h 33"/>
              <a:gd name="T40" fmla="*/ 12 w 13"/>
              <a:gd name="T41" fmla="*/ 15 h 33"/>
              <a:gd name="T42" fmla="*/ 11 w 13"/>
              <a:gd name="T43" fmla="*/ 16 h 33"/>
              <a:gd name="T44" fmla="*/ 12 w 13"/>
              <a:gd name="T45" fmla="*/ 18 h 33"/>
              <a:gd name="T46" fmla="*/ 13 w 13"/>
              <a:gd name="T47" fmla="*/ 19 h 33"/>
              <a:gd name="T48" fmla="*/ 13 w 13"/>
              <a:gd name="T49" fmla="*/ 21 h 33"/>
              <a:gd name="T50" fmla="*/ 13 w 13"/>
              <a:gd name="T51" fmla="*/ 24 h 33"/>
              <a:gd name="T52" fmla="*/ 13 w 13"/>
              <a:gd name="T53" fmla="*/ 26 h 33"/>
              <a:gd name="T54" fmla="*/ 13 w 13"/>
              <a:gd name="T55" fmla="*/ 28 h 33"/>
              <a:gd name="T56" fmla="*/ 13 w 13"/>
              <a:gd name="T57" fmla="*/ 29 h 33"/>
              <a:gd name="T58" fmla="*/ 12 w 13"/>
              <a:gd name="T59" fmla="*/ 30 h 33"/>
              <a:gd name="T60" fmla="*/ 11 w 13"/>
              <a:gd name="T61" fmla="*/ 33 h 33"/>
              <a:gd name="T62" fmla="*/ 7 w 13"/>
              <a:gd name="T63" fmla="*/ 33 h 33"/>
              <a:gd name="T64" fmla="*/ 5 w 13"/>
              <a:gd name="T65" fmla="*/ 33 h 33"/>
              <a:gd name="T66" fmla="*/ 2 w 13"/>
              <a:gd name="T67" fmla="*/ 31 h 33"/>
              <a:gd name="T68" fmla="*/ 1 w 13"/>
              <a:gd name="T69" fmla="*/ 30 h 33"/>
              <a:gd name="T70" fmla="*/ 0 w 13"/>
              <a:gd name="T71" fmla="*/ 24 h 33"/>
              <a:gd name="T72" fmla="*/ 5 w 13"/>
              <a:gd name="T73" fmla="*/ 26 h 33"/>
              <a:gd name="T74" fmla="*/ 6 w 13"/>
              <a:gd name="T75" fmla="*/ 28 h 33"/>
              <a:gd name="T76" fmla="*/ 7 w 13"/>
              <a:gd name="T77" fmla="*/ 29 h 33"/>
              <a:gd name="T78" fmla="*/ 8 w 13"/>
              <a:gd name="T79" fmla="*/ 28 h 33"/>
              <a:gd name="T80" fmla="*/ 10 w 13"/>
              <a:gd name="T81" fmla="*/ 26 h 33"/>
              <a:gd name="T82" fmla="*/ 10 w 13"/>
              <a:gd name="T83" fmla="*/ 21 h 33"/>
              <a:gd name="T84" fmla="*/ 8 w 13"/>
              <a:gd name="T85" fmla="*/ 19 h 33"/>
              <a:gd name="T86" fmla="*/ 7 w 13"/>
              <a:gd name="T87" fmla="*/ 19 h 33"/>
              <a:gd name="T88" fmla="*/ 6 w 13"/>
              <a:gd name="T89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3" h="33">
                <a:moveTo>
                  <a:pt x="6" y="14"/>
                </a:moveTo>
                <a:lnTo>
                  <a:pt x="6" y="14"/>
                </a:lnTo>
                <a:lnTo>
                  <a:pt x="8" y="14"/>
                </a:lnTo>
                <a:lnTo>
                  <a:pt x="8" y="14"/>
                </a:lnTo>
                <a:lnTo>
                  <a:pt x="10" y="11"/>
                </a:lnTo>
                <a:lnTo>
                  <a:pt x="10" y="8"/>
                </a:lnTo>
                <a:lnTo>
                  <a:pt x="10" y="8"/>
                </a:lnTo>
                <a:lnTo>
                  <a:pt x="8" y="6"/>
                </a:lnTo>
                <a:lnTo>
                  <a:pt x="8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2" y="3"/>
                </a:lnTo>
                <a:lnTo>
                  <a:pt x="2" y="3"/>
                </a:lnTo>
                <a:lnTo>
                  <a:pt x="5" y="1"/>
                </a:lnTo>
                <a:lnTo>
                  <a:pt x="5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3"/>
                </a:lnTo>
                <a:lnTo>
                  <a:pt x="12" y="3"/>
                </a:lnTo>
                <a:lnTo>
                  <a:pt x="13" y="4"/>
                </a:lnTo>
                <a:lnTo>
                  <a:pt x="13" y="4"/>
                </a:lnTo>
                <a:lnTo>
                  <a:pt x="13" y="5"/>
                </a:lnTo>
                <a:lnTo>
                  <a:pt x="13" y="5"/>
                </a:lnTo>
                <a:lnTo>
                  <a:pt x="13" y="10"/>
                </a:lnTo>
                <a:lnTo>
                  <a:pt x="13" y="10"/>
                </a:lnTo>
                <a:lnTo>
                  <a:pt x="13" y="13"/>
                </a:lnTo>
                <a:lnTo>
                  <a:pt x="13" y="13"/>
                </a:lnTo>
                <a:lnTo>
                  <a:pt x="13" y="14"/>
                </a:lnTo>
                <a:lnTo>
                  <a:pt x="13" y="14"/>
                </a:lnTo>
                <a:lnTo>
                  <a:pt x="12" y="15"/>
                </a:lnTo>
                <a:lnTo>
                  <a:pt x="12" y="15"/>
                </a:lnTo>
                <a:lnTo>
                  <a:pt x="11" y="16"/>
                </a:lnTo>
                <a:lnTo>
                  <a:pt x="11" y="16"/>
                </a:lnTo>
                <a:lnTo>
                  <a:pt x="12" y="18"/>
                </a:lnTo>
                <a:lnTo>
                  <a:pt x="12" y="18"/>
                </a:lnTo>
                <a:lnTo>
                  <a:pt x="13" y="19"/>
                </a:lnTo>
                <a:lnTo>
                  <a:pt x="13" y="19"/>
                </a:lnTo>
                <a:lnTo>
                  <a:pt x="13" y="21"/>
                </a:lnTo>
                <a:lnTo>
                  <a:pt x="13" y="21"/>
                </a:lnTo>
                <a:lnTo>
                  <a:pt x="13" y="24"/>
                </a:lnTo>
                <a:lnTo>
                  <a:pt x="13" y="24"/>
                </a:lnTo>
                <a:lnTo>
                  <a:pt x="13" y="26"/>
                </a:lnTo>
                <a:lnTo>
                  <a:pt x="13" y="26"/>
                </a:lnTo>
                <a:lnTo>
                  <a:pt x="13" y="28"/>
                </a:lnTo>
                <a:lnTo>
                  <a:pt x="13" y="28"/>
                </a:lnTo>
                <a:lnTo>
                  <a:pt x="13" y="29"/>
                </a:lnTo>
                <a:lnTo>
                  <a:pt x="13" y="29"/>
                </a:lnTo>
                <a:lnTo>
                  <a:pt x="12" y="30"/>
                </a:lnTo>
                <a:lnTo>
                  <a:pt x="12" y="30"/>
                </a:lnTo>
                <a:lnTo>
                  <a:pt x="11" y="33"/>
                </a:lnTo>
                <a:lnTo>
                  <a:pt x="11" y="33"/>
                </a:lnTo>
                <a:lnTo>
                  <a:pt x="7" y="33"/>
                </a:lnTo>
                <a:lnTo>
                  <a:pt x="7" y="33"/>
                </a:lnTo>
                <a:lnTo>
                  <a:pt x="5" y="33"/>
                </a:lnTo>
                <a:lnTo>
                  <a:pt x="5" y="33"/>
                </a:lnTo>
                <a:lnTo>
                  <a:pt x="2" y="31"/>
                </a:lnTo>
                <a:lnTo>
                  <a:pt x="2" y="31"/>
                </a:lnTo>
                <a:lnTo>
                  <a:pt x="1" y="30"/>
                </a:lnTo>
                <a:lnTo>
                  <a:pt x="1" y="30"/>
                </a:lnTo>
                <a:lnTo>
                  <a:pt x="0" y="26"/>
                </a:lnTo>
                <a:lnTo>
                  <a:pt x="0" y="24"/>
                </a:lnTo>
                <a:lnTo>
                  <a:pt x="5" y="24"/>
                </a:lnTo>
                <a:lnTo>
                  <a:pt x="5" y="26"/>
                </a:lnTo>
                <a:lnTo>
                  <a:pt x="5" y="26"/>
                </a:lnTo>
                <a:lnTo>
                  <a:pt x="6" y="28"/>
                </a:lnTo>
                <a:lnTo>
                  <a:pt x="6" y="28"/>
                </a:lnTo>
                <a:lnTo>
                  <a:pt x="7" y="29"/>
                </a:lnTo>
                <a:lnTo>
                  <a:pt x="7" y="29"/>
                </a:lnTo>
                <a:lnTo>
                  <a:pt x="8" y="28"/>
                </a:lnTo>
                <a:lnTo>
                  <a:pt x="8" y="28"/>
                </a:lnTo>
                <a:lnTo>
                  <a:pt x="10" y="26"/>
                </a:lnTo>
                <a:lnTo>
                  <a:pt x="10" y="21"/>
                </a:lnTo>
                <a:lnTo>
                  <a:pt x="10" y="21"/>
                </a:lnTo>
                <a:lnTo>
                  <a:pt x="8" y="19"/>
                </a:lnTo>
                <a:lnTo>
                  <a:pt x="8" y="19"/>
                </a:lnTo>
                <a:lnTo>
                  <a:pt x="7" y="19"/>
                </a:lnTo>
                <a:lnTo>
                  <a:pt x="7" y="19"/>
                </a:lnTo>
                <a:lnTo>
                  <a:pt x="6" y="19"/>
                </a:lnTo>
                <a:lnTo>
                  <a:pt x="6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24" name="Freeform 2255">
            <a:extLst>
              <a:ext uri="{FF2B5EF4-FFF2-40B4-BE49-F238E27FC236}">
                <a16:creationId xmlns:a16="http://schemas.microsoft.com/office/drawing/2014/main" id="{64F39F3D-6342-40B8-8E8C-F556F0FF9031}"/>
              </a:ext>
            </a:extLst>
          </p:cNvPr>
          <p:cNvSpPr>
            <a:spLocks noEditPoints="1"/>
          </p:cNvSpPr>
          <p:nvPr/>
        </p:nvSpPr>
        <p:spPr bwMode="auto">
          <a:xfrm>
            <a:off x="3007755" y="6148571"/>
            <a:ext cx="22225" cy="52388"/>
          </a:xfrm>
          <a:custGeom>
            <a:avLst/>
            <a:gdLst>
              <a:gd name="T0" fmla="*/ 0 w 14"/>
              <a:gd name="T1" fmla="*/ 9 h 33"/>
              <a:gd name="T2" fmla="*/ 0 w 14"/>
              <a:gd name="T3" fmla="*/ 6 h 33"/>
              <a:gd name="T4" fmla="*/ 0 w 14"/>
              <a:gd name="T5" fmla="*/ 5 h 33"/>
              <a:gd name="T6" fmla="*/ 1 w 14"/>
              <a:gd name="T7" fmla="*/ 4 h 33"/>
              <a:gd name="T8" fmla="*/ 1 w 14"/>
              <a:gd name="T9" fmla="*/ 3 h 33"/>
              <a:gd name="T10" fmla="*/ 4 w 14"/>
              <a:gd name="T11" fmla="*/ 1 h 33"/>
              <a:gd name="T12" fmla="*/ 6 w 14"/>
              <a:gd name="T13" fmla="*/ 0 h 33"/>
              <a:gd name="T14" fmla="*/ 10 w 14"/>
              <a:gd name="T15" fmla="*/ 1 h 33"/>
              <a:gd name="T16" fmla="*/ 11 w 14"/>
              <a:gd name="T17" fmla="*/ 3 h 33"/>
              <a:gd name="T18" fmla="*/ 13 w 14"/>
              <a:gd name="T19" fmla="*/ 4 h 33"/>
              <a:gd name="T20" fmla="*/ 13 w 14"/>
              <a:gd name="T21" fmla="*/ 5 h 33"/>
              <a:gd name="T22" fmla="*/ 14 w 14"/>
              <a:gd name="T23" fmla="*/ 6 h 33"/>
              <a:gd name="T24" fmla="*/ 14 w 14"/>
              <a:gd name="T25" fmla="*/ 9 h 33"/>
              <a:gd name="T26" fmla="*/ 14 w 14"/>
              <a:gd name="T27" fmla="*/ 11 h 33"/>
              <a:gd name="T28" fmla="*/ 13 w 14"/>
              <a:gd name="T29" fmla="*/ 14 h 33"/>
              <a:gd name="T30" fmla="*/ 13 w 14"/>
              <a:gd name="T31" fmla="*/ 15 h 33"/>
              <a:gd name="T32" fmla="*/ 11 w 14"/>
              <a:gd name="T33" fmla="*/ 16 h 33"/>
              <a:gd name="T34" fmla="*/ 13 w 14"/>
              <a:gd name="T35" fmla="*/ 18 h 33"/>
              <a:gd name="T36" fmla="*/ 13 w 14"/>
              <a:gd name="T37" fmla="*/ 19 h 33"/>
              <a:gd name="T38" fmla="*/ 14 w 14"/>
              <a:gd name="T39" fmla="*/ 21 h 33"/>
              <a:gd name="T40" fmla="*/ 14 w 14"/>
              <a:gd name="T41" fmla="*/ 24 h 33"/>
              <a:gd name="T42" fmla="*/ 14 w 14"/>
              <a:gd name="T43" fmla="*/ 26 h 33"/>
              <a:gd name="T44" fmla="*/ 14 w 14"/>
              <a:gd name="T45" fmla="*/ 28 h 33"/>
              <a:gd name="T46" fmla="*/ 13 w 14"/>
              <a:gd name="T47" fmla="*/ 29 h 33"/>
              <a:gd name="T48" fmla="*/ 13 w 14"/>
              <a:gd name="T49" fmla="*/ 30 h 33"/>
              <a:gd name="T50" fmla="*/ 10 w 14"/>
              <a:gd name="T51" fmla="*/ 33 h 33"/>
              <a:gd name="T52" fmla="*/ 6 w 14"/>
              <a:gd name="T53" fmla="*/ 33 h 33"/>
              <a:gd name="T54" fmla="*/ 4 w 14"/>
              <a:gd name="T55" fmla="*/ 33 h 33"/>
              <a:gd name="T56" fmla="*/ 1 w 14"/>
              <a:gd name="T57" fmla="*/ 30 h 33"/>
              <a:gd name="T58" fmla="*/ 0 w 14"/>
              <a:gd name="T59" fmla="*/ 29 h 33"/>
              <a:gd name="T60" fmla="*/ 0 w 14"/>
              <a:gd name="T61" fmla="*/ 28 h 33"/>
              <a:gd name="T62" fmla="*/ 0 w 14"/>
              <a:gd name="T63" fmla="*/ 26 h 33"/>
              <a:gd name="T64" fmla="*/ 0 w 14"/>
              <a:gd name="T65" fmla="*/ 24 h 33"/>
              <a:gd name="T66" fmla="*/ 0 w 14"/>
              <a:gd name="T67" fmla="*/ 21 h 33"/>
              <a:gd name="T68" fmla="*/ 0 w 14"/>
              <a:gd name="T69" fmla="*/ 19 h 33"/>
              <a:gd name="T70" fmla="*/ 1 w 14"/>
              <a:gd name="T71" fmla="*/ 18 h 33"/>
              <a:gd name="T72" fmla="*/ 3 w 14"/>
              <a:gd name="T73" fmla="*/ 16 h 33"/>
              <a:gd name="T74" fmla="*/ 1 w 14"/>
              <a:gd name="T75" fmla="*/ 15 h 33"/>
              <a:gd name="T76" fmla="*/ 0 w 14"/>
              <a:gd name="T77" fmla="*/ 14 h 33"/>
              <a:gd name="T78" fmla="*/ 0 w 14"/>
              <a:gd name="T79" fmla="*/ 11 h 33"/>
              <a:gd name="T80" fmla="*/ 0 w 14"/>
              <a:gd name="T81" fmla="*/ 9 h 33"/>
              <a:gd name="T82" fmla="*/ 9 w 14"/>
              <a:gd name="T83" fmla="*/ 8 h 33"/>
              <a:gd name="T84" fmla="*/ 9 w 14"/>
              <a:gd name="T85" fmla="*/ 6 h 33"/>
              <a:gd name="T86" fmla="*/ 6 w 14"/>
              <a:gd name="T87" fmla="*/ 5 h 33"/>
              <a:gd name="T88" fmla="*/ 5 w 14"/>
              <a:gd name="T89" fmla="*/ 6 h 33"/>
              <a:gd name="T90" fmla="*/ 4 w 14"/>
              <a:gd name="T91" fmla="*/ 13 h 33"/>
              <a:gd name="T92" fmla="*/ 5 w 14"/>
              <a:gd name="T93" fmla="*/ 14 h 33"/>
              <a:gd name="T94" fmla="*/ 6 w 14"/>
              <a:gd name="T95" fmla="*/ 14 h 33"/>
              <a:gd name="T96" fmla="*/ 9 w 14"/>
              <a:gd name="T97" fmla="*/ 14 h 33"/>
              <a:gd name="T98" fmla="*/ 9 w 14"/>
              <a:gd name="T99" fmla="*/ 13 h 33"/>
              <a:gd name="T100" fmla="*/ 9 w 14"/>
              <a:gd name="T101" fmla="*/ 20 h 33"/>
              <a:gd name="T102" fmla="*/ 9 w 14"/>
              <a:gd name="T103" fmla="*/ 19 h 33"/>
              <a:gd name="T104" fmla="*/ 6 w 14"/>
              <a:gd name="T105" fmla="*/ 18 h 33"/>
              <a:gd name="T106" fmla="*/ 5 w 14"/>
              <a:gd name="T107" fmla="*/ 19 h 33"/>
              <a:gd name="T108" fmla="*/ 4 w 14"/>
              <a:gd name="T109" fmla="*/ 20 h 33"/>
              <a:gd name="T110" fmla="*/ 4 w 14"/>
              <a:gd name="T111" fmla="*/ 26 h 33"/>
              <a:gd name="T112" fmla="*/ 5 w 14"/>
              <a:gd name="T113" fmla="*/ 28 h 33"/>
              <a:gd name="T114" fmla="*/ 6 w 14"/>
              <a:gd name="T115" fmla="*/ 29 h 33"/>
              <a:gd name="T116" fmla="*/ 9 w 14"/>
              <a:gd name="T117" fmla="*/ 28 h 33"/>
              <a:gd name="T118" fmla="*/ 9 w 14"/>
              <a:gd name="T119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1" y="3"/>
                </a:lnTo>
                <a:lnTo>
                  <a:pt x="11" y="3"/>
                </a:lnTo>
                <a:lnTo>
                  <a:pt x="13" y="4"/>
                </a:lnTo>
                <a:lnTo>
                  <a:pt x="13" y="4"/>
                </a:lnTo>
                <a:lnTo>
                  <a:pt x="13" y="5"/>
                </a:lnTo>
                <a:lnTo>
                  <a:pt x="13" y="5"/>
                </a:lnTo>
                <a:lnTo>
                  <a:pt x="14" y="6"/>
                </a:lnTo>
                <a:lnTo>
                  <a:pt x="14" y="6"/>
                </a:lnTo>
                <a:lnTo>
                  <a:pt x="14" y="9"/>
                </a:lnTo>
                <a:lnTo>
                  <a:pt x="14" y="9"/>
                </a:lnTo>
                <a:lnTo>
                  <a:pt x="14" y="11"/>
                </a:lnTo>
                <a:lnTo>
                  <a:pt x="14" y="11"/>
                </a:lnTo>
                <a:lnTo>
                  <a:pt x="13" y="14"/>
                </a:lnTo>
                <a:lnTo>
                  <a:pt x="13" y="14"/>
                </a:lnTo>
                <a:lnTo>
                  <a:pt x="13" y="15"/>
                </a:lnTo>
                <a:lnTo>
                  <a:pt x="13" y="15"/>
                </a:lnTo>
                <a:lnTo>
                  <a:pt x="11" y="16"/>
                </a:lnTo>
                <a:lnTo>
                  <a:pt x="11" y="16"/>
                </a:lnTo>
                <a:lnTo>
                  <a:pt x="13" y="18"/>
                </a:lnTo>
                <a:lnTo>
                  <a:pt x="13" y="18"/>
                </a:lnTo>
                <a:lnTo>
                  <a:pt x="13" y="19"/>
                </a:lnTo>
                <a:lnTo>
                  <a:pt x="13" y="19"/>
                </a:lnTo>
                <a:lnTo>
                  <a:pt x="14" y="21"/>
                </a:lnTo>
                <a:lnTo>
                  <a:pt x="14" y="21"/>
                </a:lnTo>
                <a:lnTo>
                  <a:pt x="14" y="24"/>
                </a:lnTo>
                <a:lnTo>
                  <a:pt x="14" y="24"/>
                </a:lnTo>
                <a:lnTo>
                  <a:pt x="14" y="26"/>
                </a:lnTo>
                <a:lnTo>
                  <a:pt x="14" y="26"/>
                </a:lnTo>
                <a:lnTo>
                  <a:pt x="14" y="28"/>
                </a:lnTo>
                <a:lnTo>
                  <a:pt x="14" y="28"/>
                </a:lnTo>
                <a:lnTo>
                  <a:pt x="13" y="29"/>
                </a:lnTo>
                <a:lnTo>
                  <a:pt x="13" y="29"/>
                </a:lnTo>
                <a:lnTo>
                  <a:pt x="13" y="30"/>
                </a:lnTo>
                <a:lnTo>
                  <a:pt x="13" y="30"/>
                </a:lnTo>
                <a:lnTo>
                  <a:pt x="10" y="33"/>
                </a:lnTo>
                <a:lnTo>
                  <a:pt x="10" y="33"/>
                </a:lnTo>
                <a:lnTo>
                  <a:pt x="6" y="33"/>
                </a:lnTo>
                <a:lnTo>
                  <a:pt x="6" y="33"/>
                </a:lnTo>
                <a:lnTo>
                  <a:pt x="4" y="33"/>
                </a:lnTo>
                <a:lnTo>
                  <a:pt x="4" y="33"/>
                </a:lnTo>
                <a:lnTo>
                  <a:pt x="1" y="30"/>
                </a:lnTo>
                <a:lnTo>
                  <a:pt x="1" y="30"/>
                </a:lnTo>
                <a:lnTo>
                  <a:pt x="0" y="29"/>
                </a:lnTo>
                <a:lnTo>
                  <a:pt x="0" y="29"/>
                </a:lnTo>
                <a:lnTo>
                  <a:pt x="0" y="28"/>
                </a:lnTo>
                <a:lnTo>
                  <a:pt x="0" y="28"/>
                </a:lnTo>
                <a:lnTo>
                  <a:pt x="0" y="26"/>
                </a:lnTo>
                <a:lnTo>
                  <a:pt x="0" y="26"/>
                </a:lnTo>
                <a:lnTo>
                  <a:pt x="0" y="24"/>
                </a:lnTo>
                <a:lnTo>
                  <a:pt x="0" y="24"/>
                </a:lnTo>
                <a:lnTo>
                  <a:pt x="0" y="21"/>
                </a:lnTo>
                <a:lnTo>
                  <a:pt x="0" y="21"/>
                </a:lnTo>
                <a:lnTo>
                  <a:pt x="0" y="19"/>
                </a:lnTo>
                <a:lnTo>
                  <a:pt x="0" y="19"/>
                </a:lnTo>
                <a:lnTo>
                  <a:pt x="1" y="18"/>
                </a:lnTo>
                <a:lnTo>
                  <a:pt x="1" y="18"/>
                </a:lnTo>
                <a:lnTo>
                  <a:pt x="3" y="16"/>
                </a:lnTo>
                <a:lnTo>
                  <a:pt x="3" y="16"/>
                </a:lnTo>
                <a:lnTo>
                  <a:pt x="1" y="15"/>
                </a:lnTo>
                <a:lnTo>
                  <a:pt x="1" y="15"/>
                </a:lnTo>
                <a:lnTo>
                  <a:pt x="0" y="14"/>
                </a:lnTo>
                <a:lnTo>
                  <a:pt x="0" y="14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9" y="8"/>
                </a:move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4" y="8"/>
                </a:lnTo>
                <a:lnTo>
                  <a:pt x="4" y="13"/>
                </a:lnTo>
                <a:lnTo>
                  <a:pt x="4" y="13"/>
                </a:lnTo>
                <a:lnTo>
                  <a:pt x="5" y="14"/>
                </a:lnTo>
                <a:lnTo>
                  <a:pt x="5" y="14"/>
                </a:lnTo>
                <a:lnTo>
                  <a:pt x="6" y="14"/>
                </a:lnTo>
                <a:lnTo>
                  <a:pt x="6" y="14"/>
                </a:lnTo>
                <a:lnTo>
                  <a:pt x="9" y="14"/>
                </a:lnTo>
                <a:lnTo>
                  <a:pt x="9" y="14"/>
                </a:lnTo>
                <a:lnTo>
                  <a:pt x="9" y="13"/>
                </a:lnTo>
                <a:lnTo>
                  <a:pt x="9" y="8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9" y="19"/>
                </a:lnTo>
                <a:lnTo>
                  <a:pt x="9" y="19"/>
                </a:lnTo>
                <a:lnTo>
                  <a:pt x="6" y="18"/>
                </a:lnTo>
                <a:lnTo>
                  <a:pt x="6" y="18"/>
                </a:lnTo>
                <a:lnTo>
                  <a:pt x="5" y="19"/>
                </a:lnTo>
                <a:lnTo>
                  <a:pt x="5" y="19"/>
                </a:lnTo>
                <a:lnTo>
                  <a:pt x="4" y="20"/>
                </a:lnTo>
                <a:lnTo>
                  <a:pt x="4" y="26"/>
                </a:lnTo>
                <a:lnTo>
                  <a:pt x="4" y="26"/>
                </a:lnTo>
                <a:lnTo>
                  <a:pt x="5" y="28"/>
                </a:lnTo>
                <a:lnTo>
                  <a:pt x="5" y="28"/>
                </a:lnTo>
                <a:lnTo>
                  <a:pt x="6" y="29"/>
                </a:lnTo>
                <a:lnTo>
                  <a:pt x="6" y="29"/>
                </a:lnTo>
                <a:lnTo>
                  <a:pt x="9" y="28"/>
                </a:lnTo>
                <a:lnTo>
                  <a:pt x="9" y="28"/>
                </a:lnTo>
                <a:lnTo>
                  <a:pt x="9" y="26"/>
                </a:lnTo>
                <a:lnTo>
                  <a:pt x="9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25" name="Freeform 2256">
            <a:extLst>
              <a:ext uri="{FF2B5EF4-FFF2-40B4-BE49-F238E27FC236}">
                <a16:creationId xmlns:a16="http://schemas.microsoft.com/office/drawing/2014/main" id="{CFE9B1EF-89CF-4016-8F76-70D3749166AB}"/>
              </a:ext>
            </a:extLst>
          </p:cNvPr>
          <p:cNvSpPr>
            <a:spLocks/>
          </p:cNvSpPr>
          <p:nvPr/>
        </p:nvSpPr>
        <p:spPr bwMode="auto">
          <a:xfrm>
            <a:off x="3301443" y="5638984"/>
            <a:ext cx="12700" cy="50800"/>
          </a:xfrm>
          <a:custGeom>
            <a:avLst/>
            <a:gdLst>
              <a:gd name="T0" fmla="*/ 3 w 8"/>
              <a:gd name="T1" fmla="*/ 32 h 32"/>
              <a:gd name="T2" fmla="*/ 3 w 8"/>
              <a:gd name="T3" fmla="*/ 5 h 32"/>
              <a:gd name="T4" fmla="*/ 0 w 8"/>
              <a:gd name="T5" fmla="*/ 7 h 32"/>
              <a:gd name="T6" fmla="*/ 0 w 8"/>
              <a:gd name="T7" fmla="*/ 3 h 32"/>
              <a:gd name="T8" fmla="*/ 3 w 8"/>
              <a:gd name="T9" fmla="*/ 0 h 32"/>
              <a:gd name="T10" fmla="*/ 8 w 8"/>
              <a:gd name="T11" fmla="*/ 0 h 32"/>
              <a:gd name="T12" fmla="*/ 8 w 8"/>
              <a:gd name="T13" fmla="*/ 32 h 32"/>
              <a:gd name="T14" fmla="*/ 3 w 8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32">
                <a:moveTo>
                  <a:pt x="3" y="32"/>
                </a:moveTo>
                <a:lnTo>
                  <a:pt x="3" y="5"/>
                </a:lnTo>
                <a:lnTo>
                  <a:pt x="0" y="7"/>
                </a:lnTo>
                <a:lnTo>
                  <a:pt x="0" y="3"/>
                </a:lnTo>
                <a:lnTo>
                  <a:pt x="3" y="0"/>
                </a:lnTo>
                <a:lnTo>
                  <a:pt x="8" y="0"/>
                </a:lnTo>
                <a:lnTo>
                  <a:pt x="8" y="32"/>
                </a:lnTo>
                <a:lnTo>
                  <a:pt x="3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26" name="Freeform 2257">
            <a:extLst>
              <a:ext uri="{FF2B5EF4-FFF2-40B4-BE49-F238E27FC236}">
                <a16:creationId xmlns:a16="http://schemas.microsoft.com/office/drawing/2014/main" id="{BFA8EA1A-89AC-4299-98C7-5B1B3A0FA642}"/>
              </a:ext>
            </a:extLst>
          </p:cNvPr>
          <p:cNvSpPr>
            <a:spLocks/>
          </p:cNvSpPr>
          <p:nvPr/>
        </p:nvSpPr>
        <p:spPr bwMode="auto">
          <a:xfrm>
            <a:off x="3323668" y="5638984"/>
            <a:ext cx="25400" cy="50800"/>
          </a:xfrm>
          <a:custGeom>
            <a:avLst/>
            <a:gdLst>
              <a:gd name="T0" fmla="*/ 10 w 16"/>
              <a:gd name="T1" fmla="*/ 32 h 32"/>
              <a:gd name="T2" fmla="*/ 10 w 16"/>
              <a:gd name="T3" fmla="*/ 27 h 32"/>
              <a:gd name="T4" fmla="*/ 0 w 16"/>
              <a:gd name="T5" fmla="*/ 27 h 32"/>
              <a:gd name="T6" fmla="*/ 0 w 16"/>
              <a:gd name="T7" fmla="*/ 22 h 32"/>
              <a:gd name="T8" fmla="*/ 7 w 16"/>
              <a:gd name="T9" fmla="*/ 0 h 32"/>
              <a:gd name="T10" fmla="*/ 12 w 16"/>
              <a:gd name="T11" fmla="*/ 0 h 32"/>
              <a:gd name="T12" fmla="*/ 5 w 16"/>
              <a:gd name="T13" fmla="*/ 22 h 32"/>
              <a:gd name="T14" fmla="*/ 10 w 16"/>
              <a:gd name="T15" fmla="*/ 22 h 32"/>
              <a:gd name="T16" fmla="*/ 10 w 16"/>
              <a:gd name="T17" fmla="*/ 13 h 32"/>
              <a:gd name="T18" fmla="*/ 13 w 16"/>
              <a:gd name="T19" fmla="*/ 13 h 32"/>
              <a:gd name="T20" fmla="*/ 13 w 16"/>
              <a:gd name="T21" fmla="*/ 22 h 32"/>
              <a:gd name="T22" fmla="*/ 16 w 16"/>
              <a:gd name="T23" fmla="*/ 22 h 32"/>
              <a:gd name="T24" fmla="*/ 16 w 16"/>
              <a:gd name="T25" fmla="*/ 27 h 32"/>
              <a:gd name="T26" fmla="*/ 13 w 16"/>
              <a:gd name="T27" fmla="*/ 27 h 32"/>
              <a:gd name="T28" fmla="*/ 13 w 16"/>
              <a:gd name="T29" fmla="*/ 32 h 32"/>
              <a:gd name="T30" fmla="*/ 10 w 16"/>
              <a:gd name="T31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2">
                <a:moveTo>
                  <a:pt x="10" y="32"/>
                </a:moveTo>
                <a:lnTo>
                  <a:pt x="10" y="27"/>
                </a:lnTo>
                <a:lnTo>
                  <a:pt x="0" y="27"/>
                </a:lnTo>
                <a:lnTo>
                  <a:pt x="0" y="22"/>
                </a:lnTo>
                <a:lnTo>
                  <a:pt x="7" y="0"/>
                </a:lnTo>
                <a:lnTo>
                  <a:pt x="12" y="0"/>
                </a:lnTo>
                <a:lnTo>
                  <a:pt x="5" y="22"/>
                </a:lnTo>
                <a:lnTo>
                  <a:pt x="10" y="22"/>
                </a:lnTo>
                <a:lnTo>
                  <a:pt x="10" y="13"/>
                </a:lnTo>
                <a:lnTo>
                  <a:pt x="13" y="13"/>
                </a:lnTo>
                <a:lnTo>
                  <a:pt x="13" y="22"/>
                </a:lnTo>
                <a:lnTo>
                  <a:pt x="16" y="22"/>
                </a:lnTo>
                <a:lnTo>
                  <a:pt x="16" y="27"/>
                </a:lnTo>
                <a:lnTo>
                  <a:pt x="13" y="27"/>
                </a:lnTo>
                <a:lnTo>
                  <a:pt x="13" y="32"/>
                </a:lnTo>
                <a:lnTo>
                  <a:pt x="1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27" name="Freeform 2258">
            <a:extLst>
              <a:ext uri="{FF2B5EF4-FFF2-40B4-BE49-F238E27FC236}">
                <a16:creationId xmlns:a16="http://schemas.microsoft.com/office/drawing/2014/main" id="{A452AC4C-78B1-4C1B-B476-91CD86D896CC}"/>
              </a:ext>
            </a:extLst>
          </p:cNvPr>
          <p:cNvSpPr>
            <a:spLocks noEditPoints="1"/>
          </p:cNvSpPr>
          <p:nvPr/>
        </p:nvSpPr>
        <p:spPr bwMode="auto">
          <a:xfrm>
            <a:off x="3352243" y="5638984"/>
            <a:ext cx="22225" cy="50800"/>
          </a:xfrm>
          <a:custGeom>
            <a:avLst/>
            <a:gdLst>
              <a:gd name="T0" fmla="*/ 0 w 14"/>
              <a:gd name="T1" fmla="*/ 6 h 32"/>
              <a:gd name="T2" fmla="*/ 0 w 14"/>
              <a:gd name="T3" fmla="*/ 6 h 32"/>
              <a:gd name="T4" fmla="*/ 0 w 14"/>
              <a:gd name="T5" fmla="*/ 3 h 32"/>
              <a:gd name="T6" fmla="*/ 0 w 14"/>
              <a:gd name="T7" fmla="*/ 3 h 32"/>
              <a:gd name="T8" fmla="*/ 2 w 14"/>
              <a:gd name="T9" fmla="*/ 1 h 32"/>
              <a:gd name="T10" fmla="*/ 2 w 14"/>
              <a:gd name="T11" fmla="*/ 1 h 32"/>
              <a:gd name="T12" fmla="*/ 4 w 14"/>
              <a:gd name="T13" fmla="*/ 0 h 32"/>
              <a:gd name="T14" fmla="*/ 4 w 14"/>
              <a:gd name="T15" fmla="*/ 0 h 32"/>
              <a:gd name="T16" fmla="*/ 7 w 14"/>
              <a:gd name="T17" fmla="*/ 0 h 32"/>
              <a:gd name="T18" fmla="*/ 7 w 14"/>
              <a:gd name="T19" fmla="*/ 0 h 32"/>
              <a:gd name="T20" fmla="*/ 9 w 14"/>
              <a:gd name="T21" fmla="*/ 0 h 32"/>
              <a:gd name="T22" fmla="*/ 9 w 14"/>
              <a:gd name="T23" fmla="*/ 0 h 32"/>
              <a:gd name="T24" fmla="*/ 12 w 14"/>
              <a:gd name="T25" fmla="*/ 1 h 32"/>
              <a:gd name="T26" fmla="*/ 12 w 14"/>
              <a:gd name="T27" fmla="*/ 1 h 32"/>
              <a:gd name="T28" fmla="*/ 13 w 14"/>
              <a:gd name="T29" fmla="*/ 3 h 32"/>
              <a:gd name="T30" fmla="*/ 13 w 14"/>
              <a:gd name="T31" fmla="*/ 3 h 32"/>
              <a:gd name="T32" fmla="*/ 14 w 14"/>
              <a:gd name="T33" fmla="*/ 6 h 32"/>
              <a:gd name="T34" fmla="*/ 14 w 14"/>
              <a:gd name="T35" fmla="*/ 25 h 32"/>
              <a:gd name="T36" fmla="*/ 14 w 14"/>
              <a:gd name="T37" fmla="*/ 25 h 32"/>
              <a:gd name="T38" fmla="*/ 13 w 14"/>
              <a:gd name="T39" fmla="*/ 28 h 32"/>
              <a:gd name="T40" fmla="*/ 13 w 14"/>
              <a:gd name="T41" fmla="*/ 28 h 32"/>
              <a:gd name="T42" fmla="*/ 12 w 14"/>
              <a:gd name="T43" fmla="*/ 30 h 32"/>
              <a:gd name="T44" fmla="*/ 12 w 14"/>
              <a:gd name="T45" fmla="*/ 30 h 32"/>
              <a:gd name="T46" fmla="*/ 9 w 14"/>
              <a:gd name="T47" fmla="*/ 31 h 32"/>
              <a:gd name="T48" fmla="*/ 9 w 14"/>
              <a:gd name="T49" fmla="*/ 31 h 32"/>
              <a:gd name="T50" fmla="*/ 7 w 14"/>
              <a:gd name="T51" fmla="*/ 32 h 32"/>
              <a:gd name="T52" fmla="*/ 7 w 14"/>
              <a:gd name="T53" fmla="*/ 32 h 32"/>
              <a:gd name="T54" fmla="*/ 4 w 14"/>
              <a:gd name="T55" fmla="*/ 31 h 32"/>
              <a:gd name="T56" fmla="*/ 4 w 14"/>
              <a:gd name="T57" fmla="*/ 31 h 32"/>
              <a:gd name="T58" fmla="*/ 2 w 14"/>
              <a:gd name="T59" fmla="*/ 30 h 32"/>
              <a:gd name="T60" fmla="*/ 2 w 14"/>
              <a:gd name="T61" fmla="*/ 30 h 32"/>
              <a:gd name="T62" fmla="*/ 0 w 14"/>
              <a:gd name="T63" fmla="*/ 28 h 32"/>
              <a:gd name="T64" fmla="*/ 0 w 14"/>
              <a:gd name="T65" fmla="*/ 28 h 32"/>
              <a:gd name="T66" fmla="*/ 0 w 14"/>
              <a:gd name="T67" fmla="*/ 25 h 32"/>
              <a:gd name="T68" fmla="*/ 0 w 14"/>
              <a:gd name="T69" fmla="*/ 6 h 32"/>
              <a:gd name="T70" fmla="*/ 4 w 14"/>
              <a:gd name="T71" fmla="*/ 25 h 32"/>
              <a:gd name="T72" fmla="*/ 4 w 14"/>
              <a:gd name="T73" fmla="*/ 25 h 32"/>
              <a:gd name="T74" fmla="*/ 5 w 14"/>
              <a:gd name="T75" fmla="*/ 27 h 32"/>
              <a:gd name="T76" fmla="*/ 5 w 14"/>
              <a:gd name="T77" fmla="*/ 27 h 32"/>
              <a:gd name="T78" fmla="*/ 7 w 14"/>
              <a:gd name="T79" fmla="*/ 27 h 32"/>
              <a:gd name="T80" fmla="*/ 7 w 14"/>
              <a:gd name="T81" fmla="*/ 27 h 32"/>
              <a:gd name="T82" fmla="*/ 8 w 14"/>
              <a:gd name="T83" fmla="*/ 27 h 32"/>
              <a:gd name="T84" fmla="*/ 8 w 14"/>
              <a:gd name="T85" fmla="*/ 27 h 32"/>
              <a:gd name="T86" fmla="*/ 9 w 14"/>
              <a:gd name="T87" fmla="*/ 25 h 32"/>
              <a:gd name="T88" fmla="*/ 9 w 14"/>
              <a:gd name="T89" fmla="*/ 6 h 32"/>
              <a:gd name="T90" fmla="*/ 9 w 14"/>
              <a:gd name="T91" fmla="*/ 6 h 32"/>
              <a:gd name="T92" fmla="*/ 8 w 14"/>
              <a:gd name="T93" fmla="*/ 5 h 32"/>
              <a:gd name="T94" fmla="*/ 8 w 14"/>
              <a:gd name="T95" fmla="*/ 5 h 32"/>
              <a:gd name="T96" fmla="*/ 7 w 14"/>
              <a:gd name="T97" fmla="*/ 3 h 32"/>
              <a:gd name="T98" fmla="*/ 7 w 14"/>
              <a:gd name="T99" fmla="*/ 3 h 32"/>
              <a:gd name="T100" fmla="*/ 5 w 14"/>
              <a:gd name="T101" fmla="*/ 5 h 32"/>
              <a:gd name="T102" fmla="*/ 5 w 14"/>
              <a:gd name="T103" fmla="*/ 5 h 32"/>
              <a:gd name="T104" fmla="*/ 4 w 14"/>
              <a:gd name="T105" fmla="*/ 6 h 32"/>
              <a:gd name="T106" fmla="*/ 4 w 14"/>
              <a:gd name="T107" fmla="*/ 2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2">
                <a:moveTo>
                  <a:pt x="0" y="6"/>
                </a:move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2" y="1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2" y="1"/>
                </a:lnTo>
                <a:lnTo>
                  <a:pt x="12" y="1"/>
                </a:lnTo>
                <a:lnTo>
                  <a:pt x="13" y="3"/>
                </a:lnTo>
                <a:lnTo>
                  <a:pt x="13" y="3"/>
                </a:lnTo>
                <a:lnTo>
                  <a:pt x="14" y="6"/>
                </a:lnTo>
                <a:lnTo>
                  <a:pt x="14" y="25"/>
                </a:lnTo>
                <a:lnTo>
                  <a:pt x="14" y="25"/>
                </a:lnTo>
                <a:lnTo>
                  <a:pt x="13" y="28"/>
                </a:lnTo>
                <a:lnTo>
                  <a:pt x="13" y="28"/>
                </a:lnTo>
                <a:lnTo>
                  <a:pt x="12" y="30"/>
                </a:lnTo>
                <a:lnTo>
                  <a:pt x="12" y="30"/>
                </a:lnTo>
                <a:lnTo>
                  <a:pt x="9" y="31"/>
                </a:lnTo>
                <a:lnTo>
                  <a:pt x="9" y="31"/>
                </a:lnTo>
                <a:lnTo>
                  <a:pt x="7" y="32"/>
                </a:lnTo>
                <a:lnTo>
                  <a:pt x="7" y="32"/>
                </a:lnTo>
                <a:lnTo>
                  <a:pt x="4" y="31"/>
                </a:lnTo>
                <a:lnTo>
                  <a:pt x="4" y="31"/>
                </a:lnTo>
                <a:lnTo>
                  <a:pt x="2" y="30"/>
                </a:lnTo>
                <a:lnTo>
                  <a:pt x="2" y="30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6"/>
                </a:lnTo>
                <a:close/>
                <a:moveTo>
                  <a:pt x="4" y="25"/>
                </a:moveTo>
                <a:lnTo>
                  <a:pt x="4" y="25"/>
                </a:lnTo>
                <a:lnTo>
                  <a:pt x="5" y="27"/>
                </a:lnTo>
                <a:lnTo>
                  <a:pt x="5" y="27"/>
                </a:lnTo>
                <a:lnTo>
                  <a:pt x="7" y="27"/>
                </a:lnTo>
                <a:lnTo>
                  <a:pt x="7" y="27"/>
                </a:lnTo>
                <a:lnTo>
                  <a:pt x="8" y="27"/>
                </a:lnTo>
                <a:lnTo>
                  <a:pt x="8" y="27"/>
                </a:lnTo>
                <a:lnTo>
                  <a:pt x="9" y="25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7" y="3"/>
                </a:lnTo>
                <a:lnTo>
                  <a:pt x="7" y="3"/>
                </a:lnTo>
                <a:lnTo>
                  <a:pt x="5" y="5"/>
                </a:lnTo>
                <a:lnTo>
                  <a:pt x="5" y="5"/>
                </a:lnTo>
                <a:lnTo>
                  <a:pt x="4" y="6"/>
                </a:lnTo>
                <a:lnTo>
                  <a:pt x="4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28" name="Freeform 2259">
            <a:extLst>
              <a:ext uri="{FF2B5EF4-FFF2-40B4-BE49-F238E27FC236}">
                <a16:creationId xmlns:a16="http://schemas.microsoft.com/office/drawing/2014/main" id="{5F808CA6-DE00-4441-AB49-827AE5F95C1E}"/>
              </a:ext>
            </a:extLst>
          </p:cNvPr>
          <p:cNvSpPr>
            <a:spLocks/>
          </p:cNvSpPr>
          <p:nvPr/>
        </p:nvSpPr>
        <p:spPr bwMode="auto">
          <a:xfrm>
            <a:off x="3379230" y="5681846"/>
            <a:ext cx="7938" cy="12700"/>
          </a:xfrm>
          <a:custGeom>
            <a:avLst/>
            <a:gdLst>
              <a:gd name="T0" fmla="*/ 0 w 5"/>
              <a:gd name="T1" fmla="*/ 8 h 8"/>
              <a:gd name="T2" fmla="*/ 0 w 5"/>
              <a:gd name="T3" fmla="*/ 0 h 8"/>
              <a:gd name="T4" fmla="*/ 5 w 5"/>
              <a:gd name="T5" fmla="*/ 0 h 8"/>
              <a:gd name="T6" fmla="*/ 5 w 5"/>
              <a:gd name="T7" fmla="*/ 5 h 8"/>
              <a:gd name="T8" fmla="*/ 0 w 5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8">
                <a:moveTo>
                  <a:pt x="0" y="8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29" name="Freeform 2260">
            <a:extLst>
              <a:ext uri="{FF2B5EF4-FFF2-40B4-BE49-F238E27FC236}">
                <a16:creationId xmlns:a16="http://schemas.microsoft.com/office/drawing/2014/main" id="{3D4AAFDC-2125-49B4-8864-B1C80CDE3A75}"/>
              </a:ext>
            </a:extLst>
          </p:cNvPr>
          <p:cNvSpPr>
            <a:spLocks noEditPoints="1"/>
          </p:cNvSpPr>
          <p:nvPr/>
        </p:nvSpPr>
        <p:spPr bwMode="auto">
          <a:xfrm>
            <a:off x="3391930" y="5638984"/>
            <a:ext cx="22225" cy="50800"/>
          </a:xfrm>
          <a:custGeom>
            <a:avLst/>
            <a:gdLst>
              <a:gd name="T0" fmla="*/ 7 w 14"/>
              <a:gd name="T1" fmla="*/ 18 h 32"/>
              <a:gd name="T2" fmla="*/ 7 w 14"/>
              <a:gd name="T3" fmla="*/ 18 h 32"/>
              <a:gd name="T4" fmla="*/ 7 w 14"/>
              <a:gd name="T5" fmla="*/ 18 h 32"/>
              <a:gd name="T6" fmla="*/ 5 w 14"/>
              <a:gd name="T7" fmla="*/ 18 h 32"/>
              <a:gd name="T8" fmla="*/ 3 w 14"/>
              <a:gd name="T9" fmla="*/ 18 h 32"/>
              <a:gd name="T10" fmla="*/ 2 w 14"/>
              <a:gd name="T11" fmla="*/ 16 h 32"/>
              <a:gd name="T12" fmla="*/ 0 w 14"/>
              <a:gd name="T13" fmla="*/ 16 h 32"/>
              <a:gd name="T14" fmla="*/ 0 w 14"/>
              <a:gd name="T15" fmla="*/ 15 h 32"/>
              <a:gd name="T16" fmla="*/ 0 w 14"/>
              <a:gd name="T17" fmla="*/ 12 h 32"/>
              <a:gd name="T18" fmla="*/ 0 w 14"/>
              <a:gd name="T19" fmla="*/ 8 h 32"/>
              <a:gd name="T20" fmla="*/ 0 w 14"/>
              <a:gd name="T21" fmla="*/ 6 h 32"/>
              <a:gd name="T22" fmla="*/ 0 w 14"/>
              <a:gd name="T23" fmla="*/ 5 h 32"/>
              <a:gd name="T24" fmla="*/ 0 w 14"/>
              <a:gd name="T25" fmla="*/ 3 h 32"/>
              <a:gd name="T26" fmla="*/ 2 w 14"/>
              <a:gd name="T27" fmla="*/ 2 h 32"/>
              <a:gd name="T28" fmla="*/ 4 w 14"/>
              <a:gd name="T29" fmla="*/ 0 h 32"/>
              <a:gd name="T30" fmla="*/ 7 w 14"/>
              <a:gd name="T31" fmla="*/ 0 h 32"/>
              <a:gd name="T32" fmla="*/ 10 w 14"/>
              <a:gd name="T33" fmla="*/ 0 h 32"/>
              <a:gd name="T34" fmla="*/ 13 w 14"/>
              <a:gd name="T35" fmla="*/ 2 h 32"/>
              <a:gd name="T36" fmla="*/ 13 w 14"/>
              <a:gd name="T37" fmla="*/ 3 h 32"/>
              <a:gd name="T38" fmla="*/ 14 w 14"/>
              <a:gd name="T39" fmla="*/ 5 h 32"/>
              <a:gd name="T40" fmla="*/ 14 w 14"/>
              <a:gd name="T41" fmla="*/ 6 h 32"/>
              <a:gd name="T42" fmla="*/ 14 w 14"/>
              <a:gd name="T43" fmla="*/ 8 h 32"/>
              <a:gd name="T44" fmla="*/ 14 w 14"/>
              <a:gd name="T45" fmla="*/ 11 h 32"/>
              <a:gd name="T46" fmla="*/ 14 w 14"/>
              <a:gd name="T47" fmla="*/ 13 h 32"/>
              <a:gd name="T48" fmla="*/ 13 w 14"/>
              <a:gd name="T49" fmla="*/ 15 h 32"/>
              <a:gd name="T50" fmla="*/ 7 w 14"/>
              <a:gd name="T51" fmla="*/ 32 h 32"/>
              <a:gd name="T52" fmla="*/ 4 w 14"/>
              <a:gd name="T53" fmla="*/ 12 h 32"/>
              <a:gd name="T54" fmla="*/ 5 w 14"/>
              <a:gd name="T55" fmla="*/ 13 h 32"/>
              <a:gd name="T56" fmla="*/ 7 w 14"/>
              <a:gd name="T57" fmla="*/ 15 h 32"/>
              <a:gd name="T58" fmla="*/ 9 w 14"/>
              <a:gd name="T59" fmla="*/ 13 h 32"/>
              <a:gd name="T60" fmla="*/ 9 w 14"/>
              <a:gd name="T61" fmla="*/ 12 h 32"/>
              <a:gd name="T62" fmla="*/ 9 w 14"/>
              <a:gd name="T63" fmla="*/ 6 h 32"/>
              <a:gd name="T64" fmla="*/ 9 w 14"/>
              <a:gd name="T65" fmla="*/ 5 h 32"/>
              <a:gd name="T66" fmla="*/ 7 w 14"/>
              <a:gd name="T67" fmla="*/ 3 h 32"/>
              <a:gd name="T68" fmla="*/ 5 w 14"/>
              <a:gd name="T69" fmla="*/ 5 h 32"/>
              <a:gd name="T70" fmla="*/ 4 w 14"/>
              <a:gd name="T71" fmla="*/ 1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2" y="32"/>
                </a:moveTo>
                <a:lnTo>
                  <a:pt x="7" y="18"/>
                </a:lnTo>
                <a:lnTo>
                  <a:pt x="7" y="18"/>
                </a:lnTo>
                <a:lnTo>
                  <a:pt x="7" y="18"/>
                </a:lnTo>
                <a:lnTo>
                  <a:pt x="7" y="18"/>
                </a:lnTo>
                <a:lnTo>
                  <a:pt x="7" y="18"/>
                </a:lnTo>
                <a:lnTo>
                  <a:pt x="5" y="18"/>
                </a:lnTo>
                <a:lnTo>
                  <a:pt x="5" y="18"/>
                </a:lnTo>
                <a:lnTo>
                  <a:pt x="3" y="18"/>
                </a:lnTo>
                <a:lnTo>
                  <a:pt x="3" y="18"/>
                </a:lnTo>
                <a:lnTo>
                  <a:pt x="2" y="16"/>
                </a:lnTo>
                <a:lnTo>
                  <a:pt x="2" y="16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4" y="13"/>
                </a:lnTo>
                <a:lnTo>
                  <a:pt x="14" y="13"/>
                </a:lnTo>
                <a:lnTo>
                  <a:pt x="13" y="15"/>
                </a:lnTo>
                <a:lnTo>
                  <a:pt x="13" y="15"/>
                </a:lnTo>
                <a:lnTo>
                  <a:pt x="13" y="16"/>
                </a:lnTo>
                <a:lnTo>
                  <a:pt x="7" y="32"/>
                </a:lnTo>
                <a:lnTo>
                  <a:pt x="2" y="32"/>
                </a:lnTo>
                <a:close/>
                <a:moveTo>
                  <a:pt x="4" y="12"/>
                </a:moveTo>
                <a:lnTo>
                  <a:pt x="4" y="12"/>
                </a:lnTo>
                <a:lnTo>
                  <a:pt x="5" y="13"/>
                </a:lnTo>
                <a:lnTo>
                  <a:pt x="5" y="13"/>
                </a:lnTo>
                <a:lnTo>
                  <a:pt x="7" y="15"/>
                </a:lnTo>
                <a:lnTo>
                  <a:pt x="7" y="15"/>
                </a:lnTo>
                <a:lnTo>
                  <a:pt x="9" y="13"/>
                </a:lnTo>
                <a:lnTo>
                  <a:pt x="9" y="13"/>
                </a:lnTo>
                <a:lnTo>
                  <a:pt x="9" y="12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7" y="3"/>
                </a:lnTo>
                <a:lnTo>
                  <a:pt x="7" y="3"/>
                </a:lnTo>
                <a:lnTo>
                  <a:pt x="5" y="5"/>
                </a:lnTo>
                <a:lnTo>
                  <a:pt x="5" y="5"/>
                </a:lnTo>
                <a:lnTo>
                  <a:pt x="4" y="6"/>
                </a:lnTo>
                <a:lnTo>
                  <a:pt x="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30" name="Freeform 2261">
            <a:extLst>
              <a:ext uri="{FF2B5EF4-FFF2-40B4-BE49-F238E27FC236}">
                <a16:creationId xmlns:a16="http://schemas.microsoft.com/office/drawing/2014/main" id="{89BC14A4-B4C3-43FD-9936-B28FD3704DA4}"/>
              </a:ext>
            </a:extLst>
          </p:cNvPr>
          <p:cNvSpPr>
            <a:spLocks noEditPoints="1"/>
          </p:cNvSpPr>
          <p:nvPr/>
        </p:nvSpPr>
        <p:spPr bwMode="auto">
          <a:xfrm>
            <a:off x="3418918" y="5638984"/>
            <a:ext cx="22225" cy="50800"/>
          </a:xfrm>
          <a:custGeom>
            <a:avLst/>
            <a:gdLst>
              <a:gd name="T0" fmla="*/ 0 w 14"/>
              <a:gd name="T1" fmla="*/ 6 h 32"/>
              <a:gd name="T2" fmla="*/ 0 w 14"/>
              <a:gd name="T3" fmla="*/ 6 h 32"/>
              <a:gd name="T4" fmla="*/ 1 w 14"/>
              <a:gd name="T5" fmla="*/ 3 h 32"/>
              <a:gd name="T6" fmla="*/ 1 w 14"/>
              <a:gd name="T7" fmla="*/ 3 h 32"/>
              <a:gd name="T8" fmla="*/ 2 w 14"/>
              <a:gd name="T9" fmla="*/ 1 h 32"/>
              <a:gd name="T10" fmla="*/ 2 w 14"/>
              <a:gd name="T11" fmla="*/ 1 h 32"/>
              <a:gd name="T12" fmla="*/ 5 w 14"/>
              <a:gd name="T13" fmla="*/ 0 h 32"/>
              <a:gd name="T14" fmla="*/ 5 w 14"/>
              <a:gd name="T15" fmla="*/ 0 h 32"/>
              <a:gd name="T16" fmla="*/ 7 w 14"/>
              <a:gd name="T17" fmla="*/ 0 h 32"/>
              <a:gd name="T18" fmla="*/ 7 w 14"/>
              <a:gd name="T19" fmla="*/ 0 h 32"/>
              <a:gd name="T20" fmla="*/ 10 w 14"/>
              <a:gd name="T21" fmla="*/ 0 h 32"/>
              <a:gd name="T22" fmla="*/ 10 w 14"/>
              <a:gd name="T23" fmla="*/ 0 h 32"/>
              <a:gd name="T24" fmla="*/ 11 w 14"/>
              <a:gd name="T25" fmla="*/ 1 h 32"/>
              <a:gd name="T26" fmla="*/ 11 w 14"/>
              <a:gd name="T27" fmla="*/ 1 h 32"/>
              <a:gd name="T28" fmla="*/ 14 w 14"/>
              <a:gd name="T29" fmla="*/ 3 h 32"/>
              <a:gd name="T30" fmla="*/ 14 w 14"/>
              <a:gd name="T31" fmla="*/ 3 h 32"/>
              <a:gd name="T32" fmla="*/ 14 w 14"/>
              <a:gd name="T33" fmla="*/ 6 h 32"/>
              <a:gd name="T34" fmla="*/ 14 w 14"/>
              <a:gd name="T35" fmla="*/ 25 h 32"/>
              <a:gd name="T36" fmla="*/ 14 w 14"/>
              <a:gd name="T37" fmla="*/ 25 h 32"/>
              <a:gd name="T38" fmla="*/ 14 w 14"/>
              <a:gd name="T39" fmla="*/ 28 h 32"/>
              <a:gd name="T40" fmla="*/ 14 w 14"/>
              <a:gd name="T41" fmla="*/ 28 h 32"/>
              <a:gd name="T42" fmla="*/ 11 w 14"/>
              <a:gd name="T43" fmla="*/ 30 h 32"/>
              <a:gd name="T44" fmla="*/ 11 w 14"/>
              <a:gd name="T45" fmla="*/ 30 h 32"/>
              <a:gd name="T46" fmla="*/ 10 w 14"/>
              <a:gd name="T47" fmla="*/ 31 h 32"/>
              <a:gd name="T48" fmla="*/ 10 w 14"/>
              <a:gd name="T49" fmla="*/ 31 h 32"/>
              <a:gd name="T50" fmla="*/ 7 w 14"/>
              <a:gd name="T51" fmla="*/ 32 h 32"/>
              <a:gd name="T52" fmla="*/ 7 w 14"/>
              <a:gd name="T53" fmla="*/ 32 h 32"/>
              <a:gd name="T54" fmla="*/ 5 w 14"/>
              <a:gd name="T55" fmla="*/ 31 h 32"/>
              <a:gd name="T56" fmla="*/ 5 w 14"/>
              <a:gd name="T57" fmla="*/ 31 h 32"/>
              <a:gd name="T58" fmla="*/ 2 w 14"/>
              <a:gd name="T59" fmla="*/ 30 h 32"/>
              <a:gd name="T60" fmla="*/ 2 w 14"/>
              <a:gd name="T61" fmla="*/ 30 h 32"/>
              <a:gd name="T62" fmla="*/ 1 w 14"/>
              <a:gd name="T63" fmla="*/ 28 h 32"/>
              <a:gd name="T64" fmla="*/ 1 w 14"/>
              <a:gd name="T65" fmla="*/ 28 h 32"/>
              <a:gd name="T66" fmla="*/ 0 w 14"/>
              <a:gd name="T67" fmla="*/ 25 h 32"/>
              <a:gd name="T68" fmla="*/ 0 w 14"/>
              <a:gd name="T69" fmla="*/ 6 h 32"/>
              <a:gd name="T70" fmla="*/ 5 w 14"/>
              <a:gd name="T71" fmla="*/ 25 h 32"/>
              <a:gd name="T72" fmla="*/ 5 w 14"/>
              <a:gd name="T73" fmla="*/ 25 h 32"/>
              <a:gd name="T74" fmla="*/ 5 w 14"/>
              <a:gd name="T75" fmla="*/ 27 h 32"/>
              <a:gd name="T76" fmla="*/ 5 w 14"/>
              <a:gd name="T77" fmla="*/ 27 h 32"/>
              <a:gd name="T78" fmla="*/ 7 w 14"/>
              <a:gd name="T79" fmla="*/ 27 h 32"/>
              <a:gd name="T80" fmla="*/ 7 w 14"/>
              <a:gd name="T81" fmla="*/ 27 h 32"/>
              <a:gd name="T82" fmla="*/ 9 w 14"/>
              <a:gd name="T83" fmla="*/ 27 h 32"/>
              <a:gd name="T84" fmla="*/ 9 w 14"/>
              <a:gd name="T85" fmla="*/ 27 h 32"/>
              <a:gd name="T86" fmla="*/ 9 w 14"/>
              <a:gd name="T87" fmla="*/ 25 h 32"/>
              <a:gd name="T88" fmla="*/ 9 w 14"/>
              <a:gd name="T89" fmla="*/ 6 h 32"/>
              <a:gd name="T90" fmla="*/ 9 w 14"/>
              <a:gd name="T91" fmla="*/ 6 h 32"/>
              <a:gd name="T92" fmla="*/ 9 w 14"/>
              <a:gd name="T93" fmla="*/ 5 h 32"/>
              <a:gd name="T94" fmla="*/ 9 w 14"/>
              <a:gd name="T95" fmla="*/ 5 h 32"/>
              <a:gd name="T96" fmla="*/ 7 w 14"/>
              <a:gd name="T97" fmla="*/ 3 h 32"/>
              <a:gd name="T98" fmla="*/ 7 w 14"/>
              <a:gd name="T99" fmla="*/ 3 h 32"/>
              <a:gd name="T100" fmla="*/ 5 w 14"/>
              <a:gd name="T101" fmla="*/ 5 h 32"/>
              <a:gd name="T102" fmla="*/ 5 w 14"/>
              <a:gd name="T103" fmla="*/ 5 h 32"/>
              <a:gd name="T104" fmla="*/ 5 w 14"/>
              <a:gd name="T105" fmla="*/ 6 h 32"/>
              <a:gd name="T106" fmla="*/ 5 w 14"/>
              <a:gd name="T107" fmla="*/ 2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2">
                <a:moveTo>
                  <a:pt x="0" y="6"/>
                </a:moveTo>
                <a:lnTo>
                  <a:pt x="0" y="6"/>
                </a:lnTo>
                <a:lnTo>
                  <a:pt x="1" y="3"/>
                </a:lnTo>
                <a:lnTo>
                  <a:pt x="1" y="3"/>
                </a:lnTo>
                <a:lnTo>
                  <a:pt x="2" y="1"/>
                </a:lnTo>
                <a:lnTo>
                  <a:pt x="2" y="1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1" y="1"/>
                </a:lnTo>
                <a:lnTo>
                  <a:pt x="11" y="1"/>
                </a:lnTo>
                <a:lnTo>
                  <a:pt x="14" y="3"/>
                </a:lnTo>
                <a:lnTo>
                  <a:pt x="14" y="3"/>
                </a:lnTo>
                <a:lnTo>
                  <a:pt x="14" y="6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1" y="30"/>
                </a:lnTo>
                <a:lnTo>
                  <a:pt x="11" y="30"/>
                </a:lnTo>
                <a:lnTo>
                  <a:pt x="10" y="31"/>
                </a:lnTo>
                <a:lnTo>
                  <a:pt x="10" y="31"/>
                </a:lnTo>
                <a:lnTo>
                  <a:pt x="7" y="32"/>
                </a:lnTo>
                <a:lnTo>
                  <a:pt x="7" y="32"/>
                </a:lnTo>
                <a:lnTo>
                  <a:pt x="5" y="31"/>
                </a:lnTo>
                <a:lnTo>
                  <a:pt x="5" y="31"/>
                </a:lnTo>
                <a:lnTo>
                  <a:pt x="2" y="30"/>
                </a:lnTo>
                <a:lnTo>
                  <a:pt x="2" y="30"/>
                </a:lnTo>
                <a:lnTo>
                  <a:pt x="1" y="28"/>
                </a:lnTo>
                <a:lnTo>
                  <a:pt x="1" y="28"/>
                </a:lnTo>
                <a:lnTo>
                  <a:pt x="0" y="25"/>
                </a:lnTo>
                <a:lnTo>
                  <a:pt x="0" y="6"/>
                </a:lnTo>
                <a:close/>
                <a:moveTo>
                  <a:pt x="5" y="25"/>
                </a:moveTo>
                <a:lnTo>
                  <a:pt x="5" y="25"/>
                </a:lnTo>
                <a:lnTo>
                  <a:pt x="5" y="27"/>
                </a:lnTo>
                <a:lnTo>
                  <a:pt x="5" y="27"/>
                </a:lnTo>
                <a:lnTo>
                  <a:pt x="7" y="27"/>
                </a:lnTo>
                <a:lnTo>
                  <a:pt x="7" y="27"/>
                </a:lnTo>
                <a:lnTo>
                  <a:pt x="9" y="27"/>
                </a:lnTo>
                <a:lnTo>
                  <a:pt x="9" y="27"/>
                </a:lnTo>
                <a:lnTo>
                  <a:pt x="9" y="25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7" y="3"/>
                </a:lnTo>
                <a:lnTo>
                  <a:pt x="7" y="3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31" name="Freeform 2262">
            <a:extLst>
              <a:ext uri="{FF2B5EF4-FFF2-40B4-BE49-F238E27FC236}">
                <a16:creationId xmlns:a16="http://schemas.microsoft.com/office/drawing/2014/main" id="{78411A89-7657-4E1A-8049-F8C9D27F1CA5}"/>
              </a:ext>
            </a:extLst>
          </p:cNvPr>
          <p:cNvSpPr>
            <a:spLocks noEditPoints="1"/>
          </p:cNvSpPr>
          <p:nvPr/>
        </p:nvSpPr>
        <p:spPr bwMode="auto">
          <a:xfrm>
            <a:off x="3445905" y="5638984"/>
            <a:ext cx="22225" cy="50800"/>
          </a:xfrm>
          <a:custGeom>
            <a:avLst/>
            <a:gdLst>
              <a:gd name="T0" fmla="*/ 0 w 14"/>
              <a:gd name="T1" fmla="*/ 8 h 32"/>
              <a:gd name="T2" fmla="*/ 0 w 14"/>
              <a:gd name="T3" fmla="*/ 6 h 32"/>
              <a:gd name="T4" fmla="*/ 0 w 14"/>
              <a:gd name="T5" fmla="*/ 5 h 32"/>
              <a:gd name="T6" fmla="*/ 0 w 14"/>
              <a:gd name="T7" fmla="*/ 3 h 32"/>
              <a:gd name="T8" fmla="*/ 2 w 14"/>
              <a:gd name="T9" fmla="*/ 2 h 32"/>
              <a:gd name="T10" fmla="*/ 4 w 14"/>
              <a:gd name="T11" fmla="*/ 0 h 32"/>
              <a:gd name="T12" fmla="*/ 7 w 14"/>
              <a:gd name="T13" fmla="*/ 0 h 32"/>
              <a:gd name="T14" fmla="*/ 9 w 14"/>
              <a:gd name="T15" fmla="*/ 0 h 32"/>
              <a:gd name="T16" fmla="*/ 12 w 14"/>
              <a:gd name="T17" fmla="*/ 2 h 32"/>
              <a:gd name="T18" fmla="*/ 13 w 14"/>
              <a:gd name="T19" fmla="*/ 3 h 32"/>
              <a:gd name="T20" fmla="*/ 13 w 14"/>
              <a:gd name="T21" fmla="*/ 5 h 32"/>
              <a:gd name="T22" fmla="*/ 13 w 14"/>
              <a:gd name="T23" fmla="*/ 6 h 32"/>
              <a:gd name="T24" fmla="*/ 14 w 14"/>
              <a:gd name="T25" fmla="*/ 8 h 32"/>
              <a:gd name="T26" fmla="*/ 13 w 14"/>
              <a:gd name="T27" fmla="*/ 11 h 32"/>
              <a:gd name="T28" fmla="*/ 13 w 14"/>
              <a:gd name="T29" fmla="*/ 12 h 32"/>
              <a:gd name="T30" fmla="*/ 13 w 14"/>
              <a:gd name="T31" fmla="*/ 13 h 32"/>
              <a:gd name="T32" fmla="*/ 12 w 14"/>
              <a:gd name="T33" fmla="*/ 15 h 32"/>
              <a:gd name="T34" fmla="*/ 13 w 14"/>
              <a:gd name="T35" fmla="*/ 16 h 32"/>
              <a:gd name="T36" fmla="*/ 13 w 14"/>
              <a:gd name="T37" fmla="*/ 17 h 32"/>
              <a:gd name="T38" fmla="*/ 13 w 14"/>
              <a:gd name="T39" fmla="*/ 20 h 32"/>
              <a:gd name="T40" fmla="*/ 14 w 14"/>
              <a:gd name="T41" fmla="*/ 22 h 32"/>
              <a:gd name="T42" fmla="*/ 13 w 14"/>
              <a:gd name="T43" fmla="*/ 25 h 32"/>
              <a:gd name="T44" fmla="*/ 13 w 14"/>
              <a:gd name="T45" fmla="*/ 27 h 32"/>
              <a:gd name="T46" fmla="*/ 13 w 14"/>
              <a:gd name="T47" fmla="*/ 28 h 32"/>
              <a:gd name="T48" fmla="*/ 13 w 14"/>
              <a:gd name="T49" fmla="*/ 28 h 32"/>
              <a:gd name="T50" fmla="*/ 10 w 14"/>
              <a:gd name="T51" fmla="*/ 31 h 32"/>
              <a:gd name="T52" fmla="*/ 7 w 14"/>
              <a:gd name="T53" fmla="*/ 32 h 32"/>
              <a:gd name="T54" fmla="*/ 3 w 14"/>
              <a:gd name="T55" fmla="*/ 31 h 32"/>
              <a:gd name="T56" fmla="*/ 2 w 14"/>
              <a:gd name="T57" fmla="*/ 28 h 32"/>
              <a:gd name="T58" fmla="*/ 0 w 14"/>
              <a:gd name="T59" fmla="*/ 28 h 32"/>
              <a:gd name="T60" fmla="*/ 0 w 14"/>
              <a:gd name="T61" fmla="*/ 27 h 32"/>
              <a:gd name="T62" fmla="*/ 0 w 14"/>
              <a:gd name="T63" fmla="*/ 25 h 32"/>
              <a:gd name="T64" fmla="*/ 0 w 14"/>
              <a:gd name="T65" fmla="*/ 22 h 32"/>
              <a:gd name="T66" fmla="*/ 0 w 14"/>
              <a:gd name="T67" fmla="*/ 20 h 32"/>
              <a:gd name="T68" fmla="*/ 0 w 14"/>
              <a:gd name="T69" fmla="*/ 17 h 32"/>
              <a:gd name="T70" fmla="*/ 0 w 14"/>
              <a:gd name="T71" fmla="*/ 16 h 32"/>
              <a:gd name="T72" fmla="*/ 2 w 14"/>
              <a:gd name="T73" fmla="*/ 15 h 32"/>
              <a:gd name="T74" fmla="*/ 0 w 14"/>
              <a:gd name="T75" fmla="*/ 13 h 32"/>
              <a:gd name="T76" fmla="*/ 0 w 14"/>
              <a:gd name="T77" fmla="*/ 12 h 32"/>
              <a:gd name="T78" fmla="*/ 0 w 14"/>
              <a:gd name="T79" fmla="*/ 11 h 32"/>
              <a:gd name="T80" fmla="*/ 0 w 14"/>
              <a:gd name="T81" fmla="*/ 8 h 32"/>
              <a:gd name="T82" fmla="*/ 9 w 14"/>
              <a:gd name="T83" fmla="*/ 6 h 32"/>
              <a:gd name="T84" fmla="*/ 8 w 14"/>
              <a:gd name="T85" fmla="*/ 5 h 32"/>
              <a:gd name="T86" fmla="*/ 7 w 14"/>
              <a:gd name="T87" fmla="*/ 3 h 32"/>
              <a:gd name="T88" fmla="*/ 5 w 14"/>
              <a:gd name="T89" fmla="*/ 5 h 32"/>
              <a:gd name="T90" fmla="*/ 4 w 14"/>
              <a:gd name="T91" fmla="*/ 11 h 32"/>
              <a:gd name="T92" fmla="*/ 5 w 14"/>
              <a:gd name="T93" fmla="*/ 12 h 32"/>
              <a:gd name="T94" fmla="*/ 7 w 14"/>
              <a:gd name="T95" fmla="*/ 13 h 32"/>
              <a:gd name="T96" fmla="*/ 8 w 14"/>
              <a:gd name="T97" fmla="*/ 12 h 32"/>
              <a:gd name="T98" fmla="*/ 9 w 14"/>
              <a:gd name="T99" fmla="*/ 11 h 32"/>
              <a:gd name="T100" fmla="*/ 9 w 14"/>
              <a:gd name="T101" fmla="*/ 18 h 32"/>
              <a:gd name="T102" fmla="*/ 8 w 14"/>
              <a:gd name="T103" fmla="*/ 17 h 32"/>
              <a:gd name="T104" fmla="*/ 7 w 14"/>
              <a:gd name="T105" fmla="*/ 16 h 32"/>
              <a:gd name="T106" fmla="*/ 5 w 14"/>
              <a:gd name="T107" fmla="*/ 17 h 32"/>
              <a:gd name="T108" fmla="*/ 4 w 14"/>
              <a:gd name="T109" fmla="*/ 18 h 32"/>
              <a:gd name="T110" fmla="*/ 4 w 14"/>
              <a:gd name="T111" fmla="*/ 25 h 32"/>
              <a:gd name="T112" fmla="*/ 5 w 14"/>
              <a:gd name="T113" fmla="*/ 27 h 32"/>
              <a:gd name="T114" fmla="*/ 7 w 14"/>
              <a:gd name="T115" fmla="*/ 27 h 32"/>
              <a:gd name="T116" fmla="*/ 8 w 14"/>
              <a:gd name="T117" fmla="*/ 27 h 32"/>
              <a:gd name="T118" fmla="*/ 9 w 14"/>
              <a:gd name="T119" fmla="*/ 1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2">
                <a:moveTo>
                  <a:pt x="0" y="8"/>
                </a:move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2" y="2"/>
                </a:lnTo>
                <a:lnTo>
                  <a:pt x="12" y="2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3" y="6"/>
                </a:lnTo>
                <a:lnTo>
                  <a:pt x="13" y="6"/>
                </a:lnTo>
                <a:lnTo>
                  <a:pt x="14" y="8"/>
                </a:lnTo>
                <a:lnTo>
                  <a:pt x="14" y="8"/>
                </a:lnTo>
                <a:lnTo>
                  <a:pt x="13" y="11"/>
                </a:lnTo>
                <a:lnTo>
                  <a:pt x="13" y="11"/>
                </a:lnTo>
                <a:lnTo>
                  <a:pt x="13" y="12"/>
                </a:lnTo>
                <a:lnTo>
                  <a:pt x="13" y="12"/>
                </a:lnTo>
                <a:lnTo>
                  <a:pt x="13" y="13"/>
                </a:lnTo>
                <a:lnTo>
                  <a:pt x="13" y="13"/>
                </a:lnTo>
                <a:lnTo>
                  <a:pt x="12" y="15"/>
                </a:lnTo>
                <a:lnTo>
                  <a:pt x="12" y="15"/>
                </a:lnTo>
                <a:lnTo>
                  <a:pt x="13" y="16"/>
                </a:lnTo>
                <a:lnTo>
                  <a:pt x="13" y="16"/>
                </a:lnTo>
                <a:lnTo>
                  <a:pt x="13" y="17"/>
                </a:lnTo>
                <a:lnTo>
                  <a:pt x="13" y="17"/>
                </a:lnTo>
                <a:lnTo>
                  <a:pt x="13" y="20"/>
                </a:lnTo>
                <a:lnTo>
                  <a:pt x="13" y="20"/>
                </a:lnTo>
                <a:lnTo>
                  <a:pt x="14" y="22"/>
                </a:lnTo>
                <a:lnTo>
                  <a:pt x="14" y="22"/>
                </a:lnTo>
                <a:lnTo>
                  <a:pt x="13" y="25"/>
                </a:lnTo>
                <a:lnTo>
                  <a:pt x="13" y="25"/>
                </a:lnTo>
                <a:lnTo>
                  <a:pt x="13" y="27"/>
                </a:lnTo>
                <a:lnTo>
                  <a:pt x="13" y="27"/>
                </a:lnTo>
                <a:lnTo>
                  <a:pt x="13" y="28"/>
                </a:lnTo>
                <a:lnTo>
                  <a:pt x="13" y="28"/>
                </a:lnTo>
                <a:lnTo>
                  <a:pt x="13" y="28"/>
                </a:lnTo>
                <a:lnTo>
                  <a:pt x="13" y="28"/>
                </a:lnTo>
                <a:lnTo>
                  <a:pt x="10" y="31"/>
                </a:lnTo>
                <a:lnTo>
                  <a:pt x="10" y="31"/>
                </a:lnTo>
                <a:lnTo>
                  <a:pt x="7" y="32"/>
                </a:lnTo>
                <a:lnTo>
                  <a:pt x="7" y="32"/>
                </a:lnTo>
                <a:lnTo>
                  <a:pt x="3" y="31"/>
                </a:lnTo>
                <a:lnTo>
                  <a:pt x="3" y="31"/>
                </a:lnTo>
                <a:lnTo>
                  <a:pt x="2" y="28"/>
                </a:lnTo>
                <a:lnTo>
                  <a:pt x="2" y="28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0" y="16"/>
                </a:lnTo>
                <a:lnTo>
                  <a:pt x="2" y="15"/>
                </a:lnTo>
                <a:lnTo>
                  <a:pt x="2" y="15"/>
                </a:lnTo>
                <a:lnTo>
                  <a:pt x="0" y="13"/>
                </a:lnTo>
                <a:lnTo>
                  <a:pt x="0" y="13"/>
                </a:lnTo>
                <a:lnTo>
                  <a:pt x="0" y="12"/>
                </a:lnTo>
                <a:lnTo>
                  <a:pt x="0" y="12"/>
                </a:lnTo>
                <a:lnTo>
                  <a:pt x="0" y="11"/>
                </a:ln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9" y="6"/>
                </a:move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7" y="3"/>
                </a:lnTo>
                <a:lnTo>
                  <a:pt x="7" y="3"/>
                </a:lnTo>
                <a:lnTo>
                  <a:pt x="5" y="5"/>
                </a:lnTo>
                <a:lnTo>
                  <a:pt x="5" y="5"/>
                </a:lnTo>
                <a:lnTo>
                  <a:pt x="4" y="6"/>
                </a:lnTo>
                <a:lnTo>
                  <a:pt x="4" y="11"/>
                </a:lnTo>
                <a:lnTo>
                  <a:pt x="4" y="11"/>
                </a:lnTo>
                <a:lnTo>
                  <a:pt x="5" y="12"/>
                </a:lnTo>
                <a:lnTo>
                  <a:pt x="5" y="12"/>
                </a:lnTo>
                <a:lnTo>
                  <a:pt x="7" y="13"/>
                </a:lnTo>
                <a:lnTo>
                  <a:pt x="7" y="13"/>
                </a:lnTo>
                <a:lnTo>
                  <a:pt x="8" y="12"/>
                </a:lnTo>
                <a:lnTo>
                  <a:pt x="8" y="12"/>
                </a:lnTo>
                <a:lnTo>
                  <a:pt x="9" y="11"/>
                </a:lnTo>
                <a:lnTo>
                  <a:pt x="9" y="6"/>
                </a:lnTo>
                <a:close/>
                <a:moveTo>
                  <a:pt x="9" y="18"/>
                </a:moveTo>
                <a:lnTo>
                  <a:pt x="9" y="18"/>
                </a:lnTo>
                <a:lnTo>
                  <a:pt x="8" y="17"/>
                </a:lnTo>
                <a:lnTo>
                  <a:pt x="8" y="17"/>
                </a:lnTo>
                <a:lnTo>
                  <a:pt x="7" y="16"/>
                </a:lnTo>
                <a:lnTo>
                  <a:pt x="7" y="16"/>
                </a:lnTo>
                <a:lnTo>
                  <a:pt x="5" y="17"/>
                </a:lnTo>
                <a:lnTo>
                  <a:pt x="5" y="17"/>
                </a:lnTo>
                <a:lnTo>
                  <a:pt x="4" y="18"/>
                </a:lnTo>
                <a:lnTo>
                  <a:pt x="4" y="25"/>
                </a:lnTo>
                <a:lnTo>
                  <a:pt x="4" y="25"/>
                </a:lnTo>
                <a:lnTo>
                  <a:pt x="5" y="27"/>
                </a:lnTo>
                <a:lnTo>
                  <a:pt x="5" y="27"/>
                </a:lnTo>
                <a:lnTo>
                  <a:pt x="7" y="27"/>
                </a:lnTo>
                <a:lnTo>
                  <a:pt x="7" y="27"/>
                </a:lnTo>
                <a:lnTo>
                  <a:pt x="8" y="27"/>
                </a:lnTo>
                <a:lnTo>
                  <a:pt x="8" y="27"/>
                </a:lnTo>
                <a:lnTo>
                  <a:pt x="9" y="25"/>
                </a:lnTo>
                <a:lnTo>
                  <a:pt x="9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32" name="Freeform 2263">
            <a:extLst>
              <a:ext uri="{FF2B5EF4-FFF2-40B4-BE49-F238E27FC236}">
                <a16:creationId xmlns:a16="http://schemas.microsoft.com/office/drawing/2014/main" id="{6D81BD6A-4003-4E43-8ADF-E700F9402D13}"/>
              </a:ext>
            </a:extLst>
          </p:cNvPr>
          <p:cNvSpPr>
            <a:spLocks/>
          </p:cNvSpPr>
          <p:nvPr/>
        </p:nvSpPr>
        <p:spPr bwMode="auto">
          <a:xfrm>
            <a:off x="3298268" y="6148571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9 w 14"/>
              <a:gd name="T5" fmla="*/ 13 h 33"/>
              <a:gd name="T6" fmla="*/ 9 w 14"/>
              <a:gd name="T7" fmla="*/ 13 h 33"/>
              <a:gd name="T8" fmla="*/ 9 w 14"/>
              <a:gd name="T9" fmla="*/ 11 h 33"/>
              <a:gd name="T10" fmla="*/ 9 w 14"/>
              <a:gd name="T11" fmla="*/ 11 h 33"/>
              <a:gd name="T12" fmla="*/ 9 w 14"/>
              <a:gd name="T13" fmla="*/ 9 h 33"/>
              <a:gd name="T14" fmla="*/ 9 w 14"/>
              <a:gd name="T15" fmla="*/ 9 h 33"/>
              <a:gd name="T16" fmla="*/ 9 w 14"/>
              <a:gd name="T17" fmla="*/ 8 h 33"/>
              <a:gd name="T18" fmla="*/ 9 w 14"/>
              <a:gd name="T19" fmla="*/ 8 h 33"/>
              <a:gd name="T20" fmla="*/ 9 w 14"/>
              <a:gd name="T21" fmla="*/ 6 h 33"/>
              <a:gd name="T22" fmla="*/ 9 w 14"/>
              <a:gd name="T23" fmla="*/ 6 h 33"/>
              <a:gd name="T24" fmla="*/ 8 w 14"/>
              <a:gd name="T25" fmla="*/ 5 h 33"/>
              <a:gd name="T26" fmla="*/ 8 w 14"/>
              <a:gd name="T27" fmla="*/ 5 h 33"/>
              <a:gd name="T28" fmla="*/ 7 w 14"/>
              <a:gd name="T29" fmla="*/ 5 h 33"/>
              <a:gd name="T30" fmla="*/ 7 w 14"/>
              <a:gd name="T31" fmla="*/ 5 h 33"/>
              <a:gd name="T32" fmla="*/ 5 w 14"/>
              <a:gd name="T33" fmla="*/ 6 h 33"/>
              <a:gd name="T34" fmla="*/ 5 w 14"/>
              <a:gd name="T35" fmla="*/ 6 h 33"/>
              <a:gd name="T36" fmla="*/ 5 w 14"/>
              <a:gd name="T37" fmla="*/ 8 h 33"/>
              <a:gd name="T38" fmla="*/ 5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0 w 14"/>
              <a:gd name="T47" fmla="*/ 5 h 33"/>
              <a:gd name="T48" fmla="*/ 0 w 14"/>
              <a:gd name="T49" fmla="*/ 5 h 33"/>
              <a:gd name="T50" fmla="*/ 3 w 14"/>
              <a:gd name="T51" fmla="*/ 3 h 33"/>
              <a:gd name="T52" fmla="*/ 3 w 14"/>
              <a:gd name="T53" fmla="*/ 3 h 33"/>
              <a:gd name="T54" fmla="*/ 4 w 14"/>
              <a:gd name="T55" fmla="*/ 1 h 33"/>
              <a:gd name="T56" fmla="*/ 4 w 14"/>
              <a:gd name="T57" fmla="*/ 1 h 33"/>
              <a:gd name="T58" fmla="*/ 7 w 14"/>
              <a:gd name="T59" fmla="*/ 0 h 33"/>
              <a:gd name="T60" fmla="*/ 7 w 14"/>
              <a:gd name="T61" fmla="*/ 0 h 33"/>
              <a:gd name="T62" fmla="*/ 10 w 14"/>
              <a:gd name="T63" fmla="*/ 1 h 33"/>
              <a:gd name="T64" fmla="*/ 10 w 14"/>
              <a:gd name="T65" fmla="*/ 1 h 33"/>
              <a:gd name="T66" fmla="*/ 13 w 14"/>
              <a:gd name="T67" fmla="*/ 3 h 33"/>
              <a:gd name="T68" fmla="*/ 13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3 h 33"/>
              <a:gd name="T84" fmla="*/ 14 w 14"/>
              <a:gd name="T85" fmla="*/ 13 h 33"/>
              <a:gd name="T86" fmla="*/ 13 w 14"/>
              <a:gd name="T87" fmla="*/ 14 h 33"/>
              <a:gd name="T88" fmla="*/ 13 w 14"/>
              <a:gd name="T89" fmla="*/ 14 h 33"/>
              <a:gd name="T90" fmla="*/ 13 w 14"/>
              <a:gd name="T91" fmla="*/ 15 h 33"/>
              <a:gd name="T92" fmla="*/ 5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9" y="13"/>
                </a:lnTo>
                <a:lnTo>
                  <a:pt x="9" y="13"/>
                </a:lnTo>
                <a:lnTo>
                  <a:pt x="9" y="11"/>
                </a:lnTo>
                <a:lnTo>
                  <a:pt x="9" y="11"/>
                </a:lnTo>
                <a:lnTo>
                  <a:pt x="9" y="9"/>
                </a:lnTo>
                <a:lnTo>
                  <a:pt x="9" y="9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3" y="3"/>
                </a:lnTo>
                <a:lnTo>
                  <a:pt x="3" y="3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3" y="14"/>
                </a:lnTo>
                <a:lnTo>
                  <a:pt x="13" y="14"/>
                </a:lnTo>
                <a:lnTo>
                  <a:pt x="13" y="15"/>
                </a:lnTo>
                <a:lnTo>
                  <a:pt x="5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33" name="Freeform 2264">
            <a:extLst>
              <a:ext uri="{FF2B5EF4-FFF2-40B4-BE49-F238E27FC236}">
                <a16:creationId xmlns:a16="http://schemas.microsoft.com/office/drawing/2014/main" id="{1C869AF0-8015-44C8-9CF1-3D4E1BA721D7}"/>
              </a:ext>
            </a:extLst>
          </p:cNvPr>
          <p:cNvSpPr>
            <a:spLocks/>
          </p:cNvSpPr>
          <p:nvPr/>
        </p:nvSpPr>
        <p:spPr bwMode="auto">
          <a:xfrm>
            <a:off x="3325255" y="6148571"/>
            <a:ext cx="22225" cy="52388"/>
          </a:xfrm>
          <a:custGeom>
            <a:avLst/>
            <a:gdLst>
              <a:gd name="T0" fmla="*/ 6 w 14"/>
              <a:gd name="T1" fmla="*/ 14 h 33"/>
              <a:gd name="T2" fmla="*/ 9 w 14"/>
              <a:gd name="T3" fmla="*/ 14 h 33"/>
              <a:gd name="T4" fmla="*/ 10 w 14"/>
              <a:gd name="T5" fmla="*/ 8 h 33"/>
              <a:gd name="T6" fmla="*/ 9 w 14"/>
              <a:gd name="T7" fmla="*/ 6 h 33"/>
              <a:gd name="T8" fmla="*/ 7 w 14"/>
              <a:gd name="T9" fmla="*/ 5 h 33"/>
              <a:gd name="T10" fmla="*/ 5 w 14"/>
              <a:gd name="T11" fmla="*/ 6 h 33"/>
              <a:gd name="T12" fmla="*/ 5 w 14"/>
              <a:gd name="T13" fmla="*/ 8 h 33"/>
              <a:gd name="T14" fmla="*/ 0 w 14"/>
              <a:gd name="T15" fmla="*/ 10 h 33"/>
              <a:gd name="T16" fmla="*/ 0 w 14"/>
              <a:gd name="T17" fmla="*/ 8 h 33"/>
              <a:gd name="T18" fmla="*/ 1 w 14"/>
              <a:gd name="T19" fmla="*/ 5 h 33"/>
              <a:gd name="T20" fmla="*/ 2 w 14"/>
              <a:gd name="T21" fmla="*/ 3 h 33"/>
              <a:gd name="T22" fmla="*/ 5 w 14"/>
              <a:gd name="T23" fmla="*/ 1 h 33"/>
              <a:gd name="T24" fmla="*/ 7 w 14"/>
              <a:gd name="T25" fmla="*/ 0 h 33"/>
              <a:gd name="T26" fmla="*/ 10 w 14"/>
              <a:gd name="T27" fmla="*/ 1 h 33"/>
              <a:gd name="T28" fmla="*/ 12 w 14"/>
              <a:gd name="T29" fmla="*/ 3 h 33"/>
              <a:gd name="T30" fmla="*/ 12 w 14"/>
              <a:gd name="T31" fmla="*/ 4 h 33"/>
              <a:gd name="T32" fmla="*/ 14 w 14"/>
              <a:gd name="T33" fmla="*/ 5 h 33"/>
              <a:gd name="T34" fmla="*/ 14 w 14"/>
              <a:gd name="T35" fmla="*/ 10 h 33"/>
              <a:gd name="T36" fmla="*/ 14 w 14"/>
              <a:gd name="T37" fmla="*/ 13 h 33"/>
              <a:gd name="T38" fmla="*/ 14 w 14"/>
              <a:gd name="T39" fmla="*/ 14 h 33"/>
              <a:gd name="T40" fmla="*/ 12 w 14"/>
              <a:gd name="T41" fmla="*/ 15 h 33"/>
              <a:gd name="T42" fmla="*/ 11 w 14"/>
              <a:gd name="T43" fmla="*/ 16 h 33"/>
              <a:gd name="T44" fmla="*/ 12 w 14"/>
              <a:gd name="T45" fmla="*/ 18 h 33"/>
              <a:gd name="T46" fmla="*/ 14 w 14"/>
              <a:gd name="T47" fmla="*/ 19 h 33"/>
              <a:gd name="T48" fmla="*/ 14 w 14"/>
              <a:gd name="T49" fmla="*/ 21 h 33"/>
              <a:gd name="T50" fmla="*/ 14 w 14"/>
              <a:gd name="T51" fmla="*/ 24 h 33"/>
              <a:gd name="T52" fmla="*/ 14 w 14"/>
              <a:gd name="T53" fmla="*/ 26 h 33"/>
              <a:gd name="T54" fmla="*/ 14 w 14"/>
              <a:gd name="T55" fmla="*/ 28 h 33"/>
              <a:gd name="T56" fmla="*/ 14 w 14"/>
              <a:gd name="T57" fmla="*/ 29 h 33"/>
              <a:gd name="T58" fmla="*/ 12 w 14"/>
              <a:gd name="T59" fmla="*/ 30 h 33"/>
              <a:gd name="T60" fmla="*/ 11 w 14"/>
              <a:gd name="T61" fmla="*/ 33 h 33"/>
              <a:gd name="T62" fmla="*/ 7 w 14"/>
              <a:gd name="T63" fmla="*/ 33 h 33"/>
              <a:gd name="T64" fmla="*/ 5 w 14"/>
              <a:gd name="T65" fmla="*/ 33 h 33"/>
              <a:gd name="T66" fmla="*/ 2 w 14"/>
              <a:gd name="T67" fmla="*/ 31 h 33"/>
              <a:gd name="T68" fmla="*/ 1 w 14"/>
              <a:gd name="T69" fmla="*/ 30 h 33"/>
              <a:gd name="T70" fmla="*/ 0 w 14"/>
              <a:gd name="T71" fmla="*/ 24 h 33"/>
              <a:gd name="T72" fmla="*/ 5 w 14"/>
              <a:gd name="T73" fmla="*/ 26 h 33"/>
              <a:gd name="T74" fmla="*/ 5 w 14"/>
              <a:gd name="T75" fmla="*/ 28 h 33"/>
              <a:gd name="T76" fmla="*/ 7 w 14"/>
              <a:gd name="T77" fmla="*/ 29 h 33"/>
              <a:gd name="T78" fmla="*/ 9 w 14"/>
              <a:gd name="T79" fmla="*/ 28 h 33"/>
              <a:gd name="T80" fmla="*/ 10 w 14"/>
              <a:gd name="T81" fmla="*/ 26 h 33"/>
              <a:gd name="T82" fmla="*/ 10 w 14"/>
              <a:gd name="T83" fmla="*/ 21 h 33"/>
              <a:gd name="T84" fmla="*/ 9 w 14"/>
              <a:gd name="T85" fmla="*/ 19 h 33"/>
              <a:gd name="T86" fmla="*/ 7 w 14"/>
              <a:gd name="T87" fmla="*/ 19 h 33"/>
              <a:gd name="T88" fmla="*/ 6 w 14"/>
              <a:gd name="T89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3">
                <a:moveTo>
                  <a:pt x="6" y="14"/>
                </a:moveTo>
                <a:lnTo>
                  <a:pt x="6" y="14"/>
                </a:lnTo>
                <a:lnTo>
                  <a:pt x="9" y="14"/>
                </a:lnTo>
                <a:lnTo>
                  <a:pt x="9" y="14"/>
                </a:lnTo>
                <a:lnTo>
                  <a:pt x="10" y="11"/>
                </a:lnTo>
                <a:lnTo>
                  <a:pt x="10" y="8"/>
                </a:lnTo>
                <a:lnTo>
                  <a:pt x="10" y="8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2" y="3"/>
                </a:lnTo>
                <a:lnTo>
                  <a:pt x="2" y="3"/>
                </a:lnTo>
                <a:lnTo>
                  <a:pt x="5" y="1"/>
                </a:lnTo>
                <a:lnTo>
                  <a:pt x="5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3"/>
                </a:lnTo>
                <a:lnTo>
                  <a:pt x="12" y="3"/>
                </a:lnTo>
                <a:lnTo>
                  <a:pt x="12" y="4"/>
                </a:lnTo>
                <a:lnTo>
                  <a:pt x="12" y="4"/>
                </a:lnTo>
                <a:lnTo>
                  <a:pt x="14" y="5"/>
                </a:lnTo>
                <a:lnTo>
                  <a:pt x="14" y="5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2" y="15"/>
                </a:lnTo>
                <a:lnTo>
                  <a:pt x="12" y="15"/>
                </a:lnTo>
                <a:lnTo>
                  <a:pt x="11" y="16"/>
                </a:lnTo>
                <a:lnTo>
                  <a:pt x="11" y="16"/>
                </a:lnTo>
                <a:lnTo>
                  <a:pt x="12" y="18"/>
                </a:lnTo>
                <a:lnTo>
                  <a:pt x="12" y="18"/>
                </a:lnTo>
                <a:lnTo>
                  <a:pt x="14" y="19"/>
                </a:lnTo>
                <a:lnTo>
                  <a:pt x="14" y="19"/>
                </a:lnTo>
                <a:lnTo>
                  <a:pt x="14" y="21"/>
                </a:lnTo>
                <a:lnTo>
                  <a:pt x="14" y="21"/>
                </a:lnTo>
                <a:lnTo>
                  <a:pt x="14" y="24"/>
                </a:lnTo>
                <a:lnTo>
                  <a:pt x="14" y="24"/>
                </a:lnTo>
                <a:lnTo>
                  <a:pt x="14" y="26"/>
                </a:lnTo>
                <a:lnTo>
                  <a:pt x="14" y="26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2" y="30"/>
                </a:lnTo>
                <a:lnTo>
                  <a:pt x="12" y="30"/>
                </a:lnTo>
                <a:lnTo>
                  <a:pt x="11" y="33"/>
                </a:lnTo>
                <a:lnTo>
                  <a:pt x="11" y="33"/>
                </a:lnTo>
                <a:lnTo>
                  <a:pt x="7" y="33"/>
                </a:lnTo>
                <a:lnTo>
                  <a:pt x="7" y="33"/>
                </a:lnTo>
                <a:lnTo>
                  <a:pt x="5" y="33"/>
                </a:lnTo>
                <a:lnTo>
                  <a:pt x="5" y="33"/>
                </a:lnTo>
                <a:lnTo>
                  <a:pt x="2" y="31"/>
                </a:lnTo>
                <a:lnTo>
                  <a:pt x="2" y="31"/>
                </a:lnTo>
                <a:lnTo>
                  <a:pt x="1" y="30"/>
                </a:lnTo>
                <a:lnTo>
                  <a:pt x="1" y="30"/>
                </a:lnTo>
                <a:lnTo>
                  <a:pt x="0" y="26"/>
                </a:lnTo>
                <a:lnTo>
                  <a:pt x="0" y="24"/>
                </a:lnTo>
                <a:lnTo>
                  <a:pt x="5" y="24"/>
                </a:lnTo>
                <a:lnTo>
                  <a:pt x="5" y="26"/>
                </a:lnTo>
                <a:lnTo>
                  <a:pt x="5" y="26"/>
                </a:lnTo>
                <a:lnTo>
                  <a:pt x="5" y="28"/>
                </a:lnTo>
                <a:lnTo>
                  <a:pt x="5" y="28"/>
                </a:lnTo>
                <a:lnTo>
                  <a:pt x="7" y="29"/>
                </a:lnTo>
                <a:lnTo>
                  <a:pt x="7" y="29"/>
                </a:lnTo>
                <a:lnTo>
                  <a:pt x="9" y="28"/>
                </a:lnTo>
                <a:lnTo>
                  <a:pt x="9" y="28"/>
                </a:lnTo>
                <a:lnTo>
                  <a:pt x="10" y="26"/>
                </a:lnTo>
                <a:lnTo>
                  <a:pt x="10" y="21"/>
                </a:lnTo>
                <a:lnTo>
                  <a:pt x="10" y="21"/>
                </a:lnTo>
                <a:lnTo>
                  <a:pt x="9" y="19"/>
                </a:lnTo>
                <a:lnTo>
                  <a:pt x="9" y="19"/>
                </a:lnTo>
                <a:lnTo>
                  <a:pt x="7" y="19"/>
                </a:lnTo>
                <a:lnTo>
                  <a:pt x="7" y="19"/>
                </a:lnTo>
                <a:lnTo>
                  <a:pt x="6" y="19"/>
                </a:lnTo>
                <a:lnTo>
                  <a:pt x="6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34" name="Freeform 2265">
            <a:extLst>
              <a:ext uri="{FF2B5EF4-FFF2-40B4-BE49-F238E27FC236}">
                <a16:creationId xmlns:a16="http://schemas.microsoft.com/office/drawing/2014/main" id="{DA7F13A1-1A15-48AC-816C-D4612B11C279}"/>
              </a:ext>
            </a:extLst>
          </p:cNvPr>
          <p:cNvSpPr>
            <a:spLocks/>
          </p:cNvSpPr>
          <p:nvPr/>
        </p:nvSpPr>
        <p:spPr bwMode="auto">
          <a:xfrm>
            <a:off x="3352243" y="6150159"/>
            <a:ext cx="15875" cy="50800"/>
          </a:xfrm>
          <a:custGeom>
            <a:avLst/>
            <a:gdLst>
              <a:gd name="T0" fmla="*/ 5 w 10"/>
              <a:gd name="T1" fmla="*/ 32 h 32"/>
              <a:gd name="T2" fmla="*/ 5 w 10"/>
              <a:gd name="T3" fmla="*/ 4 h 32"/>
              <a:gd name="T4" fmla="*/ 0 w 10"/>
              <a:gd name="T5" fmla="*/ 8 h 32"/>
              <a:gd name="T6" fmla="*/ 0 w 10"/>
              <a:gd name="T7" fmla="*/ 3 h 32"/>
              <a:gd name="T8" fmla="*/ 5 w 10"/>
              <a:gd name="T9" fmla="*/ 0 h 32"/>
              <a:gd name="T10" fmla="*/ 10 w 10"/>
              <a:gd name="T11" fmla="*/ 0 h 32"/>
              <a:gd name="T12" fmla="*/ 10 w 10"/>
              <a:gd name="T13" fmla="*/ 32 h 32"/>
              <a:gd name="T14" fmla="*/ 5 w 10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32">
                <a:moveTo>
                  <a:pt x="5" y="32"/>
                </a:moveTo>
                <a:lnTo>
                  <a:pt x="5" y="4"/>
                </a:lnTo>
                <a:lnTo>
                  <a:pt x="0" y="8"/>
                </a:lnTo>
                <a:lnTo>
                  <a:pt x="0" y="3"/>
                </a:lnTo>
                <a:lnTo>
                  <a:pt x="5" y="0"/>
                </a:lnTo>
                <a:lnTo>
                  <a:pt x="10" y="0"/>
                </a:lnTo>
                <a:lnTo>
                  <a:pt x="10" y="32"/>
                </a:lnTo>
                <a:lnTo>
                  <a:pt x="5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35" name="Freeform 2266">
            <a:extLst>
              <a:ext uri="{FF2B5EF4-FFF2-40B4-BE49-F238E27FC236}">
                <a16:creationId xmlns:a16="http://schemas.microsoft.com/office/drawing/2014/main" id="{F3F6FB3A-3E51-4B7F-BDB0-A4FEC78895FE}"/>
              </a:ext>
            </a:extLst>
          </p:cNvPr>
          <p:cNvSpPr>
            <a:spLocks/>
          </p:cNvSpPr>
          <p:nvPr/>
        </p:nvSpPr>
        <p:spPr bwMode="auto">
          <a:xfrm>
            <a:off x="3379230" y="6194609"/>
            <a:ext cx="7938" cy="11113"/>
          </a:xfrm>
          <a:custGeom>
            <a:avLst/>
            <a:gdLst>
              <a:gd name="T0" fmla="*/ 0 w 5"/>
              <a:gd name="T1" fmla="*/ 7 h 7"/>
              <a:gd name="T2" fmla="*/ 0 w 5"/>
              <a:gd name="T3" fmla="*/ 0 h 7"/>
              <a:gd name="T4" fmla="*/ 5 w 5"/>
              <a:gd name="T5" fmla="*/ 0 h 7"/>
              <a:gd name="T6" fmla="*/ 5 w 5"/>
              <a:gd name="T7" fmla="*/ 4 h 7"/>
              <a:gd name="T8" fmla="*/ 0 w 5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0" y="7"/>
                </a:moveTo>
                <a:lnTo>
                  <a:pt x="0" y="0"/>
                </a:lnTo>
                <a:lnTo>
                  <a:pt x="5" y="0"/>
                </a:lnTo>
                <a:lnTo>
                  <a:pt x="5" y="4"/>
                </a:lnTo>
                <a:lnTo>
                  <a:pt x="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36" name="Freeform 2267">
            <a:extLst>
              <a:ext uri="{FF2B5EF4-FFF2-40B4-BE49-F238E27FC236}">
                <a16:creationId xmlns:a16="http://schemas.microsoft.com/office/drawing/2014/main" id="{F3E1EFE1-A0D5-4150-9395-FFF6890E2481}"/>
              </a:ext>
            </a:extLst>
          </p:cNvPr>
          <p:cNvSpPr>
            <a:spLocks noEditPoints="1"/>
          </p:cNvSpPr>
          <p:nvPr/>
        </p:nvSpPr>
        <p:spPr bwMode="auto">
          <a:xfrm>
            <a:off x="3391930" y="6148571"/>
            <a:ext cx="22225" cy="52388"/>
          </a:xfrm>
          <a:custGeom>
            <a:avLst/>
            <a:gdLst>
              <a:gd name="T0" fmla="*/ 0 w 14"/>
              <a:gd name="T1" fmla="*/ 8 h 33"/>
              <a:gd name="T2" fmla="*/ 0 w 14"/>
              <a:gd name="T3" fmla="*/ 8 h 33"/>
              <a:gd name="T4" fmla="*/ 0 w 14"/>
              <a:gd name="T5" fmla="*/ 5 h 33"/>
              <a:gd name="T6" fmla="*/ 0 w 14"/>
              <a:gd name="T7" fmla="*/ 5 h 33"/>
              <a:gd name="T8" fmla="*/ 2 w 14"/>
              <a:gd name="T9" fmla="*/ 3 h 33"/>
              <a:gd name="T10" fmla="*/ 2 w 14"/>
              <a:gd name="T11" fmla="*/ 3 h 33"/>
              <a:gd name="T12" fmla="*/ 4 w 14"/>
              <a:gd name="T13" fmla="*/ 1 h 33"/>
              <a:gd name="T14" fmla="*/ 4 w 14"/>
              <a:gd name="T15" fmla="*/ 1 h 33"/>
              <a:gd name="T16" fmla="*/ 7 w 14"/>
              <a:gd name="T17" fmla="*/ 0 h 33"/>
              <a:gd name="T18" fmla="*/ 7 w 14"/>
              <a:gd name="T19" fmla="*/ 0 h 33"/>
              <a:gd name="T20" fmla="*/ 9 w 14"/>
              <a:gd name="T21" fmla="*/ 1 h 33"/>
              <a:gd name="T22" fmla="*/ 9 w 14"/>
              <a:gd name="T23" fmla="*/ 1 h 33"/>
              <a:gd name="T24" fmla="*/ 12 w 14"/>
              <a:gd name="T25" fmla="*/ 3 h 33"/>
              <a:gd name="T26" fmla="*/ 12 w 14"/>
              <a:gd name="T27" fmla="*/ 3 h 33"/>
              <a:gd name="T28" fmla="*/ 13 w 14"/>
              <a:gd name="T29" fmla="*/ 5 h 33"/>
              <a:gd name="T30" fmla="*/ 13 w 14"/>
              <a:gd name="T31" fmla="*/ 5 h 33"/>
              <a:gd name="T32" fmla="*/ 14 w 14"/>
              <a:gd name="T33" fmla="*/ 8 h 33"/>
              <a:gd name="T34" fmla="*/ 14 w 14"/>
              <a:gd name="T35" fmla="*/ 26 h 33"/>
              <a:gd name="T36" fmla="*/ 14 w 14"/>
              <a:gd name="T37" fmla="*/ 26 h 33"/>
              <a:gd name="T38" fmla="*/ 13 w 14"/>
              <a:gd name="T39" fmla="*/ 29 h 33"/>
              <a:gd name="T40" fmla="*/ 13 w 14"/>
              <a:gd name="T41" fmla="*/ 29 h 33"/>
              <a:gd name="T42" fmla="*/ 12 w 14"/>
              <a:gd name="T43" fmla="*/ 31 h 33"/>
              <a:gd name="T44" fmla="*/ 12 w 14"/>
              <a:gd name="T45" fmla="*/ 31 h 33"/>
              <a:gd name="T46" fmla="*/ 9 w 14"/>
              <a:gd name="T47" fmla="*/ 33 h 33"/>
              <a:gd name="T48" fmla="*/ 9 w 14"/>
              <a:gd name="T49" fmla="*/ 33 h 33"/>
              <a:gd name="T50" fmla="*/ 7 w 14"/>
              <a:gd name="T51" fmla="*/ 33 h 33"/>
              <a:gd name="T52" fmla="*/ 7 w 14"/>
              <a:gd name="T53" fmla="*/ 33 h 33"/>
              <a:gd name="T54" fmla="*/ 4 w 14"/>
              <a:gd name="T55" fmla="*/ 33 h 33"/>
              <a:gd name="T56" fmla="*/ 4 w 14"/>
              <a:gd name="T57" fmla="*/ 33 h 33"/>
              <a:gd name="T58" fmla="*/ 2 w 14"/>
              <a:gd name="T59" fmla="*/ 31 h 33"/>
              <a:gd name="T60" fmla="*/ 2 w 14"/>
              <a:gd name="T61" fmla="*/ 31 h 33"/>
              <a:gd name="T62" fmla="*/ 0 w 14"/>
              <a:gd name="T63" fmla="*/ 29 h 33"/>
              <a:gd name="T64" fmla="*/ 0 w 14"/>
              <a:gd name="T65" fmla="*/ 29 h 33"/>
              <a:gd name="T66" fmla="*/ 0 w 14"/>
              <a:gd name="T67" fmla="*/ 26 h 33"/>
              <a:gd name="T68" fmla="*/ 0 w 14"/>
              <a:gd name="T69" fmla="*/ 8 h 33"/>
              <a:gd name="T70" fmla="*/ 4 w 14"/>
              <a:gd name="T71" fmla="*/ 26 h 33"/>
              <a:gd name="T72" fmla="*/ 4 w 14"/>
              <a:gd name="T73" fmla="*/ 26 h 33"/>
              <a:gd name="T74" fmla="*/ 5 w 14"/>
              <a:gd name="T75" fmla="*/ 28 h 33"/>
              <a:gd name="T76" fmla="*/ 5 w 14"/>
              <a:gd name="T77" fmla="*/ 28 h 33"/>
              <a:gd name="T78" fmla="*/ 7 w 14"/>
              <a:gd name="T79" fmla="*/ 29 h 33"/>
              <a:gd name="T80" fmla="*/ 7 w 14"/>
              <a:gd name="T81" fmla="*/ 29 h 33"/>
              <a:gd name="T82" fmla="*/ 9 w 14"/>
              <a:gd name="T83" fmla="*/ 28 h 33"/>
              <a:gd name="T84" fmla="*/ 9 w 14"/>
              <a:gd name="T85" fmla="*/ 28 h 33"/>
              <a:gd name="T86" fmla="*/ 9 w 14"/>
              <a:gd name="T87" fmla="*/ 26 h 33"/>
              <a:gd name="T88" fmla="*/ 9 w 14"/>
              <a:gd name="T89" fmla="*/ 8 h 33"/>
              <a:gd name="T90" fmla="*/ 9 w 14"/>
              <a:gd name="T91" fmla="*/ 8 h 33"/>
              <a:gd name="T92" fmla="*/ 9 w 14"/>
              <a:gd name="T93" fmla="*/ 6 h 33"/>
              <a:gd name="T94" fmla="*/ 9 w 14"/>
              <a:gd name="T95" fmla="*/ 6 h 33"/>
              <a:gd name="T96" fmla="*/ 7 w 14"/>
              <a:gd name="T97" fmla="*/ 5 h 33"/>
              <a:gd name="T98" fmla="*/ 7 w 14"/>
              <a:gd name="T99" fmla="*/ 5 h 33"/>
              <a:gd name="T100" fmla="*/ 5 w 14"/>
              <a:gd name="T101" fmla="*/ 6 h 33"/>
              <a:gd name="T102" fmla="*/ 5 w 14"/>
              <a:gd name="T103" fmla="*/ 6 h 33"/>
              <a:gd name="T104" fmla="*/ 4 w 14"/>
              <a:gd name="T105" fmla="*/ 8 h 33"/>
              <a:gd name="T106" fmla="*/ 4 w 14"/>
              <a:gd name="T107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3">
                <a:moveTo>
                  <a:pt x="0" y="8"/>
                </a:move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7" y="0"/>
                </a:lnTo>
                <a:lnTo>
                  <a:pt x="9" y="1"/>
                </a:lnTo>
                <a:lnTo>
                  <a:pt x="9" y="1"/>
                </a:lnTo>
                <a:lnTo>
                  <a:pt x="12" y="3"/>
                </a:lnTo>
                <a:lnTo>
                  <a:pt x="12" y="3"/>
                </a:lnTo>
                <a:lnTo>
                  <a:pt x="13" y="5"/>
                </a:lnTo>
                <a:lnTo>
                  <a:pt x="13" y="5"/>
                </a:lnTo>
                <a:lnTo>
                  <a:pt x="14" y="8"/>
                </a:lnTo>
                <a:lnTo>
                  <a:pt x="14" y="26"/>
                </a:lnTo>
                <a:lnTo>
                  <a:pt x="14" y="26"/>
                </a:lnTo>
                <a:lnTo>
                  <a:pt x="13" y="29"/>
                </a:lnTo>
                <a:lnTo>
                  <a:pt x="13" y="29"/>
                </a:lnTo>
                <a:lnTo>
                  <a:pt x="12" y="31"/>
                </a:lnTo>
                <a:lnTo>
                  <a:pt x="12" y="31"/>
                </a:lnTo>
                <a:lnTo>
                  <a:pt x="9" y="33"/>
                </a:lnTo>
                <a:lnTo>
                  <a:pt x="9" y="33"/>
                </a:lnTo>
                <a:lnTo>
                  <a:pt x="7" y="33"/>
                </a:lnTo>
                <a:lnTo>
                  <a:pt x="7" y="33"/>
                </a:lnTo>
                <a:lnTo>
                  <a:pt x="4" y="33"/>
                </a:lnTo>
                <a:lnTo>
                  <a:pt x="4" y="33"/>
                </a:lnTo>
                <a:lnTo>
                  <a:pt x="2" y="31"/>
                </a:lnTo>
                <a:lnTo>
                  <a:pt x="2" y="31"/>
                </a:lnTo>
                <a:lnTo>
                  <a:pt x="0" y="29"/>
                </a:lnTo>
                <a:lnTo>
                  <a:pt x="0" y="29"/>
                </a:lnTo>
                <a:lnTo>
                  <a:pt x="0" y="26"/>
                </a:lnTo>
                <a:lnTo>
                  <a:pt x="0" y="8"/>
                </a:lnTo>
                <a:close/>
                <a:moveTo>
                  <a:pt x="4" y="26"/>
                </a:moveTo>
                <a:lnTo>
                  <a:pt x="4" y="26"/>
                </a:lnTo>
                <a:lnTo>
                  <a:pt x="5" y="28"/>
                </a:lnTo>
                <a:lnTo>
                  <a:pt x="5" y="28"/>
                </a:lnTo>
                <a:lnTo>
                  <a:pt x="7" y="29"/>
                </a:lnTo>
                <a:lnTo>
                  <a:pt x="7" y="29"/>
                </a:lnTo>
                <a:lnTo>
                  <a:pt x="9" y="28"/>
                </a:lnTo>
                <a:lnTo>
                  <a:pt x="9" y="28"/>
                </a:lnTo>
                <a:lnTo>
                  <a:pt x="9" y="26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4" y="8"/>
                </a:lnTo>
                <a:lnTo>
                  <a:pt x="4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37" name="Freeform 2268">
            <a:extLst>
              <a:ext uri="{FF2B5EF4-FFF2-40B4-BE49-F238E27FC236}">
                <a16:creationId xmlns:a16="http://schemas.microsoft.com/office/drawing/2014/main" id="{1B7195B5-1437-494D-8C1B-261473EF4B5B}"/>
              </a:ext>
            </a:extLst>
          </p:cNvPr>
          <p:cNvSpPr>
            <a:spLocks/>
          </p:cNvSpPr>
          <p:nvPr/>
        </p:nvSpPr>
        <p:spPr bwMode="auto">
          <a:xfrm>
            <a:off x="3418918" y="6148571"/>
            <a:ext cx="22225" cy="52388"/>
          </a:xfrm>
          <a:custGeom>
            <a:avLst/>
            <a:gdLst>
              <a:gd name="T0" fmla="*/ 6 w 14"/>
              <a:gd name="T1" fmla="*/ 14 h 33"/>
              <a:gd name="T2" fmla="*/ 9 w 14"/>
              <a:gd name="T3" fmla="*/ 14 h 33"/>
              <a:gd name="T4" fmla="*/ 9 w 14"/>
              <a:gd name="T5" fmla="*/ 8 h 33"/>
              <a:gd name="T6" fmla="*/ 9 w 14"/>
              <a:gd name="T7" fmla="*/ 6 h 33"/>
              <a:gd name="T8" fmla="*/ 7 w 14"/>
              <a:gd name="T9" fmla="*/ 5 h 33"/>
              <a:gd name="T10" fmla="*/ 5 w 14"/>
              <a:gd name="T11" fmla="*/ 6 h 33"/>
              <a:gd name="T12" fmla="*/ 5 w 14"/>
              <a:gd name="T13" fmla="*/ 8 h 33"/>
              <a:gd name="T14" fmla="*/ 0 w 14"/>
              <a:gd name="T15" fmla="*/ 10 h 33"/>
              <a:gd name="T16" fmla="*/ 0 w 14"/>
              <a:gd name="T17" fmla="*/ 8 h 33"/>
              <a:gd name="T18" fmla="*/ 1 w 14"/>
              <a:gd name="T19" fmla="*/ 5 h 33"/>
              <a:gd name="T20" fmla="*/ 2 w 14"/>
              <a:gd name="T21" fmla="*/ 3 h 33"/>
              <a:gd name="T22" fmla="*/ 5 w 14"/>
              <a:gd name="T23" fmla="*/ 1 h 33"/>
              <a:gd name="T24" fmla="*/ 7 w 14"/>
              <a:gd name="T25" fmla="*/ 0 h 33"/>
              <a:gd name="T26" fmla="*/ 10 w 14"/>
              <a:gd name="T27" fmla="*/ 1 h 33"/>
              <a:gd name="T28" fmla="*/ 12 w 14"/>
              <a:gd name="T29" fmla="*/ 3 h 33"/>
              <a:gd name="T30" fmla="*/ 12 w 14"/>
              <a:gd name="T31" fmla="*/ 4 h 33"/>
              <a:gd name="T32" fmla="*/ 14 w 14"/>
              <a:gd name="T33" fmla="*/ 5 h 33"/>
              <a:gd name="T34" fmla="*/ 14 w 14"/>
              <a:gd name="T35" fmla="*/ 10 h 33"/>
              <a:gd name="T36" fmla="*/ 14 w 14"/>
              <a:gd name="T37" fmla="*/ 13 h 33"/>
              <a:gd name="T38" fmla="*/ 14 w 14"/>
              <a:gd name="T39" fmla="*/ 14 h 33"/>
              <a:gd name="T40" fmla="*/ 12 w 14"/>
              <a:gd name="T41" fmla="*/ 15 h 33"/>
              <a:gd name="T42" fmla="*/ 11 w 14"/>
              <a:gd name="T43" fmla="*/ 16 h 33"/>
              <a:gd name="T44" fmla="*/ 12 w 14"/>
              <a:gd name="T45" fmla="*/ 18 h 33"/>
              <a:gd name="T46" fmla="*/ 14 w 14"/>
              <a:gd name="T47" fmla="*/ 19 h 33"/>
              <a:gd name="T48" fmla="*/ 14 w 14"/>
              <a:gd name="T49" fmla="*/ 21 h 33"/>
              <a:gd name="T50" fmla="*/ 14 w 14"/>
              <a:gd name="T51" fmla="*/ 24 h 33"/>
              <a:gd name="T52" fmla="*/ 14 w 14"/>
              <a:gd name="T53" fmla="*/ 26 h 33"/>
              <a:gd name="T54" fmla="*/ 14 w 14"/>
              <a:gd name="T55" fmla="*/ 28 h 33"/>
              <a:gd name="T56" fmla="*/ 14 w 14"/>
              <a:gd name="T57" fmla="*/ 29 h 33"/>
              <a:gd name="T58" fmla="*/ 12 w 14"/>
              <a:gd name="T59" fmla="*/ 30 h 33"/>
              <a:gd name="T60" fmla="*/ 10 w 14"/>
              <a:gd name="T61" fmla="*/ 33 h 33"/>
              <a:gd name="T62" fmla="*/ 7 w 14"/>
              <a:gd name="T63" fmla="*/ 33 h 33"/>
              <a:gd name="T64" fmla="*/ 5 w 14"/>
              <a:gd name="T65" fmla="*/ 33 h 33"/>
              <a:gd name="T66" fmla="*/ 2 w 14"/>
              <a:gd name="T67" fmla="*/ 31 h 33"/>
              <a:gd name="T68" fmla="*/ 1 w 14"/>
              <a:gd name="T69" fmla="*/ 30 h 33"/>
              <a:gd name="T70" fmla="*/ 0 w 14"/>
              <a:gd name="T71" fmla="*/ 24 h 33"/>
              <a:gd name="T72" fmla="*/ 5 w 14"/>
              <a:gd name="T73" fmla="*/ 26 h 33"/>
              <a:gd name="T74" fmla="*/ 5 w 14"/>
              <a:gd name="T75" fmla="*/ 28 h 33"/>
              <a:gd name="T76" fmla="*/ 7 w 14"/>
              <a:gd name="T77" fmla="*/ 29 h 33"/>
              <a:gd name="T78" fmla="*/ 9 w 14"/>
              <a:gd name="T79" fmla="*/ 28 h 33"/>
              <a:gd name="T80" fmla="*/ 9 w 14"/>
              <a:gd name="T81" fmla="*/ 26 h 33"/>
              <a:gd name="T82" fmla="*/ 9 w 14"/>
              <a:gd name="T83" fmla="*/ 21 h 33"/>
              <a:gd name="T84" fmla="*/ 9 w 14"/>
              <a:gd name="T85" fmla="*/ 19 h 33"/>
              <a:gd name="T86" fmla="*/ 7 w 14"/>
              <a:gd name="T87" fmla="*/ 19 h 33"/>
              <a:gd name="T88" fmla="*/ 6 w 14"/>
              <a:gd name="T89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3">
                <a:moveTo>
                  <a:pt x="6" y="14"/>
                </a:moveTo>
                <a:lnTo>
                  <a:pt x="6" y="14"/>
                </a:lnTo>
                <a:lnTo>
                  <a:pt x="9" y="14"/>
                </a:lnTo>
                <a:lnTo>
                  <a:pt x="9" y="14"/>
                </a:lnTo>
                <a:lnTo>
                  <a:pt x="9" y="11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2" y="3"/>
                </a:lnTo>
                <a:lnTo>
                  <a:pt x="2" y="3"/>
                </a:lnTo>
                <a:lnTo>
                  <a:pt x="5" y="1"/>
                </a:lnTo>
                <a:lnTo>
                  <a:pt x="5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3"/>
                </a:lnTo>
                <a:lnTo>
                  <a:pt x="12" y="3"/>
                </a:lnTo>
                <a:lnTo>
                  <a:pt x="12" y="4"/>
                </a:lnTo>
                <a:lnTo>
                  <a:pt x="12" y="4"/>
                </a:lnTo>
                <a:lnTo>
                  <a:pt x="14" y="5"/>
                </a:lnTo>
                <a:lnTo>
                  <a:pt x="14" y="5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2" y="15"/>
                </a:lnTo>
                <a:lnTo>
                  <a:pt x="12" y="15"/>
                </a:lnTo>
                <a:lnTo>
                  <a:pt x="11" y="16"/>
                </a:lnTo>
                <a:lnTo>
                  <a:pt x="11" y="16"/>
                </a:lnTo>
                <a:lnTo>
                  <a:pt x="12" y="18"/>
                </a:lnTo>
                <a:lnTo>
                  <a:pt x="12" y="18"/>
                </a:lnTo>
                <a:lnTo>
                  <a:pt x="14" y="19"/>
                </a:lnTo>
                <a:lnTo>
                  <a:pt x="14" y="19"/>
                </a:lnTo>
                <a:lnTo>
                  <a:pt x="14" y="21"/>
                </a:lnTo>
                <a:lnTo>
                  <a:pt x="14" y="21"/>
                </a:lnTo>
                <a:lnTo>
                  <a:pt x="14" y="24"/>
                </a:lnTo>
                <a:lnTo>
                  <a:pt x="14" y="24"/>
                </a:lnTo>
                <a:lnTo>
                  <a:pt x="14" y="26"/>
                </a:lnTo>
                <a:lnTo>
                  <a:pt x="14" y="26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2" y="30"/>
                </a:lnTo>
                <a:lnTo>
                  <a:pt x="12" y="30"/>
                </a:lnTo>
                <a:lnTo>
                  <a:pt x="10" y="33"/>
                </a:lnTo>
                <a:lnTo>
                  <a:pt x="10" y="33"/>
                </a:lnTo>
                <a:lnTo>
                  <a:pt x="7" y="33"/>
                </a:lnTo>
                <a:lnTo>
                  <a:pt x="7" y="33"/>
                </a:lnTo>
                <a:lnTo>
                  <a:pt x="5" y="33"/>
                </a:lnTo>
                <a:lnTo>
                  <a:pt x="5" y="33"/>
                </a:lnTo>
                <a:lnTo>
                  <a:pt x="2" y="31"/>
                </a:lnTo>
                <a:lnTo>
                  <a:pt x="2" y="31"/>
                </a:lnTo>
                <a:lnTo>
                  <a:pt x="1" y="30"/>
                </a:lnTo>
                <a:lnTo>
                  <a:pt x="1" y="30"/>
                </a:lnTo>
                <a:lnTo>
                  <a:pt x="0" y="26"/>
                </a:lnTo>
                <a:lnTo>
                  <a:pt x="0" y="24"/>
                </a:lnTo>
                <a:lnTo>
                  <a:pt x="5" y="24"/>
                </a:lnTo>
                <a:lnTo>
                  <a:pt x="5" y="26"/>
                </a:lnTo>
                <a:lnTo>
                  <a:pt x="5" y="26"/>
                </a:lnTo>
                <a:lnTo>
                  <a:pt x="5" y="28"/>
                </a:lnTo>
                <a:lnTo>
                  <a:pt x="5" y="28"/>
                </a:lnTo>
                <a:lnTo>
                  <a:pt x="7" y="29"/>
                </a:lnTo>
                <a:lnTo>
                  <a:pt x="7" y="29"/>
                </a:lnTo>
                <a:lnTo>
                  <a:pt x="9" y="28"/>
                </a:lnTo>
                <a:lnTo>
                  <a:pt x="9" y="28"/>
                </a:lnTo>
                <a:lnTo>
                  <a:pt x="9" y="26"/>
                </a:lnTo>
                <a:lnTo>
                  <a:pt x="9" y="21"/>
                </a:lnTo>
                <a:lnTo>
                  <a:pt x="9" y="21"/>
                </a:lnTo>
                <a:lnTo>
                  <a:pt x="9" y="19"/>
                </a:lnTo>
                <a:lnTo>
                  <a:pt x="9" y="19"/>
                </a:lnTo>
                <a:lnTo>
                  <a:pt x="7" y="19"/>
                </a:lnTo>
                <a:lnTo>
                  <a:pt x="7" y="19"/>
                </a:lnTo>
                <a:lnTo>
                  <a:pt x="6" y="19"/>
                </a:lnTo>
                <a:lnTo>
                  <a:pt x="6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38" name="Freeform 2269">
            <a:extLst>
              <a:ext uri="{FF2B5EF4-FFF2-40B4-BE49-F238E27FC236}">
                <a16:creationId xmlns:a16="http://schemas.microsoft.com/office/drawing/2014/main" id="{17DF64CC-7E4C-40A3-A184-599B0AA0F33E}"/>
              </a:ext>
            </a:extLst>
          </p:cNvPr>
          <p:cNvSpPr>
            <a:spLocks noEditPoints="1"/>
          </p:cNvSpPr>
          <p:nvPr/>
        </p:nvSpPr>
        <p:spPr bwMode="auto">
          <a:xfrm>
            <a:off x="3445905" y="6150159"/>
            <a:ext cx="22225" cy="50800"/>
          </a:xfrm>
          <a:custGeom>
            <a:avLst/>
            <a:gdLst>
              <a:gd name="T0" fmla="*/ 7 w 14"/>
              <a:gd name="T1" fmla="*/ 13 h 32"/>
              <a:gd name="T2" fmla="*/ 7 w 14"/>
              <a:gd name="T3" fmla="*/ 13 h 32"/>
              <a:gd name="T4" fmla="*/ 8 w 14"/>
              <a:gd name="T5" fmla="*/ 13 h 32"/>
              <a:gd name="T6" fmla="*/ 9 w 14"/>
              <a:gd name="T7" fmla="*/ 13 h 32"/>
              <a:gd name="T8" fmla="*/ 10 w 14"/>
              <a:gd name="T9" fmla="*/ 14 h 32"/>
              <a:gd name="T10" fmla="*/ 13 w 14"/>
              <a:gd name="T11" fmla="*/ 15 h 32"/>
              <a:gd name="T12" fmla="*/ 13 w 14"/>
              <a:gd name="T13" fmla="*/ 17 h 32"/>
              <a:gd name="T14" fmla="*/ 13 w 14"/>
              <a:gd name="T15" fmla="*/ 18 h 32"/>
              <a:gd name="T16" fmla="*/ 13 w 14"/>
              <a:gd name="T17" fmla="*/ 19 h 32"/>
              <a:gd name="T18" fmla="*/ 14 w 14"/>
              <a:gd name="T19" fmla="*/ 23 h 32"/>
              <a:gd name="T20" fmla="*/ 13 w 14"/>
              <a:gd name="T21" fmla="*/ 25 h 32"/>
              <a:gd name="T22" fmla="*/ 13 w 14"/>
              <a:gd name="T23" fmla="*/ 27 h 32"/>
              <a:gd name="T24" fmla="*/ 13 w 14"/>
              <a:gd name="T25" fmla="*/ 28 h 32"/>
              <a:gd name="T26" fmla="*/ 13 w 14"/>
              <a:gd name="T27" fmla="*/ 29 h 32"/>
              <a:gd name="T28" fmla="*/ 10 w 14"/>
              <a:gd name="T29" fmla="*/ 32 h 32"/>
              <a:gd name="T30" fmla="*/ 7 w 14"/>
              <a:gd name="T31" fmla="*/ 32 h 32"/>
              <a:gd name="T32" fmla="*/ 3 w 14"/>
              <a:gd name="T33" fmla="*/ 32 h 32"/>
              <a:gd name="T34" fmla="*/ 0 w 14"/>
              <a:gd name="T35" fmla="*/ 29 h 32"/>
              <a:gd name="T36" fmla="*/ 0 w 14"/>
              <a:gd name="T37" fmla="*/ 28 h 32"/>
              <a:gd name="T38" fmla="*/ 0 w 14"/>
              <a:gd name="T39" fmla="*/ 27 h 32"/>
              <a:gd name="T40" fmla="*/ 0 w 14"/>
              <a:gd name="T41" fmla="*/ 25 h 32"/>
              <a:gd name="T42" fmla="*/ 0 w 14"/>
              <a:gd name="T43" fmla="*/ 23 h 32"/>
              <a:gd name="T44" fmla="*/ 0 w 14"/>
              <a:gd name="T45" fmla="*/ 20 h 32"/>
              <a:gd name="T46" fmla="*/ 0 w 14"/>
              <a:gd name="T47" fmla="*/ 18 h 32"/>
              <a:gd name="T48" fmla="*/ 0 w 14"/>
              <a:gd name="T49" fmla="*/ 17 h 32"/>
              <a:gd name="T50" fmla="*/ 7 w 14"/>
              <a:gd name="T51" fmla="*/ 0 h 32"/>
              <a:gd name="T52" fmla="*/ 9 w 14"/>
              <a:gd name="T53" fmla="*/ 19 h 32"/>
              <a:gd name="T54" fmla="*/ 8 w 14"/>
              <a:gd name="T55" fmla="*/ 18 h 32"/>
              <a:gd name="T56" fmla="*/ 7 w 14"/>
              <a:gd name="T57" fmla="*/ 17 h 32"/>
              <a:gd name="T58" fmla="*/ 5 w 14"/>
              <a:gd name="T59" fmla="*/ 18 h 32"/>
              <a:gd name="T60" fmla="*/ 4 w 14"/>
              <a:gd name="T61" fmla="*/ 19 h 32"/>
              <a:gd name="T62" fmla="*/ 4 w 14"/>
              <a:gd name="T63" fmla="*/ 25 h 32"/>
              <a:gd name="T64" fmla="*/ 5 w 14"/>
              <a:gd name="T65" fmla="*/ 27 h 32"/>
              <a:gd name="T66" fmla="*/ 7 w 14"/>
              <a:gd name="T67" fmla="*/ 28 h 32"/>
              <a:gd name="T68" fmla="*/ 8 w 14"/>
              <a:gd name="T69" fmla="*/ 27 h 32"/>
              <a:gd name="T70" fmla="*/ 9 w 14"/>
              <a:gd name="T71" fmla="*/ 19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2" y="0"/>
                </a:move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9" y="13"/>
                </a:lnTo>
                <a:lnTo>
                  <a:pt x="9" y="13"/>
                </a:lnTo>
                <a:lnTo>
                  <a:pt x="10" y="14"/>
                </a:lnTo>
                <a:lnTo>
                  <a:pt x="10" y="14"/>
                </a:lnTo>
                <a:lnTo>
                  <a:pt x="13" y="15"/>
                </a:lnTo>
                <a:lnTo>
                  <a:pt x="13" y="15"/>
                </a:lnTo>
                <a:lnTo>
                  <a:pt x="13" y="17"/>
                </a:lnTo>
                <a:lnTo>
                  <a:pt x="13" y="17"/>
                </a:lnTo>
                <a:lnTo>
                  <a:pt x="13" y="18"/>
                </a:lnTo>
                <a:lnTo>
                  <a:pt x="13" y="18"/>
                </a:lnTo>
                <a:lnTo>
                  <a:pt x="13" y="19"/>
                </a:lnTo>
                <a:lnTo>
                  <a:pt x="13" y="19"/>
                </a:lnTo>
                <a:lnTo>
                  <a:pt x="14" y="23"/>
                </a:lnTo>
                <a:lnTo>
                  <a:pt x="14" y="23"/>
                </a:lnTo>
                <a:lnTo>
                  <a:pt x="13" y="25"/>
                </a:lnTo>
                <a:lnTo>
                  <a:pt x="13" y="25"/>
                </a:lnTo>
                <a:lnTo>
                  <a:pt x="13" y="27"/>
                </a:lnTo>
                <a:lnTo>
                  <a:pt x="13" y="27"/>
                </a:lnTo>
                <a:lnTo>
                  <a:pt x="13" y="28"/>
                </a:lnTo>
                <a:lnTo>
                  <a:pt x="13" y="28"/>
                </a:lnTo>
                <a:lnTo>
                  <a:pt x="13" y="29"/>
                </a:lnTo>
                <a:lnTo>
                  <a:pt x="13" y="29"/>
                </a:lnTo>
                <a:lnTo>
                  <a:pt x="10" y="32"/>
                </a:lnTo>
                <a:lnTo>
                  <a:pt x="10" y="32"/>
                </a:lnTo>
                <a:lnTo>
                  <a:pt x="7" y="32"/>
                </a:lnTo>
                <a:lnTo>
                  <a:pt x="7" y="32"/>
                </a:lnTo>
                <a:lnTo>
                  <a:pt x="3" y="32"/>
                </a:lnTo>
                <a:lnTo>
                  <a:pt x="3" y="32"/>
                </a:lnTo>
                <a:lnTo>
                  <a:pt x="0" y="29"/>
                </a:lnTo>
                <a:lnTo>
                  <a:pt x="0" y="29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0" y="25"/>
                </a:lnTo>
                <a:lnTo>
                  <a:pt x="0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7"/>
                </a:lnTo>
                <a:lnTo>
                  <a:pt x="0" y="17"/>
                </a:lnTo>
                <a:lnTo>
                  <a:pt x="0" y="15"/>
                </a:lnTo>
                <a:lnTo>
                  <a:pt x="7" y="0"/>
                </a:lnTo>
                <a:lnTo>
                  <a:pt x="12" y="0"/>
                </a:lnTo>
                <a:close/>
                <a:moveTo>
                  <a:pt x="9" y="19"/>
                </a:moveTo>
                <a:lnTo>
                  <a:pt x="9" y="19"/>
                </a:lnTo>
                <a:lnTo>
                  <a:pt x="8" y="18"/>
                </a:lnTo>
                <a:lnTo>
                  <a:pt x="8" y="18"/>
                </a:lnTo>
                <a:lnTo>
                  <a:pt x="7" y="17"/>
                </a:lnTo>
                <a:lnTo>
                  <a:pt x="7" y="17"/>
                </a:lnTo>
                <a:lnTo>
                  <a:pt x="5" y="18"/>
                </a:lnTo>
                <a:lnTo>
                  <a:pt x="5" y="18"/>
                </a:lnTo>
                <a:lnTo>
                  <a:pt x="4" y="19"/>
                </a:lnTo>
                <a:lnTo>
                  <a:pt x="4" y="25"/>
                </a:lnTo>
                <a:lnTo>
                  <a:pt x="4" y="25"/>
                </a:lnTo>
                <a:lnTo>
                  <a:pt x="5" y="27"/>
                </a:lnTo>
                <a:lnTo>
                  <a:pt x="5" y="27"/>
                </a:lnTo>
                <a:lnTo>
                  <a:pt x="7" y="28"/>
                </a:lnTo>
                <a:lnTo>
                  <a:pt x="7" y="28"/>
                </a:lnTo>
                <a:lnTo>
                  <a:pt x="8" y="27"/>
                </a:lnTo>
                <a:lnTo>
                  <a:pt x="8" y="27"/>
                </a:lnTo>
                <a:lnTo>
                  <a:pt x="9" y="25"/>
                </a:lnTo>
                <a:lnTo>
                  <a:pt x="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39" name="Freeform 2270">
            <a:extLst>
              <a:ext uri="{FF2B5EF4-FFF2-40B4-BE49-F238E27FC236}">
                <a16:creationId xmlns:a16="http://schemas.microsoft.com/office/drawing/2014/main" id="{51351A00-EE9F-4EAD-B612-F267D9F634D3}"/>
              </a:ext>
            </a:extLst>
          </p:cNvPr>
          <p:cNvSpPr>
            <a:spLocks/>
          </p:cNvSpPr>
          <p:nvPr/>
        </p:nvSpPr>
        <p:spPr bwMode="auto">
          <a:xfrm>
            <a:off x="3739593" y="5638984"/>
            <a:ext cx="15875" cy="50800"/>
          </a:xfrm>
          <a:custGeom>
            <a:avLst/>
            <a:gdLst>
              <a:gd name="T0" fmla="*/ 5 w 10"/>
              <a:gd name="T1" fmla="*/ 32 h 32"/>
              <a:gd name="T2" fmla="*/ 5 w 10"/>
              <a:gd name="T3" fmla="*/ 5 h 32"/>
              <a:gd name="T4" fmla="*/ 0 w 10"/>
              <a:gd name="T5" fmla="*/ 7 h 32"/>
              <a:gd name="T6" fmla="*/ 0 w 10"/>
              <a:gd name="T7" fmla="*/ 3 h 32"/>
              <a:gd name="T8" fmla="*/ 5 w 10"/>
              <a:gd name="T9" fmla="*/ 0 h 32"/>
              <a:gd name="T10" fmla="*/ 10 w 10"/>
              <a:gd name="T11" fmla="*/ 0 h 32"/>
              <a:gd name="T12" fmla="*/ 10 w 10"/>
              <a:gd name="T13" fmla="*/ 32 h 32"/>
              <a:gd name="T14" fmla="*/ 5 w 10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32">
                <a:moveTo>
                  <a:pt x="5" y="32"/>
                </a:moveTo>
                <a:lnTo>
                  <a:pt x="5" y="5"/>
                </a:lnTo>
                <a:lnTo>
                  <a:pt x="0" y="7"/>
                </a:lnTo>
                <a:lnTo>
                  <a:pt x="0" y="3"/>
                </a:lnTo>
                <a:lnTo>
                  <a:pt x="5" y="0"/>
                </a:lnTo>
                <a:lnTo>
                  <a:pt x="10" y="0"/>
                </a:lnTo>
                <a:lnTo>
                  <a:pt x="10" y="32"/>
                </a:lnTo>
                <a:lnTo>
                  <a:pt x="5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40" name="Freeform 2271">
            <a:extLst>
              <a:ext uri="{FF2B5EF4-FFF2-40B4-BE49-F238E27FC236}">
                <a16:creationId xmlns:a16="http://schemas.microsoft.com/office/drawing/2014/main" id="{199659BD-5A26-4DA0-9672-F8DED69BDC44}"/>
              </a:ext>
            </a:extLst>
          </p:cNvPr>
          <p:cNvSpPr>
            <a:spLocks/>
          </p:cNvSpPr>
          <p:nvPr/>
        </p:nvSpPr>
        <p:spPr bwMode="auto">
          <a:xfrm>
            <a:off x="3763405" y="5638984"/>
            <a:ext cx="25400" cy="50800"/>
          </a:xfrm>
          <a:custGeom>
            <a:avLst/>
            <a:gdLst>
              <a:gd name="T0" fmla="*/ 9 w 16"/>
              <a:gd name="T1" fmla="*/ 32 h 32"/>
              <a:gd name="T2" fmla="*/ 9 w 16"/>
              <a:gd name="T3" fmla="*/ 27 h 32"/>
              <a:gd name="T4" fmla="*/ 0 w 16"/>
              <a:gd name="T5" fmla="*/ 27 h 32"/>
              <a:gd name="T6" fmla="*/ 0 w 16"/>
              <a:gd name="T7" fmla="*/ 22 h 32"/>
              <a:gd name="T8" fmla="*/ 6 w 16"/>
              <a:gd name="T9" fmla="*/ 0 h 32"/>
              <a:gd name="T10" fmla="*/ 11 w 16"/>
              <a:gd name="T11" fmla="*/ 0 h 32"/>
              <a:gd name="T12" fmla="*/ 5 w 16"/>
              <a:gd name="T13" fmla="*/ 22 h 32"/>
              <a:gd name="T14" fmla="*/ 9 w 16"/>
              <a:gd name="T15" fmla="*/ 22 h 32"/>
              <a:gd name="T16" fmla="*/ 9 w 16"/>
              <a:gd name="T17" fmla="*/ 13 h 32"/>
              <a:gd name="T18" fmla="*/ 14 w 16"/>
              <a:gd name="T19" fmla="*/ 13 h 32"/>
              <a:gd name="T20" fmla="*/ 14 w 16"/>
              <a:gd name="T21" fmla="*/ 22 h 32"/>
              <a:gd name="T22" fmla="*/ 16 w 16"/>
              <a:gd name="T23" fmla="*/ 22 h 32"/>
              <a:gd name="T24" fmla="*/ 16 w 16"/>
              <a:gd name="T25" fmla="*/ 27 h 32"/>
              <a:gd name="T26" fmla="*/ 14 w 16"/>
              <a:gd name="T27" fmla="*/ 27 h 32"/>
              <a:gd name="T28" fmla="*/ 14 w 16"/>
              <a:gd name="T29" fmla="*/ 32 h 32"/>
              <a:gd name="T30" fmla="*/ 9 w 16"/>
              <a:gd name="T31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2">
                <a:moveTo>
                  <a:pt x="9" y="32"/>
                </a:moveTo>
                <a:lnTo>
                  <a:pt x="9" y="27"/>
                </a:lnTo>
                <a:lnTo>
                  <a:pt x="0" y="27"/>
                </a:lnTo>
                <a:lnTo>
                  <a:pt x="0" y="22"/>
                </a:lnTo>
                <a:lnTo>
                  <a:pt x="6" y="0"/>
                </a:lnTo>
                <a:lnTo>
                  <a:pt x="11" y="0"/>
                </a:lnTo>
                <a:lnTo>
                  <a:pt x="5" y="22"/>
                </a:lnTo>
                <a:lnTo>
                  <a:pt x="9" y="22"/>
                </a:lnTo>
                <a:lnTo>
                  <a:pt x="9" y="13"/>
                </a:lnTo>
                <a:lnTo>
                  <a:pt x="14" y="13"/>
                </a:lnTo>
                <a:lnTo>
                  <a:pt x="14" y="22"/>
                </a:lnTo>
                <a:lnTo>
                  <a:pt x="16" y="22"/>
                </a:lnTo>
                <a:lnTo>
                  <a:pt x="16" y="27"/>
                </a:lnTo>
                <a:lnTo>
                  <a:pt x="14" y="27"/>
                </a:lnTo>
                <a:lnTo>
                  <a:pt x="14" y="32"/>
                </a:lnTo>
                <a:lnTo>
                  <a:pt x="9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41" name="Freeform 2272">
            <a:extLst>
              <a:ext uri="{FF2B5EF4-FFF2-40B4-BE49-F238E27FC236}">
                <a16:creationId xmlns:a16="http://schemas.microsoft.com/office/drawing/2014/main" id="{07A8DEEF-D4C4-4900-A448-6605FA0EAD9A}"/>
              </a:ext>
            </a:extLst>
          </p:cNvPr>
          <p:cNvSpPr>
            <a:spLocks/>
          </p:cNvSpPr>
          <p:nvPr/>
        </p:nvSpPr>
        <p:spPr bwMode="auto">
          <a:xfrm>
            <a:off x="3788805" y="5638984"/>
            <a:ext cx="26988" cy="50800"/>
          </a:xfrm>
          <a:custGeom>
            <a:avLst/>
            <a:gdLst>
              <a:gd name="T0" fmla="*/ 10 w 17"/>
              <a:gd name="T1" fmla="*/ 32 h 32"/>
              <a:gd name="T2" fmla="*/ 10 w 17"/>
              <a:gd name="T3" fmla="*/ 27 h 32"/>
              <a:gd name="T4" fmla="*/ 0 w 17"/>
              <a:gd name="T5" fmla="*/ 27 h 32"/>
              <a:gd name="T6" fmla="*/ 0 w 17"/>
              <a:gd name="T7" fmla="*/ 22 h 32"/>
              <a:gd name="T8" fmla="*/ 8 w 17"/>
              <a:gd name="T9" fmla="*/ 0 h 32"/>
              <a:gd name="T10" fmla="*/ 13 w 17"/>
              <a:gd name="T11" fmla="*/ 0 h 32"/>
              <a:gd name="T12" fmla="*/ 5 w 17"/>
              <a:gd name="T13" fmla="*/ 22 h 32"/>
              <a:gd name="T14" fmla="*/ 10 w 17"/>
              <a:gd name="T15" fmla="*/ 22 h 32"/>
              <a:gd name="T16" fmla="*/ 10 w 17"/>
              <a:gd name="T17" fmla="*/ 13 h 32"/>
              <a:gd name="T18" fmla="*/ 14 w 17"/>
              <a:gd name="T19" fmla="*/ 13 h 32"/>
              <a:gd name="T20" fmla="*/ 14 w 17"/>
              <a:gd name="T21" fmla="*/ 22 h 32"/>
              <a:gd name="T22" fmla="*/ 17 w 17"/>
              <a:gd name="T23" fmla="*/ 22 h 32"/>
              <a:gd name="T24" fmla="*/ 17 w 17"/>
              <a:gd name="T25" fmla="*/ 27 h 32"/>
              <a:gd name="T26" fmla="*/ 14 w 17"/>
              <a:gd name="T27" fmla="*/ 27 h 32"/>
              <a:gd name="T28" fmla="*/ 14 w 17"/>
              <a:gd name="T29" fmla="*/ 32 h 32"/>
              <a:gd name="T30" fmla="*/ 10 w 17"/>
              <a:gd name="T31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7" h="32">
                <a:moveTo>
                  <a:pt x="10" y="32"/>
                </a:moveTo>
                <a:lnTo>
                  <a:pt x="10" y="27"/>
                </a:lnTo>
                <a:lnTo>
                  <a:pt x="0" y="27"/>
                </a:lnTo>
                <a:lnTo>
                  <a:pt x="0" y="22"/>
                </a:lnTo>
                <a:lnTo>
                  <a:pt x="8" y="0"/>
                </a:lnTo>
                <a:lnTo>
                  <a:pt x="13" y="0"/>
                </a:lnTo>
                <a:lnTo>
                  <a:pt x="5" y="22"/>
                </a:lnTo>
                <a:lnTo>
                  <a:pt x="10" y="22"/>
                </a:lnTo>
                <a:lnTo>
                  <a:pt x="10" y="13"/>
                </a:lnTo>
                <a:lnTo>
                  <a:pt x="14" y="13"/>
                </a:lnTo>
                <a:lnTo>
                  <a:pt x="14" y="22"/>
                </a:lnTo>
                <a:lnTo>
                  <a:pt x="17" y="22"/>
                </a:lnTo>
                <a:lnTo>
                  <a:pt x="17" y="27"/>
                </a:lnTo>
                <a:lnTo>
                  <a:pt x="14" y="27"/>
                </a:lnTo>
                <a:lnTo>
                  <a:pt x="14" y="32"/>
                </a:lnTo>
                <a:lnTo>
                  <a:pt x="1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42" name="Freeform 2273">
            <a:extLst>
              <a:ext uri="{FF2B5EF4-FFF2-40B4-BE49-F238E27FC236}">
                <a16:creationId xmlns:a16="http://schemas.microsoft.com/office/drawing/2014/main" id="{DFD5D431-12FE-4215-8EBF-56248E02ADD0}"/>
              </a:ext>
            </a:extLst>
          </p:cNvPr>
          <p:cNvSpPr>
            <a:spLocks/>
          </p:cNvSpPr>
          <p:nvPr/>
        </p:nvSpPr>
        <p:spPr bwMode="auto">
          <a:xfrm>
            <a:off x="3818968" y="5681846"/>
            <a:ext cx="7938" cy="12700"/>
          </a:xfrm>
          <a:custGeom>
            <a:avLst/>
            <a:gdLst>
              <a:gd name="T0" fmla="*/ 0 w 5"/>
              <a:gd name="T1" fmla="*/ 8 h 8"/>
              <a:gd name="T2" fmla="*/ 0 w 5"/>
              <a:gd name="T3" fmla="*/ 0 h 8"/>
              <a:gd name="T4" fmla="*/ 5 w 5"/>
              <a:gd name="T5" fmla="*/ 0 h 8"/>
              <a:gd name="T6" fmla="*/ 5 w 5"/>
              <a:gd name="T7" fmla="*/ 5 h 8"/>
              <a:gd name="T8" fmla="*/ 0 w 5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8">
                <a:moveTo>
                  <a:pt x="0" y="8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43" name="Freeform 2274">
            <a:extLst>
              <a:ext uri="{FF2B5EF4-FFF2-40B4-BE49-F238E27FC236}">
                <a16:creationId xmlns:a16="http://schemas.microsoft.com/office/drawing/2014/main" id="{319BB5CA-E597-4597-A84A-70C3828DF898}"/>
              </a:ext>
            </a:extLst>
          </p:cNvPr>
          <p:cNvSpPr>
            <a:spLocks/>
          </p:cNvSpPr>
          <p:nvPr/>
        </p:nvSpPr>
        <p:spPr bwMode="auto">
          <a:xfrm>
            <a:off x="3831668" y="5638984"/>
            <a:ext cx="20638" cy="50800"/>
          </a:xfrm>
          <a:custGeom>
            <a:avLst/>
            <a:gdLst>
              <a:gd name="T0" fmla="*/ 0 w 13"/>
              <a:gd name="T1" fmla="*/ 32 h 32"/>
              <a:gd name="T2" fmla="*/ 0 w 13"/>
              <a:gd name="T3" fmla="*/ 27 h 32"/>
              <a:gd name="T4" fmla="*/ 8 w 13"/>
              <a:gd name="T5" fmla="*/ 12 h 32"/>
              <a:gd name="T6" fmla="*/ 8 w 13"/>
              <a:gd name="T7" fmla="*/ 12 h 32"/>
              <a:gd name="T8" fmla="*/ 10 w 13"/>
              <a:gd name="T9" fmla="*/ 10 h 32"/>
              <a:gd name="T10" fmla="*/ 10 w 13"/>
              <a:gd name="T11" fmla="*/ 10 h 32"/>
              <a:gd name="T12" fmla="*/ 10 w 13"/>
              <a:gd name="T13" fmla="*/ 7 h 32"/>
              <a:gd name="T14" fmla="*/ 10 w 13"/>
              <a:gd name="T15" fmla="*/ 7 h 32"/>
              <a:gd name="T16" fmla="*/ 10 w 13"/>
              <a:gd name="T17" fmla="*/ 6 h 32"/>
              <a:gd name="T18" fmla="*/ 10 w 13"/>
              <a:gd name="T19" fmla="*/ 6 h 32"/>
              <a:gd name="T20" fmla="*/ 8 w 13"/>
              <a:gd name="T21" fmla="*/ 5 h 32"/>
              <a:gd name="T22" fmla="*/ 8 w 13"/>
              <a:gd name="T23" fmla="*/ 5 h 32"/>
              <a:gd name="T24" fmla="*/ 8 w 13"/>
              <a:gd name="T25" fmla="*/ 5 h 32"/>
              <a:gd name="T26" fmla="*/ 8 w 13"/>
              <a:gd name="T27" fmla="*/ 5 h 32"/>
              <a:gd name="T28" fmla="*/ 7 w 13"/>
              <a:gd name="T29" fmla="*/ 3 h 32"/>
              <a:gd name="T30" fmla="*/ 7 w 13"/>
              <a:gd name="T31" fmla="*/ 3 h 32"/>
              <a:gd name="T32" fmla="*/ 6 w 13"/>
              <a:gd name="T33" fmla="*/ 5 h 32"/>
              <a:gd name="T34" fmla="*/ 6 w 13"/>
              <a:gd name="T35" fmla="*/ 5 h 32"/>
              <a:gd name="T36" fmla="*/ 5 w 13"/>
              <a:gd name="T37" fmla="*/ 6 h 32"/>
              <a:gd name="T38" fmla="*/ 5 w 13"/>
              <a:gd name="T39" fmla="*/ 8 h 32"/>
              <a:gd name="T40" fmla="*/ 0 w 13"/>
              <a:gd name="T41" fmla="*/ 8 h 32"/>
              <a:gd name="T42" fmla="*/ 0 w 13"/>
              <a:gd name="T43" fmla="*/ 6 h 32"/>
              <a:gd name="T44" fmla="*/ 0 w 13"/>
              <a:gd name="T45" fmla="*/ 6 h 32"/>
              <a:gd name="T46" fmla="*/ 1 w 13"/>
              <a:gd name="T47" fmla="*/ 3 h 32"/>
              <a:gd name="T48" fmla="*/ 1 w 13"/>
              <a:gd name="T49" fmla="*/ 3 h 32"/>
              <a:gd name="T50" fmla="*/ 2 w 13"/>
              <a:gd name="T51" fmla="*/ 1 h 32"/>
              <a:gd name="T52" fmla="*/ 2 w 13"/>
              <a:gd name="T53" fmla="*/ 1 h 32"/>
              <a:gd name="T54" fmla="*/ 5 w 13"/>
              <a:gd name="T55" fmla="*/ 0 h 32"/>
              <a:gd name="T56" fmla="*/ 5 w 13"/>
              <a:gd name="T57" fmla="*/ 0 h 32"/>
              <a:gd name="T58" fmla="*/ 7 w 13"/>
              <a:gd name="T59" fmla="*/ 0 h 32"/>
              <a:gd name="T60" fmla="*/ 7 w 13"/>
              <a:gd name="T61" fmla="*/ 0 h 32"/>
              <a:gd name="T62" fmla="*/ 10 w 13"/>
              <a:gd name="T63" fmla="*/ 0 h 32"/>
              <a:gd name="T64" fmla="*/ 10 w 13"/>
              <a:gd name="T65" fmla="*/ 0 h 32"/>
              <a:gd name="T66" fmla="*/ 12 w 13"/>
              <a:gd name="T67" fmla="*/ 2 h 32"/>
              <a:gd name="T68" fmla="*/ 12 w 13"/>
              <a:gd name="T69" fmla="*/ 2 h 32"/>
              <a:gd name="T70" fmla="*/ 13 w 13"/>
              <a:gd name="T71" fmla="*/ 5 h 32"/>
              <a:gd name="T72" fmla="*/ 13 w 13"/>
              <a:gd name="T73" fmla="*/ 5 h 32"/>
              <a:gd name="T74" fmla="*/ 13 w 13"/>
              <a:gd name="T75" fmla="*/ 7 h 32"/>
              <a:gd name="T76" fmla="*/ 13 w 13"/>
              <a:gd name="T77" fmla="*/ 7 h 32"/>
              <a:gd name="T78" fmla="*/ 13 w 13"/>
              <a:gd name="T79" fmla="*/ 10 h 32"/>
              <a:gd name="T80" fmla="*/ 13 w 13"/>
              <a:gd name="T81" fmla="*/ 10 h 32"/>
              <a:gd name="T82" fmla="*/ 13 w 13"/>
              <a:gd name="T83" fmla="*/ 11 h 32"/>
              <a:gd name="T84" fmla="*/ 13 w 13"/>
              <a:gd name="T85" fmla="*/ 11 h 32"/>
              <a:gd name="T86" fmla="*/ 13 w 13"/>
              <a:gd name="T87" fmla="*/ 12 h 32"/>
              <a:gd name="T88" fmla="*/ 13 w 13"/>
              <a:gd name="T89" fmla="*/ 12 h 32"/>
              <a:gd name="T90" fmla="*/ 12 w 13"/>
              <a:gd name="T91" fmla="*/ 13 h 32"/>
              <a:gd name="T92" fmla="*/ 6 w 13"/>
              <a:gd name="T93" fmla="*/ 27 h 32"/>
              <a:gd name="T94" fmla="*/ 13 w 13"/>
              <a:gd name="T95" fmla="*/ 27 h 32"/>
              <a:gd name="T96" fmla="*/ 13 w 13"/>
              <a:gd name="T97" fmla="*/ 32 h 32"/>
              <a:gd name="T98" fmla="*/ 0 w 13"/>
              <a:gd name="T9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32">
                <a:moveTo>
                  <a:pt x="0" y="32"/>
                </a:moveTo>
                <a:lnTo>
                  <a:pt x="0" y="27"/>
                </a:lnTo>
                <a:lnTo>
                  <a:pt x="8" y="12"/>
                </a:lnTo>
                <a:lnTo>
                  <a:pt x="8" y="12"/>
                </a:lnTo>
                <a:lnTo>
                  <a:pt x="10" y="10"/>
                </a:lnTo>
                <a:lnTo>
                  <a:pt x="10" y="10"/>
                </a:lnTo>
                <a:lnTo>
                  <a:pt x="10" y="7"/>
                </a:lnTo>
                <a:lnTo>
                  <a:pt x="10" y="7"/>
                </a:lnTo>
                <a:lnTo>
                  <a:pt x="10" y="6"/>
                </a:lnTo>
                <a:lnTo>
                  <a:pt x="10" y="6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7" y="3"/>
                </a:lnTo>
                <a:lnTo>
                  <a:pt x="7" y="3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1" y="3"/>
                </a:lnTo>
                <a:lnTo>
                  <a:pt x="1" y="3"/>
                </a:lnTo>
                <a:lnTo>
                  <a:pt x="2" y="1"/>
                </a:lnTo>
                <a:lnTo>
                  <a:pt x="2" y="1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3" y="5"/>
                </a:lnTo>
                <a:lnTo>
                  <a:pt x="13" y="5"/>
                </a:lnTo>
                <a:lnTo>
                  <a:pt x="13" y="7"/>
                </a:lnTo>
                <a:lnTo>
                  <a:pt x="13" y="7"/>
                </a:lnTo>
                <a:lnTo>
                  <a:pt x="13" y="10"/>
                </a:lnTo>
                <a:lnTo>
                  <a:pt x="13" y="10"/>
                </a:lnTo>
                <a:lnTo>
                  <a:pt x="13" y="11"/>
                </a:lnTo>
                <a:lnTo>
                  <a:pt x="13" y="11"/>
                </a:lnTo>
                <a:lnTo>
                  <a:pt x="13" y="12"/>
                </a:lnTo>
                <a:lnTo>
                  <a:pt x="13" y="12"/>
                </a:lnTo>
                <a:lnTo>
                  <a:pt x="12" y="13"/>
                </a:lnTo>
                <a:lnTo>
                  <a:pt x="6" y="27"/>
                </a:lnTo>
                <a:lnTo>
                  <a:pt x="13" y="27"/>
                </a:lnTo>
                <a:lnTo>
                  <a:pt x="13" y="32"/>
                </a:lnTo>
                <a:lnTo>
                  <a:pt x="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44" name="Freeform 2275">
            <a:extLst>
              <a:ext uri="{FF2B5EF4-FFF2-40B4-BE49-F238E27FC236}">
                <a16:creationId xmlns:a16="http://schemas.microsoft.com/office/drawing/2014/main" id="{B52DA77E-E223-4A26-B358-1C145AE68AC1}"/>
              </a:ext>
            </a:extLst>
          </p:cNvPr>
          <p:cNvSpPr>
            <a:spLocks/>
          </p:cNvSpPr>
          <p:nvPr/>
        </p:nvSpPr>
        <p:spPr bwMode="auto">
          <a:xfrm>
            <a:off x="3857068" y="5638984"/>
            <a:ext cx="25400" cy="50800"/>
          </a:xfrm>
          <a:custGeom>
            <a:avLst/>
            <a:gdLst>
              <a:gd name="T0" fmla="*/ 9 w 16"/>
              <a:gd name="T1" fmla="*/ 32 h 32"/>
              <a:gd name="T2" fmla="*/ 9 w 16"/>
              <a:gd name="T3" fmla="*/ 27 h 32"/>
              <a:gd name="T4" fmla="*/ 0 w 16"/>
              <a:gd name="T5" fmla="*/ 27 h 32"/>
              <a:gd name="T6" fmla="*/ 0 w 16"/>
              <a:gd name="T7" fmla="*/ 22 h 32"/>
              <a:gd name="T8" fmla="*/ 6 w 16"/>
              <a:gd name="T9" fmla="*/ 0 h 32"/>
              <a:gd name="T10" fmla="*/ 11 w 16"/>
              <a:gd name="T11" fmla="*/ 0 h 32"/>
              <a:gd name="T12" fmla="*/ 5 w 16"/>
              <a:gd name="T13" fmla="*/ 22 h 32"/>
              <a:gd name="T14" fmla="*/ 9 w 16"/>
              <a:gd name="T15" fmla="*/ 22 h 32"/>
              <a:gd name="T16" fmla="*/ 9 w 16"/>
              <a:gd name="T17" fmla="*/ 13 h 32"/>
              <a:gd name="T18" fmla="*/ 14 w 16"/>
              <a:gd name="T19" fmla="*/ 13 h 32"/>
              <a:gd name="T20" fmla="*/ 14 w 16"/>
              <a:gd name="T21" fmla="*/ 22 h 32"/>
              <a:gd name="T22" fmla="*/ 16 w 16"/>
              <a:gd name="T23" fmla="*/ 22 h 32"/>
              <a:gd name="T24" fmla="*/ 16 w 16"/>
              <a:gd name="T25" fmla="*/ 27 h 32"/>
              <a:gd name="T26" fmla="*/ 14 w 16"/>
              <a:gd name="T27" fmla="*/ 27 h 32"/>
              <a:gd name="T28" fmla="*/ 14 w 16"/>
              <a:gd name="T29" fmla="*/ 32 h 32"/>
              <a:gd name="T30" fmla="*/ 9 w 16"/>
              <a:gd name="T31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2">
                <a:moveTo>
                  <a:pt x="9" y="32"/>
                </a:moveTo>
                <a:lnTo>
                  <a:pt x="9" y="27"/>
                </a:lnTo>
                <a:lnTo>
                  <a:pt x="0" y="27"/>
                </a:lnTo>
                <a:lnTo>
                  <a:pt x="0" y="22"/>
                </a:lnTo>
                <a:lnTo>
                  <a:pt x="6" y="0"/>
                </a:lnTo>
                <a:lnTo>
                  <a:pt x="11" y="0"/>
                </a:lnTo>
                <a:lnTo>
                  <a:pt x="5" y="22"/>
                </a:lnTo>
                <a:lnTo>
                  <a:pt x="9" y="22"/>
                </a:lnTo>
                <a:lnTo>
                  <a:pt x="9" y="13"/>
                </a:lnTo>
                <a:lnTo>
                  <a:pt x="14" y="13"/>
                </a:lnTo>
                <a:lnTo>
                  <a:pt x="14" y="22"/>
                </a:lnTo>
                <a:lnTo>
                  <a:pt x="16" y="22"/>
                </a:lnTo>
                <a:lnTo>
                  <a:pt x="16" y="27"/>
                </a:lnTo>
                <a:lnTo>
                  <a:pt x="14" y="27"/>
                </a:lnTo>
                <a:lnTo>
                  <a:pt x="14" y="32"/>
                </a:lnTo>
                <a:lnTo>
                  <a:pt x="9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45" name="Freeform 2276">
            <a:extLst>
              <a:ext uri="{FF2B5EF4-FFF2-40B4-BE49-F238E27FC236}">
                <a16:creationId xmlns:a16="http://schemas.microsoft.com/office/drawing/2014/main" id="{E3EB62C9-CED0-4E40-AA5C-11E86712FC2B}"/>
              </a:ext>
            </a:extLst>
          </p:cNvPr>
          <p:cNvSpPr>
            <a:spLocks/>
          </p:cNvSpPr>
          <p:nvPr/>
        </p:nvSpPr>
        <p:spPr bwMode="auto">
          <a:xfrm>
            <a:off x="3884055" y="5638984"/>
            <a:ext cx="22225" cy="50800"/>
          </a:xfrm>
          <a:custGeom>
            <a:avLst/>
            <a:gdLst>
              <a:gd name="T0" fmla="*/ 0 w 14"/>
              <a:gd name="T1" fmla="*/ 32 h 32"/>
              <a:gd name="T2" fmla="*/ 0 w 14"/>
              <a:gd name="T3" fmla="*/ 27 h 32"/>
              <a:gd name="T4" fmla="*/ 9 w 14"/>
              <a:gd name="T5" fmla="*/ 12 h 32"/>
              <a:gd name="T6" fmla="*/ 9 w 14"/>
              <a:gd name="T7" fmla="*/ 12 h 32"/>
              <a:gd name="T8" fmla="*/ 9 w 14"/>
              <a:gd name="T9" fmla="*/ 10 h 32"/>
              <a:gd name="T10" fmla="*/ 9 w 14"/>
              <a:gd name="T11" fmla="*/ 10 h 32"/>
              <a:gd name="T12" fmla="*/ 9 w 14"/>
              <a:gd name="T13" fmla="*/ 7 h 32"/>
              <a:gd name="T14" fmla="*/ 9 w 14"/>
              <a:gd name="T15" fmla="*/ 7 h 32"/>
              <a:gd name="T16" fmla="*/ 9 w 14"/>
              <a:gd name="T17" fmla="*/ 6 h 32"/>
              <a:gd name="T18" fmla="*/ 9 w 14"/>
              <a:gd name="T19" fmla="*/ 6 h 32"/>
              <a:gd name="T20" fmla="*/ 9 w 14"/>
              <a:gd name="T21" fmla="*/ 5 h 32"/>
              <a:gd name="T22" fmla="*/ 9 w 14"/>
              <a:gd name="T23" fmla="*/ 5 h 32"/>
              <a:gd name="T24" fmla="*/ 9 w 14"/>
              <a:gd name="T25" fmla="*/ 5 h 32"/>
              <a:gd name="T26" fmla="*/ 9 w 14"/>
              <a:gd name="T27" fmla="*/ 5 h 32"/>
              <a:gd name="T28" fmla="*/ 8 w 14"/>
              <a:gd name="T29" fmla="*/ 3 h 32"/>
              <a:gd name="T30" fmla="*/ 8 w 14"/>
              <a:gd name="T31" fmla="*/ 3 h 32"/>
              <a:gd name="T32" fmla="*/ 5 w 14"/>
              <a:gd name="T33" fmla="*/ 5 h 32"/>
              <a:gd name="T34" fmla="*/ 5 w 14"/>
              <a:gd name="T35" fmla="*/ 5 h 32"/>
              <a:gd name="T36" fmla="*/ 5 w 14"/>
              <a:gd name="T37" fmla="*/ 6 h 32"/>
              <a:gd name="T38" fmla="*/ 5 w 14"/>
              <a:gd name="T39" fmla="*/ 8 h 32"/>
              <a:gd name="T40" fmla="*/ 0 w 14"/>
              <a:gd name="T41" fmla="*/ 8 h 32"/>
              <a:gd name="T42" fmla="*/ 0 w 14"/>
              <a:gd name="T43" fmla="*/ 6 h 32"/>
              <a:gd name="T44" fmla="*/ 0 w 14"/>
              <a:gd name="T45" fmla="*/ 6 h 32"/>
              <a:gd name="T46" fmla="*/ 2 w 14"/>
              <a:gd name="T47" fmla="*/ 3 h 32"/>
              <a:gd name="T48" fmla="*/ 2 w 14"/>
              <a:gd name="T49" fmla="*/ 3 h 32"/>
              <a:gd name="T50" fmla="*/ 3 w 14"/>
              <a:gd name="T51" fmla="*/ 1 h 32"/>
              <a:gd name="T52" fmla="*/ 3 w 14"/>
              <a:gd name="T53" fmla="*/ 1 h 32"/>
              <a:gd name="T54" fmla="*/ 5 w 14"/>
              <a:gd name="T55" fmla="*/ 0 h 32"/>
              <a:gd name="T56" fmla="*/ 5 w 14"/>
              <a:gd name="T57" fmla="*/ 0 h 32"/>
              <a:gd name="T58" fmla="*/ 8 w 14"/>
              <a:gd name="T59" fmla="*/ 0 h 32"/>
              <a:gd name="T60" fmla="*/ 8 w 14"/>
              <a:gd name="T61" fmla="*/ 0 h 32"/>
              <a:gd name="T62" fmla="*/ 10 w 14"/>
              <a:gd name="T63" fmla="*/ 0 h 32"/>
              <a:gd name="T64" fmla="*/ 10 w 14"/>
              <a:gd name="T65" fmla="*/ 0 h 32"/>
              <a:gd name="T66" fmla="*/ 13 w 14"/>
              <a:gd name="T67" fmla="*/ 2 h 32"/>
              <a:gd name="T68" fmla="*/ 13 w 14"/>
              <a:gd name="T69" fmla="*/ 2 h 32"/>
              <a:gd name="T70" fmla="*/ 14 w 14"/>
              <a:gd name="T71" fmla="*/ 5 h 32"/>
              <a:gd name="T72" fmla="*/ 14 w 14"/>
              <a:gd name="T73" fmla="*/ 5 h 32"/>
              <a:gd name="T74" fmla="*/ 14 w 14"/>
              <a:gd name="T75" fmla="*/ 7 h 32"/>
              <a:gd name="T76" fmla="*/ 14 w 14"/>
              <a:gd name="T77" fmla="*/ 7 h 32"/>
              <a:gd name="T78" fmla="*/ 14 w 14"/>
              <a:gd name="T79" fmla="*/ 10 h 32"/>
              <a:gd name="T80" fmla="*/ 14 w 14"/>
              <a:gd name="T81" fmla="*/ 10 h 32"/>
              <a:gd name="T82" fmla="*/ 14 w 14"/>
              <a:gd name="T83" fmla="*/ 11 h 32"/>
              <a:gd name="T84" fmla="*/ 14 w 14"/>
              <a:gd name="T85" fmla="*/ 11 h 32"/>
              <a:gd name="T86" fmla="*/ 14 w 14"/>
              <a:gd name="T87" fmla="*/ 12 h 32"/>
              <a:gd name="T88" fmla="*/ 14 w 14"/>
              <a:gd name="T89" fmla="*/ 12 h 32"/>
              <a:gd name="T90" fmla="*/ 13 w 14"/>
              <a:gd name="T91" fmla="*/ 13 h 32"/>
              <a:gd name="T92" fmla="*/ 7 w 14"/>
              <a:gd name="T93" fmla="*/ 27 h 32"/>
              <a:gd name="T94" fmla="*/ 14 w 14"/>
              <a:gd name="T95" fmla="*/ 27 h 32"/>
              <a:gd name="T96" fmla="*/ 14 w 14"/>
              <a:gd name="T97" fmla="*/ 32 h 32"/>
              <a:gd name="T98" fmla="*/ 0 w 14"/>
              <a:gd name="T9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2">
                <a:moveTo>
                  <a:pt x="0" y="32"/>
                </a:moveTo>
                <a:lnTo>
                  <a:pt x="0" y="27"/>
                </a:lnTo>
                <a:lnTo>
                  <a:pt x="9" y="12"/>
                </a:lnTo>
                <a:lnTo>
                  <a:pt x="9" y="12"/>
                </a:lnTo>
                <a:lnTo>
                  <a:pt x="9" y="10"/>
                </a:lnTo>
                <a:lnTo>
                  <a:pt x="9" y="10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8" y="3"/>
                </a:lnTo>
                <a:lnTo>
                  <a:pt x="8" y="3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2" y="3"/>
                </a:lnTo>
                <a:lnTo>
                  <a:pt x="2" y="3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4" y="12"/>
                </a:lnTo>
                <a:lnTo>
                  <a:pt x="14" y="12"/>
                </a:lnTo>
                <a:lnTo>
                  <a:pt x="13" y="13"/>
                </a:lnTo>
                <a:lnTo>
                  <a:pt x="7" y="27"/>
                </a:lnTo>
                <a:lnTo>
                  <a:pt x="14" y="27"/>
                </a:lnTo>
                <a:lnTo>
                  <a:pt x="14" y="32"/>
                </a:lnTo>
                <a:lnTo>
                  <a:pt x="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46" name="Freeform 2277">
            <a:extLst>
              <a:ext uri="{FF2B5EF4-FFF2-40B4-BE49-F238E27FC236}">
                <a16:creationId xmlns:a16="http://schemas.microsoft.com/office/drawing/2014/main" id="{C6A1907E-2746-4155-AABF-5CB8D882090C}"/>
              </a:ext>
            </a:extLst>
          </p:cNvPr>
          <p:cNvSpPr>
            <a:spLocks/>
          </p:cNvSpPr>
          <p:nvPr/>
        </p:nvSpPr>
        <p:spPr bwMode="auto">
          <a:xfrm>
            <a:off x="3739593" y="6148571"/>
            <a:ext cx="19050" cy="52388"/>
          </a:xfrm>
          <a:custGeom>
            <a:avLst/>
            <a:gdLst>
              <a:gd name="T0" fmla="*/ 0 w 12"/>
              <a:gd name="T1" fmla="*/ 33 h 33"/>
              <a:gd name="T2" fmla="*/ 0 w 12"/>
              <a:gd name="T3" fmla="*/ 29 h 33"/>
              <a:gd name="T4" fmla="*/ 7 w 12"/>
              <a:gd name="T5" fmla="*/ 13 h 33"/>
              <a:gd name="T6" fmla="*/ 7 w 12"/>
              <a:gd name="T7" fmla="*/ 13 h 33"/>
              <a:gd name="T8" fmla="*/ 9 w 12"/>
              <a:gd name="T9" fmla="*/ 11 h 33"/>
              <a:gd name="T10" fmla="*/ 9 w 12"/>
              <a:gd name="T11" fmla="*/ 11 h 33"/>
              <a:gd name="T12" fmla="*/ 9 w 12"/>
              <a:gd name="T13" fmla="*/ 9 h 33"/>
              <a:gd name="T14" fmla="*/ 9 w 12"/>
              <a:gd name="T15" fmla="*/ 9 h 33"/>
              <a:gd name="T16" fmla="*/ 9 w 12"/>
              <a:gd name="T17" fmla="*/ 8 h 33"/>
              <a:gd name="T18" fmla="*/ 9 w 12"/>
              <a:gd name="T19" fmla="*/ 8 h 33"/>
              <a:gd name="T20" fmla="*/ 9 w 12"/>
              <a:gd name="T21" fmla="*/ 6 h 33"/>
              <a:gd name="T22" fmla="*/ 9 w 12"/>
              <a:gd name="T23" fmla="*/ 6 h 33"/>
              <a:gd name="T24" fmla="*/ 7 w 12"/>
              <a:gd name="T25" fmla="*/ 5 h 33"/>
              <a:gd name="T26" fmla="*/ 7 w 12"/>
              <a:gd name="T27" fmla="*/ 5 h 33"/>
              <a:gd name="T28" fmla="*/ 6 w 12"/>
              <a:gd name="T29" fmla="*/ 5 h 33"/>
              <a:gd name="T30" fmla="*/ 6 w 12"/>
              <a:gd name="T31" fmla="*/ 5 h 33"/>
              <a:gd name="T32" fmla="*/ 5 w 12"/>
              <a:gd name="T33" fmla="*/ 6 h 33"/>
              <a:gd name="T34" fmla="*/ 5 w 12"/>
              <a:gd name="T35" fmla="*/ 6 h 33"/>
              <a:gd name="T36" fmla="*/ 4 w 12"/>
              <a:gd name="T37" fmla="*/ 8 h 33"/>
              <a:gd name="T38" fmla="*/ 4 w 12"/>
              <a:gd name="T39" fmla="*/ 10 h 33"/>
              <a:gd name="T40" fmla="*/ 0 w 12"/>
              <a:gd name="T41" fmla="*/ 10 h 33"/>
              <a:gd name="T42" fmla="*/ 0 w 12"/>
              <a:gd name="T43" fmla="*/ 8 h 33"/>
              <a:gd name="T44" fmla="*/ 0 w 12"/>
              <a:gd name="T45" fmla="*/ 8 h 33"/>
              <a:gd name="T46" fmla="*/ 0 w 12"/>
              <a:gd name="T47" fmla="*/ 5 h 33"/>
              <a:gd name="T48" fmla="*/ 0 w 12"/>
              <a:gd name="T49" fmla="*/ 5 h 33"/>
              <a:gd name="T50" fmla="*/ 1 w 12"/>
              <a:gd name="T51" fmla="*/ 3 h 33"/>
              <a:gd name="T52" fmla="*/ 1 w 12"/>
              <a:gd name="T53" fmla="*/ 3 h 33"/>
              <a:gd name="T54" fmla="*/ 4 w 12"/>
              <a:gd name="T55" fmla="*/ 1 h 33"/>
              <a:gd name="T56" fmla="*/ 4 w 12"/>
              <a:gd name="T57" fmla="*/ 1 h 33"/>
              <a:gd name="T58" fmla="*/ 6 w 12"/>
              <a:gd name="T59" fmla="*/ 0 h 33"/>
              <a:gd name="T60" fmla="*/ 6 w 12"/>
              <a:gd name="T61" fmla="*/ 0 h 33"/>
              <a:gd name="T62" fmla="*/ 10 w 12"/>
              <a:gd name="T63" fmla="*/ 1 h 33"/>
              <a:gd name="T64" fmla="*/ 10 w 12"/>
              <a:gd name="T65" fmla="*/ 1 h 33"/>
              <a:gd name="T66" fmla="*/ 11 w 12"/>
              <a:gd name="T67" fmla="*/ 3 h 33"/>
              <a:gd name="T68" fmla="*/ 11 w 12"/>
              <a:gd name="T69" fmla="*/ 3 h 33"/>
              <a:gd name="T70" fmla="*/ 12 w 12"/>
              <a:gd name="T71" fmla="*/ 5 h 33"/>
              <a:gd name="T72" fmla="*/ 12 w 12"/>
              <a:gd name="T73" fmla="*/ 5 h 33"/>
              <a:gd name="T74" fmla="*/ 12 w 12"/>
              <a:gd name="T75" fmla="*/ 9 h 33"/>
              <a:gd name="T76" fmla="*/ 12 w 12"/>
              <a:gd name="T77" fmla="*/ 9 h 33"/>
              <a:gd name="T78" fmla="*/ 12 w 12"/>
              <a:gd name="T79" fmla="*/ 10 h 33"/>
              <a:gd name="T80" fmla="*/ 12 w 12"/>
              <a:gd name="T81" fmla="*/ 10 h 33"/>
              <a:gd name="T82" fmla="*/ 12 w 12"/>
              <a:gd name="T83" fmla="*/ 13 h 33"/>
              <a:gd name="T84" fmla="*/ 12 w 12"/>
              <a:gd name="T85" fmla="*/ 13 h 33"/>
              <a:gd name="T86" fmla="*/ 12 w 12"/>
              <a:gd name="T87" fmla="*/ 14 h 33"/>
              <a:gd name="T88" fmla="*/ 12 w 12"/>
              <a:gd name="T89" fmla="*/ 14 h 33"/>
              <a:gd name="T90" fmla="*/ 11 w 12"/>
              <a:gd name="T91" fmla="*/ 15 h 33"/>
              <a:gd name="T92" fmla="*/ 5 w 12"/>
              <a:gd name="T93" fmla="*/ 29 h 33"/>
              <a:gd name="T94" fmla="*/ 12 w 12"/>
              <a:gd name="T95" fmla="*/ 29 h 33"/>
              <a:gd name="T96" fmla="*/ 12 w 12"/>
              <a:gd name="T97" fmla="*/ 33 h 33"/>
              <a:gd name="T98" fmla="*/ 0 w 12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" h="33">
                <a:moveTo>
                  <a:pt x="0" y="33"/>
                </a:moveTo>
                <a:lnTo>
                  <a:pt x="0" y="29"/>
                </a:lnTo>
                <a:lnTo>
                  <a:pt x="7" y="13"/>
                </a:lnTo>
                <a:lnTo>
                  <a:pt x="7" y="13"/>
                </a:lnTo>
                <a:lnTo>
                  <a:pt x="9" y="11"/>
                </a:lnTo>
                <a:lnTo>
                  <a:pt x="9" y="11"/>
                </a:lnTo>
                <a:lnTo>
                  <a:pt x="9" y="9"/>
                </a:lnTo>
                <a:lnTo>
                  <a:pt x="9" y="9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4" y="8"/>
                </a:lnTo>
                <a:lnTo>
                  <a:pt x="4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1" y="3"/>
                </a:lnTo>
                <a:lnTo>
                  <a:pt x="11" y="3"/>
                </a:lnTo>
                <a:lnTo>
                  <a:pt x="12" y="5"/>
                </a:lnTo>
                <a:lnTo>
                  <a:pt x="12" y="5"/>
                </a:lnTo>
                <a:lnTo>
                  <a:pt x="12" y="9"/>
                </a:lnTo>
                <a:lnTo>
                  <a:pt x="12" y="9"/>
                </a:lnTo>
                <a:lnTo>
                  <a:pt x="12" y="10"/>
                </a:lnTo>
                <a:lnTo>
                  <a:pt x="12" y="10"/>
                </a:lnTo>
                <a:lnTo>
                  <a:pt x="12" y="13"/>
                </a:lnTo>
                <a:lnTo>
                  <a:pt x="12" y="13"/>
                </a:lnTo>
                <a:lnTo>
                  <a:pt x="12" y="14"/>
                </a:lnTo>
                <a:lnTo>
                  <a:pt x="12" y="14"/>
                </a:lnTo>
                <a:lnTo>
                  <a:pt x="11" y="15"/>
                </a:lnTo>
                <a:lnTo>
                  <a:pt x="5" y="29"/>
                </a:lnTo>
                <a:lnTo>
                  <a:pt x="12" y="29"/>
                </a:lnTo>
                <a:lnTo>
                  <a:pt x="12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47" name="Freeform 2278">
            <a:extLst>
              <a:ext uri="{FF2B5EF4-FFF2-40B4-BE49-F238E27FC236}">
                <a16:creationId xmlns:a16="http://schemas.microsoft.com/office/drawing/2014/main" id="{FA932292-3E47-4BA9-A017-78C1DD1C842C}"/>
              </a:ext>
            </a:extLst>
          </p:cNvPr>
          <p:cNvSpPr>
            <a:spLocks/>
          </p:cNvSpPr>
          <p:nvPr/>
        </p:nvSpPr>
        <p:spPr bwMode="auto">
          <a:xfrm>
            <a:off x="3764993" y="6148571"/>
            <a:ext cx="22225" cy="52388"/>
          </a:xfrm>
          <a:custGeom>
            <a:avLst/>
            <a:gdLst>
              <a:gd name="T0" fmla="*/ 5 w 14"/>
              <a:gd name="T1" fmla="*/ 14 h 33"/>
              <a:gd name="T2" fmla="*/ 9 w 14"/>
              <a:gd name="T3" fmla="*/ 14 h 33"/>
              <a:gd name="T4" fmla="*/ 9 w 14"/>
              <a:gd name="T5" fmla="*/ 8 h 33"/>
              <a:gd name="T6" fmla="*/ 9 w 14"/>
              <a:gd name="T7" fmla="*/ 6 h 33"/>
              <a:gd name="T8" fmla="*/ 6 w 14"/>
              <a:gd name="T9" fmla="*/ 5 h 33"/>
              <a:gd name="T10" fmla="*/ 5 w 14"/>
              <a:gd name="T11" fmla="*/ 6 h 33"/>
              <a:gd name="T12" fmla="*/ 5 w 14"/>
              <a:gd name="T13" fmla="*/ 8 h 33"/>
              <a:gd name="T14" fmla="*/ 0 w 14"/>
              <a:gd name="T15" fmla="*/ 10 h 33"/>
              <a:gd name="T16" fmla="*/ 0 w 14"/>
              <a:gd name="T17" fmla="*/ 8 h 33"/>
              <a:gd name="T18" fmla="*/ 0 w 14"/>
              <a:gd name="T19" fmla="*/ 5 h 33"/>
              <a:gd name="T20" fmla="*/ 3 w 14"/>
              <a:gd name="T21" fmla="*/ 3 h 33"/>
              <a:gd name="T22" fmla="*/ 4 w 14"/>
              <a:gd name="T23" fmla="*/ 1 h 33"/>
              <a:gd name="T24" fmla="*/ 6 w 14"/>
              <a:gd name="T25" fmla="*/ 0 h 33"/>
              <a:gd name="T26" fmla="*/ 10 w 14"/>
              <a:gd name="T27" fmla="*/ 1 h 33"/>
              <a:gd name="T28" fmla="*/ 11 w 14"/>
              <a:gd name="T29" fmla="*/ 3 h 33"/>
              <a:gd name="T30" fmla="*/ 13 w 14"/>
              <a:gd name="T31" fmla="*/ 4 h 33"/>
              <a:gd name="T32" fmla="*/ 14 w 14"/>
              <a:gd name="T33" fmla="*/ 5 h 33"/>
              <a:gd name="T34" fmla="*/ 14 w 14"/>
              <a:gd name="T35" fmla="*/ 10 h 33"/>
              <a:gd name="T36" fmla="*/ 14 w 14"/>
              <a:gd name="T37" fmla="*/ 13 h 33"/>
              <a:gd name="T38" fmla="*/ 14 w 14"/>
              <a:gd name="T39" fmla="*/ 14 h 33"/>
              <a:gd name="T40" fmla="*/ 13 w 14"/>
              <a:gd name="T41" fmla="*/ 15 h 33"/>
              <a:gd name="T42" fmla="*/ 11 w 14"/>
              <a:gd name="T43" fmla="*/ 16 h 33"/>
              <a:gd name="T44" fmla="*/ 13 w 14"/>
              <a:gd name="T45" fmla="*/ 18 h 33"/>
              <a:gd name="T46" fmla="*/ 14 w 14"/>
              <a:gd name="T47" fmla="*/ 19 h 33"/>
              <a:gd name="T48" fmla="*/ 14 w 14"/>
              <a:gd name="T49" fmla="*/ 21 h 33"/>
              <a:gd name="T50" fmla="*/ 14 w 14"/>
              <a:gd name="T51" fmla="*/ 24 h 33"/>
              <a:gd name="T52" fmla="*/ 14 w 14"/>
              <a:gd name="T53" fmla="*/ 26 h 33"/>
              <a:gd name="T54" fmla="*/ 14 w 14"/>
              <a:gd name="T55" fmla="*/ 28 h 33"/>
              <a:gd name="T56" fmla="*/ 13 w 14"/>
              <a:gd name="T57" fmla="*/ 29 h 33"/>
              <a:gd name="T58" fmla="*/ 13 w 14"/>
              <a:gd name="T59" fmla="*/ 30 h 33"/>
              <a:gd name="T60" fmla="*/ 10 w 14"/>
              <a:gd name="T61" fmla="*/ 33 h 33"/>
              <a:gd name="T62" fmla="*/ 6 w 14"/>
              <a:gd name="T63" fmla="*/ 33 h 33"/>
              <a:gd name="T64" fmla="*/ 5 w 14"/>
              <a:gd name="T65" fmla="*/ 33 h 33"/>
              <a:gd name="T66" fmla="*/ 3 w 14"/>
              <a:gd name="T67" fmla="*/ 31 h 33"/>
              <a:gd name="T68" fmla="*/ 0 w 14"/>
              <a:gd name="T69" fmla="*/ 30 h 33"/>
              <a:gd name="T70" fmla="*/ 0 w 14"/>
              <a:gd name="T71" fmla="*/ 24 h 33"/>
              <a:gd name="T72" fmla="*/ 5 w 14"/>
              <a:gd name="T73" fmla="*/ 26 h 33"/>
              <a:gd name="T74" fmla="*/ 5 w 14"/>
              <a:gd name="T75" fmla="*/ 28 h 33"/>
              <a:gd name="T76" fmla="*/ 6 w 14"/>
              <a:gd name="T77" fmla="*/ 29 h 33"/>
              <a:gd name="T78" fmla="*/ 9 w 14"/>
              <a:gd name="T79" fmla="*/ 28 h 33"/>
              <a:gd name="T80" fmla="*/ 9 w 14"/>
              <a:gd name="T81" fmla="*/ 26 h 33"/>
              <a:gd name="T82" fmla="*/ 9 w 14"/>
              <a:gd name="T83" fmla="*/ 21 h 33"/>
              <a:gd name="T84" fmla="*/ 9 w 14"/>
              <a:gd name="T85" fmla="*/ 19 h 33"/>
              <a:gd name="T86" fmla="*/ 8 w 14"/>
              <a:gd name="T87" fmla="*/ 19 h 33"/>
              <a:gd name="T88" fmla="*/ 5 w 14"/>
              <a:gd name="T89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3">
                <a:moveTo>
                  <a:pt x="5" y="14"/>
                </a:moveTo>
                <a:lnTo>
                  <a:pt x="5" y="14"/>
                </a:lnTo>
                <a:lnTo>
                  <a:pt x="9" y="14"/>
                </a:lnTo>
                <a:lnTo>
                  <a:pt x="9" y="14"/>
                </a:lnTo>
                <a:lnTo>
                  <a:pt x="9" y="11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3" y="3"/>
                </a:lnTo>
                <a:lnTo>
                  <a:pt x="3" y="3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1" y="3"/>
                </a:lnTo>
                <a:lnTo>
                  <a:pt x="11" y="3"/>
                </a:lnTo>
                <a:lnTo>
                  <a:pt x="13" y="4"/>
                </a:lnTo>
                <a:lnTo>
                  <a:pt x="13" y="4"/>
                </a:lnTo>
                <a:lnTo>
                  <a:pt x="14" y="5"/>
                </a:lnTo>
                <a:lnTo>
                  <a:pt x="14" y="5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13" y="15"/>
                </a:lnTo>
                <a:lnTo>
                  <a:pt x="11" y="16"/>
                </a:lnTo>
                <a:lnTo>
                  <a:pt x="11" y="16"/>
                </a:lnTo>
                <a:lnTo>
                  <a:pt x="13" y="18"/>
                </a:lnTo>
                <a:lnTo>
                  <a:pt x="13" y="18"/>
                </a:lnTo>
                <a:lnTo>
                  <a:pt x="14" y="19"/>
                </a:lnTo>
                <a:lnTo>
                  <a:pt x="14" y="19"/>
                </a:lnTo>
                <a:lnTo>
                  <a:pt x="14" y="21"/>
                </a:lnTo>
                <a:lnTo>
                  <a:pt x="14" y="21"/>
                </a:lnTo>
                <a:lnTo>
                  <a:pt x="14" y="24"/>
                </a:lnTo>
                <a:lnTo>
                  <a:pt x="14" y="24"/>
                </a:lnTo>
                <a:lnTo>
                  <a:pt x="14" y="26"/>
                </a:lnTo>
                <a:lnTo>
                  <a:pt x="14" y="26"/>
                </a:lnTo>
                <a:lnTo>
                  <a:pt x="14" y="28"/>
                </a:lnTo>
                <a:lnTo>
                  <a:pt x="14" y="28"/>
                </a:lnTo>
                <a:lnTo>
                  <a:pt x="13" y="29"/>
                </a:lnTo>
                <a:lnTo>
                  <a:pt x="13" y="29"/>
                </a:lnTo>
                <a:lnTo>
                  <a:pt x="13" y="30"/>
                </a:lnTo>
                <a:lnTo>
                  <a:pt x="13" y="30"/>
                </a:lnTo>
                <a:lnTo>
                  <a:pt x="10" y="33"/>
                </a:lnTo>
                <a:lnTo>
                  <a:pt x="10" y="33"/>
                </a:lnTo>
                <a:lnTo>
                  <a:pt x="6" y="33"/>
                </a:lnTo>
                <a:lnTo>
                  <a:pt x="6" y="33"/>
                </a:lnTo>
                <a:lnTo>
                  <a:pt x="5" y="33"/>
                </a:lnTo>
                <a:lnTo>
                  <a:pt x="5" y="33"/>
                </a:lnTo>
                <a:lnTo>
                  <a:pt x="3" y="31"/>
                </a:lnTo>
                <a:lnTo>
                  <a:pt x="3" y="31"/>
                </a:lnTo>
                <a:lnTo>
                  <a:pt x="0" y="30"/>
                </a:lnTo>
                <a:lnTo>
                  <a:pt x="0" y="30"/>
                </a:lnTo>
                <a:lnTo>
                  <a:pt x="0" y="26"/>
                </a:lnTo>
                <a:lnTo>
                  <a:pt x="0" y="24"/>
                </a:lnTo>
                <a:lnTo>
                  <a:pt x="5" y="24"/>
                </a:lnTo>
                <a:lnTo>
                  <a:pt x="5" y="26"/>
                </a:lnTo>
                <a:lnTo>
                  <a:pt x="5" y="26"/>
                </a:lnTo>
                <a:lnTo>
                  <a:pt x="5" y="28"/>
                </a:lnTo>
                <a:lnTo>
                  <a:pt x="5" y="28"/>
                </a:lnTo>
                <a:lnTo>
                  <a:pt x="6" y="29"/>
                </a:lnTo>
                <a:lnTo>
                  <a:pt x="6" y="29"/>
                </a:lnTo>
                <a:lnTo>
                  <a:pt x="9" y="28"/>
                </a:lnTo>
                <a:lnTo>
                  <a:pt x="9" y="28"/>
                </a:lnTo>
                <a:lnTo>
                  <a:pt x="9" y="26"/>
                </a:lnTo>
                <a:lnTo>
                  <a:pt x="9" y="21"/>
                </a:lnTo>
                <a:lnTo>
                  <a:pt x="9" y="21"/>
                </a:lnTo>
                <a:lnTo>
                  <a:pt x="9" y="19"/>
                </a:lnTo>
                <a:lnTo>
                  <a:pt x="9" y="19"/>
                </a:lnTo>
                <a:lnTo>
                  <a:pt x="8" y="19"/>
                </a:lnTo>
                <a:lnTo>
                  <a:pt x="8" y="19"/>
                </a:lnTo>
                <a:lnTo>
                  <a:pt x="5" y="19"/>
                </a:lnTo>
                <a:lnTo>
                  <a:pt x="5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48" name="Freeform 2279">
            <a:extLst>
              <a:ext uri="{FF2B5EF4-FFF2-40B4-BE49-F238E27FC236}">
                <a16:creationId xmlns:a16="http://schemas.microsoft.com/office/drawing/2014/main" id="{A1B52428-5F57-4646-86A4-3B1CC59DC4A1}"/>
              </a:ext>
            </a:extLst>
          </p:cNvPr>
          <p:cNvSpPr>
            <a:spLocks noEditPoints="1"/>
          </p:cNvSpPr>
          <p:nvPr/>
        </p:nvSpPr>
        <p:spPr bwMode="auto">
          <a:xfrm>
            <a:off x="3790393" y="6148571"/>
            <a:ext cx="22225" cy="52388"/>
          </a:xfrm>
          <a:custGeom>
            <a:avLst/>
            <a:gdLst>
              <a:gd name="T0" fmla="*/ 0 w 14"/>
              <a:gd name="T1" fmla="*/ 9 h 33"/>
              <a:gd name="T2" fmla="*/ 0 w 14"/>
              <a:gd name="T3" fmla="*/ 6 h 33"/>
              <a:gd name="T4" fmla="*/ 2 w 14"/>
              <a:gd name="T5" fmla="*/ 5 h 33"/>
              <a:gd name="T6" fmla="*/ 2 w 14"/>
              <a:gd name="T7" fmla="*/ 4 h 33"/>
              <a:gd name="T8" fmla="*/ 3 w 14"/>
              <a:gd name="T9" fmla="*/ 3 h 33"/>
              <a:gd name="T10" fmla="*/ 4 w 14"/>
              <a:gd name="T11" fmla="*/ 1 h 33"/>
              <a:gd name="T12" fmla="*/ 8 w 14"/>
              <a:gd name="T13" fmla="*/ 0 h 33"/>
              <a:gd name="T14" fmla="*/ 10 w 14"/>
              <a:gd name="T15" fmla="*/ 1 h 33"/>
              <a:gd name="T16" fmla="*/ 13 w 14"/>
              <a:gd name="T17" fmla="*/ 3 h 33"/>
              <a:gd name="T18" fmla="*/ 14 w 14"/>
              <a:gd name="T19" fmla="*/ 4 h 33"/>
              <a:gd name="T20" fmla="*/ 14 w 14"/>
              <a:gd name="T21" fmla="*/ 5 h 33"/>
              <a:gd name="T22" fmla="*/ 14 w 14"/>
              <a:gd name="T23" fmla="*/ 6 h 33"/>
              <a:gd name="T24" fmla="*/ 14 w 14"/>
              <a:gd name="T25" fmla="*/ 9 h 33"/>
              <a:gd name="T26" fmla="*/ 14 w 14"/>
              <a:gd name="T27" fmla="*/ 11 h 33"/>
              <a:gd name="T28" fmla="*/ 14 w 14"/>
              <a:gd name="T29" fmla="*/ 14 h 33"/>
              <a:gd name="T30" fmla="*/ 13 w 14"/>
              <a:gd name="T31" fmla="*/ 15 h 33"/>
              <a:gd name="T32" fmla="*/ 12 w 14"/>
              <a:gd name="T33" fmla="*/ 16 h 33"/>
              <a:gd name="T34" fmla="*/ 13 w 14"/>
              <a:gd name="T35" fmla="*/ 18 h 33"/>
              <a:gd name="T36" fmla="*/ 14 w 14"/>
              <a:gd name="T37" fmla="*/ 19 h 33"/>
              <a:gd name="T38" fmla="*/ 14 w 14"/>
              <a:gd name="T39" fmla="*/ 21 h 33"/>
              <a:gd name="T40" fmla="*/ 14 w 14"/>
              <a:gd name="T41" fmla="*/ 24 h 33"/>
              <a:gd name="T42" fmla="*/ 14 w 14"/>
              <a:gd name="T43" fmla="*/ 26 h 33"/>
              <a:gd name="T44" fmla="*/ 14 w 14"/>
              <a:gd name="T45" fmla="*/ 28 h 33"/>
              <a:gd name="T46" fmla="*/ 14 w 14"/>
              <a:gd name="T47" fmla="*/ 29 h 33"/>
              <a:gd name="T48" fmla="*/ 13 w 14"/>
              <a:gd name="T49" fmla="*/ 30 h 33"/>
              <a:gd name="T50" fmla="*/ 12 w 14"/>
              <a:gd name="T51" fmla="*/ 33 h 33"/>
              <a:gd name="T52" fmla="*/ 8 w 14"/>
              <a:gd name="T53" fmla="*/ 33 h 33"/>
              <a:gd name="T54" fmla="*/ 4 w 14"/>
              <a:gd name="T55" fmla="*/ 33 h 33"/>
              <a:gd name="T56" fmla="*/ 2 w 14"/>
              <a:gd name="T57" fmla="*/ 30 h 33"/>
              <a:gd name="T58" fmla="*/ 2 w 14"/>
              <a:gd name="T59" fmla="*/ 29 h 33"/>
              <a:gd name="T60" fmla="*/ 2 w 14"/>
              <a:gd name="T61" fmla="*/ 28 h 33"/>
              <a:gd name="T62" fmla="*/ 0 w 14"/>
              <a:gd name="T63" fmla="*/ 26 h 33"/>
              <a:gd name="T64" fmla="*/ 0 w 14"/>
              <a:gd name="T65" fmla="*/ 24 h 33"/>
              <a:gd name="T66" fmla="*/ 0 w 14"/>
              <a:gd name="T67" fmla="*/ 21 h 33"/>
              <a:gd name="T68" fmla="*/ 2 w 14"/>
              <a:gd name="T69" fmla="*/ 19 h 33"/>
              <a:gd name="T70" fmla="*/ 2 w 14"/>
              <a:gd name="T71" fmla="*/ 18 h 33"/>
              <a:gd name="T72" fmla="*/ 3 w 14"/>
              <a:gd name="T73" fmla="*/ 16 h 33"/>
              <a:gd name="T74" fmla="*/ 2 w 14"/>
              <a:gd name="T75" fmla="*/ 15 h 33"/>
              <a:gd name="T76" fmla="*/ 2 w 14"/>
              <a:gd name="T77" fmla="*/ 14 h 33"/>
              <a:gd name="T78" fmla="*/ 0 w 14"/>
              <a:gd name="T79" fmla="*/ 11 h 33"/>
              <a:gd name="T80" fmla="*/ 0 w 14"/>
              <a:gd name="T81" fmla="*/ 9 h 33"/>
              <a:gd name="T82" fmla="*/ 10 w 14"/>
              <a:gd name="T83" fmla="*/ 8 h 33"/>
              <a:gd name="T84" fmla="*/ 9 w 14"/>
              <a:gd name="T85" fmla="*/ 6 h 33"/>
              <a:gd name="T86" fmla="*/ 8 w 14"/>
              <a:gd name="T87" fmla="*/ 5 h 33"/>
              <a:gd name="T88" fmla="*/ 7 w 14"/>
              <a:gd name="T89" fmla="*/ 6 h 33"/>
              <a:gd name="T90" fmla="*/ 5 w 14"/>
              <a:gd name="T91" fmla="*/ 13 h 33"/>
              <a:gd name="T92" fmla="*/ 7 w 14"/>
              <a:gd name="T93" fmla="*/ 14 h 33"/>
              <a:gd name="T94" fmla="*/ 8 w 14"/>
              <a:gd name="T95" fmla="*/ 14 h 33"/>
              <a:gd name="T96" fmla="*/ 9 w 14"/>
              <a:gd name="T97" fmla="*/ 14 h 33"/>
              <a:gd name="T98" fmla="*/ 10 w 14"/>
              <a:gd name="T99" fmla="*/ 13 h 33"/>
              <a:gd name="T100" fmla="*/ 10 w 14"/>
              <a:gd name="T101" fmla="*/ 20 h 33"/>
              <a:gd name="T102" fmla="*/ 9 w 14"/>
              <a:gd name="T103" fmla="*/ 19 h 33"/>
              <a:gd name="T104" fmla="*/ 8 w 14"/>
              <a:gd name="T105" fmla="*/ 18 h 33"/>
              <a:gd name="T106" fmla="*/ 7 w 14"/>
              <a:gd name="T107" fmla="*/ 19 h 33"/>
              <a:gd name="T108" fmla="*/ 5 w 14"/>
              <a:gd name="T109" fmla="*/ 20 h 33"/>
              <a:gd name="T110" fmla="*/ 5 w 14"/>
              <a:gd name="T111" fmla="*/ 26 h 33"/>
              <a:gd name="T112" fmla="*/ 7 w 14"/>
              <a:gd name="T113" fmla="*/ 28 h 33"/>
              <a:gd name="T114" fmla="*/ 8 w 14"/>
              <a:gd name="T115" fmla="*/ 29 h 33"/>
              <a:gd name="T116" fmla="*/ 9 w 14"/>
              <a:gd name="T117" fmla="*/ 28 h 33"/>
              <a:gd name="T118" fmla="*/ 10 w 14"/>
              <a:gd name="T119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3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2" y="5"/>
                </a:lnTo>
                <a:lnTo>
                  <a:pt x="2" y="5"/>
                </a:lnTo>
                <a:lnTo>
                  <a:pt x="2" y="4"/>
                </a:lnTo>
                <a:lnTo>
                  <a:pt x="2" y="4"/>
                </a:lnTo>
                <a:lnTo>
                  <a:pt x="3" y="3"/>
                </a:lnTo>
                <a:lnTo>
                  <a:pt x="3" y="3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3"/>
                </a:lnTo>
                <a:lnTo>
                  <a:pt x="13" y="3"/>
                </a:lnTo>
                <a:lnTo>
                  <a:pt x="14" y="4"/>
                </a:lnTo>
                <a:lnTo>
                  <a:pt x="14" y="4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9"/>
                </a:lnTo>
                <a:lnTo>
                  <a:pt x="14" y="9"/>
                </a:lnTo>
                <a:lnTo>
                  <a:pt x="14" y="11"/>
                </a:lnTo>
                <a:lnTo>
                  <a:pt x="14" y="11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13" y="15"/>
                </a:lnTo>
                <a:lnTo>
                  <a:pt x="12" y="16"/>
                </a:lnTo>
                <a:lnTo>
                  <a:pt x="12" y="16"/>
                </a:lnTo>
                <a:lnTo>
                  <a:pt x="13" y="18"/>
                </a:lnTo>
                <a:lnTo>
                  <a:pt x="13" y="18"/>
                </a:lnTo>
                <a:lnTo>
                  <a:pt x="14" y="19"/>
                </a:lnTo>
                <a:lnTo>
                  <a:pt x="14" y="19"/>
                </a:lnTo>
                <a:lnTo>
                  <a:pt x="14" y="21"/>
                </a:lnTo>
                <a:lnTo>
                  <a:pt x="14" y="21"/>
                </a:lnTo>
                <a:lnTo>
                  <a:pt x="14" y="24"/>
                </a:lnTo>
                <a:lnTo>
                  <a:pt x="14" y="24"/>
                </a:lnTo>
                <a:lnTo>
                  <a:pt x="14" y="26"/>
                </a:lnTo>
                <a:lnTo>
                  <a:pt x="14" y="26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3" y="30"/>
                </a:lnTo>
                <a:lnTo>
                  <a:pt x="13" y="30"/>
                </a:lnTo>
                <a:lnTo>
                  <a:pt x="12" y="33"/>
                </a:lnTo>
                <a:lnTo>
                  <a:pt x="12" y="33"/>
                </a:lnTo>
                <a:lnTo>
                  <a:pt x="8" y="33"/>
                </a:lnTo>
                <a:lnTo>
                  <a:pt x="8" y="33"/>
                </a:lnTo>
                <a:lnTo>
                  <a:pt x="4" y="33"/>
                </a:lnTo>
                <a:lnTo>
                  <a:pt x="4" y="33"/>
                </a:lnTo>
                <a:lnTo>
                  <a:pt x="2" y="30"/>
                </a:lnTo>
                <a:lnTo>
                  <a:pt x="2" y="30"/>
                </a:lnTo>
                <a:lnTo>
                  <a:pt x="2" y="29"/>
                </a:lnTo>
                <a:lnTo>
                  <a:pt x="2" y="29"/>
                </a:lnTo>
                <a:lnTo>
                  <a:pt x="2" y="28"/>
                </a:lnTo>
                <a:lnTo>
                  <a:pt x="2" y="28"/>
                </a:lnTo>
                <a:lnTo>
                  <a:pt x="0" y="26"/>
                </a:lnTo>
                <a:lnTo>
                  <a:pt x="0" y="26"/>
                </a:lnTo>
                <a:lnTo>
                  <a:pt x="0" y="24"/>
                </a:lnTo>
                <a:lnTo>
                  <a:pt x="0" y="24"/>
                </a:lnTo>
                <a:lnTo>
                  <a:pt x="0" y="21"/>
                </a:lnTo>
                <a:lnTo>
                  <a:pt x="0" y="21"/>
                </a:lnTo>
                <a:lnTo>
                  <a:pt x="2" y="19"/>
                </a:lnTo>
                <a:lnTo>
                  <a:pt x="2" y="19"/>
                </a:lnTo>
                <a:lnTo>
                  <a:pt x="2" y="18"/>
                </a:lnTo>
                <a:lnTo>
                  <a:pt x="2" y="18"/>
                </a:lnTo>
                <a:lnTo>
                  <a:pt x="3" y="16"/>
                </a:lnTo>
                <a:lnTo>
                  <a:pt x="3" y="16"/>
                </a:lnTo>
                <a:lnTo>
                  <a:pt x="2" y="15"/>
                </a:lnTo>
                <a:lnTo>
                  <a:pt x="2" y="15"/>
                </a:lnTo>
                <a:lnTo>
                  <a:pt x="2" y="14"/>
                </a:lnTo>
                <a:lnTo>
                  <a:pt x="2" y="14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10" y="8"/>
                </a:moveTo>
                <a:lnTo>
                  <a:pt x="10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5" y="8"/>
                </a:lnTo>
                <a:lnTo>
                  <a:pt x="5" y="13"/>
                </a:lnTo>
                <a:lnTo>
                  <a:pt x="5" y="13"/>
                </a:lnTo>
                <a:lnTo>
                  <a:pt x="7" y="14"/>
                </a:lnTo>
                <a:lnTo>
                  <a:pt x="7" y="14"/>
                </a:lnTo>
                <a:lnTo>
                  <a:pt x="8" y="14"/>
                </a:lnTo>
                <a:lnTo>
                  <a:pt x="8" y="14"/>
                </a:lnTo>
                <a:lnTo>
                  <a:pt x="9" y="14"/>
                </a:lnTo>
                <a:lnTo>
                  <a:pt x="9" y="14"/>
                </a:lnTo>
                <a:lnTo>
                  <a:pt x="10" y="13"/>
                </a:lnTo>
                <a:lnTo>
                  <a:pt x="10" y="8"/>
                </a:lnTo>
                <a:close/>
                <a:moveTo>
                  <a:pt x="10" y="20"/>
                </a:moveTo>
                <a:lnTo>
                  <a:pt x="10" y="20"/>
                </a:lnTo>
                <a:lnTo>
                  <a:pt x="9" y="19"/>
                </a:lnTo>
                <a:lnTo>
                  <a:pt x="9" y="19"/>
                </a:lnTo>
                <a:lnTo>
                  <a:pt x="8" y="18"/>
                </a:lnTo>
                <a:lnTo>
                  <a:pt x="8" y="18"/>
                </a:lnTo>
                <a:lnTo>
                  <a:pt x="7" y="19"/>
                </a:lnTo>
                <a:lnTo>
                  <a:pt x="7" y="19"/>
                </a:lnTo>
                <a:lnTo>
                  <a:pt x="5" y="20"/>
                </a:lnTo>
                <a:lnTo>
                  <a:pt x="5" y="26"/>
                </a:lnTo>
                <a:lnTo>
                  <a:pt x="5" y="26"/>
                </a:lnTo>
                <a:lnTo>
                  <a:pt x="7" y="28"/>
                </a:lnTo>
                <a:lnTo>
                  <a:pt x="7" y="28"/>
                </a:lnTo>
                <a:lnTo>
                  <a:pt x="8" y="29"/>
                </a:lnTo>
                <a:lnTo>
                  <a:pt x="8" y="29"/>
                </a:lnTo>
                <a:lnTo>
                  <a:pt x="9" y="28"/>
                </a:lnTo>
                <a:lnTo>
                  <a:pt x="9" y="28"/>
                </a:lnTo>
                <a:lnTo>
                  <a:pt x="10" y="26"/>
                </a:lnTo>
                <a:lnTo>
                  <a:pt x="1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49" name="Freeform 2280">
            <a:extLst>
              <a:ext uri="{FF2B5EF4-FFF2-40B4-BE49-F238E27FC236}">
                <a16:creationId xmlns:a16="http://schemas.microsoft.com/office/drawing/2014/main" id="{FF7FC8FD-49ED-495F-A4B8-0243CB49A052}"/>
              </a:ext>
            </a:extLst>
          </p:cNvPr>
          <p:cNvSpPr>
            <a:spLocks/>
          </p:cNvSpPr>
          <p:nvPr/>
        </p:nvSpPr>
        <p:spPr bwMode="auto">
          <a:xfrm>
            <a:off x="3818968" y="6194609"/>
            <a:ext cx="7938" cy="11113"/>
          </a:xfrm>
          <a:custGeom>
            <a:avLst/>
            <a:gdLst>
              <a:gd name="T0" fmla="*/ 0 w 5"/>
              <a:gd name="T1" fmla="*/ 7 h 7"/>
              <a:gd name="T2" fmla="*/ 0 w 5"/>
              <a:gd name="T3" fmla="*/ 0 h 7"/>
              <a:gd name="T4" fmla="*/ 5 w 5"/>
              <a:gd name="T5" fmla="*/ 0 h 7"/>
              <a:gd name="T6" fmla="*/ 5 w 5"/>
              <a:gd name="T7" fmla="*/ 4 h 7"/>
              <a:gd name="T8" fmla="*/ 0 w 5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0" y="7"/>
                </a:moveTo>
                <a:lnTo>
                  <a:pt x="0" y="0"/>
                </a:lnTo>
                <a:lnTo>
                  <a:pt x="5" y="0"/>
                </a:lnTo>
                <a:lnTo>
                  <a:pt x="5" y="4"/>
                </a:lnTo>
                <a:lnTo>
                  <a:pt x="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50" name="Freeform 2281">
            <a:extLst>
              <a:ext uri="{FF2B5EF4-FFF2-40B4-BE49-F238E27FC236}">
                <a16:creationId xmlns:a16="http://schemas.microsoft.com/office/drawing/2014/main" id="{A474BC82-022F-4BB1-8301-CC03412BE992}"/>
              </a:ext>
            </a:extLst>
          </p:cNvPr>
          <p:cNvSpPr>
            <a:spLocks noEditPoints="1"/>
          </p:cNvSpPr>
          <p:nvPr/>
        </p:nvSpPr>
        <p:spPr bwMode="auto">
          <a:xfrm>
            <a:off x="3831668" y="6148571"/>
            <a:ext cx="20638" cy="52388"/>
          </a:xfrm>
          <a:custGeom>
            <a:avLst/>
            <a:gdLst>
              <a:gd name="T0" fmla="*/ 0 w 13"/>
              <a:gd name="T1" fmla="*/ 8 h 33"/>
              <a:gd name="T2" fmla="*/ 0 w 13"/>
              <a:gd name="T3" fmla="*/ 8 h 33"/>
              <a:gd name="T4" fmla="*/ 1 w 13"/>
              <a:gd name="T5" fmla="*/ 5 h 33"/>
              <a:gd name="T6" fmla="*/ 1 w 13"/>
              <a:gd name="T7" fmla="*/ 5 h 33"/>
              <a:gd name="T8" fmla="*/ 2 w 13"/>
              <a:gd name="T9" fmla="*/ 3 h 33"/>
              <a:gd name="T10" fmla="*/ 2 w 13"/>
              <a:gd name="T11" fmla="*/ 3 h 33"/>
              <a:gd name="T12" fmla="*/ 5 w 13"/>
              <a:gd name="T13" fmla="*/ 1 h 33"/>
              <a:gd name="T14" fmla="*/ 5 w 13"/>
              <a:gd name="T15" fmla="*/ 1 h 33"/>
              <a:gd name="T16" fmla="*/ 7 w 13"/>
              <a:gd name="T17" fmla="*/ 0 h 33"/>
              <a:gd name="T18" fmla="*/ 7 w 13"/>
              <a:gd name="T19" fmla="*/ 0 h 33"/>
              <a:gd name="T20" fmla="*/ 10 w 13"/>
              <a:gd name="T21" fmla="*/ 1 h 33"/>
              <a:gd name="T22" fmla="*/ 10 w 13"/>
              <a:gd name="T23" fmla="*/ 1 h 33"/>
              <a:gd name="T24" fmla="*/ 12 w 13"/>
              <a:gd name="T25" fmla="*/ 3 h 33"/>
              <a:gd name="T26" fmla="*/ 12 w 13"/>
              <a:gd name="T27" fmla="*/ 3 h 33"/>
              <a:gd name="T28" fmla="*/ 13 w 13"/>
              <a:gd name="T29" fmla="*/ 5 h 33"/>
              <a:gd name="T30" fmla="*/ 13 w 13"/>
              <a:gd name="T31" fmla="*/ 5 h 33"/>
              <a:gd name="T32" fmla="*/ 13 w 13"/>
              <a:gd name="T33" fmla="*/ 8 h 33"/>
              <a:gd name="T34" fmla="*/ 13 w 13"/>
              <a:gd name="T35" fmla="*/ 26 h 33"/>
              <a:gd name="T36" fmla="*/ 13 w 13"/>
              <a:gd name="T37" fmla="*/ 26 h 33"/>
              <a:gd name="T38" fmla="*/ 13 w 13"/>
              <a:gd name="T39" fmla="*/ 29 h 33"/>
              <a:gd name="T40" fmla="*/ 13 w 13"/>
              <a:gd name="T41" fmla="*/ 29 h 33"/>
              <a:gd name="T42" fmla="*/ 12 w 13"/>
              <a:gd name="T43" fmla="*/ 31 h 33"/>
              <a:gd name="T44" fmla="*/ 12 w 13"/>
              <a:gd name="T45" fmla="*/ 31 h 33"/>
              <a:gd name="T46" fmla="*/ 10 w 13"/>
              <a:gd name="T47" fmla="*/ 33 h 33"/>
              <a:gd name="T48" fmla="*/ 10 w 13"/>
              <a:gd name="T49" fmla="*/ 33 h 33"/>
              <a:gd name="T50" fmla="*/ 7 w 13"/>
              <a:gd name="T51" fmla="*/ 33 h 33"/>
              <a:gd name="T52" fmla="*/ 7 w 13"/>
              <a:gd name="T53" fmla="*/ 33 h 33"/>
              <a:gd name="T54" fmla="*/ 5 w 13"/>
              <a:gd name="T55" fmla="*/ 33 h 33"/>
              <a:gd name="T56" fmla="*/ 5 w 13"/>
              <a:gd name="T57" fmla="*/ 33 h 33"/>
              <a:gd name="T58" fmla="*/ 2 w 13"/>
              <a:gd name="T59" fmla="*/ 31 h 33"/>
              <a:gd name="T60" fmla="*/ 2 w 13"/>
              <a:gd name="T61" fmla="*/ 31 h 33"/>
              <a:gd name="T62" fmla="*/ 1 w 13"/>
              <a:gd name="T63" fmla="*/ 29 h 33"/>
              <a:gd name="T64" fmla="*/ 1 w 13"/>
              <a:gd name="T65" fmla="*/ 29 h 33"/>
              <a:gd name="T66" fmla="*/ 0 w 13"/>
              <a:gd name="T67" fmla="*/ 26 h 33"/>
              <a:gd name="T68" fmla="*/ 0 w 13"/>
              <a:gd name="T69" fmla="*/ 8 h 33"/>
              <a:gd name="T70" fmla="*/ 5 w 13"/>
              <a:gd name="T71" fmla="*/ 26 h 33"/>
              <a:gd name="T72" fmla="*/ 5 w 13"/>
              <a:gd name="T73" fmla="*/ 26 h 33"/>
              <a:gd name="T74" fmla="*/ 6 w 13"/>
              <a:gd name="T75" fmla="*/ 28 h 33"/>
              <a:gd name="T76" fmla="*/ 6 w 13"/>
              <a:gd name="T77" fmla="*/ 28 h 33"/>
              <a:gd name="T78" fmla="*/ 7 w 13"/>
              <a:gd name="T79" fmla="*/ 29 h 33"/>
              <a:gd name="T80" fmla="*/ 7 w 13"/>
              <a:gd name="T81" fmla="*/ 29 h 33"/>
              <a:gd name="T82" fmla="*/ 8 w 13"/>
              <a:gd name="T83" fmla="*/ 28 h 33"/>
              <a:gd name="T84" fmla="*/ 8 w 13"/>
              <a:gd name="T85" fmla="*/ 28 h 33"/>
              <a:gd name="T86" fmla="*/ 10 w 13"/>
              <a:gd name="T87" fmla="*/ 26 h 33"/>
              <a:gd name="T88" fmla="*/ 10 w 13"/>
              <a:gd name="T89" fmla="*/ 8 h 33"/>
              <a:gd name="T90" fmla="*/ 10 w 13"/>
              <a:gd name="T91" fmla="*/ 8 h 33"/>
              <a:gd name="T92" fmla="*/ 8 w 13"/>
              <a:gd name="T93" fmla="*/ 6 h 33"/>
              <a:gd name="T94" fmla="*/ 8 w 13"/>
              <a:gd name="T95" fmla="*/ 6 h 33"/>
              <a:gd name="T96" fmla="*/ 7 w 13"/>
              <a:gd name="T97" fmla="*/ 5 h 33"/>
              <a:gd name="T98" fmla="*/ 7 w 13"/>
              <a:gd name="T99" fmla="*/ 5 h 33"/>
              <a:gd name="T100" fmla="*/ 6 w 13"/>
              <a:gd name="T101" fmla="*/ 6 h 33"/>
              <a:gd name="T102" fmla="*/ 6 w 13"/>
              <a:gd name="T103" fmla="*/ 6 h 33"/>
              <a:gd name="T104" fmla="*/ 5 w 13"/>
              <a:gd name="T105" fmla="*/ 8 h 33"/>
              <a:gd name="T106" fmla="*/ 5 w 13"/>
              <a:gd name="T107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" h="33">
                <a:moveTo>
                  <a:pt x="0" y="8"/>
                </a:move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2" y="3"/>
                </a:lnTo>
                <a:lnTo>
                  <a:pt x="2" y="3"/>
                </a:lnTo>
                <a:lnTo>
                  <a:pt x="5" y="1"/>
                </a:lnTo>
                <a:lnTo>
                  <a:pt x="5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3"/>
                </a:lnTo>
                <a:lnTo>
                  <a:pt x="12" y="3"/>
                </a:lnTo>
                <a:lnTo>
                  <a:pt x="13" y="5"/>
                </a:lnTo>
                <a:lnTo>
                  <a:pt x="13" y="5"/>
                </a:lnTo>
                <a:lnTo>
                  <a:pt x="13" y="8"/>
                </a:lnTo>
                <a:lnTo>
                  <a:pt x="13" y="26"/>
                </a:lnTo>
                <a:lnTo>
                  <a:pt x="13" y="26"/>
                </a:lnTo>
                <a:lnTo>
                  <a:pt x="13" y="29"/>
                </a:lnTo>
                <a:lnTo>
                  <a:pt x="13" y="29"/>
                </a:lnTo>
                <a:lnTo>
                  <a:pt x="12" y="31"/>
                </a:lnTo>
                <a:lnTo>
                  <a:pt x="12" y="31"/>
                </a:lnTo>
                <a:lnTo>
                  <a:pt x="10" y="33"/>
                </a:lnTo>
                <a:lnTo>
                  <a:pt x="10" y="33"/>
                </a:lnTo>
                <a:lnTo>
                  <a:pt x="7" y="33"/>
                </a:lnTo>
                <a:lnTo>
                  <a:pt x="7" y="33"/>
                </a:lnTo>
                <a:lnTo>
                  <a:pt x="5" y="33"/>
                </a:lnTo>
                <a:lnTo>
                  <a:pt x="5" y="33"/>
                </a:lnTo>
                <a:lnTo>
                  <a:pt x="2" y="31"/>
                </a:lnTo>
                <a:lnTo>
                  <a:pt x="2" y="31"/>
                </a:lnTo>
                <a:lnTo>
                  <a:pt x="1" y="29"/>
                </a:lnTo>
                <a:lnTo>
                  <a:pt x="1" y="29"/>
                </a:lnTo>
                <a:lnTo>
                  <a:pt x="0" y="26"/>
                </a:lnTo>
                <a:lnTo>
                  <a:pt x="0" y="8"/>
                </a:lnTo>
                <a:close/>
                <a:moveTo>
                  <a:pt x="5" y="26"/>
                </a:moveTo>
                <a:lnTo>
                  <a:pt x="5" y="26"/>
                </a:lnTo>
                <a:lnTo>
                  <a:pt x="6" y="28"/>
                </a:lnTo>
                <a:lnTo>
                  <a:pt x="6" y="28"/>
                </a:lnTo>
                <a:lnTo>
                  <a:pt x="7" y="29"/>
                </a:lnTo>
                <a:lnTo>
                  <a:pt x="7" y="29"/>
                </a:lnTo>
                <a:lnTo>
                  <a:pt x="8" y="28"/>
                </a:lnTo>
                <a:lnTo>
                  <a:pt x="8" y="28"/>
                </a:lnTo>
                <a:lnTo>
                  <a:pt x="10" y="26"/>
                </a:lnTo>
                <a:lnTo>
                  <a:pt x="10" y="8"/>
                </a:lnTo>
                <a:lnTo>
                  <a:pt x="10" y="8"/>
                </a:lnTo>
                <a:lnTo>
                  <a:pt x="8" y="6"/>
                </a:lnTo>
                <a:lnTo>
                  <a:pt x="8" y="6"/>
                </a:lnTo>
                <a:lnTo>
                  <a:pt x="7" y="5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51" name="Freeform 2282">
            <a:extLst>
              <a:ext uri="{FF2B5EF4-FFF2-40B4-BE49-F238E27FC236}">
                <a16:creationId xmlns:a16="http://schemas.microsoft.com/office/drawing/2014/main" id="{34588905-218C-499D-88D1-FB6A4D14B010}"/>
              </a:ext>
            </a:extLst>
          </p:cNvPr>
          <p:cNvSpPr>
            <a:spLocks/>
          </p:cNvSpPr>
          <p:nvPr/>
        </p:nvSpPr>
        <p:spPr bwMode="auto">
          <a:xfrm>
            <a:off x="3858655" y="6148571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8 w 14"/>
              <a:gd name="T5" fmla="*/ 13 h 33"/>
              <a:gd name="T6" fmla="*/ 8 w 14"/>
              <a:gd name="T7" fmla="*/ 13 h 33"/>
              <a:gd name="T8" fmla="*/ 9 w 14"/>
              <a:gd name="T9" fmla="*/ 11 h 33"/>
              <a:gd name="T10" fmla="*/ 9 w 14"/>
              <a:gd name="T11" fmla="*/ 11 h 33"/>
              <a:gd name="T12" fmla="*/ 9 w 14"/>
              <a:gd name="T13" fmla="*/ 9 h 33"/>
              <a:gd name="T14" fmla="*/ 9 w 14"/>
              <a:gd name="T15" fmla="*/ 9 h 33"/>
              <a:gd name="T16" fmla="*/ 9 w 14"/>
              <a:gd name="T17" fmla="*/ 8 h 33"/>
              <a:gd name="T18" fmla="*/ 9 w 14"/>
              <a:gd name="T19" fmla="*/ 8 h 33"/>
              <a:gd name="T20" fmla="*/ 9 w 14"/>
              <a:gd name="T21" fmla="*/ 6 h 33"/>
              <a:gd name="T22" fmla="*/ 9 w 14"/>
              <a:gd name="T23" fmla="*/ 6 h 33"/>
              <a:gd name="T24" fmla="*/ 8 w 14"/>
              <a:gd name="T25" fmla="*/ 5 h 33"/>
              <a:gd name="T26" fmla="*/ 8 w 14"/>
              <a:gd name="T27" fmla="*/ 5 h 33"/>
              <a:gd name="T28" fmla="*/ 6 w 14"/>
              <a:gd name="T29" fmla="*/ 5 h 33"/>
              <a:gd name="T30" fmla="*/ 6 w 14"/>
              <a:gd name="T31" fmla="*/ 5 h 33"/>
              <a:gd name="T32" fmla="*/ 5 w 14"/>
              <a:gd name="T33" fmla="*/ 6 h 33"/>
              <a:gd name="T34" fmla="*/ 5 w 14"/>
              <a:gd name="T35" fmla="*/ 6 h 33"/>
              <a:gd name="T36" fmla="*/ 4 w 14"/>
              <a:gd name="T37" fmla="*/ 8 h 33"/>
              <a:gd name="T38" fmla="*/ 4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0 w 14"/>
              <a:gd name="T47" fmla="*/ 5 h 33"/>
              <a:gd name="T48" fmla="*/ 0 w 14"/>
              <a:gd name="T49" fmla="*/ 5 h 33"/>
              <a:gd name="T50" fmla="*/ 1 w 14"/>
              <a:gd name="T51" fmla="*/ 3 h 33"/>
              <a:gd name="T52" fmla="*/ 1 w 14"/>
              <a:gd name="T53" fmla="*/ 3 h 33"/>
              <a:gd name="T54" fmla="*/ 4 w 14"/>
              <a:gd name="T55" fmla="*/ 1 h 33"/>
              <a:gd name="T56" fmla="*/ 4 w 14"/>
              <a:gd name="T57" fmla="*/ 1 h 33"/>
              <a:gd name="T58" fmla="*/ 6 w 14"/>
              <a:gd name="T59" fmla="*/ 0 h 33"/>
              <a:gd name="T60" fmla="*/ 6 w 14"/>
              <a:gd name="T61" fmla="*/ 0 h 33"/>
              <a:gd name="T62" fmla="*/ 10 w 14"/>
              <a:gd name="T63" fmla="*/ 1 h 33"/>
              <a:gd name="T64" fmla="*/ 10 w 14"/>
              <a:gd name="T65" fmla="*/ 1 h 33"/>
              <a:gd name="T66" fmla="*/ 11 w 14"/>
              <a:gd name="T67" fmla="*/ 3 h 33"/>
              <a:gd name="T68" fmla="*/ 11 w 14"/>
              <a:gd name="T69" fmla="*/ 3 h 33"/>
              <a:gd name="T70" fmla="*/ 13 w 14"/>
              <a:gd name="T71" fmla="*/ 5 h 33"/>
              <a:gd name="T72" fmla="*/ 13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3 h 33"/>
              <a:gd name="T84" fmla="*/ 14 w 14"/>
              <a:gd name="T85" fmla="*/ 13 h 33"/>
              <a:gd name="T86" fmla="*/ 13 w 14"/>
              <a:gd name="T87" fmla="*/ 14 h 33"/>
              <a:gd name="T88" fmla="*/ 13 w 14"/>
              <a:gd name="T89" fmla="*/ 14 h 33"/>
              <a:gd name="T90" fmla="*/ 13 w 14"/>
              <a:gd name="T91" fmla="*/ 15 h 33"/>
              <a:gd name="T92" fmla="*/ 5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8" y="13"/>
                </a:lnTo>
                <a:lnTo>
                  <a:pt x="8" y="13"/>
                </a:lnTo>
                <a:lnTo>
                  <a:pt x="9" y="11"/>
                </a:lnTo>
                <a:lnTo>
                  <a:pt x="9" y="11"/>
                </a:lnTo>
                <a:lnTo>
                  <a:pt x="9" y="9"/>
                </a:lnTo>
                <a:lnTo>
                  <a:pt x="9" y="9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4" y="8"/>
                </a:lnTo>
                <a:lnTo>
                  <a:pt x="4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1" y="3"/>
                </a:lnTo>
                <a:lnTo>
                  <a:pt x="11" y="3"/>
                </a:lnTo>
                <a:lnTo>
                  <a:pt x="13" y="5"/>
                </a:lnTo>
                <a:lnTo>
                  <a:pt x="13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3" y="14"/>
                </a:lnTo>
                <a:lnTo>
                  <a:pt x="13" y="14"/>
                </a:lnTo>
                <a:lnTo>
                  <a:pt x="13" y="15"/>
                </a:lnTo>
                <a:lnTo>
                  <a:pt x="5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52" name="Freeform 2283">
            <a:extLst>
              <a:ext uri="{FF2B5EF4-FFF2-40B4-BE49-F238E27FC236}">
                <a16:creationId xmlns:a16="http://schemas.microsoft.com/office/drawing/2014/main" id="{6C46F5FA-45C5-4E36-8CF0-D7285CA88D76}"/>
              </a:ext>
            </a:extLst>
          </p:cNvPr>
          <p:cNvSpPr>
            <a:spLocks noEditPoints="1"/>
          </p:cNvSpPr>
          <p:nvPr/>
        </p:nvSpPr>
        <p:spPr bwMode="auto">
          <a:xfrm>
            <a:off x="3884055" y="6148571"/>
            <a:ext cx="22225" cy="52388"/>
          </a:xfrm>
          <a:custGeom>
            <a:avLst/>
            <a:gdLst>
              <a:gd name="T0" fmla="*/ 8 w 14"/>
              <a:gd name="T1" fmla="*/ 19 h 33"/>
              <a:gd name="T2" fmla="*/ 8 w 14"/>
              <a:gd name="T3" fmla="*/ 19 h 33"/>
              <a:gd name="T4" fmla="*/ 7 w 14"/>
              <a:gd name="T5" fmla="*/ 20 h 33"/>
              <a:gd name="T6" fmla="*/ 5 w 14"/>
              <a:gd name="T7" fmla="*/ 20 h 33"/>
              <a:gd name="T8" fmla="*/ 3 w 14"/>
              <a:gd name="T9" fmla="*/ 19 h 33"/>
              <a:gd name="T10" fmla="*/ 2 w 14"/>
              <a:gd name="T11" fmla="*/ 18 h 33"/>
              <a:gd name="T12" fmla="*/ 2 w 14"/>
              <a:gd name="T13" fmla="*/ 16 h 33"/>
              <a:gd name="T14" fmla="*/ 0 w 14"/>
              <a:gd name="T15" fmla="*/ 15 h 33"/>
              <a:gd name="T16" fmla="*/ 0 w 14"/>
              <a:gd name="T17" fmla="*/ 14 h 33"/>
              <a:gd name="T18" fmla="*/ 0 w 14"/>
              <a:gd name="T19" fmla="*/ 10 h 33"/>
              <a:gd name="T20" fmla="*/ 0 w 14"/>
              <a:gd name="T21" fmla="*/ 8 h 33"/>
              <a:gd name="T22" fmla="*/ 0 w 14"/>
              <a:gd name="T23" fmla="*/ 6 h 33"/>
              <a:gd name="T24" fmla="*/ 2 w 14"/>
              <a:gd name="T25" fmla="*/ 5 h 33"/>
              <a:gd name="T26" fmla="*/ 2 w 14"/>
              <a:gd name="T27" fmla="*/ 4 h 33"/>
              <a:gd name="T28" fmla="*/ 4 w 14"/>
              <a:gd name="T29" fmla="*/ 1 h 33"/>
              <a:gd name="T30" fmla="*/ 8 w 14"/>
              <a:gd name="T31" fmla="*/ 0 h 33"/>
              <a:gd name="T32" fmla="*/ 10 w 14"/>
              <a:gd name="T33" fmla="*/ 1 h 33"/>
              <a:gd name="T34" fmla="*/ 13 w 14"/>
              <a:gd name="T35" fmla="*/ 4 h 33"/>
              <a:gd name="T36" fmla="*/ 14 w 14"/>
              <a:gd name="T37" fmla="*/ 5 h 33"/>
              <a:gd name="T38" fmla="*/ 14 w 14"/>
              <a:gd name="T39" fmla="*/ 6 h 33"/>
              <a:gd name="T40" fmla="*/ 14 w 14"/>
              <a:gd name="T41" fmla="*/ 8 h 33"/>
              <a:gd name="T42" fmla="*/ 14 w 14"/>
              <a:gd name="T43" fmla="*/ 10 h 33"/>
              <a:gd name="T44" fmla="*/ 14 w 14"/>
              <a:gd name="T45" fmla="*/ 13 h 33"/>
              <a:gd name="T46" fmla="*/ 14 w 14"/>
              <a:gd name="T47" fmla="*/ 14 h 33"/>
              <a:gd name="T48" fmla="*/ 14 w 14"/>
              <a:gd name="T49" fmla="*/ 15 h 33"/>
              <a:gd name="T50" fmla="*/ 8 w 14"/>
              <a:gd name="T51" fmla="*/ 33 h 33"/>
              <a:gd name="T52" fmla="*/ 5 w 14"/>
              <a:gd name="T53" fmla="*/ 14 h 33"/>
              <a:gd name="T54" fmla="*/ 5 w 14"/>
              <a:gd name="T55" fmla="*/ 15 h 33"/>
              <a:gd name="T56" fmla="*/ 8 w 14"/>
              <a:gd name="T57" fmla="*/ 15 h 33"/>
              <a:gd name="T58" fmla="*/ 9 w 14"/>
              <a:gd name="T59" fmla="*/ 15 h 33"/>
              <a:gd name="T60" fmla="*/ 9 w 14"/>
              <a:gd name="T61" fmla="*/ 14 h 33"/>
              <a:gd name="T62" fmla="*/ 9 w 14"/>
              <a:gd name="T63" fmla="*/ 8 h 33"/>
              <a:gd name="T64" fmla="*/ 9 w 14"/>
              <a:gd name="T65" fmla="*/ 6 h 33"/>
              <a:gd name="T66" fmla="*/ 8 w 14"/>
              <a:gd name="T67" fmla="*/ 5 h 33"/>
              <a:gd name="T68" fmla="*/ 5 w 14"/>
              <a:gd name="T69" fmla="*/ 6 h 33"/>
              <a:gd name="T70" fmla="*/ 5 w 14"/>
              <a:gd name="T71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3">
                <a:moveTo>
                  <a:pt x="3" y="33"/>
                </a:moveTo>
                <a:lnTo>
                  <a:pt x="8" y="19"/>
                </a:lnTo>
                <a:lnTo>
                  <a:pt x="8" y="19"/>
                </a:lnTo>
                <a:lnTo>
                  <a:pt x="8" y="19"/>
                </a:lnTo>
                <a:lnTo>
                  <a:pt x="7" y="20"/>
                </a:lnTo>
                <a:lnTo>
                  <a:pt x="7" y="20"/>
                </a:lnTo>
                <a:lnTo>
                  <a:pt x="5" y="20"/>
                </a:lnTo>
                <a:lnTo>
                  <a:pt x="5" y="20"/>
                </a:lnTo>
                <a:lnTo>
                  <a:pt x="3" y="19"/>
                </a:lnTo>
                <a:lnTo>
                  <a:pt x="3" y="19"/>
                </a:lnTo>
                <a:lnTo>
                  <a:pt x="2" y="18"/>
                </a:lnTo>
                <a:lnTo>
                  <a:pt x="2" y="18"/>
                </a:lnTo>
                <a:lnTo>
                  <a:pt x="2" y="16"/>
                </a:lnTo>
                <a:lnTo>
                  <a:pt x="2" y="16"/>
                </a:lnTo>
                <a:lnTo>
                  <a:pt x="0" y="15"/>
                </a:lnTo>
                <a:lnTo>
                  <a:pt x="0" y="15"/>
                </a:lnTo>
                <a:lnTo>
                  <a:pt x="0" y="14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2" y="5"/>
                </a:lnTo>
                <a:lnTo>
                  <a:pt x="2" y="5"/>
                </a:lnTo>
                <a:lnTo>
                  <a:pt x="2" y="4"/>
                </a:lnTo>
                <a:lnTo>
                  <a:pt x="2" y="4"/>
                </a:lnTo>
                <a:lnTo>
                  <a:pt x="4" y="1"/>
                </a:lnTo>
                <a:lnTo>
                  <a:pt x="4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4"/>
                </a:lnTo>
                <a:lnTo>
                  <a:pt x="13" y="4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8"/>
                </a:lnTo>
                <a:lnTo>
                  <a:pt x="14" y="8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4" y="15"/>
                </a:lnTo>
                <a:lnTo>
                  <a:pt x="14" y="15"/>
                </a:lnTo>
                <a:lnTo>
                  <a:pt x="13" y="16"/>
                </a:lnTo>
                <a:lnTo>
                  <a:pt x="8" y="33"/>
                </a:lnTo>
                <a:lnTo>
                  <a:pt x="3" y="33"/>
                </a:lnTo>
                <a:close/>
                <a:moveTo>
                  <a:pt x="5" y="14"/>
                </a:moveTo>
                <a:lnTo>
                  <a:pt x="5" y="14"/>
                </a:lnTo>
                <a:lnTo>
                  <a:pt x="5" y="15"/>
                </a:lnTo>
                <a:lnTo>
                  <a:pt x="5" y="15"/>
                </a:lnTo>
                <a:lnTo>
                  <a:pt x="8" y="15"/>
                </a:lnTo>
                <a:lnTo>
                  <a:pt x="8" y="15"/>
                </a:lnTo>
                <a:lnTo>
                  <a:pt x="9" y="15"/>
                </a:lnTo>
                <a:lnTo>
                  <a:pt x="9" y="15"/>
                </a:lnTo>
                <a:lnTo>
                  <a:pt x="9" y="14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53" name="Freeform 2284">
            <a:extLst>
              <a:ext uri="{FF2B5EF4-FFF2-40B4-BE49-F238E27FC236}">
                <a16:creationId xmlns:a16="http://schemas.microsoft.com/office/drawing/2014/main" id="{B7EA184A-F6F9-4907-A5CB-6FB3552E295D}"/>
              </a:ext>
            </a:extLst>
          </p:cNvPr>
          <p:cNvSpPr>
            <a:spLocks/>
          </p:cNvSpPr>
          <p:nvPr/>
        </p:nvSpPr>
        <p:spPr bwMode="auto">
          <a:xfrm>
            <a:off x="4193618" y="5638984"/>
            <a:ext cx="12700" cy="57150"/>
          </a:xfrm>
          <a:custGeom>
            <a:avLst/>
            <a:gdLst>
              <a:gd name="T0" fmla="*/ 8 w 8"/>
              <a:gd name="T1" fmla="*/ 0 h 36"/>
              <a:gd name="T2" fmla="*/ 8 w 8"/>
              <a:gd name="T3" fmla="*/ 2 h 36"/>
              <a:gd name="T4" fmla="*/ 4 w 8"/>
              <a:gd name="T5" fmla="*/ 2 h 36"/>
              <a:gd name="T6" fmla="*/ 4 w 8"/>
              <a:gd name="T7" fmla="*/ 33 h 36"/>
              <a:gd name="T8" fmla="*/ 8 w 8"/>
              <a:gd name="T9" fmla="*/ 33 h 36"/>
              <a:gd name="T10" fmla="*/ 8 w 8"/>
              <a:gd name="T11" fmla="*/ 36 h 36"/>
              <a:gd name="T12" fmla="*/ 0 w 8"/>
              <a:gd name="T13" fmla="*/ 36 h 36"/>
              <a:gd name="T14" fmla="*/ 0 w 8"/>
              <a:gd name="T15" fmla="*/ 0 h 36"/>
              <a:gd name="T16" fmla="*/ 8 w 8"/>
              <a:gd name="T1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6">
                <a:moveTo>
                  <a:pt x="8" y="0"/>
                </a:moveTo>
                <a:lnTo>
                  <a:pt x="8" y="2"/>
                </a:lnTo>
                <a:lnTo>
                  <a:pt x="4" y="2"/>
                </a:lnTo>
                <a:lnTo>
                  <a:pt x="4" y="33"/>
                </a:lnTo>
                <a:lnTo>
                  <a:pt x="8" y="33"/>
                </a:lnTo>
                <a:lnTo>
                  <a:pt x="8" y="36"/>
                </a:lnTo>
                <a:lnTo>
                  <a:pt x="0" y="36"/>
                </a:lnTo>
                <a:lnTo>
                  <a:pt x="0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54" name="Freeform 2285">
            <a:extLst>
              <a:ext uri="{FF2B5EF4-FFF2-40B4-BE49-F238E27FC236}">
                <a16:creationId xmlns:a16="http://schemas.microsoft.com/office/drawing/2014/main" id="{20D4EED7-5DF0-404C-9E3E-1D13202D7936}"/>
              </a:ext>
            </a:extLst>
          </p:cNvPr>
          <p:cNvSpPr>
            <a:spLocks/>
          </p:cNvSpPr>
          <p:nvPr/>
        </p:nvSpPr>
        <p:spPr bwMode="auto">
          <a:xfrm>
            <a:off x="4222193" y="5638984"/>
            <a:ext cx="15875" cy="50800"/>
          </a:xfrm>
          <a:custGeom>
            <a:avLst/>
            <a:gdLst>
              <a:gd name="T0" fmla="*/ 5 w 10"/>
              <a:gd name="T1" fmla="*/ 32 h 32"/>
              <a:gd name="T2" fmla="*/ 5 w 10"/>
              <a:gd name="T3" fmla="*/ 5 h 32"/>
              <a:gd name="T4" fmla="*/ 0 w 10"/>
              <a:gd name="T5" fmla="*/ 7 h 32"/>
              <a:gd name="T6" fmla="*/ 0 w 10"/>
              <a:gd name="T7" fmla="*/ 3 h 32"/>
              <a:gd name="T8" fmla="*/ 5 w 10"/>
              <a:gd name="T9" fmla="*/ 0 h 32"/>
              <a:gd name="T10" fmla="*/ 10 w 10"/>
              <a:gd name="T11" fmla="*/ 0 h 32"/>
              <a:gd name="T12" fmla="*/ 10 w 10"/>
              <a:gd name="T13" fmla="*/ 32 h 32"/>
              <a:gd name="T14" fmla="*/ 5 w 10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32">
                <a:moveTo>
                  <a:pt x="5" y="32"/>
                </a:moveTo>
                <a:lnTo>
                  <a:pt x="5" y="5"/>
                </a:lnTo>
                <a:lnTo>
                  <a:pt x="0" y="7"/>
                </a:lnTo>
                <a:lnTo>
                  <a:pt x="0" y="3"/>
                </a:lnTo>
                <a:lnTo>
                  <a:pt x="5" y="0"/>
                </a:lnTo>
                <a:lnTo>
                  <a:pt x="10" y="0"/>
                </a:lnTo>
                <a:lnTo>
                  <a:pt x="10" y="32"/>
                </a:lnTo>
                <a:lnTo>
                  <a:pt x="5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55" name="Freeform 2286">
            <a:extLst>
              <a:ext uri="{FF2B5EF4-FFF2-40B4-BE49-F238E27FC236}">
                <a16:creationId xmlns:a16="http://schemas.microsoft.com/office/drawing/2014/main" id="{7B52846F-2F0A-4FB2-8935-6AB5D73A09E1}"/>
              </a:ext>
            </a:extLst>
          </p:cNvPr>
          <p:cNvSpPr>
            <a:spLocks/>
          </p:cNvSpPr>
          <p:nvPr/>
        </p:nvSpPr>
        <p:spPr bwMode="auto">
          <a:xfrm>
            <a:off x="4246005" y="5638984"/>
            <a:ext cx="25400" cy="50800"/>
          </a:xfrm>
          <a:custGeom>
            <a:avLst/>
            <a:gdLst>
              <a:gd name="T0" fmla="*/ 10 w 16"/>
              <a:gd name="T1" fmla="*/ 32 h 32"/>
              <a:gd name="T2" fmla="*/ 10 w 16"/>
              <a:gd name="T3" fmla="*/ 27 h 32"/>
              <a:gd name="T4" fmla="*/ 0 w 16"/>
              <a:gd name="T5" fmla="*/ 27 h 32"/>
              <a:gd name="T6" fmla="*/ 0 w 16"/>
              <a:gd name="T7" fmla="*/ 22 h 32"/>
              <a:gd name="T8" fmla="*/ 7 w 16"/>
              <a:gd name="T9" fmla="*/ 0 h 32"/>
              <a:gd name="T10" fmla="*/ 11 w 16"/>
              <a:gd name="T11" fmla="*/ 0 h 32"/>
              <a:gd name="T12" fmla="*/ 5 w 16"/>
              <a:gd name="T13" fmla="*/ 22 h 32"/>
              <a:gd name="T14" fmla="*/ 10 w 16"/>
              <a:gd name="T15" fmla="*/ 22 h 32"/>
              <a:gd name="T16" fmla="*/ 10 w 16"/>
              <a:gd name="T17" fmla="*/ 13 h 32"/>
              <a:gd name="T18" fmla="*/ 13 w 16"/>
              <a:gd name="T19" fmla="*/ 13 h 32"/>
              <a:gd name="T20" fmla="*/ 13 w 16"/>
              <a:gd name="T21" fmla="*/ 22 h 32"/>
              <a:gd name="T22" fmla="*/ 16 w 16"/>
              <a:gd name="T23" fmla="*/ 22 h 32"/>
              <a:gd name="T24" fmla="*/ 16 w 16"/>
              <a:gd name="T25" fmla="*/ 27 h 32"/>
              <a:gd name="T26" fmla="*/ 13 w 16"/>
              <a:gd name="T27" fmla="*/ 27 h 32"/>
              <a:gd name="T28" fmla="*/ 13 w 16"/>
              <a:gd name="T29" fmla="*/ 32 h 32"/>
              <a:gd name="T30" fmla="*/ 10 w 16"/>
              <a:gd name="T31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2">
                <a:moveTo>
                  <a:pt x="10" y="32"/>
                </a:moveTo>
                <a:lnTo>
                  <a:pt x="10" y="27"/>
                </a:lnTo>
                <a:lnTo>
                  <a:pt x="0" y="27"/>
                </a:lnTo>
                <a:lnTo>
                  <a:pt x="0" y="22"/>
                </a:lnTo>
                <a:lnTo>
                  <a:pt x="7" y="0"/>
                </a:lnTo>
                <a:lnTo>
                  <a:pt x="11" y="0"/>
                </a:lnTo>
                <a:lnTo>
                  <a:pt x="5" y="22"/>
                </a:lnTo>
                <a:lnTo>
                  <a:pt x="10" y="22"/>
                </a:lnTo>
                <a:lnTo>
                  <a:pt x="10" y="13"/>
                </a:lnTo>
                <a:lnTo>
                  <a:pt x="13" y="13"/>
                </a:lnTo>
                <a:lnTo>
                  <a:pt x="13" y="22"/>
                </a:lnTo>
                <a:lnTo>
                  <a:pt x="16" y="22"/>
                </a:lnTo>
                <a:lnTo>
                  <a:pt x="16" y="27"/>
                </a:lnTo>
                <a:lnTo>
                  <a:pt x="13" y="27"/>
                </a:lnTo>
                <a:lnTo>
                  <a:pt x="13" y="32"/>
                </a:lnTo>
                <a:lnTo>
                  <a:pt x="1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56" name="Freeform 2287">
            <a:extLst>
              <a:ext uri="{FF2B5EF4-FFF2-40B4-BE49-F238E27FC236}">
                <a16:creationId xmlns:a16="http://schemas.microsoft.com/office/drawing/2014/main" id="{A41B2813-88D7-40DC-8E64-9901FB1FAF33}"/>
              </a:ext>
            </a:extLst>
          </p:cNvPr>
          <p:cNvSpPr>
            <a:spLocks/>
          </p:cNvSpPr>
          <p:nvPr/>
        </p:nvSpPr>
        <p:spPr bwMode="auto">
          <a:xfrm>
            <a:off x="4274580" y="5638984"/>
            <a:ext cx="22225" cy="50800"/>
          </a:xfrm>
          <a:custGeom>
            <a:avLst/>
            <a:gdLst>
              <a:gd name="T0" fmla="*/ 14 w 14"/>
              <a:gd name="T1" fmla="*/ 0 h 32"/>
              <a:gd name="T2" fmla="*/ 14 w 14"/>
              <a:gd name="T3" fmla="*/ 3 h 32"/>
              <a:gd name="T4" fmla="*/ 4 w 14"/>
              <a:gd name="T5" fmla="*/ 3 h 32"/>
              <a:gd name="T6" fmla="*/ 4 w 14"/>
              <a:gd name="T7" fmla="*/ 12 h 32"/>
              <a:gd name="T8" fmla="*/ 4 w 14"/>
              <a:gd name="T9" fmla="*/ 12 h 32"/>
              <a:gd name="T10" fmla="*/ 7 w 14"/>
              <a:gd name="T11" fmla="*/ 11 h 32"/>
              <a:gd name="T12" fmla="*/ 7 w 14"/>
              <a:gd name="T13" fmla="*/ 11 h 32"/>
              <a:gd name="T14" fmla="*/ 8 w 14"/>
              <a:gd name="T15" fmla="*/ 11 h 32"/>
              <a:gd name="T16" fmla="*/ 8 w 14"/>
              <a:gd name="T17" fmla="*/ 11 h 32"/>
              <a:gd name="T18" fmla="*/ 10 w 14"/>
              <a:gd name="T19" fmla="*/ 11 h 32"/>
              <a:gd name="T20" fmla="*/ 12 w 14"/>
              <a:gd name="T21" fmla="*/ 12 h 32"/>
              <a:gd name="T22" fmla="*/ 12 w 14"/>
              <a:gd name="T23" fmla="*/ 12 h 32"/>
              <a:gd name="T24" fmla="*/ 13 w 14"/>
              <a:gd name="T25" fmla="*/ 15 h 32"/>
              <a:gd name="T26" fmla="*/ 14 w 14"/>
              <a:gd name="T27" fmla="*/ 17 h 32"/>
              <a:gd name="T28" fmla="*/ 14 w 14"/>
              <a:gd name="T29" fmla="*/ 25 h 32"/>
              <a:gd name="T30" fmla="*/ 14 w 14"/>
              <a:gd name="T31" fmla="*/ 25 h 32"/>
              <a:gd name="T32" fmla="*/ 13 w 14"/>
              <a:gd name="T33" fmla="*/ 28 h 32"/>
              <a:gd name="T34" fmla="*/ 13 w 14"/>
              <a:gd name="T35" fmla="*/ 28 h 32"/>
              <a:gd name="T36" fmla="*/ 12 w 14"/>
              <a:gd name="T37" fmla="*/ 30 h 32"/>
              <a:gd name="T38" fmla="*/ 12 w 14"/>
              <a:gd name="T39" fmla="*/ 30 h 32"/>
              <a:gd name="T40" fmla="*/ 9 w 14"/>
              <a:gd name="T41" fmla="*/ 31 h 32"/>
              <a:gd name="T42" fmla="*/ 9 w 14"/>
              <a:gd name="T43" fmla="*/ 31 h 32"/>
              <a:gd name="T44" fmla="*/ 7 w 14"/>
              <a:gd name="T45" fmla="*/ 32 h 32"/>
              <a:gd name="T46" fmla="*/ 7 w 14"/>
              <a:gd name="T47" fmla="*/ 32 h 32"/>
              <a:gd name="T48" fmla="*/ 4 w 14"/>
              <a:gd name="T49" fmla="*/ 31 h 32"/>
              <a:gd name="T50" fmla="*/ 4 w 14"/>
              <a:gd name="T51" fmla="*/ 31 h 32"/>
              <a:gd name="T52" fmla="*/ 2 w 14"/>
              <a:gd name="T53" fmla="*/ 30 h 32"/>
              <a:gd name="T54" fmla="*/ 2 w 14"/>
              <a:gd name="T55" fmla="*/ 30 h 32"/>
              <a:gd name="T56" fmla="*/ 0 w 14"/>
              <a:gd name="T57" fmla="*/ 28 h 32"/>
              <a:gd name="T58" fmla="*/ 0 w 14"/>
              <a:gd name="T59" fmla="*/ 28 h 32"/>
              <a:gd name="T60" fmla="*/ 0 w 14"/>
              <a:gd name="T61" fmla="*/ 25 h 32"/>
              <a:gd name="T62" fmla="*/ 0 w 14"/>
              <a:gd name="T63" fmla="*/ 23 h 32"/>
              <a:gd name="T64" fmla="*/ 4 w 14"/>
              <a:gd name="T65" fmla="*/ 23 h 32"/>
              <a:gd name="T66" fmla="*/ 4 w 14"/>
              <a:gd name="T67" fmla="*/ 25 h 32"/>
              <a:gd name="T68" fmla="*/ 4 w 14"/>
              <a:gd name="T69" fmla="*/ 25 h 32"/>
              <a:gd name="T70" fmla="*/ 5 w 14"/>
              <a:gd name="T71" fmla="*/ 27 h 32"/>
              <a:gd name="T72" fmla="*/ 5 w 14"/>
              <a:gd name="T73" fmla="*/ 27 h 32"/>
              <a:gd name="T74" fmla="*/ 7 w 14"/>
              <a:gd name="T75" fmla="*/ 27 h 32"/>
              <a:gd name="T76" fmla="*/ 7 w 14"/>
              <a:gd name="T77" fmla="*/ 27 h 32"/>
              <a:gd name="T78" fmla="*/ 8 w 14"/>
              <a:gd name="T79" fmla="*/ 27 h 32"/>
              <a:gd name="T80" fmla="*/ 8 w 14"/>
              <a:gd name="T81" fmla="*/ 27 h 32"/>
              <a:gd name="T82" fmla="*/ 9 w 14"/>
              <a:gd name="T83" fmla="*/ 25 h 32"/>
              <a:gd name="T84" fmla="*/ 9 w 14"/>
              <a:gd name="T85" fmla="*/ 17 h 32"/>
              <a:gd name="T86" fmla="*/ 9 w 14"/>
              <a:gd name="T87" fmla="*/ 17 h 32"/>
              <a:gd name="T88" fmla="*/ 8 w 14"/>
              <a:gd name="T89" fmla="*/ 16 h 32"/>
              <a:gd name="T90" fmla="*/ 8 w 14"/>
              <a:gd name="T91" fmla="*/ 16 h 32"/>
              <a:gd name="T92" fmla="*/ 7 w 14"/>
              <a:gd name="T93" fmla="*/ 15 h 32"/>
              <a:gd name="T94" fmla="*/ 7 w 14"/>
              <a:gd name="T95" fmla="*/ 15 h 32"/>
              <a:gd name="T96" fmla="*/ 5 w 14"/>
              <a:gd name="T97" fmla="*/ 15 h 32"/>
              <a:gd name="T98" fmla="*/ 5 w 14"/>
              <a:gd name="T99" fmla="*/ 15 h 32"/>
              <a:gd name="T100" fmla="*/ 5 w 14"/>
              <a:gd name="T101" fmla="*/ 16 h 32"/>
              <a:gd name="T102" fmla="*/ 5 w 14"/>
              <a:gd name="T103" fmla="*/ 16 h 32"/>
              <a:gd name="T104" fmla="*/ 4 w 14"/>
              <a:gd name="T105" fmla="*/ 16 h 32"/>
              <a:gd name="T106" fmla="*/ 4 w 14"/>
              <a:gd name="T107" fmla="*/ 16 h 32"/>
              <a:gd name="T108" fmla="*/ 4 w 14"/>
              <a:gd name="T109" fmla="*/ 17 h 32"/>
              <a:gd name="T110" fmla="*/ 0 w 14"/>
              <a:gd name="T111" fmla="*/ 17 h 32"/>
              <a:gd name="T112" fmla="*/ 0 w 14"/>
              <a:gd name="T113" fmla="*/ 0 h 32"/>
              <a:gd name="T114" fmla="*/ 14 w 14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2">
                <a:moveTo>
                  <a:pt x="14" y="0"/>
                </a:moveTo>
                <a:lnTo>
                  <a:pt x="14" y="3"/>
                </a:lnTo>
                <a:lnTo>
                  <a:pt x="4" y="3"/>
                </a:lnTo>
                <a:lnTo>
                  <a:pt x="4" y="12"/>
                </a:lnTo>
                <a:lnTo>
                  <a:pt x="4" y="12"/>
                </a:lnTo>
                <a:lnTo>
                  <a:pt x="7" y="11"/>
                </a:lnTo>
                <a:lnTo>
                  <a:pt x="7" y="11"/>
                </a:lnTo>
                <a:lnTo>
                  <a:pt x="8" y="11"/>
                </a:lnTo>
                <a:lnTo>
                  <a:pt x="8" y="11"/>
                </a:lnTo>
                <a:lnTo>
                  <a:pt x="10" y="11"/>
                </a:lnTo>
                <a:lnTo>
                  <a:pt x="12" y="12"/>
                </a:lnTo>
                <a:lnTo>
                  <a:pt x="12" y="12"/>
                </a:lnTo>
                <a:lnTo>
                  <a:pt x="13" y="15"/>
                </a:lnTo>
                <a:lnTo>
                  <a:pt x="14" y="17"/>
                </a:lnTo>
                <a:lnTo>
                  <a:pt x="14" y="25"/>
                </a:lnTo>
                <a:lnTo>
                  <a:pt x="14" y="25"/>
                </a:lnTo>
                <a:lnTo>
                  <a:pt x="13" y="28"/>
                </a:lnTo>
                <a:lnTo>
                  <a:pt x="13" y="28"/>
                </a:lnTo>
                <a:lnTo>
                  <a:pt x="12" y="30"/>
                </a:lnTo>
                <a:lnTo>
                  <a:pt x="12" y="30"/>
                </a:lnTo>
                <a:lnTo>
                  <a:pt x="9" y="31"/>
                </a:lnTo>
                <a:lnTo>
                  <a:pt x="9" y="31"/>
                </a:lnTo>
                <a:lnTo>
                  <a:pt x="7" y="32"/>
                </a:lnTo>
                <a:lnTo>
                  <a:pt x="7" y="32"/>
                </a:lnTo>
                <a:lnTo>
                  <a:pt x="4" y="31"/>
                </a:lnTo>
                <a:lnTo>
                  <a:pt x="4" y="31"/>
                </a:lnTo>
                <a:lnTo>
                  <a:pt x="2" y="30"/>
                </a:lnTo>
                <a:lnTo>
                  <a:pt x="2" y="30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3"/>
                </a:lnTo>
                <a:lnTo>
                  <a:pt x="4" y="23"/>
                </a:lnTo>
                <a:lnTo>
                  <a:pt x="4" y="25"/>
                </a:lnTo>
                <a:lnTo>
                  <a:pt x="4" y="25"/>
                </a:lnTo>
                <a:lnTo>
                  <a:pt x="5" y="27"/>
                </a:lnTo>
                <a:lnTo>
                  <a:pt x="5" y="27"/>
                </a:lnTo>
                <a:lnTo>
                  <a:pt x="7" y="27"/>
                </a:lnTo>
                <a:lnTo>
                  <a:pt x="7" y="27"/>
                </a:lnTo>
                <a:lnTo>
                  <a:pt x="8" y="27"/>
                </a:lnTo>
                <a:lnTo>
                  <a:pt x="8" y="27"/>
                </a:lnTo>
                <a:lnTo>
                  <a:pt x="9" y="25"/>
                </a:lnTo>
                <a:lnTo>
                  <a:pt x="9" y="17"/>
                </a:lnTo>
                <a:lnTo>
                  <a:pt x="9" y="17"/>
                </a:lnTo>
                <a:lnTo>
                  <a:pt x="8" y="16"/>
                </a:lnTo>
                <a:lnTo>
                  <a:pt x="8" y="16"/>
                </a:lnTo>
                <a:lnTo>
                  <a:pt x="7" y="15"/>
                </a:lnTo>
                <a:lnTo>
                  <a:pt x="7" y="15"/>
                </a:lnTo>
                <a:lnTo>
                  <a:pt x="5" y="15"/>
                </a:lnTo>
                <a:lnTo>
                  <a:pt x="5" y="15"/>
                </a:lnTo>
                <a:lnTo>
                  <a:pt x="5" y="16"/>
                </a:lnTo>
                <a:lnTo>
                  <a:pt x="5" y="16"/>
                </a:lnTo>
                <a:lnTo>
                  <a:pt x="4" y="16"/>
                </a:lnTo>
                <a:lnTo>
                  <a:pt x="4" y="16"/>
                </a:lnTo>
                <a:lnTo>
                  <a:pt x="4" y="17"/>
                </a:lnTo>
                <a:lnTo>
                  <a:pt x="0" y="17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57" name="Freeform 2288">
            <a:extLst>
              <a:ext uri="{FF2B5EF4-FFF2-40B4-BE49-F238E27FC236}">
                <a16:creationId xmlns:a16="http://schemas.microsoft.com/office/drawing/2014/main" id="{E2DE5E41-19DF-4A23-B372-EE9DB47D0404}"/>
              </a:ext>
            </a:extLst>
          </p:cNvPr>
          <p:cNvSpPr>
            <a:spLocks/>
          </p:cNvSpPr>
          <p:nvPr/>
        </p:nvSpPr>
        <p:spPr bwMode="auto">
          <a:xfrm>
            <a:off x="4312680" y="5638984"/>
            <a:ext cx="11113" cy="57150"/>
          </a:xfrm>
          <a:custGeom>
            <a:avLst/>
            <a:gdLst>
              <a:gd name="T0" fmla="*/ 0 w 7"/>
              <a:gd name="T1" fmla="*/ 36 h 36"/>
              <a:gd name="T2" fmla="*/ 0 w 7"/>
              <a:gd name="T3" fmla="*/ 33 h 36"/>
              <a:gd name="T4" fmla="*/ 3 w 7"/>
              <a:gd name="T5" fmla="*/ 33 h 36"/>
              <a:gd name="T6" fmla="*/ 3 w 7"/>
              <a:gd name="T7" fmla="*/ 2 h 36"/>
              <a:gd name="T8" fmla="*/ 0 w 7"/>
              <a:gd name="T9" fmla="*/ 2 h 36"/>
              <a:gd name="T10" fmla="*/ 0 w 7"/>
              <a:gd name="T11" fmla="*/ 0 h 36"/>
              <a:gd name="T12" fmla="*/ 7 w 7"/>
              <a:gd name="T13" fmla="*/ 0 h 36"/>
              <a:gd name="T14" fmla="*/ 7 w 7"/>
              <a:gd name="T15" fmla="*/ 36 h 36"/>
              <a:gd name="T16" fmla="*/ 0 w 7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6">
                <a:moveTo>
                  <a:pt x="0" y="36"/>
                </a:moveTo>
                <a:lnTo>
                  <a:pt x="0" y="33"/>
                </a:lnTo>
                <a:lnTo>
                  <a:pt x="3" y="33"/>
                </a:lnTo>
                <a:lnTo>
                  <a:pt x="3" y="2"/>
                </a:lnTo>
                <a:lnTo>
                  <a:pt x="0" y="2"/>
                </a:lnTo>
                <a:lnTo>
                  <a:pt x="0" y="0"/>
                </a:lnTo>
                <a:lnTo>
                  <a:pt x="7" y="0"/>
                </a:lnTo>
                <a:lnTo>
                  <a:pt x="7" y="36"/>
                </a:ln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58" name="Freeform 2289">
            <a:extLst>
              <a:ext uri="{FF2B5EF4-FFF2-40B4-BE49-F238E27FC236}">
                <a16:creationId xmlns:a16="http://schemas.microsoft.com/office/drawing/2014/main" id="{FE12B303-37DE-405A-BED8-EC790781E3E0}"/>
              </a:ext>
            </a:extLst>
          </p:cNvPr>
          <p:cNvSpPr>
            <a:spLocks/>
          </p:cNvSpPr>
          <p:nvPr/>
        </p:nvSpPr>
        <p:spPr bwMode="auto">
          <a:xfrm>
            <a:off x="4193618" y="6150159"/>
            <a:ext cx="12700" cy="58738"/>
          </a:xfrm>
          <a:custGeom>
            <a:avLst/>
            <a:gdLst>
              <a:gd name="T0" fmla="*/ 8 w 8"/>
              <a:gd name="T1" fmla="*/ 0 h 37"/>
              <a:gd name="T2" fmla="*/ 8 w 8"/>
              <a:gd name="T3" fmla="*/ 3 h 37"/>
              <a:gd name="T4" fmla="*/ 4 w 8"/>
              <a:gd name="T5" fmla="*/ 3 h 37"/>
              <a:gd name="T6" fmla="*/ 4 w 8"/>
              <a:gd name="T7" fmla="*/ 34 h 37"/>
              <a:gd name="T8" fmla="*/ 8 w 8"/>
              <a:gd name="T9" fmla="*/ 34 h 37"/>
              <a:gd name="T10" fmla="*/ 8 w 8"/>
              <a:gd name="T11" fmla="*/ 37 h 37"/>
              <a:gd name="T12" fmla="*/ 0 w 8"/>
              <a:gd name="T13" fmla="*/ 37 h 37"/>
              <a:gd name="T14" fmla="*/ 0 w 8"/>
              <a:gd name="T15" fmla="*/ 0 h 37"/>
              <a:gd name="T16" fmla="*/ 8 w 8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7">
                <a:moveTo>
                  <a:pt x="8" y="0"/>
                </a:moveTo>
                <a:lnTo>
                  <a:pt x="8" y="3"/>
                </a:lnTo>
                <a:lnTo>
                  <a:pt x="4" y="3"/>
                </a:lnTo>
                <a:lnTo>
                  <a:pt x="4" y="34"/>
                </a:lnTo>
                <a:lnTo>
                  <a:pt x="8" y="34"/>
                </a:lnTo>
                <a:lnTo>
                  <a:pt x="8" y="37"/>
                </a:lnTo>
                <a:lnTo>
                  <a:pt x="0" y="37"/>
                </a:lnTo>
                <a:lnTo>
                  <a:pt x="0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59" name="Freeform 2290">
            <a:extLst>
              <a:ext uri="{FF2B5EF4-FFF2-40B4-BE49-F238E27FC236}">
                <a16:creationId xmlns:a16="http://schemas.microsoft.com/office/drawing/2014/main" id="{90D309F7-F468-4B38-8939-F3B046283358}"/>
              </a:ext>
            </a:extLst>
          </p:cNvPr>
          <p:cNvSpPr>
            <a:spLocks/>
          </p:cNvSpPr>
          <p:nvPr/>
        </p:nvSpPr>
        <p:spPr bwMode="auto">
          <a:xfrm>
            <a:off x="4222193" y="6148571"/>
            <a:ext cx="20638" cy="52388"/>
          </a:xfrm>
          <a:custGeom>
            <a:avLst/>
            <a:gdLst>
              <a:gd name="T0" fmla="*/ 0 w 13"/>
              <a:gd name="T1" fmla="*/ 33 h 33"/>
              <a:gd name="T2" fmla="*/ 0 w 13"/>
              <a:gd name="T3" fmla="*/ 29 h 33"/>
              <a:gd name="T4" fmla="*/ 7 w 13"/>
              <a:gd name="T5" fmla="*/ 13 h 33"/>
              <a:gd name="T6" fmla="*/ 7 w 13"/>
              <a:gd name="T7" fmla="*/ 13 h 33"/>
              <a:gd name="T8" fmla="*/ 8 w 13"/>
              <a:gd name="T9" fmla="*/ 11 h 33"/>
              <a:gd name="T10" fmla="*/ 8 w 13"/>
              <a:gd name="T11" fmla="*/ 11 h 33"/>
              <a:gd name="T12" fmla="*/ 8 w 13"/>
              <a:gd name="T13" fmla="*/ 9 h 33"/>
              <a:gd name="T14" fmla="*/ 8 w 13"/>
              <a:gd name="T15" fmla="*/ 9 h 33"/>
              <a:gd name="T16" fmla="*/ 8 w 13"/>
              <a:gd name="T17" fmla="*/ 8 h 33"/>
              <a:gd name="T18" fmla="*/ 8 w 13"/>
              <a:gd name="T19" fmla="*/ 8 h 33"/>
              <a:gd name="T20" fmla="*/ 8 w 13"/>
              <a:gd name="T21" fmla="*/ 6 h 33"/>
              <a:gd name="T22" fmla="*/ 8 w 13"/>
              <a:gd name="T23" fmla="*/ 6 h 33"/>
              <a:gd name="T24" fmla="*/ 7 w 13"/>
              <a:gd name="T25" fmla="*/ 5 h 33"/>
              <a:gd name="T26" fmla="*/ 7 w 13"/>
              <a:gd name="T27" fmla="*/ 5 h 33"/>
              <a:gd name="T28" fmla="*/ 6 w 13"/>
              <a:gd name="T29" fmla="*/ 5 h 33"/>
              <a:gd name="T30" fmla="*/ 6 w 13"/>
              <a:gd name="T31" fmla="*/ 5 h 33"/>
              <a:gd name="T32" fmla="*/ 5 w 13"/>
              <a:gd name="T33" fmla="*/ 6 h 33"/>
              <a:gd name="T34" fmla="*/ 5 w 13"/>
              <a:gd name="T35" fmla="*/ 6 h 33"/>
              <a:gd name="T36" fmla="*/ 3 w 13"/>
              <a:gd name="T37" fmla="*/ 8 h 33"/>
              <a:gd name="T38" fmla="*/ 3 w 13"/>
              <a:gd name="T39" fmla="*/ 10 h 33"/>
              <a:gd name="T40" fmla="*/ 0 w 13"/>
              <a:gd name="T41" fmla="*/ 10 h 33"/>
              <a:gd name="T42" fmla="*/ 0 w 13"/>
              <a:gd name="T43" fmla="*/ 8 h 33"/>
              <a:gd name="T44" fmla="*/ 0 w 13"/>
              <a:gd name="T45" fmla="*/ 8 h 33"/>
              <a:gd name="T46" fmla="*/ 0 w 13"/>
              <a:gd name="T47" fmla="*/ 5 h 33"/>
              <a:gd name="T48" fmla="*/ 0 w 13"/>
              <a:gd name="T49" fmla="*/ 5 h 33"/>
              <a:gd name="T50" fmla="*/ 1 w 13"/>
              <a:gd name="T51" fmla="*/ 3 h 33"/>
              <a:gd name="T52" fmla="*/ 1 w 13"/>
              <a:gd name="T53" fmla="*/ 3 h 33"/>
              <a:gd name="T54" fmla="*/ 3 w 13"/>
              <a:gd name="T55" fmla="*/ 1 h 33"/>
              <a:gd name="T56" fmla="*/ 3 w 13"/>
              <a:gd name="T57" fmla="*/ 1 h 33"/>
              <a:gd name="T58" fmla="*/ 6 w 13"/>
              <a:gd name="T59" fmla="*/ 0 h 33"/>
              <a:gd name="T60" fmla="*/ 6 w 13"/>
              <a:gd name="T61" fmla="*/ 0 h 33"/>
              <a:gd name="T62" fmla="*/ 10 w 13"/>
              <a:gd name="T63" fmla="*/ 1 h 33"/>
              <a:gd name="T64" fmla="*/ 10 w 13"/>
              <a:gd name="T65" fmla="*/ 1 h 33"/>
              <a:gd name="T66" fmla="*/ 11 w 13"/>
              <a:gd name="T67" fmla="*/ 3 h 33"/>
              <a:gd name="T68" fmla="*/ 11 w 13"/>
              <a:gd name="T69" fmla="*/ 3 h 33"/>
              <a:gd name="T70" fmla="*/ 12 w 13"/>
              <a:gd name="T71" fmla="*/ 5 h 33"/>
              <a:gd name="T72" fmla="*/ 12 w 13"/>
              <a:gd name="T73" fmla="*/ 5 h 33"/>
              <a:gd name="T74" fmla="*/ 13 w 13"/>
              <a:gd name="T75" fmla="*/ 9 h 33"/>
              <a:gd name="T76" fmla="*/ 13 w 13"/>
              <a:gd name="T77" fmla="*/ 9 h 33"/>
              <a:gd name="T78" fmla="*/ 13 w 13"/>
              <a:gd name="T79" fmla="*/ 10 h 33"/>
              <a:gd name="T80" fmla="*/ 13 w 13"/>
              <a:gd name="T81" fmla="*/ 10 h 33"/>
              <a:gd name="T82" fmla="*/ 13 w 13"/>
              <a:gd name="T83" fmla="*/ 13 h 33"/>
              <a:gd name="T84" fmla="*/ 13 w 13"/>
              <a:gd name="T85" fmla="*/ 13 h 33"/>
              <a:gd name="T86" fmla="*/ 12 w 13"/>
              <a:gd name="T87" fmla="*/ 14 h 33"/>
              <a:gd name="T88" fmla="*/ 12 w 13"/>
              <a:gd name="T89" fmla="*/ 14 h 33"/>
              <a:gd name="T90" fmla="*/ 12 w 13"/>
              <a:gd name="T91" fmla="*/ 15 h 33"/>
              <a:gd name="T92" fmla="*/ 5 w 13"/>
              <a:gd name="T93" fmla="*/ 29 h 33"/>
              <a:gd name="T94" fmla="*/ 13 w 13"/>
              <a:gd name="T95" fmla="*/ 29 h 33"/>
              <a:gd name="T96" fmla="*/ 13 w 13"/>
              <a:gd name="T97" fmla="*/ 33 h 33"/>
              <a:gd name="T98" fmla="*/ 0 w 13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33">
                <a:moveTo>
                  <a:pt x="0" y="33"/>
                </a:moveTo>
                <a:lnTo>
                  <a:pt x="0" y="29"/>
                </a:lnTo>
                <a:lnTo>
                  <a:pt x="7" y="13"/>
                </a:lnTo>
                <a:lnTo>
                  <a:pt x="7" y="13"/>
                </a:lnTo>
                <a:lnTo>
                  <a:pt x="8" y="11"/>
                </a:lnTo>
                <a:lnTo>
                  <a:pt x="8" y="11"/>
                </a:lnTo>
                <a:lnTo>
                  <a:pt x="8" y="9"/>
                </a:lnTo>
                <a:lnTo>
                  <a:pt x="8" y="9"/>
                </a:lnTo>
                <a:lnTo>
                  <a:pt x="8" y="8"/>
                </a:lnTo>
                <a:lnTo>
                  <a:pt x="8" y="8"/>
                </a:lnTo>
                <a:lnTo>
                  <a:pt x="8" y="6"/>
                </a:lnTo>
                <a:lnTo>
                  <a:pt x="8" y="6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3" y="8"/>
                </a:lnTo>
                <a:lnTo>
                  <a:pt x="3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3" y="1"/>
                </a:lnTo>
                <a:lnTo>
                  <a:pt x="3" y="1"/>
                </a:lnTo>
                <a:lnTo>
                  <a:pt x="6" y="0"/>
                </a:lnTo>
                <a:lnTo>
                  <a:pt x="6" y="0"/>
                </a:lnTo>
                <a:lnTo>
                  <a:pt x="10" y="1"/>
                </a:lnTo>
                <a:lnTo>
                  <a:pt x="10" y="1"/>
                </a:lnTo>
                <a:lnTo>
                  <a:pt x="11" y="3"/>
                </a:lnTo>
                <a:lnTo>
                  <a:pt x="11" y="3"/>
                </a:lnTo>
                <a:lnTo>
                  <a:pt x="12" y="5"/>
                </a:lnTo>
                <a:lnTo>
                  <a:pt x="12" y="5"/>
                </a:lnTo>
                <a:lnTo>
                  <a:pt x="13" y="9"/>
                </a:lnTo>
                <a:lnTo>
                  <a:pt x="13" y="9"/>
                </a:lnTo>
                <a:lnTo>
                  <a:pt x="13" y="10"/>
                </a:lnTo>
                <a:lnTo>
                  <a:pt x="13" y="10"/>
                </a:lnTo>
                <a:lnTo>
                  <a:pt x="13" y="13"/>
                </a:lnTo>
                <a:lnTo>
                  <a:pt x="13" y="13"/>
                </a:lnTo>
                <a:lnTo>
                  <a:pt x="12" y="14"/>
                </a:lnTo>
                <a:lnTo>
                  <a:pt x="12" y="14"/>
                </a:lnTo>
                <a:lnTo>
                  <a:pt x="12" y="15"/>
                </a:lnTo>
                <a:lnTo>
                  <a:pt x="5" y="29"/>
                </a:lnTo>
                <a:lnTo>
                  <a:pt x="13" y="29"/>
                </a:lnTo>
                <a:lnTo>
                  <a:pt x="13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60" name="Freeform 2291">
            <a:extLst>
              <a:ext uri="{FF2B5EF4-FFF2-40B4-BE49-F238E27FC236}">
                <a16:creationId xmlns:a16="http://schemas.microsoft.com/office/drawing/2014/main" id="{9B9125FF-FBAE-4027-8115-4BCC1619EF2F}"/>
              </a:ext>
            </a:extLst>
          </p:cNvPr>
          <p:cNvSpPr>
            <a:spLocks/>
          </p:cNvSpPr>
          <p:nvPr/>
        </p:nvSpPr>
        <p:spPr bwMode="auto">
          <a:xfrm>
            <a:off x="4247593" y="6148571"/>
            <a:ext cx="22225" cy="52388"/>
          </a:xfrm>
          <a:custGeom>
            <a:avLst/>
            <a:gdLst>
              <a:gd name="T0" fmla="*/ 6 w 14"/>
              <a:gd name="T1" fmla="*/ 14 h 33"/>
              <a:gd name="T2" fmla="*/ 9 w 14"/>
              <a:gd name="T3" fmla="*/ 14 h 33"/>
              <a:gd name="T4" fmla="*/ 9 w 14"/>
              <a:gd name="T5" fmla="*/ 8 h 33"/>
              <a:gd name="T6" fmla="*/ 9 w 14"/>
              <a:gd name="T7" fmla="*/ 6 h 33"/>
              <a:gd name="T8" fmla="*/ 7 w 14"/>
              <a:gd name="T9" fmla="*/ 5 h 33"/>
              <a:gd name="T10" fmla="*/ 5 w 14"/>
              <a:gd name="T11" fmla="*/ 6 h 33"/>
              <a:gd name="T12" fmla="*/ 5 w 14"/>
              <a:gd name="T13" fmla="*/ 8 h 33"/>
              <a:gd name="T14" fmla="*/ 0 w 14"/>
              <a:gd name="T15" fmla="*/ 10 h 33"/>
              <a:gd name="T16" fmla="*/ 0 w 14"/>
              <a:gd name="T17" fmla="*/ 8 h 33"/>
              <a:gd name="T18" fmla="*/ 1 w 14"/>
              <a:gd name="T19" fmla="*/ 5 h 33"/>
              <a:gd name="T20" fmla="*/ 2 w 14"/>
              <a:gd name="T21" fmla="*/ 3 h 33"/>
              <a:gd name="T22" fmla="*/ 5 w 14"/>
              <a:gd name="T23" fmla="*/ 1 h 33"/>
              <a:gd name="T24" fmla="*/ 7 w 14"/>
              <a:gd name="T25" fmla="*/ 0 h 33"/>
              <a:gd name="T26" fmla="*/ 10 w 14"/>
              <a:gd name="T27" fmla="*/ 1 h 33"/>
              <a:gd name="T28" fmla="*/ 12 w 14"/>
              <a:gd name="T29" fmla="*/ 3 h 33"/>
              <a:gd name="T30" fmla="*/ 12 w 14"/>
              <a:gd name="T31" fmla="*/ 4 h 33"/>
              <a:gd name="T32" fmla="*/ 14 w 14"/>
              <a:gd name="T33" fmla="*/ 5 h 33"/>
              <a:gd name="T34" fmla="*/ 14 w 14"/>
              <a:gd name="T35" fmla="*/ 10 h 33"/>
              <a:gd name="T36" fmla="*/ 14 w 14"/>
              <a:gd name="T37" fmla="*/ 13 h 33"/>
              <a:gd name="T38" fmla="*/ 14 w 14"/>
              <a:gd name="T39" fmla="*/ 14 h 33"/>
              <a:gd name="T40" fmla="*/ 12 w 14"/>
              <a:gd name="T41" fmla="*/ 15 h 33"/>
              <a:gd name="T42" fmla="*/ 11 w 14"/>
              <a:gd name="T43" fmla="*/ 16 h 33"/>
              <a:gd name="T44" fmla="*/ 12 w 14"/>
              <a:gd name="T45" fmla="*/ 18 h 33"/>
              <a:gd name="T46" fmla="*/ 14 w 14"/>
              <a:gd name="T47" fmla="*/ 19 h 33"/>
              <a:gd name="T48" fmla="*/ 14 w 14"/>
              <a:gd name="T49" fmla="*/ 21 h 33"/>
              <a:gd name="T50" fmla="*/ 14 w 14"/>
              <a:gd name="T51" fmla="*/ 24 h 33"/>
              <a:gd name="T52" fmla="*/ 14 w 14"/>
              <a:gd name="T53" fmla="*/ 26 h 33"/>
              <a:gd name="T54" fmla="*/ 14 w 14"/>
              <a:gd name="T55" fmla="*/ 28 h 33"/>
              <a:gd name="T56" fmla="*/ 14 w 14"/>
              <a:gd name="T57" fmla="*/ 29 h 33"/>
              <a:gd name="T58" fmla="*/ 12 w 14"/>
              <a:gd name="T59" fmla="*/ 30 h 33"/>
              <a:gd name="T60" fmla="*/ 10 w 14"/>
              <a:gd name="T61" fmla="*/ 33 h 33"/>
              <a:gd name="T62" fmla="*/ 7 w 14"/>
              <a:gd name="T63" fmla="*/ 33 h 33"/>
              <a:gd name="T64" fmla="*/ 5 w 14"/>
              <a:gd name="T65" fmla="*/ 33 h 33"/>
              <a:gd name="T66" fmla="*/ 2 w 14"/>
              <a:gd name="T67" fmla="*/ 31 h 33"/>
              <a:gd name="T68" fmla="*/ 1 w 14"/>
              <a:gd name="T69" fmla="*/ 30 h 33"/>
              <a:gd name="T70" fmla="*/ 0 w 14"/>
              <a:gd name="T71" fmla="*/ 24 h 33"/>
              <a:gd name="T72" fmla="*/ 5 w 14"/>
              <a:gd name="T73" fmla="*/ 26 h 33"/>
              <a:gd name="T74" fmla="*/ 5 w 14"/>
              <a:gd name="T75" fmla="*/ 28 h 33"/>
              <a:gd name="T76" fmla="*/ 7 w 14"/>
              <a:gd name="T77" fmla="*/ 29 h 33"/>
              <a:gd name="T78" fmla="*/ 9 w 14"/>
              <a:gd name="T79" fmla="*/ 28 h 33"/>
              <a:gd name="T80" fmla="*/ 9 w 14"/>
              <a:gd name="T81" fmla="*/ 26 h 33"/>
              <a:gd name="T82" fmla="*/ 9 w 14"/>
              <a:gd name="T83" fmla="*/ 21 h 33"/>
              <a:gd name="T84" fmla="*/ 9 w 14"/>
              <a:gd name="T85" fmla="*/ 19 h 33"/>
              <a:gd name="T86" fmla="*/ 7 w 14"/>
              <a:gd name="T87" fmla="*/ 19 h 33"/>
              <a:gd name="T88" fmla="*/ 6 w 14"/>
              <a:gd name="T89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3">
                <a:moveTo>
                  <a:pt x="6" y="14"/>
                </a:moveTo>
                <a:lnTo>
                  <a:pt x="6" y="14"/>
                </a:lnTo>
                <a:lnTo>
                  <a:pt x="9" y="14"/>
                </a:lnTo>
                <a:lnTo>
                  <a:pt x="9" y="14"/>
                </a:lnTo>
                <a:lnTo>
                  <a:pt x="9" y="11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2" y="3"/>
                </a:lnTo>
                <a:lnTo>
                  <a:pt x="2" y="3"/>
                </a:lnTo>
                <a:lnTo>
                  <a:pt x="5" y="1"/>
                </a:lnTo>
                <a:lnTo>
                  <a:pt x="5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3"/>
                </a:lnTo>
                <a:lnTo>
                  <a:pt x="12" y="3"/>
                </a:lnTo>
                <a:lnTo>
                  <a:pt x="12" y="4"/>
                </a:lnTo>
                <a:lnTo>
                  <a:pt x="12" y="4"/>
                </a:lnTo>
                <a:lnTo>
                  <a:pt x="14" y="5"/>
                </a:lnTo>
                <a:lnTo>
                  <a:pt x="14" y="5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2" y="15"/>
                </a:lnTo>
                <a:lnTo>
                  <a:pt x="12" y="15"/>
                </a:lnTo>
                <a:lnTo>
                  <a:pt x="11" y="16"/>
                </a:lnTo>
                <a:lnTo>
                  <a:pt x="11" y="16"/>
                </a:lnTo>
                <a:lnTo>
                  <a:pt x="12" y="18"/>
                </a:lnTo>
                <a:lnTo>
                  <a:pt x="12" y="18"/>
                </a:lnTo>
                <a:lnTo>
                  <a:pt x="14" y="19"/>
                </a:lnTo>
                <a:lnTo>
                  <a:pt x="14" y="19"/>
                </a:lnTo>
                <a:lnTo>
                  <a:pt x="14" y="21"/>
                </a:lnTo>
                <a:lnTo>
                  <a:pt x="14" y="21"/>
                </a:lnTo>
                <a:lnTo>
                  <a:pt x="14" y="24"/>
                </a:lnTo>
                <a:lnTo>
                  <a:pt x="14" y="24"/>
                </a:lnTo>
                <a:lnTo>
                  <a:pt x="14" y="26"/>
                </a:lnTo>
                <a:lnTo>
                  <a:pt x="14" y="26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2" y="30"/>
                </a:lnTo>
                <a:lnTo>
                  <a:pt x="12" y="30"/>
                </a:lnTo>
                <a:lnTo>
                  <a:pt x="10" y="33"/>
                </a:lnTo>
                <a:lnTo>
                  <a:pt x="10" y="33"/>
                </a:lnTo>
                <a:lnTo>
                  <a:pt x="7" y="33"/>
                </a:lnTo>
                <a:lnTo>
                  <a:pt x="7" y="33"/>
                </a:lnTo>
                <a:lnTo>
                  <a:pt x="5" y="33"/>
                </a:lnTo>
                <a:lnTo>
                  <a:pt x="5" y="33"/>
                </a:lnTo>
                <a:lnTo>
                  <a:pt x="2" y="31"/>
                </a:lnTo>
                <a:lnTo>
                  <a:pt x="2" y="31"/>
                </a:lnTo>
                <a:lnTo>
                  <a:pt x="1" y="30"/>
                </a:lnTo>
                <a:lnTo>
                  <a:pt x="1" y="30"/>
                </a:lnTo>
                <a:lnTo>
                  <a:pt x="0" y="26"/>
                </a:lnTo>
                <a:lnTo>
                  <a:pt x="0" y="24"/>
                </a:lnTo>
                <a:lnTo>
                  <a:pt x="5" y="24"/>
                </a:lnTo>
                <a:lnTo>
                  <a:pt x="5" y="26"/>
                </a:lnTo>
                <a:lnTo>
                  <a:pt x="5" y="26"/>
                </a:lnTo>
                <a:lnTo>
                  <a:pt x="5" y="28"/>
                </a:lnTo>
                <a:lnTo>
                  <a:pt x="5" y="28"/>
                </a:lnTo>
                <a:lnTo>
                  <a:pt x="7" y="29"/>
                </a:lnTo>
                <a:lnTo>
                  <a:pt x="7" y="29"/>
                </a:lnTo>
                <a:lnTo>
                  <a:pt x="9" y="28"/>
                </a:lnTo>
                <a:lnTo>
                  <a:pt x="9" y="28"/>
                </a:lnTo>
                <a:lnTo>
                  <a:pt x="9" y="26"/>
                </a:lnTo>
                <a:lnTo>
                  <a:pt x="9" y="21"/>
                </a:lnTo>
                <a:lnTo>
                  <a:pt x="9" y="21"/>
                </a:lnTo>
                <a:lnTo>
                  <a:pt x="9" y="19"/>
                </a:lnTo>
                <a:lnTo>
                  <a:pt x="9" y="19"/>
                </a:lnTo>
                <a:lnTo>
                  <a:pt x="7" y="19"/>
                </a:lnTo>
                <a:lnTo>
                  <a:pt x="7" y="19"/>
                </a:lnTo>
                <a:lnTo>
                  <a:pt x="6" y="19"/>
                </a:lnTo>
                <a:lnTo>
                  <a:pt x="6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61" name="Freeform 2292">
            <a:extLst>
              <a:ext uri="{FF2B5EF4-FFF2-40B4-BE49-F238E27FC236}">
                <a16:creationId xmlns:a16="http://schemas.microsoft.com/office/drawing/2014/main" id="{89F19872-3F00-4677-851A-970D7BC77117}"/>
              </a:ext>
            </a:extLst>
          </p:cNvPr>
          <p:cNvSpPr>
            <a:spLocks/>
          </p:cNvSpPr>
          <p:nvPr/>
        </p:nvSpPr>
        <p:spPr bwMode="auto">
          <a:xfrm>
            <a:off x="4274580" y="6150159"/>
            <a:ext cx="22225" cy="50800"/>
          </a:xfrm>
          <a:custGeom>
            <a:avLst/>
            <a:gdLst>
              <a:gd name="T0" fmla="*/ 0 w 14"/>
              <a:gd name="T1" fmla="*/ 32 h 32"/>
              <a:gd name="T2" fmla="*/ 9 w 14"/>
              <a:gd name="T3" fmla="*/ 4 h 32"/>
              <a:gd name="T4" fmla="*/ 4 w 14"/>
              <a:gd name="T5" fmla="*/ 4 h 32"/>
              <a:gd name="T6" fmla="*/ 4 w 14"/>
              <a:gd name="T7" fmla="*/ 8 h 32"/>
              <a:gd name="T8" fmla="*/ 0 w 14"/>
              <a:gd name="T9" fmla="*/ 8 h 32"/>
              <a:gd name="T10" fmla="*/ 0 w 14"/>
              <a:gd name="T11" fmla="*/ 0 h 32"/>
              <a:gd name="T12" fmla="*/ 14 w 14"/>
              <a:gd name="T13" fmla="*/ 0 h 32"/>
              <a:gd name="T14" fmla="*/ 14 w 14"/>
              <a:gd name="T15" fmla="*/ 4 h 32"/>
              <a:gd name="T16" fmla="*/ 5 w 14"/>
              <a:gd name="T17" fmla="*/ 32 h 32"/>
              <a:gd name="T18" fmla="*/ 0 w 14"/>
              <a:gd name="T1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2">
                <a:moveTo>
                  <a:pt x="0" y="32"/>
                </a:moveTo>
                <a:lnTo>
                  <a:pt x="9" y="4"/>
                </a:lnTo>
                <a:lnTo>
                  <a:pt x="4" y="4"/>
                </a:lnTo>
                <a:lnTo>
                  <a:pt x="4" y="8"/>
                </a:lnTo>
                <a:lnTo>
                  <a:pt x="0" y="8"/>
                </a:lnTo>
                <a:lnTo>
                  <a:pt x="0" y="0"/>
                </a:lnTo>
                <a:lnTo>
                  <a:pt x="14" y="0"/>
                </a:lnTo>
                <a:lnTo>
                  <a:pt x="14" y="4"/>
                </a:lnTo>
                <a:lnTo>
                  <a:pt x="5" y="32"/>
                </a:lnTo>
                <a:lnTo>
                  <a:pt x="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62" name="Freeform 2293">
            <a:extLst>
              <a:ext uri="{FF2B5EF4-FFF2-40B4-BE49-F238E27FC236}">
                <a16:creationId xmlns:a16="http://schemas.microsoft.com/office/drawing/2014/main" id="{22DE9886-63B1-4EC5-8384-BA8CC3C6F9B2}"/>
              </a:ext>
            </a:extLst>
          </p:cNvPr>
          <p:cNvSpPr>
            <a:spLocks/>
          </p:cNvSpPr>
          <p:nvPr/>
        </p:nvSpPr>
        <p:spPr bwMode="auto">
          <a:xfrm>
            <a:off x="4312680" y="6150159"/>
            <a:ext cx="11113" cy="58738"/>
          </a:xfrm>
          <a:custGeom>
            <a:avLst/>
            <a:gdLst>
              <a:gd name="T0" fmla="*/ 0 w 7"/>
              <a:gd name="T1" fmla="*/ 37 h 37"/>
              <a:gd name="T2" fmla="*/ 0 w 7"/>
              <a:gd name="T3" fmla="*/ 34 h 37"/>
              <a:gd name="T4" fmla="*/ 3 w 7"/>
              <a:gd name="T5" fmla="*/ 34 h 37"/>
              <a:gd name="T6" fmla="*/ 3 w 7"/>
              <a:gd name="T7" fmla="*/ 3 h 37"/>
              <a:gd name="T8" fmla="*/ 0 w 7"/>
              <a:gd name="T9" fmla="*/ 3 h 37"/>
              <a:gd name="T10" fmla="*/ 0 w 7"/>
              <a:gd name="T11" fmla="*/ 0 h 37"/>
              <a:gd name="T12" fmla="*/ 7 w 7"/>
              <a:gd name="T13" fmla="*/ 0 h 37"/>
              <a:gd name="T14" fmla="*/ 7 w 7"/>
              <a:gd name="T15" fmla="*/ 37 h 37"/>
              <a:gd name="T16" fmla="*/ 0 w 7"/>
              <a:gd name="T17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7">
                <a:moveTo>
                  <a:pt x="0" y="37"/>
                </a:moveTo>
                <a:lnTo>
                  <a:pt x="0" y="34"/>
                </a:lnTo>
                <a:lnTo>
                  <a:pt x="3" y="34"/>
                </a:lnTo>
                <a:lnTo>
                  <a:pt x="3" y="3"/>
                </a:lnTo>
                <a:lnTo>
                  <a:pt x="0" y="3"/>
                </a:lnTo>
                <a:lnTo>
                  <a:pt x="0" y="0"/>
                </a:lnTo>
                <a:lnTo>
                  <a:pt x="7" y="0"/>
                </a:lnTo>
                <a:lnTo>
                  <a:pt x="7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63" name="Freeform 2294">
            <a:extLst>
              <a:ext uri="{FF2B5EF4-FFF2-40B4-BE49-F238E27FC236}">
                <a16:creationId xmlns:a16="http://schemas.microsoft.com/office/drawing/2014/main" id="{54B035A8-E4E3-4467-8EA3-B8D647B62850}"/>
              </a:ext>
            </a:extLst>
          </p:cNvPr>
          <p:cNvSpPr>
            <a:spLocks/>
          </p:cNvSpPr>
          <p:nvPr/>
        </p:nvSpPr>
        <p:spPr bwMode="auto">
          <a:xfrm>
            <a:off x="4636530" y="5638984"/>
            <a:ext cx="12700" cy="50800"/>
          </a:xfrm>
          <a:custGeom>
            <a:avLst/>
            <a:gdLst>
              <a:gd name="T0" fmla="*/ 5 w 8"/>
              <a:gd name="T1" fmla="*/ 32 h 32"/>
              <a:gd name="T2" fmla="*/ 5 w 8"/>
              <a:gd name="T3" fmla="*/ 5 h 32"/>
              <a:gd name="T4" fmla="*/ 0 w 8"/>
              <a:gd name="T5" fmla="*/ 7 h 32"/>
              <a:gd name="T6" fmla="*/ 0 w 8"/>
              <a:gd name="T7" fmla="*/ 3 h 32"/>
              <a:gd name="T8" fmla="*/ 5 w 8"/>
              <a:gd name="T9" fmla="*/ 0 h 32"/>
              <a:gd name="T10" fmla="*/ 8 w 8"/>
              <a:gd name="T11" fmla="*/ 0 h 32"/>
              <a:gd name="T12" fmla="*/ 8 w 8"/>
              <a:gd name="T13" fmla="*/ 32 h 32"/>
              <a:gd name="T14" fmla="*/ 5 w 8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32">
                <a:moveTo>
                  <a:pt x="5" y="32"/>
                </a:moveTo>
                <a:lnTo>
                  <a:pt x="5" y="5"/>
                </a:lnTo>
                <a:lnTo>
                  <a:pt x="0" y="7"/>
                </a:lnTo>
                <a:lnTo>
                  <a:pt x="0" y="3"/>
                </a:lnTo>
                <a:lnTo>
                  <a:pt x="5" y="0"/>
                </a:lnTo>
                <a:lnTo>
                  <a:pt x="8" y="0"/>
                </a:lnTo>
                <a:lnTo>
                  <a:pt x="8" y="32"/>
                </a:lnTo>
                <a:lnTo>
                  <a:pt x="5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64" name="Freeform 2295">
            <a:extLst>
              <a:ext uri="{FF2B5EF4-FFF2-40B4-BE49-F238E27FC236}">
                <a16:creationId xmlns:a16="http://schemas.microsoft.com/office/drawing/2014/main" id="{72DCF087-3CC7-4681-9311-BD9C21CCE30A}"/>
              </a:ext>
            </a:extLst>
          </p:cNvPr>
          <p:cNvSpPr>
            <a:spLocks/>
          </p:cNvSpPr>
          <p:nvPr/>
        </p:nvSpPr>
        <p:spPr bwMode="auto">
          <a:xfrm>
            <a:off x="4661930" y="5638984"/>
            <a:ext cx="22225" cy="50800"/>
          </a:xfrm>
          <a:custGeom>
            <a:avLst/>
            <a:gdLst>
              <a:gd name="T0" fmla="*/ 14 w 14"/>
              <a:gd name="T1" fmla="*/ 0 h 32"/>
              <a:gd name="T2" fmla="*/ 14 w 14"/>
              <a:gd name="T3" fmla="*/ 3 h 32"/>
              <a:gd name="T4" fmla="*/ 4 w 14"/>
              <a:gd name="T5" fmla="*/ 3 h 32"/>
              <a:gd name="T6" fmla="*/ 4 w 14"/>
              <a:gd name="T7" fmla="*/ 12 h 32"/>
              <a:gd name="T8" fmla="*/ 4 w 14"/>
              <a:gd name="T9" fmla="*/ 12 h 32"/>
              <a:gd name="T10" fmla="*/ 6 w 14"/>
              <a:gd name="T11" fmla="*/ 11 h 32"/>
              <a:gd name="T12" fmla="*/ 6 w 14"/>
              <a:gd name="T13" fmla="*/ 11 h 32"/>
              <a:gd name="T14" fmla="*/ 9 w 14"/>
              <a:gd name="T15" fmla="*/ 11 h 32"/>
              <a:gd name="T16" fmla="*/ 9 w 14"/>
              <a:gd name="T17" fmla="*/ 11 h 32"/>
              <a:gd name="T18" fmla="*/ 10 w 14"/>
              <a:gd name="T19" fmla="*/ 11 h 32"/>
              <a:gd name="T20" fmla="*/ 12 w 14"/>
              <a:gd name="T21" fmla="*/ 12 h 32"/>
              <a:gd name="T22" fmla="*/ 12 w 14"/>
              <a:gd name="T23" fmla="*/ 12 h 32"/>
              <a:gd name="T24" fmla="*/ 12 w 14"/>
              <a:gd name="T25" fmla="*/ 15 h 32"/>
              <a:gd name="T26" fmla="*/ 14 w 14"/>
              <a:gd name="T27" fmla="*/ 17 h 32"/>
              <a:gd name="T28" fmla="*/ 14 w 14"/>
              <a:gd name="T29" fmla="*/ 25 h 32"/>
              <a:gd name="T30" fmla="*/ 14 w 14"/>
              <a:gd name="T31" fmla="*/ 25 h 32"/>
              <a:gd name="T32" fmla="*/ 12 w 14"/>
              <a:gd name="T33" fmla="*/ 28 h 32"/>
              <a:gd name="T34" fmla="*/ 12 w 14"/>
              <a:gd name="T35" fmla="*/ 28 h 32"/>
              <a:gd name="T36" fmla="*/ 11 w 14"/>
              <a:gd name="T37" fmla="*/ 30 h 32"/>
              <a:gd name="T38" fmla="*/ 11 w 14"/>
              <a:gd name="T39" fmla="*/ 30 h 32"/>
              <a:gd name="T40" fmla="*/ 9 w 14"/>
              <a:gd name="T41" fmla="*/ 31 h 32"/>
              <a:gd name="T42" fmla="*/ 9 w 14"/>
              <a:gd name="T43" fmla="*/ 31 h 32"/>
              <a:gd name="T44" fmla="*/ 6 w 14"/>
              <a:gd name="T45" fmla="*/ 32 h 32"/>
              <a:gd name="T46" fmla="*/ 6 w 14"/>
              <a:gd name="T47" fmla="*/ 32 h 32"/>
              <a:gd name="T48" fmla="*/ 4 w 14"/>
              <a:gd name="T49" fmla="*/ 31 h 32"/>
              <a:gd name="T50" fmla="*/ 4 w 14"/>
              <a:gd name="T51" fmla="*/ 31 h 32"/>
              <a:gd name="T52" fmla="*/ 1 w 14"/>
              <a:gd name="T53" fmla="*/ 30 h 32"/>
              <a:gd name="T54" fmla="*/ 1 w 14"/>
              <a:gd name="T55" fmla="*/ 30 h 32"/>
              <a:gd name="T56" fmla="*/ 0 w 14"/>
              <a:gd name="T57" fmla="*/ 28 h 32"/>
              <a:gd name="T58" fmla="*/ 0 w 14"/>
              <a:gd name="T59" fmla="*/ 28 h 32"/>
              <a:gd name="T60" fmla="*/ 0 w 14"/>
              <a:gd name="T61" fmla="*/ 25 h 32"/>
              <a:gd name="T62" fmla="*/ 0 w 14"/>
              <a:gd name="T63" fmla="*/ 23 h 32"/>
              <a:gd name="T64" fmla="*/ 4 w 14"/>
              <a:gd name="T65" fmla="*/ 23 h 32"/>
              <a:gd name="T66" fmla="*/ 4 w 14"/>
              <a:gd name="T67" fmla="*/ 25 h 32"/>
              <a:gd name="T68" fmla="*/ 4 w 14"/>
              <a:gd name="T69" fmla="*/ 25 h 32"/>
              <a:gd name="T70" fmla="*/ 5 w 14"/>
              <a:gd name="T71" fmla="*/ 27 h 32"/>
              <a:gd name="T72" fmla="*/ 5 w 14"/>
              <a:gd name="T73" fmla="*/ 27 h 32"/>
              <a:gd name="T74" fmla="*/ 6 w 14"/>
              <a:gd name="T75" fmla="*/ 27 h 32"/>
              <a:gd name="T76" fmla="*/ 6 w 14"/>
              <a:gd name="T77" fmla="*/ 27 h 32"/>
              <a:gd name="T78" fmla="*/ 9 w 14"/>
              <a:gd name="T79" fmla="*/ 27 h 32"/>
              <a:gd name="T80" fmla="*/ 9 w 14"/>
              <a:gd name="T81" fmla="*/ 27 h 32"/>
              <a:gd name="T82" fmla="*/ 9 w 14"/>
              <a:gd name="T83" fmla="*/ 25 h 32"/>
              <a:gd name="T84" fmla="*/ 9 w 14"/>
              <a:gd name="T85" fmla="*/ 17 h 32"/>
              <a:gd name="T86" fmla="*/ 9 w 14"/>
              <a:gd name="T87" fmla="*/ 17 h 32"/>
              <a:gd name="T88" fmla="*/ 9 w 14"/>
              <a:gd name="T89" fmla="*/ 16 h 32"/>
              <a:gd name="T90" fmla="*/ 9 w 14"/>
              <a:gd name="T91" fmla="*/ 16 h 32"/>
              <a:gd name="T92" fmla="*/ 6 w 14"/>
              <a:gd name="T93" fmla="*/ 15 h 32"/>
              <a:gd name="T94" fmla="*/ 6 w 14"/>
              <a:gd name="T95" fmla="*/ 15 h 32"/>
              <a:gd name="T96" fmla="*/ 6 w 14"/>
              <a:gd name="T97" fmla="*/ 15 h 32"/>
              <a:gd name="T98" fmla="*/ 6 w 14"/>
              <a:gd name="T99" fmla="*/ 15 h 32"/>
              <a:gd name="T100" fmla="*/ 5 w 14"/>
              <a:gd name="T101" fmla="*/ 16 h 32"/>
              <a:gd name="T102" fmla="*/ 5 w 14"/>
              <a:gd name="T103" fmla="*/ 16 h 32"/>
              <a:gd name="T104" fmla="*/ 5 w 14"/>
              <a:gd name="T105" fmla="*/ 16 h 32"/>
              <a:gd name="T106" fmla="*/ 5 w 14"/>
              <a:gd name="T107" fmla="*/ 16 h 32"/>
              <a:gd name="T108" fmla="*/ 4 w 14"/>
              <a:gd name="T109" fmla="*/ 17 h 32"/>
              <a:gd name="T110" fmla="*/ 0 w 14"/>
              <a:gd name="T111" fmla="*/ 17 h 32"/>
              <a:gd name="T112" fmla="*/ 0 w 14"/>
              <a:gd name="T113" fmla="*/ 0 h 32"/>
              <a:gd name="T114" fmla="*/ 14 w 14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2">
                <a:moveTo>
                  <a:pt x="14" y="0"/>
                </a:moveTo>
                <a:lnTo>
                  <a:pt x="14" y="3"/>
                </a:lnTo>
                <a:lnTo>
                  <a:pt x="4" y="3"/>
                </a:lnTo>
                <a:lnTo>
                  <a:pt x="4" y="12"/>
                </a:lnTo>
                <a:lnTo>
                  <a:pt x="4" y="12"/>
                </a:lnTo>
                <a:lnTo>
                  <a:pt x="6" y="11"/>
                </a:lnTo>
                <a:lnTo>
                  <a:pt x="6" y="11"/>
                </a:lnTo>
                <a:lnTo>
                  <a:pt x="9" y="11"/>
                </a:lnTo>
                <a:lnTo>
                  <a:pt x="9" y="11"/>
                </a:lnTo>
                <a:lnTo>
                  <a:pt x="10" y="11"/>
                </a:lnTo>
                <a:lnTo>
                  <a:pt x="12" y="12"/>
                </a:lnTo>
                <a:lnTo>
                  <a:pt x="12" y="12"/>
                </a:lnTo>
                <a:lnTo>
                  <a:pt x="12" y="15"/>
                </a:lnTo>
                <a:lnTo>
                  <a:pt x="14" y="17"/>
                </a:lnTo>
                <a:lnTo>
                  <a:pt x="14" y="25"/>
                </a:lnTo>
                <a:lnTo>
                  <a:pt x="14" y="25"/>
                </a:lnTo>
                <a:lnTo>
                  <a:pt x="12" y="28"/>
                </a:lnTo>
                <a:lnTo>
                  <a:pt x="12" y="28"/>
                </a:lnTo>
                <a:lnTo>
                  <a:pt x="11" y="30"/>
                </a:lnTo>
                <a:lnTo>
                  <a:pt x="11" y="30"/>
                </a:lnTo>
                <a:lnTo>
                  <a:pt x="9" y="31"/>
                </a:lnTo>
                <a:lnTo>
                  <a:pt x="9" y="31"/>
                </a:lnTo>
                <a:lnTo>
                  <a:pt x="6" y="32"/>
                </a:lnTo>
                <a:lnTo>
                  <a:pt x="6" y="32"/>
                </a:lnTo>
                <a:lnTo>
                  <a:pt x="4" y="31"/>
                </a:lnTo>
                <a:lnTo>
                  <a:pt x="4" y="31"/>
                </a:lnTo>
                <a:lnTo>
                  <a:pt x="1" y="30"/>
                </a:lnTo>
                <a:lnTo>
                  <a:pt x="1" y="30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3"/>
                </a:lnTo>
                <a:lnTo>
                  <a:pt x="4" y="23"/>
                </a:lnTo>
                <a:lnTo>
                  <a:pt x="4" y="25"/>
                </a:lnTo>
                <a:lnTo>
                  <a:pt x="4" y="25"/>
                </a:lnTo>
                <a:lnTo>
                  <a:pt x="5" y="27"/>
                </a:lnTo>
                <a:lnTo>
                  <a:pt x="5" y="27"/>
                </a:lnTo>
                <a:lnTo>
                  <a:pt x="6" y="27"/>
                </a:lnTo>
                <a:lnTo>
                  <a:pt x="6" y="27"/>
                </a:lnTo>
                <a:lnTo>
                  <a:pt x="9" y="27"/>
                </a:lnTo>
                <a:lnTo>
                  <a:pt x="9" y="27"/>
                </a:lnTo>
                <a:lnTo>
                  <a:pt x="9" y="25"/>
                </a:lnTo>
                <a:lnTo>
                  <a:pt x="9" y="17"/>
                </a:lnTo>
                <a:lnTo>
                  <a:pt x="9" y="17"/>
                </a:lnTo>
                <a:lnTo>
                  <a:pt x="9" y="16"/>
                </a:lnTo>
                <a:lnTo>
                  <a:pt x="9" y="16"/>
                </a:lnTo>
                <a:lnTo>
                  <a:pt x="6" y="15"/>
                </a:lnTo>
                <a:lnTo>
                  <a:pt x="6" y="15"/>
                </a:lnTo>
                <a:lnTo>
                  <a:pt x="6" y="15"/>
                </a:lnTo>
                <a:lnTo>
                  <a:pt x="6" y="15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4" y="17"/>
                </a:lnTo>
                <a:lnTo>
                  <a:pt x="0" y="17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65" name="Freeform 2296">
            <a:extLst>
              <a:ext uri="{FF2B5EF4-FFF2-40B4-BE49-F238E27FC236}">
                <a16:creationId xmlns:a16="http://schemas.microsoft.com/office/drawing/2014/main" id="{6A3125DE-0151-4834-8FFF-550327296D0B}"/>
              </a:ext>
            </a:extLst>
          </p:cNvPr>
          <p:cNvSpPr>
            <a:spLocks noEditPoints="1"/>
          </p:cNvSpPr>
          <p:nvPr/>
        </p:nvSpPr>
        <p:spPr bwMode="auto">
          <a:xfrm>
            <a:off x="4687330" y="5638984"/>
            <a:ext cx="22225" cy="50800"/>
          </a:xfrm>
          <a:custGeom>
            <a:avLst/>
            <a:gdLst>
              <a:gd name="T0" fmla="*/ 0 w 14"/>
              <a:gd name="T1" fmla="*/ 6 h 32"/>
              <a:gd name="T2" fmla="*/ 0 w 14"/>
              <a:gd name="T3" fmla="*/ 6 h 32"/>
              <a:gd name="T4" fmla="*/ 2 w 14"/>
              <a:gd name="T5" fmla="*/ 3 h 32"/>
              <a:gd name="T6" fmla="*/ 2 w 14"/>
              <a:gd name="T7" fmla="*/ 3 h 32"/>
              <a:gd name="T8" fmla="*/ 3 w 14"/>
              <a:gd name="T9" fmla="*/ 1 h 32"/>
              <a:gd name="T10" fmla="*/ 3 w 14"/>
              <a:gd name="T11" fmla="*/ 1 h 32"/>
              <a:gd name="T12" fmla="*/ 5 w 14"/>
              <a:gd name="T13" fmla="*/ 0 h 32"/>
              <a:gd name="T14" fmla="*/ 5 w 14"/>
              <a:gd name="T15" fmla="*/ 0 h 32"/>
              <a:gd name="T16" fmla="*/ 8 w 14"/>
              <a:gd name="T17" fmla="*/ 0 h 32"/>
              <a:gd name="T18" fmla="*/ 8 w 14"/>
              <a:gd name="T19" fmla="*/ 0 h 32"/>
              <a:gd name="T20" fmla="*/ 10 w 14"/>
              <a:gd name="T21" fmla="*/ 0 h 32"/>
              <a:gd name="T22" fmla="*/ 10 w 14"/>
              <a:gd name="T23" fmla="*/ 0 h 32"/>
              <a:gd name="T24" fmla="*/ 12 w 14"/>
              <a:gd name="T25" fmla="*/ 1 h 32"/>
              <a:gd name="T26" fmla="*/ 12 w 14"/>
              <a:gd name="T27" fmla="*/ 1 h 32"/>
              <a:gd name="T28" fmla="*/ 14 w 14"/>
              <a:gd name="T29" fmla="*/ 3 h 32"/>
              <a:gd name="T30" fmla="*/ 14 w 14"/>
              <a:gd name="T31" fmla="*/ 3 h 32"/>
              <a:gd name="T32" fmla="*/ 14 w 14"/>
              <a:gd name="T33" fmla="*/ 6 h 32"/>
              <a:gd name="T34" fmla="*/ 14 w 14"/>
              <a:gd name="T35" fmla="*/ 25 h 32"/>
              <a:gd name="T36" fmla="*/ 14 w 14"/>
              <a:gd name="T37" fmla="*/ 25 h 32"/>
              <a:gd name="T38" fmla="*/ 14 w 14"/>
              <a:gd name="T39" fmla="*/ 28 h 32"/>
              <a:gd name="T40" fmla="*/ 14 w 14"/>
              <a:gd name="T41" fmla="*/ 28 h 32"/>
              <a:gd name="T42" fmla="*/ 12 w 14"/>
              <a:gd name="T43" fmla="*/ 30 h 32"/>
              <a:gd name="T44" fmla="*/ 12 w 14"/>
              <a:gd name="T45" fmla="*/ 30 h 32"/>
              <a:gd name="T46" fmla="*/ 10 w 14"/>
              <a:gd name="T47" fmla="*/ 31 h 32"/>
              <a:gd name="T48" fmla="*/ 10 w 14"/>
              <a:gd name="T49" fmla="*/ 31 h 32"/>
              <a:gd name="T50" fmla="*/ 8 w 14"/>
              <a:gd name="T51" fmla="*/ 32 h 32"/>
              <a:gd name="T52" fmla="*/ 8 w 14"/>
              <a:gd name="T53" fmla="*/ 32 h 32"/>
              <a:gd name="T54" fmla="*/ 5 w 14"/>
              <a:gd name="T55" fmla="*/ 31 h 32"/>
              <a:gd name="T56" fmla="*/ 5 w 14"/>
              <a:gd name="T57" fmla="*/ 31 h 32"/>
              <a:gd name="T58" fmla="*/ 3 w 14"/>
              <a:gd name="T59" fmla="*/ 30 h 32"/>
              <a:gd name="T60" fmla="*/ 3 w 14"/>
              <a:gd name="T61" fmla="*/ 30 h 32"/>
              <a:gd name="T62" fmla="*/ 2 w 14"/>
              <a:gd name="T63" fmla="*/ 28 h 32"/>
              <a:gd name="T64" fmla="*/ 2 w 14"/>
              <a:gd name="T65" fmla="*/ 28 h 32"/>
              <a:gd name="T66" fmla="*/ 0 w 14"/>
              <a:gd name="T67" fmla="*/ 25 h 32"/>
              <a:gd name="T68" fmla="*/ 0 w 14"/>
              <a:gd name="T69" fmla="*/ 6 h 32"/>
              <a:gd name="T70" fmla="*/ 5 w 14"/>
              <a:gd name="T71" fmla="*/ 25 h 32"/>
              <a:gd name="T72" fmla="*/ 5 w 14"/>
              <a:gd name="T73" fmla="*/ 25 h 32"/>
              <a:gd name="T74" fmla="*/ 5 w 14"/>
              <a:gd name="T75" fmla="*/ 27 h 32"/>
              <a:gd name="T76" fmla="*/ 5 w 14"/>
              <a:gd name="T77" fmla="*/ 27 h 32"/>
              <a:gd name="T78" fmla="*/ 8 w 14"/>
              <a:gd name="T79" fmla="*/ 27 h 32"/>
              <a:gd name="T80" fmla="*/ 8 w 14"/>
              <a:gd name="T81" fmla="*/ 27 h 32"/>
              <a:gd name="T82" fmla="*/ 9 w 14"/>
              <a:gd name="T83" fmla="*/ 27 h 32"/>
              <a:gd name="T84" fmla="*/ 9 w 14"/>
              <a:gd name="T85" fmla="*/ 27 h 32"/>
              <a:gd name="T86" fmla="*/ 9 w 14"/>
              <a:gd name="T87" fmla="*/ 25 h 32"/>
              <a:gd name="T88" fmla="*/ 9 w 14"/>
              <a:gd name="T89" fmla="*/ 6 h 32"/>
              <a:gd name="T90" fmla="*/ 9 w 14"/>
              <a:gd name="T91" fmla="*/ 6 h 32"/>
              <a:gd name="T92" fmla="*/ 9 w 14"/>
              <a:gd name="T93" fmla="*/ 5 h 32"/>
              <a:gd name="T94" fmla="*/ 9 w 14"/>
              <a:gd name="T95" fmla="*/ 5 h 32"/>
              <a:gd name="T96" fmla="*/ 8 w 14"/>
              <a:gd name="T97" fmla="*/ 3 h 32"/>
              <a:gd name="T98" fmla="*/ 8 w 14"/>
              <a:gd name="T99" fmla="*/ 3 h 32"/>
              <a:gd name="T100" fmla="*/ 5 w 14"/>
              <a:gd name="T101" fmla="*/ 5 h 32"/>
              <a:gd name="T102" fmla="*/ 5 w 14"/>
              <a:gd name="T103" fmla="*/ 5 h 32"/>
              <a:gd name="T104" fmla="*/ 5 w 14"/>
              <a:gd name="T105" fmla="*/ 6 h 32"/>
              <a:gd name="T106" fmla="*/ 5 w 14"/>
              <a:gd name="T107" fmla="*/ 2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" h="32">
                <a:moveTo>
                  <a:pt x="0" y="6"/>
                </a:moveTo>
                <a:lnTo>
                  <a:pt x="0" y="6"/>
                </a:lnTo>
                <a:lnTo>
                  <a:pt x="2" y="3"/>
                </a:lnTo>
                <a:lnTo>
                  <a:pt x="2" y="3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4" y="3"/>
                </a:lnTo>
                <a:lnTo>
                  <a:pt x="14" y="3"/>
                </a:lnTo>
                <a:lnTo>
                  <a:pt x="14" y="6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2" y="30"/>
                </a:lnTo>
                <a:lnTo>
                  <a:pt x="12" y="30"/>
                </a:lnTo>
                <a:lnTo>
                  <a:pt x="10" y="31"/>
                </a:lnTo>
                <a:lnTo>
                  <a:pt x="10" y="31"/>
                </a:lnTo>
                <a:lnTo>
                  <a:pt x="8" y="32"/>
                </a:lnTo>
                <a:lnTo>
                  <a:pt x="8" y="32"/>
                </a:lnTo>
                <a:lnTo>
                  <a:pt x="5" y="31"/>
                </a:lnTo>
                <a:lnTo>
                  <a:pt x="5" y="31"/>
                </a:lnTo>
                <a:lnTo>
                  <a:pt x="3" y="30"/>
                </a:lnTo>
                <a:lnTo>
                  <a:pt x="3" y="30"/>
                </a:lnTo>
                <a:lnTo>
                  <a:pt x="2" y="28"/>
                </a:lnTo>
                <a:lnTo>
                  <a:pt x="2" y="28"/>
                </a:lnTo>
                <a:lnTo>
                  <a:pt x="0" y="25"/>
                </a:lnTo>
                <a:lnTo>
                  <a:pt x="0" y="6"/>
                </a:lnTo>
                <a:close/>
                <a:moveTo>
                  <a:pt x="5" y="25"/>
                </a:moveTo>
                <a:lnTo>
                  <a:pt x="5" y="25"/>
                </a:lnTo>
                <a:lnTo>
                  <a:pt x="5" y="27"/>
                </a:lnTo>
                <a:lnTo>
                  <a:pt x="5" y="27"/>
                </a:lnTo>
                <a:lnTo>
                  <a:pt x="8" y="27"/>
                </a:lnTo>
                <a:lnTo>
                  <a:pt x="8" y="27"/>
                </a:lnTo>
                <a:lnTo>
                  <a:pt x="9" y="27"/>
                </a:lnTo>
                <a:lnTo>
                  <a:pt x="9" y="27"/>
                </a:lnTo>
                <a:lnTo>
                  <a:pt x="9" y="25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8" y="3"/>
                </a:lnTo>
                <a:lnTo>
                  <a:pt x="8" y="3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66" name="Freeform 2297">
            <a:extLst>
              <a:ext uri="{FF2B5EF4-FFF2-40B4-BE49-F238E27FC236}">
                <a16:creationId xmlns:a16="http://schemas.microsoft.com/office/drawing/2014/main" id="{780D41BD-3C48-4A5A-A66E-A499E5A7C068}"/>
              </a:ext>
            </a:extLst>
          </p:cNvPr>
          <p:cNvSpPr>
            <a:spLocks/>
          </p:cNvSpPr>
          <p:nvPr/>
        </p:nvSpPr>
        <p:spPr bwMode="auto">
          <a:xfrm>
            <a:off x="4715905" y="5681846"/>
            <a:ext cx="7938" cy="12700"/>
          </a:xfrm>
          <a:custGeom>
            <a:avLst/>
            <a:gdLst>
              <a:gd name="T0" fmla="*/ 0 w 5"/>
              <a:gd name="T1" fmla="*/ 8 h 8"/>
              <a:gd name="T2" fmla="*/ 0 w 5"/>
              <a:gd name="T3" fmla="*/ 0 h 8"/>
              <a:gd name="T4" fmla="*/ 5 w 5"/>
              <a:gd name="T5" fmla="*/ 0 h 8"/>
              <a:gd name="T6" fmla="*/ 5 w 5"/>
              <a:gd name="T7" fmla="*/ 5 h 8"/>
              <a:gd name="T8" fmla="*/ 0 w 5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8">
                <a:moveTo>
                  <a:pt x="0" y="8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67" name="Freeform 2298">
            <a:extLst>
              <a:ext uri="{FF2B5EF4-FFF2-40B4-BE49-F238E27FC236}">
                <a16:creationId xmlns:a16="http://schemas.microsoft.com/office/drawing/2014/main" id="{D774D69D-C93D-4C87-AD7E-430F4AA1777A}"/>
              </a:ext>
            </a:extLst>
          </p:cNvPr>
          <p:cNvSpPr>
            <a:spLocks/>
          </p:cNvSpPr>
          <p:nvPr/>
        </p:nvSpPr>
        <p:spPr bwMode="auto">
          <a:xfrm>
            <a:off x="4727018" y="5638984"/>
            <a:ext cx="22225" cy="50800"/>
          </a:xfrm>
          <a:custGeom>
            <a:avLst/>
            <a:gdLst>
              <a:gd name="T0" fmla="*/ 7 w 14"/>
              <a:gd name="T1" fmla="*/ 13 h 32"/>
              <a:gd name="T2" fmla="*/ 9 w 14"/>
              <a:gd name="T3" fmla="*/ 12 h 32"/>
              <a:gd name="T4" fmla="*/ 10 w 14"/>
              <a:gd name="T5" fmla="*/ 6 h 32"/>
              <a:gd name="T6" fmla="*/ 9 w 14"/>
              <a:gd name="T7" fmla="*/ 5 h 32"/>
              <a:gd name="T8" fmla="*/ 8 w 14"/>
              <a:gd name="T9" fmla="*/ 3 h 32"/>
              <a:gd name="T10" fmla="*/ 5 w 14"/>
              <a:gd name="T11" fmla="*/ 5 h 32"/>
              <a:gd name="T12" fmla="*/ 5 w 14"/>
              <a:gd name="T13" fmla="*/ 6 h 32"/>
              <a:gd name="T14" fmla="*/ 0 w 14"/>
              <a:gd name="T15" fmla="*/ 8 h 32"/>
              <a:gd name="T16" fmla="*/ 0 w 14"/>
              <a:gd name="T17" fmla="*/ 6 h 32"/>
              <a:gd name="T18" fmla="*/ 2 w 14"/>
              <a:gd name="T19" fmla="*/ 3 h 32"/>
              <a:gd name="T20" fmla="*/ 3 w 14"/>
              <a:gd name="T21" fmla="*/ 1 h 32"/>
              <a:gd name="T22" fmla="*/ 5 w 14"/>
              <a:gd name="T23" fmla="*/ 0 h 32"/>
              <a:gd name="T24" fmla="*/ 8 w 14"/>
              <a:gd name="T25" fmla="*/ 0 h 32"/>
              <a:gd name="T26" fmla="*/ 10 w 14"/>
              <a:gd name="T27" fmla="*/ 0 h 32"/>
              <a:gd name="T28" fmla="*/ 13 w 14"/>
              <a:gd name="T29" fmla="*/ 1 h 32"/>
              <a:gd name="T30" fmla="*/ 13 w 14"/>
              <a:gd name="T31" fmla="*/ 2 h 32"/>
              <a:gd name="T32" fmla="*/ 14 w 14"/>
              <a:gd name="T33" fmla="*/ 3 h 32"/>
              <a:gd name="T34" fmla="*/ 14 w 14"/>
              <a:gd name="T35" fmla="*/ 8 h 32"/>
              <a:gd name="T36" fmla="*/ 14 w 14"/>
              <a:gd name="T37" fmla="*/ 11 h 32"/>
              <a:gd name="T38" fmla="*/ 14 w 14"/>
              <a:gd name="T39" fmla="*/ 12 h 32"/>
              <a:gd name="T40" fmla="*/ 13 w 14"/>
              <a:gd name="T41" fmla="*/ 13 h 32"/>
              <a:gd name="T42" fmla="*/ 12 w 14"/>
              <a:gd name="T43" fmla="*/ 15 h 32"/>
              <a:gd name="T44" fmla="*/ 13 w 14"/>
              <a:gd name="T45" fmla="*/ 16 h 32"/>
              <a:gd name="T46" fmla="*/ 14 w 14"/>
              <a:gd name="T47" fmla="*/ 17 h 32"/>
              <a:gd name="T48" fmla="*/ 14 w 14"/>
              <a:gd name="T49" fmla="*/ 20 h 32"/>
              <a:gd name="T50" fmla="*/ 14 w 14"/>
              <a:gd name="T51" fmla="*/ 22 h 32"/>
              <a:gd name="T52" fmla="*/ 14 w 14"/>
              <a:gd name="T53" fmla="*/ 25 h 32"/>
              <a:gd name="T54" fmla="*/ 14 w 14"/>
              <a:gd name="T55" fmla="*/ 27 h 32"/>
              <a:gd name="T56" fmla="*/ 14 w 14"/>
              <a:gd name="T57" fmla="*/ 28 h 32"/>
              <a:gd name="T58" fmla="*/ 13 w 14"/>
              <a:gd name="T59" fmla="*/ 28 h 32"/>
              <a:gd name="T60" fmla="*/ 10 w 14"/>
              <a:gd name="T61" fmla="*/ 31 h 32"/>
              <a:gd name="T62" fmla="*/ 8 w 14"/>
              <a:gd name="T63" fmla="*/ 32 h 32"/>
              <a:gd name="T64" fmla="*/ 5 w 14"/>
              <a:gd name="T65" fmla="*/ 31 h 32"/>
              <a:gd name="T66" fmla="*/ 3 w 14"/>
              <a:gd name="T67" fmla="*/ 31 h 32"/>
              <a:gd name="T68" fmla="*/ 2 w 14"/>
              <a:gd name="T69" fmla="*/ 28 h 32"/>
              <a:gd name="T70" fmla="*/ 0 w 14"/>
              <a:gd name="T71" fmla="*/ 22 h 32"/>
              <a:gd name="T72" fmla="*/ 5 w 14"/>
              <a:gd name="T73" fmla="*/ 25 h 32"/>
              <a:gd name="T74" fmla="*/ 5 w 14"/>
              <a:gd name="T75" fmla="*/ 27 h 32"/>
              <a:gd name="T76" fmla="*/ 8 w 14"/>
              <a:gd name="T77" fmla="*/ 27 h 32"/>
              <a:gd name="T78" fmla="*/ 9 w 14"/>
              <a:gd name="T79" fmla="*/ 27 h 32"/>
              <a:gd name="T80" fmla="*/ 10 w 14"/>
              <a:gd name="T81" fmla="*/ 25 h 32"/>
              <a:gd name="T82" fmla="*/ 10 w 14"/>
              <a:gd name="T83" fmla="*/ 20 h 32"/>
              <a:gd name="T84" fmla="*/ 9 w 14"/>
              <a:gd name="T85" fmla="*/ 17 h 32"/>
              <a:gd name="T86" fmla="*/ 8 w 14"/>
              <a:gd name="T87" fmla="*/ 17 h 32"/>
              <a:gd name="T88" fmla="*/ 7 w 14"/>
              <a:gd name="T89" fmla="*/ 1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2">
                <a:moveTo>
                  <a:pt x="7" y="13"/>
                </a:moveTo>
                <a:lnTo>
                  <a:pt x="7" y="13"/>
                </a:lnTo>
                <a:lnTo>
                  <a:pt x="9" y="12"/>
                </a:lnTo>
                <a:lnTo>
                  <a:pt x="9" y="12"/>
                </a:lnTo>
                <a:lnTo>
                  <a:pt x="10" y="10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8" y="3"/>
                </a:lnTo>
                <a:lnTo>
                  <a:pt x="8" y="3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2" y="3"/>
                </a:lnTo>
                <a:lnTo>
                  <a:pt x="2" y="3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3" y="2"/>
                </a:lnTo>
                <a:lnTo>
                  <a:pt x="13" y="2"/>
                </a:lnTo>
                <a:lnTo>
                  <a:pt x="14" y="3"/>
                </a:lnTo>
                <a:lnTo>
                  <a:pt x="14" y="3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4" y="12"/>
                </a:lnTo>
                <a:lnTo>
                  <a:pt x="14" y="12"/>
                </a:lnTo>
                <a:lnTo>
                  <a:pt x="13" y="13"/>
                </a:lnTo>
                <a:lnTo>
                  <a:pt x="13" y="13"/>
                </a:lnTo>
                <a:lnTo>
                  <a:pt x="12" y="15"/>
                </a:lnTo>
                <a:lnTo>
                  <a:pt x="12" y="15"/>
                </a:lnTo>
                <a:lnTo>
                  <a:pt x="13" y="16"/>
                </a:lnTo>
                <a:lnTo>
                  <a:pt x="13" y="16"/>
                </a:lnTo>
                <a:lnTo>
                  <a:pt x="14" y="17"/>
                </a:lnTo>
                <a:lnTo>
                  <a:pt x="14" y="17"/>
                </a:lnTo>
                <a:lnTo>
                  <a:pt x="14" y="20"/>
                </a:lnTo>
                <a:lnTo>
                  <a:pt x="14" y="20"/>
                </a:lnTo>
                <a:lnTo>
                  <a:pt x="14" y="22"/>
                </a:lnTo>
                <a:lnTo>
                  <a:pt x="14" y="22"/>
                </a:lnTo>
                <a:lnTo>
                  <a:pt x="14" y="25"/>
                </a:lnTo>
                <a:lnTo>
                  <a:pt x="14" y="25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lnTo>
                  <a:pt x="13" y="28"/>
                </a:lnTo>
                <a:lnTo>
                  <a:pt x="13" y="28"/>
                </a:lnTo>
                <a:lnTo>
                  <a:pt x="10" y="31"/>
                </a:lnTo>
                <a:lnTo>
                  <a:pt x="10" y="31"/>
                </a:lnTo>
                <a:lnTo>
                  <a:pt x="8" y="32"/>
                </a:lnTo>
                <a:lnTo>
                  <a:pt x="8" y="32"/>
                </a:lnTo>
                <a:lnTo>
                  <a:pt x="5" y="31"/>
                </a:lnTo>
                <a:lnTo>
                  <a:pt x="5" y="31"/>
                </a:lnTo>
                <a:lnTo>
                  <a:pt x="3" y="31"/>
                </a:lnTo>
                <a:lnTo>
                  <a:pt x="3" y="31"/>
                </a:lnTo>
                <a:lnTo>
                  <a:pt x="2" y="28"/>
                </a:lnTo>
                <a:lnTo>
                  <a:pt x="2" y="28"/>
                </a:lnTo>
                <a:lnTo>
                  <a:pt x="0" y="25"/>
                </a:lnTo>
                <a:lnTo>
                  <a:pt x="0" y="22"/>
                </a:lnTo>
                <a:lnTo>
                  <a:pt x="5" y="22"/>
                </a:lnTo>
                <a:lnTo>
                  <a:pt x="5" y="25"/>
                </a:lnTo>
                <a:lnTo>
                  <a:pt x="5" y="25"/>
                </a:lnTo>
                <a:lnTo>
                  <a:pt x="5" y="27"/>
                </a:lnTo>
                <a:lnTo>
                  <a:pt x="5" y="27"/>
                </a:lnTo>
                <a:lnTo>
                  <a:pt x="8" y="27"/>
                </a:lnTo>
                <a:lnTo>
                  <a:pt x="8" y="27"/>
                </a:lnTo>
                <a:lnTo>
                  <a:pt x="9" y="27"/>
                </a:lnTo>
                <a:lnTo>
                  <a:pt x="9" y="27"/>
                </a:lnTo>
                <a:lnTo>
                  <a:pt x="10" y="25"/>
                </a:lnTo>
                <a:lnTo>
                  <a:pt x="10" y="20"/>
                </a:lnTo>
                <a:lnTo>
                  <a:pt x="10" y="20"/>
                </a:lnTo>
                <a:lnTo>
                  <a:pt x="9" y="17"/>
                </a:lnTo>
                <a:lnTo>
                  <a:pt x="9" y="17"/>
                </a:lnTo>
                <a:lnTo>
                  <a:pt x="8" y="17"/>
                </a:lnTo>
                <a:lnTo>
                  <a:pt x="8" y="17"/>
                </a:lnTo>
                <a:lnTo>
                  <a:pt x="7" y="17"/>
                </a:lnTo>
                <a:lnTo>
                  <a:pt x="7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68" name="Freeform 2299">
            <a:extLst>
              <a:ext uri="{FF2B5EF4-FFF2-40B4-BE49-F238E27FC236}">
                <a16:creationId xmlns:a16="http://schemas.microsoft.com/office/drawing/2014/main" id="{B2E1A3CB-568E-4861-BE71-9CA0452E23B2}"/>
              </a:ext>
            </a:extLst>
          </p:cNvPr>
          <p:cNvSpPr>
            <a:spLocks noEditPoints="1"/>
          </p:cNvSpPr>
          <p:nvPr/>
        </p:nvSpPr>
        <p:spPr bwMode="auto">
          <a:xfrm>
            <a:off x="4755593" y="5638984"/>
            <a:ext cx="22225" cy="50800"/>
          </a:xfrm>
          <a:custGeom>
            <a:avLst/>
            <a:gdLst>
              <a:gd name="T0" fmla="*/ 6 w 14"/>
              <a:gd name="T1" fmla="*/ 13 h 32"/>
              <a:gd name="T2" fmla="*/ 6 w 14"/>
              <a:gd name="T3" fmla="*/ 13 h 32"/>
              <a:gd name="T4" fmla="*/ 7 w 14"/>
              <a:gd name="T5" fmla="*/ 13 h 32"/>
              <a:gd name="T6" fmla="*/ 9 w 14"/>
              <a:gd name="T7" fmla="*/ 12 h 32"/>
              <a:gd name="T8" fmla="*/ 11 w 14"/>
              <a:gd name="T9" fmla="*/ 13 h 32"/>
              <a:gd name="T10" fmla="*/ 12 w 14"/>
              <a:gd name="T11" fmla="*/ 15 h 32"/>
              <a:gd name="T12" fmla="*/ 12 w 14"/>
              <a:gd name="T13" fmla="*/ 16 h 32"/>
              <a:gd name="T14" fmla="*/ 12 w 14"/>
              <a:gd name="T15" fmla="*/ 17 h 32"/>
              <a:gd name="T16" fmla="*/ 14 w 14"/>
              <a:gd name="T17" fmla="*/ 20 h 32"/>
              <a:gd name="T18" fmla="*/ 14 w 14"/>
              <a:gd name="T19" fmla="*/ 22 h 32"/>
              <a:gd name="T20" fmla="*/ 14 w 14"/>
              <a:gd name="T21" fmla="*/ 25 h 32"/>
              <a:gd name="T22" fmla="*/ 12 w 14"/>
              <a:gd name="T23" fmla="*/ 26 h 32"/>
              <a:gd name="T24" fmla="*/ 12 w 14"/>
              <a:gd name="T25" fmla="*/ 27 h 32"/>
              <a:gd name="T26" fmla="*/ 12 w 14"/>
              <a:gd name="T27" fmla="*/ 28 h 32"/>
              <a:gd name="T28" fmla="*/ 10 w 14"/>
              <a:gd name="T29" fmla="*/ 31 h 32"/>
              <a:gd name="T30" fmla="*/ 6 w 14"/>
              <a:gd name="T31" fmla="*/ 32 h 32"/>
              <a:gd name="T32" fmla="*/ 2 w 14"/>
              <a:gd name="T33" fmla="*/ 31 h 32"/>
              <a:gd name="T34" fmla="*/ 1 w 14"/>
              <a:gd name="T35" fmla="*/ 28 h 32"/>
              <a:gd name="T36" fmla="*/ 0 w 14"/>
              <a:gd name="T37" fmla="*/ 27 h 32"/>
              <a:gd name="T38" fmla="*/ 0 w 14"/>
              <a:gd name="T39" fmla="*/ 26 h 32"/>
              <a:gd name="T40" fmla="*/ 0 w 14"/>
              <a:gd name="T41" fmla="*/ 25 h 32"/>
              <a:gd name="T42" fmla="*/ 0 w 14"/>
              <a:gd name="T43" fmla="*/ 22 h 32"/>
              <a:gd name="T44" fmla="*/ 0 w 14"/>
              <a:gd name="T45" fmla="*/ 20 h 32"/>
              <a:gd name="T46" fmla="*/ 0 w 14"/>
              <a:gd name="T47" fmla="*/ 18 h 32"/>
              <a:gd name="T48" fmla="*/ 0 w 14"/>
              <a:gd name="T49" fmla="*/ 17 h 32"/>
              <a:gd name="T50" fmla="*/ 6 w 14"/>
              <a:gd name="T51" fmla="*/ 0 h 32"/>
              <a:gd name="T52" fmla="*/ 9 w 14"/>
              <a:gd name="T53" fmla="*/ 18 h 32"/>
              <a:gd name="T54" fmla="*/ 7 w 14"/>
              <a:gd name="T55" fmla="*/ 17 h 32"/>
              <a:gd name="T56" fmla="*/ 6 w 14"/>
              <a:gd name="T57" fmla="*/ 17 h 32"/>
              <a:gd name="T58" fmla="*/ 5 w 14"/>
              <a:gd name="T59" fmla="*/ 17 h 32"/>
              <a:gd name="T60" fmla="*/ 4 w 14"/>
              <a:gd name="T61" fmla="*/ 18 h 32"/>
              <a:gd name="T62" fmla="*/ 4 w 14"/>
              <a:gd name="T63" fmla="*/ 25 h 32"/>
              <a:gd name="T64" fmla="*/ 5 w 14"/>
              <a:gd name="T65" fmla="*/ 27 h 32"/>
              <a:gd name="T66" fmla="*/ 6 w 14"/>
              <a:gd name="T67" fmla="*/ 27 h 32"/>
              <a:gd name="T68" fmla="*/ 7 w 14"/>
              <a:gd name="T69" fmla="*/ 27 h 32"/>
              <a:gd name="T70" fmla="*/ 9 w 14"/>
              <a:gd name="T71" fmla="*/ 1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1" y="0"/>
                </a:move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7" y="13"/>
                </a:lnTo>
                <a:lnTo>
                  <a:pt x="7" y="13"/>
                </a:lnTo>
                <a:lnTo>
                  <a:pt x="9" y="12"/>
                </a:lnTo>
                <a:lnTo>
                  <a:pt x="9" y="12"/>
                </a:lnTo>
                <a:lnTo>
                  <a:pt x="11" y="13"/>
                </a:lnTo>
                <a:lnTo>
                  <a:pt x="11" y="13"/>
                </a:lnTo>
                <a:lnTo>
                  <a:pt x="12" y="15"/>
                </a:lnTo>
                <a:lnTo>
                  <a:pt x="12" y="15"/>
                </a:lnTo>
                <a:lnTo>
                  <a:pt x="12" y="16"/>
                </a:lnTo>
                <a:lnTo>
                  <a:pt x="12" y="16"/>
                </a:lnTo>
                <a:lnTo>
                  <a:pt x="12" y="17"/>
                </a:lnTo>
                <a:lnTo>
                  <a:pt x="12" y="17"/>
                </a:lnTo>
                <a:lnTo>
                  <a:pt x="14" y="20"/>
                </a:lnTo>
                <a:lnTo>
                  <a:pt x="14" y="20"/>
                </a:lnTo>
                <a:lnTo>
                  <a:pt x="14" y="22"/>
                </a:lnTo>
                <a:lnTo>
                  <a:pt x="14" y="22"/>
                </a:lnTo>
                <a:lnTo>
                  <a:pt x="14" y="25"/>
                </a:lnTo>
                <a:lnTo>
                  <a:pt x="14" y="25"/>
                </a:lnTo>
                <a:lnTo>
                  <a:pt x="12" y="26"/>
                </a:lnTo>
                <a:lnTo>
                  <a:pt x="12" y="26"/>
                </a:lnTo>
                <a:lnTo>
                  <a:pt x="12" y="27"/>
                </a:lnTo>
                <a:lnTo>
                  <a:pt x="12" y="27"/>
                </a:lnTo>
                <a:lnTo>
                  <a:pt x="12" y="28"/>
                </a:lnTo>
                <a:lnTo>
                  <a:pt x="12" y="28"/>
                </a:lnTo>
                <a:lnTo>
                  <a:pt x="10" y="31"/>
                </a:lnTo>
                <a:lnTo>
                  <a:pt x="10" y="31"/>
                </a:lnTo>
                <a:lnTo>
                  <a:pt x="6" y="32"/>
                </a:lnTo>
                <a:lnTo>
                  <a:pt x="6" y="32"/>
                </a:lnTo>
                <a:lnTo>
                  <a:pt x="2" y="31"/>
                </a:lnTo>
                <a:lnTo>
                  <a:pt x="2" y="31"/>
                </a:lnTo>
                <a:lnTo>
                  <a:pt x="1" y="28"/>
                </a:lnTo>
                <a:lnTo>
                  <a:pt x="1" y="28"/>
                </a:lnTo>
                <a:lnTo>
                  <a:pt x="0" y="27"/>
                </a:lnTo>
                <a:lnTo>
                  <a:pt x="0" y="27"/>
                </a:lnTo>
                <a:lnTo>
                  <a:pt x="0" y="26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6" y="0"/>
                </a:lnTo>
                <a:lnTo>
                  <a:pt x="11" y="0"/>
                </a:lnTo>
                <a:close/>
                <a:moveTo>
                  <a:pt x="9" y="18"/>
                </a:moveTo>
                <a:lnTo>
                  <a:pt x="9" y="18"/>
                </a:lnTo>
                <a:lnTo>
                  <a:pt x="7" y="17"/>
                </a:lnTo>
                <a:lnTo>
                  <a:pt x="7" y="17"/>
                </a:lnTo>
                <a:lnTo>
                  <a:pt x="6" y="17"/>
                </a:lnTo>
                <a:lnTo>
                  <a:pt x="6" y="17"/>
                </a:lnTo>
                <a:lnTo>
                  <a:pt x="5" y="17"/>
                </a:lnTo>
                <a:lnTo>
                  <a:pt x="5" y="17"/>
                </a:lnTo>
                <a:lnTo>
                  <a:pt x="4" y="18"/>
                </a:lnTo>
                <a:lnTo>
                  <a:pt x="4" y="25"/>
                </a:lnTo>
                <a:lnTo>
                  <a:pt x="4" y="25"/>
                </a:lnTo>
                <a:lnTo>
                  <a:pt x="5" y="27"/>
                </a:lnTo>
                <a:lnTo>
                  <a:pt x="5" y="27"/>
                </a:lnTo>
                <a:lnTo>
                  <a:pt x="6" y="27"/>
                </a:lnTo>
                <a:lnTo>
                  <a:pt x="6" y="27"/>
                </a:lnTo>
                <a:lnTo>
                  <a:pt x="7" y="27"/>
                </a:lnTo>
                <a:lnTo>
                  <a:pt x="7" y="27"/>
                </a:lnTo>
                <a:lnTo>
                  <a:pt x="9" y="25"/>
                </a:lnTo>
                <a:lnTo>
                  <a:pt x="9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69" name="Freeform 2300">
            <a:extLst>
              <a:ext uri="{FF2B5EF4-FFF2-40B4-BE49-F238E27FC236}">
                <a16:creationId xmlns:a16="http://schemas.microsoft.com/office/drawing/2014/main" id="{B57A0FAF-1A81-43C9-9F4A-672006F36EC9}"/>
              </a:ext>
            </a:extLst>
          </p:cNvPr>
          <p:cNvSpPr>
            <a:spLocks/>
          </p:cNvSpPr>
          <p:nvPr/>
        </p:nvSpPr>
        <p:spPr bwMode="auto">
          <a:xfrm>
            <a:off x="4639705" y="6150159"/>
            <a:ext cx="12700" cy="58738"/>
          </a:xfrm>
          <a:custGeom>
            <a:avLst/>
            <a:gdLst>
              <a:gd name="T0" fmla="*/ 8 w 8"/>
              <a:gd name="T1" fmla="*/ 0 h 37"/>
              <a:gd name="T2" fmla="*/ 8 w 8"/>
              <a:gd name="T3" fmla="*/ 3 h 37"/>
              <a:gd name="T4" fmla="*/ 5 w 8"/>
              <a:gd name="T5" fmla="*/ 3 h 37"/>
              <a:gd name="T6" fmla="*/ 5 w 8"/>
              <a:gd name="T7" fmla="*/ 34 h 37"/>
              <a:gd name="T8" fmla="*/ 8 w 8"/>
              <a:gd name="T9" fmla="*/ 34 h 37"/>
              <a:gd name="T10" fmla="*/ 8 w 8"/>
              <a:gd name="T11" fmla="*/ 37 h 37"/>
              <a:gd name="T12" fmla="*/ 0 w 8"/>
              <a:gd name="T13" fmla="*/ 37 h 37"/>
              <a:gd name="T14" fmla="*/ 0 w 8"/>
              <a:gd name="T15" fmla="*/ 0 h 37"/>
              <a:gd name="T16" fmla="*/ 8 w 8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7">
                <a:moveTo>
                  <a:pt x="8" y="0"/>
                </a:moveTo>
                <a:lnTo>
                  <a:pt x="8" y="3"/>
                </a:lnTo>
                <a:lnTo>
                  <a:pt x="5" y="3"/>
                </a:lnTo>
                <a:lnTo>
                  <a:pt x="5" y="34"/>
                </a:lnTo>
                <a:lnTo>
                  <a:pt x="8" y="34"/>
                </a:lnTo>
                <a:lnTo>
                  <a:pt x="8" y="37"/>
                </a:lnTo>
                <a:lnTo>
                  <a:pt x="0" y="37"/>
                </a:lnTo>
                <a:lnTo>
                  <a:pt x="0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70" name="Freeform 2301">
            <a:extLst>
              <a:ext uri="{FF2B5EF4-FFF2-40B4-BE49-F238E27FC236}">
                <a16:creationId xmlns:a16="http://schemas.microsoft.com/office/drawing/2014/main" id="{E218BBF5-F101-4ACD-A504-EC87367A0B58}"/>
              </a:ext>
            </a:extLst>
          </p:cNvPr>
          <p:cNvSpPr>
            <a:spLocks/>
          </p:cNvSpPr>
          <p:nvPr/>
        </p:nvSpPr>
        <p:spPr bwMode="auto">
          <a:xfrm>
            <a:off x="4668280" y="6148571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8 w 14"/>
              <a:gd name="T5" fmla="*/ 13 h 33"/>
              <a:gd name="T6" fmla="*/ 8 w 14"/>
              <a:gd name="T7" fmla="*/ 13 h 33"/>
              <a:gd name="T8" fmla="*/ 8 w 14"/>
              <a:gd name="T9" fmla="*/ 11 h 33"/>
              <a:gd name="T10" fmla="*/ 8 w 14"/>
              <a:gd name="T11" fmla="*/ 11 h 33"/>
              <a:gd name="T12" fmla="*/ 8 w 14"/>
              <a:gd name="T13" fmla="*/ 9 h 33"/>
              <a:gd name="T14" fmla="*/ 8 w 14"/>
              <a:gd name="T15" fmla="*/ 9 h 33"/>
              <a:gd name="T16" fmla="*/ 8 w 14"/>
              <a:gd name="T17" fmla="*/ 8 h 33"/>
              <a:gd name="T18" fmla="*/ 8 w 14"/>
              <a:gd name="T19" fmla="*/ 8 h 33"/>
              <a:gd name="T20" fmla="*/ 8 w 14"/>
              <a:gd name="T21" fmla="*/ 6 h 33"/>
              <a:gd name="T22" fmla="*/ 8 w 14"/>
              <a:gd name="T23" fmla="*/ 6 h 33"/>
              <a:gd name="T24" fmla="*/ 8 w 14"/>
              <a:gd name="T25" fmla="*/ 5 h 33"/>
              <a:gd name="T26" fmla="*/ 8 w 14"/>
              <a:gd name="T27" fmla="*/ 5 h 33"/>
              <a:gd name="T28" fmla="*/ 7 w 14"/>
              <a:gd name="T29" fmla="*/ 5 h 33"/>
              <a:gd name="T30" fmla="*/ 7 w 14"/>
              <a:gd name="T31" fmla="*/ 5 h 33"/>
              <a:gd name="T32" fmla="*/ 5 w 14"/>
              <a:gd name="T33" fmla="*/ 6 h 33"/>
              <a:gd name="T34" fmla="*/ 5 w 14"/>
              <a:gd name="T35" fmla="*/ 6 h 33"/>
              <a:gd name="T36" fmla="*/ 5 w 14"/>
              <a:gd name="T37" fmla="*/ 8 h 33"/>
              <a:gd name="T38" fmla="*/ 5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1 w 14"/>
              <a:gd name="T47" fmla="*/ 5 h 33"/>
              <a:gd name="T48" fmla="*/ 1 w 14"/>
              <a:gd name="T49" fmla="*/ 5 h 33"/>
              <a:gd name="T50" fmla="*/ 2 w 14"/>
              <a:gd name="T51" fmla="*/ 3 h 33"/>
              <a:gd name="T52" fmla="*/ 2 w 14"/>
              <a:gd name="T53" fmla="*/ 3 h 33"/>
              <a:gd name="T54" fmla="*/ 3 w 14"/>
              <a:gd name="T55" fmla="*/ 1 h 33"/>
              <a:gd name="T56" fmla="*/ 3 w 14"/>
              <a:gd name="T57" fmla="*/ 1 h 33"/>
              <a:gd name="T58" fmla="*/ 7 w 14"/>
              <a:gd name="T59" fmla="*/ 0 h 33"/>
              <a:gd name="T60" fmla="*/ 7 w 14"/>
              <a:gd name="T61" fmla="*/ 0 h 33"/>
              <a:gd name="T62" fmla="*/ 10 w 14"/>
              <a:gd name="T63" fmla="*/ 1 h 33"/>
              <a:gd name="T64" fmla="*/ 10 w 14"/>
              <a:gd name="T65" fmla="*/ 1 h 33"/>
              <a:gd name="T66" fmla="*/ 12 w 14"/>
              <a:gd name="T67" fmla="*/ 3 h 33"/>
              <a:gd name="T68" fmla="*/ 12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3 h 33"/>
              <a:gd name="T84" fmla="*/ 14 w 14"/>
              <a:gd name="T85" fmla="*/ 13 h 33"/>
              <a:gd name="T86" fmla="*/ 14 w 14"/>
              <a:gd name="T87" fmla="*/ 14 h 33"/>
              <a:gd name="T88" fmla="*/ 14 w 14"/>
              <a:gd name="T89" fmla="*/ 14 h 33"/>
              <a:gd name="T90" fmla="*/ 12 w 14"/>
              <a:gd name="T91" fmla="*/ 15 h 33"/>
              <a:gd name="T92" fmla="*/ 5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8" y="13"/>
                </a:lnTo>
                <a:lnTo>
                  <a:pt x="8" y="13"/>
                </a:lnTo>
                <a:lnTo>
                  <a:pt x="8" y="11"/>
                </a:lnTo>
                <a:lnTo>
                  <a:pt x="8" y="11"/>
                </a:lnTo>
                <a:lnTo>
                  <a:pt x="8" y="9"/>
                </a:lnTo>
                <a:lnTo>
                  <a:pt x="8" y="9"/>
                </a:lnTo>
                <a:lnTo>
                  <a:pt x="8" y="8"/>
                </a:lnTo>
                <a:lnTo>
                  <a:pt x="8" y="8"/>
                </a:lnTo>
                <a:lnTo>
                  <a:pt x="8" y="6"/>
                </a:lnTo>
                <a:lnTo>
                  <a:pt x="8" y="6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2" y="3"/>
                </a:lnTo>
                <a:lnTo>
                  <a:pt x="2" y="3"/>
                </a:lnTo>
                <a:lnTo>
                  <a:pt x="3" y="1"/>
                </a:lnTo>
                <a:lnTo>
                  <a:pt x="3" y="1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2" y="3"/>
                </a:lnTo>
                <a:lnTo>
                  <a:pt x="12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2" y="15"/>
                </a:lnTo>
                <a:lnTo>
                  <a:pt x="5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71" name="Freeform 2302">
            <a:extLst>
              <a:ext uri="{FF2B5EF4-FFF2-40B4-BE49-F238E27FC236}">
                <a16:creationId xmlns:a16="http://schemas.microsoft.com/office/drawing/2014/main" id="{9F93B6A0-5F29-4234-9CD0-645CEDF3AB63}"/>
              </a:ext>
            </a:extLst>
          </p:cNvPr>
          <p:cNvSpPr>
            <a:spLocks/>
          </p:cNvSpPr>
          <p:nvPr/>
        </p:nvSpPr>
        <p:spPr bwMode="auto">
          <a:xfrm>
            <a:off x="4693680" y="6150159"/>
            <a:ext cx="23813" cy="50800"/>
          </a:xfrm>
          <a:custGeom>
            <a:avLst/>
            <a:gdLst>
              <a:gd name="T0" fmla="*/ 9 w 15"/>
              <a:gd name="T1" fmla="*/ 32 h 32"/>
              <a:gd name="T2" fmla="*/ 9 w 15"/>
              <a:gd name="T3" fmla="*/ 27 h 32"/>
              <a:gd name="T4" fmla="*/ 0 w 15"/>
              <a:gd name="T5" fmla="*/ 27 h 32"/>
              <a:gd name="T6" fmla="*/ 0 w 15"/>
              <a:gd name="T7" fmla="*/ 23 h 32"/>
              <a:gd name="T8" fmla="*/ 6 w 15"/>
              <a:gd name="T9" fmla="*/ 0 h 32"/>
              <a:gd name="T10" fmla="*/ 11 w 15"/>
              <a:gd name="T11" fmla="*/ 0 h 32"/>
              <a:gd name="T12" fmla="*/ 4 w 15"/>
              <a:gd name="T13" fmla="*/ 23 h 32"/>
              <a:gd name="T14" fmla="*/ 9 w 15"/>
              <a:gd name="T15" fmla="*/ 23 h 32"/>
              <a:gd name="T16" fmla="*/ 9 w 15"/>
              <a:gd name="T17" fmla="*/ 14 h 32"/>
              <a:gd name="T18" fmla="*/ 14 w 15"/>
              <a:gd name="T19" fmla="*/ 14 h 32"/>
              <a:gd name="T20" fmla="*/ 14 w 15"/>
              <a:gd name="T21" fmla="*/ 23 h 32"/>
              <a:gd name="T22" fmla="*/ 15 w 15"/>
              <a:gd name="T23" fmla="*/ 23 h 32"/>
              <a:gd name="T24" fmla="*/ 15 w 15"/>
              <a:gd name="T25" fmla="*/ 27 h 32"/>
              <a:gd name="T26" fmla="*/ 14 w 15"/>
              <a:gd name="T27" fmla="*/ 27 h 32"/>
              <a:gd name="T28" fmla="*/ 14 w 15"/>
              <a:gd name="T29" fmla="*/ 32 h 32"/>
              <a:gd name="T30" fmla="*/ 9 w 15"/>
              <a:gd name="T31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" h="32">
                <a:moveTo>
                  <a:pt x="9" y="32"/>
                </a:moveTo>
                <a:lnTo>
                  <a:pt x="9" y="27"/>
                </a:lnTo>
                <a:lnTo>
                  <a:pt x="0" y="27"/>
                </a:lnTo>
                <a:lnTo>
                  <a:pt x="0" y="23"/>
                </a:lnTo>
                <a:lnTo>
                  <a:pt x="6" y="0"/>
                </a:lnTo>
                <a:lnTo>
                  <a:pt x="11" y="0"/>
                </a:lnTo>
                <a:lnTo>
                  <a:pt x="4" y="23"/>
                </a:lnTo>
                <a:lnTo>
                  <a:pt x="9" y="23"/>
                </a:lnTo>
                <a:lnTo>
                  <a:pt x="9" y="14"/>
                </a:lnTo>
                <a:lnTo>
                  <a:pt x="14" y="14"/>
                </a:lnTo>
                <a:lnTo>
                  <a:pt x="14" y="23"/>
                </a:lnTo>
                <a:lnTo>
                  <a:pt x="15" y="23"/>
                </a:lnTo>
                <a:lnTo>
                  <a:pt x="15" y="27"/>
                </a:lnTo>
                <a:lnTo>
                  <a:pt x="14" y="27"/>
                </a:lnTo>
                <a:lnTo>
                  <a:pt x="14" y="32"/>
                </a:lnTo>
                <a:lnTo>
                  <a:pt x="9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72" name="Freeform 2303">
            <a:extLst>
              <a:ext uri="{FF2B5EF4-FFF2-40B4-BE49-F238E27FC236}">
                <a16:creationId xmlns:a16="http://schemas.microsoft.com/office/drawing/2014/main" id="{A6AC56FE-5A04-42D4-AF25-1976B11305B1}"/>
              </a:ext>
            </a:extLst>
          </p:cNvPr>
          <p:cNvSpPr>
            <a:spLocks/>
          </p:cNvSpPr>
          <p:nvPr/>
        </p:nvSpPr>
        <p:spPr bwMode="auto">
          <a:xfrm>
            <a:off x="4719080" y="6150159"/>
            <a:ext cx="26988" cy="50800"/>
          </a:xfrm>
          <a:custGeom>
            <a:avLst/>
            <a:gdLst>
              <a:gd name="T0" fmla="*/ 9 w 17"/>
              <a:gd name="T1" fmla="*/ 32 h 32"/>
              <a:gd name="T2" fmla="*/ 9 w 17"/>
              <a:gd name="T3" fmla="*/ 27 h 32"/>
              <a:gd name="T4" fmla="*/ 0 w 17"/>
              <a:gd name="T5" fmla="*/ 27 h 32"/>
              <a:gd name="T6" fmla="*/ 0 w 17"/>
              <a:gd name="T7" fmla="*/ 23 h 32"/>
              <a:gd name="T8" fmla="*/ 7 w 17"/>
              <a:gd name="T9" fmla="*/ 0 h 32"/>
              <a:gd name="T10" fmla="*/ 12 w 17"/>
              <a:gd name="T11" fmla="*/ 0 h 32"/>
              <a:gd name="T12" fmla="*/ 5 w 17"/>
              <a:gd name="T13" fmla="*/ 23 h 32"/>
              <a:gd name="T14" fmla="*/ 9 w 17"/>
              <a:gd name="T15" fmla="*/ 23 h 32"/>
              <a:gd name="T16" fmla="*/ 9 w 17"/>
              <a:gd name="T17" fmla="*/ 14 h 32"/>
              <a:gd name="T18" fmla="*/ 14 w 17"/>
              <a:gd name="T19" fmla="*/ 14 h 32"/>
              <a:gd name="T20" fmla="*/ 14 w 17"/>
              <a:gd name="T21" fmla="*/ 23 h 32"/>
              <a:gd name="T22" fmla="*/ 17 w 17"/>
              <a:gd name="T23" fmla="*/ 23 h 32"/>
              <a:gd name="T24" fmla="*/ 17 w 17"/>
              <a:gd name="T25" fmla="*/ 27 h 32"/>
              <a:gd name="T26" fmla="*/ 14 w 17"/>
              <a:gd name="T27" fmla="*/ 27 h 32"/>
              <a:gd name="T28" fmla="*/ 14 w 17"/>
              <a:gd name="T29" fmla="*/ 32 h 32"/>
              <a:gd name="T30" fmla="*/ 9 w 17"/>
              <a:gd name="T31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7" h="32">
                <a:moveTo>
                  <a:pt x="9" y="32"/>
                </a:moveTo>
                <a:lnTo>
                  <a:pt x="9" y="27"/>
                </a:lnTo>
                <a:lnTo>
                  <a:pt x="0" y="27"/>
                </a:lnTo>
                <a:lnTo>
                  <a:pt x="0" y="23"/>
                </a:lnTo>
                <a:lnTo>
                  <a:pt x="7" y="0"/>
                </a:lnTo>
                <a:lnTo>
                  <a:pt x="12" y="0"/>
                </a:lnTo>
                <a:lnTo>
                  <a:pt x="5" y="23"/>
                </a:lnTo>
                <a:lnTo>
                  <a:pt x="9" y="23"/>
                </a:lnTo>
                <a:lnTo>
                  <a:pt x="9" y="14"/>
                </a:lnTo>
                <a:lnTo>
                  <a:pt x="14" y="14"/>
                </a:lnTo>
                <a:lnTo>
                  <a:pt x="14" y="23"/>
                </a:lnTo>
                <a:lnTo>
                  <a:pt x="17" y="23"/>
                </a:lnTo>
                <a:lnTo>
                  <a:pt x="17" y="27"/>
                </a:lnTo>
                <a:lnTo>
                  <a:pt x="14" y="27"/>
                </a:lnTo>
                <a:lnTo>
                  <a:pt x="14" y="32"/>
                </a:lnTo>
                <a:lnTo>
                  <a:pt x="9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73" name="Freeform 2304">
            <a:extLst>
              <a:ext uri="{FF2B5EF4-FFF2-40B4-BE49-F238E27FC236}">
                <a16:creationId xmlns:a16="http://schemas.microsoft.com/office/drawing/2014/main" id="{401FE2D1-597B-4032-AF0A-4BCD4495492B}"/>
              </a:ext>
            </a:extLst>
          </p:cNvPr>
          <p:cNvSpPr>
            <a:spLocks/>
          </p:cNvSpPr>
          <p:nvPr/>
        </p:nvSpPr>
        <p:spPr bwMode="auto">
          <a:xfrm>
            <a:off x="4758768" y="6150159"/>
            <a:ext cx="12700" cy="58738"/>
          </a:xfrm>
          <a:custGeom>
            <a:avLst/>
            <a:gdLst>
              <a:gd name="T0" fmla="*/ 0 w 8"/>
              <a:gd name="T1" fmla="*/ 37 h 37"/>
              <a:gd name="T2" fmla="*/ 0 w 8"/>
              <a:gd name="T3" fmla="*/ 34 h 37"/>
              <a:gd name="T4" fmla="*/ 3 w 8"/>
              <a:gd name="T5" fmla="*/ 34 h 37"/>
              <a:gd name="T6" fmla="*/ 3 w 8"/>
              <a:gd name="T7" fmla="*/ 3 h 37"/>
              <a:gd name="T8" fmla="*/ 0 w 8"/>
              <a:gd name="T9" fmla="*/ 3 h 37"/>
              <a:gd name="T10" fmla="*/ 0 w 8"/>
              <a:gd name="T11" fmla="*/ 0 h 37"/>
              <a:gd name="T12" fmla="*/ 8 w 8"/>
              <a:gd name="T13" fmla="*/ 0 h 37"/>
              <a:gd name="T14" fmla="*/ 8 w 8"/>
              <a:gd name="T15" fmla="*/ 37 h 37"/>
              <a:gd name="T16" fmla="*/ 0 w 8"/>
              <a:gd name="T17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7">
                <a:moveTo>
                  <a:pt x="0" y="37"/>
                </a:moveTo>
                <a:lnTo>
                  <a:pt x="0" y="34"/>
                </a:lnTo>
                <a:lnTo>
                  <a:pt x="3" y="34"/>
                </a:lnTo>
                <a:lnTo>
                  <a:pt x="3" y="3"/>
                </a:lnTo>
                <a:lnTo>
                  <a:pt x="0" y="3"/>
                </a:lnTo>
                <a:lnTo>
                  <a:pt x="0" y="0"/>
                </a:lnTo>
                <a:lnTo>
                  <a:pt x="8" y="0"/>
                </a:lnTo>
                <a:lnTo>
                  <a:pt x="8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74" name="Freeform 2305">
            <a:extLst>
              <a:ext uri="{FF2B5EF4-FFF2-40B4-BE49-F238E27FC236}">
                <a16:creationId xmlns:a16="http://schemas.microsoft.com/office/drawing/2014/main" id="{8137DD28-700E-473B-862B-F0907A5C925E}"/>
              </a:ext>
            </a:extLst>
          </p:cNvPr>
          <p:cNvSpPr>
            <a:spLocks/>
          </p:cNvSpPr>
          <p:nvPr/>
        </p:nvSpPr>
        <p:spPr bwMode="auto">
          <a:xfrm>
            <a:off x="5058805" y="5638984"/>
            <a:ext cx="12700" cy="50800"/>
          </a:xfrm>
          <a:custGeom>
            <a:avLst/>
            <a:gdLst>
              <a:gd name="T0" fmla="*/ 3 w 8"/>
              <a:gd name="T1" fmla="*/ 32 h 32"/>
              <a:gd name="T2" fmla="*/ 3 w 8"/>
              <a:gd name="T3" fmla="*/ 5 h 32"/>
              <a:gd name="T4" fmla="*/ 0 w 8"/>
              <a:gd name="T5" fmla="*/ 7 h 32"/>
              <a:gd name="T6" fmla="*/ 0 w 8"/>
              <a:gd name="T7" fmla="*/ 3 h 32"/>
              <a:gd name="T8" fmla="*/ 3 w 8"/>
              <a:gd name="T9" fmla="*/ 0 h 32"/>
              <a:gd name="T10" fmla="*/ 8 w 8"/>
              <a:gd name="T11" fmla="*/ 0 h 32"/>
              <a:gd name="T12" fmla="*/ 8 w 8"/>
              <a:gd name="T13" fmla="*/ 32 h 32"/>
              <a:gd name="T14" fmla="*/ 3 w 8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32">
                <a:moveTo>
                  <a:pt x="3" y="32"/>
                </a:moveTo>
                <a:lnTo>
                  <a:pt x="3" y="5"/>
                </a:lnTo>
                <a:lnTo>
                  <a:pt x="0" y="7"/>
                </a:lnTo>
                <a:lnTo>
                  <a:pt x="0" y="3"/>
                </a:lnTo>
                <a:lnTo>
                  <a:pt x="3" y="0"/>
                </a:lnTo>
                <a:lnTo>
                  <a:pt x="8" y="0"/>
                </a:lnTo>
                <a:lnTo>
                  <a:pt x="8" y="32"/>
                </a:lnTo>
                <a:lnTo>
                  <a:pt x="3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75" name="Freeform 2306">
            <a:extLst>
              <a:ext uri="{FF2B5EF4-FFF2-40B4-BE49-F238E27FC236}">
                <a16:creationId xmlns:a16="http://schemas.microsoft.com/office/drawing/2014/main" id="{D8100169-AFED-4A2C-8478-CAB47CD9449A}"/>
              </a:ext>
            </a:extLst>
          </p:cNvPr>
          <p:cNvSpPr>
            <a:spLocks/>
          </p:cNvSpPr>
          <p:nvPr/>
        </p:nvSpPr>
        <p:spPr bwMode="auto">
          <a:xfrm>
            <a:off x="5082618" y="5638984"/>
            <a:ext cx="22225" cy="50800"/>
          </a:xfrm>
          <a:custGeom>
            <a:avLst/>
            <a:gdLst>
              <a:gd name="T0" fmla="*/ 14 w 14"/>
              <a:gd name="T1" fmla="*/ 0 h 32"/>
              <a:gd name="T2" fmla="*/ 14 w 14"/>
              <a:gd name="T3" fmla="*/ 3 h 32"/>
              <a:gd name="T4" fmla="*/ 5 w 14"/>
              <a:gd name="T5" fmla="*/ 3 h 32"/>
              <a:gd name="T6" fmla="*/ 5 w 14"/>
              <a:gd name="T7" fmla="*/ 12 h 32"/>
              <a:gd name="T8" fmla="*/ 5 w 14"/>
              <a:gd name="T9" fmla="*/ 12 h 32"/>
              <a:gd name="T10" fmla="*/ 6 w 14"/>
              <a:gd name="T11" fmla="*/ 11 h 32"/>
              <a:gd name="T12" fmla="*/ 6 w 14"/>
              <a:gd name="T13" fmla="*/ 11 h 32"/>
              <a:gd name="T14" fmla="*/ 9 w 14"/>
              <a:gd name="T15" fmla="*/ 11 h 32"/>
              <a:gd name="T16" fmla="*/ 9 w 14"/>
              <a:gd name="T17" fmla="*/ 11 h 32"/>
              <a:gd name="T18" fmla="*/ 11 w 14"/>
              <a:gd name="T19" fmla="*/ 11 h 32"/>
              <a:gd name="T20" fmla="*/ 12 w 14"/>
              <a:gd name="T21" fmla="*/ 12 h 32"/>
              <a:gd name="T22" fmla="*/ 12 w 14"/>
              <a:gd name="T23" fmla="*/ 12 h 32"/>
              <a:gd name="T24" fmla="*/ 14 w 14"/>
              <a:gd name="T25" fmla="*/ 15 h 32"/>
              <a:gd name="T26" fmla="*/ 14 w 14"/>
              <a:gd name="T27" fmla="*/ 17 h 32"/>
              <a:gd name="T28" fmla="*/ 14 w 14"/>
              <a:gd name="T29" fmla="*/ 25 h 32"/>
              <a:gd name="T30" fmla="*/ 14 w 14"/>
              <a:gd name="T31" fmla="*/ 25 h 32"/>
              <a:gd name="T32" fmla="*/ 14 w 14"/>
              <a:gd name="T33" fmla="*/ 28 h 32"/>
              <a:gd name="T34" fmla="*/ 14 w 14"/>
              <a:gd name="T35" fmla="*/ 28 h 32"/>
              <a:gd name="T36" fmla="*/ 12 w 14"/>
              <a:gd name="T37" fmla="*/ 30 h 32"/>
              <a:gd name="T38" fmla="*/ 12 w 14"/>
              <a:gd name="T39" fmla="*/ 30 h 32"/>
              <a:gd name="T40" fmla="*/ 10 w 14"/>
              <a:gd name="T41" fmla="*/ 31 h 32"/>
              <a:gd name="T42" fmla="*/ 10 w 14"/>
              <a:gd name="T43" fmla="*/ 31 h 32"/>
              <a:gd name="T44" fmla="*/ 7 w 14"/>
              <a:gd name="T45" fmla="*/ 32 h 32"/>
              <a:gd name="T46" fmla="*/ 7 w 14"/>
              <a:gd name="T47" fmla="*/ 32 h 32"/>
              <a:gd name="T48" fmla="*/ 5 w 14"/>
              <a:gd name="T49" fmla="*/ 31 h 32"/>
              <a:gd name="T50" fmla="*/ 5 w 14"/>
              <a:gd name="T51" fmla="*/ 31 h 32"/>
              <a:gd name="T52" fmla="*/ 2 w 14"/>
              <a:gd name="T53" fmla="*/ 30 h 32"/>
              <a:gd name="T54" fmla="*/ 2 w 14"/>
              <a:gd name="T55" fmla="*/ 30 h 32"/>
              <a:gd name="T56" fmla="*/ 1 w 14"/>
              <a:gd name="T57" fmla="*/ 28 h 32"/>
              <a:gd name="T58" fmla="*/ 1 w 14"/>
              <a:gd name="T59" fmla="*/ 28 h 32"/>
              <a:gd name="T60" fmla="*/ 0 w 14"/>
              <a:gd name="T61" fmla="*/ 25 h 32"/>
              <a:gd name="T62" fmla="*/ 0 w 14"/>
              <a:gd name="T63" fmla="*/ 23 h 32"/>
              <a:gd name="T64" fmla="*/ 5 w 14"/>
              <a:gd name="T65" fmla="*/ 23 h 32"/>
              <a:gd name="T66" fmla="*/ 5 w 14"/>
              <a:gd name="T67" fmla="*/ 25 h 32"/>
              <a:gd name="T68" fmla="*/ 5 w 14"/>
              <a:gd name="T69" fmla="*/ 25 h 32"/>
              <a:gd name="T70" fmla="*/ 6 w 14"/>
              <a:gd name="T71" fmla="*/ 27 h 32"/>
              <a:gd name="T72" fmla="*/ 6 w 14"/>
              <a:gd name="T73" fmla="*/ 27 h 32"/>
              <a:gd name="T74" fmla="*/ 7 w 14"/>
              <a:gd name="T75" fmla="*/ 27 h 32"/>
              <a:gd name="T76" fmla="*/ 7 w 14"/>
              <a:gd name="T77" fmla="*/ 27 h 32"/>
              <a:gd name="T78" fmla="*/ 9 w 14"/>
              <a:gd name="T79" fmla="*/ 27 h 32"/>
              <a:gd name="T80" fmla="*/ 9 w 14"/>
              <a:gd name="T81" fmla="*/ 27 h 32"/>
              <a:gd name="T82" fmla="*/ 10 w 14"/>
              <a:gd name="T83" fmla="*/ 25 h 32"/>
              <a:gd name="T84" fmla="*/ 10 w 14"/>
              <a:gd name="T85" fmla="*/ 17 h 32"/>
              <a:gd name="T86" fmla="*/ 10 w 14"/>
              <a:gd name="T87" fmla="*/ 17 h 32"/>
              <a:gd name="T88" fmla="*/ 9 w 14"/>
              <a:gd name="T89" fmla="*/ 16 h 32"/>
              <a:gd name="T90" fmla="*/ 9 w 14"/>
              <a:gd name="T91" fmla="*/ 16 h 32"/>
              <a:gd name="T92" fmla="*/ 7 w 14"/>
              <a:gd name="T93" fmla="*/ 15 h 32"/>
              <a:gd name="T94" fmla="*/ 7 w 14"/>
              <a:gd name="T95" fmla="*/ 15 h 32"/>
              <a:gd name="T96" fmla="*/ 6 w 14"/>
              <a:gd name="T97" fmla="*/ 15 h 32"/>
              <a:gd name="T98" fmla="*/ 6 w 14"/>
              <a:gd name="T99" fmla="*/ 15 h 32"/>
              <a:gd name="T100" fmla="*/ 6 w 14"/>
              <a:gd name="T101" fmla="*/ 16 h 32"/>
              <a:gd name="T102" fmla="*/ 6 w 14"/>
              <a:gd name="T103" fmla="*/ 16 h 32"/>
              <a:gd name="T104" fmla="*/ 5 w 14"/>
              <a:gd name="T105" fmla="*/ 16 h 32"/>
              <a:gd name="T106" fmla="*/ 5 w 14"/>
              <a:gd name="T107" fmla="*/ 16 h 32"/>
              <a:gd name="T108" fmla="*/ 5 w 14"/>
              <a:gd name="T109" fmla="*/ 17 h 32"/>
              <a:gd name="T110" fmla="*/ 1 w 14"/>
              <a:gd name="T111" fmla="*/ 17 h 32"/>
              <a:gd name="T112" fmla="*/ 1 w 14"/>
              <a:gd name="T113" fmla="*/ 0 h 32"/>
              <a:gd name="T114" fmla="*/ 14 w 14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2">
                <a:moveTo>
                  <a:pt x="14" y="0"/>
                </a:moveTo>
                <a:lnTo>
                  <a:pt x="14" y="3"/>
                </a:lnTo>
                <a:lnTo>
                  <a:pt x="5" y="3"/>
                </a:lnTo>
                <a:lnTo>
                  <a:pt x="5" y="12"/>
                </a:lnTo>
                <a:lnTo>
                  <a:pt x="5" y="12"/>
                </a:lnTo>
                <a:lnTo>
                  <a:pt x="6" y="11"/>
                </a:lnTo>
                <a:lnTo>
                  <a:pt x="6" y="11"/>
                </a:lnTo>
                <a:lnTo>
                  <a:pt x="9" y="11"/>
                </a:lnTo>
                <a:lnTo>
                  <a:pt x="9" y="11"/>
                </a:lnTo>
                <a:lnTo>
                  <a:pt x="11" y="11"/>
                </a:lnTo>
                <a:lnTo>
                  <a:pt x="12" y="12"/>
                </a:lnTo>
                <a:lnTo>
                  <a:pt x="12" y="12"/>
                </a:lnTo>
                <a:lnTo>
                  <a:pt x="14" y="15"/>
                </a:lnTo>
                <a:lnTo>
                  <a:pt x="14" y="17"/>
                </a:lnTo>
                <a:lnTo>
                  <a:pt x="14" y="25"/>
                </a:lnTo>
                <a:lnTo>
                  <a:pt x="14" y="25"/>
                </a:lnTo>
                <a:lnTo>
                  <a:pt x="14" y="28"/>
                </a:lnTo>
                <a:lnTo>
                  <a:pt x="14" y="28"/>
                </a:lnTo>
                <a:lnTo>
                  <a:pt x="12" y="30"/>
                </a:lnTo>
                <a:lnTo>
                  <a:pt x="12" y="30"/>
                </a:lnTo>
                <a:lnTo>
                  <a:pt x="10" y="31"/>
                </a:lnTo>
                <a:lnTo>
                  <a:pt x="10" y="31"/>
                </a:lnTo>
                <a:lnTo>
                  <a:pt x="7" y="32"/>
                </a:lnTo>
                <a:lnTo>
                  <a:pt x="7" y="32"/>
                </a:lnTo>
                <a:lnTo>
                  <a:pt x="5" y="31"/>
                </a:lnTo>
                <a:lnTo>
                  <a:pt x="5" y="31"/>
                </a:lnTo>
                <a:lnTo>
                  <a:pt x="2" y="30"/>
                </a:lnTo>
                <a:lnTo>
                  <a:pt x="2" y="30"/>
                </a:lnTo>
                <a:lnTo>
                  <a:pt x="1" y="28"/>
                </a:lnTo>
                <a:lnTo>
                  <a:pt x="1" y="28"/>
                </a:lnTo>
                <a:lnTo>
                  <a:pt x="0" y="25"/>
                </a:lnTo>
                <a:lnTo>
                  <a:pt x="0" y="23"/>
                </a:lnTo>
                <a:lnTo>
                  <a:pt x="5" y="23"/>
                </a:lnTo>
                <a:lnTo>
                  <a:pt x="5" y="25"/>
                </a:lnTo>
                <a:lnTo>
                  <a:pt x="5" y="25"/>
                </a:lnTo>
                <a:lnTo>
                  <a:pt x="6" y="27"/>
                </a:lnTo>
                <a:lnTo>
                  <a:pt x="6" y="27"/>
                </a:lnTo>
                <a:lnTo>
                  <a:pt x="7" y="27"/>
                </a:lnTo>
                <a:lnTo>
                  <a:pt x="7" y="27"/>
                </a:lnTo>
                <a:lnTo>
                  <a:pt x="9" y="27"/>
                </a:lnTo>
                <a:lnTo>
                  <a:pt x="9" y="27"/>
                </a:lnTo>
                <a:lnTo>
                  <a:pt x="10" y="25"/>
                </a:lnTo>
                <a:lnTo>
                  <a:pt x="10" y="17"/>
                </a:lnTo>
                <a:lnTo>
                  <a:pt x="10" y="17"/>
                </a:lnTo>
                <a:lnTo>
                  <a:pt x="9" y="16"/>
                </a:lnTo>
                <a:lnTo>
                  <a:pt x="9" y="16"/>
                </a:lnTo>
                <a:lnTo>
                  <a:pt x="7" y="15"/>
                </a:lnTo>
                <a:lnTo>
                  <a:pt x="7" y="15"/>
                </a:lnTo>
                <a:lnTo>
                  <a:pt x="6" y="15"/>
                </a:lnTo>
                <a:lnTo>
                  <a:pt x="6" y="15"/>
                </a:lnTo>
                <a:lnTo>
                  <a:pt x="6" y="16"/>
                </a:lnTo>
                <a:lnTo>
                  <a:pt x="6" y="16"/>
                </a:lnTo>
                <a:lnTo>
                  <a:pt x="5" y="16"/>
                </a:lnTo>
                <a:lnTo>
                  <a:pt x="5" y="16"/>
                </a:lnTo>
                <a:lnTo>
                  <a:pt x="5" y="17"/>
                </a:lnTo>
                <a:lnTo>
                  <a:pt x="1" y="17"/>
                </a:lnTo>
                <a:lnTo>
                  <a:pt x="1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76" name="Freeform 2307">
            <a:extLst>
              <a:ext uri="{FF2B5EF4-FFF2-40B4-BE49-F238E27FC236}">
                <a16:creationId xmlns:a16="http://schemas.microsoft.com/office/drawing/2014/main" id="{D21DB6E0-8F72-4324-B982-D2DBFF8B95B3}"/>
              </a:ext>
            </a:extLst>
          </p:cNvPr>
          <p:cNvSpPr>
            <a:spLocks/>
          </p:cNvSpPr>
          <p:nvPr/>
        </p:nvSpPr>
        <p:spPr bwMode="auto">
          <a:xfrm>
            <a:off x="5109605" y="5638984"/>
            <a:ext cx="15875" cy="50800"/>
          </a:xfrm>
          <a:custGeom>
            <a:avLst/>
            <a:gdLst>
              <a:gd name="T0" fmla="*/ 5 w 10"/>
              <a:gd name="T1" fmla="*/ 32 h 32"/>
              <a:gd name="T2" fmla="*/ 5 w 10"/>
              <a:gd name="T3" fmla="*/ 5 h 32"/>
              <a:gd name="T4" fmla="*/ 0 w 10"/>
              <a:gd name="T5" fmla="*/ 7 h 32"/>
              <a:gd name="T6" fmla="*/ 0 w 10"/>
              <a:gd name="T7" fmla="*/ 3 h 32"/>
              <a:gd name="T8" fmla="*/ 5 w 10"/>
              <a:gd name="T9" fmla="*/ 0 h 32"/>
              <a:gd name="T10" fmla="*/ 10 w 10"/>
              <a:gd name="T11" fmla="*/ 0 h 32"/>
              <a:gd name="T12" fmla="*/ 10 w 10"/>
              <a:gd name="T13" fmla="*/ 32 h 32"/>
              <a:gd name="T14" fmla="*/ 5 w 10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32">
                <a:moveTo>
                  <a:pt x="5" y="32"/>
                </a:moveTo>
                <a:lnTo>
                  <a:pt x="5" y="5"/>
                </a:lnTo>
                <a:lnTo>
                  <a:pt x="0" y="7"/>
                </a:lnTo>
                <a:lnTo>
                  <a:pt x="0" y="3"/>
                </a:lnTo>
                <a:lnTo>
                  <a:pt x="5" y="0"/>
                </a:lnTo>
                <a:lnTo>
                  <a:pt x="10" y="0"/>
                </a:lnTo>
                <a:lnTo>
                  <a:pt x="10" y="32"/>
                </a:lnTo>
                <a:lnTo>
                  <a:pt x="5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77" name="Freeform 2308">
            <a:extLst>
              <a:ext uri="{FF2B5EF4-FFF2-40B4-BE49-F238E27FC236}">
                <a16:creationId xmlns:a16="http://schemas.microsoft.com/office/drawing/2014/main" id="{DD3A4124-1BBF-4BDA-B9EE-AE8907302449}"/>
              </a:ext>
            </a:extLst>
          </p:cNvPr>
          <p:cNvSpPr>
            <a:spLocks/>
          </p:cNvSpPr>
          <p:nvPr/>
        </p:nvSpPr>
        <p:spPr bwMode="auto">
          <a:xfrm>
            <a:off x="5136593" y="5681846"/>
            <a:ext cx="7938" cy="12700"/>
          </a:xfrm>
          <a:custGeom>
            <a:avLst/>
            <a:gdLst>
              <a:gd name="T0" fmla="*/ 0 w 5"/>
              <a:gd name="T1" fmla="*/ 8 h 8"/>
              <a:gd name="T2" fmla="*/ 0 w 5"/>
              <a:gd name="T3" fmla="*/ 0 h 8"/>
              <a:gd name="T4" fmla="*/ 5 w 5"/>
              <a:gd name="T5" fmla="*/ 0 h 8"/>
              <a:gd name="T6" fmla="*/ 5 w 5"/>
              <a:gd name="T7" fmla="*/ 5 h 8"/>
              <a:gd name="T8" fmla="*/ 0 w 5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8">
                <a:moveTo>
                  <a:pt x="0" y="8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78" name="Freeform 2309">
            <a:extLst>
              <a:ext uri="{FF2B5EF4-FFF2-40B4-BE49-F238E27FC236}">
                <a16:creationId xmlns:a16="http://schemas.microsoft.com/office/drawing/2014/main" id="{AC5B2F6D-6F81-422F-9FE2-4E629D320FD1}"/>
              </a:ext>
            </a:extLst>
          </p:cNvPr>
          <p:cNvSpPr>
            <a:spLocks noEditPoints="1"/>
          </p:cNvSpPr>
          <p:nvPr/>
        </p:nvSpPr>
        <p:spPr bwMode="auto">
          <a:xfrm>
            <a:off x="5149293" y="5638984"/>
            <a:ext cx="22225" cy="50800"/>
          </a:xfrm>
          <a:custGeom>
            <a:avLst/>
            <a:gdLst>
              <a:gd name="T0" fmla="*/ 7 w 14"/>
              <a:gd name="T1" fmla="*/ 18 h 32"/>
              <a:gd name="T2" fmla="*/ 7 w 14"/>
              <a:gd name="T3" fmla="*/ 18 h 32"/>
              <a:gd name="T4" fmla="*/ 7 w 14"/>
              <a:gd name="T5" fmla="*/ 18 h 32"/>
              <a:gd name="T6" fmla="*/ 5 w 14"/>
              <a:gd name="T7" fmla="*/ 18 h 32"/>
              <a:gd name="T8" fmla="*/ 3 w 14"/>
              <a:gd name="T9" fmla="*/ 18 h 32"/>
              <a:gd name="T10" fmla="*/ 2 w 14"/>
              <a:gd name="T11" fmla="*/ 16 h 32"/>
              <a:gd name="T12" fmla="*/ 0 w 14"/>
              <a:gd name="T13" fmla="*/ 16 h 32"/>
              <a:gd name="T14" fmla="*/ 0 w 14"/>
              <a:gd name="T15" fmla="*/ 15 h 32"/>
              <a:gd name="T16" fmla="*/ 0 w 14"/>
              <a:gd name="T17" fmla="*/ 12 h 32"/>
              <a:gd name="T18" fmla="*/ 0 w 14"/>
              <a:gd name="T19" fmla="*/ 8 h 32"/>
              <a:gd name="T20" fmla="*/ 0 w 14"/>
              <a:gd name="T21" fmla="*/ 6 h 32"/>
              <a:gd name="T22" fmla="*/ 0 w 14"/>
              <a:gd name="T23" fmla="*/ 5 h 32"/>
              <a:gd name="T24" fmla="*/ 0 w 14"/>
              <a:gd name="T25" fmla="*/ 3 h 32"/>
              <a:gd name="T26" fmla="*/ 2 w 14"/>
              <a:gd name="T27" fmla="*/ 2 h 32"/>
              <a:gd name="T28" fmla="*/ 4 w 14"/>
              <a:gd name="T29" fmla="*/ 0 h 32"/>
              <a:gd name="T30" fmla="*/ 7 w 14"/>
              <a:gd name="T31" fmla="*/ 0 h 32"/>
              <a:gd name="T32" fmla="*/ 10 w 14"/>
              <a:gd name="T33" fmla="*/ 0 h 32"/>
              <a:gd name="T34" fmla="*/ 13 w 14"/>
              <a:gd name="T35" fmla="*/ 2 h 32"/>
              <a:gd name="T36" fmla="*/ 13 w 14"/>
              <a:gd name="T37" fmla="*/ 3 h 32"/>
              <a:gd name="T38" fmla="*/ 14 w 14"/>
              <a:gd name="T39" fmla="*/ 5 h 32"/>
              <a:gd name="T40" fmla="*/ 14 w 14"/>
              <a:gd name="T41" fmla="*/ 6 h 32"/>
              <a:gd name="T42" fmla="*/ 14 w 14"/>
              <a:gd name="T43" fmla="*/ 8 h 32"/>
              <a:gd name="T44" fmla="*/ 14 w 14"/>
              <a:gd name="T45" fmla="*/ 11 h 32"/>
              <a:gd name="T46" fmla="*/ 14 w 14"/>
              <a:gd name="T47" fmla="*/ 13 h 32"/>
              <a:gd name="T48" fmla="*/ 13 w 14"/>
              <a:gd name="T49" fmla="*/ 15 h 32"/>
              <a:gd name="T50" fmla="*/ 7 w 14"/>
              <a:gd name="T51" fmla="*/ 32 h 32"/>
              <a:gd name="T52" fmla="*/ 5 w 14"/>
              <a:gd name="T53" fmla="*/ 12 h 32"/>
              <a:gd name="T54" fmla="*/ 5 w 14"/>
              <a:gd name="T55" fmla="*/ 13 h 32"/>
              <a:gd name="T56" fmla="*/ 7 w 14"/>
              <a:gd name="T57" fmla="*/ 15 h 32"/>
              <a:gd name="T58" fmla="*/ 9 w 14"/>
              <a:gd name="T59" fmla="*/ 13 h 32"/>
              <a:gd name="T60" fmla="*/ 9 w 14"/>
              <a:gd name="T61" fmla="*/ 12 h 32"/>
              <a:gd name="T62" fmla="*/ 9 w 14"/>
              <a:gd name="T63" fmla="*/ 6 h 32"/>
              <a:gd name="T64" fmla="*/ 9 w 14"/>
              <a:gd name="T65" fmla="*/ 5 h 32"/>
              <a:gd name="T66" fmla="*/ 7 w 14"/>
              <a:gd name="T67" fmla="*/ 3 h 32"/>
              <a:gd name="T68" fmla="*/ 5 w 14"/>
              <a:gd name="T69" fmla="*/ 5 h 32"/>
              <a:gd name="T70" fmla="*/ 5 w 14"/>
              <a:gd name="T71" fmla="*/ 1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2" y="32"/>
                </a:moveTo>
                <a:lnTo>
                  <a:pt x="7" y="18"/>
                </a:lnTo>
                <a:lnTo>
                  <a:pt x="7" y="18"/>
                </a:lnTo>
                <a:lnTo>
                  <a:pt x="7" y="18"/>
                </a:lnTo>
                <a:lnTo>
                  <a:pt x="7" y="18"/>
                </a:lnTo>
                <a:lnTo>
                  <a:pt x="7" y="18"/>
                </a:lnTo>
                <a:lnTo>
                  <a:pt x="5" y="18"/>
                </a:lnTo>
                <a:lnTo>
                  <a:pt x="5" y="18"/>
                </a:lnTo>
                <a:lnTo>
                  <a:pt x="3" y="18"/>
                </a:lnTo>
                <a:lnTo>
                  <a:pt x="3" y="18"/>
                </a:lnTo>
                <a:lnTo>
                  <a:pt x="2" y="16"/>
                </a:lnTo>
                <a:lnTo>
                  <a:pt x="2" y="16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4" y="13"/>
                </a:lnTo>
                <a:lnTo>
                  <a:pt x="14" y="13"/>
                </a:lnTo>
                <a:lnTo>
                  <a:pt x="13" y="15"/>
                </a:lnTo>
                <a:lnTo>
                  <a:pt x="13" y="15"/>
                </a:lnTo>
                <a:lnTo>
                  <a:pt x="13" y="16"/>
                </a:lnTo>
                <a:lnTo>
                  <a:pt x="7" y="32"/>
                </a:lnTo>
                <a:lnTo>
                  <a:pt x="2" y="32"/>
                </a:lnTo>
                <a:close/>
                <a:moveTo>
                  <a:pt x="5" y="12"/>
                </a:moveTo>
                <a:lnTo>
                  <a:pt x="5" y="12"/>
                </a:lnTo>
                <a:lnTo>
                  <a:pt x="5" y="13"/>
                </a:lnTo>
                <a:lnTo>
                  <a:pt x="5" y="13"/>
                </a:lnTo>
                <a:lnTo>
                  <a:pt x="7" y="15"/>
                </a:lnTo>
                <a:lnTo>
                  <a:pt x="7" y="15"/>
                </a:lnTo>
                <a:lnTo>
                  <a:pt x="9" y="13"/>
                </a:lnTo>
                <a:lnTo>
                  <a:pt x="9" y="13"/>
                </a:lnTo>
                <a:lnTo>
                  <a:pt x="9" y="12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7" y="3"/>
                </a:lnTo>
                <a:lnTo>
                  <a:pt x="7" y="3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79" name="Freeform 2310">
            <a:extLst>
              <a:ext uri="{FF2B5EF4-FFF2-40B4-BE49-F238E27FC236}">
                <a16:creationId xmlns:a16="http://schemas.microsoft.com/office/drawing/2014/main" id="{07B8BBBF-7E2C-4AB9-94DA-56A7B86047F5}"/>
              </a:ext>
            </a:extLst>
          </p:cNvPr>
          <p:cNvSpPr>
            <a:spLocks noEditPoints="1"/>
          </p:cNvSpPr>
          <p:nvPr/>
        </p:nvSpPr>
        <p:spPr bwMode="auto">
          <a:xfrm>
            <a:off x="5176280" y="5638984"/>
            <a:ext cx="22225" cy="50800"/>
          </a:xfrm>
          <a:custGeom>
            <a:avLst/>
            <a:gdLst>
              <a:gd name="T0" fmla="*/ 7 w 14"/>
              <a:gd name="T1" fmla="*/ 13 h 32"/>
              <a:gd name="T2" fmla="*/ 7 w 14"/>
              <a:gd name="T3" fmla="*/ 13 h 32"/>
              <a:gd name="T4" fmla="*/ 7 w 14"/>
              <a:gd name="T5" fmla="*/ 13 h 32"/>
              <a:gd name="T6" fmla="*/ 9 w 14"/>
              <a:gd name="T7" fmla="*/ 12 h 32"/>
              <a:gd name="T8" fmla="*/ 11 w 14"/>
              <a:gd name="T9" fmla="*/ 13 h 32"/>
              <a:gd name="T10" fmla="*/ 12 w 14"/>
              <a:gd name="T11" fmla="*/ 15 h 32"/>
              <a:gd name="T12" fmla="*/ 14 w 14"/>
              <a:gd name="T13" fmla="*/ 16 h 32"/>
              <a:gd name="T14" fmla="*/ 14 w 14"/>
              <a:gd name="T15" fmla="*/ 17 h 32"/>
              <a:gd name="T16" fmla="*/ 14 w 14"/>
              <a:gd name="T17" fmla="*/ 20 h 32"/>
              <a:gd name="T18" fmla="*/ 14 w 14"/>
              <a:gd name="T19" fmla="*/ 22 h 32"/>
              <a:gd name="T20" fmla="*/ 14 w 14"/>
              <a:gd name="T21" fmla="*/ 25 h 32"/>
              <a:gd name="T22" fmla="*/ 14 w 14"/>
              <a:gd name="T23" fmla="*/ 26 h 32"/>
              <a:gd name="T24" fmla="*/ 14 w 14"/>
              <a:gd name="T25" fmla="*/ 27 h 32"/>
              <a:gd name="T26" fmla="*/ 12 w 14"/>
              <a:gd name="T27" fmla="*/ 28 h 32"/>
              <a:gd name="T28" fmla="*/ 10 w 14"/>
              <a:gd name="T29" fmla="*/ 31 h 32"/>
              <a:gd name="T30" fmla="*/ 7 w 14"/>
              <a:gd name="T31" fmla="*/ 32 h 32"/>
              <a:gd name="T32" fmla="*/ 4 w 14"/>
              <a:gd name="T33" fmla="*/ 31 h 32"/>
              <a:gd name="T34" fmla="*/ 1 w 14"/>
              <a:gd name="T35" fmla="*/ 28 h 32"/>
              <a:gd name="T36" fmla="*/ 1 w 14"/>
              <a:gd name="T37" fmla="*/ 27 h 32"/>
              <a:gd name="T38" fmla="*/ 0 w 14"/>
              <a:gd name="T39" fmla="*/ 26 h 32"/>
              <a:gd name="T40" fmla="*/ 0 w 14"/>
              <a:gd name="T41" fmla="*/ 25 h 32"/>
              <a:gd name="T42" fmla="*/ 0 w 14"/>
              <a:gd name="T43" fmla="*/ 22 h 32"/>
              <a:gd name="T44" fmla="*/ 0 w 14"/>
              <a:gd name="T45" fmla="*/ 20 h 32"/>
              <a:gd name="T46" fmla="*/ 0 w 14"/>
              <a:gd name="T47" fmla="*/ 18 h 32"/>
              <a:gd name="T48" fmla="*/ 1 w 14"/>
              <a:gd name="T49" fmla="*/ 17 h 32"/>
              <a:gd name="T50" fmla="*/ 7 w 14"/>
              <a:gd name="T51" fmla="*/ 0 h 32"/>
              <a:gd name="T52" fmla="*/ 9 w 14"/>
              <a:gd name="T53" fmla="*/ 18 h 32"/>
              <a:gd name="T54" fmla="*/ 9 w 14"/>
              <a:gd name="T55" fmla="*/ 17 h 32"/>
              <a:gd name="T56" fmla="*/ 7 w 14"/>
              <a:gd name="T57" fmla="*/ 17 h 32"/>
              <a:gd name="T58" fmla="*/ 5 w 14"/>
              <a:gd name="T59" fmla="*/ 17 h 32"/>
              <a:gd name="T60" fmla="*/ 5 w 14"/>
              <a:gd name="T61" fmla="*/ 18 h 32"/>
              <a:gd name="T62" fmla="*/ 5 w 14"/>
              <a:gd name="T63" fmla="*/ 25 h 32"/>
              <a:gd name="T64" fmla="*/ 5 w 14"/>
              <a:gd name="T65" fmla="*/ 27 h 32"/>
              <a:gd name="T66" fmla="*/ 7 w 14"/>
              <a:gd name="T67" fmla="*/ 27 h 32"/>
              <a:gd name="T68" fmla="*/ 9 w 14"/>
              <a:gd name="T69" fmla="*/ 27 h 32"/>
              <a:gd name="T70" fmla="*/ 9 w 14"/>
              <a:gd name="T71" fmla="*/ 1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2" y="0"/>
                </a:move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9" y="12"/>
                </a:lnTo>
                <a:lnTo>
                  <a:pt x="9" y="12"/>
                </a:lnTo>
                <a:lnTo>
                  <a:pt x="11" y="13"/>
                </a:lnTo>
                <a:lnTo>
                  <a:pt x="11" y="13"/>
                </a:lnTo>
                <a:lnTo>
                  <a:pt x="12" y="15"/>
                </a:lnTo>
                <a:lnTo>
                  <a:pt x="12" y="15"/>
                </a:lnTo>
                <a:lnTo>
                  <a:pt x="14" y="16"/>
                </a:lnTo>
                <a:lnTo>
                  <a:pt x="14" y="16"/>
                </a:lnTo>
                <a:lnTo>
                  <a:pt x="14" y="17"/>
                </a:lnTo>
                <a:lnTo>
                  <a:pt x="14" y="17"/>
                </a:lnTo>
                <a:lnTo>
                  <a:pt x="14" y="20"/>
                </a:lnTo>
                <a:lnTo>
                  <a:pt x="14" y="20"/>
                </a:lnTo>
                <a:lnTo>
                  <a:pt x="14" y="22"/>
                </a:lnTo>
                <a:lnTo>
                  <a:pt x="14" y="22"/>
                </a:lnTo>
                <a:lnTo>
                  <a:pt x="14" y="25"/>
                </a:lnTo>
                <a:lnTo>
                  <a:pt x="14" y="25"/>
                </a:lnTo>
                <a:lnTo>
                  <a:pt x="14" y="26"/>
                </a:lnTo>
                <a:lnTo>
                  <a:pt x="14" y="26"/>
                </a:lnTo>
                <a:lnTo>
                  <a:pt x="14" y="27"/>
                </a:lnTo>
                <a:lnTo>
                  <a:pt x="14" y="27"/>
                </a:lnTo>
                <a:lnTo>
                  <a:pt x="12" y="28"/>
                </a:lnTo>
                <a:lnTo>
                  <a:pt x="12" y="28"/>
                </a:lnTo>
                <a:lnTo>
                  <a:pt x="10" y="31"/>
                </a:lnTo>
                <a:lnTo>
                  <a:pt x="10" y="31"/>
                </a:lnTo>
                <a:lnTo>
                  <a:pt x="7" y="32"/>
                </a:lnTo>
                <a:lnTo>
                  <a:pt x="7" y="32"/>
                </a:lnTo>
                <a:lnTo>
                  <a:pt x="4" y="31"/>
                </a:lnTo>
                <a:lnTo>
                  <a:pt x="4" y="31"/>
                </a:lnTo>
                <a:lnTo>
                  <a:pt x="1" y="28"/>
                </a:lnTo>
                <a:lnTo>
                  <a:pt x="1" y="28"/>
                </a:lnTo>
                <a:lnTo>
                  <a:pt x="1" y="27"/>
                </a:lnTo>
                <a:lnTo>
                  <a:pt x="1" y="27"/>
                </a:lnTo>
                <a:lnTo>
                  <a:pt x="0" y="26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1" y="17"/>
                </a:lnTo>
                <a:lnTo>
                  <a:pt x="1" y="17"/>
                </a:lnTo>
                <a:lnTo>
                  <a:pt x="1" y="16"/>
                </a:lnTo>
                <a:lnTo>
                  <a:pt x="7" y="0"/>
                </a:lnTo>
                <a:lnTo>
                  <a:pt x="12" y="0"/>
                </a:lnTo>
                <a:close/>
                <a:moveTo>
                  <a:pt x="9" y="18"/>
                </a:moveTo>
                <a:lnTo>
                  <a:pt x="9" y="18"/>
                </a:lnTo>
                <a:lnTo>
                  <a:pt x="9" y="17"/>
                </a:lnTo>
                <a:lnTo>
                  <a:pt x="9" y="17"/>
                </a:lnTo>
                <a:lnTo>
                  <a:pt x="7" y="17"/>
                </a:lnTo>
                <a:lnTo>
                  <a:pt x="7" y="17"/>
                </a:lnTo>
                <a:lnTo>
                  <a:pt x="5" y="17"/>
                </a:lnTo>
                <a:lnTo>
                  <a:pt x="5" y="17"/>
                </a:lnTo>
                <a:lnTo>
                  <a:pt x="5" y="18"/>
                </a:lnTo>
                <a:lnTo>
                  <a:pt x="5" y="25"/>
                </a:lnTo>
                <a:lnTo>
                  <a:pt x="5" y="25"/>
                </a:lnTo>
                <a:lnTo>
                  <a:pt x="5" y="27"/>
                </a:lnTo>
                <a:lnTo>
                  <a:pt x="5" y="27"/>
                </a:lnTo>
                <a:lnTo>
                  <a:pt x="7" y="27"/>
                </a:lnTo>
                <a:lnTo>
                  <a:pt x="7" y="27"/>
                </a:lnTo>
                <a:lnTo>
                  <a:pt x="9" y="27"/>
                </a:lnTo>
                <a:lnTo>
                  <a:pt x="9" y="27"/>
                </a:lnTo>
                <a:lnTo>
                  <a:pt x="9" y="25"/>
                </a:lnTo>
                <a:lnTo>
                  <a:pt x="9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80" name="Freeform 2311">
            <a:extLst>
              <a:ext uri="{FF2B5EF4-FFF2-40B4-BE49-F238E27FC236}">
                <a16:creationId xmlns:a16="http://schemas.microsoft.com/office/drawing/2014/main" id="{FBF25B0D-EEF6-4CFB-AB21-B6F0B4035786}"/>
              </a:ext>
            </a:extLst>
          </p:cNvPr>
          <p:cNvSpPr>
            <a:spLocks/>
          </p:cNvSpPr>
          <p:nvPr/>
        </p:nvSpPr>
        <p:spPr bwMode="auto">
          <a:xfrm>
            <a:off x="5201680" y="5638984"/>
            <a:ext cx="23813" cy="50800"/>
          </a:xfrm>
          <a:custGeom>
            <a:avLst/>
            <a:gdLst>
              <a:gd name="T0" fmla="*/ 9 w 15"/>
              <a:gd name="T1" fmla="*/ 32 h 32"/>
              <a:gd name="T2" fmla="*/ 9 w 15"/>
              <a:gd name="T3" fmla="*/ 27 h 32"/>
              <a:gd name="T4" fmla="*/ 0 w 15"/>
              <a:gd name="T5" fmla="*/ 27 h 32"/>
              <a:gd name="T6" fmla="*/ 0 w 15"/>
              <a:gd name="T7" fmla="*/ 22 h 32"/>
              <a:gd name="T8" fmla="*/ 6 w 15"/>
              <a:gd name="T9" fmla="*/ 0 h 32"/>
              <a:gd name="T10" fmla="*/ 11 w 15"/>
              <a:gd name="T11" fmla="*/ 0 h 32"/>
              <a:gd name="T12" fmla="*/ 4 w 15"/>
              <a:gd name="T13" fmla="*/ 22 h 32"/>
              <a:gd name="T14" fmla="*/ 9 w 15"/>
              <a:gd name="T15" fmla="*/ 22 h 32"/>
              <a:gd name="T16" fmla="*/ 9 w 15"/>
              <a:gd name="T17" fmla="*/ 13 h 32"/>
              <a:gd name="T18" fmla="*/ 14 w 15"/>
              <a:gd name="T19" fmla="*/ 13 h 32"/>
              <a:gd name="T20" fmla="*/ 14 w 15"/>
              <a:gd name="T21" fmla="*/ 22 h 32"/>
              <a:gd name="T22" fmla="*/ 15 w 15"/>
              <a:gd name="T23" fmla="*/ 22 h 32"/>
              <a:gd name="T24" fmla="*/ 15 w 15"/>
              <a:gd name="T25" fmla="*/ 27 h 32"/>
              <a:gd name="T26" fmla="*/ 14 w 15"/>
              <a:gd name="T27" fmla="*/ 27 h 32"/>
              <a:gd name="T28" fmla="*/ 14 w 15"/>
              <a:gd name="T29" fmla="*/ 32 h 32"/>
              <a:gd name="T30" fmla="*/ 9 w 15"/>
              <a:gd name="T31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" h="32">
                <a:moveTo>
                  <a:pt x="9" y="32"/>
                </a:moveTo>
                <a:lnTo>
                  <a:pt x="9" y="27"/>
                </a:lnTo>
                <a:lnTo>
                  <a:pt x="0" y="27"/>
                </a:lnTo>
                <a:lnTo>
                  <a:pt x="0" y="22"/>
                </a:lnTo>
                <a:lnTo>
                  <a:pt x="6" y="0"/>
                </a:lnTo>
                <a:lnTo>
                  <a:pt x="11" y="0"/>
                </a:lnTo>
                <a:lnTo>
                  <a:pt x="4" y="22"/>
                </a:lnTo>
                <a:lnTo>
                  <a:pt x="9" y="22"/>
                </a:lnTo>
                <a:lnTo>
                  <a:pt x="9" y="13"/>
                </a:lnTo>
                <a:lnTo>
                  <a:pt x="14" y="13"/>
                </a:lnTo>
                <a:lnTo>
                  <a:pt x="14" y="22"/>
                </a:lnTo>
                <a:lnTo>
                  <a:pt x="15" y="22"/>
                </a:lnTo>
                <a:lnTo>
                  <a:pt x="15" y="27"/>
                </a:lnTo>
                <a:lnTo>
                  <a:pt x="14" y="27"/>
                </a:lnTo>
                <a:lnTo>
                  <a:pt x="14" y="32"/>
                </a:lnTo>
                <a:lnTo>
                  <a:pt x="9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81" name="Freeform 2312">
            <a:extLst>
              <a:ext uri="{FF2B5EF4-FFF2-40B4-BE49-F238E27FC236}">
                <a16:creationId xmlns:a16="http://schemas.microsoft.com/office/drawing/2014/main" id="{79B8FF4D-6F5E-4D7F-B79F-399F3C9D5ED8}"/>
              </a:ext>
            </a:extLst>
          </p:cNvPr>
          <p:cNvSpPr>
            <a:spLocks/>
          </p:cNvSpPr>
          <p:nvPr/>
        </p:nvSpPr>
        <p:spPr bwMode="auto">
          <a:xfrm>
            <a:off x="5076268" y="6150159"/>
            <a:ext cx="9525" cy="58738"/>
          </a:xfrm>
          <a:custGeom>
            <a:avLst/>
            <a:gdLst>
              <a:gd name="T0" fmla="*/ 6 w 6"/>
              <a:gd name="T1" fmla="*/ 0 h 37"/>
              <a:gd name="T2" fmla="*/ 6 w 6"/>
              <a:gd name="T3" fmla="*/ 3 h 37"/>
              <a:gd name="T4" fmla="*/ 4 w 6"/>
              <a:gd name="T5" fmla="*/ 3 h 37"/>
              <a:gd name="T6" fmla="*/ 4 w 6"/>
              <a:gd name="T7" fmla="*/ 34 h 37"/>
              <a:gd name="T8" fmla="*/ 6 w 6"/>
              <a:gd name="T9" fmla="*/ 34 h 37"/>
              <a:gd name="T10" fmla="*/ 6 w 6"/>
              <a:gd name="T11" fmla="*/ 37 h 37"/>
              <a:gd name="T12" fmla="*/ 0 w 6"/>
              <a:gd name="T13" fmla="*/ 37 h 37"/>
              <a:gd name="T14" fmla="*/ 0 w 6"/>
              <a:gd name="T15" fmla="*/ 0 h 37"/>
              <a:gd name="T16" fmla="*/ 6 w 6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37">
                <a:moveTo>
                  <a:pt x="6" y="0"/>
                </a:moveTo>
                <a:lnTo>
                  <a:pt x="6" y="3"/>
                </a:lnTo>
                <a:lnTo>
                  <a:pt x="4" y="3"/>
                </a:lnTo>
                <a:lnTo>
                  <a:pt x="4" y="34"/>
                </a:lnTo>
                <a:lnTo>
                  <a:pt x="6" y="34"/>
                </a:lnTo>
                <a:lnTo>
                  <a:pt x="6" y="37"/>
                </a:lnTo>
                <a:lnTo>
                  <a:pt x="0" y="37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82" name="Freeform 2313">
            <a:extLst>
              <a:ext uri="{FF2B5EF4-FFF2-40B4-BE49-F238E27FC236}">
                <a16:creationId xmlns:a16="http://schemas.microsoft.com/office/drawing/2014/main" id="{D394C280-F126-4372-AF14-A967BEFE23B1}"/>
              </a:ext>
            </a:extLst>
          </p:cNvPr>
          <p:cNvSpPr>
            <a:spLocks/>
          </p:cNvSpPr>
          <p:nvPr/>
        </p:nvSpPr>
        <p:spPr bwMode="auto">
          <a:xfrm>
            <a:off x="5101668" y="6148571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9 w 14"/>
              <a:gd name="T5" fmla="*/ 13 h 33"/>
              <a:gd name="T6" fmla="*/ 9 w 14"/>
              <a:gd name="T7" fmla="*/ 13 h 33"/>
              <a:gd name="T8" fmla="*/ 10 w 14"/>
              <a:gd name="T9" fmla="*/ 11 h 33"/>
              <a:gd name="T10" fmla="*/ 10 w 14"/>
              <a:gd name="T11" fmla="*/ 11 h 33"/>
              <a:gd name="T12" fmla="*/ 10 w 14"/>
              <a:gd name="T13" fmla="*/ 9 h 33"/>
              <a:gd name="T14" fmla="*/ 10 w 14"/>
              <a:gd name="T15" fmla="*/ 9 h 33"/>
              <a:gd name="T16" fmla="*/ 10 w 14"/>
              <a:gd name="T17" fmla="*/ 8 h 33"/>
              <a:gd name="T18" fmla="*/ 10 w 14"/>
              <a:gd name="T19" fmla="*/ 8 h 33"/>
              <a:gd name="T20" fmla="*/ 9 w 14"/>
              <a:gd name="T21" fmla="*/ 6 h 33"/>
              <a:gd name="T22" fmla="*/ 9 w 14"/>
              <a:gd name="T23" fmla="*/ 6 h 33"/>
              <a:gd name="T24" fmla="*/ 9 w 14"/>
              <a:gd name="T25" fmla="*/ 5 h 33"/>
              <a:gd name="T26" fmla="*/ 9 w 14"/>
              <a:gd name="T27" fmla="*/ 5 h 33"/>
              <a:gd name="T28" fmla="*/ 8 w 14"/>
              <a:gd name="T29" fmla="*/ 5 h 33"/>
              <a:gd name="T30" fmla="*/ 8 w 14"/>
              <a:gd name="T31" fmla="*/ 5 h 33"/>
              <a:gd name="T32" fmla="*/ 7 w 14"/>
              <a:gd name="T33" fmla="*/ 6 h 33"/>
              <a:gd name="T34" fmla="*/ 7 w 14"/>
              <a:gd name="T35" fmla="*/ 6 h 33"/>
              <a:gd name="T36" fmla="*/ 5 w 14"/>
              <a:gd name="T37" fmla="*/ 8 h 33"/>
              <a:gd name="T38" fmla="*/ 5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2 w 14"/>
              <a:gd name="T47" fmla="*/ 5 h 33"/>
              <a:gd name="T48" fmla="*/ 2 w 14"/>
              <a:gd name="T49" fmla="*/ 5 h 33"/>
              <a:gd name="T50" fmla="*/ 3 w 14"/>
              <a:gd name="T51" fmla="*/ 3 h 33"/>
              <a:gd name="T52" fmla="*/ 3 w 14"/>
              <a:gd name="T53" fmla="*/ 3 h 33"/>
              <a:gd name="T54" fmla="*/ 5 w 14"/>
              <a:gd name="T55" fmla="*/ 1 h 33"/>
              <a:gd name="T56" fmla="*/ 5 w 14"/>
              <a:gd name="T57" fmla="*/ 1 h 33"/>
              <a:gd name="T58" fmla="*/ 8 w 14"/>
              <a:gd name="T59" fmla="*/ 0 h 33"/>
              <a:gd name="T60" fmla="*/ 8 w 14"/>
              <a:gd name="T61" fmla="*/ 0 h 33"/>
              <a:gd name="T62" fmla="*/ 10 w 14"/>
              <a:gd name="T63" fmla="*/ 1 h 33"/>
              <a:gd name="T64" fmla="*/ 10 w 14"/>
              <a:gd name="T65" fmla="*/ 1 h 33"/>
              <a:gd name="T66" fmla="*/ 13 w 14"/>
              <a:gd name="T67" fmla="*/ 3 h 33"/>
              <a:gd name="T68" fmla="*/ 13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3 h 33"/>
              <a:gd name="T84" fmla="*/ 14 w 14"/>
              <a:gd name="T85" fmla="*/ 13 h 33"/>
              <a:gd name="T86" fmla="*/ 14 w 14"/>
              <a:gd name="T87" fmla="*/ 14 h 33"/>
              <a:gd name="T88" fmla="*/ 14 w 14"/>
              <a:gd name="T89" fmla="*/ 14 h 33"/>
              <a:gd name="T90" fmla="*/ 13 w 14"/>
              <a:gd name="T91" fmla="*/ 15 h 33"/>
              <a:gd name="T92" fmla="*/ 7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9" y="13"/>
                </a:lnTo>
                <a:lnTo>
                  <a:pt x="9" y="13"/>
                </a:lnTo>
                <a:lnTo>
                  <a:pt x="10" y="11"/>
                </a:lnTo>
                <a:lnTo>
                  <a:pt x="10" y="11"/>
                </a:lnTo>
                <a:lnTo>
                  <a:pt x="10" y="9"/>
                </a:lnTo>
                <a:lnTo>
                  <a:pt x="10" y="9"/>
                </a:lnTo>
                <a:lnTo>
                  <a:pt x="10" y="8"/>
                </a:lnTo>
                <a:lnTo>
                  <a:pt x="10" y="8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7" y="6"/>
                </a:lnTo>
                <a:lnTo>
                  <a:pt x="7" y="6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2" y="5"/>
                </a:lnTo>
                <a:lnTo>
                  <a:pt x="2" y="5"/>
                </a:lnTo>
                <a:lnTo>
                  <a:pt x="3" y="3"/>
                </a:lnTo>
                <a:lnTo>
                  <a:pt x="3" y="3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7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83" name="Freeform 2314">
            <a:extLst>
              <a:ext uri="{FF2B5EF4-FFF2-40B4-BE49-F238E27FC236}">
                <a16:creationId xmlns:a16="http://schemas.microsoft.com/office/drawing/2014/main" id="{55D479DA-D2C1-403C-B8F6-8403A5357819}"/>
              </a:ext>
            </a:extLst>
          </p:cNvPr>
          <p:cNvSpPr>
            <a:spLocks/>
          </p:cNvSpPr>
          <p:nvPr/>
        </p:nvSpPr>
        <p:spPr bwMode="auto">
          <a:xfrm>
            <a:off x="5128655" y="6150159"/>
            <a:ext cx="25400" cy="50800"/>
          </a:xfrm>
          <a:custGeom>
            <a:avLst/>
            <a:gdLst>
              <a:gd name="T0" fmla="*/ 8 w 16"/>
              <a:gd name="T1" fmla="*/ 32 h 32"/>
              <a:gd name="T2" fmla="*/ 8 w 16"/>
              <a:gd name="T3" fmla="*/ 27 h 32"/>
              <a:gd name="T4" fmla="*/ 0 w 16"/>
              <a:gd name="T5" fmla="*/ 27 h 32"/>
              <a:gd name="T6" fmla="*/ 0 w 16"/>
              <a:gd name="T7" fmla="*/ 23 h 32"/>
              <a:gd name="T8" fmla="*/ 6 w 16"/>
              <a:gd name="T9" fmla="*/ 0 h 32"/>
              <a:gd name="T10" fmla="*/ 11 w 16"/>
              <a:gd name="T11" fmla="*/ 0 h 32"/>
              <a:gd name="T12" fmla="*/ 5 w 16"/>
              <a:gd name="T13" fmla="*/ 23 h 32"/>
              <a:gd name="T14" fmla="*/ 8 w 16"/>
              <a:gd name="T15" fmla="*/ 23 h 32"/>
              <a:gd name="T16" fmla="*/ 8 w 16"/>
              <a:gd name="T17" fmla="*/ 14 h 32"/>
              <a:gd name="T18" fmla="*/ 13 w 16"/>
              <a:gd name="T19" fmla="*/ 14 h 32"/>
              <a:gd name="T20" fmla="*/ 13 w 16"/>
              <a:gd name="T21" fmla="*/ 23 h 32"/>
              <a:gd name="T22" fmla="*/ 16 w 16"/>
              <a:gd name="T23" fmla="*/ 23 h 32"/>
              <a:gd name="T24" fmla="*/ 16 w 16"/>
              <a:gd name="T25" fmla="*/ 27 h 32"/>
              <a:gd name="T26" fmla="*/ 13 w 16"/>
              <a:gd name="T27" fmla="*/ 27 h 32"/>
              <a:gd name="T28" fmla="*/ 13 w 16"/>
              <a:gd name="T29" fmla="*/ 32 h 32"/>
              <a:gd name="T30" fmla="*/ 8 w 16"/>
              <a:gd name="T31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32">
                <a:moveTo>
                  <a:pt x="8" y="32"/>
                </a:moveTo>
                <a:lnTo>
                  <a:pt x="8" y="27"/>
                </a:lnTo>
                <a:lnTo>
                  <a:pt x="0" y="27"/>
                </a:lnTo>
                <a:lnTo>
                  <a:pt x="0" y="23"/>
                </a:lnTo>
                <a:lnTo>
                  <a:pt x="6" y="0"/>
                </a:lnTo>
                <a:lnTo>
                  <a:pt x="11" y="0"/>
                </a:lnTo>
                <a:lnTo>
                  <a:pt x="5" y="23"/>
                </a:lnTo>
                <a:lnTo>
                  <a:pt x="8" y="23"/>
                </a:lnTo>
                <a:lnTo>
                  <a:pt x="8" y="14"/>
                </a:lnTo>
                <a:lnTo>
                  <a:pt x="13" y="14"/>
                </a:lnTo>
                <a:lnTo>
                  <a:pt x="13" y="23"/>
                </a:lnTo>
                <a:lnTo>
                  <a:pt x="16" y="23"/>
                </a:lnTo>
                <a:lnTo>
                  <a:pt x="16" y="27"/>
                </a:lnTo>
                <a:lnTo>
                  <a:pt x="13" y="27"/>
                </a:lnTo>
                <a:lnTo>
                  <a:pt x="13" y="32"/>
                </a:lnTo>
                <a:lnTo>
                  <a:pt x="8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84" name="Freeform 2315">
            <a:extLst>
              <a:ext uri="{FF2B5EF4-FFF2-40B4-BE49-F238E27FC236}">
                <a16:creationId xmlns:a16="http://schemas.microsoft.com/office/drawing/2014/main" id="{5E378DAC-9F5A-4A6D-BFFC-421B44E6FAB1}"/>
              </a:ext>
            </a:extLst>
          </p:cNvPr>
          <p:cNvSpPr>
            <a:spLocks/>
          </p:cNvSpPr>
          <p:nvPr/>
        </p:nvSpPr>
        <p:spPr bwMode="auto">
          <a:xfrm>
            <a:off x="5155643" y="6148571"/>
            <a:ext cx="22225" cy="52388"/>
          </a:xfrm>
          <a:custGeom>
            <a:avLst/>
            <a:gdLst>
              <a:gd name="T0" fmla="*/ 6 w 14"/>
              <a:gd name="T1" fmla="*/ 14 h 33"/>
              <a:gd name="T2" fmla="*/ 9 w 14"/>
              <a:gd name="T3" fmla="*/ 14 h 33"/>
              <a:gd name="T4" fmla="*/ 9 w 14"/>
              <a:gd name="T5" fmla="*/ 8 h 33"/>
              <a:gd name="T6" fmla="*/ 9 w 14"/>
              <a:gd name="T7" fmla="*/ 6 h 33"/>
              <a:gd name="T8" fmla="*/ 8 w 14"/>
              <a:gd name="T9" fmla="*/ 5 h 33"/>
              <a:gd name="T10" fmla="*/ 5 w 14"/>
              <a:gd name="T11" fmla="*/ 6 h 33"/>
              <a:gd name="T12" fmla="*/ 5 w 14"/>
              <a:gd name="T13" fmla="*/ 8 h 33"/>
              <a:gd name="T14" fmla="*/ 0 w 14"/>
              <a:gd name="T15" fmla="*/ 10 h 33"/>
              <a:gd name="T16" fmla="*/ 0 w 14"/>
              <a:gd name="T17" fmla="*/ 8 h 33"/>
              <a:gd name="T18" fmla="*/ 1 w 14"/>
              <a:gd name="T19" fmla="*/ 5 h 33"/>
              <a:gd name="T20" fmla="*/ 3 w 14"/>
              <a:gd name="T21" fmla="*/ 3 h 33"/>
              <a:gd name="T22" fmla="*/ 5 w 14"/>
              <a:gd name="T23" fmla="*/ 1 h 33"/>
              <a:gd name="T24" fmla="*/ 8 w 14"/>
              <a:gd name="T25" fmla="*/ 0 h 33"/>
              <a:gd name="T26" fmla="*/ 10 w 14"/>
              <a:gd name="T27" fmla="*/ 1 h 33"/>
              <a:gd name="T28" fmla="*/ 13 w 14"/>
              <a:gd name="T29" fmla="*/ 3 h 33"/>
              <a:gd name="T30" fmla="*/ 13 w 14"/>
              <a:gd name="T31" fmla="*/ 4 h 33"/>
              <a:gd name="T32" fmla="*/ 14 w 14"/>
              <a:gd name="T33" fmla="*/ 5 h 33"/>
              <a:gd name="T34" fmla="*/ 14 w 14"/>
              <a:gd name="T35" fmla="*/ 10 h 33"/>
              <a:gd name="T36" fmla="*/ 14 w 14"/>
              <a:gd name="T37" fmla="*/ 13 h 33"/>
              <a:gd name="T38" fmla="*/ 14 w 14"/>
              <a:gd name="T39" fmla="*/ 14 h 33"/>
              <a:gd name="T40" fmla="*/ 13 w 14"/>
              <a:gd name="T41" fmla="*/ 15 h 33"/>
              <a:gd name="T42" fmla="*/ 12 w 14"/>
              <a:gd name="T43" fmla="*/ 16 h 33"/>
              <a:gd name="T44" fmla="*/ 13 w 14"/>
              <a:gd name="T45" fmla="*/ 18 h 33"/>
              <a:gd name="T46" fmla="*/ 14 w 14"/>
              <a:gd name="T47" fmla="*/ 19 h 33"/>
              <a:gd name="T48" fmla="*/ 14 w 14"/>
              <a:gd name="T49" fmla="*/ 21 h 33"/>
              <a:gd name="T50" fmla="*/ 14 w 14"/>
              <a:gd name="T51" fmla="*/ 24 h 33"/>
              <a:gd name="T52" fmla="*/ 14 w 14"/>
              <a:gd name="T53" fmla="*/ 26 h 33"/>
              <a:gd name="T54" fmla="*/ 14 w 14"/>
              <a:gd name="T55" fmla="*/ 28 h 33"/>
              <a:gd name="T56" fmla="*/ 14 w 14"/>
              <a:gd name="T57" fmla="*/ 29 h 33"/>
              <a:gd name="T58" fmla="*/ 13 w 14"/>
              <a:gd name="T59" fmla="*/ 30 h 33"/>
              <a:gd name="T60" fmla="*/ 10 w 14"/>
              <a:gd name="T61" fmla="*/ 33 h 33"/>
              <a:gd name="T62" fmla="*/ 8 w 14"/>
              <a:gd name="T63" fmla="*/ 33 h 33"/>
              <a:gd name="T64" fmla="*/ 5 w 14"/>
              <a:gd name="T65" fmla="*/ 33 h 33"/>
              <a:gd name="T66" fmla="*/ 3 w 14"/>
              <a:gd name="T67" fmla="*/ 31 h 33"/>
              <a:gd name="T68" fmla="*/ 1 w 14"/>
              <a:gd name="T69" fmla="*/ 30 h 33"/>
              <a:gd name="T70" fmla="*/ 0 w 14"/>
              <a:gd name="T71" fmla="*/ 24 h 33"/>
              <a:gd name="T72" fmla="*/ 5 w 14"/>
              <a:gd name="T73" fmla="*/ 26 h 33"/>
              <a:gd name="T74" fmla="*/ 5 w 14"/>
              <a:gd name="T75" fmla="*/ 28 h 33"/>
              <a:gd name="T76" fmla="*/ 8 w 14"/>
              <a:gd name="T77" fmla="*/ 29 h 33"/>
              <a:gd name="T78" fmla="*/ 9 w 14"/>
              <a:gd name="T79" fmla="*/ 28 h 33"/>
              <a:gd name="T80" fmla="*/ 9 w 14"/>
              <a:gd name="T81" fmla="*/ 26 h 33"/>
              <a:gd name="T82" fmla="*/ 9 w 14"/>
              <a:gd name="T83" fmla="*/ 21 h 33"/>
              <a:gd name="T84" fmla="*/ 9 w 14"/>
              <a:gd name="T85" fmla="*/ 19 h 33"/>
              <a:gd name="T86" fmla="*/ 8 w 14"/>
              <a:gd name="T87" fmla="*/ 19 h 33"/>
              <a:gd name="T88" fmla="*/ 6 w 14"/>
              <a:gd name="T89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" h="33">
                <a:moveTo>
                  <a:pt x="6" y="14"/>
                </a:moveTo>
                <a:lnTo>
                  <a:pt x="6" y="14"/>
                </a:lnTo>
                <a:lnTo>
                  <a:pt x="9" y="14"/>
                </a:lnTo>
                <a:lnTo>
                  <a:pt x="9" y="14"/>
                </a:lnTo>
                <a:lnTo>
                  <a:pt x="9" y="11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3" y="3"/>
                </a:lnTo>
                <a:lnTo>
                  <a:pt x="3" y="3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3"/>
                </a:lnTo>
                <a:lnTo>
                  <a:pt x="13" y="3"/>
                </a:lnTo>
                <a:lnTo>
                  <a:pt x="13" y="4"/>
                </a:lnTo>
                <a:lnTo>
                  <a:pt x="13" y="4"/>
                </a:lnTo>
                <a:lnTo>
                  <a:pt x="14" y="5"/>
                </a:lnTo>
                <a:lnTo>
                  <a:pt x="14" y="5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13" y="15"/>
                </a:lnTo>
                <a:lnTo>
                  <a:pt x="12" y="16"/>
                </a:lnTo>
                <a:lnTo>
                  <a:pt x="12" y="16"/>
                </a:lnTo>
                <a:lnTo>
                  <a:pt x="13" y="18"/>
                </a:lnTo>
                <a:lnTo>
                  <a:pt x="13" y="18"/>
                </a:lnTo>
                <a:lnTo>
                  <a:pt x="14" y="19"/>
                </a:lnTo>
                <a:lnTo>
                  <a:pt x="14" y="19"/>
                </a:lnTo>
                <a:lnTo>
                  <a:pt x="14" y="21"/>
                </a:lnTo>
                <a:lnTo>
                  <a:pt x="14" y="21"/>
                </a:lnTo>
                <a:lnTo>
                  <a:pt x="14" y="24"/>
                </a:lnTo>
                <a:lnTo>
                  <a:pt x="14" y="24"/>
                </a:lnTo>
                <a:lnTo>
                  <a:pt x="14" y="26"/>
                </a:lnTo>
                <a:lnTo>
                  <a:pt x="14" y="26"/>
                </a:lnTo>
                <a:lnTo>
                  <a:pt x="14" y="28"/>
                </a:lnTo>
                <a:lnTo>
                  <a:pt x="14" y="28"/>
                </a:lnTo>
                <a:lnTo>
                  <a:pt x="14" y="29"/>
                </a:lnTo>
                <a:lnTo>
                  <a:pt x="14" y="29"/>
                </a:lnTo>
                <a:lnTo>
                  <a:pt x="13" y="30"/>
                </a:lnTo>
                <a:lnTo>
                  <a:pt x="13" y="30"/>
                </a:lnTo>
                <a:lnTo>
                  <a:pt x="10" y="33"/>
                </a:lnTo>
                <a:lnTo>
                  <a:pt x="10" y="33"/>
                </a:lnTo>
                <a:lnTo>
                  <a:pt x="8" y="33"/>
                </a:lnTo>
                <a:lnTo>
                  <a:pt x="8" y="33"/>
                </a:lnTo>
                <a:lnTo>
                  <a:pt x="5" y="33"/>
                </a:lnTo>
                <a:lnTo>
                  <a:pt x="5" y="33"/>
                </a:lnTo>
                <a:lnTo>
                  <a:pt x="3" y="31"/>
                </a:lnTo>
                <a:lnTo>
                  <a:pt x="3" y="31"/>
                </a:lnTo>
                <a:lnTo>
                  <a:pt x="1" y="30"/>
                </a:lnTo>
                <a:lnTo>
                  <a:pt x="1" y="30"/>
                </a:lnTo>
                <a:lnTo>
                  <a:pt x="0" y="26"/>
                </a:lnTo>
                <a:lnTo>
                  <a:pt x="0" y="24"/>
                </a:lnTo>
                <a:lnTo>
                  <a:pt x="5" y="24"/>
                </a:lnTo>
                <a:lnTo>
                  <a:pt x="5" y="26"/>
                </a:lnTo>
                <a:lnTo>
                  <a:pt x="5" y="26"/>
                </a:lnTo>
                <a:lnTo>
                  <a:pt x="5" y="28"/>
                </a:lnTo>
                <a:lnTo>
                  <a:pt x="5" y="28"/>
                </a:lnTo>
                <a:lnTo>
                  <a:pt x="8" y="29"/>
                </a:lnTo>
                <a:lnTo>
                  <a:pt x="8" y="29"/>
                </a:lnTo>
                <a:lnTo>
                  <a:pt x="9" y="28"/>
                </a:lnTo>
                <a:lnTo>
                  <a:pt x="9" y="28"/>
                </a:lnTo>
                <a:lnTo>
                  <a:pt x="9" y="26"/>
                </a:lnTo>
                <a:lnTo>
                  <a:pt x="9" y="21"/>
                </a:lnTo>
                <a:lnTo>
                  <a:pt x="9" y="21"/>
                </a:lnTo>
                <a:lnTo>
                  <a:pt x="9" y="19"/>
                </a:lnTo>
                <a:lnTo>
                  <a:pt x="9" y="19"/>
                </a:lnTo>
                <a:lnTo>
                  <a:pt x="8" y="19"/>
                </a:lnTo>
                <a:lnTo>
                  <a:pt x="8" y="19"/>
                </a:lnTo>
                <a:lnTo>
                  <a:pt x="6" y="19"/>
                </a:lnTo>
                <a:lnTo>
                  <a:pt x="6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85" name="Freeform 2316">
            <a:extLst>
              <a:ext uri="{FF2B5EF4-FFF2-40B4-BE49-F238E27FC236}">
                <a16:creationId xmlns:a16="http://schemas.microsoft.com/office/drawing/2014/main" id="{10627235-EACC-45AD-A3BF-F943A4EEFC47}"/>
              </a:ext>
            </a:extLst>
          </p:cNvPr>
          <p:cNvSpPr>
            <a:spLocks/>
          </p:cNvSpPr>
          <p:nvPr/>
        </p:nvSpPr>
        <p:spPr bwMode="auto">
          <a:xfrm>
            <a:off x="5193743" y="6150159"/>
            <a:ext cx="12700" cy="58738"/>
          </a:xfrm>
          <a:custGeom>
            <a:avLst/>
            <a:gdLst>
              <a:gd name="T0" fmla="*/ 0 w 8"/>
              <a:gd name="T1" fmla="*/ 37 h 37"/>
              <a:gd name="T2" fmla="*/ 0 w 8"/>
              <a:gd name="T3" fmla="*/ 34 h 37"/>
              <a:gd name="T4" fmla="*/ 4 w 8"/>
              <a:gd name="T5" fmla="*/ 34 h 37"/>
              <a:gd name="T6" fmla="*/ 4 w 8"/>
              <a:gd name="T7" fmla="*/ 3 h 37"/>
              <a:gd name="T8" fmla="*/ 0 w 8"/>
              <a:gd name="T9" fmla="*/ 3 h 37"/>
              <a:gd name="T10" fmla="*/ 0 w 8"/>
              <a:gd name="T11" fmla="*/ 0 h 37"/>
              <a:gd name="T12" fmla="*/ 8 w 8"/>
              <a:gd name="T13" fmla="*/ 0 h 37"/>
              <a:gd name="T14" fmla="*/ 8 w 8"/>
              <a:gd name="T15" fmla="*/ 37 h 37"/>
              <a:gd name="T16" fmla="*/ 0 w 8"/>
              <a:gd name="T17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7">
                <a:moveTo>
                  <a:pt x="0" y="37"/>
                </a:moveTo>
                <a:lnTo>
                  <a:pt x="0" y="34"/>
                </a:lnTo>
                <a:lnTo>
                  <a:pt x="4" y="34"/>
                </a:lnTo>
                <a:lnTo>
                  <a:pt x="4" y="3"/>
                </a:lnTo>
                <a:lnTo>
                  <a:pt x="0" y="3"/>
                </a:lnTo>
                <a:lnTo>
                  <a:pt x="0" y="0"/>
                </a:lnTo>
                <a:lnTo>
                  <a:pt x="8" y="0"/>
                </a:lnTo>
                <a:lnTo>
                  <a:pt x="8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86" name="Freeform 2317">
            <a:extLst>
              <a:ext uri="{FF2B5EF4-FFF2-40B4-BE49-F238E27FC236}">
                <a16:creationId xmlns:a16="http://schemas.microsoft.com/office/drawing/2014/main" id="{99E07D0A-E4AA-43A9-86FC-D6F1A11C51D8}"/>
              </a:ext>
            </a:extLst>
          </p:cNvPr>
          <p:cNvSpPr>
            <a:spLocks/>
          </p:cNvSpPr>
          <p:nvPr/>
        </p:nvSpPr>
        <p:spPr bwMode="auto">
          <a:xfrm>
            <a:off x="5514418" y="5638984"/>
            <a:ext cx="15875" cy="50800"/>
          </a:xfrm>
          <a:custGeom>
            <a:avLst/>
            <a:gdLst>
              <a:gd name="T0" fmla="*/ 5 w 10"/>
              <a:gd name="T1" fmla="*/ 32 h 32"/>
              <a:gd name="T2" fmla="*/ 5 w 10"/>
              <a:gd name="T3" fmla="*/ 5 h 32"/>
              <a:gd name="T4" fmla="*/ 0 w 10"/>
              <a:gd name="T5" fmla="*/ 7 h 32"/>
              <a:gd name="T6" fmla="*/ 0 w 10"/>
              <a:gd name="T7" fmla="*/ 3 h 32"/>
              <a:gd name="T8" fmla="*/ 5 w 10"/>
              <a:gd name="T9" fmla="*/ 0 h 32"/>
              <a:gd name="T10" fmla="*/ 10 w 10"/>
              <a:gd name="T11" fmla="*/ 0 h 32"/>
              <a:gd name="T12" fmla="*/ 10 w 10"/>
              <a:gd name="T13" fmla="*/ 32 h 32"/>
              <a:gd name="T14" fmla="*/ 5 w 10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32">
                <a:moveTo>
                  <a:pt x="5" y="32"/>
                </a:moveTo>
                <a:lnTo>
                  <a:pt x="5" y="5"/>
                </a:lnTo>
                <a:lnTo>
                  <a:pt x="0" y="7"/>
                </a:lnTo>
                <a:lnTo>
                  <a:pt x="0" y="3"/>
                </a:lnTo>
                <a:lnTo>
                  <a:pt x="5" y="0"/>
                </a:lnTo>
                <a:lnTo>
                  <a:pt x="10" y="0"/>
                </a:lnTo>
                <a:lnTo>
                  <a:pt x="10" y="32"/>
                </a:lnTo>
                <a:lnTo>
                  <a:pt x="5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87" name="Freeform 2318">
            <a:extLst>
              <a:ext uri="{FF2B5EF4-FFF2-40B4-BE49-F238E27FC236}">
                <a16:creationId xmlns:a16="http://schemas.microsoft.com/office/drawing/2014/main" id="{2C6BCC3B-C466-4C30-91FD-ECB5AA329BB7}"/>
              </a:ext>
            </a:extLst>
          </p:cNvPr>
          <p:cNvSpPr>
            <a:spLocks/>
          </p:cNvSpPr>
          <p:nvPr/>
        </p:nvSpPr>
        <p:spPr bwMode="auto">
          <a:xfrm>
            <a:off x="5539818" y="5638984"/>
            <a:ext cx="22225" cy="50800"/>
          </a:xfrm>
          <a:custGeom>
            <a:avLst/>
            <a:gdLst>
              <a:gd name="T0" fmla="*/ 14 w 14"/>
              <a:gd name="T1" fmla="*/ 0 h 32"/>
              <a:gd name="T2" fmla="*/ 14 w 14"/>
              <a:gd name="T3" fmla="*/ 3 h 32"/>
              <a:gd name="T4" fmla="*/ 5 w 14"/>
              <a:gd name="T5" fmla="*/ 3 h 32"/>
              <a:gd name="T6" fmla="*/ 5 w 14"/>
              <a:gd name="T7" fmla="*/ 12 h 32"/>
              <a:gd name="T8" fmla="*/ 5 w 14"/>
              <a:gd name="T9" fmla="*/ 12 h 32"/>
              <a:gd name="T10" fmla="*/ 7 w 14"/>
              <a:gd name="T11" fmla="*/ 11 h 32"/>
              <a:gd name="T12" fmla="*/ 7 w 14"/>
              <a:gd name="T13" fmla="*/ 11 h 32"/>
              <a:gd name="T14" fmla="*/ 9 w 14"/>
              <a:gd name="T15" fmla="*/ 11 h 32"/>
              <a:gd name="T16" fmla="*/ 9 w 14"/>
              <a:gd name="T17" fmla="*/ 11 h 32"/>
              <a:gd name="T18" fmla="*/ 10 w 14"/>
              <a:gd name="T19" fmla="*/ 11 h 32"/>
              <a:gd name="T20" fmla="*/ 13 w 14"/>
              <a:gd name="T21" fmla="*/ 12 h 32"/>
              <a:gd name="T22" fmla="*/ 13 w 14"/>
              <a:gd name="T23" fmla="*/ 12 h 32"/>
              <a:gd name="T24" fmla="*/ 14 w 14"/>
              <a:gd name="T25" fmla="*/ 15 h 32"/>
              <a:gd name="T26" fmla="*/ 14 w 14"/>
              <a:gd name="T27" fmla="*/ 17 h 32"/>
              <a:gd name="T28" fmla="*/ 14 w 14"/>
              <a:gd name="T29" fmla="*/ 25 h 32"/>
              <a:gd name="T30" fmla="*/ 14 w 14"/>
              <a:gd name="T31" fmla="*/ 25 h 32"/>
              <a:gd name="T32" fmla="*/ 13 w 14"/>
              <a:gd name="T33" fmla="*/ 28 h 32"/>
              <a:gd name="T34" fmla="*/ 13 w 14"/>
              <a:gd name="T35" fmla="*/ 28 h 32"/>
              <a:gd name="T36" fmla="*/ 12 w 14"/>
              <a:gd name="T37" fmla="*/ 30 h 32"/>
              <a:gd name="T38" fmla="*/ 12 w 14"/>
              <a:gd name="T39" fmla="*/ 30 h 32"/>
              <a:gd name="T40" fmla="*/ 9 w 14"/>
              <a:gd name="T41" fmla="*/ 31 h 32"/>
              <a:gd name="T42" fmla="*/ 9 w 14"/>
              <a:gd name="T43" fmla="*/ 31 h 32"/>
              <a:gd name="T44" fmla="*/ 7 w 14"/>
              <a:gd name="T45" fmla="*/ 32 h 32"/>
              <a:gd name="T46" fmla="*/ 7 w 14"/>
              <a:gd name="T47" fmla="*/ 32 h 32"/>
              <a:gd name="T48" fmla="*/ 4 w 14"/>
              <a:gd name="T49" fmla="*/ 31 h 32"/>
              <a:gd name="T50" fmla="*/ 4 w 14"/>
              <a:gd name="T51" fmla="*/ 31 h 32"/>
              <a:gd name="T52" fmla="*/ 3 w 14"/>
              <a:gd name="T53" fmla="*/ 30 h 32"/>
              <a:gd name="T54" fmla="*/ 3 w 14"/>
              <a:gd name="T55" fmla="*/ 30 h 32"/>
              <a:gd name="T56" fmla="*/ 0 w 14"/>
              <a:gd name="T57" fmla="*/ 28 h 32"/>
              <a:gd name="T58" fmla="*/ 0 w 14"/>
              <a:gd name="T59" fmla="*/ 28 h 32"/>
              <a:gd name="T60" fmla="*/ 0 w 14"/>
              <a:gd name="T61" fmla="*/ 25 h 32"/>
              <a:gd name="T62" fmla="*/ 0 w 14"/>
              <a:gd name="T63" fmla="*/ 23 h 32"/>
              <a:gd name="T64" fmla="*/ 5 w 14"/>
              <a:gd name="T65" fmla="*/ 23 h 32"/>
              <a:gd name="T66" fmla="*/ 5 w 14"/>
              <a:gd name="T67" fmla="*/ 25 h 32"/>
              <a:gd name="T68" fmla="*/ 5 w 14"/>
              <a:gd name="T69" fmla="*/ 25 h 32"/>
              <a:gd name="T70" fmla="*/ 5 w 14"/>
              <a:gd name="T71" fmla="*/ 27 h 32"/>
              <a:gd name="T72" fmla="*/ 5 w 14"/>
              <a:gd name="T73" fmla="*/ 27 h 32"/>
              <a:gd name="T74" fmla="*/ 7 w 14"/>
              <a:gd name="T75" fmla="*/ 27 h 32"/>
              <a:gd name="T76" fmla="*/ 7 w 14"/>
              <a:gd name="T77" fmla="*/ 27 h 32"/>
              <a:gd name="T78" fmla="*/ 9 w 14"/>
              <a:gd name="T79" fmla="*/ 27 h 32"/>
              <a:gd name="T80" fmla="*/ 9 w 14"/>
              <a:gd name="T81" fmla="*/ 27 h 32"/>
              <a:gd name="T82" fmla="*/ 9 w 14"/>
              <a:gd name="T83" fmla="*/ 25 h 32"/>
              <a:gd name="T84" fmla="*/ 9 w 14"/>
              <a:gd name="T85" fmla="*/ 17 h 32"/>
              <a:gd name="T86" fmla="*/ 9 w 14"/>
              <a:gd name="T87" fmla="*/ 17 h 32"/>
              <a:gd name="T88" fmla="*/ 9 w 14"/>
              <a:gd name="T89" fmla="*/ 16 h 32"/>
              <a:gd name="T90" fmla="*/ 9 w 14"/>
              <a:gd name="T91" fmla="*/ 16 h 32"/>
              <a:gd name="T92" fmla="*/ 7 w 14"/>
              <a:gd name="T93" fmla="*/ 15 h 32"/>
              <a:gd name="T94" fmla="*/ 7 w 14"/>
              <a:gd name="T95" fmla="*/ 15 h 32"/>
              <a:gd name="T96" fmla="*/ 7 w 14"/>
              <a:gd name="T97" fmla="*/ 15 h 32"/>
              <a:gd name="T98" fmla="*/ 7 w 14"/>
              <a:gd name="T99" fmla="*/ 15 h 32"/>
              <a:gd name="T100" fmla="*/ 5 w 14"/>
              <a:gd name="T101" fmla="*/ 16 h 32"/>
              <a:gd name="T102" fmla="*/ 5 w 14"/>
              <a:gd name="T103" fmla="*/ 16 h 32"/>
              <a:gd name="T104" fmla="*/ 5 w 14"/>
              <a:gd name="T105" fmla="*/ 16 h 32"/>
              <a:gd name="T106" fmla="*/ 5 w 14"/>
              <a:gd name="T107" fmla="*/ 16 h 32"/>
              <a:gd name="T108" fmla="*/ 5 w 14"/>
              <a:gd name="T109" fmla="*/ 17 h 32"/>
              <a:gd name="T110" fmla="*/ 0 w 14"/>
              <a:gd name="T111" fmla="*/ 17 h 32"/>
              <a:gd name="T112" fmla="*/ 0 w 14"/>
              <a:gd name="T113" fmla="*/ 0 h 32"/>
              <a:gd name="T114" fmla="*/ 14 w 14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2">
                <a:moveTo>
                  <a:pt x="14" y="0"/>
                </a:moveTo>
                <a:lnTo>
                  <a:pt x="14" y="3"/>
                </a:lnTo>
                <a:lnTo>
                  <a:pt x="5" y="3"/>
                </a:lnTo>
                <a:lnTo>
                  <a:pt x="5" y="12"/>
                </a:lnTo>
                <a:lnTo>
                  <a:pt x="5" y="12"/>
                </a:lnTo>
                <a:lnTo>
                  <a:pt x="7" y="11"/>
                </a:lnTo>
                <a:lnTo>
                  <a:pt x="7" y="11"/>
                </a:lnTo>
                <a:lnTo>
                  <a:pt x="9" y="11"/>
                </a:lnTo>
                <a:lnTo>
                  <a:pt x="9" y="11"/>
                </a:lnTo>
                <a:lnTo>
                  <a:pt x="10" y="11"/>
                </a:lnTo>
                <a:lnTo>
                  <a:pt x="13" y="12"/>
                </a:lnTo>
                <a:lnTo>
                  <a:pt x="13" y="12"/>
                </a:lnTo>
                <a:lnTo>
                  <a:pt x="14" y="15"/>
                </a:lnTo>
                <a:lnTo>
                  <a:pt x="14" y="17"/>
                </a:lnTo>
                <a:lnTo>
                  <a:pt x="14" y="25"/>
                </a:lnTo>
                <a:lnTo>
                  <a:pt x="14" y="25"/>
                </a:lnTo>
                <a:lnTo>
                  <a:pt x="13" y="28"/>
                </a:lnTo>
                <a:lnTo>
                  <a:pt x="13" y="28"/>
                </a:lnTo>
                <a:lnTo>
                  <a:pt x="12" y="30"/>
                </a:lnTo>
                <a:lnTo>
                  <a:pt x="12" y="30"/>
                </a:lnTo>
                <a:lnTo>
                  <a:pt x="9" y="31"/>
                </a:lnTo>
                <a:lnTo>
                  <a:pt x="9" y="31"/>
                </a:lnTo>
                <a:lnTo>
                  <a:pt x="7" y="32"/>
                </a:lnTo>
                <a:lnTo>
                  <a:pt x="7" y="32"/>
                </a:lnTo>
                <a:lnTo>
                  <a:pt x="4" y="31"/>
                </a:lnTo>
                <a:lnTo>
                  <a:pt x="4" y="31"/>
                </a:lnTo>
                <a:lnTo>
                  <a:pt x="3" y="30"/>
                </a:lnTo>
                <a:lnTo>
                  <a:pt x="3" y="30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3"/>
                </a:lnTo>
                <a:lnTo>
                  <a:pt x="5" y="23"/>
                </a:lnTo>
                <a:lnTo>
                  <a:pt x="5" y="25"/>
                </a:lnTo>
                <a:lnTo>
                  <a:pt x="5" y="25"/>
                </a:lnTo>
                <a:lnTo>
                  <a:pt x="5" y="27"/>
                </a:lnTo>
                <a:lnTo>
                  <a:pt x="5" y="27"/>
                </a:lnTo>
                <a:lnTo>
                  <a:pt x="7" y="27"/>
                </a:lnTo>
                <a:lnTo>
                  <a:pt x="7" y="27"/>
                </a:lnTo>
                <a:lnTo>
                  <a:pt x="9" y="27"/>
                </a:lnTo>
                <a:lnTo>
                  <a:pt x="9" y="27"/>
                </a:lnTo>
                <a:lnTo>
                  <a:pt x="9" y="25"/>
                </a:lnTo>
                <a:lnTo>
                  <a:pt x="9" y="17"/>
                </a:lnTo>
                <a:lnTo>
                  <a:pt x="9" y="17"/>
                </a:lnTo>
                <a:lnTo>
                  <a:pt x="9" y="16"/>
                </a:lnTo>
                <a:lnTo>
                  <a:pt x="9" y="16"/>
                </a:lnTo>
                <a:lnTo>
                  <a:pt x="7" y="15"/>
                </a:lnTo>
                <a:lnTo>
                  <a:pt x="7" y="15"/>
                </a:lnTo>
                <a:lnTo>
                  <a:pt x="7" y="15"/>
                </a:lnTo>
                <a:lnTo>
                  <a:pt x="7" y="15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7"/>
                </a:lnTo>
                <a:lnTo>
                  <a:pt x="0" y="17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88" name="Freeform 2319">
            <a:extLst>
              <a:ext uri="{FF2B5EF4-FFF2-40B4-BE49-F238E27FC236}">
                <a16:creationId xmlns:a16="http://schemas.microsoft.com/office/drawing/2014/main" id="{2FD81BFC-8E47-40B7-89AE-123B30BF722C}"/>
              </a:ext>
            </a:extLst>
          </p:cNvPr>
          <p:cNvSpPr>
            <a:spLocks/>
          </p:cNvSpPr>
          <p:nvPr/>
        </p:nvSpPr>
        <p:spPr bwMode="auto">
          <a:xfrm>
            <a:off x="5566805" y="5638984"/>
            <a:ext cx="22225" cy="50800"/>
          </a:xfrm>
          <a:custGeom>
            <a:avLst/>
            <a:gdLst>
              <a:gd name="T0" fmla="*/ 1 w 14"/>
              <a:gd name="T1" fmla="*/ 32 h 32"/>
              <a:gd name="T2" fmla="*/ 10 w 14"/>
              <a:gd name="T3" fmla="*/ 3 h 32"/>
              <a:gd name="T4" fmla="*/ 5 w 14"/>
              <a:gd name="T5" fmla="*/ 3 h 32"/>
              <a:gd name="T6" fmla="*/ 5 w 14"/>
              <a:gd name="T7" fmla="*/ 7 h 32"/>
              <a:gd name="T8" fmla="*/ 0 w 14"/>
              <a:gd name="T9" fmla="*/ 7 h 32"/>
              <a:gd name="T10" fmla="*/ 0 w 14"/>
              <a:gd name="T11" fmla="*/ 0 h 32"/>
              <a:gd name="T12" fmla="*/ 14 w 14"/>
              <a:gd name="T13" fmla="*/ 0 h 32"/>
              <a:gd name="T14" fmla="*/ 14 w 14"/>
              <a:gd name="T15" fmla="*/ 5 h 32"/>
              <a:gd name="T16" fmla="*/ 6 w 14"/>
              <a:gd name="T17" fmla="*/ 32 h 32"/>
              <a:gd name="T18" fmla="*/ 1 w 14"/>
              <a:gd name="T1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2">
                <a:moveTo>
                  <a:pt x="1" y="32"/>
                </a:moveTo>
                <a:lnTo>
                  <a:pt x="10" y="3"/>
                </a:lnTo>
                <a:lnTo>
                  <a:pt x="5" y="3"/>
                </a:lnTo>
                <a:lnTo>
                  <a:pt x="5" y="7"/>
                </a:lnTo>
                <a:lnTo>
                  <a:pt x="0" y="7"/>
                </a:lnTo>
                <a:lnTo>
                  <a:pt x="0" y="0"/>
                </a:lnTo>
                <a:lnTo>
                  <a:pt x="14" y="0"/>
                </a:lnTo>
                <a:lnTo>
                  <a:pt x="14" y="5"/>
                </a:lnTo>
                <a:lnTo>
                  <a:pt x="6" y="32"/>
                </a:lnTo>
                <a:lnTo>
                  <a:pt x="1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89" name="Freeform 2320">
            <a:extLst>
              <a:ext uri="{FF2B5EF4-FFF2-40B4-BE49-F238E27FC236}">
                <a16:creationId xmlns:a16="http://schemas.microsoft.com/office/drawing/2014/main" id="{6789FECA-08BC-4018-A20A-417919FB4B24}"/>
              </a:ext>
            </a:extLst>
          </p:cNvPr>
          <p:cNvSpPr>
            <a:spLocks/>
          </p:cNvSpPr>
          <p:nvPr/>
        </p:nvSpPr>
        <p:spPr bwMode="auto">
          <a:xfrm>
            <a:off x="5593793" y="5681846"/>
            <a:ext cx="7938" cy="12700"/>
          </a:xfrm>
          <a:custGeom>
            <a:avLst/>
            <a:gdLst>
              <a:gd name="T0" fmla="*/ 0 w 5"/>
              <a:gd name="T1" fmla="*/ 8 h 8"/>
              <a:gd name="T2" fmla="*/ 0 w 5"/>
              <a:gd name="T3" fmla="*/ 0 h 8"/>
              <a:gd name="T4" fmla="*/ 5 w 5"/>
              <a:gd name="T5" fmla="*/ 0 h 8"/>
              <a:gd name="T6" fmla="*/ 5 w 5"/>
              <a:gd name="T7" fmla="*/ 5 h 8"/>
              <a:gd name="T8" fmla="*/ 0 w 5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8">
                <a:moveTo>
                  <a:pt x="0" y="8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90" name="Freeform 2321">
            <a:extLst>
              <a:ext uri="{FF2B5EF4-FFF2-40B4-BE49-F238E27FC236}">
                <a16:creationId xmlns:a16="http://schemas.microsoft.com/office/drawing/2014/main" id="{87A8F1E5-82C7-4D71-9CA8-B6761BC2D009}"/>
              </a:ext>
            </a:extLst>
          </p:cNvPr>
          <p:cNvSpPr>
            <a:spLocks/>
          </p:cNvSpPr>
          <p:nvPr/>
        </p:nvSpPr>
        <p:spPr bwMode="auto">
          <a:xfrm>
            <a:off x="5606493" y="5638984"/>
            <a:ext cx="22225" cy="50800"/>
          </a:xfrm>
          <a:custGeom>
            <a:avLst/>
            <a:gdLst>
              <a:gd name="T0" fmla="*/ 0 w 14"/>
              <a:gd name="T1" fmla="*/ 32 h 32"/>
              <a:gd name="T2" fmla="*/ 0 w 14"/>
              <a:gd name="T3" fmla="*/ 27 h 32"/>
              <a:gd name="T4" fmla="*/ 9 w 14"/>
              <a:gd name="T5" fmla="*/ 12 h 32"/>
              <a:gd name="T6" fmla="*/ 9 w 14"/>
              <a:gd name="T7" fmla="*/ 12 h 32"/>
              <a:gd name="T8" fmla="*/ 10 w 14"/>
              <a:gd name="T9" fmla="*/ 10 h 32"/>
              <a:gd name="T10" fmla="*/ 10 w 14"/>
              <a:gd name="T11" fmla="*/ 10 h 32"/>
              <a:gd name="T12" fmla="*/ 10 w 14"/>
              <a:gd name="T13" fmla="*/ 7 h 32"/>
              <a:gd name="T14" fmla="*/ 10 w 14"/>
              <a:gd name="T15" fmla="*/ 7 h 32"/>
              <a:gd name="T16" fmla="*/ 10 w 14"/>
              <a:gd name="T17" fmla="*/ 6 h 32"/>
              <a:gd name="T18" fmla="*/ 10 w 14"/>
              <a:gd name="T19" fmla="*/ 6 h 32"/>
              <a:gd name="T20" fmla="*/ 9 w 14"/>
              <a:gd name="T21" fmla="*/ 5 h 32"/>
              <a:gd name="T22" fmla="*/ 9 w 14"/>
              <a:gd name="T23" fmla="*/ 5 h 32"/>
              <a:gd name="T24" fmla="*/ 9 w 14"/>
              <a:gd name="T25" fmla="*/ 5 h 32"/>
              <a:gd name="T26" fmla="*/ 9 w 14"/>
              <a:gd name="T27" fmla="*/ 5 h 32"/>
              <a:gd name="T28" fmla="*/ 7 w 14"/>
              <a:gd name="T29" fmla="*/ 3 h 32"/>
              <a:gd name="T30" fmla="*/ 7 w 14"/>
              <a:gd name="T31" fmla="*/ 3 h 32"/>
              <a:gd name="T32" fmla="*/ 6 w 14"/>
              <a:gd name="T33" fmla="*/ 5 h 32"/>
              <a:gd name="T34" fmla="*/ 6 w 14"/>
              <a:gd name="T35" fmla="*/ 5 h 32"/>
              <a:gd name="T36" fmla="*/ 5 w 14"/>
              <a:gd name="T37" fmla="*/ 6 h 32"/>
              <a:gd name="T38" fmla="*/ 5 w 14"/>
              <a:gd name="T39" fmla="*/ 8 h 32"/>
              <a:gd name="T40" fmla="*/ 0 w 14"/>
              <a:gd name="T41" fmla="*/ 8 h 32"/>
              <a:gd name="T42" fmla="*/ 0 w 14"/>
              <a:gd name="T43" fmla="*/ 6 h 32"/>
              <a:gd name="T44" fmla="*/ 0 w 14"/>
              <a:gd name="T45" fmla="*/ 6 h 32"/>
              <a:gd name="T46" fmla="*/ 1 w 14"/>
              <a:gd name="T47" fmla="*/ 3 h 32"/>
              <a:gd name="T48" fmla="*/ 1 w 14"/>
              <a:gd name="T49" fmla="*/ 3 h 32"/>
              <a:gd name="T50" fmla="*/ 2 w 14"/>
              <a:gd name="T51" fmla="*/ 1 h 32"/>
              <a:gd name="T52" fmla="*/ 2 w 14"/>
              <a:gd name="T53" fmla="*/ 1 h 32"/>
              <a:gd name="T54" fmla="*/ 5 w 14"/>
              <a:gd name="T55" fmla="*/ 0 h 32"/>
              <a:gd name="T56" fmla="*/ 5 w 14"/>
              <a:gd name="T57" fmla="*/ 0 h 32"/>
              <a:gd name="T58" fmla="*/ 7 w 14"/>
              <a:gd name="T59" fmla="*/ 0 h 32"/>
              <a:gd name="T60" fmla="*/ 7 w 14"/>
              <a:gd name="T61" fmla="*/ 0 h 32"/>
              <a:gd name="T62" fmla="*/ 10 w 14"/>
              <a:gd name="T63" fmla="*/ 0 h 32"/>
              <a:gd name="T64" fmla="*/ 10 w 14"/>
              <a:gd name="T65" fmla="*/ 0 h 32"/>
              <a:gd name="T66" fmla="*/ 12 w 14"/>
              <a:gd name="T67" fmla="*/ 2 h 32"/>
              <a:gd name="T68" fmla="*/ 12 w 14"/>
              <a:gd name="T69" fmla="*/ 2 h 32"/>
              <a:gd name="T70" fmla="*/ 14 w 14"/>
              <a:gd name="T71" fmla="*/ 5 h 32"/>
              <a:gd name="T72" fmla="*/ 14 w 14"/>
              <a:gd name="T73" fmla="*/ 5 h 32"/>
              <a:gd name="T74" fmla="*/ 14 w 14"/>
              <a:gd name="T75" fmla="*/ 7 h 32"/>
              <a:gd name="T76" fmla="*/ 14 w 14"/>
              <a:gd name="T77" fmla="*/ 7 h 32"/>
              <a:gd name="T78" fmla="*/ 14 w 14"/>
              <a:gd name="T79" fmla="*/ 10 h 32"/>
              <a:gd name="T80" fmla="*/ 14 w 14"/>
              <a:gd name="T81" fmla="*/ 10 h 32"/>
              <a:gd name="T82" fmla="*/ 14 w 14"/>
              <a:gd name="T83" fmla="*/ 11 h 32"/>
              <a:gd name="T84" fmla="*/ 14 w 14"/>
              <a:gd name="T85" fmla="*/ 11 h 32"/>
              <a:gd name="T86" fmla="*/ 14 w 14"/>
              <a:gd name="T87" fmla="*/ 12 h 32"/>
              <a:gd name="T88" fmla="*/ 14 w 14"/>
              <a:gd name="T89" fmla="*/ 12 h 32"/>
              <a:gd name="T90" fmla="*/ 12 w 14"/>
              <a:gd name="T91" fmla="*/ 13 h 32"/>
              <a:gd name="T92" fmla="*/ 6 w 14"/>
              <a:gd name="T93" fmla="*/ 27 h 32"/>
              <a:gd name="T94" fmla="*/ 14 w 14"/>
              <a:gd name="T95" fmla="*/ 27 h 32"/>
              <a:gd name="T96" fmla="*/ 14 w 14"/>
              <a:gd name="T97" fmla="*/ 32 h 32"/>
              <a:gd name="T98" fmla="*/ 0 w 14"/>
              <a:gd name="T9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2">
                <a:moveTo>
                  <a:pt x="0" y="32"/>
                </a:moveTo>
                <a:lnTo>
                  <a:pt x="0" y="27"/>
                </a:lnTo>
                <a:lnTo>
                  <a:pt x="9" y="12"/>
                </a:lnTo>
                <a:lnTo>
                  <a:pt x="9" y="12"/>
                </a:lnTo>
                <a:lnTo>
                  <a:pt x="10" y="10"/>
                </a:lnTo>
                <a:lnTo>
                  <a:pt x="10" y="10"/>
                </a:lnTo>
                <a:lnTo>
                  <a:pt x="10" y="7"/>
                </a:lnTo>
                <a:lnTo>
                  <a:pt x="10" y="7"/>
                </a:lnTo>
                <a:lnTo>
                  <a:pt x="10" y="6"/>
                </a:lnTo>
                <a:lnTo>
                  <a:pt x="10" y="6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7" y="3"/>
                </a:lnTo>
                <a:lnTo>
                  <a:pt x="7" y="3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1" y="3"/>
                </a:lnTo>
                <a:lnTo>
                  <a:pt x="1" y="3"/>
                </a:lnTo>
                <a:lnTo>
                  <a:pt x="2" y="1"/>
                </a:lnTo>
                <a:lnTo>
                  <a:pt x="2" y="1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1"/>
                </a:lnTo>
                <a:lnTo>
                  <a:pt x="14" y="11"/>
                </a:lnTo>
                <a:lnTo>
                  <a:pt x="14" y="12"/>
                </a:lnTo>
                <a:lnTo>
                  <a:pt x="14" y="12"/>
                </a:lnTo>
                <a:lnTo>
                  <a:pt x="12" y="13"/>
                </a:lnTo>
                <a:lnTo>
                  <a:pt x="6" y="27"/>
                </a:lnTo>
                <a:lnTo>
                  <a:pt x="14" y="27"/>
                </a:lnTo>
                <a:lnTo>
                  <a:pt x="14" y="32"/>
                </a:lnTo>
                <a:lnTo>
                  <a:pt x="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91" name="Freeform 2322">
            <a:extLst>
              <a:ext uri="{FF2B5EF4-FFF2-40B4-BE49-F238E27FC236}">
                <a16:creationId xmlns:a16="http://schemas.microsoft.com/office/drawing/2014/main" id="{B9EAAD53-2000-41CF-8016-4A2447F1DBF7}"/>
              </a:ext>
            </a:extLst>
          </p:cNvPr>
          <p:cNvSpPr>
            <a:spLocks/>
          </p:cNvSpPr>
          <p:nvPr/>
        </p:nvSpPr>
        <p:spPr bwMode="auto">
          <a:xfrm>
            <a:off x="5633480" y="5638984"/>
            <a:ext cx="22225" cy="50800"/>
          </a:xfrm>
          <a:custGeom>
            <a:avLst/>
            <a:gdLst>
              <a:gd name="T0" fmla="*/ 14 w 14"/>
              <a:gd name="T1" fmla="*/ 0 h 32"/>
              <a:gd name="T2" fmla="*/ 14 w 14"/>
              <a:gd name="T3" fmla="*/ 3 h 32"/>
              <a:gd name="T4" fmla="*/ 4 w 14"/>
              <a:gd name="T5" fmla="*/ 3 h 32"/>
              <a:gd name="T6" fmla="*/ 4 w 14"/>
              <a:gd name="T7" fmla="*/ 12 h 32"/>
              <a:gd name="T8" fmla="*/ 4 w 14"/>
              <a:gd name="T9" fmla="*/ 12 h 32"/>
              <a:gd name="T10" fmla="*/ 7 w 14"/>
              <a:gd name="T11" fmla="*/ 11 h 32"/>
              <a:gd name="T12" fmla="*/ 7 w 14"/>
              <a:gd name="T13" fmla="*/ 11 h 32"/>
              <a:gd name="T14" fmla="*/ 8 w 14"/>
              <a:gd name="T15" fmla="*/ 11 h 32"/>
              <a:gd name="T16" fmla="*/ 8 w 14"/>
              <a:gd name="T17" fmla="*/ 11 h 32"/>
              <a:gd name="T18" fmla="*/ 10 w 14"/>
              <a:gd name="T19" fmla="*/ 11 h 32"/>
              <a:gd name="T20" fmla="*/ 13 w 14"/>
              <a:gd name="T21" fmla="*/ 12 h 32"/>
              <a:gd name="T22" fmla="*/ 13 w 14"/>
              <a:gd name="T23" fmla="*/ 12 h 32"/>
              <a:gd name="T24" fmla="*/ 13 w 14"/>
              <a:gd name="T25" fmla="*/ 15 h 32"/>
              <a:gd name="T26" fmla="*/ 14 w 14"/>
              <a:gd name="T27" fmla="*/ 17 h 32"/>
              <a:gd name="T28" fmla="*/ 14 w 14"/>
              <a:gd name="T29" fmla="*/ 25 h 32"/>
              <a:gd name="T30" fmla="*/ 14 w 14"/>
              <a:gd name="T31" fmla="*/ 25 h 32"/>
              <a:gd name="T32" fmla="*/ 13 w 14"/>
              <a:gd name="T33" fmla="*/ 28 h 32"/>
              <a:gd name="T34" fmla="*/ 13 w 14"/>
              <a:gd name="T35" fmla="*/ 28 h 32"/>
              <a:gd name="T36" fmla="*/ 12 w 14"/>
              <a:gd name="T37" fmla="*/ 30 h 32"/>
              <a:gd name="T38" fmla="*/ 12 w 14"/>
              <a:gd name="T39" fmla="*/ 30 h 32"/>
              <a:gd name="T40" fmla="*/ 9 w 14"/>
              <a:gd name="T41" fmla="*/ 31 h 32"/>
              <a:gd name="T42" fmla="*/ 9 w 14"/>
              <a:gd name="T43" fmla="*/ 31 h 32"/>
              <a:gd name="T44" fmla="*/ 7 w 14"/>
              <a:gd name="T45" fmla="*/ 32 h 32"/>
              <a:gd name="T46" fmla="*/ 7 w 14"/>
              <a:gd name="T47" fmla="*/ 32 h 32"/>
              <a:gd name="T48" fmla="*/ 4 w 14"/>
              <a:gd name="T49" fmla="*/ 31 h 32"/>
              <a:gd name="T50" fmla="*/ 4 w 14"/>
              <a:gd name="T51" fmla="*/ 31 h 32"/>
              <a:gd name="T52" fmla="*/ 2 w 14"/>
              <a:gd name="T53" fmla="*/ 30 h 32"/>
              <a:gd name="T54" fmla="*/ 2 w 14"/>
              <a:gd name="T55" fmla="*/ 30 h 32"/>
              <a:gd name="T56" fmla="*/ 0 w 14"/>
              <a:gd name="T57" fmla="*/ 28 h 32"/>
              <a:gd name="T58" fmla="*/ 0 w 14"/>
              <a:gd name="T59" fmla="*/ 28 h 32"/>
              <a:gd name="T60" fmla="*/ 0 w 14"/>
              <a:gd name="T61" fmla="*/ 25 h 32"/>
              <a:gd name="T62" fmla="*/ 0 w 14"/>
              <a:gd name="T63" fmla="*/ 23 h 32"/>
              <a:gd name="T64" fmla="*/ 4 w 14"/>
              <a:gd name="T65" fmla="*/ 23 h 32"/>
              <a:gd name="T66" fmla="*/ 4 w 14"/>
              <a:gd name="T67" fmla="*/ 25 h 32"/>
              <a:gd name="T68" fmla="*/ 4 w 14"/>
              <a:gd name="T69" fmla="*/ 25 h 32"/>
              <a:gd name="T70" fmla="*/ 5 w 14"/>
              <a:gd name="T71" fmla="*/ 27 h 32"/>
              <a:gd name="T72" fmla="*/ 5 w 14"/>
              <a:gd name="T73" fmla="*/ 27 h 32"/>
              <a:gd name="T74" fmla="*/ 7 w 14"/>
              <a:gd name="T75" fmla="*/ 27 h 32"/>
              <a:gd name="T76" fmla="*/ 7 w 14"/>
              <a:gd name="T77" fmla="*/ 27 h 32"/>
              <a:gd name="T78" fmla="*/ 9 w 14"/>
              <a:gd name="T79" fmla="*/ 27 h 32"/>
              <a:gd name="T80" fmla="*/ 9 w 14"/>
              <a:gd name="T81" fmla="*/ 27 h 32"/>
              <a:gd name="T82" fmla="*/ 9 w 14"/>
              <a:gd name="T83" fmla="*/ 25 h 32"/>
              <a:gd name="T84" fmla="*/ 9 w 14"/>
              <a:gd name="T85" fmla="*/ 17 h 32"/>
              <a:gd name="T86" fmla="*/ 9 w 14"/>
              <a:gd name="T87" fmla="*/ 17 h 32"/>
              <a:gd name="T88" fmla="*/ 9 w 14"/>
              <a:gd name="T89" fmla="*/ 16 h 32"/>
              <a:gd name="T90" fmla="*/ 9 w 14"/>
              <a:gd name="T91" fmla="*/ 16 h 32"/>
              <a:gd name="T92" fmla="*/ 7 w 14"/>
              <a:gd name="T93" fmla="*/ 15 h 32"/>
              <a:gd name="T94" fmla="*/ 7 w 14"/>
              <a:gd name="T95" fmla="*/ 15 h 32"/>
              <a:gd name="T96" fmla="*/ 5 w 14"/>
              <a:gd name="T97" fmla="*/ 15 h 32"/>
              <a:gd name="T98" fmla="*/ 5 w 14"/>
              <a:gd name="T99" fmla="*/ 15 h 32"/>
              <a:gd name="T100" fmla="*/ 5 w 14"/>
              <a:gd name="T101" fmla="*/ 16 h 32"/>
              <a:gd name="T102" fmla="*/ 5 w 14"/>
              <a:gd name="T103" fmla="*/ 16 h 32"/>
              <a:gd name="T104" fmla="*/ 5 w 14"/>
              <a:gd name="T105" fmla="*/ 16 h 32"/>
              <a:gd name="T106" fmla="*/ 5 w 14"/>
              <a:gd name="T107" fmla="*/ 16 h 32"/>
              <a:gd name="T108" fmla="*/ 4 w 14"/>
              <a:gd name="T109" fmla="*/ 17 h 32"/>
              <a:gd name="T110" fmla="*/ 0 w 14"/>
              <a:gd name="T111" fmla="*/ 17 h 32"/>
              <a:gd name="T112" fmla="*/ 0 w 14"/>
              <a:gd name="T113" fmla="*/ 0 h 32"/>
              <a:gd name="T114" fmla="*/ 14 w 14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" h="32">
                <a:moveTo>
                  <a:pt x="14" y="0"/>
                </a:moveTo>
                <a:lnTo>
                  <a:pt x="14" y="3"/>
                </a:lnTo>
                <a:lnTo>
                  <a:pt x="4" y="3"/>
                </a:lnTo>
                <a:lnTo>
                  <a:pt x="4" y="12"/>
                </a:lnTo>
                <a:lnTo>
                  <a:pt x="4" y="12"/>
                </a:lnTo>
                <a:lnTo>
                  <a:pt x="7" y="11"/>
                </a:lnTo>
                <a:lnTo>
                  <a:pt x="7" y="11"/>
                </a:lnTo>
                <a:lnTo>
                  <a:pt x="8" y="11"/>
                </a:lnTo>
                <a:lnTo>
                  <a:pt x="8" y="11"/>
                </a:lnTo>
                <a:lnTo>
                  <a:pt x="10" y="11"/>
                </a:lnTo>
                <a:lnTo>
                  <a:pt x="13" y="12"/>
                </a:lnTo>
                <a:lnTo>
                  <a:pt x="13" y="12"/>
                </a:lnTo>
                <a:lnTo>
                  <a:pt x="13" y="15"/>
                </a:lnTo>
                <a:lnTo>
                  <a:pt x="14" y="17"/>
                </a:lnTo>
                <a:lnTo>
                  <a:pt x="14" y="25"/>
                </a:lnTo>
                <a:lnTo>
                  <a:pt x="14" y="25"/>
                </a:lnTo>
                <a:lnTo>
                  <a:pt x="13" y="28"/>
                </a:lnTo>
                <a:lnTo>
                  <a:pt x="13" y="28"/>
                </a:lnTo>
                <a:lnTo>
                  <a:pt x="12" y="30"/>
                </a:lnTo>
                <a:lnTo>
                  <a:pt x="12" y="30"/>
                </a:lnTo>
                <a:lnTo>
                  <a:pt x="9" y="31"/>
                </a:lnTo>
                <a:lnTo>
                  <a:pt x="9" y="31"/>
                </a:lnTo>
                <a:lnTo>
                  <a:pt x="7" y="32"/>
                </a:lnTo>
                <a:lnTo>
                  <a:pt x="7" y="32"/>
                </a:lnTo>
                <a:lnTo>
                  <a:pt x="4" y="31"/>
                </a:lnTo>
                <a:lnTo>
                  <a:pt x="4" y="31"/>
                </a:lnTo>
                <a:lnTo>
                  <a:pt x="2" y="30"/>
                </a:lnTo>
                <a:lnTo>
                  <a:pt x="2" y="30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3"/>
                </a:lnTo>
                <a:lnTo>
                  <a:pt x="4" y="23"/>
                </a:lnTo>
                <a:lnTo>
                  <a:pt x="4" y="25"/>
                </a:lnTo>
                <a:lnTo>
                  <a:pt x="4" y="25"/>
                </a:lnTo>
                <a:lnTo>
                  <a:pt x="5" y="27"/>
                </a:lnTo>
                <a:lnTo>
                  <a:pt x="5" y="27"/>
                </a:lnTo>
                <a:lnTo>
                  <a:pt x="7" y="27"/>
                </a:lnTo>
                <a:lnTo>
                  <a:pt x="7" y="27"/>
                </a:lnTo>
                <a:lnTo>
                  <a:pt x="9" y="27"/>
                </a:lnTo>
                <a:lnTo>
                  <a:pt x="9" y="27"/>
                </a:lnTo>
                <a:lnTo>
                  <a:pt x="9" y="25"/>
                </a:lnTo>
                <a:lnTo>
                  <a:pt x="9" y="17"/>
                </a:lnTo>
                <a:lnTo>
                  <a:pt x="9" y="17"/>
                </a:lnTo>
                <a:lnTo>
                  <a:pt x="9" y="16"/>
                </a:lnTo>
                <a:lnTo>
                  <a:pt x="9" y="16"/>
                </a:lnTo>
                <a:lnTo>
                  <a:pt x="7" y="15"/>
                </a:lnTo>
                <a:lnTo>
                  <a:pt x="7" y="15"/>
                </a:lnTo>
                <a:lnTo>
                  <a:pt x="5" y="15"/>
                </a:lnTo>
                <a:lnTo>
                  <a:pt x="5" y="15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4" y="17"/>
                </a:lnTo>
                <a:lnTo>
                  <a:pt x="0" y="17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92" name="Freeform 2323">
            <a:extLst>
              <a:ext uri="{FF2B5EF4-FFF2-40B4-BE49-F238E27FC236}">
                <a16:creationId xmlns:a16="http://schemas.microsoft.com/office/drawing/2014/main" id="{D8099010-719A-47AD-A796-508DFA7D1754}"/>
              </a:ext>
            </a:extLst>
          </p:cNvPr>
          <p:cNvSpPr>
            <a:spLocks/>
          </p:cNvSpPr>
          <p:nvPr/>
        </p:nvSpPr>
        <p:spPr bwMode="auto">
          <a:xfrm>
            <a:off x="5519180" y="6150159"/>
            <a:ext cx="11113" cy="58738"/>
          </a:xfrm>
          <a:custGeom>
            <a:avLst/>
            <a:gdLst>
              <a:gd name="T0" fmla="*/ 7 w 7"/>
              <a:gd name="T1" fmla="*/ 0 h 37"/>
              <a:gd name="T2" fmla="*/ 7 w 7"/>
              <a:gd name="T3" fmla="*/ 3 h 37"/>
              <a:gd name="T4" fmla="*/ 5 w 7"/>
              <a:gd name="T5" fmla="*/ 3 h 37"/>
              <a:gd name="T6" fmla="*/ 5 w 7"/>
              <a:gd name="T7" fmla="*/ 34 h 37"/>
              <a:gd name="T8" fmla="*/ 7 w 7"/>
              <a:gd name="T9" fmla="*/ 34 h 37"/>
              <a:gd name="T10" fmla="*/ 7 w 7"/>
              <a:gd name="T11" fmla="*/ 37 h 37"/>
              <a:gd name="T12" fmla="*/ 0 w 7"/>
              <a:gd name="T13" fmla="*/ 37 h 37"/>
              <a:gd name="T14" fmla="*/ 0 w 7"/>
              <a:gd name="T15" fmla="*/ 0 h 37"/>
              <a:gd name="T16" fmla="*/ 7 w 7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7">
                <a:moveTo>
                  <a:pt x="7" y="0"/>
                </a:moveTo>
                <a:lnTo>
                  <a:pt x="7" y="3"/>
                </a:lnTo>
                <a:lnTo>
                  <a:pt x="5" y="3"/>
                </a:lnTo>
                <a:lnTo>
                  <a:pt x="5" y="34"/>
                </a:lnTo>
                <a:lnTo>
                  <a:pt x="7" y="34"/>
                </a:lnTo>
                <a:lnTo>
                  <a:pt x="7" y="37"/>
                </a:lnTo>
                <a:lnTo>
                  <a:pt x="0" y="37"/>
                </a:ln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93" name="Freeform 2324">
            <a:extLst>
              <a:ext uri="{FF2B5EF4-FFF2-40B4-BE49-F238E27FC236}">
                <a16:creationId xmlns:a16="http://schemas.microsoft.com/office/drawing/2014/main" id="{28CEF4D4-0EED-4F38-9168-565D49B22997}"/>
              </a:ext>
            </a:extLst>
          </p:cNvPr>
          <p:cNvSpPr>
            <a:spLocks/>
          </p:cNvSpPr>
          <p:nvPr/>
        </p:nvSpPr>
        <p:spPr bwMode="auto">
          <a:xfrm>
            <a:off x="5546168" y="6148571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9 w 14"/>
              <a:gd name="T5" fmla="*/ 13 h 33"/>
              <a:gd name="T6" fmla="*/ 9 w 14"/>
              <a:gd name="T7" fmla="*/ 13 h 33"/>
              <a:gd name="T8" fmla="*/ 9 w 14"/>
              <a:gd name="T9" fmla="*/ 11 h 33"/>
              <a:gd name="T10" fmla="*/ 9 w 14"/>
              <a:gd name="T11" fmla="*/ 11 h 33"/>
              <a:gd name="T12" fmla="*/ 9 w 14"/>
              <a:gd name="T13" fmla="*/ 9 h 33"/>
              <a:gd name="T14" fmla="*/ 9 w 14"/>
              <a:gd name="T15" fmla="*/ 9 h 33"/>
              <a:gd name="T16" fmla="*/ 9 w 14"/>
              <a:gd name="T17" fmla="*/ 8 h 33"/>
              <a:gd name="T18" fmla="*/ 9 w 14"/>
              <a:gd name="T19" fmla="*/ 8 h 33"/>
              <a:gd name="T20" fmla="*/ 9 w 14"/>
              <a:gd name="T21" fmla="*/ 6 h 33"/>
              <a:gd name="T22" fmla="*/ 9 w 14"/>
              <a:gd name="T23" fmla="*/ 6 h 33"/>
              <a:gd name="T24" fmla="*/ 9 w 14"/>
              <a:gd name="T25" fmla="*/ 5 h 33"/>
              <a:gd name="T26" fmla="*/ 9 w 14"/>
              <a:gd name="T27" fmla="*/ 5 h 33"/>
              <a:gd name="T28" fmla="*/ 8 w 14"/>
              <a:gd name="T29" fmla="*/ 5 h 33"/>
              <a:gd name="T30" fmla="*/ 8 w 14"/>
              <a:gd name="T31" fmla="*/ 5 h 33"/>
              <a:gd name="T32" fmla="*/ 5 w 14"/>
              <a:gd name="T33" fmla="*/ 6 h 33"/>
              <a:gd name="T34" fmla="*/ 5 w 14"/>
              <a:gd name="T35" fmla="*/ 6 h 33"/>
              <a:gd name="T36" fmla="*/ 5 w 14"/>
              <a:gd name="T37" fmla="*/ 8 h 33"/>
              <a:gd name="T38" fmla="*/ 5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1 w 14"/>
              <a:gd name="T47" fmla="*/ 5 h 33"/>
              <a:gd name="T48" fmla="*/ 1 w 14"/>
              <a:gd name="T49" fmla="*/ 5 h 33"/>
              <a:gd name="T50" fmla="*/ 3 w 14"/>
              <a:gd name="T51" fmla="*/ 3 h 33"/>
              <a:gd name="T52" fmla="*/ 3 w 14"/>
              <a:gd name="T53" fmla="*/ 3 h 33"/>
              <a:gd name="T54" fmla="*/ 5 w 14"/>
              <a:gd name="T55" fmla="*/ 1 h 33"/>
              <a:gd name="T56" fmla="*/ 5 w 14"/>
              <a:gd name="T57" fmla="*/ 1 h 33"/>
              <a:gd name="T58" fmla="*/ 8 w 14"/>
              <a:gd name="T59" fmla="*/ 0 h 33"/>
              <a:gd name="T60" fmla="*/ 8 w 14"/>
              <a:gd name="T61" fmla="*/ 0 h 33"/>
              <a:gd name="T62" fmla="*/ 10 w 14"/>
              <a:gd name="T63" fmla="*/ 1 h 33"/>
              <a:gd name="T64" fmla="*/ 10 w 14"/>
              <a:gd name="T65" fmla="*/ 1 h 33"/>
              <a:gd name="T66" fmla="*/ 13 w 14"/>
              <a:gd name="T67" fmla="*/ 3 h 33"/>
              <a:gd name="T68" fmla="*/ 13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3 h 33"/>
              <a:gd name="T84" fmla="*/ 14 w 14"/>
              <a:gd name="T85" fmla="*/ 13 h 33"/>
              <a:gd name="T86" fmla="*/ 14 w 14"/>
              <a:gd name="T87" fmla="*/ 14 h 33"/>
              <a:gd name="T88" fmla="*/ 14 w 14"/>
              <a:gd name="T89" fmla="*/ 14 h 33"/>
              <a:gd name="T90" fmla="*/ 13 w 14"/>
              <a:gd name="T91" fmla="*/ 15 h 33"/>
              <a:gd name="T92" fmla="*/ 6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9" y="13"/>
                </a:lnTo>
                <a:lnTo>
                  <a:pt x="9" y="13"/>
                </a:lnTo>
                <a:lnTo>
                  <a:pt x="9" y="11"/>
                </a:lnTo>
                <a:lnTo>
                  <a:pt x="9" y="11"/>
                </a:lnTo>
                <a:lnTo>
                  <a:pt x="9" y="9"/>
                </a:lnTo>
                <a:lnTo>
                  <a:pt x="9" y="9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3" y="3"/>
                </a:lnTo>
                <a:lnTo>
                  <a:pt x="3" y="3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6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94" name="Freeform 2325">
            <a:extLst>
              <a:ext uri="{FF2B5EF4-FFF2-40B4-BE49-F238E27FC236}">
                <a16:creationId xmlns:a16="http://schemas.microsoft.com/office/drawing/2014/main" id="{550047A3-C3B5-4109-81F4-57625AADDE98}"/>
              </a:ext>
            </a:extLst>
          </p:cNvPr>
          <p:cNvSpPr>
            <a:spLocks/>
          </p:cNvSpPr>
          <p:nvPr/>
        </p:nvSpPr>
        <p:spPr bwMode="auto">
          <a:xfrm>
            <a:off x="5573155" y="6150159"/>
            <a:ext cx="23813" cy="50800"/>
          </a:xfrm>
          <a:custGeom>
            <a:avLst/>
            <a:gdLst>
              <a:gd name="T0" fmla="*/ 8 w 15"/>
              <a:gd name="T1" fmla="*/ 32 h 32"/>
              <a:gd name="T2" fmla="*/ 8 w 15"/>
              <a:gd name="T3" fmla="*/ 27 h 32"/>
              <a:gd name="T4" fmla="*/ 0 w 15"/>
              <a:gd name="T5" fmla="*/ 27 h 32"/>
              <a:gd name="T6" fmla="*/ 0 w 15"/>
              <a:gd name="T7" fmla="*/ 23 h 32"/>
              <a:gd name="T8" fmla="*/ 6 w 15"/>
              <a:gd name="T9" fmla="*/ 0 h 32"/>
              <a:gd name="T10" fmla="*/ 11 w 15"/>
              <a:gd name="T11" fmla="*/ 0 h 32"/>
              <a:gd name="T12" fmla="*/ 3 w 15"/>
              <a:gd name="T13" fmla="*/ 23 h 32"/>
              <a:gd name="T14" fmla="*/ 8 w 15"/>
              <a:gd name="T15" fmla="*/ 23 h 32"/>
              <a:gd name="T16" fmla="*/ 8 w 15"/>
              <a:gd name="T17" fmla="*/ 14 h 32"/>
              <a:gd name="T18" fmla="*/ 13 w 15"/>
              <a:gd name="T19" fmla="*/ 14 h 32"/>
              <a:gd name="T20" fmla="*/ 13 w 15"/>
              <a:gd name="T21" fmla="*/ 23 h 32"/>
              <a:gd name="T22" fmla="*/ 15 w 15"/>
              <a:gd name="T23" fmla="*/ 23 h 32"/>
              <a:gd name="T24" fmla="*/ 15 w 15"/>
              <a:gd name="T25" fmla="*/ 27 h 32"/>
              <a:gd name="T26" fmla="*/ 13 w 15"/>
              <a:gd name="T27" fmla="*/ 27 h 32"/>
              <a:gd name="T28" fmla="*/ 13 w 15"/>
              <a:gd name="T29" fmla="*/ 32 h 32"/>
              <a:gd name="T30" fmla="*/ 8 w 15"/>
              <a:gd name="T31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" h="32">
                <a:moveTo>
                  <a:pt x="8" y="32"/>
                </a:moveTo>
                <a:lnTo>
                  <a:pt x="8" y="27"/>
                </a:lnTo>
                <a:lnTo>
                  <a:pt x="0" y="27"/>
                </a:lnTo>
                <a:lnTo>
                  <a:pt x="0" y="23"/>
                </a:lnTo>
                <a:lnTo>
                  <a:pt x="6" y="0"/>
                </a:lnTo>
                <a:lnTo>
                  <a:pt x="11" y="0"/>
                </a:lnTo>
                <a:lnTo>
                  <a:pt x="3" y="23"/>
                </a:lnTo>
                <a:lnTo>
                  <a:pt x="8" y="23"/>
                </a:lnTo>
                <a:lnTo>
                  <a:pt x="8" y="14"/>
                </a:lnTo>
                <a:lnTo>
                  <a:pt x="13" y="14"/>
                </a:lnTo>
                <a:lnTo>
                  <a:pt x="13" y="23"/>
                </a:lnTo>
                <a:lnTo>
                  <a:pt x="15" y="23"/>
                </a:lnTo>
                <a:lnTo>
                  <a:pt x="15" y="27"/>
                </a:lnTo>
                <a:lnTo>
                  <a:pt x="13" y="27"/>
                </a:lnTo>
                <a:lnTo>
                  <a:pt x="13" y="32"/>
                </a:lnTo>
                <a:lnTo>
                  <a:pt x="8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95" name="Freeform 2326">
            <a:extLst>
              <a:ext uri="{FF2B5EF4-FFF2-40B4-BE49-F238E27FC236}">
                <a16:creationId xmlns:a16="http://schemas.microsoft.com/office/drawing/2014/main" id="{657077C2-C9ED-4CE4-8C53-D0FD6598AA07}"/>
              </a:ext>
            </a:extLst>
          </p:cNvPr>
          <p:cNvSpPr>
            <a:spLocks/>
          </p:cNvSpPr>
          <p:nvPr/>
        </p:nvSpPr>
        <p:spPr bwMode="auto">
          <a:xfrm>
            <a:off x="5600143" y="6150159"/>
            <a:ext cx="22225" cy="50800"/>
          </a:xfrm>
          <a:custGeom>
            <a:avLst/>
            <a:gdLst>
              <a:gd name="T0" fmla="*/ 1 w 14"/>
              <a:gd name="T1" fmla="*/ 32 h 32"/>
              <a:gd name="T2" fmla="*/ 9 w 14"/>
              <a:gd name="T3" fmla="*/ 4 h 32"/>
              <a:gd name="T4" fmla="*/ 4 w 14"/>
              <a:gd name="T5" fmla="*/ 4 h 32"/>
              <a:gd name="T6" fmla="*/ 4 w 14"/>
              <a:gd name="T7" fmla="*/ 8 h 32"/>
              <a:gd name="T8" fmla="*/ 0 w 14"/>
              <a:gd name="T9" fmla="*/ 8 h 32"/>
              <a:gd name="T10" fmla="*/ 0 w 14"/>
              <a:gd name="T11" fmla="*/ 0 h 32"/>
              <a:gd name="T12" fmla="*/ 14 w 14"/>
              <a:gd name="T13" fmla="*/ 0 h 32"/>
              <a:gd name="T14" fmla="*/ 14 w 14"/>
              <a:gd name="T15" fmla="*/ 4 h 32"/>
              <a:gd name="T16" fmla="*/ 6 w 14"/>
              <a:gd name="T17" fmla="*/ 32 h 32"/>
              <a:gd name="T18" fmla="*/ 1 w 14"/>
              <a:gd name="T1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2">
                <a:moveTo>
                  <a:pt x="1" y="32"/>
                </a:moveTo>
                <a:lnTo>
                  <a:pt x="9" y="4"/>
                </a:lnTo>
                <a:lnTo>
                  <a:pt x="4" y="4"/>
                </a:lnTo>
                <a:lnTo>
                  <a:pt x="4" y="8"/>
                </a:lnTo>
                <a:lnTo>
                  <a:pt x="0" y="8"/>
                </a:lnTo>
                <a:lnTo>
                  <a:pt x="0" y="0"/>
                </a:lnTo>
                <a:lnTo>
                  <a:pt x="14" y="0"/>
                </a:lnTo>
                <a:lnTo>
                  <a:pt x="14" y="4"/>
                </a:lnTo>
                <a:lnTo>
                  <a:pt x="6" y="32"/>
                </a:lnTo>
                <a:lnTo>
                  <a:pt x="1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96" name="Freeform 2327">
            <a:extLst>
              <a:ext uri="{FF2B5EF4-FFF2-40B4-BE49-F238E27FC236}">
                <a16:creationId xmlns:a16="http://schemas.microsoft.com/office/drawing/2014/main" id="{B2EA21DB-30E3-423B-BA82-C59175A7614C}"/>
              </a:ext>
            </a:extLst>
          </p:cNvPr>
          <p:cNvSpPr>
            <a:spLocks/>
          </p:cNvSpPr>
          <p:nvPr/>
        </p:nvSpPr>
        <p:spPr bwMode="auto">
          <a:xfrm>
            <a:off x="5638243" y="6150159"/>
            <a:ext cx="11113" cy="58738"/>
          </a:xfrm>
          <a:custGeom>
            <a:avLst/>
            <a:gdLst>
              <a:gd name="T0" fmla="*/ 0 w 7"/>
              <a:gd name="T1" fmla="*/ 37 h 37"/>
              <a:gd name="T2" fmla="*/ 0 w 7"/>
              <a:gd name="T3" fmla="*/ 34 h 37"/>
              <a:gd name="T4" fmla="*/ 4 w 7"/>
              <a:gd name="T5" fmla="*/ 34 h 37"/>
              <a:gd name="T6" fmla="*/ 4 w 7"/>
              <a:gd name="T7" fmla="*/ 3 h 37"/>
              <a:gd name="T8" fmla="*/ 0 w 7"/>
              <a:gd name="T9" fmla="*/ 3 h 37"/>
              <a:gd name="T10" fmla="*/ 0 w 7"/>
              <a:gd name="T11" fmla="*/ 0 h 37"/>
              <a:gd name="T12" fmla="*/ 7 w 7"/>
              <a:gd name="T13" fmla="*/ 0 h 37"/>
              <a:gd name="T14" fmla="*/ 7 w 7"/>
              <a:gd name="T15" fmla="*/ 37 h 37"/>
              <a:gd name="T16" fmla="*/ 0 w 7"/>
              <a:gd name="T17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7">
                <a:moveTo>
                  <a:pt x="0" y="37"/>
                </a:moveTo>
                <a:lnTo>
                  <a:pt x="0" y="34"/>
                </a:lnTo>
                <a:lnTo>
                  <a:pt x="4" y="34"/>
                </a:lnTo>
                <a:lnTo>
                  <a:pt x="4" y="3"/>
                </a:lnTo>
                <a:lnTo>
                  <a:pt x="0" y="3"/>
                </a:lnTo>
                <a:lnTo>
                  <a:pt x="0" y="0"/>
                </a:lnTo>
                <a:lnTo>
                  <a:pt x="7" y="0"/>
                </a:lnTo>
                <a:lnTo>
                  <a:pt x="7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97" name="Freeform 2328">
            <a:extLst>
              <a:ext uri="{FF2B5EF4-FFF2-40B4-BE49-F238E27FC236}">
                <a16:creationId xmlns:a16="http://schemas.microsoft.com/office/drawing/2014/main" id="{39CC474C-DBAC-4452-8204-BB1EB334877C}"/>
              </a:ext>
            </a:extLst>
          </p:cNvPr>
          <p:cNvSpPr>
            <a:spLocks/>
          </p:cNvSpPr>
          <p:nvPr/>
        </p:nvSpPr>
        <p:spPr bwMode="auto">
          <a:xfrm>
            <a:off x="5938280" y="5638984"/>
            <a:ext cx="14288" cy="50800"/>
          </a:xfrm>
          <a:custGeom>
            <a:avLst/>
            <a:gdLst>
              <a:gd name="T0" fmla="*/ 4 w 9"/>
              <a:gd name="T1" fmla="*/ 32 h 32"/>
              <a:gd name="T2" fmla="*/ 4 w 9"/>
              <a:gd name="T3" fmla="*/ 5 h 32"/>
              <a:gd name="T4" fmla="*/ 0 w 9"/>
              <a:gd name="T5" fmla="*/ 7 h 32"/>
              <a:gd name="T6" fmla="*/ 0 w 9"/>
              <a:gd name="T7" fmla="*/ 3 h 32"/>
              <a:gd name="T8" fmla="*/ 4 w 9"/>
              <a:gd name="T9" fmla="*/ 0 h 32"/>
              <a:gd name="T10" fmla="*/ 9 w 9"/>
              <a:gd name="T11" fmla="*/ 0 h 32"/>
              <a:gd name="T12" fmla="*/ 9 w 9"/>
              <a:gd name="T13" fmla="*/ 32 h 32"/>
              <a:gd name="T14" fmla="*/ 4 w 9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2">
                <a:moveTo>
                  <a:pt x="4" y="32"/>
                </a:moveTo>
                <a:lnTo>
                  <a:pt x="4" y="5"/>
                </a:lnTo>
                <a:lnTo>
                  <a:pt x="0" y="7"/>
                </a:lnTo>
                <a:lnTo>
                  <a:pt x="0" y="3"/>
                </a:lnTo>
                <a:lnTo>
                  <a:pt x="4" y="0"/>
                </a:lnTo>
                <a:lnTo>
                  <a:pt x="9" y="0"/>
                </a:lnTo>
                <a:lnTo>
                  <a:pt x="9" y="32"/>
                </a:lnTo>
                <a:lnTo>
                  <a:pt x="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98" name="Freeform 2329">
            <a:extLst>
              <a:ext uri="{FF2B5EF4-FFF2-40B4-BE49-F238E27FC236}">
                <a16:creationId xmlns:a16="http://schemas.microsoft.com/office/drawing/2014/main" id="{DA0120C7-260B-412E-AB47-58E1FC7E4353}"/>
              </a:ext>
            </a:extLst>
          </p:cNvPr>
          <p:cNvSpPr>
            <a:spLocks/>
          </p:cNvSpPr>
          <p:nvPr/>
        </p:nvSpPr>
        <p:spPr bwMode="auto">
          <a:xfrm>
            <a:off x="5963680" y="5638984"/>
            <a:ext cx="20638" cy="50800"/>
          </a:xfrm>
          <a:custGeom>
            <a:avLst/>
            <a:gdLst>
              <a:gd name="T0" fmla="*/ 13 w 13"/>
              <a:gd name="T1" fmla="*/ 0 h 32"/>
              <a:gd name="T2" fmla="*/ 13 w 13"/>
              <a:gd name="T3" fmla="*/ 3 h 32"/>
              <a:gd name="T4" fmla="*/ 5 w 13"/>
              <a:gd name="T5" fmla="*/ 3 h 32"/>
              <a:gd name="T6" fmla="*/ 5 w 13"/>
              <a:gd name="T7" fmla="*/ 12 h 32"/>
              <a:gd name="T8" fmla="*/ 5 w 13"/>
              <a:gd name="T9" fmla="*/ 12 h 32"/>
              <a:gd name="T10" fmla="*/ 6 w 13"/>
              <a:gd name="T11" fmla="*/ 11 h 32"/>
              <a:gd name="T12" fmla="*/ 6 w 13"/>
              <a:gd name="T13" fmla="*/ 11 h 32"/>
              <a:gd name="T14" fmla="*/ 8 w 13"/>
              <a:gd name="T15" fmla="*/ 11 h 32"/>
              <a:gd name="T16" fmla="*/ 8 w 13"/>
              <a:gd name="T17" fmla="*/ 11 h 32"/>
              <a:gd name="T18" fmla="*/ 11 w 13"/>
              <a:gd name="T19" fmla="*/ 11 h 32"/>
              <a:gd name="T20" fmla="*/ 12 w 13"/>
              <a:gd name="T21" fmla="*/ 12 h 32"/>
              <a:gd name="T22" fmla="*/ 12 w 13"/>
              <a:gd name="T23" fmla="*/ 12 h 32"/>
              <a:gd name="T24" fmla="*/ 13 w 13"/>
              <a:gd name="T25" fmla="*/ 15 h 32"/>
              <a:gd name="T26" fmla="*/ 13 w 13"/>
              <a:gd name="T27" fmla="*/ 17 h 32"/>
              <a:gd name="T28" fmla="*/ 13 w 13"/>
              <a:gd name="T29" fmla="*/ 25 h 32"/>
              <a:gd name="T30" fmla="*/ 13 w 13"/>
              <a:gd name="T31" fmla="*/ 25 h 32"/>
              <a:gd name="T32" fmla="*/ 13 w 13"/>
              <a:gd name="T33" fmla="*/ 28 h 32"/>
              <a:gd name="T34" fmla="*/ 13 w 13"/>
              <a:gd name="T35" fmla="*/ 28 h 32"/>
              <a:gd name="T36" fmla="*/ 12 w 13"/>
              <a:gd name="T37" fmla="*/ 30 h 32"/>
              <a:gd name="T38" fmla="*/ 12 w 13"/>
              <a:gd name="T39" fmla="*/ 30 h 32"/>
              <a:gd name="T40" fmla="*/ 10 w 13"/>
              <a:gd name="T41" fmla="*/ 31 h 32"/>
              <a:gd name="T42" fmla="*/ 10 w 13"/>
              <a:gd name="T43" fmla="*/ 31 h 32"/>
              <a:gd name="T44" fmla="*/ 7 w 13"/>
              <a:gd name="T45" fmla="*/ 32 h 32"/>
              <a:gd name="T46" fmla="*/ 7 w 13"/>
              <a:gd name="T47" fmla="*/ 32 h 32"/>
              <a:gd name="T48" fmla="*/ 5 w 13"/>
              <a:gd name="T49" fmla="*/ 31 h 32"/>
              <a:gd name="T50" fmla="*/ 5 w 13"/>
              <a:gd name="T51" fmla="*/ 31 h 32"/>
              <a:gd name="T52" fmla="*/ 2 w 13"/>
              <a:gd name="T53" fmla="*/ 30 h 32"/>
              <a:gd name="T54" fmla="*/ 2 w 13"/>
              <a:gd name="T55" fmla="*/ 30 h 32"/>
              <a:gd name="T56" fmla="*/ 1 w 13"/>
              <a:gd name="T57" fmla="*/ 28 h 32"/>
              <a:gd name="T58" fmla="*/ 1 w 13"/>
              <a:gd name="T59" fmla="*/ 28 h 32"/>
              <a:gd name="T60" fmla="*/ 0 w 13"/>
              <a:gd name="T61" fmla="*/ 25 h 32"/>
              <a:gd name="T62" fmla="*/ 0 w 13"/>
              <a:gd name="T63" fmla="*/ 23 h 32"/>
              <a:gd name="T64" fmla="*/ 5 w 13"/>
              <a:gd name="T65" fmla="*/ 23 h 32"/>
              <a:gd name="T66" fmla="*/ 5 w 13"/>
              <a:gd name="T67" fmla="*/ 25 h 32"/>
              <a:gd name="T68" fmla="*/ 5 w 13"/>
              <a:gd name="T69" fmla="*/ 25 h 32"/>
              <a:gd name="T70" fmla="*/ 5 w 13"/>
              <a:gd name="T71" fmla="*/ 27 h 32"/>
              <a:gd name="T72" fmla="*/ 5 w 13"/>
              <a:gd name="T73" fmla="*/ 27 h 32"/>
              <a:gd name="T74" fmla="*/ 7 w 13"/>
              <a:gd name="T75" fmla="*/ 27 h 32"/>
              <a:gd name="T76" fmla="*/ 7 w 13"/>
              <a:gd name="T77" fmla="*/ 27 h 32"/>
              <a:gd name="T78" fmla="*/ 8 w 13"/>
              <a:gd name="T79" fmla="*/ 27 h 32"/>
              <a:gd name="T80" fmla="*/ 8 w 13"/>
              <a:gd name="T81" fmla="*/ 27 h 32"/>
              <a:gd name="T82" fmla="*/ 10 w 13"/>
              <a:gd name="T83" fmla="*/ 25 h 32"/>
              <a:gd name="T84" fmla="*/ 10 w 13"/>
              <a:gd name="T85" fmla="*/ 17 h 32"/>
              <a:gd name="T86" fmla="*/ 10 w 13"/>
              <a:gd name="T87" fmla="*/ 17 h 32"/>
              <a:gd name="T88" fmla="*/ 8 w 13"/>
              <a:gd name="T89" fmla="*/ 16 h 32"/>
              <a:gd name="T90" fmla="*/ 8 w 13"/>
              <a:gd name="T91" fmla="*/ 16 h 32"/>
              <a:gd name="T92" fmla="*/ 7 w 13"/>
              <a:gd name="T93" fmla="*/ 15 h 32"/>
              <a:gd name="T94" fmla="*/ 7 w 13"/>
              <a:gd name="T95" fmla="*/ 15 h 32"/>
              <a:gd name="T96" fmla="*/ 6 w 13"/>
              <a:gd name="T97" fmla="*/ 15 h 32"/>
              <a:gd name="T98" fmla="*/ 6 w 13"/>
              <a:gd name="T99" fmla="*/ 15 h 32"/>
              <a:gd name="T100" fmla="*/ 5 w 13"/>
              <a:gd name="T101" fmla="*/ 16 h 32"/>
              <a:gd name="T102" fmla="*/ 5 w 13"/>
              <a:gd name="T103" fmla="*/ 16 h 32"/>
              <a:gd name="T104" fmla="*/ 5 w 13"/>
              <a:gd name="T105" fmla="*/ 16 h 32"/>
              <a:gd name="T106" fmla="*/ 5 w 13"/>
              <a:gd name="T107" fmla="*/ 16 h 32"/>
              <a:gd name="T108" fmla="*/ 5 w 13"/>
              <a:gd name="T109" fmla="*/ 17 h 32"/>
              <a:gd name="T110" fmla="*/ 1 w 13"/>
              <a:gd name="T111" fmla="*/ 17 h 32"/>
              <a:gd name="T112" fmla="*/ 1 w 13"/>
              <a:gd name="T113" fmla="*/ 0 h 32"/>
              <a:gd name="T114" fmla="*/ 13 w 13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" h="32">
                <a:moveTo>
                  <a:pt x="13" y="0"/>
                </a:moveTo>
                <a:lnTo>
                  <a:pt x="13" y="3"/>
                </a:lnTo>
                <a:lnTo>
                  <a:pt x="5" y="3"/>
                </a:lnTo>
                <a:lnTo>
                  <a:pt x="5" y="12"/>
                </a:lnTo>
                <a:lnTo>
                  <a:pt x="5" y="12"/>
                </a:lnTo>
                <a:lnTo>
                  <a:pt x="6" y="11"/>
                </a:lnTo>
                <a:lnTo>
                  <a:pt x="6" y="11"/>
                </a:lnTo>
                <a:lnTo>
                  <a:pt x="8" y="11"/>
                </a:lnTo>
                <a:lnTo>
                  <a:pt x="8" y="11"/>
                </a:lnTo>
                <a:lnTo>
                  <a:pt x="11" y="11"/>
                </a:lnTo>
                <a:lnTo>
                  <a:pt x="12" y="12"/>
                </a:lnTo>
                <a:lnTo>
                  <a:pt x="12" y="12"/>
                </a:lnTo>
                <a:lnTo>
                  <a:pt x="13" y="15"/>
                </a:lnTo>
                <a:lnTo>
                  <a:pt x="13" y="17"/>
                </a:lnTo>
                <a:lnTo>
                  <a:pt x="13" y="25"/>
                </a:lnTo>
                <a:lnTo>
                  <a:pt x="13" y="25"/>
                </a:lnTo>
                <a:lnTo>
                  <a:pt x="13" y="28"/>
                </a:lnTo>
                <a:lnTo>
                  <a:pt x="13" y="28"/>
                </a:lnTo>
                <a:lnTo>
                  <a:pt x="12" y="30"/>
                </a:lnTo>
                <a:lnTo>
                  <a:pt x="12" y="30"/>
                </a:lnTo>
                <a:lnTo>
                  <a:pt x="10" y="31"/>
                </a:lnTo>
                <a:lnTo>
                  <a:pt x="10" y="31"/>
                </a:lnTo>
                <a:lnTo>
                  <a:pt x="7" y="32"/>
                </a:lnTo>
                <a:lnTo>
                  <a:pt x="7" y="32"/>
                </a:lnTo>
                <a:lnTo>
                  <a:pt x="5" y="31"/>
                </a:lnTo>
                <a:lnTo>
                  <a:pt x="5" y="31"/>
                </a:lnTo>
                <a:lnTo>
                  <a:pt x="2" y="30"/>
                </a:lnTo>
                <a:lnTo>
                  <a:pt x="2" y="30"/>
                </a:lnTo>
                <a:lnTo>
                  <a:pt x="1" y="28"/>
                </a:lnTo>
                <a:lnTo>
                  <a:pt x="1" y="28"/>
                </a:lnTo>
                <a:lnTo>
                  <a:pt x="0" y="25"/>
                </a:lnTo>
                <a:lnTo>
                  <a:pt x="0" y="23"/>
                </a:lnTo>
                <a:lnTo>
                  <a:pt x="5" y="23"/>
                </a:lnTo>
                <a:lnTo>
                  <a:pt x="5" y="25"/>
                </a:lnTo>
                <a:lnTo>
                  <a:pt x="5" y="25"/>
                </a:lnTo>
                <a:lnTo>
                  <a:pt x="5" y="27"/>
                </a:lnTo>
                <a:lnTo>
                  <a:pt x="5" y="27"/>
                </a:lnTo>
                <a:lnTo>
                  <a:pt x="7" y="27"/>
                </a:lnTo>
                <a:lnTo>
                  <a:pt x="7" y="27"/>
                </a:lnTo>
                <a:lnTo>
                  <a:pt x="8" y="27"/>
                </a:lnTo>
                <a:lnTo>
                  <a:pt x="8" y="27"/>
                </a:lnTo>
                <a:lnTo>
                  <a:pt x="10" y="25"/>
                </a:lnTo>
                <a:lnTo>
                  <a:pt x="10" y="17"/>
                </a:lnTo>
                <a:lnTo>
                  <a:pt x="10" y="17"/>
                </a:lnTo>
                <a:lnTo>
                  <a:pt x="8" y="16"/>
                </a:lnTo>
                <a:lnTo>
                  <a:pt x="8" y="16"/>
                </a:lnTo>
                <a:lnTo>
                  <a:pt x="7" y="15"/>
                </a:lnTo>
                <a:lnTo>
                  <a:pt x="7" y="15"/>
                </a:lnTo>
                <a:lnTo>
                  <a:pt x="6" y="15"/>
                </a:lnTo>
                <a:lnTo>
                  <a:pt x="6" y="15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7"/>
                </a:lnTo>
                <a:lnTo>
                  <a:pt x="1" y="17"/>
                </a:lnTo>
                <a:lnTo>
                  <a:pt x="1" y="0"/>
                </a:lnTo>
                <a:lnTo>
                  <a:pt x="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699" name="Freeform 2330">
            <a:extLst>
              <a:ext uri="{FF2B5EF4-FFF2-40B4-BE49-F238E27FC236}">
                <a16:creationId xmlns:a16="http://schemas.microsoft.com/office/drawing/2014/main" id="{0B85595C-6FB4-4034-93AE-625482CD7CDC}"/>
              </a:ext>
            </a:extLst>
          </p:cNvPr>
          <p:cNvSpPr>
            <a:spLocks noEditPoints="1"/>
          </p:cNvSpPr>
          <p:nvPr/>
        </p:nvSpPr>
        <p:spPr bwMode="auto">
          <a:xfrm>
            <a:off x="5990668" y="5638984"/>
            <a:ext cx="22225" cy="50800"/>
          </a:xfrm>
          <a:custGeom>
            <a:avLst/>
            <a:gdLst>
              <a:gd name="T0" fmla="*/ 0 w 14"/>
              <a:gd name="T1" fmla="*/ 8 h 32"/>
              <a:gd name="T2" fmla="*/ 0 w 14"/>
              <a:gd name="T3" fmla="*/ 6 h 32"/>
              <a:gd name="T4" fmla="*/ 0 w 14"/>
              <a:gd name="T5" fmla="*/ 5 h 32"/>
              <a:gd name="T6" fmla="*/ 0 w 14"/>
              <a:gd name="T7" fmla="*/ 3 h 32"/>
              <a:gd name="T8" fmla="*/ 1 w 14"/>
              <a:gd name="T9" fmla="*/ 2 h 32"/>
              <a:gd name="T10" fmla="*/ 4 w 14"/>
              <a:gd name="T11" fmla="*/ 0 h 32"/>
              <a:gd name="T12" fmla="*/ 6 w 14"/>
              <a:gd name="T13" fmla="*/ 0 h 32"/>
              <a:gd name="T14" fmla="*/ 9 w 14"/>
              <a:gd name="T15" fmla="*/ 0 h 32"/>
              <a:gd name="T16" fmla="*/ 11 w 14"/>
              <a:gd name="T17" fmla="*/ 2 h 32"/>
              <a:gd name="T18" fmla="*/ 13 w 14"/>
              <a:gd name="T19" fmla="*/ 3 h 32"/>
              <a:gd name="T20" fmla="*/ 13 w 14"/>
              <a:gd name="T21" fmla="*/ 5 h 32"/>
              <a:gd name="T22" fmla="*/ 14 w 14"/>
              <a:gd name="T23" fmla="*/ 6 h 32"/>
              <a:gd name="T24" fmla="*/ 14 w 14"/>
              <a:gd name="T25" fmla="*/ 8 h 32"/>
              <a:gd name="T26" fmla="*/ 14 w 14"/>
              <a:gd name="T27" fmla="*/ 11 h 32"/>
              <a:gd name="T28" fmla="*/ 13 w 14"/>
              <a:gd name="T29" fmla="*/ 12 h 32"/>
              <a:gd name="T30" fmla="*/ 13 w 14"/>
              <a:gd name="T31" fmla="*/ 13 h 32"/>
              <a:gd name="T32" fmla="*/ 11 w 14"/>
              <a:gd name="T33" fmla="*/ 15 h 32"/>
              <a:gd name="T34" fmla="*/ 13 w 14"/>
              <a:gd name="T35" fmla="*/ 16 h 32"/>
              <a:gd name="T36" fmla="*/ 13 w 14"/>
              <a:gd name="T37" fmla="*/ 17 h 32"/>
              <a:gd name="T38" fmla="*/ 14 w 14"/>
              <a:gd name="T39" fmla="*/ 20 h 32"/>
              <a:gd name="T40" fmla="*/ 14 w 14"/>
              <a:gd name="T41" fmla="*/ 22 h 32"/>
              <a:gd name="T42" fmla="*/ 14 w 14"/>
              <a:gd name="T43" fmla="*/ 25 h 32"/>
              <a:gd name="T44" fmla="*/ 13 w 14"/>
              <a:gd name="T45" fmla="*/ 27 h 32"/>
              <a:gd name="T46" fmla="*/ 13 w 14"/>
              <a:gd name="T47" fmla="*/ 28 h 32"/>
              <a:gd name="T48" fmla="*/ 13 w 14"/>
              <a:gd name="T49" fmla="*/ 28 h 32"/>
              <a:gd name="T50" fmla="*/ 10 w 14"/>
              <a:gd name="T51" fmla="*/ 31 h 32"/>
              <a:gd name="T52" fmla="*/ 6 w 14"/>
              <a:gd name="T53" fmla="*/ 32 h 32"/>
              <a:gd name="T54" fmla="*/ 3 w 14"/>
              <a:gd name="T55" fmla="*/ 31 h 32"/>
              <a:gd name="T56" fmla="*/ 1 w 14"/>
              <a:gd name="T57" fmla="*/ 28 h 32"/>
              <a:gd name="T58" fmla="*/ 0 w 14"/>
              <a:gd name="T59" fmla="*/ 28 h 32"/>
              <a:gd name="T60" fmla="*/ 0 w 14"/>
              <a:gd name="T61" fmla="*/ 27 h 32"/>
              <a:gd name="T62" fmla="*/ 0 w 14"/>
              <a:gd name="T63" fmla="*/ 25 h 32"/>
              <a:gd name="T64" fmla="*/ 0 w 14"/>
              <a:gd name="T65" fmla="*/ 22 h 32"/>
              <a:gd name="T66" fmla="*/ 0 w 14"/>
              <a:gd name="T67" fmla="*/ 20 h 32"/>
              <a:gd name="T68" fmla="*/ 0 w 14"/>
              <a:gd name="T69" fmla="*/ 17 h 32"/>
              <a:gd name="T70" fmla="*/ 0 w 14"/>
              <a:gd name="T71" fmla="*/ 16 h 32"/>
              <a:gd name="T72" fmla="*/ 3 w 14"/>
              <a:gd name="T73" fmla="*/ 15 h 32"/>
              <a:gd name="T74" fmla="*/ 0 w 14"/>
              <a:gd name="T75" fmla="*/ 13 h 32"/>
              <a:gd name="T76" fmla="*/ 0 w 14"/>
              <a:gd name="T77" fmla="*/ 12 h 32"/>
              <a:gd name="T78" fmla="*/ 0 w 14"/>
              <a:gd name="T79" fmla="*/ 11 h 32"/>
              <a:gd name="T80" fmla="*/ 0 w 14"/>
              <a:gd name="T81" fmla="*/ 8 h 32"/>
              <a:gd name="T82" fmla="*/ 9 w 14"/>
              <a:gd name="T83" fmla="*/ 6 h 32"/>
              <a:gd name="T84" fmla="*/ 8 w 14"/>
              <a:gd name="T85" fmla="*/ 5 h 32"/>
              <a:gd name="T86" fmla="*/ 6 w 14"/>
              <a:gd name="T87" fmla="*/ 3 h 32"/>
              <a:gd name="T88" fmla="*/ 5 w 14"/>
              <a:gd name="T89" fmla="*/ 5 h 32"/>
              <a:gd name="T90" fmla="*/ 4 w 14"/>
              <a:gd name="T91" fmla="*/ 11 h 32"/>
              <a:gd name="T92" fmla="*/ 5 w 14"/>
              <a:gd name="T93" fmla="*/ 12 h 32"/>
              <a:gd name="T94" fmla="*/ 6 w 14"/>
              <a:gd name="T95" fmla="*/ 13 h 32"/>
              <a:gd name="T96" fmla="*/ 8 w 14"/>
              <a:gd name="T97" fmla="*/ 12 h 32"/>
              <a:gd name="T98" fmla="*/ 9 w 14"/>
              <a:gd name="T99" fmla="*/ 11 h 32"/>
              <a:gd name="T100" fmla="*/ 9 w 14"/>
              <a:gd name="T101" fmla="*/ 18 h 32"/>
              <a:gd name="T102" fmla="*/ 8 w 14"/>
              <a:gd name="T103" fmla="*/ 17 h 32"/>
              <a:gd name="T104" fmla="*/ 6 w 14"/>
              <a:gd name="T105" fmla="*/ 16 h 32"/>
              <a:gd name="T106" fmla="*/ 5 w 14"/>
              <a:gd name="T107" fmla="*/ 17 h 32"/>
              <a:gd name="T108" fmla="*/ 4 w 14"/>
              <a:gd name="T109" fmla="*/ 18 h 32"/>
              <a:gd name="T110" fmla="*/ 4 w 14"/>
              <a:gd name="T111" fmla="*/ 25 h 32"/>
              <a:gd name="T112" fmla="*/ 5 w 14"/>
              <a:gd name="T113" fmla="*/ 27 h 32"/>
              <a:gd name="T114" fmla="*/ 6 w 14"/>
              <a:gd name="T115" fmla="*/ 27 h 32"/>
              <a:gd name="T116" fmla="*/ 8 w 14"/>
              <a:gd name="T117" fmla="*/ 27 h 32"/>
              <a:gd name="T118" fmla="*/ 9 w 14"/>
              <a:gd name="T119" fmla="*/ 1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32">
                <a:moveTo>
                  <a:pt x="0" y="8"/>
                </a:move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4" y="6"/>
                </a:lnTo>
                <a:lnTo>
                  <a:pt x="14" y="6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3" y="12"/>
                </a:lnTo>
                <a:lnTo>
                  <a:pt x="13" y="12"/>
                </a:lnTo>
                <a:lnTo>
                  <a:pt x="13" y="13"/>
                </a:lnTo>
                <a:lnTo>
                  <a:pt x="13" y="13"/>
                </a:lnTo>
                <a:lnTo>
                  <a:pt x="11" y="15"/>
                </a:lnTo>
                <a:lnTo>
                  <a:pt x="11" y="15"/>
                </a:lnTo>
                <a:lnTo>
                  <a:pt x="13" y="16"/>
                </a:lnTo>
                <a:lnTo>
                  <a:pt x="13" y="16"/>
                </a:lnTo>
                <a:lnTo>
                  <a:pt x="13" y="17"/>
                </a:lnTo>
                <a:lnTo>
                  <a:pt x="13" y="17"/>
                </a:lnTo>
                <a:lnTo>
                  <a:pt x="14" y="20"/>
                </a:lnTo>
                <a:lnTo>
                  <a:pt x="14" y="20"/>
                </a:lnTo>
                <a:lnTo>
                  <a:pt x="14" y="22"/>
                </a:lnTo>
                <a:lnTo>
                  <a:pt x="14" y="22"/>
                </a:lnTo>
                <a:lnTo>
                  <a:pt x="14" y="25"/>
                </a:lnTo>
                <a:lnTo>
                  <a:pt x="14" y="25"/>
                </a:lnTo>
                <a:lnTo>
                  <a:pt x="13" y="27"/>
                </a:lnTo>
                <a:lnTo>
                  <a:pt x="13" y="27"/>
                </a:lnTo>
                <a:lnTo>
                  <a:pt x="13" y="28"/>
                </a:lnTo>
                <a:lnTo>
                  <a:pt x="13" y="28"/>
                </a:lnTo>
                <a:lnTo>
                  <a:pt x="13" y="28"/>
                </a:lnTo>
                <a:lnTo>
                  <a:pt x="13" y="28"/>
                </a:lnTo>
                <a:lnTo>
                  <a:pt x="10" y="31"/>
                </a:lnTo>
                <a:lnTo>
                  <a:pt x="10" y="31"/>
                </a:lnTo>
                <a:lnTo>
                  <a:pt x="6" y="32"/>
                </a:lnTo>
                <a:lnTo>
                  <a:pt x="6" y="32"/>
                </a:lnTo>
                <a:lnTo>
                  <a:pt x="3" y="31"/>
                </a:lnTo>
                <a:lnTo>
                  <a:pt x="3" y="31"/>
                </a:lnTo>
                <a:lnTo>
                  <a:pt x="1" y="28"/>
                </a:lnTo>
                <a:lnTo>
                  <a:pt x="1" y="28"/>
                </a:lnTo>
                <a:lnTo>
                  <a:pt x="0" y="28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0" y="16"/>
                </a:lnTo>
                <a:lnTo>
                  <a:pt x="3" y="15"/>
                </a:lnTo>
                <a:lnTo>
                  <a:pt x="3" y="15"/>
                </a:lnTo>
                <a:lnTo>
                  <a:pt x="0" y="13"/>
                </a:lnTo>
                <a:lnTo>
                  <a:pt x="0" y="13"/>
                </a:lnTo>
                <a:lnTo>
                  <a:pt x="0" y="12"/>
                </a:lnTo>
                <a:lnTo>
                  <a:pt x="0" y="12"/>
                </a:lnTo>
                <a:lnTo>
                  <a:pt x="0" y="11"/>
                </a:ln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9" y="6"/>
                </a:move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6" y="3"/>
                </a:lnTo>
                <a:lnTo>
                  <a:pt x="6" y="3"/>
                </a:lnTo>
                <a:lnTo>
                  <a:pt x="5" y="5"/>
                </a:lnTo>
                <a:lnTo>
                  <a:pt x="5" y="5"/>
                </a:lnTo>
                <a:lnTo>
                  <a:pt x="4" y="6"/>
                </a:lnTo>
                <a:lnTo>
                  <a:pt x="4" y="11"/>
                </a:lnTo>
                <a:lnTo>
                  <a:pt x="4" y="11"/>
                </a:lnTo>
                <a:lnTo>
                  <a:pt x="5" y="12"/>
                </a:lnTo>
                <a:lnTo>
                  <a:pt x="5" y="12"/>
                </a:lnTo>
                <a:lnTo>
                  <a:pt x="6" y="13"/>
                </a:lnTo>
                <a:lnTo>
                  <a:pt x="6" y="13"/>
                </a:lnTo>
                <a:lnTo>
                  <a:pt x="8" y="12"/>
                </a:lnTo>
                <a:lnTo>
                  <a:pt x="8" y="12"/>
                </a:lnTo>
                <a:lnTo>
                  <a:pt x="9" y="11"/>
                </a:lnTo>
                <a:lnTo>
                  <a:pt x="9" y="6"/>
                </a:lnTo>
                <a:close/>
                <a:moveTo>
                  <a:pt x="9" y="18"/>
                </a:moveTo>
                <a:lnTo>
                  <a:pt x="9" y="18"/>
                </a:lnTo>
                <a:lnTo>
                  <a:pt x="8" y="17"/>
                </a:lnTo>
                <a:lnTo>
                  <a:pt x="8" y="17"/>
                </a:lnTo>
                <a:lnTo>
                  <a:pt x="6" y="16"/>
                </a:lnTo>
                <a:lnTo>
                  <a:pt x="6" y="16"/>
                </a:lnTo>
                <a:lnTo>
                  <a:pt x="5" y="17"/>
                </a:lnTo>
                <a:lnTo>
                  <a:pt x="5" y="17"/>
                </a:lnTo>
                <a:lnTo>
                  <a:pt x="4" y="18"/>
                </a:lnTo>
                <a:lnTo>
                  <a:pt x="4" y="25"/>
                </a:lnTo>
                <a:lnTo>
                  <a:pt x="4" y="25"/>
                </a:lnTo>
                <a:lnTo>
                  <a:pt x="5" y="27"/>
                </a:lnTo>
                <a:lnTo>
                  <a:pt x="5" y="27"/>
                </a:lnTo>
                <a:lnTo>
                  <a:pt x="6" y="27"/>
                </a:lnTo>
                <a:lnTo>
                  <a:pt x="6" y="27"/>
                </a:lnTo>
                <a:lnTo>
                  <a:pt x="8" y="27"/>
                </a:lnTo>
                <a:lnTo>
                  <a:pt x="8" y="27"/>
                </a:lnTo>
                <a:lnTo>
                  <a:pt x="9" y="25"/>
                </a:lnTo>
                <a:lnTo>
                  <a:pt x="9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00" name="Freeform 2331">
            <a:extLst>
              <a:ext uri="{FF2B5EF4-FFF2-40B4-BE49-F238E27FC236}">
                <a16:creationId xmlns:a16="http://schemas.microsoft.com/office/drawing/2014/main" id="{3DCAE7D0-D2B2-498B-BE50-B44EC7925BEC}"/>
              </a:ext>
            </a:extLst>
          </p:cNvPr>
          <p:cNvSpPr>
            <a:spLocks/>
          </p:cNvSpPr>
          <p:nvPr/>
        </p:nvSpPr>
        <p:spPr bwMode="auto">
          <a:xfrm>
            <a:off x="6016068" y="5681846"/>
            <a:ext cx="7938" cy="12700"/>
          </a:xfrm>
          <a:custGeom>
            <a:avLst/>
            <a:gdLst>
              <a:gd name="T0" fmla="*/ 0 w 5"/>
              <a:gd name="T1" fmla="*/ 8 h 8"/>
              <a:gd name="T2" fmla="*/ 0 w 5"/>
              <a:gd name="T3" fmla="*/ 0 h 8"/>
              <a:gd name="T4" fmla="*/ 5 w 5"/>
              <a:gd name="T5" fmla="*/ 0 h 8"/>
              <a:gd name="T6" fmla="*/ 5 w 5"/>
              <a:gd name="T7" fmla="*/ 5 h 8"/>
              <a:gd name="T8" fmla="*/ 0 w 5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8">
                <a:moveTo>
                  <a:pt x="0" y="8"/>
                </a:moveTo>
                <a:lnTo>
                  <a:pt x="0" y="0"/>
                </a:lnTo>
                <a:lnTo>
                  <a:pt x="5" y="0"/>
                </a:lnTo>
                <a:lnTo>
                  <a:pt x="5" y="5"/>
                </a:lnTo>
                <a:lnTo>
                  <a:pt x="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01" name="Freeform 2332">
            <a:extLst>
              <a:ext uri="{FF2B5EF4-FFF2-40B4-BE49-F238E27FC236}">
                <a16:creationId xmlns:a16="http://schemas.microsoft.com/office/drawing/2014/main" id="{AAB4E474-F4F8-4FC9-AF5D-06207684DA9D}"/>
              </a:ext>
            </a:extLst>
          </p:cNvPr>
          <p:cNvSpPr>
            <a:spLocks noEditPoints="1"/>
          </p:cNvSpPr>
          <p:nvPr/>
        </p:nvSpPr>
        <p:spPr bwMode="auto">
          <a:xfrm>
            <a:off x="6030355" y="5638984"/>
            <a:ext cx="22225" cy="50800"/>
          </a:xfrm>
          <a:custGeom>
            <a:avLst/>
            <a:gdLst>
              <a:gd name="T0" fmla="*/ 6 w 14"/>
              <a:gd name="T1" fmla="*/ 18 h 32"/>
              <a:gd name="T2" fmla="*/ 6 w 14"/>
              <a:gd name="T3" fmla="*/ 18 h 32"/>
              <a:gd name="T4" fmla="*/ 6 w 14"/>
              <a:gd name="T5" fmla="*/ 18 h 32"/>
              <a:gd name="T6" fmla="*/ 5 w 14"/>
              <a:gd name="T7" fmla="*/ 18 h 32"/>
              <a:gd name="T8" fmla="*/ 3 w 14"/>
              <a:gd name="T9" fmla="*/ 18 h 32"/>
              <a:gd name="T10" fmla="*/ 1 w 14"/>
              <a:gd name="T11" fmla="*/ 16 h 32"/>
              <a:gd name="T12" fmla="*/ 0 w 14"/>
              <a:gd name="T13" fmla="*/ 16 h 32"/>
              <a:gd name="T14" fmla="*/ 0 w 14"/>
              <a:gd name="T15" fmla="*/ 15 h 32"/>
              <a:gd name="T16" fmla="*/ 0 w 14"/>
              <a:gd name="T17" fmla="*/ 12 h 32"/>
              <a:gd name="T18" fmla="*/ 0 w 14"/>
              <a:gd name="T19" fmla="*/ 8 h 32"/>
              <a:gd name="T20" fmla="*/ 0 w 14"/>
              <a:gd name="T21" fmla="*/ 6 h 32"/>
              <a:gd name="T22" fmla="*/ 0 w 14"/>
              <a:gd name="T23" fmla="*/ 5 h 32"/>
              <a:gd name="T24" fmla="*/ 0 w 14"/>
              <a:gd name="T25" fmla="*/ 3 h 32"/>
              <a:gd name="T26" fmla="*/ 1 w 14"/>
              <a:gd name="T27" fmla="*/ 2 h 32"/>
              <a:gd name="T28" fmla="*/ 4 w 14"/>
              <a:gd name="T29" fmla="*/ 0 h 32"/>
              <a:gd name="T30" fmla="*/ 6 w 14"/>
              <a:gd name="T31" fmla="*/ 0 h 32"/>
              <a:gd name="T32" fmla="*/ 10 w 14"/>
              <a:gd name="T33" fmla="*/ 0 h 32"/>
              <a:gd name="T34" fmla="*/ 13 w 14"/>
              <a:gd name="T35" fmla="*/ 2 h 32"/>
              <a:gd name="T36" fmla="*/ 13 w 14"/>
              <a:gd name="T37" fmla="*/ 3 h 32"/>
              <a:gd name="T38" fmla="*/ 14 w 14"/>
              <a:gd name="T39" fmla="*/ 5 h 32"/>
              <a:gd name="T40" fmla="*/ 14 w 14"/>
              <a:gd name="T41" fmla="*/ 6 h 32"/>
              <a:gd name="T42" fmla="*/ 14 w 14"/>
              <a:gd name="T43" fmla="*/ 8 h 32"/>
              <a:gd name="T44" fmla="*/ 14 w 14"/>
              <a:gd name="T45" fmla="*/ 11 h 32"/>
              <a:gd name="T46" fmla="*/ 14 w 14"/>
              <a:gd name="T47" fmla="*/ 13 h 32"/>
              <a:gd name="T48" fmla="*/ 13 w 14"/>
              <a:gd name="T49" fmla="*/ 15 h 32"/>
              <a:gd name="T50" fmla="*/ 6 w 14"/>
              <a:gd name="T51" fmla="*/ 32 h 32"/>
              <a:gd name="T52" fmla="*/ 4 w 14"/>
              <a:gd name="T53" fmla="*/ 12 h 32"/>
              <a:gd name="T54" fmla="*/ 5 w 14"/>
              <a:gd name="T55" fmla="*/ 13 h 32"/>
              <a:gd name="T56" fmla="*/ 6 w 14"/>
              <a:gd name="T57" fmla="*/ 15 h 32"/>
              <a:gd name="T58" fmla="*/ 8 w 14"/>
              <a:gd name="T59" fmla="*/ 13 h 32"/>
              <a:gd name="T60" fmla="*/ 9 w 14"/>
              <a:gd name="T61" fmla="*/ 12 h 32"/>
              <a:gd name="T62" fmla="*/ 9 w 14"/>
              <a:gd name="T63" fmla="*/ 6 h 32"/>
              <a:gd name="T64" fmla="*/ 8 w 14"/>
              <a:gd name="T65" fmla="*/ 5 h 32"/>
              <a:gd name="T66" fmla="*/ 6 w 14"/>
              <a:gd name="T67" fmla="*/ 3 h 32"/>
              <a:gd name="T68" fmla="*/ 5 w 14"/>
              <a:gd name="T69" fmla="*/ 5 h 32"/>
              <a:gd name="T70" fmla="*/ 4 w 14"/>
              <a:gd name="T71" fmla="*/ 1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32">
                <a:moveTo>
                  <a:pt x="1" y="32"/>
                </a:move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5" y="18"/>
                </a:lnTo>
                <a:lnTo>
                  <a:pt x="5" y="18"/>
                </a:lnTo>
                <a:lnTo>
                  <a:pt x="3" y="18"/>
                </a:lnTo>
                <a:lnTo>
                  <a:pt x="3" y="18"/>
                </a:lnTo>
                <a:lnTo>
                  <a:pt x="1" y="16"/>
                </a:lnTo>
                <a:lnTo>
                  <a:pt x="1" y="16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3" y="2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6"/>
                </a:lnTo>
                <a:lnTo>
                  <a:pt x="14" y="6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4" y="13"/>
                </a:lnTo>
                <a:lnTo>
                  <a:pt x="14" y="13"/>
                </a:lnTo>
                <a:lnTo>
                  <a:pt x="13" y="15"/>
                </a:lnTo>
                <a:lnTo>
                  <a:pt x="13" y="15"/>
                </a:lnTo>
                <a:lnTo>
                  <a:pt x="13" y="16"/>
                </a:lnTo>
                <a:lnTo>
                  <a:pt x="6" y="32"/>
                </a:lnTo>
                <a:lnTo>
                  <a:pt x="1" y="32"/>
                </a:lnTo>
                <a:close/>
                <a:moveTo>
                  <a:pt x="4" y="12"/>
                </a:moveTo>
                <a:lnTo>
                  <a:pt x="4" y="12"/>
                </a:lnTo>
                <a:lnTo>
                  <a:pt x="5" y="13"/>
                </a:lnTo>
                <a:lnTo>
                  <a:pt x="5" y="13"/>
                </a:lnTo>
                <a:lnTo>
                  <a:pt x="6" y="15"/>
                </a:lnTo>
                <a:lnTo>
                  <a:pt x="6" y="15"/>
                </a:lnTo>
                <a:lnTo>
                  <a:pt x="8" y="13"/>
                </a:lnTo>
                <a:lnTo>
                  <a:pt x="8" y="13"/>
                </a:lnTo>
                <a:lnTo>
                  <a:pt x="9" y="12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6" y="3"/>
                </a:lnTo>
                <a:lnTo>
                  <a:pt x="6" y="3"/>
                </a:lnTo>
                <a:lnTo>
                  <a:pt x="5" y="5"/>
                </a:lnTo>
                <a:lnTo>
                  <a:pt x="5" y="5"/>
                </a:lnTo>
                <a:lnTo>
                  <a:pt x="4" y="6"/>
                </a:lnTo>
                <a:lnTo>
                  <a:pt x="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02" name="Freeform 2333">
            <a:extLst>
              <a:ext uri="{FF2B5EF4-FFF2-40B4-BE49-F238E27FC236}">
                <a16:creationId xmlns:a16="http://schemas.microsoft.com/office/drawing/2014/main" id="{6FE2220E-D35E-4A23-B036-5696D948869E}"/>
              </a:ext>
            </a:extLst>
          </p:cNvPr>
          <p:cNvSpPr>
            <a:spLocks/>
          </p:cNvSpPr>
          <p:nvPr/>
        </p:nvSpPr>
        <p:spPr bwMode="auto">
          <a:xfrm>
            <a:off x="6057343" y="5638984"/>
            <a:ext cx="20638" cy="50800"/>
          </a:xfrm>
          <a:custGeom>
            <a:avLst/>
            <a:gdLst>
              <a:gd name="T0" fmla="*/ 0 w 13"/>
              <a:gd name="T1" fmla="*/ 32 h 32"/>
              <a:gd name="T2" fmla="*/ 0 w 13"/>
              <a:gd name="T3" fmla="*/ 27 h 32"/>
              <a:gd name="T4" fmla="*/ 8 w 13"/>
              <a:gd name="T5" fmla="*/ 12 h 32"/>
              <a:gd name="T6" fmla="*/ 8 w 13"/>
              <a:gd name="T7" fmla="*/ 12 h 32"/>
              <a:gd name="T8" fmla="*/ 8 w 13"/>
              <a:gd name="T9" fmla="*/ 10 h 32"/>
              <a:gd name="T10" fmla="*/ 8 w 13"/>
              <a:gd name="T11" fmla="*/ 10 h 32"/>
              <a:gd name="T12" fmla="*/ 8 w 13"/>
              <a:gd name="T13" fmla="*/ 7 h 32"/>
              <a:gd name="T14" fmla="*/ 8 w 13"/>
              <a:gd name="T15" fmla="*/ 7 h 32"/>
              <a:gd name="T16" fmla="*/ 8 w 13"/>
              <a:gd name="T17" fmla="*/ 6 h 32"/>
              <a:gd name="T18" fmla="*/ 8 w 13"/>
              <a:gd name="T19" fmla="*/ 6 h 32"/>
              <a:gd name="T20" fmla="*/ 8 w 13"/>
              <a:gd name="T21" fmla="*/ 5 h 32"/>
              <a:gd name="T22" fmla="*/ 8 w 13"/>
              <a:gd name="T23" fmla="*/ 5 h 32"/>
              <a:gd name="T24" fmla="*/ 8 w 13"/>
              <a:gd name="T25" fmla="*/ 5 h 32"/>
              <a:gd name="T26" fmla="*/ 8 w 13"/>
              <a:gd name="T27" fmla="*/ 5 h 32"/>
              <a:gd name="T28" fmla="*/ 7 w 13"/>
              <a:gd name="T29" fmla="*/ 3 h 32"/>
              <a:gd name="T30" fmla="*/ 7 w 13"/>
              <a:gd name="T31" fmla="*/ 3 h 32"/>
              <a:gd name="T32" fmla="*/ 5 w 13"/>
              <a:gd name="T33" fmla="*/ 5 h 32"/>
              <a:gd name="T34" fmla="*/ 5 w 13"/>
              <a:gd name="T35" fmla="*/ 5 h 32"/>
              <a:gd name="T36" fmla="*/ 5 w 13"/>
              <a:gd name="T37" fmla="*/ 6 h 32"/>
              <a:gd name="T38" fmla="*/ 5 w 13"/>
              <a:gd name="T39" fmla="*/ 8 h 32"/>
              <a:gd name="T40" fmla="*/ 0 w 13"/>
              <a:gd name="T41" fmla="*/ 8 h 32"/>
              <a:gd name="T42" fmla="*/ 0 w 13"/>
              <a:gd name="T43" fmla="*/ 6 h 32"/>
              <a:gd name="T44" fmla="*/ 0 w 13"/>
              <a:gd name="T45" fmla="*/ 6 h 32"/>
              <a:gd name="T46" fmla="*/ 1 w 13"/>
              <a:gd name="T47" fmla="*/ 3 h 32"/>
              <a:gd name="T48" fmla="*/ 1 w 13"/>
              <a:gd name="T49" fmla="*/ 3 h 32"/>
              <a:gd name="T50" fmla="*/ 2 w 13"/>
              <a:gd name="T51" fmla="*/ 1 h 32"/>
              <a:gd name="T52" fmla="*/ 2 w 13"/>
              <a:gd name="T53" fmla="*/ 1 h 32"/>
              <a:gd name="T54" fmla="*/ 5 w 13"/>
              <a:gd name="T55" fmla="*/ 0 h 32"/>
              <a:gd name="T56" fmla="*/ 5 w 13"/>
              <a:gd name="T57" fmla="*/ 0 h 32"/>
              <a:gd name="T58" fmla="*/ 7 w 13"/>
              <a:gd name="T59" fmla="*/ 0 h 32"/>
              <a:gd name="T60" fmla="*/ 7 w 13"/>
              <a:gd name="T61" fmla="*/ 0 h 32"/>
              <a:gd name="T62" fmla="*/ 10 w 13"/>
              <a:gd name="T63" fmla="*/ 0 h 32"/>
              <a:gd name="T64" fmla="*/ 10 w 13"/>
              <a:gd name="T65" fmla="*/ 0 h 32"/>
              <a:gd name="T66" fmla="*/ 12 w 13"/>
              <a:gd name="T67" fmla="*/ 2 h 32"/>
              <a:gd name="T68" fmla="*/ 12 w 13"/>
              <a:gd name="T69" fmla="*/ 2 h 32"/>
              <a:gd name="T70" fmla="*/ 13 w 13"/>
              <a:gd name="T71" fmla="*/ 5 h 32"/>
              <a:gd name="T72" fmla="*/ 13 w 13"/>
              <a:gd name="T73" fmla="*/ 5 h 32"/>
              <a:gd name="T74" fmla="*/ 13 w 13"/>
              <a:gd name="T75" fmla="*/ 7 h 32"/>
              <a:gd name="T76" fmla="*/ 13 w 13"/>
              <a:gd name="T77" fmla="*/ 7 h 32"/>
              <a:gd name="T78" fmla="*/ 13 w 13"/>
              <a:gd name="T79" fmla="*/ 10 h 32"/>
              <a:gd name="T80" fmla="*/ 13 w 13"/>
              <a:gd name="T81" fmla="*/ 10 h 32"/>
              <a:gd name="T82" fmla="*/ 13 w 13"/>
              <a:gd name="T83" fmla="*/ 11 h 32"/>
              <a:gd name="T84" fmla="*/ 13 w 13"/>
              <a:gd name="T85" fmla="*/ 11 h 32"/>
              <a:gd name="T86" fmla="*/ 13 w 13"/>
              <a:gd name="T87" fmla="*/ 12 h 32"/>
              <a:gd name="T88" fmla="*/ 13 w 13"/>
              <a:gd name="T89" fmla="*/ 12 h 32"/>
              <a:gd name="T90" fmla="*/ 12 w 13"/>
              <a:gd name="T91" fmla="*/ 13 h 32"/>
              <a:gd name="T92" fmla="*/ 5 w 13"/>
              <a:gd name="T93" fmla="*/ 27 h 32"/>
              <a:gd name="T94" fmla="*/ 13 w 13"/>
              <a:gd name="T95" fmla="*/ 27 h 32"/>
              <a:gd name="T96" fmla="*/ 13 w 13"/>
              <a:gd name="T97" fmla="*/ 32 h 32"/>
              <a:gd name="T98" fmla="*/ 0 w 13"/>
              <a:gd name="T9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32">
                <a:moveTo>
                  <a:pt x="0" y="32"/>
                </a:moveTo>
                <a:lnTo>
                  <a:pt x="0" y="27"/>
                </a:lnTo>
                <a:lnTo>
                  <a:pt x="8" y="12"/>
                </a:lnTo>
                <a:lnTo>
                  <a:pt x="8" y="12"/>
                </a:lnTo>
                <a:lnTo>
                  <a:pt x="8" y="10"/>
                </a:lnTo>
                <a:lnTo>
                  <a:pt x="8" y="10"/>
                </a:lnTo>
                <a:lnTo>
                  <a:pt x="8" y="7"/>
                </a:lnTo>
                <a:lnTo>
                  <a:pt x="8" y="7"/>
                </a:lnTo>
                <a:lnTo>
                  <a:pt x="8" y="6"/>
                </a:lnTo>
                <a:lnTo>
                  <a:pt x="8" y="6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7" y="3"/>
                </a:lnTo>
                <a:lnTo>
                  <a:pt x="7" y="3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1" y="3"/>
                </a:lnTo>
                <a:lnTo>
                  <a:pt x="1" y="3"/>
                </a:lnTo>
                <a:lnTo>
                  <a:pt x="2" y="1"/>
                </a:lnTo>
                <a:lnTo>
                  <a:pt x="2" y="1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3" y="5"/>
                </a:lnTo>
                <a:lnTo>
                  <a:pt x="13" y="5"/>
                </a:lnTo>
                <a:lnTo>
                  <a:pt x="13" y="7"/>
                </a:lnTo>
                <a:lnTo>
                  <a:pt x="13" y="7"/>
                </a:lnTo>
                <a:lnTo>
                  <a:pt x="13" y="10"/>
                </a:lnTo>
                <a:lnTo>
                  <a:pt x="13" y="10"/>
                </a:lnTo>
                <a:lnTo>
                  <a:pt x="13" y="11"/>
                </a:lnTo>
                <a:lnTo>
                  <a:pt x="13" y="11"/>
                </a:lnTo>
                <a:lnTo>
                  <a:pt x="13" y="12"/>
                </a:lnTo>
                <a:lnTo>
                  <a:pt x="13" y="12"/>
                </a:lnTo>
                <a:lnTo>
                  <a:pt x="12" y="13"/>
                </a:lnTo>
                <a:lnTo>
                  <a:pt x="5" y="27"/>
                </a:lnTo>
                <a:lnTo>
                  <a:pt x="13" y="27"/>
                </a:lnTo>
                <a:lnTo>
                  <a:pt x="13" y="32"/>
                </a:lnTo>
                <a:lnTo>
                  <a:pt x="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03" name="Freeform 2334">
            <a:extLst>
              <a:ext uri="{FF2B5EF4-FFF2-40B4-BE49-F238E27FC236}">
                <a16:creationId xmlns:a16="http://schemas.microsoft.com/office/drawing/2014/main" id="{EB69D28E-D86E-40A3-BA1A-B20DB0968D68}"/>
              </a:ext>
            </a:extLst>
          </p:cNvPr>
          <p:cNvSpPr>
            <a:spLocks/>
          </p:cNvSpPr>
          <p:nvPr/>
        </p:nvSpPr>
        <p:spPr bwMode="auto">
          <a:xfrm>
            <a:off x="6084330" y="5638984"/>
            <a:ext cx="20638" cy="50800"/>
          </a:xfrm>
          <a:custGeom>
            <a:avLst/>
            <a:gdLst>
              <a:gd name="T0" fmla="*/ 13 w 13"/>
              <a:gd name="T1" fmla="*/ 0 h 32"/>
              <a:gd name="T2" fmla="*/ 13 w 13"/>
              <a:gd name="T3" fmla="*/ 3 h 32"/>
              <a:gd name="T4" fmla="*/ 4 w 13"/>
              <a:gd name="T5" fmla="*/ 3 h 32"/>
              <a:gd name="T6" fmla="*/ 4 w 13"/>
              <a:gd name="T7" fmla="*/ 12 h 32"/>
              <a:gd name="T8" fmla="*/ 4 w 13"/>
              <a:gd name="T9" fmla="*/ 12 h 32"/>
              <a:gd name="T10" fmla="*/ 6 w 13"/>
              <a:gd name="T11" fmla="*/ 11 h 32"/>
              <a:gd name="T12" fmla="*/ 6 w 13"/>
              <a:gd name="T13" fmla="*/ 11 h 32"/>
              <a:gd name="T14" fmla="*/ 8 w 13"/>
              <a:gd name="T15" fmla="*/ 11 h 32"/>
              <a:gd name="T16" fmla="*/ 8 w 13"/>
              <a:gd name="T17" fmla="*/ 11 h 32"/>
              <a:gd name="T18" fmla="*/ 10 w 13"/>
              <a:gd name="T19" fmla="*/ 11 h 32"/>
              <a:gd name="T20" fmla="*/ 11 w 13"/>
              <a:gd name="T21" fmla="*/ 12 h 32"/>
              <a:gd name="T22" fmla="*/ 11 w 13"/>
              <a:gd name="T23" fmla="*/ 12 h 32"/>
              <a:gd name="T24" fmla="*/ 13 w 13"/>
              <a:gd name="T25" fmla="*/ 15 h 32"/>
              <a:gd name="T26" fmla="*/ 13 w 13"/>
              <a:gd name="T27" fmla="*/ 17 h 32"/>
              <a:gd name="T28" fmla="*/ 13 w 13"/>
              <a:gd name="T29" fmla="*/ 25 h 32"/>
              <a:gd name="T30" fmla="*/ 13 w 13"/>
              <a:gd name="T31" fmla="*/ 25 h 32"/>
              <a:gd name="T32" fmla="*/ 13 w 13"/>
              <a:gd name="T33" fmla="*/ 28 h 32"/>
              <a:gd name="T34" fmla="*/ 13 w 13"/>
              <a:gd name="T35" fmla="*/ 28 h 32"/>
              <a:gd name="T36" fmla="*/ 11 w 13"/>
              <a:gd name="T37" fmla="*/ 30 h 32"/>
              <a:gd name="T38" fmla="*/ 11 w 13"/>
              <a:gd name="T39" fmla="*/ 30 h 32"/>
              <a:gd name="T40" fmla="*/ 9 w 13"/>
              <a:gd name="T41" fmla="*/ 31 h 32"/>
              <a:gd name="T42" fmla="*/ 9 w 13"/>
              <a:gd name="T43" fmla="*/ 31 h 32"/>
              <a:gd name="T44" fmla="*/ 6 w 13"/>
              <a:gd name="T45" fmla="*/ 32 h 32"/>
              <a:gd name="T46" fmla="*/ 6 w 13"/>
              <a:gd name="T47" fmla="*/ 32 h 32"/>
              <a:gd name="T48" fmla="*/ 4 w 13"/>
              <a:gd name="T49" fmla="*/ 31 h 32"/>
              <a:gd name="T50" fmla="*/ 4 w 13"/>
              <a:gd name="T51" fmla="*/ 31 h 32"/>
              <a:gd name="T52" fmla="*/ 1 w 13"/>
              <a:gd name="T53" fmla="*/ 30 h 32"/>
              <a:gd name="T54" fmla="*/ 1 w 13"/>
              <a:gd name="T55" fmla="*/ 30 h 32"/>
              <a:gd name="T56" fmla="*/ 0 w 13"/>
              <a:gd name="T57" fmla="*/ 28 h 32"/>
              <a:gd name="T58" fmla="*/ 0 w 13"/>
              <a:gd name="T59" fmla="*/ 28 h 32"/>
              <a:gd name="T60" fmla="*/ 0 w 13"/>
              <a:gd name="T61" fmla="*/ 25 h 32"/>
              <a:gd name="T62" fmla="*/ 0 w 13"/>
              <a:gd name="T63" fmla="*/ 23 h 32"/>
              <a:gd name="T64" fmla="*/ 4 w 13"/>
              <a:gd name="T65" fmla="*/ 23 h 32"/>
              <a:gd name="T66" fmla="*/ 4 w 13"/>
              <a:gd name="T67" fmla="*/ 25 h 32"/>
              <a:gd name="T68" fmla="*/ 4 w 13"/>
              <a:gd name="T69" fmla="*/ 25 h 32"/>
              <a:gd name="T70" fmla="*/ 5 w 13"/>
              <a:gd name="T71" fmla="*/ 27 h 32"/>
              <a:gd name="T72" fmla="*/ 5 w 13"/>
              <a:gd name="T73" fmla="*/ 27 h 32"/>
              <a:gd name="T74" fmla="*/ 6 w 13"/>
              <a:gd name="T75" fmla="*/ 27 h 32"/>
              <a:gd name="T76" fmla="*/ 6 w 13"/>
              <a:gd name="T77" fmla="*/ 27 h 32"/>
              <a:gd name="T78" fmla="*/ 8 w 13"/>
              <a:gd name="T79" fmla="*/ 27 h 32"/>
              <a:gd name="T80" fmla="*/ 8 w 13"/>
              <a:gd name="T81" fmla="*/ 27 h 32"/>
              <a:gd name="T82" fmla="*/ 9 w 13"/>
              <a:gd name="T83" fmla="*/ 25 h 32"/>
              <a:gd name="T84" fmla="*/ 9 w 13"/>
              <a:gd name="T85" fmla="*/ 17 h 32"/>
              <a:gd name="T86" fmla="*/ 9 w 13"/>
              <a:gd name="T87" fmla="*/ 17 h 32"/>
              <a:gd name="T88" fmla="*/ 8 w 13"/>
              <a:gd name="T89" fmla="*/ 16 h 32"/>
              <a:gd name="T90" fmla="*/ 8 w 13"/>
              <a:gd name="T91" fmla="*/ 16 h 32"/>
              <a:gd name="T92" fmla="*/ 6 w 13"/>
              <a:gd name="T93" fmla="*/ 15 h 32"/>
              <a:gd name="T94" fmla="*/ 6 w 13"/>
              <a:gd name="T95" fmla="*/ 15 h 32"/>
              <a:gd name="T96" fmla="*/ 5 w 13"/>
              <a:gd name="T97" fmla="*/ 15 h 32"/>
              <a:gd name="T98" fmla="*/ 5 w 13"/>
              <a:gd name="T99" fmla="*/ 15 h 32"/>
              <a:gd name="T100" fmla="*/ 5 w 13"/>
              <a:gd name="T101" fmla="*/ 16 h 32"/>
              <a:gd name="T102" fmla="*/ 5 w 13"/>
              <a:gd name="T103" fmla="*/ 16 h 32"/>
              <a:gd name="T104" fmla="*/ 4 w 13"/>
              <a:gd name="T105" fmla="*/ 16 h 32"/>
              <a:gd name="T106" fmla="*/ 4 w 13"/>
              <a:gd name="T107" fmla="*/ 16 h 32"/>
              <a:gd name="T108" fmla="*/ 4 w 13"/>
              <a:gd name="T109" fmla="*/ 17 h 32"/>
              <a:gd name="T110" fmla="*/ 0 w 13"/>
              <a:gd name="T111" fmla="*/ 17 h 32"/>
              <a:gd name="T112" fmla="*/ 0 w 13"/>
              <a:gd name="T113" fmla="*/ 0 h 32"/>
              <a:gd name="T114" fmla="*/ 13 w 13"/>
              <a:gd name="T11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" h="32">
                <a:moveTo>
                  <a:pt x="13" y="0"/>
                </a:moveTo>
                <a:lnTo>
                  <a:pt x="13" y="3"/>
                </a:lnTo>
                <a:lnTo>
                  <a:pt x="4" y="3"/>
                </a:lnTo>
                <a:lnTo>
                  <a:pt x="4" y="12"/>
                </a:lnTo>
                <a:lnTo>
                  <a:pt x="4" y="12"/>
                </a:lnTo>
                <a:lnTo>
                  <a:pt x="6" y="11"/>
                </a:lnTo>
                <a:lnTo>
                  <a:pt x="6" y="11"/>
                </a:lnTo>
                <a:lnTo>
                  <a:pt x="8" y="11"/>
                </a:lnTo>
                <a:lnTo>
                  <a:pt x="8" y="11"/>
                </a:lnTo>
                <a:lnTo>
                  <a:pt x="10" y="11"/>
                </a:lnTo>
                <a:lnTo>
                  <a:pt x="11" y="12"/>
                </a:lnTo>
                <a:lnTo>
                  <a:pt x="11" y="12"/>
                </a:lnTo>
                <a:lnTo>
                  <a:pt x="13" y="15"/>
                </a:lnTo>
                <a:lnTo>
                  <a:pt x="13" y="17"/>
                </a:lnTo>
                <a:lnTo>
                  <a:pt x="13" y="25"/>
                </a:lnTo>
                <a:lnTo>
                  <a:pt x="13" y="25"/>
                </a:lnTo>
                <a:lnTo>
                  <a:pt x="13" y="28"/>
                </a:lnTo>
                <a:lnTo>
                  <a:pt x="13" y="28"/>
                </a:lnTo>
                <a:lnTo>
                  <a:pt x="11" y="30"/>
                </a:lnTo>
                <a:lnTo>
                  <a:pt x="11" y="30"/>
                </a:lnTo>
                <a:lnTo>
                  <a:pt x="9" y="31"/>
                </a:lnTo>
                <a:lnTo>
                  <a:pt x="9" y="31"/>
                </a:lnTo>
                <a:lnTo>
                  <a:pt x="6" y="32"/>
                </a:lnTo>
                <a:lnTo>
                  <a:pt x="6" y="32"/>
                </a:lnTo>
                <a:lnTo>
                  <a:pt x="4" y="31"/>
                </a:lnTo>
                <a:lnTo>
                  <a:pt x="4" y="31"/>
                </a:lnTo>
                <a:lnTo>
                  <a:pt x="1" y="30"/>
                </a:lnTo>
                <a:lnTo>
                  <a:pt x="1" y="30"/>
                </a:lnTo>
                <a:lnTo>
                  <a:pt x="0" y="28"/>
                </a:lnTo>
                <a:lnTo>
                  <a:pt x="0" y="28"/>
                </a:lnTo>
                <a:lnTo>
                  <a:pt x="0" y="25"/>
                </a:lnTo>
                <a:lnTo>
                  <a:pt x="0" y="23"/>
                </a:lnTo>
                <a:lnTo>
                  <a:pt x="4" y="23"/>
                </a:lnTo>
                <a:lnTo>
                  <a:pt x="4" y="25"/>
                </a:lnTo>
                <a:lnTo>
                  <a:pt x="4" y="25"/>
                </a:lnTo>
                <a:lnTo>
                  <a:pt x="5" y="27"/>
                </a:lnTo>
                <a:lnTo>
                  <a:pt x="5" y="27"/>
                </a:lnTo>
                <a:lnTo>
                  <a:pt x="6" y="27"/>
                </a:lnTo>
                <a:lnTo>
                  <a:pt x="6" y="27"/>
                </a:lnTo>
                <a:lnTo>
                  <a:pt x="8" y="27"/>
                </a:lnTo>
                <a:lnTo>
                  <a:pt x="8" y="27"/>
                </a:lnTo>
                <a:lnTo>
                  <a:pt x="9" y="25"/>
                </a:lnTo>
                <a:lnTo>
                  <a:pt x="9" y="17"/>
                </a:lnTo>
                <a:lnTo>
                  <a:pt x="9" y="17"/>
                </a:lnTo>
                <a:lnTo>
                  <a:pt x="8" y="16"/>
                </a:lnTo>
                <a:lnTo>
                  <a:pt x="8" y="16"/>
                </a:lnTo>
                <a:lnTo>
                  <a:pt x="6" y="15"/>
                </a:lnTo>
                <a:lnTo>
                  <a:pt x="6" y="15"/>
                </a:lnTo>
                <a:lnTo>
                  <a:pt x="5" y="15"/>
                </a:lnTo>
                <a:lnTo>
                  <a:pt x="5" y="15"/>
                </a:lnTo>
                <a:lnTo>
                  <a:pt x="5" y="16"/>
                </a:lnTo>
                <a:lnTo>
                  <a:pt x="5" y="16"/>
                </a:lnTo>
                <a:lnTo>
                  <a:pt x="4" y="16"/>
                </a:lnTo>
                <a:lnTo>
                  <a:pt x="4" y="16"/>
                </a:lnTo>
                <a:lnTo>
                  <a:pt x="4" y="17"/>
                </a:lnTo>
                <a:lnTo>
                  <a:pt x="0" y="17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04" name="Freeform 2335">
            <a:extLst>
              <a:ext uri="{FF2B5EF4-FFF2-40B4-BE49-F238E27FC236}">
                <a16:creationId xmlns:a16="http://schemas.microsoft.com/office/drawing/2014/main" id="{4ACB75BF-F621-4023-BAE7-E553F66E8A94}"/>
              </a:ext>
            </a:extLst>
          </p:cNvPr>
          <p:cNvSpPr>
            <a:spLocks/>
          </p:cNvSpPr>
          <p:nvPr/>
        </p:nvSpPr>
        <p:spPr bwMode="auto">
          <a:xfrm>
            <a:off x="5955743" y="6150159"/>
            <a:ext cx="11113" cy="58738"/>
          </a:xfrm>
          <a:custGeom>
            <a:avLst/>
            <a:gdLst>
              <a:gd name="T0" fmla="*/ 7 w 7"/>
              <a:gd name="T1" fmla="*/ 0 h 37"/>
              <a:gd name="T2" fmla="*/ 7 w 7"/>
              <a:gd name="T3" fmla="*/ 3 h 37"/>
              <a:gd name="T4" fmla="*/ 5 w 7"/>
              <a:gd name="T5" fmla="*/ 3 h 37"/>
              <a:gd name="T6" fmla="*/ 5 w 7"/>
              <a:gd name="T7" fmla="*/ 34 h 37"/>
              <a:gd name="T8" fmla="*/ 7 w 7"/>
              <a:gd name="T9" fmla="*/ 34 h 37"/>
              <a:gd name="T10" fmla="*/ 7 w 7"/>
              <a:gd name="T11" fmla="*/ 37 h 37"/>
              <a:gd name="T12" fmla="*/ 0 w 7"/>
              <a:gd name="T13" fmla="*/ 37 h 37"/>
              <a:gd name="T14" fmla="*/ 0 w 7"/>
              <a:gd name="T15" fmla="*/ 0 h 37"/>
              <a:gd name="T16" fmla="*/ 7 w 7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7">
                <a:moveTo>
                  <a:pt x="7" y="0"/>
                </a:moveTo>
                <a:lnTo>
                  <a:pt x="7" y="3"/>
                </a:lnTo>
                <a:lnTo>
                  <a:pt x="5" y="3"/>
                </a:lnTo>
                <a:lnTo>
                  <a:pt x="5" y="34"/>
                </a:lnTo>
                <a:lnTo>
                  <a:pt x="7" y="34"/>
                </a:lnTo>
                <a:lnTo>
                  <a:pt x="7" y="37"/>
                </a:lnTo>
                <a:lnTo>
                  <a:pt x="0" y="37"/>
                </a:ln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05" name="Freeform 2336">
            <a:extLst>
              <a:ext uri="{FF2B5EF4-FFF2-40B4-BE49-F238E27FC236}">
                <a16:creationId xmlns:a16="http://schemas.microsoft.com/office/drawing/2014/main" id="{600C7C44-FA56-4224-96CD-9AD3B6AB3823}"/>
              </a:ext>
            </a:extLst>
          </p:cNvPr>
          <p:cNvSpPr>
            <a:spLocks/>
          </p:cNvSpPr>
          <p:nvPr/>
        </p:nvSpPr>
        <p:spPr bwMode="auto">
          <a:xfrm>
            <a:off x="5982730" y="6148571"/>
            <a:ext cx="22225" cy="52388"/>
          </a:xfrm>
          <a:custGeom>
            <a:avLst/>
            <a:gdLst>
              <a:gd name="T0" fmla="*/ 0 w 14"/>
              <a:gd name="T1" fmla="*/ 33 h 33"/>
              <a:gd name="T2" fmla="*/ 0 w 14"/>
              <a:gd name="T3" fmla="*/ 29 h 33"/>
              <a:gd name="T4" fmla="*/ 9 w 14"/>
              <a:gd name="T5" fmla="*/ 13 h 33"/>
              <a:gd name="T6" fmla="*/ 9 w 14"/>
              <a:gd name="T7" fmla="*/ 13 h 33"/>
              <a:gd name="T8" fmla="*/ 9 w 14"/>
              <a:gd name="T9" fmla="*/ 11 h 33"/>
              <a:gd name="T10" fmla="*/ 9 w 14"/>
              <a:gd name="T11" fmla="*/ 11 h 33"/>
              <a:gd name="T12" fmla="*/ 10 w 14"/>
              <a:gd name="T13" fmla="*/ 9 h 33"/>
              <a:gd name="T14" fmla="*/ 10 w 14"/>
              <a:gd name="T15" fmla="*/ 9 h 33"/>
              <a:gd name="T16" fmla="*/ 10 w 14"/>
              <a:gd name="T17" fmla="*/ 8 h 33"/>
              <a:gd name="T18" fmla="*/ 10 w 14"/>
              <a:gd name="T19" fmla="*/ 8 h 33"/>
              <a:gd name="T20" fmla="*/ 9 w 14"/>
              <a:gd name="T21" fmla="*/ 6 h 33"/>
              <a:gd name="T22" fmla="*/ 9 w 14"/>
              <a:gd name="T23" fmla="*/ 6 h 33"/>
              <a:gd name="T24" fmla="*/ 9 w 14"/>
              <a:gd name="T25" fmla="*/ 5 h 33"/>
              <a:gd name="T26" fmla="*/ 9 w 14"/>
              <a:gd name="T27" fmla="*/ 5 h 33"/>
              <a:gd name="T28" fmla="*/ 8 w 14"/>
              <a:gd name="T29" fmla="*/ 5 h 33"/>
              <a:gd name="T30" fmla="*/ 8 w 14"/>
              <a:gd name="T31" fmla="*/ 5 h 33"/>
              <a:gd name="T32" fmla="*/ 5 w 14"/>
              <a:gd name="T33" fmla="*/ 6 h 33"/>
              <a:gd name="T34" fmla="*/ 5 w 14"/>
              <a:gd name="T35" fmla="*/ 6 h 33"/>
              <a:gd name="T36" fmla="*/ 5 w 14"/>
              <a:gd name="T37" fmla="*/ 8 h 33"/>
              <a:gd name="T38" fmla="*/ 5 w 14"/>
              <a:gd name="T39" fmla="*/ 10 h 33"/>
              <a:gd name="T40" fmla="*/ 0 w 14"/>
              <a:gd name="T41" fmla="*/ 10 h 33"/>
              <a:gd name="T42" fmla="*/ 0 w 14"/>
              <a:gd name="T43" fmla="*/ 8 h 33"/>
              <a:gd name="T44" fmla="*/ 0 w 14"/>
              <a:gd name="T45" fmla="*/ 8 h 33"/>
              <a:gd name="T46" fmla="*/ 1 w 14"/>
              <a:gd name="T47" fmla="*/ 5 h 33"/>
              <a:gd name="T48" fmla="*/ 1 w 14"/>
              <a:gd name="T49" fmla="*/ 5 h 33"/>
              <a:gd name="T50" fmla="*/ 3 w 14"/>
              <a:gd name="T51" fmla="*/ 3 h 33"/>
              <a:gd name="T52" fmla="*/ 3 w 14"/>
              <a:gd name="T53" fmla="*/ 3 h 33"/>
              <a:gd name="T54" fmla="*/ 5 w 14"/>
              <a:gd name="T55" fmla="*/ 1 h 33"/>
              <a:gd name="T56" fmla="*/ 5 w 14"/>
              <a:gd name="T57" fmla="*/ 1 h 33"/>
              <a:gd name="T58" fmla="*/ 8 w 14"/>
              <a:gd name="T59" fmla="*/ 0 h 33"/>
              <a:gd name="T60" fmla="*/ 8 w 14"/>
              <a:gd name="T61" fmla="*/ 0 h 33"/>
              <a:gd name="T62" fmla="*/ 10 w 14"/>
              <a:gd name="T63" fmla="*/ 1 h 33"/>
              <a:gd name="T64" fmla="*/ 10 w 14"/>
              <a:gd name="T65" fmla="*/ 1 h 33"/>
              <a:gd name="T66" fmla="*/ 13 w 14"/>
              <a:gd name="T67" fmla="*/ 3 h 33"/>
              <a:gd name="T68" fmla="*/ 13 w 14"/>
              <a:gd name="T69" fmla="*/ 3 h 33"/>
              <a:gd name="T70" fmla="*/ 14 w 14"/>
              <a:gd name="T71" fmla="*/ 5 h 33"/>
              <a:gd name="T72" fmla="*/ 14 w 14"/>
              <a:gd name="T73" fmla="*/ 5 h 33"/>
              <a:gd name="T74" fmla="*/ 14 w 14"/>
              <a:gd name="T75" fmla="*/ 9 h 33"/>
              <a:gd name="T76" fmla="*/ 14 w 14"/>
              <a:gd name="T77" fmla="*/ 9 h 33"/>
              <a:gd name="T78" fmla="*/ 14 w 14"/>
              <a:gd name="T79" fmla="*/ 10 h 33"/>
              <a:gd name="T80" fmla="*/ 14 w 14"/>
              <a:gd name="T81" fmla="*/ 10 h 33"/>
              <a:gd name="T82" fmla="*/ 14 w 14"/>
              <a:gd name="T83" fmla="*/ 13 h 33"/>
              <a:gd name="T84" fmla="*/ 14 w 14"/>
              <a:gd name="T85" fmla="*/ 13 h 33"/>
              <a:gd name="T86" fmla="*/ 14 w 14"/>
              <a:gd name="T87" fmla="*/ 14 h 33"/>
              <a:gd name="T88" fmla="*/ 14 w 14"/>
              <a:gd name="T89" fmla="*/ 14 h 33"/>
              <a:gd name="T90" fmla="*/ 13 w 14"/>
              <a:gd name="T91" fmla="*/ 15 h 33"/>
              <a:gd name="T92" fmla="*/ 6 w 14"/>
              <a:gd name="T93" fmla="*/ 29 h 33"/>
              <a:gd name="T94" fmla="*/ 14 w 14"/>
              <a:gd name="T95" fmla="*/ 29 h 33"/>
              <a:gd name="T96" fmla="*/ 14 w 14"/>
              <a:gd name="T97" fmla="*/ 33 h 33"/>
              <a:gd name="T98" fmla="*/ 0 w 14"/>
              <a:gd name="T9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33">
                <a:moveTo>
                  <a:pt x="0" y="33"/>
                </a:moveTo>
                <a:lnTo>
                  <a:pt x="0" y="29"/>
                </a:lnTo>
                <a:lnTo>
                  <a:pt x="9" y="13"/>
                </a:lnTo>
                <a:lnTo>
                  <a:pt x="9" y="13"/>
                </a:lnTo>
                <a:lnTo>
                  <a:pt x="9" y="11"/>
                </a:lnTo>
                <a:lnTo>
                  <a:pt x="9" y="11"/>
                </a:lnTo>
                <a:lnTo>
                  <a:pt x="10" y="9"/>
                </a:lnTo>
                <a:lnTo>
                  <a:pt x="10" y="9"/>
                </a:lnTo>
                <a:lnTo>
                  <a:pt x="10" y="8"/>
                </a:lnTo>
                <a:lnTo>
                  <a:pt x="10" y="8"/>
                </a:lnTo>
                <a:lnTo>
                  <a:pt x="9" y="6"/>
                </a:lnTo>
                <a:lnTo>
                  <a:pt x="9" y="6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3" y="3"/>
                </a:lnTo>
                <a:lnTo>
                  <a:pt x="3" y="3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0" y="1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4" y="14"/>
                </a:lnTo>
                <a:lnTo>
                  <a:pt x="14" y="14"/>
                </a:lnTo>
                <a:lnTo>
                  <a:pt x="13" y="15"/>
                </a:lnTo>
                <a:lnTo>
                  <a:pt x="6" y="29"/>
                </a:lnTo>
                <a:lnTo>
                  <a:pt x="14" y="29"/>
                </a:lnTo>
                <a:lnTo>
                  <a:pt x="14" y="33"/>
                </a:lnTo>
                <a:lnTo>
                  <a:pt x="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06" name="Freeform 2337">
            <a:extLst>
              <a:ext uri="{FF2B5EF4-FFF2-40B4-BE49-F238E27FC236}">
                <a16:creationId xmlns:a16="http://schemas.microsoft.com/office/drawing/2014/main" id="{7B59EE33-7FA8-49BF-8E96-2010C99D785C}"/>
              </a:ext>
            </a:extLst>
          </p:cNvPr>
          <p:cNvSpPr>
            <a:spLocks/>
          </p:cNvSpPr>
          <p:nvPr/>
        </p:nvSpPr>
        <p:spPr bwMode="auto">
          <a:xfrm>
            <a:off x="6008130" y="6150159"/>
            <a:ext cx="26988" cy="50800"/>
          </a:xfrm>
          <a:custGeom>
            <a:avLst/>
            <a:gdLst>
              <a:gd name="T0" fmla="*/ 9 w 17"/>
              <a:gd name="T1" fmla="*/ 32 h 32"/>
              <a:gd name="T2" fmla="*/ 9 w 17"/>
              <a:gd name="T3" fmla="*/ 27 h 32"/>
              <a:gd name="T4" fmla="*/ 0 w 17"/>
              <a:gd name="T5" fmla="*/ 27 h 32"/>
              <a:gd name="T6" fmla="*/ 0 w 17"/>
              <a:gd name="T7" fmla="*/ 23 h 32"/>
              <a:gd name="T8" fmla="*/ 7 w 17"/>
              <a:gd name="T9" fmla="*/ 0 h 32"/>
              <a:gd name="T10" fmla="*/ 12 w 17"/>
              <a:gd name="T11" fmla="*/ 0 h 32"/>
              <a:gd name="T12" fmla="*/ 4 w 17"/>
              <a:gd name="T13" fmla="*/ 23 h 32"/>
              <a:gd name="T14" fmla="*/ 9 w 17"/>
              <a:gd name="T15" fmla="*/ 23 h 32"/>
              <a:gd name="T16" fmla="*/ 9 w 17"/>
              <a:gd name="T17" fmla="*/ 14 h 32"/>
              <a:gd name="T18" fmla="*/ 14 w 17"/>
              <a:gd name="T19" fmla="*/ 14 h 32"/>
              <a:gd name="T20" fmla="*/ 14 w 17"/>
              <a:gd name="T21" fmla="*/ 23 h 32"/>
              <a:gd name="T22" fmla="*/ 17 w 17"/>
              <a:gd name="T23" fmla="*/ 23 h 32"/>
              <a:gd name="T24" fmla="*/ 17 w 17"/>
              <a:gd name="T25" fmla="*/ 27 h 32"/>
              <a:gd name="T26" fmla="*/ 14 w 17"/>
              <a:gd name="T27" fmla="*/ 27 h 32"/>
              <a:gd name="T28" fmla="*/ 14 w 17"/>
              <a:gd name="T29" fmla="*/ 32 h 32"/>
              <a:gd name="T30" fmla="*/ 9 w 17"/>
              <a:gd name="T31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7" h="32">
                <a:moveTo>
                  <a:pt x="9" y="32"/>
                </a:moveTo>
                <a:lnTo>
                  <a:pt x="9" y="27"/>
                </a:lnTo>
                <a:lnTo>
                  <a:pt x="0" y="27"/>
                </a:lnTo>
                <a:lnTo>
                  <a:pt x="0" y="23"/>
                </a:lnTo>
                <a:lnTo>
                  <a:pt x="7" y="0"/>
                </a:lnTo>
                <a:lnTo>
                  <a:pt x="12" y="0"/>
                </a:lnTo>
                <a:lnTo>
                  <a:pt x="4" y="23"/>
                </a:lnTo>
                <a:lnTo>
                  <a:pt x="9" y="23"/>
                </a:lnTo>
                <a:lnTo>
                  <a:pt x="9" y="14"/>
                </a:lnTo>
                <a:lnTo>
                  <a:pt x="14" y="14"/>
                </a:lnTo>
                <a:lnTo>
                  <a:pt x="14" y="23"/>
                </a:lnTo>
                <a:lnTo>
                  <a:pt x="17" y="23"/>
                </a:lnTo>
                <a:lnTo>
                  <a:pt x="17" y="27"/>
                </a:lnTo>
                <a:lnTo>
                  <a:pt x="14" y="27"/>
                </a:lnTo>
                <a:lnTo>
                  <a:pt x="14" y="32"/>
                </a:lnTo>
                <a:lnTo>
                  <a:pt x="9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07" name="Freeform 2338">
            <a:extLst>
              <a:ext uri="{FF2B5EF4-FFF2-40B4-BE49-F238E27FC236}">
                <a16:creationId xmlns:a16="http://schemas.microsoft.com/office/drawing/2014/main" id="{010C52AB-B1EE-43E7-945D-AB6468D9BA32}"/>
              </a:ext>
            </a:extLst>
          </p:cNvPr>
          <p:cNvSpPr>
            <a:spLocks/>
          </p:cNvSpPr>
          <p:nvPr/>
        </p:nvSpPr>
        <p:spPr bwMode="auto">
          <a:xfrm>
            <a:off x="6036705" y="6150159"/>
            <a:ext cx="22225" cy="50800"/>
          </a:xfrm>
          <a:custGeom>
            <a:avLst/>
            <a:gdLst>
              <a:gd name="T0" fmla="*/ 1 w 14"/>
              <a:gd name="T1" fmla="*/ 32 h 32"/>
              <a:gd name="T2" fmla="*/ 9 w 14"/>
              <a:gd name="T3" fmla="*/ 4 h 32"/>
              <a:gd name="T4" fmla="*/ 4 w 14"/>
              <a:gd name="T5" fmla="*/ 4 h 32"/>
              <a:gd name="T6" fmla="*/ 4 w 14"/>
              <a:gd name="T7" fmla="*/ 8 h 32"/>
              <a:gd name="T8" fmla="*/ 0 w 14"/>
              <a:gd name="T9" fmla="*/ 8 h 32"/>
              <a:gd name="T10" fmla="*/ 0 w 14"/>
              <a:gd name="T11" fmla="*/ 0 h 32"/>
              <a:gd name="T12" fmla="*/ 14 w 14"/>
              <a:gd name="T13" fmla="*/ 0 h 32"/>
              <a:gd name="T14" fmla="*/ 14 w 14"/>
              <a:gd name="T15" fmla="*/ 4 h 32"/>
              <a:gd name="T16" fmla="*/ 6 w 14"/>
              <a:gd name="T17" fmla="*/ 32 h 32"/>
              <a:gd name="T18" fmla="*/ 1 w 14"/>
              <a:gd name="T1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32">
                <a:moveTo>
                  <a:pt x="1" y="32"/>
                </a:moveTo>
                <a:lnTo>
                  <a:pt x="9" y="4"/>
                </a:lnTo>
                <a:lnTo>
                  <a:pt x="4" y="4"/>
                </a:lnTo>
                <a:lnTo>
                  <a:pt x="4" y="8"/>
                </a:lnTo>
                <a:lnTo>
                  <a:pt x="0" y="8"/>
                </a:lnTo>
                <a:lnTo>
                  <a:pt x="0" y="0"/>
                </a:lnTo>
                <a:lnTo>
                  <a:pt x="14" y="0"/>
                </a:lnTo>
                <a:lnTo>
                  <a:pt x="14" y="4"/>
                </a:lnTo>
                <a:lnTo>
                  <a:pt x="6" y="32"/>
                </a:lnTo>
                <a:lnTo>
                  <a:pt x="1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08" name="Freeform 2339">
            <a:extLst>
              <a:ext uri="{FF2B5EF4-FFF2-40B4-BE49-F238E27FC236}">
                <a16:creationId xmlns:a16="http://schemas.microsoft.com/office/drawing/2014/main" id="{DE7DFD93-A50E-4763-9E59-A288898932C8}"/>
              </a:ext>
            </a:extLst>
          </p:cNvPr>
          <p:cNvSpPr>
            <a:spLocks/>
          </p:cNvSpPr>
          <p:nvPr/>
        </p:nvSpPr>
        <p:spPr bwMode="auto">
          <a:xfrm>
            <a:off x="6074805" y="6150159"/>
            <a:ext cx="11113" cy="58738"/>
          </a:xfrm>
          <a:custGeom>
            <a:avLst/>
            <a:gdLst>
              <a:gd name="T0" fmla="*/ 0 w 7"/>
              <a:gd name="T1" fmla="*/ 37 h 37"/>
              <a:gd name="T2" fmla="*/ 0 w 7"/>
              <a:gd name="T3" fmla="*/ 34 h 37"/>
              <a:gd name="T4" fmla="*/ 4 w 7"/>
              <a:gd name="T5" fmla="*/ 34 h 37"/>
              <a:gd name="T6" fmla="*/ 4 w 7"/>
              <a:gd name="T7" fmla="*/ 3 h 37"/>
              <a:gd name="T8" fmla="*/ 0 w 7"/>
              <a:gd name="T9" fmla="*/ 3 h 37"/>
              <a:gd name="T10" fmla="*/ 0 w 7"/>
              <a:gd name="T11" fmla="*/ 0 h 37"/>
              <a:gd name="T12" fmla="*/ 7 w 7"/>
              <a:gd name="T13" fmla="*/ 0 h 37"/>
              <a:gd name="T14" fmla="*/ 7 w 7"/>
              <a:gd name="T15" fmla="*/ 37 h 37"/>
              <a:gd name="T16" fmla="*/ 0 w 7"/>
              <a:gd name="T17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7">
                <a:moveTo>
                  <a:pt x="0" y="37"/>
                </a:moveTo>
                <a:lnTo>
                  <a:pt x="0" y="34"/>
                </a:lnTo>
                <a:lnTo>
                  <a:pt x="4" y="34"/>
                </a:lnTo>
                <a:lnTo>
                  <a:pt x="4" y="3"/>
                </a:lnTo>
                <a:lnTo>
                  <a:pt x="0" y="3"/>
                </a:lnTo>
                <a:lnTo>
                  <a:pt x="0" y="0"/>
                </a:lnTo>
                <a:lnTo>
                  <a:pt x="7" y="0"/>
                </a:lnTo>
                <a:lnTo>
                  <a:pt x="7" y="37"/>
                </a:lnTo>
                <a:lnTo>
                  <a:pt x="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09" name="Freeform 2340">
            <a:extLst>
              <a:ext uri="{FF2B5EF4-FFF2-40B4-BE49-F238E27FC236}">
                <a16:creationId xmlns:a16="http://schemas.microsoft.com/office/drawing/2014/main" id="{F1944802-151E-4F73-BDAD-C7C4387B645C}"/>
              </a:ext>
            </a:extLst>
          </p:cNvPr>
          <p:cNvSpPr>
            <a:spLocks/>
          </p:cNvSpPr>
          <p:nvPr/>
        </p:nvSpPr>
        <p:spPr bwMode="auto">
          <a:xfrm>
            <a:off x="2396568" y="5467534"/>
            <a:ext cx="95250" cy="122238"/>
          </a:xfrm>
          <a:custGeom>
            <a:avLst/>
            <a:gdLst>
              <a:gd name="T0" fmla="*/ 33 w 60"/>
              <a:gd name="T1" fmla="*/ 56 h 77"/>
              <a:gd name="T2" fmla="*/ 60 w 60"/>
              <a:gd name="T3" fmla="*/ 56 h 77"/>
              <a:gd name="T4" fmla="*/ 56 w 60"/>
              <a:gd name="T5" fmla="*/ 77 h 77"/>
              <a:gd name="T6" fmla="*/ 0 w 60"/>
              <a:gd name="T7" fmla="*/ 77 h 77"/>
              <a:gd name="T8" fmla="*/ 11 w 60"/>
              <a:gd name="T9" fmla="*/ 0 h 77"/>
              <a:gd name="T10" fmla="*/ 40 w 60"/>
              <a:gd name="T11" fmla="*/ 0 h 77"/>
              <a:gd name="T12" fmla="*/ 33 w 60"/>
              <a:gd name="T13" fmla="*/ 56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0" h="77">
                <a:moveTo>
                  <a:pt x="33" y="56"/>
                </a:moveTo>
                <a:lnTo>
                  <a:pt x="60" y="56"/>
                </a:lnTo>
                <a:lnTo>
                  <a:pt x="56" y="77"/>
                </a:lnTo>
                <a:lnTo>
                  <a:pt x="0" y="77"/>
                </a:lnTo>
                <a:lnTo>
                  <a:pt x="11" y="0"/>
                </a:lnTo>
                <a:lnTo>
                  <a:pt x="40" y="0"/>
                </a:lnTo>
                <a:lnTo>
                  <a:pt x="33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10" name="Freeform 2341">
            <a:extLst>
              <a:ext uri="{FF2B5EF4-FFF2-40B4-BE49-F238E27FC236}">
                <a16:creationId xmlns:a16="http://schemas.microsoft.com/office/drawing/2014/main" id="{937A73A4-936C-4923-9052-125291350156}"/>
              </a:ext>
            </a:extLst>
          </p:cNvPr>
          <p:cNvSpPr>
            <a:spLocks noEditPoints="1"/>
          </p:cNvSpPr>
          <p:nvPr/>
        </p:nvSpPr>
        <p:spPr bwMode="auto">
          <a:xfrm>
            <a:off x="2499755" y="5491346"/>
            <a:ext cx="117475" cy="103188"/>
          </a:xfrm>
          <a:custGeom>
            <a:avLst/>
            <a:gdLst>
              <a:gd name="T0" fmla="*/ 45 w 74"/>
              <a:gd name="T1" fmla="*/ 2 h 65"/>
              <a:gd name="T2" fmla="*/ 68 w 74"/>
              <a:gd name="T3" fmla="*/ 41 h 65"/>
              <a:gd name="T4" fmla="*/ 68 w 74"/>
              <a:gd name="T5" fmla="*/ 44 h 65"/>
              <a:gd name="T6" fmla="*/ 72 w 74"/>
              <a:gd name="T7" fmla="*/ 46 h 65"/>
              <a:gd name="T8" fmla="*/ 72 w 74"/>
              <a:gd name="T9" fmla="*/ 62 h 65"/>
              <a:gd name="T10" fmla="*/ 64 w 74"/>
              <a:gd name="T11" fmla="*/ 64 h 65"/>
              <a:gd name="T12" fmla="*/ 55 w 74"/>
              <a:gd name="T13" fmla="*/ 65 h 65"/>
              <a:gd name="T14" fmla="*/ 45 w 74"/>
              <a:gd name="T15" fmla="*/ 61 h 65"/>
              <a:gd name="T16" fmla="*/ 40 w 74"/>
              <a:gd name="T17" fmla="*/ 55 h 65"/>
              <a:gd name="T18" fmla="*/ 35 w 74"/>
              <a:gd name="T19" fmla="*/ 59 h 65"/>
              <a:gd name="T20" fmla="*/ 27 w 74"/>
              <a:gd name="T21" fmla="*/ 64 h 65"/>
              <a:gd name="T22" fmla="*/ 20 w 74"/>
              <a:gd name="T23" fmla="*/ 65 h 65"/>
              <a:gd name="T24" fmla="*/ 11 w 74"/>
              <a:gd name="T25" fmla="*/ 62 h 65"/>
              <a:gd name="T26" fmla="*/ 5 w 74"/>
              <a:gd name="T27" fmla="*/ 56 h 65"/>
              <a:gd name="T28" fmla="*/ 1 w 74"/>
              <a:gd name="T29" fmla="*/ 47 h 65"/>
              <a:gd name="T30" fmla="*/ 0 w 74"/>
              <a:gd name="T31" fmla="*/ 37 h 65"/>
              <a:gd name="T32" fmla="*/ 1 w 74"/>
              <a:gd name="T33" fmla="*/ 22 h 65"/>
              <a:gd name="T34" fmla="*/ 9 w 74"/>
              <a:gd name="T35" fmla="*/ 11 h 65"/>
              <a:gd name="T36" fmla="*/ 18 w 74"/>
              <a:gd name="T37" fmla="*/ 3 h 65"/>
              <a:gd name="T38" fmla="*/ 30 w 74"/>
              <a:gd name="T39" fmla="*/ 0 h 65"/>
              <a:gd name="T40" fmla="*/ 34 w 74"/>
              <a:gd name="T41" fmla="*/ 1 h 65"/>
              <a:gd name="T42" fmla="*/ 42 w 74"/>
              <a:gd name="T43" fmla="*/ 5 h 65"/>
              <a:gd name="T44" fmla="*/ 44 w 74"/>
              <a:gd name="T45" fmla="*/ 7 h 65"/>
              <a:gd name="T46" fmla="*/ 44 w 74"/>
              <a:gd name="T47" fmla="*/ 31 h 65"/>
              <a:gd name="T48" fmla="*/ 42 w 74"/>
              <a:gd name="T49" fmla="*/ 25 h 65"/>
              <a:gd name="T50" fmla="*/ 37 w 74"/>
              <a:gd name="T51" fmla="*/ 22 h 65"/>
              <a:gd name="T52" fmla="*/ 33 w 74"/>
              <a:gd name="T53" fmla="*/ 24 h 65"/>
              <a:gd name="T54" fmla="*/ 28 w 74"/>
              <a:gd name="T55" fmla="*/ 30 h 65"/>
              <a:gd name="T56" fmla="*/ 27 w 74"/>
              <a:gd name="T57" fmla="*/ 34 h 65"/>
              <a:gd name="T58" fmla="*/ 29 w 74"/>
              <a:gd name="T59" fmla="*/ 40 h 65"/>
              <a:gd name="T60" fmla="*/ 34 w 74"/>
              <a:gd name="T61" fmla="*/ 42 h 65"/>
              <a:gd name="T62" fmla="*/ 38 w 74"/>
              <a:gd name="T63" fmla="*/ 41 h 65"/>
              <a:gd name="T64" fmla="*/ 43 w 74"/>
              <a:gd name="T65" fmla="*/ 35 h 65"/>
              <a:gd name="T66" fmla="*/ 44 w 74"/>
              <a:gd name="T67" fmla="*/ 3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4" h="65">
                <a:moveTo>
                  <a:pt x="44" y="7"/>
                </a:moveTo>
                <a:lnTo>
                  <a:pt x="45" y="2"/>
                </a:lnTo>
                <a:lnTo>
                  <a:pt x="73" y="2"/>
                </a:lnTo>
                <a:lnTo>
                  <a:pt x="68" y="41"/>
                </a:lnTo>
                <a:lnTo>
                  <a:pt x="68" y="41"/>
                </a:lnTo>
                <a:lnTo>
                  <a:pt x="68" y="44"/>
                </a:lnTo>
                <a:lnTo>
                  <a:pt x="69" y="45"/>
                </a:lnTo>
                <a:lnTo>
                  <a:pt x="72" y="46"/>
                </a:lnTo>
                <a:lnTo>
                  <a:pt x="74" y="45"/>
                </a:lnTo>
                <a:lnTo>
                  <a:pt x="72" y="62"/>
                </a:lnTo>
                <a:lnTo>
                  <a:pt x="72" y="62"/>
                </a:lnTo>
                <a:lnTo>
                  <a:pt x="64" y="64"/>
                </a:lnTo>
                <a:lnTo>
                  <a:pt x="55" y="65"/>
                </a:lnTo>
                <a:lnTo>
                  <a:pt x="55" y="65"/>
                </a:lnTo>
                <a:lnTo>
                  <a:pt x="50" y="64"/>
                </a:lnTo>
                <a:lnTo>
                  <a:pt x="45" y="61"/>
                </a:lnTo>
                <a:lnTo>
                  <a:pt x="42" y="59"/>
                </a:lnTo>
                <a:lnTo>
                  <a:pt x="40" y="55"/>
                </a:lnTo>
                <a:lnTo>
                  <a:pt x="40" y="55"/>
                </a:lnTo>
                <a:lnTo>
                  <a:pt x="35" y="59"/>
                </a:lnTo>
                <a:lnTo>
                  <a:pt x="32" y="62"/>
                </a:lnTo>
                <a:lnTo>
                  <a:pt x="27" y="64"/>
                </a:lnTo>
                <a:lnTo>
                  <a:pt x="20" y="65"/>
                </a:lnTo>
                <a:lnTo>
                  <a:pt x="20" y="65"/>
                </a:lnTo>
                <a:lnTo>
                  <a:pt x="15" y="64"/>
                </a:lnTo>
                <a:lnTo>
                  <a:pt x="11" y="62"/>
                </a:lnTo>
                <a:lnTo>
                  <a:pt x="8" y="60"/>
                </a:lnTo>
                <a:lnTo>
                  <a:pt x="5" y="56"/>
                </a:lnTo>
                <a:lnTo>
                  <a:pt x="3" y="52"/>
                </a:lnTo>
                <a:lnTo>
                  <a:pt x="1" y="47"/>
                </a:lnTo>
                <a:lnTo>
                  <a:pt x="0" y="37"/>
                </a:lnTo>
                <a:lnTo>
                  <a:pt x="0" y="37"/>
                </a:lnTo>
                <a:lnTo>
                  <a:pt x="0" y="30"/>
                </a:lnTo>
                <a:lnTo>
                  <a:pt x="1" y="22"/>
                </a:lnTo>
                <a:lnTo>
                  <a:pt x="5" y="16"/>
                </a:lnTo>
                <a:lnTo>
                  <a:pt x="9" y="11"/>
                </a:lnTo>
                <a:lnTo>
                  <a:pt x="13" y="6"/>
                </a:lnTo>
                <a:lnTo>
                  <a:pt x="18" y="3"/>
                </a:lnTo>
                <a:lnTo>
                  <a:pt x="24" y="1"/>
                </a:lnTo>
                <a:lnTo>
                  <a:pt x="30" y="0"/>
                </a:lnTo>
                <a:lnTo>
                  <a:pt x="30" y="0"/>
                </a:lnTo>
                <a:lnTo>
                  <a:pt x="34" y="1"/>
                </a:lnTo>
                <a:lnTo>
                  <a:pt x="39" y="2"/>
                </a:lnTo>
                <a:lnTo>
                  <a:pt x="42" y="5"/>
                </a:lnTo>
                <a:lnTo>
                  <a:pt x="44" y="7"/>
                </a:lnTo>
                <a:lnTo>
                  <a:pt x="44" y="7"/>
                </a:lnTo>
                <a:close/>
                <a:moveTo>
                  <a:pt x="44" y="31"/>
                </a:moveTo>
                <a:lnTo>
                  <a:pt x="44" y="31"/>
                </a:lnTo>
                <a:lnTo>
                  <a:pt x="43" y="27"/>
                </a:lnTo>
                <a:lnTo>
                  <a:pt x="42" y="25"/>
                </a:lnTo>
                <a:lnTo>
                  <a:pt x="39" y="22"/>
                </a:lnTo>
                <a:lnTo>
                  <a:pt x="37" y="22"/>
                </a:lnTo>
                <a:lnTo>
                  <a:pt x="37" y="22"/>
                </a:lnTo>
                <a:lnTo>
                  <a:pt x="33" y="24"/>
                </a:lnTo>
                <a:lnTo>
                  <a:pt x="30" y="26"/>
                </a:lnTo>
                <a:lnTo>
                  <a:pt x="28" y="30"/>
                </a:lnTo>
                <a:lnTo>
                  <a:pt x="27" y="34"/>
                </a:lnTo>
                <a:lnTo>
                  <a:pt x="27" y="34"/>
                </a:lnTo>
                <a:lnTo>
                  <a:pt x="28" y="37"/>
                </a:lnTo>
                <a:lnTo>
                  <a:pt x="29" y="40"/>
                </a:lnTo>
                <a:lnTo>
                  <a:pt x="32" y="42"/>
                </a:lnTo>
                <a:lnTo>
                  <a:pt x="34" y="42"/>
                </a:lnTo>
                <a:lnTo>
                  <a:pt x="34" y="42"/>
                </a:lnTo>
                <a:lnTo>
                  <a:pt x="38" y="41"/>
                </a:lnTo>
                <a:lnTo>
                  <a:pt x="40" y="39"/>
                </a:lnTo>
                <a:lnTo>
                  <a:pt x="43" y="35"/>
                </a:lnTo>
                <a:lnTo>
                  <a:pt x="44" y="31"/>
                </a:lnTo>
                <a:lnTo>
                  <a:pt x="44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11" name="Freeform 2342">
            <a:extLst>
              <a:ext uri="{FF2B5EF4-FFF2-40B4-BE49-F238E27FC236}">
                <a16:creationId xmlns:a16="http://schemas.microsoft.com/office/drawing/2014/main" id="{1A51ED3E-C2C8-4A6D-89CD-0F8D40E9F938}"/>
              </a:ext>
            </a:extLst>
          </p:cNvPr>
          <p:cNvSpPr>
            <a:spLocks noEditPoints="1"/>
          </p:cNvSpPr>
          <p:nvPr/>
        </p:nvSpPr>
        <p:spPr bwMode="auto">
          <a:xfrm>
            <a:off x="2383868" y="5981884"/>
            <a:ext cx="136525" cy="125413"/>
          </a:xfrm>
          <a:custGeom>
            <a:avLst/>
            <a:gdLst>
              <a:gd name="T0" fmla="*/ 86 w 86"/>
              <a:gd name="T1" fmla="*/ 79 h 79"/>
              <a:gd name="T2" fmla="*/ 57 w 86"/>
              <a:gd name="T3" fmla="*/ 79 h 79"/>
              <a:gd name="T4" fmla="*/ 56 w 86"/>
              <a:gd name="T5" fmla="*/ 65 h 79"/>
              <a:gd name="T6" fmla="*/ 34 w 86"/>
              <a:gd name="T7" fmla="*/ 65 h 79"/>
              <a:gd name="T8" fmla="*/ 29 w 86"/>
              <a:gd name="T9" fmla="*/ 79 h 79"/>
              <a:gd name="T10" fmla="*/ 0 w 86"/>
              <a:gd name="T11" fmla="*/ 79 h 79"/>
              <a:gd name="T12" fmla="*/ 37 w 86"/>
              <a:gd name="T13" fmla="*/ 0 h 79"/>
              <a:gd name="T14" fmla="*/ 71 w 86"/>
              <a:gd name="T15" fmla="*/ 0 h 79"/>
              <a:gd name="T16" fmla="*/ 86 w 86"/>
              <a:gd name="T17" fmla="*/ 79 h 79"/>
              <a:gd name="T18" fmla="*/ 41 w 86"/>
              <a:gd name="T19" fmla="*/ 47 h 79"/>
              <a:gd name="T20" fmla="*/ 53 w 86"/>
              <a:gd name="T21" fmla="*/ 47 h 79"/>
              <a:gd name="T22" fmla="*/ 51 w 86"/>
              <a:gd name="T23" fmla="*/ 23 h 79"/>
              <a:gd name="T24" fmla="*/ 41 w 86"/>
              <a:gd name="T25" fmla="*/ 47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6" h="79">
                <a:moveTo>
                  <a:pt x="86" y="79"/>
                </a:moveTo>
                <a:lnTo>
                  <a:pt x="57" y="79"/>
                </a:lnTo>
                <a:lnTo>
                  <a:pt x="56" y="65"/>
                </a:lnTo>
                <a:lnTo>
                  <a:pt x="34" y="65"/>
                </a:lnTo>
                <a:lnTo>
                  <a:pt x="29" y="79"/>
                </a:lnTo>
                <a:lnTo>
                  <a:pt x="0" y="79"/>
                </a:lnTo>
                <a:lnTo>
                  <a:pt x="37" y="0"/>
                </a:lnTo>
                <a:lnTo>
                  <a:pt x="71" y="0"/>
                </a:lnTo>
                <a:lnTo>
                  <a:pt x="86" y="79"/>
                </a:lnTo>
                <a:close/>
                <a:moveTo>
                  <a:pt x="41" y="47"/>
                </a:moveTo>
                <a:lnTo>
                  <a:pt x="53" y="47"/>
                </a:lnTo>
                <a:lnTo>
                  <a:pt x="51" y="23"/>
                </a:lnTo>
                <a:lnTo>
                  <a:pt x="41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12" name="Freeform 2343">
            <a:extLst>
              <a:ext uri="{FF2B5EF4-FFF2-40B4-BE49-F238E27FC236}">
                <a16:creationId xmlns:a16="http://schemas.microsoft.com/office/drawing/2014/main" id="{3695304C-449C-424F-8B45-F1267DF53421}"/>
              </a:ext>
            </a:extLst>
          </p:cNvPr>
          <p:cNvSpPr>
            <a:spLocks/>
          </p:cNvSpPr>
          <p:nvPr/>
        </p:nvSpPr>
        <p:spPr bwMode="auto">
          <a:xfrm>
            <a:off x="2528330" y="6007284"/>
            <a:ext cx="90488" cy="101600"/>
          </a:xfrm>
          <a:custGeom>
            <a:avLst/>
            <a:gdLst>
              <a:gd name="T0" fmla="*/ 49 w 57"/>
              <a:gd name="T1" fmla="*/ 40 h 64"/>
              <a:gd name="T2" fmla="*/ 50 w 57"/>
              <a:gd name="T3" fmla="*/ 60 h 64"/>
              <a:gd name="T4" fmla="*/ 50 w 57"/>
              <a:gd name="T5" fmla="*/ 60 h 64"/>
              <a:gd name="T6" fmla="*/ 40 w 57"/>
              <a:gd name="T7" fmla="*/ 63 h 64"/>
              <a:gd name="T8" fmla="*/ 29 w 57"/>
              <a:gd name="T9" fmla="*/ 64 h 64"/>
              <a:gd name="T10" fmla="*/ 29 w 57"/>
              <a:gd name="T11" fmla="*/ 64 h 64"/>
              <a:gd name="T12" fmla="*/ 21 w 57"/>
              <a:gd name="T13" fmla="*/ 63 h 64"/>
              <a:gd name="T14" fmla="*/ 16 w 57"/>
              <a:gd name="T15" fmla="*/ 61 h 64"/>
              <a:gd name="T16" fmla="*/ 11 w 57"/>
              <a:gd name="T17" fmla="*/ 59 h 64"/>
              <a:gd name="T18" fmla="*/ 7 w 57"/>
              <a:gd name="T19" fmla="*/ 56 h 64"/>
              <a:gd name="T20" fmla="*/ 3 w 57"/>
              <a:gd name="T21" fmla="*/ 53 h 64"/>
              <a:gd name="T22" fmla="*/ 1 w 57"/>
              <a:gd name="T23" fmla="*/ 48 h 64"/>
              <a:gd name="T24" fmla="*/ 0 w 57"/>
              <a:gd name="T25" fmla="*/ 43 h 64"/>
              <a:gd name="T26" fmla="*/ 0 w 57"/>
              <a:gd name="T27" fmla="*/ 36 h 64"/>
              <a:gd name="T28" fmla="*/ 0 w 57"/>
              <a:gd name="T29" fmla="*/ 36 h 64"/>
              <a:gd name="T30" fmla="*/ 0 w 57"/>
              <a:gd name="T31" fmla="*/ 29 h 64"/>
              <a:gd name="T32" fmla="*/ 2 w 57"/>
              <a:gd name="T33" fmla="*/ 21 h 64"/>
              <a:gd name="T34" fmla="*/ 5 w 57"/>
              <a:gd name="T35" fmla="*/ 15 h 64"/>
              <a:gd name="T36" fmla="*/ 10 w 57"/>
              <a:gd name="T37" fmla="*/ 10 h 64"/>
              <a:gd name="T38" fmla="*/ 15 w 57"/>
              <a:gd name="T39" fmla="*/ 5 h 64"/>
              <a:gd name="T40" fmla="*/ 21 w 57"/>
              <a:gd name="T41" fmla="*/ 2 h 64"/>
              <a:gd name="T42" fmla="*/ 29 w 57"/>
              <a:gd name="T43" fmla="*/ 0 h 64"/>
              <a:gd name="T44" fmla="*/ 36 w 57"/>
              <a:gd name="T45" fmla="*/ 0 h 64"/>
              <a:gd name="T46" fmla="*/ 36 w 57"/>
              <a:gd name="T47" fmla="*/ 0 h 64"/>
              <a:gd name="T48" fmla="*/ 49 w 57"/>
              <a:gd name="T49" fmla="*/ 1 h 64"/>
              <a:gd name="T50" fmla="*/ 57 w 57"/>
              <a:gd name="T51" fmla="*/ 4 h 64"/>
              <a:gd name="T52" fmla="*/ 51 w 57"/>
              <a:gd name="T53" fmla="*/ 22 h 64"/>
              <a:gd name="T54" fmla="*/ 51 w 57"/>
              <a:gd name="T55" fmla="*/ 22 h 64"/>
              <a:gd name="T56" fmla="*/ 47 w 57"/>
              <a:gd name="T57" fmla="*/ 21 h 64"/>
              <a:gd name="T58" fmla="*/ 40 w 57"/>
              <a:gd name="T59" fmla="*/ 20 h 64"/>
              <a:gd name="T60" fmla="*/ 40 w 57"/>
              <a:gd name="T61" fmla="*/ 20 h 64"/>
              <a:gd name="T62" fmla="*/ 34 w 57"/>
              <a:gd name="T63" fmla="*/ 21 h 64"/>
              <a:gd name="T64" fmla="*/ 30 w 57"/>
              <a:gd name="T65" fmla="*/ 25 h 64"/>
              <a:gd name="T66" fmla="*/ 27 w 57"/>
              <a:gd name="T67" fmla="*/ 29 h 64"/>
              <a:gd name="T68" fmla="*/ 27 w 57"/>
              <a:gd name="T69" fmla="*/ 33 h 64"/>
              <a:gd name="T70" fmla="*/ 27 w 57"/>
              <a:gd name="T71" fmla="*/ 33 h 64"/>
              <a:gd name="T72" fmla="*/ 27 w 57"/>
              <a:gd name="T73" fmla="*/ 36 h 64"/>
              <a:gd name="T74" fmla="*/ 30 w 57"/>
              <a:gd name="T75" fmla="*/ 39 h 64"/>
              <a:gd name="T76" fmla="*/ 32 w 57"/>
              <a:gd name="T77" fmla="*/ 41 h 64"/>
              <a:gd name="T78" fmla="*/ 37 w 57"/>
              <a:gd name="T79" fmla="*/ 43 h 64"/>
              <a:gd name="T80" fmla="*/ 37 w 57"/>
              <a:gd name="T81" fmla="*/ 43 h 64"/>
              <a:gd name="T82" fmla="*/ 45 w 57"/>
              <a:gd name="T83" fmla="*/ 41 h 64"/>
              <a:gd name="T84" fmla="*/ 49 w 57"/>
              <a:gd name="T85" fmla="*/ 40 h 64"/>
              <a:gd name="T86" fmla="*/ 49 w 57"/>
              <a:gd name="T87" fmla="*/ 4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7" h="64">
                <a:moveTo>
                  <a:pt x="49" y="40"/>
                </a:moveTo>
                <a:lnTo>
                  <a:pt x="50" y="60"/>
                </a:lnTo>
                <a:lnTo>
                  <a:pt x="50" y="60"/>
                </a:lnTo>
                <a:lnTo>
                  <a:pt x="40" y="63"/>
                </a:lnTo>
                <a:lnTo>
                  <a:pt x="29" y="64"/>
                </a:lnTo>
                <a:lnTo>
                  <a:pt x="29" y="64"/>
                </a:lnTo>
                <a:lnTo>
                  <a:pt x="21" y="63"/>
                </a:lnTo>
                <a:lnTo>
                  <a:pt x="16" y="61"/>
                </a:lnTo>
                <a:lnTo>
                  <a:pt x="11" y="59"/>
                </a:lnTo>
                <a:lnTo>
                  <a:pt x="7" y="56"/>
                </a:lnTo>
                <a:lnTo>
                  <a:pt x="3" y="53"/>
                </a:lnTo>
                <a:lnTo>
                  <a:pt x="1" y="48"/>
                </a:lnTo>
                <a:lnTo>
                  <a:pt x="0" y="43"/>
                </a:lnTo>
                <a:lnTo>
                  <a:pt x="0" y="36"/>
                </a:lnTo>
                <a:lnTo>
                  <a:pt x="0" y="36"/>
                </a:lnTo>
                <a:lnTo>
                  <a:pt x="0" y="29"/>
                </a:lnTo>
                <a:lnTo>
                  <a:pt x="2" y="21"/>
                </a:lnTo>
                <a:lnTo>
                  <a:pt x="5" y="15"/>
                </a:lnTo>
                <a:lnTo>
                  <a:pt x="10" y="10"/>
                </a:lnTo>
                <a:lnTo>
                  <a:pt x="15" y="5"/>
                </a:lnTo>
                <a:lnTo>
                  <a:pt x="21" y="2"/>
                </a:lnTo>
                <a:lnTo>
                  <a:pt x="29" y="0"/>
                </a:lnTo>
                <a:lnTo>
                  <a:pt x="36" y="0"/>
                </a:lnTo>
                <a:lnTo>
                  <a:pt x="36" y="0"/>
                </a:lnTo>
                <a:lnTo>
                  <a:pt x="49" y="1"/>
                </a:lnTo>
                <a:lnTo>
                  <a:pt x="57" y="4"/>
                </a:lnTo>
                <a:lnTo>
                  <a:pt x="51" y="22"/>
                </a:lnTo>
                <a:lnTo>
                  <a:pt x="51" y="22"/>
                </a:lnTo>
                <a:lnTo>
                  <a:pt x="47" y="21"/>
                </a:lnTo>
                <a:lnTo>
                  <a:pt x="40" y="20"/>
                </a:lnTo>
                <a:lnTo>
                  <a:pt x="40" y="20"/>
                </a:lnTo>
                <a:lnTo>
                  <a:pt x="34" y="21"/>
                </a:lnTo>
                <a:lnTo>
                  <a:pt x="30" y="25"/>
                </a:lnTo>
                <a:lnTo>
                  <a:pt x="27" y="29"/>
                </a:lnTo>
                <a:lnTo>
                  <a:pt x="27" y="33"/>
                </a:lnTo>
                <a:lnTo>
                  <a:pt x="27" y="33"/>
                </a:lnTo>
                <a:lnTo>
                  <a:pt x="27" y="36"/>
                </a:lnTo>
                <a:lnTo>
                  <a:pt x="30" y="39"/>
                </a:lnTo>
                <a:lnTo>
                  <a:pt x="32" y="41"/>
                </a:lnTo>
                <a:lnTo>
                  <a:pt x="37" y="43"/>
                </a:lnTo>
                <a:lnTo>
                  <a:pt x="37" y="43"/>
                </a:lnTo>
                <a:lnTo>
                  <a:pt x="45" y="41"/>
                </a:lnTo>
                <a:lnTo>
                  <a:pt x="49" y="40"/>
                </a:lnTo>
                <a:lnTo>
                  <a:pt x="49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13" name="Freeform 2344">
            <a:extLst>
              <a:ext uri="{FF2B5EF4-FFF2-40B4-BE49-F238E27FC236}">
                <a16:creationId xmlns:a16="http://schemas.microsoft.com/office/drawing/2014/main" id="{F1560C5C-C0B3-4372-8E6E-D2336F25F0B2}"/>
              </a:ext>
            </a:extLst>
          </p:cNvPr>
          <p:cNvSpPr>
            <a:spLocks/>
          </p:cNvSpPr>
          <p:nvPr/>
        </p:nvSpPr>
        <p:spPr bwMode="auto">
          <a:xfrm>
            <a:off x="2847418" y="5464359"/>
            <a:ext cx="114300" cy="130175"/>
          </a:xfrm>
          <a:custGeom>
            <a:avLst/>
            <a:gdLst>
              <a:gd name="T0" fmla="*/ 61 w 72"/>
              <a:gd name="T1" fmla="*/ 56 h 82"/>
              <a:gd name="T2" fmla="*/ 64 w 72"/>
              <a:gd name="T3" fmla="*/ 77 h 82"/>
              <a:gd name="T4" fmla="*/ 64 w 72"/>
              <a:gd name="T5" fmla="*/ 77 h 82"/>
              <a:gd name="T6" fmla="*/ 51 w 72"/>
              <a:gd name="T7" fmla="*/ 79 h 82"/>
              <a:gd name="T8" fmla="*/ 43 w 72"/>
              <a:gd name="T9" fmla="*/ 81 h 82"/>
              <a:gd name="T10" fmla="*/ 36 w 72"/>
              <a:gd name="T11" fmla="*/ 82 h 82"/>
              <a:gd name="T12" fmla="*/ 36 w 72"/>
              <a:gd name="T13" fmla="*/ 82 h 82"/>
              <a:gd name="T14" fmla="*/ 28 w 72"/>
              <a:gd name="T15" fmla="*/ 81 h 82"/>
              <a:gd name="T16" fmla="*/ 21 w 72"/>
              <a:gd name="T17" fmla="*/ 79 h 82"/>
              <a:gd name="T18" fmla="*/ 15 w 72"/>
              <a:gd name="T19" fmla="*/ 76 h 82"/>
              <a:gd name="T20" fmla="*/ 10 w 72"/>
              <a:gd name="T21" fmla="*/ 72 h 82"/>
              <a:gd name="T22" fmla="*/ 6 w 72"/>
              <a:gd name="T23" fmla="*/ 67 h 82"/>
              <a:gd name="T24" fmla="*/ 2 w 72"/>
              <a:gd name="T25" fmla="*/ 61 h 82"/>
              <a:gd name="T26" fmla="*/ 0 w 72"/>
              <a:gd name="T27" fmla="*/ 54 h 82"/>
              <a:gd name="T28" fmla="*/ 0 w 72"/>
              <a:gd name="T29" fmla="*/ 46 h 82"/>
              <a:gd name="T30" fmla="*/ 0 w 72"/>
              <a:gd name="T31" fmla="*/ 46 h 82"/>
              <a:gd name="T32" fmla="*/ 1 w 72"/>
              <a:gd name="T33" fmla="*/ 37 h 82"/>
              <a:gd name="T34" fmla="*/ 3 w 72"/>
              <a:gd name="T35" fmla="*/ 28 h 82"/>
              <a:gd name="T36" fmla="*/ 7 w 72"/>
              <a:gd name="T37" fmla="*/ 19 h 82"/>
              <a:gd name="T38" fmla="*/ 13 w 72"/>
              <a:gd name="T39" fmla="*/ 13 h 82"/>
              <a:gd name="T40" fmla="*/ 20 w 72"/>
              <a:gd name="T41" fmla="*/ 8 h 82"/>
              <a:gd name="T42" fmla="*/ 28 w 72"/>
              <a:gd name="T43" fmla="*/ 4 h 82"/>
              <a:gd name="T44" fmla="*/ 37 w 72"/>
              <a:gd name="T45" fmla="*/ 2 h 82"/>
              <a:gd name="T46" fmla="*/ 47 w 72"/>
              <a:gd name="T47" fmla="*/ 0 h 82"/>
              <a:gd name="T48" fmla="*/ 47 w 72"/>
              <a:gd name="T49" fmla="*/ 0 h 82"/>
              <a:gd name="T50" fmla="*/ 55 w 72"/>
              <a:gd name="T51" fmla="*/ 0 h 82"/>
              <a:gd name="T52" fmla="*/ 61 w 72"/>
              <a:gd name="T53" fmla="*/ 2 h 82"/>
              <a:gd name="T54" fmla="*/ 72 w 72"/>
              <a:gd name="T55" fmla="*/ 5 h 82"/>
              <a:gd name="T56" fmla="*/ 64 w 72"/>
              <a:gd name="T57" fmla="*/ 25 h 82"/>
              <a:gd name="T58" fmla="*/ 64 w 72"/>
              <a:gd name="T59" fmla="*/ 25 h 82"/>
              <a:gd name="T60" fmla="*/ 59 w 72"/>
              <a:gd name="T61" fmla="*/ 24 h 82"/>
              <a:gd name="T62" fmla="*/ 51 w 72"/>
              <a:gd name="T63" fmla="*/ 23 h 82"/>
              <a:gd name="T64" fmla="*/ 51 w 72"/>
              <a:gd name="T65" fmla="*/ 23 h 82"/>
              <a:gd name="T66" fmla="*/ 46 w 72"/>
              <a:gd name="T67" fmla="*/ 23 h 82"/>
              <a:gd name="T68" fmla="*/ 41 w 72"/>
              <a:gd name="T69" fmla="*/ 24 h 82"/>
              <a:gd name="T70" fmla="*/ 37 w 72"/>
              <a:gd name="T71" fmla="*/ 27 h 82"/>
              <a:gd name="T72" fmla="*/ 35 w 72"/>
              <a:gd name="T73" fmla="*/ 29 h 82"/>
              <a:gd name="T74" fmla="*/ 32 w 72"/>
              <a:gd name="T75" fmla="*/ 32 h 82"/>
              <a:gd name="T76" fmla="*/ 30 w 72"/>
              <a:gd name="T77" fmla="*/ 36 h 82"/>
              <a:gd name="T78" fmla="*/ 30 w 72"/>
              <a:gd name="T79" fmla="*/ 39 h 82"/>
              <a:gd name="T80" fmla="*/ 28 w 72"/>
              <a:gd name="T81" fmla="*/ 43 h 82"/>
              <a:gd name="T82" fmla="*/ 28 w 72"/>
              <a:gd name="T83" fmla="*/ 43 h 82"/>
              <a:gd name="T84" fmla="*/ 30 w 72"/>
              <a:gd name="T85" fmla="*/ 49 h 82"/>
              <a:gd name="T86" fmla="*/ 33 w 72"/>
              <a:gd name="T87" fmla="*/ 54 h 82"/>
              <a:gd name="T88" fmla="*/ 38 w 72"/>
              <a:gd name="T89" fmla="*/ 58 h 82"/>
              <a:gd name="T90" fmla="*/ 46 w 72"/>
              <a:gd name="T91" fmla="*/ 58 h 82"/>
              <a:gd name="T92" fmla="*/ 46 w 72"/>
              <a:gd name="T93" fmla="*/ 58 h 82"/>
              <a:gd name="T94" fmla="*/ 54 w 72"/>
              <a:gd name="T95" fmla="*/ 58 h 82"/>
              <a:gd name="T96" fmla="*/ 61 w 72"/>
              <a:gd name="T97" fmla="*/ 56 h 82"/>
              <a:gd name="T98" fmla="*/ 61 w 72"/>
              <a:gd name="T99" fmla="*/ 56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2" h="82">
                <a:moveTo>
                  <a:pt x="61" y="56"/>
                </a:moveTo>
                <a:lnTo>
                  <a:pt x="64" y="77"/>
                </a:lnTo>
                <a:lnTo>
                  <a:pt x="64" y="77"/>
                </a:lnTo>
                <a:lnTo>
                  <a:pt x="51" y="79"/>
                </a:lnTo>
                <a:lnTo>
                  <a:pt x="43" y="81"/>
                </a:lnTo>
                <a:lnTo>
                  <a:pt x="36" y="82"/>
                </a:lnTo>
                <a:lnTo>
                  <a:pt x="36" y="82"/>
                </a:lnTo>
                <a:lnTo>
                  <a:pt x="28" y="81"/>
                </a:lnTo>
                <a:lnTo>
                  <a:pt x="21" y="79"/>
                </a:lnTo>
                <a:lnTo>
                  <a:pt x="15" y="76"/>
                </a:lnTo>
                <a:lnTo>
                  <a:pt x="10" y="72"/>
                </a:lnTo>
                <a:lnTo>
                  <a:pt x="6" y="67"/>
                </a:lnTo>
                <a:lnTo>
                  <a:pt x="2" y="61"/>
                </a:lnTo>
                <a:lnTo>
                  <a:pt x="0" y="54"/>
                </a:lnTo>
                <a:lnTo>
                  <a:pt x="0" y="46"/>
                </a:lnTo>
                <a:lnTo>
                  <a:pt x="0" y="46"/>
                </a:lnTo>
                <a:lnTo>
                  <a:pt x="1" y="37"/>
                </a:lnTo>
                <a:lnTo>
                  <a:pt x="3" y="28"/>
                </a:lnTo>
                <a:lnTo>
                  <a:pt x="7" y="19"/>
                </a:lnTo>
                <a:lnTo>
                  <a:pt x="13" y="13"/>
                </a:lnTo>
                <a:lnTo>
                  <a:pt x="20" y="8"/>
                </a:lnTo>
                <a:lnTo>
                  <a:pt x="28" y="4"/>
                </a:lnTo>
                <a:lnTo>
                  <a:pt x="37" y="2"/>
                </a:lnTo>
                <a:lnTo>
                  <a:pt x="47" y="0"/>
                </a:lnTo>
                <a:lnTo>
                  <a:pt x="47" y="0"/>
                </a:lnTo>
                <a:lnTo>
                  <a:pt x="55" y="0"/>
                </a:lnTo>
                <a:lnTo>
                  <a:pt x="61" y="2"/>
                </a:lnTo>
                <a:lnTo>
                  <a:pt x="72" y="5"/>
                </a:lnTo>
                <a:lnTo>
                  <a:pt x="64" y="25"/>
                </a:lnTo>
                <a:lnTo>
                  <a:pt x="64" y="25"/>
                </a:lnTo>
                <a:lnTo>
                  <a:pt x="59" y="24"/>
                </a:lnTo>
                <a:lnTo>
                  <a:pt x="51" y="23"/>
                </a:lnTo>
                <a:lnTo>
                  <a:pt x="51" y="23"/>
                </a:lnTo>
                <a:lnTo>
                  <a:pt x="46" y="23"/>
                </a:lnTo>
                <a:lnTo>
                  <a:pt x="41" y="24"/>
                </a:lnTo>
                <a:lnTo>
                  <a:pt x="37" y="27"/>
                </a:lnTo>
                <a:lnTo>
                  <a:pt x="35" y="29"/>
                </a:lnTo>
                <a:lnTo>
                  <a:pt x="32" y="32"/>
                </a:lnTo>
                <a:lnTo>
                  <a:pt x="30" y="36"/>
                </a:lnTo>
                <a:lnTo>
                  <a:pt x="30" y="39"/>
                </a:lnTo>
                <a:lnTo>
                  <a:pt x="28" y="43"/>
                </a:lnTo>
                <a:lnTo>
                  <a:pt x="28" y="43"/>
                </a:lnTo>
                <a:lnTo>
                  <a:pt x="30" y="49"/>
                </a:lnTo>
                <a:lnTo>
                  <a:pt x="33" y="54"/>
                </a:lnTo>
                <a:lnTo>
                  <a:pt x="38" y="58"/>
                </a:lnTo>
                <a:lnTo>
                  <a:pt x="46" y="58"/>
                </a:lnTo>
                <a:lnTo>
                  <a:pt x="46" y="58"/>
                </a:lnTo>
                <a:lnTo>
                  <a:pt x="54" y="58"/>
                </a:lnTo>
                <a:lnTo>
                  <a:pt x="61" y="56"/>
                </a:lnTo>
                <a:lnTo>
                  <a:pt x="61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14" name="Freeform 2345">
            <a:extLst>
              <a:ext uri="{FF2B5EF4-FFF2-40B4-BE49-F238E27FC236}">
                <a16:creationId xmlns:a16="http://schemas.microsoft.com/office/drawing/2014/main" id="{E80DCB64-4B97-49B8-BA82-470377BD619B}"/>
              </a:ext>
            </a:extLst>
          </p:cNvPr>
          <p:cNvSpPr>
            <a:spLocks noEditPoints="1"/>
          </p:cNvSpPr>
          <p:nvPr/>
        </p:nvSpPr>
        <p:spPr bwMode="auto">
          <a:xfrm>
            <a:off x="2956955" y="5491346"/>
            <a:ext cx="98425" cy="103188"/>
          </a:xfrm>
          <a:custGeom>
            <a:avLst/>
            <a:gdLst>
              <a:gd name="T0" fmla="*/ 26 w 62"/>
              <a:gd name="T1" fmla="*/ 41 h 65"/>
              <a:gd name="T2" fmla="*/ 31 w 62"/>
              <a:gd name="T3" fmla="*/ 45 h 65"/>
              <a:gd name="T4" fmla="*/ 37 w 62"/>
              <a:gd name="T5" fmla="*/ 45 h 65"/>
              <a:gd name="T6" fmla="*/ 54 w 62"/>
              <a:gd name="T7" fmla="*/ 42 h 65"/>
              <a:gd name="T8" fmla="*/ 55 w 62"/>
              <a:gd name="T9" fmla="*/ 60 h 65"/>
              <a:gd name="T10" fmla="*/ 32 w 62"/>
              <a:gd name="T11" fmla="*/ 65 h 65"/>
              <a:gd name="T12" fmla="*/ 25 w 62"/>
              <a:gd name="T13" fmla="*/ 64 h 65"/>
              <a:gd name="T14" fmla="*/ 13 w 62"/>
              <a:gd name="T15" fmla="*/ 61 h 65"/>
              <a:gd name="T16" fmla="*/ 5 w 62"/>
              <a:gd name="T17" fmla="*/ 54 h 65"/>
              <a:gd name="T18" fmla="*/ 1 w 62"/>
              <a:gd name="T19" fmla="*/ 44 h 65"/>
              <a:gd name="T20" fmla="*/ 0 w 62"/>
              <a:gd name="T21" fmla="*/ 37 h 65"/>
              <a:gd name="T22" fmla="*/ 3 w 62"/>
              <a:gd name="T23" fmla="*/ 22 h 65"/>
              <a:gd name="T24" fmla="*/ 11 w 62"/>
              <a:gd name="T25" fmla="*/ 11 h 65"/>
              <a:gd name="T26" fmla="*/ 22 w 62"/>
              <a:gd name="T27" fmla="*/ 3 h 65"/>
              <a:gd name="T28" fmla="*/ 37 w 62"/>
              <a:gd name="T29" fmla="*/ 0 h 65"/>
              <a:gd name="T30" fmla="*/ 43 w 62"/>
              <a:gd name="T31" fmla="*/ 1 h 65"/>
              <a:gd name="T32" fmla="*/ 52 w 62"/>
              <a:gd name="T33" fmla="*/ 3 h 65"/>
              <a:gd name="T34" fmla="*/ 59 w 62"/>
              <a:gd name="T35" fmla="*/ 8 h 65"/>
              <a:gd name="T36" fmla="*/ 62 w 62"/>
              <a:gd name="T37" fmla="*/ 16 h 65"/>
              <a:gd name="T38" fmla="*/ 62 w 62"/>
              <a:gd name="T39" fmla="*/ 21 h 65"/>
              <a:gd name="T40" fmla="*/ 59 w 62"/>
              <a:gd name="T41" fmla="*/ 32 h 65"/>
              <a:gd name="T42" fmla="*/ 50 w 62"/>
              <a:gd name="T43" fmla="*/ 39 h 65"/>
              <a:gd name="T44" fmla="*/ 38 w 62"/>
              <a:gd name="T45" fmla="*/ 41 h 65"/>
              <a:gd name="T46" fmla="*/ 26 w 62"/>
              <a:gd name="T47" fmla="*/ 41 h 65"/>
              <a:gd name="T48" fmla="*/ 41 w 62"/>
              <a:gd name="T49" fmla="*/ 21 h 65"/>
              <a:gd name="T50" fmla="*/ 37 w 62"/>
              <a:gd name="T51" fmla="*/ 17 h 65"/>
              <a:gd name="T52" fmla="*/ 33 w 62"/>
              <a:gd name="T53" fmla="*/ 19 h 65"/>
              <a:gd name="T54" fmla="*/ 28 w 62"/>
              <a:gd name="T55" fmla="*/ 22 h 65"/>
              <a:gd name="T56" fmla="*/ 27 w 62"/>
              <a:gd name="T57" fmla="*/ 26 h 65"/>
              <a:gd name="T58" fmla="*/ 35 w 62"/>
              <a:gd name="T59" fmla="*/ 26 h 65"/>
              <a:gd name="T60" fmla="*/ 40 w 62"/>
              <a:gd name="T61" fmla="*/ 22 h 65"/>
              <a:gd name="T62" fmla="*/ 41 w 62"/>
              <a:gd name="T63" fmla="*/ 2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2" h="65">
                <a:moveTo>
                  <a:pt x="26" y="41"/>
                </a:moveTo>
                <a:lnTo>
                  <a:pt x="26" y="41"/>
                </a:lnTo>
                <a:lnTo>
                  <a:pt x="28" y="44"/>
                </a:lnTo>
                <a:lnTo>
                  <a:pt x="31" y="45"/>
                </a:lnTo>
                <a:lnTo>
                  <a:pt x="37" y="45"/>
                </a:lnTo>
                <a:lnTo>
                  <a:pt x="37" y="45"/>
                </a:lnTo>
                <a:lnTo>
                  <a:pt x="46" y="45"/>
                </a:lnTo>
                <a:lnTo>
                  <a:pt x="54" y="42"/>
                </a:lnTo>
                <a:lnTo>
                  <a:pt x="55" y="60"/>
                </a:lnTo>
                <a:lnTo>
                  <a:pt x="55" y="60"/>
                </a:lnTo>
                <a:lnTo>
                  <a:pt x="43" y="64"/>
                </a:lnTo>
                <a:lnTo>
                  <a:pt x="32" y="65"/>
                </a:lnTo>
                <a:lnTo>
                  <a:pt x="32" y="65"/>
                </a:lnTo>
                <a:lnTo>
                  <a:pt x="25" y="64"/>
                </a:lnTo>
                <a:lnTo>
                  <a:pt x="18" y="62"/>
                </a:lnTo>
                <a:lnTo>
                  <a:pt x="13" y="61"/>
                </a:lnTo>
                <a:lnTo>
                  <a:pt x="8" y="57"/>
                </a:lnTo>
                <a:lnTo>
                  <a:pt x="5" y="54"/>
                </a:lnTo>
                <a:lnTo>
                  <a:pt x="2" y="50"/>
                </a:lnTo>
                <a:lnTo>
                  <a:pt x="1" y="44"/>
                </a:lnTo>
                <a:lnTo>
                  <a:pt x="0" y="37"/>
                </a:lnTo>
                <a:lnTo>
                  <a:pt x="0" y="37"/>
                </a:lnTo>
                <a:lnTo>
                  <a:pt x="1" y="30"/>
                </a:lnTo>
                <a:lnTo>
                  <a:pt x="3" y="22"/>
                </a:lnTo>
                <a:lnTo>
                  <a:pt x="6" y="16"/>
                </a:lnTo>
                <a:lnTo>
                  <a:pt x="11" y="11"/>
                </a:lnTo>
                <a:lnTo>
                  <a:pt x="16" y="6"/>
                </a:lnTo>
                <a:lnTo>
                  <a:pt x="22" y="3"/>
                </a:lnTo>
                <a:lnTo>
                  <a:pt x="30" y="1"/>
                </a:lnTo>
                <a:lnTo>
                  <a:pt x="37" y="0"/>
                </a:lnTo>
                <a:lnTo>
                  <a:pt x="37" y="0"/>
                </a:lnTo>
                <a:lnTo>
                  <a:pt x="43" y="1"/>
                </a:lnTo>
                <a:lnTo>
                  <a:pt x="47" y="2"/>
                </a:lnTo>
                <a:lnTo>
                  <a:pt x="52" y="3"/>
                </a:lnTo>
                <a:lnTo>
                  <a:pt x="56" y="6"/>
                </a:lnTo>
                <a:lnTo>
                  <a:pt x="59" y="8"/>
                </a:lnTo>
                <a:lnTo>
                  <a:pt x="61" y="12"/>
                </a:lnTo>
                <a:lnTo>
                  <a:pt x="62" y="16"/>
                </a:lnTo>
                <a:lnTo>
                  <a:pt x="62" y="21"/>
                </a:lnTo>
                <a:lnTo>
                  <a:pt x="62" y="21"/>
                </a:lnTo>
                <a:lnTo>
                  <a:pt x="61" y="27"/>
                </a:lnTo>
                <a:lnTo>
                  <a:pt x="59" y="32"/>
                </a:lnTo>
                <a:lnTo>
                  <a:pt x="55" y="36"/>
                </a:lnTo>
                <a:lnTo>
                  <a:pt x="50" y="39"/>
                </a:lnTo>
                <a:lnTo>
                  <a:pt x="45" y="40"/>
                </a:lnTo>
                <a:lnTo>
                  <a:pt x="38" y="41"/>
                </a:lnTo>
                <a:lnTo>
                  <a:pt x="26" y="41"/>
                </a:lnTo>
                <a:lnTo>
                  <a:pt x="26" y="41"/>
                </a:lnTo>
                <a:close/>
                <a:moveTo>
                  <a:pt x="41" y="21"/>
                </a:moveTo>
                <a:lnTo>
                  <a:pt x="41" y="21"/>
                </a:lnTo>
                <a:lnTo>
                  <a:pt x="40" y="19"/>
                </a:lnTo>
                <a:lnTo>
                  <a:pt x="37" y="17"/>
                </a:lnTo>
                <a:lnTo>
                  <a:pt x="37" y="17"/>
                </a:lnTo>
                <a:lnTo>
                  <a:pt x="33" y="19"/>
                </a:lnTo>
                <a:lnTo>
                  <a:pt x="30" y="20"/>
                </a:lnTo>
                <a:lnTo>
                  <a:pt x="28" y="22"/>
                </a:lnTo>
                <a:lnTo>
                  <a:pt x="27" y="26"/>
                </a:lnTo>
                <a:lnTo>
                  <a:pt x="27" y="26"/>
                </a:lnTo>
                <a:lnTo>
                  <a:pt x="31" y="26"/>
                </a:lnTo>
                <a:lnTo>
                  <a:pt x="35" y="26"/>
                </a:lnTo>
                <a:lnTo>
                  <a:pt x="38" y="24"/>
                </a:lnTo>
                <a:lnTo>
                  <a:pt x="40" y="22"/>
                </a:lnTo>
                <a:lnTo>
                  <a:pt x="41" y="21"/>
                </a:lnTo>
                <a:lnTo>
                  <a:pt x="41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15" name="Freeform 2346">
            <a:extLst>
              <a:ext uri="{FF2B5EF4-FFF2-40B4-BE49-F238E27FC236}">
                <a16:creationId xmlns:a16="http://schemas.microsoft.com/office/drawing/2014/main" id="{E7DEFCCB-E123-46CC-B0C0-2904F302D568}"/>
              </a:ext>
            </a:extLst>
          </p:cNvPr>
          <p:cNvSpPr>
            <a:spLocks noEditPoints="1"/>
          </p:cNvSpPr>
          <p:nvPr/>
        </p:nvSpPr>
        <p:spPr bwMode="auto">
          <a:xfrm>
            <a:off x="3282393" y="5464359"/>
            <a:ext cx="123825" cy="125413"/>
          </a:xfrm>
          <a:custGeom>
            <a:avLst/>
            <a:gdLst>
              <a:gd name="T0" fmla="*/ 78 w 78"/>
              <a:gd name="T1" fmla="*/ 27 h 79"/>
              <a:gd name="T2" fmla="*/ 78 w 78"/>
              <a:gd name="T3" fmla="*/ 27 h 79"/>
              <a:gd name="T4" fmla="*/ 77 w 78"/>
              <a:gd name="T5" fmla="*/ 36 h 79"/>
              <a:gd name="T6" fmla="*/ 73 w 78"/>
              <a:gd name="T7" fmla="*/ 43 h 79"/>
              <a:gd name="T8" fmla="*/ 68 w 78"/>
              <a:gd name="T9" fmla="*/ 49 h 79"/>
              <a:gd name="T10" fmla="*/ 62 w 78"/>
              <a:gd name="T11" fmla="*/ 54 h 79"/>
              <a:gd name="T12" fmla="*/ 56 w 78"/>
              <a:gd name="T13" fmla="*/ 57 h 79"/>
              <a:gd name="T14" fmla="*/ 47 w 78"/>
              <a:gd name="T15" fmla="*/ 59 h 79"/>
              <a:gd name="T16" fmla="*/ 39 w 78"/>
              <a:gd name="T17" fmla="*/ 61 h 79"/>
              <a:gd name="T18" fmla="*/ 32 w 78"/>
              <a:gd name="T19" fmla="*/ 59 h 79"/>
              <a:gd name="T20" fmla="*/ 28 w 78"/>
              <a:gd name="T21" fmla="*/ 79 h 79"/>
              <a:gd name="T22" fmla="*/ 0 w 78"/>
              <a:gd name="T23" fmla="*/ 79 h 79"/>
              <a:gd name="T24" fmla="*/ 0 w 78"/>
              <a:gd name="T25" fmla="*/ 79 h 79"/>
              <a:gd name="T26" fmla="*/ 12 w 78"/>
              <a:gd name="T27" fmla="*/ 2 h 79"/>
              <a:gd name="T28" fmla="*/ 12 w 78"/>
              <a:gd name="T29" fmla="*/ 2 h 79"/>
              <a:gd name="T30" fmla="*/ 22 w 78"/>
              <a:gd name="T31" fmla="*/ 2 h 79"/>
              <a:gd name="T32" fmla="*/ 38 w 78"/>
              <a:gd name="T33" fmla="*/ 0 h 79"/>
              <a:gd name="T34" fmla="*/ 38 w 78"/>
              <a:gd name="T35" fmla="*/ 0 h 79"/>
              <a:gd name="T36" fmla="*/ 52 w 78"/>
              <a:gd name="T37" fmla="*/ 2 h 79"/>
              <a:gd name="T38" fmla="*/ 59 w 78"/>
              <a:gd name="T39" fmla="*/ 3 h 79"/>
              <a:gd name="T40" fmla="*/ 64 w 78"/>
              <a:gd name="T41" fmla="*/ 5 h 79"/>
              <a:gd name="T42" fmla="*/ 71 w 78"/>
              <a:gd name="T43" fmla="*/ 9 h 79"/>
              <a:gd name="T44" fmla="*/ 74 w 78"/>
              <a:gd name="T45" fmla="*/ 14 h 79"/>
              <a:gd name="T46" fmla="*/ 77 w 78"/>
              <a:gd name="T47" fmla="*/ 20 h 79"/>
              <a:gd name="T48" fmla="*/ 78 w 78"/>
              <a:gd name="T49" fmla="*/ 27 h 79"/>
              <a:gd name="T50" fmla="*/ 78 w 78"/>
              <a:gd name="T51" fmla="*/ 27 h 79"/>
              <a:gd name="T52" fmla="*/ 34 w 78"/>
              <a:gd name="T53" fmla="*/ 39 h 79"/>
              <a:gd name="T54" fmla="*/ 34 w 78"/>
              <a:gd name="T55" fmla="*/ 39 h 79"/>
              <a:gd name="T56" fmla="*/ 38 w 78"/>
              <a:gd name="T57" fmla="*/ 39 h 79"/>
              <a:gd name="T58" fmla="*/ 43 w 78"/>
              <a:gd name="T59" fmla="*/ 38 h 79"/>
              <a:gd name="T60" fmla="*/ 48 w 78"/>
              <a:gd name="T61" fmla="*/ 36 h 79"/>
              <a:gd name="T62" fmla="*/ 49 w 78"/>
              <a:gd name="T63" fmla="*/ 33 h 79"/>
              <a:gd name="T64" fmla="*/ 49 w 78"/>
              <a:gd name="T65" fmla="*/ 29 h 79"/>
              <a:gd name="T66" fmla="*/ 49 w 78"/>
              <a:gd name="T67" fmla="*/ 29 h 79"/>
              <a:gd name="T68" fmla="*/ 49 w 78"/>
              <a:gd name="T69" fmla="*/ 27 h 79"/>
              <a:gd name="T70" fmla="*/ 48 w 78"/>
              <a:gd name="T71" fmla="*/ 25 h 79"/>
              <a:gd name="T72" fmla="*/ 44 w 78"/>
              <a:gd name="T73" fmla="*/ 23 h 79"/>
              <a:gd name="T74" fmla="*/ 41 w 78"/>
              <a:gd name="T75" fmla="*/ 23 h 79"/>
              <a:gd name="T76" fmla="*/ 37 w 78"/>
              <a:gd name="T77" fmla="*/ 23 h 79"/>
              <a:gd name="T78" fmla="*/ 34 w 78"/>
              <a:gd name="T79" fmla="*/ 3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8" h="79">
                <a:moveTo>
                  <a:pt x="78" y="27"/>
                </a:moveTo>
                <a:lnTo>
                  <a:pt x="78" y="27"/>
                </a:lnTo>
                <a:lnTo>
                  <a:pt x="77" y="36"/>
                </a:lnTo>
                <a:lnTo>
                  <a:pt x="73" y="43"/>
                </a:lnTo>
                <a:lnTo>
                  <a:pt x="68" y="49"/>
                </a:lnTo>
                <a:lnTo>
                  <a:pt x="62" y="54"/>
                </a:lnTo>
                <a:lnTo>
                  <a:pt x="56" y="57"/>
                </a:lnTo>
                <a:lnTo>
                  <a:pt x="47" y="59"/>
                </a:lnTo>
                <a:lnTo>
                  <a:pt x="39" y="61"/>
                </a:lnTo>
                <a:lnTo>
                  <a:pt x="32" y="59"/>
                </a:lnTo>
                <a:lnTo>
                  <a:pt x="28" y="79"/>
                </a:lnTo>
                <a:lnTo>
                  <a:pt x="0" y="79"/>
                </a:lnTo>
                <a:lnTo>
                  <a:pt x="0" y="79"/>
                </a:lnTo>
                <a:lnTo>
                  <a:pt x="12" y="2"/>
                </a:lnTo>
                <a:lnTo>
                  <a:pt x="12" y="2"/>
                </a:lnTo>
                <a:lnTo>
                  <a:pt x="22" y="2"/>
                </a:lnTo>
                <a:lnTo>
                  <a:pt x="38" y="0"/>
                </a:lnTo>
                <a:lnTo>
                  <a:pt x="38" y="0"/>
                </a:lnTo>
                <a:lnTo>
                  <a:pt x="52" y="2"/>
                </a:lnTo>
                <a:lnTo>
                  <a:pt x="59" y="3"/>
                </a:lnTo>
                <a:lnTo>
                  <a:pt x="64" y="5"/>
                </a:lnTo>
                <a:lnTo>
                  <a:pt x="71" y="9"/>
                </a:lnTo>
                <a:lnTo>
                  <a:pt x="74" y="14"/>
                </a:lnTo>
                <a:lnTo>
                  <a:pt x="77" y="20"/>
                </a:lnTo>
                <a:lnTo>
                  <a:pt x="78" y="27"/>
                </a:lnTo>
                <a:lnTo>
                  <a:pt x="78" y="27"/>
                </a:lnTo>
                <a:close/>
                <a:moveTo>
                  <a:pt x="34" y="39"/>
                </a:moveTo>
                <a:lnTo>
                  <a:pt x="34" y="39"/>
                </a:lnTo>
                <a:lnTo>
                  <a:pt x="38" y="39"/>
                </a:lnTo>
                <a:lnTo>
                  <a:pt x="43" y="38"/>
                </a:lnTo>
                <a:lnTo>
                  <a:pt x="48" y="36"/>
                </a:lnTo>
                <a:lnTo>
                  <a:pt x="49" y="33"/>
                </a:lnTo>
                <a:lnTo>
                  <a:pt x="49" y="29"/>
                </a:lnTo>
                <a:lnTo>
                  <a:pt x="49" y="29"/>
                </a:lnTo>
                <a:lnTo>
                  <a:pt x="49" y="27"/>
                </a:lnTo>
                <a:lnTo>
                  <a:pt x="48" y="25"/>
                </a:lnTo>
                <a:lnTo>
                  <a:pt x="44" y="23"/>
                </a:lnTo>
                <a:lnTo>
                  <a:pt x="41" y="23"/>
                </a:lnTo>
                <a:lnTo>
                  <a:pt x="37" y="23"/>
                </a:lnTo>
                <a:lnTo>
                  <a:pt x="34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16" name="Freeform 2347">
            <a:extLst>
              <a:ext uri="{FF2B5EF4-FFF2-40B4-BE49-F238E27FC236}">
                <a16:creationId xmlns:a16="http://schemas.microsoft.com/office/drawing/2014/main" id="{40B3C63A-F32F-4F96-A777-34FBDB3AD648}"/>
              </a:ext>
            </a:extLst>
          </p:cNvPr>
          <p:cNvSpPr>
            <a:spLocks/>
          </p:cNvSpPr>
          <p:nvPr/>
        </p:nvSpPr>
        <p:spPr bwMode="auto">
          <a:xfrm>
            <a:off x="3404630" y="5491346"/>
            <a:ext cx="87313" cy="98425"/>
          </a:xfrm>
          <a:custGeom>
            <a:avLst/>
            <a:gdLst>
              <a:gd name="T0" fmla="*/ 31 w 55"/>
              <a:gd name="T1" fmla="*/ 40 h 62"/>
              <a:gd name="T2" fmla="*/ 29 w 55"/>
              <a:gd name="T3" fmla="*/ 62 h 62"/>
              <a:gd name="T4" fmla="*/ 0 w 55"/>
              <a:gd name="T5" fmla="*/ 62 h 62"/>
              <a:gd name="T6" fmla="*/ 9 w 55"/>
              <a:gd name="T7" fmla="*/ 2 h 62"/>
              <a:gd name="T8" fmla="*/ 35 w 55"/>
              <a:gd name="T9" fmla="*/ 2 h 62"/>
              <a:gd name="T10" fmla="*/ 34 w 55"/>
              <a:gd name="T11" fmla="*/ 12 h 62"/>
              <a:gd name="T12" fmla="*/ 34 w 55"/>
              <a:gd name="T13" fmla="*/ 12 h 62"/>
              <a:gd name="T14" fmla="*/ 36 w 55"/>
              <a:gd name="T15" fmla="*/ 8 h 62"/>
              <a:gd name="T16" fmla="*/ 40 w 55"/>
              <a:gd name="T17" fmla="*/ 3 h 62"/>
              <a:gd name="T18" fmla="*/ 44 w 55"/>
              <a:gd name="T19" fmla="*/ 2 h 62"/>
              <a:gd name="T20" fmla="*/ 46 w 55"/>
              <a:gd name="T21" fmla="*/ 1 h 62"/>
              <a:gd name="T22" fmla="*/ 50 w 55"/>
              <a:gd name="T23" fmla="*/ 0 h 62"/>
              <a:gd name="T24" fmla="*/ 55 w 55"/>
              <a:gd name="T25" fmla="*/ 1 h 62"/>
              <a:gd name="T26" fmla="*/ 51 w 55"/>
              <a:gd name="T27" fmla="*/ 25 h 62"/>
              <a:gd name="T28" fmla="*/ 51 w 55"/>
              <a:gd name="T29" fmla="*/ 25 h 62"/>
              <a:gd name="T30" fmla="*/ 44 w 55"/>
              <a:gd name="T31" fmla="*/ 25 h 62"/>
              <a:gd name="T32" fmla="*/ 39 w 55"/>
              <a:gd name="T33" fmla="*/ 27 h 62"/>
              <a:gd name="T34" fmla="*/ 36 w 55"/>
              <a:gd name="T35" fmla="*/ 30 h 62"/>
              <a:gd name="T36" fmla="*/ 34 w 55"/>
              <a:gd name="T37" fmla="*/ 32 h 62"/>
              <a:gd name="T38" fmla="*/ 31 w 55"/>
              <a:gd name="T39" fmla="*/ 40 h 62"/>
              <a:gd name="T40" fmla="*/ 31 w 55"/>
              <a:gd name="T41" fmla="*/ 4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5" h="62">
                <a:moveTo>
                  <a:pt x="31" y="40"/>
                </a:moveTo>
                <a:lnTo>
                  <a:pt x="29" y="62"/>
                </a:lnTo>
                <a:lnTo>
                  <a:pt x="0" y="62"/>
                </a:lnTo>
                <a:lnTo>
                  <a:pt x="9" y="2"/>
                </a:lnTo>
                <a:lnTo>
                  <a:pt x="35" y="2"/>
                </a:lnTo>
                <a:lnTo>
                  <a:pt x="34" y="12"/>
                </a:lnTo>
                <a:lnTo>
                  <a:pt x="34" y="12"/>
                </a:lnTo>
                <a:lnTo>
                  <a:pt x="36" y="8"/>
                </a:lnTo>
                <a:lnTo>
                  <a:pt x="40" y="3"/>
                </a:lnTo>
                <a:lnTo>
                  <a:pt x="44" y="2"/>
                </a:lnTo>
                <a:lnTo>
                  <a:pt x="46" y="1"/>
                </a:lnTo>
                <a:lnTo>
                  <a:pt x="50" y="0"/>
                </a:lnTo>
                <a:lnTo>
                  <a:pt x="55" y="1"/>
                </a:lnTo>
                <a:lnTo>
                  <a:pt x="51" y="25"/>
                </a:lnTo>
                <a:lnTo>
                  <a:pt x="51" y="25"/>
                </a:lnTo>
                <a:lnTo>
                  <a:pt x="44" y="25"/>
                </a:lnTo>
                <a:lnTo>
                  <a:pt x="39" y="27"/>
                </a:lnTo>
                <a:lnTo>
                  <a:pt x="36" y="30"/>
                </a:lnTo>
                <a:lnTo>
                  <a:pt x="34" y="32"/>
                </a:lnTo>
                <a:lnTo>
                  <a:pt x="31" y="40"/>
                </a:lnTo>
                <a:lnTo>
                  <a:pt x="31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17" name="Freeform 2348">
            <a:extLst>
              <a:ext uri="{FF2B5EF4-FFF2-40B4-BE49-F238E27FC236}">
                <a16:creationId xmlns:a16="http://schemas.microsoft.com/office/drawing/2014/main" id="{10689F71-4BE7-4C7D-8A9A-E292A077E9EC}"/>
              </a:ext>
            </a:extLst>
          </p:cNvPr>
          <p:cNvSpPr>
            <a:spLocks/>
          </p:cNvSpPr>
          <p:nvPr/>
        </p:nvSpPr>
        <p:spPr bwMode="auto">
          <a:xfrm>
            <a:off x="2836305" y="5975534"/>
            <a:ext cx="117475" cy="123825"/>
          </a:xfrm>
          <a:custGeom>
            <a:avLst/>
            <a:gdLst>
              <a:gd name="T0" fmla="*/ 42 w 74"/>
              <a:gd name="T1" fmla="*/ 78 h 78"/>
              <a:gd name="T2" fmla="*/ 14 w 74"/>
              <a:gd name="T3" fmla="*/ 78 h 78"/>
              <a:gd name="T4" fmla="*/ 22 w 74"/>
              <a:gd name="T5" fmla="*/ 21 h 78"/>
              <a:gd name="T6" fmla="*/ 0 w 74"/>
              <a:gd name="T7" fmla="*/ 21 h 78"/>
              <a:gd name="T8" fmla="*/ 3 w 74"/>
              <a:gd name="T9" fmla="*/ 0 h 78"/>
              <a:gd name="T10" fmla="*/ 74 w 74"/>
              <a:gd name="T11" fmla="*/ 0 h 78"/>
              <a:gd name="T12" fmla="*/ 71 w 74"/>
              <a:gd name="T13" fmla="*/ 21 h 78"/>
              <a:gd name="T14" fmla="*/ 50 w 74"/>
              <a:gd name="T15" fmla="*/ 21 h 78"/>
              <a:gd name="T16" fmla="*/ 42 w 74"/>
              <a:gd name="T17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78">
                <a:moveTo>
                  <a:pt x="42" y="78"/>
                </a:moveTo>
                <a:lnTo>
                  <a:pt x="14" y="78"/>
                </a:lnTo>
                <a:lnTo>
                  <a:pt x="22" y="21"/>
                </a:lnTo>
                <a:lnTo>
                  <a:pt x="0" y="21"/>
                </a:lnTo>
                <a:lnTo>
                  <a:pt x="3" y="0"/>
                </a:lnTo>
                <a:lnTo>
                  <a:pt x="74" y="0"/>
                </a:lnTo>
                <a:lnTo>
                  <a:pt x="71" y="21"/>
                </a:lnTo>
                <a:lnTo>
                  <a:pt x="50" y="21"/>
                </a:lnTo>
                <a:lnTo>
                  <a:pt x="42" y="7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18" name="Freeform 2349">
            <a:extLst>
              <a:ext uri="{FF2B5EF4-FFF2-40B4-BE49-F238E27FC236}">
                <a16:creationId xmlns:a16="http://schemas.microsoft.com/office/drawing/2014/main" id="{C6A7271C-765B-4D84-979D-4313432F0C40}"/>
              </a:ext>
            </a:extLst>
          </p:cNvPr>
          <p:cNvSpPr>
            <a:spLocks/>
          </p:cNvSpPr>
          <p:nvPr/>
        </p:nvSpPr>
        <p:spPr bwMode="auto">
          <a:xfrm>
            <a:off x="2945843" y="5962834"/>
            <a:ext cx="122238" cy="138113"/>
          </a:xfrm>
          <a:custGeom>
            <a:avLst/>
            <a:gdLst>
              <a:gd name="T0" fmla="*/ 71 w 77"/>
              <a:gd name="T1" fmla="*/ 64 h 87"/>
              <a:gd name="T2" fmla="*/ 71 w 77"/>
              <a:gd name="T3" fmla="*/ 64 h 87"/>
              <a:gd name="T4" fmla="*/ 71 w 77"/>
              <a:gd name="T5" fmla="*/ 67 h 87"/>
              <a:gd name="T6" fmla="*/ 72 w 77"/>
              <a:gd name="T7" fmla="*/ 68 h 87"/>
              <a:gd name="T8" fmla="*/ 73 w 77"/>
              <a:gd name="T9" fmla="*/ 68 h 87"/>
              <a:gd name="T10" fmla="*/ 77 w 77"/>
              <a:gd name="T11" fmla="*/ 68 h 87"/>
              <a:gd name="T12" fmla="*/ 74 w 77"/>
              <a:gd name="T13" fmla="*/ 84 h 87"/>
              <a:gd name="T14" fmla="*/ 74 w 77"/>
              <a:gd name="T15" fmla="*/ 84 h 87"/>
              <a:gd name="T16" fmla="*/ 67 w 77"/>
              <a:gd name="T17" fmla="*/ 86 h 87"/>
              <a:gd name="T18" fmla="*/ 58 w 77"/>
              <a:gd name="T19" fmla="*/ 87 h 87"/>
              <a:gd name="T20" fmla="*/ 58 w 77"/>
              <a:gd name="T21" fmla="*/ 87 h 87"/>
              <a:gd name="T22" fmla="*/ 53 w 77"/>
              <a:gd name="T23" fmla="*/ 87 h 87"/>
              <a:gd name="T24" fmla="*/ 49 w 77"/>
              <a:gd name="T25" fmla="*/ 86 h 87"/>
              <a:gd name="T26" fmla="*/ 47 w 77"/>
              <a:gd name="T27" fmla="*/ 84 h 87"/>
              <a:gd name="T28" fmla="*/ 44 w 77"/>
              <a:gd name="T29" fmla="*/ 82 h 87"/>
              <a:gd name="T30" fmla="*/ 43 w 77"/>
              <a:gd name="T31" fmla="*/ 79 h 87"/>
              <a:gd name="T32" fmla="*/ 42 w 77"/>
              <a:gd name="T33" fmla="*/ 77 h 87"/>
              <a:gd name="T34" fmla="*/ 42 w 77"/>
              <a:gd name="T35" fmla="*/ 69 h 87"/>
              <a:gd name="T36" fmla="*/ 44 w 77"/>
              <a:gd name="T37" fmla="*/ 50 h 87"/>
              <a:gd name="T38" fmla="*/ 44 w 77"/>
              <a:gd name="T39" fmla="*/ 50 h 87"/>
              <a:gd name="T40" fmla="*/ 44 w 77"/>
              <a:gd name="T41" fmla="*/ 48 h 87"/>
              <a:gd name="T42" fmla="*/ 43 w 77"/>
              <a:gd name="T43" fmla="*/ 47 h 87"/>
              <a:gd name="T44" fmla="*/ 42 w 77"/>
              <a:gd name="T45" fmla="*/ 45 h 87"/>
              <a:gd name="T46" fmla="*/ 39 w 77"/>
              <a:gd name="T47" fmla="*/ 44 h 87"/>
              <a:gd name="T48" fmla="*/ 39 w 77"/>
              <a:gd name="T49" fmla="*/ 44 h 87"/>
              <a:gd name="T50" fmla="*/ 38 w 77"/>
              <a:gd name="T51" fmla="*/ 45 h 87"/>
              <a:gd name="T52" fmla="*/ 35 w 77"/>
              <a:gd name="T53" fmla="*/ 47 h 87"/>
              <a:gd name="T54" fmla="*/ 34 w 77"/>
              <a:gd name="T55" fmla="*/ 50 h 87"/>
              <a:gd name="T56" fmla="*/ 29 w 77"/>
              <a:gd name="T57" fmla="*/ 86 h 87"/>
              <a:gd name="T58" fmla="*/ 0 w 77"/>
              <a:gd name="T59" fmla="*/ 86 h 87"/>
              <a:gd name="T60" fmla="*/ 13 w 77"/>
              <a:gd name="T61" fmla="*/ 0 h 87"/>
              <a:gd name="T62" fmla="*/ 40 w 77"/>
              <a:gd name="T63" fmla="*/ 0 h 87"/>
              <a:gd name="T64" fmla="*/ 37 w 77"/>
              <a:gd name="T65" fmla="*/ 29 h 87"/>
              <a:gd name="T66" fmla="*/ 37 w 77"/>
              <a:gd name="T67" fmla="*/ 29 h 87"/>
              <a:gd name="T68" fmla="*/ 40 w 77"/>
              <a:gd name="T69" fmla="*/ 27 h 87"/>
              <a:gd name="T70" fmla="*/ 44 w 77"/>
              <a:gd name="T71" fmla="*/ 24 h 87"/>
              <a:gd name="T72" fmla="*/ 49 w 77"/>
              <a:gd name="T73" fmla="*/ 23 h 87"/>
              <a:gd name="T74" fmla="*/ 54 w 77"/>
              <a:gd name="T75" fmla="*/ 23 h 87"/>
              <a:gd name="T76" fmla="*/ 54 w 77"/>
              <a:gd name="T77" fmla="*/ 23 h 87"/>
              <a:gd name="T78" fmla="*/ 59 w 77"/>
              <a:gd name="T79" fmla="*/ 23 h 87"/>
              <a:gd name="T80" fmla="*/ 63 w 77"/>
              <a:gd name="T81" fmla="*/ 24 h 87"/>
              <a:gd name="T82" fmla="*/ 67 w 77"/>
              <a:gd name="T83" fmla="*/ 27 h 87"/>
              <a:gd name="T84" fmla="*/ 69 w 77"/>
              <a:gd name="T85" fmla="*/ 29 h 87"/>
              <a:gd name="T86" fmla="*/ 72 w 77"/>
              <a:gd name="T87" fmla="*/ 32 h 87"/>
              <a:gd name="T88" fmla="*/ 73 w 77"/>
              <a:gd name="T89" fmla="*/ 35 h 87"/>
              <a:gd name="T90" fmla="*/ 73 w 77"/>
              <a:gd name="T91" fmla="*/ 39 h 87"/>
              <a:gd name="T92" fmla="*/ 73 w 77"/>
              <a:gd name="T93" fmla="*/ 44 h 87"/>
              <a:gd name="T94" fmla="*/ 71 w 77"/>
              <a:gd name="T95" fmla="*/ 64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7" h="87">
                <a:moveTo>
                  <a:pt x="71" y="64"/>
                </a:moveTo>
                <a:lnTo>
                  <a:pt x="71" y="64"/>
                </a:lnTo>
                <a:lnTo>
                  <a:pt x="71" y="67"/>
                </a:lnTo>
                <a:lnTo>
                  <a:pt x="72" y="68"/>
                </a:lnTo>
                <a:lnTo>
                  <a:pt x="73" y="68"/>
                </a:lnTo>
                <a:lnTo>
                  <a:pt x="77" y="68"/>
                </a:lnTo>
                <a:lnTo>
                  <a:pt x="74" y="84"/>
                </a:lnTo>
                <a:lnTo>
                  <a:pt x="74" y="84"/>
                </a:lnTo>
                <a:lnTo>
                  <a:pt x="67" y="86"/>
                </a:lnTo>
                <a:lnTo>
                  <a:pt x="58" y="87"/>
                </a:lnTo>
                <a:lnTo>
                  <a:pt x="58" y="87"/>
                </a:lnTo>
                <a:lnTo>
                  <a:pt x="53" y="87"/>
                </a:lnTo>
                <a:lnTo>
                  <a:pt x="49" y="86"/>
                </a:lnTo>
                <a:lnTo>
                  <a:pt x="47" y="84"/>
                </a:lnTo>
                <a:lnTo>
                  <a:pt x="44" y="82"/>
                </a:lnTo>
                <a:lnTo>
                  <a:pt x="43" y="79"/>
                </a:lnTo>
                <a:lnTo>
                  <a:pt x="42" y="77"/>
                </a:lnTo>
                <a:lnTo>
                  <a:pt x="42" y="69"/>
                </a:lnTo>
                <a:lnTo>
                  <a:pt x="44" y="50"/>
                </a:lnTo>
                <a:lnTo>
                  <a:pt x="44" y="50"/>
                </a:lnTo>
                <a:lnTo>
                  <a:pt x="44" y="48"/>
                </a:lnTo>
                <a:lnTo>
                  <a:pt x="43" y="47"/>
                </a:lnTo>
                <a:lnTo>
                  <a:pt x="42" y="45"/>
                </a:lnTo>
                <a:lnTo>
                  <a:pt x="39" y="44"/>
                </a:lnTo>
                <a:lnTo>
                  <a:pt x="39" y="44"/>
                </a:lnTo>
                <a:lnTo>
                  <a:pt x="38" y="45"/>
                </a:lnTo>
                <a:lnTo>
                  <a:pt x="35" y="47"/>
                </a:lnTo>
                <a:lnTo>
                  <a:pt x="34" y="50"/>
                </a:lnTo>
                <a:lnTo>
                  <a:pt x="29" y="86"/>
                </a:lnTo>
                <a:lnTo>
                  <a:pt x="0" y="86"/>
                </a:lnTo>
                <a:lnTo>
                  <a:pt x="13" y="0"/>
                </a:lnTo>
                <a:lnTo>
                  <a:pt x="40" y="0"/>
                </a:lnTo>
                <a:lnTo>
                  <a:pt x="37" y="29"/>
                </a:lnTo>
                <a:lnTo>
                  <a:pt x="37" y="29"/>
                </a:lnTo>
                <a:lnTo>
                  <a:pt x="40" y="27"/>
                </a:lnTo>
                <a:lnTo>
                  <a:pt x="44" y="24"/>
                </a:lnTo>
                <a:lnTo>
                  <a:pt x="49" y="23"/>
                </a:lnTo>
                <a:lnTo>
                  <a:pt x="54" y="23"/>
                </a:lnTo>
                <a:lnTo>
                  <a:pt x="54" y="23"/>
                </a:lnTo>
                <a:lnTo>
                  <a:pt x="59" y="23"/>
                </a:lnTo>
                <a:lnTo>
                  <a:pt x="63" y="24"/>
                </a:lnTo>
                <a:lnTo>
                  <a:pt x="67" y="27"/>
                </a:lnTo>
                <a:lnTo>
                  <a:pt x="69" y="29"/>
                </a:lnTo>
                <a:lnTo>
                  <a:pt x="72" y="32"/>
                </a:lnTo>
                <a:lnTo>
                  <a:pt x="73" y="35"/>
                </a:lnTo>
                <a:lnTo>
                  <a:pt x="73" y="39"/>
                </a:lnTo>
                <a:lnTo>
                  <a:pt x="73" y="44"/>
                </a:lnTo>
                <a:lnTo>
                  <a:pt x="7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19" name="Freeform 2350">
            <a:extLst>
              <a:ext uri="{FF2B5EF4-FFF2-40B4-BE49-F238E27FC236}">
                <a16:creationId xmlns:a16="http://schemas.microsoft.com/office/drawing/2014/main" id="{6E3C6F76-E172-4214-AC87-B8AA39E9E2D2}"/>
              </a:ext>
            </a:extLst>
          </p:cNvPr>
          <p:cNvSpPr>
            <a:spLocks noEditPoints="1"/>
          </p:cNvSpPr>
          <p:nvPr/>
        </p:nvSpPr>
        <p:spPr bwMode="auto">
          <a:xfrm>
            <a:off x="3266518" y="5978709"/>
            <a:ext cx="123825" cy="128588"/>
          </a:xfrm>
          <a:custGeom>
            <a:avLst/>
            <a:gdLst>
              <a:gd name="T0" fmla="*/ 78 w 78"/>
              <a:gd name="T1" fmla="*/ 28 h 81"/>
              <a:gd name="T2" fmla="*/ 78 w 78"/>
              <a:gd name="T3" fmla="*/ 28 h 81"/>
              <a:gd name="T4" fmla="*/ 77 w 78"/>
              <a:gd name="T5" fmla="*/ 37 h 81"/>
              <a:gd name="T6" fmla="*/ 73 w 78"/>
              <a:gd name="T7" fmla="*/ 43 h 81"/>
              <a:gd name="T8" fmla="*/ 68 w 78"/>
              <a:gd name="T9" fmla="*/ 49 h 81"/>
              <a:gd name="T10" fmla="*/ 62 w 78"/>
              <a:gd name="T11" fmla="*/ 54 h 81"/>
              <a:gd name="T12" fmla="*/ 56 w 78"/>
              <a:gd name="T13" fmla="*/ 57 h 81"/>
              <a:gd name="T14" fmla="*/ 48 w 78"/>
              <a:gd name="T15" fmla="*/ 59 h 81"/>
              <a:gd name="T16" fmla="*/ 39 w 78"/>
              <a:gd name="T17" fmla="*/ 61 h 81"/>
              <a:gd name="T18" fmla="*/ 32 w 78"/>
              <a:gd name="T19" fmla="*/ 61 h 81"/>
              <a:gd name="T20" fmla="*/ 29 w 78"/>
              <a:gd name="T21" fmla="*/ 81 h 81"/>
              <a:gd name="T22" fmla="*/ 0 w 78"/>
              <a:gd name="T23" fmla="*/ 81 h 81"/>
              <a:gd name="T24" fmla="*/ 0 w 78"/>
              <a:gd name="T25" fmla="*/ 81 h 81"/>
              <a:gd name="T26" fmla="*/ 12 w 78"/>
              <a:gd name="T27" fmla="*/ 3 h 81"/>
              <a:gd name="T28" fmla="*/ 12 w 78"/>
              <a:gd name="T29" fmla="*/ 3 h 81"/>
              <a:gd name="T30" fmla="*/ 22 w 78"/>
              <a:gd name="T31" fmla="*/ 2 h 81"/>
              <a:gd name="T32" fmla="*/ 38 w 78"/>
              <a:gd name="T33" fmla="*/ 0 h 81"/>
              <a:gd name="T34" fmla="*/ 38 w 78"/>
              <a:gd name="T35" fmla="*/ 0 h 81"/>
              <a:gd name="T36" fmla="*/ 52 w 78"/>
              <a:gd name="T37" fmla="*/ 2 h 81"/>
              <a:gd name="T38" fmla="*/ 59 w 78"/>
              <a:gd name="T39" fmla="*/ 4 h 81"/>
              <a:gd name="T40" fmla="*/ 66 w 78"/>
              <a:gd name="T41" fmla="*/ 7 h 81"/>
              <a:gd name="T42" fmla="*/ 71 w 78"/>
              <a:gd name="T43" fmla="*/ 9 h 81"/>
              <a:gd name="T44" fmla="*/ 74 w 78"/>
              <a:gd name="T45" fmla="*/ 14 h 81"/>
              <a:gd name="T46" fmla="*/ 77 w 78"/>
              <a:gd name="T47" fmla="*/ 20 h 81"/>
              <a:gd name="T48" fmla="*/ 78 w 78"/>
              <a:gd name="T49" fmla="*/ 28 h 81"/>
              <a:gd name="T50" fmla="*/ 78 w 78"/>
              <a:gd name="T51" fmla="*/ 28 h 81"/>
              <a:gd name="T52" fmla="*/ 34 w 78"/>
              <a:gd name="T53" fmla="*/ 39 h 81"/>
              <a:gd name="T54" fmla="*/ 34 w 78"/>
              <a:gd name="T55" fmla="*/ 39 h 81"/>
              <a:gd name="T56" fmla="*/ 39 w 78"/>
              <a:gd name="T57" fmla="*/ 39 h 81"/>
              <a:gd name="T58" fmla="*/ 44 w 78"/>
              <a:gd name="T59" fmla="*/ 38 h 81"/>
              <a:gd name="T60" fmla="*/ 48 w 78"/>
              <a:gd name="T61" fmla="*/ 35 h 81"/>
              <a:gd name="T62" fmla="*/ 49 w 78"/>
              <a:gd name="T63" fmla="*/ 33 h 81"/>
              <a:gd name="T64" fmla="*/ 49 w 78"/>
              <a:gd name="T65" fmla="*/ 30 h 81"/>
              <a:gd name="T66" fmla="*/ 49 w 78"/>
              <a:gd name="T67" fmla="*/ 30 h 81"/>
              <a:gd name="T68" fmla="*/ 49 w 78"/>
              <a:gd name="T69" fmla="*/ 28 h 81"/>
              <a:gd name="T70" fmla="*/ 48 w 78"/>
              <a:gd name="T71" fmla="*/ 25 h 81"/>
              <a:gd name="T72" fmla="*/ 44 w 78"/>
              <a:gd name="T73" fmla="*/ 23 h 81"/>
              <a:gd name="T74" fmla="*/ 41 w 78"/>
              <a:gd name="T75" fmla="*/ 23 h 81"/>
              <a:gd name="T76" fmla="*/ 37 w 78"/>
              <a:gd name="T77" fmla="*/ 23 h 81"/>
              <a:gd name="T78" fmla="*/ 34 w 78"/>
              <a:gd name="T79" fmla="*/ 39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8" h="81">
                <a:moveTo>
                  <a:pt x="78" y="28"/>
                </a:moveTo>
                <a:lnTo>
                  <a:pt x="78" y="28"/>
                </a:lnTo>
                <a:lnTo>
                  <a:pt x="77" y="37"/>
                </a:lnTo>
                <a:lnTo>
                  <a:pt x="73" y="43"/>
                </a:lnTo>
                <a:lnTo>
                  <a:pt x="68" y="49"/>
                </a:lnTo>
                <a:lnTo>
                  <a:pt x="62" y="54"/>
                </a:lnTo>
                <a:lnTo>
                  <a:pt x="56" y="57"/>
                </a:lnTo>
                <a:lnTo>
                  <a:pt x="48" y="59"/>
                </a:lnTo>
                <a:lnTo>
                  <a:pt x="39" y="61"/>
                </a:lnTo>
                <a:lnTo>
                  <a:pt x="32" y="61"/>
                </a:lnTo>
                <a:lnTo>
                  <a:pt x="29" y="81"/>
                </a:lnTo>
                <a:lnTo>
                  <a:pt x="0" y="81"/>
                </a:lnTo>
                <a:lnTo>
                  <a:pt x="0" y="81"/>
                </a:lnTo>
                <a:lnTo>
                  <a:pt x="12" y="3"/>
                </a:lnTo>
                <a:lnTo>
                  <a:pt x="12" y="3"/>
                </a:lnTo>
                <a:lnTo>
                  <a:pt x="22" y="2"/>
                </a:lnTo>
                <a:lnTo>
                  <a:pt x="38" y="0"/>
                </a:lnTo>
                <a:lnTo>
                  <a:pt x="38" y="0"/>
                </a:lnTo>
                <a:lnTo>
                  <a:pt x="52" y="2"/>
                </a:lnTo>
                <a:lnTo>
                  <a:pt x="59" y="4"/>
                </a:lnTo>
                <a:lnTo>
                  <a:pt x="66" y="7"/>
                </a:lnTo>
                <a:lnTo>
                  <a:pt x="71" y="9"/>
                </a:lnTo>
                <a:lnTo>
                  <a:pt x="74" y="14"/>
                </a:lnTo>
                <a:lnTo>
                  <a:pt x="77" y="20"/>
                </a:lnTo>
                <a:lnTo>
                  <a:pt x="78" y="28"/>
                </a:lnTo>
                <a:lnTo>
                  <a:pt x="78" y="28"/>
                </a:lnTo>
                <a:close/>
                <a:moveTo>
                  <a:pt x="34" y="39"/>
                </a:moveTo>
                <a:lnTo>
                  <a:pt x="34" y="39"/>
                </a:lnTo>
                <a:lnTo>
                  <a:pt x="39" y="39"/>
                </a:lnTo>
                <a:lnTo>
                  <a:pt x="44" y="38"/>
                </a:lnTo>
                <a:lnTo>
                  <a:pt x="48" y="35"/>
                </a:lnTo>
                <a:lnTo>
                  <a:pt x="49" y="33"/>
                </a:lnTo>
                <a:lnTo>
                  <a:pt x="49" y="30"/>
                </a:lnTo>
                <a:lnTo>
                  <a:pt x="49" y="30"/>
                </a:lnTo>
                <a:lnTo>
                  <a:pt x="49" y="28"/>
                </a:lnTo>
                <a:lnTo>
                  <a:pt x="48" y="25"/>
                </a:lnTo>
                <a:lnTo>
                  <a:pt x="44" y="23"/>
                </a:lnTo>
                <a:lnTo>
                  <a:pt x="41" y="23"/>
                </a:lnTo>
                <a:lnTo>
                  <a:pt x="37" y="23"/>
                </a:lnTo>
                <a:lnTo>
                  <a:pt x="34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20" name="Freeform 2351">
            <a:extLst>
              <a:ext uri="{FF2B5EF4-FFF2-40B4-BE49-F238E27FC236}">
                <a16:creationId xmlns:a16="http://schemas.microsoft.com/office/drawing/2014/main" id="{0842F27B-A393-45B1-97DF-3FF0BB235184}"/>
              </a:ext>
            </a:extLst>
          </p:cNvPr>
          <p:cNvSpPr>
            <a:spLocks noEditPoints="1"/>
          </p:cNvSpPr>
          <p:nvPr/>
        </p:nvSpPr>
        <p:spPr bwMode="auto">
          <a:xfrm>
            <a:off x="3390343" y="6007284"/>
            <a:ext cx="117475" cy="101600"/>
          </a:xfrm>
          <a:custGeom>
            <a:avLst/>
            <a:gdLst>
              <a:gd name="T0" fmla="*/ 45 w 74"/>
              <a:gd name="T1" fmla="*/ 1 h 64"/>
              <a:gd name="T2" fmla="*/ 68 w 74"/>
              <a:gd name="T3" fmla="*/ 40 h 64"/>
              <a:gd name="T4" fmla="*/ 68 w 74"/>
              <a:gd name="T5" fmla="*/ 43 h 64"/>
              <a:gd name="T6" fmla="*/ 72 w 74"/>
              <a:gd name="T7" fmla="*/ 45 h 64"/>
              <a:gd name="T8" fmla="*/ 72 w 74"/>
              <a:gd name="T9" fmla="*/ 61 h 64"/>
              <a:gd name="T10" fmla="*/ 64 w 74"/>
              <a:gd name="T11" fmla="*/ 63 h 64"/>
              <a:gd name="T12" fmla="*/ 55 w 74"/>
              <a:gd name="T13" fmla="*/ 64 h 64"/>
              <a:gd name="T14" fmla="*/ 45 w 74"/>
              <a:gd name="T15" fmla="*/ 61 h 64"/>
              <a:gd name="T16" fmla="*/ 40 w 74"/>
              <a:gd name="T17" fmla="*/ 54 h 64"/>
              <a:gd name="T18" fmla="*/ 37 w 74"/>
              <a:gd name="T19" fmla="*/ 58 h 64"/>
              <a:gd name="T20" fmla="*/ 27 w 74"/>
              <a:gd name="T21" fmla="*/ 63 h 64"/>
              <a:gd name="T22" fmla="*/ 20 w 74"/>
              <a:gd name="T23" fmla="*/ 64 h 64"/>
              <a:gd name="T24" fmla="*/ 11 w 74"/>
              <a:gd name="T25" fmla="*/ 61 h 64"/>
              <a:gd name="T26" fmla="*/ 5 w 74"/>
              <a:gd name="T27" fmla="*/ 56 h 64"/>
              <a:gd name="T28" fmla="*/ 1 w 74"/>
              <a:gd name="T29" fmla="*/ 48 h 64"/>
              <a:gd name="T30" fmla="*/ 0 w 74"/>
              <a:gd name="T31" fmla="*/ 36 h 64"/>
              <a:gd name="T32" fmla="*/ 3 w 74"/>
              <a:gd name="T33" fmla="*/ 22 h 64"/>
              <a:gd name="T34" fmla="*/ 9 w 74"/>
              <a:gd name="T35" fmla="*/ 10 h 64"/>
              <a:gd name="T36" fmla="*/ 18 w 74"/>
              <a:gd name="T37" fmla="*/ 2 h 64"/>
              <a:gd name="T38" fmla="*/ 30 w 74"/>
              <a:gd name="T39" fmla="*/ 0 h 64"/>
              <a:gd name="T40" fmla="*/ 35 w 74"/>
              <a:gd name="T41" fmla="*/ 0 h 64"/>
              <a:gd name="T42" fmla="*/ 42 w 74"/>
              <a:gd name="T43" fmla="*/ 4 h 64"/>
              <a:gd name="T44" fmla="*/ 45 w 74"/>
              <a:gd name="T45" fmla="*/ 7 h 64"/>
              <a:gd name="T46" fmla="*/ 44 w 74"/>
              <a:gd name="T47" fmla="*/ 30 h 64"/>
              <a:gd name="T48" fmla="*/ 42 w 74"/>
              <a:gd name="T49" fmla="*/ 24 h 64"/>
              <a:gd name="T50" fmla="*/ 37 w 74"/>
              <a:gd name="T51" fmla="*/ 21 h 64"/>
              <a:gd name="T52" fmla="*/ 33 w 74"/>
              <a:gd name="T53" fmla="*/ 22 h 64"/>
              <a:gd name="T54" fmla="*/ 28 w 74"/>
              <a:gd name="T55" fmla="*/ 29 h 64"/>
              <a:gd name="T56" fmla="*/ 28 w 74"/>
              <a:gd name="T57" fmla="*/ 33 h 64"/>
              <a:gd name="T58" fmla="*/ 29 w 74"/>
              <a:gd name="T59" fmla="*/ 39 h 64"/>
              <a:gd name="T60" fmla="*/ 34 w 74"/>
              <a:gd name="T61" fmla="*/ 41 h 64"/>
              <a:gd name="T62" fmla="*/ 38 w 74"/>
              <a:gd name="T63" fmla="*/ 41 h 64"/>
              <a:gd name="T64" fmla="*/ 43 w 74"/>
              <a:gd name="T65" fmla="*/ 34 h 64"/>
              <a:gd name="T66" fmla="*/ 44 w 74"/>
              <a:gd name="T67" fmla="*/ 3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4" h="64">
                <a:moveTo>
                  <a:pt x="45" y="7"/>
                </a:moveTo>
                <a:lnTo>
                  <a:pt x="45" y="1"/>
                </a:lnTo>
                <a:lnTo>
                  <a:pt x="73" y="1"/>
                </a:lnTo>
                <a:lnTo>
                  <a:pt x="68" y="40"/>
                </a:lnTo>
                <a:lnTo>
                  <a:pt x="68" y="40"/>
                </a:lnTo>
                <a:lnTo>
                  <a:pt x="68" y="43"/>
                </a:lnTo>
                <a:lnTo>
                  <a:pt x="69" y="45"/>
                </a:lnTo>
                <a:lnTo>
                  <a:pt x="72" y="45"/>
                </a:lnTo>
                <a:lnTo>
                  <a:pt x="74" y="45"/>
                </a:lnTo>
                <a:lnTo>
                  <a:pt x="72" y="61"/>
                </a:lnTo>
                <a:lnTo>
                  <a:pt x="72" y="61"/>
                </a:lnTo>
                <a:lnTo>
                  <a:pt x="64" y="63"/>
                </a:lnTo>
                <a:lnTo>
                  <a:pt x="55" y="64"/>
                </a:lnTo>
                <a:lnTo>
                  <a:pt x="55" y="64"/>
                </a:lnTo>
                <a:lnTo>
                  <a:pt x="50" y="63"/>
                </a:lnTo>
                <a:lnTo>
                  <a:pt x="45" y="61"/>
                </a:lnTo>
                <a:lnTo>
                  <a:pt x="42" y="58"/>
                </a:lnTo>
                <a:lnTo>
                  <a:pt x="40" y="54"/>
                </a:lnTo>
                <a:lnTo>
                  <a:pt x="40" y="54"/>
                </a:lnTo>
                <a:lnTo>
                  <a:pt x="37" y="58"/>
                </a:lnTo>
                <a:lnTo>
                  <a:pt x="32" y="61"/>
                </a:lnTo>
                <a:lnTo>
                  <a:pt x="27" y="63"/>
                </a:lnTo>
                <a:lnTo>
                  <a:pt x="20" y="64"/>
                </a:lnTo>
                <a:lnTo>
                  <a:pt x="20" y="64"/>
                </a:lnTo>
                <a:lnTo>
                  <a:pt x="15" y="63"/>
                </a:lnTo>
                <a:lnTo>
                  <a:pt x="11" y="61"/>
                </a:lnTo>
                <a:lnTo>
                  <a:pt x="8" y="59"/>
                </a:lnTo>
                <a:lnTo>
                  <a:pt x="5" y="56"/>
                </a:lnTo>
                <a:lnTo>
                  <a:pt x="3" y="51"/>
                </a:lnTo>
                <a:lnTo>
                  <a:pt x="1" y="48"/>
                </a:lnTo>
                <a:lnTo>
                  <a:pt x="0" y="36"/>
                </a:lnTo>
                <a:lnTo>
                  <a:pt x="0" y="36"/>
                </a:lnTo>
                <a:lnTo>
                  <a:pt x="0" y="29"/>
                </a:lnTo>
                <a:lnTo>
                  <a:pt x="3" y="22"/>
                </a:lnTo>
                <a:lnTo>
                  <a:pt x="5" y="16"/>
                </a:lnTo>
                <a:lnTo>
                  <a:pt x="9" y="10"/>
                </a:lnTo>
                <a:lnTo>
                  <a:pt x="13" y="6"/>
                </a:lnTo>
                <a:lnTo>
                  <a:pt x="18" y="2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5" y="0"/>
                </a:lnTo>
                <a:lnTo>
                  <a:pt x="39" y="1"/>
                </a:lnTo>
                <a:lnTo>
                  <a:pt x="42" y="4"/>
                </a:lnTo>
                <a:lnTo>
                  <a:pt x="45" y="7"/>
                </a:lnTo>
                <a:lnTo>
                  <a:pt x="45" y="7"/>
                </a:lnTo>
                <a:close/>
                <a:moveTo>
                  <a:pt x="44" y="30"/>
                </a:moveTo>
                <a:lnTo>
                  <a:pt x="44" y="30"/>
                </a:lnTo>
                <a:lnTo>
                  <a:pt x="43" y="26"/>
                </a:lnTo>
                <a:lnTo>
                  <a:pt x="42" y="24"/>
                </a:lnTo>
                <a:lnTo>
                  <a:pt x="39" y="22"/>
                </a:lnTo>
                <a:lnTo>
                  <a:pt x="37" y="21"/>
                </a:lnTo>
                <a:lnTo>
                  <a:pt x="37" y="21"/>
                </a:lnTo>
                <a:lnTo>
                  <a:pt x="33" y="22"/>
                </a:lnTo>
                <a:lnTo>
                  <a:pt x="30" y="25"/>
                </a:lnTo>
                <a:lnTo>
                  <a:pt x="28" y="29"/>
                </a:lnTo>
                <a:lnTo>
                  <a:pt x="28" y="33"/>
                </a:lnTo>
                <a:lnTo>
                  <a:pt x="28" y="33"/>
                </a:lnTo>
                <a:lnTo>
                  <a:pt x="28" y="36"/>
                </a:lnTo>
                <a:lnTo>
                  <a:pt x="29" y="39"/>
                </a:lnTo>
                <a:lnTo>
                  <a:pt x="32" y="41"/>
                </a:lnTo>
                <a:lnTo>
                  <a:pt x="34" y="41"/>
                </a:lnTo>
                <a:lnTo>
                  <a:pt x="34" y="41"/>
                </a:lnTo>
                <a:lnTo>
                  <a:pt x="38" y="41"/>
                </a:lnTo>
                <a:lnTo>
                  <a:pt x="40" y="39"/>
                </a:lnTo>
                <a:lnTo>
                  <a:pt x="43" y="34"/>
                </a:lnTo>
                <a:lnTo>
                  <a:pt x="44" y="30"/>
                </a:lnTo>
                <a:lnTo>
                  <a:pt x="44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21" name="Freeform 2352">
            <a:extLst>
              <a:ext uri="{FF2B5EF4-FFF2-40B4-BE49-F238E27FC236}">
                <a16:creationId xmlns:a16="http://schemas.microsoft.com/office/drawing/2014/main" id="{C8F2FE3B-F369-4C5B-A074-FE1BC4BDDB90}"/>
              </a:ext>
            </a:extLst>
          </p:cNvPr>
          <p:cNvSpPr>
            <a:spLocks/>
          </p:cNvSpPr>
          <p:nvPr/>
        </p:nvSpPr>
        <p:spPr bwMode="auto">
          <a:xfrm>
            <a:off x="3695143" y="5467534"/>
            <a:ext cx="139700" cy="122238"/>
          </a:xfrm>
          <a:custGeom>
            <a:avLst/>
            <a:gdLst>
              <a:gd name="T0" fmla="*/ 88 w 88"/>
              <a:gd name="T1" fmla="*/ 0 h 77"/>
              <a:gd name="T2" fmla="*/ 77 w 88"/>
              <a:gd name="T3" fmla="*/ 77 h 77"/>
              <a:gd name="T4" fmla="*/ 49 w 88"/>
              <a:gd name="T5" fmla="*/ 77 h 77"/>
              <a:gd name="T6" fmla="*/ 32 w 88"/>
              <a:gd name="T7" fmla="*/ 37 h 77"/>
              <a:gd name="T8" fmla="*/ 27 w 88"/>
              <a:gd name="T9" fmla="*/ 77 h 77"/>
              <a:gd name="T10" fmla="*/ 0 w 88"/>
              <a:gd name="T11" fmla="*/ 77 h 77"/>
              <a:gd name="T12" fmla="*/ 12 w 88"/>
              <a:gd name="T13" fmla="*/ 0 h 77"/>
              <a:gd name="T14" fmla="*/ 39 w 88"/>
              <a:gd name="T15" fmla="*/ 0 h 77"/>
              <a:gd name="T16" fmla="*/ 55 w 88"/>
              <a:gd name="T17" fmla="*/ 40 h 77"/>
              <a:gd name="T18" fmla="*/ 62 w 88"/>
              <a:gd name="T19" fmla="*/ 0 h 77"/>
              <a:gd name="T20" fmla="*/ 88 w 88"/>
              <a:gd name="T21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8" h="77">
                <a:moveTo>
                  <a:pt x="88" y="0"/>
                </a:moveTo>
                <a:lnTo>
                  <a:pt x="77" y="77"/>
                </a:lnTo>
                <a:lnTo>
                  <a:pt x="49" y="77"/>
                </a:lnTo>
                <a:lnTo>
                  <a:pt x="32" y="37"/>
                </a:lnTo>
                <a:lnTo>
                  <a:pt x="27" y="77"/>
                </a:lnTo>
                <a:lnTo>
                  <a:pt x="0" y="77"/>
                </a:lnTo>
                <a:lnTo>
                  <a:pt x="12" y="0"/>
                </a:lnTo>
                <a:lnTo>
                  <a:pt x="39" y="0"/>
                </a:lnTo>
                <a:lnTo>
                  <a:pt x="55" y="40"/>
                </a:lnTo>
                <a:lnTo>
                  <a:pt x="62" y="0"/>
                </a:lnTo>
                <a:lnTo>
                  <a:pt x="8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22" name="Freeform 2353">
            <a:extLst>
              <a:ext uri="{FF2B5EF4-FFF2-40B4-BE49-F238E27FC236}">
                <a16:creationId xmlns:a16="http://schemas.microsoft.com/office/drawing/2014/main" id="{3409E83F-FB17-44C6-86CF-110F3EA44E1A}"/>
              </a:ext>
            </a:extLst>
          </p:cNvPr>
          <p:cNvSpPr>
            <a:spLocks noEditPoints="1"/>
          </p:cNvSpPr>
          <p:nvPr/>
        </p:nvSpPr>
        <p:spPr bwMode="auto">
          <a:xfrm>
            <a:off x="3836430" y="5454834"/>
            <a:ext cx="122238" cy="139700"/>
          </a:xfrm>
          <a:custGeom>
            <a:avLst/>
            <a:gdLst>
              <a:gd name="T0" fmla="*/ 49 w 77"/>
              <a:gd name="T1" fmla="*/ 0 h 88"/>
              <a:gd name="T2" fmla="*/ 68 w 77"/>
              <a:gd name="T3" fmla="*/ 64 h 88"/>
              <a:gd name="T4" fmla="*/ 69 w 77"/>
              <a:gd name="T5" fmla="*/ 67 h 88"/>
              <a:gd name="T6" fmla="*/ 72 w 77"/>
              <a:gd name="T7" fmla="*/ 69 h 88"/>
              <a:gd name="T8" fmla="*/ 73 w 77"/>
              <a:gd name="T9" fmla="*/ 85 h 88"/>
              <a:gd name="T10" fmla="*/ 66 w 77"/>
              <a:gd name="T11" fmla="*/ 87 h 88"/>
              <a:gd name="T12" fmla="*/ 57 w 77"/>
              <a:gd name="T13" fmla="*/ 88 h 88"/>
              <a:gd name="T14" fmla="*/ 46 w 77"/>
              <a:gd name="T15" fmla="*/ 84 h 88"/>
              <a:gd name="T16" fmla="*/ 40 w 77"/>
              <a:gd name="T17" fmla="*/ 78 h 88"/>
              <a:gd name="T18" fmla="*/ 37 w 77"/>
              <a:gd name="T19" fmla="*/ 82 h 88"/>
              <a:gd name="T20" fmla="*/ 27 w 77"/>
              <a:gd name="T21" fmla="*/ 87 h 88"/>
              <a:gd name="T22" fmla="*/ 20 w 77"/>
              <a:gd name="T23" fmla="*/ 88 h 88"/>
              <a:gd name="T24" fmla="*/ 13 w 77"/>
              <a:gd name="T25" fmla="*/ 85 h 88"/>
              <a:gd name="T26" fmla="*/ 5 w 77"/>
              <a:gd name="T27" fmla="*/ 79 h 88"/>
              <a:gd name="T28" fmla="*/ 2 w 77"/>
              <a:gd name="T29" fmla="*/ 70 h 88"/>
              <a:gd name="T30" fmla="*/ 0 w 77"/>
              <a:gd name="T31" fmla="*/ 60 h 88"/>
              <a:gd name="T32" fmla="*/ 3 w 77"/>
              <a:gd name="T33" fmla="*/ 45 h 88"/>
              <a:gd name="T34" fmla="*/ 9 w 77"/>
              <a:gd name="T35" fmla="*/ 34 h 88"/>
              <a:gd name="T36" fmla="*/ 19 w 77"/>
              <a:gd name="T37" fmla="*/ 26 h 88"/>
              <a:gd name="T38" fmla="*/ 30 w 77"/>
              <a:gd name="T39" fmla="*/ 23 h 88"/>
              <a:gd name="T40" fmla="*/ 35 w 77"/>
              <a:gd name="T41" fmla="*/ 24 h 88"/>
              <a:gd name="T42" fmla="*/ 43 w 77"/>
              <a:gd name="T43" fmla="*/ 28 h 88"/>
              <a:gd name="T44" fmla="*/ 46 w 77"/>
              <a:gd name="T45" fmla="*/ 30 h 88"/>
              <a:gd name="T46" fmla="*/ 44 w 77"/>
              <a:gd name="T47" fmla="*/ 54 h 88"/>
              <a:gd name="T48" fmla="*/ 43 w 77"/>
              <a:gd name="T49" fmla="*/ 48 h 88"/>
              <a:gd name="T50" fmla="*/ 38 w 77"/>
              <a:gd name="T51" fmla="*/ 45 h 88"/>
              <a:gd name="T52" fmla="*/ 34 w 77"/>
              <a:gd name="T53" fmla="*/ 47 h 88"/>
              <a:gd name="T54" fmla="*/ 29 w 77"/>
              <a:gd name="T55" fmla="*/ 53 h 88"/>
              <a:gd name="T56" fmla="*/ 28 w 77"/>
              <a:gd name="T57" fmla="*/ 57 h 88"/>
              <a:gd name="T58" fmla="*/ 29 w 77"/>
              <a:gd name="T59" fmla="*/ 63 h 88"/>
              <a:gd name="T60" fmla="*/ 34 w 77"/>
              <a:gd name="T61" fmla="*/ 65 h 88"/>
              <a:gd name="T62" fmla="*/ 38 w 77"/>
              <a:gd name="T63" fmla="*/ 64 h 88"/>
              <a:gd name="T64" fmla="*/ 43 w 77"/>
              <a:gd name="T65" fmla="*/ 58 h 88"/>
              <a:gd name="T66" fmla="*/ 44 w 77"/>
              <a:gd name="T67" fmla="*/ 54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7" h="88">
                <a:moveTo>
                  <a:pt x="46" y="30"/>
                </a:moveTo>
                <a:lnTo>
                  <a:pt x="49" y="0"/>
                </a:lnTo>
                <a:lnTo>
                  <a:pt x="77" y="0"/>
                </a:lnTo>
                <a:lnTo>
                  <a:pt x="68" y="64"/>
                </a:lnTo>
                <a:lnTo>
                  <a:pt x="68" y="64"/>
                </a:lnTo>
                <a:lnTo>
                  <a:pt x="69" y="67"/>
                </a:lnTo>
                <a:lnTo>
                  <a:pt x="71" y="68"/>
                </a:lnTo>
                <a:lnTo>
                  <a:pt x="72" y="69"/>
                </a:lnTo>
                <a:lnTo>
                  <a:pt x="76" y="68"/>
                </a:lnTo>
                <a:lnTo>
                  <a:pt x="73" y="85"/>
                </a:lnTo>
                <a:lnTo>
                  <a:pt x="73" y="85"/>
                </a:lnTo>
                <a:lnTo>
                  <a:pt x="66" y="87"/>
                </a:lnTo>
                <a:lnTo>
                  <a:pt x="57" y="88"/>
                </a:lnTo>
                <a:lnTo>
                  <a:pt x="57" y="88"/>
                </a:lnTo>
                <a:lnTo>
                  <a:pt x="51" y="87"/>
                </a:lnTo>
                <a:lnTo>
                  <a:pt x="46" y="84"/>
                </a:lnTo>
                <a:lnTo>
                  <a:pt x="43" y="82"/>
                </a:lnTo>
                <a:lnTo>
                  <a:pt x="40" y="78"/>
                </a:lnTo>
                <a:lnTo>
                  <a:pt x="40" y="78"/>
                </a:lnTo>
                <a:lnTo>
                  <a:pt x="37" y="82"/>
                </a:lnTo>
                <a:lnTo>
                  <a:pt x="33" y="84"/>
                </a:lnTo>
                <a:lnTo>
                  <a:pt x="27" y="87"/>
                </a:lnTo>
                <a:lnTo>
                  <a:pt x="20" y="88"/>
                </a:lnTo>
                <a:lnTo>
                  <a:pt x="20" y="88"/>
                </a:lnTo>
                <a:lnTo>
                  <a:pt x="17" y="87"/>
                </a:lnTo>
                <a:lnTo>
                  <a:pt x="13" y="85"/>
                </a:lnTo>
                <a:lnTo>
                  <a:pt x="9" y="83"/>
                </a:lnTo>
                <a:lnTo>
                  <a:pt x="5" y="79"/>
                </a:lnTo>
                <a:lnTo>
                  <a:pt x="4" y="75"/>
                </a:lnTo>
                <a:lnTo>
                  <a:pt x="2" y="70"/>
                </a:lnTo>
                <a:lnTo>
                  <a:pt x="0" y="60"/>
                </a:lnTo>
                <a:lnTo>
                  <a:pt x="0" y="60"/>
                </a:lnTo>
                <a:lnTo>
                  <a:pt x="2" y="53"/>
                </a:lnTo>
                <a:lnTo>
                  <a:pt x="3" y="45"/>
                </a:lnTo>
                <a:lnTo>
                  <a:pt x="5" y="39"/>
                </a:lnTo>
                <a:lnTo>
                  <a:pt x="9" y="34"/>
                </a:lnTo>
                <a:lnTo>
                  <a:pt x="14" y="29"/>
                </a:lnTo>
                <a:lnTo>
                  <a:pt x="19" y="26"/>
                </a:lnTo>
                <a:lnTo>
                  <a:pt x="24" y="24"/>
                </a:lnTo>
                <a:lnTo>
                  <a:pt x="30" y="23"/>
                </a:lnTo>
                <a:lnTo>
                  <a:pt x="30" y="23"/>
                </a:lnTo>
                <a:lnTo>
                  <a:pt x="35" y="24"/>
                </a:lnTo>
                <a:lnTo>
                  <a:pt x="39" y="25"/>
                </a:lnTo>
                <a:lnTo>
                  <a:pt x="43" y="28"/>
                </a:lnTo>
                <a:lnTo>
                  <a:pt x="46" y="30"/>
                </a:lnTo>
                <a:lnTo>
                  <a:pt x="46" y="30"/>
                </a:lnTo>
                <a:close/>
                <a:moveTo>
                  <a:pt x="44" y="54"/>
                </a:moveTo>
                <a:lnTo>
                  <a:pt x="44" y="54"/>
                </a:lnTo>
                <a:lnTo>
                  <a:pt x="44" y="50"/>
                </a:lnTo>
                <a:lnTo>
                  <a:pt x="43" y="48"/>
                </a:lnTo>
                <a:lnTo>
                  <a:pt x="40" y="45"/>
                </a:lnTo>
                <a:lnTo>
                  <a:pt x="38" y="45"/>
                </a:lnTo>
                <a:lnTo>
                  <a:pt x="38" y="45"/>
                </a:lnTo>
                <a:lnTo>
                  <a:pt x="34" y="47"/>
                </a:lnTo>
                <a:lnTo>
                  <a:pt x="30" y="49"/>
                </a:lnTo>
                <a:lnTo>
                  <a:pt x="29" y="53"/>
                </a:lnTo>
                <a:lnTo>
                  <a:pt x="28" y="57"/>
                </a:lnTo>
                <a:lnTo>
                  <a:pt x="28" y="57"/>
                </a:lnTo>
                <a:lnTo>
                  <a:pt x="28" y="60"/>
                </a:lnTo>
                <a:lnTo>
                  <a:pt x="29" y="63"/>
                </a:lnTo>
                <a:lnTo>
                  <a:pt x="32" y="65"/>
                </a:lnTo>
                <a:lnTo>
                  <a:pt x="34" y="65"/>
                </a:lnTo>
                <a:lnTo>
                  <a:pt x="34" y="65"/>
                </a:lnTo>
                <a:lnTo>
                  <a:pt x="38" y="64"/>
                </a:lnTo>
                <a:lnTo>
                  <a:pt x="42" y="62"/>
                </a:lnTo>
                <a:lnTo>
                  <a:pt x="43" y="58"/>
                </a:lnTo>
                <a:lnTo>
                  <a:pt x="44" y="54"/>
                </a:lnTo>
                <a:lnTo>
                  <a:pt x="44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23" name="Freeform 2354">
            <a:extLst>
              <a:ext uri="{FF2B5EF4-FFF2-40B4-BE49-F238E27FC236}">
                <a16:creationId xmlns:a16="http://schemas.microsoft.com/office/drawing/2014/main" id="{0F722A2B-27D2-42FB-8357-749E91B6CA46}"/>
              </a:ext>
            </a:extLst>
          </p:cNvPr>
          <p:cNvSpPr>
            <a:spLocks noEditPoints="1"/>
          </p:cNvSpPr>
          <p:nvPr/>
        </p:nvSpPr>
        <p:spPr bwMode="auto">
          <a:xfrm>
            <a:off x="4112655" y="5464359"/>
            <a:ext cx="122238" cy="125413"/>
          </a:xfrm>
          <a:custGeom>
            <a:avLst/>
            <a:gdLst>
              <a:gd name="T0" fmla="*/ 77 w 77"/>
              <a:gd name="T1" fmla="*/ 27 h 79"/>
              <a:gd name="T2" fmla="*/ 77 w 77"/>
              <a:gd name="T3" fmla="*/ 27 h 79"/>
              <a:gd name="T4" fmla="*/ 76 w 77"/>
              <a:gd name="T5" fmla="*/ 36 h 79"/>
              <a:gd name="T6" fmla="*/ 72 w 77"/>
              <a:gd name="T7" fmla="*/ 43 h 79"/>
              <a:gd name="T8" fmla="*/ 69 w 77"/>
              <a:gd name="T9" fmla="*/ 49 h 79"/>
              <a:gd name="T10" fmla="*/ 62 w 77"/>
              <a:gd name="T11" fmla="*/ 54 h 79"/>
              <a:gd name="T12" fmla="*/ 55 w 77"/>
              <a:gd name="T13" fmla="*/ 57 h 79"/>
              <a:gd name="T14" fmla="*/ 47 w 77"/>
              <a:gd name="T15" fmla="*/ 59 h 79"/>
              <a:gd name="T16" fmla="*/ 38 w 77"/>
              <a:gd name="T17" fmla="*/ 61 h 79"/>
              <a:gd name="T18" fmla="*/ 31 w 77"/>
              <a:gd name="T19" fmla="*/ 59 h 79"/>
              <a:gd name="T20" fmla="*/ 28 w 77"/>
              <a:gd name="T21" fmla="*/ 79 h 79"/>
              <a:gd name="T22" fmla="*/ 0 w 77"/>
              <a:gd name="T23" fmla="*/ 79 h 79"/>
              <a:gd name="T24" fmla="*/ 0 w 77"/>
              <a:gd name="T25" fmla="*/ 79 h 79"/>
              <a:gd name="T26" fmla="*/ 11 w 77"/>
              <a:gd name="T27" fmla="*/ 2 h 79"/>
              <a:gd name="T28" fmla="*/ 11 w 77"/>
              <a:gd name="T29" fmla="*/ 2 h 79"/>
              <a:gd name="T30" fmla="*/ 22 w 77"/>
              <a:gd name="T31" fmla="*/ 2 h 79"/>
              <a:gd name="T32" fmla="*/ 38 w 77"/>
              <a:gd name="T33" fmla="*/ 0 h 79"/>
              <a:gd name="T34" fmla="*/ 38 w 77"/>
              <a:gd name="T35" fmla="*/ 0 h 79"/>
              <a:gd name="T36" fmla="*/ 52 w 77"/>
              <a:gd name="T37" fmla="*/ 2 h 79"/>
              <a:gd name="T38" fmla="*/ 59 w 77"/>
              <a:gd name="T39" fmla="*/ 3 h 79"/>
              <a:gd name="T40" fmla="*/ 65 w 77"/>
              <a:gd name="T41" fmla="*/ 5 h 79"/>
              <a:gd name="T42" fmla="*/ 70 w 77"/>
              <a:gd name="T43" fmla="*/ 9 h 79"/>
              <a:gd name="T44" fmla="*/ 74 w 77"/>
              <a:gd name="T45" fmla="*/ 14 h 79"/>
              <a:gd name="T46" fmla="*/ 76 w 77"/>
              <a:gd name="T47" fmla="*/ 20 h 79"/>
              <a:gd name="T48" fmla="*/ 77 w 77"/>
              <a:gd name="T49" fmla="*/ 27 h 79"/>
              <a:gd name="T50" fmla="*/ 77 w 77"/>
              <a:gd name="T51" fmla="*/ 27 h 79"/>
              <a:gd name="T52" fmla="*/ 33 w 77"/>
              <a:gd name="T53" fmla="*/ 39 h 79"/>
              <a:gd name="T54" fmla="*/ 33 w 77"/>
              <a:gd name="T55" fmla="*/ 39 h 79"/>
              <a:gd name="T56" fmla="*/ 38 w 77"/>
              <a:gd name="T57" fmla="*/ 39 h 79"/>
              <a:gd name="T58" fmla="*/ 43 w 77"/>
              <a:gd name="T59" fmla="*/ 38 h 79"/>
              <a:gd name="T60" fmla="*/ 47 w 77"/>
              <a:gd name="T61" fmla="*/ 36 h 79"/>
              <a:gd name="T62" fmla="*/ 48 w 77"/>
              <a:gd name="T63" fmla="*/ 33 h 79"/>
              <a:gd name="T64" fmla="*/ 48 w 77"/>
              <a:gd name="T65" fmla="*/ 29 h 79"/>
              <a:gd name="T66" fmla="*/ 48 w 77"/>
              <a:gd name="T67" fmla="*/ 29 h 79"/>
              <a:gd name="T68" fmla="*/ 48 w 77"/>
              <a:gd name="T69" fmla="*/ 27 h 79"/>
              <a:gd name="T70" fmla="*/ 47 w 77"/>
              <a:gd name="T71" fmla="*/ 25 h 79"/>
              <a:gd name="T72" fmla="*/ 43 w 77"/>
              <a:gd name="T73" fmla="*/ 23 h 79"/>
              <a:gd name="T74" fmla="*/ 40 w 77"/>
              <a:gd name="T75" fmla="*/ 23 h 79"/>
              <a:gd name="T76" fmla="*/ 36 w 77"/>
              <a:gd name="T77" fmla="*/ 23 h 79"/>
              <a:gd name="T78" fmla="*/ 33 w 77"/>
              <a:gd name="T79" fmla="*/ 3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7" h="79">
                <a:moveTo>
                  <a:pt x="77" y="27"/>
                </a:moveTo>
                <a:lnTo>
                  <a:pt x="77" y="27"/>
                </a:lnTo>
                <a:lnTo>
                  <a:pt x="76" y="36"/>
                </a:lnTo>
                <a:lnTo>
                  <a:pt x="72" y="43"/>
                </a:lnTo>
                <a:lnTo>
                  <a:pt x="69" y="49"/>
                </a:lnTo>
                <a:lnTo>
                  <a:pt x="62" y="54"/>
                </a:lnTo>
                <a:lnTo>
                  <a:pt x="55" y="57"/>
                </a:lnTo>
                <a:lnTo>
                  <a:pt x="47" y="59"/>
                </a:lnTo>
                <a:lnTo>
                  <a:pt x="38" y="61"/>
                </a:lnTo>
                <a:lnTo>
                  <a:pt x="31" y="59"/>
                </a:lnTo>
                <a:lnTo>
                  <a:pt x="28" y="79"/>
                </a:lnTo>
                <a:lnTo>
                  <a:pt x="0" y="79"/>
                </a:lnTo>
                <a:lnTo>
                  <a:pt x="0" y="79"/>
                </a:lnTo>
                <a:lnTo>
                  <a:pt x="11" y="2"/>
                </a:lnTo>
                <a:lnTo>
                  <a:pt x="11" y="2"/>
                </a:lnTo>
                <a:lnTo>
                  <a:pt x="22" y="2"/>
                </a:lnTo>
                <a:lnTo>
                  <a:pt x="38" y="0"/>
                </a:lnTo>
                <a:lnTo>
                  <a:pt x="38" y="0"/>
                </a:lnTo>
                <a:lnTo>
                  <a:pt x="52" y="2"/>
                </a:lnTo>
                <a:lnTo>
                  <a:pt x="59" y="3"/>
                </a:lnTo>
                <a:lnTo>
                  <a:pt x="65" y="5"/>
                </a:lnTo>
                <a:lnTo>
                  <a:pt x="70" y="9"/>
                </a:lnTo>
                <a:lnTo>
                  <a:pt x="74" y="14"/>
                </a:lnTo>
                <a:lnTo>
                  <a:pt x="76" y="20"/>
                </a:lnTo>
                <a:lnTo>
                  <a:pt x="77" y="27"/>
                </a:lnTo>
                <a:lnTo>
                  <a:pt x="77" y="27"/>
                </a:lnTo>
                <a:close/>
                <a:moveTo>
                  <a:pt x="33" y="39"/>
                </a:moveTo>
                <a:lnTo>
                  <a:pt x="33" y="39"/>
                </a:lnTo>
                <a:lnTo>
                  <a:pt x="38" y="39"/>
                </a:lnTo>
                <a:lnTo>
                  <a:pt x="43" y="38"/>
                </a:lnTo>
                <a:lnTo>
                  <a:pt x="47" y="36"/>
                </a:lnTo>
                <a:lnTo>
                  <a:pt x="48" y="33"/>
                </a:lnTo>
                <a:lnTo>
                  <a:pt x="48" y="29"/>
                </a:lnTo>
                <a:lnTo>
                  <a:pt x="48" y="29"/>
                </a:lnTo>
                <a:lnTo>
                  <a:pt x="48" y="27"/>
                </a:lnTo>
                <a:lnTo>
                  <a:pt x="47" y="25"/>
                </a:lnTo>
                <a:lnTo>
                  <a:pt x="43" y="23"/>
                </a:lnTo>
                <a:lnTo>
                  <a:pt x="40" y="23"/>
                </a:lnTo>
                <a:lnTo>
                  <a:pt x="36" y="23"/>
                </a:lnTo>
                <a:lnTo>
                  <a:pt x="33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24" name="Freeform 2355">
            <a:extLst>
              <a:ext uri="{FF2B5EF4-FFF2-40B4-BE49-F238E27FC236}">
                <a16:creationId xmlns:a16="http://schemas.microsoft.com/office/drawing/2014/main" id="{658454D0-BDDD-47E4-A805-1DF41C8030AE}"/>
              </a:ext>
            </a:extLst>
          </p:cNvPr>
          <p:cNvSpPr>
            <a:spLocks/>
          </p:cNvSpPr>
          <p:nvPr/>
        </p:nvSpPr>
        <p:spPr bwMode="auto">
          <a:xfrm>
            <a:off x="4234893" y="5491346"/>
            <a:ext cx="179388" cy="103188"/>
          </a:xfrm>
          <a:custGeom>
            <a:avLst/>
            <a:gdLst>
              <a:gd name="T0" fmla="*/ 107 w 113"/>
              <a:gd name="T1" fmla="*/ 41 h 65"/>
              <a:gd name="T2" fmla="*/ 107 w 113"/>
              <a:gd name="T3" fmla="*/ 44 h 65"/>
              <a:gd name="T4" fmla="*/ 110 w 113"/>
              <a:gd name="T5" fmla="*/ 46 h 65"/>
              <a:gd name="T6" fmla="*/ 111 w 113"/>
              <a:gd name="T7" fmla="*/ 62 h 65"/>
              <a:gd name="T8" fmla="*/ 103 w 113"/>
              <a:gd name="T9" fmla="*/ 64 h 65"/>
              <a:gd name="T10" fmla="*/ 94 w 113"/>
              <a:gd name="T11" fmla="*/ 65 h 65"/>
              <a:gd name="T12" fmla="*/ 86 w 113"/>
              <a:gd name="T13" fmla="*/ 64 h 65"/>
              <a:gd name="T14" fmla="*/ 81 w 113"/>
              <a:gd name="T15" fmla="*/ 60 h 65"/>
              <a:gd name="T16" fmla="*/ 78 w 113"/>
              <a:gd name="T17" fmla="*/ 54 h 65"/>
              <a:gd name="T18" fmla="*/ 81 w 113"/>
              <a:gd name="T19" fmla="*/ 29 h 65"/>
              <a:gd name="T20" fmla="*/ 81 w 113"/>
              <a:gd name="T21" fmla="*/ 26 h 65"/>
              <a:gd name="T22" fmla="*/ 78 w 113"/>
              <a:gd name="T23" fmla="*/ 22 h 65"/>
              <a:gd name="T24" fmla="*/ 77 w 113"/>
              <a:gd name="T25" fmla="*/ 22 h 65"/>
              <a:gd name="T26" fmla="*/ 73 w 113"/>
              <a:gd name="T27" fmla="*/ 24 h 65"/>
              <a:gd name="T28" fmla="*/ 66 w 113"/>
              <a:gd name="T29" fmla="*/ 62 h 65"/>
              <a:gd name="T30" fmla="*/ 43 w 113"/>
              <a:gd name="T31" fmla="*/ 29 h 65"/>
              <a:gd name="T32" fmla="*/ 43 w 113"/>
              <a:gd name="T33" fmla="*/ 26 h 65"/>
              <a:gd name="T34" fmla="*/ 41 w 113"/>
              <a:gd name="T35" fmla="*/ 22 h 65"/>
              <a:gd name="T36" fmla="*/ 38 w 113"/>
              <a:gd name="T37" fmla="*/ 22 h 65"/>
              <a:gd name="T38" fmla="*/ 35 w 113"/>
              <a:gd name="T39" fmla="*/ 24 h 65"/>
              <a:gd name="T40" fmla="*/ 28 w 113"/>
              <a:gd name="T41" fmla="*/ 62 h 65"/>
              <a:gd name="T42" fmla="*/ 9 w 113"/>
              <a:gd name="T43" fmla="*/ 2 h 65"/>
              <a:gd name="T44" fmla="*/ 34 w 113"/>
              <a:gd name="T45" fmla="*/ 8 h 65"/>
              <a:gd name="T46" fmla="*/ 38 w 113"/>
              <a:gd name="T47" fmla="*/ 5 h 65"/>
              <a:gd name="T48" fmla="*/ 48 w 113"/>
              <a:gd name="T49" fmla="*/ 1 h 65"/>
              <a:gd name="T50" fmla="*/ 54 w 113"/>
              <a:gd name="T51" fmla="*/ 0 h 65"/>
              <a:gd name="T52" fmla="*/ 63 w 113"/>
              <a:gd name="T53" fmla="*/ 2 h 65"/>
              <a:gd name="T54" fmla="*/ 69 w 113"/>
              <a:gd name="T55" fmla="*/ 10 h 65"/>
              <a:gd name="T56" fmla="*/ 73 w 113"/>
              <a:gd name="T57" fmla="*/ 6 h 65"/>
              <a:gd name="T58" fmla="*/ 84 w 113"/>
              <a:gd name="T59" fmla="*/ 1 h 65"/>
              <a:gd name="T60" fmla="*/ 91 w 113"/>
              <a:gd name="T61" fmla="*/ 0 h 65"/>
              <a:gd name="T62" fmla="*/ 100 w 113"/>
              <a:gd name="T63" fmla="*/ 2 h 65"/>
              <a:gd name="T64" fmla="*/ 106 w 113"/>
              <a:gd name="T65" fmla="*/ 6 h 65"/>
              <a:gd name="T66" fmla="*/ 110 w 113"/>
              <a:gd name="T67" fmla="*/ 13 h 65"/>
              <a:gd name="T68" fmla="*/ 110 w 113"/>
              <a:gd name="T69" fmla="*/ 2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3" h="65">
                <a:moveTo>
                  <a:pt x="110" y="21"/>
                </a:moveTo>
                <a:lnTo>
                  <a:pt x="107" y="41"/>
                </a:lnTo>
                <a:lnTo>
                  <a:pt x="107" y="41"/>
                </a:lnTo>
                <a:lnTo>
                  <a:pt x="107" y="44"/>
                </a:lnTo>
                <a:lnTo>
                  <a:pt x="108" y="45"/>
                </a:lnTo>
                <a:lnTo>
                  <a:pt x="110" y="46"/>
                </a:lnTo>
                <a:lnTo>
                  <a:pt x="113" y="45"/>
                </a:lnTo>
                <a:lnTo>
                  <a:pt x="111" y="62"/>
                </a:lnTo>
                <a:lnTo>
                  <a:pt x="111" y="62"/>
                </a:lnTo>
                <a:lnTo>
                  <a:pt x="103" y="64"/>
                </a:lnTo>
                <a:lnTo>
                  <a:pt x="94" y="65"/>
                </a:lnTo>
                <a:lnTo>
                  <a:pt x="94" y="65"/>
                </a:lnTo>
                <a:lnTo>
                  <a:pt x="89" y="64"/>
                </a:lnTo>
                <a:lnTo>
                  <a:pt x="86" y="64"/>
                </a:lnTo>
                <a:lnTo>
                  <a:pt x="83" y="61"/>
                </a:lnTo>
                <a:lnTo>
                  <a:pt x="81" y="60"/>
                </a:lnTo>
                <a:lnTo>
                  <a:pt x="79" y="57"/>
                </a:lnTo>
                <a:lnTo>
                  <a:pt x="78" y="54"/>
                </a:lnTo>
                <a:lnTo>
                  <a:pt x="78" y="47"/>
                </a:lnTo>
                <a:lnTo>
                  <a:pt x="81" y="29"/>
                </a:lnTo>
                <a:lnTo>
                  <a:pt x="81" y="29"/>
                </a:lnTo>
                <a:lnTo>
                  <a:pt x="81" y="26"/>
                </a:lnTo>
                <a:lnTo>
                  <a:pt x="79" y="24"/>
                </a:lnTo>
                <a:lnTo>
                  <a:pt x="78" y="22"/>
                </a:lnTo>
                <a:lnTo>
                  <a:pt x="77" y="22"/>
                </a:lnTo>
                <a:lnTo>
                  <a:pt x="77" y="22"/>
                </a:lnTo>
                <a:lnTo>
                  <a:pt x="74" y="22"/>
                </a:lnTo>
                <a:lnTo>
                  <a:pt x="73" y="24"/>
                </a:lnTo>
                <a:lnTo>
                  <a:pt x="71" y="29"/>
                </a:lnTo>
                <a:lnTo>
                  <a:pt x="66" y="62"/>
                </a:lnTo>
                <a:lnTo>
                  <a:pt x="38" y="62"/>
                </a:lnTo>
                <a:lnTo>
                  <a:pt x="43" y="29"/>
                </a:lnTo>
                <a:lnTo>
                  <a:pt x="43" y="29"/>
                </a:lnTo>
                <a:lnTo>
                  <a:pt x="43" y="26"/>
                </a:lnTo>
                <a:lnTo>
                  <a:pt x="42" y="24"/>
                </a:lnTo>
                <a:lnTo>
                  <a:pt x="41" y="22"/>
                </a:lnTo>
                <a:lnTo>
                  <a:pt x="38" y="22"/>
                </a:lnTo>
                <a:lnTo>
                  <a:pt x="38" y="22"/>
                </a:lnTo>
                <a:lnTo>
                  <a:pt x="37" y="22"/>
                </a:lnTo>
                <a:lnTo>
                  <a:pt x="35" y="24"/>
                </a:lnTo>
                <a:lnTo>
                  <a:pt x="33" y="29"/>
                </a:lnTo>
                <a:lnTo>
                  <a:pt x="28" y="62"/>
                </a:lnTo>
                <a:lnTo>
                  <a:pt x="0" y="62"/>
                </a:lnTo>
                <a:lnTo>
                  <a:pt x="9" y="2"/>
                </a:lnTo>
                <a:lnTo>
                  <a:pt x="35" y="2"/>
                </a:lnTo>
                <a:lnTo>
                  <a:pt x="34" y="8"/>
                </a:lnTo>
                <a:lnTo>
                  <a:pt x="34" y="8"/>
                </a:lnTo>
                <a:lnTo>
                  <a:pt x="38" y="5"/>
                </a:lnTo>
                <a:lnTo>
                  <a:pt x="43" y="2"/>
                </a:lnTo>
                <a:lnTo>
                  <a:pt x="48" y="1"/>
                </a:lnTo>
                <a:lnTo>
                  <a:pt x="54" y="0"/>
                </a:lnTo>
                <a:lnTo>
                  <a:pt x="54" y="0"/>
                </a:lnTo>
                <a:lnTo>
                  <a:pt x="59" y="1"/>
                </a:lnTo>
                <a:lnTo>
                  <a:pt x="63" y="2"/>
                </a:lnTo>
                <a:lnTo>
                  <a:pt x="67" y="6"/>
                </a:lnTo>
                <a:lnTo>
                  <a:pt x="69" y="10"/>
                </a:lnTo>
                <a:lnTo>
                  <a:pt x="69" y="10"/>
                </a:lnTo>
                <a:lnTo>
                  <a:pt x="73" y="6"/>
                </a:lnTo>
                <a:lnTo>
                  <a:pt x="78" y="3"/>
                </a:lnTo>
                <a:lnTo>
                  <a:pt x="84" y="1"/>
                </a:lnTo>
                <a:lnTo>
                  <a:pt x="91" y="0"/>
                </a:lnTo>
                <a:lnTo>
                  <a:pt x="91" y="0"/>
                </a:lnTo>
                <a:lnTo>
                  <a:pt x="96" y="1"/>
                </a:lnTo>
                <a:lnTo>
                  <a:pt x="100" y="2"/>
                </a:lnTo>
                <a:lnTo>
                  <a:pt x="103" y="3"/>
                </a:lnTo>
                <a:lnTo>
                  <a:pt x="106" y="6"/>
                </a:lnTo>
                <a:lnTo>
                  <a:pt x="108" y="10"/>
                </a:lnTo>
                <a:lnTo>
                  <a:pt x="110" y="13"/>
                </a:lnTo>
                <a:lnTo>
                  <a:pt x="110" y="17"/>
                </a:lnTo>
                <a:lnTo>
                  <a:pt x="110" y="21"/>
                </a:lnTo>
                <a:lnTo>
                  <a:pt x="110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25" name="Freeform 2356">
            <a:extLst>
              <a:ext uri="{FF2B5EF4-FFF2-40B4-BE49-F238E27FC236}">
                <a16:creationId xmlns:a16="http://schemas.microsoft.com/office/drawing/2014/main" id="{EF6952E7-21F6-4185-A3A0-D1E77A8F3389}"/>
              </a:ext>
            </a:extLst>
          </p:cNvPr>
          <p:cNvSpPr>
            <a:spLocks/>
          </p:cNvSpPr>
          <p:nvPr/>
        </p:nvSpPr>
        <p:spPr bwMode="auto">
          <a:xfrm>
            <a:off x="3766580" y="5975534"/>
            <a:ext cx="125413" cy="125413"/>
          </a:xfrm>
          <a:custGeom>
            <a:avLst/>
            <a:gdLst>
              <a:gd name="T0" fmla="*/ 79 w 79"/>
              <a:gd name="T1" fmla="*/ 0 h 79"/>
              <a:gd name="T2" fmla="*/ 72 w 79"/>
              <a:gd name="T3" fmla="*/ 46 h 79"/>
              <a:gd name="T4" fmla="*/ 72 w 79"/>
              <a:gd name="T5" fmla="*/ 46 h 79"/>
              <a:gd name="T6" fmla="*/ 71 w 79"/>
              <a:gd name="T7" fmla="*/ 54 h 79"/>
              <a:gd name="T8" fmla="*/ 68 w 79"/>
              <a:gd name="T9" fmla="*/ 61 h 79"/>
              <a:gd name="T10" fmla="*/ 64 w 79"/>
              <a:gd name="T11" fmla="*/ 66 h 79"/>
              <a:gd name="T12" fmla="*/ 59 w 79"/>
              <a:gd name="T13" fmla="*/ 71 h 79"/>
              <a:gd name="T14" fmla="*/ 54 w 79"/>
              <a:gd name="T15" fmla="*/ 74 h 79"/>
              <a:gd name="T16" fmla="*/ 47 w 79"/>
              <a:gd name="T17" fmla="*/ 76 h 79"/>
              <a:gd name="T18" fmla="*/ 41 w 79"/>
              <a:gd name="T19" fmla="*/ 79 h 79"/>
              <a:gd name="T20" fmla="*/ 32 w 79"/>
              <a:gd name="T21" fmla="*/ 79 h 79"/>
              <a:gd name="T22" fmla="*/ 32 w 79"/>
              <a:gd name="T23" fmla="*/ 79 h 79"/>
              <a:gd name="T24" fmla="*/ 24 w 79"/>
              <a:gd name="T25" fmla="*/ 79 h 79"/>
              <a:gd name="T26" fmla="*/ 17 w 79"/>
              <a:gd name="T27" fmla="*/ 76 h 79"/>
              <a:gd name="T28" fmla="*/ 12 w 79"/>
              <a:gd name="T29" fmla="*/ 74 h 79"/>
              <a:gd name="T30" fmla="*/ 7 w 79"/>
              <a:gd name="T31" fmla="*/ 71 h 79"/>
              <a:gd name="T32" fmla="*/ 3 w 79"/>
              <a:gd name="T33" fmla="*/ 66 h 79"/>
              <a:gd name="T34" fmla="*/ 2 w 79"/>
              <a:gd name="T35" fmla="*/ 61 h 79"/>
              <a:gd name="T36" fmla="*/ 0 w 79"/>
              <a:gd name="T37" fmla="*/ 54 h 79"/>
              <a:gd name="T38" fmla="*/ 0 w 79"/>
              <a:gd name="T39" fmla="*/ 46 h 79"/>
              <a:gd name="T40" fmla="*/ 8 w 79"/>
              <a:gd name="T41" fmla="*/ 0 h 79"/>
              <a:gd name="T42" fmla="*/ 36 w 79"/>
              <a:gd name="T43" fmla="*/ 0 h 79"/>
              <a:gd name="T44" fmla="*/ 29 w 79"/>
              <a:gd name="T45" fmla="*/ 46 h 79"/>
              <a:gd name="T46" fmla="*/ 29 w 79"/>
              <a:gd name="T47" fmla="*/ 46 h 79"/>
              <a:gd name="T48" fmla="*/ 29 w 79"/>
              <a:gd name="T49" fmla="*/ 50 h 79"/>
              <a:gd name="T50" fmla="*/ 29 w 79"/>
              <a:gd name="T51" fmla="*/ 53 h 79"/>
              <a:gd name="T52" fmla="*/ 32 w 79"/>
              <a:gd name="T53" fmla="*/ 55 h 79"/>
              <a:gd name="T54" fmla="*/ 36 w 79"/>
              <a:gd name="T55" fmla="*/ 56 h 79"/>
              <a:gd name="T56" fmla="*/ 36 w 79"/>
              <a:gd name="T57" fmla="*/ 56 h 79"/>
              <a:gd name="T58" fmla="*/ 39 w 79"/>
              <a:gd name="T59" fmla="*/ 55 h 79"/>
              <a:gd name="T60" fmla="*/ 42 w 79"/>
              <a:gd name="T61" fmla="*/ 53 h 79"/>
              <a:gd name="T62" fmla="*/ 43 w 79"/>
              <a:gd name="T63" fmla="*/ 50 h 79"/>
              <a:gd name="T64" fmla="*/ 44 w 79"/>
              <a:gd name="T65" fmla="*/ 46 h 79"/>
              <a:gd name="T66" fmla="*/ 51 w 79"/>
              <a:gd name="T67" fmla="*/ 0 h 79"/>
              <a:gd name="T68" fmla="*/ 79 w 79"/>
              <a:gd name="T69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9" h="79">
                <a:moveTo>
                  <a:pt x="79" y="0"/>
                </a:moveTo>
                <a:lnTo>
                  <a:pt x="72" y="46"/>
                </a:lnTo>
                <a:lnTo>
                  <a:pt x="72" y="46"/>
                </a:lnTo>
                <a:lnTo>
                  <a:pt x="71" y="54"/>
                </a:lnTo>
                <a:lnTo>
                  <a:pt x="68" y="61"/>
                </a:lnTo>
                <a:lnTo>
                  <a:pt x="64" y="66"/>
                </a:lnTo>
                <a:lnTo>
                  <a:pt x="59" y="71"/>
                </a:lnTo>
                <a:lnTo>
                  <a:pt x="54" y="74"/>
                </a:lnTo>
                <a:lnTo>
                  <a:pt x="47" y="76"/>
                </a:lnTo>
                <a:lnTo>
                  <a:pt x="41" y="79"/>
                </a:lnTo>
                <a:lnTo>
                  <a:pt x="32" y="79"/>
                </a:lnTo>
                <a:lnTo>
                  <a:pt x="32" y="79"/>
                </a:lnTo>
                <a:lnTo>
                  <a:pt x="24" y="79"/>
                </a:lnTo>
                <a:lnTo>
                  <a:pt x="17" y="76"/>
                </a:lnTo>
                <a:lnTo>
                  <a:pt x="12" y="74"/>
                </a:lnTo>
                <a:lnTo>
                  <a:pt x="7" y="71"/>
                </a:lnTo>
                <a:lnTo>
                  <a:pt x="3" y="66"/>
                </a:lnTo>
                <a:lnTo>
                  <a:pt x="2" y="61"/>
                </a:lnTo>
                <a:lnTo>
                  <a:pt x="0" y="54"/>
                </a:lnTo>
                <a:lnTo>
                  <a:pt x="0" y="46"/>
                </a:lnTo>
                <a:lnTo>
                  <a:pt x="8" y="0"/>
                </a:lnTo>
                <a:lnTo>
                  <a:pt x="36" y="0"/>
                </a:lnTo>
                <a:lnTo>
                  <a:pt x="29" y="46"/>
                </a:lnTo>
                <a:lnTo>
                  <a:pt x="29" y="46"/>
                </a:lnTo>
                <a:lnTo>
                  <a:pt x="29" y="50"/>
                </a:lnTo>
                <a:lnTo>
                  <a:pt x="29" y="53"/>
                </a:lnTo>
                <a:lnTo>
                  <a:pt x="32" y="55"/>
                </a:lnTo>
                <a:lnTo>
                  <a:pt x="36" y="56"/>
                </a:lnTo>
                <a:lnTo>
                  <a:pt x="36" y="56"/>
                </a:lnTo>
                <a:lnTo>
                  <a:pt x="39" y="55"/>
                </a:lnTo>
                <a:lnTo>
                  <a:pt x="42" y="53"/>
                </a:lnTo>
                <a:lnTo>
                  <a:pt x="43" y="50"/>
                </a:lnTo>
                <a:lnTo>
                  <a:pt x="44" y="46"/>
                </a:lnTo>
                <a:lnTo>
                  <a:pt x="51" y="0"/>
                </a:lnTo>
                <a:lnTo>
                  <a:pt x="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26" name="Freeform 2357">
            <a:extLst>
              <a:ext uri="{FF2B5EF4-FFF2-40B4-BE49-F238E27FC236}">
                <a16:creationId xmlns:a16="http://schemas.microsoft.com/office/drawing/2014/main" id="{1A752439-58C5-4550-B565-00F8E2C62C06}"/>
              </a:ext>
            </a:extLst>
          </p:cNvPr>
          <p:cNvSpPr>
            <a:spLocks/>
          </p:cNvSpPr>
          <p:nvPr/>
        </p:nvSpPr>
        <p:spPr bwMode="auto">
          <a:xfrm>
            <a:off x="4136468" y="5981884"/>
            <a:ext cx="136525" cy="125413"/>
          </a:xfrm>
          <a:custGeom>
            <a:avLst/>
            <a:gdLst>
              <a:gd name="T0" fmla="*/ 86 w 86"/>
              <a:gd name="T1" fmla="*/ 0 h 79"/>
              <a:gd name="T2" fmla="*/ 76 w 86"/>
              <a:gd name="T3" fmla="*/ 79 h 79"/>
              <a:gd name="T4" fmla="*/ 49 w 86"/>
              <a:gd name="T5" fmla="*/ 79 h 79"/>
              <a:gd name="T6" fmla="*/ 31 w 86"/>
              <a:gd name="T7" fmla="*/ 38 h 79"/>
              <a:gd name="T8" fmla="*/ 25 w 86"/>
              <a:gd name="T9" fmla="*/ 79 h 79"/>
              <a:gd name="T10" fmla="*/ 0 w 86"/>
              <a:gd name="T11" fmla="*/ 79 h 79"/>
              <a:gd name="T12" fmla="*/ 10 w 86"/>
              <a:gd name="T13" fmla="*/ 0 h 79"/>
              <a:gd name="T14" fmla="*/ 39 w 86"/>
              <a:gd name="T15" fmla="*/ 0 h 79"/>
              <a:gd name="T16" fmla="*/ 55 w 86"/>
              <a:gd name="T17" fmla="*/ 40 h 79"/>
              <a:gd name="T18" fmla="*/ 60 w 86"/>
              <a:gd name="T19" fmla="*/ 0 h 79"/>
              <a:gd name="T20" fmla="*/ 86 w 86"/>
              <a:gd name="T21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6" h="79">
                <a:moveTo>
                  <a:pt x="86" y="0"/>
                </a:moveTo>
                <a:lnTo>
                  <a:pt x="76" y="79"/>
                </a:lnTo>
                <a:lnTo>
                  <a:pt x="49" y="79"/>
                </a:lnTo>
                <a:lnTo>
                  <a:pt x="31" y="38"/>
                </a:lnTo>
                <a:lnTo>
                  <a:pt x="25" y="79"/>
                </a:lnTo>
                <a:lnTo>
                  <a:pt x="0" y="79"/>
                </a:lnTo>
                <a:lnTo>
                  <a:pt x="10" y="0"/>
                </a:lnTo>
                <a:lnTo>
                  <a:pt x="39" y="0"/>
                </a:lnTo>
                <a:lnTo>
                  <a:pt x="55" y="40"/>
                </a:lnTo>
                <a:lnTo>
                  <a:pt x="60" y="0"/>
                </a:lnTo>
                <a:lnTo>
                  <a:pt x="8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27" name="Freeform 2358">
            <a:extLst>
              <a:ext uri="{FF2B5EF4-FFF2-40B4-BE49-F238E27FC236}">
                <a16:creationId xmlns:a16="http://schemas.microsoft.com/office/drawing/2014/main" id="{DEA5EF74-AC47-44BB-857D-BF9FC4A9B48F}"/>
              </a:ext>
            </a:extLst>
          </p:cNvPr>
          <p:cNvSpPr>
            <a:spLocks noEditPoints="1"/>
          </p:cNvSpPr>
          <p:nvPr/>
        </p:nvSpPr>
        <p:spPr bwMode="auto">
          <a:xfrm>
            <a:off x="4269818" y="6007284"/>
            <a:ext cx="123825" cy="133350"/>
          </a:xfrm>
          <a:custGeom>
            <a:avLst/>
            <a:gdLst>
              <a:gd name="T0" fmla="*/ 32 w 78"/>
              <a:gd name="T1" fmla="*/ 56 h 84"/>
              <a:gd name="T2" fmla="*/ 29 w 78"/>
              <a:gd name="T3" fmla="*/ 84 h 84"/>
              <a:gd name="T4" fmla="*/ 0 w 78"/>
              <a:gd name="T5" fmla="*/ 84 h 84"/>
              <a:gd name="T6" fmla="*/ 12 w 78"/>
              <a:gd name="T7" fmla="*/ 1 h 84"/>
              <a:gd name="T8" fmla="*/ 39 w 78"/>
              <a:gd name="T9" fmla="*/ 1 h 84"/>
              <a:gd name="T10" fmla="*/ 37 w 78"/>
              <a:gd name="T11" fmla="*/ 9 h 84"/>
              <a:gd name="T12" fmla="*/ 37 w 78"/>
              <a:gd name="T13" fmla="*/ 9 h 84"/>
              <a:gd name="T14" fmla="*/ 42 w 78"/>
              <a:gd name="T15" fmla="*/ 5 h 84"/>
              <a:gd name="T16" fmla="*/ 46 w 78"/>
              <a:gd name="T17" fmla="*/ 2 h 84"/>
              <a:gd name="T18" fmla="*/ 51 w 78"/>
              <a:gd name="T19" fmla="*/ 0 h 84"/>
              <a:gd name="T20" fmla="*/ 56 w 78"/>
              <a:gd name="T21" fmla="*/ 0 h 84"/>
              <a:gd name="T22" fmla="*/ 56 w 78"/>
              <a:gd name="T23" fmla="*/ 0 h 84"/>
              <a:gd name="T24" fmla="*/ 61 w 78"/>
              <a:gd name="T25" fmla="*/ 0 h 84"/>
              <a:gd name="T26" fmla="*/ 65 w 78"/>
              <a:gd name="T27" fmla="*/ 1 h 84"/>
              <a:gd name="T28" fmla="*/ 69 w 78"/>
              <a:gd name="T29" fmla="*/ 4 h 84"/>
              <a:gd name="T30" fmla="*/ 71 w 78"/>
              <a:gd name="T31" fmla="*/ 7 h 84"/>
              <a:gd name="T32" fmla="*/ 74 w 78"/>
              <a:gd name="T33" fmla="*/ 11 h 84"/>
              <a:gd name="T34" fmla="*/ 76 w 78"/>
              <a:gd name="T35" fmla="*/ 16 h 84"/>
              <a:gd name="T36" fmla="*/ 78 w 78"/>
              <a:gd name="T37" fmla="*/ 26 h 84"/>
              <a:gd name="T38" fmla="*/ 78 w 78"/>
              <a:gd name="T39" fmla="*/ 26 h 84"/>
              <a:gd name="T40" fmla="*/ 76 w 78"/>
              <a:gd name="T41" fmla="*/ 34 h 84"/>
              <a:gd name="T42" fmla="*/ 75 w 78"/>
              <a:gd name="T43" fmla="*/ 41 h 84"/>
              <a:gd name="T44" fmla="*/ 72 w 78"/>
              <a:gd name="T45" fmla="*/ 48 h 84"/>
              <a:gd name="T46" fmla="*/ 69 w 78"/>
              <a:gd name="T47" fmla="*/ 53 h 84"/>
              <a:gd name="T48" fmla="*/ 64 w 78"/>
              <a:gd name="T49" fmla="*/ 58 h 84"/>
              <a:gd name="T50" fmla="*/ 59 w 78"/>
              <a:gd name="T51" fmla="*/ 60 h 84"/>
              <a:gd name="T52" fmla="*/ 54 w 78"/>
              <a:gd name="T53" fmla="*/ 63 h 84"/>
              <a:gd name="T54" fmla="*/ 46 w 78"/>
              <a:gd name="T55" fmla="*/ 64 h 84"/>
              <a:gd name="T56" fmla="*/ 46 w 78"/>
              <a:gd name="T57" fmla="*/ 64 h 84"/>
              <a:gd name="T58" fmla="*/ 42 w 78"/>
              <a:gd name="T59" fmla="*/ 63 h 84"/>
              <a:gd name="T60" fmla="*/ 39 w 78"/>
              <a:gd name="T61" fmla="*/ 61 h 84"/>
              <a:gd name="T62" fmla="*/ 35 w 78"/>
              <a:gd name="T63" fmla="*/ 59 h 84"/>
              <a:gd name="T64" fmla="*/ 32 w 78"/>
              <a:gd name="T65" fmla="*/ 56 h 84"/>
              <a:gd name="T66" fmla="*/ 32 w 78"/>
              <a:gd name="T67" fmla="*/ 56 h 84"/>
              <a:gd name="T68" fmla="*/ 34 w 78"/>
              <a:gd name="T69" fmla="*/ 33 h 84"/>
              <a:gd name="T70" fmla="*/ 34 w 78"/>
              <a:gd name="T71" fmla="*/ 33 h 84"/>
              <a:gd name="T72" fmla="*/ 34 w 78"/>
              <a:gd name="T73" fmla="*/ 36 h 84"/>
              <a:gd name="T74" fmla="*/ 35 w 78"/>
              <a:gd name="T75" fmla="*/ 39 h 84"/>
              <a:gd name="T76" fmla="*/ 37 w 78"/>
              <a:gd name="T77" fmla="*/ 41 h 84"/>
              <a:gd name="T78" fmla="*/ 40 w 78"/>
              <a:gd name="T79" fmla="*/ 41 h 84"/>
              <a:gd name="T80" fmla="*/ 40 w 78"/>
              <a:gd name="T81" fmla="*/ 41 h 84"/>
              <a:gd name="T82" fmla="*/ 44 w 78"/>
              <a:gd name="T83" fmla="*/ 41 h 84"/>
              <a:gd name="T84" fmla="*/ 47 w 78"/>
              <a:gd name="T85" fmla="*/ 39 h 84"/>
              <a:gd name="T86" fmla="*/ 49 w 78"/>
              <a:gd name="T87" fmla="*/ 34 h 84"/>
              <a:gd name="T88" fmla="*/ 50 w 78"/>
              <a:gd name="T89" fmla="*/ 30 h 84"/>
              <a:gd name="T90" fmla="*/ 50 w 78"/>
              <a:gd name="T91" fmla="*/ 30 h 84"/>
              <a:gd name="T92" fmla="*/ 50 w 78"/>
              <a:gd name="T93" fmla="*/ 26 h 84"/>
              <a:gd name="T94" fmla="*/ 47 w 78"/>
              <a:gd name="T95" fmla="*/ 24 h 84"/>
              <a:gd name="T96" fmla="*/ 46 w 78"/>
              <a:gd name="T97" fmla="*/ 22 h 84"/>
              <a:gd name="T98" fmla="*/ 42 w 78"/>
              <a:gd name="T99" fmla="*/ 21 h 84"/>
              <a:gd name="T100" fmla="*/ 42 w 78"/>
              <a:gd name="T101" fmla="*/ 21 h 84"/>
              <a:gd name="T102" fmla="*/ 39 w 78"/>
              <a:gd name="T103" fmla="*/ 22 h 84"/>
              <a:gd name="T104" fmla="*/ 36 w 78"/>
              <a:gd name="T105" fmla="*/ 25 h 84"/>
              <a:gd name="T106" fmla="*/ 34 w 78"/>
              <a:gd name="T107" fmla="*/ 29 h 84"/>
              <a:gd name="T108" fmla="*/ 34 w 78"/>
              <a:gd name="T109" fmla="*/ 33 h 84"/>
              <a:gd name="T110" fmla="*/ 34 w 78"/>
              <a:gd name="T111" fmla="*/ 33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8" h="84">
                <a:moveTo>
                  <a:pt x="32" y="56"/>
                </a:moveTo>
                <a:lnTo>
                  <a:pt x="29" y="84"/>
                </a:lnTo>
                <a:lnTo>
                  <a:pt x="0" y="84"/>
                </a:lnTo>
                <a:lnTo>
                  <a:pt x="12" y="1"/>
                </a:lnTo>
                <a:lnTo>
                  <a:pt x="39" y="1"/>
                </a:lnTo>
                <a:lnTo>
                  <a:pt x="37" y="9"/>
                </a:lnTo>
                <a:lnTo>
                  <a:pt x="37" y="9"/>
                </a:lnTo>
                <a:lnTo>
                  <a:pt x="42" y="5"/>
                </a:lnTo>
                <a:lnTo>
                  <a:pt x="46" y="2"/>
                </a:lnTo>
                <a:lnTo>
                  <a:pt x="51" y="0"/>
                </a:lnTo>
                <a:lnTo>
                  <a:pt x="56" y="0"/>
                </a:lnTo>
                <a:lnTo>
                  <a:pt x="56" y="0"/>
                </a:lnTo>
                <a:lnTo>
                  <a:pt x="61" y="0"/>
                </a:lnTo>
                <a:lnTo>
                  <a:pt x="65" y="1"/>
                </a:lnTo>
                <a:lnTo>
                  <a:pt x="69" y="4"/>
                </a:lnTo>
                <a:lnTo>
                  <a:pt x="71" y="7"/>
                </a:lnTo>
                <a:lnTo>
                  <a:pt x="74" y="11"/>
                </a:lnTo>
                <a:lnTo>
                  <a:pt x="76" y="16"/>
                </a:lnTo>
                <a:lnTo>
                  <a:pt x="78" y="26"/>
                </a:lnTo>
                <a:lnTo>
                  <a:pt x="78" y="26"/>
                </a:lnTo>
                <a:lnTo>
                  <a:pt x="76" y="34"/>
                </a:lnTo>
                <a:lnTo>
                  <a:pt x="75" y="41"/>
                </a:lnTo>
                <a:lnTo>
                  <a:pt x="72" y="48"/>
                </a:lnTo>
                <a:lnTo>
                  <a:pt x="69" y="53"/>
                </a:lnTo>
                <a:lnTo>
                  <a:pt x="64" y="58"/>
                </a:lnTo>
                <a:lnTo>
                  <a:pt x="59" y="60"/>
                </a:lnTo>
                <a:lnTo>
                  <a:pt x="54" y="63"/>
                </a:lnTo>
                <a:lnTo>
                  <a:pt x="46" y="64"/>
                </a:lnTo>
                <a:lnTo>
                  <a:pt x="46" y="64"/>
                </a:lnTo>
                <a:lnTo>
                  <a:pt x="42" y="63"/>
                </a:lnTo>
                <a:lnTo>
                  <a:pt x="39" y="61"/>
                </a:lnTo>
                <a:lnTo>
                  <a:pt x="35" y="59"/>
                </a:lnTo>
                <a:lnTo>
                  <a:pt x="32" y="56"/>
                </a:lnTo>
                <a:lnTo>
                  <a:pt x="32" y="56"/>
                </a:lnTo>
                <a:close/>
                <a:moveTo>
                  <a:pt x="34" y="33"/>
                </a:moveTo>
                <a:lnTo>
                  <a:pt x="34" y="33"/>
                </a:lnTo>
                <a:lnTo>
                  <a:pt x="34" y="36"/>
                </a:lnTo>
                <a:lnTo>
                  <a:pt x="35" y="39"/>
                </a:lnTo>
                <a:lnTo>
                  <a:pt x="37" y="41"/>
                </a:lnTo>
                <a:lnTo>
                  <a:pt x="40" y="41"/>
                </a:lnTo>
                <a:lnTo>
                  <a:pt x="40" y="41"/>
                </a:lnTo>
                <a:lnTo>
                  <a:pt x="44" y="41"/>
                </a:lnTo>
                <a:lnTo>
                  <a:pt x="47" y="39"/>
                </a:lnTo>
                <a:lnTo>
                  <a:pt x="49" y="34"/>
                </a:lnTo>
                <a:lnTo>
                  <a:pt x="50" y="30"/>
                </a:lnTo>
                <a:lnTo>
                  <a:pt x="50" y="30"/>
                </a:lnTo>
                <a:lnTo>
                  <a:pt x="50" y="26"/>
                </a:lnTo>
                <a:lnTo>
                  <a:pt x="47" y="24"/>
                </a:lnTo>
                <a:lnTo>
                  <a:pt x="46" y="22"/>
                </a:lnTo>
                <a:lnTo>
                  <a:pt x="42" y="21"/>
                </a:lnTo>
                <a:lnTo>
                  <a:pt x="42" y="21"/>
                </a:lnTo>
                <a:lnTo>
                  <a:pt x="39" y="22"/>
                </a:lnTo>
                <a:lnTo>
                  <a:pt x="36" y="25"/>
                </a:lnTo>
                <a:lnTo>
                  <a:pt x="34" y="29"/>
                </a:lnTo>
                <a:lnTo>
                  <a:pt x="34" y="33"/>
                </a:lnTo>
                <a:lnTo>
                  <a:pt x="34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28" name="Freeform 2359">
            <a:extLst>
              <a:ext uri="{FF2B5EF4-FFF2-40B4-BE49-F238E27FC236}">
                <a16:creationId xmlns:a16="http://schemas.microsoft.com/office/drawing/2014/main" id="{D90F20BA-D4E2-49A0-AD72-D1CB68BE7345}"/>
              </a:ext>
            </a:extLst>
          </p:cNvPr>
          <p:cNvSpPr>
            <a:spLocks/>
          </p:cNvSpPr>
          <p:nvPr/>
        </p:nvSpPr>
        <p:spPr bwMode="auto">
          <a:xfrm>
            <a:off x="4561918" y="5464359"/>
            <a:ext cx="111125" cy="130175"/>
          </a:xfrm>
          <a:custGeom>
            <a:avLst/>
            <a:gdLst>
              <a:gd name="T0" fmla="*/ 67 w 70"/>
              <a:gd name="T1" fmla="*/ 52 h 82"/>
              <a:gd name="T2" fmla="*/ 67 w 70"/>
              <a:gd name="T3" fmla="*/ 52 h 82"/>
              <a:gd name="T4" fmla="*/ 67 w 70"/>
              <a:gd name="T5" fmla="*/ 59 h 82"/>
              <a:gd name="T6" fmla="*/ 64 w 70"/>
              <a:gd name="T7" fmla="*/ 64 h 82"/>
              <a:gd name="T8" fmla="*/ 62 w 70"/>
              <a:gd name="T9" fmla="*/ 69 h 82"/>
              <a:gd name="T10" fmla="*/ 57 w 70"/>
              <a:gd name="T11" fmla="*/ 74 h 82"/>
              <a:gd name="T12" fmla="*/ 52 w 70"/>
              <a:gd name="T13" fmla="*/ 77 h 82"/>
              <a:gd name="T14" fmla="*/ 45 w 70"/>
              <a:gd name="T15" fmla="*/ 79 h 82"/>
              <a:gd name="T16" fmla="*/ 38 w 70"/>
              <a:gd name="T17" fmla="*/ 81 h 82"/>
              <a:gd name="T18" fmla="*/ 29 w 70"/>
              <a:gd name="T19" fmla="*/ 82 h 82"/>
              <a:gd name="T20" fmla="*/ 29 w 70"/>
              <a:gd name="T21" fmla="*/ 82 h 82"/>
              <a:gd name="T22" fmla="*/ 22 w 70"/>
              <a:gd name="T23" fmla="*/ 81 h 82"/>
              <a:gd name="T24" fmla="*/ 14 w 70"/>
              <a:gd name="T25" fmla="*/ 79 h 82"/>
              <a:gd name="T26" fmla="*/ 6 w 70"/>
              <a:gd name="T27" fmla="*/ 78 h 82"/>
              <a:gd name="T28" fmla="*/ 0 w 70"/>
              <a:gd name="T29" fmla="*/ 76 h 82"/>
              <a:gd name="T30" fmla="*/ 8 w 70"/>
              <a:gd name="T31" fmla="*/ 54 h 82"/>
              <a:gd name="T32" fmla="*/ 8 w 70"/>
              <a:gd name="T33" fmla="*/ 54 h 82"/>
              <a:gd name="T34" fmla="*/ 18 w 70"/>
              <a:gd name="T35" fmla="*/ 58 h 82"/>
              <a:gd name="T36" fmla="*/ 24 w 70"/>
              <a:gd name="T37" fmla="*/ 59 h 82"/>
              <a:gd name="T38" fmla="*/ 30 w 70"/>
              <a:gd name="T39" fmla="*/ 61 h 82"/>
              <a:gd name="T40" fmla="*/ 30 w 70"/>
              <a:gd name="T41" fmla="*/ 61 h 82"/>
              <a:gd name="T42" fmla="*/ 37 w 70"/>
              <a:gd name="T43" fmla="*/ 59 h 82"/>
              <a:gd name="T44" fmla="*/ 38 w 70"/>
              <a:gd name="T45" fmla="*/ 58 h 82"/>
              <a:gd name="T46" fmla="*/ 38 w 70"/>
              <a:gd name="T47" fmla="*/ 58 h 82"/>
              <a:gd name="T48" fmla="*/ 38 w 70"/>
              <a:gd name="T49" fmla="*/ 58 h 82"/>
              <a:gd name="T50" fmla="*/ 37 w 70"/>
              <a:gd name="T51" fmla="*/ 56 h 82"/>
              <a:gd name="T52" fmla="*/ 33 w 70"/>
              <a:gd name="T53" fmla="*/ 54 h 82"/>
              <a:gd name="T54" fmla="*/ 23 w 70"/>
              <a:gd name="T55" fmla="*/ 52 h 82"/>
              <a:gd name="T56" fmla="*/ 17 w 70"/>
              <a:gd name="T57" fmla="*/ 49 h 82"/>
              <a:gd name="T58" fmla="*/ 13 w 70"/>
              <a:gd name="T59" fmla="*/ 46 h 82"/>
              <a:gd name="T60" fmla="*/ 9 w 70"/>
              <a:gd name="T61" fmla="*/ 39 h 82"/>
              <a:gd name="T62" fmla="*/ 8 w 70"/>
              <a:gd name="T63" fmla="*/ 36 h 82"/>
              <a:gd name="T64" fmla="*/ 8 w 70"/>
              <a:gd name="T65" fmla="*/ 30 h 82"/>
              <a:gd name="T66" fmla="*/ 8 w 70"/>
              <a:gd name="T67" fmla="*/ 30 h 82"/>
              <a:gd name="T68" fmla="*/ 8 w 70"/>
              <a:gd name="T69" fmla="*/ 24 h 82"/>
              <a:gd name="T70" fmla="*/ 10 w 70"/>
              <a:gd name="T71" fmla="*/ 19 h 82"/>
              <a:gd name="T72" fmla="*/ 13 w 70"/>
              <a:gd name="T73" fmla="*/ 13 h 82"/>
              <a:gd name="T74" fmla="*/ 18 w 70"/>
              <a:gd name="T75" fmla="*/ 9 h 82"/>
              <a:gd name="T76" fmla="*/ 23 w 70"/>
              <a:gd name="T77" fmla="*/ 5 h 82"/>
              <a:gd name="T78" fmla="*/ 29 w 70"/>
              <a:gd name="T79" fmla="*/ 3 h 82"/>
              <a:gd name="T80" fmla="*/ 35 w 70"/>
              <a:gd name="T81" fmla="*/ 0 h 82"/>
              <a:gd name="T82" fmla="*/ 44 w 70"/>
              <a:gd name="T83" fmla="*/ 0 h 82"/>
              <a:gd name="T84" fmla="*/ 44 w 70"/>
              <a:gd name="T85" fmla="*/ 0 h 82"/>
              <a:gd name="T86" fmla="*/ 58 w 70"/>
              <a:gd name="T87" fmla="*/ 2 h 82"/>
              <a:gd name="T88" fmla="*/ 70 w 70"/>
              <a:gd name="T89" fmla="*/ 5 h 82"/>
              <a:gd name="T90" fmla="*/ 63 w 70"/>
              <a:gd name="T91" fmla="*/ 27 h 82"/>
              <a:gd name="T92" fmla="*/ 63 w 70"/>
              <a:gd name="T93" fmla="*/ 27 h 82"/>
              <a:gd name="T94" fmla="*/ 54 w 70"/>
              <a:gd name="T95" fmla="*/ 23 h 82"/>
              <a:gd name="T96" fmla="*/ 43 w 70"/>
              <a:gd name="T97" fmla="*/ 22 h 82"/>
              <a:gd name="T98" fmla="*/ 43 w 70"/>
              <a:gd name="T99" fmla="*/ 22 h 82"/>
              <a:gd name="T100" fmla="*/ 38 w 70"/>
              <a:gd name="T101" fmla="*/ 23 h 82"/>
              <a:gd name="T102" fmla="*/ 37 w 70"/>
              <a:gd name="T103" fmla="*/ 23 h 82"/>
              <a:gd name="T104" fmla="*/ 35 w 70"/>
              <a:gd name="T105" fmla="*/ 24 h 82"/>
              <a:gd name="T106" fmla="*/ 35 w 70"/>
              <a:gd name="T107" fmla="*/ 24 h 82"/>
              <a:gd name="T108" fmla="*/ 37 w 70"/>
              <a:gd name="T109" fmla="*/ 27 h 82"/>
              <a:gd name="T110" fmla="*/ 40 w 70"/>
              <a:gd name="T111" fmla="*/ 28 h 82"/>
              <a:gd name="T112" fmla="*/ 52 w 70"/>
              <a:gd name="T113" fmla="*/ 30 h 82"/>
              <a:gd name="T114" fmla="*/ 57 w 70"/>
              <a:gd name="T115" fmla="*/ 33 h 82"/>
              <a:gd name="T116" fmla="*/ 62 w 70"/>
              <a:gd name="T117" fmla="*/ 37 h 82"/>
              <a:gd name="T118" fmla="*/ 65 w 70"/>
              <a:gd name="T119" fmla="*/ 43 h 82"/>
              <a:gd name="T120" fmla="*/ 67 w 70"/>
              <a:gd name="T121" fmla="*/ 48 h 82"/>
              <a:gd name="T122" fmla="*/ 67 w 70"/>
              <a:gd name="T123" fmla="*/ 52 h 82"/>
              <a:gd name="T124" fmla="*/ 67 w 70"/>
              <a:gd name="T125" fmla="*/ 5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" h="82">
                <a:moveTo>
                  <a:pt x="67" y="52"/>
                </a:moveTo>
                <a:lnTo>
                  <a:pt x="67" y="52"/>
                </a:lnTo>
                <a:lnTo>
                  <a:pt x="67" y="59"/>
                </a:lnTo>
                <a:lnTo>
                  <a:pt x="64" y="64"/>
                </a:lnTo>
                <a:lnTo>
                  <a:pt x="62" y="69"/>
                </a:lnTo>
                <a:lnTo>
                  <a:pt x="57" y="74"/>
                </a:lnTo>
                <a:lnTo>
                  <a:pt x="52" y="77"/>
                </a:lnTo>
                <a:lnTo>
                  <a:pt x="45" y="79"/>
                </a:lnTo>
                <a:lnTo>
                  <a:pt x="38" y="81"/>
                </a:lnTo>
                <a:lnTo>
                  <a:pt x="29" y="82"/>
                </a:lnTo>
                <a:lnTo>
                  <a:pt x="29" y="82"/>
                </a:lnTo>
                <a:lnTo>
                  <a:pt x="22" y="81"/>
                </a:lnTo>
                <a:lnTo>
                  <a:pt x="14" y="79"/>
                </a:lnTo>
                <a:lnTo>
                  <a:pt x="6" y="78"/>
                </a:lnTo>
                <a:lnTo>
                  <a:pt x="0" y="76"/>
                </a:lnTo>
                <a:lnTo>
                  <a:pt x="8" y="54"/>
                </a:lnTo>
                <a:lnTo>
                  <a:pt x="8" y="54"/>
                </a:lnTo>
                <a:lnTo>
                  <a:pt x="18" y="58"/>
                </a:lnTo>
                <a:lnTo>
                  <a:pt x="24" y="59"/>
                </a:lnTo>
                <a:lnTo>
                  <a:pt x="30" y="61"/>
                </a:lnTo>
                <a:lnTo>
                  <a:pt x="30" y="61"/>
                </a:lnTo>
                <a:lnTo>
                  <a:pt x="37" y="59"/>
                </a:lnTo>
                <a:lnTo>
                  <a:pt x="38" y="58"/>
                </a:lnTo>
                <a:lnTo>
                  <a:pt x="38" y="58"/>
                </a:lnTo>
                <a:lnTo>
                  <a:pt x="38" y="58"/>
                </a:lnTo>
                <a:lnTo>
                  <a:pt x="37" y="56"/>
                </a:lnTo>
                <a:lnTo>
                  <a:pt x="33" y="54"/>
                </a:lnTo>
                <a:lnTo>
                  <a:pt x="23" y="52"/>
                </a:lnTo>
                <a:lnTo>
                  <a:pt x="17" y="49"/>
                </a:lnTo>
                <a:lnTo>
                  <a:pt x="13" y="46"/>
                </a:lnTo>
                <a:lnTo>
                  <a:pt x="9" y="39"/>
                </a:lnTo>
                <a:lnTo>
                  <a:pt x="8" y="36"/>
                </a:lnTo>
                <a:lnTo>
                  <a:pt x="8" y="30"/>
                </a:lnTo>
                <a:lnTo>
                  <a:pt x="8" y="30"/>
                </a:lnTo>
                <a:lnTo>
                  <a:pt x="8" y="24"/>
                </a:lnTo>
                <a:lnTo>
                  <a:pt x="10" y="19"/>
                </a:lnTo>
                <a:lnTo>
                  <a:pt x="13" y="13"/>
                </a:lnTo>
                <a:lnTo>
                  <a:pt x="18" y="9"/>
                </a:lnTo>
                <a:lnTo>
                  <a:pt x="23" y="5"/>
                </a:lnTo>
                <a:lnTo>
                  <a:pt x="29" y="3"/>
                </a:lnTo>
                <a:lnTo>
                  <a:pt x="35" y="0"/>
                </a:lnTo>
                <a:lnTo>
                  <a:pt x="44" y="0"/>
                </a:lnTo>
                <a:lnTo>
                  <a:pt x="44" y="0"/>
                </a:lnTo>
                <a:lnTo>
                  <a:pt x="58" y="2"/>
                </a:lnTo>
                <a:lnTo>
                  <a:pt x="70" y="5"/>
                </a:lnTo>
                <a:lnTo>
                  <a:pt x="63" y="27"/>
                </a:lnTo>
                <a:lnTo>
                  <a:pt x="63" y="27"/>
                </a:lnTo>
                <a:lnTo>
                  <a:pt x="54" y="23"/>
                </a:lnTo>
                <a:lnTo>
                  <a:pt x="43" y="22"/>
                </a:lnTo>
                <a:lnTo>
                  <a:pt x="43" y="22"/>
                </a:lnTo>
                <a:lnTo>
                  <a:pt x="38" y="23"/>
                </a:lnTo>
                <a:lnTo>
                  <a:pt x="37" y="23"/>
                </a:lnTo>
                <a:lnTo>
                  <a:pt x="35" y="24"/>
                </a:lnTo>
                <a:lnTo>
                  <a:pt x="35" y="24"/>
                </a:lnTo>
                <a:lnTo>
                  <a:pt x="37" y="27"/>
                </a:lnTo>
                <a:lnTo>
                  <a:pt x="40" y="28"/>
                </a:lnTo>
                <a:lnTo>
                  <a:pt x="52" y="30"/>
                </a:lnTo>
                <a:lnTo>
                  <a:pt x="57" y="33"/>
                </a:lnTo>
                <a:lnTo>
                  <a:pt x="62" y="37"/>
                </a:lnTo>
                <a:lnTo>
                  <a:pt x="65" y="43"/>
                </a:lnTo>
                <a:lnTo>
                  <a:pt x="67" y="48"/>
                </a:lnTo>
                <a:lnTo>
                  <a:pt x="67" y="52"/>
                </a:lnTo>
                <a:lnTo>
                  <a:pt x="67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29" name="Freeform 2360">
            <a:extLst>
              <a:ext uri="{FF2B5EF4-FFF2-40B4-BE49-F238E27FC236}">
                <a16:creationId xmlns:a16="http://schemas.microsoft.com/office/drawing/2014/main" id="{01652A1F-D772-4F9E-B079-49FE03D25AAB}"/>
              </a:ext>
            </a:extLst>
          </p:cNvPr>
          <p:cNvSpPr>
            <a:spLocks/>
          </p:cNvSpPr>
          <p:nvPr/>
        </p:nvSpPr>
        <p:spPr bwMode="auto">
          <a:xfrm>
            <a:off x="4676218" y="5491346"/>
            <a:ext cx="179388" cy="103188"/>
          </a:xfrm>
          <a:custGeom>
            <a:avLst/>
            <a:gdLst>
              <a:gd name="T0" fmla="*/ 106 w 113"/>
              <a:gd name="T1" fmla="*/ 41 h 65"/>
              <a:gd name="T2" fmla="*/ 106 w 113"/>
              <a:gd name="T3" fmla="*/ 44 h 65"/>
              <a:gd name="T4" fmla="*/ 109 w 113"/>
              <a:gd name="T5" fmla="*/ 46 h 65"/>
              <a:gd name="T6" fmla="*/ 110 w 113"/>
              <a:gd name="T7" fmla="*/ 62 h 65"/>
              <a:gd name="T8" fmla="*/ 103 w 113"/>
              <a:gd name="T9" fmla="*/ 64 h 65"/>
              <a:gd name="T10" fmla="*/ 94 w 113"/>
              <a:gd name="T11" fmla="*/ 65 h 65"/>
              <a:gd name="T12" fmla="*/ 85 w 113"/>
              <a:gd name="T13" fmla="*/ 64 h 65"/>
              <a:gd name="T14" fmla="*/ 80 w 113"/>
              <a:gd name="T15" fmla="*/ 60 h 65"/>
              <a:gd name="T16" fmla="*/ 78 w 113"/>
              <a:gd name="T17" fmla="*/ 54 h 65"/>
              <a:gd name="T18" fmla="*/ 80 w 113"/>
              <a:gd name="T19" fmla="*/ 29 h 65"/>
              <a:gd name="T20" fmla="*/ 80 w 113"/>
              <a:gd name="T21" fmla="*/ 26 h 65"/>
              <a:gd name="T22" fmla="*/ 78 w 113"/>
              <a:gd name="T23" fmla="*/ 22 h 65"/>
              <a:gd name="T24" fmla="*/ 76 w 113"/>
              <a:gd name="T25" fmla="*/ 22 h 65"/>
              <a:gd name="T26" fmla="*/ 73 w 113"/>
              <a:gd name="T27" fmla="*/ 24 h 65"/>
              <a:gd name="T28" fmla="*/ 65 w 113"/>
              <a:gd name="T29" fmla="*/ 62 h 65"/>
              <a:gd name="T30" fmla="*/ 42 w 113"/>
              <a:gd name="T31" fmla="*/ 29 h 65"/>
              <a:gd name="T32" fmla="*/ 42 w 113"/>
              <a:gd name="T33" fmla="*/ 26 h 65"/>
              <a:gd name="T34" fmla="*/ 40 w 113"/>
              <a:gd name="T35" fmla="*/ 22 h 65"/>
              <a:gd name="T36" fmla="*/ 37 w 113"/>
              <a:gd name="T37" fmla="*/ 22 h 65"/>
              <a:gd name="T38" fmla="*/ 35 w 113"/>
              <a:gd name="T39" fmla="*/ 24 h 65"/>
              <a:gd name="T40" fmla="*/ 27 w 113"/>
              <a:gd name="T41" fmla="*/ 62 h 65"/>
              <a:gd name="T42" fmla="*/ 9 w 113"/>
              <a:gd name="T43" fmla="*/ 2 h 65"/>
              <a:gd name="T44" fmla="*/ 34 w 113"/>
              <a:gd name="T45" fmla="*/ 8 h 65"/>
              <a:gd name="T46" fmla="*/ 37 w 113"/>
              <a:gd name="T47" fmla="*/ 5 h 65"/>
              <a:gd name="T48" fmla="*/ 47 w 113"/>
              <a:gd name="T49" fmla="*/ 1 h 65"/>
              <a:gd name="T50" fmla="*/ 54 w 113"/>
              <a:gd name="T51" fmla="*/ 0 h 65"/>
              <a:gd name="T52" fmla="*/ 62 w 113"/>
              <a:gd name="T53" fmla="*/ 2 h 65"/>
              <a:gd name="T54" fmla="*/ 69 w 113"/>
              <a:gd name="T55" fmla="*/ 10 h 65"/>
              <a:gd name="T56" fmla="*/ 73 w 113"/>
              <a:gd name="T57" fmla="*/ 6 h 65"/>
              <a:gd name="T58" fmla="*/ 84 w 113"/>
              <a:gd name="T59" fmla="*/ 1 h 65"/>
              <a:gd name="T60" fmla="*/ 90 w 113"/>
              <a:gd name="T61" fmla="*/ 0 h 65"/>
              <a:gd name="T62" fmla="*/ 99 w 113"/>
              <a:gd name="T63" fmla="*/ 2 h 65"/>
              <a:gd name="T64" fmla="*/ 105 w 113"/>
              <a:gd name="T65" fmla="*/ 6 h 65"/>
              <a:gd name="T66" fmla="*/ 109 w 113"/>
              <a:gd name="T67" fmla="*/ 13 h 65"/>
              <a:gd name="T68" fmla="*/ 109 w 113"/>
              <a:gd name="T69" fmla="*/ 2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3" h="65">
                <a:moveTo>
                  <a:pt x="109" y="21"/>
                </a:moveTo>
                <a:lnTo>
                  <a:pt x="106" y="41"/>
                </a:lnTo>
                <a:lnTo>
                  <a:pt x="106" y="41"/>
                </a:lnTo>
                <a:lnTo>
                  <a:pt x="106" y="44"/>
                </a:lnTo>
                <a:lnTo>
                  <a:pt x="108" y="45"/>
                </a:lnTo>
                <a:lnTo>
                  <a:pt x="109" y="46"/>
                </a:lnTo>
                <a:lnTo>
                  <a:pt x="113" y="45"/>
                </a:lnTo>
                <a:lnTo>
                  <a:pt x="110" y="62"/>
                </a:lnTo>
                <a:lnTo>
                  <a:pt x="110" y="62"/>
                </a:lnTo>
                <a:lnTo>
                  <a:pt x="103" y="64"/>
                </a:lnTo>
                <a:lnTo>
                  <a:pt x="94" y="65"/>
                </a:lnTo>
                <a:lnTo>
                  <a:pt x="94" y="65"/>
                </a:lnTo>
                <a:lnTo>
                  <a:pt x="89" y="64"/>
                </a:lnTo>
                <a:lnTo>
                  <a:pt x="85" y="64"/>
                </a:lnTo>
                <a:lnTo>
                  <a:pt x="83" y="61"/>
                </a:lnTo>
                <a:lnTo>
                  <a:pt x="80" y="60"/>
                </a:lnTo>
                <a:lnTo>
                  <a:pt x="79" y="57"/>
                </a:lnTo>
                <a:lnTo>
                  <a:pt x="78" y="54"/>
                </a:lnTo>
                <a:lnTo>
                  <a:pt x="78" y="47"/>
                </a:lnTo>
                <a:lnTo>
                  <a:pt x="80" y="29"/>
                </a:lnTo>
                <a:lnTo>
                  <a:pt x="80" y="29"/>
                </a:lnTo>
                <a:lnTo>
                  <a:pt x="80" y="26"/>
                </a:lnTo>
                <a:lnTo>
                  <a:pt x="79" y="24"/>
                </a:lnTo>
                <a:lnTo>
                  <a:pt x="78" y="22"/>
                </a:lnTo>
                <a:lnTo>
                  <a:pt x="76" y="22"/>
                </a:lnTo>
                <a:lnTo>
                  <a:pt x="76" y="22"/>
                </a:lnTo>
                <a:lnTo>
                  <a:pt x="74" y="22"/>
                </a:lnTo>
                <a:lnTo>
                  <a:pt x="73" y="24"/>
                </a:lnTo>
                <a:lnTo>
                  <a:pt x="70" y="29"/>
                </a:lnTo>
                <a:lnTo>
                  <a:pt x="65" y="62"/>
                </a:lnTo>
                <a:lnTo>
                  <a:pt x="37" y="62"/>
                </a:lnTo>
                <a:lnTo>
                  <a:pt x="42" y="29"/>
                </a:lnTo>
                <a:lnTo>
                  <a:pt x="42" y="29"/>
                </a:lnTo>
                <a:lnTo>
                  <a:pt x="42" y="26"/>
                </a:lnTo>
                <a:lnTo>
                  <a:pt x="41" y="24"/>
                </a:lnTo>
                <a:lnTo>
                  <a:pt x="40" y="22"/>
                </a:lnTo>
                <a:lnTo>
                  <a:pt x="37" y="22"/>
                </a:lnTo>
                <a:lnTo>
                  <a:pt x="37" y="22"/>
                </a:lnTo>
                <a:lnTo>
                  <a:pt x="36" y="22"/>
                </a:lnTo>
                <a:lnTo>
                  <a:pt x="35" y="24"/>
                </a:lnTo>
                <a:lnTo>
                  <a:pt x="32" y="29"/>
                </a:lnTo>
                <a:lnTo>
                  <a:pt x="27" y="62"/>
                </a:lnTo>
                <a:lnTo>
                  <a:pt x="0" y="62"/>
                </a:lnTo>
                <a:lnTo>
                  <a:pt x="9" y="2"/>
                </a:lnTo>
                <a:lnTo>
                  <a:pt x="35" y="2"/>
                </a:lnTo>
                <a:lnTo>
                  <a:pt x="34" y="8"/>
                </a:lnTo>
                <a:lnTo>
                  <a:pt x="34" y="8"/>
                </a:lnTo>
                <a:lnTo>
                  <a:pt x="37" y="5"/>
                </a:lnTo>
                <a:lnTo>
                  <a:pt x="42" y="2"/>
                </a:lnTo>
                <a:lnTo>
                  <a:pt x="47" y="1"/>
                </a:lnTo>
                <a:lnTo>
                  <a:pt x="54" y="0"/>
                </a:lnTo>
                <a:lnTo>
                  <a:pt x="54" y="0"/>
                </a:lnTo>
                <a:lnTo>
                  <a:pt x="59" y="1"/>
                </a:lnTo>
                <a:lnTo>
                  <a:pt x="62" y="2"/>
                </a:lnTo>
                <a:lnTo>
                  <a:pt x="66" y="6"/>
                </a:lnTo>
                <a:lnTo>
                  <a:pt x="69" y="10"/>
                </a:lnTo>
                <a:lnTo>
                  <a:pt x="69" y="10"/>
                </a:lnTo>
                <a:lnTo>
                  <a:pt x="73" y="6"/>
                </a:lnTo>
                <a:lnTo>
                  <a:pt x="78" y="3"/>
                </a:lnTo>
                <a:lnTo>
                  <a:pt x="84" y="1"/>
                </a:lnTo>
                <a:lnTo>
                  <a:pt x="90" y="0"/>
                </a:lnTo>
                <a:lnTo>
                  <a:pt x="90" y="0"/>
                </a:lnTo>
                <a:lnTo>
                  <a:pt x="95" y="1"/>
                </a:lnTo>
                <a:lnTo>
                  <a:pt x="99" y="2"/>
                </a:lnTo>
                <a:lnTo>
                  <a:pt x="103" y="3"/>
                </a:lnTo>
                <a:lnTo>
                  <a:pt x="105" y="6"/>
                </a:lnTo>
                <a:lnTo>
                  <a:pt x="108" y="10"/>
                </a:lnTo>
                <a:lnTo>
                  <a:pt x="109" y="13"/>
                </a:lnTo>
                <a:lnTo>
                  <a:pt x="109" y="17"/>
                </a:lnTo>
                <a:lnTo>
                  <a:pt x="109" y="21"/>
                </a:lnTo>
                <a:lnTo>
                  <a:pt x="109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30" name="Freeform 2361">
            <a:extLst>
              <a:ext uri="{FF2B5EF4-FFF2-40B4-BE49-F238E27FC236}">
                <a16:creationId xmlns:a16="http://schemas.microsoft.com/office/drawing/2014/main" id="{E1C87EB1-33D2-4C11-AE2B-057FC941ED10}"/>
              </a:ext>
            </a:extLst>
          </p:cNvPr>
          <p:cNvSpPr>
            <a:spLocks/>
          </p:cNvSpPr>
          <p:nvPr/>
        </p:nvSpPr>
        <p:spPr bwMode="auto">
          <a:xfrm>
            <a:off x="5028643" y="5467534"/>
            <a:ext cx="115888" cy="122238"/>
          </a:xfrm>
          <a:custGeom>
            <a:avLst/>
            <a:gdLst>
              <a:gd name="T0" fmla="*/ 36 w 73"/>
              <a:gd name="T1" fmla="*/ 22 h 77"/>
              <a:gd name="T2" fmla="*/ 35 w 73"/>
              <a:gd name="T3" fmla="*/ 28 h 77"/>
              <a:gd name="T4" fmla="*/ 64 w 73"/>
              <a:gd name="T5" fmla="*/ 28 h 77"/>
              <a:gd name="T6" fmla="*/ 61 w 73"/>
              <a:gd name="T7" fmla="*/ 49 h 77"/>
              <a:gd name="T8" fmla="*/ 33 w 73"/>
              <a:gd name="T9" fmla="*/ 49 h 77"/>
              <a:gd name="T10" fmla="*/ 31 w 73"/>
              <a:gd name="T11" fmla="*/ 56 h 77"/>
              <a:gd name="T12" fmla="*/ 64 w 73"/>
              <a:gd name="T13" fmla="*/ 56 h 77"/>
              <a:gd name="T14" fmla="*/ 61 w 73"/>
              <a:gd name="T15" fmla="*/ 77 h 77"/>
              <a:gd name="T16" fmla="*/ 0 w 73"/>
              <a:gd name="T17" fmla="*/ 77 h 77"/>
              <a:gd name="T18" fmla="*/ 11 w 73"/>
              <a:gd name="T19" fmla="*/ 0 h 77"/>
              <a:gd name="T20" fmla="*/ 73 w 73"/>
              <a:gd name="T21" fmla="*/ 0 h 77"/>
              <a:gd name="T22" fmla="*/ 69 w 73"/>
              <a:gd name="T23" fmla="*/ 22 h 77"/>
              <a:gd name="T24" fmla="*/ 36 w 73"/>
              <a:gd name="T25" fmla="*/ 22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3" h="77">
                <a:moveTo>
                  <a:pt x="36" y="22"/>
                </a:moveTo>
                <a:lnTo>
                  <a:pt x="35" y="28"/>
                </a:lnTo>
                <a:lnTo>
                  <a:pt x="64" y="28"/>
                </a:lnTo>
                <a:lnTo>
                  <a:pt x="61" y="49"/>
                </a:lnTo>
                <a:lnTo>
                  <a:pt x="33" y="49"/>
                </a:lnTo>
                <a:lnTo>
                  <a:pt x="31" y="56"/>
                </a:lnTo>
                <a:lnTo>
                  <a:pt x="64" y="56"/>
                </a:lnTo>
                <a:lnTo>
                  <a:pt x="61" y="77"/>
                </a:lnTo>
                <a:lnTo>
                  <a:pt x="0" y="77"/>
                </a:lnTo>
                <a:lnTo>
                  <a:pt x="11" y="0"/>
                </a:lnTo>
                <a:lnTo>
                  <a:pt x="73" y="0"/>
                </a:lnTo>
                <a:lnTo>
                  <a:pt x="69" y="22"/>
                </a:lnTo>
                <a:lnTo>
                  <a:pt x="36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31" name="Freeform 2362">
            <a:extLst>
              <a:ext uri="{FF2B5EF4-FFF2-40B4-BE49-F238E27FC236}">
                <a16:creationId xmlns:a16="http://schemas.microsoft.com/office/drawing/2014/main" id="{F77700A0-E78E-48BB-A750-6B4B0DC1B17C}"/>
              </a:ext>
            </a:extLst>
          </p:cNvPr>
          <p:cNvSpPr>
            <a:spLocks/>
          </p:cNvSpPr>
          <p:nvPr/>
        </p:nvSpPr>
        <p:spPr bwMode="auto">
          <a:xfrm>
            <a:off x="5146118" y="5494521"/>
            <a:ext cx="115888" cy="100013"/>
          </a:xfrm>
          <a:custGeom>
            <a:avLst/>
            <a:gdLst>
              <a:gd name="T0" fmla="*/ 66 w 73"/>
              <a:gd name="T1" fmla="*/ 39 h 63"/>
              <a:gd name="T2" fmla="*/ 66 w 73"/>
              <a:gd name="T3" fmla="*/ 39 h 63"/>
              <a:gd name="T4" fmla="*/ 66 w 73"/>
              <a:gd name="T5" fmla="*/ 42 h 63"/>
              <a:gd name="T6" fmla="*/ 68 w 73"/>
              <a:gd name="T7" fmla="*/ 43 h 63"/>
              <a:gd name="T8" fmla="*/ 70 w 73"/>
              <a:gd name="T9" fmla="*/ 44 h 63"/>
              <a:gd name="T10" fmla="*/ 73 w 73"/>
              <a:gd name="T11" fmla="*/ 43 h 63"/>
              <a:gd name="T12" fmla="*/ 70 w 73"/>
              <a:gd name="T13" fmla="*/ 60 h 63"/>
              <a:gd name="T14" fmla="*/ 70 w 73"/>
              <a:gd name="T15" fmla="*/ 60 h 63"/>
              <a:gd name="T16" fmla="*/ 63 w 73"/>
              <a:gd name="T17" fmla="*/ 62 h 63"/>
              <a:gd name="T18" fmla="*/ 54 w 73"/>
              <a:gd name="T19" fmla="*/ 63 h 63"/>
              <a:gd name="T20" fmla="*/ 54 w 73"/>
              <a:gd name="T21" fmla="*/ 63 h 63"/>
              <a:gd name="T22" fmla="*/ 49 w 73"/>
              <a:gd name="T23" fmla="*/ 62 h 63"/>
              <a:gd name="T24" fmla="*/ 44 w 73"/>
              <a:gd name="T25" fmla="*/ 60 h 63"/>
              <a:gd name="T26" fmla="*/ 40 w 73"/>
              <a:gd name="T27" fmla="*/ 57 h 63"/>
              <a:gd name="T28" fmla="*/ 39 w 73"/>
              <a:gd name="T29" fmla="*/ 54 h 63"/>
              <a:gd name="T30" fmla="*/ 39 w 73"/>
              <a:gd name="T31" fmla="*/ 54 h 63"/>
              <a:gd name="T32" fmla="*/ 34 w 73"/>
              <a:gd name="T33" fmla="*/ 58 h 63"/>
              <a:gd name="T34" fmla="*/ 29 w 73"/>
              <a:gd name="T35" fmla="*/ 60 h 63"/>
              <a:gd name="T36" fmla="*/ 24 w 73"/>
              <a:gd name="T37" fmla="*/ 62 h 63"/>
              <a:gd name="T38" fmla="*/ 18 w 73"/>
              <a:gd name="T39" fmla="*/ 63 h 63"/>
              <a:gd name="T40" fmla="*/ 18 w 73"/>
              <a:gd name="T41" fmla="*/ 63 h 63"/>
              <a:gd name="T42" fmla="*/ 14 w 73"/>
              <a:gd name="T43" fmla="*/ 62 h 63"/>
              <a:gd name="T44" fmla="*/ 10 w 73"/>
              <a:gd name="T45" fmla="*/ 60 h 63"/>
              <a:gd name="T46" fmla="*/ 6 w 73"/>
              <a:gd name="T47" fmla="*/ 59 h 63"/>
              <a:gd name="T48" fmla="*/ 4 w 73"/>
              <a:gd name="T49" fmla="*/ 57 h 63"/>
              <a:gd name="T50" fmla="*/ 1 w 73"/>
              <a:gd name="T51" fmla="*/ 53 h 63"/>
              <a:gd name="T52" fmla="*/ 0 w 73"/>
              <a:gd name="T53" fmla="*/ 49 h 63"/>
              <a:gd name="T54" fmla="*/ 0 w 73"/>
              <a:gd name="T55" fmla="*/ 45 h 63"/>
              <a:gd name="T56" fmla="*/ 0 w 73"/>
              <a:gd name="T57" fmla="*/ 42 h 63"/>
              <a:gd name="T58" fmla="*/ 6 w 73"/>
              <a:gd name="T59" fmla="*/ 0 h 63"/>
              <a:gd name="T60" fmla="*/ 34 w 73"/>
              <a:gd name="T61" fmla="*/ 0 h 63"/>
              <a:gd name="T62" fmla="*/ 29 w 73"/>
              <a:gd name="T63" fmla="*/ 35 h 63"/>
              <a:gd name="T64" fmla="*/ 29 w 73"/>
              <a:gd name="T65" fmla="*/ 35 h 63"/>
              <a:gd name="T66" fmla="*/ 29 w 73"/>
              <a:gd name="T67" fmla="*/ 37 h 63"/>
              <a:gd name="T68" fmla="*/ 30 w 73"/>
              <a:gd name="T69" fmla="*/ 39 h 63"/>
              <a:gd name="T70" fmla="*/ 31 w 73"/>
              <a:gd name="T71" fmla="*/ 40 h 63"/>
              <a:gd name="T72" fmla="*/ 33 w 73"/>
              <a:gd name="T73" fmla="*/ 40 h 63"/>
              <a:gd name="T74" fmla="*/ 33 w 73"/>
              <a:gd name="T75" fmla="*/ 40 h 63"/>
              <a:gd name="T76" fmla="*/ 35 w 73"/>
              <a:gd name="T77" fmla="*/ 40 h 63"/>
              <a:gd name="T78" fmla="*/ 36 w 73"/>
              <a:gd name="T79" fmla="*/ 39 h 63"/>
              <a:gd name="T80" fmla="*/ 38 w 73"/>
              <a:gd name="T81" fmla="*/ 37 h 63"/>
              <a:gd name="T82" fmla="*/ 39 w 73"/>
              <a:gd name="T83" fmla="*/ 35 h 63"/>
              <a:gd name="T84" fmla="*/ 44 w 73"/>
              <a:gd name="T85" fmla="*/ 0 h 63"/>
              <a:gd name="T86" fmla="*/ 71 w 73"/>
              <a:gd name="T87" fmla="*/ 0 h 63"/>
              <a:gd name="T88" fmla="*/ 66 w 73"/>
              <a:gd name="T89" fmla="*/ 39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3" h="63">
                <a:moveTo>
                  <a:pt x="66" y="39"/>
                </a:moveTo>
                <a:lnTo>
                  <a:pt x="66" y="39"/>
                </a:lnTo>
                <a:lnTo>
                  <a:pt x="66" y="42"/>
                </a:lnTo>
                <a:lnTo>
                  <a:pt x="68" y="43"/>
                </a:lnTo>
                <a:lnTo>
                  <a:pt x="70" y="44"/>
                </a:lnTo>
                <a:lnTo>
                  <a:pt x="73" y="43"/>
                </a:lnTo>
                <a:lnTo>
                  <a:pt x="70" y="60"/>
                </a:lnTo>
                <a:lnTo>
                  <a:pt x="70" y="60"/>
                </a:lnTo>
                <a:lnTo>
                  <a:pt x="63" y="62"/>
                </a:lnTo>
                <a:lnTo>
                  <a:pt x="54" y="63"/>
                </a:lnTo>
                <a:lnTo>
                  <a:pt x="54" y="63"/>
                </a:lnTo>
                <a:lnTo>
                  <a:pt x="49" y="62"/>
                </a:lnTo>
                <a:lnTo>
                  <a:pt x="44" y="60"/>
                </a:lnTo>
                <a:lnTo>
                  <a:pt x="40" y="57"/>
                </a:lnTo>
                <a:lnTo>
                  <a:pt x="39" y="54"/>
                </a:lnTo>
                <a:lnTo>
                  <a:pt x="39" y="54"/>
                </a:lnTo>
                <a:lnTo>
                  <a:pt x="34" y="58"/>
                </a:lnTo>
                <a:lnTo>
                  <a:pt x="29" y="60"/>
                </a:lnTo>
                <a:lnTo>
                  <a:pt x="24" y="62"/>
                </a:lnTo>
                <a:lnTo>
                  <a:pt x="18" y="63"/>
                </a:lnTo>
                <a:lnTo>
                  <a:pt x="18" y="63"/>
                </a:lnTo>
                <a:lnTo>
                  <a:pt x="14" y="62"/>
                </a:lnTo>
                <a:lnTo>
                  <a:pt x="10" y="60"/>
                </a:lnTo>
                <a:lnTo>
                  <a:pt x="6" y="59"/>
                </a:lnTo>
                <a:lnTo>
                  <a:pt x="4" y="57"/>
                </a:lnTo>
                <a:lnTo>
                  <a:pt x="1" y="53"/>
                </a:lnTo>
                <a:lnTo>
                  <a:pt x="0" y="49"/>
                </a:lnTo>
                <a:lnTo>
                  <a:pt x="0" y="45"/>
                </a:lnTo>
                <a:lnTo>
                  <a:pt x="0" y="42"/>
                </a:lnTo>
                <a:lnTo>
                  <a:pt x="6" y="0"/>
                </a:lnTo>
                <a:lnTo>
                  <a:pt x="34" y="0"/>
                </a:lnTo>
                <a:lnTo>
                  <a:pt x="29" y="35"/>
                </a:lnTo>
                <a:lnTo>
                  <a:pt x="29" y="35"/>
                </a:lnTo>
                <a:lnTo>
                  <a:pt x="29" y="37"/>
                </a:lnTo>
                <a:lnTo>
                  <a:pt x="30" y="39"/>
                </a:lnTo>
                <a:lnTo>
                  <a:pt x="31" y="40"/>
                </a:lnTo>
                <a:lnTo>
                  <a:pt x="33" y="40"/>
                </a:lnTo>
                <a:lnTo>
                  <a:pt x="33" y="40"/>
                </a:lnTo>
                <a:lnTo>
                  <a:pt x="35" y="40"/>
                </a:lnTo>
                <a:lnTo>
                  <a:pt x="36" y="39"/>
                </a:lnTo>
                <a:lnTo>
                  <a:pt x="38" y="37"/>
                </a:lnTo>
                <a:lnTo>
                  <a:pt x="39" y="35"/>
                </a:lnTo>
                <a:lnTo>
                  <a:pt x="44" y="0"/>
                </a:lnTo>
                <a:lnTo>
                  <a:pt x="71" y="0"/>
                </a:lnTo>
                <a:lnTo>
                  <a:pt x="66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32" name="Freeform 2363">
            <a:extLst>
              <a:ext uri="{FF2B5EF4-FFF2-40B4-BE49-F238E27FC236}">
                <a16:creationId xmlns:a16="http://schemas.microsoft.com/office/drawing/2014/main" id="{649F816A-0A5E-4922-B8F8-B5D53A332F95}"/>
              </a:ext>
            </a:extLst>
          </p:cNvPr>
          <p:cNvSpPr>
            <a:spLocks noEditPoints="1"/>
          </p:cNvSpPr>
          <p:nvPr/>
        </p:nvSpPr>
        <p:spPr bwMode="auto">
          <a:xfrm>
            <a:off x="4590493" y="5970771"/>
            <a:ext cx="120650" cy="128588"/>
          </a:xfrm>
          <a:custGeom>
            <a:avLst/>
            <a:gdLst>
              <a:gd name="T0" fmla="*/ 76 w 76"/>
              <a:gd name="T1" fmla="*/ 28 h 81"/>
              <a:gd name="T2" fmla="*/ 76 w 76"/>
              <a:gd name="T3" fmla="*/ 28 h 81"/>
              <a:gd name="T4" fmla="*/ 75 w 76"/>
              <a:gd name="T5" fmla="*/ 37 h 81"/>
              <a:gd name="T6" fmla="*/ 73 w 76"/>
              <a:gd name="T7" fmla="*/ 44 h 81"/>
              <a:gd name="T8" fmla="*/ 68 w 76"/>
              <a:gd name="T9" fmla="*/ 49 h 81"/>
              <a:gd name="T10" fmla="*/ 61 w 76"/>
              <a:gd name="T11" fmla="*/ 54 h 81"/>
              <a:gd name="T12" fmla="*/ 54 w 76"/>
              <a:gd name="T13" fmla="*/ 57 h 81"/>
              <a:gd name="T14" fmla="*/ 46 w 76"/>
              <a:gd name="T15" fmla="*/ 59 h 81"/>
              <a:gd name="T16" fmla="*/ 39 w 76"/>
              <a:gd name="T17" fmla="*/ 61 h 81"/>
              <a:gd name="T18" fmla="*/ 30 w 76"/>
              <a:gd name="T19" fmla="*/ 61 h 81"/>
              <a:gd name="T20" fmla="*/ 27 w 76"/>
              <a:gd name="T21" fmla="*/ 81 h 81"/>
              <a:gd name="T22" fmla="*/ 0 w 76"/>
              <a:gd name="T23" fmla="*/ 81 h 81"/>
              <a:gd name="T24" fmla="*/ 0 w 76"/>
              <a:gd name="T25" fmla="*/ 81 h 81"/>
              <a:gd name="T26" fmla="*/ 10 w 76"/>
              <a:gd name="T27" fmla="*/ 3 h 81"/>
              <a:gd name="T28" fmla="*/ 10 w 76"/>
              <a:gd name="T29" fmla="*/ 3 h 81"/>
              <a:gd name="T30" fmla="*/ 21 w 76"/>
              <a:gd name="T31" fmla="*/ 2 h 81"/>
              <a:gd name="T32" fmla="*/ 37 w 76"/>
              <a:gd name="T33" fmla="*/ 0 h 81"/>
              <a:gd name="T34" fmla="*/ 37 w 76"/>
              <a:gd name="T35" fmla="*/ 0 h 81"/>
              <a:gd name="T36" fmla="*/ 51 w 76"/>
              <a:gd name="T37" fmla="*/ 2 h 81"/>
              <a:gd name="T38" fmla="*/ 57 w 76"/>
              <a:gd name="T39" fmla="*/ 4 h 81"/>
              <a:gd name="T40" fmla="*/ 64 w 76"/>
              <a:gd name="T41" fmla="*/ 7 h 81"/>
              <a:gd name="T42" fmla="*/ 69 w 76"/>
              <a:gd name="T43" fmla="*/ 10 h 81"/>
              <a:gd name="T44" fmla="*/ 73 w 76"/>
              <a:gd name="T45" fmla="*/ 14 h 81"/>
              <a:gd name="T46" fmla="*/ 75 w 76"/>
              <a:gd name="T47" fmla="*/ 20 h 81"/>
              <a:gd name="T48" fmla="*/ 76 w 76"/>
              <a:gd name="T49" fmla="*/ 28 h 81"/>
              <a:gd name="T50" fmla="*/ 76 w 76"/>
              <a:gd name="T51" fmla="*/ 28 h 81"/>
              <a:gd name="T52" fmla="*/ 32 w 76"/>
              <a:gd name="T53" fmla="*/ 39 h 81"/>
              <a:gd name="T54" fmla="*/ 32 w 76"/>
              <a:gd name="T55" fmla="*/ 39 h 81"/>
              <a:gd name="T56" fmla="*/ 37 w 76"/>
              <a:gd name="T57" fmla="*/ 39 h 81"/>
              <a:gd name="T58" fmla="*/ 42 w 76"/>
              <a:gd name="T59" fmla="*/ 38 h 81"/>
              <a:gd name="T60" fmla="*/ 46 w 76"/>
              <a:gd name="T61" fmla="*/ 35 h 81"/>
              <a:gd name="T62" fmla="*/ 47 w 76"/>
              <a:gd name="T63" fmla="*/ 33 h 81"/>
              <a:gd name="T64" fmla="*/ 49 w 76"/>
              <a:gd name="T65" fmla="*/ 30 h 81"/>
              <a:gd name="T66" fmla="*/ 49 w 76"/>
              <a:gd name="T67" fmla="*/ 30 h 81"/>
              <a:gd name="T68" fmla="*/ 47 w 76"/>
              <a:gd name="T69" fmla="*/ 28 h 81"/>
              <a:gd name="T70" fmla="*/ 47 w 76"/>
              <a:gd name="T71" fmla="*/ 25 h 81"/>
              <a:gd name="T72" fmla="*/ 44 w 76"/>
              <a:gd name="T73" fmla="*/ 24 h 81"/>
              <a:gd name="T74" fmla="*/ 39 w 76"/>
              <a:gd name="T75" fmla="*/ 23 h 81"/>
              <a:gd name="T76" fmla="*/ 35 w 76"/>
              <a:gd name="T77" fmla="*/ 23 h 81"/>
              <a:gd name="T78" fmla="*/ 32 w 76"/>
              <a:gd name="T79" fmla="*/ 39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6" h="81">
                <a:moveTo>
                  <a:pt x="76" y="28"/>
                </a:moveTo>
                <a:lnTo>
                  <a:pt x="76" y="28"/>
                </a:lnTo>
                <a:lnTo>
                  <a:pt x="75" y="37"/>
                </a:lnTo>
                <a:lnTo>
                  <a:pt x="73" y="44"/>
                </a:lnTo>
                <a:lnTo>
                  <a:pt x="68" y="49"/>
                </a:lnTo>
                <a:lnTo>
                  <a:pt x="61" y="54"/>
                </a:lnTo>
                <a:lnTo>
                  <a:pt x="54" y="57"/>
                </a:lnTo>
                <a:lnTo>
                  <a:pt x="46" y="59"/>
                </a:lnTo>
                <a:lnTo>
                  <a:pt x="39" y="61"/>
                </a:lnTo>
                <a:lnTo>
                  <a:pt x="30" y="61"/>
                </a:lnTo>
                <a:lnTo>
                  <a:pt x="27" y="81"/>
                </a:lnTo>
                <a:lnTo>
                  <a:pt x="0" y="81"/>
                </a:lnTo>
                <a:lnTo>
                  <a:pt x="0" y="81"/>
                </a:lnTo>
                <a:lnTo>
                  <a:pt x="10" y="3"/>
                </a:lnTo>
                <a:lnTo>
                  <a:pt x="10" y="3"/>
                </a:lnTo>
                <a:lnTo>
                  <a:pt x="21" y="2"/>
                </a:lnTo>
                <a:lnTo>
                  <a:pt x="37" y="0"/>
                </a:lnTo>
                <a:lnTo>
                  <a:pt x="37" y="0"/>
                </a:lnTo>
                <a:lnTo>
                  <a:pt x="51" y="2"/>
                </a:lnTo>
                <a:lnTo>
                  <a:pt x="57" y="4"/>
                </a:lnTo>
                <a:lnTo>
                  <a:pt x="64" y="7"/>
                </a:lnTo>
                <a:lnTo>
                  <a:pt x="69" y="10"/>
                </a:lnTo>
                <a:lnTo>
                  <a:pt x="73" y="14"/>
                </a:lnTo>
                <a:lnTo>
                  <a:pt x="75" y="20"/>
                </a:lnTo>
                <a:lnTo>
                  <a:pt x="76" y="28"/>
                </a:lnTo>
                <a:lnTo>
                  <a:pt x="76" y="28"/>
                </a:lnTo>
                <a:close/>
                <a:moveTo>
                  <a:pt x="32" y="39"/>
                </a:moveTo>
                <a:lnTo>
                  <a:pt x="32" y="39"/>
                </a:lnTo>
                <a:lnTo>
                  <a:pt x="37" y="39"/>
                </a:lnTo>
                <a:lnTo>
                  <a:pt x="42" y="38"/>
                </a:lnTo>
                <a:lnTo>
                  <a:pt x="46" y="35"/>
                </a:lnTo>
                <a:lnTo>
                  <a:pt x="47" y="33"/>
                </a:lnTo>
                <a:lnTo>
                  <a:pt x="49" y="30"/>
                </a:lnTo>
                <a:lnTo>
                  <a:pt x="49" y="30"/>
                </a:lnTo>
                <a:lnTo>
                  <a:pt x="47" y="28"/>
                </a:lnTo>
                <a:lnTo>
                  <a:pt x="47" y="25"/>
                </a:lnTo>
                <a:lnTo>
                  <a:pt x="44" y="24"/>
                </a:lnTo>
                <a:lnTo>
                  <a:pt x="39" y="23"/>
                </a:lnTo>
                <a:lnTo>
                  <a:pt x="35" y="23"/>
                </a:lnTo>
                <a:lnTo>
                  <a:pt x="32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33" name="Freeform 2364">
            <a:extLst>
              <a:ext uri="{FF2B5EF4-FFF2-40B4-BE49-F238E27FC236}">
                <a16:creationId xmlns:a16="http://schemas.microsoft.com/office/drawing/2014/main" id="{B786760A-B185-4CD0-BAEB-71A52AB7E978}"/>
              </a:ext>
            </a:extLst>
          </p:cNvPr>
          <p:cNvSpPr>
            <a:spLocks/>
          </p:cNvSpPr>
          <p:nvPr/>
        </p:nvSpPr>
        <p:spPr bwMode="auto">
          <a:xfrm>
            <a:off x="4715905" y="6000934"/>
            <a:ext cx="115888" cy="100013"/>
          </a:xfrm>
          <a:custGeom>
            <a:avLst/>
            <a:gdLst>
              <a:gd name="T0" fmla="*/ 66 w 73"/>
              <a:gd name="T1" fmla="*/ 39 h 63"/>
              <a:gd name="T2" fmla="*/ 66 w 73"/>
              <a:gd name="T3" fmla="*/ 39 h 63"/>
              <a:gd name="T4" fmla="*/ 66 w 73"/>
              <a:gd name="T5" fmla="*/ 42 h 63"/>
              <a:gd name="T6" fmla="*/ 68 w 73"/>
              <a:gd name="T7" fmla="*/ 44 h 63"/>
              <a:gd name="T8" fmla="*/ 70 w 73"/>
              <a:gd name="T9" fmla="*/ 44 h 63"/>
              <a:gd name="T10" fmla="*/ 73 w 73"/>
              <a:gd name="T11" fmla="*/ 44 h 63"/>
              <a:gd name="T12" fmla="*/ 70 w 73"/>
              <a:gd name="T13" fmla="*/ 60 h 63"/>
              <a:gd name="T14" fmla="*/ 70 w 73"/>
              <a:gd name="T15" fmla="*/ 60 h 63"/>
              <a:gd name="T16" fmla="*/ 63 w 73"/>
              <a:gd name="T17" fmla="*/ 62 h 63"/>
              <a:gd name="T18" fmla="*/ 54 w 73"/>
              <a:gd name="T19" fmla="*/ 63 h 63"/>
              <a:gd name="T20" fmla="*/ 54 w 73"/>
              <a:gd name="T21" fmla="*/ 63 h 63"/>
              <a:gd name="T22" fmla="*/ 49 w 73"/>
              <a:gd name="T23" fmla="*/ 62 h 63"/>
              <a:gd name="T24" fmla="*/ 44 w 73"/>
              <a:gd name="T25" fmla="*/ 60 h 63"/>
              <a:gd name="T26" fmla="*/ 40 w 73"/>
              <a:gd name="T27" fmla="*/ 58 h 63"/>
              <a:gd name="T28" fmla="*/ 39 w 73"/>
              <a:gd name="T29" fmla="*/ 54 h 63"/>
              <a:gd name="T30" fmla="*/ 39 w 73"/>
              <a:gd name="T31" fmla="*/ 54 h 63"/>
              <a:gd name="T32" fmla="*/ 34 w 73"/>
              <a:gd name="T33" fmla="*/ 58 h 63"/>
              <a:gd name="T34" fmla="*/ 29 w 73"/>
              <a:gd name="T35" fmla="*/ 60 h 63"/>
              <a:gd name="T36" fmla="*/ 24 w 73"/>
              <a:gd name="T37" fmla="*/ 62 h 63"/>
              <a:gd name="T38" fmla="*/ 17 w 73"/>
              <a:gd name="T39" fmla="*/ 63 h 63"/>
              <a:gd name="T40" fmla="*/ 17 w 73"/>
              <a:gd name="T41" fmla="*/ 63 h 63"/>
              <a:gd name="T42" fmla="*/ 14 w 73"/>
              <a:gd name="T43" fmla="*/ 63 h 63"/>
              <a:gd name="T44" fmla="*/ 10 w 73"/>
              <a:gd name="T45" fmla="*/ 62 h 63"/>
              <a:gd name="T46" fmla="*/ 6 w 73"/>
              <a:gd name="T47" fmla="*/ 59 h 63"/>
              <a:gd name="T48" fmla="*/ 4 w 73"/>
              <a:gd name="T49" fmla="*/ 57 h 63"/>
              <a:gd name="T50" fmla="*/ 1 w 73"/>
              <a:gd name="T51" fmla="*/ 54 h 63"/>
              <a:gd name="T52" fmla="*/ 0 w 73"/>
              <a:gd name="T53" fmla="*/ 50 h 63"/>
              <a:gd name="T54" fmla="*/ 0 w 73"/>
              <a:gd name="T55" fmla="*/ 47 h 63"/>
              <a:gd name="T56" fmla="*/ 0 w 73"/>
              <a:gd name="T57" fmla="*/ 42 h 63"/>
              <a:gd name="T58" fmla="*/ 6 w 73"/>
              <a:gd name="T59" fmla="*/ 0 h 63"/>
              <a:gd name="T60" fmla="*/ 34 w 73"/>
              <a:gd name="T61" fmla="*/ 0 h 63"/>
              <a:gd name="T62" fmla="*/ 29 w 73"/>
              <a:gd name="T63" fmla="*/ 35 h 63"/>
              <a:gd name="T64" fmla="*/ 29 w 73"/>
              <a:gd name="T65" fmla="*/ 35 h 63"/>
              <a:gd name="T66" fmla="*/ 29 w 73"/>
              <a:gd name="T67" fmla="*/ 38 h 63"/>
              <a:gd name="T68" fmla="*/ 30 w 73"/>
              <a:gd name="T69" fmla="*/ 39 h 63"/>
              <a:gd name="T70" fmla="*/ 31 w 73"/>
              <a:gd name="T71" fmla="*/ 40 h 63"/>
              <a:gd name="T72" fmla="*/ 32 w 73"/>
              <a:gd name="T73" fmla="*/ 40 h 63"/>
              <a:gd name="T74" fmla="*/ 32 w 73"/>
              <a:gd name="T75" fmla="*/ 40 h 63"/>
              <a:gd name="T76" fmla="*/ 35 w 73"/>
              <a:gd name="T77" fmla="*/ 40 h 63"/>
              <a:gd name="T78" fmla="*/ 36 w 73"/>
              <a:gd name="T79" fmla="*/ 39 h 63"/>
              <a:gd name="T80" fmla="*/ 37 w 73"/>
              <a:gd name="T81" fmla="*/ 38 h 63"/>
              <a:gd name="T82" fmla="*/ 39 w 73"/>
              <a:gd name="T83" fmla="*/ 35 h 63"/>
              <a:gd name="T84" fmla="*/ 44 w 73"/>
              <a:gd name="T85" fmla="*/ 0 h 63"/>
              <a:gd name="T86" fmla="*/ 71 w 73"/>
              <a:gd name="T87" fmla="*/ 0 h 63"/>
              <a:gd name="T88" fmla="*/ 66 w 73"/>
              <a:gd name="T89" fmla="*/ 39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3" h="63">
                <a:moveTo>
                  <a:pt x="66" y="39"/>
                </a:moveTo>
                <a:lnTo>
                  <a:pt x="66" y="39"/>
                </a:lnTo>
                <a:lnTo>
                  <a:pt x="66" y="42"/>
                </a:lnTo>
                <a:lnTo>
                  <a:pt x="68" y="44"/>
                </a:lnTo>
                <a:lnTo>
                  <a:pt x="70" y="44"/>
                </a:lnTo>
                <a:lnTo>
                  <a:pt x="73" y="44"/>
                </a:lnTo>
                <a:lnTo>
                  <a:pt x="70" y="60"/>
                </a:lnTo>
                <a:lnTo>
                  <a:pt x="70" y="60"/>
                </a:lnTo>
                <a:lnTo>
                  <a:pt x="63" y="62"/>
                </a:lnTo>
                <a:lnTo>
                  <a:pt x="54" y="63"/>
                </a:lnTo>
                <a:lnTo>
                  <a:pt x="54" y="63"/>
                </a:lnTo>
                <a:lnTo>
                  <a:pt x="49" y="62"/>
                </a:lnTo>
                <a:lnTo>
                  <a:pt x="44" y="60"/>
                </a:lnTo>
                <a:lnTo>
                  <a:pt x="40" y="58"/>
                </a:lnTo>
                <a:lnTo>
                  <a:pt x="39" y="54"/>
                </a:lnTo>
                <a:lnTo>
                  <a:pt x="39" y="54"/>
                </a:lnTo>
                <a:lnTo>
                  <a:pt x="34" y="58"/>
                </a:lnTo>
                <a:lnTo>
                  <a:pt x="29" y="60"/>
                </a:lnTo>
                <a:lnTo>
                  <a:pt x="24" y="62"/>
                </a:lnTo>
                <a:lnTo>
                  <a:pt x="17" y="63"/>
                </a:lnTo>
                <a:lnTo>
                  <a:pt x="17" y="63"/>
                </a:lnTo>
                <a:lnTo>
                  <a:pt x="14" y="63"/>
                </a:lnTo>
                <a:lnTo>
                  <a:pt x="10" y="62"/>
                </a:lnTo>
                <a:lnTo>
                  <a:pt x="6" y="59"/>
                </a:lnTo>
                <a:lnTo>
                  <a:pt x="4" y="57"/>
                </a:lnTo>
                <a:lnTo>
                  <a:pt x="1" y="54"/>
                </a:lnTo>
                <a:lnTo>
                  <a:pt x="0" y="50"/>
                </a:lnTo>
                <a:lnTo>
                  <a:pt x="0" y="47"/>
                </a:lnTo>
                <a:lnTo>
                  <a:pt x="0" y="42"/>
                </a:lnTo>
                <a:lnTo>
                  <a:pt x="6" y="0"/>
                </a:lnTo>
                <a:lnTo>
                  <a:pt x="34" y="0"/>
                </a:lnTo>
                <a:lnTo>
                  <a:pt x="29" y="35"/>
                </a:lnTo>
                <a:lnTo>
                  <a:pt x="29" y="35"/>
                </a:lnTo>
                <a:lnTo>
                  <a:pt x="29" y="38"/>
                </a:lnTo>
                <a:lnTo>
                  <a:pt x="30" y="39"/>
                </a:lnTo>
                <a:lnTo>
                  <a:pt x="31" y="40"/>
                </a:lnTo>
                <a:lnTo>
                  <a:pt x="32" y="40"/>
                </a:lnTo>
                <a:lnTo>
                  <a:pt x="32" y="40"/>
                </a:lnTo>
                <a:lnTo>
                  <a:pt x="35" y="40"/>
                </a:lnTo>
                <a:lnTo>
                  <a:pt x="36" y="39"/>
                </a:lnTo>
                <a:lnTo>
                  <a:pt x="37" y="38"/>
                </a:lnTo>
                <a:lnTo>
                  <a:pt x="39" y="35"/>
                </a:lnTo>
                <a:lnTo>
                  <a:pt x="44" y="0"/>
                </a:lnTo>
                <a:lnTo>
                  <a:pt x="71" y="0"/>
                </a:lnTo>
                <a:lnTo>
                  <a:pt x="66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34" name="Freeform 2365">
            <a:extLst>
              <a:ext uri="{FF2B5EF4-FFF2-40B4-BE49-F238E27FC236}">
                <a16:creationId xmlns:a16="http://schemas.microsoft.com/office/drawing/2014/main" id="{46C56FB7-258E-4503-856A-5F6EB412B47A}"/>
              </a:ext>
            </a:extLst>
          </p:cNvPr>
          <p:cNvSpPr>
            <a:spLocks noEditPoints="1"/>
          </p:cNvSpPr>
          <p:nvPr/>
        </p:nvSpPr>
        <p:spPr bwMode="auto">
          <a:xfrm>
            <a:off x="4979430" y="5981884"/>
            <a:ext cx="136525" cy="125413"/>
          </a:xfrm>
          <a:custGeom>
            <a:avLst/>
            <a:gdLst>
              <a:gd name="T0" fmla="*/ 86 w 86"/>
              <a:gd name="T1" fmla="*/ 79 h 79"/>
              <a:gd name="T2" fmla="*/ 57 w 86"/>
              <a:gd name="T3" fmla="*/ 79 h 79"/>
              <a:gd name="T4" fmla="*/ 56 w 86"/>
              <a:gd name="T5" fmla="*/ 65 h 79"/>
              <a:gd name="T6" fmla="*/ 33 w 86"/>
              <a:gd name="T7" fmla="*/ 65 h 79"/>
              <a:gd name="T8" fmla="*/ 28 w 86"/>
              <a:gd name="T9" fmla="*/ 79 h 79"/>
              <a:gd name="T10" fmla="*/ 0 w 86"/>
              <a:gd name="T11" fmla="*/ 79 h 79"/>
              <a:gd name="T12" fmla="*/ 37 w 86"/>
              <a:gd name="T13" fmla="*/ 0 h 79"/>
              <a:gd name="T14" fmla="*/ 71 w 86"/>
              <a:gd name="T15" fmla="*/ 0 h 79"/>
              <a:gd name="T16" fmla="*/ 86 w 86"/>
              <a:gd name="T17" fmla="*/ 79 h 79"/>
              <a:gd name="T18" fmla="*/ 41 w 86"/>
              <a:gd name="T19" fmla="*/ 47 h 79"/>
              <a:gd name="T20" fmla="*/ 53 w 86"/>
              <a:gd name="T21" fmla="*/ 47 h 79"/>
              <a:gd name="T22" fmla="*/ 51 w 86"/>
              <a:gd name="T23" fmla="*/ 23 h 79"/>
              <a:gd name="T24" fmla="*/ 41 w 86"/>
              <a:gd name="T25" fmla="*/ 47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6" h="79">
                <a:moveTo>
                  <a:pt x="86" y="79"/>
                </a:moveTo>
                <a:lnTo>
                  <a:pt x="57" y="79"/>
                </a:lnTo>
                <a:lnTo>
                  <a:pt x="56" y="65"/>
                </a:lnTo>
                <a:lnTo>
                  <a:pt x="33" y="65"/>
                </a:lnTo>
                <a:lnTo>
                  <a:pt x="28" y="79"/>
                </a:lnTo>
                <a:lnTo>
                  <a:pt x="0" y="79"/>
                </a:lnTo>
                <a:lnTo>
                  <a:pt x="37" y="0"/>
                </a:lnTo>
                <a:lnTo>
                  <a:pt x="71" y="0"/>
                </a:lnTo>
                <a:lnTo>
                  <a:pt x="86" y="79"/>
                </a:lnTo>
                <a:close/>
                <a:moveTo>
                  <a:pt x="41" y="47"/>
                </a:moveTo>
                <a:lnTo>
                  <a:pt x="53" y="47"/>
                </a:lnTo>
                <a:lnTo>
                  <a:pt x="51" y="23"/>
                </a:lnTo>
                <a:lnTo>
                  <a:pt x="41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35" name="Freeform 2366">
            <a:extLst>
              <a:ext uri="{FF2B5EF4-FFF2-40B4-BE49-F238E27FC236}">
                <a16:creationId xmlns:a16="http://schemas.microsoft.com/office/drawing/2014/main" id="{38BF4D00-F448-4CAE-BE92-5C1BDBEC6863}"/>
              </a:ext>
            </a:extLst>
          </p:cNvPr>
          <p:cNvSpPr>
            <a:spLocks/>
          </p:cNvSpPr>
          <p:nvPr/>
        </p:nvSpPr>
        <p:spPr bwMode="auto">
          <a:xfrm>
            <a:off x="5122305" y="6007284"/>
            <a:ext cx="179388" cy="101600"/>
          </a:xfrm>
          <a:custGeom>
            <a:avLst/>
            <a:gdLst>
              <a:gd name="T0" fmla="*/ 107 w 113"/>
              <a:gd name="T1" fmla="*/ 40 h 64"/>
              <a:gd name="T2" fmla="*/ 107 w 113"/>
              <a:gd name="T3" fmla="*/ 44 h 64"/>
              <a:gd name="T4" fmla="*/ 110 w 113"/>
              <a:gd name="T5" fmla="*/ 45 h 64"/>
              <a:gd name="T6" fmla="*/ 110 w 113"/>
              <a:gd name="T7" fmla="*/ 61 h 64"/>
              <a:gd name="T8" fmla="*/ 103 w 113"/>
              <a:gd name="T9" fmla="*/ 63 h 64"/>
              <a:gd name="T10" fmla="*/ 94 w 113"/>
              <a:gd name="T11" fmla="*/ 64 h 64"/>
              <a:gd name="T12" fmla="*/ 86 w 113"/>
              <a:gd name="T13" fmla="*/ 63 h 64"/>
              <a:gd name="T14" fmla="*/ 80 w 113"/>
              <a:gd name="T15" fmla="*/ 59 h 64"/>
              <a:gd name="T16" fmla="*/ 78 w 113"/>
              <a:gd name="T17" fmla="*/ 53 h 64"/>
              <a:gd name="T18" fmla="*/ 80 w 113"/>
              <a:gd name="T19" fmla="*/ 27 h 64"/>
              <a:gd name="T20" fmla="*/ 80 w 113"/>
              <a:gd name="T21" fmla="*/ 25 h 64"/>
              <a:gd name="T22" fmla="*/ 78 w 113"/>
              <a:gd name="T23" fmla="*/ 22 h 64"/>
              <a:gd name="T24" fmla="*/ 76 w 113"/>
              <a:gd name="T25" fmla="*/ 21 h 64"/>
              <a:gd name="T26" fmla="*/ 73 w 113"/>
              <a:gd name="T27" fmla="*/ 24 h 64"/>
              <a:gd name="T28" fmla="*/ 65 w 113"/>
              <a:gd name="T29" fmla="*/ 63 h 64"/>
              <a:gd name="T30" fmla="*/ 43 w 113"/>
              <a:gd name="T31" fmla="*/ 27 h 64"/>
              <a:gd name="T32" fmla="*/ 43 w 113"/>
              <a:gd name="T33" fmla="*/ 25 h 64"/>
              <a:gd name="T34" fmla="*/ 40 w 113"/>
              <a:gd name="T35" fmla="*/ 22 h 64"/>
              <a:gd name="T36" fmla="*/ 39 w 113"/>
              <a:gd name="T37" fmla="*/ 21 h 64"/>
              <a:gd name="T38" fmla="*/ 35 w 113"/>
              <a:gd name="T39" fmla="*/ 24 h 64"/>
              <a:gd name="T40" fmla="*/ 27 w 113"/>
              <a:gd name="T41" fmla="*/ 63 h 64"/>
              <a:gd name="T42" fmla="*/ 9 w 113"/>
              <a:gd name="T43" fmla="*/ 1 h 64"/>
              <a:gd name="T44" fmla="*/ 35 w 113"/>
              <a:gd name="T45" fmla="*/ 7 h 64"/>
              <a:gd name="T46" fmla="*/ 39 w 113"/>
              <a:gd name="T47" fmla="*/ 4 h 64"/>
              <a:gd name="T48" fmla="*/ 48 w 113"/>
              <a:gd name="T49" fmla="*/ 0 h 64"/>
              <a:gd name="T50" fmla="*/ 54 w 113"/>
              <a:gd name="T51" fmla="*/ 0 h 64"/>
              <a:gd name="T52" fmla="*/ 64 w 113"/>
              <a:gd name="T53" fmla="*/ 2 h 64"/>
              <a:gd name="T54" fmla="*/ 69 w 113"/>
              <a:gd name="T55" fmla="*/ 9 h 64"/>
              <a:gd name="T56" fmla="*/ 73 w 113"/>
              <a:gd name="T57" fmla="*/ 5 h 64"/>
              <a:gd name="T58" fmla="*/ 84 w 113"/>
              <a:gd name="T59" fmla="*/ 0 h 64"/>
              <a:gd name="T60" fmla="*/ 91 w 113"/>
              <a:gd name="T61" fmla="*/ 0 h 64"/>
              <a:gd name="T62" fmla="*/ 100 w 113"/>
              <a:gd name="T63" fmla="*/ 1 h 64"/>
              <a:gd name="T64" fmla="*/ 105 w 113"/>
              <a:gd name="T65" fmla="*/ 5 h 64"/>
              <a:gd name="T66" fmla="*/ 109 w 113"/>
              <a:gd name="T67" fmla="*/ 12 h 64"/>
              <a:gd name="T68" fmla="*/ 109 w 113"/>
              <a:gd name="T69" fmla="*/ 2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3" h="64">
                <a:moveTo>
                  <a:pt x="109" y="21"/>
                </a:moveTo>
                <a:lnTo>
                  <a:pt x="107" y="40"/>
                </a:lnTo>
                <a:lnTo>
                  <a:pt x="107" y="40"/>
                </a:lnTo>
                <a:lnTo>
                  <a:pt x="107" y="44"/>
                </a:lnTo>
                <a:lnTo>
                  <a:pt x="108" y="45"/>
                </a:lnTo>
                <a:lnTo>
                  <a:pt x="110" y="45"/>
                </a:lnTo>
                <a:lnTo>
                  <a:pt x="113" y="45"/>
                </a:lnTo>
                <a:lnTo>
                  <a:pt x="110" y="61"/>
                </a:lnTo>
                <a:lnTo>
                  <a:pt x="110" y="61"/>
                </a:lnTo>
                <a:lnTo>
                  <a:pt x="103" y="63"/>
                </a:lnTo>
                <a:lnTo>
                  <a:pt x="94" y="64"/>
                </a:lnTo>
                <a:lnTo>
                  <a:pt x="94" y="64"/>
                </a:lnTo>
                <a:lnTo>
                  <a:pt x="90" y="64"/>
                </a:lnTo>
                <a:lnTo>
                  <a:pt x="86" y="63"/>
                </a:lnTo>
                <a:lnTo>
                  <a:pt x="83" y="60"/>
                </a:lnTo>
                <a:lnTo>
                  <a:pt x="80" y="59"/>
                </a:lnTo>
                <a:lnTo>
                  <a:pt x="79" y="56"/>
                </a:lnTo>
                <a:lnTo>
                  <a:pt x="78" y="53"/>
                </a:lnTo>
                <a:lnTo>
                  <a:pt x="78" y="46"/>
                </a:lnTo>
                <a:lnTo>
                  <a:pt x="80" y="27"/>
                </a:lnTo>
                <a:lnTo>
                  <a:pt x="80" y="27"/>
                </a:lnTo>
                <a:lnTo>
                  <a:pt x="80" y="25"/>
                </a:lnTo>
                <a:lnTo>
                  <a:pt x="79" y="24"/>
                </a:lnTo>
                <a:lnTo>
                  <a:pt x="78" y="22"/>
                </a:lnTo>
                <a:lnTo>
                  <a:pt x="76" y="21"/>
                </a:lnTo>
                <a:lnTo>
                  <a:pt x="76" y="21"/>
                </a:lnTo>
                <a:lnTo>
                  <a:pt x="74" y="22"/>
                </a:lnTo>
                <a:lnTo>
                  <a:pt x="73" y="24"/>
                </a:lnTo>
                <a:lnTo>
                  <a:pt x="70" y="27"/>
                </a:lnTo>
                <a:lnTo>
                  <a:pt x="65" y="63"/>
                </a:lnTo>
                <a:lnTo>
                  <a:pt x="38" y="63"/>
                </a:lnTo>
                <a:lnTo>
                  <a:pt x="43" y="27"/>
                </a:lnTo>
                <a:lnTo>
                  <a:pt x="43" y="27"/>
                </a:lnTo>
                <a:lnTo>
                  <a:pt x="43" y="25"/>
                </a:lnTo>
                <a:lnTo>
                  <a:pt x="41" y="24"/>
                </a:lnTo>
                <a:lnTo>
                  <a:pt x="40" y="22"/>
                </a:lnTo>
                <a:lnTo>
                  <a:pt x="39" y="21"/>
                </a:lnTo>
                <a:lnTo>
                  <a:pt x="39" y="21"/>
                </a:lnTo>
                <a:lnTo>
                  <a:pt x="36" y="22"/>
                </a:lnTo>
                <a:lnTo>
                  <a:pt x="35" y="24"/>
                </a:lnTo>
                <a:lnTo>
                  <a:pt x="33" y="27"/>
                </a:lnTo>
                <a:lnTo>
                  <a:pt x="27" y="63"/>
                </a:lnTo>
                <a:lnTo>
                  <a:pt x="0" y="63"/>
                </a:lnTo>
                <a:lnTo>
                  <a:pt x="9" y="1"/>
                </a:lnTo>
                <a:lnTo>
                  <a:pt x="35" y="1"/>
                </a:lnTo>
                <a:lnTo>
                  <a:pt x="35" y="7"/>
                </a:lnTo>
                <a:lnTo>
                  <a:pt x="35" y="7"/>
                </a:lnTo>
                <a:lnTo>
                  <a:pt x="39" y="4"/>
                </a:lnTo>
                <a:lnTo>
                  <a:pt x="43" y="1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9" y="0"/>
                </a:lnTo>
                <a:lnTo>
                  <a:pt x="64" y="2"/>
                </a:lnTo>
                <a:lnTo>
                  <a:pt x="66" y="5"/>
                </a:lnTo>
                <a:lnTo>
                  <a:pt x="69" y="9"/>
                </a:lnTo>
                <a:lnTo>
                  <a:pt x="69" y="9"/>
                </a:lnTo>
                <a:lnTo>
                  <a:pt x="73" y="5"/>
                </a:lnTo>
                <a:lnTo>
                  <a:pt x="78" y="2"/>
                </a:lnTo>
                <a:lnTo>
                  <a:pt x="84" y="0"/>
                </a:lnTo>
                <a:lnTo>
                  <a:pt x="91" y="0"/>
                </a:lnTo>
                <a:lnTo>
                  <a:pt x="91" y="0"/>
                </a:lnTo>
                <a:lnTo>
                  <a:pt x="95" y="0"/>
                </a:lnTo>
                <a:lnTo>
                  <a:pt x="100" y="1"/>
                </a:lnTo>
                <a:lnTo>
                  <a:pt x="103" y="2"/>
                </a:lnTo>
                <a:lnTo>
                  <a:pt x="105" y="5"/>
                </a:lnTo>
                <a:lnTo>
                  <a:pt x="108" y="9"/>
                </a:lnTo>
                <a:lnTo>
                  <a:pt x="109" y="12"/>
                </a:lnTo>
                <a:lnTo>
                  <a:pt x="109" y="16"/>
                </a:lnTo>
                <a:lnTo>
                  <a:pt x="109" y="21"/>
                </a:lnTo>
                <a:lnTo>
                  <a:pt x="109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36" name="Freeform 2367">
            <a:extLst>
              <a:ext uri="{FF2B5EF4-FFF2-40B4-BE49-F238E27FC236}">
                <a16:creationId xmlns:a16="http://schemas.microsoft.com/office/drawing/2014/main" id="{F6AD6468-65C4-43F6-A283-19661071DB25}"/>
              </a:ext>
            </a:extLst>
          </p:cNvPr>
          <p:cNvSpPr>
            <a:spLocks/>
          </p:cNvSpPr>
          <p:nvPr/>
        </p:nvSpPr>
        <p:spPr bwMode="auto">
          <a:xfrm>
            <a:off x="5466793" y="5464359"/>
            <a:ext cx="119063" cy="130175"/>
          </a:xfrm>
          <a:custGeom>
            <a:avLst/>
            <a:gdLst>
              <a:gd name="T0" fmla="*/ 74 w 75"/>
              <a:gd name="T1" fmla="*/ 37 h 82"/>
              <a:gd name="T2" fmla="*/ 69 w 75"/>
              <a:gd name="T3" fmla="*/ 76 h 82"/>
              <a:gd name="T4" fmla="*/ 69 w 75"/>
              <a:gd name="T5" fmla="*/ 76 h 82"/>
              <a:gd name="T6" fmla="*/ 62 w 75"/>
              <a:gd name="T7" fmla="*/ 78 h 82"/>
              <a:gd name="T8" fmla="*/ 54 w 75"/>
              <a:gd name="T9" fmla="*/ 79 h 82"/>
              <a:gd name="T10" fmla="*/ 46 w 75"/>
              <a:gd name="T11" fmla="*/ 81 h 82"/>
              <a:gd name="T12" fmla="*/ 39 w 75"/>
              <a:gd name="T13" fmla="*/ 82 h 82"/>
              <a:gd name="T14" fmla="*/ 39 w 75"/>
              <a:gd name="T15" fmla="*/ 82 h 82"/>
              <a:gd name="T16" fmla="*/ 30 w 75"/>
              <a:gd name="T17" fmla="*/ 81 h 82"/>
              <a:gd name="T18" fmla="*/ 23 w 75"/>
              <a:gd name="T19" fmla="*/ 79 h 82"/>
              <a:gd name="T20" fmla="*/ 15 w 75"/>
              <a:gd name="T21" fmla="*/ 76 h 82"/>
              <a:gd name="T22" fmla="*/ 10 w 75"/>
              <a:gd name="T23" fmla="*/ 72 h 82"/>
              <a:gd name="T24" fmla="*/ 6 w 75"/>
              <a:gd name="T25" fmla="*/ 67 h 82"/>
              <a:gd name="T26" fmla="*/ 3 w 75"/>
              <a:gd name="T27" fmla="*/ 62 h 82"/>
              <a:gd name="T28" fmla="*/ 1 w 75"/>
              <a:gd name="T29" fmla="*/ 54 h 82"/>
              <a:gd name="T30" fmla="*/ 0 w 75"/>
              <a:gd name="T31" fmla="*/ 47 h 82"/>
              <a:gd name="T32" fmla="*/ 0 w 75"/>
              <a:gd name="T33" fmla="*/ 47 h 82"/>
              <a:gd name="T34" fmla="*/ 1 w 75"/>
              <a:gd name="T35" fmla="*/ 37 h 82"/>
              <a:gd name="T36" fmla="*/ 4 w 75"/>
              <a:gd name="T37" fmla="*/ 28 h 82"/>
              <a:gd name="T38" fmla="*/ 9 w 75"/>
              <a:gd name="T39" fmla="*/ 19 h 82"/>
              <a:gd name="T40" fmla="*/ 14 w 75"/>
              <a:gd name="T41" fmla="*/ 13 h 82"/>
              <a:gd name="T42" fmla="*/ 21 w 75"/>
              <a:gd name="T43" fmla="*/ 8 h 82"/>
              <a:gd name="T44" fmla="*/ 30 w 75"/>
              <a:gd name="T45" fmla="*/ 4 h 82"/>
              <a:gd name="T46" fmla="*/ 40 w 75"/>
              <a:gd name="T47" fmla="*/ 2 h 82"/>
              <a:gd name="T48" fmla="*/ 51 w 75"/>
              <a:gd name="T49" fmla="*/ 0 h 82"/>
              <a:gd name="T50" fmla="*/ 51 w 75"/>
              <a:gd name="T51" fmla="*/ 0 h 82"/>
              <a:gd name="T52" fmla="*/ 65 w 75"/>
              <a:gd name="T53" fmla="*/ 2 h 82"/>
              <a:gd name="T54" fmla="*/ 75 w 75"/>
              <a:gd name="T55" fmla="*/ 4 h 82"/>
              <a:gd name="T56" fmla="*/ 69 w 75"/>
              <a:gd name="T57" fmla="*/ 25 h 82"/>
              <a:gd name="T58" fmla="*/ 69 w 75"/>
              <a:gd name="T59" fmla="*/ 25 h 82"/>
              <a:gd name="T60" fmla="*/ 62 w 75"/>
              <a:gd name="T61" fmla="*/ 24 h 82"/>
              <a:gd name="T62" fmla="*/ 53 w 75"/>
              <a:gd name="T63" fmla="*/ 23 h 82"/>
              <a:gd name="T64" fmla="*/ 53 w 75"/>
              <a:gd name="T65" fmla="*/ 23 h 82"/>
              <a:gd name="T66" fmla="*/ 46 w 75"/>
              <a:gd name="T67" fmla="*/ 23 h 82"/>
              <a:gd name="T68" fmla="*/ 41 w 75"/>
              <a:gd name="T69" fmla="*/ 24 h 82"/>
              <a:gd name="T70" fmla="*/ 38 w 75"/>
              <a:gd name="T71" fmla="*/ 27 h 82"/>
              <a:gd name="T72" fmla="*/ 34 w 75"/>
              <a:gd name="T73" fmla="*/ 29 h 82"/>
              <a:gd name="T74" fmla="*/ 33 w 75"/>
              <a:gd name="T75" fmla="*/ 32 h 82"/>
              <a:gd name="T76" fmla="*/ 30 w 75"/>
              <a:gd name="T77" fmla="*/ 36 h 82"/>
              <a:gd name="T78" fmla="*/ 29 w 75"/>
              <a:gd name="T79" fmla="*/ 43 h 82"/>
              <a:gd name="T80" fmla="*/ 29 w 75"/>
              <a:gd name="T81" fmla="*/ 43 h 82"/>
              <a:gd name="T82" fmla="*/ 30 w 75"/>
              <a:gd name="T83" fmla="*/ 51 h 82"/>
              <a:gd name="T84" fmla="*/ 34 w 75"/>
              <a:gd name="T85" fmla="*/ 56 h 82"/>
              <a:gd name="T86" fmla="*/ 38 w 75"/>
              <a:gd name="T87" fmla="*/ 58 h 82"/>
              <a:gd name="T88" fmla="*/ 44 w 75"/>
              <a:gd name="T89" fmla="*/ 59 h 82"/>
              <a:gd name="T90" fmla="*/ 44 w 75"/>
              <a:gd name="T91" fmla="*/ 59 h 82"/>
              <a:gd name="T92" fmla="*/ 46 w 75"/>
              <a:gd name="T93" fmla="*/ 59 h 82"/>
              <a:gd name="T94" fmla="*/ 49 w 75"/>
              <a:gd name="T95" fmla="*/ 37 h 82"/>
              <a:gd name="T96" fmla="*/ 74 w 75"/>
              <a:gd name="T97" fmla="*/ 37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5" h="82">
                <a:moveTo>
                  <a:pt x="74" y="37"/>
                </a:moveTo>
                <a:lnTo>
                  <a:pt x="69" y="76"/>
                </a:lnTo>
                <a:lnTo>
                  <a:pt x="69" y="76"/>
                </a:lnTo>
                <a:lnTo>
                  <a:pt x="62" y="78"/>
                </a:lnTo>
                <a:lnTo>
                  <a:pt x="54" y="79"/>
                </a:lnTo>
                <a:lnTo>
                  <a:pt x="46" y="81"/>
                </a:lnTo>
                <a:lnTo>
                  <a:pt x="39" y="82"/>
                </a:lnTo>
                <a:lnTo>
                  <a:pt x="39" y="82"/>
                </a:lnTo>
                <a:lnTo>
                  <a:pt x="30" y="81"/>
                </a:lnTo>
                <a:lnTo>
                  <a:pt x="23" y="79"/>
                </a:lnTo>
                <a:lnTo>
                  <a:pt x="15" y="76"/>
                </a:lnTo>
                <a:lnTo>
                  <a:pt x="10" y="72"/>
                </a:lnTo>
                <a:lnTo>
                  <a:pt x="6" y="67"/>
                </a:lnTo>
                <a:lnTo>
                  <a:pt x="3" y="62"/>
                </a:lnTo>
                <a:lnTo>
                  <a:pt x="1" y="54"/>
                </a:lnTo>
                <a:lnTo>
                  <a:pt x="0" y="47"/>
                </a:lnTo>
                <a:lnTo>
                  <a:pt x="0" y="47"/>
                </a:lnTo>
                <a:lnTo>
                  <a:pt x="1" y="37"/>
                </a:lnTo>
                <a:lnTo>
                  <a:pt x="4" y="28"/>
                </a:lnTo>
                <a:lnTo>
                  <a:pt x="9" y="19"/>
                </a:lnTo>
                <a:lnTo>
                  <a:pt x="14" y="13"/>
                </a:lnTo>
                <a:lnTo>
                  <a:pt x="21" y="8"/>
                </a:lnTo>
                <a:lnTo>
                  <a:pt x="30" y="4"/>
                </a:lnTo>
                <a:lnTo>
                  <a:pt x="40" y="2"/>
                </a:lnTo>
                <a:lnTo>
                  <a:pt x="51" y="0"/>
                </a:lnTo>
                <a:lnTo>
                  <a:pt x="51" y="0"/>
                </a:lnTo>
                <a:lnTo>
                  <a:pt x="65" y="2"/>
                </a:lnTo>
                <a:lnTo>
                  <a:pt x="75" y="4"/>
                </a:lnTo>
                <a:lnTo>
                  <a:pt x="69" y="25"/>
                </a:lnTo>
                <a:lnTo>
                  <a:pt x="69" y="25"/>
                </a:lnTo>
                <a:lnTo>
                  <a:pt x="62" y="24"/>
                </a:lnTo>
                <a:lnTo>
                  <a:pt x="53" y="23"/>
                </a:lnTo>
                <a:lnTo>
                  <a:pt x="53" y="23"/>
                </a:lnTo>
                <a:lnTo>
                  <a:pt x="46" y="23"/>
                </a:lnTo>
                <a:lnTo>
                  <a:pt x="41" y="24"/>
                </a:lnTo>
                <a:lnTo>
                  <a:pt x="38" y="27"/>
                </a:lnTo>
                <a:lnTo>
                  <a:pt x="34" y="29"/>
                </a:lnTo>
                <a:lnTo>
                  <a:pt x="33" y="32"/>
                </a:lnTo>
                <a:lnTo>
                  <a:pt x="30" y="36"/>
                </a:lnTo>
                <a:lnTo>
                  <a:pt x="29" y="43"/>
                </a:lnTo>
                <a:lnTo>
                  <a:pt x="29" y="43"/>
                </a:lnTo>
                <a:lnTo>
                  <a:pt x="30" y="51"/>
                </a:lnTo>
                <a:lnTo>
                  <a:pt x="34" y="56"/>
                </a:lnTo>
                <a:lnTo>
                  <a:pt x="38" y="58"/>
                </a:lnTo>
                <a:lnTo>
                  <a:pt x="44" y="59"/>
                </a:lnTo>
                <a:lnTo>
                  <a:pt x="44" y="59"/>
                </a:lnTo>
                <a:lnTo>
                  <a:pt x="46" y="59"/>
                </a:lnTo>
                <a:lnTo>
                  <a:pt x="49" y="37"/>
                </a:lnTo>
                <a:lnTo>
                  <a:pt x="74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37" name="Freeform 2368">
            <a:extLst>
              <a:ext uri="{FF2B5EF4-FFF2-40B4-BE49-F238E27FC236}">
                <a16:creationId xmlns:a16="http://schemas.microsoft.com/office/drawing/2014/main" id="{7A8D0692-CD18-4C4C-A3C5-B3623DF0BBD9}"/>
              </a:ext>
            </a:extLst>
          </p:cNvPr>
          <p:cNvSpPr>
            <a:spLocks noEditPoints="1"/>
          </p:cNvSpPr>
          <p:nvPr/>
        </p:nvSpPr>
        <p:spPr bwMode="auto">
          <a:xfrm>
            <a:off x="5592205" y="5454834"/>
            <a:ext cx="122238" cy="139700"/>
          </a:xfrm>
          <a:custGeom>
            <a:avLst/>
            <a:gdLst>
              <a:gd name="T0" fmla="*/ 49 w 77"/>
              <a:gd name="T1" fmla="*/ 0 h 88"/>
              <a:gd name="T2" fmla="*/ 68 w 77"/>
              <a:gd name="T3" fmla="*/ 64 h 88"/>
              <a:gd name="T4" fmla="*/ 68 w 77"/>
              <a:gd name="T5" fmla="*/ 67 h 88"/>
              <a:gd name="T6" fmla="*/ 72 w 77"/>
              <a:gd name="T7" fmla="*/ 69 h 88"/>
              <a:gd name="T8" fmla="*/ 72 w 77"/>
              <a:gd name="T9" fmla="*/ 85 h 88"/>
              <a:gd name="T10" fmla="*/ 64 w 77"/>
              <a:gd name="T11" fmla="*/ 87 h 88"/>
              <a:gd name="T12" fmla="*/ 55 w 77"/>
              <a:gd name="T13" fmla="*/ 88 h 88"/>
              <a:gd name="T14" fmla="*/ 45 w 77"/>
              <a:gd name="T15" fmla="*/ 84 h 88"/>
              <a:gd name="T16" fmla="*/ 40 w 77"/>
              <a:gd name="T17" fmla="*/ 78 h 88"/>
              <a:gd name="T18" fmla="*/ 36 w 77"/>
              <a:gd name="T19" fmla="*/ 82 h 88"/>
              <a:gd name="T20" fmla="*/ 26 w 77"/>
              <a:gd name="T21" fmla="*/ 87 h 88"/>
              <a:gd name="T22" fmla="*/ 20 w 77"/>
              <a:gd name="T23" fmla="*/ 88 h 88"/>
              <a:gd name="T24" fmla="*/ 11 w 77"/>
              <a:gd name="T25" fmla="*/ 85 h 88"/>
              <a:gd name="T26" fmla="*/ 5 w 77"/>
              <a:gd name="T27" fmla="*/ 79 h 88"/>
              <a:gd name="T28" fmla="*/ 1 w 77"/>
              <a:gd name="T29" fmla="*/ 70 h 88"/>
              <a:gd name="T30" fmla="*/ 0 w 77"/>
              <a:gd name="T31" fmla="*/ 60 h 88"/>
              <a:gd name="T32" fmla="*/ 3 w 77"/>
              <a:gd name="T33" fmla="*/ 45 h 88"/>
              <a:gd name="T34" fmla="*/ 9 w 77"/>
              <a:gd name="T35" fmla="*/ 34 h 88"/>
              <a:gd name="T36" fmla="*/ 18 w 77"/>
              <a:gd name="T37" fmla="*/ 26 h 88"/>
              <a:gd name="T38" fmla="*/ 30 w 77"/>
              <a:gd name="T39" fmla="*/ 23 h 88"/>
              <a:gd name="T40" fmla="*/ 35 w 77"/>
              <a:gd name="T41" fmla="*/ 24 h 88"/>
              <a:gd name="T42" fmla="*/ 42 w 77"/>
              <a:gd name="T43" fmla="*/ 28 h 88"/>
              <a:gd name="T44" fmla="*/ 44 w 77"/>
              <a:gd name="T45" fmla="*/ 30 h 88"/>
              <a:gd name="T46" fmla="*/ 44 w 77"/>
              <a:gd name="T47" fmla="*/ 54 h 88"/>
              <a:gd name="T48" fmla="*/ 42 w 77"/>
              <a:gd name="T49" fmla="*/ 48 h 88"/>
              <a:gd name="T50" fmla="*/ 36 w 77"/>
              <a:gd name="T51" fmla="*/ 45 h 88"/>
              <a:gd name="T52" fmla="*/ 33 w 77"/>
              <a:gd name="T53" fmla="*/ 47 h 88"/>
              <a:gd name="T54" fmla="*/ 28 w 77"/>
              <a:gd name="T55" fmla="*/ 53 h 88"/>
              <a:gd name="T56" fmla="*/ 28 w 77"/>
              <a:gd name="T57" fmla="*/ 57 h 88"/>
              <a:gd name="T58" fmla="*/ 29 w 77"/>
              <a:gd name="T59" fmla="*/ 63 h 88"/>
              <a:gd name="T60" fmla="*/ 34 w 77"/>
              <a:gd name="T61" fmla="*/ 65 h 88"/>
              <a:gd name="T62" fmla="*/ 38 w 77"/>
              <a:gd name="T63" fmla="*/ 64 h 88"/>
              <a:gd name="T64" fmla="*/ 43 w 77"/>
              <a:gd name="T65" fmla="*/ 58 h 88"/>
              <a:gd name="T66" fmla="*/ 44 w 77"/>
              <a:gd name="T67" fmla="*/ 54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7" h="88">
                <a:moveTo>
                  <a:pt x="44" y="30"/>
                </a:moveTo>
                <a:lnTo>
                  <a:pt x="49" y="0"/>
                </a:lnTo>
                <a:lnTo>
                  <a:pt x="77" y="0"/>
                </a:lnTo>
                <a:lnTo>
                  <a:pt x="68" y="64"/>
                </a:lnTo>
                <a:lnTo>
                  <a:pt x="68" y="64"/>
                </a:lnTo>
                <a:lnTo>
                  <a:pt x="68" y="67"/>
                </a:lnTo>
                <a:lnTo>
                  <a:pt x="69" y="68"/>
                </a:lnTo>
                <a:lnTo>
                  <a:pt x="72" y="69"/>
                </a:lnTo>
                <a:lnTo>
                  <a:pt x="74" y="68"/>
                </a:lnTo>
                <a:lnTo>
                  <a:pt x="72" y="85"/>
                </a:lnTo>
                <a:lnTo>
                  <a:pt x="72" y="85"/>
                </a:lnTo>
                <a:lnTo>
                  <a:pt x="64" y="87"/>
                </a:lnTo>
                <a:lnTo>
                  <a:pt x="55" y="88"/>
                </a:lnTo>
                <a:lnTo>
                  <a:pt x="55" y="88"/>
                </a:lnTo>
                <a:lnTo>
                  <a:pt x="50" y="87"/>
                </a:lnTo>
                <a:lnTo>
                  <a:pt x="45" y="84"/>
                </a:lnTo>
                <a:lnTo>
                  <a:pt x="42" y="82"/>
                </a:lnTo>
                <a:lnTo>
                  <a:pt x="40" y="78"/>
                </a:lnTo>
                <a:lnTo>
                  <a:pt x="40" y="78"/>
                </a:lnTo>
                <a:lnTo>
                  <a:pt x="36" y="82"/>
                </a:lnTo>
                <a:lnTo>
                  <a:pt x="31" y="84"/>
                </a:lnTo>
                <a:lnTo>
                  <a:pt x="26" y="87"/>
                </a:lnTo>
                <a:lnTo>
                  <a:pt x="20" y="88"/>
                </a:lnTo>
                <a:lnTo>
                  <a:pt x="20" y="88"/>
                </a:lnTo>
                <a:lnTo>
                  <a:pt x="15" y="87"/>
                </a:lnTo>
                <a:lnTo>
                  <a:pt x="11" y="85"/>
                </a:lnTo>
                <a:lnTo>
                  <a:pt x="8" y="83"/>
                </a:lnTo>
                <a:lnTo>
                  <a:pt x="5" y="79"/>
                </a:lnTo>
                <a:lnTo>
                  <a:pt x="3" y="75"/>
                </a:lnTo>
                <a:lnTo>
                  <a:pt x="1" y="70"/>
                </a:lnTo>
                <a:lnTo>
                  <a:pt x="0" y="60"/>
                </a:lnTo>
                <a:lnTo>
                  <a:pt x="0" y="60"/>
                </a:lnTo>
                <a:lnTo>
                  <a:pt x="0" y="53"/>
                </a:lnTo>
                <a:lnTo>
                  <a:pt x="3" y="45"/>
                </a:lnTo>
                <a:lnTo>
                  <a:pt x="5" y="39"/>
                </a:lnTo>
                <a:lnTo>
                  <a:pt x="9" y="34"/>
                </a:lnTo>
                <a:lnTo>
                  <a:pt x="13" y="29"/>
                </a:lnTo>
                <a:lnTo>
                  <a:pt x="18" y="26"/>
                </a:lnTo>
                <a:lnTo>
                  <a:pt x="24" y="24"/>
                </a:lnTo>
                <a:lnTo>
                  <a:pt x="30" y="23"/>
                </a:lnTo>
                <a:lnTo>
                  <a:pt x="30" y="23"/>
                </a:lnTo>
                <a:lnTo>
                  <a:pt x="35" y="24"/>
                </a:lnTo>
                <a:lnTo>
                  <a:pt x="39" y="25"/>
                </a:lnTo>
                <a:lnTo>
                  <a:pt x="42" y="28"/>
                </a:lnTo>
                <a:lnTo>
                  <a:pt x="44" y="30"/>
                </a:lnTo>
                <a:lnTo>
                  <a:pt x="44" y="30"/>
                </a:lnTo>
                <a:close/>
                <a:moveTo>
                  <a:pt x="44" y="54"/>
                </a:moveTo>
                <a:lnTo>
                  <a:pt x="44" y="54"/>
                </a:lnTo>
                <a:lnTo>
                  <a:pt x="43" y="50"/>
                </a:lnTo>
                <a:lnTo>
                  <a:pt x="42" y="48"/>
                </a:lnTo>
                <a:lnTo>
                  <a:pt x="39" y="45"/>
                </a:lnTo>
                <a:lnTo>
                  <a:pt x="36" y="45"/>
                </a:lnTo>
                <a:lnTo>
                  <a:pt x="36" y="45"/>
                </a:lnTo>
                <a:lnTo>
                  <a:pt x="33" y="47"/>
                </a:lnTo>
                <a:lnTo>
                  <a:pt x="30" y="49"/>
                </a:lnTo>
                <a:lnTo>
                  <a:pt x="28" y="53"/>
                </a:lnTo>
                <a:lnTo>
                  <a:pt x="28" y="57"/>
                </a:lnTo>
                <a:lnTo>
                  <a:pt x="28" y="57"/>
                </a:lnTo>
                <a:lnTo>
                  <a:pt x="28" y="60"/>
                </a:lnTo>
                <a:lnTo>
                  <a:pt x="29" y="63"/>
                </a:lnTo>
                <a:lnTo>
                  <a:pt x="31" y="65"/>
                </a:lnTo>
                <a:lnTo>
                  <a:pt x="34" y="65"/>
                </a:lnTo>
                <a:lnTo>
                  <a:pt x="34" y="65"/>
                </a:lnTo>
                <a:lnTo>
                  <a:pt x="38" y="64"/>
                </a:lnTo>
                <a:lnTo>
                  <a:pt x="40" y="62"/>
                </a:lnTo>
                <a:lnTo>
                  <a:pt x="43" y="58"/>
                </a:lnTo>
                <a:lnTo>
                  <a:pt x="44" y="54"/>
                </a:lnTo>
                <a:lnTo>
                  <a:pt x="44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38" name="Freeform 2369">
            <a:extLst>
              <a:ext uri="{FF2B5EF4-FFF2-40B4-BE49-F238E27FC236}">
                <a16:creationId xmlns:a16="http://schemas.microsoft.com/office/drawing/2014/main" id="{47B89581-0479-44F5-B654-39B8172F0387}"/>
              </a:ext>
            </a:extLst>
          </p:cNvPr>
          <p:cNvSpPr>
            <a:spLocks/>
          </p:cNvSpPr>
          <p:nvPr/>
        </p:nvSpPr>
        <p:spPr bwMode="auto">
          <a:xfrm>
            <a:off x="5912880" y="5467534"/>
            <a:ext cx="117475" cy="122238"/>
          </a:xfrm>
          <a:custGeom>
            <a:avLst/>
            <a:gdLst>
              <a:gd name="T0" fmla="*/ 43 w 74"/>
              <a:gd name="T1" fmla="*/ 77 h 77"/>
              <a:gd name="T2" fmla="*/ 14 w 74"/>
              <a:gd name="T3" fmla="*/ 77 h 77"/>
              <a:gd name="T4" fmla="*/ 21 w 74"/>
              <a:gd name="T5" fmla="*/ 22 h 77"/>
              <a:gd name="T6" fmla="*/ 0 w 74"/>
              <a:gd name="T7" fmla="*/ 22 h 77"/>
              <a:gd name="T8" fmla="*/ 4 w 74"/>
              <a:gd name="T9" fmla="*/ 0 h 77"/>
              <a:gd name="T10" fmla="*/ 74 w 74"/>
              <a:gd name="T11" fmla="*/ 0 h 77"/>
              <a:gd name="T12" fmla="*/ 72 w 74"/>
              <a:gd name="T13" fmla="*/ 22 h 77"/>
              <a:gd name="T14" fmla="*/ 50 w 74"/>
              <a:gd name="T15" fmla="*/ 22 h 77"/>
              <a:gd name="T16" fmla="*/ 43 w 74"/>
              <a:gd name="T17" fmla="*/ 77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77">
                <a:moveTo>
                  <a:pt x="43" y="77"/>
                </a:moveTo>
                <a:lnTo>
                  <a:pt x="14" y="77"/>
                </a:lnTo>
                <a:lnTo>
                  <a:pt x="21" y="22"/>
                </a:lnTo>
                <a:lnTo>
                  <a:pt x="0" y="22"/>
                </a:lnTo>
                <a:lnTo>
                  <a:pt x="4" y="0"/>
                </a:lnTo>
                <a:lnTo>
                  <a:pt x="74" y="0"/>
                </a:lnTo>
                <a:lnTo>
                  <a:pt x="72" y="22"/>
                </a:lnTo>
                <a:lnTo>
                  <a:pt x="50" y="22"/>
                </a:lnTo>
                <a:lnTo>
                  <a:pt x="43" y="7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39" name="Freeform 2370">
            <a:extLst>
              <a:ext uri="{FF2B5EF4-FFF2-40B4-BE49-F238E27FC236}">
                <a16:creationId xmlns:a16="http://schemas.microsoft.com/office/drawing/2014/main" id="{4D31C557-CBA9-41F3-ADBA-CE8D0E0FCD37}"/>
              </a:ext>
            </a:extLst>
          </p:cNvPr>
          <p:cNvSpPr>
            <a:spLocks noEditPoints="1"/>
          </p:cNvSpPr>
          <p:nvPr/>
        </p:nvSpPr>
        <p:spPr bwMode="auto">
          <a:xfrm>
            <a:off x="6024005" y="5454834"/>
            <a:ext cx="117475" cy="139700"/>
          </a:xfrm>
          <a:custGeom>
            <a:avLst/>
            <a:gdLst>
              <a:gd name="T0" fmla="*/ 74 w 74"/>
              <a:gd name="T1" fmla="*/ 50 h 88"/>
              <a:gd name="T2" fmla="*/ 74 w 74"/>
              <a:gd name="T3" fmla="*/ 50 h 88"/>
              <a:gd name="T4" fmla="*/ 73 w 74"/>
              <a:gd name="T5" fmla="*/ 58 h 88"/>
              <a:gd name="T6" fmla="*/ 72 w 74"/>
              <a:gd name="T7" fmla="*/ 64 h 88"/>
              <a:gd name="T8" fmla="*/ 69 w 74"/>
              <a:gd name="T9" fmla="*/ 70 h 88"/>
              <a:gd name="T10" fmla="*/ 66 w 74"/>
              <a:gd name="T11" fmla="*/ 77 h 88"/>
              <a:gd name="T12" fmla="*/ 62 w 74"/>
              <a:gd name="T13" fmla="*/ 80 h 88"/>
              <a:gd name="T14" fmla="*/ 57 w 74"/>
              <a:gd name="T15" fmla="*/ 84 h 88"/>
              <a:gd name="T16" fmla="*/ 51 w 74"/>
              <a:gd name="T17" fmla="*/ 87 h 88"/>
              <a:gd name="T18" fmla="*/ 44 w 74"/>
              <a:gd name="T19" fmla="*/ 88 h 88"/>
              <a:gd name="T20" fmla="*/ 44 w 74"/>
              <a:gd name="T21" fmla="*/ 88 h 88"/>
              <a:gd name="T22" fmla="*/ 39 w 74"/>
              <a:gd name="T23" fmla="*/ 87 h 88"/>
              <a:gd name="T24" fmla="*/ 36 w 74"/>
              <a:gd name="T25" fmla="*/ 85 h 88"/>
              <a:gd name="T26" fmla="*/ 32 w 74"/>
              <a:gd name="T27" fmla="*/ 82 h 88"/>
              <a:gd name="T28" fmla="*/ 28 w 74"/>
              <a:gd name="T29" fmla="*/ 78 h 88"/>
              <a:gd name="T30" fmla="*/ 27 w 74"/>
              <a:gd name="T31" fmla="*/ 85 h 88"/>
              <a:gd name="T32" fmla="*/ 0 w 74"/>
              <a:gd name="T33" fmla="*/ 85 h 88"/>
              <a:gd name="T34" fmla="*/ 12 w 74"/>
              <a:gd name="T35" fmla="*/ 0 h 88"/>
              <a:gd name="T36" fmla="*/ 41 w 74"/>
              <a:gd name="T37" fmla="*/ 0 h 88"/>
              <a:gd name="T38" fmla="*/ 36 w 74"/>
              <a:gd name="T39" fmla="*/ 31 h 88"/>
              <a:gd name="T40" fmla="*/ 36 w 74"/>
              <a:gd name="T41" fmla="*/ 31 h 88"/>
              <a:gd name="T42" fmla="*/ 39 w 74"/>
              <a:gd name="T43" fmla="*/ 28 h 88"/>
              <a:gd name="T44" fmla="*/ 44 w 74"/>
              <a:gd name="T45" fmla="*/ 25 h 88"/>
              <a:gd name="T46" fmla="*/ 48 w 74"/>
              <a:gd name="T47" fmla="*/ 24 h 88"/>
              <a:gd name="T48" fmla="*/ 53 w 74"/>
              <a:gd name="T49" fmla="*/ 23 h 88"/>
              <a:gd name="T50" fmla="*/ 53 w 74"/>
              <a:gd name="T51" fmla="*/ 23 h 88"/>
              <a:gd name="T52" fmla="*/ 58 w 74"/>
              <a:gd name="T53" fmla="*/ 24 h 88"/>
              <a:gd name="T54" fmla="*/ 62 w 74"/>
              <a:gd name="T55" fmla="*/ 25 h 88"/>
              <a:gd name="T56" fmla="*/ 66 w 74"/>
              <a:gd name="T57" fmla="*/ 28 h 88"/>
              <a:gd name="T58" fmla="*/ 68 w 74"/>
              <a:gd name="T59" fmla="*/ 31 h 88"/>
              <a:gd name="T60" fmla="*/ 71 w 74"/>
              <a:gd name="T61" fmla="*/ 35 h 88"/>
              <a:gd name="T62" fmla="*/ 73 w 74"/>
              <a:gd name="T63" fmla="*/ 39 h 88"/>
              <a:gd name="T64" fmla="*/ 74 w 74"/>
              <a:gd name="T65" fmla="*/ 50 h 88"/>
              <a:gd name="T66" fmla="*/ 74 w 74"/>
              <a:gd name="T67" fmla="*/ 50 h 88"/>
              <a:gd name="T68" fmla="*/ 47 w 74"/>
              <a:gd name="T69" fmla="*/ 54 h 88"/>
              <a:gd name="T70" fmla="*/ 47 w 74"/>
              <a:gd name="T71" fmla="*/ 54 h 88"/>
              <a:gd name="T72" fmla="*/ 46 w 74"/>
              <a:gd name="T73" fmla="*/ 50 h 88"/>
              <a:gd name="T74" fmla="*/ 44 w 74"/>
              <a:gd name="T75" fmla="*/ 48 h 88"/>
              <a:gd name="T76" fmla="*/ 43 w 74"/>
              <a:gd name="T77" fmla="*/ 45 h 88"/>
              <a:gd name="T78" fmla="*/ 39 w 74"/>
              <a:gd name="T79" fmla="*/ 45 h 88"/>
              <a:gd name="T80" fmla="*/ 39 w 74"/>
              <a:gd name="T81" fmla="*/ 45 h 88"/>
              <a:gd name="T82" fmla="*/ 36 w 74"/>
              <a:gd name="T83" fmla="*/ 47 h 88"/>
              <a:gd name="T84" fmla="*/ 33 w 74"/>
              <a:gd name="T85" fmla="*/ 49 h 88"/>
              <a:gd name="T86" fmla="*/ 31 w 74"/>
              <a:gd name="T87" fmla="*/ 53 h 88"/>
              <a:gd name="T88" fmla="*/ 31 w 74"/>
              <a:gd name="T89" fmla="*/ 57 h 88"/>
              <a:gd name="T90" fmla="*/ 31 w 74"/>
              <a:gd name="T91" fmla="*/ 57 h 88"/>
              <a:gd name="T92" fmla="*/ 31 w 74"/>
              <a:gd name="T93" fmla="*/ 60 h 88"/>
              <a:gd name="T94" fmla="*/ 32 w 74"/>
              <a:gd name="T95" fmla="*/ 63 h 88"/>
              <a:gd name="T96" fmla="*/ 34 w 74"/>
              <a:gd name="T97" fmla="*/ 65 h 88"/>
              <a:gd name="T98" fmla="*/ 37 w 74"/>
              <a:gd name="T99" fmla="*/ 65 h 88"/>
              <a:gd name="T100" fmla="*/ 37 w 74"/>
              <a:gd name="T101" fmla="*/ 65 h 88"/>
              <a:gd name="T102" fmla="*/ 41 w 74"/>
              <a:gd name="T103" fmla="*/ 64 h 88"/>
              <a:gd name="T104" fmla="*/ 44 w 74"/>
              <a:gd name="T105" fmla="*/ 62 h 88"/>
              <a:gd name="T106" fmla="*/ 46 w 74"/>
              <a:gd name="T107" fmla="*/ 58 h 88"/>
              <a:gd name="T108" fmla="*/ 47 w 74"/>
              <a:gd name="T109" fmla="*/ 54 h 88"/>
              <a:gd name="T110" fmla="*/ 47 w 74"/>
              <a:gd name="T111" fmla="*/ 54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4" h="88">
                <a:moveTo>
                  <a:pt x="74" y="50"/>
                </a:moveTo>
                <a:lnTo>
                  <a:pt x="74" y="50"/>
                </a:lnTo>
                <a:lnTo>
                  <a:pt x="73" y="58"/>
                </a:lnTo>
                <a:lnTo>
                  <a:pt x="72" y="64"/>
                </a:lnTo>
                <a:lnTo>
                  <a:pt x="69" y="70"/>
                </a:lnTo>
                <a:lnTo>
                  <a:pt x="66" y="77"/>
                </a:lnTo>
                <a:lnTo>
                  <a:pt x="62" y="80"/>
                </a:lnTo>
                <a:lnTo>
                  <a:pt x="57" y="84"/>
                </a:lnTo>
                <a:lnTo>
                  <a:pt x="51" y="87"/>
                </a:lnTo>
                <a:lnTo>
                  <a:pt x="44" y="88"/>
                </a:lnTo>
                <a:lnTo>
                  <a:pt x="44" y="88"/>
                </a:lnTo>
                <a:lnTo>
                  <a:pt x="39" y="87"/>
                </a:lnTo>
                <a:lnTo>
                  <a:pt x="36" y="85"/>
                </a:lnTo>
                <a:lnTo>
                  <a:pt x="32" y="82"/>
                </a:lnTo>
                <a:lnTo>
                  <a:pt x="28" y="78"/>
                </a:lnTo>
                <a:lnTo>
                  <a:pt x="27" y="85"/>
                </a:lnTo>
                <a:lnTo>
                  <a:pt x="0" y="85"/>
                </a:lnTo>
                <a:lnTo>
                  <a:pt x="12" y="0"/>
                </a:lnTo>
                <a:lnTo>
                  <a:pt x="41" y="0"/>
                </a:lnTo>
                <a:lnTo>
                  <a:pt x="36" y="31"/>
                </a:lnTo>
                <a:lnTo>
                  <a:pt x="36" y="31"/>
                </a:lnTo>
                <a:lnTo>
                  <a:pt x="39" y="28"/>
                </a:lnTo>
                <a:lnTo>
                  <a:pt x="44" y="25"/>
                </a:lnTo>
                <a:lnTo>
                  <a:pt x="48" y="24"/>
                </a:lnTo>
                <a:lnTo>
                  <a:pt x="53" y="23"/>
                </a:lnTo>
                <a:lnTo>
                  <a:pt x="53" y="23"/>
                </a:lnTo>
                <a:lnTo>
                  <a:pt x="58" y="24"/>
                </a:lnTo>
                <a:lnTo>
                  <a:pt x="62" y="25"/>
                </a:lnTo>
                <a:lnTo>
                  <a:pt x="66" y="28"/>
                </a:lnTo>
                <a:lnTo>
                  <a:pt x="68" y="31"/>
                </a:lnTo>
                <a:lnTo>
                  <a:pt x="71" y="35"/>
                </a:lnTo>
                <a:lnTo>
                  <a:pt x="73" y="39"/>
                </a:lnTo>
                <a:lnTo>
                  <a:pt x="74" y="50"/>
                </a:lnTo>
                <a:lnTo>
                  <a:pt x="74" y="50"/>
                </a:lnTo>
                <a:close/>
                <a:moveTo>
                  <a:pt x="47" y="54"/>
                </a:moveTo>
                <a:lnTo>
                  <a:pt x="47" y="54"/>
                </a:lnTo>
                <a:lnTo>
                  <a:pt x="46" y="50"/>
                </a:lnTo>
                <a:lnTo>
                  <a:pt x="44" y="48"/>
                </a:lnTo>
                <a:lnTo>
                  <a:pt x="43" y="45"/>
                </a:lnTo>
                <a:lnTo>
                  <a:pt x="39" y="45"/>
                </a:lnTo>
                <a:lnTo>
                  <a:pt x="39" y="45"/>
                </a:lnTo>
                <a:lnTo>
                  <a:pt x="36" y="47"/>
                </a:lnTo>
                <a:lnTo>
                  <a:pt x="33" y="49"/>
                </a:lnTo>
                <a:lnTo>
                  <a:pt x="31" y="53"/>
                </a:lnTo>
                <a:lnTo>
                  <a:pt x="31" y="57"/>
                </a:lnTo>
                <a:lnTo>
                  <a:pt x="31" y="57"/>
                </a:lnTo>
                <a:lnTo>
                  <a:pt x="31" y="60"/>
                </a:lnTo>
                <a:lnTo>
                  <a:pt x="32" y="63"/>
                </a:lnTo>
                <a:lnTo>
                  <a:pt x="34" y="65"/>
                </a:lnTo>
                <a:lnTo>
                  <a:pt x="37" y="65"/>
                </a:lnTo>
                <a:lnTo>
                  <a:pt x="37" y="65"/>
                </a:lnTo>
                <a:lnTo>
                  <a:pt x="41" y="64"/>
                </a:lnTo>
                <a:lnTo>
                  <a:pt x="44" y="62"/>
                </a:lnTo>
                <a:lnTo>
                  <a:pt x="46" y="58"/>
                </a:lnTo>
                <a:lnTo>
                  <a:pt x="47" y="54"/>
                </a:lnTo>
                <a:lnTo>
                  <a:pt x="47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40" name="Freeform 2371">
            <a:extLst>
              <a:ext uri="{FF2B5EF4-FFF2-40B4-BE49-F238E27FC236}">
                <a16:creationId xmlns:a16="http://schemas.microsoft.com/office/drawing/2014/main" id="{7DE0CBC9-A197-4CB9-8058-7BC87F126484}"/>
              </a:ext>
            </a:extLst>
          </p:cNvPr>
          <p:cNvSpPr>
            <a:spLocks/>
          </p:cNvSpPr>
          <p:nvPr/>
        </p:nvSpPr>
        <p:spPr bwMode="auto">
          <a:xfrm>
            <a:off x="5444568" y="5970771"/>
            <a:ext cx="115888" cy="130175"/>
          </a:xfrm>
          <a:custGeom>
            <a:avLst/>
            <a:gdLst>
              <a:gd name="T0" fmla="*/ 62 w 73"/>
              <a:gd name="T1" fmla="*/ 56 h 82"/>
              <a:gd name="T2" fmla="*/ 64 w 73"/>
              <a:gd name="T3" fmla="*/ 77 h 82"/>
              <a:gd name="T4" fmla="*/ 64 w 73"/>
              <a:gd name="T5" fmla="*/ 77 h 82"/>
              <a:gd name="T6" fmla="*/ 52 w 73"/>
              <a:gd name="T7" fmla="*/ 81 h 82"/>
              <a:gd name="T8" fmla="*/ 44 w 73"/>
              <a:gd name="T9" fmla="*/ 82 h 82"/>
              <a:gd name="T10" fmla="*/ 37 w 73"/>
              <a:gd name="T11" fmla="*/ 82 h 82"/>
              <a:gd name="T12" fmla="*/ 37 w 73"/>
              <a:gd name="T13" fmla="*/ 82 h 82"/>
              <a:gd name="T14" fmla="*/ 29 w 73"/>
              <a:gd name="T15" fmla="*/ 81 h 82"/>
              <a:gd name="T16" fmla="*/ 22 w 73"/>
              <a:gd name="T17" fmla="*/ 79 h 82"/>
              <a:gd name="T18" fmla="*/ 15 w 73"/>
              <a:gd name="T19" fmla="*/ 77 h 82"/>
              <a:gd name="T20" fmla="*/ 10 w 73"/>
              <a:gd name="T21" fmla="*/ 73 h 82"/>
              <a:gd name="T22" fmla="*/ 6 w 73"/>
              <a:gd name="T23" fmla="*/ 68 h 82"/>
              <a:gd name="T24" fmla="*/ 3 w 73"/>
              <a:gd name="T25" fmla="*/ 62 h 82"/>
              <a:gd name="T26" fmla="*/ 1 w 73"/>
              <a:gd name="T27" fmla="*/ 54 h 82"/>
              <a:gd name="T28" fmla="*/ 0 w 73"/>
              <a:gd name="T29" fmla="*/ 47 h 82"/>
              <a:gd name="T30" fmla="*/ 0 w 73"/>
              <a:gd name="T31" fmla="*/ 47 h 82"/>
              <a:gd name="T32" fmla="*/ 1 w 73"/>
              <a:gd name="T33" fmla="*/ 37 h 82"/>
              <a:gd name="T34" fmla="*/ 4 w 73"/>
              <a:gd name="T35" fmla="*/ 28 h 82"/>
              <a:gd name="T36" fmla="*/ 8 w 73"/>
              <a:gd name="T37" fmla="*/ 20 h 82"/>
              <a:gd name="T38" fmla="*/ 14 w 73"/>
              <a:gd name="T39" fmla="*/ 13 h 82"/>
              <a:gd name="T40" fmla="*/ 20 w 73"/>
              <a:gd name="T41" fmla="*/ 8 h 82"/>
              <a:gd name="T42" fmla="*/ 29 w 73"/>
              <a:gd name="T43" fmla="*/ 4 h 82"/>
              <a:gd name="T44" fmla="*/ 38 w 73"/>
              <a:gd name="T45" fmla="*/ 2 h 82"/>
              <a:gd name="T46" fmla="*/ 48 w 73"/>
              <a:gd name="T47" fmla="*/ 0 h 82"/>
              <a:gd name="T48" fmla="*/ 48 w 73"/>
              <a:gd name="T49" fmla="*/ 0 h 82"/>
              <a:gd name="T50" fmla="*/ 55 w 73"/>
              <a:gd name="T51" fmla="*/ 2 h 82"/>
              <a:gd name="T52" fmla="*/ 62 w 73"/>
              <a:gd name="T53" fmla="*/ 3 h 82"/>
              <a:gd name="T54" fmla="*/ 73 w 73"/>
              <a:gd name="T55" fmla="*/ 5 h 82"/>
              <a:gd name="T56" fmla="*/ 65 w 73"/>
              <a:gd name="T57" fmla="*/ 27 h 82"/>
              <a:gd name="T58" fmla="*/ 65 w 73"/>
              <a:gd name="T59" fmla="*/ 27 h 82"/>
              <a:gd name="T60" fmla="*/ 59 w 73"/>
              <a:gd name="T61" fmla="*/ 24 h 82"/>
              <a:gd name="T62" fmla="*/ 52 w 73"/>
              <a:gd name="T63" fmla="*/ 23 h 82"/>
              <a:gd name="T64" fmla="*/ 52 w 73"/>
              <a:gd name="T65" fmla="*/ 23 h 82"/>
              <a:gd name="T66" fmla="*/ 47 w 73"/>
              <a:gd name="T67" fmla="*/ 24 h 82"/>
              <a:gd name="T68" fmla="*/ 42 w 73"/>
              <a:gd name="T69" fmla="*/ 25 h 82"/>
              <a:gd name="T70" fmla="*/ 38 w 73"/>
              <a:gd name="T71" fmla="*/ 27 h 82"/>
              <a:gd name="T72" fmla="*/ 35 w 73"/>
              <a:gd name="T73" fmla="*/ 29 h 82"/>
              <a:gd name="T74" fmla="*/ 33 w 73"/>
              <a:gd name="T75" fmla="*/ 32 h 82"/>
              <a:gd name="T76" fmla="*/ 32 w 73"/>
              <a:gd name="T77" fmla="*/ 35 h 82"/>
              <a:gd name="T78" fmla="*/ 30 w 73"/>
              <a:gd name="T79" fmla="*/ 39 h 82"/>
              <a:gd name="T80" fmla="*/ 29 w 73"/>
              <a:gd name="T81" fmla="*/ 43 h 82"/>
              <a:gd name="T82" fmla="*/ 29 w 73"/>
              <a:gd name="T83" fmla="*/ 43 h 82"/>
              <a:gd name="T84" fmla="*/ 30 w 73"/>
              <a:gd name="T85" fmla="*/ 50 h 82"/>
              <a:gd name="T86" fmla="*/ 34 w 73"/>
              <a:gd name="T87" fmla="*/ 56 h 82"/>
              <a:gd name="T88" fmla="*/ 39 w 73"/>
              <a:gd name="T89" fmla="*/ 58 h 82"/>
              <a:gd name="T90" fmla="*/ 47 w 73"/>
              <a:gd name="T91" fmla="*/ 59 h 82"/>
              <a:gd name="T92" fmla="*/ 47 w 73"/>
              <a:gd name="T93" fmla="*/ 59 h 82"/>
              <a:gd name="T94" fmla="*/ 55 w 73"/>
              <a:gd name="T95" fmla="*/ 58 h 82"/>
              <a:gd name="T96" fmla="*/ 62 w 73"/>
              <a:gd name="T97" fmla="*/ 56 h 82"/>
              <a:gd name="T98" fmla="*/ 62 w 73"/>
              <a:gd name="T99" fmla="*/ 56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3" h="82">
                <a:moveTo>
                  <a:pt x="62" y="56"/>
                </a:moveTo>
                <a:lnTo>
                  <a:pt x="64" y="77"/>
                </a:lnTo>
                <a:lnTo>
                  <a:pt x="64" y="77"/>
                </a:lnTo>
                <a:lnTo>
                  <a:pt x="52" y="81"/>
                </a:lnTo>
                <a:lnTo>
                  <a:pt x="44" y="82"/>
                </a:lnTo>
                <a:lnTo>
                  <a:pt x="37" y="82"/>
                </a:lnTo>
                <a:lnTo>
                  <a:pt x="37" y="82"/>
                </a:lnTo>
                <a:lnTo>
                  <a:pt x="29" y="81"/>
                </a:lnTo>
                <a:lnTo>
                  <a:pt x="22" y="79"/>
                </a:lnTo>
                <a:lnTo>
                  <a:pt x="15" y="77"/>
                </a:lnTo>
                <a:lnTo>
                  <a:pt x="10" y="73"/>
                </a:lnTo>
                <a:lnTo>
                  <a:pt x="6" y="68"/>
                </a:lnTo>
                <a:lnTo>
                  <a:pt x="3" y="62"/>
                </a:lnTo>
                <a:lnTo>
                  <a:pt x="1" y="54"/>
                </a:lnTo>
                <a:lnTo>
                  <a:pt x="0" y="47"/>
                </a:lnTo>
                <a:lnTo>
                  <a:pt x="0" y="47"/>
                </a:lnTo>
                <a:lnTo>
                  <a:pt x="1" y="37"/>
                </a:lnTo>
                <a:lnTo>
                  <a:pt x="4" y="28"/>
                </a:lnTo>
                <a:lnTo>
                  <a:pt x="8" y="20"/>
                </a:lnTo>
                <a:lnTo>
                  <a:pt x="14" y="13"/>
                </a:lnTo>
                <a:lnTo>
                  <a:pt x="20" y="8"/>
                </a:lnTo>
                <a:lnTo>
                  <a:pt x="29" y="4"/>
                </a:lnTo>
                <a:lnTo>
                  <a:pt x="38" y="2"/>
                </a:lnTo>
                <a:lnTo>
                  <a:pt x="48" y="0"/>
                </a:lnTo>
                <a:lnTo>
                  <a:pt x="48" y="0"/>
                </a:lnTo>
                <a:lnTo>
                  <a:pt x="55" y="2"/>
                </a:lnTo>
                <a:lnTo>
                  <a:pt x="62" y="3"/>
                </a:lnTo>
                <a:lnTo>
                  <a:pt x="73" y="5"/>
                </a:lnTo>
                <a:lnTo>
                  <a:pt x="65" y="27"/>
                </a:lnTo>
                <a:lnTo>
                  <a:pt x="65" y="27"/>
                </a:lnTo>
                <a:lnTo>
                  <a:pt x="59" y="24"/>
                </a:lnTo>
                <a:lnTo>
                  <a:pt x="52" y="23"/>
                </a:lnTo>
                <a:lnTo>
                  <a:pt x="52" y="23"/>
                </a:lnTo>
                <a:lnTo>
                  <a:pt x="47" y="24"/>
                </a:lnTo>
                <a:lnTo>
                  <a:pt x="42" y="25"/>
                </a:lnTo>
                <a:lnTo>
                  <a:pt x="38" y="27"/>
                </a:lnTo>
                <a:lnTo>
                  <a:pt x="35" y="29"/>
                </a:lnTo>
                <a:lnTo>
                  <a:pt x="33" y="32"/>
                </a:lnTo>
                <a:lnTo>
                  <a:pt x="32" y="35"/>
                </a:lnTo>
                <a:lnTo>
                  <a:pt x="30" y="39"/>
                </a:lnTo>
                <a:lnTo>
                  <a:pt x="29" y="43"/>
                </a:lnTo>
                <a:lnTo>
                  <a:pt x="29" y="43"/>
                </a:lnTo>
                <a:lnTo>
                  <a:pt x="30" y="50"/>
                </a:lnTo>
                <a:lnTo>
                  <a:pt x="34" y="56"/>
                </a:lnTo>
                <a:lnTo>
                  <a:pt x="39" y="58"/>
                </a:lnTo>
                <a:lnTo>
                  <a:pt x="47" y="59"/>
                </a:lnTo>
                <a:lnTo>
                  <a:pt x="47" y="59"/>
                </a:lnTo>
                <a:lnTo>
                  <a:pt x="55" y="58"/>
                </a:lnTo>
                <a:lnTo>
                  <a:pt x="62" y="56"/>
                </a:lnTo>
                <a:lnTo>
                  <a:pt x="62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41" name="Freeform 2372">
            <a:extLst>
              <a:ext uri="{FF2B5EF4-FFF2-40B4-BE49-F238E27FC236}">
                <a16:creationId xmlns:a16="http://schemas.microsoft.com/office/drawing/2014/main" id="{C495D5AA-C2DC-4598-8DA9-3F6A34922BEB}"/>
              </a:ext>
            </a:extLst>
          </p:cNvPr>
          <p:cNvSpPr>
            <a:spLocks/>
          </p:cNvSpPr>
          <p:nvPr/>
        </p:nvSpPr>
        <p:spPr bwMode="auto">
          <a:xfrm>
            <a:off x="5555693" y="5999346"/>
            <a:ext cx="179388" cy="101600"/>
          </a:xfrm>
          <a:custGeom>
            <a:avLst/>
            <a:gdLst>
              <a:gd name="T0" fmla="*/ 107 w 113"/>
              <a:gd name="T1" fmla="*/ 41 h 64"/>
              <a:gd name="T2" fmla="*/ 107 w 113"/>
              <a:gd name="T3" fmla="*/ 44 h 64"/>
              <a:gd name="T4" fmla="*/ 111 w 113"/>
              <a:gd name="T5" fmla="*/ 45 h 64"/>
              <a:gd name="T6" fmla="*/ 111 w 113"/>
              <a:gd name="T7" fmla="*/ 61 h 64"/>
              <a:gd name="T8" fmla="*/ 103 w 113"/>
              <a:gd name="T9" fmla="*/ 63 h 64"/>
              <a:gd name="T10" fmla="*/ 95 w 113"/>
              <a:gd name="T11" fmla="*/ 64 h 64"/>
              <a:gd name="T12" fmla="*/ 87 w 113"/>
              <a:gd name="T13" fmla="*/ 63 h 64"/>
              <a:gd name="T14" fmla="*/ 81 w 113"/>
              <a:gd name="T15" fmla="*/ 59 h 64"/>
              <a:gd name="T16" fmla="*/ 78 w 113"/>
              <a:gd name="T17" fmla="*/ 54 h 64"/>
              <a:gd name="T18" fmla="*/ 81 w 113"/>
              <a:gd name="T19" fmla="*/ 27 h 64"/>
              <a:gd name="T20" fmla="*/ 81 w 113"/>
              <a:gd name="T21" fmla="*/ 25 h 64"/>
              <a:gd name="T22" fmla="*/ 80 w 113"/>
              <a:gd name="T23" fmla="*/ 22 h 64"/>
              <a:gd name="T24" fmla="*/ 77 w 113"/>
              <a:gd name="T25" fmla="*/ 21 h 64"/>
              <a:gd name="T26" fmla="*/ 73 w 113"/>
              <a:gd name="T27" fmla="*/ 24 h 64"/>
              <a:gd name="T28" fmla="*/ 67 w 113"/>
              <a:gd name="T29" fmla="*/ 63 h 64"/>
              <a:gd name="T30" fmla="*/ 43 w 113"/>
              <a:gd name="T31" fmla="*/ 27 h 64"/>
              <a:gd name="T32" fmla="*/ 43 w 113"/>
              <a:gd name="T33" fmla="*/ 25 h 64"/>
              <a:gd name="T34" fmla="*/ 41 w 113"/>
              <a:gd name="T35" fmla="*/ 22 h 64"/>
              <a:gd name="T36" fmla="*/ 39 w 113"/>
              <a:gd name="T37" fmla="*/ 21 h 64"/>
              <a:gd name="T38" fmla="*/ 36 w 113"/>
              <a:gd name="T39" fmla="*/ 24 h 64"/>
              <a:gd name="T40" fmla="*/ 29 w 113"/>
              <a:gd name="T41" fmla="*/ 63 h 64"/>
              <a:gd name="T42" fmla="*/ 9 w 113"/>
              <a:gd name="T43" fmla="*/ 1 h 64"/>
              <a:gd name="T44" fmla="*/ 36 w 113"/>
              <a:gd name="T45" fmla="*/ 7 h 64"/>
              <a:gd name="T46" fmla="*/ 39 w 113"/>
              <a:gd name="T47" fmla="*/ 4 h 64"/>
              <a:gd name="T48" fmla="*/ 49 w 113"/>
              <a:gd name="T49" fmla="*/ 0 h 64"/>
              <a:gd name="T50" fmla="*/ 54 w 113"/>
              <a:gd name="T51" fmla="*/ 0 h 64"/>
              <a:gd name="T52" fmla="*/ 65 w 113"/>
              <a:gd name="T53" fmla="*/ 2 h 64"/>
              <a:gd name="T54" fmla="*/ 71 w 113"/>
              <a:gd name="T55" fmla="*/ 9 h 64"/>
              <a:gd name="T56" fmla="*/ 73 w 113"/>
              <a:gd name="T57" fmla="*/ 6 h 64"/>
              <a:gd name="T58" fmla="*/ 85 w 113"/>
              <a:gd name="T59" fmla="*/ 0 h 64"/>
              <a:gd name="T60" fmla="*/ 92 w 113"/>
              <a:gd name="T61" fmla="*/ 0 h 64"/>
              <a:gd name="T62" fmla="*/ 101 w 113"/>
              <a:gd name="T63" fmla="*/ 1 h 64"/>
              <a:gd name="T64" fmla="*/ 107 w 113"/>
              <a:gd name="T65" fmla="*/ 6 h 64"/>
              <a:gd name="T66" fmla="*/ 110 w 113"/>
              <a:gd name="T67" fmla="*/ 12 h 64"/>
              <a:gd name="T68" fmla="*/ 110 w 113"/>
              <a:gd name="T69" fmla="*/ 2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3" h="64">
                <a:moveTo>
                  <a:pt x="110" y="21"/>
                </a:moveTo>
                <a:lnTo>
                  <a:pt x="107" y="41"/>
                </a:lnTo>
                <a:lnTo>
                  <a:pt x="107" y="41"/>
                </a:lnTo>
                <a:lnTo>
                  <a:pt x="107" y="44"/>
                </a:lnTo>
                <a:lnTo>
                  <a:pt x="108" y="45"/>
                </a:lnTo>
                <a:lnTo>
                  <a:pt x="111" y="45"/>
                </a:lnTo>
                <a:lnTo>
                  <a:pt x="113" y="45"/>
                </a:lnTo>
                <a:lnTo>
                  <a:pt x="111" y="61"/>
                </a:lnTo>
                <a:lnTo>
                  <a:pt x="111" y="61"/>
                </a:lnTo>
                <a:lnTo>
                  <a:pt x="103" y="63"/>
                </a:lnTo>
                <a:lnTo>
                  <a:pt x="95" y="64"/>
                </a:lnTo>
                <a:lnTo>
                  <a:pt x="95" y="64"/>
                </a:lnTo>
                <a:lnTo>
                  <a:pt x="91" y="64"/>
                </a:lnTo>
                <a:lnTo>
                  <a:pt x="87" y="63"/>
                </a:lnTo>
                <a:lnTo>
                  <a:pt x="83" y="61"/>
                </a:lnTo>
                <a:lnTo>
                  <a:pt x="81" y="59"/>
                </a:lnTo>
                <a:lnTo>
                  <a:pt x="80" y="56"/>
                </a:lnTo>
                <a:lnTo>
                  <a:pt x="78" y="54"/>
                </a:lnTo>
                <a:lnTo>
                  <a:pt x="78" y="46"/>
                </a:lnTo>
                <a:lnTo>
                  <a:pt x="81" y="27"/>
                </a:lnTo>
                <a:lnTo>
                  <a:pt x="81" y="27"/>
                </a:lnTo>
                <a:lnTo>
                  <a:pt x="81" y="25"/>
                </a:lnTo>
                <a:lnTo>
                  <a:pt x="81" y="24"/>
                </a:lnTo>
                <a:lnTo>
                  <a:pt x="80" y="22"/>
                </a:lnTo>
                <a:lnTo>
                  <a:pt x="77" y="21"/>
                </a:lnTo>
                <a:lnTo>
                  <a:pt x="77" y="21"/>
                </a:lnTo>
                <a:lnTo>
                  <a:pt x="75" y="22"/>
                </a:lnTo>
                <a:lnTo>
                  <a:pt x="73" y="24"/>
                </a:lnTo>
                <a:lnTo>
                  <a:pt x="72" y="27"/>
                </a:lnTo>
                <a:lnTo>
                  <a:pt x="67" y="63"/>
                </a:lnTo>
                <a:lnTo>
                  <a:pt x="38" y="63"/>
                </a:lnTo>
                <a:lnTo>
                  <a:pt x="43" y="27"/>
                </a:lnTo>
                <a:lnTo>
                  <a:pt x="43" y="27"/>
                </a:lnTo>
                <a:lnTo>
                  <a:pt x="43" y="25"/>
                </a:lnTo>
                <a:lnTo>
                  <a:pt x="43" y="24"/>
                </a:lnTo>
                <a:lnTo>
                  <a:pt x="41" y="22"/>
                </a:lnTo>
                <a:lnTo>
                  <a:pt x="39" y="21"/>
                </a:lnTo>
                <a:lnTo>
                  <a:pt x="39" y="21"/>
                </a:lnTo>
                <a:lnTo>
                  <a:pt x="37" y="22"/>
                </a:lnTo>
                <a:lnTo>
                  <a:pt x="36" y="24"/>
                </a:lnTo>
                <a:lnTo>
                  <a:pt x="33" y="27"/>
                </a:lnTo>
                <a:lnTo>
                  <a:pt x="29" y="63"/>
                </a:lnTo>
                <a:lnTo>
                  <a:pt x="0" y="63"/>
                </a:lnTo>
                <a:lnTo>
                  <a:pt x="9" y="1"/>
                </a:lnTo>
                <a:lnTo>
                  <a:pt x="36" y="1"/>
                </a:lnTo>
                <a:lnTo>
                  <a:pt x="36" y="7"/>
                </a:lnTo>
                <a:lnTo>
                  <a:pt x="36" y="7"/>
                </a:lnTo>
                <a:lnTo>
                  <a:pt x="39" y="4"/>
                </a:lnTo>
                <a:lnTo>
                  <a:pt x="43" y="2"/>
                </a:lnTo>
                <a:lnTo>
                  <a:pt x="49" y="0"/>
                </a:lnTo>
                <a:lnTo>
                  <a:pt x="54" y="0"/>
                </a:lnTo>
                <a:lnTo>
                  <a:pt x="54" y="0"/>
                </a:lnTo>
                <a:lnTo>
                  <a:pt x="59" y="0"/>
                </a:lnTo>
                <a:lnTo>
                  <a:pt x="65" y="2"/>
                </a:lnTo>
                <a:lnTo>
                  <a:pt x="68" y="5"/>
                </a:lnTo>
                <a:lnTo>
                  <a:pt x="71" y="9"/>
                </a:lnTo>
                <a:lnTo>
                  <a:pt x="71" y="9"/>
                </a:lnTo>
                <a:lnTo>
                  <a:pt x="73" y="6"/>
                </a:lnTo>
                <a:lnTo>
                  <a:pt x="78" y="2"/>
                </a:lnTo>
                <a:lnTo>
                  <a:pt x="85" y="0"/>
                </a:lnTo>
                <a:lnTo>
                  <a:pt x="92" y="0"/>
                </a:lnTo>
                <a:lnTo>
                  <a:pt x="92" y="0"/>
                </a:lnTo>
                <a:lnTo>
                  <a:pt x="97" y="0"/>
                </a:lnTo>
                <a:lnTo>
                  <a:pt x="101" y="1"/>
                </a:lnTo>
                <a:lnTo>
                  <a:pt x="103" y="4"/>
                </a:lnTo>
                <a:lnTo>
                  <a:pt x="107" y="6"/>
                </a:lnTo>
                <a:lnTo>
                  <a:pt x="108" y="9"/>
                </a:lnTo>
                <a:lnTo>
                  <a:pt x="110" y="12"/>
                </a:lnTo>
                <a:lnTo>
                  <a:pt x="110" y="16"/>
                </a:lnTo>
                <a:lnTo>
                  <a:pt x="110" y="21"/>
                </a:lnTo>
                <a:lnTo>
                  <a:pt x="110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42" name="Freeform 2373">
            <a:extLst>
              <a:ext uri="{FF2B5EF4-FFF2-40B4-BE49-F238E27FC236}">
                <a16:creationId xmlns:a16="http://schemas.microsoft.com/office/drawing/2014/main" id="{96AB7C15-E96D-4DF9-9EC2-982BCCAEEEE9}"/>
              </a:ext>
            </a:extLst>
          </p:cNvPr>
          <p:cNvSpPr>
            <a:spLocks noEditPoints="1"/>
          </p:cNvSpPr>
          <p:nvPr/>
        </p:nvSpPr>
        <p:spPr bwMode="auto">
          <a:xfrm>
            <a:off x="5904943" y="5978709"/>
            <a:ext cx="117475" cy="130175"/>
          </a:xfrm>
          <a:custGeom>
            <a:avLst/>
            <a:gdLst>
              <a:gd name="T0" fmla="*/ 26 w 74"/>
              <a:gd name="T1" fmla="*/ 82 h 82"/>
              <a:gd name="T2" fmla="*/ 0 w 74"/>
              <a:gd name="T3" fmla="*/ 81 h 82"/>
              <a:gd name="T4" fmla="*/ 11 w 74"/>
              <a:gd name="T5" fmla="*/ 3 h 82"/>
              <a:gd name="T6" fmla="*/ 37 w 74"/>
              <a:gd name="T7" fmla="*/ 0 h 82"/>
              <a:gd name="T8" fmla="*/ 50 w 74"/>
              <a:gd name="T9" fmla="*/ 2 h 82"/>
              <a:gd name="T10" fmla="*/ 63 w 74"/>
              <a:gd name="T11" fmla="*/ 5 h 82"/>
              <a:gd name="T12" fmla="*/ 72 w 74"/>
              <a:gd name="T13" fmla="*/ 12 h 82"/>
              <a:gd name="T14" fmla="*/ 74 w 74"/>
              <a:gd name="T15" fmla="*/ 22 h 82"/>
              <a:gd name="T16" fmla="*/ 73 w 74"/>
              <a:gd name="T17" fmla="*/ 28 h 82"/>
              <a:gd name="T18" fmla="*/ 67 w 74"/>
              <a:gd name="T19" fmla="*/ 38 h 82"/>
              <a:gd name="T20" fmla="*/ 62 w 74"/>
              <a:gd name="T21" fmla="*/ 40 h 82"/>
              <a:gd name="T22" fmla="*/ 69 w 74"/>
              <a:gd name="T23" fmla="*/ 45 h 82"/>
              <a:gd name="T24" fmla="*/ 73 w 74"/>
              <a:gd name="T25" fmla="*/ 56 h 82"/>
              <a:gd name="T26" fmla="*/ 72 w 74"/>
              <a:gd name="T27" fmla="*/ 63 h 82"/>
              <a:gd name="T28" fmla="*/ 65 w 74"/>
              <a:gd name="T29" fmla="*/ 73 h 82"/>
              <a:gd name="T30" fmla="*/ 52 w 74"/>
              <a:gd name="T31" fmla="*/ 79 h 82"/>
              <a:gd name="T32" fmla="*/ 26 w 74"/>
              <a:gd name="T33" fmla="*/ 82 h 82"/>
              <a:gd name="T34" fmla="*/ 47 w 74"/>
              <a:gd name="T35" fmla="*/ 54 h 82"/>
              <a:gd name="T36" fmla="*/ 45 w 74"/>
              <a:gd name="T37" fmla="*/ 51 h 82"/>
              <a:gd name="T38" fmla="*/ 40 w 74"/>
              <a:gd name="T39" fmla="*/ 48 h 82"/>
              <a:gd name="T40" fmla="*/ 37 w 74"/>
              <a:gd name="T41" fmla="*/ 48 h 82"/>
              <a:gd name="T42" fmla="*/ 30 w 74"/>
              <a:gd name="T43" fmla="*/ 62 h 82"/>
              <a:gd name="T44" fmla="*/ 35 w 74"/>
              <a:gd name="T45" fmla="*/ 62 h 82"/>
              <a:gd name="T46" fmla="*/ 39 w 74"/>
              <a:gd name="T47" fmla="*/ 62 h 82"/>
              <a:gd name="T48" fmla="*/ 45 w 74"/>
              <a:gd name="T49" fmla="*/ 58 h 82"/>
              <a:gd name="T50" fmla="*/ 47 w 74"/>
              <a:gd name="T51" fmla="*/ 54 h 82"/>
              <a:gd name="T52" fmla="*/ 34 w 74"/>
              <a:gd name="T53" fmla="*/ 33 h 82"/>
              <a:gd name="T54" fmla="*/ 38 w 74"/>
              <a:gd name="T55" fmla="*/ 33 h 82"/>
              <a:gd name="T56" fmla="*/ 45 w 74"/>
              <a:gd name="T57" fmla="*/ 32 h 82"/>
              <a:gd name="T58" fmla="*/ 48 w 74"/>
              <a:gd name="T59" fmla="*/ 25 h 82"/>
              <a:gd name="T60" fmla="*/ 48 w 74"/>
              <a:gd name="T61" fmla="*/ 23 h 82"/>
              <a:gd name="T62" fmla="*/ 40 w 74"/>
              <a:gd name="T63" fmla="*/ 19 h 82"/>
              <a:gd name="T64" fmla="*/ 35 w 74"/>
              <a:gd name="T65" fmla="*/ 2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" h="82">
                <a:moveTo>
                  <a:pt x="26" y="82"/>
                </a:moveTo>
                <a:lnTo>
                  <a:pt x="26" y="82"/>
                </a:lnTo>
                <a:lnTo>
                  <a:pt x="11" y="81"/>
                </a:lnTo>
                <a:lnTo>
                  <a:pt x="0" y="81"/>
                </a:lnTo>
                <a:lnTo>
                  <a:pt x="11" y="3"/>
                </a:lnTo>
                <a:lnTo>
                  <a:pt x="11" y="3"/>
                </a:lnTo>
                <a:lnTo>
                  <a:pt x="23" y="2"/>
                </a:lnTo>
                <a:lnTo>
                  <a:pt x="37" y="0"/>
                </a:lnTo>
                <a:lnTo>
                  <a:pt x="37" y="0"/>
                </a:lnTo>
                <a:lnTo>
                  <a:pt x="50" y="2"/>
                </a:lnTo>
                <a:lnTo>
                  <a:pt x="57" y="3"/>
                </a:lnTo>
                <a:lnTo>
                  <a:pt x="63" y="5"/>
                </a:lnTo>
                <a:lnTo>
                  <a:pt x="68" y="8"/>
                </a:lnTo>
                <a:lnTo>
                  <a:pt x="72" y="12"/>
                </a:lnTo>
                <a:lnTo>
                  <a:pt x="73" y="15"/>
                </a:lnTo>
                <a:lnTo>
                  <a:pt x="74" y="22"/>
                </a:lnTo>
                <a:lnTo>
                  <a:pt x="74" y="22"/>
                </a:lnTo>
                <a:lnTo>
                  <a:pt x="73" y="28"/>
                </a:lnTo>
                <a:lnTo>
                  <a:pt x="70" y="34"/>
                </a:lnTo>
                <a:lnTo>
                  <a:pt x="67" y="38"/>
                </a:lnTo>
                <a:lnTo>
                  <a:pt x="62" y="40"/>
                </a:lnTo>
                <a:lnTo>
                  <a:pt x="62" y="40"/>
                </a:lnTo>
                <a:lnTo>
                  <a:pt x="65" y="42"/>
                </a:lnTo>
                <a:lnTo>
                  <a:pt x="69" y="45"/>
                </a:lnTo>
                <a:lnTo>
                  <a:pt x="72" y="49"/>
                </a:lnTo>
                <a:lnTo>
                  <a:pt x="73" y="56"/>
                </a:lnTo>
                <a:lnTo>
                  <a:pt x="73" y="56"/>
                </a:lnTo>
                <a:lnTo>
                  <a:pt x="72" y="63"/>
                </a:lnTo>
                <a:lnTo>
                  <a:pt x="69" y="69"/>
                </a:lnTo>
                <a:lnTo>
                  <a:pt x="65" y="73"/>
                </a:lnTo>
                <a:lnTo>
                  <a:pt x="59" y="77"/>
                </a:lnTo>
                <a:lnTo>
                  <a:pt x="52" y="79"/>
                </a:lnTo>
                <a:lnTo>
                  <a:pt x="44" y="81"/>
                </a:lnTo>
                <a:lnTo>
                  <a:pt x="26" y="82"/>
                </a:lnTo>
                <a:lnTo>
                  <a:pt x="26" y="82"/>
                </a:lnTo>
                <a:close/>
                <a:moveTo>
                  <a:pt x="47" y="54"/>
                </a:moveTo>
                <a:lnTo>
                  <a:pt x="47" y="54"/>
                </a:lnTo>
                <a:lnTo>
                  <a:pt x="45" y="51"/>
                </a:lnTo>
                <a:lnTo>
                  <a:pt x="43" y="49"/>
                </a:lnTo>
                <a:lnTo>
                  <a:pt x="40" y="48"/>
                </a:lnTo>
                <a:lnTo>
                  <a:pt x="37" y="48"/>
                </a:lnTo>
                <a:lnTo>
                  <a:pt x="37" y="48"/>
                </a:lnTo>
                <a:lnTo>
                  <a:pt x="32" y="48"/>
                </a:lnTo>
                <a:lnTo>
                  <a:pt x="30" y="62"/>
                </a:lnTo>
                <a:lnTo>
                  <a:pt x="30" y="62"/>
                </a:lnTo>
                <a:lnTo>
                  <a:pt x="35" y="62"/>
                </a:lnTo>
                <a:lnTo>
                  <a:pt x="35" y="62"/>
                </a:lnTo>
                <a:lnTo>
                  <a:pt x="39" y="62"/>
                </a:lnTo>
                <a:lnTo>
                  <a:pt x="43" y="61"/>
                </a:lnTo>
                <a:lnTo>
                  <a:pt x="45" y="58"/>
                </a:lnTo>
                <a:lnTo>
                  <a:pt x="47" y="54"/>
                </a:lnTo>
                <a:lnTo>
                  <a:pt x="47" y="54"/>
                </a:lnTo>
                <a:close/>
                <a:moveTo>
                  <a:pt x="34" y="33"/>
                </a:moveTo>
                <a:lnTo>
                  <a:pt x="34" y="33"/>
                </a:lnTo>
                <a:lnTo>
                  <a:pt x="38" y="33"/>
                </a:lnTo>
                <a:lnTo>
                  <a:pt x="38" y="33"/>
                </a:lnTo>
                <a:lnTo>
                  <a:pt x="42" y="33"/>
                </a:lnTo>
                <a:lnTo>
                  <a:pt x="45" y="32"/>
                </a:lnTo>
                <a:lnTo>
                  <a:pt x="48" y="29"/>
                </a:lnTo>
                <a:lnTo>
                  <a:pt x="48" y="25"/>
                </a:lnTo>
                <a:lnTo>
                  <a:pt x="48" y="25"/>
                </a:lnTo>
                <a:lnTo>
                  <a:pt x="48" y="23"/>
                </a:lnTo>
                <a:lnTo>
                  <a:pt x="45" y="20"/>
                </a:lnTo>
                <a:lnTo>
                  <a:pt x="40" y="19"/>
                </a:lnTo>
                <a:lnTo>
                  <a:pt x="40" y="19"/>
                </a:lnTo>
                <a:lnTo>
                  <a:pt x="35" y="20"/>
                </a:lnTo>
                <a:lnTo>
                  <a:pt x="34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43" name="Freeform 2374">
            <a:extLst>
              <a:ext uri="{FF2B5EF4-FFF2-40B4-BE49-F238E27FC236}">
                <a16:creationId xmlns:a16="http://schemas.microsoft.com/office/drawing/2014/main" id="{8B771742-36AB-4906-9CF8-B5804E7534CC}"/>
              </a:ext>
            </a:extLst>
          </p:cNvPr>
          <p:cNvSpPr>
            <a:spLocks/>
          </p:cNvSpPr>
          <p:nvPr/>
        </p:nvSpPr>
        <p:spPr bwMode="auto">
          <a:xfrm>
            <a:off x="6028768" y="5970771"/>
            <a:ext cx="117475" cy="138113"/>
          </a:xfrm>
          <a:custGeom>
            <a:avLst/>
            <a:gdLst>
              <a:gd name="T0" fmla="*/ 71 w 74"/>
              <a:gd name="T1" fmla="*/ 67 h 87"/>
              <a:gd name="T2" fmla="*/ 69 w 74"/>
              <a:gd name="T3" fmla="*/ 84 h 87"/>
              <a:gd name="T4" fmla="*/ 69 w 74"/>
              <a:gd name="T5" fmla="*/ 84 h 87"/>
              <a:gd name="T6" fmla="*/ 63 w 74"/>
              <a:gd name="T7" fmla="*/ 86 h 87"/>
              <a:gd name="T8" fmla="*/ 55 w 74"/>
              <a:gd name="T9" fmla="*/ 87 h 87"/>
              <a:gd name="T10" fmla="*/ 55 w 74"/>
              <a:gd name="T11" fmla="*/ 87 h 87"/>
              <a:gd name="T12" fmla="*/ 49 w 74"/>
              <a:gd name="T13" fmla="*/ 86 h 87"/>
              <a:gd name="T14" fmla="*/ 45 w 74"/>
              <a:gd name="T15" fmla="*/ 84 h 87"/>
              <a:gd name="T16" fmla="*/ 43 w 74"/>
              <a:gd name="T17" fmla="*/ 82 h 87"/>
              <a:gd name="T18" fmla="*/ 36 w 74"/>
              <a:gd name="T19" fmla="*/ 74 h 87"/>
              <a:gd name="T20" fmla="*/ 31 w 74"/>
              <a:gd name="T21" fmla="*/ 62 h 87"/>
              <a:gd name="T22" fmla="*/ 28 w 74"/>
              <a:gd name="T23" fmla="*/ 86 h 87"/>
              <a:gd name="T24" fmla="*/ 0 w 74"/>
              <a:gd name="T25" fmla="*/ 86 h 87"/>
              <a:gd name="T26" fmla="*/ 11 w 74"/>
              <a:gd name="T27" fmla="*/ 0 h 87"/>
              <a:gd name="T28" fmla="*/ 40 w 74"/>
              <a:gd name="T29" fmla="*/ 0 h 87"/>
              <a:gd name="T30" fmla="*/ 34 w 74"/>
              <a:gd name="T31" fmla="*/ 44 h 87"/>
              <a:gd name="T32" fmla="*/ 34 w 74"/>
              <a:gd name="T33" fmla="*/ 44 h 87"/>
              <a:gd name="T34" fmla="*/ 38 w 74"/>
              <a:gd name="T35" fmla="*/ 40 h 87"/>
              <a:gd name="T36" fmla="*/ 41 w 74"/>
              <a:gd name="T37" fmla="*/ 37 h 87"/>
              <a:gd name="T38" fmla="*/ 44 w 74"/>
              <a:gd name="T39" fmla="*/ 32 h 87"/>
              <a:gd name="T40" fmla="*/ 46 w 74"/>
              <a:gd name="T41" fmla="*/ 24 h 87"/>
              <a:gd name="T42" fmla="*/ 74 w 74"/>
              <a:gd name="T43" fmla="*/ 24 h 87"/>
              <a:gd name="T44" fmla="*/ 74 w 74"/>
              <a:gd name="T45" fmla="*/ 24 h 87"/>
              <a:gd name="T46" fmla="*/ 73 w 74"/>
              <a:gd name="T47" fmla="*/ 33 h 87"/>
              <a:gd name="T48" fmla="*/ 69 w 74"/>
              <a:gd name="T49" fmla="*/ 40 h 87"/>
              <a:gd name="T50" fmla="*/ 63 w 74"/>
              <a:gd name="T51" fmla="*/ 47 h 87"/>
              <a:gd name="T52" fmla="*/ 55 w 74"/>
              <a:gd name="T53" fmla="*/ 52 h 87"/>
              <a:gd name="T54" fmla="*/ 55 w 74"/>
              <a:gd name="T55" fmla="*/ 52 h 87"/>
              <a:gd name="T56" fmla="*/ 58 w 74"/>
              <a:gd name="T57" fmla="*/ 58 h 87"/>
              <a:gd name="T58" fmla="*/ 60 w 74"/>
              <a:gd name="T59" fmla="*/ 63 h 87"/>
              <a:gd name="T60" fmla="*/ 65 w 74"/>
              <a:gd name="T61" fmla="*/ 67 h 87"/>
              <a:gd name="T62" fmla="*/ 68 w 74"/>
              <a:gd name="T63" fmla="*/ 67 h 87"/>
              <a:gd name="T64" fmla="*/ 71 w 74"/>
              <a:gd name="T65" fmla="*/ 67 h 87"/>
              <a:gd name="T66" fmla="*/ 71 w 74"/>
              <a:gd name="T67" fmla="*/ 6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4" h="87">
                <a:moveTo>
                  <a:pt x="71" y="67"/>
                </a:moveTo>
                <a:lnTo>
                  <a:pt x="69" y="84"/>
                </a:lnTo>
                <a:lnTo>
                  <a:pt x="69" y="84"/>
                </a:lnTo>
                <a:lnTo>
                  <a:pt x="63" y="86"/>
                </a:lnTo>
                <a:lnTo>
                  <a:pt x="55" y="87"/>
                </a:lnTo>
                <a:lnTo>
                  <a:pt x="55" y="87"/>
                </a:lnTo>
                <a:lnTo>
                  <a:pt x="49" y="86"/>
                </a:lnTo>
                <a:lnTo>
                  <a:pt x="45" y="84"/>
                </a:lnTo>
                <a:lnTo>
                  <a:pt x="43" y="82"/>
                </a:lnTo>
                <a:lnTo>
                  <a:pt x="36" y="74"/>
                </a:lnTo>
                <a:lnTo>
                  <a:pt x="31" y="62"/>
                </a:lnTo>
                <a:lnTo>
                  <a:pt x="28" y="86"/>
                </a:lnTo>
                <a:lnTo>
                  <a:pt x="0" y="86"/>
                </a:lnTo>
                <a:lnTo>
                  <a:pt x="11" y="0"/>
                </a:lnTo>
                <a:lnTo>
                  <a:pt x="40" y="0"/>
                </a:lnTo>
                <a:lnTo>
                  <a:pt x="34" y="44"/>
                </a:lnTo>
                <a:lnTo>
                  <a:pt x="34" y="44"/>
                </a:lnTo>
                <a:lnTo>
                  <a:pt x="38" y="40"/>
                </a:lnTo>
                <a:lnTo>
                  <a:pt x="41" y="37"/>
                </a:lnTo>
                <a:lnTo>
                  <a:pt x="44" y="32"/>
                </a:lnTo>
                <a:lnTo>
                  <a:pt x="46" y="24"/>
                </a:lnTo>
                <a:lnTo>
                  <a:pt x="74" y="24"/>
                </a:lnTo>
                <a:lnTo>
                  <a:pt x="74" y="24"/>
                </a:lnTo>
                <a:lnTo>
                  <a:pt x="73" y="33"/>
                </a:lnTo>
                <a:lnTo>
                  <a:pt x="69" y="40"/>
                </a:lnTo>
                <a:lnTo>
                  <a:pt x="63" y="47"/>
                </a:lnTo>
                <a:lnTo>
                  <a:pt x="55" y="52"/>
                </a:lnTo>
                <a:lnTo>
                  <a:pt x="55" y="52"/>
                </a:lnTo>
                <a:lnTo>
                  <a:pt x="58" y="58"/>
                </a:lnTo>
                <a:lnTo>
                  <a:pt x="60" y="63"/>
                </a:lnTo>
                <a:lnTo>
                  <a:pt x="65" y="67"/>
                </a:lnTo>
                <a:lnTo>
                  <a:pt x="68" y="67"/>
                </a:lnTo>
                <a:lnTo>
                  <a:pt x="71" y="67"/>
                </a:lnTo>
                <a:lnTo>
                  <a:pt x="71" y="6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44" name="Freeform 2375">
            <a:extLst>
              <a:ext uri="{FF2B5EF4-FFF2-40B4-BE49-F238E27FC236}">
                <a16:creationId xmlns:a16="http://schemas.microsoft.com/office/drawing/2014/main" id="{93E7A3DE-279C-4DCF-B38F-EE2AF887BC6C}"/>
              </a:ext>
            </a:extLst>
          </p:cNvPr>
          <p:cNvSpPr>
            <a:spLocks noEditPoints="1"/>
          </p:cNvSpPr>
          <p:nvPr/>
        </p:nvSpPr>
        <p:spPr bwMode="auto">
          <a:xfrm>
            <a:off x="6346268" y="5464359"/>
            <a:ext cx="130175" cy="130175"/>
          </a:xfrm>
          <a:custGeom>
            <a:avLst/>
            <a:gdLst>
              <a:gd name="T0" fmla="*/ 82 w 82"/>
              <a:gd name="T1" fmla="*/ 36 h 82"/>
              <a:gd name="T2" fmla="*/ 82 w 82"/>
              <a:gd name="T3" fmla="*/ 36 h 82"/>
              <a:gd name="T4" fmla="*/ 82 w 82"/>
              <a:gd name="T5" fmla="*/ 43 h 82"/>
              <a:gd name="T6" fmla="*/ 81 w 82"/>
              <a:gd name="T7" fmla="*/ 49 h 82"/>
              <a:gd name="T8" fmla="*/ 79 w 82"/>
              <a:gd name="T9" fmla="*/ 54 h 82"/>
              <a:gd name="T10" fmla="*/ 76 w 82"/>
              <a:gd name="T11" fmla="*/ 59 h 82"/>
              <a:gd name="T12" fmla="*/ 74 w 82"/>
              <a:gd name="T13" fmla="*/ 64 h 82"/>
              <a:gd name="T14" fmla="*/ 70 w 82"/>
              <a:gd name="T15" fmla="*/ 68 h 82"/>
              <a:gd name="T16" fmla="*/ 62 w 82"/>
              <a:gd name="T17" fmla="*/ 73 h 82"/>
              <a:gd name="T18" fmla="*/ 53 w 82"/>
              <a:gd name="T19" fmla="*/ 77 h 82"/>
              <a:gd name="T20" fmla="*/ 43 w 82"/>
              <a:gd name="T21" fmla="*/ 79 h 82"/>
              <a:gd name="T22" fmla="*/ 33 w 82"/>
              <a:gd name="T23" fmla="*/ 81 h 82"/>
              <a:gd name="T24" fmla="*/ 25 w 82"/>
              <a:gd name="T25" fmla="*/ 82 h 82"/>
              <a:gd name="T26" fmla="*/ 25 w 82"/>
              <a:gd name="T27" fmla="*/ 82 h 82"/>
              <a:gd name="T28" fmla="*/ 11 w 82"/>
              <a:gd name="T29" fmla="*/ 81 h 82"/>
              <a:gd name="T30" fmla="*/ 0 w 82"/>
              <a:gd name="T31" fmla="*/ 79 h 82"/>
              <a:gd name="T32" fmla="*/ 11 w 82"/>
              <a:gd name="T33" fmla="*/ 3 h 82"/>
              <a:gd name="T34" fmla="*/ 11 w 82"/>
              <a:gd name="T35" fmla="*/ 3 h 82"/>
              <a:gd name="T36" fmla="*/ 25 w 82"/>
              <a:gd name="T37" fmla="*/ 0 h 82"/>
              <a:gd name="T38" fmla="*/ 40 w 82"/>
              <a:gd name="T39" fmla="*/ 0 h 82"/>
              <a:gd name="T40" fmla="*/ 40 w 82"/>
              <a:gd name="T41" fmla="*/ 0 h 82"/>
              <a:gd name="T42" fmla="*/ 48 w 82"/>
              <a:gd name="T43" fmla="*/ 0 h 82"/>
              <a:gd name="T44" fmla="*/ 57 w 82"/>
              <a:gd name="T45" fmla="*/ 3 h 82"/>
              <a:gd name="T46" fmla="*/ 65 w 82"/>
              <a:gd name="T47" fmla="*/ 5 h 82"/>
              <a:gd name="T48" fmla="*/ 71 w 82"/>
              <a:gd name="T49" fmla="*/ 9 h 82"/>
              <a:gd name="T50" fmla="*/ 76 w 82"/>
              <a:gd name="T51" fmla="*/ 14 h 82"/>
              <a:gd name="T52" fmla="*/ 80 w 82"/>
              <a:gd name="T53" fmla="*/ 20 h 82"/>
              <a:gd name="T54" fmla="*/ 81 w 82"/>
              <a:gd name="T55" fmla="*/ 28 h 82"/>
              <a:gd name="T56" fmla="*/ 82 w 82"/>
              <a:gd name="T57" fmla="*/ 36 h 82"/>
              <a:gd name="T58" fmla="*/ 82 w 82"/>
              <a:gd name="T59" fmla="*/ 36 h 82"/>
              <a:gd name="T60" fmla="*/ 35 w 82"/>
              <a:gd name="T61" fmla="*/ 59 h 82"/>
              <a:gd name="T62" fmla="*/ 35 w 82"/>
              <a:gd name="T63" fmla="*/ 59 h 82"/>
              <a:gd name="T64" fmla="*/ 40 w 82"/>
              <a:gd name="T65" fmla="*/ 59 h 82"/>
              <a:gd name="T66" fmla="*/ 43 w 82"/>
              <a:gd name="T67" fmla="*/ 58 h 82"/>
              <a:gd name="T68" fmla="*/ 46 w 82"/>
              <a:gd name="T69" fmla="*/ 56 h 82"/>
              <a:gd name="T70" fmla="*/ 48 w 82"/>
              <a:gd name="T71" fmla="*/ 52 h 82"/>
              <a:gd name="T72" fmla="*/ 52 w 82"/>
              <a:gd name="T73" fmla="*/ 46 h 82"/>
              <a:gd name="T74" fmla="*/ 53 w 82"/>
              <a:gd name="T75" fmla="*/ 37 h 82"/>
              <a:gd name="T76" fmla="*/ 53 w 82"/>
              <a:gd name="T77" fmla="*/ 37 h 82"/>
              <a:gd name="T78" fmla="*/ 52 w 82"/>
              <a:gd name="T79" fmla="*/ 30 h 82"/>
              <a:gd name="T80" fmla="*/ 50 w 82"/>
              <a:gd name="T81" fmla="*/ 25 h 82"/>
              <a:gd name="T82" fmla="*/ 46 w 82"/>
              <a:gd name="T83" fmla="*/ 23 h 82"/>
              <a:gd name="T84" fmla="*/ 40 w 82"/>
              <a:gd name="T85" fmla="*/ 22 h 82"/>
              <a:gd name="T86" fmla="*/ 40 w 82"/>
              <a:gd name="T87" fmla="*/ 22 h 82"/>
              <a:gd name="T88" fmla="*/ 37 w 82"/>
              <a:gd name="T89" fmla="*/ 22 h 82"/>
              <a:gd name="T90" fmla="*/ 31 w 82"/>
              <a:gd name="T91" fmla="*/ 59 h 82"/>
              <a:gd name="T92" fmla="*/ 31 w 82"/>
              <a:gd name="T93" fmla="*/ 59 h 82"/>
              <a:gd name="T94" fmla="*/ 35 w 82"/>
              <a:gd name="T95" fmla="*/ 59 h 82"/>
              <a:gd name="T96" fmla="*/ 35 w 82"/>
              <a:gd name="T97" fmla="*/ 59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2" h="82">
                <a:moveTo>
                  <a:pt x="82" y="36"/>
                </a:moveTo>
                <a:lnTo>
                  <a:pt x="82" y="36"/>
                </a:lnTo>
                <a:lnTo>
                  <a:pt x="82" y="43"/>
                </a:lnTo>
                <a:lnTo>
                  <a:pt x="81" y="49"/>
                </a:lnTo>
                <a:lnTo>
                  <a:pt x="79" y="54"/>
                </a:lnTo>
                <a:lnTo>
                  <a:pt x="76" y="59"/>
                </a:lnTo>
                <a:lnTo>
                  <a:pt x="74" y="64"/>
                </a:lnTo>
                <a:lnTo>
                  <a:pt x="70" y="68"/>
                </a:lnTo>
                <a:lnTo>
                  <a:pt x="62" y="73"/>
                </a:lnTo>
                <a:lnTo>
                  <a:pt x="53" y="77"/>
                </a:lnTo>
                <a:lnTo>
                  <a:pt x="43" y="79"/>
                </a:lnTo>
                <a:lnTo>
                  <a:pt x="33" y="81"/>
                </a:lnTo>
                <a:lnTo>
                  <a:pt x="25" y="82"/>
                </a:lnTo>
                <a:lnTo>
                  <a:pt x="25" y="82"/>
                </a:lnTo>
                <a:lnTo>
                  <a:pt x="11" y="81"/>
                </a:lnTo>
                <a:lnTo>
                  <a:pt x="0" y="79"/>
                </a:lnTo>
                <a:lnTo>
                  <a:pt x="11" y="3"/>
                </a:lnTo>
                <a:lnTo>
                  <a:pt x="11" y="3"/>
                </a:lnTo>
                <a:lnTo>
                  <a:pt x="25" y="0"/>
                </a:lnTo>
                <a:lnTo>
                  <a:pt x="40" y="0"/>
                </a:lnTo>
                <a:lnTo>
                  <a:pt x="40" y="0"/>
                </a:lnTo>
                <a:lnTo>
                  <a:pt x="48" y="0"/>
                </a:lnTo>
                <a:lnTo>
                  <a:pt x="57" y="3"/>
                </a:lnTo>
                <a:lnTo>
                  <a:pt x="65" y="5"/>
                </a:lnTo>
                <a:lnTo>
                  <a:pt x="71" y="9"/>
                </a:lnTo>
                <a:lnTo>
                  <a:pt x="76" y="14"/>
                </a:lnTo>
                <a:lnTo>
                  <a:pt x="80" y="20"/>
                </a:lnTo>
                <a:lnTo>
                  <a:pt x="81" y="28"/>
                </a:lnTo>
                <a:lnTo>
                  <a:pt x="82" y="36"/>
                </a:lnTo>
                <a:lnTo>
                  <a:pt x="82" y="36"/>
                </a:lnTo>
                <a:close/>
                <a:moveTo>
                  <a:pt x="35" y="59"/>
                </a:moveTo>
                <a:lnTo>
                  <a:pt x="35" y="59"/>
                </a:lnTo>
                <a:lnTo>
                  <a:pt x="40" y="59"/>
                </a:lnTo>
                <a:lnTo>
                  <a:pt x="43" y="58"/>
                </a:lnTo>
                <a:lnTo>
                  <a:pt x="46" y="56"/>
                </a:lnTo>
                <a:lnTo>
                  <a:pt x="48" y="52"/>
                </a:lnTo>
                <a:lnTo>
                  <a:pt x="52" y="46"/>
                </a:lnTo>
                <a:lnTo>
                  <a:pt x="53" y="37"/>
                </a:lnTo>
                <a:lnTo>
                  <a:pt x="53" y="37"/>
                </a:lnTo>
                <a:lnTo>
                  <a:pt x="52" y="30"/>
                </a:lnTo>
                <a:lnTo>
                  <a:pt x="50" y="25"/>
                </a:lnTo>
                <a:lnTo>
                  <a:pt x="46" y="23"/>
                </a:lnTo>
                <a:lnTo>
                  <a:pt x="40" y="22"/>
                </a:lnTo>
                <a:lnTo>
                  <a:pt x="40" y="22"/>
                </a:lnTo>
                <a:lnTo>
                  <a:pt x="37" y="22"/>
                </a:lnTo>
                <a:lnTo>
                  <a:pt x="31" y="59"/>
                </a:lnTo>
                <a:lnTo>
                  <a:pt x="31" y="59"/>
                </a:lnTo>
                <a:lnTo>
                  <a:pt x="35" y="59"/>
                </a:lnTo>
                <a:lnTo>
                  <a:pt x="35" y="5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45" name="Freeform 2376">
            <a:extLst>
              <a:ext uri="{FF2B5EF4-FFF2-40B4-BE49-F238E27FC236}">
                <a16:creationId xmlns:a16="http://schemas.microsoft.com/office/drawing/2014/main" id="{9F4508EE-DF52-402B-8906-D5359A0B0CF7}"/>
              </a:ext>
            </a:extLst>
          </p:cNvPr>
          <p:cNvSpPr>
            <a:spLocks noEditPoints="1"/>
          </p:cNvSpPr>
          <p:nvPr/>
        </p:nvSpPr>
        <p:spPr bwMode="auto">
          <a:xfrm>
            <a:off x="6482793" y="5494521"/>
            <a:ext cx="115888" cy="133350"/>
          </a:xfrm>
          <a:custGeom>
            <a:avLst/>
            <a:gdLst>
              <a:gd name="T0" fmla="*/ 73 w 73"/>
              <a:gd name="T1" fmla="*/ 0 h 84"/>
              <a:gd name="T2" fmla="*/ 65 w 73"/>
              <a:gd name="T3" fmla="*/ 52 h 84"/>
              <a:gd name="T4" fmla="*/ 65 w 73"/>
              <a:gd name="T5" fmla="*/ 52 h 84"/>
              <a:gd name="T6" fmla="*/ 64 w 73"/>
              <a:gd name="T7" fmla="*/ 59 h 84"/>
              <a:gd name="T8" fmla="*/ 62 w 73"/>
              <a:gd name="T9" fmla="*/ 67 h 84"/>
              <a:gd name="T10" fmla="*/ 59 w 73"/>
              <a:gd name="T11" fmla="*/ 72 h 84"/>
              <a:gd name="T12" fmla="*/ 54 w 73"/>
              <a:gd name="T13" fmla="*/ 77 h 84"/>
              <a:gd name="T14" fmla="*/ 49 w 73"/>
              <a:gd name="T15" fmla="*/ 81 h 84"/>
              <a:gd name="T16" fmla="*/ 43 w 73"/>
              <a:gd name="T17" fmla="*/ 83 h 84"/>
              <a:gd name="T18" fmla="*/ 35 w 73"/>
              <a:gd name="T19" fmla="*/ 84 h 84"/>
              <a:gd name="T20" fmla="*/ 26 w 73"/>
              <a:gd name="T21" fmla="*/ 84 h 84"/>
              <a:gd name="T22" fmla="*/ 26 w 73"/>
              <a:gd name="T23" fmla="*/ 84 h 84"/>
              <a:gd name="T24" fmla="*/ 14 w 73"/>
              <a:gd name="T25" fmla="*/ 84 h 84"/>
              <a:gd name="T26" fmla="*/ 9 w 73"/>
              <a:gd name="T27" fmla="*/ 82 h 84"/>
              <a:gd name="T28" fmla="*/ 5 w 73"/>
              <a:gd name="T29" fmla="*/ 81 h 84"/>
              <a:gd name="T30" fmla="*/ 3 w 73"/>
              <a:gd name="T31" fmla="*/ 78 h 84"/>
              <a:gd name="T32" fmla="*/ 1 w 73"/>
              <a:gd name="T33" fmla="*/ 76 h 84"/>
              <a:gd name="T34" fmla="*/ 0 w 73"/>
              <a:gd name="T35" fmla="*/ 73 h 84"/>
              <a:gd name="T36" fmla="*/ 0 w 73"/>
              <a:gd name="T37" fmla="*/ 71 h 84"/>
              <a:gd name="T38" fmla="*/ 0 w 73"/>
              <a:gd name="T39" fmla="*/ 71 h 84"/>
              <a:gd name="T40" fmla="*/ 0 w 73"/>
              <a:gd name="T41" fmla="*/ 64 h 84"/>
              <a:gd name="T42" fmla="*/ 4 w 73"/>
              <a:gd name="T43" fmla="*/ 60 h 84"/>
              <a:gd name="T44" fmla="*/ 8 w 73"/>
              <a:gd name="T45" fmla="*/ 55 h 84"/>
              <a:gd name="T46" fmla="*/ 14 w 73"/>
              <a:gd name="T47" fmla="*/ 53 h 84"/>
              <a:gd name="T48" fmla="*/ 14 w 73"/>
              <a:gd name="T49" fmla="*/ 53 h 84"/>
              <a:gd name="T50" fmla="*/ 8 w 73"/>
              <a:gd name="T51" fmla="*/ 52 h 84"/>
              <a:gd name="T52" fmla="*/ 4 w 73"/>
              <a:gd name="T53" fmla="*/ 48 h 84"/>
              <a:gd name="T54" fmla="*/ 1 w 73"/>
              <a:gd name="T55" fmla="*/ 43 h 84"/>
              <a:gd name="T56" fmla="*/ 1 w 73"/>
              <a:gd name="T57" fmla="*/ 37 h 84"/>
              <a:gd name="T58" fmla="*/ 6 w 73"/>
              <a:gd name="T59" fmla="*/ 0 h 84"/>
              <a:gd name="T60" fmla="*/ 35 w 73"/>
              <a:gd name="T61" fmla="*/ 0 h 84"/>
              <a:gd name="T62" fmla="*/ 30 w 73"/>
              <a:gd name="T63" fmla="*/ 33 h 84"/>
              <a:gd name="T64" fmla="*/ 30 w 73"/>
              <a:gd name="T65" fmla="*/ 33 h 84"/>
              <a:gd name="T66" fmla="*/ 30 w 73"/>
              <a:gd name="T67" fmla="*/ 35 h 84"/>
              <a:gd name="T68" fmla="*/ 31 w 73"/>
              <a:gd name="T69" fmla="*/ 37 h 84"/>
              <a:gd name="T70" fmla="*/ 33 w 73"/>
              <a:gd name="T71" fmla="*/ 38 h 84"/>
              <a:gd name="T72" fmla="*/ 34 w 73"/>
              <a:gd name="T73" fmla="*/ 39 h 84"/>
              <a:gd name="T74" fmla="*/ 34 w 73"/>
              <a:gd name="T75" fmla="*/ 39 h 84"/>
              <a:gd name="T76" fmla="*/ 37 w 73"/>
              <a:gd name="T77" fmla="*/ 38 h 84"/>
              <a:gd name="T78" fmla="*/ 39 w 73"/>
              <a:gd name="T79" fmla="*/ 37 h 84"/>
              <a:gd name="T80" fmla="*/ 40 w 73"/>
              <a:gd name="T81" fmla="*/ 35 h 84"/>
              <a:gd name="T82" fmla="*/ 40 w 73"/>
              <a:gd name="T83" fmla="*/ 33 h 84"/>
              <a:gd name="T84" fmla="*/ 45 w 73"/>
              <a:gd name="T85" fmla="*/ 0 h 84"/>
              <a:gd name="T86" fmla="*/ 73 w 73"/>
              <a:gd name="T87" fmla="*/ 0 h 84"/>
              <a:gd name="T88" fmla="*/ 38 w 73"/>
              <a:gd name="T89" fmla="*/ 53 h 84"/>
              <a:gd name="T90" fmla="*/ 38 w 73"/>
              <a:gd name="T91" fmla="*/ 53 h 84"/>
              <a:gd name="T92" fmla="*/ 35 w 73"/>
              <a:gd name="T93" fmla="*/ 53 h 84"/>
              <a:gd name="T94" fmla="*/ 31 w 73"/>
              <a:gd name="T95" fmla="*/ 55 h 84"/>
              <a:gd name="T96" fmla="*/ 28 w 73"/>
              <a:gd name="T97" fmla="*/ 58 h 84"/>
              <a:gd name="T98" fmla="*/ 26 w 73"/>
              <a:gd name="T99" fmla="*/ 60 h 84"/>
              <a:gd name="T100" fmla="*/ 26 w 73"/>
              <a:gd name="T101" fmla="*/ 64 h 84"/>
              <a:gd name="T102" fmla="*/ 26 w 73"/>
              <a:gd name="T103" fmla="*/ 64 h 84"/>
              <a:gd name="T104" fmla="*/ 26 w 73"/>
              <a:gd name="T105" fmla="*/ 67 h 84"/>
              <a:gd name="T106" fmla="*/ 28 w 73"/>
              <a:gd name="T107" fmla="*/ 68 h 84"/>
              <a:gd name="T108" fmla="*/ 30 w 73"/>
              <a:gd name="T109" fmla="*/ 68 h 84"/>
              <a:gd name="T110" fmla="*/ 30 w 73"/>
              <a:gd name="T111" fmla="*/ 68 h 84"/>
              <a:gd name="T112" fmla="*/ 33 w 73"/>
              <a:gd name="T113" fmla="*/ 68 h 84"/>
              <a:gd name="T114" fmla="*/ 34 w 73"/>
              <a:gd name="T115" fmla="*/ 67 h 84"/>
              <a:gd name="T116" fmla="*/ 37 w 73"/>
              <a:gd name="T117" fmla="*/ 62 h 84"/>
              <a:gd name="T118" fmla="*/ 38 w 73"/>
              <a:gd name="T119" fmla="*/ 53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3" h="84">
                <a:moveTo>
                  <a:pt x="73" y="0"/>
                </a:moveTo>
                <a:lnTo>
                  <a:pt x="65" y="52"/>
                </a:lnTo>
                <a:lnTo>
                  <a:pt x="65" y="52"/>
                </a:lnTo>
                <a:lnTo>
                  <a:pt x="64" y="59"/>
                </a:lnTo>
                <a:lnTo>
                  <a:pt x="62" y="67"/>
                </a:lnTo>
                <a:lnTo>
                  <a:pt x="59" y="72"/>
                </a:lnTo>
                <a:lnTo>
                  <a:pt x="54" y="77"/>
                </a:lnTo>
                <a:lnTo>
                  <a:pt x="49" y="81"/>
                </a:lnTo>
                <a:lnTo>
                  <a:pt x="43" y="83"/>
                </a:lnTo>
                <a:lnTo>
                  <a:pt x="35" y="84"/>
                </a:lnTo>
                <a:lnTo>
                  <a:pt x="26" y="84"/>
                </a:lnTo>
                <a:lnTo>
                  <a:pt x="26" y="84"/>
                </a:lnTo>
                <a:lnTo>
                  <a:pt x="14" y="84"/>
                </a:lnTo>
                <a:lnTo>
                  <a:pt x="9" y="82"/>
                </a:lnTo>
                <a:lnTo>
                  <a:pt x="5" y="81"/>
                </a:lnTo>
                <a:lnTo>
                  <a:pt x="3" y="78"/>
                </a:lnTo>
                <a:lnTo>
                  <a:pt x="1" y="76"/>
                </a:lnTo>
                <a:lnTo>
                  <a:pt x="0" y="73"/>
                </a:lnTo>
                <a:lnTo>
                  <a:pt x="0" y="71"/>
                </a:lnTo>
                <a:lnTo>
                  <a:pt x="0" y="71"/>
                </a:lnTo>
                <a:lnTo>
                  <a:pt x="0" y="64"/>
                </a:lnTo>
                <a:lnTo>
                  <a:pt x="4" y="60"/>
                </a:lnTo>
                <a:lnTo>
                  <a:pt x="8" y="55"/>
                </a:lnTo>
                <a:lnTo>
                  <a:pt x="14" y="53"/>
                </a:lnTo>
                <a:lnTo>
                  <a:pt x="14" y="53"/>
                </a:lnTo>
                <a:lnTo>
                  <a:pt x="8" y="52"/>
                </a:lnTo>
                <a:lnTo>
                  <a:pt x="4" y="48"/>
                </a:lnTo>
                <a:lnTo>
                  <a:pt x="1" y="43"/>
                </a:lnTo>
                <a:lnTo>
                  <a:pt x="1" y="37"/>
                </a:lnTo>
                <a:lnTo>
                  <a:pt x="6" y="0"/>
                </a:lnTo>
                <a:lnTo>
                  <a:pt x="35" y="0"/>
                </a:lnTo>
                <a:lnTo>
                  <a:pt x="30" y="33"/>
                </a:lnTo>
                <a:lnTo>
                  <a:pt x="30" y="33"/>
                </a:lnTo>
                <a:lnTo>
                  <a:pt x="30" y="35"/>
                </a:lnTo>
                <a:lnTo>
                  <a:pt x="31" y="37"/>
                </a:lnTo>
                <a:lnTo>
                  <a:pt x="33" y="38"/>
                </a:lnTo>
                <a:lnTo>
                  <a:pt x="34" y="39"/>
                </a:lnTo>
                <a:lnTo>
                  <a:pt x="34" y="39"/>
                </a:lnTo>
                <a:lnTo>
                  <a:pt x="37" y="38"/>
                </a:lnTo>
                <a:lnTo>
                  <a:pt x="39" y="37"/>
                </a:lnTo>
                <a:lnTo>
                  <a:pt x="40" y="35"/>
                </a:lnTo>
                <a:lnTo>
                  <a:pt x="40" y="33"/>
                </a:lnTo>
                <a:lnTo>
                  <a:pt x="45" y="0"/>
                </a:lnTo>
                <a:lnTo>
                  <a:pt x="73" y="0"/>
                </a:lnTo>
                <a:close/>
                <a:moveTo>
                  <a:pt x="38" y="53"/>
                </a:moveTo>
                <a:lnTo>
                  <a:pt x="38" y="53"/>
                </a:lnTo>
                <a:lnTo>
                  <a:pt x="35" y="53"/>
                </a:lnTo>
                <a:lnTo>
                  <a:pt x="31" y="55"/>
                </a:lnTo>
                <a:lnTo>
                  <a:pt x="28" y="58"/>
                </a:lnTo>
                <a:lnTo>
                  <a:pt x="26" y="60"/>
                </a:lnTo>
                <a:lnTo>
                  <a:pt x="26" y="64"/>
                </a:lnTo>
                <a:lnTo>
                  <a:pt x="26" y="64"/>
                </a:lnTo>
                <a:lnTo>
                  <a:pt x="26" y="67"/>
                </a:lnTo>
                <a:lnTo>
                  <a:pt x="28" y="68"/>
                </a:lnTo>
                <a:lnTo>
                  <a:pt x="30" y="68"/>
                </a:lnTo>
                <a:lnTo>
                  <a:pt x="30" y="68"/>
                </a:lnTo>
                <a:lnTo>
                  <a:pt x="33" y="68"/>
                </a:lnTo>
                <a:lnTo>
                  <a:pt x="34" y="67"/>
                </a:lnTo>
                <a:lnTo>
                  <a:pt x="37" y="62"/>
                </a:lnTo>
                <a:lnTo>
                  <a:pt x="38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46" name="Freeform 2377">
            <a:extLst>
              <a:ext uri="{FF2B5EF4-FFF2-40B4-BE49-F238E27FC236}">
                <a16:creationId xmlns:a16="http://schemas.microsoft.com/office/drawing/2014/main" id="{D29EDDCA-D483-4D04-96BE-1D4466F7E601}"/>
              </a:ext>
            </a:extLst>
          </p:cNvPr>
          <p:cNvSpPr>
            <a:spLocks/>
          </p:cNvSpPr>
          <p:nvPr/>
        </p:nvSpPr>
        <p:spPr bwMode="auto">
          <a:xfrm>
            <a:off x="6771718" y="5467534"/>
            <a:ext cx="134938" cy="122238"/>
          </a:xfrm>
          <a:custGeom>
            <a:avLst/>
            <a:gdLst>
              <a:gd name="T0" fmla="*/ 85 w 85"/>
              <a:gd name="T1" fmla="*/ 0 h 77"/>
              <a:gd name="T2" fmla="*/ 75 w 85"/>
              <a:gd name="T3" fmla="*/ 77 h 77"/>
              <a:gd name="T4" fmla="*/ 47 w 85"/>
              <a:gd name="T5" fmla="*/ 77 h 77"/>
              <a:gd name="T6" fmla="*/ 50 w 85"/>
              <a:gd name="T7" fmla="*/ 49 h 77"/>
              <a:gd name="T8" fmla="*/ 31 w 85"/>
              <a:gd name="T9" fmla="*/ 49 h 77"/>
              <a:gd name="T10" fmla="*/ 28 w 85"/>
              <a:gd name="T11" fmla="*/ 77 h 77"/>
              <a:gd name="T12" fmla="*/ 0 w 85"/>
              <a:gd name="T13" fmla="*/ 77 h 77"/>
              <a:gd name="T14" fmla="*/ 10 w 85"/>
              <a:gd name="T15" fmla="*/ 0 h 77"/>
              <a:gd name="T16" fmla="*/ 39 w 85"/>
              <a:gd name="T17" fmla="*/ 0 h 77"/>
              <a:gd name="T18" fmla="*/ 35 w 85"/>
              <a:gd name="T19" fmla="*/ 28 h 77"/>
              <a:gd name="T20" fmla="*/ 54 w 85"/>
              <a:gd name="T21" fmla="*/ 28 h 77"/>
              <a:gd name="T22" fmla="*/ 58 w 85"/>
              <a:gd name="T23" fmla="*/ 0 h 77"/>
              <a:gd name="T24" fmla="*/ 85 w 85"/>
              <a:gd name="T25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5" h="77">
                <a:moveTo>
                  <a:pt x="85" y="0"/>
                </a:moveTo>
                <a:lnTo>
                  <a:pt x="75" y="77"/>
                </a:lnTo>
                <a:lnTo>
                  <a:pt x="47" y="77"/>
                </a:lnTo>
                <a:lnTo>
                  <a:pt x="50" y="49"/>
                </a:lnTo>
                <a:lnTo>
                  <a:pt x="31" y="49"/>
                </a:lnTo>
                <a:lnTo>
                  <a:pt x="28" y="77"/>
                </a:lnTo>
                <a:lnTo>
                  <a:pt x="0" y="77"/>
                </a:lnTo>
                <a:lnTo>
                  <a:pt x="10" y="0"/>
                </a:lnTo>
                <a:lnTo>
                  <a:pt x="39" y="0"/>
                </a:lnTo>
                <a:lnTo>
                  <a:pt x="35" y="28"/>
                </a:lnTo>
                <a:lnTo>
                  <a:pt x="54" y="28"/>
                </a:lnTo>
                <a:lnTo>
                  <a:pt x="58" y="0"/>
                </a:lnTo>
                <a:lnTo>
                  <a:pt x="8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47" name="Freeform 2378">
            <a:extLst>
              <a:ext uri="{FF2B5EF4-FFF2-40B4-BE49-F238E27FC236}">
                <a16:creationId xmlns:a16="http://schemas.microsoft.com/office/drawing/2014/main" id="{27D275AA-94F8-4DAF-91ED-9997E0F5E19D}"/>
              </a:ext>
            </a:extLst>
          </p:cNvPr>
          <p:cNvSpPr>
            <a:spLocks noEditPoints="1"/>
          </p:cNvSpPr>
          <p:nvPr/>
        </p:nvSpPr>
        <p:spPr bwMode="auto">
          <a:xfrm>
            <a:off x="6911418" y="5491346"/>
            <a:ext cx="111125" cy="103188"/>
          </a:xfrm>
          <a:custGeom>
            <a:avLst/>
            <a:gdLst>
              <a:gd name="T0" fmla="*/ 70 w 70"/>
              <a:gd name="T1" fmla="*/ 29 h 65"/>
              <a:gd name="T2" fmla="*/ 70 w 70"/>
              <a:gd name="T3" fmla="*/ 29 h 65"/>
              <a:gd name="T4" fmla="*/ 69 w 70"/>
              <a:gd name="T5" fmla="*/ 36 h 65"/>
              <a:gd name="T6" fmla="*/ 66 w 70"/>
              <a:gd name="T7" fmla="*/ 44 h 65"/>
              <a:gd name="T8" fmla="*/ 63 w 70"/>
              <a:gd name="T9" fmla="*/ 50 h 65"/>
              <a:gd name="T10" fmla="*/ 58 w 70"/>
              <a:gd name="T11" fmla="*/ 55 h 65"/>
              <a:gd name="T12" fmla="*/ 53 w 70"/>
              <a:gd name="T13" fmla="*/ 59 h 65"/>
              <a:gd name="T14" fmla="*/ 45 w 70"/>
              <a:gd name="T15" fmla="*/ 62 h 65"/>
              <a:gd name="T16" fmla="*/ 38 w 70"/>
              <a:gd name="T17" fmla="*/ 64 h 65"/>
              <a:gd name="T18" fmla="*/ 30 w 70"/>
              <a:gd name="T19" fmla="*/ 65 h 65"/>
              <a:gd name="T20" fmla="*/ 30 w 70"/>
              <a:gd name="T21" fmla="*/ 65 h 65"/>
              <a:gd name="T22" fmla="*/ 24 w 70"/>
              <a:gd name="T23" fmla="*/ 64 h 65"/>
              <a:gd name="T24" fmla="*/ 19 w 70"/>
              <a:gd name="T25" fmla="*/ 62 h 65"/>
              <a:gd name="T26" fmla="*/ 13 w 70"/>
              <a:gd name="T27" fmla="*/ 60 h 65"/>
              <a:gd name="T28" fmla="*/ 9 w 70"/>
              <a:gd name="T29" fmla="*/ 57 h 65"/>
              <a:gd name="T30" fmla="*/ 5 w 70"/>
              <a:gd name="T31" fmla="*/ 54 h 65"/>
              <a:gd name="T32" fmla="*/ 2 w 70"/>
              <a:gd name="T33" fmla="*/ 49 h 65"/>
              <a:gd name="T34" fmla="*/ 0 w 70"/>
              <a:gd name="T35" fmla="*/ 42 h 65"/>
              <a:gd name="T36" fmla="*/ 0 w 70"/>
              <a:gd name="T37" fmla="*/ 36 h 65"/>
              <a:gd name="T38" fmla="*/ 0 w 70"/>
              <a:gd name="T39" fmla="*/ 36 h 65"/>
              <a:gd name="T40" fmla="*/ 0 w 70"/>
              <a:gd name="T41" fmla="*/ 29 h 65"/>
              <a:gd name="T42" fmla="*/ 2 w 70"/>
              <a:gd name="T43" fmla="*/ 21 h 65"/>
              <a:gd name="T44" fmla="*/ 6 w 70"/>
              <a:gd name="T45" fmla="*/ 15 h 65"/>
              <a:gd name="T46" fmla="*/ 11 w 70"/>
              <a:gd name="T47" fmla="*/ 10 h 65"/>
              <a:gd name="T48" fmla="*/ 18 w 70"/>
              <a:gd name="T49" fmla="*/ 6 h 65"/>
              <a:gd name="T50" fmla="*/ 25 w 70"/>
              <a:gd name="T51" fmla="*/ 2 h 65"/>
              <a:gd name="T52" fmla="*/ 31 w 70"/>
              <a:gd name="T53" fmla="*/ 1 h 65"/>
              <a:gd name="T54" fmla="*/ 40 w 70"/>
              <a:gd name="T55" fmla="*/ 0 h 65"/>
              <a:gd name="T56" fmla="*/ 40 w 70"/>
              <a:gd name="T57" fmla="*/ 0 h 65"/>
              <a:gd name="T58" fmla="*/ 46 w 70"/>
              <a:gd name="T59" fmla="*/ 1 h 65"/>
              <a:gd name="T60" fmla="*/ 51 w 70"/>
              <a:gd name="T61" fmla="*/ 2 h 65"/>
              <a:gd name="T62" fmla="*/ 56 w 70"/>
              <a:gd name="T63" fmla="*/ 5 h 65"/>
              <a:gd name="T64" fmla="*/ 61 w 70"/>
              <a:gd name="T65" fmla="*/ 7 h 65"/>
              <a:gd name="T66" fmla="*/ 65 w 70"/>
              <a:gd name="T67" fmla="*/ 12 h 65"/>
              <a:gd name="T68" fmla="*/ 68 w 70"/>
              <a:gd name="T69" fmla="*/ 16 h 65"/>
              <a:gd name="T70" fmla="*/ 70 w 70"/>
              <a:gd name="T71" fmla="*/ 22 h 65"/>
              <a:gd name="T72" fmla="*/ 70 w 70"/>
              <a:gd name="T73" fmla="*/ 29 h 65"/>
              <a:gd name="T74" fmla="*/ 70 w 70"/>
              <a:gd name="T75" fmla="*/ 29 h 65"/>
              <a:gd name="T76" fmla="*/ 44 w 70"/>
              <a:gd name="T77" fmla="*/ 31 h 65"/>
              <a:gd name="T78" fmla="*/ 44 w 70"/>
              <a:gd name="T79" fmla="*/ 31 h 65"/>
              <a:gd name="T80" fmla="*/ 43 w 70"/>
              <a:gd name="T81" fmla="*/ 27 h 65"/>
              <a:gd name="T82" fmla="*/ 41 w 70"/>
              <a:gd name="T83" fmla="*/ 25 h 65"/>
              <a:gd name="T84" fmla="*/ 39 w 70"/>
              <a:gd name="T85" fmla="*/ 22 h 65"/>
              <a:gd name="T86" fmla="*/ 36 w 70"/>
              <a:gd name="T87" fmla="*/ 21 h 65"/>
              <a:gd name="T88" fmla="*/ 36 w 70"/>
              <a:gd name="T89" fmla="*/ 21 h 65"/>
              <a:gd name="T90" fmla="*/ 33 w 70"/>
              <a:gd name="T91" fmla="*/ 22 h 65"/>
              <a:gd name="T92" fmla="*/ 30 w 70"/>
              <a:gd name="T93" fmla="*/ 26 h 65"/>
              <a:gd name="T94" fmla="*/ 28 w 70"/>
              <a:gd name="T95" fmla="*/ 30 h 65"/>
              <a:gd name="T96" fmla="*/ 26 w 70"/>
              <a:gd name="T97" fmla="*/ 34 h 65"/>
              <a:gd name="T98" fmla="*/ 26 w 70"/>
              <a:gd name="T99" fmla="*/ 34 h 65"/>
              <a:gd name="T100" fmla="*/ 28 w 70"/>
              <a:gd name="T101" fmla="*/ 37 h 65"/>
              <a:gd name="T102" fmla="*/ 29 w 70"/>
              <a:gd name="T103" fmla="*/ 40 h 65"/>
              <a:gd name="T104" fmla="*/ 30 w 70"/>
              <a:gd name="T105" fmla="*/ 42 h 65"/>
              <a:gd name="T106" fmla="*/ 34 w 70"/>
              <a:gd name="T107" fmla="*/ 44 h 65"/>
              <a:gd name="T108" fmla="*/ 34 w 70"/>
              <a:gd name="T109" fmla="*/ 44 h 65"/>
              <a:gd name="T110" fmla="*/ 38 w 70"/>
              <a:gd name="T111" fmla="*/ 42 h 65"/>
              <a:gd name="T112" fmla="*/ 40 w 70"/>
              <a:gd name="T113" fmla="*/ 40 h 65"/>
              <a:gd name="T114" fmla="*/ 43 w 70"/>
              <a:gd name="T115" fmla="*/ 35 h 65"/>
              <a:gd name="T116" fmla="*/ 44 w 70"/>
              <a:gd name="T117" fmla="*/ 31 h 65"/>
              <a:gd name="T118" fmla="*/ 44 w 70"/>
              <a:gd name="T119" fmla="*/ 3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0" h="65">
                <a:moveTo>
                  <a:pt x="70" y="29"/>
                </a:moveTo>
                <a:lnTo>
                  <a:pt x="70" y="29"/>
                </a:lnTo>
                <a:lnTo>
                  <a:pt x="69" y="36"/>
                </a:lnTo>
                <a:lnTo>
                  <a:pt x="66" y="44"/>
                </a:lnTo>
                <a:lnTo>
                  <a:pt x="63" y="50"/>
                </a:lnTo>
                <a:lnTo>
                  <a:pt x="58" y="55"/>
                </a:lnTo>
                <a:lnTo>
                  <a:pt x="53" y="59"/>
                </a:lnTo>
                <a:lnTo>
                  <a:pt x="45" y="62"/>
                </a:lnTo>
                <a:lnTo>
                  <a:pt x="38" y="64"/>
                </a:lnTo>
                <a:lnTo>
                  <a:pt x="30" y="65"/>
                </a:lnTo>
                <a:lnTo>
                  <a:pt x="30" y="65"/>
                </a:lnTo>
                <a:lnTo>
                  <a:pt x="24" y="64"/>
                </a:lnTo>
                <a:lnTo>
                  <a:pt x="19" y="62"/>
                </a:lnTo>
                <a:lnTo>
                  <a:pt x="13" y="60"/>
                </a:lnTo>
                <a:lnTo>
                  <a:pt x="9" y="57"/>
                </a:lnTo>
                <a:lnTo>
                  <a:pt x="5" y="54"/>
                </a:lnTo>
                <a:lnTo>
                  <a:pt x="2" y="49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0" y="29"/>
                </a:lnTo>
                <a:lnTo>
                  <a:pt x="2" y="21"/>
                </a:lnTo>
                <a:lnTo>
                  <a:pt x="6" y="15"/>
                </a:lnTo>
                <a:lnTo>
                  <a:pt x="11" y="10"/>
                </a:lnTo>
                <a:lnTo>
                  <a:pt x="18" y="6"/>
                </a:lnTo>
                <a:lnTo>
                  <a:pt x="25" y="2"/>
                </a:lnTo>
                <a:lnTo>
                  <a:pt x="31" y="1"/>
                </a:lnTo>
                <a:lnTo>
                  <a:pt x="40" y="0"/>
                </a:lnTo>
                <a:lnTo>
                  <a:pt x="40" y="0"/>
                </a:lnTo>
                <a:lnTo>
                  <a:pt x="46" y="1"/>
                </a:lnTo>
                <a:lnTo>
                  <a:pt x="51" y="2"/>
                </a:lnTo>
                <a:lnTo>
                  <a:pt x="56" y="5"/>
                </a:lnTo>
                <a:lnTo>
                  <a:pt x="61" y="7"/>
                </a:lnTo>
                <a:lnTo>
                  <a:pt x="65" y="12"/>
                </a:lnTo>
                <a:lnTo>
                  <a:pt x="68" y="16"/>
                </a:lnTo>
                <a:lnTo>
                  <a:pt x="70" y="22"/>
                </a:lnTo>
                <a:lnTo>
                  <a:pt x="70" y="29"/>
                </a:lnTo>
                <a:lnTo>
                  <a:pt x="70" y="29"/>
                </a:lnTo>
                <a:close/>
                <a:moveTo>
                  <a:pt x="44" y="31"/>
                </a:moveTo>
                <a:lnTo>
                  <a:pt x="44" y="31"/>
                </a:lnTo>
                <a:lnTo>
                  <a:pt x="43" y="27"/>
                </a:lnTo>
                <a:lnTo>
                  <a:pt x="41" y="25"/>
                </a:lnTo>
                <a:lnTo>
                  <a:pt x="39" y="22"/>
                </a:lnTo>
                <a:lnTo>
                  <a:pt x="36" y="21"/>
                </a:lnTo>
                <a:lnTo>
                  <a:pt x="36" y="21"/>
                </a:lnTo>
                <a:lnTo>
                  <a:pt x="33" y="22"/>
                </a:lnTo>
                <a:lnTo>
                  <a:pt x="30" y="26"/>
                </a:lnTo>
                <a:lnTo>
                  <a:pt x="28" y="30"/>
                </a:lnTo>
                <a:lnTo>
                  <a:pt x="26" y="34"/>
                </a:lnTo>
                <a:lnTo>
                  <a:pt x="26" y="34"/>
                </a:lnTo>
                <a:lnTo>
                  <a:pt x="28" y="37"/>
                </a:lnTo>
                <a:lnTo>
                  <a:pt x="29" y="40"/>
                </a:lnTo>
                <a:lnTo>
                  <a:pt x="30" y="42"/>
                </a:lnTo>
                <a:lnTo>
                  <a:pt x="34" y="44"/>
                </a:lnTo>
                <a:lnTo>
                  <a:pt x="34" y="44"/>
                </a:lnTo>
                <a:lnTo>
                  <a:pt x="38" y="42"/>
                </a:lnTo>
                <a:lnTo>
                  <a:pt x="40" y="40"/>
                </a:lnTo>
                <a:lnTo>
                  <a:pt x="43" y="35"/>
                </a:lnTo>
                <a:lnTo>
                  <a:pt x="44" y="31"/>
                </a:lnTo>
                <a:lnTo>
                  <a:pt x="44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48" name="Freeform 2379">
            <a:extLst>
              <a:ext uri="{FF2B5EF4-FFF2-40B4-BE49-F238E27FC236}">
                <a16:creationId xmlns:a16="http://schemas.microsoft.com/office/drawing/2014/main" id="{5E32AB8E-3861-427D-B6BD-5C5CEF6E3549}"/>
              </a:ext>
            </a:extLst>
          </p:cNvPr>
          <p:cNvSpPr>
            <a:spLocks/>
          </p:cNvSpPr>
          <p:nvPr/>
        </p:nvSpPr>
        <p:spPr bwMode="auto">
          <a:xfrm>
            <a:off x="6373255" y="5970771"/>
            <a:ext cx="115888" cy="130175"/>
          </a:xfrm>
          <a:custGeom>
            <a:avLst/>
            <a:gdLst>
              <a:gd name="T0" fmla="*/ 62 w 73"/>
              <a:gd name="T1" fmla="*/ 56 h 82"/>
              <a:gd name="T2" fmla="*/ 64 w 73"/>
              <a:gd name="T3" fmla="*/ 77 h 82"/>
              <a:gd name="T4" fmla="*/ 64 w 73"/>
              <a:gd name="T5" fmla="*/ 77 h 82"/>
              <a:gd name="T6" fmla="*/ 52 w 73"/>
              <a:gd name="T7" fmla="*/ 81 h 82"/>
              <a:gd name="T8" fmla="*/ 44 w 73"/>
              <a:gd name="T9" fmla="*/ 82 h 82"/>
              <a:gd name="T10" fmla="*/ 36 w 73"/>
              <a:gd name="T11" fmla="*/ 82 h 82"/>
              <a:gd name="T12" fmla="*/ 36 w 73"/>
              <a:gd name="T13" fmla="*/ 82 h 82"/>
              <a:gd name="T14" fmla="*/ 29 w 73"/>
              <a:gd name="T15" fmla="*/ 81 h 82"/>
              <a:gd name="T16" fmla="*/ 21 w 73"/>
              <a:gd name="T17" fmla="*/ 79 h 82"/>
              <a:gd name="T18" fmla="*/ 15 w 73"/>
              <a:gd name="T19" fmla="*/ 77 h 82"/>
              <a:gd name="T20" fmla="*/ 10 w 73"/>
              <a:gd name="T21" fmla="*/ 73 h 82"/>
              <a:gd name="T22" fmla="*/ 6 w 73"/>
              <a:gd name="T23" fmla="*/ 68 h 82"/>
              <a:gd name="T24" fmla="*/ 3 w 73"/>
              <a:gd name="T25" fmla="*/ 62 h 82"/>
              <a:gd name="T26" fmla="*/ 1 w 73"/>
              <a:gd name="T27" fmla="*/ 54 h 82"/>
              <a:gd name="T28" fmla="*/ 0 w 73"/>
              <a:gd name="T29" fmla="*/ 47 h 82"/>
              <a:gd name="T30" fmla="*/ 0 w 73"/>
              <a:gd name="T31" fmla="*/ 47 h 82"/>
              <a:gd name="T32" fmla="*/ 1 w 73"/>
              <a:gd name="T33" fmla="*/ 37 h 82"/>
              <a:gd name="T34" fmla="*/ 4 w 73"/>
              <a:gd name="T35" fmla="*/ 28 h 82"/>
              <a:gd name="T36" fmla="*/ 8 w 73"/>
              <a:gd name="T37" fmla="*/ 20 h 82"/>
              <a:gd name="T38" fmla="*/ 14 w 73"/>
              <a:gd name="T39" fmla="*/ 13 h 82"/>
              <a:gd name="T40" fmla="*/ 20 w 73"/>
              <a:gd name="T41" fmla="*/ 8 h 82"/>
              <a:gd name="T42" fmla="*/ 29 w 73"/>
              <a:gd name="T43" fmla="*/ 4 h 82"/>
              <a:gd name="T44" fmla="*/ 38 w 73"/>
              <a:gd name="T45" fmla="*/ 2 h 82"/>
              <a:gd name="T46" fmla="*/ 48 w 73"/>
              <a:gd name="T47" fmla="*/ 0 h 82"/>
              <a:gd name="T48" fmla="*/ 48 w 73"/>
              <a:gd name="T49" fmla="*/ 0 h 82"/>
              <a:gd name="T50" fmla="*/ 55 w 73"/>
              <a:gd name="T51" fmla="*/ 2 h 82"/>
              <a:gd name="T52" fmla="*/ 62 w 73"/>
              <a:gd name="T53" fmla="*/ 3 h 82"/>
              <a:gd name="T54" fmla="*/ 73 w 73"/>
              <a:gd name="T55" fmla="*/ 5 h 82"/>
              <a:gd name="T56" fmla="*/ 65 w 73"/>
              <a:gd name="T57" fmla="*/ 27 h 82"/>
              <a:gd name="T58" fmla="*/ 65 w 73"/>
              <a:gd name="T59" fmla="*/ 27 h 82"/>
              <a:gd name="T60" fmla="*/ 59 w 73"/>
              <a:gd name="T61" fmla="*/ 24 h 82"/>
              <a:gd name="T62" fmla="*/ 52 w 73"/>
              <a:gd name="T63" fmla="*/ 23 h 82"/>
              <a:gd name="T64" fmla="*/ 52 w 73"/>
              <a:gd name="T65" fmla="*/ 23 h 82"/>
              <a:gd name="T66" fmla="*/ 47 w 73"/>
              <a:gd name="T67" fmla="*/ 24 h 82"/>
              <a:gd name="T68" fmla="*/ 42 w 73"/>
              <a:gd name="T69" fmla="*/ 25 h 82"/>
              <a:gd name="T70" fmla="*/ 38 w 73"/>
              <a:gd name="T71" fmla="*/ 27 h 82"/>
              <a:gd name="T72" fmla="*/ 35 w 73"/>
              <a:gd name="T73" fmla="*/ 29 h 82"/>
              <a:gd name="T74" fmla="*/ 33 w 73"/>
              <a:gd name="T75" fmla="*/ 32 h 82"/>
              <a:gd name="T76" fmla="*/ 31 w 73"/>
              <a:gd name="T77" fmla="*/ 35 h 82"/>
              <a:gd name="T78" fmla="*/ 30 w 73"/>
              <a:gd name="T79" fmla="*/ 39 h 82"/>
              <a:gd name="T80" fmla="*/ 29 w 73"/>
              <a:gd name="T81" fmla="*/ 43 h 82"/>
              <a:gd name="T82" fmla="*/ 29 w 73"/>
              <a:gd name="T83" fmla="*/ 43 h 82"/>
              <a:gd name="T84" fmla="*/ 30 w 73"/>
              <a:gd name="T85" fmla="*/ 50 h 82"/>
              <a:gd name="T86" fmla="*/ 34 w 73"/>
              <a:gd name="T87" fmla="*/ 56 h 82"/>
              <a:gd name="T88" fmla="*/ 39 w 73"/>
              <a:gd name="T89" fmla="*/ 58 h 82"/>
              <a:gd name="T90" fmla="*/ 47 w 73"/>
              <a:gd name="T91" fmla="*/ 59 h 82"/>
              <a:gd name="T92" fmla="*/ 47 w 73"/>
              <a:gd name="T93" fmla="*/ 59 h 82"/>
              <a:gd name="T94" fmla="*/ 55 w 73"/>
              <a:gd name="T95" fmla="*/ 58 h 82"/>
              <a:gd name="T96" fmla="*/ 62 w 73"/>
              <a:gd name="T97" fmla="*/ 56 h 82"/>
              <a:gd name="T98" fmla="*/ 62 w 73"/>
              <a:gd name="T99" fmla="*/ 56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3" h="82">
                <a:moveTo>
                  <a:pt x="62" y="56"/>
                </a:moveTo>
                <a:lnTo>
                  <a:pt x="64" y="77"/>
                </a:lnTo>
                <a:lnTo>
                  <a:pt x="64" y="77"/>
                </a:lnTo>
                <a:lnTo>
                  <a:pt x="52" y="81"/>
                </a:lnTo>
                <a:lnTo>
                  <a:pt x="44" y="82"/>
                </a:lnTo>
                <a:lnTo>
                  <a:pt x="36" y="82"/>
                </a:lnTo>
                <a:lnTo>
                  <a:pt x="36" y="82"/>
                </a:lnTo>
                <a:lnTo>
                  <a:pt x="29" y="81"/>
                </a:lnTo>
                <a:lnTo>
                  <a:pt x="21" y="79"/>
                </a:lnTo>
                <a:lnTo>
                  <a:pt x="15" y="77"/>
                </a:lnTo>
                <a:lnTo>
                  <a:pt x="10" y="73"/>
                </a:lnTo>
                <a:lnTo>
                  <a:pt x="6" y="68"/>
                </a:lnTo>
                <a:lnTo>
                  <a:pt x="3" y="62"/>
                </a:lnTo>
                <a:lnTo>
                  <a:pt x="1" y="54"/>
                </a:lnTo>
                <a:lnTo>
                  <a:pt x="0" y="47"/>
                </a:lnTo>
                <a:lnTo>
                  <a:pt x="0" y="47"/>
                </a:lnTo>
                <a:lnTo>
                  <a:pt x="1" y="37"/>
                </a:lnTo>
                <a:lnTo>
                  <a:pt x="4" y="28"/>
                </a:lnTo>
                <a:lnTo>
                  <a:pt x="8" y="20"/>
                </a:lnTo>
                <a:lnTo>
                  <a:pt x="14" y="13"/>
                </a:lnTo>
                <a:lnTo>
                  <a:pt x="20" y="8"/>
                </a:lnTo>
                <a:lnTo>
                  <a:pt x="29" y="4"/>
                </a:lnTo>
                <a:lnTo>
                  <a:pt x="38" y="2"/>
                </a:lnTo>
                <a:lnTo>
                  <a:pt x="48" y="0"/>
                </a:lnTo>
                <a:lnTo>
                  <a:pt x="48" y="0"/>
                </a:lnTo>
                <a:lnTo>
                  <a:pt x="55" y="2"/>
                </a:lnTo>
                <a:lnTo>
                  <a:pt x="62" y="3"/>
                </a:lnTo>
                <a:lnTo>
                  <a:pt x="73" y="5"/>
                </a:lnTo>
                <a:lnTo>
                  <a:pt x="65" y="27"/>
                </a:lnTo>
                <a:lnTo>
                  <a:pt x="65" y="27"/>
                </a:lnTo>
                <a:lnTo>
                  <a:pt x="59" y="24"/>
                </a:lnTo>
                <a:lnTo>
                  <a:pt x="52" y="23"/>
                </a:lnTo>
                <a:lnTo>
                  <a:pt x="52" y="23"/>
                </a:lnTo>
                <a:lnTo>
                  <a:pt x="47" y="24"/>
                </a:lnTo>
                <a:lnTo>
                  <a:pt x="42" y="25"/>
                </a:lnTo>
                <a:lnTo>
                  <a:pt x="38" y="27"/>
                </a:lnTo>
                <a:lnTo>
                  <a:pt x="35" y="29"/>
                </a:lnTo>
                <a:lnTo>
                  <a:pt x="33" y="32"/>
                </a:lnTo>
                <a:lnTo>
                  <a:pt x="31" y="35"/>
                </a:lnTo>
                <a:lnTo>
                  <a:pt x="30" y="39"/>
                </a:lnTo>
                <a:lnTo>
                  <a:pt x="29" y="43"/>
                </a:lnTo>
                <a:lnTo>
                  <a:pt x="29" y="43"/>
                </a:lnTo>
                <a:lnTo>
                  <a:pt x="30" y="50"/>
                </a:lnTo>
                <a:lnTo>
                  <a:pt x="34" y="56"/>
                </a:lnTo>
                <a:lnTo>
                  <a:pt x="39" y="58"/>
                </a:lnTo>
                <a:lnTo>
                  <a:pt x="47" y="59"/>
                </a:lnTo>
                <a:lnTo>
                  <a:pt x="47" y="59"/>
                </a:lnTo>
                <a:lnTo>
                  <a:pt x="55" y="58"/>
                </a:lnTo>
                <a:lnTo>
                  <a:pt x="62" y="56"/>
                </a:lnTo>
                <a:lnTo>
                  <a:pt x="62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49" name="Freeform 2380">
            <a:extLst>
              <a:ext uri="{FF2B5EF4-FFF2-40B4-BE49-F238E27FC236}">
                <a16:creationId xmlns:a16="http://schemas.microsoft.com/office/drawing/2014/main" id="{E32386D4-7AC9-4568-8092-251B88549E8E}"/>
              </a:ext>
            </a:extLst>
          </p:cNvPr>
          <p:cNvSpPr>
            <a:spLocks/>
          </p:cNvSpPr>
          <p:nvPr/>
        </p:nvSpPr>
        <p:spPr bwMode="auto">
          <a:xfrm>
            <a:off x="6471680" y="5961246"/>
            <a:ext cx="101600" cy="174625"/>
          </a:xfrm>
          <a:custGeom>
            <a:avLst/>
            <a:gdLst>
              <a:gd name="T0" fmla="*/ 49 w 64"/>
              <a:gd name="T1" fmla="*/ 25 h 110"/>
              <a:gd name="T2" fmla="*/ 59 w 64"/>
              <a:gd name="T3" fmla="*/ 25 h 110"/>
              <a:gd name="T4" fmla="*/ 56 w 64"/>
              <a:gd name="T5" fmla="*/ 45 h 110"/>
              <a:gd name="T6" fmla="*/ 46 w 64"/>
              <a:gd name="T7" fmla="*/ 45 h 110"/>
              <a:gd name="T8" fmla="*/ 41 w 64"/>
              <a:gd name="T9" fmla="*/ 84 h 110"/>
              <a:gd name="T10" fmla="*/ 41 w 64"/>
              <a:gd name="T11" fmla="*/ 84 h 110"/>
              <a:gd name="T12" fmla="*/ 40 w 64"/>
              <a:gd name="T13" fmla="*/ 92 h 110"/>
              <a:gd name="T14" fmla="*/ 37 w 64"/>
              <a:gd name="T15" fmla="*/ 97 h 110"/>
              <a:gd name="T16" fmla="*/ 33 w 64"/>
              <a:gd name="T17" fmla="*/ 102 h 110"/>
              <a:gd name="T18" fmla="*/ 31 w 64"/>
              <a:gd name="T19" fmla="*/ 105 h 110"/>
              <a:gd name="T20" fmla="*/ 27 w 64"/>
              <a:gd name="T21" fmla="*/ 108 h 110"/>
              <a:gd name="T22" fmla="*/ 22 w 64"/>
              <a:gd name="T23" fmla="*/ 109 h 110"/>
              <a:gd name="T24" fmla="*/ 13 w 64"/>
              <a:gd name="T25" fmla="*/ 110 h 110"/>
              <a:gd name="T26" fmla="*/ 13 w 64"/>
              <a:gd name="T27" fmla="*/ 110 h 110"/>
              <a:gd name="T28" fmla="*/ 6 w 64"/>
              <a:gd name="T29" fmla="*/ 109 h 110"/>
              <a:gd name="T30" fmla="*/ 0 w 64"/>
              <a:gd name="T31" fmla="*/ 108 h 110"/>
              <a:gd name="T32" fmla="*/ 2 w 64"/>
              <a:gd name="T33" fmla="*/ 92 h 110"/>
              <a:gd name="T34" fmla="*/ 2 w 64"/>
              <a:gd name="T35" fmla="*/ 92 h 110"/>
              <a:gd name="T36" fmla="*/ 5 w 64"/>
              <a:gd name="T37" fmla="*/ 92 h 110"/>
              <a:gd name="T38" fmla="*/ 5 w 64"/>
              <a:gd name="T39" fmla="*/ 92 h 110"/>
              <a:gd name="T40" fmla="*/ 7 w 64"/>
              <a:gd name="T41" fmla="*/ 92 h 110"/>
              <a:gd name="T42" fmla="*/ 10 w 64"/>
              <a:gd name="T43" fmla="*/ 90 h 110"/>
              <a:gd name="T44" fmla="*/ 12 w 64"/>
              <a:gd name="T45" fmla="*/ 88 h 110"/>
              <a:gd name="T46" fmla="*/ 13 w 64"/>
              <a:gd name="T47" fmla="*/ 84 h 110"/>
              <a:gd name="T48" fmla="*/ 18 w 64"/>
              <a:gd name="T49" fmla="*/ 45 h 110"/>
              <a:gd name="T50" fmla="*/ 12 w 64"/>
              <a:gd name="T51" fmla="*/ 45 h 110"/>
              <a:gd name="T52" fmla="*/ 15 w 64"/>
              <a:gd name="T53" fmla="*/ 25 h 110"/>
              <a:gd name="T54" fmla="*/ 21 w 64"/>
              <a:gd name="T55" fmla="*/ 25 h 110"/>
              <a:gd name="T56" fmla="*/ 21 w 64"/>
              <a:gd name="T57" fmla="*/ 25 h 110"/>
              <a:gd name="T58" fmla="*/ 23 w 64"/>
              <a:gd name="T59" fmla="*/ 18 h 110"/>
              <a:gd name="T60" fmla="*/ 25 w 64"/>
              <a:gd name="T61" fmla="*/ 13 h 110"/>
              <a:gd name="T62" fmla="*/ 28 w 64"/>
              <a:gd name="T63" fmla="*/ 8 h 110"/>
              <a:gd name="T64" fmla="*/ 31 w 64"/>
              <a:gd name="T65" fmla="*/ 4 h 110"/>
              <a:gd name="T66" fmla="*/ 35 w 64"/>
              <a:gd name="T67" fmla="*/ 1 h 110"/>
              <a:gd name="T68" fmla="*/ 40 w 64"/>
              <a:gd name="T69" fmla="*/ 0 h 110"/>
              <a:gd name="T70" fmla="*/ 47 w 64"/>
              <a:gd name="T71" fmla="*/ 0 h 110"/>
              <a:gd name="T72" fmla="*/ 47 w 64"/>
              <a:gd name="T73" fmla="*/ 0 h 110"/>
              <a:gd name="T74" fmla="*/ 57 w 64"/>
              <a:gd name="T75" fmla="*/ 0 h 110"/>
              <a:gd name="T76" fmla="*/ 64 w 64"/>
              <a:gd name="T77" fmla="*/ 2 h 110"/>
              <a:gd name="T78" fmla="*/ 60 w 64"/>
              <a:gd name="T79" fmla="*/ 19 h 110"/>
              <a:gd name="T80" fmla="*/ 60 w 64"/>
              <a:gd name="T81" fmla="*/ 19 h 110"/>
              <a:gd name="T82" fmla="*/ 57 w 64"/>
              <a:gd name="T83" fmla="*/ 19 h 110"/>
              <a:gd name="T84" fmla="*/ 57 w 64"/>
              <a:gd name="T85" fmla="*/ 19 h 110"/>
              <a:gd name="T86" fmla="*/ 55 w 64"/>
              <a:gd name="T87" fmla="*/ 19 h 110"/>
              <a:gd name="T88" fmla="*/ 52 w 64"/>
              <a:gd name="T89" fmla="*/ 19 h 110"/>
              <a:gd name="T90" fmla="*/ 51 w 64"/>
              <a:gd name="T91" fmla="*/ 21 h 110"/>
              <a:gd name="T92" fmla="*/ 49 w 64"/>
              <a:gd name="T93" fmla="*/ 25 h 110"/>
              <a:gd name="T94" fmla="*/ 49 w 64"/>
              <a:gd name="T95" fmla="*/ 25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4" h="110">
                <a:moveTo>
                  <a:pt x="49" y="25"/>
                </a:moveTo>
                <a:lnTo>
                  <a:pt x="59" y="25"/>
                </a:lnTo>
                <a:lnTo>
                  <a:pt x="56" y="45"/>
                </a:lnTo>
                <a:lnTo>
                  <a:pt x="46" y="45"/>
                </a:lnTo>
                <a:lnTo>
                  <a:pt x="41" y="84"/>
                </a:lnTo>
                <a:lnTo>
                  <a:pt x="41" y="84"/>
                </a:lnTo>
                <a:lnTo>
                  <a:pt x="40" y="92"/>
                </a:lnTo>
                <a:lnTo>
                  <a:pt x="37" y="97"/>
                </a:lnTo>
                <a:lnTo>
                  <a:pt x="33" y="102"/>
                </a:lnTo>
                <a:lnTo>
                  <a:pt x="31" y="105"/>
                </a:lnTo>
                <a:lnTo>
                  <a:pt x="27" y="108"/>
                </a:lnTo>
                <a:lnTo>
                  <a:pt x="22" y="109"/>
                </a:lnTo>
                <a:lnTo>
                  <a:pt x="13" y="110"/>
                </a:lnTo>
                <a:lnTo>
                  <a:pt x="13" y="110"/>
                </a:lnTo>
                <a:lnTo>
                  <a:pt x="6" y="109"/>
                </a:lnTo>
                <a:lnTo>
                  <a:pt x="0" y="108"/>
                </a:lnTo>
                <a:lnTo>
                  <a:pt x="2" y="92"/>
                </a:lnTo>
                <a:lnTo>
                  <a:pt x="2" y="92"/>
                </a:lnTo>
                <a:lnTo>
                  <a:pt x="5" y="92"/>
                </a:lnTo>
                <a:lnTo>
                  <a:pt x="5" y="92"/>
                </a:lnTo>
                <a:lnTo>
                  <a:pt x="7" y="92"/>
                </a:lnTo>
                <a:lnTo>
                  <a:pt x="10" y="90"/>
                </a:lnTo>
                <a:lnTo>
                  <a:pt x="12" y="88"/>
                </a:lnTo>
                <a:lnTo>
                  <a:pt x="13" y="84"/>
                </a:lnTo>
                <a:lnTo>
                  <a:pt x="18" y="45"/>
                </a:lnTo>
                <a:lnTo>
                  <a:pt x="12" y="45"/>
                </a:lnTo>
                <a:lnTo>
                  <a:pt x="15" y="25"/>
                </a:lnTo>
                <a:lnTo>
                  <a:pt x="21" y="25"/>
                </a:lnTo>
                <a:lnTo>
                  <a:pt x="21" y="25"/>
                </a:lnTo>
                <a:lnTo>
                  <a:pt x="23" y="18"/>
                </a:lnTo>
                <a:lnTo>
                  <a:pt x="25" y="13"/>
                </a:lnTo>
                <a:lnTo>
                  <a:pt x="28" y="8"/>
                </a:lnTo>
                <a:lnTo>
                  <a:pt x="31" y="4"/>
                </a:lnTo>
                <a:lnTo>
                  <a:pt x="35" y="1"/>
                </a:lnTo>
                <a:lnTo>
                  <a:pt x="40" y="0"/>
                </a:lnTo>
                <a:lnTo>
                  <a:pt x="47" y="0"/>
                </a:lnTo>
                <a:lnTo>
                  <a:pt x="47" y="0"/>
                </a:lnTo>
                <a:lnTo>
                  <a:pt x="57" y="0"/>
                </a:lnTo>
                <a:lnTo>
                  <a:pt x="64" y="2"/>
                </a:lnTo>
                <a:lnTo>
                  <a:pt x="60" y="19"/>
                </a:lnTo>
                <a:lnTo>
                  <a:pt x="60" y="19"/>
                </a:lnTo>
                <a:lnTo>
                  <a:pt x="57" y="19"/>
                </a:lnTo>
                <a:lnTo>
                  <a:pt x="57" y="19"/>
                </a:lnTo>
                <a:lnTo>
                  <a:pt x="55" y="19"/>
                </a:lnTo>
                <a:lnTo>
                  <a:pt x="52" y="19"/>
                </a:lnTo>
                <a:lnTo>
                  <a:pt x="51" y="21"/>
                </a:lnTo>
                <a:lnTo>
                  <a:pt x="49" y="25"/>
                </a:lnTo>
                <a:lnTo>
                  <a:pt x="49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50" name="Freeform 2381">
            <a:extLst>
              <a:ext uri="{FF2B5EF4-FFF2-40B4-BE49-F238E27FC236}">
                <a16:creationId xmlns:a16="http://schemas.microsoft.com/office/drawing/2014/main" id="{E904B225-618A-4F9F-ABF0-8A685B190963}"/>
              </a:ext>
            </a:extLst>
          </p:cNvPr>
          <p:cNvSpPr>
            <a:spLocks/>
          </p:cNvSpPr>
          <p:nvPr/>
        </p:nvSpPr>
        <p:spPr bwMode="auto">
          <a:xfrm>
            <a:off x="6793943" y="5981884"/>
            <a:ext cx="115888" cy="125413"/>
          </a:xfrm>
          <a:custGeom>
            <a:avLst/>
            <a:gdLst>
              <a:gd name="T0" fmla="*/ 36 w 73"/>
              <a:gd name="T1" fmla="*/ 22 h 79"/>
              <a:gd name="T2" fmla="*/ 35 w 73"/>
              <a:gd name="T3" fmla="*/ 28 h 79"/>
              <a:gd name="T4" fmla="*/ 64 w 73"/>
              <a:gd name="T5" fmla="*/ 28 h 79"/>
              <a:gd name="T6" fmla="*/ 61 w 73"/>
              <a:gd name="T7" fmla="*/ 50 h 79"/>
              <a:gd name="T8" fmla="*/ 33 w 73"/>
              <a:gd name="T9" fmla="*/ 50 h 79"/>
              <a:gd name="T10" fmla="*/ 31 w 73"/>
              <a:gd name="T11" fmla="*/ 56 h 79"/>
              <a:gd name="T12" fmla="*/ 64 w 73"/>
              <a:gd name="T13" fmla="*/ 56 h 79"/>
              <a:gd name="T14" fmla="*/ 61 w 73"/>
              <a:gd name="T15" fmla="*/ 79 h 79"/>
              <a:gd name="T16" fmla="*/ 0 w 73"/>
              <a:gd name="T17" fmla="*/ 79 h 79"/>
              <a:gd name="T18" fmla="*/ 11 w 73"/>
              <a:gd name="T19" fmla="*/ 0 h 79"/>
              <a:gd name="T20" fmla="*/ 73 w 73"/>
              <a:gd name="T21" fmla="*/ 0 h 79"/>
              <a:gd name="T22" fmla="*/ 69 w 73"/>
              <a:gd name="T23" fmla="*/ 22 h 79"/>
              <a:gd name="T24" fmla="*/ 36 w 73"/>
              <a:gd name="T25" fmla="*/ 22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3" h="79">
                <a:moveTo>
                  <a:pt x="36" y="22"/>
                </a:moveTo>
                <a:lnTo>
                  <a:pt x="35" y="28"/>
                </a:lnTo>
                <a:lnTo>
                  <a:pt x="64" y="28"/>
                </a:lnTo>
                <a:lnTo>
                  <a:pt x="61" y="50"/>
                </a:lnTo>
                <a:lnTo>
                  <a:pt x="33" y="50"/>
                </a:lnTo>
                <a:lnTo>
                  <a:pt x="31" y="56"/>
                </a:lnTo>
                <a:lnTo>
                  <a:pt x="64" y="56"/>
                </a:lnTo>
                <a:lnTo>
                  <a:pt x="61" y="79"/>
                </a:lnTo>
                <a:lnTo>
                  <a:pt x="0" y="79"/>
                </a:lnTo>
                <a:lnTo>
                  <a:pt x="11" y="0"/>
                </a:lnTo>
                <a:lnTo>
                  <a:pt x="73" y="0"/>
                </a:lnTo>
                <a:lnTo>
                  <a:pt x="69" y="22"/>
                </a:lnTo>
                <a:lnTo>
                  <a:pt x="36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51" name="Freeform 2382">
            <a:extLst>
              <a:ext uri="{FF2B5EF4-FFF2-40B4-BE49-F238E27FC236}">
                <a16:creationId xmlns:a16="http://schemas.microsoft.com/office/drawing/2014/main" id="{5BF63AAB-BDAE-412B-83DD-7050C20B6ACC}"/>
              </a:ext>
            </a:extLst>
          </p:cNvPr>
          <p:cNvSpPr>
            <a:spLocks/>
          </p:cNvSpPr>
          <p:nvPr/>
        </p:nvSpPr>
        <p:spPr bwMode="auto">
          <a:xfrm>
            <a:off x="6903480" y="6007284"/>
            <a:ext cx="95250" cy="101600"/>
          </a:xfrm>
          <a:custGeom>
            <a:avLst/>
            <a:gdLst>
              <a:gd name="T0" fmla="*/ 58 w 60"/>
              <a:gd name="T1" fmla="*/ 40 h 64"/>
              <a:gd name="T2" fmla="*/ 58 w 60"/>
              <a:gd name="T3" fmla="*/ 40 h 64"/>
              <a:gd name="T4" fmla="*/ 56 w 60"/>
              <a:gd name="T5" fmla="*/ 45 h 64"/>
              <a:gd name="T6" fmla="*/ 55 w 60"/>
              <a:gd name="T7" fmla="*/ 50 h 64"/>
              <a:gd name="T8" fmla="*/ 53 w 60"/>
              <a:gd name="T9" fmla="*/ 54 h 64"/>
              <a:gd name="T10" fmla="*/ 49 w 60"/>
              <a:gd name="T11" fmla="*/ 58 h 64"/>
              <a:gd name="T12" fmla="*/ 44 w 60"/>
              <a:gd name="T13" fmla="*/ 60 h 64"/>
              <a:gd name="T14" fmla="*/ 39 w 60"/>
              <a:gd name="T15" fmla="*/ 63 h 64"/>
              <a:gd name="T16" fmla="*/ 33 w 60"/>
              <a:gd name="T17" fmla="*/ 64 h 64"/>
              <a:gd name="T18" fmla="*/ 26 w 60"/>
              <a:gd name="T19" fmla="*/ 64 h 64"/>
              <a:gd name="T20" fmla="*/ 26 w 60"/>
              <a:gd name="T21" fmla="*/ 64 h 64"/>
              <a:gd name="T22" fmla="*/ 19 w 60"/>
              <a:gd name="T23" fmla="*/ 63 h 64"/>
              <a:gd name="T24" fmla="*/ 12 w 60"/>
              <a:gd name="T25" fmla="*/ 61 h 64"/>
              <a:gd name="T26" fmla="*/ 6 w 60"/>
              <a:gd name="T27" fmla="*/ 60 h 64"/>
              <a:gd name="T28" fmla="*/ 0 w 60"/>
              <a:gd name="T29" fmla="*/ 56 h 64"/>
              <a:gd name="T30" fmla="*/ 5 w 60"/>
              <a:gd name="T31" fmla="*/ 39 h 64"/>
              <a:gd name="T32" fmla="*/ 5 w 60"/>
              <a:gd name="T33" fmla="*/ 39 h 64"/>
              <a:gd name="T34" fmla="*/ 9 w 60"/>
              <a:gd name="T35" fmla="*/ 41 h 64"/>
              <a:gd name="T36" fmla="*/ 14 w 60"/>
              <a:gd name="T37" fmla="*/ 44 h 64"/>
              <a:gd name="T38" fmla="*/ 19 w 60"/>
              <a:gd name="T39" fmla="*/ 45 h 64"/>
              <a:gd name="T40" fmla="*/ 24 w 60"/>
              <a:gd name="T41" fmla="*/ 45 h 64"/>
              <a:gd name="T42" fmla="*/ 24 w 60"/>
              <a:gd name="T43" fmla="*/ 45 h 64"/>
              <a:gd name="T44" fmla="*/ 28 w 60"/>
              <a:gd name="T45" fmla="*/ 45 h 64"/>
              <a:gd name="T46" fmla="*/ 29 w 60"/>
              <a:gd name="T47" fmla="*/ 43 h 64"/>
              <a:gd name="T48" fmla="*/ 29 w 60"/>
              <a:gd name="T49" fmla="*/ 43 h 64"/>
              <a:gd name="T50" fmla="*/ 29 w 60"/>
              <a:gd name="T51" fmla="*/ 41 h 64"/>
              <a:gd name="T52" fmla="*/ 26 w 60"/>
              <a:gd name="T53" fmla="*/ 41 h 64"/>
              <a:gd name="T54" fmla="*/ 18 w 60"/>
              <a:gd name="T55" fmla="*/ 39 h 64"/>
              <a:gd name="T56" fmla="*/ 14 w 60"/>
              <a:gd name="T57" fmla="*/ 38 h 64"/>
              <a:gd name="T58" fmla="*/ 10 w 60"/>
              <a:gd name="T59" fmla="*/ 34 h 64"/>
              <a:gd name="T60" fmla="*/ 7 w 60"/>
              <a:gd name="T61" fmla="*/ 30 h 64"/>
              <a:gd name="T62" fmla="*/ 7 w 60"/>
              <a:gd name="T63" fmla="*/ 24 h 64"/>
              <a:gd name="T64" fmla="*/ 7 w 60"/>
              <a:gd name="T65" fmla="*/ 24 h 64"/>
              <a:gd name="T66" fmla="*/ 7 w 60"/>
              <a:gd name="T67" fmla="*/ 17 h 64"/>
              <a:gd name="T68" fmla="*/ 9 w 60"/>
              <a:gd name="T69" fmla="*/ 14 h 64"/>
              <a:gd name="T70" fmla="*/ 12 w 60"/>
              <a:gd name="T71" fmla="*/ 9 h 64"/>
              <a:gd name="T72" fmla="*/ 16 w 60"/>
              <a:gd name="T73" fmla="*/ 6 h 64"/>
              <a:gd name="T74" fmla="*/ 20 w 60"/>
              <a:gd name="T75" fmla="*/ 2 h 64"/>
              <a:gd name="T76" fmla="*/ 25 w 60"/>
              <a:gd name="T77" fmla="*/ 1 h 64"/>
              <a:gd name="T78" fmla="*/ 31 w 60"/>
              <a:gd name="T79" fmla="*/ 0 h 64"/>
              <a:gd name="T80" fmla="*/ 39 w 60"/>
              <a:gd name="T81" fmla="*/ 0 h 64"/>
              <a:gd name="T82" fmla="*/ 39 w 60"/>
              <a:gd name="T83" fmla="*/ 0 h 64"/>
              <a:gd name="T84" fmla="*/ 50 w 60"/>
              <a:gd name="T85" fmla="*/ 1 h 64"/>
              <a:gd name="T86" fmla="*/ 60 w 60"/>
              <a:gd name="T87" fmla="*/ 5 h 64"/>
              <a:gd name="T88" fmla="*/ 55 w 60"/>
              <a:gd name="T89" fmla="*/ 21 h 64"/>
              <a:gd name="T90" fmla="*/ 55 w 60"/>
              <a:gd name="T91" fmla="*/ 21 h 64"/>
              <a:gd name="T92" fmla="*/ 49 w 60"/>
              <a:gd name="T93" fmla="*/ 19 h 64"/>
              <a:gd name="T94" fmla="*/ 40 w 60"/>
              <a:gd name="T95" fmla="*/ 17 h 64"/>
              <a:gd name="T96" fmla="*/ 40 w 60"/>
              <a:gd name="T97" fmla="*/ 17 h 64"/>
              <a:gd name="T98" fmla="*/ 36 w 60"/>
              <a:gd name="T99" fmla="*/ 17 h 64"/>
              <a:gd name="T100" fmla="*/ 35 w 60"/>
              <a:gd name="T101" fmla="*/ 19 h 64"/>
              <a:gd name="T102" fmla="*/ 35 w 60"/>
              <a:gd name="T103" fmla="*/ 20 h 64"/>
              <a:gd name="T104" fmla="*/ 35 w 60"/>
              <a:gd name="T105" fmla="*/ 20 h 64"/>
              <a:gd name="T106" fmla="*/ 35 w 60"/>
              <a:gd name="T107" fmla="*/ 21 h 64"/>
              <a:gd name="T108" fmla="*/ 38 w 60"/>
              <a:gd name="T109" fmla="*/ 21 h 64"/>
              <a:gd name="T110" fmla="*/ 46 w 60"/>
              <a:gd name="T111" fmla="*/ 24 h 64"/>
              <a:gd name="T112" fmla="*/ 50 w 60"/>
              <a:gd name="T113" fmla="*/ 26 h 64"/>
              <a:gd name="T114" fmla="*/ 54 w 60"/>
              <a:gd name="T115" fmla="*/ 29 h 64"/>
              <a:gd name="T116" fmla="*/ 56 w 60"/>
              <a:gd name="T117" fmla="*/ 34 h 64"/>
              <a:gd name="T118" fmla="*/ 58 w 60"/>
              <a:gd name="T119" fmla="*/ 40 h 64"/>
              <a:gd name="T120" fmla="*/ 58 w 60"/>
              <a:gd name="T121" fmla="*/ 4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" h="64">
                <a:moveTo>
                  <a:pt x="58" y="40"/>
                </a:moveTo>
                <a:lnTo>
                  <a:pt x="58" y="40"/>
                </a:lnTo>
                <a:lnTo>
                  <a:pt x="56" y="45"/>
                </a:lnTo>
                <a:lnTo>
                  <a:pt x="55" y="50"/>
                </a:lnTo>
                <a:lnTo>
                  <a:pt x="53" y="54"/>
                </a:lnTo>
                <a:lnTo>
                  <a:pt x="49" y="58"/>
                </a:lnTo>
                <a:lnTo>
                  <a:pt x="44" y="60"/>
                </a:lnTo>
                <a:lnTo>
                  <a:pt x="39" y="63"/>
                </a:lnTo>
                <a:lnTo>
                  <a:pt x="33" y="64"/>
                </a:lnTo>
                <a:lnTo>
                  <a:pt x="26" y="64"/>
                </a:lnTo>
                <a:lnTo>
                  <a:pt x="26" y="64"/>
                </a:lnTo>
                <a:lnTo>
                  <a:pt x="19" y="63"/>
                </a:lnTo>
                <a:lnTo>
                  <a:pt x="12" y="61"/>
                </a:lnTo>
                <a:lnTo>
                  <a:pt x="6" y="60"/>
                </a:lnTo>
                <a:lnTo>
                  <a:pt x="0" y="56"/>
                </a:lnTo>
                <a:lnTo>
                  <a:pt x="5" y="39"/>
                </a:lnTo>
                <a:lnTo>
                  <a:pt x="5" y="39"/>
                </a:lnTo>
                <a:lnTo>
                  <a:pt x="9" y="41"/>
                </a:lnTo>
                <a:lnTo>
                  <a:pt x="14" y="44"/>
                </a:lnTo>
                <a:lnTo>
                  <a:pt x="19" y="45"/>
                </a:lnTo>
                <a:lnTo>
                  <a:pt x="24" y="45"/>
                </a:lnTo>
                <a:lnTo>
                  <a:pt x="24" y="45"/>
                </a:lnTo>
                <a:lnTo>
                  <a:pt x="28" y="45"/>
                </a:lnTo>
                <a:lnTo>
                  <a:pt x="29" y="43"/>
                </a:lnTo>
                <a:lnTo>
                  <a:pt x="29" y="43"/>
                </a:lnTo>
                <a:lnTo>
                  <a:pt x="29" y="41"/>
                </a:lnTo>
                <a:lnTo>
                  <a:pt x="26" y="41"/>
                </a:lnTo>
                <a:lnTo>
                  <a:pt x="18" y="39"/>
                </a:lnTo>
                <a:lnTo>
                  <a:pt x="14" y="38"/>
                </a:lnTo>
                <a:lnTo>
                  <a:pt x="10" y="34"/>
                </a:lnTo>
                <a:lnTo>
                  <a:pt x="7" y="30"/>
                </a:lnTo>
                <a:lnTo>
                  <a:pt x="7" y="24"/>
                </a:lnTo>
                <a:lnTo>
                  <a:pt x="7" y="24"/>
                </a:lnTo>
                <a:lnTo>
                  <a:pt x="7" y="17"/>
                </a:lnTo>
                <a:lnTo>
                  <a:pt x="9" y="14"/>
                </a:lnTo>
                <a:lnTo>
                  <a:pt x="12" y="9"/>
                </a:lnTo>
                <a:lnTo>
                  <a:pt x="16" y="6"/>
                </a:lnTo>
                <a:lnTo>
                  <a:pt x="20" y="2"/>
                </a:lnTo>
                <a:lnTo>
                  <a:pt x="25" y="1"/>
                </a:lnTo>
                <a:lnTo>
                  <a:pt x="31" y="0"/>
                </a:lnTo>
                <a:lnTo>
                  <a:pt x="39" y="0"/>
                </a:lnTo>
                <a:lnTo>
                  <a:pt x="39" y="0"/>
                </a:lnTo>
                <a:lnTo>
                  <a:pt x="50" y="1"/>
                </a:lnTo>
                <a:lnTo>
                  <a:pt x="60" y="5"/>
                </a:lnTo>
                <a:lnTo>
                  <a:pt x="55" y="21"/>
                </a:lnTo>
                <a:lnTo>
                  <a:pt x="55" y="21"/>
                </a:lnTo>
                <a:lnTo>
                  <a:pt x="49" y="19"/>
                </a:lnTo>
                <a:lnTo>
                  <a:pt x="40" y="17"/>
                </a:lnTo>
                <a:lnTo>
                  <a:pt x="40" y="17"/>
                </a:lnTo>
                <a:lnTo>
                  <a:pt x="36" y="17"/>
                </a:lnTo>
                <a:lnTo>
                  <a:pt x="35" y="19"/>
                </a:lnTo>
                <a:lnTo>
                  <a:pt x="35" y="20"/>
                </a:lnTo>
                <a:lnTo>
                  <a:pt x="35" y="20"/>
                </a:lnTo>
                <a:lnTo>
                  <a:pt x="35" y="21"/>
                </a:lnTo>
                <a:lnTo>
                  <a:pt x="38" y="21"/>
                </a:lnTo>
                <a:lnTo>
                  <a:pt x="46" y="24"/>
                </a:lnTo>
                <a:lnTo>
                  <a:pt x="50" y="26"/>
                </a:lnTo>
                <a:lnTo>
                  <a:pt x="54" y="29"/>
                </a:lnTo>
                <a:lnTo>
                  <a:pt x="56" y="34"/>
                </a:lnTo>
                <a:lnTo>
                  <a:pt x="58" y="40"/>
                </a:lnTo>
                <a:lnTo>
                  <a:pt x="58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52" name="Freeform 2383">
            <a:extLst>
              <a:ext uri="{FF2B5EF4-FFF2-40B4-BE49-F238E27FC236}">
                <a16:creationId xmlns:a16="http://schemas.microsoft.com/office/drawing/2014/main" id="{FC38B27A-2B40-41BE-92BB-D001D9EAC5EF}"/>
              </a:ext>
            </a:extLst>
          </p:cNvPr>
          <p:cNvSpPr>
            <a:spLocks/>
          </p:cNvSpPr>
          <p:nvPr/>
        </p:nvSpPr>
        <p:spPr bwMode="auto">
          <a:xfrm>
            <a:off x="7254318" y="5467534"/>
            <a:ext cx="112713" cy="122238"/>
          </a:xfrm>
          <a:custGeom>
            <a:avLst/>
            <a:gdLst>
              <a:gd name="T0" fmla="*/ 35 w 71"/>
              <a:gd name="T1" fmla="*/ 22 h 77"/>
              <a:gd name="T2" fmla="*/ 34 w 71"/>
              <a:gd name="T3" fmla="*/ 28 h 77"/>
              <a:gd name="T4" fmla="*/ 64 w 71"/>
              <a:gd name="T5" fmla="*/ 28 h 77"/>
              <a:gd name="T6" fmla="*/ 60 w 71"/>
              <a:gd name="T7" fmla="*/ 49 h 77"/>
              <a:gd name="T8" fmla="*/ 31 w 71"/>
              <a:gd name="T9" fmla="*/ 49 h 77"/>
              <a:gd name="T10" fmla="*/ 30 w 71"/>
              <a:gd name="T11" fmla="*/ 56 h 77"/>
              <a:gd name="T12" fmla="*/ 64 w 71"/>
              <a:gd name="T13" fmla="*/ 56 h 77"/>
              <a:gd name="T14" fmla="*/ 60 w 71"/>
              <a:gd name="T15" fmla="*/ 77 h 77"/>
              <a:gd name="T16" fmla="*/ 0 w 71"/>
              <a:gd name="T17" fmla="*/ 77 h 77"/>
              <a:gd name="T18" fmla="*/ 10 w 71"/>
              <a:gd name="T19" fmla="*/ 0 h 77"/>
              <a:gd name="T20" fmla="*/ 71 w 71"/>
              <a:gd name="T21" fmla="*/ 0 h 77"/>
              <a:gd name="T22" fmla="*/ 69 w 71"/>
              <a:gd name="T23" fmla="*/ 22 h 77"/>
              <a:gd name="T24" fmla="*/ 35 w 71"/>
              <a:gd name="T25" fmla="*/ 22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1" h="77">
                <a:moveTo>
                  <a:pt x="35" y="22"/>
                </a:moveTo>
                <a:lnTo>
                  <a:pt x="34" y="28"/>
                </a:lnTo>
                <a:lnTo>
                  <a:pt x="64" y="28"/>
                </a:lnTo>
                <a:lnTo>
                  <a:pt x="60" y="49"/>
                </a:lnTo>
                <a:lnTo>
                  <a:pt x="31" y="49"/>
                </a:lnTo>
                <a:lnTo>
                  <a:pt x="30" y="56"/>
                </a:lnTo>
                <a:lnTo>
                  <a:pt x="64" y="56"/>
                </a:lnTo>
                <a:lnTo>
                  <a:pt x="60" y="77"/>
                </a:lnTo>
                <a:lnTo>
                  <a:pt x="0" y="77"/>
                </a:lnTo>
                <a:lnTo>
                  <a:pt x="10" y="0"/>
                </a:lnTo>
                <a:lnTo>
                  <a:pt x="71" y="0"/>
                </a:lnTo>
                <a:lnTo>
                  <a:pt x="69" y="22"/>
                </a:lnTo>
                <a:lnTo>
                  <a:pt x="35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53" name="Freeform 2384">
            <a:extLst>
              <a:ext uri="{FF2B5EF4-FFF2-40B4-BE49-F238E27FC236}">
                <a16:creationId xmlns:a16="http://schemas.microsoft.com/office/drawing/2014/main" id="{EE5FD37B-DB3C-49E9-86A1-A1B6B5C4451F}"/>
              </a:ext>
            </a:extLst>
          </p:cNvPr>
          <p:cNvSpPr>
            <a:spLocks/>
          </p:cNvSpPr>
          <p:nvPr/>
        </p:nvSpPr>
        <p:spPr bwMode="auto">
          <a:xfrm>
            <a:off x="7365443" y="5491346"/>
            <a:ext cx="87313" cy="98425"/>
          </a:xfrm>
          <a:custGeom>
            <a:avLst/>
            <a:gdLst>
              <a:gd name="T0" fmla="*/ 32 w 55"/>
              <a:gd name="T1" fmla="*/ 40 h 62"/>
              <a:gd name="T2" fmla="*/ 29 w 55"/>
              <a:gd name="T3" fmla="*/ 62 h 62"/>
              <a:gd name="T4" fmla="*/ 0 w 55"/>
              <a:gd name="T5" fmla="*/ 62 h 62"/>
              <a:gd name="T6" fmla="*/ 9 w 55"/>
              <a:gd name="T7" fmla="*/ 2 h 62"/>
              <a:gd name="T8" fmla="*/ 35 w 55"/>
              <a:gd name="T9" fmla="*/ 2 h 62"/>
              <a:gd name="T10" fmla="*/ 34 w 55"/>
              <a:gd name="T11" fmla="*/ 12 h 62"/>
              <a:gd name="T12" fmla="*/ 34 w 55"/>
              <a:gd name="T13" fmla="*/ 12 h 62"/>
              <a:gd name="T14" fmla="*/ 37 w 55"/>
              <a:gd name="T15" fmla="*/ 8 h 62"/>
              <a:gd name="T16" fmla="*/ 40 w 55"/>
              <a:gd name="T17" fmla="*/ 3 h 62"/>
              <a:gd name="T18" fmla="*/ 44 w 55"/>
              <a:gd name="T19" fmla="*/ 2 h 62"/>
              <a:gd name="T20" fmla="*/ 47 w 55"/>
              <a:gd name="T21" fmla="*/ 1 h 62"/>
              <a:gd name="T22" fmla="*/ 50 w 55"/>
              <a:gd name="T23" fmla="*/ 0 h 62"/>
              <a:gd name="T24" fmla="*/ 55 w 55"/>
              <a:gd name="T25" fmla="*/ 1 h 62"/>
              <a:gd name="T26" fmla="*/ 52 w 55"/>
              <a:gd name="T27" fmla="*/ 25 h 62"/>
              <a:gd name="T28" fmla="*/ 52 w 55"/>
              <a:gd name="T29" fmla="*/ 25 h 62"/>
              <a:gd name="T30" fmla="*/ 44 w 55"/>
              <a:gd name="T31" fmla="*/ 25 h 62"/>
              <a:gd name="T32" fmla="*/ 38 w 55"/>
              <a:gd name="T33" fmla="*/ 27 h 62"/>
              <a:gd name="T34" fmla="*/ 37 w 55"/>
              <a:gd name="T35" fmla="*/ 30 h 62"/>
              <a:gd name="T36" fmla="*/ 34 w 55"/>
              <a:gd name="T37" fmla="*/ 32 h 62"/>
              <a:gd name="T38" fmla="*/ 32 w 55"/>
              <a:gd name="T39" fmla="*/ 40 h 62"/>
              <a:gd name="T40" fmla="*/ 32 w 55"/>
              <a:gd name="T41" fmla="*/ 4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5" h="62">
                <a:moveTo>
                  <a:pt x="32" y="40"/>
                </a:moveTo>
                <a:lnTo>
                  <a:pt x="29" y="62"/>
                </a:lnTo>
                <a:lnTo>
                  <a:pt x="0" y="62"/>
                </a:lnTo>
                <a:lnTo>
                  <a:pt x="9" y="2"/>
                </a:lnTo>
                <a:lnTo>
                  <a:pt x="35" y="2"/>
                </a:lnTo>
                <a:lnTo>
                  <a:pt x="34" y="12"/>
                </a:lnTo>
                <a:lnTo>
                  <a:pt x="34" y="12"/>
                </a:lnTo>
                <a:lnTo>
                  <a:pt x="37" y="8"/>
                </a:lnTo>
                <a:lnTo>
                  <a:pt x="40" y="3"/>
                </a:lnTo>
                <a:lnTo>
                  <a:pt x="44" y="2"/>
                </a:lnTo>
                <a:lnTo>
                  <a:pt x="47" y="1"/>
                </a:lnTo>
                <a:lnTo>
                  <a:pt x="50" y="0"/>
                </a:lnTo>
                <a:lnTo>
                  <a:pt x="55" y="1"/>
                </a:lnTo>
                <a:lnTo>
                  <a:pt x="52" y="25"/>
                </a:lnTo>
                <a:lnTo>
                  <a:pt x="52" y="25"/>
                </a:lnTo>
                <a:lnTo>
                  <a:pt x="44" y="25"/>
                </a:lnTo>
                <a:lnTo>
                  <a:pt x="38" y="27"/>
                </a:lnTo>
                <a:lnTo>
                  <a:pt x="37" y="30"/>
                </a:lnTo>
                <a:lnTo>
                  <a:pt x="34" y="32"/>
                </a:lnTo>
                <a:lnTo>
                  <a:pt x="32" y="40"/>
                </a:lnTo>
                <a:lnTo>
                  <a:pt x="32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54" name="Freeform 2385">
            <a:extLst>
              <a:ext uri="{FF2B5EF4-FFF2-40B4-BE49-F238E27FC236}">
                <a16:creationId xmlns:a16="http://schemas.microsoft.com/office/drawing/2014/main" id="{87E4213D-070D-4E44-92F5-A832D63F27FF}"/>
              </a:ext>
            </a:extLst>
          </p:cNvPr>
          <p:cNvSpPr>
            <a:spLocks/>
          </p:cNvSpPr>
          <p:nvPr/>
        </p:nvSpPr>
        <p:spPr bwMode="auto">
          <a:xfrm>
            <a:off x="7643255" y="5467534"/>
            <a:ext cx="117475" cy="122238"/>
          </a:xfrm>
          <a:custGeom>
            <a:avLst/>
            <a:gdLst>
              <a:gd name="T0" fmla="*/ 42 w 74"/>
              <a:gd name="T1" fmla="*/ 77 h 77"/>
              <a:gd name="T2" fmla="*/ 13 w 74"/>
              <a:gd name="T3" fmla="*/ 77 h 77"/>
              <a:gd name="T4" fmla="*/ 21 w 74"/>
              <a:gd name="T5" fmla="*/ 22 h 77"/>
              <a:gd name="T6" fmla="*/ 0 w 74"/>
              <a:gd name="T7" fmla="*/ 22 h 77"/>
              <a:gd name="T8" fmla="*/ 3 w 74"/>
              <a:gd name="T9" fmla="*/ 0 h 77"/>
              <a:gd name="T10" fmla="*/ 74 w 74"/>
              <a:gd name="T11" fmla="*/ 0 h 77"/>
              <a:gd name="T12" fmla="*/ 71 w 74"/>
              <a:gd name="T13" fmla="*/ 22 h 77"/>
              <a:gd name="T14" fmla="*/ 50 w 74"/>
              <a:gd name="T15" fmla="*/ 22 h 77"/>
              <a:gd name="T16" fmla="*/ 42 w 74"/>
              <a:gd name="T17" fmla="*/ 77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77">
                <a:moveTo>
                  <a:pt x="42" y="77"/>
                </a:moveTo>
                <a:lnTo>
                  <a:pt x="13" y="77"/>
                </a:lnTo>
                <a:lnTo>
                  <a:pt x="21" y="22"/>
                </a:lnTo>
                <a:lnTo>
                  <a:pt x="0" y="22"/>
                </a:lnTo>
                <a:lnTo>
                  <a:pt x="3" y="0"/>
                </a:lnTo>
                <a:lnTo>
                  <a:pt x="74" y="0"/>
                </a:lnTo>
                <a:lnTo>
                  <a:pt x="71" y="22"/>
                </a:lnTo>
                <a:lnTo>
                  <a:pt x="50" y="22"/>
                </a:lnTo>
                <a:lnTo>
                  <a:pt x="42" y="7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55" name="Freeform 2386">
            <a:extLst>
              <a:ext uri="{FF2B5EF4-FFF2-40B4-BE49-F238E27FC236}">
                <a16:creationId xmlns:a16="http://schemas.microsoft.com/office/drawing/2014/main" id="{4EED6CFB-9A27-41AF-8AE3-D0BF9E08E9EF}"/>
              </a:ext>
            </a:extLst>
          </p:cNvPr>
          <p:cNvSpPr>
            <a:spLocks/>
          </p:cNvSpPr>
          <p:nvPr/>
        </p:nvSpPr>
        <p:spPr bwMode="auto">
          <a:xfrm>
            <a:off x="7754380" y="5491346"/>
            <a:ext cx="179388" cy="103188"/>
          </a:xfrm>
          <a:custGeom>
            <a:avLst/>
            <a:gdLst>
              <a:gd name="T0" fmla="*/ 105 w 113"/>
              <a:gd name="T1" fmla="*/ 41 h 65"/>
              <a:gd name="T2" fmla="*/ 107 w 113"/>
              <a:gd name="T3" fmla="*/ 44 h 65"/>
              <a:gd name="T4" fmla="*/ 109 w 113"/>
              <a:gd name="T5" fmla="*/ 46 h 65"/>
              <a:gd name="T6" fmla="*/ 110 w 113"/>
              <a:gd name="T7" fmla="*/ 62 h 65"/>
              <a:gd name="T8" fmla="*/ 103 w 113"/>
              <a:gd name="T9" fmla="*/ 64 h 65"/>
              <a:gd name="T10" fmla="*/ 94 w 113"/>
              <a:gd name="T11" fmla="*/ 65 h 65"/>
              <a:gd name="T12" fmla="*/ 85 w 113"/>
              <a:gd name="T13" fmla="*/ 64 h 65"/>
              <a:gd name="T14" fmla="*/ 80 w 113"/>
              <a:gd name="T15" fmla="*/ 60 h 65"/>
              <a:gd name="T16" fmla="*/ 78 w 113"/>
              <a:gd name="T17" fmla="*/ 54 h 65"/>
              <a:gd name="T18" fmla="*/ 80 w 113"/>
              <a:gd name="T19" fmla="*/ 29 h 65"/>
              <a:gd name="T20" fmla="*/ 80 w 113"/>
              <a:gd name="T21" fmla="*/ 26 h 65"/>
              <a:gd name="T22" fmla="*/ 78 w 113"/>
              <a:gd name="T23" fmla="*/ 22 h 65"/>
              <a:gd name="T24" fmla="*/ 75 w 113"/>
              <a:gd name="T25" fmla="*/ 22 h 65"/>
              <a:gd name="T26" fmla="*/ 71 w 113"/>
              <a:gd name="T27" fmla="*/ 24 h 65"/>
              <a:gd name="T28" fmla="*/ 65 w 113"/>
              <a:gd name="T29" fmla="*/ 62 h 65"/>
              <a:gd name="T30" fmla="*/ 43 w 113"/>
              <a:gd name="T31" fmla="*/ 29 h 65"/>
              <a:gd name="T32" fmla="*/ 43 w 113"/>
              <a:gd name="T33" fmla="*/ 26 h 65"/>
              <a:gd name="T34" fmla="*/ 40 w 113"/>
              <a:gd name="T35" fmla="*/ 22 h 65"/>
              <a:gd name="T36" fmla="*/ 38 w 113"/>
              <a:gd name="T37" fmla="*/ 22 h 65"/>
              <a:gd name="T38" fmla="*/ 34 w 113"/>
              <a:gd name="T39" fmla="*/ 24 h 65"/>
              <a:gd name="T40" fmla="*/ 27 w 113"/>
              <a:gd name="T41" fmla="*/ 62 h 65"/>
              <a:gd name="T42" fmla="*/ 7 w 113"/>
              <a:gd name="T43" fmla="*/ 2 h 65"/>
              <a:gd name="T44" fmla="*/ 34 w 113"/>
              <a:gd name="T45" fmla="*/ 8 h 65"/>
              <a:gd name="T46" fmla="*/ 38 w 113"/>
              <a:gd name="T47" fmla="*/ 5 h 65"/>
              <a:gd name="T48" fmla="*/ 48 w 113"/>
              <a:gd name="T49" fmla="*/ 1 h 65"/>
              <a:gd name="T50" fmla="*/ 53 w 113"/>
              <a:gd name="T51" fmla="*/ 0 h 65"/>
              <a:gd name="T52" fmla="*/ 63 w 113"/>
              <a:gd name="T53" fmla="*/ 2 h 65"/>
              <a:gd name="T54" fmla="*/ 69 w 113"/>
              <a:gd name="T55" fmla="*/ 10 h 65"/>
              <a:gd name="T56" fmla="*/ 73 w 113"/>
              <a:gd name="T57" fmla="*/ 6 h 65"/>
              <a:gd name="T58" fmla="*/ 84 w 113"/>
              <a:gd name="T59" fmla="*/ 1 h 65"/>
              <a:gd name="T60" fmla="*/ 90 w 113"/>
              <a:gd name="T61" fmla="*/ 0 h 65"/>
              <a:gd name="T62" fmla="*/ 99 w 113"/>
              <a:gd name="T63" fmla="*/ 2 h 65"/>
              <a:gd name="T64" fmla="*/ 105 w 113"/>
              <a:gd name="T65" fmla="*/ 6 h 65"/>
              <a:gd name="T66" fmla="*/ 108 w 113"/>
              <a:gd name="T67" fmla="*/ 13 h 65"/>
              <a:gd name="T68" fmla="*/ 109 w 113"/>
              <a:gd name="T69" fmla="*/ 2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3" h="65">
                <a:moveTo>
                  <a:pt x="109" y="21"/>
                </a:moveTo>
                <a:lnTo>
                  <a:pt x="105" y="41"/>
                </a:lnTo>
                <a:lnTo>
                  <a:pt x="105" y="41"/>
                </a:lnTo>
                <a:lnTo>
                  <a:pt x="107" y="44"/>
                </a:lnTo>
                <a:lnTo>
                  <a:pt x="108" y="45"/>
                </a:lnTo>
                <a:lnTo>
                  <a:pt x="109" y="46"/>
                </a:lnTo>
                <a:lnTo>
                  <a:pt x="113" y="45"/>
                </a:lnTo>
                <a:lnTo>
                  <a:pt x="110" y="62"/>
                </a:lnTo>
                <a:lnTo>
                  <a:pt x="110" y="62"/>
                </a:lnTo>
                <a:lnTo>
                  <a:pt x="103" y="64"/>
                </a:lnTo>
                <a:lnTo>
                  <a:pt x="94" y="65"/>
                </a:lnTo>
                <a:lnTo>
                  <a:pt x="94" y="65"/>
                </a:lnTo>
                <a:lnTo>
                  <a:pt x="89" y="64"/>
                </a:lnTo>
                <a:lnTo>
                  <a:pt x="85" y="64"/>
                </a:lnTo>
                <a:lnTo>
                  <a:pt x="83" y="61"/>
                </a:lnTo>
                <a:lnTo>
                  <a:pt x="80" y="60"/>
                </a:lnTo>
                <a:lnTo>
                  <a:pt x="78" y="57"/>
                </a:lnTo>
                <a:lnTo>
                  <a:pt x="78" y="54"/>
                </a:lnTo>
                <a:lnTo>
                  <a:pt x="76" y="47"/>
                </a:lnTo>
                <a:lnTo>
                  <a:pt x="80" y="29"/>
                </a:lnTo>
                <a:lnTo>
                  <a:pt x="80" y="29"/>
                </a:lnTo>
                <a:lnTo>
                  <a:pt x="80" y="26"/>
                </a:lnTo>
                <a:lnTo>
                  <a:pt x="79" y="24"/>
                </a:lnTo>
                <a:lnTo>
                  <a:pt x="78" y="22"/>
                </a:lnTo>
                <a:lnTo>
                  <a:pt x="75" y="22"/>
                </a:lnTo>
                <a:lnTo>
                  <a:pt x="75" y="22"/>
                </a:lnTo>
                <a:lnTo>
                  <a:pt x="74" y="22"/>
                </a:lnTo>
                <a:lnTo>
                  <a:pt x="71" y="24"/>
                </a:lnTo>
                <a:lnTo>
                  <a:pt x="70" y="29"/>
                </a:lnTo>
                <a:lnTo>
                  <a:pt x="65" y="62"/>
                </a:lnTo>
                <a:lnTo>
                  <a:pt x="38" y="62"/>
                </a:lnTo>
                <a:lnTo>
                  <a:pt x="43" y="29"/>
                </a:lnTo>
                <a:lnTo>
                  <a:pt x="43" y="29"/>
                </a:lnTo>
                <a:lnTo>
                  <a:pt x="43" y="26"/>
                </a:lnTo>
                <a:lnTo>
                  <a:pt x="41" y="24"/>
                </a:lnTo>
                <a:lnTo>
                  <a:pt x="40" y="22"/>
                </a:lnTo>
                <a:lnTo>
                  <a:pt x="38" y="22"/>
                </a:lnTo>
                <a:lnTo>
                  <a:pt x="38" y="22"/>
                </a:lnTo>
                <a:lnTo>
                  <a:pt x="36" y="22"/>
                </a:lnTo>
                <a:lnTo>
                  <a:pt x="34" y="24"/>
                </a:lnTo>
                <a:lnTo>
                  <a:pt x="33" y="29"/>
                </a:lnTo>
                <a:lnTo>
                  <a:pt x="27" y="62"/>
                </a:lnTo>
                <a:lnTo>
                  <a:pt x="0" y="62"/>
                </a:lnTo>
                <a:lnTo>
                  <a:pt x="7" y="2"/>
                </a:lnTo>
                <a:lnTo>
                  <a:pt x="35" y="2"/>
                </a:lnTo>
                <a:lnTo>
                  <a:pt x="34" y="8"/>
                </a:lnTo>
                <a:lnTo>
                  <a:pt x="34" y="8"/>
                </a:lnTo>
                <a:lnTo>
                  <a:pt x="38" y="5"/>
                </a:lnTo>
                <a:lnTo>
                  <a:pt x="43" y="2"/>
                </a:lnTo>
                <a:lnTo>
                  <a:pt x="48" y="1"/>
                </a:lnTo>
                <a:lnTo>
                  <a:pt x="53" y="0"/>
                </a:lnTo>
                <a:lnTo>
                  <a:pt x="53" y="0"/>
                </a:lnTo>
                <a:lnTo>
                  <a:pt x="59" y="1"/>
                </a:lnTo>
                <a:lnTo>
                  <a:pt x="63" y="2"/>
                </a:lnTo>
                <a:lnTo>
                  <a:pt x="66" y="6"/>
                </a:lnTo>
                <a:lnTo>
                  <a:pt x="69" y="10"/>
                </a:lnTo>
                <a:lnTo>
                  <a:pt x="69" y="10"/>
                </a:lnTo>
                <a:lnTo>
                  <a:pt x="73" y="6"/>
                </a:lnTo>
                <a:lnTo>
                  <a:pt x="78" y="3"/>
                </a:lnTo>
                <a:lnTo>
                  <a:pt x="84" y="1"/>
                </a:lnTo>
                <a:lnTo>
                  <a:pt x="90" y="0"/>
                </a:lnTo>
                <a:lnTo>
                  <a:pt x="90" y="0"/>
                </a:lnTo>
                <a:lnTo>
                  <a:pt x="95" y="1"/>
                </a:lnTo>
                <a:lnTo>
                  <a:pt x="99" y="2"/>
                </a:lnTo>
                <a:lnTo>
                  <a:pt x="103" y="3"/>
                </a:lnTo>
                <a:lnTo>
                  <a:pt x="105" y="6"/>
                </a:lnTo>
                <a:lnTo>
                  <a:pt x="108" y="10"/>
                </a:lnTo>
                <a:lnTo>
                  <a:pt x="108" y="13"/>
                </a:lnTo>
                <a:lnTo>
                  <a:pt x="109" y="17"/>
                </a:lnTo>
                <a:lnTo>
                  <a:pt x="109" y="21"/>
                </a:lnTo>
                <a:lnTo>
                  <a:pt x="109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56" name="Freeform 2387">
            <a:extLst>
              <a:ext uri="{FF2B5EF4-FFF2-40B4-BE49-F238E27FC236}">
                <a16:creationId xmlns:a16="http://schemas.microsoft.com/office/drawing/2014/main" id="{6541EDD7-10D2-46A5-9462-8A53CD6D9393}"/>
              </a:ext>
            </a:extLst>
          </p:cNvPr>
          <p:cNvSpPr>
            <a:spLocks/>
          </p:cNvSpPr>
          <p:nvPr/>
        </p:nvSpPr>
        <p:spPr bwMode="auto">
          <a:xfrm>
            <a:off x="7211455" y="5975534"/>
            <a:ext cx="111125" cy="123825"/>
          </a:xfrm>
          <a:custGeom>
            <a:avLst/>
            <a:gdLst>
              <a:gd name="T0" fmla="*/ 36 w 70"/>
              <a:gd name="T1" fmla="*/ 21 h 78"/>
              <a:gd name="T2" fmla="*/ 34 w 70"/>
              <a:gd name="T3" fmla="*/ 31 h 78"/>
              <a:gd name="T4" fmla="*/ 61 w 70"/>
              <a:gd name="T5" fmla="*/ 31 h 78"/>
              <a:gd name="T6" fmla="*/ 57 w 70"/>
              <a:gd name="T7" fmla="*/ 54 h 78"/>
              <a:gd name="T8" fmla="*/ 32 w 70"/>
              <a:gd name="T9" fmla="*/ 54 h 78"/>
              <a:gd name="T10" fmla="*/ 28 w 70"/>
              <a:gd name="T11" fmla="*/ 78 h 78"/>
              <a:gd name="T12" fmla="*/ 0 w 70"/>
              <a:gd name="T13" fmla="*/ 78 h 78"/>
              <a:gd name="T14" fmla="*/ 11 w 70"/>
              <a:gd name="T15" fmla="*/ 0 h 78"/>
              <a:gd name="T16" fmla="*/ 70 w 70"/>
              <a:gd name="T17" fmla="*/ 0 h 78"/>
              <a:gd name="T18" fmla="*/ 66 w 70"/>
              <a:gd name="T19" fmla="*/ 21 h 78"/>
              <a:gd name="T20" fmla="*/ 36 w 70"/>
              <a:gd name="T21" fmla="*/ 21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" h="78">
                <a:moveTo>
                  <a:pt x="36" y="21"/>
                </a:moveTo>
                <a:lnTo>
                  <a:pt x="34" y="31"/>
                </a:lnTo>
                <a:lnTo>
                  <a:pt x="61" y="31"/>
                </a:lnTo>
                <a:lnTo>
                  <a:pt x="57" y="54"/>
                </a:lnTo>
                <a:lnTo>
                  <a:pt x="32" y="54"/>
                </a:lnTo>
                <a:lnTo>
                  <a:pt x="28" y="78"/>
                </a:lnTo>
                <a:lnTo>
                  <a:pt x="0" y="78"/>
                </a:lnTo>
                <a:lnTo>
                  <a:pt x="11" y="0"/>
                </a:lnTo>
                <a:lnTo>
                  <a:pt x="70" y="0"/>
                </a:lnTo>
                <a:lnTo>
                  <a:pt x="66" y="21"/>
                </a:lnTo>
                <a:lnTo>
                  <a:pt x="36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57" name="Freeform 2388">
            <a:extLst>
              <a:ext uri="{FF2B5EF4-FFF2-40B4-BE49-F238E27FC236}">
                <a16:creationId xmlns:a16="http://schemas.microsoft.com/office/drawing/2014/main" id="{7D283074-E600-4590-8CCA-3C78243A6FB2}"/>
              </a:ext>
            </a:extLst>
          </p:cNvPr>
          <p:cNvSpPr>
            <a:spLocks/>
          </p:cNvSpPr>
          <p:nvPr/>
        </p:nvSpPr>
        <p:spPr bwMode="auto">
          <a:xfrm>
            <a:off x="7316230" y="5999346"/>
            <a:ext cx="179388" cy="101600"/>
          </a:xfrm>
          <a:custGeom>
            <a:avLst/>
            <a:gdLst>
              <a:gd name="T0" fmla="*/ 106 w 113"/>
              <a:gd name="T1" fmla="*/ 41 h 64"/>
              <a:gd name="T2" fmla="*/ 106 w 113"/>
              <a:gd name="T3" fmla="*/ 44 h 64"/>
              <a:gd name="T4" fmla="*/ 110 w 113"/>
              <a:gd name="T5" fmla="*/ 45 h 64"/>
              <a:gd name="T6" fmla="*/ 110 w 113"/>
              <a:gd name="T7" fmla="*/ 61 h 64"/>
              <a:gd name="T8" fmla="*/ 103 w 113"/>
              <a:gd name="T9" fmla="*/ 63 h 64"/>
              <a:gd name="T10" fmla="*/ 94 w 113"/>
              <a:gd name="T11" fmla="*/ 64 h 64"/>
              <a:gd name="T12" fmla="*/ 86 w 113"/>
              <a:gd name="T13" fmla="*/ 63 h 64"/>
              <a:gd name="T14" fmla="*/ 80 w 113"/>
              <a:gd name="T15" fmla="*/ 59 h 64"/>
              <a:gd name="T16" fmla="*/ 78 w 113"/>
              <a:gd name="T17" fmla="*/ 54 h 64"/>
              <a:gd name="T18" fmla="*/ 80 w 113"/>
              <a:gd name="T19" fmla="*/ 27 h 64"/>
              <a:gd name="T20" fmla="*/ 80 w 113"/>
              <a:gd name="T21" fmla="*/ 25 h 64"/>
              <a:gd name="T22" fmla="*/ 79 w 113"/>
              <a:gd name="T23" fmla="*/ 22 h 64"/>
              <a:gd name="T24" fmla="*/ 76 w 113"/>
              <a:gd name="T25" fmla="*/ 21 h 64"/>
              <a:gd name="T26" fmla="*/ 73 w 113"/>
              <a:gd name="T27" fmla="*/ 24 h 64"/>
              <a:gd name="T28" fmla="*/ 66 w 113"/>
              <a:gd name="T29" fmla="*/ 63 h 64"/>
              <a:gd name="T30" fmla="*/ 42 w 113"/>
              <a:gd name="T31" fmla="*/ 27 h 64"/>
              <a:gd name="T32" fmla="*/ 42 w 113"/>
              <a:gd name="T33" fmla="*/ 25 h 64"/>
              <a:gd name="T34" fmla="*/ 41 w 113"/>
              <a:gd name="T35" fmla="*/ 22 h 64"/>
              <a:gd name="T36" fmla="*/ 39 w 113"/>
              <a:gd name="T37" fmla="*/ 21 h 64"/>
              <a:gd name="T38" fmla="*/ 35 w 113"/>
              <a:gd name="T39" fmla="*/ 24 h 64"/>
              <a:gd name="T40" fmla="*/ 29 w 113"/>
              <a:gd name="T41" fmla="*/ 63 h 64"/>
              <a:gd name="T42" fmla="*/ 9 w 113"/>
              <a:gd name="T43" fmla="*/ 1 h 64"/>
              <a:gd name="T44" fmla="*/ 35 w 113"/>
              <a:gd name="T45" fmla="*/ 7 h 64"/>
              <a:gd name="T46" fmla="*/ 39 w 113"/>
              <a:gd name="T47" fmla="*/ 4 h 64"/>
              <a:gd name="T48" fmla="*/ 49 w 113"/>
              <a:gd name="T49" fmla="*/ 0 h 64"/>
              <a:gd name="T50" fmla="*/ 54 w 113"/>
              <a:gd name="T51" fmla="*/ 0 h 64"/>
              <a:gd name="T52" fmla="*/ 64 w 113"/>
              <a:gd name="T53" fmla="*/ 2 h 64"/>
              <a:gd name="T54" fmla="*/ 70 w 113"/>
              <a:gd name="T55" fmla="*/ 9 h 64"/>
              <a:gd name="T56" fmla="*/ 74 w 113"/>
              <a:gd name="T57" fmla="*/ 6 h 64"/>
              <a:gd name="T58" fmla="*/ 84 w 113"/>
              <a:gd name="T59" fmla="*/ 0 h 64"/>
              <a:gd name="T60" fmla="*/ 91 w 113"/>
              <a:gd name="T61" fmla="*/ 0 h 64"/>
              <a:gd name="T62" fmla="*/ 100 w 113"/>
              <a:gd name="T63" fmla="*/ 1 h 64"/>
              <a:gd name="T64" fmla="*/ 106 w 113"/>
              <a:gd name="T65" fmla="*/ 6 h 64"/>
              <a:gd name="T66" fmla="*/ 109 w 113"/>
              <a:gd name="T67" fmla="*/ 12 h 64"/>
              <a:gd name="T68" fmla="*/ 109 w 113"/>
              <a:gd name="T69" fmla="*/ 2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3" h="64">
                <a:moveTo>
                  <a:pt x="109" y="21"/>
                </a:moveTo>
                <a:lnTo>
                  <a:pt x="106" y="41"/>
                </a:lnTo>
                <a:lnTo>
                  <a:pt x="106" y="41"/>
                </a:lnTo>
                <a:lnTo>
                  <a:pt x="106" y="44"/>
                </a:lnTo>
                <a:lnTo>
                  <a:pt x="108" y="45"/>
                </a:lnTo>
                <a:lnTo>
                  <a:pt x="110" y="45"/>
                </a:lnTo>
                <a:lnTo>
                  <a:pt x="113" y="45"/>
                </a:lnTo>
                <a:lnTo>
                  <a:pt x="110" y="61"/>
                </a:lnTo>
                <a:lnTo>
                  <a:pt x="110" y="61"/>
                </a:lnTo>
                <a:lnTo>
                  <a:pt x="103" y="63"/>
                </a:lnTo>
                <a:lnTo>
                  <a:pt x="94" y="64"/>
                </a:lnTo>
                <a:lnTo>
                  <a:pt x="94" y="64"/>
                </a:lnTo>
                <a:lnTo>
                  <a:pt x="90" y="64"/>
                </a:lnTo>
                <a:lnTo>
                  <a:pt x="86" y="63"/>
                </a:lnTo>
                <a:lnTo>
                  <a:pt x="83" y="61"/>
                </a:lnTo>
                <a:lnTo>
                  <a:pt x="80" y="59"/>
                </a:lnTo>
                <a:lnTo>
                  <a:pt x="79" y="56"/>
                </a:lnTo>
                <a:lnTo>
                  <a:pt x="78" y="54"/>
                </a:lnTo>
                <a:lnTo>
                  <a:pt x="78" y="46"/>
                </a:lnTo>
                <a:lnTo>
                  <a:pt x="80" y="27"/>
                </a:lnTo>
                <a:lnTo>
                  <a:pt x="80" y="27"/>
                </a:lnTo>
                <a:lnTo>
                  <a:pt x="80" y="25"/>
                </a:lnTo>
                <a:lnTo>
                  <a:pt x="80" y="24"/>
                </a:lnTo>
                <a:lnTo>
                  <a:pt x="79" y="22"/>
                </a:lnTo>
                <a:lnTo>
                  <a:pt x="76" y="21"/>
                </a:lnTo>
                <a:lnTo>
                  <a:pt x="76" y="21"/>
                </a:lnTo>
                <a:lnTo>
                  <a:pt x="74" y="22"/>
                </a:lnTo>
                <a:lnTo>
                  <a:pt x="73" y="24"/>
                </a:lnTo>
                <a:lnTo>
                  <a:pt x="71" y="27"/>
                </a:lnTo>
                <a:lnTo>
                  <a:pt x="66" y="63"/>
                </a:lnTo>
                <a:lnTo>
                  <a:pt x="37" y="63"/>
                </a:lnTo>
                <a:lnTo>
                  <a:pt x="42" y="27"/>
                </a:lnTo>
                <a:lnTo>
                  <a:pt x="42" y="27"/>
                </a:lnTo>
                <a:lnTo>
                  <a:pt x="42" y="25"/>
                </a:lnTo>
                <a:lnTo>
                  <a:pt x="42" y="24"/>
                </a:lnTo>
                <a:lnTo>
                  <a:pt x="41" y="22"/>
                </a:lnTo>
                <a:lnTo>
                  <a:pt x="39" y="21"/>
                </a:lnTo>
                <a:lnTo>
                  <a:pt x="39" y="21"/>
                </a:lnTo>
                <a:lnTo>
                  <a:pt x="36" y="22"/>
                </a:lnTo>
                <a:lnTo>
                  <a:pt x="35" y="24"/>
                </a:lnTo>
                <a:lnTo>
                  <a:pt x="34" y="27"/>
                </a:lnTo>
                <a:lnTo>
                  <a:pt x="29" y="63"/>
                </a:lnTo>
                <a:lnTo>
                  <a:pt x="0" y="63"/>
                </a:lnTo>
                <a:lnTo>
                  <a:pt x="9" y="1"/>
                </a:lnTo>
                <a:lnTo>
                  <a:pt x="35" y="1"/>
                </a:lnTo>
                <a:lnTo>
                  <a:pt x="35" y="7"/>
                </a:lnTo>
                <a:lnTo>
                  <a:pt x="35" y="7"/>
                </a:lnTo>
                <a:lnTo>
                  <a:pt x="39" y="4"/>
                </a:lnTo>
                <a:lnTo>
                  <a:pt x="44" y="2"/>
                </a:lnTo>
                <a:lnTo>
                  <a:pt x="49" y="0"/>
                </a:lnTo>
                <a:lnTo>
                  <a:pt x="54" y="0"/>
                </a:lnTo>
                <a:lnTo>
                  <a:pt x="54" y="0"/>
                </a:lnTo>
                <a:lnTo>
                  <a:pt x="59" y="0"/>
                </a:lnTo>
                <a:lnTo>
                  <a:pt x="64" y="2"/>
                </a:lnTo>
                <a:lnTo>
                  <a:pt x="68" y="5"/>
                </a:lnTo>
                <a:lnTo>
                  <a:pt x="70" y="9"/>
                </a:lnTo>
                <a:lnTo>
                  <a:pt x="70" y="9"/>
                </a:lnTo>
                <a:lnTo>
                  <a:pt x="74" y="6"/>
                </a:lnTo>
                <a:lnTo>
                  <a:pt x="79" y="2"/>
                </a:lnTo>
                <a:lnTo>
                  <a:pt x="84" y="0"/>
                </a:lnTo>
                <a:lnTo>
                  <a:pt x="91" y="0"/>
                </a:lnTo>
                <a:lnTo>
                  <a:pt x="91" y="0"/>
                </a:lnTo>
                <a:lnTo>
                  <a:pt x="96" y="0"/>
                </a:lnTo>
                <a:lnTo>
                  <a:pt x="100" y="1"/>
                </a:lnTo>
                <a:lnTo>
                  <a:pt x="104" y="4"/>
                </a:lnTo>
                <a:lnTo>
                  <a:pt x="106" y="6"/>
                </a:lnTo>
                <a:lnTo>
                  <a:pt x="108" y="9"/>
                </a:lnTo>
                <a:lnTo>
                  <a:pt x="109" y="12"/>
                </a:lnTo>
                <a:lnTo>
                  <a:pt x="110" y="16"/>
                </a:lnTo>
                <a:lnTo>
                  <a:pt x="109" y="21"/>
                </a:lnTo>
                <a:lnTo>
                  <a:pt x="109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58" name="Freeform 2389">
            <a:extLst>
              <a:ext uri="{FF2B5EF4-FFF2-40B4-BE49-F238E27FC236}">
                <a16:creationId xmlns:a16="http://schemas.microsoft.com/office/drawing/2014/main" id="{B04756B3-FDD3-412F-85DE-78FAF9A31B17}"/>
              </a:ext>
            </a:extLst>
          </p:cNvPr>
          <p:cNvSpPr>
            <a:spLocks/>
          </p:cNvSpPr>
          <p:nvPr/>
        </p:nvSpPr>
        <p:spPr bwMode="auto">
          <a:xfrm>
            <a:off x="7648018" y="5981884"/>
            <a:ext cx="149225" cy="125413"/>
          </a:xfrm>
          <a:custGeom>
            <a:avLst/>
            <a:gdLst>
              <a:gd name="T0" fmla="*/ 94 w 94"/>
              <a:gd name="T1" fmla="*/ 0 h 79"/>
              <a:gd name="T2" fmla="*/ 83 w 94"/>
              <a:gd name="T3" fmla="*/ 79 h 79"/>
              <a:gd name="T4" fmla="*/ 57 w 94"/>
              <a:gd name="T5" fmla="*/ 79 h 79"/>
              <a:gd name="T6" fmla="*/ 62 w 94"/>
              <a:gd name="T7" fmla="*/ 38 h 79"/>
              <a:gd name="T8" fmla="*/ 44 w 94"/>
              <a:gd name="T9" fmla="*/ 64 h 79"/>
              <a:gd name="T10" fmla="*/ 43 w 94"/>
              <a:gd name="T11" fmla="*/ 64 h 79"/>
              <a:gd name="T12" fmla="*/ 32 w 94"/>
              <a:gd name="T13" fmla="*/ 38 h 79"/>
              <a:gd name="T14" fmla="*/ 27 w 94"/>
              <a:gd name="T15" fmla="*/ 79 h 79"/>
              <a:gd name="T16" fmla="*/ 0 w 94"/>
              <a:gd name="T17" fmla="*/ 79 h 79"/>
              <a:gd name="T18" fmla="*/ 10 w 94"/>
              <a:gd name="T19" fmla="*/ 0 h 79"/>
              <a:gd name="T20" fmla="*/ 39 w 94"/>
              <a:gd name="T21" fmla="*/ 0 h 79"/>
              <a:gd name="T22" fmla="*/ 49 w 94"/>
              <a:gd name="T23" fmla="*/ 26 h 79"/>
              <a:gd name="T24" fmla="*/ 66 w 94"/>
              <a:gd name="T25" fmla="*/ 0 h 79"/>
              <a:gd name="T26" fmla="*/ 94 w 94"/>
              <a:gd name="T27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4" h="79">
                <a:moveTo>
                  <a:pt x="94" y="0"/>
                </a:moveTo>
                <a:lnTo>
                  <a:pt x="83" y="79"/>
                </a:lnTo>
                <a:lnTo>
                  <a:pt x="57" y="79"/>
                </a:lnTo>
                <a:lnTo>
                  <a:pt x="62" y="38"/>
                </a:lnTo>
                <a:lnTo>
                  <a:pt x="44" y="64"/>
                </a:lnTo>
                <a:lnTo>
                  <a:pt x="43" y="64"/>
                </a:lnTo>
                <a:lnTo>
                  <a:pt x="32" y="38"/>
                </a:lnTo>
                <a:lnTo>
                  <a:pt x="27" y="79"/>
                </a:lnTo>
                <a:lnTo>
                  <a:pt x="0" y="79"/>
                </a:lnTo>
                <a:lnTo>
                  <a:pt x="10" y="0"/>
                </a:lnTo>
                <a:lnTo>
                  <a:pt x="39" y="0"/>
                </a:lnTo>
                <a:lnTo>
                  <a:pt x="49" y="26"/>
                </a:lnTo>
                <a:lnTo>
                  <a:pt x="66" y="0"/>
                </a:lnTo>
                <a:lnTo>
                  <a:pt x="9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59" name="Freeform 2390">
            <a:extLst>
              <a:ext uri="{FF2B5EF4-FFF2-40B4-BE49-F238E27FC236}">
                <a16:creationId xmlns:a16="http://schemas.microsoft.com/office/drawing/2014/main" id="{42B2AE9D-BC20-4DC0-86AD-EAFF7DF5AB2C}"/>
              </a:ext>
            </a:extLst>
          </p:cNvPr>
          <p:cNvSpPr>
            <a:spLocks noEditPoints="1"/>
          </p:cNvSpPr>
          <p:nvPr/>
        </p:nvSpPr>
        <p:spPr bwMode="auto">
          <a:xfrm>
            <a:off x="7802005" y="5970771"/>
            <a:ext cx="122238" cy="138113"/>
          </a:xfrm>
          <a:custGeom>
            <a:avLst/>
            <a:gdLst>
              <a:gd name="T0" fmla="*/ 49 w 77"/>
              <a:gd name="T1" fmla="*/ 0 h 87"/>
              <a:gd name="T2" fmla="*/ 68 w 77"/>
              <a:gd name="T3" fmla="*/ 63 h 87"/>
              <a:gd name="T4" fmla="*/ 68 w 77"/>
              <a:gd name="T5" fmla="*/ 66 h 87"/>
              <a:gd name="T6" fmla="*/ 72 w 77"/>
              <a:gd name="T7" fmla="*/ 68 h 87"/>
              <a:gd name="T8" fmla="*/ 72 w 77"/>
              <a:gd name="T9" fmla="*/ 84 h 87"/>
              <a:gd name="T10" fmla="*/ 64 w 77"/>
              <a:gd name="T11" fmla="*/ 86 h 87"/>
              <a:gd name="T12" fmla="*/ 55 w 77"/>
              <a:gd name="T13" fmla="*/ 87 h 87"/>
              <a:gd name="T14" fmla="*/ 45 w 77"/>
              <a:gd name="T15" fmla="*/ 84 h 87"/>
              <a:gd name="T16" fmla="*/ 40 w 77"/>
              <a:gd name="T17" fmla="*/ 77 h 87"/>
              <a:gd name="T18" fmla="*/ 36 w 77"/>
              <a:gd name="T19" fmla="*/ 81 h 87"/>
              <a:gd name="T20" fmla="*/ 26 w 77"/>
              <a:gd name="T21" fmla="*/ 86 h 87"/>
              <a:gd name="T22" fmla="*/ 20 w 77"/>
              <a:gd name="T23" fmla="*/ 87 h 87"/>
              <a:gd name="T24" fmla="*/ 11 w 77"/>
              <a:gd name="T25" fmla="*/ 84 h 87"/>
              <a:gd name="T26" fmla="*/ 5 w 77"/>
              <a:gd name="T27" fmla="*/ 79 h 87"/>
              <a:gd name="T28" fmla="*/ 1 w 77"/>
              <a:gd name="T29" fmla="*/ 71 h 87"/>
              <a:gd name="T30" fmla="*/ 0 w 77"/>
              <a:gd name="T31" fmla="*/ 59 h 87"/>
              <a:gd name="T32" fmla="*/ 3 w 77"/>
              <a:gd name="T33" fmla="*/ 45 h 87"/>
              <a:gd name="T34" fmla="*/ 9 w 77"/>
              <a:gd name="T35" fmla="*/ 33 h 87"/>
              <a:gd name="T36" fmla="*/ 18 w 77"/>
              <a:gd name="T37" fmla="*/ 25 h 87"/>
              <a:gd name="T38" fmla="*/ 30 w 77"/>
              <a:gd name="T39" fmla="*/ 23 h 87"/>
              <a:gd name="T40" fmla="*/ 35 w 77"/>
              <a:gd name="T41" fmla="*/ 23 h 87"/>
              <a:gd name="T42" fmla="*/ 41 w 77"/>
              <a:gd name="T43" fmla="*/ 27 h 87"/>
              <a:gd name="T44" fmla="*/ 44 w 77"/>
              <a:gd name="T45" fmla="*/ 30 h 87"/>
              <a:gd name="T46" fmla="*/ 44 w 77"/>
              <a:gd name="T47" fmla="*/ 53 h 87"/>
              <a:gd name="T48" fmla="*/ 41 w 77"/>
              <a:gd name="T49" fmla="*/ 47 h 87"/>
              <a:gd name="T50" fmla="*/ 36 w 77"/>
              <a:gd name="T51" fmla="*/ 44 h 87"/>
              <a:gd name="T52" fmla="*/ 33 w 77"/>
              <a:gd name="T53" fmla="*/ 45 h 87"/>
              <a:gd name="T54" fmla="*/ 28 w 77"/>
              <a:gd name="T55" fmla="*/ 52 h 87"/>
              <a:gd name="T56" fmla="*/ 26 w 77"/>
              <a:gd name="T57" fmla="*/ 56 h 87"/>
              <a:gd name="T58" fmla="*/ 29 w 77"/>
              <a:gd name="T59" fmla="*/ 62 h 87"/>
              <a:gd name="T60" fmla="*/ 34 w 77"/>
              <a:gd name="T61" fmla="*/ 64 h 87"/>
              <a:gd name="T62" fmla="*/ 38 w 77"/>
              <a:gd name="T63" fmla="*/ 64 h 87"/>
              <a:gd name="T64" fmla="*/ 43 w 77"/>
              <a:gd name="T65" fmla="*/ 57 h 87"/>
              <a:gd name="T66" fmla="*/ 44 w 77"/>
              <a:gd name="T67" fmla="*/ 53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7" h="87">
                <a:moveTo>
                  <a:pt x="44" y="30"/>
                </a:moveTo>
                <a:lnTo>
                  <a:pt x="49" y="0"/>
                </a:lnTo>
                <a:lnTo>
                  <a:pt x="77" y="0"/>
                </a:lnTo>
                <a:lnTo>
                  <a:pt x="68" y="63"/>
                </a:lnTo>
                <a:lnTo>
                  <a:pt x="68" y="63"/>
                </a:lnTo>
                <a:lnTo>
                  <a:pt x="68" y="66"/>
                </a:lnTo>
                <a:lnTo>
                  <a:pt x="69" y="68"/>
                </a:lnTo>
                <a:lnTo>
                  <a:pt x="72" y="68"/>
                </a:lnTo>
                <a:lnTo>
                  <a:pt x="74" y="68"/>
                </a:lnTo>
                <a:lnTo>
                  <a:pt x="72" y="84"/>
                </a:lnTo>
                <a:lnTo>
                  <a:pt x="72" y="84"/>
                </a:lnTo>
                <a:lnTo>
                  <a:pt x="64" y="86"/>
                </a:lnTo>
                <a:lnTo>
                  <a:pt x="55" y="87"/>
                </a:lnTo>
                <a:lnTo>
                  <a:pt x="55" y="87"/>
                </a:lnTo>
                <a:lnTo>
                  <a:pt x="50" y="86"/>
                </a:lnTo>
                <a:lnTo>
                  <a:pt x="45" y="84"/>
                </a:lnTo>
                <a:lnTo>
                  <a:pt x="41" y="81"/>
                </a:lnTo>
                <a:lnTo>
                  <a:pt x="40" y="77"/>
                </a:lnTo>
                <a:lnTo>
                  <a:pt x="40" y="77"/>
                </a:lnTo>
                <a:lnTo>
                  <a:pt x="36" y="81"/>
                </a:lnTo>
                <a:lnTo>
                  <a:pt x="31" y="84"/>
                </a:lnTo>
                <a:lnTo>
                  <a:pt x="26" y="86"/>
                </a:lnTo>
                <a:lnTo>
                  <a:pt x="20" y="87"/>
                </a:lnTo>
                <a:lnTo>
                  <a:pt x="20" y="87"/>
                </a:lnTo>
                <a:lnTo>
                  <a:pt x="15" y="86"/>
                </a:lnTo>
                <a:lnTo>
                  <a:pt x="11" y="84"/>
                </a:lnTo>
                <a:lnTo>
                  <a:pt x="8" y="82"/>
                </a:lnTo>
                <a:lnTo>
                  <a:pt x="5" y="79"/>
                </a:lnTo>
                <a:lnTo>
                  <a:pt x="3" y="74"/>
                </a:lnTo>
                <a:lnTo>
                  <a:pt x="1" y="71"/>
                </a:lnTo>
                <a:lnTo>
                  <a:pt x="0" y="59"/>
                </a:lnTo>
                <a:lnTo>
                  <a:pt x="0" y="59"/>
                </a:lnTo>
                <a:lnTo>
                  <a:pt x="0" y="52"/>
                </a:lnTo>
                <a:lnTo>
                  <a:pt x="3" y="45"/>
                </a:lnTo>
                <a:lnTo>
                  <a:pt x="5" y="39"/>
                </a:lnTo>
                <a:lnTo>
                  <a:pt x="9" y="33"/>
                </a:lnTo>
                <a:lnTo>
                  <a:pt x="13" y="29"/>
                </a:lnTo>
                <a:lnTo>
                  <a:pt x="18" y="25"/>
                </a:lnTo>
                <a:lnTo>
                  <a:pt x="24" y="23"/>
                </a:lnTo>
                <a:lnTo>
                  <a:pt x="30" y="23"/>
                </a:lnTo>
                <a:lnTo>
                  <a:pt x="30" y="23"/>
                </a:lnTo>
                <a:lnTo>
                  <a:pt x="35" y="23"/>
                </a:lnTo>
                <a:lnTo>
                  <a:pt x="39" y="24"/>
                </a:lnTo>
                <a:lnTo>
                  <a:pt x="41" y="27"/>
                </a:lnTo>
                <a:lnTo>
                  <a:pt x="44" y="30"/>
                </a:lnTo>
                <a:lnTo>
                  <a:pt x="44" y="30"/>
                </a:lnTo>
                <a:close/>
                <a:moveTo>
                  <a:pt x="44" y="53"/>
                </a:moveTo>
                <a:lnTo>
                  <a:pt x="44" y="53"/>
                </a:lnTo>
                <a:lnTo>
                  <a:pt x="43" y="49"/>
                </a:lnTo>
                <a:lnTo>
                  <a:pt x="41" y="47"/>
                </a:lnTo>
                <a:lnTo>
                  <a:pt x="39" y="45"/>
                </a:lnTo>
                <a:lnTo>
                  <a:pt x="36" y="44"/>
                </a:lnTo>
                <a:lnTo>
                  <a:pt x="36" y="44"/>
                </a:lnTo>
                <a:lnTo>
                  <a:pt x="33" y="45"/>
                </a:lnTo>
                <a:lnTo>
                  <a:pt x="30" y="48"/>
                </a:lnTo>
                <a:lnTo>
                  <a:pt x="28" y="52"/>
                </a:lnTo>
                <a:lnTo>
                  <a:pt x="26" y="56"/>
                </a:lnTo>
                <a:lnTo>
                  <a:pt x="26" y="56"/>
                </a:lnTo>
                <a:lnTo>
                  <a:pt x="28" y="59"/>
                </a:lnTo>
                <a:lnTo>
                  <a:pt x="29" y="62"/>
                </a:lnTo>
                <a:lnTo>
                  <a:pt x="31" y="64"/>
                </a:lnTo>
                <a:lnTo>
                  <a:pt x="34" y="64"/>
                </a:lnTo>
                <a:lnTo>
                  <a:pt x="34" y="64"/>
                </a:lnTo>
                <a:lnTo>
                  <a:pt x="38" y="64"/>
                </a:lnTo>
                <a:lnTo>
                  <a:pt x="40" y="62"/>
                </a:lnTo>
                <a:lnTo>
                  <a:pt x="43" y="57"/>
                </a:lnTo>
                <a:lnTo>
                  <a:pt x="44" y="53"/>
                </a:lnTo>
                <a:lnTo>
                  <a:pt x="44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60" name="Freeform 2391">
            <a:extLst>
              <a:ext uri="{FF2B5EF4-FFF2-40B4-BE49-F238E27FC236}">
                <a16:creationId xmlns:a16="http://schemas.microsoft.com/office/drawing/2014/main" id="{2D44EFC7-06E4-445A-9BDA-EDBC5787AF3E}"/>
              </a:ext>
            </a:extLst>
          </p:cNvPr>
          <p:cNvSpPr>
            <a:spLocks/>
          </p:cNvSpPr>
          <p:nvPr/>
        </p:nvSpPr>
        <p:spPr bwMode="auto">
          <a:xfrm>
            <a:off x="8113155" y="5467534"/>
            <a:ext cx="131763" cy="122238"/>
          </a:xfrm>
          <a:custGeom>
            <a:avLst/>
            <a:gdLst>
              <a:gd name="T0" fmla="*/ 83 w 83"/>
              <a:gd name="T1" fmla="*/ 0 h 77"/>
              <a:gd name="T2" fmla="*/ 49 w 83"/>
              <a:gd name="T3" fmla="*/ 50 h 77"/>
              <a:gd name="T4" fmla="*/ 45 w 83"/>
              <a:gd name="T5" fmla="*/ 77 h 77"/>
              <a:gd name="T6" fmla="*/ 16 w 83"/>
              <a:gd name="T7" fmla="*/ 77 h 77"/>
              <a:gd name="T8" fmla="*/ 20 w 83"/>
              <a:gd name="T9" fmla="*/ 50 h 77"/>
              <a:gd name="T10" fmla="*/ 0 w 83"/>
              <a:gd name="T11" fmla="*/ 0 h 77"/>
              <a:gd name="T12" fmla="*/ 29 w 83"/>
              <a:gd name="T13" fmla="*/ 0 h 77"/>
              <a:gd name="T14" fmla="*/ 37 w 83"/>
              <a:gd name="T15" fmla="*/ 28 h 77"/>
              <a:gd name="T16" fmla="*/ 54 w 83"/>
              <a:gd name="T17" fmla="*/ 0 h 77"/>
              <a:gd name="T18" fmla="*/ 83 w 83"/>
              <a:gd name="T19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3" h="77">
                <a:moveTo>
                  <a:pt x="83" y="0"/>
                </a:moveTo>
                <a:lnTo>
                  <a:pt x="49" y="50"/>
                </a:lnTo>
                <a:lnTo>
                  <a:pt x="45" y="77"/>
                </a:lnTo>
                <a:lnTo>
                  <a:pt x="16" y="77"/>
                </a:lnTo>
                <a:lnTo>
                  <a:pt x="20" y="50"/>
                </a:lnTo>
                <a:lnTo>
                  <a:pt x="0" y="0"/>
                </a:lnTo>
                <a:lnTo>
                  <a:pt x="29" y="0"/>
                </a:lnTo>
                <a:lnTo>
                  <a:pt x="37" y="28"/>
                </a:lnTo>
                <a:lnTo>
                  <a:pt x="54" y="0"/>
                </a:lnTo>
                <a:lnTo>
                  <a:pt x="8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61" name="Freeform 2392">
            <a:extLst>
              <a:ext uri="{FF2B5EF4-FFF2-40B4-BE49-F238E27FC236}">
                <a16:creationId xmlns:a16="http://schemas.microsoft.com/office/drawing/2014/main" id="{DF4AA74F-ED1C-4EF3-9998-7C74959F33CA}"/>
              </a:ext>
            </a:extLst>
          </p:cNvPr>
          <p:cNvSpPr>
            <a:spLocks noEditPoints="1"/>
          </p:cNvSpPr>
          <p:nvPr/>
        </p:nvSpPr>
        <p:spPr bwMode="auto">
          <a:xfrm>
            <a:off x="8232218" y="5454834"/>
            <a:ext cx="115888" cy="139700"/>
          </a:xfrm>
          <a:custGeom>
            <a:avLst/>
            <a:gdLst>
              <a:gd name="T0" fmla="*/ 73 w 73"/>
              <a:gd name="T1" fmla="*/ 50 h 88"/>
              <a:gd name="T2" fmla="*/ 73 w 73"/>
              <a:gd name="T3" fmla="*/ 50 h 88"/>
              <a:gd name="T4" fmla="*/ 73 w 73"/>
              <a:gd name="T5" fmla="*/ 58 h 88"/>
              <a:gd name="T6" fmla="*/ 72 w 73"/>
              <a:gd name="T7" fmla="*/ 64 h 88"/>
              <a:gd name="T8" fmla="*/ 69 w 73"/>
              <a:gd name="T9" fmla="*/ 70 h 88"/>
              <a:gd name="T10" fmla="*/ 65 w 73"/>
              <a:gd name="T11" fmla="*/ 77 h 88"/>
              <a:gd name="T12" fmla="*/ 62 w 73"/>
              <a:gd name="T13" fmla="*/ 80 h 88"/>
              <a:gd name="T14" fmla="*/ 57 w 73"/>
              <a:gd name="T15" fmla="*/ 84 h 88"/>
              <a:gd name="T16" fmla="*/ 50 w 73"/>
              <a:gd name="T17" fmla="*/ 87 h 88"/>
              <a:gd name="T18" fmla="*/ 44 w 73"/>
              <a:gd name="T19" fmla="*/ 88 h 88"/>
              <a:gd name="T20" fmla="*/ 44 w 73"/>
              <a:gd name="T21" fmla="*/ 88 h 88"/>
              <a:gd name="T22" fmla="*/ 39 w 73"/>
              <a:gd name="T23" fmla="*/ 87 h 88"/>
              <a:gd name="T24" fmla="*/ 34 w 73"/>
              <a:gd name="T25" fmla="*/ 85 h 88"/>
              <a:gd name="T26" fmla="*/ 30 w 73"/>
              <a:gd name="T27" fmla="*/ 82 h 88"/>
              <a:gd name="T28" fmla="*/ 28 w 73"/>
              <a:gd name="T29" fmla="*/ 78 h 88"/>
              <a:gd name="T30" fmla="*/ 26 w 73"/>
              <a:gd name="T31" fmla="*/ 85 h 88"/>
              <a:gd name="T32" fmla="*/ 0 w 73"/>
              <a:gd name="T33" fmla="*/ 85 h 88"/>
              <a:gd name="T34" fmla="*/ 11 w 73"/>
              <a:gd name="T35" fmla="*/ 0 h 88"/>
              <a:gd name="T36" fmla="*/ 40 w 73"/>
              <a:gd name="T37" fmla="*/ 0 h 88"/>
              <a:gd name="T38" fmla="*/ 35 w 73"/>
              <a:gd name="T39" fmla="*/ 31 h 88"/>
              <a:gd name="T40" fmla="*/ 35 w 73"/>
              <a:gd name="T41" fmla="*/ 31 h 88"/>
              <a:gd name="T42" fmla="*/ 39 w 73"/>
              <a:gd name="T43" fmla="*/ 28 h 88"/>
              <a:gd name="T44" fmla="*/ 44 w 73"/>
              <a:gd name="T45" fmla="*/ 25 h 88"/>
              <a:gd name="T46" fmla="*/ 48 w 73"/>
              <a:gd name="T47" fmla="*/ 24 h 88"/>
              <a:gd name="T48" fmla="*/ 53 w 73"/>
              <a:gd name="T49" fmla="*/ 23 h 88"/>
              <a:gd name="T50" fmla="*/ 53 w 73"/>
              <a:gd name="T51" fmla="*/ 23 h 88"/>
              <a:gd name="T52" fmla="*/ 58 w 73"/>
              <a:gd name="T53" fmla="*/ 24 h 88"/>
              <a:gd name="T54" fmla="*/ 62 w 73"/>
              <a:gd name="T55" fmla="*/ 25 h 88"/>
              <a:gd name="T56" fmla="*/ 65 w 73"/>
              <a:gd name="T57" fmla="*/ 28 h 88"/>
              <a:gd name="T58" fmla="*/ 68 w 73"/>
              <a:gd name="T59" fmla="*/ 31 h 88"/>
              <a:gd name="T60" fmla="*/ 70 w 73"/>
              <a:gd name="T61" fmla="*/ 35 h 88"/>
              <a:gd name="T62" fmla="*/ 72 w 73"/>
              <a:gd name="T63" fmla="*/ 39 h 88"/>
              <a:gd name="T64" fmla="*/ 73 w 73"/>
              <a:gd name="T65" fmla="*/ 50 h 88"/>
              <a:gd name="T66" fmla="*/ 73 w 73"/>
              <a:gd name="T67" fmla="*/ 50 h 88"/>
              <a:gd name="T68" fmla="*/ 47 w 73"/>
              <a:gd name="T69" fmla="*/ 54 h 88"/>
              <a:gd name="T70" fmla="*/ 47 w 73"/>
              <a:gd name="T71" fmla="*/ 54 h 88"/>
              <a:gd name="T72" fmla="*/ 45 w 73"/>
              <a:gd name="T73" fmla="*/ 50 h 88"/>
              <a:gd name="T74" fmla="*/ 44 w 73"/>
              <a:gd name="T75" fmla="*/ 48 h 88"/>
              <a:gd name="T76" fmla="*/ 42 w 73"/>
              <a:gd name="T77" fmla="*/ 45 h 88"/>
              <a:gd name="T78" fmla="*/ 39 w 73"/>
              <a:gd name="T79" fmla="*/ 45 h 88"/>
              <a:gd name="T80" fmla="*/ 39 w 73"/>
              <a:gd name="T81" fmla="*/ 45 h 88"/>
              <a:gd name="T82" fmla="*/ 35 w 73"/>
              <a:gd name="T83" fmla="*/ 47 h 88"/>
              <a:gd name="T84" fmla="*/ 33 w 73"/>
              <a:gd name="T85" fmla="*/ 49 h 88"/>
              <a:gd name="T86" fmla="*/ 30 w 73"/>
              <a:gd name="T87" fmla="*/ 53 h 88"/>
              <a:gd name="T88" fmla="*/ 29 w 73"/>
              <a:gd name="T89" fmla="*/ 57 h 88"/>
              <a:gd name="T90" fmla="*/ 29 w 73"/>
              <a:gd name="T91" fmla="*/ 57 h 88"/>
              <a:gd name="T92" fmla="*/ 30 w 73"/>
              <a:gd name="T93" fmla="*/ 60 h 88"/>
              <a:gd name="T94" fmla="*/ 31 w 73"/>
              <a:gd name="T95" fmla="*/ 63 h 88"/>
              <a:gd name="T96" fmla="*/ 34 w 73"/>
              <a:gd name="T97" fmla="*/ 65 h 88"/>
              <a:gd name="T98" fmla="*/ 37 w 73"/>
              <a:gd name="T99" fmla="*/ 65 h 88"/>
              <a:gd name="T100" fmla="*/ 37 w 73"/>
              <a:gd name="T101" fmla="*/ 65 h 88"/>
              <a:gd name="T102" fmla="*/ 40 w 73"/>
              <a:gd name="T103" fmla="*/ 64 h 88"/>
              <a:gd name="T104" fmla="*/ 43 w 73"/>
              <a:gd name="T105" fmla="*/ 62 h 88"/>
              <a:gd name="T106" fmla="*/ 45 w 73"/>
              <a:gd name="T107" fmla="*/ 58 h 88"/>
              <a:gd name="T108" fmla="*/ 47 w 73"/>
              <a:gd name="T109" fmla="*/ 54 h 88"/>
              <a:gd name="T110" fmla="*/ 47 w 73"/>
              <a:gd name="T111" fmla="*/ 54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3" h="88">
                <a:moveTo>
                  <a:pt x="73" y="50"/>
                </a:moveTo>
                <a:lnTo>
                  <a:pt x="73" y="50"/>
                </a:lnTo>
                <a:lnTo>
                  <a:pt x="73" y="58"/>
                </a:lnTo>
                <a:lnTo>
                  <a:pt x="72" y="64"/>
                </a:lnTo>
                <a:lnTo>
                  <a:pt x="69" y="70"/>
                </a:lnTo>
                <a:lnTo>
                  <a:pt x="65" y="77"/>
                </a:lnTo>
                <a:lnTo>
                  <a:pt x="62" y="80"/>
                </a:lnTo>
                <a:lnTo>
                  <a:pt x="57" y="84"/>
                </a:lnTo>
                <a:lnTo>
                  <a:pt x="50" y="87"/>
                </a:lnTo>
                <a:lnTo>
                  <a:pt x="44" y="88"/>
                </a:lnTo>
                <a:lnTo>
                  <a:pt x="44" y="88"/>
                </a:lnTo>
                <a:lnTo>
                  <a:pt x="39" y="87"/>
                </a:lnTo>
                <a:lnTo>
                  <a:pt x="34" y="85"/>
                </a:lnTo>
                <a:lnTo>
                  <a:pt x="30" y="82"/>
                </a:lnTo>
                <a:lnTo>
                  <a:pt x="28" y="78"/>
                </a:lnTo>
                <a:lnTo>
                  <a:pt x="26" y="85"/>
                </a:lnTo>
                <a:lnTo>
                  <a:pt x="0" y="85"/>
                </a:lnTo>
                <a:lnTo>
                  <a:pt x="11" y="0"/>
                </a:lnTo>
                <a:lnTo>
                  <a:pt x="40" y="0"/>
                </a:lnTo>
                <a:lnTo>
                  <a:pt x="35" y="31"/>
                </a:lnTo>
                <a:lnTo>
                  <a:pt x="35" y="31"/>
                </a:lnTo>
                <a:lnTo>
                  <a:pt x="39" y="28"/>
                </a:lnTo>
                <a:lnTo>
                  <a:pt x="44" y="25"/>
                </a:lnTo>
                <a:lnTo>
                  <a:pt x="48" y="24"/>
                </a:lnTo>
                <a:lnTo>
                  <a:pt x="53" y="23"/>
                </a:lnTo>
                <a:lnTo>
                  <a:pt x="53" y="23"/>
                </a:lnTo>
                <a:lnTo>
                  <a:pt x="58" y="24"/>
                </a:lnTo>
                <a:lnTo>
                  <a:pt x="62" y="25"/>
                </a:lnTo>
                <a:lnTo>
                  <a:pt x="65" y="28"/>
                </a:lnTo>
                <a:lnTo>
                  <a:pt x="68" y="31"/>
                </a:lnTo>
                <a:lnTo>
                  <a:pt x="70" y="35"/>
                </a:lnTo>
                <a:lnTo>
                  <a:pt x="72" y="39"/>
                </a:lnTo>
                <a:lnTo>
                  <a:pt x="73" y="50"/>
                </a:lnTo>
                <a:lnTo>
                  <a:pt x="73" y="50"/>
                </a:lnTo>
                <a:close/>
                <a:moveTo>
                  <a:pt x="47" y="54"/>
                </a:moveTo>
                <a:lnTo>
                  <a:pt x="47" y="54"/>
                </a:lnTo>
                <a:lnTo>
                  <a:pt x="45" y="50"/>
                </a:lnTo>
                <a:lnTo>
                  <a:pt x="44" y="48"/>
                </a:lnTo>
                <a:lnTo>
                  <a:pt x="42" y="45"/>
                </a:lnTo>
                <a:lnTo>
                  <a:pt x="39" y="45"/>
                </a:lnTo>
                <a:lnTo>
                  <a:pt x="39" y="45"/>
                </a:lnTo>
                <a:lnTo>
                  <a:pt x="35" y="47"/>
                </a:lnTo>
                <a:lnTo>
                  <a:pt x="33" y="49"/>
                </a:lnTo>
                <a:lnTo>
                  <a:pt x="30" y="53"/>
                </a:lnTo>
                <a:lnTo>
                  <a:pt x="29" y="57"/>
                </a:lnTo>
                <a:lnTo>
                  <a:pt x="29" y="57"/>
                </a:lnTo>
                <a:lnTo>
                  <a:pt x="30" y="60"/>
                </a:lnTo>
                <a:lnTo>
                  <a:pt x="31" y="63"/>
                </a:lnTo>
                <a:lnTo>
                  <a:pt x="34" y="65"/>
                </a:lnTo>
                <a:lnTo>
                  <a:pt x="37" y="65"/>
                </a:lnTo>
                <a:lnTo>
                  <a:pt x="37" y="65"/>
                </a:lnTo>
                <a:lnTo>
                  <a:pt x="40" y="64"/>
                </a:lnTo>
                <a:lnTo>
                  <a:pt x="43" y="62"/>
                </a:lnTo>
                <a:lnTo>
                  <a:pt x="45" y="58"/>
                </a:lnTo>
                <a:lnTo>
                  <a:pt x="47" y="54"/>
                </a:lnTo>
                <a:lnTo>
                  <a:pt x="47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62" name="Freeform 2393">
            <a:extLst>
              <a:ext uri="{FF2B5EF4-FFF2-40B4-BE49-F238E27FC236}">
                <a16:creationId xmlns:a16="http://schemas.microsoft.com/office/drawing/2014/main" id="{82488A47-0681-4735-B480-9CB03656F180}"/>
              </a:ext>
            </a:extLst>
          </p:cNvPr>
          <p:cNvSpPr>
            <a:spLocks/>
          </p:cNvSpPr>
          <p:nvPr/>
        </p:nvSpPr>
        <p:spPr bwMode="auto">
          <a:xfrm>
            <a:off x="8557655" y="5467534"/>
            <a:ext cx="95250" cy="122238"/>
          </a:xfrm>
          <a:custGeom>
            <a:avLst/>
            <a:gdLst>
              <a:gd name="T0" fmla="*/ 31 w 60"/>
              <a:gd name="T1" fmla="*/ 56 h 77"/>
              <a:gd name="T2" fmla="*/ 60 w 60"/>
              <a:gd name="T3" fmla="*/ 56 h 77"/>
              <a:gd name="T4" fmla="*/ 56 w 60"/>
              <a:gd name="T5" fmla="*/ 77 h 77"/>
              <a:gd name="T6" fmla="*/ 0 w 60"/>
              <a:gd name="T7" fmla="*/ 77 h 77"/>
              <a:gd name="T8" fmla="*/ 11 w 60"/>
              <a:gd name="T9" fmla="*/ 0 h 77"/>
              <a:gd name="T10" fmla="*/ 39 w 60"/>
              <a:gd name="T11" fmla="*/ 0 h 77"/>
              <a:gd name="T12" fmla="*/ 31 w 60"/>
              <a:gd name="T13" fmla="*/ 56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0" h="77">
                <a:moveTo>
                  <a:pt x="31" y="56"/>
                </a:moveTo>
                <a:lnTo>
                  <a:pt x="60" y="56"/>
                </a:lnTo>
                <a:lnTo>
                  <a:pt x="56" y="77"/>
                </a:lnTo>
                <a:lnTo>
                  <a:pt x="0" y="77"/>
                </a:lnTo>
                <a:lnTo>
                  <a:pt x="11" y="0"/>
                </a:lnTo>
                <a:lnTo>
                  <a:pt x="39" y="0"/>
                </a:lnTo>
                <a:lnTo>
                  <a:pt x="31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63" name="Freeform 2394">
            <a:extLst>
              <a:ext uri="{FF2B5EF4-FFF2-40B4-BE49-F238E27FC236}">
                <a16:creationId xmlns:a16="http://schemas.microsoft.com/office/drawing/2014/main" id="{C6257AF8-25B3-4D92-BEEA-A8D7FB0F2FC2}"/>
              </a:ext>
            </a:extLst>
          </p:cNvPr>
          <p:cNvSpPr>
            <a:spLocks/>
          </p:cNvSpPr>
          <p:nvPr/>
        </p:nvSpPr>
        <p:spPr bwMode="auto">
          <a:xfrm>
            <a:off x="8660843" y="5494521"/>
            <a:ext cx="115888" cy="100013"/>
          </a:xfrm>
          <a:custGeom>
            <a:avLst/>
            <a:gdLst>
              <a:gd name="T0" fmla="*/ 66 w 73"/>
              <a:gd name="T1" fmla="*/ 39 h 63"/>
              <a:gd name="T2" fmla="*/ 66 w 73"/>
              <a:gd name="T3" fmla="*/ 39 h 63"/>
              <a:gd name="T4" fmla="*/ 66 w 73"/>
              <a:gd name="T5" fmla="*/ 42 h 63"/>
              <a:gd name="T6" fmla="*/ 68 w 73"/>
              <a:gd name="T7" fmla="*/ 43 h 63"/>
              <a:gd name="T8" fmla="*/ 70 w 73"/>
              <a:gd name="T9" fmla="*/ 44 h 63"/>
              <a:gd name="T10" fmla="*/ 73 w 73"/>
              <a:gd name="T11" fmla="*/ 43 h 63"/>
              <a:gd name="T12" fmla="*/ 70 w 73"/>
              <a:gd name="T13" fmla="*/ 60 h 63"/>
              <a:gd name="T14" fmla="*/ 70 w 73"/>
              <a:gd name="T15" fmla="*/ 60 h 63"/>
              <a:gd name="T16" fmla="*/ 64 w 73"/>
              <a:gd name="T17" fmla="*/ 62 h 63"/>
              <a:gd name="T18" fmla="*/ 55 w 73"/>
              <a:gd name="T19" fmla="*/ 63 h 63"/>
              <a:gd name="T20" fmla="*/ 55 w 73"/>
              <a:gd name="T21" fmla="*/ 63 h 63"/>
              <a:gd name="T22" fmla="*/ 49 w 73"/>
              <a:gd name="T23" fmla="*/ 62 h 63"/>
              <a:gd name="T24" fmla="*/ 44 w 73"/>
              <a:gd name="T25" fmla="*/ 60 h 63"/>
              <a:gd name="T26" fmla="*/ 41 w 73"/>
              <a:gd name="T27" fmla="*/ 57 h 63"/>
              <a:gd name="T28" fmla="*/ 39 w 73"/>
              <a:gd name="T29" fmla="*/ 54 h 63"/>
              <a:gd name="T30" fmla="*/ 39 w 73"/>
              <a:gd name="T31" fmla="*/ 54 h 63"/>
              <a:gd name="T32" fmla="*/ 34 w 73"/>
              <a:gd name="T33" fmla="*/ 58 h 63"/>
              <a:gd name="T34" fmla="*/ 29 w 73"/>
              <a:gd name="T35" fmla="*/ 60 h 63"/>
              <a:gd name="T36" fmla="*/ 24 w 73"/>
              <a:gd name="T37" fmla="*/ 62 h 63"/>
              <a:gd name="T38" fmla="*/ 18 w 73"/>
              <a:gd name="T39" fmla="*/ 63 h 63"/>
              <a:gd name="T40" fmla="*/ 18 w 73"/>
              <a:gd name="T41" fmla="*/ 63 h 63"/>
              <a:gd name="T42" fmla="*/ 14 w 73"/>
              <a:gd name="T43" fmla="*/ 62 h 63"/>
              <a:gd name="T44" fmla="*/ 10 w 73"/>
              <a:gd name="T45" fmla="*/ 60 h 63"/>
              <a:gd name="T46" fmla="*/ 6 w 73"/>
              <a:gd name="T47" fmla="*/ 59 h 63"/>
              <a:gd name="T48" fmla="*/ 4 w 73"/>
              <a:gd name="T49" fmla="*/ 57 h 63"/>
              <a:gd name="T50" fmla="*/ 1 w 73"/>
              <a:gd name="T51" fmla="*/ 53 h 63"/>
              <a:gd name="T52" fmla="*/ 0 w 73"/>
              <a:gd name="T53" fmla="*/ 49 h 63"/>
              <a:gd name="T54" fmla="*/ 0 w 73"/>
              <a:gd name="T55" fmla="*/ 45 h 63"/>
              <a:gd name="T56" fmla="*/ 0 w 73"/>
              <a:gd name="T57" fmla="*/ 42 h 63"/>
              <a:gd name="T58" fmla="*/ 6 w 73"/>
              <a:gd name="T59" fmla="*/ 0 h 63"/>
              <a:gd name="T60" fmla="*/ 34 w 73"/>
              <a:gd name="T61" fmla="*/ 0 h 63"/>
              <a:gd name="T62" fmla="*/ 29 w 73"/>
              <a:gd name="T63" fmla="*/ 35 h 63"/>
              <a:gd name="T64" fmla="*/ 29 w 73"/>
              <a:gd name="T65" fmla="*/ 35 h 63"/>
              <a:gd name="T66" fmla="*/ 29 w 73"/>
              <a:gd name="T67" fmla="*/ 37 h 63"/>
              <a:gd name="T68" fmla="*/ 30 w 73"/>
              <a:gd name="T69" fmla="*/ 39 h 63"/>
              <a:gd name="T70" fmla="*/ 31 w 73"/>
              <a:gd name="T71" fmla="*/ 40 h 63"/>
              <a:gd name="T72" fmla="*/ 34 w 73"/>
              <a:gd name="T73" fmla="*/ 40 h 63"/>
              <a:gd name="T74" fmla="*/ 34 w 73"/>
              <a:gd name="T75" fmla="*/ 40 h 63"/>
              <a:gd name="T76" fmla="*/ 35 w 73"/>
              <a:gd name="T77" fmla="*/ 40 h 63"/>
              <a:gd name="T78" fmla="*/ 38 w 73"/>
              <a:gd name="T79" fmla="*/ 39 h 63"/>
              <a:gd name="T80" fmla="*/ 39 w 73"/>
              <a:gd name="T81" fmla="*/ 37 h 63"/>
              <a:gd name="T82" fmla="*/ 39 w 73"/>
              <a:gd name="T83" fmla="*/ 35 h 63"/>
              <a:gd name="T84" fmla="*/ 44 w 73"/>
              <a:gd name="T85" fmla="*/ 0 h 63"/>
              <a:gd name="T86" fmla="*/ 73 w 73"/>
              <a:gd name="T87" fmla="*/ 0 h 63"/>
              <a:gd name="T88" fmla="*/ 66 w 73"/>
              <a:gd name="T89" fmla="*/ 39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3" h="63">
                <a:moveTo>
                  <a:pt x="66" y="39"/>
                </a:moveTo>
                <a:lnTo>
                  <a:pt x="66" y="39"/>
                </a:lnTo>
                <a:lnTo>
                  <a:pt x="66" y="42"/>
                </a:lnTo>
                <a:lnTo>
                  <a:pt x="68" y="43"/>
                </a:lnTo>
                <a:lnTo>
                  <a:pt x="70" y="44"/>
                </a:lnTo>
                <a:lnTo>
                  <a:pt x="73" y="43"/>
                </a:lnTo>
                <a:lnTo>
                  <a:pt x="70" y="60"/>
                </a:lnTo>
                <a:lnTo>
                  <a:pt x="70" y="60"/>
                </a:lnTo>
                <a:lnTo>
                  <a:pt x="64" y="62"/>
                </a:lnTo>
                <a:lnTo>
                  <a:pt x="55" y="63"/>
                </a:lnTo>
                <a:lnTo>
                  <a:pt x="55" y="63"/>
                </a:lnTo>
                <a:lnTo>
                  <a:pt x="49" y="62"/>
                </a:lnTo>
                <a:lnTo>
                  <a:pt x="44" y="60"/>
                </a:lnTo>
                <a:lnTo>
                  <a:pt x="41" y="57"/>
                </a:lnTo>
                <a:lnTo>
                  <a:pt x="39" y="54"/>
                </a:lnTo>
                <a:lnTo>
                  <a:pt x="39" y="54"/>
                </a:lnTo>
                <a:lnTo>
                  <a:pt x="34" y="58"/>
                </a:lnTo>
                <a:lnTo>
                  <a:pt x="29" y="60"/>
                </a:lnTo>
                <a:lnTo>
                  <a:pt x="24" y="62"/>
                </a:lnTo>
                <a:lnTo>
                  <a:pt x="18" y="63"/>
                </a:lnTo>
                <a:lnTo>
                  <a:pt x="18" y="63"/>
                </a:lnTo>
                <a:lnTo>
                  <a:pt x="14" y="62"/>
                </a:lnTo>
                <a:lnTo>
                  <a:pt x="10" y="60"/>
                </a:lnTo>
                <a:lnTo>
                  <a:pt x="6" y="59"/>
                </a:lnTo>
                <a:lnTo>
                  <a:pt x="4" y="57"/>
                </a:lnTo>
                <a:lnTo>
                  <a:pt x="1" y="53"/>
                </a:lnTo>
                <a:lnTo>
                  <a:pt x="0" y="49"/>
                </a:lnTo>
                <a:lnTo>
                  <a:pt x="0" y="45"/>
                </a:lnTo>
                <a:lnTo>
                  <a:pt x="0" y="42"/>
                </a:lnTo>
                <a:lnTo>
                  <a:pt x="6" y="0"/>
                </a:lnTo>
                <a:lnTo>
                  <a:pt x="34" y="0"/>
                </a:lnTo>
                <a:lnTo>
                  <a:pt x="29" y="35"/>
                </a:lnTo>
                <a:lnTo>
                  <a:pt x="29" y="35"/>
                </a:lnTo>
                <a:lnTo>
                  <a:pt x="29" y="37"/>
                </a:lnTo>
                <a:lnTo>
                  <a:pt x="30" y="39"/>
                </a:lnTo>
                <a:lnTo>
                  <a:pt x="31" y="40"/>
                </a:lnTo>
                <a:lnTo>
                  <a:pt x="34" y="40"/>
                </a:lnTo>
                <a:lnTo>
                  <a:pt x="34" y="40"/>
                </a:lnTo>
                <a:lnTo>
                  <a:pt x="35" y="40"/>
                </a:lnTo>
                <a:lnTo>
                  <a:pt x="38" y="39"/>
                </a:lnTo>
                <a:lnTo>
                  <a:pt x="39" y="37"/>
                </a:lnTo>
                <a:lnTo>
                  <a:pt x="39" y="35"/>
                </a:lnTo>
                <a:lnTo>
                  <a:pt x="44" y="0"/>
                </a:lnTo>
                <a:lnTo>
                  <a:pt x="73" y="0"/>
                </a:lnTo>
                <a:lnTo>
                  <a:pt x="66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64" name="Freeform 2395">
            <a:extLst>
              <a:ext uri="{FF2B5EF4-FFF2-40B4-BE49-F238E27FC236}">
                <a16:creationId xmlns:a16="http://schemas.microsoft.com/office/drawing/2014/main" id="{C35707CA-AA39-485C-B2F3-D8F6C88C96C7}"/>
              </a:ext>
            </a:extLst>
          </p:cNvPr>
          <p:cNvSpPr>
            <a:spLocks/>
          </p:cNvSpPr>
          <p:nvPr/>
        </p:nvSpPr>
        <p:spPr bwMode="auto">
          <a:xfrm>
            <a:off x="8100455" y="5975534"/>
            <a:ext cx="139700" cy="123825"/>
          </a:xfrm>
          <a:custGeom>
            <a:avLst/>
            <a:gdLst>
              <a:gd name="T0" fmla="*/ 88 w 88"/>
              <a:gd name="T1" fmla="*/ 0 h 78"/>
              <a:gd name="T2" fmla="*/ 77 w 88"/>
              <a:gd name="T3" fmla="*/ 78 h 78"/>
              <a:gd name="T4" fmla="*/ 50 w 88"/>
              <a:gd name="T5" fmla="*/ 78 h 78"/>
              <a:gd name="T6" fmla="*/ 33 w 88"/>
              <a:gd name="T7" fmla="*/ 37 h 78"/>
              <a:gd name="T8" fmla="*/ 27 w 88"/>
              <a:gd name="T9" fmla="*/ 78 h 78"/>
              <a:gd name="T10" fmla="*/ 0 w 88"/>
              <a:gd name="T11" fmla="*/ 78 h 78"/>
              <a:gd name="T12" fmla="*/ 12 w 88"/>
              <a:gd name="T13" fmla="*/ 0 h 78"/>
              <a:gd name="T14" fmla="*/ 40 w 88"/>
              <a:gd name="T15" fmla="*/ 0 h 78"/>
              <a:gd name="T16" fmla="*/ 57 w 88"/>
              <a:gd name="T17" fmla="*/ 39 h 78"/>
              <a:gd name="T18" fmla="*/ 62 w 88"/>
              <a:gd name="T19" fmla="*/ 0 h 78"/>
              <a:gd name="T20" fmla="*/ 88 w 88"/>
              <a:gd name="T21" fmla="*/ 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8" h="78">
                <a:moveTo>
                  <a:pt x="88" y="0"/>
                </a:moveTo>
                <a:lnTo>
                  <a:pt x="77" y="78"/>
                </a:lnTo>
                <a:lnTo>
                  <a:pt x="50" y="78"/>
                </a:lnTo>
                <a:lnTo>
                  <a:pt x="33" y="37"/>
                </a:lnTo>
                <a:lnTo>
                  <a:pt x="27" y="78"/>
                </a:lnTo>
                <a:lnTo>
                  <a:pt x="0" y="78"/>
                </a:lnTo>
                <a:lnTo>
                  <a:pt x="12" y="0"/>
                </a:lnTo>
                <a:lnTo>
                  <a:pt x="40" y="0"/>
                </a:lnTo>
                <a:lnTo>
                  <a:pt x="57" y="39"/>
                </a:lnTo>
                <a:lnTo>
                  <a:pt x="62" y="0"/>
                </a:lnTo>
                <a:lnTo>
                  <a:pt x="8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65" name="Freeform 2396">
            <a:extLst>
              <a:ext uri="{FF2B5EF4-FFF2-40B4-BE49-F238E27FC236}">
                <a16:creationId xmlns:a16="http://schemas.microsoft.com/office/drawing/2014/main" id="{DD85DC32-6D33-42B3-B511-F9D7A8DDB689}"/>
              </a:ext>
            </a:extLst>
          </p:cNvPr>
          <p:cNvSpPr>
            <a:spLocks noEditPoints="1"/>
          </p:cNvSpPr>
          <p:nvPr/>
        </p:nvSpPr>
        <p:spPr bwMode="auto">
          <a:xfrm>
            <a:off x="8241743" y="5999346"/>
            <a:ext cx="114300" cy="101600"/>
          </a:xfrm>
          <a:custGeom>
            <a:avLst/>
            <a:gdLst>
              <a:gd name="T0" fmla="*/ 72 w 72"/>
              <a:gd name="T1" fmla="*/ 27 h 64"/>
              <a:gd name="T2" fmla="*/ 72 w 72"/>
              <a:gd name="T3" fmla="*/ 27 h 64"/>
              <a:gd name="T4" fmla="*/ 71 w 72"/>
              <a:gd name="T5" fmla="*/ 36 h 64"/>
              <a:gd name="T6" fmla="*/ 68 w 72"/>
              <a:gd name="T7" fmla="*/ 43 h 64"/>
              <a:gd name="T8" fmla="*/ 64 w 72"/>
              <a:gd name="T9" fmla="*/ 49 h 64"/>
              <a:gd name="T10" fmla="*/ 59 w 72"/>
              <a:gd name="T11" fmla="*/ 54 h 64"/>
              <a:gd name="T12" fmla="*/ 53 w 72"/>
              <a:gd name="T13" fmla="*/ 59 h 64"/>
              <a:gd name="T14" fmla="*/ 47 w 72"/>
              <a:gd name="T15" fmla="*/ 61 h 64"/>
              <a:gd name="T16" fmla="*/ 39 w 72"/>
              <a:gd name="T17" fmla="*/ 63 h 64"/>
              <a:gd name="T18" fmla="*/ 32 w 72"/>
              <a:gd name="T19" fmla="*/ 64 h 64"/>
              <a:gd name="T20" fmla="*/ 32 w 72"/>
              <a:gd name="T21" fmla="*/ 64 h 64"/>
              <a:gd name="T22" fmla="*/ 25 w 72"/>
              <a:gd name="T23" fmla="*/ 64 h 64"/>
              <a:gd name="T24" fmla="*/ 20 w 72"/>
              <a:gd name="T25" fmla="*/ 61 h 64"/>
              <a:gd name="T26" fmla="*/ 14 w 72"/>
              <a:gd name="T27" fmla="*/ 60 h 64"/>
              <a:gd name="T28" fmla="*/ 10 w 72"/>
              <a:gd name="T29" fmla="*/ 56 h 64"/>
              <a:gd name="T30" fmla="*/ 7 w 72"/>
              <a:gd name="T31" fmla="*/ 53 h 64"/>
              <a:gd name="T32" fmla="*/ 3 w 72"/>
              <a:gd name="T33" fmla="*/ 48 h 64"/>
              <a:gd name="T34" fmla="*/ 2 w 72"/>
              <a:gd name="T35" fmla="*/ 43 h 64"/>
              <a:gd name="T36" fmla="*/ 0 w 72"/>
              <a:gd name="T37" fmla="*/ 36 h 64"/>
              <a:gd name="T38" fmla="*/ 0 w 72"/>
              <a:gd name="T39" fmla="*/ 36 h 64"/>
              <a:gd name="T40" fmla="*/ 2 w 72"/>
              <a:gd name="T41" fmla="*/ 27 h 64"/>
              <a:gd name="T42" fmla="*/ 4 w 72"/>
              <a:gd name="T43" fmla="*/ 20 h 64"/>
              <a:gd name="T44" fmla="*/ 8 w 72"/>
              <a:gd name="T45" fmla="*/ 15 h 64"/>
              <a:gd name="T46" fmla="*/ 13 w 72"/>
              <a:gd name="T47" fmla="*/ 9 h 64"/>
              <a:gd name="T48" fmla="*/ 19 w 72"/>
              <a:gd name="T49" fmla="*/ 5 h 64"/>
              <a:gd name="T50" fmla="*/ 25 w 72"/>
              <a:gd name="T51" fmla="*/ 2 h 64"/>
              <a:gd name="T52" fmla="*/ 33 w 72"/>
              <a:gd name="T53" fmla="*/ 0 h 64"/>
              <a:gd name="T54" fmla="*/ 41 w 72"/>
              <a:gd name="T55" fmla="*/ 0 h 64"/>
              <a:gd name="T56" fmla="*/ 41 w 72"/>
              <a:gd name="T57" fmla="*/ 0 h 64"/>
              <a:gd name="T58" fmla="*/ 47 w 72"/>
              <a:gd name="T59" fmla="*/ 0 h 64"/>
              <a:gd name="T60" fmla="*/ 53 w 72"/>
              <a:gd name="T61" fmla="*/ 1 h 64"/>
              <a:gd name="T62" fmla="*/ 58 w 72"/>
              <a:gd name="T63" fmla="*/ 4 h 64"/>
              <a:gd name="T64" fmla="*/ 63 w 72"/>
              <a:gd name="T65" fmla="*/ 7 h 64"/>
              <a:gd name="T66" fmla="*/ 67 w 72"/>
              <a:gd name="T67" fmla="*/ 11 h 64"/>
              <a:gd name="T68" fmla="*/ 69 w 72"/>
              <a:gd name="T69" fmla="*/ 16 h 64"/>
              <a:gd name="T70" fmla="*/ 71 w 72"/>
              <a:gd name="T71" fmla="*/ 21 h 64"/>
              <a:gd name="T72" fmla="*/ 72 w 72"/>
              <a:gd name="T73" fmla="*/ 27 h 64"/>
              <a:gd name="T74" fmla="*/ 72 w 72"/>
              <a:gd name="T75" fmla="*/ 27 h 64"/>
              <a:gd name="T76" fmla="*/ 44 w 72"/>
              <a:gd name="T77" fmla="*/ 30 h 64"/>
              <a:gd name="T78" fmla="*/ 44 w 72"/>
              <a:gd name="T79" fmla="*/ 30 h 64"/>
              <a:gd name="T80" fmla="*/ 44 w 72"/>
              <a:gd name="T81" fmla="*/ 26 h 64"/>
              <a:gd name="T82" fmla="*/ 43 w 72"/>
              <a:gd name="T83" fmla="*/ 24 h 64"/>
              <a:gd name="T84" fmla="*/ 41 w 72"/>
              <a:gd name="T85" fmla="*/ 21 h 64"/>
              <a:gd name="T86" fmla="*/ 38 w 72"/>
              <a:gd name="T87" fmla="*/ 21 h 64"/>
              <a:gd name="T88" fmla="*/ 38 w 72"/>
              <a:gd name="T89" fmla="*/ 21 h 64"/>
              <a:gd name="T90" fmla="*/ 34 w 72"/>
              <a:gd name="T91" fmla="*/ 22 h 64"/>
              <a:gd name="T92" fmla="*/ 31 w 72"/>
              <a:gd name="T93" fmla="*/ 25 h 64"/>
              <a:gd name="T94" fmla="*/ 29 w 72"/>
              <a:gd name="T95" fmla="*/ 29 h 64"/>
              <a:gd name="T96" fmla="*/ 28 w 72"/>
              <a:gd name="T97" fmla="*/ 34 h 64"/>
              <a:gd name="T98" fmla="*/ 28 w 72"/>
              <a:gd name="T99" fmla="*/ 34 h 64"/>
              <a:gd name="T100" fmla="*/ 28 w 72"/>
              <a:gd name="T101" fmla="*/ 38 h 64"/>
              <a:gd name="T102" fmla="*/ 31 w 72"/>
              <a:gd name="T103" fmla="*/ 40 h 64"/>
              <a:gd name="T104" fmla="*/ 32 w 72"/>
              <a:gd name="T105" fmla="*/ 41 h 64"/>
              <a:gd name="T106" fmla="*/ 36 w 72"/>
              <a:gd name="T107" fmla="*/ 43 h 64"/>
              <a:gd name="T108" fmla="*/ 36 w 72"/>
              <a:gd name="T109" fmla="*/ 43 h 64"/>
              <a:gd name="T110" fmla="*/ 39 w 72"/>
              <a:gd name="T111" fmla="*/ 41 h 64"/>
              <a:gd name="T112" fmla="*/ 42 w 72"/>
              <a:gd name="T113" fmla="*/ 39 h 64"/>
              <a:gd name="T114" fmla="*/ 44 w 72"/>
              <a:gd name="T115" fmla="*/ 35 h 64"/>
              <a:gd name="T116" fmla="*/ 44 w 72"/>
              <a:gd name="T117" fmla="*/ 30 h 64"/>
              <a:gd name="T118" fmla="*/ 44 w 72"/>
              <a:gd name="T119" fmla="*/ 3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2" h="64">
                <a:moveTo>
                  <a:pt x="72" y="27"/>
                </a:moveTo>
                <a:lnTo>
                  <a:pt x="72" y="27"/>
                </a:lnTo>
                <a:lnTo>
                  <a:pt x="71" y="36"/>
                </a:lnTo>
                <a:lnTo>
                  <a:pt x="68" y="43"/>
                </a:lnTo>
                <a:lnTo>
                  <a:pt x="64" y="49"/>
                </a:lnTo>
                <a:lnTo>
                  <a:pt x="59" y="54"/>
                </a:lnTo>
                <a:lnTo>
                  <a:pt x="53" y="59"/>
                </a:lnTo>
                <a:lnTo>
                  <a:pt x="47" y="61"/>
                </a:lnTo>
                <a:lnTo>
                  <a:pt x="39" y="63"/>
                </a:lnTo>
                <a:lnTo>
                  <a:pt x="32" y="64"/>
                </a:lnTo>
                <a:lnTo>
                  <a:pt x="32" y="64"/>
                </a:lnTo>
                <a:lnTo>
                  <a:pt x="25" y="64"/>
                </a:lnTo>
                <a:lnTo>
                  <a:pt x="20" y="61"/>
                </a:lnTo>
                <a:lnTo>
                  <a:pt x="14" y="60"/>
                </a:lnTo>
                <a:lnTo>
                  <a:pt x="10" y="56"/>
                </a:lnTo>
                <a:lnTo>
                  <a:pt x="7" y="53"/>
                </a:lnTo>
                <a:lnTo>
                  <a:pt x="3" y="48"/>
                </a:lnTo>
                <a:lnTo>
                  <a:pt x="2" y="43"/>
                </a:lnTo>
                <a:lnTo>
                  <a:pt x="0" y="36"/>
                </a:lnTo>
                <a:lnTo>
                  <a:pt x="0" y="36"/>
                </a:lnTo>
                <a:lnTo>
                  <a:pt x="2" y="27"/>
                </a:lnTo>
                <a:lnTo>
                  <a:pt x="4" y="20"/>
                </a:lnTo>
                <a:lnTo>
                  <a:pt x="8" y="15"/>
                </a:lnTo>
                <a:lnTo>
                  <a:pt x="13" y="9"/>
                </a:lnTo>
                <a:lnTo>
                  <a:pt x="19" y="5"/>
                </a:lnTo>
                <a:lnTo>
                  <a:pt x="25" y="2"/>
                </a:lnTo>
                <a:lnTo>
                  <a:pt x="33" y="0"/>
                </a:lnTo>
                <a:lnTo>
                  <a:pt x="41" y="0"/>
                </a:lnTo>
                <a:lnTo>
                  <a:pt x="41" y="0"/>
                </a:lnTo>
                <a:lnTo>
                  <a:pt x="47" y="0"/>
                </a:lnTo>
                <a:lnTo>
                  <a:pt x="53" y="1"/>
                </a:lnTo>
                <a:lnTo>
                  <a:pt x="58" y="4"/>
                </a:lnTo>
                <a:lnTo>
                  <a:pt x="63" y="7"/>
                </a:lnTo>
                <a:lnTo>
                  <a:pt x="67" y="11"/>
                </a:lnTo>
                <a:lnTo>
                  <a:pt x="69" y="16"/>
                </a:lnTo>
                <a:lnTo>
                  <a:pt x="71" y="21"/>
                </a:lnTo>
                <a:lnTo>
                  <a:pt x="72" y="27"/>
                </a:lnTo>
                <a:lnTo>
                  <a:pt x="72" y="27"/>
                </a:lnTo>
                <a:close/>
                <a:moveTo>
                  <a:pt x="44" y="30"/>
                </a:moveTo>
                <a:lnTo>
                  <a:pt x="44" y="30"/>
                </a:lnTo>
                <a:lnTo>
                  <a:pt x="44" y="26"/>
                </a:lnTo>
                <a:lnTo>
                  <a:pt x="43" y="24"/>
                </a:lnTo>
                <a:lnTo>
                  <a:pt x="41" y="21"/>
                </a:lnTo>
                <a:lnTo>
                  <a:pt x="38" y="21"/>
                </a:lnTo>
                <a:lnTo>
                  <a:pt x="38" y="21"/>
                </a:lnTo>
                <a:lnTo>
                  <a:pt x="34" y="22"/>
                </a:lnTo>
                <a:lnTo>
                  <a:pt x="31" y="25"/>
                </a:lnTo>
                <a:lnTo>
                  <a:pt x="29" y="29"/>
                </a:lnTo>
                <a:lnTo>
                  <a:pt x="28" y="34"/>
                </a:lnTo>
                <a:lnTo>
                  <a:pt x="28" y="34"/>
                </a:lnTo>
                <a:lnTo>
                  <a:pt x="28" y="38"/>
                </a:lnTo>
                <a:lnTo>
                  <a:pt x="31" y="40"/>
                </a:lnTo>
                <a:lnTo>
                  <a:pt x="32" y="41"/>
                </a:lnTo>
                <a:lnTo>
                  <a:pt x="36" y="43"/>
                </a:lnTo>
                <a:lnTo>
                  <a:pt x="36" y="43"/>
                </a:lnTo>
                <a:lnTo>
                  <a:pt x="39" y="41"/>
                </a:lnTo>
                <a:lnTo>
                  <a:pt x="42" y="39"/>
                </a:lnTo>
                <a:lnTo>
                  <a:pt x="44" y="35"/>
                </a:lnTo>
                <a:lnTo>
                  <a:pt x="44" y="30"/>
                </a:lnTo>
                <a:lnTo>
                  <a:pt x="44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66" name="Freeform 2397">
            <a:extLst>
              <a:ext uri="{FF2B5EF4-FFF2-40B4-BE49-F238E27FC236}">
                <a16:creationId xmlns:a16="http://schemas.microsoft.com/office/drawing/2014/main" id="{EED4A29D-71EA-4C59-AA88-F1DA75097AAA}"/>
              </a:ext>
            </a:extLst>
          </p:cNvPr>
          <p:cNvSpPr>
            <a:spLocks/>
          </p:cNvSpPr>
          <p:nvPr/>
        </p:nvSpPr>
        <p:spPr bwMode="auto">
          <a:xfrm>
            <a:off x="8573530" y="5981884"/>
            <a:ext cx="95250" cy="125413"/>
          </a:xfrm>
          <a:custGeom>
            <a:avLst/>
            <a:gdLst>
              <a:gd name="T0" fmla="*/ 31 w 60"/>
              <a:gd name="T1" fmla="*/ 56 h 79"/>
              <a:gd name="T2" fmla="*/ 60 w 60"/>
              <a:gd name="T3" fmla="*/ 56 h 79"/>
              <a:gd name="T4" fmla="*/ 56 w 60"/>
              <a:gd name="T5" fmla="*/ 79 h 79"/>
              <a:gd name="T6" fmla="*/ 0 w 60"/>
              <a:gd name="T7" fmla="*/ 79 h 79"/>
              <a:gd name="T8" fmla="*/ 11 w 60"/>
              <a:gd name="T9" fmla="*/ 0 h 79"/>
              <a:gd name="T10" fmla="*/ 40 w 60"/>
              <a:gd name="T11" fmla="*/ 0 h 79"/>
              <a:gd name="T12" fmla="*/ 31 w 60"/>
              <a:gd name="T13" fmla="*/ 56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0" h="79">
                <a:moveTo>
                  <a:pt x="31" y="56"/>
                </a:moveTo>
                <a:lnTo>
                  <a:pt x="60" y="56"/>
                </a:lnTo>
                <a:lnTo>
                  <a:pt x="56" y="79"/>
                </a:lnTo>
                <a:lnTo>
                  <a:pt x="0" y="79"/>
                </a:lnTo>
                <a:lnTo>
                  <a:pt x="11" y="0"/>
                </a:lnTo>
                <a:lnTo>
                  <a:pt x="40" y="0"/>
                </a:lnTo>
                <a:lnTo>
                  <a:pt x="31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67" name="Freeform 2398">
            <a:extLst>
              <a:ext uri="{FF2B5EF4-FFF2-40B4-BE49-F238E27FC236}">
                <a16:creationId xmlns:a16="http://schemas.microsoft.com/office/drawing/2014/main" id="{938EBAB4-7356-44C6-AABA-9C1B95BF273E}"/>
              </a:ext>
            </a:extLst>
          </p:cNvPr>
          <p:cNvSpPr>
            <a:spLocks/>
          </p:cNvSpPr>
          <p:nvPr/>
        </p:nvSpPr>
        <p:spPr bwMode="auto">
          <a:xfrm>
            <a:off x="8675130" y="6007284"/>
            <a:ext cx="85725" cy="100013"/>
          </a:xfrm>
          <a:custGeom>
            <a:avLst/>
            <a:gdLst>
              <a:gd name="T0" fmla="*/ 30 w 54"/>
              <a:gd name="T1" fmla="*/ 39 h 63"/>
              <a:gd name="T2" fmla="*/ 27 w 54"/>
              <a:gd name="T3" fmla="*/ 63 h 63"/>
              <a:gd name="T4" fmla="*/ 0 w 54"/>
              <a:gd name="T5" fmla="*/ 63 h 63"/>
              <a:gd name="T6" fmla="*/ 7 w 54"/>
              <a:gd name="T7" fmla="*/ 1 h 63"/>
              <a:gd name="T8" fmla="*/ 34 w 54"/>
              <a:gd name="T9" fmla="*/ 1 h 63"/>
              <a:gd name="T10" fmla="*/ 32 w 54"/>
              <a:gd name="T11" fmla="*/ 12 h 63"/>
              <a:gd name="T12" fmla="*/ 32 w 54"/>
              <a:gd name="T13" fmla="*/ 12 h 63"/>
              <a:gd name="T14" fmla="*/ 35 w 54"/>
              <a:gd name="T15" fmla="*/ 7 h 63"/>
              <a:gd name="T16" fmla="*/ 39 w 54"/>
              <a:gd name="T17" fmla="*/ 2 h 63"/>
              <a:gd name="T18" fmla="*/ 42 w 54"/>
              <a:gd name="T19" fmla="*/ 1 h 63"/>
              <a:gd name="T20" fmla="*/ 45 w 54"/>
              <a:gd name="T21" fmla="*/ 0 h 63"/>
              <a:gd name="T22" fmla="*/ 49 w 54"/>
              <a:gd name="T23" fmla="*/ 0 h 63"/>
              <a:gd name="T24" fmla="*/ 54 w 54"/>
              <a:gd name="T25" fmla="*/ 0 h 63"/>
              <a:gd name="T26" fmla="*/ 50 w 54"/>
              <a:gd name="T27" fmla="*/ 24 h 63"/>
              <a:gd name="T28" fmla="*/ 50 w 54"/>
              <a:gd name="T29" fmla="*/ 24 h 63"/>
              <a:gd name="T30" fmla="*/ 42 w 54"/>
              <a:gd name="T31" fmla="*/ 24 h 63"/>
              <a:gd name="T32" fmla="*/ 37 w 54"/>
              <a:gd name="T33" fmla="*/ 26 h 63"/>
              <a:gd name="T34" fmla="*/ 35 w 54"/>
              <a:gd name="T35" fmla="*/ 29 h 63"/>
              <a:gd name="T36" fmla="*/ 32 w 54"/>
              <a:gd name="T37" fmla="*/ 31 h 63"/>
              <a:gd name="T38" fmla="*/ 30 w 54"/>
              <a:gd name="T39" fmla="*/ 39 h 63"/>
              <a:gd name="T40" fmla="*/ 30 w 54"/>
              <a:gd name="T41" fmla="*/ 39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4" h="63">
                <a:moveTo>
                  <a:pt x="30" y="39"/>
                </a:moveTo>
                <a:lnTo>
                  <a:pt x="27" y="63"/>
                </a:lnTo>
                <a:lnTo>
                  <a:pt x="0" y="63"/>
                </a:lnTo>
                <a:lnTo>
                  <a:pt x="7" y="1"/>
                </a:lnTo>
                <a:lnTo>
                  <a:pt x="34" y="1"/>
                </a:lnTo>
                <a:lnTo>
                  <a:pt x="32" y="12"/>
                </a:lnTo>
                <a:lnTo>
                  <a:pt x="32" y="12"/>
                </a:lnTo>
                <a:lnTo>
                  <a:pt x="35" y="7"/>
                </a:lnTo>
                <a:lnTo>
                  <a:pt x="39" y="2"/>
                </a:lnTo>
                <a:lnTo>
                  <a:pt x="42" y="1"/>
                </a:lnTo>
                <a:lnTo>
                  <a:pt x="45" y="0"/>
                </a:lnTo>
                <a:lnTo>
                  <a:pt x="49" y="0"/>
                </a:lnTo>
                <a:lnTo>
                  <a:pt x="54" y="0"/>
                </a:lnTo>
                <a:lnTo>
                  <a:pt x="50" y="24"/>
                </a:lnTo>
                <a:lnTo>
                  <a:pt x="50" y="24"/>
                </a:lnTo>
                <a:lnTo>
                  <a:pt x="42" y="24"/>
                </a:lnTo>
                <a:lnTo>
                  <a:pt x="37" y="26"/>
                </a:lnTo>
                <a:lnTo>
                  <a:pt x="35" y="29"/>
                </a:lnTo>
                <a:lnTo>
                  <a:pt x="32" y="31"/>
                </a:lnTo>
                <a:lnTo>
                  <a:pt x="30" y="39"/>
                </a:lnTo>
                <a:lnTo>
                  <a:pt x="30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68" name="Freeform 2399">
            <a:extLst>
              <a:ext uri="{FF2B5EF4-FFF2-40B4-BE49-F238E27FC236}">
                <a16:creationId xmlns:a16="http://schemas.microsoft.com/office/drawing/2014/main" id="{75E287E9-5F0B-4DFE-A6AE-B8CA585B5393}"/>
              </a:ext>
            </a:extLst>
          </p:cNvPr>
          <p:cNvSpPr>
            <a:spLocks/>
          </p:cNvSpPr>
          <p:nvPr/>
        </p:nvSpPr>
        <p:spPr bwMode="auto">
          <a:xfrm>
            <a:off x="2044143" y="5026209"/>
            <a:ext cx="217488" cy="811213"/>
          </a:xfrm>
          <a:custGeom>
            <a:avLst/>
            <a:gdLst>
              <a:gd name="T0" fmla="*/ 132 w 137"/>
              <a:gd name="T1" fmla="*/ 511 h 511"/>
              <a:gd name="T2" fmla="*/ 132 w 137"/>
              <a:gd name="T3" fmla="*/ 511 h 511"/>
              <a:gd name="T4" fmla="*/ 118 w 137"/>
              <a:gd name="T5" fmla="*/ 511 h 511"/>
              <a:gd name="T6" fmla="*/ 105 w 137"/>
              <a:gd name="T7" fmla="*/ 509 h 511"/>
              <a:gd name="T8" fmla="*/ 91 w 137"/>
              <a:gd name="T9" fmla="*/ 506 h 511"/>
              <a:gd name="T10" fmla="*/ 80 w 137"/>
              <a:gd name="T11" fmla="*/ 501 h 511"/>
              <a:gd name="T12" fmla="*/ 69 w 137"/>
              <a:gd name="T13" fmla="*/ 496 h 511"/>
              <a:gd name="T14" fmla="*/ 57 w 137"/>
              <a:gd name="T15" fmla="*/ 489 h 511"/>
              <a:gd name="T16" fmla="*/ 47 w 137"/>
              <a:gd name="T17" fmla="*/ 481 h 511"/>
              <a:gd name="T18" fmla="*/ 37 w 137"/>
              <a:gd name="T19" fmla="*/ 472 h 511"/>
              <a:gd name="T20" fmla="*/ 30 w 137"/>
              <a:gd name="T21" fmla="*/ 463 h 511"/>
              <a:gd name="T22" fmla="*/ 22 w 137"/>
              <a:gd name="T23" fmla="*/ 453 h 511"/>
              <a:gd name="T24" fmla="*/ 15 w 137"/>
              <a:gd name="T25" fmla="*/ 442 h 511"/>
              <a:gd name="T26" fmla="*/ 10 w 137"/>
              <a:gd name="T27" fmla="*/ 431 h 511"/>
              <a:gd name="T28" fmla="*/ 5 w 137"/>
              <a:gd name="T29" fmla="*/ 418 h 511"/>
              <a:gd name="T30" fmla="*/ 2 w 137"/>
              <a:gd name="T31" fmla="*/ 406 h 511"/>
              <a:gd name="T32" fmla="*/ 0 w 137"/>
              <a:gd name="T33" fmla="*/ 393 h 511"/>
              <a:gd name="T34" fmla="*/ 0 w 137"/>
              <a:gd name="T35" fmla="*/ 379 h 511"/>
              <a:gd name="T36" fmla="*/ 0 w 137"/>
              <a:gd name="T37" fmla="*/ 5 h 511"/>
              <a:gd name="T38" fmla="*/ 0 w 137"/>
              <a:gd name="T39" fmla="*/ 5 h 511"/>
              <a:gd name="T40" fmla="*/ 0 w 137"/>
              <a:gd name="T41" fmla="*/ 3 h 511"/>
              <a:gd name="T42" fmla="*/ 1 w 137"/>
              <a:gd name="T43" fmla="*/ 1 h 511"/>
              <a:gd name="T44" fmla="*/ 2 w 137"/>
              <a:gd name="T45" fmla="*/ 0 h 511"/>
              <a:gd name="T46" fmla="*/ 5 w 137"/>
              <a:gd name="T47" fmla="*/ 0 h 511"/>
              <a:gd name="T48" fmla="*/ 5 w 137"/>
              <a:gd name="T49" fmla="*/ 0 h 511"/>
              <a:gd name="T50" fmla="*/ 6 w 137"/>
              <a:gd name="T51" fmla="*/ 0 h 511"/>
              <a:gd name="T52" fmla="*/ 7 w 137"/>
              <a:gd name="T53" fmla="*/ 1 h 511"/>
              <a:gd name="T54" fmla="*/ 9 w 137"/>
              <a:gd name="T55" fmla="*/ 3 h 511"/>
              <a:gd name="T56" fmla="*/ 10 w 137"/>
              <a:gd name="T57" fmla="*/ 5 h 511"/>
              <a:gd name="T58" fmla="*/ 10 w 137"/>
              <a:gd name="T59" fmla="*/ 379 h 511"/>
              <a:gd name="T60" fmla="*/ 10 w 137"/>
              <a:gd name="T61" fmla="*/ 379 h 511"/>
              <a:gd name="T62" fmla="*/ 10 w 137"/>
              <a:gd name="T63" fmla="*/ 392 h 511"/>
              <a:gd name="T64" fmla="*/ 12 w 137"/>
              <a:gd name="T65" fmla="*/ 404 h 511"/>
              <a:gd name="T66" fmla="*/ 15 w 137"/>
              <a:gd name="T67" fmla="*/ 416 h 511"/>
              <a:gd name="T68" fmla="*/ 19 w 137"/>
              <a:gd name="T69" fmla="*/ 427 h 511"/>
              <a:gd name="T70" fmla="*/ 24 w 137"/>
              <a:gd name="T71" fmla="*/ 437 h 511"/>
              <a:gd name="T72" fmla="*/ 30 w 137"/>
              <a:gd name="T73" fmla="*/ 447 h 511"/>
              <a:gd name="T74" fmla="*/ 37 w 137"/>
              <a:gd name="T75" fmla="*/ 457 h 511"/>
              <a:gd name="T76" fmla="*/ 45 w 137"/>
              <a:gd name="T77" fmla="*/ 466 h 511"/>
              <a:gd name="T78" fmla="*/ 54 w 137"/>
              <a:gd name="T79" fmla="*/ 473 h 511"/>
              <a:gd name="T80" fmla="*/ 62 w 137"/>
              <a:gd name="T81" fmla="*/ 481 h 511"/>
              <a:gd name="T82" fmla="*/ 73 w 137"/>
              <a:gd name="T83" fmla="*/ 487 h 511"/>
              <a:gd name="T84" fmla="*/ 84 w 137"/>
              <a:gd name="T85" fmla="*/ 492 h 511"/>
              <a:gd name="T86" fmla="*/ 95 w 137"/>
              <a:gd name="T87" fmla="*/ 496 h 511"/>
              <a:gd name="T88" fmla="*/ 106 w 137"/>
              <a:gd name="T89" fmla="*/ 499 h 511"/>
              <a:gd name="T90" fmla="*/ 119 w 137"/>
              <a:gd name="T91" fmla="*/ 501 h 511"/>
              <a:gd name="T92" fmla="*/ 132 w 137"/>
              <a:gd name="T93" fmla="*/ 501 h 511"/>
              <a:gd name="T94" fmla="*/ 132 w 137"/>
              <a:gd name="T95" fmla="*/ 501 h 511"/>
              <a:gd name="T96" fmla="*/ 133 w 137"/>
              <a:gd name="T97" fmla="*/ 502 h 511"/>
              <a:gd name="T98" fmla="*/ 134 w 137"/>
              <a:gd name="T99" fmla="*/ 502 h 511"/>
              <a:gd name="T100" fmla="*/ 135 w 137"/>
              <a:gd name="T101" fmla="*/ 505 h 511"/>
              <a:gd name="T102" fmla="*/ 137 w 137"/>
              <a:gd name="T103" fmla="*/ 506 h 511"/>
              <a:gd name="T104" fmla="*/ 137 w 137"/>
              <a:gd name="T105" fmla="*/ 506 h 511"/>
              <a:gd name="T106" fmla="*/ 135 w 137"/>
              <a:gd name="T107" fmla="*/ 509 h 511"/>
              <a:gd name="T108" fmla="*/ 134 w 137"/>
              <a:gd name="T109" fmla="*/ 510 h 511"/>
              <a:gd name="T110" fmla="*/ 133 w 137"/>
              <a:gd name="T111" fmla="*/ 511 h 511"/>
              <a:gd name="T112" fmla="*/ 132 w 137"/>
              <a:gd name="T113" fmla="*/ 511 h 511"/>
              <a:gd name="T114" fmla="*/ 132 w 137"/>
              <a:gd name="T115" fmla="*/ 511 h 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7" h="511">
                <a:moveTo>
                  <a:pt x="132" y="511"/>
                </a:moveTo>
                <a:lnTo>
                  <a:pt x="132" y="511"/>
                </a:lnTo>
                <a:lnTo>
                  <a:pt x="118" y="511"/>
                </a:lnTo>
                <a:lnTo>
                  <a:pt x="105" y="509"/>
                </a:lnTo>
                <a:lnTo>
                  <a:pt x="91" y="506"/>
                </a:lnTo>
                <a:lnTo>
                  <a:pt x="80" y="501"/>
                </a:lnTo>
                <a:lnTo>
                  <a:pt x="69" y="496"/>
                </a:lnTo>
                <a:lnTo>
                  <a:pt x="57" y="489"/>
                </a:lnTo>
                <a:lnTo>
                  <a:pt x="47" y="481"/>
                </a:lnTo>
                <a:lnTo>
                  <a:pt x="37" y="472"/>
                </a:lnTo>
                <a:lnTo>
                  <a:pt x="30" y="463"/>
                </a:lnTo>
                <a:lnTo>
                  <a:pt x="22" y="453"/>
                </a:lnTo>
                <a:lnTo>
                  <a:pt x="15" y="442"/>
                </a:lnTo>
                <a:lnTo>
                  <a:pt x="10" y="431"/>
                </a:lnTo>
                <a:lnTo>
                  <a:pt x="5" y="418"/>
                </a:lnTo>
                <a:lnTo>
                  <a:pt x="2" y="406"/>
                </a:lnTo>
                <a:lnTo>
                  <a:pt x="0" y="393"/>
                </a:lnTo>
                <a:lnTo>
                  <a:pt x="0" y="379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1" y="1"/>
                </a:lnTo>
                <a:lnTo>
                  <a:pt x="2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1"/>
                </a:lnTo>
                <a:lnTo>
                  <a:pt x="9" y="3"/>
                </a:lnTo>
                <a:lnTo>
                  <a:pt x="10" y="5"/>
                </a:lnTo>
                <a:lnTo>
                  <a:pt x="10" y="379"/>
                </a:lnTo>
                <a:lnTo>
                  <a:pt x="10" y="379"/>
                </a:lnTo>
                <a:lnTo>
                  <a:pt x="10" y="392"/>
                </a:lnTo>
                <a:lnTo>
                  <a:pt x="12" y="404"/>
                </a:lnTo>
                <a:lnTo>
                  <a:pt x="15" y="416"/>
                </a:lnTo>
                <a:lnTo>
                  <a:pt x="19" y="427"/>
                </a:lnTo>
                <a:lnTo>
                  <a:pt x="24" y="437"/>
                </a:lnTo>
                <a:lnTo>
                  <a:pt x="30" y="447"/>
                </a:lnTo>
                <a:lnTo>
                  <a:pt x="37" y="457"/>
                </a:lnTo>
                <a:lnTo>
                  <a:pt x="45" y="466"/>
                </a:lnTo>
                <a:lnTo>
                  <a:pt x="54" y="473"/>
                </a:lnTo>
                <a:lnTo>
                  <a:pt x="62" y="481"/>
                </a:lnTo>
                <a:lnTo>
                  <a:pt x="73" y="487"/>
                </a:lnTo>
                <a:lnTo>
                  <a:pt x="84" y="492"/>
                </a:lnTo>
                <a:lnTo>
                  <a:pt x="95" y="496"/>
                </a:lnTo>
                <a:lnTo>
                  <a:pt x="106" y="499"/>
                </a:lnTo>
                <a:lnTo>
                  <a:pt x="119" y="501"/>
                </a:lnTo>
                <a:lnTo>
                  <a:pt x="132" y="501"/>
                </a:lnTo>
                <a:lnTo>
                  <a:pt x="132" y="501"/>
                </a:lnTo>
                <a:lnTo>
                  <a:pt x="133" y="502"/>
                </a:lnTo>
                <a:lnTo>
                  <a:pt x="134" y="502"/>
                </a:lnTo>
                <a:lnTo>
                  <a:pt x="135" y="505"/>
                </a:lnTo>
                <a:lnTo>
                  <a:pt x="137" y="506"/>
                </a:lnTo>
                <a:lnTo>
                  <a:pt x="137" y="506"/>
                </a:lnTo>
                <a:lnTo>
                  <a:pt x="135" y="509"/>
                </a:lnTo>
                <a:lnTo>
                  <a:pt x="134" y="510"/>
                </a:lnTo>
                <a:lnTo>
                  <a:pt x="133" y="511"/>
                </a:lnTo>
                <a:lnTo>
                  <a:pt x="132" y="511"/>
                </a:lnTo>
                <a:lnTo>
                  <a:pt x="132" y="511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69" name="Freeform 2400">
            <a:extLst>
              <a:ext uri="{FF2B5EF4-FFF2-40B4-BE49-F238E27FC236}">
                <a16:creationId xmlns:a16="http://schemas.microsoft.com/office/drawing/2014/main" id="{1DFD9B22-E441-444F-947A-B92A04E2C67A}"/>
              </a:ext>
            </a:extLst>
          </p:cNvPr>
          <p:cNvSpPr>
            <a:spLocks/>
          </p:cNvSpPr>
          <p:nvPr/>
        </p:nvSpPr>
        <p:spPr bwMode="auto">
          <a:xfrm>
            <a:off x="4028518" y="2637021"/>
            <a:ext cx="604838" cy="160338"/>
          </a:xfrm>
          <a:custGeom>
            <a:avLst/>
            <a:gdLst>
              <a:gd name="T0" fmla="*/ 4 w 381"/>
              <a:gd name="T1" fmla="*/ 101 h 101"/>
              <a:gd name="T2" fmla="*/ 4 w 381"/>
              <a:gd name="T3" fmla="*/ 101 h 101"/>
              <a:gd name="T4" fmla="*/ 1 w 381"/>
              <a:gd name="T5" fmla="*/ 100 h 101"/>
              <a:gd name="T6" fmla="*/ 0 w 381"/>
              <a:gd name="T7" fmla="*/ 98 h 101"/>
              <a:gd name="T8" fmla="*/ 0 w 381"/>
              <a:gd name="T9" fmla="*/ 98 h 101"/>
              <a:gd name="T10" fmla="*/ 1 w 381"/>
              <a:gd name="T11" fmla="*/ 88 h 101"/>
              <a:gd name="T12" fmla="*/ 2 w 381"/>
              <a:gd name="T13" fmla="*/ 78 h 101"/>
              <a:gd name="T14" fmla="*/ 5 w 381"/>
              <a:gd name="T15" fmla="*/ 69 h 101"/>
              <a:gd name="T16" fmla="*/ 7 w 381"/>
              <a:gd name="T17" fmla="*/ 59 h 101"/>
              <a:gd name="T18" fmla="*/ 12 w 381"/>
              <a:gd name="T19" fmla="*/ 51 h 101"/>
              <a:gd name="T20" fmla="*/ 17 w 381"/>
              <a:gd name="T21" fmla="*/ 42 h 101"/>
              <a:gd name="T22" fmla="*/ 22 w 381"/>
              <a:gd name="T23" fmla="*/ 35 h 101"/>
              <a:gd name="T24" fmla="*/ 29 w 381"/>
              <a:gd name="T25" fmla="*/ 29 h 101"/>
              <a:gd name="T26" fmla="*/ 36 w 381"/>
              <a:gd name="T27" fmla="*/ 21 h 101"/>
              <a:gd name="T28" fmla="*/ 44 w 381"/>
              <a:gd name="T29" fmla="*/ 16 h 101"/>
              <a:gd name="T30" fmla="*/ 51 w 381"/>
              <a:gd name="T31" fmla="*/ 11 h 101"/>
              <a:gd name="T32" fmla="*/ 60 w 381"/>
              <a:gd name="T33" fmla="*/ 7 h 101"/>
              <a:gd name="T34" fmla="*/ 69 w 381"/>
              <a:gd name="T35" fmla="*/ 4 h 101"/>
              <a:gd name="T36" fmla="*/ 79 w 381"/>
              <a:gd name="T37" fmla="*/ 1 h 101"/>
              <a:gd name="T38" fmla="*/ 89 w 381"/>
              <a:gd name="T39" fmla="*/ 0 h 101"/>
              <a:gd name="T40" fmla="*/ 99 w 381"/>
              <a:gd name="T41" fmla="*/ 0 h 101"/>
              <a:gd name="T42" fmla="*/ 378 w 381"/>
              <a:gd name="T43" fmla="*/ 0 h 101"/>
              <a:gd name="T44" fmla="*/ 378 w 381"/>
              <a:gd name="T45" fmla="*/ 0 h 101"/>
              <a:gd name="T46" fmla="*/ 381 w 381"/>
              <a:gd name="T47" fmla="*/ 0 h 101"/>
              <a:gd name="T48" fmla="*/ 381 w 381"/>
              <a:gd name="T49" fmla="*/ 4 h 101"/>
              <a:gd name="T50" fmla="*/ 381 w 381"/>
              <a:gd name="T51" fmla="*/ 4 h 101"/>
              <a:gd name="T52" fmla="*/ 381 w 381"/>
              <a:gd name="T53" fmla="*/ 6 h 101"/>
              <a:gd name="T54" fmla="*/ 378 w 381"/>
              <a:gd name="T55" fmla="*/ 6 h 101"/>
              <a:gd name="T56" fmla="*/ 99 w 381"/>
              <a:gd name="T57" fmla="*/ 6 h 101"/>
              <a:gd name="T58" fmla="*/ 99 w 381"/>
              <a:gd name="T59" fmla="*/ 6 h 101"/>
              <a:gd name="T60" fmla="*/ 89 w 381"/>
              <a:gd name="T61" fmla="*/ 7 h 101"/>
              <a:gd name="T62" fmla="*/ 80 w 381"/>
              <a:gd name="T63" fmla="*/ 9 h 101"/>
              <a:gd name="T64" fmla="*/ 71 w 381"/>
              <a:gd name="T65" fmla="*/ 11 h 101"/>
              <a:gd name="T66" fmla="*/ 64 w 381"/>
              <a:gd name="T67" fmla="*/ 14 h 101"/>
              <a:gd name="T68" fmla="*/ 55 w 381"/>
              <a:gd name="T69" fmla="*/ 17 h 101"/>
              <a:gd name="T70" fmla="*/ 48 w 381"/>
              <a:gd name="T71" fmla="*/ 22 h 101"/>
              <a:gd name="T72" fmla="*/ 41 w 381"/>
              <a:gd name="T73" fmla="*/ 27 h 101"/>
              <a:gd name="T74" fmla="*/ 34 w 381"/>
              <a:gd name="T75" fmla="*/ 34 h 101"/>
              <a:gd name="T76" fmla="*/ 29 w 381"/>
              <a:gd name="T77" fmla="*/ 40 h 101"/>
              <a:gd name="T78" fmla="*/ 24 w 381"/>
              <a:gd name="T79" fmla="*/ 46 h 101"/>
              <a:gd name="T80" fmla="*/ 19 w 381"/>
              <a:gd name="T81" fmla="*/ 54 h 101"/>
              <a:gd name="T82" fmla="*/ 15 w 381"/>
              <a:gd name="T83" fmla="*/ 63 h 101"/>
              <a:gd name="T84" fmla="*/ 12 w 381"/>
              <a:gd name="T85" fmla="*/ 70 h 101"/>
              <a:gd name="T86" fmla="*/ 10 w 381"/>
              <a:gd name="T87" fmla="*/ 79 h 101"/>
              <a:gd name="T88" fmla="*/ 9 w 381"/>
              <a:gd name="T89" fmla="*/ 89 h 101"/>
              <a:gd name="T90" fmla="*/ 7 w 381"/>
              <a:gd name="T91" fmla="*/ 98 h 101"/>
              <a:gd name="T92" fmla="*/ 7 w 381"/>
              <a:gd name="T93" fmla="*/ 98 h 101"/>
              <a:gd name="T94" fmla="*/ 6 w 381"/>
              <a:gd name="T95" fmla="*/ 100 h 101"/>
              <a:gd name="T96" fmla="*/ 4 w 381"/>
              <a:gd name="T97" fmla="*/ 101 h 101"/>
              <a:gd name="T98" fmla="*/ 4 w 381"/>
              <a:gd name="T99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81" h="101">
                <a:moveTo>
                  <a:pt x="4" y="101"/>
                </a:moveTo>
                <a:lnTo>
                  <a:pt x="4" y="101"/>
                </a:lnTo>
                <a:lnTo>
                  <a:pt x="1" y="100"/>
                </a:lnTo>
                <a:lnTo>
                  <a:pt x="0" y="98"/>
                </a:lnTo>
                <a:lnTo>
                  <a:pt x="0" y="98"/>
                </a:lnTo>
                <a:lnTo>
                  <a:pt x="1" y="88"/>
                </a:lnTo>
                <a:lnTo>
                  <a:pt x="2" y="78"/>
                </a:lnTo>
                <a:lnTo>
                  <a:pt x="5" y="69"/>
                </a:lnTo>
                <a:lnTo>
                  <a:pt x="7" y="59"/>
                </a:lnTo>
                <a:lnTo>
                  <a:pt x="12" y="51"/>
                </a:lnTo>
                <a:lnTo>
                  <a:pt x="17" y="42"/>
                </a:lnTo>
                <a:lnTo>
                  <a:pt x="22" y="35"/>
                </a:lnTo>
                <a:lnTo>
                  <a:pt x="29" y="29"/>
                </a:lnTo>
                <a:lnTo>
                  <a:pt x="36" y="21"/>
                </a:lnTo>
                <a:lnTo>
                  <a:pt x="44" y="16"/>
                </a:lnTo>
                <a:lnTo>
                  <a:pt x="51" y="11"/>
                </a:lnTo>
                <a:lnTo>
                  <a:pt x="60" y="7"/>
                </a:lnTo>
                <a:lnTo>
                  <a:pt x="69" y="4"/>
                </a:lnTo>
                <a:lnTo>
                  <a:pt x="79" y="1"/>
                </a:lnTo>
                <a:lnTo>
                  <a:pt x="89" y="0"/>
                </a:lnTo>
                <a:lnTo>
                  <a:pt x="99" y="0"/>
                </a:lnTo>
                <a:lnTo>
                  <a:pt x="378" y="0"/>
                </a:lnTo>
                <a:lnTo>
                  <a:pt x="378" y="0"/>
                </a:lnTo>
                <a:lnTo>
                  <a:pt x="381" y="0"/>
                </a:lnTo>
                <a:lnTo>
                  <a:pt x="381" y="4"/>
                </a:lnTo>
                <a:lnTo>
                  <a:pt x="381" y="4"/>
                </a:lnTo>
                <a:lnTo>
                  <a:pt x="381" y="6"/>
                </a:lnTo>
                <a:lnTo>
                  <a:pt x="378" y="6"/>
                </a:lnTo>
                <a:lnTo>
                  <a:pt x="99" y="6"/>
                </a:lnTo>
                <a:lnTo>
                  <a:pt x="99" y="6"/>
                </a:lnTo>
                <a:lnTo>
                  <a:pt x="89" y="7"/>
                </a:lnTo>
                <a:lnTo>
                  <a:pt x="80" y="9"/>
                </a:lnTo>
                <a:lnTo>
                  <a:pt x="71" y="11"/>
                </a:lnTo>
                <a:lnTo>
                  <a:pt x="64" y="14"/>
                </a:lnTo>
                <a:lnTo>
                  <a:pt x="55" y="17"/>
                </a:lnTo>
                <a:lnTo>
                  <a:pt x="48" y="22"/>
                </a:lnTo>
                <a:lnTo>
                  <a:pt x="41" y="27"/>
                </a:lnTo>
                <a:lnTo>
                  <a:pt x="34" y="34"/>
                </a:lnTo>
                <a:lnTo>
                  <a:pt x="29" y="40"/>
                </a:lnTo>
                <a:lnTo>
                  <a:pt x="24" y="46"/>
                </a:lnTo>
                <a:lnTo>
                  <a:pt x="19" y="54"/>
                </a:lnTo>
                <a:lnTo>
                  <a:pt x="15" y="63"/>
                </a:lnTo>
                <a:lnTo>
                  <a:pt x="12" y="70"/>
                </a:lnTo>
                <a:lnTo>
                  <a:pt x="10" y="79"/>
                </a:lnTo>
                <a:lnTo>
                  <a:pt x="9" y="89"/>
                </a:lnTo>
                <a:lnTo>
                  <a:pt x="7" y="98"/>
                </a:lnTo>
                <a:lnTo>
                  <a:pt x="7" y="98"/>
                </a:lnTo>
                <a:lnTo>
                  <a:pt x="6" y="100"/>
                </a:lnTo>
                <a:lnTo>
                  <a:pt x="4" y="101"/>
                </a:lnTo>
                <a:lnTo>
                  <a:pt x="4" y="101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70" name="Freeform 2401">
            <a:extLst>
              <a:ext uri="{FF2B5EF4-FFF2-40B4-BE49-F238E27FC236}">
                <a16:creationId xmlns:a16="http://schemas.microsoft.com/office/drawing/2014/main" id="{9B928423-C435-409F-B388-CED347F7A4C8}"/>
              </a:ext>
            </a:extLst>
          </p:cNvPr>
          <p:cNvSpPr>
            <a:spLocks/>
          </p:cNvSpPr>
          <p:nvPr/>
        </p:nvSpPr>
        <p:spPr bwMode="auto">
          <a:xfrm>
            <a:off x="4750830" y="2637021"/>
            <a:ext cx="606425" cy="160338"/>
          </a:xfrm>
          <a:custGeom>
            <a:avLst/>
            <a:gdLst>
              <a:gd name="T0" fmla="*/ 378 w 382"/>
              <a:gd name="T1" fmla="*/ 101 h 101"/>
              <a:gd name="T2" fmla="*/ 378 w 382"/>
              <a:gd name="T3" fmla="*/ 101 h 101"/>
              <a:gd name="T4" fmla="*/ 376 w 382"/>
              <a:gd name="T5" fmla="*/ 100 h 101"/>
              <a:gd name="T6" fmla="*/ 374 w 382"/>
              <a:gd name="T7" fmla="*/ 98 h 101"/>
              <a:gd name="T8" fmla="*/ 374 w 382"/>
              <a:gd name="T9" fmla="*/ 98 h 101"/>
              <a:gd name="T10" fmla="*/ 374 w 382"/>
              <a:gd name="T11" fmla="*/ 89 h 101"/>
              <a:gd name="T12" fmla="*/ 373 w 382"/>
              <a:gd name="T13" fmla="*/ 79 h 101"/>
              <a:gd name="T14" fmla="*/ 371 w 382"/>
              <a:gd name="T15" fmla="*/ 70 h 101"/>
              <a:gd name="T16" fmla="*/ 368 w 382"/>
              <a:gd name="T17" fmla="*/ 63 h 101"/>
              <a:gd name="T18" fmla="*/ 364 w 382"/>
              <a:gd name="T19" fmla="*/ 54 h 101"/>
              <a:gd name="T20" fmla="*/ 359 w 382"/>
              <a:gd name="T21" fmla="*/ 46 h 101"/>
              <a:gd name="T22" fmla="*/ 354 w 382"/>
              <a:gd name="T23" fmla="*/ 40 h 101"/>
              <a:gd name="T24" fmla="*/ 348 w 382"/>
              <a:gd name="T25" fmla="*/ 34 h 101"/>
              <a:gd name="T26" fmla="*/ 342 w 382"/>
              <a:gd name="T27" fmla="*/ 27 h 101"/>
              <a:gd name="T28" fmla="*/ 334 w 382"/>
              <a:gd name="T29" fmla="*/ 22 h 101"/>
              <a:gd name="T30" fmla="*/ 327 w 382"/>
              <a:gd name="T31" fmla="*/ 17 h 101"/>
              <a:gd name="T32" fmla="*/ 319 w 382"/>
              <a:gd name="T33" fmla="*/ 14 h 101"/>
              <a:gd name="T34" fmla="*/ 310 w 382"/>
              <a:gd name="T35" fmla="*/ 11 h 101"/>
              <a:gd name="T36" fmla="*/ 302 w 382"/>
              <a:gd name="T37" fmla="*/ 9 h 101"/>
              <a:gd name="T38" fmla="*/ 293 w 382"/>
              <a:gd name="T39" fmla="*/ 7 h 101"/>
              <a:gd name="T40" fmla="*/ 284 w 382"/>
              <a:gd name="T41" fmla="*/ 6 h 101"/>
              <a:gd name="T42" fmla="*/ 4 w 382"/>
              <a:gd name="T43" fmla="*/ 6 h 101"/>
              <a:gd name="T44" fmla="*/ 4 w 382"/>
              <a:gd name="T45" fmla="*/ 6 h 101"/>
              <a:gd name="T46" fmla="*/ 2 w 382"/>
              <a:gd name="T47" fmla="*/ 6 h 101"/>
              <a:gd name="T48" fmla="*/ 0 w 382"/>
              <a:gd name="T49" fmla="*/ 4 h 101"/>
              <a:gd name="T50" fmla="*/ 0 w 382"/>
              <a:gd name="T51" fmla="*/ 4 h 101"/>
              <a:gd name="T52" fmla="*/ 2 w 382"/>
              <a:gd name="T53" fmla="*/ 0 h 101"/>
              <a:gd name="T54" fmla="*/ 4 w 382"/>
              <a:gd name="T55" fmla="*/ 0 h 101"/>
              <a:gd name="T56" fmla="*/ 284 w 382"/>
              <a:gd name="T57" fmla="*/ 0 h 101"/>
              <a:gd name="T58" fmla="*/ 284 w 382"/>
              <a:gd name="T59" fmla="*/ 0 h 101"/>
              <a:gd name="T60" fmla="*/ 294 w 382"/>
              <a:gd name="T61" fmla="*/ 0 h 101"/>
              <a:gd name="T62" fmla="*/ 304 w 382"/>
              <a:gd name="T63" fmla="*/ 1 h 101"/>
              <a:gd name="T64" fmla="*/ 313 w 382"/>
              <a:gd name="T65" fmla="*/ 4 h 101"/>
              <a:gd name="T66" fmla="*/ 322 w 382"/>
              <a:gd name="T67" fmla="*/ 7 h 101"/>
              <a:gd name="T68" fmla="*/ 331 w 382"/>
              <a:gd name="T69" fmla="*/ 11 h 101"/>
              <a:gd name="T70" fmla="*/ 339 w 382"/>
              <a:gd name="T71" fmla="*/ 16 h 101"/>
              <a:gd name="T72" fmla="*/ 347 w 382"/>
              <a:gd name="T73" fmla="*/ 21 h 101"/>
              <a:gd name="T74" fmla="*/ 353 w 382"/>
              <a:gd name="T75" fmla="*/ 29 h 101"/>
              <a:gd name="T76" fmla="*/ 359 w 382"/>
              <a:gd name="T77" fmla="*/ 35 h 101"/>
              <a:gd name="T78" fmla="*/ 366 w 382"/>
              <a:gd name="T79" fmla="*/ 42 h 101"/>
              <a:gd name="T80" fmla="*/ 371 w 382"/>
              <a:gd name="T81" fmla="*/ 51 h 101"/>
              <a:gd name="T82" fmla="*/ 374 w 382"/>
              <a:gd name="T83" fmla="*/ 59 h 101"/>
              <a:gd name="T84" fmla="*/ 378 w 382"/>
              <a:gd name="T85" fmla="*/ 69 h 101"/>
              <a:gd name="T86" fmla="*/ 381 w 382"/>
              <a:gd name="T87" fmla="*/ 78 h 101"/>
              <a:gd name="T88" fmla="*/ 382 w 382"/>
              <a:gd name="T89" fmla="*/ 88 h 101"/>
              <a:gd name="T90" fmla="*/ 382 w 382"/>
              <a:gd name="T91" fmla="*/ 98 h 101"/>
              <a:gd name="T92" fmla="*/ 382 w 382"/>
              <a:gd name="T93" fmla="*/ 98 h 101"/>
              <a:gd name="T94" fmla="*/ 381 w 382"/>
              <a:gd name="T95" fmla="*/ 100 h 101"/>
              <a:gd name="T96" fmla="*/ 378 w 382"/>
              <a:gd name="T97" fmla="*/ 101 h 101"/>
              <a:gd name="T98" fmla="*/ 378 w 382"/>
              <a:gd name="T99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82" h="101">
                <a:moveTo>
                  <a:pt x="378" y="101"/>
                </a:moveTo>
                <a:lnTo>
                  <a:pt x="378" y="101"/>
                </a:lnTo>
                <a:lnTo>
                  <a:pt x="376" y="100"/>
                </a:lnTo>
                <a:lnTo>
                  <a:pt x="374" y="98"/>
                </a:lnTo>
                <a:lnTo>
                  <a:pt x="374" y="98"/>
                </a:lnTo>
                <a:lnTo>
                  <a:pt x="374" y="89"/>
                </a:lnTo>
                <a:lnTo>
                  <a:pt x="373" y="79"/>
                </a:lnTo>
                <a:lnTo>
                  <a:pt x="371" y="70"/>
                </a:lnTo>
                <a:lnTo>
                  <a:pt x="368" y="63"/>
                </a:lnTo>
                <a:lnTo>
                  <a:pt x="364" y="54"/>
                </a:lnTo>
                <a:lnTo>
                  <a:pt x="359" y="46"/>
                </a:lnTo>
                <a:lnTo>
                  <a:pt x="354" y="40"/>
                </a:lnTo>
                <a:lnTo>
                  <a:pt x="348" y="34"/>
                </a:lnTo>
                <a:lnTo>
                  <a:pt x="342" y="27"/>
                </a:lnTo>
                <a:lnTo>
                  <a:pt x="334" y="22"/>
                </a:lnTo>
                <a:lnTo>
                  <a:pt x="327" y="17"/>
                </a:lnTo>
                <a:lnTo>
                  <a:pt x="319" y="14"/>
                </a:lnTo>
                <a:lnTo>
                  <a:pt x="310" y="11"/>
                </a:lnTo>
                <a:lnTo>
                  <a:pt x="302" y="9"/>
                </a:lnTo>
                <a:lnTo>
                  <a:pt x="293" y="7"/>
                </a:lnTo>
                <a:lnTo>
                  <a:pt x="284" y="6"/>
                </a:lnTo>
                <a:lnTo>
                  <a:pt x="4" y="6"/>
                </a:lnTo>
                <a:lnTo>
                  <a:pt x="4" y="6"/>
                </a:lnTo>
                <a:lnTo>
                  <a:pt x="2" y="6"/>
                </a:lnTo>
                <a:lnTo>
                  <a:pt x="0" y="4"/>
                </a:lnTo>
                <a:lnTo>
                  <a:pt x="0" y="4"/>
                </a:lnTo>
                <a:lnTo>
                  <a:pt x="2" y="0"/>
                </a:lnTo>
                <a:lnTo>
                  <a:pt x="4" y="0"/>
                </a:lnTo>
                <a:lnTo>
                  <a:pt x="284" y="0"/>
                </a:lnTo>
                <a:lnTo>
                  <a:pt x="284" y="0"/>
                </a:lnTo>
                <a:lnTo>
                  <a:pt x="294" y="0"/>
                </a:lnTo>
                <a:lnTo>
                  <a:pt x="304" y="1"/>
                </a:lnTo>
                <a:lnTo>
                  <a:pt x="313" y="4"/>
                </a:lnTo>
                <a:lnTo>
                  <a:pt x="322" y="7"/>
                </a:lnTo>
                <a:lnTo>
                  <a:pt x="331" y="11"/>
                </a:lnTo>
                <a:lnTo>
                  <a:pt x="339" y="16"/>
                </a:lnTo>
                <a:lnTo>
                  <a:pt x="347" y="21"/>
                </a:lnTo>
                <a:lnTo>
                  <a:pt x="353" y="29"/>
                </a:lnTo>
                <a:lnTo>
                  <a:pt x="359" y="35"/>
                </a:lnTo>
                <a:lnTo>
                  <a:pt x="366" y="42"/>
                </a:lnTo>
                <a:lnTo>
                  <a:pt x="371" y="51"/>
                </a:lnTo>
                <a:lnTo>
                  <a:pt x="374" y="59"/>
                </a:lnTo>
                <a:lnTo>
                  <a:pt x="378" y="69"/>
                </a:lnTo>
                <a:lnTo>
                  <a:pt x="381" y="78"/>
                </a:lnTo>
                <a:lnTo>
                  <a:pt x="382" y="88"/>
                </a:lnTo>
                <a:lnTo>
                  <a:pt x="382" y="98"/>
                </a:lnTo>
                <a:lnTo>
                  <a:pt x="382" y="98"/>
                </a:lnTo>
                <a:lnTo>
                  <a:pt x="381" y="100"/>
                </a:lnTo>
                <a:lnTo>
                  <a:pt x="378" y="101"/>
                </a:lnTo>
                <a:lnTo>
                  <a:pt x="378" y="101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71" name="Freeform 2400">
            <a:extLst>
              <a:ext uri="{FF2B5EF4-FFF2-40B4-BE49-F238E27FC236}">
                <a16:creationId xmlns:a16="http://schemas.microsoft.com/office/drawing/2014/main" id="{5CA222C1-60B9-4F34-97B1-9D6325B92681}"/>
              </a:ext>
            </a:extLst>
          </p:cNvPr>
          <p:cNvSpPr>
            <a:spLocks/>
          </p:cNvSpPr>
          <p:nvPr/>
        </p:nvSpPr>
        <p:spPr bwMode="auto">
          <a:xfrm>
            <a:off x="2385850" y="5149242"/>
            <a:ext cx="2346170" cy="158750"/>
          </a:xfrm>
          <a:custGeom>
            <a:avLst/>
            <a:gdLst>
              <a:gd name="T0" fmla="*/ 4 w 381"/>
              <a:gd name="T1" fmla="*/ 101 h 101"/>
              <a:gd name="T2" fmla="*/ 4 w 381"/>
              <a:gd name="T3" fmla="*/ 101 h 101"/>
              <a:gd name="T4" fmla="*/ 1 w 381"/>
              <a:gd name="T5" fmla="*/ 100 h 101"/>
              <a:gd name="T6" fmla="*/ 0 w 381"/>
              <a:gd name="T7" fmla="*/ 98 h 101"/>
              <a:gd name="T8" fmla="*/ 0 w 381"/>
              <a:gd name="T9" fmla="*/ 98 h 101"/>
              <a:gd name="T10" fmla="*/ 1 w 381"/>
              <a:gd name="T11" fmla="*/ 88 h 101"/>
              <a:gd name="T12" fmla="*/ 2 w 381"/>
              <a:gd name="T13" fmla="*/ 78 h 101"/>
              <a:gd name="T14" fmla="*/ 5 w 381"/>
              <a:gd name="T15" fmla="*/ 69 h 101"/>
              <a:gd name="T16" fmla="*/ 7 w 381"/>
              <a:gd name="T17" fmla="*/ 59 h 101"/>
              <a:gd name="T18" fmla="*/ 12 w 381"/>
              <a:gd name="T19" fmla="*/ 51 h 101"/>
              <a:gd name="T20" fmla="*/ 17 w 381"/>
              <a:gd name="T21" fmla="*/ 42 h 101"/>
              <a:gd name="T22" fmla="*/ 22 w 381"/>
              <a:gd name="T23" fmla="*/ 35 h 101"/>
              <a:gd name="T24" fmla="*/ 29 w 381"/>
              <a:gd name="T25" fmla="*/ 29 h 101"/>
              <a:gd name="T26" fmla="*/ 36 w 381"/>
              <a:gd name="T27" fmla="*/ 21 h 101"/>
              <a:gd name="T28" fmla="*/ 44 w 381"/>
              <a:gd name="T29" fmla="*/ 16 h 101"/>
              <a:gd name="T30" fmla="*/ 51 w 381"/>
              <a:gd name="T31" fmla="*/ 11 h 101"/>
              <a:gd name="T32" fmla="*/ 60 w 381"/>
              <a:gd name="T33" fmla="*/ 7 h 101"/>
              <a:gd name="T34" fmla="*/ 69 w 381"/>
              <a:gd name="T35" fmla="*/ 4 h 101"/>
              <a:gd name="T36" fmla="*/ 79 w 381"/>
              <a:gd name="T37" fmla="*/ 1 h 101"/>
              <a:gd name="T38" fmla="*/ 89 w 381"/>
              <a:gd name="T39" fmla="*/ 0 h 101"/>
              <a:gd name="T40" fmla="*/ 99 w 381"/>
              <a:gd name="T41" fmla="*/ 0 h 101"/>
              <a:gd name="T42" fmla="*/ 378 w 381"/>
              <a:gd name="T43" fmla="*/ 0 h 101"/>
              <a:gd name="T44" fmla="*/ 378 w 381"/>
              <a:gd name="T45" fmla="*/ 0 h 101"/>
              <a:gd name="T46" fmla="*/ 381 w 381"/>
              <a:gd name="T47" fmla="*/ 0 h 101"/>
              <a:gd name="T48" fmla="*/ 381 w 381"/>
              <a:gd name="T49" fmla="*/ 4 h 101"/>
              <a:gd name="T50" fmla="*/ 381 w 381"/>
              <a:gd name="T51" fmla="*/ 4 h 101"/>
              <a:gd name="T52" fmla="*/ 381 w 381"/>
              <a:gd name="T53" fmla="*/ 6 h 101"/>
              <a:gd name="T54" fmla="*/ 378 w 381"/>
              <a:gd name="T55" fmla="*/ 6 h 101"/>
              <a:gd name="T56" fmla="*/ 99 w 381"/>
              <a:gd name="T57" fmla="*/ 6 h 101"/>
              <a:gd name="T58" fmla="*/ 99 w 381"/>
              <a:gd name="T59" fmla="*/ 6 h 101"/>
              <a:gd name="T60" fmla="*/ 89 w 381"/>
              <a:gd name="T61" fmla="*/ 7 h 101"/>
              <a:gd name="T62" fmla="*/ 80 w 381"/>
              <a:gd name="T63" fmla="*/ 9 h 101"/>
              <a:gd name="T64" fmla="*/ 71 w 381"/>
              <a:gd name="T65" fmla="*/ 11 h 101"/>
              <a:gd name="T66" fmla="*/ 64 w 381"/>
              <a:gd name="T67" fmla="*/ 14 h 101"/>
              <a:gd name="T68" fmla="*/ 55 w 381"/>
              <a:gd name="T69" fmla="*/ 17 h 101"/>
              <a:gd name="T70" fmla="*/ 48 w 381"/>
              <a:gd name="T71" fmla="*/ 22 h 101"/>
              <a:gd name="T72" fmla="*/ 41 w 381"/>
              <a:gd name="T73" fmla="*/ 27 h 101"/>
              <a:gd name="T74" fmla="*/ 34 w 381"/>
              <a:gd name="T75" fmla="*/ 34 h 101"/>
              <a:gd name="T76" fmla="*/ 29 w 381"/>
              <a:gd name="T77" fmla="*/ 40 h 101"/>
              <a:gd name="T78" fmla="*/ 24 w 381"/>
              <a:gd name="T79" fmla="*/ 46 h 101"/>
              <a:gd name="T80" fmla="*/ 19 w 381"/>
              <a:gd name="T81" fmla="*/ 54 h 101"/>
              <a:gd name="T82" fmla="*/ 15 w 381"/>
              <a:gd name="T83" fmla="*/ 63 h 101"/>
              <a:gd name="T84" fmla="*/ 12 w 381"/>
              <a:gd name="T85" fmla="*/ 70 h 101"/>
              <a:gd name="T86" fmla="*/ 10 w 381"/>
              <a:gd name="T87" fmla="*/ 79 h 101"/>
              <a:gd name="T88" fmla="*/ 9 w 381"/>
              <a:gd name="T89" fmla="*/ 89 h 101"/>
              <a:gd name="T90" fmla="*/ 7 w 381"/>
              <a:gd name="T91" fmla="*/ 98 h 101"/>
              <a:gd name="T92" fmla="*/ 7 w 381"/>
              <a:gd name="T93" fmla="*/ 98 h 101"/>
              <a:gd name="T94" fmla="*/ 6 w 381"/>
              <a:gd name="T95" fmla="*/ 100 h 101"/>
              <a:gd name="T96" fmla="*/ 4 w 381"/>
              <a:gd name="T97" fmla="*/ 101 h 101"/>
              <a:gd name="T98" fmla="*/ 4 w 381"/>
              <a:gd name="T99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81" h="101">
                <a:moveTo>
                  <a:pt x="4" y="101"/>
                </a:moveTo>
                <a:lnTo>
                  <a:pt x="4" y="101"/>
                </a:lnTo>
                <a:lnTo>
                  <a:pt x="1" y="100"/>
                </a:lnTo>
                <a:lnTo>
                  <a:pt x="0" y="98"/>
                </a:lnTo>
                <a:lnTo>
                  <a:pt x="0" y="98"/>
                </a:lnTo>
                <a:lnTo>
                  <a:pt x="1" y="88"/>
                </a:lnTo>
                <a:lnTo>
                  <a:pt x="2" y="78"/>
                </a:lnTo>
                <a:lnTo>
                  <a:pt x="5" y="69"/>
                </a:lnTo>
                <a:lnTo>
                  <a:pt x="7" y="59"/>
                </a:lnTo>
                <a:lnTo>
                  <a:pt x="12" y="51"/>
                </a:lnTo>
                <a:lnTo>
                  <a:pt x="17" y="42"/>
                </a:lnTo>
                <a:lnTo>
                  <a:pt x="22" y="35"/>
                </a:lnTo>
                <a:lnTo>
                  <a:pt x="29" y="29"/>
                </a:lnTo>
                <a:lnTo>
                  <a:pt x="36" y="21"/>
                </a:lnTo>
                <a:lnTo>
                  <a:pt x="44" y="16"/>
                </a:lnTo>
                <a:lnTo>
                  <a:pt x="51" y="11"/>
                </a:lnTo>
                <a:lnTo>
                  <a:pt x="60" y="7"/>
                </a:lnTo>
                <a:lnTo>
                  <a:pt x="69" y="4"/>
                </a:lnTo>
                <a:lnTo>
                  <a:pt x="79" y="1"/>
                </a:lnTo>
                <a:lnTo>
                  <a:pt x="89" y="0"/>
                </a:lnTo>
                <a:lnTo>
                  <a:pt x="99" y="0"/>
                </a:lnTo>
                <a:lnTo>
                  <a:pt x="378" y="0"/>
                </a:lnTo>
                <a:lnTo>
                  <a:pt x="378" y="0"/>
                </a:lnTo>
                <a:lnTo>
                  <a:pt x="381" y="0"/>
                </a:lnTo>
                <a:lnTo>
                  <a:pt x="381" y="4"/>
                </a:lnTo>
                <a:lnTo>
                  <a:pt x="381" y="4"/>
                </a:lnTo>
                <a:lnTo>
                  <a:pt x="381" y="6"/>
                </a:lnTo>
                <a:lnTo>
                  <a:pt x="378" y="6"/>
                </a:lnTo>
                <a:lnTo>
                  <a:pt x="99" y="6"/>
                </a:lnTo>
                <a:lnTo>
                  <a:pt x="99" y="6"/>
                </a:lnTo>
                <a:lnTo>
                  <a:pt x="89" y="7"/>
                </a:lnTo>
                <a:lnTo>
                  <a:pt x="80" y="9"/>
                </a:lnTo>
                <a:lnTo>
                  <a:pt x="71" y="11"/>
                </a:lnTo>
                <a:lnTo>
                  <a:pt x="64" y="14"/>
                </a:lnTo>
                <a:lnTo>
                  <a:pt x="55" y="17"/>
                </a:lnTo>
                <a:lnTo>
                  <a:pt x="48" y="22"/>
                </a:lnTo>
                <a:lnTo>
                  <a:pt x="41" y="27"/>
                </a:lnTo>
                <a:lnTo>
                  <a:pt x="34" y="34"/>
                </a:lnTo>
                <a:lnTo>
                  <a:pt x="29" y="40"/>
                </a:lnTo>
                <a:lnTo>
                  <a:pt x="24" y="46"/>
                </a:lnTo>
                <a:lnTo>
                  <a:pt x="19" y="54"/>
                </a:lnTo>
                <a:lnTo>
                  <a:pt x="15" y="63"/>
                </a:lnTo>
                <a:lnTo>
                  <a:pt x="12" y="70"/>
                </a:lnTo>
                <a:lnTo>
                  <a:pt x="10" y="79"/>
                </a:lnTo>
                <a:lnTo>
                  <a:pt x="9" y="89"/>
                </a:lnTo>
                <a:lnTo>
                  <a:pt x="7" y="98"/>
                </a:lnTo>
                <a:lnTo>
                  <a:pt x="7" y="98"/>
                </a:lnTo>
                <a:lnTo>
                  <a:pt x="6" y="100"/>
                </a:lnTo>
                <a:lnTo>
                  <a:pt x="4" y="101"/>
                </a:lnTo>
                <a:lnTo>
                  <a:pt x="4" y="101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72" name="Freeform 2401">
            <a:extLst>
              <a:ext uri="{FF2B5EF4-FFF2-40B4-BE49-F238E27FC236}">
                <a16:creationId xmlns:a16="http://schemas.microsoft.com/office/drawing/2014/main" id="{19EC5280-B22E-43CA-8232-04F77039A722}"/>
              </a:ext>
            </a:extLst>
          </p:cNvPr>
          <p:cNvSpPr>
            <a:spLocks/>
          </p:cNvSpPr>
          <p:nvPr/>
        </p:nvSpPr>
        <p:spPr bwMode="auto">
          <a:xfrm>
            <a:off x="6593918" y="5167495"/>
            <a:ext cx="2265361" cy="160338"/>
          </a:xfrm>
          <a:custGeom>
            <a:avLst/>
            <a:gdLst>
              <a:gd name="T0" fmla="*/ 378 w 382"/>
              <a:gd name="T1" fmla="*/ 101 h 101"/>
              <a:gd name="T2" fmla="*/ 378 w 382"/>
              <a:gd name="T3" fmla="*/ 101 h 101"/>
              <a:gd name="T4" fmla="*/ 376 w 382"/>
              <a:gd name="T5" fmla="*/ 100 h 101"/>
              <a:gd name="T6" fmla="*/ 374 w 382"/>
              <a:gd name="T7" fmla="*/ 98 h 101"/>
              <a:gd name="T8" fmla="*/ 374 w 382"/>
              <a:gd name="T9" fmla="*/ 98 h 101"/>
              <a:gd name="T10" fmla="*/ 374 w 382"/>
              <a:gd name="T11" fmla="*/ 89 h 101"/>
              <a:gd name="T12" fmla="*/ 373 w 382"/>
              <a:gd name="T13" fmla="*/ 79 h 101"/>
              <a:gd name="T14" fmla="*/ 371 w 382"/>
              <a:gd name="T15" fmla="*/ 70 h 101"/>
              <a:gd name="T16" fmla="*/ 368 w 382"/>
              <a:gd name="T17" fmla="*/ 63 h 101"/>
              <a:gd name="T18" fmla="*/ 364 w 382"/>
              <a:gd name="T19" fmla="*/ 54 h 101"/>
              <a:gd name="T20" fmla="*/ 359 w 382"/>
              <a:gd name="T21" fmla="*/ 46 h 101"/>
              <a:gd name="T22" fmla="*/ 354 w 382"/>
              <a:gd name="T23" fmla="*/ 40 h 101"/>
              <a:gd name="T24" fmla="*/ 348 w 382"/>
              <a:gd name="T25" fmla="*/ 34 h 101"/>
              <a:gd name="T26" fmla="*/ 342 w 382"/>
              <a:gd name="T27" fmla="*/ 27 h 101"/>
              <a:gd name="T28" fmla="*/ 334 w 382"/>
              <a:gd name="T29" fmla="*/ 22 h 101"/>
              <a:gd name="T30" fmla="*/ 327 w 382"/>
              <a:gd name="T31" fmla="*/ 17 h 101"/>
              <a:gd name="T32" fmla="*/ 319 w 382"/>
              <a:gd name="T33" fmla="*/ 14 h 101"/>
              <a:gd name="T34" fmla="*/ 310 w 382"/>
              <a:gd name="T35" fmla="*/ 11 h 101"/>
              <a:gd name="T36" fmla="*/ 302 w 382"/>
              <a:gd name="T37" fmla="*/ 9 h 101"/>
              <a:gd name="T38" fmla="*/ 293 w 382"/>
              <a:gd name="T39" fmla="*/ 7 h 101"/>
              <a:gd name="T40" fmla="*/ 284 w 382"/>
              <a:gd name="T41" fmla="*/ 6 h 101"/>
              <a:gd name="T42" fmla="*/ 4 w 382"/>
              <a:gd name="T43" fmla="*/ 6 h 101"/>
              <a:gd name="T44" fmla="*/ 4 w 382"/>
              <a:gd name="T45" fmla="*/ 6 h 101"/>
              <a:gd name="T46" fmla="*/ 2 w 382"/>
              <a:gd name="T47" fmla="*/ 6 h 101"/>
              <a:gd name="T48" fmla="*/ 0 w 382"/>
              <a:gd name="T49" fmla="*/ 4 h 101"/>
              <a:gd name="T50" fmla="*/ 0 w 382"/>
              <a:gd name="T51" fmla="*/ 4 h 101"/>
              <a:gd name="T52" fmla="*/ 2 w 382"/>
              <a:gd name="T53" fmla="*/ 0 h 101"/>
              <a:gd name="T54" fmla="*/ 4 w 382"/>
              <a:gd name="T55" fmla="*/ 0 h 101"/>
              <a:gd name="T56" fmla="*/ 284 w 382"/>
              <a:gd name="T57" fmla="*/ 0 h 101"/>
              <a:gd name="T58" fmla="*/ 284 w 382"/>
              <a:gd name="T59" fmla="*/ 0 h 101"/>
              <a:gd name="T60" fmla="*/ 294 w 382"/>
              <a:gd name="T61" fmla="*/ 0 h 101"/>
              <a:gd name="T62" fmla="*/ 304 w 382"/>
              <a:gd name="T63" fmla="*/ 1 h 101"/>
              <a:gd name="T64" fmla="*/ 313 w 382"/>
              <a:gd name="T65" fmla="*/ 4 h 101"/>
              <a:gd name="T66" fmla="*/ 322 w 382"/>
              <a:gd name="T67" fmla="*/ 7 h 101"/>
              <a:gd name="T68" fmla="*/ 331 w 382"/>
              <a:gd name="T69" fmla="*/ 11 h 101"/>
              <a:gd name="T70" fmla="*/ 339 w 382"/>
              <a:gd name="T71" fmla="*/ 16 h 101"/>
              <a:gd name="T72" fmla="*/ 347 w 382"/>
              <a:gd name="T73" fmla="*/ 21 h 101"/>
              <a:gd name="T74" fmla="*/ 353 w 382"/>
              <a:gd name="T75" fmla="*/ 29 h 101"/>
              <a:gd name="T76" fmla="*/ 359 w 382"/>
              <a:gd name="T77" fmla="*/ 35 h 101"/>
              <a:gd name="T78" fmla="*/ 366 w 382"/>
              <a:gd name="T79" fmla="*/ 42 h 101"/>
              <a:gd name="T80" fmla="*/ 371 w 382"/>
              <a:gd name="T81" fmla="*/ 51 h 101"/>
              <a:gd name="T82" fmla="*/ 374 w 382"/>
              <a:gd name="T83" fmla="*/ 59 h 101"/>
              <a:gd name="T84" fmla="*/ 378 w 382"/>
              <a:gd name="T85" fmla="*/ 69 h 101"/>
              <a:gd name="T86" fmla="*/ 381 w 382"/>
              <a:gd name="T87" fmla="*/ 78 h 101"/>
              <a:gd name="T88" fmla="*/ 382 w 382"/>
              <a:gd name="T89" fmla="*/ 88 h 101"/>
              <a:gd name="T90" fmla="*/ 382 w 382"/>
              <a:gd name="T91" fmla="*/ 98 h 101"/>
              <a:gd name="T92" fmla="*/ 382 w 382"/>
              <a:gd name="T93" fmla="*/ 98 h 101"/>
              <a:gd name="T94" fmla="*/ 381 w 382"/>
              <a:gd name="T95" fmla="*/ 100 h 101"/>
              <a:gd name="T96" fmla="*/ 378 w 382"/>
              <a:gd name="T97" fmla="*/ 101 h 101"/>
              <a:gd name="T98" fmla="*/ 378 w 382"/>
              <a:gd name="T99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82" h="101">
                <a:moveTo>
                  <a:pt x="378" y="101"/>
                </a:moveTo>
                <a:lnTo>
                  <a:pt x="378" y="101"/>
                </a:lnTo>
                <a:lnTo>
                  <a:pt x="376" y="100"/>
                </a:lnTo>
                <a:lnTo>
                  <a:pt x="374" y="98"/>
                </a:lnTo>
                <a:lnTo>
                  <a:pt x="374" y="98"/>
                </a:lnTo>
                <a:lnTo>
                  <a:pt x="374" y="89"/>
                </a:lnTo>
                <a:lnTo>
                  <a:pt x="373" y="79"/>
                </a:lnTo>
                <a:lnTo>
                  <a:pt x="371" y="70"/>
                </a:lnTo>
                <a:lnTo>
                  <a:pt x="368" y="63"/>
                </a:lnTo>
                <a:lnTo>
                  <a:pt x="364" y="54"/>
                </a:lnTo>
                <a:lnTo>
                  <a:pt x="359" y="46"/>
                </a:lnTo>
                <a:lnTo>
                  <a:pt x="354" y="40"/>
                </a:lnTo>
                <a:lnTo>
                  <a:pt x="348" y="34"/>
                </a:lnTo>
                <a:lnTo>
                  <a:pt x="342" y="27"/>
                </a:lnTo>
                <a:lnTo>
                  <a:pt x="334" y="22"/>
                </a:lnTo>
                <a:lnTo>
                  <a:pt x="327" y="17"/>
                </a:lnTo>
                <a:lnTo>
                  <a:pt x="319" y="14"/>
                </a:lnTo>
                <a:lnTo>
                  <a:pt x="310" y="11"/>
                </a:lnTo>
                <a:lnTo>
                  <a:pt x="302" y="9"/>
                </a:lnTo>
                <a:lnTo>
                  <a:pt x="293" y="7"/>
                </a:lnTo>
                <a:lnTo>
                  <a:pt x="284" y="6"/>
                </a:lnTo>
                <a:lnTo>
                  <a:pt x="4" y="6"/>
                </a:lnTo>
                <a:lnTo>
                  <a:pt x="4" y="6"/>
                </a:lnTo>
                <a:lnTo>
                  <a:pt x="2" y="6"/>
                </a:lnTo>
                <a:lnTo>
                  <a:pt x="0" y="4"/>
                </a:lnTo>
                <a:lnTo>
                  <a:pt x="0" y="4"/>
                </a:lnTo>
                <a:lnTo>
                  <a:pt x="2" y="0"/>
                </a:lnTo>
                <a:lnTo>
                  <a:pt x="4" y="0"/>
                </a:lnTo>
                <a:lnTo>
                  <a:pt x="284" y="0"/>
                </a:lnTo>
                <a:lnTo>
                  <a:pt x="284" y="0"/>
                </a:lnTo>
                <a:lnTo>
                  <a:pt x="294" y="0"/>
                </a:lnTo>
                <a:lnTo>
                  <a:pt x="304" y="1"/>
                </a:lnTo>
                <a:lnTo>
                  <a:pt x="313" y="4"/>
                </a:lnTo>
                <a:lnTo>
                  <a:pt x="322" y="7"/>
                </a:lnTo>
                <a:lnTo>
                  <a:pt x="331" y="11"/>
                </a:lnTo>
                <a:lnTo>
                  <a:pt x="339" y="16"/>
                </a:lnTo>
                <a:lnTo>
                  <a:pt x="347" y="21"/>
                </a:lnTo>
                <a:lnTo>
                  <a:pt x="353" y="29"/>
                </a:lnTo>
                <a:lnTo>
                  <a:pt x="359" y="35"/>
                </a:lnTo>
                <a:lnTo>
                  <a:pt x="366" y="42"/>
                </a:lnTo>
                <a:lnTo>
                  <a:pt x="371" y="51"/>
                </a:lnTo>
                <a:lnTo>
                  <a:pt x="374" y="59"/>
                </a:lnTo>
                <a:lnTo>
                  <a:pt x="378" y="69"/>
                </a:lnTo>
                <a:lnTo>
                  <a:pt x="381" y="78"/>
                </a:lnTo>
                <a:lnTo>
                  <a:pt x="382" y="88"/>
                </a:lnTo>
                <a:lnTo>
                  <a:pt x="382" y="98"/>
                </a:lnTo>
                <a:lnTo>
                  <a:pt x="382" y="98"/>
                </a:lnTo>
                <a:lnTo>
                  <a:pt x="381" y="100"/>
                </a:lnTo>
                <a:lnTo>
                  <a:pt x="378" y="101"/>
                </a:lnTo>
                <a:lnTo>
                  <a:pt x="378" y="101"/>
                </a:lnTo>
                <a:close/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73" name="TextBox 4772">
            <a:extLst>
              <a:ext uri="{FF2B5EF4-FFF2-40B4-BE49-F238E27FC236}">
                <a16:creationId xmlns:a16="http://schemas.microsoft.com/office/drawing/2014/main" id="{219D92D4-6215-4BD6-AA6F-EA9B0F6FD220}"/>
              </a:ext>
            </a:extLst>
          </p:cNvPr>
          <p:cNvSpPr txBox="1"/>
          <p:nvPr/>
        </p:nvSpPr>
        <p:spPr>
          <a:xfrm>
            <a:off x="4823129" y="5082842"/>
            <a:ext cx="245095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A233B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Редкоземельные металлы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A233B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774" name="Заголовок 4773">
            <a:extLst>
              <a:ext uri="{FF2B5EF4-FFF2-40B4-BE49-F238E27FC236}">
                <a16:creationId xmlns:a16="http://schemas.microsoft.com/office/drawing/2014/main" id="{B390F96D-0ECD-43D9-BF27-C0E87B43C5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23967" y="41991"/>
            <a:ext cx="10022670" cy="705553"/>
          </a:xfrm>
        </p:spPr>
        <p:txBody>
          <a:bodyPr anchor="ctr">
            <a:noAutofit/>
          </a:bodyPr>
          <a:lstStyle/>
          <a:p>
            <a:pPr>
              <a:defRPr/>
            </a:pPr>
            <a:r>
              <a:rPr lang="ru-RU" sz="2000" dirty="0">
                <a:solidFill>
                  <a:srgbClr val="1B4E7D"/>
                </a:solidFill>
                <a:latin typeface="Franklin Gothic Medium" panose="020B0603020102020204"/>
              </a:rPr>
              <a:t>Стратегические виды минерального сырья</a:t>
            </a:r>
          </a:p>
        </p:txBody>
      </p:sp>
      <p:cxnSp>
        <p:nvCxnSpPr>
          <p:cNvPr id="2388" name="Прямая соединительная линия 2387">
            <a:extLst>
              <a:ext uri="{FF2B5EF4-FFF2-40B4-BE49-F238E27FC236}">
                <a16:creationId xmlns:a16="http://schemas.microsoft.com/office/drawing/2014/main" id="{8F8EBAC7-E1BF-45E9-A6C7-0EE8CA158915}"/>
              </a:ext>
            </a:extLst>
          </p:cNvPr>
          <p:cNvCxnSpPr>
            <a:cxnSpLocks/>
          </p:cNvCxnSpPr>
          <p:nvPr/>
        </p:nvCxnSpPr>
        <p:spPr>
          <a:xfrm>
            <a:off x="0" y="673400"/>
            <a:ext cx="10620000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389" name="Slide Number Placeholder 4">
            <a:extLst>
              <a:ext uri="{FF2B5EF4-FFF2-40B4-BE49-F238E27FC236}">
                <a16:creationId xmlns:a16="http://schemas.microsoft.com/office/drawing/2014/main" id="{A86F7E32-8E4C-0646-B614-A2CEDC2A1C13}"/>
              </a:ext>
            </a:extLst>
          </p:cNvPr>
          <p:cNvSpPr txBox="1">
            <a:spLocks/>
          </p:cNvSpPr>
          <p:nvPr/>
        </p:nvSpPr>
        <p:spPr>
          <a:xfrm>
            <a:off x="11574684" y="6480313"/>
            <a:ext cx="617316" cy="377687"/>
          </a:xfrm>
          <a:prstGeom prst="rect">
            <a:avLst/>
          </a:prstGeom>
          <a:gradFill>
            <a:gsLst>
              <a:gs pos="100000">
                <a:srgbClr val="F1F5F6">
                  <a:alpha val="0"/>
                </a:srgbClr>
              </a:gs>
              <a:gs pos="66000">
                <a:srgbClr val="F1F5F6">
                  <a:alpha val="58029"/>
                </a:srgbClr>
              </a:gs>
              <a:gs pos="21000">
                <a:srgbClr val="F1F5F6"/>
              </a:gs>
            </a:gsLst>
            <a:lin ang="10800000" scaled="0"/>
          </a:gradFill>
          <a:ln w="19050" cap="sq">
            <a:noFill/>
            <a:miter lim="800000"/>
          </a:ln>
        </p:spPr>
        <p:txBody>
          <a:bodyPr vert="horz" lIns="182880" tIns="182880" rIns="182880" bIns="182880" rtlCol="0" anchor="ctr">
            <a:noAutofit/>
          </a:bodyPr>
          <a:lstStyle>
            <a:defPPr>
              <a:defRPr lang="en-US"/>
            </a:defPPr>
            <a:lvl1pPr marL="266700" indent="0" defTabSz="914400">
              <a:lnSpc>
                <a:spcPct val="90000"/>
              </a:lnSpc>
              <a:spcBef>
                <a:spcPct val="0"/>
              </a:spcBef>
              <a:buNone/>
              <a:tabLst/>
              <a:defRPr sz="20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algn="r"/>
            <a:r>
              <a:rPr lang="ru-RU" sz="1100" dirty="0"/>
              <a:t>3</a:t>
            </a:r>
          </a:p>
        </p:txBody>
      </p:sp>
      <p:cxnSp>
        <p:nvCxnSpPr>
          <p:cNvPr id="2393" name="Прямая соединительная линия 2392">
            <a:extLst>
              <a:ext uri="{FF2B5EF4-FFF2-40B4-BE49-F238E27FC236}">
                <a16:creationId xmlns:a16="http://schemas.microsoft.com/office/drawing/2014/main" id="{9FD77008-0A00-934A-B040-0A8F103B8FA2}"/>
              </a:ext>
            </a:extLst>
          </p:cNvPr>
          <p:cNvCxnSpPr>
            <a:cxnSpLocks/>
          </p:cNvCxnSpPr>
          <p:nvPr/>
        </p:nvCxnSpPr>
        <p:spPr>
          <a:xfrm>
            <a:off x="11574684" y="6480314"/>
            <a:ext cx="625012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8933199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92" name="Рисунок 2391" descr="Изображение выглядит как текст&#10;&#10;Автоматически созданное описание">
            <a:extLst>
              <a:ext uri="{FF2B5EF4-FFF2-40B4-BE49-F238E27FC236}">
                <a16:creationId xmlns:a16="http://schemas.microsoft.com/office/drawing/2014/main" id="{D059CC36-5AC0-48C7-8FE6-F2C923F7E01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9618" y="204855"/>
            <a:ext cx="1268222" cy="320540"/>
          </a:xfrm>
          <a:prstGeom prst="rect">
            <a:avLst/>
          </a:prstGeom>
        </p:spPr>
      </p:pic>
      <p:sp>
        <p:nvSpPr>
          <p:cNvPr id="4774" name="Заголовок 4773">
            <a:extLst>
              <a:ext uri="{FF2B5EF4-FFF2-40B4-BE49-F238E27FC236}">
                <a16:creationId xmlns:a16="http://schemas.microsoft.com/office/drawing/2014/main" id="{B390F96D-0ECD-43D9-BF27-C0E87B43C5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23967" y="41991"/>
            <a:ext cx="10022670" cy="705553"/>
          </a:xfrm>
        </p:spPr>
        <p:txBody>
          <a:bodyPr anchor="ctr">
            <a:noAutofit/>
          </a:bodyPr>
          <a:lstStyle/>
          <a:p>
            <a:pPr>
              <a:defRPr/>
            </a:pPr>
            <a:r>
              <a:rPr lang="ru-RU" sz="2000" dirty="0">
                <a:solidFill>
                  <a:srgbClr val="1B4E7D"/>
                </a:solidFill>
              </a:rPr>
              <a:t>Финансирование геологоразведочных работ за счет средств недропользователей в 2015-2021 </a:t>
            </a:r>
            <a:r>
              <a:rPr lang="ru-RU" sz="2000" cap="none" dirty="0">
                <a:solidFill>
                  <a:srgbClr val="1B4E7D"/>
                </a:solidFill>
              </a:rPr>
              <a:t>гг.</a:t>
            </a:r>
            <a:endParaRPr lang="ru-RU" sz="2000" dirty="0">
              <a:solidFill>
                <a:srgbClr val="1B4E7D"/>
              </a:solidFill>
              <a:latin typeface="Franklin Gothic Medium" panose="020B0603020102020204"/>
            </a:endParaRPr>
          </a:p>
        </p:txBody>
      </p:sp>
      <p:cxnSp>
        <p:nvCxnSpPr>
          <p:cNvPr id="2388" name="Прямая соединительная линия 2387">
            <a:extLst>
              <a:ext uri="{FF2B5EF4-FFF2-40B4-BE49-F238E27FC236}">
                <a16:creationId xmlns:a16="http://schemas.microsoft.com/office/drawing/2014/main" id="{8F8EBAC7-E1BF-45E9-A6C7-0EE8CA158915}"/>
              </a:ext>
            </a:extLst>
          </p:cNvPr>
          <p:cNvCxnSpPr>
            <a:cxnSpLocks/>
          </p:cNvCxnSpPr>
          <p:nvPr/>
        </p:nvCxnSpPr>
        <p:spPr>
          <a:xfrm>
            <a:off x="0" y="673400"/>
            <a:ext cx="10620000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389" name="Slide Number Placeholder 4">
            <a:extLst>
              <a:ext uri="{FF2B5EF4-FFF2-40B4-BE49-F238E27FC236}">
                <a16:creationId xmlns:a16="http://schemas.microsoft.com/office/drawing/2014/main" id="{A86F7E32-8E4C-0646-B614-A2CEDC2A1C13}"/>
              </a:ext>
            </a:extLst>
          </p:cNvPr>
          <p:cNvSpPr txBox="1">
            <a:spLocks/>
          </p:cNvSpPr>
          <p:nvPr/>
        </p:nvSpPr>
        <p:spPr>
          <a:xfrm>
            <a:off x="11574684" y="6480313"/>
            <a:ext cx="617316" cy="377687"/>
          </a:xfrm>
          <a:prstGeom prst="rect">
            <a:avLst/>
          </a:prstGeom>
          <a:gradFill>
            <a:gsLst>
              <a:gs pos="100000">
                <a:srgbClr val="F1F5F6">
                  <a:alpha val="0"/>
                </a:srgbClr>
              </a:gs>
              <a:gs pos="66000">
                <a:srgbClr val="F1F5F6">
                  <a:alpha val="58029"/>
                </a:srgbClr>
              </a:gs>
              <a:gs pos="21000">
                <a:srgbClr val="F1F5F6"/>
              </a:gs>
            </a:gsLst>
            <a:lin ang="10800000" scaled="0"/>
          </a:gradFill>
          <a:ln w="19050" cap="sq">
            <a:noFill/>
            <a:miter lim="800000"/>
          </a:ln>
        </p:spPr>
        <p:txBody>
          <a:bodyPr vert="horz" lIns="182880" tIns="182880" rIns="182880" bIns="182880" rtlCol="0" anchor="ctr">
            <a:noAutofit/>
          </a:bodyPr>
          <a:lstStyle>
            <a:defPPr>
              <a:defRPr lang="en-US"/>
            </a:defPPr>
            <a:lvl1pPr marL="266700" indent="0" defTabSz="914400">
              <a:lnSpc>
                <a:spcPct val="90000"/>
              </a:lnSpc>
              <a:spcBef>
                <a:spcPct val="0"/>
              </a:spcBef>
              <a:buNone/>
              <a:tabLst/>
              <a:defRPr sz="20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algn="r"/>
            <a:r>
              <a:rPr lang="ru-RU" sz="1100" dirty="0"/>
              <a:t>4</a:t>
            </a:r>
          </a:p>
        </p:txBody>
      </p:sp>
      <p:cxnSp>
        <p:nvCxnSpPr>
          <p:cNvPr id="2393" name="Прямая соединительная линия 2392">
            <a:extLst>
              <a:ext uri="{FF2B5EF4-FFF2-40B4-BE49-F238E27FC236}">
                <a16:creationId xmlns:a16="http://schemas.microsoft.com/office/drawing/2014/main" id="{9FD77008-0A00-934A-B040-0A8F103B8FA2}"/>
              </a:ext>
            </a:extLst>
          </p:cNvPr>
          <p:cNvCxnSpPr>
            <a:cxnSpLocks/>
          </p:cNvCxnSpPr>
          <p:nvPr/>
        </p:nvCxnSpPr>
        <p:spPr>
          <a:xfrm>
            <a:off x="11574684" y="6480314"/>
            <a:ext cx="625012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aphicFrame>
        <p:nvGraphicFramePr>
          <p:cNvPr id="4" name="Диаграмма 3"/>
          <p:cNvGraphicFramePr/>
          <p:nvPr>
            <p:extLst>
              <p:ext uri="{D42A27DB-BD31-4B8C-83A1-F6EECF244321}">
                <p14:modId xmlns:p14="http://schemas.microsoft.com/office/powerpoint/2010/main" val="4229888928"/>
              </p:ext>
            </p:extLst>
          </p:nvPr>
        </p:nvGraphicFramePr>
        <p:xfrm>
          <a:off x="1673290" y="673400"/>
          <a:ext cx="9680510" cy="60384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3696160C-29E0-4994-AE5F-2A6DBDDD0332}"/>
              </a:ext>
            </a:extLst>
          </p:cNvPr>
          <p:cNvSpPr txBox="1"/>
          <p:nvPr/>
        </p:nvSpPr>
        <p:spPr>
          <a:xfrm flipH="1">
            <a:off x="1880934" y="2668906"/>
            <a:ext cx="185286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400" i="1" dirty="0"/>
              <a:t>млрд руб.</a:t>
            </a:r>
          </a:p>
        </p:txBody>
      </p:sp>
    </p:spTree>
    <p:extLst>
      <p:ext uri="{BB962C8B-B14F-4D97-AF65-F5344CB8AC3E}">
        <p14:creationId xmlns:p14="http://schemas.microsoft.com/office/powerpoint/2010/main" val="387878003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" name="Рисунок 106">
            <a:extLst>
              <a:ext uri="{FF2B5EF4-FFF2-40B4-BE49-F238E27FC236}">
                <a16:creationId xmlns:a16="http://schemas.microsoft.com/office/drawing/2014/main" id="{8057B6B0-C21D-410F-859D-2A579C8D4AB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49" name="Slide Number Placeholder 4">
            <a:extLst>
              <a:ext uri="{FF2B5EF4-FFF2-40B4-BE49-F238E27FC236}">
                <a16:creationId xmlns:a16="http://schemas.microsoft.com/office/drawing/2014/main" id="{A86F7E32-8E4C-0646-B614-A2CEDC2A1C13}"/>
              </a:ext>
            </a:extLst>
          </p:cNvPr>
          <p:cNvSpPr txBox="1">
            <a:spLocks/>
          </p:cNvSpPr>
          <p:nvPr/>
        </p:nvSpPr>
        <p:spPr>
          <a:xfrm>
            <a:off x="11574684" y="6480313"/>
            <a:ext cx="617316" cy="377687"/>
          </a:xfrm>
          <a:prstGeom prst="rect">
            <a:avLst/>
          </a:prstGeom>
          <a:gradFill>
            <a:gsLst>
              <a:gs pos="100000">
                <a:srgbClr val="F1F5F6">
                  <a:alpha val="0"/>
                </a:srgbClr>
              </a:gs>
              <a:gs pos="66000">
                <a:srgbClr val="F1F5F6">
                  <a:alpha val="58029"/>
                </a:srgbClr>
              </a:gs>
              <a:gs pos="21000">
                <a:srgbClr val="F1F5F6"/>
              </a:gs>
            </a:gsLst>
            <a:lin ang="10800000" scaled="0"/>
          </a:gradFill>
          <a:ln w="19050" cap="sq">
            <a:noFill/>
            <a:miter lim="800000"/>
          </a:ln>
        </p:spPr>
        <p:txBody>
          <a:bodyPr vert="horz" lIns="182880" tIns="182880" rIns="182880" bIns="182880" rtlCol="0" anchor="ctr">
            <a:noAutofit/>
          </a:bodyPr>
          <a:lstStyle>
            <a:defPPr>
              <a:defRPr lang="en-US"/>
            </a:defPPr>
            <a:lvl1pPr marL="266700" indent="0" defTabSz="914400">
              <a:lnSpc>
                <a:spcPct val="90000"/>
              </a:lnSpc>
              <a:spcBef>
                <a:spcPct val="0"/>
              </a:spcBef>
              <a:buNone/>
              <a:tabLst/>
              <a:defRPr sz="20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algn="r"/>
            <a:fld id="{555FB256-9E4C-47FD-8CDE-E90417E0CF81}" type="slidenum">
              <a:rPr lang="ru-RU" sz="1100"/>
              <a:pPr marL="11113" algn="r"/>
              <a:t>5</a:t>
            </a:fld>
            <a:endParaRPr lang="ru-RU" sz="1100" dirty="0"/>
          </a:p>
        </p:txBody>
      </p:sp>
      <p:cxnSp>
        <p:nvCxnSpPr>
          <p:cNvPr id="251" name="Прямая соединительная линия 250">
            <a:extLst>
              <a:ext uri="{FF2B5EF4-FFF2-40B4-BE49-F238E27FC236}">
                <a16:creationId xmlns:a16="http://schemas.microsoft.com/office/drawing/2014/main" id="{75A57609-C7A6-2746-94E1-29C15BC263B9}"/>
              </a:ext>
            </a:extLst>
          </p:cNvPr>
          <p:cNvCxnSpPr>
            <a:cxnSpLocks/>
          </p:cNvCxnSpPr>
          <p:nvPr/>
        </p:nvCxnSpPr>
        <p:spPr>
          <a:xfrm>
            <a:off x="0" y="648000"/>
            <a:ext cx="10620000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52" name="Прямая соединительная линия 251">
            <a:extLst>
              <a:ext uri="{FF2B5EF4-FFF2-40B4-BE49-F238E27FC236}">
                <a16:creationId xmlns:a16="http://schemas.microsoft.com/office/drawing/2014/main" id="{9FD77008-0A00-934A-B040-0A8F103B8FA2}"/>
              </a:ext>
            </a:extLst>
          </p:cNvPr>
          <p:cNvCxnSpPr>
            <a:cxnSpLocks/>
          </p:cNvCxnSpPr>
          <p:nvPr/>
        </p:nvCxnSpPr>
        <p:spPr>
          <a:xfrm>
            <a:off x="11574684" y="6480314"/>
            <a:ext cx="625012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53" name="Прямоугольник 252">
            <a:extLst>
              <a:ext uri="{FF2B5EF4-FFF2-40B4-BE49-F238E27FC236}">
                <a16:creationId xmlns:a16="http://schemas.microsoft.com/office/drawing/2014/main" id="{852A42E2-C5D7-4849-97F4-6D29C4CB8ACA}"/>
              </a:ext>
            </a:extLst>
          </p:cNvPr>
          <p:cNvSpPr/>
          <p:nvPr/>
        </p:nvSpPr>
        <p:spPr>
          <a:xfrm>
            <a:off x="101252" y="749393"/>
            <a:ext cx="139380" cy="333965"/>
          </a:xfrm>
          <a:prstGeom prst="rect">
            <a:avLst/>
          </a:prstGeom>
          <a:solidFill>
            <a:srgbClr val="35BBA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079F8A28-C363-7847-A841-7C2FEA48B72F}"/>
              </a:ext>
            </a:extLst>
          </p:cNvPr>
          <p:cNvSpPr txBox="1"/>
          <p:nvPr/>
        </p:nvSpPr>
        <p:spPr>
          <a:xfrm>
            <a:off x="333445" y="758095"/>
            <a:ext cx="3447907" cy="333964"/>
          </a:xfrm>
          <a:prstGeom prst="rect">
            <a:avLst/>
          </a:prstGeom>
          <a:noFill/>
        </p:spPr>
        <p:txBody>
          <a:bodyPr wrap="square" anchor="ctr" anchorCtr="0">
            <a:noAutofit/>
          </a:bodyPr>
          <a:lstStyle/>
          <a:p>
            <a:r>
              <a:rPr lang="ru-RU" sz="1600" spc="3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ЛИТИЙ</a:t>
            </a:r>
            <a:endParaRPr lang="en-US" sz="1600" spc="300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</a:endParaRPr>
          </a:p>
        </p:txBody>
      </p:sp>
      <p:sp>
        <p:nvSpPr>
          <p:cNvPr id="256" name="Title 1">
            <a:extLst>
              <a:ext uri="{FF2B5EF4-FFF2-40B4-BE49-F238E27FC236}">
                <a16:creationId xmlns:a16="http://schemas.microsoft.com/office/drawing/2014/main" id="{3EF06316-9025-574C-BE7C-91EACFE76C60}"/>
              </a:ext>
            </a:extLst>
          </p:cNvPr>
          <p:cNvSpPr txBox="1">
            <a:spLocks/>
          </p:cNvSpPr>
          <p:nvPr/>
        </p:nvSpPr>
        <p:spPr bwMode="black">
          <a:xfrm>
            <a:off x="0" y="-10756"/>
            <a:ext cx="10620000" cy="648000"/>
          </a:xfrm>
          <a:prstGeom prst="rect">
            <a:avLst/>
          </a:prstGeom>
          <a:noFill/>
          <a:ln w="19050" cap="sq">
            <a:noFill/>
            <a:miter lim="800000"/>
          </a:ln>
        </p:spPr>
        <p:txBody>
          <a:bodyPr vert="horz" lIns="182880" tIns="182880" rIns="182880" bIns="182880" rtlCol="0" anchor="ctr">
            <a:noAutofit/>
          </a:bodyPr>
          <a:lstStyle>
            <a:lvl1pPr marL="26670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tabLst/>
              <a:defRPr sz="2000" kern="12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dirty="0"/>
              <a:t>ОСНОВНЫЕ НАПРАВЛЕНИЯ И ОБЪЕМЫ ИМПОРТНЫХ ПОСТАВОК. 2021 </a:t>
            </a:r>
            <a:r>
              <a:rPr lang="ru-RU" cap="none" dirty="0"/>
              <a:t>г.</a:t>
            </a:r>
          </a:p>
        </p:txBody>
      </p:sp>
      <p:sp>
        <p:nvSpPr>
          <p:cNvPr id="304" name="TextBox 303">
            <a:extLst>
              <a:ext uri="{FF2B5EF4-FFF2-40B4-BE49-F238E27FC236}">
                <a16:creationId xmlns:a16="http://schemas.microsoft.com/office/drawing/2014/main" id="{BE8E3E9B-70A5-6743-94D1-F8EBEEDD3850}"/>
              </a:ext>
            </a:extLst>
          </p:cNvPr>
          <p:cNvSpPr txBox="1"/>
          <p:nvPr/>
        </p:nvSpPr>
        <p:spPr>
          <a:xfrm>
            <a:off x="3875569" y="3178843"/>
            <a:ext cx="762121" cy="233753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r>
              <a:rPr lang="ru-RU" sz="1100" dirty="0"/>
              <a:t>829  т</a:t>
            </a:r>
          </a:p>
        </p:txBody>
      </p:sp>
      <p:sp>
        <p:nvSpPr>
          <p:cNvPr id="305" name="TextBox 304">
            <a:extLst>
              <a:ext uri="{FF2B5EF4-FFF2-40B4-BE49-F238E27FC236}">
                <a16:creationId xmlns:a16="http://schemas.microsoft.com/office/drawing/2014/main" id="{638F8EEF-1E3B-F84D-9FFD-A2A91AD34529}"/>
              </a:ext>
            </a:extLst>
          </p:cNvPr>
          <p:cNvSpPr txBox="1"/>
          <p:nvPr/>
        </p:nvSpPr>
        <p:spPr>
          <a:xfrm rot="20127576">
            <a:off x="2554211" y="5283942"/>
            <a:ext cx="594602" cy="233753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r>
              <a:rPr lang="ru-RU" sz="1100" dirty="0"/>
              <a:t>140 т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CA3A75AF-0BFE-B744-8C28-B7E7C3D573F1}"/>
              </a:ext>
            </a:extLst>
          </p:cNvPr>
          <p:cNvSpPr txBox="1"/>
          <p:nvPr/>
        </p:nvSpPr>
        <p:spPr>
          <a:xfrm>
            <a:off x="3704554" y="4973782"/>
            <a:ext cx="1922592" cy="2377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lnSpc>
                <a:spcPct val="90000"/>
              </a:lnSpc>
            </a:pPr>
            <a:r>
              <a:rPr lang="ru-RU" sz="1050" dirty="0">
                <a:latin typeface="+mj-lt"/>
              </a:rPr>
              <a:t>ЗАО «Завод редких металлов»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E437A278-F50B-1D47-A7EB-449B5BEE31B0}"/>
              </a:ext>
            </a:extLst>
          </p:cNvPr>
          <p:cNvSpPr txBox="1"/>
          <p:nvPr/>
        </p:nvSpPr>
        <p:spPr>
          <a:xfrm>
            <a:off x="7908222" y="6334114"/>
            <a:ext cx="200596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200" spc="300" dirty="0">
                <a:solidFill>
                  <a:srgbClr val="859BA7"/>
                </a:solidFill>
              </a:rPr>
              <a:t>ЮЖНАЯ КОРЕЯ</a:t>
            </a:r>
          </a:p>
          <a:p>
            <a:r>
              <a:rPr lang="ru-RU" sz="1200" spc="300" dirty="0">
                <a:solidFill>
                  <a:srgbClr val="859BA7"/>
                </a:solidFill>
              </a:rPr>
              <a:t>КИТАЙ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060D1A12-61DC-3948-B1F0-FFD081AF6C85}"/>
              </a:ext>
            </a:extLst>
          </p:cNvPr>
          <p:cNvSpPr txBox="1"/>
          <p:nvPr/>
        </p:nvSpPr>
        <p:spPr>
          <a:xfrm>
            <a:off x="288996" y="5380257"/>
            <a:ext cx="206679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200" spc="300" dirty="0">
                <a:solidFill>
                  <a:srgbClr val="859BA7"/>
                </a:solidFill>
              </a:rPr>
              <a:t>АРГЕНТИНА</a:t>
            </a:r>
          </a:p>
          <a:p>
            <a:r>
              <a:rPr lang="ru-RU" sz="1200" spc="300" dirty="0">
                <a:solidFill>
                  <a:srgbClr val="859BA7"/>
                </a:solidFill>
              </a:rPr>
              <a:t>ЧИЛИ</a:t>
            </a:r>
          </a:p>
          <a:p>
            <a:r>
              <a:rPr lang="ru-RU" sz="1200" spc="300" dirty="0">
                <a:solidFill>
                  <a:srgbClr val="859BA7"/>
                </a:solidFill>
              </a:rPr>
              <a:t>БОЛИВИЯ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7C31ACD-1848-3B40-8C56-7431C8D2BB02}"/>
              </a:ext>
            </a:extLst>
          </p:cNvPr>
          <p:cNvSpPr txBox="1"/>
          <p:nvPr/>
        </p:nvSpPr>
        <p:spPr>
          <a:xfrm>
            <a:off x="397242" y="6341813"/>
            <a:ext cx="13943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ru-RU" sz="1200" spc="300" dirty="0">
                <a:solidFill>
                  <a:srgbClr val="859BA7"/>
                </a:solidFill>
              </a:rPr>
              <a:t>ЧИЛИ</a:t>
            </a:r>
          </a:p>
        </p:txBody>
      </p:sp>
      <p:pic>
        <p:nvPicPr>
          <p:cNvPr id="62" name="Рисунок 61">
            <a:extLst>
              <a:ext uri="{FF2B5EF4-FFF2-40B4-BE49-F238E27FC236}">
                <a16:creationId xmlns:a16="http://schemas.microsoft.com/office/drawing/2014/main" id="{DC243885-8AF3-EC4C-BCD9-8528ED2E10D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452278" y="4567882"/>
            <a:ext cx="269503" cy="269503"/>
          </a:xfrm>
          <a:prstGeom prst="rect">
            <a:avLst/>
          </a:prstGeom>
        </p:spPr>
      </p:pic>
      <p:sp>
        <p:nvSpPr>
          <p:cNvPr id="63" name="TextBox 62">
            <a:extLst>
              <a:ext uri="{FF2B5EF4-FFF2-40B4-BE49-F238E27FC236}">
                <a16:creationId xmlns:a16="http://schemas.microsoft.com/office/drawing/2014/main" id="{C265AB45-DD5C-C140-8288-0DC9DDB646D9}"/>
              </a:ext>
            </a:extLst>
          </p:cNvPr>
          <p:cNvSpPr txBox="1"/>
          <p:nvPr/>
        </p:nvSpPr>
        <p:spPr>
          <a:xfrm>
            <a:off x="7769816" y="5443621"/>
            <a:ext cx="2516736" cy="3831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ru-RU" sz="1050" dirty="0">
                <a:latin typeface="+mj-lt"/>
              </a:rPr>
              <a:t>АО «Ангарский электролизный химический комбинат»</a:t>
            </a:r>
          </a:p>
        </p:txBody>
      </p:sp>
      <p:pic>
        <p:nvPicPr>
          <p:cNvPr id="64" name="Рисунок 63">
            <a:extLst>
              <a:ext uri="{FF2B5EF4-FFF2-40B4-BE49-F238E27FC236}">
                <a16:creationId xmlns:a16="http://schemas.microsoft.com/office/drawing/2014/main" id="{E33046B8-8756-2943-A0EA-787B1231DC4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7490170" y="5379323"/>
            <a:ext cx="269503" cy="269503"/>
          </a:xfrm>
          <a:prstGeom prst="rect">
            <a:avLst/>
          </a:prstGeom>
        </p:spPr>
      </p:pic>
      <p:sp>
        <p:nvSpPr>
          <p:cNvPr id="65" name="TextBox 64">
            <a:extLst>
              <a:ext uri="{FF2B5EF4-FFF2-40B4-BE49-F238E27FC236}">
                <a16:creationId xmlns:a16="http://schemas.microsoft.com/office/drawing/2014/main" id="{58DA25BD-0BE0-2D4B-AF5D-3370A6CAEB22}"/>
              </a:ext>
            </a:extLst>
          </p:cNvPr>
          <p:cNvSpPr txBox="1"/>
          <p:nvPr/>
        </p:nvSpPr>
        <p:spPr>
          <a:xfrm>
            <a:off x="2264090" y="3132623"/>
            <a:ext cx="1354201" cy="2377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lnSpc>
                <a:spcPct val="90000"/>
              </a:lnSpc>
            </a:pPr>
            <a:r>
              <a:rPr lang="ru-RU" sz="1050" dirty="0">
                <a:latin typeface="+mj-lt"/>
              </a:rPr>
              <a:t>ООО «ТД «Халмек»</a:t>
            </a:r>
          </a:p>
        </p:txBody>
      </p:sp>
      <p:pic>
        <p:nvPicPr>
          <p:cNvPr id="66" name="Рисунок 65">
            <a:extLst>
              <a:ext uri="{FF2B5EF4-FFF2-40B4-BE49-F238E27FC236}">
                <a16:creationId xmlns:a16="http://schemas.microsoft.com/office/drawing/2014/main" id="{B2B9596A-8F54-B244-B01E-EB5457683B34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393563" y="2843414"/>
            <a:ext cx="269503" cy="269503"/>
          </a:xfrm>
          <a:prstGeom prst="rect">
            <a:avLst/>
          </a:prstGeom>
        </p:spPr>
      </p:pic>
      <p:sp>
        <p:nvSpPr>
          <p:cNvPr id="67" name="TextBox 66">
            <a:extLst>
              <a:ext uri="{FF2B5EF4-FFF2-40B4-BE49-F238E27FC236}">
                <a16:creationId xmlns:a16="http://schemas.microsoft.com/office/drawing/2014/main" id="{AA497446-DD71-8344-889F-BEA690873AC3}"/>
              </a:ext>
            </a:extLst>
          </p:cNvPr>
          <p:cNvSpPr txBox="1"/>
          <p:nvPr/>
        </p:nvSpPr>
        <p:spPr>
          <a:xfrm>
            <a:off x="3998399" y="4789895"/>
            <a:ext cx="1334902" cy="2377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lnSpc>
                <a:spcPct val="90000"/>
              </a:lnSpc>
            </a:pPr>
            <a:r>
              <a:rPr lang="ru-RU" sz="1050" dirty="0">
                <a:latin typeface="+mj-lt"/>
              </a:rPr>
              <a:t>ООО «Лиотех»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D8B593C8-1283-6C40-A8C2-97799568265C}"/>
              </a:ext>
            </a:extLst>
          </p:cNvPr>
          <p:cNvSpPr txBox="1"/>
          <p:nvPr/>
        </p:nvSpPr>
        <p:spPr>
          <a:xfrm>
            <a:off x="7061670" y="4554864"/>
            <a:ext cx="2484050" cy="2377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ru-RU" sz="1050" dirty="0">
                <a:latin typeface="+mj-lt"/>
              </a:rPr>
              <a:t>ПАО «Химико-металлургический завод»</a:t>
            </a:r>
          </a:p>
        </p:txBody>
      </p:sp>
      <p:pic>
        <p:nvPicPr>
          <p:cNvPr id="70" name="Рисунок 69">
            <a:extLst>
              <a:ext uri="{FF2B5EF4-FFF2-40B4-BE49-F238E27FC236}">
                <a16:creationId xmlns:a16="http://schemas.microsoft.com/office/drawing/2014/main" id="{28A88A2D-104F-334B-B559-8D953D2BB072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822646" y="4516742"/>
            <a:ext cx="269503" cy="269503"/>
          </a:xfrm>
          <a:prstGeom prst="rect">
            <a:avLst/>
          </a:prstGeom>
        </p:spPr>
      </p:pic>
      <p:pic>
        <p:nvPicPr>
          <p:cNvPr id="71" name="Рисунок 70">
            <a:extLst>
              <a:ext uri="{FF2B5EF4-FFF2-40B4-BE49-F238E27FC236}">
                <a16:creationId xmlns:a16="http://schemas.microsoft.com/office/drawing/2014/main" id="{07F8EFDA-CEC7-EB43-B33D-B81EEFB22FC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364423" y="4758149"/>
            <a:ext cx="269503" cy="269503"/>
          </a:xfrm>
          <a:prstGeom prst="rect">
            <a:avLst/>
          </a:prstGeom>
        </p:spPr>
      </p:pic>
      <p:sp>
        <p:nvSpPr>
          <p:cNvPr id="74" name="TextBox 73">
            <a:extLst>
              <a:ext uri="{FF2B5EF4-FFF2-40B4-BE49-F238E27FC236}">
                <a16:creationId xmlns:a16="http://schemas.microsoft.com/office/drawing/2014/main" id="{BDE1B8DC-A77F-F643-8ACF-CC4B7BC68FCB}"/>
              </a:ext>
            </a:extLst>
          </p:cNvPr>
          <p:cNvSpPr txBox="1"/>
          <p:nvPr/>
        </p:nvSpPr>
        <p:spPr>
          <a:xfrm rot="20165648">
            <a:off x="4869418" y="5767720"/>
            <a:ext cx="645429" cy="276984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r>
              <a:rPr lang="ru-RU" sz="1100" dirty="0">
                <a:solidFill>
                  <a:schemeClr val="bg1"/>
                </a:solidFill>
                <a:latin typeface="+mj-lt"/>
              </a:rPr>
              <a:t>5 315 т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3A64AE8F-8648-654C-B8D1-140240781F9D}"/>
              </a:ext>
            </a:extLst>
          </p:cNvPr>
          <p:cNvSpPr txBox="1"/>
          <p:nvPr/>
        </p:nvSpPr>
        <p:spPr>
          <a:xfrm>
            <a:off x="4491484" y="2310689"/>
            <a:ext cx="698997" cy="233753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r>
              <a:rPr lang="ru-RU" sz="1100" dirty="0"/>
              <a:t>317 т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D613238-3A5E-5546-B016-3A56B698B27D}"/>
              </a:ext>
            </a:extLst>
          </p:cNvPr>
          <p:cNvSpPr txBox="1"/>
          <p:nvPr/>
        </p:nvSpPr>
        <p:spPr>
          <a:xfrm rot="807212">
            <a:off x="6150513" y="1785756"/>
            <a:ext cx="602022" cy="210653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r>
              <a:rPr lang="ru-RU" sz="1100" dirty="0"/>
              <a:t>171 т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839D658A-6C93-654A-91F4-DF4F42BF8A52}"/>
              </a:ext>
            </a:extLst>
          </p:cNvPr>
          <p:cNvSpPr txBox="1"/>
          <p:nvPr/>
        </p:nvSpPr>
        <p:spPr>
          <a:xfrm rot="19031732">
            <a:off x="284685" y="2935208"/>
            <a:ext cx="529262" cy="233753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r>
              <a:rPr lang="ru-RU" sz="1100" dirty="0"/>
              <a:t>802 т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E0271E32-5EE2-DA4F-A8D7-D69AA1D917FF}"/>
              </a:ext>
            </a:extLst>
          </p:cNvPr>
          <p:cNvSpPr txBox="1"/>
          <p:nvPr/>
        </p:nvSpPr>
        <p:spPr>
          <a:xfrm>
            <a:off x="4084269" y="4221585"/>
            <a:ext cx="651961" cy="230833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r>
              <a:rPr lang="ru-RU" sz="1100" dirty="0">
                <a:solidFill>
                  <a:schemeClr val="bg1"/>
                </a:solidFill>
                <a:latin typeface="+mj-lt"/>
              </a:rPr>
              <a:t>1 020 т</a:t>
            </a:r>
          </a:p>
        </p:txBody>
      </p:sp>
      <p:sp>
        <p:nvSpPr>
          <p:cNvPr id="81" name="Прямоугольник 80">
            <a:extLst>
              <a:ext uri="{FF2B5EF4-FFF2-40B4-BE49-F238E27FC236}">
                <a16:creationId xmlns:a16="http://schemas.microsoft.com/office/drawing/2014/main" id="{87B82E55-6FC6-F944-A274-6F13079E6952}"/>
              </a:ext>
            </a:extLst>
          </p:cNvPr>
          <p:cNvSpPr/>
          <p:nvPr/>
        </p:nvSpPr>
        <p:spPr>
          <a:xfrm>
            <a:off x="8747842" y="867080"/>
            <a:ext cx="3431886" cy="3727474"/>
          </a:xfrm>
          <a:prstGeom prst="rect">
            <a:avLst/>
          </a:prstGeom>
          <a:solidFill>
            <a:srgbClr val="FFFFFF">
              <a:alpha val="5098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AD1B2E84-3431-9748-8798-4DA1FBBA9848}"/>
              </a:ext>
            </a:extLst>
          </p:cNvPr>
          <p:cNvSpPr txBox="1"/>
          <p:nvPr/>
        </p:nvSpPr>
        <p:spPr>
          <a:xfrm>
            <a:off x="9391382" y="1172466"/>
            <a:ext cx="2340027" cy="269502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/>
          <a:p>
            <a:r>
              <a:rPr lang="ru-RU" sz="1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Основные перерабатывающие заводы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ABC508BF-1FA6-0B4E-AD98-A27F03925845}"/>
              </a:ext>
            </a:extLst>
          </p:cNvPr>
          <p:cNvSpPr txBox="1"/>
          <p:nvPr/>
        </p:nvSpPr>
        <p:spPr>
          <a:xfrm>
            <a:off x="9391383" y="1630682"/>
            <a:ext cx="2477148" cy="269503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/>
          <a:p>
            <a:r>
              <a:rPr lang="ru-RU" sz="1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Горно-обогатительные комбинаты (</a:t>
            </a:r>
            <a:r>
              <a:rPr lang="ru-RU" sz="1000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ГОКи</a:t>
            </a:r>
            <a:r>
              <a:rPr lang="ru-RU" sz="1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14EC019D-6F94-8C4C-B73D-D82060C7C6A0}"/>
              </a:ext>
            </a:extLst>
          </p:cNvPr>
          <p:cNvSpPr txBox="1"/>
          <p:nvPr/>
        </p:nvSpPr>
        <p:spPr>
          <a:xfrm>
            <a:off x="9395906" y="2105533"/>
            <a:ext cx="2472625" cy="246221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>
            <a:defPPr>
              <a:defRPr lang="en-US"/>
            </a:defPPr>
            <a:lvl1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ru-RU" dirty="0"/>
              <a:t>Оксид и гидроксид лития</a:t>
            </a:r>
          </a:p>
        </p:txBody>
      </p:sp>
      <p:pic>
        <p:nvPicPr>
          <p:cNvPr id="85" name="Рисунок 84">
            <a:extLst>
              <a:ext uri="{FF2B5EF4-FFF2-40B4-BE49-F238E27FC236}">
                <a16:creationId xmlns:a16="http://schemas.microsoft.com/office/drawing/2014/main" id="{619362CC-7D64-1449-9B5C-BED9DF9114CA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8960385" y="1630682"/>
            <a:ext cx="269503" cy="269503"/>
          </a:xfrm>
          <a:prstGeom prst="rect">
            <a:avLst/>
          </a:prstGeom>
        </p:spPr>
      </p:pic>
      <p:pic>
        <p:nvPicPr>
          <p:cNvPr id="86" name="Рисунок 85">
            <a:extLst>
              <a:ext uri="{FF2B5EF4-FFF2-40B4-BE49-F238E27FC236}">
                <a16:creationId xmlns:a16="http://schemas.microsoft.com/office/drawing/2014/main" id="{12F15361-D80A-6E4B-B963-C1F620350D37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8960385" y="1172466"/>
            <a:ext cx="269503" cy="269503"/>
          </a:xfrm>
          <a:prstGeom prst="rect">
            <a:avLst/>
          </a:prstGeom>
        </p:spPr>
      </p:pic>
      <p:sp>
        <p:nvSpPr>
          <p:cNvPr id="89" name="TextBox 88">
            <a:extLst>
              <a:ext uri="{FF2B5EF4-FFF2-40B4-BE49-F238E27FC236}">
                <a16:creationId xmlns:a16="http://schemas.microsoft.com/office/drawing/2014/main" id="{219A3194-C88A-2842-9150-0C3AF0D24AA5}"/>
              </a:ext>
            </a:extLst>
          </p:cNvPr>
          <p:cNvSpPr txBox="1"/>
          <p:nvPr/>
        </p:nvSpPr>
        <p:spPr>
          <a:xfrm>
            <a:off x="9407274" y="2567667"/>
            <a:ext cx="2472625" cy="246221"/>
          </a:xfrm>
          <a:prstGeom prst="rect">
            <a:avLst/>
          </a:prstGeom>
          <a:noFill/>
        </p:spPr>
        <p:txBody>
          <a:bodyPr wrap="square" lIns="0">
            <a:spAutoFit/>
          </a:bodyPr>
          <a:lstStyle/>
          <a:p>
            <a:r>
              <a:rPr lang="ru-RU" sz="1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Хлорид лития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1FBCBC8D-D408-2548-A351-AAD8386605FA}"/>
              </a:ext>
            </a:extLst>
          </p:cNvPr>
          <p:cNvSpPr txBox="1"/>
          <p:nvPr/>
        </p:nvSpPr>
        <p:spPr>
          <a:xfrm>
            <a:off x="9402427" y="3029802"/>
            <a:ext cx="2472625" cy="246221"/>
          </a:xfrm>
          <a:prstGeom prst="rect">
            <a:avLst/>
          </a:prstGeom>
          <a:noFill/>
        </p:spPr>
        <p:txBody>
          <a:bodyPr wrap="square" lIns="0">
            <a:spAutoFit/>
          </a:bodyPr>
          <a:lstStyle/>
          <a:p>
            <a:r>
              <a:rPr lang="ru-RU" sz="1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Карбонат лития</a:t>
            </a:r>
          </a:p>
        </p:txBody>
      </p:sp>
      <p:pic>
        <p:nvPicPr>
          <p:cNvPr id="91" name="Рисунок 90">
            <a:extLst>
              <a:ext uri="{FF2B5EF4-FFF2-40B4-BE49-F238E27FC236}">
                <a16:creationId xmlns:a16="http://schemas.microsoft.com/office/drawing/2014/main" id="{86FD274F-12D0-AA46-8090-0BC4823C97C8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8967305" y="2562492"/>
            <a:ext cx="260705" cy="246221"/>
          </a:xfrm>
          <a:prstGeom prst="rect">
            <a:avLst/>
          </a:prstGeom>
        </p:spPr>
      </p:pic>
      <p:pic>
        <p:nvPicPr>
          <p:cNvPr id="93" name="Рисунок 92">
            <a:extLst>
              <a:ext uri="{FF2B5EF4-FFF2-40B4-BE49-F238E27FC236}">
                <a16:creationId xmlns:a16="http://schemas.microsoft.com/office/drawing/2014/main" id="{B23C09E3-5792-DB41-951C-8769E2442D28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8967305" y="3020658"/>
            <a:ext cx="260705" cy="246221"/>
          </a:xfrm>
          <a:prstGeom prst="rect">
            <a:avLst/>
          </a:prstGeom>
        </p:spPr>
      </p:pic>
      <p:pic>
        <p:nvPicPr>
          <p:cNvPr id="94" name="Рисунок 93">
            <a:extLst>
              <a:ext uri="{FF2B5EF4-FFF2-40B4-BE49-F238E27FC236}">
                <a16:creationId xmlns:a16="http://schemas.microsoft.com/office/drawing/2014/main" id="{AE22E809-0B2D-1A43-BA56-19F8348EEABC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8967305" y="2105533"/>
            <a:ext cx="260705" cy="246221"/>
          </a:xfrm>
          <a:prstGeom prst="rect">
            <a:avLst/>
          </a:prstGeom>
        </p:spPr>
      </p:pic>
      <p:sp>
        <p:nvSpPr>
          <p:cNvPr id="54" name="TextBox 53">
            <a:extLst>
              <a:ext uri="{FF2B5EF4-FFF2-40B4-BE49-F238E27FC236}">
                <a16:creationId xmlns:a16="http://schemas.microsoft.com/office/drawing/2014/main" id="{552A8262-A203-A94D-81EA-6D7504A0354A}"/>
              </a:ext>
            </a:extLst>
          </p:cNvPr>
          <p:cNvSpPr txBox="1"/>
          <p:nvPr/>
        </p:nvSpPr>
        <p:spPr>
          <a:xfrm>
            <a:off x="4762124" y="3330056"/>
            <a:ext cx="1287206" cy="23083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algn="r"/>
            <a:r>
              <a:rPr lang="ru-RU" sz="900" dirty="0">
                <a:solidFill>
                  <a:schemeClr val="tx2"/>
                </a:solidFill>
              </a:rPr>
              <a:t>Красноярский край</a:t>
            </a:r>
          </a:p>
        </p:txBody>
      </p:sp>
      <p:cxnSp>
        <p:nvCxnSpPr>
          <p:cNvPr id="55" name="Прямая соединительная линия 54">
            <a:extLst>
              <a:ext uri="{FF2B5EF4-FFF2-40B4-BE49-F238E27FC236}">
                <a16:creationId xmlns:a16="http://schemas.microsoft.com/office/drawing/2014/main" id="{D14073C5-C7E1-4940-ABB5-E0592BC8B7D0}"/>
              </a:ext>
            </a:extLst>
          </p:cNvPr>
          <p:cNvCxnSpPr>
            <a:cxnSpLocks/>
          </p:cNvCxnSpPr>
          <p:nvPr/>
        </p:nvCxnSpPr>
        <p:spPr>
          <a:xfrm flipH="1">
            <a:off x="6049330" y="3452298"/>
            <a:ext cx="602022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90B21F13-F155-5B4D-B5FB-850435C7FABF}"/>
              </a:ext>
            </a:extLst>
          </p:cNvPr>
          <p:cNvSpPr txBox="1"/>
          <p:nvPr/>
        </p:nvSpPr>
        <p:spPr>
          <a:xfrm>
            <a:off x="1205999" y="2255184"/>
            <a:ext cx="1118278" cy="23083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>
            <a:defPPr>
              <a:defRPr lang="en-US"/>
            </a:defPPr>
            <a:lvl1pPr>
              <a:defRPr sz="900">
                <a:solidFill>
                  <a:schemeClr val="tx2"/>
                </a:solidFill>
              </a:defRPr>
            </a:lvl1pPr>
          </a:lstStyle>
          <a:p>
            <a:pPr algn="r"/>
            <a:r>
              <a:rPr lang="ru-RU" dirty="0"/>
              <a:t>Тульская область</a:t>
            </a:r>
          </a:p>
        </p:txBody>
      </p:sp>
      <p:cxnSp>
        <p:nvCxnSpPr>
          <p:cNvPr id="72" name="Соединительная линия уступом 71">
            <a:extLst>
              <a:ext uri="{FF2B5EF4-FFF2-40B4-BE49-F238E27FC236}">
                <a16:creationId xmlns:a16="http://schemas.microsoft.com/office/drawing/2014/main" id="{133122DB-BDAB-B940-AFB0-60AB22BFE5CA}"/>
              </a:ext>
            </a:extLst>
          </p:cNvPr>
          <p:cNvCxnSpPr>
            <a:cxnSpLocks/>
          </p:cNvCxnSpPr>
          <p:nvPr/>
        </p:nvCxnSpPr>
        <p:spPr>
          <a:xfrm rot="16200000" flipH="1">
            <a:off x="2253529" y="2417276"/>
            <a:ext cx="496328" cy="475207"/>
          </a:xfrm>
          <a:prstGeom prst="bentConnector3">
            <a:avLst>
              <a:gd name="adj1" fmla="val -475"/>
            </a:avLst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AF0C9A53-3FDC-6C4C-9178-C491B4908B18}"/>
              </a:ext>
            </a:extLst>
          </p:cNvPr>
          <p:cNvSpPr/>
          <p:nvPr/>
        </p:nvSpPr>
        <p:spPr>
          <a:xfrm>
            <a:off x="3179205" y="4644013"/>
            <a:ext cx="169438" cy="188274"/>
          </a:xfrm>
          <a:prstGeom prst="rect">
            <a:avLst/>
          </a:prstGeom>
          <a:solidFill>
            <a:srgbClr val="F1F5F6">
              <a:alpha val="6244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57BF8ECE-EBED-7F4D-AB22-03A021706CC3}"/>
              </a:ext>
            </a:extLst>
          </p:cNvPr>
          <p:cNvSpPr/>
          <p:nvPr/>
        </p:nvSpPr>
        <p:spPr>
          <a:xfrm>
            <a:off x="3716647" y="4672121"/>
            <a:ext cx="239360" cy="210730"/>
          </a:xfrm>
          <a:prstGeom prst="rect">
            <a:avLst/>
          </a:prstGeom>
          <a:solidFill>
            <a:srgbClr val="F1F5F6">
              <a:alpha val="6244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CDAF243-5510-E64D-9544-3364E493C2B9}"/>
              </a:ext>
            </a:extLst>
          </p:cNvPr>
          <p:cNvSpPr txBox="1"/>
          <p:nvPr/>
        </p:nvSpPr>
        <p:spPr>
          <a:xfrm>
            <a:off x="2473473" y="4612417"/>
            <a:ext cx="3046180" cy="2377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lnSpc>
                <a:spcPct val="90000"/>
              </a:lnSpc>
            </a:pPr>
            <a:r>
              <a:rPr lang="ru-RU" sz="1050" dirty="0">
                <a:latin typeface="+mj-lt"/>
              </a:rPr>
              <a:t>ПАО «Новосибирский завод химконцентратов»</a:t>
            </a:r>
          </a:p>
        </p:txBody>
      </p:sp>
      <p:pic>
        <p:nvPicPr>
          <p:cNvPr id="2" name="Рисунок 1">
            <a:extLst>
              <a:ext uri="{FF2B5EF4-FFF2-40B4-BE49-F238E27FC236}">
                <a16:creationId xmlns:a16="http://schemas.microsoft.com/office/drawing/2014/main" id="{81E51133-9A51-4025-8204-D724E784E372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536" b="97817" l="9833" r="89819">
                        <a14:foregroundMark x1="47490" y1="30234" x2="69317" y2="50445"/>
                        <a14:foregroundMark x1="69317" y1="50445" x2="68201" y2="63460"/>
                        <a14:foregroundMark x1="68201" y1="63460" x2="54463" y2="49394"/>
                        <a14:foregroundMark x1="52232" y1="2991" x2="71060" y2="30477"/>
                        <a14:foregroundMark x1="71060" y1="30477" x2="78522" y2="52627"/>
                        <a14:foregroundMark x1="43584" y1="90703" x2="55997" y2="93533"/>
                        <a14:foregroundMark x1="55997" y1="93533" x2="64714" y2="92886"/>
                        <a14:foregroundMark x1="50000" y1="97898" x2="53905" y2="97736"/>
                        <a14:foregroundMark x1="52092" y1="1536" x2="52092" y2="1536"/>
                        <a14:backgroundMark x1="16179" y1="28941" x2="16179" y2="28941"/>
                        <a14:backgroundMark x1="80893" y1="27162" x2="80893" y2="27162"/>
                        <a14:backgroundMark x1="33752" y1="72110" x2="33752" y2="72110"/>
                        <a14:backgroundMark x1="33752" y1="68715" x2="38563" y2="79062"/>
                        <a14:backgroundMark x1="87936" y1="22474" x2="92538" y2="47939"/>
                        <a14:backgroundMark x1="18689" y1="34600" x2="9972" y2="55376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637189" y="5264916"/>
            <a:ext cx="132627" cy="114407"/>
          </a:xfrm>
          <a:prstGeom prst="rect">
            <a:avLst/>
          </a:prstGeom>
        </p:spPr>
      </p:pic>
      <p:pic>
        <p:nvPicPr>
          <p:cNvPr id="57" name="Рисунок 56">
            <a:extLst>
              <a:ext uri="{FF2B5EF4-FFF2-40B4-BE49-F238E27FC236}">
                <a16:creationId xmlns:a16="http://schemas.microsoft.com/office/drawing/2014/main" id="{4A983E3D-7975-415C-BA35-1160ED81B084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536" b="97817" l="9833" r="89819">
                        <a14:foregroundMark x1="47490" y1="30234" x2="69317" y2="50445"/>
                        <a14:foregroundMark x1="69317" y1="50445" x2="68201" y2="63460"/>
                        <a14:foregroundMark x1="68201" y1="63460" x2="54463" y2="49394"/>
                        <a14:foregroundMark x1="52232" y1="2991" x2="71060" y2="30477"/>
                        <a14:foregroundMark x1="71060" y1="30477" x2="78522" y2="52627"/>
                        <a14:foregroundMark x1="43584" y1="90703" x2="55997" y2="93533"/>
                        <a14:foregroundMark x1="55997" y1="93533" x2="64714" y2="92886"/>
                        <a14:foregroundMark x1="50000" y1="97898" x2="53905" y2="97736"/>
                        <a14:foregroundMark x1="52092" y1="1536" x2="52092" y2="1536"/>
                        <a14:backgroundMark x1="16179" y1="28941" x2="16179" y2="28941"/>
                        <a14:backgroundMark x1="80893" y1="27162" x2="80893" y2="27162"/>
                        <a14:backgroundMark x1="33752" y1="72110" x2="33752" y2="72110"/>
                        <a14:backgroundMark x1="33752" y1="68715" x2="38563" y2="79062"/>
                        <a14:backgroundMark x1="87936" y1="22474" x2="92538" y2="47939"/>
                        <a14:backgroundMark x1="18689" y1="34600" x2="9972" y2="55376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693359" y="5129591"/>
            <a:ext cx="132627" cy="114407"/>
          </a:xfrm>
          <a:prstGeom prst="rect">
            <a:avLst/>
          </a:prstGeom>
        </p:spPr>
      </p:pic>
      <p:pic>
        <p:nvPicPr>
          <p:cNvPr id="60" name="Рисунок 59">
            <a:extLst>
              <a:ext uri="{FF2B5EF4-FFF2-40B4-BE49-F238E27FC236}">
                <a16:creationId xmlns:a16="http://schemas.microsoft.com/office/drawing/2014/main" id="{CE5196DA-E7A6-496C-B588-92F76AF4811F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536" b="97817" l="9833" r="89819">
                        <a14:foregroundMark x1="47490" y1="30234" x2="69317" y2="50445"/>
                        <a14:foregroundMark x1="69317" y1="50445" x2="68201" y2="63460"/>
                        <a14:foregroundMark x1="68201" y1="63460" x2="54463" y2="49394"/>
                        <a14:foregroundMark x1="52232" y1="2991" x2="71060" y2="30477"/>
                        <a14:foregroundMark x1="71060" y1="30477" x2="78522" y2="52627"/>
                        <a14:foregroundMark x1="43584" y1="90703" x2="55997" y2="93533"/>
                        <a14:foregroundMark x1="55997" y1="93533" x2="64714" y2="92886"/>
                        <a14:foregroundMark x1="50000" y1="97898" x2="53905" y2="97736"/>
                        <a14:foregroundMark x1="52092" y1="1536" x2="52092" y2="1536"/>
                        <a14:backgroundMark x1="16179" y1="28941" x2="16179" y2="28941"/>
                        <a14:backgroundMark x1="80893" y1="27162" x2="80893" y2="27162"/>
                        <a14:backgroundMark x1="33752" y1="72110" x2="33752" y2="72110"/>
                        <a14:backgroundMark x1="33752" y1="68715" x2="38563" y2="79062"/>
                        <a14:backgroundMark x1="87936" y1="22474" x2="92538" y2="47939"/>
                        <a14:backgroundMark x1="18689" y1="34600" x2="9972" y2="55376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827753" y="5060917"/>
            <a:ext cx="132627" cy="114407"/>
          </a:xfrm>
          <a:prstGeom prst="rect">
            <a:avLst/>
          </a:prstGeom>
        </p:spPr>
      </p:pic>
      <p:sp>
        <p:nvSpPr>
          <p:cNvPr id="61" name="TextBox 60">
            <a:extLst>
              <a:ext uri="{FF2B5EF4-FFF2-40B4-BE49-F238E27FC236}">
                <a16:creationId xmlns:a16="http://schemas.microsoft.com/office/drawing/2014/main" id="{FCCFC518-7183-41D7-A237-28921ED9096F}"/>
              </a:ext>
            </a:extLst>
          </p:cNvPr>
          <p:cNvSpPr txBox="1"/>
          <p:nvPr/>
        </p:nvSpPr>
        <p:spPr>
          <a:xfrm>
            <a:off x="7733727" y="5123622"/>
            <a:ext cx="1850540" cy="23083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>
              <a:lnSpc>
                <a:spcPct val="90000"/>
              </a:lnSpc>
            </a:pPr>
            <a:r>
              <a:rPr lang="ru-RU" sz="1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Ангаро-Ленский участок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D4177447-50DE-4494-9136-99AB6187C335}"/>
              </a:ext>
            </a:extLst>
          </p:cNvPr>
          <p:cNvSpPr txBox="1"/>
          <p:nvPr/>
        </p:nvSpPr>
        <p:spPr>
          <a:xfrm>
            <a:off x="7894066" y="4972238"/>
            <a:ext cx="1850540" cy="23083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>
              <a:lnSpc>
                <a:spcPct val="90000"/>
              </a:lnSpc>
            </a:pPr>
            <a:r>
              <a:rPr lang="ru-RU" sz="1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Ковыктинское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7BDCB977-CECA-439C-B725-C3F770081A04}"/>
              </a:ext>
            </a:extLst>
          </p:cNvPr>
          <p:cNvSpPr txBox="1"/>
          <p:nvPr/>
        </p:nvSpPr>
        <p:spPr>
          <a:xfrm>
            <a:off x="7691378" y="5278481"/>
            <a:ext cx="1850540" cy="23083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>
              <a:lnSpc>
                <a:spcPct val="90000"/>
              </a:lnSpc>
            </a:pPr>
            <a:r>
              <a:rPr lang="ru-RU" sz="1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Знаменское</a:t>
            </a:r>
          </a:p>
        </p:txBody>
      </p:sp>
      <p:pic>
        <p:nvPicPr>
          <p:cNvPr id="96" name="Рисунок 95">
            <a:extLst>
              <a:ext uri="{FF2B5EF4-FFF2-40B4-BE49-F238E27FC236}">
                <a16:creationId xmlns:a16="http://schemas.microsoft.com/office/drawing/2014/main" id="{0AA0D8FC-47F1-42D4-AF69-792BB3EF5282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536" b="97817" l="9833" r="89819">
                        <a14:foregroundMark x1="47490" y1="30234" x2="69317" y2="50445"/>
                        <a14:foregroundMark x1="69317" y1="50445" x2="68201" y2="63460"/>
                        <a14:foregroundMark x1="68201" y1="63460" x2="54463" y2="49394"/>
                        <a14:foregroundMark x1="52232" y1="2991" x2="71060" y2="30477"/>
                        <a14:foregroundMark x1="71060" y1="30477" x2="78522" y2="52627"/>
                        <a14:foregroundMark x1="43584" y1="90703" x2="55997" y2="93533"/>
                        <a14:foregroundMark x1="55997" y1="93533" x2="64714" y2="92886"/>
                        <a14:foregroundMark x1="50000" y1="97898" x2="53905" y2="97736"/>
                        <a14:foregroundMark x1="52092" y1="1536" x2="52092" y2="1536"/>
                        <a14:backgroundMark x1="16179" y1="28941" x2="16179" y2="28941"/>
                        <a14:backgroundMark x1="80893" y1="27162" x2="80893" y2="27162"/>
                        <a14:backgroundMark x1="33752" y1="72110" x2="33752" y2="72110"/>
                        <a14:backgroundMark x1="33752" y1="68715" x2="38563" y2="79062"/>
                        <a14:backgroundMark x1="87936" y1="22474" x2="92538" y2="47939"/>
                        <a14:backgroundMark x1="18689" y1="34600" x2="9972" y2="55376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921179" y="3321038"/>
            <a:ext cx="132627" cy="114407"/>
          </a:xfrm>
          <a:prstGeom prst="rect">
            <a:avLst/>
          </a:prstGeom>
        </p:spPr>
      </p:pic>
      <p:sp>
        <p:nvSpPr>
          <p:cNvPr id="97" name="TextBox 96">
            <a:extLst>
              <a:ext uri="{FF2B5EF4-FFF2-40B4-BE49-F238E27FC236}">
                <a16:creationId xmlns:a16="http://schemas.microsoft.com/office/drawing/2014/main" id="{0D28A861-3A3F-49EA-B740-32F70C522BF1}"/>
              </a:ext>
            </a:extLst>
          </p:cNvPr>
          <p:cNvSpPr txBox="1"/>
          <p:nvPr/>
        </p:nvSpPr>
        <p:spPr>
          <a:xfrm>
            <a:off x="7921179" y="3160192"/>
            <a:ext cx="836450" cy="246221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ru-RU" sz="1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тр. Удачная</a:t>
            </a:r>
          </a:p>
        </p:txBody>
      </p:sp>
      <p:sp>
        <p:nvSpPr>
          <p:cNvPr id="3" name="Овал 2">
            <a:extLst>
              <a:ext uri="{FF2B5EF4-FFF2-40B4-BE49-F238E27FC236}">
                <a16:creationId xmlns:a16="http://schemas.microsoft.com/office/drawing/2014/main" id="{34F34E60-2BAE-4D00-9026-9B83ABDC4CCD}"/>
              </a:ext>
            </a:extLst>
          </p:cNvPr>
          <p:cNvSpPr/>
          <p:nvPr/>
        </p:nvSpPr>
        <p:spPr>
          <a:xfrm>
            <a:off x="7269794" y="5393897"/>
            <a:ext cx="90000" cy="90000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98" name="Прямая соединительная линия 97">
            <a:extLst>
              <a:ext uri="{FF2B5EF4-FFF2-40B4-BE49-F238E27FC236}">
                <a16:creationId xmlns:a16="http://schemas.microsoft.com/office/drawing/2014/main" id="{0AE7AF0E-FAEA-4036-ADE7-D8C5DB91A9D2}"/>
              </a:ext>
            </a:extLst>
          </p:cNvPr>
          <p:cNvCxnSpPr>
            <a:cxnSpLocks/>
          </p:cNvCxnSpPr>
          <p:nvPr/>
        </p:nvCxnSpPr>
        <p:spPr>
          <a:xfrm>
            <a:off x="7308372" y="5445788"/>
            <a:ext cx="0" cy="515270"/>
          </a:xfrm>
          <a:prstGeom prst="line">
            <a:avLst/>
          </a:prstGeom>
          <a:ln w="63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Прямая соединительная линия 98">
            <a:extLst>
              <a:ext uri="{FF2B5EF4-FFF2-40B4-BE49-F238E27FC236}">
                <a16:creationId xmlns:a16="http://schemas.microsoft.com/office/drawing/2014/main" id="{5AE0CBAE-EF01-4187-8E2A-8E53724400AB}"/>
              </a:ext>
            </a:extLst>
          </p:cNvPr>
          <p:cNvCxnSpPr>
            <a:cxnSpLocks/>
          </p:cNvCxnSpPr>
          <p:nvPr/>
        </p:nvCxnSpPr>
        <p:spPr>
          <a:xfrm rot="16200000">
            <a:off x="7566007" y="5703423"/>
            <a:ext cx="0" cy="515270"/>
          </a:xfrm>
          <a:prstGeom prst="line">
            <a:avLst/>
          </a:prstGeom>
          <a:ln w="63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TextBox 99">
            <a:extLst>
              <a:ext uri="{FF2B5EF4-FFF2-40B4-BE49-F238E27FC236}">
                <a16:creationId xmlns:a16="http://schemas.microsoft.com/office/drawing/2014/main" id="{866E9B6D-51EE-403D-A721-D895D7F1795B}"/>
              </a:ext>
            </a:extLst>
          </p:cNvPr>
          <p:cNvSpPr txBox="1"/>
          <p:nvPr/>
        </p:nvSpPr>
        <p:spPr>
          <a:xfrm>
            <a:off x="7800957" y="5843708"/>
            <a:ext cx="1850540" cy="507831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>
              <a:lnSpc>
                <a:spcPct val="90000"/>
              </a:lnSpc>
            </a:pPr>
            <a:r>
              <a:rPr lang="ru-RU" sz="1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Белореченское</a:t>
            </a:r>
          </a:p>
          <a:p>
            <a:pPr>
              <a:lnSpc>
                <a:spcPct val="90000"/>
              </a:lnSpc>
            </a:pPr>
            <a:r>
              <a:rPr lang="ru-RU" sz="1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Гольцовое</a:t>
            </a:r>
          </a:p>
          <a:p>
            <a:pPr>
              <a:lnSpc>
                <a:spcPct val="90000"/>
              </a:lnSpc>
            </a:pPr>
            <a:r>
              <a:rPr lang="ru-RU" sz="1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Урикское</a:t>
            </a:r>
          </a:p>
        </p:txBody>
      </p:sp>
      <p:sp>
        <p:nvSpPr>
          <p:cNvPr id="101" name="Овал 100">
            <a:extLst>
              <a:ext uri="{FF2B5EF4-FFF2-40B4-BE49-F238E27FC236}">
                <a16:creationId xmlns:a16="http://schemas.microsoft.com/office/drawing/2014/main" id="{59F974BB-4D8C-41C7-95A3-524E04E30747}"/>
              </a:ext>
            </a:extLst>
          </p:cNvPr>
          <p:cNvSpPr/>
          <p:nvPr/>
        </p:nvSpPr>
        <p:spPr>
          <a:xfrm>
            <a:off x="7036575" y="5844811"/>
            <a:ext cx="90000" cy="90000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91BF352D-E421-4BE4-996F-848CB3145088}"/>
              </a:ext>
            </a:extLst>
          </p:cNvPr>
          <p:cNvSpPr txBox="1"/>
          <p:nvPr/>
        </p:nvSpPr>
        <p:spPr>
          <a:xfrm>
            <a:off x="6385226" y="5931934"/>
            <a:ext cx="871725" cy="230832"/>
          </a:xfrm>
          <a:prstGeom prst="rect">
            <a:avLst/>
          </a:prstGeom>
          <a:noFill/>
          <a:ln>
            <a:noFill/>
          </a:ln>
        </p:spPr>
        <p:txBody>
          <a:bodyPr wrap="square" anchor="ctr">
            <a:spAutoFit/>
          </a:bodyPr>
          <a:lstStyle/>
          <a:p>
            <a:pPr>
              <a:lnSpc>
                <a:spcPct val="90000"/>
              </a:lnSpc>
            </a:pPr>
            <a:r>
              <a:rPr lang="ru-RU" sz="1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Тастыгское</a:t>
            </a:r>
          </a:p>
        </p:txBody>
      </p:sp>
      <p:graphicFrame>
        <p:nvGraphicFramePr>
          <p:cNvPr id="103" name="Таблица 2">
            <a:extLst>
              <a:ext uri="{FF2B5EF4-FFF2-40B4-BE49-F238E27FC236}">
                <a16:creationId xmlns:a16="http://schemas.microsoft.com/office/drawing/2014/main" id="{9A7F5461-9D46-0341-BC12-418DA8540A3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9746191"/>
              </p:ext>
            </p:extLst>
          </p:nvPr>
        </p:nvGraphicFramePr>
        <p:xfrm>
          <a:off x="9733219" y="4792621"/>
          <a:ext cx="2457064" cy="165230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76166">
                  <a:extLst>
                    <a:ext uri="{9D8B030D-6E8A-4147-A177-3AD203B41FA5}">
                      <a16:colId xmlns:a16="http://schemas.microsoft.com/office/drawing/2014/main" val="1132660238"/>
                    </a:ext>
                  </a:extLst>
                </a:gridCol>
                <a:gridCol w="1080898">
                  <a:extLst>
                    <a:ext uri="{9D8B030D-6E8A-4147-A177-3AD203B41FA5}">
                      <a16:colId xmlns:a16="http://schemas.microsoft.com/office/drawing/2014/main" val="1747823142"/>
                    </a:ext>
                  </a:extLst>
                </a:gridCol>
              </a:tblGrid>
              <a:tr h="36346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Литий (</a:t>
                      </a:r>
                      <a:r>
                        <a:rPr kumimoji="0" lang="en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>
                              <a:lumMod val="65000"/>
                              <a:lumOff val="35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Li</a:t>
                      </a:r>
                      <a:r>
                        <a:rPr kumimoji="0" lang="en" sz="1100" b="0" i="0" u="none" strike="noStrike" kern="1200" cap="none" spc="0" normalizeH="0" baseline="-25000" noProof="0" dirty="0">
                          <a:ln>
                            <a:noFill/>
                          </a:ln>
                          <a:solidFill>
                            <a:srgbClr val="000000">
                              <a:lumMod val="65000"/>
                              <a:lumOff val="35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kumimoji="0" lang="en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>
                              <a:lumMod val="65000"/>
                              <a:lumOff val="35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CO</a:t>
                      </a:r>
                      <a:r>
                        <a:rPr kumimoji="0" lang="en" sz="1100" b="0" i="0" u="none" strike="noStrike" kern="1200" cap="none" spc="0" normalizeH="0" baseline="-25000" noProof="0" dirty="0">
                          <a:ln>
                            <a:noFill/>
                          </a:ln>
                          <a:solidFill>
                            <a:srgbClr val="000000">
                              <a:lumMod val="65000"/>
                              <a:lumOff val="35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ru-RU" sz="1200" b="0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85905821"/>
                  </a:ext>
                </a:extLst>
              </a:tr>
              <a:tr h="28564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Потребление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7,3 тыс. т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0005"/>
                  </a:ext>
                </a:extLst>
              </a:tr>
              <a:tr h="28564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Внутреннее производство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0819947"/>
                  </a:ext>
                </a:extLst>
              </a:tr>
              <a:tr h="28564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Импорт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7,3 тыс. т</a:t>
                      </a:r>
                      <a:endParaRPr lang="ru-RU" sz="1100" baseline="-250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6719581"/>
                  </a:ext>
                </a:extLst>
              </a:tr>
              <a:tr h="28564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Доля импорта</a:t>
                      </a:r>
                      <a:r>
                        <a:rPr lang="ru-RU" sz="1100" baseline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в потреблении</a:t>
                      </a:r>
                      <a:endParaRPr lang="ru-RU" sz="11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100%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0926236"/>
                  </a:ext>
                </a:extLst>
              </a:tr>
            </a:tbl>
          </a:graphicData>
        </a:graphic>
      </p:graphicFrame>
      <p:sp>
        <p:nvSpPr>
          <p:cNvPr id="104" name="Овал 103">
            <a:extLst>
              <a:ext uri="{FF2B5EF4-FFF2-40B4-BE49-F238E27FC236}">
                <a16:creationId xmlns:a16="http://schemas.microsoft.com/office/drawing/2014/main" id="{49DB4B19-AF6D-4D13-834B-E5B25F3B2B00}"/>
              </a:ext>
            </a:extLst>
          </p:cNvPr>
          <p:cNvSpPr/>
          <p:nvPr/>
        </p:nvSpPr>
        <p:spPr>
          <a:xfrm>
            <a:off x="9050136" y="3965163"/>
            <a:ext cx="90000" cy="900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325362FE-2BB3-46FE-A0E7-95A20FF0953D}"/>
              </a:ext>
            </a:extLst>
          </p:cNvPr>
          <p:cNvSpPr txBox="1"/>
          <p:nvPr/>
        </p:nvSpPr>
        <p:spPr>
          <a:xfrm>
            <a:off x="9395906" y="3516574"/>
            <a:ext cx="2472625" cy="246221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>
            <a:defPPr>
              <a:defRPr lang="en-US"/>
            </a:defPPr>
            <a:lvl1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ru-RU" sz="1100" i="1" dirty="0">
                <a:latin typeface="+mj-lt"/>
              </a:rPr>
              <a:t>Перспективные объекты</a:t>
            </a:r>
          </a:p>
        </p:txBody>
      </p:sp>
      <p:pic>
        <p:nvPicPr>
          <p:cNvPr id="106" name="Рисунок 105">
            <a:extLst>
              <a:ext uri="{FF2B5EF4-FFF2-40B4-BE49-F238E27FC236}">
                <a16:creationId xmlns:a16="http://schemas.microsoft.com/office/drawing/2014/main" id="{2EC9DA51-A1B7-4D20-8AD0-2098CAA5BFDB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536" b="97817" l="9833" r="89819">
                        <a14:foregroundMark x1="47490" y1="30234" x2="69317" y2="50445"/>
                        <a14:foregroundMark x1="69317" y1="50445" x2="68201" y2="63460"/>
                        <a14:foregroundMark x1="68201" y1="63460" x2="54463" y2="49394"/>
                        <a14:foregroundMark x1="52232" y1="2991" x2="71060" y2="30477"/>
                        <a14:foregroundMark x1="71060" y1="30477" x2="78522" y2="52627"/>
                        <a14:foregroundMark x1="43584" y1="90703" x2="55997" y2="93533"/>
                        <a14:foregroundMark x1="55997" y1="93533" x2="64714" y2="92886"/>
                        <a14:foregroundMark x1="50000" y1="97898" x2="53905" y2="97736"/>
                        <a14:foregroundMark x1="52092" y1="1536" x2="52092" y2="1536"/>
                        <a14:backgroundMark x1="16179" y1="28941" x2="16179" y2="28941"/>
                        <a14:backgroundMark x1="80893" y1="27162" x2="80893" y2="27162"/>
                        <a14:backgroundMark x1="33752" y1="72110" x2="33752" y2="72110"/>
                        <a14:backgroundMark x1="33752" y1="68715" x2="38563" y2="79062"/>
                        <a14:backgroundMark x1="87936" y1="22474" x2="92538" y2="47939"/>
                        <a14:backgroundMark x1="18689" y1="34600" x2="9972" y2="55376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9030481" y="4296888"/>
            <a:ext cx="132627" cy="114407"/>
          </a:xfrm>
          <a:prstGeom prst="rect">
            <a:avLst/>
          </a:prstGeom>
        </p:spPr>
      </p:pic>
      <p:sp>
        <p:nvSpPr>
          <p:cNvPr id="108" name="Овал 107">
            <a:extLst>
              <a:ext uri="{FF2B5EF4-FFF2-40B4-BE49-F238E27FC236}">
                <a16:creationId xmlns:a16="http://schemas.microsoft.com/office/drawing/2014/main" id="{B7FF7E22-34B4-4614-A2FB-FAD8B6DE91D2}"/>
              </a:ext>
            </a:extLst>
          </p:cNvPr>
          <p:cNvSpPr/>
          <p:nvPr/>
        </p:nvSpPr>
        <p:spPr>
          <a:xfrm>
            <a:off x="4085997" y="1600800"/>
            <a:ext cx="90000" cy="90000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9" name="Овал 108">
            <a:extLst>
              <a:ext uri="{FF2B5EF4-FFF2-40B4-BE49-F238E27FC236}">
                <a16:creationId xmlns:a16="http://schemas.microsoft.com/office/drawing/2014/main" id="{A625E7F0-79FB-49B9-9C16-AE5254F51361}"/>
              </a:ext>
            </a:extLst>
          </p:cNvPr>
          <p:cNvSpPr/>
          <p:nvPr/>
        </p:nvSpPr>
        <p:spPr>
          <a:xfrm>
            <a:off x="4085511" y="1701556"/>
            <a:ext cx="90000" cy="90000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810C5157-05E7-4CCC-856F-649F4B24AC6B}"/>
              </a:ext>
            </a:extLst>
          </p:cNvPr>
          <p:cNvSpPr txBox="1"/>
          <p:nvPr/>
        </p:nvSpPr>
        <p:spPr>
          <a:xfrm>
            <a:off x="4126663" y="1436496"/>
            <a:ext cx="1128796" cy="230832"/>
          </a:xfrm>
          <a:prstGeom prst="rect">
            <a:avLst/>
          </a:prstGeom>
          <a:noFill/>
          <a:ln>
            <a:noFill/>
          </a:ln>
        </p:spPr>
        <p:txBody>
          <a:bodyPr wrap="square" anchor="ctr">
            <a:spAutoFit/>
          </a:bodyPr>
          <a:lstStyle/>
          <a:p>
            <a:pPr>
              <a:lnSpc>
                <a:spcPct val="90000"/>
              </a:lnSpc>
            </a:pPr>
            <a:r>
              <a:rPr lang="ru-RU" sz="1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Колмозерское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35C3A732-E353-451A-9646-8FB7F356FC6E}"/>
              </a:ext>
            </a:extLst>
          </p:cNvPr>
          <p:cNvSpPr txBox="1"/>
          <p:nvPr/>
        </p:nvSpPr>
        <p:spPr>
          <a:xfrm>
            <a:off x="4134359" y="1580421"/>
            <a:ext cx="1397346" cy="230832"/>
          </a:xfrm>
          <a:prstGeom prst="rect">
            <a:avLst/>
          </a:prstGeom>
          <a:noFill/>
          <a:ln>
            <a:noFill/>
          </a:ln>
        </p:spPr>
        <p:txBody>
          <a:bodyPr wrap="square" anchor="ctr">
            <a:spAutoFit/>
          </a:bodyPr>
          <a:lstStyle/>
          <a:p>
            <a:pPr>
              <a:lnSpc>
                <a:spcPct val="90000"/>
              </a:lnSpc>
            </a:pPr>
            <a:r>
              <a:rPr lang="ru-RU" sz="1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Полмостундровское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BE82BAB7-3289-49C4-999E-28EDF1747D08}"/>
              </a:ext>
            </a:extLst>
          </p:cNvPr>
          <p:cNvSpPr txBox="1"/>
          <p:nvPr/>
        </p:nvSpPr>
        <p:spPr>
          <a:xfrm>
            <a:off x="9395906" y="4217195"/>
            <a:ext cx="2472625" cy="246221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>
            <a:defPPr>
              <a:defRPr lang="en-US"/>
            </a:defPPr>
            <a:lvl1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ru-RU" sz="1100" dirty="0"/>
              <a:t>Гидроминеральное сырье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3C8BB0C1-8DA1-41C2-9D34-4821567BE4AA}"/>
              </a:ext>
            </a:extLst>
          </p:cNvPr>
          <p:cNvSpPr txBox="1"/>
          <p:nvPr/>
        </p:nvSpPr>
        <p:spPr>
          <a:xfrm>
            <a:off x="9395906" y="3878275"/>
            <a:ext cx="2472625" cy="246221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>
            <a:defPPr>
              <a:defRPr lang="en-US"/>
            </a:defPPr>
            <a:lvl1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ru-RU" sz="1100" dirty="0"/>
              <a:t>Коренные месторождения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5C2A7A6-B9D8-F655-AFB0-FC365B771F5D}"/>
              </a:ext>
            </a:extLst>
          </p:cNvPr>
          <p:cNvSpPr txBox="1"/>
          <p:nvPr/>
        </p:nvSpPr>
        <p:spPr>
          <a:xfrm>
            <a:off x="-223762" y="1895787"/>
            <a:ext cx="1546155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ru-RU" sz="1200" spc="300" dirty="0">
                <a:solidFill>
                  <a:srgbClr val="859BA7"/>
                </a:solidFill>
              </a:rPr>
              <a:t>БЕЛЬГИЯ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80B6146-C257-A204-F675-F20196144AEA}"/>
              </a:ext>
            </a:extLst>
          </p:cNvPr>
          <p:cNvSpPr txBox="1"/>
          <p:nvPr/>
        </p:nvSpPr>
        <p:spPr>
          <a:xfrm rot="20474201">
            <a:off x="1120234" y="2935143"/>
            <a:ext cx="591073" cy="233753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r>
              <a:rPr lang="ru-RU" sz="1100" dirty="0"/>
              <a:t>447 т</a:t>
            </a:r>
          </a:p>
        </p:txBody>
      </p:sp>
      <p:sp useBgFill="1">
        <p:nvSpPr>
          <p:cNvPr id="6" name="TextBox 5">
            <a:extLst>
              <a:ext uri="{FF2B5EF4-FFF2-40B4-BE49-F238E27FC236}">
                <a16:creationId xmlns:a16="http://schemas.microsoft.com/office/drawing/2014/main" id="{7F971EC7-339B-E8C9-5046-9A4E7A21B21B}"/>
              </a:ext>
            </a:extLst>
          </p:cNvPr>
          <p:cNvSpPr txBox="1"/>
          <p:nvPr/>
        </p:nvSpPr>
        <p:spPr>
          <a:xfrm>
            <a:off x="397242" y="3847570"/>
            <a:ext cx="547144" cy="257369"/>
          </a:xfrm>
          <a:prstGeom prst="rect">
            <a:avLst/>
          </a:prstGeom>
        </p:spPr>
        <p:txBody>
          <a:bodyPr wrap="square" lIns="36000" tIns="36000" rIns="36000" bIns="36000">
            <a:spAutoFit/>
          </a:bodyPr>
          <a:lstStyle/>
          <a:p>
            <a:pPr algn="r"/>
            <a:r>
              <a:rPr lang="ru-RU" sz="1200" spc="300" dirty="0">
                <a:solidFill>
                  <a:srgbClr val="859BA7"/>
                </a:solidFill>
              </a:rPr>
              <a:t>США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B52D22D-7B50-BF81-C15B-9EAC05EA70D5}"/>
              </a:ext>
            </a:extLst>
          </p:cNvPr>
          <p:cNvSpPr txBox="1"/>
          <p:nvPr/>
        </p:nvSpPr>
        <p:spPr>
          <a:xfrm>
            <a:off x="7313960" y="6121482"/>
            <a:ext cx="762121" cy="233753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r>
              <a:rPr lang="ru-RU" sz="1100" dirty="0"/>
              <a:t>320  т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9C337BB-E11E-88EA-8B9E-359FFDF18B1C}"/>
              </a:ext>
            </a:extLst>
          </p:cNvPr>
          <p:cNvSpPr txBox="1"/>
          <p:nvPr/>
        </p:nvSpPr>
        <p:spPr>
          <a:xfrm>
            <a:off x="1444112" y="1825442"/>
            <a:ext cx="762121" cy="233753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r>
              <a:rPr lang="ru-RU" sz="1100" dirty="0"/>
              <a:t>282  т</a:t>
            </a:r>
          </a:p>
        </p:txBody>
      </p:sp>
      <p:sp>
        <p:nvSpPr>
          <p:cNvPr id="9" name="Левая фигурная скобка 8">
            <a:extLst>
              <a:ext uri="{FF2B5EF4-FFF2-40B4-BE49-F238E27FC236}">
                <a16:creationId xmlns:a16="http://schemas.microsoft.com/office/drawing/2014/main" id="{B2B4F0D0-C1F4-4A42-AE43-93072D2A467A}"/>
              </a:ext>
            </a:extLst>
          </p:cNvPr>
          <p:cNvSpPr/>
          <p:nvPr/>
        </p:nvSpPr>
        <p:spPr>
          <a:xfrm rot="5400000">
            <a:off x="730745" y="4590764"/>
            <a:ext cx="239134" cy="1455932"/>
          </a:xfrm>
          <a:prstGeom prst="lef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73" name="Рисунок 72">
            <a:extLst>
              <a:ext uri="{FF2B5EF4-FFF2-40B4-BE49-F238E27FC236}">
                <a16:creationId xmlns:a16="http://schemas.microsoft.com/office/drawing/2014/main" id="{5E924204-7853-CA4D-A02E-79A62631F87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613549" y="4882851"/>
            <a:ext cx="269503" cy="269503"/>
          </a:xfrm>
          <a:prstGeom prst="rect">
            <a:avLst/>
          </a:prstGeom>
        </p:spPr>
      </p:pic>
      <p:sp>
        <p:nvSpPr>
          <p:cNvPr id="79" name="TextBox 78">
            <a:extLst>
              <a:ext uri="{FF2B5EF4-FFF2-40B4-BE49-F238E27FC236}">
                <a16:creationId xmlns:a16="http://schemas.microsoft.com/office/drawing/2014/main" id="{1272CCDE-008D-4836-B546-A5FDE17C48B6}"/>
              </a:ext>
            </a:extLst>
          </p:cNvPr>
          <p:cNvSpPr txBox="1"/>
          <p:nvPr/>
        </p:nvSpPr>
        <p:spPr>
          <a:xfrm>
            <a:off x="4636444" y="3900738"/>
            <a:ext cx="1287206" cy="36933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algn="r"/>
            <a:r>
              <a:rPr lang="ru-RU" sz="900" dirty="0">
                <a:solidFill>
                  <a:schemeClr val="tx2"/>
                </a:solidFill>
              </a:rPr>
              <a:t>Новосибирская область</a:t>
            </a:r>
          </a:p>
        </p:txBody>
      </p:sp>
      <p:cxnSp>
        <p:nvCxnSpPr>
          <p:cNvPr id="80" name="Прямая соединительная линия 79">
            <a:extLst>
              <a:ext uri="{FF2B5EF4-FFF2-40B4-BE49-F238E27FC236}">
                <a16:creationId xmlns:a16="http://schemas.microsoft.com/office/drawing/2014/main" id="{C52C9454-3426-4DAB-884A-C5D8A1271BDD}"/>
              </a:ext>
            </a:extLst>
          </p:cNvPr>
          <p:cNvCxnSpPr>
            <a:cxnSpLocks/>
          </p:cNvCxnSpPr>
          <p:nvPr/>
        </p:nvCxnSpPr>
        <p:spPr>
          <a:xfrm>
            <a:off x="5849502" y="4055163"/>
            <a:ext cx="0" cy="784908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7" name="Рисунок 86" descr="Изображение выглядит как текст&#10;&#10;Автоматически созданное описание">
            <a:extLst>
              <a:ext uri="{FF2B5EF4-FFF2-40B4-BE49-F238E27FC236}">
                <a16:creationId xmlns:a16="http://schemas.microsoft.com/office/drawing/2014/main" id="{3FF5ACF2-9714-44F9-ACAD-1C52CA93DB77}"/>
              </a:ext>
            </a:extLst>
          </p:cNvPr>
          <p:cNvPicPr>
            <a:picLocks noChangeAspect="1"/>
          </p:cNvPicPr>
          <p:nvPr/>
        </p:nvPicPr>
        <p:blipFill>
          <a:blip r:embed="rId21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9618" y="204855"/>
            <a:ext cx="1268222" cy="3205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982673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B39A9DEC-BB47-0A57-81AE-10C0A3F2E52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cxnSp>
        <p:nvCxnSpPr>
          <p:cNvPr id="9" name="Прямая соединительная линия 8">
            <a:extLst>
              <a:ext uri="{FF2B5EF4-FFF2-40B4-BE49-F238E27FC236}">
                <a16:creationId xmlns:a16="http://schemas.microsoft.com/office/drawing/2014/main" id="{AAA222B6-52E8-4944-B927-A9F83027C748}"/>
              </a:ext>
            </a:extLst>
          </p:cNvPr>
          <p:cNvCxnSpPr>
            <a:cxnSpLocks/>
          </p:cNvCxnSpPr>
          <p:nvPr/>
        </p:nvCxnSpPr>
        <p:spPr>
          <a:xfrm>
            <a:off x="0" y="648000"/>
            <a:ext cx="10620000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" name="Title 1">
            <a:extLst>
              <a:ext uri="{FF2B5EF4-FFF2-40B4-BE49-F238E27FC236}">
                <a16:creationId xmlns:a16="http://schemas.microsoft.com/office/drawing/2014/main" id="{EC4A3821-CA6A-4678-8D25-AD460422F162}"/>
              </a:ext>
            </a:extLst>
          </p:cNvPr>
          <p:cNvSpPr txBox="1">
            <a:spLocks/>
          </p:cNvSpPr>
          <p:nvPr/>
        </p:nvSpPr>
        <p:spPr bwMode="black">
          <a:xfrm>
            <a:off x="0" y="-10756"/>
            <a:ext cx="10620000" cy="648000"/>
          </a:xfrm>
          <a:prstGeom prst="rect">
            <a:avLst/>
          </a:prstGeom>
          <a:gradFill>
            <a:gsLst>
              <a:gs pos="100000">
                <a:srgbClr val="F1F5F6">
                  <a:alpha val="0"/>
                </a:srgbClr>
              </a:gs>
              <a:gs pos="65000">
                <a:srgbClr val="F1F5F6">
                  <a:alpha val="58029"/>
                </a:srgbClr>
              </a:gs>
              <a:gs pos="27000">
                <a:srgbClr val="F1F5F6"/>
              </a:gs>
            </a:gsLst>
            <a:lin ang="0" scaled="0"/>
          </a:gradFill>
          <a:ln w="19050" cap="sq">
            <a:noFill/>
            <a:miter lim="800000"/>
          </a:ln>
        </p:spPr>
        <p:txBody>
          <a:bodyPr vert="horz" lIns="182880" tIns="182880" rIns="182880" bIns="182880" rtlCol="0" anchor="ctr">
            <a:noAutofit/>
          </a:bodyPr>
          <a:lstStyle>
            <a:lvl1pPr marL="26670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tabLst/>
              <a:defRPr sz="2000" kern="12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kumimoji="0" lang="ru-RU" sz="2000" b="0" i="0" u="none" strike="noStrike" kern="1200" cap="all" spc="20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Medium" panose="020B0603020102020204"/>
                <a:ea typeface="+mj-ea"/>
                <a:cs typeface="+mj-cs"/>
              </a:rPr>
              <a:t>ОСНОВНЫЕ НАПРАВЛЕНИЯ И ОБЪЕМЫ ИМПОРТНЫХ ПОСТАВОК</a:t>
            </a:r>
            <a:r>
              <a:rPr lang="ru-RU" dirty="0"/>
              <a:t>. 2021 </a:t>
            </a:r>
            <a:r>
              <a:rPr lang="ru-RU" cap="none" dirty="0"/>
              <a:t>г.</a:t>
            </a: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8A43F664-E9F1-4F59-9254-582EE55D49B7}"/>
              </a:ext>
            </a:extLst>
          </p:cNvPr>
          <p:cNvSpPr/>
          <p:nvPr/>
        </p:nvSpPr>
        <p:spPr>
          <a:xfrm>
            <a:off x="101252" y="749393"/>
            <a:ext cx="139380" cy="333965"/>
          </a:xfrm>
          <a:prstGeom prst="rect">
            <a:avLst/>
          </a:prstGeom>
          <a:solidFill>
            <a:srgbClr val="AAAA5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8A8A655-06D9-4478-8AA8-1BF06BD6F213}"/>
              </a:ext>
            </a:extLst>
          </p:cNvPr>
          <p:cNvSpPr txBox="1"/>
          <p:nvPr/>
        </p:nvSpPr>
        <p:spPr>
          <a:xfrm>
            <a:off x="333445" y="749393"/>
            <a:ext cx="3447907" cy="333964"/>
          </a:xfrm>
          <a:prstGeom prst="rect">
            <a:avLst/>
          </a:prstGeom>
          <a:noFill/>
        </p:spPr>
        <p:txBody>
          <a:bodyPr wrap="square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30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УРАН</a:t>
            </a:r>
            <a:endParaRPr kumimoji="0" lang="en-US" sz="1600" b="0" i="0" u="none" strike="noStrike" kern="1200" cap="none" spc="30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Franklin Gothic Medium" panose="020B0603020102020204"/>
              <a:ea typeface="+mn-ea"/>
              <a:cs typeface="+mn-cs"/>
            </a:endParaRPr>
          </a:p>
        </p:txBody>
      </p:sp>
      <p:sp>
        <p:nvSpPr>
          <p:cNvPr id="24" name="Прямоугольник 23">
            <a:extLst>
              <a:ext uri="{FF2B5EF4-FFF2-40B4-BE49-F238E27FC236}">
                <a16:creationId xmlns:a16="http://schemas.microsoft.com/office/drawing/2014/main" id="{9FAB98CF-0BDA-4DA0-86A5-DD1412D07D56}"/>
              </a:ext>
            </a:extLst>
          </p:cNvPr>
          <p:cNvSpPr/>
          <p:nvPr/>
        </p:nvSpPr>
        <p:spPr>
          <a:xfrm>
            <a:off x="8589515" y="1294338"/>
            <a:ext cx="3600000" cy="2098710"/>
          </a:xfrm>
          <a:prstGeom prst="rect">
            <a:avLst/>
          </a:prstGeom>
          <a:solidFill>
            <a:srgbClr val="FFFFFF">
              <a:alpha val="5098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D379FAD-5CDA-434E-9CDC-611EBFAA77CC}"/>
              </a:ext>
            </a:extLst>
          </p:cNvPr>
          <p:cNvSpPr txBox="1"/>
          <p:nvPr/>
        </p:nvSpPr>
        <p:spPr>
          <a:xfrm>
            <a:off x="9391382" y="1608667"/>
            <a:ext cx="2340027" cy="269502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Основные перерабатывающие заводы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8D8ECC6-0378-463C-A77D-B13480FD74F0}"/>
              </a:ext>
            </a:extLst>
          </p:cNvPr>
          <p:cNvSpPr txBox="1"/>
          <p:nvPr/>
        </p:nvSpPr>
        <p:spPr>
          <a:xfrm>
            <a:off x="9391383" y="2066883"/>
            <a:ext cx="2477148" cy="269503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Горно-обогатительные комбинаты (</a:t>
            </a:r>
            <a:r>
              <a:rPr kumimoji="0" lang="ru-RU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ГОКи</a:t>
            </a: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)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F349AE3-AB0D-45B4-83D9-F9CA7F1911CF}"/>
              </a:ext>
            </a:extLst>
          </p:cNvPr>
          <p:cNvSpPr txBox="1"/>
          <p:nvPr/>
        </p:nvSpPr>
        <p:spPr>
          <a:xfrm>
            <a:off x="9395906" y="2541734"/>
            <a:ext cx="2472625" cy="246221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>
            <a:defPPr>
              <a:defRPr lang="en-US"/>
            </a:defPPr>
            <a:lvl1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Природный уран</a:t>
            </a:r>
          </a:p>
        </p:txBody>
      </p:sp>
      <p:pic>
        <p:nvPicPr>
          <p:cNvPr id="30" name="Рисунок 29">
            <a:extLst>
              <a:ext uri="{FF2B5EF4-FFF2-40B4-BE49-F238E27FC236}">
                <a16:creationId xmlns:a16="http://schemas.microsoft.com/office/drawing/2014/main" id="{63597B19-E73A-4F40-802B-B8E88800ED0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64784" y="2541734"/>
            <a:ext cx="260705" cy="246221"/>
          </a:xfrm>
          <a:prstGeom prst="rect">
            <a:avLst/>
          </a:prstGeom>
        </p:spPr>
      </p:pic>
      <p:sp>
        <p:nvSpPr>
          <p:cNvPr id="31" name="Овал 30">
            <a:extLst>
              <a:ext uri="{FF2B5EF4-FFF2-40B4-BE49-F238E27FC236}">
                <a16:creationId xmlns:a16="http://schemas.microsoft.com/office/drawing/2014/main" id="{D7C066F1-B462-4132-9292-579F2BE2E861}"/>
              </a:ext>
            </a:extLst>
          </p:cNvPr>
          <p:cNvSpPr/>
          <p:nvPr/>
        </p:nvSpPr>
        <p:spPr>
          <a:xfrm>
            <a:off x="9050136" y="3078175"/>
            <a:ext cx="90000" cy="900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33CBD4C-332B-4140-8C09-BB0F106732A8}"/>
              </a:ext>
            </a:extLst>
          </p:cNvPr>
          <p:cNvSpPr txBox="1"/>
          <p:nvPr/>
        </p:nvSpPr>
        <p:spPr>
          <a:xfrm>
            <a:off x="9395906" y="2964013"/>
            <a:ext cx="2472625" cy="246221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>
            <a:defPPr>
              <a:defRPr lang="en-US"/>
            </a:defPPr>
            <a:lvl1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Перспективные объекты</a:t>
            </a:r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02DA16D5-EFF3-4F3B-868D-99C4DE5B975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66533" y="1602367"/>
            <a:ext cx="288228" cy="288228"/>
          </a:xfrm>
          <a:prstGeom prst="rect">
            <a:avLst/>
          </a:prstGeom>
        </p:spPr>
      </p:pic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4D94E54E-7551-4942-B4B5-47872F28E2A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964784" y="2080096"/>
            <a:ext cx="267940" cy="256290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82ECE675-CC80-49B5-B3AA-750731C5C8D9}"/>
              </a:ext>
            </a:extLst>
          </p:cNvPr>
          <p:cNvSpPr txBox="1"/>
          <p:nvPr/>
        </p:nvSpPr>
        <p:spPr>
          <a:xfrm>
            <a:off x="240632" y="1382141"/>
            <a:ext cx="1263306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300" normalizeH="0" baseline="0" noProof="0" dirty="0">
                <a:ln>
                  <a:noFill/>
                </a:ln>
                <a:solidFill>
                  <a:srgbClr val="859BA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КАНАДА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2FB3B6-5B17-4FC1-B5D0-08B6DD4B0A19}"/>
              </a:ext>
            </a:extLst>
          </p:cNvPr>
          <p:cNvSpPr txBox="1"/>
          <p:nvPr/>
        </p:nvSpPr>
        <p:spPr>
          <a:xfrm>
            <a:off x="567947" y="2828636"/>
            <a:ext cx="1263306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300" normalizeH="0" baseline="0" noProof="0" dirty="0">
                <a:ln>
                  <a:noFill/>
                </a:ln>
                <a:solidFill>
                  <a:srgbClr val="859BA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УКРАИНА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FD5BC22-BE7F-4984-A690-0A8B5D7C3FCB}"/>
              </a:ext>
            </a:extLst>
          </p:cNvPr>
          <p:cNvSpPr txBox="1"/>
          <p:nvPr/>
        </p:nvSpPr>
        <p:spPr>
          <a:xfrm>
            <a:off x="2679717" y="5491705"/>
            <a:ext cx="1321623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300" normalizeH="0" baseline="0" noProof="0" dirty="0">
                <a:ln>
                  <a:noFill/>
                </a:ln>
                <a:solidFill>
                  <a:srgbClr val="859BA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КАЗАХСТАН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8F8C83F-DDF4-4EA0-980D-34FC3C087DAA}"/>
              </a:ext>
            </a:extLst>
          </p:cNvPr>
          <p:cNvSpPr txBox="1"/>
          <p:nvPr/>
        </p:nvSpPr>
        <p:spPr>
          <a:xfrm rot="1073398">
            <a:off x="2863507" y="1470064"/>
            <a:ext cx="689711" cy="233753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190 т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961FDA9-3E7E-434E-A21F-F03DD1C40437}"/>
              </a:ext>
            </a:extLst>
          </p:cNvPr>
          <p:cNvSpPr txBox="1"/>
          <p:nvPr/>
        </p:nvSpPr>
        <p:spPr>
          <a:xfrm rot="19222534">
            <a:off x="3264118" y="4142339"/>
            <a:ext cx="689711" cy="233753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050" dirty="0">
                <a:latin typeface="Franklin Gothic Book" panose="020B0503020102020204"/>
              </a:rPr>
              <a:t>7 318</a:t>
            </a: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 т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0A14583-B45D-48A5-B19E-01DD32CA9F94}"/>
              </a:ext>
            </a:extLst>
          </p:cNvPr>
          <p:cNvSpPr txBox="1"/>
          <p:nvPr/>
        </p:nvSpPr>
        <p:spPr>
          <a:xfrm rot="1946091">
            <a:off x="2640436" y="4310675"/>
            <a:ext cx="689711" cy="233753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340 т</a:t>
            </a:r>
          </a:p>
        </p:txBody>
      </p:sp>
      <p:pic>
        <p:nvPicPr>
          <p:cNvPr id="39" name="Рисунок 38">
            <a:extLst>
              <a:ext uri="{FF2B5EF4-FFF2-40B4-BE49-F238E27FC236}">
                <a16:creationId xmlns:a16="http://schemas.microsoft.com/office/drawing/2014/main" id="{561C3AFF-E2D1-44D1-A543-853107EAF91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81433" y="4672738"/>
            <a:ext cx="288228" cy="288228"/>
          </a:xfrm>
          <a:prstGeom prst="rect">
            <a:avLst/>
          </a:prstGeom>
        </p:spPr>
      </p:pic>
      <p:sp>
        <p:nvSpPr>
          <p:cNvPr id="40" name="TextBox 39">
            <a:extLst>
              <a:ext uri="{FF2B5EF4-FFF2-40B4-BE49-F238E27FC236}">
                <a16:creationId xmlns:a16="http://schemas.microsoft.com/office/drawing/2014/main" id="{56ECE92D-B25A-48C3-9C2E-E02AB79A5B40}"/>
              </a:ext>
            </a:extLst>
          </p:cNvPr>
          <p:cNvSpPr txBox="1"/>
          <p:nvPr/>
        </p:nvSpPr>
        <p:spPr>
          <a:xfrm>
            <a:off x="6850158" y="4579095"/>
            <a:ext cx="2199978" cy="2377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ПО «Электрохимический завод»</a:t>
            </a:r>
          </a:p>
        </p:txBody>
      </p:sp>
      <p:pic>
        <p:nvPicPr>
          <p:cNvPr id="41" name="Рисунок 40">
            <a:extLst>
              <a:ext uri="{FF2B5EF4-FFF2-40B4-BE49-F238E27FC236}">
                <a16:creationId xmlns:a16="http://schemas.microsoft.com/office/drawing/2014/main" id="{7FB19E0F-51D7-4A8F-93B3-D196452A5ED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17622" y="3698835"/>
            <a:ext cx="288228" cy="288228"/>
          </a:xfrm>
          <a:prstGeom prst="rect">
            <a:avLst/>
          </a:prstGeom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9D1761D1-8001-41B0-B0DC-9C83B3C92F17}"/>
              </a:ext>
            </a:extLst>
          </p:cNvPr>
          <p:cNvSpPr txBox="1"/>
          <p:nvPr/>
        </p:nvSpPr>
        <p:spPr>
          <a:xfrm>
            <a:off x="4337990" y="3612270"/>
            <a:ext cx="4033475" cy="2377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АО «Уральский Электрохимический комбинат»</a:t>
            </a:r>
          </a:p>
        </p:txBody>
      </p:sp>
      <p:pic>
        <p:nvPicPr>
          <p:cNvPr id="43" name="Рисунок 42">
            <a:extLst>
              <a:ext uri="{FF2B5EF4-FFF2-40B4-BE49-F238E27FC236}">
                <a16:creationId xmlns:a16="http://schemas.microsoft.com/office/drawing/2014/main" id="{B289F666-5946-4A80-A4FD-CD685F058E7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445499" y="5286721"/>
            <a:ext cx="288228" cy="288228"/>
          </a:xfrm>
          <a:prstGeom prst="rect">
            <a:avLst/>
          </a:prstGeom>
        </p:spPr>
      </p:pic>
      <p:sp>
        <p:nvSpPr>
          <p:cNvPr id="44" name="TextBox 43">
            <a:extLst>
              <a:ext uri="{FF2B5EF4-FFF2-40B4-BE49-F238E27FC236}">
                <a16:creationId xmlns:a16="http://schemas.microsoft.com/office/drawing/2014/main" id="{C190DB31-E3C6-4833-A03E-5F4B857EE29B}"/>
              </a:ext>
            </a:extLst>
          </p:cNvPr>
          <p:cNvSpPr txBox="1"/>
          <p:nvPr/>
        </p:nvSpPr>
        <p:spPr>
          <a:xfrm>
            <a:off x="5749758" y="6021625"/>
            <a:ext cx="1983969" cy="3831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АО «Ангарский электролизный</a:t>
            </a:r>
          </a:p>
          <a:p>
            <a:pPr marL="0" marR="0" lvl="0" indent="0" algn="r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химический комбинат»</a:t>
            </a:r>
          </a:p>
        </p:txBody>
      </p:sp>
      <p:pic>
        <p:nvPicPr>
          <p:cNvPr id="45" name="Рисунок 44">
            <a:extLst>
              <a:ext uri="{FF2B5EF4-FFF2-40B4-BE49-F238E27FC236}">
                <a16:creationId xmlns:a16="http://schemas.microsoft.com/office/drawing/2014/main" id="{13EDD140-9276-40A9-B617-481572719D6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65432" y="4266183"/>
            <a:ext cx="288228" cy="288228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7AEA1F15-7797-47A8-ABAE-91D37572CFBC}"/>
              </a:ext>
            </a:extLst>
          </p:cNvPr>
          <p:cNvSpPr txBox="1"/>
          <p:nvPr/>
        </p:nvSpPr>
        <p:spPr>
          <a:xfrm>
            <a:off x="5877286" y="4149423"/>
            <a:ext cx="2497760" cy="2377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АО «Сибирский химический комбинат»</a:t>
            </a:r>
          </a:p>
        </p:txBody>
      </p:sp>
      <p:pic>
        <p:nvPicPr>
          <p:cNvPr id="49" name="Рисунок 48">
            <a:extLst>
              <a:ext uri="{FF2B5EF4-FFF2-40B4-BE49-F238E27FC236}">
                <a16:creationId xmlns:a16="http://schemas.microsoft.com/office/drawing/2014/main" id="{82364B4B-F218-442F-BD62-F2583B7540C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34508" y="5347947"/>
            <a:ext cx="267940" cy="256290"/>
          </a:xfrm>
          <a:prstGeom prst="rect">
            <a:avLst/>
          </a:prstGeom>
        </p:spPr>
      </p:pic>
      <p:pic>
        <p:nvPicPr>
          <p:cNvPr id="50" name="Рисунок 49">
            <a:extLst>
              <a:ext uri="{FF2B5EF4-FFF2-40B4-BE49-F238E27FC236}">
                <a16:creationId xmlns:a16="http://schemas.microsoft.com/office/drawing/2014/main" id="{16413F95-16C3-4DE9-B3F4-CFAB9A77E85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067027" y="5302690"/>
            <a:ext cx="267940" cy="256290"/>
          </a:xfrm>
          <a:prstGeom prst="rect">
            <a:avLst/>
          </a:prstGeom>
        </p:spPr>
      </p:pic>
      <p:pic>
        <p:nvPicPr>
          <p:cNvPr id="51" name="Рисунок 50">
            <a:extLst>
              <a:ext uri="{FF2B5EF4-FFF2-40B4-BE49-F238E27FC236}">
                <a16:creationId xmlns:a16="http://schemas.microsoft.com/office/drawing/2014/main" id="{CB9C71F7-1690-4585-887F-52225FB199B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159020" y="4134885"/>
            <a:ext cx="267940" cy="256290"/>
          </a:xfrm>
          <a:prstGeom prst="rect">
            <a:avLst/>
          </a:prstGeom>
        </p:spPr>
      </p:pic>
      <p:sp>
        <p:nvSpPr>
          <p:cNvPr id="52" name="TextBox 51">
            <a:extLst>
              <a:ext uri="{FF2B5EF4-FFF2-40B4-BE49-F238E27FC236}">
                <a16:creationId xmlns:a16="http://schemas.microsoft.com/office/drawing/2014/main" id="{36B197F5-28AB-4A0E-9023-FB3B8F034809}"/>
              </a:ext>
            </a:extLst>
          </p:cNvPr>
          <p:cNvSpPr txBox="1"/>
          <p:nvPr/>
        </p:nvSpPr>
        <p:spPr>
          <a:xfrm>
            <a:off x="9131687" y="5323194"/>
            <a:ext cx="1532793" cy="246221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>
            <a:defPPr>
              <a:defRPr lang="en-US"/>
            </a:defPPr>
            <a:lvl1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"/>
                <a:ea typeface="+mn-ea"/>
                <a:cs typeface="+mn-cs"/>
              </a:rPr>
              <a:t>ПАО «ППГХО»</a:t>
            </a:r>
          </a:p>
        </p:txBody>
      </p:sp>
      <p:sp>
        <p:nvSpPr>
          <p:cNvPr id="53" name="Овал 52">
            <a:extLst>
              <a:ext uri="{FF2B5EF4-FFF2-40B4-BE49-F238E27FC236}">
                <a16:creationId xmlns:a16="http://schemas.microsoft.com/office/drawing/2014/main" id="{83CA5DB1-8EC0-4A5D-A5C9-6DE9A76E930E}"/>
              </a:ext>
            </a:extLst>
          </p:cNvPr>
          <p:cNvSpPr/>
          <p:nvPr/>
        </p:nvSpPr>
        <p:spPr>
          <a:xfrm>
            <a:off x="4292990" y="4410297"/>
            <a:ext cx="90000" cy="900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22F38094-EAA2-4D9F-B2C0-6DEB033368F0}"/>
              </a:ext>
            </a:extLst>
          </p:cNvPr>
          <p:cNvSpPr txBox="1"/>
          <p:nvPr/>
        </p:nvSpPr>
        <p:spPr>
          <a:xfrm>
            <a:off x="4311308" y="4517090"/>
            <a:ext cx="999207" cy="230832"/>
          </a:xfrm>
          <a:prstGeom prst="rect">
            <a:avLst/>
          </a:prstGeom>
          <a:noFill/>
          <a:ln>
            <a:noFill/>
          </a:ln>
        </p:spPr>
        <p:txBody>
          <a:bodyPr wrap="square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Добровольное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759C055D-B71A-4CC1-9921-6060EF25ACA8}"/>
              </a:ext>
            </a:extLst>
          </p:cNvPr>
          <p:cNvSpPr txBox="1"/>
          <p:nvPr/>
        </p:nvSpPr>
        <p:spPr>
          <a:xfrm>
            <a:off x="5072630" y="3418755"/>
            <a:ext cx="1287207" cy="23083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Свердловская область</a:t>
            </a:r>
          </a:p>
        </p:txBody>
      </p:sp>
      <p:cxnSp>
        <p:nvCxnSpPr>
          <p:cNvPr id="57" name="Прямая соединительная линия 56">
            <a:extLst>
              <a:ext uri="{FF2B5EF4-FFF2-40B4-BE49-F238E27FC236}">
                <a16:creationId xmlns:a16="http://schemas.microsoft.com/office/drawing/2014/main" id="{80A02BBC-99BD-4C2A-8800-42524AE53877}"/>
              </a:ext>
            </a:extLst>
          </p:cNvPr>
          <p:cNvCxnSpPr>
            <a:cxnSpLocks/>
          </p:cNvCxnSpPr>
          <p:nvPr/>
        </p:nvCxnSpPr>
        <p:spPr>
          <a:xfrm>
            <a:off x="4655281" y="3545853"/>
            <a:ext cx="417349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5C7B4B5D-92E9-4450-ABF6-05A429C3D49F}"/>
              </a:ext>
            </a:extLst>
          </p:cNvPr>
          <p:cNvSpPr txBox="1"/>
          <p:nvPr/>
        </p:nvSpPr>
        <p:spPr>
          <a:xfrm>
            <a:off x="5934059" y="5672155"/>
            <a:ext cx="1207937" cy="23083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Томская область</a:t>
            </a:r>
          </a:p>
        </p:txBody>
      </p:sp>
      <p:cxnSp>
        <p:nvCxnSpPr>
          <p:cNvPr id="59" name="Соединительная линия уступом 66">
            <a:extLst>
              <a:ext uri="{FF2B5EF4-FFF2-40B4-BE49-F238E27FC236}">
                <a16:creationId xmlns:a16="http://schemas.microsoft.com/office/drawing/2014/main" id="{FD4A72FA-335B-4437-9DF8-75CD550D0632}"/>
              </a:ext>
            </a:extLst>
          </p:cNvPr>
          <p:cNvCxnSpPr>
            <a:cxnSpLocks/>
            <a:stCxn id="58" idx="1"/>
          </p:cNvCxnSpPr>
          <p:nvPr/>
        </p:nvCxnSpPr>
        <p:spPr>
          <a:xfrm rot="10800000">
            <a:off x="5773371" y="4641985"/>
            <a:ext cx="160689" cy="1145587"/>
          </a:xfrm>
          <a:prstGeom prst="bentConnector2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Овал 62">
            <a:extLst>
              <a:ext uri="{FF2B5EF4-FFF2-40B4-BE49-F238E27FC236}">
                <a16:creationId xmlns:a16="http://schemas.microsoft.com/office/drawing/2014/main" id="{3012EE3F-1D40-48AC-B5D5-102862BAA933}"/>
              </a:ext>
            </a:extLst>
          </p:cNvPr>
          <p:cNvSpPr/>
          <p:nvPr/>
        </p:nvSpPr>
        <p:spPr>
          <a:xfrm>
            <a:off x="8325348" y="5196721"/>
            <a:ext cx="90000" cy="900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41E4CA03-8423-46B0-9A54-C6DDE2C17393}"/>
              </a:ext>
            </a:extLst>
          </p:cNvPr>
          <p:cNvSpPr txBox="1"/>
          <p:nvPr/>
        </p:nvSpPr>
        <p:spPr>
          <a:xfrm>
            <a:off x="8432778" y="4846204"/>
            <a:ext cx="1243876" cy="507831"/>
          </a:xfrm>
          <a:prstGeom prst="rect">
            <a:avLst/>
          </a:prstGeom>
          <a:noFill/>
          <a:ln>
            <a:noFill/>
          </a:ln>
        </p:spPr>
        <p:txBody>
          <a:bodyPr wrap="square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Вершинное</a:t>
            </a:r>
          </a:p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Количиканское</a:t>
            </a:r>
            <a:endParaRPr kumimoji="0" lang="ru-RU" sz="10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Дыбрынское</a:t>
            </a:r>
            <a:endParaRPr kumimoji="0" lang="ru-RU" sz="10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cxnSp>
        <p:nvCxnSpPr>
          <p:cNvPr id="67" name="Прямая соединительная линия 66">
            <a:extLst>
              <a:ext uri="{FF2B5EF4-FFF2-40B4-BE49-F238E27FC236}">
                <a16:creationId xmlns:a16="http://schemas.microsoft.com/office/drawing/2014/main" id="{A6E3F7B7-555F-4100-A0F3-736F5C01DC4A}"/>
              </a:ext>
            </a:extLst>
          </p:cNvPr>
          <p:cNvCxnSpPr>
            <a:cxnSpLocks/>
          </p:cNvCxnSpPr>
          <p:nvPr/>
        </p:nvCxnSpPr>
        <p:spPr>
          <a:xfrm>
            <a:off x="4337990" y="4503506"/>
            <a:ext cx="0" cy="207650"/>
          </a:xfrm>
          <a:prstGeom prst="line">
            <a:avLst/>
          </a:prstGeom>
          <a:ln w="952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Прямая соединительная линия 71">
            <a:extLst>
              <a:ext uri="{FF2B5EF4-FFF2-40B4-BE49-F238E27FC236}">
                <a16:creationId xmlns:a16="http://schemas.microsoft.com/office/drawing/2014/main" id="{4501B3DD-6F32-4044-B33A-E1857A73F053}"/>
              </a:ext>
            </a:extLst>
          </p:cNvPr>
          <p:cNvCxnSpPr>
            <a:cxnSpLocks/>
          </p:cNvCxnSpPr>
          <p:nvPr/>
        </p:nvCxnSpPr>
        <p:spPr>
          <a:xfrm>
            <a:off x="7548563" y="5574949"/>
            <a:ext cx="0" cy="451739"/>
          </a:xfrm>
          <a:prstGeom prst="line">
            <a:avLst/>
          </a:prstGeom>
          <a:ln w="9525">
            <a:solidFill>
              <a:srgbClr val="7A7C3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Box 75">
            <a:extLst>
              <a:ext uri="{FF2B5EF4-FFF2-40B4-BE49-F238E27FC236}">
                <a16:creationId xmlns:a16="http://schemas.microsoft.com/office/drawing/2014/main" id="{97C14EDE-BB7D-435B-A686-52BAD321B364}"/>
              </a:ext>
            </a:extLst>
          </p:cNvPr>
          <p:cNvSpPr txBox="1"/>
          <p:nvPr/>
        </p:nvSpPr>
        <p:spPr>
          <a:xfrm>
            <a:off x="8147375" y="5934814"/>
            <a:ext cx="1763385" cy="246221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>
            <a:defPPr>
              <a:defRPr lang="en-US"/>
            </a:defPPr>
            <a:lvl1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"/>
                <a:ea typeface="+mn-ea"/>
                <a:cs typeface="+mn-cs"/>
              </a:rPr>
              <a:t>Хиагдинское</a:t>
            </a: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"/>
                <a:ea typeface="+mn-ea"/>
                <a:cs typeface="+mn-cs"/>
              </a:rPr>
              <a:t> рудное поле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"/>
                <a:ea typeface="+mn-ea"/>
                <a:cs typeface="+mn-cs"/>
              </a:rPr>
              <a:t>АО «</a:t>
            </a:r>
            <a:r>
              <a:rPr kumimoji="0" lang="ru-RU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"/>
                <a:ea typeface="+mn-ea"/>
                <a:cs typeface="+mn-cs"/>
              </a:rPr>
              <a:t>Хиагда</a:t>
            </a: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"/>
                <a:ea typeface="+mn-ea"/>
                <a:cs typeface="+mn-cs"/>
              </a:rPr>
              <a:t>»</a:t>
            </a:r>
          </a:p>
        </p:txBody>
      </p:sp>
      <p:cxnSp>
        <p:nvCxnSpPr>
          <p:cNvPr id="77" name="Прямая соединительная линия 76">
            <a:extLst>
              <a:ext uri="{FF2B5EF4-FFF2-40B4-BE49-F238E27FC236}">
                <a16:creationId xmlns:a16="http://schemas.microsoft.com/office/drawing/2014/main" id="{6BE808F2-C223-4881-803A-7E9158D78022}"/>
              </a:ext>
            </a:extLst>
          </p:cNvPr>
          <p:cNvCxnSpPr>
            <a:cxnSpLocks/>
          </p:cNvCxnSpPr>
          <p:nvPr/>
        </p:nvCxnSpPr>
        <p:spPr>
          <a:xfrm>
            <a:off x="8175082" y="5574948"/>
            <a:ext cx="0" cy="348190"/>
          </a:xfrm>
          <a:prstGeom prst="line">
            <a:avLst/>
          </a:prstGeom>
          <a:ln w="952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TextBox 77">
            <a:extLst>
              <a:ext uri="{FF2B5EF4-FFF2-40B4-BE49-F238E27FC236}">
                <a16:creationId xmlns:a16="http://schemas.microsoft.com/office/drawing/2014/main" id="{5DAA6985-4938-4A07-B2B1-D5040CD56A94}"/>
              </a:ext>
            </a:extLst>
          </p:cNvPr>
          <p:cNvSpPr txBox="1"/>
          <p:nvPr/>
        </p:nvSpPr>
        <p:spPr>
          <a:xfrm>
            <a:off x="4474957" y="4136105"/>
            <a:ext cx="1763385" cy="246221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>
            <a:defPPr>
              <a:defRPr lang="en-US"/>
            </a:defPPr>
            <a:lvl1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"/>
                <a:ea typeface="+mn-ea"/>
                <a:cs typeface="+mn-cs"/>
              </a:rPr>
              <a:t>Далматовское</a:t>
            </a:r>
            <a:endParaRPr kumimoji="0" lang="ru-RU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"/>
                <a:ea typeface="+mn-ea"/>
                <a:cs typeface="+mn-cs"/>
              </a:rPr>
              <a:t>АО «</a:t>
            </a:r>
            <a:r>
              <a:rPr kumimoji="0" lang="ru-RU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"/>
                <a:ea typeface="+mn-ea"/>
                <a:cs typeface="+mn-cs"/>
              </a:rPr>
              <a:t>Далур</a:t>
            </a: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"/>
                <a:ea typeface="+mn-ea"/>
                <a:cs typeface="+mn-cs"/>
              </a:rPr>
              <a:t>»</a:t>
            </a:r>
          </a:p>
        </p:txBody>
      </p:sp>
      <p:graphicFrame>
        <p:nvGraphicFramePr>
          <p:cNvPr id="79" name="Таблица 2">
            <a:extLst>
              <a:ext uri="{FF2B5EF4-FFF2-40B4-BE49-F238E27FC236}">
                <a16:creationId xmlns:a16="http://schemas.microsoft.com/office/drawing/2014/main" id="{D0CE8851-C7E2-4A43-8491-D75C961F568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952686"/>
              </p:ext>
            </p:extLst>
          </p:nvPr>
        </p:nvGraphicFramePr>
        <p:xfrm>
          <a:off x="9405050" y="3487331"/>
          <a:ext cx="2695068" cy="150604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59709">
                  <a:extLst>
                    <a:ext uri="{9D8B030D-6E8A-4147-A177-3AD203B41FA5}">
                      <a16:colId xmlns:a16="http://schemas.microsoft.com/office/drawing/2014/main" val="1132660238"/>
                    </a:ext>
                  </a:extLst>
                </a:gridCol>
                <a:gridCol w="735359">
                  <a:extLst>
                    <a:ext uri="{9D8B030D-6E8A-4147-A177-3AD203B41FA5}">
                      <a16:colId xmlns:a16="http://schemas.microsoft.com/office/drawing/2014/main" val="1747823142"/>
                    </a:ext>
                  </a:extLst>
                </a:gridCol>
              </a:tblGrid>
              <a:tr h="36346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Природный уран, тыс. т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85905821"/>
                  </a:ext>
                </a:extLst>
              </a:tr>
              <a:tr h="28564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Потребление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10,9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0005"/>
                  </a:ext>
                </a:extLst>
              </a:tr>
              <a:tr h="28564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Внутреннее производство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2,8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0819947"/>
                  </a:ext>
                </a:extLst>
              </a:tr>
              <a:tr h="28564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Импорт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7,3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6719581"/>
                  </a:ext>
                </a:extLst>
              </a:tr>
              <a:tr h="28564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Доля импорта в потреблении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72 %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0926236"/>
                  </a:ext>
                </a:extLst>
              </a:tr>
            </a:tbl>
          </a:graphicData>
        </a:graphic>
      </p:graphicFrame>
      <p:sp>
        <p:nvSpPr>
          <p:cNvPr id="54" name="Овал 53">
            <a:extLst>
              <a:ext uri="{FF2B5EF4-FFF2-40B4-BE49-F238E27FC236}">
                <a16:creationId xmlns:a16="http://schemas.microsoft.com/office/drawing/2014/main" id="{3012EE3F-1D40-48AC-B5D5-102862BAA933}"/>
              </a:ext>
            </a:extLst>
          </p:cNvPr>
          <p:cNvSpPr/>
          <p:nvPr/>
        </p:nvSpPr>
        <p:spPr>
          <a:xfrm>
            <a:off x="8894414" y="5614622"/>
            <a:ext cx="90000" cy="900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41E4CA03-8423-46B0-9A54-C6DDE2C17393}"/>
              </a:ext>
            </a:extLst>
          </p:cNvPr>
          <p:cNvSpPr txBox="1"/>
          <p:nvPr/>
        </p:nvSpPr>
        <p:spPr>
          <a:xfrm>
            <a:off x="8939414" y="5545203"/>
            <a:ext cx="1243876" cy="369332"/>
          </a:xfrm>
          <a:prstGeom prst="rect">
            <a:avLst/>
          </a:prstGeom>
          <a:noFill/>
          <a:ln>
            <a:noFill/>
          </a:ln>
        </p:spPr>
        <p:txBody>
          <a:bodyPr wrap="square" anchor="ctr">
            <a:spAutoFit/>
          </a:bodyPr>
          <a:lstStyle/>
          <a:p>
            <a:pPr lvl="0">
              <a:lnSpc>
                <a:spcPct val="90000"/>
              </a:lnSpc>
            </a:pPr>
            <a:r>
              <a:rPr lang="ru-RU" sz="1000" dirty="0">
                <a:solidFill>
                  <a:srgbClr val="000000">
                    <a:lumMod val="65000"/>
                    <a:lumOff val="35000"/>
                  </a:srgbClr>
                </a:solidFill>
              </a:rPr>
              <a:t>Аргунское </a:t>
            </a:r>
            <a:r>
              <a:rPr lang="ru-RU" sz="1000" dirty="0" err="1">
                <a:solidFill>
                  <a:srgbClr val="000000">
                    <a:lumMod val="65000"/>
                    <a:lumOff val="35000"/>
                  </a:srgbClr>
                </a:solidFill>
              </a:rPr>
              <a:t>Жерловое</a:t>
            </a:r>
            <a:endParaRPr lang="ru-RU" sz="1000" dirty="0">
              <a:solidFill>
                <a:srgbClr val="000000">
                  <a:lumMod val="65000"/>
                  <a:lumOff val="35000"/>
                </a:srgbClr>
              </a:solidFill>
            </a:endParaRPr>
          </a:p>
        </p:txBody>
      </p:sp>
      <p:pic>
        <p:nvPicPr>
          <p:cNvPr id="61" name="Рисунок 60" descr="Изображение выглядит как текст&#10;&#10;Автоматически созданное описание">
            <a:extLst>
              <a:ext uri="{FF2B5EF4-FFF2-40B4-BE49-F238E27FC236}">
                <a16:creationId xmlns:a16="http://schemas.microsoft.com/office/drawing/2014/main" id="{2361A741-1386-49B0-A50F-251AECCCF0F4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9618" y="204855"/>
            <a:ext cx="1268222" cy="320540"/>
          </a:xfrm>
          <a:prstGeom prst="rect">
            <a:avLst/>
          </a:prstGeom>
        </p:spPr>
      </p:pic>
      <p:sp>
        <p:nvSpPr>
          <p:cNvPr id="62" name="Slide Number Placeholder 4">
            <a:extLst>
              <a:ext uri="{FF2B5EF4-FFF2-40B4-BE49-F238E27FC236}">
                <a16:creationId xmlns:a16="http://schemas.microsoft.com/office/drawing/2014/main" id="{A86F7E32-8E4C-0646-B614-A2CEDC2A1C13}"/>
              </a:ext>
            </a:extLst>
          </p:cNvPr>
          <p:cNvSpPr txBox="1">
            <a:spLocks/>
          </p:cNvSpPr>
          <p:nvPr/>
        </p:nvSpPr>
        <p:spPr>
          <a:xfrm>
            <a:off x="11574684" y="6480313"/>
            <a:ext cx="617316" cy="377687"/>
          </a:xfrm>
          <a:prstGeom prst="rect">
            <a:avLst/>
          </a:prstGeom>
          <a:gradFill>
            <a:gsLst>
              <a:gs pos="100000">
                <a:srgbClr val="F1F5F6">
                  <a:alpha val="0"/>
                </a:srgbClr>
              </a:gs>
              <a:gs pos="66000">
                <a:srgbClr val="F1F5F6">
                  <a:alpha val="58029"/>
                </a:srgbClr>
              </a:gs>
              <a:gs pos="21000">
                <a:srgbClr val="F1F5F6"/>
              </a:gs>
            </a:gsLst>
            <a:lin ang="10800000" scaled="0"/>
          </a:gradFill>
          <a:ln w="19050" cap="sq">
            <a:noFill/>
            <a:miter lim="800000"/>
          </a:ln>
        </p:spPr>
        <p:txBody>
          <a:bodyPr vert="horz" lIns="182880" tIns="182880" rIns="182880" bIns="182880" rtlCol="0" anchor="ctr">
            <a:noAutofit/>
          </a:bodyPr>
          <a:lstStyle>
            <a:defPPr>
              <a:defRPr lang="en-US"/>
            </a:defPPr>
            <a:lvl1pPr marL="266700" indent="0" defTabSz="914400">
              <a:lnSpc>
                <a:spcPct val="90000"/>
              </a:lnSpc>
              <a:spcBef>
                <a:spcPct val="0"/>
              </a:spcBef>
              <a:buNone/>
              <a:tabLst/>
              <a:defRPr sz="20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algn="r"/>
            <a:r>
              <a:rPr lang="ru-RU" sz="1100" dirty="0"/>
              <a:t>6</a:t>
            </a:r>
          </a:p>
        </p:txBody>
      </p:sp>
      <p:cxnSp>
        <p:nvCxnSpPr>
          <p:cNvPr id="65" name="Прямая соединительная линия 64">
            <a:extLst>
              <a:ext uri="{FF2B5EF4-FFF2-40B4-BE49-F238E27FC236}">
                <a16:creationId xmlns:a16="http://schemas.microsoft.com/office/drawing/2014/main" id="{9FD77008-0A00-934A-B040-0A8F103B8FA2}"/>
              </a:ext>
            </a:extLst>
          </p:cNvPr>
          <p:cNvCxnSpPr>
            <a:cxnSpLocks/>
          </p:cNvCxnSpPr>
          <p:nvPr/>
        </p:nvCxnSpPr>
        <p:spPr>
          <a:xfrm>
            <a:off x="11574684" y="6480314"/>
            <a:ext cx="625012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9917078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Рисунок 42">
            <a:extLst>
              <a:ext uri="{FF2B5EF4-FFF2-40B4-BE49-F238E27FC236}">
                <a16:creationId xmlns:a16="http://schemas.microsoft.com/office/drawing/2014/main" id="{841A2DAD-723D-4FCA-BCD7-002BB8B0A39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7288"/>
            <a:ext cx="12192000" cy="6858000"/>
          </a:xfrm>
          <a:prstGeom prst="rect">
            <a:avLst/>
          </a:prstGeom>
        </p:spPr>
      </p:pic>
      <p:sp>
        <p:nvSpPr>
          <p:cNvPr id="304" name="Прямоугольник 303">
            <a:extLst>
              <a:ext uri="{FF2B5EF4-FFF2-40B4-BE49-F238E27FC236}">
                <a16:creationId xmlns:a16="http://schemas.microsoft.com/office/drawing/2014/main" id="{EB7F6FFE-CFD6-C447-9CE1-409C81EACA57}"/>
              </a:ext>
            </a:extLst>
          </p:cNvPr>
          <p:cNvSpPr/>
          <p:nvPr/>
        </p:nvSpPr>
        <p:spPr>
          <a:xfrm>
            <a:off x="8589515" y="1371296"/>
            <a:ext cx="3600000" cy="2137229"/>
          </a:xfrm>
          <a:prstGeom prst="rect">
            <a:avLst/>
          </a:prstGeom>
          <a:solidFill>
            <a:srgbClr val="FFFFFF">
              <a:alpha val="5098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cxnSp>
        <p:nvCxnSpPr>
          <p:cNvPr id="251" name="Прямая соединительная линия 250">
            <a:extLst>
              <a:ext uri="{FF2B5EF4-FFF2-40B4-BE49-F238E27FC236}">
                <a16:creationId xmlns:a16="http://schemas.microsoft.com/office/drawing/2014/main" id="{75A57609-C7A6-2746-94E1-29C15BC263B9}"/>
              </a:ext>
            </a:extLst>
          </p:cNvPr>
          <p:cNvCxnSpPr>
            <a:cxnSpLocks/>
          </p:cNvCxnSpPr>
          <p:nvPr/>
        </p:nvCxnSpPr>
        <p:spPr>
          <a:xfrm>
            <a:off x="0" y="648000"/>
            <a:ext cx="10620000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53" name="Прямоугольник 252">
            <a:extLst>
              <a:ext uri="{FF2B5EF4-FFF2-40B4-BE49-F238E27FC236}">
                <a16:creationId xmlns:a16="http://schemas.microsoft.com/office/drawing/2014/main" id="{852A42E2-C5D7-4849-97F4-6D29C4CB8ACA}"/>
              </a:ext>
            </a:extLst>
          </p:cNvPr>
          <p:cNvSpPr/>
          <p:nvPr/>
        </p:nvSpPr>
        <p:spPr>
          <a:xfrm>
            <a:off x="101252" y="749393"/>
            <a:ext cx="139380" cy="333965"/>
          </a:xfrm>
          <a:prstGeom prst="rect">
            <a:avLst/>
          </a:prstGeom>
          <a:solidFill>
            <a:srgbClr val="5F3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079F8A28-C363-7847-A841-7C2FEA48B72F}"/>
              </a:ext>
            </a:extLst>
          </p:cNvPr>
          <p:cNvSpPr txBox="1"/>
          <p:nvPr/>
        </p:nvSpPr>
        <p:spPr>
          <a:xfrm>
            <a:off x="333445" y="749393"/>
            <a:ext cx="3447907" cy="333964"/>
          </a:xfrm>
          <a:prstGeom prst="rect">
            <a:avLst/>
          </a:prstGeom>
          <a:noFill/>
        </p:spPr>
        <p:txBody>
          <a:bodyPr wrap="square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30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ТИТАН</a:t>
            </a:r>
            <a:endParaRPr kumimoji="0" lang="en-US" sz="1600" b="0" i="0" u="none" strike="noStrike" kern="1200" cap="none" spc="30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Franklin Gothic Medium" panose="020B0603020102020204"/>
              <a:ea typeface="+mn-ea"/>
              <a:cs typeface="+mn-cs"/>
            </a:endParaRPr>
          </a:p>
        </p:txBody>
      </p:sp>
      <p:sp>
        <p:nvSpPr>
          <p:cNvPr id="256" name="Title 1">
            <a:extLst>
              <a:ext uri="{FF2B5EF4-FFF2-40B4-BE49-F238E27FC236}">
                <a16:creationId xmlns:a16="http://schemas.microsoft.com/office/drawing/2014/main" id="{3EF06316-9025-574C-BE7C-91EACFE76C60}"/>
              </a:ext>
            </a:extLst>
          </p:cNvPr>
          <p:cNvSpPr txBox="1">
            <a:spLocks/>
          </p:cNvSpPr>
          <p:nvPr/>
        </p:nvSpPr>
        <p:spPr bwMode="black">
          <a:xfrm>
            <a:off x="0" y="-10756"/>
            <a:ext cx="10620000" cy="648000"/>
          </a:xfrm>
          <a:prstGeom prst="rect">
            <a:avLst/>
          </a:prstGeom>
          <a:gradFill>
            <a:gsLst>
              <a:gs pos="100000">
                <a:srgbClr val="F1F5F6">
                  <a:alpha val="0"/>
                </a:srgbClr>
              </a:gs>
              <a:gs pos="65000">
                <a:srgbClr val="F1F5F6">
                  <a:alpha val="58029"/>
                </a:srgbClr>
              </a:gs>
              <a:gs pos="27000">
                <a:srgbClr val="F1F5F6"/>
              </a:gs>
            </a:gsLst>
            <a:lin ang="0" scaled="0"/>
          </a:gradFill>
          <a:ln w="19050" cap="sq">
            <a:noFill/>
            <a:miter lim="800000"/>
          </a:ln>
        </p:spPr>
        <p:txBody>
          <a:bodyPr vert="horz" lIns="182880" tIns="182880" rIns="182880" bIns="182880" rtlCol="0" anchor="ctr">
            <a:noAutofit/>
          </a:bodyPr>
          <a:lstStyle>
            <a:lvl1pPr marL="26670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tabLst/>
              <a:defRPr sz="2000" kern="12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kumimoji="0" lang="ru-RU" sz="2000" b="0" i="0" u="none" strike="noStrike" kern="1200" cap="all" spc="20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Medium" panose="020B0603020102020204"/>
                <a:ea typeface="+mj-ea"/>
                <a:cs typeface="+mj-cs"/>
              </a:rPr>
              <a:t>ОСНОВНЫЕ НАПРАВЛЕНИЯ И ОБЪЕМЫ ИМПОРТНЫХ </a:t>
            </a:r>
            <a:r>
              <a:rPr kumimoji="0" lang="ru-RU" sz="2000" b="0" i="0" u="none" strike="noStrike" kern="1200" cap="all" spc="200" normalizeH="0" baseline="0" noProof="0" dirty="0" err="1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Medium" panose="020B0603020102020204"/>
                <a:ea typeface="+mj-ea"/>
                <a:cs typeface="+mj-cs"/>
              </a:rPr>
              <a:t>ПОСТАВОк</a:t>
            </a:r>
            <a:r>
              <a:rPr lang="ru-RU" dirty="0"/>
              <a:t>. 2021 </a:t>
            </a:r>
            <a:r>
              <a:rPr lang="ru-RU" cap="none" dirty="0"/>
              <a:t>г.</a:t>
            </a:r>
          </a:p>
        </p:txBody>
      </p:sp>
      <p:sp>
        <p:nvSpPr>
          <p:cNvPr id="272" name="TextBox 271">
            <a:extLst>
              <a:ext uri="{FF2B5EF4-FFF2-40B4-BE49-F238E27FC236}">
                <a16:creationId xmlns:a16="http://schemas.microsoft.com/office/drawing/2014/main" id="{26643B30-DDA9-D54C-9F2C-33F3848BB2A7}"/>
              </a:ext>
            </a:extLst>
          </p:cNvPr>
          <p:cNvSpPr txBox="1"/>
          <p:nvPr/>
        </p:nvSpPr>
        <p:spPr>
          <a:xfrm>
            <a:off x="1315317" y="3750840"/>
            <a:ext cx="1088109" cy="5286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ООО «Титановые </a:t>
            </a:r>
          </a:p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Инвестиции»</a:t>
            </a:r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871B847E-3A2C-A644-B618-4C46AC0B734C}"/>
              </a:ext>
            </a:extLst>
          </p:cNvPr>
          <p:cNvSpPr txBox="1"/>
          <p:nvPr/>
        </p:nvSpPr>
        <p:spPr>
          <a:xfrm>
            <a:off x="2919539" y="2771375"/>
            <a:ext cx="1564182" cy="3831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ОАО «Соликамский магниевый завод»</a:t>
            </a:r>
          </a:p>
        </p:txBody>
      </p:sp>
      <p:sp>
        <p:nvSpPr>
          <p:cNvPr id="274" name="TextBox 273">
            <a:extLst>
              <a:ext uri="{FF2B5EF4-FFF2-40B4-BE49-F238E27FC236}">
                <a16:creationId xmlns:a16="http://schemas.microsoft.com/office/drawing/2014/main" id="{842D5C49-1EDD-5D41-B102-81BB5960D193}"/>
              </a:ext>
            </a:extLst>
          </p:cNvPr>
          <p:cNvSpPr txBox="1"/>
          <p:nvPr/>
        </p:nvSpPr>
        <p:spPr>
          <a:xfrm>
            <a:off x="6223769" y="4548010"/>
            <a:ext cx="2796056" cy="3831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Туганское</a:t>
            </a: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 </a:t>
            </a:r>
          </a:p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АО «ТГОК «Ильменит»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BA368A92-6C3A-E948-A14D-5F9FAADC6D45}"/>
              </a:ext>
            </a:extLst>
          </p:cNvPr>
          <p:cNvSpPr txBox="1"/>
          <p:nvPr/>
        </p:nvSpPr>
        <p:spPr>
          <a:xfrm>
            <a:off x="4204059" y="1555630"/>
            <a:ext cx="3700445" cy="2377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Ловозерское «Ловозерский ГОК»</a:t>
            </a: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79E58A57-CABB-7543-8112-48E8FB60C489}"/>
              </a:ext>
            </a:extLst>
          </p:cNvPr>
          <p:cNvSpPr txBox="1"/>
          <p:nvPr/>
        </p:nvSpPr>
        <p:spPr>
          <a:xfrm>
            <a:off x="4699755" y="4024398"/>
            <a:ext cx="3053737" cy="2377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Ключевской завод ферросплавов</a:t>
            </a: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5BE5FFDE-0D3D-554E-ACD6-05F4F26AE0F8}"/>
              </a:ext>
            </a:extLst>
          </p:cNvPr>
          <p:cNvSpPr txBox="1"/>
          <p:nvPr/>
        </p:nvSpPr>
        <p:spPr>
          <a:xfrm>
            <a:off x="1897139" y="1040135"/>
            <a:ext cx="1371665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300" normalizeH="0" baseline="0" noProof="0" dirty="0">
                <a:ln>
                  <a:noFill/>
                </a:ln>
                <a:solidFill>
                  <a:srgbClr val="859BA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НОРВЕГИЯ</a:t>
            </a:r>
          </a:p>
        </p:txBody>
      </p:sp>
      <p:sp>
        <p:nvSpPr>
          <p:cNvPr id="524" name="TextBox 523">
            <a:extLst>
              <a:ext uri="{FF2B5EF4-FFF2-40B4-BE49-F238E27FC236}">
                <a16:creationId xmlns:a16="http://schemas.microsoft.com/office/drawing/2014/main" id="{5DB4F35E-BE7C-5D4D-AC65-D1A93CDE8DE0}"/>
              </a:ext>
            </a:extLst>
          </p:cNvPr>
          <p:cNvSpPr txBox="1"/>
          <p:nvPr/>
        </p:nvSpPr>
        <p:spPr>
          <a:xfrm>
            <a:off x="2382729" y="5191666"/>
            <a:ext cx="1371665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300" normalizeH="0" baseline="0" noProof="0" dirty="0">
                <a:ln>
                  <a:noFill/>
                </a:ln>
                <a:solidFill>
                  <a:srgbClr val="859BA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ВЬЕТНАМ</a:t>
            </a:r>
          </a:p>
        </p:txBody>
      </p:sp>
      <p:sp>
        <p:nvSpPr>
          <p:cNvPr id="590" name="TextBox 589">
            <a:extLst>
              <a:ext uri="{FF2B5EF4-FFF2-40B4-BE49-F238E27FC236}">
                <a16:creationId xmlns:a16="http://schemas.microsoft.com/office/drawing/2014/main" id="{66869B74-3029-644B-9F0F-E09CDAE9F781}"/>
              </a:ext>
            </a:extLst>
          </p:cNvPr>
          <p:cNvSpPr txBox="1"/>
          <p:nvPr/>
        </p:nvSpPr>
        <p:spPr>
          <a:xfrm rot="481663">
            <a:off x="1425817" y="5132456"/>
            <a:ext cx="776550" cy="233753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10 тыс. т</a:t>
            </a:r>
          </a:p>
        </p:txBody>
      </p:sp>
      <p:sp>
        <p:nvSpPr>
          <p:cNvPr id="591" name="TextBox 590">
            <a:extLst>
              <a:ext uri="{FF2B5EF4-FFF2-40B4-BE49-F238E27FC236}">
                <a16:creationId xmlns:a16="http://schemas.microsoft.com/office/drawing/2014/main" id="{E0647409-97FF-C944-9061-9D90BA8450D4}"/>
              </a:ext>
            </a:extLst>
          </p:cNvPr>
          <p:cNvSpPr txBox="1"/>
          <p:nvPr/>
        </p:nvSpPr>
        <p:spPr>
          <a:xfrm rot="1201433">
            <a:off x="2012710" y="2739280"/>
            <a:ext cx="744310" cy="233753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100" dirty="0">
                <a:solidFill>
                  <a:srgbClr val="000000"/>
                </a:solidFill>
                <a:latin typeface="Franklin Gothic Book" panose="020B0503020102020204"/>
              </a:rPr>
              <a:t>25</a:t>
            </a: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 тыс. т</a:t>
            </a:r>
          </a:p>
        </p:txBody>
      </p:sp>
      <p:sp>
        <p:nvSpPr>
          <p:cNvPr id="592" name="TextBox 591">
            <a:extLst>
              <a:ext uri="{FF2B5EF4-FFF2-40B4-BE49-F238E27FC236}">
                <a16:creationId xmlns:a16="http://schemas.microsoft.com/office/drawing/2014/main" id="{754C4277-C970-2742-9096-4EEFB85FDE16}"/>
              </a:ext>
            </a:extLst>
          </p:cNvPr>
          <p:cNvSpPr txBox="1"/>
          <p:nvPr/>
        </p:nvSpPr>
        <p:spPr>
          <a:xfrm rot="1068741">
            <a:off x="2666395" y="3871305"/>
            <a:ext cx="973525" cy="233753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0,1 тыс. т</a:t>
            </a:r>
          </a:p>
        </p:txBody>
      </p:sp>
      <p:sp>
        <p:nvSpPr>
          <p:cNvPr id="290" name="TextBox 289">
            <a:extLst>
              <a:ext uri="{FF2B5EF4-FFF2-40B4-BE49-F238E27FC236}">
                <a16:creationId xmlns:a16="http://schemas.microsoft.com/office/drawing/2014/main" id="{E70B3E55-47DD-0141-AC0A-FD6D3C748107}"/>
              </a:ext>
            </a:extLst>
          </p:cNvPr>
          <p:cNvSpPr txBox="1"/>
          <p:nvPr/>
        </p:nvSpPr>
        <p:spPr>
          <a:xfrm rot="16200000">
            <a:off x="693689" y="2888156"/>
            <a:ext cx="778796" cy="233753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47 тыс. т</a:t>
            </a:r>
          </a:p>
        </p:txBody>
      </p:sp>
      <p:pic>
        <p:nvPicPr>
          <p:cNvPr id="291" name="Рисунок 290">
            <a:extLst>
              <a:ext uri="{FF2B5EF4-FFF2-40B4-BE49-F238E27FC236}">
                <a16:creationId xmlns:a16="http://schemas.microsoft.com/office/drawing/2014/main" id="{CA867FEF-A20B-1446-B38B-AD72D550EBE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934556" y="1525754"/>
            <a:ext cx="269503" cy="269503"/>
          </a:xfrm>
          <a:prstGeom prst="rect">
            <a:avLst/>
          </a:prstGeom>
        </p:spPr>
      </p:pic>
      <p:pic>
        <p:nvPicPr>
          <p:cNvPr id="293" name="Рисунок 292">
            <a:extLst>
              <a:ext uri="{FF2B5EF4-FFF2-40B4-BE49-F238E27FC236}">
                <a16:creationId xmlns:a16="http://schemas.microsoft.com/office/drawing/2014/main" id="{BD8D00B6-E78C-B848-8296-ABC82FF02B9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923080" y="4568126"/>
            <a:ext cx="269503" cy="269503"/>
          </a:xfrm>
          <a:prstGeom prst="rect">
            <a:avLst/>
          </a:prstGeom>
        </p:spPr>
      </p:pic>
      <p:pic>
        <p:nvPicPr>
          <p:cNvPr id="297" name="Рисунок 296">
            <a:extLst>
              <a:ext uri="{FF2B5EF4-FFF2-40B4-BE49-F238E27FC236}">
                <a16:creationId xmlns:a16="http://schemas.microsoft.com/office/drawing/2014/main" id="{37CB30F8-ADBB-9147-8613-CE7BDBB3AA9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399288" y="3411633"/>
            <a:ext cx="269503" cy="269503"/>
          </a:xfrm>
          <a:prstGeom prst="rect">
            <a:avLst/>
          </a:prstGeom>
        </p:spPr>
      </p:pic>
      <p:pic>
        <p:nvPicPr>
          <p:cNvPr id="299" name="Рисунок 298">
            <a:extLst>
              <a:ext uri="{FF2B5EF4-FFF2-40B4-BE49-F238E27FC236}">
                <a16:creationId xmlns:a16="http://schemas.microsoft.com/office/drawing/2014/main" id="{A1DD1B7D-7165-4548-92C1-93510AAF2CE2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090115" y="3345111"/>
            <a:ext cx="269503" cy="269503"/>
          </a:xfrm>
          <a:prstGeom prst="rect">
            <a:avLst/>
          </a:prstGeom>
        </p:spPr>
      </p:pic>
      <p:pic>
        <p:nvPicPr>
          <p:cNvPr id="300" name="Рисунок 299">
            <a:extLst>
              <a:ext uri="{FF2B5EF4-FFF2-40B4-BE49-F238E27FC236}">
                <a16:creationId xmlns:a16="http://schemas.microsoft.com/office/drawing/2014/main" id="{E9BD0FB9-F83D-D04B-B90C-56375DF4D5E1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237678" y="3644727"/>
            <a:ext cx="269503" cy="269503"/>
          </a:xfrm>
          <a:prstGeom prst="rect">
            <a:avLst/>
          </a:prstGeom>
        </p:spPr>
      </p:pic>
      <p:pic>
        <p:nvPicPr>
          <p:cNvPr id="301" name="Рисунок 300">
            <a:extLst>
              <a:ext uri="{FF2B5EF4-FFF2-40B4-BE49-F238E27FC236}">
                <a16:creationId xmlns:a16="http://schemas.microsoft.com/office/drawing/2014/main" id="{327D14F7-3F57-214C-B639-0179B9E497E3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484989" y="3952785"/>
            <a:ext cx="269503" cy="269503"/>
          </a:xfrm>
          <a:prstGeom prst="rect">
            <a:avLst/>
          </a:prstGeom>
        </p:spPr>
      </p:pic>
      <p:sp>
        <p:nvSpPr>
          <p:cNvPr id="292" name="TextBox 291">
            <a:extLst>
              <a:ext uri="{FF2B5EF4-FFF2-40B4-BE49-F238E27FC236}">
                <a16:creationId xmlns:a16="http://schemas.microsoft.com/office/drawing/2014/main" id="{DDEDE0B8-ACDA-BD4D-B2CB-1743E7FAB688}"/>
              </a:ext>
            </a:extLst>
          </p:cNvPr>
          <p:cNvSpPr txBox="1"/>
          <p:nvPr/>
        </p:nvSpPr>
        <p:spPr>
          <a:xfrm>
            <a:off x="9391382" y="1608667"/>
            <a:ext cx="2340027" cy="269502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Основные перерабатывающие заводы</a:t>
            </a:r>
          </a:p>
        </p:txBody>
      </p:sp>
      <p:sp>
        <p:nvSpPr>
          <p:cNvPr id="295" name="TextBox 294">
            <a:extLst>
              <a:ext uri="{FF2B5EF4-FFF2-40B4-BE49-F238E27FC236}">
                <a16:creationId xmlns:a16="http://schemas.microsoft.com/office/drawing/2014/main" id="{707F802F-86A1-814C-AF9F-38335DE7D6E2}"/>
              </a:ext>
            </a:extLst>
          </p:cNvPr>
          <p:cNvSpPr txBox="1"/>
          <p:nvPr/>
        </p:nvSpPr>
        <p:spPr>
          <a:xfrm>
            <a:off x="9391383" y="2066883"/>
            <a:ext cx="2477148" cy="269503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Горно-обогатительные комбинаты (</a:t>
            </a:r>
            <a:r>
              <a:rPr kumimoji="0" lang="ru-RU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ГОКи</a:t>
            </a: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)</a:t>
            </a:r>
          </a:p>
        </p:txBody>
      </p:sp>
      <p:sp>
        <p:nvSpPr>
          <p:cNvPr id="296" name="TextBox 295">
            <a:extLst>
              <a:ext uri="{FF2B5EF4-FFF2-40B4-BE49-F238E27FC236}">
                <a16:creationId xmlns:a16="http://schemas.microsoft.com/office/drawing/2014/main" id="{46A7F712-2845-EF47-88D2-A6E7A8980281}"/>
              </a:ext>
            </a:extLst>
          </p:cNvPr>
          <p:cNvSpPr txBox="1"/>
          <p:nvPr/>
        </p:nvSpPr>
        <p:spPr>
          <a:xfrm>
            <a:off x="9395906" y="2541734"/>
            <a:ext cx="2472625" cy="246221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>
            <a:defPPr>
              <a:defRPr lang="en-US"/>
            </a:defPPr>
            <a:lvl1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Руды и концентраты титановые</a:t>
            </a:r>
          </a:p>
        </p:txBody>
      </p:sp>
      <p:pic>
        <p:nvPicPr>
          <p:cNvPr id="298" name="Рисунок 297">
            <a:extLst>
              <a:ext uri="{FF2B5EF4-FFF2-40B4-BE49-F238E27FC236}">
                <a16:creationId xmlns:a16="http://schemas.microsoft.com/office/drawing/2014/main" id="{6B99EF81-4AFC-614D-B2DA-C9DC950A1A8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960385" y="2066883"/>
            <a:ext cx="269503" cy="269503"/>
          </a:xfrm>
          <a:prstGeom prst="rect">
            <a:avLst/>
          </a:prstGeom>
        </p:spPr>
      </p:pic>
      <p:pic>
        <p:nvPicPr>
          <p:cNvPr id="302" name="Рисунок 301">
            <a:extLst>
              <a:ext uri="{FF2B5EF4-FFF2-40B4-BE49-F238E27FC236}">
                <a16:creationId xmlns:a16="http://schemas.microsoft.com/office/drawing/2014/main" id="{FA20F2C2-428F-174C-9B45-252B3CE0BB9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960385" y="1608667"/>
            <a:ext cx="269503" cy="269503"/>
          </a:xfrm>
          <a:prstGeom prst="rect">
            <a:avLst/>
          </a:prstGeom>
        </p:spPr>
      </p:pic>
      <p:pic>
        <p:nvPicPr>
          <p:cNvPr id="303" name="Рисунок 302">
            <a:extLst>
              <a:ext uri="{FF2B5EF4-FFF2-40B4-BE49-F238E27FC236}">
                <a16:creationId xmlns:a16="http://schemas.microsoft.com/office/drawing/2014/main" id="{FEEE1182-E025-BE4E-94E4-75B3228607F5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8964784" y="2541734"/>
            <a:ext cx="260705" cy="246221"/>
          </a:xfrm>
          <a:prstGeom prst="rect">
            <a:avLst/>
          </a:prstGeom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37B15955-7586-DC43-A2C4-72E69DBB9DCC}"/>
              </a:ext>
            </a:extLst>
          </p:cNvPr>
          <p:cNvSpPr txBox="1"/>
          <p:nvPr/>
        </p:nvSpPr>
        <p:spPr>
          <a:xfrm>
            <a:off x="333445" y="2269861"/>
            <a:ext cx="1125142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300" normalizeH="0" baseline="0" noProof="0" dirty="0">
                <a:ln>
                  <a:noFill/>
                </a:ln>
                <a:solidFill>
                  <a:srgbClr val="859BA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УКРАИНА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5B7552F-216C-CE44-A4CD-F82E9E092F94}"/>
              </a:ext>
            </a:extLst>
          </p:cNvPr>
          <p:cNvSpPr txBox="1"/>
          <p:nvPr/>
        </p:nvSpPr>
        <p:spPr>
          <a:xfrm>
            <a:off x="5663204" y="4260608"/>
            <a:ext cx="1927439" cy="23083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Тюменская область</a:t>
            </a:r>
          </a:p>
        </p:txBody>
      </p:sp>
      <p:cxnSp>
        <p:nvCxnSpPr>
          <p:cNvPr id="47" name="Прямая соединительная линия 46">
            <a:extLst>
              <a:ext uri="{FF2B5EF4-FFF2-40B4-BE49-F238E27FC236}">
                <a16:creationId xmlns:a16="http://schemas.microsoft.com/office/drawing/2014/main" id="{97453D5C-D78B-7D49-9489-F40D91381571}"/>
              </a:ext>
            </a:extLst>
          </p:cNvPr>
          <p:cNvCxnSpPr>
            <a:cxnSpLocks/>
          </p:cNvCxnSpPr>
          <p:nvPr/>
        </p:nvCxnSpPr>
        <p:spPr>
          <a:xfrm>
            <a:off x="4964713" y="4379233"/>
            <a:ext cx="698491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767F1696-550C-8A43-978F-EEF628AD0DAA}"/>
              </a:ext>
            </a:extLst>
          </p:cNvPr>
          <p:cNvSpPr txBox="1"/>
          <p:nvPr/>
        </p:nvSpPr>
        <p:spPr>
          <a:xfrm>
            <a:off x="336554" y="3481415"/>
            <a:ext cx="535476" cy="23083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Крым</a:t>
            </a:r>
          </a:p>
        </p:txBody>
      </p:sp>
      <p:cxnSp>
        <p:nvCxnSpPr>
          <p:cNvPr id="52" name="Прямая соединительная линия 51">
            <a:extLst>
              <a:ext uri="{FF2B5EF4-FFF2-40B4-BE49-F238E27FC236}">
                <a16:creationId xmlns:a16="http://schemas.microsoft.com/office/drawing/2014/main" id="{08AED062-DD70-9942-BC20-55DCC290FD31}"/>
              </a:ext>
            </a:extLst>
          </p:cNvPr>
          <p:cNvCxnSpPr>
            <a:cxnSpLocks/>
            <a:stCxn id="51" idx="3"/>
          </p:cNvCxnSpPr>
          <p:nvPr/>
        </p:nvCxnSpPr>
        <p:spPr>
          <a:xfrm>
            <a:off x="872030" y="3596831"/>
            <a:ext cx="411942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extBox 62">
            <a:extLst>
              <a:ext uri="{FF2B5EF4-FFF2-40B4-BE49-F238E27FC236}">
                <a16:creationId xmlns:a16="http://schemas.microsoft.com/office/drawing/2014/main" id="{BA016228-B491-5140-B5F0-A37AEB0153BE}"/>
              </a:ext>
            </a:extLst>
          </p:cNvPr>
          <p:cNvSpPr txBox="1"/>
          <p:nvPr/>
        </p:nvSpPr>
        <p:spPr>
          <a:xfrm>
            <a:off x="4614951" y="2938775"/>
            <a:ext cx="1062304" cy="23083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>
            <a:defPPr>
              <a:defRPr lang="en-US"/>
            </a:defPPr>
            <a:lvl1pPr>
              <a:defRPr sz="900">
                <a:solidFill>
                  <a:schemeClr val="tx2"/>
                </a:solidFill>
              </a:defRPr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Пермский край</a:t>
            </a:r>
          </a:p>
        </p:txBody>
      </p:sp>
      <p:cxnSp>
        <p:nvCxnSpPr>
          <p:cNvPr id="64" name="Соединительная линия уступом 63">
            <a:extLst>
              <a:ext uri="{FF2B5EF4-FFF2-40B4-BE49-F238E27FC236}">
                <a16:creationId xmlns:a16="http://schemas.microsoft.com/office/drawing/2014/main" id="{46A212D1-B4F9-9741-90CB-8F65C53C822F}"/>
              </a:ext>
            </a:extLst>
          </p:cNvPr>
          <p:cNvCxnSpPr>
            <a:cxnSpLocks/>
            <a:stCxn id="63" idx="1"/>
          </p:cNvCxnSpPr>
          <p:nvPr/>
        </p:nvCxnSpPr>
        <p:spPr>
          <a:xfrm rot="10800000" flipV="1">
            <a:off x="4365105" y="3054191"/>
            <a:ext cx="249847" cy="327782"/>
          </a:xfrm>
          <a:prstGeom prst="bentConnector2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Овал 40">
            <a:extLst>
              <a:ext uri="{FF2B5EF4-FFF2-40B4-BE49-F238E27FC236}">
                <a16:creationId xmlns:a16="http://schemas.microsoft.com/office/drawing/2014/main" id="{5CF674E1-AA53-4E56-BAA6-DE6CFF5EC217}"/>
              </a:ext>
            </a:extLst>
          </p:cNvPr>
          <p:cNvSpPr/>
          <p:nvPr/>
        </p:nvSpPr>
        <p:spPr>
          <a:xfrm>
            <a:off x="4000115" y="1371296"/>
            <a:ext cx="90000" cy="90000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4EE6216-70F3-4F9B-8C5C-8A5116ADD983}"/>
              </a:ext>
            </a:extLst>
          </p:cNvPr>
          <p:cNvSpPr txBox="1"/>
          <p:nvPr/>
        </p:nvSpPr>
        <p:spPr>
          <a:xfrm>
            <a:off x="4082358" y="1299111"/>
            <a:ext cx="1680767" cy="2169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Юго-Восточная Гремяха</a:t>
            </a:r>
          </a:p>
        </p:txBody>
      </p:sp>
      <p:sp>
        <p:nvSpPr>
          <p:cNvPr id="46" name="Овал 45">
            <a:extLst>
              <a:ext uri="{FF2B5EF4-FFF2-40B4-BE49-F238E27FC236}">
                <a16:creationId xmlns:a16="http://schemas.microsoft.com/office/drawing/2014/main" id="{6AC175BE-ECE3-445E-A3A2-E1ABCBCC1FFA}"/>
              </a:ext>
            </a:extLst>
          </p:cNvPr>
          <p:cNvSpPr/>
          <p:nvPr/>
        </p:nvSpPr>
        <p:spPr>
          <a:xfrm>
            <a:off x="4136202" y="1898771"/>
            <a:ext cx="90000" cy="90000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EED48CEB-BAFF-4D19-9E00-592AE7CEED09}"/>
              </a:ext>
            </a:extLst>
          </p:cNvPr>
          <p:cNvSpPr txBox="1"/>
          <p:nvPr/>
        </p:nvSpPr>
        <p:spPr>
          <a:xfrm>
            <a:off x="4196973" y="1837440"/>
            <a:ext cx="1070504" cy="2169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Куроптевская пл.</a:t>
            </a:r>
          </a:p>
        </p:txBody>
      </p:sp>
      <p:sp>
        <p:nvSpPr>
          <p:cNvPr id="49" name="Овал 48">
            <a:extLst>
              <a:ext uri="{FF2B5EF4-FFF2-40B4-BE49-F238E27FC236}">
                <a16:creationId xmlns:a16="http://schemas.microsoft.com/office/drawing/2014/main" id="{1B2A8534-E53D-4901-AD15-91A723A7F19C}"/>
              </a:ext>
            </a:extLst>
          </p:cNvPr>
          <p:cNvSpPr/>
          <p:nvPr/>
        </p:nvSpPr>
        <p:spPr>
          <a:xfrm>
            <a:off x="5402246" y="2728901"/>
            <a:ext cx="90000" cy="90000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601C0E4-9EBB-4AE8-B8A4-1C045AF638A7}"/>
              </a:ext>
            </a:extLst>
          </p:cNvPr>
          <p:cNvSpPr txBox="1"/>
          <p:nvPr/>
        </p:nvSpPr>
        <p:spPr>
          <a:xfrm>
            <a:off x="5468182" y="2670655"/>
            <a:ext cx="1492086" cy="2169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Маруншорская пл.</a:t>
            </a:r>
          </a:p>
        </p:txBody>
      </p:sp>
      <p:sp>
        <p:nvSpPr>
          <p:cNvPr id="53" name="Овал 52">
            <a:extLst>
              <a:ext uri="{FF2B5EF4-FFF2-40B4-BE49-F238E27FC236}">
                <a16:creationId xmlns:a16="http://schemas.microsoft.com/office/drawing/2014/main" id="{AB4A7F51-5E9E-424C-9FB5-94BF909C12AA}"/>
              </a:ext>
            </a:extLst>
          </p:cNvPr>
          <p:cNvSpPr/>
          <p:nvPr/>
        </p:nvSpPr>
        <p:spPr>
          <a:xfrm>
            <a:off x="1876367" y="4290202"/>
            <a:ext cx="90000" cy="90000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8651F5CA-F7F0-45DE-8A95-A707E1B88D26}"/>
              </a:ext>
            </a:extLst>
          </p:cNvPr>
          <p:cNvSpPr txBox="1"/>
          <p:nvPr/>
        </p:nvSpPr>
        <p:spPr>
          <a:xfrm>
            <a:off x="1931945" y="4222288"/>
            <a:ext cx="1070504" cy="2169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Бешпагирское</a:t>
            </a:r>
          </a:p>
        </p:txBody>
      </p:sp>
      <p:sp>
        <p:nvSpPr>
          <p:cNvPr id="55" name="Овал 54">
            <a:extLst>
              <a:ext uri="{FF2B5EF4-FFF2-40B4-BE49-F238E27FC236}">
                <a16:creationId xmlns:a16="http://schemas.microsoft.com/office/drawing/2014/main" id="{FE318C43-9873-4B0B-BFFA-8862CA09E149}"/>
              </a:ext>
            </a:extLst>
          </p:cNvPr>
          <p:cNvSpPr/>
          <p:nvPr/>
        </p:nvSpPr>
        <p:spPr>
          <a:xfrm>
            <a:off x="2655270" y="3418527"/>
            <a:ext cx="90000" cy="90000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38AD3DEF-8A4F-4079-85F4-F5FB94EF182E}"/>
              </a:ext>
            </a:extLst>
          </p:cNvPr>
          <p:cNvSpPr txBox="1"/>
          <p:nvPr/>
        </p:nvSpPr>
        <p:spPr>
          <a:xfrm>
            <a:off x="2582972" y="3538343"/>
            <a:ext cx="1070504" cy="2169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Центральное</a:t>
            </a:r>
          </a:p>
        </p:txBody>
      </p:sp>
      <p:sp>
        <p:nvSpPr>
          <p:cNvPr id="57" name="Овал 56">
            <a:extLst>
              <a:ext uri="{FF2B5EF4-FFF2-40B4-BE49-F238E27FC236}">
                <a16:creationId xmlns:a16="http://schemas.microsoft.com/office/drawing/2014/main" id="{6CEDB05B-F03B-45A1-BA5F-79F78CB3F207}"/>
              </a:ext>
            </a:extLst>
          </p:cNvPr>
          <p:cNvSpPr/>
          <p:nvPr/>
        </p:nvSpPr>
        <p:spPr>
          <a:xfrm>
            <a:off x="3606143" y="4550762"/>
            <a:ext cx="90000" cy="90000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3DFC978C-6103-4FF9-BDD5-95115FF4CDC8}"/>
              </a:ext>
            </a:extLst>
          </p:cNvPr>
          <p:cNvSpPr txBox="1"/>
          <p:nvPr/>
        </p:nvSpPr>
        <p:spPr>
          <a:xfrm>
            <a:off x="3661721" y="4482848"/>
            <a:ext cx="1070504" cy="2169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Шубинское</a:t>
            </a:r>
          </a:p>
        </p:txBody>
      </p:sp>
      <p:sp>
        <p:nvSpPr>
          <p:cNvPr id="59" name="Овал 58">
            <a:extLst>
              <a:ext uri="{FF2B5EF4-FFF2-40B4-BE49-F238E27FC236}">
                <a16:creationId xmlns:a16="http://schemas.microsoft.com/office/drawing/2014/main" id="{C70764D9-AAFA-4CBE-9299-C39A5BA4D511}"/>
              </a:ext>
            </a:extLst>
          </p:cNvPr>
          <p:cNvSpPr/>
          <p:nvPr/>
        </p:nvSpPr>
        <p:spPr>
          <a:xfrm>
            <a:off x="8888673" y="4550762"/>
            <a:ext cx="90000" cy="90000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D97A9B0-2B15-4F26-8B98-54E3527B418A}"/>
              </a:ext>
            </a:extLst>
          </p:cNvPr>
          <p:cNvSpPr txBox="1"/>
          <p:nvPr/>
        </p:nvSpPr>
        <p:spPr>
          <a:xfrm>
            <a:off x="9000156" y="4491273"/>
            <a:ext cx="1070504" cy="2169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Большой Сэйим</a:t>
            </a:r>
          </a:p>
        </p:txBody>
      </p:sp>
      <p:pic>
        <p:nvPicPr>
          <p:cNvPr id="60" name="Рисунок 59">
            <a:extLst>
              <a:ext uri="{FF2B5EF4-FFF2-40B4-BE49-F238E27FC236}">
                <a16:creationId xmlns:a16="http://schemas.microsoft.com/office/drawing/2014/main" id="{A8CC3018-93E8-D048-9F75-3ED43F2EFA17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6200000">
            <a:off x="8288103" y="5007631"/>
            <a:ext cx="1265743" cy="553515"/>
          </a:xfrm>
          <a:prstGeom prst="rect">
            <a:avLst/>
          </a:prstGeom>
        </p:spPr>
      </p:pic>
      <p:sp>
        <p:nvSpPr>
          <p:cNvPr id="4" name="Умножение 3">
            <a:extLst>
              <a:ext uri="{FF2B5EF4-FFF2-40B4-BE49-F238E27FC236}">
                <a16:creationId xmlns:a16="http://schemas.microsoft.com/office/drawing/2014/main" id="{1CB3E1F7-BB9F-DA4A-8E17-FB69E3A686DC}"/>
              </a:ext>
            </a:extLst>
          </p:cNvPr>
          <p:cNvSpPr/>
          <p:nvPr/>
        </p:nvSpPr>
        <p:spPr>
          <a:xfrm>
            <a:off x="8563258" y="5249333"/>
            <a:ext cx="728348" cy="683247"/>
          </a:xfrm>
          <a:prstGeom prst="mathMultiply">
            <a:avLst>
              <a:gd name="adj1" fmla="val 5962"/>
            </a:avLst>
          </a:prstGeom>
          <a:solidFill>
            <a:schemeClr val="accent1"/>
          </a:solidFill>
          <a:ln>
            <a:solidFill>
              <a:srgbClr val="F1F5F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graphicFrame>
        <p:nvGraphicFramePr>
          <p:cNvPr id="65" name="Таблица 2">
            <a:extLst>
              <a:ext uri="{FF2B5EF4-FFF2-40B4-BE49-F238E27FC236}">
                <a16:creationId xmlns:a16="http://schemas.microsoft.com/office/drawing/2014/main" id="{46FCC019-A56C-3A42-86C8-C35ADF4A6C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2731075"/>
              </p:ext>
            </p:extLst>
          </p:nvPr>
        </p:nvGraphicFramePr>
        <p:xfrm>
          <a:off x="9497300" y="4826168"/>
          <a:ext cx="2692215" cy="150604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57635">
                  <a:extLst>
                    <a:ext uri="{9D8B030D-6E8A-4147-A177-3AD203B41FA5}">
                      <a16:colId xmlns:a16="http://schemas.microsoft.com/office/drawing/2014/main" val="1132660238"/>
                    </a:ext>
                  </a:extLst>
                </a:gridCol>
                <a:gridCol w="734580">
                  <a:extLst>
                    <a:ext uri="{9D8B030D-6E8A-4147-A177-3AD203B41FA5}">
                      <a16:colId xmlns:a16="http://schemas.microsoft.com/office/drawing/2014/main" val="1747823142"/>
                    </a:ext>
                  </a:extLst>
                </a:gridCol>
              </a:tblGrid>
              <a:tr h="36346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Титановые руды и концентраты, тыс. т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35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85905821"/>
                  </a:ext>
                </a:extLst>
              </a:tr>
              <a:tr h="28564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Потребление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3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216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3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0005"/>
                  </a:ext>
                </a:extLst>
              </a:tr>
              <a:tr h="28564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Внутреннее производство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3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3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0819947"/>
                  </a:ext>
                </a:extLst>
              </a:tr>
              <a:tr h="28564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Импорт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3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219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3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6719581"/>
                  </a:ext>
                </a:extLst>
              </a:tr>
              <a:tr h="28564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Доля импорта в потреблении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3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96,4%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3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0926236"/>
                  </a:ext>
                </a:extLst>
              </a:tr>
            </a:tbl>
          </a:graphicData>
        </a:graphic>
      </p:graphicFrame>
      <p:sp>
        <p:nvSpPr>
          <p:cNvPr id="62" name="Овал 61">
            <a:extLst>
              <a:ext uri="{FF2B5EF4-FFF2-40B4-BE49-F238E27FC236}">
                <a16:creationId xmlns:a16="http://schemas.microsoft.com/office/drawing/2014/main" id="{FF29D1FA-82E9-487E-8088-F3011944C7BF}"/>
              </a:ext>
            </a:extLst>
          </p:cNvPr>
          <p:cNvSpPr/>
          <p:nvPr/>
        </p:nvSpPr>
        <p:spPr>
          <a:xfrm>
            <a:off x="9050136" y="3108097"/>
            <a:ext cx="90000" cy="900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7A740AC8-A27F-4D30-9C1A-AD03A00F17CF}"/>
              </a:ext>
            </a:extLst>
          </p:cNvPr>
          <p:cNvSpPr txBox="1"/>
          <p:nvPr/>
        </p:nvSpPr>
        <p:spPr>
          <a:xfrm>
            <a:off x="9395906" y="2993935"/>
            <a:ext cx="2472625" cy="246221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>
            <a:defPPr>
              <a:defRPr lang="en-US"/>
            </a:defPPr>
            <a:lvl1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Перспективные объекты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13C43153-EA1C-447A-81CC-3CCAD4110F2D}"/>
              </a:ext>
            </a:extLst>
          </p:cNvPr>
          <p:cNvSpPr txBox="1"/>
          <p:nvPr/>
        </p:nvSpPr>
        <p:spPr>
          <a:xfrm rot="18970003">
            <a:off x="2593154" y="1577324"/>
            <a:ext cx="744310" cy="233753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1,3 тыс. т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C5F1DD39-8826-4271-9EBF-A74EE3DB67C2}"/>
              </a:ext>
            </a:extLst>
          </p:cNvPr>
          <p:cNvSpPr txBox="1"/>
          <p:nvPr/>
        </p:nvSpPr>
        <p:spPr>
          <a:xfrm rot="18524006">
            <a:off x="2646573" y="4416158"/>
            <a:ext cx="744310" cy="233753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100" dirty="0">
                <a:solidFill>
                  <a:srgbClr val="000000"/>
                </a:solidFill>
                <a:latin typeface="Franklin Gothic Book" panose="020B0503020102020204"/>
              </a:rPr>
              <a:t>39</a:t>
            </a: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 тыс. т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D7EA394F-D3F2-43B8-9626-749CD8DD853D}"/>
              </a:ext>
            </a:extLst>
          </p:cNvPr>
          <p:cNvSpPr txBox="1"/>
          <p:nvPr/>
        </p:nvSpPr>
        <p:spPr>
          <a:xfrm>
            <a:off x="2279478" y="5837916"/>
            <a:ext cx="1371665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300" normalizeH="0" baseline="0" noProof="0" dirty="0">
                <a:ln>
                  <a:noFill/>
                </a:ln>
                <a:solidFill>
                  <a:srgbClr val="859BA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МОЗАМБИК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3E5E0358-611B-44F7-941A-5E969D60698C}"/>
              </a:ext>
            </a:extLst>
          </p:cNvPr>
          <p:cNvSpPr txBox="1"/>
          <p:nvPr/>
        </p:nvSpPr>
        <p:spPr>
          <a:xfrm rot="17131030">
            <a:off x="3316474" y="5193504"/>
            <a:ext cx="744310" cy="233753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100" dirty="0">
                <a:solidFill>
                  <a:srgbClr val="000000"/>
                </a:solidFill>
                <a:latin typeface="Franklin Gothic Book" panose="020B0503020102020204"/>
              </a:rPr>
              <a:t>43</a:t>
            </a: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 тыс. т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63EF497D-4729-4E13-846E-728395F96A74}"/>
              </a:ext>
            </a:extLst>
          </p:cNvPr>
          <p:cNvSpPr txBox="1"/>
          <p:nvPr/>
        </p:nvSpPr>
        <p:spPr>
          <a:xfrm>
            <a:off x="4237678" y="6314799"/>
            <a:ext cx="1371665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300" normalizeH="0" baseline="0" noProof="0" dirty="0">
                <a:ln>
                  <a:noFill/>
                </a:ln>
                <a:solidFill>
                  <a:srgbClr val="859BA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КАЗАХСТАН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84670915-9CE3-48B6-B1F0-0932156CB8AB}"/>
              </a:ext>
            </a:extLst>
          </p:cNvPr>
          <p:cNvSpPr txBox="1"/>
          <p:nvPr/>
        </p:nvSpPr>
        <p:spPr>
          <a:xfrm rot="4677811">
            <a:off x="4481928" y="5283741"/>
            <a:ext cx="744310" cy="233753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100" dirty="0">
                <a:solidFill>
                  <a:srgbClr val="000000"/>
                </a:solidFill>
                <a:latin typeface="Franklin Gothic Book" panose="020B0503020102020204"/>
              </a:rPr>
              <a:t>20 </a:t>
            </a: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тыс. т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E0608E36-4EE1-40C3-B6FE-0798DE2DA123}"/>
              </a:ext>
            </a:extLst>
          </p:cNvPr>
          <p:cNvSpPr txBox="1"/>
          <p:nvPr/>
        </p:nvSpPr>
        <p:spPr>
          <a:xfrm>
            <a:off x="4785973" y="3158950"/>
            <a:ext cx="1406609" cy="23083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>
            <a:defPPr>
              <a:defRPr lang="en-US"/>
            </a:defPPr>
            <a:lvl1pPr>
              <a:defRPr sz="900">
                <a:solidFill>
                  <a:schemeClr val="tx2"/>
                </a:solidFill>
              </a:defRPr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Свердловская область</a:t>
            </a:r>
          </a:p>
        </p:txBody>
      </p:sp>
      <p:cxnSp>
        <p:nvCxnSpPr>
          <p:cNvPr id="79" name="Соединительная линия уступом 63">
            <a:extLst>
              <a:ext uri="{FF2B5EF4-FFF2-40B4-BE49-F238E27FC236}">
                <a16:creationId xmlns:a16="http://schemas.microsoft.com/office/drawing/2014/main" id="{65F8696F-B97A-44E1-84B2-A3ECF31FEE49}"/>
              </a:ext>
            </a:extLst>
          </p:cNvPr>
          <p:cNvCxnSpPr>
            <a:cxnSpLocks/>
          </p:cNvCxnSpPr>
          <p:nvPr/>
        </p:nvCxnSpPr>
        <p:spPr>
          <a:xfrm rot="10800000" flipV="1">
            <a:off x="4720156" y="3272397"/>
            <a:ext cx="249847" cy="327782"/>
          </a:xfrm>
          <a:prstGeom prst="bentConnector2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6" name="TextBox 275">
            <a:extLst>
              <a:ext uri="{FF2B5EF4-FFF2-40B4-BE49-F238E27FC236}">
                <a16:creationId xmlns:a16="http://schemas.microsoft.com/office/drawing/2014/main" id="{A445B914-B418-FB4E-89FD-8852E7BF2392}"/>
              </a:ext>
            </a:extLst>
          </p:cNvPr>
          <p:cNvSpPr txBox="1"/>
          <p:nvPr/>
        </p:nvSpPr>
        <p:spPr>
          <a:xfrm>
            <a:off x="4440694" y="3597331"/>
            <a:ext cx="3172501" cy="2377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ПАО «Корпорация «ВСМПО-АВИСМА»</a:t>
            </a:r>
          </a:p>
        </p:txBody>
      </p:sp>
      <p:pic>
        <p:nvPicPr>
          <p:cNvPr id="69" name="Рисунок 68" descr="Изображение выглядит как текст&#10;&#10;Автоматически созданное описание">
            <a:extLst>
              <a:ext uri="{FF2B5EF4-FFF2-40B4-BE49-F238E27FC236}">
                <a16:creationId xmlns:a16="http://schemas.microsoft.com/office/drawing/2014/main" id="{B5ADA952-0B0B-417C-BC22-4BD5A2A74645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9618" y="204855"/>
            <a:ext cx="1268222" cy="320540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120574" y="6486870"/>
            <a:ext cx="203453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* Сокращенное потребление в 2021 году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2063241" y="4031338"/>
            <a:ext cx="303288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00" dirty="0"/>
              <a:t>* </a:t>
            </a:r>
          </a:p>
        </p:txBody>
      </p:sp>
      <p:sp>
        <p:nvSpPr>
          <p:cNvPr id="70" name="Slide Number Placeholder 4">
            <a:extLst>
              <a:ext uri="{FF2B5EF4-FFF2-40B4-BE49-F238E27FC236}">
                <a16:creationId xmlns:a16="http://schemas.microsoft.com/office/drawing/2014/main" id="{A86F7E32-8E4C-0646-B614-A2CEDC2A1C13}"/>
              </a:ext>
            </a:extLst>
          </p:cNvPr>
          <p:cNvSpPr txBox="1">
            <a:spLocks/>
          </p:cNvSpPr>
          <p:nvPr/>
        </p:nvSpPr>
        <p:spPr>
          <a:xfrm>
            <a:off x="11574684" y="6480313"/>
            <a:ext cx="617316" cy="377687"/>
          </a:xfrm>
          <a:prstGeom prst="rect">
            <a:avLst/>
          </a:prstGeom>
          <a:gradFill>
            <a:gsLst>
              <a:gs pos="100000">
                <a:srgbClr val="F1F5F6">
                  <a:alpha val="0"/>
                </a:srgbClr>
              </a:gs>
              <a:gs pos="66000">
                <a:srgbClr val="F1F5F6">
                  <a:alpha val="58029"/>
                </a:srgbClr>
              </a:gs>
              <a:gs pos="21000">
                <a:srgbClr val="F1F5F6"/>
              </a:gs>
            </a:gsLst>
            <a:lin ang="10800000" scaled="0"/>
          </a:gradFill>
          <a:ln w="19050" cap="sq">
            <a:noFill/>
            <a:miter lim="800000"/>
          </a:ln>
        </p:spPr>
        <p:txBody>
          <a:bodyPr vert="horz" lIns="182880" tIns="182880" rIns="182880" bIns="182880" rtlCol="0" anchor="ctr">
            <a:noAutofit/>
          </a:bodyPr>
          <a:lstStyle>
            <a:defPPr>
              <a:defRPr lang="en-US"/>
            </a:defPPr>
            <a:lvl1pPr marL="266700" indent="0" defTabSz="914400">
              <a:lnSpc>
                <a:spcPct val="90000"/>
              </a:lnSpc>
              <a:spcBef>
                <a:spcPct val="0"/>
              </a:spcBef>
              <a:buNone/>
              <a:tabLst/>
              <a:defRPr sz="20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algn="r"/>
            <a:r>
              <a:rPr lang="ru-RU" sz="1100" dirty="0"/>
              <a:t>7</a:t>
            </a:r>
          </a:p>
        </p:txBody>
      </p:sp>
      <p:cxnSp>
        <p:nvCxnSpPr>
          <p:cNvPr id="73" name="Прямая соединительная линия 72">
            <a:extLst>
              <a:ext uri="{FF2B5EF4-FFF2-40B4-BE49-F238E27FC236}">
                <a16:creationId xmlns:a16="http://schemas.microsoft.com/office/drawing/2014/main" id="{9FD77008-0A00-934A-B040-0A8F103B8FA2}"/>
              </a:ext>
            </a:extLst>
          </p:cNvPr>
          <p:cNvCxnSpPr>
            <a:cxnSpLocks/>
          </p:cNvCxnSpPr>
          <p:nvPr/>
        </p:nvCxnSpPr>
        <p:spPr>
          <a:xfrm>
            <a:off x="11574684" y="6480314"/>
            <a:ext cx="625012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2891207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0" name="Рисунок 289">
            <a:extLst>
              <a:ext uri="{FF2B5EF4-FFF2-40B4-BE49-F238E27FC236}">
                <a16:creationId xmlns:a16="http://schemas.microsoft.com/office/drawing/2014/main" id="{C424E7E7-9665-264C-BA2F-895256EE749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cxnSp>
        <p:nvCxnSpPr>
          <p:cNvPr id="251" name="Прямая соединительная линия 250">
            <a:extLst>
              <a:ext uri="{FF2B5EF4-FFF2-40B4-BE49-F238E27FC236}">
                <a16:creationId xmlns:a16="http://schemas.microsoft.com/office/drawing/2014/main" id="{75A57609-C7A6-2746-94E1-29C15BC263B9}"/>
              </a:ext>
            </a:extLst>
          </p:cNvPr>
          <p:cNvCxnSpPr>
            <a:cxnSpLocks/>
          </p:cNvCxnSpPr>
          <p:nvPr/>
        </p:nvCxnSpPr>
        <p:spPr>
          <a:xfrm>
            <a:off x="0" y="648000"/>
            <a:ext cx="10620000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53" name="Прямоугольник 252">
            <a:extLst>
              <a:ext uri="{FF2B5EF4-FFF2-40B4-BE49-F238E27FC236}">
                <a16:creationId xmlns:a16="http://schemas.microsoft.com/office/drawing/2014/main" id="{852A42E2-C5D7-4849-97F4-6D29C4CB8ACA}"/>
              </a:ext>
            </a:extLst>
          </p:cNvPr>
          <p:cNvSpPr/>
          <p:nvPr/>
        </p:nvSpPr>
        <p:spPr>
          <a:xfrm>
            <a:off x="101252" y="749393"/>
            <a:ext cx="139380" cy="333965"/>
          </a:xfrm>
          <a:prstGeom prst="rect">
            <a:avLst/>
          </a:prstGeom>
          <a:solidFill>
            <a:srgbClr val="D80D0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079F8A28-C363-7847-A841-7C2FEA48B72F}"/>
              </a:ext>
            </a:extLst>
          </p:cNvPr>
          <p:cNvSpPr txBox="1"/>
          <p:nvPr/>
        </p:nvSpPr>
        <p:spPr>
          <a:xfrm>
            <a:off x="333445" y="749393"/>
            <a:ext cx="3447907" cy="333964"/>
          </a:xfrm>
          <a:prstGeom prst="rect">
            <a:avLst/>
          </a:prstGeom>
          <a:noFill/>
        </p:spPr>
        <p:txBody>
          <a:bodyPr wrap="square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30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РЗМ</a:t>
            </a:r>
            <a:endParaRPr kumimoji="0" lang="en-US" sz="1600" b="0" i="0" u="none" strike="noStrike" kern="1200" cap="none" spc="30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Franklin Gothic Medium" panose="020B0603020102020204"/>
              <a:ea typeface="+mn-ea"/>
              <a:cs typeface="+mn-cs"/>
            </a:endParaRPr>
          </a:p>
        </p:txBody>
      </p:sp>
      <p:sp>
        <p:nvSpPr>
          <p:cNvPr id="256" name="Title 1">
            <a:extLst>
              <a:ext uri="{FF2B5EF4-FFF2-40B4-BE49-F238E27FC236}">
                <a16:creationId xmlns:a16="http://schemas.microsoft.com/office/drawing/2014/main" id="{3EF06316-9025-574C-BE7C-91EACFE76C60}"/>
              </a:ext>
            </a:extLst>
          </p:cNvPr>
          <p:cNvSpPr txBox="1">
            <a:spLocks/>
          </p:cNvSpPr>
          <p:nvPr/>
        </p:nvSpPr>
        <p:spPr bwMode="black">
          <a:xfrm>
            <a:off x="0" y="-10756"/>
            <a:ext cx="10620000" cy="648000"/>
          </a:xfrm>
          <a:prstGeom prst="rect">
            <a:avLst/>
          </a:prstGeom>
          <a:gradFill>
            <a:gsLst>
              <a:gs pos="100000">
                <a:srgbClr val="F1F5F6">
                  <a:alpha val="0"/>
                </a:srgbClr>
              </a:gs>
              <a:gs pos="65000">
                <a:srgbClr val="F1F5F6">
                  <a:alpha val="58029"/>
                </a:srgbClr>
              </a:gs>
              <a:gs pos="27000">
                <a:srgbClr val="F1F5F6"/>
              </a:gs>
            </a:gsLst>
            <a:lin ang="0" scaled="0"/>
          </a:gradFill>
          <a:ln w="19050" cap="sq">
            <a:noFill/>
            <a:miter lim="800000"/>
          </a:ln>
        </p:spPr>
        <p:txBody>
          <a:bodyPr vert="horz" lIns="182880" tIns="182880" rIns="182880" bIns="182880" rtlCol="0" anchor="ctr">
            <a:noAutofit/>
          </a:bodyPr>
          <a:lstStyle>
            <a:lvl1pPr marL="26670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tabLst/>
              <a:defRPr sz="2000" kern="12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kumimoji="0" lang="ru-RU" sz="2000" b="0" i="0" u="none" strike="noStrike" kern="1200" cap="all" spc="20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Medium" panose="020B0603020102020204"/>
                <a:ea typeface="+mj-ea"/>
                <a:cs typeface="+mj-cs"/>
              </a:rPr>
              <a:t>ОСНОВНЫЕ НАПРАВЛЕНИЯ И ОБЪЕМЫ ИМПОРТНЫХ ПОСТАВОК</a:t>
            </a:r>
            <a:r>
              <a:rPr lang="ru-RU" dirty="0"/>
              <a:t>. 2021 </a:t>
            </a:r>
            <a:r>
              <a:rPr lang="ru-RU" cap="none" dirty="0"/>
              <a:t>г.</a:t>
            </a:r>
          </a:p>
        </p:txBody>
      </p:sp>
      <p:sp>
        <p:nvSpPr>
          <p:cNvPr id="302" name="TextBox 301">
            <a:extLst>
              <a:ext uri="{FF2B5EF4-FFF2-40B4-BE49-F238E27FC236}">
                <a16:creationId xmlns:a16="http://schemas.microsoft.com/office/drawing/2014/main" id="{9EAA242B-20A4-1541-8E72-9A4058A4D4FB}"/>
              </a:ext>
            </a:extLst>
          </p:cNvPr>
          <p:cNvSpPr txBox="1"/>
          <p:nvPr/>
        </p:nvSpPr>
        <p:spPr>
          <a:xfrm>
            <a:off x="343935" y="1833653"/>
            <a:ext cx="1263306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300" normalizeH="0" baseline="0" noProof="0" dirty="0">
                <a:ln>
                  <a:noFill/>
                </a:ln>
                <a:solidFill>
                  <a:srgbClr val="859BA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ЭСТОНИЯ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BB43577-E4DA-C942-9621-BCA781DC6EF1}"/>
              </a:ext>
            </a:extLst>
          </p:cNvPr>
          <p:cNvSpPr txBox="1"/>
          <p:nvPr/>
        </p:nvSpPr>
        <p:spPr>
          <a:xfrm>
            <a:off x="3066643" y="2128173"/>
            <a:ext cx="2652897" cy="2377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ООО НПФ «Балтийская мануфактура»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7037962-03E0-6748-9FB7-61876800AA49}"/>
              </a:ext>
            </a:extLst>
          </p:cNvPr>
          <p:cNvSpPr txBox="1"/>
          <p:nvPr/>
        </p:nvSpPr>
        <p:spPr>
          <a:xfrm>
            <a:off x="6669778" y="6131013"/>
            <a:ext cx="2005964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300" normalizeH="0" baseline="0" noProof="0" dirty="0">
                <a:ln>
                  <a:noFill/>
                </a:ln>
                <a:solidFill>
                  <a:srgbClr val="859BA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КИТАЙ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558B1728-BA43-574D-BDD4-DB60A88439D9}"/>
              </a:ext>
            </a:extLst>
          </p:cNvPr>
          <p:cNvSpPr txBox="1"/>
          <p:nvPr/>
        </p:nvSpPr>
        <p:spPr>
          <a:xfrm>
            <a:off x="8782" y="1369064"/>
            <a:ext cx="1516305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300" normalizeH="0" baseline="0" noProof="0" dirty="0">
                <a:ln>
                  <a:noFill/>
                </a:ln>
                <a:solidFill>
                  <a:srgbClr val="859BA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ШВЕЙЦАРИЯ</a:t>
            </a:r>
          </a:p>
        </p:txBody>
      </p:sp>
      <p:pic>
        <p:nvPicPr>
          <p:cNvPr id="48" name="Рисунок 47">
            <a:extLst>
              <a:ext uri="{FF2B5EF4-FFF2-40B4-BE49-F238E27FC236}">
                <a16:creationId xmlns:a16="http://schemas.microsoft.com/office/drawing/2014/main" id="{C45548D2-2B22-6048-9032-830E5DE4486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921975" y="1878742"/>
            <a:ext cx="269503" cy="269503"/>
          </a:xfrm>
          <a:prstGeom prst="rect">
            <a:avLst/>
          </a:prstGeom>
        </p:spPr>
      </p:pic>
      <p:pic>
        <p:nvPicPr>
          <p:cNvPr id="49" name="Рисунок 48">
            <a:extLst>
              <a:ext uri="{FF2B5EF4-FFF2-40B4-BE49-F238E27FC236}">
                <a16:creationId xmlns:a16="http://schemas.microsoft.com/office/drawing/2014/main" id="{867611DE-6400-9E4A-810F-118D8C06126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843007" y="2041222"/>
            <a:ext cx="269503" cy="269503"/>
          </a:xfrm>
          <a:prstGeom prst="rect">
            <a:avLst/>
          </a:prstGeom>
        </p:spPr>
      </p:pic>
      <p:pic>
        <p:nvPicPr>
          <p:cNvPr id="50" name="Рисунок 49">
            <a:extLst>
              <a:ext uri="{FF2B5EF4-FFF2-40B4-BE49-F238E27FC236}">
                <a16:creationId xmlns:a16="http://schemas.microsoft.com/office/drawing/2014/main" id="{294581F6-BBF1-BC40-99A2-CC17D72F1BB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186446" y="4033037"/>
            <a:ext cx="269503" cy="269503"/>
          </a:xfrm>
          <a:prstGeom prst="rect">
            <a:avLst/>
          </a:prstGeom>
        </p:spPr>
      </p:pic>
      <p:pic>
        <p:nvPicPr>
          <p:cNvPr id="51" name="Рисунок 50">
            <a:extLst>
              <a:ext uri="{FF2B5EF4-FFF2-40B4-BE49-F238E27FC236}">
                <a16:creationId xmlns:a16="http://schemas.microsoft.com/office/drawing/2014/main" id="{01B3048B-3F59-CA48-A937-EC3760B9D738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2601672" y="2774050"/>
            <a:ext cx="269503" cy="269503"/>
          </a:xfrm>
          <a:prstGeom prst="rect">
            <a:avLst/>
          </a:prstGeom>
        </p:spPr>
      </p:pic>
      <p:sp>
        <p:nvSpPr>
          <p:cNvPr id="59" name="TextBox 58">
            <a:extLst>
              <a:ext uri="{FF2B5EF4-FFF2-40B4-BE49-F238E27FC236}">
                <a16:creationId xmlns:a16="http://schemas.microsoft.com/office/drawing/2014/main" id="{1BAC97E8-708D-0A45-8185-31C63C987C55}"/>
              </a:ext>
            </a:extLst>
          </p:cNvPr>
          <p:cNvSpPr txBox="1"/>
          <p:nvPr/>
        </p:nvSpPr>
        <p:spPr>
          <a:xfrm>
            <a:off x="2497940" y="4092106"/>
            <a:ext cx="1171240" cy="2377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ООО «Химтех»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DC0842F3-B33D-2D45-A9D6-EF52FDE176E2}"/>
              </a:ext>
            </a:extLst>
          </p:cNvPr>
          <p:cNvSpPr txBox="1"/>
          <p:nvPr/>
        </p:nvSpPr>
        <p:spPr>
          <a:xfrm>
            <a:off x="3144437" y="1957176"/>
            <a:ext cx="1514068" cy="2377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ОАО «Завод Магнетон»</a:t>
            </a:r>
          </a:p>
        </p:txBody>
      </p:sp>
      <p:pic>
        <p:nvPicPr>
          <p:cNvPr id="71" name="Рисунок 70">
            <a:extLst>
              <a:ext uri="{FF2B5EF4-FFF2-40B4-BE49-F238E27FC236}">
                <a16:creationId xmlns:a16="http://schemas.microsoft.com/office/drawing/2014/main" id="{7352483E-546D-F943-9737-37BB12922A56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103076" y="4100134"/>
            <a:ext cx="269503" cy="269503"/>
          </a:xfrm>
          <a:prstGeom prst="rect">
            <a:avLst/>
          </a:prstGeom>
        </p:spPr>
      </p:pic>
      <p:pic>
        <p:nvPicPr>
          <p:cNvPr id="72" name="Рисунок 71">
            <a:extLst>
              <a:ext uri="{FF2B5EF4-FFF2-40B4-BE49-F238E27FC236}">
                <a16:creationId xmlns:a16="http://schemas.microsoft.com/office/drawing/2014/main" id="{50E17786-7405-BD46-999A-2CCEEA9FC91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619167" y="4078084"/>
            <a:ext cx="269503" cy="269503"/>
          </a:xfrm>
          <a:prstGeom prst="rect">
            <a:avLst/>
          </a:prstGeom>
        </p:spPr>
      </p:pic>
      <p:pic>
        <p:nvPicPr>
          <p:cNvPr id="73" name="Рисунок 72">
            <a:extLst>
              <a:ext uri="{FF2B5EF4-FFF2-40B4-BE49-F238E27FC236}">
                <a16:creationId xmlns:a16="http://schemas.microsoft.com/office/drawing/2014/main" id="{2FB9D5FA-5542-EB47-82BB-960FFC4A6D99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019706" y="4187998"/>
            <a:ext cx="269503" cy="269503"/>
          </a:xfrm>
          <a:prstGeom prst="rect">
            <a:avLst/>
          </a:prstGeom>
        </p:spPr>
      </p:pic>
      <p:sp>
        <p:nvSpPr>
          <p:cNvPr id="74" name="TextBox 73">
            <a:extLst>
              <a:ext uri="{FF2B5EF4-FFF2-40B4-BE49-F238E27FC236}">
                <a16:creationId xmlns:a16="http://schemas.microsoft.com/office/drawing/2014/main" id="{823218A9-9038-AE4D-92F0-559D474DC866}"/>
              </a:ext>
            </a:extLst>
          </p:cNvPr>
          <p:cNvSpPr txBox="1"/>
          <p:nvPr/>
        </p:nvSpPr>
        <p:spPr>
          <a:xfrm>
            <a:off x="4186446" y="1535983"/>
            <a:ext cx="1814312" cy="3416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Ловозерское </a:t>
            </a:r>
          </a:p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Ловозерский ГОК</a:t>
            </a:r>
          </a:p>
        </p:txBody>
      </p:sp>
      <p:pic>
        <p:nvPicPr>
          <p:cNvPr id="75" name="Рисунок 74">
            <a:extLst>
              <a:ext uri="{FF2B5EF4-FFF2-40B4-BE49-F238E27FC236}">
                <a16:creationId xmlns:a16="http://schemas.microsoft.com/office/drawing/2014/main" id="{CF86F32B-C39D-4F40-9629-9259736D8FE6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956210" y="1565736"/>
            <a:ext cx="269503" cy="269503"/>
          </a:xfrm>
          <a:prstGeom prst="rect">
            <a:avLst/>
          </a:prstGeom>
        </p:spPr>
      </p:pic>
      <p:sp>
        <p:nvSpPr>
          <p:cNvPr id="78" name="TextBox 77">
            <a:extLst>
              <a:ext uri="{FF2B5EF4-FFF2-40B4-BE49-F238E27FC236}">
                <a16:creationId xmlns:a16="http://schemas.microsoft.com/office/drawing/2014/main" id="{7DECE43D-F87B-9648-867B-8D4B00B75BF0}"/>
              </a:ext>
            </a:extLst>
          </p:cNvPr>
          <p:cNvSpPr txBox="1"/>
          <p:nvPr/>
        </p:nvSpPr>
        <p:spPr>
          <a:xfrm rot="2338356">
            <a:off x="2502754" y="1628112"/>
            <a:ext cx="533898" cy="300795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40</a:t>
            </a: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 т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85D80B8A-9933-D847-B36E-2C7D381FB35E}"/>
              </a:ext>
            </a:extLst>
          </p:cNvPr>
          <p:cNvSpPr txBox="1"/>
          <p:nvPr/>
        </p:nvSpPr>
        <p:spPr>
          <a:xfrm rot="382505">
            <a:off x="2296061" y="1892640"/>
            <a:ext cx="618578" cy="372397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241</a:t>
            </a: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 т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34AD9943-E4CD-374B-AEF5-CE5A5D1DF497}"/>
              </a:ext>
            </a:extLst>
          </p:cNvPr>
          <p:cNvSpPr txBox="1"/>
          <p:nvPr/>
        </p:nvSpPr>
        <p:spPr>
          <a:xfrm rot="4546222">
            <a:off x="3500509" y="4637218"/>
            <a:ext cx="526405" cy="508947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143 т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CD31E7E-1297-B34A-9C6F-C852E10FDC63}"/>
              </a:ext>
            </a:extLst>
          </p:cNvPr>
          <p:cNvSpPr txBox="1"/>
          <p:nvPr/>
        </p:nvSpPr>
        <p:spPr>
          <a:xfrm rot="1662806">
            <a:off x="5001258" y="5610022"/>
            <a:ext cx="465900" cy="28079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76</a:t>
            </a: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 т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19D7E9DE-BE04-8C4F-AE4F-A384AEB4DCFD}"/>
              </a:ext>
            </a:extLst>
          </p:cNvPr>
          <p:cNvSpPr txBox="1"/>
          <p:nvPr/>
        </p:nvSpPr>
        <p:spPr>
          <a:xfrm rot="1081728">
            <a:off x="4011166" y="5953360"/>
            <a:ext cx="616253" cy="280789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111</a:t>
            </a: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 т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8F493D0A-EB3A-8449-9235-98CAB6C53F70}"/>
              </a:ext>
            </a:extLst>
          </p:cNvPr>
          <p:cNvSpPr txBox="1"/>
          <p:nvPr/>
        </p:nvSpPr>
        <p:spPr>
          <a:xfrm rot="1574805">
            <a:off x="3319803" y="5978010"/>
            <a:ext cx="484579" cy="322971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96</a:t>
            </a: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 т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1082A1EA-49D7-E547-9F14-1A30FEC8AA46}"/>
              </a:ext>
            </a:extLst>
          </p:cNvPr>
          <p:cNvSpPr txBox="1"/>
          <p:nvPr/>
        </p:nvSpPr>
        <p:spPr>
          <a:xfrm>
            <a:off x="2967038" y="2387107"/>
            <a:ext cx="760232" cy="23083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>
            <a:defPPr>
              <a:defRPr lang="en-US"/>
            </a:defPPr>
            <a:lvl1pPr>
              <a:defRPr sz="900">
                <a:solidFill>
                  <a:schemeClr val="tx2"/>
                </a:solidFill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Москва</a:t>
            </a:r>
          </a:p>
        </p:txBody>
      </p:sp>
      <p:cxnSp>
        <p:nvCxnSpPr>
          <p:cNvPr id="56" name="Соединительная линия уступом 55">
            <a:extLst>
              <a:ext uri="{FF2B5EF4-FFF2-40B4-BE49-F238E27FC236}">
                <a16:creationId xmlns:a16="http://schemas.microsoft.com/office/drawing/2014/main" id="{097242B3-AE21-604D-AE05-9D6B27536C25}"/>
              </a:ext>
            </a:extLst>
          </p:cNvPr>
          <p:cNvCxnSpPr>
            <a:cxnSpLocks/>
            <a:stCxn id="55" idx="1"/>
          </p:cNvCxnSpPr>
          <p:nvPr/>
        </p:nvCxnSpPr>
        <p:spPr>
          <a:xfrm rot="10800000" flipV="1">
            <a:off x="2740012" y="2502523"/>
            <a:ext cx="227026" cy="513746"/>
          </a:xfrm>
          <a:prstGeom prst="bentConnector2">
            <a:avLst/>
          </a:prstGeom>
          <a:ln w="63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Прямоугольник 59">
            <a:extLst>
              <a:ext uri="{FF2B5EF4-FFF2-40B4-BE49-F238E27FC236}">
                <a16:creationId xmlns:a16="http://schemas.microsoft.com/office/drawing/2014/main" id="{1BF87E74-2AA4-6849-9CF2-AF54E483FB21}"/>
              </a:ext>
            </a:extLst>
          </p:cNvPr>
          <p:cNvSpPr/>
          <p:nvPr/>
        </p:nvSpPr>
        <p:spPr>
          <a:xfrm>
            <a:off x="8589515" y="1294338"/>
            <a:ext cx="3600000" cy="2098710"/>
          </a:xfrm>
          <a:prstGeom prst="rect">
            <a:avLst/>
          </a:prstGeom>
          <a:solidFill>
            <a:srgbClr val="FFFFFF">
              <a:alpha val="5098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70367030-4B2E-704E-9290-A07FD51199DF}"/>
              </a:ext>
            </a:extLst>
          </p:cNvPr>
          <p:cNvSpPr txBox="1"/>
          <p:nvPr/>
        </p:nvSpPr>
        <p:spPr>
          <a:xfrm>
            <a:off x="9391382" y="1608667"/>
            <a:ext cx="2340027" cy="269502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Основные перерабатывающие заводы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6174426-4073-FC42-AAA7-0879EE4DF55B}"/>
              </a:ext>
            </a:extLst>
          </p:cNvPr>
          <p:cNvSpPr txBox="1"/>
          <p:nvPr/>
        </p:nvSpPr>
        <p:spPr>
          <a:xfrm>
            <a:off x="9391383" y="2066883"/>
            <a:ext cx="2477148" cy="269503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Горно-обогатительные комбинаты (</a:t>
            </a:r>
            <a:r>
              <a:rPr kumimoji="0" lang="ru-RU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ГОКи</a:t>
            </a: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)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49997EEF-0AC9-4346-9CA8-01AEBFE5AFC7}"/>
              </a:ext>
            </a:extLst>
          </p:cNvPr>
          <p:cNvSpPr txBox="1"/>
          <p:nvPr/>
        </p:nvSpPr>
        <p:spPr>
          <a:xfrm>
            <a:off x="9395906" y="2541734"/>
            <a:ext cx="2472625" cy="246221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>
            <a:defPPr>
              <a:defRPr lang="en-US"/>
            </a:defPPr>
            <a:lvl1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Продукция РЗМ</a:t>
            </a:r>
          </a:p>
        </p:txBody>
      </p:sp>
      <p:pic>
        <p:nvPicPr>
          <p:cNvPr id="76" name="Рисунок 75">
            <a:extLst>
              <a:ext uri="{FF2B5EF4-FFF2-40B4-BE49-F238E27FC236}">
                <a16:creationId xmlns:a16="http://schemas.microsoft.com/office/drawing/2014/main" id="{8E880A4E-F1E6-CA44-BCBE-6A636EEFF53C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8960385" y="2066883"/>
            <a:ext cx="269503" cy="269503"/>
          </a:xfrm>
          <a:prstGeom prst="rect">
            <a:avLst/>
          </a:prstGeom>
        </p:spPr>
      </p:pic>
      <p:pic>
        <p:nvPicPr>
          <p:cNvPr id="77" name="Рисунок 76">
            <a:extLst>
              <a:ext uri="{FF2B5EF4-FFF2-40B4-BE49-F238E27FC236}">
                <a16:creationId xmlns:a16="http://schemas.microsoft.com/office/drawing/2014/main" id="{6EB3030F-FD35-7E47-A4DC-403CD65AD73E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8960385" y="1608667"/>
            <a:ext cx="269503" cy="269503"/>
          </a:xfrm>
          <a:prstGeom prst="rect">
            <a:avLst/>
          </a:prstGeom>
        </p:spPr>
      </p:pic>
      <p:pic>
        <p:nvPicPr>
          <p:cNvPr id="79" name="Рисунок 78">
            <a:extLst>
              <a:ext uri="{FF2B5EF4-FFF2-40B4-BE49-F238E27FC236}">
                <a16:creationId xmlns:a16="http://schemas.microsoft.com/office/drawing/2014/main" id="{03A524EC-9218-704C-A03A-FF84F725234C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8964784" y="2541734"/>
            <a:ext cx="260705" cy="246221"/>
          </a:xfrm>
          <a:prstGeom prst="rect">
            <a:avLst/>
          </a:prstGeom>
        </p:spPr>
      </p:pic>
      <p:cxnSp>
        <p:nvCxnSpPr>
          <p:cNvPr id="91" name="Соединительная линия уступом 90">
            <a:extLst>
              <a:ext uri="{FF2B5EF4-FFF2-40B4-BE49-F238E27FC236}">
                <a16:creationId xmlns:a16="http://schemas.microsoft.com/office/drawing/2014/main" id="{75E75F7F-A9CE-904E-A77B-A08DB2DCA818}"/>
              </a:ext>
            </a:extLst>
          </p:cNvPr>
          <p:cNvCxnSpPr>
            <a:cxnSpLocks/>
            <a:stCxn id="98" idx="3"/>
          </p:cNvCxnSpPr>
          <p:nvPr/>
        </p:nvCxnSpPr>
        <p:spPr>
          <a:xfrm>
            <a:off x="2696398" y="1077455"/>
            <a:ext cx="257020" cy="1029886"/>
          </a:xfrm>
          <a:prstGeom prst="bentConnector2">
            <a:avLst/>
          </a:prstGeom>
          <a:ln w="63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TextBox 97">
            <a:extLst>
              <a:ext uri="{FF2B5EF4-FFF2-40B4-BE49-F238E27FC236}">
                <a16:creationId xmlns:a16="http://schemas.microsoft.com/office/drawing/2014/main" id="{D39B5AC7-C526-9942-A668-E5A1042CE475}"/>
              </a:ext>
            </a:extLst>
          </p:cNvPr>
          <p:cNvSpPr txBox="1"/>
          <p:nvPr/>
        </p:nvSpPr>
        <p:spPr>
          <a:xfrm>
            <a:off x="1672183" y="962039"/>
            <a:ext cx="1024215" cy="23083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Санкт-Петербург</a:t>
            </a:r>
          </a:p>
        </p:txBody>
      </p:sp>
      <p:cxnSp>
        <p:nvCxnSpPr>
          <p:cNvPr id="103" name="Соединительная линия уступом 102">
            <a:extLst>
              <a:ext uri="{FF2B5EF4-FFF2-40B4-BE49-F238E27FC236}">
                <a16:creationId xmlns:a16="http://schemas.microsoft.com/office/drawing/2014/main" id="{7294B2DD-94D8-C044-8DA5-5A2484D49311}"/>
              </a:ext>
            </a:extLst>
          </p:cNvPr>
          <p:cNvCxnSpPr>
            <a:cxnSpLocks/>
          </p:cNvCxnSpPr>
          <p:nvPr/>
        </p:nvCxnSpPr>
        <p:spPr>
          <a:xfrm>
            <a:off x="2017059" y="3887142"/>
            <a:ext cx="2002647" cy="300856"/>
          </a:xfrm>
          <a:prstGeom prst="bentConnector3">
            <a:avLst>
              <a:gd name="adj1" fmla="val 100024"/>
            </a:avLst>
          </a:prstGeom>
          <a:ln w="63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Прямая соединительная линия 103">
            <a:extLst>
              <a:ext uri="{FF2B5EF4-FFF2-40B4-BE49-F238E27FC236}">
                <a16:creationId xmlns:a16="http://schemas.microsoft.com/office/drawing/2014/main" id="{B918D157-5FE1-A943-8FF4-6A675D0BAB7F}"/>
              </a:ext>
            </a:extLst>
          </p:cNvPr>
          <p:cNvCxnSpPr>
            <a:cxnSpLocks/>
          </p:cNvCxnSpPr>
          <p:nvPr/>
        </p:nvCxnSpPr>
        <p:spPr>
          <a:xfrm>
            <a:off x="1667910" y="4047784"/>
            <a:ext cx="2045357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6F70B889-CCF8-9542-89C7-BE01B5D25A61}"/>
              </a:ext>
            </a:extLst>
          </p:cNvPr>
          <p:cNvSpPr txBox="1"/>
          <p:nvPr/>
        </p:nvSpPr>
        <p:spPr>
          <a:xfrm>
            <a:off x="678277" y="3751255"/>
            <a:ext cx="128720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Челябинская область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A616FF75-24D4-344B-9780-C0E00F8A4E70}"/>
              </a:ext>
            </a:extLst>
          </p:cNvPr>
          <p:cNvSpPr txBox="1"/>
          <p:nvPr/>
        </p:nvSpPr>
        <p:spPr>
          <a:xfrm>
            <a:off x="-11343" y="3927935"/>
            <a:ext cx="1679253" cy="23083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>
            <a:defPPr>
              <a:defRPr lang="en-US"/>
            </a:defPPr>
            <a:lvl1pPr>
              <a:defRPr sz="900">
                <a:solidFill>
                  <a:schemeClr val="tx2"/>
                </a:solidFill>
              </a:defRPr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Республика Башкортостан</a:t>
            </a:r>
          </a:p>
        </p:txBody>
      </p:sp>
      <p:sp>
        <p:nvSpPr>
          <p:cNvPr id="36" name="Полилиния 35">
            <a:extLst>
              <a:ext uri="{FF2B5EF4-FFF2-40B4-BE49-F238E27FC236}">
                <a16:creationId xmlns:a16="http://schemas.microsoft.com/office/drawing/2014/main" id="{975D8B47-4E12-AC42-BB15-8964D8E67379}"/>
              </a:ext>
            </a:extLst>
          </p:cNvPr>
          <p:cNvSpPr/>
          <p:nvPr/>
        </p:nvSpPr>
        <p:spPr>
          <a:xfrm>
            <a:off x="4618892" y="4347587"/>
            <a:ext cx="395235" cy="127279"/>
          </a:xfrm>
          <a:custGeom>
            <a:avLst/>
            <a:gdLst>
              <a:gd name="connsiteX0" fmla="*/ 0 w 395235"/>
              <a:gd name="connsiteY0" fmla="*/ 0 h 127279"/>
              <a:gd name="connsiteX1" fmla="*/ 16748 w 395235"/>
              <a:gd name="connsiteY1" fmla="*/ 123929 h 127279"/>
              <a:gd name="connsiteX2" fmla="*/ 395235 w 395235"/>
              <a:gd name="connsiteY2" fmla="*/ 127279 h 127279"/>
              <a:gd name="connsiteX3" fmla="*/ 298101 w 395235"/>
              <a:gd name="connsiteY3" fmla="*/ 13398 h 127279"/>
              <a:gd name="connsiteX4" fmla="*/ 0 w 395235"/>
              <a:gd name="connsiteY4" fmla="*/ 0 h 127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5235" h="127279">
                <a:moveTo>
                  <a:pt x="0" y="0"/>
                </a:moveTo>
                <a:lnTo>
                  <a:pt x="16748" y="123929"/>
                </a:lnTo>
                <a:lnTo>
                  <a:pt x="395235" y="127279"/>
                </a:lnTo>
                <a:lnTo>
                  <a:pt x="298101" y="13398"/>
                </a:lnTo>
                <a:lnTo>
                  <a:pt x="0" y="0"/>
                </a:lnTo>
                <a:close/>
              </a:path>
            </a:pathLst>
          </a:custGeom>
          <a:solidFill>
            <a:srgbClr val="C6D3E3">
              <a:alpha val="6121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8" name="Полилиния 37">
            <a:extLst>
              <a:ext uri="{FF2B5EF4-FFF2-40B4-BE49-F238E27FC236}">
                <a16:creationId xmlns:a16="http://schemas.microsoft.com/office/drawing/2014/main" id="{9DBE3315-4063-E74C-B88C-D667D0C17134}"/>
              </a:ext>
            </a:extLst>
          </p:cNvPr>
          <p:cNvSpPr/>
          <p:nvPr/>
        </p:nvSpPr>
        <p:spPr>
          <a:xfrm>
            <a:off x="4605495" y="4206910"/>
            <a:ext cx="281353" cy="113881"/>
          </a:xfrm>
          <a:custGeom>
            <a:avLst/>
            <a:gdLst>
              <a:gd name="connsiteX0" fmla="*/ 0 w 281353"/>
              <a:gd name="connsiteY0" fmla="*/ 0 h 113881"/>
              <a:gd name="connsiteX1" fmla="*/ 10048 w 281353"/>
              <a:gd name="connsiteY1" fmla="*/ 107182 h 113881"/>
              <a:gd name="connsiteX2" fmla="*/ 281353 w 281353"/>
              <a:gd name="connsiteY2" fmla="*/ 113881 h 113881"/>
              <a:gd name="connsiteX3" fmla="*/ 207665 w 281353"/>
              <a:gd name="connsiteY3" fmla="*/ 3349 h 113881"/>
              <a:gd name="connsiteX4" fmla="*/ 0 w 281353"/>
              <a:gd name="connsiteY4" fmla="*/ 0 h 11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1353" h="113881">
                <a:moveTo>
                  <a:pt x="0" y="0"/>
                </a:moveTo>
                <a:lnTo>
                  <a:pt x="10048" y="107182"/>
                </a:lnTo>
                <a:lnTo>
                  <a:pt x="281353" y="113881"/>
                </a:lnTo>
                <a:lnTo>
                  <a:pt x="207665" y="3349"/>
                </a:lnTo>
                <a:lnTo>
                  <a:pt x="0" y="0"/>
                </a:lnTo>
                <a:close/>
              </a:path>
            </a:pathLst>
          </a:custGeom>
          <a:solidFill>
            <a:srgbClr val="C6D3E3">
              <a:alpha val="6121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DFBBDEE2-E26B-5240-8203-0C1C5E32E356}"/>
              </a:ext>
            </a:extLst>
          </p:cNvPr>
          <p:cNvSpPr txBox="1"/>
          <p:nvPr/>
        </p:nvSpPr>
        <p:spPr>
          <a:xfrm>
            <a:off x="4285590" y="4293357"/>
            <a:ext cx="3252244" cy="2377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ООО «Новые перспективные продукты Технология»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0A901EAB-22E8-A04D-B09D-2AA8464DCA25}"/>
              </a:ext>
            </a:extLst>
          </p:cNvPr>
          <p:cNvSpPr txBox="1"/>
          <p:nvPr/>
        </p:nvSpPr>
        <p:spPr>
          <a:xfrm>
            <a:off x="4386005" y="4150526"/>
            <a:ext cx="1534433" cy="2377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АО «НИИ металлургии»</a:t>
            </a:r>
          </a:p>
        </p:txBody>
      </p:sp>
      <p:sp>
        <p:nvSpPr>
          <p:cNvPr id="88" name="Овал 87">
            <a:extLst>
              <a:ext uri="{FF2B5EF4-FFF2-40B4-BE49-F238E27FC236}">
                <a16:creationId xmlns:a16="http://schemas.microsoft.com/office/drawing/2014/main" id="{1A764751-0AA7-40DB-863D-E774DA5F2BFE}"/>
              </a:ext>
            </a:extLst>
          </p:cNvPr>
          <p:cNvSpPr/>
          <p:nvPr/>
        </p:nvSpPr>
        <p:spPr>
          <a:xfrm>
            <a:off x="8050858" y="2669396"/>
            <a:ext cx="90000" cy="90000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A75DB35F-65AB-4374-8558-09C5A66B8B2A}"/>
              </a:ext>
            </a:extLst>
          </p:cNvPr>
          <p:cNvSpPr txBox="1"/>
          <p:nvPr/>
        </p:nvSpPr>
        <p:spPr>
          <a:xfrm>
            <a:off x="8081298" y="2598980"/>
            <a:ext cx="659158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Томтор</a:t>
            </a:r>
          </a:p>
        </p:txBody>
      </p:sp>
      <p:graphicFrame>
        <p:nvGraphicFramePr>
          <p:cNvPr id="92" name="Таблица 2">
            <a:extLst>
              <a:ext uri="{FF2B5EF4-FFF2-40B4-BE49-F238E27FC236}">
                <a16:creationId xmlns:a16="http://schemas.microsoft.com/office/drawing/2014/main" id="{7E7B6335-0663-2C43-A065-0806CEBD2D7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5513163"/>
              </p:ext>
            </p:extLst>
          </p:nvPr>
        </p:nvGraphicFramePr>
        <p:xfrm>
          <a:off x="9140136" y="4826168"/>
          <a:ext cx="3059561" cy="159978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23164">
                  <a:extLst>
                    <a:ext uri="{9D8B030D-6E8A-4147-A177-3AD203B41FA5}">
                      <a16:colId xmlns:a16="http://schemas.microsoft.com/office/drawing/2014/main" val="1132660238"/>
                    </a:ext>
                  </a:extLst>
                </a:gridCol>
                <a:gridCol w="1036397">
                  <a:extLst>
                    <a:ext uri="{9D8B030D-6E8A-4147-A177-3AD203B41FA5}">
                      <a16:colId xmlns:a16="http://schemas.microsoft.com/office/drawing/2014/main" val="1747823142"/>
                    </a:ext>
                  </a:extLst>
                </a:gridCol>
              </a:tblGrid>
              <a:tr h="36346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РЗМ-продукция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(сплавы, соединения, лигатуры)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85905821"/>
                  </a:ext>
                </a:extLst>
              </a:tr>
              <a:tr h="28564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Потребление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1,2 тыс. т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0005"/>
                  </a:ext>
                </a:extLst>
              </a:tr>
              <a:tr h="28564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Внутреннее производство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0819947"/>
                  </a:ext>
                </a:extLst>
              </a:tr>
              <a:tr h="28564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Импорт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1,1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6719581"/>
                  </a:ext>
                </a:extLst>
              </a:tr>
              <a:tr h="28564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Доля импорта в потреблении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100%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0926236"/>
                  </a:ext>
                </a:extLst>
              </a:tr>
            </a:tbl>
          </a:graphicData>
        </a:graphic>
      </p:graphicFrame>
      <p:sp>
        <p:nvSpPr>
          <p:cNvPr id="97" name="Овал 96">
            <a:extLst>
              <a:ext uri="{FF2B5EF4-FFF2-40B4-BE49-F238E27FC236}">
                <a16:creationId xmlns:a16="http://schemas.microsoft.com/office/drawing/2014/main" id="{4DF3A8F1-3DCB-40A7-94A1-89509B0BE2D1}"/>
              </a:ext>
            </a:extLst>
          </p:cNvPr>
          <p:cNvSpPr/>
          <p:nvPr/>
        </p:nvSpPr>
        <p:spPr>
          <a:xfrm>
            <a:off x="9050136" y="3078175"/>
            <a:ext cx="90000" cy="900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7A805584-80FC-47A6-8124-165F02B5F082}"/>
              </a:ext>
            </a:extLst>
          </p:cNvPr>
          <p:cNvSpPr txBox="1"/>
          <p:nvPr/>
        </p:nvSpPr>
        <p:spPr>
          <a:xfrm>
            <a:off x="9395906" y="2964013"/>
            <a:ext cx="2472625" cy="246221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>
            <a:defPPr>
              <a:defRPr lang="en-US"/>
            </a:defPPr>
            <a:lvl1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Перспективные объекты</a:t>
            </a:r>
          </a:p>
        </p:txBody>
      </p:sp>
      <p:pic>
        <p:nvPicPr>
          <p:cNvPr id="96" name="Рисунок 95" descr="Изображение выглядит как текст&#10;&#10;Автоматически созданное описание">
            <a:extLst>
              <a:ext uri="{FF2B5EF4-FFF2-40B4-BE49-F238E27FC236}">
                <a16:creationId xmlns:a16="http://schemas.microsoft.com/office/drawing/2014/main" id="{6183C71E-5A0B-4E8D-BC69-6537AC5C3E5F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9618" y="204855"/>
            <a:ext cx="1268222" cy="320540"/>
          </a:xfrm>
          <a:prstGeom prst="rect">
            <a:avLst/>
          </a:prstGeom>
        </p:spPr>
      </p:pic>
      <p:cxnSp>
        <p:nvCxnSpPr>
          <p:cNvPr id="110" name="Прямая соединительная линия 109">
            <a:extLst>
              <a:ext uri="{FF2B5EF4-FFF2-40B4-BE49-F238E27FC236}">
                <a16:creationId xmlns:a16="http://schemas.microsoft.com/office/drawing/2014/main" id="{A982B538-7389-4FC0-8BDE-1C5D9613E720}"/>
              </a:ext>
            </a:extLst>
          </p:cNvPr>
          <p:cNvCxnSpPr>
            <a:cxnSpLocks/>
          </p:cNvCxnSpPr>
          <p:nvPr/>
        </p:nvCxnSpPr>
        <p:spPr>
          <a:xfrm flipV="1">
            <a:off x="2853524" y="2970638"/>
            <a:ext cx="708568" cy="2611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TextBox 110">
            <a:extLst>
              <a:ext uri="{FF2B5EF4-FFF2-40B4-BE49-F238E27FC236}">
                <a16:creationId xmlns:a16="http://schemas.microsoft.com/office/drawing/2014/main" id="{1898A796-43A9-4AF6-8D70-B0ABC548BDE7}"/>
              </a:ext>
            </a:extLst>
          </p:cNvPr>
          <p:cNvSpPr txBox="1"/>
          <p:nvPr/>
        </p:nvSpPr>
        <p:spPr>
          <a:xfrm>
            <a:off x="3512722" y="2699420"/>
            <a:ext cx="1287207" cy="36933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Владимирская область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7489A682-B070-4F12-AAB0-FA03D2D78268}"/>
              </a:ext>
            </a:extLst>
          </p:cNvPr>
          <p:cNvSpPr txBox="1"/>
          <p:nvPr/>
        </p:nvSpPr>
        <p:spPr>
          <a:xfrm rot="1887812">
            <a:off x="4529327" y="3671812"/>
            <a:ext cx="465900" cy="28079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40 т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261CCCA0-D83F-40AF-800C-8BEEC8551AD5}"/>
              </a:ext>
            </a:extLst>
          </p:cNvPr>
          <p:cNvSpPr txBox="1"/>
          <p:nvPr/>
        </p:nvSpPr>
        <p:spPr>
          <a:xfrm rot="1638064">
            <a:off x="1687933" y="3393440"/>
            <a:ext cx="574776" cy="28079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404 т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3ACF8F9F-9407-4AAD-87D2-DD9344754FC1}"/>
              </a:ext>
            </a:extLst>
          </p:cNvPr>
          <p:cNvSpPr txBox="1"/>
          <p:nvPr/>
        </p:nvSpPr>
        <p:spPr>
          <a:xfrm>
            <a:off x="3144437" y="1812659"/>
            <a:ext cx="1514068" cy="2377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ООО «Резол»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CD57DB7B-E863-4C8E-96A1-9BAF7FDD6DCB}"/>
              </a:ext>
            </a:extLst>
          </p:cNvPr>
          <p:cNvSpPr txBox="1"/>
          <p:nvPr/>
        </p:nvSpPr>
        <p:spPr>
          <a:xfrm>
            <a:off x="2967576" y="1668853"/>
            <a:ext cx="1514068" cy="2377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АО «Металлон»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4FCE9558-2A7B-47A6-B2CD-21DEE56C06D8}"/>
              </a:ext>
            </a:extLst>
          </p:cNvPr>
          <p:cNvSpPr txBox="1"/>
          <p:nvPr/>
        </p:nvSpPr>
        <p:spPr>
          <a:xfrm>
            <a:off x="3071834" y="2287243"/>
            <a:ext cx="1989935" cy="2377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ООО «Редкие металлы»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8464486E-D74B-4104-B16A-6D621BE7942F}"/>
              </a:ext>
            </a:extLst>
          </p:cNvPr>
          <p:cNvSpPr txBox="1"/>
          <p:nvPr/>
        </p:nvSpPr>
        <p:spPr>
          <a:xfrm>
            <a:off x="2698490" y="3013372"/>
            <a:ext cx="1277328" cy="2377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ООО «Инвестхим»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9AACB092-5E4A-488A-AE39-6C079C670690}"/>
              </a:ext>
            </a:extLst>
          </p:cNvPr>
          <p:cNvSpPr txBox="1"/>
          <p:nvPr/>
        </p:nvSpPr>
        <p:spPr>
          <a:xfrm>
            <a:off x="1287356" y="2772422"/>
            <a:ext cx="1277328" cy="3831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ООО «ТД Антарн»</a:t>
            </a:r>
          </a:p>
          <a:p>
            <a:pPr marL="0" marR="0" lvl="0" indent="0" algn="r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050" dirty="0">
                <a:solidFill>
                  <a:srgbClr val="000000"/>
                </a:solidFill>
                <a:latin typeface="Franklin Gothic Medium" panose="020B0603020102020204"/>
              </a:rPr>
              <a:t>АО «Астор»</a:t>
            </a:r>
            <a:endParaRPr kumimoji="0" lang="ru-R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Medium" panose="020B0603020102020204"/>
              <a:ea typeface="+mn-ea"/>
              <a:cs typeface="+mn-cs"/>
            </a:endParaRP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2A61F56A-0B75-49A6-82B3-BD1576863AD6}"/>
              </a:ext>
            </a:extLst>
          </p:cNvPr>
          <p:cNvSpPr txBox="1"/>
          <p:nvPr/>
        </p:nvSpPr>
        <p:spPr>
          <a:xfrm>
            <a:off x="2195203" y="4228708"/>
            <a:ext cx="1439018" cy="2377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ОАО «Синтез-каучук»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E438377A-5382-49F9-98AB-6E3C266BEF7C}"/>
              </a:ext>
            </a:extLst>
          </p:cNvPr>
          <p:cNvSpPr txBox="1"/>
          <p:nvPr/>
        </p:nvSpPr>
        <p:spPr>
          <a:xfrm>
            <a:off x="2171663" y="4403706"/>
            <a:ext cx="1439018" cy="2377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ОАО «Химэкспорт»</a:t>
            </a:r>
          </a:p>
        </p:txBody>
      </p:sp>
      <p:sp>
        <p:nvSpPr>
          <p:cNvPr id="65" name="Slide Number Placeholder 4">
            <a:extLst>
              <a:ext uri="{FF2B5EF4-FFF2-40B4-BE49-F238E27FC236}">
                <a16:creationId xmlns:a16="http://schemas.microsoft.com/office/drawing/2014/main" id="{A86F7E32-8E4C-0646-B614-A2CEDC2A1C13}"/>
              </a:ext>
            </a:extLst>
          </p:cNvPr>
          <p:cNvSpPr txBox="1">
            <a:spLocks/>
          </p:cNvSpPr>
          <p:nvPr/>
        </p:nvSpPr>
        <p:spPr>
          <a:xfrm>
            <a:off x="11574684" y="6480313"/>
            <a:ext cx="617316" cy="377687"/>
          </a:xfrm>
          <a:prstGeom prst="rect">
            <a:avLst/>
          </a:prstGeom>
          <a:gradFill>
            <a:gsLst>
              <a:gs pos="100000">
                <a:srgbClr val="F1F5F6">
                  <a:alpha val="0"/>
                </a:srgbClr>
              </a:gs>
              <a:gs pos="66000">
                <a:srgbClr val="F1F5F6">
                  <a:alpha val="58029"/>
                </a:srgbClr>
              </a:gs>
              <a:gs pos="21000">
                <a:srgbClr val="F1F5F6"/>
              </a:gs>
            </a:gsLst>
            <a:lin ang="10800000" scaled="0"/>
          </a:gradFill>
          <a:ln w="19050" cap="sq">
            <a:noFill/>
            <a:miter lim="800000"/>
          </a:ln>
        </p:spPr>
        <p:txBody>
          <a:bodyPr vert="horz" lIns="182880" tIns="182880" rIns="182880" bIns="182880" rtlCol="0" anchor="ctr">
            <a:noAutofit/>
          </a:bodyPr>
          <a:lstStyle>
            <a:defPPr>
              <a:defRPr lang="en-US"/>
            </a:defPPr>
            <a:lvl1pPr marL="266700" indent="0" defTabSz="914400">
              <a:lnSpc>
                <a:spcPct val="90000"/>
              </a:lnSpc>
              <a:spcBef>
                <a:spcPct val="0"/>
              </a:spcBef>
              <a:buNone/>
              <a:tabLst/>
              <a:defRPr sz="20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algn="r"/>
            <a:r>
              <a:rPr lang="ru-RU" sz="1100" dirty="0"/>
              <a:t>8</a:t>
            </a:r>
          </a:p>
        </p:txBody>
      </p:sp>
      <p:cxnSp>
        <p:nvCxnSpPr>
          <p:cNvPr id="66" name="Прямая соединительная линия 65">
            <a:extLst>
              <a:ext uri="{FF2B5EF4-FFF2-40B4-BE49-F238E27FC236}">
                <a16:creationId xmlns:a16="http://schemas.microsoft.com/office/drawing/2014/main" id="{9FD77008-0A00-934A-B040-0A8F103B8FA2}"/>
              </a:ext>
            </a:extLst>
          </p:cNvPr>
          <p:cNvCxnSpPr>
            <a:cxnSpLocks/>
          </p:cNvCxnSpPr>
          <p:nvPr/>
        </p:nvCxnSpPr>
        <p:spPr>
          <a:xfrm>
            <a:off x="11574684" y="6480314"/>
            <a:ext cx="625012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0701856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2D7E7299-943A-A845-8C18-2ED50602101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77" name="TextBox 276">
            <a:extLst>
              <a:ext uri="{FF2B5EF4-FFF2-40B4-BE49-F238E27FC236}">
                <a16:creationId xmlns:a16="http://schemas.microsoft.com/office/drawing/2014/main" id="{BA368A92-6C3A-E948-A14D-5F9FAADC6D45}"/>
              </a:ext>
            </a:extLst>
          </p:cNvPr>
          <p:cNvSpPr txBox="1"/>
          <p:nvPr/>
        </p:nvSpPr>
        <p:spPr>
          <a:xfrm>
            <a:off x="5480432" y="2840412"/>
            <a:ext cx="2925844" cy="2169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Центральное</a:t>
            </a:r>
          </a:p>
        </p:txBody>
      </p:sp>
      <p:sp>
        <p:nvSpPr>
          <p:cNvPr id="324" name="Полилиния 323">
            <a:extLst>
              <a:ext uri="{FF2B5EF4-FFF2-40B4-BE49-F238E27FC236}">
                <a16:creationId xmlns:a16="http://schemas.microsoft.com/office/drawing/2014/main" id="{FEEDAF53-9CB5-BC4E-926D-8BE7BD2FE5C7}"/>
              </a:ext>
            </a:extLst>
          </p:cNvPr>
          <p:cNvSpPr/>
          <p:nvPr/>
        </p:nvSpPr>
        <p:spPr>
          <a:xfrm>
            <a:off x="2941796" y="1999118"/>
            <a:ext cx="61843" cy="118392"/>
          </a:xfrm>
          <a:custGeom>
            <a:avLst/>
            <a:gdLst>
              <a:gd name="connsiteX0" fmla="*/ 37996 w 59647"/>
              <a:gd name="connsiteY0" fmla="*/ 0 h 114188"/>
              <a:gd name="connsiteX1" fmla="*/ 35024 w 59647"/>
              <a:gd name="connsiteY1" fmla="*/ 1910 h 114188"/>
              <a:gd name="connsiteX2" fmla="*/ 42878 w 59647"/>
              <a:gd name="connsiteY2" fmla="*/ 9339 h 114188"/>
              <a:gd name="connsiteX3" fmla="*/ 49246 w 59647"/>
              <a:gd name="connsiteY3" fmla="*/ 28653 h 114188"/>
              <a:gd name="connsiteX4" fmla="*/ 48822 w 59647"/>
              <a:gd name="connsiteY4" fmla="*/ 35445 h 114188"/>
              <a:gd name="connsiteX5" fmla="*/ 42878 w 59647"/>
              <a:gd name="connsiteY5" fmla="*/ 39265 h 114188"/>
              <a:gd name="connsiteX6" fmla="*/ 34600 w 59647"/>
              <a:gd name="connsiteY6" fmla="*/ 47967 h 114188"/>
              <a:gd name="connsiteX7" fmla="*/ 39694 w 59647"/>
              <a:gd name="connsiteY7" fmla="*/ 65796 h 114188"/>
              <a:gd name="connsiteX8" fmla="*/ 35661 w 59647"/>
              <a:gd name="connsiteY8" fmla="*/ 67494 h 114188"/>
              <a:gd name="connsiteX9" fmla="*/ 33114 w 59647"/>
              <a:gd name="connsiteY9" fmla="*/ 70678 h 114188"/>
              <a:gd name="connsiteX10" fmla="*/ 31840 w 59647"/>
              <a:gd name="connsiteY10" fmla="*/ 70678 h 114188"/>
              <a:gd name="connsiteX11" fmla="*/ 32265 w 59647"/>
              <a:gd name="connsiteY11" fmla="*/ 73437 h 114188"/>
              <a:gd name="connsiteX12" fmla="*/ 31840 w 59647"/>
              <a:gd name="connsiteY12" fmla="*/ 70678 h 114188"/>
              <a:gd name="connsiteX13" fmla="*/ 25048 w 59647"/>
              <a:gd name="connsiteY13" fmla="*/ 69617 h 114188"/>
              <a:gd name="connsiteX14" fmla="*/ 23562 w 59647"/>
              <a:gd name="connsiteY14" fmla="*/ 69404 h 114188"/>
              <a:gd name="connsiteX15" fmla="*/ 18892 w 59647"/>
              <a:gd name="connsiteY15" fmla="*/ 62825 h 114188"/>
              <a:gd name="connsiteX16" fmla="*/ 15496 w 59647"/>
              <a:gd name="connsiteY16" fmla="*/ 42025 h 114188"/>
              <a:gd name="connsiteX17" fmla="*/ 13161 w 59647"/>
              <a:gd name="connsiteY17" fmla="*/ 35233 h 114188"/>
              <a:gd name="connsiteX18" fmla="*/ 7854 w 59647"/>
              <a:gd name="connsiteY18" fmla="*/ 43298 h 114188"/>
              <a:gd name="connsiteX19" fmla="*/ 11250 w 59647"/>
              <a:gd name="connsiteY19" fmla="*/ 51364 h 114188"/>
              <a:gd name="connsiteX20" fmla="*/ 15071 w 59647"/>
              <a:gd name="connsiteY20" fmla="*/ 71315 h 114188"/>
              <a:gd name="connsiteX21" fmla="*/ 1274 w 59647"/>
              <a:gd name="connsiteY21" fmla="*/ 74923 h 114188"/>
              <a:gd name="connsiteX22" fmla="*/ 1910 w 59647"/>
              <a:gd name="connsiteY22" fmla="*/ 81502 h 114188"/>
              <a:gd name="connsiteX23" fmla="*/ 6156 w 59647"/>
              <a:gd name="connsiteY23" fmla="*/ 78106 h 114188"/>
              <a:gd name="connsiteX24" fmla="*/ 16133 w 59647"/>
              <a:gd name="connsiteY24" fmla="*/ 75772 h 114188"/>
              <a:gd name="connsiteX25" fmla="*/ 17406 w 59647"/>
              <a:gd name="connsiteY25" fmla="*/ 79168 h 114188"/>
              <a:gd name="connsiteX26" fmla="*/ 18892 w 59647"/>
              <a:gd name="connsiteY26" fmla="*/ 82776 h 114188"/>
              <a:gd name="connsiteX27" fmla="*/ 14859 w 59647"/>
              <a:gd name="connsiteY27" fmla="*/ 88294 h 114188"/>
              <a:gd name="connsiteX28" fmla="*/ 4882 w 59647"/>
              <a:gd name="connsiteY28" fmla="*/ 89780 h 114188"/>
              <a:gd name="connsiteX29" fmla="*/ 0 w 59647"/>
              <a:gd name="connsiteY29" fmla="*/ 94237 h 114188"/>
              <a:gd name="connsiteX30" fmla="*/ 4458 w 59647"/>
              <a:gd name="connsiteY30" fmla="*/ 96572 h 114188"/>
              <a:gd name="connsiteX31" fmla="*/ 11463 w 59647"/>
              <a:gd name="connsiteY31" fmla="*/ 107396 h 114188"/>
              <a:gd name="connsiteX32" fmla="*/ 15071 w 59647"/>
              <a:gd name="connsiteY32" fmla="*/ 105274 h 114188"/>
              <a:gd name="connsiteX33" fmla="*/ 23350 w 59647"/>
              <a:gd name="connsiteY33" fmla="*/ 108458 h 114188"/>
              <a:gd name="connsiteX34" fmla="*/ 26109 w 59647"/>
              <a:gd name="connsiteY34" fmla="*/ 109731 h 114188"/>
              <a:gd name="connsiteX35" fmla="*/ 27170 w 59647"/>
              <a:gd name="connsiteY35" fmla="*/ 112702 h 114188"/>
              <a:gd name="connsiteX36" fmla="*/ 35024 w 59647"/>
              <a:gd name="connsiteY36" fmla="*/ 114188 h 114188"/>
              <a:gd name="connsiteX37" fmla="*/ 35237 w 59647"/>
              <a:gd name="connsiteY37" fmla="*/ 98694 h 114188"/>
              <a:gd name="connsiteX38" fmla="*/ 35449 w 59647"/>
              <a:gd name="connsiteY38" fmla="*/ 92327 h 114188"/>
              <a:gd name="connsiteX39" fmla="*/ 37996 w 59647"/>
              <a:gd name="connsiteY39" fmla="*/ 92327 h 114188"/>
              <a:gd name="connsiteX40" fmla="*/ 40756 w 59647"/>
              <a:gd name="connsiteY40" fmla="*/ 89568 h 114188"/>
              <a:gd name="connsiteX41" fmla="*/ 46062 w 59647"/>
              <a:gd name="connsiteY41" fmla="*/ 87233 h 114188"/>
              <a:gd name="connsiteX42" fmla="*/ 52643 w 59647"/>
              <a:gd name="connsiteY42" fmla="*/ 84262 h 114188"/>
              <a:gd name="connsiteX43" fmla="*/ 56888 w 59647"/>
              <a:gd name="connsiteY43" fmla="*/ 75772 h 114188"/>
              <a:gd name="connsiteX44" fmla="*/ 56888 w 59647"/>
              <a:gd name="connsiteY44" fmla="*/ 69617 h 114188"/>
              <a:gd name="connsiteX45" fmla="*/ 56888 w 59647"/>
              <a:gd name="connsiteY45" fmla="*/ 69404 h 114188"/>
              <a:gd name="connsiteX46" fmla="*/ 59011 w 59647"/>
              <a:gd name="connsiteY46" fmla="*/ 64947 h 114188"/>
              <a:gd name="connsiteX47" fmla="*/ 57949 w 59647"/>
              <a:gd name="connsiteY47" fmla="*/ 60702 h 114188"/>
              <a:gd name="connsiteX48" fmla="*/ 59648 w 59647"/>
              <a:gd name="connsiteY48" fmla="*/ 57094 h 114188"/>
              <a:gd name="connsiteX49" fmla="*/ 57737 w 59647"/>
              <a:gd name="connsiteY49" fmla="*/ 52212 h 114188"/>
              <a:gd name="connsiteX50" fmla="*/ 53492 w 59647"/>
              <a:gd name="connsiteY50" fmla="*/ 41812 h 114188"/>
              <a:gd name="connsiteX51" fmla="*/ 54765 w 59647"/>
              <a:gd name="connsiteY51" fmla="*/ 34808 h 114188"/>
              <a:gd name="connsiteX52" fmla="*/ 52855 w 59647"/>
              <a:gd name="connsiteY52" fmla="*/ 14220 h 114188"/>
              <a:gd name="connsiteX53" fmla="*/ 45426 w 59647"/>
              <a:gd name="connsiteY53" fmla="*/ 5943 h 114188"/>
              <a:gd name="connsiteX54" fmla="*/ 43091 w 59647"/>
              <a:gd name="connsiteY54" fmla="*/ 1910 h 114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59647" h="114188">
                <a:moveTo>
                  <a:pt x="37996" y="0"/>
                </a:moveTo>
                <a:lnTo>
                  <a:pt x="35024" y="1910"/>
                </a:lnTo>
                <a:lnTo>
                  <a:pt x="42878" y="9339"/>
                </a:lnTo>
                <a:lnTo>
                  <a:pt x="49246" y="28653"/>
                </a:lnTo>
                <a:lnTo>
                  <a:pt x="48822" y="35445"/>
                </a:lnTo>
                <a:lnTo>
                  <a:pt x="42878" y="39265"/>
                </a:lnTo>
                <a:lnTo>
                  <a:pt x="34600" y="47967"/>
                </a:lnTo>
                <a:lnTo>
                  <a:pt x="39694" y="65796"/>
                </a:lnTo>
                <a:lnTo>
                  <a:pt x="35661" y="67494"/>
                </a:lnTo>
                <a:lnTo>
                  <a:pt x="33114" y="70678"/>
                </a:lnTo>
                <a:lnTo>
                  <a:pt x="31840" y="70678"/>
                </a:lnTo>
                <a:lnTo>
                  <a:pt x="32265" y="73437"/>
                </a:lnTo>
                <a:lnTo>
                  <a:pt x="31840" y="70678"/>
                </a:lnTo>
                <a:lnTo>
                  <a:pt x="25048" y="69617"/>
                </a:lnTo>
                <a:lnTo>
                  <a:pt x="23562" y="69404"/>
                </a:lnTo>
                <a:lnTo>
                  <a:pt x="18892" y="62825"/>
                </a:lnTo>
                <a:lnTo>
                  <a:pt x="15496" y="42025"/>
                </a:lnTo>
                <a:lnTo>
                  <a:pt x="13161" y="35233"/>
                </a:lnTo>
                <a:lnTo>
                  <a:pt x="7854" y="43298"/>
                </a:lnTo>
                <a:lnTo>
                  <a:pt x="11250" y="51364"/>
                </a:lnTo>
                <a:lnTo>
                  <a:pt x="15071" y="71315"/>
                </a:lnTo>
                <a:lnTo>
                  <a:pt x="1274" y="74923"/>
                </a:lnTo>
                <a:lnTo>
                  <a:pt x="1910" y="81502"/>
                </a:lnTo>
                <a:lnTo>
                  <a:pt x="6156" y="78106"/>
                </a:lnTo>
                <a:lnTo>
                  <a:pt x="16133" y="75772"/>
                </a:lnTo>
                <a:lnTo>
                  <a:pt x="17406" y="79168"/>
                </a:lnTo>
                <a:lnTo>
                  <a:pt x="18892" y="82776"/>
                </a:lnTo>
                <a:lnTo>
                  <a:pt x="14859" y="88294"/>
                </a:lnTo>
                <a:lnTo>
                  <a:pt x="4882" y="89780"/>
                </a:lnTo>
                <a:lnTo>
                  <a:pt x="0" y="94237"/>
                </a:lnTo>
                <a:lnTo>
                  <a:pt x="4458" y="96572"/>
                </a:lnTo>
                <a:lnTo>
                  <a:pt x="11463" y="107396"/>
                </a:lnTo>
                <a:lnTo>
                  <a:pt x="15071" y="105274"/>
                </a:lnTo>
                <a:lnTo>
                  <a:pt x="23350" y="108458"/>
                </a:lnTo>
                <a:lnTo>
                  <a:pt x="26109" y="109731"/>
                </a:lnTo>
                <a:lnTo>
                  <a:pt x="27170" y="112702"/>
                </a:lnTo>
                <a:lnTo>
                  <a:pt x="35024" y="114188"/>
                </a:lnTo>
                <a:lnTo>
                  <a:pt x="35237" y="98694"/>
                </a:lnTo>
                <a:lnTo>
                  <a:pt x="35449" y="92327"/>
                </a:lnTo>
                <a:lnTo>
                  <a:pt x="37996" y="92327"/>
                </a:lnTo>
                <a:lnTo>
                  <a:pt x="40756" y="89568"/>
                </a:lnTo>
                <a:lnTo>
                  <a:pt x="46062" y="87233"/>
                </a:lnTo>
                <a:lnTo>
                  <a:pt x="52643" y="84262"/>
                </a:lnTo>
                <a:lnTo>
                  <a:pt x="56888" y="75772"/>
                </a:lnTo>
                <a:lnTo>
                  <a:pt x="56888" y="69617"/>
                </a:lnTo>
                <a:lnTo>
                  <a:pt x="56888" y="69404"/>
                </a:lnTo>
                <a:lnTo>
                  <a:pt x="59011" y="64947"/>
                </a:lnTo>
                <a:lnTo>
                  <a:pt x="57949" y="60702"/>
                </a:lnTo>
                <a:lnTo>
                  <a:pt x="59648" y="57094"/>
                </a:lnTo>
                <a:lnTo>
                  <a:pt x="57737" y="52212"/>
                </a:lnTo>
                <a:lnTo>
                  <a:pt x="53492" y="41812"/>
                </a:lnTo>
                <a:lnTo>
                  <a:pt x="54765" y="34808"/>
                </a:lnTo>
                <a:lnTo>
                  <a:pt x="52855" y="14220"/>
                </a:lnTo>
                <a:lnTo>
                  <a:pt x="45426" y="5943"/>
                </a:lnTo>
                <a:lnTo>
                  <a:pt x="43091" y="1910"/>
                </a:lnTo>
                <a:close/>
              </a:path>
            </a:pathLst>
          </a:custGeom>
          <a:solidFill>
            <a:srgbClr val="97C6DF"/>
          </a:solidFill>
          <a:ln w="6366" cap="flat">
            <a:solidFill>
              <a:schemeClr val="bg1">
                <a:lumMod val="95000"/>
              </a:schemeClr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8" name="TextBox 307">
            <a:extLst>
              <a:ext uri="{FF2B5EF4-FFF2-40B4-BE49-F238E27FC236}">
                <a16:creationId xmlns:a16="http://schemas.microsoft.com/office/drawing/2014/main" id="{590309A3-BD45-D444-827B-78BD2364FC12}"/>
              </a:ext>
            </a:extLst>
          </p:cNvPr>
          <p:cNvSpPr txBox="1"/>
          <p:nvPr/>
        </p:nvSpPr>
        <p:spPr>
          <a:xfrm flipH="1">
            <a:off x="4614540" y="3443437"/>
            <a:ext cx="2748639" cy="24468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АО «Свердловский завод ферросплавов»</a:t>
            </a:r>
          </a:p>
        </p:txBody>
      </p:sp>
      <p:sp>
        <p:nvSpPr>
          <p:cNvPr id="310" name="TextBox 309">
            <a:extLst>
              <a:ext uri="{FF2B5EF4-FFF2-40B4-BE49-F238E27FC236}">
                <a16:creationId xmlns:a16="http://schemas.microsoft.com/office/drawing/2014/main" id="{9132BF14-EF55-F64B-B7BE-A90FA828BAED}"/>
              </a:ext>
            </a:extLst>
          </p:cNvPr>
          <p:cNvSpPr txBox="1"/>
          <p:nvPr/>
        </p:nvSpPr>
        <p:spPr>
          <a:xfrm flipH="1">
            <a:off x="4735235" y="3784381"/>
            <a:ext cx="2748639" cy="24468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ПАО «Ключевский завод ферросплавов»</a:t>
            </a:r>
          </a:p>
        </p:txBody>
      </p:sp>
      <p:sp>
        <p:nvSpPr>
          <p:cNvPr id="312" name="TextBox 311">
            <a:extLst>
              <a:ext uri="{FF2B5EF4-FFF2-40B4-BE49-F238E27FC236}">
                <a16:creationId xmlns:a16="http://schemas.microsoft.com/office/drawing/2014/main" id="{7C30AA16-A94B-384A-B5ED-6A82F52E2989}"/>
              </a:ext>
            </a:extLst>
          </p:cNvPr>
          <p:cNvSpPr txBox="1"/>
          <p:nvPr/>
        </p:nvSpPr>
        <p:spPr>
          <a:xfrm flipH="1">
            <a:off x="4340571" y="4211049"/>
            <a:ext cx="3665118" cy="24468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АО «Челябинский электрометаллургический комбинат»</a:t>
            </a:r>
          </a:p>
        </p:txBody>
      </p:sp>
      <p:sp>
        <p:nvSpPr>
          <p:cNvPr id="314" name="TextBox 313">
            <a:extLst>
              <a:ext uri="{FF2B5EF4-FFF2-40B4-BE49-F238E27FC236}">
                <a16:creationId xmlns:a16="http://schemas.microsoft.com/office/drawing/2014/main" id="{30C9C8FA-D6ED-3B42-BE8F-BF7989344A2D}"/>
              </a:ext>
            </a:extLst>
          </p:cNvPr>
          <p:cNvSpPr txBox="1"/>
          <p:nvPr/>
        </p:nvSpPr>
        <p:spPr>
          <a:xfrm flipH="1">
            <a:off x="4681914" y="3612434"/>
            <a:ext cx="2748639" cy="24468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АО «Русский хром 1915»</a:t>
            </a:r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AD5ECA28-C3D3-8C4D-AAB6-C64F47113DD1}"/>
              </a:ext>
            </a:extLst>
          </p:cNvPr>
          <p:cNvSpPr txBox="1"/>
          <p:nvPr/>
        </p:nvSpPr>
        <p:spPr>
          <a:xfrm flipH="1">
            <a:off x="3149015" y="2037159"/>
            <a:ext cx="2796419" cy="237757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ООО «Тихвинский ферросплавный завод»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4081DC79-2229-354A-B16D-C8D481D122B1}"/>
              </a:ext>
            </a:extLst>
          </p:cNvPr>
          <p:cNvSpPr txBox="1"/>
          <p:nvPr/>
        </p:nvSpPr>
        <p:spPr>
          <a:xfrm flipH="1">
            <a:off x="378902" y="4302574"/>
            <a:ext cx="3200095" cy="237757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АО «Новотроицкий завод хромовых соединений»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ED08334E-7758-0A4C-A379-9F4190A570BC}"/>
              </a:ext>
            </a:extLst>
          </p:cNvPr>
          <p:cNvSpPr txBox="1"/>
          <p:nvPr/>
        </p:nvSpPr>
        <p:spPr>
          <a:xfrm flipH="1">
            <a:off x="1401538" y="2917375"/>
            <a:ext cx="1065262" cy="237757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АО «Полема»</a:t>
            </a:r>
          </a:p>
        </p:txBody>
      </p:sp>
      <p:sp>
        <p:nvSpPr>
          <p:cNvPr id="333" name="TextBox 332">
            <a:extLst>
              <a:ext uri="{FF2B5EF4-FFF2-40B4-BE49-F238E27FC236}">
                <a16:creationId xmlns:a16="http://schemas.microsoft.com/office/drawing/2014/main" id="{A1F60BB2-3235-7D4E-892F-BF863FC68AAA}"/>
              </a:ext>
            </a:extLst>
          </p:cNvPr>
          <p:cNvSpPr txBox="1"/>
          <p:nvPr/>
        </p:nvSpPr>
        <p:spPr>
          <a:xfrm>
            <a:off x="1011498" y="3918349"/>
            <a:ext cx="296500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Западно-Родионовское, </a:t>
            </a:r>
            <a:b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</a:b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Северо-Западное 2-е</a:t>
            </a:r>
          </a:p>
        </p:txBody>
      </p:sp>
      <p:sp>
        <p:nvSpPr>
          <p:cNvPr id="335" name="TextBox 334">
            <a:extLst>
              <a:ext uri="{FF2B5EF4-FFF2-40B4-BE49-F238E27FC236}">
                <a16:creationId xmlns:a16="http://schemas.microsoft.com/office/drawing/2014/main" id="{F8DB3C62-9FD8-5D4C-8E41-93010093C233}"/>
              </a:ext>
            </a:extLst>
          </p:cNvPr>
          <p:cNvSpPr txBox="1"/>
          <p:nvPr/>
        </p:nvSpPr>
        <p:spPr>
          <a:xfrm>
            <a:off x="1138325" y="3634092"/>
            <a:ext cx="3118067" cy="3416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Главное Сарановское, </a:t>
            </a:r>
            <a:b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</a:b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Сарановская группа россыпей</a:t>
            </a:r>
          </a:p>
        </p:txBody>
      </p:sp>
      <p:sp>
        <p:nvSpPr>
          <p:cNvPr id="337" name="TextBox 336">
            <a:extLst>
              <a:ext uri="{FF2B5EF4-FFF2-40B4-BE49-F238E27FC236}">
                <a16:creationId xmlns:a16="http://schemas.microsoft.com/office/drawing/2014/main" id="{637BDA6C-D7B6-C349-8E3B-4BC7D6AACA6C}"/>
              </a:ext>
            </a:extLst>
          </p:cNvPr>
          <p:cNvSpPr txBox="1"/>
          <p:nvPr/>
        </p:nvSpPr>
        <p:spPr>
          <a:xfrm>
            <a:off x="4773720" y="3965980"/>
            <a:ext cx="983392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Курмановское</a:t>
            </a:r>
          </a:p>
        </p:txBody>
      </p:sp>
      <p:sp>
        <p:nvSpPr>
          <p:cNvPr id="359" name="TextBox 358">
            <a:extLst>
              <a:ext uri="{FF2B5EF4-FFF2-40B4-BE49-F238E27FC236}">
                <a16:creationId xmlns:a16="http://schemas.microsoft.com/office/drawing/2014/main" id="{317DDC4A-496F-0E45-A8AF-2A1213CF632A}"/>
              </a:ext>
            </a:extLst>
          </p:cNvPr>
          <p:cNvSpPr txBox="1"/>
          <p:nvPr/>
        </p:nvSpPr>
        <p:spPr>
          <a:xfrm rot="15145026">
            <a:off x="3378698" y="4853524"/>
            <a:ext cx="664669" cy="233753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105 тыс. т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2D5A8C18-043F-3048-B5CC-AA7087C824E1}"/>
              </a:ext>
            </a:extLst>
          </p:cNvPr>
          <p:cNvSpPr txBox="1"/>
          <p:nvPr/>
        </p:nvSpPr>
        <p:spPr>
          <a:xfrm rot="16200000">
            <a:off x="3753478" y="4747098"/>
            <a:ext cx="648169" cy="374845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78 тыс. т</a:t>
            </a:r>
          </a:p>
        </p:txBody>
      </p:sp>
      <p:cxnSp>
        <p:nvCxnSpPr>
          <p:cNvPr id="297" name="Прямая соединительная линия 296">
            <a:extLst>
              <a:ext uri="{FF2B5EF4-FFF2-40B4-BE49-F238E27FC236}">
                <a16:creationId xmlns:a16="http://schemas.microsoft.com/office/drawing/2014/main" id="{B77A21D7-4F4B-9947-B266-8CD430078F77}"/>
              </a:ext>
            </a:extLst>
          </p:cNvPr>
          <p:cNvCxnSpPr>
            <a:cxnSpLocks/>
          </p:cNvCxnSpPr>
          <p:nvPr/>
        </p:nvCxnSpPr>
        <p:spPr>
          <a:xfrm>
            <a:off x="0" y="648000"/>
            <a:ext cx="10620000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0" name="Прямоугольник 299">
            <a:extLst>
              <a:ext uri="{FF2B5EF4-FFF2-40B4-BE49-F238E27FC236}">
                <a16:creationId xmlns:a16="http://schemas.microsoft.com/office/drawing/2014/main" id="{193C8E5A-D078-4045-B5E4-4C537870B0C2}"/>
              </a:ext>
            </a:extLst>
          </p:cNvPr>
          <p:cNvSpPr/>
          <p:nvPr/>
        </p:nvSpPr>
        <p:spPr>
          <a:xfrm>
            <a:off x="101252" y="749393"/>
            <a:ext cx="139380" cy="333965"/>
          </a:xfrm>
          <a:prstGeom prst="rect">
            <a:avLst/>
          </a:prstGeom>
          <a:solidFill>
            <a:srgbClr val="519FC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301" name="TextBox 300">
            <a:extLst>
              <a:ext uri="{FF2B5EF4-FFF2-40B4-BE49-F238E27FC236}">
                <a16:creationId xmlns:a16="http://schemas.microsoft.com/office/drawing/2014/main" id="{C77B5D66-02C8-214E-866D-79735D9C2BB9}"/>
              </a:ext>
            </a:extLst>
          </p:cNvPr>
          <p:cNvSpPr txBox="1"/>
          <p:nvPr/>
        </p:nvSpPr>
        <p:spPr>
          <a:xfrm>
            <a:off x="333445" y="749393"/>
            <a:ext cx="3447907" cy="333964"/>
          </a:xfrm>
          <a:prstGeom prst="rect">
            <a:avLst/>
          </a:prstGeom>
          <a:noFill/>
        </p:spPr>
        <p:txBody>
          <a:bodyPr wrap="square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30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ХРОМ</a:t>
            </a:r>
            <a:endParaRPr kumimoji="0" lang="en-US" sz="1600" b="0" i="0" u="none" strike="noStrike" kern="1200" cap="none" spc="30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Franklin Gothic Medium" panose="020B0603020102020204"/>
              <a:ea typeface="+mn-ea"/>
              <a:cs typeface="+mn-cs"/>
            </a:endParaRPr>
          </a:p>
        </p:txBody>
      </p:sp>
      <p:sp>
        <p:nvSpPr>
          <p:cNvPr id="302" name="Title 1">
            <a:extLst>
              <a:ext uri="{FF2B5EF4-FFF2-40B4-BE49-F238E27FC236}">
                <a16:creationId xmlns:a16="http://schemas.microsoft.com/office/drawing/2014/main" id="{9C4D744A-4739-814C-822C-9F431F6DA783}"/>
              </a:ext>
            </a:extLst>
          </p:cNvPr>
          <p:cNvSpPr txBox="1">
            <a:spLocks/>
          </p:cNvSpPr>
          <p:nvPr/>
        </p:nvSpPr>
        <p:spPr bwMode="black">
          <a:xfrm>
            <a:off x="0" y="-10756"/>
            <a:ext cx="10620000" cy="648000"/>
          </a:xfrm>
          <a:prstGeom prst="rect">
            <a:avLst/>
          </a:prstGeom>
          <a:gradFill>
            <a:gsLst>
              <a:gs pos="100000">
                <a:srgbClr val="F1F5F6">
                  <a:alpha val="0"/>
                </a:srgbClr>
              </a:gs>
              <a:gs pos="65000">
                <a:srgbClr val="F1F5F6">
                  <a:alpha val="58029"/>
                </a:srgbClr>
              </a:gs>
              <a:gs pos="27000">
                <a:srgbClr val="F1F5F6"/>
              </a:gs>
            </a:gsLst>
            <a:lin ang="0" scaled="0"/>
          </a:gradFill>
          <a:ln w="19050" cap="sq">
            <a:noFill/>
            <a:miter lim="800000"/>
          </a:ln>
        </p:spPr>
        <p:txBody>
          <a:bodyPr vert="horz" lIns="182880" tIns="182880" rIns="182880" bIns="182880" rtlCol="0" anchor="ctr">
            <a:noAutofit/>
          </a:bodyPr>
          <a:lstStyle>
            <a:lvl1pPr marL="26670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tabLst/>
              <a:defRPr sz="2000" kern="12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kumimoji="0" lang="ru-RU" sz="2000" b="0" i="0" u="none" strike="noStrike" kern="1200" cap="all" spc="20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Medium" panose="020B0603020102020204"/>
                <a:ea typeface="+mj-ea"/>
                <a:cs typeface="+mj-cs"/>
              </a:rPr>
              <a:t>ОСНОВНЫЕ НАПРАВЛЕНИЯ И ОБЪЕМЫ ИМПОРТНЫХ ПОСТАВОК</a:t>
            </a:r>
            <a:r>
              <a:rPr lang="ru-RU" dirty="0"/>
              <a:t>. 2021 </a:t>
            </a:r>
            <a:r>
              <a:rPr lang="ru-RU" cap="none" dirty="0"/>
              <a:t>г.</a:t>
            </a:r>
          </a:p>
        </p:txBody>
      </p:sp>
      <p:pic>
        <p:nvPicPr>
          <p:cNvPr id="351" name="Рисунок 350">
            <a:extLst>
              <a:ext uri="{FF2B5EF4-FFF2-40B4-BE49-F238E27FC236}">
                <a16:creationId xmlns:a16="http://schemas.microsoft.com/office/drawing/2014/main" id="{4A0FE888-69A1-2C46-8A79-AD569202B38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259738" y="2846592"/>
            <a:ext cx="266700" cy="266700"/>
          </a:xfrm>
          <a:prstGeom prst="rect">
            <a:avLst/>
          </a:prstGeom>
        </p:spPr>
      </p:pic>
      <p:pic>
        <p:nvPicPr>
          <p:cNvPr id="353" name="Рисунок 352">
            <a:extLst>
              <a:ext uri="{FF2B5EF4-FFF2-40B4-BE49-F238E27FC236}">
                <a16:creationId xmlns:a16="http://schemas.microsoft.com/office/drawing/2014/main" id="{7689B27D-F384-904C-A9E4-B499DCC0D09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434541" y="3472717"/>
            <a:ext cx="266700" cy="266700"/>
          </a:xfrm>
          <a:prstGeom prst="rect">
            <a:avLst/>
          </a:prstGeom>
        </p:spPr>
      </p:pic>
      <p:pic>
        <p:nvPicPr>
          <p:cNvPr id="355" name="Рисунок 354">
            <a:extLst>
              <a:ext uri="{FF2B5EF4-FFF2-40B4-BE49-F238E27FC236}">
                <a16:creationId xmlns:a16="http://schemas.microsoft.com/office/drawing/2014/main" id="{395B9840-F1C1-814D-A21C-44E59F461D5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567130" y="3801390"/>
            <a:ext cx="266700" cy="266700"/>
          </a:xfrm>
          <a:prstGeom prst="rect">
            <a:avLst/>
          </a:prstGeom>
        </p:spPr>
      </p:pic>
      <p:pic>
        <p:nvPicPr>
          <p:cNvPr id="356" name="Рисунок 355">
            <a:extLst>
              <a:ext uri="{FF2B5EF4-FFF2-40B4-BE49-F238E27FC236}">
                <a16:creationId xmlns:a16="http://schemas.microsoft.com/office/drawing/2014/main" id="{E12F37E7-1F95-EF41-B446-5C7C2B10DFD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140180" y="4168893"/>
            <a:ext cx="266700" cy="266700"/>
          </a:xfrm>
          <a:prstGeom prst="rect">
            <a:avLst/>
          </a:prstGeom>
        </p:spPr>
      </p:pic>
      <p:pic>
        <p:nvPicPr>
          <p:cNvPr id="358" name="Рисунок 357">
            <a:extLst>
              <a:ext uri="{FF2B5EF4-FFF2-40B4-BE49-F238E27FC236}">
                <a16:creationId xmlns:a16="http://schemas.microsoft.com/office/drawing/2014/main" id="{9B11A626-30B9-4645-9AB0-975643533AE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441427" y="3692246"/>
            <a:ext cx="266700" cy="266700"/>
          </a:xfrm>
          <a:prstGeom prst="rect">
            <a:avLst/>
          </a:prstGeom>
        </p:spPr>
      </p:pic>
      <p:pic>
        <p:nvPicPr>
          <p:cNvPr id="360" name="Рисунок 359">
            <a:extLst>
              <a:ext uri="{FF2B5EF4-FFF2-40B4-BE49-F238E27FC236}">
                <a16:creationId xmlns:a16="http://schemas.microsoft.com/office/drawing/2014/main" id="{467C0CF7-9295-AB4D-879A-D80A0BCDEE8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946058" y="2022687"/>
            <a:ext cx="266700" cy="266700"/>
          </a:xfrm>
          <a:prstGeom prst="rect">
            <a:avLst/>
          </a:prstGeom>
        </p:spPr>
      </p:pic>
      <p:pic>
        <p:nvPicPr>
          <p:cNvPr id="362" name="Рисунок 361">
            <a:extLst>
              <a:ext uri="{FF2B5EF4-FFF2-40B4-BE49-F238E27FC236}">
                <a16:creationId xmlns:a16="http://schemas.microsoft.com/office/drawing/2014/main" id="{85200F26-643E-A143-8924-FB220AD51C94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434436" y="2937591"/>
            <a:ext cx="266700" cy="266700"/>
          </a:xfrm>
          <a:prstGeom prst="rect">
            <a:avLst/>
          </a:prstGeom>
        </p:spPr>
      </p:pic>
      <p:pic>
        <p:nvPicPr>
          <p:cNvPr id="364" name="Рисунок 363">
            <a:extLst>
              <a:ext uri="{FF2B5EF4-FFF2-40B4-BE49-F238E27FC236}">
                <a16:creationId xmlns:a16="http://schemas.microsoft.com/office/drawing/2014/main" id="{9FBFC69B-714B-844D-8437-7EF852614467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3947456" y="4008761"/>
            <a:ext cx="266700" cy="266700"/>
          </a:xfrm>
          <a:prstGeom prst="rect">
            <a:avLst/>
          </a:prstGeom>
        </p:spPr>
      </p:pic>
      <p:pic>
        <p:nvPicPr>
          <p:cNvPr id="365" name="Рисунок 364">
            <a:extLst>
              <a:ext uri="{FF2B5EF4-FFF2-40B4-BE49-F238E27FC236}">
                <a16:creationId xmlns:a16="http://schemas.microsoft.com/office/drawing/2014/main" id="{890EADB5-9E6F-F249-86C5-C198D7A04CC6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230179" y="3648333"/>
            <a:ext cx="266700" cy="266700"/>
          </a:xfrm>
          <a:prstGeom prst="rect">
            <a:avLst/>
          </a:prstGeom>
        </p:spPr>
      </p:pic>
      <p:pic>
        <p:nvPicPr>
          <p:cNvPr id="366" name="Рисунок 365">
            <a:extLst>
              <a:ext uri="{FF2B5EF4-FFF2-40B4-BE49-F238E27FC236}">
                <a16:creationId xmlns:a16="http://schemas.microsoft.com/office/drawing/2014/main" id="{0FA4CBD1-611E-F14A-9BE9-07C561D2F402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570553" y="3939344"/>
            <a:ext cx="266700" cy="266700"/>
          </a:xfrm>
          <a:prstGeom prst="rect">
            <a:avLst/>
          </a:prstGeom>
        </p:spPr>
      </p:pic>
      <p:sp>
        <p:nvSpPr>
          <p:cNvPr id="367" name="TextBox 366">
            <a:extLst>
              <a:ext uri="{FF2B5EF4-FFF2-40B4-BE49-F238E27FC236}">
                <a16:creationId xmlns:a16="http://schemas.microsoft.com/office/drawing/2014/main" id="{90A72F53-24EF-2046-BEAC-B59CBD346A5A}"/>
              </a:ext>
            </a:extLst>
          </p:cNvPr>
          <p:cNvSpPr txBox="1"/>
          <p:nvPr/>
        </p:nvSpPr>
        <p:spPr>
          <a:xfrm>
            <a:off x="1662579" y="1442092"/>
            <a:ext cx="1543713" cy="321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Ленинградская область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F891416-F184-914C-AE56-5330950CEE71}"/>
              </a:ext>
            </a:extLst>
          </p:cNvPr>
          <p:cNvSpPr txBox="1"/>
          <p:nvPr/>
        </p:nvSpPr>
        <p:spPr>
          <a:xfrm>
            <a:off x="3253154" y="5355890"/>
            <a:ext cx="1321623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300" normalizeH="0" baseline="0" noProof="0" dirty="0">
                <a:ln>
                  <a:noFill/>
                </a:ln>
                <a:solidFill>
                  <a:srgbClr val="859BA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КАЗАХСТАН</a:t>
            </a:r>
          </a:p>
        </p:txBody>
      </p:sp>
      <p:sp>
        <p:nvSpPr>
          <p:cNvPr id="49" name="Прямоугольник 48">
            <a:extLst>
              <a:ext uri="{FF2B5EF4-FFF2-40B4-BE49-F238E27FC236}">
                <a16:creationId xmlns:a16="http://schemas.microsoft.com/office/drawing/2014/main" id="{74ABADD8-54C0-5549-A7DA-98C1C9BD87B8}"/>
              </a:ext>
            </a:extLst>
          </p:cNvPr>
          <p:cNvSpPr/>
          <p:nvPr/>
        </p:nvSpPr>
        <p:spPr>
          <a:xfrm>
            <a:off x="8589515" y="1452650"/>
            <a:ext cx="3600000" cy="1976348"/>
          </a:xfrm>
          <a:prstGeom prst="rect">
            <a:avLst/>
          </a:prstGeom>
          <a:solidFill>
            <a:srgbClr val="FFFFFF">
              <a:alpha val="5098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FCDBC59B-CC58-D94A-81FC-0496D2D9BEC0}"/>
              </a:ext>
            </a:extLst>
          </p:cNvPr>
          <p:cNvSpPr txBox="1"/>
          <p:nvPr/>
        </p:nvSpPr>
        <p:spPr>
          <a:xfrm>
            <a:off x="9391382" y="1608667"/>
            <a:ext cx="2340027" cy="269502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Основные перерабатывающие заводы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02299A6B-1F8C-4C48-9401-6DDA43149174}"/>
              </a:ext>
            </a:extLst>
          </p:cNvPr>
          <p:cNvSpPr txBox="1"/>
          <p:nvPr/>
        </p:nvSpPr>
        <p:spPr>
          <a:xfrm>
            <a:off x="9391383" y="2066883"/>
            <a:ext cx="2477148" cy="269503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Горно-обогатительные комбинаты (</a:t>
            </a:r>
            <a:r>
              <a:rPr kumimoji="0" lang="ru-RU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ГОКи</a:t>
            </a: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)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4C3756A4-F169-084E-A1D4-9C53AA9E9329}"/>
              </a:ext>
            </a:extLst>
          </p:cNvPr>
          <p:cNvSpPr txBox="1"/>
          <p:nvPr/>
        </p:nvSpPr>
        <p:spPr>
          <a:xfrm>
            <a:off x="9395906" y="2541734"/>
            <a:ext cx="2472625" cy="246221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>
            <a:defPPr>
              <a:defRPr lang="en-US"/>
            </a:defPPr>
            <a:lvl1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Хромовые руды и концентраты для металлургии</a:t>
            </a:r>
          </a:p>
        </p:txBody>
      </p:sp>
      <p:pic>
        <p:nvPicPr>
          <p:cNvPr id="53" name="Рисунок 52">
            <a:extLst>
              <a:ext uri="{FF2B5EF4-FFF2-40B4-BE49-F238E27FC236}">
                <a16:creationId xmlns:a16="http://schemas.microsoft.com/office/drawing/2014/main" id="{D778B9C7-7006-4B44-AEC5-4866DF3CB802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8960385" y="2066883"/>
            <a:ext cx="269503" cy="269503"/>
          </a:xfrm>
          <a:prstGeom prst="rect">
            <a:avLst/>
          </a:prstGeom>
        </p:spPr>
      </p:pic>
      <p:pic>
        <p:nvPicPr>
          <p:cNvPr id="54" name="Рисунок 53">
            <a:extLst>
              <a:ext uri="{FF2B5EF4-FFF2-40B4-BE49-F238E27FC236}">
                <a16:creationId xmlns:a16="http://schemas.microsoft.com/office/drawing/2014/main" id="{39B6EB02-B153-2F4C-98BA-81C318060819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8960385" y="1608667"/>
            <a:ext cx="269503" cy="269503"/>
          </a:xfrm>
          <a:prstGeom prst="rect">
            <a:avLst/>
          </a:prstGeom>
        </p:spPr>
      </p:pic>
      <p:pic>
        <p:nvPicPr>
          <p:cNvPr id="55" name="Рисунок 54">
            <a:extLst>
              <a:ext uri="{FF2B5EF4-FFF2-40B4-BE49-F238E27FC236}">
                <a16:creationId xmlns:a16="http://schemas.microsoft.com/office/drawing/2014/main" id="{F2923FFD-202D-9447-83F5-7605535F7336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8964784" y="2541734"/>
            <a:ext cx="260705" cy="246221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7763ED6F-9328-9E4C-882E-BE72F1319BF9}"/>
              </a:ext>
            </a:extLst>
          </p:cNvPr>
          <p:cNvSpPr txBox="1"/>
          <p:nvPr/>
        </p:nvSpPr>
        <p:spPr>
          <a:xfrm>
            <a:off x="3241726" y="2639484"/>
            <a:ext cx="1305498" cy="23083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Свердловская область</a:t>
            </a:r>
          </a:p>
        </p:txBody>
      </p:sp>
      <p:cxnSp>
        <p:nvCxnSpPr>
          <p:cNvPr id="56" name="Соединительная линия уступом 55">
            <a:extLst>
              <a:ext uri="{FF2B5EF4-FFF2-40B4-BE49-F238E27FC236}">
                <a16:creationId xmlns:a16="http://schemas.microsoft.com/office/drawing/2014/main" id="{75E88CFF-42F5-CF47-AA48-CEDBEA5833D0}"/>
              </a:ext>
            </a:extLst>
          </p:cNvPr>
          <p:cNvCxnSpPr>
            <a:cxnSpLocks/>
          </p:cNvCxnSpPr>
          <p:nvPr/>
        </p:nvCxnSpPr>
        <p:spPr>
          <a:xfrm>
            <a:off x="4103860" y="4423691"/>
            <a:ext cx="337567" cy="204184"/>
          </a:xfrm>
          <a:prstGeom prst="bentConnector3">
            <a:avLst>
              <a:gd name="adj1" fmla="val 1883"/>
            </a:avLst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Соединительная линия уступом 58">
            <a:extLst>
              <a:ext uri="{FF2B5EF4-FFF2-40B4-BE49-F238E27FC236}">
                <a16:creationId xmlns:a16="http://schemas.microsoft.com/office/drawing/2014/main" id="{828AED00-DFF0-A248-A187-6DF163732573}"/>
              </a:ext>
            </a:extLst>
          </p:cNvPr>
          <p:cNvCxnSpPr>
            <a:cxnSpLocks/>
            <a:endCxn id="48" idx="3"/>
          </p:cNvCxnSpPr>
          <p:nvPr/>
        </p:nvCxnSpPr>
        <p:spPr>
          <a:xfrm rot="16200000" flipV="1">
            <a:off x="4239245" y="3062880"/>
            <a:ext cx="689287" cy="73328"/>
          </a:xfrm>
          <a:prstGeom prst="bentConnector2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498403DD-0B98-A84E-BE0D-E3A5EF176DE4}"/>
              </a:ext>
            </a:extLst>
          </p:cNvPr>
          <p:cNvSpPr txBox="1"/>
          <p:nvPr/>
        </p:nvSpPr>
        <p:spPr>
          <a:xfrm rot="16200000">
            <a:off x="2580432" y="2922389"/>
            <a:ext cx="769815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201 тыс. т</a:t>
            </a:r>
          </a:p>
        </p:txBody>
      </p:sp>
      <p:cxnSp>
        <p:nvCxnSpPr>
          <p:cNvPr id="61" name="Прямая соединительная линия 60">
            <a:extLst>
              <a:ext uri="{FF2B5EF4-FFF2-40B4-BE49-F238E27FC236}">
                <a16:creationId xmlns:a16="http://schemas.microsoft.com/office/drawing/2014/main" id="{AB6E0F23-6B1D-C44B-B7F8-A0D2C0DA7F64}"/>
              </a:ext>
            </a:extLst>
          </p:cNvPr>
          <p:cNvCxnSpPr>
            <a:cxnSpLocks/>
          </p:cNvCxnSpPr>
          <p:nvPr/>
        </p:nvCxnSpPr>
        <p:spPr>
          <a:xfrm>
            <a:off x="2828031" y="1720958"/>
            <a:ext cx="0" cy="352989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385FBCE8-E795-7D42-A38D-51FA297F4311}"/>
              </a:ext>
            </a:extLst>
          </p:cNvPr>
          <p:cNvSpPr txBox="1"/>
          <p:nvPr/>
        </p:nvSpPr>
        <p:spPr>
          <a:xfrm>
            <a:off x="4389530" y="4500777"/>
            <a:ext cx="129976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Челябинская  область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A20EBDEB-E792-F245-B769-808458A389B8}"/>
              </a:ext>
            </a:extLst>
          </p:cNvPr>
          <p:cNvSpPr txBox="1"/>
          <p:nvPr/>
        </p:nvSpPr>
        <p:spPr>
          <a:xfrm>
            <a:off x="1265740" y="4679496"/>
            <a:ext cx="1575270" cy="23083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1B4E7D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Оренбургская область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CBC2F8A-52B4-3449-8C73-5220824EFC01}"/>
              </a:ext>
            </a:extLst>
          </p:cNvPr>
          <p:cNvSpPr txBox="1"/>
          <p:nvPr/>
        </p:nvSpPr>
        <p:spPr>
          <a:xfrm flipH="1">
            <a:off x="333444" y="3533904"/>
            <a:ext cx="2072647" cy="528606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Medium" panose="020B0603020102020204"/>
                <a:ea typeface="+mn-ea"/>
                <a:cs typeface="+mn-cs"/>
              </a:rPr>
              <a:t>АО «Оскольский электрометаллургический комбинат»</a:t>
            </a:r>
          </a:p>
        </p:txBody>
      </p:sp>
      <p:pic>
        <p:nvPicPr>
          <p:cNvPr id="58" name="Рисунок 57">
            <a:extLst>
              <a:ext uri="{FF2B5EF4-FFF2-40B4-BE49-F238E27FC236}">
                <a16:creationId xmlns:a16="http://schemas.microsoft.com/office/drawing/2014/main" id="{CFC0D98C-5A84-CE4E-A2C3-5A36669791BA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088024" y="3219917"/>
            <a:ext cx="266700" cy="266700"/>
          </a:xfrm>
          <a:prstGeom prst="rect">
            <a:avLst/>
          </a:prstGeom>
        </p:spPr>
      </p:pic>
      <p:sp>
        <p:nvSpPr>
          <p:cNvPr id="65" name="TextBox 64">
            <a:extLst>
              <a:ext uri="{FF2B5EF4-FFF2-40B4-BE49-F238E27FC236}">
                <a16:creationId xmlns:a16="http://schemas.microsoft.com/office/drawing/2014/main" id="{56A3DC90-ACEB-244D-8F24-21424A388CB9}"/>
              </a:ext>
            </a:extLst>
          </p:cNvPr>
          <p:cNvSpPr txBox="1"/>
          <p:nvPr/>
        </p:nvSpPr>
        <p:spPr>
          <a:xfrm>
            <a:off x="642471" y="2084128"/>
            <a:ext cx="1367452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300" normalizeH="0" baseline="0" noProof="0" dirty="0">
                <a:ln>
                  <a:noFill/>
                </a:ln>
                <a:solidFill>
                  <a:srgbClr val="859BA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ГЕРМАНИЯ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0CC1804C-EDFC-AE43-ACD1-1F46435D3B1D}"/>
              </a:ext>
            </a:extLst>
          </p:cNvPr>
          <p:cNvSpPr txBox="1"/>
          <p:nvPr/>
        </p:nvSpPr>
        <p:spPr>
          <a:xfrm>
            <a:off x="294808" y="2593581"/>
            <a:ext cx="1367452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300" normalizeH="0" baseline="0" noProof="0" dirty="0">
                <a:ln>
                  <a:noFill/>
                </a:ln>
                <a:solidFill>
                  <a:srgbClr val="859BA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АВСТРИЯ</a:t>
            </a:r>
          </a:p>
        </p:txBody>
      </p:sp>
      <p:cxnSp>
        <p:nvCxnSpPr>
          <p:cNvPr id="10" name="Соединительная линия уступом 9">
            <a:extLst>
              <a:ext uri="{FF2B5EF4-FFF2-40B4-BE49-F238E27FC236}">
                <a16:creationId xmlns:a16="http://schemas.microsoft.com/office/drawing/2014/main" id="{08569A46-18D1-F345-A45A-3BD65DE7E151}"/>
              </a:ext>
            </a:extLst>
          </p:cNvPr>
          <p:cNvCxnSpPr>
            <a:cxnSpLocks/>
            <a:stCxn id="63" idx="3"/>
          </p:cNvCxnSpPr>
          <p:nvPr/>
        </p:nvCxnSpPr>
        <p:spPr>
          <a:xfrm flipV="1">
            <a:off x="2841010" y="4441660"/>
            <a:ext cx="658213" cy="353252"/>
          </a:xfrm>
          <a:prstGeom prst="bentConnector3">
            <a:avLst>
              <a:gd name="adj1" fmla="val 100166"/>
            </a:avLst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7" name="Рисунок 66">
            <a:extLst>
              <a:ext uri="{FF2B5EF4-FFF2-40B4-BE49-F238E27FC236}">
                <a16:creationId xmlns:a16="http://schemas.microsoft.com/office/drawing/2014/main" id="{0C6B6E1B-98AE-8644-AC9A-D0B5B412F64A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3365873" y="4232110"/>
            <a:ext cx="266700" cy="266700"/>
          </a:xfrm>
          <a:prstGeom prst="rect">
            <a:avLst/>
          </a:prstGeom>
        </p:spPr>
      </p:pic>
      <p:sp>
        <p:nvSpPr>
          <p:cNvPr id="68" name="TextBox 67">
            <a:extLst>
              <a:ext uri="{FF2B5EF4-FFF2-40B4-BE49-F238E27FC236}">
                <a16:creationId xmlns:a16="http://schemas.microsoft.com/office/drawing/2014/main" id="{89166A33-275B-B44E-829D-A001247684BC}"/>
              </a:ext>
            </a:extLst>
          </p:cNvPr>
          <p:cNvSpPr txBox="1"/>
          <p:nvPr/>
        </p:nvSpPr>
        <p:spPr>
          <a:xfrm rot="4631019">
            <a:off x="1113010" y="2654712"/>
            <a:ext cx="742270" cy="233753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1,1 тыс. т 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284EF9AA-4630-0640-A343-4D71F49B6547}"/>
              </a:ext>
            </a:extLst>
          </p:cNvPr>
          <p:cNvSpPr txBox="1"/>
          <p:nvPr/>
        </p:nvSpPr>
        <p:spPr>
          <a:xfrm rot="2648234">
            <a:off x="996480" y="3042252"/>
            <a:ext cx="742270" cy="233753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0,1 тыс. т </a:t>
            </a:r>
          </a:p>
        </p:txBody>
      </p:sp>
      <p:sp>
        <p:nvSpPr>
          <p:cNvPr id="64" name="Овал 63">
            <a:extLst>
              <a:ext uri="{FF2B5EF4-FFF2-40B4-BE49-F238E27FC236}">
                <a16:creationId xmlns:a16="http://schemas.microsoft.com/office/drawing/2014/main" id="{B8A8008E-FE99-4760-A78A-A1669C45DC35}"/>
              </a:ext>
            </a:extLst>
          </p:cNvPr>
          <p:cNvSpPr/>
          <p:nvPr/>
        </p:nvSpPr>
        <p:spPr>
          <a:xfrm>
            <a:off x="3990806" y="1507879"/>
            <a:ext cx="90000" cy="90000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000000">
                  <a:lumMod val="50000"/>
                  <a:lumOff val="50000"/>
                </a:srgbClr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cxnSp>
        <p:nvCxnSpPr>
          <p:cNvPr id="70" name="Прямая соединительная линия 69">
            <a:extLst>
              <a:ext uri="{FF2B5EF4-FFF2-40B4-BE49-F238E27FC236}">
                <a16:creationId xmlns:a16="http://schemas.microsoft.com/office/drawing/2014/main" id="{B85C9ADB-BCEB-4994-B3FA-2EEF649E6595}"/>
              </a:ext>
            </a:extLst>
          </p:cNvPr>
          <p:cNvCxnSpPr>
            <a:cxnSpLocks/>
          </p:cNvCxnSpPr>
          <p:nvPr/>
        </p:nvCxnSpPr>
        <p:spPr>
          <a:xfrm flipH="1" flipV="1">
            <a:off x="3241726" y="5212592"/>
            <a:ext cx="688543" cy="5536"/>
          </a:xfrm>
          <a:prstGeom prst="line">
            <a:avLst/>
          </a:prstGeom>
          <a:ln w="63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693A3590-3CAC-4F13-B974-98E39E1155F9}"/>
              </a:ext>
            </a:extLst>
          </p:cNvPr>
          <p:cNvSpPr txBox="1"/>
          <p:nvPr/>
        </p:nvSpPr>
        <p:spPr>
          <a:xfrm>
            <a:off x="4039525" y="1452650"/>
            <a:ext cx="107050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Сопчеозерское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E53445D-12EA-4B3A-BF03-BF312D49B2DC}"/>
              </a:ext>
            </a:extLst>
          </p:cNvPr>
          <p:cNvSpPr txBox="1"/>
          <p:nvPr/>
        </p:nvSpPr>
        <p:spPr>
          <a:xfrm>
            <a:off x="3354888" y="2313155"/>
            <a:ext cx="107050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Аганозерское</a:t>
            </a:r>
          </a:p>
        </p:txBody>
      </p:sp>
      <p:sp>
        <p:nvSpPr>
          <p:cNvPr id="73" name="Овал 72">
            <a:extLst>
              <a:ext uri="{FF2B5EF4-FFF2-40B4-BE49-F238E27FC236}">
                <a16:creationId xmlns:a16="http://schemas.microsoft.com/office/drawing/2014/main" id="{52179105-509B-4C16-9669-8E193532B345}"/>
              </a:ext>
            </a:extLst>
          </p:cNvPr>
          <p:cNvSpPr/>
          <p:nvPr/>
        </p:nvSpPr>
        <p:spPr>
          <a:xfrm>
            <a:off x="3448532" y="2236057"/>
            <a:ext cx="90000" cy="90000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000000">
                  <a:lumMod val="50000"/>
                  <a:lumOff val="50000"/>
                </a:srgbClr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cxnSp>
        <p:nvCxnSpPr>
          <p:cNvPr id="75" name="Прямая соединительная линия 74">
            <a:extLst>
              <a:ext uri="{FF2B5EF4-FFF2-40B4-BE49-F238E27FC236}">
                <a16:creationId xmlns:a16="http://schemas.microsoft.com/office/drawing/2014/main" id="{6D9BDFDA-72BC-440D-871B-C2C1D7B66A40}"/>
              </a:ext>
            </a:extLst>
          </p:cNvPr>
          <p:cNvCxnSpPr>
            <a:cxnSpLocks/>
          </p:cNvCxnSpPr>
          <p:nvPr/>
        </p:nvCxnSpPr>
        <p:spPr>
          <a:xfrm>
            <a:off x="3921802" y="4741449"/>
            <a:ext cx="0" cy="482012"/>
          </a:xfrm>
          <a:prstGeom prst="line">
            <a:avLst/>
          </a:prstGeom>
          <a:ln w="63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Box 75">
            <a:extLst>
              <a:ext uri="{FF2B5EF4-FFF2-40B4-BE49-F238E27FC236}">
                <a16:creationId xmlns:a16="http://schemas.microsoft.com/office/drawing/2014/main" id="{FDB1840D-47E8-44A3-82AE-98EDA9E5A239}"/>
              </a:ext>
            </a:extLst>
          </p:cNvPr>
          <p:cNvSpPr txBox="1"/>
          <p:nvPr/>
        </p:nvSpPr>
        <p:spPr>
          <a:xfrm>
            <a:off x="2155391" y="5114007"/>
            <a:ext cx="107050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Аккаргинское</a:t>
            </a:r>
          </a:p>
        </p:txBody>
      </p:sp>
      <p:pic>
        <p:nvPicPr>
          <p:cNvPr id="79" name="Рисунок 78">
            <a:extLst>
              <a:ext uri="{FF2B5EF4-FFF2-40B4-BE49-F238E27FC236}">
                <a16:creationId xmlns:a16="http://schemas.microsoft.com/office/drawing/2014/main" id="{A5F4E0C1-08BC-4749-A8EE-9B636311EFA4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3780688" y="4550268"/>
            <a:ext cx="266700" cy="266700"/>
          </a:xfrm>
          <a:prstGeom prst="rect">
            <a:avLst/>
          </a:prstGeom>
        </p:spPr>
      </p:pic>
      <p:graphicFrame>
        <p:nvGraphicFramePr>
          <p:cNvPr id="74" name="Таблица 2">
            <a:extLst>
              <a:ext uri="{FF2B5EF4-FFF2-40B4-BE49-F238E27FC236}">
                <a16:creationId xmlns:a16="http://schemas.microsoft.com/office/drawing/2014/main" id="{A9B12F7E-DBE2-6848-9D6C-2F60971254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417183"/>
              </p:ext>
            </p:extLst>
          </p:nvPr>
        </p:nvGraphicFramePr>
        <p:xfrm>
          <a:off x="9404836" y="4826168"/>
          <a:ext cx="2784679" cy="150604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24870">
                  <a:extLst>
                    <a:ext uri="{9D8B030D-6E8A-4147-A177-3AD203B41FA5}">
                      <a16:colId xmlns:a16="http://schemas.microsoft.com/office/drawing/2014/main" val="1132660238"/>
                    </a:ext>
                  </a:extLst>
                </a:gridCol>
                <a:gridCol w="759809">
                  <a:extLst>
                    <a:ext uri="{9D8B030D-6E8A-4147-A177-3AD203B41FA5}">
                      <a16:colId xmlns:a16="http://schemas.microsoft.com/office/drawing/2014/main" val="1747823142"/>
                    </a:ext>
                  </a:extLst>
                </a:gridCol>
              </a:tblGrid>
              <a:tr h="36346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Товарные хромовые руды, тыс. т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85905821"/>
                  </a:ext>
                </a:extLst>
              </a:tr>
              <a:tr h="28564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Потребление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1 002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0005"/>
                  </a:ext>
                </a:extLst>
              </a:tr>
              <a:tr h="28564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Внутреннее производство</a:t>
                      </a:r>
                      <a:endParaRPr lang="ru-RU" sz="11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689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0819947"/>
                  </a:ext>
                </a:extLst>
              </a:tr>
              <a:tr h="28564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Импорт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442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6719581"/>
                  </a:ext>
                </a:extLst>
              </a:tr>
              <a:tr h="28564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Доля импорта в потреблении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4F5">
                        <a:alpha val="58824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0926236"/>
                  </a:ext>
                </a:extLst>
              </a:tr>
            </a:tbl>
          </a:graphicData>
        </a:graphic>
      </p:graphicFrame>
      <p:sp>
        <p:nvSpPr>
          <p:cNvPr id="77" name="Овал 76">
            <a:extLst>
              <a:ext uri="{FF2B5EF4-FFF2-40B4-BE49-F238E27FC236}">
                <a16:creationId xmlns:a16="http://schemas.microsoft.com/office/drawing/2014/main" id="{4565841D-54FD-491E-A925-94B150C43C1A}"/>
              </a:ext>
            </a:extLst>
          </p:cNvPr>
          <p:cNvSpPr/>
          <p:nvPr/>
        </p:nvSpPr>
        <p:spPr>
          <a:xfrm>
            <a:off x="9050136" y="3087858"/>
            <a:ext cx="90000" cy="900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ranklin Gothic Book" panose="020B0503020102020204"/>
              <a:ea typeface="+mn-ea"/>
              <a:cs typeface="+mn-cs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A05BA7AD-1A5F-4F22-9BB2-C425AD5EEEBE}"/>
              </a:ext>
            </a:extLst>
          </p:cNvPr>
          <p:cNvSpPr txBox="1"/>
          <p:nvPr/>
        </p:nvSpPr>
        <p:spPr>
          <a:xfrm>
            <a:off x="9395906" y="2973696"/>
            <a:ext cx="2472625" cy="246221"/>
          </a:xfrm>
          <a:prstGeom prst="rect">
            <a:avLst/>
          </a:prstGeom>
          <a:noFill/>
        </p:spPr>
        <p:txBody>
          <a:bodyPr wrap="square" lIns="0" rtlCol="0" anchor="ctr">
            <a:noAutofit/>
          </a:bodyPr>
          <a:lstStyle>
            <a:defPPr>
              <a:defRPr lang="en-US"/>
            </a:defPPr>
            <a:lvl1pPr>
              <a:defRPr sz="1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Перспективные объекты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5D6C5B2A-4BFC-4EC3-B683-08B91292A2CC}"/>
              </a:ext>
            </a:extLst>
          </p:cNvPr>
          <p:cNvSpPr txBox="1"/>
          <p:nvPr/>
        </p:nvSpPr>
        <p:spPr>
          <a:xfrm flipH="1">
            <a:off x="853769" y="1734567"/>
            <a:ext cx="1919441" cy="237757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lvl="0" algn="r">
              <a:lnSpc>
                <a:spcPct val="90000"/>
              </a:lnSpc>
              <a:defRPr/>
            </a:pPr>
            <a:r>
              <a:rPr lang="ru-RU" sz="1050" dirty="0">
                <a:solidFill>
                  <a:srgbClr val="000000"/>
                </a:solidFill>
                <a:latin typeface="Franklin Gothic Medium" panose="020B0603020102020204"/>
              </a:rPr>
              <a:t>ООО «Росметаллкомплект» </a:t>
            </a:r>
            <a:endParaRPr kumimoji="0" lang="ru-R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Medium" panose="020B0603020102020204"/>
              <a:ea typeface="+mn-ea"/>
              <a:cs typeface="+mn-cs"/>
            </a:endParaRPr>
          </a:p>
        </p:txBody>
      </p:sp>
      <p:pic>
        <p:nvPicPr>
          <p:cNvPr id="82" name="Рисунок 81">
            <a:extLst>
              <a:ext uri="{FF2B5EF4-FFF2-40B4-BE49-F238E27FC236}">
                <a16:creationId xmlns:a16="http://schemas.microsoft.com/office/drawing/2014/main" id="{CF604F0E-9640-46BD-934A-93A739B3A93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677428" y="1877553"/>
            <a:ext cx="266700" cy="266700"/>
          </a:xfrm>
          <a:prstGeom prst="rect">
            <a:avLst/>
          </a:prstGeom>
        </p:spPr>
      </p:pic>
      <p:sp>
        <p:nvSpPr>
          <p:cNvPr id="83" name="TextBox 82">
            <a:extLst>
              <a:ext uri="{FF2B5EF4-FFF2-40B4-BE49-F238E27FC236}">
                <a16:creationId xmlns:a16="http://schemas.microsoft.com/office/drawing/2014/main" id="{DD8A4FC2-0BBE-4A5A-9AC8-AB2EEB2556BB}"/>
              </a:ext>
            </a:extLst>
          </p:cNvPr>
          <p:cNvSpPr txBox="1"/>
          <p:nvPr/>
        </p:nvSpPr>
        <p:spPr>
          <a:xfrm>
            <a:off x="2149966" y="5845579"/>
            <a:ext cx="1321623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300" normalizeH="0" baseline="0" noProof="0" dirty="0">
                <a:ln>
                  <a:noFill/>
                </a:ln>
                <a:solidFill>
                  <a:srgbClr val="859BA7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ЮАР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B9B3E97C-CA14-4785-8142-ECB46B3785B9}"/>
              </a:ext>
            </a:extLst>
          </p:cNvPr>
          <p:cNvSpPr txBox="1"/>
          <p:nvPr/>
        </p:nvSpPr>
        <p:spPr>
          <a:xfrm>
            <a:off x="1559006" y="5684537"/>
            <a:ext cx="742270" cy="233753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24 тыс. т 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DE2E3C49-E63F-4B9D-839C-D96A5801C881}"/>
              </a:ext>
            </a:extLst>
          </p:cNvPr>
          <p:cNvSpPr txBox="1"/>
          <p:nvPr/>
        </p:nvSpPr>
        <p:spPr>
          <a:xfrm flipH="1">
            <a:off x="4404390" y="4367577"/>
            <a:ext cx="1811220" cy="24468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050" dirty="0">
                <a:solidFill>
                  <a:srgbClr val="000000"/>
                </a:solidFill>
                <a:latin typeface="Franklin Gothic Medium" panose="020B0603020102020204"/>
              </a:rPr>
              <a:t>ПАО «Комбинат «Магнезит»</a:t>
            </a:r>
            <a:endParaRPr kumimoji="0" lang="ru-R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Medium" panose="020B0603020102020204"/>
              <a:ea typeface="+mn-ea"/>
              <a:cs typeface="+mn-cs"/>
            </a:endParaRPr>
          </a:p>
        </p:txBody>
      </p:sp>
      <p:pic>
        <p:nvPicPr>
          <p:cNvPr id="86" name="Рисунок 85">
            <a:extLst>
              <a:ext uri="{FF2B5EF4-FFF2-40B4-BE49-F238E27FC236}">
                <a16:creationId xmlns:a16="http://schemas.microsoft.com/office/drawing/2014/main" id="{CD694DB8-CC18-44EB-AAA0-0A9095BC151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189587" y="4295670"/>
            <a:ext cx="266700" cy="266700"/>
          </a:xfrm>
          <a:prstGeom prst="rect">
            <a:avLst/>
          </a:prstGeom>
        </p:spPr>
      </p:pic>
      <p:sp>
        <p:nvSpPr>
          <p:cNvPr id="88" name="TextBox 87">
            <a:extLst>
              <a:ext uri="{FF2B5EF4-FFF2-40B4-BE49-F238E27FC236}">
                <a16:creationId xmlns:a16="http://schemas.microsoft.com/office/drawing/2014/main" id="{7CAF0D13-9BF9-41C3-95B6-165DC62BD888}"/>
              </a:ext>
            </a:extLst>
          </p:cNvPr>
          <p:cNvSpPr txBox="1"/>
          <p:nvPr/>
        </p:nvSpPr>
        <p:spPr>
          <a:xfrm>
            <a:off x="3402735" y="5680088"/>
            <a:ext cx="648169" cy="374845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/>
                <a:ea typeface="+mn-ea"/>
                <a:cs typeface="+mn-cs"/>
              </a:rPr>
              <a:t>18 тыс. т</a:t>
            </a:r>
          </a:p>
        </p:txBody>
      </p:sp>
      <p:pic>
        <p:nvPicPr>
          <p:cNvPr id="87" name="Рисунок 86" descr="Изображение выглядит как текст&#10;&#10;Автоматически созданное описание">
            <a:extLst>
              <a:ext uri="{FF2B5EF4-FFF2-40B4-BE49-F238E27FC236}">
                <a16:creationId xmlns:a16="http://schemas.microsoft.com/office/drawing/2014/main" id="{BEF73629-5A1F-4BB6-B943-3630B87CDA35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9618" y="204855"/>
            <a:ext cx="1268222" cy="320540"/>
          </a:xfrm>
          <a:prstGeom prst="rect">
            <a:avLst/>
          </a:prstGeom>
        </p:spPr>
      </p:pic>
      <p:sp>
        <p:nvSpPr>
          <p:cNvPr id="80" name="Slide Number Placeholder 4">
            <a:extLst>
              <a:ext uri="{FF2B5EF4-FFF2-40B4-BE49-F238E27FC236}">
                <a16:creationId xmlns:a16="http://schemas.microsoft.com/office/drawing/2014/main" id="{A86F7E32-8E4C-0646-B614-A2CEDC2A1C13}"/>
              </a:ext>
            </a:extLst>
          </p:cNvPr>
          <p:cNvSpPr txBox="1">
            <a:spLocks/>
          </p:cNvSpPr>
          <p:nvPr/>
        </p:nvSpPr>
        <p:spPr>
          <a:xfrm>
            <a:off x="11574684" y="6480313"/>
            <a:ext cx="617316" cy="377687"/>
          </a:xfrm>
          <a:prstGeom prst="rect">
            <a:avLst/>
          </a:prstGeom>
          <a:gradFill>
            <a:gsLst>
              <a:gs pos="100000">
                <a:srgbClr val="F1F5F6">
                  <a:alpha val="0"/>
                </a:srgbClr>
              </a:gs>
              <a:gs pos="66000">
                <a:srgbClr val="F1F5F6">
                  <a:alpha val="58029"/>
                </a:srgbClr>
              </a:gs>
              <a:gs pos="21000">
                <a:srgbClr val="F1F5F6"/>
              </a:gs>
            </a:gsLst>
            <a:lin ang="10800000" scaled="0"/>
          </a:gradFill>
          <a:ln w="19050" cap="sq">
            <a:noFill/>
            <a:miter lim="800000"/>
          </a:ln>
        </p:spPr>
        <p:txBody>
          <a:bodyPr vert="horz" lIns="182880" tIns="182880" rIns="182880" bIns="182880" rtlCol="0" anchor="ctr">
            <a:noAutofit/>
          </a:bodyPr>
          <a:lstStyle>
            <a:defPPr>
              <a:defRPr lang="en-US"/>
            </a:defPPr>
            <a:lvl1pPr marL="266700" indent="0" defTabSz="914400">
              <a:lnSpc>
                <a:spcPct val="90000"/>
              </a:lnSpc>
              <a:spcBef>
                <a:spcPct val="0"/>
              </a:spcBef>
              <a:buNone/>
              <a:tabLst/>
              <a:defRPr sz="2000" cap="all" spc="2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algn="r"/>
            <a:r>
              <a:rPr lang="ru-RU" sz="1100" dirty="0"/>
              <a:t>9</a:t>
            </a:r>
          </a:p>
        </p:txBody>
      </p:sp>
      <p:cxnSp>
        <p:nvCxnSpPr>
          <p:cNvPr id="89" name="Прямая соединительная линия 88">
            <a:extLst>
              <a:ext uri="{FF2B5EF4-FFF2-40B4-BE49-F238E27FC236}">
                <a16:creationId xmlns:a16="http://schemas.microsoft.com/office/drawing/2014/main" id="{9FD77008-0A00-934A-B040-0A8F103B8FA2}"/>
              </a:ext>
            </a:extLst>
          </p:cNvPr>
          <p:cNvCxnSpPr>
            <a:cxnSpLocks/>
          </p:cNvCxnSpPr>
          <p:nvPr/>
        </p:nvCxnSpPr>
        <p:spPr>
          <a:xfrm>
            <a:off x="11574684" y="6480314"/>
            <a:ext cx="625012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30917294"/>
      </p:ext>
    </p:extLst>
  </p:cSld>
  <p:clrMapOvr>
    <a:masterClrMapping/>
  </p:clrMapOvr>
</p:sld>
</file>

<file path=ppt/theme/theme1.xml><?xml version="1.0" encoding="utf-8"?>
<a:theme xmlns:a="http://schemas.openxmlformats.org/drawingml/2006/main" name="Посылка">
  <a:themeElements>
    <a:clrScheme name="VIMS-COLOR-1">
      <a:dk1>
        <a:srgbClr val="000000"/>
      </a:dk1>
      <a:lt1>
        <a:srgbClr val="FFFFFF"/>
      </a:lt1>
      <a:dk2>
        <a:srgbClr val="1B4E7D"/>
      </a:dk2>
      <a:lt2>
        <a:srgbClr val="EEECE1"/>
      </a:lt2>
      <a:accent1>
        <a:srgbClr val="0067B2"/>
      </a:accent1>
      <a:accent2>
        <a:srgbClr val="51A0C9"/>
      </a:accent2>
      <a:accent3>
        <a:srgbClr val="5DB069"/>
      </a:accent3>
      <a:accent4>
        <a:srgbClr val="E6D133"/>
      </a:accent4>
      <a:accent5>
        <a:srgbClr val="D99B38"/>
      </a:accent5>
      <a:accent6>
        <a:srgbClr val="CA4B34"/>
      </a:accent6>
      <a:hlink>
        <a:srgbClr val="006AB7"/>
      </a:hlink>
      <a:folHlink>
        <a:srgbClr val="834396"/>
      </a:folHlink>
    </a:clrScheme>
    <a:fontScheme name="Franklin Gothic">
      <a:majorFont>
        <a:latin typeface="Franklin Gothic Medium" panose="020B0603020102020204"/>
        <a:ea typeface=""/>
        <a:cs typeface=""/>
        <a:font script="Jpan" typeface="HG創英角ｺﾞｼｯｸUB"/>
        <a:font script="Hang" typeface="돋움"/>
        <a:font script="Hans" typeface="隶书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Franklin Gothic Book" panose="020B0503020102020204"/>
        <a:ea typeface=""/>
        <a:cs typeface=""/>
        <a:font script="Jpan" typeface="HGｺﾞｼｯｸE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Посылка">
      <a: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107000"/>
                <a:lumMod val="103000"/>
              </a:schemeClr>
            </a:gs>
            <a:gs pos="100000">
              <a:schemeClr val="phClr">
                <a:tint val="82000"/>
                <a:satMod val="109000"/>
                <a:lumMod val="103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7000"/>
                <a:satMod val="100000"/>
                <a:lumMod val="102000"/>
              </a:schemeClr>
            </a:gs>
            <a:gs pos="50000">
              <a:schemeClr val="phClr">
                <a:shade val="100000"/>
                <a:satMod val="103000"/>
                <a:lumMod val="100000"/>
              </a:schemeClr>
            </a:gs>
            <a:gs pos="100000">
              <a:schemeClr val="phClr">
                <a:shade val="93000"/>
                <a:satMod val="110000"/>
                <a:lumMod val="99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317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5880" dist="1524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brightRoom" dir="tl"/>
          </a:scene3d>
          <a:sp3d prstMaterial="dkEdge">
            <a:bevelT w="0" h="0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7000"/>
                <a:shade val="100000"/>
                <a:satMod val="185000"/>
                <a:lumMod val="120000"/>
              </a:schemeClr>
            </a:gs>
            <a:gs pos="100000">
              <a:schemeClr val="phClr">
                <a:tint val="96000"/>
                <a:shade val="95000"/>
                <a:satMod val="215000"/>
                <a:lumMod val="80000"/>
              </a:schemeClr>
            </a:gs>
          </a:gsLst>
          <a:path path="circle">
            <a:fillToRect l="50000" t="55000" r="125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arcel" id="{8BEC4385-4EB9-4D53-BFB5-0EA123736B6D}" vid="{4DB32801-28C0-48B0-8C1D-A9A58613615A}"/>
    </a:ext>
  </a:extLst>
</a:theme>
</file>

<file path=ppt/theme/theme2.xml><?xml version="1.0" encoding="utf-8"?>
<a:theme xmlns:a="http://schemas.openxmlformats.org/drawingml/2006/main" name="1_Посылка">
  <a:themeElements>
    <a:clrScheme name="VIMS-COLOR-1">
      <a:dk1>
        <a:srgbClr val="000000"/>
      </a:dk1>
      <a:lt1>
        <a:srgbClr val="FFFFFF"/>
      </a:lt1>
      <a:dk2>
        <a:srgbClr val="1B4E7D"/>
      </a:dk2>
      <a:lt2>
        <a:srgbClr val="EEECE1"/>
      </a:lt2>
      <a:accent1>
        <a:srgbClr val="0067B2"/>
      </a:accent1>
      <a:accent2>
        <a:srgbClr val="51A0C9"/>
      </a:accent2>
      <a:accent3>
        <a:srgbClr val="5DB069"/>
      </a:accent3>
      <a:accent4>
        <a:srgbClr val="E6D133"/>
      </a:accent4>
      <a:accent5>
        <a:srgbClr val="D99B38"/>
      </a:accent5>
      <a:accent6>
        <a:srgbClr val="CA4B34"/>
      </a:accent6>
      <a:hlink>
        <a:srgbClr val="006AB7"/>
      </a:hlink>
      <a:folHlink>
        <a:srgbClr val="834396"/>
      </a:folHlink>
    </a:clrScheme>
    <a:fontScheme name="Franklin Gothic">
      <a:majorFont>
        <a:latin typeface="Franklin Gothic Medium" panose="020B0603020102020204"/>
        <a:ea typeface=""/>
        <a:cs typeface=""/>
        <a:font script="Jpan" typeface="HG創英角ｺﾞｼｯｸUB"/>
        <a:font script="Hang" typeface="돋움"/>
        <a:font script="Hans" typeface="隶书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Franklin Gothic Book" panose="020B0503020102020204"/>
        <a:ea typeface=""/>
        <a:cs typeface=""/>
        <a:font script="Jpan" typeface="HGｺﾞｼｯｸE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Посылка">
      <a: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107000"/>
                <a:lumMod val="103000"/>
              </a:schemeClr>
            </a:gs>
            <a:gs pos="100000">
              <a:schemeClr val="phClr">
                <a:tint val="82000"/>
                <a:satMod val="109000"/>
                <a:lumMod val="103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7000"/>
                <a:satMod val="100000"/>
                <a:lumMod val="102000"/>
              </a:schemeClr>
            </a:gs>
            <a:gs pos="50000">
              <a:schemeClr val="phClr">
                <a:shade val="100000"/>
                <a:satMod val="103000"/>
                <a:lumMod val="100000"/>
              </a:schemeClr>
            </a:gs>
            <a:gs pos="100000">
              <a:schemeClr val="phClr">
                <a:shade val="93000"/>
                <a:satMod val="110000"/>
                <a:lumMod val="99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317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5880" dist="1524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brightRoom" dir="tl"/>
          </a:scene3d>
          <a:sp3d prstMaterial="dkEdge">
            <a:bevelT w="0" h="0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7000"/>
                <a:shade val="100000"/>
                <a:satMod val="185000"/>
                <a:lumMod val="120000"/>
              </a:schemeClr>
            </a:gs>
            <a:gs pos="100000">
              <a:schemeClr val="phClr">
                <a:tint val="96000"/>
                <a:shade val="95000"/>
                <a:satMod val="215000"/>
                <a:lumMod val="80000"/>
              </a:schemeClr>
            </a:gs>
          </a:gsLst>
          <a:path path="circle">
            <a:fillToRect l="50000" t="55000" r="125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arcel" id="{8BEC4385-4EB9-4D53-BFB5-0EA123736B6D}" vid="{4DB32801-28C0-48B0-8C1D-A9A58613615A}"/>
    </a:ext>
  </a:extLst>
</a:theme>
</file>

<file path=ppt/theme/theme3.xml><?xml version="1.0" encoding="utf-8"?>
<a:theme xmlns:a="http://schemas.openxmlformats.org/drawingml/2006/main" name="2_Посылка">
  <a:themeElements>
    <a:clrScheme name="VIMS-COLOR-1">
      <a:dk1>
        <a:srgbClr val="000000"/>
      </a:dk1>
      <a:lt1>
        <a:srgbClr val="FFFFFF"/>
      </a:lt1>
      <a:dk2>
        <a:srgbClr val="1B4E7D"/>
      </a:dk2>
      <a:lt2>
        <a:srgbClr val="EEECE1"/>
      </a:lt2>
      <a:accent1>
        <a:srgbClr val="0067B2"/>
      </a:accent1>
      <a:accent2>
        <a:srgbClr val="51A0C9"/>
      </a:accent2>
      <a:accent3>
        <a:srgbClr val="5DB069"/>
      </a:accent3>
      <a:accent4>
        <a:srgbClr val="E6D133"/>
      </a:accent4>
      <a:accent5>
        <a:srgbClr val="D99B38"/>
      </a:accent5>
      <a:accent6>
        <a:srgbClr val="CA4B34"/>
      </a:accent6>
      <a:hlink>
        <a:srgbClr val="006AB7"/>
      </a:hlink>
      <a:folHlink>
        <a:srgbClr val="834396"/>
      </a:folHlink>
    </a:clrScheme>
    <a:fontScheme name="Franklin Gothic">
      <a:majorFont>
        <a:latin typeface="Franklin Gothic Medium" panose="020B0603020102020204"/>
        <a:ea typeface=""/>
        <a:cs typeface=""/>
        <a:font script="Jpan" typeface="HG創英角ｺﾞｼｯｸUB"/>
        <a:font script="Hang" typeface="돋움"/>
        <a:font script="Hans" typeface="隶书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Franklin Gothic Book" panose="020B0503020102020204"/>
        <a:ea typeface=""/>
        <a:cs typeface=""/>
        <a:font script="Jpan" typeface="HGｺﾞｼｯｸE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Посылка">
      <a: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107000"/>
                <a:lumMod val="103000"/>
              </a:schemeClr>
            </a:gs>
            <a:gs pos="100000">
              <a:schemeClr val="phClr">
                <a:tint val="82000"/>
                <a:satMod val="109000"/>
                <a:lumMod val="103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7000"/>
                <a:satMod val="100000"/>
                <a:lumMod val="102000"/>
              </a:schemeClr>
            </a:gs>
            <a:gs pos="50000">
              <a:schemeClr val="phClr">
                <a:shade val="100000"/>
                <a:satMod val="103000"/>
                <a:lumMod val="100000"/>
              </a:schemeClr>
            </a:gs>
            <a:gs pos="100000">
              <a:schemeClr val="phClr">
                <a:shade val="93000"/>
                <a:satMod val="110000"/>
                <a:lumMod val="99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317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5880" dist="1524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brightRoom" dir="tl"/>
          </a:scene3d>
          <a:sp3d prstMaterial="dkEdge">
            <a:bevelT w="0" h="0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7000"/>
                <a:shade val="100000"/>
                <a:satMod val="185000"/>
                <a:lumMod val="120000"/>
              </a:schemeClr>
            </a:gs>
            <a:gs pos="100000">
              <a:schemeClr val="phClr">
                <a:tint val="96000"/>
                <a:shade val="95000"/>
                <a:satMod val="215000"/>
                <a:lumMod val="80000"/>
              </a:schemeClr>
            </a:gs>
          </a:gsLst>
          <a:path path="circle">
            <a:fillToRect l="50000" t="55000" r="125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arcel" id="{8BEC4385-4EB9-4D53-BFB5-0EA123736B6D}" vid="{4DB32801-28C0-48B0-8C1D-A9A58613615A}"/>
    </a:ext>
  </a:extLst>
</a:theme>
</file>

<file path=ppt/theme/theme4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Пользовательские 2">
    <a:dk1>
      <a:srgbClr val="000000"/>
    </a:dk1>
    <a:lt1>
      <a:srgbClr val="FFFFFF"/>
    </a:lt1>
    <a:dk2>
      <a:srgbClr val="0A233B"/>
    </a:dk2>
    <a:lt2>
      <a:srgbClr val="D9E1E2"/>
    </a:lt2>
    <a:accent1>
      <a:srgbClr val="026397"/>
    </a:accent1>
    <a:accent2>
      <a:srgbClr val="D3183D"/>
    </a:accent2>
    <a:accent3>
      <a:srgbClr val="0095B0"/>
    </a:accent3>
    <a:accent4>
      <a:srgbClr val="6D4B93"/>
    </a:accent4>
    <a:accent5>
      <a:srgbClr val="5CA523"/>
    </a:accent5>
    <a:accent6>
      <a:srgbClr val="D78000"/>
    </a:accent6>
    <a:hlink>
      <a:srgbClr val="0000FF"/>
    </a:hlink>
    <a:folHlink>
      <a:srgbClr val="800080"/>
    </a:folHlink>
  </a:clrScheme>
  <a:fontScheme name="Franklin Gothic">
    <a:majorFont>
      <a:latin typeface="Franklin Gothic Medium" panose="020B0603020102020204"/>
      <a:ea typeface=""/>
      <a:cs typeface=""/>
      <a:font script="Jpan" typeface="HG創英角ｺﾞｼｯｸUB"/>
      <a:font script="Hang" typeface="돋움"/>
      <a:font script="Hans" typeface="隶书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ajorFont>
    <a:minorFont>
      <a:latin typeface="Franklin Gothic Book" panose="020B0503020102020204"/>
      <a:ea typeface=""/>
      <a:cs typeface=""/>
      <a:font script="Jpan" typeface="HGｺﾞｼｯｸE"/>
      <a:font script="Hang" typeface="돋움"/>
      <a:font script="Hans" typeface="华文楷体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  <a:font script="Geor" typeface="Sylfaen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0.xml><?xml version="1.0" encoding="utf-8"?>
<a:themeOverride xmlns:a="http://schemas.openxmlformats.org/drawingml/2006/main">
  <a:clrScheme name="Пользовательские 2">
    <a:dk1>
      <a:srgbClr val="000000"/>
    </a:dk1>
    <a:lt1>
      <a:srgbClr val="FFFFFF"/>
    </a:lt1>
    <a:dk2>
      <a:srgbClr val="0A233B"/>
    </a:dk2>
    <a:lt2>
      <a:srgbClr val="D9E1E2"/>
    </a:lt2>
    <a:accent1>
      <a:srgbClr val="026397"/>
    </a:accent1>
    <a:accent2>
      <a:srgbClr val="D3183D"/>
    </a:accent2>
    <a:accent3>
      <a:srgbClr val="0095B0"/>
    </a:accent3>
    <a:accent4>
      <a:srgbClr val="6D4B93"/>
    </a:accent4>
    <a:accent5>
      <a:srgbClr val="5CA523"/>
    </a:accent5>
    <a:accent6>
      <a:srgbClr val="D78000"/>
    </a:accent6>
    <a:hlink>
      <a:srgbClr val="0000FF"/>
    </a:hlink>
    <a:folHlink>
      <a:srgbClr val="800080"/>
    </a:folHlink>
  </a:clrScheme>
  <a:fontScheme name="Franklin Gothic">
    <a:majorFont>
      <a:latin typeface="Franklin Gothic Medium" panose="020B0603020102020204"/>
      <a:ea typeface=""/>
      <a:cs typeface=""/>
      <a:font script="Jpan" typeface="HG創英角ｺﾞｼｯｸUB"/>
      <a:font script="Hang" typeface="돋움"/>
      <a:font script="Hans" typeface="隶书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ajorFont>
    <a:minorFont>
      <a:latin typeface="Franklin Gothic Book" panose="020B0503020102020204"/>
      <a:ea typeface=""/>
      <a:cs typeface=""/>
      <a:font script="Jpan" typeface="HGｺﾞｼｯｸE"/>
      <a:font script="Hang" typeface="돋움"/>
      <a:font script="Hans" typeface="华文楷体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  <a:font script="Geor" typeface="Sylfaen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1.xml><?xml version="1.0" encoding="utf-8"?>
<a:themeOverride xmlns:a="http://schemas.openxmlformats.org/drawingml/2006/main">
  <a:clrScheme name="Пользовательские 2">
    <a:dk1>
      <a:srgbClr val="000000"/>
    </a:dk1>
    <a:lt1>
      <a:srgbClr val="FFFFFF"/>
    </a:lt1>
    <a:dk2>
      <a:srgbClr val="0A233B"/>
    </a:dk2>
    <a:lt2>
      <a:srgbClr val="D9E1E2"/>
    </a:lt2>
    <a:accent1>
      <a:srgbClr val="026397"/>
    </a:accent1>
    <a:accent2>
      <a:srgbClr val="D3183D"/>
    </a:accent2>
    <a:accent3>
      <a:srgbClr val="0095B0"/>
    </a:accent3>
    <a:accent4>
      <a:srgbClr val="6D4B93"/>
    </a:accent4>
    <a:accent5>
      <a:srgbClr val="5CA523"/>
    </a:accent5>
    <a:accent6>
      <a:srgbClr val="D78000"/>
    </a:accent6>
    <a:hlink>
      <a:srgbClr val="0000FF"/>
    </a:hlink>
    <a:folHlink>
      <a:srgbClr val="800080"/>
    </a:folHlink>
  </a:clrScheme>
  <a:fontScheme name="Franklin Gothic">
    <a:majorFont>
      <a:latin typeface="Franklin Gothic Medium" panose="020B0603020102020204"/>
      <a:ea typeface=""/>
      <a:cs typeface=""/>
      <a:font script="Jpan" typeface="HG創英角ｺﾞｼｯｸUB"/>
      <a:font script="Hang" typeface="돋움"/>
      <a:font script="Hans" typeface="隶书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ajorFont>
    <a:minorFont>
      <a:latin typeface="Franklin Gothic Book" panose="020B0503020102020204"/>
      <a:ea typeface=""/>
      <a:cs typeface=""/>
      <a:font script="Jpan" typeface="HGｺﾞｼｯｸE"/>
      <a:font script="Hang" typeface="돋움"/>
      <a:font script="Hans" typeface="华文楷体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  <a:font script="Geor" typeface="Sylfaen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2.xml><?xml version="1.0" encoding="utf-8"?>
<a:themeOverride xmlns:a="http://schemas.openxmlformats.org/drawingml/2006/main">
  <a:clrScheme name="Пользовательские 2">
    <a:dk1>
      <a:srgbClr val="000000"/>
    </a:dk1>
    <a:lt1>
      <a:srgbClr val="FFFFFF"/>
    </a:lt1>
    <a:dk2>
      <a:srgbClr val="0A233B"/>
    </a:dk2>
    <a:lt2>
      <a:srgbClr val="D9E1E2"/>
    </a:lt2>
    <a:accent1>
      <a:srgbClr val="026397"/>
    </a:accent1>
    <a:accent2>
      <a:srgbClr val="D3183D"/>
    </a:accent2>
    <a:accent3>
      <a:srgbClr val="0095B0"/>
    </a:accent3>
    <a:accent4>
      <a:srgbClr val="6D4B93"/>
    </a:accent4>
    <a:accent5>
      <a:srgbClr val="5CA523"/>
    </a:accent5>
    <a:accent6>
      <a:srgbClr val="D78000"/>
    </a:accent6>
    <a:hlink>
      <a:srgbClr val="0000FF"/>
    </a:hlink>
    <a:folHlink>
      <a:srgbClr val="800080"/>
    </a:folHlink>
  </a:clrScheme>
  <a:fontScheme name="Franklin Gothic">
    <a:majorFont>
      <a:latin typeface="Franklin Gothic Medium" panose="020B0603020102020204"/>
      <a:ea typeface=""/>
      <a:cs typeface=""/>
      <a:font script="Jpan" typeface="HG創英角ｺﾞｼｯｸUB"/>
      <a:font script="Hang" typeface="돋움"/>
      <a:font script="Hans" typeface="隶书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ajorFont>
    <a:minorFont>
      <a:latin typeface="Franklin Gothic Book" panose="020B0503020102020204"/>
      <a:ea typeface=""/>
      <a:cs typeface=""/>
      <a:font script="Jpan" typeface="HGｺﾞｼｯｸE"/>
      <a:font script="Hang" typeface="돋움"/>
      <a:font script="Hans" typeface="华文楷体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  <a:font script="Geor" typeface="Sylfaen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3.xml><?xml version="1.0" encoding="utf-8"?>
<a:themeOverride xmlns:a="http://schemas.openxmlformats.org/drawingml/2006/main">
  <a:clrScheme name="Пользовательские 2">
    <a:dk1>
      <a:srgbClr val="000000"/>
    </a:dk1>
    <a:lt1>
      <a:srgbClr val="FFFFFF"/>
    </a:lt1>
    <a:dk2>
      <a:srgbClr val="0A233B"/>
    </a:dk2>
    <a:lt2>
      <a:srgbClr val="D9E1E2"/>
    </a:lt2>
    <a:accent1>
      <a:srgbClr val="026397"/>
    </a:accent1>
    <a:accent2>
      <a:srgbClr val="D3183D"/>
    </a:accent2>
    <a:accent3>
      <a:srgbClr val="0095B0"/>
    </a:accent3>
    <a:accent4>
      <a:srgbClr val="6D4B93"/>
    </a:accent4>
    <a:accent5>
      <a:srgbClr val="5CA523"/>
    </a:accent5>
    <a:accent6>
      <a:srgbClr val="D78000"/>
    </a:accent6>
    <a:hlink>
      <a:srgbClr val="0000FF"/>
    </a:hlink>
    <a:folHlink>
      <a:srgbClr val="800080"/>
    </a:folHlink>
  </a:clrScheme>
  <a:fontScheme name="Franklin Gothic">
    <a:majorFont>
      <a:latin typeface="Franklin Gothic Medium" panose="020B0603020102020204"/>
      <a:ea typeface=""/>
      <a:cs typeface=""/>
      <a:font script="Jpan" typeface="HG創英角ｺﾞｼｯｸUB"/>
      <a:font script="Hang" typeface="돋움"/>
      <a:font script="Hans" typeface="隶书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ajorFont>
    <a:minorFont>
      <a:latin typeface="Franklin Gothic Book" panose="020B0503020102020204"/>
      <a:ea typeface=""/>
      <a:cs typeface=""/>
      <a:font script="Jpan" typeface="HGｺﾞｼｯｸE"/>
      <a:font script="Hang" typeface="돋움"/>
      <a:font script="Hans" typeface="华文楷体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  <a:font script="Geor" typeface="Sylfaen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Пользовательские 2">
    <a:dk1>
      <a:srgbClr val="000000"/>
    </a:dk1>
    <a:lt1>
      <a:srgbClr val="FFFFFF"/>
    </a:lt1>
    <a:dk2>
      <a:srgbClr val="0A233B"/>
    </a:dk2>
    <a:lt2>
      <a:srgbClr val="D9E1E2"/>
    </a:lt2>
    <a:accent1>
      <a:srgbClr val="026397"/>
    </a:accent1>
    <a:accent2>
      <a:srgbClr val="D3183D"/>
    </a:accent2>
    <a:accent3>
      <a:srgbClr val="0095B0"/>
    </a:accent3>
    <a:accent4>
      <a:srgbClr val="6D4B93"/>
    </a:accent4>
    <a:accent5>
      <a:srgbClr val="5CA523"/>
    </a:accent5>
    <a:accent6>
      <a:srgbClr val="D78000"/>
    </a:accent6>
    <a:hlink>
      <a:srgbClr val="0000FF"/>
    </a:hlink>
    <a:folHlink>
      <a:srgbClr val="800080"/>
    </a:folHlink>
  </a:clrScheme>
  <a:fontScheme name="Franklin Gothic">
    <a:majorFont>
      <a:latin typeface="Franklin Gothic Medium" panose="020B0603020102020204"/>
      <a:ea typeface=""/>
      <a:cs typeface=""/>
      <a:font script="Jpan" typeface="HG創英角ｺﾞｼｯｸUB"/>
      <a:font script="Hang" typeface="돋움"/>
      <a:font script="Hans" typeface="隶书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ajorFont>
    <a:minorFont>
      <a:latin typeface="Franklin Gothic Book" panose="020B0503020102020204"/>
      <a:ea typeface=""/>
      <a:cs typeface=""/>
      <a:font script="Jpan" typeface="HGｺﾞｼｯｸE"/>
      <a:font script="Hang" typeface="돋움"/>
      <a:font script="Hans" typeface="华文楷体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  <a:font script="Geor" typeface="Sylfaen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3.xml><?xml version="1.0" encoding="utf-8"?>
<a:themeOverride xmlns:a="http://schemas.openxmlformats.org/drawingml/2006/main">
  <a:clrScheme name="Пользовательские 2">
    <a:dk1>
      <a:srgbClr val="000000"/>
    </a:dk1>
    <a:lt1>
      <a:srgbClr val="FFFFFF"/>
    </a:lt1>
    <a:dk2>
      <a:srgbClr val="0A233B"/>
    </a:dk2>
    <a:lt2>
      <a:srgbClr val="D9E1E2"/>
    </a:lt2>
    <a:accent1>
      <a:srgbClr val="026397"/>
    </a:accent1>
    <a:accent2>
      <a:srgbClr val="D3183D"/>
    </a:accent2>
    <a:accent3>
      <a:srgbClr val="0095B0"/>
    </a:accent3>
    <a:accent4>
      <a:srgbClr val="6D4B93"/>
    </a:accent4>
    <a:accent5>
      <a:srgbClr val="5CA523"/>
    </a:accent5>
    <a:accent6>
      <a:srgbClr val="D78000"/>
    </a:accent6>
    <a:hlink>
      <a:srgbClr val="0000FF"/>
    </a:hlink>
    <a:folHlink>
      <a:srgbClr val="800080"/>
    </a:folHlink>
  </a:clrScheme>
  <a:fontScheme name="Franklin Gothic">
    <a:majorFont>
      <a:latin typeface="Franklin Gothic Medium" panose="020B0603020102020204"/>
      <a:ea typeface=""/>
      <a:cs typeface=""/>
      <a:font script="Jpan" typeface="HG創英角ｺﾞｼｯｸUB"/>
      <a:font script="Hang" typeface="돋움"/>
      <a:font script="Hans" typeface="隶书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ajorFont>
    <a:minorFont>
      <a:latin typeface="Franklin Gothic Book" panose="020B0503020102020204"/>
      <a:ea typeface=""/>
      <a:cs typeface=""/>
      <a:font script="Jpan" typeface="HGｺﾞｼｯｸE"/>
      <a:font script="Hang" typeface="돋움"/>
      <a:font script="Hans" typeface="华文楷体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  <a:font script="Geor" typeface="Sylfaen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4.xml><?xml version="1.0" encoding="utf-8"?>
<a:themeOverride xmlns:a="http://schemas.openxmlformats.org/drawingml/2006/main">
  <a:clrScheme name="Пользовательские 2">
    <a:dk1>
      <a:srgbClr val="000000"/>
    </a:dk1>
    <a:lt1>
      <a:srgbClr val="FFFFFF"/>
    </a:lt1>
    <a:dk2>
      <a:srgbClr val="0A233B"/>
    </a:dk2>
    <a:lt2>
      <a:srgbClr val="D9E1E2"/>
    </a:lt2>
    <a:accent1>
      <a:srgbClr val="026397"/>
    </a:accent1>
    <a:accent2>
      <a:srgbClr val="D3183D"/>
    </a:accent2>
    <a:accent3>
      <a:srgbClr val="0095B0"/>
    </a:accent3>
    <a:accent4>
      <a:srgbClr val="6D4B93"/>
    </a:accent4>
    <a:accent5>
      <a:srgbClr val="5CA523"/>
    </a:accent5>
    <a:accent6>
      <a:srgbClr val="D78000"/>
    </a:accent6>
    <a:hlink>
      <a:srgbClr val="0000FF"/>
    </a:hlink>
    <a:folHlink>
      <a:srgbClr val="800080"/>
    </a:folHlink>
  </a:clrScheme>
  <a:fontScheme name="Franklin Gothic">
    <a:majorFont>
      <a:latin typeface="Franklin Gothic Medium" panose="020B0603020102020204"/>
      <a:ea typeface=""/>
      <a:cs typeface=""/>
      <a:font script="Jpan" typeface="HG創英角ｺﾞｼｯｸUB"/>
      <a:font script="Hang" typeface="돋움"/>
      <a:font script="Hans" typeface="隶书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ajorFont>
    <a:minorFont>
      <a:latin typeface="Franklin Gothic Book" panose="020B0503020102020204"/>
      <a:ea typeface=""/>
      <a:cs typeface=""/>
      <a:font script="Jpan" typeface="HGｺﾞｼｯｸE"/>
      <a:font script="Hang" typeface="돋움"/>
      <a:font script="Hans" typeface="华文楷体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  <a:font script="Geor" typeface="Sylfaen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5.xml><?xml version="1.0" encoding="utf-8"?>
<a:themeOverride xmlns:a="http://schemas.openxmlformats.org/drawingml/2006/main">
  <a:clrScheme name="Пользовательские 2">
    <a:dk1>
      <a:srgbClr val="000000"/>
    </a:dk1>
    <a:lt1>
      <a:srgbClr val="FFFFFF"/>
    </a:lt1>
    <a:dk2>
      <a:srgbClr val="0A233B"/>
    </a:dk2>
    <a:lt2>
      <a:srgbClr val="D9E1E2"/>
    </a:lt2>
    <a:accent1>
      <a:srgbClr val="026397"/>
    </a:accent1>
    <a:accent2>
      <a:srgbClr val="D3183D"/>
    </a:accent2>
    <a:accent3>
      <a:srgbClr val="0095B0"/>
    </a:accent3>
    <a:accent4>
      <a:srgbClr val="6D4B93"/>
    </a:accent4>
    <a:accent5>
      <a:srgbClr val="5CA523"/>
    </a:accent5>
    <a:accent6>
      <a:srgbClr val="D78000"/>
    </a:accent6>
    <a:hlink>
      <a:srgbClr val="0000FF"/>
    </a:hlink>
    <a:folHlink>
      <a:srgbClr val="800080"/>
    </a:folHlink>
  </a:clrScheme>
  <a:fontScheme name="Franklin Gothic">
    <a:majorFont>
      <a:latin typeface="Franklin Gothic Medium" panose="020B0603020102020204"/>
      <a:ea typeface=""/>
      <a:cs typeface=""/>
      <a:font script="Jpan" typeface="HG創英角ｺﾞｼｯｸUB"/>
      <a:font script="Hang" typeface="돋움"/>
      <a:font script="Hans" typeface="隶书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ajorFont>
    <a:minorFont>
      <a:latin typeface="Franklin Gothic Book" panose="020B0503020102020204"/>
      <a:ea typeface=""/>
      <a:cs typeface=""/>
      <a:font script="Jpan" typeface="HGｺﾞｼｯｸE"/>
      <a:font script="Hang" typeface="돋움"/>
      <a:font script="Hans" typeface="华文楷体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  <a:font script="Geor" typeface="Sylfaen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6.xml><?xml version="1.0" encoding="utf-8"?>
<a:themeOverride xmlns:a="http://schemas.openxmlformats.org/drawingml/2006/main">
  <a:clrScheme name="Пользовательские 2">
    <a:dk1>
      <a:srgbClr val="000000"/>
    </a:dk1>
    <a:lt1>
      <a:srgbClr val="FFFFFF"/>
    </a:lt1>
    <a:dk2>
      <a:srgbClr val="0A233B"/>
    </a:dk2>
    <a:lt2>
      <a:srgbClr val="D9E1E2"/>
    </a:lt2>
    <a:accent1>
      <a:srgbClr val="026397"/>
    </a:accent1>
    <a:accent2>
      <a:srgbClr val="D3183D"/>
    </a:accent2>
    <a:accent3>
      <a:srgbClr val="0095B0"/>
    </a:accent3>
    <a:accent4>
      <a:srgbClr val="6D4B93"/>
    </a:accent4>
    <a:accent5>
      <a:srgbClr val="5CA523"/>
    </a:accent5>
    <a:accent6>
      <a:srgbClr val="D78000"/>
    </a:accent6>
    <a:hlink>
      <a:srgbClr val="0000FF"/>
    </a:hlink>
    <a:folHlink>
      <a:srgbClr val="800080"/>
    </a:folHlink>
  </a:clrScheme>
  <a:fontScheme name="Franklin Gothic">
    <a:majorFont>
      <a:latin typeface="Franklin Gothic Medium" panose="020B0603020102020204"/>
      <a:ea typeface=""/>
      <a:cs typeface=""/>
      <a:font script="Jpan" typeface="HG創英角ｺﾞｼｯｸUB"/>
      <a:font script="Hang" typeface="돋움"/>
      <a:font script="Hans" typeface="隶书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ajorFont>
    <a:minorFont>
      <a:latin typeface="Franklin Gothic Book" panose="020B0503020102020204"/>
      <a:ea typeface=""/>
      <a:cs typeface=""/>
      <a:font script="Jpan" typeface="HGｺﾞｼｯｸE"/>
      <a:font script="Hang" typeface="돋움"/>
      <a:font script="Hans" typeface="华文楷体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  <a:font script="Geor" typeface="Sylfaen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7.xml><?xml version="1.0" encoding="utf-8"?>
<a:themeOverride xmlns:a="http://schemas.openxmlformats.org/drawingml/2006/main">
  <a:clrScheme name="Пользовательские 2">
    <a:dk1>
      <a:srgbClr val="000000"/>
    </a:dk1>
    <a:lt1>
      <a:srgbClr val="FFFFFF"/>
    </a:lt1>
    <a:dk2>
      <a:srgbClr val="0A233B"/>
    </a:dk2>
    <a:lt2>
      <a:srgbClr val="D9E1E2"/>
    </a:lt2>
    <a:accent1>
      <a:srgbClr val="026397"/>
    </a:accent1>
    <a:accent2>
      <a:srgbClr val="D3183D"/>
    </a:accent2>
    <a:accent3>
      <a:srgbClr val="0095B0"/>
    </a:accent3>
    <a:accent4>
      <a:srgbClr val="6D4B93"/>
    </a:accent4>
    <a:accent5>
      <a:srgbClr val="5CA523"/>
    </a:accent5>
    <a:accent6>
      <a:srgbClr val="D78000"/>
    </a:accent6>
    <a:hlink>
      <a:srgbClr val="0000FF"/>
    </a:hlink>
    <a:folHlink>
      <a:srgbClr val="800080"/>
    </a:folHlink>
  </a:clrScheme>
  <a:fontScheme name="Franklin Gothic">
    <a:majorFont>
      <a:latin typeface="Franklin Gothic Medium" panose="020B0603020102020204"/>
      <a:ea typeface=""/>
      <a:cs typeface=""/>
      <a:font script="Jpan" typeface="HG創英角ｺﾞｼｯｸUB"/>
      <a:font script="Hang" typeface="돋움"/>
      <a:font script="Hans" typeface="隶书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ajorFont>
    <a:minorFont>
      <a:latin typeface="Franklin Gothic Book" panose="020B0503020102020204"/>
      <a:ea typeface=""/>
      <a:cs typeface=""/>
      <a:font script="Jpan" typeface="HGｺﾞｼｯｸE"/>
      <a:font script="Hang" typeface="돋움"/>
      <a:font script="Hans" typeface="华文楷体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  <a:font script="Geor" typeface="Sylfaen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8.xml><?xml version="1.0" encoding="utf-8"?>
<a:themeOverride xmlns:a="http://schemas.openxmlformats.org/drawingml/2006/main">
  <a:clrScheme name="Пользовательские 2">
    <a:dk1>
      <a:srgbClr val="000000"/>
    </a:dk1>
    <a:lt1>
      <a:srgbClr val="FFFFFF"/>
    </a:lt1>
    <a:dk2>
      <a:srgbClr val="0A233B"/>
    </a:dk2>
    <a:lt2>
      <a:srgbClr val="D9E1E2"/>
    </a:lt2>
    <a:accent1>
      <a:srgbClr val="026397"/>
    </a:accent1>
    <a:accent2>
      <a:srgbClr val="D3183D"/>
    </a:accent2>
    <a:accent3>
      <a:srgbClr val="0095B0"/>
    </a:accent3>
    <a:accent4>
      <a:srgbClr val="6D4B93"/>
    </a:accent4>
    <a:accent5>
      <a:srgbClr val="5CA523"/>
    </a:accent5>
    <a:accent6>
      <a:srgbClr val="D78000"/>
    </a:accent6>
    <a:hlink>
      <a:srgbClr val="0000FF"/>
    </a:hlink>
    <a:folHlink>
      <a:srgbClr val="800080"/>
    </a:folHlink>
  </a:clrScheme>
  <a:fontScheme name="Franklin Gothic">
    <a:majorFont>
      <a:latin typeface="Franklin Gothic Medium" panose="020B0603020102020204"/>
      <a:ea typeface=""/>
      <a:cs typeface=""/>
      <a:font script="Jpan" typeface="HG創英角ｺﾞｼｯｸUB"/>
      <a:font script="Hang" typeface="돋움"/>
      <a:font script="Hans" typeface="隶书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ajorFont>
    <a:minorFont>
      <a:latin typeface="Franklin Gothic Book" panose="020B0503020102020204"/>
      <a:ea typeface=""/>
      <a:cs typeface=""/>
      <a:font script="Jpan" typeface="HGｺﾞｼｯｸE"/>
      <a:font script="Hang" typeface="돋움"/>
      <a:font script="Hans" typeface="华文楷体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  <a:font script="Geor" typeface="Sylfaen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9.xml><?xml version="1.0" encoding="utf-8"?>
<a:themeOverride xmlns:a="http://schemas.openxmlformats.org/drawingml/2006/main">
  <a:clrScheme name="Пользовательские 2">
    <a:dk1>
      <a:srgbClr val="000000"/>
    </a:dk1>
    <a:lt1>
      <a:srgbClr val="FFFFFF"/>
    </a:lt1>
    <a:dk2>
      <a:srgbClr val="0A233B"/>
    </a:dk2>
    <a:lt2>
      <a:srgbClr val="D9E1E2"/>
    </a:lt2>
    <a:accent1>
      <a:srgbClr val="026397"/>
    </a:accent1>
    <a:accent2>
      <a:srgbClr val="D3183D"/>
    </a:accent2>
    <a:accent3>
      <a:srgbClr val="0095B0"/>
    </a:accent3>
    <a:accent4>
      <a:srgbClr val="6D4B93"/>
    </a:accent4>
    <a:accent5>
      <a:srgbClr val="5CA523"/>
    </a:accent5>
    <a:accent6>
      <a:srgbClr val="D78000"/>
    </a:accent6>
    <a:hlink>
      <a:srgbClr val="0000FF"/>
    </a:hlink>
    <a:folHlink>
      <a:srgbClr val="800080"/>
    </a:folHlink>
  </a:clrScheme>
  <a:fontScheme name="Franklin Gothic">
    <a:majorFont>
      <a:latin typeface="Franklin Gothic Medium" panose="020B0603020102020204"/>
      <a:ea typeface=""/>
      <a:cs typeface=""/>
      <a:font script="Jpan" typeface="HG創英角ｺﾞｼｯｸUB"/>
      <a:font script="Hang" typeface="돋움"/>
      <a:font script="Hans" typeface="隶书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ajorFont>
    <a:minorFont>
      <a:latin typeface="Franklin Gothic Book" panose="020B0503020102020204"/>
      <a:ea typeface=""/>
      <a:cs typeface=""/>
      <a:font script="Jpan" typeface="HGｺﾞｼｯｸE"/>
      <a:font script="Hang" typeface="돋움"/>
      <a:font script="Hans" typeface="华文楷体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  <a:font script="Geor" typeface="Sylfaen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{D25EE984-974F-EE41-B71B-AD1C05C0D559}tf10001120</Template>
  <TotalTime>5086</TotalTime>
  <Words>1576</Words>
  <Application>Microsoft Office PowerPoint</Application>
  <PresentationFormat>Широкоэкранный</PresentationFormat>
  <Paragraphs>516</Paragraphs>
  <Slides>21</Slides>
  <Notes>4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9</vt:i4>
      </vt:variant>
      <vt:variant>
        <vt:lpstr>Тема</vt:lpstr>
      </vt:variant>
      <vt:variant>
        <vt:i4>3</vt:i4>
      </vt:variant>
      <vt:variant>
        <vt:lpstr>Заголовки слайдов</vt:lpstr>
      </vt:variant>
      <vt:variant>
        <vt:i4>21</vt:i4>
      </vt:variant>
    </vt:vector>
  </HeadingPairs>
  <TitlesOfParts>
    <vt:vector size="33" baseType="lpstr">
      <vt:lpstr>Arial</vt:lpstr>
      <vt:lpstr>Calibri</vt:lpstr>
      <vt:lpstr>Franklin Gothic</vt:lpstr>
      <vt:lpstr>Franklin Gothic Book</vt:lpstr>
      <vt:lpstr>Franklin Gothic Demi Cond</vt:lpstr>
      <vt:lpstr>Franklin Gothic Heavy</vt:lpstr>
      <vt:lpstr>Franklin Gothic Medium</vt:lpstr>
      <vt:lpstr>Roboto Condensed</vt:lpstr>
      <vt:lpstr>Times New Roman</vt:lpstr>
      <vt:lpstr>Посылка</vt:lpstr>
      <vt:lpstr>1_Посылка</vt:lpstr>
      <vt:lpstr>2_Посылка</vt:lpstr>
      <vt:lpstr>Презентация PowerPoint</vt:lpstr>
      <vt:lpstr>Развитие минерально-сырьевой базы для обеспечения экономики и стратегической безопасности российской федерации</vt:lpstr>
      <vt:lpstr>Стратегические виды минерального сырья</vt:lpstr>
      <vt:lpstr>Финансирование геологоразведочных работ за счет средств недропользователей в 2015-2021 гг.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execute</dc:creator>
  <cp:lastModifiedBy>Имя Фамилия</cp:lastModifiedBy>
  <cp:revision>310</cp:revision>
  <cp:lastPrinted>2022-08-25T07:24:51Z</cp:lastPrinted>
  <dcterms:created xsi:type="dcterms:W3CDTF">2021-03-26T18:40:41Z</dcterms:created>
  <dcterms:modified xsi:type="dcterms:W3CDTF">2022-11-22T07:53:54Z</dcterms:modified>
</cp:coreProperties>
</file>